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42" r:id="rId2"/>
  </p:sldMasterIdLst>
  <p:notesMasterIdLst>
    <p:notesMasterId r:id="rId184"/>
  </p:notesMasterIdLst>
  <p:sldIdLst>
    <p:sldId id="259" r:id="rId3"/>
    <p:sldId id="258" r:id="rId4"/>
    <p:sldId id="309" r:id="rId5"/>
    <p:sldId id="281" r:id="rId6"/>
    <p:sldId id="285" r:id="rId7"/>
    <p:sldId id="286" r:id="rId8"/>
    <p:sldId id="304" r:id="rId9"/>
    <p:sldId id="260" r:id="rId10"/>
    <p:sldId id="263" r:id="rId11"/>
    <p:sldId id="262" r:id="rId12"/>
    <p:sldId id="305" r:id="rId13"/>
    <p:sldId id="279" r:id="rId14"/>
    <p:sldId id="266" r:id="rId15"/>
    <p:sldId id="302" r:id="rId16"/>
    <p:sldId id="3831" r:id="rId17"/>
    <p:sldId id="2470" r:id="rId18"/>
    <p:sldId id="3838" r:id="rId19"/>
    <p:sldId id="3839" r:id="rId20"/>
    <p:sldId id="3840" r:id="rId21"/>
    <p:sldId id="3841" r:id="rId22"/>
    <p:sldId id="3844" r:id="rId23"/>
    <p:sldId id="3842" r:id="rId24"/>
    <p:sldId id="3845" r:id="rId25"/>
    <p:sldId id="3847" r:id="rId26"/>
    <p:sldId id="2611" r:id="rId27"/>
    <p:sldId id="2613" r:id="rId28"/>
    <p:sldId id="2614" r:id="rId29"/>
    <p:sldId id="2615" r:id="rId30"/>
    <p:sldId id="3835" r:id="rId31"/>
    <p:sldId id="2616" r:id="rId32"/>
    <p:sldId id="2617" r:id="rId33"/>
    <p:sldId id="2618" r:id="rId34"/>
    <p:sldId id="3756" r:id="rId35"/>
    <p:sldId id="3757" r:id="rId36"/>
    <p:sldId id="2396" r:id="rId37"/>
    <p:sldId id="2413" r:id="rId38"/>
    <p:sldId id="2399" r:id="rId39"/>
    <p:sldId id="2417" r:id="rId40"/>
    <p:sldId id="2624" r:id="rId41"/>
    <p:sldId id="2625" r:id="rId42"/>
    <p:sldId id="2627" r:id="rId43"/>
    <p:sldId id="2622" r:id="rId44"/>
    <p:sldId id="2629" r:id="rId45"/>
    <p:sldId id="2623" r:id="rId46"/>
    <p:sldId id="2619" r:id="rId47"/>
    <p:sldId id="2630" r:id="rId48"/>
    <p:sldId id="2633" r:id="rId49"/>
    <p:sldId id="2473" r:id="rId50"/>
    <p:sldId id="3846" r:id="rId51"/>
    <p:sldId id="3834" r:id="rId52"/>
    <p:sldId id="3828" r:id="rId53"/>
    <p:sldId id="3830" r:id="rId54"/>
    <p:sldId id="3829" r:id="rId55"/>
    <p:sldId id="3836" r:id="rId56"/>
    <p:sldId id="3837" r:id="rId57"/>
    <p:sldId id="2344" r:id="rId58"/>
    <p:sldId id="2476" r:id="rId59"/>
    <p:sldId id="2482" r:id="rId60"/>
    <p:sldId id="2477" r:id="rId61"/>
    <p:sldId id="2464" r:id="rId62"/>
    <p:sldId id="2472" r:id="rId63"/>
    <p:sldId id="2478" r:id="rId64"/>
    <p:sldId id="2483" r:id="rId65"/>
    <p:sldId id="2466" r:id="rId66"/>
    <p:sldId id="2465" r:id="rId67"/>
    <p:sldId id="2468" r:id="rId68"/>
    <p:sldId id="2471" r:id="rId69"/>
    <p:sldId id="2469" r:id="rId70"/>
    <p:sldId id="2474" r:id="rId71"/>
    <p:sldId id="2329" r:id="rId72"/>
    <p:sldId id="2475" r:id="rId73"/>
    <p:sldId id="3783" r:id="rId74"/>
    <p:sldId id="3785" r:id="rId75"/>
    <p:sldId id="2505" r:id="rId76"/>
    <p:sldId id="3786" r:id="rId77"/>
    <p:sldId id="3784" r:id="rId78"/>
    <p:sldId id="3795" r:id="rId79"/>
    <p:sldId id="3787" r:id="rId80"/>
    <p:sldId id="3819" r:id="rId81"/>
    <p:sldId id="3788" r:id="rId82"/>
    <p:sldId id="3823" r:id="rId83"/>
    <p:sldId id="3789" r:id="rId84"/>
    <p:sldId id="3803" r:id="rId85"/>
    <p:sldId id="3794" r:id="rId86"/>
    <p:sldId id="3805" r:id="rId87"/>
    <p:sldId id="3791" r:id="rId88"/>
    <p:sldId id="3792" r:id="rId89"/>
    <p:sldId id="3804" r:id="rId90"/>
    <p:sldId id="3793" r:id="rId91"/>
    <p:sldId id="3799" r:id="rId92"/>
    <p:sldId id="3796" r:id="rId93"/>
    <p:sldId id="3820" r:id="rId94"/>
    <p:sldId id="3798" r:id="rId95"/>
    <p:sldId id="3821" r:id="rId96"/>
    <p:sldId id="3797" r:id="rId97"/>
    <p:sldId id="3800" r:id="rId98"/>
    <p:sldId id="3806" r:id="rId99"/>
    <p:sldId id="3801" r:id="rId100"/>
    <p:sldId id="3808" r:id="rId101"/>
    <p:sldId id="3802" r:id="rId102"/>
    <p:sldId id="3807" r:id="rId103"/>
    <p:sldId id="3809" r:id="rId104"/>
    <p:sldId id="3810" r:id="rId105"/>
    <p:sldId id="3811" r:id="rId106"/>
    <p:sldId id="3812" r:id="rId107"/>
    <p:sldId id="3813" r:id="rId108"/>
    <p:sldId id="3822" r:id="rId109"/>
    <p:sldId id="3814" r:id="rId110"/>
    <p:sldId id="3815" r:id="rId111"/>
    <p:sldId id="3816" r:id="rId112"/>
    <p:sldId id="3790" r:id="rId113"/>
    <p:sldId id="3826" r:id="rId114"/>
    <p:sldId id="3827" r:id="rId115"/>
    <p:sldId id="2499" r:id="rId116"/>
    <p:sldId id="2506" r:id="rId117"/>
    <p:sldId id="2500" r:id="rId118"/>
    <p:sldId id="2502" r:id="rId119"/>
    <p:sldId id="2501" r:id="rId120"/>
    <p:sldId id="2644" r:id="rId121"/>
    <p:sldId id="2645" r:id="rId122"/>
    <p:sldId id="3590" r:id="rId123"/>
    <p:sldId id="1086" r:id="rId124"/>
    <p:sldId id="3587" r:id="rId125"/>
    <p:sldId id="3602" r:id="rId126"/>
    <p:sldId id="2646" r:id="rId127"/>
    <p:sldId id="3589" r:id="rId128"/>
    <p:sldId id="3591" r:id="rId129"/>
    <p:sldId id="3588" r:id="rId130"/>
    <p:sldId id="3598" r:id="rId131"/>
    <p:sldId id="3592" r:id="rId132"/>
    <p:sldId id="3599" r:id="rId133"/>
    <p:sldId id="3593" r:id="rId134"/>
    <p:sldId id="3594" r:id="rId135"/>
    <p:sldId id="2647" r:id="rId136"/>
    <p:sldId id="3600" r:id="rId137"/>
    <p:sldId id="3596" r:id="rId138"/>
    <p:sldId id="3606" r:id="rId139"/>
    <p:sldId id="3603" r:id="rId140"/>
    <p:sldId id="3607" r:id="rId141"/>
    <p:sldId id="3608" r:id="rId142"/>
    <p:sldId id="3604" r:id="rId143"/>
    <p:sldId id="3605" r:id="rId144"/>
    <p:sldId id="3609" r:id="rId145"/>
    <p:sldId id="3615" r:id="rId146"/>
    <p:sldId id="3621" r:id="rId147"/>
    <p:sldId id="3614" r:id="rId148"/>
    <p:sldId id="3758" r:id="rId149"/>
    <p:sldId id="3759" r:id="rId150"/>
    <p:sldId id="3611" r:id="rId151"/>
    <p:sldId id="3613" r:id="rId152"/>
    <p:sldId id="3616" r:id="rId153"/>
    <p:sldId id="3617" r:id="rId154"/>
    <p:sldId id="3618" r:id="rId155"/>
    <p:sldId id="3612" r:id="rId156"/>
    <p:sldId id="3620" r:id="rId157"/>
    <p:sldId id="3595" r:id="rId158"/>
    <p:sldId id="3761" r:id="rId159"/>
    <p:sldId id="265" r:id="rId160"/>
    <p:sldId id="3760" r:id="rId161"/>
    <p:sldId id="3762" r:id="rId162"/>
    <p:sldId id="3597" r:id="rId163"/>
    <p:sldId id="3763" r:id="rId164"/>
    <p:sldId id="3765" r:id="rId165"/>
    <p:sldId id="3578" r:id="rId166"/>
    <p:sldId id="3576" r:id="rId167"/>
    <p:sldId id="3586" r:id="rId168"/>
    <p:sldId id="3580" r:id="rId169"/>
    <p:sldId id="3581" r:id="rId170"/>
    <p:sldId id="3582" r:id="rId171"/>
    <p:sldId id="3766" r:id="rId172"/>
    <p:sldId id="3780" r:id="rId173"/>
    <p:sldId id="3775" r:id="rId174"/>
    <p:sldId id="3772" r:id="rId175"/>
    <p:sldId id="3767" r:id="rId176"/>
    <p:sldId id="3817" r:id="rId177"/>
    <p:sldId id="3771" r:id="rId178"/>
    <p:sldId id="3770" r:id="rId179"/>
    <p:sldId id="3769" r:id="rId180"/>
    <p:sldId id="2635" r:id="rId181"/>
    <p:sldId id="2636" r:id="rId182"/>
    <p:sldId id="2638" r:id="rId1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36896-1B23-45D1-B1D4-D6C0E479BD6C}" v="1" dt="2026-06-27T10:29:42.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notesMaster" Target="notesMasters/notesMaster1.xml"/><Relationship Id="rId189" Type="http://schemas.microsoft.com/office/2016/11/relationships/changesInfo" Target="changesInfos/changesInfo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microsoft.com/office/2015/10/relationships/revisionInfo" Target="revisionInfo.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08926B8C-A6EC-41C3-BFE6-E624C32C2D34}"/>
    <pc:docChg chg="custSel addSld delSld modSld">
      <pc:chgData name="Edward Bodmer" userId="f82d64a42721f930" providerId="LiveId" clId="{08926B8C-A6EC-41C3-BFE6-E624C32C2D34}" dt="2026-06-27T10:31:50.728" v="27" actId="403"/>
      <pc:docMkLst>
        <pc:docMk/>
      </pc:docMkLst>
      <pc:sldChg chg="modSp mod">
        <pc:chgData name="Edward Bodmer" userId="f82d64a42721f930" providerId="LiveId" clId="{08926B8C-A6EC-41C3-BFE6-E624C32C2D34}" dt="2026-06-27T10:30:16.171" v="10" actId="1076"/>
        <pc:sldMkLst>
          <pc:docMk/>
          <pc:sldMk cId="4036065078" sldId="2472"/>
        </pc:sldMkLst>
        <pc:picChg chg="mod">
          <ac:chgData name="Edward Bodmer" userId="f82d64a42721f930" providerId="LiveId" clId="{08926B8C-A6EC-41C3-BFE6-E624C32C2D34}" dt="2026-06-27T10:30:16.171" v="10" actId="1076"/>
          <ac:picMkLst>
            <pc:docMk/>
            <pc:sldMk cId="4036065078" sldId="2472"/>
            <ac:picMk id="7" creationId="{BF7015B1-ECEB-440E-BC82-55C23685E675}"/>
          </ac:picMkLst>
        </pc:picChg>
      </pc:sldChg>
      <pc:sldChg chg="modSp mod">
        <pc:chgData name="Edward Bodmer" userId="f82d64a42721f930" providerId="LiveId" clId="{08926B8C-A6EC-41C3-BFE6-E624C32C2D34}" dt="2026-06-27T10:31:37.049" v="24" actId="27636"/>
        <pc:sldMkLst>
          <pc:docMk/>
          <pc:sldMk cId="3524095568" sldId="2505"/>
        </pc:sldMkLst>
        <pc:spChg chg="mod">
          <ac:chgData name="Edward Bodmer" userId="f82d64a42721f930" providerId="LiveId" clId="{08926B8C-A6EC-41C3-BFE6-E624C32C2D34}" dt="2026-06-27T10:31:37.049" v="24" actId="27636"/>
          <ac:spMkLst>
            <pc:docMk/>
            <pc:sldMk cId="3524095568" sldId="2505"/>
            <ac:spMk id="3" creationId="{E03EBC0B-E84A-FDD7-F7C2-6208C1A2B586}"/>
          </ac:spMkLst>
        </pc:spChg>
      </pc:sldChg>
      <pc:sldChg chg="modSp mod">
        <pc:chgData name="Edward Bodmer" userId="f82d64a42721f930" providerId="LiveId" clId="{08926B8C-A6EC-41C3-BFE6-E624C32C2D34}" dt="2026-06-27T10:30:35.512" v="15" actId="27636"/>
        <pc:sldMkLst>
          <pc:docMk/>
          <pc:sldMk cId="3843819408" sldId="3785"/>
        </pc:sldMkLst>
        <pc:spChg chg="mod">
          <ac:chgData name="Edward Bodmer" userId="f82d64a42721f930" providerId="LiveId" clId="{08926B8C-A6EC-41C3-BFE6-E624C32C2D34}" dt="2026-06-27T10:30:35.512" v="15" actId="27636"/>
          <ac:spMkLst>
            <pc:docMk/>
            <pc:sldMk cId="3843819408" sldId="3785"/>
            <ac:spMk id="3" creationId="{77C06FE6-CC2A-47C7-9C9D-EF49767DB14F}"/>
          </ac:spMkLst>
        </pc:spChg>
      </pc:sldChg>
      <pc:sldChg chg="modSp mod">
        <pc:chgData name="Edward Bodmer" userId="f82d64a42721f930" providerId="LiveId" clId="{08926B8C-A6EC-41C3-BFE6-E624C32C2D34}" dt="2026-06-27T10:31:50.728" v="27" actId="403"/>
        <pc:sldMkLst>
          <pc:docMk/>
          <pc:sldMk cId="1510811013" sldId="3786"/>
        </pc:sldMkLst>
        <pc:spChg chg="mod">
          <ac:chgData name="Edward Bodmer" userId="f82d64a42721f930" providerId="LiveId" clId="{08926B8C-A6EC-41C3-BFE6-E624C32C2D34}" dt="2026-06-27T10:31:50.728" v="27" actId="403"/>
          <ac:spMkLst>
            <pc:docMk/>
            <pc:sldMk cId="1510811013" sldId="3786"/>
            <ac:spMk id="3" creationId="{3AA65450-6DD4-4E4D-35A4-418257A58A45}"/>
          </ac:spMkLst>
        </pc:spChg>
      </pc:sldChg>
      <pc:sldChg chg="del">
        <pc:chgData name="Edward Bodmer" userId="f82d64a42721f930" providerId="LiveId" clId="{08926B8C-A6EC-41C3-BFE6-E624C32C2D34}" dt="2026-06-27T10:29:09.357" v="6" actId="2696"/>
        <pc:sldMkLst>
          <pc:docMk/>
          <pc:sldMk cId="1686258292" sldId="3835"/>
        </pc:sldMkLst>
      </pc:sldChg>
      <pc:sldChg chg="add">
        <pc:chgData name="Edward Bodmer" userId="f82d64a42721f930" providerId="LiveId" clId="{08926B8C-A6EC-41C3-BFE6-E624C32C2D34}" dt="2026-06-27T10:29:42.343" v="7"/>
        <pc:sldMkLst>
          <pc:docMk/>
          <pc:sldMk cId="2505454981" sldId="3835"/>
        </pc:sldMkLst>
      </pc:sldChg>
      <pc:sldChg chg="modSp mod">
        <pc:chgData name="Edward Bodmer" userId="f82d64a42721f930" providerId="LiveId" clId="{08926B8C-A6EC-41C3-BFE6-E624C32C2D34}" dt="2026-06-27T10:27:37.828" v="2" actId="1076"/>
        <pc:sldMkLst>
          <pc:docMk/>
          <pc:sldMk cId="2310924751" sldId="3838"/>
        </pc:sldMkLst>
        <pc:spChg chg="mod">
          <ac:chgData name="Edward Bodmer" userId="f82d64a42721f930" providerId="LiveId" clId="{08926B8C-A6EC-41C3-BFE6-E624C32C2D34}" dt="2026-06-27T10:27:37.828" v="2" actId="1076"/>
          <ac:spMkLst>
            <pc:docMk/>
            <pc:sldMk cId="2310924751" sldId="3838"/>
            <ac:spMk id="2" creationId="{DA823999-4091-6215-2F79-EC61B17FF961}"/>
          </ac:spMkLst>
        </pc:spChg>
        <pc:spChg chg="mod">
          <ac:chgData name="Edward Bodmer" userId="f82d64a42721f930" providerId="LiveId" clId="{08926B8C-A6EC-41C3-BFE6-E624C32C2D34}" dt="2026-06-27T10:27:27.748" v="1" actId="27636"/>
          <ac:spMkLst>
            <pc:docMk/>
            <pc:sldMk cId="2310924751" sldId="3838"/>
            <ac:spMk id="3" creationId="{9EF1BF60-5A30-2A83-9EA3-CD7F67219A83}"/>
          </ac:spMkLst>
        </pc:spChg>
      </pc:sldChg>
      <pc:sldChg chg="modSp mod">
        <pc:chgData name="Edward Bodmer" userId="f82d64a42721f930" providerId="LiveId" clId="{08926B8C-A6EC-41C3-BFE6-E624C32C2D34}" dt="2026-06-27T10:27:45.586" v="3" actId="1076"/>
        <pc:sldMkLst>
          <pc:docMk/>
          <pc:sldMk cId="1380732482" sldId="3839"/>
        </pc:sldMkLst>
        <pc:spChg chg="mod">
          <ac:chgData name="Edward Bodmer" userId="f82d64a42721f930" providerId="LiveId" clId="{08926B8C-A6EC-41C3-BFE6-E624C32C2D34}" dt="2026-06-27T10:27:45.586" v="3" actId="1076"/>
          <ac:spMkLst>
            <pc:docMk/>
            <pc:sldMk cId="1380732482" sldId="3839"/>
            <ac:spMk id="2" creationId="{4E9766E8-7702-0360-771F-CB07997B0FB9}"/>
          </ac:spMkLst>
        </pc:spChg>
      </pc:sldChg>
      <pc:sldChg chg="modSp mod">
        <pc:chgData name="Edward Bodmer" userId="f82d64a42721f930" providerId="LiveId" clId="{08926B8C-A6EC-41C3-BFE6-E624C32C2D34}" dt="2026-06-27T10:27:57.410" v="5" actId="27636"/>
        <pc:sldMkLst>
          <pc:docMk/>
          <pc:sldMk cId="1491869213" sldId="3840"/>
        </pc:sldMkLst>
        <pc:spChg chg="mod">
          <ac:chgData name="Edward Bodmer" userId="f82d64a42721f930" providerId="LiveId" clId="{08926B8C-A6EC-41C3-BFE6-E624C32C2D34}" dt="2026-06-27T10:27:57.410" v="5" actId="27636"/>
          <ac:spMkLst>
            <pc:docMk/>
            <pc:sldMk cId="1491869213" sldId="3840"/>
            <ac:spMk id="3" creationId="{6A1432E9-91BC-78C9-7BBA-0157618A1B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09D2E2-DB76-4B8A-94F8-7FB772A78629}" type="datetimeFigureOut">
              <a:rPr lang="en-US" smtClean="0"/>
              <a:t>6/27/2026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7F4AE-F3A6-46F7-9558-F93F22BF235A}" type="slidenum">
              <a:rPr lang="en-US" smtClean="0"/>
              <a:t>‹#›</a:t>
            </a:fld>
            <a:endParaRPr lang="en-US"/>
          </a:p>
        </p:txBody>
      </p:sp>
    </p:spTree>
    <p:extLst>
      <p:ext uri="{BB962C8B-B14F-4D97-AF65-F5344CB8AC3E}">
        <p14:creationId xmlns:p14="http://schemas.microsoft.com/office/powerpoint/2010/main" val="2021650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323478" y="346814"/>
            <a:ext cx="11532679" cy="488877"/>
          </a:xfrm>
          <a:prstGeom prst="rect">
            <a:avLst/>
          </a:prstGeom>
          <a:noFill/>
        </p:spPr>
        <p:txBody>
          <a:bodyPr>
            <a:noAutofit/>
          </a:bodyPr>
          <a:lstStyle>
            <a:lvl1pPr algn="l">
              <a:defRPr sz="2700" b="1" baseline="0">
                <a:solidFill>
                  <a:srgbClr val="11545B"/>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3480" y="1312334"/>
            <a:ext cx="11213765" cy="4648202"/>
          </a:xfrm>
          <a:prstGeom prst="rect">
            <a:avLst/>
          </a:prstGeom>
        </p:spPr>
        <p:txBody>
          <a:bodyPr/>
          <a:lstStyle>
            <a:lvl1pPr>
              <a:buFont typeface="Wingdings" pitchFamily="2" charset="2"/>
              <a:buChar char="§"/>
              <a:defRPr sz="1800" b="0" i="0" baseline="0">
                <a:solidFill>
                  <a:schemeClr val="tx1"/>
                </a:solidFill>
                <a:latin typeface="Calibri" pitchFamily="34" charset="0"/>
              </a:defRPr>
            </a:lvl1pPr>
            <a:lvl2pPr>
              <a:buFont typeface="Wingdings" pitchFamily="2" charset="2"/>
              <a:buChar char="ú"/>
              <a:defRPr sz="1800" b="0" i="0" baseline="0">
                <a:solidFill>
                  <a:srgbClr val="898989"/>
                </a:solidFill>
                <a:latin typeface="Calibri" pitchFamily="34" charset="0"/>
              </a:defRPr>
            </a:lvl2pPr>
            <a:lvl3pPr>
              <a:buFont typeface="Wingdings 2" pitchFamily="18" charset="2"/>
              <a:buChar char=""/>
              <a:defRPr sz="1350" b="0" i="0" baseline="0">
                <a:solidFill>
                  <a:srgbClr val="898989"/>
                </a:solidFill>
                <a:latin typeface="Calibri" pitchFamily="34" charset="0"/>
              </a:defRPr>
            </a:lvl3pPr>
            <a:lvl4pPr>
              <a:buFont typeface="Courier New" pitchFamily="49" charset="0"/>
              <a:buChar char="o"/>
              <a:defRPr sz="12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1">
            <a:extLst>
              <a:ext uri="{FF2B5EF4-FFF2-40B4-BE49-F238E27FC236}">
                <a16:creationId xmlns:a16="http://schemas.microsoft.com/office/drawing/2014/main" id="{274A80EE-94DD-3480-29AD-19AF09F06007}"/>
              </a:ext>
            </a:extLst>
          </p:cNvPr>
          <p:cNvSpPr/>
          <p:nvPr userDrawn="1"/>
        </p:nvSpPr>
        <p:spPr>
          <a:xfrm>
            <a:off x="8674102" y="6151567"/>
            <a:ext cx="3517903"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677018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1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A52B9-C0C1-EEC3-0212-3F749CA509C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Tree>
    <p:extLst>
      <p:ext uri="{BB962C8B-B14F-4D97-AF65-F5344CB8AC3E}">
        <p14:creationId xmlns:p14="http://schemas.microsoft.com/office/powerpoint/2010/main" val="3294236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425A211A-2E7A-A5BD-2E11-A38DA024E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243687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AB71C08A-1731-A1C3-B1A3-806B72CD37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62271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2B44F560-DFDF-55C1-333A-573E10E757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1942913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CE2FADE2-8AE7-583C-223E-6D78047C14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93723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3789-3D15-70D9-DB83-205DB4CE9A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A"/>
          </a:p>
        </p:txBody>
      </p:sp>
      <p:sp>
        <p:nvSpPr>
          <p:cNvPr id="3" name="Slide Number Placeholder 2">
            <a:extLst>
              <a:ext uri="{FF2B5EF4-FFF2-40B4-BE49-F238E27FC236}">
                <a16:creationId xmlns:a16="http://schemas.microsoft.com/office/drawing/2014/main" id="{0AEFB031-C8A9-32C5-3F0E-5E713084305E}"/>
              </a:ext>
            </a:extLst>
          </p:cNvPr>
          <p:cNvSpPr>
            <a:spLocks noGrp="1"/>
          </p:cNvSpPr>
          <p:nvPr>
            <p:ph type="sldNum" sz="quarter" idx="10"/>
          </p:nvPr>
        </p:nvSpPr>
        <p:spPr/>
        <p:txBody>
          <a:bodyPr/>
          <a:lstStyle/>
          <a:p>
            <a:fld id="{58512D75-7CB4-B14B-B319-80CCA14032BE}" type="slidenum">
              <a:rPr lang="en-SA" smtClean="0"/>
              <a:pPr/>
              <a:t>‹#›</a:t>
            </a:fld>
            <a:endParaRPr lang="en-SA"/>
          </a:p>
        </p:txBody>
      </p:sp>
      <p:pic>
        <p:nvPicPr>
          <p:cNvPr id="4" name="Picture Placeholder 15">
            <a:extLst>
              <a:ext uri="{FF2B5EF4-FFF2-40B4-BE49-F238E27FC236}">
                <a16:creationId xmlns:a16="http://schemas.microsoft.com/office/drawing/2014/main" id="{6E8FB578-2442-04F0-D751-9C13AD2124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5" name="Picture 4" descr="A black and white logo&#10;&#10;Description automatically generated">
            <a:extLst>
              <a:ext uri="{FF2B5EF4-FFF2-40B4-BE49-F238E27FC236}">
                <a16:creationId xmlns:a16="http://schemas.microsoft.com/office/drawing/2014/main" id="{8FD4B20D-3CA2-6292-0408-2AAA5849B3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1885211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425A211A-2E7A-A5BD-2E11-A38DA024E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
        <p:nvSpPr>
          <p:cNvPr id="3" name="Title 1">
            <a:extLst>
              <a:ext uri="{FF2B5EF4-FFF2-40B4-BE49-F238E27FC236}">
                <a16:creationId xmlns:a16="http://schemas.microsoft.com/office/drawing/2014/main" id="{407C57E1-0E2F-C414-8CEF-048675FE2A62}"/>
              </a:ext>
            </a:extLst>
          </p:cNvPr>
          <p:cNvSpPr>
            <a:spLocks noGrp="1"/>
          </p:cNvSpPr>
          <p:nvPr>
            <p:ph type="ctrTitle"/>
          </p:nvPr>
        </p:nvSpPr>
        <p:spPr>
          <a:xfrm>
            <a:off x="609602" y="2286000"/>
            <a:ext cx="8485263" cy="1767794"/>
          </a:xfrm>
        </p:spPr>
        <p:txBody>
          <a:bodyPr anchor="b">
            <a:normAutofit/>
          </a:bodyPr>
          <a:lstStyle>
            <a:lvl1pPr algn="l">
              <a:defRPr sz="4000">
                <a:solidFill>
                  <a:schemeClr val="bg1"/>
                </a:solidFill>
                <a:latin typeface="Rockwell" panose="02060603020205020403" pitchFamily="18" charset="0"/>
              </a:defRPr>
            </a:lvl1pPr>
          </a:lstStyle>
          <a:p>
            <a:r>
              <a:rPr lang="en-US" dirty="0"/>
              <a:t>Click to edit Master title style</a:t>
            </a:r>
          </a:p>
        </p:txBody>
      </p:sp>
    </p:spTree>
    <p:extLst>
      <p:ext uri="{BB962C8B-B14F-4D97-AF65-F5344CB8AC3E}">
        <p14:creationId xmlns:p14="http://schemas.microsoft.com/office/powerpoint/2010/main" val="1268877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118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A52B9-C0C1-EEC3-0212-3F749CA509C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Tree>
    <p:extLst>
      <p:ext uri="{BB962C8B-B14F-4D97-AF65-F5344CB8AC3E}">
        <p14:creationId xmlns:p14="http://schemas.microsoft.com/office/powerpoint/2010/main" val="7004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425A211A-2E7A-A5BD-2E11-A38DA024E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
        <p:nvSpPr>
          <p:cNvPr id="3" name="Title 1">
            <a:extLst>
              <a:ext uri="{FF2B5EF4-FFF2-40B4-BE49-F238E27FC236}">
                <a16:creationId xmlns:a16="http://schemas.microsoft.com/office/drawing/2014/main" id="{407C57E1-0E2F-C414-8CEF-048675FE2A62}"/>
              </a:ext>
            </a:extLst>
          </p:cNvPr>
          <p:cNvSpPr>
            <a:spLocks noGrp="1"/>
          </p:cNvSpPr>
          <p:nvPr>
            <p:ph type="ctrTitle"/>
          </p:nvPr>
        </p:nvSpPr>
        <p:spPr>
          <a:xfrm>
            <a:off x="609602" y="2286000"/>
            <a:ext cx="8485263" cy="1767794"/>
          </a:xfrm>
        </p:spPr>
        <p:txBody>
          <a:bodyPr anchor="b">
            <a:normAutofit/>
          </a:bodyPr>
          <a:lstStyle>
            <a:lvl1pPr algn="l">
              <a:defRPr sz="4000">
                <a:solidFill>
                  <a:schemeClr val="bg1"/>
                </a:solidFill>
                <a:latin typeface="Rockwell" panose="02060603020205020403" pitchFamily="18" charset="0"/>
              </a:defRPr>
            </a:lvl1pPr>
          </a:lstStyle>
          <a:p>
            <a:r>
              <a:rPr lang="en-US" dirty="0"/>
              <a:t>Click to edit Master title style</a:t>
            </a:r>
          </a:p>
        </p:txBody>
      </p:sp>
    </p:spTree>
    <p:extLst>
      <p:ext uri="{BB962C8B-B14F-4D97-AF65-F5344CB8AC3E}">
        <p14:creationId xmlns:p14="http://schemas.microsoft.com/office/powerpoint/2010/main" val="1757521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425A211A-2E7A-A5BD-2E11-A38DA024E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1431200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AB71C08A-1731-A1C3-B1A3-806B72CD37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2638287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2B44F560-DFDF-55C1-333A-573E10E757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4084633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2" name="Picture Placeholder 15">
            <a:extLst>
              <a:ext uri="{FF2B5EF4-FFF2-40B4-BE49-F238E27FC236}">
                <a16:creationId xmlns:a16="http://schemas.microsoft.com/office/drawing/2014/main" id="{727F7937-0A9A-0F30-E777-81D8415D66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CE2FADE2-8AE7-583C-223E-6D78047C14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1314301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3789-3D15-70D9-DB83-205DB4CE9A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A"/>
          </a:p>
        </p:txBody>
      </p:sp>
      <p:sp>
        <p:nvSpPr>
          <p:cNvPr id="3" name="Slide Number Placeholder 2">
            <a:extLst>
              <a:ext uri="{FF2B5EF4-FFF2-40B4-BE49-F238E27FC236}">
                <a16:creationId xmlns:a16="http://schemas.microsoft.com/office/drawing/2014/main" id="{0AEFB031-C8A9-32C5-3F0E-5E713084305E}"/>
              </a:ext>
            </a:extLst>
          </p:cNvPr>
          <p:cNvSpPr>
            <a:spLocks noGrp="1"/>
          </p:cNvSpPr>
          <p:nvPr>
            <p:ph type="sldNum" sz="quarter" idx="10"/>
          </p:nvPr>
        </p:nvSpPr>
        <p:spPr/>
        <p:txBody>
          <a:bodyPr/>
          <a:lstStyle/>
          <a:p>
            <a:fld id="{58512D75-7CB4-B14B-B319-80CCA14032BE}" type="slidenum">
              <a:rPr lang="en-SA" smtClean="0"/>
              <a:pPr/>
              <a:t>‹#›</a:t>
            </a:fld>
            <a:endParaRPr lang="en-SA" dirty="0"/>
          </a:p>
        </p:txBody>
      </p:sp>
      <p:pic>
        <p:nvPicPr>
          <p:cNvPr id="4" name="Picture Placeholder 15">
            <a:extLst>
              <a:ext uri="{FF2B5EF4-FFF2-40B4-BE49-F238E27FC236}">
                <a16:creationId xmlns:a16="http://schemas.microsoft.com/office/drawing/2014/main" id="{6E8FB578-2442-04F0-D751-9C13AD2124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pic>
        <p:nvPicPr>
          <p:cNvPr id="5" name="Picture 4" descr="A black and white logo&#10;&#10;Description automatically generated">
            <a:extLst>
              <a:ext uri="{FF2B5EF4-FFF2-40B4-BE49-F238E27FC236}">
                <a16:creationId xmlns:a16="http://schemas.microsoft.com/office/drawing/2014/main" id="{8FD4B20D-3CA2-6292-0408-2AAA5849B3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79341" y="279400"/>
            <a:ext cx="699053" cy="388643"/>
          </a:xfrm>
          <a:prstGeom prst="rect">
            <a:avLst/>
          </a:prstGeom>
        </p:spPr>
      </p:pic>
    </p:spTree>
    <p:extLst>
      <p:ext uri="{BB962C8B-B14F-4D97-AF65-F5344CB8AC3E}">
        <p14:creationId xmlns:p14="http://schemas.microsoft.com/office/powerpoint/2010/main" val="2027139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512D75-7CB4-B14B-B319-80CCA14032BE}" type="slidenum">
              <a:rPr lang="en-SA" smtClean="0"/>
              <a:pPr/>
              <a:t>‹#›</a:t>
            </a:fld>
            <a:endParaRPr lang="en-SA" dirty="0"/>
          </a:p>
        </p:txBody>
      </p:sp>
    </p:spTree>
    <p:extLst>
      <p:ext uri="{BB962C8B-B14F-4D97-AF65-F5344CB8AC3E}">
        <p14:creationId xmlns:p14="http://schemas.microsoft.com/office/powerpoint/2010/main" val="427899629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9547577" cy="862541"/>
          </a:xfrm>
        </p:spPr>
        <p:txBody>
          <a:bodyPr/>
          <a:lstStyle>
            <a:lvl1pPr>
              <a:defRPr b="1" baseline="0">
                <a:solidFill>
                  <a:srgbClr val="11545B"/>
                </a:solidFill>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B176D7D9-169F-A305-75D3-C7B98242696B}"/>
              </a:ext>
            </a:extLst>
          </p:cNvPr>
          <p:cNvSpPr/>
          <p:nvPr userDrawn="1"/>
        </p:nvSpPr>
        <p:spPr>
          <a:xfrm>
            <a:off x="11075441" y="6604911"/>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94" dirty="0">
                <a:solidFill>
                  <a:schemeClr val="bg1"/>
                </a:solidFill>
              </a:rPr>
              <a:t>© 2022</a:t>
            </a:r>
            <a:endParaRPr lang="en-GB" sz="394" dirty="0">
              <a:solidFill>
                <a:schemeClr val="tx1"/>
              </a:solidFill>
            </a:endParaRPr>
          </a:p>
        </p:txBody>
      </p:sp>
      <p:sp>
        <p:nvSpPr>
          <p:cNvPr id="8" name="Rectangle 7">
            <a:extLst>
              <a:ext uri="{FF2B5EF4-FFF2-40B4-BE49-F238E27FC236}">
                <a16:creationId xmlns:a16="http://schemas.microsoft.com/office/drawing/2014/main" id="{3FFE0436-89E5-BE85-EBBF-BA3DD739572B}"/>
              </a:ext>
            </a:extLst>
          </p:cNvPr>
          <p:cNvSpPr/>
          <p:nvPr userDrawn="1"/>
        </p:nvSpPr>
        <p:spPr>
          <a:xfrm>
            <a:off x="8674102" y="6132517"/>
            <a:ext cx="3517903"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1660322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512D75-7CB4-B14B-B319-80CCA14032BE}" type="slidenum">
              <a:rPr lang="en-SA" smtClean="0"/>
              <a:pPr/>
              <a:t>‹#›</a:t>
            </a:fld>
            <a:endParaRPr lang="en-SA" dirty="0"/>
          </a:p>
        </p:txBody>
      </p:sp>
    </p:spTree>
    <p:extLst>
      <p:ext uri="{BB962C8B-B14F-4D97-AF65-F5344CB8AC3E}">
        <p14:creationId xmlns:p14="http://schemas.microsoft.com/office/powerpoint/2010/main" val="81082108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512D75-7CB4-B14B-B319-80CCA14032BE}" type="slidenum">
              <a:rPr lang="en-SA" smtClean="0"/>
              <a:pPr/>
              <a:t>‹#›</a:t>
            </a:fld>
            <a:endParaRPr lang="en-SA" dirty="0"/>
          </a:p>
        </p:txBody>
      </p:sp>
    </p:spTree>
    <p:extLst>
      <p:ext uri="{BB962C8B-B14F-4D97-AF65-F5344CB8AC3E}">
        <p14:creationId xmlns:p14="http://schemas.microsoft.com/office/powerpoint/2010/main" val="58338365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8512D75-7CB4-B14B-B319-80CCA14032BE}" type="slidenum">
              <a:rPr lang="en-SA" smtClean="0"/>
              <a:pPr/>
              <a:t>‹#›</a:t>
            </a:fld>
            <a:endParaRPr lang="en-SA" dirty="0"/>
          </a:p>
        </p:txBody>
      </p:sp>
    </p:spTree>
    <p:extLst>
      <p:ext uri="{BB962C8B-B14F-4D97-AF65-F5344CB8AC3E}">
        <p14:creationId xmlns:p14="http://schemas.microsoft.com/office/powerpoint/2010/main" val="400792870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32CC-1C5F-9C91-CC3E-80F6021B57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A"/>
          </a:p>
        </p:txBody>
      </p:sp>
      <p:sp>
        <p:nvSpPr>
          <p:cNvPr id="3" name="Subtitle 2">
            <a:extLst>
              <a:ext uri="{FF2B5EF4-FFF2-40B4-BE49-F238E27FC236}">
                <a16:creationId xmlns:a16="http://schemas.microsoft.com/office/drawing/2014/main" id="{5868ADEB-ADEB-51C1-B0DC-5FA98D408B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A"/>
          </a:p>
        </p:txBody>
      </p:sp>
      <p:sp>
        <p:nvSpPr>
          <p:cNvPr id="4" name="Date Placeholder 3">
            <a:extLst>
              <a:ext uri="{FF2B5EF4-FFF2-40B4-BE49-F238E27FC236}">
                <a16:creationId xmlns:a16="http://schemas.microsoft.com/office/drawing/2014/main" id="{7577BE71-F7D4-40C9-91D4-CD67331FEAEB}"/>
              </a:ext>
            </a:extLst>
          </p:cNvPr>
          <p:cNvSpPr>
            <a:spLocks noGrp="1"/>
          </p:cNvSpPr>
          <p:nvPr>
            <p:ph type="dt" sz="half" idx="10"/>
          </p:nvPr>
        </p:nvSpPr>
        <p:spPr>
          <a:xfrm>
            <a:off x="838200" y="6356350"/>
            <a:ext cx="2743200" cy="365125"/>
          </a:xfrm>
          <a:prstGeom prst="rect">
            <a:avLst/>
          </a:prstGeom>
        </p:spPr>
        <p:txBody>
          <a:bodyPr/>
          <a:lstStyle/>
          <a:p>
            <a:fld id="{C7CBD8E8-86B3-864B-ABD3-299DDC6B7B7F}" type="datetime1">
              <a:rPr lang="en-US" smtClean="0"/>
              <a:t>6/27/2026</a:t>
            </a:fld>
            <a:endParaRPr lang="en-SA"/>
          </a:p>
        </p:txBody>
      </p:sp>
      <p:sp>
        <p:nvSpPr>
          <p:cNvPr id="5" name="Footer Placeholder 4">
            <a:extLst>
              <a:ext uri="{FF2B5EF4-FFF2-40B4-BE49-F238E27FC236}">
                <a16:creationId xmlns:a16="http://schemas.microsoft.com/office/drawing/2014/main" id="{322E11E3-2465-0705-048B-2F795DDDB4BE}"/>
              </a:ext>
            </a:extLst>
          </p:cNvPr>
          <p:cNvSpPr>
            <a:spLocks noGrp="1"/>
          </p:cNvSpPr>
          <p:nvPr>
            <p:ph type="ftr" sz="quarter" idx="11"/>
          </p:nvPr>
        </p:nvSpPr>
        <p:spPr>
          <a:xfrm>
            <a:off x="4038600" y="6356350"/>
            <a:ext cx="4114800" cy="365125"/>
          </a:xfrm>
          <a:prstGeom prst="rect">
            <a:avLst/>
          </a:prstGeom>
        </p:spPr>
        <p:txBody>
          <a:bodyPr/>
          <a:lstStyle/>
          <a:p>
            <a:endParaRPr lang="en-SA"/>
          </a:p>
        </p:txBody>
      </p:sp>
      <p:sp>
        <p:nvSpPr>
          <p:cNvPr id="6" name="Slide Number Placeholder 5">
            <a:extLst>
              <a:ext uri="{FF2B5EF4-FFF2-40B4-BE49-F238E27FC236}">
                <a16:creationId xmlns:a16="http://schemas.microsoft.com/office/drawing/2014/main" id="{D63F3BFF-E9D9-3335-EAD4-054BB2E65828}"/>
              </a:ext>
            </a:extLst>
          </p:cNvPr>
          <p:cNvSpPr>
            <a:spLocks noGrp="1"/>
          </p:cNvSpPr>
          <p:nvPr>
            <p:ph type="sldNum" sz="quarter" idx="12"/>
          </p:nvPr>
        </p:nvSpPr>
        <p:spPr/>
        <p:txBody>
          <a:bodyPr/>
          <a:lstStyle/>
          <a:p>
            <a:fld id="{58512D75-7CB4-B14B-B319-80CCA14032BE}" type="slidenum">
              <a:rPr lang="en-SA" smtClean="0"/>
              <a:t>‹#›</a:t>
            </a:fld>
            <a:endParaRPr lang="en-SA"/>
          </a:p>
        </p:txBody>
      </p:sp>
    </p:spTree>
    <p:extLst>
      <p:ext uri="{BB962C8B-B14F-4D97-AF65-F5344CB8AC3E}">
        <p14:creationId xmlns:p14="http://schemas.microsoft.com/office/powerpoint/2010/main" val="3667177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8512D75-7CB4-B14B-B319-80CCA14032BE}" type="slidenum">
              <a:rPr lang="en-SA" smtClean="0"/>
              <a:pPr/>
              <a:t>‹#›</a:t>
            </a:fld>
            <a:endParaRPr lang="en-SA" dirty="0"/>
          </a:p>
        </p:txBody>
      </p:sp>
    </p:spTree>
    <p:extLst>
      <p:ext uri="{BB962C8B-B14F-4D97-AF65-F5344CB8AC3E}">
        <p14:creationId xmlns:p14="http://schemas.microsoft.com/office/powerpoint/2010/main" val="405817882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8512D75-7CB4-B14B-B319-80CCA14032BE}" type="slidenum">
              <a:rPr lang="en-SA" smtClean="0"/>
              <a:t>‹#›</a:t>
            </a:fld>
            <a:endParaRPr lang="en-SA"/>
          </a:p>
        </p:txBody>
      </p:sp>
    </p:spTree>
    <p:extLst>
      <p:ext uri="{BB962C8B-B14F-4D97-AF65-F5344CB8AC3E}">
        <p14:creationId xmlns:p14="http://schemas.microsoft.com/office/powerpoint/2010/main" val="3658125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512D75-7CB4-B14B-B319-80CCA14032BE}" type="slidenum">
              <a:rPr lang="en-SA" smtClean="0"/>
              <a:pPr/>
              <a:t>‹#›</a:t>
            </a:fld>
            <a:endParaRPr lang="en-SA" dirty="0"/>
          </a:p>
        </p:txBody>
      </p:sp>
    </p:spTree>
    <p:extLst>
      <p:ext uri="{BB962C8B-B14F-4D97-AF65-F5344CB8AC3E}">
        <p14:creationId xmlns:p14="http://schemas.microsoft.com/office/powerpoint/2010/main" val="3246055352"/>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512D75-7CB4-B14B-B319-80CCA14032BE}" type="slidenum">
              <a:rPr lang="en-SA" smtClean="0"/>
              <a:pPr/>
              <a:t>‹#›</a:t>
            </a:fld>
            <a:endParaRPr lang="en-SA" dirty="0"/>
          </a:p>
        </p:txBody>
      </p:sp>
    </p:spTree>
    <p:extLst>
      <p:ext uri="{BB962C8B-B14F-4D97-AF65-F5344CB8AC3E}">
        <p14:creationId xmlns:p14="http://schemas.microsoft.com/office/powerpoint/2010/main" val="22218074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512D75-7CB4-B14B-B319-80CCA14032BE}" type="slidenum">
              <a:rPr lang="en-SA" smtClean="0"/>
              <a:pPr/>
              <a:t>‹#›</a:t>
            </a:fld>
            <a:endParaRPr lang="en-SA" dirty="0"/>
          </a:p>
        </p:txBody>
      </p:sp>
    </p:spTree>
    <p:extLst>
      <p:ext uri="{BB962C8B-B14F-4D97-AF65-F5344CB8AC3E}">
        <p14:creationId xmlns:p14="http://schemas.microsoft.com/office/powerpoint/2010/main" val="237681135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512D75-7CB4-B14B-B319-80CCA14032BE}" type="slidenum">
              <a:rPr lang="en-SA" smtClean="0"/>
              <a:pPr/>
              <a:t>‹#›</a:t>
            </a:fld>
            <a:endParaRPr lang="en-SA" dirty="0"/>
          </a:p>
        </p:txBody>
      </p:sp>
    </p:spTree>
    <p:extLst>
      <p:ext uri="{BB962C8B-B14F-4D97-AF65-F5344CB8AC3E}">
        <p14:creationId xmlns:p14="http://schemas.microsoft.com/office/powerpoint/2010/main" val="187134677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323478" y="346814"/>
            <a:ext cx="11532679" cy="488877"/>
          </a:xfrm>
          <a:noFill/>
        </p:spPr>
        <p:txBody>
          <a:bodyPr>
            <a:noAutofit/>
          </a:bodyPr>
          <a:lstStyle>
            <a:lvl1pPr algn="l">
              <a:defRPr sz="2700" b="1" baseline="0">
                <a:solidFill>
                  <a:srgbClr val="11545B"/>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3480" y="1312334"/>
            <a:ext cx="11213765" cy="4648202"/>
          </a:xfrm>
        </p:spPr>
        <p:txBody>
          <a:bodyPr/>
          <a:lstStyle>
            <a:lvl1pPr>
              <a:buFont typeface="Wingdings" pitchFamily="2" charset="2"/>
              <a:buChar char="§"/>
              <a:defRPr sz="1800" b="0" i="0" baseline="0">
                <a:solidFill>
                  <a:schemeClr val="tx1"/>
                </a:solidFill>
                <a:latin typeface="Calibri" pitchFamily="34" charset="0"/>
              </a:defRPr>
            </a:lvl1pPr>
            <a:lvl2pPr>
              <a:buFont typeface="Wingdings" pitchFamily="2" charset="2"/>
              <a:buChar char="ú"/>
              <a:defRPr sz="1800" b="0" i="0" baseline="0">
                <a:solidFill>
                  <a:srgbClr val="898989"/>
                </a:solidFill>
                <a:latin typeface="Calibri" pitchFamily="34" charset="0"/>
              </a:defRPr>
            </a:lvl2pPr>
            <a:lvl3pPr>
              <a:buFont typeface="Wingdings 2" pitchFamily="18" charset="2"/>
              <a:buChar char=""/>
              <a:defRPr sz="1350" b="0" i="0" baseline="0">
                <a:solidFill>
                  <a:srgbClr val="898989"/>
                </a:solidFill>
                <a:latin typeface="Calibri" pitchFamily="34" charset="0"/>
              </a:defRPr>
            </a:lvl3pPr>
            <a:lvl4pPr>
              <a:buFont typeface="Courier New" pitchFamily="49" charset="0"/>
              <a:buChar char="o"/>
              <a:defRPr sz="12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1">
            <a:extLst>
              <a:ext uri="{FF2B5EF4-FFF2-40B4-BE49-F238E27FC236}">
                <a16:creationId xmlns:a16="http://schemas.microsoft.com/office/drawing/2014/main" id="{274A80EE-94DD-3480-29AD-19AF09F06007}"/>
              </a:ext>
            </a:extLst>
          </p:cNvPr>
          <p:cNvSpPr/>
          <p:nvPr userDrawn="1"/>
        </p:nvSpPr>
        <p:spPr>
          <a:xfrm>
            <a:off x="8674102" y="6151567"/>
            <a:ext cx="3517903"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20896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DFFBC7-D218-F55D-319A-8FCC698339D4}"/>
              </a:ext>
            </a:extLst>
          </p:cNvPr>
          <p:cNvSpPr>
            <a:spLocks noGrp="1"/>
          </p:cNvSpPr>
          <p:nvPr>
            <p:ph type="dt" sz="half" idx="10"/>
          </p:nvPr>
        </p:nvSpPr>
        <p:spPr>
          <a:xfrm>
            <a:off x="838200" y="6356350"/>
            <a:ext cx="2743200" cy="365125"/>
          </a:xfrm>
          <a:prstGeom prst="rect">
            <a:avLst/>
          </a:prstGeom>
        </p:spPr>
        <p:txBody>
          <a:bodyPr/>
          <a:lstStyle/>
          <a:p>
            <a:fld id="{953449A9-40DE-E44A-8B84-49C2F2F75A65}" type="datetime1">
              <a:rPr lang="en-US" smtClean="0"/>
              <a:t>6/27/2026</a:t>
            </a:fld>
            <a:endParaRPr lang="en-SA"/>
          </a:p>
        </p:txBody>
      </p:sp>
      <p:sp>
        <p:nvSpPr>
          <p:cNvPr id="3" name="Footer Placeholder 2">
            <a:extLst>
              <a:ext uri="{FF2B5EF4-FFF2-40B4-BE49-F238E27FC236}">
                <a16:creationId xmlns:a16="http://schemas.microsoft.com/office/drawing/2014/main" id="{48AD7F6E-F62B-0216-4739-42623045185C}"/>
              </a:ext>
            </a:extLst>
          </p:cNvPr>
          <p:cNvSpPr>
            <a:spLocks noGrp="1"/>
          </p:cNvSpPr>
          <p:nvPr>
            <p:ph type="ftr" sz="quarter" idx="11"/>
          </p:nvPr>
        </p:nvSpPr>
        <p:spPr>
          <a:xfrm>
            <a:off x="4038600" y="6356350"/>
            <a:ext cx="4114800" cy="365125"/>
          </a:xfrm>
          <a:prstGeom prst="rect">
            <a:avLst/>
          </a:prstGeom>
        </p:spPr>
        <p:txBody>
          <a:bodyPr/>
          <a:lstStyle/>
          <a:p>
            <a:endParaRPr lang="en-SA"/>
          </a:p>
        </p:txBody>
      </p:sp>
      <p:sp>
        <p:nvSpPr>
          <p:cNvPr id="4" name="Slide Number Placeholder 3">
            <a:extLst>
              <a:ext uri="{FF2B5EF4-FFF2-40B4-BE49-F238E27FC236}">
                <a16:creationId xmlns:a16="http://schemas.microsoft.com/office/drawing/2014/main" id="{A4260337-BEF7-88BB-5994-A196C31F7404}"/>
              </a:ext>
            </a:extLst>
          </p:cNvPr>
          <p:cNvSpPr>
            <a:spLocks noGrp="1"/>
          </p:cNvSpPr>
          <p:nvPr>
            <p:ph type="sldNum" sz="quarter" idx="12"/>
          </p:nvPr>
        </p:nvSpPr>
        <p:spPr/>
        <p:txBody>
          <a:bodyPr/>
          <a:lstStyle/>
          <a:p>
            <a:fld id="{58512D75-7CB4-B14B-B319-80CCA14032BE}" type="slidenum">
              <a:rPr lang="en-SA" smtClean="0"/>
              <a:t>‹#›</a:t>
            </a:fld>
            <a:endParaRPr lang="en-SA"/>
          </a:p>
        </p:txBody>
      </p:sp>
    </p:spTree>
    <p:extLst>
      <p:ext uri="{BB962C8B-B14F-4D97-AF65-F5344CB8AC3E}">
        <p14:creationId xmlns:p14="http://schemas.microsoft.com/office/powerpoint/2010/main" val="3900002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260337-BEF7-88BB-5994-A196C31F7404}"/>
              </a:ext>
            </a:extLst>
          </p:cNvPr>
          <p:cNvSpPr>
            <a:spLocks noGrp="1"/>
          </p:cNvSpPr>
          <p:nvPr>
            <p:ph type="sldNum" sz="quarter" idx="12"/>
          </p:nvPr>
        </p:nvSpPr>
        <p:spPr/>
        <p:txBody>
          <a:bodyPr/>
          <a:lstStyle/>
          <a:p>
            <a:fld id="{58512D75-7CB4-B14B-B319-80CCA14032BE}" type="slidenum">
              <a:rPr lang="en-SA" smtClean="0"/>
              <a:t>‹#›</a:t>
            </a:fld>
            <a:endParaRPr lang="en-SA"/>
          </a:p>
        </p:txBody>
      </p:sp>
    </p:spTree>
    <p:extLst>
      <p:ext uri="{BB962C8B-B14F-4D97-AF65-F5344CB8AC3E}">
        <p14:creationId xmlns:p14="http://schemas.microsoft.com/office/powerpoint/2010/main" val="322838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descr="A white triangle shaped object&#10;&#10;Description automatically generated">
            <a:extLst>
              <a:ext uri="{FF2B5EF4-FFF2-40B4-BE49-F238E27FC236}">
                <a16:creationId xmlns:a16="http://schemas.microsoft.com/office/drawing/2014/main" id="{5E5187FF-6114-4441-5975-DC7D1130CF0C}"/>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603313" y="0"/>
            <a:ext cx="10588687" cy="6858000"/>
          </a:xfrm>
          <a:prstGeom prst="rect">
            <a:avLst/>
          </a:prstGeom>
        </p:spPr>
      </p:pic>
      <p:sp>
        <p:nvSpPr>
          <p:cNvPr id="7" name="Slide Number Placeholder 5">
            <a:extLst>
              <a:ext uri="{FF2B5EF4-FFF2-40B4-BE49-F238E27FC236}">
                <a16:creationId xmlns:a16="http://schemas.microsoft.com/office/drawing/2014/main" id="{E58AE1BD-9EF6-5BAA-74CB-6653AAC59587}"/>
              </a:ext>
            </a:extLst>
          </p:cNvPr>
          <p:cNvSpPr txBox="1">
            <a:spLocks/>
          </p:cNvSpPr>
          <p:nvPr userDrawn="1"/>
        </p:nvSpPr>
        <p:spPr>
          <a:xfrm>
            <a:off x="10654748" y="6356350"/>
            <a:ext cx="699052" cy="365125"/>
          </a:xfrm>
          <a:prstGeom prst="rect">
            <a:avLst/>
          </a:prstGeom>
        </p:spPr>
        <p:txBody>
          <a:bodyPr vert="horz" lIns="91440" tIns="45720" rIns="91440" bIns="45720" rtlCol="0" anchor="ctr"/>
          <a:lstStyle>
            <a:defPPr>
              <a:defRPr lang="en-SA"/>
            </a:defPPr>
            <a:lvl1pPr marL="0" algn="r" defTabSz="914400" rtl="0" eaLnBrk="1" latinLnBrk="0" hangingPunct="1">
              <a:defRPr sz="1200" b="0" i="0" kern="1200">
                <a:solidFill>
                  <a:schemeClr val="tx1">
                    <a:tint val="75000"/>
                  </a:schemeClr>
                </a:solidFill>
                <a:latin typeface="DIN Next Arabic Light" pitchFamily="2" charset="-78"/>
                <a:ea typeface="+mn-ea"/>
                <a:cs typeface="DIN Next Arabic Light"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12D75-7CB4-B14B-B319-80CCA14032BE}" type="slidenum">
              <a:rPr lang="en-SA" smtClean="0"/>
              <a:pPr/>
              <a:t>‹#›</a:t>
            </a:fld>
            <a:endParaRPr lang="en-SA"/>
          </a:p>
        </p:txBody>
      </p:sp>
      <p:cxnSp>
        <p:nvCxnSpPr>
          <p:cNvPr id="8" name="Straight Connector 7">
            <a:extLst>
              <a:ext uri="{FF2B5EF4-FFF2-40B4-BE49-F238E27FC236}">
                <a16:creationId xmlns:a16="http://schemas.microsoft.com/office/drawing/2014/main" id="{D1E9CD2F-7554-7DFA-8BAC-C8FD5D84D18C}"/>
              </a:ext>
            </a:extLst>
          </p:cNvPr>
          <p:cNvCxnSpPr>
            <a:cxnSpLocks/>
          </p:cNvCxnSpPr>
          <p:nvPr userDrawn="1"/>
        </p:nvCxnSpPr>
        <p:spPr>
          <a:xfrm>
            <a:off x="3101009" y="6533322"/>
            <a:ext cx="75537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A green and blue triangle shapes&#10;&#10;Description automatically generated">
            <a:extLst>
              <a:ext uri="{FF2B5EF4-FFF2-40B4-BE49-F238E27FC236}">
                <a16:creationId xmlns:a16="http://schemas.microsoft.com/office/drawing/2014/main" id="{44B40906-BC01-DEE2-5BF1-86571CEF3C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5774" y="285612"/>
            <a:ext cx="681659" cy="374133"/>
          </a:xfrm>
          <a:prstGeom prst="rect">
            <a:avLst/>
          </a:prstGeom>
        </p:spPr>
      </p:pic>
      <p:cxnSp>
        <p:nvCxnSpPr>
          <p:cNvPr id="11" name="Straight Connector 10">
            <a:extLst>
              <a:ext uri="{FF2B5EF4-FFF2-40B4-BE49-F238E27FC236}">
                <a16:creationId xmlns:a16="http://schemas.microsoft.com/office/drawing/2014/main" id="{8F45952C-B0B2-1C7A-DE3C-0E3D1C56DAE0}"/>
              </a:ext>
            </a:extLst>
          </p:cNvPr>
          <p:cNvCxnSpPr>
            <a:cxnSpLocks/>
          </p:cNvCxnSpPr>
          <p:nvPr userDrawn="1"/>
        </p:nvCxnSpPr>
        <p:spPr>
          <a:xfrm>
            <a:off x="433474" y="324677"/>
            <a:ext cx="1022127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871ABF-0BA0-259C-C77E-BC2B9CBC2CA8}"/>
              </a:ext>
            </a:extLst>
          </p:cNvPr>
          <p:cNvSpPr txBox="1"/>
          <p:nvPr userDrawn="1"/>
        </p:nvSpPr>
        <p:spPr>
          <a:xfrm>
            <a:off x="433474" y="6394822"/>
            <a:ext cx="2380075" cy="276999"/>
          </a:xfrm>
          <a:prstGeom prst="rect">
            <a:avLst/>
          </a:prstGeom>
          <a:noFill/>
        </p:spPr>
        <p:txBody>
          <a:bodyPr wrap="none" rtlCol="0">
            <a:spAutoFit/>
          </a:bodyPr>
          <a:lstStyle/>
          <a:p>
            <a:r>
              <a:rPr lang="en-SA" sz="1200" b="0" i="0">
                <a:solidFill>
                  <a:schemeClr val="tx2"/>
                </a:solidFill>
                <a:latin typeface="ntaqat" panose="020B0303020203050203" pitchFamily="34" charset="-78"/>
                <a:cs typeface="ntaqat" panose="020B0303020203050203" pitchFamily="34" charset="-78"/>
              </a:rPr>
              <a:t>KAPSARC School Of Public Policy</a:t>
            </a:r>
          </a:p>
        </p:txBody>
      </p:sp>
    </p:spTree>
    <p:extLst>
      <p:ext uri="{BB962C8B-B14F-4D97-AF65-F5344CB8AC3E}">
        <p14:creationId xmlns:p14="http://schemas.microsoft.com/office/powerpoint/2010/main" val="362052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882CA8-B594-DEED-8FB5-196314CF5CC4}"/>
              </a:ext>
            </a:extLst>
          </p:cNvPr>
          <p:cNvPicPr>
            <a:picLocks noChangeAspect="1"/>
          </p:cNvPicPr>
          <p:nvPr userDrawn="1"/>
        </p:nvPicPr>
        <p:blipFill rotWithShape="1">
          <a:blip>
            <a:alphaModFix amt="10000"/>
            <a:extLst>
              <a:ext uri="{96DAC541-7B7A-43D3-8B79-37D633B846F1}">
                <asvg:svgBlip xmlns:asvg="http://schemas.microsoft.com/office/drawing/2016/SVG/main" r:embed="rId2"/>
              </a:ext>
            </a:extLst>
          </a:blip>
          <a:srcRect t="25194"/>
          <a:stretch/>
        </p:blipFill>
        <p:spPr>
          <a:xfrm rot="10800000">
            <a:off x="-290557" y="0"/>
            <a:ext cx="4583876" cy="6858000"/>
          </a:xfrm>
          <a:prstGeom prst="rect">
            <a:avLst/>
          </a:prstGeom>
        </p:spPr>
      </p:pic>
      <p:sp>
        <p:nvSpPr>
          <p:cNvPr id="7" name="Slide Number Placeholder 5">
            <a:extLst>
              <a:ext uri="{FF2B5EF4-FFF2-40B4-BE49-F238E27FC236}">
                <a16:creationId xmlns:a16="http://schemas.microsoft.com/office/drawing/2014/main" id="{E58AE1BD-9EF6-5BAA-74CB-6653AAC59587}"/>
              </a:ext>
            </a:extLst>
          </p:cNvPr>
          <p:cNvSpPr txBox="1">
            <a:spLocks/>
          </p:cNvSpPr>
          <p:nvPr userDrawn="1"/>
        </p:nvSpPr>
        <p:spPr>
          <a:xfrm>
            <a:off x="10654748" y="6356350"/>
            <a:ext cx="699052" cy="365125"/>
          </a:xfrm>
          <a:prstGeom prst="rect">
            <a:avLst/>
          </a:prstGeom>
        </p:spPr>
        <p:txBody>
          <a:bodyPr vert="horz" lIns="91440" tIns="45720" rIns="91440" bIns="45720" rtlCol="0" anchor="ctr"/>
          <a:lstStyle>
            <a:defPPr>
              <a:defRPr lang="en-SA"/>
            </a:defPPr>
            <a:lvl1pPr marL="0" algn="r" defTabSz="914400" rtl="0" eaLnBrk="1" latinLnBrk="0" hangingPunct="1">
              <a:defRPr sz="1200" b="0" i="0" kern="1200">
                <a:solidFill>
                  <a:schemeClr val="tx1">
                    <a:tint val="75000"/>
                  </a:schemeClr>
                </a:solidFill>
                <a:latin typeface="DIN Next Arabic Light" pitchFamily="2" charset="-78"/>
                <a:ea typeface="+mn-ea"/>
                <a:cs typeface="DIN Next Arabic Light"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12D75-7CB4-B14B-B319-80CCA14032BE}" type="slidenum">
              <a:rPr lang="en-SA" smtClean="0"/>
              <a:pPr/>
              <a:t>‹#›</a:t>
            </a:fld>
            <a:endParaRPr lang="en-SA"/>
          </a:p>
        </p:txBody>
      </p:sp>
      <p:cxnSp>
        <p:nvCxnSpPr>
          <p:cNvPr id="8" name="Straight Connector 7">
            <a:extLst>
              <a:ext uri="{FF2B5EF4-FFF2-40B4-BE49-F238E27FC236}">
                <a16:creationId xmlns:a16="http://schemas.microsoft.com/office/drawing/2014/main" id="{D1E9CD2F-7554-7DFA-8BAC-C8FD5D84D18C}"/>
              </a:ext>
            </a:extLst>
          </p:cNvPr>
          <p:cNvCxnSpPr>
            <a:cxnSpLocks/>
          </p:cNvCxnSpPr>
          <p:nvPr userDrawn="1"/>
        </p:nvCxnSpPr>
        <p:spPr>
          <a:xfrm>
            <a:off x="3101009" y="6533322"/>
            <a:ext cx="75537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A green and blue triangle shapes&#10;&#10;Description automatically generated">
            <a:extLst>
              <a:ext uri="{FF2B5EF4-FFF2-40B4-BE49-F238E27FC236}">
                <a16:creationId xmlns:a16="http://schemas.microsoft.com/office/drawing/2014/main" id="{44B40906-BC01-DEE2-5BF1-86571CEF3C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5774" y="285612"/>
            <a:ext cx="681659" cy="374133"/>
          </a:xfrm>
          <a:prstGeom prst="rect">
            <a:avLst/>
          </a:prstGeom>
        </p:spPr>
      </p:pic>
      <p:cxnSp>
        <p:nvCxnSpPr>
          <p:cNvPr id="11" name="Straight Connector 10">
            <a:extLst>
              <a:ext uri="{FF2B5EF4-FFF2-40B4-BE49-F238E27FC236}">
                <a16:creationId xmlns:a16="http://schemas.microsoft.com/office/drawing/2014/main" id="{8F45952C-B0B2-1C7A-DE3C-0E3D1C56DAE0}"/>
              </a:ext>
            </a:extLst>
          </p:cNvPr>
          <p:cNvCxnSpPr>
            <a:cxnSpLocks/>
          </p:cNvCxnSpPr>
          <p:nvPr userDrawn="1"/>
        </p:nvCxnSpPr>
        <p:spPr>
          <a:xfrm>
            <a:off x="433474" y="324677"/>
            <a:ext cx="1022127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871ABF-0BA0-259C-C77E-BC2B9CBC2CA8}"/>
              </a:ext>
            </a:extLst>
          </p:cNvPr>
          <p:cNvSpPr txBox="1"/>
          <p:nvPr userDrawn="1"/>
        </p:nvSpPr>
        <p:spPr>
          <a:xfrm>
            <a:off x="433474" y="6394822"/>
            <a:ext cx="2380075" cy="276999"/>
          </a:xfrm>
          <a:prstGeom prst="rect">
            <a:avLst/>
          </a:prstGeom>
          <a:noFill/>
        </p:spPr>
        <p:txBody>
          <a:bodyPr wrap="none" rtlCol="0">
            <a:spAutoFit/>
          </a:bodyPr>
          <a:lstStyle/>
          <a:p>
            <a:r>
              <a:rPr lang="en-SA" sz="1200" b="0" i="0">
                <a:solidFill>
                  <a:schemeClr val="tx2"/>
                </a:solidFill>
                <a:latin typeface="ntaqat" panose="020B0303020203050203" pitchFamily="34" charset="-78"/>
                <a:cs typeface="ntaqat" panose="020B0303020203050203" pitchFamily="34" charset="-78"/>
              </a:rPr>
              <a:t>KAPSARC School Of Public Policy</a:t>
            </a:r>
          </a:p>
        </p:txBody>
      </p:sp>
    </p:spTree>
    <p:extLst>
      <p:ext uri="{BB962C8B-B14F-4D97-AF65-F5344CB8AC3E}">
        <p14:creationId xmlns:p14="http://schemas.microsoft.com/office/powerpoint/2010/main" val="1568116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C7BD51A-5349-5144-9594-A8A7C1BDB81A}"/>
              </a:ext>
            </a:extLst>
          </p:cNvPr>
          <p:cNvPicPr>
            <a:picLocks noChangeAspect="1"/>
          </p:cNvPicPr>
          <p:nvPr userDrawn="1"/>
        </p:nvPicPr>
        <p:blipFill rotWithShape="1">
          <a:blip>
            <a:alphaModFix amt="20000"/>
            <a:extLst>
              <a:ext uri="{96DAC541-7B7A-43D3-8B79-37D633B846F1}">
                <asvg:svgBlip xmlns:asvg="http://schemas.microsoft.com/office/drawing/2016/SVG/main" r:embed="rId2"/>
              </a:ext>
            </a:extLst>
          </a:blip>
          <a:srcRect t="25194"/>
          <a:stretch/>
        </p:blipFill>
        <p:spPr>
          <a:xfrm rot="10800000">
            <a:off x="-1" y="0"/>
            <a:ext cx="4583876" cy="6858000"/>
          </a:xfrm>
          <a:prstGeom prst="rect">
            <a:avLst/>
          </a:prstGeom>
        </p:spPr>
      </p:pic>
      <p:sp>
        <p:nvSpPr>
          <p:cNvPr id="7" name="Slide Number Placeholder 5">
            <a:extLst>
              <a:ext uri="{FF2B5EF4-FFF2-40B4-BE49-F238E27FC236}">
                <a16:creationId xmlns:a16="http://schemas.microsoft.com/office/drawing/2014/main" id="{E58AE1BD-9EF6-5BAA-74CB-6653AAC59587}"/>
              </a:ext>
            </a:extLst>
          </p:cNvPr>
          <p:cNvSpPr txBox="1">
            <a:spLocks/>
          </p:cNvSpPr>
          <p:nvPr userDrawn="1"/>
        </p:nvSpPr>
        <p:spPr>
          <a:xfrm>
            <a:off x="10654748" y="6356350"/>
            <a:ext cx="699052" cy="365125"/>
          </a:xfrm>
          <a:prstGeom prst="rect">
            <a:avLst/>
          </a:prstGeom>
        </p:spPr>
        <p:txBody>
          <a:bodyPr vert="horz" lIns="91440" tIns="45720" rIns="91440" bIns="45720" rtlCol="0" anchor="ctr"/>
          <a:lstStyle>
            <a:defPPr>
              <a:defRPr lang="en-SA"/>
            </a:defPPr>
            <a:lvl1pPr marL="0" algn="r" defTabSz="914400" rtl="0" eaLnBrk="1" latinLnBrk="0" hangingPunct="1">
              <a:defRPr sz="1200" b="0" i="0" kern="1200">
                <a:solidFill>
                  <a:schemeClr val="tx1">
                    <a:tint val="75000"/>
                  </a:schemeClr>
                </a:solidFill>
                <a:latin typeface="DIN Next Arabic Light" pitchFamily="2" charset="-78"/>
                <a:ea typeface="+mn-ea"/>
                <a:cs typeface="DIN Next Arabic Light"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12D75-7CB4-B14B-B319-80CCA14032BE}" type="slidenum">
              <a:rPr lang="en-SA" smtClean="0"/>
              <a:pPr/>
              <a:t>‹#›</a:t>
            </a:fld>
            <a:endParaRPr lang="en-SA"/>
          </a:p>
        </p:txBody>
      </p:sp>
      <p:cxnSp>
        <p:nvCxnSpPr>
          <p:cNvPr id="8" name="Straight Connector 7">
            <a:extLst>
              <a:ext uri="{FF2B5EF4-FFF2-40B4-BE49-F238E27FC236}">
                <a16:creationId xmlns:a16="http://schemas.microsoft.com/office/drawing/2014/main" id="{D1E9CD2F-7554-7DFA-8BAC-C8FD5D84D18C}"/>
              </a:ext>
            </a:extLst>
          </p:cNvPr>
          <p:cNvCxnSpPr>
            <a:cxnSpLocks/>
          </p:cNvCxnSpPr>
          <p:nvPr userDrawn="1"/>
        </p:nvCxnSpPr>
        <p:spPr>
          <a:xfrm>
            <a:off x="3101009" y="6533322"/>
            <a:ext cx="75537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A green and blue triangle shapes&#10;&#10;Description automatically generated">
            <a:extLst>
              <a:ext uri="{FF2B5EF4-FFF2-40B4-BE49-F238E27FC236}">
                <a16:creationId xmlns:a16="http://schemas.microsoft.com/office/drawing/2014/main" id="{44B40906-BC01-DEE2-5BF1-86571CEF3C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5774" y="285612"/>
            <a:ext cx="681659" cy="374133"/>
          </a:xfrm>
          <a:prstGeom prst="rect">
            <a:avLst/>
          </a:prstGeom>
        </p:spPr>
      </p:pic>
      <p:cxnSp>
        <p:nvCxnSpPr>
          <p:cNvPr id="11" name="Straight Connector 10">
            <a:extLst>
              <a:ext uri="{FF2B5EF4-FFF2-40B4-BE49-F238E27FC236}">
                <a16:creationId xmlns:a16="http://schemas.microsoft.com/office/drawing/2014/main" id="{8F45952C-B0B2-1C7A-DE3C-0E3D1C56DAE0}"/>
              </a:ext>
            </a:extLst>
          </p:cNvPr>
          <p:cNvCxnSpPr>
            <a:cxnSpLocks/>
          </p:cNvCxnSpPr>
          <p:nvPr userDrawn="1"/>
        </p:nvCxnSpPr>
        <p:spPr>
          <a:xfrm>
            <a:off x="433474" y="324677"/>
            <a:ext cx="1022127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871ABF-0BA0-259C-C77E-BC2B9CBC2CA8}"/>
              </a:ext>
            </a:extLst>
          </p:cNvPr>
          <p:cNvSpPr txBox="1"/>
          <p:nvPr userDrawn="1"/>
        </p:nvSpPr>
        <p:spPr>
          <a:xfrm>
            <a:off x="433474" y="6394822"/>
            <a:ext cx="2380075" cy="276999"/>
          </a:xfrm>
          <a:prstGeom prst="rect">
            <a:avLst/>
          </a:prstGeom>
          <a:noFill/>
        </p:spPr>
        <p:txBody>
          <a:bodyPr wrap="none" rtlCol="0">
            <a:spAutoFit/>
          </a:bodyPr>
          <a:lstStyle/>
          <a:p>
            <a:r>
              <a:rPr lang="en-SA" sz="1200" b="0" i="0">
                <a:solidFill>
                  <a:schemeClr val="tx2"/>
                </a:solidFill>
                <a:latin typeface="ntaqat" panose="020B0303020203050203" pitchFamily="34" charset="-78"/>
                <a:cs typeface="ntaqat" panose="020B0303020203050203" pitchFamily="34" charset="-78"/>
              </a:rPr>
              <a:t>KAPSARC School Of Public Policy</a:t>
            </a:r>
          </a:p>
        </p:txBody>
      </p:sp>
    </p:spTree>
    <p:extLst>
      <p:ext uri="{BB962C8B-B14F-4D97-AF65-F5344CB8AC3E}">
        <p14:creationId xmlns:p14="http://schemas.microsoft.com/office/powerpoint/2010/main" val="2242782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F87365B-1BB2-DFB1-2BE4-86DAC18CF119}"/>
              </a:ext>
            </a:extLst>
          </p:cNvPr>
          <p:cNvPicPr>
            <a:picLocks noChangeAspect="1"/>
          </p:cNvPicPr>
          <p:nvPr userDrawn="1"/>
        </p:nvPicPr>
        <p:blipFill rotWithShape="1">
          <a:blip>
            <a:alphaModFix amt="20000"/>
            <a:extLst>
              <a:ext uri="{96DAC541-7B7A-43D3-8B79-37D633B846F1}">
                <asvg:svgBlip xmlns:asvg="http://schemas.microsoft.com/office/drawing/2016/SVG/main" r:embed="rId2"/>
              </a:ext>
            </a:extLst>
          </a:blip>
          <a:srcRect t="25194"/>
          <a:stretch/>
        </p:blipFill>
        <p:spPr>
          <a:xfrm rot="10800000">
            <a:off x="-2" y="0"/>
            <a:ext cx="4583876" cy="6858000"/>
          </a:xfrm>
          <a:prstGeom prst="rect">
            <a:avLst/>
          </a:prstGeom>
        </p:spPr>
      </p:pic>
      <p:sp>
        <p:nvSpPr>
          <p:cNvPr id="7" name="Slide Number Placeholder 5">
            <a:extLst>
              <a:ext uri="{FF2B5EF4-FFF2-40B4-BE49-F238E27FC236}">
                <a16:creationId xmlns:a16="http://schemas.microsoft.com/office/drawing/2014/main" id="{E58AE1BD-9EF6-5BAA-74CB-6653AAC59587}"/>
              </a:ext>
            </a:extLst>
          </p:cNvPr>
          <p:cNvSpPr txBox="1">
            <a:spLocks/>
          </p:cNvSpPr>
          <p:nvPr userDrawn="1"/>
        </p:nvSpPr>
        <p:spPr>
          <a:xfrm>
            <a:off x="10654748" y="6356350"/>
            <a:ext cx="699052" cy="365125"/>
          </a:xfrm>
          <a:prstGeom prst="rect">
            <a:avLst/>
          </a:prstGeom>
        </p:spPr>
        <p:txBody>
          <a:bodyPr vert="horz" lIns="91440" tIns="45720" rIns="91440" bIns="45720" rtlCol="0" anchor="ctr"/>
          <a:lstStyle>
            <a:defPPr>
              <a:defRPr lang="en-SA"/>
            </a:defPPr>
            <a:lvl1pPr marL="0" algn="r" defTabSz="914400" rtl="0" eaLnBrk="1" latinLnBrk="0" hangingPunct="1">
              <a:defRPr sz="1200" b="0" i="0" kern="1200">
                <a:solidFill>
                  <a:schemeClr val="tx1">
                    <a:tint val="75000"/>
                  </a:schemeClr>
                </a:solidFill>
                <a:latin typeface="DIN Next Arabic Light" pitchFamily="2" charset="-78"/>
                <a:ea typeface="+mn-ea"/>
                <a:cs typeface="DIN Next Arabic Light"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12D75-7CB4-B14B-B319-80CCA14032BE}" type="slidenum">
              <a:rPr lang="en-SA" smtClean="0"/>
              <a:pPr/>
              <a:t>‹#›</a:t>
            </a:fld>
            <a:endParaRPr lang="en-SA"/>
          </a:p>
        </p:txBody>
      </p:sp>
      <p:cxnSp>
        <p:nvCxnSpPr>
          <p:cNvPr id="8" name="Straight Connector 7">
            <a:extLst>
              <a:ext uri="{FF2B5EF4-FFF2-40B4-BE49-F238E27FC236}">
                <a16:creationId xmlns:a16="http://schemas.microsoft.com/office/drawing/2014/main" id="{D1E9CD2F-7554-7DFA-8BAC-C8FD5D84D18C}"/>
              </a:ext>
            </a:extLst>
          </p:cNvPr>
          <p:cNvCxnSpPr>
            <a:cxnSpLocks/>
          </p:cNvCxnSpPr>
          <p:nvPr userDrawn="1"/>
        </p:nvCxnSpPr>
        <p:spPr>
          <a:xfrm>
            <a:off x="3101009" y="6533322"/>
            <a:ext cx="75537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A green and blue triangle shapes&#10;&#10;Description automatically generated">
            <a:extLst>
              <a:ext uri="{FF2B5EF4-FFF2-40B4-BE49-F238E27FC236}">
                <a16:creationId xmlns:a16="http://schemas.microsoft.com/office/drawing/2014/main" id="{44B40906-BC01-DEE2-5BF1-86571CEF3C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5774" y="285612"/>
            <a:ext cx="681659" cy="374133"/>
          </a:xfrm>
          <a:prstGeom prst="rect">
            <a:avLst/>
          </a:prstGeom>
        </p:spPr>
      </p:pic>
      <p:cxnSp>
        <p:nvCxnSpPr>
          <p:cNvPr id="11" name="Straight Connector 10">
            <a:extLst>
              <a:ext uri="{FF2B5EF4-FFF2-40B4-BE49-F238E27FC236}">
                <a16:creationId xmlns:a16="http://schemas.microsoft.com/office/drawing/2014/main" id="{8F45952C-B0B2-1C7A-DE3C-0E3D1C56DAE0}"/>
              </a:ext>
            </a:extLst>
          </p:cNvPr>
          <p:cNvCxnSpPr>
            <a:cxnSpLocks/>
          </p:cNvCxnSpPr>
          <p:nvPr userDrawn="1"/>
        </p:nvCxnSpPr>
        <p:spPr>
          <a:xfrm>
            <a:off x="433474" y="324677"/>
            <a:ext cx="1022127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871ABF-0BA0-259C-C77E-BC2B9CBC2CA8}"/>
              </a:ext>
            </a:extLst>
          </p:cNvPr>
          <p:cNvSpPr txBox="1"/>
          <p:nvPr userDrawn="1"/>
        </p:nvSpPr>
        <p:spPr>
          <a:xfrm>
            <a:off x="433474" y="6394822"/>
            <a:ext cx="2380075" cy="276999"/>
          </a:xfrm>
          <a:prstGeom prst="rect">
            <a:avLst/>
          </a:prstGeom>
          <a:noFill/>
        </p:spPr>
        <p:txBody>
          <a:bodyPr wrap="none" rtlCol="0">
            <a:spAutoFit/>
          </a:bodyPr>
          <a:lstStyle/>
          <a:p>
            <a:r>
              <a:rPr lang="en-SA" sz="1200" b="0" i="0">
                <a:solidFill>
                  <a:schemeClr val="tx2"/>
                </a:solidFill>
                <a:latin typeface="ntaqat" panose="020B0303020203050203" pitchFamily="34" charset="-78"/>
                <a:cs typeface="ntaqat" panose="020B0303020203050203" pitchFamily="34" charset="-78"/>
              </a:rPr>
              <a:t>KAPSARC School Of Public Policy</a:t>
            </a:r>
          </a:p>
        </p:txBody>
      </p:sp>
    </p:spTree>
    <p:extLst>
      <p:ext uri="{BB962C8B-B14F-4D97-AF65-F5344CB8AC3E}">
        <p14:creationId xmlns:p14="http://schemas.microsoft.com/office/powerpoint/2010/main" val="3956873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934EC4-7BDC-C5C9-A14C-9F0B332E8779}"/>
              </a:ext>
            </a:extLst>
          </p:cNvPr>
          <p:cNvSpPr>
            <a:spLocks noGrp="1"/>
          </p:cNvSpPr>
          <p:nvPr>
            <p:ph type="sldNum" sz="quarter" idx="4"/>
          </p:nvPr>
        </p:nvSpPr>
        <p:spPr>
          <a:xfrm>
            <a:off x="10654748" y="6356350"/>
            <a:ext cx="699052" cy="365125"/>
          </a:xfrm>
          <a:prstGeom prst="rect">
            <a:avLst/>
          </a:prstGeom>
        </p:spPr>
        <p:txBody>
          <a:bodyPr vert="horz" lIns="91440" tIns="45720" rIns="91440" bIns="45720" rtlCol="0" anchor="ctr"/>
          <a:lstStyle>
            <a:lvl1pPr algn="r">
              <a:defRPr sz="1200" b="0" i="0">
                <a:solidFill>
                  <a:schemeClr val="tx1">
                    <a:tint val="75000"/>
                  </a:schemeClr>
                </a:solidFill>
                <a:latin typeface="ntaqat" panose="020B0303020203050203" pitchFamily="34" charset="-78"/>
                <a:cs typeface="ntaqat" panose="020B0303020203050203" pitchFamily="34" charset="-78"/>
              </a:defRPr>
            </a:lvl1pPr>
          </a:lstStyle>
          <a:p>
            <a:fld id="{58512D75-7CB4-B14B-B319-80CCA14032BE}" type="slidenum">
              <a:rPr lang="en-SA" smtClean="0"/>
              <a:pPr/>
              <a:t>‹#›</a:t>
            </a:fld>
            <a:endParaRPr lang="en-SA"/>
          </a:p>
        </p:txBody>
      </p:sp>
      <p:cxnSp>
        <p:nvCxnSpPr>
          <p:cNvPr id="13" name="Straight Connector 12">
            <a:extLst>
              <a:ext uri="{FF2B5EF4-FFF2-40B4-BE49-F238E27FC236}">
                <a16:creationId xmlns:a16="http://schemas.microsoft.com/office/drawing/2014/main" id="{63BF090B-CAE2-0850-9826-091B7A490AA2}"/>
              </a:ext>
            </a:extLst>
          </p:cNvPr>
          <p:cNvCxnSpPr>
            <a:cxnSpLocks/>
          </p:cNvCxnSpPr>
          <p:nvPr userDrawn="1"/>
        </p:nvCxnSpPr>
        <p:spPr>
          <a:xfrm>
            <a:off x="3101009" y="6533322"/>
            <a:ext cx="75537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85FE8B-2678-1F2B-838F-766B269A8092}"/>
              </a:ext>
            </a:extLst>
          </p:cNvPr>
          <p:cNvSpPr txBox="1"/>
          <p:nvPr userDrawn="1"/>
        </p:nvSpPr>
        <p:spPr>
          <a:xfrm>
            <a:off x="433474" y="6394822"/>
            <a:ext cx="2380075" cy="276999"/>
          </a:xfrm>
          <a:prstGeom prst="rect">
            <a:avLst/>
          </a:prstGeom>
          <a:noFill/>
        </p:spPr>
        <p:txBody>
          <a:bodyPr wrap="none" rtlCol="0">
            <a:spAutoFit/>
          </a:bodyPr>
          <a:lstStyle/>
          <a:p>
            <a:r>
              <a:rPr lang="en-SA" sz="1200" b="0" i="0">
                <a:solidFill>
                  <a:schemeClr val="tx2"/>
                </a:solidFill>
                <a:latin typeface="ntaqat" panose="020B0303020203050203" pitchFamily="34" charset="-78"/>
                <a:cs typeface="ntaqat" panose="020B0303020203050203" pitchFamily="34" charset="-78"/>
              </a:rPr>
              <a:t>KAPSARC School Of Public Policy</a:t>
            </a:r>
          </a:p>
        </p:txBody>
      </p:sp>
      <p:pic>
        <p:nvPicPr>
          <p:cNvPr id="19" name="Picture 18" descr="A green and blue triangle shapes&#10;&#10;Description automatically generated">
            <a:extLst>
              <a:ext uri="{FF2B5EF4-FFF2-40B4-BE49-F238E27FC236}">
                <a16:creationId xmlns:a16="http://schemas.microsoft.com/office/drawing/2014/main" id="{1B7A956E-E0B8-4AE6-1E91-A0F568372A0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1185774" y="285612"/>
            <a:ext cx="681659" cy="374133"/>
          </a:xfrm>
          <a:prstGeom prst="rect">
            <a:avLst/>
          </a:prstGeom>
        </p:spPr>
      </p:pic>
      <p:cxnSp>
        <p:nvCxnSpPr>
          <p:cNvPr id="20" name="Straight Connector 19">
            <a:extLst>
              <a:ext uri="{FF2B5EF4-FFF2-40B4-BE49-F238E27FC236}">
                <a16:creationId xmlns:a16="http://schemas.microsoft.com/office/drawing/2014/main" id="{D9C963C4-985F-19E7-082C-BC68C1A1C1F6}"/>
              </a:ext>
            </a:extLst>
          </p:cNvPr>
          <p:cNvCxnSpPr>
            <a:cxnSpLocks/>
          </p:cNvCxnSpPr>
          <p:nvPr userDrawn="1"/>
        </p:nvCxnSpPr>
        <p:spPr>
          <a:xfrm>
            <a:off x="433474" y="324677"/>
            <a:ext cx="1022127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6DBBA58-A812-BB38-80C1-4D804FDBBE27}"/>
              </a:ext>
            </a:extLst>
          </p:cNvPr>
          <p:cNvSpPr txBox="1"/>
          <p:nvPr userDrawn="1">
            <p:extLst>
              <p:ext uri="{1162E1C5-73C7-4A58-AE30-91384D911F3F}">
                <p184:classification xmlns:p184="http://schemas.microsoft.com/office/powerpoint/2018/4/main" val="ftr"/>
              </p:ext>
            </p:extLst>
          </p:nvPr>
        </p:nvSpPr>
        <p:spPr>
          <a:xfrm>
            <a:off x="11885613" y="6703060"/>
            <a:ext cx="260350" cy="91440"/>
          </a:xfrm>
          <a:prstGeom prst="rect">
            <a:avLst/>
          </a:prstGeom>
        </p:spPr>
        <p:txBody>
          <a:bodyPr horzOverflow="overflow" lIns="0" tIns="0" rIns="0" bIns="0">
            <a:spAutoFit/>
          </a:bodyPr>
          <a:lstStyle/>
          <a:p>
            <a:pPr algn="l"/>
            <a:r>
              <a:rPr lang="en-US" sz="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072043420"/>
      </p:ext>
    </p:extLst>
  </p:cSld>
  <p:clrMap bg1="lt1" tx1="dk1" bg2="lt2" tx2="dk2" accent1="accent1" accent2="accent2" accent3="accent3" accent4="accent4" accent5="accent5" accent6="accent6" hlink="hlink" folHlink="folHlink"/>
  <p:sldLayoutIdLst>
    <p:sldLayoutId id="2147483741" r:id="rId1"/>
    <p:sldLayoutId id="2147483756"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671" r:id="rId18"/>
    <p:sldLayoutId id="2147483672" r:id="rId19"/>
    <p:sldLayoutId id="2147483673" r:id="rId20"/>
    <p:sldLayoutId id="2147483674" r:id="rId21"/>
    <p:sldLayoutId id="2147483675" r:id="rId22"/>
    <p:sldLayoutId id="2147483676" r:id="rId23"/>
    <p:sldLayoutId id="2147483677"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6/27/2026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12D75-7CB4-B14B-B319-80CCA14032BE}" type="slidenum">
              <a:rPr lang="en-SA" smtClean="0"/>
              <a:pPr/>
              <a:t>‹#›</a:t>
            </a:fld>
            <a:endParaRPr lang="en-SA" dirty="0"/>
          </a:p>
        </p:txBody>
      </p:sp>
      <p:cxnSp>
        <p:nvCxnSpPr>
          <p:cNvPr id="7" name="Straight Connector 6">
            <a:extLst>
              <a:ext uri="{FF2B5EF4-FFF2-40B4-BE49-F238E27FC236}">
                <a16:creationId xmlns:a16="http://schemas.microsoft.com/office/drawing/2014/main" id="{5AE4CB24-E130-8E81-6770-FA2D20CC3E18}"/>
              </a:ext>
            </a:extLst>
          </p:cNvPr>
          <p:cNvCxnSpPr>
            <a:cxnSpLocks/>
          </p:cNvCxnSpPr>
          <p:nvPr userDrawn="1"/>
        </p:nvCxnSpPr>
        <p:spPr>
          <a:xfrm>
            <a:off x="3101009" y="6533322"/>
            <a:ext cx="75537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7D1953C-7484-F1BB-D963-BD1E5E783238}"/>
              </a:ext>
            </a:extLst>
          </p:cNvPr>
          <p:cNvSpPr txBox="1"/>
          <p:nvPr userDrawn="1"/>
        </p:nvSpPr>
        <p:spPr>
          <a:xfrm>
            <a:off x="433475" y="6394822"/>
            <a:ext cx="1960793" cy="230832"/>
          </a:xfrm>
          <a:prstGeom prst="rect">
            <a:avLst/>
          </a:prstGeom>
          <a:noFill/>
        </p:spPr>
        <p:txBody>
          <a:bodyPr wrap="none" rtlCol="0">
            <a:spAutoFit/>
          </a:bodyPr>
          <a:lstStyle/>
          <a:p>
            <a:r>
              <a:rPr lang="en-SA" sz="900" b="0" i="0" dirty="0">
                <a:solidFill>
                  <a:schemeClr val="tx2"/>
                </a:solidFill>
                <a:latin typeface="ntaqat" panose="020B0303020203050203" pitchFamily="34" charset="-78"/>
                <a:cs typeface="ntaqat" panose="020B0303020203050203" pitchFamily="34" charset="-78"/>
              </a:rPr>
              <a:t>KAPSARC School Of Public Policy</a:t>
            </a:r>
          </a:p>
        </p:txBody>
      </p:sp>
      <p:pic>
        <p:nvPicPr>
          <p:cNvPr id="9" name="Picture 8" descr="A green and blue triangle shapes  Description automatically generated">
            <a:extLst>
              <a:ext uri="{FF2B5EF4-FFF2-40B4-BE49-F238E27FC236}">
                <a16:creationId xmlns:a16="http://schemas.microsoft.com/office/drawing/2014/main" id="{54DECF26-4088-6F36-844D-3FAF345491B9}"/>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185775" y="285612"/>
            <a:ext cx="681659" cy="374133"/>
          </a:xfrm>
          <a:prstGeom prst="rect">
            <a:avLst/>
          </a:prstGeom>
        </p:spPr>
      </p:pic>
      <p:cxnSp>
        <p:nvCxnSpPr>
          <p:cNvPr id="10" name="Straight Connector 9">
            <a:extLst>
              <a:ext uri="{FF2B5EF4-FFF2-40B4-BE49-F238E27FC236}">
                <a16:creationId xmlns:a16="http://schemas.microsoft.com/office/drawing/2014/main" id="{70915F69-2317-E942-C191-5D861E6C4367}"/>
              </a:ext>
            </a:extLst>
          </p:cNvPr>
          <p:cNvCxnSpPr>
            <a:cxnSpLocks/>
          </p:cNvCxnSpPr>
          <p:nvPr userDrawn="1"/>
        </p:nvCxnSpPr>
        <p:spPr>
          <a:xfrm>
            <a:off x="433473" y="324677"/>
            <a:ext cx="1022127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77A6847-B8F0-DF78-960C-72274BA26FAE}"/>
              </a:ext>
            </a:extLst>
          </p:cNvPr>
          <p:cNvSpPr txBox="1"/>
          <p:nvPr userDrawn="1">
            <p:extLst>
              <p:ext uri="{1162E1C5-73C7-4A58-AE30-91384D911F3F}">
                <p184:classification xmlns:p184="http://schemas.microsoft.com/office/powerpoint/2018/4/main" val="ftr"/>
              </p:ext>
            </p:extLst>
          </p:nvPr>
        </p:nvSpPr>
        <p:spPr>
          <a:xfrm>
            <a:off x="11885614" y="6703060"/>
            <a:ext cx="260351" cy="69250"/>
          </a:xfrm>
          <a:prstGeom prst="rect">
            <a:avLst/>
          </a:prstGeom>
        </p:spPr>
        <p:txBody>
          <a:bodyPr horzOverflow="overflow" lIns="0" tIns="0" rIns="0" bIns="0">
            <a:spAutoFit/>
          </a:bodyPr>
          <a:lstStyle/>
          <a:p>
            <a:pPr algn="l"/>
            <a:r>
              <a:rPr lang="en-US" sz="45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53659135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6.xml"/><Relationship Id="rId4" Type="http://schemas.openxmlformats.org/officeDocument/2006/relationships/image" Target="../media/image86.png"/></Relationships>
</file>

<file path=ppt/slides/_rels/slide11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6.xml"/><Relationship Id="rId5" Type="http://schemas.openxmlformats.org/officeDocument/2006/relationships/image" Target="../media/image93.png"/><Relationship Id="rId4" Type="http://schemas.openxmlformats.org/officeDocument/2006/relationships/image" Target="../media/image9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 Id="rId9" Type="http://schemas.microsoft.com/office/2007/relationships/hdphoto" Target="../media/hdphoto5.wdp"/></Relationships>
</file>

<file path=ppt/slides/_rels/slide1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0.png"/><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1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6.xml"/><Relationship Id="rId5" Type="http://schemas.openxmlformats.org/officeDocument/2006/relationships/image" Target="../media/image120.png"/><Relationship Id="rId4" Type="http://schemas.openxmlformats.org/officeDocument/2006/relationships/image" Target="../media/image11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6.xml"/></Relationships>
</file>

<file path=ppt/slides/_rels/slide1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xml"/></Relationships>
</file>

<file path=ppt/slides/_rels/slide1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6.xml"/></Relationships>
</file>

<file path=ppt/slides/_rels/slide16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6.xml"/></Relationships>
</file>

<file path=ppt/slides/_rels/slide16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6.xml"/></Relationships>
</file>

<file path=ppt/slides/_rels/slide16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6.xml"/></Relationships>
</file>

<file path=ppt/slides/_rels/slide1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6.xml"/></Relationships>
</file>

<file path=ppt/slides/_rels/slide1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wmf"/><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FA848F8-102D-F4DF-1FE6-9DD95342542F}"/>
              </a:ext>
            </a:extLst>
          </p:cNvPr>
          <p:cNvSpPr txBox="1"/>
          <p:nvPr/>
        </p:nvSpPr>
        <p:spPr>
          <a:xfrm>
            <a:off x="457314" y="1963055"/>
            <a:ext cx="7168782" cy="3385542"/>
          </a:xfrm>
          <a:prstGeom prst="rect">
            <a:avLst/>
          </a:prstGeom>
          <a:noFill/>
        </p:spPr>
        <p:txBody>
          <a:bodyPr wrap="square" anchor="t">
            <a:spAutoFit/>
          </a:bodyPr>
          <a:lstStyle/>
          <a:p>
            <a:pPr>
              <a:lnSpc>
                <a:spcPct val="95000"/>
              </a:lnSpc>
              <a:spcAft>
                <a:spcPts val="300"/>
              </a:spcAft>
            </a:pPr>
            <a:r>
              <a:rPr lang="en-US" sz="6000" b="1" dirty="0">
                <a:solidFill>
                  <a:schemeClr val="bg1"/>
                </a:solidFill>
                <a:latin typeface="DIN Next LT Arabic" panose="020B0503020203050203" pitchFamily="34" charset="-78"/>
                <a:cs typeface="DIN Next LT Arabic" panose="020B0503020203050203" pitchFamily="34" charset="-78"/>
              </a:rPr>
              <a:t>01</a:t>
            </a:r>
          </a:p>
          <a:p>
            <a:pPr>
              <a:lnSpc>
                <a:spcPct val="95000"/>
              </a:lnSpc>
              <a:spcAft>
                <a:spcPts val="300"/>
              </a:spcAft>
            </a:pPr>
            <a:r>
              <a:rPr lang="en-US" sz="6000" b="1" dirty="0">
                <a:solidFill>
                  <a:schemeClr val="bg1"/>
                </a:solidFill>
                <a:latin typeface="DIN Next LT Arabic" panose="020B0503020203050203" pitchFamily="34" charset="-78"/>
                <a:cs typeface="DIN Next LT Arabic" panose="020B0503020203050203" pitchFamily="34" charset="-78"/>
              </a:rPr>
              <a:t>Introduction</a:t>
            </a:r>
          </a:p>
          <a:p>
            <a:pPr>
              <a:lnSpc>
                <a:spcPct val="95000"/>
              </a:lnSpc>
              <a:spcAft>
                <a:spcPts val="300"/>
              </a:spcAft>
            </a:pPr>
            <a:r>
              <a:rPr lang="en-US" sz="5000" dirty="0">
                <a:solidFill>
                  <a:schemeClr val="bg1"/>
                </a:solidFill>
                <a:latin typeface="DIN Next LT Arabic" panose="020B0503020203050203" pitchFamily="34" charset="-78"/>
                <a:cs typeface="DIN Next LT Arabic" panose="020B0503020203050203" pitchFamily="34" charset="-78"/>
              </a:rPr>
              <a:t>Welcome to KSPP Financial Modelling</a:t>
            </a:r>
          </a:p>
        </p:txBody>
      </p:sp>
      <p:cxnSp>
        <p:nvCxnSpPr>
          <p:cNvPr id="21" name="Straight Connector 20">
            <a:extLst>
              <a:ext uri="{FF2B5EF4-FFF2-40B4-BE49-F238E27FC236}">
                <a16:creationId xmlns:a16="http://schemas.microsoft.com/office/drawing/2014/main" id="{30920885-76C2-51C1-01E4-101A8506CFB4}"/>
              </a:ext>
            </a:extLst>
          </p:cNvPr>
          <p:cNvCxnSpPr>
            <a:cxnSpLocks/>
          </p:cNvCxnSpPr>
          <p:nvPr/>
        </p:nvCxnSpPr>
        <p:spPr>
          <a:xfrm>
            <a:off x="457314" y="5557932"/>
            <a:ext cx="8215679" cy="550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84BB4F4-F241-C067-E793-9EE70F450FD0}"/>
              </a:ext>
            </a:extLst>
          </p:cNvPr>
          <p:cNvSpPr/>
          <p:nvPr/>
        </p:nvSpPr>
        <p:spPr>
          <a:xfrm>
            <a:off x="457314" y="5766439"/>
            <a:ext cx="2515396" cy="111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dirty="0"/>
          </a:p>
        </p:txBody>
      </p:sp>
    </p:spTree>
    <p:extLst>
      <p:ext uri="{BB962C8B-B14F-4D97-AF65-F5344CB8AC3E}">
        <p14:creationId xmlns:p14="http://schemas.microsoft.com/office/powerpoint/2010/main" val="2921390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1016529-62FD-AEB9-AA4E-38FC880F0FB7}"/>
              </a:ext>
            </a:extLst>
          </p:cNvPr>
          <p:cNvSpPr txBox="1"/>
          <p:nvPr/>
        </p:nvSpPr>
        <p:spPr>
          <a:xfrm>
            <a:off x="813478" y="620699"/>
            <a:ext cx="3016400" cy="307777"/>
          </a:xfrm>
          <a:prstGeom prst="rect">
            <a:avLst/>
          </a:prstGeom>
          <a:noFill/>
        </p:spPr>
        <p:txBody>
          <a:bodyPr wrap="square" anchor="t">
            <a:spAutoFit/>
          </a:bodyPr>
          <a:lstStyle/>
          <a:p>
            <a:pPr>
              <a:spcAft>
                <a:spcPts val="600"/>
              </a:spcAft>
            </a:pPr>
            <a:r>
              <a:rPr lang="en-ID" sz="1400" b="1">
                <a:solidFill>
                  <a:schemeClr val="bg2"/>
                </a:solidFill>
                <a:latin typeface="DIN Next LT Arabic" panose="020B0503020203050203" pitchFamily="34" charset="-78"/>
                <a:ea typeface="Roboto Light" panose="02000000000000000000" pitchFamily="2" charset="0"/>
                <a:cs typeface="DIN Next LT Arabic" panose="020B0503020203050203" pitchFamily="34" charset="-78"/>
              </a:rPr>
              <a:t>Programs</a:t>
            </a:r>
          </a:p>
        </p:txBody>
      </p:sp>
      <p:cxnSp>
        <p:nvCxnSpPr>
          <p:cNvPr id="38" name="Straight Connector 37">
            <a:extLst>
              <a:ext uri="{FF2B5EF4-FFF2-40B4-BE49-F238E27FC236}">
                <a16:creationId xmlns:a16="http://schemas.microsoft.com/office/drawing/2014/main" id="{66F8E221-3644-F6B0-217F-59526B8DC0FE}"/>
              </a:ext>
            </a:extLst>
          </p:cNvPr>
          <p:cNvCxnSpPr>
            <a:cxnSpLocks/>
          </p:cNvCxnSpPr>
          <p:nvPr/>
        </p:nvCxnSpPr>
        <p:spPr>
          <a:xfrm>
            <a:off x="554579" y="818492"/>
            <a:ext cx="21914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EEF6222-2E85-22EB-CAEB-533CAF6CF6B3}"/>
              </a:ext>
            </a:extLst>
          </p:cNvPr>
          <p:cNvCxnSpPr>
            <a:cxnSpLocks/>
          </p:cNvCxnSpPr>
          <p:nvPr/>
        </p:nvCxnSpPr>
        <p:spPr>
          <a:xfrm>
            <a:off x="554579" y="818492"/>
            <a:ext cx="21914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CF84BB8-5143-4500-E198-A631358E9D2F}"/>
              </a:ext>
            </a:extLst>
          </p:cNvPr>
          <p:cNvSpPr txBox="1"/>
          <p:nvPr/>
        </p:nvSpPr>
        <p:spPr>
          <a:xfrm>
            <a:off x="813478" y="911661"/>
            <a:ext cx="4977722" cy="439095"/>
          </a:xfrm>
          <a:prstGeom prst="rect">
            <a:avLst/>
          </a:prstGeom>
          <a:noFill/>
        </p:spPr>
        <p:txBody>
          <a:bodyPr wrap="square" anchor="t">
            <a:spAutoFit/>
          </a:bodyPr>
          <a:lstStyle/>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Programs Overview</a:t>
            </a:r>
          </a:p>
        </p:txBody>
      </p:sp>
      <p:sp>
        <p:nvSpPr>
          <p:cNvPr id="5" name="Snip Single Corner Rectangle 4">
            <a:extLst>
              <a:ext uri="{FF2B5EF4-FFF2-40B4-BE49-F238E27FC236}">
                <a16:creationId xmlns:a16="http://schemas.microsoft.com/office/drawing/2014/main" id="{6101AC2E-DC94-E0B8-527D-FCF07625289D}"/>
              </a:ext>
            </a:extLst>
          </p:cNvPr>
          <p:cNvSpPr/>
          <p:nvPr/>
        </p:nvSpPr>
        <p:spPr>
          <a:xfrm rot="10800000">
            <a:off x="2030115" y="2479339"/>
            <a:ext cx="1317812" cy="564777"/>
          </a:xfrm>
          <a:prstGeom prst="snip1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6" name="Rectangle 5">
            <a:extLst>
              <a:ext uri="{FF2B5EF4-FFF2-40B4-BE49-F238E27FC236}">
                <a16:creationId xmlns:a16="http://schemas.microsoft.com/office/drawing/2014/main" id="{9BB621A8-E5C9-80BF-7635-E189A440505A}"/>
              </a:ext>
            </a:extLst>
          </p:cNvPr>
          <p:cNvSpPr/>
          <p:nvPr/>
        </p:nvSpPr>
        <p:spPr>
          <a:xfrm>
            <a:off x="2852929" y="2396961"/>
            <a:ext cx="3158567" cy="564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20" name="TextBox 19">
            <a:extLst>
              <a:ext uri="{FF2B5EF4-FFF2-40B4-BE49-F238E27FC236}">
                <a16:creationId xmlns:a16="http://schemas.microsoft.com/office/drawing/2014/main" id="{89840EB3-8EDF-20C3-112C-56E3B9918B4C}"/>
              </a:ext>
            </a:extLst>
          </p:cNvPr>
          <p:cNvSpPr txBox="1"/>
          <p:nvPr/>
        </p:nvSpPr>
        <p:spPr>
          <a:xfrm>
            <a:off x="2928949" y="2417739"/>
            <a:ext cx="3039035" cy="523220"/>
          </a:xfrm>
          <a:prstGeom prst="rect">
            <a:avLst/>
          </a:prstGeom>
          <a:noFill/>
        </p:spPr>
        <p:txBody>
          <a:bodyPr wrap="square">
            <a:spAutoFit/>
          </a:bodyPr>
          <a:lstStyle/>
          <a:p>
            <a:r>
              <a:rPr lang="en-US" sz="1600">
                <a:solidFill>
                  <a:schemeClr val="bg1"/>
                </a:solidFill>
                <a:effectLst/>
                <a:latin typeface="DIN Next LT Arabic" panose="020B0503020203050203" pitchFamily="34" charset="-78"/>
                <a:cs typeface="DIN Next LT Arabic" panose="020B0503020203050203" pitchFamily="34" charset="-78"/>
              </a:rPr>
              <a:t>Program</a:t>
            </a:r>
          </a:p>
          <a:p>
            <a:r>
              <a:rPr lang="en-US" sz="1200">
                <a:solidFill>
                  <a:schemeClr val="bg1"/>
                </a:solidFill>
                <a:effectLst/>
                <a:latin typeface="DIN Next LT Arabic" panose="020B0503020203050203" pitchFamily="34" charset="-78"/>
                <a:cs typeface="DIN Next LT Arabic" panose="020B0503020203050203" pitchFamily="34" charset="-78"/>
              </a:rPr>
              <a:t>Energy Economics and Financing</a:t>
            </a:r>
          </a:p>
        </p:txBody>
      </p:sp>
      <p:sp>
        <p:nvSpPr>
          <p:cNvPr id="7" name="TextBox 6">
            <a:extLst>
              <a:ext uri="{FF2B5EF4-FFF2-40B4-BE49-F238E27FC236}">
                <a16:creationId xmlns:a16="http://schemas.microsoft.com/office/drawing/2014/main" id="{32FC93F1-59B4-D137-5B24-59025FA58402}"/>
              </a:ext>
            </a:extLst>
          </p:cNvPr>
          <p:cNvSpPr txBox="1"/>
          <p:nvPr/>
        </p:nvSpPr>
        <p:spPr>
          <a:xfrm>
            <a:off x="934665" y="2417739"/>
            <a:ext cx="735105" cy="523220"/>
          </a:xfrm>
          <a:prstGeom prst="rect">
            <a:avLst/>
          </a:prstGeom>
          <a:noFill/>
          <a:ln>
            <a:noFill/>
          </a:ln>
        </p:spPr>
        <p:txBody>
          <a:bodyPr wrap="square">
            <a:spAutoFit/>
          </a:bodyPr>
          <a:lstStyle/>
          <a:p>
            <a:r>
              <a:rPr lang="en-US" sz="2800">
                <a:solidFill>
                  <a:schemeClr val="accent1"/>
                </a:solidFill>
                <a:effectLst/>
                <a:latin typeface="DIN Next Arabic Med" pitchFamily="2" charset="-78"/>
                <a:cs typeface="DIN Next Arabic Med" pitchFamily="2" charset="-78"/>
              </a:rPr>
              <a:t>01</a:t>
            </a:r>
            <a:endParaRPr lang="en-US" sz="1200">
              <a:solidFill>
                <a:schemeClr val="accent1"/>
              </a:solidFill>
              <a:effectLst/>
              <a:latin typeface="DIN Next Arabic Med" pitchFamily="2" charset="-78"/>
              <a:cs typeface="DIN Next Arabic Med" pitchFamily="2" charset="-78"/>
            </a:endParaRPr>
          </a:p>
        </p:txBody>
      </p:sp>
      <p:sp>
        <p:nvSpPr>
          <p:cNvPr id="10" name="Snip Single Corner Rectangle 9">
            <a:extLst>
              <a:ext uri="{FF2B5EF4-FFF2-40B4-BE49-F238E27FC236}">
                <a16:creationId xmlns:a16="http://schemas.microsoft.com/office/drawing/2014/main" id="{2D4FBD30-F710-6614-4D11-BEEA5770F9D7}"/>
              </a:ext>
            </a:extLst>
          </p:cNvPr>
          <p:cNvSpPr/>
          <p:nvPr/>
        </p:nvSpPr>
        <p:spPr>
          <a:xfrm rot="10800000">
            <a:off x="2030115" y="3375810"/>
            <a:ext cx="1317812" cy="564777"/>
          </a:xfrm>
          <a:prstGeom prst="snip1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1" name="Rectangle 10">
            <a:extLst>
              <a:ext uri="{FF2B5EF4-FFF2-40B4-BE49-F238E27FC236}">
                <a16:creationId xmlns:a16="http://schemas.microsoft.com/office/drawing/2014/main" id="{21BD340F-20AB-84E3-A084-4DC99B9EF900}"/>
              </a:ext>
            </a:extLst>
          </p:cNvPr>
          <p:cNvSpPr/>
          <p:nvPr/>
        </p:nvSpPr>
        <p:spPr>
          <a:xfrm>
            <a:off x="2852929" y="3293432"/>
            <a:ext cx="3158567" cy="5647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2" name="TextBox 11">
            <a:extLst>
              <a:ext uri="{FF2B5EF4-FFF2-40B4-BE49-F238E27FC236}">
                <a16:creationId xmlns:a16="http://schemas.microsoft.com/office/drawing/2014/main" id="{BBAA6B7A-4591-C0D6-7C2F-3D4A1661EA08}"/>
              </a:ext>
            </a:extLst>
          </p:cNvPr>
          <p:cNvSpPr txBox="1"/>
          <p:nvPr/>
        </p:nvSpPr>
        <p:spPr>
          <a:xfrm>
            <a:off x="2928949" y="3314210"/>
            <a:ext cx="3039035" cy="523220"/>
          </a:xfrm>
          <a:prstGeom prst="rect">
            <a:avLst/>
          </a:prstGeom>
          <a:noFill/>
        </p:spPr>
        <p:txBody>
          <a:bodyPr wrap="square">
            <a:spAutoFit/>
          </a:bodyPr>
          <a:lstStyle/>
          <a:p>
            <a:r>
              <a:rPr lang="en-US" sz="1600">
                <a:solidFill>
                  <a:schemeClr val="bg1"/>
                </a:solidFill>
                <a:effectLst/>
                <a:latin typeface="DIN Next LT Arabic" panose="020B0503020203050203" pitchFamily="34" charset="-78"/>
                <a:cs typeface="DIN Next LT Arabic" panose="020B0503020203050203" pitchFamily="34" charset="-78"/>
              </a:rPr>
              <a:t>Program</a:t>
            </a:r>
          </a:p>
          <a:p>
            <a:r>
              <a:rPr lang="en-US" sz="1200">
                <a:solidFill>
                  <a:schemeClr val="bg1"/>
                </a:solidFill>
                <a:effectLst/>
                <a:latin typeface="DIN Next LT Arabic" panose="020B0503020203050203" pitchFamily="34" charset="-78"/>
                <a:cs typeface="DIN Next LT Arabic" panose="020B0503020203050203" pitchFamily="34" charset="-78"/>
              </a:rPr>
              <a:t>Economics of Energy and Environment</a:t>
            </a:r>
          </a:p>
        </p:txBody>
      </p:sp>
      <p:sp>
        <p:nvSpPr>
          <p:cNvPr id="14" name="Snip Single Corner Rectangle 13">
            <a:extLst>
              <a:ext uri="{FF2B5EF4-FFF2-40B4-BE49-F238E27FC236}">
                <a16:creationId xmlns:a16="http://schemas.microsoft.com/office/drawing/2014/main" id="{727E9F1F-DD4E-C873-D70F-6B2B8E819F5C}"/>
              </a:ext>
            </a:extLst>
          </p:cNvPr>
          <p:cNvSpPr/>
          <p:nvPr/>
        </p:nvSpPr>
        <p:spPr>
          <a:xfrm rot="10800000">
            <a:off x="2030115" y="4254352"/>
            <a:ext cx="1317812" cy="564777"/>
          </a:xfrm>
          <a:prstGeom prst="snip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5" name="Rectangle 14">
            <a:extLst>
              <a:ext uri="{FF2B5EF4-FFF2-40B4-BE49-F238E27FC236}">
                <a16:creationId xmlns:a16="http://schemas.microsoft.com/office/drawing/2014/main" id="{340B620F-9501-3DC7-5F71-63AC9283E9E7}"/>
              </a:ext>
            </a:extLst>
          </p:cNvPr>
          <p:cNvSpPr/>
          <p:nvPr/>
        </p:nvSpPr>
        <p:spPr>
          <a:xfrm>
            <a:off x="2852929" y="4171974"/>
            <a:ext cx="3158567" cy="5647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6" name="TextBox 15">
            <a:extLst>
              <a:ext uri="{FF2B5EF4-FFF2-40B4-BE49-F238E27FC236}">
                <a16:creationId xmlns:a16="http://schemas.microsoft.com/office/drawing/2014/main" id="{ACD830EF-7C44-AECA-5D78-4470C307B277}"/>
              </a:ext>
            </a:extLst>
          </p:cNvPr>
          <p:cNvSpPr txBox="1"/>
          <p:nvPr/>
        </p:nvSpPr>
        <p:spPr>
          <a:xfrm>
            <a:off x="2928949" y="4192752"/>
            <a:ext cx="3039035" cy="523220"/>
          </a:xfrm>
          <a:prstGeom prst="rect">
            <a:avLst/>
          </a:prstGeom>
          <a:noFill/>
        </p:spPr>
        <p:txBody>
          <a:bodyPr wrap="square">
            <a:spAutoFit/>
          </a:bodyPr>
          <a:lstStyle/>
          <a:p>
            <a:r>
              <a:rPr lang="en-US" sz="1600">
                <a:solidFill>
                  <a:schemeClr val="bg1"/>
                </a:solidFill>
                <a:effectLst/>
                <a:latin typeface="DIN Next LT Arabic" panose="020B0503020203050203" pitchFamily="34" charset="-78"/>
                <a:cs typeface="DIN Next LT Arabic" panose="020B0503020203050203" pitchFamily="34" charset="-78"/>
              </a:rPr>
              <a:t>Program</a:t>
            </a:r>
          </a:p>
          <a:p>
            <a:r>
              <a:rPr lang="en-US" sz="1200">
                <a:solidFill>
                  <a:schemeClr val="bg1"/>
                </a:solidFill>
                <a:effectLst/>
                <a:latin typeface="DIN Next LT Arabic" panose="020B0503020203050203" pitchFamily="34" charset="-78"/>
                <a:cs typeface="DIN Next LT Arabic" panose="020B0503020203050203" pitchFamily="34" charset="-78"/>
              </a:rPr>
              <a:t>The Emerging Leaders Executive Program</a:t>
            </a:r>
          </a:p>
        </p:txBody>
      </p:sp>
      <p:sp>
        <p:nvSpPr>
          <p:cNvPr id="863" name="TextBox 862">
            <a:extLst>
              <a:ext uri="{FF2B5EF4-FFF2-40B4-BE49-F238E27FC236}">
                <a16:creationId xmlns:a16="http://schemas.microsoft.com/office/drawing/2014/main" id="{4849B267-DB94-8640-C687-8179E59D2742}"/>
              </a:ext>
            </a:extLst>
          </p:cNvPr>
          <p:cNvSpPr txBox="1"/>
          <p:nvPr/>
        </p:nvSpPr>
        <p:spPr>
          <a:xfrm>
            <a:off x="934665" y="3315664"/>
            <a:ext cx="735105" cy="523220"/>
          </a:xfrm>
          <a:prstGeom prst="rect">
            <a:avLst/>
          </a:prstGeom>
          <a:noFill/>
          <a:ln>
            <a:noFill/>
          </a:ln>
        </p:spPr>
        <p:txBody>
          <a:bodyPr wrap="square">
            <a:spAutoFit/>
          </a:bodyPr>
          <a:lstStyle/>
          <a:p>
            <a:r>
              <a:rPr lang="en-US" sz="2800">
                <a:solidFill>
                  <a:srgbClr val="92D050"/>
                </a:solidFill>
                <a:effectLst/>
                <a:latin typeface="DIN Next Arabic Med" pitchFamily="2" charset="-78"/>
                <a:cs typeface="DIN Next Arabic Med" pitchFamily="2" charset="-78"/>
              </a:rPr>
              <a:t>02</a:t>
            </a:r>
            <a:endParaRPr lang="en-US" sz="1200">
              <a:solidFill>
                <a:srgbClr val="92D050"/>
              </a:solidFill>
              <a:effectLst/>
              <a:latin typeface="DIN Next Arabic Med" pitchFamily="2" charset="-78"/>
              <a:cs typeface="DIN Next Arabic Med" pitchFamily="2" charset="-78"/>
            </a:endParaRPr>
          </a:p>
        </p:txBody>
      </p:sp>
      <p:sp>
        <p:nvSpPr>
          <p:cNvPr id="865" name="TextBox 864">
            <a:extLst>
              <a:ext uri="{FF2B5EF4-FFF2-40B4-BE49-F238E27FC236}">
                <a16:creationId xmlns:a16="http://schemas.microsoft.com/office/drawing/2014/main" id="{601740CA-988A-74E3-3B61-5F5026F29CF9}"/>
              </a:ext>
            </a:extLst>
          </p:cNvPr>
          <p:cNvSpPr txBox="1"/>
          <p:nvPr/>
        </p:nvSpPr>
        <p:spPr>
          <a:xfrm>
            <a:off x="934665" y="4196048"/>
            <a:ext cx="735105" cy="523220"/>
          </a:xfrm>
          <a:prstGeom prst="rect">
            <a:avLst/>
          </a:prstGeom>
          <a:noFill/>
          <a:ln>
            <a:noFill/>
          </a:ln>
        </p:spPr>
        <p:txBody>
          <a:bodyPr wrap="square">
            <a:spAutoFit/>
          </a:bodyPr>
          <a:lstStyle/>
          <a:p>
            <a:r>
              <a:rPr lang="en-US" sz="2800">
                <a:solidFill>
                  <a:schemeClr val="accent2"/>
                </a:solidFill>
                <a:effectLst/>
                <a:latin typeface="DIN Next Arabic Med" pitchFamily="2" charset="-78"/>
                <a:cs typeface="DIN Next Arabic Med" pitchFamily="2" charset="-78"/>
              </a:rPr>
              <a:t>03</a:t>
            </a:r>
            <a:endParaRPr lang="en-US" sz="1200">
              <a:solidFill>
                <a:schemeClr val="accent2"/>
              </a:solidFill>
              <a:effectLst/>
              <a:latin typeface="DIN Next Arabic Med" pitchFamily="2" charset="-78"/>
              <a:cs typeface="DIN Next Arabic Med" pitchFamily="2" charset="-78"/>
            </a:endParaRPr>
          </a:p>
        </p:txBody>
      </p:sp>
      <p:cxnSp>
        <p:nvCxnSpPr>
          <p:cNvPr id="61" name="Straight Connector 60">
            <a:extLst>
              <a:ext uri="{FF2B5EF4-FFF2-40B4-BE49-F238E27FC236}">
                <a16:creationId xmlns:a16="http://schemas.microsoft.com/office/drawing/2014/main" id="{CAC853C3-432E-435F-07AA-C9BEB0DB30F4}"/>
              </a:ext>
            </a:extLst>
          </p:cNvPr>
          <p:cNvCxnSpPr>
            <a:cxnSpLocks/>
          </p:cNvCxnSpPr>
          <p:nvPr/>
        </p:nvCxnSpPr>
        <p:spPr>
          <a:xfrm flipH="1">
            <a:off x="934666" y="3038781"/>
            <a:ext cx="2413262"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a:extLst>
              <a:ext uri="{FF2B5EF4-FFF2-40B4-BE49-F238E27FC236}">
                <a16:creationId xmlns:a16="http://schemas.microsoft.com/office/drawing/2014/main" id="{5AA562CB-A206-910B-601C-2FCB87E97EF2}"/>
              </a:ext>
            </a:extLst>
          </p:cNvPr>
          <p:cNvCxnSpPr>
            <a:cxnSpLocks/>
          </p:cNvCxnSpPr>
          <p:nvPr/>
        </p:nvCxnSpPr>
        <p:spPr>
          <a:xfrm flipH="1">
            <a:off x="934666" y="3936706"/>
            <a:ext cx="2413262"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a:extLst>
              <a:ext uri="{FF2B5EF4-FFF2-40B4-BE49-F238E27FC236}">
                <a16:creationId xmlns:a16="http://schemas.microsoft.com/office/drawing/2014/main" id="{CE7F1B24-7917-2B0F-44C6-6F795A3F31D7}"/>
              </a:ext>
            </a:extLst>
          </p:cNvPr>
          <p:cNvCxnSpPr>
            <a:cxnSpLocks/>
          </p:cNvCxnSpPr>
          <p:nvPr/>
        </p:nvCxnSpPr>
        <p:spPr>
          <a:xfrm flipH="1">
            <a:off x="934666" y="4817090"/>
            <a:ext cx="2413262"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873" name="Graphic 430">
            <a:extLst>
              <a:ext uri="{FF2B5EF4-FFF2-40B4-BE49-F238E27FC236}">
                <a16:creationId xmlns:a16="http://schemas.microsoft.com/office/drawing/2014/main" id="{1F777D3E-ED90-7111-2B99-61B3CBF8A28B}"/>
              </a:ext>
            </a:extLst>
          </p:cNvPr>
          <p:cNvGrpSpPr/>
          <p:nvPr/>
        </p:nvGrpSpPr>
        <p:grpSpPr>
          <a:xfrm>
            <a:off x="2238707" y="2556523"/>
            <a:ext cx="379096" cy="379096"/>
            <a:chOff x="12871122" y="2961620"/>
            <a:chExt cx="161925" cy="161925"/>
          </a:xfrm>
          <a:noFill/>
        </p:grpSpPr>
        <p:sp>
          <p:nvSpPr>
            <p:cNvPr id="874" name="Freeform 873">
              <a:extLst>
                <a:ext uri="{FF2B5EF4-FFF2-40B4-BE49-F238E27FC236}">
                  <a16:creationId xmlns:a16="http://schemas.microsoft.com/office/drawing/2014/main" id="{512420F2-D3FE-9438-7EB4-17C70E436930}"/>
                </a:ext>
              </a:extLst>
            </p:cNvPr>
            <p:cNvSpPr/>
            <p:nvPr/>
          </p:nvSpPr>
          <p:spPr>
            <a:xfrm>
              <a:off x="12871122" y="2961620"/>
              <a:ext cx="161925" cy="161925"/>
            </a:xfrm>
            <a:custGeom>
              <a:avLst/>
              <a:gdLst>
                <a:gd name="connsiteX0" fmla="*/ 80963 w 161925"/>
                <a:gd name="connsiteY0" fmla="*/ 161925 h 161925"/>
                <a:gd name="connsiteX1" fmla="*/ 0 w 161925"/>
                <a:gd name="connsiteY1" fmla="*/ 80963 h 161925"/>
                <a:gd name="connsiteX2" fmla="*/ 80963 w 161925"/>
                <a:gd name="connsiteY2" fmla="*/ 0 h 161925"/>
                <a:gd name="connsiteX3" fmla="*/ 161925 w 161925"/>
                <a:gd name="connsiteY3" fmla="*/ 80963 h 161925"/>
                <a:gd name="connsiteX4" fmla="*/ 157796 w 161925"/>
                <a:gd name="connsiteY4" fmla="*/ 106547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80963" y="161925"/>
                  </a:moveTo>
                  <a:cubicBezTo>
                    <a:pt x="36231" y="161925"/>
                    <a:pt x="0" y="125694"/>
                    <a:pt x="0" y="80963"/>
                  </a:cubicBezTo>
                  <a:cubicBezTo>
                    <a:pt x="0" y="36231"/>
                    <a:pt x="36231" y="0"/>
                    <a:pt x="80963" y="0"/>
                  </a:cubicBezTo>
                  <a:cubicBezTo>
                    <a:pt x="125694" y="0"/>
                    <a:pt x="161925" y="36231"/>
                    <a:pt x="161925" y="80963"/>
                  </a:cubicBezTo>
                  <a:cubicBezTo>
                    <a:pt x="161925" y="89909"/>
                    <a:pt x="160467" y="98531"/>
                    <a:pt x="157796" y="106547"/>
                  </a:cubicBezTo>
                </a:path>
              </a:pathLst>
            </a:custGeom>
            <a:noFill/>
            <a:ln w="12700" cap="flat">
              <a:solidFill>
                <a:schemeClr val="bg1"/>
              </a:solidFill>
              <a:prstDash val="solid"/>
              <a:miter/>
            </a:ln>
          </p:spPr>
          <p:txBody>
            <a:bodyPr rtlCol="0" anchor="ctr"/>
            <a:lstStyle/>
            <a:p>
              <a:endParaRPr lang="en-SA"/>
            </a:p>
          </p:txBody>
        </p:sp>
        <p:sp>
          <p:nvSpPr>
            <p:cNvPr id="875" name="Freeform 874">
              <a:extLst>
                <a:ext uri="{FF2B5EF4-FFF2-40B4-BE49-F238E27FC236}">
                  <a16:creationId xmlns:a16="http://schemas.microsoft.com/office/drawing/2014/main" id="{07EF8132-0828-ED1A-FC3D-D53B9D8A544F}"/>
                </a:ext>
              </a:extLst>
            </p:cNvPr>
            <p:cNvSpPr/>
            <p:nvPr/>
          </p:nvSpPr>
          <p:spPr>
            <a:xfrm>
              <a:off x="12875656" y="3068166"/>
              <a:ext cx="76388" cy="4048"/>
            </a:xfrm>
            <a:custGeom>
              <a:avLst/>
              <a:gdLst>
                <a:gd name="connsiteX0" fmla="*/ 0 w 76388"/>
                <a:gd name="connsiteY0" fmla="*/ 0 h 4048"/>
                <a:gd name="connsiteX1" fmla="*/ 76388 w 76388"/>
                <a:gd name="connsiteY1" fmla="*/ 0 h 4048"/>
              </a:gdLst>
              <a:ahLst/>
              <a:cxnLst>
                <a:cxn ang="0">
                  <a:pos x="connsiteX0" y="connsiteY0"/>
                </a:cxn>
                <a:cxn ang="0">
                  <a:pos x="connsiteX1" y="connsiteY1"/>
                </a:cxn>
              </a:cxnLst>
              <a:rect l="l" t="t" r="r" b="b"/>
              <a:pathLst>
                <a:path w="76388" h="4048">
                  <a:moveTo>
                    <a:pt x="0" y="0"/>
                  </a:moveTo>
                  <a:lnTo>
                    <a:pt x="76388" y="0"/>
                  </a:lnTo>
                </a:path>
              </a:pathLst>
            </a:custGeom>
            <a:noFill/>
            <a:ln w="12700" cap="flat">
              <a:solidFill>
                <a:schemeClr val="bg1"/>
              </a:solidFill>
              <a:prstDash val="solid"/>
              <a:miter/>
            </a:ln>
          </p:spPr>
          <p:txBody>
            <a:bodyPr rtlCol="0" anchor="ctr"/>
            <a:lstStyle/>
            <a:p>
              <a:endParaRPr lang="en-SA"/>
            </a:p>
          </p:txBody>
        </p:sp>
        <p:sp>
          <p:nvSpPr>
            <p:cNvPr id="876" name="Freeform 875">
              <a:extLst>
                <a:ext uri="{FF2B5EF4-FFF2-40B4-BE49-F238E27FC236}">
                  <a16:creationId xmlns:a16="http://schemas.microsoft.com/office/drawing/2014/main" id="{931B4159-8E22-F8D0-CAAF-C678DA3445B2}"/>
                </a:ext>
              </a:extLst>
            </p:cNvPr>
            <p:cNvSpPr/>
            <p:nvPr/>
          </p:nvSpPr>
          <p:spPr>
            <a:xfrm>
              <a:off x="12983701" y="3016958"/>
              <a:ext cx="44772" cy="4048"/>
            </a:xfrm>
            <a:custGeom>
              <a:avLst/>
              <a:gdLst>
                <a:gd name="connsiteX0" fmla="*/ 0 w 44772"/>
                <a:gd name="connsiteY0" fmla="*/ 0 h 4048"/>
                <a:gd name="connsiteX1" fmla="*/ 44772 w 44772"/>
                <a:gd name="connsiteY1" fmla="*/ 0 h 4048"/>
              </a:gdLst>
              <a:ahLst/>
              <a:cxnLst>
                <a:cxn ang="0">
                  <a:pos x="connsiteX0" y="connsiteY0"/>
                </a:cxn>
                <a:cxn ang="0">
                  <a:pos x="connsiteX1" y="connsiteY1"/>
                </a:cxn>
              </a:cxnLst>
              <a:rect l="l" t="t" r="r" b="b"/>
              <a:pathLst>
                <a:path w="44772" h="4048">
                  <a:moveTo>
                    <a:pt x="0" y="0"/>
                  </a:moveTo>
                  <a:lnTo>
                    <a:pt x="44772" y="0"/>
                  </a:lnTo>
                </a:path>
              </a:pathLst>
            </a:custGeom>
            <a:noFill/>
            <a:ln w="12700" cap="flat">
              <a:solidFill>
                <a:schemeClr val="bg1"/>
              </a:solidFill>
              <a:prstDash val="solid"/>
              <a:miter/>
            </a:ln>
          </p:spPr>
          <p:txBody>
            <a:bodyPr rtlCol="0" anchor="ctr"/>
            <a:lstStyle/>
            <a:p>
              <a:endParaRPr lang="en-SA"/>
            </a:p>
          </p:txBody>
        </p:sp>
        <p:sp>
          <p:nvSpPr>
            <p:cNvPr id="877" name="Freeform 876">
              <a:extLst>
                <a:ext uri="{FF2B5EF4-FFF2-40B4-BE49-F238E27FC236}">
                  <a16:creationId xmlns:a16="http://schemas.microsoft.com/office/drawing/2014/main" id="{E7B4B5E1-B179-08DA-1C40-186783F75B44}"/>
                </a:ext>
              </a:extLst>
            </p:cNvPr>
            <p:cNvSpPr/>
            <p:nvPr/>
          </p:nvSpPr>
          <p:spPr>
            <a:xfrm>
              <a:off x="12875656" y="3016958"/>
              <a:ext cx="117759" cy="4048"/>
            </a:xfrm>
            <a:custGeom>
              <a:avLst/>
              <a:gdLst>
                <a:gd name="connsiteX0" fmla="*/ 0 w 117759"/>
                <a:gd name="connsiteY0" fmla="*/ 0 h 4048"/>
                <a:gd name="connsiteX1" fmla="*/ 117760 w 117759"/>
                <a:gd name="connsiteY1" fmla="*/ 0 h 4048"/>
              </a:gdLst>
              <a:ahLst/>
              <a:cxnLst>
                <a:cxn ang="0">
                  <a:pos x="connsiteX0" y="connsiteY0"/>
                </a:cxn>
                <a:cxn ang="0">
                  <a:pos x="connsiteX1" y="connsiteY1"/>
                </a:cxn>
              </a:cxnLst>
              <a:rect l="l" t="t" r="r" b="b"/>
              <a:pathLst>
                <a:path w="117759" h="4048">
                  <a:moveTo>
                    <a:pt x="0" y="0"/>
                  </a:moveTo>
                  <a:lnTo>
                    <a:pt x="117760" y="0"/>
                  </a:lnTo>
                </a:path>
              </a:pathLst>
            </a:custGeom>
            <a:noFill/>
            <a:ln w="12700" cap="flat">
              <a:solidFill>
                <a:schemeClr val="bg1"/>
              </a:solidFill>
              <a:prstDash val="solid"/>
              <a:miter/>
            </a:ln>
          </p:spPr>
          <p:txBody>
            <a:bodyPr rtlCol="0" anchor="ctr"/>
            <a:lstStyle/>
            <a:p>
              <a:endParaRPr lang="en-SA"/>
            </a:p>
          </p:txBody>
        </p:sp>
        <p:sp>
          <p:nvSpPr>
            <p:cNvPr id="878" name="Freeform 877">
              <a:extLst>
                <a:ext uri="{FF2B5EF4-FFF2-40B4-BE49-F238E27FC236}">
                  <a16:creationId xmlns:a16="http://schemas.microsoft.com/office/drawing/2014/main" id="{19BAA619-11A4-2351-56DE-9901084F7E36}"/>
                </a:ext>
              </a:extLst>
            </p:cNvPr>
            <p:cNvSpPr/>
            <p:nvPr/>
          </p:nvSpPr>
          <p:spPr>
            <a:xfrm>
              <a:off x="12952085" y="2961620"/>
              <a:ext cx="4048" cy="106546"/>
            </a:xfrm>
            <a:custGeom>
              <a:avLst/>
              <a:gdLst>
                <a:gd name="connsiteX0" fmla="*/ 0 w 4048"/>
                <a:gd name="connsiteY0" fmla="*/ 0 h 106546"/>
                <a:gd name="connsiteX1" fmla="*/ 0 w 4048"/>
                <a:gd name="connsiteY1" fmla="*/ 106547 h 106546"/>
              </a:gdLst>
              <a:ahLst/>
              <a:cxnLst>
                <a:cxn ang="0">
                  <a:pos x="connsiteX0" y="connsiteY0"/>
                </a:cxn>
                <a:cxn ang="0">
                  <a:pos x="connsiteX1" y="connsiteY1"/>
                </a:cxn>
              </a:cxnLst>
              <a:rect l="l" t="t" r="r" b="b"/>
              <a:pathLst>
                <a:path w="4048" h="106546">
                  <a:moveTo>
                    <a:pt x="0" y="0"/>
                  </a:moveTo>
                  <a:lnTo>
                    <a:pt x="0" y="106547"/>
                  </a:lnTo>
                </a:path>
              </a:pathLst>
            </a:custGeom>
            <a:noFill/>
            <a:ln w="12700" cap="flat">
              <a:solidFill>
                <a:schemeClr val="bg1"/>
              </a:solidFill>
              <a:prstDash val="solid"/>
              <a:miter/>
            </a:ln>
          </p:spPr>
          <p:txBody>
            <a:bodyPr rtlCol="0" anchor="ctr"/>
            <a:lstStyle/>
            <a:p>
              <a:endParaRPr lang="en-SA"/>
            </a:p>
          </p:txBody>
        </p:sp>
        <p:sp>
          <p:nvSpPr>
            <p:cNvPr id="879" name="Freeform 878">
              <a:extLst>
                <a:ext uri="{FF2B5EF4-FFF2-40B4-BE49-F238E27FC236}">
                  <a16:creationId xmlns:a16="http://schemas.microsoft.com/office/drawing/2014/main" id="{8C68AD3E-9A89-9ED4-96A2-0559BF640571}"/>
                </a:ext>
              </a:extLst>
            </p:cNvPr>
            <p:cNvSpPr/>
            <p:nvPr/>
          </p:nvSpPr>
          <p:spPr>
            <a:xfrm>
              <a:off x="12952085" y="2961620"/>
              <a:ext cx="40477" cy="88046"/>
            </a:xfrm>
            <a:custGeom>
              <a:avLst/>
              <a:gdLst>
                <a:gd name="connsiteX0" fmla="*/ 0 w 40477"/>
                <a:gd name="connsiteY0" fmla="*/ 0 h 88046"/>
                <a:gd name="connsiteX1" fmla="*/ 40279 w 40477"/>
                <a:gd name="connsiteY1" fmla="*/ 88047 h 88046"/>
              </a:gdLst>
              <a:ahLst/>
              <a:cxnLst>
                <a:cxn ang="0">
                  <a:pos x="connsiteX0" y="connsiteY0"/>
                </a:cxn>
                <a:cxn ang="0">
                  <a:pos x="connsiteX1" y="connsiteY1"/>
                </a:cxn>
              </a:cxnLst>
              <a:rect l="l" t="t" r="r" b="b"/>
              <a:pathLst>
                <a:path w="40477" h="88046">
                  <a:moveTo>
                    <a:pt x="0" y="0"/>
                  </a:moveTo>
                  <a:cubicBezTo>
                    <a:pt x="28863" y="14411"/>
                    <a:pt x="42303" y="52018"/>
                    <a:pt x="40279" y="88047"/>
                  </a:cubicBezTo>
                </a:path>
              </a:pathLst>
            </a:custGeom>
            <a:noFill/>
            <a:ln w="12700" cap="flat">
              <a:solidFill>
                <a:schemeClr val="bg1"/>
              </a:solidFill>
              <a:prstDash val="solid"/>
              <a:miter/>
            </a:ln>
          </p:spPr>
          <p:txBody>
            <a:bodyPr rtlCol="0" anchor="ctr"/>
            <a:lstStyle/>
            <a:p>
              <a:endParaRPr lang="en-SA"/>
            </a:p>
          </p:txBody>
        </p:sp>
        <p:sp>
          <p:nvSpPr>
            <p:cNvPr id="880" name="Freeform 879">
              <a:extLst>
                <a:ext uri="{FF2B5EF4-FFF2-40B4-BE49-F238E27FC236}">
                  <a16:creationId xmlns:a16="http://schemas.microsoft.com/office/drawing/2014/main" id="{012ED0D9-3081-7CFC-755E-802BC3503897}"/>
                </a:ext>
              </a:extLst>
            </p:cNvPr>
            <p:cNvSpPr/>
            <p:nvPr/>
          </p:nvSpPr>
          <p:spPr>
            <a:xfrm>
              <a:off x="12911614" y="2961620"/>
              <a:ext cx="40471" cy="161925"/>
            </a:xfrm>
            <a:custGeom>
              <a:avLst/>
              <a:gdLst>
                <a:gd name="connsiteX0" fmla="*/ 40471 w 40471"/>
                <a:gd name="connsiteY0" fmla="*/ 0 h 161925"/>
                <a:gd name="connsiteX1" fmla="*/ 40471 w 40471"/>
                <a:gd name="connsiteY1" fmla="*/ 161925 h 161925"/>
              </a:gdLst>
              <a:ahLst/>
              <a:cxnLst>
                <a:cxn ang="0">
                  <a:pos x="connsiteX0" y="connsiteY0"/>
                </a:cxn>
                <a:cxn ang="0">
                  <a:pos x="connsiteX1" y="connsiteY1"/>
                </a:cxn>
              </a:cxnLst>
              <a:rect l="l" t="t" r="r" b="b"/>
              <a:pathLst>
                <a:path w="40471" h="161925">
                  <a:moveTo>
                    <a:pt x="40471" y="0"/>
                  </a:moveTo>
                  <a:cubicBezTo>
                    <a:pt x="-13490" y="26920"/>
                    <a:pt x="-13490" y="135005"/>
                    <a:pt x="40471" y="161925"/>
                  </a:cubicBezTo>
                </a:path>
              </a:pathLst>
            </a:custGeom>
            <a:noFill/>
            <a:ln w="12700" cap="flat">
              <a:solidFill>
                <a:schemeClr val="bg1"/>
              </a:solidFill>
              <a:prstDash val="solid"/>
              <a:miter/>
            </a:ln>
          </p:spPr>
          <p:txBody>
            <a:bodyPr rtlCol="0" anchor="ctr"/>
            <a:lstStyle/>
            <a:p>
              <a:endParaRPr lang="en-SA"/>
            </a:p>
          </p:txBody>
        </p:sp>
        <p:sp>
          <p:nvSpPr>
            <p:cNvPr id="881" name="Freeform 880">
              <a:extLst>
                <a:ext uri="{FF2B5EF4-FFF2-40B4-BE49-F238E27FC236}">
                  <a16:creationId xmlns:a16="http://schemas.microsoft.com/office/drawing/2014/main" id="{8AD2B284-CC84-49E6-E535-B76216223D25}"/>
                </a:ext>
              </a:extLst>
            </p:cNvPr>
            <p:cNvSpPr/>
            <p:nvPr/>
          </p:nvSpPr>
          <p:spPr>
            <a:xfrm>
              <a:off x="12952085" y="3068166"/>
              <a:ext cx="80962" cy="55378"/>
            </a:xfrm>
            <a:custGeom>
              <a:avLst/>
              <a:gdLst>
                <a:gd name="connsiteX0" fmla="*/ 80963 w 80962"/>
                <a:gd name="connsiteY0" fmla="*/ 55378 h 55378"/>
                <a:gd name="connsiteX1" fmla="*/ 0 w 80962"/>
                <a:gd name="connsiteY1" fmla="*/ 55378 h 55378"/>
                <a:gd name="connsiteX2" fmla="*/ 0 w 80962"/>
                <a:gd name="connsiteY2" fmla="*/ 0 h 55378"/>
                <a:gd name="connsiteX3" fmla="*/ 80963 w 80962"/>
                <a:gd name="connsiteY3" fmla="*/ 0 h 55378"/>
                <a:gd name="connsiteX4" fmla="*/ 80963 w 80962"/>
                <a:gd name="connsiteY4" fmla="*/ 55378 h 55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55378">
                  <a:moveTo>
                    <a:pt x="80963" y="55378"/>
                  </a:moveTo>
                  <a:lnTo>
                    <a:pt x="0" y="55378"/>
                  </a:lnTo>
                  <a:lnTo>
                    <a:pt x="0" y="0"/>
                  </a:lnTo>
                  <a:lnTo>
                    <a:pt x="80963" y="0"/>
                  </a:lnTo>
                  <a:lnTo>
                    <a:pt x="80963" y="55378"/>
                  </a:lnTo>
                  <a:close/>
                </a:path>
              </a:pathLst>
            </a:custGeom>
            <a:noFill/>
            <a:ln w="12700" cap="flat">
              <a:solidFill>
                <a:schemeClr val="bg1"/>
              </a:solidFill>
              <a:prstDash val="solid"/>
              <a:miter/>
            </a:ln>
          </p:spPr>
          <p:txBody>
            <a:bodyPr rtlCol="0" anchor="ctr"/>
            <a:lstStyle/>
            <a:p>
              <a:endParaRPr lang="en-SA"/>
            </a:p>
          </p:txBody>
        </p:sp>
        <p:sp>
          <p:nvSpPr>
            <p:cNvPr id="882" name="Freeform 881">
              <a:extLst>
                <a:ext uri="{FF2B5EF4-FFF2-40B4-BE49-F238E27FC236}">
                  <a16:creationId xmlns:a16="http://schemas.microsoft.com/office/drawing/2014/main" id="{382C5175-EE21-2B35-242D-0260D76CE0EC}"/>
                </a:ext>
              </a:extLst>
            </p:cNvPr>
            <p:cNvSpPr/>
            <p:nvPr/>
          </p:nvSpPr>
          <p:spPr>
            <a:xfrm>
              <a:off x="12952085" y="3084318"/>
              <a:ext cx="80962" cy="15787"/>
            </a:xfrm>
            <a:custGeom>
              <a:avLst/>
              <a:gdLst>
                <a:gd name="connsiteX0" fmla="*/ 80963 w 80962"/>
                <a:gd name="connsiteY0" fmla="*/ 0 h 15787"/>
                <a:gd name="connsiteX1" fmla="*/ 40117 w 80962"/>
                <a:gd name="connsiteY1" fmla="*/ 15788 h 15787"/>
                <a:gd name="connsiteX2" fmla="*/ 0 w 80962"/>
                <a:gd name="connsiteY2" fmla="*/ 648 h 15787"/>
              </a:gdLst>
              <a:ahLst/>
              <a:cxnLst>
                <a:cxn ang="0">
                  <a:pos x="connsiteX0" y="connsiteY0"/>
                </a:cxn>
                <a:cxn ang="0">
                  <a:pos x="connsiteX1" y="connsiteY1"/>
                </a:cxn>
                <a:cxn ang="0">
                  <a:pos x="connsiteX2" y="connsiteY2"/>
                </a:cxn>
              </a:cxnLst>
              <a:rect l="l" t="t" r="r" b="b"/>
              <a:pathLst>
                <a:path w="80962" h="15787">
                  <a:moveTo>
                    <a:pt x="80963" y="0"/>
                  </a:moveTo>
                  <a:cubicBezTo>
                    <a:pt x="70194" y="9796"/>
                    <a:pt x="55864" y="15788"/>
                    <a:pt x="40117" y="15788"/>
                  </a:cubicBezTo>
                  <a:cubicBezTo>
                    <a:pt x="24370" y="15788"/>
                    <a:pt x="10687" y="10080"/>
                    <a:pt x="0" y="648"/>
                  </a:cubicBezTo>
                </a:path>
              </a:pathLst>
            </a:custGeom>
            <a:noFill/>
            <a:ln w="12700" cap="flat">
              <a:solidFill>
                <a:schemeClr val="bg1"/>
              </a:solidFill>
              <a:prstDash val="solid"/>
              <a:miter/>
            </a:ln>
          </p:spPr>
          <p:txBody>
            <a:bodyPr rtlCol="0" anchor="ctr"/>
            <a:lstStyle/>
            <a:p>
              <a:endParaRPr lang="en-SA"/>
            </a:p>
          </p:txBody>
        </p:sp>
        <p:sp>
          <p:nvSpPr>
            <p:cNvPr id="883" name="Freeform 882">
              <a:extLst>
                <a:ext uri="{FF2B5EF4-FFF2-40B4-BE49-F238E27FC236}">
                  <a16:creationId xmlns:a16="http://schemas.microsoft.com/office/drawing/2014/main" id="{3E7C2A53-3D4C-55DB-F464-B66BD3631112}"/>
                </a:ext>
              </a:extLst>
            </p:cNvPr>
            <p:cNvSpPr/>
            <p:nvPr/>
          </p:nvSpPr>
          <p:spPr>
            <a:xfrm>
              <a:off x="12993456" y="3088245"/>
              <a:ext cx="4048" cy="23519"/>
            </a:xfrm>
            <a:custGeom>
              <a:avLst/>
              <a:gdLst>
                <a:gd name="connsiteX0" fmla="*/ 0 w 4048"/>
                <a:gd name="connsiteY0" fmla="*/ 0 h 23519"/>
                <a:gd name="connsiteX1" fmla="*/ 0 w 4048"/>
                <a:gd name="connsiteY1" fmla="*/ 23520 h 23519"/>
              </a:gdLst>
              <a:ahLst/>
              <a:cxnLst>
                <a:cxn ang="0">
                  <a:pos x="connsiteX0" y="connsiteY0"/>
                </a:cxn>
                <a:cxn ang="0">
                  <a:pos x="connsiteX1" y="connsiteY1"/>
                </a:cxn>
              </a:cxnLst>
              <a:rect l="l" t="t" r="r" b="b"/>
              <a:pathLst>
                <a:path w="4048" h="23519">
                  <a:moveTo>
                    <a:pt x="0" y="0"/>
                  </a:moveTo>
                  <a:lnTo>
                    <a:pt x="0" y="23520"/>
                  </a:lnTo>
                </a:path>
              </a:pathLst>
            </a:custGeom>
            <a:noFill/>
            <a:ln w="12700" cap="flat">
              <a:solidFill>
                <a:schemeClr val="bg1"/>
              </a:solidFill>
              <a:prstDash val="solid"/>
              <a:miter/>
            </a:ln>
          </p:spPr>
          <p:txBody>
            <a:bodyPr rtlCol="0" anchor="ctr"/>
            <a:lstStyle/>
            <a:p>
              <a:endParaRPr lang="en-SA"/>
            </a:p>
          </p:txBody>
        </p:sp>
        <p:sp>
          <p:nvSpPr>
            <p:cNvPr id="884" name="Freeform 883">
              <a:extLst>
                <a:ext uri="{FF2B5EF4-FFF2-40B4-BE49-F238E27FC236}">
                  <a16:creationId xmlns:a16="http://schemas.microsoft.com/office/drawing/2014/main" id="{9F803DFC-553D-0CB0-F043-C0985F68094B}"/>
                </a:ext>
              </a:extLst>
            </p:cNvPr>
            <p:cNvSpPr/>
            <p:nvPr/>
          </p:nvSpPr>
          <p:spPr>
            <a:xfrm>
              <a:off x="12978195" y="3049626"/>
              <a:ext cx="29187" cy="18540"/>
            </a:xfrm>
            <a:custGeom>
              <a:avLst/>
              <a:gdLst>
                <a:gd name="connsiteX0" fmla="*/ 0 w 29187"/>
                <a:gd name="connsiteY0" fmla="*/ 18540 h 18540"/>
                <a:gd name="connsiteX1" fmla="*/ 0 w 29187"/>
                <a:gd name="connsiteY1" fmla="*/ 0 h 18540"/>
                <a:gd name="connsiteX2" fmla="*/ 29187 w 29187"/>
                <a:gd name="connsiteY2" fmla="*/ 0 h 18540"/>
                <a:gd name="connsiteX3" fmla="*/ 29187 w 29187"/>
                <a:gd name="connsiteY3" fmla="*/ 18014 h 18540"/>
              </a:gdLst>
              <a:ahLst/>
              <a:cxnLst>
                <a:cxn ang="0">
                  <a:pos x="connsiteX0" y="connsiteY0"/>
                </a:cxn>
                <a:cxn ang="0">
                  <a:pos x="connsiteX1" y="connsiteY1"/>
                </a:cxn>
                <a:cxn ang="0">
                  <a:pos x="connsiteX2" y="connsiteY2"/>
                </a:cxn>
                <a:cxn ang="0">
                  <a:pos x="connsiteX3" y="connsiteY3"/>
                </a:cxn>
              </a:cxnLst>
              <a:rect l="l" t="t" r="r" b="b"/>
              <a:pathLst>
                <a:path w="29187" h="18540">
                  <a:moveTo>
                    <a:pt x="0" y="18540"/>
                  </a:moveTo>
                  <a:lnTo>
                    <a:pt x="0" y="0"/>
                  </a:lnTo>
                  <a:lnTo>
                    <a:pt x="29187" y="0"/>
                  </a:lnTo>
                  <a:lnTo>
                    <a:pt x="29187" y="18014"/>
                  </a:lnTo>
                </a:path>
              </a:pathLst>
            </a:custGeom>
            <a:noFill/>
            <a:ln w="12700" cap="flat">
              <a:solidFill>
                <a:schemeClr val="bg1"/>
              </a:solidFill>
              <a:prstDash val="solid"/>
              <a:miter/>
            </a:ln>
          </p:spPr>
          <p:txBody>
            <a:bodyPr rtlCol="0" anchor="ctr"/>
            <a:lstStyle/>
            <a:p>
              <a:endParaRPr lang="en-SA"/>
            </a:p>
          </p:txBody>
        </p:sp>
      </p:grpSp>
      <p:grpSp>
        <p:nvGrpSpPr>
          <p:cNvPr id="885" name="Graphic 430">
            <a:extLst>
              <a:ext uri="{FF2B5EF4-FFF2-40B4-BE49-F238E27FC236}">
                <a16:creationId xmlns:a16="http://schemas.microsoft.com/office/drawing/2014/main" id="{9D4973B9-D1DD-4BF5-8093-B0FBC74210E4}"/>
              </a:ext>
            </a:extLst>
          </p:cNvPr>
          <p:cNvGrpSpPr/>
          <p:nvPr/>
        </p:nvGrpSpPr>
        <p:grpSpPr>
          <a:xfrm>
            <a:off x="2281678" y="3476792"/>
            <a:ext cx="379096" cy="379190"/>
            <a:chOff x="14312457" y="3289680"/>
            <a:chExt cx="161925" cy="161965"/>
          </a:xfrm>
          <a:noFill/>
        </p:grpSpPr>
        <p:sp>
          <p:nvSpPr>
            <p:cNvPr id="886" name="Freeform 885">
              <a:extLst>
                <a:ext uri="{FF2B5EF4-FFF2-40B4-BE49-F238E27FC236}">
                  <a16:creationId xmlns:a16="http://schemas.microsoft.com/office/drawing/2014/main" id="{7C23C708-9815-D994-4653-82FD78F30EF3}"/>
                </a:ext>
              </a:extLst>
            </p:cNvPr>
            <p:cNvSpPr/>
            <p:nvPr/>
          </p:nvSpPr>
          <p:spPr>
            <a:xfrm>
              <a:off x="14312457" y="3329999"/>
              <a:ext cx="101122" cy="121646"/>
            </a:xfrm>
            <a:custGeom>
              <a:avLst/>
              <a:gdLst>
                <a:gd name="connsiteX0" fmla="*/ 101122 w 101122"/>
                <a:gd name="connsiteY0" fmla="*/ 0 h 121646"/>
                <a:gd name="connsiteX1" fmla="*/ 20160 w 101122"/>
                <a:gd name="connsiteY1" fmla="*/ 0 h 121646"/>
                <a:gd name="connsiteX2" fmla="*/ 0 w 101122"/>
                <a:gd name="connsiteY2" fmla="*/ 20160 h 121646"/>
                <a:gd name="connsiteX3" fmla="*/ 0 w 101122"/>
                <a:gd name="connsiteY3" fmla="*/ 51087 h 121646"/>
                <a:gd name="connsiteX4" fmla="*/ 20160 w 101122"/>
                <a:gd name="connsiteY4" fmla="*/ 71247 h 121646"/>
                <a:gd name="connsiteX5" fmla="*/ 20160 w 101122"/>
                <a:gd name="connsiteY5" fmla="*/ 121646 h 121646"/>
                <a:gd name="connsiteX6" fmla="*/ 40319 w 101122"/>
                <a:gd name="connsiteY6" fmla="*/ 121646 h 121646"/>
                <a:gd name="connsiteX7" fmla="*/ 40319 w 101122"/>
                <a:gd name="connsiteY7" fmla="*/ 71247 h 121646"/>
                <a:gd name="connsiteX8" fmla="*/ 60479 w 101122"/>
                <a:gd name="connsiteY8" fmla="*/ 71247 h 121646"/>
                <a:gd name="connsiteX9" fmla="*/ 60479 w 101122"/>
                <a:gd name="connsiteY9" fmla="*/ 104847 h 12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122" h="121646">
                  <a:moveTo>
                    <a:pt x="101122" y="0"/>
                  </a:moveTo>
                  <a:lnTo>
                    <a:pt x="20160" y="0"/>
                  </a:lnTo>
                  <a:cubicBezTo>
                    <a:pt x="9027" y="0"/>
                    <a:pt x="0" y="9027"/>
                    <a:pt x="0" y="20160"/>
                  </a:cubicBezTo>
                  <a:lnTo>
                    <a:pt x="0" y="51087"/>
                  </a:lnTo>
                  <a:cubicBezTo>
                    <a:pt x="0" y="62220"/>
                    <a:pt x="9027" y="71247"/>
                    <a:pt x="20160" y="71247"/>
                  </a:cubicBezTo>
                  <a:lnTo>
                    <a:pt x="20160" y="121646"/>
                  </a:lnTo>
                  <a:lnTo>
                    <a:pt x="40319" y="121646"/>
                  </a:lnTo>
                  <a:lnTo>
                    <a:pt x="40319" y="71247"/>
                  </a:lnTo>
                  <a:lnTo>
                    <a:pt x="60479" y="71247"/>
                  </a:lnTo>
                  <a:lnTo>
                    <a:pt x="60479" y="104847"/>
                  </a:lnTo>
                </a:path>
              </a:pathLst>
            </a:custGeom>
            <a:noFill/>
            <a:ln w="12700" cap="rnd">
              <a:solidFill>
                <a:schemeClr val="bg1"/>
              </a:solidFill>
              <a:prstDash val="solid"/>
              <a:round/>
            </a:ln>
          </p:spPr>
          <p:txBody>
            <a:bodyPr rtlCol="0" anchor="ctr"/>
            <a:lstStyle/>
            <a:p>
              <a:endParaRPr lang="en-SA"/>
            </a:p>
          </p:txBody>
        </p:sp>
        <p:sp>
          <p:nvSpPr>
            <p:cNvPr id="887" name="Freeform 886">
              <a:extLst>
                <a:ext uri="{FF2B5EF4-FFF2-40B4-BE49-F238E27FC236}">
                  <a16:creationId xmlns:a16="http://schemas.microsoft.com/office/drawing/2014/main" id="{7D02CEF7-5467-8111-C787-E83EB6D19B4B}"/>
                </a:ext>
              </a:extLst>
            </p:cNvPr>
            <p:cNvSpPr/>
            <p:nvPr/>
          </p:nvSpPr>
          <p:spPr>
            <a:xfrm>
              <a:off x="14372936" y="3350118"/>
              <a:ext cx="40643" cy="67887"/>
            </a:xfrm>
            <a:custGeom>
              <a:avLst/>
              <a:gdLst>
                <a:gd name="connsiteX0" fmla="*/ 20160 w 40643"/>
                <a:gd name="connsiteY0" fmla="*/ 67887 h 67887"/>
                <a:gd name="connsiteX1" fmla="*/ 20160 w 40643"/>
                <a:gd name="connsiteY1" fmla="*/ 41008 h 67887"/>
                <a:gd name="connsiteX2" fmla="*/ 10080 w 40643"/>
                <a:gd name="connsiteY2" fmla="*/ 30928 h 67887"/>
                <a:gd name="connsiteX3" fmla="*/ 0 w 40643"/>
                <a:gd name="connsiteY3" fmla="*/ 30928 h 67887"/>
                <a:gd name="connsiteX4" fmla="*/ 0 w 40643"/>
                <a:gd name="connsiteY4" fmla="*/ 0 h 67887"/>
                <a:gd name="connsiteX5" fmla="*/ 40643 w 40643"/>
                <a:gd name="connsiteY5" fmla="*/ 0 h 6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3" h="67887">
                  <a:moveTo>
                    <a:pt x="20160" y="67887"/>
                  </a:moveTo>
                  <a:lnTo>
                    <a:pt x="20160" y="41008"/>
                  </a:lnTo>
                  <a:cubicBezTo>
                    <a:pt x="20160" y="35462"/>
                    <a:pt x="15626" y="30928"/>
                    <a:pt x="10080" y="30928"/>
                  </a:cubicBezTo>
                  <a:lnTo>
                    <a:pt x="0" y="30928"/>
                  </a:lnTo>
                  <a:lnTo>
                    <a:pt x="0" y="0"/>
                  </a:lnTo>
                  <a:lnTo>
                    <a:pt x="40643" y="0"/>
                  </a:lnTo>
                </a:path>
              </a:pathLst>
            </a:custGeom>
            <a:noFill/>
            <a:ln w="12700" cap="rnd">
              <a:solidFill>
                <a:schemeClr val="bg1"/>
              </a:solidFill>
              <a:prstDash val="solid"/>
              <a:round/>
            </a:ln>
          </p:spPr>
          <p:txBody>
            <a:bodyPr rtlCol="0" anchor="ctr"/>
            <a:lstStyle/>
            <a:p>
              <a:endParaRPr lang="en-SA"/>
            </a:p>
          </p:txBody>
        </p:sp>
        <p:sp>
          <p:nvSpPr>
            <p:cNvPr id="888" name="Freeform 887">
              <a:extLst>
                <a:ext uri="{FF2B5EF4-FFF2-40B4-BE49-F238E27FC236}">
                  <a16:creationId xmlns:a16="http://schemas.microsoft.com/office/drawing/2014/main" id="{E36DDB42-7E0E-1BD0-B373-412EE5644C01}"/>
                </a:ext>
              </a:extLst>
            </p:cNvPr>
            <p:cNvSpPr/>
            <p:nvPr/>
          </p:nvSpPr>
          <p:spPr>
            <a:xfrm>
              <a:off x="14332617" y="3350159"/>
              <a:ext cx="4048" cy="51087"/>
            </a:xfrm>
            <a:custGeom>
              <a:avLst/>
              <a:gdLst>
                <a:gd name="connsiteX0" fmla="*/ 0 w 4048"/>
                <a:gd name="connsiteY0" fmla="*/ 0 h 51087"/>
                <a:gd name="connsiteX1" fmla="*/ 0 w 4048"/>
                <a:gd name="connsiteY1" fmla="*/ 51087 h 51087"/>
              </a:gdLst>
              <a:ahLst/>
              <a:cxnLst>
                <a:cxn ang="0">
                  <a:pos x="connsiteX0" y="connsiteY0"/>
                </a:cxn>
                <a:cxn ang="0">
                  <a:pos x="connsiteX1" y="connsiteY1"/>
                </a:cxn>
              </a:cxnLst>
              <a:rect l="l" t="t" r="r" b="b"/>
              <a:pathLst>
                <a:path w="4048" h="51087">
                  <a:moveTo>
                    <a:pt x="0" y="0"/>
                  </a:moveTo>
                  <a:lnTo>
                    <a:pt x="0" y="51087"/>
                  </a:lnTo>
                </a:path>
              </a:pathLst>
            </a:custGeom>
            <a:noFill/>
            <a:ln w="12700" cap="rnd">
              <a:solidFill>
                <a:schemeClr val="bg1"/>
              </a:solidFill>
              <a:prstDash val="solid"/>
              <a:round/>
            </a:ln>
          </p:spPr>
          <p:txBody>
            <a:bodyPr rtlCol="0" anchor="ctr"/>
            <a:lstStyle/>
            <a:p>
              <a:endParaRPr lang="en-SA"/>
            </a:p>
          </p:txBody>
        </p:sp>
        <p:sp>
          <p:nvSpPr>
            <p:cNvPr id="889" name="Freeform 888">
              <a:extLst>
                <a:ext uri="{FF2B5EF4-FFF2-40B4-BE49-F238E27FC236}">
                  <a16:creationId xmlns:a16="http://schemas.microsoft.com/office/drawing/2014/main" id="{18F1248E-3A57-5ABC-8A93-E9EB214F6990}"/>
                </a:ext>
              </a:extLst>
            </p:cNvPr>
            <p:cNvSpPr/>
            <p:nvPr/>
          </p:nvSpPr>
          <p:spPr>
            <a:xfrm>
              <a:off x="14352776" y="3401206"/>
              <a:ext cx="121605" cy="50398"/>
            </a:xfrm>
            <a:custGeom>
              <a:avLst/>
              <a:gdLst>
                <a:gd name="connsiteX0" fmla="*/ 121606 w 121605"/>
                <a:gd name="connsiteY0" fmla="*/ 50399 h 50398"/>
                <a:gd name="connsiteX1" fmla="*/ 60803 w 121605"/>
                <a:gd name="connsiteY1" fmla="*/ 0 h 50398"/>
                <a:gd name="connsiteX2" fmla="*/ 0 w 121605"/>
                <a:gd name="connsiteY2" fmla="*/ 50399 h 50398"/>
                <a:gd name="connsiteX3" fmla="*/ 121606 w 121605"/>
                <a:gd name="connsiteY3" fmla="*/ 50399 h 50398"/>
              </a:gdLst>
              <a:ahLst/>
              <a:cxnLst>
                <a:cxn ang="0">
                  <a:pos x="connsiteX0" y="connsiteY0"/>
                </a:cxn>
                <a:cxn ang="0">
                  <a:pos x="connsiteX1" y="connsiteY1"/>
                </a:cxn>
                <a:cxn ang="0">
                  <a:pos x="connsiteX2" y="connsiteY2"/>
                </a:cxn>
                <a:cxn ang="0">
                  <a:pos x="connsiteX3" y="connsiteY3"/>
                </a:cxn>
              </a:cxnLst>
              <a:rect l="l" t="t" r="r" b="b"/>
              <a:pathLst>
                <a:path w="121605" h="50398">
                  <a:moveTo>
                    <a:pt x="121606" y="50399"/>
                  </a:moveTo>
                  <a:lnTo>
                    <a:pt x="60803" y="0"/>
                  </a:lnTo>
                  <a:lnTo>
                    <a:pt x="0" y="50399"/>
                  </a:lnTo>
                  <a:lnTo>
                    <a:pt x="121606" y="50399"/>
                  </a:lnTo>
                  <a:close/>
                </a:path>
              </a:pathLst>
            </a:custGeom>
            <a:noFill/>
            <a:ln w="12700" cap="rnd">
              <a:solidFill>
                <a:schemeClr val="bg1"/>
              </a:solidFill>
              <a:prstDash val="solid"/>
              <a:round/>
            </a:ln>
          </p:spPr>
          <p:txBody>
            <a:bodyPr rtlCol="0" anchor="ctr"/>
            <a:lstStyle/>
            <a:p>
              <a:endParaRPr lang="en-SA"/>
            </a:p>
          </p:txBody>
        </p:sp>
        <p:sp>
          <p:nvSpPr>
            <p:cNvPr id="890" name="Freeform 889">
              <a:extLst>
                <a:ext uri="{FF2B5EF4-FFF2-40B4-BE49-F238E27FC236}">
                  <a16:creationId xmlns:a16="http://schemas.microsoft.com/office/drawing/2014/main" id="{0DB401E4-0834-A7B3-05F3-19C6309803D6}"/>
                </a:ext>
              </a:extLst>
            </p:cNvPr>
            <p:cNvSpPr/>
            <p:nvPr/>
          </p:nvSpPr>
          <p:spPr>
            <a:xfrm>
              <a:off x="14413579" y="3289680"/>
              <a:ext cx="4048" cy="111526"/>
            </a:xfrm>
            <a:custGeom>
              <a:avLst/>
              <a:gdLst>
                <a:gd name="connsiteX0" fmla="*/ 0 w 4048"/>
                <a:gd name="connsiteY0" fmla="*/ 0 h 111526"/>
                <a:gd name="connsiteX1" fmla="*/ 0 w 4048"/>
                <a:gd name="connsiteY1" fmla="*/ 111526 h 111526"/>
              </a:gdLst>
              <a:ahLst/>
              <a:cxnLst>
                <a:cxn ang="0">
                  <a:pos x="connsiteX0" y="connsiteY0"/>
                </a:cxn>
                <a:cxn ang="0">
                  <a:pos x="connsiteX1" y="connsiteY1"/>
                </a:cxn>
              </a:cxnLst>
              <a:rect l="l" t="t" r="r" b="b"/>
              <a:pathLst>
                <a:path w="4048" h="111526">
                  <a:moveTo>
                    <a:pt x="0" y="0"/>
                  </a:moveTo>
                  <a:lnTo>
                    <a:pt x="0" y="111526"/>
                  </a:lnTo>
                </a:path>
              </a:pathLst>
            </a:custGeom>
            <a:noFill/>
            <a:ln w="12700" cap="rnd">
              <a:solidFill>
                <a:schemeClr val="bg1"/>
              </a:solidFill>
              <a:prstDash val="solid"/>
              <a:round/>
            </a:ln>
          </p:spPr>
          <p:txBody>
            <a:bodyPr rtlCol="0" anchor="ctr"/>
            <a:lstStyle/>
            <a:p>
              <a:endParaRPr lang="en-SA"/>
            </a:p>
          </p:txBody>
        </p:sp>
        <p:sp>
          <p:nvSpPr>
            <p:cNvPr id="891" name="Freeform 890">
              <a:extLst>
                <a:ext uri="{FF2B5EF4-FFF2-40B4-BE49-F238E27FC236}">
                  <a16:creationId xmlns:a16="http://schemas.microsoft.com/office/drawing/2014/main" id="{F42EB225-787B-1333-BA68-AA2EC64DF2C8}"/>
                </a:ext>
              </a:extLst>
            </p:cNvPr>
            <p:cNvSpPr/>
            <p:nvPr/>
          </p:nvSpPr>
          <p:spPr>
            <a:xfrm>
              <a:off x="14413579" y="3289680"/>
              <a:ext cx="50398" cy="30239"/>
            </a:xfrm>
            <a:custGeom>
              <a:avLst/>
              <a:gdLst>
                <a:gd name="connsiteX0" fmla="*/ 0 w 50398"/>
                <a:gd name="connsiteY0" fmla="*/ 0 h 30239"/>
                <a:gd name="connsiteX1" fmla="*/ 50399 w 50398"/>
                <a:gd name="connsiteY1" fmla="*/ 0 h 30239"/>
                <a:gd name="connsiteX2" fmla="*/ 50399 w 50398"/>
                <a:gd name="connsiteY2" fmla="*/ 30240 h 30239"/>
                <a:gd name="connsiteX3" fmla="*/ 0 w 50398"/>
                <a:gd name="connsiteY3" fmla="*/ 30240 h 30239"/>
              </a:gdLst>
              <a:ahLst/>
              <a:cxnLst>
                <a:cxn ang="0">
                  <a:pos x="connsiteX0" y="connsiteY0"/>
                </a:cxn>
                <a:cxn ang="0">
                  <a:pos x="connsiteX1" y="connsiteY1"/>
                </a:cxn>
                <a:cxn ang="0">
                  <a:pos x="connsiteX2" y="connsiteY2"/>
                </a:cxn>
                <a:cxn ang="0">
                  <a:pos x="connsiteX3" y="connsiteY3"/>
                </a:cxn>
              </a:cxnLst>
              <a:rect l="l" t="t" r="r" b="b"/>
              <a:pathLst>
                <a:path w="50398" h="30239">
                  <a:moveTo>
                    <a:pt x="0" y="0"/>
                  </a:moveTo>
                  <a:lnTo>
                    <a:pt x="50399" y="0"/>
                  </a:lnTo>
                  <a:lnTo>
                    <a:pt x="50399" y="30240"/>
                  </a:lnTo>
                  <a:lnTo>
                    <a:pt x="0" y="30240"/>
                  </a:lnTo>
                </a:path>
              </a:pathLst>
            </a:custGeom>
            <a:noFill/>
            <a:ln w="12700" cap="rnd">
              <a:solidFill>
                <a:schemeClr val="bg1"/>
              </a:solidFill>
              <a:prstDash val="solid"/>
              <a:round/>
            </a:ln>
          </p:spPr>
          <p:txBody>
            <a:bodyPr rtlCol="0" anchor="ctr"/>
            <a:lstStyle/>
            <a:p>
              <a:endParaRPr lang="en-SA"/>
            </a:p>
          </p:txBody>
        </p:sp>
        <p:sp>
          <p:nvSpPr>
            <p:cNvPr id="892" name="Freeform 891">
              <a:extLst>
                <a:ext uri="{FF2B5EF4-FFF2-40B4-BE49-F238E27FC236}">
                  <a16:creationId xmlns:a16="http://schemas.microsoft.com/office/drawing/2014/main" id="{3108B329-F4C7-47F8-683F-B86288F9400D}"/>
                </a:ext>
              </a:extLst>
            </p:cNvPr>
            <p:cNvSpPr/>
            <p:nvPr/>
          </p:nvSpPr>
          <p:spPr>
            <a:xfrm>
              <a:off x="14337717" y="3289680"/>
              <a:ext cx="30198" cy="30199"/>
            </a:xfrm>
            <a:custGeom>
              <a:avLst/>
              <a:gdLst>
                <a:gd name="connsiteX0" fmla="*/ 30199 w 30198"/>
                <a:gd name="connsiteY0" fmla="*/ 15100 h 30199"/>
                <a:gd name="connsiteX1" fmla="*/ 15099 w 30198"/>
                <a:gd name="connsiteY1" fmla="*/ 30199 h 30199"/>
                <a:gd name="connsiteX2" fmla="*/ 0 w 30198"/>
                <a:gd name="connsiteY2" fmla="*/ 15100 h 30199"/>
                <a:gd name="connsiteX3" fmla="*/ 15099 w 30198"/>
                <a:gd name="connsiteY3" fmla="*/ 0 h 30199"/>
                <a:gd name="connsiteX4" fmla="*/ 30199 w 30198"/>
                <a:gd name="connsiteY4" fmla="*/ 15100 h 3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8" h="30199">
                  <a:moveTo>
                    <a:pt x="30199" y="15100"/>
                  </a:moveTo>
                  <a:cubicBezTo>
                    <a:pt x="30199" y="23439"/>
                    <a:pt x="23439" y="30199"/>
                    <a:pt x="15099" y="30199"/>
                  </a:cubicBezTo>
                  <a:cubicBezTo>
                    <a:pt x="6761" y="30199"/>
                    <a:pt x="0" y="23439"/>
                    <a:pt x="0" y="15100"/>
                  </a:cubicBezTo>
                  <a:cubicBezTo>
                    <a:pt x="0" y="6761"/>
                    <a:pt x="6761" y="0"/>
                    <a:pt x="15099" y="0"/>
                  </a:cubicBezTo>
                  <a:cubicBezTo>
                    <a:pt x="23439" y="0"/>
                    <a:pt x="30199" y="6761"/>
                    <a:pt x="30199" y="15100"/>
                  </a:cubicBezTo>
                  <a:close/>
                </a:path>
              </a:pathLst>
            </a:custGeom>
            <a:noFill/>
            <a:ln w="12700" cap="rnd">
              <a:solidFill>
                <a:schemeClr val="bg1"/>
              </a:solidFill>
              <a:prstDash val="solid"/>
              <a:round/>
            </a:ln>
          </p:spPr>
          <p:txBody>
            <a:bodyPr rtlCol="0" anchor="ctr"/>
            <a:lstStyle/>
            <a:p>
              <a:endParaRPr lang="en-SA"/>
            </a:p>
          </p:txBody>
        </p:sp>
      </p:grpSp>
      <p:grpSp>
        <p:nvGrpSpPr>
          <p:cNvPr id="893" name="Graphic 430">
            <a:extLst>
              <a:ext uri="{FF2B5EF4-FFF2-40B4-BE49-F238E27FC236}">
                <a16:creationId xmlns:a16="http://schemas.microsoft.com/office/drawing/2014/main" id="{CDA2F5CD-5D1D-0ADE-E92B-6FB77257AE3B}"/>
              </a:ext>
            </a:extLst>
          </p:cNvPr>
          <p:cNvGrpSpPr/>
          <p:nvPr/>
        </p:nvGrpSpPr>
        <p:grpSpPr>
          <a:xfrm>
            <a:off x="2251356" y="4347617"/>
            <a:ext cx="379096" cy="379190"/>
            <a:chOff x="13591810" y="2961579"/>
            <a:chExt cx="161925" cy="161965"/>
          </a:xfrm>
          <a:noFill/>
        </p:grpSpPr>
        <p:sp>
          <p:nvSpPr>
            <p:cNvPr id="894" name="Freeform 893">
              <a:extLst>
                <a:ext uri="{FF2B5EF4-FFF2-40B4-BE49-F238E27FC236}">
                  <a16:creationId xmlns:a16="http://schemas.microsoft.com/office/drawing/2014/main" id="{D35C0E9B-2352-C70B-8841-7F4406C16A33}"/>
                </a:ext>
              </a:extLst>
            </p:cNvPr>
            <p:cNvSpPr/>
            <p:nvPr/>
          </p:nvSpPr>
          <p:spPr>
            <a:xfrm>
              <a:off x="13619013" y="3015338"/>
              <a:ext cx="107518" cy="67198"/>
            </a:xfrm>
            <a:custGeom>
              <a:avLst/>
              <a:gdLst>
                <a:gd name="connsiteX0" fmla="*/ 0 w 107518"/>
                <a:gd name="connsiteY0" fmla="*/ 0 h 67198"/>
                <a:gd name="connsiteX1" fmla="*/ 18136 w 107518"/>
                <a:gd name="connsiteY1" fmla="*/ 40198 h 67198"/>
                <a:gd name="connsiteX2" fmla="*/ 30239 w 107518"/>
                <a:gd name="connsiteY2" fmla="*/ 67199 h 67198"/>
                <a:gd name="connsiteX3" fmla="*/ 77279 w 107518"/>
                <a:gd name="connsiteY3" fmla="*/ 67199 h 67198"/>
                <a:gd name="connsiteX4" fmla="*/ 89382 w 107518"/>
                <a:gd name="connsiteY4" fmla="*/ 40198 h 67198"/>
                <a:gd name="connsiteX5" fmla="*/ 107518 w 107518"/>
                <a:gd name="connsiteY5" fmla="*/ 0 h 6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8" h="67198">
                  <a:moveTo>
                    <a:pt x="0" y="0"/>
                  </a:moveTo>
                  <a:cubicBezTo>
                    <a:pt x="0" y="15990"/>
                    <a:pt x="7003" y="30361"/>
                    <a:pt x="18136" y="40198"/>
                  </a:cubicBezTo>
                  <a:cubicBezTo>
                    <a:pt x="25867" y="47039"/>
                    <a:pt x="30239" y="56876"/>
                    <a:pt x="30239" y="67199"/>
                  </a:cubicBezTo>
                  <a:lnTo>
                    <a:pt x="77279" y="67199"/>
                  </a:lnTo>
                  <a:cubicBezTo>
                    <a:pt x="77279" y="56876"/>
                    <a:pt x="81691" y="47039"/>
                    <a:pt x="89382" y="40198"/>
                  </a:cubicBezTo>
                  <a:cubicBezTo>
                    <a:pt x="100474" y="30361"/>
                    <a:pt x="107518" y="15990"/>
                    <a:pt x="107518" y="0"/>
                  </a:cubicBezTo>
                </a:path>
              </a:pathLst>
            </a:custGeom>
            <a:noFill/>
            <a:ln w="12700" cap="rnd">
              <a:solidFill>
                <a:schemeClr val="bg1"/>
              </a:solidFill>
              <a:prstDash val="solid"/>
              <a:round/>
            </a:ln>
          </p:spPr>
          <p:txBody>
            <a:bodyPr rtlCol="0" anchor="ctr"/>
            <a:lstStyle/>
            <a:p>
              <a:endParaRPr lang="en-SA"/>
            </a:p>
          </p:txBody>
        </p:sp>
        <p:sp>
          <p:nvSpPr>
            <p:cNvPr id="895" name="Freeform 894">
              <a:extLst>
                <a:ext uri="{FF2B5EF4-FFF2-40B4-BE49-F238E27FC236}">
                  <a16:creationId xmlns:a16="http://schemas.microsoft.com/office/drawing/2014/main" id="{901E8738-8EAC-A84F-1F14-8E52340307FE}"/>
                </a:ext>
              </a:extLst>
            </p:cNvPr>
            <p:cNvSpPr/>
            <p:nvPr/>
          </p:nvSpPr>
          <p:spPr>
            <a:xfrm>
              <a:off x="13649253" y="3082537"/>
              <a:ext cx="47039" cy="20847"/>
            </a:xfrm>
            <a:custGeom>
              <a:avLst/>
              <a:gdLst>
                <a:gd name="connsiteX0" fmla="*/ 40319 w 47039"/>
                <a:gd name="connsiteY0" fmla="*/ 20848 h 20847"/>
                <a:gd name="connsiteX1" fmla="*/ 6720 w 47039"/>
                <a:gd name="connsiteY1" fmla="*/ 20848 h 20847"/>
                <a:gd name="connsiteX2" fmla="*/ 0 w 47039"/>
                <a:gd name="connsiteY2" fmla="*/ 14128 h 20847"/>
                <a:gd name="connsiteX3" fmla="*/ 0 w 47039"/>
                <a:gd name="connsiteY3" fmla="*/ 0 h 20847"/>
                <a:gd name="connsiteX4" fmla="*/ 47039 w 47039"/>
                <a:gd name="connsiteY4" fmla="*/ 0 h 20847"/>
                <a:gd name="connsiteX5" fmla="*/ 47039 w 47039"/>
                <a:gd name="connsiteY5" fmla="*/ 14128 h 20847"/>
                <a:gd name="connsiteX6" fmla="*/ 40319 w 47039"/>
                <a:gd name="connsiteY6" fmla="*/ 20848 h 2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9" h="20847">
                  <a:moveTo>
                    <a:pt x="40319" y="20848"/>
                  </a:moveTo>
                  <a:lnTo>
                    <a:pt x="6720" y="20848"/>
                  </a:lnTo>
                  <a:cubicBezTo>
                    <a:pt x="2996" y="20848"/>
                    <a:pt x="0" y="17852"/>
                    <a:pt x="0" y="14128"/>
                  </a:cubicBezTo>
                  <a:lnTo>
                    <a:pt x="0" y="0"/>
                  </a:lnTo>
                  <a:lnTo>
                    <a:pt x="47039" y="0"/>
                  </a:lnTo>
                  <a:lnTo>
                    <a:pt x="47039" y="14128"/>
                  </a:lnTo>
                  <a:cubicBezTo>
                    <a:pt x="47039" y="17852"/>
                    <a:pt x="44044" y="20848"/>
                    <a:pt x="40319" y="20848"/>
                  </a:cubicBezTo>
                  <a:close/>
                </a:path>
              </a:pathLst>
            </a:custGeom>
            <a:noFill/>
            <a:ln w="12700" cap="rnd">
              <a:solidFill>
                <a:schemeClr val="bg1"/>
              </a:solidFill>
              <a:prstDash val="solid"/>
              <a:round/>
            </a:ln>
          </p:spPr>
          <p:txBody>
            <a:bodyPr rtlCol="0" anchor="ctr"/>
            <a:lstStyle/>
            <a:p>
              <a:endParaRPr lang="en-SA"/>
            </a:p>
          </p:txBody>
        </p:sp>
        <p:sp>
          <p:nvSpPr>
            <p:cNvPr id="896" name="Freeform 895">
              <a:extLst>
                <a:ext uri="{FF2B5EF4-FFF2-40B4-BE49-F238E27FC236}">
                  <a16:creationId xmlns:a16="http://schemas.microsoft.com/office/drawing/2014/main" id="{E6B9E126-863F-D4E1-4206-16DDDED72CB0}"/>
                </a:ext>
              </a:extLst>
            </p:cNvPr>
            <p:cNvSpPr/>
            <p:nvPr/>
          </p:nvSpPr>
          <p:spPr>
            <a:xfrm>
              <a:off x="13655973" y="3103385"/>
              <a:ext cx="33599" cy="20159"/>
            </a:xfrm>
            <a:custGeom>
              <a:avLst/>
              <a:gdLst>
                <a:gd name="connsiteX0" fmla="*/ 23520 w 33599"/>
                <a:gd name="connsiteY0" fmla="*/ 20160 h 20159"/>
                <a:gd name="connsiteX1" fmla="*/ 10080 w 33599"/>
                <a:gd name="connsiteY1" fmla="*/ 20160 h 20159"/>
                <a:gd name="connsiteX2" fmla="*/ 0 w 33599"/>
                <a:gd name="connsiteY2" fmla="*/ 10080 h 20159"/>
                <a:gd name="connsiteX3" fmla="*/ 0 w 33599"/>
                <a:gd name="connsiteY3" fmla="*/ 0 h 20159"/>
                <a:gd name="connsiteX4" fmla="*/ 33599 w 33599"/>
                <a:gd name="connsiteY4" fmla="*/ 0 h 20159"/>
                <a:gd name="connsiteX5" fmla="*/ 33599 w 33599"/>
                <a:gd name="connsiteY5" fmla="*/ 10080 h 20159"/>
                <a:gd name="connsiteX6" fmla="*/ 23520 w 33599"/>
                <a:gd name="connsiteY6" fmla="*/ 20160 h 2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99" h="20159">
                  <a:moveTo>
                    <a:pt x="23520" y="20160"/>
                  </a:moveTo>
                  <a:lnTo>
                    <a:pt x="10080" y="20160"/>
                  </a:lnTo>
                  <a:cubicBezTo>
                    <a:pt x="4534" y="20160"/>
                    <a:pt x="0" y="15626"/>
                    <a:pt x="0" y="10080"/>
                  </a:cubicBezTo>
                  <a:lnTo>
                    <a:pt x="0" y="0"/>
                  </a:lnTo>
                  <a:lnTo>
                    <a:pt x="33599" y="0"/>
                  </a:lnTo>
                  <a:lnTo>
                    <a:pt x="33599" y="10080"/>
                  </a:lnTo>
                  <a:cubicBezTo>
                    <a:pt x="33599" y="15626"/>
                    <a:pt x="29066" y="20160"/>
                    <a:pt x="23520" y="20160"/>
                  </a:cubicBezTo>
                  <a:close/>
                </a:path>
              </a:pathLst>
            </a:custGeom>
            <a:noFill/>
            <a:ln w="12700" cap="rnd">
              <a:solidFill>
                <a:schemeClr val="bg1"/>
              </a:solidFill>
              <a:prstDash val="solid"/>
              <a:round/>
            </a:ln>
          </p:spPr>
          <p:txBody>
            <a:bodyPr rtlCol="0" anchor="ctr"/>
            <a:lstStyle/>
            <a:p>
              <a:endParaRPr lang="en-SA"/>
            </a:p>
          </p:txBody>
        </p:sp>
        <p:sp>
          <p:nvSpPr>
            <p:cNvPr id="897" name="Freeform 896">
              <a:extLst>
                <a:ext uri="{FF2B5EF4-FFF2-40B4-BE49-F238E27FC236}">
                  <a16:creationId xmlns:a16="http://schemas.microsoft.com/office/drawing/2014/main" id="{F0F73430-CDCE-F594-4AD1-DD4D4A48624B}"/>
                </a:ext>
              </a:extLst>
            </p:cNvPr>
            <p:cNvSpPr/>
            <p:nvPr/>
          </p:nvSpPr>
          <p:spPr>
            <a:xfrm>
              <a:off x="13618973" y="2961579"/>
              <a:ext cx="107518" cy="53759"/>
            </a:xfrm>
            <a:custGeom>
              <a:avLst/>
              <a:gdLst>
                <a:gd name="connsiteX0" fmla="*/ 107518 w 107518"/>
                <a:gd name="connsiteY0" fmla="*/ 53759 h 53759"/>
                <a:gd name="connsiteX1" fmla="*/ 53759 w 107518"/>
                <a:gd name="connsiteY1" fmla="*/ 0 h 53759"/>
                <a:gd name="connsiteX2" fmla="*/ 0 w 107518"/>
                <a:gd name="connsiteY2" fmla="*/ 53759 h 53759"/>
              </a:gdLst>
              <a:ahLst/>
              <a:cxnLst>
                <a:cxn ang="0">
                  <a:pos x="connsiteX0" y="connsiteY0"/>
                </a:cxn>
                <a:cxn ang="0">
                  <a:pos x="connsiteX1" y="connsiteY1"/>
                </a:cxn>
                <a:cxn ang="0">
                  <a:pos x="connsiteX2" y="connsiteY2"/>
                </a:cxn>
              </a:cxnLst>
              <a:rect l="l" t="t" r="r" b="b"/>
              <a:pathLst>
                <a:path w="107518" h="53759">
                  <a:moveTo>
                    <a:pt x="107518" y="53759"/>
                  </a:moveTo>
                  <a:cubicBezTo>
                    <a:pt x="107518" y="24086"/>
                    <a:pt x="83472" y="0"/>
                    <a:pt x="53759" y="0"/>
                  </a:cubicBezTo>
                  <a:cubicBezTo>
                    <a:pt x="24046" y="0"/>
                    <a:pt x="0" y="24046"/>
                    <a:pt x="0" y="53759"/>
                  </a:cubicBezTo>
                </a:path>
              </a:pathLst>
            </a:custGeom>
            <a:noFill/>
            <a:ln w="12700" cap="rnd">
              <a:solidFill>
                <a:schemeClr val="bg1"/>
              </a:solidFill>
              <a:prstDash val="solid"/>
              <a:round/>
            </a:ln>
          </p:spPr>
          <p:txBody>
            <a:bodyPr rtlCol="0" anchor="ctr"/>
            <a:lstStyle/>
            <a:p>
              <a:endParaRPr lang="en-SA"/>
            </a:p>
          </p:txBody>
        </p:sp>
        <p:sp>
          <p:nvSpPr>
            <p:cNvPr id="898" name="Freeform 897">
              <a:extLst>
                <a:ext uri="{FF2B5EF4-FFF2-40B4-BE49-F238E27FC236}">
                  <a16:creationId xmlns:a16="http://schemas.microsoft.com/office/drawing/2014/main" id="{18ED5236-97CE-6698-A609-836311F6A396}"/>
                </a:ext>
              </a:extLst>
            </p:cNvPr>
            <p:cNvSpPr/>
            <p:nvPr/>
          </p:nvSpPr>
          <p:spPr>
            <a:xfrm>
              <a:off x="13743655" y="3015338"/>
              <a:ext cx="10079" cy="4048"/>
            </a:xfrm>
            <a:custGeom>
              <a:avLst/>
              <a:gdLst>
                <a:gd name="connsiteX0" fmla="*/ 0 w 10079"/>
                <a:gd name="connsiteY0" fmla="*/ 0 h 4048"/>
                <a:gd name="connsiteX1" fmla="*/ 10080 w 10079"/>
                <a:gd name="connsiteY1" fmla="*/ 0 h 4048"/>
              </a:gdLst>
              <a:ahLst/>
              <a:cxnLst>
                <a:cxn ang="0">
                  <a:pos x="connsiteX0" y="connsiteY0"/>
                </a:cxn>
                <a:cxn ang="0">
                  <a:pos x="connsiteX1" y="connsiteY1"/>
                </a:cxn>
              </a:cxnLst>
              <a:rect l="l" t="t" r="r" b="b"/>
              <a:pathLst>
                <a:path w="10079" h="4048">
                  <a:moveTo>
                    <a:pt x="0" y="0"/>
                  </a:moveTo>
                  <a:lnTo>
                    <a:pt x="10080" y="0"/>
                  </a:lnTo>
                </a:path>
              </a:pathLst>
            </a:custGeom>
            <a:noFill/>
            <a:ln w="12700" cap="rnd">
              <a:solidFill>
                <a:schemeClr val="bg1"/>
              </a:solidFill>
              <a:prstDash val="solid"/>
              <a:round/>
            </a:ln>
          </p:spPr>
          <p:txBody>
            <a:bodyPr rtlCol="0" anchor="ctr"/>
            <a:lstStyle/>
            <a:p>
              <a:endParaRPr lang="en-SA"/>
            </a:p>
          </p:txBody>
        </p:sp>
        <p:sp>
          <p:nvSpPr>
            <p:cNvPr id="899" name="Freeform 898">
              <a:extLst>
                <a:ext uri="{FF2B5EF4-FFF2-40B4-BE49-F238E27FC236}">
                  <a16:creationId xmlns:a16="http://schemas.microsoft.com/office/drawing/2014/main" id="{4B722B18-752A-C6EF-99E0-02F8E3FDCE03}"/>
                </a:ext>
              </a:extLst>
            </p:cNvPr>
            <p:cNvSpPr/>
            <p:nvPr/>
          </p:nvSpPr>
          <p:spPr>
            <a:xfrm>
              <a:off x="13740295" y="2981779"/>
              <a:ext cx="8703" cy="5019"/>
            </a:xfrm>
            <a:custGeom>
              <a:avLst/>
              <a:gdLst>
                <a:gd name="connsiteX0" fmla="*/ 0 w 8703"/>
                <a:gd name="connsiteY0" fmla="*/ 5020 h 5019"/>
                <a:gd name="connsiteX1" fmla="*/ 8704 w 8703"/>
                <a:gd name="connsiteY1" fmla="*/ 0 h 5019"/>
              </a:gdLst>
              <a:ahLst/>
              <a:cxnLst>
                <a:cxn ang="0">
                  <a:pos x="connsiteX0" y="connsiteY0"/>
                </a:cxn>
                <a:cxn ang="0">
                  <a:pos x="connsiteX1" y="connsiteY1"/>
                </a:cxn>
              </a:cxnLst>
              <a:rect l="l" t="t" r="r" b="b"/>
              <a:pathLst>
                <a:path w="8703" h="5019">
                  <a:moveTo>
                    <a:pt x="0" y="5020"/>
                  </a:moveTo>
                  <a:lnTo>
                    <a:pt x="8704" y="0"/>
                  </a:lnTo>
                </a:path>
              </a:pathLst>
            </a:custGeom>
            <a:noFill/>
            <a:ln w="12700" cap="rnd">
              <a:solidFill>
                <a:schemeClr val="bg1"/>
              </a:solidFill>
              <a:prstDash val="solid"/>
              <a:round/>
            </a:ln>
          </p:spPr>
          <p:txBody>
            <a:bodyPr rtlCol="0" anchor="ctr"/>
            <a:lstStyle/>
            <a:p>
              <a:endParaRPr lang="en-SA"/>
            </a:p>
          </p:txBody>
        </p:sp>
        <p:sp>
          <p:nvSpPr>
            <p:cNvPr id="900" name="Freeform 899">
              <a:extLst>
                <a:ext uri="{FF2B5EF4-FFF2-40B4-BE49-F238E27FC236}">
                  <a16:creationId xmlns:a16="http://schemas.microsoft.com/office/drawing/2014/main" id="{EB63E005-8ACD-6E14-52E1-E742FC0F6740}"/>
                </a:ext>
              </a:extLst>
            </p:cNvPr>
            <p:cNvSpPr/>
            <p:nvPr/>
          </p:nvSpPr>
          <p:spPr>
            <a:xfrm>
              <a:off x="13740295" y="3043918"/>
              <a:ext cx="8703" cy="5019"/>
            </a:xfrm>
            <a:custGeom>
              <a:avLst/>
              <a:gdLst>
                <a:gd name="connsiteX0" fmla="*/ 0 w 8703"/>
                <a:gd name="connsiteY0" fmla="*/ 0 h 5019"/>
                <a:gd name="connsiteX1" fmla="*/ 8704 w 8703"/>
                <a:gd name="connsiteY1" fmla="*/ 5020 h 5019"/>
              </a:gdLst>
              <a:ahLst/>
              <a:cxnLst>
                <a:cxn ang="0">
                  <a:pos x="connsiteX0" y="connsiteY0"/>
                </a:cxn>
                <a:cxn ang="0">
                  <a:pos x="connsiteX1" y="connsiteY1"/>
                </a:cxn>
              </a:cxnLst>
              <a:rect l="l" t="t" r="r" b="b"/>
              <a:pathLst>
                <a:path w="8703" h="5019">
                  <a:moveTo>
                    <a:pt x="0" y="0"/>
                  </a:moveTo>
                  <a:lnTo>
                    <a:pt x="8704" y="5020"/>
                  </a:lnTo>
                </a:path>
              </a:pathLst>
            </a:custGeom>
            <a:noFill/>
            <a:ln w="12700" cap="rnd">
              <a:solidFill>
                <a:schemeClr val="bg1"/>
              </a:solidFill>
              <a:prstDash val="solid"/>
              <a:round/>
            </a:ln>
          </p:spPr>
          <p:txBody>
            <a:bodyPr rtlCol="0" anchor="ctr"/>
            <a:lstStyle/>
            <a:p>
              <a:endParaRPr lang="en-SA"/>
            </a:p>
          </p:txBody>
        </p:sp>
        <p:sp>
          <p:nvSpPr>
            <p:cNvPr id="901" name="Freeform 900">
              <a:extLst>
                <a:ext uri="{FF2B5EF4-FFF2-40B4-BE49-F238E27FC236}">
                  <a16:creationId xmlns:a16="http://schemas.microsoft.com/office/drawing/2014/main" id="{7A299302-0E57-5377-7C63-8B60378DE249}"/>
                </a:ext>
              </a:extLst>
            </p:cNvPr>
            <p:cNvSpPr/>
            <p:nvPr/>
          </p:nvSpPr>
          <p:spPr>
            <a:xfrm>
              <a:off x="13591810" y="3015338"/>
              <a:ext cx="10079" cy="4048"/>
            </a:xfrm>
            <a:custGeom>
              <a:avLst/>
              <a:gdLst>
                <a:gd name="connsiteX0" fmla="*/ 10080 w 10079"/>
                <a:gd name="connsiteY0" fmla="*/ 0 h 4048"/>
                <a:gd name="connsiteX1" fmla="*/ 0 w 10079"/>
                <a:gd name="connsiteY1" fmla="*/ 0 h 4048"/>
              </a:gdLst>
              <a:ahLst/>
              <a:cxnLst>
                <a:cxn ang="0">
                  <a:pos x="connsiteX0" y="connsiteY0"/>
                </a:cxn>
                <a:cxn ang="0">
                  <a:pos x="connsiteX1" y="connsiteY1"/>
                </a:cxn>
              </a:cxnLst>
              <a:rect l="l" t="t" r="r" b="b"/>
              <a:pathLst>
                <a:path w="10079" h="4048">
                  <a:moveTo>
                    <a:pt x="10080" y="0"/>
                  </a:moveTo>
                  <a:lnTo>
                    <a:pt x="0" y="0"/>
                  </a:lnTo>
                </a:path>
              </a:pathLst>
            </a:custGeom>
            <a:noFill/>
            <a:ln w="12700" cap="rnd">
              <a:solidFill>
                <a:schemeClr val="bg1"/>
              </a:solidFill>
              <a:prstDash val="solid"/>
              <a:round/>
            </a:ln>
          </p:spPr>
          <p:txBody>
            <a:bodyPr rtlCol="0" anchor="ctr"/>
            <a:lstStyle/>
            <a:p>
              <a:endParaRPr lang="en-SA"/>
            </a:p>
          </p:txBody>
        </p:sp>
        <p:sp>
          <p:nvSpPr>
            <p:cNvPr id="902" name="Freeform 901">
              <a:extLst>
                <a:ext uri="{FF2B5EF4-FFF2-40B4-BE49-F238E27FC236}">
                  <a16:creationId xmlns:a16="http://schemas.microsoft.com/office/drawing/2014/main" id="{3B613198-BD67-90A1-3923-DED15379EA64}"/>
                </a:ext>
              </a:extLst>
            </p:cNvPr>
            <p:cNvSpPr/>
            <p:nvPr/>
          </p:nvSpPr>
          <p:spPr>
            <a:xfrm>
              <a:off x="13596506" y="2981779"/>
              <a:ext cx="8703" cy="5019"/>
            </a:xfrm>
            <a:custGeom>
              <a:avLst/>
              <a:gdLst>
                <a:gd name="connsiteX0" fmla="*/ 8703 w 8703"/>
                <a:gd name="connsiteY0" fmla="*/ 5020 h 5019"/>
                <a:gd name="connsiteX1" fmla="*/ 0 w 8703"/>
                <a:gd name="connsiteY1" fmla="*/ 0 h 5019"/>
              </a:gdLst>
              <a:ahLst/>
              <a:cxnLst>
                <a:cxn ang="0">
                  <a:pos x="connsiteX0" y="connsiteY0"/>
                </a:cxn>
                <a:cxn ang="0">
                  <a:pos x="connsiteX1" y="connsiteY1"/>
                </a:cxn>
              </a:cxnLst>
              <a:rect l="l" t="t" r="r" b="b"/>
              <a:pathLst>
                <a:path w="8703" h="5019">
                  <a:moveTo>
                    <a:pt x="8703" y="5020"/>
                  </a:moveTo>
                  <a:lnTo>
                    <a:pt x="0" y="0"/>
                  </a:lnTo>
                </a:path>
              </a:pathLst>
            </a:custGeom>
            <a:noFill/>
            <a:ln w="12700" cap="rnd">
              <a:solidFill>
                <a:schemeClr val="bg1"/>
              </a:solidFill>
              <a:prstDash val="solid"/>
              <a:round/>
            </a:ln>
          </p:spPr>
          <p:txBody>
            <a:bodyPr rtlCol="0" anchor="ctr"/>
            <a:lstStyle/>
            <a:p>
              <a:endParaRPr lang="en-SA"/>
            </a:p>
          </p:txBody>
        </p:sp>
        <p:sp>
          <p:nvSpPr>
            <p:cNvPr id="903" name="Freeform 902">
              <a:extLst>
                <a:ext uri="{FF2B5EF4-FFF2-40B4-BE49-F238E27FC236}">
                  <a16:creationId xmlns:a16="http://schemas.microsoft.com/office/drawing/2014/main" id="{269744C7-4657-13D6-0AE0-AB8B065FB4DF}"/>
                </a:ext>
              </a:extLst>
            </p:cNvPr>
            <p:cNvSpPr/>
            <p:nvPr/>
          </p:nvSpPr>
          <p:spPr>
            <a:xfrm>
              <a:off x="13596506" y="3043918"/>
              <a:ext cx="8703" cy="5019"/>
            </a:xfrm>
            <a:custGeom>
              <a:avLst/>
              <a:gdLst>
                <a:gd name="connsiteX0" fmla="*/ 8703 w 8703"/>
                <a:gd name="connsiteY0" fmla="*/ 0 h 5019"/>
                <a:gd name="connsiteX1" fmla="*/ 0 w 8703"/>
                <a:gd name="connsiteY1" fmla="*/ 5020 h 5019"/>
              </a:gdLst>
              <a:ahLst/>
              <a:cxnLst>
                <a:cxn ang="0">
                  <a:pos x="connsiteX0" y="connsiteY0"/>
                </a:cxn>
                <a:cxn ang="0">
                  <a:pos x="connsiteX1" y="connsiteY1"/>
                </a:cxn>
              </a:cxnLst>
              <a:rect l="l" t="t" r="r" b="b"/>
              <a:pathLst>
                <a:path w="8703" h="5019">
                  <a:moveTo>
                    <a:pt x="8703" y="0"/>
                  </a:moveTo>
                  <a:lnTo>
                    <a:pt x="0" y="5020"/>
                  </a:lnTo>
                </a:path>
              </a:pathLst>
            </a:custGeom>
            <a:noFill/>
            <a:ln w="12700" cap="rnd">
              <a:solidFill>
                <a:schemeClr val="bg1"/>
              </a:solidFill>
              <a:prstDash val="solid"/>
              <a:round/>
            </a:ln>
          </p:spPr>
          <p:txBody>
            <a:bodyPr rtlCol="0" anchor="ctr"/>
            <a:lstStyle/>
            <a:p>
              <a:endParaRPr lang="en-SA"/>
            </a:p>
          </p:txBody>
        </p:sp>
      </p:grpSp>
      <p:sp>
        <p:nvSpPr>
          <p:cNvPr id="905" name="Snip Single Corner Rectangle 904">
            <a:extLst>
              <a:ext uri="{FF2B5EF4-FFF2-40B4-BE49-F238E27FC236}">
                <a16:creationId xmlns:a16="http://schemas.microsoft.com/office/drawing/2014/main" id="{A7F07CCD-0EDF-694E-B3D9-77661976852E}"/>
              </a:ext>
            </a:extLst>
          </p:cNvPr>
          <p:cNvSpPr/>
          <p:nvPr/>
        </p:nvSpPr>
        <p:spPr>
          <a:xfrm rot="10800000">
            <a:off x="7580523" y="2479339"/>
            <a:ext cx="1317812" cy="564777"/>
          </a:xfrm>
          <a:prstGeom prst="snip1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906" name="Rectangle 905">
            <a:extLst>
              <a:ext uri="{FF2B5EF4-FFF2-40B4-BE49-F238E27FC236}">
                <a16:creationId xmlns:a16="http://schemas.microsoft.com/office/drawing/2014/main" id="{A18C880B-9460-A5A1-0F1D-74E5C804FBEA}"/>
              </a:ext>
            </a:extLst>
          </p:cNvPr>
          <p:cNvSpPr/>
          <p:nvPr/>
        </p:nvSpPr>
        <p:spPr>
          <a:xfrm>
            <a:off x="8403337" y="2396961"/>
            <a:ext cx="3158567" cy="564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907" name="TextBox 906">
            <a:extLst>
              <a:ext uri="{FF2B5EF4-FFF2-40B4-BE49-F238E27FC236}">
                <a16:creationId xmlns:a16="http://schemas.microsoft.com/office/drawing/2014/main" id="{1A59D8A4-88ED-03F2-5957-5193B8E3A37F}"/>
              </a:ext>
            </a:extLst>
          </p:cNvPr>
          <p:cNvSpPr txBox="1"/>
          <p:nvPr/>
        </p:nvSpPr>
        <p:spPr>
          <a:xfrm>
            <a:off x="8479357" y="2417739"/>
            <a:ext cx="3039035" cy="523220"/>
          </a:xfrm>
          <a:prstGeom prst="rect">
            <a:avLst/>
          </a:prstGeom>
          <a:noFill/>
        </p:spPr>
        <p:txBody>
          <a:bodyPr wrap="square">
            <a:spAutoFit/>
          </a:bodyPr>
          <a:lstStyle/>
          <a:p>
            <a:r>
              <a:rPr lang="en-US" sz="1600">
                <a:solidFill>
                  <a:schemeClr val="bg1"/>
                </a:solidFill>
                <a:effectLst/>
                <a:latin typeface="DIN Next LT Arabic" panose="020B0503020203050203" pitchFamily="34" charset="-78"/>
                <a:cs typeface="DIN Next LT Arabic" panose="020B0503020203050203" pitchFamily="34" charset="-78"/>
              </a:rPr>
              <a:t>Program</a:t>
            </a:r>
          </a:p>
          <a:p>
            <a:r>
              <a:rPr lang="en-US" sz="1200">
                <a:solidFill>
                  <a:schemeClr val="bg1"/>
                </a:solidFill>
                <a:effectLst/>
                <a:latin typeface="DIN Next LT Arabic" panose="020B0503020203050203" pitchFamily="34" charset="-78"/>
                <a:cs typeface="DIN Next LT Arabic" panose="020B0503020203050203" pitchFamily="34" charset="-78"/>
              </a:rPr>
              <a:t>The Public Leadership Executive Program</a:t>
            </a:r>
          </a:p>
        </p:txBody>
      </p:sp>
      <p:sp>
        <p:nvSpPr>
          <p:cNvPr id="908" name="TextBox 907">
            <a:extLst>
              <a:ext uri="{FF2B5EF4-FFF2-40B4-BE49-F238E27FC236}">
                <a16:creationId xmlns:a16="http://schemas.microsoft.com/office/drawing/2014/main" id="{A75FB5EE-2736-3A74-043D-D8C1D67520A6}"/>
              </a:ext>
            </a:extLst>
          </p:cNvPr>
          <p:cNvSpPr txBox="1"/>
          <p:nvPr/>
        </p:nvSpPr>
        <p:spPr>
          <a:xfrm>
            <a:off x="6485073" y="2417739"/>
            <a:ext cx="735105" cy="523220"/>
          </a:xfrm>
          <a:prstGeom prst="rect">
            <a:avLst/>
          </a:prstGeom>
          <a:noFill/>
          <a:ln>
            <a:noFill/>
          </a:ln>
        </p:spPr>
        <p:txBody>
          <a:bodyPr wrap="square">
            <a:spAutoFit/>
          </a:bodyPr>
          <a:lstStyle/>
          <a:p>
            <a:r>
              <a:rPr lang="en-US" sz="2800">
                <a:solidFill>
                  <a:schemeClr val="accent1"/>
                </a:solidFill>
                <a:effectLst/>
                <a:latin typeface="DIN Next Arabic Med" pitchFamily="2" charset="-78"/>
                <a:cs typeface="DIN Next Arabic Med" pitchFamily="2" charset="-78"/>
              </a:rPr>
              <a:t>04</a:t>
            </a:r>
            <a:endParaRPr lang="en-US" sz="1200">
              <a:solidFill>
                <a:schemeClr val="accent1"/>
              </a:solidFill>
              <a:effectLst/>
              <a:latin typeface="DIN Next Arabic Med" pitchFamily="2" charset="-78"/>
              <a:cs typeface="DIN Next Arabic Med" pitchFamily="2" charset="-78"/>
            </a:endParaRPr>
          </a:p>
        </p:txBody>
      </p:sp>
      <p:sp>
        <p:nvSpPr>
          <p:cNvPr id="909" name="Snip Single Corner Rectangle 908">
            <a:extLst>
              <a:ext uri="{FF2B5EF4-FFF2-40B4-BE49-F238E27FC236}">
                <a16:creationId xmlns:a16="http://schemas.microsoft.com/office/drawing/2014/main" id="{E12EB682-22CC-7F75-63C0-55763DAF124A}"/>
              </a:ext>
            </a:extLst>
          </p:cNvPr>
          <p:cNvSpPr/>
          <p:nvPr/>
        </p:nvSpPr>
        <p:spPr>
          <a:xfrm rot="10800000">
            <a:off x="7580523" y="3375810"/>
            <a:ext cx="1317812" cy="564777"/>
          </a:xfrm>
          <a:prstGeom prst="snip1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910" name="Rectangle 909">
            <a:extLst>
              <a:ext uri="{FF2B5EF4-FFF2-40B4-BE49-F238E27FC236}">
                <a16:creationId xmlns:a16="http://schemas.microsoft.com/office/drawing/2014/main" id="{8500B22D-B7B3-0511-9CB8-748B7A9B2855}"/>
              </a:ext>
            </a:extLst>
          </p:cNvPr>
          <p:cNvSpPr/>
          <p:nvPr/>
        </p:nvSpPr>
        <p:spPr>
          <a:xfrm>
            <a:off x="8403337" y="3293432"/>
            <a:ext cx="3158567" cy="5647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911" name="TextBox 910">
            <a:extLst>
              <a:ext uri="{FF2B5EF4-FFF2-40B4-BE49-F238E27FC236}">
                <a16:creationId xmlns:a16="http://schemas.microsoft.com/office/drawing/2014/main" id="{CA604F15-4662-B573-052D-485DD0B56FCF}"/>
              </a:ext>
            </a:extLst>
          </p:cNvPr>
          <p:cNvSpPr txBox="1"/>
          <p:nvPr/>
        </p:nvSpPr>
        <p:spPr>
          <a:xfrm>
            <a:off x="8479357" y="3314210"/>
            <a:ext cx="3039035" cy="523220"/>
          </a:xfrm>
          <a:prstGeom prst="rect">
            <a:avLst/>
          </a:prstGeom>
          <a:noFill/>
        </p:spPr>
        <p:txBody>
          <a:bodyPr wrap="square">
            <a:spAutoFit/>
          </a:bodyPr>
          <a:lstStyle/>
          <a:p>
            <a:r>
              <a:rPr lang="en-US" sz="1600">
                <a:solidFill>
                  <a:schemeClr val="bg1"/>
                </a:solidFill>
                <a:effectLst/>
                <a:latin typeface="DIN Next LT Arabic" panose="020B0503020203050203" pitchFamily="34" charset="-78"/>
                <a:cs typeface="DIN Next LT Arabic" panose="020B0503020203050203" pitchFamily="34" charset="-78"/>
              </a:rPr>
              <a:t>Program</a:t>
            </a:r>
          </a:p>
          <a:p>
            <a:r>
              <a:rPr lang="en-US" sz="1200">
                <a:solidFill>
                  <a:schemeClr val="bg1"/>
                </a:solidFill>
                <a:effectLst/>
                <a:latin typeface="DIN Next LT Arabic" panose="020B0503020203050203" pitchFamily="34" charset="-78"/>
                <a:cs typeface="DIN Next LT Arabic" panose="020B0503020203050203" pitchFamily="34" charset="-78"/>
              </a:rPr>
              <a:t>Business Skills and Communication</a:t>
            </a:r>
          </a:p>
        </p:txBody>
      </p:sp>
      <p:sp>
        <p:nvSpPr>
          <p:cNvPr id="912" name="Snip Single Corner Rectangle 911">
            <a:extLst>
              <a:ext uri="{FF2B5EF4-FFF2-40B4-BE49-F238E27FC236}">
                <a16:creationId xmlns:a16="http://schemas.microsoft.com/office/drawing/2014/main" id="{136EF5D0-EDE2-C3AF-7DAA-8EDB6CCB1735}"/>
              </a:ext>
            </a:extLst>
          </p:cNvPr>
          <p:cNvSpPr/>
          <p:nvPr/>
        </p:nvSpPr>
        <p:spPr>
          <a:xfrm rot="10800000">
            <a:off x="7580523" y="4254352"/>
            <a:ext cx="1317812" cy="564777"/>
          </a:xfrm>
          <a:prstGeom prst="snip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913" name="Rectangle 912">
            <a:extLst>
              <a:ext uri="{FF2B5EF4-FFF2-40B4-BE49-F238E27FC236}">
                <a16:creationId xmlns:a16="http://schemas.microsoft.com/office/drawing/2014/main" id="{CB8DDAF4-1FFF-B39A-F5E4-EC3C07A92805}"/>
              </a:ext>
            </a:extLst>
          </p:cNvPr>
          <p:cNvSpPr/>
          <p:nvPr/>
        </p:nvSpPr>
        <p:spPr>
          <a:xfrm>
            <a:off x="8403337" y="4171974"/>
            <a:ext cx="3158567" cy="5647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914" name="TextBox 913">
            <a:extLst>
              <a:ext uri="{FF2B5EF4-FFF2-40B4-BE49-F238E27FC236}">
                <a16:creationId xmlns:a16="http://schemas.microsoft.com/office/drawing/2014/main" id="{288CD428-62F9-761B-030E-1B319F106441}"/>
              </a:ext>
            </a:extLst>
          </p:cNvPr>
          <p:cNvSpPr txBox="1"/>
          <p:nvPr/>
        </p:nvSpPr>
        <p:spPr>
          <a:xfrm>
            <a:off x="8479357" y="4192752"/>
            <a:ext cx="3039035" cy="523220"/>
          </a:xfrm>
          <a:prstGeom prst="rect">
            <a:avLst/>
          </a:prstGeom>
          <a:noFill/>
        </p:spPr>
        <p:txBody>
          <a:bodyPr wrap="square">
            <a:spAutoFit/>
          </a:bodyPr>
          <a:lstStyle/>
          <a:p>
            <a:r>
              <a:rPr lang="en-US" sz="1600">
                <a:solidFill>
                  <a:schemeClr val="bg1"/>
                </a:solidFill>
                <a:effectLst/>
                <a:latin typeface="DIN Next LT Arabic" panose="020B0503020203050203" pitchFamily="34" charset="-78"/>
                <a:cs typeface="DIN Next LT Arabic" panose="020B0503020203050203" pitchFamily="34" charset="-78"/>
              </a:rPr>
              <a:t>Program</a:t>
            </a:r>
          </a:p>
          <a:p>
            <a:r>
              <a:rPr lang="en-US" sz="1200">
                <a:solidFill>
                  <a:schemeClr val="bg1"/>
                </a:solidFill>
                <a:effectLst/>
                <a:latin typeface="DIN Next LT Arabic" panose="020B0503020203050203" pitchFamily="34" charset="-78"/>
                <a:cs typeface="DIN Next LT Arabic" panose="020B0503020203050203" pitchFamily="34" charset="-78"/>
              </a:rPr>
              <a:t>Energy and the Environment</a:t>
            </a:r>
          </a:p>
        </p:txBody>
      </p:sp>
      <p:sp>
        <p:nvSpPr>
          <p:cNvPr id="915" name="TextBox 914">
            <a:extLst>
              <a:ext uri="{FF2B5EF4-FFF2-40B4-BE49-F238E27FC236}">
                <a16:creationId xmlns:a16="http://schemas.microsoft.com/office/drawing/2014/main" id="{3F12D1C2-D35B-DECA-8683-AA74E540C72C}"/>
              </a:ext>
            </a:extLst>
          </p:cNvPr>
          <p:cNvSpPr txBox="1"/>
          <p:nvPr/>
        </p:nvSpPr>
        <p:spPr>
          <a:xfrm>
            <a:off x="6485073" y="3315664"/>
            <a:ext cx="735105" cy="523220"/>
          </a:xfrm>
          <a:prstGeom prst="rect">
            <a:avLst/>
          </a:prstGeom>
          <a:noFill/>
          <a:ln>
            <a:noFill/>
          </a:ln>
        </p:spPr>
        <p:txBody>
          <a:bodyPr wrap="square">
            <a:spAutoFit/>
          </a:bodyPr>
          <a:lstStyle/>
          <a:p>
            <a:r>
              <a:rPr lang="en-US" sz="2800">
                <a:solidFill>
                  <a:srgbClr val="92D050"/>
                </a:solidFill>
                <a:effectLst/>
                <a:latin typeface="DIN Next Arabic Med" pitchFamily="2" charset="-78"/>
                <a:cs typeface="DIN Next Arabic Med" pitchFamily="2" charset="-78"/>
              </a:rPr>
              <a:t>05</a:t>
            </a:r>
            <a:endParaRPr lang="en-US" sz="1200">
              <a:solidFill>
                <a:srgbClr val="92D050"/>
              </a:solidFill>
              <a:effectLst/>
              <a:latin typeface="DIN Next Arabic Med" pitchFamily="2" charset="-78"/>
              <a:cs typeface="DIN Next Arabic Med" pitchFamily="2" charset="-78"/>
            </a:endParaRPr>
          </a:p>
        </p:txBody>
      </p:sp>
      <p:sp>
        <p:nvSpPr>
          <p:cNvPr id="916" name="TextBox 915">
            <a:extLst>
              <a:ext uri="{FF2B5EF4-FFF2-40B4-BE49-F238E27FC236}">
                <a16:creationId xmlns:a16="http://schemas.microsoft.com/office/drawing/2014/main" id="{BFB4FBC3-12B8-6A0C-8983-01A66721A39C}"/>
              </a:ext>
            </a:extLst>
          </p:cNvPr>
          <p:cNvSpPr txBox="1"/>
          <p:nvPr/>
        </p:nvSpPr>
        <p:spPr>
          <a:xfrm>
            <a:off x="6485073" y="4196048"/>
            <a:ext cx="735105" cy="523220"/>
          </a:xfrm>
          <a:prstGeom prst="rect">
            <a:avLst/>
          </a:prstGeom>
          <a:noFill/>
          <a:ln>
            <a:noFill/>
          </a:ln>
        </p:spPr>
        <p:txBody>
          <a:bodyPr wrap="square">
            <a:spAutoFit/>
          </a:bodyPr>
          <a:lstStyle/>
          <a:p>
            <a:r>
              <a:rPr lang="en-US" sz="2800">
                <a:solidFill>
                  <a:schemeClr val="accent2"/>
                </a:solidFill>
                <a:effectLst/>
                <a:latin typeface="DIN Next Arabic Med" pitchFamily="2" charset="-78"/>
                <a:cs typeface="DIN Next Arabic Med" pitchFamily="2" charset="-78"/>
              </a:rPr>
              <a:t>06</a:t>
            </a:r>
            <a:endParaRPr lang="en-US" sz="1200">
              <a:solidFill>
                <a:schemeClr val="accent2"/>
              </a:solidFill>
              <a:effectLst/>
              <a:latin typeface="DIN Next Arabic Med" pitchFamily="2" charset="-78"/>
              <a:cs typeface="DIN Next Arabic Med" pitchFamily="2" charset="-78"/>
            </a:endParaRPr>
          </a:p>
        </p:txBody>
      </p:sp>
      <p:cxnSp>
        <p:nvCxnSpPr>
          <p:cNvPr id="917" name="Straight Connector 916">
            <a:extLst>
              <a:ext uri="{FF2B5EF4-FFF2-40B4-BE49-F238E27FC236}">
                <a16:creationId xmlns:a16="http://schemas.microsoft.com/office/drawing/2014/main" id="{19FB1BC7-3621-969E-B060-008560AB078C}"/>
              </a:ext>
            </a:extLst>
          </p:cNvPr>
          <p:cNvCxnSpPr>
            <a:cxnSpLocks/>
          </p:cNvCxnSpPr>
          <p:nvPr/>
        </p:nvCxnSpPr>
        <p:spPr>
          <a:xfrm flipH="1">
            <a:off x="6485074" y="3038781"/>
            <a:ext cx="2413262"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id="{F43B99F2-F82A-70A3-6752-EE88F8A062CE}"/>
              </a:ext>
            </a:extLst>
          </p:cNvPr>
          <p:cNvCxnSpPr>
            <a:cxnSpLocks/>
          </p:cNvCxnSpPr>
          <p:nvPr/>
        </p:nvCxnSpPr>
        <p:spPr>
          <a:xfrm flipH="1">
            <a:off x="6485074" y="3936706"/>
            <a:ext cx="2413262"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id="{B97F408A-797F-04D4-102A-592ED553C498}"/>
              </a:ext>
            </a:extLst>
          </p:cNvPr>
          <p:cNvCxnSpPr>
            <a:cxnSpLocks/>
          </p:cNvCxnSpPr>
          <p:nvPr/>
        </p:nvCxnSpPr>
        <p:spPr>
          <a:xfrm flipH="1">
            <a:off x="6485074" y="4817090"/>
            <a:ext cx="2413262"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990" name="Graphic 430">
            <a:extLst>
              <a:ext uri="{FF2B5EF4-FFF2-40B4-BE49-F238E27FC236}">
                <a16:creationId xmlns:a16="http://schemas.microsoft.com/office/drawing/2014/main" id="{D97F0737-3D99-C219-AF07-49C00F507035}"/>
              </a:ext>
            </a:extLst>
          </p:cNvPr>
          <p:cNvGrpSpPr/>
          <p:nvPr/>
        </p:nvGrpSpPr>
        <p:grpSpPr>
          <a:xfrm>
            <a:off x="7776105" y="2547977"/>
            <a:ext cx="523080" cy="400521"/>
            <a:chOff x="15729058" y="2961579"/>
            <a:chExt cx="211474" cy="161925"/>
          </a:xfrm>
          <a:noFill/>
        </p:grpSpPr>
        <p:sp>
          <p:nvSpPr>
            <p:cNvPr id="991" name="Freeform 990">
              <a:extLst>
                <a:ext uri="{FF2B5EF4-FFF2-40B4-BE49-F238E27FC236}">
                  <a16:creationId xmlns:a16="http://schemas.microsoft.com/office/drawing/2014/main" id="{7D91BC05-D60E-A12B-72ED-69217B9676B1}"/>
                </a:ext>
              </a:extLst>
            </p:cNvPr>
            <p:cNvSpPr/>
            <p:nvPr/>
          </p:nvSpPr>
          <p:spPr>
            <a:xfrm>
              <a:off x="15729058" y="2961620"/>
              <a:ext cx="153100" cy="156176"/>
            </a:xfrm>
            <a:custGeom>
              <a:avLst/>
              <a:gdLst>
                <a:gd name="connsiteX0" fmla="*/ 153100 w 153100"/>
                <a:gd name="connsiteY0" fmla="*/ 56390 h 156176"/>
                <a:gd name="connsiteX1" fmla="*/ 78088 w 153100"/>
                <a:gd name="connsiteY1" fmla="*/ 0 h 156176"/>
                <a:gd name="connsiteX2" fmla="*/ 0 w 153100"/>
                <a:gd name="connsiteY2" fmla="*/ 78088 h 156176"/>
                <a:gd name="connsiteX3" fmla="*/ 78088 w 153100"/>
                <a:gd name="connsiteY3" fmla="*/ 156177 h 156176"/>
                <a:gd name="connsiteX4" fmla="*/ 90800 w 153100"/>
                <a:gd name="connsiteY4" fmla="*/ 155124 h 15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00" h="156176">
                  <a:moveTo>
                    <a:pt x="153100" y="56390"/>
                  </a:moveTo>
                  <a:cubicBezTo>
                    <a:pt x="143668" y="23884"/>
                    <a:pt x="113591" y="0"/>
                    <a:pt x="78088" y="0"/>
                  </a:cubicBezTo>
                  <a:cubicBezTo>
                    <a:pt x="35057" y="0"/>
                    <a:pt x="0" y="35097"/>
                    <a:pt x="0" y="78088"/>
                  </a:cubicBezTo>
                  <a:cubicBezTo>
                    <a:pt x="0" y="121079"/>
                    <a:pt x="35097" y="156177"/>
                    <a:pt x="78088" y="156177"/>
                  </a:cubicBezTo>
                  <a:cubicBezTo>
                    <a:pt x="82420" y="156177"/>
                    <a:pt x="86670" y="155812"/>
                    <a:pt x="90800" y="155124"/>
                  </a:cubicBezTo>
                </a:path>
              </a:pathLst>
            </a:custGeom>
            <a:noFill/>
            <a:ln w="12700" cap="rnd">
              <a:solidFill>
                <a:schemeClr val="bg1"/>
              </a:solidFill>
              <a:prstDash val="solid"/>
              <a:round/>
            </a:ln>
          </p:spPr>
          <p:txBody>
            <a:bodyPr rtlCol="0" anchor="ctr"/>
            <a:lstStyle/>
            <a:p>
              <a:endParaRPr lang="en-SA"/>
            </a:p>
          </p:txBody>
        </p:sp>
        <p:sp>
          <p:nvSpPr>
            <p:cNvPr id="992" name="Freeform 991">
              <a:extLst>
                <a:ext uri="{FF2B5EF4-FFF2-40B4-BE49-F238E27FC236}">
                  <a16:creationId xmlns:a16="http://schemas.microsoft.com/office/drawing/2014/main" id="{9936D2BC-5DF7-49A2-F17F-63947DCB6C43}"/>
                </a:ext>
              </a:extLst>
            </p:cNvPr>
            <p:cNvSpPr/>
            <p:nvPr/>
          </p:nvSpPr>
          <p:spPr>
            <a:xfrm>
              <a:off x="15783465" y="2961579"/>
              <a:ext cx="46755" cy="156176"/>
            </a:xfrm>
            <a:custGeom>
              <a:avLst/>
              <a:gdLst>
                <a:gd name="connsiteX0" fmla="*/ 46756 w 46755"/>
                <a:gd name="connsiteY0" fmla="*/ 60358 h 156176"/>
                <a:gd name="connsiteX1" fmla="*/ 23681 w 46755"/>
                <a:gd name="connsiteY1" fmla="*/ 0 h 156176"/>
                <a:gd name="connsiteX2" fmla="*/ 0 w 46755"/>
                <a:gd name="connsiteY2" fmla="*/ 78088 h 156176"/>
                <a:gd name="connsiteX3" fmla="*/ 23681 w 46755"/>
                <a:gd name="connsiteY3" fmla="*/ 156177 h 156176"/>
              </a:gdLst>
              <a:ahLst/>
              <a:cxnLst>
                <a:cxn ang="0">
                  <a:pos x="connsiteX0" y="connsiteY0"/>
                </a:cxn>
                <a:cxn ang="0">
                  <a:pos x="connsiteX1" y="connsiteY1"/>
                </a:cxn>
                <a:cxn ang="0">
                  <a:pos x="connsiteX2" y="connsiteY2"/>
                </a:cxn>
                <a:cxn ang="0">
                  <a:pos x="connsiteX3" y="connsiteY3"/>
                </a:cxn>
              </a:cxnLst>
              <a:rect l="l" t="t" r="r" b="b"/>
              <a:pathLst>
                <a:path w="46755" h="156176">
                  <a:moveTo>
                    <a:pt x="46756" y="60358"/>
                  </a:moveTo>
                  <a:cubicBezTo>
                    <a:pt x="44327" y="25827"/>
                    <a:pt x="34895" y="0"/>
                    <a:pt x="23681" y="0"/>
                  </a:cubicBezTo>
                  <a:cubicBezTo>
                    <a:pt x="10647" y="0"/>
                    <a:pt x="0" y="35097"/>
                    <a:pt x="0" y="78088"/>
                  </a:cubicBezTo>
                  <a:cubicBezTo>
                    <a:pt x="0" y="121080"/>
                    <a:pt x="10647" y="156177"/>
                    <a:pt x="23681" y="156177"/>
                  </a:cubicBezTo>
                </a:path>
              </a:pathLst>
            </a:custGeom>
            <a:noFill/>
            <a:ln w="12700" cap="rnd">
              <a:solidFill>
                <a:schemeClr val="bg1"/>
              </a:solidFill>
              <a:prstDash val="solid"/>
              <a:round/>
            </a:ln>
          </p:spPr>
          <p:txBody>
            <a:bodyPr rtlCol="0" anchor="ctr"/>
            <a:lstStyle/>
            <a:p>
              <a:endParaRPr lang="en-SA"/>
            </a:p>
          </p:txBody>
        </p:sp>
        <p:sp>
          <p:nvSpPr>
            <p:cNvPr id="993" name="Freeform 992">
              <a:extLst>
                <a:ext uri="{FF2B5EF4-FFF2-40B4-BE49-F238E27FC236}">
                  <a16:creationId xmlns:a16="http://schemas.microsoft.com/office/drawing/2014/main" id="{B42BAF66-AB25-2AF8-016B-40BBEA97E99F}"/>
                </a:ext>
              </a:extLst>
            </p:cNvPr>
            <p:cNvSpPr/>
            <p:nvPr/>
          </p:nvSpPr>
          <p:spPr>
            <a:xfrm>
              <a:off x="15755816" y="2982670"/>
              <a:ext cx="104886" cy="21252"/>
            </a:xfrm>
            <a:custGeom>
              <a:avLst/>
              <a:gdLst>
                <a:gd name="connsiteX0" fmla="*/ 104887 w 104886"/>
                <a:gd name="connsiteY0" fmla="*/ 0 h 21252"/>
                <a:gd name="connsiteX1" fmla="*/ 51330 w 104886"/>
                <a:gd name="connsiteY1" fmla="*/ 21253 h 21252"/>
                <a:gd name="connsiteX2" fmla="*/ 0 w 104886"/>
                <a:gd name="connsiteY2" fmla="*/ 2024 h 21252"/>
              </a:gdLst>
              <a:ahLst/>
              <a:cxnLst>
                <a:cxn ang="0">
                  <a:pos x="connsiteX0" y="connsiteY0"/>
                </a:cxn>
                <a:cxn ang="0">
                  <a:pos x="connsiteX1" y="connsiteY1"/>
                </a:cxn>
                <a:cxn ang="0">
                  <a:pos x="connsiteX2" y="connsiteY2"/>
                </a:cxn>
              </a:cxnLst>
              <a:rect l="l" t="t" r="r" b="b"/>
              <a:pathLst>
                <a:path w="104886" h="21252">
                  <a:moveTo>
                    <a:pt x="104887" y="0"/>
                  </a:moveTo>
                  <a:cubicBezTo>
                    <a:pt x="90394" y="13683"/>
                    <a:pt x="71247" y="21253"/>
                    <a:pt x="51330" y="21253"/>
                  </a:cubicBezTo>
                  <a:cubicBezTo>
                    <a:pt x="32466" y="21253"/>
                    <a:pt x="14249" y="14411"/>
                    <a:pt x="0" y="2024"/>
                  </a:cubicBezTo>
                </a:path>
              </a:pathLst>
            </a:custGeom>
            <a:noFill/>
            <a:ln w="12700" cap="rnd">
              <a:solidFill>
                <a:schemeClr val="bg1"/>
              </a:solidFill>
              <a:prstDash val="solid"/>
              <a:round/>
            </a:ln>
          </p:spPr>
          <p:txBody>
            <a:bodyPr rtlCol="0" anchor="ctr"/>
            <a:lstStyle/>
            <a:p>
              <a:endParaRPr lang="en-SA"/>
            </a:p>
          </p:txBody>
        </p:sp>
        <p:sp>
          <p:nvSpPr>
            <p:cNvPr id="994" name="Freeform 993">
              <a:extLst>
                <a:ext uri="{FF2B5EF4-FFF2-40B4-BE49-F238E27FC236}">
                  <a16:creationId xmlns:a16="http://schemas.microsoft.com/office/drawing/2014/main" id="{20F50647-1237-B761-32D3-3C9D7BD12FCE}"/>
                </a:ext>
              </a:extLst>
            </p:cNvPr>
            <p:cNvSpPr/>
            <p:nvPr/>
          </p:nvSpPr>
          <p:spPr>
            <a:xfrm>
              <a:off x="15755856" y="3075210"/>
              <a:ext cx="61369" cy="19228"/>
            </a:xfrm>
            <a:custGeom>
              <a:avLst/>
              <a:gdLst>
                <a:gd name="connsiteX0" fmla="*/ 61370 w 61369"/>
                <a:gd name="connsiteY0" fmla="*/ 648 h 19228"/>
                <a:gd name="connsiteX1" fmla="*/ 51290 w 61369"/>
                <a:gd name="connsiteY1" fmla="*/ 0 h 19228"/>
                <a:gd name="connsiteX2" fmla="*/ 0 w 61369"/>
                <a:gd name="connsiteY2" fmla="*/ 19229 h 19228"/>
              </a:gdLst>
              <a:ahLst/>
              <a:cxnLst>
                <a:cxn ang="0">
                  <a:pos x="connsiteX0" y="connsiteY0"/>
                </a:cxn>
                <a:cxn ang="0">
                  <a:pos x="connsiteX1" y="connsiteY1"/>
                </a:cxn>
                <a:cxn ang="0">
                  <a:pos x="connsiteX2" y="connsiteY2"/>
                </a:cxn>
              </a:cxnLst>
              <a:rect l="l" t="t" r="r" b="b"/>
              <a:pathLst>
                <a:path w="61369" h="19228">
                  <a:moveTo>
                    <a:pt x="61370" y="648"/>
                  </a:moveTo>
                  <a:cubicBezTo>
                    <a:pt x="58050" y="202"/>
                    <a:pt x="54650" y="0"/>
                    <a:pt x="51290" y="0"/>
                  </a:cubicBezTo>
                  <a:cubicBezTo>
                    <a:pt x="32426" y="0"/>
                    <a:pt x="14209" y="6841"/>
                    <a:pt x="0" y="19229"/>
                  </a:cubicBezTo>
                </a:path>
              </a:pathLst>
            </a:custGeom>
            <a:noFill/>
            <a:ln w="12700" cap="rnd">
              <a:solidFill>
                <a:schemeClr val="bg1"/>
              </a:solidFill>
              <a:prstDash val="solid"/>
              <a:round/>
            </a:ln>
          </p:spPr>
          <p:txBody>
            <a:bodyPr rtlCol="0" anchor="ctr"/>
            <a:lstStyle/>
            <a:p>
              <a:endParaRPr lang="en-SA"/>
            </a:p>
          </p:txBody>
        </p:sp>
        <p:sp>
          <p:nvSpPr>
            <p:cNvPr id="995" name="Freeform 994">
              <a:extLst>
                <a:ext uri="{FF2B5EF4-FFF2-40B4-BE49-F238E27FC236}">
                  <a16:creationId xmlns:a16="http://schemas.microsoft.com/office/drawing/2014/main" id="{BE3CACB6-0112-DBB1-7F1D-ABC6F9AD94AA}"/>
                </a:ext>
              </a:extLst>
            </p:cNvPr>
            <p:cNvSpPr/>
            <p:nvPr/>
          </p:nvSpPr>
          <p:spPr>
            <a:xfrm>
              <a:off x="15729058" y="3039708"/>
              <a:ext cx="64932" cy="4048"/>
            </a:xfrm>
            <a:custGeom>
              <a:avLst/>
              <a:gdLst>
                <a:gd name="connsiteX0" fmla="*/ 0 w 64932"/>
                <a:gd name="connsiteY0" fmla="*/ 0 h 4048"/>
                <a:gd name="connsiteX1" fmla="*/ 64932 w 64932"/>
                <a:gd name="connsiteY1" fmla="*/ 0 h 4048"/>
              </a:gdLst>
              <a:ahLst/>
              <a:cxnLst>
                <a:cxn ang="0">
                  <a:pos x="connsiteX0" y="connsiteY0"/>
                </a:cxn>
                <a:cxn ang="0">
                  <a:pos x="connsiteX1" y="connsiteY1"/>
                </a:cxn>
              </a:cxnLst>
              <a:rect l="l" t="t" r="r" b="b"/>
              <a:pathLst>
                <a:path w="64932" h="4048">
                  <a:moveTo>
                    <a:pt x="0" y="0"/>
                  </a:moveTo>
                  <a:lnTo>
                    <a:pt x="64932" y="0"/>
                  </a:lnTo>
                </a:path>
              </a:pathLst>
            </a:custGeom>
            <a:noFill/>
            <a:ln w="12700" cap="rnd">
              <a:solidFill>
                <a:schemeClr val="bg1"/>
              </a:solidFill>
              <a:prstDash val="solid"/>
              <a:round/>
            </a:ln>
          </p:spPr>
          <p:txBody>
            <a:bodyPr rtlCol="0" anchor="ctr"/>
            <a:lstStyle/>
            <a:p>
              <a:endParaRPr lang="en-SA"/>
            </a:p>
          </p:txBody>
        </p:sp>
        <p:sp>
          <p:nvSpPr>
            <p:cNvPr id="996" name="Freeform 995">
              <a:extLst>
                <a:ext uri="{FF2B5EF4-FFF2-40B4-BE49-F238E27FC236}">
                  <a16:creationId xmlns:a16="http://schemas.microsoft.com/office/drawing/2014/main" id="{EBCB9B81-0F86-A532-23C1-4702045AF69F}"/>
                </a:ext>
              </a:extLst>
            </p:cNvPr>
            <p:cNvSpPr/>
            <p:nvPr/>
          </p:nvSpPr>
          <p:spPr>
            <a:xfrm>
              <a:off x="15788768" y="3011169"/>
              <a:ext cx="151724" cy="59507"/>
            </a:xfrm>
            <a:custGeom>
              <a:avLst/>
              <a:gdLst>
                <a:gd name="connsiteX0" fmla="*/ 75862 w 151724"/>
                <a:gd name="connsiteY0" fmla="*/ 0 h 59507"/>
                <a:gd name="connsiteX1" fmla="*/ 151724 w 151724"/>
                <a:gd name="connsiteY1" fmla="*/ 29754 h 59507"/>
                <a:gd name="connsiteX2" fmla="*/ 75862 w 151724"/>
                <a:gd name="connsiteY2" fmla="*/ 59507 h 59507"/>
                <a:gd name="connsiteX3" fmla="*/ 0 w 151724"/>
                <a:gd name="connsiteY3" fmla="*/ 29754 h 59507"/>
                <a:gd name="connsiteX4" fmla="*/ 75862 w 151724"/>
                <a:gd name="connsiteY4" fmla="*/ 0 h 59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24" h="59507">
                  <a:moveTo>
                    <a:pt x="75862" y="0"/>
                  </a:moveTo>
                  <a:lnTo>
                    <a:pt x="151724" y="29754"/>
                  </a:lnTo>
                  <a:lnTo>
                    <a:pt x="75862" y="59507"/>
                  </a:lnTo>
                  <a:lnTo>
                    <a:pt x="0" y="29754"/>
                  </a:lnTo>
                  <a:lnTo>
                    <a:pt x="75862" y="0"/>
                  </a:lnTo>
                  <a:close/>
                </a:path>
              </a:pathLst>
            </a:custGeom>
            <a:noFill/>
            <a:ln w="12700" cap="rnd">
              <a:solidFill>
                <a:schemeClr val="bg1"/>
              </a:solidFill>
              <a:prstDash val="solid"/>
              <a:round/>
            </a:ln>
          </p:spPr>
          <p:txBody>
            <a:bodyPr rtlCol="0" anchor="ctr"/>
            <a:lstStyle/>
            <a:p>
              <a:endParaRPr lang="en-SA"/>
            </a:p>
          </p:txBody>
        </p:sp>
        <p:sp>
          <p:nvSpPr>
            <p:cNvPr id="997" name="Freeform 996">
              <a:extLst>
                <a:ext uri="{FF2B5EF4-FFF2-40B4-BE49-F238E27FC236}">
                  <a16:creationId xmlns:a16="http://schemas.microsoft.com/office/drawing/2014/main" id="{27A8DC84-FEFE-647E-172C-E7CBF78FABB6}"/>
                </a:ext>
              </a:extLst>
            </p:cNvPr>
            <p:cNvSpPr/>
            <p:nvPr/>
          </p:nvSpPr>
          <p:spPr>
            <a:xfrm>
              <a:off x="15940532" y="3040963"/>
              <a:ext cx="4048" cy="33073"/>
            </a:xfrm>
            <a:custGeom>
              <a:avLst/>
              <a:gdLst>
                <a:gd name="connsiteX0" fmla="*/ 0 w 4048"/>
                <a:gd name="connsiteY0" fmla="*/ 0 h 33073"/>
                <a:gd name="connsiteX1" fmla="*/ 0 w 4048"/>
                <a:gd name="connsiteY1" fmla="*/ 33073 h 33073"/>
              </a:gdLst>
              <a:ahLst/>
              <a:cxnLst>
                <a:cxn ang="0">
                  <a:pos x="connsiteX0" y="connsiteY0"/>
                </a:cxn>
                <a:cxn ang="0">
                  <a:pos x="connsiteX1" y="connsiteY1"/>
                </a:cxn>
              </a:cxnLst>
              <a:rect l="l" t="t" r="r" b="b"/>
              <a:pathLst>
                <a:path w="4048" h="33073">
                  <a:moveTo>
                    <a:pt x="0" y="0"/>
                  </a:moveTo>
                  <a:lnTo>
                    <a:pt x="0" y="33073"/>
                  </a:lnTo>
                </a:path>
              </a:pathLst>
            </a:custGeom>
            <a:noFill/>
            <a:ln w="12700" cap="rnd">
              <a:solidFill>
                <a:schemeClr val="bg1"/>
              </a:solidFill>
              <a:prstDash val="solid"/>
              <a:round/>
            </a:ln>
          </p:spPr>
          <p:txBody>
            <a:bodyPr rtlCol="0" anchor="ctr"/>
            <a:lstStyle/>
            <a:p>
              <a:endParaRPr lang="en-SA"/>
            </a:p>
          </p:txBody>
        </p:sp>
        <p:sp>
          <p:nvSpPr>
            <p:cNvPr id="998" name="Freeform 997">
              <a:extLst>
                <a:ext uri="{FF2B5EF4-FFF2-40B4-BE49-F238E27FC236}">
                  <a16:creationId xmlns:a16="http://schemas.microsoft.com/office/drawing/2014/main" id="{73FE79C9-18B3-A071-AD5A-D93A48410CEC}"/>
                </a:ext>
              </a:extLst>
            </p:cNvPr>
            <p:cNvSpPr/>
            <p:nvPr/>
          </p:nvSpPr>
          <p:spPr>
            <a:xfrm>
              <a:off x="15819291" y="3053957"/>
              <a:ext cx="90678" cy="69546"/>
            </a:xfrm>
            <a:custGeom>
              <a:avLst/>
              <a:gdLst>
                <a:gd name="connsiteX0" fmla="*/ 90678 w 90678"/>
                <a:gd name="connsiteY0" fmla="*/ 445 h 69546"/>
                <a:gd name="connsiteX1" fmla="*/ 90678 w 90678"/>
                <a:gd name="connsiteY1" fmla="*/ 51897 h 69546"/>
                <a:gd name="connsiteX2" fmla="*/ 73028 w 90678"/>
                <a:gd name="connsiteY2" fmla="*/ 69547 h 69546"/>
                <a:gd name="connsiteX3" fmla="*/ 17650 w 90678"/>
                <a:gd name="connsiteY3" fmla="*/ 69547 h 69546"/>
                <a:gd name="connsiteX4" fmla="*/ 0 w 90678"/>
                <a:gd name="connsiteY4" fmla="*/ 51897 h 69546"/>
                <a:gd name="connsiteX5" fmla="*/ 0 w 90678"/>
                <a:gd name="connsiteY5" fmla="*/ 0 h 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8" h="69546">
                  <a:moveTo>
                    <a:pt x="90678" y="445"/>
                  </a:moveTo>
                  <a:lnTo>
                    <a:pt x="90678" y="51897"/>
                  </a:lnTo>
                  <a:cubicBezTo>
                    <a:pt x="90678" y="61613"/>
                    <a:pt x="82744" y="69547"/>
                    <a:pt x="73028" y="69547"/>
                  </a:cubicBezTo>
                  <a:lnTo>
                    <a:pt x="17650" y="69547"/>
                  </a:lnTo>
                  <a:cubicBezTo>
                    <a:pt x="7934" y="69547"/>
                    <a:pt x="0" y="61613"/>
                    <a:pt x="0" y="51897"/>
                  </a:cubicBezTo>
                  <a:lnTo>
                    <a:pt x="0" y="0"/>
                  </a:lnTo>
                </a:path>
              </a:pathLst>
            </a:custGeom>
            <a:noFill/>
            <a:ln w="12700" cap="rnd">
              <a:solidFill>
                <a:schemeClr val="bg1"/>
              </a:solidFill>
              <a:prstDash val="solid"/>
              <a:round/>
            </a:ln>
          </p:spPr>
          <p:txBody>
            <a:bodyPr rtlCol="0" anchor="ctr"/>
            <a:lstStyle/>
            <a:p>
              <a:endParaRPr lang="en-SA"/>
            </a:p>
          </p:txBody>
        </p:sp>
      </p:grpSp>
      <p:grpSp>
        <p:nvGrpSpPr>
          <p:cNvPr id="999" name="Graphic 430">
            <a:extLst>
              <a:ext uri="{FF2B5EF4-FFF2-40B4-BE49-F238E27FC236}">
                <a16:creationId xmlns:a16="http://schemas.microsoft.com/office/drawing/2014/main" id="{06039389-382C-4E5F-FEF7-C8D214A12CC2}"/>
              </a:ext>
            </a:extLst>
          </p:cNvPr>
          <p:cNvGrpSpPr/>
          <p:nvPr/>
        </p:nvGrpSpPr>
        <p:grpSpPr>
          <a:xfrm>
            <a:off x="7799730" y="3448507"/>
            <a:ext cx="400521" cy="400420"/>
            <a:chOff x="12150434" y="2961620"/>
            <a:chExt cx="161925" cy="161884"/>
          </a:xfrm>
          <a:noFill/>
        </p:grpSpPr>
        <p:sp>
          <p:nvSpPr>
            <p:cNvPr id="1000" name="Freeform 999">
              <a:extLst>
                <a:ext uri="{FF2B5EF4-FFF2-40B4-BE49-F238E27FC236}">
                  <a16:creationId xmlns:a16="http://schemas.microsoft.com/office/drawing/2014/main" id="{47B6F850-1662-133F-6152-E04D7E514573}"/>
                </a:ext>
              </a:extLst>
            </p:cNvPr>
            <p:cNvSpPr/>
            <p:nvPr/>
          </p:nvSpPr>
          <p:spPr>
            <a:xfrm>
              <a:off x="12177314" y="3015338"/>
              <a:ext cx="17042" cy="61491"/>
            </a:xfrm>
            <a:custGeom>
              <a:avLst/>
              <a:gdLst>
                <a:gd name="connsiteX0" fmla="*/ 17043 w 17042"/>
                <a:gd name="connsiteY0" fmla="*/ 61491 h 61491"/>
                <a:gd name="connsiteX1" fmla="*/ 0 w 17042"/>
                <a:gd name="connsiteY1" fmla="*/ 61491 h 61491"/>
                <a:gd name="connsiteX2" fmla="*/ 0 w 17042"/>
                <a:gd name="connsiteY2" fmla="*/ 0 h 61491"/>
              </a:gdLst>
              <a:ahLst/>
              <a:cxnLst>
                <a:cxn ang="0">
                  <a:pos x="connsiteX0" y="connsiteY0"/>
                </a:cxn>
                <a:cxn ang="0">
                  <a:pos x="connsiteX1" y="connsiteY1"/>
                </a:cxn>
                <a:cxn ang="0">
                  <a:pos x="connsiteX2" y="connsiteY2"/>
                </a:cxn>
              </a:cxnLst>
              <a:rect l="l" t="t" r="r" b="b"/>
              <a:pathLst>
                <a:path w="17042" h="61491">
                  <a:moveTo>
                    <a:pt x="17043" y="61491"/>
                  </a:moveTo>
                  <a:lnTo>
                    <a:pt x="0" y="61491"/>
                  </a:lnTo>
                  <a:lnTo>
                    <a:pt x="0" y="0"/>
                  </a:lnTo>
                </a:path>
              </a:pathLst>
            </a:custGeom>
            <a:noFill/>
            <a:ln w="12700" cap="rnd">
              <a:solidFill>
                <a:schemeClr val="bg1"/>
              </a:solidFill>
              <a:prstDash val="solid"/>
              <a:round/>
            </a:ln>
          </p:spPr>
          <p:txBody>
            <a:bodyPr rtlCol="0" anchor="ctr"/>
            <a:lstStyle/>
            <a:p>
              <a:endParaRPr lang="en-SA"/>
            </a:p>
          </p:txBody>
        </p:sp>
        <p:sp>
          <p:nvSpPr>
            <p:cNvPr id="1001" name="Freeform 1000">
              <a:extLst>
                <a:ext uri="{FF2B5EF4-FFF2-40B4-BE49-F238E27FC236}">
                  <a16:creationId xmlns:a16="http://schemas.microsoft.com/office/drawing/2014/main" id="{DCDC8CF6-169D-FC92-B5D0-42CE69397613}"/>
                </a:ext>
              </a:extLst>
            </p:cNvPr>
            <p:cNvSpPr/>
            <p:nvPr/>
          </p:nvSpPr>
          <p:spPr>
            <a:xfrm>
              <a:off x="12268437" y="3015338"/>
              <a:ext cx="17042" cy="61491"/>
            </a:xfrm>
            <a:custGeom>
              <a:avLst/>
              <a:gdLst>
                <a:gd name="connsiteX0" fmla="*/ 17043 w 17042"/>
                <a:gd name="connsiteY0" fmla="*/ 0 h 61491"/>
                <a:gd name="connsiteX1" fmla="*/ 17043 w 17042"/>
                <a:gd name="connsiteY1" fmla="*/ 61491 h 61491"/>
                <a:gd name="connsiteX2" fmla="*/ 0 w 17042"/>
                <a:gd name="connsiteY2" fmla="*/ 61491 h 61491"/>
              </a:gdLst>
              <a:ahLst/>
              <a:cxnLst>
                <a:cxn ang="0">
                  <a:pos x="connsiteX0" y="connsiteY0"/>
                </a:cxn>
                <a:cxn ang="0">
                  <a:pos x="connsiteX1" y="connsiteY1"/>
                </a:cxn>
                <a:cxn ang="0">
                  <a:pos x="connsiteX2" y="connsiteY2"/>
                </a:cxn>
              </a:cxnLst>
              <a:rect l="l" t="t" r="r" b="b"/>
              <a:pathLst>
                <a:path w="17042" h="61491">
                  <a:moveTo>
                    <a:pt x="17043" y="0"/>
                  </a:moveTo>
                  <a:lnTo>
                    <a:pt x="17043" y="61491"/>
                  </a:lnTo>
                  <a:lnTo>
                    <a:pt x="0" y="61491"/>
                  </a:lnTo>
                </a:path>
              </a:pathLst>
            </a:custGeom>
            <a:noFill/>
            <a:ln w="12700" cap="rnd">
              <a:solidFill>
                <a:schemeClr val="bg1"/>
              </a:solidFill>
              <a:prstDash val="solid"/>
              <a:round/>
            </a:ln>
          </p:spPr>
          <p:txBody>
            <a:bodyPr rtlCol="0" anchor="ctr"/>
            <a:lstStyle/>
            <a:p>
              <a:endParaRPr lang="en-SA"/>
            </a:p>
          </p:txBody>
        </p:sp>
        <p:grpSp>
          <p:nvGrpSpPr>
            <p:cNvPr id="1002" name="Graphic 430">
              <a:extLst>
                <a:ext uri="{FF2B5EF4-FFF2-40B4-BE49-F238E27FC236}">
                  <a16:creationId xmlns:a16="http://schemas.microsoft.com/office/drawing/2014/main" id="{B429EC1A-F6E1-999A-1012-E4A5F3F3638A}"/>
                </a:ext>
              </a:extLst>
            </p:cNvPr>
            <p:cNvGrpSpPr/>
            <p:nvPr/>
          </p:nvGrpSpPr>
          <p:grpSpPr>
            <a:xfrm>
              <a:off x="12150434" y="2961620"/>
              <a:ext cx="161925" cy="161884"/>
              <a:chOff x="12150434" y="2961620"/>
              <a:chExt cx="161925" cy="161884"/>
            </a:xfrm>
            <a:noFill/>
          </p:grpSpPr>
          <p:sp>
            <p:nvSpPr>
              <p:cNvPr id="1003" name="Freeform 1002">
                <a:extLst>
                  <a:ext uri="{FF2B5EF4-FFF2-40B4-BE49-F238E27FC236}">
                    <a16:creationId xmlns:a16="http://schemas.microsoft.com/office/drawing/2014/main" id="{3303EBCD-9F01-5AC9-50DF-5100FBFB7F08}"/>
                  </a:ext>
                </a:extLst>
              </p:cNvPr>
              <p:cNvSpPr/>
              <p:nvPr/>
            </p:nvSpPr>
            <p:spPr>
              <a:xfrm>
                <a:off x="12221317" y="3076505"/>
                <a:ext cx="20159" cy="20159"/>
              </a:xfrm>
              <a:custGeom>
                <a:avLst/>
                <a:gdLst>
                  <a:gd name="connsiteX0" fmla="*/ 20160 w 20159"/>
                  <a:gd name="connsiteY0" fmla="*/ 10080 h 20159"/>
                  <a:gd name="connsiteX1" fmla="*/ 10080 w 20159"/>
                  <a:gd name="connsiteY1" fmla="*/ 0 h 20159"/>
                  <a:gd name="connsiteX2" fmla="*/ 0 w 20159"/>
                  <a:gd name="connsiteY2" fmla="*/ 10080 h 20159"/>
                  <a:gd name="connsiteX3" fmla="*/ 10080 w 20159"/>
                  <a:gd name="connsiteY3" fmla="*/ 20160 h 20159"/>
                  <a:gd name="connsiteX4" fmla="*/ 20160 w 20159"/>
                  <a:gd name="connsiteY4" fmla="*/ 10080 h 20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9" h="20159">
                    <a:moveTo>
                      <a:pt x="20160" y="10080"/>
                    </a:moveTo>
                    <a:cubicBezTo>
                      <a:pt x="20160" y="4534"/>
                      <a:pt x="15626" y="0"/>
                      <a:pt x="10080" y="0"/>
                    </a:cubicBezTo>
                    <a:cubicBezTo>
                      <a:pt x="4534" y="0"/>
                      <a:pt x="0" y="4534"/>
                      <a:pt x="0" y="10080"/>
                    </a:cubicBezTo>
                    <a:cubicBezTo>
                      <a:pt x="0" y="15626"/>
                      <a:pt x="4534" y="20160"/>
                      <a:pt x="10080" y="20160"/>
                    </a:cubicBezTo>
                    <a:cubicBezTo>
                      <a:pt x="15626" y="20160"/>
                      <a:pt x="20160" y="15626"/>
                      <a:pt x="20160" y="10080"/>
                    </a:cubicBezTo>
                    <a:close/>
                  </a:path>
                </a:pathLst>
              </a:custGeom>
              <a:noFill/>
              <a:ln w="12700" cap="rnd">
                <a:solidFill>
                  <a:schemeClr val="bg1"/>
                </a:solidFill>
                <a:prstDash val="solid"/>
                <a:round/>
              </a:ln>
            </p:spPr>
            <p:txBody>
              <a:bodyPr rtlCol="0" anchor="ctr"/>
              <a:lstStyle/>
              <a:p>
                <a:endParaRPr lang="en-SA"/>
              </a:p>
            </p:txBody>
          </p:sp>
          <p:sp>
            <p:nvSpPr>
              <p:cNvPr id="1004" name="Freeform 1003">
                <a:extLst>
                  <a:ext uri="{FF2B5EF4-FFF2-40B4-BE49-F238E27FC236}">
                    <a16:creationId xmlns:a16="http://schemas.microsoft.com/office/drawing/2014/main" id="{5493C612-B5C6-C624-4661-10D1195E2C09}"/>
                  </a:ext>
                </a:extLst>
              </p:cNvPr>
              <p:cNvSpPr/>
              <p:nvPr/>
            </p:nvSpPr>
            <p:spPr>
              <a:xfrm>
                <a:off x="12150434" y="2991819"/>
                <a:ext cx="53759" cy="23519"/>
              </a:xfrm>
              <a:custGeom>
                <a:avLst/>
                <a:gdLst>
                  <a:gd name="connsiteX0" fmla="*/ 53759 w 53759"/>
                  <a:gd name="connsiteY0" fmla="*/ 23520 h 23519"/>
                  <a:gd name="connsiteX1" fmla="*/ 53759 w 53759"/>
                  <a:gd name="connsiteY1" fmla="*/ 20160 h 23519"/>
                  <a:gd name="connsiteX2" fmla="*/ 33600 w 53759"/>
                  <a:gd name="connsiteY2" fmla="*/ 0 h 23519"/>
                  <a:gd name="connsiteX3" fmla="*/ 20160 w 53759"/>
                  <a:gd name="connsiteY3" fmla="*/ 0 h 23519"/>
                  <a:gd name="connsiteX4" fmla="*/ 0 w 53759"/>
                  <a:gd name="connsiteY4" fmla="*/ 20160 h 23519"/>
                  <a:gd name="connsiteX5" fmla="*/ 0 w 53759"/>
                  <a:gd name="connsiteY5" fmla="*/ 23520 h 23519"/>
                  <a:gd name="connsiteX6" fmla="*/ 53759 w 53759"/>
                  <a:gd name="connsiteY6" fmla="*/ 23520 h 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59" h="23519">
                    <a:moveTo>
                      <a:pt x="53759" y="23520"/>
                    </a:moveTo>
                    <a:lnTo>
                      <a:pt x="53759" y="20160"/>
                    </a:lnTo>
                    <a:cubicBezTo>
                      <a:pt x="53759" y="9027"/>
                      <a:pt x="44732" y="0"/>
                      <a:pt x="33600" y="0"/>
                    </a:cubicBezTo>
                    <a:lnTo>
                      <a:pt x="20160" y="0"/>
                    </a:lnTo>
                    <a:cubicBezTo>
                      <a:pt x="9027" y="0"/>
                      <a:pt x="0" y="9027"/>
                      <a:pt x="0" y="20160"/>
                    </a:cubicBezTo>
                    <a:lnTo>
                      <a:pt x="0" y="23520"/>
                    </a:lnTo>
                    <a:lnTo>
                      <a:pt x="53759" y="23520"/>
                    </a:lnTo>
                    <a:close/>
                  </a:path>
                </a:pathLst>
              </a:custGeom>
              <a:noFill/>
              <a:ln w="12700" cap="rnd">
                <a:solidFill>
                  <a:schemeClr val="bg1"/>
                </a:solidFill>
                <a:prstDash val="solid"/>
                <a:round/>
              </a:ln>
            </p:spPr>
            <p:txBody>
              <a:bodyPr rtlCol="0" anchor="ctr"/>
              <a:lstStyle/>
              <a:p>
                <a:endParaRPr lang="en-SA"/>
              </a:p>
            </p:txBody>
          </p:sp>
          <p:sp>
            <p:nvSpPr>
              <p:cNvPr id="1005" name="Freeform 1004">
                <a:extLst>
                  <a:ext uri="{FF2B5EF4-FFF2-40B4-BE49-F238E27FC236}">
                    <a16:creationId xmlns:a16="http://schemas.microsoft.com/office/drawing/2014/main" id="{AA24DA38-8DB0-8632-F6CD-4932C0FFDA80}"/>
                  </a:ext>
                </a:extLst>
              </p:cNvPr>
              <p:cNvSpPr/>
              <p:nvPr/>
            </p:nvSpPr>
            <p:spPr>
              <a:xfrm>
                <a:off x="12162214" y="2961620"/>
                <a:ext cx="30198" cy="30198"/>
              </a:xfrm>
              <a:custGeom>
                <a:avLst/>
                <a:gdLst>
                  <a:gd name="connsiteX0" fmla="*/ 30199 w 30198"/>
                  <a:gd name="connsiteY0" fmla="*/ 15100 h 30198"/>
                  <a:gd name="connsiteX1" fmla="*/ 15100 w 30198"/>
                  <a:gd name="connsiteY1" fmla="*/ 30199 h 30198"/>
                  <a:gd name="connsiteX2" fmla="*/ 0 w 30198"/>
                  <a:gd name="connsiteY2" fmla="*/ 15100 h 30198"/>
                  <a:gd name="connsiteX3" fmla="*/ 15100 w 30198"/>
                  <a:gd name="connsiteY3" fmla="*/ 0 h 30198"/>
                  <a:gd name="connsiteX4" fmla="*/ 30199 w 30198"/>
                  <a:gd name="connsiteY4" fmla="*/ 15100 h 30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8" h="30198">
                    <a:moveTo>
                      <a:pt x="30199" y="15100"/>
                    </a:moveTo>
                    <a:cubicBezTo>
                      <a:pt x="30199" y="23439"/>
                      <a:pt x="23439" y="30199"/>
                      <a:pt x="15100" y="30199"/>
                    </a:cubicBezTo>
                    <a:cubicBezTo>
                      <a:pt x="6760" y="30199"/>
                      <a:pt x="0" y="23439"/>
                      <a:pt x="0" y="15100"/>
                    </a:cubicBezTo>
                    <a:cubicBezTo>
                      <a:pt x="0" y="6760"/>
                      <a:pt x="6760" y="0"/>
                      <a:pt x="15100" y="0"/>
                    </a:cubicBezTo>
                    <a:cubicBezTo>
                      <a:pt x="23439" y="0"/>
                      <a:pt x="30199" y="6760"/>
                      <a:pt x="30199" y="15100"/>
                    </a:cubicBezTo>
                    <a:close/>
                  </a:path>
                </a:pathLst>
              </a:custGeom>
              <a:noFill/>
              <a:ln w="12700" cap="rnd">
                <a:solidFill>
                  <a:schemeClr val="bg1"/>
                </a:solidFill>
                <a:prstDash val="solid"/>
                <a:round/>
              </a:ln>
            </p:spPr>
            <p:txBody>
              <a:bodyPr rtlCol="0" anchor="ctr"/>
              <a:lstStyle/>
              <a:p>
                <a:endParaRPr lang="en-SA"/>
              </a:p>
            </p:txBody>
          </p:sp>
          <p:sp>
            <p:nvSpPr>
              <p:cNvPr id="1006" name="Freeform 1005">
                <a:extLst>
                  <a:ext uri="{FF2B5EF4-FFF2-40B4-BE49-F238E27FC236}">
                    <a16:creationId xmlns:a16="http://schemas.microsoft.com/office/drawing/2014/main" id="{33AD49F4-2D3A-8598-8809-1E38CAF1FB28}"/>
                  </a:ext>
                </a:extLst>
              </p:cNvPr>
              <p:cNvSpPr/>
              <p:nvPr/>
            </p:nvSpPr>
            <p:spPr>
              <a:xfrm>
                <a:off x="12258600" y="2991819"/>
                <a:ext cx="53759" cy="23519"/>
              </a:xfrm>
              <a:custGeom>
                <a:avLst/>
                <a:gdLst>
                  <a:gd name="connsiteX0" fmla="*/ 53759 w 53759"/>
                  <a:gd name="connsiteY0" fmla="*/ 23520 h 23519"/>
                  <a:gd name="connsiteX1" fmla="*/ 53759 w 53759"/>
                  <a:gd name="connsiteY1" fmla="*/ 20160 h 23519"/>
                  <a:gd name="connsiteX2" fmla="*/ 33600 w 53759"/>
                  <a:gd name="connsiteY2" fmla="*/ 0 h 23519"/>
                  <a:gd name="connsiteX3" fmla="*/ 20160 w 53759"/>
                  <a:gd name="connsiteY3" fmla="*/ 0 h 23519"/>
                  <a:gd name="connsiteX4" fmla="*/ 0 w 53759"/>
                  <a:gd name="connsiteY4" fmla="*/ 20160 h 23519"/>
                  <a:gd name="connsiteX5" fmla="*/ 0 w 53759"/>
                  <a:gd name="connsiteY5" fmla="*/ 23520 h 23519"/>
                  <a:gd name="connsiteX6" fmla="*/ 53759 w 53759"/>
                  <a:gd name="connsiteY6" fmla="*/ 23520 h 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59" h="23519">
                    <a:moveTo>
                      <a:pt x="53759" y="23520"/>
                    </a:moveTo>
                    <a:lnTo>
                      <a:pt x="53759" y="20160"/>
                    </a:lnTo>
                    <a:cubicBezTo>
                      <a:pt x="53759" y="9027"/>
                      <a:pt x="44732" y="0"/>
                      <a:pt x="33600" y="0"/>
                    </a:cubicBezTo>
                    <a:lnTo>
                      <a:pt x="20160" y="0"/>
                    </a:lnTo>
                    <a:cubicBezTo>
                      <a:pt x="9027" y="0"/>
                      <a:pt x="0" y="9027"/>
                      <a:pt x="0" y="20160"/>
                    </a:cubicBezTo>
                    <a:lnTo>
                      <a:pt x="0" y="23520"/>
                    </a:lnTo>
                    <a:lnTo>
                      <a:pt x="53759" y="23520"/>
                    </a:lnTo>
                    <a:close/>
                  </a:path>
                </a:pathLst>
              </a:custGeom>
              <a:noFill/>
              <a:ln w="12700" cap="rnd">
                <a:solidFill>
                  <a:schemeClr val="bg1"/>
                </a:solidFill>
                <a:prstDash val="solid"/>
                <a:round/>
              </a:ln>
            </p:spPr>
            <p:txBody>
              <a:bodyPr rtlCol="0" anchor="ctr"/>
              <a:lstStyle/>
              <a:p>
                <a:endParaRPr lang="en-SA"/>
              </a:p>
            </p:txBody>
          </p:sp>
          <p:sp>
            <p:nvSpPr>
              <p:cNvPr id="1007" name="Freeform 1006">
                <a:extLst>
                  <a:ext uri="{FF2B5EF4-FFF2-40B4-BE49-F238E27FC236}">
                    <a16:creationId xmlns:a16="http://schemas.microsoft.com/office/drawing/2014/main" id="{53965C76-86B4-6D29-8AF1-0A2507B0A029}"/>
                  </a:ext>
                </a:extLst>
              </p:cNvPr>
              <p:cNvSpPr/>
              <p:nvPr/>
            </p:nvSpPr>
            <p:spPr>
              <a:xfrm>
                <a:off x="12270421" y="2961620"/>
                <a:ext cx="30199" cy="30198"/>
              </a:xfrm>
              <a:custGeom>
                <a:avLst/>
                <a:gdLst>
                  <a:gd name="connsiteX0" fmla="*/ 30199 w 30199"/>
                  <a:gd name="connsiteY0" fmla="*/ 15100 h 30198"/>
                  <a:gd name="connsiteX1" fmla="*/ 15099 w 30199"/>
                  <a:gd name="connsiteY1" fmla="*/ 30199 h 30198"/>
                  <a:gd name="connsiteX2" fmla="*/ 0 w 30199"/>
                  <a:gd name="connsiteY2" fmla="*/ 15100 h 30198"/>
                  <a:gd name="connsiteX3" fmla="*/ 15099 w 30199"/>
                  <a:gd name="connsiteY3" fmla="*/ 0 h 30198"/>
                  <a:gd name="connsiteX4" fmla="*/ 30199 w 30199"/>
                  <a:gd name="connsiteY4" fmla="*/ 15100 h 30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9" h="30198">
                    <a:moveTo>
                      <a:pt x="30199" y="15100"/>
                    </a:moveTo>
                    <a:cubicBezTo>
                      <a:pt x="30199" y="23439"/>
                      <a:pt x="23439" y="30199"/>
                      <a:pt x="15099" y="30199"/>
                    </a:cubicBezTo>
                    <a:cubicBezTo>
                      <a:pt x="6760" y="30199"/>
                      <a:pt x="0" y="23439"/>
                      <a:pt x="0" y="15100"/>
                    </a:cubicBezTo>
                    <a:cubicBezTo>
                      <a:pt x="0" y="6760"/>
                      <a:pt x="6760" y="0"/>
                      <a:pt x="15099" y="0"/>
                    </a:cubicBezTo>
                    <a:cubicBezTo>
                      <a:pt x="23439" y="0"/>
                      <a:pt x="30199" y="6760"/>
                      <a:pt x="30199" y="15100"/>
                    </a:cubicBezTo>
                    <a:close/>
                  </a:path>
                </a:pathLst>
              </a:custGeom>
              <a:noFill/>
              <a:ln w="12700" cap="rnd">
                <a:solidFill>
                  <a:schemeClr val="bg1"/>
                </a:solidFill>
                <a:prstDash val="solid"/>
                <a:round/>
              </a:ln>
            </p:spPr>
            <p:txBody>
              <a:bodyPr rtlCol="0" anchor="ctr"/>
              <a:lstStyle/>
              <a:p>
                <a:endParaRPr lang="en-SA"/>
              </a:p>
            </p:txBody>
          </p:sp>
          <p:sp>
            <p:nvSpPr>
              <p:cNvPr id="1008" name="Freeform 1007">
                <a:extLst>
                  <a:ext uri="{FF2B5EF4-FFF2-40B4-BE49-F238E27FC236}">
                    <a16:creationId xmlns:a16="http://schemas.microsoft.com/office/drawing/2014/main" id="{77F9E7F0-E7AD-7844-382D-89858EED5983}"/>
                  </a:ext>
                </a:extLst>
              </p:cNvPr>
              <p:cNvSpPr/>
              <p:nvPr/>
            </p:nvSpPr>
            <p:spPr>
              <a:xfrm>
                <a:off x="12194357" y="3049666"/>
                <a:ext cx="74080" cy="73837"/>
              </a:xfrm>
              <a:custGeom>
                <a:avLst/>
                <a:gdLst>
                  <a:gd name="connsiteX0" fmla="*/ 67280 w 74080"/>
                  <a:gd name="connsiteY0" fmla="*/ 36919 h 73837"/>
                  <a:gd name="connsiteX1" fmla="*/ 66754 w 74080"/>
                  <a:gd name="connsiteY1" fmla="*/ 31413 h 73837"/>
                  <a:gd name="connsiteX2" fmla="*/ 74081 w 74080"/>
                  <a:gd name="connsiteY2" fmla="*/ 27163 h 73837"/>
                  <a:gd name="connsiteX3" fmla="*/ 64001 w 74080"/>
                  <a:gd name="connsiteY3" fmla="*/ 9716 h 73837"/>
                  <a:gd name="connsiteX4" fmla="*/ 56674 w 74080"/>
                  <a:gd name="connsiteY4" fmla="*/ 13966 h 73837"/>
                  <a:gd name="connsiteX5" fmla="*/ 47120 w 74080"/>
                  <a:gd name="connsiteY5" fmla="*/ 8461 h 73837"/>
                  <a:gd name="connsiteX6" fmla="*/ 47120 w 74080"/>
                  <a:gd name="connsiteY6" fmla="*/ 0 h 73837"/>
                  <a:gd name="connsiteX7" fmla="*/ 26961 w 74080"/>
                  <a:gd name="connsiteY7" fmla="*/ 0 h 73837"/>
                  <a:gd name="connsiteX8" fmla="*/ 26961 w 74080"/>
                  <a:gd name="connsiteY8" fmla="*/ 8461 h 73837"/>
                  <a:gd name="connsiteX9" fmla="*/ 17407 w 74080"/>
                  <a:gd name="connsiteY9" fmla="*/ 13966 h 73837"/>
                  <a:gd name="connsiteX10" fmla="*/ 10080 w 74080"/>
                  <a:gd name="connsiteY10" fmla="*/ 9716 h 73837"/>
                  <a:gd name="connsiteX11" fmla="*/ 0 w 74080"/>
                  <a:gd name="connsiteY11" fmla="*/ 27163 h 73837"/>
                  <a:gd name="connsiteX12" fmla="*/ 7327 w 74080"/>
                  <a:gd name="connsiteY12" fmla="*/ 31413 h 73837"/>
                  <a:gd name="connsiteX13" fmla="*/ 6801 w 74080"/>
                  <a:gd name="connsiteY13" fmla="*/ 36919 h 73837"/>
                  <a:gd name="connsiteX14" fmla="*/ 7327 w 74080"/>
                  <a:gd name="connsiteY14" fmla="*/ 42424 h 73837"/>
                  <a:gd name="connsiteX15" fmla="*/ 0 w 74080"/>
                  <a:gd name="connsiteY15" fmla="*/ 46675 h 73837"/>
                  <a:gd name="connsiteX16" fmla="*/ 10080 w 74080"/>
                  <a:gd name="connsiteY16" fmla="*/ 64122 h 73837"/>
                  <a:gd name="connsiteX17" fmla="*/ 17407 w 74080"/>
                  <a:gd name="connsiteY17" fmla="*/ 59872 h 73837"/>
                  <a:gd name="connsiteX18" fmla="*/ 26961 w 74080"/>
                  <a:gd name="connsiteY18" fmla="*/ 65377 h 73837"/>
                  <a:gd name="connsiteX19" fmla="*/ 26961 w 74080"/>
                  <a:gd name="connsiteY19" fmla="*/ 73838 h 73837"/>
                  <a:gd name="connsiteX20" fmla="*/ 47120 w 74080"/>
                  <a:gd name="connsiteY20" fmla="*/ 73838 h 73837"/>
                  <a:gd name="connsiteX21" fmla="*/ 47120 w 74080"/>
                  <a:gd name="connsiteY21" fmla="*/ 65377 h 73837"/>
                  <a:gd name="connsiteX22" fmla="*/ 56674 w 74080"/>
                  <a:gd name="connsiteY22" fmla="*/ 59872 h 73837"/>
                  <a:gd name="connsiteX23" fmla="*/ 64001 w 74080"/>
                  <a:gd name="connsiteY23" fmla="*/ 64122 h 73837"/>
                  <a:gd name="connsiteX24" fmla="*/ 74081 w 74080"/>
                  <a:gd name="connsiteY24" fmla="*/ 46675 h 73837"/>
                  <a:gd name="connsiteX25" fmla="*/ 66754 w 74080"/>
                  <a:gd name="connsiteY25" fmla="*/ 42424 h 73837"/>
                  <a:gd name="connsiteX26" fmla="*/ 67280 w 74080"/>
                  <a:gd name="connsiteY26" fmla="*/ 36919 h 7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080" h="73837">
                    <a:moveTo>
                      <a:pt x="67280" y="36919"/>
                    </a:moveTo>
                    <a:cubicBezTo>
                      <a:pt x="67280" y="35016"/>
                      <a:pt x="67077" y="33195"/>
                      <a:pt x="66754" y="31413"/>
                    </a:cubicBezTo>
                    <a:lnTo>
                      <a:pt x="74081" y="27163"/>
                    </a:lnTo>
                    <a:lnTo>
                      <a:pt x="64001" y="9716"/>
                    </a:lnTo>
                    <a:lnTo>
                      <a:pt x="56674" y="13966"/>
                    </a:lnTo>
                    <a:cubicBezTo>
                      <a:pt x="53881" y="11578"/>
                      <a:pt x="50642" y="9716"/>
                      <a:pt x="47120" y="8461"/>
                    </a:cubicBezTo>
                    <a:lnTo>
                      <a:pt x="47120" y="0"/>
                    </a:lnTo>
                    <a:lnTo>
                      <a:pt x="26961" y="0"/>
                    </a:lnTo>
                    <a:lnTo>
                      <a:pt x="26961" y="8461"/>
                    </a:lnTo>
                    <a:cubicBezTo>
                      <a:pt x="23439" y="9716"/>
                      <a:pt x="20200" y="11578"/>
                      <a:pt x="17407" y="13966"/>
                    </a:cubicBezTo>
                    <a:lnTo>
                      <a:pt x="10080" y="9716"/>
                    </a:lnTo>
                    <a:lnTo>
                      <a:pt x="0" y="27163"/>
                    </a:lnTo>
                    <a:lnTo>
                      <a:pt x="7327" y="31413"/>
                    </a:lnTo>
                    <a:cubicBezTo>
                      <a:pt x="7003" y="33195"/>
                      <a:pt x="6801" y="35057"/>
                      <a:pt x="6801" y="36919"/>
                    </a:cubicBezTo>
                    <a:cubicBezTo>
                      <a:pt x="6801" y="38781"/>
                      <a:pt x="7003" y="40643"/>
                      <a:pt x="7327" y="42424"/>
                    </a:cubicBezTo>
                    <a:lnTo>
                      <a:pt x="0" y="46675"/>
                    </a:lnTo>
                    <a:lnTo>
                      <a:pt x="10080" y="64122"/>
                    </a:lnTo>
                    <a:lnTo>
                      <a:pt x="17407" y="59872"/>
                    </a:lnTo>
                    <a:cubicBezTo>
                      <a:pt x="20200" y="62260"/>
                      <a:pt x="23439" y="64122"/>
                      <a:pt x="26961" y="65377"/>
                    </a:cubicBezTo>
                    <a:lnTo>
                      <a:pt x="26961" y="73838"/>
                    </a:lnTo>
                    <a:lnTo>
                      <a:pt x="47120" y="73838"/>
                    </a:lnTo>
                    <a:lnTo>
                      <a:pt x="47120" y="65377"/>
                    </a:lnTo>
                    <a:cubicBezTo>
                      <a:pt x="50642" y="64122"/>
                      <a:pt x="53881" y="62260"/>
                      <a:pt x="56674" y="59872"/>
                    </a:cubicBezTo>
                    <a:lnTo>
                      <a:pt x="64001" y="64122"/>
                    </a:lnTo>
                    <a:lnTo>
                      <a:pt x="74081" y="46675"/>
                    </a:lnTo>
                    <a:lnTo>
                      <a:pt x="66754" y="42424"/>
                    </a:lnTo>
                    <a:cubicBezTo>
                      <a:pt x="67077" y="40643"/>
                      <a:pt x="67280" y="38822"/>
                      <a:pt x="67280" y="36919"/>
                    </a:cubicBezTo>
                    <a:close/>
                  </a:path>
                </a:pathLst>
              </a:custGeom>
              <a:noFill/>
              <a:ln w="12700" cap="rnd">
                <a:solidFill>
                  <a:schemeClr val="bg1"/>
                </a:solidFill>
                <a:prstDash val="solid"/>
                <a:round/>
              </a:ln>
            </p:spPr>
            <p:txBody>
              <a:bodyPr rtlCol="0" anchor="ctr"/>
              <a:lstStyle/>
              <a:p>
                <a:endParaRPr lang="en-SA"/>
              </a:p>
            </p:txBody>
          </p:sp>
        </p:grpSp>
      </p:grpSp>
      <p:grpSp>
        <p:nvGrpSpPr>
          <p:cNvPr id="1009" name="Graphic 430">
            <a:extLst>
              <a:ext uri="{FF2B5EF4-FFF2-40B4-BE49-F238E27FC236}">
                <a16:creationId xmlns:a16="http://schemas.microsoft.com/office/drawing/2014/main" id="{74FCBDC1-5A8A-0B4F-C3A0-753BB8D33FE6}"/>
              </a:ext>
            </a:extLst>
          </p:cNvPr>
          <p:cNvGrpSpPr/>
          <p:nvPr/>
        </p:nvGrpSpPr>
        <p:grpSpPr>
          <a:xfrm>
            <a:off x="7792709" y="4310446"/>
            <a:ext cx="459697" cy="400620"/>
            <a:chOff x="12138493" y="2633519"/>
            <a:chExt cx="185849" cy="161965"/>
          </a:xfrm>
          <a:noFill/>
        </p:grpSpPr>
        <p:sp>
          <p:nvSpPr>
            <p:cNvPr id="1010" name="Freeform 1009">
              <a:extLst>
                <a:ext uri="{FF2B5EF4-FFF2-40B4-BE49-F238E27FC236}">
                  <a16:creationId xmlns:a16="http://schemas.microsoft.com/office/drawing/2014/main" id="{5ED50520-3EDD-CD7B-A309-2D040A380020}"/>
                </a:ext>
              </a:extLst>
            </p:cNvPr>
            <p:cNvSpPr/>
            <p:nvPr/>
          </p:nvSpPr>
          <p:spPr>
            <a:xfrm>
              <a:off x="12138493" y="2668252"/>
              <a:ext cx="185849" cy="127232"/>
            </a:xfrm>
            <a:custGeom>
              <a:avLst/>
              <a:gdLst>
                <a:gd name="connsiteX0" fmla="*/ 23115 w 185849"/>
                <a:gd name="connsiteY0" fmla="*/ 0 h 127232"/>
                <a:gd name="connsiteX1" fmla="*/ 0 w 185849"/>
                <a:gd name="connsiteY1" fmla="*/ 0 h 127232"/>
                <a:gd name="connsiteX2" fmla="*/ 0 w 185849"/>
                <a:gd name="connsiteY2" fmla="*/ 115655 h 127232"/>
                <a:gd name="connsiteX3" fmla="*/ 69790 w 185849"/>
                <a:gd name="connsiteY3" fmla="*/ 115655 h 127232"/>
                <a:gd name="connsiteX4" fmla="*/ 81367 w 185849"/>
                <a:gd name="connsiteY4" fmla="*/ 127233 h 127232"/>
                <a:gd name="connsiteX5" fmla="*/ 104482 w 185849"/>
                <a:gd name="connsiteY5" fmla="*/ 127233 h 127232"/>
                <a:gd name="connsiteX6" fmla="*/ 116060 w 185849"/>
                <a:gd name="connsiteY6" fmla="*/ 115655 h 127232"/>
                <a:gd name="connsiteX7" fmla="*/ 185849 w 185849"/>
                <a:gd name="connsiteY7" fmla="*/ 115655 h 127232"/>
                <a:gd name="connsiteX8" fmla="*/ 185849 w 185849"/>
                <a:gd name="connsiteY8" fmla="*/ 0 h 127232"/>
                <a:gd name="connsiteX9" fmla="*/ 162735 w 185849"/>
                <a:gd name="connsiteY9" fmla="*/ 0 h 12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849" h="127232">
                  <a:moveTo>
                    <a:pt x="23115" y="0"/>
                  </a:moveTo>
                  <a:lnTo>
                    <a:pt x="0" y="0"/>
                  </a:lnTo>
                  <a:lnTo>
                    <a:pt x="0" y="115655"/>
                  </a:lnTo>
                  <a:lnTo>
                    <a:pt x="69790" y="115655"/>
                  </a:lnTo>
                  <a:cubicBezTo>
                    <a:pt x="76186" y="115655"/>
                    <a:pt x="81367" y="120837"/>
                    <a:pt x="81367" y="127233"/>
                  </a:cubicBezTo>
                  <a:lnTo>
                    <a:pt x="104482" y="127233"/>
                  </a:lnTo>
                  <a:cubicBezTo>
                    <a:pt x="104482" y="120837"/>
                    <a:pt x="109664" y="115655"/>
                    <a:pt x="116060" y="115655"/>
                  </a:cubicBezTo>
                  <a:lnTo>
                    <a:pt x="185849" y="115655"/>
                  </a:lnTo>
                  <a:lnTo>
                    <a:pt x="185849" y="0"/>
                  </a:lnTo>
                  <a:lnTo>
                    <a:pt x="162735" y="0"/>
                  </a:lnTo>
                </a:path>
              </a:pathLst>
            </a:custGeom>
            <a:noFill/>
            <a:ln w="12700" cap="rnd">
              <a:solidFill>
                <a:schemeClr val="bg1"/>
              </a:solidFill>
              <a:prstDash val="solid"/>
              <a:miter/>
            </a:ln>
          </p:spPr>
          <p:txBody>
            <a:bodyPr rtlCol="0" anchor="ctr"/>
            <a:lstStyle/>
            <a:p>
              <a:endParaRPr lang="en-SA"/>
            </a:p>
          </p:txBody>
        </p:sp>
        <p:sp>
          <p:nvSpPr>
            <p:cNvPr id="1011" name="Freeform 1010">
              <a:extLst>
                <a:ext uri="{FF2B5EF4-FFF2-40B4-BE49-F238E27FC236}">
                  <a16:creationId xmlns:a16="http://schemas.microsoft.com/office/drawing/2014/main" id="{303F0C6D-3A73-C9D2-FAE5-382336DCE252}"/>
                </a:ext>
              </a:extLst>
            </p:cNvPr>
            <p:cNvSpPr/>
            <p:nvPr/>
          </p:nvSpPr>
          <p:spPr>
            <a:xfrm>
              <a:off x="12161607" y="2633519"/>
              <a:ext cx="139579" cy="127273"/>
            </a:xfrm>
            <a:custGeom>
              <a:avLst/>
              <a:gdLst>
                <a:gd name="connsiteX0" fmla="*/ 0 w 139579"/>
                <a:gd name="connsiteY0" fmla="*/ 109907 h 127273"/>
                <a:gd name="connsiteX1" fmla="*/ 0 w 139579"/>
                <a:gd name="connsiteY1" fmla="*/ 17366 h 127273"/>
                <a:gd name="connsiteX2" fmla="*/ 17366 w 139579"/>
                <a:gd name="connsiteY2" fmla="*/ 0 h 127273"/>
                <a:gd name="connsiteX3" fmla="*/ 23155 w 139579"/>
                <a:gd name="connsiteY3" fmla="*/ 0 h 127273"/>
                <a:gd name="connsiteX4" fmla="*/ 23155 w 139579"/>
                <a:gd name="connsiteY4" fmla="*/ 92540 h 127273"/>
                <a:gd name="connsiteX5" fmla="*/ 17366 w 139579"/>
                <a:gd name="connsiteY5" fmla="*/ 92540 h 127273"/>
                <a:gd name="connsiteX6" fmla="*/ 0 w 139579"/>
                <a:gd name="connsiteY6" fmla="*/ 109907 h 127273"/>
                <a:gd name="connsiteX7" fmla="*/ 0 w 139579"/>
                <a:gd name="connsiteY7" fmla="*/ 109907 h 127273"/>
                <a:gd name="connsiteX8" fmla="*/ 17366 w 139579"/>
                <a:gd name="connsiteY8" fmla="*/ 127273 h 127273"/>
                <a:gd name="connsiteX9" fmla="*/ 139579 w 139579"/>
                <a:gd name="connsiteY9" fmla="*/ 127273 h 127273"/>
                <a:gd name="connsiteX10" fmla="*/ 139579 w 139579"/>
                <a:gd name="connsiteY10" fmla="*/ 11618 h 127273"/>
                <a:gd name="connsiteX11" fmla="*/ 81367 w 139579"/>
                <a:gd name="connsiteY11" fmla="*/ 11618 h 127273"/>
                <a:gd name="connsiteX12" fmla="*/ 69790 w 139579"/>
                <a:gd name="connsiteY12" fmla="*/ 23196 h 127273"/>
                <a:gd name="connsiteX13" fmla="*/ 69790 w 139579"/>
                <a:gd name="connsiteY13" fmla="*/ 127273 h 12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579" h="127273">
                  <a:moveTo>
                    <a:pt x="0" y="109907"/>
                  </a:moveTo>
                  <a:lnTo>
                    <a:pt x="0" y="17366"/>
                  </a:lnTo>
                  <a:cubicBezTo>
                    <a:pt x="0" y="7772"/>
                    <a:pt x="7772" y="0"/>
                    <a:pt x="17366" y="0"/>
                  </a:cubicBezTo>
                  <a:lnTo>
                    <a:pt x="23155" y="0"/>
                  </a:lnTo>
                  <a:lnTo>
                    <a:pt x="23155" y="92540"/>
                  </a:lnTo>
                  <a:lnTo>
                    <a:pt x="17366" y="92540"/>
                  </a:lnTo>
                  <a:cubicBezTo>
                    <a:pt x="7772" y="92540"/>
                    <a:pt x="0" y="100313"/>
                    <a:pt x="0" y="109907"/>
                  </a:cubicBezTo>
                  <a:close/>
                  <a:moveTo>
                    <a:pt x="0" y="109907"/>
                  </a:moveTo>
                  <a:cubicBezTo>
                    <a:pt x="0" y="119501"/>
                    <a:pt x="7772" y="127273"/>
                    <a:pt x="17366" y="127273"/>
                  </a:cubicBezTo>
                  <a:lnTo>
                    <a:pt x="139579" y="127273"/>
                  </a:lnTo>
                  <a:lnTo>
                    <a:pt x="139579" y="11618"/>
                  </a:lnTo>
                  <a:lnTo>
                    <a:pt x="81367" y="11618"/>
                  </a:lnTo>
                  <a:cubicBezTo>
                    <a:pt x="74971" y="11618"/>
                    <a:pt x="69790" y="16800"/>
                    <a:pt x="69790" y="23196"/>
                  </a:cubicBezTo>
                  <a:lnTo>
                    <a:pt x="69790" y="127273"/>
                  </a:lnTo>
                </a:path>
              </a:pathLst>
            </a:custGeom>
            <a:noFill/>
            <a:ln w="12700" cap="rnd">
              <a:solidFill>
                <a:schemeClr val="bg1"/>
              </a:solidFill>
              <a:prstDash val="solid"/>
              <a:miter/>
            </a:ln>
          </p:spPr>
          <p:txBody>
            <a:bodyPr rtlCol="0" anchor="ctr"/>
            <a:lstStyle/>
            <a:p>
              <a:endParaRPr lang="en-SA"/>
            </a:p>
          </p:txBody>
        </p:sp>
        <p:sp>
          <p:nvSpPr>
            <p:cNvPr id="1012" name="Freeform 1011">
              <a:extLst>
                <a:ext uri="{FF2B5EF4-FFF2-40B4-BE49-F238E27FC236}">
                  <a16:creationId xmlns:a16="http://schemas.microsoft.com/office/drawing/2014/main" id="{F82421CC-F318-6C35-E296-507F1844ACFA}"/>
                </a:ext>
              </a:extLst>
            </p:cNvPr>
            <p:cNvSpPr/>
            <p:nvPr/>
          </p:nvSpPr>
          <p:spPr>
            <a:xfrm>
              <a:off x="12184763" y="2645097"/>
              <a:ext cx="46674" cy="11577"/>
            </a:xfrm>
            <a:custGeom>
              <a:avLst/>
              <a:gdLst>
                <a:gd name="connsiteX0" fmla="*/ 0 w 46674"/>
                <a:gd name="connsiteY0" fmla="*/ 0 h 11577"/>
                <a:gd name="connsiteX1" fmla="*/ 35097 w 46674"/>
                <a:gd name="connsiteY1" fmla="*/ 0 h 11577"/>
                <a:gd name="connsiteX2" fmla="*/ 46675 w 46674"/>
                <a:gd name="connsiteY2" fmla="*/ 11578 h 11577"/>
              </a:gdLst>
              <a:ahLst/>
              <a:cxnLst>
                <a:cxn ang="0">
                  <a:pos x="connsiteX0" y="connsiteY0"/>
                </a:cxn>
                <a:cxn ang="0">
                  <a:pos x="connsiteX1" y="connsiteY1"/>
                </a:cxn>
                <a:cxn ang="0">
                  <a:pos x="connsiteX2" y="connsiteY2"/>
                </a:cxn>
              </a:cxnLst>
              <a:rect l="l" t="t" r="r" b="b"/>
              <a:pathLst>
                <a:path w="46674" h="11577">
                  <a:moveTo>
                    <a:pt x="0" y="0"/>
                  </a:moveTo>
                  <a:lnTo>
                    <a:pt x="35097" y="0"/>
                  </a:lnTo>
                  <a:cubicBezTo>
                    <a:pt x="41493" y="0"/>
                    <a:pt x="46675" y="5182"/>
                    <a:pt x="46675" y="11578"/>
                  </a:cubicBezTo>
                </a:path>
              </a:pathLst>
            </a:custGeom>
            <a:noFill/>
            <a:ln w="12700" cap="rnd">
              <a:solidFill>
                <a:schemeClr val="bg1"/>
              </a:solidFill>
              <a:prstDash val="solid"/>
              <a:miter/>
            </a:ln>
          </p:spPr>
          <p:txBody>
            <a:bodyPr rtlCol="0" anchor="ctr"/>
            <a:lstStyle/>
            <a:p>
              <a:endParaRPr lang="en-SA"/>
            </a:p>
          </p:txBody>
        </p:sp>
        <p:sp>
          <p:nvSpPr>
            <p:cNvPr id="1013" name="Freeform 1012">
              <a:extLst>
                <a:ext uri="{FF2B5EF4-FFF2-40B4-BE49-F238E27FC236}">
                  <a16:creationId xmlns:a16="http://schemas.microsoft.com/office/drawing/2014/main" id="{50C6F7D6-9EB3-3672-5912-CD76CA6EA9AF}"/>
                </a:ext>
              </a:extLst>
            </p:cNvPr>
            <p:cNvSpPr/>
            <p:nvPr/>
          </p:nvSpPr>
          <p:spPr>
            <a:xfrm>
              <a:off x="12248763" y="2668252"/>
              <a:ext cx="35097" cy="4048"/>
            </a:xfrm>
            <a:custGeom>
              <a:avLst/>
              <a:gdLst>
                <a:gd name="connsiteX0" fmla="*/ 0 w 35097"/>
                <a:gd name="connsiteY0" fmla="*/ 0 h 4048"/>
                <a:gd name="connsiteX1" fmla="*/ 35097 w 35097"/>
                <a:gd name="connsiteY1" fmla="*/ 0 h 4048"/>
              </a:gdLst>
              <a:ahLst/>
              <a:cxnLst>
                <a:cxn ang="0">
                  <a:pos x="connsiteX0" y="connsiteY0"/>
                </a:cxn>
                <a:cxn ang="0">
                  <a:pos x="connsiteX1" y="connsiteY1"/>
                </a:cxn>
              </a:cxnLst>
              <a:rect l="l" t="t" r="r" b="b"/>
              <a:pathLst>
                <a:path w="35097" h="4048">
                  <a:moveTo>
                    <a:pt x="0" y="0"/>
                  </a:moveTo>
                  <a:lnTo>
                    <a:pt x="35097" y="0"/>
                  </a:lnTo>
                </a:path>
              </a:pathLst>
            </a:custGeom>
            <a:noFill/>
            <a:ln w="12700" cap="rnd">
              <a:solidFill>
                <a:schemeClr val="bg1"/>
              </a:solidFill>
              <a:prstDash val="solid"/>
              <a:miter/>
            </a:ln>
          </p:spPr>
          <p:txBody>
            <a:bodyPr rtlCol="0" anchor="ctr"/>
            <a:lstStyle/>
            <a:p>
              <a:endParaRPr lang="en-SA"/>
            </a:p>
          </p:txBody>
        </p:sp>
        <p:sp>
          <p:nvSpPr>
            <p:cNvPr id="1014" name="Freeform 1013">
              <a:extLst>
                <a:ext uri="{FF2B5EF4-FFF2-40B4-BE49-F238E27FC236}">
                  <a16:creationId xmlns:a16="http://schemas.microsoft.com/office/drawing/2014/main" id="{294FB441-C2A9-57AC-ACE5-A9B302184D0B}"/>
                </a:ext>
              </a:extLst>
            </p:cNvPr>
            <p:cNvSpPr/>
            <p:nvPr/>
          </p:nvSpPr>
          <p:spPr>
            <a:xfrm>
              <a:off x="12248763" y="2691367"/>
              <a:ext cx="35097" cy="4048"/>
            </a:xfrm>
            <a:custGeom>
              <a:avLst/>
              <a:gdLst>
                <a:gd name="connsiteX0" fmla="*/ 0 w 35097"/>
                <a:gd name="connsiteY0" fmla="*/ 0 h 4048"/>
                <a:gd name="connsiteX1" fmla="*/ 35097 w 35097"/>
                <a:gd name="connsiteY1" fmla="*/ 0 h 4048"/>
              </a:gdLst>
              <a:ahLst/>
              <a:cxnLst>
                <a:cxn ang="0">
                  <a:pos x="connsiteX0" y="connsiteY0"/>
                </a:cxn>
                <a:cxn ang="0">
                  <a:pos x="connsiteX1" y="connsiteY1"/>
                </a:cxn>
              </a:cxnLst>
              <a:rect l="l" t="t" r="r" b="b"/>
              <a:pathLst>
                <a:path w="35097" h="4048">
                  <a:moveTo>
                    <a:pt x="0" y="0"/>
                  </a:moveTo>
                  <a:lnTo>
                    <a:pt x="35097" y="0"/>
                  </a:lnTo>
                </a:path>
              </a:pathLst>
            </a:custGeom>
            <a:noFill/>
            <a:ln w="12700" cap="rnd">
              <a:solidFill>
                <a:schemeClr val="bg1"/>
              </a:solidFill>
              <a:prstDash val="solid"/>
              <a:miter/>
            </a:ln>
          </p:spPr>
          <p:txBody>
            <a:bodyPr rtlCol="0" anchor="ctr"/>
            <a:lstStyle/>
            <a:p>
              <a:endParaRPr lang="en-SA"/>
            </a:p>
          </p:txBody>
        </p:sp>
        <p:sp>
          <p:nvSpPr>
            <p:cNvPr id="1015" name="Freeform 1014">
              <a:extLst>
                <a:ext uri="{FF2B5EF4-FFF2-40B4-BE49-F238E27FC236}">
                  <a16:creationId xmlns:a16="http://schemas.microsoft.com/office/drawing/2014/main" id="{D90936F0-0E54-71CB-103C-E86A4AF12B88}"/>
                </a:ext>
              </a:extLst>
            </p:cNvPr>
            <p:cNvSpPr/>
            <p:nvPr/>
          </p:nvSpPr>
          <p:spPr>
            <a:xfrm>
              <a:off x="12248763" y="2714522"/>
              <a:ext cx="35097" cy="4048"/>
            </a:xfrm>
            <a:custGeom>
              <a:avLst/>
              <a:gdLst>
                <a:gd name="connsiteX0" fmla="*/ 0 w 35097"/>
                <a:gd name="connsiteY0" fmla="*/ 0 h 4048"/>
                <a:gd name="connsiteX1" fmla="*/ 35097 w 35097"/>
                <a:gd name="connsiteY1" fmla="*/ 0 h 4048"/>
              </a:gdLst>
              <a:ahLst/>
              <a:cxnLst>
                <a:cxn ang="0">
                  <a:pos x="connsiteX0" y="connsiteY0"/>
                </a:cxn>
                <a:cxn ang="0">
                  <a:pos x="connsiteX1" y="connsiteY1"/>
                </a:cxn>
              </a:cxnLst>
              <a:rect l="l" t="t" r="r" b="b"/>
              <a:pathLst>
                <a:path w="35097" h="4048">
                  <a:moveTo>
                    <a:pt x="0" y="0"/>
                  </a:moveTo>
                  <a:lnTo>
                    <a:pt x="35097" y="0"/>
                  </a:lnTo>
                </a:path>
              </a:pathLst>
            </a:custGeom>
            <a:noFill/>
            <a:ln w="12700" cap="rnd">
              <a:solidFill>
                <a:schemeClr val="bg1"/>
              </a:solidFill>
              <a:prstDash val="solid"/>
              <a:miter/>
            </a:ln>
          </p:spPr>
          <p:txBody>
            <a:bodyPr rtlCol="0" anchor="ctr"/>
            <a:lstStyle/>
            <a:p>
              <a:endParaRPr lang="en-SA"/>
            </a:p>
          </p:txBody>
        </p:sp>
        <p:sp>
          <p:nvSpPr>
            <p:cNvPr id="1016" name="Freeform 1015">
              <a:extLst>
                <a:ext uri="{FF2B5EF4-FFF2-40B4-BE49-F238E27FC236}">
                  <a16:creationId xmlns:a16="http://schemas.microsoft.com/office/drawing/2014/main" id="{85C53656-68A4-26EE-8D45-50D72797C6DB}"/>
                </a:ext>
              </a:extLst>
            </p:cNvPr>
            <p:cNvSpPr/>
            <p:nvPr/>
          </p:nvSpPr>
          <p:spPr>
            <a:xfrm>
              <a:off x="12248763" y="2737637"/>
              <a:ext cx="35097" cy="4048"/>
            </a:xfrm>
            <a:custGeom>
              <a:avLst/>
              <a:gdLst>
                <a:gd name="connsiteX0" fmla="*/ 0 w 35097"/>
                <a:gd name="connsiteY0" fmla="*/ 0 h 4048"/>
                <a:gd name="connsiteX1" fmla="*/ 35097 w 35097"/>
                <a:gd name="connsiteY1" fmla="*/ 0 h 4048"/>
              </a:gdLst>
              <a:ahLst/>
              <a:cxnLst>
                <a:cxn ang="0">
                  <a:pos x="connsiteX0" y="connsiteY0"/>
                </a:cxn>
                <a:cxn ang="0">
                  <a:pos x="connsiteX1" y="connsiteY1"/>
                </a:cxn>
              </a:cxnLst>
              <a:rect l="l" t="t" r="r" b="b"/>
              <a:pathLst>
                <a:path w="35097" h="4048">
                  <a:moveTo>
                    <a:pt x="0" y="0"/>
                  </a:moveTo>
                  <a:lnTo>
                    <a:pt x="35097" y="0"/>
                  </a:lnTo>
                </a:path>
              </a:pathLst>
            </a:custGeom>
            <a:noFill/>
            <a:ln w="12700" cap="rnd">
              <a:solidFill>
                <a:schemeClr val="bg1"/>
              </a:solidFill>
              <a:prstDash val="solid"/>
              <a:miter/>
            </a:ln>
          </p:spPr>
          <p:txBody>
            <a:bodyPr rtlCol="0" anchor="ctr"/>
            <a:lstStyle/>
            <a:p>
              <a:endParaRPr lang="en-SA"/>
            </a:p>
          </p:txBody>
        </p:sp>
      </p:grpSp>
    </p:spTree>
    <p:extLst>
      <p:ext uri="{BB962C8B-B14F-4D97-AF65-F5344CB8AC3E}">
        <p14:creationId xmlns:p14="http://schemas.microsoft.com/office/powerpoint/2010/main" val="32833221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43-7AD0-65FA-A221-93E34355076C}"/>
              </a:ext>
            </a:extLst>
          </p:cNvPr>
          <p:cNvSpPr>
            <a:spLocks noGrp="1"/>
          </p:cNvSpPr>
          <p:nvPr>
            <p:ph type="title"/>
          </p:nvPr>
        </p:nvSpPr>
        <p:spPr/>
        <p:txBody>
          <a:bodyPr>
            <a:normAutofit/>
          </a:bodyPr>
          <a:lstStyle/>
          <a:p>
            <a:r>
              <a:rPr lang="en-US" dirty="0"/>
              <a:t>Issue 13: Working Capital and Facilities</a:t>
            </a:r>
          </a:p>
        </p:txBody>
      </p:sp>
      <p:sp>
        <p:nvSpPr>
          <p:cNvPr id="3" name="Content Placeholder 2">
            <a:extLst>
              <a:ext uri="{FF2B5EF4-FFF2-40B4-BE49-F238E27FC236}">
                <a16:creationId xmlns:a16="http://schemas.microsoft.com/office/drawing/2014/main" id="{CF276A0D-5950-9F85-ED5E-EBE92B1293FE}"/>
              </a:ext>
            </a:extLst>
          </p:cNvPr>
          <p:cNvSpPr>
            <a:spLocks noGrp="1"/>
          </p:cNvSpPr>
          <p:nvPr>
            <p:ph idx="1"/>
          </p:nvPr>
        </p:nvSpPr>
        <p:spPr/>
        <p:txBody>
          <a:bodyPr>
            <a:normAutofit/>
          </a:bodyPr>
          <a:lstStyle/>
          <a:p>
            <a:r>
              <a:rPr lang="en-US" dirty="0"/>
              <a:t>Theory: Working capital is sometimes ignored, but it can be a tricky thing to model. You can set-up different working capital loans and allow for periods of cash build-up when the working capital is negative (rather than paying out dividends).</a:t>
            </a:r>
          </a:p>
          <a:p>
            <a:r>
              <a:rPr lang="en-US" dirty="0"/>
              <a:t>Developing alternative ways to model working capital requirements in the initial operating periods of a project can be surprisingly difficult.</a:t>
            </a:r>
          </a:p>
          <a:p>
            <a:r>
              <a:rPr lang="en-US" dirty="0"/>
              <a:t>You can use corporate finance ideas with revolving credit agreements</a:t>
            </a:r>
          </a:p>
          <a:p>
            <a:r>
              <a:rPr lang="en-US" dirty="0"/>
              <a:t>There should generally not be dividends when the cash balance is positive because the cash will later be negative.</a:t>
            </a:r>
          </a:p>
          <a:p>
            <a:endParaRPr lang="en-US" sz="3600" dirty="0"/>
          </a:p>
        </p:txBody>
      </p:sp>
    </p:spTree>
    <p:extLst>
      <p:ext uri="{BB962C8B-B14F-4D97-AF65-F5344CB8AC3E}">
        <p14:creationId xmlns:p14="http://schemas.microsoft.com/office/powerpoint/2010/main" val="42704502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3FD1-2B62-6F1A-297B-CEFC977F30D7}"/>
              </a:ext>
            </a:extLst>
          </p:cNvPr>
          <p:cNvSpPr>
            <a:spLocks noGrp="1"/>
          </p:cNvSpPr>
          <p:nvPr>
            <p:ph type="title"/>
          </p:nvPr>
        </p:nvSpPr>
        <p:spPr/>
        <p:txBody>
          <a:bodyPr>
            <a:normAutofit/>
          </a:bodyPr>
          <a:lstStyle/>
          <a:p>
            <a:r>
              <a:rPr lang="en-US" dirty="0"/>
              <a:t>Issue 14: Modelling Different Currencies</a:t>
            </a:r>
          </a:p>
        </p:txBody>
      </p:sp>
      <p:sp>
        <p:nvSpPr>
          <p:cNvPr id="3" name="Content Placeholder 2">
            <a:extLst>
              <a:ext uri="{FF2B5EF4-FFF2-40B4-BE49-F238E27FC236}">
                <a16:creationId xmlns:a16="http://schemas.microsoft.com/office/drawing/2014/main" id="{734AD076-21AE-E416-9FEB-8F9A8F043C1A}"/>
              </a:ext>
            </a:extLst>
          </p:cNvPr>
          <p:cNvSpPr>
            <a:spLocks noGrp="1"/>
          </p:cNvSpPr>
          <p:nvPr>
            <p:ph idx="1"/>
          </p:nvPr>
        </p:nvSpPr>
        <p:spPr/>
        <p:txBody>
          <a:bodyPr>
            <a:normAutofit/>
          </a:bodyPr>
          <a:lstStyle/>
          <a:p>
            <a:r>
              <a:rPr lang="en-US" dirty="0"/>
              <a:t>Modelling the effect of financing in different currencies including translation adjustments on the balance sheet.</a:t>
            </a:r>
          </a:p>
          <a:p>
            <a:endParaRPr lang="en-US" sz="3600" dirty="0"/>
          </a:p>
        </p:txBody>
      </p:sp>
      <p:pic>
        <p:nvPicPr>
          <p:cNvPr id="5" name="Picture 4">
            <a:extLst>
              <a:ext uri="{FF2B5EF4-FFF2-40B4-BE49-F238E27FC236}">
                <a16:creationId xmlns:a16="http://schemas.microsoft.com/office/drawing/2014/main" id="{2FD35569-EDFF-8073-28E1-BFB9FAF85AD0}"/>
              </a:ext>
            </a:extLst>
          </p:cNvPr>
          <p:cNvPicPr>
            <a:picLocks noChangeAspect="1"/>
          </p:cNvPicPr>
          <p:nvPr/>
        </p:nvPicPr>
        <p:blipFill>
          <a:blip r:embed="rId2"/>
          <a:stretch>
            <a:fillRect/>
          </a:stretch>
        </p:blipFill>
        <p:spPr>
          <a:xfrm>
            <a:off x="2716437" y="3106931"/>
            <a:ext cx="6346885" cy="2676397"/>
          </a:xfrm>
          <a:prstGeom prst="rect">
            <a:avLst/>
          </a:prstGeom>
        </p:spPr>
      </p:pic>
    </p:spTree>
    <p:extLst>
      <p:ext uri="{BB962C8B-B14F-4D97-AF65-F5344CB8AC3E}">
        <p14:creationId xmlns:p14="http://schemas.microsoft.com/office/powerpoint/2010/main" val="30260390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72F27-A939-3164-CC26-8AC92E7763AD}"/>
              </a:ext>
            </a:extLst>
          </p:cNvPr>
          <p:cNvSpPr>
            <a:spLocks noGrp="1"/>
          </p:cNvSpPr>
          <p:nvPr>
            <p:ph type="title"/>
          </p:nvPr>
        </p:nvSpPr>
        <p:spPr/>
        <p:txBody>
          <a:bodyPr>
            <a:normAutofit/>
          </a:bodyPr>
          <a:lstStyle/>
          <a:p>
            <a:r>
              <a:rPr lang="en-US" dirty="0"/>
              <a:t>Issue 15: Modelling Mini-Perms</a:t>
            </a:r>
          </a:p>
        </p:txBody>
      </p:sp>
      <p:sp>
        <p:nvSpPr>
          <p:cNvPr id="3" name="Content Placeholder 2">
            <a:extLst>
              <a:ext uri="{FF2B5EF4-FFF2-40B4-BE49-F238E27FC236}">
                <a16:creationId xmlns:a16="http://schemas.microsoft.com/office/drawing/2014/main" id="{72BC86DF-FB15-0833-EB59-C16D8A8F11DE}"/>
              </a:ext>
            </a:extLst>
          </p:cNvPr>
          <p:cNvSpPr>
            <a:spLocks noGrp="1"/>
          </p:cNvSpPr>
          <p:nvPr>
            <p:ph idx="1"/>
          </p:nvPr>
        </p:nvSpPr>
        <p:spPr/>
        <p:txBody>
          <a:bodyPr/>
          <a:lstStyle/>
          <a:p>
            <a:r>
              <a:rPr lang="en-US" sz="1200" dirty="0"/>
              <a:t>Theory: Modelling Mini-perms comes from banking regulations that make it more expensive for banks to issue debt longer than 7 years. The modelling is generally similar to other re-financing, except that the re-financing is forced rather than an upside option.</a:t>
            </a:r>
          </a:p>
          <a:p>
            <a:r>
              <a:rPr lang="en-US" sz="1200" dirty="0"/>
              <a:t>Modelling mini-perms and different re-financing assumptions (sweep in downside and increased debt in upside).</a:t>
            </a:r>
          </a:p>
          <a:p>
            <a:endParaRPr lang="en-US" dirty="0"/>
          </a:p>
        </p:txBody>
      </p:sp>
      <p:pic>
        <p:nvPicPr>
          <p:cNvPr id="5" name="Picture 4">
            <a:extLst>
              <a:ext uri="{FF2B5EF4-FFF2-40B4-BE49-F238E27FC236}">
                <a16:creationId xmlns:a16="http://schemas.microsoft.com/office/drawing/2014/main" id="{0FEFD668-158B-1FCC-DFBB-09A8B86F1A6E}"/>
              </a:ext>
            </a:extLst>
          </p:cNvPr>
          <p:cNvPicPr>
            <a:picLocks noChangeAspect="1"/>
          </p:cNvPicPr>
          <p:nvPr/>
        </p:nvPicPr>
        <p:blipFill>
          <a:blip r:embed="rId2"/>
          <a:stretch>
            <a:fillRect/>
          </a:stretch>
        </p:blipFill>
        <p:spPr>
          <a:xfrm>
            <a:off x="2996963" y="2977745"/>
            <a:ext cx="5848709" cy="2810945"/>
          </a:xfrm>
          <a:prstGeom prst="rect">
            <a:avLst/>
          </a:prstGeom>
        </p:spPr>
      </p:pic>
    </p:spTree>
    <p:extLst>
      <p:ext uri="{BB962C8B-B14F-4D97-AF65-F5344CB8AC3E}">
        <p14:creationId xmlns:p14="http://schemas.microsoft.com/office/powerpoint/2010/main" val="6600065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27D68-ECB7-577F-F212-4D6F1A81BC71}"/>
              </a:ext>
            </a:extLst>
          </p:cNvPr>
          <p:cNvSpPr>
            <a:spLocks noGrp="1"/>
          </p:cNvSpPr>
          <p:nvPr>
            <p:ph type="title"/>
          </p:nvPr>
        </p:nvSpPr>
        <p:spPr/>
        <p:txBody>
          <a:bodyPr>
            <a:normAutofit/>
          </a:bodyPr>
          <a:lstStyle/>
          <a:p>
            <a:r>
              <a:rPr lang="en-US" dirty="0"/>
              <a:t>Issue 16: Equity Bridge Loans</a:t>
            </a:r>
          </a:p>
        </p:txBody>
      </p:sp>
      <p:sp>
        <p:nvSpPr>
          <p:cNvPr id="3" name="Content Placeholder 2">
            <a:extLst>
              <a:ext uri="{FF2B5EF4-FFF2-40B4-BE49-F238E27FC236}">
                <a16:creationId xmlns:a16="http://schemas.microsoft.com/office/drawing/2014/main" id="{EA5082E6-4773-EB43-A88E-4E7F72612774}"/>
              </a:ext>
            </a:extLst>
          </p:cNvPr>
          <p:cNvSpPr>
            <a:spLocks noGrp="1"/>
          </p:cNvSpPr>
          <p:nvPr>
            <p:ph idx="1"/>
          </p:nvPr>
        </p:nvSpPr>
        <p:spPr/>
        <p:txBody>
          <a:bodyPr>
            <a:normAutofit/>
          </a:bodyPr>
          <a:lstStyle/>
          <a:p>
            <a:r>
              <a:rPr lang="en-US" sz="2400" dirty="0"/>
              <a:t>Theory: Equity bridge loans are loans that are made to the equity investment of a project, meaning that you compute the equity paid in capital and then borrow that amount and eventually pay it off. The biggest question about equity bridge loans is whether the equity IRR should be computed with the bridge loan as the loan depends on </a:t>
            </a:r>
          </a:p>
          <a:p>
            <a:r>
              <a:rPr lang="en-US" sz="2400" dirty="0"/>
              <a:t>Modelling equity bridge loans and the associated circular references along with options to include or not include interest during construction in the borrowing base.</a:t>
            </a:r>
          </a:p>
          <a:p>
            <a:r>
              <a:rPr lang="en-US" sz="2400" dirty="0"/>
              <a:t>With an equity bridge loan, it is possible to receive cash flow as dividends before the equity to re-pay the EBL is made. </a:t>
            </a:r>
          </a:p>
          <a:p>
            <a:endParaRPr lang="en-US" sz="4000" dirty="0"/>
          </a:p>
        </p:txBody>
      </p:sp>
    </p:spTree>
    <p:extLst>
      <p:ext uri="{BB962C8B-B14F-4D97-AF65-F5344CB8AC3E}">
        <p14:creationId xmlns:p14="http://schemas.microsoft.com/office/powerpoint/2010/main" val="17641470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1F21-1D45-DF73-FAB4-3D88AD4B9326}"/>
              </a:ext>
            </a:extLst>
          </p:cNvPr>
          <p:cNvSpPr>
            <a:spLocks noGrp="1"/>
          </p:cNvSpPr>
          <p:nvPr>
            <p:ph type="title"/>
          </p:nvPr>
        </p:nvSpPr>
        <p:spPr>
          <a:xfrm>
            <a:off x="1856900" y="494724"/>
            <a:ext cx="7448645" cy="785437"/>
          </a:xfrm>
        </p:spPr>
        <p:txBody>
          <a:bodyPr>
            <a:normAutofit fontScale="90000"/>
          </a:bodyPr>
          <a:lstStyle/>
          <a:p>
            <a:r>
              <a:rPr lang="en-US" dirty="0"/>
              <a:t>Issue 18: Project Sale and Holding Period IRR</a:t>
            </a:r>
          </a:p>
        </p:txBody>
      </p:sp>
      <p:sp>
        <p:nvSpPr>
          <p:cNvPr id="3" name="Content Placeholder 2">
            <a:extLst>
              <a:ext uri="{FF2B5EF4-FFF2-40B4-BE49-F238E27FC236}">
                <a16:creationId xmlns:a16="http://schemas.microsoft.com/office/drawing/2014/main" id="{1142EDD3-F451-E57F-2327-B3C17EB26257}"/>
              </a:ext>
            </a:extLst>
          </p:cNvPr>
          <p:cNvSpPr>
            <a:spLocks noGrp="1"/>
          </p:cNvSpPr>
          <p:nvPr>
            <p:ph idx="1"/>
          </p:nvPr>
        </p:nvSpPr>
        <p:spPr/>
        <p:txBody>
          <a:bodyPr>
            <a:normAutofit fontScale="92500" lnSpcReduction="10000"/>
          </a:bodyPr>
          <a:lstStyle/>
          <a:p>
            <a:r>
              <a:rPr lang="en-US" dirty="0"/>
              <a:t>Step 1: Start at end after stable period with required return for buyer</a:t>
            </a:r>
          </a:p>
          <a:p>
            <a:pPr lvl="1"/>
            <a:r>
              <a:rPr lang="en-US" dirty="0"/>
              <a:t>Can get data from transactions</a:t>
            </a:r>
          </a:p>
          <a:p>
            <a:pPr lvl="1"/>
            <a:r>
              <a:rPr lang="en-US" dirty="0"/>
              <a:t>If not can add a little bit to the interest rate</a:t>
            </a:r>
          </a:p>
          <a:p>
            <a:r>
              <a:rPr lang="en-US" dirty="0"/>
              <a:t>Step 2: Decide on a reasonable holding period</a:t>
            </a:r>
          </a:p>
          <a:p>
            <a:pPr lvl="1"/>
            <a:r>
              <a:rPr lang="en-US" dirty="0"/>
              <a:t>Should have some history</a:t>
            </a:r>
          </a:p>
          <a:p>
            <a:pPr lvl="1"/>
            <a:r>
              <a:rPr lang="en-US" dirty="0"/>
              <a:t>The shorter the period the higher the returns</a:t>
            </a:r>
          </a:p>
          <a:p>
            <a:r>
              <a:rPr lang="en-US" dirty="0"/>
              <a:t>Step 3: Make an estimate of how much higher an IRR you need for taking resolved risks</a:t>
            </a:r>
          </a:p>
          <a:p>
            <a:pPr lvl="1"/>
            <a:r>
              <a:rPr lang="en-US" dirty="0"/>
              <a:t>Risks are development risks, construction over-run and delay, volume estimation, operating and maintenance levels etc.</a:t>
            </a:r>
          </a:p>
          <a:p>
            <a:pPr lvl="1"/>
            <a:r>
              <a:rPr lang="en-US" dirty="0"/>
              <a:t>To think you can somehow quantify these risks with the Capital Asset Pricing Model and Beta is ridiculous</a:t>
            </a:r>
          </a:p>
          <a:p>
            <a:pPr lvl="1"/>
            <a:r>
              <a:rPr lang="en-US" dirty="0"/>
              <a:t>For example, add 4% for initial risk to get the target equity IRR</a:t>
            </a:r>
          </a:p>
          <a:p>
            <a:r>
              <a:rPr lang="en-US" dirty="0"/>
              <a:t>Step 4: Run goal seek for price with target IRR</a:t>
            </a:r>
          </a:p>
          <a:p>
            <a:pPr lvl="1"/>
            <a:r>
              <a:rPr lang="en-US" dirty="0"/>
              <a:t>Go to the portion of the model with the IRR after the plant sale and the holding period</a:t>
            </a:r>
          </a:p>
          <a:p>
            <a:pPr lvl="1"/>
            <a:r>
              <a:rPr lang="en-US" dirty="0"/>
              <a:t>Compute the NPV of the holding period cash flow using the target IRR from Step 3</a:t>
            </a:r>
          </a:p>
          <a:p>
            <a:pPr lvl="1"/>
            <a:r>
              <a:rPr lang="en-US" dirty="0"/>
              <a:t>Use goal seek to find price to meet the target return that covers these risks</a:t>
            </a:r>
          </a:p>
        </p:txBody>
      </p:sp>
    </p:spTree>
    <p:extLst>
      <p:ext uri="{BB962C8B-B14F-4D97-AF65-F5344CB8AC3E}">
        <p14:creationId xmlns:p14="http://schemas.microsoft.com/office/powerpoint/2010/main" val="30203621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98751-67CA-565B-EF65-980F52495264}"/>
              </a:ext>
            </a:extLst>
          </p:cNvPr>
          <p:cNvSpPr>
            <a:spLocks noGrp="1"/>
          </p:cNvSpPr>
          <p:nvPr>
            <p:ph type="title"/>
          </p:nvPr>
        </p:nvSpPr>
        <p:spPr/>
        <p:txBody>
          <a:bodyPr>
            <a:normAutofit/>
          </a:bodyPr>
          <a:lstStyle/>
          <a:p>
            <a:r>
              <a:rPr lang="en-US" dirty="0"/>
              <a:t>Issue 19: NOL with Expiration</a:t>
            </a:r>
          </a:p>
        </p:txBody>
      </p:sp>
      <p:sp>
        <p:nvSpPr>
          <p:cNvPr id="3" name="Content Placeholder 2">
            <a:extLst>
              <a:ext uri="{FF2B5EF4-FFF2-40B4-BE49-F238E27FC236}">
                <a16:creationId xmlns:a16="http://schemas.microsoft.com/office/drawing/2014/main" id="{878F905C-6CBC-F125-ECE1-288849D6715D}"/>
              </a:ext>
            </a:extLst>
          </p:cNvPr>
          <p:cNvSpPr>
            <a:spLocks noGrp="1"/>
          </p:cNvSpPr>
          <p:nvPr>
            <p:ph idx="1"/>
          </p:nvPr>
        </p:nvSpPr>
        <p:spPr/>
        <p:txBody>
          <a:bodyPr/>
          <a:lstStyle/>
          <a:p>
            <a:r>
              <a:rPr lang="en-US" sz="1200" dirty="0"/>
              <a:t>Theory: Without NOL expiration, the adjustment for NOL is easy with MIN and MAX</a:t>
            </a:r>
          </a:p>
          <a:p>
            <a:r>
              <a:rPr lang="en-US" sz="1200" dirty="0"/>
              <a:t>With the NOL you need to keep track of how much NOL has been used and you can go backward and keep track of previously used NOL.</a:t>
            </a:r>
          </a:p>
          <a:p>
            <a:endParaRPr lang="en-US" dirty="0"/>
          </a:p>
        </p:txBody>
      </p:sp>
      <p:pic>
        <p:nvPicPr>
          <p:cNvPr id="5" name="Picture 4">
            <a:extLst>
              <a:ext uri="{FF2B5EF4-FFF2-40B4-BE49-F238E27FC236}">
                <a16:creationId xmlns:a16="http://schemas.microsoft.com/office/drawing/2014/main" id="{3F49FE4E-317B-CE6F-5586-18DAF4CAFFAC}"/>
              </a:ext>
            </a:extLst>
          </p:cNvPr>
          <p:cNvPicPr>
            <a:picLocks noChangeAspect="1"/>
          </p:cNvPicPr>
          <p:nvPr/>
        </p:nvPicPr>
        <p:blipFill>
          <a:blip r:embed="rId2"/>
          <a:stretch>
            <a:fillRect/>
          </a:stretch>
        </p:blipFill>
        <p:spPr>
          <a:xfrm>
            <a:off x="2057028" y="2916937"/>
            <a:ext cx="8048044" cy="3260027"/>
          </a:xfrm>
          <a:prstGeom prst="rect">
            <a:avLst/>
          </a:prstGeom>
        </p:spPr>
      </p:pic>
    </p:spTree>
    <p:extLst>
      <p:ext uri="{BB962C8B-B14F-4D97-AF65-F5344CB8AC3E}">
        <p14:creationId xmlns:p14="http://schemas.microsoft.com/office/powerpoint/2010/main" val="3235874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2CF3A-E7F6-5CDA-90BA-86291D8CA471}"/>
              </a:ext>
            </a:extLst>
          </p:cNvPr>
          <p:cNvSpPr>
            <a:spLocks noGrp="1"/>
          </p:cNvSpPr>
          <p:nvPr>
            <p:ph type="title"/>
          </p:nvPr>
        </p:nvSpPr>
        <p:spPr/>
        <p:txBody>
          <a:bodyPr>
            <a:normAutofit/>
          </a:bodyPr>
          <a:lstStyle/>
          <a:p>
            <a:r>
              <a:rPr lang="en-US" dirty="0"/>
              <a:t>Issue 20: Creating a Fund of Projects</a:t>
            </a:r>
          </a:p>
        </p:txBody>
      </p:sp>
      <p:sp>
        <p:nvSpPr>
          <p:cNvPr id="3" name="Content Placeholder 2">
            <a:extLst>
              <a:ext uri="{FF2B5EF4-FFF2-40B4-BE49-F238E27FC236}">
                <a16:creationId xmlns:a16="http://schemas.microsoft.com/office/drawing/2014/main" id="{874176B9-6B48-38F4-0CE6-D3EEB3259CFF}"/>
              </a:ext>
            </a:extLst>
          </p:cNvPr>
          <p:cNvSpPr>
            <a:spLocks noGrp="1"/>
          </p:cNvSpPr>
          <p:nvPr>
            <p:ph idx="1"/>
          </p:nvPr>
        </p:nvSpPr>
        <p:spPr/>
        <p:txBody>
          <a:bodyPr>
            <a:normAutofit fontScale="92500" lnSpcReduction="10000"/>
          </a:bodyPr>
          <a:lstStyle/>
          <a:p>
            <a:r>
              <a:rPr lang="en-US" dirty="0"/>
              <a:t>Compute Common Timeline</a:t>
            </a:r>
          </a:p>
          <a:p>
            <a:pPr lvl="1"/>
            <a:r>
              <a:rPr lang="en-US" dirty="0"/>
              <a:t>Monthly Timeline</a:t>
            </a:r>
          </a:p>
          <a:p>
            <a:pPr lvl="1"/>
            <a:r>
              <a:rPr lang="en-US" dirty="0"/>
              <a:t>Creates Large Model</a:t>
            </a:r>
          </a:p>
          <a:p>
            <a:r>
              <a:rPr lang="en-US" dirty="0"/>
              <a:t>Make InputC type Sheet with Projects</a:t>
            </a:r>
          </a:p>
          <a:p>
            <a:pPr lvl="1"/>
            <a:r>
              <a:rPr lang="en-US" dirty="0"/>
              <a:t>Inputs can be flexible</a:t>
            </a:r>
          </a:p>
          <a:p>
            <a:pPr lvl="1"/>
            <a:r>
              <a:rPr lang="en-US" dirty="0"/>
              <a:t>Must be in consistent format across projects</a:t>
            </a:r>
          </a:p>
          <a:p>
            <a:r>
              <a:rPr lang="en-US" dirty="0"/>
              <a:t>Use Model as Template</a:t>
            </a:r>
          </a:p>
          <a:p>
            <a:r>
              <a:rPr lang="en-US" dirty="0"/>
              <a:t>Create a Loop that changes the code number and copies template file to new sheet</a:t>
            </a:r>
          </a:p>
          <a:p>
            <a:pPr lvl="1"/>
            <a:r>
              <a:rPr lang="en-US" dirty="0"/>
              <a:t>Start at End</a:t>
            </a:r>
          </a:p>
          <a:p>
            <a:pPr lvl="1"/>
            <a:r>
              <a:rPr lang="en-US" dirty="0"/>
              <a:t>Create a Blank Start and End Sheet</a:t>
            </a:r>
          </a:p>
          <a:p>
            <a:pPr lvl="1"/>
            <a:r>
              <a:rPr lang="en-US" dirty="0"/>
              <a:t>Start at the End of the Loop</a:t>
            </a:r>
          </a:p>
          <a:p>
            <a:pPr lvl="1"/>
            <a:r>
              <a:rPr lang="en-US" dirty="0"/>
              <a:t>Demonstrate that you can change the template file</a:t>
            </a:r>
          </a:p>
          <a:p>
            <a:r>
              <a:rPr lang="en-US" dirty="0"/>
              <a:t>Create a macro to delete sheets between start and end sheet</a:t>
            </a:r>
          </a:p>
          <a:p>
            <a:pPr lvl="1"/>
            <a:r>
              <a:rPr lang="en-US" dirty="0"/>
              <a:t>Again, start at the end</a:t>
            </a:r>
          </a:p>
          <a:p>
            <a:endParaRPr lang="en-US" dirty="0"/>
          </a:p>
          <a:p>
            <a:endParaRPr lang="en-US" dirty="0"/>
          </a:p>
        </p:txBody>
      </p:sp>
    </p:spTree>
    <p:extLst>
      <p:ext uri="{BB962C8B-B14F-4D97-AF65-F5344CB8AC3E}">
        <p14:creationId xmlns:p14="http://schemas.microsoft.com/office/powerpoint/2010/main" val="15918079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7BBC-7FD9-5BDC-968A-21CD9531D205}"/>
              </a:ext>
            </a:extLst>
          </p:cNvPr>
          <p:cNvSpPr>
            <a:spLocks noGrp="1"/>
          </p:cNvSpPr>
          <p:nvPr>
            <p:ph type="title"/>
          </p:nvPr>
        </p:nvSpPr>
        <p:spPr/>
        <p:txBody>
          <a:bodyPr>
            <a:normAutofit/>
          </a:bodyPr>
          <a:lstStyle/>
          <a:p>
            <a:r>
              <a:rPr lang="en-US" dirty="0"/>
              <a:t>Issue 20: Consolidation Continued</a:t>
            </a:r>
          </a:p>
        </p:txBody>
      </p:sp>
      <p:sp>
        <p:nvSpPr>
          <p:cNvPr id="3" name="Content Placeholder 2">
            <a:extLst>
              <a:ext uri="{FF2B5EF4-FFF2-40B4-BE49-F238E27FC236}">
                <a16:creationId xmlns:a16="http://schemas.microsoft.com/office/drawing/2014/main" id="{4C3E6E6B-02AD-F920-E3D9-C4A3A4CEBC6F}"/>
              </a:ext>
            </a:extLst>
          </p:cNvPr>
          <p:cNvSpPr>
            <a:spLocks noGrp="1"/>
          </p:cNvSpPr>
          <p:nvPr>
            <p:ph idx="1"/>
          </p:nvPr>
        </p:nvSpPr>
        <p:spPr>
          <a:xfrm>
            <a:off x="838200" y="1834769"/>
            <a:ext cx="10515600" cy="4351338"/>
          </a:xfrm>
        </p:spPr>
        <p:txBody>
          <a:bodyPr/>
          <a:lstStyle/>
          <a:p>
            <a:r>
              <a:rPr lang="en-US" dirty="0"/>
              <a:t>Illustration of consolidation with old-fashioned sum(Start:End!K46)</a:t>
            </a:r>
          </a:p>
          <a:p>
            <a:endParaRPr lang="en-US" dirty="0"/>
          </a:p>
        </p:txBody>
      </p:sp>
      <p:pic>
        <p:nvPicPr>
          <p:cNvPr id="5" name="Picture 4">
            <a:extLst>
              <a:ext uri="{FF2B5EF4-FFF2-40B4-BE49-F238E27FC236}">
                <a16:creationId xmlns:a16="http://schemas.microsoft.com/office/drawing/2014/main" id="{85EDEDE7-16FB-50E9-0B47-252D62542D63}"/>
              </a:ext>
            </a:extLst>
          </p:cNvPr>
          <p:cNvPicPr>
            <a:picLocks noChangeAspect="1"/>
          </p:cNvPicPr>
          <p:nvPr/>
        </p:nvPicPr>
        <p:blipFill>
          <a:blip r:embed="rId2"/>
          <a:stretch>
            <a:fillRect/>
          </a:stretch>
        </p:blipFill>
        <p:spPr>
          <a:xfrm>
            <a:off x="1630190" y="2503000"/>
            <a:ext cx="7550386" cy="3415554"/>
          </a:xfrm>
          <a:prstGeom prst="rect">
            <a:avLst/>
          </a:prstGeom>
        </p:spPr>
      </p:pic>
    </p:spTree>
    <p:extLst>
      <p:ext uri="{BB962C8B-B14F-4D97-AF65-F5344CB8AC3E}">
        <p14:creationId xmlns:p14="http://schemas.microsoft.com/office/powerpoint/2010/main" val="17749469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799D-B7CD-7F93-4F80-239C384AE3D3}"/>
              </a:ext>
            </a:extLst>
          </p:cNvPr>
          <p:cNvSpPr>
            <a:spLocks noGrp="1"/>
          </p:cNvSpPr>
          <p:nvPr>
            <p:ph type="title"/>
          </p:nvPr>
        </p:nvSpPr>
        <p:spPr>
          <a:xfrm>
            <a:off x="566928" y="365126"/>
            <a:ext cx="10213848" cy="924178"/>
          </a:xfrm>
        </p:spPr>
        <p:txBody>
          <a:bodyPr>
            <a:normAutofit fontScale="90000"/>
          </a:bodyPr>
          <a:lstStyle/>
          <a:p>
            <a:r>
              <a:rPr lang="en-US" dirty="0"/>
              <a:t>Issue 21: Evaluation of Risk and Return on Senior and Subordinated Debt</a:t>
            </a:r>
          </a:p>
        </p:txBody>
      </p:sp>
      <p:sp>
        <p:nvSpPr>
          <p:cNvPr id="3" name="Content Placeholder 2">
            <a:extLst>
              <a:ext uri="{FF2B5EF4-FFF2-40B4-BE49-F238E27FC236}">
                <a16:creationId xmlns:a16="http://schemas.microsoft.com/office/drawing/2014/main" id="{B075F46F-D1A6-EE41-3C9A-F294C8F80492}"/>
              </a:ext>
            </a:extLst>
          </p:cNvPr>
          <p:cNvSpPr>
            <a:spLocks noGrp="1"/>
          </p:cNvSpPr>
          <p:nvPr>
            <p:ph idx="1"/>
          </p:nvPr>
        </p:nvSpPr>
        <p:spPr/>
        <p:txBody>
          <a:bodyPr>
            <a:normAutofit/>
          </a:bodyPr>
          <a:lstStyle/>
          <a:p>
            <a:r>
              <a:rPr lang="en-US" b="1" dirty="0"/>
              <a:t>Theory: Subordinated debt carries a higher interest rate than senior debt because of the higher probability of default and loss given default. The question is how can one evaluate the higher return versus the higher risk).</a:t>
            </a:r>
          </a:p>
          <a:p>
            <a:r>
              <a:rPr lang="en-US" dirty="0"/>
              <a:t>The first step in modelling is evaluating the structure of the subordinated debt and in particular whether the subordinated debt pays interest or capitalizes interest. </a:t>
            </a:r>
          </a:p>
          <a:p>
            <a:r>
              <a:rPr lang="en-US" dirty="0"/>
              <a:t>The next step is to include provision for default and repayment of default on subordinated debt as well as senior debt.</a:t>
            </a:r>
          </a:p>
          <a:p>
            <a:r>
              <a:rPr lang="en-US" dirty="0"/>
              <a:t>Once you have modelled the defaults, you can compare the value of the defaults to the amount of the debt issued (in present value at the risk-free rate).</a:t>
            </a:r>
          </a:p>
        </p:txBody>
      </p:sp>
    </p:spTree>
    <p:extLst>
      <p:ext uri="{BB962C8B-B14F-4D97-AF65-F5344CB8AC3E}">
        <p14:creationId xmlns:p14="http://schemas.microsoft.com/office/powerpoint/2010/main" val="36713517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F1FE-D367-E0A8-4A05-E2241F931CA6}"/>
              </a:ext>
            </a:extLst>
          </p:cNvPr>
          <p:cNvSpPr>
            <a:spLocks noGrp="1"/>
          </p:cNvSpPr>
          <p:nvPr>
            <p:ph type="title"/>
          </p:nvPr>
        </p:nvSpPr>
        <p:spPr>
          <a:xfrm>
            <a:off x="2152650" y="365127"/>
            <a:ext cx="7591806" cy="1090651"/>
          </a:xfrm>
        </p:spPr>
        <p:txBody>
          <a:bodyPr>
            <a:normAutofit fontScale="90000"/>
          </a:bodyPr>
          <a:lstStyle/>
          <a:p>
            <a:r>
              <a:rPr lang="en-US" dirty="0"/>
              <a:t>Issue 21: Risk and Return of Senior and Subordinated Debt, Continued</a:t>
            </a:r>
          </a:p>
        </p:txBody>
      </p:sp>
      <p:sp>
        <p:nvSpPr>
          <p:cNvPr id="3" name="Content Placeholder 2">
            <a:extLst>
              <a:ext uri="{FF2B5EF4-FFF2-40B4-BE49-F238E27FC236}">
                <a16:creationId xmlns:a16="http://schemas.microsoft.com/office/drawing/2014/main" id="{C954E23D-517D-E0A3-2E6B-87D90BA62124}"/>
              </a:ext>
            </a:extLst>
          </p:cNvPr>
          <p:cNvSpPr>
            <a:spLocks noGrp="1"/>
          </p:cNvSpPr>
          <p:nvPr>
            <p:ph idx="1"/>
          </p:nvPr>
        </p:nvSpPr>
        <p:spPr/>
        <p:txBody>
          <a:bodyPr/>
          <a:lstStyle/>
          <a:p>
            <a:r>
              <a:rPr lang="en-US" dirty="0"/>
              <a:t>The graphs below demonstrate how the subordinated debt and senior debt could be valued with Monte Carlo simulation. </a:t>
            </a:r>
          </a:p>
          <a:p>
            <a:r>
              <a:rPr lang="en-US" dirty="0"/>
              <a:t>Left hand graph, fully pays off debt; right hand graph the IRR on Subordinated debt is lower than senior debt</a:t>
            </a:r>
          </a:p>
          <a:p>
            <a:endParaRPr lang="en-US" dirty="0"/>
          </a:p>
          <a:p>
            <a:endParaRPr lang="en-US" dirty="0"/>
          </a:p>
        </p:txBody>
      </p:sp>
      <p:pic>
        <p:nvPicPr>
          <p:cNvPr id="5" name="Picture 4">
            <a:extLst>
              <a:ext uri="{FF2B5EF4-FFF2-40B4-BE49-F238E27FC236}">
                <a16:creationId xmlns:a16="http://schemas.microsoft.com/office/drawing/2014/main" id="{C4CC1D61-A25A-FA7A-0807-C2AE9F69712A}"/>
              </a:ext>
            </a:extLst>
          </p:cNvPr>
          <p:cNvPicPr>
            <a:picLocks noChangeAspect="1"/>
          </p:cNvPicPr>
          <p:nvPr/>
        </p:nvPicPr>
        <p:blipFill>
          <a:blip r:embed="rId2"/>
          <a:stretch>
            <a:fillRect/>
          </a:stretch>
        </p:blipFill>
        <p:spPr>
          <a:xfrm>
            <a:off x="2345558" y="3786129"/>
            <a:ext cx="3075813" cy="2020987"/>
          </a:xfrm>
          <a:prstGeom prst="rect">
            <a:avLst/>
          </a:prstGeom>
        </p:spPr>
      </p:pic>
      <p:pic>
        <p:nvPicPr>
          <p:cNvPr id="7" name="Picture 6">
            <a:extLst>
              <a:ext uri="{FF2B5EF4-FFF2-40B4-BE49-F238E27FC236}">
                <a16:creationId xmlns:a16="http://schemas.microsoft.com/office/drawing/2014/main" id="{6C0795A4-D37F-03CD-DFB2-783D8969E0A4}"/>
              </a:ext>
            </a:extLst>
          </p:cNvPr>
          <p:cNvPicPr>
            <a:picLocks noChangeAspect="1"/>
          </p:cNvPicPr>
          <p:nvPr/>
        </p:nvPicPr>
        <p:blipFill>
          <a:blip r:embed="rId3"/>
          <a:stretch>
            <a:fillRect/>
          </a:stretch>
        </p:blipFill>
        <p:spPr>
          <a:xfrm>
            <a:off x="6195013" y="3786128"/>
            <a:ext cx="3070695" cy="2020988"/>
          </a:xfrm>
          <a:prstGeom prst="rect">
            <a:avLst/>
          </a:prstGeom>
        </p:spPr>
      </p:pic>
    </p:spTree>
    <p:extLst>
      <p:ext uri="{BB962C8B-B14F-4D97-AF65-F5344CB8AC3E}">
        <p14:creationId xmlns:p14="http://schemas.microsoft.com/office/powerpoint/2010/main" val="1227228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EF242B-40D0-4A36-CB91-D7A5671871D0}"/>
              </a:ext>
            </a:extLst>
          </p:cNvPr>
          <p:cNvSpPr txBox="1"/>
          <p:nvPr/>
        </p:nvSpPr>
        <p:spPr>
          <a:xfrm>
            <a:off x="813478" y="620699"/>
            <a:ext cx="3016400" cy="307777"/>
          </a:xfrm>
          <a:prstGeom prst="rect">
            <a:avLst/>
          </a:prstGeom>
          <a:noFill/>
        </p:spPr>
        <p:txBody>
          <a:bodyPr wrap="square" anchor="t">
            <a:spAutoFit/>
          </a:bodyPr>
          <a:lstStyle/>
          <a:p>
            <a:pPr>
              <a:spcAft>
                <a:spcPts val="600"/>
              </a:spcAft>
            </a:pPr>
            <a:r>
              <a:rPr lang="en-ID" sz="1400" b="1">
                <a:solidFill>
                  <a:schemeClr val="bg2"/>
                </a:solidFill>
                <a:latin typeface="DIN Next LT Arabic" panose="020B0503020203050203" pitchFamily="34" charset="-78"/>
                <a:ea typeface="Roboto Light" panose="02000000000000000000" pitchFamily="2" charset="0"/>
                <a:cs typeface="DIN Next LT Arabic" panose="020B0503020203050203" pitchFamily="34" charset="-78"/>
              </a:rPr>
              <a:t>Programs</a:t>
            </a:r>
          </a:p>
        </p:txBody>
      </p:sp>
      <p:cxnSp>
        <p:nvCxnSpPr>
          <p:cNvPr id="3" name="Straight Connector 2">
            <a:extLst>
              <a:ext uri="{FF2B5EF4-FFF2-40B4-BE49-F238E27FC236}">
                <a16:creationId xmlns:a16="http://schemas.microsoft.com/office/drawing/2014/main" id="{7DFC4589-84EB-26CA-9D01-97A9C2B759E7}"/>
              </a:ext>
            </a:extLst>
          </p:cNvPr>
          <p:cNvCxnSpPr>
            <a:cxnSpLocks/>
          </p:cNvCxnSpPr>
          <p:nvPr/>
        </p:nvCxnSpPr>
        <p:spPr>
          <a:xfrm>
            <a:off x="554579" y="818492"/>
            <a:ext cx="21914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6C87250-B47F-E2D3-E291-26CD7A015A6A}"/>
              </a:ext>
            </a:extLst>
          </p:cNvPr>
          <p:cNvCxnSpPr>
            <a:cxnSpLocks/>
          </p:cNvCxnSpPr>
          <p:nvPr/>
        </p:nvCxnSpPr>
        <p:spPr>
          <a:xfrm>
            <a:off x="554579" y="818492"/>
            <a:ext cx="21914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E7987E3-523F-6FD1-F0B9-A558B990FDDA}"/>
              </a:ext>
            </a:extLst>
          </p:cNvPr>
          <p:cNvSpPr txBox="1"/>
          <p:nvPr/>
        </p:nvSpPr>
        <p:spPr>
          <a:xfrm>
            <a:off x="813478" y="911661"/>
            <a:ext cx="4977722" cy="439095"/>
          </a:xfrm>
          <a:prstGeom prst="rect">
            <a:avLst/>
          </a:prstGeom>
          <a:noFill/>
        </p:spPr>
        <p:txBody>
          <a:bodyPr wrap="square" anchor="t">
            <a:spAutoFit/>
          </a:bodyPr>
          <a:lstStyle/>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Programs Overview</a:t>
            </a:r>
          </a:p>
        </p:txBody>
      </p:sp>
      <p:sp>
        <p:nvSpPr>
          <p:cNvPr id="6" name="Snip Single Corner Rectangle 5">
            <a:extLst>
              <a:ext uri="{FF2B5EF4-FFF2-40B4-BE49-F238E27FC236}">
                <a16:creationId xmlns:a16="http://schemas.microsoft.com/office/drawing/2014/main" id="{32FDA2F2-0B30-84D5-C2C4-42F1FA35FDF7}"/>
              </a:ext>
            </a:extLst>
          </p:cNvPr>
          <p:cNvSpPr/>
          <p:nvPr/>
        </p:nvSpPr>
        <p:spPr>
          <a:xfrm rot="10800000">
            <a:off x="2030115" y="2967380"/>
            <a:ext cx="1317812" cy="564777"/>
          </a:xfrm>
          <a:prstGeom prst="snip1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7" name="Rectangle 6">
            <a:extLst>
              <a:ext uri="{FF2B5EF4-FFF2-40B4-BE49-F238E27FC236}">
                <a16:creationId xmlns:a16="http://schemas.microsoft.com/office/drawing/2014/main" id="{F08EB416-D4A6-05BB-6075-E83BD366C2EB}"/>
              </a:ext>
            </a:extLst>
          </p:cNvPr>
          <p:cNvSpPr/>
          <p:nvPr/>
        </p:nvSpPr>
        <p:spPr>
          <a:xfrm>
            <a:off x="2852929" y="2885002"/>
            <a:ext cx="3158567" cy="564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8" name="TextBox 7">
            <a:extLst>
              <a:ext uri="{FF2B5EF4-FFF2-40B4-BE49-F238E27FC236}">
                <a16:creationId xmlns:a16="http://schemas.microsoft.com/office/drawing/2014/main" id="{0FFC2A84-72A6-F6DE-53B4-D8F9AAAE1716}"/>
              </a:ext>
            </a:extLst>
          </p:cNvPr>
          <p:cNvSpPr txBox="1"/>
          <p:nvPr/>
        </p:nvSpPr>
        <p:spPr>
          <a:xfrm>
            <a:off x="2928949" y="2905780"/>
            <a:ext cx="3039035" cy="523220"/>
          </a:xfrm>
          <a:prstGeom prst="rect">
            <a:avLst/>
          </a:prstGeom>
          <a:noFill/>
        </p:spPr>
        <p:txBody>
          <a:bodyPr wrap="square">
            <a:spAutoFit/>
          </a:bodyPr>
          <a:lstStyle/>
          <a:p>
            <a:r>
              <a:rPr lang="en-US" sz="1600">
                <a:solidFill>
                  <a:schemeClr val="bg1"/>
                </a:solidFill>
                <a:effectLst/>
                <a:latin typeface="DIN Next LT Arabic" panose="020B0503020203050203" pitchFamily="34" charset="-78"/>
                <a:cs typeface="DIN Next LT Arabic" panose="020B0503020203050203" pitchFamily="34" charset="-78"/>
              </a:rPr>
              <a:t>Program</a:t>
            </a:r>
          </a:p>
          <a:p>
            <a:r>
              <a:rPr lang="en-US" sz="1200">
                <a:solidFill>
                  <a:schemeClr val="bg1"/>
                </a:solidFill>
                <a:effectLst/>
                <a:latin typeface="DIN Next LT Arabic" panose="020B0503020203050203" pitchFamily="34" charset="-78"/>
                <a:cs typeface="DIN Next LT Arabic" panose="020B0503020203050203" pitchFamily="34" charset="-78"/>
              </a:rPr>
              <a:t>Energy Security and Energy Diplomacy</a:t>
            </a:r>
          </a:p>
        </p:txBody>
      </p:sp>
      <p:sp>
        <p:nvSpPr>
          <p:cNvPr id="9" name="TextBox 8">
            <a:extLst>
              <a:ext uri="{FF2B5EF4-FFF2-40B4-BE49-F238E27FC236}">
                <a16:creationId xmlns:a16="http://schemas.microsoft.com/office/drawing/2014/main" id="{FDD19DB7-FE7A-D424-D2C0-4809E764B0DF}"/>
              </a:ext>
            </a:extLst>
          </p:cNvPr>
          <p:cNvSpPr txBox="1"/>
          <p:nvPr/>
        </p:nvSpPr>
        <p:spPr>
          <a:xfrm>
            <a:off x="934665" y="2905780"/>
            <a:ext cx="735105" cy="523220"/>
          </a:xfrm>
          <a:prstGeom prst="rect">
            <a:avLst/>
          </a:prstGeom>
          <a:noFill/>
          <a:ln>
            <a:noFill/>
          </a:ln>
        </p:spPr>
        <p:txBody>
          <a:bodyPr wrap="square">
            <a:spAutoFit/>
          </a:bodyPr>
          <a:lstStyle/>
          <a:p>
            <a:r>
              <a:rPr lang="en-US" sz="2800">
                <a:solidFill>
                  <a:schemeClr val="accent1"/>
                </a:solidFill>
                <a:effectLst/>
                <a:latin typeface="DIN Next Arabic Med" pitchFamily="2" charset="-78"/>
                <a:cs typeface="DIN Next Arabic Med" pitchFamily="2" charset="-78"/>
              </a:rPr>
              <a:t>07</a:t>
            </a:r>
            <a:endParaRPr lang="en-US" sz="1200">
              <a:solidFill>
                <a:schemeClr val="accent1"/>
              </a:solidFill>
              <a:effectLst/>
              <a:latin typeface="DIN Next Arabic Med" pitchFamily="2" charset="-78"/>
              <a:cs typeface="DIN Next Arabic Med" pitchFamily="2" charset="-78"/>
            </a:endParaRPr>
          </a:p>
        </p:txBody>
      </p:sp>
      <p:sp>
        <p:nvSpPr>
          <p:cNvPr id="10" name="Snip Single Corner Rectangle 9">
            <a:extLst>
              <a:ext uri="{FF2B5EF4-FFF2-40B4-BE49-F238E27FC236}">
                <a16:creationId xmlns:a16="http://schemas.microsoft.com/office/drawing/2014/main" id="{433813DC-C3B0-3337-CA05-4D3C343E8785}"/>
              </a:ext>
            </a:extLst>
          </p:cNvPr>
          <p:cNvSpPr/>
          <p:nvPr/>
        </p:nvSpPr>
        <p:spPr>
          <a:xfrm rot="10800000">
            <a:off x="2030115" y="4010681"/>
            <a:ext cx="1317812" cy="564777"/>
          </a:xfrm>
          <a:prstGeom prst="snip1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1" name="Rectangle 10">
            <a:extLst>
              <a:ext uri="{FF2B5EF4-FFF2-40B4-BE49-F238E27FC236}">
                <a16:creationId xmlns:a16="http://schemas.microsoft.com/office/drawing/2014/main" id="{362F9540-F034-E519-0375-714C065E4534}"/>
              </a:ext>
            </a:extLst>
          </p:cNvPr>
          <p:cNvSpPr/>
          <p:nvPr/>
        </p:nvSpPr>
        <p:spPr>
          <a:xfrm>
            <a:off x="2852929" y="3781473"/>
            <a:ext cx="3158567" cy="7286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2" name="TextBox 11">
            <a:extLst>
              <a:ext uri="{FF2B5EF4-FFF2-40B4-BE49-F238E27FC236}">
                <a16:creationId xmlns:a16="http://schemas.microsoft.com/office/drawing/2014/main" id="{F0751E0F-629C-B389-E496-5A5CA8309095}"/>
              </a:ext>
            </a:extLst>
          </p:cNvPr>
          <p:cNvSpPr txBox="1"/>
          <p:nvPr/>
        </p:nvSpPr>
        <p:spPr>
          <a:xfrm>
            <a:off x="2928949" y="3802251"/>
            <a:ext cx="3082547" cy="707886"/>
          </a:xfrm>
          <a:prstGeom prst="rect">
            <a:avLst/>
          </a:prstGeom>
          <a:noFill/>
        </p:spPr>
        <p:txBody>
          <a:bodyPr wrap="square">
            <a:spAutoFit/>
          </a:bodyPr>
          <a:lstStyle/>
          <a:p>
            <a:r>
              <a:rPr lang="en-US" sz="1600">
                <a:solidFill>
                  <a:schemeClr val="bg1"/>
                </a:solidFill>
                <a:effectLst/>
                <a:latin typeface="DIN Next LT Arabic" panose="020B0503020203050203" pitchFamily="34" charset="-78"/>
                <a:cs typeface="DIN Next LT Arabic" panose="020B0503020203050203" pitchFamily="34" charset="-78"/>
              </a:rPr>
              <a:t>Program</a:t>
            </a:r>
          </a:p>
          <a:p>
            <a:r>
              <a:rPr lang="en-US" sz="1200">
                <a:solidFill>
                  <a:schemeClr val="bg1"/>
                </a:solidFill>
                <a:effectLst/>
                <a:latin typeface="DIN Next LT Arabic" panose="020B0503020203050203" pitchFamily="34" charset="-78"/>
                <a:cs typeface="DIN Next LT Arabic" panose="020B0503020203050203" pitchFamily="34" charset="-78"/>
              </a:rPr>
              <a:t>Global Energy Sector </a:t>
            </a:r>
          </a:p>
          <a:p>
            <a:r>
              <a:rPr lang="en-US" sz="1200">
                <a:solidFill>
                  <a:schemeClr val="bg1"/>
                </a:solidFill>
                <a:effectLst/>
                <a:latin typeface="DIN Next LT Arabic" panose="020B0503020203050203" pitchFamily="34" charset="-78"/>
                <a:cs typeface="DIN Next LT Arabic" panose="020B0503020203050203" pitchFamily="34" charset="-78"/>
              </a:rPr>
              <a:t>and Business Management</a:t>
            </a:r>
          </a:p>
        </p:txBody>
      </p:sp>
      <p:sp>
        <p:nvSpPr>
          <p:cNvPr id="16" name="TextBox 15">
            <a:extLst>
              <a:ext uri="{FF2B5EF4-FFF2-40B4-BE49-F238E27FC236}">
                <a16:creationId xmlns:a16="http://schemas.microsoft.com/office/drawing/2014/main" id="{2614935C-0686-EC96-4271-9A3C10F32CD9}"/>
              </a:ext>
            </a:extLst>
          </p:cNvPr>
          <p:cNvSpPr txBox="1"/>
          <p:nvPr/>
        </p:nvSpPr>
        <p:spPr>
          <a:xfrm>
            <a:off x="934665" y="3950535"/>
            <a:ext cx="735105" cy="523220"/>
          </a:xfrm>
          <a:prstGeom prst="rect">
            <a:avLst/>
          </a:prstGeom>
          <a:noFill/>
          <a:ln>
            <a:noFill/>
          </a:ln>
        </p:spPr>
        <p:txBody>
          <a:bodyPr wrap="square">
            <a:spAutoFit/>
          </a:bodyPr>
          <a:lstStyle/>
          <a:p>
            <a:r>
              <a:rPr lang="en-US" sz="2800">
                <a:solidFill>
                  <a:srgbClr val="92D050"/>
                </a:solidFill>
                <a:effectLst/>
                <a:latin typeface="DIN Next Arabic Med" pitchFamily="2" charset="-78"/>
                <a:cs typeface="DIN Next Arabic Med" pitchFamily="2" charset="-78"/>
              </a:rPr>
              <a:t>08</a:t>
            </a:r>
            <a:endParaRPr lang="en-US" sz="1200">
              <a:solidFill>
                <a:srgbClr val="92D050"/>
              </a:solidFill>
              <a:effectLst/>
              <a:latin typeface="DIN Next Arabic Med" pitchFamily="2" charset="-78"/>
              <a:cs typeface="DIN Next Arabic Med" pitchFamily="2" charset="-78"/>
            </a:endParaRPr>
          </a:p>
        </p:txBody>
      </p:sp>
      <p:cxnSp>
        <p:nvCxnSpPr>
          <p:cNvPr id="18" name="Straight Connector 17">
            <a:extLst>
              <a:ext uri="{FF2B5EF4-FFF2-40B4-BE49-F238E27FC236}">
                <a16:creationId xmlns:a16="http://schemas.microsoft.com/office/drawing/2014/main" id="{BAF7364A-4914-F9C4-DCE1-44F64B12D4AE}"/>
              </a:ext>
            </a:extLst>
          </p:cNvPr>
          <p:cNvCxnSpPr>
            <a:cxnSpLocks/>
          </p:cNvCxnSpPr>
          <p:nvPr/>
        </p:nvCxnSpPr>
        <p:spPr>
          <a:xfrm flipH="1">
            <a:off x="934666" y="3526822"/>
            <a:ext cx="2413262"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E8AA760-0877-5C05-BBBF-EA8DB03D16F1}"/>
              </a:ext>
            </a:extLst>
          </p:cNvPr>
          <p:cNvCxnSpPr>
            <a:cxnSpLocks/>
          </p:cNvCxnSpPr>
          <p:nvPr/>
        </p:nvCxnSpPr>
        <p:spPr>
          <a:xfrm flipH="1">
            <a:off x="934666" y="4571577"/>
            <a:ext cx="2413262"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2" name="Snip Single Corner Rectangle 51">
            <a:extLst>
              <a:ext uri="{FF2B5EF4-FFF2-40B4-BE49-F238E27FC236}">
                <a16:creationId xmlns:a16="http://schemas.microsoft.com/office/drawing/2014/main" id="{3CECF40E-698C-FA19-C34F-3C102FE61684}"/>
              </a:ext>
            </a:extLst>
          </p:cNvPr>
          <p:cNvSpPr/>
          <p:nvPr/>
        </p:nvSpPr>
        <p:spPr>
          <a:xfrm rot="10800000">
            <a:off x="7580523" y="2967380"/>
            <a:ext cx="1317812" cy="564777"/>
          </a:xfrm>
          <a:prstGeom prst="snip1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53" name="Rectangle 52">
            <a:extLst>
              <a:ext uri="{FF2B5EF4-FFF2-40B4-BE49-F238E27FC236}">
                <a16:creationId xmlns:a16="http://schemas.microsoft.com/office/drawing/2014/main" id="{AA6C8130-42CA-0E80-F061-6B3417C6EE44}"/>
              </a:ext>
            </a:extLst>
          </p:cNvPr>
          <p:cNvSpPr/>
          <p:nvPr/>
        </p:nvSpPr>
        <p:spPr>
          <a:xfrm>
            <a:off x="8403337" y="2885002"/>
            <a:ext cx="3158567" cy="564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54" name="TextBox 53">
            <a:extLst>
              <a:ext uri="{FF2B5EF4-FFF2-40B4-BE49-F238E27FC236}">
                <a16:creationId xmlns:a16="http://schemas.microsoft.com/office/drawing/2014/main" id="{76E9F867-6392-55EF-B183-D0C871402B2E}"/>
              </a:ext>
            </a:extLst>
          </p:cNvPr>
          <p:cNvSpPr txBox="1"/>
          <p:nvPr/>
        </p:nvSpPr>
        <p:spPr>
          <a:xfrm>
            <a:off x="8479357" y="2905780"/>
            <a:ext cx="3039035" cy="523220"/>
          </a:xfrm>
          <a:prstGeom prst="rect">
            <a:avLst/>
          </a:prstGeom>
          <a:noFill/>
        </p:spPr>
        <p:txBody>
          <a:bodyPr wrap="square">
            <a:spAutoFit/>
          </a:bodyPr>
          <a:lstStyle/>
          <a:p>
            <a:r>
              <a:rPr lang="en-US" sz="1600">
                <a:solidFill>
                  <a:schemeClr val="bg1"/>
                </a:solidFill>
                <a:effectLst/>
                <a:latin typeface="DIN Next LT Arabic" panose="020B0503020203050203" pitchFamily="34" charset="-78"/>
                <a:cs typeface="DIN Next LT Arabic" panose="020B0503020203050203" pitchFamily="34" charset="-78"/>
              </a:rPr>
              <a:t>Program</a:t>
            </a:r>
          </a:p>
          <a:p>
            <a:r>
              <a:rPr lang="en-US" sz="1200">
                <a:solidFill>
                  <a:schemeClr val="bg1"/>
                </a:solidFill>
                <a:latin typeface="DIN Next LT Arabic" panose="020B0503020203050203" pitchFamily="34" charset="-78"/>
                <a:cs typeface="DIN Next LT Arabic" panose="020B0503020203050203" pitchFamily="34" charset="-78"/>
              </a:rPr>
              <a:t>Renewable and Sustainable Energy Policy</a:t>
            </a:r>
            <a:endParaRPr lang="en-US" sz="1200">
              <a:solidFill>
                <a:schemeClr val="bg1"/>
              </a:solidFill>
              <a:effectLst/>
              <a:latin typeface="DIN Next LT Arabic" panose="020B0503020203050203" pitchFamily="34" charset="-78"/>
              <a:cs typeface="DIN Next LT Arabic" panose="020B0503020203050203" pitchFamily="34" charset="-78"/>
            </a:endParaRPr>
          </a:p>
        </p:txBody>
      </p:sp>
      <p:sp>
        <p:nvSpPr>
          <p:cNvPr id="55" name="TextBox 54">
            <a:extLst>
              <a:ext uri="{FF2B5EF4-FFF2-40B4-BE49-F238E27FC236}">
                <a16:creationId xmlns:a16="http://schemas.microsoft.com/office/drawing/2014/main" id="{6F1F4D65-9090-DD38-D573-55F910940050}"/>
              </a:ext>
            </a:extLst>
          </p:cNvPr>
          <p:cNvSpPr txBox="1"/>
          <p:nvPr/>
        </p:nvSpPr>
        <p:spPr>
          <a:xfrm>
            <a:off x="6485073" y="2905780"/>
            <a:ext cx="735105" cy="523220"/>
          </a:xfrm>
          <a:prstGeom prst="rect">
            <a:avLst/>
          </a:prstGeom>
          <a:noFill/>
          <a:ln>
            <a:noFill/>
          </a:ln>
        </p:spPr>
        <p:txBody>
          <a:bodyPr wrap="square">
            <a:spAutoFit/>
          </a:bodyPr>
          <a:lstStyle/>
          <a:p>
            <a:r>
              <a:rPr lang="en-US" sz="2800">
                <a:solidFill>
                  <a:schemeClr val="accent1"/>
                </a:solidFill>
                <a:effectLst/>
                <a:latin typeface="DIN Next Arabic Med" pitchFamily="2" charset="-78"/>
                <a:cs typeface="DIN Next Arabic Med" pitchFamily="2" charset="-78"/>
              </a:rPr>
              <a:t>9</a:t>
            </a:r>
            <a:endParaRPr lang="en-US" sz="1200">
              <a:solidFill>
                <a:schemeClr val="accent1"/>
              </a:solidFill>
              <a:effectLst/>
              <a:latin typeface="DIN Next Arabic Med" pitchFamily="2" charset="-78"/>
              <a:cs typeface="DIN Next Arabic Med" pitchFamily="2" charset="-78"/>
            </a:endParaRPr>
          </a:p>
        </p:txBody>
      </p:sp>
      <p:sp>
        <p:nvSpPr>
          <p:cNvPr id="56" name="Snip Single Corner Rectangle 55">
            <a:extLst>
              <a:ext uri="{FF2B5EF4-FFF2-40B4-BE49-F238E27FC236}">
                <a16:creationId xmlns:a16="http://schemas.microsoft.com/office/drawing/2014/main" id="{1D78B0B1-5332-6A5D-1809-1BE3CF9D6E75}"/>
              </a:ext>
            </a:extLst>
          </p:cNvPr>
          <p:cNvSpPr/>
          <p:nvPr/>
        </p:nvSpPr>
        <p:spPr>
          <a:xfrm rot="10800000">
            <a:off x="7580523" y="4010681"/>
            <a:ext cx="1317812" cy="564777"/>
          </a:xfrm>
          <a:prstGeom prst="snip1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57" name="Rectangle 56">
            <a:extLst>
              <a:ext uri="{FF2B5EF4-FFF2-40B4-BE49-F238E27FC236}">
                <a16:creationId xmlns:a16="http://schemas.microsoft.com/office/drawing/2014/main" id="{DB9DBF30-A6C2-DA46-2142-0B8A531286BC}"/>
              </a:ext>
            </a:extLst>
          </p:cNvPr>
          <p:cNvSpPr/>
          <p:nvPr/>
        </p:nvSpPr>
        <p:spPr>
          <a:xfrm>
            <a:off x="8403337" y="3781473"/>
            <a:ext cx="3158567" cy="7286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58" name="TextBox 57">
            <a:extLst>
              <a:ext uri="{FF2B5EF4-FFF2-40B4-BE49-F238E27FC236}">
                <a16:creationId xmlns:a16="http://schemas.microsoft.com/office/drawing/2014/main" id="{62781B10-2D88-3861-ED42-EE70BCD3E1B7}"/>
              </a:ext>
            </a:extLst>
          </p:cNvPr>
          <p:cNvSpPr txBox="1"/>
          <p:nvPr/>
        </p:nvSpPr>
        <p:spPr>
          <a:xfrm>
            <a:off x="8479357" y="3802251"/>
            <a:ext cx="3039035" cy="707886"/>
          </a:xfrm>
          <a:prstGeom prst="rect">
            <a:avLst/>
          </a:prstGeom>
          <a:noFill/>
        </p:spPr>
        <p:txBody>
          <a:bodyPr wrap="square">
            <a:spAutoFit/>
          </a:bodyPr>
          <a:lstStyle/>
          <a:p>
            <a:r>
              <a:rPr lang="en-US" sz="1600">
                <a:solidFill>
                  <a:schemeClr val="bg1"/>
                </a:solidFill>
                <a:effectLst/>
                <a:latin typeface="DIN Next LT Arabic" panose="020B0503020203050203" pitchFamily="34" charset="-78"/>
                <a:cs typeface="DIN Next LT Arabic" panose="020B0503020203050203" pitchFamily="34" charset="-78"/>
              </a:rPr>
              <a:t>Program</a:t>
            </a:r>
          </a:p>
          <a:p>
            <a:r>
              <a:rPr lang="en-US" sz="1200">
                <a:solidFill>
                  <a:schemeClr val="bg1"/>
                </a:solidFill>
                <a:effectLst/>
                <a:latin typeface="DIN Next LT Arabic" panose="020B0503020203050203" pitchFamily="34" charset="-78"/>
                <a:cs typeface="DIN Next LT Arabic" panose="020B0503020203050203" pitchFamily="34" charset="-78"/>
              </a:rPr>
              <a:t>Principles of Microeconomics</a:t>
            </a:r>
          </a:p>
          <a:p>
            <a:r>
              <a:rPr lang="en-US" sz="1200">
                <a:solidFill>
                  <a:schemeClr val="bg1"/>
                </a:solidFill>
                <a:effectLst/>
                <a:latin typeface="DIN Next LT Arabic" panose="020B0503020203050203" pitchFamily="34" charset="-78"/>
                <a:cs typeface="DIN Next LT Arabic" panose="020B0503020203050203" pitchFamily="34" charset="-78"/>
              </a:rPr>
              <a:t>and Public Policy</a:t>
            </a:r>
          </a:p>
        </p:txBody>
      </p:sp>
      <p:sp>
        <p:nvSpPr>
          <p:cNvPr id="62" name="TextBox 61">
            <a:extLst>
              <a:ext uri="{FF2B5EF4-FFF2-40B4-BE49-F238E27FC236}">
                <a16:creationId xmlns:a16="http://schemas.microsoft.com/office/drawing/2014/main" id="{FFF9CE83-8191-3EC8-E6E8-1E3F15BE9F8D}"/>
              </a:ext>
            </a:extLst>
          </p:cNvPr>
          <p:cNvSpPr txBox="1"/>
          <p:nvPr/>
        </p:nvSpPr>
        <p:spPr>
          <a:xfrm>
            <a:off x="6485073" y="3950535"/>
            <a:ext cx="735105" cy="523220"/>
          </a:xfrm>
          <a:prstGeom prst="rect">
            <a:avLst/>
          </a:prstGeom>
          <a:noFill/>
          <a:ln>
            <a:noFill/>
          </a:ln>
        </p:spPr>
        <p:txBody>
          <a:bodyPr wrap="square">
            <a:spAutoFit/>
          </a:bodyPr>
          <a:lstStyle/>
          <a:p>
            <a:r>
              <a:rPr lang="en-US" sz="2800">
                <a:solidFill>
                  <a:srgbClr val="92D050"/>
                </a:solidFill>
                <a:effectLst/>
                <a:latin typeface="DIN Next Arabic Med" pitchFamily="2" charset="-78"/>
                <a:cs typeface="DIN Next Arabic Med" pitchFamily="2" charset="-78"/>
              </a:rPr>
              <a:t>10</a:t>
            </a:r>
            <a:endParaRPr lang="en-US" sz="1200">
              <a:solidFill>
                <a:srgbClr val="92D050"/>
              </a:solidFill>
              <a:effectLst/>
              <a:latin typeface="DIN Next Arabic Med" pitchFamily="2" charset="-78"/>
              <a:cs typeface="DIN Next Arabic Med" pitchFamily="2" charset="-78"/>
            </a:endParaRPr>
          </a:p>
        </p:txBody>
      </p:sp>
      <p:cxnSp>
        <p:nvCxnSpPr>
          <p:cNvPr id="64" name="Straight Connector 63">
            <a:extLst>
              <a:ext uri="{FF2B5EF4-FFF2-40B4-BE49-F238E27FC236}">
                <a16:creationId xmlns:a16="http://schemas.microsoft.com/office/drawing/2014/main" id="{441F9603-3162-B705-C06C-6FBE3B4D8E1D}"/>
              </a:ext>
            </a:extLst>
          </p:cNvPr>
          <p:cNvCxnSpPr>
            <a:cxnSpLocks/>
          </p:cNvCxnSpPr>
          <p:nvPr/>
        </p:nvCxnSpPr>
        <p:spPr>
          <a:xfrm flipH="1">
            <a:off x="6485074" y="3526822"/>
            <a:ext cx="2413262"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FD32D2-1A58-1474-9189-AD2798961276}"/>
              </a:ext>
            </a:extLst>
          </p:cNvPr>
          <p:cNvCxnSpPr>
            <a:cxnSpLocks/>
          </p:cNvCxnSpPr>
          <p:nvPr/>
        </p:nvCxnSpPr>
        <p:spPr>
          <a:xfrm flipH="1">
            <a:off x="6485074" y="4571577"/>
            <a:ext cx="2413262"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4" name="Graphic 430">
            <a:extLst>
              <a:ext uri="{FF2B5EF4-FFF2-40B4-BE49-F238E27FC236}">
                <a16:creationId xmlns:a16="http://schemas.microsoft.com/office/drawing/2014/main" id="{D4BD2D7B-D176-F73A-17A9-54D6C860ABF6}"/>
              </a:ext>
            </a:extLst>
          </p:cNvPr>
          <p:cNvGrpSpPr/>
          <p:nvPr/>
        </p:nvGrpSpPr>
        <p:grpSpPr>
          <a:xfrm>
            <a:off x="7804275" y="4070623"/>
            <a:ext cx="435154" cy="435154"/>
            <a:chOff x="12871122" y="2633560"/>
            <a:chExt cx="161884" cy="161884"/>
          </a:xfrm>
          <a:noFill/>
        </p:grpSpPr>
        <p:sp>
          <p:nvSpPr>
            <p:cNvPr id="135" name="Freeform 134">
              <a:extLst>
                <a:ext uri="{FF2B5EF4-FFF2-40B4-BE49-F238E27FC236}">
                  <a16:creationId xmlns:a16="http://schemas.microsoft.com/office/drawing/2014/main" id="{6564F39A-DC39-2830-565C-8E03A4B1EF3E}"/>
                </a:ext>
              </a:extLst>
            </p:cNvPr>
            <p:cNvSpPr/>
            <p:nvPr/>
          </p:nvSpPr>
          <p:spPr>
            <a:xfrm>
              <a:off x="12898326" y="2660763"/>
              <a:ext cx="107518" cy="107518"/>
            </a:xfrm>
            <a:custGeom>
              <a:avLst/>
              <a:gdLst>
                <a:gd name="connsiteX0" fmla="*/ 26880 w 107518"/>
                <a:gd name="connsiteY0" fmla="*/ 53759 h 107518"/>
                <a:gd name="connsiteX1" fmla="*/ 53759 w 107518"/>
                <a:gd name="connsiteY1" fmla="*/ 26880 h 107518"/>
                <a:gd name="connsiteX2" fmla="*/ 80639 w 107518"/>
                <a:gd name="connsiteY2" fmla="*/ 53759 h 107518"/>
                <a:gd name="connsiteX3" fmla="*/ 53759 w 107518"/>
                <a:gd name="connsiteY3" fmla="*/ 80639 h 107518"/>
                <a:gd name="connsiteX4" fmla="*/ 26880 w 107518"/>
                <a:gd name="connsiteY4" fmla="*/ 53759 h 107518"/>
                <a:gd name="connsiteX5" fmla="*/ 43679 w 107518"/>
                <a:gd name="connsiteY5" fmla="*/ 107518 h 107518"/>
                <a:gd name="connsiteX6" fmla="*/ 63839 w 107518"/>
                <a:gd name="connsiteY6" fmla="*/ 107518 h 107518"/>
                <a:gd name="connsiteX7" fmla="*/ 63839 w 107518"/>
                <a:gd name="connsiteY7" fmla="*/ 97965 h 107518"/>
                <a:gd name="connsiteX8" fmla="*/ 77886 w 107518"/>
                <a:gd name="connsiteY8" fmla="*/ 92135 h 107518"/>
                <a:gd name="connsiteX9" fmla="*/ 84646 w 107518"/>
                <a:gd name="connsiteY9" fmla="*/ 98896 h 107518"/>
                <a:gd name="connsiteX10" fmla="*/ 98896 w 107518"/>
                <a:gd name="connsiteY10" fmla="*/ 84646 h 107518"/>
                <a:gd name="connsiteX11" fmla="*/ 92135 w 107518"/>
                <a:gd name="connsiteY11" fmla="*/ 77886 h 107518"/>
                <a:gd name="connsiteX12" fmla="*/ 97965 w 107518"/>
                <a:gd name="connsiteY12" fmla="*/ 63839 h 107518"/>
                <a:gd name="connsiteX13" fmla="*/ 107518 w 107518"/>
                <a:gd name="connsiteY13" fmla="*/ 63839 h 107518"/>
                <a:gd name="connsiteX14" fmla="*/ 107518 w 107518"/>
                <a:gd name="connsiteY14" fmla="*/ 43679 h 107518"/>
                <a:gd name="connsiteX15" fmla="*/ 97965 w 107518"/>
                <a:gd name="connsiteY15" fmla="*/ 43679 h 107518"/>
                <a:gd name="connsiteX16" fmla="*/ 92135 w 107518"/>
                <a:gd name="connsiteY16" fmla="*/ 29632 h 107518"/>
                <a:gd name="connsiteX17" fmla="*/ 98896 w 107518"/>
                <a:gd name="connsiteY17" fmla="*/ 22872 h 107518"/>
                <a:gd name="connsiteX18" fmla="*/ 84646 w 107518"/>
                <a:gd name="connsiteY18" fmla="*/ 8623 h 107518"/>
                <a:gd name="connsiteX19" fmla="*/ 77886 w 107518"/>
                <a:gd name="connsiteY19" fmla="*/ 15383 h 107518"/>
                <a:gd name="connsiteX20" fmla="*/ 63839 w 107518"/>
                <a:gd name="connsiteY20" fmla="*/ 9554 h 107518"/>
                <a:gd name="connsiteX21" fmla="*/ 63839 w 107518"/>
                <a:gd name="connsiteY21" fmla="*/ 0 h 107518"/>
                <a:gd name="connsiteX22" fmla="*/ 43679 w 107518"/>
                <a:gd name="connsiteY22" fmla="*/ 0 h 107518"/>
                <a:gd name="connsiteX23" fmla="*/ 43679 w 107518"/>
                <a:gd name="connsiteY23" fmla="*/ 9554 h 107518"/>
                <a:gd name="connsiteX24" fmla="*/ 29632 w 107518"/>
                <a:gd name="connsiteY24" fmla="*/ 15383 h 107518"/>
                <a:gd name="connsiteX25" fmla="*/ 22872 w 107518"/>
                <a:gd name="connsiteY25" fmla="*/ 8623 h 107518"/>
                <a:gd name="connsiteX26" fmla="*/ 8623 w 107518"/>
                <a:gd name="connsiteY26" fmla="*/ 22872 h 107518"/>
                <a:gd name="connsiteX27" fmla="*/ 15383 w 107518"/>
                <a:gd name="connsiteY27" fmla="*/ 29632 h 107518"/>
                <a:gd name="connsiteX28" fmla="*/ 9554 w 107518"/>
                <a:gd name="connsiteY28" fmla="*/ 43679 h 107518"/>
                <a:gd name="connsiteX29" fmla="*/ 0 w 107518"/>
                <a:gd name="connsiteY29" fmla="*/ 43679 h 107518"/>
                <a:gd name="connsiteX30" fmla="*/ 0 w 107518"/>
                <a:gd name="connsiteY30" fmla="*/ 63839 h 107518"/>
                <a:gd name="connsiteX31" fmla="*/ 9554 w 107518"/>
                <a:gd name="connsiteY31" fmla="*/ 63839 h 107518"/>
                <a:gd name="connsiteX32" fmla="*/ 15383 w 107518"/>
                <a:gd name="connsiteY32" fmla="*/ 77886 h 107518"/>
                <a:gd name="connsiteX33" fmla="*/ 8623 w 107518"/>
                <a:gd name="connsiteY33" fmla="*/ 84646 h 107518"/>
                <a:gd name="connsiteX34" fmla="*/ 22872 w 107518"/>
                <a:gd name="connsiteY34" fmla="*/ 98896 h 107518"/>
                <a:gd name="connsiteX35" fmla="*/ 29632 w 107518"/>
                <a:gd name="connsiteY35" fmla="*/ 92135 h 107518"/>
                <a:gd name="connsiteX36" fmla="*/ 43679 w 107518"/>
                <a:gd name="connsiteY36" fmla="*/ 97965 h 107518"/>
                <a:gd name="connsiteX37" fmla="*/ 43679 w 107518"/>
                <a:gd name="connsiteY37" fmla="*/ 107518 h 10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7518" h="107518">
                  <a:moveTo>
                    <a:pt x="26880" y="53759"/>
                  </a:moveTo>
                  <a:cubicBezTo>
                    <a:pt x="26880" y="38903"/>
                    <a:pt x="38902" y="26880"/>
                    <a:pt x="53759" y="26880"/>
                  </a:cubicBezTo>
                  <a:cubicBezTo>
                    <a:pt x="68616" y="26880"/>
                    <a:pt x="80639" y="38903"/>
                    <a:pt x="80639" y="53759"/>
                  </a:cubicBezTo>
                  <a:cubicBezTo>
                    <a:pt x="80639" y="68616"/>
                    <a:pt x="68616" y="80639"/>
                    <a:pt x="53759" y="80639"/>
                  </a:cubicBezTo>
                  <a:cubicBezTo>
                    <a:pt x="38902" y="80639"/>
                    <a:pt x="26880" y="68616"/>
                    <a:pt x="26880" y="53759"/>
                  </a:cubicBezTo>
                  <a:close/>
                  <a:moveTo>
                    <a:pt x="43679" y="107518"/>
                  </a:moveTo>
                  <a:lnTo>
                    <a:pt x="63839" y="107518"/>
                  </a:lnTo>
                  <a:lnTo>
                    <a:pt x="63839" y="97965"/>
                  </a:lnTo>
                  <a:cubicBezTo>
                    <a:pt x="68899" y="96831"/>
                    <a:pt x="73635" y="94807"/>
                    <a:pt x="77886" y="92135"/>
                  </a:cubicBezTo>
                  <a:lnTo>
                    <a:pt x="84646" y="98896"/>
                  </a:lnTo>
                  <a:lnTo>
                    <a:pt x="98896" y="84646"/>
                  </a:lnTo>
                  <a:lnTo>
                    <a:pt x="92135" y="77886"/>
                  </a:lnTo>
                  <a:cubicBezTo>
                    <a:pt x="94807" y="73635"/>
                    <a:pt x="96831" y="68899"/>
                    <a:pt x="97965" y="63839"/>
                  </a:cubicBezTo>
                  <a:lnTo>
                    <a:pt x="107518" y="63839"/>
                  </a:lnTo>
                  <a:lnTo>
                    <a:pt x="107518" y="43679"/>
                  </a:lnTo>
                  <a:lnTo>
                    <a:pt x="97965" y="43679"/>
                  </a:lnTo>
                  <a:cubicBezTo>
                    <a:pt x="96831" y="38619"/>
                    <a:pt x="94807" y="33923"/>
                    <a:pt x="92135" y="29632"/>
                  </a:cubicBezTo>
                  <a:lnTo>
                    <a:pt x="98896" y="22872"/>
                  </a:lnTo>
                  <a:lnTo>
                    <a:pt x="84646" y="8623"/>
                  </a:lnTo>
                  <a:lnTo>
                    <a:pt x="77886" y="15383"/>
                  </a:lnTo>
                  <a:cubicBezTo>
                    <a:pt x="73635" y="12711"/>
                    <a:pt x="68899" y="10687"/>
                    <a:pt x="63839" y="9554"/>
                  </a:cubicBezTo>
                  <a:lnTo>
                    <a:pt x="63839" y="0"/>
                  </a:lnTo>
                  <a:lnTo>
                    <a:pt x="43679" y="0"/>
                  </a:lnTo>
                  <a:lnTo>
                    <a:pt x="43679" y="9554"/>
                  </a:lnTo>
                  <a:cubicBezTo>
                    <a:pt x="38619" y="10687"/>
                    <a:pt x="33883" y="12711"/>
                    <a:pt x="29632" y="15383"/>
                  </a:cubicBezTo>
                  <a:lnTo>
                    <a:pt x="22872" y="8623"/>
                  </a:lnTo>
                  <a:lnTo>
                    <a:pt x="8623" y="22872"/>
                  </a:lnTo>
                  <a:lnTo>
                    <a:pt x="15383" y="29632"/>
                  </a:lnTo>
                  <a:cubicBezTo>
                    <a:pt x="12711" y="33883"/>
                    <a:pt x="10687" y="38619"/>
                    <a:pt x="9554" y="43679"/>
                  </a:cubicBezTo>
                  <a:lnTo>
                    <a:pt x="0" y="43679"/>
                  </a:lnTo>
                  <a:lnTo>
                    <a:pt x="0" y="63839"/>
                  </a:lnTo>
                  <a:lnTo>
                    <a:pt x="9554" y="63839"/>
                  </a:lnTo>
                  <a:cubicBezTo>
                    <a:pt x="10687" y="68899"/>
                    <a:pt x="12711" y="73595"/>
                    <a:pt x="15383" y="77886"/>
                  </a:cubicBezTo>
                  <a:lnTo>
                    <a:pt x="8623" y="84646"/>
                  </a:lnTo>
                  <a:lnTo>
                    <a:pt x="22872" y="98896"/>
                  </a:lnTo>
                  <a:lnTo>
                    <a:pt x="29632" y="92135"/>
                  </a:lnTo>
                  <a:cubicBezTo>
                    <a:pt x="33883" y="94807"/>
                    <a:pt x="38619" y="96831"/>
                    <a:pt x="43679" y="97965"/>
                  </a:cubicBezTo>
                  <a:lnTo>
                    <a:pt x="43679" y="107518"/>
                  </a:lnTo>
                  <a:close/>
                </a:path>
              </a:pathLst>
            </a:custGeom>
            <a:noFill/>
            <a:ln w="12700" cap="rnd">
              <a:solidFill>
                <a:schemeClr val="bg1"/>
              </a:solidFill>
              <a:prstDash val="solid"/>
              <a:round/>
            </a:ln>
          </p:spPr>
          <p:txBody>
            <a:bodyPr rtlCol="0" anchor="ctr"/>
            <a:lstStyle/>
            <a:p>
              <a:endParaRPr lang="en-SA"/>
            </a:p>
          </p:txBody>
        </p:sp>
        <p:sp>
          <p:nvSpPr>
            <p:cNvPr id="136" name="Freeform 135">
              <a:extLst>
                <a:ext uri="{FF2B5EF4-FFF2-40B4-BE49-F238E27FC236}">
                  <a16:creationId xmlns:a16="http://schemas.microsoft.com/office/drawing/2014/main" id="{824E4A5E-3923-0338-61AA-D2DB66F3E1AC}"/>
                </a:ext>
              </a:extLst>
            </p:cNvPr>
            <p:cNvSpPr/>
            <p:nvPr/>
          </p:nvSpPr>
          <p:spPr>
            <a:xfrm>
              <a:off x="13009325" y="2758323"/>
              <a:ext cx="13439" cy="13439"/>
            </a:xfrm>
            <a:custGeom>
              <a:avLst/>
              <a:gdLst>
                <a:gd name="connsiteX0" fmla="*/ 13440 w 13439"/>
                <a:gd name="connsiteY0" fmla="*/ 13440 h 13439"/>
                <a:gd name="connsiteX1" fmla="*/ 0 w 13439"/>
                <a:gd name="connsiteY1" fmla="*/ 13440 h 13439"/>
                <a:gd name="connsiteX2" fmla="*/ 0 w 13439"/>
                <a:gd name="connsiteY2" fmla="*/ 0 h 13439"/>
              </a:gdLst>
              <a:ahLst/>
              <a:cxnLst>
                <a:cxn ang="0">
                  <a:pos x="connsiteX0" y="connsiteY0"/>
                </a:cxn>
                <a:cxn ang="0">
                  <a:pos x="connsiteX1" y="connsiteY1"/>
                </a:cxn>
                <a:cxn ang="0">
                  <a:pos x="connsiteX2" y="connsiteY2"/>
                </a:cxn>
              </a:cxnLst>
              <a:rect l="l" t="t" r="r" b="b"/>
              <a:pathLst>
                <a:path w="13439" h="13439">
                  <a:moveTo>
                    <a:pt x="13440" y="13440"/>
                  </a:moveTo>
                  <a:lnTo>
                    <a:pt x="0" y="13440"/>
                  </a:lnTo>
                  <a:lnTo>
                    <a:pt x="0" y="0"/>
                  </a:lnTo>
                </a:path>
              </a:pathLst>
            </a:custGeom>
            <a:noFill/>
            <a:ln w="12700" cap="rnd">
              <a:solidFill>
                <a:schemeClr val="bg1"/>
              </a:solidFill>
              <a:prstDash val="solid"/>
              <a:round/>
            </a:ln>
          </p:spPr>
          <p:txBody>
            <a:bodyPr rtlCol="0" anchor="ctr"/>
            <a:lstStyle/>
            <a:p>
              <a:endParaRPr lang="en-SA"/>
            </a:p>
          </p:txBody>
        </p:sp>
        <p:sp>
          <p:nvSpPr>
            <p:cNvPr id="137" name="Freeform 136">
              <a:extLst>
                <a:ext uri="{FF2B5EF4-FFF2-40B4-BE49-F238E27FC236}">
                  <a16:creationId xmlns:a16="http://schemas.microsoft.com/office/drawing/2014/main" id="{70CA2BA1-EA98-41FB-6534-AA3519294B2C}"/>
                </a:ext>
              </a:extLst>
            </p:cNvPr>
            <p:cNvSpPr/>
            <p:nvPr/>
          </p:nvSpPr>
          <p:spPr>
            <a:xfrm>
              <a:off x="12881404" y="2657241"/>
              <a:ext cx="13439" cy="13439"/>
            </a:xfrm>
            <a:custGeom>
              <a:avLst/>
              <a:gdLst>
                <a:gd name="connsiteX0" fmla="*/ 0 w 13439"/>
                <a:gd name="connsiteY0" fmla="*/ 0 h 13439"/>
                <a:gd name="connsiteX1" fmla="*/ 13440 w 13439"/>
                <a:gd name="connsiteY1" fmla="*/ 0 h 13439"/>
                <a:gd name="connsiteX2" fmla="*/ 13440 w 13439"/>
                <a:gd name="connsiteY2" fmla="*/ 13440 h 13439"/>
              </a:gdLst>
              <a:ahLst/>
              <a:cxnLst>
                <a:cxn ang="0">
                  <a:pos x="connsiteX0" y="connsiteY0"/>
                </a:cxn>
                <a:cxn ang="0">
                  <a:pos x="connsiteX1" y="connsiteY1"/>
                </a:cxn>
                <a:cxn ang="0">
                  <a:pos x="connsiteX2" y="connsiteY2"/>
                </a:cxn>
              </a:cxnLst>
              <a:rect l="l" t="t" r="r" b="b"/>
              <a:pathLst>
                <a:path w="13439" h="13439">
                  <a:moveTo>
                    <a:pt x="0" y="0"/>
                  </a:moveTo>
                  <a:lnTo>
                    <a:pt x="13440" y="0"/>
                  </a:lnTo>
                  <a:lnTo>
                    <a:pt x="13440" y="13440"/>
                  </a:lnTo>
                </a:path>
              </a:pathLst>
            </a:custGeom>
            <a:noFill/>
            <a:ln w="12700" cap="rnd">
              <a:solidFill>
                <a:schemeClr val="bg1"/>
              </a:solidFill>
              <a:prstDash val="solid"/>
              <a:round/>
            </a:ln>
          </p:spPr>
          <p:txBody>
            <a:bodyPr rtlCol="0" anchor="ctr"/>
            <a:lstStyle/>
            <a:p>
              <a:endParaRPr lang="en-SA"/>
            </a:p>
          </p:txBody>
        </p:sp>
        <p:sp>
          <p:nvSpPr>
            <p:cNvPr id="138" name="Freeform 137">
              <a:extLst>
                <a:ext uri="{FF2B5EF4-FFF2-40B4-BE49-F238E27FC236}">
                  <a16:creationId xmlns:a16="http://schemas.microsoft.com/office/drawing/2014/main" id="{F631D433-FB82-A4AC-A624-A0E33BD717F7}"/>
                </a:ext>
              </a:extLst>
            </p:cNvPr>
            <p:cNvSpPr/>
            <p:nvPr/>
          </p:nvSpPr>
          <p:spPr>
            <a:xfrm>
              <a:off x="12871122" y="2657241"/>
              <a:ext cx="112456" cy="138203"/>
            </a:xfrm>
            <a:custGeom>
              <a:avLst/>
              <a:gdLst>
                <a:gd name="connsiteX0" fmla="*/ 112457 w 112456"/>
                <a:gd name="connsiteY0" fmla="*/ 131847 h 138203"/>
                <a:gd name="connsiteX1" fmla="*/ 80963 w 112456"/>
                <a:gd name="connsiteY1" fmla="*/ 138203 h 138203"/>
                <a:gd name="connsiteX2" fmla="*/ 0 w 112456"/>
                <a:gd name="connsiteY2" fmla="*/ 57241 h 138203"/>
                <a:gd name="connsiteX3" fmla="*/ 23722 w 112456"/>
                <a:gd name="connsiteY3" fmla="*/ 0 h 138203"/>
              </a:gdLst>
              <a:ahLst/>
              <a:cxnLst>
                <a:cxn ang="0">
                  <a:pos x="connsiteX0" y="connsiteY0"/>
                </a:cxn>
                <a:cxn ang="0">
                  <a:pos x="connsiteX1" y="connsiteY1"/>
                </a:cxn>
                <a:cxn ang="0">
                  <a:pos x="connsiteX2" y="connsiteY2"/>
                </a:cxn>
                <a:cxn ang="0">
                  <a:pos x="connsiteX3" y="connsiteY3"/>
                </a:cxn>
              </a:cxnLst>
              <a:rect l="l" t="t" r="r" b="b"/>
              <a:pathLst>
                <a:path w="112456" h="138203">
                  <a:moveTo>
                    <a:pt x="112457" y="131847"/>
                  </a:moveTo>
                  <a:cubicBezTo>
                    <a:pt x="102782" y="135936"/>
                    <a:pt x="92135" y="138203"/>
                    <a:pt x="80963" y="138203"/>
                  </a:cubicBezTo>
                  <a:cubicBezTo>
                    <a:pt x="36231" y="138203"/>
                    <a:pt x="0" y="101972"/>
                    <a:pt x="0" y="57241"/>
                  </a:cubicBezTo>
                  <a:cubicBezTo>
                    <a:pt x="0" y="34895"/>
                    <a:pt x="9068" y="14654"/>
                    <a:pt x="23722" y="0"/>
                  </a:cubicBezTo>
                </a:path>
              </a:pathLst>
            </a:custGeom>
            <a:noFill/>
            <a:ln w="12700" cap="rnd">
              <a:solidFill>
                <a:schemeClr val="bg1"/>
              </a:solidFill>
              <a:prstDash val="solid"/>
              <a:round/>
            </a:ln>
          </p:spPr>
          <p:txBody>
            <a:bodyPr rtlCol="0" anchor="ctr"/>
            <a:lstStyle/>
            <a:p>
              <a:endParaRPr lang="en-SA"/>
            </a:p>
          </p:txBody>
        </p:sp>
        <p:sp>
          <p:nvSpPr>
            <p:cNvPr id="139" name="Freeform 138">
              <a:extLst>
                <a:ext uri="{FF2B5EF4-FFF2-40B4-BE49-F238E27FC236}">
                  <a16:creationId xmlns:a16="http://schemas.microsoft.com/office/drawing/2014/main" id="{CA24A9AA-B06B-787D-88A9-A50E094F9C42}"/>
                </a:ext>
              </a:extLst>
            </p:cNvPr>
            <p:cNvSpPr/>
            <p:nvPr/>
          </p:nvSpPr>
          <p:spPr>
            <a:xfrm>
              <a:off x="12920550" y="2633560"/>
              <a:ext cx="112457" cy="138203"/>
            </a:xfrm>
            <a:custGeom>
              <a:avLst/>
              <a:gdLst>
                <a:gd name="connsiteX0" fmla="*/ 0 w 112457"/>
                <a:gd name="connsiteY0" fmla="*/ 6356 h 138203"/>
                <a:gd name="connsiteX1" fmla="*/ 31495 w 112457"/>
                <a:gd name="connsiteY1" fmla="*/ 0 h 138203"/>
                <a:gd name="connsiteX2" fmla="*/ 112457 w 112457"/>
                <a:gd name="connsiteY2" fmla="*/ 80963 h 138203"/>
                <a:gd name="connsiteX3" fmla="*/ 88735 w 112457"/>
                <a:gd name="connsiteY3" fmla="*/ 138203 h 138203"/>
              </a:gdLst>
              <a:ahLst/>
              <a:cxnLst>
                <a:cxn ang="0">
                  <a:pos x="connsiteX0" y="connsiteY0"/>
                </a:cxn>
                <a:cxn ang="0">
                  <a:pos x="connsiteX1" y="connsiteY1"/>
                </a:cxn>
                <a:cxn ang="0">
                  <a:pos x="connsiteX2" y="connsiteY2"/>
                </a:cxn>
                <a:cxn ang="0">
                  <a:pos x="connsiteX3" y="connsiteY3"/>
                </a:cxn>
              </a:cxnLst>
              <a:rect l="l" t="t" r="r" b="b"/>
              <a:pathLst>
                <a:path w="112457" h="138203">
                  <a:moveTo>
                    <a:pt x="0" y="6356"/>
                  </a:moveTo>
                  <a:cubicBezTo>
                    <a:pt x="9675" y="2267"/>
                    <a:pt x="20322" y="0"/>
                    <a:pt x="31495" y="0"/>
                  </a:cubicBezTo>
                  <a:cubicBezTo>
                    <a:pt x="76226" y="0"/>
                    <a:pt x="112457" y="36231"/>
                    <a:pt x="112457" y="80963"/>
                  </a:cubicBezTo>
                  <a:cubicBezTo>
                    <a:pt x="112457" y="103308"/>
                    <a:pt x="103389" y="123549"/>
                    <a:pt x="88735" y="138203"/>
                  </a:cubicBezTo>
                </a:path>
              </a:pathLst>
            </a:custGeom>
            <a:noFill/>
            <a:ln w="12700" cap="rnd">
              <a:solidFill>
                <a:schemeClr val="bg1"/>
              </a:solidFill>
              <a:prstDash val="solid"/>
              <a:round/>
            </a:ln>
          </p:spPr>
          <p:txBody>
            <a:bodyPr rtlCol="0" anchor="ctr"/>
            <a:lstStyle/>
            <a:p>
              <a:endParaRPr lang="en-SA"/>
            </a:p>
          </p:txBody>
        </p:sp>
      </p:grpSp>
      <p:grpSp>
        <p:nvGrpSpPr>
          <p:cNvPr id="140" name="Graphic 430">
            <a:extLst>
              <a:ext uri="{FF2B5EF4-FFF2-40B4-BE49-F238E27FC236}">
                <a16:creationId xmlns:a16="http://schemas.microsoft.com/office/drawing/2014/main" id="{7463DAD0-DADB-E282-8B00-92D19A9A02A1}"/>
              </a:ext>
            </a:extLst>
          </p:cNvPr>
          <p:cNvGrpSpPr/>
          <p:nvPr/>
        </p:nvGrpSpPr>
        <p:grpSpPr>
          <a:xfrm>
            <a:off x="2233595" y="4070516"/>
            <a:ext cx="435264" cy="435264"/>
            <a:chOff x="15033145" y="2961620"/>
            <a:chExt cx="161925" cy="161925"/>
          </a:xfrm>
          <a:noFill/>
        </p:grpSpPr>
        <p:sp>
          <p:nvSpPr>
            <p:cNvPr id="141" name="Freeform 140">
              <a:extLst>
                <a:ext uri="{FF2B5EF4-FFF2-40B4-BE49-F238E27FC236}">
                  <a16:creationId xmlns:a16="http://schemas.microsoft.com/office/drawing/2014/main" id="{DB0AB226-0A62-93D7-C194-E2CD668EBDEC}"/>
                </a:ext>
              </a:extLst>
            </p:cNvPr>
            <p:cNvSpPr/>
            <p:nvPr/>
          </p:nvSpPr>
          <p:spPr>
            <a:xfrm>
              <a:off x="15038506" y="3068103"/>
              <a:ext cx="28261" cy="28261"/>
            </a:xfrm>
            <a:custGeom>
              <a:avLst/>
              <a:gdLst>
                <a:gd name="connsiteX0" fmla="*/ 16378 w 28261"/>
                <a:gd name="connsiteY0" fmla="*/ 28077 h 28261"/>
                <a:gd name="connsiteX1" fmla="*/ 28077 w 28261"/>
                <a:gd name="connsiteY1" fmla="*/ 11884 h 28261"/>
                <a:gd name="connsiteX2" fmla="*/ 11884 w 28261"/>
                <a:gd name="connsiteY2" fmla="*/ 185 h 28261"/>
                <a:gd name="connsiteX3" fmla="*/ 185 w 28261"/>
                <a:gd name="connsiteY3" fmla="*/ 16378 h 28261"/>
                <a:gd name="connsiteX4" fmla="*/ 16378 w 28261"/>
                <a:gd name="connsiteY4" fmla="*/ 28077 h 2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1" h="28261">
                  <a:moveTo>
                    <a:pt x="16378" y="28077"/>
                  </a:moveTo>
                  <a:cubicBezTo>
                    <a:pt x="24069" y="26822"/>
                    <a:pt x="29331" y="19576"/>
                    <a:pt x="28077" y="11884"/>
                  </a:cubicBezTo>
                  <a:cubicBezTo>
                    <a:pt x="26822" y="4193"/>
                    <a:pt x="19575" y="-1070"/>
                    <a:pt x="11884" y="185"/>
                  </a:cubicBezTo>
                  <a:cubicBezTo>
                    <a:pt x="4193" y="1440"/>
                    <a:pt x="-1070" y="8686"/>
                    <a:pt x="185" y="16378"/>
                  </a:cubicBezTo>
                  <a:cubicBezTo>
                    <a:pt x="1440" y="24069"/>
                    <a:pt x="8686" y="29332"/>
                    <a:pt x="16378" y="28077"/>
                  </a:cubicBezTo>
                  <a:close/>
                </a:path>
              </a:pathLst>
            </a:custGeom>
            <a:noFill/>
            <a:ln w="12700" cap="rnd">
              <a:solidFill>
                <a:schemeClr val="bg1"/>
              </a:solidFill>
              <a:prstDash val="solid"/>
              <a:round/>
            </a:ln>
          </p:spPr>
          <p:txBody>
            <a:bodyPr rtlCol="0" anchor="ctr"/>
            <a:lstStyle/>
            <a:p>
              <a:endParaRPr lang="en-SA"/>
            </a:p>
          </p:txBody>
        </p:sp>
        <p:sp>
          <p:nvSpPr>
            <p:cNvPr id="142" name="Freeform 141">
              <a:extLst>
                <a:ext uri="{FF2B5EF4-FFF2-40B4-BE49-F238E27FC236}">
                  <a16:creationId xmlns:a16="http://schemas.microsoft.com/office/drawing/2014/main" id="{286DEA26-A0E4-0AF3-F608-DCA9EABF2471}"/>
                </a:ext>
              </a:extLst>
            </p:cNvPr>
            <p:cNvSpPr/>
            <p:nvPr/>
          </p:nvSpPr>
          <p:spPr>
            <a:xfrm>
              <a:off x="15033145" y="3096341"/>
              <a:ext cx="38942" cy="27203"/>
            </a:xfrm>
            <a:custGeom>
              <a:avLst/>
              <a:gdLst>
                <a:gd name="connsiteX0" fmla="*/ 19471 w 38942"/>
                <a:gd name="connsiteY0" fmla="*/ 0 h 27203"/>
                <a:gd name="connsiteX1" fmla="*/ 38943 w 38942"/>
                <a:gd name="connsiteY1" fmla="*/ 19471 h 27203"/>
                <a:gd name="connsiteX2" fmla="*/ 38943 w 38942"/>
                <a:gd name="connsiteY2" fmla="*/ 27203 h 27203"/>
                <a:gd name="connsiteX3" fmla="*/ 0 w 38942"/>
                <a:gd name="connsiteY3" fmla="*/ 27203 h 27203"/>
                <a:gd name="connsiteX4" fmla="*/ 0 w 38942"/>
                <a:gd name="connsiteY4" fmla="*/ 19471 h 27203"/>
                <a:gd name="connsiteX5" fmla="*/ 19471 w 38942"/>
                <a:gd name="connsiteY5" fmla="*/ 0 h 2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2" h="27203">
                  <a:moveTo>
                    <a:pt x="19471" y="0"/>
                  </a:moveTo>
                  <a:cubicBezTo>
                    <a:pt x="30158" y="0"/>
                    <a:pt x="38943" y="8744"/>
                    <a:pt x="38943" y="19471"/>
                  </a:cubicBezTo>
                  <a:lnTo>
                    <a:pt x="38943" y="27203"/>
                  </a:lnTo>
                  <a:lnTo>
                    <a:pt x="0" y="27203"/>
                  </a:lnTo>
                  <a:lnTo>
                    <a:pt x="0" y="19471"/>
                  </a:lnTo>
                  <a:cubicBezTo>
                    <a:pt x="0" y="8784"/>
                    <a:pt x="8744" y="0"/>
                    <a:pt x="19471" y="0"/>
                  </a:cubicBezTo>
                  <a:close/>
                </a:path>
              </a:pathLst>
            </a:custGeom>
            <a:noFill/>
            <a:ln w="12700" cap="rnd">
              <a:solidFill>
                <a:schemeClr val="bg1"/>
              </a:solidFill>
              <a:prstDash val="solid"/>
              <a:round/>
            </a:ln>
          </p:spPr>
          <p:txBody>
            <a:bodyPr rtlCol="0" anchor="ctr"/>
            <a:lstStyle/>
            <a:p>
              <a:endParaRPr lang="en-SA"/>
            </a:p>
          </p:txBody>
        </p:sp>
        <p:grpSp>
          <p:nvGrpSpPr>
            <p:cNvPr id="143" name="Graphic 430">
              <a:extLst>
                <a:ext uri="{FF2B5EF4-FFF2-40B4-BE49-F238E27FC236}">
                  <a16:creationId xmlns:a16="http://schemas.microsoft.com/office/drawing/2014/main" id="{CEBDC39F-F3BA-B146-514F-4C3385B5A806}"/>
                </a:ext>
              </a:extLst>
            </p:cNvPr>
            <p:cNvGrpSpPr/>
            <p:nvPr/>
          </p:nvGrpSpPr>
          <p:grpSpPr>
            <a:xfrm>
              <a:off x="15094676" y="3068103"/>
              <a:ext cx="38902" cy="55442"/>
              <a:chOff x="15094676" y="3068103"/>
              <a:chExt cx="38902" cy="55442"/>
            </a:xfrm>
            <a:noFill/>
          </p:grpSpPr>
          <p:sp>
            <p:nvSpPr>
              <p:cNvPr id="155" name="Freeform 154">
                <a:extLst>
                  <a:ext uri="{FF2B5EF4-FFF2-40B4-BE49-F238E27FC236}">
                    <a16:creationId xmlns:a16="http://schemas.microsoft.com/office/drawing/2014/main" id="{449A8256-EFF8-3A52-78BD-77FE32146518}"/>
                  </a:ext>
                </a:extLst>
              </p:cNvPr>
              <p:cNvSpPr/>
              <p:nvPr/>
            </p:nvSpPr>
            <p:spPr>
              <a:xfrm>
                <a:off x="15099997" y="3068103"/>
                <a:ext cx="28261" cy="28261"/>
              </a:xfrm>
              <a:custGeom>
                <a:avLst/>
                <a:gdLst>
                  <a:gd name="connsiteX0" fmla="*/ 16377 w 28261"/>
                  <a:gd name="connsiteY0" fmla="*/ 28077 h 28261"/>
                  <a:gd name="connsiteX1" fmla="*/ 28077 w 28261"/>
                  <a:gd name="connsiteY1" fmla="*/ 11884 h 28261"/>
                  <a:gd name="connsiteX2" fmla="*/ 11884 w 28261"/>
                  <a:gd name="connsiteY2" fmla="*/ 185 h 28261"/>
                  <a:gd name="connsiteX3" fmla="*/ 185 w 28261"/>
                  <a:gd name="connsiteY3" fmla="*/ 16378 h 28261"/>
                  <a:gd name="connsiteX4" fmla="*/ 16377 w 28261"/>
                  <a:gd name="connsiteY4" fmla="*/ 28077 h 2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1" h="28261">
                    <a:moveTo>
                      <a:pt x="16377" y="28077"/>
                    </a:moveTo>
                    <a:cubicBezTo>
                      <a:pt x="24069" y="26822"/>
                      <a:pt x="29332" y="19576"/>
                      <a:pt x="28077" y="11884"/>
                    </a:cubicBezTo>
                    <a:cubicBezTo>
                      <a:pt x="26822" y="4193"/>
                      <a:pt x="19576" y="-1070"/>
                      <a:pt x="11884" y="185"/>
                    </a:cubicBezTo>
                    <a:cubicBezTo>
                      <a:pt x="4193" y="1440"/>
                      <a:pt x="-1070" y="8686"/>
                      <a:pt x="185" y="16378"/>
                    </a:cubicBezTo>
                    <a:cubicBezTo>
                      <a:pt x="1440" y="24069"/>
                      <a:pt x="8686" y="29332"/>
                      <a:pt x="16377" y="28077"/>
                    </a:cubicBezTo>
                    <a:close/>
                  </a:path>
                </a:pathLst>
              </a:custGeom>
              <a:noFill/>
              <a:ln w="12700" cap="rnd">
                <a:solidFill>
                  <a:schemeClr val="bg1"/>
                </a:solidFill>
                <a:prstDash val="solid"/>
                <a:round/>
              </a:ln>
            </p:spPr>
            <p:txBody>
              <a:bodyPr rtlCol="0" anchor="ctr"/>
              <a:lstStyle/>
              <a:p>
                <a:endParaRPr lang="en-SA"/>
              </a:p>
            </p:txBody>
          </p:sp>
          <p:sp>
            <p:nvSpPr>
              <p:cNvPr id="156" name="Freeform 155">
                <a:extLst>
                  <a:ext uri="{FF2B5EF4-FFF2-40B4-BE49-F238E27FC236}">
                    <a16:creationId xmlns:a16="http://schemas.microsoft.com/office/drawing/2014/main" id="{4814799A-5355-79DA-00CE-41925DE125EB}"/>
                  </a:ext>
                </a:extLst>
              </p:cNvPr>
              <p:cNvSpPr/>
              <p:nvPr/>
            </p:nvSpPr>
            <p:spPr>
              <a:xfrm>
                <a:off x="15094676" y="3096341"/>
                <a:ext cx="38902" cy="27203"/>
              </a:xfrm>
              <a:custGeom>
                <a:avLst/>
                <a:gdLst>
                  <a:gd name="connsiteX0" fmla="*/ 19431 w 38902"/>
                  <a:gd name="connsiteY0" fmla="*/ 0 h 27203"/>
                  <a:gd name="connsiteX1" fmla="*/ 38902 w 38902"/>
                  <a:gd name="connsiteY1" fmla="*/ 19471 h 27203"/>
                  <a:gd name="connsiteX2" fmla="*/ 38902 w 38902"/>
                  <a:gd name="connsiteY2" fmla="*/ 27203 h 27203"/>
                  <a:gd name="connsiteX3" fmla="*/ 0 w 38902"/>
                  <a:gd name="connsiteY3" fmla="*/ 27203 h 27203"/>
                  <a:gd name="connsiteX4" fmla="*/ 0 w 38902"/>
                  <a:gd name="connsiteY4" fmla="*/ 19471 h 27203"/>
                  <a:gd name="connsiteX5" fmla="*/ 19472 w 38902"/>
                  <a:gd name="connsiteY5" fmla="*/ 0 h 2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02" h="27203">
                    <a:moveTo>
                      <a:pt x="19431" y="0"/>
                    </a:moveTo>
                    <a:cubicBezTo>
                      <a:pt x="30118" y="0"/>
                      <a:pt x="38902" y="8744"/>
                      <a:pt x="38902" y="19471"/>
                    </a:cubicBezTo>
                    <a:lnTo>
                      <a:pt x="38902" y="27203"/>
                    </a:lnTo>
                    <a:lnTo>
                      <a:pt x="0" y="27203"/>
                    </a:lnTo>
                    <a:lnTo>
                      <a:pt x="0" y="19471"/>
                    </a:lnTo>
                    <a:cubicBezTo>
                      <a:pt x="0" y="8784"/>
                      <a:pt x="8744" y="0"/>
                      <a:pt x="19472" y="0"/>
                    </a:cubicBezTo>
                    <a:close/>
                  </a:path>
                </a:pathLst>
              </a:custGeom>
              <a:noFill/>
              <a:ln w="12700" cap="rnd">
                <a:solidFill>
                  <a:schemeClr val="bg1"/>
                </a:solidFill>
                <a:prstDash val="solid"/>
                <a:round/>
              </a:ln>
            </p:spPr>
            <p:txBody>
              <a:bodyPr rtlCol="0" anchor="ctr"/>
              <a:lstStyle/>
              <a:p>
                <a:endParaRPr lang="en-SA"/>
              </a:p>
            </p:txBody>
          </p:sp>
        </p:grpSp>
        <p:grpSp>
          <p:nvGrpSpPr>
            <p:cNvPr id="144" name="Graphic 430">
              <a:extLst>
                <a:ext uri="{FF2B5EF4-FFF2-40B4-BE49-F238E27FC236}">
                  <a16:creationId xmlns:a16="http://schemas.microsoft.com/office/drawing/2014/main" id="{90CDCAE8-991F-9ABF-6114-7E352F76EAD1}"/>
                </a:ext>
              </a:extLst>
            </p:cNvPr>
            <p:cNvGrpSpPr/>
            <p:nvPr/>
          </p:nvGrpSpPr>
          <p:grpSpPr>
            <a:xfrm>
              <a:off x="15156127" y="3068112"/>
              <a:ext cx="38942" cy="55432"/>
              <a:chOff x="15156127" y="3068112"/>
              <a:chExt cx="38942" cy="55432"/>
            </a:xfrm>
            <a:noFill/>
          </p:grpSpPr>
          <p:sp>
            <p:nvSpPr>
              <p:cNvPr id="153" name="Freeform 152">
                <a:extLst>
                  <a:ext uri="{FF2B5EF4-FFF2-40B4-BE49-F238E27FC236}">
                    <a16:creationId xmlns:a16="http://schemas.microsoft.com/office/drawing/2014/main" id="{B872502E-BE0D-516D-2DD7-3D8DB693BAB7}"/>
                  </a:ext>
                </a:extLst>
              </p:cNvPr>
              <p:cNvSpPr/>
              <p:nvPr/>
            </p:nvSpPr>
            <p:spPr>
              <a:xfrm>
                <a:off x="15161488" y="3068112"/>
                <a:ext cx="28261" cy="28242"/>
              </a:xfrm>
              <a:custGeom>
                <a:avLst/>
                <a:gdLst>
                  <a:gd name="connsiteX0" fmla="*/ 16378 w 28261"/>
                  <a:gd name="connsiteY0" fmla="*/ 28067 h 28242"/>
                  <a:gd name="connsiteX1" fmla="*/ 28077 w 28261"/>
                  <a:gd name="connsiteY1" fmla="*/ 11874 h 28242"/>
                  <a:gd name="connsiteX2" fmla="*/ 11884 w 28261"/>
                  <a:gd name="connsiteY2" fmla="*/ 175 h 28242"/>
                  <a:gd name="connsiteX3" fmla="*/ 185 w 28261"/>
                  <a:gd name="connsiteY3" fmla="*/ 16368 h 28242"/>
                  <a:gd name="connsiteX4" fmla="*/ 16378 w 28261"/>
                  <a:gd name="connsiteY4" fmla="*/ 28067 h 2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1" h="28242">
                    <a:moveTo>
                      <a:pt x="16378" y="28067"/>
                    </a:moveTo>
                    <a:cubicBezTo>
                      <a:pt x="24069" y="26812"/>
                      <a:pt x="29331" y="19566"/>
                      <a:pt x="28077" y="11874"/>
                    </a:cubicBezTo>
                    <a:cubicBezTo>
                      <a:pt x="26822" y="4183"/>
                      <a:pt x="19575" y="-1039"/>
                      <a:pt x="11884" y="175"/>
                    </a:cubicBezTo>
                    <a:cubicBezTo>
                      <a:pt x="4193" y="1430"/>
                      <a:pt x="-1070" y="8677"/>
                      <a:pt x="185" y="16368"/>
                    </a:cubicBezTo>
                    <a:cubicBezTo>
                      <a:pt x="1440" y="24059"/>
                      <a:pt x="8686" y="29281"/>
                      <a:pt x="16378" y="28067"/>
                    </a:cubicBezTo>
                    <a:close/>
                  </a:path>
                </a:pathLst>
              </a:custGeom>
              <a:noFill/>
              <a:ln w="12700" cap="rnd">
                <a:solidFill>
                  <a:schemeClr val="bg1"/>
                </a:solidFill>
                <a:prstDash val="solid"/>
                <a:round/>
              </a:ln>
            </p:spPr>
            <p:txBody>
              <a:bodyPr rtlCol="0" anchor="ctr"/>
              <a:lstStyle/>
              <a:p>
                <a:endParaRPr lang="en-SA"/>
              </a:p>
            </p:txBody>
          </p:sp>
          <p:sp>
            <p:nvSpPr>
              <p:cNvPr id="154" name="Freeform 153">
                <a:extLst>
                  <a:ext uri="{FF2B5EF4-FFF2-40B4-BE49-F238E27FC236}">
                    <a16:creationId xmlns:a16="http://schemas.microsoft.com/office/drawing/2014/main" id="{6AE8DA3F-20FD-1BD6-F2E9-23D9C61DDE74}"/>
                  </a:ext>
                </a:extLst>
              </p:cNvPr>
              <p:cNvSpPr/>
              <p:nvPr/>
            </p:nvSpPr>
            <p:spPr>
              <a:xfrm>
                <a:off x="15156127" y="3096341"/>
                <a:ext cx="38942" cy="27203"/>
              </a:xfrm>
              <a:custGeom>
                <a:avLst/>
                <a:gdLst>
                  <a:gd name="connsiteX0" fmla="*/ 19471 w 38942"/>
                  <a:gd name="connsiteY0" fmla="*/ 0 h 27203"/>
                  <a:gd name="connsiteX1" fmla="*/ 38943 w 38942"/>
                  <a:gd name="connsiteY1" fmla="*/ 19471 h 27203"/>
                  <a:gd name="connsiteX2" fmla="*/ 38943 w 38942"/>
                  <a:gd name="connsiteY2" fmla="*/ 27203 h 27203"/>
                  <a:gd name="connsiteX3" fmla="*/ 0 w 38942"/>
                  <a:gd name="connsiteY3" fmla="*/ 27203 h 27203"/>
                  <a:gd name="connsiteX4" fmla="*/ 0 w 38942"/>
                  <a:gd name="connsiteY4" fmla="*/ 19471 h 27203"/>
                  <a:gd name="connsiteX5" fmla="*/ 19471 w 38942"/>
                  <a:gd name="connsiteY5" fmla="*/ 0 h 2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2" h="27203">
                    <a:moveTo>
                      <a:pt x="19471" y="0"/>
                    </a:moveTo>
                    <a:cubicBezTo>
                      <a:pt x="30158" y="0"/>
                      <a:pt x="38943" y="8744"/>
                      <a:pt x="38943" y="19471"/>
                    </a:cubicBezTo>
                    <a:lnTo>
                      <a:pt x="38943" y="27203"/>
                    </a:lnTo>
                    <a:lnTo>
                      <a:pt x="0" y="27203"/>
                    </a:lnTo>
                    <a:lnTo>
                      <a:pt x="0" y="19471"/>
                    </a:lnTo>
                    <a:cubicBezTo>
                      <a:pt x="0" y="8784"/>
                      <a:pt x="8744" y="0"/>
                      <a:pt x="19471" y="0"/>
                    </a:cubicBezTo>
                    <a:close/>
                  </a:path>
                </a:pathLst>
              </a:custGeom>
              <a:noFill/>
              <a:ln w="12700" cap="rnd">
                <a:solidFill>
                  <a:schemeClr val="bg1"/>
                </a:solidFill>
                <a:prstDash val="solid"/>
                <a:round/>
              </a:ln>
            </p:spPr>
            <p:txBody>
              <a:bodyPr rtlCol="0" anchor="ctr"/>
              <a:lstStyle/>
              <a:p>
                <a:endParaRPr lang="en-SA"/>
              </a:p>
            </p:txBody>
          </p:sp>
        </p:grpSp>
        <p:sp>
          <p:nvSpPr>
            <p:cNvPr id="145" name="Freeform 144">
              <a:extLst>
                <a:ext uri="{FF2B5EF4-FFF2-40B4-BE49-F238E27FC236}">
                  <a16:creationId xmlns:a16="http://schemas.microsoft.com/office/drawing/2014/main" id="{95AA7AE5-15E4-A735-9689-22D1687A4DB1}"/>
                </a:ext>
              </a:extLst>
            </p:cNvPr>
            <p:cNvSpPr/>
            <p:nvPr/>
          </p:nvSpPr>
          <p:spPr>
            <a:xfrm>
              <a:off x="15039500" y="2961620"/>
              <a:ext cx="149173" cy="86346"/>
            </a:xfrm>
            <a:custGeom>
              <a:avLst/>
              <a:gdLst>
                <a:gd name="connsiteX0" fmla="*/ 149173 w 149173"/>
                <a:gd name="connsiteY0" fmla="*/ 0 h 86346"/>
                <a:gd name="connsiteX1" fmla="*/ 0 w 149173"/>
                <a:gd name="connsiteY1" fmla="*/ 0 h 86346"/>
                <a:gd name="connsiteX2" fmla="*/ 0 w 149173"/>
                <a:gd name="connsiteY2" fmla="*/ 86346 h 86346"/>
                <a:gd name="connsiteX3" fmla="*/ 149173 w 149173"/>
                <a:gd name="connsiteY3" fmla="*/ 86346 h 86346"/>
                <a:gd name="connsiteX4" fmla="*/ 149173 w 149173"/>
                <a:gd name="connsiteY4" fmla="*/ 0 h 86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3" h="86346">
                  <a:moveTo>
                    <a:pt x="149173" y="0"/>
                  </a:moveTo>
                  <a:lnTo>
                    <a:pt x="0" y="0"/>
                  </a:lnTo>
                  <a:lnTo>
                    <a:pt x="0" y="86346"/>
                  </a:lnTo>
                  <a:lnTo>
                    <a:pt x="149173" y="86346"/>
                  </a:lnTo>
                  <a:lnTo>
                    <a:pt x="149173" y="0"/>
                  </a:lnTo>
                  <a:close/>
                </a:path>
              </a:pathLst>
            </a:custGeom>
            <a:noFill/>
            <a:ln w="12700" cap="rnd">
              <a:solidFill>
                <a:schemeClr val="bg1"/>
              </a:solidFill>
              <a:prstDash val="solid"/>
              <a:round/>
            </a:ln>
          </p:spPr>
          <p:txBody>
            <a:bodyPr rtlCol="0" anchor="ctr"/>
            <a:lstStyle/>
            <a:p>
              <a:endParaRPr lang="en-SA"/>
            </a:p>
          </p:txBody>
        </p:sp>
        <p:sp>
          <p:nvSpPr>
            <p:cNvPr id="146" name="Freeform 145">
              <a:extLst>
                <a:ext uri="{FF2B5EF4-FFF2-40B4-BE49-F238E27FC236}">
                  <a16:creationId xmlns:a16="http://schemas.microsoft.com/office/drawing/2014/main" id="{B9909097-F72B-CDDD-572C-599E1A678332}"/>
                </a:ext>
              </a:extLst>
            </p:cNvPr>
            <p:cNvSpPr/>
            <p:nvPr/>
          </p:nvSpPr>
          <p:spPr>
            <a:xfrm>
              <a:off x="15034481" y="2961620"/>
              <a:ext cx="159253" cy="4048"/>
            </a:xfrm>
            <a:custGeom>
              <a:avLst/>
              <a:gdLst>
                <a:gd name="connsiteX0" fmla="*/ 0 w 159253"/>
                <a:gd name="connsiteY0" fmla="*/ 0 h 4048"/>
                <a:gd name="connsiteX1" fmla="*/ 159253 w 159253"/>
                <a:gd name="connsiteY1" fmla="*/ 0 h 4048"/>
              </a:gdLst>
              <a:ahLst/>
              <a:cxnLst>
                <a:cxn ang="0">
                  <a:pos x="connsiteX0" y="connsiteY0"/>
                </a:cxn>
                <a:cxn ang="0">
                  <a:pos x="connsiteX1" y="connsiteY1"/>
                </a:cxn>
              </a:cxnLst>
              <a:rect l="l" t="t" r="r" b="b"/>
              <a:pathLst>
                <a:path w="159253" h="4048">
                  <a:moveTo>
                    <a:pt x="0" y="0"/>
                  </a:moveTo>
                  <a:lnTo>
                    <a:pt x="159253" y="0"/>
                  </a:lnTo>
                </a:path>
              </a:pathLst>
            </a:custGeom>
            <a:noFill/>
            <a:ln w="12700" cap="rnd">
              <a:solidFill>
                <a:schemeClr val="bg1"/>
              </a:solidFill>
              <a:prstDash val="solid"/>
              <a:round/>
            </a:ln>
          </p:spPr>
          <p:txBody>
            <a:bodyPr rtlCol="0" anchor="ctr"/>
            <a:lstStyle/>
            <a:p>
              <a:endParaRPr lang="en-SA"/>
            </a:p>
          </p:txBody>
        </p:sp>
        <p:sp>
          <p:nvSpPr>
            <p:cNvPr id="147" name="Freeform 146">
              <a:extLst>
                <a:ext uri="{FF2B5EF4-FFF2-40B4-BE49-F238E27FC236}">
                  <a16:creationId xmlns:a16="http://schemas.microsoft.com/office/drawing/2014/main" id="{66F708AF-FE75-5B0E-AE88-13AFCA983CAD}"/>
                </a:ext>
              </a:extLst>
            </p:cNvPr>
            <p:cNvSpPr/>
            <p:nvPr/>
          </p:nvSpPr>
          <p:spPr>
            <a:xfrm>
              <a:off x="15059700" y="2999227"/>
              <a:ext cx="4048" cy="28539"/>
            </a:xfrm>
            <a:custGeom>
              <a:avLst/>
              <a:gdLst>
                <a:gd name="connsiteX0" fmla="*/ 0 w 4048"/>
                <a:gd name="connsiteY0" fmla="*/ 0 h 28539"/>
                <a:gd name="connsiteX1" fmla="*/ 0 w 4048"/>
                <a:gd name="connsiteY1" fmla="*/ 28539 h 28539"/>
              </a:gdLst>
              <a:ahLst/>
              <a:cxnLst>
                <a:cxn ang="0">
                  <a:pos x="connsiteX0" y="connsiteY0"/>
                </a:cxn>
                <a:cxn ang="0">
                  <a:pos x="connsiteX1" y="connsiteY1"/>
                </a:cxn>
              </a:cxnLst>
              <a:rect l="l" t="t" r="r" b="b"/>
              <a:pathLst>
                <a:path w="4048" h="28539">
                  <a:moveTo>
                    <a:pt x="0" y="0"/>
                  </a:moveTo>
                  <a:lnTo>
                    <a:pt x="0" y="28539"/>
                  </a:lnTo>
                </a:path>
              </a:pathLst>
            </a:custGeom>
            <a:noFill/>
            <a:ln w="12700" cap="rnd">
              <a:solidFill>
                <a:schemeClr val="bg1"/>
              </a:solidFill>
              <a:prstDash val="solid"/>
              <a:round/>
            </a:ln>
          </p:spPr>
          <p:txBody>
            <a:bodyPr rtlCol="0" anchor="ctr"/>
            <a:lstStyle/>
            <a:p>
              <a:endParaRPr lang="en-SA"/>
            </a:p>
          </p:txBody>
        </p:sp>
        <p:sp>
          <p:nvSpPr>
            <p:cNvPr id="148" name="Freeform 147">
              <a:extLst>
                <a:ext uri="{FF2B5EF4-FFF2-40B4-BE49-F238E27FC236}">
                  <a16:creationId xmlns:a16="http://schemas.microsoft.com/office/drawing/2014/main" id="{CFD2D08B-5955-F881-20E7-CF580B393067}"/>
                </a:ext>
              </a:extLst>
            </p:cNvPr>
            <p:cNvSpPr/>
            <p:nvPr/>
          </p:nvSpPr>
          <p:spPr>
            <a:xfrm>
              <a:off x="15079860" y="2981779"/>
              <a:ext cx="4048" cy="46027"/>
            </a:xfrm>
            <a:custGeom>
              <a:avLst/>
              <a:gdLst>
                <a:gd name="connsiteX0" fmla="*/ 0 w 4048"/>
                <a:gd name="connsiteY0" fmla="*/ 0 h 46027"/>
                <a:gd name="connsiteX1" fmla="*/ 0 w 4048"/>
                <a:gd name="connsiteY1" fmla="*/ 46027 h 46027"/>
              </a:gdLst>
              <a:ahLst/>
              <a:cxnLst>
                <a:cxn ang="0">
                  <a:pos x="connsiteX0" y="connsiteY0"/>
                </a:cxn>
                <a:cxn ang="0">
                  <a:pos x="connsiteX1" y="connsiteY1"/>
                </a:cxn>
              </a:cxnLst>
              <a:rect l="l" t="t" r="r" b="b"/>
              <a:pathLst>
                <a:path w="4048" h="46027">
                  <a:moveTo>
                    <a:pt x="0" y="0"/>
                  </a:moveTo>
                  <a:lnTo>
                    <a:pt x="0" y="46027"/>
                  </a:lnTo>
                </a:path>
              </a:pathLst>
            </a:custGeom>
            <a:noFill/>
            <a:ln w="12700" cap="rnd">
              <a:solidFill>
                <a:schemeClr val="bg1"/>
              </a:solidFill>
              <a:prstDash val="solid"/>
              <a:round/>
            </a:ln>
          </p:spPr>
          <p:txBody>
            <a:bodyPr rtlCol="0" anchor="ctr"/>
            <a:lstStyle/>
            <a:p>
              <a:endParaRPr lang="en-SA"/>
            </a:p>
          </p:txBody>
        </p:sp>
        <p:sp>
          <p:nvSpPr>
            <p:cNvPr id="149" name="Freeform 148">
              <a:extLst>
                <a:ext uri="{FF2B5EF4-FFF2-40B4-BE49-F238E27FC236}">
                  <a16:creationId xmlns:a16="http://schemas.microsoft.com/office/drawing/2014/main" id="{EF90D33B-AD5C-46F8-61AB-6EF5E86A2F9A}"/>
                </a:ext>
              </a:extLst>
            </p:cNvPr>
            <p:cNvSpPr/>
            <p:nvPr/>
          </p:nvSpPr>
          <p:spPr>
            <a:xfrm>
              <a:off x="15100020" y="3008659"/>
              <a:ext cx="4048" cy="19147"/>
            </a:xfrm>
            <a:custGeom>
              <a:avLst/>
              <a:gdLst>
                <a:gd name="connsiteX0" fmla="*/ 0 w 4048"/>
                <a:gd name="connsiteY0" fmla="*/ 0 h 19147"/>
                <a:gd name="connsiteX1" fmla="*/ 0 w 4048"/>
                <a:gd name="connsiteY1" fmla="*/ 19148 h 19147"/>
              </a:gdLst>
              <a:ahLst/>
              <a:cxnLst>
                <a:cxn ang="0">
                  <a:pos x="connsiteX0" y="connsiteY0"/>
                </a:cxn>
                <a:cxn ang="0">
                  <a:pos x="connsiteX1" y="connsiteY1"/>
                </a:cxn>
              </a:cxnLst>
              <a:rect l="l" t="t" r="r" b="b"/>
              <a:pathLst>
                <a:path w="4048" h="19147">
                  <a:moveTo>
                    <a:pt x="0" y="0"/>
                  </a:moveTo>
                  <a:lnTo>
                    <a:pt x="0" y="19148"/>
                  </a:lnTo>
                </a:path>
              </a:pathLst>
            </a:custGeom>
            <a:noFill/>
            <a:ln w="12700" cap="rnd">
              <a:solidFill>
                <a:schemeClr val="bg1"/>
              </a:solidFill>
              <a:prstDash val="solid"/>
              <a:round/>
            </a:ln>
          </p:spPr>
          <p:txBody>
            <a:bodyPr rtlCol="0" anchor="ctr"/>
            <a:lstStyle/>
            <a:p>
              <a:endParaRPr lang="en-SA"/>
            </a:p>
          </p:txBody>
        </p:sp>
        <p:grpSp>
          <p:nvGrpSpPr>
            <p:cNvPr id="150" name="Graphic 430">
              <a:extLst>
                <a:ext uri="{FF2B5EF4-FFF2-40B4-BE49-F238E27FC236}">
                  <a16:creationId xmlns:a16="http://schemas.microsoft.com/office/drawing/2014/main" id="{33B1BC3F-A747-490D-271A-90CA423C5630}"/>
                </a:ext>
              </a:extLst>
            </p:cNvPr>
            <p:cNvGrpSpPr/>
            <p:nvPr/>
          </p:nvGrpSpPr>
          <p:grpSpPr>
            <a:xfrm>
              <a:off x="15124187" y="2984694"/>
              <a:ext cx="44367" cy="40157"/>
              <a:chOff x="15124187" y="2984694"/>
              <a:chExt cx="44367" cy="40157"/>
            </a:xfrm>
            <a:noFill/>
          </p:grpSpPr>
          <p:sp>
            <p:nvSpPr>
              <p:cNvPr id="151" name="Freeform 150">
                <a:extLst>
                  <a:ext uri="{FF2B5EF4-FFF2-40B4-BE49-F238E27FC236}">
                    <a16:creationId xmlns:a16="http://schemas.microsoft.com/office/drawing/2014/main" id="{C4B673E6-E7FC-53F7-09AC-9CF65EDEF1CF}"/>
                  </a:ext>
                </a:extLst>
              </p:cNvPr>
              <p:cNvSpPr/>
              <p:nvPr/>
            </p:nvSpPr>
            <p:spPr>
              <a:xfrm>
                <a:off x="15124187" y="2984694"/>
                <a:ext cx="44367" cy="10403"/>
              </a:xfrm>
              <a:custGeom>
                <a:avLst/>
                <a:gdLst>
                  <a:gd name="connsiteX0" fmla="*/ 0 w 44367"/>
                  <a:gd name="connsiteY0" fmla="*/ 9756 h 10403"/>
                  <a:gd name="connsiteX1" fmla="*/ 12428 w 44367"/>
                  <a:gd name="connsiteY1" fmla="*/ 4372 h 10403"/>
                  <a:gd name="connsiteX2" fmla="*/ 23074 w 44367"/>
                  <a:gd name="connsiteY2" fmla="*/ 10404 h 10403"/>
                  <a:gd name="connsiteX3" fmla="*/ 44367 w 44367"/>
                  <a:gd name="connsiteY3" fmla="*/ 0 h 10403"/>
                </a:gdLst>
                <a:ahLst/>
                <a:cxnLst>
                  <a:cxn ang="0">
                    <a:pos x="connsiteX0" y="connsiteY0"/>
                  </a:cxn>
                  <a:cxn ang="0">
                    <a:pos x="connsiteX1" y="connsiteY1"/>
                  </a:cxn>
                  <a:cxn ang="0">
                    <a:pos x="connsiteX2" y="connsiteY2"/>
                  </a:cxn>
                  <a:cxn ang="0">
                    <a:pos x="connsiteX3" y="connsiteY3"/>
                  </a:cxn>
                </a:cxnLst>
                <a:rect l="l" t="t" r="r" b="b"/>
                <a:pathLst>
                  <a:path w="44367" h="10403">
                    <a:moveTo>
                      <a:pt x="0" y="9756"/>
                    </a:moveTo>
                    <a:lnTo>
                      <a:pt x="12428" y="4372"/>
                    </a:lnTo>
                    <a:lnTo>
                      <a:pt x="23074" y="10404"/>
                    </a:lnTo>
                    <a:lnTo>
                      <a:pt x="44367" y="0"/>
                    </a:lnTo>
                  </a:path>
                </a:pathLst>
              </a:custGeom>
              <a:noFill/>
              <a:ln w="12700" cap="rnd">
                <a:solidFill>
                  <a:schemeClr val="bg1"/>
                </a:solidFill>
                <a:prstDash val="solid"/>
                <a:round/>
              </a:ln>
            </p:spPr>
            <p:txBody>
              <a:bodyPr rtlCol="0" anchor="ctr"/>
              <a:lstStyle/>
              <a:p>
                <a:endParaRPr lang="en-SA"/>
              </a:p>
            </p:txBody>
          </p:sp>
          <p:sp>
            <p:nvSpPr>
              <p:cNvPr id="152" name="Freeform 151">
                <a:extLst>
                  <a:ext uri="{FF2B5EF4-FFF2-40B4-BE49-F238E27FC236}">
                    <a16:creationId xmlns:a16="http://schemas.microsoft.com/office/drawing/2014/main" id="{4AAAAD75-4E99-3B14-7E2C-57DB9BED8B9F}"/>
                  </a:ext>
                </a:extLst>
              </p:cNvPr>
              <p:cNvSpPr/>
              <p:nvPr/>
            </p:nvSpPr>
            <p:spPr>
              <a:xfrm>
                <a:off x="15124187" y="3016107"/>
                <a:ext cx="44367" cy="8743"/>
              </a:xfrm>
              <a:custGeom>
                <a:avLst/>
                <a:gdLst>
                  <a:gd name="connsiteX0" fmla="*/ 0 w 44367"/>
                  <a:gd name="connsiteY0" fmla="*/ 4574 h 8743"/>
                  <a:gd name="connsiteX1" fmla="*/ 10080 w 44367"/>
                  <a:gd name="connsiteY1" fmla="*/ 0 h 8743"/>
                  <a:gd name="connsiteX2" fmla="*/ 21495 w 44367"/>
                  <a:gd name="connsiteY2" fmla="*/ 8744 h 8743"/>
                  <a:gd name="connsiteX3" fmla="*/ 33275 w 44367"/>
                  <a:gd name="connsiteY3" fmla="*/ 5748 h 8743"/>
                  <a:gd name="connsiteX4" fmla="*/ 44367 w 44367"/>
                  <a:gd name="connsiteY4" fmla="*/ 7408 h 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67" h="8743">
                    <a:moveTo>
                      <a:pt x="0" y="4574"/>
                    </a:moveTo>
                    <a:lnTo>
                      <a:pt x="10080" y="0"/>
                    </a:lnTo>
                    <a:lnTo>
                      <a:pt x="21495" y="8744"/>
                    </a:lnTo>
                    <a:lnTo>
                      <a:pt x="33275" y="5748"/>
                    </a:lnTo>
                    <a:lnTo>
                      <a:pt x="44367" y="7408"/>
                    </a:lnTo>
                  </a:path>
                </a:pathLst>
              </a:custGeom>
              <a:noFill/>
              <a:ln w="12700" cap="rnd">
                <a:solidFill>
                  <a:schemeClr val="bg1"/>
                </a:solidFill>
                <a:prstDash val="solid"/>
                <a:round/>
              </a:ln>
            </p:spPr>
            <p:txBody>
              <a:bodyPr rtlCol="0" anchor="ctr"/>
              <a:lstStyle/>
              <a:p>
                <a:endParaRPr lang="en-SA"/>
              </a:p>
            </p:txBody>
          </p:sp>
        </p:grpSp>
      </p:grpSp>
      <p:grpSp>
        <p:nvGrpSpPr>
          <p:cNvPr id="157" name="Graphic 430">
            <a:extLst>
              <a:ext uri="{FF2B5EF4-FFF2-40B4-BE49-F238E27FC236}">
                <a16:creationId xmlns:a16="http://schemas.microsoft.com/office/drawing/2014/main" id="{F917BA61-56F8-47B9-F404-94706DB2BD83}"/>
              </a:ext>
            </a:extLst>
          </p:cNvPr>
          <p:cNvGrpSpPr/>
          <p:nvPr/>
        </p:nvGrpSpPr>
        <p:grpSpPr>
          <a:xfrm>
            <a:off x="2261391" y="3014515"/>
            <a:ext cx="343206" cy="435264"/>
            <a:chOff x="13608933" y="3289680"/>
            <a:chExt cx="127678" cy="161925"/>
          </a:xfrm>
          <a:noFill/>
        </p:grpSpPr>
        <p:sp>
          <p:nvSpPr>
            <p:cNvPr id="158" name="Freeform 157">
              <a:extLst>
                <a:ext uri="{FF2B5EF4-FFF2-40B4-BE49-F238E27FC236}">
                  <a16:creationId xmlns:a16="http://schemas.microsoft.com/office/drawing/2014/main" id="{540C24CF-8AEE-5321-6792-583B7EAF910F}"/>
                </a:ext>
              </a:extLst>
            </p:cNvPr>
            <p:cNvSpPr/>
            <p:nvPr/>
          </p:nvSpPr>
          <p:spPr>
            <a:xfrm>
              <a:off x="13655973" y="3354166"/>
              <a:ext cx="33599" cy="33599"/>
            </a:xfrm>
            <a:custGeom>
              <a:avLst/>
              <a:gdLst>
                <a:gd name="connsiteX0" fmla="*/ 33599 w 33599"/>
                <a:gd name="connsiteY0" fmla="*/ 16800 h 33599"/>
                <a:gd name="connsiteX1" fmla="*/ 16800 w 33599"/>
                <a:gd name="connsiteY1" fmla="*/ 33600 h 33599"/>
                <a:gd name="connsiteX2" fmla="*/ 0 w 33599"/>
                <a:gd name="connsiteY2" fmla="*/ 16800 h 33599"/>
                <a:gd name="connsiteX3" fmla="*/ 16800 w 33599"/>
                <a:gd name="connsiteY3" fmla="*/ 0 h 33599"/>
                <a:gd name="connsiteX4" fmla="*/ 33599 w 33599"/>
                <a:gd name="connsiteY4" fmla="*/ 16800 h 3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99" h="33599">
                  <a:moveTo>
                    <a:pt x="33599" y="16800"/>
                  </a:moveTo>
                  <a:cubicBezTo>
                    <a:pt x="33599" y="26070"/>
                    <a:pt x="26070" y="33600"/>
                    <a:pt x="16800" y="33600"/>
                  </a:cubicBezTo>
                  <a:cubicBezTo>
                    <a:pt x="7529" y="33600"/>
                    <a:pt x="0" y="26070"/>
                    <a:pt x="0" y="16800"/>
                  </a:cubicBezTo>
                  <a:cubicBezTo>
                    <a:pt x="0" y="7530"/>
                    <a:pt x="7529" y="0"/>
                    <a:pt x="16800" y="0"/>
                  </a:cubicBezTo>
                  <a:cubicBezTo>
                    <a:pt x="26070" y="0"/>
                    <a:pt x="33599" y="7530"/>
                    <a:pt x="33599" y="16800"/>
                  </a:cubicBezTo>
                  <a:close/>
                </a:path>
              </a:pathLst>
            </a:custGeom>
            <a:noFill/>
            <a:ln w="12700" cap="rnd">
              <a:solidFill>
                <a:schemeClr val="bg1"/>
              </a:solidFill>
              <a:prstDash val="solid"/>
              <a:round/>
            </a:ln>
          </p:spPr>
          <p:txBody>
            <a:bodyPr rtlCol="0" anchor="ctr"/>
            <a:lstStyle/>
            <a:p>
              <a:endParaRPr lang="en-SA"/>
            </a:p>
          </p:txBody>
        </p:sp>
        <p:sp>
          <p:nvSpPr>
            <p:cNvPr id="159" name="Freeform 158">
              <a:extLst>
                <a:ext uri="{FF2B5EF4-FFF2-40B4-BE49-F238E27FC236}">
                  <a16:creationId xmlns:a16="http://schemas.microsoft.com/office/drawing/2014/main" id="{2BF02B07-1BA1-C1AB-3995-03EAEADF83C6}"/>
                </a:ext>
              </a:extLst>
            </p:cNvPr>
            <p:cNvSpPr/>
            <p:nvPr/>
          </p:nvSpPr>
          <p:spPr>
            <a:xfrm>
              <a:off x="13608933" y="3289680"/>
              <a:ext cx="127678" cy="98086"/>
            </a:xfrm>
            <a:custGeom>
              <a:avLst/>
              <a:gdLst>
                <a:gd name="connsiteX0" fmla="*/ 23520 w 127678"/>
                <a:gd name="connsiteY0" fmla="*/ 74567 h 98086"/>
                <a:gd name="connsiteX1" fmla="*/ 23520 w 127678"/>
                <a:gd name="connsiteY1" fmla="*/ 74567 h 98086"/>
                <a:gd name="connsiteX2" fmla="*/ 23520 w 127678"/>
                <a:gd name="connsiteY2" fmla="*/ 88006 h 98086"/>
                <a:gd name="connsiteX3" fmla="*/ 33600 w 127678"/>
                <a:gd name="connsiteY3" fmla="*/ 98086 h 98086"/>
                <a:gd name="connsiteX4" fmla="*/ 94079 w 127678"/>
                <a:gd name="connsiteY4" fmla="*/ 98086 h 98086"/>
                <a:gd name="connsiteX5" fmla="*/ 104158 w 127678"/>
                <a:gd name="connsiteY5" fmla="*/ 88006 h 98086"/>
                <a:gd name="connsiteX6" fmla="*/ 104158 w 127678"/>
                <a:gd name="connsiteY6" fmla="*/ 47687 h 98086"/>
                <a:gd name="connsiteX7" fmla="*/ 127678 w 127678"/>
                <a:gd name="connsiteY7" fmla="*/ 47687 h 98086"/>
                <a:gd name="connsiteX8" fmla="*/ 63839 w 127678"/>
                <a:gd name="connsiteY8" fmla="*/ 0 h 98086"/>
                <a:gd name="connsiteX9" fmla="*/ 0 w 127678"/>
                <a:gd name="connsiteY9" fmla="*/ 47687 h 98086"/>
                <a:gd name="connsiteX10" fmla="*/ 23520 w 127678"/>
                <a:gd name="connsiteY10" fmla="*/ 47687 h 98086"/>
                <a:gd name="connsiteX11" fmla="*/ 23520 w 127678"/>
                <a:gd name="connsiteY11" fmla="*/ 74567 h 98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678" h="98086">
                  <a:moveTo>
                    <a:pt x="23520" y="74567"/>
                  </a:moveTo>
                  <a:lnTo>
                    <a:pt x="23520" y="74567"/>
                  </a:lnTo>
                  <a:lnTo>
                    <a:pt x="23520" y="88006"/>
                  </a:lnTo>
                  <a:cubicBezTo>
                    <a:pt x="23520" y="93552"/>
                    <a:pt x="28054" y="98086"/>
                    <a:pt x="33600" y="98086"/>
                  </a:cubicBezTo>
                  <a:lnTo>
                    <a:pt x="94079" y="98086"/>
                  </a:lnTo>
                  <a:cubicBezTo>
                    <a:pt x="99625" y="98086"/>
                    <a:pt x="104158" y="93593"/>
                    <a:pt x="104158" y="88006"/>
                  </a:cubicBezTo>
                  <a:lnTo>
                    <a:pt x="104158" y="47687"/>
                  </a:lnTo>
                  <a:lnTo>
                    <a:pt x="127678" y="47687"/>
                  </a:lnTo>
                  <a:lnTo>
                    <a:pt x="63839" y="0"/>
                  </a:lnTo>
                  <a:lnTo>
                    <a:pt x="0" y="47687"/>
                  </a:lnTo>
                  <a:lnTo>
                    <a:pt x="23520" y="47687"/>
                  </a:lnTo>
                  <a:lnTo>
                    <a:pt x="23520" y="74567"/>
                  </a:lnTo>
                  <a:close/>
                </a:path>
              </a:pathLst>
            </a:custGeom>
            <a:noFill/>
            <a:ln w="12700" cap="rnd">
              <a:solidFill>
                <a:schemeClr val="bg1"/>
              </a:solidFill>
              <a:prstDash val="solid"/>
              <a:round/>
            </a:ln>
          </p:spPr>
          <p:txBody>
            <a:bodyPr rtlCol="0" anchor="ctr"/>
            <a:lstStyle/>
            <a:p>
              <a:endParaRPr lang="en-SA"/>
            </a:p>
          </p:txBody>
        </p:sp>
        <p:sp>
          <p:nvSpPr>
            <p:cNvPr id="160" name="Freeform 159">
              <a:extLst>
                <a:ext uri="{FF2B5EF4-FFF2-40B4-BE49-F238E27FC236}">
                  <a16:creationId xmlns:a16="http://schemas.microsoft.com/office/drawing/2014/main" id="{C96F76D3-CEAC-948D-AFE6-9D4358BF52D0}"/>
                </a:ext>
              </a:extLst>
            </p:cNvPr>
            <p:cNvSpPr/>
            <p:nvPr/>
          </p:nvSpPr>
          <p:spPr>
            <a:xfrm>
              <a:off x="13612293" y="3354166"/>
              <a:ext cx="120957" cy="97438"/>
            </a:xfrm>
            <a:custGeom>
              <a:avLst/>
              <a:gdLst>
                <a:gd name="connsiteX0" fmla="*/ 100798 w 120957"/>
                <a:gd name="connsiteY0" fmla="*/ 10080 h 97438"/>
                <a:gd name="connsiteX1" fmla="*/ 100798 w 120957"/>
                <a:gd name="connsiteY1" fmla="*/ 23520 h 97438"/>
                <a:gd name="connsiteX2" fmla="*/ 90719 w 120957"/>
                <a:gd name="connsiteY2" fmla="*/ 33600 h 97438"/>
                <a:gd name="connsiteX3" fmla="*/ 30240 w 120957"/>
                <a:gd name="connsiteY3" fmla="*/ 33600 h 97438"/>
                <a:gd name="connsiteX4" fmla="*/ 20160 w 120957"/>
                <a:gd name="connsiteY4" fmla="*/ 23520 h 97438"/>
                <a:gd name="connsiteX5" fmla="*/ 20160 w 120957"/>
                <a:gd name="connsiteY5" fmla="*/ 10080 h 97438"/>
                <a:gd name="connsiteX6" fmla="*/ 10080 w 120957"/>
                <a:gd name="connsiteY6" fmla="*/ 0 h 97438"/>
                <a:gd name="connsiteX7" fmla="*/ 0 w 120957"/>
                <a:gd name="connsiteY7" fmla="*/ 10080 h 97438"/>
                <a:gd name="connsiteX8" fmla="*/ 0 w 120957"/>
                <a:gd name="connsiteY8" fmla="*/ 23520 h 97438"/>
                <a:gd name="connsiteX9" fmla="*/ 30240 w 120957"/>
                <a:gd name="connsiteY9" fmla="*/ 53759 h 97438"/>
                <a:gd name="connsiteX10" fmla="*/ 36959 w 120957"/>
                <a:gd name="connsiteY10" fmla="*/ 53759 h 97438"/>
                <a:gd name="connsiteX11" fmla="*/ 36959 w 120957"/>
                <a:gd name="connsiteY11" fmla="*/ 97438 h 97438"/>
                <a:gd name="connsiteX12" fmla="*/ 83999 w 120957"/>
                <a:gd name="connsiteY12" fmla="*/ 97438 h 97438"/>
                <a:gd name="connsiteX13" fmla="*/ 83999 w 120957"/>
                <a:gd name="connsiteY13" fmla="*/ 53759 h 97438"/>
                <a:gd name="connsiteX14" fmla="*/ 90719 w 120957"/>
                <a:gd name="connsiteY14" fmla="*/ 53759 h 97438"/>
                <a:gd name="connsiteX15" fmla="*/ 120958 w 120957"/>
                <a:gd name="connsiteY15" fmla="*/ 23520 h 97438"/>
                <a:gd name="connsiteX16" fmla="*/ 120958 w 120957"/>
                <a:gd name="connsiteY16" fmla="*/ 10080 h 97438"/>
                <a:gd name="connsiteX17" fmla="*/ 110878 w 120957"/>
                <a:gd name="connsiteY17" fmla="*/ 0 h 97438"/>
                <a:gd name="connsiteX18" fmla="*/ 100798 w 120957"/>
                <a:gd name="connsiteY18" fmla="*/ 10080 h 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957" h="97438">
                  <a:moveTo>
                    <a:pt x="100798" y="10080"/>
                  </a:moveTo>
                  <a:lnTo>
                    <a:pt x="100798" y="23520"/>
                  </a:lnTo>
                  <a:cubicBezTo>
                    <a:pt x="100798" y="29066"/>
                    <a:pt x="96265" y="33600"/>
                    <a:pt x="90719" y="33600"/>
                  </a:cubicBezTo>
                  <a:lnTo>
                    <a:pt x="30240" y="33600"/>
                  </a:lnTo>
                  <a:cubicBezTo>
                    <a:pt x="24694" y="33600"/>
                    <a:pt x="20160" y="29106"/>
                    <a:pt x="20160" y="23520"/>
                  </a:cubicBezTo>
                  <a:lnTo>
                    <a:pt x="20160" y="10080"/>
                  </a:lnTo>
                  <a:cubicBezTo>
                    <a:pt x="20160" y="4534"/>
                    <a:pt x="15666" y="0"/>
                    <a:pt x="10080" y="0"/>
                  </a:cubicBezTo>
                  <a:cubicBezTo>
                    <a:pt x="4493" y="0"/>
                    <a:pt x="0" y="4494"/>
                    <a:pt x="0" y="10080"/>
                  </a:cubicBezTo>
                  <a:lnTo>
                    <a:pt x="0" y="23520"/>
                  </a:lnTo>
                  <a:cubicBezTo>
                    <a:pt x="0" y="40238"/>
                    <a:pt x="13521" y="53759"/>
                    <a:pt x="30240" y="53759"/>
                  </a:cubicBezTo>
                  <a:lnTo>
                    <a:pt x="36959" y="53759"/>
                  </a:lnTo>
                  <a:lnTo>
                    <a:pt x="36959" y="97438"/>
                  </a:lnTo>
                  <a:lnTo>
                    <a:pt x="83999" y="97438"/>
                  </a:lnTo>
                  <a:lnTo>
                    <a:pt x="83999" y="53759"/>
                  </a:lnTo>
                  <a:lnTo>
                    <a:pt x="90719" y="53759"/>
                  </a:lnTo>
                  <a:cubicBezTo>
                    <a:pt x="107397" y="53759"/>
                    <a:pt x="120958" y="40238"/>
                    <a:pt x="120958" y="23520"/>
                  </a:cubicBezTo>
                  <a:lnTo>
                    <a:pt x="120958" y="10080"/>
                  </a:lnTo>
                  <a:cubicBezTo>
                    <a:pt x="120958" y="4534"/>
                    <a:pt x="116465" y="0"/>
                    <a:pt x="110878" y="0"/>
                  </a:cubicBezTo>
                  <a:cubicBezTo>
                    <a:pt x="105292" y="0"/>
                    <a:pt x="100798" y="4494"/>
                    <a:pt x="100798" y="10080"/>
                  </a:cubicBezTo>
                  <a:close/>
                </a:path>
              </a:pathLst>
            </a:custGeom>
            <a:noFill/>
            <a:ln w="12700" cap="rnd">
              <a:solidFill>
                <a:schemeClr val="bg1"/>
              </a:solidFill>
              <a:prstDash val="solid"/>
              <a:round/>
            </a:ln>
          </p:spPr>
          <p:txBody>
            <a:bodyPr rtlCol="0" anchor="ctr"/>
            <a:lstStyle/>
            <a:p>
              <a:endParaRPr lang="en-SA"/>
            </a:p>
          </p:txBody>
        </p:sp>
        <p:sp>
          <p:nvSpPr>
            <p:cNvPr id="161" name="Freeform 160">
              <a:extLst>
                <a:ext uri="{FF2B5EF4-FFF2-40B4-BE49-F238E27FC236}">
                  <a16:creationId xmlns:a16="http://schemas.microsoft.com/office/drawing/2014/main" id="{E1656B09-343D-4F08-F722-311CA6FC7E2A}"/>
                </a:ext>
              </a:extLst>
            </p:cNvPr>
            <p:cNvSpPr/>
            <p:nvPr/>
          </p:nvSpPr>
          <p:spPr>
            <a:xfrm>
              <a:off x="13696292" y="3406185"/>
              <a:ext cx="40319" cy="45419"/>
            </a:xfrm>
            <a:custGeom>
              <a:avLst/>
              <a:gdLst>
                <a:gd name="connsiteX0" fmla="*/ 16800 w 40319"/>
                <a:gd name="connsiteY0" fmla="*/ 0 h 45419"/>
                <a:gd name="connsiteX1" fmla="*/ 6720 w 40319"/>
                <a:gd name="connsiteY1" fmla="*/ 1741 h 45419"/>
                <a:gd name="connsiteX2" fmla="*/ 0 w 40319"/>
                <a:gd name="connsiteY2" fmla="*/ 1741 h 45419"/>
                <a:gd name="connsiteX3" fmla="*/ 0 w 40319"/>
                <a:gd name="connsiteY3" fmla="*/ 45420 h 45419"/>
                <a:gd name="connsiteX4" fmla="*/ 40319 w 40319"/>
                <a:gd name="connsiteY4" fmla="*/ 45420 h 45419"/>
                <a:gd name="connsiteX5" fmla="*/ 33438 w 40319"/>
                <a:gd name="connsiteY5" fmla="*/ 38862 h 45419"/>
                <a:gd name="connsiteX6" fmla="*/ 16800 w 40319"/>
                <a:gd name="connsiteY6" fmla="*/ 0 h 4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9" h="45419">
                  <a:moveTo>
                    <a:pt x="16800" y="0"/>
                  </a:moveTo>
                  <a:cubicBezTo>
                    <a:pt x="13642" y="1133"/>
                    <a:pt x="10242" y="1741"/>
                    <a:pt x="6720" y="1741"/>
                  </a:cubicBezTo>
                  <a:lnTo>
                    <a:pt x="0" y="1741"/>
                  </a:lnTo>
                  <a:lnTo>
                    <a:pt x="0" y="45420"/>
                  </a:lnTo>
                  <a:lnTo>
                    <a:pt x="40319" y="45420"/>
                  </a:lnTo>
                  <a:lnTo>
                    <a:pt x="33438" y="38862"/>
                  </a:lnTo>
                  <a:cubicBezTo>
                    <a:pt x="22831" y="28742"/>
                    <a:pt x="16800" y="14695"/>
                    <a:pt x="16800" y="0"/>
                  </a:cubicBezTo>
                  <a:close/>
                </a:path>
              </a:pathLst>
            </a:custGeom>
            <a:noFill/>
            <a:ln w="12700" cap="rnd">
              <a:solidFill>
                <a:schemeClr val="bg1"/>
              </a:solidFill>
              <a:prstDash val="solid"/>
              <a:round/>
            </a:ln>
          </p:spPr>
          <p:txBody>
            <a:bodyPr rtlCol="0" anchor="ctr"/>
            <a:lstStyle/>
            <a:p>
              <a:endParaRPr lang="en-SA"/>
            </a:p>
          </p:txBody>
        </p:sp>
        <p:sp>
          <p:nvSpPr>
            <p:cNvPr id="162" name="Freeform 161">
              <a:extLst>
                <a:ext uri="{FF2B5EF4-FFF2-40B4-BE49-F238E27FC236}">
                  <a16:creationId xmlns:a16="http://schemas.microsoft.com/office/drawing/2014/main" id="{91204DF3-F902-706E-EB2B-EB85FBC93410}"/>
                </a:ext>
              </a:extLst>
            </p:cNvPr>
            <p:cNvSpPr/>
            <p:nvPr/>
          </p:nvSpPr>
          <p:spPr>
            <a:xfrm>
              <a:off x="13608933" y="3406185"/>
              <a:ext cx="40319" cy="45419"/>
            </a:xfrm>
            <a:custGeom>
              <a:avLst/>
              <a:gdLst>
                <a:gd name="connsiteX0" fmla="*/ 23520 w 40319"/>
                <a:gd name="connsiteY0" fmla="*/ 0 h 45419"/>
                <a:gd name="connsiteX1" fmla="*/ 6882 w 40319"/>
                <a:gd name="connsiteY1" fmla="*/ 38862 h 45419"/>
                <a:gd name="connsiteX2" fmla="*/ 0 w 40319"/>
                <a:gd name="connsiteY2" fmla="*/ 45420 h 45419"/>
                <a:gd name="connsiteX3" fmla="*/ 40319 w 40319"/>
                <a:gd name="connsiteY3" fmla="*/ 45420 h 45419"/>
                <a:gd name="connsiteX4" fmla="*/ 40319 w 40319"/>
                <a:gd name="connsiteY4" fmla="*/ 1741 h 45419"/>
                <a:gd name="connsiteX5" fmla="*/ 33600 w 40319"/>
                <a:gd name="connsiteY5" fmla="*/ 1741 h 45419"/>
                <a:gd name="connsiteX6" fmla="*/ 23520 w 40319"/>
                <a:gd name="connsiteY6" fmla="*/ 0 h 4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9" h="45419">
                  <a:moveTo>
                    <a:pt x="23520" y="0"/>
                  </a:moveTo>
                  <a:cubicBezTo>
                    <a:pt x="23520" y="14695"/>
                    <a:pt x="17528" y="28742"/>
                    <a:pt x="6882" y="38862"/>
                  </a:cubicBezTo>
                  <a:lnTo>
                    <a:pt x="0" y="45420"/>
                  </a:lnTo>
                  <a:lnTo>
                    <a:pt x="40319" y="45420"/>
                  </a:lnTo>
                  <a:lnTo>
                    <a:pt x="40319" y="1741"/>
                  </a:lnTo>
                  <a:lnTo>
                    <a:pt x="33600" y="1741"/>
                  </a:lnTo>
                  <a:cubicBezTo>
                    <a:pt x="30078" y="1741"/>
                    <a:pt x="26677" y="1093"/>
                    <a:pt x="23520" y="0"/>
                  </a:cubicBezTo>
                  <a:close/>
                </a:path>
              </a:pathLst>
            </a:custGeom>
            <a:noFill/>
            <a:ln w="12700" cap="rnd">
              <a:solidFill>
                <a:schemeClr val="bg1"/>
              </a:solidFill>
              <a:prstDash val="solid"/>
              <a:round/>
            </a:ln>
          </p:spPr>
          <p:txBody>
            <a:bodyPr rtlCol="0" anchor="ctr"/>
            <a:lstStyle/>
            <a:p>
              <a:endParaRPr lang="en-SA"/>
            </a:p>
          </p:txBody>
        </p:sp>
      </p:grpSp>
      <p:grpSp>
        <p:nvGrpSpPr>
          <p:cNvPr id="163" name="Graphic 430">
            <a:extLst>
              <a:ext uri="{FF2B5EF4-FFF2-40B4-BE49-F238E27FC236}">
                <a16:creationId xmlns:a16="http://schemas.microsoft.com/office/drawing/2014/main" id="{133F9E61-783C-9242-1F26-8AB99073F72F}"/>
              </a:ext>
            </a:extLst>
          </p:cNvPr>
          <p:cNvGrpSpPr/>
          <p:nvPr/>
        </p:nvGrpSpPr>
        <p:grpSpPr>
          <a:xfrm>
            <a:off x="7789115" y="3001682"/>
            <a:ext cx="435264" cy="435264"/>
            <a:chOff x="12150434" y="3617740"/>
            <a:chExt cx="161925" cy="161925"/>
          </a:xfrm>
          <a:noFill/>
        </p:grpSpPr>
        <p:sp>
          <p:nvSpPr>
            <p:cNvPr id="164" name="Freeform 163">
              <a:extLst>
                <a:ext uri="{FF2B5EF4-FFF2-40B4-BE49-F238E27FC236}">
                  <a16:creationId xmlns:a16="http://schemas.microsoft.com/office/drawing/2014/main" id="{4389345C-A77E-5EAC-00A0-2040C6D5F4B3}"/>
                </a:ext>
              </a:extLst>
            </p:cNvPr>
            <p:cNvSpPr/>
            <p:nvPr/>
          </p:nvSpPr>
          <p:spPr>
            <a:xfrm>
              <a:off x="12231397" y="3617740"/>
              <a:ext cx="80962" cy="60802"/>
            </a:xfrm>
            <a:custGeom>
              <a:avLst/>
              <a:gdLst>
                <a:gd name="connsiteX0" fmla="*/ 80963 w 80962"/>
                <a:gd name="connsiteY0" fmla="*/ 0 h 60802"/>
                <a:gd name="connsiteX1" fmla="*/ 80963 w 80962"/>
                <a:gd name="connsiteY1" fmla="*/ 60803 h 60802"/>
                <a:gd name="connsiteX2" fmla="*/ 60479 w 80962"/>
                <a:gd name="connsiteY2" fmla="*/ 60803 h 60802"/>
                <a:gd name="connsiteX3" fmla="*/ 60479 w 80962"/>
                <a:gd name="connsiteY3" fmla="*/ 50723 h 60802"/>
                <a:gd name="connsiteX4" fmla="*/ 50399 w 80962"/>
                <a:gd name="connsiteY4" fmla="*/ 40643 h 60802"/>
                <a:gd name="connsiteX5" fmla="*/ 40319 w 80962"/>
                <a:gd name="connsiteY5" fmla="*/ 50723 h 60802"/>
                <a:gd name="connsiteX6" fmla="*/ 40319 w 80962"/>
                <a:gd name="connsiteY6" fmla="*/ 60803 h 60802"/>
                <a:gd name="connsiteX7" fmla="*/ 20160 w 80962"/>
                <a:gd name="connsiteY7" fmla="*/ 60803 h 60802"/>
                <a:gd name="connsiteX8" fmla="*/ 20160 w 80962"/>
                <a:gd name="connsiteY8" fmla="*/ 40643 h 60802"/>
                <a:gd name="connsiteX9" fmla="*/ 10080 w 80962"/>
                <a:gd name="connsiteY9" fmla="*/ 40643 h 60802"/>
                <a:gd name="connsiteX10" fmla="*/ 0 w 80962"/>
                <a:gd name="connsiteY10" fmla="*/ 30563 h 60802"/>
                <a:gd name="connsiteX11" fmla="*/ 10080 w 80962"/>
                <a:gd name="connsiteY11" fmla="*/ 20484 h 60802"/>
                <a:gd name="connsiteX12" fmla="*/ 20160 w 80962"/>
                <a:gd name="connsiteY12" fmla="*/ 20484 h 60802"/>
                <a:gd name="connsiteX13" fmla="*/ 20160 w 80962"/>
                <a:gd name="connsiteY13" fmla="*/ 0 h 60802"/>
                <a:gd name="connsiteX14" fmla="*/ 80963 w 80962"/>
                <a:gd name="connsiteY14" fmla="*/ 0 h 6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962" h="60802">
                  <a:moveTo>
                    <a:pt x="80963" y="0"/>
                  </a:moveTo>
                  <a:lnTo>
                    <a:pt x="80963" y="60803"/>
                  </a:lnTo>
                  <a:lnTo>
                    <a:pt x="60479" y="60803"/>
                  </a:lnTo>
                  <a:lnTo>
                    <a:pt x="60479" y="50723"/>
                  </a:lnTo>
                  <a:cubicBezTo>
                    <a:pt x="60479" y="45177"/>
                    <a:pt x="55945" y="40643"/>
                    <a:pt x="50399" y="40643"/>
                  </a:cubicBezTo>
                  <a:cubicBezTo>
                    <a:pt x="44853" y="40643"/>
                    <a:pt x="40319" y="45177"/>
                    <a:pt x="40319" y="50723"/>
                  </a:cubicBezTo>
                  <a:lnTo>
                    <a:pt x="40319" y="60803"/>
                  </a:lnTo>
                  <a:lnTo>
                    <a:pt x="20160" y="60803"/>
                  </a:lnTo>
                  <a:lnTo>
                    <a:pt x="20160" y="40643"/>
                  </a:lnTo>
                  <a:lnTo>
                    <a:pt x="10080" y="40643"/>
                  </a:lnTo>
                  <a:cubicBezTo>
                    <a:pt x="4534" y="40643"/>
                    <a:pt x="0" y="36109"/>
                    <a:pt x="0" y="30563"/>
                  </a:cubicBezTo>
                  <a:cubicBezTo>
                    <a:pt x="0" y="25017"/>
                    <a:pt x="4534" y="20484"/>
                    <a:pt x="10080" y="20484"/>
                  </a:cubicBezTo>
                  <a:lnTo>
                    <a:pt x="20160" y="20484"/>
                  </a:lnTo>
                  <a:lnTo>
                    <a:pt x="20160" y="0"/>
                  </a:lnTo>
                  <a:lnTo>
                    <a:pt x="80963" y="0"/>
                  </a:lnTo>
                  <a:close/>
                </a:path>
              </a:pathLst>
            </a:custGeom>
            <a:noFill/>
            <a:ln w="12700" cap="sq">
              <a:solidFill>
                <a:schemeClr val="bg1"/>
              </a:solidFill>
              <a:prstDash val="solid"/>
              <a:miter/>
            </a:ln>
          </p:spPr>
          <p:txBody>
            <a:bodyPr rtlCol="0" anchor="ctr"/>
            <a:lstStyle/>
            <a:p>
              <a:endParaRPr lang="en-SA"/>
            </a:p>
          </p:txBody>
        </p:sp>
        <p:sp>
          <p:nvSpPr>
            <p:cNvPr id="165" name="Freeform 164">
              <a:extLst>
                <a:ext uri="{FF2B5EF4-FFF2-40B4-BE49-F238E27FC236}">
                  <a16:creationId xmlns:a16="http://schemas.microsoft.com/office/drawing/2014/main" id="{1FB16BEA-276B-1CC4-7570-19B15830B4C6}"/>
                </a:ext>
              </a:extLst>
            </p:cNvPr>
            <p:cNvSpPr/>
            <p:nvPr/>
          </p:nvSpPr>
          <p:spPr>
            <a:xfrm>
              <a:off x="12150434" y="3658383"/>
              <a:ext cx="60802" cy="60478"/>
            </a:xfrm>
            <a:custGeom>
              <a:avLst/>
              <a:gdLst>
                <a:gd name="connsiteX0" fmla="*/ 40643 w 60802"/>
                <a:gd name="connsiteY0" fmla="*/ 60479 h 60478"/>
                <a:gd name="connsiteX1" fmla="*/ 60803 w 60802"/>
                <a:gd name="connsiteY1" fmla="*/ 60479 h 60478"/>
                <a:gd name="connsiteX2" fmla="*/ 60803 w 60802"/>
                <a:gd name="connsiteY2" fmla="*/ 40319 h 60478"/>
                <a:gd name="connsiteX3" fmla="*/ 50723 w 60802"/>
                <a:gd name="connsiteY3" fmla="*/ 40319 h 60478"/>
                <a:gd name="connsiteX4" fmla="*/ 40643 w 60802"/>
                <a:gd name="connsiteY4" fmla="*/ 30240 h 60478"/>
                <a:gd name="connsiteX5" fmla="*/ 50723 w 60802"/>
                <a:gd name="connsiteY5" fmla="*/ 20160 h 60478"/>
                <a:gd name="connsiteX6" fmla="*/ 60803 w 60802"/>
                <a:gd name="connsiteY6" fmla="*/ 20160 h 60478"/>
                <a:gd name="connsiteX7" fmla="*/ 60803 w 60802"/>
                <a:gd name="connsiteY7" fmla="*/ 0 h 60478"/>
                <a:gd name="connsiteX8" fmla="*/ 0 w 60802"/>
                <a:gd name="connsiteY8" fmla="*/ 0 h 60478"/>
                <a:gd name="connsiteX9" fmla="*/ 0 w 60802"/>
                <a:gd name="connsiteY9" fmla="*/ 60479 h 60478"/>
                <a:gd name="connsiteX10" fmla="*/ 20484 w 60802"/>
                <a:gd name="connsiteY10" fmla="*/ 60479 h 6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802" h="60478">
                  <a:moveTo>
                    <a:pt x="40643" y="60479"/>
                  </a:moveTo>
                  <a:lnTo>
                    <a:pt x="60803" y="60479"/>
                  </a:lnTo>
                  <a:lnTo>
                    <a:pt x="60803" y="40319"/>
                  </a:lnTo>
                  <a:lnTo>
                    <a:pt x="50723" y="40319"/>
                  </a:lnTo>
                  <a:cubicBezTo>
                    <a:pt x="45177" y="40319"/>
                    <a:pt x="40643" y="35826"/>
                    <a:pt x="40643" y="30240"/>
                  </a:cubicBezTo>
                  <a:cubicBezTo>
                    <a:pt x="40643" y="24653"/>
                    <a:pt x="45177" y="20160"/>
                    <a:pt x="50723" y="20160"/>
                  </a:cubicBezTo>
                  <a:lnTo>
                    <a:pt x="60803" y="20160"/>
                  </a:lnTo>
                  <a:lnTo>
                    <a:pt x="60803" y="0"/>
                  </a:lnTo>
                  <a:lnTo>
                    <a:pt x="0" y="0"/>
                  </a:lnTo>
                  <a:lnTo>
                    <a:pt x="0" y="60479"/>
                  </a:lnTo>
                  <a:lnTo>
                    <a:pt x="20484" y="60479"/>
                  </a:lnTo>
                </a:path>
              </a:pathLst>
            </a:custGeom>
            <a:noFill/>
            <a:ln w="12700" cap="sq">
              <a:solidFill>
                <a:schemeClr val="bg1"/>
              </a:solidFill>
              <a:prstDash val="solid"/>
              <a:miter/>
            </a:ln>
          </p:spPr>
          <p:txBody>
            <a:bodyPr rtlCol="0" anchor="ctr"/>
            <a:lstStyle/>
            <a:p>
              <a:endParaRPr lang="en-SA"/>
            </a:p>
          </p:txBody>
        </p:sp>
        <p:sp>
          <p:nvSpPr>
            <p:cNvPr id="166" name="Freeform 165">
              <a:extLst>
                <a:ext uri="{FF2B5EF4-FFF2-40B4-BE49-F238E27FC236}">
                  <a16:creationId xmlns:a16="http://schemas.microsoft.com/office/drawing/2014/main" id="{6D4A2B23-D7F1-A99C-19A3-FD17C6AA6949}"/>
                </a:ext>
              </a:extLst>
            </p:cNvPr>
            <p:cNvSpPr/>
            <p:nvPr/>
          </p:nvSpPr>
          <p:spPr>
            <a:xfrm>
              <a:off x="12211237" y="3739022"/>
              <a:ext cx="20159" cy="20159"/>
            </a:xfrm>
            <a:custGeom>
              <a:avLst/>
              <a:gdLst>
                <a:gd name="connsiteX0" fmla="*/ 0 w 20159"/>
                <a:gd name="connsiteY0" fmla="*/ 0 h 20159"/>
                <a:gd name="connsiteX1" fmla="*/ 10080 w 20159"/>
                <a:gd name="connsiteY1" fmla="*/ 0 h 20159"/>
                <a:gd name="connsiteX2" fmla="*/ 20160 w 20159"/>
                <a:gd name="connsiteY2" fmla="*/ 10080 h 20159"/>
                <a:gd name="connsiteX3" fmla="*/ 10080 w 20159"/>
                <a:gd name="connsiteY3" fmla="*/ 20160 h 20159"/>
                <a:gd name="connsiteX4" fmla="*/ 0 w 20159"/>
                <a:gd name="connsiteY4" fmla="*/ 20160 h 20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9" h="20159">
                  <a:moveTo>
                    <a:pt x="0" y="0"/>
                  </a:moveTo>
                  <a:lnTo>
                    <a:pt x="10080" y="0"/>
                  </a:lnTo>
                  <a:cubicBezTo>
                    <a:pt x="15626" y="0"/>
                    <a:pt x="20160" y="4494"/>
                    <a:pt x="20160" y="10080"/>
                  </a:cubicBezTo>
                  <a:cubicBezTo>
                    <a:pt x="20160" y="15666"/>
                    <a:pt x="15626" y="20160"/>
                    <a:pt x="10080" y="20160"/>
                  </a:cubicBezTo>
                  <a:lnTo>
                    <a:pt x="0" y="20160"/>
                  </a:lnTo>
                </a:path>
              </a:pathLst>
            </a:custGeom>
            <a:noFill/>
            <a:ln w="12700" cap="sq">
              <a:solidFill>
                <a:schemeClr val="bg1"/>
              </a:solidFill>
              <a:prstDash val="solid"/>
              <a:miter/>
            </a:ln>
          </p:spPr>
          <p:txBody>
            <a:bodyPr rtlCol="0" anchor="ctr"/>
            <a:lstStyle/>
            <a:p>
              <a:endParaRPr lang="en-SA"/>
            </a:p>
          </p:txBody>
        </p:sp>
        <p:sp>
          <p:nvSpPr>
            <p:cNvPr id="167" name="Freeform 166">
              <a:extLst>
                <a:ext uri="{FF2B5EF4-FFF2-40B4-BE49-F238E27FC236}">
                  <a16:creationId xmlns:a16="http://schemas.microsoft.com/office/drawing/2014/main" id="{F84AA9B1-1CD6-616E-DD0C-9A092AC1C8F0}"/>
                </a:ext>
              </a:extLst>
            </p:cNvPr>
            <p:cNvSpPr/>
            <p:nvPr/>
          </p:nvSpPr>
          <p:spPr>
            <a:xfrm>
              <a:off x="12150434" y="3698702"/>
              <a:ext cx="121281" cy="80962"/>
            </a:xfrm>
            <a:custGeom>
              <a:avLst/>
              <a:gdLst>
                <a:gd name="connsiteX0" fmla="*/ 40643 w 121281"/>
                <a:gd name="connsiteY0" fmla="*/ 20160 h 80962"/>
                <a:gd name="connsiteX1" fmla="*/ 60803 w 121281"/>
                <a:gd name="connsiteY1" fmla="*/ 20160 h 80962"/>
                <a:gd name="connsiteX2" fmla="*/ 60803 w 121281"/>
                <a:gd name="connsiteY2" fmla="*/ 40319 h 80962"/>
                <a:gd name="connsiteX3" fmla="*/ 60803 w 121281"/>
                <a:gd name="connsiteY3" fmla="*/ 20160 h 80962"/>
                <a:gd name="connsiteX4" fmla="*/ 80963 w 121281"/>
                <a:gd name="connsiteY4" fmla="*/ 20160 h 80962"/>
                <a:gd name="connsiteX5" fmla="*/ 80963 w 121281"/>
                <a:gd name="connsiteY5" fmla="*/ 10080 h 80962"/>
                <a:gd name="connsiteX6" fmla="*/ 91042 w 121281"/>
                <a:gd name="connsiteY6" fmla="*/ 0 h 80962"/>
                <a:gd name="connsiteX7" fmla="*/ 101122 w 121281"/>
                <a:gd name="connsiteY7" fmla="*/ 10080 h 80962"/>
                <a:gd name="connsiteX8" fmla="*/ 101122 w 121281"/>
                <a:gd name="connsiteY8" fmla="*/ 20160 h 80962"/>
                <a:gd name="connsiteX9" fmla="*/ 121282 w 121281"/>
                <a:gd name="connsiteY9" fmla="*/ 20160 h 80962"/>
                <a:gd name="connsiteX10" fmla="*/ 121282 w 121281"/>
                <a:gd name="connsiteY10" fmla="*/ 80963 h 80962"/>
                <a:gd name="connsiteX11" fmla="*/ 60803 w 121281"/>
                <a:gd name="connsiteY11" fmla="*/ 80963 h 80962"/>
                <a:gd name="connsiteX12" fmla="*/ 60803 w 121281"/>
                <a:gd name="connsiteY12" fmla="*/ 60479 h 80962"/>
                <a:gd name="connsiteX13" fmla="*/ 60803 w 121281"/>
                <a:gd name="connsiteY13" fmla="*/ 80963 h 80962"/>
                <a:gd name="connsiteX14" fmla="*/ 0 w 121281"/>
                <a:gd name="connsiteY14" fmla="*/ 80963 h 80962"/>
                <a:gd name="connsiteX15" fmla="*/ 0 w 121281"/>
                <a:gd name="connsiteY15" fmla="*/ 20160 h 80962"/>
                <a:gd name="connsiteX16" fmla="*/ 20484 w 121281"/>
                <a:gd name="connsiteY16" fmla="*/ 20160 h 80962"/>
                <a:gd name="connsiteX17" fmla="*/ 20484 w 121281"/>
                <a:gd name="connsiteY17" fmla="*/ 30239 h 80962"/>
                <a:gd name="connsiteX18" fmla="*/ 30563 w 121281"/>
                <a:gd name="connsiteY18" fmla="*/ 40319 h 80962"/>
                <a:gd name="connsiteX19" fmla="*/ 40643 w 121281"/>
                <a:gd name="connsiteY19" fmla="*/ 30239 h 80962"/>
                <a:gd name="connsiteX20" fmla="*/ 40643 w 121281"/>
                <a:gd name="connsiteY20" fmla="*/ 2016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281" h="80962">
                  <a:moveTo>
                    <a:pt x="40643" y="20160"/>
                  </a:moveTo>
                  <a:lnTo>
                    <a:pt x="60803" y="20160"/>
                  </a:lnTo>
                  <a:lnTo>
                    <a:pt x="60803" y="40319"/>
                  </a:lnTo>
                  <a:lnTo>
                    <a:pt x="60803" y="20160"/>
                  </a:lnTo>
                  <a:lnTo>
                    <a:pt x="80963" y="20160"/>
                  </a:lnTo>
                  <a:lnTo>
                    <a:pt x="80963" y="10080"/>
                  </a:lnTo>
                  <a:cubicBezTo>
                    <a:pt x="80963" y="4493"/>
                    <a:pt x="85496" y="0"/>
                    <a:pt x="91042" y="0"/>
                  </a:cubicBezTo>
                  <a:cubicBezTo>
                    <a:pt x="96588" y="0"/>
                    <a:pt x="101122" y="4493"/>
                    <a:pt x="101122" y="10080"/>
                  </a:cubicBezTo>
                  <a:lnTo>
                    <a:pt x="101122" y="20160"/>
                  </a:lnTo>
                  <a:lnTo>
                    <a:pt x="121282" y="20160"/>
                  </a:lnTo>
                  <a:lnTo>
                    <a:pt x="121282" y="80963"/>
                  </a:lnTo>
                  <a:lnTo>
                    <a:pt x="60803" y="80963"/>
                  </a:lnTo>
                  <a:lnTo>
                    <a:pt x="60803" y="60479"/>
                  </a:lnTo>
                  <a:lnTo>
                    <a:pt x="60803" y="80963"/>
                  </a:lnTo>
                  <a:lnTo>
                    <a:pt x="0" y="80963"/>
                  </a:lnTo>
                  <a:lnTo>
                    <a:pt x="0" y="20160"/>
                  </a:lnTo>
                  <a:lnTo>
                    <a:pt x="20484" y="20160"/>
                  </a:lnTo>
                  <a:lnTo>
                    <a:pt x="20484" y="30239"/>
                  </a:lnTo>
                  <a:cubicBezTo>
                    <a:pt x="20484" y="35826"/>
                    <a:pt x="24977" y="40319"/>
                    <a:pt x="30563" y="40319"/>
                  </a:cubicBezTo>
                  <a:cubicBezTo>
                    <a:pt x="36150" y="40319"/>
                    <a:pt x="40643" y="35826"/>
                    <a:pt x="40643" y="30239"/>
                  </a:cubicBezTo>
                  <a:lnTo>
                    <a:pt x="40643" y="20160"/>
                  </a:lnTo>
                  <a:close/>
                </a:path>
              </a:pathLst>
            </a:custGeom>
            <a:noFill/>
            <a:ln w="12700" cap="sq">
              <a:solidFill>
                <a:schemeClr val="bg1"/>
              </a:solidFill>
              <a:prstDash val="solid"/>
              <a:miter/>
            </a:ln>
          </p:spPr>
          <p:txBody>
            <a:bodyPr rtlCol="0" anchor="ctr"/>
            <a:lstStyle/>
            <a:p>
              <a:endParaRPr lang="en-SA"/>
            </a:p>
          </p:txBody>
        </p:sp>
      </p:grpSp>
    </p:spTree>
    <p:extLst>
      <p:ext uri="{BB962C8B-B14F-4D97-AF65-F5344CB8AC3E}">
        <p14:creationId xmlns:p14="http://schemas.microsoft.com/office/powerpoint/2010/main" val="32743656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E2A4-A540-3108-6BD4-E425FDAD1AE0}"/>
              </a:ext>
            </a:extLst>
          </p:cNvPr>
          <p:cNvSpPr>
            <a:spLocks noGrp="1"/>
          </p:cNvSpPr>
          <p:nvPr>
            <p:ph type="title"/>
          </p:nvPr>
        </p:nvSpPr>
        <p:spPr/>
        <p:txBody>
          <a:bodyPr>
            <a:normAutofit fontScale="90000"/>
          </a:bodyPr>
          <a:lstStyle/>
          <a:p>
            <a:r>
              <a:rPr lang="en-US" dirty="0"/>
              <a:t>Issue 22: Computation of LLCR with Multiple Issues and Tenures</a:t>
            </a:r>
          </a:p>
        </p:txBody>
      </p:sp>
      <p:sp>
        <p:nvSpPr>
          <p:cNvPr id="3" name="Content Placeholder 2">
            <a:extLst>
              <a:ext uri="{FF2B5EF4-FFF2-40B4-BE49-F238E27FC236}">
                <a16:creationId xmlns:a16="http://schemas.microsoft.com/office/drawing/2014/main" id="{347E574C-401A-5064-B156-468E0E3E2A01}"/>
              </a:ext>
            </a:extLst>
          </p:cNvPr>
          <p:cNvSpPr>
            <a:spLocks noGrp="1"/>
          </p:cNvSpPr>
          <p:nvPr>
            <p:ph idx="1"/>
          </p:nvPr>
        </p:nvSpPr>
        <p:spPr/>
        <p:txBody>
          <a:bodyPr/>
          <a:lstStyle/>
          <a:p>
            <a:r>
              <a:rPr lang="en-US" sz="1200" dirty="0"/>
              <a:t>Theory: The LLCR measures credit quality in terms of the ability to repay debt. with different debt issues using the prospective debt IRR</a:t>
            </a:r>
          </a:p>
          <a:p>
            <a:r>
              <a:rPr lang="en-US" sz="1200" dirty="0"/>
              <a:t>Use weighted average interest rate</a:t>
            </a:r>
          </a:p>
          <a:p>
            <a:r>
              <a:rPr lang="en-US" sz="1200" dirty="0"/>
              <a:t>Can also use debt IRR</a:t>
            </a:r>
          </a:p>
          <a:p>
            <a:endParaRPr lang="en-US" dirty="0"/>
          </a:p>
        </p:txBody>
      </p:sp>
      <p:pic>
        <p:nvPicPr>
          <p:cNvPr id="5" name="Picture 4">
            <a:extLst>
              <a:ext uri="{FF2B5EF4-FFF2-40B4-BE49-F238E27FC236}">
                <a16:creationId xmlns:a16="http://schemas.microsoft.com/office/drawing/2014/main" id="{434C9D14-9CEA-A25F-100D-7EE82B3AF1F5}"/>
              </a:ext>
            </a:extLst>
          </p:cNvPr>
          <p:cNvPicPr>
            <a:picLocks noChangeAspect="1"/>
          </p:cNvPicPr>
          <p:nvPr/>
        </p:nvPicPr>
        <p:blipFill>
          <a:blip r:embed="rId2"/>
          <a:stretch>
            <a:fillRect/>
          </a:stretch>
        </p:blipFill>
        <p:spPr>
          <a:xfrm>
            <a:off x="2805333" y="2985221"/>
            <a:ext cx="6418053" cy="2875829"/>
          </a:xfrm>
          <a:prstGeom prst="rect">
            <a:avLst/>
          </a:prstGeom>
        </p:spPr>
      </p:pic>
    </p:spTree>
    <p:extLst>
      <p:ext uri="{BB962C8B-B14F-4D97-AF65-F5344CB8AC3E}">
        <p14:creationId xmlns:p14="http://schemas.microsoft.com/office/powerpoint/2010/main" val="32784426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A05E-E479-B072-F6F4-9E717D13393A}"/>
              </a:ext>
            </a:extLst>
          </p:cNvPr>
          <p:cNvSpPr>
            <a:spLocks noGrp="1"/>
          </p:cNvSpPr>
          <p:nvPr>
            <p:ph type="title"/>
          </p:nvPr>
        </p:nvSpPr>
        <p:spPr/>
        <p:txBody>
          <a:bodyPr>
            <a:normAutofit fontScale="90000"/>
          </a:bodyPr>
          <a:lstStyle/>
          <a:p>
            <a:r>
              <a:rPr lang="en-US" dirty="0"/>
              <a:t>Applying a User Defined Program (UDF) to Resolve Circular References</a:t>
            </a:r>
          </a:p>
        </p:txBody>
      </p:sp>
      <p:sp>
        <p:nvSpPr>
          <p:cNvPr id="3" name="Content Placeholder 2">
            <a:extLst>
              <a:ext uri="{FF2B5EF4-FFF2-40B4-BE49-F238E27FC236}">
                <a16:creationId xmlns:a16="http://schemas.microsoft.com/office/drawing/2014/main" id="{E164A665-0B7F-2D7E-EB76-1145DDA9B4A3}"/>
              </a:ext>
            </a:extLst>
          </p:cNvPr>
          <p:cNvSpPr>
            <a:spLocks noGrp="1"/>
          </p:cNvSpPr>
          <p:nvPr>
            <p:ph idx="1"/>
          </p:nvPr>
        </p:nvSpPr>
        <p:spPr/>
        <p:txBody>
          <a:bodyPr>
            <a:normAutofit/>
          </a:bodyPr>
          <a:lstStyle/>
          <a:p>
            <a:r>
              <a:rPr lang="en-US" dirty="0"/>
              <a:t>You can resolve circular references without copy and paste macros and instead programming a UDF (it is like programming a SUM function).</a:t>
            </a:r>
            <a:endParaRPr lang="en-US" sz="3600" dirty="0"/>
          </a:p>
        </p:txBody>
      </p:sp>
      <p:pic>
        <p:nvPicPr>
          <p:cNvPr id="6" name="Picture 5">
            <a:extLst>
              <a:ext uri="{FF2B5EF4-FFF2-40B4-BE49-F238E27FC236}">
                <a16:creationId xmlns:a16="http://schemas.microsoft.com/office/drawing/2014/main" id="{F8E0934A-91C6-41B1-5570-4D128CBA978A}"/>
              </a:ext>
            </a:extLst>
          </p:cNvPr>
          <p:cNvPicPr>
            <a:picLocks noChangeAspect="1"/>
          </p:cNvPicPr>
          <p:nvPr/>
        </p:nvPicPr>
        <p:blipFill>
          <a:blip r:embed="rId2"/>
          <a:stretch>
            <a:fillRect/>
          </a:stretch>
        </p:blipFill>
        <p:spPr>
          <a:xfrm>
            <a:off x="2073206" y="2945747"/>
            <a:ext cx="2831057" cy="1207269"/>
          </a:xfrm>
          <a:prstGeom prst="rect">
            <a:avLst/>
          </a:prstGeom>
        </p:spPr>
      </p:pic>
      <p:pic>
        <p:nvPicPr>
          <p:cNvPr id="5" name="Picture 4">
            <a:extLst>
              <a:ext uri="{FF2B5EF4-FFF2-40B4-BE49-F238E27FC236}">
                <a16:creationId xmlns:a16="http://schemas.microsoft.com/office/drawing/2014/main" id="{6FA870AF-F047-77B0-9DF9-25A6C1946EDE}"/>
              </a:ext>
            </a:extLst>
          </p:cNvPr>
          <p:cNvPicPr>
            <a:picLocks noChangeAspect="1"/>
          </p:cNvPicPr>
          <p:nvPr/>
        </p:nvPicPr>
        <p:blipFill>
          <a:blip r:embed="rId3"/>
          <a:stretch>
            <a:fillRect/>
          </a:stretch>
        </p:blipFill>
        <p:spPr>
          <a:xfrm>
            <a:off x="6096000" y="2916723"/>
            <a:ext cx="3003914" cy="1207269"/>
          </a:xfrm>
          <a:prstGeom prst="rect">
            <a:avLst/>
          </a:prstGeom>
        </p:spPr>
      </p:pic>
      <p:pic>
        <p:nvPicPr>
          <p:cNvPr id="4" name="Picture 3">
            <a:extLst>
              <a:ext uri="{FF2B5EF4-FFF2-40B4-BE49-F238E27FC236}">
                <a16:creationId xmlns:a16="http://schemas.microsoft.com/office/drawing/2014/main" id="{F8603C37-8807-EF41-C2DB-E6752567B48D}"/>
              </a:ext>
            </a:extLst>
          </p:cNvPr>
          <p:cNvPicPr>
            <a:picLocks noChangeAspect="1"/>
          </p:cNvPicPr>
          <p:nvPr/>
        </p:nvPicPr>
        <p:blipFill>
          <a:blip r:embed="rId4"/>
          <a:stretch>
            <a:fillRect/>
          </a:stretch>
        </p:blipFill>
        <p:spPr>
          <a:xfrm>
            <a:off x="2002742" y="4910746"/>
            <a:ext cx="2901520" cy="1199552"/>
          </a:xfrm>
          <a:prstGeom prst="rect">
            <a:avLst/>
          </a:prstGeom>
        </p:spPr>
      </p:pic>
      <p:pic>
        <p:nvPicPr>
          <p:cNvPr id="7" name="Picture 6">
            <a:extLst>
              <a:ext uri="{FF2B5EF4-FFF2-40B4-BE49-F238E27FC236}">
                <a16:creationId xmlns:a16="http://schemas.microsoft.com/office/drawing/2014/main" id="{4D3A863D-D687-4CEF-66B2-59B9503276EB}"/>
              </a:ext>
            </a:extLst>
          </p:cNvPr>
          <p:cNvPicPr>
            <a:picLocks noChangeAspect="1"/>
          </p:cNvPicPr>
          <p:nvPr/>
        </p:nvPicPr>
        <p:blipFill>
          <a:blip r:embed="rId4"/>
          <a:stretch>
            <a:fillRect/>
          </a:stretch>
        </p:blipFill>
        <p:spPr>
          <a:xfrm>
            <a:off x="5864150" y="5026604"/>
            <a:ext cx="3037115" cy="1255610"/>
          </a:xfrm>
          <a:prstGeom prst="rect">
            <a:avLst/>
          </a:prstGeom>
        </p:spPr>
      </p:pic>
    </p:spTree>
    <p:extLst>
      <p:ext uri="{BB962C8B-B14F-4D97-AF65-F5344CB8AC3E}">
        <p14:creationId xmlns:p14="http://schemas.microsoft.com/office/powerpoint/2010/main" val="23431304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157B6-0383-7598-E4C1-F5846B7FBA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1A893-E16C-3340-5DFC-2ED2CAD3ACE0}"/>
              </a:ext>
            </a:extLst>
          </p:cNvPr>
          <p:cNvSpPr>
            <a:spLocks noGrp="1"/>
          </p:cNvSpPr>
          <p:nvPr>
            <p:ph type="title"/>
          </p:nvPr>
        </p:nvSpPr>
        <p:spPr/>
        <p:txBody>
          <a:bodyPr>
            <a:normAutofit/>
          </a:bodyPr>
          <a:lstStyle/>
          <a:p>
            <a:r>
              <a:rPr lang="en-US" dirty="0"/>
              <a:t>Copy and Paste</a:t>
            </a:r>
          </a:p>
        </p:txBody>
      </p:sp>
      <p:sp>
        <p:nvSpPr>
          <p:cNvPr id="3" name="Content Placeholder 2">
            <a:extLst>
              <a:ext uri="{FF2B5EF4-FFF2-40B4-BE49-F238E27FC236}">
                <a16:creationId xmlns:a16="http://schemas.microsoft.com/office/drawing/2014/main" id="{E87B2A4F-196E-1997-5AFA-9E2A31F10E9E}"/>
              </a:ext>
            </a:extLst>
          </p:cNvPr>
          <p:cNvSpPr>
            <a:spLocks noGrp="1"/>
          </p:cNvSpPr>
          <p:nvPr>
            <p:ph idx="1"/>
          </p:nvPr>
        </p:nvSpPr>
        <p:spPr/>
        <p:txBody>
          <a:bodyPr/>
          <a:lstStyle/>
          <a:p>
            <a:r>
              <a:rPr lang="en-US" dirty="0"/>
              <a:t>Time with copy and paste is more than double</a:t>
            </a:r>
          </a:p>
          <a:p>
            <a:endParaRPr lang="en-US" dirty="0"/>
          </a:p>
          <a:p>
            <a:endParaRPr lang="en-US" dirty="0"/>
          </a:p>
        </p:txBody>
      </p:sp>
      <p:pic>
        <p:nvPicPr>
          <p:cNvPr id="5" name="Picture 4">
            <a:extLst>
              <a:ext uri="{FF2B5EF4-FFF2-40B4-BE49-F238E27FC236}">
                <a16:creationId xmlns:a16="http://schemas.microsoft.com/office/drawing/2014/main" id="{3FE85CB2-FE48-A684-96A9-384242A871FA}"/>
              </a:ext>
            </a:extLst>
          </p:cNvPr>
          <p:cNvPicPr>
            <a:picLocks noChangeAspect="1"/>
          </p:cNvPicPr>
          <p:nvPr/>
        </p:nvPicPr>
        <p:blipFill>
          <a:blip r:embed="rId2"/>
          <a:stretch>
            <a:fillRect/>
          </a:stretch>
        </p:blipFill>
        <p:spPr>
          <a:xfrm>
            <a:off x="3078126" y="2299957"/>
            <a:ext cx="5872464" cy="2400423"/>
          </a:xfrm>
          <a:prstGeom prst="rect">
            <a:avLst/>
          </a:prstGeom>
        </p:spPr>
      </p:pic>
    </p:spTree>
    <p:extLst>
      <p:ext uri="{BB962C8B-B14F-4D97-AF65-F5344CB8AC3E}">
        <p14:creationId xmlns:p14="http://schemas.microsoft.com/office/powerpoint/2010/main" val="35988820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7EB9F-6802-6C2B-699D-617B95C3D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B04BB-30E4-E9CF-5C68-ED6E432002A9}"/>
              </a:ext>
            </a:extLst>
          </p:cNvPr>
          <p:cNvSpPr>
            <a:spLocks noGrp="1"/>
          </p:cNvSpPr>
          <p:nvPr>
            <p:ph type="title"/>
          </p:nvPr>
        </p:nvSpPr>
        <p:spPr/>
        <p:txBody>
          <a:bodyPr>
            <a:normAutofit/>
          </a:bodyPr>
          <a:lstStyle/>
          <a:p>
            <a:r>
              <a:rPr lang="en-US" dirty="0"/>
              <a:t>UDF</a:t>
            </a:r>
          </a:p>
        </p:txBody>
      </p:sp>
      <p:sp>
        <p:nvSpPr>
          <p:cNvPr id="3" name="Content Placeholder 2">
            <a:extLst>
              <a:ext uri="{FF2B5EF4-FFF2-40B4-BE49-F238E27FC236}">
                <a16:creationId xmlns:a16="http://schemas.microsoft.com/office/drawing/2014/main" id="{CBE7192E-5C33-1483-548D-AFC47FABAFCE}"/>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3F692AE-9380-20B0-3F6A-0AF88B46DBBA}"/>
              </a:ext>
            </a:extLst>
          </p:cNvPr>
          <p:cNvPicPr>
            <a:picLocks noChangeAspect="1"/>
          </p:cNvPicPr>
          <p:nvPr/>
        </p:nvPicPr>
        <p:blipFill>
          <a:blip r:embed="rId2"/>
          <a:stretch>
            <a:fillRect/>
          </a:stretch>
        </p:blipFill>
        <p:spPr>
          <a:xfrm>
            <a:off x="3384483" y="1600185"/>
            <a:ext cx="5748633" cy="2376610"/>
          </a:xfrm>
          <a:prstGeom prst="rect">
            <a:avLst/>
          </a:prstGeom>
        </p:spPr>
      </p:pic>
      <p:pic>
        <p:nvPicPr>
          <p:cNvPr id="9" name="Picture 8">
            <a:extLst>
              <a:ext uri="{FF2B5EF4-FFF2-40B4-BE49-F238E27FC236}">
                <a16:creationId xmlns:a16="http://schemas.microsoft.com/office/drawing/2014/main" id="{641E3E57-2253-06CA-5A10-E692E3599392}"/>
              </a:ext>
            </a:extLst>
          </p:cNvPr>
          <p:cNvPicPr>
            <a:picLocks noChangeAspect="1"/>
          </p:cNvPicPr>
          <p:nvPr/>
        </p:nvPicPr>
        <p:blipFill>
          <a:blip r:embed="rId3"/>
          <a:stretch>
            <a:fillRect/>
          </a:stretch>
        </p:blipFill>
        <p:spPr>
          <a:xfrm>
            <a:off x="2817020" y="2443447"/>
            <a:ext cx="2762392" cy="1233551"/>
          </a:xfrm>
          <a:prstGeom prst="rect">
            <a:avLst/>
          </a:prstGeom>
        </p:spPr>
      </p:pic>
    </p:spTree>
    <p:extLst>
      <p:ext uri="{BB962C8B-B14F-4D97-AF65-F5344CB8AC3E}">
        <p14:creationId xmlns:p14="http://schemas.microsoft.com/office/powerpoint/2010/main" val="25151438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38F9-C215-1B97-3BF0-795D525C333B}"/>
              </a:ext>
            </a:extLst>
          </p:cNvPr>
          <p:cNvSpPr>
            <a:spLocks noGrp="1"/>
          </p:cNvSpPr>
          <p:nvPr>
            <p:ph type="title"/>
          </p:nvPr>
        </p:nvSpPr>
        <p:spPr/>
        <p:txBody>
          <a:bodyPr>
            <a:normAutofit/>
          </a:bodyPr>
          <a:lstStyle/>
          <a:p>
            <a:r>
              <a:rPr lang="en-US" dirty="0"/>
              <a:t>Modelling Objectives Examples</a:t>
            </a:r>
          </a:p>
        </p:txBody>
      </p:sp>
      <p:sp>
        <p:nvSpPr>
          <p:cNvPr id="3" name="Content Placeholder 2">
            <a:extLst>
              <a:ext uri="{FF2B5EF4-FFF2-40B4-BE49-F238E27FC236}">
                <a16:creationId xmlns:a16="http://schemas.microsoft.com/office/drawing/2014/main" id="{4A1A0018-F58D-D608-8A8E-2EA9EB663A5E}"/>
              </a:ext>
            </a:extLst>
          </p:cNvPr>
          <p:cNvSpPr>
            <a:spLocks noGrp="1"/>
          </p:cNvSpPr>
          <p:nvPr>
            <p:ph idx="1"/>
          </p:nvPr>
        </p:nvSpPr>
        <p:spPr/>
        <p:txBody>
          <a:bodyPr>
            <a:normAutofit fontScale="85000" lnSpcReduction="20000"/>
          </a:bodyPr>
          <a:lstStyle/>
          <a:p>
            <a:r>
              <a:rPr lang="en-US" dirty="0"/>
              <a:t>Objective for the course is to build a model from scratch. </a:t>
            </a:r>
          </a:p>
          <a:p>
            <a:r>
              <a:rPr lang="en-US" dirty="0"/>
              <a:t>Ultimate tasks to be mastered are: </a:t>
            </a:r>
          </a:p>
          <a:p>
            <a:pPr lvl="1"/>
            <a:r>
              <a:rPr lang="en-US" dirty="0"/>
              <a:t>Building of CFADS</a:t>
            </a:r>
          </a:p>
          <a:p>
            <a:pPr lvl="2"/>
            <a:r>
              <a:rPr lang="en-US" dirty="0"/>
              <a:t>EBITDA</a:t>
            </a:r>
          </a:p>
          <a:p>
            <a:pPr lvl="2"/>
            <a:r>
              <a:rPr lang="en-US" dirty="0"/>
              <a:t>Income Taxes</a:t>
            </a:r>
          </a:p>
          <a:p>
            <a:pPr lvl="2"/>
            <a:r>
              <a:rPr lang="en-US" dirty="0"/>
              <a:t>Working Capital Changes</a:t>
            </a:r>
          </a:p>
          <a:p>
            <a:pPr lvl="2"/>
            <a:r>
              <a:rPr lang="en-US" dirty="0"/>
              <a:t>Working Capital Facility</a:t>
            </a:r>
          </a:p>
          <a:p>
            <a:pPr lvl="2"/>
            <a:r>
              <a:rPr lang="en-US" dirty="0"/>
              <a:t>Interest Income</a:t>
            </a:r>
          </a:p>
          <a:p>
            <a:pPr lvl="2"/>
            <a:r>
              <a:rPr lang="en-US" dirty="0"/>
              <a:t>LC Fees on DSRA</a:t>
            </a:r>
          </a:p>
          <a:p>
            <a:pPr lvl="2"/>
            <a:r>
              <a:rPr lang="en-US" dirty="0"/>
              <a:t>Changes in Cash DSRA</a:t>
            </a:r>
          </a:p>
          <a:p>
            <a:pPr lvl="2"/>
            <a:endParaRPr lang="en-US" dirty="0"/>
          </a:p>
          <a:p>
            <a:r>
              <a:rPr lang="en-US" dirty="0"/>
              <a:t>Use Completed file to work through income tax issues with NOL and limit on carryforward</a:t>
            </a:r>
          </a:p>
          <a:p>
            <a:pPr lvl="1"/>
            <a:r>
              <a:rPr lang="en-US" dirty="0"/>
              <a:t>Use MAX for positive/negative test</a:t>
            </a:r>
          </a:p>
          <a:p>
            <a:pPr lvl="1"/>
            <a:r>
              <a:rPr lang="en-US" dirty="0"/>
              <a:t>Use MIN to limit the amount of tax carryforward that can be used</a:t>
            </a:r>
          </a:p>
          <a:p>
            <a:pPr lvl="1"/>
            <a:r>
              <a:rPr lang="en-US" dirty="0"/>
              <a:t>Copy and paste on the CFADS to resolve interest problem</a:t>
            </a:r>
          </a:p>
          <a:p>
            <a:pPr lvl="1"/>
            <a:endParaRPr lang="en-US" dirty="0"/>
          </a:p>
          <a:p>
            <a:r>
              <a:rPr lang="en-US" dirty="0"/>
              <a:t>Use separate exercise for DSRA exercise where DSRA is included in CFADS for sculpting</a:t>
            </a:r>
          </a:p>
          <a:p>
            <a:pPr lvl="1"/>
            <a:r>
              <a:rPr lang="en-US" dirty="0"/>
              <a:t>Trick of separately computing debt size from EBITDA without the DSRA</a:t>
            </a:r>
          </a:p>
        </p:txBody>
      </p:sp>
    </p:spTree>
    <p:extLst>
      <p:ext uri="{BB962C8B-B14F-4D97-AF65-F5344CB8AC3E}">
        <p14:creationId xmlns:p14="http://schemas.microsoft.com/office/powerpoint/2010/main" val="343208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D49F-EC17-05CB-F9A5-761CF3A96CF0}"/>
              </a:ext>
            </a:extLst>
          </p:cNvPr>
          <p:cNvSpPr>
            <a:spLocks noGrp="1"/>
          </p:cNvSpPr>
          <p:nvPr>
            <p:ph type="title"/>
          </p:nvPr>
        </p:nvSpPr>
        <p:spPr/>
        <p:txBody>
          <a:bodyPr>
            <a:normAutofit/>
          </a:bodyPr>
          <a:lstStyle/>
          <a:p>
            <a:r>
              <a:rPr lang="en-US" dirty="0"/>
              <a:t>Complex Debt Sculpting</a:t>
            </a:r>
          </a:p>
        </p:txBody>
      </p:sp>
      <p:sp>
        <p:nvSpPr>
          <p:cNvPr id="3" name="Content Placeholder 2">
            <a:extLst>
              <a:ext uri="{FF2B5EF4-FFF2-40B4-BE49-F238E27FC236}">
                <a16:creationId xmlns:a16="http://schemas.microsoft.com/office/drawing/2014/main" id="{150F6527-CD66-6C09-50BF-9A6757F49198}"/>
              </a:ext>
            </a:extLst>
          </p:cNvPr>
          <p:cNvSpPr>
            <a:spLocks noGrp="1"/>
          </p:cNvSpPr>
          <p:nvPr>
            <p:ph idx="1"/>
          </p:nvPr>
        </p:nvSpPr>
        <p:spPr/>
        <p:txBody>
          <a:bodyPr/>
          <a:lstStyle/>
          <a:p>
            <a:r>
              <a:rPr lang="en-US" sz="2400" dirty="0"/>
              <a:t>Credit policy on sizing debt for power is applying a grid of DSCRs based on different P-curves. </a:t>
            </a:r>
          </a:p>
          <a:p>
            <a:r>
              <a:rPr lang="en-US" sz="2400" dirty="0"/>
              <a:t>For example, on a solar project, on each quarter we constrain P99 CFADS at a 1.00x and P50 at a 1.35x and take the minimum resulting constrained CFADS.</a:t>
            </a:r>
          </a:p>
          <a:p>
            <a:endParaRPr lang="en-US" dirty="0"/>
          </a:p>
        </p:txBody>
      </p:sp>
    </p:spTree>
    <p:extLst>
      <p:ext uri="{BB962C8B-B14F-4D97-AF65-F5344CB8AC3E}">
        <p14:creationId xmlns:p14="http://schemas.microsoft.com/office/powerpoint/2010/main" val="11067476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DD48-54DE-B0F2-46B0-9E736A90BE1F}"/>
              </a:ext>
            </a:extLst>
          </p:cNvPr>
          <p:cNvSpPr>
            <a:spLocks noGrp="1"/>
          </p:cNvSpPr>
          <p:nvPr>
            <p:ph type="title"/>
          </p:nvPr>
        </p:nvSpPr>
        <p:spPr/>
        <p:txBody>
          <a:bodyPr>
            <a:normAutofit/>
          </a:bodyPr>
          <a:lstStyle/>
          <a:p>
            <a:r>
              <a:rPr lang="en-US" dirty="0"/>
              <a:t>Income Taxes in CFADS</a:t>
            </a:r>
          </a:p>
        </p:txBody>
      </p:sp>
      <p:sp>
        <p:nvSpPr>
          <p:cNvPr id="3" name="Content Placeholder 2">
            <a:extLst>
              <a:ext uri="{FF2B5EF4-FFF2-40B4-BE49-F238E27FC236}">
                <a16:creationId xmlns:a16="http://schemas.microsoft.com/office/drawing/2014/main" id="{5B849D31-3CFD-8ABD-6E4E-9FAF9E3BF02D}"/>
              </a:ext>
            </a:extLst>
          </p:cNvPr>
          <p:cNvSpPr>
            <a:spLocks noGrp="1"/>
          </p:cNvSpPr>
          <p:nvPr>
            <p:ph idx="1"/>
          </p:nvPr>
        </p:nvSpPr>
        <p:spPr/>
        <p:txBody>
          <a:bodyPr>
            <a:normAutofit/>
          </a:bodyPr>
          <a:lstStyle/>
          <a:p>
            <a:r>
              <a:rPr lang="en-US" dirty="0"/>
              <a:t>Net Operating Loss</a:t>
            </a:r>
          </a:p>
          <a:p>
            <a:r>
              <a:rPr lang="en-US" dirty="0"/>
              <a:t>Limit on Carryforward</a:t>
            </a:r>
          </a:p>
          <a:p>
            <a:r>
              <a:rPr lang="en-US" dirty="0"/>
              <a:t>Circular Reference with Income Tax</a:t>
            </a:r>
          </a:p>
          <a:p>
            <a:endParaRPr lang="en-US" dirty="0"/>
          </a:p>
          <a:p>
            <a:r>
              <a:rPr lang="en-US" dirty="0"/>
              <a:t>Use the completed model</a:t>
            </a:r>
          </a:p>
          <a:p>
            <a:r>
              <a:rPr lang="en-US" dirty="0"/>
              <a:t>Fill in the taxes including the adjustment to the carryforward</a:t>
            </a:r>
          </a:p>
          <a:p>
            <a:endParaRPr lang="en-US" dirty="0"/>
          </a:p>
          <a:p>
            <a:endParaRPr lang="en-US" dirty="0"/>
          </a:p>
        </p:txBody>
      </p:sp>
    </p:spTree>
    <p:extLst>
      <p:ext uri="{BB962C8B-B14F-4D97-AF65-F5344CB8AC3E}">
        <p14:creationId xmlns:p14="http://schemas.microsoft.com/office/powerpoint/2010/main" val="24644788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5EA7-C6CC-0833-2549-939C75230017}"/>
              </a:ext>
            </a:extLst>
          </p:cNvPr>
          <p:cNvSpPr>
            <a:spLocks noGrp="1"/>
          </p:cNvSpPr>
          <p:nvPr>
            <p:ph type="title"/>
          </p:nvPr>
        </p:nvSpPr>
        <p:spPr/>
        <p:txBody>
          <a:bodyPr>
            <a:normAutofit/>
          </a:bodyPr>
          <a:lstStyle/>
          <a:p>
            <a:r>
              <a:rPr lang="en-US" dirty="0"/>
              <a:t>Cash DSRA Changes and Sculpting</a:t>
            </a:r>
          </a:p>
        </p:txBody>
      </p:sp>
      <p:sp>
        <p:nvSpPr>
          <p:cNvPr id="3" name="Content Placeholder 2">
            <a:extLst>
              <a:ext uri="{FF2B5EF4-FFF2-40B4-BE49-F238E27FC236}">
                <a16:creationId xmlns:a16="http://schemas.microsoft.com/office/drawing/2014/main" id="{B0B074D1-B023-BD69-1145-5380AB9D28C3}"/>
              </a:ext>
            </a:extLst>
          </p:cNvPr>
          <p:cNvSpPr>
            <a:spLocks noGrp="1"/>
          </p:cNvSpPr>
          <p:nvPr>
            <p:ph idx="1"/>
          </p:nvPr>
        </p:nvSpPr>
        <p:spPr/>
        <p:txBody>
          <a:bodyPr>
            <a:normAutofit/>
          </a:bodyPr>
          <a:lstStyle/>
          <a:p>
            <a:r>
              <a:rPr lang="en-US" sz="1500" dirty="0"/>
              <a:t>Cannot compute DSRA changes that are a function of the DSRA itself from sculpting.</a:t>
            </a:r>
          </a:p>
          <a:p>
            <a:endParaRPr lang="en-US" sz="1500" dirty="0"/>
          </a:p>
          <a:p>
            <a:r>
              <a:rPr lang="en-US" sz="1500" dirty="0"/>
              <a:t>Use the Following Step by Step Process:</a:t>
            </a:r>
          </a:p>
          <a:p>
            <a:pPr lvl="1"/>
            <a:r>
              <a:rPr lang="en-US" sz="1350" dirty="0"/>
              <a:t>Compute debt size and sculpting as normal</a:t>
            </a:r>
          </a:p>
          <a:p>
            <a:pPr lvl="1"/>
            <a:r>
              <a:rPr lang="en-US" sz="1350" dirty="0"/>
              <a:t>Compute the DSRA from the debt size without DSRA itself</a:t>
            </a:r>
          </a:p>
          <a:p>
            <a:pPr lvl="1"/>
            <a:r>
              <a:rPr lang="en-US" sz="1350" dirty="0"/>
              <a:t>Compute the changes in the DSRA</a:t>
            </a:r>
          </a:p>
          <a:p>
            <a:pPr lvl="1"/>
            <a:r>
              <a:rPr lang="en-US" sz="1350" dirty="0"/>
              <a:t>Compute the debt service effects of the DSRA through dividing by the DSCR</a:t>
            </a:r>
          </a:p>
          <a:p>
            <a:pPr lvl="1"/>
            <a:r>
              <a:rPr lang="en-US" sz="1350" dirty="0"/>
              <a:t>Add the Debt Service from the base components and the DSRA</a:t>
            </a:r>
          </a:p>
          <a:p>
            <a:pPr lvl="1"/>
            <a:r>
              <a:rPr lang="en-US" sz="1350" dirty="0"/>
              <a:t>Compute the PV of the total debt service</a:t>
            </a:r>
          </a:p>
          <a:p>
            <a:pPr lvl="1"/>
            <a:r>
              <a:rPr lang="en-US" sz="1350" dirty="0"/>
              <a:t>Verify the DSCR and the debt balance</a:t>
            </a:r>
          </a:p>
          <a:p>
            <a:endParaRPr lang="en-US" sz="1500" dirty="0"/>
          </a:p>
        </p:txBody>
      </p:sp>
    </p:spTree>
    <p:extLst>
      <p:ext uri="{BB962C8B-B14F-4D97-AF65-F5344CB8AC3E}">
        <p14:creationId xmlns:p14="http://schemas.microsoft.com/office/powerpoint/2010/main" val="26351245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1451-ED73-2229-6BE2-EB836040FC9C}"/>
              </a:ext>
            </a:extLst>
          </p:cNvPr>
          <p:cNvSpPr>
            <a:spLocks noGrp="1"/>
          </p:cNvSpPr>
          <p:nvPr>
            <p:ph type="title"/>
          </p:nvPr>
        </p:nvSpPr>
        <p:spPr/>
        <p:txBody>
          <a:bodyPr>
            <a:normAutofit/>
          </a:bodyPr>
          <a:lstStyle/>
          <a:p>
            <a:r>
              <a:rPr lang="en-US"/>
              <a:t>General Objectives</a:t>
            </a:r>
          </a:p>
        </p:txBody>
      </p:sp>
      <p:sp>
        <p:nvSpPr>
          <p:cNvPr id="3" name="Content Placeholder 2">
            <a:extLst>
              <a:ext uri="{FF2B5EF4-FFF2-40B4-BE49-F238E27FC236}">
                <a16:creationId xmlns:a16="http://schemas.microsoft.com/office/drawing/2014/main" id="{64FDAD42-B099-8526-0402-A6F32FA26B23}"/>
              </a:ext>
            </a:extLst>
          </p:cNvPr>
          <p:cNvSpPr>
            <a:spLocks noGrp="1"/>
          </p:cNvSpPr>
          <p:nvPr>
            <p:ph idx="1"/>
          </p:nvPr>
        </p:nvSpPr>
        <p:spPr/>
        <p:txBody>
          <a:bodyPr>
            <a:normAutofit/>
          </a:bodyPr>
          <a:lstStyle/>
          <a:p>
            <a:r>
              <a:rPr lang="en-US" dirty="0"/>
              <a:t>Primary objective is modelling presentations to financiers</a:t>
            </a:r>
          </a:p>
          <a:p>
            <a:r>
              <a:rPr lang="en-US" dirty="0"/>
              <a:t>Objective for the course is to build a model from scratch. </a:t>
            </a:r>
          </a:p>
          <a:p>
            <a:r>
              <a:rPr lang="en-US" dirty="0"/>
              <a:t>Ultimate tasks to be mastered are: </a:t>
            </a:r>
          </a:p>
          <a:p>
            <a:pPr lvl="1"/>
            <a:r>
              <a:rPr lang="en-US" dirty="0"/>
              <a:t>Building of CFADS, </a:t>
            </a:r>
          </a:p>
          <a:p>
            <a:pPr lvl="1"/>
            <a:r>
              <a:rPr lang="en-US" dirty="0"/>
              <a:t>Setting of debt structure with multiple sources (loan + bonds) on a </a:t>
            </a:r>
            <a:r>
              <a:rPr lang="en-US" dirty="0" err="1"/>
              <a:t>pari</a:t>
            </a:r>
            <a:r>
              <a:rPr lang="en-US" dirty="0"/>
              <a:t>-passu basis,</a:t>
            </a:r>
          </a:p>
          <a:p>
            <a:pPr lvl="1"/>
            <a:r>
              <a:rPr lang="en-US" dirty="0"/>
              <a:t>Calculating equity returns, and </a:t>
            </a:r>
          </a:p>
          <a:p>
            <a:pPr lvl="1"/>
            <a:r>
              <a:rPr lang="en-US" dirty="0"/>
              <a:t>Preparing a model for syndication purposes – </a:t>
            </a:r>
          </a:p>
          <a:p>
            <a:pPr lvl="1"/>
            <a:r>
              <a:rPr lang="en-US" dirty="0"/>
              <a:t>Running sensitivities on a set debt amount (no longer sizing for changes made to CFADS and investors play around with model).</a:t>
            </a:r>
          </a:p>
          <a:p>
            <a:endParaRPr lang="en-US" dirty="0"/>
          </a:p>
        </p:txBody>
      </p:sp>
    </p:spTree>
    <p:extLst>
      <p:ext uri="{BB962C8B-B14F-4D97-AF65-F5344CB8AC3E}">
        <p14:creationId xmlns:p14="http://schemas.microsoft.com/office/powerpoint/2010/main" val="27839353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5E41-CD99-7835-F787-DC7A075EEF32}"/>
              </a:ext>
            </a:extLst>
          </p:cNvPr>
          <p:cNvSpPr>
            <a:spLocks noGrp="1"/>
          </p:cNvSpPr>
          <p:nvPr>
            <p:ph type="ctrTitle"/>
          </p:nvPr>
        </p:nvSpPr>
        <p:spPr/>
        <p:txBody>
          <a:bodyPr/>
          <a:lstStyle/>
          <a:p>
            <a:r>
              <a:rPr lang="en-US" dirty="0"/>
              <a:t>Session 6: Valuation</a:t>
            </a:r>
          </a:p>
        </p:txBody>
      </p:sp>
    </p:spTree>
    <p:extLst>
      <p:ext uri="{BB962C8B-B14F-4D97-AF65-F5344CB8AC3E}">
        <p14:creationId xmlns:p14="http://schemas.microsoft.com/office/powerpoint/2010/main" val="3849790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erson handing a bag to a person&#10;&#10;Description automatically generated">
            <a:extLst>
              <a:ext uri="{FF2B5EF4-FFF2-40B4-BE49-F238E27FC236}">
                <a16:creationId xmlns:a16="http://schemas.microsoft.com/office/drawing/2014/main" id="{04AB16F5-00C1-1F52-690A-717BF1C648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7872" y="3296911"/>
            <a:ext cx="2796006" cy="2571064"/>
          </a:xfrm>
          <a:custGeom>
            <a:avLst/>
            <a:gdLst>
              <a:gd name="connsiteX0" fmla="*/ 0 w 2796006"/>
              <a:gd name="connsiteY0" fmla="*/ 0 h 2571064"/>
              <a:gd name="connsiteX1" fmla="*/ 2796006 w 2796006"/>
              <a:gd name="connsiteY1" fmla="*/ 0 h 2571064"/>
              <a:gd name="connsiteX2" fmla="*/ 2796006 w 2796006"/>
              <a:gd name="connsiteY2" fmla="*/ 2571064 h 2571064"/>
              <a:gd name="connsiteX3" fmla="*/ 457209 w 2796006"/>
              <a:gd name="connsiteY3" fmla="*/ 2571064 h 2571064"/>
              <a:gd name="connsiteX4" fmla="*/ 0 w 2796006"/>
              <a:gd name="connsiteY4" fmla="*/ 2113855 h 2571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006" h="2571064">
                <a:moveTo>
                  <a:pt x="0" y="0"/>
                </a:moveTo>
                <a:lnTo>
                  <a:pt x="2796006" y="0"/>
                </a:lnTo>
                <a:lnTo>
                  <a:pt x="2796006" y="2571064"/>
                </a:lnTo>
                <a:lnTo>
                  <a:pt x="457209" y="2571064"/>
                </a:lnTo>
                <a:lnTo>
                  <a:pt x="0" y="2113855"/>
                </a:lnTo>
                <a:close/>
              </a:path>
            </a:pathLst>
          </a:custGeom>
        </p:spPr>
      </p:pic>
      <p:sp>
        <p:nvSpPr>
          <p:cNvPr id="2" name="Slide Number Placeholder 1">
            <a:extLst>
              <a:ext uri="{FF2B5EF4-FFF2-40B4-BE49-F238E27FC236}">
                <a16:creationId xmlns:a16="http://schemas.microsoft.com/office/drawing/2014/main" id="{1C22F84D-C2C8-6FE7-2F13-D9BCC5543D4E}"/>
              </a:ext>
            </a:extLst>
          </p:cNvPr>
          <p:cNvSpPr>
            <a:spLocks noGrp="1"/>
          </p:cNvSpPr>
          <p:nvPr>
            <p:ph type="sldNum" sz="quarter" idx="12"/>
          </p:nvPr>
        </p:nvSpPr>
        <p:spPr/>
        <p:txBody>
          <a:bodyPr/>
          <a:lstStyle/>
          <a:p>
            <a:fld id="{58512D75-7CB4-B14B-B319-80CCA14032BE}" type="slidenum">
              <a:rPr lang="en-SA" smtClean="0"/>
              <a:t>12</a:t>
            </a:fld>
            <a:endParaRPr lang="en-SA"/>
          </a:p>
        </p:txBody>
      </p:sp>
      <p:sp>
        <p:nvSpPr>
          <p:cNvPr id="20" name="TextBox 19">
            <a:extLst>
              <a:ext uri="{FF2B5EF4-FFF2-40B4-BE49-F238E27FC236}">
                <a16:creationId xmlns:a16="http://schemas.microsoft.com/office/drawing/2014/main" id="{89840EB3-8EDF-20C3-112C-56E3B9918B4C}"/>
              </a:ext>
            </a:extLst>
          </p:cNvPr>
          <p:cNvSpPr txBox="1"/>
          <p:nvPr/>
        </p:nvSpPr>
        <p:spPr>
          <a:xfrm>
            <a:off x="1707872" y="2388859"/>
            <a:ext cx="2222500" cy="646331"/>
          </a:xfrm>
          <a:prstGeom prst="rect">
            <a:avLst/>
          </a:prstGeom>
          <a:noFill/>
        </p:spPr>
        <p:txBody>
          <a:bodyPr wrap="square">
            <a:spAutoFit/>
          </a:bodyPr>
          <a:lstStyle/>
          <a:p>
            <a:r>
              <a:rPr lang="en-US" sz="1800">
                <a:solidFill>
                  <a:schemeClr val="accent2"/>
                </a:solidFill>
                <a:effectLst/>
                <a:latin typeface="DIN Next LT Arabic" panose="020B0503020203050203" pitchFamily="34" charset="-78"/>
                <a:cs typeface="DIN Next LT Arabic" panose="020B0503020203050203" pitchFamily="34" charset="-78"/>
              </a:rPr>
              <a:t>Energy Economics and Financing</a:t>
            </a:r>
          </a:p>
        </p:txBody>
      </p:sp>
      <p:sp>
        <p:nvSpPr>
          <p:cNvPr id="37" name="TextBox 36">
            <a:extLst>
              <a:ext uri="{FF2B5EF4-FFF2-40B4-BE49-F238E27FC236}">
                <a16:creationId xmlns:a16="http://schemas.microsoft.com/office/drawing/2014/main" id="{11016529-62FD-AEB9-AA4E-38FC880F0FB7}"/>
              </a:ext>
            </a:extLst>
          </p:cNvPr>
          <p:cNvSpPr txBox="1"/>
          <p:nvPr/>
        </p:nvSpPr>
        <p:spPr>
          <a:xfrm>
            <a:off x="813478" y="620699"/>
            <a:ext cx="3016400" cy="307777"/>
          </a:xfrm>
          <a:prstGeom prst="rect">
            <a:avLst/>
          </a:prstGeom>
          <a:noFill/>
        </p:spPr>
        <p:txBody>
          <a:bodyPr wrap="square" anchor="t">
            <a:spAutoFit/>
          </a:bodyPr>
          <a:lstStyle/>
          <a:p>
            <a:pPr>
              <a:spcAft>
                <a:spcPts val="600"/>
              </a:spcAft>
            </a:pPr>
            <a:r>
              <a:rPr lang="en-ID" sz="1400" b="1">
                <a:solidFill>
                  <a:schemeClr val="bg2"/>
                </a:solidFill>
                <a:latin typeface="DIN Next LT Arabic" panose="020B0503020203050203" pitchFamily="34" charset="-78"/>
                <a:ea typeface="Roboto Light" panose="02000000000000000000" pitchFamily="2" charset="0"/>
                <a:cs typeface="DIN Next LT Arabic" panose="020B0503020203050203" pitchFamily="34" charset="-78"/>
              </a:rPr>
              <a:t>Programs</a:t>
            </a:r>
          </a:p>
        </p:txBody>
      </p:sp>
      <p:cxnSp>
        <p:nvCxnSpPr>
          <p:cNvPr id="38" name="Straight Connector 37">
            <a:extLst>
              <a:ext uri="{FF2B5EF4-FFF2-40B4-BE49-F238E27FC236}">
                <a16:creationId xmlns:a16="http://schemas.microsoft.com/office/drawing/2014/main" id="{66F8E221-3644-F6B0-217F-59526B8DC0FE}"/>
              </a:ext>
            </a:extLst>
          </p:cNvPr>
          <p:cNvCxnSpPr>
            <a:cxnSpLocks/>
          </p:cNvCxnSpPr>
          <p:nvPr/>
        </p:nvCxnSpPr>
        <p:spPr>
          <a:xfrm>
            <a:off x="554579" y="818492"/>
            <a:ext cx="21914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BDFB0A30-3E66-2167-CF95-6DD6E3B844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44911" y="3296911"/>
            <a:ext cx="2796006" cy="2571064"/>
          </a:xfrm>
          <a:custGeom>
            <a:avLst/>
            <a:gdLst>
              <a:gd name="connsiteX0" fmla="*/ 0 w 2796006"/>
              <a:gd name="connsiteY0" fmla="*/ 0 h 2571064"/>
              <a:gd name="connsiteX1" fmla="*/ 2796006 w 2796006"/>
              <a:gd name="connsiteY1" fmla="*/ 0 h 2571064"/>
              <a:gd name="connsiteX2" fmla="*/ 2796006 w 2796006"/>
              <a:gd name="connsiteY2" fmla="*/ 2571064 h 2571064"/>
              <a:gd name="connsiteX3" fmla="*/ 457209 w 2796006"/>
              <a:gd name="connsiteY3" fmla="*/ 2571064 h 2571064"/>
              <a:gd name="connsiteX4" fmla="*/ 0 w 2796006"/>
              <a:gd name="connsiteY4" fmla="*/ 2113855 h 2571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006" h="2571064">
                <a:moveTo>
                  <a:pt x="0" y="0"/>
                </a:moveTo>
                <a:lnTo>
                  <a:pt x="2796006" y="0"/>
                </a:lnTo>
                <a:lnTo>
                  <a:pt x="2796006" y="2571064"/>
                </a:lnTo>
                <a:lnTo>
                  <a:pt x="457209" y="2571064"/>
                </a:lnTo>
                <a:lnTo>
                  <a:pt x="0" y="2113855"/>
                </a:lnTo>
                <a:close/>
              </a:path>
            </a:pathLst>
          </a:custGeom>
        </p:spPr>
      </p:pic>
      <p:sp>
        <p:nvSpPr>
          <p:cNvPr id="41" name="TextBox 40">
            <a:extLst>
              <a:ext uri="{FF2B5EF4-FFF2-40B4-BE49-F238E27FC236}">
                <a16:creationId xmlns:a16="http://schemas.microsoft.com/office/drawing/2014/main" id="{EB566E62-87E2-FCF0-54F9-1DA77391E95D}"/>
              </a:ext>
            </a:extLst>
          </p:cNvPr>
          <p:cNvSpPr txBox="1"/>
          <p:nvPr/>
        </p:nvSpPr>
        <p:spPr>
          <a:xfrm>
            <a:off x="4844911" y="2388859"/>
            <a:ext cx="2616200" cy="646331"/>
          </a:xfrm>
          <a:prstGeom prst="rect">
            <a:avLst/>
          </a:prstGeom>
          <a:noFill/>
        </p:spPr>
        <p:txBody>
          <a:bodyPr wrap="square">
            <a:spAutoFit/>
          </a:bodyPr>
          <a:lstStyle/>
          <a:p>
            <a:r>
              <a:rPr lang="en-US" sz="1800">
                <a:solidFill>
                  <a:schemeClr val="accent2"/>
                </a:solidFill>
                <a:effectLst/>
                <a:latin typeface="DIN Next LT Arabic" panose="020B0503020203050203" pitchFamily="34" charset="-78"/>
                <a:cs typeface="DIN Next LT Arabic" panose="020B0503020203050203" pitchFamily="34" charset="-78"/>
              </a:rPr>
              <a:t>Economics of Energy and Environment</a:t>
            </a:r>
          </a:p>
        </p:txBody>
      </p:sp>
      <p:pic>
        <p:nvPicPr>
          <p:cNvPr id="45" name="Picture 44">
            <a:extLst>
              <a:ext uri="{FF2B5EF4-FFF2-40B4-BE49-F238E27FC236}">
                <a16:creationId xmlns:a16="http://schemas.microsoft.com/office/drawing/2014/main" id="{F1D29AA8-E1B5-DBB7-330E-96DBEEEE165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81811" y="3296911"/>
            <a:ext cx="2796006" cy="2571064"/>
          </a:xfrm>
          <a:custGeom>
            <a:avLst/>
            <a:gdLst>
              <a:gd name="connsiteX0" fmla="*/ 0 w 2796006"/>
              <a:gd name="connsiteY0" fmla="*/ 0 h 2571064"/>
              <a:gd name="connsiteX1" fmla="*/ 2796006 w 2796006"/>
              <a:gd name="connsiteY1" fmla="*/ 0 h 2571064"/>
              <a:gd name="connsiteX2" fmla="*/ 2796006 w 2796006"/>
              <a:gd name="connsiteY2" fmla="*/ 2571064 h 2571064"/>
              <a:gd name="connsiteX3" fmla="*/ 457209 w 2796006"/>
              <a:gd name="connsiteY3" fmla="*/ 2571064 h 2571064"/>
              <a:gd name="connsiteX4" fmla="*/ 0 w 2796006"/>
              <a:gd name="connsiteY4" fmla="*/ 2113855 h 2571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006" h="2571064">
                <a:moveTo>
                  <a:pt x="0" y="0"/>
                </a:moveTo>
                <a:lnTo>
                  <a:pt x="2796006" y="0"/>
                </a:lnTo>
                <a:lnTo>
                  <a:pt x="2796006" y="2571064"/>
                </a:lnTo>
                <a:lnTo>
                  <a:pt x="457209" y="2571064"/>
                </a:lnTo>
                <a:lnTo>
                  <a:pt x="0" y="2113855"/>
                </a:lnTo>
                <a:close/>
              </a:path>
            </a:pathLst>
          </a:custGeom>
        </p:spPr>
      </p:pic>
      <p:sp>
        <p:nvSpPr>
          <p:cNvPr id="47" name="TextBox 46">
            <a:extLst>
              <a:ext uri="{FF2B5EF4-FFF2-40B4-BE49-F238E27FC236}">
                <a16:creationId xmlns:a16="http://schemas.microsoft.com/office/drawing/2014/main" id="{FE0508E7-6FE5-E852-7BE7-86379539C021}"/>
              </a:ext>
            </a:extLst>
          </p:cNvPr>
          <p:cNvSpPr txBox="1"/>
          <p:nvPr/>
        </p:nvSpPr>
        <p:spPr>
          <a:xfrm>
            <a:off x="7950061" y="2388859"/>
            <a:ext cx="2616200" cy="646331"/>
          </a:xfrm>
          <a:prstGeom prst="rect">
            <a:avLst/>
          </a:prstGeom>
          <a:noFill/>
        </p:spPr>
        <p:txBody>
          <a:bodyPr wrap="square">
            <a:spAutoFit/>
          </a:bodyPr>
          <a:lstStyle/>
          <a:p>
            <a:r>
              <a:rPr lang="en-US" sz="1800">
                <a:solidFill>
                  <a:schemeClr val="accent2"/>
                </a:solidFill>
                <a:effectLst/>
                <a:latin typeface="DIN Next LT Arabic" panose="020B0503020203050203" pitchFamily="34" charset="-78"/>
                <a:cs typeface="DIN Next LT Arabic" panose="020B0503020203050203" pitchFamily="34" charset="-78"/>
              </a:rPr>
              <a:t>The Emerging Leaders Executive Program</a:t>
            </a:r>
          </a:p>
        </p:txBody>
      </p:sp>
      <p:sp>
        <p:nvSpPr>
          <p:cNvPr id="55" name="Graphic 17">
            <a:extLst>
              <a:ext uri="{FF2B5EF4-FFF2-40B4-BE49-F238E27FC236}">
                <a16:creationId xmlns:a16="http://schemas.microsoft.com/office/drawing/2014/main" id="{47EC0F2F-732A-6532-7733-64E9C0764D43}"/>
              </a:ext>
            </a:extLst>
          </p:cNvPr>
          <p:cNvSpPr/>
          <p:nvPr/>
        </p:nvSpPr>
        <p:spPr>
          <a:xfrm rot="5400000">
            <a:off x="10197498" y="5287656"/>
            <a:ext cx="580319" cy="580319"/>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accent4"/>
          </a:solidFill>
          <a:ln w="0" cap="flat">
            <a:noFill/>
            <a:prstDash val="solid"/>
            <a:miter/>
          </a:ln>
        </p:spPr>
        <p:txBody>
          <a:bodyPr rtlCol="0" anchor="ctr"/>
          <a:lstStyle/>
          <a:p>
            <a:endParaRPr lang="en-SA"/>
          </a:p>
        </p:txBody>
      </p:sp>
      <p:sp>
        <p:nvSpPr>
          <p:cNvPr id="56" name="Graphic 17">
            <a:extLst>
              <a:ext uri="{FF2B5EF4-FFF2-40B4-BE49-F238E27FC236}">
                <a16:creationId xmlns:a16="http://schemas.microsoft.com/office/drawing/2014/main" id="{2F2409AD-24B3-5F61-EAE3-6B34CA81F5AC}"/>
              </a:ext>
            </a:extLst>
          </p:cNvPr>
          <p:cNvSpPr/>
          <p:nvPr/>
        </p:nvSpPr>
        <p:spPr>
          <a:xfrm rot="5400000">
            <a:off x="7060597" y="5287656"/>
            <a:ext cx="580319" cy="580319"/>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accent4"/>
          </a:solidFill>
          <a:ln w="0" cap="flat">
            <a:noFill/>
            <a:prstDash val="solid"/>
            <a:miter/>
          </a:ln>
        </p:spPr>
        <p:txBody>
          <a:bodyPr rtlCol="0" anchor="ctr"/>
          <a:lstStyle/>
          <a:p>
            <a:pPr marL="0" algn="r" defTabSz="914400" rtl="1" eaLnBrk="1" latinLnBrk="0" hangingPunct="1"/>
            <a:endParaRPr lang="en-SA"/>
          </a:p>
        </p:txBody>
      </p:sp>
      <p:sp>
        <p:nvSpPr>
          <p:cNvPr id="57" name="Graphic 17">
            <a:extLst>
              <a:ext uri="{FF2B5EF4-FFF2-40B4-BE49-F238E27FC236}">
                <a16:creationId xmlns:a16="http://schemas.microsoft.com/office/drawing/2014/main" id="{7DFE80C8-6FC6-6EAC-8ABA-211A75D3960D}"/>
              </a:ext>
            </a:extLst>
          </p:cNvPr>
          <p:cNvSpPr/>
          <p:nvPr/>
        </p:nvSpPr>
        <p:spPr>
          <a:xfrm rot="5400000">
            <a:off x="3923559" y="5287656"/>
            <a:ext cx="580319" cy="580319"/>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accent4"/>
          </a:solidFill>
          <a:ln w="0" cap="flat">
            <a:noFill/>
            <a:prstDash val="solid"/>
            <a:miter/>
          </a:ln>
        </p:spPr>
        <p:txBody>
          <a:bodyPr rtlCol="0" anchor="ctr"/>
          <a:lstStyle/>
          <a:p>
            <a:endParaRPr lang="en-SA"/>
          </a:p>
        </p:txBody>
      </p:sp>
      <p:cxnSp>
        <p:nvCxnSpPr>
          <p:cNvPr id="58" name="Straight Connector 57">
            <a:extLst>
              <a:ext uri="{FF2B5EF4-FFF2-40B4-BE49-F238E27FC236}">
                <a16:creationId xmlns:a16="http://schemas.microsoft.com/office/drawing/2014/main" id="{35F01675-B4AF-BB7E-75CE-08E26F32E348}"/>
              </a:ext>
            </a:extLst>
          </p:cNvPr>
          <p:cNvCxnSpPr>
            <a:cxnSpLocks/>
          </p:cNvCxnSpPr>
          <p:nvPr/>
        </p:nvCxnSpPr>
        <p:spPr>
          <a:xfrm>
            <a:off x="1707872" y="2291582"/>
            <a:ext cx="74322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D2B2003-2D84-7782-D747-5EAFA03AE0AF}"/>
              </a:ext>
            </a:extLst>
          </p:cNvPr>
          <p:cNvCxnSpPr>
            <a:cxnSpLocks/>
          </p:cNvCxnSpPr>
          <p:nvPr/>
        </p:nvCxnSpPr>
        <p:spPr>
          <a:xfrm>
            <a:off x="4844911" y="2291582"/>
            <a:ext cx="74322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03F85A2-F55C-675B-F9D5-D9CFDBC36582}"/>
              </a:ext>
            </a:extLst>
          </p:cNvPr>
          <p:cNvCxnSpPr>
            <a:cxnSpLocks/>
          </p:cNvCxnSpPr>
          <p:nvPr/>
        </p:nvCxnSpPr>
        <p:spPr>
          <a:xfrm>
            <a:off x="7981811" y="2291582"/>
            <a:ext cx="74322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EEF6222-2E85-22EB-CAEB-533CAF6CF6B3}"/>
              </a:ext>
            </a:extLst>
          </p:cNvPr>
          <p:cNvCxnSpPr>
            <a:cxnSpLocks/>
          </p:cNvCxnSpPr>
          <p:nvPr/>
        </p:nvCxnSpPr>
        <p:spPr>
          <a:xfrm>
            <a:off x="554579" y="818492"/>
            <a:ext cx="21914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CF84BB8-5143-4500-E198-A631358E9D2F}"/>
              </a:ext>
            </a:extLst>
          </p:cNvPr>
          <p:cNvSpPr txBox="1"/>
          <p:nvPr/>
        </p:nvSpPr>
        <p:spPr>
          <a:xfrm>
            <a:off x="813478" y="911661"/>
            <a:ext cx="4977722" cy="439095"/>
          </a:xfrm>
          <a:prstGeom prst="rect">
            <a:avLst/>
          </a:prstGeom>
          <a:noFill/>
        </p:spPr>
        <p:txBody>
          <a:bodyPr wrap="square" anchor="t">
            <a:spAutoFit/>
          </a:bodyPr>
          <a:lstStyle/>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Programs Overview</a:t>
            </a:r>
          </a:p>
        </p:txBody>
      </p:sp>
      <p:grpSp>
        <p:nvGrpSpPr>
          <p:cNvPr id="832" name="Graphic 430">
            <a:extLst>
              <a:ext uri="{FF2B5EF4-FFF2-40B4-BE49-F238E27FC236}">
                <a16:creationId xmlns:a16="http://schemas.microsoft.com/office/drawing/2014/main" id="{25A6F8C3-A8B9-6143-C2AD-D9E800E07D97}"/>
              </a:ext>
            </a:extLst>
          </p:cNvPr>
          <p:cNvGrpSpPr/>
          <p:nvPr/>
        </p:nvGrpSpPr>
        <p:grpSpPr>
          <a:xfrm>
            <a:off x="1743888" y="1733225"/>
            <a:ext cx="379096" cy="379096"/>
            <a:chOff x="12871122" y="2961620"/>
            <a:chExt cx="161925" cy="161925"/>
          </a:xfrm>
          <a:noFill/>
        </p:grpSpPr>
        <p:sp>
          <p:nvSpPr>
            <p:cNvPr id="833" name="Freeform 832">
              <a:extLst>
                <a:ext uri="{FF2B5EF4-FFF2-40B4-BE49-F238E27FC236}">
                  <a16:creationId xmlns:a16="http://schemas.microsoft.com/office/drawing/2014/main" id="{5C481F87-A989-E7CD-2415-7281CED8C954}"/>
                </a:ext>
              </a:extLst>
            </p:cNvPr>
            <p:cNvSpPr/>
            <p:nvPr/>
          </p:nvSpPr>
          <p:spPr>
            <a:xfrm>
              <a:off x="12871122" y="2961620"/>
              <a:ext cx="161925" cy="161925"/>
            </a:xfrm>
            <a:custGeom>
              <a:avLst/>
              <a:gdLst>
                <a:gd name="connsiteX0" fmla="*/ 80963 w 161925"/>
                <a:gd name="connsiteY0" fmla="*/ 161925 h 161925"/>
                <a:gd name="connsiteX1" fmla="*/ 0 w 161925"/>
                <a:gd name="connsiteY1" fmla="*/ 80963 h 161925"/>
                <a:gd name="connsiteX2" fmla="*/ 80963 w 161925"/>
                <a:gd name="connsiteY2" fmla="*/ 0 h 161925"/>
                <a:gd name="connsiteX3" fmla="*/ 161925 w 161925"/>
                <a:gd name="connsiteY3" fmla="*/ 80963 h 161925"/>
                <a:gd name="connsiteX4" fmla="*/ 157796 w 161925"/>
                <a:gd name="connsiteY4" fmla="*/ 106547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80963" y="161925"/>
                  </a:moveTo>
                  <a:cubicBezTo>
                    <a:pt x="36231" y="161925"/>
                    <a:pt x="0" y="125694"/>
                    <a:pt x="0" y="80963"/>
                  </a:cubicBezTo>
                  <a:cubicBezTo>
                    <a:pt x="0" y="36231"/>
                    <a:pt x="36231" y="0"/>
                    <a:pt x="80963" y="0"/>
                  </a:cubicBezTo>
                  <a:cubicBezTo>
                    <a:pt x="125694" y="0"/>
                    <a:pt x="161925" y="36231"/>
                    <a:pt x="161925" y="80963"/>
                  </a:cubicBezTo>
                  <a:cubicBezTo>
                    <a:pt x="161925" y="89909"/>
                    <a:pt x="160467" y="98531"/>
                    <a:pt x="157796" y="106547"/>
                  </a:cubicBezTo>
                </a:path>
              </a:pathLst>
            </a:custGeom>
            <a:noFill/>
            <a:ln w="12700" cap="flat">
              <a:solidFill>
                <a:schemeClr val="accent4"/>
              </a:solidFill>
              <a:prstDash val="solid"/>
              <a:miter/>
            </a:ln>
          </p:spPr>
          <p:txBody>
            <a:bodyPr rtlCol="0" anchor="ctr"/>
            <a:lstStyle/>
            <a:p>
              <a:endParaRPr lang="en-SA"/>
            </a:p>
          </p:txBody>
        </p:sp>
        <p:sp>
          <p:nvSpPr>
            <p:cNvPr id="834" name="Freeform 833">
              <a:extLst>
                <a:ext uri="{FF2B5EF4-FFF2-40B4-BE49-F238E27FC236}">
                  <a16:creationId xmlns:a16="http://schemas.microsoft.com/office/drawing/2014/main" id="{3AF8C9B3-FA42-57FF-6937-58E7EA1E5F48}"/>
                </a:ext>
              </a:extLst>
            </p:cNvPr>
            <p:cNvSpPr/>
            <p:nvPr/>
          </p:nvSpPr>
          <p:spPr>
            <a:xfrm>
              <a:off x="12875656" y="3068166"/>
              <a:ext cx="76388" cy="4048"/>
            </a:xfrm>
            <a:custGeom>
              <a:avLst/>
              <a:gdLst>
                <a:gd name="connsiteX0" fmla="*/ 0 w 76388"/>
                <a:gd name="connsiteY0" fmla="*/ 0 h 4048"/>
                <a:gd name="connsiteX1" fmla="*/ 76388 w 76388"/>
                <a:gd name="connsiteY1" fmla="*/ 0 h 4048"/>
              </a:gdLst>
              <a:ahLst/>
              <a:cxnLst>
                <a:cxn ang="0">
                  <a:pos x="connsiteX0" y="connsiteY0"/>
                </a:cxn>
                <a:cxn ang="0">
                  <a:pos x="connsiteX1" y="connsiteY1"/>
                </a:cxn>
              </a:cxnLst>
              <a:rect l="l" t="t" r="r" b="b"/>
              <a:pathLst>
                <a:path w="76388" h="4048">
                  <a:moveTo>
                    <a:pt x="0" y="0"/>
                  </a:moveTo>
                  <a:lnTo>
                    <a:pt x="76388" y="0"/>
                  </a:lnTo>
                </a:path>
              </a:pathLst>
            </a:custGeom>
            <a:noFill/>
            <a:ln w="12700" cap="flat">
              <a:solidFill>
                <a:schemeClr val="accent4"/>
              </a:solidFill>
              <a:prstDash val="solid"/>
              <a:miter/>
            </a:ln>
          </p:spPr>
          <p:txBody>
            <a:bodyPr rtlCol="0" anchor="ctr"/>
            <a:lstStyle/>
            <a:p>
              <a:endParaRPr lang="en-SA"/>
            </a:p>
          </p:txBody>
        </p:sp>
        <p:sp>
          <p:nvSpPr>
            <p:cNvPr id="835" name="Freeform 834">
              <a:extLst>
                <a:ext uri="{FF2B5EF4-FFF2-40B4-BE49-F238E27FC236}">
                  <a16:creationId xmlns:a16="http://schemas.microsoft.com/office/drawing/2014/main" id="{FA77498C-C2F3-4885-B26B-E11247A019D7}"/>
                </a:ext>
              </a:extLst>
            </p:cNvPr>
            <p:cNvSpPr/>
            <p:nvPr/>
          </p:nvSpPr>
          <p:spPr>
            <a:xfrm>
              <a:off x="12983701" y="3016958"/>
              <a:ext cx="44772" cy="4048"/>
            </a:xfrm>
            <a:custGeom>
              <a:avLst/>
              <a:gdLst>
                <a:gd name="connsiteX0" fmla="*/ 0 w 44772"/>
                <a:gd name="connsiteY0" fmla="*/ 0 h 4048"/>
                <a:gd name="connsiteX1" fmla="*/ 44772 w 44772"/>
                <a:gd name="connsiteY1" fmla="*/ 0 h 4048"/>
              </a:gdLst>
              <a:ahLst/>
              <a:cxnLst>
                <a:cxn ang="0">
                  <a:pos x="connsiteX0" y="connsiteY0"/>
                </a:cxn>
                <a:cxn ang="0">
                  <a:pos x="connsiteX1" y="connsiteY1"/>
                </a:cxn>
              </a:cxnLst>
              <a:rect l="l" t="t" r="r" b="b"/>
              <a:pathLst>
                <a:path w="44772" h="4048">
                  <a:moveTo>
                    <a:pt x="0" y="0"/>
                  </a:moveTo>
                  <a:lnTo>
                    <a:pt x="44772" y="0"/>
                  </a:lnTo>
                </a:path>
              </a:pathLst>
            </a:custGeom>
            <a:noFill/>
            <a:ln w="12700" cap="flat">
              <a:solidFill>
                <a:schemeClr val="accent4"/>
              </a:solidFill>
              <a:prstDash val="solid"/>
              <a:miter/>
            </a:ln>
          </p:spPr>
          <p:txBody>
            <a:bodyPr rtlCol="0" anchor="ctr"/>
            <a:lstStyle/>
            <a:p>
              <a:endParaRPr lang="en-SA"/>
            </a:p>
          </p:txBody>
        </p:sp>
        <p:sp>
          <p:nvSpPr>
            <p:cNvPr id="836" name="Freeform 835">
              <a:extLst>
                <a:ext uri="{FF2B5EF4-FFF2-40B4-BE49-F238E27FC236}">
                  <a16:creationId xmlns:a16="http://schemas.microsoft.com/office/drawing/2014/main" id="{0A8F29DA-BD93-6E9A-0EF0-D9E399B9C7A8}"/>
                </a:ext>
              </a:extLst>
            </p:cNvPr>
            <p:cNvSpPr/>
            <p:nvPr/>
          </p:nvSpPr>
          <p:spPr>
            <a:xfrm>
              <a:off x="12875656" y="3016958"/>
              <a:ext cx="117759" cy="4048"/>
            </a:xfrm>
            <a:custGeom>
              <a:avLst/>
              <a:gdLst>
                <a:gd name="connsiteX0" fmla="*/ 0 w 117759"/>
                <a:gd name="connsiteY0" fmla="*/ 0 h 4048"/>
                <a:gd name="connsiteX1" fmla="*/ 117760 w 117759"/>
                <a:gd name="connsiteY1" fmla="*/ 0 h 4048"/>
              </a:gdLst>
              <a:ahLst/>
              <a:cxnLst>
                <a:cxn ang="0">
                  <a:pos x="connsiteX0" y="connsiteY0"/>
                </a:cxn>
                <a:cxn ang="0">
                  <a:pos x="connsiteX1" y="connsiteY1"/>
                </a:cxn>
              </a:cxnLst>
              <a:rect l="l" t="t" r="r" b="b"/>
              <a:pathLst>
                <a:path w="117759" h="4048">
                  <a:moveTo>
                    <a:pt x="0" y="0"/>
                  </a:moveTo>
                  <a:lnTo>
                    <a:pt x="117760" y="0"/>
                  </a:lnTo>
                </a:path>
              </a:pathLst>
            </a:custGeom>
            <a:noFill/>
            <a:ln w="12700" cap="flat">
              <a:solidFill>
                <a:schemeClr val="accent4"/>
              </a:solidFill>
              <a:prstDash val="solid"/>
              <a:miter/>
            </a:ln>
          </p:spPr>
          <p:txBody>
            <a:bodyPr rtlCol="0" anchor="ctr"/>
            <a:lstStyle/>
            <a:p>
              <a:endParaRPr lang="en-SA"/>
            </a:p>
          </p:txBody>
        </p:sp>
        <p:sp>
          <p:nvSpPr>
            <p:cNvPr id="837" name="Freeform 836">
              <a:extLst>
                <a:ext uri="{FF2B5EF4-FFF2-40B4-BE49-F238E27FC236}">
                  <a16:creationId xmlns:a16="http://schemas.microsoft.com/office/drawing/2014/main" id="{72F76AEF-E968-6B2A-3634-461CD5F09CF8}"/>
                </a:ext>
              </a:extLst>
            </p:cNvPr>
            <p:cNvSpPr/>
            <p:nvPr/>
          </p:nvSpPr>
          <p:spPr>
            <a:xfrm>
              <a:off x="12952085" y="2961620"/>
              <a:ext cx="4048" cy="106546"/>
            </a:xfrm>
            <a:custGeom>
              <a:avLst/>
              <a:gdLst>
                <a:gd name="connsiteX0" fmla="*/ 0 w 4048"/>
                <a:gd name="connsiteY0" fmla="*/ 0 h 106546"/>
                <a:gd name="connsiteX1" fmla="*/ 0 w 4048"/>
                <a:gd name="connsiteY1" fmla="*/ 106547 h 106546"/>
              </a:gdLst>
              <a:ahLst/>
              <a:cxnLst>
                <a:cxn ang="0">
                  <a:pos x="connsiteX0" y="connsiteY0"/>
                </a:cxn>
                <a:cxn ang="0">
                  <a:pos x="connsiteX1" y="connsiteY1"/>
                </a:cxn>
              </a:cxnLst>
              <a:rect l="l" t="t" r="r" b="b"/>
              <a:pathLst>
                <a:path w="4048" h="106546">
                  <a:moveTo>
                    <a:pt x="0" y="0"/>
                  </a:moveTo>
                  <a:lnTo>
                    <a:pt x="0" y="106547"/>
                  </a:lnTo>
                </a:path>
              </a:pathLst>
            </a:custGeom>
            <a:noFill/>
            <a:ln w="12700" cap="flat">
              <a:solidFill>
                <a:schemeClr val="accent4"/>
              </a:solidFill>
              <a:prstDash val="solid"/>
              <a:miter/>
            </a:ln>
          </p:spPr>
          <p:txBody>
            <a:bodyPr rtlCol="0" anchor="ctr"/>
            <a:lstStyle/>
            <a:p>
              <a:endParaRPr lang="en-SA"/>
            </a:p>
          </p:txBody>
        </p:sp>
        <p:sp>
          <p:nvSpPr>
            <p:cNvPr id="838" name="Freeform 837">
              <a:extLst>
                <a:ext uri="{FF2B5EF4-FFF2-40B4-BE49-F238E27FC236}">
                  <a16:creationId xmlns:a16="http://schemas.microsoft.com/office/drawing/2014/main" id="{44160E34-2EC4-8D8B-6DA4-77A379A55AA9}"/>
                </a:ext>
              </a:extLst>
            </p:cNvPr>
            <p:cNvSpPr/>
            <p:nvPr/>
          </p:nvSpPr>
          <p:spPr>
            <a:xfrm>
              <a:off x="12952085" y="2961620"/>
              <a:ext cx="40477" cy="88046"/>
            </a:xfrm>
            <a:custGeom>
              <a:avLst/>
              <a:gdLst>
                <a:gd name="connsiteX0" fmla="*/ 0 w 40477"/>
                <a:gd name="connsiteY0" fmla="*/ 0 h 88046"/>
                <a:gd name="connsiteX1" fmla="*/ 40279 w 40477"/>
                <a:gd name="connsiteY1" fmla="*/ 88047 h 88046"/>
              </a:gdLst>
              <a:ahLst/>
              <a:cxnLst>
                <a:cxn ang="0">
                  <a:pos x="connsiteX0" y="connsiteY0"/>
                </a:cxn>
                <a:cxn ang="0">
                  <a:pos x="connsiteX1" y="connsiteY1"/>
                </a:cxn>
              </a:cxnLst>
              <a:rect l="l" t="t" r="r" b="b"/>
              <a:pathLst>
                <a:path w="40477" h="88046">
                  <a:moveTo>
                    <a:pt x="0" y="0"/>
                  </a:moveTo>
                  <a:cubicBezTo>
                    <a:pt x="28863" y="14411"/>
                    <a:pt x="42303" y="52018"/>
                    <a:pt x="40279" y="88047"/>
                  </a:cubicBezTo>
                </a:path>
              </a:pathLst>
            </a:custGeom>
            <a:noFill/>
            <a:ln w="12700" cap="flat">
              <a:solidFill>
                <a:schemeClr val="accent4"/>
              </a:solidFill>
              <a:prstDash val="solid"/>
              <a:miter/>
            </a:ln>
          </p:spPr>
          <p:txBody>
            <a:bodyPr rtlCol="0" anchor="ctr"/>
            <a:lstStyle/>
            <a:p>
              <a:endParaRPr lang="en-SA"/>
            </a:p>
          </p:txBody>
        </p:sp>
        <p:sp>
          <p:nvSpPr>
            <p:cNvPr id="839" name="Freeform 838">
              <a:extLst>
                <a:ext uri="{FF2B5EF4-FFF2-40B4-BE49-F238E27FC236}">
                  <a16:creationId xmlns:a16="http://schemas.microsoft.com/office/drawing/2014/main" id="{86C5E1FA-7CCF-F159-6C62-533A7CC121FB}"/>
                </a:ext>
              </a:extLst>
            </p:cNvPr>
            <p:cNvSpPr/>
            <p:nvPr/>
          </p:nvSpPr>
          <p:spPr>
            <a:xfrm>
              <a:off x="12911614" y="2961620"/>
              <a:ext cx="40471" cy="161925"/>
            </a:xfrm>
            <a:custGeom>
              <a:avLst/>
              <a:gdLst>
                <a:gd name="connsiteX0" fmla="*/ 40471 w 40471"/>
                <a:gd name="connsiteY0" fmla="*/ 0 h 161925"/>
                <a:gd name="connsiteX1" fmla="*/ 40471 w 40471"/>
                <a:gd name="connsiteY1" fmla="*/ 161925 h 161925"/>
              </a:gdLst>
              <a:ahLst/>
              <a:cxnLst>
                <a:cxn ang="0">
                  <a:pos x="connsiteX0" y="connsiteY0"/>
                </a:cxn>
                <a:cxn ang="0">
                  <a:pos x="connsiteX1" y="connsiteY1"/>
                </a:cxn>
              </a:cxnLst>
              <a:rect l="l" t="t" r="r" b="b"/>
              <a:pathLst>
                <a:path w="40471" h="161925">
                  <a:moveTo>
                    <a:pt x="40471" y="0"/>
                  </a:moveTo>
                  <a:cubicBezTo>
                    <a:pt x="-13490" y="26920"/>
                    <a:pt x="-13490" y="135005"/>
                    <a:pt x="40471" y="161925"/>
                  </a:cubicBezTo>
                </a:path>
              </a:pathLst>
            </a:custGeom>
            <a:noFill/>
            <a:ln w="12700" cap="flat">
              <a:solidFill>
                <a:schemeClr val="accent4"/>
              </a:solidFill>
              <a:prstDash val="solid"/>
              <a:miter/>
            </a:ln>
          </p:spPr>
          <p:txBody>
            <a:bodyPr rtlCol="0" anchor="ctr"/>
            <a:lstStyle/>
            <a:p>
              <a:endParaRPr lang="en-SA"/>
            </a:p>
          </p:txBody>
        </p:sp>
        <p:sp>
          <p:nvSpPr>
            <p:cNvPr id="840" name="Freeform 839">
              <a:extLst>
                <a:ext uri="{FF2B5EF4-FFF2-40B4-BE49-F238E27FC236}">
                  <a16:creationId xmlns:a16="http://schemas.microsoft.com/office/drawing/2014/main" id="{2FDD53BB-6855-41AC-280C-4C3CF574B29E}"/>
                </a:ext>
              </a:extLst>
            </p:cNvPr>
            <p:cNvSpPr/>
            <p:nvPr/>
          </p:nvSpPr>
          <p:spPr>
            <a:xfrm>
              <a:off x="12952085" y="3068166"/>
              <a:ext cx="80962" cy="55378"/>
            </a:xfrm>
            <a:custGeom>
              <a:avLst/>
              <a:gdLst>
                <a:gd name="connsiteX0" fmla="*/ 80963 w 80962"/>
                <a:gd name="connsiteY0" fmla="*/ 55378 h 55378"/>
                <a:gd name="connsiteX1" fmla="*/ 0 w 80962"/>
                <a:gd name="connsiteY1" fmla="*/ 55378 h 55378"/>
                <a:gd name="connsiteX2" fmla="*/ 0 w 80962"/>
                <a:gd name="connsiteY2" fmla="*/ 0 h 55378"/>
                <a:gd name="connsiteX3" fmla="*/ 80963 w 80962"/>
                <a:gd name="connsiteY3" fmla="*/ 0 h 55378"/>
                <a:gd name="connsiteX4" fmla="*/ 80963 w 80962"/>
                <a:gd name="connsiteY4" fmla="*/ 55378 h 55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2" h="55378">
                  <a:moveTo>
                    <a:pt x="80963" y="55378"/>
                  </a:moveTo>
                  <a:lnTo>
                    <a:pt x="0" y="55378"/>
                  </a:lnTo>
                  <a:lnTo>
                    <a:pt x="0" y="0"/>
                  </a:lnTo>
                  <a:lnTo>
                    <a:pt x="80963" y="0"/>
                  </a:lnTo>
                  <a:lnTo>
                    <a:pt x="80963" y="55378"/>
                  </a:lnTo>
                  <a:close/>
                </a:path>
              </a:pathLst>
            </a:custGeom>
            <a:noFill/>
            <a:ln w="12700" cap="flat">
              <a:solidFill>
                <a:schemeClr val="accent4"/>
              </a:solidFill>
              <a:prstDash val="solid"/>
              <a:miter/>
            </a:ln>
          </p:spPr>
          <p:txBody>
            <a:bodyPr rtlCol="0" anchor="ctr"/>
            <a:lstStyle/>
            <a:p>
              <a:endParaRPr lang="en-SA"/>
            </a:p>
          </p:txBody>
        </p:sp>
        <p:sp>
          <p:nvSpPr>
            <p:cNvPr id="841" name="Freeform 840">
              <a:extLst>
                <a:ext uri="{FF2B5EF4-FFF2-40B4-BE49-F238E27FC236}">
                  <a16:creationId xmlns:a16="http://schemas.microsoft.com/office/drawing/2014/main" id="{281D51EA-3860-4A75-3FC8-E71EF070CDF4}"/>
                </a:ext>
              </a:extLst>
            </p:cNvPr>
            <p:cNvSpPr/>
            <p:nvPr/>
          </p:nvSpPr>
          <p:spPr>
            <a:xfrm>
              <a:off x="12952085" y="3084318"/>
              <a:ext cx="80962" cy="15787"/>
            </a:xfrm>
            <a:custGeom>
              <a:avLst/>
              <a:gdLst>
                <a:gd name="connsiteX0" fmla="*/ 80963 w 80962"/>
                <a:gd name="connsiteY0" fmla="*/ 0 h 15787"/>
                <a:gd name="connsiteX1" fmla="*/ 40117 w 80962"/>
                <a:gd name="connsiteY1" fmla="*/ 15788 h 15787"/>
                <a:gd name="connsiteX2" fmla="*/ 0 w 80962"/>
                <a:gd name="connsiteY2" fmla="*/ 648 h 15787"/>
              </a:gdLst>
              <a:ahLst/>
              <a:cxnLst>
                <a:cxn ang="0">
                  <a:pos x="connsiteX0" y="connsiteY0"/>
                </a:cxn>
                <a:cxn ang="0">
                  <a:pos x="connsiteX1" y="connsiteY1"/>
                </a:cxn>
                <a:cxn ang="0">
                  <a:pos x="connsiteX2" y="connsiteY2"/>
                </a:cxn>
              </a:cxnLst>
              <a:rect l="l" t="t" r="r" b="b"/>
              <a:pathLst>
                <a:path w="80962" h="15787">
                  <a:moveTo>
                    <a:pt x="80963" y="0"/>
                  </a:moveTo>
                  <a:cubicBezTo>
                    <a:pt x="70194" y="9796"/>
                    <a:pt x="55864" y="15788"/>
                    <a:pt x="40117" y="15788"/>
                  </a:cubicBezTo>
                  <a:cubicBezTo>
                    <a:pt x="24370" y="15788"/>
                    <a:pt x="10687" y="10080"/>
                    <a:pt x="0" y="648"/>
                  </a:cubicBezTo>
                </a:path>
              </a:pathLst>
            </a:custGeom>
            <a:noFill/>
            <a:ln w="12700" cap="flat">
              <a:solidFill>
                <a:schemeClr val="accent4"/>
              </a:solidFill>
              <a:prstDash val="solid"/>
              <a:miter/>
            </a:ln>
          </p:spPr>
          <p:txBody>
            <a:bodyPr rtlCol="0" anchor="ctr"/>
            <a:lstStyle/>
            <a:p>
              <a:endParaRPr lang="en-SA"/>
            </a:p>
          </p:txBody>
        </p:sp>
        <p:sp>
          <p:nvSpPr>
            <p:cNvPr id="842" name="Freeform 841">
              <a:extLst>
                <a:ext uri="{FF2B5EF4-FFF2-40B4-BE49-F238E27FC236}">
                  <a16:creationId xmlns:a16="http://schemas.microsoft.com/office/drawing/2014/main" id="{21512F9E-33F1-C3B8-512D-B430B4AA7360}"/>
                </a:ext>
              </a:extLst>
            </p:cNvPr>
            <p:cNvSpPr/>
            <p:nvPr/>
          </p:nvSpPr>
          <p:spPr>
            <a:xfrm>
              <a:off x="12993456" y="3088245"/>
              <a:ext cx="4048" cy="23519"/>
            </a:xfrm>
            <a:custGeom>
              <a:avLst/>
              <a:gdLst>
                <a:gd name="connsiteX0" fmla="*/ 0 w 4048"/>
                <a:gd name="connsiteY0" fmla="*/ 0 h 23519"/>
                <a:gd name="connsiteX1" fmla="*/ 0 w 4048"/>
                <a:gd name="connsiteY1" fmla="*/ 23520 h 23519"/>
              </a:gdLst>
              <a:ahLst/>
              <a:cxnLst>
                <a:cxn ang="0">
                  <a:pos x="connsiteX0" y="connsiteY0"/>
                </a:cxn>
                <a:cxn ang="0">
                  <a:pos x="connsiteX1" y="connsiteY1"/>
                </a:cxn>
              </a:cxnLst>
              <a:rect l="l" t="t" r="r" b="b"/>
              <a:pathLst>
                <a:path w="4048" h="23519">
                  <a:moveTo>
                    <a:pt x="0" y="0"/>
                  </a:moveTo>
                  <a:lnTo>
                    <a:pt x="0" y="23520"/>
                  </a:lnTo>
                </a:path>
              </a:pathLst>
            </a:custGeom>
            <a:noFill/>
            <a:ln w="12700" cap="flat">
              <a:solidFill>
                <a:schemeClr val="accent4"/>
              </a:solidFill>
              <a:prstDash val="solid"/>
              <a:miter/>
            </a:ln>
          </p:spPr>
          <p:txBody>
            <a:bodyPr rtlCol="0" anchor="ctr"/>
            <a:lstStyle/>
            <a:p>
              <a:endParaRPr lang="en-SA"/>
            </a:p>
          </p:txBody>
        </p:sp>
        <p:sp>
          <p:nvSpPr>
            <p:cNvPr id="843" name="Freeform 842">
              <a:extLst>
                <a:ext uri="{FF2B5EF4-FFF2-40B4-BE49-F238E27FC236}">
                  <a16:creationId xmlns:a16="http://schemas.microsoft.com/office/drawing/2014/main" id="{5F2FD735-802C-3665-5940-36F326E01862}"/>
                </a:ext>
              </a:extLst>
            </p:cNvPr>
            <p:cNvSpPr/>
            <p:nvPr/>
          </p:nvSpPr>
          <p:spPr>
            <a:xfrm>
              <a:off x="12978195" y="3049626"/>
              <a:ext cx="29187" cy="18540"/>
            </a:xfrm>
            <a:custGeom>
              <a:avLst/>
              <a:gdLst>
                <a:gd name="connsiteX0" fmla="*/ 0 w 29187"/>
                <a:gd name="connsiteY0" fmla="*/ 18540 h 18540"/>
                <a:gd name="connsiteX1" fmla="*/ 0 w 29187"/>
                <a:gd name="connsiteY1" fmla="*/ 0 h 18540"/>
                <a:gd name="connsiteX2" fmla="*/ 29187 w 29187"/>
                <a:gd name="connsiteY2" fmla="*/ 0 h 18540"/>
                <a:gd name="connsiteX3" fmla="*/ 29187 w 29187"/>
                <a:gd name="connsiteY3" fmla="*/ 18014 h 18540"/>
              </a:gdLst>
              <a:ahLst/>
              <a:cxnLst>
                <a:cxn ang="0">
                  <a:pos x="connsiteX0" y="connsiteY0"/>
                </a:cxn>
                <a:cxn ang="0">
                  <a:pos x="connsiteX1" y="connsiteY1"/>
                </a:cxn>
                <a:cxn ang="0">
                  <a:pos x="connsiteX2" y="connsiteY2"/>
                </a:cxn>
                <a:cxn ang="0">
                  <a:pos x="connsiteX3" y="connsiteY3"/>
                </a:cxn>
              </a:cxnLst>
              <a:rect l="l" t="t" r="r" b="b"/>
              <a:pathLst>
                <a:path w="29187" h="18540">
                  <a:moveTo>
                    <a:pt x="0" y="18540"/>
                  </a:moveTo>
                  <a:lnTo>
                    <a:pt x="0" y="0"/>
                  </a:lnTo>
                  <a:lnTo>
                    <a:pt x="29187" y="0"/>
                  </a:lnTo>
                  <a:lnTo>
                    <a:pt x="29187" y="18014"/>
                  </a:lnTo>
                </a:path>
              </a:pathLst>
            </a:custGeom>
            <a:noFill/>
            <a:ln w="12700" cap="flat">
              <a:solidFill>
                <a:schemeClr val="accent4"/>
              </a:solidFill>
              <a:prstDash val="solid"/>
              <a:miter/>
            </a:ln>
          </p:spPr>
          <p:txBody>
            <a:bodyPr rtlCol="0" anchor="ctr"/>
            <a:lstStyle/>
            <a:p>
              <a:endParaRPr lang="en-SA"/>
            </a:p>
          </p:txBody>
        </p:sp>
      </p:grpSp>
      <p:grpSp>
        <p:nvGrpSpPr>
          <p:cNvPr id="844" name="Graphic 430">
            <a:extLst>
              <a:ext uri="{FF2B5EF4-FFF2-40B4-BE49-F238E27FC236}">
                <a16:creationId xmlns:a16="http://schemas.microsoft.com/office/drawing/2014/main" id="{7A5C2E7C-BCB4-EA5B-8D07-F38CB852A450}"/>
              </a:ext>
            </a:extLst>
          </p:cNvPr>
          <p:cNvGrpSpPr/>
          <p:nvPr/>
        </p:nvGrpSpPr>
        <p:grpSpPr>
          <a:xfrm>
            <a:off x="4824106" y="1738927"/>
            <a:ext cx="379096" cy="379190"/>
            <a:chOff x="14312457" y="3289680"/>
            <a:chExt cx="161925" cy="161965"/>
          </a:xfrm>
          <a:noFill/>
        </p:grpSpPr>
        <p:sp>
          <p:nvSpPr>
            <p:cNvPr id="845" name="Freeform 844">
              <a:extLst>
                <a:ext uri="{FF2B5EF4-FFF2-40B4-BE49-F238E27FC236}">
                  <a16:creationId xmlns:a16="http://schemas.microsoft.com/office/drawing/2014/main" id="{395F68C1-C386-6F55-0F48-B98F648B9BC7}"/>
                </a:ext>
              </a:extLst>
            </p:cNvPr>
            <p:cNvSpPr/>
            <p:nvPr/>
          </p:nvSpPr>
          <p:spPr>
            <a:xfrm>
              <a:off x="14312457" y="3329999"/>
              <a:ext cx="101122" cy="121646"/>
            </a:xfrm>
            <a:custGeom>
              <a:avLst/>
              <a:gdLst>
                <a:gd name="connsiteX0" fmla="*/ 101122 w 101122"/>
                <a:gd name="connsiteY0" fmla="*/ 0 h 121646"/>
                <a:gd name="connsiteX1" fmla="*/ 20160 w 101122"/>
                <a:gd name="connsiteY1" fmla="*/ 0 h 121646"/>
                <a:gd name="connsiteX2" fmla="*/ 0 w 101122"/>
                <a:gd name="connsiteY2" fmla="*/ 20160 h 121646"/>
                <a:gd name="connsiteX3" fmla="*/ 0 w 101122"/>
                <a:gd name="connsiteY3" fmla="*/ 51087 h 121646"/>
                <a:gd name="connsiteX4" fmla="*/ 20160 w 101122"/>
                <a:gd name="connsiteY4" fmla="*/ 71247 h 121646"/>
                <a:gd name="connsiteX5" fmla="*/ 20160 w 101122"/>
                <a:gd name="connsiteY5" fmla="*/ 121646 h 121646"/>
                <a:gd name="connsiteX6" fmla="*/ 40319 w 101122"/>
                <a:gd name="connsiteY6" fmla="*/ 121646 h 121646"/>
                <a:gd name="connsiteX7" fmla="*/ 40319 w 101122"/>
                <a:gd name="connsiteY7" fmla="*/ 71247 h 121646"/>
                <a:gd name="connsiteX8" fmla="*/ 60479 w 101122"/>
                <a:gd name="connsiteY8" fmla="*/ 71247 h 121646"/>
                <a:gd name="connsiteX9" fmla="*/ 60479 w 101122"/>
                <a:gd name="connsiteY9" fmla="*/ 104847 h 12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122" h="121646">
                  <a:moveTo>
                    <a:pt x="101122" y="0"/>
                  </a:moveTo>
                  <a:lnTo>
                    <a:pt x="20160" y="0"/>
                  </a:lnTo>
                  <a:cubicBezTo>
                    <a:pt x="9027" y="0"/>
                    <a:pt x="0" y="9027"/>
                    <a:pt x="0" y="20160"/>
                  </a:cubicBezTo>
                  <a:lnTo>
                    <a:pt x="0" y="51087"/>
                  </a:lnTo>
                  <a:cubicBezTo>
                    <a:pt x="0" y="62220"/>
                    <a:pt x="9027" y="71247"/>
                    <a:pt x="20160" y="71247"/>
                  </a:cubicBezTo>
                  <a:lnTo>
                    <a:pt x="20160" y="121646"/>
                  </a:lnTo>
                  <a:lnTo>
                    <a:pt x="40319" y="121646"/>
                  </a:lnTo>
                  <a:lnTo>
                    <a:pt x="40319" y="71247"/>
                  </a:lnTo>
                  <a:lnTo>
                    <a:pt x="60479" y="71247"/>
                  </a:lnTo>
                  <a:lnTo>
                    <a:pt x="60479" y="104847"/>
                  </a:lnTo>
                </a:path>
              </a:pathLst>
            </a:custGeom>
            <a:noFill/>
            <a:ln w="12700" cap="rnd">
              <a:solidFill>
                <a:schemeClr val="accent4"/>
              </a:solidFill>
              <a:prstDash val="solid"/>
              <a:round/>
            </a:ln>
          </p:spPr>
          <p:txBody>
            <a:bodyPr rtlCol="0" anchor="ctr"/>
            <a:lstStyle/>
            <a:p>
              <a:endParaRPr lang="en-SA"/>
            </a:p>
          </p:txBody>
        </p:sp>
        <p:sp>
          <p:nvSpPr>
            <p:cNvPr id="846" name="Freeform 845">
              <a:extLst>
                <a:ext uri="{FF2B5EF4-FFF2-40B4-BE49-F238E27FC236}">
                  <a16:creationId xmlns:a16="http://schemas.microsoft.com/office/drawing/2014/main" id="{E7EFA0CC-D0C4-8B67-F036-974855AD7DA5}"/>
                </a:ext>
              </a:extLst>
            </p:cNvPr>
            <p:cNvSpPr/>
            <p:nvPr/>
          </p:nvSpPr>
          <p:spPr>
            <a:xfrm>
              <a:off x="14372936" y="3350118"/>
              <a:ext cx="40643" cy="67887"/>
            </a:xfrm>
            <a:custGeom>
              <a:avLst/>
              <a:gdLst>
                <a:gd name="connsiteX0" fmla="*/ 20160 w 40643"/>
                <a:gd name="connsiteY0" fmla="*/ 67887 h 67887"/>
                <a:gd name="connsiteX1" fmla="*/ 20160 w 40643"/>
                <a:gd name="connsiteY1" fmla="*/ 41008 h 67887"/>
                <a:gd name="connsiteX2" fmla="*/ 10080 w 40643"/>
                <a:gd name="connsiteY2" fmla="*/ 30928 h 67887"/>
                <a:gd name="connsiteX3" fmla="*/ 0 w 40643"/>
                <a:gd name="connsiteY3" fmla="*/ 30928 h 67887"/>
                <a:gd name="connsiteX4" fmla="*/ 0 w 40643"/>
                <a:gd name="connsiteY4" fmla="*/ 0 h 67887"/>
                <a:gd name="connsiteX5" fmla="*/ 40643 w 40643"/>
                <a:gd name="connsiteY5" fmla="*/ 0 h 6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3" h="67887">
                  <a:moveTo>
                    <a:pt x="20160" y="67887"/>
                  </a:moveTo>
                  <a:lnTo>
                    <a:pt x="20160" y="41008"/>
                  </a:lnTo>
                  <a:cubicBezTo>
                    <a:pt x="20160" y="35462"/>
                    <a:pt x="15626" y="30928"/>
                    <a:pt x="10080" y="30928"/>
                  </a:cubicBezTo>
                  <a:lnTo>
                    <a:pt x="0" y="30928"/>
                  </a:lnTo>
                  <a:lnTo>
                    <a:pt x="0" y="0"/>
                  </a:lnTo>
                  <a:lnTo>
                    <a:pt x="40643" y="0"/>
                  </a:lnTo>
                </a:path>
              </a:pathLst>
            </a:custGeom>
            <a:noFill/>
            <a:ln w="12700" cap="rnd">
              <a:solidFill>
                <a:schemeClr val="accent4"/>
              </a:solidFill>
              <a:prstDash val="solid"/>
              <a:round/>
            </a:ln>
          </p:spPr>
          <p:txBody>
            <a:bodyPr rtlCol="0" anchor="ctr"/>
            <a:lstStyle/>
            <a:p>
              <a:endParaRPr lang="en-SA"/>
            </a:p>
          </p:txBody>
        </p:sp>
        <p:sp>
          <p:nvSpPr>
            <p:cNvPr id="847" name="Freeform 846">
              <a:extLst>
                <a:ext uri="{FF2B5EF4-FFF2-40B4-BE49-F238E27FC236}">
                  <a16:creationId xmlns:a16="http://schemas.microsoft.com/office/drawing/2014/main" id="{DD2F4B40-0A6C-E7CD-182B-10C4C40225B2}"/>
                </a:ext>
              </a:extLst>
            </p:cNvPr>
            <p:cNvSpPr/>
            <p:nvPr/>
          </p:nvSpPr>
          <p:spPr>
            <a:xfrm>
              <a:off x="14332617" y="3350159"/>
              <a:ext cx="4048" cy="51087"/>
            </a:xfrm>
            <a:custGeom>
              <a:avLst/>
              <a:gdLst>
                <a:gd name="connsiteX0" fmla="*/ 0 w 4048"/>
                <a:gd name="connsiteY0" fmla="*/ 0 h 51087"/>
                <a:gd name="connsiteX1" fmla="*/ 0 w 4048"/>
                <a:gd name="connsiteY1" fmla="*/ 51087 h 51087"/>
              </a:gdLst>
              <a:ahLst/>
              <a:cxnLst>
                <a:cxn ang="0">
                  <a:pos x="connsiteX0" y="connsiteY0"/>
                </a:cxn>
                <a:cxn ang="0">
                  <a:pos x="connsiteX1" y="connsiteY1"/>
                </a:cxn>
              </a:cxnLst>
              <a:rect l="l" t="t" r="r" b="b"/>
              <a:pathLst>
                <a:path w="4048" h="51087">
                  <a:moveTo>
                    <a:pt x="0" y="0"/>
                  </a:moveTo>
                  <a:lnTo>
                    <a:pt x="0" y="51087"/>
                  </a:lnTo>
                </a:path>
              </a:pathLst>
            </a:custGeom>
            <a:noFill/>
            <a:ln w="12700" cap="rnd">
              <a:solidFill>
                <a:schemeClr val="accent4"/>
              </a:solidFill>
              <a:prstDash val="solid"/>
              <a:round/>
            </a:ln>
          </p:spPr>
          <p:txBody>
            <a:bodyPr rtlCol="0" anchor="ctr"/>
            <a:lstStyle/>
            <a:p>
              <a:endParaRPr lang="en-SA"/>
            </a:p>
          </p:txBody>
        </p:sp>
        <p:sp>
          <p:nvSpPr>
            <p:cNvPr id="848" name="Freeform 847">
              <a:extLst>
                <a:ext uri="{FF2B5EF4-FFF2-40B4-BE49-F238E27FC236}">
                  <a16:creationId xmlns:a16="http://schemas.microsoft.com/office/drawing/2014/main" id="{4B6AEC3D-3815-8123-0D6E-1E679806EF84}"/>
                </a:ext>
              </a:extLst>
            </p:cNvPr>
            <p:cNvSpPr/>
            <p:nvPr/>
          </p:nvSpPr>
          <p:spPr>
            <a:xfrm>
              <a:off x="14352776" y="3401206"/>
              <a:ext cx="121605" cy="50398"/>
            </a:xfrm>
            <a:custGeom>
              <a:avLst/>
              <a:gdLst>
                <a:gd name="connsiteX0" fmla="*/ 121606 w 121605"/>
                <a:gd name="connsiteY0" fmla="*/ 50399 h 50398"/>
                <a:gd name="connsiteX1" fmla="*/ 60803 w 121605"/>
                <a:gd name="connsiteY1" fmla="*/ 0 h 50398"/>
                <a:gd name="connsiteX2" fmla="*/ 0 w 121605"/>
                <a:gd name="connsiteY2" fmla="*/ 50399 h 50398"/>
                <a:gd name="connsiteX3" fmla="*/ 121606 w 121605"/>
                <a:gd name="connsiteY3" fmla="*/ 50399 h 50398"/>
              </a:gdLst>
              <a:ahLst/>
              <a:cxnLst>
                <a:cxn ang="0">
                  <a:pos x="connsiteX0" y="connsiteY0"/>
                </a:cxn>
                <a:cxn ang="0">
                  <a:pos x="connsiteX1" y="connsiteY1"/>
                </a:cxn>
                <a:cxn ang="0">
                  <a:pos x="connsiteX2" y="connsiteY2"/>
                </a:cxn>
                <a:cxn ang="0">
                  <a:pos x="connsiteX3" y="connsiteY3"/>
                </a:cxn>
              </a:cxnLst>
              <a:rect l="l" t="t" r="r" b="b"/>
              <a:pathLst>
                <a:path w="121605" h="50398">
                  <a:moveTo>
                    <a:pt x="121606" y="50399"/>
                  </a:moveTo>
                  <a:lnTo>
                    <a:pt x="60803" y="0"/>
                  </a:lnTo>
                  <a:lnTo>
                    <a:pt x="0" y="50399"/>
                  </a:lnTo>
                  <a:lnTo>
                    <a:pt x="121606" y="50399"/>
                  </a:lnTo>
                  <a:close/>
                </a:path>
              </a:pathLst>
            </a:custGeom>
            <a:noFill/>
            <a:ln w="12700" cap="rnd">
              <a:solidFill>
                <a:schemeClr val="accent4"/>
              </a:solidFill>
              <a:prstDash val="solid"/>
              <a:round/>
            </a:ln>
          </p:spPr>
          <p:txBody>
            <a:bodyPr rtlCol="0" anchor="ctr"/>
            <a:lstStyle/>
            <a:p>
              <a:endParaRPr lang="en-SA"/>
            </a:p>
          </p:txBody>
        </p:sp>
        <p:sp>
          <p:nvSpPr>
            <p:cNvPr id="849" name="Freeform 848">
              <a:extLst>
                <a:ext uri="{FF2B5EF4-FFF2-40B4-BE49-F238E27FC236}">
                  <a16:creationId xmlns:a16="http://schemas.microsoft.com/office/drawing/2014/main" id="{C3768CFB-A453-1BA1-7DE0-01B257701094}"/>
                </a:ext>
              </a:extLst>
            </p:cNvPr>
            <p:cNvSpPr/>
            <p:nvPr/>
          </p:nvSpPr>
          <p:spPr>
            <a:xfrm>
              <a:off x="14413579" y="3289680"/>
              <a:ext cx="4048" cy="111526"/>
            </a:xfrm>
            <a:custGeom>
              <a:avLst/>
              <a:gdLst>
                <a:gd name="connsiteX0" fmla="*/ 0 w 4048"/>
                <a:gd name="connsiteY0" fmla="*/ 0 h 111526"/>
                <a:gd name="connsiteX1" fmla="*/ 0 w 4048"/>
                <a:gd name="connsiteY1" fmla="*/ 111526 h 111526"/>
              </a:gdLst>
              <a:ahLst/>
              <a:cxnLst>
                <a:cxn ang="0">
                  <a:pos x="connsiteX0" y="connsiteY0"/>
                </a:cxn>
                <a:cxn ang="0">
                  <a:pos x="connsiteX1" y="connsiteY1"/>
                </a:cxn>
              </a:cxnLst>
              <a:rect l="l" t="t" r="r" b="b"/>
              <a:pathLst>
                <a:path w="4048" h="111526">
                  <a:moveTo>
                    <a:pt x="0" y="0"/>
                  </a:moveTo>
                  <a:lnTo>
                    <a:pt x="0" y="111526"/>
                  </a:lnTo>
                </a:path>
              </a:pathLst>
            </a:custGeom>
            <a:noFill/>
            <a:ln w="12700" cap="rnd">
              <a:solidFill>
                <a:schemeClr val="accent4"/>
              </a:solidFill>
              <a:prstDash val="solid"/>
              <a:round/>
            </a:ln>
          </p:spPr>
          <p:txBody>
            <a:bodyPr rtlCol="0" anchor="ctr"/>
            <a:lstStyle/>
            <a:p>
              <a:endParaRPr lang="en-SA"/>
            </a:p>
          </p:txBody>
        </p:sp>
        <p:sp>
          <p:nvSpPr>
            <p:cNvPr id="850" name="Freeform 849">
              <a:extLst>
                <a:ext uri="{FF2B5EF4-FFF2-40B4-BE49-F238E27FC236}">
                  <a16:creationId xmlns:a16="http://schemas.microsoft.com/office/drawing/2014/main" id="{41282AE8-DACC-99C3-8456-9302C9207A9A}"/>
                </a:ext>
              </a:extLst>
            </p:cNvPr>
            <p:cNvSpPr/>
            <p:nvPr/>
          </p:nvSpPr>
          <p:spPr>
            <a:xfrm>
              <a:off x="14413579" y="3289680"/>
              <a:ext cx="50398" cy="30239"/>
            </a:xfrm>
            <a:custGeom>
              <a:avLst/>
              <a:gdLst>
                <a:gd name="connsiteX0" fmla="*/ 0 w 50398"/>
                <a:gd name="connsiteY0" fmla="*/ 0 h 30239"/>
                <a:gd name="connsiteX1" fmla="*/ 50399 w 50398"/>
                <a:gd name="connsiteY1" fmla="*/ 0 h 30239"/>
                <a:gd name="connsiteX2" fmla="*/ 50399 w 50398"/>
                <a:gd name="connsiteY2" fmla="*/ 30240 h 30239"/>
                <a:gd name="connsiteX3" fmla="*/ 0 w 50398"/>
                <a:gd name="connsiteY3" fmla="*/ 30240 h 30239"/>
              </a:gdLst>
              <a:ahLst/>
              <a:cxnLst>
                <a:cxn ang="0">
                  <a:pos x="connsiteX0" y="connsiteY0"/>
                </a:cxn>
                <a:cxn ang="0">
                  <a:pos x="connsiteX1" y="connsiteY1"/>
                </a:cxn>
                <a:cxn ang="0">
                  <a:pos x="connsiteX2" y="connsiteY2"/>
                </a:cxn>
                <a:cxn ang="0">
                  <a:pos x="connsiteX3" y="connsiteY3"/>
                </a:cxn>
              </a:cxnLst>
              <a:rect l="l" t="t" r="r" b="b"/>
              <a:pathLst>
                <a:path w="50398" h="30239">
                  <a:moveTo>
                    <a:pt x="0" y="0"/>
                  </a:moveTo>
                  <a:lnTo>
                    <a:pt x="50399" y="0"/>
                  </a:lnTo>
                  <a:lnTo>
                    <a:pt x="50399" y="30240"/>
                  </a:lnTo>
                  <a:lnTo>
                    <a:pt x="0" y="30240"/>
                  </a:lnTo>
                </a:path>
              </a:pathLst>
            </a:custGeom>
            <a:noFill/>
            <a:ln w="12700" cap="rnd">
              <a:solidFill>
                <a:schemeClr val="accent4"/>
              </a:solidFill>
              <a:prstDash val="solid"/>
              <a:round/>
            </a:ln>
          </p:spPr>
          <p:txBody>
            <a:bodyPr rtlCol="0" anchor="ctr"/>
            <a:lstStyle/>
            <a:p>
              <a:endParaRPr lang="en-SA"/>
            </a:p>
          </p:txBody>
        </p:sp>
        <p:sp>
          <p:nvSpPr>
            <p:cNvPr id="851" name="Freeform 850">
              <a:extLst>
                <a:ext uri="{FF2B5EF4-FFF2-40B4-BE49-F238E27FC236}">
                  <a16:creationId xmlns:a16="http://schemas.microsoft.com/office/drawing/2014/main" id="{6FDA7B74-7C85-84F2-06CE-260241601A1C}"/>
                </a:ext>
              </a:extLst>
            </p:cNvPr>
            <p:cNvSpPr/>
            <p:nvPr/>
          </p:nvSpPr>
          <p:spPr>
            <a:xfrm>
              <a:off x="14337717" y="3289680"/>
              <a:ext cx="30198" cy="30199"/>
            </a:xfrm>
            <a:custGeom>
              <a:avLst/>
              <a:gdLst>
                <a:gd name="connsiteX0" fmla="*/ 30199 w 30198"/>
                <a:gd name="connsiteY0" fmla="*/ 15100 h 30199"/>
                <a:gd name="connsiteX1" fmla="*/ 15099 w 30198"/>
                <a:gd name="connsiteY1" fmla="*/ 30199 h 30199"/>
                <a:gd name="connsiteX2" fmla="*/ 0 w 30198"/>
                <a:gd name="connsiteY2" fmla="*/ 15100 h 30199"/>
                <a:gd name="connsiteX3" fmla="*/ 15099 w 30198"/>
                <a:gd name="connsiteY3" fmla="*/ 0 h 30199"/>
                <a:gd name="connsiteX4" fmla="*/ 30199 w 30198"/>
                <a:gd name="connsiteY4" fmla="*/ 15100 h 3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8" h="30199">
                  <a:moveTo>
                    <a:pt x="30199" y="15100"/>
                  </a:moveTo>
                  <a:cubicBezTo>
                    <a:pt x="30199" y="23439"/>
                    <a:pt x="23439" y="30199"/>
                    <a:pt x="15099" y="30199"/>
                  </a:cubicBezTo>
                  <a:cubicBezTo>
                    <a:pt x="6761" y="30199"/>
                    <a:pt x="0" y="23439"/>
                    <a:pt x="0" y="15100"/>
                  </a:cubicBezTo>
                  <a:cubicBezTo>
                    <a:pt x="0" y="6761"/>
                    <a:pt x="6761" y="0"/>
                    <a:pt x="15099" y="0"/>
                  </a:cubicBezTo>
                  <a:cubicBezTo>
                    <a:pt x="23439" y="0"/>
                    <a:pt x="30199" y="6761"/>
                    <a:pt x="30199" y="15100"/>
                  </a:cubicBezTo>
                  <a:close/>
                </a:path>
              </a:pathLst>
            </a:custGeom>
            <a:noFill/>
            <a:ln w="12700" cap="rnd">
              <a:solidFill>
                <a:schemeClr val="accent4"/>
              </a:solidFill>
              <a:prstDash val="solid"/>
              <a:round/>
            </a:ln>
          </p:spPr>
          <p:txBody>
            <a:bodyPr rtlCol="0" anchor="ctr"/>
            <a:lstStyle/>
            <a:p>
              <a:endParaRPr lang="en-SA"/>
            </a:p>
          </p:txBody>
        </p:sp>
      </p:grpSp>
      <p:grpSp>
        <p:nvGrpSpPr>
          <p:cNvPr id="852" name="Graphic 430">
            <a:extLst>
              <a:ext uri="{FF2B5EF4-FFF2-40B4-BE49-F238E27FC236}">
                <a16:creationId xmlns:a16="http://schemas.microsoft.com/office/drawing/2014/main" id="{CAA948EF-CE06-A959-5902-55D2A97A3C77}"/>
              </a:ext>
            </a:extLst>
          </p:cNvPr>
          <p:cNvGrpSpPr/>
          <p:nvPr/>
        </p:nvGrpSpPr>
        <p:grpSpPr>
          <a:xfrm>
            <a:off x="7949436" y="1744558"/>
            <a:ext cx="379096" cy="379190"/>
            <a:chOff x="13591810" y="2961579"/>
            <a:chExt cx="161925" cy="161965"/>
          </a:xfrm>
          <a:noFill/>
        </p:grpSpPr>
        <p:sp>
          <p:nvSpPr>
            <p:cNvPr id="853" name="Freeform 852">
              <a:extLst>
                <a:ext uri="{FF2B5EF4-FFF2-40B4-BE49-F238E27FC236}">
                  <a16:creationId xmlns:a16="http://schemas.microsoft.com/office/drawing/2014/main" id="{E6461154-67DE-ED84-1BBD-27814163DA82}"/>
                </a:ext>
              </a:extLst>
            </p:cNvPr>
            <p:cNvSpPr/>
            <p:nvPr/>
          </p:nvSpPr>
          <p:spPr>
            <a:xfrm>
              <a:off x="13619013" y="3015338"/>
              <a:ext cx="107518" cy="67198"/>
            </a:xfrm>
            <a:custGeom>
              <a:avLst/>
              <a:gdLst>
                <a:gd name="connsiteX0" fmla="*/ 0 w 107518"/>
                <a:gd name="connsiteY0" fmla="*/ 0 h 67198"/>
                <a:gd name="connsiteX1" fmla="*/ 18136 w 107518"/>
                <a:gd name="connsiteY1" fmla="*/ 40198 h 67198"/>
                <a:gd name="connsiteX2" fmla="*/ 30239 w 107518"/>
                <a:gd name="connsiteY2" fmla="*/ 67199 h 67198"/>
                <a:gd name="connsiteX3" fmla="*/ 77279 w 107518"/>
                <a:gd name="connsiteY3" fmla="*/ 67199 h 67198"/>
                <a:gd name="connsiteX4" fmla="*/ 89382 w 107518"/>
                <a:gd name="connsiteY4" fmla="*/ 40198 h 67198"/>
                <a:gd name="connsiteX5" fmla="*/ 107518 w 107518"/>
                <a:gd name="connsiteY5" fmla="*/ 0 h 6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8" h="67198">
                  <a:moveTo>
                    <a:pt x="0" y="0"/>
                  </a:moveTo>
                  <a:cubicBezTo>
                    <a:pt x="0" y="15990"/>
                    <a:pt x="7003" y="30361"/>
                    <a:pt x="18136" y="40198"/>
                  </a:cubicBezTo>
                  <a:cubicBezTo>
                    <a:pt x="25867" y="47039"/>
                    <a:pt x="30239" y="56876"/>
                    <a:pt x="30239" y="67199"/>
                  </a:cubicBezTo>
                  <a:lnTo>
                    <a:pt x="77279" y="67199"/>
                  </a:lnTo>
                  <a:cubicBezTo>
                    <a:pt x="77279" y="56876"/>
                    <a:pt x="81691" y="47039"/>
                    <a:pt x="89382" y="40198"/>
                  </a:cubicBezTo>
                  <a:cubicBezTo>
                    <a:pt x="100474" y="30361"/>
                    <a:pt x="107518" y="15990"/>
                    <a:pt x="107518" y="0"/>
                  </a:cubicBezTo>
                </a:path>
              </a:pathLst>
            </a:custGeom>
            <a:noFill/>
            <a:ln w="12700" cap="rnd">
              <a:solidFill>
                <a:schemeClr val="accent4"/>
              </a:solidFill>
              <a:prstDash val="solid"/>
              <a:round/>
            </a:ln>
          </p:spPr>
          <p:txBody>
            <a:bodyPr rtlCol="0" anchor="ctr"/>
            <a:lstStyle/>
            <a:p>
              <a:endParaRPr lang="en-SA"/>
            </a:p>
          </p:txBody>
        </p:sp>
        <p:sp>
          <p:nvSpPr>
            <p:cNvPr id="854" name="Freeform 853">
              <a:extLst>
                <a:ext uri="{FF2B5EF4-FFF2-40B4-BE49-F238E27FC236}">
                  <a16:creationId xmlns:a16="http://schemas.microsoft.com/office/drawing/2014/main" id="{550007CE-4FA0-78FF-4393-7A219E65D440}"/>
                </a:ext>
              </a:extLst>
            </p:cNvPr>
            <p:cNvSpPr/>
            <p:nvPr/>
          </p:nvSpPr>
          <p:spPr>
            <a:xfrm>
              <a:off x="13649253" y="3082537"/>
              <a:ext cx="47039" cy="20847"/>
            </a:xfrm>
            <a:custGeom>
              <a:avLst/>
              <a:gdLst>
                <a:gd name="connsiteX0" fmla="*/ 40319 w 47039"/>
                <a:gd name="connsiteY0" fmla="*/ 20848 h 20847"/>
                <a:gd name="connsiteX1" fmla="*/ 6720 w 47039"/>
                <a:gd name="connsiteY1" fmla="*/ 20848 h 20847"/>
                <a:gd name="connsiteX2" fmla="*/ 0 w 47039"/>
                <a:gd name="connsiteY2" fmla="*/ 14128 h 20847"/>
                <a:gd name="connsiteX3" fmla="*/ 0 w 47039"/>
                <a:gd name="connsiteY3" fmla="*/ 0 h 20847"/>
                <a:gd name="connsiteX4" fmla="*/ 47039 w 47039"/>
                <a:gd name="connsiteY4" fmla="*/ 0 h 20847"/>
                <a:gd name="connsiteX5" fmla="*/ 47039 w 47039"/>
                <a:gd name="connsiteY5" fmla="*/ 14128 h 20847"/>
                <a:gd name="connsiteX6" fmla="*/ 40319 w 47039"/>
                <a:gd name="connsiteY6" fmla="*/ 20848 h 2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9" h="20847">
                  <a:moveTo>
                    <a:pt x="40319" y="20848"/>
                  </a:moveTo>
                  <a:lnTo>
                    <a:pt x="6720" y="20848"/>
                  </a:lnTo>
                  <a:cubicBezTo>
                    <a:pt x="2996" y="20848"/>
                    <a:pt x="0" y="17852"/>
                    <a:pt x="0" y="14128"/>
                  </a:cubicBezTo>
                  <a:lnTo>
                    <a:pt x="0" y="0"/>
                  </a:lnTo>
                  <a:lnTo>
                    <a:pt x="47039" y="0"/>
                  </a:lnTo>
                  <a:lnTo>
                    <a:pt x="47039" y="14128"/>
                  </a:lnTo>
                  <a:cubicBezTo>
                    <a:pt x="47039" y="17852"/>
                    <a:pt x="44044" y="20848"/>
                    <a:pt x="40319" y="20848"/>
                  </a:cubicBezTo>
                  <a:close/>
                </a:path>
              </a:pathLst>
            </a:custGeom>
            <a:noFill/>
            <a:ln w="12700" cap="rnd">
              <a:solidFill>
                <a:schemeClr val="accent4"/>
              </a:solidFill>
              <a:prstDash val="solid"/>
              <a:round/>
            </a:ln>
          </p:spPr>
          <p:txBody>
            <a:bodyPr rtlCol="0" anchor="ctr"/>
            <a:lstStyle/>
            <a:p>
              <a:endParaRPr lang="en-SA"/>
            </a:p>
          </p:txBody>
        </p:sp>
        <p:sp>
          <p:nvSpPr>
            <p:cNvPr id="855" name="Freeform 854">
              <a:extLst>
                <a:ext uri="{FF2B5EF4-FFF2-40B4-BE49-F238E27FC236}">
                  <a16:creationId xmlns:a16="http://schemas.microsoft.com/office/drawing/2014/main" id="{181133BD-977A-9AA0-4590-CD8A2E48021C}"/>
                </a:ext>
              </a:extLst>
            </p:cNvPr>
            <p:cNvSpPr/>
            <p:nvPr/>
          </p:nvSpPr>
          <p:spPr>
            <a:xfrm>
              <a:off x="13655973" y="3103385"/>
              <a:ext cx="33599" cy="20159"/>
            </a:xfrm>
            <a:custGeom>
              <a:avLst/>
              <a:gdLst>
                <a:gd name="connsiteX0" fmla="*/ 23520 w 33599"/>
                <a:gd name="connsiteY0" fmla="*/ 20160 h 20159"/>
                <a:gd name="connsiteX1" fmla="*/ 10080 w 33599"/>
                <a:gd name="connsiteY1" fmla="*/ 20160 h 20159"/>
                <a:gd name="connsiteX2" fmla="*/ 0 w 33599"/>
                <a:gd name="connsiteY2" fmla="*/ 10080 h 20159"/>
                <a:gd name="connsiteX3" fmla="*/ 0 w 33599"/>
                <a:gd name="connsiteY3" fmla="*/ 0 h 20159"/>
                <a:gd name="connsiteX4" fmla="*/ 33599 w 33599"/>
                <a:gd name="connsiteY4" fmla="*/ 0 h 20159"/>
                <a:gd name="connsiteX5" fmla="*/ 33599 w 33599"/>
                <a:gd name="connsiteY5" fmla="*/ 10080 h 20159"/>
                <a:gd name="connsiteX6" fmla="*/ 23520 w 33599"/>
                <a:gd name="connsiteY6" fmla="*/ 20160 h 2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99" h="20159">
                  <a:moveTo>
                    <a:pt x="23520" y="20160"/>
                  </a:moveTo>
                  <a:lnTo>
                    <a:pt x="10080" y="20160"/>
                  </a:lnTo>
                  <a:cubicBezTo>
                    <a:pt x="4534" y="20160"/>
                    <a:pt x="0" y="15626"/>
                    <a:pt x="0" y="10080"/>
                  </a:cubicBezTo>
                  <a:lnTo>
                    <a:pt x="0" y="0"/>
                  </a:lnTo>
                  <a:lnTo>
                    <a:pt x="33599" y="0"/>
                  </a:lnTo>
                  <a:lnTo>
                    <a:pt x="33599" y="10080"/>
                  </a:lnTo>
                  <a:cubicBezTo>
                    <a:pt x="33599" y="15626"/>
                    <a:pt x="29066" y="20160"/>
                    <a:pt x="23520" y="20160"/>
                  </a:cubicBezTo>
                  <a:close/>
                </a:path>
              </a:pathLst>
            </a:custGeom>
            <a:noFill/>
            <a:ln w="12700" cap="rnd">
              <a:solidFill>
                <a:schemeClr val="accent4"/>
              </a:solidFill>
              <a:prstDash val="solid"/>
              <a:round/>
            </a:ln>
          </p:spPr>
          <p:txBody>
            <a:bodyPr rtlCol="0" anchor="ctr"/>
            <a:lstStyle/>
            <a:p>
              <a:endParaRPr lang="en-SA"/>
            </a:p>
          </p:txBody>
        </p:sp>
        <p:sp>
          <p:nvSpPr>
            <p:cNvPr id="856" name="Freeform 855">
              <a:extLst>
                <a:ext uri="{FF2B5EF4-FFF2-40B4-BE49-F238E27FC236}">
                  <a16:creationId xmlns:a16="http://schemas.microsoft.com/office/drawing/2014/main" id="{1D19829E-47BD-E4A8-81C7-6C98A76EE35F}"/>
                </a:ext>
              </a:extLst>
            </p:cNvPr>
            <p:cNvSpPr/>
            <p:nvPr/>
          </p:nvSpPr>
          <p:spPr>
            <a:xfrm>
              <a:off x="13618973" y="2961579"/>
              <a:ext cx="107518" cy="53759"/>
            </a:xfrm>
            <a:custGeom>
              <a:avLst/>
              <a:gdLst>
                <a:gd name="connsiteX0" fmla="*/ 107518 w 107518"/>
                <a:gd name="connsiteY0" fmla="*/ 53759 h 53759"/>
                <a:gd name="connsiteX1" fmla="*/ 53759 w 107518"/>
                <a:gd name="connsiteY1" fmla="*/ 0 h 53759"/>
                <a:gd name="connsiteX2" fmla="*/ 0 w 107518"/>
                <a:gd name="connsiteY2" fmla="*/ 53759 h 53759"/>
              </a:gdLst>
              <a:ahLst/>
              <a:cxnLst>
                <a:cxn ang="0">
                  <a:pos x="connsiteX0" y="connsiteY0"/>
                </a:cxn>
                <a:cxn ang="0">
                  <a:pos x="connsiteX1" y="connsiteY1"/>
                </a:cxn>
                <a:cxn ang="0">
                  <a:pos x="connsiteX2" y="connsiteY2"/>
                </a:cxn>
              </a:cxnLst>
              <a:rect l="l" t="t" r="r" b="b"/>
              <a:pathLst>
                <a:path w="107518" h="53759">
                  <a:moveTo>
                    <a:pt x="107518" y="53759"/>
                  </a:moveTo>
                  <a:cubicBezTo>
                    <a:pt x="107518" y="24086"/>
                    <a:pt x="83472" y="0"/>
                    <a:pt x="53759" y="0"/>
                  </a:cubicBezTo>
                  <a:cubicBezTo>
                    <a:pt x="24046" y="0"/>
                    <a:pt x="0" y="24046"/>
                    <a:pt x="0" y="53759"/>
                  </a:cubicBezTo>
                </a:path>
              </a:pathLst>
            </a:custGeom>
            <a:noFill/>
            <a:ln w="12700" cap="rnd">
              <a:solidFill>
                <a:schemeClr val="accent4"/>
              </a:solidFill>
              <a:prstDash val="solid"/>
              <a:round/>
            </a:ln>
          </p:spPr>
          <p:txBody>
            <a:bodyPr rtlCol="0" anchor="ctr"/>
            <a:lstStyle/>
            <a:p>
              <a:endParaRPr lang="en-SA"/>
            </a:p>
          </p:txBody>
        </p:sp>
        <p:sp>
          <p:nvSpPr>
            <p:cNvPr id="857" name="Freeform 856">
              <a:extLst>
                <a:ext uri="{FF2B5EF4-FFF2-40B4-BE49-F238E27FC236}">
                  <a16:creationId xmlns:a16="http://schemas.microsoft.com/office/drawing/2014/main" id="{E7502DCF-DF9D-2A4F-15C0-8F4731C01AC5}"/>
                </a:ext>
              </a:extLst>
            </p:cNvPr>
            <p:cNvSpPr/>
            <p:nvPr/>
          </p:nvSpPr>
          <p:spPr>
            <a:xfrm>
              <a:off x="13743655" y="3015338"/>
              <a:ext cx="10079" cy="4048"/>
            </a:xfrm>
            <a:custGeom>
              <a:avLst/>
              <a:gdLst>
                <a:gd name="connsiteX0" fmla="*/ 0 w 10079"/>
                <a:gd name="connsiteY0" fmla="*/ 0 h 4048"/>
                <a:gd name="connsiteX1" fmla="*/ 10080 w 10079"/>
                <a:gd name="connsiteY1" fmla="*/ 0 h 4048"/>
              </a:gdLst>
              <a:ahLst/>
              <a:cxnLst>
                <a:cxn ang="0">
                  <a:pos x="connsiteX0" y="connsiteY0"/>
                </a:cxn>
                <a:cxn ang="0">
                  <a:pos x="connsiteX1" y="connsiteY1"/>
                </a:cxn>
              </a:cxnLst>
              <a:rect l="l" t="t" r="r" b="b"/>
              <a:pathLst>
                <a:path w="10079" h="4048">
                  <a:moveTo>
                    <a:pt x="0" y="0"/>
                  </a:moveTo>
                  <a:lnTo>
                    <a:pt x="10080" y="0"/>
                  </a:lnTo>
                </a:path>
              </a:pathLst>
            </a:custGeom>
            <a:noFill/>
            <a:ln w="12700" cap="rnd">
              <a:solidFill>
                <a:schemeClr val="accent4"/>
              </a:solidFill>
              <a:prstDash val="solid"/>
              <a:round/>
            </a:ln>
          </p:spPr>
          <p:txBody>
            <a:bodyPr rtlCol="0" anchor="ctr"/>
            <a:lstStyle/>
            <a:p>
              <a:endParaRPr lang="en-SA"/>
            </a:p>
          </p:txBody>
        </p:sp>
        <p:sp>
          <p:nvSpPr>
            <p:cNvPr id="858" name="Freeform 857">
              <a:extLst>
                <a:ext uri="{FF2B5EF4-FFF2-40B4-BE49-F238E27FC236}">
                  <a16:creationId xmlns:a16="http://schemas.microsoft.com/office/drawing/2014/main" id="{C7C0CE16-04EB-47FA-E6A0-3B4656EA9699}"/>
                </a:ext>
              </a:extLst>
            </p:cNvPr>
            <p:cNvSpPr/>
            <p:nvPr/>
          </p:nvSpPr>
          <p:spPr>
            <a:xfrm>
              <a:off x="13740295" y="2981779"/>
              <a:ext cx="8703" cy="5019"/>
            </a:xfrm>
            <a:custGeom>
              <a:avLst/>
              <a:gdLst>
                <a:gd name="connsiteX0" fmla="*/ 0 w 8703"/>
                <a:gd name="connsiteY0" fmla="*/ 5020 h 5019"/>
                <a:gd name="connsiteX1" fmla="*/ 8704 w 8703"/>
                <a:gd name="connsiteY1" fmla="*/ 0 h 5019"/>
              </a:gdLst>
              <a:ahLst/>
              <a:cxnLst>
                <a:cxn ang="0">
                  <a:pos x="connsiteX0" y="connsiteY0"/>
                </a:cxn>
                <a:cxn ang="0">
                  <a:pos x="connsiteX1" y="connsiteY1"/>
                </a:cxn>
              </a:cxnLst>
              <a:rect l="l" t="t" r="r" b="b"/>
              <a:pathLst>
                <a:path w="8703" h="5019">
                  <a:moveTo>
                    <a:pt x="0" y="5020"/>
                  </a:moveTo>
                  <a:lnTo>
                    <a:pt x="8704" y="0"/>
                  </a:lnTo>
                </a:path>
              </a:pathLst>
            </a:custGeom>
            <a:noFill/>
            <a:ln w="12700" cap="rnd">
              <a:solidFill>
                <a:schemeClr val="accent4"/>
              </a:solidFill>
              <a:prstDash val="solid"/>
              <a:round/>
            </a:ln>
          </p:spPr>
          <p:txBody>
            <a:bodyPr rtlCol="0" anchor="ctr"/>
            <a:lstStyle/>
            <a:p>
              <a:endParaRPr lang="en-SA"/>
            </a:p>
          </p:txBody>
        </p:sp>
        <p:sp>
          <p:nvSpPr>
            <p:cNvPr id="859" name="Freeform 858">
              <a:extLst>
                <a:ext uri="{FF2B5EF4-FFF2-40B4-BE49-F238E27FC236}">
                  <a16:creationId xmlns:a16="http://schemas.microsoft.com/office/drawing/2014/main" id="{221CDAF4-B643-AD87-B128-0A8413E7DCD3}"/>
                </a:ext>
              </a:extLst>
            </p:cNvPr>
            <p:cNvSpPr/>
            <p:nvPr/>
          </p:nvSpPr>
          <p:spPr>
            <a:xfrm>
              <a:off x="13740295" y="3043918"/>
              <a:ext cx="8703" cy="5019"/>
            </a:xfrm>
            <a:custGeom>
              <a:avLst/>
              <a:gdLst>
                <a:gd name="connsiteX0" fmla="*/ 0 w 8703"/>
                <a:gd name="connsiteY0" fmla="*/ 0 h 5019"/>
                <a:gd name="connsiteX1" fmla="*/ 8704 w 8703"/>
                <a:gd name="connsiteY1" fmla="*/ 5020 h 5019"/>
              </a:gdLst>
              <a:ahLst/>
              <a:cxnLst>
                <a:cxn ang="0">
                  <a:pos x="connsiteX0" y="connsiteY0"/>
                </a:cxn>
                <a:cxn ang="0">
                  <a:pos x="connsiteX1" y="connsiteY1"/>
                </a:cxn>
              </a:cxnLst>
              <a:rect l="l" t="t" r="r" b="b"/>
              <a:pathLst>
                <a:path w="8703" h="5019">
                  <a:moveTo>
                    <a:pt x="0" y="0"/>
                  </a:moveTo>
                  <a:lnTo>
                    <a:pt x="8704" y="5020"/>
                  </a:lnTo>
                </a:path>
              </a:pathLst>
            </a:custGeom>
            <a:noFill/>
            <a:ln w="12700" cap="rnd">
              <a:solidFill>
                <a:schemeClr val="accent4"/>
              </a:solidFill>
              <a:prstDash val="solid"/>
              <a:round/>
            </a:ln>
          </p:spPr>
          <p:txBody>
            <a:bodyPr rtlCol="0" anchor="ctr"/>
            <a:lstStyle/>
            <a:p>
              <a:endParaRPr lang="en-SA"/>
            </a:p>
          </p:txBody>
        </p:sp>
        <p:sp>
          <p:nvSpPr>
            <p:cNvPr id="860" name="Freeform 859">
              <a:extLst>
                <a:ext uri="{FF2B5EF4-FFF2-40B4-BE49-F238E27FC236}">
                  <a16:creationId xmlns:a16="http://schemas.microsoft.com/office/drawing/2014/main" id="{07A388AD-F5FA-D888-30E6-3B3E367C3639}"/>
                </a:ext>
              </a:extLst>
            </p:cNvPr>
            <p:cNvSpPr/>
            <p:nvPr/>
          </p:nvSpPr>
          <p:spPr>
            <a:xfrm>
              <a:off x="13591810" y="3015338"/>
              <a:ext cx="10079" cy="4048"/>
            </a:xfrm>
            <a:custGeom>
              <a:avLst/>
              <a:gdLst>
                <a:gd name="connsiteX0" fmla="*/ 10080 w 10079"/>
                <a:gd name="connsiteY0" fmla="*/ 0 h 4048"/>
                <a:gd name="connsiteX1" fmla="*/ 0 w 10079"/>
                <a:gd name="connsiteY1" fmla="*/ 0 h 4048"/>
              </a:gdLst>
              <a:ahLst/>
              <a:cxnLst>
                <a:cxn ang="0">
                  <a:pos x="connsiteX0" y="connsiteY0"/>
                </a:cxn>
                <a:cxn ang="0">
                  <a:pos x="connsiteX1" y="connsiteY1"/>
                </a:cxn>
              </a:cxnLst>
              <a:rect l="l" t="t" r="r" b="b"/>
              <a:pathLst>
                <a:path w="10079" h="4048">
                  <a:moveTo>
                    <a:pt x="10080" y="0"/>
                  </a:moveTo>
                  <a:lnTo>
                    <a:pt x="0" y="0"/>
                  </a:lnTo>
                </a:path>
              </a:pathLst>
            </a:custGeom>
            <a:noFill/>
            <a:ln w="12700" cap="rnd">
              <a:solidFill>
                <a:schemeClr val="accent4"/>
              </a:solidFill>
              <a:prstDash val="solid"/>
              <a:round/>
            </a:ln>
          </p:spPr>
          <p:txBody>
            <a:bodyPr rtlCol="0" anchor="ctr"/>
            <a:lstStyle/>
            <a:p>
              <a:endParaRPr lang="en-SA"/>
            </a:p>
          </p:txBody>
        </p:sp>
        <p:sp>
          <p:nvSpPr>
            <p:cNvPr id="861" name="Freeform 860">
              <a:extLst>
                <a:ext uri="{FF2B5EF4-FFF2-40B4-BE49-F238E27FC236}">
                  <a16:creationId xmlns:a16="http://schemas.microsoft.com/office/drawing/2014/main" id="{9EE25BDE-36F4-86F6-CAB5-5625CB2900BD}"/>
                </a:ext>
              </a:extLst>
            </p:cNvPr>
            <p:cNvSpPr/>
            <p:nvPr/>
          </p:nvSpPr>
          <p:spPr>
            <a:xfrm>
              <a:off x="13596506" y="2981779"/>
              <a:ext cx="8703" cy="5019"/>
            </a:xfrm>
            <a:custGeom>
              <a:avLst/>
              <a:gdLst>
                <a:gd name="connsiteX0" fmla="*/ 8703 w 8703"/>
                <a:gd name="connsiteY0" fmla="*/ 5020 h 5019"/>
                <a:gd name="connsiteX1" fmla="*/ 0 w 8703"/>
                <a:gd name="connsiteY1" fmla="*/ 0 h 5019"/>
              </a:gdLst>
              <a:ahLst/>
              <a:cxnLst>
                <a:cxn ang="0">
                  <a:pos x="connsiteX0" y="connsiteY0"/>
                </a:cxn>
                <a:cxn ang="0">
                  <a:pos x="connsiteX1" y="connsiteY1"/>
                </a:cxn>
              </a:cxnLst>
              <a:rect l="l" t="t" r="r" b="b"/>
              <a:pathLst>
                <a:path w="8703" h="5019">
                  <a:moveTo>
                    <a:pt x="8703" y="5020"/>
                  </a:moveTo>
                  <a:lnTo>
                    <a:pt x="0" y="0"/>
                  </a:lnTo>
                </a:path>
              </a:pathLst>
            </a:custGeom>
            <a:noFill/>
            <a:ln w="12700" cap="rnd">
              <a:solidFill>
                <a:schemeClr val="accent4"/>
              </a:solidFill>
              <a:prstDash val="solid"/>
              <a:round/>
            </a:ln>
          </p:spPr>
          <p:txBody>
            <a:bodyPr rtlCol="0" anchor="ctr"/>
            <a:lstStyle/>
            <a:p>
              <a:endParaRPr lang="en-SA"/>
            </a:p>
          </p:txBody>
        </p:sp>
        <p:sp>
          <p:nvSpPr>
            <p:cNvPr id="862" name="Freeform 861">
              <a:extLst>
                <a:ext uri="{FF2B5EF4-FFF2-40B4-BE49-F238E27FC236}">
                  <a16:creationId xmlns:a16="http://schemas.microsoft.com/office/drawing/2014/main" id="{5D5E32B5-AD25-B1B0-6379-FA108EC6EBD7}"/>
                </a:ext>
              </a:extLst>
            </p:cNvPr>
            <p:cNvSpPr/>
            <p:nvPr/>
          </p:nvSpPr>
          <p:spPr>
            <a:xfrm>
              <a:off x="13596506" y="3043918"/>
              <a:ext cx="8703" cy="5019"/>
            </a:xfrm>
            <a:custGeom>
              <a:avLst/>
              <a:gdLst>
                <a:gd name="connsiteX0" fmla="*/ 8703 w 8703"/>
                <a:gd name="connsiteY0" fmla="*/ 0 h 5019"/>
                <a:gd name="connsiteX1" fmla="*/ 0 w 8703"/>
                <a:gd name="connsiteY1" fmla="*/ 5020 h 5019"/>
              </a:gdLst>
              <a:ahLst/>
              <a:cxnLst>
                <a:cxn ang="0">
                  <a:pos x="connsiteX0" y="connsiteY0"/>
                </a:cxn>
                <a:cxn ang="0">
                  <a:pos x="connsiteX1" y="connsiteY1"/>
                </a:cxn>
              </a:cxnLst>
              <a:rect l="l" t="t" r="r" b="b"/>
              <a:pathLst>
                <a:path w="8703" h="5019">
                  <a:moveTo>
                    <a:pt x="8703" y="0"/>
                  </a:moveTo>
                  <a:lnTo>
                    <a:pt x="0" y="5020"/>
                  </a:lnTo>
                </a:path>
              </a:pathLst>
            </a:custGeom>
            <a:noFill/>
            <a:ln w="12700" cap="rnd">
              <a:solidFill>
                <a:schemeClr val="accent4"/>
              </a:solidFill>
              <a:prstDash val="solid"/>
              <a:round/>
            </a:ln>
          </p:spPr>
          <p:txBody>
            <a:bodyPr rtlCol="0" anchor="ctr"/>
            <a:lstStyle/>
            <a:p>
              <a:endParaRPr lang="en-SA"/>
            </a:p>
          </p:txBody>
        </p:sp>
      </p:grpSp>
    </p:spTree>
    <p:extLst>
      <p:ext uri="{BB962C8B-B14F-4D97-AF65-F5344CB8AC3E}">
        <p14:creationId xmlns:p14="http://schemas.microsoft.com/office/powerpoint/2010/main" val="6308736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FCEA-079C-4278-B0D5-0FC17F28C1A1}"/>
              </a:ext>
            </a:extLst>
          </p:cNvPr>
          <p:cNvSpPr>
            <a:spLocks noGrp="1"/>
          </p:cNvSpPr>
          <p:nvPr>
            <p:ph type="title"/>
          </p:nvPr>
        </p:nvSpPr>
        <p:spPr/>
        <p:txBody>
          <a:bodyPr>
            <a:normAutofit/>
          </a:bodyPr>
          <a:lstStyle/>
          <a:p>
            <a:r>
              <a:rPr lang="en-US" dirty="0"/>
              <a:t>Assignment</a:t>
            </a:r>
          </a:p>
        </p:txBody>
      </p:sp>
      <p:sp>
        <p:nvSpPr>
          <p:cNvPr id="3" name="Content Placeholder 2">
            <a:extLst>
              <a:ext uri="{FF2B5EF4-FFF2-40B4-BE49-F238E27FC236}">
                <a16:creationId xmlns:a16="http://schemas.microsoft.com/office/drawing/2014/main" id="{030C54D8-39CA-27C5-7DC7-1BFD380506E3}"/>
              </a:ext>
            </a:extLst>
          </p:cNvPr>
          <p:cNvSpPr>
            <a:spLocks noGrp="1"/>
          </p:cNvSpPr>
          <p:nvPr>
            <p:ph idx="1"/>
          </p:nvPr>
        </p:nvSpPr>
        <p:spPr/>
        <p:txBody>
          <a:bodyPr>
            <a:normAutofit/>
          </a:bodyPr>
          <a:lstStyle/>
          <a:p>
            <a:pPr lvl="0"/>
            <a:r>
              <a:rPr lang="en-US" sz="1200" dirty="0"/>
              <a:t>Valuation should be done using DDM methodology (equity value and enterprise value), alongside relevant returns and key sensitivities that a prospective buyer might look at</a:t>
            </a:r>
          </a:p>
          <a:p>
            <a:pPr lvl="1"/>
            <a:r>
              <a:rPr lang="en-US" sz="1050" dirty="0"/>
              <a:t>Use your discretion on which sensitivities to highlight</a:t>
            </a:r>
          </a:p>
          <a:p>
            <a:pPr lvl="1"/>
            <a:r>
              <a:rPr lang="en-US" sz="1050" dirty="0"/>
              <a:t>For pricing the asset, you are expected to triangulate between precedent transactions and the bottom-up rate derived using CAPM methodology (for the CAPM buildup specifically, you’re allowed to do desktop research and are encouraged to make sensible assumptions as needed), and include relevant build-ups in the files</a:t>
            </a:r>
          </a:p>
          <a:p>
            <a:pPr lvl="1"/>
            <a:r>
              <a:rPr lang="en-US" sz="1050" dirty="0"/>
              <a:t>For the returns analysis, assume a 7-year hold period with a prudent yield compression between entry and exit discount rates</a:t>
            </a:r>
            <a:r>
              <a:rPr lang="en-US" sz="1200" dirty="0"/>
              <a:t> </a:t>
            </a:r>
          </a:p>
          <a:p>
            <a:pPr lvl="0"/>
            <a:r>
              <a:rPr lang="en-US" sz="1200" dirty="0"/>
              <a:t>Illustrative precedent transactions</a:t>
            </a:r>
          </a:p>
          <a:p>
            <a:pPr lvl="1"/>
            <a:r>
              <a:rPr lang="en-US" sz="1050" dirty="0"/>
              <a:t>No. Size (MW) Technology Year</a:t>
            </a:r>
          </a:p>
          <a:p>
            <a:pPr lvl="1"/>
            <a:r>
              <a:rPr lang="en-US" sz="1050" dirty="0"/>
              <a:t>Implied exit discount rate (USD)</a:t>
            </a:r>
          </a:p>
          <a:p>
            <a:pPr lvl="2"/>
            <a:r>
              <a:rPr lang="de-DE" sz="975" dirty="0"/>
              <a:t>1 350 Solar 2023 9.0%</a:t>
            </a:r>
            <a:endParaRPr lang="en-US" sz="975" dirty="0"/>
          </a:p>
          <a:p>
            <a:pPr lvl="2"/>
            <a:r>
              <a:rPr lang="de-DE" sz="975" dirty="0"/>
              <a:t>2 150 Wind 2022 11.0%</a:t>
            </a:r>
            <a:endParaRPr lang="en-US" sz="975" dirty="0"/>
          </a:p>
          <a:p>
            <a:pPr lvl="2"/>
            <a:r>
              <a:rPr lang="de-DE" sz="975" dirty="0"/>
              <a:t>3 180 Solar &amp; Wind 2022 9.0%</a:t>
            </a:r>
            <a:endParaRPr lang="en-US" sz="975" dirty="0"/>
          </a:p>
          <a:p>
            <a:pPr lvl="2"/>
            <a:r>
              <a:rPr lang="de-DE" sz="975" dirty="0"/>
              <a:t>4 225 Wind 2022 10.0%</a:t>
            </a:r>
            <a:endParaRPr lang="en-US" sz="975" dirty="0"/>
          </a:p>
          <a:p>
            <a:pPr lvl="2"/>
            <a:r>
              <a:rPr lang="en-US" sz="975" dirty="0"/>
              <a:t>5 200 Solar 2021 8.0%</a:t>
            </a:r>
          </a:p>
          <a:p>
            <a:endParaRPr lang="en-US" dirty="0"/>
          </a:p>
        </p:txBody>
      </p:sp>
    </p:spTree>
    <p:extLst>
      <p:ext uri="{BB962C8B-B14F-4D97-AF65-F5344CB8AC3E}">
        <p14:creationId xmlns:p14="http://schemas.microsoft.com/office/powerpoint/2010/main" val="29964591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7B39-B462-5142-5599-78B2FCC803AD}"/>
              </a:ext>
            </a:extLst>
          </p:cNvPr>
          <p:cNvSpPr>
            <a:spLocks noGrp="1"/>
          </p:cNvSpPr>
          <p:nvPr>
            <p:ph type="title"/>
          </p:nvPr>
        </p:nvSpPr>
        <p:spPr/>
        <p:txBody>
          <a:bodyPr>
            <a:normAutofit/>
          </a:bodyPr>
          <a:lstStyle/>
          <a:p>
            <a:r>
              <a:rPr lang="en-US" dirty="0"/>
              <a:t>Start with Basic Valuation </a:t>
            </a:r>
          </a:p>
        </p:txBody>
      </p:sp>
      <p:sp>
        <p:nvSpPr>
          <p:cNvPr id="3" name="Content Placeholder 2">
            <a:extLst>
              <a:ext uri="{FF2B5EF4-FFF2-40B4-BE49-F238E27FC236}">
                <a16:creationId xmlns:a16="http://schemas.microsoft.com/office/drawing/2014/main" id="{DC4C8795-FBE3-958B-5F2C-5F416FA87454}"/>
              </a:ext>
            </a:extLst>
          </p:cNvPr>
          <p:cNvSpPr>
            <a:spLocks noGrp="1"/>
          </p:cNvSpPr>
          <p:nvPr>
            <p:ph idx="1"/>
          </p:nvPr>
        </p:nvSpPr>
        <p:spPr/>
        <p:txBody>
          <a:bodyPr/>
          <a:lstStyle/>
          <a:p>
            <a:r>
              <a:rPr lang="en-US" dirty="0"/>
              <a:t>Timeline and Discounting</a:t>
            </a:r>
          </a:p>
          <a:p>
            <a:r>
              <a:rPr lang="en-US" dirty="0"/>
              <a:t>In project finance no need for the big problem of terminal value</a:t>
            </a:r>
          </a:p>
          <a:p>
            <a:endParaRPr lang="en-US" dirty="0"/>
          </a:p>
        </p:txBody>
      </p:sp>
      <p:pic>
        <p:nvPicPr>
          <p:cNvPr id="5" name="Picture 4">
            <a:extLst>
              <a:ext uri="{FF2B5EF4-FFF2-40B4-BE49-F238E27FC236}">
                <a16:creationId xmlns:a16="http://schemas.microsoft.com/office/drawing/2014/main" id="{D6F8E166-C07A-6950-8863-EF86A11474C9}"/>
              </a:ext>
            </a:extLst>
          </p:cNvPr>
          <p:cNvPicPr>
            <a:picLocks noChangeAspect="1"/>
          </p:cNvPicPr>
          <p:nvPr/>
        </p:nvPicPr>
        <p:blipFill>
          <a:blip r:embed="rId2"/>
          <a:stretch>
            <a:fillRect/>
          </a:stretch>
        </p:blipFill>
        <p:spPr>
          <a:xfrm>
            <a:off x="2283341" y="3092545"/>
            <a:ext cx="7570843" cy="3084418"/>
          </a:xfrm>
          <a:prstGeom prst="rect">
            <a:avLst/>
          </a:prstGeom>
        </p:spPr>
      </p:pic>
    </p:spTree>
    <p:extLst>
      <p:ext uri="{BB962C8B-B14F-4D97-AF65-F5344CB8AC3E}">
        <p14:creationId xmlns:p14="http://schemas.microsoft.com/office/powerpoint/2010/main" val="33935396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6DF68ED-81DF-46BA-B09B-A9571628D205}"/>
              </a:ext>
            </a:extLst>
          </p:cNvPr>
          <p:cNvCxnSpPr>
            <a:cxnSpLocks/>
          </p:cNvCxnSpPr>
          <p:nvPr/>
        </p:nvCxnSpPr>
        <p:spPr>
          <a:xfrm>
            <a:off x="4007000" y="4264155"/>
            <a:ext cx="3856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6A9BE-6496-4248-A4D2-0F7FDA958E18}"/>
              </a:ext>
            </a:extLst>
          </p:cNvPr>
          <p:cNvCxnSpPr>
            <a:cxnSpLocks/>
            <a:stCxn id="10" idx="2"/>
          </p:cNvCxnSpPr>
          <p:nvPr/>
        </p:nvCxnSpPr>
        <p:spPr>
          <a:xfrm flipH="1">
            <a:off x="5981022" y="3663558"/>
            <a:ext cx="15533" cy="60059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15F0B-E1D9-43A9-9AFC-C4AD9E2AEC50}"/>
              </a:ext>
            </a:extLst>
          </p:cNvPr>
          <p:cNvSpPr txBox="1"/>
          <p:nvPr/>
        </p:nvSpPr>
        <p:spPr>
          <a:xfrm>
            <a:off x="3735449" y="3798723"/>
            <a:ext cx="1058681" cy="577338"/>
          </a:xfrm>
          <a:prstGeom prst="rect">
            <a:avLst/>
          </a:prstGeom>
          <a:solidFill>
            <a:srgbClr val="3E9B64"/>
          </a:solidFill>
        </p:spPr>
        <p:txBody>
          <a:bodyPr wrap="square" rtlCol="0">
            <a:spAutoFit/>
          </a:bodyPr>
          <a:lstStyle/>
          <a:p>
            <a:r>
              <a:rPr lang="en-US" sz="788" dirty="0">
                <a:solidFill>
                  <a:srgbClr val="000000"/>
                </a:solidFill>
                <a:latin typeface="Calibri" panose="020F0502020204030204"/>
              </a:rPr>
              <a:t>Development is Dating period. Probability of failure is high</a:t>
            </a:r>
          </a:p>
        </p:txBody>
      </p:sp>
      <p:cxnSp>
        <p:nvCxnSpPr>
          <p:cNvPr id="15" name="Straight Connector 14">
            <a:extLst>
              <a:ext uri="{FF2B5EF4-FFF2-40B4-BE49-F238E27FC236}">
                <a16:creationId xmlns:a16="http://schemas.microsoft.com/office/drawing/2014/main" id="{2DDF37D1-907E-4D67-A079-4F84A3802E78}"/>
              </a:ext>
            </a:extLst>
          </p:cNvPr>
          <p:cNvCxnSpPr>
            <a:cxnSpLocks/>
          </p:cNvCxnSpPr>
          <p:nvPr/>
        </p:nvCxnSpPr>
        <p:spPr>
          <a:xfrm flipH="1">
            <a:off x="4976185" y="3663555"/>
            <a:ext cx="1" cy="60060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D6A6D4-D549-4873-9093-EEFD44E9951C}"/>
              </a:ext>
            </a:extLst>
          </p:cNvPr>
          <p:cNvPicPr>
            <a:picLocks noChangeAspect="1"/>
          </p:cNvPicPr>
          <p:nvPr/>
        </p:nvPicPr>
        <p:blipFill>
          <a:blip r:embed="rId2"/>
          <a:stretch>
            <a:fillRect/>
          </a:stretch>
        </p:blipFill>
        <p:spPr>
          <a:xfrm>
            <a:off x="4761004" y="3165280"/>
            <a:ext cx="505844" cy="429343"/>
          </a:xfrm>
          <a:prstGeom prst="rect">
            <a:avLst/>
          </a:prstGeom>
        </p:spPr>
      </p:pic>
      <p:pic>
        <p:nvPicPr>
          <p:cNvPr id="5" name="Picture 4">
            <a:extLst>
              <a:ext uri="{FF2B5EF4-FFF2-40B4-BE49-F238E27FC236}">
                <a16:creationId xmlns:a16="http://schemas.microsoft.com/office/drawing/2014/main" id="{0769AF74-8422-4761-B363-20292E7F8690}"/>
              </a:ext>
            </a:extLst>
          </p:cNvPr>
          <p:cNvPicPr>
            <a:picLocks noChangeAspect="1"/>
          </p:cNvPicPr>
          <p:nvPr/>
        </p:nvPicPr>
        <p:blipFill>
          <a:blip r:embed="rId3"/>
          <a:stretch>
            <a:fillRect/>
          </a:stretch>
        </p:blipFill>
        <p:spPr>
          <a:xfrm>
            <a:off x="3827850" y="4456980"/>
            <a:ext cx="615495" cy="409458"/>
          </a:xfrm>
          <a:prstGeom prst="rect">
            <a:avLst/>
          </a:prstGeom>
        </p:spPr>
      </p:pic>
      <p:sp>
        <p:nvSpPr>
          <p:cNvPr id="16" name="TextBox 15">
            <a:extLst>
              <a:ext uri="{FF2B5EF4-FFF2-40B4-BE49-F238E27FC236}">
                <a16:creationId xmlns:a16="http://schemas.microsoft.com/office/drawing/2014/main" id="{B6293888-D821-4442-ABDB-BD34D5ECC68A}"/>
              </a:ext>
            </a:extLst>
          </p:cNvPr>
          <p:cNvSpPr txBox="1"/>
          <p:nvPr/>
        </p:nvSpPr>
        <p:spPr>
          <a:xfrm>
            <a:off x="4616335" y="4297606"/>
            <a:ext cx="979340" cy="715837"/>
          </a:xfrm>
          <a:prstGeom prst="rect">
            <a:avLst/>
          </a:prstGeom>
          <a:solidFill>
            <a:srgbClr val="FF0000"/>
          </a:solidFill>
        </p:spPr>
        <p:txBody>
          <a:bodyPr wrap="square" rtlCol="0">
            <a:spAutoFit/>
          </a:bodyPr>
          <a:lstStyle/>
          <a:p>
            <a:r>
              <a:rPr lang="en-US" sz="1013" dirty="0">
                <a:solidFill>
                  <a:srgbClr val="FFFFFF">
                    <a:lumMod val="95000"/>
                  </a:srgbClr>
                </a:solidFill>
                <a:latin typeface="Calibri" panose="020F0502020204030204"/>
              </a:rPr>
              <a:t>FC is making promises (that you may not keep)</a:t>
            </a:r>
          </a:p>
        </p:txBody>
      </p:sp>
      <p:cxnSp>
        <p:nvCxnSpPr>
          <p:cNvPr id="17" name="Straight Connector 16">
            <a:extLst>
              <a:ext uri="{FF2B5EF4-FFF2-40B4-BE49-F238E27FC236}">
                <a16:creationId xmlns:a16="http://schemas.microsoft.com/office/drawing/2014/main" id="{25D93541-9F76-4D51-82B0-105955218DA6}"/>
              </a:ext>
            </a:extLst>
          </p:cNvPr>
          <p:cNvCxnSpPr>
            <a:cxnSpLocks/>
          </p:cNvCxnSpPr>
          <p:nvPr/>
        </p:nvCxnSpPr>
        <p:spPr>
          <a:xfrm flipH="1">
            <a:off x="7863436" y="3629090"/>
            <a:ext cx="13518" cy="60059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57657C-EA64-4062-A2A0-18C37E866B44}"/>
              </a:ext>
            </a:extLst>
          </p:cNvPr>
          <p:cNvSpPr txBox="1"/>
          <p:nvPr/>
        </p:nvSpPr>
        <p:spPr>
          <a:xfrm>
            <a:off x="6297304" y="3779724"/>
            <a:ext cx="1346338" cy="577338"/>
          </a:xfrm>
          <a:prstGeom prst="rect">
            <a:avLst/>
          </a:prstGeom>
          <a:solidFill>
            <a:srgbClr val="3E9B64"/>
          </a:solidFill>
        </p:spPr>
        <p:txBody>
          <a:bodyPr wrap="square" rtlCol="0">
            <a:spAutoFit/>
          </a:bodyPr>
          <a:lstStyle/>
          <a:p>
            <a:r>
              <a:rPr lang="en-US" sz="788" dirty="0">
                <a:solidFill>
                  <a:srgbClr val="000000"/>
                </a:solidFill>
                <a:latin typeface="Calibri" panose="020F0502020204030204"/>
              </a:rPr>
              <a:t>Pay your Bills and re-structure your life. Stuck with PPA type contract. May default.</a:t>
            </a:r>
          </a:p>
        </p:txBody>
      </p:sp>
      <p:pic>
        <p:nvPicPr>
          <p:cNvPr id="7" name="Picture 6">
            <a:extLst>
              <a:ext uri="{FF2B5EF4-FFF2-40B4-BE49-F238E27FC236}">
                <a16:creationId xmlns:a16="http://schemas.microsoft.com/office/drawing/2014/main" id="{61050DCA-3169-44DA-AAB8-E37F0C9B1A67}"/>
              </a:ext>
            </a:extLst>
          </p:cNvPr>
          <p:cNvPicPr>
            <a:picLocks noChangeAspect="1"/>
          </p:cNvPicPr>
          <p:nvPr/>
        </p:nvPicPr>
        <p:blipFill>
          <a:blip r:embed="rId4"/>
          <a:stretch>
            <a:fillRect/>
          </a:stretch>
        </p:blipFill>
        <p:spPr>
          <a:xfrm>
            <a:off x="7716127" y="3117667"/>
            <a:ext cx="324661" cy="510014"/>
          </a:xfrm>
          <a:prstGeom prst="rect">
            <a:avLst/>
          </a:prstGeom>
        </p:spPr>
      </p:pic>
      <p:cxnSp>
        <p:nvCxnSpPr>
          <p:cNvPr id="9" name="Straight Arrow Connector 8">
            <a:extLst>
              <a:ext uri="{FF2B5EF4-FFF2-40B4-BE49-F238E27FC236}">
                <a16:creationId xmlns:a16="http://schemas.microsoft.com/office/drawing/2014/main" id="{D63CC666-2230-4FC8-BE53-95C1EDD96C22}"/>
              </a:ext>
            </a:extLst>
          </p:cNvPr>
          <p:cNvCxnSpPr>
            <a:cxnSpLocks/>
          </p:cNvCxnSpPr>
          <p:nvPr/>
        </p:nvCxnSpPr>
        <p:spPr>
          <a:xfrm flipH="1">
            <a:off x="5148517" y="2737013"/>
            <a:ext cx="392390" cy="493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DCFDD-0723-49AA-AC83-DC9E7BD4BF8E}"/>
              </a:ext>
            </a:extLst>
          </p:cNvPr>
          <p:cNvSpPr txBox="1"/>
          <p:nvPr/>
        </p:nvSpPr>
        <p:spPr>
          <a:xfrm>
            <a:off x="5035563" y="2615256"/>
            <a:ext cx="973962" cy="404085"/>
          </a:xfrm>
          <a:prstGeom prst="rect">
            <a:avLst/>
          </a:prstGeom>
          <a:solidFill>
            <a:srgbClr val="FFFF00"/>
          </a:solidFill>
        </p:spPr>
        <p:txBody>
          <a:bodyPr wrap="square" rtlCol="0">
            <a:spAutoFit/>
          </a:bodyPr>
          <a:lstStyle/>
          <a:p>
            <a:r>
              <a:rPr lang="en-US" sz="1013" dirty="0">
                <a:solidFill>
                  <a:srgbClr val="000000"/>
                </a:solidFill>
                <a:latin typeface="Calibri" panose="020F0502020204030204"/>
              </a:rPr>
              <a:t>Commitment Fee</a:t>
            </a:r>
          </a:p>
        </p:txBody>
      </p:sp>
      <p:sp>
        <p:nvSpPr>
          <p:cNvPr id="19" name="TextBox 18">
            <a:extLst>
              <a:ext uri="{FF2B5EF4-FFF2-40B4-BE49-F238E27FC236}">
                <a16:creationId xmlns:a16="http://schemas.microsoft.com/office/drawing/2014/main" id="{13AB6D35-C487-4B85-BEC0-DAD7791CBDB1}"/>
              </a:ext>
            </a:extLst>
          </p:cNvPr>
          <p:cNvSpPr txBox="1"/>
          <p:nvPr/>
        </p:nvSpPr>
        <p:spPr>
          <a:xfrm>
            <a:off x="7354245" y="4402024"/>
            <a:ext cx="1055179" cy="404085"/>
          </a:xfrm>
          <a:prstGeom prst="rect">
            <a:avLst/>
          </a:prstGeom>
          <a:solidFill>
            <a:schemeClr val="accent1">
              <a:lumMod val="40000"/>
              <a:lumOff val="60000"/>
            </a:schemeClr>
          </a:solidFill>
        </p:spPr>
        <p:txBody>
          <a:bodyPr wrap="square" rtlCol="0">
            <a:spAutoFit/>
          </a:bodyPr>
          <a:lstStyle/>
          <a:p>
            <a:r>
              <a:rPr lang="en-US" sz="1013" dirty="0">
                <a:solidFill>
                  <a:srgbClr val="000000"/>
                </a:solidFill>
                <a:latin typeface="Calibri" panose="020F0502020204030204"/>
              </a:rPr>
              <a:t>Decommissioning Date</a:t>
            </a:r>
          </a:p>
        </p:txBody>
      </p:sp>
      <p:sp>
        <p:nvSpPr>
          <p:cNvPr id="20" name="TextBox 19">
            <a:extLst>
              <a:ext uri="{FF2B5EF4-FFF2-40B4-BE49-F238E27FC236}">
                <a16:creationId xmlns:a16="http://schemas.microsoft.com/office/drawing/2014/main" id="{4557264C-D1DD-44B0-8E72-C715BDCEE515}"/>
              </a:ext>
            </a:extLst>
          </p:cNvPr>
          <p:cNvSpPr txBox="1"/>
          <p:nvPr/>
        </p:nvSpPr>
        <p:spPr>
          <a:xfrm>
            <a:off x="3695700" y="2577937"/>
            <a:ext cx="848324" cy="1027589"/>
          </a:xfrm>
          <a:prstGeom prst="rect">
            <a:avLst/>
          </a:prstGeom>
          <a:solidFill>
            <a:srgbClr val="FFFF00"/>
          </a:solidFill>
        </p:spPr>
        <p:txBody>
          <a:bodyPr wrap="square" rtlCol="0">
            <a:spAutoFit/>
          </a:bodyPr>
          <a:lstStyle/>
          <a:p>
            <a:r>
              <a:rPr lang="en-US" sz="1013" dirty="0">
                <a:solidFill>
                  <a:srgbClr val="000000"/>
                </a:solidFill>
                <a:latin typeface="Calibri" panose="020F0502020204030204"/>
              </a:rPr>
              <a:t>Father of the bride makes commitment to pay for wedding</a:t>
            </a:r>
          </a:p>
        </p:txBody>
      </p:sp>
      <p:cxnSp>
        <p:nvCxnSpPr>
          <p:cNvPr id="22" name="Straight Arrow Connector 21">
            <a:extLst>
              <a:ext uri="{FF2B5EF4-FFF2-40B4-BE49-F238E27FC236}">
                <a16:creationId xmlns:a16="http://schemas.microsoft.com/office/drawing/2014/main" id="{4C12B801-4E84-452E-BDE8-EE6C1CA503A8}"/>
              </a:ext>
            </a:extLst>
          </p:cNvPr>
          <p:cNvCxnSpPr>
            <a:cxnSpLocks/>
          </p:cNvCxnSpPr>
          <p:nvPr/>
        </p:nvCxnSpPr>
        <p:spPr>
          <a:xfrm>
            <a:off x="4369040" y="3408932"/>
            <a:ext cx="657519" cy="855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DF96DA-7D6B-44FB-9820-FAB6013E6DD1}"/>
              </a:ext>
            </a:extLst>
          </p:cNvPr>
          <p:cNvSpPr txBox="1"/>
          <p:nvPr/>
        </p:nvSpPr>
        <p:spPr>
          <a:xfrm>
            <a:off x="5062512" y="3850662"/>
            <a:ext cx="833304" cy="403957"/>
          </a:xfrm>
          <a:prstGeom prst="rect">
            <a:avLst/>
          </a:prstGeom>
          <a:solidFill>
            <a:srgbClr val="3E9B64"/>
          </a:solidFill>
        </p:spPr>
        <p:txBody>
          <a:bodyPr wrap="square" rtlCol="0">
            <a:spAutoFit/>
          </a:bodyPr>
          <a:lstStyle/>
          <a:p>
            <a:r>
              <a:rPr lang="en-US" sz="675" dirty="0">
                <a:solidFill>
                  <a:srgbClr val="000000"/>
                </a:solidFill>
                <a:latin typeface="Calibri" panose="020F0502020204030204"/>
              </a:rPr>
              <a:t>Pay for Wedding with Other peoples’ money</a:t>
            </a:r>
          </a:p>
        </p:txBody>
      </p:sp>
      <p:cxnSp>
        <p:nvCxnSpPr>
          <p:cNvPr id="8" name="Straight Connector 7">
            <a:extLst>
              <a:ext uri="{FF2B5EF4-FFF2-40B4-BE49-F238E27FC236}">
                <a16:creationId xmlns:a16="http://schemas.microsoft.com/office/drawing/2014/main" id="{75758D27-FEFC-4EA0-A034-BEAA01E03D17}"/>
              </a:ext>
            </a:extLst>
          </p:cNvPr>
          <p:cNvCxnSpPr>
            <a:cxnSpLocks/>
          </p:cNvCxnSpPr>
          <p:nvPr/>
        </p:nvCxnSpPr>
        <p:spPr>
          <a:xfrm flipV="1">
            <a:off x="5994539" y="2094999"/>
            <a:ext cx="0" cy="3091691"/>
          </a:xfrm>
          <a:prstGeom prst="line">
            <a:avLst/>
          </a:prstGeom>
          <a:ln w="1174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160BDA-88BB-4AC5-B57D-4F300951AD8C}"/>
              </a:ext>
            </a:extLst>
          </p:cNvPr>
          <p:cNvSpPr txBox="1"/>
          <p:nvPr/>
        </p:nvSpPr>
        <p:spPr>
          <a:xfrm>
            <a:off x="6820348" y="1962244"/>
            <a:ext cx="1346338" cy="871713"/>
          </a:xfrm>
          <a:prstGeom prst="rect">
            <a:avLst/>
          </a:prstGeom>
          <a:solidFill>
            <a:srgbClr val="92D050"/>
          </a:solidFill>
        </p:spPr>
        <p:txBody>
          <a:bodyPr wrap="square" rtlCol="0">
            <a:spAutoFit/>
          </a:bodyPr>
          <a:lstStyle/>
          <a:p>
            <a:r>
              <a:rPr lang="en-US" sz="1013" dirty="0">
                <a:solidFill>
                  <a:srgbClr val="000000"/>
                </a:solidFill>
                <a:latin typeface="Calibri" panose="020F0502020204030204"/>
              </a:rPr>
              <a:t>After COD, cash flow is presented in the cash flow waterfall and the last line is dividends</a:t>
            </a:r>
          </a:p>
        </p:txBody>
      </p:sp>
      <p:sp>
        <p:nvSpPr>
          <p:cNvPr id="25" name="TextBox 24">
            <a:extLst>
              <a:ext uri="{FF2B5EF4-FFF2-40B4-BE49-F238E27FC236}">
                <a16:creationId xmlns:a16="http://schemas.microsoft.com/office/drawing/2014/main" id="{17B27460-33FF-4864-A24E-D57225224624}"/>
              </a:ext>
            </a:extLst>
          </p:cNvPr>
          <p:cNvSpPr txBox="1"/>
          <p:nvPr/>
        </p:nvSpPr>
        <p:spPr>
          <a:xfrm>
            <a:off x="4429717" y="1945723"/>
            <a:ext cx="1346338" cy="715837"/>
          </a:xfrm>
          <a:prstGeom prst="rect">
            <a:avLst/>
          </a:prstGeom>
          <a:solidFill>
            <a:srgbClr val="92D050"/>
          </a:solidFill>
        </p:spPr>
        <p:txBody>
          <a:bodyPr wrap="square" rtlCol="0">
            <a:spAutoFit/>
          </a:bodyPr>
          <a:lstStyle/>
          <a:p>
            <a:r>
              <a:rPr lang="en-US" sz="1013" dirty="0">
                <a:solidFill>
                  <a:srgbClr val="000000"/>
                </a:solidFill>
                <a:latin typeface="Calibri" panose="020F0502020204030204"/>
              </a:rPr>
              <a:t>Before COD, cash flow is presented in the sources and uses statement</a:t>
            </a:r>
          </a:p>
        </p:txBody>
      </p:sp>
      <p:pic>
        <p:nvPicPr>
          <p:cNvPr id="10" name="Picture 9">
            <a:extLst>
              <a:ext uri="{FF2B5EF4-FFF2-40B4-BE49-F238E27FC236}">
                <a16:creationId xmlns:a16="http://schemas.microsoft.com/office/drawing/2014/main" id="{51DB459D-61CC-41C8-9F84-BFA5C56F7DCB}"/>
              </a:ext>
            </a:extLst>
          </p:cNvPr>
          <p:cNvPicPr>
            <a:picLocks noChangeAspect="1"/>
          </p:cNvPicPr>
          <p:nvPr/>
        </p:nvPicPr>
        <p:blipFill>
          <a:blip r:embed="rId5"/>
          <a:stretch>
            <a:fillRect/>
          </a:stretch>
        </p:blipFill>
        <p:spPr>
          <a:xfrm>
            <a:off x="5778774" y="3132624"/>
            <a:ext cx="435562" cy="530933"/>
          </a:xfrm>
          <a:prstGeom prst="rect">
            <a:avLst/>
          </a:prstGeom>
        </p:spPr>
      </p:pic>
      <p:sp>
        <p:nvSpPr>
          <p:cNvPr id="13" name="TextBox 12">
            <a:extLst>
              <a:ext uri="{FF2B5EF4-FFF2-40B4-BE49-F238E27FC236}">
                <a16:creationId xmlns:a16="http://schemas.microsoft.com/office/drawing/2014/main" id="{63D79DE2-94A6-4776-BC51-45DFCB16930E}"/>
              </a:ext>
            </a:extLst>
          </p:cNvPr>
          <p:cNvSpPr txBox="1"/>
          <p:nvPr/>
        </p:nvSpPr>
        <p:spPr>
          <a:xfrm>
            <a:off x="5691996" y="4402024"/>
            <a:ext cx="640988" cy="559961"/>
          </a:xfrm>
          <a:prstGeom prst="rect">
            <a:avLst/>
          </a:prstGeom>
          <a:solidFill>
            <a:schemeClr val="accent1">
              <a:lumMod val="40000"/>
              <a:lumOff val="60000"/>
            </a:schemeClr>
          </a:solidFill>
        </p:spPr>
        <p:txBody>
          <a:bodyPr wrap="square" rtlCol="0">
            <a:spAutoFit/>
          </a:bodyPr>
          <a:lstStyle/>
          <a:p>
            <a:r>
              <a:rPr lang="en-US" sz="1013" dirty="0">
                <a:solidFill>
                  <a:srgbClr val="000000"/>
                </a:solidFill>
                <a:latin typeface="Calibri" panose="020F0502020204030204"/>
              </a:rPr>
              <a:t>COD is Wedding Date</a:t>
            </a:r>
          </a:p>
        </p:txBody>
      </p:sp>
      <p:sp>
        <p:nvSpPr>
          <p:cNvPr id="26" name="Title 25">
            <a:extLst>
              <a:ext uri="{FF2B5EF4-FFF2-40B4-BE49-F238E27FC236}">
                <a16:creationId xmlns:a16="http://schemas.microsoft.com/office/drawing/2014/main" id="{626DAB0C-2441-DF24-946B-DFC4021F3654}"/>
              </a:ext>
            </a:extLst>
          </p:cNvPr>
          <p:cNvSpPr>
            <a:spLocks noGrp="1"/>
          </p:cNvSpPr>
          <p:nvPr>
            <p:ph type="title"/>
          </p:nvPr>
        </p:nvSpPr>
        <p:spPr>
          <a:xfrm>
            <a:off x="2869280" y="996955"/>
            <a:ext cx="5652420" cy="490537"/>
          </a:xfrm>
        </p:spPr>
        <p:txBody>
          <a:bodyPr>
            <a:normAutofit fontScale="90000"/>
          </a:bodyPr>
          <a:lstStyle/>
          <a:p>
            <a:r>
              <a:rPr lang="en-US" dirty="0"/>
              <a:t>Project Finance and Changing Risk</a:t>
            </a:r>
          </a:p>
        </p:txBody>
      </p:sp>
      <p:sp>
        <p:nvSpPr>
          <p:cNvPr id="3" name="TextBox 2">
            <a:extLst>
              <a:ext uri="{FF2B5EF4-FFF2-40B4-BE49-F238E27FC236}">
                <a16:creationId xmlns:a16="http://schemas.microsoft.com/office/drawing/2014/main" id="{4D344D2C-399C-31C6-5F3D-0C5F2732B629}"/>
              </a:ext>
            </a:extLst>
          </p:cNvPr>
          <p:cNvSpPr txBox="1"/>
          <p:nvPr/>
        </p:nvSpPr>
        <p:spPr>
          <a:xfrm>
            <a:off x="6275013" y="2842193"/>
            <a:ext cx="1341815" cy="715837"/>
          </a:xfrm>
          <a:prstGeom prst="rect">
            <a:avLst/>
          </a:prstGeom>
          <a:solidFill>
            <a:srgbClr val="FF0000"/>
          </a:solidFill>
          <a:ln>
            <a:solidFill>
              <a:schemeClr val="bg1">
                <a:lumMod val="95000"/>
              </a:schemeClr>
            </a:solidFill>
          </a:ln>
        </p:spPr>
        <p:txBody>
          <a:bodyPr wrap="square" rtlCol="0">
            <a:spAutoFit/>
          </a:bodyPr>
          <a:lstStyle/>
          <a:p>
            <a:r>
              <a:rPr lang="en-US" sz="1013" dirty="0">
                <a:solidFill>
                  <a:srgbClr val="FFFFFF"/>
                </a:solidFill>
                <a:latin typeface="Calibri" panose="020F0502020204030204"/>
              </a:rPr>
              <a:t>Date at which you realize that the wedding is working or is a complete disaster</a:t>
            </a:r>
          </a:p>
        </p:txBody>
      </p:sp>
      <p:cxnSp>
        <p:nvCxnSpPr>
          <p:cNvPr id="21" name="Straight Arrow Connector 20">
            <a:extLst>
              <a:ext uri="{FF2B5EF4-FFF2-40B4-BE49-F238E27FC236}">
                <a16:creationId xmlns:a16="http://schemas.microsoft.com/office/drawing/2014/main" id="{5C6785C9-06FC-01F0-7303-2E3EC265BE73}"/>
              </a:ext>
            </a:extLst>
          </p:cNvPr>
          <p:cNvCxnSpPr>
            <a:stCxn id="3" idx="2"/>
          </p:cNvCxnSpPr>
          <p:nvPr/>
        </p:nvCxnSpPr>
        <p:spPr>
          <a:xfrm flipH="1">
            <a:off x="6499688" y="3558029"/>
            <a:ext cx="446232" cy="706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2721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5B62-CD0B-3CCB-E69D-DD5B08782E1B}"/>
              </a:ext>
            </a:extLst>
          </p:cNvPr>
          <p:cNvSpPr>
            <a:spLocks noGrp="1"/>
          </p:cNvSpPr>
          <p:nvPr>
            <p:ph type="title"/>
          </p:nvPr>
        </p:nvSpPr>
        <p:spPr/>
        <p:txBody>
          <a:bodyPr>
            <a:normAutofit fontScale="90000"/>
          </a:bodyPr>
          <a:lstStyle/>
          <a:p>
            <a:r>
              <a:rPr lang="en-US" dirty="0"/>
              <a:t>Reasons for Risk Reduction After a Couple Years of Operation</a:t>
            </a:r>
          </a:p>
        </p:txBody>
      </p:sp>
      <p:sp>
        <p:nvSpPr>
          <p:cNvPr id="3" name="Content Placeholder 2">
            <a:extLst>
              <a:ext uri="{FF2B5EF4-FFF2-40B4-BE49-F238E27FC236}">
                <a16:creationId xmlns:a16="http://schemas.microsoft.com/office/drawing/2014/main" id="{210EE2D0-5F53-DC53-0A6B-BF46FFE470FD}"/>
              </a:ext>
            </a:extLst>
          </p:cNvPr>
          <p:cNvSpPr>
            <a:spLocks noGrp="1"/>
          </p:cNvSpPr>
          <p:nvPr>
            <p:ph idx="1"/>
          </p:nvPr>
        </p:nvSpPr>
        <p:spPr>
          <a:xfrm>
            <a:off x="1106424" y="1751566"/>
            <a:ext cx="8026693" cy="4137169"/>
          </a:xfrm>
        </p:spPr>
        <p:txBody>
          <a:bodyPr>
            <a:normAutofit/>
          </a:bodyPr>
          <a:lstStyle/>
          <a:p>
            <a:r>
              <a:rPr lang="en-US" sz="1800" dirty="0"/>
              <a:t>Examples of Risk Resolution After A Couple of Years of Operation</a:t>
            </a:r>
          </a:p>
          <a:p>
            <a:pPr marL="427435" lvl="1" indent="-170260"/>
            <a:r>
              <a:rPr lang="en-US" sz="1500" dirty="0"/>
              <a:t>Finished with Development Risk – Big Probability of Failure</a:t>
            </a:r>
          </a:p>
          <a:p>
            <a:pPr lvl="1"/>
            <a:r>
              <a:rPr lang="en-US" sz="1500" dirty="0"/>
              <a:t>Finished with Financing – Things May Not Work Out</a:t>
            </a:r>
          </a:p>
          <a:p>
            <a:pPr lvl="1"/>
            <a:r>
              <a:rPr lang="en-US" sz="1500" dirty="0"/>
              <a:t>Finished with Construction – Many Things Can Go Wrong</a:t>
            </a:r>
          </a:p>
          <a:p>
            <a:pPr marL="427435" lvl="1" indent="-170260"/>
            <a:r>
              <a:rPr lang="en-US" sz="1500" dirty="0"/>
              <a:t>Establish Historic Volumes – Test Whether Base Estimates are Wrong</a:t>
            </a:r>
          </a:p>
          <a:p>
            <a:pPr lvl="1"/>
            <a:r>
              <a:rPr lang="en-US" sz="1500" dirty="0"/>
              <a:t>Establish Ability to Collect Revenues – Political Risk Resolved</a:t>
            </a:r>
          </a:p>
          <a:p>
            <a:pPr marL="427435" lvl="1" indent="-170260"/>
            <a:r>
              <a:rPr lang="en-US" sz="1500" dirty="0"/>
              <a:t>Establish O&amp;M Expenses from History – E.g. Evaluate Insurance Expenses</a:t>
            </a:r>
          </a:p>
          <a:p>
            <a:pPr marL="427435" lvl="1" indent="-170260"/>
            <a:endParaRPr lang="en-US" sz="1500" dirty="0"/>
          </a:p>
          <a:p>
            <a:pPr marL="170260" indent="-170260"/>
            <a:r>
              <a:rPr lang="en-US" sz="1613" dirty="0"/>
              <a:t>How much more of a return do you need for taking these risks. Anybody who says that you can find this from </a:t>
            </a:r>
          </a:p>
          <a:p>
            <a:endParaRPr lang="en-US" sz="1350" dirty="0"/>
          </a:p>
        </p:txBody>
      </p:sp>
    </p:spTree>
    <p:extLst>
      <p:ext uri="{BB962C8B-B14F-4D97-AF65-F5344CB8AC3E}">
        <p14:creationId xmlns:p14="http://schemas.microsoft.com/office/powerpoint/2010/main" val="18709916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C934-6DE5-DD5C-ED14-A6A5CA20D0BF}"/>
              </a:ext>
            </a:extLst>
          </p:cNvPr>
          <p:cNvSpPr>
            <a:spLocks noGrp="1"/>
          </p:cNvSpPr>
          <p:nvPr>
            <p:ph type="title"/>
          </p:nvPr>
        </p:nvSpPr>
        <p:spPr/>
        <p:txBody>
          <a:bodyPr>
            <a:normAutofit/>
          </a:bodyPr>
          <a:lstStyle/>
          <a:p>
            <a:r>
              <a:rPr lang="en-US" dirty="0"/>
              <a:t>Back to Assignment - Triangulation</a:t>
            </a:r>
          </a:p>
        </p:txBody>
      </p:sp>
      <p:sp>
        <p:nvSpPr>
          <p:cNvPr id="3" name="Content Placeholder 2">
            <a:extLst>
              <a:ext uri="{FF2B5EF4-FFF2-40B4-BE49-F238E27FC236}">
                <a16:creationId xmlns:a16="http://schemas.microsoft.com/office/drawing/2014/main" id="{634AD2F6-65E9-BB38-69BF-61FACD0E2888}"/>
              </a:ext>
            </a:extLst>
          </p:cNvPr>
          <p:cNvSpPr>
            <a:spLocks noGrp="1"/>
          </p:cNvSpPr>
          <p:nvPr>
            <p:ph idx="1"/>
          </p:nvPr>
        </p:nvSpPr>
        <p:spPr/>
        <p:txBody>
          <a:bodyPr>
            <a:normAutofit fontScale="92500" lnSpcReduction="20000"/>
          </a:bodyPr>
          <a:lstStyle/>
          <a:p>
            <a:r>
              <a:rPr lang="en-US" dirty="0"/>
              <a:t>Comments in Assignment</a:t>
            </a:r>
          </a:p>
          <a:p>
            <a:endParaRPr lang="en-US" dirty="0"/>
          </a:p>
          <a:p>
            <a:endParaRPr lang="en-US" dirty="0"/>
          </a:p>
          <a:p>
            <a:endParaRPr lang="en-US" dirty="0"/>
          </a:p>
          <a:p>
            <a:endParaRPr lang="en-US" dirty="0"/>
          </a:p>
          <a:p>
            <a:endParaRPr lang="en-US" dirty="0"/>
          </a:p>
          <a:p>
            <a:endParaRPr lang="en-US" dirty="0"/>
          </a:p>
          <a:p>
            <a:endParaRPr lang="en-US" dirty="0"/>
          </a:p>
          <a:p>
            <a:r>
              <a:rPr lang="en-US" dirty="0"/>
              <a:t>What does DDM methodology</a:t>
            </a:r>
          </a:p>
          <a:p>
            <a:r>
              <a:rPr lang="en-US" dirty="0"/>
              <a:t>More sensible process</a:t>
            </a:r>
          </a:p>
          <a:p>
            <a:pPr lvl="1"/>
            <a:r>
              <a:rPr lang="en-US" dirty="0"/>
              <a:t>Start at end with stable cash flows</a:t>
            </a:r>
          </a:p>
          <a:p>
            <a:pPr lvl="1"/>
            <a:r>
              <a:rPr lang="en-US" dirty="0"/>
              <a:t>Select reasonable holding period as short as possible</a:t>
            </a:r>
          </a:p>
          <a:p>
            <a:pPr lvl="1"/>
            <a:r>
              <a:rPr lang="en-US" dirty="0"/>
              <a:t>Make reasonable assessment of required yield</a:t>
            </a:r>
          </a:p>
          <a:p>
            <a:pPr lvl="1"/>
            <a:r>
              <a:rPr lang="en-US" dirty="0"/>
              <a:t>Use goal seek to find the price with IRR that includes sale</a:t>
            </a:r>
          </a:p>
          <a:p>
            <a:pPr lvl="1"/>
            <a:endParaRPr lang="en-US" dirty="0"/>
          </a:p>
          <a:p>
            <a:endParaRPr lang="en-US" dirty="0"/>
          </a:p>
        </p:txBody>
      </p:sp>
      <p:pic>
        <p:nvPicPr>
          <p:cNvPr id="5" name="Picture 4">
            <a:extLst>
              <a:ext uri="{FF2B5EF4-FFF2-40B4-BE49-F238E27FC236}">
                <a16:creationId xmlns:a16="http://schemas.microsoft.com/office/drawing/2014/main" id="{F621D79A-42D4-1A00-054D-4D05FBF0D547}"/>
              </a:ext>
            </a:extLst>
          </p:cNvPr>
          <p:cNvPicPr>
            <a:picLocks noChangeAspect="1"/>
          </p:cNvPicPr>
          <p:nvPr/>
        </p:nvPicPr>
        <p:blipFill>
          <a:blip r:embed="rId2"/>
          <a:stretch>
            <a:fillRect/>
          </a:stretch>
        </p:blipFill>
        <p:spPr>
          <a:xfrm>
            <a:off x="3058887" y="2164527"/>
            <a:ext cx="4943863" cy="1410045"/>
          </a:xfrm>
          <a:prstGeom prst="rect">
            <a:avLst/>
          </a:prstGeom>
        </p:spPr>
      </p:pic>
    </p:spTree>
    <p:extLst>
      <p:ext uri="{BB962C8B-B14F-4D97-AF65-F5344CB8AC3E}">
        <p14:creationId xmlns:p14="http://schemas.microsoft.com/office/powerpoint/2010/main" val="5569271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AAF8C-7AE2-3C58-01A6-06BCBFF4121C}"/>
              </a:ext>
            </a:extLst>
          </p:cNvPr>
          <p:cNvSpPr>
            <a:spLocks noGrp="1"/>
          </p:cNvSpPr>
          <p:nvPr>
            <p:ph type="title"/>
          </p:nvPr>
        </p:nvSpPr>
        <p:spPr/>
        <p:txBody>
          <a:bodyPr>
            <a:normAutofit/>
          </a:bodyPr>
          <a:lstStyle/>
          <a:p>
            <a:r>
              <a:rPr lang="en-US" dirty="0"/>
              <a:t>Process of Adjusted for Risk Changes</a:t>
            </a:r>
          </a:p>
        </p:txBody>
      </p:sp>
      <p:sp>
        <p:nvSpPr>
          <p:cNvPr id="3" name="Content Placeholder 2">
            <a:extLst>
              <a:ext uri="{FF2B5EF4-FFF2-40B4-BE49-F238E27FC236}">
                <a16:creationId xmlns:a16="http://schemas.microsoft.com/office/drawing/2014/main" id="{BD0A6CB4-A56D-F1E2-C268-AC4FC4B006F6}"/>
              </a:ext>
            </a:extLst>
          </p:cNvPr>
          <p:cNvSpPr>
            <a:spLocks noGrp="1"/>
          </p:cNvSpPr>
          <p:nvPr>
            <p:ph idx="1"/>
          </p:nvPr>
        </p:nvSpPr>
        <p:spPr/>
        <p:txBody>
          <a:bodyPr>
            <a:normAutofit/>
          </a:bodyPr>
          <a:lstStyle/>
          <a:p>
            <a:r>
              <a:rPr lang="en-US" dirty="0"/>
              <a:t>Start at the End with Target Equity IRR for Stable IRR</a:t>
            </a:r>
          </a:p>
          <a:p>
            <a:r>
              <a:rPr lang="en-US" dirty="0"/>
              <a:t>Set PPA with Higher IRR</a:t>
            </a:r>
          </a:p>
          <a:p>
            <a:r>
              <a:rPr lang="en-US" dirty="0"/>
              <a:t>Use Flags to Test Exit and Holding Period</a:t>
            </a:r>
          </a:p>
          <a:p>
            <a:r>
              <a:rPr lang="en-US" dirty="0"/>
              <a:t>Compute Exit and Holding Company Valuation with Discount Rate</a:t>
            </a:r>
          </a:p>
          <a:p>
            <a:r>
              <a:rPr lang="en-US" dirty="0"/>
              <a:t>Why Cannot Compute Terminal Value because of Distortions from EV/EBITDA or P/E Ratio</a:t>
            </a:r>
          </a:p>
          <a:p>
            <a:r>
              <a:rPr lang="en-US" dirty="0"/>
              <a:t>Evaluate the IRR with Compression between Initial Discount and Exit Discount Rate</a:t>
            </a:r>
          </a:p>
          <a:p>
            <a:r>
              <a:rPr lang="en-US" dirty="0"/>
              <a:t> </a:t>
            </a:r>
          </a:p>
        </p:txBody>
      </p:sp>
      <p:pic>
        <p:nvPicPr>
          <p:cNvPr id="6" name="Picture 5">
            <a:extLst>
              <a:ext uri="{FF2B5EF4-FFF2-40B4-BE49-F238E27FC236}">
                <a16:creationId xmlns:a16="http://schemas.microsoft.com/office/drawing/2014/main" id="{4D0EF1F6-CE86-7330-5449-A5A037D206BD}"/>
              </a:ext>
            </a:extLst>
          </p:cNvPr>
          <p:cNvPicPr>
            <a:picLocks noChangeAspect="1"/>
          </p:cNvPicPr>
          <p:nvPr/>
        </p:nvPicPr>
        <p:blipFill>
          <a:blip r:embed="rId2"/>
          <a:stretch>
            <a:fillRect/>
          </a:stretch>
        </p:blipFill>
        <p:spPr>
          <a:xfrm>
            <a:off x="5684520" y="4736978"/>
            <a:ext cx="2385192" cy="1755897"/>
          </a:xfrm>
          <a:prstGeom prst="rect">
            <a:avLst/>
          </a:prstGeom>
        </p:spPr>
      </p:pic>
    </p:spTree>
    <p:extLst>
      <p:ext uri="{BB962C8B-B14F-4D97-AF65-F5344CB8AC3E}">
        <p14:creationId xmlns:p14="http://schemas.microsoft.com/office/powerpoint/2010/main" val="23626094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018F2-EBB5-CD1B-A1F7-91F9EFC2C389}"/>
              </a:ext>
            </a:extLst>
          </p:cNvPr>
          <p:cNvSpPr>
            <a:spLocks noGrp="1"/>
          </p:cNvSpPr>
          <p:nvPr>
            <p:ph type="title"/>
          </p:nvPr>
        </p:nvSpPr>
        <p:spPr/>
        <p:txBody>
          <a:bodyPr>
            <a:normAutofit/>
          </a:bodyPr>
          <a:lstStyle/>
          <a:p>
            <a:r>
              <a:rPr lang="en-US" dirty="0"/>
              <a:t>Assumptions for Transaction</a:t>
            </a:r>
          </a:p>
        </p:txBody>
      </p:sp>
      <p:sp>
        <p:nvSpPr>
          <p:cNvPr id="3" name="Content Placeholder 2">
            <a:extLst>
              <a:ext uri="{FF2B5EF4-FFF2-40B4-BE49-F238E27FC236}">
                <a16:creationId xmlns:a16="http://schemas.microsoft.com/office/drawing/2014/main" id="{D051D42F-6835-4714-DC89-FC6851A9D6FE}"/>
              </a:ext>
            </a:extLst>
          </p:cNvPr>
          <p:cNvSpPr>
            <a:spLocks noGrp="1"/>
          </p:cNvSpPr>
          <p:nvPr>
            <p:ph idx="1"/>
          </p:nvPr>
        </p:nvSpPr>
        <p:spPr/>
        <p:txBody>
          <a:bodyPr>
            <a:normAutofit/>
          </a:bodyPr>
          <a:lstStyle/>
          <a:p>
            <a:r>
              <a:rPr lang="en-US" dirty="0"/>
              <a:t>In InputC, put in some synergies (not very credible for projects)</a:t>
            </a:r>
          </a:p>
          <a:p>
            <a:r>
              <a:rPr lang="en-US" dirty="0"/>
              <a:t>Allow Valuation from Pre-tax project cash flow, After-tax project cash flow, Equity cash flow with different discount rates.</a:t>
            </a:r>
          </a:p>
          <a:p>
            <a:r>
              <a:rPr lang="en-US" dirty="0"/>
              <a:t>If purchasing projects from Orsted and companies without project finance, use project cash flow and assume financing</a:t>
            </a:r>
          </a:p>
          <a:p>
            <a:r>
              <a:rPr lang="en-US" dirty="0"/>
              <a:t>Incorporate re-financing where debt size comes from the present value of debt service and debt sculpting.</a:t>
            </a:r>
          </a:p>
          <a:p>
            <a:endParaRPr lang="en-US" dirty="0"/>
          </a:p>
        </p:txBody>
      </p:sp>
      <p:pic>
        <p:nvPicPr>
          <p:cNvPr id="5" name="Picture 4">
            <a:extLst>
              <a:ext uri="{FF2B5EF4-FFF2-40B4-BE49-F238E27FC236}">
                <a16:creationId xmlns:a16="http://schemas.microsoft.com/office/drawing/2014/main" id="{36CCAE54-CC3F-68A9-97BE-34E6B25A27FF}"/>
              </a:ext>
            </a:extLst>
          </p:cNvPr>
          <p:cNvPicPr>
            <a:picLocks noChangeAspect="1"/>
          </p:cNvPicPr>
          <p:nvPr/>
        </p:nvPicPr>
        <p:blipFill>
          <a:blip r:embed="rId2"/>
          <a:stretch>
            <a:fillRect/>
          </a:stretch>
        </p:blipFill>
        <p:spPr>
          <a:xfrm>
            <a:off x="3974162" y="4233472"/>
            <a:ext cx="5201729" cy="2624528"/>
          </a:xfrm>
          <a:prstGeom prst="rect">
            <a:avLst/>
          </a:prstGeom>
        </p:spPr>
      </p:pic>
    </p:spTree>
    <p:extLst>
      <p:ext uri="{BB962C8B-B14F-4D97-AF65-F5344CB8AC3E}">
        <p14:creationId xmlns:p14="http://schemas.microsoft.com/office/powerpoint/2010/main" val="32607546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DA56-79A0-EAC6-16ED-8334F46C0D78}"/>
              </a:ext>
            </a:extLst>
          </p:cNvPr>
          <p:cNvSpPr>
            <a:spLocks noGrp="1"/>
          </p:cNvSpPr>
          <p:nvPr>
            <p:ph type="title"/>
          </p:nvPr>
        </p:nvSpPr>
        <p:spPr/>
        <p:txBody>
          <a:bodyPr>
            <a:normAutofit/>
          </a:bodyPr>
          <a:lstStyle/>
          <a:p>
            <a:r>
              <a:rPr lang="en-US" dirty="0"/>
              <a:t>Timing Problem with Valuation</a:t>
            </a:r>
          </a:p>
        </p:txBody>
      </p:sp>
      <p:sp>
        <p:nvSpPr>
          <p:cNvPr id="3" name="Content Placeholder 2">
            <a:extLst>
              <a:ext uri="{FF2B5EF4-FFF2-40B4-BE49-F238E27FC236}">
                <a16:creationId xmlns:a16="http://schemas.microsoft.com/office/drawing/2014/main" id="{E4FC0DF9-91BA-5026-C583-D8515BDD3FF1}"/>
              </a:ext>
            </a:extLst>
          </p:cNvPr>
          <p:cNvSpPr>
            <a:spLocks noGrp="1"/>
          </p:cNvSpPr>
          <p:nvPr>
            <p:ph idx="1"/>
          </p:nvPr>
        </p:nvSpPr>
        <p:spPr/>
        <p:txBody>
          <a:bodyPr/>
          <a:lstStyle/>
          <a:p>
            <a:r>
              <a:rPr lang="en-US" dirty="0"/>
              <a:t>Nice thing about valuation – no terminal value</a:t>
            </a:r>
          </a:p>
          <a:p>
            <a:r>
              <a:rPr lang="en-US" dirty="0"/>
              <a:t>Nice thing about valuation – objective discount rates</a:t>
            </a:r>
          </a:p>
          <a:p>
            <a:endParaRPr lang="en-US" dirty="0"/>
          </a:p>
        </p:txBody>
      </p:sp>
      <p:pic>
        <p:nvPicPr>
          <p:cNvPr id="5" name="Picture 4">
            <a:extLst>
              <a:ext uri="{FF2B5EF4-FFF2-40B4-BE49-F238E27FC236}">
                <a16:creationId xmlns:a16="http://schemas.microsoft.com/office/drawing/2014/main" id="{F932BCD0-BCF7-E358-A702-161BB3BD92AF}"/>
              </a:ext>
            </a:extLst>
          </p:cNvPr>
          <p:cNvPicPr>
            <a:picLocks noChangeAspect="1"/>
          </p:cNvPicPr>
          <p:nvPr/>
        </p:nvPicPr>
        <p:blipFill>
          <a:blip r:embed="rId2"/>
          <a:stretch>
            <a:fillRect/>
          </a:stretch>
        </p:blipFill>
        <p:spPr>
          <a:xfrm>
            <a:off x="1769582" y="3602736"/>
            <a:ext cx="8097431" cy="2494861"/>
          </a:xfrm>
          <a:prstGeom prst="rect">
            <a:avLst/>
          </a:prstGeom>
        </p:spPr>
      </p:pic>
    </p:spTree>
    <p:extLst>
      <p:ext uri="{BB962C8B-B14F-4D97-AF65-F5344CB8AC3E}">
        <p14:creationId xmlns:p14="http://schemas.microsoft.com/office/powerpoint/2010/main" val="1984269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E6928-A84A-6DF9-416C-1F973BC9DC88}"/>
              </a:ext>
            </a:extLst>
          </p:cNvPr>
          <p:cNvSpPr>
            <a:spLocks noGrp="1"/>
          </p:cNvSpPr>
          <p:nvPr>
            <p:ph type="title"/>
          </p:nvPr>
        </p:nvSpPr>
        <p:spPr/>
        <p:txBody>
          <a:bodyPr>
            <a:normAutofit fontScale="90000"/>
          </a:bodyPr>
          <a:lstStyle/>
          <a:p>
            <a:r>
              <a:rPr lang="en-US" dirty="0"/>
              <a:t>Understanding Patterns of Cash Flow that Influence Value  and Timing</a:t>
            </a:r>
          </a:p>
        </p:txBody>
      </p:sp>
      <p:sp>
        <p:nvSpPr>
          <p:cNvPr id="3" name="Content Placeholder 2">
            <a:extLst>
              <a:ext uri="{FF2B5EF4-FFF2-40B4-BE49-F238E27FC236}">
                <a16:creationId xmlns:a16="http://schemas.microsoft.com/office/drawing/2014/main" id="{D955A004-D3E9-8B1F-4979-808C4AE8E6B2}"/>
              </a:ext>
            </a:extLst>
          </p:cNvPr>
          <p:cNvSpPr>
            <a:spLocks noGrp="1"/>
          </p:cNvSpPr>
          <p:nvPr>
            <p:ph idx="1"/>
          </p:nvPr>
        </p:nvSpPr>
        <p:spPr>
          <a:xfrm>
            <a:off x="2152650" y="1834769"/>
            <a:ext cx="7886700" cy="4351338"/>
          </a:xfrm>
        </p:spPr>
        <p:txBody>
          <a:bodyPr/>
          <a:lstStyle/>
          <a:p>
            <a:r>
              <a:rPr lang="en-US" dirty="0"/>
              <a:t>Simple Alternative Patterns of EBITDA</a:t>
            </a:r>
          </a:p>
          <a:p>
            <a:r>
              <a:rPr lang="en-US" dirty="0"/>
              <a:t>Case with Flat Nominal EBITDA</a:t>
            </a:r>
          </a:p>
          <a:p>
            <a:r>
              <a:rPr lang="en-US" dirty="0"/>
              <a:t>Case with EBITDA increasing with Inflation</a:t>
            </a:r>
          </a:p>
          <a:p>
            <a:r>
              <a:rPr lang="en-US" dirty="0"/>
              <a:t>Equity Cash Flow Increases After Debt Repayment</a:t>
            </a:r>
          </a:p>
          <a:p>
            <a:endParaRPr lang="en-US" dirty="0"/>
          </a:p>
        </p:txBody>
      </p:sp>
      <p:pic>
        <p:nvPicPr>
          <p:cNvPr id="7" name="Picture 6">
            <a:extLst>
              <a:ext uri="{FF2B5EF4-FFF2-40B4-BE49-F238E27FC236}">
                <a16:creationId xmlns:a16="http://schemas.microsoft.com/office/drawing/2014/main" id="{A178B2BA-B13E-71B8-9770-A6F94D16FDA5}"/>
              </a:ext>
            </a:extLst>
          </p:cNvPr>
          <p:cNvPicPr>
            <a:picLocks noChangeAspect="1"/>
          </p:cNvPicPr>
          <p:nvPr/>
        </p:nvPicPr>
        <p:blipFill>
          <a:blip r:embed="rId2"/>
          <a:stretch>
            <a:fillRect/>
          </a:stretch>
        </p:blipFill>
        <p:spPr>
          <a:xfrm>
            <a:off x="3055622" y="3503953"/>
            <a:ext cx="6629399" cy="2857992"/>
          </a:xfrm>
          <a:prstGeom prst="rect">
            <a:avLst/>
          </a:prstGeom>
        </p:spPr>
      </p:pic>
    </p:spTree>
    <p:extLst>
      <p:ext uri="{BB962C8B-B14F-4D97-AF65-F5344CB8AC3E}">
        <p14:creationId xmlns:p14="http://schemas.microsoft.com/office/powerpoint/2010/main" val="702594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5895A-236C-DE45-11F8-27479D220572}"/>
              </a:ext>
            </a:extLst>
          </p:cNvPr>
          <p:cNvSpPr>
            <a:spLocks noGrp="1"/>
          </p:cNvSpPr>
          <p:nvPr>
            <p:ph type="title"/>
          </p:nvPr>
        </p:nvSpPr>
        <p:spPr/>
        <p:txBody>
          <a:bodyPr>
            <a:normAutofit/>
          </a:bodyPr>
          <a:lstStyle/>
          <a:p>
            <a:r>
              <a:rPr lang="en-US" dirty="0"/>
              <a:t>Financial Ratios for Stable Corporation</a:t>
            </a:r>
          </a:p>
        </p:txBody>
      </p:sp>
      <p:sp>
        <p:nvSpPr>
          <p:cNvPr id="3" name="Content Placeholder 2">
            <a:extLst>
              <a:ext uri="{FF2B5EF4-FFF2-40B4-BE49-F238E27FC236}">
                <a16:creationId xmlns:a16="http://schemas.microsoft.com/office/drawing/2014/main" id="{8E92C6E0-7A74-1BFC-0349-10BB4FD7E54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8ADFE92-D776-A7AB-72AB-53093C06277D}"/>
              </a:ext>
            </a:extLst>
          </p:cNvPr>
          <p:cNvPicPr>
            <a:picLocks noChangeAspect="1"/>
          </p:cNvPicPr>
          <p:nvPr/>
        </p:nvPicPr>
        <p:blipFill>
          <a:blip r:embed="rId2"/>
          <a:stretch>
            <a:fillRect/>
          </a:stretch>
        </p:blipFill>
        <p:spPr>
          <a:xfrm>
            <a:off x="2152650" y="2281903"/>
            <a:ext cx="7590230" cy="3213641"/>
          </a:xfrm>
          <a:prstGeom prst="rect">
            <a:avLst/>
          </a:prstGeom>
        </p:spPr>
      </p:pic>
    </p:spTree>
    <p:extLst>
      <p:ext uri="{BB962C8B-B14F-4D97-AF65-F5344CB8AC3E}">
        <p14:creationId xmlns:p14="http://schemas.microsoft.com/office/powerpoint/2010/main" val="1807760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3042C2-A800-246A-FE8E-1A8F6AC7BFD1}"/>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50585" y="3360446"/>
            <a:ext cx="2417423" cy="2222939"/>
          </a:xfrm>
          <a:custGeom>
            <a:avLst/>
            <a:gdLst>
              <a:gd name="connsiteX0" fmla="*/ 0 w 2417423"/>
              <a:gd name="connsiteY0" fmla="*/ 0 h 2222939"/>
              <a:gd name="connsiteX1" fmla="*/ 2417423 w 2417423"/>
              <a:gd name="connsiteY1" fmla="*/ 0 h 2222939"/>
              <a:gd name="connsiteX2" fmla="*/ 2417423 w 2417423"/>
              <a:gd name="connsiteY2" fmla="*/ 2222939 h 2222939"/>
              <a:gd name="connsiteX3" fmla="*/ 370497 w 2417423"/>
              <a:gd name="connsiteY3" fmla="*/ 2222939 h 2222939"/>
              <a:gd name="connsiteX4" fmla="*/ 0 w 2417423"/>
              <a:gd name="connsiteY4" fmla="*/ 1852442 h 222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423" h="2222939">
                <a:moveTo>
                  <a:pt x="0" y="0"/>
                </a:moveTo>
                <a:lnTo>
                  <a:pt x="2417423" y="0"/>
                </a:lnTo>
                <a:lnTo>
                  <a:pt x="2417423" y="2222939"/>
                </a:lnTo>
                <a:lnTo>
                  <a:pt x="370497" y="2222939"/>
                </a:lnTo>
                <a:lnTo>
                  <a:pt x="0" y="1852442"/>
                </a:lnTo>
                <a:close/>
              </a:path>
            </a:pathLst>
          </a:custGeom>
        </p:spPr>
      </p:pic>
      <p:sp>
        <p:nvSpPr>
          <p:cNvPr id="2" name="Slide Number Placeholder 1">
            <a:extLst>
              <a:ext uri="{FF2B5EF4-FFF2-40B4-BE49-F238E27FC236}">
                <a16:creationId xmlns:a16="http://schemas.microsoft.com/office/drawing/2014/main" id="{1C22F84D-C2C8-6FE7-2F13-D9BCC5543D4E}"/>
              </a:ext>
            </a:extLst>
          </p:cNvPr>
          <p:cNvSpPr>
            <a:spLocks noGrp="1"/>
          </p:cNvSpPr>
          <p:nvPr>
            <p:ph type="sldNum" sz="quarter" idx="12"/>
          </p:nvPr>
        </p:nvSpPr>
        <p:spPr/>
        <p:txBody>
          <a:bodyPr/>
          <a:lstStyle/>
          <a:p>
            <a:fld id="{58512D75-7CB4-B14B-B319-80CCA14032BE}" type="slidenum">
              <a:rPr lang="en-SA" smtClean="0"/>
              <a:t>13</a:t>
            </a:fld>
            <a:endParaRPr lang="en-SA"/>
          </a:p>
        </p:txBody>
      </p:sp>
      <p:sp>
        <p:nvSpPr>
          <p:cNvPr id="20" name="TextBox 19">
            <a:extLst>
              <a:ext uri="{FF2B5EF4-FFF2-40B4-BE49-F238E27FC236}">
                <a16:creationId xmlns:a16="http://schemas.microsoft.com/office/drawing/2014/main" id="{89840EB3-8EDF-20C3-112C-56E3B9918B4C}"/>
              </a:ext>
            </a:extLst>
          </p:cNvPr>
          <p:cNvSpPr txBox="1"/>
          <p:nvPr/>
        </p:nvSpPr>
        <p:spPr>
          <a:xfrm>
            <a:off x="850584" y="2277297"/>
            <a:ext cx="2417423" cy="646331"/>
          </a:xfrm>
          <a:prstGeom prst="rect">
            <a:avLst/>
          </a:prstGeom>
          <a:noFill/>
        </p:spPr>
        <p:txBody>
          <a:bodyPr wrap="square">
            <a:spAutoFit/>
          </a:bodyPr>
          <a:lstStyle/>
          <a:p>
            <a:r>
              <a:rPr lang="en-US" sz="1800">
                <a:solidFill>
                  <a:schemeClr val="accent2"/>
                </a:solidFill>
                <a:effectLst/>
                <a:latin typeface="DIN Next LT Arabic" panose="020B0503020203050203" pitchFamily="34" charset="-78"/>
                <a:cs typeface="DIN Next LT Arabic" panose="020B0503020203050203" pitchFamily="34" charset="-78"/>
              </a:rPr>
              <a:t>Energy Security and Energy Diplomacy</a:t>
            </a:r>
          </a:p>
        </p:txBody>
      </p:sp>
      <p:sp>
        <p:nvSpPr>
          <p:cNvPr id="41" name="TextBox 40">
            <a:extLst>
              <a:ext uri="{FF2B5EF4-FFF2-40B4-BE49-F238E27FC236}">
                <a16:creationId xmlns:a16="http://schemas.microsoft.com/office/drawing/2014/main" id="{EB566E62-87E2-FCF0-54F9-1DA77391E95D}"/>
              </a:ext>
            </a:extLst>
          </p:cNvPr>
          <p:cNvSpPr txBox="1"/>
          <p:nvPr/>
        </p:nvSpPr>
        <p:spPr>
          <a:xfrm>
            <a:off x="3562865" y="2277297"/>
            <a:ext cx="2417423" cy="923330"/>
          </a:xfrm>
          <a:prstGeom prst="rect">
            <a:avLst/>
          </a:prstGeom>
          <a:noFill/>
        </p:spPr>
        <p:txBody>
          <a:bodyPr wrap="square">
            <a:spAutoFit/>
          </a:bodyPr>
          <a:lstStyle/>
          <a:p>
            <a:r>
              <a:rPr lang="en-US" sz="1800">
                <a:solidFill>
                  <a:schemeClr val="accent2"/>
                </a:solidFill>
                <a:effectLst/>
                <a:latin typeface="DIN Next LT Arabic" panose="020B0503020203050203" pitchFamily="34" charset="-78"/>
                <a:cs typeface="DIN Next LT Arabic" panose="020B0503020203050203" pitchFamily="34" charset="-78"/>
              </a:rPr>
              <a:t>Global Energy Sector and Business Management</a:t>
            </a:r>
          </a:p>
        </p:txBody>
      </p:sp>
      <p:sp>
        <p:nvSpPr>
          <p:cNvPr id="47" name="TextBox 46">
            <a:extLst>
              <a:ext uri="{FF2B5EF4-FFF2-40B4-BE49-F238E27FC236}">
                <a16:creationId xmlns:a16="http://schemas.microsoft.com/office/drawing/2014/main" id="{FE0508E7-6FE5-E852-7BE7-86379539C021}"/>
              </a:ext>
            </a:extLst>
          </p:cNvPr>
          <p:cNvSpPr txBox="1"/>
          <p:nvPr/>
        </p:nvSpPr>
        <p:spPr>
          <a:xfrm>
            <a:off x="6247574" y="2277297"/>
            <a:ext cx="2417423" cy="923330"/>
          </a:xfrm>
          <a:prstGeom prst="rect">
            <a:avLst/>
          </a:prstGeom>
          <a:noFill/>
        </p:spPr>
        <p:txBody>
          <a:bodyPr wrap="square">
            <a:spAutoFit/>
          </a:bodyPr>
          <a:lstStyle/>
          <a:p>
            <a:r>
              <a:rPr lang="en-US" sz="1800">
                <a:solidFill>
                  <a:schemeClr val="accent2"/>
                </a:solidFill>
                <a:effectLst/>
                <a:latin typeface="DIN Next LT Arabic" panose="020B0503020203050203" pitchFamily="34" charset="-78"/>
                <a:cs typeface="DIN Next LT Arabic" panose="020B0503020203050203" pitchFamily="34" charset="-78"/>
              </a:rPr>
              <a:t>Renewable and Sustainable Energy Policy</a:t>
            </a:r>
          </a:p>
        </p:txBody>
      </p:sp>
      <p:sp>
        <p:nvSpPr>
          <p:cNvPr id="57" name="Graphic 17">
            <a:extLst>
              <a:ext uri="{FF2B5EF4-FFF2-40B4-BE49-F238E27FC236}">
                <a16:creationId xmlns:a16="http://schemas.microsoft.com/office/drawing/2014/main" id="{7DFE80C8-6FC6-6EAC-8ABA-211A75D3960D}"/>
              </a:ext>
            </a:extLst>
          </p:cNvPr>
          <p:cNvSpPr/>
          <p:nvPr/>
        </p:nvSpPr>
        <p:spPr>
          <a:xfrm rot="5400000">
            <a:off x="2766266" y="5081642"/>
            <a:ext cx="501743" cy="501743"/>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accent4"/>
          </a:solidFill>
          <a:ln w="0" cap="flat">
            <a:noFill/>
            <a:prstDash val="solid"/>
            <a:miter/>
          </a:ln>
        </p:spPr>
        <p:txBody>
          <a:bodyPr rtlCol="0" anchor="ctr"/>
          <a:lstStyle/>
          <a:p>
            <a:pPr marL="0" algn="r" defTabSz="914400" rtl="1" eaLnBrk="1" latinLnBrk="0" hangingPunct="1"/>
            <a:endParaRPr lang="en-SA"/>
          </a:p>
        </p:txBody>
      </p:sp>
      <p:cxnSp>
        <p:nvCxnSpPr>
          <p:cNvPr id="58" name="Straight Connector 57">
            <a:extLst>
              <a:ext uri="{FF2B5EF4-FFF2-40B4-BE49-F238E27FC236}">
                <a16:creationId xmlns:a16="http://schemas.microsoft.com/office/drawing/2014/main" id="{35F01675-B4AF-BB7E-75CE-08E26F32E348}"/>
              </a:ext>
            </a:extLst>
          </p:cNvPr>
          <p:cNvCxnSpPr>
            <a:cxnSpLocks/>
          </p:cNvCxnSpPr>
          <p:nvPr/>
        </p:nvCxnSpPr>
        <p:spPr>
          <a:xfrm>
            <a:off x="850585" y="2193192"/>
            <a:ext cx="64259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D2B2003-2D84-7782-D747-5EAFA03AE0AF}"/>
              </a:ext>
            </a:extLst>
          </p:cNvPr>
          <p:cNvCxnSpPr>
            <a:cxnSpLocks/>
          </p:cNvCxnSpPr>
          <p:nvPr/>
        </p:nvCxnSpPr>
        <p:spPr>
          <a:xfrm>
            <a:off x="3562866" y="2193192"/>
            <a:ext cx="64259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03F85A2-F55C-675B-F9D5-D9CFDBC36582}"/>
              </a:ext>
            </a:extLst>
          </p:cNvPr>
          <p:cNvCxnSpPr>
            <a:cxnSpLocks/>
          </p:cNvCxnSpPr>
          <p:nvPr/>
        </p:nvCxnSpPr>
        <p:spPr>
          <a:xfrm>
            <a:off x="6275026" y="2193192"/>
            <a:ext cx="64259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556672-83D6-E2B9-C64B-D2CF13A44A22}"/>
              </a:ext>
            </a:extLst>
          </p:cNvPr>
          <p:cNvSpPr txBox="1"/>
          <p:nvPr/>
        </p:nvSpPr>
        <p:spPr>
          <a:xfrm>
            <a:off x="8923226" y="2277297"/>
            <a:ext cx="2417423" cy="923330"/>
          </a:xfrm>
          <a:prstGeom prst="rect">
            <a:avLst/>
          </a:prstGeom>
          <a:noFill/>
        </p:spPr>
        <p:txBody>
          <a:bodyPr wrap="square">
            <a:spAutoFit/>
          </a:bodyPr>
          <a:lstStyle/>
          <a:p>
            <a:r>
              <a:rPr lang="en-US" sz="1800">
                <a:solidFill>
                  <a:schemeClr val="accent2"/>
                </a:solidFill>
                <a:effectLst/>
                <a:latin typeface="DIN Next LT Arabic" panose="020B0503020203050203" pitchFamily="34" charset="-78"/>
                <a:cs typeface="DIN Next LT Arabic" panose="020B0503020203050203" pitchFamily="34" charset="-78"/>
              </a:rPr>
              <a:t>Principles of Microeconomics and Public Policy</a:t>
            </a:r>
          </a:p>
        </p:txBody>
      </p:sp>
      <p:cxnSp>
        <p:nvCxnSpPr>
          <p:cNvPr id="12" name="Straight Connector 11">
            <a:extLst>
              <a:ext uri="{FF2B5EF4-FFF2-40B4-BE49-F238E27FC236}">
                <a16:creationId xmlns:a16="http://schemas.microsoft.com/office/drawing/2014/main" id="{6C473DB6-D95B-26E0-9E1C-91F9A5DE1A84}"/>
              </a:ext>
            </a:extLst>
          </p:cNvPr>
          <p:cNvCxnSpPr>
            <a:cxnSpLocks/>
          </p:cNvCxnSpPr>
          <p:nvPr/>
        </p:nvCxnSpPr>
        <p:spPr>
          <a:xfrm>
            <a:off x="8950678" y="2193192"/>
            <a:ext cx="64259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7BF0152-76BE-BEC0-8BD7-BCF87961985A}"/>
              </a:ext>
            </a:extLst>
          </p:cNvPr>
          <p:cNvSpPr txBox="1"/>
          <p:nvPr/>
        </p:nvSpPr>
        <p:spPr>
          <a:xfrm>
            <a:off x="813478" y="620699"/>
            <a:ext cx="3016400" cy="307777"/>
          </a:xfrm>
          <a:prstGeom prst="rect">
            <a:avLst/>
          </a:prstGeom>
          <a:noFill/>
        </p:spPr>
        <p:txBody>
          <a:bodyPr wrap="square" anchor="t">
            <a:spAutoFit/>
          </a:bodyPr>
          <a:lstStyle/>
          <a:p>
            <a:pPr>
              <a:spcAft>
                <a:spcPts val="600"/>
              </a:spcAft>
            </a:pPr>
            <a:r>
              <a:rPr lang="en-ID" sz="1400" b="1">
                <a:solidFill>
                  <a:schemeClr val="bg2"/>
                </a:solidFill>
                <a:latin typeface="DIN Next LT Arabic" panose="020B0503020203050203" pitchFamily="34" charset="-78"/>
                <a:ea typeface="Roboto Light" panose="02000000000000000000" pitchFamily="2" charset="0"/>
                <a:cs typeface="DIN Next LT Arabic" panose="020B0503020203050203" pitchFamily="34" charset="-78"/>
              </a:rPr>
              <a:t>Programs</a:t>
            </a:r>
          </a:p>
        </p:txBody>
      </p:sp>
      <p:cxnSp>
        <p:nvCxnSpPr>
          <p:cNvPr id="7" name="Straight Connector 6">
            <a:extLst>
              <a:ext uri="{FF2B5EF4-FFF2-40B4-BE49-F238E27FC236}">
                <a16:creationId xmlns:a16="http://schemas.microsoft.com/office/drawing/2014/main" id="{46D8FFA8-B92D-3599-43A5-19705DCB15AB}"/>
              </a:ext>
            </a:extLst>
          </p:cNvPr>
          <p:cNvCxnSpPr>
            <a:cxnSpLocks/>
          </p:cNvCxnSpPr>
          <p:nvPr/>
        </p:nvCxnSpPr>
        <p:spPr>
          <a:xfrm>
            <a:off x="554579" y="818492"/>
            <a:ext cx="21914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EA6230-1614-9445-0052-FFE8C8512A6E}"/>
              </a:ext>
            </a:extLst>
          </p:cNvPr>
          <p:cNvSpPr txBox="1"/>
          <p:nvPr/>
        </p:nvSpPr>
        <p:spPr>
          <a:xfrm>
            <a:off x="813478" y="911661"/>
            <a:ext cx="4977722" cy="439095"/>
          </a:xfrm>
          <a:prstGeom prst="rect">
            <a:avLst/>
          </a:prstGeom>
          <a:noFill/>
        </p:spPr>
        <p:txBody>
          <a:bodyPr wrap="square" anchor="t">
            <a:spAutoFit/>
          </a:bodyPr>
          <a:lstStyle/>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Programs Overview</a:t>
            </a:r>
          </a:p>
        </p:txBody>
      </p:sp>
      <p:grpSp>
        <p:nvGrpSpPr>
          <p:cNvPr id="214" name="Graphic 430">
            <a:extLst>
              <a:ext uri="{FF2B5EF4-FFF2-40B4-BE49-F238E27FC236}">
                <a16:creationId xmlns:a16="http://schemas.microsoft.com/office/drawing/2014/main" id="{B0348758-C104-D6C3-2771-6308FD4D8B71}"/>
              </a:ext>
            </a:extLst>
          </p:cNvPr>
          <p:cNvGrpSpPr/>
          <p:nvPr/>
        </p:nvGrpSpPr>
        <p:grpSpPr>
          <a:xfrm>
            <a:off x="3559298" y="1631194"/>
            <a:ext cx="435264" cy="435264"/>
            <a:chOff x="15033145" y="2961620"/>
            <a:chExt cx="161925" cy="161925"/>
          </a:xfrm>
          <a:noFill/>
        </p:grpSpPr>
        <p:sp>
          <p:nvSpPr>
            <p:cNvPr id="215" name="Freeform 214">
              <a:extLst>
                <a:ext uri="{FF2B5EF4-FFF2-40B4-BE49-F238E27FC236}">
                  <a16:creationId xmlns:a16="http://schemas.microsoft.com/office/drawing/2014/main" id="{82BE6413-FDAD-93CB-1795-332F76FC0905}"/>
                </a:ext>
              </a:extLst>
            </p:cNvPr>
            <p:cNvSpPr/>
            <p:nvPr/>
          </p:nvSpPr>
          <p:spPr>
            <a:xfrm>
              <a:off x="15038506" y="3068103"/>
              <a:ext cx="28261" cy="28261"/>
            </a:xfrm>
            <a:custGeom>
              <a:avLst/>
              <a:gdLst>
                <a:gd name="connsiteX0" fmla="*/ 16378 w 28261"/>
                <a:gd name="connsiteY0" fmla="*/ 28077 h 28261"/>
                <a:gd name="connsiteX1" fmla="*/ 28077 w 28261"/>
                <a:gd name="connsiteY1" fmla="*/ 11884 h 28261"/>
                <a:gd name="connsiteX2" fmla="*/ 11884 w 28261"/>
                <a:gd name="connsiteY2" fmla="*/ 185 h 28261"/>
                <a:gd name="connsiteX3" fmla="*/ 185 w 28261"/>
                <a:gd name="connsiteY3" fmla="*/ 16378 h 28261"/>
                <a:gd name="connsiteX4" fmla="*/ 16378 w 28261"/>
                <a:gd name="connsiteY4" fmla="*/ 28077 h 2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1" h="28261">
                  <a:moveTo>
                    <a:pt x="16378" y="28077"/>
                  </a:moveTo>
                  <a:cubicBezTo>
                    <a:pt x="24069" y="26822"/>
                    <a:pt x="29331" y="19576"/>
                    <a:pt x="28077" y="11884"/>
                  </a:cubicBezTo>
                  <a:cubicBezTo>
                    <a:pt x="26822" y="4193"/>
                    <a:pt x="19575" y="-1070"/>
                    <a:pt x="11884" y="185"/>
                  </a:cubicBezTo>
                  <a:cubicBezTo>
                    <a:pt x="4193" y="1440"/>
                    <a:pt x="-1070" y="8686"/>
                    <a:pt x="185" y="16378"/>
                  </a:cubicBezTo>
                  <a:cubicBezTo>
                    <a:pt x="1440" y="24069"/>
                    <a:pt x="8686" y="29332"/>
                    <a:pt x="16378" y="28077"/>
                  </a:cubicBezTo>
                  <a:close/>
                </a:path>
              </a:pathLst>
            </a:custGeom>
            <a:noFill/>
            <a:ln w="12700" cap="rnd">
              <a:solidFill>
                <a:schemeClr val="accent4"/>
              </a:solidFill>
              <a:prstDash val="solid"/>
              <a:round/>
            </a:ln>
          </p:spPr>
          <p:txBody>
            <a:bodyPr rtlCol="0" anchor="ctr"/>
            <a:lstStyle/>
            <a:p>
              <a:endParaRPr lang="en-SA"/>
            </a:p>
          </p:txBody>
        </p:sp>
        <p:sp>
          <p:nvSpPr>
            <p:cNvPr id="216" name="Freeform 215">
              <a:extLst>
                <a:ext uri="{FF2B5EF4-FFF2-40B4-BE49-F238E27FC236}">
                  <a16:creationId xmlns:a16="http://schemas.microsoft.com/office/drawing/2014/main" id="{6D1F6C99-BF2E-8D05-2958-41267150A01A}"/>
                </a:ext>
              </a:extLst>
            </p:cNvPr>
            <p:cNvSpPr/>
            <p:nvPr/>
          </p:nvSpPr>
          <p:spPr>
            <a:xfrm>
              <a:off x="15033145" y="3096341"/>
              <a:ext cx="38942" cy="27203"/>
            </a:xfrm>
            <a:custGeom>
              <a:avLst/>
              <a:gdLst>
                <a:gd name="connsiteX0" fmla="*/ 19471 w 38942"/>
                <a:gd name="connsiteY0" fmla="*/ 0 h 27203"/>
                <a:gd name="connsiteX1" fmla="*/ 38943 w 38942"/>
                <a:gd name="connsiteY1" fmla="*/ 19471 h 27203"/>
                <a:gd name="connsiteX2" fmla="*/ 38943 w 38942"/>
                <a:gd name="connsiteY2" fmla="*/ 27203 h 27203"/>
                <a:gd name="connsiteX3" fmla="*/ 0 w 38942"/>
                <a:gd name="connsiteY3" fmla="*/ 27203 h 27203"/>
                <a:gd name="connsiteX4" fmla="*/ 0 w 38942"/>
                <a:gd name="connsiteY4" fmla="*/ 19471 h 27203"/>
                <a:gd name="connsiteX5" fmla="*/ 19471 w 38942"/>
                <a:gd name="connsiteY5" fmla="*/ 0 h 2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2" h="27203">
                  <a:moveTo>
                    <a:pt x="19471" y="0"/>
                  </a:moveTo>
                  <a:cubicBezTo>
                    <a:pt x="30158" y="0"/>
                    <a:pt x="38943" y="8744"/>
                    <a:pt x="38943" y="19471"/>
                  </a:cubicBezTo>
                  <a:lnTo>
                    <a:pt x="38943" y="27203"/>
                  </a:lnTo>
                  <a:lnTo>
                    <a:pt x="0" y="27203"/>
                  </a:lnTo>
                  <a:lnTo>
                    <a:pt x="0" y="19471"/>
                  </a:lnTo>
                  <a:cubicBezTo>
                    <a:pt x="0" y="8784"/>
                    <a:pt x="8744" y="0"/>
                    <a:pt x="19471" y="0"/>
                  </a:cubicBezTo>
                  <a:close/>
                </a:path>
              </a:pathLst>
            </a:custGeom>
            <a:noFill/>
            <a:ln w="12700" cap="rnd">
              <a:solidFill>
                <a:schemeClr val="accent4"/>
              </a:solidFill>
              <a:prstDash val="solid"/>
              <a:round/>
            </a:ln>
          </p:spPr>
          <p:txBody>
            <a:bodyPr rtlCol="0" anchor="ctr"/>
            <a:lstStyle/>
            <a:p>
              <a:endParaRPr lang="en-SA"/>
            </a:p>
          </p:txBody>
        </p:sp>
        <p:grpSp>
          <p:nvGrpSpPr>
            <p:cNvPr id="217" name="Graphic 430">
              <a:extLst>
                <a:ext uri="{FF2B5EF4-FFF2-40B4-BE49-F238E27FC236}">
                  <a16:creationId xmlns:a16="http://schemas.microsoft.com/office/drawing/2014/main" id="{5AE1C2E0-82FB-0C7E-B9B7-629619FA0D0D}"/>
                </a:ext>
              </a:extLst>
            </p:cNvPr>
            <p:cNvGrpSpPr/>
            <p:nvPr/>
          </p:nvGrpSpPr>
          <p:grpSpPr>
            <a:xfrm>
              <a:off x="15094676" y="3068103"/>
              <a:ext cx="38902" cy="55442"/>
              <a:chOff x="15094676" y="3068103"/>
              <a:chExt cx="38902" cy="55442"/>
            </a:xfrm>
            <a:noFill/>
          </p:grpSpPr>
          <p:sp>
            <p:nvSpPr>
              <p:cNvPr id="229" name="Freeform 228">
                <a:extLst>
                  <a:ext uri="{FF2B5EF4-FFF2-40B4-BE49-F238E27FC236}">
                    <a16:creationId xmlns:a16="http://schemas.microsoft.com/office/drawing/2014/main" id="{D788D960-00E9-B6CA-E4E7-A1B7C272B1CA}"/>
                  </a:ext>
                </a:extLst>
              </p:cNvPr>
              <p:cNvSpPr/>
              <p:nvPr/>
            </p:nvSpPr>
            <p:spPr>
              <a:xfrm>
                <a:off x="15099997" y="3068103"/>
                <a:ext cx="28261" cy="28261"/>
              </a:xfrm>
              <a:custGeom>
                <a:avLst/>
                <a:gdLst>
                  <a:gd name="connsiteX0" fmla="*/ 16377 w 28261"/>
                  <a:gd name="connsiteY0" fmla="*/ 28077 h 28261"/>
                  <a:gd name="connsiteX1" fmla="*/ 28077 w 28261"/>
                  <a:gd name="connsiteY1" fmla="*/ 11884 h 28261"/>
                  <a:gd name="connsiteX2" fmla="*/ 11884 w 28261"/>
                  <a:gd name="connsiteY2" fmla="*/ 185 h 28261"/>
                  <a:gd name="connsiteX3" fmla="*/ 185 w 28261"/>
                  <a:gd name="connsiteY3" fmla="*/ 16378 h 28261"/>
                  <a:gd name="connsiteX4" fmla="*/ 16377 w 28261"/>
                  <a:gd name="connsiteY4" fmla="*/ 28077 h 2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1" h="28261">
                    <a:moveTo>
                      <a:pt x="16377" y="28077"/>
                    </a:moveTo>
                    <a:cubicBezTo>
                      <a:pt x="24069" y="26822"/>
                      <a:pt x="29332" y="19576"/>
                      <a:pt x="28077" y="11884"/>
                    </a:cubicBezTo>
                    <a:cubicBezTo>
                      <a:pt x="26822" y="4193"/>
                      <a:pt x="19576" y="-1070"/>
                      <a:pt x="11884" y="185"/>
                    </a:cubicBezTo>
                    <a:cubicBezTo>
                      <a:pt x="4193" y="1440"/>
                      <a:pt x="-1070" y="8686"/>
                      <a:pt x="185" y="16378"/>
                    </a:cubicBezTo>
                    <a:cubicBezTo>
                      <a:pt x="1440" y="24069"/>
                      <a:pt x="8686" y="29332"/>
                      <a:pt x="16377" y="28077"/>
                    </a:cubicBezTo>
                    <a:close/>
                  </a:path>
                </a:pathLst>
              </a:custGeom>
              <a:noFill/>
              <a:ln w="12700" cap="rnd">
                <a:solidFill>
                  <a:schemeClr val="accent4"/>
                </a:solidFill>
                <a:prstDash val="solid"/>
                <a:round/>
              </a:ln>
            </p:spPr>
            <p:txBody>
              <a:bodyPr rtlCol="0" anchor="ctr"/>
              <a:lstStyle/>
              <a:p>
                <a:endParaRPr lang="en-SA"/>
              </a:p>
            </p:txBody>
          </p:sp>
          <p:sp>
            <p:nvSpPr>
              <p:cNvPr id="230" name="Freeform 229">
                <a:extLst>
                  <a:ext uri="{FF2B5EF4-FFF2-40B4-BE49-F238E27FC236}">
                    <a16:creationId xmlns:a16="http://schemas.microsoft.com/office/drawing/2014/main" id="{C488928A-B6F5-75CE-5E1D-ABC05801CF54}"/>
                  </a:ext>
                </a:extLst>
              </p:cNvPr>
              <p:cNvSpPr/>
              <p:nvPr/>
            </p:nvSpPr>
            <p:spPr>
              <a:xfrm>
                <a:off x="15094676" y="3096341"/>
                <a:ext cx="38902" cy="27203"/>
              </a:xfrm>
              <a:custGeom>
                <a:avLst/>
                <a:gdLst>
                  <a:gd name="connsiteX0" fmla="*/ 19431 w 38902"/>
                  <a:gd name="connsiteY0" fmla="*/ 0 h 27203"/>
                  <a:gd name="connsiteX1" fmla="*/ 38902 w 38902"/>
                  <a:gd name="connsiteY1" fmla="*/ 19471 h 27203"/>
                  <a:gd name="connsiteX2" fmla="*/ 38902 w 38902"/>
                  <a:gd name="connsiteY2" fmla="*/ 27203 h 27203"/>
                  <a:gd name="connsiteX3" fmla="*/ 0 w 38902"/>
                  <a:gd name="connsiteY3" fmla="*/ 27203 h 27203"/>
                  <a:gd name="connsiteX4" fmla="*/ 0 w 38902"/>
                  <a:gd name="connsiteY4" fmla="*/ 19471 h 27203"/>
                  <a:gd name="connsiteX5" fmla="*/ 19472 w 38902"/>
                  <a:gd name="connsiteY5" fmla="*/ 0 h 2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02" h="27203">
                    <a:moveTo>
                      <a:pt x="19431" y="0"/>
                    </a:moveTo>
                    <a:cubicBezTo>
                      <a:pt x="30118" y="0"/>
                      <a:pt x="38902" y="8744"/>
                      <a:pt x="38902" y="19471"/>
                    </a:cubicBezTo>
                    <a:lnTo>
                      <a:pt x="38902" y="27203"/>
                    </a:lnTo>
                    <a:lnTo>
                      <a:pt x="0" y="27203"/>
                    </a:lnTo>
                    <a:lnTo>
                      <a:pt x="0" y="19471"/>
                    </a:lnTo>
                    <a:cubicBezTo>
                      <a:pt x="0" y="8784"/>
                      <a:pt x="8744" y="0"/>
                      <a:pt x="19472" y="0"/>
                    </a:cubicBezTo>
                    <a:close/>
                  </a:path>
                </a:pathLst>
              </a:custGeom>
              <a:noFill/>
              <a:ln w="12700" cap="rnd">
                <a:solidFill>
                  <a:schemeClr val="accent4"/>
                </a:solidFill>
                <a:prstDash val="solid"/>
                <a:round/>
              </a:ln>
            </p:spPr>
            <p:txBody>
              <a:bodyPr rtlCol="0" anchor="ctr"/>
              <a:lstStyle/>
              <a:p>
                <a:endParaRPr lang="en-SA"/>
              </a:p>
            </p:txBody>
          </p:sp>
        </p:grpSp>
        <p:grpSp>
          <p:nvGrpSpPr>
            <p:cNvPr id="218" name="Graphic 430">
              <a:extLst>
                <a:ext uri="{FF2B5EF4-FFF2-40B4-BE49-F238E27FC236}">
                  <a16:creationId xmlns:a16="http://schemas.microsoft.com/office/drawing/2014/main" id="{EDE328D1-3A86-4F32-F1DE-2B536208DD08}"/>
                </a:ext>
              </a:extLst>
            </p:cNvPr>
            <p:cNvGrpSpPr/>
            <p:nvPr/>
          </p:nvGrpSpPr>
          <p:grpSpPr>
            <a:xfrm>
              <a:off x="15156127" y="3068112"/>
              <a:ext cx="38942" cy="55432"/>
              <a:chOff x="15156127" y="3068112"/>
              <a:chExt cx="38942" cy="55432"/>
            </a:xfrm>
            <a:noFill/>
          </p:grpSpPr>
          <p:sp>
            <p:nvSpPr>
              <p:cNvPr id="227" name="Freeform 226">
                <a:extLst>
                  <a:ext uri="{FF2B5EF4-FFF2-40B4-BE49-F238E27FC236}">
                    <a16:creationId xmlns:a16="http://schemas.microsoft.com/office/drawing/2014/main" id="{07927352-8D62-5987-F3B0-2F812676FB06}"/>
                  </a:ext>
                </a:extLst>
              </p:cNvPr>
              <p:cNvSpPr/>
              <p:nvPr/>
            </p:nvSpPr>
            <p:spPr>
              <a:xfrm>
                <a:off x="15161488" y="3068112"/>
                <a:ext cx="28261" cy="28242"/>
              </a:xfrm>
              <a:custGeom>
                <a:avLst/>
                <a:gdLst>
                  <a:gd name="connsiteX0" fmla="*/ 16378 w 28261"/>
                  <a:gd name="connsiteY0" fmla="*/ 28067 h 28242"/>
                  <a:gd name="connsiteX1" fmla="*/ 28077 w 28261"/>
                  <a:gd name="connsiteY1" fmla="*/ 11874 h 28242"/>
                  <a:gd name="connsiteX2" fmla="*/ 11884 w 28261"/>
                  <a:gd name="connsiteY2" fmla="*/ 175 h 28242"/>
                  <a:gd name="connsiteX3" fmla="*/ 185 w 28261"/>
                  <a:gd name="connsiteY3" fmla="*/ 16368 h 28242"/>
                  <a:gd name="connsiteX4" fmla="*/ 16378 w 28261"/>
                  <a:gd name="connsiteY4" fmla="*/ 28067 h 2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1" h="28242">
                    <a:moveTo>
                      <a:pt x="16378" y="28067"/>
                    </a:moveTo>
                    <a:cubicBezTo>
                      <a:pt x="24069" y="26812"/>
                      <a:pt x="29331" y="19566"/>
                      <a:pt x="28077" y="11874"/>
                    </a:cubicBezTo>
                    <a:cubicBezTo>
                      <a:pt x="26822" y="4183"/>
                      <a:pt x="19575" y="-1039"/>
                      <a:pt x="11884" y="175"/>
                    </a:cubicBezTo>
                    <a:cubicBezTo>
                      <a:pt x="4193" y="1430"/>
                      <a:pt x="-1070" y="8677"/>
                      <a:pt x="185" y="16368"/>
                    </a:cubicBezTo>
                    <a:cubicBezTo>
                      <a:pt x="1440" y="24059"/>
                      <a:pt x="8686" y="29281"/>
                      <a:pt x="16378" y="28067"/>
                    </a:cubicBezTo>
                    <a:close/>
                  </a:path>
                </a:pathLst>
              </a:custGeom>
              <a:noFill/>
              <a:ln w="12700" cap="rnd">
                <a:solidFill>
                  <a:schemeClr val="accent4"/>
                </a:solidFill>
                <a:prstDash val="solid"/>
                <a:round/>
              </a:ln>
            </p:spPr>
            <p:txBody>
              <a:bodyPr rtlCol="0" anchor="ctr"/>
              <a:lstStyle/>
              <a:p>
                <a:endParaRPr lang="en-SA"/>
              </a:p>
            </p:txBody>
          </p:sp>
          <p:sp>
            <p:nvSpPr>
              <p:cNvPr id="228" name="Freeform 227">
                <a:extLst>
                  <a:ext uri="{FF2B5EF4-FFF2-40B4-BE49-F238E27FC236}">
                    <a16:creationId xmlns:a16="http://schemas.microsoft.com/office/drawing/2014/main" id="{938FF02F-718C-BCDE-9C2C-25CFA2D99AD6}"/>
                  </a:ext>
                </a:extLst>
              </p:cNvPr>
              <p:cNvSpPr/>
              <p:nvPr/>
            </p:nvSpPr>
            <p:spPr>
              <a:xfrm>
                <a:off x="15156127" y="3096341"/>
                <a:ext cx="38942" cy="27203"/>
              </a:xfrm>
              <a:custGeom>
                <a:avLst/>
                <a:gdLst>
                  <a:gd name="connsiteX0" fmla="*/ 19471 w 38942"/>
                  <a:gd name="connsiteY0" fmla="*/ 0 h 27203"/>
                  <a:gd name="connsiteX1" fmla="*/ 38943 w 38942"/>
                  <a:gd name="connsiteY1" fmla="*/ 19471 h 27203"/>
                  <a:gd name="connsiteX2" fmla="*/ 38943 w 38942"/>
                  <a:gd name="connsiteY2" fmla="*/ 27203 h 27203"/>
                  <a:gd name="connsiteX3" fmla="*/ 0 w 38942"/>
                  <a:gd name="connsiteY3" fmla="*/ 27203 h 27203"/>
                  <a:gd name="connsiteX4" fmla="*/ 0 w 38942"/>
                  <a:gd name="connsiteY4" fmla="*/ 19471 h 27203"/>
                  <a:gd name="connsiteX5" fmla="*/ 19471 w 38942"/>
                  <a:gd name="connsiteY5" fmla="*/ 0 h 2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2" h="27203">
                    <a:moveTo>
                      <a:pt x="19471" y="0"/>
                    </a:moveTo>
                    <a:cubicBezTo>
                      <a:pt x="30158" y="0"/>
                      <a:pt x="38943" y="8744"/>
                      <a:pt x="38943" y="19471"/>
                    </a:cubicBezTo>
                    <a:lnTo>
                      <a:pt x="38943" y="27203"/>
                    </a:lnTo>
                    <a:lnTo>
                      <a:pt x="0" y="27203"/>
                    </a:lnTo>
                    <a:lnTo>
                      <a:pt x="0" y="19471"/>
                    </a:lnTo>
                    <a:cubicBezTo>
                      <a:pt x="0" y="8784"/>
                      <a:pt x="8744" y="0"/>
                      <a:pt x="19471" y="0"/>
                    </a:cubicBezTo>
                    <a:close/>
                  </a:path>
                </a:pathLst>
              </a:custGeom>
              <a:noFill/>
              <a:ln w="12700" cap="rnd">
                <a:solidFill>
                  <a:schemeClr val="accent4"/>
                </a:solidFill>
                <a:prstDash val="solid"/>
                <a:round/>
              </a:ln>
            </p:spPr>
            <p:txBody>
              <a:bodyPr rtlCol="0" anchor="ctr"/>
              <a:lstStyle/>
              <a:p>
                <a:endParaRPr lang="en-SA"/>
              </a:p>
            </p:txBody>
          </p:sp>
        </p:grpSp>
        <p:sp>
          <p:nvSpPr>
            <p:cNvPr id="219" name="Freeform 218">
              <a:extLst>
                <a:ext uri="{FF2B5EF4-FFF2-40B4-BE49-F238E27FC236}">
                  <a16:creationId xmlns:a16="http://schemas.microsoft.com/office/drawing/2014/main" id="{8B1CC56D-70A2-8CB4-A761-518BBE23356D}"/>
                </a:ext>
              </a:extLst>
            </p:cNvPr>
            <p:cNvSpPr/>
            <p:nvPr/>
          </p:nvSpPr>
          <p:spPr>
            <a:xfrm>
              <a:off x="15039500" y="2961620"/>
              <a:ext cx="149173" cy="86346"/>
            </a:xfrm>
            <a:custGeom>
              <a:avLst/>
              <a:gdLst>
                <a:gd name="connsiteX0" fmla="*/ 149173 w 149173"/>
                <a:gd name="connsiteY0" fmla="*/ 0 h 86346"/>
                <a:gd name="connsiteX1" fmla="*/ 0 w 149173"/>
                <a:gd name="connsiteY1" fmla="*/ 0 h 86346"/>
                <a:gd name="connsiteX2" fmla="*/ 0 w 149173"/>
                <a:gd name="connsiteY2" fmla="*/ 86346 h 86346"/>
                <a:gd name="connsiteX3" fmla="*/ 149173 w 149173"/>
                <a:gd name="connsiteY3" fmla="*/ 86346 h 86346"/>
                <a:gd name="connsiteX4" fmla="*/ 149173 w 149173"/>
                <a:gd name="connsiteY4" fmla="*/ 0 h 86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3" h="86346">
                  <a:moveTo>
                    <a:pt x="149173" y="0"/>
                  </a:moveTo>
                  <a:lnTo>
                    <a:pt x="0" y="0"/>
                  </a:lnTo>
                  <a:lnTo>
                    <a:pt x="0" y="86346"/>
                  </a:lnTo>
                  <a:lnTo>
                    <a:pt x="149173" y="86346"/>
                  </a:lnTo>
                  <a:lnTo>
                    <a:pt x="149173" y="0"/>
                  </a:lnTo>
                  <a:close/>
                </a:path>
              </a:pathLst>
            </a:custGeom>
            <a:noFill/>
            <a:ln w="12700" cap="rnd">
              <a:solidFill>
                <a:schemeClr val="accent4"/>
              </a:solidFill>
              <a:prstDash val="solid"/>
              <a:round/>
            </a:ln>
          </p:spPr>
          <p:txBody>
            <a:bodyPr rtlCol="0" anchor="ctr"/>
            <a:lstStyle/>
            <a:p>
              <a:endParaRPr lang="en-SA"/>
            </a:p>
          </p:txBody>
        </p:sp>
        <p:sp>
          <p:nvSpPr>
            <p:cNvPr id="220" name="Freeform 219">
              <a:extLst>
                <a:ext uri="{FF2B5EF4-FFF2-40B4-BE49-F238E27FC236}">
                  <a16:creationId xmlns:a16="http://schemas.microsoft.com/office/drawing/2014/main" id="{34D82844-CC89-9A72-D13C-3281DA288BBB}"/>
                </a:ext>
              </a:extLst>
            </p:cNvPr>
            <p:cNvSpPr/>
            <p:nvPr/>
          </p:nvSpPr>
          <p:spPr>
            <a:xfrm>
              <a:off x="15034481" y="2961620"/>
              <a:ext cx="159253" cy="4048"/>
            </a:xfrm>
            <a:custGeom>
              <a:avLst/>
              <a:gdLst>
                <a:gd name="connsiteX0" fmla="*/ 0 w 159253"/>
                <a:gd name="connsiteY0" fmla="*/ 0 h 4048"/>
                <a:gd name="connsiteX1" fmla="*/ 159253 w 159253"/>
                <a:gd name="connsiteY1" fmla="*/ 0 h 4048"/>
              </a:gdLst>
              <a:ahLst/>
              <a:cxnLst>
                <a:cxn ang="0">
                  <a:pos x="connsiteX0" y="connsiteY0"/>
                </a:cxn>
                <a:cxn ang="0">
                  <a:pos x="connsiteX1" y="connsiteY1"/>
                </a:cxn>
              </a:cxnLst>
              <a:rect l="l" t="t" r="r" b="b"/>
              <a:pathLst>
                <a:path w="159253" h="4048">
                  <a:moveTo>
                    <a:pt x="0" y="0"/>
                  </a:moveTo>
                  <a:lnTo>
                    <a:pt x="159253" y="0"/>
                  </a:lnTo>
                </a:path>
              </a:pathLst>
            </a:custGeom>
            <a:noFill/>
            <a:ln w="12700" cap="rnd">
              <a:solidFill>
                <a:schemeClr val="accent4"/>
              </a:solidFill>
              <a:prstDash val="solid"/>
              <a:round/>
            </a:ln>
          </p:spPr>
          <p:txBody>
            <a:bodyPr rtlCol="0" anchor="ctr"/>
            <a:lstStyle/>
            <a:p>
              <a:endParaRPr lang="en-SA"/>
            </a:p>
          </p:txBody>
        </p:sp>
        <p:sp>
          <p:nvSpPr>
            <p:cNvPr id="221" name="Freeform 220">
              <a:extLst>
                <a:ext uri="{FF2B5EF4-FFF2-40B4-BE49-F238E27FC236}">
                  <a16:creationId xmlns:a16="http://schemas.microsoft.com/office/drawing/2014/main" id="{4E4C531D-34A6-6F4C-3628-63EE5CF4898E}"/>
                </a:ext>
              </a:extLst>
            </p:cNvPr>
            <p:cNvSpPr/>
            <p:nvPr/>
          </p:nvSpPr>
          <p:spPr>
            <a:xfrm>
              <a:off x="15059700" y="2999227"/>
              <a:ext cx="4048" cy="28539"/>
            </a:xfrm>
            <a:custGeom>
              <a:avLst/>
              <a:gdLst>
                <a:gd name="connsiteX0" fmla="*/ 0 w 4048"/>
                <a:gd name="connsiteY0" fmla="*/ 0 h 28539"/>
                <a:gd name="connsiteX1" fmla="*/ 0 w 4048"/>
                <a:gd name="connsiteY1" fmla="*/ 28539 h 28539"/>
              </a:gdLst>
              <a:ahLst/>
              <a:cxnLst>
                <a:cxn ang="0">
                  <a:pos x="connsiteX0" y="connsiteY0"/>
                </a:cxn>
                <a:cxn ang="0">
                  <a:pos x="connsiteX1" y="connsiteY1"/>
                </a:cxn>
              </a:cxnLst>
              <a:rect l="l" t="t" r="r" b="b"/>
              <a:pathLst>
                <a:path w="4048" h="28539">
                  <a:moveTo>
                    <a:pt x="0" y="0"/>
                  </a:moveTo>
                  <a:lnTo>
                    <a:pt x="0" y="28539"/>
                  </a:lnTo>
                </a:path>
              </a:pathLst>
            </a:custGeom>
            <a:noFill/>
            <a:ln w="12700" cap="rnd">
              <a:solidFill>
                <a:schemeClr val="accent4"/>
              </a:solidFill>
              <a:prstDash val="solid"/>
              <a:round/>
            </a:ln>
          </p:spPr>
          <p:txBody>
            <a:bodyPr rtlCol="0" anchor="ctr"/>
            <a:lstStyle/>
            <a:p>
              <a:endParaRPr lang="en-SA"/>
            </a:p>
          </p:txBody>
        </p:sp>
        <p:sp>
          <p:nvSpPr>
            <p:cNvPr id="222" name="Freeform 221">
              <a:extLst>
                <a:ext uri="{FF2B5EF4-FFF2-40B4-BE49-F238E27FC236}">
                  <a16:creationId xmlns:a16="http://schemas.microsoft.com/office/drawing/2014/main" id="{1C3E8341-BBF1-614E-7E62-706C2DC65564}"/>
                </a:ext>
              </a:extLst>
            </p:cNvPr>
            <p:cNvSpPr/>
            <p:nvPr/>
          </p:nvSpPr>
          <p:spPr>
            <a:xfrm>
              <a:off x="15079860" y="2981779"/>
              <a:ext cx="4048" cy="46027"/>
            </a:xfrm>
            <a:custGeom>
              <a:avLst/>
              <a:gdLst>
                <a:gd name="connsiteX0" fmla="*/ 0 w 4048"/>
                <a:gd name="connsiteY0" fmla="*/ 0 h 46027"/>
                <a:gd name="connsiteX1" fmla="*/ 0 w 4048"/>
                <a:gd name="connsiteY1" fmla="*/ 46027 h 46027"/>
              </a:gdLst>
              <a:ahLst/>
              <a:cxnLst>
                <a:cxn ang="0">
                  <a:pos x="connsiteX0" y="connsiteY0"/>
                </a:cxn>
                <a:cxn ang="0">
                  <a:pos x="connsiteX1" y="connsiteY1"/>
                </a:cxn>
              </a:cxnLst>
              <a:rect l="l" t="t" r="r" b="b"/>
              <a:pathLst>
                <a:path w="4048" h="46027">
                  <a:moveTo>
                    <a:pt x="0" y="0"/>
                  </a:moveTo>
                  <a:lnTo>
                    <a:pt x="0" y="46027"/>
                  </a:lnTo>
                </a:path>
              </a:pathLst>
            </a:custGeom>
            <a:noFill/>
            <a:ln w="12700" cap="rnd">
              <a:solidFill>
                <a:schemeClr val="accent4"/>
              </a:solidFill>
              <a:prstDash val="solid"/>
              <a:round/>
            </a:ln>
          </p:spPr>
          <p:txBody>
            <a:bodyPr rtlCol="0" anchor="ctr"/>
            <a:lstStyle/>
            <a:p>
              <a:endParaRPr lang="en-SA"/>
            </a:p>
          </p:txBody>
        </p:sp>
        <p:sp>
          <p:nvSpPr>
            <p:cNvPr id="223" name="Freeform 222">
              <a:extLst>
                <a:ext uri="{FF2B5EF4-FFF2-40B4-BE49-F238E27FC236}">
                  <a16:creationId xmlns:a16="http://schemas.microsoft.com/office/drawing/2014/main" id="{F55E5C9D-C6DC-C44D-5F49-AE9C27A9F038}"/>
                </a:ext>
              </a:extLst>
            </p:cNvPr>
            <p:cNvSpPr/>
            <p:nvPr/>
          </p:nvSpPr>
          <p:spPr>
            <a:xfrm>
              <a:off x="15100020" y="3008659"/>
              <a:ext cx="4048" cy="19147"/>
            </a:xfrm>
            <a:custGeom>
              <a:avLst/>
              <a:gdLst>
                <a:gd name="connsiteX0" fmla="*/ 0 w 4048"/>
                <a:gd name="connsiteY0" fmla="*/ 0 h 19147"/>
                <a:gd name="connsiteX1" fmla="*/ 0 w 4048"/>
                <a:gd name="connsiteY1" fmla="*/ 19148 h 19147"/>
              </a:gdLst>
              <a:ahLst/>
              <a:cxnLst>
                <a:cxn ang="0">
                  <a:pos x="connsiteX0" y="connsiteY0"/>
                </a:cxn>
                <a:cxn ang="0">
                  <a:pos x="connsiteX1" y="connsiteY1"/>
                </a:cxn>
              </a:cxnLst>
              <a:rect l="l" t="t" r="r" b="b"/>
              <a:pathLst>
                <a:path w="4048" h="19147">
                  <a:moveTo>
                    <a:pt x="0" y="0"/>
                  </a:moveTo>
                  <a:lnTo>
                    <a:pt x="0" y="19148"/>
                  </a:lnTo>
                </a:path>
              </a:pathLst>
            </a:custGeom>
            <a:noFill/>
            <a:ln w="12700" cap="rnd">
              <a:solidFill>
                <a:schemeClr val="accent4"/>
              </a:solidFill>
              <a:prstDash val="solid"/>
              <a:round/>
            </a:ln>
          </p:spPr>
          <p:txBody>
            <a:bodyPr rtlCol="0" anchor="ctr"/>
            <a:lstStyle/>
            <a:p>
              <a:endParaRPr lang="en-SA"/>
            </a:p>
          </p:txBody>
        </p:sp>
        <p:grpSp>
          <p:nvGrpSpPr>
            <p:cNvPr id="224" name="Graphic 430">
              <a:extLst>
                <a:ext uri="{FF2B5EF4-FFF2-40B4-BE49-F238E27FC236}">
                  <a16:creationId xmlns:a16="http://schemas.microsoft.com/office/drawing/2014/main" id="{C6707F7D-87D8-3F15-A3E5-BB16E28CD39C}"/>
                </a:ext>
              </a:extLst>
            </p:cNvPr>
            <p:cNvGrpSpPr/>
            <p:nvPr/>
          </p:nvGrpSpPr>
          <p:grpSpPr>
            <a:xfrm>
              <a:off x="15124187" y="2984694"/>
              <a:ext cx="44367" cy="40157"/>
              <a:chOff x="15124187" y="2984694"/>
              <a:chExt cx="44367" cy="40157"/>
            </a:xfrm>
            <a:noFill/>
          </p:grpSpPr>
          <p:sp>
            <p:nvSpPr>
              <p:cNvPr id="225" name="Freeform 224">
                <a:extLst>
                  <a:ext uri="{FF2B5EF4-FFF2-40B4-BE49-F238E27FC236}">
                    <a16:creationId xmlns:a16="http://schemas.microsoft.com/office/drawing/2014/main" id="{F2399E00-8218-9A86-2745-234AD8F5801A}"/>
                  </a:ext>
                </a:extLst>
              </p:cNvPr>
              <p:cNvSpPr/>
              <p:nvPr/>
            </p:nvSpPr>
            <p:spPr>
              <a:xfrm>
                <a:off x="15124187" y="2984694"/>
                <a:ext cx="44367" cy="10403"/>
              </a:xfrm>
              <a:custGeom>
                <a:avLst/>
                <a:gdLst>
                  <a:gd name="connsiteX0" fmla="*/ 0 w 44367"/>
                  <a:gd name="connsiteY0" fmla="*/ 9756 h 10403"/>
                  <a:gd name="connsiteX1" fmla="*/ 12428 w 44367"/>
                  <a:gd name="connsiteY1" fmla="*/ 4372 h 10403"/>
                  <a:gd name="connsiteX2" fmla="*/ 23074 w 44367"/>
                  <a:gd name="connsiteY2" fmla="*/ 10404 h 10403"/>
                  <a:gd name="connsiteX3" fmla="*/ 44367 w 44367"/>
                  <a:gd name="connsiteY3" fmla="*/ 0 h 10403"/>
                </a:gdLst>
                <a:ahLst/>
                <a:cxnLst>
                  <a:cxn ang="0">
                    <a:pos x="connsiteX0" y="connsiteY0"/>
                  </a:cxn>
                  <a:cxn ang="0">
                    <a:pos x="connsiteX1" y="connsiteY1"/>
                  </a:cxn>
                  <a:cxn ang="0">
                    <a:pos x="connsiteX2" y="connsiteY2"/>
                  </a:cxn>
                  <a:cxn ang="0">
                    <a:pos x="connsiteX3" y="connsiteY3"/>
                  </a:cxn>
                </a:cxnLst>
                <a:rect l="l" t="t" r="r" b="b"/>
                <a:pathLst>
                  <a:path w="44367" h="10403">
                    <a:moveTo>
                      <a:pt x="0" y="9756"/>
                    </a:moveTo>
                    <a:lnTo>
                      <a:pt x="12428" y="4372"/>
                    </a:lnTo>
                    <a:lnTo>
                      <a:pt x="23074" y="10404"/>
                    </a:lnTo>
                    <a:lnTo>
                      <a:pt x="44367" y="0"/>
                    </a:lnTo>
                  </a:path>
                </a:pathLst>
              </a:custGeom>
              <a:noFill/>
              <a:ln w="12700" cap="rnd">
                <a:solidFill>
                  <a:schemeClr val="accent4"/>
                </a:solidFill>
                <a:prstDash val="solid"/>
                <a:round/>
              </a:ln>
            </p:spPr>
            <p:txBody>
              <a:bodyPr rtlCol="0" anchor="ctr"/>
              <a:lstStyle/>
              <a:p>
                <a:endParaRPr lang="en-SA"/>
              </a:p>
            </p:txBody>
          </p:sp>
          <p:sp>
            <p:nvSpPr>
              <p:cNvPr id="226" name="Freeform 225">
                <a:extLst>
                  <a:ext uri="{FF2B5EF4-FFF2-40B4-BE49-F238E27FC236}">
                    <a16:creationId xmlns:a16="http://schemas.microsoft.com/office/drawing/2014/main" id="{8E17E447-E026-CB83-B24A-407482BEE61F}"/>
                  </a:ext>
                </a:extLst>
              </p:cNvPr>
              <p:cNvSpPr/>
              <p:nvPr/>
            </p:nvSpPr>
            <p:spPr>
              <a:xfrm>
                <a:off x="15124187" y="3016107"/>
                <a:ext cx="44367" cy="8743"/>
              </a:xfrm>
              <a:custGeom>
                <a:avLst/>
                <a:gdLst>
                  <a:gd name="connsiteX0" fmla="*/ 0 w 44367"/>
                  <a:gd name="connsiteY0" fmla="*/ 4574 h 8743"/>
                  <a:gd name="connsiteX1" fmla="*/ 10080 w 44367"/>
                  <a:gd name="connsiteY1" fmla="*/ 0 h 8743"/>
                  <a:gd name="connsiteX2" fmla="*/ 21495 w 44367"/>
                  <a:gd name="connsiteY2" fmla="*/ 8744 h 8743"/>
                  <a:gd name="connsiteX3" fmla="*/ 33275 w 44367"/>
                  <a:gd name="connsiteY3" fmla="*/ 5748 h 8743"/>
                  <a:gd name="connsiteX4" fmla="*/ 44367 w 44367"/>
                  <a:gd name="connsiteY4" fmla="*/ 7408 h 8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67" h="8743">
                    <a:moveTo>
                      <a:pt x="0" y="4574"/>
                    </a:moveTo>
                    <a:lnTo>
                      <a:pt x="10080" y="0"/>
                    </a:lnTo>
                    <a:lnTo>
                      <a:pt x="21495" y="8744"/>
                    </a:lnTo>
                    <a:lnTo>
                      <a:pt x="33275" y="5748"/>
                    </a:lnTo>
                    <a:lnTo>
                      <a:pt x="44367" y="7408"/>
                    </a:lnTo>
                  </a:path>
                </a:pathLst>
              </a:custGeom>
              <a:noFill/>
              <a:ln w="12700" cap="rnd">
                <a:solidFill>
                  <a:schemeClr val="accent4"/>
                </a:solidFill>
                <a:prstDash val="solid"/>
                <a:round/>
              </a:ln>
            </p:spPr>
            <p:txBody>
              <a:bodyPr rtlCol="0" anchor="ctr"/>
              <a:lstStyle/>
              <a:p>
                <a:endParaRPr lang="en-SA"/>
              </a:p>
            </p:txBody>
          </p:sp>
        </p:grpSp>
      </p:grpSp>
      <p:grpSp>
        <p:nvGrpSpPr>
          <p:cNvPr id="248" name="Graphic 430">
            <a:extLst>
              <a:ext uri="{FF2B5EF4-FFF2-40B4-BE49-F238E27FC236}">
                <a16:creationId xmlns:a16="http://schemas.microsoft.com/office/drawing/2014/main" id="{71B3773F-D287-3012-91EB-9D85EA867559}"/>
              </a:ext>
            </a:extLst>
          </p:cNvPr>
          <p:cNvGrpSpPr/>
          <p:nvPr/>
        </p:nvGrpSpPr>
        <p:grpSpPr>
          <a:xfrm>
            <a:off x="891382" y="1597229"/>
            <a:ext cx="343206" cy="435264"/>
            <a:chOff x="13608933" y="3289680"/>
            <a:chExt cx="127678" cy="161925"/>
          </a:xfrm>
          <a:noFill/>
        </p:grpSpPr>
        <p:sp>
          <p:nvSpPr>
            <p:cNvPr id="249" name="Freeform 248">
              <a:extLst>
                <a:ext uri="{FF2B5EF4-FFF2-40B4-BE49-F238E27FC236}">
                  <a16:creationId xmlns:a16="http://schemas.microsoft.com/office/drawing/2014/main" id="{FA984095-C202-DE27-FC7E-125D12616191}"/>
                </a:ext>
              </a:extLst>
            </p:cNvPr>
            <p:cNvSpPr/>
            <p:nvPr/>
          </p:nvSpPr>
          <p:spPr>
            <a:xfrm>
              <a:off x="13655973" y="3354166"/>
              <a:ext cx="33599" cy="33599"/>
            </a:xfrm>
            <a:custGeom>
              <a:avLst/>
              <a:gdLst>
                <a:gd name="connsiteX0" fmla="*/ 33599 w 33599"/>
                <a:gd name="connsiteY0" fmla="*/ 16800 h 33599"/>
                <a:gd name="connsiteX1" fmla="*/ 16800 w 33599"/>
                <a:gd name="connsiteY1" fmla="*/ 33600 h 33599"/>
                <a:gd name="connsiteX2" fmla="*/ 0 w 33599"/>
                <a:gd name="connsiteY2" fmla="*/ 16800 h 33599"/>
                <a:gd name="connsiteX3" fmla="*/ 16800 w 33599"/>
                <a:gd name="connsiteY3" fmla="*/ 0 h 33599"/>
                <a:gd name="connsiteX4" fmla="*/ 33599 w 33599"/>
                <a:gd name="connsiteY4" fmla="*/ 16800 h 3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99" h="33599">
                  <a:moveTo>
                    <a:pt x="33599" y="16800"/>
                  </a:moveTo>
                  <a:cubicBezTo>
                    <a:pt x="33599" y="26070"/>
                    <a:pt x="26070" y="33600"/>
                    <a:pt x="16800" y="33600"/>
                  </a:cubicBezTo>
                  <a:cubicBezTo>
                    <a:pt x="7529" y="33600"/>
                    <a:pt x="0" y="26070"/>
                    <a:pt x="0" y="16800"/>
                  </a:cubicBezTo>
                  <a:cubicBezTo>
                    <a:pt x="0" y="7530"/>
                    <a:pt x="7529" y="0"/>
                    <a:pt x="16800" y="0"/>
                  </a:cubicBezTo>
                  <a:cubicBezTo>
                    <a:pt x="26070" y="0"/>
                    <a:pt x="33599" y="7530"/>
                    <a:pt x="33599" y="16800"/>
                  </a:cubicBezTo>
                  <a:close/>
                </a:path>
              </a:pathLst>
            </a:custGeom>
            <a:noFill/>
            <a:ln w="12700" cap="rnd">
              <a:solidFill>
                <a:schemeClr val="accent4"/>
              </a:solidFill>
              <a:prstDash val="solid"/>
              <a:round/>
            </a:ln>
          </p:spPr>
          <p:txBody>
            <a:bodyPr rtlCol="0" anchor="ctr"/>
            <a:lstStyle/>
            <a:p>
              <a:endParaRPr lang="en-SA"/>
            </a:p>
          </p:txBody>
        </p:sp>
        <p:sp>
          <p:nvSpPr>
            <p:cNvPr id="250" name="Freeform 249">
              <a:extLst>
                <a:ext uri="{FF2B5EF4-FFF2-40B4-BE49-F238E27FC236}">
                  <a16:creationId xmlns:a16="http://schemas.microsoft.com/office/drawing/2014/main" id="{5C4C8297-F3AD-BFB6-71AD-F185B0D8A968}"/>
                </a:ext>
              </a:extLst>
            </p:cNvPr>
            <p:cNvSpPr/>
            <p:nvPr/>
          </p:nvSpPr>
          <p:spPr>
            <a:xfrm>
              <a:off x="13608933" y="3289680"/>
              <a:ext cx="127678" cy="98086"/>
            </a:xfrm>
            <a:custGeom>
              <a:avLst/>
              <a:gdLst>
                <a:gd name="connsiteX0" fmla="*/ 23520 w 127678"/>
                <a:gd name="connsiteY0" fmla="*/ 74567 h 98086"/>
                <a:gd name="connsiteX1" fmla="*/ 23520 w 127678"/>
                <a:gd name="connsiteY1" fmla="*/ 74567 h 98086"/>
                <a:gd name="connsiteX2" fmla="*/ 23520 w 127678"/>
                <a:gd name="connsiteY2" fmla="*/ 88006 h 98086"/>
                <a:gd name="connsiteX3" fmla="*/ 33600 w 127678"/>
                <a:gd name="connsiteY3" fmla="*/ 98086 h 98086"/>
                <a:gd name="connsiteX4" fmla="*/ 94079 w 127678"/>
                <a:gd name="connsiteY4" fmla="*/ 98086 h 98086"/>
                <a:gd name="connsiteX5" fmla="*/ 104158 w 127678"/>
                <a:gd name="connsiteY5" fmla="*/ 88006 h 98086"/>
                <a:gd name="connsiteX6" fmla="*/ 104158 w 127678"/>
                <a:gd name="connsiteY6" fmla="*/ 47687 h 98086"/>
                <a:gd name="connsiteX7" fmla="*/ 127678 w 127678"/>
                <a:gd name="connsiteY7" fmla="*/ 47687 h 98086"/>
                <a:gd name="connsiteX8" fmla="*/ 63839 w 127678"/>
                <a:gd name="connsiteY8" fmla="*/ 0 h 98086"/>
                <a:gd name="connsiteX9" fmla="*/ 0 w 127678"/>
                <a:gd name="connsiteY9" fmla="*/ 47687 h 98086"/>
                <a:gd name="connsiteX10" fmla="*/ 23520 w 127678"/>
                <a:gd name="connsiteY10" fmla="*/ 47687 h 98086"/>
                <a:gd name="connsiteX11" fmla="*/ 23520 w 127678"/>
                <a:gd name="connsiteY11" fmla="*/ 74567 h 98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678" h="98086">
                  <a:moveTo>
                    <a:pt x="23520" y="74567"/>
                  </a:moveTo>
                  <a:lnTo>
                    <a:pt x="23520" y="74567"/>
                  </a:lnTo>
                  <a:lnTo>
                    <a:pt x="23520" y="88006"/>
                  </a:lnTo>
                  <a:cubicBezTo>
                    <a:pt x="23520" y="93552"/>
                    <a:pt x="28054" y="98086"/>
                    <a:pt x="33600" y="98086"/>
                  </a:cubicBezTo>
                  <a:lnTo>
                    <a:pt x="94079" y="98086"/>
                  </a:lnTo>
                  <a:cubicBezTo>
                    <a:pt x="99625" y="98086"/>
                    <a:pt x="104158" y="93593"/>
                    <a:pt x="104158" y="88006"/>
                  </a:cubicBezTo>
                  <a:lnTo>
                    <a:pt x="104158" y="47687"/>
                  </a:lnTo>
                  <a:lnTo>
                    <a:pt x="127678" y="47687"/>
                  </a:lnTo>
                  <a:lnTo>
                    <a:pt x="63839" y="0"/>
                  </a:lnTo>
                  <a:lnTo>
                    <a:pt x="0" y="47687"/>
                  </a:lnTo>
                  <a:lnTo>
                    <a:pt x="23520" y="47687"/>
                  </a:lnTo>
                  <a:lnTo>
                    <a:pt x="23520" y="74567"/>
                  </a:lnTo>
                  <a:close/>
                </a:path>
              </a:pathLst>
            </a:custGeom>
            <a:noFill/>
            <a:ln w="12700" cap="rnd">
              <a:solidFill>
                <a:schemeClr val="accent4"/>
              </a:solidFill>
              <a:prstDash val="solid"/>
              <a:round/>
            </a:ln>
          </p:spPr>
          <p:txBody>
            <a:bodyPr rtlCol="0" anchor="ctr"/>
            <a:lstStyle/>
            <a:p>
              <a:endParaRPr lang="en-SA"/>
            </a:p>
          </p:txBody>
        </p:sp>
        <p:sp>
          <p:nvSpPr>
            <p:cNvPr id="251" name="Freeform 250">
              <a:extLst>
                <a:ext uri="{FF2B5EF4-FFF2-40B4-BE49-F238E27FC236}">
                  <a16:creationId xmlns:a16="http://schemas.microsoft.com/office/drawing/2014/main" id="{0045CFF6-373D-6939-30DB-53B1B33EF025}"/>
                </a:ext>
              </a:extLst>
            </p:cNvPr>
            <p:cNvSpPr/>
            <p:nvPr/>
          </p:nvSpPr>
          <p:spPr>
            <a:xfrm>
              <a:off x="13612293" y="3354166"/>
              <a:ext cx="120957" cy="97438"/>
            </a:xfrm>
            <a:custGeom>
              <a:avLst/>
              <a:gdLst>
                <a:gd name="connsiteX0" fmla="*/ 100798 w 120957"/>
                <a:gd name="connsiteY0" fmla="*/ 10080 h 97438"/>
                <a:gd name="connsiteX1" fmla="*/ 100798 w 120957"/>
                <a:gd name="connsiteY1" fmla="*/ 23520 h 97438"/>
                <a:gd name="connsiteX2" fmla="*/ 90719 w 120957"/>
                <a:gd name="connsiteY2" fmla="*/ 33600 h 97438"/>
                <a:gd name="connsiteX3" fmla="*/ 30240 w 120957"/>
                <a:gd name="connsiteY3" fmla="*/ 33600 h 97438"/>
                <a:gd name="connsiteX4" fmla="*/ 20160 w 120957"/>
                <a:gd name="connsiteY4" fmla="*/ 23520 h 97438"/>
                <a:gd name="connsiteX5" fmla="*/ 20160 w 120957"/>
                <a:gd name="connsiteY5" fmla="*/ 10080 h 97438"/>
                <a:gd name="connsiteX6" fmla="*/ 10080 w 120957"/>
                <a:gd name="connsiteY6" fmla="*/ 0 h 97438"/>
                <a:gd name="connsiteX7" fmla="*/ 0 w 120957"/>
                <a:gd name="connsiteY7" fmla="*/ 10080 h 97438"/>
                <a:gd name="connsiteX8" fmla="*/ 0 w 120957"/>
                <a:gd name="connsiteY8" fmla="*/ 23520 h 97438"/>
                <a:gd name="connsiteX9" fmla="*/ 30240 w 120957"/>
                <a:gd name="connsiteY9" fmla="*/ 53759 h 97438"/>
                <a:gd name="connsiteX10" fmla="*/ 36959 w 120957"/>
                <a:gd name="connsiteY10" fmla="*/ 53759 h 97438"/>
                <a:gd name="connsiteX11" fmla="*/ 36959 w 120957"/>
                <a:gd name="connsiteY11" fmla="*/ 97438 h 97438"/>
                <a:gd name="connsiteX12" fmla="*/ 83999 w 120957"/>
                <a:gd name="connsiteY12" fmla="*/ 97438 h 97438"/>
                <a:gd name="connsiteX13" fmla="*/ 83999 w 120957"/>
                <a:gd name="connsiteY13" fmla="*/ 53759 h 97438"/>
                <a:gd name="connsiteX14" fmla="*/ 90719 w 120957"/>
                <a:gd name="connsiteY14" fmla="*/ 53759 h 97438"/>
                <a:gd name="connsiteX15" fmla="*/ 120958 w 120957"/>
                <a:gd name="connsiteY15" fmla="*/ 23520 h 97438"/>
                <a:gd name="connsiteX16" fmla="*/ 120958 w 120957"/>
                <a:gd name="connsiteY16" fmla="*/ 10080 h 97438"/>
                <a:gd name="connsiteX17" fmla="*/ 110878 w 120957"/>
                <a:gd name="connsiteY17" fmla="*/ 0 h 97438"/>
                <a:gd name="connsiteX18" fmla="*/ 100798 w 120957"/>
                <a:gd name="connsiteY18" fmla="*/ 10080 h 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957" h="97438">
                  <a:moveTo>
                    <a:pt x="100798" y="10080"/>
                  </a:moveTo>
                  <a:lnTo>
                    <a:pt x="100798" y="23520"/>
                  </a:lnTo>
                  <a:cubicBezTo>
                    <a:pt x="100798" y="29066"/>
                    <a:pt x="96265" y="33600"/>
                    <a:pt x="90719" y="33600"/>
                  </a:cubicBezTo>
                  <a:lnTo>
                    <a:pt x="30240" y="33600"/>
                  </a:lnTo>
                  <a:cubicBezTo>
                    <a:pt x="24694" y="33600"/>
                    <a:pt x="20160" y="29106"/>
                    <a:pt x="20160" y="23520"/>
                  </a:cubicBezTo>
                  <a:lnTo>
                    <a:pt x="20160" y="10080"/>
                  </a:lnTo>
                  <a:cubicBezTo>
                    <a:pt x="20160" y="4534"/>
                    <a:pt x="15666" y="0"/>
                    <a:pt x="10080" y="0"/>
                  </a:cubicBezTo>
                  <a:cubicBezTo>
                    <a:pt x="4493" y="0"/>
                    <a:pt x="0" y="4494"/>
                    <a:pt x="0" y="10080"/>
                  </a:cubicBezTo>
                  <a:lnTo>
                    <a:pt x="0" y="23520"/>
                  </a:lnTo>
                  <a:cubicBezTo>
                    <a:pt x="0" y="40238"/>
                    <a:pt x="13521" y="53759"/>
                    <a:pt x="30240" y="53759"/>
                  </a:cubicBezTo>
                  <a:lnTo>
                    <a:pt x="36959" y="53759"/>
                  </a:lnTo>
                  <a:lnTo>
                    <a:pt x="36959" y="97438"/>
                  </a:lnTo>
                  <a:lnTo>
                    <a:pt x="83999" y="97438"/>
                  </a:lnTo>
                  <a:lnTo>
                    <a:pt x="83999" y="53759"/>
                  </a:lnTo>
                  <a:lnTo>
                    <a:pt x="90719" y="53759"/>
                  </a:lnTo>
                  <a:cubicBezTo>
                    <a:pt x="107397" y="53759"/>
                    <a:pt x="120958" y="40238"/>
                    <a:pt x="120958" y="23520"/>
                  </a:cubicBezTo>
                  <a:lnTo>
                    <a:pt x="120958" y="10080"/>
                  </a:lnTo>
                  <a:cubicBezTo>
                    <a:pt x="120958" y="4534"/>
                    <a:pt x="116465" y="0"/>
                    <a:pt x="110878" y="0"/>
                  </a:cubicBezTo>
                  <a:cubicBezTo>
                    <a:pt x="105292" y="0"/>
                    <a:pt x="100798" y="4494"/>
                    <a:pt x="100798" y="10080"/>
                  </a:cubicBezTo>
                  <a:close/>
                </a:path>
              </a:pathLst>
            </a:custGeom>
            <a:noFill/>
            <a:ln w="12700" cap="rnd">
              <a:solidFill>
                <a:schemeClr val="accent4"/>
              </a:solidFill>
              <a:prstDash val="solid"/>
              <a:round/>
            </a:ln>
          </p:spPr>
          <p:txBody>
            <a:bodyPr rtlCol="0" anchor="ctr"/>
            <a:lstStyle/>
            <a:p>
              <a:endParaRPr lang="en-SA"/>
            </a:p>
          </p:txBody>
        </p:sp>
        <p:sp>
          <p:nvSpPr>
            <p:cNvPr id="252" name="Freeform 251">
              <a:extLst>
                <a:ext uri="{FF2B5EF4-FFF2-40B4-BE49-F238E27FC236}">
                  <a16:creationId xmlns:a16="http://schemas.microsoft.com/office/drawing/2014/main" id="{B9C21C09-F3B2-B1A2-597B-9E1CBF35F2E3}"/>
                </a:ext>
              </a:extLst>
            </p:cNvPr>
            <p:cNvSpPr/>
            <p:nvPr/>
          </p:nvSpPr>
          <p:spPr>
            <a:xfrm>
              <a:off x="13696292" y="3406185"/>
              <a:ext cx="40319" cy="45419"/>
            </a:xfrm>
            <a:custGeom>
              <a:avLst/>
              <a:gdLst>
                <a:gd name="connsiteX0" fmla="*/ 16800 w 40319"/>
                <a:gd name="connsiteY0" fmla="*/ 0 h 45419"/>
                <a:gd name="connsiteX1" fmla="*/ 6720 w 40319"/>
                <a:gd name="connsiteY1" fmla="*/ 1741 h 45419"/>
                <a:gd name="connsiteX2" fmla="*/ 0 w 40319"/>
                <a:gd name="connsiteY2" fmla="*/ 1741 h 45419"/>
                <a:gd name="connsiteX3" fmla="*/ 0 w 40319"/>
                <a:gd name="connsiteY3" fmla="*/ 45420 h 45419"/>
                <a:gd name="connsiteX4" fmla="*/ 40319 w 40319"/>
                <a:gd name="connsiteY4" fmla="*/ 45420 h 45419"/>
                <a:gd name="connsiteX5" fmla="*/ 33438 w 40319"/>
                <a:gd name="connsiteY5" fmla="*/ 38862 h 45419"/>
                <a:gd name="connsiteX6" fmla="*/ 16800 w 40319"/>
                <a:gd name="connsiteY6" fmla="*/ 0 h 4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9" h="45419">
                  <a:moveTo>
                    <a:pt x="16800" y="0"/>
                  </a:moveTo>
                  <a:cubicBezTo>
                    <a:pt x="13642" y="1133"/>
                    <a:pt x="10242" y="1741"/>
                    <a:pt x="6720" y="1741"/>
                  </a:cubicBezTo>
                  <a:lnTo>
                    <a:pt x="0" y="1741"/>
                  </a:lnTo>
                  <a:lnTo>
                    <a:pt x="0" y="45420"/>
                  </a:lnTo>
                  <a:lnTo>
                    <a:pt x="40319" y="45420"/>
                  </a:lnTo>
                  <a:lnTo>
                    <a:pt x="33438" y="38862"/>
                  </a:lnTo>
                  <a:cubicBezTo>
                    <a:pt x="22831" y="28742"/>
                    <a:pt x="16800" y="14695"/>
                    <a:pt x="16800" y="0"/>
                  </a:cubicBezTo>
                  <a:close/>
                </a:path>
              </a:pathLst>
            </a:custGeom>
            <a:noFill/>
            <a:ln w="12700" cap="rnd">
              <a:solidFill>
                <a:schemeClr val="accent4"/>
              </a:solidFill>
              <a:prstDash val="solid"/>
              <a:round/>
            </a:ln>
          </p:spPr>
          <p:txBody>
            <a:bodyPr rtlCol="0" anchor="ctr"/>
            <a:lstStyle/>
            <a:p>
              <a:endParaRPr lang="en-SA"/>
            </a:p>
          </p:txBody>
        </p:sp>
        <p:sp>
          <p:nvSpPr>
            <p:cNvPr id="253" name="Freeform 252">
              <a:extLst>
                <a:ext uri="{FF2B5EF4-FFF2-40B4-BE49-F238E27FC236}">
                  <a16:creationId xmlns:a16="http://schemas.microsoft.com/office/drawing/2014/main" id="{B55BBF36-2B18-C5C5-D451-8653A5BC227F}"/>
                </a:ext>
              </a:extLst>
            </p:cNvPr>
            <p:cNvSpPr/>
            <p:nvPr/>
          </p:nvSpPr>
          <p:spPr>
            <a:xfrm>
              <a:off x="13608933" y="3406185"/>
              <a:ext cx="40319" cy="45419"/>
            </a:xfrm>
            <a:custGeom>
              <a:avLst/>
              <a:gdLst>
                <a:gd name="connsiteX0" fmla="*/ 23520 w 40319"/>
                <a:gd name="connsiteY0" fmla="*/ 0 h 45419"/>
                <a:gd name="connsiteX1" fmla="*/ 6882 w 40319"/>
                <a:gd name="connsiteY1" fmla="*/ 38862 h 45419"/>
                <a:gd name="connsiteX2" fmla="*/ 0 w 40319"/>
                <a:gd name="connsiteY2" fmla="*/ 45420 h 45419"/>
                <a:gd name="connsiteX3" fmla="*/ 40319 w 40319"/>
                <a:gd name="connsiteY3" fmla="*/ 45420 h 45419"/>
                <a:gd name="connsiteX4" fmla="*/ 40319 w 40319"/>
                <a:gd name="connsiteY4" fmla="*/ 1741 h 45419"/>
                <a:gd name="connsiteX5" fmla="*/ 33600 w 40319"/>
                <a:gd name="connsiteY5" fmla="*/ 1741 h 45419"/>
                <a:gd name="connsiteX6" fmla="*/ 23520 w 40319"/>
                <a:gd name="connsiteY6" fmla="*/ 0 h 4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9" h="45419">
                  <a:moveTo>
                    <a:pt x="23520" y="0"/>
                  </a:moveTo>
                  <a:cubicBezTo>
                    <a:pt x="23520" y="14695"/>
                    <a:pt x="17528" y="28742"/>
                    <a:pt x="6882" y="38862"/>
                  </a:cubicBezTo>
                  <a:lnTo>
                    <a:pt x="0" y="45420"/>
                  </a:lnTo>
                  <a:lnTo>
                    <a:pt x="40319" y="45420"/>
                  </a:lnTo>
                  <a:lnTo>
                    <a:pt x="40319" y="1741"/>
                  </a:lnTo>
                  <a:lnTo>
                    <a:pt x="33600" y="1741"/>
                  </a:lnTo>
                  <a:cubicBezTo>
                    <a:pt x="30078" y="1741"/>
                    <a:pt x="26677" y="1093"/>
                    <a:pt x="23520" y="0"/>
                  </a:cubicBezTo>
                  <a:close/>
                </a:path>
              </a:pathLst>
            </a:custGeom>
            <a:noFill/>
            <a:ln w="12700" cap="rnd">
              <a:solidFill>
                <a:schemeClr val="accent4"/>
              </a:solidFill>
              <a:prstDash val="solid"/>
              <a:round/>
            </a:ln>
          </p:spPr>
          <p:txBody>
            <a:bodyPr rtlCol="0" anchor="ctr"/>
            <a:lstStyle/>
            <a:p>
              <a:endParaRPr lang="en-SA"/>
            </a:p>
          </p:txBody>
        </p:sp>
      </p:grpSp>
      <p:grpSp>
        <p:nvGrpSpPr>
          <p:cNvPr id="331" name="Graphic 430">
            <a:extLst>
              <a:ext uri="{FF2B5EF4-FFF2-40B4-BE49-F238E27FC236}">
                <a16:creationId xmlns:a16="http://schemas.microsoft.com/office/drawing/2014/main" id="{5707B667-B4E0-09AD-2423-1B23B3A7E87A}"/>
              </a:ext>
            </a:extLst>
          </p:cNvPr>
          <p:cNvGrpSpPr/>
          <p:nvPr/>
        </p:nvGrpSpPr>
        <p:grpSpPr>
          <a:xfrm>
            <a:off x="6266144" y="1613236"/>
            <a:ext cx="435264" cy="435264"/>
            <a:chOff x="12150434" y="3617740"/>
            <a:chExt cx="161925" cy="161925"/>
          </a:xfrm>
          <a:noFill/>
        </p:grpSpPr>
        <p:sp>
          <p:nvSpPr>
            <p:cNvPr id="332" name="Freeform 331">
              <a:extLst>
                <a:ext uri="{FF2B5EF4-FFF2-40B4-BE49-F238E27FC236}">
                  <a16:creationId xmlns:a16="http://schemas.microsoft.com/office/drawing/2014/main" id="{26D23B59-6F7B-016B-4C2A-0A280B47084C}"/>
                </a:ext>
              </a:extLst>
            </p:cNvPr>
            <p:cNvSpPr/>
            <p:nvPr/>
          </p:nvSpPr>
          <p:spPr>
            <a:xfrm>
              <a:off x="12231397" y="3617740"/>
              <a:ext cx="80962" cy="60802"/>
            </a:xfrm>
            <a:custGeom>
              <a:avLst/>
              <a:gdLst>
                <a:gd name="connsiteX0" fmla="*/ 80963 w 80962"/>
                <a:gd name="connsiteY0" fmla="*/ 0 h 60802"/>
                <a:gd name="connsiteX1" fmla="*/ 80963 w 80962"/>
                <a:gd name="connsiteY1" fmla="*/ 60803 h 60802"/>
                <a:gd name="connsiteX2" fmla="*/ 60479 w 80962"/>
                <a:gd name="connsiteY2" fmla="*/ 60803 h 60802"/>
                <a:gd name="connsiteX3" fmla="*/ 60479 w 80962"/>
                <a:gd name="connsiteY3" fmla="*/ 50723 h 60802"/>
                <a:gd name="connsiteX4" fmla="*/ 50399 w 80962"/>
                <a:gd name="connsiteY4" fmla="*/ 40643 h 60802"/>
                <a:gd name="connsiteX5" fmla="*/ 40319 w 80962"/>
                <a:gd name="connsiteY5" fmla="*/ 50723 h 60802"/>
                <a:gd name="connsiteX6" fmla="*/ 40319 w 80962"/>
                <a:gd name="connsiteY6" fmla="*/ 60803 h 60802"/>
                <a:gd name="connsiteX7" fmla="*/ 20160 w 80962"/>
                <a:gd name="connsiteY7" fmla="*/ 60803 h 60802"/>
                <a:gd name="connsiteX8" fmla="*/ 20160 w 80962"/>
                <a:gd name="connsiteY8" fmla="*/ 40643 h 60802"/>
                <a:gd name="connsiteX9" fmla="*/ 10080 w 80962"/>
                <a:gd name="connsiteY9" fmla="*/ 40643 h 60802"/>
                <a:gd name="connsiteX10" fmla="*/ 0 w 80962"/>
                <a:gd name="connsiteY10" fmla="*/ 30563 h 60802"/>
                <a:gd name="connsiteX11" fmla="*/ 10080 w 80962"/>
                <a:gd name="connsiteY11" fmla="*/ 20484 h 60802"/>
                <a:gd name="connsiteX12" fmla="*/ 20160 w 80962"/>
                <a:gd name="connsiteY12" fmla="*/ 20484 h 60802"/>
                <a:gd name="connsiteX13" fmla="*/ 20160 w 80962"/>
                <a:gd name="connsiteY13" fmla="*/ 0 h 60802"/>
                <a:gd name="connsiteX14" fmla="*/ 80963 w 80962"/>
                <a:gd name="connsiteY14" fmla="*/ 0 h 6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962" h="60802">
                  <a:moveTo>
                    <a:pt x="80963" y="0"/>
                  </a:moveTo>
                  <a:lnTo>
                    <a:pt x="80963" y="60803"/>
                  </a:lnTo>
                  <a:lnTo>
                    <a:pt x="60479" y="60803"/>
                  </a:lnTo>
                  <a:lnTo>
                    <a:pt x="60479" y="50723"/>
                  </a:lnTo>
                  <a:cubicBezTo>
                    <a:pt x="60479" y="45177"/>
                    <a:pt x="55945" y="40643"/>
                    <a:pt x="50399" y="40643"/>
                  </a:cubicBezTo>
                  <a:cubicBezTo>
                    <a:pt x="44853" y="40643"/>
                    <a:pt x="40319" y="45177"/>
                    <a:pt x="40319" y="50723"/>
                  </a:cubicBezTo>
                  <a:lnTo>
                    <a:pt x="40319" y="60803"/>
                  </a:lnTo>
                  <a:lnTo>
                    <a:pt x="20160" y="60803"/>
                  </a:lnTo>
                  <a:lnTo>
                    <a:pt x="20160" y="40643"/>
                  </a:lnTo>
                  <a:lnTo>
                    <a:pt x="10080" y="40643"/>
                  </a:lnTo>
                  <a:cubicBezTo>
                    <a:pt x="4534" y="40643"/>
                    <a:pt x="0" y="36109"/>
                    <a:pt x="0" y="30563"/>
                  </a:cubicBezTo>
                  <a:cubicBezTo>
                    <a:pt x="0" y="25017"/>
                    <a:pt x="4534" y="20484"/>
                    <a:pt x="10080" y="20484"/>
                  </a:cubicBezTo>
                  <a:lnTo>
                    <a:pt x="20160" y="20484"/>
                  </a:lnTo>
                  <a:lnTo>
                    <a:pt x="20160" y="0"/>
                  </a:lnTo>
                  <a:lnTo>
                    <a:pt x="80963" y="0"/>
                  </a:lnTo>
                  <a:close/>
                </a:path>
              </a:pathLst>
            </a:custGeom>
            <a:noFill/>
            <a:ln w="12700" cap="sq">
              <a:solidFill>
                <a:schemeClr val="accent4"/>
              </a:solidFill>
              <a:prstDash val="solid"/>
              <a:miter/>
            </a:ln>
          </p:spPr>
          <p:txBody>
            <a:bodyPr rtlCol="0" anchor="ctr"/>
            <a:lstStyle/>
            <a:p>
              <a:endParaRPr lang="en-SA"/>
            </a:p>
          </p:txBody>
        </p:sp>
        <p:sp>
          <p:nvSpPr>
            <p:cNvPr id="333" name="Freeform 332">
              <a:extLst>
                <a:ext uri="{FF2B5EF4-FFF2-40B4-BE49-F238E27FC236}">
                  <a16:creationId xmlns:a16="http://schemas.microsoft.com/office/drawing/2014/main" id="{F241F8A2-8751-7028-C7E4-2F6BB8DA4DE9}"/>
                </a:ext>
              </a:extLst>
            </p:cNvPr>
            <p:cNvSpPr/>
            <p:nvPr/>
          </p:nvSpPr>
          <p:spPr>
            <a:xfrm>
              <a:off x="12150434" y="3658383"/>
              <a:ext cx="60802" cy="60478"/>
            </a:xfrm>
            <a:custGeom>
              <a:avLst/>
              <a:gdLst>
                <a:gd name="connsiteX0" fmla="*/ 40643 w 60802"/>
                <a:gd name="connsiteY0" fmla="*/ 60479 h 60478"/>
                <a:gd name="connsiteX1" fmla="*/ 60803 w 60802"/>
                <a:gd name="connsiteY1" fmla="*/ 60479 h 60478"/>
                <a:gd name="connsiteX2" fmla="*/ 60803 w 60802"/>
                <a:gd name="connsiteY2" fmla="*/ 40319 h 60478"/>
                <a:gd name="connsiteX3" fmla="*/ 50723 w 60802"/>
                <a:gd name="connsiteY3" fmla="*/ 40319 h 60478"/>
                <a:gd name="connsiteX4" fmla="*/ 40643 w 60802"/>
                <a:gd name="connsiteY4" fmla="*/ 30240 h 60478"/>
                <a:gd name="connsiteX5" fmla="*/ 50723 w 60802"/>
                <a:gd name="connsiteY5" fmla="*/ 20160 h 60478"/>
                <a:gd name="connsiteX6" fmla="*/ 60803 w 60802"/>
                <a:gd name="connsiteY6" fmla="*/ 20160 h 60478"/>
                <a:gd name="connsiteX7" fmla="*/ 60803 w 60802"/>
                <a:gd name="connsiteY7" fmla="*/ 0 h 60478"/>
                <a:gd name="connsiteX8" fmla="*/ 0 w 60802"/>
                <a:gd name="connsiteY8" fmla="*/ 0 h 60478"/>
                <a:gd name="connsiteX9" fmla="*/ 0 w 60802"/>
                <a:gd name="connsiteY9" fmla="*/ 60479 h 60478"/>
                <a:gd name="connsiteX10" fmla="*/ 20484 w 60802"/>
                <a:gd name="connsiteY10" fmla="*/ 60479 h 6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802" h="60478">
                  <a:moveTo>
                    <a:pt x="40643" y="60479"/>
                  </a:moveTo>
                  <a:lnTo>
                    <a:pt x="60803" y="60479"/>
                  </a:lnTo>
                  <a:lnTo>
                    <a:pt x="60803" y="40319"/>
                  </a:lnTo>
                  <a:lnTo>
                    <a:pt x="50723" y="40319"/>
                  </a:lnTo>
                  <a:cubicBezTo>
                    <a:pt x="45177" y="40319"/>
                    <a:pt x="40643" y="35826"/>
                    <a:pt x="40643" y="30240"/>
                  </a:cubicBezTo>
                  <a:cubicBezTo>
                    <a:pt x="40643" y="24653"/>
                    <a:pt x="45177" y="20160"/>
                    <a:pt x="50723" y="20160"/>
                  </a:cubicBezTo>
                  <a:lnTo>
                    <a:pt x="60803" y="20160"/>
                  </a:lnTo>
                  <a:lnTo>
                    <a:pt x="60803" y="0"/>
                  </a:lnTo>
                  <a:lnTo>
                    <a:pt x="0" y="0"/>
                  </a:lnTo>
                  <a:lnTo>
                    <a:pt x="0" y="60479"/>
                  </a:lnTo>
                  <a:lnTo>
                    <a:pt x="20484" y="60479"/>
                  </a:lnTo>
                </a:path>
              </a:pathLst>
            </a:custGeom>
            <a:noFill/>
            <a:ln w="12700" cap="sq">
              <a:solidFill>
                <a:schemeClr val="accent4"/>
              </a:solidFill>
              <a:prstDash val="solid"/>
              <a:miter/>
            </a:ln>
          </p:spPr>
          <p:txBody>
            <a:bodyPr rtlCol="0" anchor="ctr"/>
            <a:lstStyle/>
            <a:p>
              <a:endParaRPr lang="en-SA"/>
            </a:p>
          </p:txBody>
        </p:sp>
        <p:sp>
          <p:nvSpPr>
            <p:cNvPr id="334" name="Freeform 333">
              <a:extLst>
                <a:ext uri="{FF2B5EF4-FFF2-40B4-BE49-F238E27FC236}">
                  <a16:creationId xmlns:a16="http://schemas.microsoft.com/office/drawing/2014/main" id="{7D7DA2B4-4D35-64FD-EB2E-5894775BC71A}"/>
                </a:ext>
              </a:extLst>
            </p:cNvPr>
            <p:cNvSpPr/>
            <p:nvPr/>
          </p:nvSpPr>
          <p:spPr>
            <a:xfrm>
              <a:off x="12211237" y="3739022"/>
              <a:ext cx="20159" cy="20159"/>
            </a:xfrm>
            <a:custGeom>
              <a:avLst/>
              <a:gdLst>
                <a:gd name="connsiteX0" fmla="*/ 0 w 20159"/>
                <a:gd name="connsiteY0" fmla="*/ 0 h 20159"/>
                <a:gd name="connsiteX1" fmla="*/ 10080 w 20159"/>
                <a:gd name="connsiteY1" fmla="*/ 0 h 20159"/>
                <a:gd name="connsiteX2" fmla="*/ 20160 w 20159"/>
                <a:gd name="connsiteY2" fmla="*/ 10080 h 20159"/>
                <a:gd name="connsiteX3" fmla="*/ 10080 w 20159"/>
                <a:gd name="connsiteY3" fmla="*/ 20160 h 20159"/>
                <a:gd name="connsiteX4" fmla="*/ 0 w 20159"/>
                <a:gd name="connsiteY4" fmla="*/ 20160 h 20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9" h="20159">
                  <a:moveTo>
                    <a:pt x="0" y="0"/>
                  </a:moveTo>
                  <a:lnTo>
                    <a:pt x="10080" y="0"/>
                  </a:lnTo>
                  <a:cubicBezTo>
                    <a:pt x="15626" y="0"/>
                    <a:pt x="20160" y="4494"/>
                    <a:pt x="20160" y="10080"/>
                  </a:cubicBezTo>
                  <a:cubicBezTo>
                    <a:pt x="20160" y="15666"/>
                    <a:pt x="15626" y="20160"/>
                    <a:pt x="10080" y="20160"/>
                  </a:cubicBezTo>
                  <a:lnTo>
                    <a:pt x="0" y="20160"/>
                  </a:lnTo>
                </a:path>
              </a:pathLst>
            </a:custGeom>
            <a:noFill/>
            <a:ln w="12700" cap="sq">
              <a:solidFill>
                <a:schemeClr val="accent4"/>
              </a:solidFill>
              <a:prstDash val="solid"/>
              <a:miter/>
            </a:ln>
          </p:spPr>
          <p:txBody>
            <a:bodyPr rtlCol="0" anchor="ctr"/>
            <a:lstStyle/>
            <a:p>
              <a:endParaRPr lang="en-SA"/>
            </a:p>
          </p:txBody>
        </p:sp>
        <p:sp>
          <p:nvSpPr>
            <p:cNvPr id="335" name="Freeform 334">
              <a:extLst>
                <a:ext uri="{FF2B5EF4-FFF2-40B4-BE49-F238E27FC236}">
                  <a16:creationId xmlns:a16="http://schemas.microsoft.com/office/drawing/2014/main" id="{6D8BAC8B-4416-A3DC-14EC-D36BB142CC56}"/>
                </a:ext>
              </a:extLst>
            </p:cNvPr>
            <p:cNvSpPr/>
            <p:nvPr/>
          </p:nvSpPr>
          <p:spPr>
            <a:xfrm>
              <a:off x="12150434" y="3698702"/>
              <a:ext cx="121281" cy="80962"/>
            </a:xfrm>
            <a:custGeom>
              <a:avLst/>
              <a:gdLst>
                <a:gd name="connsiteX0" fmla="*/ 40643 w 121281"/>
                <a:gd name="connsiteY0" fmla="*/ 20160 h 80962"/>
                <a:gd name="connsiteX1" fmla="*/ 60803 w 121281"/>
                <a:gd name="connsiteY1" fmla="*/ 20160 h 80962"/>
                <a:gd name="connsiteX2" fmla="*/ 60803 w 121281"/>
                <a:gd name="connsiteY2" fmla="*/ 40319 h 80962"/>
                <a:gd name="connsiteX3" fmla="*/ 60803 w 121281"/>
                <a:gd name="connsiteY3" fmla="*/ 20160 h 80962"/>
                <a:gd name="connsiteX4" fmla="*/ 80963 w 121281"/>
                <a:gd name="connsiteY4" fmla="*/ 20160 h 80962"/>
                <a:gd name="connsiteX5" fmla="*/ 80963 w 121281"/>
                <a:gd name="connsiteY5" fmla="*/ 10080 h 80962"/>
                <a:gd name="connsiteX6" fmla="*/ 91042 w 121281"/>
                <a:gd name="connsiteY6" fmla="*/ 0 h 80962"/>
                <a:gd name="connsiteX7" fmla="*/ 101122 w 121281"/>
                <a:gd name="connsiteY7" fmla="*/ 10080 h 80962"/>
                <a:gd name="connsiteX8" fmla="*/ 101122 w 121281"/>
                <a:gd name="connsiteY8" fmla="*/ 20160 h 80962"/>
                <a:gd name="connsiteX9" fmla="*/ 121282 w 121281"/>
                <a:gd name="connsiteY9" fmla="*/ 20160 h 80962"/>
                <a:gd name="connsiteX10" fmla="*/ 121282 w 121281"/>
                <a:gd name="connsiteY10" fmla="*/ 80963 h 80962"/>
                <a:gd name="connsiteX11" fmla="*/ 60803 w 121281"/>
                <a:gd name="connsiteY11" fmla="*/ 80963 h 80962"/>
                <a:gd name="connsiteX12" fmla="*/ 60803 w 121281"/>
                <a:gd name="connsiteY12" fmla="*/ 60479 h 80962"/>
                <a:gd name="connsiteX13" fmla="*/ 60803 w 121281"/>
                <a:gd name="connsiteY13" fmla="*/ 80963 h 80962"/>
                <a:gd name="connsiteX14" fmla="*/ 0 w 121281"/>
                <a:gd name="connsiteY14" fmla="*/ 80963 h 80962"/>
                <a:gd name="connsiteX15" fmla="*/ 0 w 121281"/>
                <a:gd name="connsiteY15" fmla="*/ 20160 h 80962"/>
                <a:gd name="connsiteX16" fmla="*/ 20484 w 121281"/>
                <a:gd name="connsiteY16" fmla="*/ 20160 h 80962"/>
                <a:gd name="connsiteX17" fmla="*/ 20484 w 121281"/>
                <a:gd name="connsiteY17" fmla="*/ 30239 h 80962"/>
                <a:gd name="connsiteX18" fmla="*/ 30563 w 121281"/>
                <a:gd name="connsiteY18" fmla="*/ 40319 h 80962"/>
                <a:gd name="connsiteX19" fmla="*/ 40643 w 121281"/>
                <a:gd name="connsiteY19" fmla="*/ 30239 h 80962"/>
                <a:gd name="connsiteX20" fmla="*/ 40643 w 121281"/>
                <a:gd name="connsiteY20" fmla="*/ 2016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281" h="80962">
                  <a:moveTo>
                    <a:pt x="40643" y="20160"/>
                  </a:moveTo>
                  <a:lnTo>
                    <a:pt x="60803" y="20160"/>
                  </a:lnTo>
                  <a:lnTo>
                    <a:pt x="60803" y="40319"/>
                  </a:lnTo>
                  <a:lnTo>
                    <a:pt x="60803" y="20160"/>
                  </a:lnTo>
                  <a:lnTo>
                    <a:pt x="80963" y="20160"/>
                  </a:lnTo>
                  <a:lnTo>
                    <a:pt x="80963" y="10080"/>
                  </a:lnTo>
                  <a:cubicBezTo>
                    <a:pt x="80963" y="4493"/>
                    <a:pt x="85496" y="0"/>
                    <a:pt x="91042" y="0"/>
                  </a:cubicBezTo>
                  <a:cubicBezTo>
                    <a:pt x="96588" y="0"/>
                    <a:pt x="101122" y="4493"/>
                    <a:pt x="101122" y="10080"/>
                  </a:cubicBezTo>
                  <a:lnTo>
                    <a:pt x="101122" y="20160"/>
                  </a:lnTo>
                  <a:lnTo>
                    <a:pt x="121282" y="20160"/>
                  </a:lnTo>
                  <a:lnTo>
                    <a:pt x="121282" y="80963"/>
                  </a:lnTo>
                  <a:lnTo>
                    <a:pt x="60803" y="80963"/>
                  </a:lnTo>
                  <a:lnTo>
                    <a:pt x="60803" y="60479"/>
                  </a:lnTo>
                  <a:lnTo>
                    <a:pt x="60803" y="80963"/>
                  </a:lnTo>
                  <a:lnTo>
                    <a:pt x="0" y="80963"/>
                  </a:lnTo>
                  <a:lnTo>
                    <a:pt x="0" y="20160"/>
                  </a:lnTo>
                  <a:lnTo>
                    <a:pt x="20484" y="20160"/>
                  </a:lnTo>
                  <a:lnTo>
                    <a:pt x="20484" y="30239"/>
                  </a:lnTo>
                  <a:cubicBezTo>
                    <a:pt x="20484" y="35826"/>
                    <a:pt x="24977" y="40319"/>
                    <a:pt x="30563" y="40319"/>
                  </a:cubicBezTo>
                  <a:cubicBezTo>
                    <a:pt x="36150" y="40319"/>
                    <a:pt x="40643" y="35826"/>
                    <a:pt x="40643" y="30239"/>
                  </a:cubicBezTo>
                  <a:lnTo>
                    <a:pt x="40643" y="20160"/>
                  </a:lnTo>
                  <a:close/>
                </a:path>
              </a:pathLst>
            </a:custGeom>
            <a:noFill/>
            <a:ln w="12700" cap="sq">
              <a:solidFill>
                <a:schemeClr val="accent4"/>
              </a:solidFill>
              <a:prstDash val="solid"/>
              <a:miter/>
            </a:ln>
          </p:spPr>
          <p:txBody>
            <a:bodyPr rtlCol="0" anchor="ctr"/>
            <a:lstStyle/>
            <a:p>
              <a:endParaRPr lang="en-SA"/>
            </a:p>
          </p:txBody>
        </p:sp>
      </p:grpSp>
      <p:grpSp>
        <p:nvGrpSpPr>
          <p:cNvPr id="373" name="Graphic 430">
            <a:extLst>
              <a:ext uri="{FF2B5EF4-FFF2-40B4-BE49-F238E27FC236}">
                <a16:creationId xmlns:a16="http://schemas.microsoft.com/office/drawing/2014/main" id="{D4888CB7-E50B-E643-624B-D10264C23C45}"/>
              </a:ext>
            </a:extLst>
          </p:cNvPr>
          <p:cNvGrpSpPr/>
          <p:nvPr/>
        </p:nvGrpSpPr>
        <p:grpSpPr>
          <a:xfrm>
            <a:off x="8927921" y="1611391"/>
            <a:ext cx="435154" cy="435154"/>
            <a:chOff x="12871122" y="2633560"/>
            <a:chExt cx="161884" cy="161884"/>
          </a:xfrm>
          <a:noFill/>
        </p:grpSpPr>
        <p:sp>
          <p:nvSpPr>
            <p:cNvPr id="374" name="Freeform 373">
              <a:extLst>
                <a:ext uri="{FF2B5EF4-FFF2-40B4-BE49-F238E27FC236}">
                  <a16:creationId xmlns:a16="http://schemas.microsoft.com/office/drawing/2014/main" id="{533374E3-A364-A5B3-4070-E09668ACF33B}"/>
                </a:ext>
              </a:extLst>
            </p:cNvPr>
            <p:cNvSpPr/>
            <p:nvPr/>
          </p:nvSpPr>
          <p:spPr>
            <a:xfrm>
              <a:off x="12898326" y="2660763"/>
              <a:ext cx="107518" cy="107518"/>
            </a:xfrm>
            <a:custGeom>
              <a:avLst/>
              <a:gdLst>
                <a:gd name="connsiteX0" fmla="*/ 26880 w 107518"/>
                <a:gd name="connsiteY0" fmla="*/ 53759 h 107518"/>
                <a:gd name="connsiteX1" fmla="*/ 53759 w 107518"/>
                <a:gd name="connsiteY1" fmla="*/ 26880 h 107518"/>
                <a:gd name="connsiteX2" fmla="*/ 80639 w 107518"/>
                <a:gd name="connsiteY2" fmla="*/ 53759 h 107518"/>
                <a:gd name="connsiteX3" fmla="*/ 53759 w 107518"/>
                <a:gd name="connsiteY3" fmla="*/ 80639 h 107518"/>
                <a:gd name="connsiteX4" fmla="*/ 26880 w 107518"/>
                <a:gd name="connsiteY4" fmla="*/ 53759 h 107518"/>
                <a:gd name="connsiteX5" fmla="*/ 43679 w 107518"/>
                <a:gd name="connsiteY5" fmla="*/ 107518 h 107518"/>
                <a:gd name="connsiteX6" fmla="*/ 63839 w 107518"/>
                <a:gd name="connsiteY6" fmla="*/ 107518 h 107518"/>
                <a:gd name="connsiteX7" fmla="*/ 63839 w 107518"/>
                <a:gd name="connsiteY7" fmla="*/ 97965 h 107518"/>
                <a:gd name="connsiteX8" fmla="*/ 77886 w 107518"/>
                <a:gd name="connsiteY8" fmla="*/ 92135 h 107518"/>
                <a:gd name="connsiteX9" fmla="*/ 84646 w 107518"/>
                <a:gd name="connsiteY9" fmla="*/ 98896 h 107518"/>
                <a:gd name="connsiteX10" fmla="*/ 98896 w 107518"/>
                <a:gd name="connsiteY10" fmla="*/ 84646 h 107518"/>
                <a:gd name="connsiteX11" fmla="*/ 92135 w 107518"/>
                <a:gd name="connsiteY11" fmla="*/ 77886 h 107518"/>
                <a:gd name="connsiteX12" fmla="*/ 97965 w 107518"/>
                <a:gd name="connsiteY12" fmla="*/ 63839 h 107518"/>
                <a:gd name="connsiteX13" fmla="*/ 107518 w 107518"/>
                <a:gd name="connsiteY13" fmla="*/ 63839 h 107518"/>
                <a:gd name="connsiteX14" fmla="*/ 107518 w 107518"/>
                <a:gd name="connsiteY14" fmla="*/ 43679 h 107518"/>
                <a:gd name="connsiteX15" fmla="*/ 97965 w 107518"/>
                <a:gd name="connsiteY15" fmla="*/ 43679 h 107518"/>
                <a:gd name="connsiteX16" fmla="*/ 92135 w 107518"/>
                <a:gd name="connsiteY16" fmla="*/ 29632 h 107518"/>
                <a:gd name="connsiteX17" fmla="*/ 98896 w 107518"/>
                <a:gd name="connsiteY17" fmla="*/ 22872 h 107518"/>
                <a:gd name="connsiteX18" fmla="*/ 84646 w 107518"/>
                <a:gd name="connsiteY18" fmla="*/ 8623 h 107518"/>
                <a:gd name="connsiteX19" fmla="*/ 77886 w 107518"/>
                <a:gd name="connsiteY19" fmla="*/ 15383 h 107518"/>
                <a:gd name="connsiteX20" fmla="*/ 63839 w 107518"/>
                <a:gd name="connsiteY20" fmla="*/ 9554 h 107518"/>
                <a:gd name="connsiteX21" fmla="*/ 63839 w 107518"/>
                <a:gd name="connsiteY21" fmla="*/ 0 h 107518"/>
                <a:gd name="connsiteX22" fmla="*/ 43679 w 107518"/>
                <a:gd name="connsiteY22" fmla="*/ 0 h 107518"/>
                <a:gd name="connsiteX23" fmla="*/ 43679 w 107518"/>
                <a:gd name="connsiteY23" fmla="*/ 9554 h 107518"/>
                <a:gd name="connsiteX24" fmla="*/ 29632 w 107518"/>
                <a:gd name="connsiteY24" fmla="*/ 15383 h 107518"/>
                <a:gd name="connsiteX25" fmla="*/ 22872 w 107518"/>
                <a:gd name="connsiteY25" fmla="*/ 8623 h 107518"/>
                <a:gd name="connsiteX26" fmla="*/ 8623 w 107518"/>
                <a:gd name="connsiteY26" fmla="*/ 22872 h 107518"/>
                <a:gd name="connsiteX27" fmla="*/ 15383 w 107518"/>
                <a:gd name="connsiteY27" fmla="*/ 29632 h 107518"/>
                <a:gd name="connsiteX28" fmla="*/ 9554 w 107518"/>
                <a:gd name="connsiteY28" fmla="*/ 43679 h 107518"/>
                <a:gd name="connsiteX29" fmla="*/ 0 w 107518"/>
                <a:gd name="connsiteY29" fmla="*/ 43679 h 107518"/>
                <a:gd name="connsiteX30" fmla="*/ 0 w 107518"/>
                <a:gd name="connsiteY30" fmla="*/ 63839 h 107518"/>
                <a:gd name="connsiteX31" fmla="*/ 9554 w 107518"/>
                <a:gd name="connsiteY31" fmla="*/ 63839 h 107518"/>
                <a:gd name="connsiteX32" fmla="*/ 15383 w 107518"/>
                <a:gd name="connsiteY32" fmla="*/ 77886 h 107518"/>
                <a:gd name="connsiteX33" fmla="*/ 8623 w 107518"/>
                <a:gd name="connsiteY33" fmla="*/ 84646 h 107518"/>
                <a:gd name="connsiteX34" fmla="*/ 22872 w 107518"/>
                <a:gd name="connsiteY34" fmla="*/ 98896 h 107518"/>
                <a:gd name="connsiteX35" fmla="*/ 29632 w 107518"/>
                <a:gd name="connsiteY35" fmla="*/ 92135 h 107518"/>
                <a:gd name="connsiteX36" fmla="*/ 43679 w 107518"/>
                <a:gd name="connsiteY36" fmla="*/ 97965 h 107518"/>
                <a:gd name="connsiteX37" fmla="*/ 43679 w 107518"/>
                <a:gd name="connsiteY37" fmla="*/ 107518 h 10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7518" h="107518">
                  <a:moveTo>
                    <a:pt x="26880" y="53759"/>
                  </a:moveTo>
                  <a:cubicBezTo>
                    <a:pt x="26880" y="38903"/>
                    <a:pt x="38902" y="26880"/>
                    <a:pt x="53759" y="26880"/>
                  </a:cubicBezTo>
                  <a:cubicBezTo>
                    <a:pt x="68616" y="26880"/>
                    <a:pt x="80639" y="38903"/>
                    <a:pt x="80639" y="53759"/>
                  </a:cubicBezTo>
                  <a:cubicBezTo>
                    <a:pt x="80639" y="68616"/>
                    <a:pt x="68616" y="80639"/>
                    <a:pt x="53759" y="80639"/>
                  </a:cubicBezTo>
                  <a:cubicBezTo>
                    <a:pt x="38902" y="80639"/>
                    <a:pt x="26880" y="68616"/>
                    <a:pt x="26880" y="53759"/>
                  </a:cubicBezTo>
                  <a:close/>
                  <a:moveTo>
                    <a:pt x="43679" y="107518"/>
                  </a:moveTo>
                  <a:lnTo>
                    <a:pt x="63839" y="107518"/>
                  </a:lnTo>
                  <a:lnTo>
                    <a:pt x="63839" y="97965"/>
                  </a:lnTo>
                  <a:cubicBezTo>
                    <a:pt x="68899" y="96831"/>
                    <a:pt x="73635" y="94807"/>
                    <a:pt x="77886" y="92135"/>
                  </a:cubicBezTo>
                  <a:lnTo>
                    <a:pt x="84646" y="98896"/>
                  </a:lnTo>
                  <a:lnTo>
                    <a:pt x="98896" y="84646"/>
                  </a:lnTo>
                  <a:lnTo>
                    <a:pt x="92135" y="77886"/>
                  </a:lnTo>
                  <a:cubicBezTo>
                    <a:pt x="94807" y="73635"/>
                    <a:pt x="96831" y="68899"/>
                    <a:pt x="97965" y="63839"/>
                  </a:cubicBezTo>
                  <a:lnTo>
                    <a:pt x="107518" y="63839"/>
                  </a:lnTo>
                  <a:lnTo>
                    <a:pt x="107518" y="43679"/>
                  </a:lnTo>
                  <a:lnTo>
                    <a:pt x="97965" y="43679"/>
                  </a:lnTo>
                  <a:cubicBezTo>
                    <a:pt x="96831" y="38619"/>
                    <a:pt x="94807" y="33923"/>
                    <a:pt x="92135" y="29632"/>
                  </a:cubicBezTo>
                  <a:lnTo>
                    <a:pt x="98896" y="22872"/>
                  </a:lnTo>
                  <a:lnTo>
                    <a:pt x="84646" y="8623"/>
                  </a:lnTo>
                  <a:lnTo>
                    <a:pt x="77886" y="15383"/>
                  </a:lnTo>
                  <a:cubicBezTo>
                    <a:pt x="73635" y="12711"/>
                    <a:pt x="68899" y="10687"/>
                    <a:pt x="63839" y="9554"/>
                  </a:cubicBezTo>
                  <a:lnTo>
                    <a:pt x="63839" y="0"/>
                  </a:lnTo>
                  <a:lnTo>
                    <a:pt x="43679" y="0"/>
                  </a:lnTo>
                  <a:lnTo>
                    <a:pt x="43679" y="9554"/>
                  </a:lnTo>
                  <a:cubicBezTo>
                    <a:pt x="38619" y="10687"/>
                    <a:pt x="33883" y="12711"/>
                    <a:pt x="29632" y="15383"/>
                  </a:cubicBezTo>
                  <a:lnTo>
                    <a:pt x="22872" y="8623"/>
                  </a:lnTo>
                  <a:lnTo>
                    <a:pt x="8623" y="22872"/>
                  </a:lnTo>
                  <a:lnTo>
                    <a:pt x="15383" y="29632"/>
                  </a:lnTo>
                  <a:cubicBezTo>
                    <a:pt x="12711" y="33883"/>
                    <a:pt x="10687" y="38619"/>
                    <a:pt x="9554" y="43679"/>
                  </a:cubicBezTo>
                  <a:lnTo>
                    <a:pt x="0" y="43679"/>
                  </a:lnTo>
                  <a:lnTo>
                    <a:pt x="0" y="63839"/>
                  </a:lnTo>
                  <a:lnTo>
                    <a:pt x="9554" y="63839"/>
                  </a:lnTo>
                  <a:cubicBezTo>
                    <a:pt x="10687" y="68899"/>
                    <a:pt x="12711" y="73595"/>
                    <a:pt x="15383" y="77886"/>
                  </a:cubicBezTo>
                  <a:lnTo>
                    <a:pt x="8623" y="84646"/>
                  </a:lnTo>
                  <a:lnTo>
                    <a:pt x="22872" y="98896"/>
                  </a:lnTo>
                  <a:lnTo>
                    <a:pt x="29632" y="92135"/>
                  </a:lnTo>
                  <a:cubicBezTo>
                    <a:pt x="33883" y="94807"/>
                    <a:pt x="38619" y="96831"/>
                    <a:pt x="43679" y="97965"/>
                  </a:cubicBezTo>
                  <a:lnTo>
                    <a:pt x="43679" y="107518"/>
                  </a:lnTo>
                  <a:close/>
                </a:path>
              </a:pathLst>
            </a:custGeom>
            <a:noFill/>
            <a:ln w="12700" cap="rnd">
              <a:solidFill>
                <a:schemeClr val="accent4"/>
              </a:solidFill>
              <a:prstDash val="solid"/>
              <a:round/>
            </a:ln>
          </p:spPr>
          <p:txBody>
            <a:bodyPr rtlCol="0" anchor="ctr"/>
            <a:lstStyle/>
            <a:p>
              <a:endParaRPr lang="en-SA"/>
            </a:p>
          </p:txBody>
        </p:sp>
        <p:sp>
          <p:nvSpPr>
            <p:cNvPr id="375" name="Freeform 374">
              <a:extLst>
                <a:ext uri="{FF2B5EF4-FFF2-40B4-BE49-F238E27FC236}">
                  <a16:creationId xmlns:a16="http://schemas.microsoft.com/office/drawing/2014/main" id="{BA767792-CD81-6493-0083-F84D7F237917}"/>
                </a:ext>
              </a:extLst>
            </p:cNvPr>
            <p:cNvSpPr/>
            <p:nvPr/>
          </p:nvSpPr>
          <p:spPr>
            <a:xfrm>
              <a:off x="13009325" y="2758323"/>
              <a:ext cx="13439" cy="13439"/>
            </a:xfrm>
            <a:custGeom>
              <a:avLst/>
              <a:gdLst>
                <a:gd name="connsiteX0" fmla="*/ 13440 w 13439"/>
                <a:gd name="connsiteY0" fmla="*/ 13440 h 13439"/>
                <a:gd name="connsiteX1" fmla="*/ 0 w 13439"/>
                <a:gd name="connsiteY1" fmla="*/ 13440 h 13439"/>
                <a:gd name="connsiteX2" fmla="*/ 0 w 13439"/>
                <a:gd name="connsiteY2" fmla="*/ 0 h 13439"/>
              </a:gdLst>
              <a:ahLst/>
              <a:cxnLst>
                <a:cxn ang="0">
                  <a:pos x="connsiteX0" y="connsiteY0"/>
                </a:cxn>
                <a:cxn ang="0">
                  <a:pos x="connsiteX1" y="connsiteY1"/>
                </a:cxn>
                <a:cxn ang="0">
                  <a:pos x="connsiteX2" y="connsiteY2"/>
                </a:cxn>
              </a:cxnLst>
              <a:rect l="l" t="t" r="r" b="b"/>
              <a:pathLst>
                <a:path w="13439" h="13439">
                  <a:moveTo>
                    <a:pt x="13440" y="13440"/>
                  </a:moveTo>
                  <a:lnTo>
                    <a:pt x="0" y="13440"/>
                  </a:lnTo>
                  <a:lnTo>
                    <a:pt x="0" y="0"/>
                  </a:lnTo>
                </a:path>
              </a:pathLst>
            </a:custGeom>
            <a:noFill/>
            <a:ln w="12700" cap="rnd">
              <a:solidFill>
                <a:schemeClr val="accent4"/>
              </a:solidFill>
              <a:prstDash val="solid"/>
              <a:round/>
            </a:ln>
          </p:spPr>
          <p:txBody>
            <a:bodyPr rtlCol="0" anchor="ctr"/>
            <a:lstStyle/>
            <a:p>
              <a:endParaRPr lang="en-SA"/>
            </a:p>
          </p:txBody>
        </p:sp>
        <p:sp>
          <p:nvSpPr>
            <p:cNvPr id="376" name="Freeform 375">
              <a:extLst>
                <a:ext uri="{FF2B5EF4-FFF2-40B4-BE49-F238E27FC236}">
                  <a16:creationId xmlns:a16="http://schemas.microsoft.com/office/drawing/2014/main" id="{0A4A31AC-E68C-7FEB-6BE5-810414BC75EE}"/>
                </a:ext>
              </a:extLst>
            </p:cNvPr>
            <p:cNvSpPr/>
            <p:nvPr/>
          </p:nvSpPr>
          <p:spPr>
            <a:xfrm>
              <a:off x="12881404" y="2657241"/>
              <a:ext cx="13439" cy="13439"/>
            </a:xfrm>
            <a:custGeom>
              <a:avLst/>
              <a:gdLst>
                <a:gd name="connsiteX0" fmla="*/ 0 w 13439"/>
                <a:gd name="connsiteY0" fmla="*/ 0 h 13439"/>
                <a:gd name="connsiteX1" fmla="*/ 13440 w 13439"/>
                <a:gd name="connsiteY1" fmla="*/ 0 h 13439"/>
                <a:gd name="connsiteX2" fmla="*/ 13440 w 13439"/>
                <a:gd name="connsiteY2" fmla="*/ 13440 h 13439"/>
              </a:gdLst>
              <a:ahLst/>
              <a:cxnLst>
                <a:cxn ang="0">
                  <a:pos x="connsiteX0" y="connsiteY0"/>
                </a:cxn>
                <a:cxn ang="0">
                  <a:pos x="connsiteX1" y="connsiteY1"/>
                </a:cxn>
                <a:cxn ang="0">
                  <a:pos x="connsiteX2" y="connsiteY2"/>
                </a:cxn>
              </a:cxnLst>
              <a:rect l="l" t="t" r="r" b="b"/>
              <a:pathLst>
                <a:path w="13439" h="13439">
                  <a:moveTo>
                    <a:pt x="0" y="0"/>
                  </a:moveTo>
                  <a:lnTo>
                    <a:pt x="13440" y="0"/>
                  </a:lnTo>
                  <a:lnTo>
                    <a:pt x="13440" y="13440"/>
                  </a:lnTo>
                </a:path>
              </a:pathLst>
            </a:custGeom>
            <a:noFill/>
            <a:ln w="12700" cap="rnd">
              <a:solidFill>
                <a:schemeClr val="accent4"/>
              </a:solidFill>
              <a:prstDash val="solid"/>
              <a:round/>
            </a:ln>
          </p:spPr>
          <p:txBody>
            <a:bodyPr rtlCol="0" anchor="ctr"/>
            <a:lstStyle/>
            <a:p>
              <a:endParaRPr lang="en-SA"/>
            </a:p>
          </p:txBody>
        </p:sp>
        <p:sp>
          <p:nvSpPr>
            <p:cNvPr id="377" name="Freeform 376">
              <a:extLst>
                <a:ext uri="{FF2B5EF4-FFF2-40B4-BE49-F238E27FC236}">
                  <a16:creationId xmlns:a16="http://schemas.microsoft.com/office/drawing/2014/main" id="{CD2E8AE7-873D-221A-E256-22D7F0FAF6A6}"/>
                </a:ext>
              </a:extLst>
            </p:cNvPr>
            <p:cNvSpPr/>
            <p:nvPr/>
          </p:nvSpPr>
          <p:spPr>
            <a:xfrm>
              <a:off x="12871122" y="2657241"/>
              <a:ext cx="112456" cy="138203"/>
            </a:xfrm>
            <a:custGeom>
              <a:avLst/>
              <a:gdLst>
                <a:gd name="connsiteX0" fmla="*/ 112457 w 112456"/>
                <a:gd name="connsiteY0" fmla="*/ 131847 h 138203"/>
                <a:gd name="connsiteX1" fmla="*/ 80963 w 112456"/>
                <a:gd name="connsiteY1" fmla="*/ 138203 h 138203"/>
                <a:gd name="connsiteX2" fmla="*/ 0 w 112456"/>
                <a:gd name="connsiteY2" fmla="*/ 57241 h 138203"/>
                <a:gd name="connsiteX3" fmla="*/ 23722 w 112456"/>
                <a:gd name="connsiteY3" fmla="*/ 0 h 138203"/>
              </a:gdLst>
              <a:ahLst/>
              <a:cxnLst>
                <a:cxn ang="0">
                  <a:pos x="connsiteX0" y="connsiteY0"/>
                </a:cxn>
                <a:cxn ang="0">
                  <a:pos x="connsiteX1" y="connsiteY1"/>
                </a:cxn>
                <a:cxn ang="0">
                  <a:pos x="connsiteX2" y="connsiteY2"/>
                </a:cxn>
                <a:cxn ang="0">
                  <a:pos x="connsiteX3" y="connsiteY3"/>
                </a:cxn>
              </a:cxnLst>
              <a:rect l="l" t="t" r="r" b="b"/>
              <a:pathLst>
                <a:path w="112456" h="138203">
                  <a:moveTo>
                    <a:pt x="112457" y="131847"/>
                  </a:moveTo>
                  <a:cubicBezTo>
                    <a:pt x="102782" y="135936"/>
                    <a:pt x="92135" y="138203"/>
                    <a:pt x="80963" y="138203"/>
                  </a:cubicBezTo>
                  <a:cubicBezTo>
                    <a:pt x="36231" y="138203"/>
                    <a:pt x="0" y="101972"/>
                    <a:pt x="0" y="57241"/>
                  </a:cubicBezTo>
                  <a:cubicBezTo>
                    <a:pt x="0" y="34895"/>
                    <a:pt x="9068" y="14654"/>
                    <a:pt x="23722" y="0"/>
                  </a:cubicBezTo>
                </a:path>
              </a:pathLst>
            </a:custGeom>
            <a:noFill/>
            <a:ln w="12700" cap="rnd">
              <a:solidFill>
                <a:schemeClr val="accent4"/>
              </a:solidFill>
              <a:prstDash val="solid"/>
              <a:round/>
            </a:ln>
          </p:spPr>
          <p:txBody>
            <a:bodyPr rtlCol="0" anchor="ctr"/>
            <a:lstStyle/>
            <a:p>
              <a:endParaRPr lang="en-SA"/>
            </a:p>
          </p:txBody>
        </p:sp>
        <p:sp>
          <p:nvSpPr>
            <p:cNvPr id="378" name="Freeform 377">
              <a:extLst>
                <a:ext uri="{FF2B5EF4-FFF2-40B4-BE49-F238E27FC236}">
                  <a16:creationId xmlns:a16="http://schemas.microsoft.com/office/drawing/2014/main" id="{A4FE610B-A38A-867D-C9CF-9AAD748756D1}"/>
                </a:ext>
              </a:extLst>
            </p:cNvPr>
            <p:cNvSpPr/>
            <p:nvPr/>
          </p:nvSpPr>
          <p:spPr>
            <a:xfrm>
              <a:off x="12920550" y="2633560"/>
              <a:ext cx="112457" cy="138203"/>
            </a:xfrm>
            <a:custGeom>
              <a:avLst/>
              <a:gdLst>
                <a:gd name="connsiteX0" fmla="*/ 0 w 112457"/>
                <a:gd name="connsiteY0" fmla="*/ 6356 h 138203"/>
                <a:gd name="connsiteX1" fmla="*/ 31495 w 112457"/>
                <a:gd name="connsiteY1" fmla="*/ 0 h 138203"/>
                <a:gd name="connsiteX2" fmla="*/ 112457 w 112457"/>
                <a:gd name="connsiteY2" fmla="*/ 80963 h 138203"/>
                <a:gd name="connsiteX3" fmla="*/ 88735 w 112457"/>
                <a:gd name="connsiteY3" fmla="*/ 138203 h 138203"/>
              </a:gdLst>
              <a:ahLst/>
              <a:cxnLst>
                <a:cxn ang="0">
                  <a:pos x="connsiteX0" y="connsiteY0"/>
                </a:cxn>
                <a:cxn ang="0">
                  <a:pos x="connsiteX1" y="connsiteY1"/>
                </a:cxn>
                <a:cxn ang="0">
                  <a:pos x="connsiteX2" y="connsiteY2"/>
                </a:cxn>
                <a:cxn ang="0">
                  <a:pos x="connsiteX3" y="connsiteY3"/>
                </a:cxn>
              </a:cxnLst>
              <a:rect l="l" t="t" r="r" b="b"/>
              <a:pathLst>
                <a:path w="112457" h="138203">
                  <a:moveTo>
                    <a:pt x="0" y="6356"/>
                  </a:moveTo>
                  <a:cubicBezTo>
                    <a:pt x="9675" y="2267"/>
                    <a:pt x="20322" y="0"/>
                    <a:pt x="31495" y="0"/>
                  </a:cubicBezTo>
                  <a:cubicBezTo>
                    <a:pt x="76226" y="0"/>
                    <a:pt x="112457" y="36231"/>
                    <a:pt x="112457" y="80963"/>
                  </a:cubicBezTo>
                  <a:cubicBezTo>
                    <a:pt x="112457" y="103308"/>
                    <a:pt x="103389" y="123549"/>
                    <a:pt x="88735" y="138203"/>
                  </a:cubicBezTo>
                </a:path>
              </a:pathLst>
            </a:custGeom>
            <a:noFill/>
            <a:ln w="12700" cap="rnd">
              <a:solidFill>
                <a:schemeClr val="accent4"/>
              </a:solidFill>
              <a:prstDash val="solid"/>
              <a:round/>
            </a:ln>
          </p:spPr>
          <p:txBody>
            <a:bodyPr rtlCol="0" anchor="ctr"/>
            <a:lstStyle/>
            <a:p>
              <a:endParaRPr lang="en-SA"/>
            </a:p>
          </p:txBody>
        </p:sp>
      </p:grpSp>
      <p:pic>
        <p:nvPicPr>
          <p:cNvPr id="16" name="Picture 15">
            <a:extLst>
              <a:ext uri="{FF2B5EF4-FFF2-40B4-BE49-F238E27FC236}">
                <a16:creationId xmlns:a16="http://schemas.microsoft.com/office/drawing/2014/main" id="{738F7422-B9A8-3353-817E-79E2CE877B1B}"/>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3559298" y="3360446"/>
            <a:ext cx="2417423" cy="2222939"/>
          </a:xfrm>
          <a:custGeom>
            <a:avLst/>
            <a:gdLst>
              <a:gd name="connsiteX0" fmla="*/ 0 w 2417423"/>
              <a:gd name="connsiteY0" fmla="*/ 0 h 2222939"/>
              <a:gd name="connsiteX1" fmla="*/ 2417423 w 2417423"/>
              <a:gd name="connsiteY1" fmla="*/ 0 h 2222939"/>
              <a:gd name="connsiteX2" fmla="*/ 2417423 w 2417423"/>
              <a:gd name="connsiteY2" fmla="*/ 2222939 h 2222939"/>
              <a:gd name="connsiteX3" fmla="*/ 370497 w 2417423"/>
              <a:gd name="connsiteY3" fmla="*/ 2222939 h 2222939"/>
              <a:gd name="connsiteX4" fmla="*/ 0 w 2417423"/>
              <a:gd name="connsiteY4" fmla="*/ 1852442 h 222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423" h="2222939">
                <a:moveTo>
                  <a:pt x="0" y="0"/>
                </a:moveTo>
                <a:lnTo>
                  <a:pt x="2417423" y="0"/>
                </a:lnTo>
                <a:lnTo>
                  <a:pt x="2417423" y="2222939"/>
                </a:lnTo>
                <a:lnTo>
                  <a:pt x="370497" y="2222939"/>
                </a:lnTo>
                <a:lnTo>
                  <a:pt x="0" y="1852442"/>
                </a:lnTo>
                <a:close/>
              </a:path>
            </a:pathLst>
          </a:custGeom>
        </p:spPr>
      </p:pic>
      <p:sp>
        <p:nvSpPr>
          <p:cNvPr id="17" name="Graphic 17">
            <a:extLst>
              <a:ext uri="{FF2B5EF4-FFF2-40B4-BE49-F238E27FC236}">
                <a16:creationId xmlns:a16="http://schemas.microsoft.com/office/drawing/2014/main" id="{7ED9733C-92CB-DD01-7916-2A45CB3BC890}"/>
              </a:ext>
            </a:extLst>
          </p:cNvPr>
          <p:cNvSpPr/>
          <p:nvPr/>
        </p:nvSpPr>
        <p:spPr>
          <a:xfrm rot="5400000">
            <a:off x="5474979" y="5081642"/>
            <a:ext cx="501743" cy="501743"/>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accent4"/>
          </a:solidFill>
          <a:ln w="0" cap="flat">
            <a:noFill/>
            <a:prstDash val="solid"/>
            <a:miter/>
          </a:ln>
        </p:spPr>
        <p:txBody>
          <a:bodyPr rtlCol="0" anchor="ctr"/>
          <a:lstStyle/>
          <a:p>
            <a:pPr marL="0" algn="r" defTabSz="914400" rtl="1" eaLnBrk="1" latinLnBrk="0" hangingPunct="1"/>
            <a:endParaRPr lang="en-SA"/>
          </a:p>
        </p:txBody>
      </p:sp>
      <p:pic>
        <p:nvPicPr>
          <p:cNvPr id="21" name="Picture 20">
            <a:extLst>
              <a:ext uri="{FF2B5EF4-FFF2-40B4-BE49-F238E27FC236}">
                <a16:creationId xmlns:a16="http://schemas.microsoft.com/office/drawing/2014/main" id="{BDBBB9DB-56EF-7DE1-4834-576C0B26DE2D}"/>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6266144" y="3360446"/>
            <a:ext cx="2417423" cy="2222939"/>
          </a:xfrm>
          <a:custGeom>
            <a:avLst/>
            <a:gdLst>
              <a:gd name="connsiteX0" fmla="*/ 0 w 2417423"/>
              <a:gd name="connsiteY0" fmla="*/ 0 h 2222939"/>
              <a:gd name="connsiteX1" fmla="*/ 2417423 w 2417423"/>
              <a:gd name="connsiteY1" fmla="*/ 0 h 2222939"/>
              <a:gd name="connsiteX2" fmla="*/ 2417423 w 2417423"/>
              <a:gd name="connsiteY2" fmla="*/ 2222939 h 2222939"/>
              <a:gd name="connsiteX3" fmla="*/ 370497 w 2417423"/>
              <a:gd name="connsiteY3" fmla="*/ 2222939 h 2222939"/>
              <a:gd name="connsiteX4" fmla="*/ 0 w 2417423"/>
              <a:gd name="connsiteY4" fmla="*/ 1852442 h 222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423" h="2222939">
                <a:moveTo>
                  <a:pt x="0" y="0"/>
                </a:moveTo>
                <a:lnTo>
                  <a:pt x="2417423" y="0"/>
                </a:lnTo>
                <a:lnTo>
                  <a:pt x="2417423" y="2222939"/>
                </a:lnTo>
                <a:lnTo>
                  <a:pt x="370497" y="2222939"/>
                </a:lnTo>
                <a:lnTo>
                  <a:pt x="0" y="1852442"/>
                </a:lnTo>
                <a:close/>
              </a:path>
            </a:pathLst>
          </a:custGeom>
        </p:spPr>
      </p:pic>
      <p:sp>
        <p:nvSpPr>
          <p:cNvPr id="22" name="Graphic 17">
            <a:extLst>
              <a:ext uri="{FF2B5EF4-FFF2-40B4-BE49-F238E27FC236}">
                <a16:creationId xmlns:a16="http://schemas.microsoft.com/office/drawing/2014/main" id="{69DF3E47-147C-2133-28BF-43B80D4FD3F2}"/>
              </a:ext>
            </a:extLst>
          </p:cNvPr>
          <p:cNvSpPr/>
          <p:nvPr/>
        </p:nvSpPr>
        <p:spPr>
          <a:xfrm rot="5400000">
            <a:off x="8181825" y="5081642"/>
            <a:ext cx="501743" cy="501743"/>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accent4"/>
          </a:solidFill>
          <a:ln w="0" cap="flat">
            <a:noFill/>
            <a:prstDash val="solid"/>
            <a:miter/>
          </a:ln>
        </p:spPr>
        <p:txBody>
          <a:bodyPr rtlCol="0" anchor="ctr"/>
          <a:lstStyle/>
          <a:p>
            <a:pPr marL="0" algn="r" defTabSz="914400" rtl="1" eaLnBrk="1" latinLnBrk="0" hangingPunct="1"/>
            <a:endParaRPr lang="en-SA"/>
          </a:p>
        </p:txBody>
      </p:sp>
      <p:pic>
        <p:nvPicPr>
          <p:cNvPr id="25" name="Picture 24">
            <a:extLst>
              <a:ext uri="{FF2B5EF4-FFF2-40B4-BE49-F238E27FC236}">
                <a16:creationId xmlns:a16="http://schemas.microsoft.com/office/drawing/2014/main" id="{52A1F463-2CA5-D2B0-AC99-2C6560FB15D6}"/>
              </a:ext>
            </a:extLst>
          </p:cNvPr>
          <p:cNvPicPr>
            <a:picLocks noChangeAspect="1"/>
          </p:cNvPicPr>
          <p:nvPr/>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8950679" y="3360446"/>
            <a:ext cx="2417423" cy="2222939"/>
          </a:xfrm>
          <a:custGeom>
            <a:avLst/>
            <a:gdLst>
              <a:gd name="connsiteX0" fmla="*/ 0 w 2417423"/>
              <a:gd name="connsiteY0" fmla="*/ 0 h 2222939"/>
              <a:gd name="connsiteX1" fmla="*/ 2417423 w 2417423"/>
              <a:gd name="connsiteY1" fmla="*/ 0 h 2222939"/>
              <a:gd name="connsiteX2" fmla="*/ 2417423 w 2417423"/>
              <a:gd name="connsiteY2" fmla="*/ 2222939 h 2222939"/>
              <a:gd name="connsiteX3" fmla="*/ 370497 w 2417423"/>
              <a:gd name="connsiteY3" fmla="*/ 2222939 h 2222939"/>
              <a:gd name="connsiteX4" fmla="*/ 0 w 2417423"/>
              <a:gd name="connsiteY4" fmla="*/ 1852442 h 222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423" h="2222939">
                <a:moveTo>
                  <a:pt x="0" y="0"/>
                </a:moveTo>
                <a:lnTo>
                  <a:pt x="2417423" y="0"/>
                </a:lnTo>
                <a:lnTo>
                  <a:pt x="2417423" y="2222939"/>
                </a:lnTo>
                <a:lnTo>
                  <a:pt x="370497" y="2222939"/>
                </a:lnTo>
                <a:lnTo>
                  <a:pt x="0" y="1852442"/>
                </a:lnTo>
                <a:close/>
              </a:path>
            </a:pathLst>
          </a:custGeom>
        </p:spPr>
      </p:pic>
      <p:sp>
        <p:nvSpPr>
          <p:cNvPr id="26" name="Graphic 17">
            <a:extLst>
              <a:ext uri="{FF2B5EF4-FFF2-40B4-BE49-F238E27FC236}">
                <a16:creationId xmlns:a16="http://schemas.microsoft.com/office/drawing/2014/main" id="{59A9B6FD-E557-EF24-E16C-43AAE6DD4D0C}"/>
              </a:ext>
            </a:extLst>
          </p:cNvPr>
          <p:cNvSpPr/>
          <p:nvPr/>
        </p:nvSpPr>
        <p:spPr>
          <a:xfrm rot="5400000">
            <a:off x="10866360" y="5081642"/>
            <a:ext cx="501743" cy="501743"/>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accent4"/>
          </a:solidFill>
          <a:ln w="0" cap="flat">
            <a:noFill/>
            <a:prstDash val="solid"/>
            <a:miter/>
          </a:ln>
        </p:spPr>
        <p:txBody>
          <a:bodyPr rtlCol="0" anchor="ctr"/>
          <a:lstStyle/>
          <a:p>
            <a:pPr marL="0" algn="r" defTabSz="914400" rtl="1" eaLnBrk="1" latinLnBrk="0" hangingPunct="1"/>
            <a:endParaRPr lang="en-SA"/>
          </a:p>
        </p:txBody>
      </p:sp>
    </p:spTree>
    <p:extLst>
      <p:ext uri="{BB962C8B-B14F-4D97-AF65-F5344CB8AC3E}">
        <p14:creationId xmlns:p14="http://schemas.microsoft.com/office/powerpoint/2010/main" val="2753269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E5A1-6382-897C-F3F4-29CFBC4AFAD0}"/>
              </a:ext>
            </a:extLst>
          </p:cNvPr>
          <p:cNvSpPr>
            <a:spLocks noGrp="1"/>
          </p:cNvSpPr>
          <p:nvPr>
            <p:ph type="title"/>
          </p:nvPr>
        </p:nvSpPr>
        <p:spPr/>
        <p:txBody>
          <a:bodyPr>
            <a:normAutofit fontScale="90000"/>
          </a:bodyPr>
          <a:lstStyle/>
          <a:p>
            <a:r>
              <a:rPr lang="en-US" dirty="0"/>
              <a:t>Problem with Financial Ratios in Project Finance</a:t>
            </a:r>
          </a:p>
        </p:txBody>
      </p:sp>
      <p:sp>
        <p:nvSpPr>
          <p:cNvPr id="3" name="Content Placeholder 2">
            <a:extLst>
              <a:ext uri="{FF2B5EF4-FFF2-40B4-BE49-F238E27FC236}">
                <a16:creationId xmlns:a16="http://schemas.microsoft.com/office/drawing/2014/main" id="{4195EDDA-38BB-230D-915A-BDF208F927E4}"/>
              </a:ext>
            </a:extLst>
          </p:cNvPr>
          <p:cNvSpPr>
            <a:spLocks noGrp="1"/>
          </p:cNvSpPr>
          <p:nvPr>
            <p:ph idx="1"/>
          </p:nvPr>
        </p:nvSpPr>
        <p:spPr/>
        <p:txBody>
          <a:bodyPr/>
          <a:lstStyle/>
          <a:p>
            <a:r>
              <a:rPr lang="en-US" dirty="0"/>
              <a:t>Because of depreciation and debt repayment, financial ratios do not give an indication of the performance of a project</a:t>
            </a:r>
          </a:p>
          <a:p>
            <a:endParaRPr lang="en-US" dirty="0"/>
          </a:p>
          <a:p>
            <a:endParaRPr lang="en-US" dirty="0"/>
          </a:p>
        </p:txBody>
      </p:sp>
      <p:pic>
        <p:nvPicPr>
          <p:cNvPr id="5" name="Picture 4">
            <a:extLst>
              <a:ext uri="{FF2B5EF4-FFF2-40B4-BE49-F238E27FC236}">
                <a16:creationId xmlns:a16="http://schemas.microsoft.com/office/drawing/2014/main" id="{FA8635C4-6397-6C8B-236D-361661A69D07}"/>
              </a:ext>
            </a:extLst>
          </p:cNvPr>
          <p:cNvPicPr>
            <a:picLocks noChangeAspect="1"/>
          </p:cNvPicPr>
          <p:nvPr/>
        </p:nvPicPr>
        <p:blipFill>
          <a:blip r:embed="rId2"/>
          <a:stretch>
            <a:fillRect/>
          </a:stretch>
        </p:blipFill>
        <p:spPr>
          <a:xfrm>
            <a:off x="2273173" y="2935225"/>
            <a:ext cx="7366203" cy="2963186"/>
          </a:xfrm>
          <a:prstGeom prst="rect">
            <a:avLst/>
          </a:prstGeom>
        </p:spPr>
      </p:pic>
    </p:spTree>
    <p:extLst>
      <p:ext uri="{BB962C8B-B14F-4D97-AF65-F5344CB8AC3E}">
        <p14:creationId xmlns:p14="http://schemas.microsoft.com/office/powerpoint/2010/main" val="34910176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4FDFA-3206-4D6D-1ABA-7E5D83E4BAE9}"/>
              </a:ext>
            </a:extLst>
          </p:cNvPr>
          <p:cNvSpPr>
            <a:spLocks noGrp="1"/>
          </p:cNvSpPr>
          <p:nvPr>
            <p:ph type="title"/>
          </p:nvPr>
        </p:nvSpPr>
        <p:spPr/>
        <p:txBody>
          <a:bodyPr>
            <a:normAutofit fontScale="90000"/>
          </a:bodyPr>
          <a:lstStyle/>
          <a:p>
            <a:r>
              <a:rPr lang="en-US" dirty="0"/>
              <a:t>Stable Company EV/EBITDA, ROIC and Project IRR</a:t>
            </a:r>
          </a:p>
        </p:txBody>
      </p:sp>
      <p:sp>
        <p:nvSpPr>
          <p:cNvPr id="3" name="Content Placeholder 2">
            <a:extLst>
              <a:ext uri="{FF2B5EF4-FFF2-40B4-BE49-F238E27FC236}">
                <a16:creationId xmlns:a16="http://schemas.microsoft.com/office/drawing/2014/main" id="{94B6AB8A-160C-EF73-185F-6DD6FFB7C6B6}"/>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6F65B9E-61DE-4E37-49D2-7C2121EC0B10}"/>
              </a:ext>
            </a:extLst>
          </p:cNvPr>
          <p:cNvPicPr>
            <a:picLocks noChangeAspect="1"/>
          </p:cNvPicPr>
          <p:nvPr/>
        </p:nvPicPr>
        <p:blipFill>
          <a:blip r:embed="rId2"/>
          <a:stretch>
            <a:fillRect/>
          </a:stretch>
        </p:blipFill>
        <p:spPr>
          <a:xfrm>
            <a:off x="2318757" y="2483962"/>
            <a:ext cx="7403494" cy="3212750"/>
          </a:xfrm>
          <a:prstGeom prst="rect">
            <a:avLst/>
          </a:prstGeom>
        </p:spPr>
      </p:pic>
    </p:spTree>
    <p:extLst>
      <p:ext uri="{BB962C8B-B14F-4D97-AF65-F5344CB8AC3E}">
        <p14:creationId xmlns:p14="http://schemas.microsoft.com/office/powerpoint/2010/main" val="36866179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CBC42-9C70-10CF-5FDF-E0E2808BACB0}"/>
              </a:ext>
            </a:extLst>
          </p:cNvPr>
          <p:cNvSpPr>
            <a:spLocks noGrp="1"/>
          </p:cNvSpPr>
          <p:nvPr>
            <p:ph type="title"/>
          </p:nvPr>
        </p:nvSpPr>
        <p:spPr/>
        <p:txBody>
          <a:bodyPr>
            <a:normAutofit/>
          </a:bodyPr>
          <a:lstStyle/>
          <a:p>
            <a:r>
              <a:rPr lang="en-US" dirty="0"/>
              <a:t>Valuation Ratios Not Constant</a:t>
            </a:r>
          </a:p>
        </p:txBody>
      </p:sp>
      <p:sp>
        <p:nvSpPr>
          <p:cNvPr id="3" name="Content Placeholder 2">
            <a:extLst>
              <a:ext uri="{FF2B5EF4-FFF2-40B4-BE49-F238E27FC236}">
                <a16:creationId xmlns:a16="http://schemas.microsoft.com/office/drawing/2014/main" id="{470679DF-5103-8AE9-D3BF-7EA6714E399C}"/>
              </a:ext>
            </a:extLst>
          </p:cNvPr>
          <p:cNvSpPr>
            <a:spLocks noGrp="1"/>
          </p:cNvSpPr>
          <p:nvPr>
            <p:ph idx="1"/>
          </p:nvPr>
        </p:nvSpPr>
        <p:spPr/>
        <p:txBody>
          <a:bodyPr/>
          <a:lstStyle/>
          <a:p>
            <a:r>
              <a:rPr lang="en-US" dirty="0"/>
              <a:t>Valuation Ratios with IRR = Discount Rate </a:t>
            </a:r>
          </a:p>
          <a:p>
            <a:r>
              <a:rPr lang="en-US" dirty="0"/>
              <a:t>Price to Book Should be 1.0</a:t>
            </a:r>
          </a:p>
          <a:p>
            <a:r>
              <a:rPr lang="en-US" dirty="0"/>
              <a:t>Implication – Just Use the Discount Rate</a:t>
            </a:r>
          </a:p>
          <a:p>
            <a:endParaRPr lang="en-US" dirty="0"/>
          </a:p>
          <a:p>
            <a:endParaRPr lang="en-US" dirty="0"/>
          </a:p>
        </p:txBody>
      </p:sp>
      <p:pic>
        <p:nvPicPr>
          <p:cNvPr id="5" name="Picture 4">
            <a:extLst>
              <a:ext uri="{FF2B5EF4-FFF2-40B4-BE49-F238E27FC236}">
                <a16:creationId xmlns:a16="http://schemas.microsoft.com/office/drawing/2014/main" id="{15EEB30E-4385-8EDB-C5CB-C0A22990CB2B}"/>
              </a:ext>
            </a:extLst>
          </p:cNvPr>
          <p:cNvPicPr>
            <a:picLocks noChangeAspect="1"/>
          </p:cNvPicPr>
          <p:nvPr/>
        </p:nvPicPr>
        <p:blipFill>
          <a:blip r:embed="rId2"/>
          <a:stretch>
            <a:fillRect/>
          </a:stretch>
        </p:blipFill>
        <p:spPr>
          <a:xfrm>
            <a:off x="2363568" y="3373702"/>
            <a:ext cx="7344312" cy="2951819"/>
          </a:xfrm>
          <a:prstGeom prst="rect">
            <a:avLst/>
          </a:prstGeom>
        </p:spPr>
      </p:pic>
    </p:spTree>
    <p:extLst>
      <p:ext uri="{BB962C8B-B14F-4D97-AF65-F5344CB8AC3E}">
        <p14:creationId xmlns:p14="http://schemas.microsoft.com/office/powerpoint/2010/main" val="10009999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700F-2737-4BC6-8F26-A74B47C3D223}"/>
              </a:ext>
            </a:extLst>
          </p:cNvPr>
          <p:cNvSpPr>
            <a:spLocks noGrp="1"/>
          </p:cNvSpPr>
          <p:nvPr>
            <p:ph type="title"/>
          </p:nvPr>
        </p:nvSpPr>
        <p:spPr/>
        <p:txBody>
          <a:bodyPr>
            <a:normAutofit fontScale="90000"/>
          </a:bodyPr>
          <a:lstStyle/>
          <a:p>
            <a:r>
              <a:rPr lang="en-US" dirty="0"/>
              <a:t>Valuation Ratios with Declining Cost of Capital</a:t>
            </a:r>
          </a:p>
        </p:txBody>
      </p:sp>
      <p:sp>
        <p:nvSpPr>
          <p:cNvPr id="3" name="Content Placeholder 2">
            <a:extLst>
              <a:ext uri="{FF2B5EF4-FFF2-40B4-BE49-F238E27FC236}">
                <a16:creationId xmlns:a16="http://schemas.microsoft.com/office/drawing/2014/main" id="{A89D66B8-6F34-82FF-DE7D-10A5C61E5DDF}"/>
              </a:ext>
            </a:extLst>
          </p:cNvPr>
          <p:cNvSpPr>
            <a:spLocks noGrp="1"/>
          </p:cNvSpPr>
          <p:nvPr>
            <p:ph idx="1"/>
          </p:nvPr>
        </p:nvSpPr>
        <p:spPr/>
        <p:txBody>
          <a:bodyPr/>
          <a:lstStyle/>
          <a:p>
            <a:r>
              <a:rPr lang="en-US" dirty="0"/>
              <a:t>Alternative Discount Rate</a:t>
            </a:r>
          </a:p>
          <a:p>
            <a:r>
              <a:rPr lang="en-US" dirty="0"/>
              <a:t>Everything is About the Discount Rate</a:t>
            </a:r>
          </a:p>
          <a:p>
            <a:endParaRPr lang="en-US" dirty="0"/>
          </a:p>
        </p:txBody>
      </p:sp>
      <p:pic>
        <p:nvPicPr>
          <p:cNvPr id="5" name="Picture 4">
            <a:extLst>
              <a:ext uri="{FF2B5EF4-FFF2-40B4-BE49-F238E27FC236}">
                <a16:creationId xmlns:a16="http://schemas.microsoft.com/office/drawing/2014/main" id="{860862EC-CF0F-7EFF-DC92-6EE44DF82302}"/>
              </a:ext>
            </a:extLst>
          </p:cNvPr>
          <p:cNvPicPr>
            <a:picLocks noChangeAspect="1"/>
          </p:cNvPicPr>
          <p:nvPr/>
        </p:nvPicPr>
        <p:blipFill>
          <a:blip r:embed="rId2"/>
          <a:stretch>
            <a:fillRect/>
          </a:stretch>
        </p:blipFill>
        <p:spPr>
          <a:xfrm>
            <a:off x="2265254" y="2943460"/>
            <a:ext cx="7886700" cy="3233504"/>
          </a:xfrm>
          <a:prstGeom prst="rect">
            <a:avLst/>
          </a:prstGeom>
        </p:spPr>
      </p:pic>
    </p:spTree>
    <p:extLst>
      <p:ext uri="{BB962C8B-B14F-4D97-AF65-F5344CB8AC3E}">
        <p14:creationId xmlns:p14="http://schemas.microsoft.com/office/powerpoint/2010/main" val="13867605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2CD5-0339-D7C4-0C83-2D9B26CCD716}"/>
              </a:ext>
            </a:extLst>
          </p:cNvPr>
          <p:cNvSpPr>
            <a:spLocks noGrp="1"/>
          </p:cNvSpPr>
          <p:nvPr>
            <p:ph type="title"/>
          </p:nvPr>
        </p:nvSpPr>
        <p:spPr/>
        <p:txBody>
          <a:bodyPr>
            <a:normAutofit fontScale="90000"/>
          </a:bodyPr>
          <a:lstStyle/>
          <a:p>
            <a:r>
              <a:rPr lang="en-US" dirty="0"/>
              <a:t>Transaction Assumptions, Re-financing and Financial Statements</a:t>
            </a:r>
          </a:p>
        </p:txBody>
      </p:sp>
      <p:sp>
        <p:nvSpPr>
          <p:cNvPr id="3" name="Content Placeholder 2">
            <a:extLst>
              <a:ext uri="{FF2B5EF4-FFF2-40B4-BE49-F238E27FC236}">
                <a16:creationId xmlns:a16="http://schemas.microsoft.com/office/drawing/2014/main" id="{6E906719-8D66-AB28-9167-FBF60CC89224}"/>
              </a:ext>
            </a:extLst>
          </p:cNvPr>
          <p:cNvSpPr>
            <a:spLocks noGrp="1"/>
          </p:cNvSpPr>
          <p:nvPr>
            <p:ph idx="1"/>
          </p:nvPr>
        </p:nvSpPr>
        <p:spPr/>
        <p:txBody>
          <a:bodyPr>
            <a:normAutofit/>
          </a:bodyPr>
          <a:lstStyle/>
          <a:p>
            <a:r>
              <a:rPr lang="en-US" sz="1350" dirty="0"/>
              <a:t>Get Valuation</a:t>
            </a:r>
          </a:p>
          <a:p>
            <a:r>
              <a:rPr lang="en-US" sz="1350" dirty="0"/>
              <a:t>Compute Sources and Uses with Consideration, Assumption of Debt, New Debt and Equity Issue</a:t>
            </a:r>
          </a:p>
          <a:p>
            <a:r>
              <a:rPr lang="en-US" sz="1350" dirty="0"/>
              <a:t>Compute Possible Goodwill from Asset Write-up and Existing Book Value</a:t>
            </a:r>
          </a:p>
          <a:p>
            <a:r>
              <a:rPr lang="en-US" sz="1350" dirty="0"/>
              <a:t>Use Transaction Data to Develop Model with Three Statements</a:t>
            </a:r>
          </a:p>
          <a:p>
            <a:r>
              <a:rPr lang="en-US" sz="1350" dirty="0"/>
              <a:t>Demonstrate Problem of Earnings and Depreciation</a:t>
            </a:r>
          </a:p>
          <a:p>
            <a:r>
              <a:rPr lang="en-US" sz="1350" dirty="0"/>
              <a:t>Put in Assumed Stock Price and Accretion or Dilution</a:t>
            </a:r>
          </a:p>
          <a:p>
            <a:endParaRPr lang="en-US" sz="1350" dirty="0"/>
          </a:p>
        </p:txBody>
      </p:sp>
    </p:spTree>
    <p:extLst>
      <p:ext uri="{BB962C8B-B14F-4D97-AF65-F5344CB8AC3E}">
        <p14:creationId xmlns:p14="http://schemas.microsoft.com/office/powerpoint/2010/main" val="32385262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00CE8-E77B-7833-71F7-A9870D44E788}"/>
              </a:ext>
            </a:extLst>
          </p:cNvPr>
          <p:cNvSpPr>
            <a:spLocks noGrp="1"/>
          </p:cNvSpPr>
          <p:nvPr>
            <p:ph type="title"/>
          </p:nvPr>
        </p:nvSpPr>
        <p:spPr/>
        <p:txBody>
          <a:bodyPr>
            <a:normAutofit/>
          </a:bodyPr>
          <a:lstStyle/>
          <a:p>
            <a:r>
              <a:rPr lang="en-US" dirty="0"/>
              <a:t>Transaction Set-up</a:t>
            </a:r>
          </a:p>
        </p:txBody>
      </p:sp>
      <p:sp>
        <p:nvSpPr>
          <p:cNvPr id="3" name="Content Placeholder 2">
            <a:extLst>
              <a:ext uri="{FF2B5EF4-FFF2-40B4-BE49-F238E27FC236}">
                <a16:creationId xmlns:a16="http://schemas.microsoft.com/office/drawing/2014/main" id="{6BEE0F3C-2226-9B3B-AA90-1D90A2067A1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38E1635-9EA8-0835-4549-CFD1C7D78BAC}"/>
              </a:ext>
            </a:extLst>
          </p:cNvPr>
          <p:cNvPicPr>
            <a:picLocks noChangeAspect="1"/>
          </p:cNvPicPr>
          <p:nvPr/>
        </p:nvPicPr>
        <p:blipFill>
          <a:blip r:embed="rId2"/>
          <a:stretch>
            <a:fillRect/>
          </a:stretch>
        </p:blipFill>
        <p:spPr>
          <a:xfrm>
            <a:off x="4357598" y="1633445"/>
            <a:ext cx="3476804" cy="3591110"/>
          </a:xfrm>
          <a:prstGeom prst="rect">
            <a:avLst/>
          </a:prstGeom>
        </p:spPr>
      </p:pic>
    </p:spTree>
    <p:extLst>
      <p:ext uri="{BB962C8B-B14F-4D97-AF65-F5344CB8AC3E}">
        <p14:creationId xmlns:p14="http://schemas.microsoft.com/office/powerpoint/2010/main" val="28483253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B024-E8C1-B363-E0B1-DF63F9A7BA33}"/>
              </a:ext>
            </a:extLst>
          </p:cNvPr>
          <p:cNvSpPr>
            <a:spLocks noGrp="1"/>
          </p:cNvSpPr>
          <p:nvPr>
            <p:ph type="title"/>
          </p:nvPr>
        </p:nvSpPr>
        <p:spPr/>
        <p:txBody>
          <a:bodyPr>
            <a:normAutofit/>
          </a:bodyPr>
          <a:lstStyle/>
          <a:p>
            <a:r>
              <a:rPr lang="en-US" dirty="0"/>
              <a:t>Exercises</a:t>
            </a:r>
          </a:p>
        </p:txBody>
      </p:sp>
      <p:sp>
        <p:nvSpPr>
          <p:cNvPr id="3" name="Content Placeholder 2">
            <a:extLst>
              <a:ext uri="{FF2B5EF4-FFF2-40B4-BE49-F238E27FC236}">
                <a16:creationId xmlns:a16="http://schemas.microsoft.com/office/drawing/2014/main" id="{E51C0DC1-28BA-3221-664F-53A0CA07575C}"/>
              </a:ext>
            </a:extLst>
          </p:cNvPr>
          <p:cNvSpPr>
            <a:spLocks noGrp="1"/>
          </p:cNvSpPr>
          <p:nvPr>
            <p:ph idx="1"/>
          </p:nvPr>
        </p:nvSpPr>
        <p:spPr/>
        <p:txBody>
          <a:bodyPr>
            <a:normAutofit/>
          </a:bodyPr>
          <a:lstStyle/>
          <a:p>
            <a:r>
              <a:rPr lang="en-US" dirty="0"/>
              <a:t>Valuation with Alternative Cash Flow (Use Solar Model)</a:t>
            </a:r>
          </a:p>
          <a:p>
            <a:r>
              <a:rPr lang="en-US" dirty="0"/>
              <a:t>Timelines and Holding Period</a:t>
            </a:r>
          </a:p>
          <a:p>
            <a:r>
              <a:rPr lang="en-US" dirty="0"/>
              <a:t>Holding Period Returns</a:t>
            </a:r>
          </a:p>
          <a:p>
            <a:r>
              <a:rPr lang="en-US" dirty="0"/>
              <a:t>Compute Uses and Sources for M&amp;A Transaction</a:t>
            </a:r>
          </a:p>
          <a:p>
            <a:r>
              <a:rPr lang="en-US" dirty="0"/>
              <a:t>Compute Fair Value and Goodwill for M&amp;A Transaction</a:t>
            </a:r>
          </a:p>
          <a:p>
            <a:r>
              <a:rPr lang="en-US" dirty="0"/>
              <a:t>Take out taxes for Model Example because of circular references</a:t>
            </a:r>
          </a:p>
          <a:p>
            <a:r>
              <a:rPr lang="en-US" dirty="0"/>
              <a:t>Compute Financial Model for New Company from Base Financial Model</a:t>
            </a:r>
          </a:p>
          <a:p>
            <a:endParaRPr lang="en-US" dirty="0"/>
          </a:p>
          <a:p>
            <a:endParaRPr lang="en-US" dirty="0"/>
          </a:p>
          <a:p>
            <a:endParaRPr lang="en-US" dirty="0"/>
          </a:p>
        </p:txBody>
      </p:sp>
    </p:spTree>
    <p:extLst>
      <p:ext uri="{BB962C8B-B14F-4D97-AF65-F5344CB8AC3E}">
        <p14:creationId xmlns:p14="http://schemas.microsoft.com/office/powerpoint/2010/main" val="19036380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3E9C-BED1-196F-D5EA-DB819ED24A48}"/>
              </a:ext>
            </a:extLst>
          </p:cNvPr>
          <p:cNvSpPr>
            <a:spLocks noGrp="1"/>
          </p:cNvSpPr>
          <p:nvPr>
            <p:ph type="title"/>
          </p:nvPr>
        </p:nvSpPr>
        <p:spPr/>
        <p:txBody>
          <a:bodyPr>
            <a:normAutofit fontScale="90000"/>
          </a:bodyPr>
          <a:lstStyle/>
          <a:p>
            <a:r>
              <a:rPr lang="en-US" dirty="0"/>
              <a:t>Process for Evaluating Cost of Capital and Required Price</a:t>
            </a:r>
          </a:p>
        </p:txBody>
      </p:sp>
      <p:sp>
        <p:nvSpPr>
          <p:cNvPr id="3" name="Content Placeholder 2">
            <a:extLst>
              <a:ext uri="{FF2B5EF4-FFF2-40B4-BE49-F238E27FC236}">
                <a16:creationId xmlns:a16="http://schemas.microsoft.com/office/drawing/2014/main" id="{1BD3C04C-B5D7-C2A2-3ED0-4E49B5224486}"/>
              </a:ext>
            </a:extLst>
          </p:cNvPr>
          <p:cNvSpPr>
            <a:spLocks noGrp="1"/>
          </p:cNvSpPr>
          <p:nvPr>
            <p:ph idx="1"/>
          </p:nvPr>
        </p:nvSpPr>
        <p:spPr/>
        <p:txBody>
          <a:bodyPr>
            <a:normAutofit fontScale="92500" lnSpcReduction="10000"/>
          </a:bodyPr>
          <a:lstStyle/>
          <a:p>
            <a:r>
              <a:rPr lang="en-US" dirty="0"/>
              <a:t>Step 1: Start at end after stable period with required return for buyer</a:t>
            </a:r>
          </a:p>
          <a:p>
            <a:pPr lvl="1"/>
            <a:r>
              <a:rPr lang="en-US" dirty="0"/>
              <a:t>Can get data from transactions</a:t>
            </a:r>
          </a:p>
          <a:p>
            <a:pPr lvl="1"/>
            <a:r>
              <a:rPr lang="en-US" dirty="0"/>
              <a:t>If not can add a little bit to the interest rate</a:t>
            </a:r>
          </a:p>
          <a:p>
            <a:r>
              <a:rPr lang="en-US" dirty="0"/>
              <a:t>Step 2: Decide on a reasonable holding period</a:t>
            </a:r>
          </a:p>
          <a:p>
            <a:pPr lvl="1"/>
            <a:r>
              <a:rPr lang="en-US" dirty="0"/>
              <a:t>Should have some history</a:t>
            </a:r>
          </a:p>
          <a:p>
            <a:pPr lvl="1"/>
            <a:r>
              <a:rPr lang="en-US" dirty="0"/>
              <a:t>The shorter the period the higher the returns</a:t>
            </a:r>
          </a:p>
          <a:p>
            <a:r>
              <a:rPr lang="en-US" dirty="0"/>
              <a:t>Step 3: Make an estimate of how much higher an IRR you need for taking resolved risks</a:t>
            </a:r>
          </a:p>
          <a:p>
            <a:pPr lvl="1"/>
            <a:r>
              <a:rPr lang="en-US" dirty="0"/>
              <a:t>Risks are development risks, construction over-run and delay, volume estimation, operating and maintenance levels etc.</a:t>
            </a:r>
          </a:p>
          <a:p>
            <a:pPr lvl="1"/>
            <a:r>
              <a:rPr lang="en-US" dirty="0"/>
              <a:t>To think you can somehow quantify these risks with the Capital Asset Pricing Model and Beta is ridiculous</a:t>
            </a:r>
          </a:p>
          <a:p>
            <a:pPr lvl="1"/>
            <a:r>
              <a:rPr lang="en-US" dirty="0"/>
              <a:t>For example, add 4% for initial risk to get the target equity IRR</a:t>
            </a:r>
          </a:p>
          <a:p>
            <a:r>
              <a:rPr lang="en-US" dirty="0"/>
              <a:t>Step 4: Run goal seek for price with target IRR</a:t>
            </a:r>
          </a:p>
          <a:p>
            <a:pPr lvl="1"/>
            <a:r>
              <a:rPr lang="en-US" dirty="0"/>
              <a:t>Go to the portion of the model with the IRR after the plant sale and the holding period</a:t>
            </a:r>
          </a:p>
          <a:p>
            <a:pPr lvl="1"/>
            <a:r>
              <a:rPr lang="en-US" dirty="0"/>
              <a:t>Compute the NPV of the holding period cash flow using the target IRR from Step 3</a:t>
            </a:r>
          </a:p>
          <a:p>
            <a:pPr lvl="1"/>
            <a:r>
              <a:rPr lang="en-US" dirty="0"/>
              <a:t>Use goal seek to find price to meet the target return that covers </a:t>
            </a:r>
            <a:r>
              <a:rPr lang="en-US"/>
              <a:t>these risks</a:t>
            </a:r>
            <a:endParaRPr lang="en-US" dirty="0"/>
          </a:p>
          <a:p>
            <a:pPr lvl="1"/>
            <a:endParaRPr lang="en-US" dirty="0"/>
          </a:p>
          <a:p>
            <a:pPr lvl="1"/>
            <a:endParaRPr lang="en-US" dirty="0"/>
          </a:p>
        </p:txBody>
      </p:sp>
    </p:spTree>
    <p:extLst>
      <p:ext uri="{BB962C8B-B14F-4D97-AF65-F5344CB8AC3E}">
        <p14:creationId xmlns:p14="http://schemas.microsoft.com/office/powerpoint/2010/main" val="18734758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CFF2-CA74-0CEB-7D85-F809D7FEBC65}"/>
              </a:ext>
            </a:extLst>
          </p:cNvPr>
          <p:cNvSpPr>
            <a:spLocks noGrp="1"/>
          </p:cNvSpPr>
          <p:nvPr>
            <p:ph type="ctrTitle"/>
          </p:nvPr>
        </p:nvSpPr>
        <p:spPr/>
        <p:txBody>
          <a:bodyPr/>
          <a:lstStyle/>
          <a:p>
            <a:r>
              <a:rPr lang="en-US" dirty="0"/>
              <a:t>Session 7: Debt Structuring and Re-financing</a:t>
            </a:r>
          </a:p>
        </p:txBody>
      </p:sp>
    </p:spTree>
    <p:extLst>
      <p:ext uri="{BB962C8B-B14F-4D97-AF65-F5344CB8AC3E}">
        <p14:creationId xmlns:p14="http://schemas.microsoft.com/office/powerpoint/2010/main" val="1235323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B9A0-B912-F956-F53D-39448F285D3D}"/>
              </a:ext>
            </a:extLst>
          </p:cNvPr>
          <p:cNvSpPr>
            <a:spLocks noGrp="1"/>
          </p:cNvSpPr>
          <p:nvPr>
            <p:ph type="title"/>
          </p:nvPr>
        </p:nvSpPr>
        <p:spPr/>
        <p:txBody>
          <a:bodyPr>
            <a:normAutofit/>
          </a:bodyPr>
          <a:lstStyle/>
          <a:p>
            <a:r>
              <a:rPr lang="en-US" dirty="0"/>
              <a:t>Excerpts from Term Sheet</a:t>
            </a:r>
          </a:p>
        </p:txBody>
      </p:sp>
      <p:sp>
        <p:nvSpPr>
          <p:cNvPr id="3" name="Content Placeholder 2">
            <a:extLst>
              <a:ext uri="{FF2B5EF4-FFF2-40B4-BE49-F238E27FC236}">
                <a16:creationId xmlns:a16="http://schemas.microsoft.com/office/drawing/2014/main" id="{BB09DAFF-622A-FF29-3D1D-C8CB991AC157}"/>
              </a:ext>
            </a:extLst>
          </p:cNvPr>
          <p:cNvSpPr>
            <a:spLocks noGrp="1"/>
          </p:cNvSpPr>
          <p:nvPr>
            <p:ph idx="1"/>
          </p:nvPr>
        </p:nvSpPr>
        <p:spPr/>
        <p:txBody>
          <a:bodyPr/>
          <a:lstStyle/>
          <a:p>
            <a:r>
              <a:rPr lang="en-US" dirty="0"/>
              <a:t>Maximum Debt to Capital Constraint</a:t>
            </a:r>
          </a:p>
          <a:p>
            <a:endParaRPr lang="en-US" dirty="0"/>
          </a:p>
          <a:p>
            <a:endParaRPr lang="en-US" dirty="0"/>
          </a:p>
          <a:p>
            <a:endParaRPr lang="en-US" dirty="0"/>
          </a:p>
          <a:p>
            <a:endParaRPr lang="en-US" dirty="0"/>
          </a:p>
          <a:p>
            <a:endParaRPr lang="en-US" dirty="0"/>
          </a:p>
          <a:p>
            <a:endParaRPr lang="en-US" dirty="0"/>
          </a:p>
          <a:p>
            <a:r>
              <a:rPr lang="en-US" dirty="0"/>
              <a:t>Minimum DSCR Constraint</a:t>
            </a:r>
          </a:p>
          <a:p>
            <a:endParaRPr lang="en-US" dirty="0"/>
          </a:p>
          <a:p>
            <a:endParaRPr lang="en-US" dirty="0"/>
          </a:p>
        </p:txBody>
      </p:sp>
      <p:pic>
        <p:nvPicPr>
          <p:cNvPr id="5" name="Picture 4">
            <a:extLst>
              <a:ext uri="{FF2B5EF4-FFF2-40B4-BE49-F238E27FC236}">
                <a16:creationId xmlns:a16="http://schemas.microsoft.com/office/drawing/2014/main" id="{7791DDE3-49F7-E2E3-8204-8B873F5FFBF3}"/>
              </a:ext>
            </a:extLst>
          </p:cNvPr>
          <p:cNvPicPr>
            <a:picLocks noChangeAspect="1"/>
          </p:cNvPicPr>
          <p:nvPr/>
        </p:nvPicPr>
        <p:blipFill>
          <a:blip r:embed="rId2"/>
          <a:stretch>
            <a:fillRect/>
          </a:stretch>
        </p:blipFill>
        <p:spPr>
          <a:xfrm>
            <a:off x="2895603" y="2190032"/>
            <a:ext cx="4967027" cy="766374"/>
          </a:xfrm>
          <a:prstGeom prst="rect">
            <a:avLst/>
          </a:prstGeom>
        </p:spPr>
      </p:pic>
      <p:pic>
        <p:nvPicPr>
          <p:cNvPr id="7" name="Picture 6">
            <a:extLst>
              <a:ext uri="{FF2B5EF4-FFF2-40B4-BE49-F238E27FC236}">
                <a16:creationId xmlns:a16="http://schemas.microsoft.com/office/drawing/2014/main" id="{9F101950-9511-8522-E366-7B214B18FFC5}"/>
              </a:ext>
            </a:extLst>
          </p:cNvPr>
          <p:cNvPicPr>
            <a:picLocks noChangeAspect="1"/>
          </p:cNvPicPr>
          <p:nvPr/>
        </p:nvPicPr>
        <p:blipFill>
          <a:blip r:embed="rId3"/>
          <a:stretch>
            <a:fillRect/>
          </a:stretch>
        </p:blipFill>
        <p:spPr>
          <a:xfrm>
            <a:off x="2897443" y="3804215"/>
            <a:ext cx="5543835" cy="1371671"/>
          </a:xfrm>
          <a:prstGeom prst="rect">
            <a:avLst/>
          </a:prstGeom>
        </p:spPr>
      </p:pic>
    </p:spTree>
    <p:extLst>
      <p:ext uri="{BB962C8B-B14F-4D97-AF65-F5344CB8AC3E}">
        <p14:creationId xmlns:p14="http://schemas.microsoft.com/office/powerpoint/2010/main" val="2238187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A731D8-BA49-2270-D05A-78AE2B2909E9}"/>
              </a:ext>
            </a:extLst>
          </p:cNvPr>
          <p:cNvSpPr>
            <a:spLocks noGrp="1"/>
          </p:cNvSpPr>
          <p:nvPr>
            <p:ph type="sldNum" sz="quarter" idx="12"/>
          </p:nvPr>
        </p:nvSpPr>
        <p:spPr/>
        <p:txBody>
          <a:bodyPr/>
          <a:lstStyle/>
          <a:p>
            <a:fld id="{58512D75-7CB4-B14B-B319-80CCA14032BE}" type="slidenum">
              <a:rPr lang="en-SA" smtClean="0"/>
              <a:t>14</a:t>
            </a:fld>
            <a:endParaRPr lang="en-SA"/>
          </a:p>
        </p:txBody>
      </p:sp>
      <p:pic>
        <p:nvPicPr>
          <p:cNvPr id="3" name="Picture 2">
            <a:extLst>
              <a:ext uri="{FF2B5EF4-FFF2-40B4-BE49-F238E27FC236}">
                <a16:creationId xmlns:a16="http://schemas.microsoft.com/office/drawing/2014/main" id="{8BD19E4D-2B46-AA2B-6D7F-FAA7DAAC2000}"/>
              </a:ext>
            </a:extLst>
          </p:cNvPr>
          <p:cNvPicPr>
            <a:picLocks noChangeAspect="1"/>
          </p:cNvPicPr>
          <p:nvPr/>
        </p:nvPicPr>
        <p:blipFill rotWithShape="1">
          <a:blip r:embed="rId2"/>
          <a:srcRect l="829" t="15062" r="829" b="35690"/>
          <a:stretch/>
        </p:blipFill>
        <p:spPr>
          <a:xfrm>
            <a:off x="0" y="1"/>
            <a:ext cx="12191999" cy="2427720"/>
          </a:xfrm>
          <a:custGeom>
            <a:avLst/>
            <a:gdLst>
              <a:gd name="connsiteX0" fmla="*/ 0 w 5562903"/>
              <a:gd name="connsiteY0" fmla="*/ 0 h 2011717"/>
              <a:gd name="connsiteX1" fmla="*/ 5562903 w 5562903"/>
              <a:gd name="connsiteY1" fmla="*/ 0 h 2011717"/>
              <a:gd name="connsiteX2" fmla="*/ 5562903 w 5562903"/>
              <a:gd name="connsiteY2" fmla="*/ 2011717 h 2011717"/>
              <a:gd name="connsiteX3" fmla="*/ 0 w 5562903"/>
              <a:gd name="connsiteY3" fmla="*/ 2011717 h 2011717"/>
            </a:gdLst>
            <a:ahLst/>
            <a:cxnLst>
              <a:cxn ang="0">
                <a:pos x="connsiteX0" y="connsiteY0"/>
              </a:cxn>
              <a:cxn ang="0">
                <a:pos x="connsiteX1" y="connsiteY1"/>
              </a:cxn>
              <a:cxn ang="0">
                <a:pos x="connsiteX2" y="connsiteY2"/>
              </a:cxn>
              <a:cxn ang="0">
                <a:pos x="connsiteX3" y="connsiteY3"/>
              </a:cxn>
            </a:cxnLst>
            <a:rect l="l" t="t" r="r" b="b"/>
            <a:pathLst>
              <a:path w="5562903" h="2011717">
                <a:moveTo>
                  <a:pt x="0" y="0"/>
                </a:moveTo>
                <a:lnTo>
                  <a:pt x="5562903" y="0"/>
                </a:lnTo>
                <a:lnTo>
                  <a:pt x="5562903" y="2011717"/>
                </a:lnTo>
                <a:lnTo>
                  <a:pt x="0" y="2011717"/>
                </a:lnTo>
                <a:close/>
              </a:path>
            </a:pathLst>
          </a:custGeom>
        </p:spPr>
      </p:pic>
      <p:sp>
        <p:nvSpPr>
          <p:cNvPr id="5" name="TextBox 4">
            <a:extLst>
              <a:ext uri="{FF2B5EF4-FFF2-40B4-BE49-F238E27FC236}">
                <a16:creationId xmlns:a16="http://schemas.microsoft.com/office/drawing/2014/main" id="{4A9CCD20-16F6-8B0F-12AE-AE2A62613180}"/>
              </a:ext>
            </a:extLst>
          </p:cNvPr>
          <p:cNvSpPr txBox="1"/>
          <p:nvPr/>
        </p:nvSpPr>
        <p:spPr>
          <a:xfrm>
            <a:off x="813478" y="4829025"/>
            <a:ext cx="4126270" cy="1384995"/>
          </a:xfrm>
          <a:prstGeom prst="rect">
            <a:avLst/>
          </a:prstGeom>
          <a:noFill/>
        </p:spPr>
        <p:txBody>
          <a:bodyPr wrap="square" anchor="t">
            <a:spAutoFit/>
          </a:bodyPr>
          <a:lstStyle/>
          <a:p>
            <a:endParaRPr lang="en-US" sz="1200">
              <a:solidFill>
                <a:schemeClr val="tx2"/>
              </a:solidFill>
              <a:latin typeface="DIN Next LT Arabic" panose="020B0503020203050203" pitchFamily="34" charset="-78"/>
              <a:cs typeface="DIN Next LT Arabic" panose="020B0503020203050203" pitchFamily="34" charset="-78"/>
            </a:endParaRPr>
          </a:p>
          <a:p>
            <a:r>
              <a:rPr lang="en-US" sz="1200">
                <a:solidFill>
                  <a:schemeClr val="tx2"/>
                </a:solidFill>
                <a:effectLst/>
                <a:latin typeface="DIN Next LT Arabic" panose="020B0503020203050203" pitchFamily="34" charset="-78"/>
                <a:cs typeface="DIN Next LT Arabic" panose="020B0503020203050203" pitchFamily="34" charset="-78"/>
              </a:rPr>
              <a:t>The academy offers a variety of executive education programs in public policy, leadership, and management skills in collaboration with leading local and global educational institutions to professionals in the public and private sectors.</a:t>
            </a:r>
          </a:p>
          <a:p>
            <a:pPr>
              <a:spcAft>
                <a:spcPts val="600"/>
              </a:spcAft>
            </a:pPr>
            <a:endParaRPr lang="en-ID" sz="12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6" name="TextBox 5">
            <a:extLst>
              <a:ext uri="{FF2B5EF4-FFF2-40B4-BE49-F238E27FC236}">
                <a16:creationId xmlns:a16="http://schemas.microsoft.com/office/drawing/2014/main" id="{312FB998-96D5-A404-69AF-06D8C48268E0}"/>
              </a:ext>
            </a:extLst>
          </p:cNvPr>
          <p:cNvSpPr txBox="1"/>
          <p:nvPr/>
        </p:nvSpPr>
        <p:spPr>
          <a:xfrm>
            <a:off x="813478" y="3423979"/>
            <a:ext cx="3016400" cy="307777"/>
          </a:xfrm>
          <a:prstGeom prst="rect">
            <a:avLst/>
          </a:prstGeom>
          <a:noFill/>
        </p:spPr>
        <p:txBody>
          <a:bodyPr wrap="square" anchor="t">
            <a:spAutoFit/>
          </a:bodyPr>
          <a:lstStyle/>
          <a:p>
            <a:pPr>
              <a:spcAft>
                <a:spcPts val="600"/>
              </a:spcAft>
            </a:pPr>
            <a:r>
              <a:rPr lang="en-ID" sz="1400" b="1">
                <a:solidFill>
                  <a:schemeClr val="bg2"/>
                </a:solidFill>
                <a:latin typeface="DIN Next LT Arabic" panose="020B0503020203050203" pitchFamily="34" charset="-78"/>
                <a:ea typeface="Roboto Light" panose="02000000000000000000" pitchFamily="2" charset="0"/>
                <a:cs typeface="DIN Next LT Arabic" panose="020B0503020203050203" pitchFamily="34" charset="-78"/>
              </a:rPr>
              <a:t>Introduction</a:t>
            </a:r>
          </a:p>
        </p:txBody>
      </p:sp>
      <p:cxnSp>
        <p:nvCxnSpPr>
          <p:cNvPr id="7" name="Straight Connector 6">
            <a:extLst>
              <a:ext uri="{FF2B5EF4-FFF2-40B4-BE49-F238E27FC236}">
                <a16:creationId xmlns:a16="http://schemas.microsoft.com/office/drawing/2014/main" id="{1F8FAB04-A358-7984-D126-6E219EBDAB77}"/>
              </a:ext>
            </a:extLst>
          </p:cNvPr>
          <p:cNvCxnSpPr>
            <a:cxnSpLocks/>
          </p:cNvCxnSpPr>
          <p:nvPr/>
        </p:nvCxnSpPr>
        <p:spPr>
          <a:xfrm>
            <a:off x="554579" y="3621772"/>
            <a:ext cx="2191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2B2FA5-74D2-74B6-A682-2243B8F35580}"/>
              </a:ext>
            </a:extLst>
          </p:cNvPr>
          <p:cNvSpPr txBox="1"/>
          <p:nvPr/>
        </p:nvSpPr>
        <p:spPr>
          <a:xfrm>
            <a:off x="813478" y="3714941"/>
            <a:ext cx="4977722" cy="810991"/>
          </a:xfrm>
          <a:prstGeom prst="rect">
            <a:avLst/>
          </a:prstGeom>
          <a:noFill/>
        </p:spPr>
        <p:txBody>
          <a:bodyPr wrap="square" anchor="t">
            <a:spAutoFit/>
          </a:bodyPr>
          <a:lstStyle/>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Programs in Details:</a:t>
            </a:r>
          </a:p>
          <a:p>
            <a:pPr>
              <a:lnSpc>
                <a:spcPts val="2880"/>
              </a:lnSpc>
            </a:pPr>
            <a:r>
              <a:rPr lang="en-ID" sz="2400">
                <a:solidFill>
                  <a:schemeClr val="accent1"/>
                </a:solidFill>
                <a:latin typeface="DIN Next LT Arabic" panose="020B0503020203050203" pitchFamily="34" charset="-78"/>
                <a:ea typeface="Roboto Light" panose="02000000000000000000" pitchFamily="2" charset="0"/>
                <a:cs typeface="DIN Next LT Arabic" panose="020B0503020203050203" pitchFamily="34" charset="-78"/>
              </a:rPr>
              <a:t>Sustainability</a:t>
            </a:r>
            <a:endPar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14" name="Rectangle 13">
            <a:extLst>
              <a:ext uri="{FF2B5EF4-FFF2-40B4-BE49-F238E27FC236}">
                <a16:creationId xmlns:a16="http://schemas.microsoft.com/office/drawing/2014/main" id="{7C959CF8-F71A-F309-E9EC-7716ED0C78B9}"/>
              </a:ext>
            </a:extLst>
          </p:cNvPr>
          <p:cNvSpPr/>
          <p:nvPr/>
        </p:nvSpPr>
        <p:spPr>
          <a:xfrm>
            <a:off x="0" y="2427721"/>
            <a:ext cx="12192000" cy="9117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cxnSp>
        <p:nvCxnSpPr>
          <p:cNvPr id="15" name="Straight Connector 14">
            <a:extLst>
              <a:ext uri="{FF2B5EF4-FFF2-40B4-BE49-F238E27FC236}">
                <a16:creationId xmlns:a16="http://schemas.microsoft.com/office/drawing/2014/main" id="{300626C3-2BC3-F96C-A8E4-8B4D19E1A89D}"/>
              </a:ext>
            </a:extLst>
          </p:cNvPr>
          <p:cNvCxnSpPr>
            <a:cxnSpLocks/>
          </p:cNvCxnSpPr>
          <p:nvPr/>
        </p:nvCxnSpPr>
        <p:spPr>
          <a:xfrm>
            <a:off x="2079286" y="2492629"/>
            <a:ext cx="0" cy="72197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19F0E9B-AE5A-C059-FAD3-27BCB65C7A96}"/>
              </a:ext>
            </a:extLst>
          </p:cNvPr>
          <p:cNvSpPr txBox="1"/>
          <p:nvPr/>
        </p:nvSpPr>
        <p:spPr>
          <a:xfrm>
            <a:off x="2083356" y="2488614"/>
            <a:ext cx="1155884" cy="553998"/>
          </a:xfrm>
          <a:prstGeom prst="rect">
            <a:avLst/>
          </a:prstGeom>
          <a:noFill/>
        </p:spPr>
        <p:txBody>
          <a:bodyPr wrap="square" anchor="t">
            <a:spAutoFit/>
          </a:bodyPr>
          <a:lstStyle/>
          <a:p>
            <a:r>
              <a:rPr lang="en-US" sz="3000" b="1">
                <a:solidFill>
                  <a:schemeClr val="accent4"/>
                </a:solidFill>
                <a:effectLst/>
                <a:latin typeface="DIN Next LT Arabic" panose="020B0503020203050203" pitchFamily="34" charset="-78"/>
                <a:cs typeface="DIN Next LT Arabic" panose="020B0503020203050203" pitchFamily="34" charset="-78"/>
              </a:rPr>
              <a:t>244</a:t>
            </a:r>
          </a:p>
        </p:txBody>
      </p:sp>
      <p:sp>
        <p:nvSpPr>
          <p:cNvPr id="17" name="TextBox 16">
            <a:extLst>
              <a:ext uri="{FF2B5EF4-FFF2-40B4-BE49-F238E27FC236}">
                <a16:creationId xmlns:a16="http://schemas.microsoft.com/office/drawing/2014/main" id="{C9C6B758-39CF-D214-21D4-8AB6A737928A}"/>
              </a:ext>
            </a:extLst>
          </p:cNvPr>
          <p:cNvSpPr txBox="1"/>
          <p:nvPr/>
        </p:nvSpPr>
        <p:spPr>
          <a:xfrm>
            <a:off x="2083356" y="2893718"/>
            <a:ext cx="1127498" cy="246221"/>
          </a:xfrm>
          <a:prstGeom prst="rect">
            <a:avLst/>
          </a:prstGeom>
          <a:noFill/>
        </p:spPr>
        <p:txBody>
          <a:bodyPr wrap="square" anchor="t">
            <a:spAutoFit/>
          </a:bodyPr>
          <a:lstStyle/>
          <a:p>
            <a:r>
              <a:rPr lang="en-US" sz="1000">
                <a:solidFill>
                  <a:schemeClr val="tx2"/>
                </a:solidFill>
                <a:effectLst/>
                <a:latin typeface="DIN Next LT Arabic" panose="020B0503020203050203" pitchFamily="34" charset="-78"/>
                <a:cs typeface="DIN Next LT Arabic" panose="020B0503020203050203" pitchFamily="34" charset="-78"/>
              </a:rPr>
              <a:t>Nominated</a:t>
            </a:r>
          </a:p>
        </p:txBody>
      </p:sp>
      <p:cxnSp>
        <p:nvCxnSpPr>
          <p:cNvPr id="18" name="Straight Connector 17">
            <a:extLst>
              <a:ext uri="{FF2B5EF4-FFF2-40B4-BE49-F238E27FC236}">
                <a16:creationId xmlns:a16="http://schemas.microsoft.com/office/drawing/2014/main" id="{4C08C285-0396-B4C6-4392-D0B0B2E7F832}"/>
              </a:ext>
            </a:extLst>
          </p:cNvPr>
          <p:cNvCxnSpPr>
            <a:cxnSpLocks/>
          </p:cNvCxnSpPr>
          <p:nvPr/>
        </p:nvCxnSpPr>
        <p:spPr>
          <a:xfrm>
            <a:off x="4474143" y="2492629"/>
            <a:ext cx="0" cy="72197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E6573EB-9D03-E4BB-569C-66508B4A9A3E}"/>
              </a:ext>
            </a:extLst>
          </p:cNvPr>
          <p:cNvSpPr txBox="1"/>
          <p:nvPr/>
        </p:nvSpPr>
        <p:spPr>
          <a:xfrm>
            <a:off x="4474000" y="2488614"/>
            <a:ext cx="1155884" cy="553998"/>
          </a:xfrm>
          <a:prstGeom prst="rect">
            <a:avLst/>
          </a:prstGeom>
          <a:noFill/>
        </p:spPr>
        <p:txBody>
          <a:bodyPr wrap="square" anchor="t">
            <a:spAutoFit/>
          </a:bodyPr>
          <a:lstStyle/>
          <a:p>
            <a:r>
              <a:rPr lang="en-US" sz="3000" b="1">
                <a:solidFill>
                  <a:schemeClr val="accent4"/>
                </a:solidFill>
                <a:effectLst/>
                <a:latin typeface="DIN Next LT Arabic" panose="020B0503020203050203" pitchFamily="34" charset="-78"/>
                <a:cs typeface="DIN Next LT Arabic" panose="020B0503020203050203" pitchFamily="34" charset="-78"/>
              </a:rPr>
              <a:t>182</a:t>
            </a:r>
          </a:p>
        </p:txBody>
      </p:sp>
      <p:sp>
        <p:nvSpPr>
          <p:cNvPr id="20" name="TextBox 19">
            <a:extLst>
              <a:ext uri="{FF2B5EF4-FFF2-40B4-BE49-F238E27FC236}">
                <a16:creationId xmlns:a16="http://schemas.microsoft.com/office/drawing/2014/main" id="{41E270DE-22B9-161A-41EF-5736016D9218}"/>
              </a:ext>
            </a:extLst>
          </p:cNvPr>
          <p:cNvSpPr txBox="1"/>
          <p:nvPr/>
        </p:nvSpPr>
        <p:spPr>
          <a:xfrm>
            <a:off x="4474000" y="2893718"/>
            <a:ext cx="1127498" cy="246221"/>
          </a:xfrm>
          <a:prstGeom prst="rect">
            <a:avLst/>
          </a:prstGeom>
          <a:noFill/>
        </p:spPr>
        <p:txBody>
          <a:bodyPr wrap="square" anchor="t">
            <a:spAutoFit/>
          </a:bodyPr>
          <a:lstStyle/>
          <a:p>
            <a:r>
              <a:rPr lang="en-US" sz="1000">
                <a:solidFill>
                  <a:schemeClr val="tx2"/>
                </a:solidFill>
                <a:effectLst/>
                <a:latin typeface="DIN Next LT Arabic" panose="020B0503020203050203" pitchFamily="34" charset="-78"/>
                <a:cs typeface="DIN Next LT Arabic" panose="020B0503020203050203" pitchFamily="34" charset="-78"/>
              </a:rPr>
              <a:t>Registered</a:t>
            </a:r>
          </a:p>
        </p:txBody>
      </p:sp>
      <p:cxnSp>
        <p:nvCxnSpPr>
          <p:cNvPr id="21" name="Straight Connector 20">
            <a:extLst>
              <a:ext uri="{FF2B5EF4-FFF2-40B4-BE49-F238E27FC236}">
                <a16:creationId xmlns:a16="http://schemas.microsoft.com/office/drawing/2014/main" id="{6DB0B076-D93C-B617-11CB-0B05BAE21FF6}"/>
              </a:ext>
            </a:extLst>
          </p:cNvPr>
          <p:cNvCxnSpPr>
            <a:cxnSpLocks/>
          </p:cNvCxnSpPr>
          <p:nvPr/>
        </p:nvCxnSpPr>
        <p:spPr>
          <a:xfrm>
            <a:off x="6912375" y="2492629"/>
            <a:ext cx="0" cy="72197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3D57B2E-A8BA-9DF5-07C2-C9F1AFFD8108}"/>
              </a:ext>
            </a:extLst>
          </p:cNvPr>
          <p:cNvSpPr txBox="1"/>
          <p:nvPr/>
        </p:nvSpPr>
        <p:spPr>
          <a:xfrm>
            <a:off x="6916447" y="2488614"/>
            <a:ext cx="1155884" cy="553998"/>
          </a:xfrm>
          <a:prstGeom prst="rect">
            <a:avLst/>
          </a:prstGeom>
          <a:noFill/>
        </p:spPr>
        <p:txBody>
          <a:bodyPr wrap="square" anchor="t">
            <a:spAutoFit/>
          </a:bodyPr>
          <a:lstStyle/>
          <a:p>
            <a:r>
              <a:rPr lang="en-US" sz="3000" b="1">
                <a:solidFill>
                  <a:schemeClr val="accent4"/>
                </a:solidFill>
                <a:effectLst/>
                <a:latin typeface="DIN Next LT Arabic" panose="020B0503020203050203" pitchFamily="34" charset="-78"/>
                <a:cs typeface="DIN Next LT Arabic" panose="020B0503020203050203" pitchFamily="34" charset="-78"/>
              </a:rPr>
              <a:t>45</a:t>
            </a:r>
          </a:p>
        </p:txBody>
      </p:sp>
      <p:sp>
        <p:nvSpPr>
          <p:cNvPr id="23" name="TextBox 22">
            <a:extLst>
              <a:ext uri="{FF2B5EF4-FFF2-40B4-BE49-F238E27FC236}">
                <a16:creationId xmlns:a16="http://schemas.microsoft.com/office/drawing/2014/main" id="{2FB512B5-6107-5184-AA02-9019C8E42EC1}"/>
              </a:ext>
            </a:extLst>
          </p:cNvPr>
          <p:cNvSpPr txBox="1"/>
          <p:nvPr/>
        </p:nvSpPr>
        <p:spPr>
          <a:xfrm>
            <a:off x="6916447" y="2893718"/>
            <a:ext cx="1127498" cy="246221"/>
          </a:xfrm>
          <a:prstGeom prst="rect">
            <a:avLst/>
          </a:prstGeom>
          <a:noFill/>
        </p:spPr>
        <p:txBody>
          <a:bodyPr wrap="square" anchor="t">
            <a:spAutoFit/>
          </a:bodyPr>
          <a:lstStyle/>
          <a:p>
            <a:r>
              <a:rPr lang="en-US" sz="1000">
                <a:solidFill>
                  <a:schemeClr val="tx2"/>
                </a:solidFill>
                <a:effectLst/>
                <a:latin typeface="DIN Next LT Arabic" panose="020B0503020203050203" pitchFamily="34" charset="-78"/>
                <a:cs typeface="DIN Next LT Arabic" panose="020B0503020203050203" pitchFamily="34" charset="-78"/>
              </a:rPr>
              <a:t>Accepted</a:t>
            </a:r>
          </a:p>
        </p:txBody>
      </p:sp>
      <p:cxnSp>
        <p:nvCxnSpPr>
          <p:cNvPr id="24" name="Straight Connector 23">
            <a:extLst>
              <a:ext uri="{FF2B5EF4-FFF2-40B4-BE49-F238E27FC236}">
                <a16:creationId xmlns:a16="http://schemas.microsoft.com/office/drawing/2014/main" id="{1A99CFD3-9F36-F747-4CF3-ED86E8878620}"/>
              </a:ext>
            </a:extLst>
          </p:cNvPr>
          <p:cNvCxnSpPr>
            <a:cxnSpLocks/>
          </p:cNvCxnSpPr>
          <p:nvPr/>
        </p:nvCxnSpPr>
        <p:spPr>
          <a:xfrm>
            <a:off x="9345081" y="2527222"/>
            <a:ext cx="0" cy="68738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098023-4E02-9CA3-C9D4-9C58928636AD}"/>
              </a:ext>
            </a:extLst>
          </p:cNvPr>
          <p:cNvSpPr txBox="1"/>
          <p:nvPr/>
        </p:nvSpPr>
        <p:spPr>
          <a:xfrm>
            <a:off x="9342763" y="2488614"/>
            <a:ext cx="1155884" cy="553998"/>
          </a:xfrm>
          <a:prstGeom prst="rect">
            <a:avLst/>
          </a:prstGeom>
          <a:noFill/>
        </p:spPr>
        <p:txBody>
          <a:bodyPr wrap="square" anchor="t">
            <a:spAutoFit/>
          </a:bodyPr>
          <a:lstStyle/>
          <a:p>
            <a:r>
              <a:rPr lang="en-US" sz="3000" b="1">
                <a:solidFill>
                  <a:schemeClr val="accent4"/>
                </a:solidFill>
                <a:latin typeface="DIN Next LT Arabic" panose="020B0503020203050203" pitchFamily="34" charset="-78"/>
                <a:cs typeface="DIN Next LT Arabic" panose="020B0503020203050203" pitchFamily="34" charset="-78"/>
              </a:rPr>
              <a:t>15</a:t>
            </a:r>
            <a:endParaRPr lang="en-US" sz="3000" b="1">
              <a:solidFill>
                <a:schemeClr val="accent4"/>
              </a:solidFill>
              <a:effectLst/>
              <a:latin typeface="DIN Next LT Arabic" panose="020B0503020203050203" pitchFamily="34" charset="-78"/>
              <a:cs typeface="DIN Next LT Arabic" panose="020B0503020203050203" pitchFamily="34" charset="-78"/>
            </a:endParaRPr>
          </a:p>
        </p:txBody>
      </p:sp>
      <p:sp>
        <p:nvSpPr>
          <p:cNvPr id="26" name="TextBox 25">
            <a:extLst>
              <a:ext uri="{FF2B5EF4-FFF2-40B4-BE49-F238E27FC236}">
                <a16:creationId xmlns:a16="http://schemas.microsoft.com/office/drawing/2014/main" id="{D5458544-0CC5-E46A-131D-5A041B5881B3}"/>
              </a:ext>
            </a:extLst>
          </p:cNvPr>
          <p:cNvSpPr txBox="1"/>
          <p:nvPr/>
        </p:nvSpPr>
        <p:spPr>
          <a:xfrm>
            <a:off x="9342763" y="2893718"/>
            <a:ext cx="1127498" cy="400110"/>
          </a:xfrm>
          <a:prstGeom prst="rect">
            <a:avLst/>
          </a:prstGeom>
          <a:noFill/>
        </p:spPr>
        <p:txBody>
          <a:bodyPr wrap="square" anchor="t">
            <a:spAutoFit/>
          </a:bodyPr>
          <a:lstStyle/>
          <a:p>
            <a:r>
              <a:rPr lang="en-US" sz="1000">
                <a:solidFill>
                  <a:schemeClr val="tx2"/>
                </a:solidFill>
                <a:effectLst/>
                <a:latin typeface="DIN Next LT Arabic" panose="020B0503020203050203" pitchFamily="34" charset="-78"/>
                <a:cs typeface="DIN Next LT Arabic" panose="020B0503020203050203" pitchFamily="34" charset="-78"/>
              </a:rPr>
              <a:t>Companies Participated</a:t>
            </a:r>
          </a:p>
        </p:txBody>
      </p:sp>
      <p:grpSp>
        <p:nvGrpSpPr>
          <p:cNvPr id="27" name="Graphic 6">
            <a:extLst>
              <a:ext uri="{FF2B5EF4-FFF2-40B4-BE49-F238E27FC236}">
                <a16:creationId xmlns:a16="http://schemas.microsoft.com/office/drawing/2014/main" id="{28922587-4434-0827-B480-599110D79123}"/>
              </a:ext>
            </a:extLst>
          </p:cNvPr>
          <p:cNvGrpSpPr/>
          <p:nvPr/>
        </p:nvGrpSpPr>
        <p:grpSpPr>
          <a:xfrm>
            <a:off x="1544124" y="2638819"/>
            <a:ext cx="442520" cy="432357"/>
            <a:chOff x="6546722" y="3044761"/>
            <a:chExt cx="259905" cy="253936"/>
          </a:xfrm>
          <a:noFill/>
        </p:grpSpPr>
        <p:sp>
          <p:nvSpPr>
            <p:cNvPr id="28" name="Freeform 27">
              <a:extLst>
                <a:ext uri="{FF2B5EF4-FFF2-40B4-BE49-F238E27FC236}">
                  <a16:creationId xmlns:a16="http://schemas.microsoft.com/office/drawing/2014/main" id="{2097D2CF-0722-3686-CC62-0DAB2F9D03BB}"/>
                </a:ext>
              </a:extLst>
            </p:cNvPr>
            <p:cNvSpPr/>
            <p:nvPr/>
          </p:nvSpPr>
          <p:spPr>
            <a:xfrm>
              <a:off x="6546722" y="3156902"/>
              <a:ext cx="259905" cy="141795"/>
            </a:xfrm>
            <a:custGeom>
              <a:avLst/>
              <a:gdLst>
                <a:gd name="connsiteX0" fmla="*/ 177229 w 259905"/>
                <a:gd name="connsiteY0" fmla="*/ 0 h 141795"/>
                <a:gd name="connsiteX1" fmla="*/ 259906 w 259905"/>
                <a:gd name="connsiteY1" fmla="*/ 0 h 141795"/>
                <a:gd name="connsiteX2" fmla="*/ 259906 w 259905"/>
                <a:gd name="connsiteY2" fmla="*/ 141795 h 141795"/>
                <a:gd name="connsiteX3" fmla="*/ 0 w 259905"/>
                <a:gd name="connsiteY3" fmla="*/ 141795 h 141795"/>
                <a:gd name="connsiteX4" fmla="*/ 0 w 259905"/>
                <a:gd name="connsiteY4" fmla="*/ 0 h 141795"/>
                <a:gd name="connsiteX5" fmla="*/ 35433 w 259905"/>
                <a:gd name="connsiteY5" fmla="*/ 0 h 1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905" h="141795">
                  <a:moveTo>
                    <a:pt x="177229" y="0"/>
                  </a:moveTo>
                  <a:lnTo>
                    <a:pt x="259906" y="0"/>
                  </a:lnTo>
                  <a:lnTo>
                    <a:pt x="259906" y="141795"/>
                  </a:lnTo>
                  <a:lnTo>
                    <a:pt x="0" y="141795"/>
                  </a:lnTo>
                  <a:lnTo>
                    <a:pt x="0" y="0"/>
                  </a:lnTo>
                  <a:lnTo>
                    <a:pt x="35433" y="0"/>
                  </a:lnTo>
                </a:path>
              </a:pathLst>
            </a:custGeom>
            <a:noFill/>
            <a:ln w="9525" cap="flat">
              <a:solidFill>
                <a:schemeClr val="accent1"/>
              </a:solidFill>
              <a:prstDash val="solid"/>
              <a:round/>
            </a:ln>
          </p:spPr>
          <p:txBody>
            <a:bodyPr rtlCol="0" anchor="ctr"/>
            <a:lstStyle/>
            <a:p>
              <a:endParaRPr lang="en-SA"/>
            </a:p>
          </p:txBody>
        </p:sp>
        <p:sp>
          <p:nvSpPr>
            <p:cNvPr id="29" name="Freeform 28">
              <a:extLst>
                <a:ext uri="{FF2B5EF4-FFF2-40B4-BE49-F238E27FC236}">
                  <a16:creationId xmlns:a16="http://schemas.microsoft.com/office/drawing/2014/main" id="{734DAB59-1CEB-16E0-04ED-78D0CDC39BA7}"/>
                </a:ext>
              </a:extLst>
            </p:cNvPr>
            <p:cNvSpPr/>
            <p:nvPr/>
          </p:nvSpPr>
          <p:spPr>
            <a:xfrm>
              <a:off x="6605778" y="3044761"/>
              <a:ext cx="153606" cy="153543"/>
            </a:xfrm>
            <a:custGeom>
              <a:avLst/>
              <a:gdLst>
                <a:gd name="connsiteX0" fmla="*/ 41339 w 153606"/>
                <a:gd name="connsiteY0" fmla="*/ 141732 h 153543"/>
                <a:gd name="connsiteX1" fmla="*/ 0 w 153606"/>
                <a:gd name="connsiteY1" fmla="*/ 153543 h 153543"/>
                <a:gd name="connsiteX2" fmla="*/ 11811 w 153606"/>
                <a:gd name="connsiteY2" fmla="*/ 112205 h 153543"/>
                <a:gd name="connsiteX3" fmla="*/ 124078 w 153606"/>
                <a:gd name="connsiteY3" fmla="*/ 0 h 153543"/>
                <a:gd name="connsiteX4" fmla="*/ 153606 w 153606"/>
                <a:gd name="connsiteY4" fmla="*/ 29528 h 153543"/>
                <a:gd name="connsiteX5" fmla="*/ 41339 w 153606"/>
                <a:gd name="connsiteY5" fmla="*/ 141732 h 1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606" h="153543">
                  <a:moveTo>
                    <a:pt x="41339" y="141732"/>
                  </a:moveTo>
                  <a:lnTo>
                    <a:pt x="0" y="153543"/>
                  </a:lnTo>
                  <a:lnTo>
                    <a:pt x="11811" y="112205"/>
                  </a:lnTo>
                  <a:lnTo>
                    <a:pt x="124078" y="0"/>
                  </a:lnTo>
                  <a:lnTo>
                    <a:pt x="153606" y="29528"/>
                  </a:lnTo>
                  <a:lnTo>
                    <a:pt x="41339" y="141732"/>
                  </a:lnTo>
                  <a:close/>
                </a:path>
              </a:pathLst>
            </a:custGeom>
            <a:noFill/>
            <a:ln w="9525" cap="flat">
              <a:solidFill>
                <a:schemeClr val="accent1"/>
              </a:solidFill>
              <a:prstDash val="solid"/>
              <a:round/>
            </a:ln>
          </p:spPr>
          <p:txBody>
            <a:bodyPr rtlCol="0" anchor="ctr"/>
            <a:lstStyle/>
            <a:p>
              <a:endParaRPr lang="en-SA"/>
            </a:p>
          </p:txBody>
        </p:sp>
        <p:sp>
          <p:nvSpPr>
            <p:cNvPr id="30" name="Freeform 29">
              <a:extLst>
                <a:ext uri="{FF2B5EF4-FFF2-40B4-BE49-F238E27FC236}">
                  <a16:creationId xmlns:a16="http://schemas.microsoft.com/office/drawing/2014/main" id="{CAD2FDD4-8578-0A51-6C8D-33877A93C88A}"/>
                </a:ext>
              </a:extLst>
            </p:cNvPr>
            <p:cNvSpPr/>
            <p:nvPr/>
          </p:nvSpPr>
          <p:spPr>
            <a:xfrm>
              <a:off x="6599872" y="3257359"/>
              <a:ext cx="153606" cy="6350"/>
            </a:xfrm>
            <a:custGeom>
              <a:avLst/>
              <a:gdLst>
                <a:gd name="connsiteX0" fmla="*/ 0 w 153606"/>
                <a:gd name="connsiteY0" fmla="*/ 0 h 6350"/>
                <a:gd name="connsiteX1" fmla="*/ 153607 w 153606"/>
                <a:gd name="connsiteY1" fmla="*/ 0 h 6350"/>
              </a:gdLst>
              <a:ahLst/>
              <a:cxnLst>
                <a:cxn ang="0">
                  <a:pos x="connsiteX0" y="connsiteY0"/>
                </a:cxn>
                <a:cxn ang="0">
                  <a:pos x="connsiteX1" y="connsiteY1"/>
                </a:cxn>
              </a:cxnLst>
              <a:rect l="l" t="t" r="r" b="b"/>
              <a:pathLst>
                <a:path w="153606" h="6350">
                  <a:moveTo>
                    <a:pt x="0" y="0"/>
                  </a:moveTo>
                  <a:lnTo>
                    <a:pt x="153607" y="0"/>
                  </a:lnTo>
                </a:path>
              </a:pathLst>
            </a:custGeom>
            <a:noFill/>
            <a:ln w="9525" cap="flat">
              <a:solidFill>
                <a:schemeClr val="accent1"/>
              </a:solidFill>
              <a:prstDash val="solid"/>
              <a:round/>
            </a:ln>
          </p:spPr>
          <p:txBody>
            <a:bodyPr rtlCol="0" anchor="ctr"/>
            <a:lstStyle/>
            <a:p>
              <a:endParaRPr lang="en-SA"/>
            </a:p>
          </p:txBody>
        </p:sp>
        <p:sp>
          <p:nvSpPr>
            <p:cNvPr id="31" name="Freeform 30">
              <a:extLst>
                <a:ext uri="{FF2B5EF4-FFF2-40B4-BE49-F238E27FC236}">
                  <a16:creationId xmlns:a16="http://schemas.microsoft.com/office/drawing/2014/main" id="{65E181BA-2EB6-20C8-6F3C-195381618AE3}"/>
                </a:ext>
              </a:extLst>
            </p:cNvPr>
            <p:cNvSpPr/>
            <p:nvPr/>
          </p:nvSpPr>
          <p:spPr>
            <a:xfrm>
              <a:off x="6682613" y="3210115"/>
              <a:ext cx="70866" cy="6350"/>
            </a:xfrm>
            <a:custGeom>
              <a:avLst/>
              <a:gdLst>
                <a:gd name="connsiteX0" fmla="*/ 0 w 70866"/>
                <a:gd name="connsiteY0" fmla="*/ 0 h 6350"/>
                <a:gd name="connsiteX1" fmla="*/ 70866 w 70866"/>
                <a:gd name="connsiteY1" fmla="*/ 0 h 6350"/>
              </a:gdLst>
              <a:ahLst/>
              <a:cxnLst>
                <a:cxn ang="0">
                  <a:pos x="connsiteX0" y="connsiteY0"/>
                </a:cxn>
                <a:cxn ang="0">
                  <a:pos x="connsiteX1" y="connsiteY1"/>
                </a:cxn>
              </a:cxnLst>
              <a:rect l="l" t="t" r="r" b="b"/>
              <a:pathLst>
                <a:path w="70866" h="6350">
                  <a:moveTo>
                    <a:pt x="0" y="0"/>
                  </a:moveTo>
                  <a:lnTo>
                    <a:pt x="70866" y="0"/>
                  </a:lnTo>
                </a:path>
              </a:pathLst>
            </a:custGeom>
            <a:noFill/>
            <a:ln w="9525" cap="flat">
              <a:solidFill>
                <a:schemeClr val="accent1"/>
              </a:solidFill>
              <a:prstDash val="solid"/>
              <a:round/>
            </a:ln>
          </p:spPr>
          <p:txBody>
            <a:bodyPr rtlCol="0" anchor="ctr"/>
            <a:lstStyle/>
            <a:p>
              <a:endParaRPr lang="en-SA"/>
            </a:p>
          </p:txBody>
        </p:sp>
      </p:grpSp>
      <p:grpSp>
        <p:nvGrpSpPr>
          <p:cNvPr id="32" name="Graphic 6">
            <a:extLst>
              <a:ext uri="{FF2B5EF4-FFF2-40B4-BE49-F238E27FC236}">
                <a16:creationId xmlns:a16="http://schemas.microsoft.com/office/drawing/2014/main" id="{988472AE-CAAC-1EBC-6986-07999D6C3787}"/>
              </a:ext>
            </a:extLst>
          </p:cNvPr>
          <p:cNvGrpSpPr/>
          <p:nvPr/>
        </p:nvGrpSpPr>
        <p:grpSpPr>
          <a:xfrm>
            <a:off x="3951967" y="2642134"/>
            <a:ext cx="425621" cy="425727"/>
            <a:chOff x="8810625" y="4588509"/>
            <a:chExt cx="254000" cy="254063"/>
          </a:xfrm>
          <a:noFill/>
        </p:grpSpPr>
        <p:sp>
          <p:nvSpPr>
            <p:cNvPr id="33" name="Freeform 32">
              <a:extLst>
                <a:ext uri="{FF2B5EF4-FFF2-40B4-BE49-F238E27FC236}">
                  <a16:creationId xmlns:a16="http://schemas.microsoft.com/office/drawing/2014/main" id="{4ED0D2FE-4829-AB88-E607-2226726C6D09}"/>
                </a:ext>
              </a:extLst>
            </p:cNvPr>
            <p:cNvSpPr/>
            <p:nvPr/>
          </p:nvSpPr>
          <p:spPr>
            <a:xfrm>
              <a:off x="8810625" y="4588509"/>
              <a:ext cx="190754" cy="63246"/>
            </a:xfrm>
            <a:custGeom>
              <a:avLst/>
              <a:gdLst>
                <a:gd name="connsiteX0" fmla="*/ 0 w 190754"/>
                <a:gd name="connsiteY0" fmla="*/ 31623 h 63246"/>
                <a:gd name="connsiteX1" fmla="*/ 31623 w 190754"/>
                <a:gd name="connsiteY1" fmla="*/ 0 h 63246"/>
                <a:gd name="connsiteX2" fmla="*/ 63246 w 190754"/>
                <a:gd name="connsiteY2" fmla="*/ 31623 h 63246"/>
                <a:gd name="connsiteX3" fmla="*/ 31623 w 190754"/>
                <a:gd name="connsiteY3" fmla="*/ 63246 h 63246"/>
                <a:gd name="connsiteX4" fmla="*/ 190754 w 190754"/>
                <a:gd name="connsiteY4" fmla="*/ 63246 h 6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4" h="63246">
                  <a:moveTo>
                    <a:pt x="0" y="31623"/>
                  </a:moveTo>
                  <a:cubicBezTo>
                    <a:pt x="0" y="14161"/>
                    <a:pt x="14160" y="0"/>
                    <a:pt x="31623" y="0"/>
                  </a:cubicBezTo>
                  <a:cubicBezTo>
                    <a:pt x="49085" y="0"/>
                    <a:pt x="63246" y="14161"/>
                    <a:pt x="63246" y="31623"/>
                  </a:cubicBezTo>
                  <a:cubicBezTo>
                    <a:pt x="63246" y="49086"/>
                    <a:pt x="49085" y="63246"/>
                    <a:pt x="31623" y="63246"/>
                  </a:cubicBezTo>
                  <a:lnTo>
                    <a:pt x="190754" y="63246"/>
                  </a:lnTo>
                </a:path>
              </a:pathLst>
            </a:custGeom>
            <a:noFill/>
            <a:ln w="9525" cap="flat">
              <a:solidFill>
                <a:schemeClr val="accent1"/>
              </a:solidFill>
              <a:prstDash val="solid"/>
              <a:round/>
            </a:ln>
          </p:spPr>
          <p:txBody>
            <a:bodyPr rtlCol="0" anchor="ctr"/>
            <a:lstStyle/>
            <a:p>
              <a:endParaRPr lang="en-SA"/>
            </a:p>
          </p:txBody>
        </p:sp>
        <p:sp>
          <p:nvSpPr>
            <p:cNvPr id="34" name="Freeform 33">
              <a:extLst>
                <a:ext uri="{FF2B5EF4-FFF2-40B4-BE49-F238E27FC236}">
                  <a16:creationId xmlns:a16="http://schemas.microsoft.com/office/drawing/2014/main" id="{6A3D3B39-637B-E89A-B19D-72A7B06569A3}"/>
                </a:ext>
              </a:extLst>
            </p:cNvPr>
            <p:cNvSpPr/>
            <p:nvPr/>
          </p:nvSpPr>
          <p:spPr>
            <a:xfrm>
              <a:off x="9001442" y="4588509"/>
              <a:ext cx="31622" cy="63246"/>
            </a:xfrm>
            <a:custGeom>
              <a:avLst/>
              <a:gdLst>
                <a:gd name="connsiteX0" fmla="*/ 0 w 31622"/>
                <a:gd name="connsiteY0" fmla="*/ 0 h 63246"/>
                <a:gd name="connsiteX1" fmla="*/ 31623 w 31622"/>
                <a:gd name="connsiteY1" fmla="*/ 31623 h 63246"/>
                <a:gd name="connsiteX2" fmla="*/ 0 w 31622"/>
                <a:gd name="connsiteY2" fmla="*/ 63246 h 63246"/>
              </a:gdLst>
              <a:ahLst/>
              <a:cxnLst>
                <a:cxn ang="0">
                  <a:pos x="connsiteX0" y="connsiteY0"/>
                </a:cxn>
                <a:cxn ang="0">
                  <a:pos x="connsiteX1" y="connsiteY1"/>
                </a:cxn>
                <a:cxn ang="0">
                  <a:pos x="connsiteX2" y="connsiteY2"/>
                </a:cxn>
              </a:cxnLst>
              <a:rect l="l" t="t" r="r" b="b"/>
              <a:pathLst>
                <a:path w="31622" h="63246">
                  <a:moveTo>
                    <a:pt x="0" y="0"/>
                  </a:moveTo>
                  <a:cubicBezTo>
                    <a:pt x="17463" y="0"/>
                    <a:pt x="31623" y="14161"/>
                    <a:pt x="31623" y="31623"/>
                  </a:cubicBezTo>
                  <a:cubicBezTo>
                    <a:pt x="31623" y="49086"/>
                    <a:pt x="17463" y="63246"/>
                    <a:pt x="0" y="63246"/>
                  </a:cubicBezTo>
                </a:path>
              </a:pathLst>
            </a:custGeom>
            <a:noFill/>
            <a:ln w="9525" cap="flat">
              <a:solidFill>
                <a:schemeClr val="accent1"/>
              </a:solidFill>
              <a:prstDash val="solid"/>
              <a:round/>
            </a:ln>
          </p:spPr>
          <p:txBody>
            <a:bodyPr rtlCol="0" anchor="ctr"/>
            <a:lstStyle/>
            <a:p>
              <a:endParaRPr lang="en-SA"/>
            </a:p>
          </p:txBody>
        </p:sp>
        <p:sp>
          <p:nvSpPr>
            <p:cNvPr id="35" name="Freeform 34">
              <a:extLst>
                <a:ext uri="{FF2B5EF4-FFF2-40B4-BE49-F238E27FC236}">
                  <a16:creationId xmlns:a16="http://schemas.microsoft.com/office/drawing/2014/main" id="{F4C0D62E-3DB0-EA43-D236-41E6A7C48964}"/>
                </a:ext>
              </a:extLst>
            </p:cNvPr>
            <p:cNvSpPr/>
            <p:nvPr/>
          </p:nvSpPr>
          <p:spPr>
            <a:xfrm>
              <a:off x="8842247" y="4643882"/>
              <a:ext cx="159131" cy="198691"/>
            </a:xfrm>
            <a:custGeom>
              <a:avLst/>
              <a:gdLst>
                <a:gd name="connsiteX0" fmla="*/ 0 w 159131"/>
                <a:gd name="connsiteY0" fmla="*/ 0 h 198691"/>
                <a:gd name="connsiteX1" fmla="*/ 0 w 159131"/>
                <a:gd name="connsiteY1" fmla="*/ 198691 h 198691"/>
                <a:gd name="connsiteX2" fmla="*/ 159131 w 159131"/>
                <a:gd name="connsiteY2" fmla="*/ 198691 h 198691"/>
                <a:gd name="connsiteX3" fmla="*/ 159131 w 159131"/>
                <a:gd name="connsiteY3" fmla="*/ 7938 h 198691"/>
              </a:gdLst>
              <a:ahLst/>
              <a:cxnLst>
                <a:cxn ang="0">
                  <a:pos x="connsiteX0" y="connsiteY0"/>
                </a:cxn>
                <a:cxn ang="0">
                  <a:pos x="connsiteX1" y="connsiteY1"/>
                </a:cxn>
                <a:cxn ang="0">
                  <a:pos x="connsiteX2" y="connsiteY2"/>
                </a:cxn>
                <a:cxn ang="0">
                  <a:pos x="connsiteX3" y="connsiteY3"/>
                </a:cxn>
              </a:cxnLst>
              <a:rect l="l" t="t" r="r" b="b"/>
              <a:pathLst>
                <a:path w="159131" h="198691">
                  <a:moveTo>
                    <a:pt x="0" y="0"/>
                  </a:moveTo>
                  <a:lnTo>
                    <a:pt x="0" y="198691"/>
                  </a:lnTo>
                  <a:lnTo>
                    <a:pt x="159131" y="198691"/>
                  </a:lnTo>
                  <a:lnTo>
                    <a:pt x="159131" y="7938"/>
                  </a:lnTo>
                </a:path>
              </a:pathLst>
            </a:custGeom>
            <a:noFill/>
            <a:ln w="9525" cap="flat">
              <a:solidFill>
                <a:schemeClr val="accent1"/>
              </a:solidFill>
              <a:prstDash val="solid"/>
              <a:round/>
            </a:ln>
          </p:spPr>
          <p:txBody>
            <a:bodyPr rtlCol="0" anchor="ctr"/>
            <a:lstStyle/>
            <a:p>
              <a:endParaRPr lang="en-SA"/>
            </a:p>
          </p:txBody>
        </p:sp>
        <p:sp>
          <p:nvSpPr>
            <p:cNvPr id="36" name="Freeform 35">
              <a:extLst>
                <a:ext uri="{FF2B5EF4-FFF2-40B4-BE49-F238E27FC236}">
                  <a16:creationId xmlns:a16="http://schemas.microsoft.com/office/drawing/2014/main" id="{569E9FC4-165E-128C-FE83-B85F02A74BC4}"/>
                </a:ext>
              </a:extLst>
            </p:cNvPr>
            <p:cNvSpPr/>
            <p:nvPr/>
          </p:nvSpPr>
          <p:spPr>
            <a:xfrm>
              <a:off x="8842247" y="4588509"/>
              <a:ext cx="159131" cy="6350"/>
            </a:xfrm>
            <a:custGeom>
              <a:avLst/>
              <a:gdLst>
                <a:gd name="connsiteX0" fmla="*/ 0 w 159131"/>
                <a:gd name="connsiteY0" fmla="*/ 0 h 6350"/>
                <a:gd name="connsiteX1" fmla="*/ 159131 w 159131"/>
                <a:gd name="connsiteY1" fmla="*/ 0 h 6350"/>
              </a:gdLst>
              <a:ahLst/>
              <a:cxnLst>
                <a:cxn ang="0">
                  <a:pos x="connsiteX0" y="connsiteY0"/>
                </a:cxn>
                <a:cxn ang="0">
                  <a:pos x="connsiteX1" y="connsiteY1"/>
                </a:cxn>
              </a:cxnLst>
              <a:rect l="l" t="t" r="r" b="b"/>
              <a:pathLst>
                <a:path w="159131" h="6350">
                  <a:moveTo>
                    <a:pt x="0" y="0"/>
                  </a:moveTo>
                  <a:lnTo>
                    <a:pt x="159131" y="0"/>
                  </a:lnTo>
                </a:path>
              </a:pathLst>
            </a:custGeom>
            <a:noFill/>
            <a:ln w="9525" cap="flat">
              <a:solidFill>
                <a:schemeClr val="accent1"/>
              </a:solidFill>
              <a:prstDash val="solid"/>
              <a:round/>
            </a:ln>
          </p:spPr>
          <p:txBody>
            <a:bodyPr rtlCol="0" anchor="ctr"/>
            <a:lstStyle/>
            <a:p>
              <a:endParaRPr lang="en-SA"/>
            </a:p>
          </p:txBody>
        </p:sp>
        <p:sp>
          <p:nvSpPr>
            <p:cNvPr id="37" name="Freeform 36">
              <a:extLst>
                <a:ext uri="{FF2B5EF4-FFF2-40B4-BE49-F238E27FC236}">
                  <a16:creationId xmlns:a16="http://schemas.microsoft.com/office/drawing/2014/main" id="{579F17FA-4458-EE13-663A-984F8599A288}"/>
                </a:ext>
              </a:extLst>
            </p:cNvPr>
            <p:cNvSpPr/>
            <p:nvPr/>
          </p:nvSpPr>
          <p:spPr>
            <a:xfrm>
              <a:off x="8810625" y="4620133"/>
              <a:ext cx="31622" cy="159130"/>
            </a:xfrm>
            <a:custGeom>
              <a:avLst/>
              <a:gdLst>
                <a:gd name="connsiteX0" fmla="*/ 31623 w 31622"/>
                <a:gd name="connsiteY0" fmla="*/ 159131 h 159130"/>
                <a:gd name="connsiteX1" fmla="*/ 0 w 31622"/>
                <a:gd name="connsiteY1" fmla="*/ 159131 h 159130"/>
                <a:gd name="connsiteX2" fmla="*/ 0 w 31622"/>
                <a:gd name="connsiteY2" fmla="*/ 0 h 159130"/>
              </a:gdLst>
              <a:ahLst/>
              <a:cxnLst>
                <a:cxn ang="0">
                  <a:pos x="connsiteX0" y="connsiteY0"/>
                </a:cxn>
                <a:cxn ang="0">
                  <a:pos x="connsiteX1" y="connsiteY1"/>
                </a:cxn>
                <a:cxn ang="0">
                  <a:pos x="connsiteX2" y="connsiteY2"/>
                </a:cxn>
              </a:cxnLst>
              <a:rect l="l" t="t" r="r" b="b"/>
              <a:pathLst>
                <a:path w="31622" h="159130">
                  <a:moveTo>
                    <a:pt x="31623" y="159131"/>
                  </a:moveTo>
                  <a:lnTo>
                    <a:pt x="0" y="159131"/>
                  </a:lnTo>
                  <a:lnTo>
                    <a:pt x="0" y="0"/>
                  </a:lnTo>
                </a:path>
              </a:pathLst>
            </a:custGeom>
            <a:noFill/>
            <a:ln w="9525" cap="flat">
              <a:solidFill>
                <a:schemeClr val="accent1"/>
              </a:solidFill>
              <a:prstDash val="solid"/>
              <a:round/>
            </a:ln>
          </p:spPr>
          <p:txBody>
            <a:bodyPr rtlCol="0" anchor="ctr"/>
            <a:lstStyle/>
            <a:p>
              <a:endParaRPr lang="en-SA"/>
            </a:p>
          </p:txBody>
        </p:sp>
        <p:sp>
          <p:nvSpPr>
            <p:cNvPr id="38" name="Freeform 37">
              <a:extLst>
                <a:ext uri="{FF2B5EF4-FFF2-40B4-BE49-F238E27FC236}">
                  <a16:creationId xmlns:a16="http://schemas.microsoft.com/office/drawing/2014/main" id="{6CB56F4C-4B76-4B1A-05F5-EA9E01B68846}"/>
                </a:ext>
              </a:extLst>
            </p:cNvPr>
            <p:cNvSpPr/>
            <p:nvPr/>
          </p:nvSpPr>
          <p:spPr>
            <a:xfrm>
              <a:off x="8873870" y="4684458"/>
              <a:ext cx="39497" cy="31622"/>
            </a:xfrm>
            <a:custGeom>
              <a:avLst/>
              <a:gdLst>
                <a:gd name="connsiteX0" fmla="*/ 39498 w 39497"/>
                <a:gd name="connsiteY0" fmla="*/ 0 h 31622"/>
                <a:gd name="connsiteX1" fmla="*/ 15811 w 39497"/>
                <a:gd name="connsiteY1" fmla="*/ 31623 h 31622"/>
                <a:gd name="connsiteX2" fmla="*/ 0 w 39497"/>
                <a:gd name="connsiteY2" fmla="*/ 15811 h 31622"/>
              </a:gdLst>
              <a:ahLst/>
              <a:cxnLst>
                <a:cxn ang="0">
                  <a:pos x="connsiteX0" y="connsiteY0"/>
                </a:cxn>
                <a:cxn ang="0">
                  <a:pos x="connsiteX1" y="connsiteY1"/>
                </a:cxn>
                <a:cxn ang="0">
                  <a:pos x="connsiteX2" y="connsiteY2"/>
                </a:cxn>
              </a:cxnLst>
              <a:rect l="l" t="t" r="r" b="b"/>
              <a:pathLst>
                <a:path w="39497" h="31622">
                  <a:moveTo>
                    <a:pt x="39498" y="0"/>
                  </a:moveTo>
                  <a:lnTo>
                    <a:pt x="15811" y="31623"/>
                  </a:lnTo>
                  <a:lnTo>
                    <a:pt x="0" y="15811"/>
                  </a:lnTo>
                </a:path>
              </a:pathLst>
            </a:custGeom>
            <a:noFill/>
            <a:ln w="9525" cap="flat">
              <a:solidFill>
                <a:schemeClr val="accent1"/>
              </a:solidFill>
              <a:prstDash val="solid"/>
              <a:round/>
            </a:ln>
          </p:spPr>
          <p:txBody>
            <a:bodyPr rtlCol="0" anchor="ctr"/>
            <a:lstStyle/>
            <a:p>
              <a:endParaRPr lang="en-SA"/>
            </a:p>
          </p:txBody>
        </p:sp>
        <p:sp>
          <p:nvSpPr>
            <p:cNvPr id="39" name="Freeform 38">
              <a:extLst>
                <a:ext uri="{FF2B5EF4-FFF2-40B4-BE49-F238E27FC236}">
                  <a16:creationId xmlns:a16="http://schemas.microsoft.com/office/drawing/2014/main" id="{2DB37C8F-D708-41BD-25B2-B58D1841282F}"/>
                </a:ext>
              </a:extLst>
            </p:cNvPr>
            <p:cNvSpPr/>
            <p:nvPr/>
          </p:nvSpPr>
          <p:spPr>
            <a:xfrm>
              <a:off x="8873870" y="4731829"/>
              <a:ext cx="39497" cy="31623"/>
            </a:xfrm>
            <a:custGeom>
              <a:avLst/>
              <a:gdLst>
                <a:gd name="connsiteX0" fmla="*/ 39498 w 39497"/>
                <a:gd name="connsiteY0" fmla="*/ 0 h 31623"/>
                <a:gd name="connsiteX1" fmla="*/ 15811 w 39497"/>
                <a:gd name="connsiteY1" fmla="*/ 31623 h 31623"/>
                <a:gd name="connsiteX2" fmla="*/ 0 w 39497"/>
                <a:gd name="connsiteY2" fmla="*/ 15811 h 31623"/>
              </a:gdLst>
              <a:ahLst/>
              <a:cxnLst>
                <a:cxn ang="0">
                  <a:pos x="connsiteX0" y="connsiteY0"/>
                </a:cxn>
                <a:cxn ang="0">
                  <a:pos x="connsiteX1" y="connsiteY1"/>
                </a:cxn>
                <a:cxn ang="0">
                  <a:pos x="connsiteX2" y="connsiteY2"/>
                </a:cxn>
              </a:cxnLst>
              <a:rect l="l" t="t" r="r" b="b"/>
              <a:pathLst>
                <a:path w="39497" h="31623">
                  <a:moveTo>
                    <a:pt x="39498" y="0"/>
                  </a:moveTo>
                  <a:lnTo>
                    <a:pt x="15811" y="31623"/>
                  </a:lnTo>
                  <a:lnTo>
                    <a:pt x="0" y="15811"/>
                  </a:lnTo>
                </a:path>
              </a:pathLst>
            </a:custGeom>
            <a:noFill/>
            <a:ln w="9525" cap="flat">
              <a:solidFill>
                <a:schemeClr val="accent1"/>
              </a:solidFill>
              <a:prstDash val="solid"/>
              <a:round/>
            </a:ln>
          </p:spPr>
          <p:txBody>
            <a:bodyPr rtlCol="0" anchor="ctr"/>
            <a:lstStyle/>
            <a:p>
              <a:endParaRPr lang="en-SA"/>
            </a:p>
          </p:txBody>
        </p:sp>
        <p:sp>
          <p:nvSpPr>
            <p:cNvPr id="40" name="Freeform 39">
              <a:extLst>
                <a:ext uri="{FF2B5EF4-FFF2-40B4-BE49-F238E27FC236}">
                  <a16:creationId xmlns:a16="http://schemas.microsoft.com/office/drawing/2014/main" id="{A66CED6A-89A0-824B-5087-8A24422DE82E}"/>
                </a:ext>
              </a:extLst>
            </p:cNvPr>
            <p:cNvSpPr/>
            <p:nvPr/>
          </p:nvSpPr>
          <p:spPr>
            <a:xfrm>
              <a:off x="8873870" y="4779264"/>
              <a:ext cx="39497" cy="31622"/>
            </a:xfrm>
            <a:custGeom>
              <a:avLst/>
              <a:gdLst>
                <a:gd name="connsiteX0" fmla="*/ 39498 w 39497"/>
                <a:gd name="connsiteY0" fmla="*/ 0 h 31622"/>
                <a:gd name="connsiteX1" fmla="*/ 15811 w 39497"/>
                <a:gd name="connsiteY1" fmla="*/ 31623 h 31622"/>
                <a:gd name="connsiteX2" fmla="*/ 0 w 39497"/>
                <a:gd name="connsiteY2" fmla="*/ 15811 h 31622"/>
              </a:gdLst>
              <a:ahLst/>
              <a:cxnLst>
                <a:cxn ang="0">
                  <a:pos x="connsiteX0" y="connsiteY0"/>
                </a:cxn>
                <a:cxn ang="0">
                  <a:pos x="connsiteX1" y="connsiteY1"/>
                </a:cxn>
                <a:cxn ang="0">
                  <a:pos x="connsiteX2" y="connsiteY2"/>
                </a:cxn>
              </a:cxnLst>
              <a:rect l="l" t="t" r="r" b="b"/>
              <a:pathLst>
                <a:path w="39497" h="31622">
                  <a:moveTo>
                    <a:pt x="39498" y="0"/>
                  </a:moveTo>
                  <a:lnTo>
                    <a:pt x="15811" y="31623"/>
                  </a:lnTo>
                  <a:lnTo>
                    <a:pt x="0" y="15811"/>
                  </a:lnTo>
                </a:path>
              </a:pathLst>
            </a:custGeom>
            <a:noFill/>
            <a:ln w="9525" cap="flat">
              <a:solidFill>
                <a:schemeClr val="accent1"/>
              </a:solidFill>
              <a:prstDash val="solid"/>
              <a:round/>
            </a:ln>
          </p:spPr>
          <p:txBody>
            <a:bodyPr rtlCol="0" anchor="ctr"/>
            <a:lstStyle/>
            <a:p>
              <a:endParaRPr lang="en-SA"/>
            </a:p>
          </p:txBody>
        </p:sp>
        <p:sp>
          <p:nvSpPr>
            <p:cNvPr id="41" name="Freeform 40">
              <a:extLst>
                <a:ext uri="{FF2B5EF4-FFF2-40B4-BE49-F238E27FC236}">
                  <a16:creationId xmlns:a16="http://schemas.microsoft.com/office/drawing/2014/main" id="{C1CE46D4-9187-A5C1-21E8-02568931F8A5}"/>
                </a:ext>
              </a:extLst>
            </p:cNvPr>
            <p:cNvSpPr/>
            <p:nvPr/>
          </p:nvSpPr>
          <p:spPr>
            <a:xfrm>
              <a:off x="8929179" y="4716081"/>
              <a:ext cx="48514" cy="6350"/>
            </a:xfrm>
            <a:custGeom>
              <a:avLst/>
              <a:gdLst>
                <a:gd name="connsiteX0" fmla="*/ 0 w 48514"/>
                <a:gd name="connsiteY0" fmla="*/ 0 h 6350"/>
                <a:gd name="connsiteX1" fmla="*/ 48514 w 48514"/>
                <a:gd name="connsiteY1" fmla="*/ 0 h 6350"/>
              </a:gdLst>
              <a:ahLst/>
              <a:cxnLst>
                <a:cxn ang="0">
                  <a:pos x="connsiteX0" y="connsiteY0"/>
                </a:cxn>
                <a:cxn ang="0">
                  <a:pos x="connsiteX1" y="connsiteY1"/>
                </a:cxn>
              </a:cxnLst>
              <a:rect l="l" t="t" r="r" b="b"/>
              <a:pathLst>
                <a:path w="48514" h="6350">
                  <a:moveTo>
                    <a:pt x="0" y="0"/>
                  </a:moveTo>
                  <a:lnTo>
                    <a:pt x="48514" y="0"/>
                  </a:lnTo>
                </a:path>
              </a:pathLst>
            </a:custGeom>
            <a:noFill/>
            <a:ln w="9525" cap="flat">
              <a:solidFill>
                <a:schemeClr val="accent1"/>
              </a:solidFill>
              <a:prstDash val="solid"/>
              <a:round/>
            </a:ln>
          </p:spPr>
          <p:txBody>
            <a:bodyPr rtlCol="0" anchor="ctr"/>
            <a:lstStyle/>
            <a:p>
              <a:endParaRPr lang="en-SA"/>
            </a:p>
          </p:txBody>
        </p:sp>
        <p:sp>
          <p:nvSpPr>
            <p:cNvPr id="42" name="Freeform 41">
              <a:extLst>
                <a:ext uri="{FF2B5EF4-FFF2-40B4-BE49-F238E27FC236}">
                  <a16:creationId xmlns:a16="http://schemas.microsoft.com/office/drawing/2014/main" id="{60CBAB08-035B-CEFF-153D-28897689E05B}"/>
                </a:ext>
              </a:extLst>
            </p:cNvPr>
            <p:cNvSpPr/>
            <p:nvPr/>
          </p:nvSpPr>
          <p:spPr>
            <a:xfrm>
              <a:off x="8929179" y="4763452"/>
              <a:ext cx="48514" cy="6350"/>
            </a:xfrm>
            <a:custGeom>
              <a:avLst/>
              <a:gdLst>
                <a:gd name="connsiteX0" fmla="*/ 0 w 48514"/>
                <a:gd name="connsiteY0" fmla="*/ 0 h 6350"/>
                <a:gd name="connsiteX1" fmla="*/ 48514 w 48514"/>
                <a:gd name="connsiteY1" fmla="*/ 0 h 6350"/>
              </a:gdLst>
              <a:ahLst/>
              <a:cxnLst>
                <a:cxn ang="0">
                  <a:pos x="connsiteX0" y="connsiteY0"/>
                </a:cxn>
                <a:cxn ang="0">
                  <a:pos x="connsiteX1" y="connsiteY1"/>
                </a:cxn>
              </a:cxnLst>
              <a:rect l="l" t="t" r="r" b="b"/>
              <a:pathLst>
                <a:path w="48514" h="6350">
                  <a:moveTo>
                    <a:pt x="0" y="0"/>
                  </a:moveTo>
                  <a:lnTo>
                    <a:pt x="48514" y="0"/>
                  </a:lnTo>
                </a:path>
              </a:pathLst>
            </a:custGeom>
            <a:noFill/>
            <a:ln w="9525" cap="flat">
              <a:solidFill>
                <a:schemeClr val="accent1"/>
              </a:solidFill>
              <a:prstDash val="solid"/>
              <a:round/>
            </a:ln>
          </p:spPr>
          <p:txBody>
            <a:bodyPr rtlCol="0" anchor="ctr"/>
            <a:lstStyle/>
            <a:p>
              <a:endParaRPr lang="en-SA"/>
            </a:p>
          </p:txBody>
        </p:sp>
        <p:sp>
          <p:nvSpPr>
            <p:cNvPr id="43" name="Freeform 42">
              <a:extLst>
                <a:ext uri="{FF2B5EF4-FFF2-40B4-BE49-F238E27FC236}">
                  <a16:creationId xmlns:a16="http://schemas.microsoft.com/office/drawing/2014/main" id="{57F9A090-D220-C305-43F7-BFA8BB303B3C}"/>
                </a:ext>
              </a:extLst>
            </p:cNvPr>
            <p:cNvSpPr/>
            <p:nvPr/>
          </p:nvSpPr>
          <p:spPr>
            <a:xfrm>
              <a:off x="8929179" y="4810886"/>
              <a:ext cx="48514" cy="6350"/>
            </a:xfrm>
            <a:custGeom>
              <a:avLst/>
              <a:gdLst>
                <a:gd name="connsiteX0" fmla="*/ 0 w 48514"/>
                <a:gd name="connsiteY0" fmla="*/ 0 h 6350"/>
                <a:gd name="connsiteX1" fmla="*/ 48514 w 48514"/>
                <a:gd name="connsiteY1" fmla="*/ 0 h 6350"/>
              </a:gdLst>
              <a:ahLst/>
              <a:cxnLst>
                <a:cxn ang="0">
                  <a:pos x="connsiteX0" y="connsiteY0"/>
                </a:cxn>
                <a:cxn ang="0">
                  <a:pos x="connsiteX1" y="connsiteY1"/>
                </a:cxn>
              </a:cxnLst>
              <a:rect l="l" t="t" r="r" b="b"/>
              <a:pathLst>
                <a:path w="48514" h="6350">
                  <a:moveTo>
                    <a:pt x="0" y="0"/>
                  </a:moveTo>
                  <a:lnTo>
                    <a:pt x="48514" y="0"/>
                  </a:lnTo>
                </a:path>
              </a:pathLst>
            </a:custGeom>
            <a:noFill/>
            <a:ln w="9525" cap="flat">
              <a:solidFill>
                <a:schemeClr val="accent1"/>
              </a:solidFill>
              <a:prstDash val="solid"/>
              <a:round/>
            </a:ln>
          </p:spPr>
          <p:txBody>
            <a:bodyPr rtlCol="0" anchor="ctr"/>
            <a:lstStyle/>
            <a:p>
              <a:endParaRPr lang="en-SA"/>
            </a:p>
          </p:txBody>
        </p:sp>
        <p:sp>
          <p:nvSpPr>
            <p:cNvPr id="44" name="Freeform 43">
              <a:extLst>
                <a:ext uri="{FF2B5EF4-FFF2-40B4-BE49-F238E27FC236}">
                  <a16:creationId xmlns:a16="http://schemas.microsoft.com/office/drawing/2014/main" id="{BF9521DF-4B90-E3AB-F184-5AB2C6AFD3BF}"/>
                </a:ext>
              </a:extLst>
            </p:cNvPr>
            <p:cNvSpPr/>
            <p:nvPr/>
          </p:nvSpPr>
          <p:spPr>
            <a:xfrm>
              <a:off x="8842247" y="4620133"/>
              <a:ext cx="31622" cy="31622"/>
            </a:xfrm>
            <a:custGeom>
              <a:avLst/>
              <a:gdLst>
                <a:gd name="connsiteX0" fmla="*/ 0 w 31622"/>
                <a:gd name="connsiteY0" fmla="*/ 31623 h 31622"/>
                <a:gd name="connsiteX1" fmla="*/ 0 w 31622"/>
                <a:gd name="connsiteY1" fmla="*/ 0 h 31622"/>
                <a:gd name="connsiteX2" fmla="*/ 31623 w 31622"/>
                <a:gd name="connsiteY2" fmla="*/ 0 h 31622"/>
              </a:gdLst>
              <a:ahLst/>
              <a:cxnLst>
                <a:cxn ang="0">
                  <a:pos x="connsiteX0" y="connsiteY0"/>
                </a:cxn>
                <a:cxn ang="0">
                  <a:pos x="connsiteX1" y="connsiteY1"/>
                </a:cxn>
                <a:cxn ang="0">
                  <a:pos x="connsiteX2" y="connsiteY2"/>
                </a:cxn>
              </a:cxnLst>
              <a:rect l="l" t="t" r="r" b="b"/>
              <a:pathLst>
                <a:path w="31622" h="31622">
                  <a:moveTo>
                    <a:pt x="0" y="31623"/>
                  </a:moveTo>
                  <a:lnTo>
                    <a:pt x="0" y="0"/>
                  </a:lnTo>
                  <a:lnTo>
                    <a:pt x="31623" y="0"/>
                  </a:lnTo>
                </a:path>
              </a:pathLst>
            </a:custGeom>
            <a:noFill/>
            <a:ln w="9525" cap="flat">
              <a:solidFill>
                <a:schemeClr val="accent1"/>
              </a:solidFill>
              <a:prstDash val="solid"/>
              <a:round/>
            </a:ln>
          </p:spPr>
          <p:txBody>
            <a:bodyPr rtlCol="0" anchor="ctr"/>
            <a:lstStyle/>
            <a:p>
              <a:endParaRPr lang="en-SA"/>
            </a:p>
          </p:txBody>
        </p:sp>
        <p:sp>
          <p:nvSpPr>
            <p:cNvPr id="45" name="Freeform 44">
              <a:extLst>
                <a:ext uri="{FF2B5EF4-FFF2-40B4-BE49-F238E27FC236}">
                  <a16:creationId xmlns:a16="http://schemas.microsoft.com/office/drawing/2014/main" id="{6AC84E8C-216C-27C3-5B6D-78CDD078305A}"/>
                </a:ext>
              </a:extLst>
            </p:cNvPr>
            <p:cNvSpPr/>
            <p:nvPr/>
          </p:nvSpPr>
          <p:spPr>
            <a:xfrm>
              <a:off x="9033002" y="4668646"/>
              <a:ext cx="31622" cy="173926"/>
            </a:xfrm>
            <a:custGeom>
              <a:avLst/>
              <a:gdLst>
                <a:gd name="connsiteX0" fmla="*/ 31623 w 31622"/>
                <a:gd name="connsiteY0" fmla="*/ 31623 h 173926"/>
                <a:gd name="connsiteX1" fmla="*/ 15811 w 31622"/>
                <a:gd name="connsiteY1" fmla="*/ 0 h 173926"/>
                <a:gd name="connsiteX2" fmla="*/ 0 w 31622"/>
                <a:gd name="connsiteY2" fmla="*/ 31623 h 173926"/>
                <a:gd name="connsiteX3" fmla="*/ 0 w 31622"/>
                <a:gd name="connsiteY3" fmla="*/ 173927 h 173926"/>
                <a:gd name="connsiteX4" fmla="*/ 31623 w 31622"/>
                <a:gd name="connsiteY4" fmla="*/ 173927 h 173926"/>
                <a:gd name="connsiteX5" fmla="*/ 31623 w 31622"/>
                <a:gd name="connsiteY5" fmla="*/ 31623 h 17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22" h="173926">
                  <a:moveTo>
                    <a:pt x="31623" y="31623"/>
                  </a:moveTo>
                  <a:lnTo>
                    <a:pt x="15811" y="0"/>
                  </a:lnTo>
                  <a:lnTo>
                    <a:pt x="0" y="31623"/>
                  </a:lnTo>
                  <a:lnTo>
                    <a:pt x="0" y="173927"/>
                  </a:lnTo>
                  <a:lnTo>
                    <a:pt x="31623" y="173927"/>
                  </a:lnTo>
                  <a:lnTo>
                    <a:pt x="31623" y="31623"/>
                  </a:lnTo>
                  <a:close/>
                </a:path>
              </a:pathLst>
            </a:custGeom>
            <a:noFill/>
            <a:ln w="9525" cap="flat">
              <a:solidFill>
                <a:schemeClr val="accent1"/>
              </a:solidFill>
              <a:prstDash val="solid"/>
              <a:round/>
            </a:ln>
          </p:spPr>
          <p:txBody>
            <a:bodyPr rtlCol="0" anchor="ctr"/>
            <a:lstStyle/>
            <a:p>
              <a:endParaRPr lang="en-SA"/>
            </a:p>
          </p:txBody>
        </p:sp>
        <p:sp>
          <p:nvSpPr>
            <p:cNvPr id="46" name="Freeform 45">
              <a:extLst>
                <a:ext uri="{FF2B5EF4-FFF2-40B4-BE49-F238E27FC236}">
                  <a16:creationId xmlns:a16="http://schemas.microsoft.com/office/drawing/2014/main" id="{C45A5398-62B6-9C7B-75E4-74245C3E3C9D}"/>
                </a:ext>
              </a:extLst>
            </p:cNvPr>
            <p:cNvSpPr/>
            <p:nvPr/>
          </p:nvSpPr>
          <p:spPr>
            <a:xfrm>
              <a:off x="9033002" y="4810886"/>
              <a:ext cx="31622" cy="6350"/>
            </a:xfrm>
            <a:custGeom>
              <a:avLst/>
              <a:gdLst>
                <a:gd name="connsiteX0" fmla="*/ 0 w 31622"/>
                <a:gd name="connsiteY0" fmla="*/ 0 h 6350"/>
                <a:gd name="connsiteX1" fmla="*/ 31623 w 31622"/>
                <a:gd name="connsiteY1" fmla="*/ 0 h 6350"/>
              </a:gdLst>
              <a:ahLst/>
              <a:cxnLst>
                <a:cxn ang="0">
                  <a:pos x="connsiteX0" y="connsiteY0"/>
                </a:cxn>
                <a:cxn ang="0">
                  <a:pos x="connsiteX1" y="connsiteY1"/>
                </a:cxn>
              </a:cxnLst>
              <a:rect l="l" t="t" r="r" b="b"/>
              <a:pathLst>
                <a:path w="31622" h="6350">
                  <a:moveTo>
                    <a:pt x="0" y="0"/>
                  </a:moveTo>
                  <a:lnTo>
                    <a:pt x="31623" y="0"/>
                  </a:lnTo>
                </a:path>
              </a:pathLst>
            </a:custGeom>
            <a:noFill/>
            <a:ln w="9525" cap="flat">
              <a:solidFill>
                <a:schemeClr val="accent1"/>
              </a:solidFill>
              <a:prstDash val="solid"/>
              <a:round/>
            </a:ln>
          </p:spPr>
          <p:txBody>
            <a:bodyPr rtlCol="0" anchor="ctr"/>
            <a:lstStyle/>
            <a:p>
              <a:endParaRPr lang="en-SA"/>
            </a:p>
          </p:txBody>
        </p:sp>
        <p:sp>
          <p:nvSpPr>
            <p:cNvPr id="47" name="Freeform 46">
              <a:extLst>
                <a:ext uri="{FF2B5EF4-FFF2-40B4-BE49-F238E27FC236}">
                  <a16:creationId xmlns:a16="http://schemas.microsoft.com/office/drawing/2014/main" id="{5B628B2E-4741-B28A-C581-02C40FDE30AE}"/>
                </a:ext>
              </a:extLst>
            </p:cNvPr>
            <p:cNvSpPr/>
            <p:nvPr/>
          </p:nvSpPr>
          <p:spPr>
            <a:xfrm>
              <a:off x="9033002" y="4716081"/>
              <a:ext cx="31622" cy="6350"/>
            </a:xfrm>
            <a:custGeom>
              <a:avLst/>
              <a:gdLst>
                <a:gd name="connsiteX0" fmla="*/ 0 w 31622"/>
                <a:gd name="connsiteY0" fmla="*/ 0 h 6350"/>
                <a:gd name="connsiteX1" fmla="*/ 31623 w 31622"/>
                <a:gd name="connsiteY1" fmla="*/ 0 h 6350"/>
              </a:gdLst>
              <a:ahLst/>
              <a:cxnLst>
                <a:cxn ang="0">
                  <a:pos x="connsiteX0" y="connsiteY0"/>
                </a:cxn>
                <a:cxn ang="0">
                  <a:pos x="connsiteX1" y="connsiteY1"/>
                </a:cxn>
              </a:cxnLst>
              <a:rect l="l" t="t" r="r" b="b"/>
              <a:pathLst>
                <a:path w="31622" h="6350">
                  <a:moveTo>
                    <a:pt x="0" y="0"/>
                  </a:moveTo>
                  <a:lnTo>
                    <a:pt x="31623" y="0"/>
                  </a:lnTo>
                </a:path>
              </a:pathLst>
            </a:custGeom>
            <a:noFill/>
            <a:ln w="9525" cap="flat">
              <a:solidFill>
                <a:schemeClr val="accent1"/>
              </a:solidFill>
              <a:prstDash val="solid"/>
              <a:round/>
            </a:ln>
          </p:spPr>
          <p:txBody>
            <a:bodyPr rtlCol="0" anchor="ctr"/>
            <a:lstStyle/>
            <a:p>
              <a:endParaRPr lang="en-SA"/>
            </a:p>
          </p:txBody>
        </p:sp>
      </p:grpSp>
      <p:grpSp>
        <p:nvGrpSpPr>
          <p:cNvPr id="48" name="Graphic 5">
            <a:extLst>
              <a:ext uri="{FF2B5EF4-FFF2-40B4-BE49-F238E27FC236}">
                <a16:creationId xmlns:a16="http://schemas.microsoft.com/office/drawing/2014/main" id="{EE181912-BD9F-F6EF-8014-719607CE5EF0}"/>
              </a:ext>
            </a:extLst>
          </p:cNvPr>
          <p:cNvGrpSpPr/>
          <p:nvPr/>
        </p:nvGrpSpPr>
        <p:grpSpPr>
          <a:xfrm>
            <a:off x="6460897" y="2628462"/>
            <a:ext cx="357244" cy="453070"/>
            <a:chOff x="4287964" y="2015489"/>
            <a:chExt cx="200278" cy="254000"/>
          </a:xfrm>
          <a:noFill/>
        </p:grpSpPr>
        <p:sp>
          <p:nvSpPr>
            <p:cNvPr id="49" name="Freeform 48">
              <a:extLst>
                <a:ext uri="{FF2B5EF4-FFF2-40B4-BE49-F238E27FC236}">
                  <a16:creationId xmlns:a16="http://schemas.microsoft.com/office/drawing/2014/main" id="{ABE9ACF4-15B4-BE0F-59A7-52EB4A7147F3}"/>
                </a:ext>
              </a:extLst>
            </p:cNvPr>
            <p:cNvSpPr/>
            <p:nvPr/>
          </p:nvSpPr>
          <p:spPr>
            <a:xfrm>
              <a:off x="4361751" y="2116645"/>
              <a:ext cx="52704" cy="52705"/>
            </a:xfrm>
            <a:custGeom>
              <a:avLst/>
              <a:gdLst>
                <a:gd name="connsiteX0" fmla="*/ 52705 w 52704"/>
                <a:gd name="connsiteY0" fmla="*/ 26353 h 52705"/>
                <a:gd name="connsiteX1" fmla="*/ 26352 w 52704"/>
                <a:gd name="connsiteY1" fmla="*/ 52705 h 52705"/>
                <a:gd name="connsiteX2" fmla="*/ 0 w 52704"/>
                <a:gd name="connsiteY2" fmla="*/ 26353 h 52705"/>
                <a:gd name="connsiteX3" fmla="*/ 26352 w 52704"/>
                <a:gd name="connsiteY3" fmla="*/ 0 h 52705"/>
                <a:gd name="connsiteX4" fmla="*/ 52705 w 52704"/>
                <a:gd name="connsiteY4" fmla="*/ 26353 h 52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04" h="52705">
                  <a:moveTo>
                    <a:pt x="52705" y="26353"/>
                  </a:moveTo>
                  <a:cubicBezTo>
                    <a:pt x="52705" y="40894"/>
                    <a:pt x="40894" y="52705"/>
                    <a:pt x="26352" y="52705"/>
                  </a:cubicBezTo>
                  <a:cubicBezTo>
                    <a:pt x="11811" y="52705"/>
                    <a:pt x="0" y="40894"/>
                    <a:pt x="0" y="26353"/>
                  </a:cubicBezTo>
                  <a:cubicBezTo>
                    <a:pt x="0" y="11811"/>
                    <a:pt x="11811" y="0"/>
                    <a:pt x="26352" y="0"/>
                  </a:cubicBezTo>
                  <a:cubicBezTo>
                    <a:pt x="40894" y="0"/>
                    <a:pt x="52705" y="11811"/>
                    <a:pt x="52705" y="26353"/>
                  </a:cubicBezTo>
                  <a:close/>
                </a:path>
              </a:pathLst>
            </a:custGeom>
            <a:noFill/>
            <a:ln w="9525" cap="flat">
              <a:solidFill>
                <a:schemeClr val="accent1"/>
              </a:solidFill>
              <a:prstDash val="solid"/>
              <a:round/>
            </a:ln>
          </p:spPr>
          <p:txBody>
            <a:bodyPr rtlCol="0" anchor="ctr"/>
            <a:lstStyle/>
            <a:p>
              <a:endParaRPr lang="en-SA"/>
            </a:p>
          </p:txBody>
        </p:sp>
        <p:sp>
          <p:nvSpPr>
            <p:cNvPr id="50" name="Freeform 49">
              <a:extLst>
                <a:ext uri="{FF2B5EF4-FFF2-40B4-BE49-F238E27FC236}">
                  <a16:creationId xmlns:a16="http://schemas.microsoft.com/office/drawing/2014/main" id="{90052F9B-CB22-22FA-BD79-7CEA7D6F5D1A}"/>
                </a:ext>
              </a:extLst>
            </p:cNvPr>
            <p:cNvSpPr/>
            <p:nvPr/>
          </p:nvSpPr>
          <p:spPr>
            <a:xfrm>
              <a:off x="4287964" y="2015489"/>
              <a:ext cx="200278" cy="153860"/>
            </a:xfrm>
            <a:custGeom>
              <a:avLst/>
              <a:gdLst>
                <a:gd name="connsiteX0" fmla="*/ 36893 w 200278"/>
                <a:gd name="connsiteY0" fmla="*/ 116967 h 153860"/>
                <a:gd name="connsiteX1" fmla="*/ 36893 w 200278"/>
                <a:gd name="connsiteY1" fmla="*/ 116967 h 153860"/>
                <a:gd name="connsiteX2" fmla="*/ 36893 w 200278"/>
                <a:gd name="connsiteY2" fmla="*/ 138049 h 153860"/>
                <a:gd name="connsiteX3" fmla="*/ 52705 w 200278"/>
                <a:gd name="connsiteY3" fmla="*/ 153861 h 153860"/>
                <a:gd name="connsiteX4" fmla="*/ 147574 w 200278"/>
                <a:gd name="connsiteY4" fmla="*/ 153861 h 153860"/>
                <a:gd name="connsiteX5" fmla="*/ 163385 w 200278"/>
                <a:gd name="connsiteY5" fmla="*/ 138049 h 153860"/>
                <a:gd name="connsiteX6" fmla="*/ 163385 w 200278"/>
                <a:gd name="connsiteY6" fmla="*/ 74803 h 153860"/>
                <a:gd name="connsiteX7" fmla="*/ 200279 w 200278"/>
                <a:gd name="connsiteY7" fmla="*/ 74803 h 153860"/>
                <a:gd name="connsiteX8" fmla="*/ 100139 w 200278"/>
                <a:gd name="connsiteY8" fmla="*/ 0 h 153860"/>
                <a:gd name="connsiteX9" fmla="*/ 0 w 200278"/>
                <a:gd name="connsiteY9" fmla="*/ 74803 h 153860"/>
                <a:gd name="connsiteX10" fmla="*/ 36893 w 200278"/>
                <a:gd name="connsiteY10" fmla="*/ 74803 h 153860"/>
                <a:gd name="connsiteX11" fmla="*/ 36893 w 200278"/>
                <a:gd name="connsiteY11" fmla="*/ 116967 h 15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278" h="153860">
                  <a:moveTo>
                    <a:pt x="36893" y="116967"/>
                  </a:moveTo>
                  <a:lnTo>
                    <a:pt x="36893" y="116967"/>
                  </a:lnTo>
                  <a:lnTo>
                    <a:pt x="36893" y="138049"/>
                  </a:lnTo>
                  <a:cubicBezTo>
                    <a:pt x="36893" y="146749"/>
                    <a:pt x="44005" y="153861"/>
                    <a:pt x="52705" y="153861"/>
                  </a:cubicBezTo>
                  <a:lnTo>
                    <a:pt x="147574" y="153861"/>
                  </a:lnTo>
                  <a:cubicBezTo>
                    <a:pt x="156273" y="153861"/>
                    <a:pt x="163385" y="146812"/>
                    <a:pt x="163385" y="138049"/>
                  </a:cubicBezTo>
                  <a:lnTo>
                    <a:pt x="163385" y="74803"/>
                  </a:lnTo>
                  <a:lnTo>
                    <a:pt x="200279" y="74803"/>
                  </a:lnTo>
                  <a:lnTo>
                    <a:pt x="100139" y="0"/>
                  </a:lnTo>
                  <a:lnTo>
                    <a:pt x="0" y="74803"/>
                  </a:lnTo>
                  <a:lnTo>
                    <a:pt x="36893" y="74803"/>
                  </a:lnTo>
                  <a:lnTo>
                    <a:pt x="36893" y="116967"/>
                  </a:lnTo>
                  <a:close/>
                </a:path>
              </a:pathLst>
            </a:custGeom>
            <a:noFill/>
            <a:ln w="9525" cap="flat">
              <a:solidFill>
                <a:schemeClr val="accent1"/>
              </a:solidFill>
              <a:prstDash val="solid"/>
              <a:round/>
            </a:ln>
          </p:spPr>
          <p:txBody>
            <a:bodyPr rtlCol="0" anchor="ctr"/>
            <a:lstStyle/>
            <a:p>
              <a:endParaRPr lang="en-SA"/>
            </a:p>
          </p:txBody>
        </p:sp>
        <p:sp>
          <p:nvSpPr>
            <p:cNvPr id="51" name="Freeform 50">
              <a:extLst>
                <a:ext uri="{FF2B5EF4-FFF2-40B4-BE49-F238E27FC236}">
                  <a16:creationId xmlns:a16="http://schemas.microsoft.com/office/drawing/2014/main" id="{9685F823-DB76-1696-8305-0FA302A6E30F}"/>
                </a:ext>
              </a:extLst>
            </p:cNvPr>
            <p:cNvSpPr/>
            <p:nvPr/>
          </p:nvSpPr>
          <p:spPr>
            <a:xfrm>
              <a:off x="4293234" y="2116645"/>
              <a:ext cx="189738" cy="152844"/>
            </a:xfrm>
            <a:custGeom>
              <a:avLst/>
              <a:gdLst>
                <a:gd name="connsiteX0" fmla="*/ 158115 w 189738"/>
                <a:gd name="connsiteY0" fmla="*/ 15812 h 152844"/>
                <a:gd name="connsiteX1" fmla="*/ 158115 w 189738"/>
                <a:gd name="connsiteY1" fmla="*/ 36894 h 152844"/>
                <a:gd name="connsiteX2" fmla="*/ 142304 w 189738"/>
                <a:gd name="connsiteY2" fmla="*/ 52705 h 152844"/>
                <a:gd name="connsiteX3" fmla="*/ 47435 w 189738"/>
                <a:gd name="connsiteY3" fmla="*/ 52705 h 152844"/>
                <a:gd name="connsiteX4" fmla="*/ 31623 w 189738"/>
                <a:gd name="connsiteY4" fmla="*/ 36894 h 152844"/>
                <a:gd name="connsiteX5" fmla="*/ 31623 w 189738"/>
                <a:gd name="connsiteY5" fmla="*/ 15812 h 152844"/>
                <a:gd name="connsiteX6" fmla="*/ 15812 w 189738"/>
                <a:gd name="connsiteY6" fmla="*/ 0 h 152844"/>
                <a:gd name="connsiteX7" fmla="*/ 0 w 189738"/>
                <a:gd name="connsiteY7" fmla="*/ 15812 h 152844"/>
                <a:gd name="connsiteX8" fmla="*/ 0 w 189738"/>
                <a:gd name="connsiteY8" fmla="*/ 36894 h 152844"/>
                <a:gd name="connsiteX9" fmla="*/ 47435 w 189738"/>
                <a:gd name="connsiteY9" fmla="*/ 84328 h 152844"/>
                <a:gd name="connsiteX10" fmla="*/ 57976 w 189738"/>
                <a:gd name="connsiteY10" fmla="*/ 84328 h 152844"/>
                <a:gd name="connsiteX11" fmla="*/ 57976 w 189738"/>
                <a:gd name="connsiteY11" fmla="*/ 152845 h 152844"/>
                <a:gd name="connsiteX12" fmla="*/ 131763 w 189738"/>
                <a:gd name="connsiteY12" fmla="*/ 152845 h 152844"/>
                <a:gd name="connsiteX13" fmla="*/ 131763 w 189738"/>
                <a:gd name="connsiteY13" fmla="*/ 84328 h 152844"/>
                <a:gd name="connsiteX14" fmla="*/ 142304 w 189738"/>
                <a:gd name="connsiteY14" fmla="*/ 84328 h 152844"/>
                <a:gd name="connsiteX15" fmla="*/ 189738 w 189738"/>
                <a:gd name="connsiteY15" fmla="*/ 36894 h 152844"/>
                <a:gd name="connsiteX16" fmla="*/ 189738 w 189738"/>
                <a:gd name="connsiteY16" fmla="*/ 15812 h 152844"/>
                <a:gd name="connsiteX17" fmla="*/ 173927 w 189738"/>
                <a:gd name="connsiteY17" fmla="*/ 0 h 152844"/>
                <a:gd name="connsiteX18" fmla="*/ 158115 w 189738"/>
                <a:gd name="connsiteY18" fmla="*/ 15812 h 1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9738" h="152844">
                  <a:moveTo>
                    <a:pt x="158115" y="15812"/>
                  </a:moveTo>
                  <a:lnTo>
                    <a:pt x="158115" y="36894"/>
                  </a:lnTo>
                  <a:cubicBezTo>
                    <a:pt x="158115" y="45593"/>
                    <a:pt x="151003" y="52705"/>
                    <a:pt x="142304" y="52705"/>
                  </a:cubicBezTo>
                  <a:lnTo>
                    <a:pt x="47435" y="52705"/>
                  </a:lnTo>
                  <a:cubicBezTo>
                    <a:pt x="38735" y="52705"/>
                    <a:pt x="31623" y="45657"/>
                    <a:pt x="31623" y="36894"/>
                  </a:cubicBezTo>
                  <a:lnTo>
                    <a:pt x="31623" y="15812"/>
                  </a:lnTo>
                  <a:cubicBezTo>
                    <a:pt x="31623" y="7112"/>
                    <a:pt x="24574" y="0"/>
                    <a:pt x="15812" y="0"/>
                  </a:cubicBezTo>
                  <a:cubicBezTo>
                    <a:pt x="7049" y="0"/>
                    <a:pt x="0" y="7049"/>
                    <a:pt x="0" y="15812"/>
                  </a:cubicBezTo>
                  <a:lnTo>
                    <a:pt x="0" y="36894"/>
                  </a:lnTo>
                  <a:cubicBezTo>
                    <a:pt x="0" y="63119"/>
                    <a:pt x="21209" y="84328"/>
                    <a:pt x="47435" y="84328"/>
                  </a:cubicBezTo>
                  <a:lnTo>
                    <a:pt x="57976" y="84328"/>
                  </a:lnTo>
                  <a:lnTo>
                    <a:pt x="57976" y="152845"/>
                  </a:lnTo>
                  <a:lnTo>
                    <a:pt x="131763" y="152845"/>
                  </a:lnTo>
                  <a:lnTo>
                    <a:pt x="131763" y="84328"/>
                  </a:lnTo>
                  <a:lnTo>
                    <a:pt x="142304" y="84328"/>
                  </a:lnTo>
                  <a:cubicBezTo>
                    <a:pt x="168466" y="84328"/>
                    <a:pt x="189738" y="63119"/>
                    <a:pt x="189738" y="36894"/>
                  </a:cubicBezTo>
                  <a:lnTo>
                    <a:pt x="189738" y="15812"/>
                  </a:lnTo>
                  <a:cubicBezTo>
                    <a:pt x="189738" y="7112"/>
                    <a:pt x="182690" y="0"/>
                    <a:pt x="173927" y="0"/>
                  </a:cubicBezTo>
                  <a:cubicBezTo>
                    <a:pt x="165164" y="0"/>
                    <a:pt x="158115" y="7049"/>
                    <a:pt x="158115" y="15812"/>
                  </a:cubicBezTo>
                  <a:close/>
                </a:path>
              </a:pathLst>
            </a:custGeom>
            <a:noFill/>
            <a:ln w="9525" cap="flat">
              <a:solidFill>
                <a:schemeClr val="accent1"/>
              </a:solidFill>
              <a:prstDash val="solid"/>
              <a:round/>
            </a:ln>
          </p:spPr>
          <p:txBody>
            <a:bodyPr rtlCol="0" anchor="ctr"/>
            <a:lstStyle/>
            <a:p>
              <a:endParaRPr lang="en-SA"/>
            </a:p>
          </p:txBody>
        </p:sp>
        <p:sp>
          <p:nvSpPr>
            <p:cNvPr id="52" name="Freeform 51">
              <a:extLst>
                <a:ext uri="{FF2B5EF4-FFF2-40B4-BE49-F238E27FC236}">
                  <a16:creationId xmlns:a16="http://schemas.microsoft.com/office/drawing/2014/main" id="{FE9BA066-B14E-4669-4849-4CF01B3B32EF}"/>
                </a:ext>
              </a:extLst>
            </p:cNvPr>
            <p:cNvSpPr/>
            <p:nvPr/>
          </p:nvSpPr>
          <p:spPr>
            <a:xfrm>
              <a:off x="4424997" y="2198242"/>
              <a:ext cx="63246" cy="71247"/>
            </a:xfrm>
            <a:custGeom>
              <a:avLst/>
              <a:gdLst>
                <a:gd name="connsiteX0" fmla="*/ 26353 w 63246"/>
                <a:gd name="connsiteY0" fmla="*/ 0 h 71247"/>
                <a:gd name="connsiteX1" fmla="*/ 10541 w 63246"/>
                <a:gd name="connsiteY1" fmla="*/ 2730 h 71247"/>
                <a:gd name="connsiteX2" fmla="*/ 0 w 63246"/>
                <a:gd name="connsiteY2" fmla="*/ 2730 h 71247"/>
                <a:gd name="connsiteX3" fmla="*/ 0 w 63246"/>
                <a:gd name="connsiteY3" fmla="*/ 71247 h 71247"/>
                <a:gd name="connsiteX4" fmla="*/ 63246 w 63246"/>
                <a:gd name="connsiteY4" fmla="*/ 71247 h 71247"/>
                <a:gd name="connsiteX5" fmla="*/ 52451 w 63246"/>
                <a:gd name="connsiteY5" fmla="*/ 60960 h 71247"/>
                <a:gd name="connsiteX6" fmla="*/ 26353 w 63246"/>
                <a:gd name="connsiteY6" fmla="*/ 0 h 7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46" h="71247">
                  <a:moveTo>
                    <a:pt x="26353" y="0"/>
                  </a:moveTo>
                  <a:cubicBezTo>
                    <a:pt x="21399" y="1778"/>
                    <a:pt x="16066" y="2730"/>
                    <a:pt x="10541" y="2730"/>
                  </a:cubicBezTo>
                  <a:lnTo>
                    <a:pt x="0" y="2730"/>
                  </a:lnTo>
                  <a:lnTo>
                    <a:pt x="0" y="71247"/>
                  </a:lnTo>
                  <a:lnTo>
                    <a:pt x="63246" y="71247"/>
                  </a:lnTo>
                  <a:lnTo>
                    <a:pt x="52451" y="60960"/>
                  </a:lnTo>
                  <a:cubicBezTo>
                    <a:pt x="35814" y="45085"/>
                    <a:pt x="26353" y="23051"/>
                    <a:pt x="26353" y="0"/>
                  </a:cubicBezTo>
                  <a:close/>
                </a:path>
              </a:pathLst>
            </a:custGeom>
            <a:noFill/>
            <a:ln w="9525" cap="flat">
              <a:solidFill>
                <a:schemeClr val="accent1"/>
              </a:solidFill>
              <a:prstDash val="solid"/>
              <a:round/>
            </a:ln>
          </p:spPr>
          <p:txBody>
            <a:bodyPr rtlCol="0" anchor="ctr"/>
            <a:lstStyle/>
            <a:p>
              <a:endParaRPr lang="en-SA"/>
            </a:p>
          </p:txBody>
        </p:sp>
        <p:sp>
          <p:nvSpPr>
            <p:cNvPr id="53" name="Freeform 52">
              <a:extLst>
                <a:ext uri="{FF2B5EF4-FFF2-40B4-BE49-F238E27FC236}">
                  <a16:creationId xmlns:a16="http://schemas.microsoft.com/office/drawing/2014/main" id="{CD753223-58E2-A85E-2CB8-1D3F4826C0B0}"/>
                </a:ext>
              </a:extLst>
            </p:cNvPr>
            <p:cNvSpPr/>
            <p:nvPr/>
          </p:nvSpPr>
          <p:spPr>
            <a:xfrm>
              <a:off x="4287964" y="2198242"/>
              <a:ext cx="63245" cy="71247"/>
            </a:xfrm>
            <a:custGeom>
              <a:avLst/>
              <a:gdLst>
                <a:gd name="connsiteX0" fmla="*/ 36893 w 63245"/>
                <a:gd name="connsiteY0" fmla="*/ 0 h 71247"/>
                <a:gd name="connsiteX1" fmla="*/ 10795 w 63245"/>
                <a:gd name="connsiteY1" fmla="*/ 60960 h 71247"/>
                <a:gd name="connsiteX2" fmla="*/ 0 w 63245"/>
                <a:gd name="connsiteY2" fmla="*/ 71247 h 71247"/>
                <a:gd name="connsiteX3" fmla="*/ 63246 w 63245"/>
                <a:gd name="connsiteY3" fmla="*/ 71247 h 71247"/>
                <a:gd name="connsiteX4" fmla="*/ 63246 w 63245"/>
                <a:gd name="connsiteY4" fmla="*/ 2730 h 71247"/>
                <a:gd name="connsiteX5" fmla="*/ 52705 w 63245"/>
                <a:gd name="connsiteY5" fmla="*/ 2730 h 71247"/>
                <a:gd name="connsiteX6" fmla="*/ 36893 w 63245"/>
                <a:gd name="connsiteY6" fmla="*/ 0 h 7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45" h="71247">
                  <a:moveTo>
                    <a:pt x="36893" y="0"/>
                  </a:moveTo>
                  <a:cubicBezTo>
                    <a:pt x="36893" y="23051"/>
                    <a:pt x="27495" y="45085"/>
                    <a:pt x="10795" y="60960"/>
                  </a:cubicBezTo>
                  <a:lnTo>
                    <a:pt x="0" y="71247"/>
                  </a:lnTo>
                  <a:lnTo>
                    <a:pt x="63246" y="71247"/>
                  </a:lnTo>
                  <a:lnTo>
                    <a:pt x="63246" y="2730"/>
                  </a:lnTo>
                  <a:lnTo>
                    <a:pt x="52705" y="2730"/>
                  </a:lnTo>
                  <a:cubicBezTo>
                    <a:pt x="47180" y="2730"/>
                    <a:pt x="41846" y="1715"/>
                    <a:pt x="36893" y="0"/>
                  </a:cubicBezTo>
                  <a:close/>
                </a:path>
              </a:pathLst>
            </a:custGeom>
            <a:noFill/>
            <a:ln w="9525" cap="flat">
              <a:solidFill>
                <a:schemeClr val="accent1"/>
              </a:solidFill>
              <a:prstDash val="solid"/>
              <a:round/>
            </a:ln>
          </p:spPr>
          <p:txBody>
            <a:bodyPr rtlCol="0" anchor="ctr"/>
            <a:lstStyle/>
            <a:p>
              <a:endParaRPr lang="en-SA"/>
            </a:p>
          </p:txBody>
        </p:sp>
      </p:grpSp>
      <p:grpSp>
        <p:nvGrpSpPr>
          <p:cNvPr id="54" name="Graphic 3">
            <a:extLst>
              <a:ext uri="{FF2B5EF4-FFF2-40B4-BE49-F238E27FC236}">
                <a16:creationId xmlns:a16="http://schemas.microsoft.com/office/drawing/2014/main" id="{347359BA-0506-F1B0-E7DA-851E1B18EBA4}"/>
              </a:ext>
            </a:extLst>
          </p:cNvPr>
          <p:cNvGrpSpPr/>
          <p:nvPr/>
        </p:nvGrpSpPr>
        <p:grpSpPr>
          <a:xfrm>
            <a:off x="8744541" y="2647875"/>
            <a:ext cx="504221" cy="414245"/>
            <a:chOff x="5362575" y="4845812"/>
            <a:chExt cx="312102" cy="256409"/>
          </a:xfrm>
          <a:noFill/>
        </p:grpSpPr>
        <p:sp>
          <p:nvSpPr>
            <p:cNvPr id="55" name="Freeform 54">
              <a:extLst>
                <a:ext uri="{FF2B5EF4-FFF2-40B4-BE49-F238E27FC236}">
                  <a16:creationId xmlns:a16="http://schemas.microsoft.com/office/drawing/2014/main" id="{2B485936-06EF-AF4B-DBAC-474A4EC576A8}"/>
                </a:ext>
              </a:extLst>
            </p:cNvPr>
            <p:cNvSpPr/>
            <p:nvPr/>
          </p:nvSpPr>
          <p:spPr>
            <a:xfrm>
              <a:off x="5424487" y="4983353"/>
              <a:ext cx="88900" cy="88994"/>
            </a:xfrm>
            <a:custGeom>
              <a:avLst/>
              <a:gdLst>
                <a:gd name="connsiteX0" fmla="*/ 66484 w 88900"/>
                <a:gd name="connsiteY0" fmla="*/ 0 h 88994"/>
                <a:gd name="connsiteX1" fmla="*/ 24384 w 88900"/>
                <a:gd name="connsiteY1" fmla="*/ 42100 h 88994"/>
                <a:gd name="connsiteX2" fmla="*/ 4635 w 88900"/>
                <a:gd name="connsiteY2" fmla="*/ 61849 h 88994"/>
                <a:gd name="connsiteX3" fmla="*/ 0 w 88900"/>
                <a:gd name="connsiteY3" fmla="*/ 73088 h 88994"/>
                <a:gd name="connsiteX4" fmla="*/ 4635 w 88900"/>
                <a:gd name="connsiteY4" fmla="*/ 84328 h 88994"/>
                <a:gd name="connsiteX5" fmla="*/ 27115 w 88900"/>
                <a:gd name="connsiteY5" fmla="*/ 84328 h 88994"/>
                <a:gd name="connsiteX6" fmla="*/ 37465 w 88900"/>
                <a:gd name="connsiteY6" fmla="*/ 73977 h 88994"/>
                <a:gd name="connsiteX7" fmla="*/ 88900 w 88900"/>
                <a:gd name="connsiteY7" fmla="*/ 22542 h 8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 h="88994">
                  <a:moveTo>
                    <a:pt x="66484" y="0"/>
                  </a:moveTo>
                  <a:lnTo>
                    <a:pt x="24384" y="42100"/>
                  </a:lnTo>
                  <a:lnTo>
                    <a:pt x="4635" y="61849"/>
                  </a:lnTo>
                  <a:cubicBezTo>
                    <a:pt x="1524" y="64960"/>
                    <a:pt x="0" y="69024"/>
                    <a:pt x="0" y="73088"/>
                  </a:cubicBezTo>
                  <a:cubicBezTo>
                    <a:pt x="0" y="77152"/>
                    <a:pt x="1524" y="81216"/>
                    <a:pt x="4635" y="84328"/>
                  </a:cubicBezTo>
                  <a:cubicBezTo>
                    <a:pt x="10859" y="90551"/>
                    <a:pt x="20891" y="90551"/>
                    <a:pt x="27115" y="84328"/>
                  </a:cubicBezTo>
                  <a:lnTo>
                    <a:pt x="37465" y="73977"/>
                  </a:lnTo>
                  <a:lnTo>
                    <a:pt x="88900" y="22542"/>
                  </a:lnTo>
                </a:path>
              </a:pathLst>
            </a:custGeom>
            <a:noFill/>
            <a:ln w="9525" cap="flat">
              <a:solidFill>
                <a:schemeClr val="accent1"/>
              </a:solidFill>
              <a:prstDash val="solid"/>
              <a:round/>
            </a:ln>
          </p:spPr>
          <p:txBody>
            <a:bodyPr rtlCol="0" anchor="ctr"/>
            <a:lstStyle/>
            <a:p>
              <a:endParaRPr lang="en-SA"/>
            </a:p>
          </p:txBody>
        </p:sp>
        <p:sp>
          <p:nvSpPr>
            <p:cNvPr id="56" name="Freeform 55">
              <a:extLst>
                <a:ext uri="{FF2B5EF4-FFF2-40B4-BE49-F238E27FC236}">
                  <a16:creationId xmlns:a16="http://schemas.microsoft.com/office/drawing/2014/main" id="{E31034DB-A04C-3A40-4BFC-0CB86905EB8E}"/>
                </a:ext>
              </a:extLst>
            </p:cNvPr>
            <p:cNvSpPr/>
            <p:nvPr/>
          </p:nvSpPr>
          <p:spPr>
            <a:xfrm>
              <a:off x="5422646" y="4960937"/>
              <a:ext cx="68325" cy="68327"/>
            </a:xfrm>
            <a:custGeom>
              <a:avLst/>
              <a:gdLst>
                <a:gd name="connsiteX0" fmla="*/ 68326 w 68325"/>
                <a:gd name="connsiteY0" fmla="*/ 22479 h 68327"/>
                <a:gd name="connsiteX1" fmla="*/ 37465 w 68325"/>
                <a:gd name="connsiteY1" fmla="*/ 53340 h 68327"/>
                <a:gd name="connsiteX2" fmla="*/ 27114 w 68325"/>
                <a:gd name="connsiteY2" fmla="*/ 63691 h 68327"/>
                <a:gd name="connsiteX3" fmla="*/ 26226 w 68325"/>
                <a:gd name="connsiteY3" fmla="*/ 64516 h 68327"/>
                <a:gd name="connsiteX4" fmla="*/ 4635 w 68325"/>
                <a:gd name="connsiteY4" fmla="*/ 63691 h 68327"/>
                <a:gd name="connsiteX5" fmla="*/ 0 w 68325"/>
                <a:gd name="connsiteY5" fmla="*/ 52451 h 68327"/>
                <a:gd name="connsiteX6" fmla="*/ 4635 w 68325"/>
                <a:gd name="connsiteY6" fmla="*/ 41211 h 68327"/>
                <a:gd name="connsiteX7" fmla="*/ 45847 w 68325"/>
                <a:gd name="connsiteY7" fmla="*/ 0 h 6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25" h="68327">
                  <a:moveTo>
                    <a:pt x="68326" y="22479"/>
                  </a:moveTo>
                  <a:lnTo>
                    <a:pt x="37465" y="53340"/>
                  </a:lnTo>
                  <a:lnTo>
                    <a:pt x="27114" y="63691"/>
                  </a:lnTo>
                  <a:cubicBezTo>
                    <a:pt x="27114" y="63691"/>
                    <a:pt x="26543" y="64262"/>
                    <a:pt x="26226" y="64516"/>
                  </a:cubicBezTo>
                  <a:cubicBezTo>
                    <a:pt x="20002" y="69850"/>
                    <a:pt x="10604" y="69596"/>
                    <a:pt x="4635" y="63691"/>
                  </a:cubicBezTo>
                  <a:cubicBezTo>
                    <a:pt x="1524" y="60579"/>
                    <a:pt x="0" y="56515"/>
                    <a:pt x="0" y="52451"/>
                  </a:cubicBezTo>
                  <a:cubicBezTo>
                    <a:pt x="0" y="48387"/>
                    <a:pt x="1524" y="44323"/>
                    <a:pt x="4635" y="41211"/>
                  </a:cubicBezTo>
                  <a:lnTo>
                    <a:pt x="45847" y="0"/>
                  </a:lnTo>
                </a:path>
              </a:pathLst>
            </a:custGeom>
            <a:noFill/>
            <a:ln w="9525" cap="flat">
              <a:solidFill>
                <a:schemeClr val="accent1"/>
              </a:solidFill>
              <a:prstDash val="solid"/>
              <a:round/>
            </a:ln>
          </p:spPr>
          <p:txBody>
            <a:bodyPr rtlCol="0" anchor="ctr"/>
            <a:lstStyle/>
            <a:p>
              <a:endParaRPr lang="en-SA"/>
            </a:p>
          </p:txBody>
        </p:sp>
        <p:sp>
          <p:nvSpPr>
            <p:cNvPr id="57" name="Freeform 56">
              <a:extLst>
                <a:ext uri="{FF2B5EF4-FFF2-40B4-BE49-F238E27FC236}">
                  <a16:creationId xmlns:a16="http://schemas.microsoft.com/office/drawing/2014/main" id="{BDD1FD61-5225-2CDF-0306-D566AA8D6597}"/>
                </a:ext>
              </a:extLst>
            </p:cNvPr>
            <p:cNvSpPr/>
            <p:nvPr/>
          </p:nvSpPr>
          <p:spPr>
            <a:xfrm>
              <a:off x="5457316" y="5005768"/>
              <a:ext cx="78549" cy="78581"/>
            </a:xfrm>
            <a:custGeom>
              <a:avLst/>
              <a:gdLst>
                <a:gd name="connsiteX0" fmla="*/ 78549 w 78549"/>
                <a:gd name="connsiteY0" fmla="*/ 22479 h 78581"/>
                <a:gd name="connsiteX1" fmla="*/ 27115 w 78549"/>
                <a:gd name="connsiteY1" fmla="*/ 73914 h 78581"/>
                <a:gd name="connsiteX2" fmla="*/ 4636 w 78549"/>
                <a:gd name="connsiteY2" fmla="*/ 73914 h 78581"/>
                <a:gd name="connsiteX3" fmla="*/ 0 w 78549"/>
                <a:gd name="connsiteY3" fmla="*/ 62674 h 78581"/>
                <a:gd name="connsiteX4" fmla="*/ 4636 w 78549"/>
                <a:gd name="connsiteY4" fmla="*/ 51435 h 78581"/>
                <a:gd name="connsiteX5" fmla="*/ 56071 w 78549"/>
                <a:gd name="connsiteY5" fmla="*/ 0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49" h="78581">
                  <a:moveTo>
                    <a:pt x="78549" y="22479"/>
                  </a:moveTo>
                  <a:lnTo>
                    <a:pt x="27115" y="73914"/>
                  </a:lnTo>
                  <a:cubicBezTo>
                    <a:pt x="20892" y="80137"/>
                    <a:pt x="10859" y="80137"/>
                    <a:pt x="4636" y="73914"/>
                  </a:cubicBezTo>
                  <a:cubicBezTo>
                    <a:pt x="1524" y="70803"/>
                    <a:pt x="0" y="66739"/>
                    <a:pt x="0" y="62674"/>
                  </a:cubicBezTo>
                  <a:cubicBezTo>
                    <a:pt x="0" y="58610"/>
                    <a:pt x="1524" y="54547"/>
                    <a:pt x="4636" y="51435"/>
                  </a:cubicBezTo>
                  <a:lnTo>
                    <a:pt x="56071" y="0"/>
                  </a:lnTo>
                </a:path>
              </a:pathLst>
            </a:custGeom>
            <a:noFill/>
            <a:ln w="9525" cap="flat">
              <a:solidFill>
                <a:schemeClr val="accent1"/>
              </a:solidFill>
              <a:prstDash val="solid"/>
              <a:round/>
            </a:ln>
          </p:spPr>
          <p:txBody>
            <a:bodyPr rtlCol="0" anchor="ctr"/>
            <a:lstStyle/>
            <a:p>
              <a:endParaRPr lang="en-SA"/>
            </a:p>
          </p:txBody>
        </p:sp>
        <p:sp>
          <p:nvSpPr>
            <p:cNvPr id="58" name="Freeform 57">
              <a:extLst>
                <a:ext uri="{FF2B5EF4-FFF2-40B4-BE49-F238E27FC236}">
                  <a16:creationId xmlns:a16="http://schemas.microsoft.com/office/drawing/2014/main" id="{B38CC0CB-EE0B-62D4-74C6-92FAF3138FB4}"/>
                </a:ext>
              </a:extLst>
            </p:cNvPr>
            <p:cNvSpPr/>
            <p:nvPr/>
          </p:nvSpPr>
          <p:spPr>
            <a:xfrm>
              <a:off x="5493765" y="5065839"/>
              <a:ext cx="28003" cy="27146"/>
            </a:xfrm>
            <a:custGeom>
              <a:avLst/>
              <a:gdLst>
                <a:gd name="connsiteX0" fmla="*/ 4636 w 28003"/>
                <a:gd name="connsiteY0" fmla="*/ 0 h 27146"/>
                <a:gd name="connsiteX1" fmla="*/ 0 w 28003"/>
                <a:gd name="connsiteY1" fmla="*/ 11239 h 27146"/>
                <a:gd name="connsiteX2" fmla="*/ 4636 w 28003"/>
                <a:gd name="connsiteY2" fmla="*/ 22479 h 27146"/>
                <a:gd name="connsiteX3" fmla="*/ 27115 w 28003"/>
                <a:gd name="connsiteY3" fmla="*/ 22479 h 27146"/>
                <a:gd name="connsiteX4" fmla="*/ 28004 w 28003"/>
                <a:gd name="connsiteY4" fmla="*/ 21590 h 2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 h="27146">
                  <a:moveTo>
                    <a:pt x="4636" y="0"/>
                  </a:moveTo>
                  <a:cubicBezTo>
                    <a:pt x="1524" y="3111"/>
                    <a:pt x="0" y="7176"/>
                    <a:pt x="0" y="11239"/>
                  </a:cubicBezTo>
                  <a:cubicBezTo>
                    <a:pt x="0" y="15303"/>
                    <a:pt x="1524" y="19367"/>
                    <a:pt x="4636" y="22479"/>
                  </a:cubicBezTo>
                  <a:cubicBezTo>
                    <a:pt x="10859" y="28702"/>
                    <a:pt x="20892" y="28702"/>
                    <a:pt x="27115" y="22479"/>
                  </a:cubicBezTo>
                  <a:lnTo>
                    <a:pt x="28004" y="21590"/>
                  </a:lnTo>
                </a:path>
              </a:pathLst>
            </a:custGeom>
            <a:noFill/>
            <a:ln w="9525" cap="flat">
              <a:solidFill>
                <a:schemeClr val="accent1"/>
              </a:solidFill>
              <a:prstDash val="solid"/>
              <a:round/>
            </a:ln>
          </p:spPr>
          <p:txBody>
            <a:bodyPr rtlCol="0" anchor="ctr"/>
            <a:lstStyle/>
            <a:p>
              <a:endParaRPr lang="en-SA"/>
            </a:p>
          </p:txBody>
        </p:sp>
        <p:sp>
          <p:nvSpPr>
            <p:cNvPr id="59" name="Freeform 58">
              <a:extLst>
                <a:ext uri="{FF2B5EF4-FFF2-40B4-BE49-F238E27FC236}">
                  <a16:creationId xmlns:a16="http://schemas.microsoft.com/office/drawing/2014/main" id="{2034E094-586D-0D96-43F0-977D8C023B8A}"/>
                </a:ext>
              </a:extLst>
            </p:cNvPr>
            <p:cNvSpPr/>
            <p:nvPr/>
          </p:nvSpPr>
          <p:spPr>
            <a:xfrm>
              <a:off x="5562663" y="5046472"/>
              <a:ext cx="63" cy="63"/>
            </a:xfrm>
            <a:custGeom>
              <a:avLst/>
              <a:gdLst>
                <a:gd name="connsiteX0" fmla="*/ 64 w 63"/>
                <a:gd name="connsiteY0" fmla="*/ 0 h 63"/>
                <a:gd name="connsiteX1" fmla="*/ 0 w 63"/>
                <a:gd name="connsiteY1" fmla="*/ 63 h 63"/>
              </a:gdLst>
              <a:ahLst/>
              <a:cxnLst>
                <a:cxn ang="0">
                  <a:pos x="connsiteX0" y="connsiteY0"/>
                </a:cxn>
                <a:cxn ang="0">
                  <a:pos x="connsiteX1" y="connsiteY1"/>
                </a:cxn>
              </a:cxnLst>
              <a:rect l="l" t="t" r="r" b="b"/>
              <a:pathLst>
                <a:path w="63" h="63">
                  <a:moveTo>
                    <a:pt x="64" y="0"/>
                  </a:moveTo>
                  <a:lnTo>
                    <a:pt x="0" y="63"/>
                  </a:lnTo>
                </a:path>
              </a:pathLst>
            </a:custGeom>
            <a:ln w="9525" cap="flat">
              <a:solidFill>
                <a:schemeClr val="accent1"/>
              </a:solidFill>
              <a:prstDash val="solid"/>
              <a:round/>
            </a:ln>
          </p:spPr>
          <p:txBody>
            <a:bodyPr rtlCol="0" anchor="ctr"/>
            <a:lstStyle/>
            <a:p>
              <a:endParaRPr lang="en-SA"/>
            </a:p>
          </p:txBody>
        </p:sp>
        <p:sp>
          <p:nvSpPr>
            <p:cNvPr id="60" name="Freeform 59">
              <a:extLst>
                <a:ext uri="{FF2B5EF4-FFF2-40B4-BE49-F238E27FC236}">
                  <a16:creationId xmlns:a16="http://schemas.microsoft.com/office/drawing/2014/main" id="{94C711DA-E1D9-D0C6-F43C-F5774BF2D208}"/>
                </a:ext>
              </a:extLst>
            </p:cNvPr>
            <p:cNvSpPr/>
            <p:nvPr/>
          </p:nvSpPr>
          <p:spPr>
            <a:xfrm>
              <a:off x="5542026" y="5067109"/>
              <a:ext cx="63" cy="63"/>
            </a:xfrm>
            <a:custGeom>
              <a:avLst/>
              <a:gdLst>
                <a:gd name="connsiteX0" fmla="*/ 64 w 63"/>
                <a:gd name="connsiteY0" fmla="*/ 0 h 63"/>
                <a:gd name="connsiteX1" fmla="*/ 0 w 63"/>
                <a:gd name="connsiteY1" fmla="*/ 63 h 63"/>
              </a:gdLst>
              <a:ahLst/>
              <a:cxnLst>
                <a:cxn ang="0">
                  <a:pos x="connsiteX0" y="connsiteY0"/>
                </a:cxn>
                <a:cxn ang="0">
                  <a:pos x="connsiteX1" y="connsiteY1"/>
                </a:cxn>
              </a:cxnLst>
              <a:rect l="l" t="t" r="r" b="b"/>
              <a:pathLst>
                <a:path w="63" h="63">
                  <a:moveTo>
                    <a:pt x="64" y="0"/>
                  </a:moveTo>
                  <a:lnTo>
                    <a:pt x="0" y="63"/>
                  </a:lnTo>
                </a:path>
              </a:pathLst>
            </a:custGeom>
            <a:ln w="9525" cap="flat">
              <a:solidFill>
                <a:schemeClr val="accent1"/>
              </a:solidFill>
              <a:prstDash val="solid"/>
              <a:round/>
            </a:ln>
          </p:spPr>
          <p:txBody>
            <a:bodyPr rtlCol="0" anchor="ctr"/>
            <a:lstStyle/>
            <a:p>
              <a:endParaRPr lang="en-SA"/>
            </a:p>
          </p:txBody>
        </p:sp>
        <p:sp>
          <p:nvSpPr>
            <p:cNvPr id="61" name="Freeform 60">
              <a:extLst>
                <a:ext uri="{FF2B5EF4-FFF2-40B4-BE49-F238E27FC236}">
                  <a16:creationId xmlns:a16="http://schemas.microsoft.com/office/drawing/2014/main" id="{4A233272-47D6-33D8-6744-E08321590DA7}"/>
                </a:ext>
              </a:extLst>
            </p:cNvPr>
            <p:cNvSpPr/>
            <p:nvPr/>
          </p:nvSpPr>
          <p:spPr>
            <a:xfrm rot="-2700000">
              <a:off x="5520649" y="5064915"/>
              <a:ext cx="29019" cy="31686"/>
            </a:xfrm>
            <a:custGeom>
              <a:avLst/>
              <a:gdLst>
                <a:gd name="connsiteX0" fmla="*/ 13526 w 29019"/>
                <a:gd name="connsiteY0" fmla="*/ 0 h 31686"/>
                <a:gd name="connsiteX1" fmla="*/ 15430 w 29019"/>
                <a:gd name="connsiteY1" fmla="*/ 0 h 31686"/>
                <a:gd name="connsiteX2" fmla="*/ 29019 w 29019"/>
                <a:gd name="connsiteY2" fmla="*/ 13589 h 31686"/>
                <a:gd name="connsiteX3" fmla="*/ 29019 w 29019"/>
                <a:gd name="connsiteY3" fmla="*/ 25654 h 31686"/>
                <a:gd name="connsiteX4" fmla="*/ 22987 w 29019"/>
                <a:gd name="connsiteY4" fmla="*/ 31686 h 31686"/>
                <a:gd name="connsiteX5" fmla="*/ 6032 w 29019"/>
                <a:gd name="connsiteY5" fmla="*/ 31686 h 31686"/>
                <a:gd name="connsiteX6" fmla="*/ 0 w 29019"/>
                <a:gd name="connsiteY6" fmla="*/ 25654 h 31686"/>
                <a:gd name="connsiteX7" fmla="*/ 0 w 29019"/>
                <a:gd name="connsiteY7" fmla="*/ 13589 h 31686"/>
                <a:gd name="connsiteX8" fmla="*/ 13589 w 29019"/>
                <a:gd name="connsiteY8" fmla="*/ 0 h 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9" h="31686">
                  <a:moveTo>
                    <a:pt x="13526" y="0"/>
                  </a:moveTo>
                  <a:lnTo>
                    <a:pt x="15430" y="0"/>
                  </a:lnTo>
                  <a:cubicBezTo>
                    <a:pt x="22923" y="0"/>
                    <a:pt x="29019" y="6096"/>
                    <a:pt x="29019" y="13589"/>
                  </a:cubicBezTo>
                  <a:lnTo>
                    <a:pt x="29019" y="25654"/>
                  </a:lnTo>
                  <a:cubicBezTo>
                    <a:pt x="29019" y="29020"/>
                    <a:pt x="26289" y="31686"/>
                    <a:pt x="22987" y="31686"/>
                  </a:cubicBezTo>
                  <a:lnTo>
                    <a:pt x="6032" y="31686"/>
                  </a:lnTo>
                  <a:cubicBezTo>
                    <a:pt x="2667" y="31686"/>
                    <a:pt x="0" y="28956"/>
                    <a:pt x="0" y="25654"/>
                  </a:cubicBezTo>
                  <a:lnTo>
                    <a:pt x="0" y="13589"/>
                  </a:lnTo>
                  <a:cubicBezTo>
                    <a:pt x="0" y="6096"/>
                    <a:pt x="6096" y="0"/>
                    <a:pt x="13589" y="0"/>
                  </a:cubicBezTo>
                  <a:close/>
                </a:path>
              </a:pathLst>
            </a:custGeom>
            <a:noFill/>
            <a:ln w="9525" cap="flat">
              <a:solidFill>
                <a:schemeClr val="accent1"/>
              </a:solidFill>
              <a:prstDash val="solid"/>
              <a:round/>
            </a:ln>
          </p:spPr>
          <p:txBody>
            <a:bodyPr rtlCol="0" anchor="ctr"/>
            <a:lstStyle/>
            <a:p>
              <a:endParaRPr lang="en-SA"/>
            </a:p>
          </p:txBody>
        </p:sp>
        <p:sp>
          <p:nvSpPr>
            <p:cNvPr id="62" name="Freeform 61">
              <a:extLst>
                <a:ext uri="{FF2B5EF4-FFF2-40B4-BE49-F238E27FC236}">
                  <a16:creationId xmlns:a16="http://schemas.microsoft.com/office/drawing/2014/main" id="{D6161C95-764E-F62B-7089-F1C00C4E3D42}"/>
                </a:ext>
              </a:extLst>
            </p:cNvPr>
            <p:cNvSpPr/>
            <p:nvPr/>
          </p:nvSpPr>
          <p:spPr>
            <a:xfrm rot="-2700000">
              <a:off x="5541840" y="5044899"/>
              <a:ext cx="29019" cy="31686"/>
            </a:xfrm>
            <a:custGeom>
              <a:avLst/>
              <a:gdLst>
                <a:gd name="connsiteX0" fmla="*/ 13526 w 29019"/>
                <a:gd name="connsiteY0" fmla="*/ 0 h 31686"/>
                <a:gd name="connsiteX1" fmla="*/ 15430 w 29019"/>
                <a:gd name="connsiteY1" fmla="*/ 0 h 31686"/>
                <a:gd name="connsiteX2" fmla="*/ 29020 w 29019"/>
                <a:gd name="connsiteY2" fmla="*/ 13589 h 31686"/>
                <a:gd name="connsiteX3" fmla="*/ 29020 w 29019"/>
                <a:gd name="connsiteY3" fmla="*/ 25654 h 31686"/>
                <a:gd name="connsiteX4" fmla="*/ 22987 w 29019"/>
                <a:gd name="connsiteY4" fmla="*/ 31686 h 31686"/>
                <a:gd name="connsiteX5" fmla="*/ 6033 w 29019"/>
                <a:gd name="connsiteY5" fmla="*/ 31686 h 31686"/>
                <a:gd name="connsiteX6" fmla="*/ 0 w 29019"/>
                <a:gd name="connsiteY6" fmla="*/ 25654 h 31686"/>
                <a:gd name="connsiteX7" fmla="*/ 0 w 29019"/>
                <a:gd name="connsiteY7" fmla="*/ 13589 h 31686"/>
                <a:gd name="connsiteX8" fmla="*/ 13589 w 29019"/>
                <a:gd name="connsiteY8" fmla="*/ 0 h 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9" h="31686">
                  <a:moveTo>
                    <a:pt x="13526" y="0"/>
                  </a:moveTo>
                  <a:lnTo>
                    <a:pt x="15430" y="0"/>
                  </a:lnTo>
                  <a:cubicBezTo>
                    <a:pt x="22924" y="0"/>
                    <a:pt x="29020" y="6096"/>
                    <a:pt x="29020" y="13589"/>
                  </a:cubicBezTo>
                  <a:lnTo>
                    <a:pt x="29020" y="25654"/>
                  </a:lnTo>
                  <a:cubicBezTo>
                    <a:pt x="29020" y="29020"/>
                    <a:pt x="26289" y="31686"/>
                    <a:pt x="22987" y="31686"/>
                  </a:cubicBezTo>
                  <a:lnTo>
                    <a:pt x="6033" y="31686"/>
                  </a:lnTo>
                  <a:cubicBezTo>
                    <a:pt x="2667" y="31686"/>
                    <a:pt x="0" y="28956"/>
                    <a:pt x="0" y="25654"/>
                  </a:cubicBezTo>
                  <a:lnTo>
                    <a:pt x="0" y="13589"/>
                  </a:lnTo>
                  <a:cubicBezTo>
                    <a:pt x="0" y="6096"/>
                    <a:pt x="6096" y="0"/>
                    <a:pt x="13589" y="0"/>
                  </a:cubicBezTo>
                  <a:close/>
                </a:path>
              </a:pathLst>
            </a:custGeom>
            <a:noFill/>
            <a:ln w="9525" cap="flat">
              <a:solidFill>
                <a:schemeClr val="accent1"/>
              </a:solidFill>
              <a:prstDash val="solid"/>
              <a:round/>
            </a:ln>
          </p:spPr>
          <p:txBody>
            <a:bodyPr rtlCol="0" anchor="ctr"/>
            <a:lstStyle/>
            <a:p>
              <a:endParaRPr lang="en-SA"/>
            </a:p>
          </p:txBody>
        </p:sp>
        <p:sp>
          <p:nvSpPr>
            <p:cNvPr id="63" name="Freeform 62">
              <a:extLst>
                <a:ext uri="{FF2B5EF4-FFF2-40B4-BE49-F238E27FC236}">
                  <a16:creationId xmlns:a16="http://schemas.microsoft.com/office/drawing/2014/main" id="{C3FAD116-7EC8-E1BB-65A7-A6C2844568DE}"/>
                </a:ext>
              </a:extLst>
            </p:cNvPr>
            <p:cNvSpPr/>
            <p:nvPr/>
          </p:nvSpPr>
          <p:spPr>
            <a:xfrm rot="-2700000">
              <a:off x="5562987" y="5024812"/>
              <a:ext cx="29019" cy="31686"/>
            </a:xfrm>
            <a:custGeom>
              <a:avLst/>
              <a:gdLst>
                <a:gd name="connsiteX0" fmla="*/ 13526 w 29019"/>
                <a:gd name="connsiteY0" fmla="*/ 0 h 31686"/>
                <a:gd name="connsiteX1" fmla="*/ 15430 w 29019"/>
                <a:gd name="connsiteY1" fmla="*/ 0 h 31686"/>
                <a:gd name="connsiteX2" fmla="*/ 29020 w 29019"/>
                <a:gd name="connsiteY2" fmla="*/ 13589 h 31686"/>
                <a:gd name="connsiteX3" fmla="*/ 29020 w 29019"/>
                <a:gd name="connsiteY3" fmla="*/ 25654 h 31686"/>
                <a:gd name="connsiteX4" fmla="*/ 22987 w 29019"/>
                <a:gd name="connsiteY4" fmla="*/ 31686 h 31686"/>
                <a:gd name="connsiteX5" fmla="*/ 6033 w 29019"/>
                <a:gd name="connsiteY5" fmla="*/ 31686 h 31686"/>
                <a:gd name="connsiteX6" fmla="*/ 0 w 29019"/>
                <a:gd name="connsiteY6" fmla="*/ 25654 h 31686"/>
                <a:gd name="connsiteX7" fmla="*/ 0 w 29019"/>
                <a:gd name="connsiteY7" fmla="*/ 13589 h 31686"/>
                <a:gd name="connsiteX8" fmla="*/ 13589 w 29019"/>
                <a:gd name="connsiteY8" fmla="*/ 0 h 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9" h="31686">
                  <a:moveTo>
                    <a:pt x="13526" y="0"/>
                  </a:moveTo>
                  <a:lnTo>
                    <a:pt x="15430" y="0"/>
                  </a:lnTo>
                  <a:cubicBezTo>
                    <a:pt x="22923" y="0"/>
                    <a:pt x="29020" y="6096"/>
                    <a:pt x="29020" y="13589"/>
                  </a:cubicBezTo>
                  <a:lnTo>
                    <a:pt x="29020" y="25654"/>
                  </a:lnTo>
                  <a:cubicBezTo>
                    <a:pt x="29020" y="29020"/>
                    <a:pt x="26289" y="31686"/>
                    <a:pt x="22987" y="31686"/>
                  </a:cubicBezTo>
                  <a:lnTo>
                    <a:pt x="6033" y="31686"/>
                  </a:lnTo>
                  <a:cubicBezTo>
                    <a:pt x="2667" y="31686"/>
                    <a:pt x="0" y="28956"/>
                    <a:pt x="0" y="25654"/>
                  </a:cubicBezTo>
                  <a:lnTo>
                    <a:pt x="0" y="13589"/>
                  </a:lnTo>
                  <a:cubicBezTo>
                    <a:pt x="0" y="6096"/>
                    <a:pt x="6096" y="0"/>
                    <a:pt x="13589" y="0"/>
                  </a:cubicBezTo>
                  <a:close/>
                </a:path>
              </a:pathLst>
            </a:custGeom>
            <a:noFill/>
            <a:ln w="9525" cap="flat">
              <a:solidFill>
                <a:schemeClr val="accent1"/>
              </a:solidFill>
              <a:prstDash val="solid"/>
              <a:round/>
            </a:ln>
          </p:spPr>
          <p:txBody>
            <a:bodyPr rtlCol="0" anchor="ctr"/>
            <a:lstStyle/>
            <a:p>
              <a:endParaRPr lang="en-SA"/>
            </a:p>
          </p:txBody>
        </p:sp>
        <p:sp>
          <p:nvSpPr>
            <p:cNvPr id="64" name="Freeform 63">
              <a:extLst>
                <a:ext uri="{FF2B5EF4-FFF2-40B4-BE49-F238E27FC236}">
                  <a16:creationId xmlns:a16="http://schemas.microsoft.com/office/drawing/2014/main" id="{7C4FAEAA-E8B4-2B7A-4075-181ADCBDC2CF}"/>
                </a:ext>
              </a:extLst>
            </p:cNvPr>
            <p:cNvSpPr/>
            <p:nvPr/>
          </p:nvSpPr>
          <p:spPr>
            <a:xfrm rot="-2700000">
              <a:off x="5583752" y="5004109"/>
              <a:ext cx="29019" cy="31686"/>
            </a:xfrm>
            <a:custGeom>
              <a:avLst/>
              <a:gdLst>
                <a:gd name="connsiteX0" fmla="*/ 13526 w 29019"/>
                <a:gd name="connsiteY0" fmla="*/ 0 h 31686"/>
                <a:gd name="connsiteX1" fmla="*/ 15430 w 29019"/>
                <a:gd name="connsiteY1" fmla="*/ 0 h 31686"/>
                <a:gd name="connsiteX2" fmla="*/ 29020 w 29019"/>
                <a:gd name="connsiteY2" fmla="*/ 13589 h 31686"/>
                <a:gd name="connsiteX3" fmla="*/ 29020 w 29019"/>
                <a:gd name="connsiteY3" fmla="*/ 25654 h 31686"/>
                <a:gd name="connsiteX4" fmla="*/ 22987 w 29019"/>
                <a:gd name="connsiteY4" fmla="*/ 31686 h 31686"/>
                <a:gd name="connsiteX5" fmla="*/ 6033 w 29019"/>
                <a:gd name="connsiteY5" fmla="*/ 31686 h 31686"/>
                <a:gd name="connsiteX6" fmla="*/ 0 w 29019"/>
                <a:gd name="connsiteY6" fmla="*/ 25654 h 31686"/>
                <a:gd name="connsiteX7" fmla="*/ 0 w 29019"/>
                <a:gd name="connsiteY7" fmla="*/ 13589 h 31686"/>
                <a:gd name="connsiteX8" fmla="*/ 13589 w 29019"/>
                <a:gd name="connsiteY8" fmla="*/ 0 h 3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9" h="31686">
                  <a:moveTo>
                    <a:pt x="13526" y="0"/>
                  </a:moveTo>
                  <a:lnTo>
                    <a:pt x="15430" y="0"/>
                  </a:lnTo>
                  <a:cubicBezTo>
                    <a:pt x="22923" y="0"/>
                    <a:pt x="29020" y="6096"/>
                    <a:pt x="29020" y="13589"/>
                  </a:cubicBezTo>
                  <a:lnTo>
                    <a:pt x="29020" y="25654"/>
                  </a:lnTo>
                  <a:cubicBezTo>
                    <a:pt x="29020" y="29020"/>
                    <a:pt x="26289" y="31686"/>
                    <a:pt x="22987" y="31686"/>
                  </a:cubicBezTo>
                  <a:lnTo>
                    <a:pt x="6033" y="31686"/>
                  </a:lnTo>
                  <a:cubicBezTo>
                    <a:pt x="2667" y="31686"/>
                    <a:pt x="0" y="28956"/>
                    <a:pt x="0" y="25654"/>
                  </a:cubicBezTo>
                  <a:lnTo>
                    <a:pt x="0" y="13589"/>
                  </a:lnTo>
                  <a:cubicBezTo>
                    <a:pt x="0" y="6096"/>
                    <a:pt x="6096" y="0"/>
                    <a:pt x="13589" y="0"/>
                  </a:cubicBezTo>
                  <a:close/>
                </a:path>
              </a:pathLst>
            </a:custGeom>
            <a:noFill/>
            <a:ln w="9525" cap="flat">
              <a:solidFill>
                <a:schemeClr val="accent1"/>
              </a:solidFill>
              <a:prstDash val="solid"/>
              <a:round/>
            </a:ln>
          </p:spPr>
          <p:txBody>
            <a:bodyPr rtlCol="0" anchor="ctr"/>
            <a:lstStyle/>
            <a:p>
              <a:endParaRPr lang="en-SA"/>
            </a:p>
          </p:txBody>
        </p:sp>
        <p:sp>
          <p:nvSpPr>
            <p:cNvPr id="65" name="Freeform 64">
              <a:extLst>
                <a:ext uri="{FF2B5EF4-FFF2-40B4-BE49-F238E27FC236}">
                  <a16:creationId xmlns:a16="http://schemas.microsoft.com/office/drawing/2014/main" id="{069311B8-DE2D-40A3-119E-25FC246226F8}"/>
                </a:ext>
              </a:extLst>
            </p:cNvPr>
            <p:cNvSpPr/>
            <p:nvPr/>
          </p:nvSpPr>
          <p:spPr>
            <a:xfrm>
              <a:off x="5576570" y="4845812"/>
              <a:ext cx="40576" cy="40639"/>
            </a:xfrm>
            <a:custGeom>
              <a:avLst/>
              <a:gdLst>
                <a:gd name="connsiteX0" fmla="*/ 40577 w 40576"/>
                <a:gd name="connsiteY0" fmla="*/ 0 h 40639"/>
                <a:gd name="connsiteX1" fmla="*/ 0 w 40576"/>
                <a:gd name="connsiteY1" fmla="*/ 40640 h 40639"/>
              </a:gdLst>
              <a:ahLst/>
              <a:cxnLst>
                <a:cxn ang="0">
                  <a:pos x="connsiteX0" y="connsiteY0"/>
                </a:cxn>
                <a:cxn ang="0">
                  <a:pos x="connsiteX1" y="connsiteY1"/>
                </a:cxn>
              </a:cxnLst>
              <a:rect l="l" t="t" r="r" b="b"/>
              <a:pathLst>
                <a:path w="40576" h="40639">
                  <a:moveTo>
                    <a:pt x="40577" y="0"/>
                  </a:moveTo>
                  <a:lnTo>
                    <a:pt x="0" y="40640"/>
                  </a:lnTo>
                </a:path>
              </a:pathLst>
            </a:custGeom>
            <a:ln w="9525" cap="flat">
              <a:solidFill>
                <a:schemeClr val="accent1"/>
              </a:solidFill>
              <a:prstDash val="solid"/>
              <a:round/>
            </a:ln>
          </p:spPr>
          <p:txBody>
            <a:bodyPr rtlCol="0" anchor="ctr"/>
            <a:lstStyle/>
            <a:p>
              <a:endParaRPr lang="en-SA"/>
            </a:p>
          </p:txBody>
        </p:sp>
        <p:sp>
          <p:nvSpPr>
            <p:cNvPr id="66" name="Freeform 65">
              <a:extLst>
                <a:ext uri="{FF2B5EF4-FFF2-40B4-BE49-F238E27FC236}">
                  <a16:creationId xmlns:a16="http://schemas.microsoft.com/office/drawing/2014/main" id="{00D53932-B7E7-6D6F-9B59-B2DAA75D6BF3}"/>
                </a:ext>
              </a:extLst>
            </p:cNvPr>
            <p:cNvSpPr/>
            <p:nvPr/>
          </p:nvSpPr>
          <p:spPr>
            <a:xfrm>
              <a:off x="5633720" y="4903343"/>
              <a:ext cx="40957" cy="40894"/>
            </a:xfrm>
            <a:custGeom>
              <a:avLst/>
              <a:gdLst>
                <a:gd name="connsiteX0" fmla="*/ 40958 w 40957"/>
                <a:gd name="connsiteY0" fmla="*/ 0 h 40894"/>
                <a:gd name="connsiteX1" fmla="*/ 0 w 40957"/>
                <a:gd name="connsiteY1" fmla="*/ 40894 h 40894"/>
              </a:gdLst>
              <a:ahLst/>
              <a:cxnLst>
                <a:cxn ang="0">
                  <a:pos x="connsiteX0" y="connsiteY0"/>
                </a:cxn>
                <a:cxn ang="0">
                  <a:pos x="connsiteX1" y="connsiteY1"/>
                </a:cxn>
              </a:cxnLst>
              <a:rect l="l" t="t" r="r" b="b"/>
              <a:pathLst>
                <a:path w="40957" h="40894">
                  <a:moveTo>
                    <a:pt x="40958" y="0"/>
                  </a:moveTo>
                  <a:lnTo>
                    <a:pt x="0" y="40894"/>
                  </a:lnTo>
                </a:path>
              </a:pathLst>
            </a:custGeom>
            <a:ln w="9525" cap="flat">
              <a:solidFill>
                <a:schemeClr val="accent1"/>
              </a:solidFill>
              <a:prstDash val="solid"/>
              <a:round/>
            </a:ln>
          </p:spPr>
          <p:txBody>
            <a:bodyPr rtlCol="0" anchor="ctr"/>
            <a:lstStyle/>
            <a:p>
              <a:endParaRPr lang="en-SA"/>
            </a:p>
          </p:txBody>
        </p:sp>
        <p:sp>
          <p:nvSpPr>
            <p:cNvPr id="67" name="Freeform 66">
              <a:extLst>
                <a:ext uri="{FF2B5EF4-FFF2-40B4-BE49-F238E27FC236}">
                  <a16:creationId xmlns:a16="http://schemas.microsoft.com/office/drawing/2014/main" id="{1E5CDE9B-DB80-201B-C893-E5B690A0AE10}"/>
                </a:ext>
              </a:extLst>
            </p:cNvPr>
            <p:cNvSpPr/>
            <p:nvPr/>
          </p:nvSpPr>
          <p:spPr>
            <a:xfrm>
              <a:off x="5602732" y="4944236"/>
              <a:ext cx="30988" cy="61341"/>
            </a:xfrm>
            <a:custGeom>
              <a:avLst/>
              <a:gdLst>
                <a:gd name="connsiteX0" fmla="*/ 0 w 30988"/>
                <a:gd name="connsiteY0" fmla="*/ 61341 h 61341"/>
                <a:gd name="connsiteX1" fmla="*/ 28892 w 30988"/>
                <a:gd name="connsiteY1" fmla="*/ 7493 h 61341"/>
                <a:gd name="connsiteX2" fmla="*/ 30988 w 30988"/>
                <a:gd name="connsiteY2" fmla="*/ 0 h 61341"/>
              </a:gdLst>
              <a:ahLst/>
              <a:cxnLst>
                <a:cxn ang="0">
                  <a:pos x="connsiteX0" y="connsiteY0"/>
                </a:cxn>
                <a:cxn ang="0">
                  <a:pos x="connsiteX1" y="connsiteY1"/>
                </a:cxn>
                <a:cxn ang="0">
                  <a:pos x="connsiteX2" y="connsiteY2"/>
                </a:cxn>
              </a:cxnLst>
              <a:rect l="l" t="t" r="r" b="b"/>
              <a:pathLst>
                <a:path w="30988" h="61341">
                  <a:moveTo>
                    <a:pt x="0" y="61341"/>
                  </a:moveTo>
                  <a:cubicBezTo>
                    <a:pt x="12890" y="46165"/>
                    <a:pt x="23559" y="26670"/>
                    <a:pt x="28892" y="7493"/>
                  </a:cubicBezTo>
                  <a:lnTo>
                    <a:pt x="30988" y="0"/>
                  </a:lnTo>
                </a:path>
              </a:pathLst>
            </a:custGeom>
            <a:noFill/>
            <a:ln w="9525" cap="flat">
              <a:solidFill>
                <a:schemeClr val="accent1"/>
              </a:solidFill>
              <a:prstDash val="solid"/>
              <a:round/>
            </a:ln>
          </p:spPr>
          <p:txBody>
            <a:bodyPr rtlCol="0" anchor="ctr"/>
            <a:lstStyle/>
            <a:p>
              <a:endParaRPr lang="en-SA"/>
            </a:p>
          </p:txBody>
        </p:sp>
        <p:sp>
          <p:nvSpPr>
            <p:cNvPr id="68" name="Freeform 67">
              <a:extLst>
                <a:ext uri="{FF2B5EF4-FFF2-40B4-BE49-F238E27FC236}">
                  <a16:creationId xmlns:a16="http://schemas.microsoft.com/office/drawing/2014/main" id="{48908AE6-B5FE-9EFC-C1E3-9CE8318AA0ED}"/>
                </a:ext>
              </a:extLst>
            </p:cNvPr>
            <p:cNvSpPr/>
            <p:nvPr/>
          </p:nvSpPr>
          <p:spPr>
            <a:xfrm>
              <a:off x="5520499" y="4874930"/>
              <a:ext cx="56007" cy="11521"/>
            </a:xfrm>
            <a:custGeom>
              <a:avLst/>
              <a:gdLst>
                <a:gd name="connsiteX0" fmla="*/ 0 w 56007"/>
                <a:gd name="connsiteY0" fmla="*/ 6568 h 11521"/>
                <a:gd name="connsiteX1" fmla="*/ 9842 w 56007"/>
                <a:gd name="connsiteY1" fmla="*/ 2631 h 11521"/>
                <a:gd name="connsiteX2" fmla="*/ 38545 w 56007"/>
                <a:gd name="connsiteY2" fmla="*/ 3393 h 11521"/>
                <a:gd name="connsiteX3" fmla="*/ 56007 w 56007"/>
                <a:gd name="connsiteY3" fmla="*/ 11522 h 11521"/>
              </a:gdLst>
              <a:ahLst/>
              <a:cxnLst>
                <a:cxn ang="0">
                  <a:pos x="connsiteX0" y="connsiteY0"/>
                </a:cxn>
                <a:cxn ang="0">
                  <a:pos x="connsiteX1" y="connsiteY1"/>
                </a:cxn>
                <a:cxn ang="0">
                  <a:pos x="connsiteX2" y="connsiteY2"/>
                </a:cxn>
                <a:cxn ang="0">
                  <a:pos x="connsiteX3" y="connsiteY3"/>
                </a:cxn>
              </a:cxnLst>
              <a:rect l="l" t="t" r="r" b="b"/>
              <a:pathLst>
                <a:path w="56007" h="11521">
                  <a:moveTo>
                    <a:pt x="0" y="6568"/>
                  </a:moveTo>
                  <a:lnTo>
                    <a:pt x="9842" y="2631"/>
                  </a:lnTo>
                  <a:cubicBezTo>
                    <a:pt x="19114" y="-1115"/>
                    <a:pt x="29528" y="-861"/>
                    <a:pt x="38545" y="3393"/>
                  </a:cubicBezTo>
                  <a:lnTo>
                    <a:pt x="56007" y="11522"/>
                  </a:lnTo>
                </a:path>
              </a:pathLst>
            </a:custGeom>
            <a:noFill/>
            <a:ln w="9525" cap="flat">
              <a:solidFill>
                <a:schemeClr val="accent1"/>
              </a:solidFill>
              <a:prstDash val="solid"/>
              <a:round/>
            </a:ln>
          </p:spPr>
          <p:txBody>
            <a:bodyPr rtlCol="0" anchor="ctr"/>
            <a:lstStyle/>
            <a:p>
              <a:endParaRPr lang="en-SA"/>
            </a:p>
          </p:txBody>
        </p:sp>
        <p:sp>
          <p:nvSpPr>
            <p:cNvPr id="69" name="Freeform 68">
              <a:extLst>
                <a:ext uri="{FF2B5EF4-FFF2-40B4-BE49-F238E27FC236}">
                  <a16:creationId xmlns:a16="http://schemas.microsoft.com/office/drawing/2014/main" id="{F16BF84A-8AED-C9C6-1B1A-4EB62C8B29BC}"/>
                </a:ext>
              </a:extLst>
            </p:cNvPr>
            <p:cNvSpPr/>
            <p:nvPr/>
          </p:nvSpPr>
          <p:spPr>
            <a:xfrm>
              <a:off x="5419915" y="4847335"/>
              <a:ext cx="39814" cy="39814"/>
            </a:xfrm>
            <a:custGeom>
              <a:avLst/>
              <a:gdLst>
                <a:gd name="connsiteX0" fmla="*/ 0 w 39814"/>
                <a:gd name="connsiteY0" fmla="*/ 0 h 39814"/>
                <a:gd name="connsiteX1" fmla="*/ 38608 w 39814"/>
                <a:gd name="connsiteY1" fmla="*/ 38608 h 39814"/>
                <a:gd name="connsiteX2" fmla="*/ 39814 w 39814"/>
                <a:gd name="connsiteY2" fmla="*/ 39815 h 39814"/>
              </a:gdLst>
              <a:ahLst/>
              <a:cxnLst>
                <a:cxn ang="0">
                  <a:pos x="connsiteX0" y="connsiteY0"/>
                </a:cxn>
                <a:cxn ang="0">
                  <a:pos x="connsiteX1" y="connsiteY1"/>
                </a:cxn>
                <a:cxn ang="0">
                  <a:pos x="connsiteX2" y="connsiteY2"/>
                </a:cxn>
              </a:cxnLst>
              <a:rect l="l" t="t" r="r" b="b"/>
              <a:pathLst>
                <a:path w="39814" h="39814">
                  <a:moveTo>
                    <a:pt x="0" y="0"/>
                  </a:moveTo>
                  <a:lnTo>
                    <a:pt x="38608" y="38608"/>
                  </a:lnTo>
                  <a:lnTo>
                    <a:pt x="39814" y="39815"/>
                  </a:lnTo>
                </a:path>
              </a:pathLst>
            </a:custGeom>
            <a:noFill/>
            <a:ln w="9525" cap="flat">
              <a:solidFill>
                <a:schemeClr val="accent1"/>
              </a:solidFill>
              <a:prstDash val="solid"/>
              <a:round/>
            </a:ln>
          </p:spPr>
          <p:txBody>
            <a:bodyPr rtlCol="0" anchor="ctr"/>
            <a:lstStyle/>
            <a:p>
              <a:endParaRPr lang="en-SA"/>
            </a:p>
          </p:txBody>
        </p:sp>
        <p:sp>
          <p:nvSpPr>
            <p:cNvPr id="70" name="Freeform 69">
              <a:extLst>
                <a:ext uri="{FF2B5EF4-FFF2-40B4-BE49-F238E27FC236}">
                  <a16:creationId xmlns:a16="http://schemas.microsoft.com/office/drawing/2014/main" id="{1084F6CA-E335-FBD6-1A09-B9D1DA2FB2F4}"/>
                </a:ext>
              </a:extLst>
            </p:cNvPr>
            <p:cNvSpPr/>
            <p:nvPr/>
          </p:nvSpPr>
          <p:spPr>
            <a:xfrm>
              <a:off x="5362575" y="4904676"/>
              <a:ext cx="41592" cy="41656"/>
            </a:xfrm>
            <a:custGeom>
              <a:avLst/>
              <a:gdLst>
                <a:gd name="connsiteX0" fmla="*/ 41592 w 41592"/>
                <a:gd name="connsiteY0" fmla="*/ 41656 h 41656"/>
                <a:gd name="connsiteX1" fmla="*/ 0 w 41592"/>
                <a:gd name="connsiteY1" fmla="*/ 0 h 41656"/>
              </a:gdLst>
              <a:ahLst/>
              <a:cxnLst>
                <a:cxn ang="0">
                  <a:pos x="connsiteX0" y="connsiteY0"/>
                </a:cxn>
                <a:cxn ang="0">
                  <a:pos x="connsiteX1" y="connsiteY1"/>
                </a:cxn>
              </a:cxnLst>
              <a:rect l="l" t="t" r="r" b="b"/>
              <a:pathLst>
                <a:path w="41592" h="41656">
                  <a:moveTo>
                    <a:pt x="41592" y="41656"/>
                  </a:moveTo>
                  <a:lnTo>
                    <a:pt x="0" y="0"/>
                  </a:lnTo>
                </a:path>
              </a:pathLst>
            </a:custGeom>
            <a:ln w="9525" cap="flat">
              <a:solidFill>
                <a:schemeClr val="accent1"/>
              </a:solidFill>
              <a:prstDash val="solid"/>
              <a:round/>
            </a:ln>
          </p:spPr>
          <p:txBody>
            <a:bodyPr rtlCol="0" anchor="ctr"/>
            <a:lstStyle/>
            <a:p>
              <a:endParaRPr lang="en-SA"/>
            </a:p>
          </p:txBody>
        </p:sp>
        <p:sp>
          <p:nvSpPr>
            <p:cNvPr id="71" name="Freeform 70">
              <a:extLst>
                <a:ext uri="{FF2B5EF4-FFF2-40B4-BE49-F238E27FC236}">
                  <a16:creationId xmlns:a16="http://schemas.microsoft.com/office/drawing/2014/main" id="{3976E477-5B83-4C65-A74A-58C20097FEE5}"/>
                </a:ext>
              </a:extLst>
            </p:cNvPr>
            <p:cNvSpPr/>
            <p:nvPr/>
          </p:nvSpPr>
          <p:spPr>
            <a:xfrm>
              <a:off x="5436425" y="4874264"/>
              <a:ext cx="138570" cy="75944"/>
            </a:xfrm>
            <a:custGeom>
              <a:avLst/>
              <a:gdLst>
                <a:gd name="connsiteX0" fmla="*/ 0 w 138570"/>
                <a:gd name="connsiteY0" fmla="*/ 35111 h 75944"/>
                <a:gd name="connsiteX1" fmla="*/ 28130 w 138570"/>
                <a:gd name="connsiteY1" fmla="*/ 9838 h 75944"/>
                <a:gd name="connsiteX2" fmla="*/ 58039 w 138570"/>
                <a:gd name="connsiteY2" fmla="*/ 313 h 75944"/>
                <a:gd name="connsiteX3" fmla="*/ 94361 w 138570"/>
                <a:gd name="connsiteY3" fmla="*/ 12187 h 75944"/>
                <a:gd name="connsiteX4" fmla="*/ 113983 w 138570"/>
                <a:gd name="connsiteY4" fmla="*/ 30157 h 75944"/>
                <a:gd name="connsiteX5" fmla="*/ 135890 w 138570"/>
                <a:gd name="connsiteY5" fmla="*/ 54605 h 75944"/>
                <a:gd name="connsiteX6" fmla="*/ 137541 w 138570"/>
                <a:gd name="connsiteY6" fmla="*/ 66162 h 75944"/>
                <a:gd name="connsiteX7" fmla="*/ 134112 w 138570"/>
                <a:gd name="connsiteY7" fmla="*/ 70163 h 75944"/>
                <a:gd name="connsiteX8" fmla="*/ 132207 w 138570"/>
                <a:gd name="connsiteY8" fmla="*/ 71432 h 75944"/>
                <a:gd name="connsiteX9" fmla="*/ 99949 w 138570"/>
                <a:gd name="connsiteY9" fmla="*/ 68702 h 75944"/>
                <a:gd name="connsiteX10" fmla="*/ 66358 w 138570"/>
                <a:gd name="connsiteY10" fmla="*/ 35745 h 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570" h="75944">
                  <a:moveTo>
                    <a:pt x="0" y="35111"/>
                  </a:moveTo>
                  <a:cubicBezTo>
                    <a:pt x="7684" y="25522"/>
                    <a:pt x="17716" y="16505"/>
                    <a:pt x="28130" y="9838"/>
                  </a:cubicBezTo>
                  <a:cubicBezTo>
                    <a:pt x="36132" y="4694"/>
                    <a:pt x="48260" y="-1465"/>
                    <a:pt x="58039" y="313"/>
                  </a:cubicBezTo>
                  <a:cubicBezTo>
                    <a:pt x="70548" y="2535"/>
                    <a:pt x="83312" y="5646"/>
                    <a:pt x="94361" y="12187"/>
                  </a:cubicBezTo>
                  <a:cubicBezTo>
                    <a:pt x="102108" y="16823"/>
                    <a:pt x="108140" y="23426"/>
                    <a:pt x="113983" y="30157"/>
                  </a:cubicBezTo>
                  <a:cubicBezTo>
                    <a:pt x="121221" y="38349"/>
                    <a:pt x="128588" y="46477"/>
                    <a:pt x="135890" y="54605"/>
                  </a:cubicBezTo>
                  <a:cubicBezTo>
                    <a:pt x="138811" y="57907"/>
                    <a:pt x="139319" y="62479"/>
                    <a:pt x="137541" y="66162"/>
                  </a:cubicBezTo>
                  <a:cubicBezTo>
                    <a:pt x="136779" y="67750"/>
                    <a:pt x="135636" y="69083"/>
                    <a:pt x="134112" y="70163"/>
                  </a:cubicBezTo>
                  <a:lnTo>
                    <a:pt x="132207" y="71432"/>
                  </a:lnTo>
                  <a:cubicBezTo>
                    <a:pt x="122174" y="78354"/>
                    <a:pt x="108648" y="77211"/>
                    <a:pt x="99949" y="68702"/>
                  </a:cubicBezTo>
                  <a:lnTo>
                    <a:pt x="66358" y="35745"/>
                  </a:lnTo>
                </a:path>
              </a:pathLst>
            </a:custGeom>
            <a:noFill/>
            <a:ln w="9525" cap="flat">
              <a:solidFill>
                <a:schemeClr val="accent1"/>
              </a:solidFill>
              <a:prstDash val="solid"/>
              <a:round/>
            </a:ln>
          </p:spPr>
          <p:txBody>
            <a:bodyPr rtlCol="0" anchor="ctr"/>
            <a:lstStyle/>
            <a:p>
              <a:endParaRPr lang="en-SA"/>
            </a:p>
          </p:txBody>
        </p:sp>
        <p:sp>
          <p:nvSpPr>
            <p:cNvPr id="72" name="Freeform 71">
              <a:extLst>
                <a:ext uri="{FF2B5EF4-FFF2-40B4-BE49-F238E27FC236}">
                  <a16:creationId xmlns:a16="http://schemas.microsoft.com/office/drawing/2014/main" id="{039283A1-4EEC-5F17-4EB7-61F66C9ECBD6}"/>
                </a:ext>
              </a:extLst>
            </p:cNvPr>
            <p:cNvSpPr/>
            <p:nvPr/>
          </p:nvSpPr>
          <p:spPr>
            <a:xfrm>
              <a:off x="5467159" y="4920741"/>
              <a:ext cx="46482" cy="15695"/>
            </a:xfrm>
            <a:custGeom>
              <a:avLst/>
              <a:gdLst>
                <a:gd name="connsiteX0" fmla="*/ 0 w 46482"/>
                <a:gd name="connsiteY0" fmla="*/ 13272 h 15695"/>
                <a:gd name="connsiteX1" fmla="*/ 24130 w 46482"/>
                <a:gd name="connsiteY1" fmla="*/ 14224 h 15695"/>
                <a:gd name="connsiteX2" fmla="*/ 28639 w 46482"/>
                <a:gd name="connsiteY2" fmla="*/ 12891 h 15695"/>
                <a:gd name="connsiteX3" fmla="*/ 46482 w 46482"/>
                <a:gd name="connsiteY3" fmla="*/ 0 h 15695"/>
              </a:gdLst>
              <a:ahLst/>
              <a:cxnLst>
                <a:cxn ang="0">
                  <a:pos x="connsiteX0" y="connsiteY0"/>
                </a:cxn>
                <a:cxn ang="0">
                  <a:pos x="connsiteX1" y="connsiteY1"/>
                </a:cxn>
                <a:cxn ang="0">
                  <a:pos x="connsiteX2" y="connsiteY2"/>
                </a:cxn>
                <a:cxn ang="0">
                  <a:pos x="connsiteX3" y="connsiteY3"/>
                </a:cxn>
              </a:cxnLst>
              <a:rect l="l" t="t" r="r" b="b"/>
              <a:pathLst>
                <a:path w="46482" h="15695">
                  <a:moveTo>
                    <a:pt x="0" y="13272"/>
                  </a:moveTo>
                  <a:cubicBezTo>
                    <a:pt x="5969" y="16002"/>
                    <a:pt x="14859" y="16574"/>
                    <a:pt x="24130" y="14224"/>
                  </a:cubicBezTo>
                  <a:cubicBezTo>
                    <a:pt x="25654" y="13843"/>
                    <a:pt x="27178" y="13399"/>
                    <a:pt x="28639" y="12891"/>
                  </a:cubicBezTo>
                  <a:cubicBezTo>
                    <a:pt x="37021" y="9970"/>
                    <a:pt x="43561" y="5143"/>
                    <a:pt x="46482" y="0"/>
                  </a:cubicBezTo>
                </a:path>
              </a:pathLst>
            </a:custGeom>
            <a:noFill/>
            <a:ln w="9525" cap="flat">
              <a:solidFill>
                <a:schemeClr val="accent1"/>
              </a:solidFill>
              <a:prstDash val="solid"/>
              <a:round/>
            </a:ln>
          </p:spPr>
          <p:txBody>
            <a:bodyPr rtlCol="0" anchor="ctr"/>
            <a:lstStyle/>
            <a:p>
              <a:endParaRPr lang="en-SA"/>
            </a:p>
          </p:txBody>
        </p:sp>
        <p:sp>
          <p:nvSpPr>
            <p:cNvPr id="73" name="Freeform 72">
              <a:extLst>
                <a:ext uri="{FF2B5EF4-FFF2-40B4-BE49-F238E27FC236}">
                  <a16:creationId xmlns:a16="http://schemas.microsoft.com/office/drawing/2014/main" id="{758419CC-501A-0DC7-DC15-452F954BA8FD}"/>
                </a:ext>
              </a:extLst>
            </p:cNvPr>
            <p:cNvSpPr/>
            <p:nvPr/>
          </p:nvSpPr>
          <p:spPr>
            <a:xfrm>
              <a:off x="5404167" y="4946332"/>
              <a:ext cx="23177" cy="55816"/>
            </a:xfrm>
            <a:custGeom>
              <a:avLst/>
              <a:gdLst>
                <a:gd name="connsiteX0" fmla="*/ 0 w 23177"/>
                <a:gd name="connsiteY0" fmla="*/ 0 h 55816"/>
                <a:gd name="connsiteX1" fmla="*/ 2604 w 23177"/>
                <a:gd name="connsiteY1" fmla="*/ 18542 h 55816"/>
                <a:gd name="connsiteX2" fmla="*/ 13462 w 23177"/>
                <a:gd name="connsiteY2" fmla="*/ 43752 h 55816"/>
                <a:gd name="connsiteX3" fmla="*/ 23178 w 23177"/>
                <a:gd name="connsiteY3" fmla="*/ 55816 h 55816"/>
              </a:gdLst>
              <a:ahLst/>
              <a:cxnLst>
                <a:cxn ang="0">
                  <a:pos x="connsiteX0" y="connsiteY0"/>
                </a:cxn>
                <a:cxn ang="0">
                  <a:pos x="connsiteX1" y="connsiteY1"/>
                </a:cxn>
                <a:cxn ang="0">
                  <a:pos x="connsiteX2" y="connsiteY2"/>
                </a:cxn>
                <a:cxn ang="0">
                  <a:pos x="connsiteX3" y="connsiteY3"/>
                </a:cxn>
              </a:cxnLst>
              <a:rect l="l" t="t" r="r" b="b"/>
              <a:pathLst>
                <a:path w="23177" h="55816">
                  <a:moveTo>
                    <a:pt x="0" y="0"/>
                  </a:moveTo>
                  <a:lnTo>
                    <a:pt x="2604" y="18542"/>
                  </a:lnTo>
                  <a:cubicBezTo>
                    <a:pt x="3873" y="27749"/>
                    <a:pt x="7620" y="36513"/>
                    <a:pt x="13462" y="43752"/>
                  </a:cubicBezTo>
                  <a:lnTo>
                    <a:pt x="23178" y="55816"/>
                  </a:lnTo>
                </a:path>
              </a:pathLst>
            </a:custGeom>
            <a:noFill/>
            <a:ln w="9525" cap="flat">
              <a:solidFill>
                <a:schemeClr val="accent1"/>
              </a:solidFill>
              <a:prstDash val="solid"/>
              <a:round/>
            </a:ln>
          </p:spPr>
          <p:txBody>
            <a:bodyPr rtlCol="0" anchor="ctr"/>
            <a:lstStyle/>
            <a:p>
              <a:endParaRPr lang="en-SA"/>
            </a:p>
          </p:txBody>
        </p:sp>
      </p:grpSp>
      <p:sp>
        <p:nvSpPr>
          <p:cNvPr id="74" name="TextBox 73">
            <a:extLst>
              <a:ext uri="{FF2B5EF4-FFF2-40B4-BE49-F238E27FC236}">
                <a16:creationId xmlns:a16="http://schemas.microsoft.com/office/drawing/2014/main" id="{1BDEDF32-C816-8977-921E-A4857BE71BEC}"/>
              </a:ext>
            </a:extLst>
          </p:cNvPr>
          <p:cNvSpPr txBox="1"/>
          <p:nvPr/>
        </p:nvSpPr>
        <p:spPr>
          <a:xfrm>
            <a:off x="5496382" y="3662948"/>
            <a:ext cx="3451192" cy="334002"/>
          </a:xfrm>
          <a:prstGeom prst="rect">
            <a:avLst/>
          </a:prstGeom>
          <a:noFill/>
        </p:spPr>
        <p:txBody>
          <a:bodyPr wrap="square">
            <a:spAutoFit/>
          </a:bodyPr>
          <a:lstStyle/>
          <a:p>
            <a:pPr>
              <a:lnSpc>
                <a:spcPct val="150000"/>
              </a:lnSpc>
            </a:pPr>
            <a:r>
              <a:rPr lang="en-US" sz="1200" b="1">
                <a:solidFill>
                  <a:schemeClr val="accent1"/>
                </a:solidFill>
                <a:effectLst/>
                <a:latin typeface="DIN Next LT Arabic" panose="020B0503020203050203" pitchFamily="34" charset="-78"/>
                <a:cs typeface="DIN Next LT Arabic" panose="020B0503020203050203" pitchFamily="34" charset="-78"/>
              </a:rPr>
              <a:t>Sustainability</a:t>
            </a:r>
            <a:r>
              <a:rPr lang="en-US" sz="1200">
                <a:solidFill>
                  <a:schemeClr val="tx2"/>
                </a:solidFill>
                <a:effectLst/>
                <a:latin typeface="DIN Next LT Arabic" panose="020B0503020203050203" pitchFamily="34" charset="-78"/>
                <a:cs typeface="DIN Next LT Arabic" panose="020B0503020203050203" pitchFamily="34" charset="-78"/>
              </a:rPr>
              <a:t> financing, agreements and treaties</a:t>
            </a:r>
          </a:p>
        </p:txBody>
      </p:sp>
      <p:sp>
        <p:nvSpPr>
          <p:cNvPr id="76" name="TextBox 75">
            <a:extLst>
              <a:ext uri="{FF2B5EF4-FFF2-40B4-BE49-F238E27FC236}">
                <a16:creationId xmlns:a16="http://schemas.microsoft.com/office/drawing/2014/main" id="{ACA2C7D5-1172-C8F9-79B0-0506F8F36212}"/>
              </a:ext>
            </a:extLst>
          </p:cNvPr>
          <p:cNvSpPr txBox="1"/>
          <p:nvPr/>
        </p:nvSpPr>
        <p:spPr>
          <a:xfrm>
            <a:off x="5496382" y="4170948"/>
            <a:ext cx="3451192" cy="334002"/>
          </a:xfrm>
          <a:prstGeom prst="rect">
            <a:avLst/>
          </a:prstGeom>
          <a:noFill/>
        </p:spPr>
        <p:txBody>
          <a:bodyPr wrap="square">
            <a:spAutoFit/>
          </a:bodyPr>
          <a:lstStyle/>
          <a:p>
            <a:pPr>
              <a:lnSpc>
                <a:spcPct val="150000"/>
              </a:lnSpc>
            </a:pPr>
            <a:r>
              <a:rPr lang="en-US" sz="1200" b="1">
                <a:solidFill>
                  <a:schemeClr val="accent1"/>
                </a:solidFill>
                <a:effectLst/>
                <a:latin typeface="DIN Next LT Arabic" panose="020B0503020203050203" pitchFamily="34" charset="-78"/>
                <a:cs typeface="DIN Next LT Arabic" panose="020B0503020203050203" pitchFamily="34" charset="-78"/>
              </a:rPr>
              <a:t>Social</a:t>
            </a:r>
            <a:r>
              <a:rPr lang="en-US" sz="1200">
                <a:solidFill>
                  <a:schemeClr val="tx2"/>
                </a:solidFill>
                <a:effectLst/>
                <a:latin typeface="DIN Next LT Arabic" panose="020B0503020203050203" pitchFamily="34" charset="-78"/>
                <a:cs typeface="DIN Next LT Arabic" panose="020B0503020203050203" pitchFamily="34" charset="-78"/>
              </a:rPr>
              <a:t> and economic aspects of sustainability</a:t>
            </a:r>
          </a:p>
        </p:txBody>
      </p:sp>
      <p:sp>
        <p:nvSpPr>
          <p:cNvPr id="77" name="TextBox 76">
            <a:extLst>
              <a:ext uri="{FF2B5EF4-FFF2-40B4-BE49-F238E27FC236}">
                <a16:creationId xmlns:a16="http://schemas.microsoft.com/office/drawing/2014/main" id="{2A0E613C-0294-9EF6-D1F3-940A45CCDD52}"/>
              </a:ext>
            </a:extLst>
          </p:cNvPr>
          <p:cNvSpPr txBox="1"/>
          <p:nvPr/>
        </p:nvSpPr>
        <p:spPr>
          <a:xfrm>
            <a:off x="5496382" y="4679235"/>
            <a:ext cx="3451192" cy="334002"/>
          </a:xfrm>
          <a:prstGeom prst="rect">
            <a:avLst/>
          </a:prstGeom>
          <a:noFill/>
        </p:spPr>
        <p:txBody>
          <a:bodyPr wrap="square">
            <a:spAutoFit/>
          </a:bodyPr>
          <a:lstStyle/>
          <a:p>
            <a:pPr>
              <a:lnSpc>
                <a:spcPct val="150000"/>
              </a:lnSpc>
            </a:pPr>
            <a:r>
              <a:rPr lang="en-US" sz="1200" b="1">
                <a:solidFill>
                  <a:schemeClr val="accent1"/>
                </a:solidFill>
                <a:effectLst/>
                <a:latin typeface="DIN Next LT Arabic" panose="020B0503020203050203" pitchFamily="34" charset="-78"/>
                <a:cs typeface="DIN Next LT Arabic" panose="020B0503020203050203" pitchFamily="34" charset="-78"/>
              </a:rPr>
              <a:t>Stakeholder</a:t>
            </a:r>
            <a:r>
              <a:rPr lang="en-US" sz="1200">
                <a:solidFill>
                  <a:schemeClr val="tx2"/>
                </a:solidFill>
                <a:effectLst/>
                <a:latin typeface="DIN Next LT Arabic" panose="020B0503020203050203" pitchFamily="34" charset="-78"/>
                <a:cs typeface="DIN Next LT Arabic" panose="020B0503020203050203" pitchFamily="34" charset="-78"/>
              </a:rPr>
              <a:t> and public engagement</a:t>
            </a:r>
          </a:p>
        </p:txBody>
      </p:sp>
      <p:sp>
        <p:nvSpPr>
          <p:cNvPr id="80" name="TextBox 79">
            <a:extLst>
              <a:ext uri="{FF2B5EF4-FFF2-40B4-BE49-F238E27FC236}">
                <a16:creationId xmlns:a16="http://schemas.microsoft.com/office/drawing/2014/main" id="{9B153CEE-3420-5700-1F72-80303833EEFF}"/>
              </a:ext>
            </a:extLst>
          </p:cNvPr>
          <p:cNvSpPr txBox="1"/>
          <p:nvPr/>
        </p:nvSpPr>
        <p:spPr>
          <a:xfrm>
            <a:off x="5496382" y="5187521"/>
            <a:ext cx="3451192" cy="334002"/>
          </a:xfrm>
          <a:prstGeom prst="rect">
            <a:avLst/>
          </a:prstGeom>
          <a:noFill/>
        </p:spPr>
        <p:txBody>
          <a:bodyPr wrap="square">
            <a:spAutoFit/>
          </a:bodyPr>
          <a:lstStyle/>
          <a:p>
            <a:pPr>
              <a:lnSpc>
                <a:spcPct val="150000"/>
              </a:lnSpc>
            </a:pPr>
            <a:r>
              <a:rPr lang="en-US" sz="1200" b="1">
                <a:solidFill>
                  <a:schemeClr val="accent1"/>
                </a:solidFill>
                <a:effectLst/>
                <a:latin typeface="DIN Next LT Arabic" panose="020B0503020203050203" pitchFamily="34" charset="-78"/>
                <a:cs typeface="DIN Next LT Arabic" panose="020B0503020203050203" pitchFamily="34" charset="-78"/>
              </a:rPr>
              <a:t>Climate</a:t>
            </a:r>
            <a:r>
              <a:rPr lang="en-US" sz="1200">
                <a:solidFill>
                  <a:schemeClr val="tx2"/>
                </a:solidFill>
                <a:effectLst/>
                <a:latin typeface="DIN Next LT Arabic" panose="020B0503020203050203" pitchFamily="34" charset="-78"/>
                <a:cs typeface="DIN Next LT Arabic" panose="020B0503020203050203" pitchFamily="34" charset="-78"/>
              </a:rPr>
              <a:t> change and sustainability</a:t>
            </a:r>
          </a:p>
        </p:txBody>
      </p:sp>
      <p:sp>
        <p:nvSpPr>
          <p:cNvPr id="82" name="TextBox 81">
            <a:extLst>
              <a:ext uri="{FF2B5EF4-FFF2-40B4-BE49-F238E27FC236}">
                <a16:creationId xmlns:a16="http://schemas.microsoft.com/office/drawing/2014/main" id="{788671E9-9ED3-AD66-9334-16290B3E1980}"/>
              </a:ext>
            </a:extLst>
          </p:cNvPr>
          <p:cNvSpPr txBox="1"/>
          <p:nvPr/>
        </p:nvSpPr>
        <p:spPr>
          <a:xfrm>
            <a:off x="5496382" y="5695521"/>
            <a:ext cx="3451192" cy="334002"/>
          </a:xfrm>
          <a:prstGeom prst="rect">
            <a:avLst/>
          </a:prstGeom>
          <a:noFill/>
        </p:spPr>
        <p:txBody>
          <a:bodyPr wrap="square">
            <a:spAutoFit/>
          </a:bodyPr>
          <a:lstStyle/>
          <a:p>
            <a:pPr>
              <a:lnSpc>
                <a:spcPct val="150000"/>
              </a:lnSpc>
            </a:pPr>
            <a:r>
              <a:rPr lang="en-US" sz="1200" b="1">
                <a:solidFill>
                  <a:schemeClr val="accent1"/>
                </a:solidFill>
                <a:effectLst/>
                <a:latin typeface="DIN Next LT Arabic" panose="020B0503020203050203" pitchFamily="34" charset="-78"/>
                <a:cs typeface="DIN Next LT Arabic" panose="020B0503020203050203" pitchFamily="34" charset="-78"/>
              </a:rPr>
              <a:t>Sustainability</a:t>
            </a:r>
            <a:r>
              <a:rPr lang="en-US" sz="1200">
                <a:solidFill>
                  <a:schemeClr val="tx2"/>
                </a:solidFill>
                <a:effectLst/>
                <a:latin typeface="DIN Next LT Arabic" panose="020B0503020203050203" pitchFamily="34" charset="-78"/>
                <a:cs typeface="DIN Next LT Arabic" panose="020B0503020203050203" pitchFamily="34" charset="-78"/>
              </a:rPr>
              <a:t> governance, ethics and policies</a:t>
            </a:r>
          </a:p>
        </p:txBody>
      </p:sp>
      <p:grpSp>
        <p:nvGrpSpPr>
          <p:cNvPr id="89" name="Group 88">
            <a:extLst>
              <a:ext uri="{FF2B5EF4-FFF2-40B4-BE49-F238E27FC236}">
                <a16:creationId xmlns:a16="http://schemas.microsoft.com/office/drawing/2014/main" id="{330BBD84-D9CD-9022-7278-4FC4FF816E94}"/>
              </a:ext>
            </a:extLst>
          </p:cNvPr>
          <p:cNvGrpSpPr/>
          <p:nvPr/>
        </p:nvGrpSpPr>
        <p:grpSpPr>
          <a:xfrm>
            <a:off x="5445983" y="4037218"/>
            <a:ext cx="5208765" cy="2032573"/>
            <a:chOff x="5445983" y="4037218"/>
            <a:chExt cx="4421249" cy="2032573"/>
          </a:xfrm>
        </p:grpSpPr>
        <p:cxnSp>
          <p:nvCxnSpPr>
            <p:cNvPr id="84" name="Straight Connector 83">
              <a:extLst>
                <a:ext uri="{FF2B5EF4-FFF2-40B4-BE49-F238E27FC236}">
                  <a16:creationId xmlns:a16="http://schemas.microsoft.com/office/drawing/2014/main" id="{B1563086-9216-8CED-49A5-C9ED00968A6A}"/>
                </a:ext>
              </a:extLst>
            </p:cNvPr>
            <p:cNvCxnSpPr>
              <a:cxnSpLocks/>
            </p:cNvCxnSpPr>
            <p:nvPr/>
          </p:nvCxnSpPr>
          <p:spPr>
            <a:xfrm>
              <a:off x="5445983" y="4037218"/>
              <a:ext cx="442124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F872534-8FD4-32EE-31FE-378451832581}"/>
                </a:ext>
              </a:extLst>
            </p:cNvPr>
            <p:cNvCxnSpPr>
              <a:cxnSpLocks/>
            </p:cNvCxnSpPr>
            <p:nvPr/>
          </p:nvCxnSpPr>
          <p:spPr>
            <a:xfrm>
              <a:off x="5445983" y="4545218"/>
              <a:ext cx="442124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A215A6E-18AD-3CCA-7917-A8C35D7B8A69}"/>
                </a:ext>
              </a:extLst>
            </p:cNvPr>
            <p:cNvCxnSpPr>
              <a:cxnSpLocks/>
            </p:cNvCxnSpPr>
            <p:nvPr/>
          </p:nvCxnSpPr>
          <p:spPr>
            <a:xfrm>
              <a:off x="5445983" y="5053505"/>
              <a:ext cx="442124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3FE8AF0-043E-6DDC-81F6-3C01C557E5BE}"/>
                </a:ext>
              </a:extLst>
            </p:cNvPr>
            <p:cNvCxnSpPr>
              <a:cxnSpLocks/>
            </p:cNvCxnSpPr>
            <p:nvPr/>
          </p:nvCxnSpPr>
          <p:spPr>
            <a:xfrm>
              <a:off x="5445983" y="5561791"/>
              <a:ext cx="442124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9ED1745-D812-E18B-53CD-3DB5FEE1B62E}"/>
                </a:ext>
              </a:extLst>
            </p:cNvPr>
            <p:cNvCxnSpPr>
              <a:cxnSpLocks/>
            </p:cNvCxnSpPr>
            <p:nvPr/>
          </p:nvCxnSpPr>
          <p:spPr>
            <a:xfrm>
              <a:off x="5445983" y="6069791"/>
              <a:ext cx="442124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41862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5AED-F4B5-7E4B-8A1E-95BE981DCD7A}"/>
              </a:ext>
            </a:extLst>
          </p:cNvPr>
          <p:cNvSpPr>
            <a:spLocks noGrp="1"/>
          </p:cNvSpPr>
          <p:nvPr>
            <p:ph type="title"/>
          </p:nvPr>
        </p:nvSpPr>
        <p:spPr/>
        <p:txBody>
          <a:bodyPr>
            <a:normAutofit/>
          </a:bodyPr>
          <a:lstStyle/>
          <a:p>
            <a:r>
              <a:rPr lang="en-US" dirty="0"/>
              <a:t>Review of Credit and Debt Sizing</a:t>
            </a:r>
          </a:p>
        </p:txBody>
      </p:sp>
      <p:sp>
        <p:nvSpPr>
          <p:cNvPr id="3" name="Content Placeholder 2">
            <a:extLst>
              <a:ext uri="{FF2B5EF4-FFF2-40B4-BE49-F238E27FC236}">
                <a16:creationId xmlns:a16="http://schemas.microsoft.com/office/drawing/2014/main" id="{2AFCA190-45E5-5056-A72B-F1326A4E46C8}"/>
              </a:ext>
            </a:extLst>
          </p:cNvPr>
          <p:cNvSpPr>
            <a:spLocks noGrp="1"/>
          </p:cNvSpPr>
          <p:nvPr>
            <p:ph idx="1"/>
          </p:nvPr>
        </p:nvSpPr>
        <p:spPr/>
        <p:txBody>
          <a:bodyPr>
            <a:normAutofit lnSpcReduction="10000"/>
          </a:bodyPr>
          <a:lstStyle/>
          <a:p>
            <a:r>
              <a:rPr lang="en-US" dirty="0"/>
              <a:t>In project finance, cash flow is the driver, not accounting asset valuation</a:t>
            </a:r>
          </a:p>
          <a:p>
            <a:r>
              <a:rPr lang="en-US" dirty="0"/>
              <a:t>Primary analysis by lenders should be DSCR which provides a buffer – for example, a DSCR of 1.20 means there is a buffer of .2/1.2 = 16.67% before a default occurs (in solar this buffer is against the downside case which inappropriately is assumed to be based on objective statistical analysis).</a:t>
            </a:r>
          </a:p>
          <a:p>
            <a:r>
              <a:rPr lang="en-US" dirty="0"/>
              <a:t>Contracts and mean reversion to allow stable cash flow is necessary for project finance and should be a general driver of risk for any investment</a:t>
            </a:r>
          </a:p>
          <a:p>
            <a:r>
              <a:rPr lang="en-US" dirty="0"/>
              <a:t>Debt size from cash flow analysis is always PV of debt service or PV of CFADS/DS (next slide)</a:t>
            </a:r>
          </a:p>
          <a:p>
            <a:r>
              <a:rPr lang="en-US" dirty="0"/>
              <a:t>The constraint on debt size from PV of debt service is the second step</a:t>
            </a:r>
          </a:p>
          <a:p>
            <a:r>
              <a:rPr lang="en-US" dirty="0"/>
              <a:t>This constraint can be manipulated by increasing the project cost with items that do not take money out of your pocket</a:t>
            </a:r>
          </a:p>
          <a:p>
            <a:r>
              <a:rPr lang="en-US" dirty="0"/>
              <a:t>You must come up with some kind of repayment method that is not based on CFADS/DSCR - Interest</a:t>
            </a:r>
          </a:p>
          <a:p>
            <a:r>
              <a:rPr lang="en-US" dirty="0"/>
              <a:t>Alternatives include repayment early, higher DSCR and shaped or curved DSCR</a:t>
            </a:r>
          </a:p>
          <a:p>
            <a:endParaRPr lang="en-US" dirty="0"/>
          </a:p>
        </p:txBody>
      </p:sp>
    </p:spTree>
    <p:extLst>
      <p:ext uri="{BB962C8B-B14F-4D97-AF65-F5344CB8AC3E}">
        <p14:creationId xmlns:p14="http://schemas.microsoft.com/office/powerpoint/2010/main" val="28473089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83C-B1CE-5CA8-3656-1E4DC103CB6C}"/>
              </a:ext>
            </a:extLst>
          </p:cNvPr>
          <p:cNvSpPr>
            <a:spLocks noGrp="1"/>
          </p:cNvSpPr>
          <p:nvPr>
            <p:ph type="title"/>
          </p:nvPr>
        </p:nvSpPr>
        <p:spPr/>
        <p:txBody>
          <a:bodyPr>
            <a:normAutofit/>
          </a:bodyPr>
          <a:lstStyle/>
          <a:p>
            <a:r>
              <a:rPr lang="en-US" dirty="0"/>
              <a:t>Formulas for Sculpting</a:t>
            </a:r>
          </a:p>
        </p:txBody>
      </p:sp>
      <p:sp>
        <p:nvSpPr>
          <p:cNvPr id="3" name="Content Placeholder 2">
            <a:extLst>
              <a:ext uri="{FF2B5EF4-FFF2-40B4-BE49-F238E27FC236}">
                <a16:creationId xmlns:a16="http://schemas.microsoft.com/office/drawing/2014/main" id="{603600E1-E17C-FC79-A15B-DF0001A71897}"/>
              </a:ext>
            </a:extLst>
          </p:cNvPr>
          <p:cNvSpPr>
            <a:spLocks noGrp="1"/>
          </p:cNvSpPr>
          <p:nvPr>
            <p:ph idx="1"/>
          </p:nvPr>
        </p:nvSpPr>
        <p:spPr/>
        <p:txBody>
          <a:bodyPr>
            <a:normAutofit fontScale="92500" lnSpcReduction="20000"/>
          </a:bodyPr>
          <a:lstStyle/>
          <a:p>
            <a:r>
              <a:rPr lang="en-US" dirty="0"/>
              <a:t>Basic Formulas</a:t>
            </a:r>
          </a:p>
          <a:p>
            <a:pPr lvl="1"/>
            <a:r>
              <a:rPr lang="en-US" dirty="0"/>
              <a:t>DSCR = CFADS/Debt Service</a:t>
            </a:r>
          </a:p>
          <a:p>
            <a:pPr lvl="1"/>
            <a:r>
              <a:rPr lang="en-US" dirty="0"/>
              <a:t>Debt Service Target = CFADS/DSCR</a:t>
            </a:r>
          </a:p>
          <a:p>
            <a:pPr lvl="1"/>
            <a:r>
              <a:rPr lang="en-US" dirty="0"/>
              <a:t>PV of Debt Service over Repayment Period = Initial Debt Balance</a:t>
            </a:r>
          </a:p>
          <a:p>
            <a:pPr lvl="1"/>
            <a:r>
              <a:rPr lang="en-US" dirty="0"/>
              <a:t>Debt Service = Interest + Repayment</a:t>
            </a:r>
          </a:p>
          <a:p>
            <a:pPr lvl="1"/>
            <a:r>
              <a:rPr lang="en-US" dirty="0"/>
              <a:t>Repayment = Debt Service – Interest</a:t>
            </a:r>
          </a:p>
          <a:p>
            <a:pPr lvl="1"/>
            <a:r>
              <a:rPr lang="en-US" dirty="0"/>
              <a:t>If you have annual or semi-annual cash flow and constant interest rate you can use the NPV formula</a:t>
            </a:r>
          </a:p>
          <a:p>
            <a:r>
              <a:rPr lang="en-US" dirty="0"/>
              <a:t>More Advanced Formulas</a:t>
            </a:r>
          </a:p>
          <a:p>
            <a:pPr lvl="1"/>
            <a:r>
              <a:rPr lang="en-US" dirty="0"/>
              <a:t>DSCR = CFADS/Debt Service Including Fees</a:t>
            </a:r>
          </a:p>
          <a:p>
            <a:pPr lvl="1"/>
            <a:r>
              <a:rPr lang="en-US" dirty="0"/>
              <a:t>Debt Service Including Fees = CFADS/DSCR</a:t>
            </a:r>
          </a:p>
          <a:p>
            <a:pPr lvl="1"/>
            <a:r>
              <a:rPr lang="en-US" dirty="0"/>
              <a:t>Repayment + Interest + Fees = CFADS/DSCR</a:t>
            </a:r>
          </a:p>
          <a:p>
            <a:pPr lvl="1"/>
            <a:r>
              <a:rPr lang="en-US" dirty="0"/>
              <a:t>PV of Repayment + Interest = Debt</a:t>
            </a:r>
          </a:p>
          <a:p>
            <a:pPr lvl="1"/>
            <a:r>
              <a:rPr lang="en-US" dirty="0"/>
              <a:t>Debt Balance = PV of CFADS/DSCR – PV of Fees</a:t>
            </a:r>
          </a:p>
          <a:p>
            <a:pPr lvl="1"/>
            <a:r>
              <a:rPr lang="en-US" dirty="0"/>
              <a:t>If interest rates not constant, use an interest rate index (monthly or semi-annual)</a:t>
            </a:r>
          </a:p>
          <a:p>
            <a:pPr lvl="1"/>
            <a:r>
              <a:rPr lang="en-US" dirty="0"/>
              <a:t>Multiple Issues: DSCR = CFADS/(DS1 + DS2 + DS3)</a:t>
            </a:r>
          </a:p>
          <a:p>
            <a:pPr lvl="1"/>
            <a:r>
              <a:rPr lang="en-US" dirty="0"/>
              <a:t>DS1 = CFADS/DSCR – DS2 – DS3</a:t>
            </a:r>
          </a:p>
          <a:p>
            <a:pPr lvl="1"/>
            <a:r>
              <a:rPr lang="en-US" dirty="0"/>
              <a:t>If DS2 and DS3 Given, PV of CFADS/DSCR - DS2 – DS3 = Debt Balance</a:t>
            </a:r>
          </a:p>
        </p:txBody>
      </p:sp>
    </p:spTree>
    <p:extLst>
      <p:ext uri="{BB962C8B-B14F-4D97-AF65-F5344CB8AC3E}">
        <p14:creationId xmlns:p14="http://schemas.microsoft.com/office/powerpoint/2010/main" val="22201868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1FE8-E348-A432-8022-346C56962E79}"/>
              </a:ext>
            </a:extLst>
          </p:cNvPr>
          <p:cNvSpPr>
            <a:spLocks noGrp="1"/>
          </p:cNvSpPr>
          <p:nvPr>
            <p:ph type="title"/>
          </p:nvPr>
        </p:nvSpPr>
        <p:spPr/>
        <p:txBody>
          <a:bodyPr>
            <a:normAutofit/>
          </a:bodyPr>
          <a:lstStyle/>
          <a:p>
            <a:r>
              <a:rPr lang="en-US" dirty="0"/>
              <a:t>Income Taxes, Circular Reference</a:t>
            </a:r>
          </a:p>
        </p:txBody>
      </p:sp>
      <p:sp>
        <p:nvSpPr>
          <p:cNvPr id="3" name="Content Placeholder 2">
            <a:extLst>
              <a:ext uri="{FF2B5EF4-FFF2-40B4-BE49-F238E27FC236}">
                <a16:creationId xmlns:a16="http://schemas.microsoft.com/office/drawing/2014/main" id="{3D8D1FFF-9B8C-B23D-0C70-8ED64653D080}"/>
              </a:ext>
            </a:extLst>
          </p:cNvPr>
          <p:cNvSpPr>
            <a:spLocks noGrp="1"/>
          </p:cNvSpPr>
          <p:nvPr>
            <p:ph idx="1"/>
          </p:nvPr>
        </p:nvSpPr>
        <p:spPr/>
        <p:txBody>
          <a:bodyPr>
            <a:normAutofit/>
          </a:bodyPr>
          <a:lstStyle/>
          <a:p>
            <a:r>
              <a:rPr lang="en-US" dirty="0"/>
              <a:t>Sculpting Problem</a:t>
            </a:r>
          </a:p>
          <a:p>
            <a:pPr lvl="1"/>
            <a:r>
              <a:rPr lang="en-US" dirty="0"/>
              <a:t>CFADS = EBITDA – Taxes – Other</a:t>
            </a:r>
          </a:p>
          <a:p>
            <a:pPr lvl="1"/>
            <a:r>
              <a:rPr lang="en-US" dirty="0"/>
              <a:t>Taxes = (EBITDA – Depreciation – Interest) x Tax Rate</a:t>
            </a:r>
          </a:p>
          <a:p>
            <a:pPr lvl="1"/>
            <a:r>
              <a:rPr lang="en-US" dirty="0"/>
              <a:t>CFADS drives the amount of debt</a:t>
            </a:r>
          </a:p>
          <a:p>
            <a:pPr lvl="1"/>
            <a:r>
              <a:rPr lang="en-US" dirty="0"/>
              <a:t>Debt Drives Taxes and CFADS</a:t>
            </a:r>
          </a:p>
          <a:p>
            <a:pPr lvl="1"/>
            <a:r>
              <a:rPr lang="en-US" dirty="0"/>
              <a:t>Circular Reference Results</a:t>
            </a:r>
          </a:p>
          <a:p>
            <a:endParaRPr lang="en-US" dirty="0"/>
          </a:p>
          <a:p>
            <a:r>
              <a:rPr lang="en-US" dirty="0"/>
              <a:t>Interest During Construction Problem with Debt to Capital</a:t>
            </a:r>
          </a:p>
          <a:p>
            <a:pPr lvl="1"/>
            <a:r>
              <a:rPr lang="en-US" dirty="0"/>
              <a:t>Project Cost = Capital Expenditure + Fees + IDC</a:t>
            </a:r>
          </a:p>
          <a:p>
            <a:pPr lvl="1"/>
            <a:r>
              <a:rPr lang="en-US" dirty="0"/>
              <a:t>Debt = Project Cost x Debt to Capital</a:t>
            </a:r>
          </a:p>
          <a:p>
            <a:pPr lvl="1"/>
            <a:r>
              <a:rPr lang="en-US" dirty="0"/>
              <a:t>Debt Drives IDC and Fees</a:t>
            </a:r>
          </a:p>
          <a:p>
            <a:pPr lvl="1"/>
            <a:r>
              <a:rPr lang="en-US" dirty="0"/>
              <a:t>Circular Reference Results</a:t>
            </a:r>
          </a:p>
        </p:txBody>
      </p:sp>
    </p:spTree>
    <p:extLst>
      <p:ext uri="{BB962C8B-B14F-4D97-AF65-F5344CB8AC3E}">
        <p14:creationId xmlns:p14="http://schemas.microsoft.com/office/powerpoint/2010/main" val="19237973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86EDB-B672-B9EB-C4E1-74803FB834B9}"/>
              </a:ext>
            </a:extLst>
          </p:cNvPr>
          <p:cNvSpPr>
            <a:spLocks noGrp="1"/>
          </p:cNvSpPr>
          <p:nvPr>
            <p:ph type="title"/>
          </p:nvPr>
        </p:nvSpPr>
        <p:spPr/>
        <p:txBody>
          <a:bodyPr>
            <a:normAutofit/>
          </a:bodyPr>
          <a:lstStyle/>
          <a:p>
            <a:r>
              <a:rPr lang="en-US" dirty="0"/>
              <a:t>Taxes and NOL</a:t>
            </a:r>
          </a:p>
        </p:txBody>
      </p:sp>
      <p:sp>
        <p:nvSpPr>
          <p:cNvPr id="3" name="Content Placeholder 2">
            <a:extLst>
              <a:ext uri="{FF2B5EF4-FFF2-40B4-BE49-F238E27FC236}">
                <a16:creationId xmlns:a16="http://schemas.microsoft.com/office/drawing/2014/main" id="{1721CA9A-118C-657A-A72B-4235FD703D26}"/>
              </a:ext>
            </a:extLst>
          </p:cNvPr>
          <p:cNvSpPr>
            <a:spLocks noGrp="1"/>
          </p:cNvSpPr>
          <p:nvPr>
            <p:ph idx="1"/>
          </p:nvPr>
        </p:nvSpPr>
        <p:spPr/>
        <p:txBody>
          <a:bodyPr>
            <a:normAutofit fontScale="85000" lnSpcReduction="20000"/>
          </a:bodyPr>
          <a:lstStyle/>
          <a:p>
            <a:r>
              <a:rPr lang="en-US" dirty="0"/>
              <a:t>Please, never ever and IF statement in any kind of cash waterfall</a:t>
            </a:r>
          </a:p>
          <a:p>
            <a:r>
              <a:rPr lang="en-US" dirty="0"/>
              <a:t>MAX for positive or Negative</a:t>
            </a:r>
          </a:p>
          <a:p>
            <a:r>
              <a:rPr lang="en-US" dirty="0"/>
              <a:t>MIN on opening balance for constraint</a:t>
            </a:r>
          </a:p>
          <a:p>
            <a:pPr marL="0" indent="0">
              <a:buNone/>
            </a:pPr>
            <a:endParaRPr lang="en-US" dirty="0"/>
          </a:p>
          <a:p>
            <a:r>
              <a:rPr lang="en-US" dirty="0"/>
              <a:t>EBT Before NOL</a:t>
            </a:r>
          </a:p>
          <a:p>
            <a:endParaRPr lang="en-US" dirty="0"/>
          </a:p>
          <a:p>
            <a:r>
              <a:rPr lang="en-US" dirty="0"/>
              <a:t>Starting NOL Balance = Prior NOL Balance</a:t>
            </a:r>
          </a:p>
          <a:p>
            <a:r>
              <a:rPr lang="en-US" dirty="0"/>
              <a:t>Carried Forward = MAX(-EBT,0)</a:t>
            </a:r>
          </a:p>
          <a:p>
            <a:r>
              <a:rPr lang="en-US" dirty="0"/>
              <a:t>Used = MIN(MAX(EBT,0)</a:t>
            </a:r>
          </a:p>
          <a:p>
            <a:r>
              <a:rPr lang="en-US" dirty="0"/>
              <a:t>Closing = Opening + Carried Forward – Used</a:t>
            </a:r>
          </a:p>
          <a:p>
            <a:endParaRPr lang="en-US" dirty="0"/>
          </a:p>
          <a:p>
            <a:r>
              <a:rPr lang="en-US" dirty="0"/>
              <a:t>EBT After NOL = EBT Before NOL + Carried Forward – Used</a:t>
            </a:r>
          </a:p>
          <a:p>
            <a:endParaRPr lang="en-US" dirty="0"/>
          </a:p>
          <a:p>
            <a:r>
              <a:rPr lang="en-US" dirty="0"/>
              <a:t>Taxes = </a:t>
            </a:r>
            <a:r>
              <a:rPr lang="en-US"/>
              <a:t>EBT After NOL x Tax Rate</a:t>
            </a:r>
            <a:endParaRPr lang="en-US" dirty="0"/>
          </a:p>
        </p:txBody>
      </p:sp>
    </p:spTree>
    <p:extLst>
      <p:ext uri="{BB962C8B-B14F-4D97-AF65-F5344CB8AC3E}">
        <p14:creationId xmlns:p14="http://schemas.microsoft.com/office/powerpoint/2010/main" val="6629362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E19B-B390-36E7-E9F0-441893CB7F34}"/>
              </a:ext>
            </a:extLst>
          </p:cNvPr>
          <p:cNvSpPr>
            <a:spLocks noGrp="1"/>
          </p:cNvSpPr>
          <p:nvPr>
            <p:ph type="title"/>
          </p:nvPr>
        </p:nvSpPr>
        <p:spPr/>
        <p:txBody>
          <a:bodyPr>
            <a:normAutofit/>
          </a:bodyPr>
          <a:lstStyle/>
          <a:p>
            <a:r>
              <a:rPr lang="en-US" dirty="0"/>
              <a:t>As Usual, Start with Theory</a:t>
            </a:r>
          </a:p>
        </p:txBody>
      </p:sp>
      <p:sp>
        <p:nvSpPr>
          <p:cNvPr id="3" name="Content Placeholder 2">
            <a:extLst>
              <a:ext uri="{FF2B5EF4-FFF2-40B4-BE49-F238E27FC236}">
                <a16:creationId xmlns:a16="http://schemas.microsoft.com/office/drawing/2014/main" id="{5941B1B3-EF3C-546F-0BF2-A893CE3E74A2}"/>
              </a:ext>
            </a:extLst>
          </p:cNvPr>
          <p:cNvSpPr>
            <a:spLocks noGrp="1"/>
          </p:cNvSpPr>
          <p:nvPr>
            <p:ph idx="1"/>
          </p:nvPr>
        </p:nvSpPr>
        <p:spPr>
          <a:xfrm>
            <a:off x="576072" y="1764507"/>
            <a:ext cx="6244548" cy="3877341"/>
          </a:xfrm>
        </p:spPr>
        <p:txBody>
          <a:bodyPr>
            <a:normAutofit fontScale="77500" lnSpcReduction="20000"/>
          </a:bodyPr>
          <a:lstStyle/>
          <a:p>
            <a:r>
              <a:rPr lang="en-US" dirty="0"/>
              <a:t>Miller and Modigliani and APV</a:t>
            </a:r>
          </a:p>
          <a:p>
            <a:r>
              <a:rPr lang="en-US" dirty="0"/>
              <a:t>Debt Level and Risk in Project Finance</a:t>
            </a:r>
          </a:p>
          <a:p>
            <a:r>
              <a:rPr lang="en-US" dirty="0"/>
              <a:t>Un-gear and Re-gear Beta is ridiculous in project finance (and maybe in any finance). This is because the debt level defines the level of risk and not the other way around</a:t>
            </a:r>
          </a:p>
          <a:p>
            <a:r>
              <a:rPr lang="en-US" dirty="0"/>
              <a:t>Why Equity IRR rather than Project IRR is used in project finance. For example, a risky project has less debt that would imply a lower equity IRR if the project IRR was the same. But the project IRR should be higher because of the higher risk, and the lower debt offsets this risk leading to a similar equity IRR</a:t>
            </a:r>
          </a:p>
          <a:p>
            <a:r>
              <a:rPr lang="en-US" dirty="0"/>
              <a:t>Problem with cash on the balance sheet</a:t>
            </a:r>
          </a:p>
          <a:p>
            <a:r>
              <a:rPr lang="en-US" dirty="0"/>
              <a:t>Much bigger problem if cash is invested at the beginning because of IRR mathematics – if the cash must be financed by equity and not a mixture of debt and equity.</a:t>
            </a:r>
          </a:p>
          <a:p>
            <a:r>
              <a:rPr lang="en-US" dirty="0"/>
              <a:t>This is one of the issues that arise with putting a cash reserve on the balance sheet to resolve the interest expense versus debt service problem</a:t>
            </a:r>
          </a:p>
          <a:p>
            <a:endParaRPr lang="en-US" dirty="0"/>
          </a:p>
          <a:p>
            <a:endParaRPr lang="en-US" dirty="0"/>
          </a:p>
        </p:txBody>
      </p:sp>
      <p:pic>
        <p:nvPicPr>
          <p:cNvPr id="4" name="Picture 3">
            <a:extLst>
              <a:ext uri="{FF2B5EF4-FFF2-40B4-BE49-F238E27FC236}">
                <a16:creationId xmlns:a16="http://schemas.microsoft.com/office/drawing/2014/main" id="{EE021A18-928E-4C35-ECD9-2BA794ECB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196" y="2038177"/>
            <a:ext cx="2057400" cy="1811179"/>
          </a:xfrm>
          <a:prstGeom prst="rect">
            <a:avLst/>
          </a:prstGeom>
        </p:spPr>
      </p:pic>
    </p:spTree>
    <p:extLst>
      <p:ext uri="{BB962C8B-B14F-4D97-AF65-F5344CB8AC3E}">
        <p14:creationId xmlns:p14="http://schemas.microsoft.com/office/powerpoint/2010/main" val="10132207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E99AE-90B6-26EC-5C57-AAF58A5FA836}"/>
              </a:ext>
            </a:extLst>
          </p:cNvPr>
          <p:cNvSpPr>
            <a:spLocks noGrp="1"/>
          </p:cNvSpPr>
          <p:nvPr>
            <p:ph type="title"/>
          </p:nvPr>
        </p:nvSpPr>
        <p:spPr/>
        <p:txBody>
          <a:bodyPr>
            <a:normAutofit/>
          </a:bodyPr>
          <a:lstStyle/>
          <a:p>
            <a:r>
              <a:rPr lang="en-US" dirty="0"/>
              <a:t>Project Finance and Dividends</a:t>
            </a:r>
          </a:p>
        </p:txBody>
      </p:sp>
      <p:sp>
        <p:nvSpPr>
          <p:cNvPr id="3" name="Content Placeholder 2">
            <a:extLst>
              <a:ext uri="{FF2B5EF4-FFF2-40B4-BE49-F238E27FC236}">
                <a16:creationId xmlns:a16="http://schemas.microsoft.com/office/drawing/2014/main" id="{86E74032-984F-6538-1E9A-9EC8983FC026}"/>
              </a:ext>
            </a:extLst>
          </p:cNvPr>
          <p:cNvSpPr>
            <a:spLocks noGrp="1"/>
          </p:cNvSpPr>
          <p:nvPr>
            <p:ph idx="1"/>
          </p:nvPr>
        </p:nvSpPr>
        <p:spPr>
          <a:xfrm>
            <a:off x="838200" y="1825624"/>
            <a:ext cx="7930896" cy="4438015"/>
          </a:xfrm>
        </p:spPr>
        <p:txBody>
          <a:bodyPr>
            <a:normAutofit/>
          </a:bodyPr>
          <a:lstStyle/>
          <a:p>
            <a:r>
              <a:rPr lang="en-US" dirty="0"/>
              <a:t>Dividends (without cash sweep or cash trap) serve two purposes. One is to get the IRR; the second is to provide a buffer to lenders</a:t>
            </a:r>
          </a:p>
          <a:p>
            <a:r>
              <a:rPr lang="en-US" dirty="0"/>
              <a:t>Should dividends occur if interest is above debt service</a:t>
            </a:r>
          </a:p>
          <a:p>
            <a:r>
              <a:rPr lang="en-US" dirty="0"/>
              <a:t>Without dividends the IRR will be low (remember the IRR mathematics)</a:t>
            </a:r>
          </a:p>
          <a:p>
            <a:r>
              <a:rPr lang="en-US" dirty="0"/>
              <a:t>Dividends are needed for CFADS buffer</a:t>
            </a:r>
          </a:p>
          <a:p>
            <a:r>
              <a:rPr lang="en-US" dirty="0"/>
              <a:t>If extra cash is put in a reserve account and it just meets the debt service, there will be no buffer.</a:t>
            </a:r>
          </a:p>
          <a:p>
            <a:r>
              <a:rPr lang="en-US" dirty="0"/>
              <a:t>The formula: Debt Service = CFADS/DSCR</a:t>
            </a:r>
          </a:p>
          <a:p>
            <a:pPr lvl="1"/>
            <a:r>
              <a:rPr lang="en-US" dirty="0"/>
              <a:t> can be reversed to Debt Service * DSCR = CFADS</a:t>
            </a:r>
          </a:p>
          <a:p>
            <a:pPr lvl="1"/>
            <a:r>
              <a:rPr lang="en-US" dirty="0"/>
              <a:t>If the repayment is zero, you can use the formula to derive how much of a cash reserve is necessary</a:t>
            </a:r>
          </a:p>
          <a:p>
            <a:pPr lvl="1"/>
            <a:r>
              <a:rPr lang="en-US" dirty="0"/>
              <a:t> </a:t>
            </a:r>
          </a:p>
        </p:txBody>
      </p:sp>
      <p:pic>
        <p:nvPicPr>
          <p:cNvPr id="5" name="Picture 4">
            <a:extLst>
              <a:ext uri="{FF2B5EF4-FFF2-40B4-BE49-F238E27FC236}">
                <a16:creationId xmlns:a16="http://schemas.microsoft.com/office/drawing/2014/main" id="{CFF4D78B-2F29-5124-88CF-9D5D385AF91B}"/>
              </a:ext>
            </a:extLst>
          </p:cNvPr>
          <p:cNvPicPr>
            <a:picLocks noChangeAspect="1"/>
          </p:cNvPicPr>
          <p:nvPr/>
        </p:nvPicPr>
        <p:blipFill>
          <a:blip r:embed="rId2"/>
          <a:stretch>
            <a:fillRect/>
          </a:stretch>
        </p:blipFill>
        <p:spPr>
          <a:xfrm>
            <a:off x="8425391" y="2377666"/>
            <a:ext cx="3370944" cy="2102668"/>
          </a:xfrm>
          <a:prstGeom prst="rect">
            <a:avLst/>
          </a:prstGeom>
        </p:spPr>
      </p:pic>
    </p:spTree>
    <p:extLst>
      <p:ext uri="{BB962C8B-B14F-4D97-AF65-F5344CB8AC3E}">
        <p14:creationId xmlns:p14="http://schemas.microsoft.com/office/powerpoint/2010/main" val="25643950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8CBD-ABCC-17AD-C42F-5C1BB1CE47D9}"/>
              </a:ext>
            </a:extLst>
          </p:cNvPr>
          <p:cNvSpPr>
            <a:spLocks noGrp="1"/>
          </p:cNvSpPr>
          <p:nvPr>
            <p:ph type="title"/>
          </p:nvPr>
        </p:nvSpPr>
        <p:spPr/>
        <p:txBody>
          <a:bodyPr>
            <a:normAutofit/>
          </a:bodyPr>
          <a:lstStyle/>
          <a:p>
            <a:r>
              <a:rPr lang="en-US" dirty="0"/>
              <a:t>Option for Payment in Kind Interest</a:t>
            </a:r>
          </a:p>
        </p:txBody>
      </p:sp>
      <p:sp>
        <p:nvSpPr>
          <p:cNvPr id="3" name="Content Placeholder 2">
            <a:extLst>
              <a:ext uri="{FF2B5EF4-FFF2-40B4-BE49-F238E27FC236}">
                <a16:creationId xmlns:a16="http://schemas.microsoft.com/office/drawing/2014/main" id="{64DF7FF7-7C2D-F20B-89A6-91306D2AFCB5}"/>
              </a:ext>
            </a:extLst>
          </p:cNvPr>
          <p:cNvSpPr>
            <a:spLocks noGrp="1"/>
          </p:cNvSpPr>
          <p:nvPr>
            <p:ph idx="1"/>
          </p:nvPr>
        </p:nvSpPr>
        <p:spPr/>
        <p:txBody>
          <a:bodyPr/>
          <a:lstStyle/>
          <a:p>
            <a:r>
              <a:rPr lang="en-US" dirty="0"/>
              <a:t>Issue</a:t>
            </a:r>
          </a:p>
          <a:p>
            <a:pPr lvl="1"/>
            <a:r>
              <a:rPr lang="en-US" dirty="0"/>
              <a:t>How much should the payment in kind interest be</a:t>
            </a:r>
          </a:p>
          <a:p>
            <a:pPr lvl="1"/>
            <a:r>
              <a:rPr lang="en-US" dirty="0"/>
              <a:t>How should you structure the model to add payment in kind interest</a:t>
            </a:r>
          </a:p>
          <a:p>
            <a:pPr lvl="1"/>
            <a:r>
              <a:rPr lang="en-US" dirty="0"/>
              <a:t>What is the equity IRR with payment in kind interest versus a cash reserve</a:t>
            </a:r>
          </a:p>
          <a:p>
            <a:pPr lvl="1"/>
            <a:endParaRPr lang="en-US" dirty="0"/>
          </a:p>
          <a:p>
            <a:pPr lvl="1"/>
            <a:r>
              <a:rPr lang="en-US" dirty="0"/>
              <a:t>Just replace the negative repayment with PIK interest when the repayment is negative</a:t>
            </a:r>
          </a:p>
        </p:txBody>
      </p:sp>
      <p:pic>
        <p:nvPicPr>
          <p:cNvPr id="5" name="Picture 4">
            <a:extLst>
              <a:ext uri="{FF2B5EF4-FFF2-40B4-BE49-F238E27FC236}">
                <a16:creationId xmlns:a16="http://schemas.microsoft.com/office/drawing/2014/main" id="{52C1B8B1-6EE9-CE15-8EC5-81E3F8D03D7E}"/>
              </a:ext>
            </a:extLst>
          </p:cNvPr>
          <p:cNvPicPr>
            <a:picLocks noChangeAspect="1"/>
          </p:cNvPicPr>
          <p:nvPr/>
        </p:nvPicPr>
        <p:blipFill>
          <a:blip r:embed="rId2"/>
          <a:stretch>
            <a:fillRect/>
          </a:stretch>
        </p:blipFill>
        <p:spPr>
          <a:xfrm>
            <a:off x="4811940" y="4141275"/>
            <a:ext cx="6541860" cy="2633645"/>
          </a:xfrm>
          <a:prstGeom prst="rect">
            <a:avLst/>
          </a:prstGeom>
        </p:spPr>
      </p:pic>
    </p:spTree>
    <p:extLst>
      <p:ext uri="{BB962C8B-B14F-4D97-AF65-F5344CB8AC3E}">
        <p14:creationId xmlns:p14="http://schemas.microsoft.com/office/powerpoint/2010/main" val="319431195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38C3-3D3B-C885-7EC4-EAFE70F41BB8}"/>
              </a:ext>
            </a:extLst>
          </p:cNvPr>
          <p:cNvSpPr>
            <a:spLocks noGrp="1"/>
          </p:cNvSpPr>
          <p:nvPr>
            <p:ph type="title"/>
          </p:nvPr>
        </p:nvSpPr>
        <p:spPr/>
        <p:txBody>
          <a:bodyPr>
            <a:normAutofit fontScale="90000"/>
          </a:bodyPr>
          <a:lstStyle/>
          <a:p>
            <a:r>
              <a:rPr lang="en-US" dirty="0"/>
              <a:t>Understanding Equity Impact of Reserves</a:t>
            </a:r>
          </a:p>
        </p:txBody>
      </p:sp>
      <p:sp>
        <p:nvSpPr>
          <p:cNvPr id="3" name="Content Placeholder 2">
            <a:extLst>
              <a:ext uri="{FF2B5EF4-FFF2-40B4-BE49-F238E27FC236}">
                <a16:creationId xmlns:a16="http://schemas.microsoft.com/office/drawing/2014/main" id="{FEFBCC8C-92DD-D7E3-7235-859576900A87}"/>
              </a:ext>
            </a:extLst>
          </p:cNvPr>
          <p:cNvSpPr>
            <a:spLocks noGrp="1"/>
          </p:cNvSpPr>
          <p:nvPr>
            <p:ph idx="1"/>
          </p:nvPr>
        </p:nvSpPr>
        <p:spPr/>
        <p:txBody>
          <a:bodyPr/>
          <a:lstStyle/>
          <a:p>
            <a:r>
              <a:rPr lang="en-US" dirty="0"/>
              <a:t>Cash reserves increase equity funding</a:t>
            </a:r>
          </a:p>
          <a:p>
            <a:r>
              <a:rPr lang="en-US" dirty="0"/>
              <a:t>Remember anything at the beginning has biggest impacts on IRR</a:t>
            </a:r>
          </a:p>
          <a:p>
            <a:endParaRPr lang="en-US" dirty="0"/>
          </a:p>
          <a:p>
            <a:endParaRPr lang="en-US" dirty="0"/>
          </a:p>
        </p:txBody>
      </p:sp>
      <p:pic>
        <p:nvPicPr>
          <p:cNvPr id="5" name="Picture 4">
            <a:extLst>
              <a:ext uri="{FF2B5EF4-FFF2-40B4-BE49-F238E27FC236}">
                <a16:creationId xmlns:a16="http://schemas.microsoft.com/office/drawing/2014/main" id="{3EF1EA07-C8E1-A96C-FA10-61E580CDDCBF}"/>
              </a:ext>
            </a:extLst>
          </p:cNvPr>
          <p:cNvPicPr>
            <a:picLocks noChangeAspect="1"/>
          </p:cNvPicPr>
          <p:nvPr/>
        </p:nvPicPr>
        <p:blipFill>
          <a:blip r:embed="rId2"/>
          <a:stretch>
            <a:fillRect/>
          </a:stretch>
        </p:blipFill>
        <p:spPr>
          <a:xfrm>
            <a:off x="3399013" y="2821535"/>
            <a:ext cx="4509745" cy="1565126"/>
          </a:xfrm>
          <a:prstGeom prst="rect">
            <a:avLst/>
          </a:prstGeom>
        </p:spPr>
      </p:pic>
      <p:pic>
        <p:nvPicPr>
          <p:cNvPr id="9" name="Picture 8">
            <a:extLst>
              <a:ext uri="{FF2B5EF4-FFF2-40B4-BE49-F238E27FC236}">
                <a16:creationId xmlns:a16="http://schemas.microsoft.com/office/drawing/2014/main" id="{39FB13D5-7253-B9EA-658F-68CD30A0A4EC}"/>
              </a:ext>
            </a:extLst>
          </p:cNvPr>
          <p:cNvPicPr>
            <a:picLocks noChangeAspect="1"/>
          </p:cNvPicPr>
          <p:nvPr/>
        </p:nvPicPr>
        <p:blipFill>
          <a:blip r:embed="rId3"/>
          <a:stretch>
            <a:fillRect/>
          </a:stretch>
        </p:blipFill>
        <p:spPr>
          <a:xfrm>
            <a:off x="3399012" y="4555875"/>
            <a:ext cx="4787946" cy="1653392"/>
          </a:xfrm>
          <a:prstGeom prst="rect">
            <a:avLst/>
          </a:prstGeom>
        </p:spPr>
      </p:pic>
    </p:spTree>
    <p:extLst>
      <p:ext uri="{BB962C8B-B14F-4D97-AF65-F5344CB8AC3E}">
        <p14:creationId xmlns:p14="http://schemas.microsoft.com/office/powerpoint/2010/main" val="24476273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7880-4E26-1254-4D05-FC55FA4B68EA}"/>
              </a:ext>
            </a:extLst>
          </p:cNvPr>
          <p:cNvSpPr>
            <a:spLocks noGrp="1"/>
          </p:cNvSpPr>
          <p:nvPr>
            <p:ph type="title"/>
          </p:nvPr>
        </p:nvSpPr>
        <p:spPr/>
        <p:txBody>
          <a:bodyPr>
            <a:normAutofit/>
          </a:bodyPr>
          <a:lstStyle/>
          <a:p>
            <a:r>
              <a:rPr lang="en-US" dirty="0"/>
              <a:t>Consideration Impact of Reserves</a:t>
            </a:r>
          </a:p>
        </p:txBody>
      </p:sp>
      <p:sp>
        <p:nvSpPr>
          <p:cNvPr id="3" name="Content Placeholder 2">
            <a:extLst>
              <a:ext uri="{FF2B5EF4-FFF2-40B4-BE49-F238E27FC236}">
                <a16:creationId xmlns:a16="http://schemas.microsoft.com/office/drawing/2014/main" id="{88B8FD0B-7C95-BBC4-0B26-298BD01321A6}"/>
              </a:ext>
            </a:extLst>
          </p:cNvPr>
          <p:cNvSpPr>
            <a:spLocks noGrp="1"/>
          </p:cNvSpPr>
          <p:nvPr>
            <p:ph idx="1"/>
          </p:nvPr>
        </p:nvSpPr>
        <p:spPr>
          <a:xfrm>
            <a:off x="838200" y="1834769"/>
            <a:ext cx="10515600" cy="4351338"/>
          </a:xfrm>
        </p:spPr>
        <p:txBody>
          <a:bodyPr/>
          <a:lstStyle/>
          <a:p>
            <a:r>
              <a:rPr lang="en-US" dirty="0"/>
              <a:t>Note the Increase in Consideration if you have PIK Interest</a:t>
            </a:r>
          </a:p>
          <a:p>
            <a:endParaRPr lang="en-US" dirty="0"/>
          </a:p>
        </p:txBody>
      </p:sp>
      <p:pic>
        <p:nvPicPr>
          <p:cNvPr id="4" name="Picture 3">
            <a:extLst>
              <a:ext uri="{FF2B5EF4-FFF2-40B4-BE49-F238E27FC236}">
                <a16:creationId xmlns:a16="http://schemas.microsoft.com/office/drawing/2014/main" id="{EB3CE091-8F2C-5740-E2A8-4A8419593BAE}"/>
              </a:ext>
            </a:extLst>
          </p:cNvPr>
          <p:cNvPicPr>
            <a:picLocks noChangeAspect="1"/>
          </p:cNvPicPr>
          <p:nvPr/>
        </p:nvPicPr>
        <p:blipFill>
          <a:blip r:embed="rId2"/>
          <a:stretch>
            <a:fillRect/>
          </a:stretch>
        </p:blipFill>
        <p:spPr>
          <a:xfrm>
            <a:off x="3193874" y="2449271"/>
            <a:ext cx="5130846" cy="1780682"/>
          </a:xfrm>
          <a:prstGeom prst="rect">
            <a:avLst/>
          </a:prstGeom>
        </p:spPr>
      </p:pic>
      <p:pic>
        <p:nvPicPr>
          <p:cNvPr id="8" name="Picture 7">
            <a:extLst>
              <a:ext uri="{FF2B5EF4-FFF2-40B4-BE49-F238E27FC236}">
                <a16:creationId xmlns:a16="http://schemas.microsoft.com/office/drawing/2014/main" id="{7E4179A4-B0AF-B886-E964-286612CAC8D8}"/>
              </a:ext>
            </a:extLst>
          </p:cNvPr>
          <p:cNvPicPr>
            <a:picLocks noChangeAspect="1"/>
          </p:cNvPicPr>
          <p:nvPr/>
        </p:nvPicPr>
        <p:blipFill>
          <a:blip r:embed="rId3"/>
          <a:stretch>
            <a:fillRect/>
          </a:stretch>
        </p:blipFill>
        <p:spPr>
          <a:xfrm>
            <a:off x="3257884" y="4528931"/>
            <a:ext cx="5130847" cy="1780174"/>
          </a:xfrm>
          <a:prstGeom prst="rect">
            <a:avLst/>
          </a:prstGeom>
        </p:spPr>
      </p:pic>
    </p:spTree>
    <p:extLst>
      <p:ext uri="{BB962C8B-B14F-4D97-AF65-F5344CB8AC3E}">
        <p14:creationId xmlns:p14="http://schemas.microsoft.com/office/powerpoint/2010/main" val="12838824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2313-9D2F-20EB-4462-08F137253F9B}"/>
              </a:ext>
            </a:extLst>
          </p:cNvPr>
          <p:cNvSpPr>
            <a:spLocks noGrp="1"/>
          </p:cNvSpPr>
          <p:nvPr>
            <p:ph type="title"/>
          </p:nvPr>
        </p:nvSpPr>
        <p:spPr/>
        <p:txBody>
          <a:bodyPr>
            <a:normAutofit fontScale="90000"/>
          </a:bodyPr>
          <a:lstStyle/>
          <a:p>
            <a:r>
              <a:rPr lang="en-US" dirty="0"/>
              <a:t>Debt Sculpting, DSCR Formula and Negative Repayment</a:t>
            </a:r>
          </a:p>
        </p:txBody>
      </p:sp>
      <p:sp>
        <p:nvSpPr>
          <p:cNvPr id="3" name="Content Placeholder 2">
            <a:extLst>
              <a:ext uri="{FF2B5EF4-FFF2-40B4-BE49-F238E27FC236}">
                <a16:creationId xmlns:a16="http://schemas.microsoft.com/office/drawing/2014/main" id="{78767F32-4D28-2FCF-E664-1577A9341CC7}"/>
              </a:ext>
            </a:extLst>
          </p:cNvPr>
          <p:cNvSpPr>
            <a:spLocks noGrp="1"/>
          </p:cNvSpPr>
          <p:nvPr>
            <p:ph idx="1"/>
          </p:nvPr>
        </p:nvSpPr>
        <p:spPr>
          <a:xfrm>
            <a:off x="2895602" y="1764506"/>
            <a:ext cx="7748014" cy="4416837"/>
          </a:xfrm>
        </p:spPr>
        <p:txBody>
          <a:bodyPr>
            <a:normAutofit fontScale="92500" lnSpcReduction="10000"/>
          </a:bodyPr>
          <a:lstStyle/>
          <a:p>
            <a:r>
              <a:rPr lang="en-US" sz="1100" dirty="0"/>
              <a:t>Start with the basic formula:</a:t>
            </a:r>
          </a:p>
          <a:p>
            <a:pPr lvl="1"/>
            <a:r>
              <a:rPr lang="en-US" sz="1100" dirty="0"/>
              <a:t>DSCR = CFADS/DS</a:t>
            </a:r>
          </a:p>
          <a:p>
            <a:pPr lvl="1"/>
            <a:r>
              <a:rPr lang="en-US" sz="1100" dirty="0"/>
              <a:t>DS = CFADS/DSCR</a:t>
            </a:r>
          </a:p>
          <a:p>
            <a:pPr lvl="1"/>
            <a:r>
              <a:rPr lang="en-US" sz="1100" dirty="0"/>
              <a:t>DS = Interest + Repayment</a:t>
            </a:r>
          </a:p>
          <a:p>
            <a:pPr lvl="1"/>
            <a:endParaRPr lang="en-US" sz="1100" dirty="0"/>
          </a:p>
          <a:p>
            <a:r>
              <a:rPr lang="en-US" sz="1100" dirty="0"/>
              <a:t>It is possible that in this formula the repayment will be negative when interest is greater than debt service</a:t>
            </a:r>
          </a:p>
          <a:p>
            <a:endParaRPr lang="en-US" sz="1100" dirty="0"/>
          </a:p>
          <a:p>
            <a:r>
              <a:rPr lang="en-US" sz="1100" dirty="0"/>
              <a:t>In this case there are a couple things you can do.</a:t>
            </a:r>
          </a:p>
          <a:p>
            <a:pPr lvl="1"/>
            <a:r>
              <a:rPr lang="en-US" sz="1100" dirty="0"/>
              <a:t>You can set up a cash reserve account to cover the interest</a:t>
            </a:r>
          </a:p>
          <a:p>
            <a:pPr lvl="1"/>
            <a:r>
              <a:rPr lang="en-US" sz="1100" dirty="0"/>
              <a:t>You can use the cash reserve withdraws to cover the repayment</a:t>
            </a:r>
          </a:p>
          <a:p>
            <a:pPr lvl="1"/>
            <a:r>
              <a:rPr lang="en-US" sz="1100" dirty="0"/>
              <a:t>In this case there is higher repayment (non-negative) and the tenure of the debt declines</a:t>
            </a:r>
          </a:p>
          <a:p>
            <a:pPr lvl="1"/>
            <a:r>
              <a:rPr lang="en-US" sz="1100" dirty="0"/>
              <a:t>If the CFADS includes only the cash for repayment, the DSCR is below the target</a:t>
            </a:r>
          </a:p>
          <a:p>
            <a:r>
              <a:rPr lang="en-US" sz="1100" dirty="0"/>
              <a:t>Solution</a:t>
            </a:r>
          </a:p>
          <a:p>
            <a:pPr lvl="1"/>
            <a:r>
              <a:rPr lang="en-US" sz="1100" dirty="0"/>
              <a:t>Amount withdrawn from the reserve account uses the formula</a:t>
            </a:r>
          </a:p>
          <a:p>
            <a:pPr lvl="1"/>
            <a:r>
              <a:rPr lang="en-US" sz="1100" dirty="0"/>
              <a:t>CFADS = EBITDA – Taxes + Amount Withdrawn from Reserve</a:t>
            </a:r>
          </a:p>
          <a:p>
            <a:pPr lvl="1"/>
            <a:r>
              <a:rPr lang="en-US" sz="1100" dirty="0"/>
              <a:t>Target CFADS = Debt Service x DSCR</a:t>
            </a:r>
          </a:p>
          <a:p>
            <a:pPr lvl="1"/>
            <a:r>
              <a:rPr lang="en-US" sz="1100" dirty="0"/>
              <a:t>Debt Service = Interest Expense</a:t>
            </a:r>
          </a:p>
          <a:p>
            <a:pPr lvl="1"/>
            <a:r>
              <a:rPr lang="en-US" sz="1100" dirty="0"/>
              <a:t>(EBITDA – Taxes + Amount Withdrawn)  = Interest * DSCR</a:t>
            </a:r>
          </a:p>
          <a:p>
            <a:pPr lvl="1"/>
            <a:endParaRPr lang="en-US" sz="1100" dirty="0"/>
          </a:p>
          <a:p>
            <a:pPr lvl="1"/>
            <a:r>
              <a:rPr lang="en-US" sz="1100" b="1" dirty="0"/>
              <a:t>Amount of Reserve Withdrawn = Interest * DSCR – EBITDA + Taxes</a:t>
            </a:r>
          </a:p>
          <a:p>
            <a:pPr lvl="1"/>
            <a:endParaRPr lang="en-US" sz="1100" dirty="0"/>
          </a:p>
          <a:p>
            <a:pPr lvl="1"/>
            <a:r>
              <a:rPr lang="en-US" sz="1100" dirty="0"/>
              <a:t>Note the extra amount results in dividends like the normal situation</a:t>
            </a:r>
          </a:p>
        </p:txBody>
      </p:sp>
    </p:spTree>
    <p:extLst>
      <p:ext uri="{BB962C8B-B14F-4D97-AF65-F5344CB8AC3E}">
        <p14:creationId xmlns:p14="http://schemas.microsoft.com/office/powerpoint/2010/main" val="3673256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8C3-2424-061A-AB2F-9C555324510E}"/>
              </a:ext>
            </a:extLst>
          </p:cNvPr>
          <p:cNvSpPr>
            <a:spLocks noGrp="1"/>
          </p:cNvSpPr>
          <p:nvPr>
            <p:ph type="ctrTitle"/>
          </p:nvPr>
        </p:nvSpPr>
        <p:spPr>
          <a:prstGeom prst="rect">
            <a:avLst/>
          </a:prstGeom>
        </p:spPr>
        <p:txBody>
          <a:bodyPr/>
          <a:lstStyle/>
          <a:p>
            <a:r>
              <a:rPr lang="en-US" dirty="0">
                <a:latin typeface="+mn-lt"/>
              </a:rPr>
              <a:t>Modelling Equations and Introduction</a:t>
            </a:r>
          </a:p>
        </p:txBody>
      </p:sp>
    </p:spTree>
    <p:extLst>
      <p:ext uri="{BB962C8B-B14F-4D97-AF65-F5344CB8AC3E}">
        <p14:creationId xmlns:p14="http://schemas.microsoft.com/office/powerpoint/2010/main" val="9564896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4E43-0DA7-8619-30B9-A037D81FA83F}"/>
              </a:ext>
            </a:extLst>
          </p:cNvPr>
          <p:cNvSpPr>
            <a:spLocks noGrp="1"/>
          </p:cNvSpPr>
          <p:nvPr>
            <p:ph type="title"/>
          </p:nvPr>
        </p:nvSpPr>
        <p:spPr/>
        <p:txBody>
          <a:bodyPr>
            <a:normAutofit fontScale="90000"/>
          </a:bodyPr>
          <a:lstStyle/>
          <a:p>
            <a:r>
              <a:rPr lang="en-US" dirty="0"/>
              <a:t>Review of Ugly problem of Circular References</a:t>
            </a:r>
          </a:p>
        </p:txBody>
      </p:sp>
      <p:sp>
        <p:nvSpPr>
          <p:cNvPr id="3" name="Content Placeholder 2">
            <a:extLst>
              <a:ext uri="{FF2B5EF4-FFF2-40B4-BE49-F238E27FC236}">
                <a16:creationId xmlns:a16="http://schemas.microsoft.com/office/drawing/2014/main" id="{2067C590-49D7-8B6C-725D-CD2859488C9D}"/>
              </a:ext>
            </a:extLst>
          </p:cNvPr>
          <p:cNvSpPr>
            <a:spLocks noGrp="1"/>
          </p:cNvSpPr>
          <p:nvPr>
            <p:ph idx="1"/>
          </p:nvPr>
        </p:nvSpPr>
        <p:spPr/>
        <p:txBody>
          <a:bodyPr>
            <a:normAutofit/>
          </a:bodyPr>
          <a:lstStyle/>
          <a:p>
            <a:r>
              <a:rPr lang="en-US" dirty="0"/>
              <a:t>Issue</a:t>
            </a:r>
          </a:p>
          <a:p>
            <a:pPr lvl="1"/>
            <a:r>
              <a:rPr lang="en-US" dirty="0"/>
              <a:t>Does the Iteration Button cause problems with a goal seek</a:t>
            </a:r>
          </a:p>
          <a:p>
            <a:pPr lvl="1"/>
            <a:r>
              <a:rPr lang="en-US" dirty="0"/>
              <a:t>Allow circular with with if statement (not multiplication) with switch and check box</a:t>
            </a:r>
          </a:p>
          <a:p>
            <a:pPr lvl="1"/>
            <a:r>
              <a:rPr lang="en-US" dirty="0"/>
              <a:t>Illustration of Turning on and off Iteration Button</a:t>
            </a:r>
          </a:p>
          <a:p>
            <a:pPr lvl="1"/>
            <a:endParaRPr lang="en-US" dirty="0"/>
          </a:p>
          <a:p>
            <a:pPr lvl="1"/>
            <a:endParaRPr lang="en-US" dirty="0"/>
          </a:p>
          <a:p>
            <a:r>
              <a:rPr lang="en-US" dirty="0"/>
              <a:t>Issue</a:t>
            </a:r>
          </a:p>
          <a:p>
            <a:pPr lvl="1"/>
            <a:r>
              <a:rPr lang="en-US" dirty="0"/>
              <a:t>Macro with goal seek – use range names</a:t>
            </a:r>
          </a:p>
          <a:p>
            <a:pPr lvl="1"/>
            <a:r>
              <a:rPr lang="en-US" dirty="0"/>
              <a:t>Test copy and paste with goal seek together</a:t>
            </a:r>
          </a:p>
          <a:p>
            <a:pPr lvl="1"/>
            <a:r>
              <a:rPr lang="en-US" dirty="0"/>
              <a:t>Use NPV for target IRR</a:t>
            </a:r>
          </a:p>
          <a:p>
            <a:pPr marL="0" indent="0">
              <a:buNone/>
            </a:pPr>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670138D9-FEE5-4E9A-3DF2-B10001D24639}"/>
              </a:ext>
            </a:extLst>
          </p:cNvPr>
          <p:cNvPicPr>
            <a:picLocks noChangeAspect="1"/>
          </p:cNvPicPr>
          <p:nvPr/>
        </p:nvPicPr>
        <p:blipFill>
          <a:blip r:embed="rId2"/>
          <a:stretch>
            <a:fillRect/>
          </a:stretch>
        </p:blipFill>
        <p:spPr>
          <a:xfrm>
            <a:off x="5925981" y="4580108"/>
            <a:ext cx="5913407" cy="1912765"/>
          </a:xfrm>
          <a:prstGeom prst="rect">
            <a:avLst/>
          </a:prstGeom>
        </p:spPr>
      </p:pic>
      <p:pic>
        <p:nvPicPr>
          <p:cNvPr id="7" name="Picture 6">
            <a:extLst>
              <a:ext uri="{FF2B5EF4-FFF2-40B4-BE49-F238E27FC236}">
                <a16:creationId xmlns:a16="http://schemas.microsoft.com/office/drawing/2014/main" id="{7BCB7E7C-99BE-FC3A-F0FC-7423B35E25B3}"/>
              </a:ext>
            </a:extLst>
          </p:cNvPr>
          <p:cNvPicPr>
            <a:picLocks noChangeAspect="1"/>
          </p:cNvPicPr>
          <p:nvPr/>
        </p:nvPicPr>
        <p:blipFill>
          <a:blip r:embed="rId3"/>
          <a:stretch>
            <a:fillRect/>
          </a:stretch>
        </p:blipFill>
        <p:spPr>
          <a:xfrm>
            <a:off x="6583162" y="2404932"/>
            <a:ext cx="2549954" cy="1321509"/>
          </a:xfrm>
          <a:prstGeom prst="rect">
            <a:avLst/>
          </a:prstGeom>
        </p:spPr>
      </p:pic>
    </p:spTree>
    <p:extLst>
      <p:ext uri="{BB962C8B-B14F-4D97-AF65-F5344CB8AC3E}">
        <p14:creationId xmlns:p14="http://schemas.microsoft.com/office/powerpoint/2010/main" val="4544506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625D-C383-2519-5FCF-F179A413C3FB}"/>
              </a:ext>
            </a:extLst>
          </p:cNvPr>
          <p:cNvSpPr>
            <a:spLocks noGrp="1"/>
          </p:cNvSpPr>
          <p:nvPr>
            <p:ph type="title"/>
          </p:nvPr>
        </p:nvSpPr>
        <p:spPr/>
        <p:txBody>
          <a:bodyPr>
            <a:normAutofit fontScale="90000"/>
          </a:bodyPr>
          <a:lstStyle/>
          <a:p>
            <a:r>
              <a:rPr lang="en-US" dirty="0"/>
              <a:t>When Does Problem of Interest &gt; Debt Service Occur</a:t>
            </a:r>
          </a:p>
        </p:txBody>
      </p:sp>
      <p:sp>
        <p:nvSpPr>
          <p:cNvPr id="3" name="Content Placeholder 2">
            <a:extLst>
              <a:ext uri="{FF2B5EF4-FFF2-40B4-BE49-F238E27FC236}">
                <a16:creationId xmlns:a16="http://schemas.microsoft.com/office/drawing/2014/main" id="{94D140BF-11D0-2B38-866A-4253E3396D3E}"/>
              </a:ext>
            </a:extLst>
          </p:cNvPr>
          <p:cNvSpPr>
            <a:spLocks noGrp="1"/>
          </p:cNvSpPr>
          <p:nvPr>
            <p:ph idx="1"/>
          </p:nvPr>
        </p:nvSpPr>
        <p:spPr/>
        <p:txBody>
          <a:bodyPr/>
          <a:lstStyle/>
          <a:p>
            <a:r>
              <a:rPr lang="en-US" dirty="0"/>
              <a:t>High growth and or inflation rate</a:t>
            </a:r>
          </a:p>
          <a:p>
            <a:r>
              <a:rPr lang="en-US" dirty="0"/>
              <a:t>Big difference between seasonal cash flow</a:t>
            </a:r>
          </a:p>
          <a:p>
            <a:r>
              <a:rPr lang="en-US" dirty="0"/>
              <a:t>Battery augmentation</a:t>
            </a:r>
          </a:p>
          <a:p>
            <a:r>
              <a:rPr lang="en-US" dirty="0"/>
              <a:t>Inverter Replacement Financed</a:t>
            </a:r>
          </a:p>
          <a:p>
            <a:r>
              <a:rPr lang="en-US" dirty="0"/>
              <a:t>Major Overhauls without MRA</a:t>
            </a:r>
          </a:p>
        </p:txBody>
      </p:sp>
      <p:pic>
        <p:nvPicPr>
          <p:cNvPr id="5" name="Picture 4">
            <a:extLst>
              <a:ext uri="{FF2B5EF4-FFF2-40B4-BE49-F238E27FC236}">
                <a16:creationId xmlns:a16="http://schemas.microsoft.com/office/drawing/2014/main" id="{E937064D-4948-7788-2D68-D35B2F8BA4A0}"/>
              </a:ext>
            </a:extLst>
          </p:cNvPr>
          <p:cNvPicPr>
            <a:picLocks noChangeAspect="1"/>
          </p:cNvPicPr>
          <p:nvPr/>
        </p:nvPicPr>
        <p:blipFill>
          <a:blip r:embed="rId2"/>
          <a:stretch>
            <a:fillRect/>
          </a:stretch>
        </p:blipFill>
        <p:spPr>
          <a:xfrm>
            <a:off x="3644101" y="4001294"/>
            <a:ext cx="5812404" cy="2303578"/>
          </a:xfrm>
          <a:prstGeom prst="rect">
            <a:avLst/>
          </a:prstGeom>
        </p:spPr>
      </p:pic>
    </p:spTree>
    <p:extLst>
      <p:ext uri="{BB962C8B-B14F-4D97-AF65-F5344CB8AC3E}">
        <p14:creationId xmlns:p14="http://schemas.microsoft.com/office/powerpoint/2010/main" val="31924014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8B7D-0BA7-770F-8C6D-6D438AE8C38B}"/>
              </a:ext>
            </a:extLst>
          </p:cNvPr>
          <p:cNvSpPr>
            <a:spLocks noGrp="1"/>
          </p:cNvSpPr>
          <p:nvPr>
            <p:ph type="title"/>
          </p:nvPr>
        </p:nvSpPr>
        <p:spPr/>
        <p:txBody>
          <a:bodyPr>
            <a:normAutofit/>
          </a:bodyPr>
          <a:lstStyle/>
          <a:p>
            <a:r>
              <a:rPr lang="en-US" dirty="0"/>
              <a:t>Three Steps to Demonstrate Problems</a:t>
            </a:r>
          </a:p>
        </p:txBody>
      </p:sp>
      <p:sp>
        <p:nvSpPr>
          <p:cNvPr id="3" name="Content Placeholder 2">
            <a:extLst>
              <a:ext uri="{FF2B5EF4-FFF2-40B4-BE49-F238E27FC236}">
                <a16:creationId xmlns:a16="http://schemas.microsoft.com/office/drawing/2014/main" id="{D83C72F8-3EE6-55FD-D4D5-19EF3660FAD9}"/>
              </a:ext>
            </a:extLst>
          </p:cNvPr>
          <p:cNvSpPr>
            <a:spLocks noGrp="1"/>
          </p:cNvSpPr>
          <p:nvPr>
            <p:ph idx="1"/>
          </p:nvPr>
        </p:nvSpPr>
        <p:spPr/>
        <p:txBody>
          <a:bodyPr/>
          <a:lstStyle/>
          <a:p>
            <a:r>
              <a:rPr lang="en-US" dirty="0"/>
              <a:t>Step 1:</a:t>
            </a:r>
          </a:p>
          <a:p>
            <a:pPr lvl="1"/>
            <a:r>
              <a:rPr lang="en-US" dirty="0"/>
              <a:t>Set-up account that allows repayment to be Debt Service – Interest</a:t>
            </a:r>
          </a:p>
          <a:p>
            <a:pPr lvl="1"/>
            <a:r>
              <a:rPr lang="en-US" dirty="0"/>
              <a:t>Set-up the amount of negative repayment (named positive payments below)</a:t>
            </a:r>
          </a:p>
          <a:p>
            <a:endParaRPr lang="en-US" dirty="0"/>
          </a:p>
          <a:p>
            <a:pPr lvl="1"/>
            <a:endParaRPr lang="en-US" dirty="0"/>
          </a:p>
          <a:p>
            <a:endParaRPr lang="en-US" dirty="0"/>
          </a:p>
        </p:txBody>
      </p:sp>
      <p:pic>
        <p:nvPicPr>
          <p:cNvPr id="5" name="Picture 4">
            <a:extLst>
              <a:ext uri="{FF2B5EF4-FFF2-40B4-BE49-F238E27FC236}">
                <a16:creationId xmlns:a16="http://schemas.microsoft.com/office/drawing/2014/main" id="{DD170064-D2B7-F2DB-5CCB-299CB4A472C6}"/>
              </a:ext>
            </a:extLst>
          </p:cNvPr>
          <p:cNvPicPr>
            <a:picLocks noChangeAspect="1"/>
          </p:cNvPicPr>
          <p:nvPr/>
        </p:nvPicPr>
        <p:blipFill>
          <a:blip r:embed="rId2"/>
          <a:stretch>
            <a:fillRect/>
          </a:stretch>
        </p:blipFill>
        <p:spPr>
          <a:xfrm>
            <a:off x="2548281" y="3423085"/>
            <a:ext cx="6369420" cy="2753879"/>
          </a:xfrm>
          <a:prstGeom prst="rect">
            <a:avLst/>
          </a:prstGeom>
        </p:spPr>
      </p:pic>
    </p:spTree>
    <p:extLst>
      <p:ext uri="{BB962C8B-B14F-4D97-AF65-F5344CB8AC3E}">
        <p14:creationId xmlns:p14="http://schemas.microsoft.com/office/powerpoint/2010/main" val="4526717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FE38A-A91E-8F35-FF45-109F006CE8EA}"/>
              </a:ext>
            </a:extLst>
          </p:cNvPr>
          <p:cNvSpPr>
            <a:spLocks noGrp="1"/>
          </p:cNvSpPr>
          <p:nvPr>
            <p:ph type="title"/>
          </p:nvPr>
        </p:nvSpPr>
        <p:spPr/>
        <p:txBody>
          <a:bodyPr>
            <a:normAutofit/>
          </a:bodyPr>
          <a:lstStyle/>
          <a:p>
            <a:r>
              <a:rPr lang="en-US" dirty="0"/>
              <a:t>Try 1: Simple Account Approach</a:t>
            </a:r>
          </a:p>
        </p:txBody>
      </p:sp>
      <p:sp>
        <p:nvSpPr>
          <p:cNvPr id="3" name="Content Placeholder 2">
            <a:extLst>
              <a:ext uri="{FF2B5EF4-FFF2-40B4-BE49-F238E27FC236}">
                <a16:creationId xmlns:a16="http://schemas.microsoft.com/office/drawing/2014/main" id="{C0A8FFE3-CA34-1103-A060-97D0E75FC9DF}"/>
              </a:ext>
            </a:extLst>
          </p:cNvPr>
          <p:cNvSpPr>
            <a:spLocks noGrp="1"/>
          </p:cNvSpPr>
          <p:nvPr>
            <p:ph idx="1"/>
          </p:nvPr>
        </p:nvSpPr>
        <p:spPr/>
        <p:txBody>
          <a:bodyPr/>
          <a:lstStyle/>
          <a:p>
            <a:r>
              <a:rPr lang="en-US" dirty="0"/>
              <a:t>Set up cash reserve account</a:t>
            </a:r>
          </a:p>
          <a:p>
            <a:r>
              <a:rPr lang="en-US" dirty="0"/>
              <a:t>Sum of balances is the amount in the account</a:t>
            </a:r>
          </a:p>
          <a:p>
            <a:r>
              <a:rPr lang="en-US" dirty="0"/>
              <a:t>Illustrated below</a:t>
            </a:r>
          </a:p>
          <a:p>
            <a:r>
              <a:rPr lang="en-US" dirty="0"/>
              <a:t>Problems</a:t>
            </a:r>
          </a:p>
          <a:p>
            <a:pPr lvl="1"/>
            <a:r>
              <a:rPr lang="en-US" dirty="0"/>
              <a:t>Shortens Debt Tenure</a:t>
            </a:r>
          </a:p>
          <a:p>
            <a:pPr lvl="1"/>
            <a:r>
              <a:rPr lang="en-US" dirty="0"/>
              <a:t>Reduced IRR from Cash in Sources and Uses</a:t>
            </a:r>
          </a:p>
          <a:p>
            <a:pPr lvl="1"/>
            <a:r>
              <a:rPr lang="en-US" dirty="0"/>
              <a:t>Circular Reference</a:t>
            </a:r>
          </a:p>
        </p:txBody>
      </p:sp>
      <p:pic>
        <p:nvPicPr>
          <p:cNvPr id="5" name="Picture 4">
            <a:extLst>
              <a:ext uri="{FF2B5EF4-FFF2-40B4-BE49-F238E27FC236}">
                <a16:creationId xmlns:a16="http://schemas.microsoft.com/office/drawing/2014/main" id="{84BF5ED0-B633-79D3-7947-83F63C41809B}"/>
              </a:ext>
            </a:extLst>
          </p:cNvPr>
          <p:cNvPicPr>
            <a:picLocks noChangeAspect="1"/>
          </p:cNvPicPr>
          <p:nvPr/>
        </p:nvPicPr>
        <p:blipFill>
          <a:blip r:embed="rId2"/>
          <a:stretch>
            <a:fillRect/>
          </a:stretch>
        </p:blipFill>
        <p:spPr>
          <a:xfrm>
            <a:off x="6025582" y="4338010"/>
            <a:ext cx="3110405" cy="1984887"/>
          </a:xfrm>
          <a:prstGeom prst="rect">
            <a:avLst/>
          </a:prstGeom>
        </p:spPr>
      </p:pic>
    </p:spTree>
    <p:extLst>
      <p:ext uri="{BB962C8B-B14F-4D97-AF65-F5344CB8AC3E}">
        <p14:creationId xmlns:p14="http://schemas.microsoft.com/office/powerpoint/2010/main" val="14846920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3027-3510-2423-8B1F-5DFD7A1EDEDF}"/>
              </a:ext>
            </a:extLst>
          </p:cNvPr>
          <p:cNvSpPr>
            <a:spLocks noGrp="1"/>
          </p:cNvSpPr>
          <p:nvPr>
            <p:ph type="title"/>
          </p:nvPr>
        </p:nvSpPr>
        <p:spPr/>
        <p:txBody>
          <a:bodyPr>
            <a:normAutofit/>
          </a:bodyPr>
          <a:lstStyle/>
          <a:p>
            <a:r>
              <a:rPr lang="en-US" dirty="0"/>
              <a:t>Resolution of Shorter-tenure</a:t>
            </a:r>
          </a:p>
        </p:txBody>
      </p:sp>
      <p:sp>
        <p:nvSpPr>
          <p:cNvPr id="3" name="Content Placeholder 2">
            <a:extLst>
              <a:ext uri="{FF2B5EF4-FFF2-40B4-BE49-F238E27FC236}">
                <a16:creationId xmlns:a16="http://schemas.microsoft.com/office/drawing/2014/main" id="{98943113-4062-B6AC-2ADB-8DBC7227C318}"/>
              </a:ext>
            </a:extLst>
          </p:cNvPr>
          <p:cNvSpPr>
            <a:spLocks noGrp="1"/>
          </p:cNvSpPr>
          <p:nvPr>
            <p:ph idx="1"/>
          </p:nvPr>
        </p:nvSpPr>
        <p:spPr/>
        <p:txBody>
          <a:bodyPr>
            <a:normAutofit/>
          </a:bodyPr>
          <a:lstStyle/>
          <a:p>
            <a:r>
              <a:rPr lang="en-US" dirty="0"/>
              <a:t>If you are using DSCR to size debt, then the maximum debt to capital should be less than the required amount</a:t>
            </a:r>
          </a:p>
          <a:p>
            <a:r>
              <a:rPr lang="en-US" dirty="0"/>
              <a:t>You should have room to increase the debt</a:t>
            </a:r>
          </a:p>
          <a:p>
            <a:r>
              <a:rPr lang="en-US" dirty="0"/>
              <a:t>You can increase the debt and extend the maturity with a goal seek</a:t>
            </a:r>
          </a:p>
          <a:p>
            <a:r>
              <a:rPr lang="en-US" dirty="0"/>
              <a:t>You are essentially funding some of the cash reserve with increased debt</a:t>
            </a:r>
          </a:p>
          <a:p>
            <a:r>
              <a:rPr lang="en-US" dirty="0"/>
              <a:t>Use the goal seek function to size the debt</a:t>
            </a:r>
          </a:p>
          <a:p>
            <a:r>
              <a:rPr lang="en-US" dirty="0"/>
              <a:t>High Interest Rate</a:t>
            </a:r>
          </a:p>
          <a:p>
            <a:endParaRPr lang="en-US" dirty="0"/>
          </a:p>
        </p:txBody>
      </p:sp>
    </p:spTree>
    <p:extLst>
      <p:ext uri="{BB962C8B-B14F-4D97-AF65-F5344CB8AC3E}">
        <p14:creationId xmlns:p14="http://schemas.microsoft.com/office/powerpoint/2010/main" val="3050426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A4F8-688E-50CF-CC75-BB86E3C75F28}"/>
              </a:ext>
            </a:extLst>
          </p:cNvPr>
          <p:cNvSpPr>
            <a:spLocks noGrp="1"/>
          </p:cNvSpPr>
          <p:nvPr>
            <p:ph type="title"/>
          </p:nvPr>
        </p:nvSpPr>
        <p:spPr/>
        <p:txBody>
          <a:bodyPr>
            <a:normAutofit/>
          </a:bodyPr>
          <a:lstStyle/>
          <a:p>
            <a:r>
              <a:rPr lang="en-US" dirty="0"/>
              <a:t>Summary of Results</a:t>
            </a:r>
          </a:p>
        </p:txBody>
      </p:sp>
      <p:sp>
        <p:nvSpPr>
          <p:cNvPr id="3" name="Content Placeholder 2">
            <a:extLst>
              <a:ext uri="{FF2B5EF4-FFF2-40B4-BE49-F238E27FC236}">
                <a16:creationId xmlns:a16="http://schemas.microsoft.com/office/drawing/2014/main" id="{E5436063-AB6C-5790-4DD1-3AF65935A1E8}"/>
              </a:ext>
            </a:extLst>
          </p:cNvPr>
          <p:cNvSpPr>
            <a:spLocks noGrp="1"/>
          </p:cNvSpPr>
          <p:nvPr>
            <p:ph idx="1"/>
          </p:nvPr>
        </p:nvSpPr>
        <p:spPr/>
        <p:txBody>
          <a:bodyPr/>
          <a:lstStyle/>
          <a:p>
            <a:r>
              <a:rPr lang="en-US" dirty="0"/>
              <a:t>Case with allowing negative repayment</a:t>
            </a:r>
          </a:p>
          <a:p>
            <a:endParaRPr lang="en-US" dirty="0"/>
          </a:p>
        </p:txBody>
      </p:sp>
      <p:pic>
        <p:nvPicPr>
          <p:cNvPr id="5" name="Picture 4">
            <a:extLst>
              <a:ext uri="{FF2B5EF4-FFF2-40B4-BE49-F238E27FC236}">
                <a16:creationId xmlns:a16="http://schemas.microsoft.com/office/drawing/2014/main" id="{01BA12FF-B7EA-526E-B490-0EA1C23A86EA}"/>
              </a:ext>
            </a:extLst>
          </p:cNvPr>
          <p:cNvPicPr>
            <a:picLocks noChangeAspect="1"/>
          </p:cNvPicPr>
          <p:nvPr/>
        </p:nvPicPr>
        <p:blipFill>
          <a:blip r:embed="rId2"/>
          <a:stretch>
            <a:fillRect/>
          </a:stretch>
        </p:blipFill>
        <p:spPr>
          <a:xfrm>
            <a:off x="2452359" y="2271738"/>
            <a:ext cx="2172644" cy="1675974"/>
          </a:xfrm>
          <a:prstGeom prst="rect">
            <a:avLst/>
          </a:prstGeom>
        </p:spPr>
      </p:pic>
      <p:pic>
        <p:nvPicPr>
          <p:cNvPr id="7" name="Picture 6">
            <a:extLst>
              <a:ext uri="{FF2B5EF4-FFF2-40B4-BE49-F238E27FC236}">
                <a16:creationId xmlns:a16="http://schemas.microsoft.com/office/drawing/2014/main" id="{6ECEF3DC-9AB7-190B-0D76-986A394D6A79}"/>
              </a:ext>
            </a:extLst>
          </p:cNvPr>
          <p:cNvPicPr>
            <a:picLocks noChangeAspect="1"/>
          </p:cNvPicPr>
          <p:nvPr/>
        </p:nvPicPr>
        <p:blipFill>
          <a:blip r:embed="rId3"/>
          <a:stretch>
            <a:fillRect/>
          </a:stretch>
        </p:blipFill>
        <p:spPr>
          <a:xfrm>
            <a:off x="5888066" y="2280883"/>
            <a:ext cx="2490915" cy="1726905"/>
          </a:xfrm>
          <a:prstGeom prst="rect">
            <a:avLst/>
          </a:prstGeom>
        </p:spPr>
      </p:pic>
      <p:pic>
        <p:nvPicPr>
          <p:cNvPr id="9" name="Picture 8">
            <a:extLst>
              <a:ext uri="{FF2B5EF4-FFF2-40B4-BE49-F238E27FC236}">
                <a16:creationId xmlns:a16="http://schemas.microsoft.com/office/drawing/2014/main" id="{D3C0A1A3-E791-13CB-F5CB-67A893F3952C}"/>
              </a:ext>
            </a:extLst>
          </p:cNvPr>
          <p:cNvPicPr>
            <a:picLocks noChangeAspect="1"/>
          </p:cNvPicPr>
          <p:nvPr/>
        </p:nvPicPr>
        <p:blipFill>
          <a:blip r:embed="rId4"/>
          <a:stretch>
            <a:fillRect/>
          </a:stretch>
        </p:blipFill>
        <p:spPr>
          <a:xfrm>
            <a:off x="2452359" y="4246691"/>
            <a:ext cx="2538440" cy="1930272"/>
          </a:xfrm>
          <a:prstGeom prst="rect">
            <a:avLst/>
          </a:prstGeom>
        </p:spPr>
      </p:pic>
      <p:pic>
        <p:nvPicPr>
          <p:cNvPr id="11" name="Picture 10">
            <a:extLst>
              <a:ext uri="{FF2B5EF4-FFF2-40B4-BE49-F238E27FC236}">
                <a16:creationId xmlns:a16="http://schemas.microsoft.com/office/drawing/2014/main" id="{94FCE2D6-1D00-8FEA-EB61-44AE67C0B254}"/>
              </a:ext>
            </a:extLst>
          </p:cNvPr>
          <p:cNvPicPr>
            <a:picLocks noChangeAspect="1"/>
          </p:cNvPicPr>
          <p:nvPr/>
        </p:nvPicPr>
        <p:blipFill>
          <a:blip r:embed="rId5"/>
          <a:stretch>
            <a:fillRect/>
          </a:stretch>
        </p:blipFill>
        <p:spPr>
          <a:xfrm>
            <a:off x="5888065" y="4430403"/>
            <a:ext cx="2490916" cy="1746560"/>
          </a:xfrm>
          <a:prstGeom prst="rect">
            <a:avLst/>
          </a:prstGeom>
        </p:spPr>
      </p:pic>
    </p:spTree>
    <p:extLst>
      <p:ext uri="{BB962C8B-B14F-4D97-AF65-F5344CB8AC3E}">
        <p14:creationId xmlns:p14="http://schemas.microsoft.com/office/powerpoint/2010/main" val="25535373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F23E6-08F5-A4C7-3176-398733A685E1}"/>
              </a:ext>
            </a:extLst>
          </p:cNvPr>
          <p:cNvSpPr>
            <a:spLocks noGrp="1"/>
          </p:cNvSpPr>
          <p:nvPr>
            <p:ph type="ctrTitle"/>
          </p:nvPr>
        </p:nvSpPr>
        <p:spPr/>
        <p:txBody>
          <a:bodyPr/>
          <a:lstStyle/>
          <a:p>
            <a:r>
              <a:rPr lang="en-US" dirty="0"/>
              <a:t>Session 9:</a:t>
            </a:r>
            <a:br>
              <a:rPr lang="en-US" dirty="0"/>
            </a:br>
            <a:r>
              <a:rPr lang="en-US" dirty="0"/>
              <a:t>Consolidation of Projects</a:t>
            </a:r>
          </a:p>
        </p:txBody>
      </p:sp>
    </p:spTree>
    <p:extLst>
      <p:ext uri="{BB962C8B-B14F-4D97-AF65-F5344CB8AC3E}">
        <p14:creationId xmlns:p14="http://schemas.microsoft.com/office/powerpoint/2010/main" val="22282274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E54E-4A7D-75DD-D645-6FCA04F41B59}"/>
              </a:ext>
            </a:extLst>
          </p:cNvPr>
          <p:cNvSpPr>
            <a:spLocks noGrp="1"/>
          </p:cNvSpPr>
          <p:nvPr>
            <p:ph type="title"/>
          </p:nvPr>
        </p:nvSpPr>
        <p:spPr/>
        <p:txBody>
          <a:bodyPr>
            <a:normAutofit fontScale="90000"/>
          </a:bodyPr>
          <a:lstStyle/>
          <a:p>
            <a:r>
              <a:rPr lang="en-US" dirty="0"/>
              <a:t>A Corporation’s Value and the Value of a Family</a:t>
            </a:r>
          </a:p>
        </p:txBody>
      </p:sp>
      <p:sp>
        <p:nvSpPr>
          <p:cNvPr id="3" name="Content Placeholder 2">
            <a:extLst>
              <a:ext uri="{FF2B5EF4-FFF2-40B4-BE49-F238E27FC236}">
                <a16:creationId xmlns:a16="http://schemas.microsoft.com/office/drawing/2014/main" id="{EAD3ADD9-2248-AB02-3CA9-9415BB5EC579}"/>
              </a:ext>
            </a:extLst>
          </p:cNvPr>
          <p:cNvSpPr>
            <a:spLocks noGrp="1"/>
          </p:cNvSpPr>
          <p:nvPr>
            <p:ph idx="1"/>
          </p:nvPr>
        </p:nvSpPr>
        <p:spPr/>
        <p:txBody>
          <a:bodyPr>
            <a:normAutofit/>
          </a:bodyPr>
          <a:lstStyle/>
          <a:p>
            <a:r>
              <a:rPr lang="en-US" dirty="0"/>
              <a:t>To begin the discussion, I note that any corporation is a portfolio of different investments. </a:t>
            </a:r>
          </a:p>
          <a:p>
            <a:r>
              <a:rPr lang="en-US" dirty="0"/>
              <a:t>The investments could be factories, advertising, an internet website, investments in R&amp;D, training of employees and many other things. </a:t>
            </a:r>
          </a:p>
          <a:p>
            <a:r>
              <a:rPr lang="en-US" dirty="0"/>
              <a:t>The way I think about this portfolio of investments is a family tree where the family has a history and may last for many generations into the future. </a:t>
            </a:r>
          </a:p>
          <a:p>
            <a:r>
              <a:rPr lang="en-US" dirty="0"/>
              <a:t>If we for some reason want to value the family, we would need to not only value the current generation, but also future generations that will be there long after we are gone.</a:t>
            </a:r>
          </a:p>
        </p:txBody>
      </p:sp>
    </p:spTree>
    <p:extLst>
      <p:ext uri="{BB962C8B-B14F-4D97-AF65-F5344CB8AC3E}">
        <p14:creationId xmlns:p14="http://schemas.microsoft.com/office/powerpoint/2010/main" val="14469280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6954"/>
            <a:ext cx="10744200" cy="365125"/>
          </a:xfrm>
        </p:spPr>
        <p:txBody>
          <a:bodyPr>
            <a:normAutofit fontScale="90000"/>
          </a:bodyPr>
          <a:lstStyle/>
          <a:p>
            <a:pPr eaLnBrk="0" latinLnBrk="0" hangingPunct="0"/>
            <a:r>
              <a:rPr lang="en-US" dirty="0"/>
              <a:t>Family is Like a Corporation; Person is Like Project Finance – How would Value the Family</a:t>
            </a:r>
          </a:p>
        </p:txBody>
      </p:sp>
      <p:sp>
        <p:nvSpPr>
          <p:cNvPr id="4" name="Slide Number Placeholder 3"/>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EB241CD2-1E45-42A3-B213-66A034DF9A3B}" type="slidenum">
              <a:rPr lang="en-GB">
                <a:solidFill>
                  <a:srgbClr val="FFFFFF"/>
                </a:solidFill>
              </a:rPr>
              <a:pPr algn="ctr"/>
              <a:t>158</a:t>
            </a:fld>
            <a:endParaRPr lang="ko-KR" altLang="en-US" dirty="0">
              <a:solidFill>
                <a:srgbClr val="FFFFFF"/>
              </a:solidFill>
              <a:ea typeface="맑은 고딕" panose="020B0503020000020004" pitchFamily="34" charset="-127"/>
            </a:endParaRPr>
          </a:p>
        </p:txBody>
      </p:sp>
      <p:sp>
        <p:nvSpPr>
          <p:cNvPr id="3" name="TextBox 2">
            <a:extLst>
              <a:ext uri="{FF2B5EF4-FFF2-40B4-BE49-F238E27FC236}">
                <a16:creationId xmlns:a16="http://schemas.microsoft.com/office/drawing/2014/main" id="{30E1D567-B7EC-4E4C-8D6F-9AF7DD879055}"/>
              </a:ext>
            </a:extLst>
          </p:cNvPr>
          <p:cNvSpPr txBox="1"/>
          <p:nvPr/>
        </p:nvSpPr>
        <p:spPr>
          <a:xfrm>
            <a:off x="7586025" y="2650849"/>
            <a:ext cx="837808" cy="404085"/>
          </a:xfrm>
          <a:prstGeom prst="rect">
            <a:avLst/>
          </a:prstGeom>
          <a:solidFill>
            <a:srgbClr val="FFFF00"/>
          </a:solidFill>
        </p:spPr>
        <p:txBody>
          <a:bodyPr wrap="square" rtlCol="0">
            <a:spAutoFit/>
          </a:bodyPr>
          <a:lstStyle/>
          <a:p>
            <a:r>
              <a:rPr lang="en-US" sz="1013" dirty="0">
                <a:solidFill>
                  <a:srgbClr val="000000"/>
                </a:solidFill>
                <a:latin typeface="Calibri" panose="020F0502020204030204"/>
              </a:rPr>
              <a:t>Person is the project</a:t>
            </a:r>
          </a:p>
        </p:txBody>
      </p:sp>
      <p:cxnSp>
        <p:nvCxnSpPr>
          <p:cNvPr id="7" name="Straight Arrow Connector 6">
            <a:extLst>
              <a:ext uri="{FF2B5EF4-FFF2-40B4-BE49-F238E27FC236}">
                <a16:creationId xmlns:a16="http://schemas.microsoft.com/office/drawing/2014/main" id="{7298C546-1605-41F9-99EF-512BD6294292}"/>
              </a:ext>
            </a:extLst>
          </p:cNvPr>
          <p:cNvCxnSpPr/>
          <p:nvPr/>
        </p:nvCxnSpPr>
        <p:spPr>
          <a:xfrm flipH="1">
            <a:off x="6472485" y="3014410"/>
            <a:ext cx="1150660" cy="272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A5C325-3EAE-4E89-B010-B0057AA00259}"/>
              </a:ext>
            </a:extLst>
          </p:cNvPr>
          <p:cNvSpPr txBox="1"/>
          <p:nvPr/>
        </p:nvSpPr>
        <p:spPr>
          <a:xfrm>
            <a:off x="7586025" y="3860228"/>
            <a:ext cx="837808" cy="715837"/>
          </a:xfrm>
          <a:prstGeom prst="rect">
            <a:avLst/>
          </a:prstGeom>
          <a:solidFill>
            <a:srgbClr val="FFFF00"/>
          </a:solidFill>
        </p:spPr>
        <p:txBody>
          <a:bodyPr wrap="square" rtlCol="0">
            <a:spAutoFit/>
          </a:bodyPr>
          <a:lstStyle/>
          <a:p>
            <a:r>
              <a:rPr lang="en-US" sz="1013" dirty="0">
                <a:solidFill>
                  <a:srgbClr val="000000"/>
                </a:solidFill>
                <a:latin typeface="Calibri" panose="020F0502020204030204"/>
              </a:rPr>
              <a:t>Entire Family is the Corporation</a:t>
            </a:r>
          </a:p>
        </p:txBody>
      </p:sp>
      <p:sp>
        <p:nvSpPr>
          <p:cNvPr id="9" name="TextBox 8">
            <a:extLst>
              <a:ext uri="{FF2B5EF4-FFF2-40B4-BE49-F238E27FC236}">
                <a16:creationId xmlns:a16="http://schemas.microsoft.com/office/drawing/2014/main" id="{9E294743-B908-1D69-1D1B-A4F01C5FDB47}"/>
              </a:ext>
            </a:extLst>
          </p:cNvPr>
          <p:cNvSpPr txBox="1"/>
          <p:nvPr/>
        </p:nvSpPr>
        <p:spPr>
          <a:xfrm>
            <a:off x="2900797" y="4379601"/>
            <a:ext cx="1644362" cy="559961"/>
          </a:xfrm>
          <a:prstGeom prst="rect">
            <a:avLst/>
          </a:prstGeom>
          <a:solidFill>
            <a:srgbClr val="3E9B64"/>
          </a:solidFill>
        </p:spPr>
        <p:txBody>
          <a:bodyPr wrap="square" rtlCol="0">
            <a:spAutoFit/>
          </a:bodyPr>
          <a:lstStyle/>
          <a:p>
            <a:r>
              <a:rPr lang="en-US" sz="1013" dirty="0">
                <a:solidFill>
                  <a:srgbClr val="000000"/>
                </a:solidFill>
                <a:latin typeface="Calibri" panose="020F0502020204030204"/>
              </a:rPr>
              <a:t>Success of a family depends on the success of individuals in the family</a:t>
            </a:r>
          </a:p>
        </p:txBody>
      </p:sp>
      <p:sp>
        <p:nvSpPr>
          <p:cNvPr id="6" name="TextBox 5">
            <a:extLst>
              <a:ext uri="{FF2B5EF4-FFF2-40B4-BE49-F238E27FC236}">
                <a16:creationId xmlns:a16="http://schemas.microsoft.com/office/drawing/2014/main" id="{6F732432-550F-B012-AB0D-9135EFFCE77D}"/>
              </a:ext>
            </a:extLst>
          </p:cNvPr>
          <p:cNvSpPr txBox="1"/>
          <p:nvPr/>
        </p:nvSpPr>
        <p:spPr>
          <a:xfrm>
            <a:off x="5496447" y="4647944"/>
            <a:ext cx="2264179" cy="559961"/>
          </a:xfrm>
          <a:prstGeom prst="rect">
            <a:avLst/>
          </a:prstGeom>
          <a:solidFill>
            <a:srgbClr val="92D050"/>
          </a:solidFill>
        </p:spPr>
        <p:txBody>
          <a:bodyPr wrap="square" rtlCol="0">
            <a:spAutoFit/>
          </a:bodyPr>
          <a:lstStyle/>
          <a:p>
            <a:r>
              <a:rPr lang="en-US" sz="1013" dirty="0">
                <a:solidFill>
                  <a:srgbClr val="000000"/>
                </a:solidFill>
                <a:latin typeface="Calibri" panose="020F0502020204030204"/>
              </a:rPr>
              <a:t>Terminal Value of Future Generations Difficult to Compute – Comes from Potential from Future Generations</a:t>
            </a:r>
          </a:p>
        </p:txBody>
      </p:sp>
      <p:sp>
        <p:nvSpPr>
          <p:cNvPr id="10" name="TextBox 9">
            <a:extLst>
              <a:ext uri="{FF2B5EF4-FFF2-40B4-BE49-F238E27FC236}">
                <a16:creationId xmlns:a16="http://schemas.microsoft.com/office/drawing/2014/main" id="{470F2D88-D201-6DED-3287-24B5A3ECFBB4}"/>
              </a:ext>
            </a:extLst>
          </p:cNvPr>
          <p:cNvSpPr txBox="1"/>
          <p:nvPr/>
        </p:nvSpPr>
        <p:spPr>
          <a:xfrm>
            <a:off x="2900797" y="2114164"/>
            <a:ext cx="2264179" cy="559961"/>
          </a:xfrm>
          <a:prstGeom prst="rect">
            <a:avLst/>
          </a:prstGeom>
          <a:solidFill>
            <a:srgbClr val="92D050"/>
          </a:solidFill>
        </p:spPr>
        <p:txBody>
          <a:bodyPr wrap="square" rtlCol="0">
            <a:spAutoFit/>
          </a:bodyPr>
          <a:lstStyle/>
          <a:p>
            <a:r>
              <a:rPr lang="en-US" sz="1013" dirty="0">
                <a:solidFill>
                  <a:srgbClr val="000000"/>
                </a:solidFill>
                <a:latin typeface="Calibri" panose="020F0502020204030204"/>
              </a:rPr>
              <a:t>Potential for Next Generation as a Guide for the Performance History of Prior Generation</a:t>
            </a:r>
          </a:p>
        </p:txBody>
      </p:sp>
      <p:pic>
        <p:nvPicPr>
          <p:cNvPr id="16" name="Picture 15" descr="A picture containing text, queen  Description automatically generated">
            <a:extLst>
              <a:ext uri="{FF2B5EF4-FFF2-40B4-BE49-F238E27FC236}">
                <a16:creationId xmlns:a16="http://schemas.microsoft.com/office/drawing/2014/main" id="{55457399-7EE7-75B0-FE07-5A9E293FC575}"/>
              </a:ext>
            </a:extLst>
          </p:cNvPr>
          <p:cNvPicPr>
            <a:picLocks noChangeAspect="1"/>
          </p:cNvPicPr>
          <p:nvPr/>
        </p:nvPicPr>
        <p:blipFill>
          <a:blip r:embed="rId2"/>
          <a:stretch>
            <a:fillRect/>
          </a:stretch>
        </p:blipFill>
        <p:spPr>
          <a:xfrm>
            <a:off x="5157297" y="1982998"/>
            <a:ext cx="2455395" cy="2541267"/>
          </a:xfrm>
          <a:prstGeom prst="rect">
            <a:avLst/>
          </a:prstGeom>
        </p:spPr>
      </p:pic>
    </p:spTree>
    <p:extLst>
      <p:ext uri="{BB962C8B-B14F-4D97-AF65-F5344CB8AC3E}">
        <p14:creationId xmlns:p14="http://schemas.microsoft.com/office/powerpoint/2010/main" val="13168539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A65A-DBF0-8BB3-A50C-441684EE5729}"/>
              </a:ext>
            </a:extLst>
          </p:cNvPr>
          <p:cNvSpPr>
            <a:spLocks noGrp="1"/>
          </p:cNvSpPr>
          <p:nvPr>
            <p:ph type="title"/>
          </p:nvPr>
        </p:nvSpPr>
        <p:spPr/>
        <p:txBody>
          <a:bodyPr>
            <a:normAutofit/>
          </a:bodyPr>
          <a:lstStyle/>
          <a:p>
            <a:r>
              <a:rPr lang="en-US" dirty="0"/>
              <a:t>Biggest Problems in Corporate Finance</a:t>
            </a:r>
          </a:p>
        </p:txBody>
      </p:sp>
      <p:sp>
        <p:nvSpPr>
          <p:cNvPr id="3" name="Content Placeholder 2">
            <a:extLst>
              <a:ext uri="{FF2B5EF4-FFF2-40B4-BE49-F238E27FC236}">
                <a16:creationId xmlns:a16="http://schemas.microsoft.com/office/drawing/2014/main" id="{7209EB4A-AE77-324A-6EB7-7726D5486D9F}"/>
              </a:ext>
            </a:extLst>
          </p:cNvPr>
          <p:cNvSpPr>
            <a:spLocks noGrp="1"/>
          </p:cNvSpPr>
          <p:nvPr>
            <p:ph idx="1"/>
          </p:nvPr>
        </p:nvSpPr>
        <p:spPr>
          <a:xfrm>
            <a:off x="914400" y="1764506"/>
            <a:ext cx="7080823" cy="4270533"/>
          </a:xfrm>
        </p:spPr>
        <p:txBody>
          <a:bodyPr>
            <a:normAutofit fontScale="77500" lnSpcReduction="20000"/>
          </a:bodyPr>
          <a:lstStyle/>
          <a:p>
            <a:r>
              <a:rPr lang="en-US" dirty="0"/>
              <a:t>The biggest item of value in a corporate DCF analysis is the terminal value as a corporation is assumed to last indefinitely (forever).</a:t>
            </a:r>
          </a:p>
          <a:p>
            <a:pPr lvl="1"/>
            <a:r>
              <a:rPr lang="en-US" dirty="0"/>
              <a:t>In the long-term future, all of the management will be replaced</a:t>
            </a:r>
          </a:p>
          <a:p>
            <a:pPr lvl="1"/>
            <a:r>
              <a:rPr lang="en-US" dirty="0"/>
              <a:t>In the long-term future, all of the current products will be obsolete</a:t>
            </a:r>
          </a:p>
          <a:p>
            <a:pPr lvl="1"/>
            <a:r>
              <a:rPr lang="en-US" dirty="0"/>
              <a:t>In the long-term, all existing assets (except land) will be retired</a:t>
            </a:r>
          </a:p>
          <a:p>
            <a:pPr lvl="1"/>
            <a:r>
              <a:rPr lang="en-US" dirty="0"/>
              <a:t>Value in the long-term comes from the ability of management to earn returns above the cost of capital; why should we assume management can continually earn high returns on new projects</a:t>
            </a:r>
          </a:p>
          <a:p>
            <a:r>
              <a:rPr lang="en-US" dirty="0"/>
              <a:t>A really big problem in corporation is what WACC to use in valuation</a:t>
            </a:r>
          </a:p>
          <a:p>
            <a:pPr lvl="1"/>
            <a:r>
              <a:rPr lang="en-US" dirty="0"/>
              <a:t>Assuming a constant WACC is crazy</a:t>
            </a:r>
          </a:p>
          <a:p>
            <a:pPr lvl="1"/>
            <a:r>
              <a:rPr lang="en-US" dirty="0"/>
              <a:t>Everybody has different opinions about what the equity risk premium and the beta are, leading to dramatic differences in WACC</a:t>
            </a:r>
          </a:p>
          <a:p>
            <a:pPr lvl="1"/>
            <a:r>
              <a:rPr lang="en-US" dirty="0"/>
              <a:t>There continue to be problems with valuing the tax shield from interest in WACC and debates about un-levering and re-levering Beta and adjusted net present value</a:t>
            </a:r>
          </a:p>
          <a:p>
            <a:r>
              <a:rPr lang="en-US" dirty="0"/>
              <a:t>Another big problem in corporate finance is interpreting EPS, ROE and ROIC along with P/E, EV/EBITDA and Price to Book Ratio</a:t>
            </a:r>
          </a:p>
          <a:p>
            <a:pPr lvl="1"/>
            <a:r>
              <a:rPr lang="en-US" dirty="0"/>
              <a:t>When companies are growing fast, the ROE and ROIC will be lower than the equity or project IRR while when companies are not investing the reverse will be true</a:t>
            </a:r>
          </a:p>
          <a:p>
            <a:pPr lvl="1"/>
            <a:r>
              <a:rPr lang="en-US" dirty="0"/>
              <a:t>The value impacts of this can be resolved with project finance analysis. </a:t>
            </a:r>
          </a:p>
        </p:txBody>
      </p:sp>
      <p:pic>
        <p:nvPicPr>
          <p:cNvPr id="5" name="Picture 4">
            <a:extLst>
              <a:ext uri="{FF2B5EF4-FFF2-40B4-BE49-F238E27FC236}">
                <a16:creationId xmlns:a16="http://schemas.microsoft.com/office/drawing/2014/main" id="{83DB5C0E-C984-7112-411A-05036DE2F7EE}"/>
              </a:ext>
            </a:extLst>
          </p:cNvPr>
          <p:cNvPicPr>
            <a:picLocks noChangeAspect="1"/>
          </p:cNvPicPr>
          <p:nvPr/>
        </p:nvPicPr>
        <p:blipFill>
          <a:blip r:embed="rId2"/>
          <a:stretch>
            <a:fillRect/>
          </a:stretch>
        </p:blipFill>
        <p:spPr>
          <a:xfrm>
            <a:off x="7995224" y="1487491"/>
            <a:ext cx="1457396" cy="1465568"/>
          </a:xfrm>
          <a:prstGeom prst="rect">
            <a:avLst/>
          </a:prstGeom>
        </p:spPr>
      </p:pic>
    </p:spTree>
    <p:extLst>
      <p:ext uri="{BB962C8B-B14F-4D97-AF65-F5344CB8AC3E}">
        <p14:creationId xmlns:p14="http://schemas.microsoft.com/office/powerpoint/2010/main" val="1522475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8FFDF8-8172-4FFD-A621-44147E857FC4}"/>
              </a:ext>
            </a:extLst>
          </p:cNvPr>
          <p:cNvSpPr>
            <a:spLocks noGrp="1"/>
          </p:cNvSpPr>
          <p:nvPr>
            <p:ph type="ctrTitle"/>
          </p:nvPr>
        </p:nvSpPr>
        <p:spPr>
          <a:xfrm>
            <a:off x="2528917" y="596766"/>
            <a:ext cx="6487132" cy="366658"/>
          </a:xfrm>
        </p:spPr>
        <p:txBody>
          <a:bodyPr/>
          <a:lstStyle/>
          <a:p>
            <a:r>
              <a:rPr lang="en-US" dirty="0"/>
              <a:t>Only Need A Few Key Functions</a:t>
            </a:r>
          </a:p>
        </p:txBody>
      </p:sp>
      <p:sp>
        <p:nvSpPr>
          <p:cNvPr id="4" name="Text Placeholder 3">
            <a:extLst>
              <a:ext uri="{FF2B5EF4-FFF2-40B4-BE49-F238E27FC236}">
                <a16:creationId xmlns:a16="http://schemas.microsoft.com/office/drawing/2014/main" id="{A0660B07-558E-4486-BA98-AE6FE051FE90}"/>
              </a:ext>
            </a:extLst>
          </p:cNvPr>
          <p:cNvSpPr>
            <a:spLocks noGrp="1"/>
          </p:cNvSpPr>
          <p:nvPr>
            <p:ph type="body" sz="quarter" idx="13"/>
          </p:nvPr>
        </p:nvSpPr>
        <p:spPr/>
        <p:txBody>
          <a:bodyPr>
            <a:normAutofit/>
          </a:bodyPr>
          <a:lstStyle/>
          <a:p>
            <a:r>
              <a:rPr lang="en-US" sz="2250" dirty="0"/>
              <a:t>In applying functions:</a:t>
            </a:r>
          </a:p>
          <a:p>
            <a:pPr lvl="1"/>
            <a:r>
              <a:rPr lang="en-US" sz="2250" dirty="0"/>
              <a:t>Use Entire Line</a:t>
            </a:r>
          </a:p>
          <a:p>
            <a:pPr lvl="1"/>
            <a:r>
              <a:rPr lang="en-US" sz="2250" dirty="0"/>
              <a:t>LOOKUP, XLOOKUP, INDEX, SUMIF is most important</a:t>
            </a:r>
          </a:p>
          <a:p>
            <a:pPr lvl="1"/>
            <a:r>
              <a:rPr lang="en-US" sz="2250" dirty="0"/>
              <a:t>XIRR, EDATE, EOMONTH</a:t>
            </a:r>
          </a:p>
          <a:p>
            <a:pPr lvl="1"/>
            <a:r>
              <a:rPr lang="en-US" sz="2250" dirty="0"/>
              <a:t>MIN and MAX </a:t>
            </a:r>
          </a:p>
          <a:p>
            <a:pPr lvl="1"/>
            <a:endParaRPr lang="en-US" sz="2250" dirty="0"/>
          </a:p>
        </p:txBody>
      </p:sp>
      <p:sp>
        <p:nvSpPr>
          <p:cNvPr id="2" name="Slide Number Placeholder 1">
            <a:extLst>
              <a:ext uri="{FF2B5EF4-FFF2-40B4-BE49-F238E27FC236}">
                <a16:creationId xmlns:a16="http://schemas.microsoft.com/office/drawing/2014/main" id="{58AD1EDB-7746-4F2C-9985-FE6F321A1BD0}"/>
              </a:ext>
            </a:extLst>
          </p:cNvPr>
          <p:cNvSpPr>
            <a:spLocks noGrp="1"/>
          </p:cNvSpPr>
          <p:nvPr>
            <p:ph type="sldNum" sz="quarter" idx="4294967295"/>
          </p:nvPr>
        </p:nvSpPr>
        <p:spPr>
          <a:xfrm>
            <a:off x="10142538" y="5710238"/>
            <a:ext cx="525462" cy="273050"/>
          </a:xfrm>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16</a:t>
            </a:fld>
            <a:endParaRPr lang="en-US" dirty="0">
              <a:solidFill>
                <a:srgbClr val="FFFFFF"/>
              </a:solidFill>
            </a:endParaRPr>
          </a:p>
        </p:txBody>
      </p:sp>
    </p:spTree>
    <p:extLst>
      <p:ext uri="{BB962C8B-B14F-4D97-AF65-F5344CB8AC3E}">
        <p14:creationId xmlns:p14="http://schemas.microsoft.com/office/powerpoint/2010/main" val="7305875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D428-B4C6-B1C3-982D-DF2A88A69555}"/>
              </a:ext>
            </a:extLst>
          </p:cNvPr>
          <p:cNvSpPr>
            <a:spLocks noGrp="1"/>
          </p:cNvSpPr>
          <p:nvPr>
            <p:ph type="title"/>
          </p:nvPr>
        </p:nvSpPr>
        <p:spPr/>
        <p:txBody>
          <a:bodyPr>
            <a:normAutofit fontScale="90000"/>
          </a:bodyPr>
          <a:lstStyle/>
          <a:p>
            <a:r>
              <a:rPr lang="en-US" dirty="0"/>
              <a:t>These Problems Do Not Exist in Project Finance</a:t>
            </a:r>
          </a:p>
        </p:txBody>
      </p:sp>
      <p:sp>
        <p:nvSpPr>
          <p:cNvPr id="3" name="Content Placeholder 2">
            <a:extLst>
              <a:ext uri="{FF2B5EF4-FFF2-40B4-BE49-F238E27FC236}">
                <a16:creationId xmlns:a16="http://schemas.microsoft.com/office/drawing/2014/main" id="{BE1E98AB-7B48-CD3D-21DF-DD64D130F930}"/>
              </a:ext>
            </a:extLst>
          </p:cNvPr>
          <p:cNvSpPr>
            <a:spLocks noGrp="1"/>
          </p:cNvSpPr>
          <p:nvPr>
            <p:ph idx="1"/>
          </p:nvPr>
        </p:nvSpPr>
        <p:spPr/>
        <p:txBody>
          <a:bodyPr>
            <a:normAutofit/>
          </a:bodyPr>
          <a:lstStyle/>
          <a:p>
            <a:r>
              <a:rPr lang="en-US" dirty="0"/>
              <a:t>Value a project over its life and don’t need terminal value</a:t>
            </a:r>
          </a:p>
          <a:p>
            <a:r>
              <a:rPr lang="en-US" dirty="0"/>
              <a:t>Discount rate changes, but stable discount rate for a mature project can be established from transactions (when your children become mature, you know their value)</a:t>
            </a:r>
          </a:p>
          <a:p>
            <a:r>
              <a:rPr lang="en-US" dirty="0"/>
              <a:t>Most of the cost of capital comes from debt and the mature equity cost of capital is a bit above (or even below) the interest rate</a:t>
            </a:r>
          </a:p>
          <a:p>
            <a:r>
              <a:rPr lang="en-US" dirty="0"/>
              <a:t>Problems: Irrelevant to use ROIC, ROE, EV/EBITDA, P/E – this makes these ratios irrelevant in fast growing or fast declining corporations. It may be depressing, but this can make just about all financial statement analysis irrelevant for corporate valuation.</a:t>
            </a:r>
          </a:p>
          <a:p>
            <a:r>
              <a:rPr lang="en-US" dirty="0"/>
              <a:t>Market to Book Value can be assessed by the ability to earn returns above the cost of capital.</a:t>
            </a:r>
          </a:p>
          <a:p>
            <a:pPr lvl="1"/>
            <a:r>
              <a:rPr lang="en-US" dirty="0"/>
              <a:t>Book Value (without write-offs) is the equity value on the balance sheet</a:t>
            </a:r>
          </a:p>
          <a:p>
            <a:pPr lvl="1"/>
            <a:r>
              <a:rPr lang="en-US" dirty="0"/>
              <a:t>Cash Flow from Book Value at Cost of Capital can be computed with PMT</a:t>
            </a:r>
          </a:p>
          <a:p>
            <a:pPr lvl="1"/>
            <a:r>
              <a:rPr lang="en-US" dirty="0"/>
              <a:t>Cash Flow from Premium Above Book Value can be computed with PMT and Higher Interest Rate</a:t>
            </a:r>
          </a:p>
          <a:p>
            <a:pPr lvl="1"/>
            <a:r>
              <a:rPr lang="en-US" dirty="0"/>
              <a:t>Theoretical Price to Book Ratio can be computed from PV</a:t>
            </a:r>
          </a:p>
        </p:txBody>
      </p:sp>
    </p:spTree>
    <p:extLst>
      <p:ext uri="{BB962C8B-B14F-4D97-AF65-F5344CB8AC3E}">
        <p14:creationId xmlns:p14="http://schemas.microsoft.com/office/powerpoint/2010/main" val="214164997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F802-0962-8AAB-B9B7-BE6A079FCBA1}"/>
              </a:ext>
            </a:extLst>
          </p:cNvPr>
          <p:cNvSpPr>
            <a:spLocks noGrp="1"/>
          </p:cNvSpPr>
          <p:nvPr>
            <p:ph type="title"/>
          </p:nvPr>
        </p:nvSpPr>
        <p:spPr/>
        <p:txBody>
          <a:bodyPr>
            <a:normAutofit/>
          </a:bodyPr>
          <a:lstStyle/>
          <a:p>
            <a:r>
              <a:rPr lang="en-US" dirty="0"/>
              <a:t>Returns and Market to Book Ratio</a:t>
            </a:r>
          </a:p>
        </p:txBody>
      </p:sp>
      <p:sp>
        <p:nvSpPr>
          <p:cNvPr id="3" name="Content Placeholder 2">
            <a:extLst>
              <a:ext uri="{FF2B5EF4-FFF2-40B4-BE49-F238E27FC236}">
                <a16:creationId xmlns:a16="http://schemas.microsoft.com/office/drawing/2014/main" id="{98C9C035-5317-A015-B47E-90818ECE4A3E}"/>
              </a:ext>
            </a:extLst>
          </p:cNvPr>
          <p:cNvSpPr>
            <a:spLocks noGrp="1"/>
          </p:cNvSpPr>
          <p:nvPr>
            <p:ph idx="1"/>
          </p:nvPr>
        </p:nvSpPr>
        <p:spPr/>
        <p:txBody>
          <a:bodyPr/>
          <a:lstStyle/>
          <a:p>
            <a:r>
              <a:rPr lang="en-US" dirty="0"/>
              <a:t>Orsted is case study</a:t>
            </a:r>
          </a:p>
          <a:p>
            <a:endParaRPr lang="en-US" dirty="0"/>
          </a:p>
        </p:txBody>
      </p:sp>
      <p:pic>
        <p:nvPicPr>
          <p:cNvPr id="5" name="Picture 4">
            <a:extLst>
              <a:ext uri="{FF2B5EF4-FFF2-40B4-BE49-F238E27FC236}">
                <a16:creationId xmlns:a16="http://schemas.microsoft.com/office/drawing/2014/main" id="{3C439038-59BC-6403-3482-E10168FEA6F1}"/>
              </a:ext>
            </a:extLst>
          </p:cNvPr>
          <p:cNvPicPr>
            <a:picLocks noChangeAspect="1"/>
          </p:cNvPicPr>
          <p:nvPr/>
        </p:nvPicPr>
        <p:blipFill>
          <a:blip r:embed="rId2"/>
          <a:stretch>
            <a:fillRect/>
          </a:stretch>
        </p:blipFill>
        <p:spPr>
          <a:xfrm>
            <a:off x="1504810" y="2580682"/>
            <a:ext cx="8214357" cy="3525948"/>
          </a:xfrm>
          <a:prstGeom prst="rect">
            <a:avLst/>
          </a:prstGeom>
        </p:spPr>
      </p:pic>
    </p:spTree>
    <p:extLst>
      <p:ext uri="{BB962C8B-B14F-4D97-AF65-F5344CB8AC3E}">
        <p14:creationId xmlns:p14="http://schemas.microsoft.com/office/powerpoint/2010/main" val="41203482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93BE6-B2C9-661A-4290-F706161F31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596E5E-F141-FE6A-ED7C-2E58EA1A3A97}"/>
              </a:ext>
            </a:extLst>
          </p:cNvPr>
          <p:cNvSpPr>
            <a:spLocks noGrp="1"/>
          </p:cNvSpPr>
          <p:nvPr>
            <p:ph type="title"/>
          </p:nvPr>
        </p:nvSpPr>
        <p:spPr/>
        <p:txBody>
          <a:bodyPr>
            <a:normAutofit/>
          </a:bodyPr>
          <a:lstStyle/>
          <a:p>
            <a:r>
              <a:rPr lang="en-US" dirty="0"/>
              <a:t>Financial Ratios for Stable Corporation</a:t>
            </a:r>
          </a:p>
        </p:txBody>
      </p:sp>
      <p:sp>
        <p:nvSpPr>
          <p:cNvPr id="3" name="Content Placeholder 2">
            <a:extLst>
              <a:ext uri="{FF2B5EF4-FFF2-40B4-BE49-F238E27FC236}">
                <a16:creationId xmlns:a16="http://schemas.microsoft.com/office/drawing/2014/main" id="{93CCB7CD-9914-DE37-9B68-0652A58735B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0487299-8759-12F9-27B4-C273A073B89F}"/>
              </a:ext>
            </a:extLst>
          </p:cNvPr>
          <p:cNvPicPr>
            <a:picLocks noChangeAspect="1"/>
          </p:cNvPicPr>
          <p:nvPr/>
        </p:nvPicPr>
        <p:blipFill>
          <a:blip r:embed="rId2"/>
          <a:stretch>
            <a:fillRect/>
          </a:stretch>
        </p:blipFill>
        <p:spPr>
          <a:xfrm>
            <a:off x="1583797" y="2276802"/>
            <a:ext cx="9211707" cy="3900161"/>
          </a:xfrm>
          <a:prstGeom prst="rect">
            <a:avLst/>
          </a:prstGeom>
        </p:spPr>
      </p:pic>
    </p:spTree>
    <p:extLst>
      <p:ext uri="{BB962C8B-B14F-4D97-AF65-F5344CB8AC3E}">
        <p14:creationId xmlns:p14="http://schemas.microsoft.com/office/powerpoint/2010/main" val="57804834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1AE69-55AE-8292-5EF7-C2F9B42D5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29434-3658-97AA-3064-DE19368E2D37}"/>
              </a:ext>
            </a:extLst>
          </p:cNvPr>
          <p:cNvSpPr>
            <a:spLocks noGrp="1"/>
          </p:cNvSpPr>
          <p:nvPr>
            <p:ph type="title"/>
          </p:nvPr>
        </p:nvSpPr>
        <p:spPr>
          <a:xfrm>
            <a:off x="2008633" y="1088137"/>
            <a:ext cx="6911691" cy="612749"/>
          </a:xfrm>
        </p:spPr>
        <p:txBody>
          <a:bodyPr>
            <a:normAutofit fontScale="90000"/>
          </a:bodyPr>
          <a:lstStyle/>
          <a:p>
            <a:r>
              <a:rPr lang="en-US" dirty="0"/>
              <a:t>Stable Company EV/EBITDA, ROIC and Project IRR</a:t>
            </a:r>
          </a:p>
        </p:txBody>
      </p:sp>
      <p:sp>
        <p:nvSpPr>
          <p:cNvPr id="3" name="Content Placeholder 2">
            <a:extLst>
              <a:ext uri="{FF2B5EF4-FFF2-40B4-BE49-F238E27FC236}">
                <a16:creationId xmlns:a16="http://schemas.microsoft.com/office/drawing/2014/main" id="{077D177E-EAB8-917B-CC46-9C18F963834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B826235-949B-DC7B-6710-49D76B61DF48}"/>
              </a:ext>
            </a:extLst>
          </p:cNvPr>
          <p:cNvPicPr>
            <a:picLocks noChangeAspect="1"/>
          </p:cNvPicPr>
          <p:nvPr/>
        </p:nvPicPr>
        <p:blipFill>
          <a:blip r:embed="rId2"/>
          <a:stretch>
            <a:fillRect/>
          </a:stretch>
        </p:blipFill>
        <p:spPr>
          <a:xfrm>
            <a:off x="2570336" y="2963889"/>
            <a:ext cx="6466115" cy="2805974"/>
          </a:xfrm>
          <a:prstGeom prst="rect">
            <a:avLst/>
          </a:prstGeom>
        </p:spPr>
      </p:pic>
    </p:spTree>
    <p:extLst>
      <p:ext uri="{BB962C8B-B14F-4D97-AF65-F5344CB8AC3E}">
        <p14:creationId xmlns:p14="http://schemas.microsoft.com/office/powerpoint/2010/main" val="1131278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09561-CBC2-326A-B6D8-55C1D0DA1D04}"/>
              </a:ext>
            </a:extLst>
          </p:cNvPr>
          <p:cNvSpPr>
            <a:spLocks noGrp="1"/>
          </p:cNvSpPr>
          <p:nvPr>
            <p:ph type="title"/>
          </p:nvPr>
        </p:nvSpPr>
        <p:spPr/>
        <p:txBody>
          <a:bodyPr>
            <a:normAutofit fontScale="90000"/>
          </a:bodyPr>
          <a:lstStyle/>
          <a:p>
            <a:r>
              <a:rPr lang="en-US" dirty="0"/>
              <a:t>Return and Price to Book Ratio for Oil Companies</a:t>
            </a:r>
          </a:p>
        </p:txBody>
      </p:sp>
      <p:sp>
        <p:nvSpPr>
          <p:cNvPr id="3" name="Content Placeholder 2">
            <a:extLst>
              <a:ext uri="{FF2B5EF4-FFF2-40B4-BE49-F238E27FC236}">
                <a16:creationId xmlns:a16="http://schemas.microsoft.com/office/drawing/2014/main" id="{F0557BD5-8313-5DA4-3041-9B22BD8C3406}"/>
              </a:ext>
            </a:extLst>
          </p:cNvPr>
          <p:cNvSpPr>
            <a:spLocks noGrp="1"/>
          </p:cNvSpPr>
          <p:nvPr>
            <p:ph idx="1"/>
          </p:nvPr>
        </p:nvSpPr>
        <p:spPr/>
        <p:txBody>
          <a:bodyPr/>
          <a:lstStyle/>
          <a:p>
            <a:r>
              <a:rPr lang="en-US" dirty="0"/>
              <a:t>Look at Equity IRR -- Seems to require about 15% to 18% to generate value of 2.0 to 2.5x value relative to the investment. Note that the beta is .9</a:t>
            </a:r>
          </a:p>
          <a:p>
            <a:endParaRPr lang="en-US" dirty="0"/>
          </a:p>
        </p:txBody>
      </p:sp>
      <p:sp>
        <p:nvSpPr>
          <p:cNvPr id="4" name="Slide Number Placeholder 3">
            <a:extLst>
              <a:ext uri="{FF2B5EF4-FFF2-40B4-BE49-F238E27FC236}">
                <a16:creationId xmlns:a16="http://schemas.microsoft.com/office/drawing/2014/main" id="{08627B59-276A-9DA3-A554-B6C99622432E}"/>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164</a:t>
            </a:fld>
            <a:endParaRPr lang="en-GB" dirty="0">
              <a:solidFill>
                <a:srgbClr val="FFFFFF"/>
              </a:solidFill>
            </a:endParaRPr>
          </a:p>
        </p:txBody>
      </p:sp>
      <p:pic>
        <p:nvPicPr>
          <p:cNvPr id="8" name="Picture 7">
            <a:extLst>
              <a:ext uri="{FF2B5EF4-FFF2-40B4-BE49-F238E27FC236}">
                <a16:creationId xmlns:a16="http://schemas.microsoft.com/office/drawing/2014/main" id="{DAC44DC6-B3AA-5D08-A196-D091A40536F3}"/>
              </a:ext>
            </a:extLst>
          </p:cNvPr>
          <p:cNvPicPr>
            <a:picLocks noChangeAspect="1"/>
          </p:cNvPicPr>
          <p:nvPr/>
        </p:nvPicPr>
        <p:blipFill>
          <a:blip r:embed="rId2"/>
          <a:stretch>
            <a:fillRect/>
          </a:stretch>
        </p:blipFill>
        <p:spPr>
          <a:xfrm>
            <a:off x="2932544" y="2708837"/>
            <a:ext cx="5698728" cy="2591240"/>
          </a:xfrm>
          <a:prstGeom prst="rect">
            <a:avLst/>
          </a:prstGeom>
        </p:spPr>
      </p:pic>
    </p:spTree>
    <p:extLst>
      <p:ext uri="{BB962C8B-B14F-4D97-AF65-F5344CB8AC3E}">
        <p14:creationId xmlns:p14="http://schemas.microsoft.com/office/powerpoint/2010/main" val="191733541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040A-87A2-93E6-9EE8-AA26A61E470F}"/>
              </a:ext>
            </a:extLst>
          </p:cNvPr>
          <p:cNvSpPr>
            <a:spLocks noGrp="1"/>
          </p:cNvSpPr>
          <p:nvPr>
            <p:ph type="title"/>
          </p:nvPr>
        </p:nvSpPr>
        <p:spPr/>
        <p:txBody>
          <a:bodyPr>
            <a:normAutofit fontScale="90000"/>
          </a:bodyPr>
          <a:lstStyle/>
          <a:p>
            <a:r>
              <a:rPr lang="en-US" dirty="0"/>
              <a:t>Reconciliation of IRR and ROE – Large Renewable Developer</a:t>
            </a:r>
          </a:p>
        </p:txBody>
      </p:sp>
      <p:sp>
        <p:nvSpPr>
          <p:cNvPr id="3" name="Content Placeholder 2">
            <a:extLst>
              <a:ext uri="{FF2B5EF4-FFF2-40B4-BE49-F238E27FC236}">
                <a16:creationId xmlns:a16="http://schemas.microsoft.com/office/drawing/2014/main" id="{DBFA5967-827F-1346-A5D7-EC8A7A3C50AB}"/>
              </a:ext>
            </a:extLst>
          </p:cNvPr>
          <p:cNvSpPr>
            <a:spLocks noGrp="1"/>
          </p:cNvSpPr>
          <p:nvPr>
            <p:ph idx="1"/>
          </p:nvPr>
        </p:nvSpPr>
        <p:spPr/>
        <p:txBody>
          <a:bodyPr/>
          <a:lstStyle/>
          <a:p>
            <a:r>
              <a:rPr lang="en-US" dirty="0"/>
              <a:t>About 7% to 12% return leads to much higher value relative to the invested capital – the market value to paid in capital plus income retained is 3.5x. The beta is similar at .85.</a:t>
            </a:r>
          </a:p>
          <a:p>
            <a:endParaRPr lang="en-US" dirty="0"/>
          </a:p>
        </p:txBody>
      </p:sp>
      <p:sp>
        <p:nvSpPr>
          <p:cNvPr id="4" name="Slide Number Placeholder 3">
            <a:extLst>
              <a:ext uri="{FF2B5EF4-FFF2-40B4-BE49-F238E27FC236}">
                <a16:creationId xmlns:a16="http://schemas.microsoft.com/office/drawing/2014/main" id="{D2D689E1-4BCD-A7F4-B6A1-D6E19B3CC63F}"/>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165</a:t>
            </a:fld>
            <a:endParaRPr lang="en-GB" dirty="0">
              <a:solidFill>
                <a:srgbClr val="FFFFFF"/>
              </a:solidFill>
            </a:endParaRPr>
          </a:p>
        </p:txBody>
      </p:sp>
      <p:pic>
        <p:nvPicPr>
          <p:cNvPr id="6" name="Picture 5">
            <a:extLst>
              <a:ext uri="{FF2B5EF4-FFF2-40B4-BE49-F238E27FC236}">
                <a16:creationId xmlns:a16="http://schemas.microsoft.com/office/drawing/2014/main" id="{98CED3F5-2B0E-098E-87E2-5FE00E65CEC7}"/>
              </a:ext>
            </a:extLst>
          </p:cNvPr>
          <p:cNvPicPr>
            <a:picLocks noChangeAspect="1"/>
          </p:cNvPicPr>
          <p:nvPr/>
        </p:nvPicPr>
        <p:blipFill>
          <a:blip r:embed="rId2"/>
          <a:stretch>
            <a:fillRect/>
          </a:stretch>
        </p:blipFill>
        <p:spPr>
          <a:xfrm>
            <a:off x="2856644" y="3235108"/>
            <a:ext cx="5752695" cy="2614862"/>
          </a:xfrm>
          <a:prstGeom prst="rect">
            <a:avLst/>
          </a:prstGeom>
        </p:spPr>
      </p:pic>
    </p:spTree>
    <p:extLst>
      <p:ext uri="{BB962C8B-B14F-4D97-AF65-F5344CB8AC3E}">
        <p14:creationId xmlns:p14="http://schemas.microsoft.com/office/powerpoint/2010/main" val="15168418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8ADE-6C6A-32D8-AA00-734E5B9550EB}"/>
              </a:ext>
            </a:extLst>
          </p:cNvPr>
          <p:cNvSpPr>
            <a:spLocks noGrp="1"/>
          </p:cNvSpPr>
          <p:nvPr>
            <p:ph type="title"/>
          </p:nvPr>
        </p:nvSpPr>
        <p:spPr>
          <a:xfrm>
            <a:off x="2152650" y="365126"/>
            <a:ext cx="7765542" cy="942466"/>
          </a:xfrm>
        </p:spPr>
        <p:txBody>
          <a:bodyPr>
            <a:normAutofit fontScale="90000"/>
          </a:bodyPr>
          <a:lstStyle/>
          <a:p>
            <a:r>
              <a:rPr lang="en-US" dirty="0"/>
              <a:t>Total Energy – More Stable Returns but Low Value Relative to Investment</a:t>
            </a:r>
          </a:p>
        </p:txBody>
      </p:sp>
      <p:sp>
        <p:nvSpPr>
          <p:cNvPr id="3" name="Content Placeholder 2">
            <a:extLst>
              <a:ext uri="{FF2B5EF4-FFF2-40B4-BE49-F238E27FC236}">
                <a16:creationId xmlns:a16="http://schemas.microsoft.com/office/drawing/2014/main" id="{28024A98-28C9-30F9-9B9A-69642FA210D5}"/>
              </a:ext>
            </a:extLst>
          </p:cNvPr>
          <p:cNvSpPr>
            <a:spLocks noGrp="1"/>
          </p:cNvSpPr>
          <p:nvPr>
            <p:ph idx="1"/>
          </p:nvPr>
        </p:nvSpPr>
        <p:spPr/>
        <p:txBody>
          <a:bodyPr/>
          <a:lstStyle/>
          <a:p>
            <a:r>
              <a:rPr lang="en-US" dirty="0"/>
              <a:t>Note the high return of 18% with the relatively low price to book ratio.</a:t>
            </a:r>
          </a:p>
          <a:p>
            <a:endParaRPr lang="en-US" dirty="0"/>
          </a:p>
          <a:p>
            <a:endParaRPr lang="en-US" dirty="0"/>
          </a:p>
        </p:txBody>
      </p:sp>
      <p:sp>
        <p:nvSpPr>
          <p:cNvPr id="4" name="Slide Number Placeholder 3">
            <a:extLst>
              <a:ext uri="{FF2B5EF4-FFF2-40B4-BE49-F238E27FC236}">
                <a16:creationId xmlns:a16="http://schemas.microsoft.com/office/drawing/2014/main" id="{9ED2D39A-81B7-3F55-F966-FBAF40ADD8B0}"/>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166</a:t>
            </a:fld>
            <a:endParaRPr lang="en-GB" dirty="0">
              <a:solidFill>
                <a:srgbClr val="FFFFFF"/>
              </a:solidFill>
            </a:endParaRPr>
          </a:p>
        </p:txBody>
      </p:sp>
      <p:pic>
        <p:nvPicPr>
          <p:cNvPr id="8" name="Picture 7">
            <a:extLst>
              <a:ext uri="{FF2B5EF4-FFF2-40B4-BE49-F238E27FC236}">
                <a16:creationId xmlns:a16="http://schemas.microsoft.com/office/drawing/2014/main" id="{A5275D82-0D25-6AE9-5464-35DEE85B32BA}"/>
              </a:ext>
            </a:extLst>
          </p:cNvPr>
          <p:cNvPicPr>
            <a:picLocks noChangeAspect="1"/>
          </p:cNvPicPr>
          <p:nvPr/>
        </p:nvPicPr>
        <p:blipFill>
          <a:blip r:embed="rId2"/>
          <a:stretch>
            <a:fillRect/>
          </a:stretch>
        </p:blipFill>
        <p:spPr>
          <a:xfrm>
            <a:off x="2673283" y="2842232"/>
            <a:ext cx="6196172" cy="2798388"/>
          </a:xfrm>
          <a:prstGeom prst="rect">
            <a:avLst/>
          </a:prstGeom>
        </p:spPr>
      </p:pic>
    </p:spTree>
    <p:extLst>
      <p:ext uri="{BB962C8B-B14F-4D97-AF65-F5344CB8AC3E}">
        <p14:creationId xmlns:p14="http://schemas.microsoft.com/office/powerpoint/2010/main" val="35733224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17C2-B83C-8DA4-6EE7-E90C31C3BAEF}"/>
              </a:ext>
            </a:extLst>
          </p:cNvPr>
          <p:cNvSpPr>
            <a:spLocks noGrp="1"/>
          </p:cNvSpPr>
          <p:nvPr>
            <p:ph type="title"/>
          </p:nvPr>
        </p:nvSpPr>
        <p:spPr/>
        <p:txBody>
          <a:bodyPr>
            <a:normAutofit fontScale="90000"/>
          </a:bodyPr>
          <a:lstStyle/>
          <a:p>
            <a:r>
              <a:rPr lang="en-US" dirty="0"/>
              <a:t>Shell Oil and Exit from Renewable Investments</a:t>
            </a:r>
          </a:p>
        </p:txBody>
      </p:sp>
      <p:sp>
        <p:nvSpPr>
          <p:cNvPr id="3" name="Content Placeholder 2">
            <a:extLst>
              <a:ext uri="{FF2B5EF4-FFF2-40B4-BE49-F238E27FC236}">
                <a16:creationId xmlns:a16="http://schemas.microsoft.com/office/drawing/2014/main" id="{9DFF443E-26C2-E60E-F926-7950857E209F}"/>
              </a:ext>
            </a:extLst>
          </p:cNvPr>
          <p:cNvSpPr>
            <a:spLocks noGrp="1"/>
          </p:cNvSpPr>
          <p:nvPr>
            <p:ph idx="1"/>
          </p:nvPr>
        </p:nvSpPr>
        <p:spPr/>
        <p:txBody>
          <a:bodyPr/>
          <a:lstStyle/>
          <a:p>
            <a:r>
              <a:rPr lang="en-US" dirty="0"/>
              <a:t>Return of about 10-11% and market value relative to investment is a bit more than 1.0x. Again the beta is similar at .93.</a:t>
            </a:r>
          </a:p>
          <a:p>
            <a:endParaRPr lang="en-US" dirty="0"/>
          </a:p>
        </p:txBody>
      </p:sp>
      <p:sp>
        <p:nvSpPr>
          <p:cNvPr id="4" name="Slide Number Placeholder 3">
            <a:extLst>
              <a:ext uri="{FF2B5EF4-FFF2-40B4-BE49-F238E27FC236}">
                <a16:creationId xmlns:a16="http://schemas.microsoft.com/office/drawing/2014/main" id="{1A5B67C2-9D5C-A7DF-18CC-83E637194342}"/>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167</a:t>
            </a:fld>
            <a:endParaRPr lang="en-GB" dirty="0">
              <a:solidFill>
                <a:srgbClr val="FFFFFF"/>
              </a:solidFill>
            </a:endParaRPr>
          </a:p>
        </p:txBody>
      </p:sp>
      <p:pic>
        <p:nvPicPr>
          <p:cNvPr id="6" name="Picture 5">
            <a:extLst>
              <a:ext uri="{FF2B5EF4-FFF2-40B4-BE49-F238E27FC236}">
                <a16:creationId xmlns:a16="http://schemas.microsoft.com/office/drawing/2014/main" id="{245EA1A0-D6C9-DEE8-1E82-D9274FC1A5F8}"/>
              </a:ext>
            </a:extLst>
          </p:cNvPr>
          <p:cNvPicPr>
            <a:picLocks noChangeAspect="1"/>
          </p:cNvPicPr>
          <p:nvPr/>
        </p:nvPicPr>
        <p:blipFill>
          <a:blip r:embed="rId2"/>
          <a:stretch>
            <a:fillRect/>
          </a:stretch>
        </p:blipFill>
        <p:spPr>
          <a:xfrm>
            <a:off x="2833210" y="3139139"/>
            <a:ext cx="5799563" cy="2639871"/>
          </a:xfrm>
          <a:prstGeom prst="rect">
            <a:avLst/>
          </a:prstGeom>
        </p:spPr>
      </p:pic>
    </p:spTree>
    <p:extLst>
      <p:ext uri="{BB962C8B-B14F-4D97-AF65-F5344CB8AC3E}">
        <p14:creationId xmlns:p14="http://schemas.microsoft.com/office/powerpoint/2010/main" val="8378265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2BDC-1518-E655-0C8D-4F48114CDBC8}"/>
              </a:ext>
            </a:extLst>
          </p:cNvPr>
          <p:cNvSpPr>
            <a:spLocks noGrp="1"/>
          </p:cNvSpPr>
          <p:nvPr>
            <p:ph type="title"/>
          </p:nvPr>
        </p:nvSpPr>
        <p:spPr/>
        <p:txBody>
          <a:bodyPr>
            <a:normAutofit fontScale="90000"/>
          </a:bodyPr>
          <a:lstStyle/>
          <a:p>
            <a:r>
              <a:rPr lang="en-US" dirty="0"/>
              <a:t>Portugal Renewables and Low Returns when Growing</a:t>
            </a:r>
          </a:p>
        </p:txBody>
      </p:sp>
      <p:sp>
        <p:nvSpPr>
          <p:cNvPr id="3" name="Content Placeholder 2">
            <a:extLst>
              <a:ext uri="{FF2B5EF4-FFF2-40B4-BE49-F238E27FC236}">
                <a16:creationId xmlns:a16="http://schemas.microsoft.com/office/drawing/2014/main" id="{0A3CC642-6CBA-48CF-D8B0-17C3CA5B8A09}"/>
              </a:ext>
            </a:extLst>
          </p:cNvPr>
          <p:cNvSpPr>
            <a:spLocks noGrp="1"/>
          </p:cNvSpPr>
          <p:nvPr>
            <p:ph idx="1"/>
          </p:nvPr>
        </p:nvSpPr>
        <p:spPr/>
        <p:txBody>
          <a:bodyPr/>
          <a:lstStyle/>
          <a:p>
            <a:r>
              <a:rPr lang="en-US" dirty="0"/>
              <a:t>Company with much lower returns has higher price to book ratio than Shell. Low returns driven by rapid expansion. Again, beta is the same.</a:t>
            </a:r>
          </a:p>
          <a:p>
            <a:endParaRPr lang="en-US" dirty="0"/>
          </a:p>
        </p:txBody>
      </p:sp>
      <p:sp>
        <p:nvSpPr>
          <p:cNvPr id="4" name="Slide Number Placeholder 3">
            <a:extLst>
              <a:ext uri="{FF2B5EF4-FFF2-40B4-BE49-F238E27FC236}">
                <a16:creationId xmlns:a16="http://schemas.microsoft.com/office/drawing/2014/main" id="{C0AD830A-CB16-7B0C-EBDF-E829A4ACF8A6}"/>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168</a:t>
            </a:fld>
            <a:endParaRPr lang="en-GB" dirty="0">
              <a:solidFill>
                <a:srgbClr val="FFFFFF"/>
              </a:solidFill>
            </a:endParaRPr>
          </a:p>
        </p:txBody>
      </p:sp>
      <p:pic>
        <p:nvPicPr>
          <p:cNvPr id="6" name="Picture 5">
            <a:extLst>
              <a:ext uri="{FF2B5EF4-FFF2-40B4-BE49-F238E27FC236}">
                <a16:creationId xmlns:a16="http://schemas.microsoft.com/office/drawing/2014/main" id="{23406B09-9A97-54F0-B929-7F5206474DC8}"/>
              </a:ext>
            </a:extLst>
          </p:cNvPr>
          <p:cNvPicPr>
            <a:picLocks noChangeAspect="1"/>
          </p:cNvPicPr>
          <p:nvPr/>
        </p:nvPicPr>
        <p:blipFill>
          <a:blip r:embed="rId2"/>
          <a:stretch>
            <a:fillRect/>
          </a:stretch>
        </p:blipFill>
        <p:spPr>
          <a:xfrm>
            <a:off x="2789176" y="2992469"/>
            <a:ext cx="6078746" cy="2760482"/>
          </a:xfrm>
          <a:prstGeom prst="rect">
            <a:avLst/>
          </a:prstGeom>
        </p:spPr>
      </p:pic>
    </p:spTree>
    <p:extLst>
      <p:ext uri="{BB962C8B-B14F-4D97-AF65-F5344CB8AC3E}">
        <p14:creationId xmlns:p14="http://schemas.microsoft.com/office/powerpoint/2010/main" val="38444625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342-AA41-E9E9-B1CF-0E412FF53BA2}"/>
              </a:ext>
            </a:extLst>
          </p:cNvPr>
          <p:cNvSpPr>
            <a:spLocks noGrp="1"/>
          </p:cNvSpPr>
          <p:nvPr>
            <p:ph type="title"/>
          </p:nvPr>
        </p:nvSpPr>
        <p:spPr/>
        <p:txBody>
          <a:bodyPr>
            <a:normAutofit/>
          </a:bodyPr>
          <a:lstStyle/>
          <a:p>
            <a:r>
              <a:rPr lang="en-US" dirty="0"/>
              <a:t>EDP with Returns and Growth</a:t>
            </a:r>
          </a:p>
        </p:txBody>
      </p:sp>
      <p:sp>
        <p:nvSpPr>
          <p:cNvPr id="3" name="Content Placeholder 2">
            <a:extLst>
              <a:ext uri="{FF2B5EF4-FFF2-40B4-BE49-F238E27FC236}">
                <a16:creationId xmlns:a16="http://schemas.microsoft.com/office/drawing/2014/main" id="{83A811E6-7C24-D3A9-CDF6-E30B1E921198}"/>
              </a:ext>
            </a:extLst>
          </p:cNvPr>
          <p:cNvSpPr>
            <a:spLocks noGrp="1"/>
          </p:cNvSpPr>
          <p:nvPr>
            <p:ph idx="1"/>
          </p:nvPr>
        </p:nvSpPr>
        <p:spPr/>
        <p:txBody>
          <a:bodyPr/>
          <a:lstStyle/>
          <a:p>
            <a:r>
              <a:rPr lang="en-US" dirty="0"/>
              <a:t>When grow quickly, the returns are low because the returns are low when companies grow fast as the ROE is lower than the IRR. For renewable energy companies the emphasis is on IRR and not accounting returns.</a:t>
            </a:r>
          </a:p>
          <a:p>
            <a:endParaRPr lang="en-US" dirty="0"/>
          </a:p>
          <a:p>
            <a:endParaRPr lang="en-US" dirty="0"/>
          </a:p>
        </p:txBody>
      </p:sp>
      <p:sp>
        <p:nvSpPr>
          <p:cNvPr id="4" name="Slide Number Placeholder 3">
            <a:extLst>
              <a:ext uri="{FF2B5EF4-FFF2-40B4-BE49-F238E27FC236}">
                <a16:creationId xmlns:a16="http://schemas.microsoft.com/office/drawing/2014/main" id="{49031527-AD7A-A6F6-AA8B-69790733E8AE}"/>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169</a:t>
            </a:fld>
            <a:endParaRPr lang="en-GB" dirty="0">
              <a:solidFill>
                <a:srgbClr val="FFFFFF"/>
              </a:solidFill>
            </a:endParaRPr>
          </a:p>
        </p:txBody>
      </p:sp>
      <p:pic>
        <p:nvPicPr>
          <p:cNvPr id="8" name="Picture 7">
            <a:extLst>
              <a:ext uri="{FF2B5EF4-FFF2-40B4-BE49-F238E27FC236}">
                <a16:creationId xmlns:a16="http://schemas.microsoft.com/office/drawing/2014/main" id="{2B642107-0C15-C421-3191-67F7186299E5}"/>
              </a:ext>
            </a:extLst>
          </p:cNvPr>
          <p:cNvPicPr>
            <a:picLocks noChangeAspect="1"/>
          </p:cNvPicPr>
          <p:nvPr/>
        </p:nvPicPr>
        <p:blipFill>
          <a:blip r:embed="rId2"/>
          <a:stretch>
            <a:fillRect/>
          </a:stretch>
        </p:blipFill>
        <p:spPr>
          <a:xfrm>
            <a:off x="3157495" y="3429001"/>
            <a:ext cx="5592797" cy="2574621"/>
          </a:xfrm>
          <a:prstGeom prst="rect">
            <a:avLst/>
          </a:prstGeom>
        </p:spPr>
      </p:pic>
    </p:spTree>
    <p:extLst>
      <p:ext uri="{BB962C8B-B14F-4D97-AF65-F5344CB8AC3E}">
        <p14:creationId xmlns:p14="http://schemas.microsoft.com/office/powerpoint/2010/main" val="2258982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23999-4091-6215-2F79-EC61B17FF961}"/>
              </a:ext>
            </a:extLst>
          </p:cNvPr>
          <p:cNvSpPr>
            <a:spLocks noGrp="1"/>
          </p:cNvSpPr>
          <p:nvPr>
            <p:ph type="title"/>
          </p:nvPr>
        </p:nvSpPr>
        <p:spPr>
          <a:xfrm>
            <a:off x="362713" y="367204"/>
            <a:ext cx="9547577" cy="862541"/>
          </a:xfrm>
        </p:spPr>
        <p:txBody>
          <a:bodyPr>
            <a:normAutofit/>
          </a:bodyPr>
          <a:lstStyle/>
          <a:p>
            <a:r>
              <a:rPr lang="en-US" dirty="0"/>
              <a:t>Using Lookup</a:t>
            </a:r>
          </a:p>
        </p:txBody>
      </p:sp>
      <p:sp>
        <p:nvSpPr>
          <p:cNvPr id="3" name="Content Placeholder 2">
            <a:extLst>
              <a:ext uri="{FF2B5EF4-FFF2-40B4-BE49-F238E27FC236}">
                <a16:creationId xmlns:a16="http://schemas.microsoft.com/office/drawing/2014/main" id="{9EF1BF60-5A30-2A83-9EA3-CD7F67219A83}"/>
              </a:ext>
            </a:extLst>
          </p:cNvPr>
          <p:cNvSpPr>
            <a:spLocks noGrp="1"/>
          </p:cNvSpPr>
          <p:nvPr>
            <p:ph idx="1"/>
          </p:nvPr>
        </p:nvSpPr>
        <p:spPr>
          <a:xfrm>
            <a:off x="484632" y="1747641"/>
            <a:ext cx="3855893" cy="2358015"/>
          </a:xfrm>
        </p:spPr>
        <p:txBody>
          <a:bodyPr>
            <a:normAutofit lnSpcReduction="10000"/>
          </a:bodyPr>
          <a:lstStyle/>
          <a:p>
            <a:pPr algn="l"/>
            <a:r>
              <a:rPr lang="en-US" dirty="0"/>
              <a:t>First find the item being looked-up</a:t>
            </a:r>
          </a:p>
          <a:p>
            <a:pPr algn="l"/>
            <a:r>
              <a:rPr lang="en-US" dirty="0"/>
              <a:t>Second associate the look-up with a series that is related to the above item</a:t>
            </a:r>
          </a:p>
          <a:p>
            <a:pPr algn="l"/>
            <a:r>
              <a:rPr lang="en-US" dirty="0"/>
              <a:t>Third point to the result that has the same array format (a whole line)</a:t>
            </a:r>
          </a:p>
          <a:p>
            <a:pPr algn="l"/>
            <a:endParaRPr lang="en-US" dirty="0"/>
          </a:p>
        </p:txBody>
      </p:sp>
      <p:pic>
        <p:nvPicPr>
          <p:cNvPr id="7" name="Picture 6">
            <a:extLst>
              <a:ext uri="{FF2B5EF4-FFF2-40B4-BE49-F238E27FC236}">
                <a16:creationId xmlns:a16="http://schemas.microsoft.com/office/drawing/2014/main" id="{9EA1188F-E606-5FD3-3074-FB13910A3F3D}"/>
              </a:ext>
            </a:extLst>
          </p:cNvPr>
          <p:cNvPicPr>
            <a:picLocks noChangeAspect="1"/>
          </p:cNvPicPr>
          <p:nvPr/>
        </p:nvPicPr>
        <p:blipFill>
          <a:blip r:embed="rId2"/>
          <a:stretch>
            <a:fillRect/>
          </a:stretch>
        </p:blipFill>
        <p:spPr>
          <a:xfrm>
            <a:off x="4523837" y="1820188"/>
            <a:ext cx="4882550" cy="2475109"/>
          </a:xfrm>
          <a:prstGeom prst="rect">
            <a:avLst/>
          </a:prstGeom>
        </p:spPr>
      </p:pic>
      <p:pic>
        <p:nvPicPr>
          <p:cNvPr id="9" name="Picture 8">
            <a:extLst>
              <a:ext uri="{FF2B5EF4-FFF2-40B4-BE49-F238E27FC236}">
                <a16:creationId xmlns:a16="http://schemas.microsoft.com/office/drawing/2014/main" id="{01E26E3C-3809-12CC-5588-8B2D9BE81DDE}"/>
              </a:ext>
            </a:extLst>
          </p:cNvPr>
          <p:cNvPicPr>
            <a:picLocks noChangeAspect="1"/>
          </p:cNvPicPr>
          <p:nvPr/>
        </p:nvPicPr>
        <p:blipFill>
          <a:blip r:embed="rId3"/>
          <a:stretch>
            <a:fillRect/>
          </a:stretch>
        </p:blipFill>
        <p:spPr>
          <a:xfrm>
            <a:off x="2725230" y="4613643"/>
            <a:ext cx="6081623" cy="1318626"/>
          </a:xfrm>
          <a:prstGeom prst="rect">
            <a:avLst/>
          </a:prstGeom>
        </p:spPr>
      </p:pic>
    </p:spTree>
    <p:extLst>
      <p:ext uri="{BB962C8B-B14F-4D97-AF65-F5344CB8AC3E}">
        <p14:creationId xmlns:p14="http://schemas.microsoft.com/office/powerpoint/2010/main" val="231092475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323B0-ED92-7D83-0899-BB145293D9AF}"/>
              </a:ext>
            </a:extLst>
          </p:cNvPr>
          <p:cNvSpPr>
            <a:spLocks noGrp="1"/>
          </p:cNvSpPr>
          <p:nvPr>
            <p:ph type="ctrTitle"/>
          </p:nvPr>
        </p:nvSpPr>
        <p:spPr/>
        <p:txBody>
          <a:bodyPr/>
          <a:lstStyle/>
          <a:p>
            <a:r>
              <a:rPr lang="en-US" dirty="0"/>
              <a:t>Section 11</a:t>
            </a:r>
            <a:br>
              <a:rPr lang="en-US" dirty="0"/>
            </a:br>
            <a:r>
              <a:rPr lang="en-US" dirty="0"/>
              <a:t>Corporate Finance and Return Analysis</a:t>
            </a:r>
          </a:p>
        </p:txBody>
      </p:sp>
    </p:spTree>
    <p:extLst>
      <p:ext uri="{BB962C8B-B14F-4D97-AF65-F5344CB8AC3E}">
        <p14:creationId xmlns:p14="http://schemas.microsoft.com/office/powerpoint/2010/main" val="399315989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48AC-61B1-F632-F8C9-1520A791DE19}"/>
              </a:ext>
            </a:extLst>
          </p:cNvPr>
          <p:cNvSpPr>
            <a:spLocks noGrp="1"/>
          </p:cNvSpPr>
          <p:nvPr>
            <p:ph type="title"/>
          </p:nvPr>
        </p:nvSpPr>
        <p:spPr/>
        <p:txBody>
          <a:bodyPr>
            <a:normAutofit/>
          </a:bodyPr>
          <a:lstStyle/>
          <a:p>
            <a:r>
              <a:rPr lang="en-US" dirty="0"/>
              <a:t>Subjects</a:t>
            </a:r>
          </a:p>
        </p:txBody>
      </p:sp>
      <p:sp>
        <p:nvSpPr>
          <p:cNvPr id="3" name="Content Placeholder 2">
            <a:extLst>
              <a:ext uri="{FF2B5EF4-FFF2-40B4-BE49-F238E27FC236}">
                <a16:creationId xmlns:a16="http://schemas.microsoft.com/office/drawing/2014/main" id="{1C7DBCA2-3D3A-910B-CE29-BEF0B0F29A05}"/>
              </a:ext>
            </a:extLst>
          </p:cNvPr>
          <p:cNvSpPr>
            <a:spLocks noGrp="1"/>
          </p:cNvSpPr>
          <p:nvPr>
            <p:ph idx="1"/>
          </p:nvPr>
        </p:nvSpPr>
        <p:spPr/>
        <p:txBody>
          <a:bodyPr>
            <a:normAutofit/>
          </a:bodyPr>
          <a:lstStyle/>
          <a:p>
            <a:r>
              <a:rPr lang="en-US" sz="1500" dirty="0"/>
              <a:t>Index function and Indirect function</a:t>
            </a:r>
          </a:p>
          <a:p>
            <a:r>
              <a:rPr lang="en-US" sz="1500" dirty="0"/>
              <a:t>Discussion of corporate finance and McKinsey</a:t>
            </a:r>
          </a:p>
          <a:p>
            <a:r>
              <a:rPr lang="en-US" sz="1500" dirty="0"/>
              <a:t>Exercise on Value from Growth, Return and Cost of Capital</a:t>
            </a:r>
          </a:p>
          <a:p>
            <a:r>
              <a:rPr lang="en-US" sz="1500" dirty="0"/>
              <a:t>Review of Consolidated Model and Economic Depreciation</a:t>
            </a:r>
          </a:p>
          <a:p>
            <a:r>
              <a:rPr lang="en-US" sz="1500" dirty="0"/>
              <a:t>Complexity in Project Finance Model – Semi-annual Debt Repayments in Monthly Model</a:t>
            </a:r>
          </a:p>
          <a:p>
            <a:r>
              <a:rPr lang="en-US" sz="1500" dirty="0"/>
              <a:t>Complexity in Project Finance Model – Consolidation Macro</a:t>
            </a:r>
          </a:p>
          <a:p>
            <a:r>
              <a:rPr lang="en-US" sz="1500" dirty="0"/>
              <a:t>Complexity in Project Finance Model – IDC and Fees Circular Reference</a:t>
            </a:r>
          </a:p>
          <a:p>
            <a:endParaRPr lang="en-US" sz="1500" dirty="0"/>
          </a:p>
          <a:p>
            <a:pPr lvl="1"/>
            <a:endParaRPr lang="en-US" sz="1350" dirty="0"/>
          </a:p>
          <a:p>
            <a:pPr lvl="1"/>
            <a:endParaRPr lang="en-US" sz="1350" dirty="0"/>
          </a:p>
          <a:p>
            <a:pPr lvl="1"/>
            <a:endParaRPr lang="en-US" sz="1350" dirty="0"/>
          </a:p>
        </p:txBody>
      </p:sp>
    </p:spTree>
    <p:extLst>
      <p:ext uri="{BB962C8B-B14F-4D97-AF65-F5344CB8AC3E}">
        <p14:creationId xmlns:p14="http://schemas.microsoft.com/office/powerpoint/2010/main" val="21272382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AE4DE-B89C-127C-6F2B-069802B602F2}"/>
              </a:ext>
            </a:extLst>
          </p:cNvPr>
          <p:cNvSpPr>
            <a:spLocks noGrp="1"/>
          </p:cNvSpPr>
          <p:nvPr>
            <p:ph type="title"/>
          </p:nvPr>
        </p:nvSpPr>
        <p:spPr/>
        <p:txBody>
          <a:bodyPr>
            <a:normAutofit/>
          </a:bodyPr>
          <a:lstStyle/>
          <a:p>
            <a:r>
              <a:rPr lang="en-US" dirty="0"/>
              <a:t>IRR and ROIC</a:t>
            </a:r>
          </a:p>
        </p:txBody>
      </p:sp>
      <p:sp>
        <p:nvSpPr>
          <p:cNvPr id="3" name="Content Placeholder 2">
            <a:extLst>
              <a:ext uri="{FF2B5EF4-FFF2-40B4-BE49-F238E27FC236}">
                <a16:creationId xmlns:a16="http://schemas.microsoft.com/office/drawing/2014/main" id="{0018C3F4-D88C-0CB7-0823-23AB62BB665A}"/>
              </a:ext>
            </a:extLst>
          </p:cNvPr>
          <p:cNvSpPr>
            <a:spLocks noGrp="1"/>
          </p:cNvSpPr>
          <p:nvPr>
            <p:ph idx="1"/>
          </p:nvPr>
        </p:nvSpPr>
        <p:spPr>
          <a:xfrm>
            <a:off x="838200" y="1825625"/>
            <a:ext cx="4593336" cy="3825367"/>
          </a:xfrm>
        </p:spPr>
        <p:txBody>
          <a:bodyPr>
            <a:normAutofit fontScale="92500" lnSpcReduction="20000"/>
          </a:bodyPr>
          <a:lstStyle/>
          <a:p>
            <a:r>
              <a:rPr lang="en-US" dirty="0"/>
              <a:t>IRR, Economic Depreciation and Financial Statements</a:t>
            </a:r>
          </a:p>
          <a:p>
            <a:r>
              <a:rPr lang="en-US" dirty="0"/>
              <a:t>Requirement that Value for Economic Depreciation is computed with IRR</a:t>
            </a:r>
          </a:p>
          <a:p>
            <a:pPr lvl="1"/>
            <a:r>
              <a:rPr lang="en-US" dirty="0"/>
              <a:t>With IRR, NPV of Project = Initial Investment</a:t>
            </a:r>
          </a:p>
          <a:p>
            <a:pPr lvl="1"/>
            <a:r>
              <a:rPr lang="en-US" dirty="0"/>
              <a:t>NPV declines and goes to zero by the end of the project</a:t>
            </a:r>
          </a:p>
          <a:p>
            <a:pPr lvl="1"/>
            <a:r>
              <a:rPr lang="en-US" dirty="0"/>
              <a:t>The change in the NPV will add up to the initial NPV</a:t>
            </a:r>
          </a:p>
          <a:p>
            <a:r>
              <a:rPr lang="en-US" dirty="0"/>
              <a:t>With the Revised Depreciation, the IRR and the ROIC are the same</a:t>
            </a:r>
          </a:p>
          <a:p>
            <a:r>
              <a:rPr lang="en-US" dirty="0"/>
              <a:t>You can then use the ROIC as a benchmark representing the rate of return earned by the portfolio of assets</a:t>
            </a:r>
          </a:p>
          <a:p>
            <a:endParaRPr lang="en-US" dirty="0"/>
          </a:p>
          <a:p>
            <a:pPr lvl="1"/>
            <a:endParaRPr lang="en-US" dirty="0"/>
          </a:p>
        </p:txBody>
      </p:sp>
      <p:pic>
        <p:nvPicPr>
          <p:cNvPr id="7" name="Picture 6">
            <a:extLst>
              <a:ext uri="{FF2B5EF4-FFF2-40B4-BE49-F238E27FC236}">
                <a16:creationId xmlns:a16="http://schemas.microsoft.com/office/drawing/2014/main" id="{ECBE21E3-FFFA-C545-D973-87171920B04A}"/>
              </a:ext>
            </a:extLst>
          </p:cNvPr>
          <p:cNvPicPr>
            <a:picLocks noChangeAspect="1"/>
          </p:cNvPicPr>
          <p:nvPr/>
        </p:nvPicPr>
        <p:blipFill>
          <a:blip r:embed="rId2"/>
          <a:stretch>
            <a:fillRect/>
          </a:stretch>
        </p:blipFill>
        <p:spPr>
          <a:xfrm>
            <a:off x="5894834" y="3751057"/>
            <a:ext cx="6029864" cy="2586071"/>
          </a:xfrm>
          <a:prstGeom prst="rect">
            <a:avLst/>
          </a:prstGeom>
        </p:spPr>
      </p:pic>
    </p:spTree>
    <p:extLst>
      <p:ext uri="{BB962C8B-B14F-4D97-AF65-F5344CB8AC3E}">
        <p14:creationId xmlns:p14="http://schemas.microsoft.com/office/powerpoint/2010/main" val="308006289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9E78-32FC-A800-4394-72174B32D48E}"/>
              </a:ext>
            </a:extLst>
          </p:cNvPr>
          <p:cNvSpPr>
            <a:spLocks noGrp="1"/>
          </p:cNvSpPr>
          <p:nvPr>
            <p:ph type="title"/>
          </p:nvPr>
        </p:nvSpPr>
        <p:spPr/>
        <p:txBody>
          <a:bodyPr>
            <a:normAutofit/>
          </a:bodyPr>
          <a:lstStyle/>
          <a:p>
            <a:r>
              <a:rPr lang="en-US" dirty="0"/>
              <a:t>Discussion of McKinsey Book</a:t>
            </a:r>
          </a:p>
        </p:txBody>
      </p:sp>
      <p:sp>
        <p:nvSpPr>
          <p:cNvPr id="3" name="Content Placeholder 2">
            <a:extLst>
              <a:ext uri="{FF2B5EF4-FFF2-40B4-BE49-F238E27FC236}">
                <a16:creationId xmlns:a16="http://schemas.microsoft.com/office/drawing/2014/main" id="{FAB6AA71-E393-5EBC-E338-10D2BBA7B073}"/>
              </a:ext>
            </a:extLst>
          </p:cNvPr>
          <p:cNvSpPr>
            <a:spLocks noGrp="1"/>
          </p:cNvSpPr>
          <p:nvPr>
            <p:ph idx="1"/>
          </p:nvPr>
        </p:nvSpPr>
        <p:spPr/>
        <p:txBody>
          <a:bodyPr/>
          <a:lstStyle/>
          <a:p>
            <a:r>
              <a:rPr lang="en-US" dirty="0"/>
              <a:t>.</a:t>
            </a:r>
          </a:p>
          <a:p>
            <a:endParaRPr lang="en-US" dirty="0"/>
          </a:p>
        </p:txBody>
      </p:sp>
      <p:pic>
        <p:nvPicPr>
          <p:cNvPr id="4" name="Picture 3" descr="Table  Description automatically generated">
            <a:extLst>
              <a:ext uri="{FF2B5EF4-FFF2-40B4-BE49-F238E27FC236}">
                <a16:creationId xmlns:a16="http://schemas.microsoft.com/office/drawing/2014/main" id="{33161CEA-4B9E-09BE-7D2A-449EEE0D0B74}"/>
              </a:ext>
            </a:extLst>
          </p:cNvPr>
          <p:cNvPicPr>
            <a:picLocks noChangeAspect="1"/>
          </p:cNvPicPr>
          <p:nvPr/>
        </p:nvPicPr>
        <p:blipFill>
          <a:blip r:embed="rId2"/>
          <a:stretch>
            <a:fillRect/>
          </a:stretch>
        </p:blipFill>
        <p:spPr>
          <a:xfrm>
            <a:off x="2895601" y="2617392"/>
            <a:ext cx="4457700" cy="2921794"/>
          </a:xfrm>
          <a:prstGeom prst="rect">
            <a:avLst/>
          </a:prstGeom>
        </p:spPr>
      </p:pic>
      <p:pic>
        <p:nvPicPr>
          <p:cNvPr id="5" name="Picture 4" descr="A close-up of a company's company's company's company's company's company's company's company's company's company's company's  Description automatically generated">
            <a:extLst>
              <a:ext uri="{FF2B5EF4-FFF2-40B4-BE49-F238E27FC236}">
                <a16:creationId xmlns:a16="http://schemas.microsoft.com/office/drawing/2014/main" id="{551817DD-6D3C-83D3-8892-B56F28D42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650" y="1704975"/>
            <a:ext cx="1504950" cy="1390650"/>
          </a:xfrm>
          <a:prstGeom prst="rect">
            <a:avLst/>
          </a:prstGeom>
          <a:ln>
            <a:solidFill>
              <a:schemeClr val="accent1"/>
            </a:solidFill>
          </a:ln>
        </p:spPr>
      </p:pic>
    </p:spTree>
    <p:extLst>
      <p:ext uri="{BB962C8B-B14F-4D97-AF65-F5344CB8AC3E}">
        <p14:creationId xmlns:p14="http://schemas.microsoft.com/office/powerpoint/2010/main" val="11274205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49EA-A549-D108-0E23-E654E4BB93B1}"/>
              </a:ext>
            </a:extLst>
          </p:cNvPr>
          <p:cNvSpPr>
            <a:spLocks noGrp="1"/>
          </p:cNvSpPr>
          <p:nvPr>
            <p:ph type="title"/>
          </p:nvPr>
        </p:nvSpPr>
        <p:spPr/>
        <p:txBody>
          <a:bodyPr>
            <a:normAutofit fontScale="90000"/>
          </a:bodyPr>
          <a:lstStyle/>
          <a:p>
            <a:r>
              <a:rPr lang="en-US" dirty="0"/>
              <a:t>Valuation Book, Return, Growth and Cost of Capital</a:t>
            </a:r>
          </a:p>
        </p:txBody>
      </p:sp>
      <p:sp>
        <p:nvSpPr>
          <p:cNvPr id="3" name="Content Placeholder 2">
            <a:extLst>
              <a:ext uri="{FF2B5EF4-FFF2-40B4-BE49-F238E27FC236}">
                <a16:creationId xmlns:a16="http://schemas.microsoft.com/office/drawing/2014/main" id="{5471805B-E731-9328-A497-2A792568DE8F}"/>
              </a:ext>
            </a:extLst>
          </p:cNvPr>
          <p:cNvSpPr>
            <a:spLocks noGrp="1"/>
          </p:cNvSpPr>
          <p:nvPr>
            <p:ph idx="1"/>
          </p:nvPr>
        </p:nvSpPr>
        <p:spPr/>
        <p:txBody>
          <a:bodyPr>
            <a:normAutofit fontScale="70000" lnSpcReduction="20000"/>
          </a:bodyPr>
          <a:lstStyle/>
          <a:p>
            <a:r>
              <a:rPr lang="en-GB" dirty="0"/>
              <a:t>Wealth Growth = Savings Percent x Return on Savings </a:t>
            </a:r>
            <a:endParaRPr lang="en-US" dirty="0"/>
          </a:p>
          <a:p>
            <a:r>
              <a:rPr lang="en-GB" dirty="0"/>
              <a:t>Wealth Growth = Savings Percent x Return on Investment</a:t>
            </a:r>
            <a:endParaRPr lang="en-US" dirty="0"/>
          </a:p>
          <a:p>
            <a:endParaRPr lang="en-GB" dirty="0"/>
          </a:p>
          <a:p>
            <a:r>
              <a:rPr lang="en-GB" dirty="0"/>
              <a:t>Value = D</a:t>
            </a:r>
            <a:r>
              <a:rPr lang="en-GB" baseline="-25000" dirty="0"/>
              <a:t>1</a:t>
            </a:r>
            <a:r>
              <a:rPr lang="en-GB" dirty="0"/>
              <a:t>/(k-g)</a:t>
            </a:r>
            <a:endParaRPr lang="en-US" dirty="0"/>
          </a:p>
          <a:p>
            <a:r>
              <a:rPr lang="en-GB" dirty="0"/>
              <a:t>Growth (g) = ROE x (1-DPO)</a:t>
            </a:r>
            <a:endParaRPr lang="en-US" dirty="0"/>
          </a:p>
          <a:p>
            <a:r>
              <a:rPr lang="en-GB" dirty="0"/>
              <a:t>DPO = 1 – g/ROE</a:t>
            </a:r>
            <a:endParaRPr lang="en-US" dirty="0"/>
          </a:p>
          <a:p>
            <a:endParaRPr lang="en-US" dirty="0"/>
          </a:p>
          <a:p>
            <a:r>
              <a:rPr lang="en-US" dirty="0"/>
              <a:t>Value = (E</a:t>
            </a:r>
            <a:r>
              <a:rPr lang="en-US" baseline="-25000" dirty="0"/>
              <a:t>1</a:t>
            </a:r>
            <a:r>
              <a:rPr lang="en-US" dirty="0"/>
              <a:t> x DPO)/(k-g)</a:t>
            </a:r>
          </a:p>
          <a:p>
            <a:r>
              <a:rPr lang="en-US" dirty="0"/>
              <a:t>Value = E</a:t>
            </a:r>
            <a:r>
              <a:rPr lang="en-US" baseline="-25000" dirty="0"/>
              <a:t>1</a:t>
            </a:r>
            <a:r>
              <a:rPr lang="en-US" dirty="0"/>
              <a:t> x (1-g/ROE)/(k-g)</a:t>
            </a:r>
          </a:p>
          <a:p>
            <a:pPr lvl="0"/>
            <a:r>
              <a:rPr lang="en-US" dirty="0"/>
              <a:t>The P/E ratio: [P/EPS</a:t>
            </a:r>
            <a:r>
              <a:rPr lang="en-US" baseline="-25000" dirty="0"/>
              <a:t>1</a:t>
            </a:r>
            <a:r>
              <a:rPr lang="en-US" dirty="0"/>
              <a:t>= (1-g/ROE)/(k-g)]</a:t>
            </a:r>
          </a:p>
          <a:p>
            <a:r>
              <a:rPr lang="en-US" dirty="0"/>
              <a:t>[k=E</a:t>
            </a:r>
            <a:r>
              <a:rPr lang="en-US" baseline="-25000" dirty="0"/>
              <a:t>1</a:t>
            </a:r>
            <a:r>
              <a:rPr lang="en-US" dirty="0"/>
              <a:t> /P x (1-g/ROE) – g]</a:t>
            </a:r>
          </a:p>
          <a:p>
            <a:r>
              <a:rPr lang="en-US" dirty="0"/>
              <a:t>[EV = NOPAT</a:t>
            </a:r>
            <a:r>
              <a:rPr lang="en-US" baseline="-25000" dirty="0"/>
              <a:t>1</a:t>
            </a:r>
            <a:r>
              <a:rPr lang="en-US" dirty="0"/>
              <a:t> x (1-g/ROIC)/(WACC-g)]</a:t>
            </a:r>
          </a:p>
          <a:p>
            <a:pPr lvl="0"/>
            <a:r>
              <a:rPr lang="en-US" dirty="0"/>
              <a:t>E = ROE x Book Value of Investment</a:t>
            </a:r>
          </a:p>
          <a:p>
            <a:pPr lvl="0"/>
            <a:r>
              <a:rPr lang="en-US" dirty="0"/>
              <a:t>BV = E/ROE</a:t>
            </a:r>
          </a:p>
          <a:p>
            <a:pPr lvl="0"/>
            <a:r>
              <a:rPr lang="en-US" dirty="0"/>
              <a:t>[P/B = (ROE-g)/(k-g)]</a:t>
            </a:r>
          </a:p>
          <a:p>
            <a:endParaRPr lang="en-US" dirty="0"/>
          </a:p>
        </p:txBody>
      </p:sp>
    </p:spTree>
    <p:extLst>
      <p:ext uri="{BB962C8B-B14F-4D97-AF65-F5344CB8AC3E}">
        <p14:creationId xmlns:p14="http://schemas.microsoft.com/office/powerpoint/2010/main" val="348413519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8157-0ABB-0D08-B842-526257FCCFC3}"/>
              </a:ext>
            </a:extLst>
          </p:cNvPr>
          <p:cNvSpPr>
            <a:spLocks noGrp="1"/>
          </p:cNvSpPr>
          <p:nvPr>
            <p:ph type="title"/>
          </p:nvPr>
        </p:nvSpPr>
        <p:spPr/>
        <p:txBody>
          <a:bodyPr>
            <a:normAutofit fontScale="90000"/>
          </a:bodyPr>
          <a:lstStyle/>
          <a:p>
            <a:r>
              <a:rPr lang="en-US" dirty="0"/>
              <a:t>Corporate Finance Example – Value if Income Produces Cash from ROIC</a:t>
            </a:r>
          </a:p>
        </p:txBody>
      </p:sp>
      <p:sp>
        <p:nvSpPr>
          <p:cNvPr id="3" name="Content Placeholder 2">
            <a:extLst>
              <a:ext uri="{FF2B5EF4-FFF2-40B4-BE49-F238E27FC236}">
                <a16:creationId xmlns:a16="http://schemas.microsoft.com/office/drawing/2014/main" id="{605744EC-4FA6-8BFA-6B23-75F2FE2EAB89}"/>
              </a:ext>
            </a:extLst>
          </p:cNvPr>
          <p:cNvSpPr>
            <a:spLocks noGrp="1"/>
          </p:cNvSpPr>
          <p:nvPr>
            <p:ph idx="1"/>
          </p:nvPr>
        </p:nvSpPr>
        <p:spPr/>
        <p:txBody>
          <a:bodyPr/>
          <a:lstStyle/>
          <a:p>
            <a:r>
              <a:rPr lang="en-US" dirty="0"/>
              <a:t>Corporate Model Example with continuing growth</a:t>
            </a:r>
          </a:p>
          <a:p>
            <a:r>
              <a:rPr lang="en-US" dirty="0"/>
              <a:t>Does not work if Dividends that Produce Cash are Distorted from </a:t>
            </a:r>
            <a:r>
              <a:rPr lang="en-US" dirty="0" err="1"/>
              <a:t>Deprecaiation</a:t>
            </a:r>
            <a:endParaRPr lang="en-US" dirty="0"/>
          </a:p>
          <a:p>
            <a:endParaRPr lang="en-US" dirty="0"/>
          </a:p>
        </p:txBody>
      </p:sp>
      <p:pic>
        <p:nvPicPr>
          <p:cNvPr id="5" name="Picture 4">
            <a:extLst>
              <a:ext uri="{FF2B5EF4-FFF2-40B4-BE49-F238E27FC236}">
                <a16:creationId xmlns:a16="http://schemas.microsoft.com/office/drawing/2014/main" id="{C36A3ADE-BBA6-610B-0401-A3A4A26F6561}"/>
              </a:ext>
            </a:extLst>
          </p:cNvPr>
          <p:cNvPicPr>
            <a:picLocks noChangeAspect="1"/>
          </p:cNvPicPr>
          <p:nvPr/>
        </p:nvPicPr>
        <p:blipFill>
          <a:blip r:embed="rId2"/>
          <a:stretch>
            <a:fillRect/>
          </a:stretch>
        </p:blipFill>
        <p:spPr>
          <a:xfrm>
            <a:off x="2838450" y="3354449"/>
            <a:ext cx="6515100" cy="2822514"/>
          </a:xfrm>
          <a:prstGeom prst="rect">
            <a:avLst/>
          </a:prstGeom>
        </p:spPr>
      </p:pic>
    </p:spTree>
    <p:extLst>
      <p:ext uri="{BB962C8B-B14F-4D97-AF65-F5344CB8AC3E}">
        <p14:creationId xmlns:p14="http://schemas.microsoft.com/office/powerpoint/2010/main" val="8134566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1B87E-5C45-C532-67C5-33C374091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C347C-982A-ABFD-BB0E-5CB5518AF8C5}"/>
              </a:ext>
            </a:extLst>
          </p:cNvPr>
          <p:cNvSpPr>
            <a:spLocks noGrp="1"/>
          </p:cNvSpPr>
          <p:nvPr>
            <p:ph type="title"/>
          </p:nvPr>
        </p:nvSpPr>
        <p:spPr>
          <a:xfrm>
            <a:off x="237744" y="1067597"/>
            <a:ext cx="10588752" cy="501373"/>
          </a:xfrm>
        </p:spPr>
        <p:txBody>
          <a:bodyPr>
            <a:normAutofit fontScale="90000"/>
          </a:bodyPr>
          <a:lstStyle/>
          <a:p>
            <a:r>
              <a:rPr lang="en-US" dirty="0"/>
              <a:t>In Project Finance we Do Not Need Terminal Value Formula; Only the Cost of Capital</a:t>
            </a:r>
          </a:p>
        </p:txBody>
      </p:sp>
      <p:sp>
        <p:nvSpPr>
          <p:cNvPr id="3" name="Content Placeholder 2">
            <a:extLst>
              <a:ext uri="{FF2B5EF4-FFF2-40B4-BE49-F238E27FC236}">
                <a16:creationId xmlns:a16="http://schemas.microsoft.com/office/drawing/2014/main" id="{9AB2E5A6-FC1E-6A04-2804-DE58CD605D3F}"/>
              </a:ext>
            </a:extLst>
          </p:cNvPr>
          <p:cNvSpPr>
            <a:spLocks noGrp="1"/>
          </p:cNvSpPr>
          <p:nvPr>
            <p:ph idx="1"/>
          </p:nvPr>
        </p:nvSpPr>
        <p:spPr>
          <a:xfrm>
            <a:off x="1819284" y="2078680"/>
            <a:ext cx="8129388" cy="4239824"/>
          </a:xfrm>
        </p:spPr>
        <p:txBody>
          <a:bodyPr>
            <a:normAutofit fontScale="92500" lnSpcReduction="20000"/>
          </a:bodyPr>
          <a:lstStyle/>
          <a:p>
            <a:r>
              <a:rPr lang="en-US" dirty="0"/>
              <a:t>Value a project over its life and don’t need terminal value</a:t>
            </a:r>
          </a:p>
          <a:p>
            <a:r>
              <a:rPr lang="en-US" dirty="0"/>
              <a:t>Discount rate changes, but stable discount rate for a mature project can be established from transactions (when your children become mature, you know their value)</a:t>
            </a:r>
          </a:p>
          <a:p>
            <a:r>
              <a:rPr lang="en-US" dirty="0"/>
              <a:t>Most of the cost of capital comes from debt and the mature equity cost of capital is a bit above (or even below) the interest rate</a:t>
            </a:r>
          </a:p>
          <a:p>
            <a:r>
              <a:rPr lang="en-US" dirty="0"/>
              <a:t>Problems: Irrelevant to use ROIC, ROE, EV/EBITDA, P/E – this makes these ratios irrelevant in fast growing or fast declining corporations. It may be depressing, but this can make just about all financial statement analysis irrelevant for corporate valuation.</a:t>
            </a:r>
          </a:p>
          <a:p>
            <a:r>
              <a:rPr lang="en-US" dirty="0"/>
              <a:t>Market to Book Value can be assessed by the ability to earn returns above the cost of capital.</a:t>
            </a:r>
          </a:p>
          <a:p>
            <a:pPr lvl="1"/>
            <a:r>
              <a:rPr lang="en-US" dirty="0"/>
              <a:t>Book Value (without write-offs) is the equity value on the balance sheet</a:t>
            </a:r>
          </a:p>
          <a:p>
            <a:pPr lvl="1"/>
            <a:r>
              <a:rPr lang="en-US" dirty="0"/>
              <a:t>Cash Flow from Book Value at Cost of Capital can be computed with PMT</a:t>
            </a:r>
          </a:p>
          <a:p>
            <a:pPr lvl="1"/>
            <a:r>
              <a:rPr lang="en-US" dirty="0"/>
              <a:t>Cash Flow from Premium Above Book Value can be computed with PMT and Higher Interest Rate</a:t>
            </a:r>
          </a:p>
          <a:p>
            <a:pPr lvl="1"/>
            <a:r>
              <a:rPr lang="en-US" dirty="0"/>
              <a:t>Theoretical Price to Book Ratio can be computed from PV</a:t>
            </a:r>
          </a:p>
        </p:txBody>
      </p:sp>
    </p:spTree>
    <p:extLst>
      <p:ext uri="{BB962C8B-B14F-4D97-AF65-F5344CB8AC3E}">
        <p14:creationId xmlns:p14="http://schemas.microsoft.com/office/powerpoint/2010/main" val="35273450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EAC74-E521-D20B-F2A8-8CF906ED2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ADDAD1-FE65-A043-3F68-563580511585}"/>
              </a:ext>
            </a:extLst>
          </p:cNvPr>
          <p:cNvSpPr>
            <a:spLocks noGrp="1"/>
          </p:cNvSpPr>
          <p:nvPr>
            <p:ph type="title"/>
          </p:nvPr>
        </p:nvSpPr>
        <p:spPr/>
        <p:txBody>
          <a:bodyPr>
            <a:normAutofit fontScale="90000"/>
          </a:bodyPr>
          <a:lstStyle/>
          <a:p>
            <a:r>
              <a:rPr lang="en-US" dirty="0"/>
              <a:t>Return to the Biggest Problems in Corporate Finance</a:t>
            </a:r>
          </a:p>
        </p:txBody>
      </p:sp>
      <p:sp>
        <p:nvSpPr>
          <p:cNvPr id="3" name="Content Placeholder 2">
            <a:extLst>
              <a:ext uri="{FF2B5EF4-FFF2-40B4-BE49-F238E27FC236}">
                <a16:creationId xmlns:a16="http://schemas.microsoft.com/office/drawing/2014/main" id="{872B5014-6B15-1AAB-8716-4B8C1F4FE55C}"/>
              </a:ext>
            </a:extLst>
          </p:cNvPr>
          <p:cNvSpPr>
            <a:spLocks noGrp="1"/>
          </p:cNvSpPr>
          <p:nvPr>
            <p:ph idx="1"/>
          </p:nvPr>
        </p:nvSpPr>
        <p:spPr/>
        <p:txBody>
          <a:bodyPr>
            <a:normAutofit fontScale="92500" lnSpcReduction="20000"/>
          </a:bodyPr>
          <a:lstStyle/>
          <a:p>
            <a:r>
              <a:rPr lang="en-US" b="1" dirty="0"/>
              <a:t>The biggest item of value in a corporate DCF analysis is the terminal value as a corporation is assumed to last indefinitely (forever).</a:t>
            </a:r>
          </a:p>
          <a:p>
            <a:pPr lvl="1"/>
            <a:r>
              <a:rPr lang="en-US" dirty="0"/>
              <a:t>In the long-term future, all of the management will be replaced</a:t>
            </a:r>
          </a:p>
          <a:p>
            <a:pPr lvl="1"/>
            <a:r>
              <a:rPr lang="en-US" dirty="0"/>
              <a:t>In the long-term future, all of the current products will be obsolete</a:t>
            </a:r>
          </a:p>
          <a:p>
            <a:pPr lvl="1"/>
            <a:r>
              <a:rPr lang="en-US" dirty="0"/>
              <a:t>In the long-term, all existing assets (except land) will be retired</a:t>
            </a:r>
          </a:p>
          <a:p>
            <a:pPr lvl="1"/>
            <a:r>
              <a:rPr lang="en-US" dirty="0"/>
              <a:t>Value in the long-term comes from the ability of management to earn returns above the cost of capital; why should we assume management can continually earn high returns on new projects</a:t>
            </a:r>
          </a:p>
          <a:p>
            <a:r>
              <a:rPr lang="en-US" b="1" dirty="0"/>
              <a:t>A really big problem in corporation is what WACC to use in valuation</a:t>
            </a:r>
          </a:p>
          <a:p>
            <a:pPr lvl="1"/>
            <a:r>
              <a:rPr lang="en-US" dirty="0"/>
              <a:t>Assuming a constant WACC is crazy</a:t>
            </a:r>
          </a:p>
          <a:p>
            <a:pPr lvl="1"/>
            <a:r>
              <a:rPr lang="en-US" dirty="0"/>
              <a:t>Everybody has different opinions about what the equity risk premium and the beta are, leading to dramatic differences in WACC</a:t>
            </a:r>
          </a:p>
          <a:p>
            <a:pPr lvl="1"/>
            <a:r>
              <a:rPr lang="en-US" dirty="0"/>
              <a:t>There continue to be problems with valuing the tax shield from interest in WACC and debates about un-levering and re-levering Beta and adjusted net present value</a:t>
            </a:r>
          </a:p>
          <a:p>
            <a:r>
              <a:rPr lang="en-US" b="1" dirty="0"/>
              <a:t>Another big problem in corporate finance is interpreting EPS, ROE and ROIC along with P/E, EV/EBITDA and Price to Book Ratio</a:t>
            </a:r>
          </a:p>
          <a:p>
            <a:pPr lvl="1"/>
            <a:r>
              <a:rPr lang="en-US" dirty="0"/>
              <a:t>When companies are growing fast, the ROE and ROIC will be lower than the equity or project IRR while when companies are not investing the reverse will be true</a:t>
            </a:r>
          </a:p>
          <a:p>
            <a:pPr lvl="1"/>
            <a:r>
              <a:rPr lang="en-US" dirty="0"/>
              <a:t>The value impacts of this can be resolved with project finance analysis. </a:t>
            </a:r>
          </a:p>
        </p:txBody>
      </p:sp>
    </p:spTree>
    <p:extLst>
      <p:ext uri="{BB962C8B-B14F-4D97-AF65-F5344CB8AC3E}">
        <p14:creationId xmlns:p14="http://schemas.microsoft.com/office/powerpoint/2010/main" val="358856208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278B-BCFB-85E7-550D-6E34994C6219}"/>
              </a:ext>
            </a:extLst>
          </p:cNvPr>
          <p:cNvSpPr>
            <a:spLocks noGrp="1"/>
          </p:cNvSpPr>
          <p:nvPr>
            <p:ph type="title"/>
          </p:nvPr>
        </p:nvSpPr>
        <p:spPr/>
        <p:txBody>
          <a:bodyPr>
            <a:normAutofit/>
          </a:bodyPr>
          <a:lstStyle/>
          <a:p>
            <a:r>
              <a:rPr lang="en-US" dirty="0"/>
              <a:t>Use of SUMIF and Flags for Semi-Annual</a:t>
            </a:r>
          </a:p>
        </p:txBody>
      </p:sp>
      <p:sp>
        <p:nvSpPr>
          <p:cNvPr id="3" name="Content Placeholder 2">
            <a:extLst>
              <a:ext uri="{FF2B5EF4-FFF2-40B4-BE49-F238E27FC236}">
                <a16:creationId xmlns:a16="http://schemas.microsoft.com/office/drawing/2014/main" id="{FF3277AD-6844-1302-1CD3-B60383A2AB27}"/>
              </a:ext>
            </a:extLst>
          </p:cNvPr>
          <p:cNvSpPr>
            <a:spLocks noGrp="1"/>
          </p:cNvSpPr>
          <p:nvPr>
            <p:ph idx="1"/>
          </p:nvPr>
        </p:nvSpPr>
        <p:spPr/>
        <p:txBody>
          <a:bodyPr/>
          <a:lstStyle/>
          <a:p>
            <a:r>
              <a:rPr lang="en-US" dirty="0"/>
              <a:t>Need to compute PV of Debt Service with a semi-annual interest rate compounding factor.</a:t>
            </a:r>
          </a:p>
          <a:p>
            <a:endParaRPr lang="en-US" dirty="0"/>
          </a:p>
        </p:txBody>
      </p:sp>
      <p:pic>
        <p:nvPicPr>
          <p:cNvPr id="5" name="Picture 4">
            <a:extLst>
              <a:ext uri="{FF2B5EF4-FFF2-40B4-BE49-F238E27FC236}">
                <a16:creationId xmlns:a16="http://schemas.microsoft.com/office/drawing/2014/main" id="{F7277F75-CD15-0CF7-25B3-E37770F27F84}"/>
              </a:ext>
            </a:extLst>
          </p:cNvPr>
          <p:cNvPicPr>
            <a:picLocks noChangeAspect="1"/>
          </p:cNvPicPr>
          <p:nvPr/>
        </p:nvPicPr>
        <p:blipFill>
          <a:blip r:embed="rId2"/>
          <a:stretch>
            <a:fillRect/>
          </a:stretch>
        </p:blipFill>
        <p:spPr>
          <a:xfrm>
            <a:off x="2895601" y="2586518"/>
            <a:ext cx="6521570" cy="2474433"/>
          </a:xfrm>
          <a:prstGeom prst="rect">
            <a:avLst/>
          </a:prstGeom>
        </p:spPr>
      </p:pic>
    </p:spTree>
    <p:extLst>
      <p:ext uri="{BB962C8B-B14F-4D97-AF65-F5344CB8AC3E}">
        <p14:creationId xmlns:p14="http://schemas.microsoft.com/office/powerpoint/2010/main" val="408616983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751F7-5697-B8F4-7405-257AEE5D1095}"/>
              </a:ext>
            </a:extLst>
          </p:cNvPr>
          <p:cNvSpPr>
            <a:spLocks noGrp="1"/>
          </p:cNvSpPr>
          <p:nvPr>
            <p:ph type="ctrTitle"/>
          </p:nvPr>
        </p:nvSpPr>
        <p:spPr/>
        <p:txBody>
          <a:bodyPr/>
          <a:lstStyle/>
          <a:p>
            <a:r>
              <a:rPr lang="en-US" dirty="0"/>
              <a:t>Cash Sweep</a:t>
            </a:r>
          </a:p>
        </p:txBody>
      </p:sp>
    </p:spTree>
    <p:extLst>
      <p:ext uri="{BB962C8B-B14F-4D97-AF65-F5344CB8AC3E}">
        <p14:creationId xmlns:p14="http://schemas.microsoft.com/office/powerpoint/2010/main" val="1467139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66E8-7702-0360-771F-CB07997B0FB9}"/>
              </a:ext>
            </a:extLst>
          </p:cNvPr>
          <p:cNvSpPr>
            <a:spLocks noGrp="1"/>
          </p:cNvSpPr>
          <p:nvPr>
            <p:ph type="title"/>
          </p:nvPr>
        </p:nvSpPr>
        <p:spPr>
          <a:xfrm>
            <a:off x="444133" y="374271"/>
            <a:ext cx="9547577" cy="862541"/>
          </a:xfrm>
        </p:spPr>
        <p:txBody>
          <a:bodyPr>
            <a:normAutofit/>
          </a:bodyPr>
          <a:lstStyle/>
          <a:p>
            <a:r>
              <a:rPr lang="en-US" dirty="0"/>
              <a:t>Using Index (In InputC)</a:t>
            </a:r>
          </a:p>
        </p:txBody>
      </p:sp>
      <p:sp>
        <p:nvSpPr>
          <p:cNvPr id="3" name="Content Placeholder 2">
            <a:extLst>
              <a:ext uri="{FF2B5EF4-FFF2-40B4-BE49-F238E27FC236}">
                <a16:creationId xmlns:a16="http://schemas.microsoft.com/office/drawing/2014/main" id="{573C6DDA-68AD-7DF3-AEC3-40C30A8F5F32}"/>
              </a:ext>
            </a:extLst>
          </p:cNvPr>
          <p:cNvSpPr>
            <a:spLocks noGrp="1"/>
          </p:cNvSpPr>
          <p:nvPr>
            <p:ph idx="1"/>
          </p:nvPr>
        </p:nvSpPr>
        <p:spPr>
          <a:xfrm>
            <a:off x="543051" y="1798668"/>
            <a:ext cx="3550158" cy="3560191"/>
          </a:xfrm>
        </p:spPr>
        <p:txBody>
          <a:bodyPr>
            <a:normAutofit/>
          </a:bodyPr>
          <a:lstStyle/>
          <a:p>
            <a:r>
              <a:rPr lang="en-US" dirty="0"/>
              <a:t>With the INDEX, first include an area (often a single row or single column)</a:t>
            </a:r>
          </a:p>
          <a:p>
            <a:r>
              <a:rPr lang="en-US" dirty="0"/>
              <a:t>Then give the column number (for a single row) or the row number for a single column</a:t>
            </a:r>
          </a:p>
          <a:p>
            <a:r>
              <a:rPr lang="en-US" dirty="0"/>
              <a:t>In the example below there is a single row and a column number that defines a scenario</a:t>
            </a:r>
          </a:p>
          <a:p>
            <a:endParaRPr lang="en-US" dirty="0"/>
          </a:p>
        </p:txBody>
      </p:sp>
      <p:pic>
        <p:nvPicPr>
          <p:cNvPr id="5" name="Picture 4">
            <a:extLst>
              <a:ext uri="{FF2B5EF4-FFF2-40B4-BE49-F238E27FC236}">
                <a16:creationId xmlns:a16="http://schemas.microsoft.com/office/drawing/2014/main" id="{01882BAC-0232-A428-1464-398D4A5755C4}"/>
              </a:ext>
            </a:extLst>
          </p:cNvPr>
          <p:cNvPicPr>
            <a:picLocks noChangeAspect="1"/>
          </p:cNvPicPr>
          <p:nvPr/>
        </p:nvPicPr>
        <p:blipFill>
          <a:blip r:embed="rId2"/>
          <a:stretch>
            <a:fillRect/>
          </a:stretch>
        </p:blipFill>
        <p:spPr>
          <a:xfrm>
            <a:off x="5217922" y="2194560"/>
            <a:ext cx="5358765" cy="2768408"/>
          </a:xfrm>
          <a:prstGeom prst="rect">
            <a:avLst/>
          </a:prstGeom>
        </p:spPr>
      </p:pic>
    </p:spTree>
    <p:extLst>
      <p:ext uri="{BB962C8B-B14F-4D97-AF65-F5344CB8AC3E}">
        <p14:creationId xmlns:p14="http://schemas.microsoft.com/office/powerpoint/2010/main" val="138073248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85B4-B7C6-4FAE-DFF3-602DF7F41874}"/>
              </a:ext>
            </a:extLst>
          </p:cNvPr>
          <p:cNvSpPr>
            <a:spLocks noGrp="1"/>
          </p:cNvSpPr>
          <p:nvPr>
            <p:ph type="title"/>
          </p:nvPr>
        </p:nvSpPr>
        <p:spPr/>
        <p:txBody>
          <a:bodyPr>
            <a:normAutofit/>
          </a:bodyPr>
          <a:lstStyle/>
          <a:p>
            <a:r>
              <a:rPr lang="en-US" dirty="0"/>
              <a:t>General Cash Sweep Comments</a:t>
            </a:r>
          </a:p>
        </p:txBody>
      </p:sp>
      <p:sp>
        <p:nvSpPr>
          <p:cNvPr id="3" name="Content Placeholder 2">
            <a:extLst>
              <a:ext uri="{FF2B5EF4-FFF2-40B4-BE49-F238E27FC236}">
                <a16:creationId xmlns:a16="http://schemas.microsoft.com/office/drawing/2014/main" id="{A16B7FCD-17BE-2F56-C5A4-630F35C6CAFF}"/>
              </a:ext>
            </a:extLst>
          </p:cNvPr>
          <p:cNvSpPr>
            <a:spLocks noGrp="1"/>
          </p:cNvSpPr>
          <p:nvPr>
            <p:ph idx="1"/>
          </p:nvPr>
        </p:nvSpPr>
        <p:spPr/>
        <p:txBody>
          <a:bodyPr>
            <a:normAutofit fontScale="92500" lnSpcReduction="20000"/>
          </a:bodyPr>
          <a:lstStyle/>
          <a:p>
            <a:r>
              <a:rPr lang="en-US" dirty="0"/>
              <a:t>First, somebody once told me that cash sweeps are like false advertising where the bank tells you the tenure is 20 years, but because of early repayment from a cash sweep, the actual maturity is 15 years.</a:t>
            </a:r>
          </a:p>
          <a:p>
            <a:r>
              <a:rPr lang="en-US" dirty="0"/>
              <a:t>Secondly, if you are going to structure debt with a tenure of 15 years, why wouldn't you just structure the debt with 15 years instead of 20 years.</a:t>
            </a:r>
          </a:p>
          <a:p>
            <a:r>
              <a:rPr lang="en-US" dirty="0"/>
              <a:t>Third, ages ago somebody from ENRON called a cash sweep as a positive covenant where the debt is repaid early if the cash flow is volatile and high. You can think about oil prices where the cash sweep limits dividends when the oil price is very high, then lowers the debt when the oil price goes down.</a:t>
            </a:r>
          </a:p>
          <a:p>
            <a:r>
              <a:rPr lang="en-US" dirty="0"/>
              <a:t>Fourth, to model cash sweeps, you should understand the fundamental idea that distinguishes debt structuring and risk analysis. In debt structuring the cash sweep should not generally be modelled because it is designed to account for things like volatility.</a:t>
            </a:r>
          </a:p>
          <a:p>
            <a:r>
              <a:rPr lang="en-US" dirty="0"/>
              <a:t>I have recently come across cash sweeps that are designed to change the structure of debt after the actual cash flow is established. For toll roads, after actual traffic is established the debt structure can be readjusted. This can be accomplished with a cash sweep. To model this, you can set up a debt structuring part of the model with an aggressive debt structure (e.g. one year tail). Then after traffic is established a cash sweep is used with the actual cash flow to design a debt structure with something like a three-year tail. This can be accomplished by making a second risk analysis section with a cash sweep added. The cash sweep is 100% until the 3-year tail is established.</a:t>
            </a:r>
          </a:p>
        </p:txBody>
      </p:sp>
    </p:spTree>
    <p:extLst>
      <p:ext uri="{BB962C8B-B14F-4D97-AF65-F5344CB8AC3E}">
        <p14:creationId xmlns:p14="http://schemas.microsoft.com/office/powerpoint/2010/main" val="64365116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7D611-EE9C-C476-FCDF-A02A41F05091}"/>
              </a:ext>
            </a:extLst>
          </p:cNvPr>
          <p:cNvSpPr>
            <a:spLocks noGrp="1"/>
          </p:cNvSpPr>
          <p:nvPr>
            <p:ph type="title"/>
          </p:nvPr>
        </p:nvSpPr>
        <p:spPr/>
        <p:txBody>
          <a:bodyPr>
            <a:normAutofit/>
          </a:bodyPr>
          <a:lstStyle/>
          <a:p>
            <a:r>
              <a:rPr lang="en-US" dirty="0"/>
              <a:t>IRR and Funding</a:t>
            </a:r>
          </a:p>
        </p:txBody>
      </p:sp>
      <p:sp>
        <p:nvSpPr>
          <p:cNvPr id="3" name="Content Placeholder 2">
            <a:extLst>
              <a:ext uri="{FF2B5EF4-FFF2-40B4-BE49-F238E27FC236}">
                <a16:creationId xmlns:a16="http://schemas.microsoft.com/office/drawing/2014/main" id="{6818A41B-FADC-A9DE-6349-0A496DC78A07}"/>
              </a:ext>
            </a:extLst>
          </p:cNvPr>
          <p:cNvSpPr>
            <a:spLocks noGrp="1"/>
          </p:cNvSpPr>
          <p:nvPr>
            <p:ph idx="1"/>
          </p:nvPr>
        </p:nvSpPr>
        <p:spPr/>
        <p:txBody>
          <a:bodyPr/>
          <a:lstStyle/>
          <a:p>
            <a:r>
              <a:rPr lang="en-US" dirty="0"/>
              <a:t>Financial Modelling in Africa</a:t>
            </a:r>
          </a:p>
          <a:p>
            <a:r>
              <a:rPr lang="en-US" dirty="0"/>
              <a:t>What is the target IRR for your projects</a:t>
            </a:r>
          </a:p>
          <a:p>
            <a:r>
              <a:rPr lang="en-US" dirty="0"/>
              <a:t>What is the definition of the IRR</a:t>
            </a:r>
          </a:p>
          <a:p>
            <a:r>
              <a:rPr lang="en-US" dirty="0"/>
              <a:t>How does the IRR and the cost of debt relate</a:t>
            </a:r>
          </a:p>
          <a:p>
            <a:r>
              <a:rPr lang="en-US" dirty="0"/>
              <a:t>Do you need grants or concessional debt</a:t>
            </a:r>
          </a:p>
          <a:p>
            <a:endParaRPr lang="en-US" dirty="0"/>
          </a:p>
        </p:txBody>
      </p:sp>
    </p:spTree>
    <p:extLst>
      <p:ext uri="{BB962C8B-B14F-4D97-AF65-F5344CB8AC3E}">
        <p14:creationId xmlns:p14="http://schemas.microsoft.com/office/powerpoint/2010/main" val="127643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8BBA-E301-5753-DD22-B378AFA116D0}"/>
              </a:ext>
            </a:extLst>
          </p:cNvPr>
          <p:cNvSpPr>
            <a:spLocks noGrp="1"/>
          </p:cNvSpPr>
          <p:nvPr>
            <p:ph type="title"/>
          </p:nvPr>
        </p:nvSpPr>
        <p:spPr/>
        <p:txBody>
          <a:bodyPr>
            <a:normAutofit/>
          </a:bodyPr>
          <a:lstStyle/>
          <a:p>
            <a:r>
              <a:rPr lang="en-US" dirty="0"/>
              <a:t>Using SUMIF</a:t>
            </a:r>
          </a:p>
        </p:txBody>
      </p:sp>
      <p:sp>
        <p:nvSpPr>
          <p:cNvPr id="3" name="Content Placeholder 2">
            <a:extLst>
              <a:ext uri="{FF2B5EF4-FFF2-40B4-BE49-F238E27FC236}">
                <a16:creationId xmlns:a16="http://schemas.microsoft.com/office/drawing/2014/main" id="{6A1432E9-91BC-78C9-7BBA-0157618A1B57}"/>
              </a:ext>
            </a:extLst>
          </p:cNvPr>
          <p:cNvSpPr>
            <a:spLocks noGrp="1"/>
          </p:cNvSpPr>
          <p:nvPr>
            <p:ph idx="1"/>
          </p:nvPr>
        </p:nvSpPr>
        <p:spPr>
          <a:xfrm>
            <a:off x="710185" y="1682211"/>
            <a:ext cx="4200143" cy="3977925"/>
          </a:xfrm>
        </p:spPr>
        <p:txBody>
          <a:bodyPr>
            <a:normAutofit/>
          </a:bodyPr>
          <a:lstStyle/>
          <a:p>
            <a:pPr algn="l"/>
            <a:r>
              <a:rPr lang="en-US" dirty="0"/>
              <a:t>The sumif function is surprisingly helpful, It has the form where a range over which to sum is the first part of the formula. Then the criteria which to sum is next and  the item to sum is the last part. </a:t>
            </a:r>
          </a:p>
          <a:p>
            <a:pPr algn="l"/>
            <a:r>
              <a:rPr lang="en-US" dirty="0"/>
              <a:t>The way the SUMIF works is illustrated below. The first screenshot shows the  result and the  second shows the inputs to the function.</a:t>
            </a:r>
          </a:p>
          <a:p>
            <a:pPr algn="l"/>
            <a:endParaRPr lang="en-US" dirty="0"/>
          </a:p>
          <a:p>
            <a:pPr algn="l"/>
            <a:endParaRPr lang="en-US" dirty="0"/>
          </a:p>
        </p:txBody>
      </p:sp>
      <p:pic>
        <p:nvPicPr>
          <p:cNvPr id="5" name="Picture 4">
            <a:extLst>
              <a:ext uri="{FF2B5EF4-FFF2-40B4-BE49-F238E27FC236}">
                <a16:creationId xmlns:a16="http://schemas.microsoft.com/office/drawing/2014/main" id="{82BA2D8B-EF98-DAC6-4F7D-4D5B5E6CC386}"/>
              </a:ext>
            </a:extLst>
          </p:cNvPr>
          <p:cNvPicPr>
            <a:picLocks noChangeAspect="1"/>
          </p:cNvPicPr>
          <p:nvPr/>
        </p:nvPicPr>
        <p:blipFill>
          <a:blip r:embed="rId2"/>
          <a:stretch>
            <a:fillRect/>
          </a:stretch>
        </p:blipFill>
        <p:spPr>
          <a:xfrm>
            <a:off x="5384320" y="1276681"/>
            <a:ext cx="3778370" cy="2152321"/>
          </a:xfrm>
          <a:prstGeom prst="rect">
            <a:avLst/>
          </a:prstGeom>
        </p:spPr>
      </p:pic>
      <p:pic>
        <p:nvPicPr>
          <p:cNvPr id="7" name="Picture 6">
            <a:extLst>
              <a:ext uri="{FF2B5EF4-FFF2-40B4-BE49-F238E27FC236}">
                <a16:creationId xmlns:a16="http://schemas.microsoft.com/office/drawing/2014/main" id="{4AD52B45-4F86-3E8F-5D9D-5AB091BF595C}"/>
              </a:ext>
            </a:extLst>
          </p:cNvPr>
          <p:cNvPicPr>
            <a:picLocks noChangeAspect="1"/>
          </p:cNvPicPr>
          <p:nvPr/>
        </p:nvPicPr>
        <p:blipFill>
          <a:blip r:embed="rId3"/>
          <a:stretch>
            <a:fillRect/>
          </a:stretch>
        </p:blipFill>
        <p:spPr>
          <a:xfrm>
            <a:off x="5384322" y="3662511"/>
            <a:ext cx="3778369" cy="2198539"/>
          </a:xfrm>
          <a:prstGeom prst="rect">
            <a:avLst/>
          </a:prstGeom>
        </p:spPr>
      </p:pic>
    </p:spTree>
    <p:extLst>
      <p:ext uri="{BB962C8B-B14F-4D97-AF65-F5344CB8AC3E}">
        <p14:creationId xmlns:p14="http://schemas.microsoft.com/office/powerpoint/2010/main" val="149186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1B50F2-2668-9D56-B746-68F5056D36E2}"/>
              </a:ext>
            </a:extLst>
          </p:cNvPr>
          <p:cNvSpPr txBox="1"/>
          <p:nvPr/>
        </p:nvSpPr>
        <p:spPr>
          <a:xfrm>
            <a:off x="813478" y="863659"/>
            <a:ext cx="3016400" cy="484620"/>
          </a:xfrm>
          <a:prstGeom prst="rect">
            <a:avLst/>
          </a:prstGeom>
          <a:noFill/>
        </p:spPr>
        <p:txBody>
          <a:bodyPr wrap="square" anchor="t">
            <a:spAutoFit/>
          </a:bodyPr>
          <a:lstStyle/>
          <a:p>
            <a:pPr>
              <a:lnSpc>
                <a:spcPct val="130000"/>
              </a:lnSpc>
              <a:spcAft>
                <a:spcPts val="600"/>
              </a:spcAft>
            </a:pPr>
            <a:r>
              <a:rPr lang="en-ID" sz="22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Table Of Contents</a:t>
            </a:r>
          </a:p>
        </p:txBody>
      </p:sp>
      <p:cxnSp>
        <p:nvCxnSpPr>
          <p:cNvPr id="8" name="Straight Connector 7">
            <a:extLst>
              <a:ext uri="{FF2B5EF4-FFF2-40B4-BE49-F238E27FC236}">
                <a16:creationId xmlns:a16="http://schemas.microsoft.com/office/drawing/2014/main" id="{6EC1A769-1CA5-D87E-4F70-5DECFB285B6C}"/>
              </a:ext>
            </a:extLst>
          </p:cNvPr>
          <p:cNvCxnSpPr>
            <a:cxnSpLocks/>
          </p:cNvCxnSpPr>
          <p:nvPr/>
        </p:nvCxnSpPr>
        <p:spPr>
          <a:xfrm>
            <a:off x="554579" y="1133856"/>
            <a:ext cx="21914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EB70B07F-9731-F9D0-AFCC-578B4B9F54BC}"/>
              </a:ext>
            </a:extLst>
          </p:cNvPr>
          <p:cNvSpPr>
            <a:spLocks noGrp="1"/>
          </p:cNvSpPr>
          <p:nvPr>
            <p:ph type="sldNum" sz="quarter" idx="12"/>
          </p:nvPr>
        </p:nvSpPr>
        <p:spPr/>
        <p:txBody>
          <a:bodyPr/>
          <a:lstStyle/>
          <a:p>
            <a:fld id="{58512D75-7CB4-B14B-B319-80CCA14032BE}" type="slidenum">
              <a:rPr lang="en-SA" smtClean="0"/>
              <a:t>2</a:t>
            </a:fld>
            <a:endParaRPr lang="en-SA"/>
          </a:p>
        </p:txBody>
      </p:sp>
      <p:sp>
        <p:nvSpPr>
          <p:cNvPr id="14" name="TextBox 13">
            <a:extLst>
              <a:ext uri="{FF2B5EF4-FFF2-40B4-BE49-F238E27FC236}">
                <a16:creationId xmlns:a16="http://schemas.microsoft.com/office/drawing/2014/main" id="{2BEDE54C-6610-F52F-F9C3-B897F273C1E6}"/>
              </a:ext>
            </a:extLst>
          </p:cNvPr>
          <p:cNvSpPr txBox="1"/>
          <p:nvPr/>
        </p:nvSpPr>
        <p:spPr>
          <a:xfrm>
            <a:off x="2303686" y="2220411"/>
            <a:ext cx="2314034" cy="1538883"/>
          </a:xfrm>
          <a:prstGeom prst="rect">
            <a:avLst/>
          </a:prstGeom>
          <a:noFill/>
        </p:spPr>
        <p:txBody>
          <a:bodyPr wrap="square" anchor="t">
            <a:spAutoFit/>
          </a:bodyPr>
          <a:lstStyle/>
          <a:p>
            <a:pPr>
              <a:spcAft>
                <a:spcPts val="600"/>
              </a:spcAft>
            </a:pPr>
            <a:r>
              <a:rPr lang="en-US" sz="1400" b="1" dirty="0">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Financial Model Ideas</a:t>
            </a:r>
            <a:endParaRPr lang="en-ID" sz="1400" b="1" dirty="0">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endParaRPr>
          </a:p>
          <a:p>
            <a:pPr marL="285750" indent="-285750">
              <a:spcAft>
                <a:spcPts val="600"/>
              </a:spcAft>
              <a:buFontTx/>
              <a:buChar char="-"/>
            </a:pPr>
            <a:r>
              <a:rPr lang="en-ID"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Excel Techniques for Financial Models </a:t>
            </a:r>
          </a:p>
          <a:p>
            <a:pPr marL="285750" indent="-285750">
              <a:spcAft>
                <a:spcPts val="600"/>
              </a:spcAft>
              <a:buFontTx/>
              <a:buChar char="-"/>
            </a:pPr>
            <a:r>
              <a:rPr lang="en-ID"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Three Excel Functions</a:t>
            </a:r>
          </a:p>
          <a:p>
            <a:pPr marL="285750" indent="-285750">
              <a:spcAft>
                <a:spcPts val="600"/>
              </a:spcAft>
              <a:buFontTx/>
              <a:buChar char="-"/>
            </a:pPr>
            <a:r>
              <a:rPr lang="en-ID"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FAST Model Philosophy</a:t>
            </a:r>
          </a:p>
          <a:p>
            <a:pPr marL="285750" indent="-285750">
              <a:spcAft>
                <a:spcPts val="600"/>
              </a:spcAft>
              <a:buFontTx/>
              <a:buChar char="-"/>
            </a:pPr>
            <a:r>
              <a:rPr lang="en-ID"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AI in Models</a:t>
            </a:r>
          </a:p>
        </p:txBody>
      </p:sp>
      <p:cxnSp>
        <p:nvCxnSpPr>
          <p:cNvPr id="15" name="Straight Connector 14">
            <a:extLst>
              <a:ext uri="{FF2B5EF4-FFF2-40B4-BE49-F238E27FC236}">
                <a16:creationId xmlns:a16="http://schemas.microsoft.com/office/drawing/2014/main" id="{D86E65BB-B6B0-B380-19E0-62A75EBBF89B}"/>
              </a:ext>
            </a:extLst>
          </p:cNvPr>
          <p:cNvCxnSpPr>
            <a:cxnSpLocks/>
          </p:cNvCxnSpPr>
          <p:nvPr/>
        </p:nvCxnSpPr>
        <p:spPr>
          <a:xfrm>
            <a:off x="2303685" y="2125863"/>
            <a:ext cx="231403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CFD306A-E51A-AB43-998C-983DDAF81FA0}"/>
              </a:ext>
            </a:extLst>
          </p:cNvPr>
          <p:cNvSpPr txBox="1"/>
          <p:nvPr/>
        </p:nvSpPr>
        <p:spPr>
          <a:xfrm>
            <a:off x="2303686" y="1787308"/>
            <a:ext cx="2314034" cy="307777"/>
          </a:xfrm>
          <a:prstGeom prst="rect">
            <a:avLst/>
          </a:prstGeom>
          <a:noFill/>
        </p:spPr>
        <p:txBody>
          <a:bodyPr wrap="square" anchor="t">
            <a:spAutoFit/>
          </a:bodyPr>
          <a:lstStyle/>
          <a:p>
            <a:pPr>
              <a:spcAft>
                <a:spcPts val="600"/>
              </a:spcAft>
            </a:pPr>
            <a:r>
              <a:rPr lang="en-ID" sz="1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01</a:t>
            </a:r>
            <a:endParaRPr lang="en-ID" sz="14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40" name="TextBox 39">
            <a:extLst>
              <a:ext uri="{FF2B5EF4-FFF2-40B4-BE49-F238E27FC236}">
                <a16:creationId xmlns:a16="http://schemas.microsoft.com/office/drawing/2014/main" id="{A884AFA0-E42A-E784-5594-D5F61397F56B}"/>
              </a:ext>
            </a:extLst>
          </p:cNvPr>
          <p:cNvSpPr txBox="1"/>
          <p:nvPr/>
        </p:nvSpPr>
        <p:spPr>
          <a:xfrm>
            <a:off x="5057046" y="2220411"/>
            <a:ext cx="2314034" cy="1354217"/>
          </a:xfrm>
          <a:prstGeom prst="rect">
            <a:avLst/>
          </a:prstGeom>
          <a:noFill/>
        </p:spPr>
        <p:txBody>
          <a:bodyPr wrap="square" anchor="t">
            <a:spAutoFit/>
          </a:bodyPr>
          <a:lstStyle/>
          <a:p>
            <a:pPr>
              <a:spcAft>
                <a:spcPts val="600"/>
              </a:spcAft>
            </a:pPr>
            <a:r>
              <a:rPr lang="en-ID" sz="1400" b="1" dirty="0">
                <a:solidFill>
                  <a:schemeClr val="accent1"/>
                </a:solidFill>
                <a:latin typeface="DIN Next LT Arabic" panose="020B0503020203050203" pitchFamily="34" charset="-78"/>
                <a:ea typeface="Roboto Light" panose="02000000000000000000" pitchFamily="2" charset="0"/>
                <a:cs typeface="DIN Next LT Arabic" panose="020B0503020203050203" pitchFamily="34" charset="-78"/>
              </a:rPr>
              <a:t>Fundamental Model</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Timelines</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Investment Decision</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Return Measurement</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Risk Measurement </a:t>
            </a:r>
          </a:p>
        </p:txBody>
      </p:sp>
      <p:cxnSp>
        <p:nvCxnSpPr>
          <p:cNvPr id="41" name="Straight Connector 40">
            <a:extLst>
              <a:ext uri="{FF2B5EF4-FFF2-40B4-BE49-F238E27FC236}">
                <a16:creationId xmlns:a16="http://schemas.microsoft.com/office/drawing/2014/main" id="{93F047FC-042E-77DF-46D1-58030976F373}"/>
              </a:ext>
            </a:extLst>
          </p:cNvPr>
          <p:cNvCxnSpPr>
            <a:cxnSpLocks/>
          </p:cNvCxnSpPr>
          <p:nvPr/>
        </p:nvCxnSpPr>
        <p:spPr>
          <a:xfrm>
            <a:off x="5057045" y="2125863"/>
            <a:ext cx="231403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A725755-2151-B8B6-8E7D-86526D2F8F21}"/>
              </a:ext>
            </a:extLst>
          </p:cNvPr>
          <p:cNvSpPr txBox="1"/>
          <p:nvPr/>
        </p:nvSpPr>
        <p:spPr>
          <a:xfrm>
            <a:off x="5057046" y="1787308"/>
            <a:ext cx="2314034" cy="307777"/>
          </a:xfrm>
          <a:prstGeom prst="rect">
            <a:avLst/>
          </a:prstGeom>
          <a:noFill/>
        </p:spPr>
        <p:txBody>
          <a:bodyPr wrap="square" anchor="t">
            <a:spAutoFit/>
          </a:bodyPr>
          <a:lstStyle/>
          <a:p>
            <a:pPr>
              <a:spcAft>
                <a:spcPts val="600"/>
              </a:spcAft>
            </a:pPr>
            <a:r>
              <a:rPr lang="en-ID" sz="1400" b="1">
                <a:solidFill>
                  <a:schemeClr val="accent1"/>
                </a:solidFill>
                <a:latin typeface="DIN Next LT Arabic" panose="020B0503020203050203" pitchFamily="34" charset="-78"/>
                <a:ea typeface="Roboto Light" panose="02000000000000000000" pitchFamily="2" charset="0"/>
                <a:cs typeface="DIN Next LT Arabic" panose="020B0503020203050203" pitchFamily="34" charset="-78"/>
              </a:rPr>
              <a:t>02</a:t>
            </a:r>
            <a:endParaRPr lang="en-ID" sz="1400">
              <a:solidFill>
                <a:schemeClr val="accent1"/>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44" name="TextBox 43">
            <a:extLst>
              <a:ext uri="{FF2B5EF4-FFF2-40B4-BE49-F238E27FC236}">
                <a16:creationId xmlns:a16="http://schemas.microsoft.com/office/drawing/2014/main" id="{4BEA97B3-A80C-5DBD-26A0-D442C231B532}"/>
              </a:ext>
            </a:extLst>
          </p:cNvPr>
          <p:cNvSpPr txBox="1"/>
          <p:nvPr/>
        </p:nvSpPr>
        <p:spPr>
          <a:xfrm>
            <a:off x="7810405" y="2220411"/>
            <a:ext cx="2333471" cy="1646605"/>
          </a:xfrm>
          <a:prstGeom prst="rect">
            <a:avLst/>
          </a:prstGeom>
          <a:noFill/>
        </p:spPr>
        <p:txBody>
          <a:bodyPr wrap="square" anchor="t">
            <a:spAutoFit/>
          </a:bodyPr>
          <a:lstStyle/>
          <a:p>
            <a:pPr>
              <a:spcAft>
                <a:spcPts val="600"/>
              </a:spcAft>
            </a:pPr>
            <a:r>
              <a:rPr lang="en-ID" sz="1400" b="1"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Project Model Structure</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IRR and DSCR in Project Model </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Timing and Operation Sensitivity </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Debt Structuring in Project Finance</a:t>
            </a:r>
          </a:p>
        </p:txBody>
      </p:sp>
      <p:cxnSp>
        <p:nvCxnSpPr>
          <p:cNvPr id="45" name="Straight Connector 44">
            <a:extLst>
              <a:ext uri="{FF2B5EF4-FFF2-40B4-BE49-F238E27FC236}">
                <a16:creationId xmlns:a16="http://schemas.microsoft.com/office/drawing/2014/main" id="{E9A9B4F4-1924-9880-F147-42965C741D07}"/>
              </a:ext>
            </a:extLst>
          </p:cNvPr>
          <p:cNvCxnSpPr>
            <a:cxnSpLocks/>
          </p:cNvCxnSpPr>
          <p:nvPr/>
        </p:nvCxnSpPr>
        <p:spPr>
          <a:xfrm>
            <a:off x="7810405" y="2125863"/>
            <a:ext cx="231403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CD8B74C-3958-6D5F-EF5B-42487C20511F}"/>
              </a:ext>
            </a:extLst>
          </p:cNvPr>
          <p:cNvSpPr txBox="1"/>
          <p:nvPr/>
        </p:nvSpPr>
        <p:spPr>
          <a:xfrm>
            <a:off x="7810406" y="1787308"/>
            <a:ext cx="2314034" cy="307777"/>
          </a:xfrm>
          <a:prstGeom prst="rect">
            <a:avLst/>
          </a:prstGeom>
          <a:noFill/>
        </p:spPr>
        <p:txBody>
          <a:bodyPr wrap="square" anchor="t">
            <a:spAutoFit/>
          </a:bodyPr>
          <a:lstStyle/>
          <a:p>
            <a:pPr>
              <a:spcAft>
                <a:spcPts val="600"/>
              </a:spcAft>
            </a:pPr>
            <a:r>
              <a:rPr lang="en-ID" sz="1400" b="1">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03</a:t>
            </a:r>
            <a:endParaRPr lang="en-ID" sz="14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47" name="TextBox 46">
            <a:extLst>
              <a:ext uri="{FF2B5EF4-FFF2-40B4-BE49-F238E27FC236}">
                <a16:creationId xmlns:a16="http://schemas.microsoft.com/office/drawing/2014/main" id="{3743C291-5AA1-EF3F-E09E-8BDBF2515C15}"/>
              </a:ext>
            </a:extLst>
          </p:cNvPr>
          <p:cNvSpPr txBox="1"/>
          <p:nvPr/>
        </p:nvSpPr>
        <p:spPr>
          <a:xfrm>
            <a:off x="2303686" y="4455458"/>
            <a:ext cx="2314034" cy="1723549"/>
          </a:xfrm>
          <a:prstGeom prst="rect">
            <a:avLst/>
          </a:prstGeom>
          <a:noFill/>
        </p:spPr>
        <p:txBody>
          <a:bodyPr wrap="square" anchor="t">
            <a:spAutoFit/>
          </a:bodyPr>
          <a:lstStyle/>
          <a:p>
            <a:pPr>
              <a:spcAft>
                <a:spcPts val="600"/>
              </a:spcAft>
            </a:pPr>
            <a:r>
              <a:rPr lang="en-ID" sz="1400" b="1" dirty="0">
                <a:solidFill>
                  <a:schemeClr val="accent4"/>
                </a:solidFill>
                <a:latin typeface="DIN Next LT Arabic" panose="020B0503020203050203" pitchFamily="34" charset="-78"/>
                <a:ea typeface="Roboto Light" panose="02000000000000000000" pitchFamily="2" charset="0"/>
                <a:cs typeface="DIN Next LT Arabic" panose="020B0503020203050203" pitchFamily="34" charset="-78"/>
              </a:rPr>
              <a:t>Advanced Project Model</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Sculpting Formula for Debt Service</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Cash Flow Waterfall</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Equity IRR and Project Value</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Re-financing in Model</a:t>
            </a:r>
          </a:p>
        </p:txBody>
      </p:sp>
      <p:cxnSp>
        <p:nvCxnSpPr>
          <p:cNvPr id="48" name="Straight Connector 47">
            <a:extLst>
              <a:ext uri="{FF2B5EF4-FFF2-40B4-BE49-F238E27FC236}">
                <a16:creationId xmlns:a16="http://schemas.microsoft.com/office/drawing/2014/main" id="{33DD3E40-6CE0-191A-737A-855DE53E2857}"/>
              </a:ext>
            </a:extLst>
          </p:cNvPr>
          <p:cNvCxnSpPr>
            <a:cxnSpLocks/>
          </p:cNvCxnSpPr>
          <p:nvPr/>
        </p:nvCxnSpPr>
        <p:spPr>
          <a:xfrm>
            <a:off x="2303685" y="4360910"/>
            <a:ext cx="231403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7362B0D-BEEB-BF22-2812-A4EC66519B98}"/>
              </a:ext>
            </a:extLst>
          </p:cNvPr>
          <p:cNvSpPr txBox="1"/>
          <p:nvPr/>
        </p:nvSpPr>
        <p:spPr>
          <a:xfrm>
            <a:off x="2303686" y="4022355"/>
            <a:ext cx="2314034" cy="307777"/>
          </a:xfrm>
          <a:prstGeom prst="rect">
            <a:avLst/>
          </a:prstGeom>
          <a:noFill/>
        </p:spPr>
        <p:txBody>
          <a:bodyPr wrap="square" anchor="t">
            <a:spAutoFit/>
          </a:bodyPr>
          <a:lstStyle/>
          <a:p>
            <a:pPr>
              <a:spcAft>
                <a:spcPts val="600"/>
              </a:spcAft>
            </a:pPr>
            <a:r>
              <a:rPr lang="en-ID" sz="1400" b="1">
                <a:solidFill>
                  <a:schemeClr val="accent4"/>
                </a:solidFill>
                <a:latin typeface="DIN Next LT Arabic" panose="020B0503020203050203" pitchFamily="34" charset="-78"/>
                <a:ea typeface="Roboto Light" panose="02000000000000000000" pitchFamily="2" charset="0"/>
                <a:cs typeface="DIN Next LT Arabic" panose="020B0503020203050203" pitchFamily="34" charset="-78"/>
              </a:rPr>
              <a:t>04</a:t>
            </a:r>
            <a:endParaRPr lang="en-ID" sz="1400">
              <a:solidFill>
                <a:schemeClr val="accent4"/>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50" name="TextBox 49">
            <a:extLst>
              <a:ext uri="{FF2B5EF4-FFF2-40B4-BE49-F238E27FC236}">
                <a16:creationId xmlns:a16="http://schemas.microsoft.com/office/drawing/2014/main" id="{DD948A2E-4885-6C6B-97E5-BB1D4D10BEFC}"/>
              </a:ext>
            </a:extLst>
          </p:cNvPr>
          <p:cNvSpPr txBox="1"/>
          <p:nvPr/>
        </p:nvSpPr>
        <p:spPr>
          <a:xfrm>
            <a:off x="5057046" y="4455458"/>
            <a:ext cx="2314034" cy="1723549"/>
          </a:xfrm>
          <a:prstGeom prst="rect">
            <a:avLst/>
          </a:prstGeom>
          <a:noFill/>
        </p:spPr>
        <p:txBody>
          <a:bodyPr wrap="square" anchor="t">
            <a:spAutoFit/>
          </a:bodyPr>
          <a:lstStyle/>
          <a:p>
            <a:pPr>
              <a:spcAft>
                <a:spcPts val="600"/>
              </a:spcAft>
            </a:pPr>
            <a:r>
              <a:rPr lang="en-ID" sz="1400" b="1" dirty="0">
                <a:solidFill>
                  <a:schemeClr val="accent3"/>
                </a:solidFill>
                <a:latin typeface="DIN Next LT Arabic" panose="020B0503020203050203" pitchFamily="34" charset="-78"/>
                <a:ea typeface="Roboto Light" panose="02000000000000000000" pitchFamily="2" charset="0"/>
                <a:cs typeface="DIN Next LT Arabic" panose="020B0503020203050203" pitchFamily="34" charset="-78"/>
              </a:rPr>
              <a:t>Corporate Model</a:t>
            </a:r>
            <a:endPar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Corporate Model Structure</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Corporate Model as Project Portfolio</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Historic Analysis in Corporate Model </a:t>
            </a:r>
          </a:p>
          <a:p>
            <a:pPr marL="285750" indent="-285750">
              <a:spcAft>
                <a:spcPts val="600"/>
              </a:spcAft>
              <a:buFontTx/>
              <a:buChar char="-"/>
            </a:pPr>
            <a:endPar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cxnSp>
        <p:nvCxnSpPr>
          <p:cNvPr id="51" name="Straight Connector 50">
            <a:extLst>
              <a:ext uri="{FF2B5EF4-FFF2-40B4-BE49-F238E27FC236}">
                <a16:creationId xmlns:a16="http://schemas.microsoft.com/office/drawing/2014/main" id="{342D2F5E-0A9B-5640-E4B9-E7F4F33B9018}"/>
              </a:ext>
            </a:extLst>
          </p:cNvPr>
          <p:cNvCxnSpPr>
            <a:cxnSpLocks/>
          </p:cNvCxnSpPr>
          <p:nvPr/>
        </p:nvCxnSpPr>
        <p:spPr>
          <a:xfrm>
            <a:off x="5057045" y="4360910"/>
            <a:ext cx="231403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1087B9B-C3BD-7ABD-62A3-A4C85BCE2D18}"/>
              </a:ext>
            </a:extLst>
          </p:cNvPr>
          <p:cNvSpPr txBox="1"/>
          <p:nvPr/>
        </p:nvSpPr>
        <p:spPr>
          <a:xfrm>
            <a:off x="5057046" y="4022355"/>
            <a:ext cx="2314034" cy="307777"/>
          </a:xfrm>
          <a:prstGeom prst="rect">
            <a:avLst/>
          </a:prstGeom>
          <a:noFill/>
        </p:spPr>
        <p:txBody>
          <a:bodyPr wrap="square" anchor="t">
            <a:spAutoFit/>
          </a:bodyPr>
          <a:lstStyle/>
          <a:p>
            <a:pPr>
              <a:spcAft>
                <a:spcPts val="600"/>
              </a:spcAft>
            </a:pPr>
            <a:r>
              <a:rPr lang="en-ID" sz="1400" b="1">
                <a:solidFill>
                  <a:schemeClr val="accent3"/>
                </a:solidFill>
                <a:latin typeface="DIN Next LT Arabic" panose="020B0503020203050203" pitchFamily="34" charset="-78"/>
                <a:ea typeface="Roboto Light" panose="02000000000000000000" pitchFamily="2" charset="0"/>
                <a:cs typeface="DIN Next LT Arabic" panose="020B0503020203050203" pitchFamily="34" charset="-78"/>
              </a:rPr>
              <a:t>05</a:t>
            </a:r>
            <a:endParaRPr lang="en-ID" sz="1400">
              <a:solidFill>
                <a:schemeClr val="accent3"/>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2" name="TextBox 1">
            <a:extLst>
              <a:ext uri="{FF2B5EF4-FFF2-40B4-BE49-F238E27FC236}">
                <a16:creationId xmlns:a16="http://schemas.microsoft.com/office/drawing/2014/main" id="{7BCA1DAC-7FE5-0187-4654-FBBD9E151429}"/>
              </a:ext>
            </a:extLst>
          </p:cNvPr>
          <p:cNvSpPr txBox="1"/>
          <p:nvPr/>
        </p:nvSpPr>
        <p:spPr>
          <a:xfrm>
            <a:off x="7715917" y="4447443"/>
            <a:ext cx="2333471" cy="1646605"/>
          </a:xfrm>
          <a:prstGeom prst="rect">
            <a:avLst/>
          </a:prstGeom>
          <a:noFill/>
        </p:spPr>
        <p:txBody>
          <a:bodyPr wrap="square" anchor="t">
            <a:spAutoFit/>
          </a:bodyPr>
          <a:lstStyle/>
          <a:p>
            <a:pPr>
              <a:spcAft>
                <a:spcPts val="600"/>
              </a:spcAft>
            </a:pPr>
            <a:r>
              <a:rPr lang="en-ID" sz="1400" b="1"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Corporate Advanced</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Cap Exp and Debt from History</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Valuation and Terminal Value</a:t>
            </a:r>
          </a:p>
          <a:p>
            <a:pPr marL="285750" indent="-285750">
              <a:spcAft>
                <a:spcPts val="600"/>
              </a:spcAft>
              <a:buFontTx/>
              <a:buChar char="-"/>
            </a:pPr>
            <a:r>
              <a:rPr lang="en-US" sz="12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Scenario Analysis and Presentation</a:t>
            </a:r>
          </a:p>
        </p:txBody>
      </p:sp>
      <p:cxnSp>
        <p:nvCxnSpPr>
          <p:cNvPr id="3" name="Straight Connector 2">
            <a:extLst>
              <a:ext uri="{FF2B5EF4-FFF2-40B4-BE49-F238E27FC236}">
                <a16:creationId xmlns:a16="http://schemas.microsoft.com/office/drawing/2014/main" id="{D0CC74E3-7BF7-C0FA-1BF8-3DCC0CC8D0B3}"/>
              </a:ext>
            </a:extLst>
          </p:cNvPr>
          <p:cNvCxnSpPr>
            <a:cxnSpLocks/>
          </p:cNvCxnSpPr>
          <p:nvPr/>
        </p:nvCxnSpPr>
        <p:spPr>
          <a:xfrm>
            <a:off x="7715917" y="4352895"/>
            <a:ext cx="231403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38C5C9E-5808-966D-B541-B33FF7029DC3}"/>
              </a:ext>
            </a:extLst>
          </p:cNvPr>
          <p:cNvSpPr txBox="1"/>
          <p:nvPr/>
        </p:nvSpPr>
        <p:spPr>
          <a:xfrm>
            <a:off x="7715918" y="4014340"/>
            <a:ext cx="2314034" cy="307777"/>
          </a:xfrm>
          <a:prstGeom prst="rect">
            <a:avLst/>
          </a:prstGeom>
          <a:noFill/>
        </p:spPr>
        <p:txBody>
          <a:bodyPr wrap="square" anchor="t">
            <a:spAutoFit/>
          </a:bodyPr>
          <a:lstStyle/>
          <a:p>
            <a:pPr>
              <a:spcAft>
                <a:spcPts val="600"/>
              </a:spcAft>
            </a:pPr>
            <a:r>
              <a:rPr lang="en-ID" sz="1400" b="1"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06</a:t>
            </a:r>
            <a:endParaRPr lang="en-ID" sz="1400" dirty="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Tree>
    <p:extLst>
      <p:ext uri="{BB962C8B-B14F-4D97-AF65-F5344CB8AC3E}">
        <p14:creationId xmlns:p14="http://schemas.microsoft.com/office/powerpoint/2010/main" val="3660415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9CB93-16EF-A622-FAE7-BF2DD1A0E147}"/>
              </a:ext>
            </a:extLst>
          </p:cNvPr>
          <p:cNvSpPr>
            <a:spLocks noGrp="1"/>
          </p:cNvSpPr>
          <p:nvPr>
            <p:ph type="title"/>
          </p:nvPr>
        </p:nvSpPr>
        <p:spPr/>
        <p:txBody>
          <a:bodyPr>
            <a:normAutofit/>
          </a:bodyPr>
          <a:lstStyle/>
          <a:p>
            <a:r>
              <a:rPr lang="en-US" dirty="0"/>
              <a:t>Using EDATE and EOMONTH</a:t>
            </a:r>
          </a:p>
        </p:txBody>
      </p:sp>
      <p:sp>
        <p:nvSpPr>
          <p:cNvPr id="3" name="Content Placeholder 2">
            <a:extLst>
              <a:ext uri="{FF2B5EF4-FFF2-40B4-BE49-F238E27FC236}">
                <a16:creationId xmlns:a16="http://schemas.microsoft.com/office/drawing/2014/main" id="{366361A3-BC4A-6458-8636-C2A9E5EBE99B}"/>
              </a:ext>
            </a:extLst>
          </p:cNvPr>
          <p:cNvSpPr>
            <a:spLocks noGrp="1"/>
          </p:cNvSpPr>
          <p:nvPr>
            <p:ph idx="1"/>
          </p:nvPr>
        </p:nvSpPr>
        <p:spPr/>
        <p:txBody>
          <a:bodyPr/>
          <a:lstStyle/>
          <a:p>
            <a:r>
              <a:rPr lang="en-US" dirty="0"/>
              <a:t>Because months do not have 30 or 31 days and years can have 366 days, the EDATE and EOMONTH can be very helpful.</a:t>
            </a:r>
          </a:p>
          <a:p>
            <a:r>
              <a:rPr lang="en-US" dirty="0"/>
              <a:t>EDATE has the form EDATE(Start Date, Number of Months)</a:t>
            </a:r>
          </a:p>
          <a:p>
            <a:r>
              <a:rPr lang="en-US" dirty="0"/>
              <a:t>EOMONTH has the form EMONTH(Start Date, Number of Months)</a:t>
            </a:r>
          </a:p>
          <a:p>
            <a:endParaRPr lang="en-US" dirty="0"/>
          </a:p>
          <a:p>
            <a:endParaRPr lang="en-US" dirty="0"/>
          </a:p>
        </p:txBody>
      </p:sp>
      <p:pic>
        <p:nvPicPr>
          <p:cNvPr id="7" name="Picture 6">
            <a:extLst>
              <a:ext uri="{FF2B5EF4-FFF2-40B4-BE49-F238E27FC236}">
                <a16:creationId xmlns:a16="http://schemas.microsoft.com/office/drawing/2014/main" id="{6597256E-07E3-D83D-6139-DCBB25F97BE6}"/>
              </a:ext>
            </a:extLst>
          </p:cNvPr>
          <p:cNvPicPr>
            <a:picLocks noChangeAspect="1"/>
          </p:cNvPicPr>
          <p:nvPr/>
        </p:nvPicPr>
        <p:blipFill>
          <a:blip r:embed="rId2"/>
          <a:stretch>
            <a:fillRect/>
          </a:stretch>
        </p:blipFill>
        <p:spPr>
          <a:xfrm>
            <a:off x="5406966" y="3688783"/>
            <a:ext cx="4632384" cy="3086139"/>
          </a:xfrm>
          <a:prstGeom prst="rect">
            <a:avLst/>
          </a:prstGeom>
        </p:spPr>
      </p:pic>
    </p:spTree>
    <p:extLst>
      <p:ext uri="{BB962C8B-B14F-4D97-AF65-F5344CB8AC3E}">
        <p14:creationId xmlns:p14="http://schemas.microsoft.com/office/powerpoint/2010/main" val="1494472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826C-640C-3A0C-C412-90E69A6E77AE}"/>
              </a:ext>
            </a:extLst>
          </p:cNvPr>
          <p:cNvSpPr>
            <a:spLocks noGrp="1"/>
          </p:cNvSpPr>
          <p:nvPr>
            <p:ph type="title"/>
          </p:nvPr>
        </p:nvSpPr>
        <p:spPr/>
        <p:txBody>
          <a:bodyPr>
            <a:normAutofit/>
          </a:bodyPr>
          <a:lstStyle/>
          <a:p>
            <a:r>
              <a:rPr lang="en-US" dirty="0"/>
              <a:t>MIN and MAX</a:t>
            </a:r>
          </a:p>
        </p:txBody>
      </p:sp>
      <p:sp>
        <p:nvSpPr>
          <p:cNvPr id="3" name="Content Placeholder 2">
            <a:extLst>
              <a:ext uri="{FF2B5EF4-FFF2-40B4-BE49-F238E27FC236}">
                <a16:creationId xmlns:a16="http://schemas.microsoft.com/office/drawing/2014/main" id="{FE649F41-7E99-02C2-9960-D43B35B8842B}"/>
              </a:ext>
            </a:extLst>
          </p:cNvPr>
          <p:cNvSpPr>
            <a:spLocks noGrp="1"/>
          </p:cNvSpPr>
          <p:nvPr>
            <p:ph idx="1"/>
          </p:nvPr>
        </p:nvSpPr>
        <p:spPr>
          <a:xfrm>
            <a:off x="608480" y="1567243"/>
            <a:ext cx="4813912" cy="4284918"/>
          </a:xfrm>
        </p:spPr>
        <p:txBody>
          <a:bodyPr>
            <a:normAutofit lnSpcReduction="10000"/>
          </a:bodyPr>
          <a:lstStyle/>
          <a:p>
            <a:r>
              <a:rPr lang="en-US" dirty="0"/>
              <a:t>The MIN and MAX functions can be very helpful in evaluating cash flow movements. If something only happens when the  cash flow is positive, the MAX function can be effective. The following use of max only picks positive numbers:</a:t>
            </a:r>
          </a:p>
          <a:p>
            <a:r>
              <a:rPr lang="en-US" dirty="0"/>
              <a:t>MAX(Number,0)</a:t>
            </a:r>
          </a:p>
          <a:p>
            <a:r>
              <a:rPr lang="en-US" dirty="0"/>
              <a:t>The MIN function can be used to test if money is available. For example, the most you can take out of a cash account can be modelled as shown below, where the most that the cash need can be is the opening balance.</a:t>
            </a:r>
          </a:p>
          <a:p>
            <a:r>
              <a:rPr lang="en-US" dirty="0"/>
              <a:t>MIN(Opening Balance, Cash Need) </a:t>
            </a:r>
          </a:p>
          <a:p>
            <a:endParaRPr lang="en-US" dirty="0"/>
          </a:p>
        </p:txBody>
      </p:sp>
      <p:pic>
        <p:nvPicPr>
          <p:cNvPr id="5" name="Picture 4">
            <a:extLst>
              <a:ext uri="{FF2B5EF4-FFF2-40B4-BE49-F238E27FC236}">
                <a16:creationId xmlns:a16="http://schemas.microsoft.com/office/drawing/2014/main" id="{D994457E-E6E8-7F9C-E7C3-28AEB4876FB1}"/>
              </a:ext>
            </a:extLst>
          </p:cNvPr>
          <p:cNvPicPr>
            <a:picLocks noChangeAspect="1"/>
          </p:cNvPicPr>
          <p:nvPr/>
        </p:nvPicPr>
        <p:blipFill>
          <a:blip r:embed="rId2"/>
          <a:stretch>
            <a:fillRect/>
          </a:stretch>
        </p:blipFill>
        <p:spPr>
          <a:xfrm>
            <a:off x="5835569" y="1388524"/>
            <a:ext cx="4632384" cy="2461734"/>
          </a:xfrm>
          <a:prstGeom prst="rect">
            <a:avLst/>
          </a:prstGeom>
        </p:spPr>
      </p:pic>
    </p:spTree>
    <p:extLst>
      <p:ext uri="{BB962C8B-B14F-4D97-AF65-F5344CB8AC3E}">
        <p14:creationId xmlns:p14="http://schemas.microsoft.com/office/powerpoint/2010/main" val="1765622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94B8B-A66D-B46B-2F8A-3878F19467F7}"/>
              </a:ext>
            </a:extLst>
          </p:cNvPr>
          <p:cNvSpPr>
            <a:spLocks noGrp="1"/>
          </p:cNvSpPr>
          <p:nvPr>
            <p:ph type="title"/>
          </p:nvPr>
        </p:nvSpPr>
        <p:spPr/>
        <p:txBody>
          <a:bodyPr>
            <a:normAutofit/>
          </a:bodyPr>
          <a:lstStyle/>
          <a:p>
            <a:r>
              <a:rPr lang="en-US" dirty="0"/>
              <a:t>Creating Flags</a:t>
            </a:r>
          </a:p>
        </p:txBody>
      </p:sp>
      <p:sp>
        <p:nvSpPr>
          <p:cNvPr id="3" name="Content Placeholder 2">
            <a:extLst>
              <a:ext uri="{FF2B5EF4-FFF2-40B4-BE49-F238E27FC236}">
                <a16:creationId xmlns:a16="http://schemas.microsoft.com/office/drawing/2014/main" id="{4DFCA4C2-E4C9-B764-07A5-0AB66782E223}"/>
              </a:ext>
            </a:extLst>
          </p:cNvPr>
          <p:cNvSpPr>
            <a:spLocks noGrp="1"/>
          </p:cNvSpPr>
          <p:nvPr>
            <p:ph idx="1"/>
          </p:nvPr>
        </p:nvSpPr>
        <p:spPr>
          <a:xfrm>
            <a:off x="749808" y="1426464"/>
            <a:ext cx="10603992" cy="4750499"/>
          </a:xfrm>
        </p:spPr>
        <p:txBody>
          <a:bodyPr/>
          <a:lstStyle/>
          <a:p>
            <a:r>
              <a:rPr lang="en-US" dirty="0"/>
              <a:t>Use Sequence or ALT, I, S</a:t>
            </a:r>
          </a:p>
          <a:p>
            <a:r>
              <a:rPr lang="en-US" dirty="0"/>
              <a:t>Flags that are TRUE/FALSE or 1/0 are used a lot in financial models</a:t>
            </a:r>
          </a:p>
          <a:p>
            <a:r>
              <a:rPr lang="en-US" dirty="0"/>
              <a:t>TRUE is the same as 1 and FALSE is the same as 0</a:t>
            </a:r>
          </a:p>
          <a:p>
            <a:r>
              <a:rPr lang="en-US" dirty="0"/>
              <a:t>Multiplying by 1 turns the number on and multiplying by 0 turns it off</a:t>
            </a:r>
          </a:p>
          <a:p>
            <a:endParaRPr lang="en-US" dirty="0"/>
          </a:p>
          <a:p>
            <a:endParaRPr lang="en-US" dirty="0"/>
          </a:p>
        </p:txBody>
      </p:sp>
      <p:pic>
        <p:nvPicPr>
          <p:cNvPr id="5" name="Picture 4">
            <a:extLst>
              <a:ext uri="{FF2B5EF4-FFF2-40B4-BE49-F238E27FC236}">
                <a16:creationId xmlns:a16="http://schemas.microsoft.com/office/drawing/2014/main" id="{4F704592-E2C3-A945-A497-5426FDF78338}"/>
              </a:ext>
            </a:extLst>
          </p:cNvPr>
          <p:cNvPicPr>
            <a:picLocks noChangeAspect="1"/>
          </p:cNvPicPr>
          <p:nvPr/>
        </p:nvPicPr>
        <p:blipFill>
          <a:blip r:embed="rId2"/>
          <a:stretch>
            <a:fillRect/>
          </a:stretch>
        </p:blipFill>
        <p:spPr>
          <a:xfrm>
            <a:off x="4015175" y="3429001"/>
            <a:ext cx="5298159" cy="3059765"/>
          </a:xfrm>
          <a:prstGeom prst="rect">
            <a:avLst/>
          </a:prstGeom>
        </p:spPr>
      </p:pic>
    </p:spTree>
    <p:extLst>
      <p:ext uri="{BB962C8B-B14F-4D97-AF65-F5344CB8AC3E}">
        <p14:creationId xmlns:p14="http://schemas.microsoft.com/office/powerpoint/2010/main" val="3744046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9B2A-A27D-CC34-7FD2-88B07F36A991}"/>
              </a:ext>
            </a:extLst>
          </p:cNvPr>
          <p:cNvSpPr>
            <a:spLocks noGrp="1"/>
          </p:cNvSpPr>
          <p:nvPr>
            <p:ph type="title"/>
          </p:nvPr>
        </p:nvSpPr>
        <p:spPr/>
        <p:txBody>
          <a:bodyPr>
            <a:normAutofit/>
          </a:bodyPr>
          <a:lstStyle/>
          <a:p>
            <a:r>
              <a:rPr lang="en-US" dirty="0"/>
              <a:t>IF and IFS</a:t>
            </a:r>
          </a:p>
        </p:txBody>
      </p:sp>
      <p:sp>
        <p:nvSpPr>
          <p:cNvPr id="3" name="Content Placeholder 2">
            <a:extLst>
              <a:ext uri="{FF2B5EF4-FFF2-40B4-BE49-F238E27FC236}">
                <a16:creationId xmlns:a16="http://schemas.microsoft.com/office/drawing/2014/main" id="{D701523C-37C8-21A9-BB78-8DF5F19B81E1}"/>
              </a:ext>
            </a:extLst>
          </p:cNvPr>
          <p:cNvSpPr>
            <a:spLocks noGrp="1"/>
          </p:cNvSpPr>
          <p:nvPr>
            <p:ph idx="1"/>
          </p:nvPr>
        </p:nvSpPr>
        <p:spPr>
          <a:xfrm>
            <a:off x="838202" y="1377553"/>
            <a:ext cx="4904230" cy="4694063"/>
          </a:xfrm>
        </p:spPr>
        <p:txBody>
          <a:bodyPr>
            <a:normAutofit/>
          </a:bodyPr>
          <a:lstStyle/>
          <a:p>
            <a:r>
              <a:rPr lang="en-US" sz="1800" dirty="0"/>
              <a:t>I suggest not using IF statements too much</a:t>
            </a:r>
          </a:p>
          <a:p>
            <a:r>
              <a:rPr lang="en-US" sz="1800" dirty="0"/>
              <a:t>There is no excuse for long IF statements that are Nested</a:t>
            </a:r>
          </a:p>
          <a:p>
            <a:r>
              <a:rPr lang="en-US" sz="1800" dirty="0"/>
              <a:t>There is no reason to use IFS which allows multiple IF’s</a:t>
            </a:r>
          </a:p>
          <a:p>
            <a:r>
              <a:rPr lang="en-US" sz="1800" dirty="0"/>
              <a:t>Instead to the calculations in order</a:t>
            </a:r>
          </a:p>
          <a:p>
            <a:r>
              <a:rPr lang="en-US" sz="1800" dirty="0"/>
              <a:t>The form of the IF statement is</a:t>
            </a:r>
          </a:p>
          <a:p>
            <a:r>
              <a:rPr lang="en-US" sz="1800" dirty="0"/>
              <a:t>IF(TRUE, Do something, Do something else)</a:t>
            </a:r>
          </a:p>
          <a:p>
            <a:r>
              <a:rPr lang="en-US" sz="1800" dirty="0"/>
              <a:t>You can leave the false condition blank and then the result will be FALSE or zero</a:t>
            </a:r>
          </a:p>
          <a:p>
            <a:r>
              <a:rPr lang="en-US" sz="1800" dirty="0"/>
              <a:t>The initial IF statement can take a number that is anything other than zero</a:t>
            </a:r>
          </a:p>
          <a:p>
            <a:endParaRPr lang="en-US" sz="1800" dirty="0"/>
          </a:p>
        </p:txBody>
      </p:sp>
      <p:pic>
        <p:nvPicPr>
          <p:cNvPr id="5" name="Picture 4">
            <a:extLst>
              <a:ext uri="{FF2B5EF4-FFF2-40B4-BE49-F238E27FC236}">
                <a16:creationId xmlns:a16="http://schemas.microsoft.com/office/drawing/2014/main" id="{6676C2EF-633E-A932-CBC5-AB4B4EDF2671}"/>
              </a:ext>
            </a:extLst>
          </p:cNvPr>
          <p:cNvPicPr>
            <a:picLocks noChangeAspect="1"/>
          </p:cNvPicPr>
          <p:nvPr/>
        </p:nvPicPr>
        <p:blipFill>
          <a:blip r:embed="rId2"/>
          <a:stretch>
            <a:fillRect/>
          </a:stretch>
        </p:blipFill>
        <p:spPr>
          <a:xfrm>
            <a:off x="5611989" y="2067924"/>
            <a:ext cx="5855180" cy="2344055"/>
          </a:xfrm>
          <a:prstGeom prst="rect">
            <a:avLst/>
          </a:prstGeom>
        </p:spPr>
      </p:pic>
    </p:spTree>
    <p:extLst>
      <p:ext uri="{BB962C8B-B14F-4D97-AF65-F5344CB8AC3E}">
        <p14:creationId xmlns:p14="http://schemas.microsoft.com/office/powerpoint/2010/main" val="3396231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90859-D7D0-629C-0CF4-60772454D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519E84-4BB6-4076-D7C2-65C981777FE6}"/>
              </a:ext>
            </a:extLst>
          </p:cNvPr>
          <p:cNvSpPr>
            <a:spLocks noGrp="1"/>
          </p:cNvSpPr>
          <p:nvPr>
            <p:ph type="title"/>
          </p:nvPr>
        </p:nvSpPr>
        <p:spPr/>
        <p:txBody>
          <a:bodyPr>
            <a:normAutofit/>
          </a:bodyPr>
          <a:lstStyle/>
          <a:p>
            <a:r>
              <a:rPr lang="en-US" dirty="0"/>
              <a:t>Using PMT, PV, FV</a:t>
            </a:r>
          </a:p>
        </p:txBody>
      </p:sp>
      <p:sp>
        <p:nvSpPr>
          <p:cNvPr id="3" name="Content Placeholder 2">
            <a:extLst>
              <a:ext uri="{FF2B5EF4-FFF2-40B4-BE49-F238E27FC236}">
                <a16:creationId xmlns:a16="http://schemas.microsoft.com/office/drawing/2014/main" id="{A5528C43-C36C-5719-B8A3-26DFDA2DED9F}"/>
              </a:ext>
            </a:extLst>
          </p:cNvPr>
          <p:cNvSpPr>
            <a:spLocks noGrp="1"/>
          </p:cNvSpPr>
          <p:nvPr>
            <p:ph idx="1"/>
          </p:nvPr>
        </p:nvSpPr>
        <p:spPr/>
        <p:txBody>
          <a:bodyPr>
            <a:normAutofit/>
          </a:bodyPr>
          <a:lstStyle/>
          <a:p>
            <a:r>
              <a:rPr lang="en-US" dirty="0"/>
              <a:t>The PMT function can be effective in financial models for computing level annuities over time and computing simple debt service.</a:t>
            </a:r>
          </a:p>
          <a:p>
            <a:r>
              <a:rPr lang="en-US" dirty="0"/>
              <a:t>The PMT function has the form PMT(Rate, Periods, Current Amount to Levelise)</a:t>
            </a:r>
          </a:p>
          <a:p>
            <a:endParaRPr lang="en-US" dirty="0"/>
          </a:p>
          <a:p>
            <a:r>
              <a:rPr lang="en-US" dirty="0"/>
              <a:t>The PV function can be used to compute the PV over time with a constant cash flow</a:t>
            </a:r>
          </a:p>
          <a:p>
            <a:r>
              <a:rPr lang="en-US" dirty="0"/>
              <a:t>The PV function has the form PV(Rate, Periods, Periodic Cash Flow)</a:t>
            </a:r>
          </a:p>
        </p:txBody>
      </p:sp>
    </p:spTree>
    <p:extLst>
      <p:ext uri="{BB962C8B-B14F-4D97-AF65-F5344CB8AC3E}">
        <p14:creationId xmlns:p14="http://schemas.microsoft.com/office/powerpoint/2010/main" val="161860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7711A-B001-EC14-916E-4F4B017820FD}"/>
              </a:ext>
            </a:extLst>
          </p:cNvPr>
          <p:cNvSpPr>
            <a:spLocks noGrp="1"/>
          </p:cNvSpPr>
          <p:nvPr>
            <p:ph type="ctrTitle"/>
          </p:nvPr>
        </p:nvSpPr>
        <p:spPr>
          <a:prstGeom prst="rect">
            <a:avLst/>
          </a:prstGeom>
        </p:spPr>
        <p:txBody>
          <a:bodyPr>
            <a:noAutofit/>
          </a:bodyPr>
          <a:lstStyle/>
          <a:p>
            <a:r>
              <a:rPr lang="en-US" sz="4000" dirty="0"/>
              <a:t>Session 1:</a:t>
            </a:r>
            <a:br>
              <a:rPr lang="en-US" sz="4000" dirty="0"/>
            </a:br>
            <a:br>
              <a:rPr lang="en-US" sz="4000" dirty="0"/>
            </a:br>
            <a:r>
              <a:rPr lang="en-US" sz="4000" dirty="0"/>
              <a:t>Timelines</a:t>
            </a:r>
            <a:br>
              <a:rPr lang="en-US" sz="4000" dirty="0"/>
            </a:br>
            <a:r>
              <a:rPr lang="en-US" sz="4000" dirty="0"/>
              <a:t>Simple Scenarios</a:t>
            </a:r>
            <a:br>
              <a:rPr lang="en-US" sz="4000" dirty="0"/>
            </a:br>
            <a:r>
              <a:rPr lang="en-US" sz="4000" dirty="0"/>
              <a:t>IRRs</a:t>
            </a:r>
          </a:p>
        </p:txBody>
      </p:sp>
    </p:spTree>
    <p:extLst>
      <p:ext uri="{BB962C8B-B14F-4D97-AF65-F5344CB8AC3E}">
        <p14:creationId xmlns:p14="http://schemas.microsoft.com/office/powerpoint/2010/main" val="1648304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29D1-5D57-DD90-1BAD-621386094257}"/>
              </a:ext>
            </a:extLst>
          </p:cNvPr>
          <p:cNvSpPr>
            <a:spLocks noGrp="1"/>
          </p:cNvSpPr>
          <p:nvPr>
            <p:ph type="title"/>
          </p:nvPr>
        </p:nvSpPr>
        <p:spPr/>
        <p:txBody>
          <a:bodyPr>
            <a:normAutofit/>
          </a:bodyPr>
          <a:lstStyle/>
          <a:p>
            <a:r>
              <a:rPr lang="en-US" dirty="0"/>
              <a:t>Agenda for Session 1</a:t>
            </a:r>
          </a:p>
        </p:txBody>
      </p:sp>
      <p:sp>
        <p:nvSpPr>
          <p:cNvPr id="3" name="Content Placeholder 2">
            <a:extLst>
              <a:ext uri="{FF2B5EF4-FFF2-40B4-BE49-F238E27FC236}">
                <a16:creationId xmlns:a16="http://schemas.microsoft.com/office/drawing/2014/main" id="{36DCDD96-89A4-5C77-98C9-12FDEA5714DC}"/>
              </a:ext>
            </a:extLst>
          </p:cNvPr>
          <p:cNvSpPr>
            <a:spLocks noGrp="1"/>
          </p:cNvSpPr>
          <p:nvPr>
            <p:ph idx="1"/>
          </p:nvPr>
        </p:nvSpPr>
        <p:spPr/>
        <p:txBody>
          <a:bodyPr>
            <a:normAutofit fontScale="85000" lnSpcReduction="20000"/>
          </a:bodyPr>
          <a:lstStyle/>
          <a:p>
            <a:r>
              <a:rPr lang="en-US" dirty="0"/>
              <a:t>Introduction</a:t>
            </a:r>
          </a:p>
          <a:p>
            <a:pPr lvl="1"/>
            <a:r>
              <a:rPr lang="en-US" dirty="0"/>
              <a:t>Questioning Finance Theory</a:t>
            </a:r>
          </a:p>
          <a:p>
            <a:pPr lvl="1"/>
            <a:r>
              <a:rPr lang="en-US" dirty="0"/>
              <a:t>Practical Financial Modelling</a:t>
            </a:r>
          </a:p>
          <a:p>
            <a:r>
              <a:rPr lang="en-US" dirty="0"/>
              <a:t>Downloads</a:t>
            </a:r>
          </a:p>
          <a:p>
            <a:pPr lvl="1"/>
            <a:r>
              <a:rPr lang="en-US" dirty="0"/>
              <a:t>Generic Macros</a:t>
            </a:r>
          </a:p>
          <a:p>
            <a:pPr lvl="1"/>
            <a:r>
              <a:rPr lang="en-US" dirty="0"/>
              <a:t>Stock and Economic Analysis</a:t>
            </a:r>
          </a:p>
          <a:p>
            <a:r>
              <a:rPr lang="en-US" dirty="0"/>
              <a:t>Overview of IRR, Growth and Value</a:t>
            </a:r>
          </a:p>
          <a:p>
            <a:pPr lvl="1"/>
            <a:r>
              <a:rPr lang="en-US" dirty="0"/>
              <a:t>Working with File</a:t>
            </a:r>
          </a:p>
          <a:p>
            <a:pPr lvl="1"/>
            <a:r>
              <a:rPr lang="en-US" dirty="0"/>
              <a:t>Importance of Timing</a:t>
            </a:r>
          </a:p>
          <a:p>
            <a:r>
              <a:rPr lang="en-US" dirty="0"/>
              <a:t>Work through Model from Scratch</a:t>
            </a:r>
          </a:p>
          <a:p>
            <a:pPr lvl="1"/>
            <a:r>
              <a:rPr lang="en-US" dirty="0"/>
              <a:t>InputC</a:t>
            </a:r>
          </a:p>
          <a:p>
            <a:pPr lvl="1"/>
            <a:r>
              <a:rPr lang="en-US" dirty="0"/>
              <a:t>Flexible Timelines</a:t>
            </a:r>
          </a:p>
          <a:p>
            <a:pPr lvl="1"/>
            <a:r>
              <a:rPr lang="en-US" dirty="0"/>
              <a:t>Cap Exp and EBITDA</a:t>
            </a:r>
          </a:p>
          <a:p>
            <a:pPr lvl="1"/>
            <a:r>
              <a:rPr lang="en-US" dirty="0"/>
              <a:t>Long-term and Short-term project</a:t>
            </a:r>
          </a:p>
          <a:p>
            <a:pPr lvl="1"/>
            <a:r>
              <a:rPr lang="en-US" dirty="0"/>
              <a:t>IRR with Sensitivity and the problem with IRR</a:t>
            </a:r>
          </a:p>
          <a:p>
            <a:pPr lvl="1"/>
            <a:r>
              <a:rPr lang="en-US" dirty="0"/>
              <a:t>Solution to IRR with Premium versus Risk Free Rate Earned</a:t>
            </a:r>
          </a:p>
          <a:p>
            <a:r>
              <a:rPr lang="en-US" dirty="0"/>
              <a:t>Discussion after finished with the model</a:t>
            </a:r>
          </a:p>
          <a:p>
            <a:pPr lvl="1"/>
            <a:endParaRPr lang="en-US" dirty="0"/>
          </a:p>
        </p:txBody>
      </p:sp>
    </p:spTree>
    <p:extLst>
      <p:ext uri="{BB962C8B-B14F-4D97-AF65-F5344CB8AC3E}">
        <p14:creationId xmlns:p14="http://schemas.microsoft.com/office/powerpoint/2010/main" val="2983281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61E99-5ADE-123A-99C9-CB31BC7F4ED5}"/>
              </a:ext>
            </a:extLst>
          </p:cNvPr>
          <p:cNvSpPr>
            <a:spLocks noGrp="1"/>
          </p:cNvSpPr>
          <p:nvPr>
            <p:ph type="title"/>
          </p:nvPr>
        </p:nvSpPr>
        <p:spPr/>
        <p:txBody>
          <a:bodyPr>
            <a:normAutofit/>
          </a:bodyPr>
          <a:lstStyle/>
          <a:p>
            <a:r>
              <a:rPr lang="en-US" dirty="0"/>
              <a:t>Downloading Generic Macros</a:t>
            </a:r>
          </a:p>
        </p:txBody>
      </p:sp>
      <p:sp>
        <p:nvSpPr>
          <p:cNvPr id="3" name="Content Placeholder 2">
            <a:extLst>
              <a:ext uri="{FF2B5EF4-FFF2-40B4-BE49-F238E27FC236}">
                <a16:creationId xmlns:a16="http://schemas.microsoft.com/office/drawing/2014/main" id="{BBE1C72C-B463-DB00-7F55-535DAD7F00AF}"/>
              </a:ext>
            </a:extLst>
          </p:cNvPr>
          <p:cNvSpPr>
            <a:spLocks noGrp="1"/>
          </p:cNvSpPr>
          <p:nvPr>
            <p:ph idx="1"/>
          </p:nvPr>
        </p:nvSpPr>
        <p:spPr/>
        <p:txBody>
          <a:bodyPr/>
          <a:lstStyle/>
          <a:p>
            <a:r>
              <a:rPr lang="en-US" dirty="0"/>
              <a:t>Download</a:t>
            </a:r>
          </a:p>
          <a:p>
            <a:r>
              <a:rPr lang="en-US" dirty="0"/>
              <a:t>Unblock</a:t>
            </a:r>
          </a:p>
          <a:p>
            <a:r>
              <a:rPr lang="en-US" dirty="0"/>
              <a:t>Test</a:t>
            </a:r>
          </a:p>
          <a:p>
            <a:endParaRPr lang="en-US" dirty="0"/>
          </a:p>
        </p:txBody>
      </p:sp>
      <p:pic>
        <p:nvPicPr>
          <p:cNvPr id="5" name="Picture 4">
            <a:extLst>
              <a:ext uri="{FF2B5EF4-FFF2-40B4-BE49-F238E27FC236}">
                <a16:creationId xmlns:a16="http://schemas.microsoft.com/office/drawing/2014/main" id="{EC0C2883-FAB7-BAEB-2138-C25E6C60D87B}"/>
              </a:ext>
            </a:extLst>
          </p:cNvPr>
          <p:cNvPicPr>
            <a:picLocks noChangeAspect="1"/>
          </p:cNvPicPr>
          <p:nvPr/>
        </p:nvPicPr>
        <p:blipFill>
          <a:blip r:embed="rId2"/>
          <a:stretch>
            <a:fillRect/>
          </a:stretch>
        </p:blipFill>
        <p:spPr>
          <a:xfrm>
            <a:off x="4506192" y="2398746"/>
            <a:ext cx="5349240" cy="2983559"/>
          </a:xfrm>
          <a:prstGeom prst="rect">
            <a:avLst/>
          </a:prstGeom>
        </p:spPr>
      </p:pic>
      <p:cxnSp>
        <p:nvCxnSpPr>
          <p:cNvPr id="7" name="Straight Arrow Connector 6">
            <a:extLst>
              <a:ext uri="{FF2B5EF4-FFF2-40B4-BE49-F238E27FC236}">
                <a16:creationId xmlns:a16="http://schemas.microsoft.com/office/drawing/2014/main" id="{7848ED8E-DCA7-C7DC-959E-AD33A26399C7}"/>
              </a:ext>
            </a:extLst>
          </p:cNvPr>
          <p:cNvCxnSpPr/>
          <p:nvPr/>
        </p:nvCxnSpPr>
        <p:spPr>
          <a:xfrm flipH="1">
            <a:off x="5506836" y="1604087"/>
            <a:ext cx="1178329" cy="3556679"/>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186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84DE-811D-A87C-8792-9C7D891E9B54}"/>
              </a:ext>
            </a:extLst>
          </p:cNvPr>
          <p:cNvSpPr>
            <a:spLocks noGrp="1"/>
          </p:cNvSpPr>
          <p:nvPr>
            <p:ph type="title"/>
          </p:nvPr>
        </p:nvSpPr>
        <p:spPr/>
        <p:txBody>
          <a:bodyPr>
            <a:normAutofit/>
          </a:bodyPr>
          <a:lstStyle/>
          <a:p>
            <a:r>
              <a:rPr lang="en-US" dirty="0"/>
              <a:t>Downloading Stock and Economic IRR</a:t>
            </a:r>
          </a:p>
        </p:txBody>
      </p:sp>
      <p:sp>
        <p:nvSpPr>
          <p:cNvPr id="3" name="Content Placeholder 2">
            <a:extLst>
              <a:ext uri="{FF2B5EF4-FFF2-40B4-BE49-F238E27FC236}">
                <a16:creationId xmlns:a16="http://schemas.microsoft.com/office/drawing/2014/main" id="{AD4F156B-1FAB-B184-05F8-A1549F1C444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2698C1E-DF00-29AE-1509-B7E3FDD6082D}"/>
              </a:ext>
            </a:extLst>
          </p:cNvPr>
          <p:cNvPicPr>
            <a:picLocks noChangeAspect="1"/>
          </p:cNvPicPr>
          <p:nvPr/>
        </p:nvPicPr>
        <p:blipFill>
          <a:blip r:embed="rId2"/>
          <a:stretch>
            <a:fillRect/>
          </a:stretch>
        </p:blipFill>
        <p:spPr>
          <a:xfrm>
            <a:off x="3058886" y="1940642"/>
            <a:ext cx="5448580" cy="2976716"/>
          </a:xfrm>
          <a:prstGeom prst="rect">
            <a:avLst/>
          </a:prstGeom>
        </p:spPr>
      </p:pic>
      <p:cxnSp>
        <p:nvCxnSpPr>
          <p:cNvPr id="7" name="Straight Arrow Connector 6">
            <a:extLst>
              <a:ext uri="{FF2B5EF4-FFF2-40B4-BE49-F238E27FC236}">
                <a16:creationId xmlns:a16="http://schemas.microsoft.com/office/drawing/2014/main" id="{C921380E-3B4D-E42B-9A5C-E76C6228352F}"/>
              </a:ext>
            </a:extLst>
          </p:cNvPr>
          <p:cNvCxnSpPr/>
          <p:nvPr/>
        </p:nvCxnSpPr>
        <p:spPr>
          <a:xfrm>
            <a:off x="2978727" y="1487491"/>
            <a:ext cx="1932710" cy="1240124"/>
          </a:xfrm>
          <a:prstGeom prst="straightConnector1">
            <a:avLst/>
          </a:prstGeom>
          <a:ln w="34925">
            <a:solidFill>
              <a:srgbClr val="FFFF00">
                <a:alpha val="88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916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5A74-E762-09BB-D554-E4456EF1020A}"/>
              </a:ext>
            </a:extLst>
          </p:cNvPr>
          <p:cNvSpPr>
            <a:spLocks noGrp="1"/>
          </p:cNvSpPr>
          <p:nvPr>
            <p:ph type="title"/>
          </p:nvPr>
        </p:nvSpPr>
        <p:spPr/>
        <p:txBody>
          <a:bodyPr>
            <a:normAutofit/>
          </a:bodyPr>
          <a:lstStyle/>
          <a:p>
            <a:r>
              <a:rPr lang="en-US" dirty="0"/>
              <a:t>Introduction to Resources</a:t>
            </a:r>
          </a:p>
        </p:txBody>
      </p:sp>
      <p:sp>
        <p:nvSpPr>
          <p:cNvPr id="3" name="Content Placeholder 2">
            <a:extLst>
              <a:ext uri="{FF2B5EF4-FFF2-40B4-BE49-F238E27FC236}">
                <a16:creationId xmlns:a16="http://schemas.microsoft.com/office/drawing/2014/main" id="{3AB3CD61-03DE-D999-5D1E-B8B4F2F28A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DAD770A-3C82-F885-3E60-C81E5262CC4A}"/>
              </a:ext>
            </a:extLst>
          </p:cNvPr>
          <p:cNvPicPr>
            <a:picLocks noChangeAspect="1"/>
          </p:cNvPicPr>
          <p:nvPr/>
        </p:nvPicPr>
        <p:blipFill>
          <a:blip r:embed="rId2"/>
          <a:stretch>
            <a:fillRect/>
          </a:stretch>
        </p:blipFill>
        <p:spPr>
          <a:xfrm>
            <a:off x="3058886" y="2000287"/>
            <a:ext cx="6237515" cy="3632885"/>
          </a:xfrm>
          <a:prstGeom prst="rect">
            <a:avLst/>
          </a:prstGeom>
        </p:spPr>
      </p:pic>
    </p:spTree>
    <p:extLst>
      <p:ext uri="{BB962C8B-B14F-4D97-AF65-F5344CB8AC3E}">
        <p14:creationId xmlns:p14="http://schemas.microsoft.com/office/powerpoint/2010/main" val="2505454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53B5C-A718-E19E-637D-9EC4FF04CBAF}"/>
              </a:ext>
            </a:extLst>
          </p:cNvPr>
          <p:cNvSpPr>
            <a:spLocks noGrp="1"/>
          </p:cNvSpPr>
          <p:nvPr>
            <p:ph type="sldNum" sz="quarter" idx="4294967295"/>
          </p:nvPr>
        </p:nvSpPr>
        <p:spPr>
          <a:xfrm>
            <a:off x="11493500" y="6356350"/>
            <a:ext cx="6985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2D75-7CB4-B14B-B319-80CCA14032BE}" type="slidenum">
              <a:rPr kumimoji="0" lang="en-SA" sz="1200" b="0" i="0" u="none" strike="noStrike" kern="1200" cap="none" spc="0" normalizeH="0" baseline="0" noProof="0" smtClean="0">
                <a:ln>
                  <a:noFill/>
                </a:ln>
                <a:solidFill>
                  <a:srgbClr val="000000">
                    <a:tint val="75000"/>
                  </a:srgbClr>
                </a:solidFill>
                <a:effectLst/>
                <a:uLnTx/>
                <a:uFillTx/>
                <a:ea typeface="+mn-ea"/>
                <a:cs typeface="ntaqat" panose="020B0303020203050203" pitchFamily="34" charset="-78"/>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SA" sz="1200" b="0" i="0" u="none" strike="noStrike" kern="1200" cap="none" spc="0" normalizeH="0" baseline="0" noProof="0">
              <a:ln>
                <a:noFill/>
              </a:ln>
              <a:solidFill>
                <a:srgbClr val="000000">
                  <a:tint val="75000"/>
                </a:srgbClr>
              </a:solidFill>
              <a:effectLst/>
              <a:uLnTx/>
              <a:uFillTx/>
              <a:ea typeface="+mn-ea"/>
              <a:cs typeface="ntaqat" panose="020B0303020203050203" pitchFamily="34" charset="-78"/>
            </a:endParaRPr>
          </a:p>
        </p:txBody>
      </p:sp>
      <p:sp>
        <p:nvSpPr>
          <p:cNvPr id="3" name="Rectangle 2">
            <a:extLst>
              <a:ext uri="{FF2B5EF4-FFF2-40B4-BE49-F238E27FC236}">
                <a16:creationId xmlns:a16="http://schemas.microsoft.com/office/drawing/2014/main" id="{B38A3A9D-2FB2-44E9-BB5F-35AC1668CCA0}"/>
              </a:ext>
            </a:extLst>
          </p:cNvPr>
          <p:cNvSpPr/>
          <p:nvPr/>
        </p:nvSpPr>
        <p:spPr>
          <a:xfrm>
            <a:off x="1119731" y="1361001"/>
            <a:ext cx="1048871" cy="24384"/>
          </a:xfrm>
          <a:prstGeom prst="rect">
            <a:avLst/>
          </a:prstGeom>
          <a:solidFill>
            <a:srgbClr val="3E9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endParaRPr>
          </a:p>
        </p:txBody>
      </p:sp>
      <p:graphicFrame>
        <p:nvGraphicFramePr>
          <p:cNvPr id="4" name="Table 3">
            <a:extLst>
              <a:ext uri="{FF2B5EF4-FFF2-40B4-BE49-F238E27FC236}">
                <a16:creationId xmlns:a16="http://schemas.microsoft.com/office/drawing/2014/main" id="{705FDA5D-F2F4-23BC-D4B1-3A1F955A4A8E}"/>
              </a:ext>
            </a:extLst>
          </p:cNvPr>
          <p:cNvGraphicFramePr>
            <a:graphicFrameLocks noGrp="1"/>
          </p:cNvGraphicFramePr>
          <p:nvPr>
            <p:extLst>
              <p:ext uri="{D42A27DB-BD31-4B8C-83A1-F6EECF244321}">
                <p14:modId xmlns:p14="http://schemas.microsoft.com/office/powerpoint/2010/main" val="1406142710"/>
              </p:ext>
            </p:extLst>
          </p:nvPr>
        </p:nvGraphicFramePr>
        <p:xfrm>
          <a:off x="2309585" y="1691114"/>
          <a:ext cx="9183915" cy="3783103"/>
        </p:xfrm>
        <a:graphic>
          <a:graphicData uri="http://schemas.openxmlformats.org/drawingml/2006/table">
            <a:tbl>
              <a:tblPr firstRow="1" firstCol="1" bandRow="1"/>
              <a:tblGrid>
                <a:gridCol w="2295979">
                  <a:extLst>
                    <a:ext uri="{9D8B030D-6E8A-4147-A177-3AD203B41FA5}">
                      <a16:colId xmlns:a16="http://schemas.microsoft.com/office/drawing/2014/main" val="1953099958"/>
                    </a:ext>
                  </a:extLst>
                </a:gridCol>
                <a:gridCol w="2295979">
                  <a:extLst>
                    <a:ext uri="{9D8B030D-6E8A-4147-A177-3AD203B41FA5}">
                      <a16:colId xmlns:a16="http://schemas.microsoft.com/office/drawing/2014/main" val="3805105441"/>
                    </a:ext>
                  </a:extLst>
                </a:gridCol>
                <a:gridCol w="2295979">
                  <a:extLst>
                    <a:ext uri="{9D8B030D-6E8A-4147-A177-3AD203B41FA5}">
                      <a16:colId xmlns:a16="http://schemas.microsoft.com/office/drawing/2014/main" val="450150515"/>
                    </a:ext>
                  </a:extLst>
                </a:gridCol>
                <a:gridCol w="2295978">
                  <a:extLst>
                    <a:ext uri="{9D8B030D-6E8A-4147-A177-3AD203B41FA5}">
                      <a16:colId xmlns:a16="http://schemas.microsoft.com/office/drawing/2014/main" val="1342861307"/>
                    </a:ext>
                  </a:extLst>
                </a:gridCol>
              </a:tblGrid>
              <a:tr h="846596">
                <a:tc>
                  <a:txBody>
                    <a:bodyPr/>
                    <a:lstStyle/>
                    <a:p>
                      <a:pPr marL="0" marR="0" algn="ctr">
                        <a:spcBef>
                          <a:spcPts val="0"/>
                        </a:spcBef>
                        <a:spcAft>
                          <a:spcPts val="0"/>
                        </a:spcAft>
                      </a:pPr>
                      <a:endParaRPr lang="en-US" sz="1400" b="1" dirty="0">
                        <a:solidFill>
                          <a:srgbClr val="3E9B64"/>
                        </a:solidFill>
                        <a:effectLst/>
                        <a:latin typeface="+mn-lt"/>
                        <a:ea typeface="Calibri" panose="020F0502020204030204" pitchFamily="34" charset="0"/>
                        <a:cs typeface="Calibri" panose="020F0502020204030204" pitchFamily="34" charset="0"/>
                      </a:endParaRPr>
                    </a:p>
                    <a:p>
                      <a:pPr marL="0" marR="0" algn="ctr">
                        <a:spcBef>
                          <a:spcPts val="0"/>
                        </a:spcBef>
                        <a:spcAft>
                          <a:spcPts val="0"/>
                        </a:spcAft>
                      </a:pPr>
                      <a:r>
                        <a:rPr lang="en-US" sz="1400" b="1" dirty="0">
                          <a:solidFill>
                            <a:srgbClr val="3E9B64"/>
                          </a:solidFill>
                          <a:effectLst/>
                          <a:latin typeface="+mn-lt"/>
                          <a:ea typeface="Calibri" panose="020F0502020204030204" pitchFamily="34" charset="0"/>
                          <a:cs typeface="Calibri" panose="020F0502020204030204" pitchFamily="34" charset="0"/>
                        </a:rPr>
                        <a:t> DAY 1 </a:t>
                      </a:r>
                      <a:endParaRPr lang="en-US" sz="1200" dirty="0">
                        <a:solidFill>
                          <a:srgbClr val="3E9B64"/>
                        </a:solidFill>
                        <a:effectLst/>
                        <a:latin typeface="+mn-lt"/>
                        <a:ea typeface="Calibri" panose="020F0502020204030204" pitchFamily="34" charset="0"/>
                        <a:cs typeface="Arial" panose="020B0604020202020204" pitchFamily="34" charset="0"/>
                      </a:endParaRPr>
                    </a:p>
                    <a:p>
                      <a:pPr marL="0" marR="0" algn="ctr">
                        <a:spcBef>
                          <a:spcPts val="0"/>
                        </a:spcBef>
                        <a:spcAft>
                          <a:spcPts val="0"/>
                        </a:spcAft>
                      </a:pPr>
                      <a:r>
                        <a:rPr lang="en-US" sz="800" b="1" dirty="0">
                          <a:solidFill>
                            <a:srgbClr val="98CC76"/>
                          </a:solidFill>
                          <a:effectLst/>
                          <a:latin typeface="+mn-lt"/>
                          <a:ea typeface="Calibri" panose="020F0502020204030204" pitchFamily="34" charset="0"/>
                          <a:cs typeface="Calibri" panose="020F0502020204030204" pitchFamily="34" charset="0"/>
                        </a:rPr>
                        <a:t>23 June 2026</a:t>
                      </a:r>
                      <a:endParaRPr lang="en-US" sz="1400" b="1" dirty="0">
                        <a:solidFill>
                          <a:srgbClr val="98CC76"/>
                        </a:solidFill>
                        <a:effectLst/>
                        <a:latin typeface="+mn-lt"/>
                        <a:ea typeface="Calibri" panose="020F0502020204030204" pitchFamily="34" charset="0"/>
                        <a:cs typeface="Arial" panose="020B0604020202020204" pitchFamily="34" charset="0"/>
                      </a:endParaRPr>
                    </a:p>
                  </a:txBody>
                  <a:tcPr marL="68580" marR="68580" marT="0" marB="0">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solidFill>
                        <a:srgbClr val="9898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rPr>
                        <a:t>DAY 2</a:t>
                      </a:r>
                      <a:endParaRPr kumimoji="0" lang="en-US" sz="1200" b="0"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Calibri" panose="020F0502020204030204" pitchFamily="34" charset="0"/>
                        </a:rPr>
                        <a:t>24 June 2026</a:t>
                      </a:r>
                      <a:endParaRPr kumimoji="0" lang="en-US" sz="14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Arial" panose="020B0604020202020204" pitchFamily="34" charset="0"/>
                      </a:endParaRPr>
                    </a:p>
                  </a:txBody>
                  <a:tcPr marL="68580" marR="68580" marT="0" marB="0">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solidFill>
                        <a:srgbClr val="9898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rPr>
                        <a:t>DAY 3</a:t>
                      </a:r>
                      <a:endParaRPr kumimoji="0" lang="en-US" sz="1200" b="0"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Calibri" panose="020F0502020204030204" pitchFamily="34" charset="0"/>
                        </a:rPr>
                        <a:t>25 June 2026</a:t>
                      </a:r>
                      <a:endParaRPr kumimoji="0" lang="en-US" sz="14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Arial" panose="020B0604020202020204" pitchFamily="34" charset="0"/>
                      </a:endParaRPr>
                    </a:p>
                  </a:txBody>
                  <a:tcPr marL="68580" marR="68580" marT="0" marB="0">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solidFill>
                        <a:srgbClr val="9898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Calibri" panose="020F0502020204030204" pitchFamily="34" charset="0"/>
                        </a:rPr>
                        <a:t>DAY </a:t>
                      </a:r>
                      <a:endParaRPr kumimoji="0" lang="en-US" sz="1200" b="0" i="0" u="none" strike="noStrike" kern="1200" cap="none" spc="0" normalizeH="0" baseline="0" noProof="0" dirty="0">
                        <a:ln>
                          <a:noFill/>
                        </a:ln>
                        <a:solidFill>
                          <a:srgbClr val="3E9B64"/>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Calibri" panose="020F0502020204030204" pitchFamily="34" charset="0"/>
                        </a:rPr>
                        <a:t>DATE</a:t>
                      </a:r>
                      <a:endParaRPr kumimoji="0" lang="en-US" sz="1400" b="1" i="0" u="none" strike="noStrike" kern="1200" cap="none" spc="0" normalizeH="0" baseline="0" noProof="0" dirty="0">
                        <a:ln>
                          <a:noFill/>
                        </a:ln>
                        <a:solidFill>
                          <a:srgbClr val="98CC76"/>
                        </a:solidFill>
                        <a:effectLst/>
                        <a:uLnTx/>
                        <a:uFillTx/>
                        <a:latin typeface="Calibri" panose="020F0502020204030204"/>
                        <a:ea typeface="Calibri" panose="020F0502020204030204" pitchFamily="34" charset="0"/>
                        <a:cs typeface="Arial" panose="020B0604020202020204" pitchFamily="34" charset="0"/>
                      </a:endParaRPr>
                    </a:p>
                  </a:txBody>
                  <a:tcPr marL="68580" marR="68580" marT="0" marB="0">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solidFill>
                        <a:srgbClr val="989898"/>
                      </a:solidFill>
                      <a:prstDash val="solid"/>
                      <a:round/>
                      <a:headEnd type="none" w="med" len="med"/>
                      <a:tailEnd type="none" w="med" len="med"/>
                    </a:lnB>
                  </a:tcPr>
                </a:tc>
                <a:extLst>
                  <a:ext uri="{0D108BD9-81ED-4DB2-BD59-A6C34878D82A}">
                    <a16:rowId xmlns:a16="http://schemas.microsoft.com/office/drawing/2014/main" val="3989752003"/>
                  </a:ext>
                </a:extLst>
              </a:tr>
              <a:tr h="11937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900" b="1" i="0" kern="1200" dirty="0">
                        <a:solidFill>
                          <a:schemeClr val="accent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i="0" kern="1200" dirty="0">
                          <a:solidFill>
                            <a:schemeClr val="accent1"/>
                          </a:solidFill>
                          <a:effectLst/>
                          <a:latin typeface="+mn-lt"/>
                          <a:ea typeface="+mn-ea"/>
                          <a:cs typeface="+mn-cs"/>
                        </a:rPr>
                        <a:t>9:00AM -12:00PM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i="0" kern="1200" dirty="0">
                          <a:solidFill>
                            <a:srgbClr val="11545B"/>
                          </a:solidFill>
                          <a:effectLst/>
                          <a:latin typeface="+mn-lt"/>
                          <a:ea typeface="+mn-ea"/>
                          <a:cs typeface="+mn-cs"/>
                        </a:rPr>
                        <a:t>Key Ideas of Financial Models</a:t>
                      </a:r>
                      <a:endParaRPr lang="en-AU" sz="1000" b="1" i="0" kern="1200" baseline="0" dirty="0">
                        <a:solidFill>
                          <a:srgbClr val="11545B"/>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i="0" kern="1200" baseline="0" dirty="0">
                          <a:solidFill>
                            <a:srgbClr val="11545B"/>
                          </a:solidFill>
                          <a:effectLst/>
                          <a:latin typeface="+mn-lt"/>
                          <a:ea typeface="+mn-ea"/>
                          <a:cs typeface="+mn-cs"/>
                        </a:rPr>
                        <a:t>Excel Techniques for Financial Models</a:t>
                      </a:r>
                      <a:r>
                        <a:rPr lang="en-AU" sz="1000" b="1" i="0" kern="1200" dirty="0">
                          <a:solidFill>
                            <a:srgbClr val="11545B"/>
                          </a:solidFill>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50" b="1" i="0" kern="1200" dirty="0">
                          <a:solidFill>
                            <a:srgbClr val="11545B"/>
                          </a:solidFill>
                          <a:effectLst/>
                          <a:latin typeface="+mn-lt"/>
                          <a:ea typeface="+mn-ea"/>
                          <a:cs typeface="+mn-cs"/>
                        </a:rPr>
                        <a:t>Three Excel Functions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50" b="1" i="0" kern="1200" dirty="0">
                          <a:solidFill>
                            <a:srgbClr val="11545B"/>
                          </a:solidFill>
                          <a:effectLst/>
                          <a:latin typeface="+mn-lt"/>
                          <a:ea typeface="+mn-ea"/>
                          <a:cs typeface="+mn-cs"/>
                        </a:rPr>
                        <a:t>FAST Model Philosophy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050" b="0" i="0" kern="1200" dirty="0">
                        <a:solidFill>
                          <a:srgbClr val="11545B"/>
                        </a:solidFill>
                        <a:effectLst/>
                        <a:latin typeface="+mn-lt"/>
                        <a:ea typeface="+mn-ea"/>
                        <a:cs typeface="+mn-cs"/>
                      </a:endParaRP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9:00AM -12:00PM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Project Finance Model 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IRR and DSCR in Project Model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Timing and Operation Sensitivity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Debt Structuring in Project Finance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endParaRP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9:00AM -12:00PM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Corporate Model 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Corporate Model as Project Portfolio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Historic Analysis in Corporate Model </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00:00AM -00:00PM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Project Finance</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noFill/>
                      <a:prstDash val="solid"/>
                      <a:round/>
                      <a:headEnd type="none" w="med" len="med"/>
                      <a:tailEnd type="none" w="med" len="med"/>
                    </a:lnB>
                  </a:tcPr>
                </a:tc>
                <a:extLst>
                  <a:ext uri="{0D108BD9-81ED-4DB2-BD59-A6C34878D82A}">
                    <a16:rowId xmlns:a16="http://schemas.microsoft.com/office/drawing/2014/main" val="460483541"/>
                  </a:ext>
                </a:extLst>
              </a:tr>
              <a:tr h="559809">
                <a:tc gridSpan="3">
                  <a:txBody>
                    <a:bodyPr/>
                    <a:lstStyle/>
                    <a:p>
                      <a:pPr marL="0" marR="0" algn="ctr">
                        <a:spcBef>
                          <a:spcPts val="0"/>
                        </a:spcBef>
                        <a:spcAft>
                          <a:spcPts val="0"/>
                        </a:spcAft>
                      </a:pPr>
                      <a:r>
                        <a:rPr lang="en-US" sz="1000" b="1" dirty="0">
                          <a:solidFill>
                            <a:srgbClr val="656669"/>
                          </a:solidFill>
                          <a:effectLst/>
                          <a:latin typeface="+mn-lt"/>
                          <a:ea typeface="Calibri" panose="020F0502020204030204" pitchFamily="34" charset="0"/>
                          <a:cs typeface="Calibri" panose="020F0502020204030204" pitchFamily="34" charset="0"/>
                        </a:rPr>
                        <a:t>                                                                                            </a:t>
                      </a:r>
                      <a:r>
                        <a:rPr lang="en-US" sz="1050" b="1" dirty="0">
                          <a:solidFill>
                            <a:srgbClr val="11545B"/>
                          </a:solidFill>
                          <a:effectLst/>
                          <a:latin typeface="+mn-lt"/>
                          <a:ea typeface="Calibri" panose="020F0502020204030204" pitchFamily="34" charset="0"/>
                          <a:cs typeface="Calibri" panose="020F0502020204030204" pitchFamily="34" charset="0"/>
                        </a:rPr>
                        <a:t>Lunch break 12:00PM -1:00PM </a:t>
                      </a:r>
                    </a:p>
                    <a:p>
                      <a:pPr marL="0" marR="0" algn="ctr">
                        <a:spcBef>
                          <a:spcPts val="0"/>
                        </a:spcBef>
                        <a:spcAft>
                          <a:spcPts val="0"/>
                        </a:spcAft>
                      </a:pPr>
                      <a:endParaRPr lang="en-US" sz="1050" b="1" dirty="0">
                        <a:solidFill>
                          <a:srgbClr val="11545B"/>
                        </a:solidFill>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CBCB"/>
                    </a:solidFill>
                  </a:tcPr>
                </a:tc>
                <a:tc hMerge="1">
                  <a:txBody>
                    <a:bodyPr/>
                    <a:lstStyle/>
                    <a:p>
                      <a:endParaRPr lang="en-US"/>
                    </a:p>
                  </a:txBody>
                  <a:tcPr/>
                </a:tc>
                <a:tc hMerge="1">
                  <a:txBody>
                    <a:bodyPr/>
                    <a:lstStyle/>
                    <a:p>
                      <a:pPr marL="0" marR="0" algn="l">
                        <a:spcBef>
                          <a:spcPts val="0"/>
                        </a:spcBef>
                        <a:spcAft>
                          <a:spcPts val="0"/>
                        </a:spcAft>
                      </a:pPr>
                      <a:endParaRPr lang="en-US" sz="1200" dirty="0">
                        <a:solidFill>
                          <a:srgbClr val="11545B"/>
                        </a:solidFill>
                        <a:effectLst/>
                        <a:latin typeface="+mn-lt"/>
                        <a:ea typeface="Calibri" panose="020F0502020204030204" pitchFamily="34" charset="0"/>
                        <a:cs typeface="Arial" panose="020B0604020202020204" pitchFamily="34" charset="0"/>
                      </a:endParaRP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solidFill>
                        <a:srgbClr val="989898"/>
                      </a:solidFill>
                      <a:prstDash val="solid"/>
                      <a:round/>
                      <a:headEnd type="none" w="med" len="med"/>
                      <a:tailEnd type="none" w="med" len="med"/>
                    </a:lnT>
                    <a:lnB w="19050" cap="flat" cmpd="sng" algn="ctr">
                      <a:solidFill>
                        <a:srgbClr val="989898"/>
                      </a:solidFill>
                      <a:prstDash val="solid"/>
                      <a:round/>
                      <a:headEnd type="none" w="med" len="med"/>
                      <a:tailEnd type="none" w="med" len="med"/>
                    </a:lnB>
                    <a:solidFill>
                      <a:srgbClr val="CBCBCB"/>
                    </a:solidFill>
                  </a:tcPr>
                </a:tc>
                <a:tc>
                  <a:txBody>
                    <a:bodyPr/>
                    <a:lstStyle/>
                    <a:p>
                      <a:pPr marL="0" marR="0" algn="ctr">
                        <a:spcBef>
                          <a:spcPts val="0"/>
                        </a:spcBef>
                        <a:spcAft>
                          <a:spcPts val="0"/>
                        </a:spcAft>
                      </a:pPr>
                      <a:r>
                        <a:rPr lang="en-US" sz="1200" dirty="0">
                          <a:solidFill>
                            <a:srgbClr val="11545B"/>
                          </a:solidFill>
                          <a:effectLst/>
                          <a:latin typeface="+mn-lt"/>
                          <a:ea typeface="Calibri" panose="020F0502020204030204" pitchFamily="34" charset="0"/>
                          <a:cs typeface="Arial" panose="020B0604020202020204" pitchFamily="34" charset="0"/>
                        </a:rPr>
                        <a:t>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BCBCB"/>
                    </a:solidFill>
                  </a:tcPr>
                </a:tc>
                <a:extLst>
                  <a:ext uri="{0D108BD9-81ED-4DB2-BD59-A6C34878D82A}">
                    <a16:rowId xmlns:a16="http://schemas.microsoft.com/office/drawing/2014/main" val="2387243175"/>
                  </a:ext>
                </a:extLst>
              </a:tr>
              <a:tr h="1182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1:00PM -4:30PM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Basic Project Finance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Essence of Corporate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Sensitivity Analysis in Models Adjustments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Construction Costs </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1:00PM -4:30PM </a:t>
                      </a:r>
                      <a:endPar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Sculpting Formula for Debt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Cash Flow Waterfall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Equity IRR and Project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Re-financing in Model</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898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1:00PM -4:30PM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Cap Exp and Debt from 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Valuation and Terminal 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Scenario Analysis and Presentation</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8989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3E9B64"/>
                          </a:solidFill>
                          <a:effectLst/>
                          <a:uLnTx/>
                          <a:uFillTx/>
                          <a:latin typeface="Calibri" panose="020F0502020204030204"/>
                          <a:ea typeface="+mn-ea"/>
                          <a:cs typeface="+mn-cs"/>
                        </a:rPr>
                        <a:t>00:00AM -00:00PM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rgbClr val="11545B"/>
                          </a:solidFill>
                          <a:effectLst/>
                          <a:uLnTx/>
                          <a:uFillTx/>
                          <a:latin typeface="Calibri" panose="020F0502020204030204"/>
                          <a:ea typeface="+mn-ea"/>
                          <a:cs typeface="+mn-cs"/>
                        </a:rPr>
                        <a:t>Corporate Finance </a:t>
                      </a:r>
                    </a:p>
                  </a:txBody>
                  <a:tcPr marL="68580" marR="68580" marT="0" marB="0" anchor="ctr">
                    <a:lnL w="19050" cap="flat" cmpd="sng" algn="ctr">
                      <a:solidFill>
                        <a:srgbClr val="989898"/>
                      </a:solidFill>
                      <a:prstDash val="solid"/>
                      <a:round/>
                      <a:headEnd type="none" w="med" len="med"/>
                      <a:tailEnd type="none" w="med" len="med"/>
                    </a:lnL>
                    <a:lnR w="19050" cap="flat" cmpd="sng" algn="ctr">
                      <a:solidFill>
                        <a:srgbClr val="989898"/>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89898"/>
                      </a:solidFill>
                      <a:prstDash val="solid"/>
                      <a:round/>
                      <a:headEnd type="none" w="med" len="med"/>
                      <a:tailEnd type="none" w="med" len="med"/>
                    </a:lnB>
                  </a:tcPr>
                </a:tc>
                <a:extLst>
                  <a:ext uri="{0D108BD9-81ED-4DB2-BD59-A6C34878D82A}">
                    <a16:rowId xmlns:a16="http://schemas.microsoft.com/office/drawing/2014/main" val="1620262446"/>
                  </a:ext>
                </a:extLst>
              </a:tr>
            </a:tbl>
          </a:graphicData>
        </a:graphic>
      </p:graphicFrame>
      <p:sp>
        <p:nvSpPr>
          <p:cNvPr id="5" name="TextBox 4">
            <a:extLst>
              <a:ext uri="{FF2B5EF4-FFF2-40B4-BE49-F238E27FC236}">
                <a16:creationId xmlns:a16="http://schemas.microsoft.com/office/drawing/2014/main" id="{7720AD36-0658-F506-D687-2F5DF0959A13}"/>
              </a:ext>
            </a:extLst>
          </p:cNvPr>
          <p:cNvSpPr txBox="1"/>
          <p:nvPr/>
        </p:nvSpPr>
        <p:spPr>
          <a:xfrm>
            <a:off x="1026811" y="578134"/>
            <a:ext cx="6096982"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45B"/>
                </a:solidFill>
                <a:effectLst/>
                <a:uLnTx/>
                <a:uFillTx/>
                <a:latin typeface="Calibri" panose="020F0502020204030204" pitchFamily="34" charset="0"/>
                <a:ea typeface="Calibri" panose="020F0502020204030204" pitchFamily="34" charset="0"/>
                <a:cs typeface="Calibri" panose="020F0502020204030204" pitchFamily="34" charset="0"/>
              </a:rPr>
              <a:t>Financial Modelling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F7F7F"/>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3E9B64"/>
                </a:solidFill>
                <a:effectLst/>
                <a:uLnTx/>
                <a:uFillTx/>
                <a:latin typeface="Calibri" panose="020F0502020204030204" pitchFamily="34" charset="0"/>
                <a:ea typeface="Calibri" panose="020F0502020204030204" pitchFamily="34" charset="0"/>
                <a:cs typeface="Calibri" panose="020F0502020204030204" pitchFamily="34" charset="0"/>
              </a:rPr>
              <a:t>23 June 2026 </a:t>
            </a:r>
          </a:p>
        </p:txBody>
      </p:sp>
      <p:sp>
        <p:nvSpPr>
          <p:cNvPr id="7" name="Rectangle 6">
            <a:extLst>
              <a:ext uri="{FF2B5EF4-FFF2-40B4-BE49-F238E27FC236}">
                <a16:creationId xmlns:a16="http://schemas.microsoft.com/office/drawing/2014/main" id="{AF2D213D-5F3F-6575-27A6-24902BDB4FA5}"/>
              </a:ext>
            </a:extLst>
          </p:cNvPr>
          <p:cNvSpPr/>
          <p:nvPr/>
        </p:nvSpPr>
        <p:spPr>
          <a:xfrm>
            <a:off x="11036300" y="136525"/>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A green and blue triangle logo&#10;&#10;Description automatically generated">
            <a:extLst>
              <a:ext uri="{FF2B5EF4-FFF2-40B4-BE49-F238E27FC236}">
                <a16:creationId xmlns:a16="http://schemas.microsoft.com/office/drawing/2014/main" id="{85CEF88D-302F-B70E-CA08-68E0611CA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4" y="-4415"/>
            <a:ext cx="1052867" cy="826039"/>
          </a:xfrm>
          <a:prstGeom prst="rect">
            <a:avLst/>
          </a:prstGeom>
        </p:spPr>
      </p:pic>
    </p:spTree>
    <p:extLst>
      <p:ext uri="{BB962C8B-B14F-4D97-AF65-F5344CB8AC3E}">
        <p14:creationId xmlns:p14="http://schemas.microsoft.com/office/powerpoint/2010/main" val="3044570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FD3E-AD02-F70E-11E0-A499DBFAF55C}"/>
              </a:ext>
            </a:extLst>
          </p:cNvPr>
          <p:cNvSpPr>
            <a:spLocks noGrp="1"/>
          </p:cNvSpPr>
          <p:nvPr>
            <p:ph type="ctrTitle"/>
          </p:nvPr>
        </p:nvSpPr>
        <p:spPr/>
        <p:txBody>
          <a:bodyPr/>
          <a:lstStyle/>
          <a:p>
            <a:r>
              <a:rPr lang="en-US" dirty="0"/>
              <a:t>Session 2</a:t>
            </a:r>
          </a:p>
        </p:txBody>
      </p:sp>
    </p:spTree>
    <p:extLst>
      <p:ext uri="{BB962C8B-B14F-4D97-AF65-F5344CB8AC3E}">
        <p14:creationId xmlns:p14="http://schemas.microsoft.com/office/powerpoint/2010/main" val="2260133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7196-251B-6A96-0B9F-AF6FCDA0C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9DF8D-B0B5-5AA4-828C-272D7F4EA8AA}"/>
              </a:ext>
            </a:extLst>
          </p:cNvPr>
          <p:cNvSpPr>
            <a:spLocks noGrp="1"/>
          </p:cNvSpPr>
          <p:nvPr>
            <p:ph type="title"/>
          </p:nvPr>
        </p:nvSpPr>
        <p:spPr/>
        <p:txBody>
          <a:bodyPr>
            <a:normAutofit/>
          </a:bodyPr>
          <a:lstStyle/>
          <a:p>
            <a:r>
              <a:rPr lang="en-US" dirty="0"/>
              <a:t>Agenda for Session 2</a:t>
            </a:r>
          </a:p>
        </p:txBody>
      </p:sp>
      <p:sp>
        <p:nvSpPr>
          <p:cNvPr id="3" name="Content Placeholder 2">
            <a:extLst>
              <a:ext uri="{FF2B5EF4-FFF2-40B4-BE49-F238E27FC236}">
                <a16:creationId xmlns:a16="http://schemas.microsoft.com/office/drawing/2014/main" id="{486009BB-4EBC-9002-8D37-088F4A8ECED0}"/>
              </a:ext>
            </a:extLst>
          </p:cNvPr>
          <p:cNvSpPr>
            <a:spLocks noGrp="1"/>
          </p:cNvSpPr>
          <p:nvPr>
            <p:ph idx="1"/>
          </p:nvPr>
        </p:nvSpPr>
        <p:spPr/>
        <p:txBody>
          <a:bodyPr>
            <a:normAutofit fontScale="92500" lnSpcReduction="10000"/>
          </a:bodyPr>
          <a:lstStyle/>
          <a:p>
            <a:r>
              <a:rPr lang="en-US" dirty="0"/>
              <a:t>Location of Files and Videos</a:t>
            </a:r>
          </a:p>
          <a:p>
            <a:r>
              <a:rPr lang="en-US" dirty="0"/>
              <a:t>Last session implication</a:t>
            </a:r>
          </a:p>
          <a:p>
            <a:pPr lvl="1"/>
            <a:r>
              <a:rPr lang="en-US" dirty="0"/>
              <a:t>When somebody tells you that your model is wrong because you increased the length of the PPA and nothing happened to the IRR you can explain it.</a:t>
            </a:r>
          </a:p>
          <a:p>
            <a:pPr lvl="1"/>
            <a:r>
              <a:rPr lang="en-US" dirty="0"/>
              <a:t>Why a bit of delay in the project up-front has a bigger impact than a lot of money in the future</a:t>
            </a:r>
          </a:p>
          <a:p>
            <a:pPr lvl="1"/>
            <a:r>
              <a:rPr lang="en-US" dirty="0"/>
              <a:t>Why you want to structure the debt to get dividends as soon as possible</a:t>
            </a:r>
          </a:p>
          <a:p>
            <a:pPr lvl="1"/>
            <a:r>
              <a:rPr lang="en-US" dirty="0"/>
              <a:t>Why MIRR is crap</a:t>
            </a:r>
          </a:p>
          <a:p>
            <a:pPr lvl="1"/>
            <a:r>
              <a:rPr lang="en-US" dirty="0"/>
              <a:t>In terms of excel, be very careful and try to get flexible timelines</a:t>
            </a:r>
          </a:p>
          <a:p>
            <a:r>
              <a:rPr lang="en-US" dirty="0"/>
              <a:t>Show you where we are going</a:t>
            </a:r>
          </a:p>
          <a:p>
            <a:pPr lvl="1"/>
            <a:r>
              <a:rPr lang="en-US" dirty="0"/>
              <a:t>Debt in the model</a:t>
            </a:r>
          </a:p>
          <a:p>
            <a:pPr lvl="1"/>
            <a:r>
              <a:rPr lang="en-US" dirty="0"/>
              <a:t>Difficult timelines and summing the debt</a:t>
            </a:r>
          </a:p>
          <a:p>
            <a:pPr lvl="1"/>
            <a:r>
              <a:rPr lang="en-US" dirty="0"/>
              <a:t>How is the DSCR defined and defining risk with Monte Carlo simulation (not very useful in the real world)</a:t>
            </a:r>
          </a:p>
          <a:p>
            <a:pPr lvl="1"/>
            <a:r>
              <a:rPr lang="en-US" dirty="0"/>
              <a:t>Pain point of circular references</a:t>
            </a:r>
          </a:p>
          <a:p>
            <a:pPr lvl="1"/>
            <a:r>
              <a:rPr lang="en-US" dirty="0"/>
              <a:t>Corporate finance and project finance</a:t>
            </a:r>
          </a:p>
          <a:p>
            <a:r>
              <a:rPr lang="en-US" dirty="0"/>
              <a:t>My original idea of this session was absurd</a:t>
            </a:r>
          </a:p>
        </p:txBody>
      </p:sp>
    </p:spTree>
    <p:extLst>
      <p:ext uri="{BB962C8B-B14F-4D97-AF65-F5344CB8AC3E}">
        <p14:creationId xmlns:p14="http://schemas.microsoft.com/office/powerpoint/2010/main" val="3117802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ABDB7-E147-86F9-1F75-258BF99F3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FC1CD-D844-2C7A-0BA9-E3BE5FCD3594}"/>
              </a:ext>
            </a:extLst>
          </p:cNvPr>
          <p:cNvSpPr>
            <a:spLocks noGrp="1"/>
          </p:cNvSpPr>
          <p:nvPr>
            <p:ph type="title"/>
          </p:nvPr>
        </p:nvSpPr>
        <p:spPr/>
        <p:txBody>
          <a:bodyPr>
            <a:normAutofit/>
          </a:bodyPr>
          <a:lstStyle/>
          <a:p>
            <a:r>
              <a:rPr lang="en-US" dirty="0"/>
              <a:t>Outline</a:t>
            </a:r>
          </a:p>
        </p:txBody>
      </p:sp>
      <p:sp>
        <p:nvSpPr>
          <p:cNvPr id="3" name="Content Placeholder 2">
            <a:extLst>
              <a:ext uri="{FF2B5EF4-FFF2-40B4-BE49-F238E27FC236}">
                <a16:creationId xmlns:a16="http://schemas.microsoft.com/office/drawing/2014/main" id="{A5B0C020-C686-B278-4263-5A87ED6476ED}"/>
              </a:ext>
            </a:extLst>
          </p:cNvPr>
          <p:cNvSpPr>
            <a:spLocks noGrp="1"/>
          </p:cNvSpPr>
          <p:nvPr>
            <p:ph idx="1"/>
          </p:nvPr>
        </p:nvSpPr>
        <p:spPr>
          <a:xfrm>
            <a:off x="347472" y="1481328"/>
            <a:ext cx="11006328" cy="4695635"/>
          </a:xfrm>
        </p:spPr>
        <p:txBody>
          <a:bodyPr>
            <a:normAutofit fontScale="92500" lnSpcReduction="20000"/>
          </a:bodyPr>
          <a:lstStyle/>
          <a:p>
            <a:r>
              <a:rPr lang="en-US" dirty="0"/>
              <a:t>Theme: Stop the Bureaucracy; Keep to FAST philosophy; Understand alternative ways to model; Stop showing off with fast talking, excel equations that can be done in a simpler way; using language that is confusing …; Think Differently and Incorporate Theory and Have an Open Mind </a:t>
            </a:r>
          </a:p>
          <a:p>
            <a:r>
              <a:rPr lang="en-US" dirty="0"/>
              <a:t>Review of implications from day 1</a:t>
            </a:r>
          </a:p>
          <a:p>
            <a:pPr lvl="1"/>
            <a:r>
              <a:rPr lang="en-US" dirty="0"/>
              <a:t>Flexible timelines and consistent timelines essential in any model (in corporate model, actual period versus forecast period versus terminal period)</a:t>
            </a:r>
          </a:p>
          <a:p>
            <a:pPr lvl="1"/>
            <a:r>
              <a:rPr lang="en-US" dirty="0"/>
              <a:t>Pre-cod when need cash from funding versus post COD where you have surplus cash flow</a:t>
            </a:r>
          </a:p>
          <a:p>
            <a:pPr lvl="1"/>
            <a:r>
              <a:rPr lang="en-US" dirty="0"/>
              <a:t>Indulge me with generic macros</a:t>
            </a:r>
          </a:p>
          <a:p>
            <a:pPr lvl="1"/>
            <a:r>
              <a:rPr lang="en-US" dirty="0"/>
              <a:t>Importance and distortions with IRR</a:t>
            </a:r>
          </a:p>
          <a:p>
            <a:r>
              <a:rPr lang="en-US" dirty="0"/>
              <a:t>Continue with Basic Model and Include Basic Debt</a:t>
            </a:r>
          </a:p>
          <a:p>
            <a:pPr lvl="1"/>
            <a:r>
              <a:rPr lang="en-US" dirty="0"/>
              <a:t>Make Sure Everybody Can Get the Model Correct</a:t>
            </a:r>
          </a:p>
          <a:p>
            <a:pPr lvl="1"/>
            <a:r>
              <a:rPr lang="en-US" dirty="0"/>
              <a:t>Good for Experienced People to Have and Open Mind and Realize that Their Methods are Crap</a:t>
            </a:r>
          </a:p>
          <a:p>
            <a:r>
              <a:rPr lang="en-US" dirty="0"/>
              <a:t>Start with Simple Debt Structure</a:t>
            </a:r>
          </a:p>
          <a:p>
            <a:pPr lvl="1"/>
            <a:r>
              <a:rPr lang="en-US" dirty="0"/>
              <a:t>Some Don’t Understand the Key Behind Debt Structure versus Risk Analysis Anymore</a:t>
            </a:r>
          </a:p>
          <a:p>
            <a:pPr lvl="1"/>
            <a:r>
              <a:rPr lang="en-US" dirty="0"/>
              <a:t>Understand the Essence and Importance of LLCR and PLCR versus DSCR</a:t>
            </a:r>
          </a:p>
          <a:p>
            <a:pPr lvl="1"/>
            <a:r>
              <a:rPr lang="en-US" dirty="0"/>
              <a:t>Create Cash Flow Waterfall with Defaults and Repayments of Default</a:t>
            </a:r>
          </a:p>
          <a:p>
            <a:r>
              <a:rPr lang="en-US" dirty="0"/>
              <a:t>More complex model and incorporation of flexible debt timing</a:t>
            </a:r>
          </a:p>
        </p:txBody>
      </p:sp>
    </p:spTree>
    <p:extLst>
      <p:ext uri="{BB962C8B-B14F-4D97-AF65-F5344CB8AC3E}">
        <p14:creationId xmlns:p14="http://schemas.microsoft.com/office/powerpoint/2010/main" val="555779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569AD-3B95-FDBC-81B1-D3361B37168C}"/>
              </a:ext>
            </a:extLst>
          </p:cNvPr>
          <p:cNvSpPr>
            <a:spLocks noGrp="1"/>
          </p:cNvSpPr>
          <p:nvPr>
            <p:ph type="title"/>
          </p:nvPr>
        </p:nvSpPr>
        <p:spPr>
          <a:xfrm>
            <a:off x="1816608" y="841249"/>
            <a:ext cx="8001000" cy="668849"/>
          </a:xfrm>
        </p:spPr>
        <p:txBody>
          <a:bodyPr>
            <a:normAutofit fontScale="90000"/>
          </a:bodyPr>
          <a:lstStyle/>
          <a:p>
            <a:r>
              <a:rPr lang="en-US" dirty="0"/>
              <a:t>Model Analysis with FAST Principles</a:t>
            </a:r>
          </a:p>
        </p:txBody>
      </p:sp>
      <p:sp>
        <p:nvSpPr>
          <p:cNvPr id="3" name="Content Placeholder 2">
            <a:extLst>
              <a:ext uri="{FF2B5EF4-FFF2-40B4-BE49-F238E27FC236}">
                <a16:creationId xmlns:a16="http://schemas.microsoft.com/office/drawing/2014/main" id="{8FEA54C9-48B3-5ED9-DEF3-4F981270AA0C}"/>
              </a:ext>
            </a:extLst>
          </p:cNvPr>
          <p:cNvSpPr>
            <a:spLocks noGrp="1"/>
          </p:cNvSpPr>
          <p:nvPr>
            <p:ph idx="1"/>
          </p:nvPr>
        </p:nvSpPr>
        <p:spPr>
          <a:xfrm>
            <a:off x="411480" y="1956817"/>
            <a:ext cx="9259825" cy="3977639"/>
          </a:xfrm>
        </p:spPr>
        <p:txBody>
          <a:bodyPr>
            <a:normAutofit fontScale="92500" lnSpcReduction="10000"/>
          </a:bodyPr>
          <a:lstStyle/>
          <a:p>
            <a:r>
              <a:rPr lang="en-US" dirty="0"/>
              <a:t>Modelling of energy projects sometimes uses something called FAST principles. I really do not like these silly acronyms, but it can be a way to discuss the models.</a:t>
            </a:r>
          </a:p>
          <a:p>
            <a:r>
              <a:rPr lang="en-US" dirty="0"/>
              <a:t>F – Flexible; the model should be flexible so that you can change scenarios, look at different valuation techniques; change the timelines for individual projects and so forth.</a:t>
            </a:r>
          </a:p>
          <a:p>
            <a:r>
              <a:rPr lang="en-US" dirty="0"/>
              <a:t>A – Accurate; The model should contain audit tests and an audit page that verifies the mechanics of the model are accurate.</a:t>
            </a:r>
          </a:p>
          <a:p>
            <a:r>
              <a:rPr lang="en-US" dirty="0"/>
              <a:t>S – Structured; The model should be structured in a logical way beginning with how the project works and moving to project cash flows. Debt and equity cash flow should be computed after the project cash flow is established.</a:t>
            </a:r>
          </a:p>
          <a:p>
            <a:r>
              <a:rPr lang="en-US" dirty="0"/>
              <a:t>T – Transparent; The model equations should be short and simple and easy to understand. Somebody picking up the model should be able to understand the model in short order.</a:t>
            </a:r>
          </a:p>
          <a:p>
            <a:endParaRPr lang="en-US" dirty="0"/>
          </a:p>
          <a:p>
            <a:r>
              <a:rPr lang="en-US" dirty="0"/>
              <a:t>I believe the model developed by the PE firm violated these principles.</a:t>
            </a:r>
          </a:p>
        </p:txBody>
      </p:sp>
      <p:sp>
        <p:nvSpPr>
          <p:cNvPr id="4" name="Slide Number Placeholder 3">
            <a:extLst>
              <a:ext uri="{FF2B5EF4-FFF2-40B4-BE49-F238E27FC236}">
                <a16:creationId xmlns:a16="http://schemas.microsoft.com/office/drawing/2014/main" id="{95F4F56F-2D42-9B2C-0ED2-8C63BFF0F7BC}"/>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33</a:t>
            </a:fld>
            <a:endParaRPr lang="en-GB" dirty="0">
              <a:solidFill>
                <a:srgbClr val="FFFFFF"/>
              </a:solidFill>
            </a:endParaRPr>
          </a:p>
        </p:txBody>
      </p:sp>
    </p:spTree>
    <p:extLst>
      <p:ext uri="{BB962C8B-B14F-4D97-AF65-F5344CB8AC3E}">
        <p14:creationId xmlns:p14="http://schemas.microsoft.com/office/powerpoint/2010/main" val="2059115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1CF4-36F9-1058-6F64-8FC4E2D84470}"/>
              </a:ext>
            </a:extLst>
          </p:cNvPr>
          <p:cNvSpPr>
            <a:spLocks noGrp="1"/>
          </p:cNvSpPr>
          <p:nvPr>
            <p:ph type="title"/>
          </p:nvPr>
        </p:nvSpPr>
        <p:spPr>
          <a:xfrm>
            <a:off x="2045128" y="568944"/>
            <a:ext cx="7543880" cy="365125"/>
          </a:xfrm>
        </p:spPr>
        <p:txBody>
          <a:bodyPr>
            <a:normAutofit fontScale="90000"/>
          </a:bodyPr>
          <a:lstStyle/>
          <a:p>
            <a:r>
              <a:rPr lang="en-US" dirty="0"/>
              <a:t>Flexibility – Adding New Projects</a:t>
            </a:r>
          </a:p>
        </p:txBody>
      </p:sp>
      <p:sp>
        <p:nvSpPr>
          <p:cNvPr id="3" name="Content Placeholder 2">
            <a:extLst>
              <a:ext uri="{FF2B5EF4-FFF2-40B4-BE49-F238E27FC236}">
                <a16:creationId xmlns:a16="http://schemas.microsoft.com/office/drawing/2014/main" id="{D8CBEA83-F318-DA2F-6AFD-9C8B6E542E50}"/>
              </a:ext>
            </a:extLst>
          </p:cNvPr>
          <p:cNvSpPr>
            <a:spLocks noGrp="1"/>
          </p:cNvSpPr>
          <p:nvPr>
            <p:ph idx="1"/>
          </p:nvPr>
        </p:nvSpPr>
        <p:spPr>
          <a:xfrm>
            <a:off x="697913" y="1417321"/>
            <a:ext cx="8891095" cy="2706623"/>
          </a:xfrm>
        </p:spPr>
        <p:txBody>
          <a:bodyPr>
            <a:normAutofit/>
          </a:bodyPr>
          <a:lstStyle/>
          <a:p>
            <a:r>
              <a:rPr lang="en-US" dirty="0"/>
              <a:t>Perhaps I am obsessed with the idea of presenting projects in a separate sheet and then having the option to consolidate the projects. </a:t>
            </a:r>
          </a:p>
          <a:p>
            <a:r>
              <a:rPr lang="en-US" dirty="0"/>
              <a:t>Assume a new project is added to the portfolio. Using the method in the PE model and illustrated above, you would have to go into the consolidation file and copy each of the formulas (e.g., revenues, operating expenses). You would have to add rows evaluate whether the prior row is appropriate for the new project.</a:t>
            </a:r>
          </a:p>
          <a:p>
            <a:r>
              <a:rPr lang="en-US" dirty="0"/>
              <a:t>If you used the method for making a new sheet for each project the process would be much more flexible.</a:t>
            </a:r>
          </a:p>
          <a:p>
            <a:endParaRPr lang="en-US" dirty="0"/>
          </a:p>
        </p:txBody>
      </p:sp>
      <p:sp>
        <p:nvSpPr>
          <p:cNvPr id="4" name="Slide Number Placeholder 3">
            <a:extLst>
              <a:ext uri="{FF2B5EF4-FFF2-40B4-BE49-F238E27FC236}">
                <a16:creationId xmlns:a16="http://schemas.microsoft.com/office/drawing/2014/main" id="{14663136-51B5-A47C-6D8D-C0682B3A24EC}"/>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34</a:t>
            </a:fld>
            <a:endParaRPr lang="en-GB" dirty="0">
              <a:solidFill>
                <a:srgbClr val="FFFFFF"/>
              </a:solidFill>
            </a:endParaRPr>
          </a:p>
        </p:txBody>
      </p:sp>
      <p:pic>
        <p:nvPicPr>
          <p:cNvPr id="5" name="Picture 4">
            <a:extLst>
              <a:ext uri="{FF2B5EF4-FFF2-40B4-BE49-F238E27FC236}">
                <a16:creationId xmlns:a16="http://schemas.microsoft.com/office/drawing/2014/main" id="{28A3E8F3-7C00-E079-6A2F-10F2E946EB07}"/>
              </a:ext>
            </a:extLst>
          </p:cNvPr>
          <p:cNvPicPr>
            <a:picLocks noChangeAspect="1"/>
          </p:cNvPicPr>
          <p:nvPr/>
        </p:nvPicPr>
        <p:blipFill>
          <a:blip r:embed="rId2"/>
          <a:stretch>
            <a:fillRect/>
          </a:stretch>
        </p:blipFill>
        <p:spPr>
          <a:xfrm>
            <a:off x="2709454" y="4604285"/>
            <a:ext cx="6301196" cy="1509964"/>
          </a:xfrm>
          <a:prstGeom prst="rect">
            <a:avLst/>
          </a:prstGeom>
        </p:spPr>
      </p:pic>
    </p:spTree>
    <p:extLst>
      <p:ext uri="{BB962C8B-B14F-4D97-AF65-F5344CB8AC3E}">
        <p14:creationId xmlns:p14="http://schemas.microsoft.com/office/powerpoint/2010/main" val="2118305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80241-92B9-D7A6-B87A-AA4CAF059482}"/>
              </a:ext>
            </a:extLst>
          </p:cNvPr>
          <p:cNvSpPr>
            <a:spLocks noGrp="1"/>
          </p:cNvSpPr>
          <p:nvPr>
            <p:ph type="title"/>
          </p:nvPr>
        </p:nvSpPr>
        <p:spPr/>
        <p:txBody>
          <a:bodyPr>
            <a:normAutofit/>
          </a:bodyPr>
          <a:lstStyle/>
          <a:p>
            <a:r>
              <a:rPr lang="en-US" dirty="0"/>
              <a:t>Flexibility – Equations Across the Sheet</a:t>
            </a:r>
          </a:p>
        </p:txBody>
      </p:sp>
      <p:sp>
        <p:nvSpPr>
          <p:cNvPr id="3" name="Content Placeholder 2">
            <a:extLst>
              <a:ext uri="{FF2B5EF4-FFF2-40B4-BE49-F238E27FC236}">
                <a16:creationId xmlns:a16="http://schemas.microsoft.com/office/drawing/2014/main" id="{2C415B03-73D3-B722-30D7-23AEE445D8C0}"/>
              </a:ext>
            </a:extLst>
          </p:cNvPr>
          <p:cNvSpPr>
            <a:spLocks noGrp="1"/>
          </p:cNvSpPr>
          <p:nvPr>
            <p:ph idx="1"/>
          </p:nvPr>
        </p:nvSpPr>
        <p:spPr/>
        <p:txBody>
          <a:bodyPr/>
          <a:lstStyle/>
          <a:p>
            <a:r>
              <a:rPr lang="en-US" dirty="0"/>
              <a:t>Note in the timelines that there are blanks at in some of the columns implying that the formulas are not consistent. This is of course a horrible practice.</a:t>
            </a:r>
          </a:p>
          <a:p>
            <a:r>
              <a:rPr lang="en-US" dirty="0"/>
              <a:t>Long formulas are perhaps the worst crime both in terms of transparency and in terms of making the model flexible. This crime is in the flags which are crucial to a model.</a:t>
            </a:r>
          </a:p>
          <a:p>
            <a:endParaRPr lang="en-US" dirty="0"/>
          </a:p>
        </p:txBody>
      </p:sp>
      <p:sp>
        <p:nvSpPr>
          <p:cNvPr id="4" name="Slide Number Placeholder 3">
            <a:extLst>
              <a:ext uri="{FF2B5EF4-FFF2-40B4-BE49-F238E27FC236}">
                <a16:creationId xmlns:a16="http://schemas.microsoft.com/office/drawing/2014/main" id="{B7884E46-E9E1-6437-94BE-762BE55EF792}"/>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35</a:t>
            </a:fld>
            <a:endParaRPr lang="en-GB" dirty="0">
              <a:solidFill>
                <a:srgbClr val="FFFFFF"/>
              </a:solidFill>
            </a:endParaRPr>
          </a:p>
        </p:txBody>
      </p:sp>
      <p:pic>
        <p:nvPicPr>
          <p:cNvPr id="7" name="Picture 6">
            <a:extLst>
              <a:ext uri="{FF2B5EF4-FFF2-40B4-BE49-F238E27FC236}">
                <a16:creationId xmlns:a16="http://schemas.microsoft.com/office/drawing/2014/main" id="{33486A0C-38FF-27B7-60F1-F8C281716AF5}"/>
              </a:ext>
            </a:extLst>
          </p:cNvPr>
          <p:cNvPicPr>
            <a:picLocks noChangeAspect="1"/>
          </p:cNvPicPr>
          <p:nvPr/>
        </p:nvPicPr>
        <p:blipFill>
          <a:blip r:embed="rId2"/>
          <a:stretch>
            <a:fillRect/>
          </a:stretch>
        </p:blipFill>
        <p:spPr>
          <a:xfrm>
            <a:off x="2152651" y="4407409"/>
            <a:ext cx="8149247" cy="1859249"/>
          </a:xfrm>
          <a:prstGeom prst="rect">
            <a:avLst/>
          </a:prstGeom>
        </p:spPr>
      </p:pic>
    </p:spTree>
    <p:extLst>
      <p:ext uri="{BB962C8B-B14F-4D97-AF65-F5344CB8AC3E}">
        <p14:creationId xmlns:p14="http://schemas.microsoft.com/office/powerpoint/2010/main" val="1704350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83B0F-EAD5-8469-EDE4-1070D3C16175}"/>
              </a:ext>
            </a:extLst>
          </p:cNvPr>
          <p:cNvSpPr>
            <a:spLocks noGrp="1"/>
          </p:cNvSpPr>
          <p:nvPr>
            <p:ph type="title"/>
          </p:nvPr>
        </p:nvSpPr>
        <p:spPr/>
        <p:txBody>
          <a:bodyPr>
            <a:normAutofit/>
          </a:bodyPr>
          <a:lstStyle/>
          <a:p>
            <a:r>
              <a:rPr lang="en-US" dirty="0"/>
              <a:t>Model Accuracy</a:t>
            </a:r>
          </a:p>
        </p:txBody>
      </p:sp>
      <p:sp>
        <p:nvSpPr>
          <p:cNvPr id="3" name="Content Placeholder 2">
            <a:extLst>
              <a:ext uri="{FF2B5EF4-FFF2-40B4-BE49-F238E27FC236}">
                <a16:creationId xmlns:a16="http://schemas.microsoft.com/office/drawing/2014/main" id="{95527BA6-FF04-B44D-22E7-9C86235C5C81}"/>
              </a:ext>
            </a:extLst>
          </p:cNvPr>
          <p:cNvSpPr>
            <a:spLocks noGrp="1"/>
          </p:cNvSpPr>
          <p:nvPr>
            <p:ph idx="1"/>
          </p:nvPr>
        </p:nvSpPr>
        <p:spPr>
          <a:xfrm>
            <a:off x="283464" y="1282779"/>
            <a:ext cx="6464808" cy="3161205"/>
          </a:xfrm>
        </p:spPr>
        <p:txBody>
          <a:bodyPr>
            <a:normAutofit/>
          </a:bodyPr>
          <a:lstStyle/>
          <a:p>
            <a:r>
              <a:rPr lang="en-US" dirty="0"/>
              <a:t>The model as provided did not have accuracy tests.  Perhaps just as bad, it did not have sum columns to the left of the equations.</a:t>
            </a:r>
          </a:p>
          <a:p>
            <a:r>
              <a:rPr lang="en-US" dirty="0"/>
              <a:t>In the example below the loan interest is computed from a different sheet where the debt is shown in vertical columns.  A much better and obvious way to evaluate the debt is to show the opening and closing balance and to assure that the debt drawdowns equal the debt repayments.</a:t>
            </a:r>
          </a:p>
          <a:p>
            <a:endParaRPr lang="en-US" dirty="0"/>
          </a:p>
        </p:txBody>
      </p:sp>
      <p:sp>
        <p:nvSpPr>
          <p:cNvPr id="4" name="Slide Number Placeholder 3">
            <a:extLst>
              <a:ext uri="{FF2B5EF4-FFF2-40B4-BE49-F238E27FC236}">
                <a16:creationId xmlns:a16="http://schemas.microsoft.com/office/drawing/2014/main" id="{59966A93-DA42-0F49-4CCC-89D9CCE196A1}"/>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36</a:t>
            </a:fld>
            <a:endParaRPr lang="en-GB" dirty="0">
              <a:solidFill>
                <a:srgbClr val="FFFFFF"/>
              </a:solidFill>
            </a:endParaRPr>
          </a:p>
        </p:txBody>
      </p:sp>
      <p:pic>
        <p:nvPicPr>
          <p:cNvPr id="5" name="Picture 4">
            <a:extLst>
              <a:ext uri="{FF2B5EF4-FFF2-40B4-BE49-F238E27FC236}">
                <a16:creationId xmlns:a16="http://schemas.microsoft.com/office/drawing/2014/main" id="{05CC9AFF-68A6-2FDF-9205-7EC16CDF1297}"/>
              </a:ext>
            </a:extLst>
          </p:cNvPr>
          <p:cNvPicPr>
            <a:picLocks noChangeAspect="1"/>
          </p:cNvPicPr>
          <p:nvPr/>
        </p:nvPicPr>
        <p:blipFill>
          <a:blip r:embed="rId2"/>
          <a:stretch>
            <a:fillRect/>
          </a:stretch>
        </p:blipFill>
        <p:spPr>
          <a:xfrm>
            <a:off x="4532378" y="4561157"/>
            <a:ext cx="6324977" cy="1501870"/>
          </a:xfrm>
          <a:prstGeom prst="rect">
            <a:avLst/>
          </a:prstGeom>
        </p:spPr>
      </p:pic>
      <p:pic>
        <p:nvPicPr>
          <p:cNvPr id="7" name="Picture 6">
            <a:extLst>
              <a:ext uri="{FF2B5EF4-FFF2-40B4-BE49-F238E27FC236}">
                <a16:creationId xmlns:a16="http://schemas.microsoft.com/office/drawing/2014/main" id="{E5B35D58-D7A2-A533-B31C-C97CFDA7627F}"/>
              </a:ext>
            </a:extLst>
          </p:cNvPr>
          <p:cNvPicPr>
            <a:picLocks noChangeAspect="1"/>
          </p:cNvPicPr>
          <p:nvPr/>
        </p:nvPicPr>
        <p:blipFill>
          <a:blip r:embed="rId3"/>
          <a:stretch>
            <a:fillRect/>
          </a:stretch>
        </p:blipFill>
        <p:spPr>
          <a:xfrm>
            <a:off x="7393114" y="2133515"/>
            <a:ext cx="3658934" cy="1520745"/>
          </a:xfrm>
          <a:prstGeom prst="rect">
            <a:avLst/>
          </a:prstGeom>
        </p:spPr>
      </p:pic>
    </p:spTree>
    <p:extLst>
      <p:ext uri="{BB962C8B-B14F-4D97-AF65-F5344CB8AC3E}">
        <p14:creationId xmlns:p14="http://schemas.microsoft.com/office/powerpoint/2010/main" val="1460158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6A0B-BF01-3671-A633-9A8AE9C976B0}"/>
              </a:ext>
            </a:extLst>
          </p:cNvPr>
          <p:cNvSpPr>
            <a:spLocks noGrp="1"/>
          </p:cNvSpPr>
          <p:nvPr>
            <p:ph type="title"/>
          </p:nvPr>
        </p:nvSpPr>
        <p:spPr/>
        <p:txBody>
          <a:bodyPr>
            <a:normAutofit/>
          </a:bodyPr>
          <a:lstStyle/>
          <a:p>
            <a:r>
              <a:rPr lang="en-US" dirty="0"/>
              <a:t>Model Structure</a:t>
            </a:r>
          </a:p>
        </p:txBody>
      </p:sp>
      <p:sp>
        <p:nvSpPr>
          <p:cNvPr id="3" name="Content Placeholder 2">
            <a:extLst>
              <a:ext uri="{FF2B5EF4-FFF2-40B4-BE49-F238E27FC236}">
                <a16:creationId xmlns:a16="http://schemas.microsoft.com/office/drawing/2014/main" id="{D9653302-5BC0-7764-2870-91C432A708C8}"/>
              </a:ext>
            </a:extLst>
          </p:cNvPr>
          <p:cNvSpPr>
            <a:spLocks noGrp="1"/>
          </p:cNvSpPr>
          <p:nvPr>
            <p:ph idx="1"/>
          </p:nvPr>
        </p:nvSpPr>
        <p:spPr>
          <a:xfrm>
            <a:off x="585216" y="1304270"/>
            <a:ext cx="10768583" cy="1873910"/>
          </a:xfrm>
        </p:spPr>
        <p:txBody>
          <a:bodyPr>
            <a:normAutofit/>
          </a:bodyPr>
          <a:lstStyle/>
          <a:p>
            <a:r>
              <a:rPr lang="en-US" dirty="0"/>
              <a:t>The model provided did not include a sources and uses display during construction and a cash flow waterfall after construction. Whether or not you apply project finance, a cash flow analysis of what happens before and after the operation period is essential.  </a:t>
            </a:r>
          </a:p>
          <a:p>
            <a:r>
              <a:rPr lang="en-US" dirty="0"/>
              <a:t>The screenshot below illustrates an extract from the model with the cash flow analysis.</a:t>
            </a:r>
          </a:p>
        </p:txBody>
      </p:sp>
      <p:sp>
        <p:nvSpPr>
          <p:cNvPr id="4" name="Slide Number Placeholder 3">
            <a:extLst>
              <a:ext uri="{FF2B5EF4-FFF2-40B4-BE49-F238E27FC236}">
                <a16:creationId xmlns:a16="http://schemas.microsoft.com/office/drawing/2014/main" id="{F86AFD3E-C313-1628-AABD-24DF2AFD2CE9}"/>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37</a:t>
            </a:fld>
            <a:endParaRPr lang="en-GB" dirty="0">
              <a:solidFill>
                <a:srgbClr val="FFFFFF"/>
              </a:solidFill>
            </a:endParaRPr>
          </a:p>
        </p:txBody>
      </p:sp>
      <p:pic>
        <p:nvPicPr>
          <p:cNvPr id="5" name="Picture 4">
            <a:extLst>
              <a:ext uri="{FF2B5EF4-FFF2-40B4-BE49-F238E27FC236}">
                <a16:creationId xmlns:a16="http://schemas.microsoft.com/office/drawing/2014/main" id="{35950BF8-6A0C-85F2-6442-87716537A7DC}"/>
              </a:ext>
            </a:extLst>
          </p:cNvPr>
          <p:cNvPicPr>
            <a:picLocks noChangeAspect="1"/>
          </p:cNvPicPr>
          <p:nvPr/>
        </p:nvPicPr>
        <p:blipFill>
          <a:blip r:embed="rId2"/>
          <a:stretch>
            <a:fillRect/>
          </a:stretch>
        </p:blipFill>
        <p:spPr>
          <a:xfrm>
            <a:off x="5193792" y="3679820"/>
            <a:ext cx="6306238" cy="2959996"/>
          </a:xfrm>
          <a:prstGeom prst="rect">
            <a:avLst/>
          </a:prstGeom>
        </p:spPr>
      </p:pic>
    </p:spTree>
    <p:extLst>
      <p:ext uri="{BB962C8B-B14F-4D97-AF65-F5344CB8AC3E}">
        <p14:creationId xmlns:p14="http://schemas.microsoft.com/office/powerpoint/2010/main" val="2145714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0FC1-E1D0-9396-C49B-EA95E10DE20E}"/>
              </a:ext>
            </a:extLst>
          </p:cNvPr>
          <p:cNvSpPr>
            <a:spLocks noGrp="1"/>
          </p:cNvSpPr>
          <p:nvPr>
            <p:ph type="title"/>
          </p:nvPr>
        </p:nvSpPr>
        <p:spPr/>
        <p:txBody>
          <a:bodyPr>
            <a:normAutofit/>
          </a:bodyPr>
          <a:lstStyle/>
          <a:p>
            <a:r>
              <a:rPr lang="en-US" dirty="0"/>
              <a:t>Model Transparency</a:t>
            </a:r>
          </a:p>
        </p:txBody>
      </p:sp>
      <p:sp>
        <p:nvSpPr>
          <p:cNvPr id="3" name="Content Placeholder 2">
            <a:extLst>
              <a:ext uri="{FF2B5EF4-FFF2-40B4-BE49-F238E27FC236}">
                <a16:creationId xmlns:a16="http://schemas.microsoft.com/office/drawing/2014/main" id="{391A7161-BAA4-5413-2083-060A236B4FEE}"/>
              </a:ext>
            </a:extLst>
          </p:cNvPr>
          <p:cNvSpPr>
            <a:spLocks noGrp="1"/>
          </p:cNvSpPr>
          <p:nvPr>
            <p:ph idx="1"/>
          </p:nvPr>
        </p:nvSpPr>
        <p:spPr>
          <a:xfrm>
            <a:off x="296746" y="1451541"/>
            <a:ext cx="3708326" cy="2763843"/>
          </a:xfrm>
          <a:solidFill>
            <a:schemeClr val="bg1"/>
          </a:solidFill>
        </p:spPr>
        <p:txBody>
          <a:bodyPr>
            <a:normAutofit/>
          </a:bodyPr>
          <a:lstStyle/>
          <a:p>
            <a:pPr algn="l"/>
            <a:r>
              <a:rPr lang="en-US" dirty="0"/>
              <a:t>There are many examples of very long formulas in the model which is the biggest problem. These formulas do not cause problems in the base case, but they could result in difficult issues when things change.</a:t>
            </a:r>
          </a:p>
          <a:p>
            <a:pPr algn="l"/>
            <a:endParaRPr lang="en-US" dirty="0"/>
          </a:p>
        </p:txBody>
      </p:sp>
      <p:sp>
        <p:nvSpPr>
          <p:cNvPr id="4" name="Slide Number Placeholder 3">
            <a:extLst>
              <a:ext uri="{FF2B5EF4-FFF2-40B4-BE49-F238E27FC236}">
                <a16:creationId xmlns:a16="http://schemas.microsoft.com/office/drawing/2014/main" id="{7DBACD9F-96C4-1E80-76A8-D8B9FA086867}"/>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EB241CD2-1E45-42A3-B213-66A034DF9A3B}" type="slidenum">
              <a:rPr lang="en-GB">
                <a:solidFill>
                  <a:srgbClr val="FFFFFF"/>
                </a:solidFill>
              </a:rPr>
              <a:pPr/>
              <a:t>38</a:t>
            </a:fld>
            <a:endParaRPr lang="en-GB" dirty="0">
              <a:solidFill>
                <a:srgbClr val="FFFFFF"/>
              </a:solidFill>
            </a:endParaRPr>
          </a:p>
        </p:txBody>
      </p:sp>
      <p:pic>
        <p:nvPicPr>
          <p:cNvPr id="6" name="Picture 5">
            <a:extLst>
              <a:ext uri="{FF2B5EF4-FFF2-40B4-BE49-F238E27FC236}">
                <a16:creationId xmlns:a16="http://schemas.microsoft.com/office/drawing/2014/main" id="{F8DFA1D6-814A-60C2-A434-BCCD560C2AE9}"/>
              </a:ext>
            </a:extLst>
          </p:cNvPr>
          <p:cNvPicPr>
            <a:picLocks noChangeAspect="1"/>
          </p:cNvPicPr>
          <p:nvPr/>
        </p:nvPicPr>
        <p:blipFill>
          <a:blip r:embed="rId2"/>
          <a:stretch>
            <a:fillRect/>
          </a:stretch>
        </p:blipFill>
        <p:spPr>
          <a:xfrm>
            <a:off x="4358009" y="2180630"/>
            <a:ext cx="5021454" cy="1483244"/>
          </a:xfrm>
          <a:prstGeom prst="rect">
            <a:avLst/>
          </a:prstGeom>
        </p:spPr>
      </p:pic>
      <p:pic>
        <p:nvPicPr>
          <p:cNvPr id="8" name="Picture 7">
            <a:extLst>
              <a:ext uri="{FF2B5EF4-FFF2-40B4-BE49-F238E27FC236}">
                <a16:creationId xmlns:a16="http://schemas.microsoft.com/office/drawing/2014/main" id="{8EFE3A70-10A1-1545-6CB9-037E4F371B3F}"/>
              </a:ext>
            </a:extLst>
          </p:cNvPr>
          <p:cNvPicPr>
            <a:picLocks noChangeAspect="1"/>
          </p:cNvPicPr>
          <p:nvPr/>
        </p:nvPicPr>
        <p:blipFill>
          <a:blip r:embed="rId2"/>
          <a:stretch>
            <a:fillRect/>
          </a:stretch>
        </p:blipFill>
        <p:spPr>
          <a:xfrm>
            <a:off x="3785323" y="3838458"/>
            <a:ext cx="5347795" cy="1579639"/>
          </a:xfrm>
          <a:prstGeom prst="rect">
            <a:avLst/>
          </a:prstGeom>
        </p:spPr>
      </p:pic>
      <p:sp>
        <p:nvSpPr>
          <p:cNvPr id="9" name="TextBox 8">
            <a:extLst>
              <a:ext uri="{FF2B5EF4-FFF2-40B4-BE49-F238E27FC236}">
                <a16:creationId xmlns:a16="http://schemas.microsoft.com/office/drawing/2014/main" id="{380EF955-E9A3-C41E-BE0D-C9F45E3DDFB8}"/>
              </a:ext>
            </a:extLst>
          </p:cNvPr>
          <p:cNvSpPr txBox="1"/>
          <p:nvPr/>
        </p:nvSpPr>
        <p:spPr>
          <a:xfrm>
            <a:off x="2946904" y="4628276"/>
            <a:ext cx="787112" cy="819840"/>
          </a:xfrm>
          <a:prstGeom prst="rect">
            <a:avLst/>
          </a:prstGeom>
          <a:solidFill>
            <a:srgbClr val="FFFF00"/>
          </a:solidFill>
        </p:spPr>
        <p:txBody>
          <a:bodyPr wrap="square" rtlCol="0">
            <a:spAutoFit/>
          </a:bodyPr>
          <a:lstStyle/>
          <a:p>
            <a:r>
              <a:rPr lang="en-US" sz="788" dirty="0">
                <a:solidFill>
                  <a:srgbClr val="000000"/>
                </a:solidFill>
                <a:latin typeface="Arial" panose="020B0604020202020204" pitchFamily="34" charset="0"/>
                <a:cs typeface="Arial" panose="020B0604020202020204" pitchFamily="34" charset="0"/>
              </a:rPr>
              <a:t>It is poor practice to refer to different sheets in the model</a:t>
            </a:r>
          </a:p>
        </p:txBody>
      </p:sp>
    </p:spTree>
    <p:extLst>
      <p:ext uri="{BB962C8B-B14F-4D97-AF65-F5344CB8AC3E}">
        <p14:creationId xmlns:p14="http://schemas.microsoft.com/office/powerpoint/2010/main" val="681151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0082-73AA-11CA-B443-733B9BC4C8B6}"/>
              </a:ext>
            </a:extLst>
          </p:cNvPr>
          <p:cNvSpPr>
            <a:spLocks noGrp="1"/>
          </p:cNvSpPr>
          <p:nvPr>
            <p:ph type="title"/>
          </p:nvPr>
        </p:nvSpPr>
        <p:spPr/>
        <p:txBody>
          <a:bodyPr>
            <a:normAutofit fontScale="90000"/>
          </a:bodyPr>
          <a:lstStyle/>
          <a:p>
            <a:r>
              <a:rPr lang="en-US" dirty="0"/>
              <a:t>Example of a Mess – Inputs not in InputC</a:t>
            </a:r>
          </a:p>
        </p:txBody>
      </p:sp>
      <p:sp>
        <p:nvSpPr>
          <p:cNvPr id="3" name="Content Placeholder 2">
            <a:extLst>
              <a:ext uri="{FF2B5EF4-FFF2-40B4-BE49-F238E27FC236}">
                <a16:creationId xmlns:a16="http://schemas.microsoft.com/office/drawing/2014/main" id="{75F13F1D-9117-D73F-08FA-417E47819AC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CAB64F1-287F-6E77-04A0-CBED45DE6A9B}"/>
              </a:ext>
            </a:extLst>
          </p:cNvPr>
          <p:cNvPicPr>
            <a:picLocks noChangeAspect="1"/>
          </p:cNvPicPr>
          <p:nvPr/>
        </p:nvPicPr>
        <p:blipFill>
          <a:blip r:embed="rId2"/>
          <a:stretch>
            <a:fillRect/>
          </a:stretch>
        </p:blipFill>
        <p:spPr>
          <a:xfrm>
            <a:off x="2817021" y="2333682"/>
            <a:ext cx="6527569" cy="2635793"/>
          </a:xfrm>
          <a:prstGeom prst="rect">
            <a:avLst/>
          </a:prstGeom>
        </p:spPr>
      </p:pic>
      <p:cxnSp>
        <p:nvCxnSpPr>
          <p:cNvPr id="6" name="Straight Arrow Connector 5">
            <a:extLst>
              <a:ext uri="{FF2B5EF4-FFF2-40B4-BE49-F238E27FC236}">
                <a16:creationId xmlns:a16="http://schemas.microsoft.com/office/drawing/2014/main" id="{A4747FEF-4B77-1A00-FDF2-0EB56ED6C5D1}"/>
              </a:ext>
            </a:extLst>
          </p:cNvPr>
          <p:cNvCxnSpPr/>
          <p:nvPr/>
        </p:nvCxnSpPr>
        <p:spPr>
          <a:xfrm>
            <a:off x="4768043" y="1935828"/>
            <a:ext cx="523702" cy="1265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837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2415DE-401E-9C5A-8E7E-961D08AEC4D3}"/>
              </a:ext>
            </a:extLst>
          </p:cNvPr>
          <p:cNvSpPr>
            <a:spLocks noGrp="1"/>
          </p:cNvSpPr>
          <p:nvPr>
            <p:ph type="sldNum" sz="quarter" idx="12"/>
          </p:nvPr>
        </p:nvSpPr>
        <p:spPr/>
        <p:txBody>
          <a:bodyPr/>
          <a:lstStyle/>
          <a:p>
            <a:fld id="{58512D75-7CB4-B14B-B319-80CCA14032BE}" type="slidenum">
              <a:rPr lang="en-SA" smtClean="0"/>
              <a:t>4</a:t>
            </a:fld>
            <a:endParaRPr lang="en-SA"/>
          </a:p>
        </p:txBody>
      </p:sp>
      <p:grpSp>
        <p:nvGrpSpPr>
          <p:cNvPr id="56" name="Group 55">
            <a:extLst>
              <a:ext uri="{FF2B5EF4-FFF2-40B4-BE49-F238E27FC236}">
                <a16:creationId xmlns:a16="http://schemas.microsoft.com/office/drawing/2014/main" id="{9E8974F3-1FCA-14EB-0A17-52ADECBEA7AD}"/>
              </a:ext>
            </a:extLst>
          </p:cNvPr>
          <p:cNvGrpSpPr/>
          <p:nvPr/>
        </p:nvGrpSpPr>
        <p:grpSpPr>
          <a:xfrm>
            <a:off x="524931" y="911932"/>
            <a:ext cx="10036283" cy="5034135"/>
            <a:chOff x="0" y="0"/>
            <a:chExt cx="12153265" cy="6858000"/>
          </a:xfrm>
        </p:grpSpPr>
        <p:pic>
          <p:nvPicPr>
            <p:cNvPr id="55" name="Picture 54" descr="A group of people in a meeting&#10;&#10;Description automatically generated">
              <a:extLst>
                <a:ext uri="{FF2B5EF4-FFF2-40B4-BE49-F238E27FC236}">
                  <a16:creationId xmlns:a16="http://schemas.microsoft.com/office/drawing/2014/main" id="{BB015A29-FE39-651D-AE10-CD0392A8B29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990" y="0"/>
              <a:ext cx="5835142" cy="6858000"/>
            </a:xfrm>
            <a:custGeom>
              <a:avLst/>
              <a:gdLst>
                <a:gd name="connsiteX0" fmla="*/ 2905633 w 5835142"/>
                <a:gd name="connsiteY0" fmla="*/ 0 h 6858000"/>
                <a:gd name="connsiteX1" fmla="*/ 5835142 w 5835142"/>
                <a:gd name="connsiteY1" fmla="*/ 0 h 6858000"/>
                <a:gd name="connsiteX2" fmla="*/ 2929509 w 5835142"/>
                <a:gd name="connsiteY2" fmla="*/ 6858000 h 6858000"/>
                <a:gd name="connsiteX3" fmla="*/ 0 w 58351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35142" h="6858000">
                  <a:moveTo>
                    <a:pt x="2905633" y="0"/>
                  </a:moveTo>
                  <a:lnTo>
                    <a:pt x="5835142" y="0"/>
                  </a:lnTo>
                  <a:lnTo>
                    <a:pt x="2929509" y="6858000"/>
                  </a:lnTo>
                  <a:lnTo>
                    <a:pt x="0" y="6858000"/>
                  </a:lnTo>
                  <a:close/>
                </a:path>
              </a:pathLst>
            </a:custGeom>
          </p:spPr>
        </p:pic>
        <p:pic>
          <p:nvPicPr>
            <p:cNvPr id="52" name="Picture 51" descr="A group of people sitting around a table&#10;&#10;Description automatically generated">
              <a:extLst>
                <a:ext uri="{FF2B5EF4-FFF2-40B4-BE49-F238E27FC236}">
                  <a16:creationId xmlns:a16="http://schemas.microsoft.com/office/drawing/2014/main" id="{1C7F3066-10A2-A0A7-7F4A-1E51FD375B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6557" y="0"/>
              <a:ext cx="5835142" cy="6858000"/>
            </a:xfrm>
            <a:custGeom>
              <a:avLst/>
              <a:gdLst>
                <a:gd name="connsiteX0" fmla="*/ 2905633 w 5835142"/>
                <a:gd name="connsiteY0" fmla="*/ 0 h 6858000"/>
                <a:gd name="connsiteX1" fmla="*/ 5835142 w 5835142"/>
                <a:gd name="connsiteY1" fmla="*/ 0 h 6858000"/>
                <a:gd name="connsiteX2" fmla="*/ 2929509 w 5835142"/>
                <a:gd name="connsiteY2" fmla="*/ 6858000 h 6858000"/>
                <a:gd name="connsiteX3" fmla="*/ 0 w 58351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35142" h="6858000">
                  <a:moveTo>
                    <a:pt x="2905633" y="0"/>
                  </a:moveTo>
                  <a:lnTo>
                    <a:pt x="5835142" y="0"/>
                  </a:lnTo>
                  <a:lnTo>
                    <a:pt x="2929509" y="6858000"/>
                  </a:lnTo>
                  <a:lnTo>
                    <a:pt x="0" y="6858000"/>
                  </a:lnTo>
                  <a:close/>
                </a:path>
              </a:pathLst>
            </a:custGeom>
          </p:spPr>
        </p:pic>
        <p:pic>
          <p:nvPicPr>
            <p:cNvPr id="49" name="Picture 48" descr="A group of men in white robes&#10;&#10;Description automatically generated">
              <a:extLst>
                <a:ext uri="{FF2B5EF4-FFF2-40B4-BE49-F238E27FC236}">
                  <a16:creationId xmlns:a16="http://schemas.microsoft.com/office/drawing/2014/main" id="{6A81D01B-7E53-6C0C-5A5A-D1038EAA3E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18122" y="0"/>
              <a:ext cx="5835143" cy="6858000"/>
            </a:xfrm>
            <a:custGeom>
              <a:avLst/>
              <a:gdLst>
                <a:gd name="connsiteX0" fmla="*/ 2905634 w 5835143"/>
                <a:gd name="connsiteY0" fmla="*/ 0 h 6858000"/>
                <a:gd name="connsiteX1" fmla="*/ 5835143 w 5835143"/>
                <a:gd name="connsiteY1" fmla="*/ 0 h 6858000"/>
                <a:gd name="connsiteX2" fmla="*/ 2929509 w 5835143"/>
                <a:gd name="connsiteY2" fmla="*/ 6858000 h 6858000"/>
                <a:gd name="connsiteX3" fmla="*/ 0 w 5835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35143" h="6858000">
                  <a:moveTo>
                    <a:pt x="2905634" y="0"/>
                  </a:moveTo>
                  <a:lnTo>
                    <a:pt x="5835143" y="0"/>
                  </a:lnTo>
                  <a:lnTo>
                    <a:pt x="2929509" y="6858000"/>
                  </a:lnTo>
                  <a:lnTo>
                    <a:pt x="0" y="6858000"/>
                  </a:lnTo>
                  <a:close/>
                </a:path>
              </a:pathLst>
            </a:custGeom>
          </p:spPr>
        </p:pic>
        <p:sp>
          <p:nvSpPr>
            <p:cNvPr id="38" name="Freeform 37">
              <a:extLst>
                <a:ext uri="{FF2B5EF4-FFF2-40B4-BE49-F238E27FC236}">
                  <a16:creationId xmlns:a16="http://schemas.microsoft.com/office/drawing/2014/main" id="{858603FB-A97B-3FA0-3DD8-F7B1F1A1212B}"/>
                </a:ext>
              </a:extLst>
            </p:cNvPr>
            <p:cNvSpPr/>
            <p:nvPr/>
          </p:nvSpPr>
          <p:spPr>
            <a:xfrm>
              <a:off x="0" y="0"/>
              <a:ext cx="2758567" cy="6649466"/>
            </a:xfrm>
            <a:custGeom>
              <a:avLst/>
              <a:gdLst>
                <a:gd name="connsiteX0" fmla="*/ 2758567 w 2758567"/>
                <a:gd name="connsiteY0" fmla="*/ 0 h 6649466"/>
                <a:gd name="connsiteX1" fmla="*/ 0 w 2758567"/>
                <a:gd name="connsiteY1" fmla="*/ 6649466 h 6649466"/>
                <a:gd name="connsiteX2" fmla="*/ 0 w 2758567"/>
                <a:gd name="connsiteY2" fmla="*/ 0 h 6649466"/>
                <a:gd name="connsiteX3" fmla="*/ 2758567 w 2758567"/>
                <a:gd name="connsiteY3" fmla="*/ 0 h 6649466"/>
              </a:gdLst>
              <a:ahLst/>
              <a:cxnLst>
                <a:cxn ang="0">
                  <a:pos x="connsiteX0" y="connsiteY0"/>
                </a:cxn>
                <a:cxn ang="0">
                  <a:pos x="connsiteX1" y="connsiteY1"/>
                </a:cxn>
                <a:cxn ang="0">
                  <a:pos x="connsiteX2" y="connsiteY2"/>
                </a:cxn>
                <a:cxn ang="0">
                  <a:pos x="connsiteX3" y="connsiteY3"/>
                </a:cxn>
              </a:cxnLst>
              <a:rect l="l" t="t" r="r" b="b"/>
              <a:pathLst>
                <a:path w="2758567" h="6649466">
                  <a:moveTo>
                    <a:pt x="2758567" y="0"/>
                  </a:moveTo>
                  <a:lnTo>
                    <a:pt x="0" y="6649466"/>
                  </a:lnTo>
                  <a:lnTo>
                    <a:pt x="0" y="0"/>
                  </a:lnTo>
                  <a:lnTo>
                    <a:pt x="2758567" y="0"/>
                  </a:lnTo>
                  <a:close/>
                </a:path>
              </a:pathLst>
            </a:custGeom>
            <a:solidFill>
              <a:schemeClr val="accent2"/>
            </a:solidFill>
            <a:ln w="0" cap="flat">
              <a:noFill/>
              <a:prstDash val="solid"/>
              <a:miter/>
            </a:ln>
          </p:spPr>
          <p:txBody>
            <a:bodyPr rtlCol="0" anchor="ctr"/>
            <a:lstStyle/>
            <a:p>
              <a:endParaRPr lang="en-SA"/>
            </a:p>
          </p:txBody>
        </p:sp>
      </p:grpSp>
      <p:sp>
        <p:nvSpPr>
          <p:cNvPr id="59" name="TextBox 58">
            <a:extLst>
              <a:ext uri="{FF2B5EF4-FFF2-40B4-BE49-F238E27FC236}">
                <a16:creationId xmlns:a16="http://schemas.microsoft.com/office/drawing/2014/main" id="{628BD8A7-7B81-37B9-C8A1-FE3D90834C54}"/>
              </a:ext>
            </a:extLst>
          </p:cNvPr>
          <p:cNvSpPr txBox="1"/>
          <p:nvPr/>
        </p:nvSpPr>
        <p:spPr>
          <a:xfrm>
            <a:off x="8942030" y="4439247"/>
            <a:ext cx="2679628" cy="307777"/>
          </a:xfrm>
          <a:prstGeom prst="rect">
            <a:avLst/>
          </a:prstGeom>
          <a:noFill/>
        </p:spPr>
        <p:txBody>
          <a:bodyPr wrap="square" anchor="t">
            <a:spAutoFit/>
          </a:bodyPr>
          <a:lstStyle/>
          <a:p>
            <a:pPr>
              <a:spcAft>
                <a:spcPts val="600"/>
              </a:spcAft>
            </a:pPr>
            <a:r>
              <a:rPr lang="en-ID" sz="1400" b="1">
                <a:solidFill>
                  <a:schemeClr val="bg2"/>
                </a:solidFill>
                <a:latin typeface="DIN Next LT Arabic" panose="020B0503020203050203" pitchFamily="34" charset="-78"/>
                <a:ea typeface="Roboto Light" panose="02000000000000000000" pitchFamily="2" charset="0"/>
                <a:cs typeface="DIN Next LT Arabic" panose="020B0503020203050203" pitchFamily="34" charset="-78"/>
              </a:rPr>
              <a:t>Introduction</a:t>
            </a:r>
          </a:p>
        </p:txBody>
      </p:sp>
      <p:cxnSp>
        <p:nvCxnSpPr>
          <p:cNvPr id="60" name="Straight Connector 59">
            <a:extLst>
              <a:ext uri="{FF2B5EF4-FFF2-40B4-BE49-F238E27FC236}">
                <a16:creationId xmlns:a16="http://schemas.microsoft.com/office/drawing/2014/main" id="{845392B9-04A4-D30E-823C-C7D10ACA20D3}"/>
              </a:ext>
            </a:extLst>
          </p:cNvPr>
          <p:cNvCxnSpPr>
            <a:cxnSpLocks/>
          </p:cNvCxnSpPr>
          <p:nvPr/>
        </p:nvCxnSpPr>
        <p:spPr>
          <a:xfrm>
            <a:off x="8683131" y="4637040"/>
            <a:ext cx="2191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724F0B9-80B4-33E6-1072-E0659C8C0774}"/>
              </a:ext>
            </a:extLst>
          </p:cNvPr>
          <p:cNvSpPr txBox="1"/>
          <p:nvPr/>
        </p:nvSpPr>
        <p:spPr>
          <a:xfrm>
            <a:off x="8942030" y="4730209"/>
            <a:ext cx="2679628" cy="810991"/>
          </a:xfrm>
          <a:prstGeom prst="rect">
            <a:avLst/>
          </a:prstGeom>
          <a:noFill/>
        </p:spPr>
        <p:txBody>
          <a:bodyPr wrap="square" anchor="t">
            <a:spAutoFit/>
          </a:bodyPr>
          <a:lstStyle/>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About KAPSARC</a:t>
            </a:r>
          </a:p>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School</a:t>
            </a:r>
          </a:p>
        </p:txBody>
      </p:sp>
    </p:spTree>
    <p:extLst>
      <p:ext uri="{BB962C8B-B14F-4D97-AF65-F5344CB8AC3E}">
        <p14:creationId xmlns:p14="http://schemas.microsoft.com/office/powerpoint/2010/main" val="2896811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94A0F-CEC1-1797-753C-C8D6674E0CAB}"/>
              </a:ext>
            </a:extLst>
          </p:cNvPr>
          <p:cNvSpPr>
            <a:spLocks noGrp="1"/>
          </p:cNvSpPr>
          <p:nvPr>
            <p:ph type="title"/>
          </p:nvPr>
        </p:nvSpPr>
        <p:spPr/>
        <p:txBody>
          <a:bodyPr>
            <a:normAutofit/>
          </a:bodyPr>
          <a:lstStyle/>
          <a:p>
            <a:r>
              <a:rPr lang="en-US" dirty="0"/>
              <a:t>Example of Illegal Formulas</a:t>
            </a:r>
          </a:p>
        </p:txBody>
      </p:sp>
      <p:sp>
        <p:nvSpPr>
          <p:cNvPr id="3" name="Content Placeholder 2">
            <a:extLst>
              <a:ext uri="{FF2B5EF4-FFF2-40B4-BE49-F238E27FC236}">
                <a16:creationId xmlns:a16="http://schemas.microsoft.com/office/drawing/2014/main" id="{F1CB38D1-CB67-53A6-77A4-4DDBCA2979C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07AD801C-24A0-FDB1-3BDF-271DC6E5E741}"/>
              </a:ext>
            </a:extLst>
          </p:cNvPr>
          <p:cNvPicPr>
            <a:picLocks noChangeAspect="1"/>
          </p:cNvPicPr>
          <p:nvPr/>
        </p:nvPicPr>
        <p:blipFill>
          <a:blip r:embed="rId2"/>
          <a:stretch>
            <a:fillRect/>
          </a:stretch>
        </p:blipFill>
        <p:spPr>
          <a:xfrm>
            <a:off x="3415146" y="1551431"/>
            <a:ext cx="5025044" cy="2118930"/>
          </a:xfrm>
          <a:prstGeom prst="rect">
            <a:avLst/>
          </a:prstGeom>
        </p:spPr>
      </p:pic>
      <p:pic>
        <p:nvPicPr>
          <p:cNvPr id="7" name="Picture 6">
            <a:extLst>
              <a:ext uri="{FF2B5EF4-FFF2-40B4-BE49-F238E27FC236}">
                <a16:creationId xmlns:a16="http://schemas.microsoft.com/office/drawing/2014/main" id="{058FF765-6A6F-BE21-FF41-EAFC37CF9E04}"/>
              </a:ext>
            </a:extLst>
          </p:cNvPr>
          <p:cNvPicPr>
            <a:picLocks noChangeAspect="1"/>
          </p:cNvPicPr>
          <p:nvPr/>
        </p:nvPicPr>
        <p:blipFill>
          <a:blip r:embed="rId3"/>
          <a:stretch>
            <a:fillRect/>
          </a:stretch>
        </p:blipFill>
        <p:spPr>
          <a:xfrm>
            <a:off x="3415146" y="3883437"/>
            <a:ext cx="5025044" cy="2037693"/>
          </a:xfrm>
          <a:prstGeom prst="rect">
            <a:avLst/>
          </a:prstGeom>
        </p:spPr>
      </p:pic>
    </p:spTree>
    <p:extLst>
      <p:ext uri="{BB962C8B-B14F-4D97-AF65-F5344CB8AC3E}">
        <p14:creationId xmlns:p14="http://schemas.microsoft.com/office/powerpoint/2010/main" val="257691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BC04-95DA-0B12-15E8-775E67D9F57A}"/>
              </a:ext>
            </a:extLst>
          </p:cNvPr>
          <p:cNvSpPr>
            <a:spLocks noGrp="1"/>
          </p:cNvSpPr>
          <p:nvPr>
            <p:ph type="title"/>
          </p:nvPr>
        </p:nvSpPr>
        <p:spPr/>
        <p:txBody>
          <a:bodyPr>
            <a:normAutofit/>
          </a:bodyPr>
          <a:lstStyle/>
          <a:p>
            <a:r>
              <a:rPr lang="en-US" dirty="0"/>
              <a:t>Example of Timeline formula</a:t>
            </a:r>
          </a:p>
        </p:txBody>
      </p:sp>
      <p:sp>
        <p:nvSpPr>
          <p:cNvPr id="3" name="Content Placeholder 2">
            <a:extLst>
              <a:ext uri="{FF2B5EF4-FFF2-40B4-BE49-F238E27FC236}">
                <a16:creationId xmlns:a16="http://schemas.microsoft.com/office/drawing/2014/main" id="{18118B7B-AE4D-FDD6-8191-92A1C4A07A7C}"/>
              </a:ext>
            </a:extLst>
          </p:cNvPr>
          <p:cNvSpPr>
            <a:spLocks noGrp="1"/>
          </p:cNvSpPr>
          <p:nvPr>
            <p:ph idx="1"/>
          </p:nvPr>
        </p:nvSpPr>
        <p:spPr/>
        <p:txBody>
          <a:bodyPr/>
          <a:lstStyle/>
          <a:p>
            <a:r>
              <a:rPr lang="en-US" dirty="0"/>
              <a:t>Could have used day() function and then a simple flag</a:t>
            </a:r>
          </a:p>
          <a:p>
            <a:endParaRPr lang="en-US" dirty="0"/>
          </a:p>
          <a:p>
            <a:endParaRPr lang="en-US" dirty="0"/>
          </a:p>
        </p:txBody>
      </p:sp>
      <p:pic>
        <p:nvPicPr>
          <p:cNvPr id="5" name="Picture 4">
            <a:extLst>
              <a:ext uri="{FF2B5EF4-FFF2-40B4-BE49-F238E27FC236}">
                <a16:creationId xmlns:a16="http://schemas.microsoft.com/office/drawing/2014/main" id="{7E9A8775-C8EF-A6E4-CC0F-829A851650C1}"/>
              </a:ext>
            </a:extLst>
          </p:cNvPr>
          <p:cNvPicPr>
            <a:picLocks noChangeAspect="1"/>
          </p:cNvPicPr>
          <p:nvPr/>
        </p:nvPicPr>
        <p:blipFill>
          <a:blip r:embed="rId2"/>
          <a:stretch>
            <a:fillRect/>
          </a:stretch>
        </p:blipFill>
        <p:spPr>
          <a:xfrm>
            <a:off x="2753452" y="2622952"/>
            <a:ext cx="6396644" cy="1654164"/>
          </a:xfrm>
          <a:prstGeom prst="rect">
            <a:avLst/>
          </a:prstGeom>
        </p:spPr>
      </p:pic>
      <p:pic>
        <p:nvPicPr>
          <p:cNvPr id="7" name="Picture 6">
            <a:extLst>
              <a:ext uri="{FF2B5EF4-FFF2-40B4-BE49-F238E27FC236}">
                <a16:creationId xmlns:a16="http://schemas.microsoft.com/office/drawing/2014/main" id="{1FE266F9-75E0-33FF-D8A3-2CCDDD05C8AD}"/>
              </a:ext>
            </a:extLst>
          </p:cNvPr>
          <p:cNvPicPr>
            <a:picLocks noChangeAspect="1"/>
          </p:cNvPicPr>
          <p:nvPr/>
        </p:nvPicPr>
        <p:blipFill>
          <a:blip r:embed="rId3"/>
          <a:stretch>
            <a:fillRect/>
          </a:stretch>
        </p:blipFill>
        <p:spPr>
          <a:xfrm>
            <a:off x="2830286" y="4576095"/>
            <a:ext cx="6466115" cy="1600868"/>
          </a:xfrm>
          <a:prstGeom prst="rect">
            <a:avLst/>
          </a:prstGeom>
        </p:spPr>
      </p:pic>
    </p:spTree>
    <p:extLst>
      <p:ext uri="{BB962C8B-B14F-4D97-AF65-F5344CB8AC3E}">
        <p14:creationId xmlns:p14="http://schemas.microsoft.com/office/powerpoint/2010/main" val="848363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02F5F-FE7D-B98D-C315-F5417E113DA6}"/>
              </a:ext>
            </a:extLst>
          </p:cNvPr>
          <p:cNvSpPr>
            <a:spLocks noGrp="1"/>
          </p:cNvSpPr>
          <p:nvPr>
            <p:ph type="title"/>
          </p:nvPr>
        </p:nvSpPr>
        <p:spPr/>
        <p:txBody>
          <a:bodyPr>
            <a:normAutofit/>
          </a:bodyPr>
          <a:lstStyle/>
          <a:p>
            <a:r>
              <a:rPr lang="en-US" dirty="0"/>
              <a:t>Understanding of DSCR, LLCR and PLCR</a:t>
            </a:r>
          </a:p>
        </p:txBody>
      </p:sp>
      <p:sp>
        <p:nvSpPr>
          <p:cNvPr id="3" name="Content Placeholder 2">
            <a:extLst>
              <a:ext uri="{FF2B5EF4-FFF2-40B4-BE49-F238E27FC236}">
                <a16:creationId xmlns:a16="http://schemas.microsoft.com/office/drawing/2014/main" id="{6D6C7C8B-15FF-ED6B-BAD2-FA3508288F79}"/>
              </a:ext>
            </a:extLst>
          </p:cNvPr>
          <p:cNvSpPr>
            <a:spLocks noGrp="1"/>
          </p:cNvSpPr>
          <p:nvPr>
            <p:ph idx="1"/>
          </p:nvPr>
        </p:nvSpPr>
        <p:spPr/>
        <p:txBody>
          <a:bodyPr>
            <a:normAutofit fontScale="70000" lnSpcReduction="20000"/>
          </a:bodyPr>
          <a:lstStyle/>
          <a:p>
            <a:r>
              <a:rPr lang="en-US" dirty="0"/>
              <a:t>All ratios are measures of buffer and driven by possibility of decline in cash flow</a:t>
            </a:r>
          </a:p>
          <a:p>
            <a:pPr lvl="1"/>
            <a:r>
              <a:rPr lang="en-US" dirty="0"/>
              <a:t>Example</a:t>
            </a:r>
          </a:p>
          <a:p>
            <a:pPr lvl="2"/>
            <a:r>
              <a:rPr lang="en-US" dirty="0"/>
              <a:t>DSCR = CFADS/DS</a:t>
            </a:r>
          </a:p>
          <a:p>
            <a:pPr lvl="2"/>
            <a:r>
              <a:rPr lang="en-US" dirty="0"/>
              <a:t>CFADS            150</a:t>
            </a:r>
          </a:p>
          <a:p>
            <a:pPr lvl="2"/>
            <a:r>
              <a:rPr lang="en-US" dirty="0"/>
              <a:t>Debt Service    100</a:t>
            </a:r>
          </a:p>
          <a:p>
            <a:pPr lvl="2"/>
            <a:r>
              <a:rPr lang="en-US" dirty="0"/>
              <a:t>DSCR               1.5</a:t>
            </a:r>
          </a:p>
          <a:p>
            <a:pPr lvl="1"/>
            <a:endParaRPr lang="en-US" dirty="0"/>
          </a:p>
          <a:p>
            <a:pPr lvl="1"/>
            <a:r>
              <a:rPr lang="en-US" dirty="0"/>
              <a:t>How much can cash go down before cannot meet debt service:  150-100 = 50</a:t>
            </a:r>
          </a:p>
          <a:p>
            <a:pPr lvl="1"/>
            <a:r>
              <a:rPr lang="en-US" dirty="0"/>
              <a:t>How much can cash go down in percent : 50/150 = 33.33%</a:t>
            </a:r>
          </a:p>
          <a:p>
            <a:pPr lvl="1"/>
            <a:r>
              <a:rPr lang="en-US" dirty="0"/>
              <a:t>Formula for minimum break-even: (1.5-1)/1.5 = 33.33%</a:t>
            </a:r>
          </a:p>
          <a:p>
            <a:pPr lvl="1"/>
            <a:endParaRPr lang="en-US" dirty="0"/>
          </a:p>
          <a:p>
            <a:r>
              <a:rPr lang="en-US" dirty="0"/>
              <a:t>LLCR measures break-even over the entire debt life (it is possible that DSCR is below 1)</a:t>
            </a:r>
          </a:p>
          <a:p>
            <a:pPr lvl="1"/>
            <a:r>
              <a:rPr lang="en-US" dirty="0"/>
              <a:t>LLCR = NPV (CFADS </a:t>
            </a:r>
            <a:r>
              <a:rPr lang="en-US" dirty="0" err="1"/>
              <a:t>ll</a:t>
            </a:r>
            <a:r>
              <a:rPr lang="en-US" dirty="0"/>
              <a:t>)/NPV of DS (NPV of DS = Loan at COD)</a:t>
            </a:r>
          </a:p>
          <a:p>
            <a:pPr lvl="1"/>
            <a:r>
              <a:rPr lang="en-US" dirty="0"/>
              <a:t>How much can cash flow go down before cannot pay off loan at end of the loan life</a:t>
            </a:r>
          </a:p>
          <a:p>
            <a:pPr lvl="2"/>
            <a:r>
              <a:rPr lang="en-US" dirty="0"/>
              <a:t>LLCR = 1.6</a:t>
            </a:r>
          </a:p>
          <a:p>
            <a:pPr lvl="2"/>
            <a:r>
              <a:rPr lang="en-US" dirty="0"/>
              <a:t>Break-even over loan life (1.6-1)/1.2 = 37.5% </a:t>
            </a:r>
          </a:p>
          <a:p>
            <a:r>
              <a:rPr lang="en-US" dirty="0"/>
              <a:t>PLCR measures the break-even over the entire life and give the value of the tail</a:t>
            </a:r>
          </a:p>
          <a:p>
            <a:pPr lvl="1"/>
            <a:r>
              <a:rPr lang="en-US" dirty="0"/>
              <a:t>PLCR = NPV (CFADS pl)/NPV of DS (NPV of DS = Loan at COD)</a:t>
            </a:r>
          </a:p>
          <a:p>
            <a:pPr lvl="1"/>
            <a:r>
              <a:rPr lang="en-US" dirty="0"/>
              <a:t>How much can cash flow go down before cannot pay off loan at end of the loan life</a:t>
            </a:r>
          </a:p>
          <a:p>
            <a:pPr lvl="2"/>
            <a:r>
              <a:rPr lang="en-US" dirty="0"/>
              <a:t>PCR = 2.0</a:t>
            </a:r>
          </a:p>
          <a:p>
            <a:pPr lvl="2"/>
            <a:r>
              <a:rPr lang="en-US" dirty="0"/>
              <a:t>Break-even over loan life (2-1)/2 = 50% </a:t>
            </a:r>
          </a:p>
          <a:p>
            <a:pPr lvl="1"/>
            <a:endParaRPr lang="en-US" dirty="0"/>
          </a:p>
        </p:txBody>
      </p:sp>
    </p:spTree>
    <p:extLst>
      <p:ext uri="{BB962C8B-B14F-4D97-AF65-F5344CB8AC3E}">
        <p14:creationId xmlns:p14="http://schemas.microsoft.com/office/powerpoint/2010/main" val="1791892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012EE-2082-34A7-EC02-209EB501BCEC}"/>
              </a:ext>
            </a:extLst>
          </p:cNvPr>
          <p:cNvSpPr>
            <a:spLocks noGrp="1"/>
          </p:cNvSpPr>
          <p:nvPr>
            <p:ph type="title"/>
          </p:nvPr>
        </p:nvSpPr>
        <p:spPr/>
        <p:txBody>
          <a:bodyPr>
            <a:normAutofit/>
          </a:bodyPr>
          <a:lstStyle/>
          <a:p>
            <a:r>
              <a:rPr lang="en-US" dirty="0"/>
              <a:t>Scenarios and Waterfall Graph</a:t>
            </a:r>
          </a:p>
        </p:txBody>
      </p:sp>
      <p:sp>
        <p:nvSpPr>
          <p:cNvPr id="3" name="Content Placeholder 2">
            <a:extLst>
              <a:ext uri="{FF2B5EF4-FFF2-40B4-BE49-F238E27FC236}">
                <a16:creationId xmlns:a16="http://schemas.microsoft.com/office/drawing/2014/main" id="{6C297820-57DA-B625-2C21-D43094EA23F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05CA95F-64E8-BF24-A5C8-C7A78373AEF5}"/>
              </a:ext>
            </a:extLst>
          </p:cNvPr>
          <p:cNvPicPr>
            <a:picLocks noChangeAspect="1"/>
          </p:cNvPicPr>
          <p:nvPr/>
        </p:nvPicPr>
        <p:blipFill>
          <a:blip r:embed="rId2"/>
          <a:stretch>
            <a:fillRect/>
          </a:stretch>
        </p:blipFill>
        <p:spPr>
          <a:xfrm>
            <a:off x="3306952" y="2004618"/>
            <a:ext cx="5029459" cy="3043394"/>
          </a:xfrm>
          <a:prstGeom prst="rect">
            <a:avLst/>
          </a:prstGeom>
        </p:spPr>
      </p:pic>
    </p:spTree>
    <p:extLst>
      <p:ext uri="{BB962C8B-B14F-4D97-AF65-F5344CB8AC3E}">
        <p14:creationId xmlns:p14="http://schemas.microsoft.com/office/powerpoint/2010/main" val="606568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A31E-6F95-34B2-5580-16AC2254D015}"/>
              </a:ext>
            </a:extLst>
          </p:cNvPr>
          <p:cNvSpPr>
            <a:spLocks noGrp="1"/>
          </p:cNvSpPr>
          <p:nvPr>
            <p:ph type="title"/>
          </p:nvPr>
        </p:nvSpPr>
        <p:spPr/>
        <p:txBody>
          <a:bodyPr>
            <a:normAutofit fontScale="90000"/>
          </a:bodyPr>
          <a:lstStyle/>
          <a:p>
            <a:r>
              <a:rPr lang="en-US" dirty="0"/>
              <a:t>DSCR, LLCR and PLCR and Credit Analysis</a:t>
            </a:r>
          </a:p>
        </p:txBody>
      </p:sp>
      <p:sp>
        <p:nvSpPr>
          <p:cNvPr id="3" name="Content Placeholder 2">
            <a:extLst>
              <a:ext uri="{FF2B5EF4-FFF2-40B4-BE49-F238E27FC236}">
                <a16:creationId xmlns:a16="http://schemas.microsoft.com/office/drawing/2014/main" id="{4F91A805-59F7-A2B8-ECBA-8801018059DC}"/>
              </a:ext>
            </a:extLst>
          </p:cNvPr>
          <p:cNvSpPr>
            <a:spLocks noGrp="1"/>
          </p:cNvSpPr>
          <p:nvPr>
            <p:ph idx="1"/>
          </p:nvPr>
        </p:nvSpPr>
        <p:spPr/>
        <p:txBody>
          <a:bodyPr>
            <a:normAutofit/>
          </a:bodyPr>
          <a:lstStyle/>
          <a:p>
            <a:r>
              <a:rPr lang="en-US" dirty="0"/>
              <a:t>Probability of Default = Probability of DSCR &lt; 1 = Probability of cash below Break even</a:t>
            </a:r>
          </a:p>
          <a:p>
            <a:endParaRPr lang="en-US" dirty="0"/>
          </a:p>
          <a:p>
            <a:r>
              <a:rPr lang="en-US" dirty="0"/>
              <a:t>Probability of Loss = Probability of Default x Loss Given Default</a:t>
            </a:r>
          </a:p>
          <a:p>
            <a:endParaRPr lang="en-US" dirty="0"/>
          </a:p>
          <a:p>
            <a:r>
              <a:rPr lang="en-US" dirty="0"/>
              <a:t>Probability of Loss over Loan Life = Probability of LLCR &lt; 1 = Probability of cash below LLCR Break even</a:t>
            </a:r>
          </a:p>
          <a:p>
            <a:endParaRPr lang="en-US" dirty="0"/>
          </a:p>
          <a:p>
            <a:r>
              <a:rPr lang="en-US" dirty="0"/>
              <a:t>Probability of Loss over Project Life = Probability of PLCR &lt; 1 = Probability of cash below PLCR Break even</a:t>
            </a:r>
          </a:p>
          <a:p>
            <a:endParaRPr lang="en-US" dirty="0"/>
          </a:p>
        </p:txBody>
      </p:sp>
    </p:spTree>
    <p:extLst>
      <p:ext uri="{BB962C8B-B14F-4D97-AF65-F5344CB8AC3E}">
        <p14:creationId xmlns:p14="http://schemas.microsoft.com/office/powerpoint/2010/main" val="1031414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125B7-EA9B-361F-B3A8-1AE68BB6813A}"/>
              </a:ext>
            </a:extLst>
          </p:cNvPr>
          <p:cNvSpPr>
            <a:spLocks noGrp="1"/>
          </p:cNvSpPr>
          <p:nvPr>
            <p:ph type="title"/>
          </p:nvPr>
        </p:nvSpPr>
        <p:spPr/>
        <p:txBody>
          <a:bodyPr>
            <a:normAutofit fontScale="90000"/>
          </a:bodyPr>
          <a:lstStyle/>
          <a:p>
            <a:r>
              <a:rPr lang="en-US" dirty="0"/>
              <a:t>Mean Reverting and Non-Mean Reverting Cash Flow and Risk</a:t>
            </a:r>
          </a:p>
        </p:txBody>
      </p:sp>
      <p:sp>
        <p:nvSpPr>
          <p:cNvPr id="3" name="Content Placeholder 2">
            <a:extLst>
              <a:ext uri="{FF2B5EF4-FFF2-40B4-BE49-F238E27FC236}">
                <a16:creationId xmlns:a16="http://schemas.microsoft.com/office/drawing/2014/main" id="{89B9A5B3-076E-BB05-79C0-BCAB4248A864}"/>
              </a:ext>
            </a:extLst>
          </p:cNvPr>
          <p:cNvSpPr>
            <a:spLocks noGrp="1"/>
          </p:cNvSpPr>
          <p:nvPr>
            <p:ph idx="1"/>
          </p:nvPr>
        </p:nvSpPr>
        <p:spPr/>
        <p:txBody>
          <a:bodyPr>
            <a:normAutofit fontScale="77500" lnSpcReduction="20000"/>
          </a:bodyPr>
          <a:lstStyle/>
          <a:p>
            <a:r>
              <a:rPr lang="en-US" dirty="0"/>
              <a:t>Importance of mean reversion in financing long-term asset</a:t>
            </a:r>
          </a:p>
          <a:p>
            <a:r>
              <a:rPr lang="en-US" dirty="0"/>
              <a:t>Non-mean reverting, volatility increases with time (technically, the square root of time period)</a:t>
            </a:r>
          </a:p>
          <a:p>
            <a:pPr lvl="1"/>
            <a:r>
              <a:rPr lang="en-US" dirty="0"/>
              <a:t>Volatility for a year – standard deviation of return annually</a:t>
            </a:r>
          </a:p>
          <a:p>
            <a:pPr lvl="1"/>
            <a:r>
              <a:rPr lang="en-US" dirty="0"/>
              <a:t>Volatility for a month – standard deviation of return for month</a:t>
            </a:r>
          </a:p>
          <a:p>
            <a:pPr lvl="1"/>
            <a:r>
              <a:rPr lang="en-US" dirty="0"/>
              <a:t>Volatility for a year = volatility for month x square root of 12</a:t>
            </a:r>
          </a:p>
          <a:p>
            <a:pPr lvl="1"/>
            <a:r>
              <a:rPr lang="en-US" dirty="0"/>
              <a:t>Volatility for five years = volatility for one year x square root of 5</a:t>
            </a:r>
          </a:p>
          <a:p>
            <a:pPr lvl="1"/>
            <a:r>
              <a:rPr lang="en-US" dirty="0"/>
              <a:t>Price t = Price t-1 + Price t-1 * volatility </a:t>
            </a:r>
          </a:p>
          <a:p>
            <a:pPr lvl="1"/>
            <a:r>
              <a:rPr lang="en-US" dirty="0"/>
              <a:t>Price t = Price t-1 + Price t-1 * Norminv(Rand()) * Volatility</a:t>
            </a:r>
          </a:p>
          <a:p>
            <a:pPr lvl="1"/>
            <a:r>
              <a:rPr lang="en-US" dirty="0"/>
              <a:t>Price t = Price t-1 x (1 + Norminv(Rand()) * Volatility)</a:t>
            </a:r>
          </a:p>
          <a:p>
            <a:pPr lvl="1"/>
            <a:endParaRPr lang="en-US" dirty="0"/>
          </a:p>
          <a:p>
            <a:r>
              <a:rPr lang="en-US" dirty="0"/>
              <a:t>Mean reverting – follows cyclical pattern</a:t>
            </a:r>
          </a:p>
          <a:p>
            <a:pPr lvl="1"/>
            <a:r>
              <a:rPr lang="en-US" dirty="0"/>
              <a:t>Volatility increases less than by square root of time</a:t>
            </a:r>
          </a:p>
          <a:p>
            <a:pPr lvl="1"/>
            <a:r>
              <a:rPr lang="en-US" dirty="0"/>
              <a:t>Mean Reversion Factor </a:t>
            </a:r>
            <a:r>
              <a:rPr lang="en-US" dirty="0">
                <a:sym typeface="Wingdings" panose="05000000000000000000" pitchFamily="2" charset="2"/>
              </a:rPr>
              <a:t> % by which move to mean in one period</a:t>
            </a:r>
          </a:p>
          <a:p>
            <a:pPr lvl="1"/>
            <a:r>
              <a:rPr lang="en-US" dirty="0">
                <a:sym typeface="Wingdings" panose="05000000000000000000" pitchFamily="2" charset="2"/>
              </a:rPr>
              <a:t>Example: Mean Reversion = (Price t = Mean Price – Price t-1) * Mean Reversion Factor</a:t>
            </a:r>
          </a:p>
          <a:p>
            <a:pPr lvl="1"/>
            <a:r>
              <a:rPr lang="en-US" dirty="0">
                <a:sym typeface="Wingdings" panose="05000000000000000000" pitchFamily="2" charset="2"/>
              </a:rPr>
              <a:t>Start with Mean price and subtract last period price</a:t>
            </a:r>
          </a:p>
          <a:p>
            <a:pPr lvl="1"/>
            <a:r>
              <a:rPr lang="en-US" dirty="0">
                <a:sym typeface="Wingdings" panose="05000000000000000000" pitchFamily="2" charset="2"/>
              </a:rPr>
              <a:t>If last period price above mean, then price should come down, so mean reversion is negative</a:t>
            </a:r>
          </a:p>
          <a:p>
            <a:pPr lvl="1"/>
            <a:r>
              <a:rPr lang="en-US" dirty="0">
                <a:sym typeface="Wingdings" panose="05000000000000000000" pitchFamily="2" charset="2"/>
              </a:rPr>
              <a:t>If last period price below mean, then price should go up, so mean reversion is positive</a:t>
            </a:r>
          </a:p>
          <a:p>
            <a:pPr lvl="1"/>
            <a:r>
              <a:rPr lang="en-US" dirty="0">
                <a:sym typeface="Wingdings" panose="05000000000000000000" pitchFamily="2" charset="2"/>
              </a:rPr>
              <a:t>Mean reversion factor is difficult to measure</a:t>
            </a:r>
          </a:p>
          <a:p>
            <a:pPr lvl="1"/>
            <a:r>
              <a:rPr lang="en-US" dirty="0">
                <a:sym typeface="Wingdings" panose="05000000000000000000" pitchFamily="2" charset="2"/>
              </a:rPr>
              <a:t>If Mean reversion factor is 100%, then the volatility does not increase with period</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715544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73E5-6DB8-4FBB-D242-F4A9BBB9D937}"/>
              </a:ext>
            </a:extLst>
          </p:cNvPr>
          <p:cNvSpPr>
            <a:spLocks noGrp="1"/>
          </p:cNvSpPr>
          <p:nvPr>
            <p:ph type="title"/>
          </p:nvPr>
        </p:nvSpPr>
        <p:spPr/>
        <p:txBody>
          <a:bodyPr>
            <a:normAutofit/>
          </a:bodyPr>
          <a:lstStyle/>
          <a:p>
            <a:r>
              <a:rPr lang="en-US" dirty="0"/>
              <a:t>Oil Price from Database File</a:t>
            </a:r>
          </a:p>
        </p:txBody>
      </p:sp>
      <p:sp>
        <p:nvSpPr>
          <p:cNvPr id="3" name="Content Placeholder 2">
            <a:extLst>
              <a:ext uri="{FF2B5EF4-FFF2-40B4-BE49-F238E27FC236}">
                <a16:creationId xmlns:a16="http://schemas.microsoft.com/office/drawing/2014/main" id="{12A63FBD-4B58-F5DC-CBA1-AE14B9164ACC}"/>
              </a:ext>
            </a:extLst>
          </p:cNvPr>
          <p:cNvSpPr>
            <a:spLocks noGrp="1"/>
          </p:cNvSpPr>
          <p:nvPr>
            <p:ph idx="1"/>
          </p:nvPr>
        </p:nvSpPr>
        <p:spPr/>
        <p:txBody>
          <a:bodyPr/>
          <a:lstStyle/>
          <a:p>
            <a:r>
              <a:rPr lang="en-US" dirty="0"/>
              <a:t>.</a:t>
            </a:r>
          </a:p>
          <a:p>
            <a:endParaRPr lang="en-US" dirty="0"/>
          </a:p>
          <a:p>
            <a:endParaRPr lang="en-US" dirty="0"/>
          </a:p>
        </p:txBody>
      </p:sp>
      <p:pic>
        <p:nvPicPr>
          <p:cNvPr id="7" name="Picture 6">
            <a:extLst>
              <a:ext uri="{FF2B5EF4-FFF2-40B4-BE49-F238E27FC236}">
                <a16:creationId xmlns:a16="http://schemas.microsoft.com/office/drawing/2014/main" id="{0A4DA47D-F16B-BFAC-9A2E-DD333A30B26C}"/>
              </a:ext>
            </a:extLst>
          </p:cNvPr>
          <p:cNvPicPr>
            <a:picLocks noChangeAspect="1"/>
          </p:cNvPicPr>
          <p:nvPr/>
        </p:nvPicPr>
        <p:blipFill>
          <a:blip r:embed="rId2"/>
          <a:stretch>
            <a:fillRect/>
          </a:stretch>
        </p:blipFill>
        <p:spPr>
          <a:xfrm>
            <a:off x="2798432" y="2447059"/>
            <a:ext cx="6595138" cy="2460980"/>
          </a:xfrm>
          <a:prstGeom prst="rect">
            <a:avLst/>
          </a:prstGeom>
        </p:spPr>
      </p:pic>
    </p:spTree>
    <p:extLst>
      <p:ext uri="{BB962C8B-B14F-4D97-AF65-F5344CB8AC3E}">
        <p14:creationId xmlns:p14="http://schemas.microsoft.com/office/powerpoint/2010/main" val="358950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3A6F-BBAE-60BE-D093-035B0BE83D69}"/>
              </a:ext>
            </a:extLst>
          </p:cNvPr>
          <p:cNvSpPr>
            <a:spLocks noGrp="1"/>
          </p:cNvSpPr>
          <p:nvPr>
            <p:ph type="title"/>
          </p:nvPr>
        </p:nvSpPr>
        <p:spPr/>
        <p:txBody>
          <a:bodyPr>
            <a:normAutofit/>
          </a:bodyPr>
          <a:lstStyle/>
          <a:p>
            <a:r>
              <a:rPr lang="en-US" dirty="0"/>
              <a:t>Complex Timelines</a:t>
            </a:r>
          </a:p>
        </p:txBody>
      </p:sp>
      <p:sp>
        <p:nvSpPr>
          <p:cNvPr id="3" name="Content Placeholder 2">
            <a:extLst>
              <a:ext uri="{FF2B5EF4-FFF2-40B4-BE49-F238E27FC236}">
                <a16:creationId xmlns:a16="http://schemas.microsoft.com/office/drawing/2014/main" id="{70C3547E-82FA-1C1E-FAB7-F2A1EE86ECA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43813FE-1665-708B-B1DA-B2070C063819}"/>
              </a:ext>
            </a:extLst>
          </p:cNvPr>
          <p:cNvPicPr>
            <a:picLocks noChangeAspect="1"/>
          </p:cNvPicPr>
          <p:nvPr/>
        </p:nvPicPr>
        <p:blipFill>
          <a:blip r:embed="rId2"/>
          <a:stretch>
            <a:fillRect/>
          </a:stretch>
        </p:blipFill>
        <p:spPr>
          <a:xfrm>
            <a:off x="2865914" y="2135670"/>
            <a:ext cx="6296891" cy="2867081"/>
          </a:xfrm>
          <a:prstGeom prst="rect">
            <a:avLst/>
          </a:prstGeom>
        </p:spPr>
      </p:pic>
    </p:spTree>
    <p:extLst>
      <p:ext uri="{BB962C8B-B14F-4D97-AF65-F5344CB8AC3E}">
        <p14:creationId xmlns:p14="http://schemas.microsoft.com/office/powerpoint/2010/main" val="1584131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255C76-82B4-1071-C602-FCC9C0C104F1}"/>
              </a:ext>
            </a:extLst>
          </p:cNvPr>
          <p:cNvSpPr>
            <a:spLocks noGrp="1"/>
          </p:cNvSpPr>
          <p:nvPr>
            <p:ph type="title"/>
          </p:nvPr>
        </p:nvSpPr>
        <p:spPr/>
        <p:txBody>
          <a:bodyPr/>
          <a:lstStyle/>
          <a:p>
            <a:r>
              <a:rPr lang="en-US" dirty="0"/>
              <a:t>FAST</a:t>
            </a:r>
          </a:p>
        </p:txBody>
      </p:sp>
      <p:sp>
        <p:nvSpPr>
          <p:cNvPr id="4" name="Text Placeholder 3">
            <a:extLst>
              <a:ext uri="{FF2B5EF4-FFF2-40B4-BE49-F238E27FC236}">
                <a16:creationId xmlns:a16="http://schemas.microsoft.com/office/drawing/2014/main" id="{4EB81EB3-6537-4AC8-B85B-3A5ABCF76AA7}"/>
              </a:ext>
            </a:extLst>
          </p:cNvPr>
          <p:cNvSpPr>
            <a:spLocks noGrp="1"/>
          </p:cNvSpPr>
          <p:nvPr>
            <p:ph idx="1"/>
          </p:nvPr>
        </p:nvSpPr>
        <p:spPr/>
        <p:txBody>
          <a:bodyPr/>
          <a:lstStyle/>
          <a:p>
            <a:r>
              <a:rPr lang="en-US" sz="2250" dirty="0"/>
              <a:t>Comes down to how many lines</a:t>
            </a:r>
          </a:p>
          <a:p>
            <a:r>
              <a:rPr lang="en-US" sz="2250" dirty="0"/>
              <a:t>Think you have a good model because you have a standard format</a:t>
            </a:r>
          </a:p>
          <a:p>
            <a:r>
              <a:rPr lang="en-US" sz="2250" dirty="0"/>
              <a:t>Does it really make models more accurate – you can make tests</a:t>
            </a:r>
          </a:p>
          <a:p>
            <a:endParaRPr lang="en-US" dirty="0"/>
          </a:p>
        </p:txBody>
      </p:sp>
      <p:sp>
        <p:nvSpPr>
          <p:cNvPr id="2" name="Slide Number Placeholder 1">
            <a:extLst>
              <a:ext uri="{FF2B5EF4-FFF2-40B4-BE49-F238E27FC236}">
                <a16:creationId xmlns:a16="http://schemas.microsoft.com/office/drawing/2014/main" id="{5588A9BF-186E-4F86-ABD4-2ADD36B44D25}"/>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48</a:t>
            </a:fld>
            <a:endParaRPr lang="en-US" dirty="0">
              <a:solidFill>
                <a:srgbClr val="FFFFFF"/>
              </a:solidFill>
            </a:endParaRPr>
          </a:p>
        </p:txBody>
      </p:sp>
      <p:sp>
        <p:nvSpPr>
          <p:cNvPr id="6" name="TextBox 5">
            <a:extLst>
              <a:ext uri="{FF2B5EF4-FFF2-40B4-BE49-F238E27FC236}">
                <a16:creationId xmlns:a16="http://schemas.microsoft.com/office/drawing/2014/main" id="{CAF7D668-9200-4F93-AA83-5A406F2B2159}"/>
              </a:ext>
            </a:extLst>
          </p:cNvPr>
          <p:cNvSpPr txBox="1"/>
          <p:nvPr/>
        </p:nvSpPr>
        <p:spPr>
          <a:xfrm>
            <a:off x="3850006" y="4354888"/>
            <a:ext cx="3884950" cy="404085"/>
          </a:xfrm>
          <a:prstGeom prst="rect">
            <a:avLst/>
          </a:prstGeom>
          <a:noFill/>
        </p:spPr>
        <p:txBody>
          <a:bodyPr wrap="square">
            <a:spAutoFit/>
          </a:bodyPr>
          <a:lstStyle/>
          <a:p>
            <a:r>
              <a:rPr lang="en-US" sz="1013" dirty="0">
                <a:solidFill>
                  <a:srgbClr val="222222"/>
                </a:solidFill>
                <a:latin typeface="verdana" panose="020B0604030504040204" pitchFamily="34" charset="0"/>
              </a:rPr>
              <a:t>"</a:t>
            </a:r>
            <a:r>
              <a:rPr lang="en-US" sz="1013" dirty="0">
                <a:solidFill>
                  <a:srgbClr val="222222"/>
                </a:solidFill>
                <a:latin typeface="Calibri" panose="020F0502020204030204" pitchFamily="34" charset="0"/>
              </a:rPr>
              <a:t>The data concerning prices, OPEX an CAPEX are not accurate. It’s a FM we paid quite expensive and internally we have difficulties to use."</a:t>
            </a:r>
            <a:endParaRPr lang="en-US" sz="1013" dirty="0">
              <a:solidFill>
                <a:srgbClr val="000000"/>
              </a:solidFill>
              <a:latin typeface="Calibri" panose="020F0502020204030204"/>
            </a:endParaRPr>
          </a:p>
        </p:txBody>
      </p:sp>
    </p:spTree>
    <p:extLst>
      <p:ext uri="{BB962C8B-B14F-4D97-AF65-F5344CB8AC3E}">
        <p14:creationId xmlns:p14="http://schemas.microsoft.com/office/powerpoint/2010/main" val="2558536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129B-FF5F-6556-32BD-693E4028D729}"/>
              </a:ext>
            </a:extLst>
          </p:cNvPr>
          <p:cNvSpPr>
            <a:spLocks noGrp="1"/>
          </p:cNvSpPr>
          <p:nvPr>
            <p:ph type="ctrTitle"/>
          </p:nvPr>
        </p:nvSpPr>
        <p:spPr/>
        <p:txBody>
          <a:bodyPr/>
          <a:lstStyle/>
          <a:p>
            <a:r>
              <a:rPr lang="en-US" dirty="0"/>
              <a:t>Session 3</a:t>
            </a:r>
          </a:p>
        </p:txBody>
      </p:sp>
    </p:spTree>
    <p:extLst>
      <p:ext uri="{BB962C8B-B14F-4D97-AF65-F5344CB8AC3E}">
        <p14:creationId xmlns:p14="http://schemas.microsoft.com/office/powerpoint/2010/main" val="2299868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491750-65C9-4197-1CF8-21914103C693}"/>
              </a:ext>
            </a:extLst>
          </p:cNvPr>
          <p:cNvSpPr>
            <a:spLocks noGrp="1"/>
          </p:cNvSpPr>
          <p:nvPr>
            <p:ph type="sldNum" sz="quarter" idx="12"/>
          </p:nvPr>
        </p:nvSpPr>
        <p:spPr/>
        <p:txBody>
          <a:bodyPr/>
          <a:lstStyle/>
          <a:p>
            <a:fld id="{58512D75-7CB4-B14B-B319-80CCA14032BE}" type="slidenum">
              <a:rPr lang="en-SA" smtClean="0"/>
              <a:t>5</a:t>
            </a:fld>
            <a:endParaRPr lang="en-SA"/>
          </a:p>
        </p:txBody>
      </p:sp>
      <p:pic>
        <p:nvPicPr>
          <p:cNvPr id="36" name="Picture 35" descr="A group of men in white robes&#10;&#10;Description automatically generated">
            <a:extLst>
              <a:ext uri="{FF2B5EF4-FFF2-40B4-BE49-F238E27FC236}">
                <a16:creationId xmlns:a16="http://schemas.microsoft.com/office/drawing/2014/main" id="{23EEB2D0-D9AE-ACC9-6685-8F0DAB7E573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135970" y="766295"/>
            <a:ext cx="1872662" cy="1713286"/>
          </a:xfrm>
          <a:custGeom>
            <a:avLst/>
            <a:gdLst>
              <a:gd name="connsiteX0" fmla="*/ 0 w 2339848"/>
              <a:gd name="connsiteY0" fmla="*/ 0 h 2140712"/>
              <a:gd name="connsiteX1" fmla="*/ 2339848 w 2339848"/>
              <a:gd name="connsiteY1" fmla="*/ 0 h 2140712"/>
              <a:gd name="connsiteX2" fmla="*/ 2339848 w 2339848"/>
              <a:gd name="connsiteY2" fmla="*/ 2140712 h 2140712"/>
              <a:gd name="connsiteX3" fmla="*/ 0 w 2339848"/>
              <a:gd name="connsiteY3" fmla="*/ 2140712 h 2140712"/>
            </a:gdLst>
            <a:ahLst/>
            <a:cxnLst>
              <a:cxn ang="0">
                <a:pos x="connsiteX0" y="connsiteY0"/>
              </a:cxn>
              <a:cxn ang="0">
                <a:pos x="connsiteX1" y="connsiteY1"/>
              </a:cxn>
              <a:cxn ang="0">
                <a:pos x="connsiteX2" y="connsiteY2"/>
              </a:cxn>
              <a:cxn ang="0">
                <a:pos x="connsiteX3" y="connsiteY3"/>
              </a:cxn>
            </a:cxnLst>
            <a:rect l="l" t="t" r="r" b="b"/>
            <a:pathLst>
              <a:path w="2339848" h="2140712">
                <a:moveTo>
                  <a:pt x="0" y="0"/>
                </a:moveTo>
                <a:lnTo>
                  <a:pt x="2339848" y="0"/>
                </a:lnTo>
                <a:lnTo>
                  <a:pt x="2339848" y="2140712"/>
                </a:lnTo>
                <a:lnTo>
                  <a:pt x="0" y="2140712"/>
                </a:lnTo>
                <a:close/>
              </a:path>
            </a:pathLst>
          </a:custGeom>
        </p:spPr>
      </p:pic>
      <p:pic>
        <p:nvPicPr>
          <p:cNvPr id="33" name="Picture 32" descr="A group of men sitting at a table&#10;&#10;Description automatically generated">
            <a:extLst>
              <a:ext uri="{FF2B5EF4-FFF2-40B4-BE49-F238E27FC236}">
                <a16:creationId xmlns:a16="http://schemas.microsoft.com/office/drawing/2014/main" id="{D6B96788-3E46-4F82-14BE-300F9E31B0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095689" y="766295"/>
            <a:ext cx="2784180" cy="1711436"/>
          </a:xfrm>
          <a:custGeom>
            <a:avLst/>
            <a:gdLst>
              <a:gd name="connsiteX0" fmla="*/ 0 w 3482531"/>
              <a:gd name="connsiteY0" fmla="*/ 0 h 2140712"/>
              <a:gd name="connsiteX1" fmla="*/ 3482531 w 3482531"/>
              <a:gd name="connsiteY1" fmla="*/ 0 h 2140712"/>
              <a:gd name="connsiteX2" fmla="*/ 3482531 w 3482531"/>
              <a:gd name="connsiteY2" fmla="*/ 2140712 h 2140712"/>
              <a:gd name="connsiteX3" fmla="*/ 0 w 3482531"/>
              <a:gd name="connsiteY3" fmla="*/ 2140712 h 2140712"/>
            </a:gdLst>
            <a:ahLst/>
            <a:cxnLst>
              <a:cxn ang="0">
                <a:pos x="connsiteX0" y="connsiteY0"/>
              </a:cxn>
              <a:cxn ang="0">
                <a:pos x="connsiteX1" y="connsiteY1"/>
              </a:cxn>
              <a:cxn ang="0">
                <a:pos x="connsiteX2" y="connsiteY2"/>
              </a:cxn>
              <a:cxn ang="0">
                <a:pos x="connsiteX3" y="connsiteY3"/>
              </a:cxn>
            </a:cxnLst>
            <a:rect l="l" t="t" r="r" b="b"/>
            <a:pathLst>
              <a:path w="3482531" h="2140712">
                <a:moveTo>
                  <a:pt x="0" y="0"/>
                </a:moveTo>
                <a:lnTo>
                  <a:pt x="3482531" y="0"/>
                </a:lnTo>
                <a:lnTo>
                  <a:pt x="3482531" y="2140712"/>
                </a:lnTo>
                <a:lnTo>
                  <a:pt x="0" y="2140712"/>
                </a:lnTo>
                <a:close/>
              </a:path>
            </a:pathLst>
          </a:custGeom>
        </p:spPr>
      </p:pic>
      <p:pic>
        <p:nvPicPr>
          <p:cNvPr id="30" name="Picture 29" descr="A person in a suit standing in front of a large screen&#10;&#10;Description automatically generated">
            <a:extLst>
              <a:ext uri="{FF2B5EF4-FFF2-40B4-BE49-F238E27FC236}">
                <a16:creationId xmlns:a16="http://schemas.microsoft.com/office/drawing/2014/main" id="{A2E3EC15-132F-81A2-1E25-2DBC18DE72F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095689" y="2572330"/>
            <a:ext cx="2787190" cy="1713286"/>
          </a:xfrm>
          <a:custGeom>
            <a:avLst/>
            <a:gdLst>
              <a:gd name="connsiteX0" fmla="*/ 0 w 3482531"/>
              <a:gd name="connsiteY0" fmla="*/ 0 h 2140712"/>
              <a:gd name="connsiteX1" fmla="*/ 3482531 w 3482531"/>
              <a:gd name="connsiteY1" fmla="*/ 0 h 2140712"/>
              <a:gd name="connsiteX2" fmla="*/ 3482531 w 3482531"/>
              <a:gd name="connsiteY2" fmla="*/ 2140712 h 2140712"/>
              <a:gd name="connsiteX3" fmla="*/ 0 w 3482531"/>
              <a:gd name="connsiteY3" fmla="*/ 2140712 h 2140712"/>
            </a:gdLst>
            <a:ahLst/>
            <a:cxnLst>
              <a:cxn ang="0">
                <a:pos x="connsiteX0" y="connsiteY0"/>
              </a:cxn>
              <a:cxn ang="0">
                <a:pos x="connsiteX1" y="connsiteY1"/>
              </a:cxn>
              <a:cxn ang="0">
                <a:pos x="connsiteX2" y="connsiteY2"/>
              </a:cxn>
              <a:cxn ang="0">
                <a:pos x="connsiteX3" y="connsiteY3"/>
              </a:cxn>
            </a:cxnLst>
            <a:rect l="l" t="t" r="r" b="b"/>
            <a:pathLst>
              <a:path w="3482531" h="2140712">
                <a:moveTo>
                  <a:pt x="0" y="0"/>
                </a:moveTo>
                <a:lnTo>
                  <a:pt x="3482531" y="0"/>
                </a:lnTo>
                <a:lnTo>
                  <a:pt x="3482531" y="2140712"/>
                </a:lnTo>
                <a:lnTo>
                  <a:pt x="0" y="2140712"/>
                </a:lnTo>
                <a:close/>
              </a:path>
            </a:pathLst>
          </a:custGeom>
        </p:spPr>
      </p:pic>
      <p:pic>
        <p:nvPicPr>
          <p:cNvPr id="26" name="Picture 25" descr="A group of people posing for a photo&#10;&#10;Description automatically generated">
            <a:extLst>
              <a:ext uri="{FF2B5EF4-FFF2-40B4-BE49-F238E27FC236}">
                <a16:creationId xmlns:a16="http://schemas.microsoft.com/office/drawing/2014/main" id="{631BD7C5-A923-2722-0D7C-A032096734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83468" y="4378416"/>
            <a:ext cx="3825164" cy="1713287"/>
          </a:xfrm>
          <a:custGeom>
            <a:avLst/>
            <a:gdLst>
              <a:gd name="connsiteX0" fmla="*/ 0 w 4779455"/>
              <a:gd name="connsiteY0" fmla="*/ 0 h 2140713"/>
              <a:gd name="connsiteX1" fmla="*/ 4779455 w 4779455"/>
              <a:gd name="connsiteY1" fmla="*/ 0 h 2140713"/>
              <a:gd name="connsiteX2" fmla="*/ 4779455 w 4779455"/>
              <a:gd name="connsiteY2" fmla="*/ 2140713 h 2140713"/>
              <a:gd name="connsiteX3" fmla="*/ 0 w 4779455"/>
              <a:gd name="connsiteY3" fmla="*/ 2140713 h 2140713"/>
            </a:gdLst>
            <a:ahLst/>
            <a:cxnLst>
              <a:cxn ang="0">
                <a:pos x="connsiteX0" y="connsiteY0"/>
              </a:cxn>
              <a:cxn ang="0">
                <a:pos x="connsiteX1" y="connsiteY1"/>
              </a:cxn>
              <a:cxn ang="0">
                <a:pos x="connsiteX2" y="connsiteY2"/>
              </a:cxn>
              <a:cxn ang="0">
                <a:pos x="connsiteX3" y="connsiteY3"/>
              </a:cxn>
            </a:cxnLst>
            <a:rect l="l" t="t" r="r" b="b"/>
            <a:pathLst>
              <a:path w="4779455" h="2140713">
                <a:moveTo>
                  <a:pt x="0" y="0"/>
                </a:moveTo>
                <a:lnTo>
                  <a:pt x="4779455" y="0"/>
                </a:lnTo>
                <a:lnTo>
                  <a:pt x="4779455" y="2140713"/>
                </a:lnTo>
                <a:lnTo>
                  <a:pt x="0" y="2140713"/>
                </a:lnTo>
                <a:close/>
              </a:path>
            </a:pathLst>
          </a:custGeom>
        </p:spPr>
      </p:pic>
      <p:pic>
        <p:nvPicPr>
          <p:cNvPr id="23" name="Picture 22" descr="Two men sitting at a table&#10;&#10;Description automatically generated">
            <a:extLst>
              <a:ext uri="{FF2B5EF4-FFF2-40B4-BE49-F238E27FC236}">
                <a16:creationId xmlns:a16="http://schemas.microsoft.com/office/drawing/2014/main" id="{A1D98A21-5024-01A3-7841-E7712E7BA67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183468" y="2572330"/>
            <a:ext cx="3825164" cy="1713286"/>
          </a:xfrm>
          <a:custGeom>
            <a:avLst/>
            <a:gdLst>
              <a:gd name="connsiteX0" fmla="*/ 0 w 4779455"/>
              <a:gd name="connsiteY0" fmla="*/ 0 h 2140712"/>
              <a:gd name="connsiteX1" fmla="*/ 4779455 w 4779455"/>
              <a:gd name="connsiteY1" fmla="*/ 0 h 2140712"/>
              <a:gd name="connsiteX2" fmla="*/ 4779455 w 4779455"/>
              <a:gd name="connsiteY2" fmla="*/ 2140712 h 2140712"/>
              <a:gd name="connsiteX3" fmla="*/ 0 w 4779455"/>
              <a:gd name="connsiteY3" fmla="*/ 2140712 h 2140712"/>
            </a:gdLst>
            <a:ahLst/>
            <a:cxnLst>
              <a:cxn ang="0">
                <a:pos x="connsiteX0" y="connsiteY0"/>
              </a:cxn>
              <a:cxn ang="0">
                <a:pos x="connsiteX1" y="connsiteY1"/>
              </a:cxn>
              <a:cxn ang="0">
                <a:pos x="connsiteX2" y="connsiteY2"/>
              </a:cxn>
              <a:cxn ang="0">
                <a:pos x="connsiteX3" y="connsiteY3"/>
              </a:cxn>
            </a:cxnLst>
            <a:rect l="l" t="t" r="r" b="b"/>
            <a:pathLst>
              <a:path w="4779455" h="2140712">
                <a:moveTo>
                  <a:pt x="0" y="0"/>
                </a:moveTo>
                <a:lnTo>
                  <a:pt x="4779455" y="0"/>
                </a:lnTo>
                <a:lnTo>
                  <a:pt x="4779455" y="2140712"/>
                </a:lnTo>
                <a:lnTo>
                  <a:pt x="0" y="2140712"/>
                </a:lnTo>
                <a:close/>
              </a:path>
            </a:pathLst>
          </a:custGeom>
        </p:spPr>
      </p:pic>
      <p:pic>
        <p:nvPicPr>
          <p:cNvPr id="20" name="Picture 19" descr="A group of people standing in front of a large screen&#10;&#10;Description automatically generated">
            <a:extLst>
              <a:ext uri="{FF2B5EF4-FFF2-40B4-BE49-F238E27FC236}">
                <a16:creationId xmlns:a16="http://schemas.microsoft.com/office/drawing/2014/main" id="{71E87D11-46A9-8BCC-A5BF-0103E6A89F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09120" y="3271937"/>
            <a:ext cx="2787190" cy="2819767"/>
          </a:xfrm>
          <a:custGeom>
            <a:avLst/>
            <a:gdLst>
              <a:gd name="connsiteX0" fmla="*/ 0 w 3482531"/>
              <a:gd name="connsiteY0" fmla="*/ 0 h 3523235"/>
              <a:gd name="connsiteX1" fmla="*/ 3482531 w 3482531"/>
              <a:gd name="connsiteY1" fmla="*/ 0 h 3523235"/>
              <a:gd name="connsiteX2" fmla="*/ 3482531 w 3482531"/>
              <a:gd name="connsiteY2" fmla="*/ 3523235 h 3523235"/>
              <a:gd name="connsiteX3" fmla="*/ 0 w 3482531"/>
              <a:gd name="connsiteY3" fmla="*/ 3523235 h 3523235"/>
            </a:gdLst>
            <a:ahLst/>
            <a:cxnLst>
              <a:cxn ang="0">
                <a:pos x="connsiteX0" y="connsiteY0"/>
              </a:cxn>
              <a:cxn ang="0">
                <a:pos x="connsiteX1" y="connsiteY1"/>
              </a:cxn>
              <a:cxn ang="0">
                <a:pos x="connsiteX2" y="connsiteY2"/>
              </a:cxn>
              <a:cxn ang="0">
                <a:pos x="connsiteX3" y="connsiteY3"/>
              </a:cxn>
            </a:cxnLst>
            <a:rect l="l" t="t" r="r" b="b"/>
            <a:pathLst>
              <a:path w="3482531" h="3523235">
                <a:moveTo>
                  <a:pt x="0" y="0"/>
                </a:moveTo>
                <a:lnTo>
                  <a:pt x="3482531" y="0"/>
                </a:lnTo>
                <a:lnTo>
                  <a:pt x="3482531" y="3523235"/>
                </a:lnTo>
                <a:lnTo>
                  <a:pt x="0" y="3523235"/>
                </a:lnTo>
                <a:close/>
              </a:path>
            </a:pathLst>
          </a:custGeom>
        </p:spPr>
      </p:pic>
      <p:pic>
        <p:nvPicPr>
          <p:cNvPr id="17" name="Picture 16" descr="A person in a suit standing in front of a group of people&#10;&#10;Description automatically generated">
            <a:extLst>
              <a:ext uri="{FF2B5EF4-FFF2-40B4-BE49-F238E27FC236}">
                <a16:creationId xmlns:a16="http://schemas.microsoft.com/office/drawing/2014/main" id="{ABA7F609-7D70-3107-E436-1C58139093A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309120" y="766296"/>
            <a:ext cx="2787190" cy="2427122"/>
          </a:xfrm>
          <a:custGeom>
            <a:avLst/>
            <a:gdLst>
              <a:gd name="connsiteX0" fmla="*/ 0 w 3482531"/>
              <a:gd name="connsiteY0" fmla="*/ 0 h 3032633"/>
              <a:gd name="connsiteX1" fmla="*/ 3482531 w 3482531"/>
              <a:gd name="connsiteY1" fmla="*/ 0 h 3032633"/>
              <a:gd name="connsiteX2" fmla="*/ 3482531 w 3482531"/>
              <a:gd name="connsiteY2" fmla="*/ 3032633 h 3032633"/>
              <a:gd name="connsiteX3" fmla="*/ 0 w 3482531"/>
              <a:gd name="connsiteY3" fmla="*/ 3032633 h 3032633"/>
            </a:gdLst>
            <a:ahLst/>
            <a:cxnLst>
              <a:cxn ang="0">
                <a:pos x="connsiteX0" y="connsiteY0"/>
              </a:cxn>
              <a:cxn ang="0">
                <a:pos x="connsiteX1" y="connsiteY1"/>
              </a:cxn>
              <a:cxn ang="0">
                <a:pos x="connsiteX2" y="connsiteY2"/>
              </a:cxn>
              <a:cxn ang="0">
                <a:pos x="connsiteX3" y="connsiteY3"/>
              </a:cxn>
            </a:cxnLst>
            <a:rect l="l" t="t" r="r" b="b"/>
            <a:pathLst>
              <a:path w="3482531" h="3032633">
                <a:moveTo>
                  <a:pt x="0" y="0"/>
                </a:moveTo>
                <a:lnTo>
                  <a:pt x="3482531" y="0"/>
                </a:lnTo>
                <a:lnTo>
                  <a:pt x="3482531" y="3032633"/>
                </a:lnTo>
                <a:lnTo>
                  <a:pt x="0" y="3032633"/>
                </a:lnTo>
                <a:close/>
              </a:path>
            </a:pathLst>
          </a:custGeom>
        </p:spPr>
      </p:pic>
      <p:sp>
        <p:nvSpPr>
          <p:cNvPr id="10" name="Freeform 9">
            <a:extLst>
              <a:ext uri="{FF2B5EF4-FFF2-40B4-BE49-F238E27FC236}">
                <a16:creationId xmlns:a16="http://schemas.microsoft.com/office/drawing/2014/main" id="{41166C4B-AE9C-BA61-9C3B-A7C72291B732}"/>
              </a:ext>
            </a:extLst>
          </p:cNvPr>
          <p:cNvSpPr/>
          <p:nvPr/>
        </p:nvSpPr>
        <p:spPr>
          <a:xfrm>
            <a:off x="4183468" y="766295"/>
            <a:ext cx="1872662" cy="1713286"/>
          </a:xfrm>
          <a:custGeom>
            <a:avLst/>
            <a:gdLst>
              <a:gd name="connsiteX0" fmla="*/ 0 w 2339848"/>
              <a:gd name="connsiteY0" fmla="*/ 0 h 2140712"/>
              <a:gd name="connsiteX1" fmla="*/ 2339848 w 2339848"/>
              <a:gd name="connsiteY1" fmla="*/ 0 h 2140712"/>
              <a:gd name="connsiteX2" fmla="*/ 2339848 w 2339848"/>
              <a:gd name="connsiteY2" fmla="*/ 2140712 h 2140712"/>
              <a:gd name="connsiteX3" fmla="*/ 0 w 2339848"/>
              <a:gd name="connsiteY3" fmla="*/ 2140712 h 2140712"/>
            </a:gdLst>
            <a:ahLst/>
            <a:cxnLst>
              <a:cxn ang="0">
                <a:pos x="connsiteX0" y="connsiteY0"/>
              </a:cxn>
              <a:cxn ang="0">
                <a:pos x="connsiteX1" y="connsiteY1"/>
              </a:cxn>
              <a:cxn ang="0">
                <a:pos x="connsiteX2" y="connsiteY2"/>
              </a:cxn>
              <a:cxn ang="0">
                <a:pos x="connsiteX3" y="connsiteY3"/>
              </a:cxn>
            </a:cxnLst>
            <a:rect l="l" t="t" r="r" b="b"/>
            <a:pathLst>
              <a:path w="2339848" h="2140712">
                <a:moveTo>
                  <a:pt x="0" y="0"/>
                </a:moveTo>
                <a:lnTo>
                  <a:pt x="2339848" y="0"/>
                </a:lnTo>
                <a:lnTo>
                  <a:pt x="2339848" y="2140712"/>
                </a:lnTo>
                <a:lnTo>
                  <a:pt x="0" y="2140712"/>
                </a:lnTo>
                <a:close/>
              </a:path>
            </a:pathLst>
          </a:custGeom>
          <a:solidFill>
            <a:schemeClr val="accent2"/>
          </a:solidFill>
          <a:ln w="0" cap="flat">
            <a:noFill/>
            <a:prstDash val="solid"/>
            <a:miter/>
          </a:ln>
        </p:spPr>
        <p:txBody>
          <a:bodyPr rtlCol="0" anchor="ctr"/>
          <a:lstStyle/>
          <a:p>
            <a:endParaRPr lang="en-SA"/>
          </a:p>
        </p:txBody>
      </p:sp>
      <p:sp>
        <p:nvSpPr>
          <p:cNvPr id="13" name="Freeform 12">
            <a:extLst>
              <a:ext uri="{FF2B5EF4-FFF2-40B4-BE49-F238E27FC236}">
                <a16:creationId xmlns:a16="http://schemas.microsoft.com/office/drawing/2014/main" id="{801F2AFF-469A-5800-45E1-8DC95658E88A}"/>
              </a:ext>
            </a:extLst>
          </p:cNvPr>
          <p:cNvSpPr/>
          <p:nvPr/>
        </p:nvSpPr>
        <p:spPr>
          <a:xfrm>
            <a:off x="8095688" y="4378416"/>
            <a:ext cx="2787190" cy="1713286"/>
          </a:xfrm>
          <a:custGeom>
            <a:avLst/>
            <a:gdLst>
              <a:gd name="connsiteX0" fmla="*/ 0 w 3482530"/>
              <a:gd name="connsiteY0" fmla="*/ 0 h 2140712"/>
              <a:gd name="connsiteX1" fmla="*/ 3482531 w 3482530"/>
              <a:gd name="connsiteY1" fmla="*/ 0 h 2140712"/>
              <a:gd name="connsiteX2" fmla="*/ 3482531 w 3482530"/>
              <a:gd name="connsiteY2" fmla="*/ 2140713 h 2140712"/>
              <a:gd name="connsiteX3" fmla="*/ 0 w 3482530"/>
              <a:gd name="connsiteY3" fmla="*/ 2140713 h 2140712"/>
            </a:gdLst>
            <a:ahLst/>
            <a:cxnLst>
              <a:cxn ang="0">
                <a:pos x="connsiteX0" y="connsiteY0"/>
              </a:cxn>
              <a:cxn ang="0">
                <a:pos x="connsiteX1" y="connsiteY1"/>
              </a:cxn>
              <a:cxn ang="0">
                <a:pos x="connsiteX2" y="connsiteY2"/>
              </a:cxn>
              <a:cxn ang="0">
                <a:pos x="connsiteX3" y="connsiteY3"/>
              </a:cxn>
            </a:cxnLst>
            <a:rect l="l" t="t" r="r" b="b"/>
            <a:pathLst>
              <a:path w="3482530" h="2140712">
                <a:moveTo>
                  <a:pt x="0" y="0"/>
                </a:moveTo>
                <a:lnTo>
                  <a:pt x="3482531" y="0"/>
                </a:lnTo>
                <a:lnTo>
                  <a:pt x="3482531" y="2140713"/>
                </a:lnTo>
                <a:lnTo>
                  <a:pt x="0" y="2140713"/>
                </a:lnTo>
                <a:close/>
              </a:path>
            </a:pathLst>
          </a:custGeom>
          <a:solidFill>
            <a:schemeClr val="accent1"/>
          </a:solidFill>
          <a:ln w="0" cap="flat">
            <a:noFill/>
            <a:prstDash val="solid"/>
            <a:miter/>
          </a:ln>
        </p:spPr>
        <p:txBody>
          <a:bodyPr rtlCol="0" anchor="ctr"/>
          <a:lstStyle/>
          <a:p>
            <a:endParaRPr lang="en-SA"/>
          </a:p>
        </p:txBody>
      </p:sp>
      <p:sp>
        <p:nvSpPr>
          <p:cNvPr id="27" name="Graphic 17">
            <a:extLst>
              <a:ext uri="{FF2B5EF4-FFF2-40B4-BE49-F238E27FC236}">
                <a16:creationId xmlns:a16="http://schemas.microsoft.com/office/drawing/2014/main" id="{1D9DB3CB-CC61-924D-AC32-BCC08130956F}"/>
              </a:ext>
            </a:extLst>
          </p:cNvPr>
          <p:cNvSpPr/>
          <p:nvPr/>
        </p:nvSpPr>
        <p:spPr>
          <a:xfrm rot="5400000">
            <a:off x="6908121" y="4991191"/>
            <a:ext cx="1100511" cy="1100511"/>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bg1">
              <a:alpha val="40000"/>
            </a:schemeClr>
          </a:solidFill>
          <a:ln w="0" cap="flat">
            <a:noFill/>
            <a:prstDash val="solid"/>
            <a:miter/>
          </a:ln>
        </p:spPr>
        <p:txBody>
          <a:bodyPr rtlCol="0" anchor="ctr"/>
          <a:lstStyle/>
          <a:p>
            <a:endParaRPr lang="en-SA"/>
          </a:p>
        </p:txBody>
      </p:sp>
      <p:sp>
        <p:nvSpPr>
          <p:cNvPr id="38" name="Graphic 17">
            <a:extLst>
              <a:ext uri="{FF2B5EF4-FFF2-40B4-BE49-F238E27FC236}">
                <a16:creationId xmlns:a16="http://schemas.microsoft.com/office/drawing/2014/main" id="{0F4E2155-0C9B-D70C-E7C6-F2D231569D19}"/>
              </a:ext>
            </a:extLst>
          </p:cNvPr>
          <p:cNvSpPr/>
          <p:nvPr/>
        </p:nvSpPr>
        <p:spPr>
          <a:xfrm rot="5400000">
            <a:off x="2995799" y="2092907"/>
            <a:ext cx="1100511" cy="1100511"/>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accent1">
              <a:alpha val="40000"/>
            </a:schemeClr>
          </a:solidFill>
          <a:ln w="0" cap="flat">
            <a:noFill/>
            <a:prstDash val="solid"/>
            <a:miter/>
          </a:ln>
        </p:spPr>
        <p:txBody>
          <a:bodyPr rtlCol="0" anchor="ctr"/>
          <a:lstStyle/>
          <a:p>
            <a:endParaRPr lang="en-SA"/>
          </a:p>
        </p:txBody>
      </p:sp>
      <p:sp>
        <p:nvSpPr>
          <p:cNvPr id="40" name="Graphic 17">
            <a:extLst>
              <a:ext uri="{FF2B5EF4-FFF2-40B4-BE49-F238E27FC236}">
                <a16:creationId xmlns:a16="http://schemas.microsoft.com/office/drawing/2014/main" id="{4DEF791B-23F0-C427-3D90-6E7D82F14525}"/>
              </a:ext>
            </a:extLst>
          </p:cNvPr>
          <p:cNvSpPr/>
          <p:nvPr/>
        </p:nvSpPr>
        <p:spPr>
          <a:xfrm rot="5400000">
            <a:off x="9779358" y="3185105"/>
            <a:ext cx="1100511" cy="1100511"/>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accent1">
              <a:alpha val="40000"/>
            </a:schemeClr>
          </a:solidFill>
          <a:ln w="0" cap="flat">
            <a:noFill/>
            <a:prstDash val="solid"/>
            <a:miter/>
          </a:ln>
        </p:spPr>
        <p:txBody>
          <a:bodyPr rtlCol="0" anchor="ctr"/>
          <a:lstStyle/>
          <a:p>
            <a:endParaRPr lang="en-SA"/>
          </a:p>
        </p:txBody>
      </p:sp>
      <p:sp>
        <p:nvSpPr>
          <p:cNvPr id="41" name="Graphic 17">
            <a:extLst>
              <a:ext uri="{FF2B5EF4-FFF2-40B4-BE49-F238E27FC236}">
                <a16:creationId xmlns:a16="http://schemas.microsoft.com/office/drawing/2014/main" id="{76B3B123-A34A-2B6A-4979-2AF6EB6A5FBE}"/>
              </a:ext>
            </a:extLst>
          </p:cNvPr>
          <p:cNvSpPr/>
          <p:nvPr/>
        </p:nvSpPr>
        <p:spPr>
          <a:xfrm rot="2700000">
            <a:off x="4317102" y="1170375"/>
            <a:ext cx="159383" cy="159383"/>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accent4"/>
          </a:solidFill>
          <a:ln w="0" cap="flat">
            <a:noFill/>
            <a:prstDash val="solid"/>
            <a:miter/>
          </a:ln>
        </p:spPr>
        <p:txBody>
          <a:bodyPr rtlCol="0" anchor="ctr"/>
          <a:lstStyle/>
          <a:p>
            <a:endParaRPr lang="en-SA"/>
          </a:p>
        </p:txBody>
      </p:sp>
      <p:sp>
        <p:nvSpPr>
          <p:cNvPr id="42" name="TextBox 41">
            <a:extLst>
              <a:ext uri="{FF2B5EF4-FFF2-40B4-BE49-F238E27FC236}">
                <a16:creationId xmlns:a16="http://schemas.microsoft.com/office/drawing/2014/main" id="{D9B3CC7A-9C7A-F9C1-C699-99C84702A9CB}"/>
              </a:ext>
            </a:extLst>
          </p:cNvPr>
          <p:cNvSpPr txBox="1"/>
          <p:nvPr/>
        </p:nvSpPr>
        <p:spPr>
          <a:xfrm>
            <a:off x="4509495" y="1083404"/>
            <a:ext cx="1112292" cy="1077218"/>
          </a:xfrm>
          <a:prstGeom prst="rect">
            <a:avLst/>
          </a:prstGeom>
          <a:noFill/>
        </p:spPr>
        <p:txBody>
          <a:bodyPr wrap="none" rtlCol="0">
            <a:spAutoFit/>
          </a:bodyPr>
          <a:lstStyle/>
          <a:p>
            <a:r>
              <a:rPr lang="en-US" sz="1600">
                <a:solidFill>
                  <a:schemeClr val="bg1"/>
                </a:solidFill>
                <a:effectLst/>
                <a:latin typeface="ntaqat" panose="020B0303020203050203" pitchFamily="34" charset="-78"/>
                <a:cs typeface="ntaqat" panose="020B0303020203050203" pitchFamily="34" charset="-78"/>
              </a:rPr>
              <a:t>Inspiring,</a:t>
            </a:r>
          </a:p>
          <a:p>
            <a:r>
              <a:rPr lang="en-US" sz="1600">
                <a:solidFill>
                  <a:schemeClr val="bg1"/>
                </a:solidFill>
                <a:latin typeface="ntaqat" panose="020B0303020203050203" pitchFamily="34" charset="-78"/>
                <a:cs typeface="ntaqat" panose="020B0303020203050203" pitchFamily="34" charset="-78"/>
              </a:rPr>
              <a:t>Effective</a:t>
            </a:r>
          </a:p>
          <a:p>
            <a:r>
              <a:rPr lang="en-US" sz="1600">
                <a:solidFill>
                  <a:schemeClr val="bg1"/>
                </a:solidFill>
                <a:latin typeface="ntaqat" panose="020B0303020203050203" pitchFamily="34" charset="-78"/>
                <a:cs typeface="ntaqat" panose="020B0303020203050203" pitchFamily="34" charset="-78"/>
              </a:rPr>
              <a:t>and</a:t>
            </a:r>
          </a:p>
          <a:p>
            <a:r>
              <a:rPr lang="en-US" sz="1600">
                <a:solidFill>
                  <a:schemeClr val="bg1"/>
                </a:solidFill>
                <a:latin typeface="ntaqat" panose="020B0303020203050203" pitchFamily="34" charset="-78"/>
                <a:cs typeface="ntaqat" panose="020B0303020203050203" pitchFamily="34" charset="-78"/>
              </a:rPr>
              <a:t>motivative</a:t>
            </a:r>
            <a:endParaRPr lang="en-SA" sz="1600">
              <a:solidFill>
                <a:schemeClr val="bg1"/>
              </a:solidFill>
              <a:latin typeface="ntaqat" panose="020B0303020203050203" pitchFamily="34" charset="-78"/>
              <a:cs typeface="ntaqat" panose="020B0303020203050203" pitchFamily="34" charset="-78"/>
            </a:endParaRPr>
          </a:p>
        </p:txBody>
      </p:sp>
      <p:sp>
        <p:nvSpPr>
          <p:cNvPr id="43" name="TextBox 42">
            <a:extLst>
              <a:ext uri="{FF2B5EF4-FFF2-40B4-BE49-F238E27FC236}">
                <a16:creationId xmlns:a16="http://schemas.microsoft.com/office/drawing/2014/main" id="{80305264-1329-BDE3-85E4-DF8AB8A3AE24}"/>
              </a:ext>
            </a:extLst>
          </p:cNvPr>
          <p:cNvSpPr txBox="1"/>
          <p:nvPr/>
        </p:nvSpPr>
        <p:spPr>
          <a:xfrm>
            <a:off x="8418107" y="4573339"/>
            <a:ext cx="2040943" cy="1323439"/>
          </a:xfrm>
          <a:prstGeom prst="rect">
            <a:avLst/>
          </a:prstGeom>
          <a:noFill/>
        </p:spPr>
        <p:txBody>
          <a:bodyPr wrap="none" rtlCol="0">
            <a:spAutoFit/>
          </a:bodyPr>
          <a:lstStyle/>
          <a:p>
            <a:r>
              <a:rPr lang="en-US" sz="1600">
                <a:solidFill>
                  <a:schemeClr val="bg1"/>
                </a:solidFill>
                <a:effectLst/>
                <a:latin typeface="DIN Next LT Arabic" panose="020B0503020203050203" pitchFamily="34" charset="-78"/>
                <a:cs typeface="DIN Next LT Arabic" panose="020B0503020203050203" pitchFamily="34" charset="-78"/>
              </a:rPr>
              <a:t>KAPSARC</a:t>
            </a:r>
          </a:p>
          <a:p>
            <a:endParaRPr lang="en-US" sz="1600">
              <a:solidFill>
                <a:schemeClr val="bg1"/>
              </a:solidFill>
              <a:effectLst/>
              <a:latin typeface="DIN Next LT Arabic" panose="020B0503020203050203" pitchFamily="34" charset="-78"/>
              <a:cs typeface="DIN Next LT Arabic" panose="020B0503020203050203" pitchFamily="34" charset="-78"/>
            </a:endParaRPr>
          </a:p>
          <a:p>
            <a:r>
              <a:rPr lang="en-US" sz="1600">
                <a:solidFill>
                  <a:schemeClr val="bg1"/>
                </a:solidFill>
                <a:effectLst/>
                <a:latin typeface="DIN Next LT Arabic" panose="020B0503020203050203" pitchFamily="34" charset="-78"/>
                <a:cs typeface="DIN Next LT Arabic" panose="020B0503020203050203" pitchFamily="34" charset="-78"/>
              </a:rPr>
              <a:t>Public</a:t>
            </a:r>
          </a:p>
          <a:p>
            <a:r>
              <a:rPr lang="en-US" sz="1600">
                <a:solidFill>
                  <a:schemeClr val="bg1"/>
                </a:solidFill>
                <a:latin typeface="DIN Next LT Arabic" panose="020B0503020203050203" pitchFamily="34" charset="-78"/>
                <a:cs typeface="DIN Next LT Arabic" panose="020B0503020203050203" pitchFamily="34" charset="-78"/>
              </a:rPr>
              <a:t>Leadership Program</a:t>
            </a:r>
          </a:p>
          <a:p>
            <a:r>
              <a:rPr lang="en-US" sz="1600">
                <a:solidFill>
                  <a:schemeClr val="bg1"/>
                </a:solidFill>
                <a:latin typeface="DIN Next LT Arabic" panose="020B0503020203050203" pitchFamily="34" charset="-78"/>
                <a:cs typeface="DIN Next LT Arabic" panose="020B0503020203050203" pitchFamily="34" charset="-78"/>
              </a:rPr>
              <a:t>Cohort</a:t>
            </a:r>
            <a:endParaRPr lang="en-SA" sz="1600">
              <a:solidFill>
                <a:schemeClr val="bg1"/>
              </a:solidFill>
              <a:latin typeface="DIN Next LT Arabic" panose="020B0503020203050203" pitchFamily="34" charset="-78"/>
              <a:cs typeface="DIN Next LT Arabic" panose="020B0503020203050203" pitchFamily="34" charset="-78"/>
            </a:endParaRPr>
          </a:p>
        </p:txBody>
      </p:sp>
      <p:cxnSp>
        <p:nvCxnSpPr>
          <p:cNvPr id="44" name="Straight Connector 43">
            <a:extLst>
              <a:ext uri="{FF2B5EF4-FFF2-40B4-BE49-F238E27FC236}">
                <a16:creationId xmlns:a16="http://schemas.microsoft.com/office/drawing/2014/main" id="{0D2FB5F3-A15F-62EC-6C00-E44155D931D7}"/>
              </a:ext>
            </a:extLst>
          </p:cNvPr>
          <p:cNvCxnSpPr>
            <a:cxnSpLocks/>
          </p:cNvCxnSpPr>
          <p:nvPr/>
        </p:nvCxnSpPr>
        <p:spPr>
          <a:xfrm>
            <a:off x="8533167" y="4991191"/>
            <a:ext cx="21914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477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687D-B006-F458-1E6E-EEB24E917007}"/>
              </a:ext>
            </a:extLst>
          </p:cNvPr>
          <p:cNvSpPr>
            <a:spLocks noGrp="1"/>
          </p:cNvSpPr>
          <p:nvPr>
            <p:ph type="title"/>
          </p:nvPr>
        </p:nvSpPr>
        <p:spPr/>
        <p:txBody>
          <a:bodyPr>
            <a:normAutofit/>
          </a:bodyPr>
          <a:lstStyle/>
          <a:p>
            <a:r>
              <a:rPr lang="en-US" dirty="0"/>
              <a:t>Valuation Issues</a:t>
            </a:r>
          </a:p>
        </p:txBody>
      </p:sp>
      <p:sp>
        <p:nvSpPr>
          <p:cNvPr id="3" name="Content Placeholder 2">
            <a:extLst>
              <a:ext uri="{FF2B5EF4-FFF2-40B4-BE49-F238E27FC236}">
                <a16:creationId xmlns:a16="http://schemas.microsoft.com/office/drawing/2014/main" id="{07C9029C-94A1-C89B-FB06-32E47BD17FD1}"/>
              </a:ext>
            </a:extLst>
          </p:cNvPr>
          <p:cNvSpPr>
            <a:spLocks noGrp="1"/>
          </p:cNvSpPr>
          <p:nvPr>
            <p:ph idx="1"/>
          </p:nvPr>
        </p:nvSpPr>
        <p:spPr/>
        <p:txBody>
          <a:bodyPr>
            <a:normAutofit/>
          </a:bodyPr>
          <a:lstStyle/>
          <a:p>
            <a:r>
              <a:rPr lang="en-US" sz="3200" dirty="0"/>
              <a:t>Instructions versus Reality</a:t>
            </a:r>
          </a:p>
          <a:p>
            <a:pPr lvl="1"/>
            <a:r>
              <a:rPr lang="en-US" sz="2800" dirty="0"/>
              <a:t>Target IRRs</a:t>
            </a:r>
          </a:p>
          <a:p>
            <a:pPr lvl="1"/>
            <a:r>
              <a:rPr lang="en-US" sz="2800" dirty="0"/>
              <a:t>Changing Discount Rates with Risk Reduction</a:t>
            </a:r>
          </a:p>
          <a:p>
            <a:pPr lvl="1"/>
            <a:r>
              <a:rPr lang="en-US" sz="2800" dirty="0"/>
              <a:t>Absurdity of Beta and Un-levering/Re-levering</a:t>
            </a:r>
          </a:p>
          <a:p>
            <a:pPr lvl="1"/>
            <a:r>
              <a:rPr lang="en-US" sz="2800" dirty="0"/>
              <a:t>Structuring of Model</a:t>
            </a:r>
          </a:p>
        </p:txBody>
      </p:sp>
    </p:spTree>
    <p:extLst>
      <p:ext uri="{BB962C8B-B14F-4D97-AF65-F5344CB8AC3E}">
        <p14:creationId xmlns:p14="http://schemas.microsoft.com/office/powerpoint/2010/main" val="2548014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7321-EA41-7245-BE49-1E9F62E67A11}"/>
              </a:ext>
            </a:extLst>
          </p:cNvPr>
          <p:cNvSpPr>
            <a:spLocks noGrp="1"/>
          </p:cNvSpPr>
          <p:nvPr>
            <p:ph type="title"/>
          </p:nvPr>
        </p:nvSpPr>
        <p:spPr/>
        <p:txBody>
          <a:bodyPr>
            <a:normAutofit/>
          </a:bodyPr>
          <a:lstStyle/>
          <a:p>
            <a:r>
              <a:rPr lang="en-US" dirty="0"/>
              <a:t>Modelling Objectives</a:t>
            </a:r>
          </a:p>
        </p:txBody>
      </p:sp>
      <p:sp>
        <p:nvSpPr>
          <p:cNvPr id="3" name="Content Placeholder 2">
            <a:extLst>
              <a:ext uri="{FF2B5EF4-FFF2-40B4-BE49-F238E27FC236}">
                <a16:creationId xmlns:a16="http://schemas.microsoft.com/office/drawing/2014/main" id="{9E779AA3-56D6-BB4C-CC7C-D1E72A85894D}"/>
              </a:ext>
            </a:extLst>
          </p:cNvPr>
          <p:cNvSpPr>
            <a:spLocks noGrp="1"/>
          </p:cNvSpPr>
          <p:nvPr>
            <p:ph idx="1"/>
          </p:nvPr>
        </p:nvSpPr>
        <p:spPr/>
        <p:txBody>
          <a:bodyPr>
            <a:normAutofit/>
          </a:bodyPr>
          <a:lstStyle/>
          <a:p>
            <a:r>
              <a:rPr lang="en-US" sz="1800" dirty="0"/>
              <a:t>Any Investment Has:</a:t>
            </a:r>
          </a:p>
          <a:p>
            <a:pPr lvl="1"/>
            <a:r>
              <a:rPr lang="en-US" sz="1500" dirty="0"/>
              <a:t>Initial Cost</a:t>
            </a:r>
          </a:p>
          <a:p>
            <a:pPr lvl="1"/>
            <a:r>
              <a:rPr lang="en-US" sz="1500" dirty="0"/>
              <a:t>Uncertain Future Benefits</a:t>
            </a:r>
          </a:p>
          <a:p>
            <a:pPr lvl="1"/>
            <a:r>
              <a:rPr lang="en-US" sz="1500" dirty="0"/>
              <a:t>Rate of Return Measures Uncertain Returns Relative to Risk</a:t>
            </a:r>
          </a:p>
          <a:p>
            <a:r>
              <a:rPr lang="en-US" sz="1800" dirty="0"/>
              <a:t>Measure Return on Investment</a:t>
            </a:r>
          </a:p>
          <a:p>
            <a:pPr lvl="1"/>
            <a:r>
              <a:rPr lang="en-US" sz="1500" dirty="0"/>
              <a:t>Measure Growth Rate in Investment</a:t>
            </a:r>
          </a:p>
          <a:p>
            <a:pPr lvl="1"/>
            <a:r>
              <a:rPr lang="en-US" sz="1500" dirty="0"/>
              <a:t>Evaluate Return with Sensitivity Analysis</a:t>
            </a:r>
          </a:p>
          <a:p>
            <a:r>
              <a:rPr lang="en-US" sz="1800" dirty="0"/>
              <a:t>Measure Risks to Different Investors</a:t>
            </a:r>
          </a:p>
          <a:p>
            <a:pPr lvl="1"/>
            <a:r>
              <a:rPr lang="en-US" sz="1500" dirty="0"/>
              <a:t>Equity Investors with Their Return</a:t>
            </a:r>
          </a:p>
          <a:p>
            <a:pPr lvl="1"/>
            <a:r>
              <a:rPr lang="en-US" sz="1500" dirty="0"/>
              <a:t>Incorporate Risks with Sensitivity Analysis</a:t>
            </a:r>
          </a:p>
          <a:p>
            <a:pPr lvl="1"/>
            <a:r>
              <a:rPr lang="en-US" sz="1500" dirty="0"/>
              <a:t>Incorporate Risk with Break Even Analysis</a:t>
            </a:r>
          </a:p>
          <a:p>
            <a:pPr lvl="1"/>
            <a:r>
              <a:rPr lang="en-US" sz="1500" dirty="0"/>
              <a:t>Measure Risks to Lenders with DSCR to Evaluate Probability of Default</a:t>
            </a:r>
          </a:p>
        </p:txBody>
      </p:sp>
    </p:spTree>
    <p:extLst>
      <p:ext uri="{BB962C8B-B14F-4D97-AF65-F5344CB8AC3E}">
        <p14:creationId xmlns:p14="http://schemas.microsoft.com/office/powerpoint/2010/main" val="3654715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6BBA2-7A8C-CFE2-B00B-B832A7985AC9}"/>
              </a:ext>
            </a:extLst>
          </p:cNvPr>
          <p:cNvSpPr>
            <a:spLocks noGrp="1"/>
          </p:cNvSpPr>
          <p:nvPr>
            <p:ph type="title"/>
          </p:nvPr>
        </p:nvSpPr>
        <p:spPr/>
        <p:txBody>
          <a:bodyPr>
            <a:normAutofit fontScale="90000"/>
          </a:bodyPr>
          <a:lstStyle/>
          <a:p>
            <a:r>
              <a:rPr lang="en-US" dirty="0"/>
              <a:t>What is Important and Not Important in Modelling</a:t>
            </a:r>
          </a:p>
        </p:txBody>
      </p:sp>
      <p:sp>
        <p:nvSpPr>
          <p:cNvPr id="3" name="Content Placeholder 2">
            <a:extLst>
              <a:ext uri="{FF2B5EF4-FFF2-40B4-BE49-F238E27FC236}">
                <a16:creationId xmlns:a16="http://schemas.microsoft.com/office/drawing/2014/main" id="{CDA32DE1-295F-7CA0-EEB4-C2358D1AD923}"/>
              </a:ext>
            </a:extLst>
          </p:cNvPr>
          <p:cNvSpPr>
            <a:spLocks noGrp="1"/>
          </p:cNvSpPr>
          <p:nvPr>
            <p:ph idx="1"/>
          </p:nvPr>
        </p:nvSpPr>
        <p:spPr/>
        <p:txBody>
          <a:bodyPr>
            <a:normAutofit/>
          </a:bodyPr>
          <a:lstStyle/>
          <a:p>
            <a:r>
              <a:rPr lang="en-US" dirty="0"/>
              <a:t>What is not Important</a:t>
            </a:r>
          </a:p>
          <a:p>
            <a:pPr lvl="1"/>
            <a:r>
              <a:rPr lang="en-US" dirty="0"/>
              <a:t>Typing Fast in Excel</a:t>
            </a:r>
          </a:p>
          <a:p>
            <a:pPr lvl="1"/>
            <a:r>
              <a:rPr lang="en-US" dirty="0"/>
              <a:t>Making Nice Colours on Spreadsheets</a:t>
            </a:r>
          </a:p>
          <a:p>
            <a:pPr lvl="1"/>
            <a:r>
              <a:rPr lang="en-US" dirty="0"/>
              <a:t>Using Fancy Excel Formulas</a:t>
            </a:r>
          </a:p>
          <a:p>
            <a:r>
              <a:rPr lang="en-US" dirty="0"/>
              <a:t>What is Kind of Important</a:t>
            </a:r>
          </a:p>
          <a:p>
            <a:pPr lvl="1"/>
            <a:r>
              <a:rPr lang="en-US" dirty="0"/>
              <a:t>Structuring Models with Timelines</a:t>
            </a:r>
          </a:p>
          <a:p>
            <a:pPr lvl="1"/>
            <a:r>
              <a:rPr lang="en-US" dirty="0"/>
              <a:t>Structuring Parts of Models – Operating and Financing</a:t>
            </a:r>
          </a:p>
          <a:p>
            <a:r>
              <a:rPr lang="en-US" dirty="0"/>
              <a:t>What is Most Important</a:t>
            </a:r>
          </a:p>
          <a:p>
            <a:pPr lvl="1"/>
            <a:r>
              <a:rPr lang="en-US" dirty="0"/>
              <a:t>Incorporating Risk Analysis</a:t>
            </a:r>
          </a:p>
          <a:p>
            <a:pPr lvl="1"/>
            <a:r>
              <a:rPr lang="en-US" dirty="0"/>
              <a:t>Presenting Results Effectively</a:t>
            </a:r>
          </a:p>
          <a:p>
            <a:pPr lvl="1"/>
            <a:r>
              <a:rPr lang="en-US" dirty="0"/>
              <a:t>Understanding Modelling Objectives</a:t>
            </a:r>
          </a:p>
          <a:p>
            <a:pPr lvl="1"/>
            <a:r>
              <a:rPr lang="en-US" dirty="0"/>
              <a:t>Not Being Intimidated by Models</a:t>
            </a:r>
          </a:p>
        </p:txBody>
      </p:sp>
    </p:spTree>
    <p:extLst>
      <p:ext uri="{BB962C8B-B14F-4D97-AF65-F5344CB8AC3E}">
        <p14:creationId xmlns:p14="http://schemas.microsoft.com/office/powerpoint/2010/main" val="3779469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579E-14C6-66D3-AA47-06F2A2053AA8}"/>
              </a:ext>
            </a:extLst>
          </p:cNvPr>
          <p:cNvSpPr>
            <a:spLocks noGrp="1"/>
          </p:cNvSpPr>
          <p:nvPr>
            <p:ph type="title"/>
          </p:nvPr>
        </p:nvSpPr>
        <p:spPr/>
        <p:txBody>
          <a:bodyPr>
            <a:normAutofit/>
          </a:bodyPr>
          <a:lstStyle/>
          <a:p>
            <a:r>
              <a:rPr lang="en-US" dirty="0"/>
              <a:t>Project Finance Objectives</a:t>
            </a:r>
          </a:p>
        </p:txBody>
      </p:sp>
      <p:sp>
        <p:nvSpPr>
          <p:cNvPr id="3" name="Content Placeholder 2">
            <a:extLst>
              <a:ext uri="{FF2B5EF4-FFF2-40B4-BE49-F238E27FC236}">
                <a16:creationId xmlns:a16="http://schemas.microsoft.com/office/drawing/2014/main" id="{0D706A4F-7CA3-7E84-A1B3-B8A8A0F3B3F0}"/>
              </a:ext>
            </a:extLst>
          </p:cNvPr>
          <p:cNvSpPr>
            <a:spLocks noGrp="1"/>
          </p:cNvSpPr>
          <p:nvPr>
            <p:ph idx="1"/>
          </p:nvPr>
        </p:nvSpPr>
        <p:spPr/>
        <p:txBody>
          <a:bodyPr/>
          <a:lstStyle/>
          <a:p>
            <a:r>
              <a:rPr lang="en-US" dirty="0"/>
              <a:t>Use Bidding or Negotiation with Private Parties to Reduce the Cost of Capital</a:t>
            </a:r>
          </a:p>
          <a:p>
            <a:pPr lvl="1"/>
            <a:r>
              <a:rPr lang="en-US" dirty="0"/>
              <a:t>What is Capital Intensity</a:t>
            </a:r>
          </a:p>
          <a:p>
            <a:pPr lvl="1"/>
            <a:r>
              <a:rPr lang="en-US" dirty="0"/>
              <a:t>Importance of Low Cost of Capital to Society</a:t>
            </a:r>
          </a:p>
          <a:p>
            <a:r>
              <a:rPr lang="en-US" dirty="0"/>
              <a:t>Use Contracts to Create Risk and Provide Incentives</a:t>
            </a:r>
          </a:p>
          <a:p>
            <a:pPr lvl="1"/>
            <a:r>
              <a:rPr lang="en-US" dirty="0"/>
              <a:t>Risks that can be Controlled</a:t>
            </a:r>
          </a:p>
          <a:p>
            <a:pPr lvl="1"/>
            <a:r>
              <a:rPr lang="en-US" dirty="0"/>
              <a:t>Allow Banks to Assess Risks</a:t>
            </a:r>
          </a:p>
          <a:p>
            <a:pPr lvl="1"/>
            <a:endParaRPr lang="en-US" dirty="0"/>
          </a:p>
          <a:p>
            <a:endParaRPr lang="en-US" dirty="0"/>
          </a:p>
          <a:p>
            <a:pPr lvl="1"/>
            <a:endParaRPr lang="en-US" dirty="0"/>
          </a:p>
        </p:txBody>
      </p:sp>
    </p:spTree>
    <p:extLst>
      <p:ext uri="{BB962C8B-B14F-4D97-AF65-F5344CB8AC3E}">
        <p14:creationId xmlns:p14="http://schemas.microsoft.com/office/powerpoint/2010/main" val="1010165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6D3C0-1355-043E-6E75-4F5EE1756B9A}"/>
              </a:ext>
            </a:extLst>
          </p:cNvPr>
          <p:cNvSpPr>
            <a:spLocks noGrp="1"/>
          </p:cNvSpPr>
          <p:nvPr>
            <p:ph type="title"/>
          </p:nvPr>
        </p:nvSpPr>
        <p:spPr/>
        <p:txBody>
          <a:bodyPr>
            <a:normAutofit/>
          </a:bodyPr>
          <a:lstStyle/>
          <a:p>
            <a:r>
              <a:rPr lang="en-US" dirty="0"/>
              <a:t>Reading Through a Test</a:t>
            </a:r>
          </a:p>
        </p:txBody>
      </p:sp>
      <p:sp>
        <p:nvSpPr>
          <p:cNvPr id="3" name="Content Placeholder 2">
            <a:extLst>
              <a:ext uri="{FF2B5EF4-FFF2-40B4-BE49-F238E27FC236}">
                <a16:creationId xmlns:a16="http://schemas.microsoft.com/office/drawing/2014/main" id="{6528BD7B-E622-B399-B26A-5715C559E720}"/>
              </a:ext>
            </a:extLst>
          </p:cNvPr>
          <p:cNvSpPr>
            <a:spLocks noGrp="1"/>
          </p:cNvSpPr>
          <p:nvPr>
            <p:ph idx="1"/>
          </p:nvPr>
        </p:nvSpPr>
        <p:spPr/>
        <p:txBody>
          <a:bodyPr/>
          <a:lstStyle/>
          <a:p>
            <a:r>
              <a:rPr lang="en-US" dirty="0"/>
              <a:t>Look what they are asking about timing</a:t>
            </a:r>
          </a:p>
          <a:p>
            <a:r>
              <a:rPr lang="en-US" dirty="0"/>
              <a:t>See if there is a potential for circular reference</a:t>
            </a:r>
          </a:p>
          <a:p>
            <a:r>
              <a:rPr lang="en-US" dirty="0"/>
              <a:t>Understand if they are asking for scenarios</a:t>
            </a:r>
          </a:p>
          <a:p>
            <a:r>
              <a:rPr lang="en-US" dirty="0"/>
              <a:t>Think about valuation issues</a:t>
            </a:r>
          </a:p>
          <a:p>
            <a:endParaRPr lang="en-US" dirty="0"/>
          </a:p>
        </p:txBody>
      </p:sp>
    </p:spTree>
    <p:extLst>
      <p:ext uri="{BB962C8B-B14F-4D97-AF65-F5344CB8AC3E}">
        <p14:creationId xmlns:p14="http://schemas.microsoft.com/office/powerpoint/2010/main" val="2834260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1FA5-61DA-6C4D-EFFA-197DC37FA099}"/>
              </a:ext>
            </a:extLst>
          </p:cNvPr>
          <p:cNvSpPr>
            <a:spLocks noGrp="1"/>
          </p:cNvSpPr>
          <p:nvPr>
            <p:ph type="title"/>
          </p:nvPr>
        </p:nvSpPr>
        <p:spPr/>
        <p:txBody>
          <a:bodyPr>
            <a:normAutofit/>
          </a:bodyPr>
          <a:lstStyle/>
          <a:p>
            <a:r>
              <a:rPr lang="en-US" dirty="0"/>
              <a:t>A Few Suggestions</a:t>
            </a:r>
          </a:p>
        </p:txBody>
      </p:sp>
      <p:sp>
        <p:nvSpPr>
          <p:cNvPr id="3" name="Content Placeholder 2">
            <a:extLst>
              <a:ext uri="{FF2B5EF4-FFF2-40B4-BE49-F238E27FC236}">
                <a16:creationId xmlns:a16="http://schemas.microsoft.com/office/drawing/2014/main" id="{B7C91FA9-2FEB-B9F1-A44E-8C939786FDA8}"/>
              </a:ext>
            </a:extLst>
          </p:cNvPr>
          <p:cNvSpPr>
            <a:spLocks noGrp="1"/>
          </p:cNvSpPr>
          <p:nvPr>
            <p:ph idx="1"/>
          </p:nvPr>
        </p:nvSpPr>
        <p:spPr/>
        <p:txBody>
          <a:bodyPr/>
          <a:lstStyle/>
          <a:p>
            <a:r>
              <a:rPr lang="en-US" dirty="0"/>
              <a:t>Start timeline by distinguishing investment phase (pre-COD) and return phase (post-COD)</a:t>
            </a:r>
          </a:p>
          <a:p>
            <a:pPr lvl="1"/>
            <a:r>
              <a:rPr lang="en-US" dirty="0"/>
              <a:t>Two cash flow statements in project finance</a:t>
            </a:r>
          </a:p>
          <a:p>
            <a:pPr lvl="1"/>
            <a:r>
              <a:rPr lang="en-US" dirty="0"/>
              <a:t>Often different timing</a:t>
            </a:r>
          </a:p>
          <a:p>
            <a:pPr lvl="1"/>
            <a:r>
              <a:rPr lang="en-US" dirty="0"/>
              <a:t>Raise funding and then pay back investors</a:t>
            </a:r>
          </a:p>
          <a:p>
            <a:pPr lvl="1"/>
            <a:r>
              <a:rPr lang="en-US" dirty="0"/>
              <a:t>Compute without financing (free-cash flow) and with financing (equity cash flow)</a:t>
            </a:r>
          </a:p>
          <a:p>
            <a:pPr lvl="1"/>
            <a:endParaRPr lang="en-US" dirty="0"/>
          </a:p>
          <a:p>
            <a:pPr lvl="1"/>
            <a:r>
              <a:rPr lang="en-US" dirty="0"/>
              <a:t>Absolutely need an investment time period (pre-cod flag)</a:t>
            </a:r>
          </a:p>
          <a:p>
            <a:pPr lvl="1"/>
            <a:endParaRPr lang="en-US" dirty="0"/>
          </a:p>
          <a:p>
            <a:endParaRPr lang="en-US" dirty="0"/>
          </a:p>
        </p:txBody>
      </p:sp>
    </p:spTree>
    <p:extLst>
      <p:ext uri="{BB962C8B-B14F-4D97-AF65-F5344CB8AC3E}">
        <p14:creationId xmlns:p14="http://schemas.microsoft.com/office/powerpoint/2010/main" val="2481063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A393B-828F-4498-BC48-F25220A33BA1}"/>
              </a:ext>
            </a:extLst>
          </p:cNvPr>
          <p:cNvSpPr>
            <a:spLocks noGrp="1"/>
          </p:cNvSpPr>
          <p:nvPr>
            <p:ph type="title"/>
          </p:nvPr>
        </p:nvSpPr>
        <p:spPr/>
        <p:txBody>
          <a:bodyPr>
            <a:normAutofit/>
          </a:bodyPr>
          <a:lstStyle/>
          <a:p>
            <a:r>
              <a:rPr lang="en-US" dirty="0"/>
              <a:t>Financial Modelling Background</a:t>
            </a:r>
          </a:p>
        </p:txBody>
      </p:sp>
      <p:sp>
        <p:nvSpPr>
          <p:cNvPr id="2" name="Content Placeholder 1">
            <a:extLst>
              <a:ext uri="{FF2B5EF4-FFF2-40B4-BE49-F238E27FC236}">
                <a16:creationId xmlns:a16="http://schemas.microsoft.com/office/drawing/2014/main" id="{47DF3A63-4D8D-41B3-B0B7-ECECA2DD6241}"/>
              </a:ext>
            </a:extLst>
          </p:cNvPr>
          <p:cNvSpPr>
            <a:spLocks noGrp="1"/>
          </p:cNvSpPr>
          <p:nvPr>
            <p:ph idx="1"/>
          </p:nvPr>
        </p:nvSpPr>
        <p:spPr/>
        <p:txBody>
          <a:bodyPr>
            <a:normAutofit/>
          </a:bodyPr>
          <a:lstStyle/>
          <a:p>
            <a:pPr marL="0" indent="0">
              <a:buNone/>
            </a:pPr>
            <a:endParaRPr lang="en-US" sz="2700" dirty="0"/>
          </a:p>
          <a:p>
            <a:pPr marL="0" indent="0" algn="ctr">
              <a:buNone/>
            </a:pPr>
            <a:r>
              <a:rPr lang="en-US" sz="2700" dirty="0"/>
              <a:t>Differences Between Creative and Open Mindedness in Modelling </a:t>
            </a:r>
          </a:p>
          <a:p>
            <a:pPr marL="0" indent="0" algn="ctr">
              <a:buNone/>
            </a:pPr>
            <a:r>
              <a:rPr lang="en-US" sz="2700" dirty="0"/>
              <a:t>                 and  </a:t>
            </a:r>
          </a:p>
          <a:p>
            <a:pPr marL="0" indent="0" algn="ctr">
              <a:buNone/>
            </a:pPr>
            <a:r>
              <a:rPr lang="en-US" sz="2700" dirty="0"/>
              <a:t>Modelling Bureaucracy </a:t>
            </a:r>
          </a:p>
          <a:p>
            <a:pPr marL="0" indent="0">
              <a:buNone/>
            </a:pPr>
            <a:endParaRPr lang="en-US" sz="2700" dirty="0"/>
          </a:p>
        </p:txBody>
      </p:sp>
      <p:pic>
        <p:nvPicPr>
          <p:cNvPr id="4" name="Picture 3">
            <a:extLst>
              <a:ext uri="{FF2B5EF4-FFF2-40B4-BE49-F238E27FC236}">
                <a16:creationId xmlns:a16="http://schemas.microsoft.com/office/drawing/2014/main" id="{205E8A54-2F3F-4BB0-BC73-8D412908F94F}"/>
              </a:ext>
            </a:extLst>
          </p:cNvPr>
          <p:cNvPicPr>
            <a:picLocks noChangeAspect="1"/>
          </p:cNvPicPr>
          <p:nvPr/>
        </p:nvPicPr>
        <p:blipFill>
          <a:blip r:embed="rId2"/>
          <a:stretch>
            <a:fillRect/>
          </a:stretch>
        </p:blipFill>
        <p:spPr>
          <a:xfrm>
            <a:off x="7916967" y="4008048"/>
            <a:ext cx="1608034" cy="1933890"/>
          </a:xfrm>
          <a:prstGeom prst="rect">
            <a:avLst/>
          </a:prstGeom>
        </p:spPr>
      </p:pic>
    </p:spTree>
    <p:extLst>
      <p:ext uri="{BB962C8B-B14F-4D97-AF65-F5344CB8AC3E}">
        <p14:creationId xmlns:p14="http://schemas.microsoft.com/office/powerpoint/2010/main" val="27165568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8B871E-DC62-C206-10DB-3EF364599F1A}"/>
              </a:ext>
            </a:extLst>
          </p:cNvPr>
          <p:cNvSpPr>
            <a:spLocks noGrp="1"/>
          </p:cNvSpPr>
          <p:nvPr>
            <p:ph type="title"/>
          </p:nvPr>
        </p:nvSpPr>
        <p:spPr/>
        <p:txBody>
          <a:bodyPr>
            <a:normAutofit/>
          </a:bodyPr>
          <a:lstStyle/>
          <a:p>
            <a:r>
              <a:rPr lang="en-US" dirty="0"/>
              <a:t>Don’t Become a Modelling Bureaucrat</a:t>
            </a:r>
          </a:p>
        </p:txBody>
      </p:sp>
      <p:sp>
        <p:nvSpPr>
          <p:cNvPr id="4" name="Text Placeholder 3">
            <a:extLst>
              <a:ext uri="{FF2B5EF4-FFF2-40B4-BE49-F238E27FC236}">
                <a16:creationId xmlns:a16="http://schemas.microsoft.com/office/drawing/2014/main" id="{14386CDA-A6B0-43A9-8A01-F39F6C804B79}"/>
              </a:ext>
            </a:extLst>
          </p:cNvPr>
          <p:cNvSpPr>
            <a:spLocks noGrp="1"/>
          </p:cNvSpPr>
          <p:nvPr>
            <p:ph idx="1"/>
          </p:nvPr>
        </p:nvSpPr>
        <p:spPr/>
        <p:txBody>
          <a:bodyPr>
            <a:normAutofit/>
          </a:bodyPr>
          <a:lstStyle/>
          <a:p>
            <a:r>
              <a:rPr lang="en-US" altLang="en-US" dirty="0"/>
              <a:t>Nicholas Taleb:</a:t>
            </a:r>
          </a:p>
          <a:p>
            <a:pPr marL="357188" lvl="1" indent="92869"/>
            <a:r>
              <a:rPr lang="en-US" altLang="en-US" sz="2000" dirty="0"/>
              <a:t>In the not-too distant past, say the pre-computer days, projections remained vague and qualitative, one had to make a mental effort to keep track of them, and it was a strain to push scenarios into the future.  It took pencils, erasers, reams of paper, and huge wastebaskets to engage in the activity.  The activity of projecting, in short, was effortful, undesirable, and marred with self doubt.</a:t>
            </a:r>
          </a:p>
          <a:p>
            <a:pPr marL="357188" lvl="1" indent="92869"/>
            <a:r>
              <a:rPr lang="en-US" altLang="en-US" sz="2000" dirty="0"/>
              <a:t>But things changed with the intrusion of the spreadsheet.  When you put an Excel spreadsheet into computer literate hands, you get projections effortlessly extending ad infinitum.  </a:t>
            </a:r>
            <a:r>
              <a:rPr lang="en-US" altLang="en-US" sz="2000" i="1" dirty="0"/>
              <a:t>We have become excessively </a:t>
            </a:r>
            <a:r>
              <a:rPr lang="en-US" altLang="en-US" sz="2000" b="1" i="1" dirty="0"/>
              <a:t>bureaucratic planners </a:t>
            </a:r>
            <a:r>
              <a:rPr lang="en-US" altLang="en-US" sz="2000" i="1" dirty="0"/>
              <a:t>thanks to these potent computer programs given to those who are incapable of handling their knowledge</a:t>
            </a:r>
            <a:r>
              <a:rPr lang="en-US" altLang="en-US" sz="2000" dirty="0"/>
              <a:t>.</a:t>
            </a:r>
          </a:p>
          <a:p>
            <a:endParaRPr lang="en-US" sz="3200" dirty="0"/>
          </a:p>
        </p:txBody>
      </p:sp>
      <p:sp>
        <p:nvSpPr>
          <p:cNvPr id="2" name="Slide Number Placeholder 1">
            <a:extLst>
              <a:ext uri="{FF2B5EF4-FFF2-40B4-BE49-F238E27FC236}">
                <a16:creationId xmlns:a16="http://schemas.microsoft.com/office/drawing/2014/main" id="{45FBEC35-AD7B-4993-A06F-297DC0A4C5A3}"/>
              </a:ext>
            </a:extLst>
          </p:cNvPr>
          <p:cNvSpPr>
            <a:spLocks noGrp="1"/>
          </p:cNvSpPr>
          <p:nvPr>
            <p:ph type="sldNum" sz="quarter" idx="12"/>
          </p:nvPr>
        </p:nvSpPr>
        <p:spPr>
          <a:xfrm>
            <a:off x="8999937" y="5710239"/>
            <a:ext cx="525065" cy="273844"/>
          </a:xfrm>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57</a:t>
            </a:fld>
            <a:endParaRPr lang="en-US" dirty="0">
              <a:solidFill>
                <a:srgbClr val="FFFFFF"/>
              </a:solidFill>
            </a:endParaRPr>
          </a:p>
        </p:txBody>
      </p:sp>
    </p:spTree>
    <p:extLst>
      <p:ext uri="{BB962C8B-B14F-4D97-AF65-F5344CB8AC3E}">
        <p14:creationId xmlns:p14="http://schemas.microsoft.com/office/powerpoint/2010/main" val="4222564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A164A7-3815-4618-81E7-C419DB886CF9}"/>
              </a:ext>
            </a:extLst>
          </p:cNvPr>
          <p:cNvSpPr>
            <a:spLocks noGrp="1"/>
          </p:cNvSpPr>
          <p:nvPr>
            <p:ph type="title"/>
          </p:nvPr>
        </p:nvSpPr>
        <p:spPr/>
        <p:txBody>
          <a:bodyPr>
            <a:normAutofit/>
          </a:bodyPr>
          <a:lstStyle/>
          <a:p>
            <a:r>
              <a:rPr lang="en-US" dirty="0"/>
              <a:t>Two Situations</a:t>
            </a:r>
          </a:p>
        </p:txBody>
      </p:sp>
      <p:sp>
        <p:nvSpPr>
          <p:cNvPr id="4" name="Text Placeholder 3">
            <a:extLst>
              <a:ext uri="{FF2B5EF4-FFF2-40B4-BE49-F238E27FC236}">
                <a16:creationId xmlns:a16="http://schemas.microsoft.com/office/drawing/2014/main" id="{7EDFB996-ACBE-4F83-A597-3CB61FFAEF49}"/>
              </a:ext>
            </a:extLst>
          </p:cNvPr>
          <p:cNvSpPr>
            <a:spLocks noGrp="1"/>
          </p:cNvSpPr>
          <p:nvPr>
            <p:ph idx="1"/>
          </p:nvPr>
        </p:nvSpPr>
        <p:spPr/>
        <p:txBody>
          <a:bodyPr>
            <a:normAutofit/>
          </a:bodyPr>
          <a:lstStyle/>
          <a:p>
            <a:r>
              <a:rPr lang="en-US" dirty="0"/>
              <a:t>Want all modelling to be completely simple</a:t>
            </a:r>
          </a:p>
          <a:p>
            <a:pPr lvl="1"/>
            <a:r>
              <a:rPr lang="en-US" dirty="0"/>
              <a:t>Believe no circular references in project finance model</a:t>
            </a:r>
          </a:p>
          <a:p>
            <a:pPr lvl="1"/>
            <a:r>
              <a:rPr lang="en-US" dirty="0"/>
              <a:t>Re-financing and asset sale upside</a:t>
            </a:r>
          </a:p>
          <a:p>
            <a:pPr lvl="1"/>
            <a:r>
              <a:rPr lang="en-US" dirty="0"/>
              <a:t>Multiple debt issues</a:t>
            </a:r>
          </a:p>
          <a:p>
            <a:pPr lvl="1"/>
            <a:endParaRPr lang="en-US" dirty="0"/>
          </a:p>
          <a:p>
            <a:r>
              <a:rPr lang="en-US" dirty="0"/>
              <a:t>Discuss big financial words and don’t bother with models</a:t>
            </a:r>
          </a:p>
          <a:p>
            <a:r>
              <a:rPr lang="en-US" dirty="0"/>
              <a:t>Think modelling is about excel functions</a:t>
            </a:r>
          </a:p>
          <a:p>
            <a:r>
              <a:rPr lang="en-US" dirty="0"/>
              <a:t>What is the model really supposed to do</a:t>
            </a:r>
          </a:p>
        </p:txBody>
      </p:sp>
      <p:sp>
        <p:nvSpPr>
          <p:cNvPr id="2" name="Slide Number Placeholder 1">
            <a:extLst>
              <a:ext uri="{FF2B5EF4-FFF2-40B4-BE49-F238E27FC236}">
                <a16:creationId xmlns:a16="http://schemas.microsoft.com/office/drawing/2014/main" id="{8BDC733C-EAF2-42B2-B111-AE6E9A83C1F3}"/>
              </a:ext>
            </a:extLst>
          </p:cNvPr>
          <p:cNvSpPr>
            <a:spLocks noGrp="1"/>
          </p:cNvSpPr>
          <p:nvPr>
            <p:ph type="sldNum" sz="quarter" idx="12"/>
          </p:nvPr>
        </p:nvSpPr>
        <p:spPr>
          <a:xfrm>
            <a:off x="8999937" y="5710239"/>
            <a:ext cx="525065" cy="273844"/>
          </a:xfrm>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58</a:t>
            </a:fld>
            <a:endParaRPr lang="en-US" dirty="0">
              <a:solidFill>
                <a:srgbClr val="FFFFFF"/>
              </a:solidFill>
            </a:endParaRPr>
          </a:p>
        </p:txBody>
      </p:sp>
    </p:spTree>
    <p:extLst>
      <p:ext uri="{BB962C8B-B14F-4D97-AF65-F5344CB8AC3E}">
        <p14:creationId xmlns:p14="http://schemas.microsoft.com/office/powerpoint/2010/main" val="3307379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D3E81D-3C47-40E5-BD7A-AB77A804ED5E}"/>
              </a:ext>
            </a:extLst>
          </p:cNvPr>
          <p:cNvSpPr>
            <a:spLocks noGrp="1"/>
          </p:cNvSpPr>
          <p:nvPr>
            <p:ph type="title"/>
          </p:nvPr>
        </p:nvSpPr>
        <p:spPr/>
        <p:txBody>
          <a:bodyPr>
            <a:normAutofit/>
          </a:bodyPr>
          <a:lstStyle/>
          <a:p>
            <a:r>
              <a:rPr lang="en-US" dirty="0"/>
              <a:t>Modelling History</a:t>
            </a:r>
          </a:p>
        </p:txBody>
      </p:sp>
      <p:sp>
        <p:nvSpPr>
          <p:cNvPr id="4" name="Text Placeholder 3">
            <a:extLst>
              <a:ext uri="{FF2B5EF4-FFF2-40B4-BE49-F238E27FC236}">
                <a16:creationId xmlns:a16="http://schemas.microsoft.com/office/drawing/2014/main" id="{A24C5F55-0C74-49D7-997F-134B279C1A74}"/>
              </a:ext>
            </a:extLst>
          </p:cNvPr>
          <p:cNvSpPr>
            <a:spLocks noGrp="1"/>
          </p:cNvSpPr>
          <p:nvPr>
            <p:ph idx="1"/>
          </p:nvPr>
        </p:nvSpPr>
        <p:spPr/>
        <p:txBody>
          <a:bodyPr>
            <a:normAutofit fontScale="70000" lnSpcReduction="20000"/>
          </a:bodyPr>
          <a:lstStyle/>
          <a:p>
            <a:r>
              <a:rPr lang="en-US" dirty="0"/>
              <a:t>1980’s Either Pencils and Erasers or Fortran Programs with Phone Hookups</a:t>
            </a:r>
          </a:p>
          <a:p>
            <a:r>
              <a:rPr lang="en-US" dirty="0"/>
              <a:t>1990’s VisiCalc and One Sheet Lotus – Simple Models</a:t>
            </a:r>
          </a:p>
          <a:p>
            <a:r>
              <a:rPr lang="en-US" dirty="0"/>
              <a:t>2000’s Multiple Sheets – Models were a Mess; Range Names; No Structure</a:t>
            </a:r>
          </a:p>
          <a:p>
            <a:r>
              <a:rPr lang="en-US" dirty="0"/>
              <a:t>2010’s Larger Models – Big Working Page; Long Formulas; Becoming Difficult to Understand</a:t>
            </a:r>
          </a:p>
          <a:p>
            <a:r>
              <a:rPr lang="en-US" dirty="0"/>
              <a:t>2020’s Monster B</a:t>
            </a:r>
            <a:r>
              <a:rPr lang="en-US" altLang="en-US" dirty="0"/>
              <a:t>ureaucratic</a:t>
            </a:r>
            <a:r>
              <a:rPr lang="en-US" dirty="0"/>
              <a:t> Models – Models with Rules; Creativity Lost; Models for Auditors</a:t>
            </a:r>
          </a:p>
          <a:p>
            <a:endParaRPr lang="en-US" dirty="0"/>
          </a:p>
          <a:p>
            <a:r>
              <a:rPr lang="en-US" dirty="0"/>
              <a:t>Typing fast in excel and copy to the right with left, right, up, Cntl R that is not impressive</a:t>
            </a:r>
          </a:p>
          <a:p>
            <a:r>
              <a:rPr lang="en-US" dirty="0"/>
              <a:t>Some kind of certificate on b</a:t>
            </a:r>
            <a:r>
              <a:rPr lang="en-US" altLang="en-US" dirty="0"/>
              <a:t>ureaucratic</a:t>
            </a:r>
            <a:r>
              <a:rPr lang="en-US" dirty="0"/>
              <a:t> modelling rules is not impressive</a:t>
            </a:r>
          </a:p>
          <a:p>
            <a:r>
              <a:rPr lang="en-US" dirty="0"/>
              <a:t>Copy and paste macros that destroy models are not impressive</a:t>
            </a:r>
          </a:p>
          <a:p>
            <a:r>
              <a:rPr lang="en-US" dirty="0"/>
              <a:t>Monster models with fees on standby debt and LC fees on equity commitment is not impressive</a:t>
            </a:r>
          </a:p>
          <a:p>
            <a:endParaRPr lang="en-US" dirty="0"/>
          </a:p>
          <a:p>
            <a:r>
              <a:rPr lang="en-US" dirty="0"/>
              <a:t>Creative presentations of sensitivity for different real users (not auditors) is impressive</a:t>
            </a:r>
          </a:p>
          <a:p>
            <a:r>
              <a:rPr lang="en-US" dirty="0"/>
              <a:t>Use of mathematics to solve problems (e.g. sculpting, leases, residual) is impressive</a:t>
            </a:r>
          </a:p>
          <a:p>
            <a:r>
              <a:rPr lang="en-US" dirty="0"/>
              <a:t>Not having one single complex formula in a whole model is impressive</a:t>
            </a:r>
          </a:p>
          <a:p>
            <a:r>
              <a:rPr lang="en-US" dirty="0"/>
              <a:t>Effectively modelling different financing strategies and development fees is impressive</a:t>
            </a:r>
          </a:p>
        </p:txBody>
      </p:sp>
      <p:sp>
        <p:nvSpPr>
          <p:cNvPr id="2" name="Slide Number Placeholder 1">
            <a:extLst>
              <a:ext uri="{FF2B5EF4-FFF2-40B4-BE49-F238E27FC236}">
                <a16:creationId xmlns:a16="http://schemas.microsoft.com/office/drawing/2014/main" id="{23ECB4FE-D270-43DF-BF1C-B807F5C7F473}"/>
              </a:ext>
            </a:extLst>
          </p:cNvPr>
          <p:cNvSpPr>
            <a:spLocks noGrp="1"/>
          </p:cNvSpPr>
          <p:nvPr>
            <p:ph type="sldNum" sz="quarter" idx="12"/>
          </p:nvPr>
        </p:nvSpPr>
        <p:spPr>
          <a:xfrm>
            <a:off x="8999937" y="5710239"/>
            <a:ext cx="525065" cy="273844"/>
          </a:xfrm>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59</a:t>
            </a:fld>
            <a:endParaRPr lang="en-US" dirty="0">
              <a:solidFill>
                <a:srgbClr val="FFFFFF"/>
              </a:solidFill>
            </a:endParaRPr>
          </a:p>
        </p:txBody>
      </p:sp>
    </p:spTree>
    <p:extLst>
      <p:ext uri="{BB962C8B-B14F-4D97-AF65-F5344CB8AC3E}">
        <p14:creationId xmlns:p14="http://schemas.microsoft.com/office/powerpoint/2010/main" val="2591835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871D8E-4883-4F00-1A55-B36DC92C1DD5}"/>
              </a:ext>
            </a:extLst>
          </p:cNvPr>
          <p:cNvSpPr/>
          <p:nvPr/>
        </p:nvSpPr>
        <p:spPr>
          <a:xfrm>
            <a:off x="0" y="0"/>
            <a:ext cx="40551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1" name="Slide Number Placeholder 10">
            <a:extLst>
              <a:ext uri="{FF2B5EF4-FFF2-40B4-BE49-F238E27FC236}">
                <a16:creationId xmlns:a16="http://schemas.microsoft.com/office/drawing/2014/main" id="{268BA0FC-AE3D-6E48-1C67-2C3AE6F166B8}"/>
              </a:ext>
            </a:extLst>
          </p:cNvPr>
          <p:cNvSpPr>
            <a:spLocks noGrp="1"/>
          </p:cNvSpPr>
          <p:nvPr>
            <p:ph type="sldNum" sz="quarter" idx="12"/>
          </p:nvPr>
        </p:nvSpPr>
        <p:spPr/>
        <p:txBody>
          <a:bodyPr/>
          <a:lstStyle/>
          <a:p>
            <a:fld id="{58512D75-7CB4-B14B-B319-80CCA14032BE}" type="slidenum">
              <a:rPr lang="en-SA" smtClean="0"/>
              <a:t>6</a:t>
            </a:fld>
            <a:endParaRPr lang="en-SA"/>
          </a:p>
        </p:txBody>
      </p:sp>
      <p:sp>
        <p:nvSpPr>
          <p:cNvPr id="12" name="TextBox 11">
            <a:extLst>
              <a:ext uri="{FF2B5EF4-FFF2-40B4-BE49-F238E27FC236}">
                <a16:creationId xmlns:a16="http://schemas.microsoft.com/office/drawing/2014/main" id="{0AD29BC5-C87D-2C63-E135-186B3A129FA8}"/>
              </a:ext>
            </a:extLst>
          </p:cNvPr>
          <p:cNvSpPr txBox="1"/>
          <p:nvPr/>
        </p:nvSpPr>
        <p:spPr>
          <a:xfrm>
            <a:off x="7227530" y="2917747"/>
            <a:ext cx="4126270" cy="2539157"/>
          </a:xfrm>
          <a:prstGeom prst="rect">
            <a:avLst/>
          </a:prstGeom>
          <a:noFill/>
        </p:spPr>
        <p:txBody>
          <a:bodyPr wrap="square" anchor="t">
            <a:spAutoFit/>
          </a:bodyPr>
          <a:lstStyle/>
          <a:p>
            <a:pPr>
              <a:spcAft>
                <a:spcPts val="600"/>
              </a:spcAft>
            </a:pPr>
            <a:r>
              <a:rPr lang="en-ID" sz="12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Inspired by His Royal Highness, the Minister of Energy, Prince </a:t>
            </a:r>
            <a:r>
              <a:rPr lang="en-ID" sz="1200" err="1">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Abdulaziz</a:t>
            </a:r>
            <a:r>
              <a:rPr lang="en-ID" sz="12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 bin Salman Al Saud’s passion for education, human capital development and innovation, KAPSARC Academy was launched in 2022 to serve a fundamental role in the education of public policy in the Kingdom of Saudi Arabia.</a:t>
            </a:r>
          </a:p>
          <a:p>
            <a:pPr>
              <a:spcAft>
                <a:spcPts val="600"/>
              </a:spcAft>
            </a:pPr>
            <a:endParaRPr lang="en-ID" sz="12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a:p>
            <a:pPr>
              <a:spcAft>
                <a:spcPts val="600"/>
              </a:spcAft>
            </a:pPr>
            <a:r>
              <a:rPr lang="en-ID" sz="12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rPr>
              <a:t>The academy aims to enable and empower future global public policy leaders and professionals to positively impact society by equipping them with the skills they need to effectively realize the goals of Saudi Vision 2030.</a:t>
            </a:r>
          </a:p>
          <a:p>
            <a:pPr>
              <a:spcAft>
                <a:spcPts val="600"/>
              </a:spcAft>
            </a:pPr>
            <a:endParaRPr lang="en-ID" sz="12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pic>
        <p:nvPicPr>
          <p:cNvPr id="15" name="Picture 14" descr="A green and black gradient&#10;&#10;Description automatically generated">
            <a:extLst>
              <a:ext uri="{FF2B5EF4-FFF2-40B4-BE49-F238E27FC236}">
                <a16:creationId xmlns:a16="http://schemas.microsoft.com/office/drawing/2014/main" id="{8FF13C87-7A25-E87C-7EF0-4AEB24BF8E25}"/>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tretch>
            <a:fillRect/>
          </a:stretch>
        </p:blipFill>
        <p:spPr>
          <a:xfrm>
            <a:off x="0" y="-1"/>
            <a:ext cx="4055165" cy="6858000"/>
          </a:xfrm>
          <a:prstGeom prst="rect">
            <a:avLst/>
          </a:prstGeom>
        </p:spPr>
      </p:pic>
      <p:sp>
        <p:nvSpPr>
          <p:cNvPr id="20" name="Graphic 17">
            <a:extLst>
              <a:ext uri="{FF2B5EF4-FFF2-40B4-BE49-F238E27FC236}">
                <a16:creationId xmlns:a16="http://schemas.microsoft.com/office/drawing/2014/main" id="{9260970A-AB34-B8AB-DEEB-882ADFD4EE21}"/>
              </a:ext>
            </a:extLst>
          </p:cNvPr>
          <p:cNvSpPr/>
          <p:nvPr/>
        </p:nvSpPr>
        <p:spPr>
          <a:xfrm rot="5400000">
            <a:off x="10809041" y="5227446"/>
            <a:ext cx="580319" cy="580319"/>
          </a:xfrm>
          <a:custGeom>
            <a:avLst/>
            <a:gdLst>
              <a:gd name="connsiteX0" fmla="*/ 0 w 1407334"/>
              <a:gd name="connsiteY0" fmla="*/ 0 h 1407334"/>
              <a:gd name="connsiteX1" fmla="*/ 1407335 w 1407334"/>
              <a:gd name="connsiteY1" fmla="*/ 0 h 1407334"/>
              <a:gd name="connsiteX2" fmla="*/ 1407335 w 1407334"/>
              <a:gd name="connsiteY2" fmla="*/ 1407335 h 1407334"/>
              <a:gd name="connsiteX3" fmla="*/ 0 w 1407334"/>
              <a:gd name="connsiteY3" fmla="*/ 0 h 1407334"/>
            </a:gdLst>
            <a:ahLst/>
            <a:cxnLst>
              <a:cxn ang="0">
                <a:pos x="connsiteX0" y="connsiteY0"/>
              </a:cxn>
              <a:cxn ang="0">
                <a:pos x="connsiteX1" y="connsiteY1"/>
              </a:cxn>
              <a:cxn ang="0">
                <a:pos x="connsiteX2" y="connsiteY2"/>
              </a:cxn>
              <a:cxn ang="0">
                <a:pos x="connsiteX3" y="connsiteY3"/>
              </a:cxn>
            </a:cxnLst>
            <a:rect l="l" t="t" r="r" b="b"/>
            <a:pathLst>
              <a:path w="1407334" h="1407334">
                <a:moveTo>
                  <a:pt x="0" y="0"/>
                </a:moveTo>
                <a:lnTo>
                  <a:pt x="1407335" y="0"/>
                </a:lnTo>
                <a:lnTo>
                  <a:pt x="1407335" y="1407335"/>
                </a:lnTo>
                <a:lnTo>
                  <a:pt x="0" y="0"/>
                </a:lnTo>
                <a:close/>
              </a:path>
            </a:pathLst>
          </a:custGeom>
          <a:solidFill>
            <a:schemeClr val="accent4"/>
          </a:solidFill>
          <a:ln w="0" cap="flat">
            <a:noFill/>
            <a:prstDash val="solid"/>
            <a:miter/>
          </a:ln>
        </p:spPr>
        <p:txBody>
          <a:bodyPr rtlCol="0" anchor="ctr"/>
          <a:lstStyle/>
          <a:p>
            <a:endParaRPr lang="en-SA"/>
          </a:p>
        </p:txBody>
      </p:sp>
      <p:pic>
        <p:nvPicPr>
          <p:cNvPr id="28" name="Picture 27" descr="A group of people posing for a photo&#10;&#10;Description automatically generated">
            <a:extLst>
              <a:ext uri="{FF2B5EF4-FFF2-40B4-BE49-F238E27FC236}">
                <a16:creationId xmlns:a16="http://schemas.microsoft.com/office/drawing/2014/main" id="{9E2AAE6F-B88D-A345-8E4A-FE9ADD83944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28741" y="1050234"/>
            <a:ext cx="4754880" cy="4754880"/>
          </a:xfrm>
          <a:custGeom>
            <a:avLst/>
            <a:gdLst>
              <a:gd name="connsiteX0" fmla="*/ 0 w 4754880"/>
              <a:gd name="connsiteY0" fmla="*/ 0 h 4754880"/>
              <a:gd name="connsiteX1" fmla="*/ 4754880 w 4754880"/>
              <a:gd name="connsiteY1" fmla="*/ 0 h 4754880"/>
              <a:gd name="connsiteX2" fmla="*/ 4754880 w 4754880"/>
              <a:gd name="connsiteY2" fmla="*/ 4754880 h 4754880"/>
              <a:gd name="connsiteX3" fmla="*/ 792496 w 4754880"/>
              <a:gd name="connsiteY3" fmla="*/ 4754880 h 4754880"/>
              <a:gd name="connsiteX4" fmla="*/ 0 w 4754880"/>
              <a:gd name="connsiteY4" fmla="*/ 3962384 h 475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80" h="4754880">
                <a:moveTo>
                  <a:pt x="0" y="0"/>
                </a:moveTo>
                <a:lnTo>
                  <a:pt x="4754880" y="0"/>
                </a:lnTo>
                <a:lnTo>
                  <a:pt x="4754880" y="4754880"/>
                </a:lnTo>
                <a:lnTo>
                  <a:pt x="792496" y="4754880"/>
                </a:lnTo>
                <a:lnTo>
                  <a:pt x="0" y="3962384"/>
                </a:lnTo>
                <a:close/>
              </a:path>
            </a:pathLst>
          </a:custGeom>
        </p:spPr>
      </p:pic>
      <p:sp>
        <p:nvSpPr>
          <p:cNvPr id="6" name="TextBox 5">
            <a:extLst>
              <a:ext uri="{FF2B5EF4-FFF2-40B4-BE49-F238E27FC236}">
                <a16:creationId xmlns:a16="http://schemas.microsoft.com/office/drawing/2014/main" id="{86273C61-7BA0-CC5F-4845-C8EC0B39B793}"/>
              </a:ext>
            </a:extLst>
          </p:cNvPr>
          <p:cNvSpPr txBox="1"/>
          <p:nvPr/>
        </p:nvSpPr>
        <p:spPr>
          <a:xfrm>
            <a:off x="7227530" y="1696047"/>
            <a:ext cx="3016400" cy="307777"/>
          </a:xfrm>
          <a:prstGeom prst="rect">
            <a:avLst/>
          </a:prstGeom>
          <a:noFill/>
        </p:spPr>
        <p:txBody>
          <a:bodyPr wrap="square" anchor="t">
            <a:spAutoFit/>
          </a:bodyPr>
          <a:lstStyle/>
          <a:p>
            <a:pPr>
              <a:spcAft>
                <a:spcPts val="600"/>
              </a:spcAft>
            </a:pPr>
            <a:r>
              <a:rPr lang="en-ID" sz="1400" b="1">
                <a:solidFill>
                  <a:schemeClr val="bg2"/>
                </a:solidFill>
                <a:latin typeface="DIN Next LT Arabic" panose="020B0503020203050203" pitchFamily="34" charset="-78"/>
                <a:ea typeface="Roboto Light" panose="02000000000000000000" pitchFamily="2" charset="0"/>
                <a:cs typeface="DIN Next LT Arabic" panose="020B0503020203050203" pitchFamily="34" charset="-78"/>
              </a:rPr>
              <a:t>Introduction</a:t>
            </a:r>
          </a:p>
        </p:txBody>
      </p:sp>
      <p:cxnSp>
        <p:nvCxnSpPr>
          <p:cNvPr id="7" name="Straight Connector 6">
            <a:extLst>
              <a:ext uri="{FF2B5EF4-FFF2-40B4-BE49-F238E27FC236}">
                <a16:creationId xmlns:a16="http://schemas.microsoft.com/office/drawing/2014/main" id="{BC651D1E-BA54-ECDB-AAFA-E1AF817FFC6A}"/>
              </a:ext>
            </a:extLst>
          </p:cNvPr>
          <p:cNvCxnSpPr>
            <a:cxnSpLocks/>
          </p:cNvCxnSpPr>
          <p:nvPr/>
        </p:nvCxnSpPr>
        <p:spPr>
          <a:xfrm>
            <a:off x="6968631" y="1893840"/>
            <a:ext cx="2191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0E2E013-8761-00B8-D717-C4405EEB07EB}"/>
              </a:ext>
            </a:extLst>
          </p:cNvPr>
          <p:cNvSpPr txBox="1"/>
          <p:nvPr/>
        </p:nvSpPr>
        <p:spPr>
          <a:xfrm>
            <a:off x="7227530" y="1987009"/>
            <a:ext cx="4977722" cy="810991"/>
          </a:xfrm>
          <a:prstGeom prst="rect">
            <a:avLst/>
          </a:prstGeom>
          <a:noFill/>
        </p:spPr>
        <p:txBody>
          <a:bodyPr wrap="square" anchor="t">
            <a:spAutoFit/>
          </a:bodyPr>
          <a:lstStyle/>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About KAPSARC</a:t>
            </a:r>
          </a:p>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School</a:t>
            </a:r>
          </a:p>
        </p:txBody>
      </p:sp>
      <p:cxnSp>
        <p:nvCxnSpPr>
          <p:cNvPr id="13" name="Straight Connector 12">
            <a:extLst>
              <a:ext uri="{FF2B5EF4-FFF2-40B4-BE49-F238E27FC236}">
                <a16:creationId xmlns:a16="http://schemas.microsoft.com/office/drawing/2014/main" id="{A8CB455B-A4A1-DE0D-631C-C4F9BB493809}"/>
              </a:ext>
            </a:extLst>
          </p:cNvPr>
          <p:cNvCxnSpPr>
            <a:cxnSpLocks/>
          </p:cNvCxnSpPr>
          <p:nvPr/>
        </p:nvCxnSpPr>
        <p:spPr>
          <a:xfrm>
            <a:off x="3101009" y="6533322"/>
            <a:ext cx="9541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65E96CE-6F3F-C787-72DD-81A56CC029B5}"/>
              </a:ext>
            </a:extLst>
          </p:cNvPr>
          <p:cNvSpPr txBox="1"/>
          <p:nvPr/>
        </p:nvSpPr>
        <p:spPr>
          <a:xfrm>
            <a:off x="433474" y="6394822"/>
            <a:ext cx="2339679" cy="276999"/>
          </a:xfrm>
          <a:prstGeom prst="rect">
            <a:avLst/>
          </a:prstGeom>
          <a:noFill/>
        </p:spPr>
        <p:txBody>
          <a:bodyPr wrap="none" rtlCol="0">
            <a:spAutoFit/>
          </a:bodyPr>
          <a:lstStyle/>
          <a:p>
            <a:r>
              <a:rPr lang="en-SA" sz="1200" b="0" i="0">
                <a:solidFill>
                  <a:schemeClr val="bg1"/>
                </a:solidFill>
                <a:latin typeface="DIN Next Arabic Light" pitchFamily="2" charset="-78"/>
                <a:cs typeface="DIN Next Arabic Light" pitchFamily="2" charset="-78"/>
              </a:rPr>
              <a:t>KAPSARC School Of Public Policy</a:t>
            </a:r>
          </a:p>
        </p:txBody>
      </p:sp>
      <p:cxnSp>
        <p:nvCxnSpPr>
          <p:cNvPr id="16" name="Straight Connector 15">
            <a:extLst>
              <a:ext uri="{FF2B5EF4-FFF2-40B4-BE49-F238E27FC236}">
                <a16:creationId xmlns:a16="http://schemas.microsoft.com/office/drawing/2014/main" id="{342F711B-8954-1728-83F0-CD376EDCBBB9}"/>
              </a:ext>
            </a:extLst>
          </p:cNvPr>
          <p:cNvCxnSpPr>
            <a:cxnSpLocks/>
          </p:cNvCxnSpPr>
          <p:nvPr/>
        </p:nvCxnSpPr>
        <p:spPr>
          <a:xfrm>
            <a:off x="433474" y="324677"/>
            <a:ext cx="36216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4676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A393B-828F-4498-BC48-F25220A33BA1}"/>
              </a:ext>
            </a:extLst>
          </p:cNvPr>
          <p:cNvSpPr>
            <a:spLocks noGrp="1"/>
          </p:cNvSpPr>
          <p:nvPr>
            <p:ph type="title"/>
          </p:nvPr>
        </p:nvSpPr>
        <p:spPr/>
        <p:txBody>
          <a:bodyPr>
            <a:noAutofit/>
          </a:bodyPr>
          <a:lstStyle/>
          <a:p>
            <a:r>
              <a:rPr lang="en-US" sz="4000" dirty="0"/>
              <a:t>Users Matter and Auditors Do Not</a:t>
            </a:r>
          </a:p>
        </p:txBody>
      </p:sp>
      <p:sp>
        <p:nvSpPr>
          <p:cNvPr id="2" name="Content Placeholder 1">
            <a:extLst>
              <a:ext uri="{FF2B5EF4-FFF2-40B4-BE49-F238E27FC236}">
                <a16:creationId xmlns:a16="http://schemas.microsoft.com/office/drawing/2014/main" id="{47DF3A63-4D8D-41B3-B0B7-ECECA2DD6241}"/>
              </a:ext>
            </a:extLst>
          </p:cNvPr>
          <p:cNvSpPr>
            <a:spLocks noGrp="1"/>
          </p:cNvSpPr>
          <p:nvPr>
            <p:ph idx="1"/>
          </p:nvPr>
        </p:nvSpPr>
        <p:spPr/>
        <p:txBody>
          <a:bodyPr>
            <a:normAutofit/>
          </a:bodyPr>
          <a:lstStyle/>
          <a:p>
            <a:pPr marL="0" indent="0">
              <a:buNone/>
            </a:pPr>
            <a:endParaRPr lang="en-US" sz="2800" dirty="0"/>
          </a:p>
          <a:p>
            <a:pPr marL="0" indent="0">
              <a:buNone/>
            </a:pPr>
            <a:r>
              <a:rPr lang="en-US" sz="2800" dirty="0"/>
              <a:t>Like Writing a Book or Running a Business – Focus on the Consumer and Not Internal Bureaucratic Rules or Rules for Auditors</a:t>
            </a:r>
          </a:p>
          <a:p>
            <a:pPr marL="0" indent="0">
              <a:buNone/>
            </a:pPr>
            <a:endParaRPr lang="en-US" sz="2800" dirty="0"/>
          </a:p>
          <a:p>
            <a:pPr marL="0" indent="0">
              <a:buNone/>
            </a:pPr>
            <a:r>
              <a:rPr lang="en-US" sz="2800" dirty="0"/>
              <a:t>Two Things:</a:t>
            </a:r>
          </a:p>
          <a:p>
            <a:pPr marL="0" indent="0">
              <a:buNone/>
            </a:pPr>
            <a:r>
              <a:rPr lang="en-US" sz="2800" dirty="0"/>
              <a:t>F2 to Find Equations without Looking Far</a:t>
            </a:r>
          </a:p>
          <a:p>
            <a:pPr marL="0" indent="0">
              <a:buNone/>
            </a:pPr>
            <a:r>
              <a:rPr lang="en-US" sz="2800" dirty="0"/>
              <a:t>Cntl ] and F5 to Find the source</a:t>
            </a:r>
          </a:p>
        </p:txBody>
      </p:sp>
    </p:spTree>
    <p:extLst>
      <p:ext uri="{BB962C8B-B14F-4D97-AF65-F5344CB8AC3E}">
        <p14:creationId xmlns:p14="http://schemas.microsoft.com/office/powerpoint/2010/main" val="4908783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A393B-828F-4498-BC48-F25220A33BA1}"/>
              </a:ext>
            </a:extLst>
          </p:cNvPr>
          <p:cNvSpPr>
            <a:spLocks noGrp="1"/>
          </p:cNvSpPr>
          <p:nvPr>
            <p:ph type="title"/>
          </p:nvPr>
        </p:nvSpPr>
        <p:spPr/>
        <p:txBody>
          <a:bodyPr>
            <a:noAutofit/>
          </a:bodyPr>
          <a:lstStyle/>
          <a:p>
            <a:r>
              <a:rPr lang="en-US" dirty="0"/>
              <a:t>Use Principles and Not Rules</a:t>
            </a:r>
          </a:p>
        </p:txBody>
      </p:sp>
      <p:sp>
        <p:nvSpPr>
          <p:cNvPr id="2" name="Content Placeholder 1">
            <a:extLst>
              <a:ext uri="{FF2B5EF4-FFF2-40B4-BE49-F238E27FC236}">
                <a16:creationId xmlns:a16="http://schemas.microsoft.com/office/drawing/2014/main" id="{47DF3A63-4D8D-41B3-B0B7-ECECA2DD6241}"/>
              </a:ext>
            </a:extLst>
          </p:cNvPr>
          <p:cNvSpPr>
            <a:spLocks noGrp="1"/>
          </p:cNvSpPr>
          <p:nvPr>
            <p:ph idx="1"/>
          </p:nvPr>
        </p:nvSpPr>
        <p:spPr/>
        <p:txBody>
          <a:bodyPr>
            <a:normAutofit/>
          </a:bodyPr>
          <a:lstStyle/>
          <a:p>
            <a:pPr marL="0" indent="0">
              <a:buNone/>
            </a:pPr>
            <a:r>
              <a:rPr lang="en-US" sz="1575" dirty="0"/>
              <a:t>Fast Religion</a:t>
            </a:r>
          </a:p>
          <a:p>
            <a:pPr marL="0" indent="0">
              <a:buNone/>
            </a:pPr>
            <a:endParaRPr lang="en-US" sz="1575" dirty="0"/>
          </a:p>
          <a:p>
            <a:r>
              <a:rPr lang="en-US" sz="1575" dirty="0"/>
              <a:t>Flexible – What does it really mean (Really large models with too many rules are not flexible)</a:t>
            </a:r>
          </a:p>
          <a:p>
            <a:r>
              <a:rPr lang="en-US" sz="1575" dirty="0"/>
              <a:t>Accurate – Not Appropriate. Key checks are essential. Be creative with checks.</a:t>
            </a:r>
          </a:p>
          <a:p>
            <a:r>
              <a:rPr lang="en-US" sz="1575" dirty="0"/>
              <a:t>Structured – Separation of Cash Flows; Natural Flow of Model for Users.</a:t>
            </a:r>
          </a:p>
          <a:p>
            <a:r>
              <a:rPr lang="en-US" sz="1575" dirty="0"/>
              <a:t>Transparent – User Focus with Simple Equations and Seeing how the Model Works</a:t>
            </a:r>
          </a:p>
          <a:p>
            <a:pPr marL="0" indent="0">
              <a:buNone/>
            </a:pPr>
            <a:endParaRPr lang="en-US" sz="1575" dirty="0"/>
          </a:p>
          <a:p>
            <a:pPr marL="0" indent="0">
              <a:buNone/>
            </a:pPr>
            <a:endParaRPr lang="en-US" sz="1575" dirty="0"/>
          </a:p>
          <a:p>
            <a:pPr marL="0" indent="0">
              <a:buNone/>
            </a:pPr>
            <a:endParaRPr lang="en-US" sz="1575" dirty="0"/>
          </a:p>
        </p:txBody>
      </p:sp>
      <p:pic>
        <p:nvPicPr>
          <p:cNvPr id="7" name="Picture 6">
            <a:extLst>
              <a:ext uri="{FF2B5EF4-FFF2-40B4-BE49-F238E27FC236}">
                <a16:creationId xmlns:a16="http://schemas.microsoft.com/office/drawing/2014/main" id="{BF7015B1-ECEB-440E-BC82-55C23685E675}"/>
              </a:ext>
            </a:extLst>
          </p:cNvPr>
          <p:cNvPicPr>
            <a:picLocks noChangeAspect="1"/>
          </p:cNvPicPr>
          <p:nvPr/>
        </p:nvPicPr>
        <p:blipFill>
          <a:blip r:embed="rId2"/>
          <a:stretch>
            <a:fillRect/>
          </a:stretch>
        </p:blipFill>
        <p:spPr>
          <a:xfrm>
            <a:off x="690257" y="4334256"/>
            <a:ext cx="10391885" cy="1588719"/>
          </a:xfrm>
          <a:prstGeom prst="rect">
            <a:avLst/>
          </a:prstGeom>
        </p:spPr>
      </p:pic>
    </p:spTree>
    <p:extLst>
      <p:ext uri="{BB962C8B-B14F-4D97-AF65-F5344CB8AC3E}">
        <p14:creationId xmlns:p14="http://schemas.microsoft.com/office/powerpoint/2010/main" val="4036065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E92DE1-5745-4358-9D60-D6F58E5F67D3}"/>
              </a:ext>
            </a:extLst>
          </p:cNvPr>
          <p:cNvSpPr>
            <a:spLocks noGrp="1"/>
          </p:cNvSpPr>
          <p:nvPr>
            <p:ph type="title"/>
          </p:nvPr>
        </p:nvSpPr>
        <p:spPr/>
        <p:txBody>
          <a:bodyPr/>
          <a:lstStyle/>
          <a:p>
            <a:r>
              <a:rPr lang="en-US" dirty="0"/>
              <a:t>Making Models for Auditors</a:t>
            </a:r>
          </a:p>
        </p:txBody>
      </p:sp>
      <p:sp>
        <p:nvSpPr>
          <p:cNvPr id="4" name="Text Placeholder 3">
            <a:extLst>
              <a:ext uri="{FF2B5EF4-FFF2-40B4-BE49-F238E27FC236}">
                <a16:creationId xmlns:a16="http://schemas.microsoft.com/office/drawing/2014/main" id="{8B764C5F-FA93-444F-9742-733050BF3F6F}"/>
              </a:ext>
            </a:extLst>
          </p:cNvPr>
          <p:cNvSpPr>
            <a:spLocks noGrp="1"/>
          </p:cNvSpPr>
          <p:nvPr>
            <p:ph idx="1"/>
          </p:nvPr>
        </p:nvSpPr>
        <p:spPr/>
        <p:txBody>
          <a:bodyPr/>
          <a:lstStyle/>
          <a:p>
            <a:r>
              <a:rPr lang="en-US" dirty="0"/>
              <a:t>I have heard that it is good to follow rules like using InputC and putting time switches in a separate page because it will be easier to audit models</a:t>
            </a:r>
          </a:p>
          <a:p>
            <a:r>
              <a:rPr lang="en-US" dirty="0"/>
              <a:t>You do not make models for auditors; auditors are a painful and often unnecessary part of modelling</a:t>
            </a:r>
          </a:p>
          <a:p>
            <a:r>
              <a:rPr lang="en-US" dirty="0"/>
              <a:t>Auditors are most concerned with disclaimers</a:t>
            </a:r>
          </a:p>
          <a:p>
            <a:r>
              <a:rPr lang="en-US" dirty="0"/>
              <a:t>Auditors do not find real errors</a:t>
            </a:r>
          </a:p>
          <a:p>
            <a:r>
              <a:rPr lang="en-US" dirty="0"/>
              <a:t>Remember who you are making the models for</a:t>
            </a:r>
          </a:p>
          <a:p>
            <a:endParaRPr lang="en-US" dirty="0"/>
          </a:p>
        </p:txBody>
      </p:sp>
      <p:sp>
        <p:nvSpPr>
          <p:cNvPr id="2" name="Slide Number Placeholder 1">
            <a:extLst>
              <a:ext uri="{FF2B5EF4-FFF2-40B4-BE49-F238E27FC236}">
                <a16:creationId xmlns:a16="http://schemas.microsoft.com/office/drawing/2014/main" id="{D55F9FDD-7825-47E5-B42E-BCAD0FEA414C}"/>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62</a:t>
            </a:fld>
            <a:endParaRPr lang="en-US" dirty="0">
              <a:solidFill>
                <a:srgbClr val="FFFFFF"/>
              </a:solidFill>
            </a:endParaRPr>
          </a:p>
        </p:txBody>
      </p:sp>
      <p:pic>
        <p:nvPicPr>
          <p:cNvPr id="6" name="Picture 5">
            <a:extLst>
              <a:ext uri="{FF2B5EF4-FFF2-40B4-BE49-F238E27FC236}">
                <a16:creationId xmlns:a16="http://schemas.microsoft.com/office/drawing/2014/main" id="{36EEE18B-F9BA-4E68-A0F1-630D3769BAA5}"/>
              </a:ext>
            </a:extLst>
          </p:cNvPr>
          <p:cNvPicPr>
            <a:picLocks noChangeAspect="1"/>
          </p:cNvPicPr>
          <p:nvPr/>
        </p:nvPicPr>
        <p:blipFill>
          <a:blip r:embed="rId2"/>
          <a:stretch>
            <a:fillRect/>
          </a:stretch>
        </p:blipFill>
        <p:spPr>
          <a:xfrm>
            <a:off x="2492795" y="4950943"/>
            <a:ext cx="6480393" cy="1226021"/>
          </a:xfrm>
          <a:prstGeom prst="rect">
            <a:avLst/>
          </a:prstGeom>
          <a:effectLst>
            <a:glow rad="228600">
              <a:schemeClr val="accent4">
                <a:satMod val="175000"/>
                <a:alpha val="40000"/>
              </a:schemeClr>
            </a:glow>
            <a:outerShdw blurRad="50800" dist="50800" dir="5400000" algn="ctr" rotWithShape="0">
              <a:schemeClr val="accent3">
                <a:lumMod val="60000"/>
                <a:lumOff val="40000"/>
              </a:schemeClr>
            </a:outerShdw>
          </a:effectLst>
          <a:scene3d>
            <a:camera prst="orthographicFront"/>
            <a:lightRig rig="threePt" dir="t"/>
          </a:scene3d>
          <a:sp3d>
            <a:bevelT w="101600" prst="riblet"/>
          </a:sp3d>
        </p:spPr>
      </p:pic>
    </p:spTree>
    <p:extLst>
      <p:ext uri="{BB962C8B-B14F-4D97-AF65-F5344CB8AC3E}">
        <p14:creationId xmlns:p14="http://schemas.microsoft.com/office/powerpoint/2010/main" val="3448216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CE36B-C11D-4C40-83D7-9E80CF739676}"/>
              </a:ext>
            </a:extLst>
          </p:cNvPr>
          <p:cNvSpPr>
            <a:spLocks noGrp="1"/>
          </p:cNvSpPr>
          <p:nvPr>
            <p:ph type="title"/>
          </p:nvPr>
        </p:nvSpPr>
        <p:spPr/>
        <p:txBody>
          <a:bodyPr>
            <a:normAutofit/>
          </a:bodyPr>
          <a:lstStyle/>
          <a:p>
            <a:r>
              <a:rPr lang="en-US" dirty="0"/>
              <a:t>Become a Financial Modelling Rebel</a:t>
            </a:r>
          </a:p>
        </p:txBody>
      </p:sp>
      <p:sp>
        <p:nvSpPr>
          <p:cNvPr id="4" name="Text Placeholder 3">
            <a:extLst>
              <a:ext uri="{FF2B5EF4-FFF2-40B4-BE49-F238E27FC236}">
                <a16:creationId xmlns:a16="http://schemas.microsoft.com/office/drawing/2014/main" id="{3D676EC1-61BB-40ED-B32B-005F8ADBC84C}"/>
              </a:ext>
            </a:extLst>
          </p:cNvPr>
          <p:cNvSpPr>
            <a:spLocks noGrp="1"/>
          </p:cNvSpPr>
          <p:nvPr>
            <p:ph idx="1"/>
          </p:nvPr>
        </p:nvSpPr>
        <p:spPr/>
        <p:txBody>
          <a:bodyPr/>
          <a:lstStyle/>
          <a:p>
            <a:r>
              <a:rPr lang="en-US" dirty="0"/>
              <a:t>Example</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486486F4-5B96-4201-80B6-708110D96BC4}"/>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63</a:t>
            </a:fld>
            <a:endParaRPr lang="en-US" dirty="0">
              <a:solidFill>
                <a:srgbClr val="FFFFFF"/>
              </a:solidFill>
            </a:endParaRPr>
          </a:p>
        </p:txBody>
      </p:sp>
      <p:pic>
        <p:nvPicPr>
          <p:cNvPr id="6" name="Picture 5">
            <a:extLst>
              <a:ext uri="{FF2B5EF4-FFF2-40B4-BE49-F238E27FC236}">
                <a16:creationId xmlns:a16="http://schemas.microsoft.com/office/drawing/2014/main" id="{87A5F748-C09A-4344-8988-CFB1B73D8BCB}"/>
              </a:ext>
            </a:extLst>
          </p:cNvPr>
          <p:cNvPicPr>
            <a:picLocks noChangeAspect="1"/>
          </p:cNvPicPr>
          <p:nvPr/>
        </p:nvPicPr>
        <p:blipFill>
          <a:blip r:embed="rId2"/>
          <a:stretch>
            <a:fillRect/>
          </a:stretch>
        </p:blipFill>
        <p:spPr>
          <a:xfrm>
            <a:off x="3132718" y="2425256"/>
            <a:ext cx="5340723" cy="1465230"/>
          </a:xfrm>
          <a:prstGeom prst="rect">
            <a:avLst/>
          </a:prstGeom>
        </p:spPr>
      </p:pic>
      <p:pic>
        <p:nvPicPr>
          <p:cNvPr id="8" name="Picture 7">
            <a:extLst>
              <a:ext uri="{FF2B5EF4-FFF2-40B4-BE49-F238E27FC236}">
                <a16:creationId xmlns:a16="http://schemas.microsoft.com/office/drawing/2014/main" id="{D91CCAB3-ED27-49AF-9EA1-AF7B38EFC64E}"/>
              </a:ext>
            </a:extLst>
          </p:cNvPr>
          <p:cNvPicPr>
            <a:picLocks noChangeAspect="1"/>
          </p:cNvPicPr>
          <p:nvPr/>
        </p:nvPicPr>
        <p:blipFill>
          <a:blip r:embed="rId3"/>
          <a:stretch>
            <a:fillRect/>
          </a:stretch>
        </p:blipFill>
        <p:spPr>
          <a:xfrm>
            <a:off x="2944798" y="4468787"/>
            <a:ext cx="6065852" cy="1198580"/>
          </a:xfrm>
          <a:prstGeom prst="rect">
            <a:avLst/>
          </a:prstGeom>
        </p:spPr>
      </p:pic>
    </p:spTree>
    <p:extLst>
      <p:ext uri="{BB962C8B-B14F-4D97-AF65-F5344CB8AC3E}">
        <p14:creationId xmlns:p14="http://schemas.microsoft.com/office/powerpoint/2010/main" val="1778302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A393B-828F-4498-BC48-F25220A33BA1}"/>
              </a:ext>
            </a:extLst>
          </p:cNvPr>
          <p:cNvSpPr>
            <a:spLocks noGrp="1"/>
          </p:cNvSpPr>
          <p:nvPr>
            <p:ph type="title"/>
          </p:nvPr>
        </p:nvSpPr>
        <p:spPr>
          <a:xfrm>
            <a:off x="2069694" y="648011"/>
            <a:ext cx="7160683" cy="862541"/>
          </a:xfrm>
        </p:spPr>
        <p:txBody>
          <a:bodyPr>
            <a:noAutofit/>
          </a:bodyPr>
          <a:lstStyle/>
          <a:p>
            <a:r>
              <a:rPr lang="en-US" sz="3600" dirty="0"/>
              <a:t>Using Economic Formulas Rather than Forcing things with Macros</a:t>
            </a:r>
          </a:p>
        </p:txBody>
      </p:sp>
      <p:sp>
        <p:nvSpPr>
          <p:cNvPr id="2" name="Content Placeholder 1">
            <a:extLst>
              <a:ext uri="{FF2B5EF4-FFF2-40B4-BE49-F238E27FC236}">
                <a16:creationId xmlns:a16="http://schemas.microsoft.com/office/drawing/2014/main" id="{47DF3A63-4D8D-41B3-B0B7-ECECA2DD6241}"/>
              </a:ext>
            </a:extLst>
          </p:cNvPr>
          <p:cNvSpPr>
            <a:spLocks noGrp="1"/>
          </p:cNvSpPr>
          <p:nvPr>
            <p:ph idx="1"/>
          </p:nvPr>
        </p:nvSpPr>
        <p:spPr/>
        <p:txBody>
          <a:bodyPr>
            <a:normAutofit/>
          </a:bodyPr>
          <a:lstStyle/>
          <a:p>
            <a:pPr marL="0" indent="0">
              <a:buNone/>
            </a:pPr>
            <a:endParaRPr lang="en-US" sz="2700" dirty="0"/>
          </a:p>
          <a:p>
            <a:pPr marL="0" indent="0">
              <a:buNone/>
            </a:pPr>
            <a:r>
              <a:rPr lang="en-US" sz="2700" dirty="0"/>
              <a:t>For complex items like sculpting of debt, computing of residual value try to find mathematical formulas and do not resort to forcing things with macros and/or goal seek</a:t>
            </a:r>
          </a:p>
          <a:p>
            <a:pPr marL="0" indent="0">
              <a:buNone/>
            </a:pPr>
            <a:endParaRPr lang="en-US" sz="2700" dirty="0"/>
          </a:p>
          <a:p>
            <a:pPr marL="0" indent="0">
              <a:buNone/>
            </a:pPr>
            <a:endParaRPr lang="en-US" sz="2700" dirty="0"/>
          </a:p>
          <a:p>
            <a:pPr marL="0" indent="0">
              <a:buNone/>
            </a:pPr>
            <a:endParaRPr lang="en-US" sz="2700" dirty="0"/>
          </a:p>
        </p:txBody>
      </p:sp>
      <p:pic>
        <p:nvPicPr>
          <p:cNvPr id="5" name="Picture 4">
            <a:extLst>
              <a:ext uri="{FF2B5EF4-FFF2-40B4-BE49-F238E27FC236}">
                <a16:creationId xmlns:a16="http://schemas.microsoft.com/office/drawing/2014/main" id="{35D6CA3A-0F69-4E8D-85D0-8EAA71B97766}"/>
              </a:ext>
            </a:extLst>
          </p:cNvPr>
          <p:cNvPicPr>
            <a:picLocks noChangeAspect="1"/>
          </p:cNvPicPr>
          <p:nvPr/>
        </p:nvPicPr>
        <p:blipFill>
          <a:blip r:embed="rId2"/>
          <a:stretch>
            <a:fillRect/>
          </a:stretch>
        </p:blipFill>
        <p:spPr>
          <a:xfrm>
            <a:off x="6968254" y="3033723"/>
            <a:ext cx="2262122" cy="1620068"/>
          </a:xfrm>
          <a:prstGeom prst="rect">
            <a:avLst/>
          </a:prstGeom>
        </p:spPr>
      </p:pic>
    </p:spTree>
    <p:extLst>
      <p:ext uri="{BB962C8B-B14F-4D97-AF65-F5344CB8AC3E}">
        <p14:creationId xmlns:p14="http://schemas.microsoft.com/office/powerpoint/2010/main" val="2565539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A393B-828F-4498-BC48-F25220A33BA1}"/>
              </a:ext>
            </a:extLst>
          </p:cNvPr>
          <p:cNvSpPr>
            <a:spLocks noGrp="1"/>
          </p:cNvSpPr>
          <p:nvPr>
            <p:ph type="title"/>
          </p:nvPr>
        </p:nvSpPr>
        <p:spPr/>
        <p:txBody>
          <a:bodyPr>
            <a:noAutofit/>
          </a:bodyPr>
          <a:lstStyle/>
          <a:p>
            <a:r>
              <a:rPr lang="en-US" dirty="0"/>
              <a:t>Economics and Financial Principles</a:t>
            </a:r>
          </a:p>
        </p:txBody>
      </p:sp>
      <p:sp>
        <p:nvSpPr>
          <p:cNvPr id="2" name="Content Placeholder 1">
            <a:extLst>
              <a:ext uri="{FF2B5EF4-FFF2-40B4-BE49-F238E27FC236}">
                <a16:creationId xmlns:a16="http://schemas.microsoft.com/office/drawing/2014/main" id="{47DF3A63-4D8D-41B3-B0B7-ECECA2DD6241}"/>
              </a:ext>
            </a:extLst>
          </p:cNvPr>
          <p:cNvSpPr>
            <a:spLocks noGrp="1"/>
          </p:cNvSpPr>
          <p:nvPr>
            <p:ph idx="1"/>
          </p:nvPr>
        </p:nvSpPr>
        <p:spPr/>
        <p:txBody>
          <a:bodyPr>
            <a:normAutofit/>
          </a:bodyPr>
          <a:lstStyle/>
          <a:p>
            <a:pPr marL="0" indent="0">
              <a:buNone/>
            </a:pPr>
            <a:r>
              <a:rPr lang="en-US" sz="2100" dirty="0"/>
              <a:t>Understanding the Underlying Economics of the Project and the Principles of Financing and Presenting them Well is More Important than Rules</a:t>
            </a:r>
          </a:p>
          <a:p>
            <a:pPr marL="0" indent="0">
              <a:buNone/>
            </a:pPr>
            <a:r>
              <a:rPr lang="en-US" sz="1050" dirty="0"/>
              <a:t>	</a:t>
            </a:r>
            <a:r>
              <a:rPr lang="en-US" sz="1350" dirty="0"/>
              <a:t>Refineries</a:t>
            </a:r>
          </a:p>
          <a:p>
            <a:pPr marL="0" indent="0">
              <a:buNone/>
            </a:pPr>
            <a:r>
              <a:rPr lang="en-US" sz="1350" dirty="0"/>
              <a:t>	Renewable Energy</a:t>
            </a:r>
          </a:p>
          <a:p>
            <a:pPr marL="0" indent="0">
              <a:buNone/>
            </a:pPr>
            <a:r>
              <a:rPr lang="en-US" sz="1350" dirty="0"/>
              <a:t>	Downstream</a:t>
            </a:r>
          </a:p>
          <a:p>
            <a:pPr marL="0" indent="0">
              <a:buNone/>
            </a:pPr>
            <a:r>
              <a:rPr lang="en-US" sz="1350" dirty="0"/>
              <a:t>	Upstream Oil</a:t>
            </a:r>
          </a:p>
          <a:p>
            <a:pPr marL="0" indent="0">
              <a:buNone/>
            </a:pPr>
            <a:r>
              <a:rPr lang="en-US" sz="1350" dirty="0"/>
              <a:t>	Hydrogen</a:t>
            </a:r>
          </a:p>
          <a:p>
            <a:pPr marL="0" indent="0">
              <a:buNone/>
            </a:pPr>
            <a:r>
              <a:rPr lang="en-US" sz="1350" dirty="0"/>
              <a:t>	Infrastructure – Toll Roads</a:t>
            </a:r>
          </a:p>
          <a:p>
            <a:pPr marL="0" indent="0">
              <a:buNone/>
            </a:pPr>
            <a:r>
              <a:rPr lang="en-US" sz="1350" dirty="0"/>
              <a:t>	Infrastructure -- Airports	</a:t>
            </a:r>
            <a:endParaRPr lang="en-US" sz="1050" dirty="0"/>
          </a:p>
          <a:p>
            <a:pPr marL="0" indent="0">
              <a:buNone/>
            </a:pPr>
            <a:endParaRPr lang="en-US" sz="2100" dirty="0"/>
          </a:p>
          <a:p>
            <a:pPr marL="0" indent="0">
              <a:buNone/>
            </a:pPr>
            <a:endParaRPr lang="en-US" sz="2100" dirty="0"/>
          </a:p>
          <a:p>
            <a:pPr marL="0" indent="0">
              <a:buNone/>
            </a:pPr>
            <a:endParaRPr lang="en-US" sz="2100" dirty="0"/>
          </a:p>
          <a:p>
            <a:pPr marL="0" indent="0">
              <a:buNone/>
            </a:pPr>
            <a:endParaRPr lang="en-US" sz="2100" dirty="0"/>
          </a:p>
          <a:p>
            <a:pPr marL="0" indent="0">
              <a:buNone/>
            </a:pPr>
            <a:endParaRPr lang="en-US" sz="2100" dirty="0"/>
          </a:p>
          <a:p>
            <a:pPr marL="0" indent="0">
              <a:buNone/>
            </a:pPr>
            <a:endParaRPr lang="en-US" sz="2100" dirty="0"/>
          </a:p>
          <a:p>
            <a:pPr marL="0" indent="0">
              <a:buNone/>
            </a:pPr>
            <a:endParaRPr lang="en-US" sz="2100" dirty="0"/>
          </a:p>
        </p:txBody>
      </p:sp>
    </p:spTree>
    <p:extLst>
      <p:ext uri="{BB962C8B-B14F-4D97-AF65-F5344CB8AC3E}">
        <p14:creationId xmlns:p14="http://schemas.microsoft.com/office/powerpoint/2010/main" val="36767872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DF8488-F7D6-4FAC-8DF0-AD61B8B58A9C}"/>
              </a:ext>
            </a:extLst>
          </p:cNvPr>
          <p:cNvSpPr>
            <a:spLocks noGrp="1"/>
          </p:cNvSpPr>
          <p:nvPr>
            <p:ph type="title"/>
          </p:nvPr>
        </p:nvSpPr>
        <p:spPr/>
        <p:txBody>
          <a:bodyPr/>
          <a:lstStyle/>
          <a:p>
            <a:r>
              <a:rPr lang="en-US" dirty="0"/>
              <a:t>Modelling Psychology</a:t>
            </a:r>
          </a:p>
        </p:txBody>
      </p:sp>
      <p:sp>
        <p:nvSpPr>
          <p:cNvPr id="4" name="Text Placeholder 3">
            <a:extLst>
              <a:ext uri="{FF2B5EF4-FFF2-40B4-BE49-F238E27FC236}">
                <a16:creationId xmlns:a16="http://schemas.microsoft.com/office/drawing/2014/main" id="{B356969B-2E21-4E25-87AD-F4ED59F366B3}"/>
              </a:ext>
            </a:extLst>
          </p:cNvPr>
          <p:cNvSpPr>
            <a:spLocks noGrp="1"/>
          </p:cNvSpPr>
          <p:nvPr>
            <p:ph idx="1"/>
          </p:nvPr>
        </p:nvSpPr>
        <p:spPr/>
        <p:txBody>
          <a:bodyPr>
            <a:normAutofit/>
          </a:bodyPr>
          <a:lstStyle/>
          <a:p>
            <a:pPr algn="l"/>
            <a:r>
              <a:rPr lang="en-US" sz="2400" dirty="0"/>
              <a:t>How to guide people in reading the models</a:t>
            </a:r>
          </a:p>
          <a:p>
            <a:pPr algn="l"/>
            <a:r>
              <a:rPr lang="en-US" sz="2400" dirty="0"/>
              <a:t>How difficult is it to wait for models to recompute</a:t>
            </a:r>
          </a:p>
          <a:p>
            <a:pPr algn="l"/>
            <a:r>
              <a:rPr lang="en-US" sz="2400" dirty="0"/>
              <a:t>How afraid are people of pressing the circular reference button</a:t>
            </a:r>
          </a:p>
          <a:p>
            <a:pPr algn="l"/>
            <a:endParaRPr lang="en-US" sz="2400" dirty="0"/>
          </a:p>
        </p:txBody>
      </p:sp>
      <p:sp>
        <p:nvSpPr>
          <p:cNvPr id="2" name="Slide Number Placeholder 1">
            <a:extLst>
              <a:ext uri="{FF2B5EF4-FFF2-40B4-BE49-F238E27FC236}">
                <a16:creationId xmlns:a16="http://schemas.microsoft.com/office/drawing/2014/main" id="{C6136494-F231-487D-BC82-FA3CF533E8D1}"/>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66</a:t>
            </a:fld>
            <a:endParaRPr lang="en-US" dirty="0">
              <a:solidFill>
                <a:srgbClr val="FFFFFF"/>
              </a:solidFill>
            </a:endParaRPr>
          </a:p>
        </p:txBody>
      </p:sp>
    </p:spTree>
    <p:extLst>
      <p:ext uri="{BB962C8B-B14F-4D97-AF65-F5344CB8AC3E}">
        <p14:creationId xmlns:p14="http://schemas.microsoft.com/office/powerpoint/2010/main" val="3877409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ACD378-9C66-4FF8-8934-F7A7D76FB58F}"/>
              </a:ext>
            </a:extLst>
          </p:cNvPr>
          <p:cNvSpPr>
            <a:spLocks noGrp="1"/>
          </p:cNvSpPr>
          <p:nvPr>
            <p:ph type="title"/>
          </p:nvPr>
        </p:nvSpPr>
        <p:spPr/>
        <p:txBody>
          <a:bodyPr>
            <a:normAutofit fontScale="90000"/>
          </a:bodyPr>
          <a:lstStyle/>
          <a:p>
            <a:r>
              <a:rPr lang="en-US" dirty="0"/>
              <a:t>Productivity, Innovation and Human Progress</a:t>
            </a:r>
          </a:p>
        </p:txBody>
      </p:sp>
      <p:sp>
        <p:nvSpPr>
          <p:cNvPr id="4" name="Text Placeholder 3">
            <a:extLst>
              <a:ext uri="{FF2B5EF4-FFF2-40B4-BE49-F238E27FC236}">
                <a16:creationId xmlns:a16="http://schemas.microsoft.com/office/drawing/2014/main" id="{02772150-6A90-49DF-82C4-66B85BF684C4}"/>
              </a:ext>
            </a:extLst>
          </p:cNvPr>
          <p:cNvSpPr>
            <a:spLocks noGrp="1"/>
          </p:cNvSpPr>
          <p:nvPr>
            <p:ph idx="1"/>
          </p:nvPr>
        </p:nvSpPr>
        <p:spPr/>
        <p:txBody>
          <a:bodyPr>
            <a:normAutofit/>
          </a:bodyPr>
          <a:lstStyle/>
          <a:p>
            <a:r>
              <a:rPr lang="en-US" sz="2250" dirty="0"/>
              <a:t>Re-do your models</a:t>
            </a:r>
          </a:p>
          <a:p>
            <a:pPr lvl="1"/>
            <a:r>
              <a:rPr lang="en-US" sz="2250" dirty="0"/>
              <a:t>Simplify equations</a:t>
            </a:r>
          </a:p>
          <a:p>
            <a:pPr lvl="1"/>
            <a:r>
              <a:rPr lang="en-US" sz="2250" dirty="0"/>
              <a:t>Increase Transparency</a:t>
            </a:r>
          </a:p>
          <a:p>
            <a:pPr lvl="1"/>
            <a:r>
              <a:rPr lang="en-US" sz="2250" dirty="0"/>
              <a:t>Always doing the same thing is boring and will not make progress in your life</a:t>
            </a:r>
          </a:p>
          <a:p>
            <a:pPr lvl="1"/>
            <a:endParaRPr lang="en-US" sz="2250" dirty="0"/>
          </a:p>
        </p:txBody>
      </p:sp>
      <p:sp>
        <p:nvSpPr>
          <p:cNvPr id="2" name="Slide Number Placeholder 1">
            <a:extLst>
              <a:ext uri="{FF2B5EF4-FFF2-40B4-BE49-F238E27FC236}">
                <a16:creationId xmlns:a16="http://schemas.microsoft.com/office/drawing/2014/main" id="{5922D75B-331E-4353-80CF-9376C6E4793B}"/>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67</a:t>
            </a:fld>
            <a:endParaRPr lang="en-US" dirty="0">
              <a:solidFill>
                <a:srgbClr val="FFFFFF"/>
              </a:solidFill>
            </a:endParaRPr>
          </a:p>
        </p:txBody>
      </p:sp>
    </p:spTree>
    <p:extLst>
      <p:ext uri="{BB962C8B-B14F-4D97-AF65-F5344CB8AC3E}">
        <p14:creationId xmlns:p14="http://schemas.microsoft.com/office/powerpoint/2010/main" val="1289825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DF8488-F7D6-4FAC-8DF0-AD61B8B58A9C}"/>
              </a:ext>
            </a:extLst>
          </p:cNvPr>
          <p:cNvSpPr>
            <a:spLocks noGrp="1"/>
          </p:cNvSpPr>
          <p:nvPr>
            <p:ph type="title"/>
          </p:nvPr>
        </p:nvSpPr>
        <p:spPr/>
        <p:txBody>
          <a:bodyPr>
            <a:normAutofit/>
          </a:bodyPr>
          <a:lstStyle/>
          <a:p>
            <a:r>
              <a:rPr lang="en-US" dirty="0"/>
              <a:t>Key Drivers Should be Very Clear</a:t>
            </a:r>
          </a:p>
        </p:txBody>
      </p:sp>
      <p:sp>
        <p:nvSpPr>
          <p:cNvPr id="4" name="Text Placeholder 3">
            <a:extLst>
              <a:ext uri="{FF2B5EF4-FFF2-40B4-BE49-F238E27FC236}">
                <a16:creationId xmlns:a16="http://schemas.microsoft.com/office/drawing/2014/main" id="{B356969B-2E21-4E25-87AD-F4ED59F366B3}"/>
              </a:ext>
            </a:extLst>
          </p:cNvPr>
          <p:cNvSpPr>
            <a:spLocks noGrp="1"/>
          </p:cNvSpPr>
          <p:nvPr>
            <p:ph idx="1"/>
          </p:nvPr>
        </p:nvSpPr>
        <p:spPr/>
        <p:txBody>
          <a:bodyPr>
            <a:normAutofit/>
          </a:bodyPr>
          <a:lstStyle/>
          <a:p>
            <a:r>
              <a:rPr lang="en-US" sz="2025" dirty="0"/>
              <a:t>Fancy models and don’t show the USD/kW-year in O&amp;M for Reference</a:t>
            </a:r>
          </a:p>
          <a:p>
            <a:r>
              <a:rPr lang="en-US" sz="2025" dirty="0"/>
              <a:t>Clearly see the yield and performance ratio</a:t>
            </a:r>
          </a:p>
          <a:p>
            <a:r>
              <a:rPr lang="en-US" sz="2025" dirty="0"/>
              <a:t>Show the components of Cost per kW</a:t>
            </a:r>
          </a:p>
          <a:p>
            <a:r>
              <a:rPr lang="en-US" sz="2025" dirty="0"/>
              <a:t>For green hydrogen, efficiency and cost of electricity</a:t>
            </a:r>
          </a:p>
          <a:p>
            <a:r>
              <a:rPr lang="en-US" sz="2025" dirty="0"/>
              <a:t>For bad hydrogen, efficiency and cost of gas</a:t>
            </a:r>
          </a:p>
          <a:p>
            <a:r>
              <a:rPr lang="en-US" sz="2025" dirty="0"/>
              <a:t>Show the standard deviation for P90 etc.</a:t>
            </a:r>
          </a:p>
          <a:p>
            <a:endParaRPr lang="en-US" sz="2025" dirty="0"/>
          </a:p>
        </p:txBody>
      </p:sp>
      <p:sp>
        <p:nvSpPr>
          <p:cNvPr id="2" name="Slide Number Placeholder 1">
            <a:extLst>
              <a:ext uri="{FF2B5EF4-FFF2-40B4-BE49-F238E27FC236}">
                <a16:creationId xmlns:a16="http://schemas.microsoft.com/office/drawing/2014/main" id="{C6136494-F231-487D-BC82-FA3CF533E8D1}"/>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68</a:t>
            </a:fld>
            <a:endParaRPr lang="en-US" dirty="0">
              <a:solidFill>
                <a:srgbClr val="FFFFFF"/>
              </a:solidFill>
            </a:endParaRPr>
          </a:p>
        </p:txBody>
      </p:sp>
    </p:spTree>
    <p:extLst>
      <p:ext uri="{BB962C8B-B14F-4D97-AF65-F5344CB8AC3E}">
        <p14:creationId xmlns:p14="http://schemas.microsoft.com/office/powerpoint/2010/main" val="34799090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FCB4E-14EB-4781-8369-BD9A4FC11652}"/>
              </a:ext>
            </a:extLst>
          </p:cNvPr>
          <p:cNvSpPr>
            <a:spLocks noGrp="1"/>
          </p:cNvSpPr>
          <p:nvPr>
            <p:ph type="title"/>
          </p:nvPr>
        </p:nvSpPr>
        <p:spPr/>
        <p:txBody>
          <a:bodyPr>
            <a:normAutofit/>
          </a:bodyPr>
          <a:lstStyle/>
          <a:p>
            <a:r>
              <a:rPr lang="en-US" dirty="0"/>
              <a:t>Don’t Make your Model for Auditors</a:t>
            </a:r>
          </a:p>
        </p:txBody>
      </p:sp>
      <p:sp>
        <p:nvSpPr>
          <p:cNvPr id="4" name="Text Placeholder 3">
            <a:extLst>
              <a:ext uri="{FF2B5EF4-FFF2-40B4-BE49-F238E27FC236}">
                <a16:creationId xmlns:a16="http://schemas.microsoft.com/office/drawing/2014/main" id="{1062600A-33FF-4CA4-BB02-D01B4EDAFE2B}"/>
              </a:ext>
            </a:extLst>
          </p:cNvPr>
          <p:cNvSpPr>
            <a:spLocks noGrp="1"/>
          </p:cNvSpPr>
          <p:nvPr>
            <p:ph idx="1"/>
          </p:nvPr>
        </p:nvSpPr>
        <p:spPr/>
        <p:txBody>
          <a:bodyPr>
            <a:normAutofit/>
          </a:bodyPr>
          <a:lstStyle/>
          <a:p>
            <a:r>
              <a:rPr lang="en-US" dirty="0"/>
              <a:t>Auditors</a:t>
            </a:r>
          </a:p>
          <a:p>
            <a:pPr lvl="1"/>
            <a:r>
              <a:rPr lang="en-US" dirty="0"/>
              <a:t>First, test the model for accuracy – generally don’t find anything</a:t>
            </a:r>
          </a:p>
          <a:p>
            <a:pPr lvl="1"/>
            <a:r>
              <a:rPr lang="en-US" dirty="0"/>
              <a:t>Second, test different scenarios – sometimes find very little</a:t>
            </a:r>
          </a:p>
          <a:p>
            <a:pPr lvl="1"/>
            <a:r>
              <a:rPr lang="en-US" dirty="0"/>
              <a:t>Third, model format – this is where they can find something</a:t>
            </a:r>
          </a:p>
          <a:p>
            <a:r>
              <a:rPr lang="en-US" dirty="0"/>
              <a:t>Put yourself in position of Auditor</a:t>
            </a:r>
          </a:p>
          <a:p>
            <a:pPr lvl="1"/>
            <a:r>
              <a:rPr lang="en-US" dirty="0"/>
              <a:t>Want to be useful as in any job</a:t>
            </a:r>
          </a:p>
          <a:p>
            <a:pPr lvl="1"/>
            <a:r>
              <a:rPr lang="en-US" dirty="0"/>
              <a:t>Frustrating because cannot find anything</a:t>
            </a:r>
          </a:p>
          <a:p>
            <a:pPr lvl="1"/>
            <a:r>
              <a:rPr lang="en-US" dirty="0"/>
              <a:t>Come down to talking about format</a:t>
            </a:r>
          </a:p>
          <a:p>
            <a:r>
              <a:rPr lang="en-US" dirty="0"/>
              <a:t>What they should do</a:t>
            </a:r>
          </a:p>
          <a:p>
            <a:pPr lvl="1"/>
            <a:r>
              <a:rPr lang="en-US" dirty="0"/>
              <a:t>Put themselves in position of bank</a:t>
            </a:r>
          </a:p>
          <a:p>
            <a:pPr lvl="1"/>
            <a:r>
              <a:rPr lang="en-US" dirty="0"/>
              <a:t>Make flow and presentation understandable</a:t>
            </a:r>
          </a:p>
          <a:p>
            <a:pPr lvl="1"/>
            <a:r>
              <a:rPr lang="en-US" dirty="0"/>
              <a:t>Comment on the model speed</a:t>
            </a:r>
          </a:p>
        </p:txBody>
      </p:sp>
      <p:sp>
        <p:nvSpPr>
          <p:cNvPr id="2" name="Slide Number Placeholder 1">
            <a:extLst>
              <a:ext uri="{FF2B5EF4-FFF2-40B4-BE49-F238E27FC236}">
                <a16:creationId xmlns:a16="http://schemas.microsoft.com/office/drawing/2014/main" id="{81D0D9F5-71B6-4607-94C3-E21C44652985}"/>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69</a:t>
            </a:fld>
            <a:endParaRPr lang="en-US" dirty="0">
              <a:solidFill>
                <a:srgbClr val="FFFFFF"/>
              </a:solidFill>
            </a:endParaRPr>
          </a:p>
        </p:txBody>
      </p:sp>
    </p:spTree>
    <p:extLst>
      <p:ext uri="{BB962C8B-B14F-4D97-AF65-F5344CB8AC3E}">
        <p14:creationId xmlns:p14="http://schemas.microsoft.com/office/powerpoint/2010/main" val="542502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10C145-5235-AC12-8BE8-55198E2D1EF5}"/>
              </a:ext>
            </a:extLst>
          </p:cNvPr>
          <p:cNvSpPr>
            <a:spLocks noGrp="1"/>
          </p:cNvSpPr>
          <p:nvPr>
            <p:ph type="sldNum" sz="quarter" idx="12"/>
          </p:nvPr>
        </p:nvSpPr>
        <p:spPr/>
        <p:txBody>
          <a:bodyPr/>
          <a:lstStyle/>
          <a:p>
            <a:fld id="{58512D75-7CB4-B14B-B319-80CCA14032BE}" type="slidenum">
              <a:rPr lang="en-SA" smtClean="0"/>
              <a:t>7</a:t>
            </a:fld>
            <a:endParaRPr lang="en-SA"/>
          </a:p>
        </p:txBody>
      </p:sp>
      <p:pic>
        <p:nvPicPr>
          <p:cNvPr id="5" name="Picture 2">
            <a:extLst>
              <a:ext uri="{FF2B5EF4-FFF2-40B4-BE49-F238E27FC236}">
                <a16:creationId xmlns:a16="http://schemas.microsoft.com/office/drawing/2014/main" id="{94877895-97C4-4ABC-326A-93A73905DABD}"/>
              </a:ext>
            </a:extLst>
          </p:cNvPr>
          <p:cNvPicPr>
            <a:picLocks noChangeAspect="1" noChangeArrowheads="1"/>
          </p:cNvPicPr>
          <p:nvPr/>
        </p:nvPicPr>
        <p:blipFill rotWithShape="1">
          <a:blip r:embed="rId2">
            <a:alphaModFix/>
            <a:extLst>
              <a:ext uri="{BEBA8EAE-BF5A-486C-A8C5-ECC9F3942E4B}">
                <a14:imgProps xmlns:a14="http://schemas.microsoft.com/office/drawing/2010/main">
                  <a14:imgLayer r:embed="rId3">
                    <a14:imgEffect>
                      <a14:colorTemperature colorTemp="8800"/>
                    </a14:imgEffect>
                    <a14:imgEffect>
                      <a14:saturation sat="0"/>
                    </a14:imgEffect>
                  </a14:imgLayer>
                </a14:imgProps>
              </a:ext>
              <a:ext uri="{28A0092B-C50C-407E-A947-70E740481C1C}">
                <a14:useLocalDpi xmlns:a14="http://schemas.microsoft.com/office/drawing/2010/main" val="0"/>
              </a:ext>
            </a:extLst>
          </a:blip>
          <a:srcRect l="35307" t="36654" r="22746" b="10930"/>
          <a:stretch/>
        </p:blipFill>
        <p:spPr bwMode="auto">
          <a:xfrm>
            <a:off x="0" y="0"/>
            <a:ext cx="5299727" cy="685799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39CC32E-FCC5-64BA-424B-52603C2770C1}"/>
              </a:ext>
            </a:extLst>
          </p:cNvPr>
          <p:cNvSpPr/>
          <p:nvPr/>
        </p:nvSpPr>
        <p:spPr>
          <a:xfrm rot="5400000">
            <a:off x="-432410" y="1108994"/>
            <a:ext cx="6857999" cy="4631079"/>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9" name="TextBox 8">
            <a:extLst>
              <a:ext uri="{FF2B5EF4-FFF2-40B4-BE49-F238E27FC236}">
                <a16:creationId xmlns:a16="http://schemas.microsoft.com/office/drawing/2014/main" id="{F428D43A-4C73-DFE8-821E-BE8759F33713}"/>
              </a:ext>
            </a:extLst>
          </p:cNvPr>
          <p:cNvSpPr txBox="1"/>
          <p:nvPr/>
        </p:nvSpPr>
        <p:spPr>
          <a:xfrm>
            <a:off x="6528478" y="2446465"/>
            <a:ext cx="4126270" cy="1200329"/>
          </a:xfrm>
          <a:prstGeom prst="rect">
            <a:avLst/>
          </a:prstGeom>
          <a:noFill/>
        </p:spPr>
        <p:txBody>
          <a:bodyPr wrap="square" anchor="t">
            <a:spAutoFit/>
          </a:bodyPr>
          <a:lstStyle/>
          <a:p>
            <a:r>
              <a:rPr lang="en-US" sz="1200">
                <a:solidFill>
                  <a:schemeClr val="tx2"/>
                </a:solidFill>
                <a:effectLst/>
                <a:latin typeface="DIN Next LT Arabic" panose="020B0503020203050203" pitchFamily="34" charset="-78"/>
                <a:cs typeface="DIN Next LT Arabic" panose="020B0503020203050203" pitchFamily="34" charset="-78"/>
              </a:rPr>
              <a:t>The academy offers a variety of executive education programs in public policy, leadership, and management skills in collaboration with leading local and global educational institutions to professionals in the public and private sectors.</a:t>
            </a:r>
          </a:p>
          <a:p>
            <a:pPr>
              <a:spcAft>
                <a:spcPts val="600"/>
              </a:spcAft>
            </a:pPr>
            <a:endParaRPr lang="en-ID" sz="12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10" name="TextBox 9">
            <a:extLst>
              <a:ext uri="{FF2B5EF4-FFF2-40B4-BE49-F238E27FC236}">
                <a16:creationId xmlns:a16="http://schemas.microsoft.com/office/drawing/2014/main" id="{B0AB8BC7-A9C3-1406-8E30-24EE6882F8F0}"/>
              </a:ext>
            </a:extLst>
          </p:cNvPr>
          <p:cNvSpPr txBox="1"/>
          <p:nvPr/>
        </p:nvSpPr>
        <p:spPr>
          <a:xfrm>
            <a:off x="6528478" y="994848"/>
            <a:ext cx="3016400" cy="307777"/>
          </a:xfrm>
          <a:prstGeom prst="rect">
            <a:avLst/>
          </a:prstGeom>
          <a:noFill/>
        </p:spPr>
        <p:txBody>
          <a:bodyPr wrap="square" anchor="t">
            <a:spAutoFit/>
          </a:bodyPr>
          <a:lstStyle/>
          <a:p>
            <a:pPr>
              <a:spcAft>
                <a:spcPts val="600"/>
              </a:spcAft>
            </a:pPr>
            <a:r>
              <a:rPr lang="en-ID" sz="1400" b="1">
                <a:solidFill>
                  <a:schemeClr val="bg2"/>
                </a:solidFill>
                <a:latin typeface="DIN Next LT Arabic" panose="020B0503020203050203" pitchFamily="34" charset="-78"/>
                <a:ea typeface="Roboto Light" panose="02000000000000000000" pitchFamily="2" charset="0"/>
                <a:cs typeface="DIN Next LT Arabic" panose="020B0503020203050203" pitchFamily="34" charset="-78"/>
              </a:rPr>
              <a:t>Introduction</a:t>
            </a:r>
          </a:p>
        </p:txBody>
      </p:sp>
      <p:cxnSp>
        <p:nvCxnSpPr>
          <p:cNvPr id="11" name="Straight Connector 10">
            <a:extLst>
              <a:ext uri="{FF2B5EF4-FFF2-40B4-BE49-F238E27FC236}">
                <a16:creationId xmlns:a16="http://schemas.microsoft.com/office/drawing/2014/main" id="{A6E8F724-02BD-7CA0-68C5-E11A1F70E164}"/>
              </a:ext>
            </a:extLst>
          </p:cNvPr>
          <p:cNvCxnSpPr>
            <a:cxnSpLocks/>
          </p:cNvCxnSpPr>
          <p:nvPr/>
        </p:nvCxnSpPr>
        <p:spPr>
          <a:xfrm>
            <a:off x="6269579" y="1192641"/>
            <a:ext cx="2191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577929-9A75-1B9F-72B6-49BAE24B6E77}"/>
              </a:ext>
            </a:extLst>
          </p:cNvPr>
          <p:cNvSpPr txBox="1"/>
          <p:nvPr/>
        </p:nvSpPr>
        <p:spPr>
          <a:xfrm>
            <a:off x="6528478" y="1778791"/>
            <a:ext cx="3884039" cy="439095"/>
          </a:xfrm>
          <a:prstGeom prst="rect">
            <a:avLst/>
          </a:prstGeom>
          <a:noFill/>
        </p:spPr>
        <p:txBody>
          <a:bodyPr wrap="square" anchor="t">
            <a:spAutoFit/>
          </a:bodyPr>
          <a:lstStyle/>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Vision</a:t>
            </a:r>
          </a:p>
        </p:txBody>
      </p:sp>
      <p:grpSp>
        <p:nvGrpSpPr>
          <p:cNvPr id="25" name="Graphic 3">
            <a:extLst>
              <a:ext uri="{FF2B5EF4-FFF2-40B4-BE49-F238E27FC236}">
                <a16:creationId xmlns:a16="http://schemas.microsoft.com/office/drawing/2014/main" id="{AC891A33-E8AD-78FE-A101-DA0688D09D6A}"/>
              </a:ext>
            </a:extLst>
          </p:cNvPr>
          <p:cNvGrpSpPr/>
          <p:nvPr/>
        </p:nvGrpSpPr>
        <p:grpSpPr>
          <a:xfrm>
            <a:off x="6641396" y="1365408"/>
            <a:ext cx="439231" cy="428727"/>
            <a:chOff x="4257992" y="2272792"/>
            <a:chExt cx="260223" cy="254000"/>
          </a:xfrm>
          <a:noFill/>
        </p:grpSpPr>
        <p:sp>
          <p:nvSpPr>
            <p:cNvPr id="26" name="Freeform 25">
              <a:extLst>
                <a:ext uri="{FF2B5EF4-FFF2-40B4-BE49-F238E27FC236}">
                  <a16:creationId xmlns:a16="http://schemas.microsoft.com/office/drawing/2014/main" id="{F50E4D44-C766-FA8C-BB8C-0997806EF448}"/>
                </a:ext>
              </a:extLst>
            </p:cNvPr>
            <p:cNvSpPr/>
            <p:nvPr/>
          </p:nvSpPr>
          <p:spPr>
            <a:xfrm>
              <a:off x="4325493" y="2337117"/>
              <a:ext cx="125222" cy="125222"/>
            </a:xfrm>
            <a:custGeom>
              <a:avLst/>
              <a:gdLst>
                <a:gd name="connsiteX0" fmla="*/ 125222 w 125222"/>
                <a:gd name="connsiteY0" fmla="*/ 62611 h 125222"/>
                <a:gd name="connsiteX1" fmla="*/ 62611 w 125222"/>
                <a:gd name="connsiteY1" fmla="*/ 125222 h 125222"/>
                <a:gd name="connsiteX2" fmla="*/ 0 w 125222"/>
                <a:gd name="connsiteY2" fmla="*/ 62611 h 125222"/>
                <a:gd name="connsiteX3" fmla="*/ 62611 w 125222"/>
                <a:gd name="connsiteY3" fmla="*/ 0 h 125222"/>
                <a:gd name="connsiteX4" fmla="*/ 125222 w 125222"/>
                <a:gd name="connsiteY4" fmla="*/ 62611 h 12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22" h="125222">
                  <a:moveTo>
                    <a:pt x="125222" y="62611"/>
                  </a:moveTo>
                  <a:cubicBezTo>
                    <a:pt x="125222" y="97190"/>
                    <a:pt x="97190" y="125222"/>
                    <a:pt x="62611" y="125222"/>
                  </a:cubicBezTo>
                  <a:cubicBezTo>
                    <a:pt x="28032" y="125222"/>
                    <a:pt x="0" y="97190"/>
                    <a:pt x="0" y="62611"/>
                  </a:cubicBezTo>
                  <a:cubicBezTo>
                    <a:pt x="0" y="28032"/>
                    <a:pt x="28032" y="0"/>
                    <a:pt x="62611" y="0"/>
                  </a:cubicBezTo>
                  <a:cubicBezTo>
                    <a:pt x="97191" y="0"/>
                    <a:pt x="125222" y="28032"/>
                    <a:pt x="125222" y="62611"/>
                  </a:cubicBezTo>
                  <a:close/>
                </a:path>
              </a:pathLst>
            </a:custGeom>
            <a:noFill/>
            <a:ln w="12700" cap="flat">
              <a:solidFill>
                <a:schemeClr val="accent3"/>
              </a:solidFill>
              <a:prstDash val="solid"/>
              <a:round/>
            </a:ln>
          </p:spPr>
          <p:txBody>
            <a:bodyPr rtlCol="0" anchor="ctr"/>
            <a:lstStyle/>
            <a:p>
              <a:endParaRPr lang="en-SA"/>
            </a:p>
          </p:txBody>
        </p:sp>
        <p:sp>
          <p:nvSpPr>
            <p:cNvPr id="27" name="Freeform 26">
              <a:extLst>
                <a:ext uri="{FF2B5EF4-FFF2-40B4-BE49-F238E27FC236}">
                  <a16:creationId xmlns:a16="http://schemas.microsoft.com/office/drawing/2014/main" id="{FB0BAED5-FB56-AC54-C7CB-BB8C4ADB5FA4}"/>
                </a:ext>
              </a:extLst>
            </p:cNvPr>
            <p:cNvSpPr/>
            <p:nvPr/>
          </p:nvSpPr>
          <p:spPr>
            <a:xfrm>
              <a:off x="4356798" y="2368423"/>
              <a:ext cx="62610" cy="62610"/>
            </a:xfrm>
            <a:custGeom>
              <a:avLst/>
              <a:gdLst>
                <a:gd name="connsiteX0" fmla="*/ 20892 w 62610"/>
                <a:gd name="connsiteY0" fmla="*/ 1778 h 62610"/>
                <a:gd name="connsiteX1" fmla="*/ 31305 w 62610"/>
                <a:gd name="connsiteY1" fmla="*/ 0 h 62610"/>
                <a:gd name="connsiteX2" fmla="*/ 62611 w 62610"/>
                <a:gd name="connsiteY2" fmla="*/ 31305 h 62610"/>
                <a:gd name="connsiteX3" fmla="*/ 31305 w 62610"/>
                <a:gd name="connsiteY3" fmla="*/ 62611 h 62610"/>
                <a:gd name="connsiteX4" fmla="*/ 0 w 62610"/>
                <a:gd name="connsiteY4" fmla="*/ 31305 h 62610"/>
                <a:gd name="connsiteX5" fmla="*/ 1270 w 62610"/>
                <a:gd name="connsiteY5" fmla="*/ 22415 h 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0" h="62610">
                  <a:moveTo>
                    <a:pt x="20892" y="1778"/>
                  </a:moveTo>
                  <a:cubicBezTo>
                    <a:pt x="24130" y="635"/>
                    <a:pt x="27686" y="0"/>
                    <a:pt x="31305" y="0"/>
                  </a:cubicBezTo>
                  <a:cubicBezTo>
                    <a:pt x="48578" y="0"/>
                    <a:pt x="62611" y="14033"/>
                    <a:pt x="62611" y="31305"/>
                  </a:cubicBezTo>
                  <a:cubicBezTo>
                    <a:pt x="62611" y="48577"/>
                    <a:pt x="48578" y="62611"/>
                    <a:pt x="31305" y="62611"/>
                  </a:cubicBezTo>
                  <a:cubicBezTo>
                    <a:pt x="14034" y="62611"/>
                    <a:pt x="0" y="48577"/>
                    <a:pt x="0" y="31305"/>
                  </a:cubicBezTo>
                  <a:cubicBezTo>
                    <a:pt x="0" y="28257"/>
                    <a:pt x="445" y="25273"/>
                    <a:pt x="1270" y="22415"/>
                  </a:cubicBezTo>
                </a:path>
              </a:pathLst>
            </a:custGeom>
            <a:noFill/>
            <a:ln w="12700" cap="flat">
              <a:solidFill>
                <a:schemeClr val="accent3"/>
              </a:solidFill>
              <a:prstDash val="solid"/>
              <a:round/>
            </a:ln>
          </p:spPr>
          <p:txBody>
            <a:bodyPr rtlCol="0" anchor="ctr"/>
            <a:lstStyle/>
            <a:p>
              <a:endParaRPr lang="en-SA"/>
            </a:p>
          </p:txBody>
        </p:sp>
        <p:sp>
          <p:nvSpPr>
            <p:cNvPr id="28" name="Freeform 27">
              <a:extLst>
                <a:ext uri="{FF2B5EF4-FFF2-40B4-BE49-F238E27FC236}">
                  <a16:creationId xmlns:a16="http://schemas.microsoft.com/office/drawing/2014/main" id="{9ACC511E-658D-A9CE-2E3F-27B7FA0A106E}"/>
                </a:ext>
              </a:extLst>
            </p:cNvPr>
            <p:cNvSpPr/>
            <p:nvPr/>
          </p:nvSpPr>
          <p:spPr>
            <a:xfrm>
              <a:off x="4388421" y="2272792"/>
              <a:ext cx="6350" cy="23749"/>
            </a:xfrm>
            <a:custGeom>
              <a:avLst/>
              <a:gdLst>
                <a:gd name="connsiteX0" fmla="*/ 0 w 6350"/>
                <a:gd name="connsiteY0" fmla="*/ 23749 h 23749"/>
                <a:gd name="connsiteX1" fmla="*/ 0 w 6350"/>
                <a:gd name="connsiteY1" fmla="*/ 0 h 23749"/>
              </a:gdLst>
              <a:ahLst/>
              <a:cxnLst>
                <a:cxn ang="0">
                  <a:pos x="connsiteX0" y="connsiteY0"/>
                </a:cxn>
                <a:cxn ang="0">
                  <a:pos x="connsiteX1" y="connsiteY1"/>
                </a:cxn>
              </a:cxnLst>
              <a:rect l="l" t="t" r="r" b="b"/>
              <a:pathLst>
                <a:path w="6350" h="23749">
                  <a:moveTo>
                    <a:pt x="0" y="23749"/>
                  </a:moveTo>
                  <a:lnTo>
                    <a:pt x="0" y="0"/>
                  </a:lnTo>
                </a:path>
              </a:pathLst>
            </a:custGeom>
            <a:ln w="12700" cap="flat">
              <a:solidFill>
                <a:schemeClr val="accent3"/>
              </a:solidFill>
              <a:prstDash val="solid"/>
              <a:round/>
            </a:ln>
          </p:spPr>
          <p:txBody>
            <a:bodyPr rtlCol="0" anchor="ctr"/>
            <a:lstStyle/>
            <a:p>
              <a:endParaRPr lang="en-SA"/>
            </a:p>
          </p:txBody>
        </p:sp>
        <p:sp>
          <p:nvSpPr>
            <p:cNvPr id="29" name="Freeform 28">
              <a:extLst>
                <a:ext uri="{FF2B5EF4-FFF2-40B4-BE49-F238E27FC236}">
                  <a16:creationId xmlns:a16="http://schemas.microsoft.com/office/drawing/2014/main" id="{7515A15C-B4F9-0643-32BF-5EF274C43BCC}"/>
                </a:ext>
              </a:extLst>
            </p:cNvPr>
            <p:cNvSpPr/>
            <p:nvPr/>
          </p:nvSpPr>
          <p:spPr>
            <a:xfrm>
              <a:off x="4336224" y="2293239"/>
              <a:ext cx="13462" cy="16002"/>
            </a:xfrm>
            <a:custGeom>
              <a:avLst/>
              <a:gdLst>
                <a:gd name="connsiteX0" fmla="*/ 13462 w 13462"/>
                <a:gd name="connsiteY0" fmla="*/ 16002 h 16002"/>
                <a:gd name="connsiteX1" fmla="*/ 0 w 13462"/>
                <a:gd name="connsiteY1" fmla="*/ 0 h 16002"/>
              </a:gdLst>
              <a:ahLst/>
              <a:cxnLst>
                <a:cxn ang="0">
                  <a:pos x="connsiteX0" y="connsiteY0"/>
                </a:cxn>
                <a:cxn ang="0">
                  <a:pos x="connsiteX1" y="connsiteY1"/>
                </a:cxn>
              </a:cxnLst>
              <a:rect l="l" t="t" r="r" b="b"/>
              <a:pathLst>
                <a:path w="13462" h="16002">
                  <a:moveTo>
                    <a:pt x="13462" y="16002"/>
                  </a:moveTo>
                  <a:lnTo>
                    <a:pt x="0" y="0"/>
                  </a:lnTo>
                </a:path>
              </a:pathLst>
            </a:custGeom>
            <a:ln w="12700" cap="flat">
              <a:solidFill>
                <a:schemeClr val="accent3"/>
              </a:solidFill>
              <a:prstDash val="solid"/>
              <a:round/>
            </a:ln>
          </p:spPr>
          <p:txBody>
            <a:bodyPr rtlCol="0" anchor="ctr"/>
            <a:lstStyle/>
            <a:p>
              <a:endParaRPr lang="en-SA"/>
            </a:p>
          </p:txBody>
        </p:sp>
        <p:sp>
          <p:nvSpPr>
            <p:cNvPr id="30" name="Freeform 29">
              <a:extLst>
                <a:ext uri="{FF2B5EF4-FFF2-40B4-BE49-F238E27FC236}">
                  <a16:creationId xmlns:a16="http://schemas.microsoft.com/office/drawing/2014/main" id="{A5A51B90-35DB-686B-B8EE-C21CCEA61E32}"/>
                </a:ext>
              </a:extLst>
            </p:cNvPr>
            <p:cNvSpPr/>
            <p:nvPr/>
          </p:nvSpPr>
          <p:spPr>
            <a:xfrm>
              <a:off x="4426902" y="2293239"/>
              <a:ext cx="13398" cy="16002"/>
            </a:xfrm>
            <a:custGeom>
              <a:avLst/>
              <a:gdLst>
                <a:gd name="connsiteX0" fmla="*/ 0 w 13398"/>
                <a:gd name="connsiteY0" fmla="*/ 16002 h 16002"/>
                <a:gd name="connsiteX1" fmla="*/ 13399 w 13398"/>
                <a:gd name="connsiteY1" fmla="*/ 0 h 16002"/>
              </a:gdLst>
              <a:ahLst/>
              <a:cxnLst>
                <a:cxn ang="0">
                  <a:pos x="connsiteX0" y="connsiteY0"/>
                </a:cxn>
                <a:cxn ang="0">
                  <a:pos x="connsiteX1" y="connsiteY1"/>
                </a:cxn>
              </a:cxnLst>
              <a:rect l="l" t="t" r="r" b="b"/>
              <a:pathLst>
                <a:path w="13398" h="16002">
                  <a:moveTo>
                    <a:pt x="0" y="16002"/>
                  </a:moveTo>
                  <a:lnTo>
                    <a:pt x="13399" y="0"/>
                  </a:lnTo>
                </a:path>
              </a:pathLst>
            </a:custGeom>
            <a:ln w="12700" cap="flat">
              <a:solidFill>
                <a:schemeClr val="accent3"/>
              </a:solidFill>
              <a:prstDash val="solid"/>
              <a:round/>
            </a:ln>
          </p:spPr>
          <p:txBody>
            <a:bodyPr rtlCol="0" anchor="ctr"/>
            <a:lstStyle/>
            <a:p>
              <a:endParaRPr lang="en-SA"/>
            </a:p>
          </p:txBody>
        </p:sp>
        <p:sp>
          <p:nvSpPr>
            <p:cNvPr id="31" name="Freeform 30">
              <a:extLst>
                <a:ext uri="{FF2B5EF4-FFF2-40B4-BE49-F238E27FC236}">
                  <a16:creationId xmlns:a16="http://schemas.microsoft.com/office/drawing/2014/main" id="{2224B5D7-698D-8230-6360-9F7BCAA4E8AA}"/>
                </a:ext>
              </a:extLst>
            </p:cNvPr>
            <p:cNvSpPr/>
            <p:nvPr/>
          </p:nvSpPr>
          <p:spPr>
            <a:xfrm>
              <a:off x="4388421" y="2503043"/>
              <a:ext cx="6350" cy="23749"/>
            </a:xfrm>
            <a:custGeom>
              <a:avLst/>
              <a:gdLst>
                <a:gd name="connsiteX0" fmla="*/ 0 w 6350"/>
                <a:gd name="connsiteY0" fmla="*/ 0 h 23749"/>
                <a:gd name="connsiteX1" fmla="*/ 0 w 6350"/>
                <a:gd name="connsiteY1" fmla="*/ 23749 h 23749"/>
              </a:gdLst>
              <a:ahLst/>
              <a:cxnLst>
                <a:cxn ang="0">
                  <a:pos x="connsiteX0" y="connsiteY0"/>
                </a:cxn>
                <a:cxn ang="0">
                  <a:pos x="connsiteX1" y="connsiteY1"/>
                </a:cxn>
              </a:cxnLst>
              <a:rect l="l" t="t" r="r" b="b"/>
              <a:pathLst>
                <a:path w="6350" h="23749">
                  <a:moveTo>
                    <a:pt x="0" y="0"/>
                  </a:moveTo>
                  <a:lnTo>
                    <a:pt x="0" y="23749"/>
                  </a:lnTo>
                </a:path>
              </a:pathLst>
            </a:custGeom>
            <a:ln w="12700" cap="flat">
              <a:solidFill>
                <a:schemeClr val="accent3"/>
              </a:solidFill>
              <a:prstDash val="solid"/>
              <a:round/>
            </a:ln>
          </p:spPr>
          <p:txBody>
            <a:bodyPr rtlCol="0" anchor="ctr"/>
            <a:lstStyle/>
            <a:p>
              <a:endParaRPr lang="en-SA"/>
            </a:p>
          </p:txBody>
        </p:sp>
        <p:sp>
          <p:nvSpPr>
            <p:cNvPr id="32" name="Freeform 31">
              <a:extLst>
                <a:ext uri="{FF2B5EF4-FFF2-40B4-BE49-F238E27FC236}">
                  <a16:creationId xmlns:a16="http://schemas.microsoft.com/office/drawing/2014/main" id="{3EC1D9F9-7116-828C-BA63-D2EB1A5BC41C}"/>
                </a:ext>
              </a:extLst>
            </p:cNvPr>
            <p:cNvSpPr/>
            <p:nvPr/>
          </p:nvSpPr>
          <p:spPr>
            <a:xfrm>
              <a:off x="4336224" y="2490343"/>
              <a:ext cx="13462" cy="16001"/>
            </a:xfrm>
            <a:custGeom>
              <a:avLst/>
              <a:gdLst>
                <a:gd name="connsiteX0" fmla="*/ 13462 w 13462"/>
                <a:gd name="connsiteY0" fmla="*/ 0 h 16001"/>
                <a:gd name="connsiteX1" fmla="*/ 0 w 13462"/>
                <a:gd name="connsiteY1" fmla="*/ 16002 h 16001"/>
              </a:gdLst>
              <a:ahLst/>
              <a:cxnLst>
                <a:cxn ang="0">
                  <a:pos x="connsiteX0" y="connsiteY0"/>
                </a:cxn>
                <a:cxn ang="0">
                  <a:pos x="connsiteX1" y="connsiteY1"/>
                </a:cxn>
              </a:cxnLst>
              <a:rect l="l" t="t" r="r" b="b"/>
              <a:pathLst>
                <a:path w="13462" h="16001">
                  <a:moveTo>
                    <a:pt x="13462" y="0"/>
                  </a:moveTo>
                  <a:lnTo>
                    <a:pt x="0" y="16002"/>
                  </a:lnTo>
                </a:path>
              </a:pathLst>
            </a:custGeom>
            <a:ln w="12700" cap="flat">
              <a:solidFill>
                <a:schemeClr val="accent3"/>
              </a:solidFill>
              <a:prstDash val="solid"/>
              <a:round/>
            </a:ln>
          </p:spPr>
          <p:txBody>
            <a:bodyPr rtlCol="0" anchor="ctr"/>
            <a:lstStyle/>
            <a:p>
              <a:endParaRPr lang="en-SA"/>
            </a:p>
          </p:txBody>
        </p:sp>
        <p:sp>
          <p:nvSpPr>
            <p:cNvPr id="33" name="Freeform 32">
              <a:extLst>
                <a:ext uri="{FF2B5EF4-FFF2-40B4-BE49-F238E27FC236}">
                  <a16:creationId xmlns:a16="http://schemas.microsoft.com/office/drawing/2014/main" id="{476F0229-C035-63FB-9935-87365C217AF7}"/>
                </a:ext>
              </a:extLst>
            </p:cNvPr>
            <p:cNvSpPr/>
            <p:nvPr/>
          </p:nvSpPr>
          <p:spPr>
            <a:xfrm>
              <a:off x="4426902" y="2490343"/>
              <a:ext cx="13398" cy="16001"/>
            </a:xfrm>
            <a:custGeom>
              <a:avLst/>
              <a:gdLst>
                <a:gd name="connsiteX0" fmla="*/ 0 w 13398"/>
                <a:gd name="connsiteY0" fmla="*/ 0 h 16001"/>
                <a:gd name="connsiteX1" fmla="*/ 13399 w 13398"/>
                <a:gd name="connsiteY1" fmla="*/ 16002 h 16001"/>
              </a:gdLst>
              <a:ahLst/>
              <a:cxnLst>
                <a:cxn ang="0">
                  <a:pos x="connsiteX0" y="connsiteY0"/>
                </a:cxn>
                <a:cxn ang="0">
                  <a:pos x="connsiteX1" y="connsiteY1"/>
                </a:cxn>
              </a:cxnLst>
              <a:rect l="l" t="t" r="r" b="b"/>
              <a:pathLst>
                <a:path w="13398" h="16001">
                  <a:moveTo>
                    <a:pt x="0" y="0"/>
                  </a:moveTo>
                  <a:lnTo>
                    <a:pt x="13399" y="16002"/>
                  </a:lnTo>
                </a:path>
              </a:pathLst>
            </a:custGeom>
            <a:ln w="12700" cap="flat">
              <a:solidFill>
                <a:schemeClr val="accent3"/>
              </a:solidFill>
              <a:prstDash val="solid"/>
              <a:round/>
            </a:ln>
          </p:spPr>
          <p:txBody>
            <a:bodyPr rtlCol="0" anchor="ctr"/>
            <a:lstStyle/>
            <a:p>
              <a:endParaRPr lang="en-SA"/>
            </a:p>
          </p:txBody>
        </p:sp>
        <p:sp>
          <p:nvSpPr>
            <p:cNvPr id="34" name="Freeform 33">
              <a:extLst>
                <a:ext uri="{FF2B5EF4-FFF2-40B4-BE49-F238E27FC236}">
                  <a16:creationId xmlns:a16="http://schemas.microsoft.com/office/drawing/2014/main" id="{52F39827-AADC-F27C-F0E4-2A8539A9CAA4}"/>
                </a:ext>
              </a:extLst>
            </p:cNvPr>
            <p:cNvSpPr/>
            <p:nvPr/>
          </p:nvSpPr>
          <p:spPr>
            <a:xfrm>
              <a:off x="4257992" y="2337054"/>
              <a:ext cx="260223" cy="125475"/>
            </a:xfrm>
            <a:custGeom>
              <a:avLst/>
              <a:gdLst>
                <a:gd name="connsiteX0" fmla="*/ 130111 w 260223"/>
                <a:gd name="connsiteY0" fmla="*/ 63 h 125475"/>
                <a:gd name="connsiteX1" fmla="*/ 0 w 260223"/>
                <a:gd name="connsiteY1" fmla="*/ 62674 h 125475"/>
                <a:gd name="connsiteX2" fmla="*/ 0 w 260223"/>
                <a:gd name="connsiteY2" fmla="*/ 62801 h 125475"/>
                <a:gd name="connsiteX3" fmla="*/ 130111 w 260223"/>
                <a:gd name="connsiteY3" fmla="*/ 125412 h 125475"/>
                <a:gd name="connsiteX4" fmla="*/ 260223 w 260223"/>
                <a:gd name="connsiteY4" fmla="*/ 62801 h 125475"/>
                <a:gd name="connsiteX5" fmla="*/ 260223 w 260223"/>
                <a:gd name="connsiteY5" fmla="*/ 62674 h 125475"/>
                <a:gd name="connsiteX6" fmla="*/ 130111 w 260223"/>
                <a:gd name="connsiteY6" fmla="*/ 63 h 1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223" h="125475">
                  <a:moveTo>
                    <a:pt x="130111" y="63"/>
                  </a:moveTo>
                  <a:cubicBezTo>
                    <a:pt x="130111" y="63"/>
                    <a:pt x="56007" y="-4382"/>
                    <a:pt x="0" y="62674"/>
                  </a:cubicBezTo>
                  <a:lnTo>
                    <a:pt x="0" y="62801"/>
                  </a:lnTo>
                  <a:cubicBezTo>
                    <a:pt x="56007" y="129921"/>
                    <a:pt x="130111" y="125412"/>
                    <a:pt x="130111" y="125412"/>
                  </a:cubicBezTo>
                  <a:cubicBezTo>
                    <a:pt x="130111" y="125412"/>
                    <a:pt x="204216" y="129857"/>
                    <a:pt x="260223" y="62801"/>
                  </a:cubicBezTo>
                  <a:lnTo>
                    <a:pt x="260223" y="62674"/>
                  </a:lnTo>
                  <a:cubicBezTo>
                    <a:pt x="204216" y="-4445"/>
                    <a:pt x="130111" y="63"/>
                    <a:pt x="130111" y="63"/>
                  </a:cubicBezTo>
                  <a:close/>
                </a:path>
              </a:pathLst>
            </a:custGeom>
            <a:noFill/>
            <a:ln w="12700" cap="flat">
              <a:solidFill>
                <a:schemeClr val="accent3"/>
              </a:solidFill>
              <a:prstDash val="solid"/>
              <a:round/>
            </a:ln>
          </p:spPr>
          <p:txBody>
            <a:bodyPr rtlCol="0" anchor="ctr"/>
            <a:lstStyle/>
            <a:p>
              <a:endParaRPr lang="en-SA"/>
            </a:p>
          </p:txBody>
        </p:sp>
      </p:grpSp>
      <p:sp>
        <p:nvSpPr>
          <p:cNvPr id="35" name="TextBox 34">
            <a:extLst>
              <a:ext uri="{FF2B5EF4-FFF2-40B4-BE49-F238E27FC236}">
                <a16:creationId xmlns:a16="http://schemas.microsoft.com/office/drawing/2014/main" id="{2EC0C81C-FE71-886F-B516-DAD2B76DF2B4}"/>
              </a:ext>
            </a:extLst>
          </p:cNvPr>
          <p:cNvSpPr txBox="1"/>
          <p:nvPr/>
        </p:nvSpPr>
        <p:spPr>
          <a:xfrm>
            <a:off x="6488722" y="4868694"/>
            <a:ext cx="4126270" cy="1200329"/>
          </a:xfrm>
          <a:prstGeom prst="rect">
            <a:avLst/>
          </a:prstGeom>
          <a:noFill/>
        </p:spPr>
        <p:txBody>
          <a:bodyPr wrap="square" anchor="t">
            <a:spAutoFit/>
          </a:bodyPr>
          <a:lstStyle/>
          <a:p>
            <a:r>
              <a:rPr lang="en-US" sz="1200">
                <a:solidFill>
                  <a:schemeClr val="tx2"/>
                </a:solidFill>
                <a:effectLst/>
                <a:latin typeface="DIN Next LT Arabic" panose="020B0503020203050203" pitchFamily="34" charset="-78"/>
                <a:cs typeface="DIN Next LT Arabic" panose="020B0503020203050203" pitchFamily="34" charset="-78"/>
              </a:rPr>
              <a:t>The academy offers a variety of executive education programs in public policy, leadership, and management skills in collaboration with leading local and global educational institutions to professionals in the public and private sectors.</a:t>
            </a:r>
          </a:p>
          <a:p>
            <a:pPr>
              <a:spcAft>
                <a:spcPts val="600"/>
              </a:spcAft>
            </a:pPr>
            <a:endParaRPr lang="en-ID" sz="12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36" name="TextBox 35">
            <a:extLst>
              <a:ext uri="{FF2B5EF4-FFF2-40B4-BE49-F238E27FC236}">
                <a16:creationId xmlns:a16="http://schemas.microsoft.com/office/drawing/2014/main" id="{05E8C5A3-A650-0BE4-E6F7-B510A4C93DB6}"/>
              </a:ext>
            </a:extLst>
          </p:cNvPr>
          <p:cNvSpPr txBox="1"/>
          <p:nvPr/>
        </p:nvSpPr>
        <p:spPr>
          <a:xfrm>
            <a:off x="6488722" y="4201020"/>
            <a:ext cx="3774425" cy="439095"/>
          </a:xfrm>
          <a:prstGeom prst="rect">
            <a:avLst/>
          </a:prstGeom>
          <a:noFill/>
        </p:spPr>
        <p:txBody>
          <a:bodyPr wrap="square" anchor="t">
            <a:spAutoFit/>
          </a:bodyPr>
          <a:lstStyle/>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Mission</a:t>
            </a:r>
          </a:p>
        </p:txBody>
      </p:sp>
      <p:grpSp>
        <p:nvGrpSpPr>
          <p:cNvPr id="47" name="Graphic 3">
            <a:extLst>
              <a:ext uri="{FF2B5EF4-FFF2-40B4-BE49-F238E27FC236}">
                <a16:creationId xmlns:a16="http://schemas.microsoft.com/office/drawing/2014/main" id="{FB57DDC8-3F4C-FEAD-3109-D9770B0557FC}"/>
              </a:ext>
            </a:extLst>
          </p:cNvPr>
          <p:cNvGrpSpPr/>
          <p:nvPr/>
        </p:nvGrpSpPr>
        <p:grpSpPr>
          <a:xfrm>
            <a:off x="6593503" y="3788760"/>
            <a:ext cx="428725" cy="428727"/>
            <a:chOff x="3177222" y="2272792"/>
            <a:chExt cx="253999" cy="254000"/>
          </a:xfrm>
          <a:noFill/>
        </p:grpSpPr>
        <p:grpSp>
          <p:nvGrpSpPr>
            <p:cNvPr id="48" name="Graphic 3">
              <a:extLst>
                <a:ext uri="{FF2B5EF4-FFF2-40B4-BE49-F238E27FC236}">
                  <a16:creationId xmlns:a16="http://schemas.microsoft.com/office/drawing/2014/main" id="{B7743CBA-2928-F669-2657-4E457BA1EC6D}"/>
                </a:ext>
              </a:extLst>
            </p:cNvPr>
            <p:cNvGrpSpPr/>
            <p:nvPr/>
          </p:nvGrpSpPr>
          <p:grpSpPr>
            <a:xfrm>
              <a:off x="3177222" y="2272792"/>
              <a:ext cx="253999" cy="254000"/>
              <a:chOff x="3177222" y="2272792"/>
              <a:chExt cx="253999" cy="254000"/>
            </a:xfrm>
            <a:noFill/>
          </p:grpSpPr>
          <p:sp>
            <p:nvSpPr>
              <p:cNvPr id="50" name="Freeform 49">
                <a:extLst>
                  <a:ext uri="{FF2B5EF4-FFF2-40B4-BE49-F238E27FC236}">
                    <a16:creationId xmlns:a16="http://schemas.microsoft.com/office/drawing/2014/main" id="{828393C8-7119-22C8-E99F-4E3664EA2928}"/>
                  </a:ext>
                </a:extLst>
              </p:cNvPr>
              <p:cNvSpPr/>
              <p:nvPr/>
            </p:nvSpPr>
            <p:spPr>
              <a:xfrm>
                <a:off x="3177222" y="2272792"/>
                <a:ext cx="253999" cy="254000"/>
              </a:xfrm>
              <a:custGeom>
                <a:avLst/>
                <a:gdLst>
                  <a:gd name="connsiteX0" fmla="*/ 165100 w 253999"/>
                  <a:gd name="connsiteY0" fmla="*/ 5778 h 254000"/>
                  <a:gd name="connsiteX1" fmla="*/ 127000 w 253999"/>
                  <a:gd name="connsiteY1" fmla="*/ 0 h 254000"/>
                  <a:gd name="connsiteX2" fmla="*/ 0 w 253999"/>
                  <a:gd name="connsiteY2" fmla="*/ 127000 h 254000"/>
                  <a:gd name="connsiteX3" fmla="*/ 127000 w 253999"/>
                  <a:gd name="connsiteY3" fmla="*/ 254000 h 254000"/>
                  <a:gd name="connsiteX4" fmla="*/ 254000 w 253999"/>
                  <a:gd name="connsiteY4" fmla="*/ 127000 h 254000"/>
                  <a:gd name="connsiteX5" fmla="*/ 248031 w 253999"/>
                  <a:gd name="connsiteY5" fmla="*/ 88519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999" h="254000">
                    <a:moveTo>
                      <a:pt x="165100" y="5778"/>
                    </a:moveTo>
                    <a:cubicBezTo>
                      <a:pt x="153099" y="2032"/>
                      <a:pt x="140271" y="0"/>
                      <a:pt x="127000" y="0"/>
                    </a:cubicBezTo>
                    <a:cubicBezTo>
                      <a:pt x="56832" y="0"/>
                      <a:pt x="0" y="56832"/>
                      <a:pt x="0" y="127000"/>
                    </a:cubicBezTo>
                    <a:cubicBezTo>
                      <a:pt x="0" y="197167"/>
                      <a:pt x="56832" y="254000"/>
                      <a:pt x="127000" y="254000"/>
                    </a:cubicBezTo>
                    <a:cubicBezTo>
                      <a:pt x="197168" y="254000"/>
                      <a:pt x="254000" y="197167"/>
                      <a:pt x="254000" y="127000"/>
                    </a:cubicBezTo>
                    <a:cubicBezTo>
                      <a:pt x="254000" y="113601"/>
                      <a:pt x="251905" y="100647"/>
                      <a:pt x="248031" y="88519"/>
                    </a:cubicBezTo>
                  </a:path>
                </a:pathLst>
              </a:custGeom>
              <a:noFill/>
              <a:ln w="12700" cap="flat">
                <a:solidFill>
                  <a:schemeClr val="accent3"/>
                </a:solidFill>
                <a:prstDash val="solid"/>
                <a:round/>
              </a:ln>
            </p:spPr>
            <p:txBody>
              <a:bodyPr rtlCol="0" anchor="ctr"/>
              <a:lstStyle/>
              <a:p>
                <a:endParaRPr lang="en-SA"/>
              </a:p>
            </p:txBody>
          </p:sp>
          <p:sp>
            <p:nvSpPr>
              <p:cNvPr id="51" name="Freeform 50">
                <a:extLst>
                  <a:ext uri="{FF2B5EF4-FFF2-40B4-BE49-F238E27FC236}">
                    <a16:creationId xmlns:a16="http://schemas.microsoft.com/office/drawing/2014/main" id="{99C3B5C2-9EE8-C3E5-1A4E-8E4669A63BA1}"/>
                  </a:ext>
                </a:extLst>
              </p:cNvPr>
              <p:cNvSpPr/>
              <p:nvPr/>
            </p:nvSpPr>
            <p:spPr>
              <a:xfrm>
                <a:off x="3217608" y="2313177"/>
                <a:ext cx="173227" cy="173227"/>
              </a:xfrm>
              <a:custGeom>
                <a:avLst/>
                <a:gdLst>
                  <a:gd name="connsiteX0" fmla="*/ 94996 w 173227"/>
                  <a:gd name="connsiteY0" fmla="*/ 381 h 173227"/>
                  <a:gd name="connsiteX1" fmla="*/ 86614 w 173227"/>
                  <a:gd name="connsiteY1" fmla="*/ 0 h 173227"/>
                  <a:gd name="connsiteX2" fmla="*/ 0 w 173227"/>
                  <a:gd name="connsiteY2" fmla="*/ 86614 h 173227"/>
                  <a:gd name="connsiteX3" fmla="*/ 86614 w 173227"/>
                  <a:gd name="connsiteY3" fmla="*/ 173228 h 173227"/>
                  <a:gd name="connsiteX4" fmla="*/ 173228 w 173227"/>
                  <a:gd name="connsiteY4" fmla="*/ 86614 h 173227"/>
                  <a:gd name="connsiteX5" fmla="*/ 172783 w 173227"/>
                  <a:gd name="connsiteY5" fmla="*/ 77914 h 17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27" h="173227">
                    <a:moveTo>
                      <a:pt x="94996" y="381"/>
                    </a:moveTo>
                    <a:cubicBezTo>
                      <a:pt x="92265" y="127"/>
                      <a:pt x="89471" y="0"/>
                      <a:pt x="86614" y="0"/>
                    </a:cubicBezTo>
                    <a:cubicBezTo>
                      <a:pt x="38799" y="0"/>
                      <a:pt x="0" y="38799"/>
                      <a:pt x="0" y="86614"/>
                    </a:cubicBezTo>
                    <a:cubicBezTo>
                      <a:pt x="0" y="134430"/>
                      <a:pt x="38799" y="173228"/>
                      <a:pt x="86614" y="173228"/>
                    </a:cubicBezTo>
                    <a:cubicBezTo>
                      <a:pt x="134430" y="173228"/>
                      <a:pt x="173228" y="134430"/>
                      <a:pt x="173228" y="86614"/>
                    </a:cubicBezTo>
                    <a:cubicBezTo>
                      <a:pt x="173228" y="83693"/>
                      <a:pt x="173101" y="80772"/>
                      <a:pt x="172783" y="77914"/>
                    </a:cubicBezTo>
                  </a:path>
                </a:pathLst>
              </a:custGeom>
              <a:noFill/>
              <a:ln w="12700" cap="flat">
                <a:solidFill>
                  <a:schemeClr val="accent3"/>
                </a:solidFill>
                <a:prstDash val="solid"/>
                <a:round/>
              </a:ln>
            </p:spPr>
            <p:txBody>
              <a:bodyPr rtlCol="0" anchor="ctr"/>
              <a:lstStyle/>
              <a:p>
                <a:endParaRPr lang="en-SA"/>
              </a:p>
            </p:txBody>
          </p:sp>
          <p:sp>
            <p:nvSpPr>
              <p:cNvPr id="52" name="Freeform 51">
                <a:extLst>
                  <a:ext uri="{FF2B5EF4-FFF2-40B4-BE49-F238E27FC236}">
                    <a16:creationId xmlns:a16="http://schemas.microsoft.com/office/drawing/2014/main" id="{104DA50C-A43F-4DC6-0F91-8E52A97F13B5}"/>
                  </a:ext>
                </a:extLst>
              </p:cNvPr>
              <p:cNvSpPr/>
              <p:nvPr/>
            </p:nvSpPr>
            <p:spPr>
              <a:xfrm>
                <a:off x="3257613" y="2353246"/>
                <a:ext cx="93217" cy="93217"/>
              </a:xfrm>
              <a:custGeom>
                <a:avLst/>
                <a:gdLst>
                  <a:gd name="connsiteX0" fmla="*/ 51117 w 93217"/>
                  <a:gd name="connsiteY0" fmla="*/ 190 h 93217"/>
                  <a:gd name="connsiteX1" fmla="*/ 46609 w 93217"/>
                  <a:gd name="connsiteY1" fmla="*/ 0 h 93217"/>
                  <a:gd name="connsiteX2" fmla="*/ 0 w 93217"/>
                  <a:gd name="connsiteY2" fmla="*/ 46609 h 93217"/>
                  <a:gd name="connsiteX3" fmla="*/ 46609 w 93217"/>
                  <a:gd name="connsiteY3" fmla="*/ 93218 h 93217"/>
                  <a:gd name="connsiteX4" fmla="*/ 93218 w 93217"/>
                  <a:gd name="connsiteY4" fmla="*/ 46609 h 93217"/>
                  <a:gd name="connsiteX5" fmla="*/ 92964 w 93217"/>
                  <a:gd name="connsiteY5" fmla="*/ 41783 h 9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17" h="93217">
                    <a:moveTo>
                      <a:pt x="51117" y="190"/>
                    </a:moveTo>
                    <a:cubicBezTo>
                      <a:pt x="49657" y="64"/>
                      <a:pt x="48133" y="0"/>
                      <a:pt x="46609" y="0"/>
                    </a:cubicBezTo>
                    <a:cubicBezTo>
                      <a:pt x="20891" y="0"/>
                      <a:pt x="0" y="20828"/>
                      <a:pt x="0" y="46609"/>
                    </a:cubicBezTo>
                    <a:cubicBezTo>
                      <a:pt x="0" y="72327"/>
                      <a:pt x="20828" y="93218"/>
                      <a:pt x="46609" y="93218"/>
                    </a:cubicBezTo>
                    <a:cubicBezTo>
                      <a:pt x="72327" y="93218"/>
                      <a:pt x="93218" y="72390"/>
                      <a:pt x="93218" y="46609"/>
                    </a:cubicBezTo>
                    <a:cubicBezTo>
                      <a:pt x="93218" y="44958"/>
                      <a:pt x="93154" y="43371"/>
                      <a:pt x="92964" y="41783"/>
                    </a:cubicBezTo>
                  </a:path>
                </a:pathLst>
              </a:custGeom>
              <a:noFill/>
              <a:ln w="12700" cap="flat">
                <a:solidFill>
                  <a:schemeClr val="accent3"/>
                </a:solidFill>
                <a:prstDash val="solid"/>
                <a:round/>
              </a:ln>
            </p:spPr>
            <p:txBody>
              <a:bodyPr rtlCol="0" anchor="ctr"/>
              <a:lstStyle/>
              <a:p>
                <a:endParaRPr lang="en-SA"/>
              </a:p>
            </p:txBody>
          </p:sp>
          <p:sp>
            <p:nvSpPr>
              <p:cNvPr id="53" name="Freeform 52">
                <a:extLst>
                  <a:ext uri="{FF2B5EF4-FFF2-40B4-BE49-F238E27FC236}">
                    <a16:creationId xmlns:a16="http://schemas.microsoft.com/office/drawing/2014/main" id="{85777705-367F-0506-4278-8A21A8475D61}"/>
                  </a:ext>
                </a:extLst>
              </p:cNvPr>
              <p:cNvSpPr/>
              <p:nvPr/>
            </p:nvSpPr>
            <p:spPr>
              <a:xfrm>
                <a:off x="3304476" y="2288095"/>
                <a:ext cx="111759" cy="110998"/>
              </a:xfrm>
              <a:custGeom>
                <a:avLst/>
                <a:gdLst>
                  <a:gd name="connsiteX0" fmla="*/ 0 w 111759"/>
                  <a:gd name="connsiteY0" fmla="*/ 110998 h 110998"/>
                  <a:gd name="connsiteX1" fmla="*/ 46990 w 111759"/>
                  <a:gd name="connsiteY1" fmla="*/ 64008 h 110998"/>
                  <a:gd name="connsiteX2" fmla="*/ 46990 w 111759"/>
                  <a:gd name="connsiteY2" fmla="*/ 39243 h 110998"/>
                  <a:gd name="connsiteX3" fmla="*/ 86170 w 111759"/>
                  <a:gd name="connsiteY3" fmla="*/ 0 h 110998"/>
                  <a:gd name="connsiteX4" fmla="*/ 86170 w 111759"/>
                  <a:gd name="connsiteY4" fmla="*/ 25654 h 110998"/>
                  <a:gd name="connsiteX5" fmla="*/ 111760 w 111759"/>
                  <a:gd name="connsiteY5" fmla="*/ 25654 h 110998"/>
                  <a:gd name="connsiteX6" fmla="*/ 75692 w 111759"/>
                  <a:gd name="connsiteY6" fmla="*/ 61659 h 11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59" h="110998">
                    <a:moveTo>
                      <a:pt x="0" y="110998"/>
                    </a:moveTo>
                    <a:lnTo>
                      <a:pt x="46990" y="64008"/>
                    </a:lnTo>
                    <a:lnTo>
                      <a:pt x="46990" y="39243"/>
                    </a:lnTo>
                    <a:lnTo>
                      <a:pt x="86170" y="0"/>
                    </a:lnTo>
                    <a:lnTo>
                      <a:pt x="86170" y="25654"/>
                    </a:lnTo>
                    <a:lnTo>
                      <a:pt x="111760" y="25654"/>
                    </a:lnTo>
                    <a:lnTo>
                      <a:pt x="75692" y="61659"/>
                    </a:lnTo>
                  </a:path>
                </a:pathLst>
              </a:custGeom>
              <a:noFill/>
              <a:ln w="12700" cap="flat">
                <a:solidFill>
                  <a:schemeClr val="accent3"/>
                </a:solidFill>
                <a:prstDash val="solid"/>
                <a:round/>
              </a:ln>
            </p:spPr>
            <p:txBody>
              <a:bodyPr rtlCol="0" anchor="ctr"/>
              <a:lstStyle/>
              <a:p>
                <a:endParaRPr lang="en-SA"/>
              </a:p>
            </p:txBody>
          </p:sp>
        </p:grpSp>
        <p:sp>
          <p:nvSpPr>
            <p:cNvPr id="49" name="Freeform 48">
              <a:extLst>
                <a:ext uri="{FF2B5EF4-FFF2-40B4-BE49-F238E27FC236}">
                  <a16:creationId xmlns:a16="http://schemas.microsoft.com/office/drawing/2014/main" id="{D5AC3BF4-3FA9-1605-96F3-BCC7D51DBFAD}"/>
                </a:ext>
              </a:extLst>
            </p:cNvPr>
            <p:cNvSpPr/>
            <p:nvPr/>
          </p:nvSpPr>
          <p:spPr>
            <a:xfrm>
              <a:off x="3296411" y="2391727"/>
              <a:ext cx="14859" cy="14858"/>
            </a:xfrm>
            <a:custGeom>
              <a:avLst/>
              <a:gdLst>
                <a:gd name="connsiteX0" fmla="*/ 11430 w 14859"/>
                <a:gd name="connsiteY0" fmla="*/ 1143 h 14858"/>
                <a:gd name="connsiteX1" fmla="*/ 7429 w 14859"/>
                <a:gd name="connsiteY1" fmla="*/ 0 h 14858"/>
                <a:gd name="connsiteX2" fmla="*/ 0 w 14859"/>
                <a:gd name="connsiteY2" fmla="*/ 7430 h 14858"/>
                <a:gd name="connsiteX3" fmla="*/ 7429 w 14859"/>
                <a:gd name="connsiteY3" fmla="*/ 14859 h 14858"/>
                <a:gd name="connsiteX4" fmla="*/ 14859 w 14859"/>
                <a:gd name="connsiteY4" fmla="*/ 7430 h 14858"/>
                <a:gd name="connsiteX5" fmla="*/ 13843 w 14859"/>
                <a:gd name="connsiteY5" fmla="*/ 3683 h 1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59" h="14858">
                  <a:moveTo>
                    <a:pt x="11430" y="1143"/>
                  </a:moveTo>
                  <a:cubicBezTo>
                    <a:pt x="10287" y="381"/>
                    <a:pt x="8890" y="0"/>
                    <a:pt x="7429" y="0"/>
                  </a:cubicBezTo>
                  <a:cubicBezTo>
                    <a:pt x="3302" y="0"/>
                    <a:pt x="0" y="3302"/>
                    <a:pt x="0" y="7430"/>
                  </a:cubicBezTo>
                  <a:cubicBezTo>
                    <a:pt x="0" y="11557"/>
                    <a:pt x="3302" y="14859"/>
                    <a:pt x="7429" y="14859"/>
                  </a:cubicBezTo>
                  <a:cubicBezTo>
                    <a:pt x="11557" y="14859"/>
                    <a:pt x="14859" y="11557"/>
                    <a:pt x="14859" y="7430"/>
                  </a:cubicBezTo>
                  <a:cubicBezTo>
                    <a:pt x="14859" y="6096"/>
                    <a:pt x="14478" y="4826"/>
                    <a:pt x="13843" y="3683"/>
                  </a:cubicBezTo>
                </a:path>
              </a:pathLst>
            </a:custGeom>
            <a:noFill/>
            <a:ln w="12700" cap="flat">
              <a:solidFill>
                <a:schemeClr val="accent3"/>
              </a:solidFill>
              <a:prstDash val="solid"/>
              <a:round/>
            </a:ln>
          </p:spPr>
          <p:txBody>
            <a:bodyPr rtlCol="0" anchor="ctr"/>
            <a:lstStyle/>
            <a:p>
              <a:endParaRPr lang="en-SA"/>
            </a:p>
          </p:txBody>
        </p:sp>
      </p:grpSp>
      <p:cxnSp>
        <p:nvCxnSpPr>
          <p:cNvPr id="56" name="Straight Connector 55">
            <a:extLst>
              <a:ext uri="{FF2B5EF4-FFF2-40B4-BE49-F238E27FC236}">
                <a16:creationId xmlns:a16="http://schemas.microsoft.com/office/drawing/2014/main" id="{A4927E04-2EA2-5453-B28F-65F3C95A6B9A}"/>
              </a:ext>
            </a:extLst>
          </p:cNvPr>
          <p:cNvCxnSpPr>
            <a:cxnSpLocks/>
          </p:cNvCxnSpPr>
          <p:nvPr/>
        </p:nvCxnSpPr>
        <p:spPr>
          <a:xfrm>
            <a:off x="3101009" y="6533322"/>
            <a:ext cx="21987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F596037-1F9D-FE5D-DFF8-EEE36EEE37D3}"/>
              </a:ext>
            </a:extLst>
          </p:cNvPr>
          <p:cNvSpPr txBox="1"/>
          <p:nvPr/>
        </p:nvSpPr>
        <p:spPr>
          <a:xfrm>
            <a:off x="433474" y="6394822"/>
            <a:ext cx="2380075" cy="276999"/>
          </a:xfrm>
          <a:prstGeom prst="rect">
            <a:avLst/>
          </a:prstGeom>
          <a:noFill/>
        </p:spPr>
        <p:txBody>
          <a:bodyPr wrap="none" rtlCol="0">
            <a:spAutoFit/>
          </a:bodyPr>
          <a:lstStyle/>
          <a:p>
            <a:r>
              <a:rPr lang="en-SA" sz="1200" b="0" i="0">
                <a:solidFill>
                  <a:schemeClr val="bg1"/>
                </a:solidFill>
                <a:latin typeface="ntaqat" panose="020B0303020203050203" pitchFamily="34" charset="-78"/>
                <a:cs typeface="ntaqat" panose="020B0303020203050203" pitchFamily="34" charset="-78"/>
              </a:rPr>
              <a:t>KAPSARC School Of Public Policy</a:t>
            </a:r>
          </a:p>
        </p:txBody>
      </p:sp>
      <p:cxnSp>
        <p:nvCxnSpPr>
          <p:cNvPr id="58" name="Straight Connector 57">
            <a:extLst>
              <a:ext uri="{FF2B5EF4-FFF2-40B4-BE49-F238E27FC236}">
                <a16:creationId xmlns:a16="http://schemas.microsoft.com/office/drawing/2014/main" id="{FF029640-283D-7E8E-3B45-C7D236E1D9E3}"/>
              </a:ext>
            </a:extLst>
          </p:cNvPr>
          <p:cNvCxnSpPr>
            <a:cxnSpLocks/>
          </p:cNvCxnSpPr>
          <p:nvPr/>
        </p:nvCxnSpPr>
        <p:spPr>
          <a:xfrm>
            <a:off x="433474" y="324677"/>
            <a:ext cx="48662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4448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2318E-2EEB-4BA1-833F-14140E4CB5CE}"/>
              </a:ext>
            </a:extLst>
          </p:cNvPr>
          <p:cNvSpPr>
            <a:spLocks noGrp="1"/>
          </p:cNvSpPr>
          <p:nvPr>
            <p:ph type="title"/>
          </p:nvPr>
        </p:nvSpPr>
        <p:spPr/>
        <p:txBody>
          <a:bodyPr>
            <a:normAutofit/>
          </a:bodyPr>
          <a:lstStyle/>
          <a:p>
            <a:r>
              <a:rPr lang="en-US" dirty="0"/>
              <a:t>Time-Lines</a:t>
            </a:r>
          </a:p>
        </p:txBody>
      </p:sp>
      <p:sp>
        <p:nvSpPr>
          <p:cNvPr id="4" name="Text Placeholder 3">
            <a:extLst>
              <a:ext uri="{FF2B5EF4-FFF2-40B4-BE49-F238E27FC236}">
                <a16:creationId xmlns:a16="http://schemas.microsoft.com/office/drawing/2014/main" id="{68B8A534-9798-4F28-95FC-093F5F7A3667}"/>
              </a:ext>
            </a:extLst>
          </p:cNvPr>
          <p:cNvSpPr>
            <a:spLocks noGrp="1"/>
          </p:cNvSpPr>
          <p:nvPr>
            <p:ph idx="1"/>
          </p:nvPr>
        </p:nvSpPr>
        <p:spPr/>
        <p:txBody>
          <a:bodyPr/>
          <a:lstStyle/>
          <a:p>
            <a:r>
              <a:rPr lang="en-US" dirty="0"/>
              <a:t>Timelines in Separate Pages</a:t>
            </a:r>
          </a:p>
          <a:p>
            <a:r>
              <a:rPr lang="en-US" dirty="0"/>
              <a:t>Key Timelines at the Top of the Page</a:t>
            </a:r>
          </a:p>
          <a:p>
            <a:r>
              <a:rPr lang="en-US" dirty="0"/>
              <a:t>Doesn’t matter whether you use TRUE/FALSE or 1 and 0</a:t>
            </a:r>
          </a:p>
          <a:p>
            <a:r>
              <a:rPr lang="en-US" dirty="0"/>
              <a:t>Don’t waste time with putting drivers in different lines</a:t>
            </a:r>
          </a:p>
          <a:p>
            <a:r>
              <a:rPr lang="en-US" dirty="0"/>
              <a:t>Don’t go crazy with multiple starts and stops, makes the reader have difficulty</a:t>
            </a:r>
          </a:p>
          <a:p>
            <a:r>
              <a:rPr lang="en-US" dirty="0"/>
              <a:t>Argument for Consistent Timelines (with monthly and semi-annual flows)</a:t>
            </a:r>
          </a:p>
          <a:p>
            <a:r>
              <a:rPr lang="en-US" dirty="0"/>
              <a:t>Painful programming of accumulation of sums</a:t>
            </a:r>
          </a:p>
          <a:p>
            <a:endParaRPr lang="en-US" dirty="0"/>
          </a:p>
        </p:txBody>
      </p:sp>
    </p:spTree>
    <p:extLst>
      <p:ext uri="{BB962C8B-B14F-4D97-AF65-F5344CB8AC3E}">
        <p14:creationId xmlns:p14="http://schemas.microsoft.com/office/powerpoint/2010/main" val="3647094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B65054-9799-40D7-9D68-596B4EAE33A1}"/>
              </a:ext>
            </a:extLst>
          </p:cNvPr>
          <p:cNvSpPr>
            <a:spLocks noGrp="1"/>
          </p:cNvSpPr>
          <p:nvPr>
            <p:ph type="title"/>
          </p:nvPr>
        </p:nvSpPr>
        <p:spPr/>
        <p:txBody>
          <a:bodyPr/>
          <a:lstStyle/>
          <a:p>
            <a:r>
              <a:rPr lang="en-US" dirty="0"/>
              <a:t>Audit Tests</a:t>
            </a:r>
          </a:p>
        </p:txBody>
      </p:sp>
      <p:sp>
        <p:nvSpPr>
          <p:cNvPr id="4" name="Text Placeholder 3">
            <a:extLst>
              <a:ext uri="{FF2B5EF4-FFF2-40B4-BE49-F238E27FC236}">
                <a16:creationId xmlns:a16="http://schemas.microsoft.com/office/drawing/2014/main" id="{937F23D0-87E9-43ED-B0E5-F25CDAE69BCA}"/>
              </a:ext>
            </a:extLst>
          </p:cNvPr>
          <p:cNvSpPr>
            <a:spLocks noGrp="1"/>
          </p:cNvSpPr>
          <p:nvPr>
            <p:ph idx="1"/>
          </p:nvPr>
        </p:nvSpPr>
        <p:spPr/>
        <p:txBody>
          <a:bodyPr/>
          <a:lstStyle/>
          <a:p>
            <a:r>
              <a:rPr lang="en-US" dirty="0"/>
              <a:t>A lot of tests are more important than FAST Style</a:t>
            </a:r>
          </a:p>
          <a:p>
            <a:r>
              <a:rPr lang="en-US" dirty="0"/>
              <a:t>Balance Sheet, Circularity, Draws = Repayments, Closing Balance</a:t>
            </a:r>
          </a:p>
          <a:p>
            <a:r>
              <a:rPr lang="en-US" dirty="0"/>
              <a:t>Can incorporate tests of inflation</a:t>
            </a:r>
          </a:p>
          <a:p>
            <a:r>
              <a:rPr lang="en-US" dirty="0"/>
              <a:t>Interest checks are tricky</a:t>
            </a:r>
          </a:p>
          <a:p>
            <a:r>
              <a:rPr lang="en-US" dirty="0"/>
              <a:t>More important than style checks, but style is what auditors resort to.</a:t>
            </a:r>
          </a:p>
        </p:txBody>
      </p:sp>
      <p:sp>
        <p:nvSpPr>
          <p:cNvPr id="2" name="Slide Number Placeholder 1">
            <a:extLst>
              <a:ext uri="{FF2B5EF4-FFF2-40B4-BE49-F238E27FC236}">
                <a16:creationId xmlns:a16="http://schemas.microsoft.com/office/drawing/2014/main" id="{D9AD828C-D222-4FB9-BC8A-8D0196B74126}"/>
              </a:ext>
            </a:extLst>
          </p:cNvPr>
          <p:cNvSpPr>
            <a:spLocks noGrp="1"/>
          </p:cNvSpPr>
          <p:nvPr>
            <p:ph type="sldNum" sz="quarter" idx="12"/>
          </p:nvPr>
        </p:nvSpPr>
        <p:spPr>
          <a:prstGeom prst="rect">
            <a:avLst/>
          </a:prstGeom>
        </p:spPr>
        <p:txBody>
          <a:bodyPr vert="horz" lIns="68580" tIns="34290" rIns="68580" bIns="34290" rtlCol="0" anchor="ctr"/>
          <a:lstStyle>
            <a:defPPr>
              <a:defRPr lang="en-US"/>
            </a:defPPr>
            <a:lvl1pPr marL="0" algn="r" defTabSz="342900" rtl="0" eaLnBrk="1" latinLnBrk="0" hangingPunct="1">
              <a:defRPr sz="900" b="1" i="0" kern="1200" baseline="0">
                <a:solidFill>
                  <a:schemeClr val="bg1"/>
                </a:solidFill>
                <a:latin typeface="Calibri" pitchFamily="34"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544D8C8E-B901-46BC-B69F-216056E5919B}" type="slidenum">
              <a:rPr lang="en-US">
                <a:solidFill>
                  <a:srgbClr val="FFFFFF"/>
                </a:solidFill>
              </a:rPr>
              <a:pPr/>
              <a:t>71</a:t>
            </a:fld>
            <a:endParaRPr lang="en-US" dirty="0">
              <a:solidFill>
                <a:srgbClr val="FFFFFF"/>
              </a:solidFill>
            </a:endParaRPr>
          </a:p>
        </p:txBody>
      </p:sp>
    </p:spTree>
    <p:extLst>
      <p:ext uri="{BB962C8B-B14F-4D97-AF65-F5344CB8AC3E}">
        <p14:creationId xmlns:p14="http://schemas.microsoft.com/office/powerpoint/2010/main" val="36159984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C2CC-42B5-9609-490C-43385D3B88B8}"/>
              </a:ext>
            </a:extLst>
          </p:cNvPr>
          <p:cNvSpPr>
            <a:spLocks noGrp="1"/>
          </p:cNvSpPr>
          <p:nvPr>
            <p:ph type="ctrTitle"/>
          </p:nvPr>
        </p:nvSpPr>
        <p:spPr/>
        <p:txBody>
          <a:bodyPr>
            <a:normAutofit/>
          </a:bodyPr>
          <a:lstStyle/>
          <a:p>
            <a:r>
              <a:rPr lang="en-US" sz="4400" dirty="0"/>
              <a:t>Session 4: Examples of Difficult Issues in Modelling</a:t>
            </a:r>
          </a:p>
        </p:txBody>
      </p:sp>
    </p:spTree>
    <p:extLst>
      <p:ext uri="{BB962C8B-B14F-4D97-AF65-F5344CB8AC3E}">
        <p14:creationId xmlns:p14="http://schemas.microsoft.com/office/powerpoint/2010/main" val="850960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F247-3EA2-2A0C-752A-33B128D124BF}"/>
              </a:ext>
            </a:extLst>
          </p:cNvPr>
          <p:cNvSpPr>
            <a:spLocks noGrp="1"/>
          </p:cNvSpPr>
          <p:nvPr>
            <p:ph type="title"/>
          </p:nvPr>
        </p:nvSpPr>
        <p:spPr/>
        <p:txBody>
          <a:bodyPr>
            <a:normAutofit/>
          </a:bodyPr>
          <a:lstStyle/>
          <a:p>
            <a:r>
              <a:rPr lang="en-US" dirty="0"/>
              <a:t>Not Too Advanced Modelling Issues</a:t>
            </a:r>
          </a:p>
        </p:txBody>
      </p:sp>
      <p:sp>
        <p:nvSpPr>
          <p:cNvPr id="3" name="Content Placeholder 2">
            <a:extLst>
              <a:ext uri="{FF2B5EF4-FFF2-40B4-BE49-F238E27FC236}">
                <a16:creationId xmlns:a16="http://schemas.microsoft.com/office/drawing/2014/main" id="{77C06FE6-CC2A-47C7-9C9D-EF49767DB14F}"/>
              </a:ext>
            </a:extLst>
          </p:cNvPr>
          <p:cNvSpPr>
            <a:spLocks noGrp="1"/>
          </p:cNvSpPr>
          <p:nvPr>
            <p:ph idx="1"/>
          </p:nvPr>
        </p:nvSpPr>
        <p:spPr/>
        <p:txBody>
          <a:bodyPr>
            <a:normAutofit lnSpcReduction="10000"/>
          </a:bodyPr>
          <a:lstStyle/>
          <a:p>
            <a:r>
              <a:rPr lang="en-US" sz="2400" dirty="0"/>
              <a:t>Issues that are Not Too Advanced</a:t>
            </a:r>
          </a:p>
          <a:p>
            <a:pPr lvl="1"/>
            <a:r>
              <a:rPr lang="en-US" sz="2000" dirty="0"/>
              <a:t>Flexible timelines with different periodicity</a:t>
            </a:r>
          </a:p>
          <a:p>
            <a:pPr lvl="1"/>
            <a:r>
              <a:rPr lang="en-US" sz="2000" dirty="0"/>
              <a:t>Sculpting with changing interest rates and changing DSCR’s</a:t>
            </a:r>
          </a:p>
          <a:p>
            <a:pPr lvl="1"/>
            <a:r>
              <a:rPr lang="en-US" sz="2000" dirty="0"/>
              <a:t>Modelling DSRA and MRA with balances and flags</a:t>
            </a:r>
          </a:p>
          <a:p>
            <a:pPr lvl="1"/>
            <a:r>
              <a:rPr lang="en-US" sz="2000" dirty="0"/>
              <a:t>Re-financing with sculpting and no taxes</a:t>
            </a:r>
          </a:p>
          <a:p>
            <a:pPr lvl="1"/>
            <a:r>
              <a:rPr lang="en-US" sz="2000" dirty="0"/>
              <a:t>Resolution of circular references with copy and paste block</a:t>
            </a:r>
          </a:p>
          <a:p>
            <a:pPr lvl="1"/>
            <a:r>
              <a:rPr lang="en-US" sz="2000" dirty="0"/>
              <a:t>Waterfalls for cash sweep, DSRA uses and top-ups, Cash Traps, Re-structure using MIN and MAX</a:t>
            </a:r>
          </a:p>
          <a:p>
            <a:pPr lvl="1"/>
            <a:r>
              <a:rPr lang="en-US" sz="2000" dirty="0"/>
              <a:t>Selling of assets with holding period returns and starting with stable cash flows</a:t>
            </a:r>
          </a:p>
          <a:p>
            <a:pPr lvl="1"/>
            <a:r>
              <a:rPr lang="en-US" sz="2000" dirty="0"/>
              <a:t>Circularity and NOL from Income Taxes (with sculpting)</a:t>
            </a:r>
          </a:p>
          <a:p>
            <a:pPr lvl="1"/>
            <a:r>
              <a:rPr lang="en-US" sz="2000" dirty="0"/>
              <a:t>Shareholder Loan with Tax Issues (understand the tax code)</a:t>
            </a:r>
          </a:p>
          <a:p>
            <a:pPr lvl="1"/>
            <a:r>
              <a:rPr lang="en-US" sz="2000" dirty="0"/>
              <a:t>Equity First versus Pro-Rata financing</a:t>
            </a:r>
          </a:p>
          <a:p>
            <a:pPr lvl="1"/>
            <a:r>
              <a:rPr lang="en-US" sz="2000" dirty="0"/>
              <a:t>Cash Sweeps and use of MIN after scheduled repayment</a:t>
            </a:r>
          </a:p>
        </p:txBody>
      </p:sp>
    </p:spTree>
    <p:extLst>
      <p:ext uri="{BB962C8B-B14F-4D97-AF65-F5344CB8AC3E}">
        <p14:creationId xmlns:p14="http://schemas.microsoft.com/office/powerpoint/2010/main" val="3843819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A834D-9A2F-C224-CF3C-7EE7201358CB}"/>
              </a:ext>
            </a:extLst>
          </p:cNvPr>
          <p:cNvSpPr>
            <a:spLocks noGrp="1"/>
          </p:cNvSpPr>
          <p:nvPr>
            <p:ph type="title"/>
          </p:nvPr>
        </p:nvSpPr>
        <p:spPr/>
        <p:txBody>
          <a:bodyPr>
            <a:normAutofit fontScale="90000"/>
          </a:bodyPr>
          <a:lstStyle/>
          <a:p>
            <a:r>
              <a:rPr lang="en-US" dirty="0"/>
              <a:t>Advanced Project Finance Modelling Issues</a:t>
            </a:r>
          </a:p>
        </p:txBody>
      </p:sp>
      <p:sp>
        <p:nvSpPr>
          <p:cNvPr id="3" name="Content Placeholder 2">
            <a:extLst>
              <a:ext uri="{FF2B5EF4-FFF2-40B4-BE49-F238E27FC236}">
                <a16:creationId xmlns:a16="http://schemas.microsoft.com/office/drawing/2014/main" id="{E03EBC0B-E84A-FDD7-F7C2-6208C1A2B586}"/>
              </a:ext>
            </a:extLst>
          </p:cNvPr>
          <p:cNvSpPr>
            <a:spLocks noGrp="1"/>
          </p:cNvSpPr>
          <p:nvPr>
            <p:ph idx="1"/>
          </p:nvPr>
        </p:nvSpPr>
        <p:spPr>
          <a:xfrm>
            <a:off x="713232" y="1444752"/>
            <a:ext cx="10640568" cy="4732211"/>
          </a:xfrm>
        </p:spPr>
        <p:txBody>
          <a:bodyPr>
            <a:normAutofit/>
          </a:bodyPr>
          <a:lstStyle/>
          <a:p>
            <a:pPr marL="257175" indent="-257175">
              <a:buFont typeface="+mj-lt"/>
              <a:buAutoNum type="arabicPeriod"/>
            </a:pPr>
            <a:r>
              <a:rPr lang="en-US" dirty="0"/>
              <a:t>Structuring a project with evaluation of debt size from either P90, P50, or maximum debt to capital – Requires multiple operating cash flow and Debt Sizing Module from downside case (P90). The base case (P50) can be used with debt from the P90.</a:t>
            </a:r>
          </a:p>
          <a:p>
            <a:pPr marL="257175" indent="-257175">
              <a:buFont typeface="+mj-lt"/>
              <a:buAutoNum type="arabicPeriod"/>
            </a:pPr>
            <a:r>
              <a:rPr lang="en-US" dirty="0"/>
              <a:t>Adjusting debt structure when the formula CFADS/DSCR = Debt Service yields a debt service less than the interest expense (would be negative repayments).</a:t>
            </a:r>
          </a:p>
          <a:p>
            <a:pPr marL="257175" indent="-257175">
              <a:buFont typeface="+mj-lt"/>
              <a:buAutoNum type="arabicPeriod"/>
            </a:pPr>
            <a:r>
              <a:rPr lang="en-US" dirty="0"/>
              <a:t>Inclusion of DSRA changes in the DSCR for debt sculpting and modelling the DSRA as an LC with LC fees and commitment fees. Should CFADS and/or Debt Service include DSRA changes. For example, CFADS = EBITDA +/ DSRA Changes.</a:t>
            </a:r>
          </a:p>
          <a:p>
            <a:pPr marL="257175" indent="-257175">
              <a:buFont typeface="+mj-lt"/>
              <a:buAutoNum type="arabicPeriod"/>
            </a:pPr>
            <a:r>
              <a:rPr lang="en-US" dirty="0"/>
              <a:t>Sculpting with On-going Fees after COD (e.g. agency fees)</a:t>
            </a:r>
          </a:p>
          <a:p>
            <a:pPr marL="257175" indent="-257175">
              <a:buFont typeface="+mj-lt"/>
              <a:buAutoNum type="arabicPeriod"/>
            </a:pPr>
            <a:r>
              <a:rPr lang="en-US" dirty="0"/>
              <a:t>Effective control pages where you can evaluate either debt structuring or credit analysis with different structuring and different credit analysis scenarios. Essentially fixing the debt from a structuring scenario and then performing probability with alternative structures.</a:t>
            </a:r>
          </a:p>
          <a:p>
            <a:pPr marL="257175" indent="-257175">
              <a:buFont typeface="+mj-lt"/>
              <a:buAutoNum type="arabicPeriod"/>
            </a:pPr>
            <a:endParaRPr lang="en-US" dirty="0"/>
          </a:p>
        </p:txBody>
      </p:sp>
    </p:spTree>
    <p:extLst>
      <p:ext uri="{BB962C8B-B14F-4D97-AF65-F5344CB8AC3E}">
        <p14:creationId xmlns:p14="http://schemas.microsoft.com/office/powerpoint/2010/main" val="35240955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AFD7-A3C9-BA1A-640D-1D0772BB7DEA}"/>
              </a:ext>
            </a:extLst>
          </p:cNvPr>
          <p:cNvSpPr>
            <a:spLocks noGrp="1"/>
          </p:cNvSpPr>
          <p:nvPr>
            <p:ph type="title"/>
          </p:nvPr>
        </p:nvSpPr>
        <p:spPr/>
        <p:txBody>
          <a:bodyPr>
            <a:normAutofit/>
          </a:bodyPr>
          <a:lstStyle/>
          <a:p>
            <a:r>
              <a:rPr lang="en-US" dirty="0"/>
              <a:t>Advanced Issues - Continued</a:t>
            </a:r>
          </a:p>
        </p:txBody>
      </p:sp>
      <p:sp>
        <p:nvSpPr>
          <p:cNvPr id="3" name="Content Placeholder 2">
            <a:extLst>
              <a:ext uri="{FF2B5EF4-FFF2-40B4-BE49-F238E27FC236}">
                <a16:creationId xmlns:a16="http://schemas.microsoft.com/office/drawing/2014/main" id="{3AA65450-6DD4-4E4D-35A4-418257A58A45}"/>
              </a:ext>
            </a:extLst>
          </p:cNvPr>
          <p:cNvSpPr>
            <a:spLocks noGrp="1"/>
          </p:cNvSpPr>
          <p:nvPr>
            <p:ph idx="1"/>
          </p:nvPr>
        </p:nvSpPr>
        <p:spPr/>
        <p:txBody>
          <a:bodyPr>
            <a:normAutofit/>
          </a:bodyPr>
          <a:lstStyle/>
          <a:p>
            <a:pPr marL="342900" indent="-342900">
              <a:buFont typeface="+mj-lt"/>
              <a:buAutoNum type="arabicPeriod" startAt="6"/>
            </a:pPr>
            <a:r>
              <a:rPr lang="en-US" dirty="0"/>
              <a:t>Debt sculpting of multiple debt issues where cash flow is affected by interest expenses and income taxes. Can use the formula DS1 = CFADS/DSCR – DS2</a:t>
            </a:r>
          </a:p>
          <a:p>
            <a:pPr marL="342900" indent="-342900">
              <a:buFont typeface="+mj-lt"/>
              <a:buAutoNum type="arabicPeriod" startAt="6"/>
            </a:pPr>
            <a:r>
              <a:rPr lang="en-US" dirty="0"/>
              <a:t>Computing debt repayment where the debt size is given, and sculpting is used to obtain a minimum DSCR with varying DSCR’s. Flat DSCR is above the Minimum DSCR. It is best for sponsor to have high DSCR at first to allow higher dividends.</a:t>
            </a:r>
          </a:p>
          <a:p>
            <a:pPr marL="342900" indent="-342900">
              <a:buFont typeface="+mj-lt"/>
              <a:buAutoNum type="arabicPeriod" startAt="6"/>
            </a:pPr>
            <a:r>
              <a:rPr lang="en-US" dirty="0"/>
              <a:t>Including actual data in models for the construction period and operating period.</a:t>
            </a:r>
          </a:p>
          <a:p>
            <a:pPr marL="342900" indent="-342900">
              <a:buFont typeface="+mj-lt"/>
              <a:buAutoNum type="arabicPeriod" startAt="6"/>
            </a:pPr>
            <a:r>
              <a:rPr lang="en-US" dirty="0"/>
              <a:t>Cash Sweeps used after COD to adjust the debt tenure – Design initial debt funding with very long tenure but after establishing traffic, shorten the debt tenure from actual traffic by limiting the dividend.</a:t>
            </a:r>
          </a:p>
          <a:p>
            <a:pPr marL="342900" indent="-342900">
              <a:buFont typeface="+mj-lt"/>
              <a:buAutoNum type="arabicPeriod" startAt="10"/>
            </a:pPr>
            <a:r>
              <a:rPr lang="en-US" dirty="0"/>
              <a:t>Developing timelines that can easily convert monthly to semi-annual or quarterly and creating semi-annual sums in monthly models without SUM(OFFSET).</a:t>
            </a:r>
          </a:p>
          <a:p>
            <a:pPr marL="342900" indent="-342900">
              <a:buFont typeface="+mj-lt"/>
              <a:buAutoNum type="arabicPeriod" startAt="6"/>
            </a:pPr>
            <a:endParaRPr lang="en-US" dirty="0"/>
          </a:p>
          <a:p>
            <a:pPr marL="0" indent="0">
              <a:buNone/>
            </a:pPr>
            <a:endParaRPr lang="en-US" dirty="0"/>
          </a:p>
          <a:p>
            <a:pPr marL="257175" indent="-257175">
              <a:buFont typeface="+mj-lt"/>
              <a:buAutoNum type="arabicPeriod" startAt="7"/>
            </a:pPr>
            <a:endParaRPr lang="en-US" sz="1800" dirty="0"/>
          </a:p>
        </p:txBody>
      </p:sp>
    </p:spTree>
    <p:extLst>
      <p:ext uri="{BB962C8B-B14F-4D97-AF65-F5344CB8AC3E}">
        <p14:creationId xmlns:p14="http://schemas.microsoft.com/office/powerpoint/2010/main" val="15108110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0B8B-FF23-C3F0-C8FC-57851D1CACA9}"/>
              </a:ext>
            </a:extLst>
          </p:cNvPr>
          <p:cNvSpPr>
            <a:spLocks noGrp="1"/>
          </p:cNvSpPr>
          <p:nvPr>
            <p:ph type="title"/>
          </p:nvPr>
        </p:nvSpPr>
        <p:spPr/>
        <p:txBody>
          <a:bodyPr>
            <a:normAutofit/>
          </a:bodyPr>
          <a:lstStyle/>
          <a:p>
            <a:r>
              <a:rPr lang="en-US" dirty="0"/>
              <a:t>Tricky Modelling Issues - Continued</a:t>
            </a:r>
          </a:p>
        </p:txBody>
      </p:sp>
      <p:sp>
        <p:nvSpPr>
          <p:cNvPr id="3" name="Content Placeholder 2">
            <a:extLst>
              <a:ext uri="{FF2B5EF4-FFF2-40B4-BE49-F238E27FC236}">
                <a16:creationId xmlns:a16="http://schemas.microsoft.com/office/drawing/2014/main" id="{4D42A6CB-B658-D473-5EE5-553A15205697}"/>
              </a:ext>
            </a:extLst>
          </p:cNvPr>
          <p:cNvSpPr>
            <a:spLocks noGrp="1"/>
          </p:cNvSpPr>
          <p:nvPr>
            <p:ph idx="1"/>
          </p:nvPr>
        </p:nvSpPr>
        <p:spPr/>
        <p:txBody>
          <a:bodyPr>
            <a:normAutofit/>
          </a:bodyPr>
          <a:lstStyle/>
          <a:p>
            <a:pPr marL="257175" indent="-257175">
              <a:buFont typeface="+mj-lt"/>
              <a:buAutoNum type="arabicPeriod" startAt="11"/>
            </a:pPr>
            <a:r>
              <a:rPr lang="en-US" sz="1350" dirty="0"/>
              <a:t>Incorporating options for DSRA funding with an L/C or with cash funding.</a:t>
            </a:r>
          </a:p>
          <a:p>
            <a:pPr marL="257175" indent="-257175">
              <a:buFont typeface="+mj-lt"/>
              <a:buAutoNum type="arabicPeriod" startAt="11"/>
            </a:pPr>
            <a:r>
              <a:rPr lang="en-US" sz="1350" dirty="0"/>
              <a:t>Adding re-financing assumptions to a model where the debt size depends on taxes which are also affected by interest on the re-financing.</a:t>
            </a:r>
          </a:p>
          <a:p>
            <a:pPr marL="257175" indent="-257175">
              <a:buFont typeface="+mj-lt"/>
              <a:buAutoNum type="arabicPeriod" startAt="11"/>
            </a:pPr>
            <a:r>
              <a:rPr lang="en-US" sz="1350" dirty="0"/>
              <a:t>Creating scenarios and graphs using VBA to resolve problems with data tables and use data tables with circular references</a:t>
            </a:r>
          </a:p>
          <a:p>
            <a:pPr marL="257175" indent="-257175">
              <a:buFont typeface="+mj-lt"/>
              <a:buAutoNum type="arabicPeriod" startAt="11"/>
            </a:pPr>
            <a:r>
              <a:rPr lang="en-US" sz="1350" dirty="0"/>
              <a:t>Modelling the effect of financing in different currencies including translation adjustments on the balance sheet.</a:t>
            </a:r>
          </a:p>
          <a:p>
            <a:pPr marL="258366" indent="-258366">
              <a:buFont typeface="+mj-lt"/>
              <a:buAutoNum type="arabicPeriod" startAt="15"/>
            </a:pPr>
            <a:r>
              <a:rPr lang="en-US" sz="1350" dirty="0"/>
              <a:t>Developing alternative ways to model working capital requirements in the initial operating periods of a project.</a:t>
            </a:r>
          </a:p>
          <a:p>
            <a:pPr marL="257175" indent="-257175">
              <a:buFont typeface="+mj-lt"/>
              <a:buAutoNum type="arabicPeriod" startAt="15"/>
            </a:pPr>
            <a:r>
              <a:rPr lang="en-US" sz="1350" dirty="0"/>
              <a:t>Modelling mini-perms and different re-financing assumptions (sweep in downside and increased debt in upside).</a:t>
            </a:r>
          </a:p>
          <a:p>
            <a:pPr marL="257175" indent="-257175">
              <a:buFont typeface="+mj-lt"/>
              <a:buAutoNum type="arabicPeriod" startAt="15"/>
            </a:pPr>
            <a:r>
              <a:rPr lang="en-US" sz="1350" dirty="0"/>
              <a:t>Modelling equity bridge loans and the associated circular references along with options to include or not include interest during construction in the borrowing base.</a:t>
            </a:r>
          </a:p>
          <a:p>
            <a:pPr marL="257175" indent="-257175">
              <a:buFont typeface="+mj-lt"/>
              <a:buAutoNum type="arabicPeriod" startAt="11"/>
            </a:pPr>
            <a:endParaRPr lang="en-US" sz="1350" dirty="0"/>
          </a:p>
          <a:p>
            <a:pPr marL="257175" indent="-257175">
              <a:buFont typeface="+mj-lt"/>
              <a:buAutoNum type="arabicPeriod" startAt="11"/>
            </a:pPr>
            <a:endParaRPr lang="en-US" sz="1350" dirty="0"/>
          </a:p>
        </p:txBody>
      </p:sp>
    </p:spTree>
    <p:extLst>
      <p:ext uri="{BB962C8B-B14F-4D97-AF65-F5344CB8AC3E}">
        <p14:creationId xmlns:p14="http://schemas.microsoft.com/office/powerpoint/2010/main" val="28030271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9669-53EA-103E-E7D2-3A1ADD8D5D2F}"/>
              </a:ext>
            </a:extLst>
          </p:cNvPr>
          <p:cNvSpPr>
            <a:spLocks noGrp="1"/>
          </p:cNvSpPr>
          <p:nvPr>
            <p:ph type="title"/>
          </p:nvPr>
        </p:nvSpPr>
        <p:spPr/>
        <p:txBody>
          <a:bodyPr>
            <a:normAutofit/>
          </a:bodyPr>
          <a:lstStyle/>
          <a:p>
            <a:r>
              <a:rPr lang="en-US" dirty="0"/>
              <a:t>Advanced Issues - Continued</a:t>
            </a:r>
          </a:p>
        </p:txBody>
      </p:sp>
      <p:sp>
        <p:nvSpPr>
          <p:cNvPr id="3" name="Content Placeholder 2">
            <a:extLst>
              <a:ext uri="{FF2B5EF4-FFF2-40B4-BE49-F238E27FC236}">
                <a16:creationId xmlns:a16="http://schemas.microsoft.com/office/drawing/2014/main" id="{8E8BC94B-8EEE-2BC1-9FDA-CC8F00B54C71}"/>
              </a:ext>
            </a:extLst>
          </p:cNvPr>
          <p:cNvSpPr>
            <a:spLocks noGrp="1"/>
          </p:cNvSpPr>
          <p:nvPr>
            <p:ph idx="1"/>
          </p:nvPr>
        </p:nvSpPr>
        <p:spPr/>
        <p:txBody>
          <a:bodyPr>
            <a:normAutofit/>
          </a:bodyPr>
          <a:lstStyle/>
          <a:p>
            <a:pPr marL="342900" indent="-342900">
              <a:buFont typeface="+mj-lt"/>
              <a:buAutoNum type="arabicPeriod" startAt="18"/>
            </a:pPr>
            <a:r>
              <a:rPr lang="en-US" sz="1500" dirty="0"/>
              <a:t>Valuation of projects with changing buyer target IRR’s and computation of holding period returns.</a:t>
            </a:r>
          </a:p>
          <a:p>
            <a:pPr marL="342900" indent="-342900">
              <a:buFont typeface="+mj-lt"/>
              <a:buAutoNum type="arabicPeriod" startAt="18"/>
            </a:pPr>
            <a:r>
              <a:rPr lang="en-US" sz="1500" dirty="0"/>
              <a:t>Evaluation of NOL time limits on the calculation of income tax.</a:t>
            </a:r>
          </a:p>
          <a:p>
            <a:pPr marL="342900" indent="-342900">
              <a:buFont typeface="+mj-lt"/>
              <a:buAutoNum type="arabicPeriod" startAt="18"/>
            </a:pPr>
            <a:r>
              <a:rPr lang="en-US" sz="1500" dirty="0"/>
              <a:t>Accumulation of projects into a portfolio or a fund</a:t>
            </a:r>
          </a:p>
          <a:p>
            <a:pPr marL="342900" indent="-342900">
              <a:buFont typeface="+mj-lt"/>
              <a:buAutoNum type="arabicPeriod" startAt="18"/>
            </a:pPr>
            <a:r>
              <a:rPr lang="en-US" sz="1500" dirty="0"/>
              <a:t>Evaluation of risk and return of senior and subordinated debt</a:t>
            </a:r>
          </a:p>
          <a:p>
            <a:pPr marL="342900" indent="-342900">
              <a:buFont typeface="+mj-lt"/>
              <a:buAutoNum type="arabicPeriod" startAt="18"/>
            </a:pPr>
            <a:r>
              <a:rPr lang="en-US" sz="1500" dirty="0"/>
              <a:t>Computation of the LLCR with different debt issues using the prospective debt IRR</a:t>
            </a:r>
          </a:p>
          <a:p>
            <a:pPr marL="342900" indent="-342900">
              <a:buFont typeface="+mj-lt"/>
              <a:buAutoNum type="arabicPeriod" startAt="18"/>
            </a:pPr>
            <a:r>
              <a:rPr lang="en-US" sz="1500" dirty="0"/>
              <a:t>Evaluating different structures for equity investors including cash flow flips and incentives to developers.</a:t>
            </a:r>
          </a:p>
          <a:p>
            <a:pPr marL="342900" indent="-342900">
              <a:buFont typeface="+mj-lt"/>
              <a:buAutoNum type="arabicPeriod" startAt="18"/>
            </a:pPr>
            <a:r>
              <a:rPr lang="en-US" sz="1500" dirty="0"/>
              <a:t>Resolving circular references without copy and paste macros or the iteration button. Copy and Paste and/or Iteration button slow down excel.</a:t>
            </a:r>
          </a:p>
          <a:p>
            <a:pPr marL="257175" indent="-257175">
              <a:buFont typeface="+mj-lt"/>
              <a:buAutoNum type="arabicPeriod" startAt="18"/>
            </a:pPr>
            <a:endParaRPr lang="en-US" sz="1500" dirty="0"/>
          </a:p>
          <a:p>
            <a:pPr marL="257175" indent="-257175">
              <a:buFont typeface="+mj-lt"/>
              <a:buAutoNum type="arabicPeriod" startAt="18"/>
            </a:pPr>
            <a:endParaRPr lang="en-US" sz="1500" dirty="0"/>
          </a:p>
        </p:txBody>
      </p:sp>
    </p:spTree>
    <p:extLst>
      <p:ext uri="{BB962C8B-B14F-4D97-AF65-F5344CB8AC3E}">
        <p14:creationId xmlns:p14="http://schemas.microsoft.com/office/powerpoint/2010/main" val="31685412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50C8-9A95-0FAB-FD82-DD1957C06EC4}"/>
              </a:ext>
            </a:extLst>
          </p:cNvPr>
          <p:cNvSpPr>
            <a:spLocks noGrp="1"/>
          </p:cNvSpPr>
          <p:nvPr>
            <p:ph type="title"/>
          </p:nvPr>
        </p:nvSpPr>
        <p:spPr>
          <a:xfrm>
            <a:off x="2303402" y="926500"/>
            <a:ext cx="7779382" cy="463389"/>
          </a:xfrm>
        </p:spPr>
        <p:txBody>
          <a:bodyPr>
            <a:normAutofit fontScale="90000"/>
          </a:bodyPr>
          <a:lstStyle/>
          <a:p>
            <a:r>
              <a:rPr lang="en-US" dirty="0"/>
              <a:t>Issue 1: Debt size from either P90, P50, or maximum debt to capital</a:t>
            </a:r>
          </a:p>
        </p:txBody>
      </p:sp>
      <p:sp>
        <p:nvSpPr>
          <p:cNvPr id="3" name="Content Placeholder 2">
            <a:extLst>
              <a:ext uri="{FF2B5EF4-FFF2-40B4-BE49-F238E27FC236}">
                <a16:creationId xmlns:a16="http://schemas.microsoft.com/office/drawing/2014/main" id="{ADC498BA-C654-E050-3CA7-B786CE77EB33}"/>
              </a:ext>
            </a:extLst>
          </p:cNvPr>
          <p:cNvSpPr>
            <a:spLocks noGrp="1"/>
          </p:cNvSpPr>
          <p:nvPr>
            <p:ph idx="1"/>
          </p:nvPr>
        </p:nvSpPr>
        <p:spPr>
          <a:xfrm>
            <a:off x="2182369" y="2231136"/>
            <a:ext cx="7552943" cy="3858768"/>
          </a:xfrm>
        </p:spPr>
        <p:txBody>
          <a:bodyPr>
            <a:normAutofit fontScale="85000" lnSpcReduction="20000"/>
          </a:bodyPr>
          <a:lstStyle/>
          <a:p>
            <a:pPr algn="l"/>
            <a:r>
              <a:rPr lang="en-US" b="1" dirty="0"/>
              <a:t>Theory – DSCR on P90 is sizing debt on a downside case which is old-fashioned banking. A DSCR of 1.2 gives you .2/1.2 or 17% buffer on top of the downside case.</a:t>
            </a:r>
          </a:p>
          <a:p>
            <a:pPr algn="l"/>
            <a:r>
              <a:rPr lang="en-US" dirty="0"/>
              <a:t>Requires multiple operating cash flow and Debt Sizing Module from downside case (P90). The base case (P50) can be used with debt from the P90.</a:t>
            </a:r>
          </a:p>
          <a:p>
            <a:pPr algn="l"/>
            <a:r>
              <a:rPr lang="en-US" dirty="0"/>
              <a:t>Unlike other scenarios, put the P90 and the P50 directly into the model</a:t>
            </a:r>
          </a:p>
          <a:p>
            <a:pPr algn="l"/>
            <a:r>
              <a:rPr lang="en-US" dirty="0"/>
              <a:t>Can use NORMINV as input for standard deviation</a:t>
            </a:r>
          </a:p>
          <a:p>
            <a:pPr algn="l"/>
            <a:r>
              <a:rPr lang="en-US" dirty="0"/>
              <a:t>Debt size section with P90 and include income taxes with the P90</a:t>
            </a:r>
          </a:p>
          <a:p>
            <a:pPr algn="l"/>
            <a:r>
              <a:rPr lang="en-US" dirty="0"/>
              <a:t>Understand the P90 is just a downside case with a lot of judgement</a:t>
            </a:r>
          </a:p>
          <a:p>
            <a:pPr algn="l"/>
            <a:r>
              <a:rPr lang="en-US" dirty="0"/>
              <a:t>If P90 is used to size debt and P50 materializes, there is a natural potential for upside with re-financing</a:t>
            </a:r>
          </a:p>
          <a:p>
            <a:pPr algn="l"/>
            <a:r>
              <a:rPr lang="en-US" dirty="0"/>
              <a:t>If debt to capital is used to size debt and P50 materializes, there is a natural potential for upside with re-financing</a:t>
            </a:r>
            <a:br>
              <a:rPr lang="en-US" dirty="0"/>
            </a:br>
            <a:endParaRPr lang="en-US" dirty="0"/>
          </a:p>
          <a:p>
            <a:pPr algn="l"/>
            <a:endParaRPr lang="en-US" dirty="0"/>
          </a:p>
        </p:txBody>
      </p:sp>
    </p:spTree>
    <p:extLst>
      <p:ext uri="{BB962C8B-B14F-4D97-AF65-F5344CB8AC3E}">
        <p14:creationId xmlns:p14="http://schemas.microsoft.com/office/powerpoint/2010/main" val="15243627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2408-9314-BD7F-692A-12C9E9A45B1D}"/>
              </a:ext>
            </a:extLst>
          </p:cNvPr>
          <p:cNvSpPr>
            <a:spLocks noGrp="1"/>
          </p:cNvSpPr>
          <p:nvPr>
            <p:ph type="title"/>
          </p:nvPr>
        </p:nvSpPr>
        <p:spPr/>
        <p:txBody>
          <a:bodyPr>
            <a:normAutofit fontScale="90000"/>
          </a:bodyPr>
          <a:lstStyle/>
          <a:p>
            <a:r>
              <a:rPr lang="en-US" dirty="0"/>
              <a:t>Issue 1: Debt size from P90, P50 Continued</a:t>
            </a:r>
          </a:p>
        </p:txBody>
      </p:sp>
      <p:sp>
        <p:nvSpPr>
          <p:cNvPr id="3" name="Content Placeholder 2">
            <a:extLst>
              <a:ext uri="{FF2B5EF4-FFF2-40B4-BE49-F238E27FC236}">
                <a16:creationId xmlns:a16="http://schemas.microsoft.com/office/drawing/2014/main" id="{DD972875-1936-F094-6694-7B893A71A0C1}"/>
              </a:ext>
            </a:extLst>
          </p:cNvPr>
          <p:cNvSpPr>
            <a:spLocks noGrp="1"/>
          </p:cNvSpPr>
          <p:nvPr>
            <p:ph idx="1"/>
          </p:nvPr>
        </p:nvSpPr>
        <p:spPr/>
        <p:txBody>
          <a:bodyPr/>
          <a:lstStyle/>
          <a:p>
            <a:r>
              <a:rPr lang="en-US" dirty="0"/>
              <a:t>Example of problems with P90 in wind farm</a:t>
            </a:r>
          </a:p>
          <a:p>
            <a:endParaRPr lang="en-US" dirty="0"/>
          </a:p>
        </p:txBody>
      </p:sp>
      <p:pic>
        <p:nvPicPr>
          <p:cNvPr id="5" name="Text Placeholder 4">
            <a:extLst>
              <a:ext uri="{FF2B5EF4-FFF2-40B4-BE49-F238E27FC236}">
                <a16:creationId xmlns:a16="http://schemas.microsoft.com/office/drawing/2014/main" id="{F30B5855-E2D7-6891-1066-888CF450991E}"/>
              </a:ext>
            </a:extLst>
          </p:cNvPr>
          <p:cNvPicPr>
            <a:picLocks noChangeAspect="1" noChangeArrowheads="1"/>
          </p:cNvPicPr>
          <p:nvPr/>
        </p:nvPicPr>
        <p:blipFill>
          <a:blip r:embed="rId2" cstate="print"/>
          <a:stretch>
            <a:fillRect/>
          </a:stretch>
        </p:blipFill>
        <p:spPr>
          <a:xfrm>
            <a:off x="4325734" y="5126352"/>
            <a:ext cx="2007187" cy="1366523"/>
          </a:xfrm>
          <a:prstGeom prst="rect">
            <a:avLst/>
          </a:prstGeom>
          <a:noFill/>
        </p:spPr>
      </p:pic>
      <p:pic>
        <p:nvPicPr>
          <p:cNvPr id="7" name="Picture 6">
            <a:extLst>
              <a:ext uri="{FF2B5EF4-FFF2-40B4-BE49-F238E27FC236}">
                <a16:creationId xmlns:a16="http://schemas.microsoft.com/office/drawing/2014/main" id="{6084B63A-FC74-5C82-5EA8-46E578B920ED}"/>
              </a:ext>
            </a:extLst>
          </p:cNvPr>
          <p:cNvPicPr>
            <a:picLocks noChangeAspect="1"/>
          </p:cNvPicPr>
          <p:nvPr/>
        </p:nvPicPr>
        <p:blipFill>
          <a:blip r:embed="rId3"/>
          <a:stretch>
            <a:fillRect/>
          </a:stretch>
        </p:blipFill>
        <p:spPr>
          <a:xfrm>
            <a:off x="2152651" y="2363476"/>
            <a:ext cx="6353355" cy="2880595"/>
          </a:xfrm>
          <a:prstGeom prst="rect">
            <a:avLst/>
          </a:prstGeom>
        </p:spPr>
      </p:pic>
    </p:spTree>
    <p:extLst>
      <p:ext uri="{BB962C8B-B14F-4D97-AF65-F5344CB8AC3E}">
        <p14:creationId xmlns:p14="http://schemas.microsoft.com/office/powerpoint/2010/main" val="3178410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2F904B25-990C-E1CF-0B31-A688BBB69951}"/>
              </a:ext>
            </a:extLst>
          </p:cNvPr>
          <p:cNvSpPr/>
          <p:nvPr/>
        </p:nvSpPr>
        <p:spPr>
          <a:xfrm>
            <a:off x="7582849" y="2181079"/>
            <a:ext cx="985567" cy="1134146"/>
          </a:xfrm>
          <a:custGeom>
            <a:avLst/>
            <a:gdLst>
              <a:gd name="connsiteX0" fmla="*/ 73977 w 985567"/>
              <a:gd name="connsiteY0" fmla="*/ 995158 h 1134146"/>
              <a:gd name="connsiteX1" fmla="*/ 136818 w 985567"/>
              <a:gd name="connsiteY1" fmla="*/ 1026927 h 1134146"/>
              <a:gd name="connsiteX2" fmla="*/ 155909 w 985567"/>
              <a:gd name="connsiteY2" fmla="*/ 1123822 h 1134146"/>
              <a:gd name="connsiteX3" fmla="*/ 178182 w 985567"/>
              <a:gd name="connsiteY3" fmla="*/ 1134147 h 1134146"/>
              <a:gd name="connsiteX4" fmla="*/ 221136 w 985567"/>
              <a:gd name="connsiteY4" fmla="*/ 1093642 h 1134146"/>
              <a:gd name="connsiteX5" fmla="*/ 347613 w 985567"/>
              <a:gd name="connsiteY5" fmla="*/ 1125411 h 1134146"/>
              <a:gd name="connsiteX6" fmla="*/ 409659 w 985567"/>
              <a:gd name="connsiteY6" fmla="*/ 1118263 h 1134146"/>
              <a:gd name="connsiteX7" fmla="*/ 459772 w 985567"/>
              <a:gd name="connsiteY7" fmla="*/ 1122234 h 1134146"/>
              <a:gd name="connsiteX8" fmla="*/ 484431 w 985567"/>
              <a:gd name="connsiteY8" fmla="*/ 1107144 h 1134146"/>
              <a:gd name="connsiteX9" fmla="*/ 471704 w 985567"/>
              <a:gd name="connsiteY9" fmla="*/ 1053931 h 1134146"/>
              <a:gd name="connsiteX10" fmla="*/ 558409 w 985567"/>
              <a:gd name="connsiteY10" fmla="*/ 953065 h 1134146"/>
              <a:gd name="connsiteX11" fmla="*/ 661818 w 985567"/>
              <a:gd name="connsiteY11" fmla="*/ 939563 h 1134146"/>
              <a:gd name="connsiteX12" fmla="*/ 695227 w 985567"/>
              <a:gd name="connsiteY12" fmla="*/ 907794 h 1134146"/>
              <a:gd name="connsiteX13" fmla="*/ 727840 w 985567"/>
              <a:gd name="connsiteY13" fmla="*/ 851405 h 1134146"/>
              <a:gd name="connsiteX14" fmla="*/ 775567 w 985567"/>
              <a:gd name="connsiteY14" fmla="*/ 833137 h 1134146"/>
              <a:gd name="connsiteX15" fmla="*/ 948976 w 985567"/>
              <a:gd name="connsiteY15" fmla="*/ 842668 h 1134146"/>
              <a:gd name="connsiteX16" fmla="*/ 964090 w 985567"/>
              <a:gd name="connsiteY16" fmla="*/ 802957 h 1134146"/>
              <a:gd name="connsiteX17" fmla="*/ 930681 w 985567"/>
              <a:gd name="connsiteY17" fmla="*/ 745773 h 1134146"/>
              <a:gd name="connsiteX18" fmla="*/ 941022 w 985567"/>
              <a:gd name="connsiteY18" fmla="*/ 714004 h 1134146"/>
              <a:gd name="connsiteX19" fmla="*/ 896476 w 985567"/>
              <a:gd name="connsiteY19" fmla="*/ 654438 h 1134146"/>
              <a:gd name="connsiteX20" fmla="*/ 852727 w 985567"/>
              <a:gd name="connsiteY20" fmla="*/ 613138 h 1134146"/>
              <a:gd name="connsiteX21" fmla="*/ 853522 w 985567"/>
              <a:gd name="connsiteY21" fmla="*/ 530539 h 1134146"/>
              <a:gd name="connsiteX22" fmla="*/ 851931 w 985567"/>
              <a:gd name="connsiteY22" fmla="*/ 482886 h 1134146"/>
              <a:gd name="connsiteX23" fmla="*/ 896476 w 985567"/>
              <a:gd name="connsiteY23" fmla="*/ 470973 h 1134146"/>
              <a:gd name="connsiteX24" fmla="*/ 942613 w 985567"/>
              <a:gd name="connsiteY24" fmla="*/ 409024 h 1134146"/>
              <a:gd name="connsiteX25" fmla="*/ 985567 w 985567"/>
              <a:gd name="connsiteY25" fmla="*/ 385197 h 1134146"/>
              <a:gd name="connsiteX26" fmla="*/ 985567 w 985567"/>
              <a:gd name="connsiteY26" fmla="*/ 362165 h 1134146"/>
              <a:gd name="connsiteX27" fmla="*/ 960113 w 985567"/>
              <a:gd name="connsiteY27" fmla="*/ 327219 h 1134146"/>
              <a:gd name="connsiteX28" fmla="*/ 925908 w 985567"/>
              <a:gd name="connsiteY28" fmla="*/ 312129 h 1134146"/>
              <a:gd name="connsiteX29" fmla="*/ 918749 w 985567"/>
              <a:gd name="connsiteY29" fmla="*/ 276389 h 1134146"/>
              <a:gd name="connsiteX30" fmla="*/ 949772 w 985567"/>
              <a:gd name="connsiteY30" fmla="*/ 219205 h 1134146"/>
              <a:gd name="connsiteX31" fmla="*/ 971249 w 985567"/>
              <a:gd name="connsiteY31" fmla="*/ 208086 h 1134146"/>
              <a:gd name="connsiteX32" fmla="*/ 900454 w 985567"/>
              <a:gd name="connsiteY32" fmla="*/ 146931 h 1134146"/>
              <a:gd name="connsiteX33" fmla="*/ 769204 w 985567"/>
              <a:gd name="connsiteY33" fmla="*/ 115162 h 1134146"/>
              <a:gd name="connsiteX34" fmla="*/ 715113 w 985567"/>
              <a:gd name="connsiteY34" fmla="*/ 0 h 1134146"/>
              <a:gd name="connsiteX35" fmla="*/ 693636 w 985567"/>
              <a:gd name="connsiteY35" fmla="*/ 3177 h 1134146"/>
              <a:gd name="connsiteX36" fmla="*/ 691249 w 985567"/>
              <a:gd name="connsiteY36" fmla="*/ 189819 h 1134146"/>
              <a:gd name="connsiteX37" fmla="*/ 663409 w 985567"/>
              <a:gd name="connsiteY37" fmla="*/ 196967 h 1134146"/>
              <a:gd name="connsiteX38" fmla="*/ 646704 w 985567"/>
              <a:gd name="connsiteY38" fmla="*/ 185848 h 1134146"/>
              <a:gd name="connsiteX39" fmla="*/ 583863 w 985567"/>
              <a:gd name="connsiteY39" fmla="*/ 168375 h 1134146"/>
              <a:gd name="connsiteX40" fmla="*/ 579090 w 985567"/>
              <a:gd name="connsiteY40" fmla="*/ 177905 h 1134146"/>
              <a:gd name="connsiteX41" fmla="*/ 583863 w 985567"/>
              <a:gd name="connsiteY41" fmla="*/ 229530 h 1134146"/>
              <a:gd name="connsiteX42" fmla="*/ 573522 w 985567"/>
              <a:gd name="connsiteY42" fmla="*/ 335955 h 1134146"/>
              <a:gd name="connsiteX43" fmla="*/ 543295 w 985567"/>
              <a:gd name="connsiteY43" fmla="*/ 358988 h 1134146"/>
              <a:gd name="connsiteX44" fmla="*/ 513068 w 985567"/>
              <a:gd name="connsiteY44" fmla="*/ 425702 h 1134146"/>
              <a:gd name="connsiteX45" fmla="*/ 413636 w 985567"/>
              <a:gd name="connsiteY45" fmla="*/ 472561 h 1134146"/>
              <a:gd name="connsiteX46" fmla="*/ 283182 w 985567"/>
              <a:gd name="connsiteY46" fmla="*/ 575016 h 1134146"/>
              <a:gd name="connsiteX47" fmla="*/ 272841 w 985567"/>
              <a:gd name="connsiteY47" fmla="*/ 628229 h 1134146"/>
              <a:gd name="connsiteX48" fmla="*/ 225113 w 985567"/>
              <a:gd name="connsiteY48" fmla="*/ 638553 h 1134146"/>
              <a:gd name="connsiteX49" fmla="*/ 215568 w 985567"/>
              <a:gd name="connsiteY49" fmla="*/ 662380 h 1134146"/>
              <a:gd name="connsiteX50" fmla="*/ 204432 w 985567"/>
              <a:gd name="connsiteY50" fmla="*/ 736243 h 1134146"/>
              <a:gd name="connsiteX51" fmla="*/ 140000 w 985567"/>
              <a:gd name="connsiteY51" fmla="*/ 723535 h 1134146"/>
              <a:gd name="connsiteX52" fmla="*/ 136023 w 985567"/>
              <a:gd name="connsiteY52" fmla="*/ 735448 h 1134146"/>
              <a:gd name="connsiteX53" fmla="*/ 157500 w 985567"/>
              <a:gd name="connsiteY53" fmla="*/ 799780 h 1134146"/>
              <a:gd name="connsiteX54" fmla="*/ 81932 w 985567"/>
              <a:gd name="connsiteY54" fmla="*/ 818842 h 1134146"/>
              <a:gd name="connsiteX55" fmla="*/ 54886 w 985567"/>
              <a:gd name="connsiteY55" fmla="*/ 840285 h 1134146"/>
              <a:gd name="connsiteX56" fmla="*/ 0 w 985567"/>
              <a:gd name="connsiteY56" fmla="*/ 859347 h 1134146"/>
              <a:gd name="connsiteX57" fmla="*/ 58864 w 985567"/>
              <a:gd name="connsiteY57" fmla="*/ 877614 h 113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85567" h="1134146">
                <a:moveTo>
                  <a:pt x="73977" y="995158"/>
                </a:moveTo>
                <a:lnTo>
                  <a:pt x="136818" y="1026927"/>
                </a:lnTo>
                <a:lnTo>
                  <a:pt x="155909" y="1123822"/>
                </a:lnTo>
                <a:lnTo>
                  <a:pt x="178182" y="1134147"/>
                </a:lnTo>
                <a:lnTo>
                  <a:pt x="221136" y="1093642"/>
                </a:lnTo>
                <a:lnTo>
                  <a:pt x="347613" y="1125411"/>
                </a:lnTo>
                <a:lnTo>
                  <a:pt x="409659" y="1118263"/>
                </a:lnTo>
                <a:lnTo>
                  <a:pt x="459772" y="1122234"/>
                </a:lnTo>
                <a:lnTo>
                  <a:pt x="484431" y="1107144"/>
                </a:lnTo>
                <a:lnTo>
                  <a:pt x="471704" y="1053931"/>
                </a:lnTo>
                <a:lnTo>
                  <a:pt x="558409" y="953065"/>
                </a:lnTo>
                <a:lnTo>
                  <a:pt x="661818" y="939563"/>
                </a:lnTo>
                <a:lnTo>
                  <a:pt x="695227" y="907794"/>
                </a:lnTo>
                <a:lnTo>
                  <a:pt x="727840" y="851405"/>
                </a:lnTo>
                <a:lnTo>
                  <a:pt x="775567" y="833137"/>
                </a:lnTo>
                <a:lnTo>
                  <a:pt x="948976" y="842668"/>
                </a:lnTo>
                <a:lnTo>
                  <a:pt x="964090" y="802957"/>
                </a:lnTo>
                <a:lnTo>
                  <a:pt x="930681" y="745773"/>
                </a:lnTo>
                <a:lnTo>
                  <a:pt x="941022" y="714004"/>
                </a:lnTo>
                <a:lnTo>
                  <a:pt x="896476" y="654438"/>
                </a:lnTo>
                <a:lnTo>
                  <a:pt x="852727" y="613138"/>
                </a:lnTo>
                <a:lnTo>
                  <a:pt x="853522" y="530539"/>
                </a:lnTo>
                <a:lnTo>
                  <a:pt x="851931" y="482886"/>
                </a:lnTo>
                <a:lnTo>
                  <a:pt x="896476" y="470973"/>
                </a:lnTo>
                <a:lnTo>
                  <a:pt x="942613" y="409024"/>
                </a:lnTo>
                <a:lnTo>
                  <a:pt x="985567" y="385197"/>
                </a:lnTo>
                <a:lnTo>
                  <a:pt x="985567" y="362165"/>
                </a:lnTo>
                <a:lnTo>
                  <a:pt x="960113" y="327219"/>
                </a:lnTo>
                <a:lnTo>
                  <a:pt x="925908" y="312129"/>
                </a:lnTo>
                <a:lnTo>
                  <a:pt x="918749" y="276389"/>
                </a:lnTo>
                <a:lnTo>
                  <a:pt x="949772" y="219205"/>
                </a:lnTo>
                <a:lnTo>
                  <a:pt x="971249" y="208086"/>
                </a:lnTo>
                <a:lnTo>
                  <a:pt x="900454" y="146931"/>
                </a:lnTo>
                <a:lnTo>
                  <a:pt x="769204" y="115162"/>
                </a:lnTo>
                <a:lnTo>
                  <a:pt x="715113" y="0"/>
                </a:lnTo>
                <a:lnTo>
                  <a:pt x="693636" y="3177"/>
                </a:lnTo>
                <a:lnTo>
                  <a:pt x="691249" y="189819"/>
                </a:lnTo>
                <a:lnTo>
                  <a:pt x="663409" y="196967"/>
                </a:lnTo>
                <a:lnTo>
                  <a:pt x="646704" y="185848"/>
                </a:lnTo>
                <a:lnTo>
                  <a:pt x="583863" y="168375"/>
                </a:lnTo>
                <a:lnTo>
                  <a:pt x="579090" y="177905"/>
                </a:lnTo>
                <a:lnTo>
                  <a:pt x="583863" y="229530"/>
                </a:lnTo>
                <a:lnTo>
                  <a:pt x="573522" y="335955"/>
                </a:lnTo>
                <a:lnTo>
                  <a:pt x="543295" y="358988"/>
                </a:lnTo>
                <a:lnTo>
                  <a:pt x="513068" y="425702"/>
                </a:lnTo>
                <a:lnTo>
                  <a:pt x="413636" y="472561"/>
                </a:lnTo>
                <a:lnTo>
                  <a:pt x="283182" y="575016"/>
                </a:lnTo>
                <a:lnTo>
                  <a:pt x="272841" y="628229"/>
                </a:lnTo>
                <a:lnTo>
                  <a:pt x="225113" y="638553"/>
                </a:lnTo>
                <a:lnTo>
                  <a:pt x="215568" y="662380"/>
                </a:lnTo>
                <a:lnTo>
                  <a:pt x="204432" y="736243"/>
                </a:lnTo>
                <a:lnTo>
                  <a:pt x="140000" y="723535"/>
                </a:lnTo>
                <a:lnTo>
                  <a:pt x="136023" y="735448"/>
                </a:lnTo>
                <a:lnTo>
                  <a:pt x="157500" y="799780"/>
                </a:lnTo>
                <a:lnTo>
                  <a:pt x="81932" y="818842"/>
                </a:lnTo>
                <a:lnTo>
                  <a:pt x="54886" y="840285"/>
                </a:lnTo>
                <a:lnTo>
                  <a:pt x="0" y="859347"/>
                </a:lnTo>
                <a:lnTo>
                  <a:pt x="58864" y="877614"/>
                </a:lnTo>
                <a:close/>
              </a:path>
            </a:pathLst>
          </a:custGeom>
          <a:solidFill>
            <a:srgbClr val="E5E5E5"/>
          </a:solidFill>
          <a:ln w="7950" cap="flat">
            <a:noFill/>
            <a:prstDash val="solid"/>
            <a:miter/>
          </a:ln>
        </p:spPr>
        <p:txBody>
          <a:bodyPr rtlCol="0" anchor="ctr"/>
          <a:lstStyle/>
          <a:p>
            <a:endParaRPr lang="en-SA"/>
          </a:p>
        </p:txBody>
      </p:sp>
      <p:sp>
        <p:nvSpPr>
          <p:cNvPr id="36" name="Freeform 35">
            <a:extLst>
              <a:ext uri="{FF2B5EF4-FFF2-40B4-BE49-F238E27FC236}">
                <a16:creationId xmlns:a16="http://schemas.microsoft.com/office/drawing/2014/main" id="{08B3FF97-63F3-46D6-4EAB-D9390BE62835}"/>
              </a:ext>
            </a:extLst>
          </p:cNvPr>
          <p:cNvSpPr/>
          <p:nvPr/>
        </p:nvSpPr>
        <p:spPr>
          <a:xfrm>
            <a:off x="6523304" y="799136"/>
            <a:ext cx="2380793" cy="1599560"/>
          </a:xfrm>
          <a:custGeom>
            <a:avLst/>
            <a:gdLst>
              <a:gd name="connsiteX0" fmla="*/ 0 w 2380793"/>
              <a:gd name="connsiteY0" fmla="*/ 292273 h 1599560"/>
              <a:gd name="connsiteX1" fmla="*/ 9545 w 2380793"/>
              <a:gd name="connsiteY1" fmla="*/ 343103 h 1599560"/>
              <a:gd name="connsiteX2" fmla="*/ 61250 w 2380793"/>
              <a:gd name="connsiteY2" fmla="*/ 388374 h 1599560"/>
              <a:gd name="connsiteX3" fmla="*/ 101023 w 2380793"/>
              <a:gd name="connsiteY3" fmla="*/ 449529 h 1599560"/>
              <a:gd name="connsiteX4" fmla="*/ 169432 w 2380793"/>
              <a:gd name="connsiteY4" fmla="*/ 455883 h 1599560"/>
              <a:gd name="connsiteX5" fmla="*/ 361932 w 2380793"/>
              <a:gd name="connsiteY5" fmla="*/ 424114 h 1599560"/>
              <a:gd name="connsiteX6" fmla="*/ 362727 w 2380793"/>
              <a:gd name="connsiteY6" fmla="*/ 424908 h 1599560"/>
              <a:gd name="connsiteX7" fmla="*/ 620454 w 2380793"/>
              <a:gd name="connsiteY7" fmla="*/ 451912 h 1599560"/>
              <a:gd name="connsiteX8" fmla="*/ 652272 w 2380793"/>
              <a:gd name="connsiteY8" fmla="*/ 500359 h 1599560"/>
              <a:gd name="connsiteX9" fmla="*/ 800227 w 2380793"/>
              <a:gd name="connsiteY9" fmla="*/ 512272 h 1599560"/>
              <a:gd name="connsiteX10" fmla="*/ 890908 w 2380793"/>
              <a:gd name="connsiteY10" fmla="*/ 499565 h 1599560"/>
              <a:gd name="connsiteX11" fmla="*/ 981590 w 2380793"/>
              <a:gd name="connsiteY11" fmla="*/ 560720 h 1599560"/>
              <a:gd name="connsiteX12" fmla="*/ 1044431 w 2380793"/>
              <a:gd name="connsiteY12" fmla="*/ 565485 h 1599560"/>
              <a:gd name="connsiteX13" fmla="*/ 1089772 w 2380793"/>
              <a:gd name="connsiteY13" fmla="*/ 589312 h 1599560"/>
              <a:gd name="connsiteX14" fmla="*/ 1136704 w 2380793"/>
              <a:gd name="connsiteY14" fmla="*/ 670322 h 1599560"/>
              <a:gd name="connsiteX15" fmla="*/ 1198749 w 2380793"/>
              <a:gd name="connsiteY15" fmla="*/ 716387 h 1599560"/>
              <a:gd name="connsiteX16" fmla="*/ 1165340 w 2380793"/>
              <a:gd name="connsiteY16" fmla="*/ 756098 h 1599560"/>
              <a:gd name="connsiteX17" fmla="*/ 1163749 w 2380793"/>
              <a:gd name="connsiteY17" fmla="*/ 756892 h 1599560"/>
              <a:gd name="connsiteX18" fmla="*/ 859886 w 2380793"/>
              <a:gd name="connsiteY18" fmla="*/ 963390 h 1599560"/>
              <a:gd name="connsiteX19" fmla="*/ 847954 w 2380793"/>
              <a:gd name="connsiteY19" fmla="*/ 1092053 h 1599560"/>
              <a:gd name="connsiteX20" fmla="*/ 800227 w 2380793"/>
              <a:gd name="connsiteY20" fmla="*/ 1137324 h 1599560"/>
              <a:gd name="connsiteX21" fmla="*/ 851136 w 2380793"/>
              <a:gd name="connsiteY21" fmla="*/ 1171475 h 1599560"/>
              <a:gd name="connsiteX22" fmla="*/ 1034885 w 2380793"/>
              <a:gd name="connsiteY22" fmla="*/ 1132559 h 1599560"/>
              <a:gd name="connsiteX23" fmla="*/ 1125567 w 2380793"/>
              <a:gd name="connsiteY23" fmla="*/ 1157179 h 1599560"/>
              <a:gd name="connsiteX24" fmla="*/ 1186022 w 2380793"/>
              <a:gd name="connsiteY24" fmla="*/ 1142089 h 1599560"/>
              <a:gd name="connsiteX25" fmla="*/ 1339544 w 2380793"/>
              <a:gd name="connsiteY25" fmla="*/ 1184977 h 1599560"/>
              <a:gd name="connsiteX26" fmla="*/ 1402385 w 2380793"/>
              <a:gd name="connsiteY26" fmla="*/ 1247721 h 1599560"/>
              <a:gd name="connsiteX27" fmla="*/ 1431022 w 2380793"/>
              <a:gd name="connsiteY27" fmla="*/ 1249309 h 1599560"/>
              <a:gd name="connsiteX28" fmla="*/ 1489885 w 2380793"/>
              <a:gd name="connsiteY28" fmla="*/ 1227071 h 1599560"/>
              <a:gd name="connsiteX29" fmla="*/ 1511362 w 2380793"/>
              <a:gd name="connsiteY29" fmla="*/ 1231042 h 1599560"/>
              <a:gd name="connsiteX30" fmla="*/ 1533635 w 2380793"/>
              <a:gd name="connsiteY30" fmla="*/ 1287432 h 1599560"/>
              <a:gd name="connsiteX31" fmla="*/ 1600453 w 2380793"/>
              <a:gd name="connsiteY31" fmla="*/ 1300933 h 1599560"/>
              <a:gd name="connsiteX32" fmla="*/ 1652953 w 2380793"/>
              <a:gd name="connsiteY32" fmla="*/ 1314435 h 1599560"/>
              <a:gd name="connsiteX33" fmla="*/ 1718976 w 2380793"/>
              <a:gd name="connsiteY33" fmla="*/ 1283461 h 1599560"/>
              <a:gd name="connsiteX34" fmla="*/ 1749999 w 2380793"/>
              <a:gd name="connsiteY34" fmla="*/ 1289814 h 1599560"/>
              <a:gd name="connsiteX35" fmla="*/ 1840680 w 2380793"/>
              <a:gd name="connsiteY35" fmla="*/ 1482016 h 1599560"/>
              <a:gd name="connsiteX36" fmla="*/ 1967953 w 2380793"/>
              <a:gd name="connsiteY36" fmla="*/ 1512990 h 1599560"/>
              <a:gd name="connsiteX37" fmla="*/ 2052271 w 2380793"/>
              <a:gd name="connsiteY37" fmla="*/ 1584470 h 1599560"/>
              <a:gd name="connsiteX38" fmla="*/ 2073748 w 2380793"/>
              <a:gd name="connsiteY38" fmla="*/ 1599560 h 1599560"/>
              <a:gd name="connsiteX39" fmla="*/ 2089657 w 2380793"/>
              <a:gd name="connsiteY39" fmla="*/ 1576528 h 1599560"/>
              <a:gd name="connsiteX40" fmla="*/ 2072157 w 2380793"/>
              <a:gd name="connsiteY40" fmla="*/ 1559055 h 1599560"/>
              <a:gd name="connsiteX41" fmla="*/ 2072157 w 2380793"/>
              <a:gd name="connsiteY41" fmla="*/ 1517756 h 1599560"/>
              <a:gd name="connsiteX42" fmla="*/ 2163635 w 2380793"/>
              <a:gd name="connsiteY42" fmla="*/ 1406565 h 1599560"/>
              <a:gd name="connsiteX43" fmla="*/ 2275794 w 2380793"/>
              <a:gd name="connsiteY43" fmla="*/ 1177035 h 1599560"/>
              <a:gd name="connsiteX44" fmla="*/ 2346589 w 2380793"/>
              <a:gd name="connsiteY44" fmla="*/ 1123822 h 1599560"/>
              <a:gd name="connsiteX45" fmla="*/ 2380793 w 2380793"/>
              <a:gd name="connsiteY45" fmla="*/ 1048371 h 1599560"/>
              <a:gd name="connsiteX46" fmla="*/ 2010112 w 2380793"/>
              <a:gd name="connsiteY46" fmla="*/ 1025339 h 1599560"/>
              <a:gd name="connsiteX47" fmla="*/ 1691135 w 2380793"/>
              <a:gd name="connsiteY47" fmla="*/ 889527 h 1599560"/>
              <a:gd name="connsiteX48" fmla="*/ 1692726 w 2380793"/>
              <a:gd name="connsiteY48" fmla="*/ 737831 h 1599560"/>
              <a:gd name="connsiteX49" fmla="*/ 1708635 w 2380793"/>
              <a:gd name="connsiteY49" fmla="*/ 630611 h 1599560"/>
              <a:gd name="connsiteX50" fmla="*/ 1531249 w 2380793"/>
              <a:gd name="connsiteY50" fmla="*/ 620286 h 1599560"/>
              <a:gd name="connsiteX51" fmla="*/ 1507385 w 2380793"/>
              <a:gd name="connsiteY51" fmla="*/ 513067 h 1599560"/>
              <a:gd name="connsiteX52" fmla="*/ 637954 w 2380793"/>
              <a:gd name="connsiteY52" fmla="*/ 58772 h 1599560"/>
              <a:gd name="connsiteX53" fmla="*/ 427159 w 2380793"/>
              <a:gd name="connsiteY53" fmla="*/ 0 h 1599560"/>
              <a:gd name="connsiteX54" fmla="*/ 339659 w 2380793"/>
              <a:gd name="connsiteY54" fmla="*/ 71480 h 1599560"/>
              <a:gd name="connsiteX55" fmla="*/ 25455 w 2380793"/>
              <a:gd name="connsiteY55" fmla="*/ 163609 h 159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80793" h="1599560">
                <a:moveTo>
                  <a:pt x="0" y="292273"/>
                </a:moveTo>
                <a:lnTo>
                  <a:pt x="9545" y="343103"/>
                </a:lnTo>
                <a:lnTo>
                  <a:pt x="61250" y="388374"/>
                </a:lnTo>
                <a:lnTo>
                  <a:pt x="101023" y="449529"/>
                </a:lnTo>
                <a:lnTo>
                  <a:pt x="169432" y="455883"/>
                </a:lnTo>
                <a:lnTo>
                  <a:pt x="361932" y="424114"/>
                </a:lnTo>
                <a:lnTo>
                  <a:pt x="362727" y="424908"/>
                </a:lnTo>
                <a:lnTo>
                  <a:pt x="620454" y="451912"/>
                </a:lnTo>
                <a:lnTo>
                  <a:pt x="652272" y="500359"/>
                </a:lnTo>
                <a:lnTo>
                  <a:pt x="800227" y="512272"/>
                </a:lnTo>
                <a:lnTo>
                  <a:pt x="890908" y="499565"/>
                </a:lnTo>
                <a:lnTo>
                  <a:pt x="981590" y="560720"/>
                </a:lnTo>
                <a:lnTo>
                  <a:pt x="1044431" y="565485"/>
                </a:lnTo>
                <a:lnTo>
                  <a:pt x="1089772" y="589312"/>
                </a:lnTo>
                <a:lnTo>
                  <a:pt x="1136704" y="670322"/>
                </a:lnTo>
                <a:lnTo>
                  <a:pt x="1198749" y="716387"/>
                </a:lnTo>
                <a:lnTo>
                  <a:pt x="1165340" y="756098"/>
                </a:lnTo>
                <a:lnTo>
                  <a:pt x="1163749" y="756892"/>
                </a:lnTo>
                <a:lnTo>
                  <a:pt x="859886" y="963390"/>
                </a:lnTo>
                <a:lnTo>
                  <a:pt x="847954" y="1092053"/>
                </a:lnTo>
                <a:lnTo>
                  <a:pt x="800227" y="1137324"/>
                </a:lnTo>
                <a:lnTo>
                  <a:pt x="851136" y="1171475"/>
                </a:lnTo>
                <a:lnTo>
                  <a:pt x="1034885" y="1132559"/>
                </a:lnTo>
                <a:lnTo>
                  <a:pt x="1125567" y="1157179"/>
                </a:lnTo>
                <a:lnTo>
                  <a:pt x="1186022" y="1142089"/>
                </a:lnTo>
                <a:lnTo>
                  <a:pt x="1339544" y="1184977"/>
                </a:lnTo>
                <a:lnTo>
                  <a:pt x="1402385" y="1247721"/>
                </a:lnTo>
                <a:lnTo>
                  <a:pt x="1431022" y="1249309"/>
                </a:lnTo>
                <a:lnTo>
                  <a:pt x="1489885" y="1227071"/>
                </a:lnTo>
                <a:lnTo>
                  <a:pt x="1511362" y="1231042"/>
                </a:lnTo>
                <a:lnTo>
                  <a:pt x="1533635" y="1287432"/>
                </a:lnTo>
                <a:lnTo>
                  <a:pt x="1600453" y="1300933"/>
                </a:lnTo>
                <a:lnTo>
                  <a:pt x="1652953" y="1314435"/>
                </a:lnTo>
                <a:lnTo>
                  <a:pt x="1718976" y="1283461"/>
                </a:lnTo>
                <a:lnTo>
                  <a:pt x="1749999" y="1289814"/>
                </a:lnTo>
                <a:lnTo>
                  <a:pt x="1840680" y="1482016"/>
                </a:lnTo>
                <a:lnTo>
                  <a:pt x="1967953" y="1512990"/>
                </a:lnTo>
                <a:lnTo>
                  <a:pt x="2052271" y="1584470"/>
                </a:lnTo>
                <a:lnTo>
                  <a:pt x="2073748" y="1599560"/>
                </a:lnTo>
                <a:lnTo>
                  <a:pt x="2089657" y="1576528"/>
                </a:lnTo>
                <a:lnTo>
                  <a:pt x="2072157" y="1559055"/>
                </a:lnTo>
                <a:lnTo>
                  <a:pt x="2072157" y="1517756"/>
                </a:lnTo>
                <a:lnTo>
                  <a:pt x="2163635" y="1406565"/>
                </a:lnTo>
                <a:lnTo>
                  <a:pt x="2275794" y="1177035"/>
                </a:lnTo>
                <a:lnTo>
                  <a:pt x="2346589" y="1123822"/>
                </a:lnTo>
                <a:lnTo>
                  <a:pt x="2380793" y="1048371"/>
                </a:lnTo>
                <a:lnTo>
                  <a:pt x="2010112" y="1025339"/>
                </a:lnTo>
                <a:lnTo>
                  <a:pt x="1691135" y="889527"/>
                </a:lnTo>
                <a:lnTo>
                  <a:pt x="1692726" y="737831"/>
                </a:lnTo>
                <a:lnTo>
                  <a:pt x="1708635" y="630611"/>
                </a:lnTo>
                <a:lnTo>
                  <a:pt x="1531249" y="620286"/>
                </a:lnTo>
                <a:lnTo>
                  <a:pt x="1507385" y="513067"/>
                </a:lnTo>
                <a:lnTo>
                  <a:pt x="637954" y="58772"/>
                </a:lnTo>
                <a:lnTo>
                  <a:pt x="427159" y="0"/>
                </a:lnTo>
                <a:lnTo>
                  <a:pt x="339659" y="71480"/>
                </a:lnTo>
                <a:lnTo>
                  <a:pt x="25455" y="163609"/>
                </a:lnTo>
                <a:close/>
              </a:path>
            </a:pathLst>
          </a:custGeom>
          <a:solidFill>
            <a:srgbClr val="E5E5E5"/>
          </a:solidFill>
          <a:ln w="7950" cap="flat">
            <a:noFill/>
            <a:prstDash val="solid"/>
            <a:miter/>
          </a:ln>
        </p:spPr>
        <p:txBody>
          <a:bodyPr rtlCol="0" anchor="ctr"/>
          <a:lstStyle/>
          <a:p>
            <a:pPr marL="0" algn="r" defTabSz="914400" rtl="1" eaLnBrk="1" latinLnBrk="0" hangingPunct="1"/>
            <a:endParaRPr lang="en-SA"/>
          </a:p>
        </p:txBody>
      </p:sp>
      <p:sp>
        <p:nvSpPr>
          <p:cNvPr id="37" name="Freeform 36">
            <a:extLst>
              <a:ext uri="{FF2B5EF4-FFF2-40B4-BE49-F238E27FC236}">
                <a16:creationId xmlns:a16="http://schemas.microsoft.com/office/drawing/2014/main" id="{505271F6-BF4D-1C36-42AE-144248148477}"/>
              </a:ext>
            </a:extLst>
          </p:cNvPr>
          <p:cNvSpPr/>
          <p:nvPr/>
        </p:nvSpPr>
        <p:spPr>
          <a:xfrm>
            <a:off x="6271146" y="968304"/>
            <a:ext cx="1425453" cy="1149237"/>
          </a:xfrm>
          <a:custGeom>
            <a:avLst/>
            <a:gdLst>
              <a:gd name="connsiteX0" fmla="*/ 193295 w 1425453"/>
              <a:gd name="connsiteY0" fmla="*/ 474150 h 1149237"/>
              <a:gd name="connsiteX1" fmla="*/ 148750 w 1425453"/>
              <a:gd name="connsiteY1" fmla="*/ 586135 h 1149237"/>
              <a:gd name="connsiteX2" fmla="*/ 235454 w 1425453"/>
              <a:gd name="connsiteY2" fmla="*/ 640936 h 1149237"/>
              <a:gd name="connsiteX3" fmla="*/ 237045 w 1425453"/>
              <a:gd name="connsiteY3" fmla="*/ 724329 h 1149237"/>
              <a:gd name="connsiteX4" fmla="*/ 315795 w 1425453"/>
              <a:gd name="connsiteY4" fmla="*/ 697326 h 1149237"/>
              <a:gd name="connsiteX5" fmla="*/ 382613 w 1425453"/>
              <a:gd name="connsiteY5" fmla="*/ 745773 h 1149237"/>
              <a:gd name="connsiteX6" fmla="*/ 401704 w 1425453"/>
              <a:gd name="connsiteY6" fmla="*/ 801369 h 1149237"/>
              <a:gd name="connsiteX7" fmla="*/ 376250 w 1425453"/>
              <a:gd name="connsiteY7" fmla="*/ 892704 h 1149237"/>
              <a:gd name="connsiteX8" fmla="*/ 406477 w 1425453"/>
              <a:gd name="connsiteY8" fmla="*/ 899058 h 1149237"/>
              <a:gd name="connsiteX9" fmla="*/ 439091 w 1425453"/>
              <a:gd name="connsiteY9" fmla="*/ 814870 h 1149237"/>
              <a:gd name="connsiteX10" fmla="*/ 491590 w 1425453"/>
              <a:gd name="connsiteY10" fmla="*/ 794221 h 1149237"/>
              <a:gd name="connsiteX11" fmla="*/ 547272 w 1425453"/>
              <a:gd name="connsiteY11" fmla="*/ 844257 h 1149237"/>
              <a:gd name="connsiteX12" fmla="*/ 547272 w 1425453"/>
              <a:gd name="connsiteY12" fmla="*/ 1047577 h 1149237"/>
              <a:gd name="connsiteX13" fmla="*/ 533750 w 1425453"/>
              <a:gd name="connsiteY13" fmla="*/ 1073786 h 1149237"/>
              <a:gd name="connsiteX14" fmla="*/ 563181 w 1425453"/>
              <a:gd name="connsiteY14" fmla="*/ 1081729 h 1149237"/>
              <a:gd name="connsiteX15" fmla="*/ 610113 w 1425453"/>
              <a:gd name="connsiteY15" fmla="*/ 1045194 h 1149237"/>
              <a:gd name="connsiteX16" fmla="*/ 659431 w 1425453"/>
              <a:gd name="connsiteY16" fmla="*/ 1061873 h 1149237"/>
              <a:gd name="connsiteX17" fmla="*/ 630795 w 1425453"/>
              <a:gd name="connsiteY17" fmla="*/ 1149237 h 1149237"/>
              <a:gd name="connsiteX18" fmla="*/ 762045 w 1425453"/>
              <a:gd name="connsiteY18" fmla="*/ 1093642 h 1149237"/>
              <a:gd name="connsiteX19" fmla="*/ 997499 w 1425453"/>
              <a:gd name="connsiteY19" fmla="*/ 986422 h 1149237"/>
              <a:gd name="connsiteX20" fmla="*/ 1033295 w 1425453"/>
              <a:gd name="connsiteY20" fmla="*/ 963390 h 1149237"/>
              <a:gd name="connsiteX21" fmla="*/ 1083408 w 1425453"/>
              <a:gd name="connsiteY21" fmla="*/ 914942 h 1149237"/>
              <a:gd name="connsiteX22" fmla="*/ 1096135 w 1425453"/>
              <a:gd name="connsiteY22" fmla="*/ 784690 h 1149237"/>
              <a:gd name="connsiteX23" fmla="*/ 1405567 w 1425453"/>
              <a:gd name="connsiteY23" fmla="*/ 574222 h 1149237"/>
              <a:gd name="connsiteX24" fmla="*/ 1425453 w 1425453"/>
              <a:gd name="connsiteY24" fmla="*/ 550395 h 1149237"/>
              <a:gd name="connsiteX25" fmla="*/ 1375340 w 1425453"/>
              <a:gd name="connsiteY25" fmla="*/ 513067 h 1149237"/>
              <a:gd name="connsiteX26" fmla="*/ 1329203 w 1425453"/>
              <a:gd name="connsiteY26" fmla="*/ 433644 h 1149237"/>
              <a:gd name="connsiteX27" fmla="*/ 1291817 w 1425453"/>
              <a:gd name="connsiteY27" fmla="*/ 413789 h 1149237"/>
              <a:gd name="connsiteX28" fmla="*/ 1228181 w 1425453"/>
              <a:gd name="connsiteY28" fmla="*/ 409024 h 1149237"/>
              <a:gd name="connsiteX29" fmla="*/ 1139090 w 1425453"/>
              <a:gd name="connsiteY29" fmla="*/ 348663 h 1149237"/>
              <a:gd name="connsiteX30" fmla="*/ 1053181 w 1425453"/>
              <a:gd name="connsiteY30" fmla="*/ 360576 h 1149237"/>
              <a:gd name="connsiteX31" fmla="*/ 894886 w 1425453"/>
              <a:gd name="connsiteY31" fmla="*/ 347869 h 1149237"/>
              <a:gd name="connsiteX32" fmla="*/ 863067 w 1425453"/>
              <a:gd name="connsiteY32" fmla="*/ 298627 h 1149237"/>
              <a:gd name="connsiteX33" fmla="*/ 614090 w 1425453"/>
              <a:gd name="connsiteY33" fmla="*/ 272418 h 1149237"/>
              <a:gd name="connsiteX34" fmla="*/ 421590 w 1425453"/>
              <a:gd name="connsiteY34" fmla="*/ 304187 h 1149237"/>
              <a:gd name="connsiteX35" fmla="*/ 343636 w 1425453"/>
              <a:gd name="connsiteY35" fmla="*/ 296244 h 1149237"/>
              <a:gd name="connsiteX36" fmla="*/ 300682 w 1425453"/>
              <a:gd name="connsiteY36" fmla="*/ 230324 h 1149237"/>
              <a:gd name="connsiteX37" fmla="*/ 245000 w 1425453"/>
              <a:gd name="connsiteY37" fmla="*/ 183465 h 1149237"/>
              <a:gd name="connsiteX38" fmla="*/ 234659 w 1425453"/>
              <a:gd name="connsiteY38" fmla="*/ 122310 h 1149237"/>
              <a:gd name="connsiteX39" fmla="*/ 235454 w 1425453"/>
              <a:gd name="connsiteY39" fmla="*/ 121516 h 1149237"/>
              <a:gd name="connsiteX40" fmla="*/ 258523 w 1425453"/>
              <a:gd name="connsiteY40" fmla="*/ 0 h 1149237"/>
              <a:gd name="connsiteX41" fmla="*/ 0 w 1425453"/>
              <a:gd name="connsiteY41" fmla="*/ 75451 h 1149237"/>
              <a:gd name="connsiteX42" fmla="*/ 291136 w 1425453"/>
              <a:gd name="connsiteY42" fmla="*/ 416966 h 114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25453" h="1149237">
                <a:moveTo>
                  <a:pt x="193295" y="474150"/>
                </a:moveTo>
                <a:lnTo>
                  <a:pt x="148750" y="586135"/>
                </a:lnTo>
                <a:lnTo>
                  <a:pt x="235454" y="640936"/>
                </a:lnTo>
                <a:lnTo>
                  <a:pt x="237045" y="724329"/>
                </a:lnTo>
                <a:lnTo>
                  <a:pt x="315795" y="697326"/>
                </a:lnTo>
                <a:lnTo>
                  <a:pt x="382613" y="745773"/>
                </a:lnTo>
                <a:lnTo>
                  <a:pt x="401704" y="801369"/>
                </a:lnTo>
                <a:lnTo>
                  <a:pt x="376250" y="892704"/>
                </a:lnTo>
                <a:lnTo>
                  <a:pt x="406477" y="899058"/>
                </a:lnTo>
                <a:lnTo>
                  <a:pt x="439091" y="814870"/>
                </a:lnTo>
                <a:lnTo>
                  <a:pt x="491590" y="794221"/>
                </a:lnTo>
                <a:lnTo>
                  <a:pt x="547272" y="844257"/>
                </a:lnTo>
                <a:lnTo>
                  <a:pt x="547272" y="1047577"/>
                </a:lnTo>
                <a:lnTo>
                  <a:pt x="533750" y="1073786"/>
                </a:lnTo>
                <a:lnTo>
                  <a:pt x="563181" y="1081729"/>
                </a:lnTo>
                <a:lnTo>
                  <a:pt x="610113" y="1045194"/>
                </a:lnTo>
                <a:lnTo>
                  <a:pt x="659431" y="1061873"/>
                </a:lnTo>
                <a:lnTo>
                  <a:pt x="630795" y="1149237"/>
                </a:lnTo>
                <a:lnTo>
                  <a:pt x="762045" y="1093642"/>
                </a:lnTo>
                <a:lnTo>
                  <a:pt x="997499" y="986422"/>
                </a:lnTo>
                <a:lnTo>
                  <a:pt x="1033295" y="963390"/>
                </a:lnTo>
                <a:lnTo>
                  <a:pt x="1083408" y="914942"/>
                </a:lnTo>
                <a:lnTo>
                  <a:pt x="1096135" y="784690"/>
                </a:lnTo>
                <a:lnTo>
                  <a:pt x="1405567" y="574222"/>
                </a:lnTo>
                <a:lnTo>
                  <a:pt x="1425453" y="550395"/>
                </a:lnTo>
                <a:lnTo>
                  <a:pt x="1375340" y="513067"/>
                </a:lnTo>
                <a:lnTo>
                  <a:pt x="1329203" y="433644"/>
                </a:lnTo>
                <a:lnTo>
                  <a:pt x="1291817" y="413789"/>
                </a:lnTo>
                <a:lnTo>
                  <a:pt x="1228181" y="409024"/>
                </a:lnTo>
                <a:lnTo>
                  <a:pt x="1139090" y="348663"/>
                </a:lnTo>
                <a:lnTo>
                  <a:pt x="1053181" y="360576"/>
                </a:lnTo>
                <a:lnTo>
                  <a:pt x="894886" y="347869"/>
                </a:lnTo>
                <a:lnTo>
                  <a:pt x="863067" y="298627"/>
                </a:lnTo>
                <a:lnTo>
                  <a:pt x="614090" y="272418"/>
                </a:lnTo>
                <a:lnTo>
                  <a:pt x="421590" y="304187"/>
                </a:lnTo>
                <a:lnTo>
                  <a:pt x="343636" y="296244"/>
                </a:lnTo>
                <a:lnTo>
                  <a:pt x="300682" y="230324"/>
                </a:lnTo>
                <a:lnTo>
                  <a:pt x="245000" y="183465"/>
                </a:lnTo>
                <a:lnTo>
                  <a:pt x="234659" y="122310"/>
                </a:lnTo>
                <a:lnTo>
                  <a:pt x="235454" y="121516"/>
                </a:lnTo>
                <a:lnTo>
                  <a:pt x="258523" y="0"/>
                </a:lnTo>
                <a:lnTo>
                  <a:pt x="0" y="75451"/>
                </a:lnTo>
                <a:lnTo>
                  <a:pt x="291136" y="416966"/>
                </a:lnTo>
                <a:close/>
              </a:path>
            </a:pathLst>
          </a:custGeom>
          <a:solidFill>
            <a:srgbClr val="E5E5E5"/>
          </a:solidFill>
          <a:ln w="7950" cap="flat">
            <a:noFill/>
            <a:prstDash val="solid"/>
            <a:miter/>
          </a:ln>
        </p:spPr>
        <p:txBody>
          <a:bodyPr rtlCol="0" anchor="ctr"/>
          <a:lstStyle/>
          <a:p>
            <a:endParaRPr lang="en-SA"/>
          </a:p>
        </p:txBody>
      </p:sp>
      <p:sp>
        <p:nvSpPr>
          <p:cNvPr id="38" name="Freeform 37">
            <a:extLst>
              <a:ext uri="{FF2B5EF4-FFF2-40B4-BE49-F238E27FC236}">
                <a16:creationId xmlns:a16="http://schemas.microsoft.com/office/drawing/2014/main" id="{6A4C2743-1E7E-FBA2-203A-2B5B88F32803}"/>
              </a:ext>
            </a:extLst>
          </p:cNvPr>
          <p:cNvSpPr/>
          <p:nvPr/>
        </p:nvSpPr>
        <p:spPr>
          <a:xfrm>
            <a:off x="5556033" y="1561587"/>
            <a:ext cx="1634657" cy="1786202"/>
          </a:xfrm>
          <a:custGeom>
            <a:avLst/>
            <a:gdLst>
              <a:gd name="connsiteX0" fmla="*/ 787499 w 1634657"/>
              <a:gd name="connsiteY0" fmla="*/ 1700426 h 1786202"/>
              <a:gd name="connsiteX1" fmla="*/ 757272 w 1634657"/>
              <a:gd name="connsiteY1" fmla="*/ 1700426 h 1786202"/>
              <a:gd name="connsiteX2" fmla="*/ 769204 w 1634657"/>
              <a:gd name="connsiteY2" fmla="*/ 1729812 h 1786202"/>
              <a:gd name="connsiteX3" fmla="*/ 777158 w 1634657"/>
              <a:gd name="connsiteY3" fmla="*/ 1744903 h 1786202"/>
              <a:gd name="connsiteX4" fmla="*/ 803408 w 1634657"/>
              <a:gd name="connsiteY4" fmla="*/ 1764758 h 1786202"/>
              <a:gd name="connsiteX5" fmla="*/ 816931 w 1634657"/>
              <a:gd name="connsiteY5" fmla="*/ 1786202 h 1786202"/>
              <a:gd name="connsiteX6" fmla="*/ 847158 w 1634657"/>
              <a:gd name="connsiteY6" fmla="*/ 1740932 h 1786202"/>
              <a:gd name="connsiteX7" fmla="*/ 905227 w 1634657"/>
              <a:gd name="connsiteY7" fmla="*/ 1740932 h 1786202"/>
              <a:gd name="connsiteX8" fmla="*/ 926704 w 1634657"/>
              <a:gd name="connsiteY8" fmla="*/ 1709957 h 1786202"/>
              <a:gd name="connsiteX9" fmla="*/ 991931 w 1634657"/>
              <a:gd name="connsiteY9" fmla="*/ 1700426 h 1786202"/>
              <a:gd name="connsiteX10" fmla="*/ 995908 w 1634657"/>
              <a:gd name="connsiteY10" fmla="*/ 1502666 h 1786202"/>
              <a:gd name="connsiteX11" fmla="*/ 961704 w 1634657"/>
              <a:gd name="connsiteY11" fmla="*/ 1490752 h 1786202"/>
              <a:gd name="connsiteX12" fmla="*/ 944204 w 1634657"/>
              <a:gd name="connsiteY12" fmla="*/ 1428009 h 1786202"/>
              <a:gd name="connsiteX13" fmla="*/ 876590 w 1634657"/>
              <a:gd name="connsiteY13" fmla="*/ 1368442 h 1786202"/>
              <a:gd name="connsiteX14" fmla="*/ 878977 w 1634657"/>
              <a:gd name="connsiteY14" fmla="*/ 1331114 h 1786202"/>
              <a:gd name="connsiteX15" fmla="*/ 812954 w 1634657"/>
              <a:gd name="connsiteY15" fmla="*/ 1297757 h 1786202"/>
              <a:gd name="connsiteX16" fmla="*/ 773181 w 1634657"/>
              <a:gd name="connsiteY16" fmla="*/ 1297757 h 1786202"/>
              <a:gd name="connsiteX17" fmla="*/ 757272 w 1634657"/>
              <a:gd name="connsiteY17" fmla="*/ 1196096 h 1786202"/>
              <a:gd name="connsiteX18" fmla="*/ 777158 w 1634657"/>
              <a:gd name="connsiteY18" fmla="*/ 1131764 h 1786202"/>
              <a:gd name="connsiteX19" fmla="*/ 715113 w 1634657"/>
              <a:gd name="connsiteY19" fmla="*/ 1108732 h 1786202"/>
              <a:gd name="connsiteX20" fmla="*/ 701590 w 1634657"/>
              <a:gd name="connsiteY20" fmla="*/ 1064256 h 1786202"/>
              <a:gd name="connsiteX21" fmla="*/ 699204 w 1634657"/>
              <a:gd name="connsiteY21" fmla="*/ 954653 h 1786202"/>
              <a:gd name="connsiteX22" fmla="*/ 642727 w 1634657"/>
              <a:gd name="connsiteY22" fmla="*/ 952271 h 1786202"/>
              <a:gd name="connsiteX23" fmla="*/ 631590 w 1634657"/>
              <a:gd name="connsiteY23" fmla="*/ 910971 h 1786202"/>
              <a:gd name="connsiteX24" fmla="*/ 764431 w 1634657"/>
              <a:gd name="connsiteY24" fmla="*/ 869672 h 1786202"/>
              <a:gd name="connsiteX25" fmla="*/ 802613 w 1634657"/>
              <a:gd name="connsiteY25" fmla="*/ 869672 h 1786202"/>
              <a:gd name="connsiteX26" fmla="*/ 843977 w 1634657"/>
              <a:gd name="connsiteY26" fmla="*/ 891116 h 1786202"/>
              <a:gd name="connsiteX27" fmla="*/ 869431 w 1634657"/>
              <a:gd name="connsiteY27" fmla="*/ 891116 h 1786202"/>
              <a:gd name="connsiteX28" fmla="*/ 941022 w 1634657"/>
              <a:gd name="connsiteY28" fmla="*/ 859347 h 1786202"/>
              <a:gd name="connsiteX29" fmla="*/ 995908 w 1634657"/>
              <a:gd name="connsiteY29" fmla="*/ 972126 h 1786202"/>
              <a:gd name="connsiteX30" fmla="*/ 1069885 w 1634657"/>
              <a:gd name="connsiteY30" fmla="*/ 976891 h 1786202"/>
              <a:gd name="connsiteX31" fmla="*/ 1082613 w 1634657"/>
              <a:gd name="connsiteY31" fmla="*/ 1014220 h 1786202"/>
              <a:gd name="connsiteX32" fmla="*/ 1113635 w 1634657"/>
              <a:gd name="connsiteY32" fmla="*/ 1022162 h 1786202"/>
              <a:gd name="connsiteX33" fmla="*/ 1115226 w 1634657"/>
              <a:gd name="connsiteY33" fmla="*/ 1057902 h 1786202"/>
              <a:gd name="connsiteX34" fmla="*/ 1159772 w 1634657"/>
              <a:gd name="connsiteY34" fmla="*/ 1031693 h 1786202"/>
              <a:gd name="connsiteX35" fmla="*/ 1199544 w 1634657"/>
              <a:gd name="connsiteY35" fmla="*/ 1044400 h 1786202"/>
              <a:gd name="connsiteX36" fmla="*/ 1211476 w 1634657"/>
              <a:gd name="connsiteY36" fmla="*/ 1015014 h 1786202"/>
              <a:gd name="connsiteX37" fmla="*/ 1256817 w 1634657"/>
              <a:gd name="connsiteY37" fmla="*/ 1015014 h 1786202"/>
              <a:gd name="connsiteX38" fmla="*/ 1259999 w 1634657"/>
              <a:gd name="connsiteY38" fmla="*/ 1059490 h 1786202"/>
              <a:gd name="connsiteX39" fmla="*/ 1352272 w 1634657"/>
              <a:gd name="connsiteY39" fmla="*/ 1097613 h 1786202"/>
              <a:gd name="connsiteX40" fmla="*/ 1531249 w 1634657"/>
              <a:gd name="connsiteY40" fmla="*/ 1075375 h 1786202"/>
              <a:gd name="connsiteX41" fmla="*/ 1544771 w 1634657"/>
              <a:gd name="connsiteY41" fmla="*/ 1098407 h 1786202"/>
              <a:gd name="connsiteX42" fmla="*/ 1578180 w 1634657"/>
              <a:gd name="connsiteY42" fmla="*/ 1011837 h 1786202"/>
              <a:gd name="connsiteX43" fmla="*/ 1634658 w 1634657"/>
              <a:gd name="connsiteY43" fmla="*/ 955447 h 1786202"/>
              <a:gd name="connsiteX44" fmla="*/ 1631476 w 1634657"/>
              <a:gd name="connsiteY44" fmla="*/ 937180 h 1786202"/>
              <a:gd name="connsiteX45" fmla="*/ 1578180 w 1634657"/>
              <a:gd name="connsiteY45" fmla="*/ 910971 h 1786202"/>
              <a:gd name="connsiteX46" fmla="*/ 1538408 w 1634657"/>
              <a:gd name="connsiteY46" fmla="*/ 748950 h 1786202"/>
              <a:gd name="connsiteX47" fmla="*/ 1413522 w 1634657"/>
              <a:gd name="connsiteY47" fmla="*/ 647290 h 1786202"/>
              <a:gd name="connsiteX48" fmla="*/ 1291817 w 1634657"/>
              <a:gd name="connsiteY48" fmla="*/ 629023 h 1786202"/>
              <a:gd name="connsiteX49" fmla="*/ 1323635 w 1634657"/>
              <a:gd name="connsiteY49" fmla="*/ 567868 h 1786202"/>
              <a:gd name="connsiteX50" fmla="*/ 1352272 w 1634657"/>
              <a:gd name="connsiteY50" fmla="*/ 479709 h 1786202"/>
              <a:gd name="connsiteX51" fmla="*/ 1328408 w 1634657"/>
              <a:gd name="connsiteY51" fmla="*/ 470973 h 1786202"/>
              <a:gd name="connsiteX52" fmla="*/ 1282272 w 1634657"/>
              <a:gd name="connsiteY52" fmla="*/ 507507 h 1786202"/>
              <a:gd name="connsiteX53" fmla="*/ 1224203 w 1634657"/>
              <a:gd name="connsiteY53" fmla="*/ 491623 h 1786202"/>
              <a:gd name="connsiteX54" fmla="*/ 1244885 w 1634657"/>
              <a:gd name="connsiteY54" fmla="*/ 450323 h 1786202"/>
              <a:gd name="connsiteX55" fmla="*/ 1244885 w 1634657"/>
              <a:gd name="connsiteY55" fmla="*/ 258916 h 1786202"/>
              <a:gd name="connsiteX56" fmla="*/ 1203522 w 1634657"/>
              <a:gd name="connsiteY56" fmla="*/ 220793 h 1786202"/>
              <a:gd name="connsiteX57" fmla="*/ 1167726 w 1634657"/>
              <a:gd name="connsiteY57" fmla="*/ 235089 h 1786202"/>
              <a:gd name="connsiteX58" fmla="*/ 1132726 w 1634657"/>
              <a:gd name="connsiteY58" fmla="*/ 325630 h 1786202"/>
              <a:gd name="connsiteX59" fmla="*/ 1069885 w 1634657"/>
              <a:gd name="connsiteY59" fmla="*/ 312129 h 1786202"/>
              <a:gd name="connsiteX60" fmla="*/ 1098522 w 1634657"/>
              <a:gd name="connsiteY60" fmla="*/ 208880 h 1786202"/>
              <a:gd name="connsiteX61" fmla="*/ 1083408 w 1634657"/>
              <a:gd name="connsiteY61" fmla="*/ 162815 h 1786202"/>
              <a:gd name="connsiteX62" fmla="*/ 1027726 w 1634657"/>
              <a:gd name="connsiteY62" fmla="*/ 123104 h 1786202"/>
              <a:gd name="connsiteX63" fmla="*/ 935454 w 1634657"/>
              <a:gd name="connsiteY63" fmla="*/ 154873 h 1786202"/>
              <a:gd name="connsiteX64" fmla="*/ 933067 w 1634657"/>
              <a:gd name="connsiteY64" fmla="*/ 57184 h 1786202"/>
              <a:gd name="connsiteX65" fmla="*/ 843181 w 1634657"/>
              <a:gd name="connsiteY65" fmla="*/ 0 h 1786202"/>
              <a:gd name="connsiteX66" fmla="*/ 641136 w 1634657"/>
              <a:gd name="connsiteY66" fmla="*/ 38917 h 1786202"/>
              <a:gd name="connsiteX67" fmla="*/ 571136 w 1634657"/>
              <a:gd name="connsiteY67" fmla="*/ 160433 h 1786202"/>
              <a:gd name="connsiteX68" fmla="*/ 431931 w 1634657"/>
              <a:gd name="connsiteY68" fmla="*/ 267652 h 1786202"/>
              <a:gd name="connsiteX69" fmla="*/ 108977 w 1634657"/>
              <a:gd name="connsiteY69" fmla="*/ 205703 h 1786202"/>
              <a:gd name="connsiteX70" fmla="*/ 103409 w 1634657"/>
              <a:gd name="connsiteY70" fmla="*/ 239060 h 1786202"/>
              <a:gd name="connsiteX71" fmla="*/ 91477 w 1634657"/>
              <a:gd name="connsiteY71" fmla="*/ 284331 h 1786202"/>
              <a:gd name="connsiteX72" fmla="*/ 73977 w 1634657"/>
              <a:gd name="connsiteY72" fmla="*/ 361370 h 1786202"/>
              <a:gd name="connsiteX73" fmla="*/ 73977 w 1634657"/>
              <a:gd name="connsiteY73" fmla="*/ 391551 h 1786202"/>
              <a:gd name="connsiteX74" fmla="*/ 61250 w 1634657"/>
              <a:gd name="connsiteY74" fmla="*/ 442381 h 1786202"/>
              <a:gd name="connsiteX75" fmla="*/ 67614 w 1634657"/>
              <a:gd name="connsiteY75" fmla="*/ 491623 h 1786202"/>
              <a:gd name="connsiteX76" fmla="*/ 34205 w 1634657"/>
              <a:gd name="connsiteY76" fmla="*/ 571839 h 1786202"/>
              <a:gd name="connsiteX77" fmla="*/ 0 w 1634657"/>
              <a:gd name="connsiteY77" fmla="*/ 627434 h 1786202"/>
              <a:gd name="connsiteX78" fmla="*/ 7159 w 1634657"/>
              <a:gd name="connsiteY78" fmla="*/ 640936 h 1786202"/>
              <a:gd name="connsiteX79" fmla="*/ 19886 w 1634657"/>
              <a:gd name="connsiteY79" fmla="*/ 655232 h 1786202"/>
              <a:gd name="connsiteX80" fmla="*/ 34205 w 1634657"/>
              <a:gd name="connsiteY80" fmla="*/ 632994 h 1786202"/>
              <a:gd name="connsiteX81" fmla="*/ 41364 w 1634657"/>
              <a:gd name="connsiteY81" fmla="*/ 630611 h 1786202"/>
              <a:gd name="connsiteX82" fmla="*/ 48523 w 1634657"/>
              <a:gd name="connsiteY82" fmla="*/ 641730 h 1786202"/>
              <a:gd name="connsiteX83" fmla="*/ 78750 w 1634657"/>
              <a:gd name="connsiteY83" fmla="*/ 636171 h 1786202"/>
              <a:gd name="connsiteX84" fmla="*/ 89886 w 1634657"/>
              <a:gd name="connsiteY84" fmla="*/ 641730 h 1786202"/>
              <a:gd name="connsiteX85" fmla="*/ 136023 w 1634657"/>
              <a:gd name="connsiteY85" fmla="*/ 632200 h 1786202"/>
              <a:gd name="connsiteX86" fmla="*/ 150341 w 1634657"/>
              <a:gd name="connsiteY86" fmla="*/ 642524 h 1786202"/>
              <a:gd name="connsiteX87" fmla="*/ 181363 w 1634657"/>
              <a:gd name="connsiteY87" fmla="*/ 649673 h 1786202"/>
              <a:gd name="connsiteX88" fmla="*/ 177386 w 1634657"/>
              <a:gd name="connsiteY88" fmla="*/ 663174 h 1786202"/>
              <a:gd name="connsiteX89" fmla="*/ 178182 w 1634657"/>
              <a:gd name="connsiteY89" fmla="*/ 680647 h 1786202"/>
              <a:gd name="connsiteX90" fmla="*/ 198068 w 1634657"/>
              <a:gd name="connsiteY90" fmla="*/ 687001 h 1786202"/>
              <a:gd name="connsiteX91" fmla="*/ 223523 w 1634657"/>
              <a:gd name="connsiteY91" fmla="*/ 714004 h 1786202"/>
              <a:gd name="connsiteX92" fmla="*/ 230682 w 1634657"/>
              <a:gd name="connsiteY92" fmla="*/ 737831 h 1786202"/>
              <a:gd name="connsiteX93" fmla="*/ 248977 w 1634657"/>
              <a:gd name="connsiteY93" fmla="*/ 742596 h 1786202"/>
              <a:gd name="connsiteX94" fmla="*/ 255341 w 1634657"/>
              <a:gd name="connsiteY94" fmla="*/ 757686 h 1786202"/>
              <a:gd name="connsiteX95" fmla="*/ 264886 w 1634657"/>
              <a:gd name="connsiteY95" fmla="*/ 778336 h 1786202"/>
              <a:gd name="connsiteX96" fmla="*/ 276023 w 1634657"/>
              <a:gd name="connsiteY96" fmla="*/ 792632 h 1786202"/>
              <a:gd name="connsiteX97" fmla="*/ 280000 w 1634657"/>
              <a:gd name="connsiteY97" fmla="*/ 829166 h 1786202"/>
              <a:gd name="connsiteX98" fmla="*/ 334886 w 1634657"/>
              <a:gd name="connsiteY98" fmla="*/ 892704 h 1786202"/>
              <a:gd name="connsiteX99" fmla="*/ 356363 w 1634657"/>
              <a:gd name="connsiteY99" fmla="*/ 918119 h 1786202"/>
              <a:gd name="connsiteX100" fmla="*/ 358750 w 1634657"/>
              <a:gd name="connsiteY100" fmla="*/ 932415 h 1786202"/>
              <a:gd name="connsiteX101" fmla="*/ 357954 w 1634657"/>
              <a:gd name="connsiteY101" fmla="*/ 953859 h 1786202"/>
              <a:gd name="connsiteX102" fmla="*/ 422386 w 1634657"/>
              <a:gd name="connsiteY102" fmla="*/ 1022956 h 1786202"/>
              <a:gd name="connsiteX103" fmla="*/ 449431 w 1634657"/>
              <a:gd name="connsiteY103" fmla="*/ 1083317 h 1786202"/>
              <a:gd name="connsiteX104" fmla="*/ 488409 w 1634657"/>
              <a:gd name="connsiteY104" fmla="*/ 1121440 h 1786202"/>
              <a:gd name="connsiteX105" fmla="*/ 521022 w 1634657"/>
              <a:gd name="connsiteY105" fmla="*/ 1195302 h 1786202"/>
              <a:gd name="connsiteX106" fmla="*/ 567159 w 1634657"/>
              <a:gd name="connsiteY106" fmla="*/ 1285049 h 1786202"/>
              <a:gd name="connsiteX107" fmla="*/ 588636 w 1634657"/>
              <a:gd name="connsiteY107" fmla="*/ 1304904 h 1786202"/>
              <a:gd name="connsiteX108" fmla="*/ 621249 w 1634657"/>
              <a:gd name="connsiteY108" fmla="*/ 1316024 h 1786202"/>
              <a:gd name="connsiteX109" fmla="*/ 626022 w 1634657"/>
              <a:gd name="connsiteY109" fmla="*/ 1350175 h 1786202"/>
              <a:gd name="connsiteX110" fmla="*/ 614886 w 1634657"/>
              <a:gd name="connsiteY110" fmla="*/ 1369236 h 1786202"/>
              <a:gd name="connsiteX111" fmla="*/ 618863 w 1634657"/>
              <a:gd name="connsiteY111" fmla="*/ 1383532 h 1786202"/>
              <a:gd name="connsiteX112" fmla="*/ 628409 w 1634657"/>
              <a:gd name="connsiteY112" fmla="*/ 1405771 h 1786202"/>
              <a:gd name="connsiteX113" fmla="*/ 649886 w 1634657"/>
              <a:gd name="connsiteY113" fmla="*/ 1413713 h 1786202"/>
              <a:gd name="connsiteX114" fmla="*/ 667386 w 1634657"/>
              <a:gd name="connsiteY114" fmla="*/ 1420066 h 1786202"/>
              <a:gd name="connsiteX115" fmla="*/ 690454 w 1634657"/>
              <a:gd name="connsiteY115" fmla="*/ 1441510 h 1786202"/>
              <a:gd name="connsiteX116" fmla="*/ 709545 w 1634657"/>
              <a:gd name="connsiteY116" fmla="*/ 1470897 h 1786202"/>
              <a:gd name="connsiteX117" fmla="*/ 712727 w 1634657"/>
              <a:gd name="connsiteY117" fmla="*/ 1488369 h 1786202"/>
              <a:gd name="connsiteX118" fmla="*/ 729431 w 1634657"/>
              <a:gd name="connsiteY118" fmla="*/ 1508225 h 1786202"/>
              <a:gd name="connsiteX119" fmla="*/ 731022 w 1634657"/>
              <a:gd name="connsiteY119" fmla="*/ 1527286 h 1786202"/>
              <a:gd name="connsiteX120" fmla="*/ 754886 w 1634657"/>
              <a:gd name="connsiteY120" fmla="*/ 1559055 h 1786202"/>
              <a:gd name="connsiteX121" fmla="*/ 798636 w 1634657"/>
              <a:gd name="connsiteY121" fmla="*/ 1631329 h 1786202"/>
              <a:gd name="connsiteX122" fmla="*/ 791477 w 1634657"/>
              <a:gd name="connsiteY122" fmla="*/ 1668658 h 178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34657" h="1786202">
                <a:moveTo>
                  <a:pt x="787499" y="1700426"/>
                </a:moveTo>
                <a:lnTo>
                  <a:pt x="757272" y="1700426"/>
                </a:lnTo>
                <a:lnTo>
                  <a:pt x="769204" y="1729812"/>
                </a:lnTo>
                <a:lnTo>
                  <a:pt x="777158" y="1744903"/>
                </a:lnTo>
                <a:lnTo>
                  <a:pt x="803408" y="1764758"/>
                </a:lnTo>
                <a:lnTo>
                  <a:pt x="816931" y="1786202"/>
                </a:lnTo>
                <a:lnTo>
                  <a:pt x="847158" y="1740932"/>
                </a:lnTo>
                <a:lnTo>
                  <a:pt x="905227" y="1740932"/>
                </a:lnTo>
                <a:lnTo>
                  <a:pt x="926704" y="1709957"/>
                </a:lnTo>
                <a:lnTo>
                  <a:pt x="991931" y="1700426"/>
                </a:lnTo>
                <a:lnTo>
                  <a:pt x="995908" y="1502666"/>
                </a:lnTo>
                <a:lnTo>
                  <a:pt x="961704" y="1490752"/>
                </a:lnTo>
                <a:lnTo>
                  <a:pt x="944204" y="1428009"/>
                </a:lnTo>
                <a:lnTo>
                  <a:pt x="876590" y="1368442"/>
                </a:lnTo>
                <a:lnTo>
                  <a:pt x="878977" y="1331114"/>
                </a:lnTo>
                <a:lnTo>
                  <a:pt x="812954" y="1297757"/>
                </a:lnTo>
                <a:lnTo>
                  <a:pt x="773181" y="1297757"/>
                </a:lnTo>
                <a:lnTo>
                  <a:pt x="757272" y="1196096"/>
                </a:lnTo>
                <a:lnTo>
                  <a:pt x="777158" y="1131764"/>
                </a:lnTo>
                <a:lnTo>
                  <a:pt x="715113" y="1108732"/>
                </a:lnTo>
                <a:lnTo>
                  <a:pt x="701590" y="1064256"/>
                </a:lnTo>
                <a:lnTo>
                  <a:pt x="699204" y="954653"/>
                </a:lnTo>
                <a:lnTo>
                  <a:pt x="642727" y="952271"/>
                </a:lnTo>
                <a:lnTo>
                  <a:pt x="631590" y="910971"/>
                </a:lnTo>
                <a:lnTo>
                  <a:pt x="764431" y="869672"/>
                </a:lnTo>
                <a:lnTo>
                  <a:pt x="802613" y="869672"/>
                </a:lnTo>
                <a:lnTo>
                  <a:pt x="843977" y="891116"/>
                </a:lnTo>
                <a:lnTo>
                  <a:pt x="869431" y="891116"/>
                </a:lnTo>
                <a:lnTo>
                  <a:pt x="941022" y="859347"/>
                </a:lnTo>
                <a:lnTo>
                  <a:pt x="995908" y="972126"/>
                </a:lnTo>
                <a:lnTo>
                  <a:pt x="1069885" y="976891"/>
                </a:lnTo>
                <a:lnTo>
                  <a:pt x="1082613" y="1014220"/>
                </a:lnTo>
                <a:lnTo>
                  <a:pt x="1113635" y="1022162"/>
                </a:lnTo>
                <a:lnTo>
                  <a:pt x="1115226" y="1057902"/>
                </a:lnTo>
                <a:lnTo>
                  <a:pt x="1159772" y="1031693"/>
                </a:lnTo>
                <a:lnTo>
                  <a:pt x="1199544" y="1044400"/>
                </a:lnTo>
                <a:lnTo>
                  <a:pt x="1211476" y="1015014"/>
                </a:lnTo>
                <a:lnTo>
                  <a:pt x="1256817" y="1015014"/>
                </a:lnTo>
                <a:lnTo>
                  <a:pt x="1259999" y="1059490"/>
                </a:lnTo>
                <a:lnTo>
                  <a:pt x="1352272" y="1097613"/>
                </a:lnTo>
                <a:lnTo>
                  <a:pt x="1531249" y="1075375"/>
                </a:lnTo>
                <a:lnTo>
                  <a:pt x="1544771" y="1098407"/>
                </a:lnTo>
                <a:lnTo>
                  <a:pt x="1578180" y="1011837"/>
                </a:lnTo>
                <a:lnTo>
                  <a:pt x="1634658" y="955447"/>
                </a:lnTo>
                <a:lnTo>
                  <a:pt x="1631476" y="937180"/>
                </a:lnTo>
                <a:lnTo>
                  <a:pt x="1578180" y="910971"/>
                </a:lnTo>
                <a:lnTo>
                  <a:pt x="1538408" y="748950"/>
                </a:lnTo>
                <a:lnTo>
                  <a:pt x="1413522" y="647290"/>
                </a:lnTo>
                <a:lnTo>
                  <a:pt x="1291817" y="629023"/>
                </a:lnTo>
                <a:lnTo>
                  <a:pt x="1323635" y="567868"/>
                </a:lnTo>
                <a:lnTo>
                  <a:pt x="1352272" y="479709"/>
                </a:lnTo>
                <a:lnTo>
                  <a:pt x="1328408" y="470973"/>
                </a:lnTo>
                <a:lnTo>
                  <a:pt x="1282272" y="507507"/>
                </a:lnTo>
                <a:lnTo>
                  <a:pt x="1224203" y="491623"/>
                </a:lnTo>
                <a:lnTo>
                  <a:pt x="1244885" y="450323"/>
                </a:lnTo>
                <a:lnTo>
                  <a:pt x="1244885" y="258916"/>
                </a:lnTo>
                <a:lnTo>
                  <a:pt x="1203522" y="220793"/>
                </a:lnTo>
                <a:lnTo>
                  <a:pt x="1167726" y="235089"/>
                </a:lnTo>
                <a:lnTo>
                  <a:pt x="1132726" y="325630"/>
                </a:lnTo>
                <a:lnTo>
                  <a:pt x="1069885" y="312129"/>
                </a:lnTo>
                <a:lnTo>
                  <a:pt x="1098522" y="208880"/>
                </a:lnTo>
                <a:lnTo>
                  <a:pt x="1083408" y="162815"/>
                </a:lnTo>
                <a:lnTo>
                  <a:pt x="1027726" y="123104"/>
                </a:lnTo>
                <a:lnTo>
                  <a:pt x="935454" y="154873"/>
                </a:lnTo>
                <a:lnTo>
                  <a:pt x="933067" y="57184"/>
                </a:lnTo>
                <a:lnTo>
                  <a:pt x="843181" y="0"/>
                </a:lnTo>
                <a:lnTo>
                  <a:pt x="641136" y="38917"/>
                </a:lnTo>
                <a:lnTo>
                  <a:pt x="571136" y="160433"/>
                </a:lnTo>
                <a:lnTo>
                  <a:pt x="431931" y="267652"/>
                </a:lnTo>
                <a:lnTo>
                  <a:pt x="108977" y="205703"/>
                </a:lnTo>
                <a:lnTo>
                  <a:pt x="103409" y="239060"/>
                </a:lnTo>
                <a:lnTo>
                  <a:pt x="91477" y="284331"/>
                </a:lnTo>
                <a:lnTo>
                  <a:pt x="73977" y="361370"/>
                </a:lnTo>
                <a:lnTo>
                  <a:pt x="73977" y="391551"/>
                </a:lnTo>
                <a:lnTo>
                  <a:pt x="61250" y="442381"/>
                </a:lnTo>
                <a:lnTo>
                  <a:pt x="67614" y="491623"/>
                </a:lnTo>
                <a:lnTo>
                  <a:pt x="34205" y="571839"/>
                </a:lnTo>
                <a:lnTo>
                  <a:pt x="0" y="627434"/>
                </a:lnTo>
                <a:lnTo>
                  <a:pt x="7159" y="640936"/>
                </a:lnTo>
                <a:lnTo>
                  <a:pt x="19886" y="655232"/>
                </a:lnTo>
                <a:lnTo>
                  <a:pt x="34205" y="632994"/>
                </a:lnTo>
                <a:lnTo>
                  <a:pt x="41364" y="630611"/>
                </a:lnTo>
                <a:lnTo>
                  <a:pt x="48523" y="641730"/>
                </a:lnTo>
                <a:lnTo>
                  <a:pt x="78750" y="636171"/>
                </a:lnTo>
                <a:lnTo>
                  <a:pt x="89886" y="641730"/>
                </a:lnTo>
                <a:lnTo>
                  <a:pt x="136023" y="632200"/>
                </a:lnTo>
                <a:lnTo>
                  <a:pt x="150341" y="642524"/>
                </a:lnTo>
                <a:lnTo>
                  <a:pt x="181363" y="649673"/>
                </a:lnTo>
                <a:lnTo>
                  <a:pt x="177386" y="663174"/>
                </a:lnTo>
                <a:lnTo>
                  <a:pt x="178182" y="680647"/>
                </a:lnTo>
                <a:lnTo>
                  <a:pt x="198068" y="687001"/>
                </a:lnTo>
                <a:lnTo>
                  <a:pt x="223523" y="714004"/>
                </a:lnTo>
                <a:lnTo>
                  <a:pt x="230682" y="737831"/>
                </a:lnTo>
                <a:lnTo>
                  <a:pt x="248977" y="742596"/>
                </a:lnTo>
                <a:lnTo>
                  <a:pt x="255341" y="757686"/>
                </a:lnTo>
                <a:lnTo>
                  <a:pt x="264886" y="778336"/>
                </a:lnTo>
                <a:lnTo>
                  <a:pt x="276023" y="792632"/>
                </a:lnTo>
                <a:lnTo>
                  <a:pt x="280000" y="829166"/>
                </a:lnTo>
                <a:lnTo>
                  <a:pt x="334886" y="892704"/>
                </a:lnTo>
                <a:lnTo>
                  <a:pt x="356363" y="918119"/>
                </a:lnTo>
                <a:lnTo>
                  <a:pt x="358750" y="932415"/>
                </a:lnTo>
                <a:lnTo>
                  <a:pt x="357954" y="953859"/>
                </a:lnTo>
                <a:lnTo>
                  <a:pt x="422386" y="1022956"/>
                </a:lnTo>
                <a:lnTo>
                  <a:pt x="449431" y="1083317"/>
                </a:lnTo>
                <a:lnTo>
                  <a:pt x="488409" y="1121440"/>
                </a:lnTo>
                <a:lnTo>
                  <a:pt x="521022" y="1195302"/>
                </a:lnTo>
                <a:lnTo>
                  <a:pt x="567159" y="1285049"/>
                </a:lnTo>
                <a:lnTo>
                  <a:pt x="588636" y="1304904"/>
                </a:lnTo>
                <a:lnTo>
                  <a:pt x="621249" y="1316024"/>
                </a:lnTo>
                <a:lnTo>
                  <a:pt x="626022" y="1350175"/>
                </a:lnTo>
                <a:lnTo>
                  <a:pt x="614886" y="1369236"/>
                </a:lnTo>
                <a:lnTo>
                  <a:pt x="618863" y="1383532"/>
                </a:lnTo>
                <a:lnTo>
                  <a:pt x="628409" y="1405771"/>
                </a:lnTo>
                <a:lnTo>
                  <a:pt x="649886" y="1413713"/>
                </a:lnTo>
                <a:lnTo>
                  <a:pt x="667386" y="1420066"/>
                </a:lnTo>
                <a:lnTo>
                  <a:pt x="690454" y="1441510"/>
                </a:lnTo>
                <a:lnTo>
                  <a:pt x="709545" y="1470897"/>
                </a:lnTo>
                <a:lnTo>
                  <a:pt x="712727" y="1488369"/>
                </a:lnTo>
                <a:lnTo>
                  <a:pt x="729431" y="1508225"/>
                </a:lnTo>
                <a:lnTo>
                  <a:pt x="731022" y="1527286"/>
                </a:lnTo>
                <a:lnTo>
                  <a:pt x="754886" y="1559055"/>
                </a:lnTo>
                <a:lnTo>
                  <a:pt x="798636" y="1631329"/>
                </a:lnTo>
                <a:lnTo>
                  <a:pt x="791477" y="1668658"/>
                </a:lnTo>
                <a:close/>
              </a:path>
            </a:pathLst>
          </a:custGeom>
          <a:solidFill>
            <a:srgbClr val="E5E5E5"/>
          </a:solidFill>
          <a:ln w="7950" cap="flat">
            <a:noFill/>
            <a:prstDash val="solid"/>
            <a:miter/>
          </a:ln>
        </p:spPr>
        <p:txBody>
          <a:bodyPr rtlCol="0" anchor="ctr"/>
          <a:lstStyle/>
          <a:p>
            <a:endParaRPr lang="en-SA"/>
          </a:p>
        </p:txBody>
      </p:sp>
      <p:sp>
        <p:nvSpPr>
          <p:cNvPr id="39" name="Freeform 38">
            <a:extLst>
              <a:ext uri="{FF2B5EF4-FFF2-40B4-BE49-F238E27FC236}">
                <a16:creationId xmlns:a16="http://schemas.microsoft.com/office/drawing/2014/main" id="{6E38B8FB-9BC4-8132-6A5B-81CB72F9F14E}"/>
              </a:ext>
            </a:extLst>
          </p:cNvPr>
          <p:cNvSpPr/>
          <p:nvPr/>
        </p:nvSpPr>
        <p:spPr>
          <a:xfrm>
            <a:off x="6874099" y="1948373"/>
            <a:ext cx="1415907" cy="1157973"/>
          </a:xfrm>
          <a:custGeom>
            <a:avLst/>
            <a:gdLst>
              <a:gd name="connsiteX0" fmla="*/ 295113 w 1415907"/>
              <a:gd name="connsiteY0" fmla="*/ 1157974 h 1157973"/>
              <a:gd name="connsiteX1" fmla="*/ 402500 w 1415907"/>
              <a:gd name="connsiteY1" fmla="*/ 1123028 h 1157973"/>
              <a:gd name="connsiteX2" fmla="*/ 470909 w 1415907"/>
              <a:gd name="connsiteY2" fmla="*/ 1120645 h 1157973"/>
              <a:gd name="connsiteX3" fmla="*/ 542500 w 1415907"/>
              <a:gd name="connsiteY3" fmla="*/ 1058696 h 1157973"/>
              <a:gd name="connsiteX4" fmla="*/ 674545 w 1415907"/>
              <a:gd name="connsiteY4" fmla="*/ 1081729 h 1157973"/>
              <a:gd name="connsiteX5" fmla="*/ 680909 w 1415907"/>
              <a:gd name="connsiteY5" fmla="*/ 1083317 h 1157973"/>
              <a:gd name="connsiteX6" fmla="*/ 755681 w 1415907"/>
              <a:gd name="connsiteY6" fmla="*/ 1057902 h 1157973"/>
              <a:gd name="connsiteX7" fmla="*/ 782727 w 1415907"/>
              <a:gd name="connsiteY7" fmla="*/ 1035664 h 1157973"/>
              <a:gd name="connsiteX8" fmla="*/ 843181 w 1415907"/>
              <a:gd name="connsiteY8" fmla="*/ 1020574 h 1157973"/>
              <a:gd name="connsiteX9" fmla="*/ 826477 w 1415907"/>
              <a:gd name="connsiteY9" fmla="*/ 968155 h 1157973"/>
              <a:gd name="connsiteX10" fmla="*/ 836817 w 1415907"/>
              <a:gd name="connsiteY10" fmla="*/ 936386 h 1157973"/>
              <a:gd name="connsiteX11" fmla="*/ 898863 w 1415907"/>
              <a:gd name="connsiteY11" fmla="*/ 948300 h 1157973"/>
              <a:gd name="connsiteX12" fmla="*/ 907613 w 1415907"/>
              <a:gd name="connsiteY12" fmla="*/ 890321 h 1157973"/>
              <a:gd name="connsiteX13" fmla="*/ 921931 w 1415907"/>
              <a:gd name="connsiteY13" fmla="*/ 856170 h 1157973"/>
              <a:gd name="connsiteX14" fmla="*/ 966477 w 1415907"/>
              <a:gd name="connsiteY14" fmla="*/ 846639 h 1157973"/>
              <a:gd name="connsiteX15" fmla="*/ 976022 w 1415907"/>
              <a:gd name="connsiteY15" fmla="*/ 798192 h 1157973"/>
              <a:gd name="connsiteX16" fmla="*/ 1113636 w 1415907"/>
              <a:gd name="connsiteY16" fmla="*/ 690972 h 1157973"/>
              <a:gd name="connsiteX17" fmla="*/ 1209090 w 1415907"/>
              <a:gd name="connsiteY17" fmla="*/ 645701 h 1157973"/>
              <a:gd name="connsiteX18" fmla="*/ 1237726 w 1415907"/>
              <a:gd name="connsiteY18" fmla="*/ 580575 h 1157973"/>
              <a:gd name="connsiteX19" fmla="*/ 1265567 w 1415907"/>
              <a:gd name="connsiteY19" fmla="*/ 559926 h 1157973"/>
              <a:gd name="connsiteX20" fmla="*/ 1275113 w 1415907"/>
              <a:gd name="connsiteY20" fmla="*/ 462236 h 1157973"/>
              <a:gd name="connsiteX21" fmla="*/ 1270340 w 1415907"/>
              <a:gd name="connsiteY21" fmla="*/ 406641 h 1157973"/>
              <a:gd name="connsiteX22" fmla="*/ 1284658 w 1415907"/>
              <a:gd name="connsiteY22" fmla="*/ 381226 h 1157973"/>
              <a:gd name="connsiteX23" fmla="*/ 1363408 w 1415907"/>
              <a:gd name="connsiteY23" fmla="*/ 402670 h 1157973"/>
              <a:gd name="connsiteX24" fmla="*/ 1375340 w 1415907"/>
              <a:gd name="connsiteY24" fmla="*/ 411406 h 1157973"/>
              <a:gd name="connsiteX25" fmla="*/ 1382499 w 1415907"/>
              <a:gd name="connsiteY25" fmla="*/ 409024 h 1157973"/>
              <a:gd name="connsiteX26" fmla="*/ 1384885 w 1415907"/>
              <a:gd name="connsiteY26" fmla="*/ 220793 h 1157973"/>
              <a:gd name="connsiteX27" fmla="*/ 1415908 w 1415907"/>
              <a:gd name="connsiteY27" fmla="*/ 216822 h 1157973"/>
              <a:gd name="connsiteX28" fmla="*/ 1387272 w 1415907"/>
              <a:gd name="connsiteY28" fmla="*/ 155667 h 1157973"/>
              <a:gd name="connsiteX29" fmla="*/ 1370567 w 1415907"/>
              <a:gd name="connsiteY29" fmla="*/ 151696 h 1157973"/>
              <a:gd name="connsiteX30" fmla="*/ 1304544 w 1415907"/>
              <a:gd name="connsiteY30" fmla="*/ 183465 h 1157973"/>
              <a:gd name="connsiteX31" fmla="*/ 1244885 w 1415907"/>
              <a:gd name="connsiteY31" fmla="*/ 168375 h 1157973"/>
              <a:gd name="connsiteX32" fmla="*/ 1170113 w 1415907"/>
              <a:gd name="connsiteY32" fmla="*/ 153285 h 1157973"/>
              <a:gd name="connsiteX33" fmla="*/ 1148635 w 1415907"/>
              <a:gd name="connsiteY33" fmla="*/ 96895 h 1157973"/>
              <a:gd name="connsiteX34" fmla="*/ 1140681 w 1415907"/>
              <a:gd name="connsiteY34" fmla="*/ 96101 h 1157973"/>
              <a:gd name="connsiteX35" fmla="*/ 1082613 w 1415907"/>
              <a:gd name="connsiteY35" fmla="*/ 117545 h 1157973"/>
              <a:gd name="connsiteX36" fmla="*/ 1043635 w 1415907"/>
              <a:gd name="connsiteY36" fmla="*/ 115162 h 1157973"/>
              <a:gd name="connsiteX37" fmla="*/ 979204 w 1415907"/>
              <a:gd name="connsiteY37" fmla="*/ 50830 h 1157973"/>
              <a:gd name="connsiteX38" fmla="*/ 835227 w 1415907"/>
              <a:gd name="connsiteY38" fmla="*/ 11119 h 1157973"/>
              <a:gd name="connsiteX39" fmla="*/ 773977 w 1415907"/>
              <a:gd name="connsiteY39" fmla="*/ 25415 h 1157973"/>
              <a:gd name="connsiteX40" fmla="*/ 684090 w 1415907"/>
              <a:gd name="connsiteY40" fmla="*/ 794 h 1157973"/>
              <a:gd name="connsiteX41" fmla="*/ 497159 w 1415907"/>
              <a:gd name="connsiteY41" fmla="*/ 40505 h 1157973"/>
              <a:gd name="connsiteX42" fmla="*/ 435113 w 1415907"/>
              <a:gd name="connsiteY42" fmla="*/ 0 h 1157973"/>
              <a:gd name="connsiteX43" fmla="*/ 403295 w 1415907"/>
              <a:gd name="connsiteY43" fmla="*/ 21444 h 1157973"/>
              <a:gd name="connsiteX44" fmla="*/ 165454 w 1415907"/>
              <a:gd name="connsiteY44" fmla="*/ 129458 h 1157973"/>
              <a:gd name="connsiteX45" fmla="*/ 19886 w 1415907"/>
              <a:gd name="connsiteY45" fmla="*/ 191407 h 1157973"/>
              <a:gd name="connsiteX46" fmla="*/ 0 w 1415907"/>
              <a:gd name="connsiteY46" fmla="*/ 228736 h 1157973"/>
              <a:gd name="connsiteX47" fmla="*/ 102614 w 1415907"/>
              <a:gd name="connsiteY47" fmla="*/ 244620 h 1157973"/>
              <a:gd name="connsiteX48" fmla="*/ 104205 w 1415907"/>
              <a:gd name="connsiteY48" fmla="*/ 246208 h 1157973"/>
              <a:gd name="connsiteX49" fmla="*/ 236250 w 1415907"/>
              <a:gd name="connsiteY49" fmla="*/ 352634 h 1157973"/>
              <a:gd name="connsiteX50" fmla="*/ 274432 w 1415907"/>
              <a:gd name="connsiteY50" fmla="*/ 512272 h 1157973"/>
              <a:gd name="connsiteX51" fmla="*/ 328522 w 1415907"/>
              <a:gd name="connsiteY51" fmla="*/ 538482 h 1157973"/>
              <a:gd name="connsiteX52" fmla="*/ 334886 w 1415907"/>
              <a:gd name="connsiteY52" fmla="*/ 574222 h 1157973"/>
              <a:gd name="connsiteX53" fmla="*/ 274432 w 1415907"/>
              <a:gd name="connsiteY53" fmla="*/ 634582 h 1157973"/>
              <a:gd name="connsiteX54" fmla="*/ 237045 w 1415907"/>
              <a:gd name="connsiteY54" fmla="*/ 734654 h 1157973"/>
              <a:gd name="connsiteX55" fmla="*/ 231477 w 1415907"/>
              <a:gd name="connsiteY55" fmla="*/ 773571 h 1157973"/>
              <a:gd name="connsiteX56" fmla="*/ 213977 w 1415907"/>
              <a:gd name="connsiteY56" fmla="*/ 814870 h 1157973"/>
              <a:gd name="connsiteX57" fmla="*/ 223523 w 1415907"/>
              <a:gd name="connsiteY57" fmla="*/ 822813 h 1157973"/>
              <a:gd name="connsiteX58" fmla="*/ 272045 w 1415907"/>
              <a:gd name="connsiteY58" fmla="*/ 810899 h 1157973"/>
              <a:gd name="connsiteX59" fmla="*/ 256136 w 1415907"/>
              <a:gd name="connsiteY59" fmla="*/ 976892 h 1157973"/>
              <a:gd name="connsiteX60" fmla="*/ 273636 w 1415907"/>
              <a:gd name="connsiteY60" fmla="*/ 1040429 h 1157973"/>
              <a:gd name="connsiteX61" fmla="*/ 273636 w 1415907"/>
              <a:gd name="connsiteY61" fmla="*/ 1143678 h 115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15907" h="1157973">
                <a:moveTo>
                  <a:pt x="295113" y="1157974"/>
                </a:moveTo>
                <a:lnTo>
                  <a:pt x="402500" y="1123028"/>
                </a:lnTo>
                <a:lnTo>
                  <a:pt x="470909" y="1120645"/>
                </a:lnTo>
                <a:lnTo>
                  <a:pt x="542500" y="1058696"/>
                </a:lnTo>
                <a:lnTo>
                  <a:pt x="674545" y="1081729"/>
                </a:lnTo>
                <a:lnTo>
                  <a:pt x="680909" y="1083317"/>
                </a:lnTo>
                <a:lnTo>
                  <a:pt x="755681" y="1057902"/>
                </a:lnTo>
                <a:lnTo>
                  <a:pt x="782727" y="1035664"/>
                </a:lnTo>
                <a:lnTo>
                  <a:pt x="843181" y="1020574"/>
                </a:lnTo>
                <a:lnTo>
                  <a:pt x="826477" y="968155"/>
                </a:lnTo>
                <a:lnTo>
                  <a:pt x="836817" y="936386"/>
                </a:lnTo>
                <a:lnTo>
                  <a:pt x="898863" y="948300"/>
                </a:lnTo>
                <a:lnTo>
                  <a:pt x="907613" y="890321"/>
                </a:lnTo>
                <a:lnTo>
                  <a:pt x="921931" y="856170"/>
                </a:lnTo>
                <a:lnTo>
                  <a:pt x="966477" y="846639"/>
                </a:lnTo>
                <a:lnTo>
                  <a:pt x="976022" y="798192"/>
                </a:lnTo>
                <a:lnTo>
                  <a:pt x="1113636" y="690972"/>
                </a:lnTo>
                <a:lnTo>
                  <a:pt x="1209090" y="645701"/>
                </a:lnTo>
                <a:lnTo>
                  <a:pt x="1237726" y="580575"/>
                </a:lnTo>
                <a:lnTo>
                  <a:pt x="1265567" y="559926"/>
                </a:lnTo>
                <a:lnTo>
                  <a:pt x="1275113" y="462236"/>
                </a:lnTo>
                <a:lnTo>
                  <a:pt x="1270340" y="406641"/>
                </a:lnTo>
                <a:lnTo>
                  <a:pt x="1284658" y="381226"/>
                </a:lnTo>
                <a:lnTo>
                  <a:pt x="1363408" y="402670"/>
                </a:lnTo>
                <a:lnTo>
                  <a:pt x="1375340" y="411406"/>
                </a:lnTo>
                <a:lnTo>
                  <a:pt x="1382499" y="409024"/>
                </a:lnTo>
                <a:lnTo>
                  <a:pt x="1384885" y="220793"/>
                </a:lnTo>
                <a:lnTo>
                  <a:pt x="1415908" y="216822"/>
                </a:lnTo>
                <a:lnTo>
                  <a:pt x="1387272" y="155667"/>
                </a:lnTo>
                <a:lnTo>
                  <a:pt x="1370567" y="151696"/>
                </a:lnTo>
                <a:lnTo>
                  <a:pt x="1304544" y="183465"/>
                </a:lnTo>
                <a:lnTo>
                  <a:pt x="1244885" y="168375"/>
                </a:lnTo>
                <a:lnTo>
                  <a:pt x="1170113" y="153285"/>
                </a:lnTo>
                <a:lnTo>
                  <a:pt x="1148635" y="96895"/>
                </a:lnTo>
                <a:lnTo>
                  <a:pt x="1140681" y="96101"/>
                </a:lnTo>
                <a:lnTo>
                  <a:pt x="1082613" y="117545"/>
                </a:lnTo>
                <a:lnTo>
                  <a:pt x="1043635" y="115162"/>
                </a:lnTo>
                <a:lnTo>
                  <a:pt x="979204" y="50830"/>
                </a:lnTo>
                <a:lnTo>
                  <a:pt x="835227" y="11119"/>
                </a:lnTo>
                <a:lnTo>
                  <a:pt x="773977" y="25415"/>
                </a:lnTo>
                <a:lnTo>
                  <a:pt x="684090" y="794"/>
                </a:lnTo>
                <a:lnTo>
                  <a:pt x="497159" y="40505"/>
                </a:lnTo>
                <a:lnTo>
                  <a:pt x="435113" y="0"/>
                </a:lnTo>
                <a:lnTo>
                  <a:pt x="403295" y="21444"/>
                </a:lnTo>
                <a:lnTo>
                  <a:pt x="165454" y="129458"/>
                </a:lnTo>
                <a:lnTo>
                  <a:pt x="19886" y="191407"/>
                </a:lnTo>
                <a:lnTo>
                  <a:pt x="0" y="228736"/>
                </a:lnTo>
                <a:lnTo>
                  <a:pt x="102614" y="244620"/>
                </a:lnTo>
                <a:lnTo>
                  <a:pt x="104205" y="246208"/>
                </a:lnTo>
                <a:lnTo>
                  <a:pt x="236250" y="352634"/>
                </a:lnTo>
                <a:lnTo>
                  <a:pt x="274432" y="512272"/>
                </a:lnTo>
                <a:lnTo>
                  <a:pt x="328522" y="538482"/>
                </a:lnTo>
                <a:lnTo>
                  <a:pt x="334886" y="574222"/>
                </a:lnTo>
                <a:lnTo>
                  <a:pt x="274432" y="634582"/>
                </a:lnTo>
                <a:lnTo>
                  <a:pt x="237045" y="734654"/>
                </a:lnTo>
                <a:lnTo>
                  <a:pt x="231477" y="773571"/>
                </a:lnTo>
                <a:lnTo>
                  <a:pt x="213977" y="814870"/>
                </a:lnTo>
                <a:lnTo>
                  <a:pt x="223523" y="822813"/>
                </a:lnTo>
                <a:lnTo>
                  <a:pt x="272045" y="810899"/>
                </a:lnTo>
                <a:lnTo>
                  <a:pt x="256136" y="976892"/>
                </a:lnTo>
                <a:lnTo>
                  <a:pt x="273636" y="1040429"/>
                </a:lnTo>
                <a:lnTo>
                  <a:pt x="273636" y="1143678"/>
                </a:lnTo>
                <a:close/>
              </a:path>
            </a:pathLst>
          </a:custGeom>
          <a:solidFill>
            <a:srgbClr val="E5E5E5"/>
          </a:solidFill>
          <a:ln w="7950" cap="flat">
            <a:noFill/>
            <a:prstDash val="solid"/>
            <a:miter/>
          </a:ln>
        </p:spPr>
        <p:txBody>
          <a:bodyPr rtlCol="0" anchor="ctr"/>
          <a:lstStyle/>
          <a:p>
            <a:endParaRPr lang="en-SA"/>
          </a:p>
        </p:txBody>
      </p:sp>
      <p:sp>
        <p:nvSpPr>
          <p:cNvPr id="40" name="Freeform 39">
            <a:extLst>
              <a:ext uri="{FF2B5EF4-FFF2-40B4-BE49-F238E27FC236}">
                <a16:creationId xmlns:a16="http://schemas.microsoft.com/office/drawing/2014/main" id="{6B82602B-4125-B4FF-453D-04B7BDA6992F}"/>
              </a:ext>
            </a:extLst>
          </p:cNvPr>
          <p:cNvSpPr/>
          <p:nvPr/>
        </p:nvSpPr>
        <p:spPr>
          <a:xfrm>
            <a:off x="7747508" y="2388371"/>
            <a:ext cx="1830339" cy="2649520"/>
          </a:xfrm>
          <a:custGeom>
            <a:avLst/>
            <a:gdLst>
              <a:gd name="connsiteX0" fmla="*/ 412045 w 1830339"/>
              <a:gd name="connsiteY0" fmla="*/ 1991111 h 2649520"/>
              <a:gd name="connsiteX1" fmla="*/ 553636 w 1830339"/>
              <a:gd name="connsiteY1" fmla="*/ 2170605 h 2649520"/>
              <a:gd name="connsiteX2" fmla="*/ 618068 w 1830339"/>
              <a:gd name="connsiteY2" fmla="*/ 2252410 h 2649520"/>
              <a:gd name="connsiteX3" fmla="*/ 568750 w 1830339"/>
              <a:gd name="connsiteY3" fmla="*/ 2377102 h 2649520"/>
              <a:gd name="connsiteX4" fmla="*/ 641136 w 1830339"/>
              <a:gd name="connsiteY4" fmla="*/ 2476380 h 2649520"/>
              <a:gd name="connsiteX5" fmla="*/ 840795 w 1830339"/>
              <a:gd name="connsiteY5" fmla="*/ 2620928 h 2649520"/>
              <a:gd name="connsiteX6" fmla="*/ 961704 w 1830339"/>
              <a:gd name="connsiteY6" fmla="*/ 2649520 h 2649520"/>
              <a:gd name="connsiteX7" fmla="*/ 1518521 w 1830339"/>
              <a:gd name="connsiteY7" fmla="*/ 2585983 h 2649520"/>
              <a:gd name="connsiteX8" fmla="*/ 1660112 w 1830339"/>
              <a:gd name="connsiteY8" fmla="*/ 2551037 h 2649520"/>
              <a:gd name="connsiteX9" fmla="*/ 1830339 w 1830339"/>
              <a:gd name="connsiteY9" fmla="*/ 1316023 h 2649520"/>
              <a:gd name="connsiteX10" fmla="*/ 1827953 w 1830339"/>
              <a:gd name="connsiteY10" fmla="*/ 1125411 h 2649520"/>
              <a:gd name="connsiteX11" fmla="*/ 1691930 w 1830339"/>
              <a:gd name="connsiteY11" fmla="*/ 968155 h 2649520"/>
              <a:gd name="connsiteX12" fmla="*/ 1598862 w 1830339"/>
              <a:gd name="connsiteY12" fmla="*/ 897469 h 2649520"/>
              <a:gd name="connsiteX13" fmla="*/ 1596476 w 1830339"/>
              <a:gd name="connsiteY13" fmla="*/ 417760 h 2649520"/>
              <a:gd name="connsiteX14" fmla="*/ 1483521 w 1830339"/>
              <a:gd name="connsiteY14" fmla="*/ 374872 h 2649520"/>
              <a:gd name="connsiteX15" fmla="*/ 1406362 w 1830339"/>
              <a:gd name="connsiteY15" fmla="*/ 308158 h 2649520"/>
              <a:gd name="connsiteX16" fmla="*/ 1324431 w 1830339"/>
              <a:gd name="connsiteY16" fmla="*/ 300215 h 2649520"/>
              <a:gd name="connsiteX17" fmla="*/ 1219431 w 1830339"/>
              <a:gd name="connsiteY17" fmla="*/ 232707 h 2649520"/>
              <a:gd name="connsiteX18" fmla="*/ 1135113 w 1830339"/>
              <a:gd name="connsiteY18" fmla="*/ 227147 h 2649520"/>
              <a:gd name="connsiteX19" fmla="*/ 1077840 w 1830339"/>
              <a:gd name="connsiteY19" fmla="*/ 169963 h 2649520"/>
              <a:gd name="connsiteX20" fmla="*/ 988749 w 1830339"/>
              <a:gd name="connsiteY20" fmla="*/ 123898 h 2649520"/>
              <a:gd name="connsiteX21" fmla="*/ 917158 w 1830339"/>
              <a:gd name="connsiteY21" fmla="*/ 70686 h 2649520"/>
              <a:gd name="connsiteX22" fmla="*/ 900454 w 1830339"/>
              <a:gd name="connsiteY22" fmla="*/ 21444 h 2649520"/>
              <a:gd name="connsiteX23" fmla="*/ 878181 w 1830339"/>
              <a:gd name="connsiteY23" fmla="*/ 0 h 2649520"/>
              <a:gd name="connsiteX24" fmla="*/ 853522 w 1830339"/>
              <a:gd name="connsiteY24" fmla="*/ 34151 h 2649520"/>
              <a:gd name="connsiteX25" fmla="*/ 821704 w 1830339"/>
              <a:gd name="connsiteY25" fmla="*/ 12707 h 2649520"/>
              <a:gd name="connsiteX26" fmla="*/ 797840 w 1830339"/>
              <a:gd name="connsiteY26" fmla="*/ 24621 h 2649520"/>
              <a:gd name="connsiteX27" fmla="*/ 772386 w 1830339"/>
              <a:gd name="connsiteY27" fmla="*/ 72274 h 2649520"/>
              <a:gd name="connsiteX28" fmla="*/ 776363 w 1830339"/>
              <a:gd name="connsiteY28" fmla="*/ 92924 h 2649520"/>
              <a:gd name="connsiteX29" fmla="*/ 806590 w 1830339"/>
              <a:gd name="connsiteY29" fmla="*/ 106426 h 2649520"/>
              <a:gd name="connsiteX30" fmla="*/ 837613 w 1830339"/>
              <a:gd name="connsiteY30" fmla="*/ 149313 h 2649520"/>
              <a:gd name="connsiteX31" fmla="*/ 837613 w 1830339"/>
              <a:gd name="connsiteY31" fmla="*/ 188230 h 2649520"/>
              <a:gd name="connsiteX32" fmla="*/ 789090 w 1830339"/>
              <a:gd name="connsiteY32" fmla="*/ 215234 h 2649520"/>
              <a:gd name="connsiteX33" fmla="*/ 742158 w 1830339"/>
              <a:gd name="connsiteY33" fmla="*/ 278771 h 2649520"/>
              <a:gd name="connsiteX34" fmla="*/ 705568 w 1830339"/>
              <a:gd name="connsiteY34" fmla="*/ 288302 h 2649520"/>
              <a:gd name="connsiteX35" fmla="*/ 706363 w 1830339"/>
              <a:gd name="connsiteY35" fmla="*/ 323248 h 2649520"/>
              <a:gd name="connsiteX36" fmla="*/ 705568 w 1830339"/>
              <a:gd name="connsiteY36" fmla="*/ 398699 h 2649520"/>
              <a:gd name="connsiteX37" fmla="*/ 744545 w 1830339"/>
              <a:gd name="connsiteY37" fmla="*/ 435233 h 2649520"/>
              <a:gd name="connsiteX38" fmla="*/ 796249 w 1830339"/>
              <a:gd name="connsiteY38" fmla="*/ 503536 h 2649520"/>
              <a:gd name="connsiteX39" fmla="*/ 785113 w 1830339"/>
              <a:gd name="connsiteY39" fmla="*/ 536099 h 2649520"/>
              <a:gd name="connsiteX40" fmla="*/ 818522 w 1830339"/>
              <a:gd name="connsiteY40" fmla="*/ 594077 h 2649520"/>
              <a:gd name="connsiteX41" fmla="*/ 796249 w 1830339"/>
              <a:gd name="connsiteY41" fmla="*/ 653644 h 2649520"/>
              <a:gd name="connsiteX42" fmla="*/ 613295 w 1830339"/>
              <a:gd name="connsiteY42" fmla="*/ 644113 h 2649520"/>
              <a:gd name="connsiteX43" fmla="*/ 575113 w 1830339"/>
              <a:gd name="connsiteY43" fmla="*/ 657615 h 2649520"/>
              <a:gd name="connsiteX44" fmla="*/ 544090 w 1830339"/>
              <a:gd name="connsiteY44" fmla="*/ 711622 h 2649520"/>
              <a:gd name="connsiteX45" fmla="*/ 505113 w 1830339"/>
              <a:gd name="connsiteY45" fmla="*/ 748950 h 2649520"/>
              <a:gd name="connsiteX46" fmla="*/ 402500 w 1830339"/>
              <a:gd name="connsiteY46" fmla="*/ 762452 h 2649520"/>
              <a:gd name="connsiteX47" fmla="*/ 325341 w 1830339"/>
              <a:gd name="connsiteY47" fmla="*/ 851404 h 2649520"/>
              <a:gd name="connsiteX48" fmla="*/ 339659 w 1830339"/>
              <a:gd name="connsiteY48" fmla="*/ 907794 h 2649520"/>
              <a:gd name="connsiteX49" fmla="*/ 299886 w 1830339"/>
              <a:gd name="connsiteY49" fmla="*/ 932415 h 2649520"/>
              <a:gd name="connsiteX50" fmla="*/ 245000 w 1830339"/>
              <a:gd name="connsiteY50" fmla="*/ 928444 h 2649520"/>
              <a:gd name="connsiteX51" fmla="*/ 181363 w 1830339"/>
              <a:gd name="connsiteY51" fmla="*/ 935592 h 2649520"/>
              <a:gd name="connsiteX52" fmla="*/ 61250 w 1830339"/>
              <a:gd name="connsiteY52" fmla="*/ 905412 h 2649520"/>
              <a:gd name="connsiteX53" fmla="*/ 23864 w 1830339"/>
              <a:gd name="connsiteY53" fmla="*/ 941151 h 2649520"/>
              <a:gd name="connsiteX54" fmla="*/ 23864 w 1830339"/>
              <a:gd name="connsiteY54" fmla="*/ 998335 h 2649520"/>
              <a:gd name="connsiteX55" fmla="*/ 7159 w 1830339"/>
              <a:gd name="connsiteY55" fmla="*/ 1019779 h 2649520"/>
              <a:gd name="connsiteX56" fmla="*/ 9546 w 1830339"/>
              <a:gd name="connsiteY56" fmla="*/ 1056313 h 2649520"/>
              <a:gd name="connsiteX57" fmla="*/ 9546 w 1830339"/>
              <a:gd name="connsiteY57" fmla="*/ 1057108 h 2649520"/>
              <a:gd name="connsiteX58" fmla="*/ 0 w 1830339"/>
              <a:gd name="connsiteY58" fmla="*/ 1215952 h 2649520"/>
              <a:gd name="connsiteX59" fmla="*/ 45341 w 1830339"/>
              <a:gd name="connsiteY59" fmla="*/ 1258840 h 2649520"/>
              <a:gd name="connsiteX60" fmla="*/ 46136 w 1830339"/>
              <a:gd name="connsiteY60" fmla="*/ 1261222 h 2649520"/>
              <a:gd name="connsiteX61" fmla="*/ 93863 w 1830339"/>
              <a:gd name="connsiteY61" fmla="*/ 1447070 h 2649520"/>
              <a:gd name="connsiteX62" fmla="*/ 126477 w 1830339"/>
              <a:gd name="connsiteY62" fmla="*/ 1488369 h 2649520"/>
              <a:gd name="connsiteX63" fmla="*/ 278409 w 1830339"/>
              <a:gd name="connsiteY63" fmla="*/ 1483604 h 2649520"/>
              <a:gd name="connsiteX64" fmla="*/ 302272 w 1830339"/>
              <a:gd name="connsiteY64" fmla="*/ 1521727 h 2649520"/>
              <a:gd name="connsiteX65" fmla="*/ 290341 w 1830339"/>
              <a:gd name="connsiteY65" fmla="*/ 1597972 h 2649520"/>
              <a:gd name="connsiteX66" fmla="*/ 315000 w 1830339"/>
              <a:gd name="connsiteY66" fmla="*/ 1618622 h 2649520"/>
              <a:gd name="connsiteX67" fmla="*/ 378636 w 1830339"/>
              <a:gd name="connsiteY67" fmla="*/ 1605120 h 2649520"/>
              <a:gd name="connsiteX68" fmla="*/ 438295 w 1830339"/>
              <a:gd name="connsiteY68" fmla="*/ 1618622 h 2649520"/>
              <a:gd name="connsiteX69" fmla="*/ 453409 w 1830339"/>
              <a:gd name="connsiteY69" fmla="*/ 1819560 h 2649520"/>
              <a:gd name="connsiteX70" fmla="*/ 421591 w 1830339"/>
              <a:gd name="connsiteY70" fmla="*/ 1851328 h 264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30339" h="2649520">
                <a:moveTo>
                  <a:pt x="412045" y="1991111"/>
                </a:moveTo>
                <a:lnTo>
                  <a:pt x="553636" y="2170605"/>
                </a:lnTo>
                <a:lnTo>
                  <a:pt x="618068" y="2252410"/>
                </a:lnTo>
                <a:lnTo>
                  <a:pt x="568750" y="2377102"/>
                </a:lnTo>
                <a:lnTo>
                  <a:pt x="641136" y="2476380"/>
                </a:lnTo>
                <a:lnTo>
                  <a:pt x="840795" y="2620928"/>
                </a:lnTo>
                <a:lnTo>
                  <a:pt x="961704" y="2649520"/>
                </a:lnTo>
                <a:lnTo>
                  <a:pt x="1518521" y="2585983"/>
                </a:lnTo>
                <a:lnTo>
                  <a:pt x="1660112" y="2551037"/>
                </a:lnTo>
                <a:lnTo>
                  <a:pt x="1830339" y="1316023"/>
                </a:lnTo>
                <a:lnTo>
                  <a:pt x="1827953" y="1125411"/>
                </a:lnTo>
                <a:lnTo>
                  <a:pt x="1691930" y="968155"/>
                </a:lnTo>
                <a:lnTo>
                  <a:pt x="1598862" y="897469"/>
                </a:lnTo>
                <a:lnTo>
                  <a:pt x="1596476" y="417760"/>
                </a:lnTo>
                <a:lnTo>
                  <a:pt x="1483521" y="374872"/>
                </a:lnTo>
                <a:lnTo>
                  <a:pt x="1406362" y="308158"/>
                </a:lnTo>
                <a:lnTo>
                  <a:pt x="1324431" y="300215"/>
                </a:lnTo>
                <a:lnTo>
                  <a:pt x="1219431" y="232707"/>
                </a:lnTo>
                <a:lnTo>
                  <a:pt x="1135113" y="227147"/>
                </a:lnTo>
                <a:lnTo>
                  <a:pt x="1077840" y="169963"/>
                </a:lnTo>
                <a:lnTo>
                  <a:pt x="988749" y="123898"/>
                </a:lnTo>
                <a:lnTo>
                  <a:pt x="917158" y="70686"/>
                </a:lnTo>
                <a:lnTo>
                  <a:pt x="900454" y="21444"/>
                </a:lnTo>
                <a:lnTo>
                  <a:pt x="878181" y="0"/>
                </a:lnTo>
                <a:lnTo>
                  <a:pt x="853522" y="34151"/>
                </a:lnTo>
                <a:lnTo>
                  <a:pt x="821704" y="12707"/>
                </a:lnTo>
                <a:lnTo>
                  <a:pt x="797840" y="24621"/>
                </a:lnTo>
                <a:lnTo>
                  <a:pt x="772386" y="72274"/>
                </a:lnTo>
                <a:lnTo>
                  <a:pt x="776363" y="92924"/>
                </a:lnTo>
                <a:lnTo>
                  <a:pt x="806590" y="106426"/>
                </a:lnTo>
                <a:lnTo>
                  <a:pt x="837613" y="149313"/>
                </a:lnTo>
                <a:lnTo>
                  <a:pt x="837613" y="188230"/>
                </a:lnTo>
                <a:lnTo>
                  <a:pt x="789090" y="215234"/>
                </a:lnTo>
                <a:lnTo>
                  <a:pt x="742158" y="278771"/>
                </a:lnTo>
                <a:lnTo>
                  <a:pt x="705568" y="288302"/>
                </a:lnTo>
                <a:lnTo>
                  <a:pt x="706363" y="323248"/>
                </a:lnTo>
                <a:lnTo>
                  <a:pt x="705568" y="398699"/>
                </a:lnTo>
                <a:lnTo>
                  <a:pt x="744545" y="435233"/>
                </a:lnTo>
                <a:lnTo>
                  <a:pt x="796249" y="503536"/>
                </a:lnTo>
                <a:lnTo>
                  <a:pt x="785113" y="536099"/>
                </a:lnTo>
                <a:lnTo>
                  <a:pt x="818522" y="594077"/>
                </a:lnTo>
                <a:lnTo>
                  <a:pt x="796249" y="653644"/>
                </a:lnTo>
                <a:lnTo>
                  <a:pt x="613295" y="644113"/>
                </a:lnTo>
                <a:lnTo>
                  <a:pt x="575113" y="657615"/>
                </a:lnTo>
                <a:lnTo>
                  <a:pt x="544090" y="711622"/>
                </a:lnTo>
                <a:lnTo>
                  <a:pt x="505113" y="748950"/>
                </a:lnTo>
                <a:lnTo>
                  <a:pt x="402500" y="762452"/>
                </a:lnTo>
                <a:lnTo>
                  <a:pt x="325341" y="851404"/>
                </a:lnTo>
                <a:lnTo>
                  <a:pt x="339659" y="907794"/>
                </a:lnTo>
                <a:lnTo>
                  <a:pt x="299886" y="932415"/>
                </a:lnTo>
                <a:lnTo>
                  <a:pt x="245000" y="928444"/>
                </a:lnTo>
                <a:lnTo>
                  <a:pt x="181363" y="935592"/>
                </a:lnTo>
                <a:lnTo>
                  <a:pt x="61250" y="905412"/>
                </a:lnTo>
                <a:lnTo>
                  <a:pt x="23864" y="941151"/>
                </a:lnTo>
                <a:lnTo>
                  <a:pt x="23864" y="998335"/>
                </a:lnTo>
                <a:lnTo>
                  <a:pt x="7159" y="1019779"/>
                </a:lnTo>
                <a:lnTo>
                  <a:pt x="9546" y="1056313"/>
                </a:lnTo>
                <a:lnTo>
                  <a:pt x="9546" y="1057108"/>
                </a:lnTo>
                <a:lnTo>
                  <a:pt x="0" y="1215952"/>
                </a:lnTo>
                <a:lnTo>
                  <a:pt x="45341" y="1258840"/>
                </a:lnTo>
                <a:lnTo>
                  <a:pt x="46136" y="1261222"/>
                </a:lnTo>
                <a:lnTo>
                  <a:pt x="93863" y="1447070"/>
                </a:lnTo>
                <a:lnTo>
                  <a:pt x="126477" y="1488369"/>
                </a:lnTo>
                <a:lnTo>
                  <a:pt x="278409" y="1483604"/>
                </a:lnTo>
                <a:lnTo>
                  <a:pt x="302272" y="1521727"/>
                </a:lnTo>
                <a:lnTo>
                  <a:pt x="290341" y="1597972"/>
                </a:lnTo>
                <a:lnTo>
                  <a:pt x="315000" y="1618622"/>
                </a:lnTo>
                <a:lnTo>
                  <a:pt x="378636" y="1605120"/>
                </a:lnTo>
                <a:lnTo>
                  <a:pt x="438295" y="1618622"/>
                </a:lnTo>
                <a:lnTo>
                  <a:pt x="453409" y="1819560"/>
                </a:lnTo>
                <a:lnTo>
                  <a:pt x="421591" y="1851328"/>
                </a:lnTo>
                <a:close/>
              </a:path>
            </a:pathLst>
          </a:custGeom>
          <a:solidFill>
            <a:schemeClr val="accent1"/>
          </a:solidFill>
          <a:ln w="7950" cap="flat">
            <a:noFill/>
            <a:prstDash val="solid"/>
            <a:miter/>
          </a:ln>
        </p:spPr>
        <p:txBody>
          <a:bodyPr rtlCol="0" anchor="ctr"/>
          <a:lstStyle/>
          <a:p>
            <a:endParaRPr lang="en-SA"/>
          </a:p>
        </p:txBody>
      </p:sp>
      <p:sp>
        <p:nvSpPr>
          <p:cNvPr id="41" name="Freeform 40">
            <a:extLst>
              <a:ext uri="{FF2B5EF4-FFF2-40B4-BE49-F238E27FC236}">
                <a16:creationId xmlns:a16="http://schemas.microsoft.com/office/drawing/2014/main" id="{91528980-FFE2-5D8B-52DD-CF9BDF5ECFEC}"/>
              </a:ext>
            </a:extLst>
          </p:cNvPr>
          <p:cNvSpPr/>
          <p:nvPr/>
        </p:nvSpPr>
        <p:spPr>
          <a:xfrm>
            <a:off x="7399895" y="4574066"/>
            <a:ext cx="342045" cy="414583"/>
          </a:xfrm>
          <a:custGeom>
            <a:avLst/>
            <a:gdLst>
              <a:gd name="connsiteX0" fmla="*/ 35000 w 342045"/>
              <a:gd name="connsiteY0" fmla="*/ 173935 h 414583"/>
              <a:gd name="connsiteX1" fmla="*/ 0 w 342045"/>
              <a:gd name="connsiteY1" fmla="*/ 204115 h 414583"/>
              <a:gd name="connsiteX2" fmla="*/ 4773 w 342045"/>
              <a:gd name="connsiteY2" fmla="*/ 214440 h 414583"/>
              <a:gd name="connsiteX3" fmla="*/ 42159 w 342045"/>
              <a:gd name="connsiteY3" fmla="*/ 227147 h 414583"/>
              <a:gd name="connsiteX4" fmla="*/ 50909 w 342045"/>
              <a:gd name="connsiteY4" fmla="*/ 351046 h 414583"/>
              <a:gd name="connsiteX5" fmla="*/ 79545 w 342045"/>
              <a:gd name="connsiteY5" fmla="*/ 373284 h 414583"/>
              <a:gd name="connsiteX6" fmla="*/ 108977 w 342045"/>
              <a:gd name="connsiteY6" fmla="*/ 414583 h 414583"/>
              <a:gd name="connsiteX7" fmla="*/ 146363 w 342045"/>
              <a:gd name="connsiteY7" fmla="*/ 409818 h 414583"/>
              <a:gd name="connsiteX8" fmla="*/ 167045 w 342045"/>
              <a:gd name="connsiteY8" fmla="*/ 334367 h 414583"/>
              <a:gd name="connsiteX9" fmla="*/ 199659 w 342045"/>
              <a:gd name="connsiteY9" fmla="*/ 285919 h 414583"/>
              <a:gd name="connsiteX10" fmla="*/ 245795 w 342045"/>
              <a:gd name="connsiteY10" fmla="*/ 288302 h 414583"/>
              <a:gd name="connsiteX11" fmla="*/ 277613 w 342045"/>
              <a:gd name="connsiteY11" fmla="*/ 212851 h 414583"/>
              <a:gd name="connsiteX12" fmla="*/ 288750 w 342045"/>
              <a:gd name="connsiteY12" fmla="*/ 172346 h 414583"/>
              <a:gd name="connsiteX13" fmla="*/ 338863 w 342045"/>
              <a:gd name="connsiteY13" fmla="*/ 127870 h 414583"/>
              <a:gd name="connsiteX14" fmla="*/ 342045 w 342045"/>
              <a:gd name="connsiteY14" fmla="*/ 118339 h 414583"/>
              <a:gd name="connsiteX15" fmla="*/ 326136 w 342045"/>
              <a:gd name="connsiteY15" fmla="*/ 93718 h 414583"/>
              <a:gd name="connsiteX16" fmla="*/ 333295 w 342045"/>
              <a:gd name="connsiteY16" fmla="*/ 46065 h 414583"/>
              <a:gd name="connsiteX17" fmla="*/ 335682 w 342045"/>
              <a:gd name="connsiteY17" fmla="*/ 46859 h 414583"/>
              <a:gd name="connsiteX18" fmla="*/ 318181 w 342045"/>
              <a:gd name="connsiteY18" fmla="*/ 23033 h 414583"/>
              <a:gd name="connsiteX19" fmla="*/ 277613 w 342045"/>
              <a:gd name="connsiteY19" fmla="*/ 46859 h 414583"/>
              <a:gd name="connsiteX20" fmla="*/ 231477 w 342045"/>
              <a:gd name="connsiteY20" fmla="*/ 45271 h 414583"/>
              <a:gd name="connsiteX21" fmla="*/ 187727 w 342045"/>
              <a:gd name="connsiteY21" fmla="*/ 69097 h 414583"/>
              <a:gd name="connsiteX22" fmla="*/ 163068 w 342045"/>
              <a:gd name="connsiteY22" fmla="*/ 0 h 414583"/>
              <a:gd name="connsiteX23" fmla="*/ 138409 w 342045"/>
              <a:gd name="connsiteY23" fmla="*/ 0 h 414583"/>
              <a:gd name="connsiteX24" fmla="*/ 120113 w 342045"/>
              <a:gd name="connsiteY24" fmla="*/ 18267 h 414583"/>
              <a:gd name="connsiteX25" fmla="*/ 136023 w 342045"/>
              <a:gd name="connsiteY25" fmla="*/ 72274 h 414583"/>
              <a:gd name="connsiteX26" fmla="*/ 86704 w 342045"/>
              <a:gd name="connsiteY26" fmla="*/ 172346 h 41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2045" h="414583">
                <a:moveTo>
                  <a:pt x="35000" y="173935"/>
                </a:moveTo>
                <a:lnTo>
                  <a:pt x="0" y="204115"/>
                </a:lnTo>
                <a:lnTo>
                  <a:pt x="4773" y="214440"/>
                </a:lnTo>
                <a:lnTo>
                  <a:pt x="42159" y="227147"/>
                </a:lnTo>
                <a:lnTo>
                  <a:pt x="50909" y="351046"/>
                </a:lnTo>
                <a:lnTo>
                  <a:pt x="79545" y="373284"/>
                </a:lnTo>
                <a:lnTo>
                  <a:pt x="108977" y="414583"/>
                </a:lnTo>
                <a:lnTo>
                  <a:pt x="146363" y="409818"/>
                </a:lnTo>
                <a:lnTo>
                  <a:pt x="167045" y="334367"/>
                </a:lnTo>
                <a:lnTo>
                  <a:pt x="199659" y="285919"/>
                </a:lnTo>
                <a:lnTo>
                  <a:pt x="245795" y="288302"/>
                </a:lnTo>
                <a:lnTo>
                  <a:pt x="277613" y="212851"/>
                </a:lnTo>
                <a:lnTo>
                  <a:pt x="288750" y="172346"/>
                </a:lnTo>
                <a:lnTo>
                  <a:pt x="338863" y="127870"/>
                </a:lnTo>
                <a:lnTo>
                  <a:pt x="342045" y="118339"/>
                </a:lnTo>
                <a:lnTo>
                  <a:pt x="326136" y="93718"/>
                </a:lnTo>
                <a:lnTo>
                  <a:pt x="333295" y="46065"/>
                </a:lnTo>
                <a:lnTo>
                  <a:pt x="335682" y="46859"/>
                </a:lnTo>
                <a:lnTo>
                  <a:pt x="318181" y="23033"/>
                </a:lnTo>
                <a:lnTo>
                  <a:pt x="277613" y="46859"/>
                </a:lnTo>
                <a:lnTo>
                  <a:pt x="231477" y="45271"/>
                </a:lnTo>
                <a:lnTo>
                  <a:pt x="187727" y="69097"/>
                </a:lnTo>
                <a:lnTo>
                  <a:pt x="163068" y="0"/>
                </a:lnTo>
                <a:lnTo>
                  <a:pt x="138409" y="0"/>
                </a:lnTo>
                <a:lnTo>
                  <a:pt x="120113" y="18267"/>
                </a:lnTo>
                <a:lnTo>
                  <a:pt x="136023" y="72274"/>
                </a:lnTo>
                <a:lnTo>
                  <a:pt x="86704" y="172346"/>
                </a:lnTo>
                <a:close/>
              </a:path>
            </a:pathLst>
          </a:custGeom>
          <a:solidFill>
            <a:srgbClr val="E5E5E5"/>
          </a:solidFill>
          <a:ln w="7950" cap="flat">
            <a:noFill/>
            <a:prstDash val="solid"/>
            <a:miter/>
          </a:ln>
        </p:spPr>
        <p:txBody>
          <a:bodyPr rtlCol="0" anchor="ctr"/>
          <a:lstStyle/>
          <a:p>
            <a:endParaRPr lang="en-SA"/>
          </a:p>
        </p:txBody>
      </p:sp>
      <p:sp>
        <p:nvSpPr>
          <p:cNvPr id="42" name="Freeform 41">
            <a:extLst>
              <a:ext uri="{FF2B5EF4-FFF2-40B4-BE49-F238E27FC236}">
                <a16:creationId xmlns:a16="http://schemas.microsoft.com/office/drawing/2014/main" id="{C23B1DD8-5F31-8039-3263-481077051294}"/>
              </a:ext>
            </a:extLst>
          </p:cNvPr>
          <p:cNvSpPr/>
          <p:nvPr/>
        </p:nvSpPr>
        <p:spPr>
          <a:xfrm>
            <a:off x="7736372" y="5434207"/>
            <a:ext cx="396931" cy="490034"/>
          </a:xfrm>
          <a:custGeom>
            <a:avLst/>
            <a:gdLst>
              <a:gd name="connsiteX0" fmla="*/ 368295 w 396931"/>
              <a:gd name="connsiteY0" fmla="*/ 162815 h 490034"/>
              <a:gd name="connsiteX1" fmla="*/ 382613 w 396931"/>
              <a:gd name="connsiteY1" fmla="*/ 129458 h 490034"/>
              <a:gd name="connsiteX2" fmla="*/ 370682 w 396931"/>
              <a:gd name="connsiteY2" fmla="*/ 114368 h 490034"/>
              <a:gd name="connsiteX3" fmla="*/ 331704 w 396931"/>
              <a:gd name="connsiteY3" fmla="*/ 100072 h 490034"/>
              <a:gd name="connsiteX4" fmla="*/ 308636 w 396931"/>
              <a:gd name="connsiteY4" fmla="*/ 60361 h 490034"/>
              <a:gd name="connsiteX5" fmla="*/ 271250 w 396931"/>
              <a:gd name="connsiteY5" fmla="*/ 38917 h 490034"/>
              <a:gd name="connsiteX6" fmla="*/ 272841 w 396931"/>
              <a:gd name="connsiteY6" fmla="*/ 0 h 490034"/>
              <a:gd name="connsiteX7" fmla="*/ 231477 w 396931"/>
              <a:gd name="connsiteY7" fmla="*/ 15884 h 490034"/>
              <a:gd name="connsiteX8" fmla="*/ 211591 w 396931"/>
              <a:gd name="connsiteY8" fmla="*/ 112779 h 490034"/>
              <a:gd name="connsiteX9" fmla="*/ 153523 w 396931"/>
              <a:gd name="connsiteY9" fmla="*/ 87364 h 490034"/>
              <a:gd name="connsiteX10" fmla="*/ 122500 w 396931"/>
              <a:gd name="connsiteY10" fmla="*/ 28592 h 490034"/>
              <a:gd name="connsiteX11" fmla="*/ 46932 w 396931"/>
              <a:gd name="connsiteY11" fmla="*/ 23033 h 490034"/>
              <a:gd name="connsiteX12" fmla="*/ 0 w 396931"/>
              <a:gd name="connsiteY12" fmla="*/ 77834 h 490034"/>
              <a:gd name="connsiteX13" fmla="*/ 9545 w 396931"/>
              <a:gd name="connsiteY13" fmla="*/ 85776 h 490034"/>
              <a:gd name="connsiteX14" fmla="*/ 43750 w 396931"/>
              <a:gd name="connsiteY14" fmla="*/ 114368 h 490034"/>
              <a:gd name="connsiteX15" fmla="*/ 77954 w 396931"/>
              <a:gd name="connsiteY15" fmla="*/ 154873 h 490034"/>
              <a:gd name="connsiteX16" fmla="*/ 93863 w 396931"/>
              <a:gd name="connsiteY16" fmla="*/ 162021 h 490034"/>
              <a:gd name="connsiteX17" fmla="*/ 102614 w 396931"/>
              <a:gd name="connsiteY17" fmla="*/ 239855 h 490034"/>
              <a:gd name="connsiteX18" fmla="*/ 109773 w 396931"/>
              <a:gd name="connsiteY18" fmla="*/ 282743 h 490034"/>
              <a:gd name="connsiteX19" fmla="*/ 113750 w 396931"/>
              <a:gd name="connsiteY19" fmla="*/ 282743 h 490034"/>
              <a:gd name="connsiteX20" fmla="*/ 114545 w 396931"/>
              <a:gd name="connsiteY20" fmla="*/ 266064 h 490034"/>
              <a:gd name="connsiteX21" fmla="*/ 121704 w 396931"/>
              <a:gd name="connsiteY21" fmla="*/ 265270 h 490034"/>
              <a:gd name="connsiteX22" fmla="*/ 155114 w 396931"/>
              <a:gd name="connsiteY22" fmla="*/ 297039 h 490034"/>
              <a:gd name="connsiteX23" fmla="*/ 164659 w 396931"/>
              <a:gd name="connsiteY23" fmla="*/ 325630 h 490034"/>
              <a:gd name="connsiteX24" fmla="*/ 190113 w 396931"/>
              <a:gd name="connsiteY24" fmla="*/ 346280 h 490034"/>
              <a:gd name="connsiteX25" fmla="*/ 213182 w 396931"/>
              <a:gd name="connsiteY25" fmla="*/ 389168 h 490034"/>
              <a:gd name="connsiteX26" fmla="*/ 217159 w 396931"/>
              <a:gd name="connsiteY26" fmla="*/ 443176 h 490034"/>
              <a:gd name="connsiteX27" fmla="*/ 229886 w 396931"/>
              <a:gd name="connsiteY27" fmla="*/ 457471 h 490034"/>
              <a:gd name="connsiteX28" fmla="*/ 229886 w 396931"/>
              <a:gd name="connsiteY28" fmla="*/ 490034 h 490034"/>
              <a:gd name="connsiteX29" fmla="*/ 258523 w 396931"/>
              <a:gd name="connsiteY29" fmla="*/ 490034 h 490034"/>
              <a:gd name="connsiteX30" fmla="*/ 283977 w 396931"/>
              <a:gd name="connsiteY30" fmla="*/ 474150 h 490034"/>
              <a:gd name="connsiteX31" fmla="*/ 280795 w 396931"/>
              <a:gd name="connsiteY31" fmla="*/ 457471 h 490034"/>
              <a:gd name="connsiteX32" fmla="*/ 299091 w 396931"/>
              <a:gd name="connsiteY32" fmla="*/ 443970 h 490034"/>
              <a:gd name="connsiteX33" fmla="*/ 328522 w 396931"/>
              <a:gd name="connsiteY33" fmla="*/ 440792 h 490034"/>
              <a:gd name="connsiteX34" fmla="*/ 342841 w 396931"/>
              <a:gd name="connsiteY34" fmla="*/ 397905 h 490034"/>
              <a:gd name="connsiteX35" fmla="*/ 366704 w 396931"/>
              <a:gd name="connsiteY35" fmla="*/ 404259 h 490034"/>
              <a:gd name="connsiteX36" fmla="*/ 367500 w 396931"/>
              <a:gd name="connsiteY36" fmla="*/ 396316 h 490034"/>
              <a:gd name="connsiteX37" fmla="*/ 366704 w 396931"/>
              <a:gd name="connsiteY37" fmla="*/ 378049 h 490034"/>
              <a:gd name="connsiteX38" fmla="*/ 381022 w 396931"/>
              <a:gd name="connsiteY38" fmla="*/ 373284 h 490034"/>
              <a:gd name="connsiteX39" fmla="*/ 379431 w 396931"/>
              <a:gd name="connsiteY39" fmla="*/ 366930 h 490034"/>
              <a:gd name="connsiteX40" fmla="*/ 366704 w 396931"/>
              <a:gd name="connsiteY40" fmla="*/ 346280 h 490034"/>
              <a:gd name="connsiteX41" fmla="*/ 350000 w 396931"/>
              <a:gd name="connsiteY41" fmla="*/ 335161 h 490034"/>
              <a:gd name="connsiteX42" fmla="*/ 342841 w 396931"/>
              <a:gd name="connsiteY42" fmla="*/ 316894 h 490034"/>
              <a:gd name="connsiteX43" fmla="*/ 354772 w 396931"/>
              <a:gd name="connsiteY43" fmla="*/ 309746 h 490034"/>
              <a:gd name="connsiteX44" fmla="*/ 350795 w 396931"/>
              <a:gd name="connsiteY44" fmla="*/ 260505 h 490034"/>
              <a:gd name="connsiteX45" fmla="*/ 371477 w 396931"/>
              <a:gd name="connsiteY45" fmla="*/ 212852 h 490034"/>
              <a:gd name="connsiteX46" fmla="*/ 396931 w 396931"/>
              <a:gd name="connsiteY46" fmla="*/ 203321 h 490034"/>
              <a:gd name="connsiteX47" fmla="*/ 396931 w 396931"/>
              <a:gd name="connsiteY47" fmla="*/ 193790 h 490034"/>
              <a:gd name="connsiteX48" fmla="*/ 367500 w 396931"/>
              <a:gd name="connsiteY48" fmla="*/ 175523 h 4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931" h="490034">
                <a:moveTo>
                  <a:pt x="368295" y="162815"/>
                </a:moveTo>
                <a:lnTo>
                  <a:pt x="382613" y="129458"/>
                </a:lnTo>
                <a:lnTo>
                  <a:pt x="370682" y="114368"/>
                </a:lnTo>
                <a:lnTo>
                  <a:pt x="331704" y="100072"/>
                </a:lnTo>
                <a:lnTo>
                  <a:pt x="308636" y="60361"/>
                </a:lnTo>
                <a:lnTo>
                  <a:pt x="271250" y="38917"/>
                </a:lnTo>
                <a:lnTo>
                  <a:pt x="272841" y="0"/>
                </a:lnTo>
                <a:lnTo>
                  <a:pt x="231477" y="15884"/>
                </a:lnTo>
                <a:lnTo>
                  <a:pt x="211591" y="112779"/>
                </a:lnTo>
                <a:lnTo>
                  <a:pt x="153523" y="87364"/>
                </a:lnTo>
                <a:lnTo>
                  <a:pt x="122500" y="28592"/>
                </a:lnTo>
                <a:lnTo>
                  <a:pt x="46932" y="23033"/>
                </a:lnTo>
                <a:lnTo>
                  <a:pt x="0" y="77834"/>
                </a:lnTo>
                <a:lnTo>
                  <a:pt x="9545" y="85776"/>
                </a:lnTo>
                <a:lnTo>
                  <a:pt x="43750" y="114368"/>
                </a:lnTo>
                <a:lnTo>
                  <a:pt x="77954" y="154873"/>
                </a:lnTo>
                <a:lnTo>
                  <a:pt x="93863" y="162021"/>
                </a:lnTo>
                <a:lnTo>
                  <a:pt x="102614" y="239855"/>
                </a:lnTo>
                <a:lnTo>
                  <a:pt x="109773" y="282743"/>
                </a:lnTo>
                <a:lnTo>
                  <a:pt x="113750" y="282743"/>
                </a:lnTo>
                <a:lnTo>
                  <a:pt x="114545" y="266064"/>
                </a:lnTo>
                <a:lnTo>
                  <a:pt x="121704" y="265270"/>
                </a:lnTo>
                <a:lnTo>
                  <a:pt x="155114" y="297039"/>
                </a:lnTo>
                <a:lnTo>
                  <a:pt x="164659" y="325630"/>
                </a:lnTo>
                <a:lnTo>
                  <a:pt x="190113" y="346280"/>
                </a:lnTo>
                <a:lnTo>
                  <a:pt x="213182" y="389168"/>
                </a:lnTo>
                <a:lnTo>
                  <a:pt x="217159" y="443176"/>
                </a:lnTo>
                <a:lnTo>
                  <a:pt x="229886" y="457471"/>
                </a:lnTo>
                <a:lnTo>
                  <a:pt x="229886" y="490034"/>
                </a:lnTo>
                <a:lnTo>
                  <a:pt x="258523" y="490034"/>
                </a:lnTo>
                <a:lnTo>
                  <a:pt x="283977" y="474150"/>
                </a:lnTo>
                <a:lnTo>
                  <a:pt x="280795" y="457471"/>
                </a:lnTo>
                <a:lnTo>
                  <a:pt x="299091" y="443970"/>
                </a:lnTo>
                <a:lnTo>
                  <a:pt x="328522" y="440792"/>
                </a:lnTo>
                <a:lnTo>
                  <a:pt x="342841" y="397905"/>
                </a:lnTo>
                <a:lnTo>
                  <a:pt x="366704" y="404259"/>
                </a:lnTo>
                <a:lnTo>
                  <a:pt x="367500" y="396316"/>
                </a:lnTo>
                <a:lnTo>
                  <a:pt x="366704" y="378049"/>
                </a:lnTo>
                <a:lnTo>
                  <a:pt x="381022" y="373284"/>
                </a:lnTo>
                <a:lnTo>
                  <a:pt x="379431" y="366930"/>
                </a:lnTo>
                <a:lnTo>
                  <a:pt x="366704" y="346280"/>
                </a:lnTo>
                <a:lnTo>
                  <a:pt x="350000" y="335161"/>
                </a:lnTo>
                <a:lnTo>
                  <a:pt x="342841" y="316894"/>
                </a:lnTo>
                <a:lnTo>
                  <a:pt x="354772" y="309746"/>
                </a:lnTo>
                <a:lnTo>
                  <a:pt x="350795" y="260505"/>
                </a:lnTo>
                <a:lnTo>
                  <a:pt x="371477" y="212852"/>
                </a:lnTo>
                <a:lnTo>
                  <a:pt x="396931" y="203321"/>
                </a:lnTo>
                <a:lnTo>
                  <a:pt x="396931" y="193790"/>
                </a:lnTo>
                <a:lnTo>
                  <a:pt x="367500" y="175523"/>
                </a:lnTo>
                <a:close/>
              </a:path>
            </a:pathLst>
          </a:custGeom>
          <a:solidFill>
            <a:srgbClr val="E5E5E5"/>
          </a:solidFill>
          <a:ln w="7950" cap="flat">
            <a:noFill/>
            <a:prstDash val="solid"/>
            <a:miter/>
          </a:ln>
        </p:spPr>
        <p:txBody>
          <a:bodyPr rtlCol="0" anchor="ctr"/>
          <a:lstStyle/>
          <a:p>
            <a:endParaRPr lang="en-SA"/>
          </a:p>
        </p:txBody>
      </p:sp>
      <p:sp>
        <p:nvSpPr>
          <p:cNvPr id="43" name="Freeform 42">
            <a:extLst>
              <a:ext uri="{FF2B5EF4-FFF2-40B4-BE49-F238E27FC236}">
                <a16:creationId xmlns:a16="http://schemas.microsoft.com/office/drawing/2014/main" id="{A3547351-65ED-6795-60F3-3FD73CA1B795}"/>
              </a:ext>
            </a:extLst>
          </p:cNvPr>
          <p:cNvSpPr/>
          <p:nvPr/>
        </p:nvSpPr>
        <p:spPr>
          <a:xfrm>
            <a:off x="8230348" y="4226197"/>
            <a:ext cx="2508861" cy="1519343"/>
          </a:xfrm>
          <a:custGeom>
            <a:avLst/>
            <a:gdLst>
              <a:gd name="connsiteX0" fmla="*/ 2445225 w 2508861"/>
              <a:gd name="connsiteY0" fmla="*/ 510684 h 1519343"/>
              <a:gd name="connsiteX1" fmla="*/ 2275793 w 2508861"/>
              <a:gd name="connsiteY1" fmla="*/ 206497 h 1519343"/>
              <a:gd name="connsiteX2" fmla="*/ 2253521 w 2508861"/>
              <a:gd name="connsiteY2" fmla="*/ 0 h 1519343"/>
              <a:gd name="connsiteX3" fmla="*/ 1292613 w 2508861"/>
              <a:gd name="connsiteY3" fmla="*/ 3971 h 1519343"/>
              <a:gd name="connsiteX4" fmla="*/ 1193181 w 2508861"/>
              <a:gd name="connsiteY4" fmla="*/ 727506 h 1519343"/>
              <a:gd name="connsiteX5" fmla="*/ 1038067 w 2508861"/>
              <a:gd name="connsiteY5" fmla="*/ 765629 h 1519343"/>
              <a:gd name="connsiteX6" fmla="*/ 478068 w 2508861"/>
              <a:gd name="connsiteY6" fmla="*/ 829167 h 1519343"/>
              <a:gd name="connsiteX7" fmla="*/ 350795 w 2508861"/>
              <a:gd name="connsiteY7" fmla="*/ 798986 h 1519343"/>
              <a:gd name="connsiteX8" fmla="*/ 256136 w 2508861"/>
              <a:gd name="connsiteY8" fmla="*/ 730683 h 1519343"/>
              <a:gd name="connsiteX9" fmla="*/ 251363 w 2508861"/>
              <a:gd name="connsiteY9" fmla="*/ 795015 h 1519343"/>
              <a:gd name="connsiteX10" fmla="*/ 206023 w 2508861"/>
              <a:gd name="connsiteY10" fmla="*/ 819636 h 1519343"/>
              <a:gd name="connsiteX11" fmla="*/ 210000 w 2508861"/>
              <a:gd name="connsiteY11" fmla="*/ 830755 h 1519343"/>
              <a:gd name="connsiteX12" fmla="*/ 232272 w 2508861"/>
              <a:gd name="connsiteY12" fmla="*/ 917325 h 1519343"/>
              <a:gd name="connsiteX13" fmla="*/ 206023 w 2508861"/>
              <a:gd name="connsiteY13" fmla="*/ 961007 h 1519343"/>
              <a:gd name="connsiteX14" fmla="*/ 126477 w 2508861"/>
              <a:gd name="connsiteY14" fmla="*/ 980068 h 1519343"/>
              <a:gd name="connsiteX15" fmla="*/ 113750 w 2508861"/>
              <a:gd name="connsiteY15" fmla="*/ 1018985 h 1519343"/>
              <a:gd name="connsiteX16" fmla="*/ 4773 w 2508861"/>
              <a:gd name="connsiteY16" fmla="*/ 1124616 h 1519343"/>
              <a:gd name="connsiteX17" fmla="*/ 0 w 2508861"/>
              <a:gd name="connsiteY17" fmla="*/ 1145266 h 1519343"/>
              <a:gd name="connsiteX18" fmla="*/ 9545 w 2508861"/>
              <a:gd name="connsiteY18" fmla="*/ 1173064 h 1519343"/>
              <a:gd name="connsiteX19" fmla="*/ 1591 w 2508861"/>
              <a:gd name="connsiteY19" fmla="*/ 1290609 h 1519343"/>
              <a:gd name="connsiteX20" fmla="*/ 2386 w 2508861"/>
              <a:gd name="connsiteY20" fmla="*/ 1361294 h 1519343"/>
              <a:gd name="connsiteX21" fmla="*/ 2386 w 2508861"/>
              <a:gd name="connsiteY21" fmla="*/ 1362088 h 1519343"/>
              <a:gd name="connsiteX22" fmla="*/ 0 w 2508861"/>
              <a:gd name="connsiteY22" fmla="*/ 1381150 h 1519343"/>
              <a:gd name="connsiteX23" fmla="*/ 9545 w 2508861"/>
              <a:gd name="connsiteY23" fmla="*/ 1388298 h 1519343"/>
              <a:gd name="connsiteX24" fmla="*/ 53295 w 2508861"/>
              <a:gd name="connsiteY24" fmla="*/ 1397828 h 1519343"/>
              <a:gd name="connsiteX25" fmla="*/ 63636 w 2508861"/>
              <a:gd name="connsiteY25" fmla="*/ 1411330 h 1519343"/>
              <a:gd name="connsiteX26" fmla="*/ 82727 w 2508861"/>
              <a:gd name="connsiteY26" fmla="*/ 1413713 h 1519343"/>
              <a:gd name="connsiteX27" fmla="*/ 101818 w 2508861"/>
              <a:gd name="connsiteY27" fmla="*/ 1385121 h 1519343"/>
              <a:gd name="connsiteX28" fmla="*/ 112159 w 2508861"/>
              <a:gd name="connsiteY28" fmla="*/ 1384327 h 1519343"/>
              <a:gd name="connsiteX29" fmla="*/ 134432 w 2508861"/>
              <a:gd name="connsiteY29" fmla="*/ 1400211 h 1519343"/>
              <a:gd name="connsiteX30" fmla="*/ 159091 w 2508861"/>
              <a:gd name="connsiteY30" fmla="*/ 1384327 h 1519343"/>
              <a:gd name="connsiteX31" fmla="*/ 200454 w 2508861"/>
              <a:gd name="connsiteY31" fmla="*/ 1385915 h 1519343"/>
              <a:gd name="connsiteX32" fmla="*/ 216363 w 2508861"/>
              <a:gd name="connsiteY32" fmla="*/ 1378767 h 1519343"/>
              <a:gd name="connsiteX33" fmla="*/ 231477 w 2508861"/>
              <a:gd name="connsiteY33" fmla="*/ 1376384 h 1519343"/>
              <a:gd name="connsiteX34" fmla="*/ 256136 w 2508861"/>
              <a:gd name="connsiteY34" fmla="*/ 1380355 h 1519343"/>
              <a:gd name="connsiteX35" fmla="*/ 281591 w 2508861"/>
              <a:gd name="connsiteY35" fmla="*/ 1373208 h 1519343"/>
              <a:gd name="connsiteX36" fmla="*/ 448636 w 2508861"/>
              <a:gd name="connsiteY36" fmla="*/ 1370825 h 1519343"/>
              <a:gd name="connsiteX37" fmla="*/ 509886 w 2508861"/>
              <a:gd name="connsiteY37" fmla="*/ 1402593 h 1519343"/>
              <a:gd name="connsiteX38" fmla="*/ 645908 w 2508861"/>
              <a:gd name="connsiteY38" fmla="*/ 1416095 h 1519343"/>
              <a:gd name="connsiteX39" fmla="*/ 779545 w 2508861"/>
              <a:gd name="connsiteY39" fmla="*/ 1431186 h 1519343"/>
              <a:gd name="connsiteX40" fmla="*/ 910795 w 2508861"/>
              <a:gd name="connsiteY40" fmla="*/ 1415301 h 1519343"/>
              <a:gd name="connsiteX41" fmla="*/ 980795 w 2508861"/>
              <a:gd name="connsiteY41" fmla="*/ 1517755 h 1519343"/>
              <a:gd name="connsiteX42" fmla="*/ 1034885 w 2508861"/>
              <a:gd name="connsiteY42" fmla="*/ 1519344 h 1519343"/>
              <a:gd name="connsiteX43" fmla="*/ 1117613 w 2508861"/>
              <a:gd name="connsiteY43" fmla="*/ 1472485 h 1519343"/>
              <a:gd name="connsiteX44" fmla="*/ 1151817 w 2508861"/>
              <a:gd name="connsiteY44" fmla="*/ 1380355 h 1519343"/>
              <a:gd name="connsiteX45" fmla="*/ 1325226 w 2508861"/>
              <a:gd name="connsiteY45" fmla="*/ 1150826 h 1519343"/>
              <a:gd name="connsiteX46" fmla="*/ 1603635 w 2508861"/>
              <a:gd name="connsiteY46" fmla="*/ 1006278 h 1519343"/>
              <a:gd name="connsiteX47" fmla="*/ 2046703 w 2508861"/>
              <a:gd name="connsiteY47" fmla="*/ 959418 h 1519343"/>
              <a:gd name="connsiteX48" fmla="*/ 2449202 w 2508861"/>
              <a:gd name="connsiteY48" fmla="*/ 887939 h 1519343"/>
              <a:gd name="connsiteX49" fmla="*/ 2508861 w 2508861"/>
              <a:gd name="connsiteY49" fmla="*/ 867289 h 15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08861" h="1519343">
                <a:moveTo>
                  <a:pt x="2445225" y="510684"/>
                </a:moveTo>
                <a:lnTo>
                  <a:pt x="2275793" y="206497"/>
                </a:lnTo>
                <a:lnTo>
                  <a:pt x="2253521" y="0"/>
                </a:lnTo>
                <a:lnTo>
                  <a:pt x="1292613" y="3971"/>
                </a:lnTo>
                <a:lnTo>
                  <a:pt x="1193181" y="727506"/>
                </a:lnTo>
                <a:lnTo>
                  <a:pt x="1038067" y="765629"/>
                </a:lnTo>
                <a:lnTo>
                  <a:pt x="478068" y="829167"/>
                </a:lnTo>
                <a:lnTo>
                  <a:pt x="350795" y="798986"/>
                </a:lnTo>
                <a:lnTo>
                  <a:pt x="256136" y="730683"/>
                </a:lnTo>
                <a:lnTo>
                  <a:pt x="251363" y="795015"/>
                </a:lnTo>
                <a:lnTo>
                  <a:pt x="206023" y="819636"/>
                </a:lnTo>
                <a:lnTo>
                  <a:pt x="210000" y="830755"/>
                </a:lnTo>
                <a:lnTo>
                  <a:pt x="232272" y="917325"/>
                </a:lnTo>
                <a:lnTo>
                  <a:pt x="206023" y="961007"/>
                </a:lnTo>
                <a:lnTo>
                  <a:pt x="126477" y="980068"/>
                </a:lnTo>
                <a:lnTo>
                  <a:pt x="113750" y="1018985"/>
                </a:lnTo>
                <a:lnTo>
                  <a:pt x="4773" y="1124616"/>
                </a:lnTo>
                <a:lnTo>
                  <a:pt x="0" y="1145266"/>
                </a:lnTo>
                <a:lnTo>
                  <a:pt x="9545" y="1173064"/>
                </a:lnTo>
                <a:lnTo>
                  <a:pt x="1591" y="1290609"/>
                </a:lnTo>
                <a:lnTo>
                  <a:pt x="2386" y="1361294"/>
                </a:lnTo>
                <a:lnTo>
                  <a:pt x="2386" y="1362088"/>
                </a:lnTo>
                <a:lnTo>
                  <a:pt x="0" y="1381150"/>
                </a:lnTo>
                <a:lnTo>
                  <a:pt x="9545" y="1388298"/>
                </a:lnTo>
                <a:lnTo>
                  <a:pt x="53295" y="1397828"/>
                </a:lnTo>
                <a:lnTo>
                  <a:pt x="63636" y="1411330"/>
                </a:lnTo>
                <a:lnTo>
                  <a:pt x="82727" y="1413713"/>
                </a:lnTo>
                <a:lnTo>
                  <a:pt x="101818" y="1385121"/>
                </a:lnTo>
                <a:lnTo>
                  <a:pt x="112159" y="1384327"/>
                </a:lnTo>
                <a:lnTo>
                  <a:pt x="134432" y="1400211"/>
                </a:lnTo>
                <a:lnTo>
                  <a:pt x="159091" y="1384327"/>
                </a:lnTo>
                <a:lnTo>
                  <a:pt x="200454" y="1385915"/>
                </a:lnTo>
                <a:lnTo>
                  <a:pt x="216363" y="1378767"/>
                </a:lnTo>
                <a:lnTo>
                  <a:pt x="231477" y="1376384"/>
                </a:lnTo>
                <a:lnTo>
                  <a:pt x="256136" y="1380355"/>
                </a:lnTo>
                <a:lnTo>
                  <a:pt x="281591" y="1373208"/>
                </a:lnTo>
                <a:lnTo>
                  <a:pt x="448636" y="1370825"/>
                </a:lnTo>
                <a:lnTo>
                  <a:pt x="509886" y="1402593"/>
                </a:lnTo>
                <a:lnTo>
                  <a:pt x="645908" y="1416095"/>
                </a:lnTo>
                <a:lnTo>
                  <a:pt x="779545" y="1431186"/>
                </a:lnTo>
                <a:lnTo>
                  <a:pt x="910795" y="1415301"/>
                </a:lnTo>
                <a:lnTo>
                  <a:pt x="980795" y="1517755"/>
                </a:lnTo>
                <a:lnTo>
                  <a:pt x="1034885" y="1519344"/>
                </a:lnTo>
                <a:lnTo>
                  <a:pt x="1117613" y="1472485"/>
                </a:lnTo>
                <a:lnTo>
                  <a:pt x="1151817" y="1380355"/>
                </a:lnTo>
                <a:lnTo>
                  <a:pt x="1325226" y="1150826"/>
                </a:lnTo>
                <a:lnTo>
                  <a:pt x="1603635" y="1006278"/>
                </a:lnTo>
                <a:lnTo>
                  <a:pt x="2046703" y="959418"/>
                </a:lnTo>
                <a:lnTo>
                  <a:pt x="2449202" y="887939"/>
                </a:lnTo>
                <a:lnTo>
                  <a:pt x="2508861" y="867289"/>
                </a:lnTo>
                <a:close/>
              </a:path>
            </a:pathLst>
          </a:custGeom>
          <a:solidFill>
            <a:srgbClr val="E5E5E5"/>
          </a:solidFill>
          <a:ln w="7950" cap="flat">
            <a:noFill/>
            <a:prstDash val="solid"/>
            <a:miter/>
          </a:ln>
        </p:spPr>
        <p:txBody>
          <a:bodyPr rtlCol="0" anchor="ctr"/>
          <a:lstStyle/>
          <a:p>
            <a:endParaRPr lang="en-SA"/>
          </a:p>
        </p:txBody>
      </p:sp>
      <p:sp>
        <p:nvSpPr>
          <p:cNvPr id="44" name="Freeform 43">
            <a:extLst>
              <a:ext uri="{FF2B5EF4-FFF2-40B4-BE49-F238E27FC236}">
                <a16:creationId xmlns:a16="http://schemas.microsoft.com/office/drawing/2014/main" id="{4E329767-92DB-F97D-781E-73ACF873C049}"/>
              </a:ext>
            </a:extLst>
          </p:cNvPr>
          <p:cNvSpPr/>
          <p:nvPr/>
        </p:nvSpPr>
        <p:spPr>
          <a:xfrm>
            <a:off x="6208305" y="2443172"/>
            <a:ext cx="1546362" cy="1566203"/>
          </a:xfrm>
          <a:custGeom>
            <a:avLst/>
            <a:gdLst>
              <a:gd name="connsiteX0" fmla="*/ 508295 w 1546362"/>
              <a:gd name="connsiteY0" fmla="*/ 1223100 h 1566203"/>
              <a:gd name="connsiteX1" fmla="*/ 512272 w 1546362"/>
              <a:gd name="connsiteY1" fmla="*/ 1241367 h 1566203"/>
              <a:gd name="connsiteX2" fmla="*/ 535340 w 1546362"/>
              <a:gd name="connsiteY2" fmla="*/ 1250898 h 1566203"/>
              <a:gd name="connsiteX3" fmla="*/ 541704 w 1546362"/>
              <a:gd name="connsiteY3" fmla="*/ 1272342 h 1566203"/>
              <a:gd name="connsiteX4" fmla="*/ 621250 w 1546362"/>
              <a:gd name="connsiteY4" fmla="*/ 1262811 h 1566203"/>
              <a:gd name="connsiteX5" fmla="*/ 716704 w 1546362"/>
              <a:gd name="connsiteY5" fmla="*/ 1363677 h 1566203"/>
              <a:gd name="connsiteX6" fmla="*/ 788295 w 1546362"/>
              <a:gd name="connsiteY6" fmla="*/ 1348587 h 1566203"/>
              <a:gd name="connsiteX7" fmla="*/ 801818 w 1546362"/>
              <a:gd name="connsiteY7" fmla="*/ 1389092 h 1566203"/>
              <a:gd name="connsiteX8" fmla="*/ 871022 w 1546362"/>
              <a:gd name="connsiteY8" fmla="*/ 1354146 h 1566203"/>
              <a:gd name="connsiteX9" fmla="*/ 923522 w 1546362"/>
              <a:gd name="connsiteY9" fmla="*/ 1354146 h 1566203"/>
              <a:gd name="connsiteX10" fmla="*/ 934658 w 1546362"/>
              <a:gd name="connsiteY10" fmla="*/ 1417684 h 1566203"/>
              <a:gd name="connsiteX11" fmla="*/ 917158 w 1546362"/>
              <a:gd name="connsiteY11" fmla="*/ 1478045 h 1566203"/>
              <a:gd name="connsiteX12" fmla="*/ 973635 w 1546362"/>
              <a:gd name="connsiteY12" fmla="*/ 1505842 h 1566203"/>
              <a:gd name="connsiteX13" fmla="*/ 967272 w 1546362"/>
              <a:gd name="connsiteY13" fmla="*/ 1562232 h 1566203"/>
              <a:gd name="connsiteX14" fmla="*/ 1015795 w 1546362"/>
              <a:gd name="connsiteY14" fmla="*/ 1566203 h 1566203"/>
              <a:gd name="connsiteX15" fmla="*/ 1061135 w 1546362"/>
              <a:gd name="connsiteY15" fmla="*/ 1521727 h 1566203"/>
              <a:gd name="connsiteX16" fmla="*/ 1143067 w 1546362"/>
              <a:gd name="connsiteY16" fmla="*/ 1541582 h 1566203"/>
              <a:gd name="connsiteX17" fmla="*/ 1180454 w 1546362"/>
              <a:gd name="connsiteY17" fmla="*/ 1482810 h 1566203"/>
              <a:gd name="connsiteX18" fmla="*/ 1181249 w 1546362"/>
              <a:gd name="connsiteY18" fmla="*/ 1482016 h 1566203"/>
              <a:gd name="connsiteX19" fmla="*/ 1312499 w 1546362"/>
              <a:gd name="connsiteY19" fmla="*/ 1364471 h 1566203"/>
              <a:gd name="connsiteX20" fmla="*/ 1363408 w 1546362"/>
              <a:gd name="connsiteY20" fmla="*/ 1346204 h 1566203"/>
              <a:gd name="connsiteX21" fmla="*/ 1368181 w 1546362"/>
              <a:gd name="connsiteY21" fmla="*/ 1338262 h 1566203"/>
              <a:gd name="connsiteX22" fmla="*/ 1306931 w 1546362"/>
              <a:gd name="connsiteY22" fmla="*/ 1299345 h 1566203"/>
              <a:gd name="connsiteX23" fmla="*/ 1318067 w 1546362"/>
              <a:gd name="connsiteY23" fmla="*/ 1262811 h 1566203"/>
              <a:gd name="connsiteX24" fmla="*/ 1440567 w 1546362"/>
              <a:gd name="connsiteY24" fmla="*/ 1211187 h 1566203"/>
              <a:gd name="connsiteX25" fmla="*/ 1454885 w 1546362"/>
              <a:gd name="connsiteY25" fmla="*/ 1185771 h 1566203"/>
              <a:gd name="connsiteX26" fmla="*/ 1445340 w 1546362"/>
              <a:gd name="connsiteY26" fmla="*/ 1109526 h 1566203"/>
              <a:gd name="connsiteX27" fmla="*/ 1474771 w 1546362"/>
              <a:gd name="connsiteY27" fmla="*/ 1091259 h 1566203"/>
              <a:gd name="connsiteX28" fmla="*/ 1525680 w 1546362"/>
              <a:gd name="connsiteY28" fmla="*/ 1100790 h 1566203"/>
              <a:gd name="connsiteX29" fmla="*/ 1531249 w 1546362"/>
              <a:gd name="connsiteY29" fmla="*/ 1001512 h 1566203"/>
              <a:gd name="connsiteX30" fmla="*/ 1528862 w 1546362"/>
              <a:gd name="connsiteY30" fmla="*/ 960213 h 1566203"/>
              <a:gd name="connsiteX31" fmla="*/ 1546362 w 1546362"/>
              <a:gd name="connsiteY31" fmla="*/ 937975 h 1566203"/>
              <a:gd name="connsiteX32" fmla="*/ 1546362 w 1546362"/>
              <a:gd name="connsiteY32" fmla="*/ 887939 h 1566203"/>
              <a:gd name="connsiteX33" fmla="*/ 1515340 w 1546362"/>
              <a:gd name="connsiteY33" fmla="*/ 873643 h 1566203"/>
              <a:gd name="connsiteX34" fmla="*/ 1496249 w 1546362"/>
              <a:gd name="connsiteY34" fmla="*/ 775954 h 1566203"/>
              <a:gd name="connsiteX35" fmla="*/ 1431817 w 1546362"/>
              <a:gd name="connsiteY35" fmla="*/ 744185 h 1566203"/>
              <a:gd name="connsiteX36" fmla="*/ 1417499 w 1546362"/>
              <a:gd name="connsiteY36" fmla="*/ 628229 h 1566203"/>
              <a:gd name="connsiteX37" fmla="*/ 1335567 w 1546362"/>
              <a:gd name="connsiteY37" fmla="*/ 603608 h 1566203"/>
              <a:gd name="connsiteX38" fmla="*/ 1213863 w 1546362"/>
              <a:gd name="connsiteY38" fmla="*/ 582164 h 1566203"/>
              <a:gd name="connsiteX39" fmla="*/ 1143863 w 1546362"/>
              <a:gd name="connsiteY39" fmla="*/ 642524 h 1566203"/>
              <a:gd name="connsiteX40" fmla="*/ 1071476 w 1546362"/>
              <a:gd name="connsiteY40" fmla="*/ 644907 h 1566203"/>
              <a:gd name="connsiteX41" fmla="*/ 958522 w 1546362"/>
              <a:gd name="connsiteY41" fmla="*/ 682235 h 1566203"/>
              <a:gd name="connsiteX42" fmla="*/ 921931 w 1546362"/>
              <a:gd name="connsiteY42" fmla="*/ 658409 h 1566203"/>
              <a:gd name="connsiteX43" fmla="*/ 921931 w 1546362"/>
              <a:gd name="connsiteY43" fmla="*/ 547218 h 1566203"/>
              <a:gd name="connsiteX44" fmla="*/ 904431 w 1546362"/>
              <a:gd name="connsiteY44" fmla="*/ 483680 h 1566203"/>
              <a:gd name="connsiteX45" fmla="*/ 918749 w 1546362"/>
              <a:gd name="connsiteY45" fmla="*/ 338338 h 1566203"/>
              <a:gd name="connsiteX46" fmla="*/ 884545 w 1546362"/>
              <a:gd name="connsiteY46" fmla="*/ 346280 h 1566203"/>
              <a:gd name="connsiteX47" fmla="*/ 859090 w 1546362"/>
              <a:gd name="connsiteY47" fmla="*/ 324836 h 1566203"/>
              <a:gd name="connsiteX48" fmla="*/ 880567 w 1546362"/>
              <a:gd name="connsiteY48" fmla="*/ 274006 h 1566203"/>
              <a:gd name="connsiteX49" fmla="*/ 885340 w 1546362"/>
              <a:gd name="connsiteY49" fmla="*/ 239060 h 1566203"/>
              <a:gd name="connsiteX50" fmla="*/ 870226 w 1546362"/>
              <a:gd name="connsiteY50" fmla="*/ 212851 h 1566203"/>
              <a:gd name="connsiteX51" fmla="*/ 697613 w 1546362"/>
              <a:gd name="connsiteY51" fmla="*/ 234295 h 1566203"/>
              <a:gd name="connsiteX52" fmla="*/ 591022 w 1546362"/>
              <a:gd name="connsiteY52" fmla="*/ 189819 h 1566203"/>
              <a:gd name="connsiteX53" fmla="*/ 588636 w 1546362"/>
              <a:gd name="connsiteY53" fmla="*/ 150902 h 1566203"/>
              <a:gd name="connsiteX54" fmla="*/ 571136 w 1546362"/>
              <a:gd name="connsiteY54" fmla="*/ 150902 h 1566203"/>
              <a:gd name="connsiteX55" fmla="*/ 557613 w 1546362"/>
              <a:gd name="connsiteY55" fmla="*/ 185053 h 1566203"/>
              <a:gd name="connsiteX56" fmla="*/ 509886 w 1546362"/>
              <a:gd name="connsiteY56" fmla="*/ 169169 h 1566203"/>
              <a:gd name="connsiteX57" fmla="*/ 447045 w 1546362"/>
              <a:gd name="connsiteY57" fmla="*/ 205703 h 1566203"/>
              <a:gd name="connsiteX58" fmla="*/ 444659 w 1546362"/>
              <a:gd name="connsiteY58" fmla="*/ 154079 h 1566203"/>
              <a:gd name="connsiteX59" fmla="*/ 416818 w 1546362"/>
              <a:gd name="connsiteY59" fmla="*/ 146931 h 1566203"/>
              <a:gd name="connsiteX60" fmla="*/ 404886 w 1546362"/>
              <a:gd name="connsiteY60" fmla="*/ 111985 h 1566203"/>
              <a:gd name="connsiteX61" fmla="*/ 332500 w 1546362"/>
              <a:gd name="connsiteY61" fmla="*/ 107220 h 1566203"/>
              <a:gd name="connsiteX62" fmla="*/ 280795 w 1546362"/>
              <a:gd name="connsiteY62" fmla="*/ 0 h 1566203"/>
              <a:gd name="connsiteX63" fmla="*/ 220341 w 1546362"/>
              <a:gd name="connsiteY63" fmla="*/ 27003 h 1566203"/>
              <a:gd name="connsiteX64" fmla="*/ 187727 w 1546362"/>
              <a:gd name="connsiteY64" fmla="*/ 27003 h 1566203"/>
              <a:gd name="connsiteX65" fmla="*/ 145568 w 1546362"/>
              <a:gd name="connsiteY65" fmla="*/ 4765 h 1566203"/>
              <a:gd name="connsiteX66" fmla="*/ 115341 w 1546362"/>
              <a:gd name="connsiteY66" fmla="*/ 4765 h 1566203"/>
              <a:gd name="connsiteX67" fmla="*/ 0 w 1546362"/>
              <a:gd name="connsiteY67" fmla="*/ 41299 h 1566203"/>
              <a:gd name="connsiteX68" fmla="*/ 3182 w 1546362"/>
              <a:gd name="connsiteY68" fmla="*/ 54007 h 1566203"/>
              <a:gd name="connsiteX69" fmla="*/ 63636 w 1546362"/>
              <a:gd name="connsiteY69" fmla="*/ 56390 h 1566203"/>
              <a:gd name="connsiteX70" fmla="*/ 66818 w 1546362"/>
              <a:gd name="connsiteY70" fmla="*/ 180288 h 1566203"/>
              <a:gd name="connsiteX71" fmla="*/ 77159 w 1546362"/>
              <a:gd name="connsiteY71" fmla="*/ 213645 h 1566203"/>
              <a:gd name="connsiteX72" fmla="*/ 146364 w 1546362"/>
              <a:gd name="connsiteY72" fmla="*/ 239060 h 1566203"/>
              <a:gd name="connsiteX73" fmla="*/ 122500 w 1546362"/>
              <a:gd name="connsiteY73" fmla="*/ 316100 h 1566203"/>
              <a:gd name="connsiteX74" fmla="*/ 136023 w 1546362"/>
              <a:gd name="connsiteY74" fmla="*/ 398699 h 1566203"/>
              <a:gd name="connsiteX75" fmla="*/ 164659 w 1546362"/>
              <a:gd name="connsiteY75" fmla="*/ 398699 h 1566203"/>
              <a:gd name="connsiteX76" fmla="*/ 245000 w 1546362"/>
              <a:gd name="connsiteY76" fmla="*/ 439204 h 1566203"/>
              <a:gd name="connsiteX77" fmla="*/ 242613 w 1546362"/>
              <a:gd name="connsiteY77" fmla="*/ 479709 h 1566203"/>
              <a:gd name="connsiteX78" fmla="*/ 307045 w 1546362"/>
              <a:gd name="connsiteY78" fmla="*/ 536893 h 1566203"/>
              <a:gd name="connsiteX79" fmla="*/ 323750 w 1546362"/>
              <a:gd name="connsiteY79" fmla="*/ 595665 h 1566203"/>
              <a:gd name="connsiteX80" fmla="*/ 361932 w 1546362"/>
              <a:gd name="connsiteY80" fmla="*/ 608373 h 1566203"/>
              <a:gd name="connsiteX81" fmla="*/ 356363 w 1546362"/>
              <a:gd name="connsiteY81" fmla="*/ 833932 h 1566203"/>
              <a:gd name="connsiteX82" fmla="*/ 284773 w 1546362"/>
              <a:gd name="connsiteY82" fmla="*/ 844256 h 1566203"/>
              <a:gd name="connsiteX83" fmla="*/ 262500 w 1546362"/>
              <a:gd name="connsiteY83" fmla="*/ 876820 h 1566203"/>
              <a:gd name="connsiteX84" fmla="*/ 203636 w 1546362"/>
              <a:gd name="connsiteY84" fmla="*/ 876820 h 1566203"/>
              <a:gd name="connsiteX85" fmla="*/ 174204 w 1546362"/>
              <a:gd name="connsiteY85" fmla="*/ 920502 h 1566203"/>
              <a:gd name="connsiteX86" fmla="*/ 194886 w 1546362"/>
              <a:gd name="connsiteY86" fmla="*/ 952271 h 1566203"/>
              <a:gd name="connsiteX87" fmla="*/ 187727 w 1546362"/>
              <a:gd name="connsiteY87" fmla="*/ 962596 h 1566203"/>
              <a:gd name="connsiteX88" fmla="*/ 187727 w 1546362"/>
              <a:gd name="connsiteY88" fmla="*/ 980068 h 1566203"/>
              <a:gd name="connsiteX89" fmla="*/ 235454 w 1546362"/>
              <a:gd name="connsiteY89" fmla="*/ 1014220 h 1566203"/>
              <a:gd name="connsiteX90" fmla="*/ 250568 w 1546362"/>
              <a:gd name="connsiteY90" fmla="*/ 1003895 h 1566203"/>
              <a:gd name="connsiteX91" fmla="*/ 268863 w 1546362"/>
              <a:gd name="connsiteY91" fmla="*/ 1007072 h 1566203"/>
              <a:gd name="connsiteX92" fmla="*/ 313409 w 1546362"/>
              <a:gd name="connsiteY92" fmla="*/ 1043606 h 1566203"/>
              <a:gd name="connsiteX93" fmla="*/ 356363 w 1546362"/>
              <a:gd name="connsiteY93" fmla="*/ 1053931 h 1566203"/>
              <a:gd name="connsiteX94" fmla="*/ 415227 w 1546362"/>
              <a:gd name="connsiteY94" fmla="*/ 1103967 h 1566203"/>
              <a:gd name="connsiteX95" fmla="*/ 435909 w 1546362"/>
              <a:gd name="connsiteY95" fmla="*/ 1116674 h 1566203"/>
              <a:gd name="connsiteX96" fmla="*/ 447045 w 1546362"/>
              <a:gd name="connsiteY96" fmla="*/ 1126205 h 1566203"/>
              <a:gd name="connsiteX97" fmla="*/ 481250 w 1546362"/>
              <a:gd name="connsiteY97" fmla="*/ 1161151 h 156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546362" h="1566203">
                <a:moveTo>
                  <a:pt x="508295" y="1223100"/>
                </a:moveTo>
                <a:lnTo>
                  <a:pt x="512272" y="1241367"/>
                </a:lnTo>
                <a:lnTo>
                  <a:pt x="535340" y="1250898"/>
                </a:lnTo>
                <a:lnTo>
                  <a:pt x="541704" y="1272342"/>
                </a:lnTo>
                <a:lnTo>
                  <a:pt x="621250" y="1262811"/>
                </a:lnTo>
                <a:lnTo>
                  <a:pt x="716704" y="1363677"/>
                </a:lnTo>
                <a:lnTo>
                  <a:pt x="788295" y="1348587"/>
                </a:lnTo>
                <a:lnTo>
                  <a:pt x="801818" y="1389092"/>
                </a:lnTo>
                <a:lnTo>
                  <a:pt x="871022" y="1354146"/>
                </a:lnTo>
                <a:lnTo>
                  <a:pt x="923522" y="1354146"/>
                </a:lnTo>
                <a:lnTo>
                  <a:pt x="934658" y="1417684"/>
                </a:lnTo>
                <a:lnTo>
                  <a:pt x="917158" y="1478045"/>
                </a:lnTo>
                <a:lnTo>
                  <a:pt x="973635" y="1505842"/>
                </a:lnTo>
                <a:lnTo>
                  <a:pt x="967272" y="1562232"/>
                </a:lnTo>
                <a:lnTo>
                  <a:pt x="1015795" y="1566203"/>
                </a:lnTo>
                <a:lnTo>
                  <a:pt x="1061135" y="1521727"/>
                </a:lnTo>
                <a:lnTo>
                  <a:pt x="1143067" y="1541582"/>
                </a:lnTo>
                <a:lnTo>
                  <a:pt x="1180454" y="1482810"/>
                </a:lnTo>
                <a:lnTo>
                  <a:pt x="1181249" y="1482016"/>
                </a:lnTo>
                <a:lnTo>
                  <a:pt x="1312499" y="1364471"/>
                </a:lnTo>
                <a:lnTo>
                  <a:pt x="1363408" y="1346204"/>
                </a:lnTo>
                <a:lnTo>
                  <a:pt x="1368181" y="1338262"/>
                </a:lnTo>
                <a:lnTo>
                  <a:pt x="1306931" y="1299345"/>
                </a:lnTo>
                <a:lnTo>
                  <a:pt x="1318067" y="1262811"/>
                </a:lnTo>
                <a:lnTo>
                  <a:pt x="1440567" y="1211187"/>
                </a:lnTo>
                <a:lnTo>
                  <a:pt x="1454885" y="1185771"/>
                </a:lnTo>
                <a:lnTo>
                  <a:pt x="1445340" y="1109526"/>
                </a:lnTo>
                <a:lnTo>
                  <a:pt x="1474771" y="1091259"/>
                </a:lnTo>
                <a:lnTo>
                  <a:pt x="1525680" y="1100790"/>
                </a:lnTo>
                <a:lnTo>
                  <a:pt x="1531249" y="1001512"/>
                </a:lnTo>
                <a:lnTo>
                  <a:pt x="1528862" y="960213"/>
                </a:lnTo>
                <a:lnTo>
                  <a:pt x="1546362" y="937975"/>
                </a:lnTo>
                <a:lnTo>
                  <a:pt x="1546362" y="887939"/>
                </a:lnTo>
                <a:lnTo>
                  <a:pt x="1515340" y="873643"/>
                </a:lnTo>
                <a:lnTo>
                  <a:pt x="1496249" y="775954"/>
                </a:lnTo>
                <a:lnTo>
                  <a:pt x="1431817" y="744185"/>
                </a:lnTo>
                <a:lnTo>
                  <a:pt x="1417499" y="628229"/>
                </a:lnTo>
                <a:lnTo>
                  <a:pt x="1335567" y="603608"/>
                </a:lnTo>
                <a:lnTo>
                  <a:pt x="1213863" y="582164"/>
                </a:lnTo>
                <a:lnTo>
                  <a:pt x="1143863" y="642524"/>
                </a:lnTo>
                <a:lnTo>
                  <a:pt x="1071476" y="644907"/>
                </a:lnTo>
                <a:lnTo>
                  <a:pt x="958522" y="682235"/>
                </a:lnTo>
                <a:lnTo>
                  <a:pt x="921931" y="658409"/>
                </a:lnTo>
                <a:lnTo>
                  <a:pt x="921931" y="547218"/>
                </a:lnTo>
                <a:lnTo>
                  <a:pt x="904431" y="483680"/>
                </a:lnTo>
                <a:lnTo>
                  <a:pt x="918749" y="338338"/>
                </a:lnTo>
                <a:lnTo>
                  <a:pt x="884545" y="346280"/>
                </a:lnTo>
                <a:lnTo>
                  <a:pt x="859090" y="324836"/>
                </a:lnTo>
                <a:lnTo>
                  <a:pt x="880567" y="274006"/>
                </a:lnTo>
                <a:lnTo>
                  <a:pt x="885340" y="239060"/>
                </a:lnTo>
                <a:lnTo>
                  <a:pt x="870226" y="212851"/>
                </a:lnTo>
                <a:lnTo>
                  <a:pt x="697613" y="234295"/>
                </a:lnTo>
                <a:lnTo>
                  <a:pt x="591022" y="189819"/>
                </a:lnTo>
                <a:lnTo>
                  <a:pt x="588636" y="150902"/>
                </a:lnTo>
                <a:lnTo>
                  <a:pt x="571136" y="150902"/>
                </a:lnTo>
                <a:lnTo>
                  <a:pt x="557613" y="185053"/>
                </a:lnTo>
                <a:lnTo>
                  <a:pt x="509886" y="169169"/>
                </a:lnTo>
                <a:lnTo>
                  <a:pt x="447045" y="205703"/>
                </a:lnTo>
                <a:lnTo>
                  <a:pt x="444659" y="154079"/>
                </a:lnTo>
                <a:lnTo>
                  <a:pt x="416818" y="146931"/>
                </a:lnTo>
                <a:lnTo>
                  <a:pt x="404886" y="111985"/>
                </a:lnTo>
                <a:lnTo>
                  <a:pt x="332500" y="107220"/>
                </a:lnTo>
                <a:lnTo>
                  <a:pt x="280795" y="0"/>
                </a:lnTo>
                <a:lnTo>
                  <a:pt x="220341" y="27003"/>
                </a:lnTo>
                <a:lnTo>
                  <a:pt x="187727" y="27003"/>
                </a:lnTo>
                <a:lnTo>
                  <a:pt x="145568" y="4765"/>
                </a:lnTo>
                <a:lnTo>
                  <a:pt x="115341" y="4765"/>
                </a:lnTo>
                <a:lnTo>
                  <a:pt x="0" y="41299"/>
                </a:lnTo>
                <a:lnTo>
                  <a:pt x="3182" y="54007"/>
                </a:lnTo>
                <a:lnTo>
                  <a:pt x="63636" y="56390"/>
                </a:lnTo>
                <a:lnTo>
                  <a:pt x="66818" y="180288"/>
                </a:lnTo>
                <a:lnTo>
                  <a:pt x="77159" y="213645"/>
                </a:lnTo>
                <a:lnTo>
                  <a:pt x="146364" y="239060"/>
                </a:lnTo>
                <a:lnTo>
                  <a:pt x="122500" y="316100"/>
                </a:lnTo>
                <a:lnTo>
                  <a:pt x="136023" y="398699"/>
                </a:lnTo>
                <a:lnTo>
                  <a:pt x="164659" y="398699"/>
                </a:lnTo>
                <a:lnTo>
                  <a:pt x="245000" y="439204"/>
                </a:lnTo>
                <a:lnTo>
                  <a:pt x="242613" y="479709"/>
                </a:lnTo>
                <a:lnTo>
                  <a:pt x="307045" y="536893"/>
                </a:lnTo>
                <a:lnTo>
                  <a:pt x="323750" y="595665"/>
                </a:lnTo>
                <a:lnTo>
                  <a:pt x="361932" y="608373"/>
                </a:lnTo>
                <a:lnTo>
                  <a:pt x="356363" y="833932"/>
                </a:lnTo>
                <a:lnTo>
                  <a:pt x="284773" y="844256"/>
                </a:lnTo>
                <a:lnTo>
                  <a:pt x="262500" y="876820"/>
                </a:lnTo>
                <a:lnTo>
                  <a:pt x="203636" y="876820"/>
                </a:lnTo>
                <a:lnTo>
                  <a:pt x="174204" y="920502"/>
                </a:lnTo>
                <a:lnTo>
                  <a:pt x="194886" y="952271"/>
                </a:lnTo>
                <a:lnTo>
                  <a:pt x="187727" y="962596"/>
                </a:lnTo>
                <a:lnTo>
                  <a:pt x="187727" y="980068"/>
                </a:lnTo>
                <a:lnTo>
                  <a:pt x="235454" y="1014220"/>
                </a:lnTo>
                <a:lnTo>
                  <a:pt x="250568" y="1003895"/>
                </a:lnTo>
                <a:lnTo>
                  <a:pt x="268863" y="1007072"/>
                </a:lnTo>
                <a:lnTo>
                  <a:pt x="313409" y="1043606"/>
                </a:lnTo>
                <a:lnTo>
                  <a:pt x="356363" y="1053931"/>
                </a:lnTo>
                <a:lnTo>
                  <a:pt x="415227" y="1103967"/>
                </a:lnTo>
                <a:lnTo>
                  <a:pt x="435909" y="1116674"/>
                </a:lnTo>
                <a:lnTo>
                  <a:pt x="447045" y="1126205"/>
                </a:lnTo>
                <a:lnTo>
                  <a:pt x="481250" y="1161151"/>
                </a:lnTo>
                <a:close/>
              </a:path>
            </a:pathLst>
          </a:custGeom>
          <a:solidFill>
            <a:srgbClr val="E5E5E5"/>
          </a:solidFill>
          <a:ln w="7950" cap="flat">
            <a:noFill/>
            <a:prstDash val="solid"/>
            <a:miter/>
          </a:ln>
        </p:spPr>
        <p:txBody>
          <a:bodyPr rtlCol="0" anchor="ctr"/>
          <a:lstStyle/>
          <a:p>
            <a:endParaRPr lang="en-SA"/>
          </a:p>
        </p:txBody>
      </p:sp>
      <p:sp>
        <p:nvSpPr>
          <p:cNvPr id="45" name="Freeform 44">
            <a:extLst>
              <a:ext uri="{FF2B5EF4-FFF2-40B4-BE49-F238E27FC236}">
                <a16:creationId xmlns:a16="http://schemas.microsoft.com/office/drawing/2014/main" id="{96E93903-BB44-97EF-A623-9A1B5B988180}"/>
              </a:ext>
            </a:extLst>
          </p:cNvPr>
          <p:cNvSpPr/>
          <p:nvPr/>
        </p:nvSpPr>
        <p:spPr>
          <a:xfrm>
            <a:off x="8612962" y="1848301"/>
            <a:ext cx="3146815" cy="3238831"/>
          </a:xfrm>
          <a:custGeom>
            <a:avLst/>
            <a:gdLst>
              <a:gd name="connsiteX0" fmla="*/ 3013975 w 3146815"/>
              <a:gd name="connsiteY0" fmla="*/ 2107862 h 3238831"/>
              <a:gd name="connsiteX1" fmla="*/ 2957497 w 3146815"/>
              <a:gd name="connsiteY1" fmla="*/ 2165046 h 3238831"/>
              <a:gd name="connsiteX2" fmla="*/ 2069771 w 3146815"/>
              <a:gd name="connsiteY2" fmla="*/ 2004613 h 3238831"/>
              <a:gd name="connsiteX3" fmla="*/ 1952839 w 3146815"/>
              <a:gd name="connsiteY3" fmla="*/ 1699632 h 3238831"/>
              <a:gd name="connsiteX4" fmla="*/ 1948067 w 3146815"/>
              <a:gd name="connsiteY4" fmla="*/ 1605120 h 3238831"/>
              <a:gd name="connsiteX5" fmla="*/ 1933749 w 3146815"/>
              <a:gd name="connsiteY5" fmla="*/ 1604326 h 3238831"/>
              <a:gd name="connsiteX6" fmla="*/ 1921817 w 3146815"/>
              <a:gd name="connsiteY6" fmla="*/ 1587647 h 3238831"/>
              <a:gd name="connsiteX7" fmla="*/ 1891589 w 3146815"/>
              <a:gd name="connsiteY7" fmla="*/ 1584470 h 3238831"/>
              <a:gd name="connsiteX8" fmla="*/ 1874885 w 3146815"/>
              <a:gd name="connsiteY8" fmla="*/ 1595589 h 3238831"/>
              <a:gd name="connsiteX9" fmla="*/ 1866930 w 3146815"/>
              <a:gd name="connsiteY9" fmla="*/ 1593207 h 3238831"/>
              <a:gd name="connsiteX10" fmla="*/ 1876476 w 3146815"/>
              <a:gd name="connsiteY10" fmla="*/ 1551907 h 3238831"/>
              <a:gd name="connsiteX11" fmla="*/ 1892385 w 3146815"/>
              <a:gd name="connsiteY11" fmla="*/ 1542376 h 3238831"/>
              <a:gd name="connsiteX12" fmla="*/ 1900339 w 3146815"/>
              <a:gd name="connsiteY12" fmla="*/ 1533640 h 3238831"/>
              <a:gd name="connsiteX13" fmla="*/ 1928976 w 3146815"/>
              <a:gd name="connsiteY13" fmla="*/ 1505048 h 3238831"/>
              <a:gd name="connsiteX14" fmla="*/ 1898748 w 3146815"/>
              <a:gd name="connsiteY14" fmla="*/ 1497106 h 3238831"/>
              <a:gd name="connsiteX15" fmla="*/ 1867726 w 3146815"/>
              <a:gd name="connsiteY15" fmla="*/ 1526492 h 3238831"/>
              <a:gd name="connsiteX16" fmla="*/ 1862953 w 3146815"/>
              <a:gd name="connsiteY16" fmla="*/ 1523315 h 3238831"/>
              <a:gd name="connsiteX17" fmla="*/ 1873294 w 3146815"/>
              <a:gd name="connsiteY17" fmla="*/ 1494723 h 3238831"/>
              <a:gd name="connsiteX18" fmla="*/ 1861362 w 3146815"/>
              <a:gd name="connsiteY18" fmla="*/ 1491546 h 3238831"/>
              <a:gd name="connsiteX19" fmla="*/ 1812044 w 3146815"/>
              <a:gd name="connsiteY19" fmla="*/ 1536023 h 3238831"/>
              <a:gd name="connsiteX20" fmla="*/ 1801703 w 3146815"/>
              <a:gd name="connsiteY20" fmla="*/ 1505048 h 3238831"/>
              <a:gd name="connsiteX21" fmla="*/ 1767499 w 3146815"/>
              <a:gd name="connsiteY21" fmla="*/ 1500283 h 3238831"/>
              <a:gd name="connsiteX22" fmla="*/ 1715794 w 3146815"/>
              <a:gd name="connsiteY22" fmla="*/ 1447864 h 3238831"/>
              <a:gd name="connsiteX23" fmla="*/ 1702271 w 3146815"/>
              <a:gd name="connsiteY23" fmla="*/ 1412124 h 3238831"/>
              <a:gd name="connsiteX24" fmla="*/ 1689544 w 3146815"/>
              <a:gd name="connsiteY24" fmla="*/ 1397034 h 3238831"/>
              <a:gd name="connsiteX25" fmla="*/ 1680794 w 3146815"/>
              <a:gd name="connsiteY25" fmla="*/ 1378767 h 3238831"/>
              <a:gd name="connsiteX26" fmla="*/ 1652953 w 3146815"/>
              <a:gd name="connsiteY26" fmla="*/ 1339850 h 3238831"/>
              <a:gd name="connsiteX27" fmla="*/ 1647385 w 3146815"/>
              <a:gd name="connsiteY27" fmla="*/ 1312847 h 3238831"/>
              <a:gd name="connsiteX28" fmla="*/ 1641021 w 3146815"/>
              <a:gd name="connsiteY28" fmla="*/ 1297757 h 3238831"/>
              <a:gd name="connsiteX29" fmla="*/ 1640226 w 3146815"/>
              <a:gd name="connsiteY29" fmla="*/ 1250898 h 3238831"/>
              <a:gd name="connsiteX30" fmla="*/ 1610794 w 3146815"/>
              <a:gd name="connsiteY30" fmla="*/ 1216746 h 3238831"/>
              <a:gd name="connsiteX31" fmla="*/ 1576590 w 3146815"/>
              <a:gd name="connsiteY31" fmla="*/ 1189742 h 3238831"/>
              <a:gd name="connsiteX32" fmla="*/ 1563067 w 3146815"/>
              <a:gd name="connsiteY32" fmla="*/ 1160356 h 3238831"/>
              <a:gd name="connsiteX33" fmla="*/ 1550340 w 3146815"/>
              <a:gd name="connsiteY33" fmla="*/ 1127793 h 3238831"/>
              <a:gd name="connsiteX34" fmla="*/ 1525680 w 3146815"/>
              <a:gd name="connsiteY34" fmla="*/ 1088877 h 3238831"/>
              <a:gd name="connsiteX35" fmla="*/ 1516931 w 3146815"/>
              <a:gd name="connsiteY35" fmla="*/ 1048371 h 3238831"/>
              <a:gd name="connsiteX36" fmla="*/ 1500226 w 3146815"/>
              <a:gd name="connsiteY36" fmla="*/ 1038046 h 3238831"/>
              <a:gd name="connsiteX37" fmla="*/ 1488294 w 3146815"/>
              <a:gd name="connsiteY37" fmla="*/ 998335 h 3238831"/>
              <a:gd name="connsiteX38" fmla="*/ 1500226 w 3146815"/>
              <a:gd name="connsiteY38" fmla="*/ 986422 h 3238831"/>
              <a:gd name="connsiteX39" fmla="*/ 1512953 w 3146815"/>
              <a:gd name="connsiteY39" fmla="*/ 988805 h 3238831"/>
              <a:gd name="connsiteX40" fmla="*/ 1526476 w 3146815"/>
              <a:gd name="connsiteY40" fmla="*/ 1018985 h 3238831"/>
              <a:gd name="connsiteX41" fmla="*/ 1533635 w 3146815"/>
              <a:gd name="connsiteY41" fmla="*/ 1024545 h 3238831"/>
              <a:gd name="connsiteX42" fmla="*/ 1538408 w 3146815"/>
              <a:gd name="connsiteY42" fmla="*/ 1002306 h 3238831"/>
              <a:gd name="connsiteX43" fmla="*/ 1547954 w 3146815"/>
              <a:gd name="connsiteY43" fmla="*/ 984834 h 3238831"/>
              <a:gd name="connsiteX44" fmla="*/ 1551135 w 3146815"/>
              <a:gd name="connsiteY44" fmla="*/ 952271 h 3238831"/>
              <a:gd name="connsiteX45" fmla="*/ 1549544 w 3146815"/>
              <a:gd name="connsiteY45" fmla="*/ 921296 h 3238831"/>
              <a:gd name="connsiteX46" fmla="*/ 1533635 w 3146815"/>
              <a:gd name="connsiteY46" fmla="*/ 895881 h 3238831"/>
              <a:gd name="connsiteX47" fmla="*/ 1533635 w 3146815"/>
              <a:gd name="connsiteY47" fmla="*/ 884762 h 3238831"/>
              <a:gd name="connsiteX48" fmla="*/ 1521703 w 3146815"/>
              <a:gd name="connsiteY48" fmla="*/ 886350 h 3238831"/>
              <a:gd name="connsiteX49" fmla="*/ 1522499 w 3146815"/>
              <a:gd name="connsiteY49" fmla="*/ 879202 h 3238831"/>
              <a:gd name="connsiteX50" fmla="*/ 1508181 w 3146815"/>
              <a:gd name="connsiteY50" fmla="*/ 883173 h 3238831"/>
              <a:gd name="connsiteX51" fmla="*/ 1497840 w 3146815"/>
              <a:gd name="connsiteY51" fmla="*/ 847433 h 3238831"/>
              <a:gd name="connsiteX52" fmla="*/ 1489885 w 3146815"/>
              <a:gd name="connsiteY52" fmla="*/ 843462 h 3238831"/>
              <a:gd name="connsiteX53" fmla="*/ 1489885 w 3146815"/>
              <a:gd name="connsiteY53" fmla="*/ 822813 h 3238831"/>
              <a:gd name="connsiteX54" fmla="*/ 1499431 w 3146815"/>
              <a:gd name="connsiteY54" fmla="*/ 812488 h 3238831"/>
              <a:gd name="connsiteX55" fmla="*/ 1522499 w 3146815"/>
              <a:gd name="connsiteY55" fmla="*/ 830755 h 3238831"/>
              <a:gd name="connsiteX56" fmla="*/ 1526476 w 3146815"/>
              <a:gd name="connsiteY56" fmla="*/ 828372 h 3238831"/>
              <a:gd name="connsiteX57" fmla="*/ 1466021 w 3146815"/>
              <a:gd name="connsiteY57" fmla="*/ 760069 h 3238831"/>
              <a:gd name="connsiteX58" fmla="*/ 1431022 w 3146815"/>
              <a:gd name="connsiteY58" fmla="*/ 760863 h 3238831"/>
              <a:gd name="connsiteX59" fmla="*/ 1388863 w 3146815"/>
              <a:gd name="connsiteY59" fmla="*/ 733860 h 3238831"/>
              <a:gd name="connsiteX60" fmla="*/ 1379317 w 3146815"/>
              <a:gd name="connsiteY60" fmla="*/ 715593 h 3238831"/>
              <a:gd name="connsiteX61" fmla="*/ 1392044 w 3146815"/>
              <a:gd name="connsiteY61" fmla="*/ 705268 h 3238831"/>
              <a:gd name="connsiteX62" fmla="*/ 1390453 w 3146815"/>
              <a:gd name="connsiteY62" fmla="*/ 700503 h 3238831"/>
              <a:gd name="connsiteX63" fmla="*/ 1376135 w 3146815"/>
              <a:gd name="connsiteY63" fmla="*/ 711622 h 3238831"/>
              <a:gd name="connsiteX64" fmla="*/ 1360226 w 3146815"/>
              <a:gd name="connsiteY64" fmla="*/ 686207 h 3238831"/>
              <a:gd name="connsiteX65" fmla="*/ 1360226 w 3146815"/>
              <a:gd name="connsiteY65" fmla="*/ 659997 h 3238831"/>
              <a:gd name="connsiteX66" fmla="*/ 1343522 w 3146815"/>
              <a:gd name="connsiteY66" fmla="*/ 650467 h 3238831"/>
              <a:gd name="connsiteX67" fmla="*/ 1333181 w 3146815"/>
              <a:gd name="connsiteY67" fmla="*/ 656820 h 3238831"/>
              <a:gd name="connsiteX68" fmla="*/ 1339545 w 3146815"/>
              <a:gd name="connsiteY68" fmla="*/ 664763 h 3238831"/>
              <a:gd name="connsiteX69" fmla="*/ 1341931 w 3146815"/>
              <a:gd name="connsiteY69" fmla="*/ 690972 h 3238831"/>
              <a:gd name="connsiteX70" fmla="*/ 1326022 w 3146815"/>
              <a:gd name="connsiteY70" fmla="*/ 689383 h 3238831"/>
              <a:gd name="connsiteX71" fmla="*/ 1305340 w 3146815"/>
              <a:gd name="connsiteY71" fmla="*/ 652055 h 3238831"/>
              <a:gd name="connsiteX72" fmla="*/ 1288635 w 3146815"/>
              <a:gd name="connsiteY72" fmla="*/ 640936 h 3238831"/>
              <a:gd name="connsiteX73" fmla="*/ 1281476 w 3146815"/>
              <a:gd name="connsiteY73" fmla="*/ 622669 h 3238831"/>
              <a:gd name="connsiteX74" fmla="*/ 1280681 w 3146815"/>
              <a:gd name="connsiteY74" fmla="*/ 601225 h 3238831"/>
              <a:gd name="connsiteX75" fmla="*/ 1265567 w 3146815"/>
              <a:gd name="connsiteY75" fmla="*/ 595665 h 3238831"/>
              <a:gd name="connsiteX76" fmla="*/ 1268749 w 3146815"/>
              <a:gd name="connsiteY76" fmla="*/ 582958 h 3238831"/>
              <a:gd name="connsiteX77" fmla="*/ 1263181 w 3146815"/>
              <a:gd name="connsiteY77" fmla="*/ 579781 h 3238831"/>
              <a:gd name="connsiteX78" fmla="*/ 1251249 w 3146815"/>
              <a:gd name="connsiteY78" fmla="*/ 586929 h 3238831"/>
              <a:gd name="connsiteX79" fmla="*/ 1240113 w 3146815"/>
              <a:gd name="connsiteY79" fmla="*/ 576604 h 3238831"/>
              <a:gd name="connsiteX80" fmla="*/ 1240908 w 3146815"/>
              <a:gd name="connsiteY80" fmla="*/ 570250 h 3238831"/>
              <a:gd name="connsiteX81" fmla="*/ 1248067 w 3146815"/>
              <a:gd name="connsiteY81" fmla="*/ 571839 h 3238831"/>
              <a:gd name="connsiteX82" fmla="*/ 1284658 w 3146815"/>
              <a:gd name="connsiteY82" fmla="*/ 567868 h 3238831"/>
              <a:gd name="connsiteX83" fmla="*/ 1283067 w 3146815"/>
              <a:gd name="connsiteY83" fmla="*/ 561514 h 3238831"/>
              <a:gd name="connsiteX84" fmla="*/ 1258408 w 3146815"/>
              <a:gd name="connsiteY84" fmla="*/ 532128 h 3238831"/>
              <a:gd name="connsiteX85" fmla="*/ 1213067 w 3146815"/>
              <a:gd name="connsiteY85" fmla="*/ 531334 h 3238831"/>
              <a:gd name="connsiteX86" fmla="*/ 1182045 w 3146815"/>
              <a:gd name="connsiteY86" fmla="*/ 511478 h 3238831"/>
              <a:gd name="connsiteX87" fmla="*/ 1155794 w 3146815"/>
              <a:gd name="connsiteY87" fmla="*/ 509095 h 3238831"/>
              <a:gd name="connsiteX88" fmla="*/ 1150227 w 3146815"/>
              <a:gd name="connsiteY88" fmla="*/ 494005 h 3238831"/>
              <a:gd name="connsiteX89" fmla="*/ 1132727 w 3146815"/>
              <a:gd name="connsiteY89" fmla="*/ 469384 h 3238831"/>
              <a:gd name="connsiteX90" fmla="*/ 1135908 w 3146815"/>
              <a:gd name="connsiteY90" fmla="*/ 447146 h 3238831"/>
              <a:gd name="connsiteX91" fmla="*/ 1143067 w 3146815"/>
              <a:gd name="connsiteY91" fmla="*/ 447146 h 3238831"/>
              <a:gd name="connsiteX92" fmla="*/ 1145454 w 3146815"/>
              <a:gd name="connsiteY92" fmla="*/ 466207 h 3238831"/>
              <a:gd name="connsiteX93" fmla="*/ 1153408 w 3146815"/>
              <a:gd name="connsiteY93" fmla="*/ 462236 h 3238831"/>
              <a:gd name="connsiteX94" fmla="*/ 1153408 w 3146815"/>
              <a:gd name="connsiteY94" fmla="*/ 437616 h 3238831"/>
              <a:gd name="connsiteX95" fmla="*/ 1119204 w 3146815"/>
              <a:gd name="connsiteY95" fmla="*/ 397110 h 3238831"/>
              <a:gd name="connsiteX96" fmla="*/ 1124772 w 3146815"/>
              <a:gd name="connsiteY96" fmla="*/ 379637 h 3238831"/>
              <a:gd name="connsiteX97" fmla="*/ 1098522 w 3146815"/>
              <a:gd name="connsiteY97" fmla="*/ 369313 h 3238831"/>
              <a:gd name="connsiteX98" fmla="*/ 1078636 w 3146815"/>
              <a:gd name="connsiteY98" fmla="*/ 353428 h 3238831"/>
              <a:gd name="connsiteX99" fmla="*/ 1075454 w 3146815"/>
              <a:gd name="connsiteY99" fmla="*/ 308158 h 3238831"/>
              <a:gd name="connsiteX100" fmla="*/ 1047613 w 3146815"/>
              <a:gd name="connsiteY100" fmla="*/ 280360 h 3238831"/>
              <a:gd name="connsiteX101" fmla="*/ 1027726 w 3146815"/>
              <a:gd name="connsiteY101" fmla="*/ 242237 h 3238831"/>
              <a:gd name="connsiteX102" fmla="*/ 1021363 w 3146815"/>
              <a:gd name="connsiteY102" fmla="*/ 202526 h 3238831"/>
              <a:gd name="connsiteX103" fmla="*/ 807386 w 3146815"/>
              <a:gd name="connsiteY103" fmla="*/ 205703 h 3238831"/>
              <a:gd name="connsiteX104" fmla="*/ 773977 w 3146815"/>
              <a:gd name="connsiteY104" fmla="*/ 156461 h 3238831"/>
              <a:gd name="connsiteX105" fmla="*/ 776363 w 3146815"/>
              <a:gd name="connsiteY105" fmla="*/ 107220 h 3238831"/>
              <a:gd name="connsiteX106" fmla="*/ 730227 w 3146815"/>
              <a:gd name="connsiteY106" fmla="*/ 41299 h 3238831"/>
              <a:gd name="connsiteX107" fmla="*/ 447045 w 3146815"/>
              <a:gd name="connsiteY107" fmla="*/ 8736 h 3238831"/>
              <a:gd name="connsiteX108" fmla="*/ 310227 w 3146815"/>
              <a:gd name="connsiteY108" fmla="*/ 0 h 3238831"/>
              <a:gd name="connsiteX109" fmla="*/ 271250 w 3146815"/>
              <a:gd name="connsiteY109" fmla="*/ 85776 h 3238831"/>
              <a:gd name="connsiteX110" fmla="*/ 200454 w 3146815"/>
              <a:gd name="connsiteY110" fmla="*/ 138989 h 3238831"/>
              <a:gd name="connsiteX111" fmla="*/ 88295 w 3146815"/>
              <a:gd name="connsiteY111" fmla="*/ 366930 h 3238831"/>
              <a:gd name="connsiteX112" fmla="*/ 88295 w 3146815"/>
              <a:gd name="connsiteY112" fmla="*/ 367724 h 3238831"/>
              <a:gd name="connsiteX113" fmla="*/ 0 w 3146815"/>
              <a:gd name="connsiteY113" fmla="*/ 474944 h 3238831"/>
              <a:gd name="connsiteX114" fmla="*/ 0 w 3146815"/>
              <a:gd name="connsiteY114" fmla="*/ 502742 h 3238831"/>
              <a:gd name="connsiteX115" fmla="*/ 50114 w 3146815"/>
              <a:gd name="connsiteY115" fmla="*/ 552778 h 3238831"/>
              <a:gd name="connsiteX116" fmla="*/ 66818 w 3146815"/>
              <a:gd name="connsiteY116" fmla="*/ 600431 h 3238831"/>
              <a:gd name="connsiteX117" fmla="*/ 132045 w 3146815"/>
              <a:gd name="connsiteY117" fmla="*/ 649672 h 3238831"/>
              <a:gd name="connsiteX118" fmla="*/ 222727 w 3146815"/>
              <a:gd name="connsiteY118" fmla="*/ 695737 h 3238831"/>
              <a:gd name="connsiteX119" fmla="*/ 277614 w 3146815"/>
              <a:gd name="connsiteY119" fmla="*/ 750539 h 3238831"/>
              <a:gd name="connsiteX120" fmla="*/ 359545 w 3146815"/>
              <a:gd name="connsiteY120" fmla="*/ 755304 h 3238831"/>
              <a:gd name="connsiteX121" fmla="*/ 464545 w 3146815"/>
              <a:gd name="connsiteY121" fmla="*/ 823607 h 3238831"/>
              <a:gd name="connsiteX122" fmla="*/ 548068 w 3146815"/>
              <a:gd name="connsiteY122" fmla="*/ 830755 h 3238831"/>
              <a:gd name="connsiteX123" fmla="*/ 626818 w 3146815"/>
              <a:gd name="connsiteY123" fmla="*/ 899852 h 3238831"/>
              <a:gd name="connsiteX124" fmla="*/ 748522 w 3146815"/>
              <a:gd name="connsiteY124" fmla="*/ 945123 h 3238831"/>
              <a:gd name="connsiteX125" fmla="*/ 750909 w 3146815"/>
              <a:gd name="connsiteY125" fmla="*/ 1428803 h 3238831"/>
              <a:gd name="connsiteX126" fmla="*/ 838409 w 3146815"/>
              <a:gd name="connsiteY126" fmla="*/ 1495517 h 3238831"/>
              <a:gd name="connsiteX127" fmla="*/ 838409 w 3146815"/>
              <a:gd name="connsiteY127" fmla="*/ 1496312 h 3238831"/>
              <a:gd name="connsiteX128" fmla="*/ 979999 w 3146815"/>
              <a:gd name="connsiteY128" fmla="*/ 1659127 h 3238831"/>
              <a:gd name="connsiteX129" fmla="*/ 982386 w 3146815"/>
              <a:gd name="connsiteY129" fmla="*/ 1857682 h 3238831"/>
              <a:gd name="connsiteX130" fmla="*/ 982386 w 3146815"/>
              <a:gd name="connsiteY130" fmla="*/ 1857682 h 3238831"/>
              <a:gd name="connsiteX131" fmla="*/ 912386 w 3146815"/>
              <a:gd name="connsiteY131" fmla="*/ 2365189 h 3238831"/>
              <a:gd name="connsiteX132" fmla="*/ 1886817 w 3146815"/>
              <a:gd name="connsiteY132" fmla="*/ 2360424 h 3238831"/>
              <a:gd name="connsiteX133" fmla="*/ 1909885 w 3146815"/>
              <a:gd name="connsiteY133" fmla="*/ 2578834 h 3238831"/>
              <a:gd name="connsiteX134" fmla="*/ 2079317 w 3146815"/>
              <a:gd name="connsiteY134" fmla="*/ 2882227 h 3238831"/>
              <a:gd name="connsiteX135" fmla="*/ 2079317 w 3146815"/>
              <a:gd name="connsiteY135" fmla="*/ 2883815 h 3238831"/>
              <a:gd name="connsiteX136" fmla="*/ 2142953 w 3146815"/>
              <a:gd name="connsiteY136" fmla="*/ 3238832 h 3238831"/>
              <a:gd name="connsiteX137" fmla="*/ 2949543 w 3146815"/>
              <a:gd name="connsiteY137" fmla="*/ 2958472 h 3238831"/>
              <a:gd name="connsiteX138" fmla="*/ 3146816 w 3146815"/>
              <a:gd name="connsiteY138" fmla="*/ 2325478 h 323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3146815" h="3238831">
                <a:moveTo>
                  <a:pt x="3013975" y="2107862"/>
                </a:moveTo>
                <a:lnTo>
                  <a:pt x="2957497" y="2165046"/>
                </a:lnTo>
                <a:lnTo>
                  <a:pt x="2069771" y="2004613"/>
                </a:lnTo>
                <a:lnTo>
                  <a:pt x="1952839" y="1699632"/>
                </a:lnTo>
                <a:lnTo>
                  <a:pt x="1948067" y="1605120"/>
                </a:lnTo>
                <a:lnTo>
                  <a:pt x="1933749" y="1604326"/>
                </a:lnTo>
                <a:lnTo>
                  <a:pt x="1921817" y="1587647"/>
                </a:lnTo>
                <a:lnTo>
                  <a:pt x="1891589" y="1584470"/>
                </a:lnTo>
                <a:lnTo>
                  <a:pt x="1874885" y="1595589"/>
                </a:lnTo>
                <a:lnTo>
                  <a:pt x="1866930" y="1593207"/>
                </a:lnTo>
                <a:lnTo>
                  <a:pt x="1876476" y="1551907"/>
                </a:lnTo>
                <a:lnTo>
                  <a:pt x="1892385" y="1542376"/>
                </a:lnTo>
                <a:lnTo>
                  <a:pt x="1900339" y="1533640"/>
                </a:lnTo>
                <a:lnTo>
                  <a:pt x="1928976" y="1505048"/>
                </a:lnTo>
                <a:lnTo>
                  <a:pt x="1898748" y="1497106"/>
                </a:lnTo>
                <a:lnTo>
                  <a:pt x="1867726" y="1526492"/>
                </a:lnTo>
                <a:lnTo>
                  <a:pt x="1862953" y="1523315"/>
                </a:lnTo>
                <a:lnTo>
                  <a:pt x="1873294" y="1494723"/>
                </a:lnTo>
                <a:lnTo>
                  <a:pt x="1861362" y="1491546"/>
                </a:lnTo>
                <a:lnTo>
                  <a:pt x="1812044" y="1536023"/>
                </a:lnTo>
                <a:lnTo>
                  <a:pt x="1801703" y="1505048"/>
                </a:lnTo>
                <a:lnTo>
                  <a:pt x="1767499" y="1500283"/>
                </a:lnTo>
                <a:lnTo>
                  <a:pt x="1715794" y="1447864"/>
                </a:lnTo>
                <a:lnTo>
                  <a:pt x="1702271" y="1412124"/>
                </a:lnTo>
                <a:lnTo>
                  <a:pt x="1689544" y="1397034"/>
                </a:lnTo>
                <a:lnTo>
                  <a:pt x="1680794" y="1378767"/>
                </a:lnTo>
                <a:lnTo>
                  <a:pt x="1652953" y="1339850"/>
                </a:lnTo>
                <a:lnTo>
                  <a:pt x="1647385" y="1312847"/>
                </a:lnTo>
                <a:lnTo>
                  <a:pt x="1641021" y="1297757"/>
                </a:lnTo>
                <a:lnTo>
                  <a:pt x="1640226" y="1250898"/>
                </a:lnTo>
                <a:lnTo>
                  <a:pt x="1610794" y="1216746"/>
                </a:lnTo>
                <a:lnTo>
                  <a:pt x="1576590" y="1189742"/>
                </a:lnTo>
                <a:lnTo>
                  <a:pt x="1563067" y="1160356"/>
                </a:lnTo>
                <a:lnTo>
                  <a:pt x="1550340" y="1127793"/>
                </a:lnTo>
                <a:lnTo>
                  <a:pt x="1525680" y="1088877"/>
                </a:lnTo>
                <a:lnTo>
                  <a:pt x="1516931" y="1048371"/>
                </a:lnTo>
                <a:lnTo>
                  <a:pt x="1500226" y="1038046"/>
                </a:lnTo>
                <a:lnTo>
                  <a:pt x="1488294" y="998335"/>
                </a:lnTo>
                <a:lnTo>
                  <a:pt x="1500226" y="986422"/>
                </a:lnTo>
                <a:lnTo>
                  <a:pt x="1512953" y="988805"/>
                </a:lnTo>
                <a:lnTo>
                  <a:pt x="1526476" y="1018985"/>
                </a:lnTo>
                <a:lnTo>
                  <a:pt x="1533635" y="1024545"/>
                </a:lnTo>
                <a:lnTo>
                  <a:pt x="1538408" y="1002306"/>
                </a:lnTo>
                <a:lnTo>
                  <a:pt x="1547954" y="984834"/>
                </a:lnTo>
                <a:lnTo>
                  <a:pt x="1551135" y="952271"/>
                </a:lnTo>
                <a:lnTo>
                  <a:pt x="1549544" y="921296"/>
                </a:lnTo>
                <a:lnTo>
                  <a:pt x="1533635" y="895881"/>
                </a:lnTo>
                <a:lnTo>
                  <a:pt x="1533635" y="884762"/>
                </a:lnTo>
                <a:lnTo>
                  <a:pt x="1521703" y="886350"/>
                </a:lnTo>
                <a:lnTo>
                  <a:pt x="1522499" y="879202"/>
                </a:lnTo>
                <a:lnTo>
                  <a:pt x="1508181" y="883173"/>
                </a:lnTo>
                <a:lnTo>
                  <a:pt x="1497840" y="847433"/>
                </a:lnTo>
                <a:lnTo>
                  <a:pt x="1489885" y="843462"/>
                </a:lnTo>
                <a:lnTo>
                  <a:pt x="1489885" y="822813"/>
                </a:lnTo>
                <a:lnTo>
                  <a:pt x="1499431" y="812488"/>
                </a:lnTo>
                <a:lnTo>
                  <a:pt x="1522499" y="830755"/>
                </a:lnTo>
                <a:lnTo>
                  <a:pt x="1526476" y="828372"/>
                </a:lnTo>
                <a:lnTo>
                  <a:pt x="1466021" y="760069"/>
                </a:lnTo>
                <a:lnTo>
                  <a:pt x="1431022" y="760863"/>
                </a:lnTo>
                <a:lnTo>
                  <a:pt x="1388863" y="733860"/>
                </a:lnTo>
                <a:lnTo>
                  <a:pt x="1379317" y="715593"/>
                </a:lnTo>
                <a:lnTo>
                  <a:pt x="1392044" y="705268"/>
                </a:lnTo>
                <a:lnTo>
                  <a:pt x="1390453" y="700503"/>
                </a:lnTo>
                <a:lnTo>
                  <a:pt x="1376135" y="711622"/>
                </a:lnTo>
                <a:lnTo>
                  <a:pt x="1360226" y="686207"/>
                </a:lnTo>
                <a:lnTo>
                  <a:pt x="1360226" y="659997"/>
                </a:lnTo>
                <a:lnTo>
                  <a:pt x="1343522" y="650467"/>
                </a:lnTo>
                <a:lnTo>
                  <a:pt x="1333181" y="656820"/>
                </a:lnTo>
                <a:lnTo>
                  <a:pt x="1339545" y="664763"/>
                </a:lnTo>
                <a:lnTo>
                  <a:pt x="1341931" y="690972"/>
                </a:lnTo>
                <a:lnTo>
                  <a:pt x="1326022" y="689383"/>
                </a:lnTo>
                <a:lnTo>
                  <a:pt x="1305340" y="652055"/>
                </a:lnTo>
                <a:lnTo>
                  <a:pt x="1288635" y="640936"/>
                </a:lnTo>
                <a:lnTo>
                  <a:pt x="1281476" y="622669"/>
                </a:lnTo>
                <a:lnTo>
                  <a:pt x="1280681" y="601225"/>
                </a:lnTo>
                <a:lnTo>
                  <a:pt x="1265567" y="595665"/>
                </a:lnTo>
                <a:lnTo>
                  <a:pt x="1268749" y="582958"/>
                </a:lnTo>
                <a:lnTo>
                  <a:pt x="1263181" y="579781"/>
                </a:lnTo>
                <a:lnTo>
                  <a:pt x="1251249" y="586929"/>
                </a:lnTo>
                <a:lnTo>
                  <a:pt x="1240113" y="576604"/>
                </a:lnTo>
                <a:lnTo>
                  <a:pt x="1240908" y="570250"/>
                </a:lnTo>
                <a:lnTo>
                  <a:pt x="1248067" y="571839"/>
                </a:lnTo>
                <a:lnTo>
                  <a:pt x="1284658" y="567868"/>
                </a:lnTo>
                <a:lnTo>
                  <a:pt x="1283067" y="561514"/>
                </a:lnTo>
                <a:lnTo>
                  <a:pt x="1258408" y="532128"/>
                </a:lnTo>
                <a:lnTo>
                  <a:pt x="1213067" y="531334"/>
                </a:lnTo>
                <a:lnTo>
                  <a:pt x="1182045" y="511478"/>
                </a:lnTo>
                <a:lnTo>
                  <a:pt x="1155794" y="509095"/>
                </a:lnTo>
                <a:lnTo>
                  <a:pt x="1150227" y="494005"/>
                </a:lnTo>
                <a:lnTo>
                  <a:pt x="1132727" y="469384"/>
                </a:lnTo>
                <a:lnTo>
                  <a:pt x="1135908" y="447146"/>
                </a:lnTo>
                <a:lnTo>
                  <a:pt x="1143067" y="447146"/>
                </a:lnTo>
                <a:lnTo>
                  <a:pt x="1145454" y="466207"/>
                </a:lnTo>
                <a:lnTo>
                  <a:pt x="1153408" y="462236"/>
                </a:lnTo>
                <a:lnTo>
                  <a:pt x="1153408" y="437616"/>
                </a:lnTo>
                <a:lnTo>
                  <a:pt x="1119204" y="397110"/>
                </a:lnTo>
                <a:lnTo>
                  <a:pt x="1124772" y="379637"/>
                </a:lnTo>
                <a:lnTo>
                  <a:pt x="1098522" y="369313"/>
                </a:lnTo>
                <a:lnTo>
                  <a:pt x="1078636" y="353428"/>
                </a:lnTo>
                <a:lnTo>
                  <a:pt x="1075454" y="308158"/>
                </a:lnTo>
                <a:lnTo>
                  <a:pt x="1047613" y="280360"/>
                </a:lnTo>
                <a:lnTo>
                  <a:pt x="1027726" y="242237"/>
                </a:lnTo>
                <a:lnTo>
                  <a:pt x="1021363" y="202526"/>
                </a:lnTo>
                <a:lnTo>
                  <a:pt x="807386" y="205703"/>
                </a:lnTo>
                <a:lnTo>
                  <a:pt x="773977" y="156461"/>
                </a:lnTo>
                <a:lnTo>
                  <a:pt x="776363" y="107220"/>
                </a:lnTo>
                <a:lnTo>
                  <a:pt x="730227" y="41299"/>
                </a:lnTo>
                <a:lnTo>
                  <a:pt x="447045" y="8736"/>
                </a:lnTo>
                <a:lnTo>
                  <a:pt x="310227" y="0"/>
                </a:lnTo>
                <a:lnTo>
                  <a:pt x="271250" y="85776"/>
                </a:lnTo>
                <a:lnTo>
                  <a:pt x="200454" y="138989"/>
                </a:lnTo>
                <a:lnTo>
                  <a:pt x="88295" y="366930"/>
                </a:lnTo>
                <a:lnTo>
                  <a:pt x="88295" y="367724"/>
                </a:lnTo>
                <a:lnTo>
                  <a:pt x="0" y="474944"/>
                </a:lnTo>
                <a:lnTo>
                  <a:pt x="0" y="502742"/>
                </a:lnTo>
                <a:lnTo>
                  <a:pt x="50114" y="552778"/>
                </a:lnTo>
                <a:lnTo>
                  <a:pt x="66818" y="600431"/>
                </a:lnTo>
                <a:lnTo>
                  <a:pt x="132045" y="649672"/>
                </a:lnTo>
                <a:lnTo>
                  <a:pt x="222727" y="695737"/>
                </a:lnTo>
                <a:lnTo>
                  <a:pt x="277614" y="750539"/>
                </a:lnTo>
                <a:lnTo>
                  <a:pt x="359545" y="755304"/>
                </a:lnTo>
                <a:lnTo>
                  <a:pt x="464545" y="823607"/>
                </a:lnTo>
                <a:lnTo>
                  <a:pt x="548068" y="830755"/>
                </a:lnTo>
                <a:lnTo>
                  <a:pt x="626818" y="899852"/>
                </a:lnTo>
                <a:lnTo>
                  <a:pt x="748522" y="945123"/>
                </a:lnTo>
                <a:lnTo>
                  <a:pt x="750909" y="1428803"/>
                </a:lnTo>
                <a:lnTo>
                  <a:pt x="838409" y="1495517"/>
                </a:lnTo>
                <a:lnTo>
                  <a:pt x="838409" y="1496312"/>
                </a:lnTo>
                <a:lnTo>
                  <a:pt x="979999" y="1659127"/>
                </a:lnTo>
                <a:lnTo>
                  <a:pt x="982386" y="1857682"/>
                </a:lnTo>
                <a:lnTo>
                  <a:pt x="982386" y="1857682"/>
                </a:lnTo>
                <a:lnTo>
                  <a:pt x="912386" y="2365189"/>
                </a:lnTo>
                <a:lnTo>
                  <a:pt x="1886817" y="2360424"/>
                </a:lnTo>
                <a:lnTo>
                  <a:pt x="1909885" y="2578834"/>
                </a:lnTo>
                <a:lnTo>
                  <a:pt x="2079317" y="2882227"/>
                </a:lnTo>
                <a:lnTo>
                  <a:pt x="2079317" y="2883815"/>
                </a:lnTo>
                <a:lnTo>
                  <a:pt x="2142953" y="3238832"/>
                </a:lnTo>
                <a:lnTo>
                  <a:pt x="2949543" y="2958472"/>
                </a:lnTo>
                <a:lnTo>
                  <a:pt x="3146816" y="2325478"/>
                </a:lnTo>
                <a:close/>
              </a:path>
            </a:pathLst>
          </a:custGeom>
          <a:solidFill>
            <a:srgbClr val="E5E5E5"/>
          </a:solidFill>
          <a:ln w="7950" cap="flat">
            <a:noFill/>
            <a:prstDash val="solid"/>
            <a:miter/>
          </a:ln>
        </p:spPr>
        <p:txBody>
          <a:bodyPr rtlCol="0" anchor="ctr"/>
          <a:lstStyle/>
          <a:p>
            <a:pPr marL="0" algn="r" defTabSz="914400" rtl="1" eaLnBrk="1" latinLnBrk="0" hangingPunct="1"/>
            <a:endParaRPr lang="en-SA"/>
          </a:p>
        </p:txBody>
      </p:sp>
      <p:sp>
        <p:nvSpPr>
          <p:cNvPr id="46" name="Freeform 45">
            <a:extLst>
              <a:ext uri="{FF2B5EF4-FFF2-40B4-BE49-F238E27FC236}">
                <a16:creationId xmlns:a16="http://schemas.microsoft.com/office/drawing/2014/main" id="{31D549E4-76D2-7005-571B-34952E72931C}"/>
              </a:ext>
            </a:extLst>
          </p:cNvPr>
          <p:cNvSpPr/>
          <p:nvPr/>
        </p:nvSpPr>
        <p:spPr>
          <a:xfrm>
            <a:off x="6753986" y="3552698"/>
            <a:ext cx="1469998" cy="1704397"/>
          </a:xfrm>
          <a:custGeom>
            <a:avLst/>
            <a:gdLst>
              <a:gd name="connsiteX0" fmla="*/ 750113 w 1469998"/>
              <a:gd name="connsiteY0" fmla="*/ 1645625 h 1704397"/>
              <a:gd name="connsiteX1" fmla="*/ 771590 w 1469998"/>
              <a:gd name="connsiteY1" fmla="*/ 1682159 h 1704397"/>
              <a:gd name="connsiteX2" fmla="*/ 793863 w 1469998"/>
              <a:gd name="connsiteY2" fmla="*/ 1690895 h 1704397"/>
              <a:gd name="connsiteX3" fmla="*/ 801817 w 1469998"/>
              <a:gd name="connsiteY3" fmla="*/ 1704397 h 1704397"/>
              <a:gd name="connsiteX4" fmla="*/ 875795 w 1469998"/>
              <a:gd name="connsiteY4" fmla="*/ 1663098 h 1704397"/>
              <a:gd name="connsiteX5" fmla="*/ 874204 w 1469998"/>
              <a:gd name="connsiteY5" fmla="*/ 1632123 h 1704397"/>
              <a:gd name="connsiteX6" fmla="*/ 808977 w 1469998"/>
              <a:gd name="connsiteY6" fmla="*/ 1626564 h 1704397"/>
              <a:gd name="connsiteX7" fmla="*/ 797840 w 1469998"/>
              <a:gd name="connsiteY7" fmla="*/ 1489164 h 1704397"/>
              <a:gd name="connsiteX8" fmla="*/ 833636 w 1469998"/>
              <a:gd name="connsiteY8" fmla="*/ 1507431 h 1704397"/>
              <a:gd name="connsiteX9" fmla="*/ 879772 w 1469998"/>
              <a:gd name="connsiteY9" fmla="*/ 1482810 h 1704397"/>
              <a:gd name="connsiteX10" fmla="*/ 926704 w 1469998"/>
              <a:gd name="connsiteY10" fmla="*/ 1476456 h 1704397"/>
              <a:gd name="connsiteX11" fmla="*/ 952954 w 1469998"/>
              <a:gd name="connsiteY11" fmla="*/ 1435951 h 1704397"/>
              <a:gd name="connsiteX12" fmla="*/ 932272 w 1469998"/>
              <a:gd name="connsiteY12" fmla="*/ 1400211 h 1704397"/>
              <a:gd name="connsiteX13" fmla="*/ 936249 w 1469998"/>
              <a:gd name="connsiteY13" fmla="*/ 1329525 h 1704397"/>
              <a:gd name="connsiteX14" fmla="*/ 854317 w 1469998"/>
              <a:gd name="connsiteY14" fmla="*/ 1325554 h 1704397"/>
              <a:gd name="connsiteX15" fmla="*/ 828863 w 1469998"/>
              <a:gd name="connsiteY15" fmla="*/ 1362882 h 1704397"/>
              <a:gd name="connsiteX16" fmla="*/ 805795 w 1469998"/>
              <a:gd name="connsiteY16" fmla="*/ 1447070 h 1704397"/>
              <a:gd name="connsiteX17" fmla="*/ 746931 w 1469998"/>
              <a:gd name="connsiteY17" fmla="*/ 1453424 h 1704397"/>
              <a:gd name="connsiteX18" fmla="*/ 712727 w 1469998"/>
              <a:gd name="connsiteY18" fmla="*/ 1406565 h 1704397"/>
              <a:gd name="connsiteX19" fmla="*/ 680113 w 1469998"/>
              <a:gd name="connsiteY19" fmla="*/ 1381149 h 1704397"/>
              <a:gd name="connsiteX20" fmla="*/ 672159 w 1469998"/>
              <a:gd name="connsiteY20" fmla="*/ 1261222 h 1704397"/>
              <a:gd name="connsiteX21" fmla="*/ 637158 w 1469998"/>
              <a:gd name="connsiteY21" fmla="*/ 1249309 h 1704397"/>
              <a:gd name="connsiteX22" fmla="*/ 625227 w 1469998"/>
              <a:gd name="connsiteY22" fmla="*/ 1219923 h 1704397"/>
              <a:gd name="connsiteX23" fmla="*/ 673749 w 1469998"/>
              <a:gd name="connsiteY23" fmla="*/ 1177829 h 1704397"/>
              <a:gd name="connsiteX24" fmla="*/ 721477 w 1469998"/>
              <a:gd name="connsiteY24" fmla="*/ 1177035 h 1704397"/>
              <a:gd name="connsiteX25" fmla="*/ 763636 w 1469998"/>
              <a:gd name="connsiteY25" fmla="*/ 1092053 h 1704397"/>
              <a:gd name="connsiteX26" fmla="*/ 746931 w 1469998"/>
              <a:gd name="connsiteY26" fmla="*/ 1034075 h 1704397"/>
              <a:gd name="connsiteX27" fmla="*/ 777158 w 1469998"/>
              <a:gd name="connsiteY27" fmla="*/ 1003895 h 1704397"/>
              <a:gd name="connsiteX28" fmla="*/ 821704 w 1469998"/>
              <a:gd name="connsiteY28" fmla="*/ 1003895 h 1704397"/>
              <a:gd name="connsiteX29" fmla="*/ 843181 w 1469998"/>
              <a:gd name="connsiteY29" fmla="*/ 1065844 h 1704397"/>
              <a:gd name="connsiteX30" fmla="*/ 873408 w 1469998"/>
              <a:gd name="connsiteY30" fmla="*/ 1049165 h 1704397"/>
              <a:gd name="connsiteX31" fmla="*/ 918749 w 1469998"/>
              <a:gd name="connsiteY31" fmla="*/ 1050754 h 1704397"/>
              <a:gd name="connsiteX32" fmla="*/ 968863 w 1469998"/>
              <a:gd name="connsiteY32" fmla="*/ 1021368 h 1704397"/>
              <a:gd name="connsiteX33" fmla="*/ 1052385 w 1469998"/>
              <a:gd name="connsiteY33" fmla="*/ 1134147 h 1704397"/>
              <a:gd name="connsiteX34" fmla="*/ 1082613 w 1469998"/>
              <a:gd name="connsiteY34" fmla="*/ 1127793 h 1704397"/>
              <a:gd name="connsiteX35" fmla="*/ 1157385 w 1469998"/>
              <a:gd name="connsiteY35" fmla="*/ 1044400 h 1704397"/>
              <a:gd name="connsiteX36" fmla="*/ 1219431 w 1469998"/>
              <a:gd name="connsiteY36" fmla="*/ 1017396 h 1704397"/>
              <a:gd name="connsiteX37" fmla="*/ 1263181 w 1469998"/>
              <a:gd name="connsiteY37" fmla="*/ 981657 h 1704397"/>
              <a:gd name="connsiteX38" fmla="*/ 1347499 w 1469998"/>
              <a:gd name="connsiteY38" fmla="*/ 963390 h 1704397"/>
              <a:gd name="connsiteX39" fmla="*/ 1390453 w 1469998"/>
              <a:gd name="connsiteY39" fmla="*/ 979274 h 1704397"/>
              <a:gd name="connsiteX40" fmla="*/ 1452499 w 1469998"/>
              <a:gd name="connsiteY40" fmla="*/ 938769 h 1704397"/>
              <a:gd name="connsiteX41" fmla="*/ 1469999 w 1469998"/>
              <a:gd name="connsiteY41" fmla="*/ 935592 h 1704397"/>
              <a:gd name="connsiteX42" fmla="*/ 1388067 w 1469998"/>
              <a:gd name="connsiteY42" fmla="*/ 832343 h 1704397"/>
              <a:gd name="connsiteX43" fmla="*/ 1397612 w 1469998"/>
              <a:gd name="connsiteY43" fmla="*/ 679059 h 1704397"/>
              <a:gd name="connsiteX44" fmla="*/ 1429430 w 1469998"/>
              <a:gd name="connsiteY44" fmla="*/ 648084 h 1704397"/>
              <a:gd name="connsiteX45" fmla="*/ 1415112 w 1469998"/>
              <a:gd name="connsiteY45" fmla="*/ 468590 h 1704397"/>
              <a:gd name="connsiteX46" fmla="*/ 1372158 w 1469998"/>
              <a:gd name="connsiteY46" fmla="*/ 458265 h 1704397"/>
              <a:gd name="connsiteX47" fmla="*/ 1303749 w 1469998"/>
              <a:gd name="connsiteY47" fmla="*/ 473355 h 1704397"/>
              <a:gd name="connsiteX48" fmla="*/ 1265567 w 1469998"/>
              <a:gd name="connsiteY48" fmla="*/ 440792 h 1704397"/>
              <a:gd name="connsiteX49" fmla="*/ 1277499 w 1469998"/>
              <a:gd name="connsiteY49" fmla="*/ 361370 h 1704397"/>
              <a:gd name="connsiteX50" fmla="*/ 1262385 w 1469998"/>
              <a:gd name="connsiteY50" fmla="*/ 336750 h 1704397"/>
              <a:gd name="connsiteX51" fmla="*/ 1112044 w 1469998"/>
              <a:gd name="connsiteY51" fmla="*/ 341515 h 1704397"/>
              <a:gd name="connsiteX52" fmla="*/ 1071476 w 1469998"/>
              <a:gd name="connsiteY52" fmla="*/ 290685 h 1704397"/>
              <a:gd name="connsiteX53" fmla="*/ 1071476 w 1469998"/>
              <a:gd name="connsiteY53" fmla="*/ 288302 h 1704397"/>
              <a:gd name="connsiteX54" fmla="*/ 1022954 w 1469998"/>
              <a:gd name="connsiteY54" fmla="*/ 103249 h 1704397"/>
              <a:gd name="connsiteX55" fmla="*/ 976022 w 1469998"/>
              <a:gd name="connsiteY55" fmla="*/ 58772 h 1704397"/>
              <a:gd name="connsiteX56" fmla="*/ 978408 w 1469998"/>
              <a:gd name="connsiteY56" fmla="*/ 8736 h 1704397"/>
              <a:gd name="connsiteX57" fmla="*/ 932272 w 1469998"/>
              <a:gd name="connsiteY57" fmla="*/ 0 h 1704397"/>
              <a:gd name="connsiteX58" fmla="*/ 918749 w 1469998"/>
              <a:gd name="connsiteY58" fmla="*/ 8736 h 1704397"/>
              <a:gd name="connsiteX59" fmla="*/ 927499 w 1469998"/>
              <a:gd name="connsiteY59" fmla="*/ 79422 h 1704397"/>
              <a:gd name="connsiteX60" fmla="*/ 906817 w 1469998"/>
              <a:gd name="connsiteY60" fmla="*/ 115162 h 1704397"/>
              <a:gd name="connsiteX61" fmla="*/ 785908 w 1469998"/>
              <a:gd name="connsiteY61" fmla="*/ 165992 h 1704397"/>
              <a:gd name="connsiteX62" fmla="*/ 781136 w 1469998"/>
              <a:gd name="connsiteY62" fmla="*/ 182671 h 1704397"/>
              <a:gd name="connsiteX63" fmla="*/ 845567 w 1469998"/>
              <a:gd name="connsiteY63" fmla="*/ 223970 h 1704397"/>
              <a:gd name="connsiteX64" fmla="*/ 828863 w 1469998"/>
              <a:gd name="connsiteY64" fmla="*/ 250974 h 1704397"/>
              <a:gd name="connsiteX65" fmla="*/ 775568 w 1469998"/>
              <a:gd name="connsiteY65" fmla="*/ 270035 h 1704397"/>
              <a:gd name="connsiteX66" fmla="*/ 648295 w 1469998"/>
              <a:gd name="connsiteY66" fmla="*/ 384403 h 1704397"/>
              <a:gd name="connsiteX67" fmla="*/ 605340 w 1469998"/>
              <a:gd name="connsiteY67" fmla="*/ 451117 h 1704397"/>
              <a:gd name="connsiteX68" fmla="*/ 521022 w 1469998"/>
              <a:gd name="connsiteY68" fmla="*/ 431262 h 1704397"/>
              <a:gd name="connsiteX69" fmla="*/ 477272 w 1469998"/>
              <a:gd name="connsiteY69" fmla="*/ 474944 h 1704397"/>
              <a:gd name="connsiteX70" fmla="*/ 402500 w 1469998"/>
              <a:gd name="connsiteY70" fmla="*/ 468590 h 1704397"/>
              <a:gd name="connsiteX71" fmla="*/ 409659 w 1469998"/>
              <a:gd name="connsiteY71" fmla="*/ 406641 h 1704397"/>
              <a:gd name="connsiteX72" fmla="*/ 350795 w 1469998"/>
              <a:gd name="connsiteY72" fmla="*/ 378049 h 1704397"/>
              <a:gd name="connsiteX73" fmla="*/ 371477 w 1469998"/>
              <a:gd name="connsiteY73" fmla="*/ 307363 h 1704397"/>
              <a:gd name="connsiteX74" fmla="*/ 363522 w 1469998"/>
              <a:gd name="connsiteY74" fmla="*/ 262093 h 1704397"/>
              <a:gd name="connsiteX75" fmla="*/ 330113 w 1469998"/>
              <a:gd name="connsiteY75" fmla="*/ 262093 h 1704397"/>
              <a:gd name="connsiteX76" fmla="*/ 246591 w 1469998"/>
              <a:gd name="connsiteY76" fmla="*/ 304186 h 1704397"/>
              <a:gd name="connsiteX77" fmla="*/ 230682 w 1469998"/>
              <a:gd name="connsiteY77" fmla="*/ 258916 h 1704397"/>
              <a:gd name="connsiteX78" fmla="*/ 165454 w 1469998"/>
              <a:gd name="connsiteY78" fmla="*/ 273212 h 1704397"/>
              <a:gd name="connsiteX79" fmla="*/ 68409 w 1469998"/>
              <a:gd name="connsiteY79" fmla="*/ 171551 h 1704397"/>
              <a:gd name="connsiteX80" fmla="*/ 0 w 1469998"/>
              <a:gd name="connsiteY80" fmla="*/ 179494 h 1704397"/>
              <a:gd name="connsiteX81" fmla="*/ 10341 w 1469998"/>
              <a:gd name="connsiteY81" fmla="*/ 216822 h 1704397"/>
              <a:gd name="connsiteX82" fmla="*/ 40568 w 1469998"/>
              <a:gd name="connsiteY82" fmla="*/ 263681 h 1704397"/>
              <a:gd name="connsiteX83" fmla="*/ 39773 w 1469998"/>
              <a:gd name="connsiteY83" fmla="*/ 287508 h 1704397"/>
              <a:gd name="connsiteX84" fmla="*/ 51705 w 1469998"/>
              <a:gd name="connsiteY84" fmla="*/ 313717 h 1704397"/>
              <a:gd name="connsiteX85" fmla="*/ 71591 w 1469998"/>
              <a:gd name="connsiteY85" fmla="*/ 311334 h 1704397"/>
              <a:gd name="connsiteX86" fmla="*/ 91477 w 1469998"/>
              <a:gd name="connsiteY86" fmla="*/ 344692 h 1704397"/>
              <a:gd name="connsiteX87" fmla="*/ 83523 w 1469998"/>
              <a:gd name="connsiteY87" fmla="*/ 347869 h 1704397"/>
              <a:gd name="connsiteX88" fmla="*/ 64432 w 1469998"/>
              <a:gd name="connsiteY88" fmla="*/ 319277 h 1704397"/>
              <a:gd name="connsiteX89" fmla="*/ 58068 w 1469998"/>
              <a:gd name="connsiteY89" fmla="*/ 320071 h 1704397"/>
              <a:gd name="connsiteX90" fmla="*/ 97045 w 1469998"/>
              <a:gd name="connsiteY90" fmla="*/ 385197 h 1704397"/>
              <a:gd name="connsiteX91" fmla="*/ 108977 w 1469998"/>
              <a:gd name="connsiteY91" fmla="*/ 391551 h 1704397"/>
              <a:gd name="connsiteX92" fmla="*/ 107386 w 1469998"/>
              <a:gd name="connsiteY92" fmla="*/ 404258 h 1704397"/>
              <a:gd name="connsiteX93" fmla="*/ 128068 w 1469998"/>
              <a:gd name="connsiteY93" fmla="*/ 446352 h 1704397"/>
              <a:gd name="connsiteX94" fmla="*/ 123295 w 1469998"/>
              <a:gd name="connsiteY94" fmla="*/ 482886 h 1704397"/>
              <a:gd name="connsiteX95" fmla="*/ 127273 w 1469998"/>
              <a:gd name="connsiteY95" fmla="*/ 503536 h 1704397"/>
              <a:gd name="connsiteX96" fmla="*/ 120909 w 1469998"/>
              <a:gd name="connsiteY96" fmla="*/ 517832 h 1704397"/>
              <a:gd name="connsiteX97" fmla="*/ 124091 w 1469998"/>
              <a:gd name="connsiteY97" fmla="*/ 536893 h 1704397"/>
              <a:gd name="connsiteX98" fmla="*/ 114545 w 1469998"/>
              <a:gd name="connsiteY98" fmla="*/ 552777 h 1704397"/>
              <a:gd name="connsiteX99" fmla="*/ 112159 w 1469998"/>
              <a:gd name="connsiteY99" fmla="*/ 600431 h 1704397"/>
              <a:gd name="connsiteX100" fmla="*/ 104204 w 1469998"/>
              <a:gd name="connsiteY100" fmla="*/ 605196 h 1704397"/>
              <a:gd name="connsiteX101" fmla="*/ 102614 w 1469998"/>
              <a:gd name="connsiteY101" fmla="*/ 623463 h 1704397"/>
              <a:gd name="connsiteX102" fmla="*/ 97045 w 1469998"/>
              <a:gd name="connsiteY102" fmla="*/ 625052 h 1704397"/>
              <a:gd name="connsiteX103" fmla="*/ 103409 w 1469998"/>
              <a:gd name="connsiteY103" fmla="*/ 656820 h 1704397"/>
              <a:gd name="connsiteX104" fmla="*/ 85114 w 1469998"/>
              <a:gd name="connsiteY104" fmla="*/ 645701 h 1704397"/>
              <a:gd name="connsiteX105" fmla="*/ 91477 w 1469998"/>
              <a:gd name="connsiteY105" fmla="*/ 663174 h 1704397"/>
              <a:gd name="connsiteX106" fmla="*/ 131250 w 1469998"/>
              <a:gd name="connsiteY106" fmla="*/ 723535 h 1704397"/>
              <a:gd name="connsiteX107" fmla="*/ 166250 w 1469998"/>
              <a:gd name="connsiteY107" fmla="*/ 786278 h 1704397"/>
              <a:gd name="connsiteX108" fmla="*/ 157500 w 1469998"/>
              <a:gd name="connsiteY108" fmla="*/ 807722 h 1704397"/>
              <a:gd name="connsiteX109" fmla="*/ 145568 w 1469998"/>
              <a:gd name="connsiteY109" fmla="*/ 809311 h 1704397"/>
              <a:gd name="connsiteX110" fmla="*/ 136023 w 1469998"/>
              <a:gd name="connsiteY110" fmla="*/ 825195 h 1704397"/>
              <a:gd name="connsiteX111" fmla="*/ 140000 w 1469998"/>
              <a:gd name="connsiteY111" fmla="*/ 849816 h 1704397"/>
              <a:gd name="connsiteX112" fmla="*/ 157500 w 1469998"/>
              <a:gd name="connsiteY112" fmla="*/ 886350 h 1704397"/>
              <a:gd name="connsiteX113" fmla="*/ 183750 w 1469998"/>
              <a:gd name="connsiteY113" fmla="*/ 938769 h 1704397"/>
              <a:gd name="connsiteX114" fmla="*/ 191704 w 1469998"/>
              <a:gd name="connsiteY114" fmla="*/ 953065 h 1704397"/>
              <a:gd name="connsiteX115" fmla="*/ 207613 w 1469998"/>
              <a:gd name="connsiteY115" fmla="*/ 961007 h 1704397"/>
              <a:gd name="connsiteX116" fmla="*/ 213977 w 1469998"/>
              <a:gd name="connsiteY116" fmla="*/ 978480 h 1704397"/>
              <a:gd name="connsiteX117" fmla="*/ 272841 w 1469998"/>
              <a:gd name="connsiteY117" fmla="*/ 1065844 h 1704397"/>
              <a:gd name="connsiteX118" fmla="*/ 292727 w 1469998"/>
              <a:gd name="connsiteY118" fmla="*/ 1098407 h 1704397"/>
              <a:gd name="connsiteX119" fmla="*/ 326931 w 1469998"/>
              <a:gd name="connsiteY119" fmla="*/ 1136530 h 1704397"/>
              <a:gd name="connsiteX120" fmla="*/ 369886 w 1469998"/>
              <a:gd name="connsiteY120" fmla="*/ 1164327 h 1704397"/>
              <a:gd name="connsiteX121" fmla="*/ 398522 w 1469998"/>
              <a:gd name="connsiteY121" fmla="*/ 1162739 h 1704397"/>
              <a:gd name="connsiteX122" fmla="*/ 418409 w 1469998"/>
              <a:gd name="connsiteY122" fmla="*/ 1165122 h 1704397"/>
              <a:gd name="connsiteX123" fmla="*/ 429545 w 1469998"/>
              <a:gd name="connsiteY123" fmla="*/ 1178623 h 1704397"/>
              <a:gd name="connsiteX124" fmla="*/ 459772 w 1469998"/>
              <a:gd name="connsiteY124" fmla="*/ 1197685 h 1704397"/>
              <a:gd name="connsiteX125" fmla="*/ 493977 w 1469998"/>
              <a:gd name="connsiteY125" fmla="*/ 1224688 h 1704397"/>
              <a:gd name="connsiteX126" fmla="*/ 555227 w 1469998"/>
              <a:gd name="connsiteY126" fmla="*/ 1262017 h 1704397"/>
              <a:gd name="connsiteX127" fmla="*/ 557613 w 1469998"/>
              <a:gd name="connsiteY127" fmla="*/ 1274724 h 1704397"/>
              <a:gd name="connsiteX128" fmla="*/ 580681 w 1469998"/>
              <a:gd name="connsiteY128" fmla="*/ 1319200 h 1704397"/>
              <a:gd name="connsiteX129" fmla="*/ 598181 w 1469998"/>
              <a:gd name="connsiteY129" fmla="*/ 1328731 h 1704397"/>
              <a:gd name="connsiteX130" fmla="*/ 602159 w 1469998"/>
              <a:gd name="connsiteY130" fmla="*/ 1318406 h 1704397"/>
              <a:gd name="connsiteX131" fmla="*/ 611704 w 1469998"/>
              <a:gd name="connsiteY131" fmla="*/ 1317612 h 1704397"/>
              <a:gd name="connsiteX132" fmla="*/ 627613 w 1469998"/>
              <a:gd name="connsiteY132" fmla="*/ 1331114 h 1704397"/>
              <a:gd name="connsiteX133" fmla="*/ 633181 w 1469998"/>
              <a:gd name="connsiteY133" fmla="*/ 1358117 h 1704397"/>
              <a:gd name="connsiteX134" fmla="*/ 624431 w 1469998"/>
              <a:gd name="connsiteY134" fmla="*/ 1366060 h 1704397"/>
              <a:gd name="connsiteX135" fmla="*/ 624431 w 1469998"/>
              <a:gd name="connsiteY135" fmla="*/ 1375590 h 1704397"/>
              <a:gd name="connsiteX136" fmla="*/ 678522 w 1469998"/>
              <a:gd name="connsiteY136" fmla="*/ 1406565 h 1704397"/>
              <a:gd name="connsiteX137" fmla="*/ 675340 w 1469998"/>
              <a:gd name="connsiteY137" fmla="*/ 1427215 h 1704397"/>
              <a:gd name="connsiteX138" fmla="*/ 676136 w 1469998"/>
              <a:gd name="connsiteY138" fmla="*/ 1449453 h 1704397"/>
              <a:gd name="connsiteX139" fmla="*/ 700795 w 1469998"/>
              <a:gd name="connsiteY139" fmla="*/ 1476456 h 1704397"/>
              <a:gd name="connsiteX140" fmla="*/ 703181 w 1469998"/>
              <a:gd name="connsiteY140" fmla="*/ 1502666 h 1704397"/>
              <a:gd name="connsiteX141" fmla="*/ 716704 w 1469998"/>
              <a:gd name="connsiteY141" fmla="*/ 1528080 h 1704397"/>
              <a:gd name="connsiteX142" fmla="*/ 736590 w 1469998"/>
              <a:gd name="connsiteY142" fmla="*/ 1534434 h 1704397"/>
              <a:gd name="connsiteX143" fmla="*/ 738181 w 1469998"/>
              <a:gd name="connsiteY143" fmla="*/ 1547142 h 1704397"/>
              <a:gd name="connsiteX144" fmla="*/ 729431 w 1469998"/>
              <a:gd name="connsiteY144" fmla="*/ 1568586 h 1704397"/>
              <a:gd name="connsiteX145" fmla="*/ 735795 w 1469998"/>
              <a:gd name="connsiteY145" fmla="*/ 1594001 h 1704397"/>
              <a:gd name="connsiteX146" fmla="*/ 759658 w 1469998"/>
              <a:gd name="connsiteY146" fmla="*/ 1612268 h 170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469998" h="1704397">
                <a:moveTo>
                  <a:pt x="750113" y="1645625"/>
                </a:moveTo>
                <a:lnTo>
                  <a:pt x="771590" y="1682159"/>
                </a:lnTo>
                <a:lnTo>
                  <a:pt x="793863" y="1690895"/>
                </a:lnTo>
                <a:lnTo>
                  <a:pt x="801817" y="1704397"/>
                </a:lnTo>
                <a:lnTo>
                  <a:pt x="875795" y="1663098"/>
                </a:lnTo>
                <a:lnTo>
                  <a:pt x="874204" y="1632123"/>
                </a:lnTo>
                <a:lnTo>
                  <a:pt x="808977" y="1626564"/>
                </a:lnTo>
                <a:lnTo>
                  <a:pt x="797840" y="1489164"/>
                </a:lnTo>
                <a:lnTo>
                  <a:pt x="833636" y="1507431"/>
                </a:lnTo>
                <a:lnTo>
                  <a:pt x="879772" y="1482810"/>
                </a:lnTo>
                <a:lnTo>
                  <a:pt x="926704" y="1476456"/>
                </a:lnTo>
                <a:lnTo>
                  <a:pt x="952954" y="1435951"/>
                </a:lnTo>
                <a:lnTo>
                  <a:pt x="932272" y="1400211"/>
                </a:lnTo>
                <a:lnTo>
                  <a:pt x="936249" y="1329525"/>
                </a:lnTo>
                <a:lnTo>
                  <a:pt x="854317" y="1325554"/>
                </a:lnTo>
                <a:lnTo>
                  <a:pt x="828863" y="1362882"/>
                </a:lnTo>
                <a:lnTo>
                  <a:pt x="805795" y="1447070"/>
                </a:lnTo>
                <a:lnTo>
                  <a:pt x="746931" y="1453424"/>
                </a:lnTo>
                <a:lnTo>
                  <a:pt x="712727" y="1406565"/>
                </a:lnTo>
                <a:lnTo>
                  <a:pt x="680113" y="1381149"/>
                </a:lnTo>
                <a:lnTo>
                  <a:pt x="672159" y="1261222"/>
                </a:lnTo>
                <a:lnTo>
                  <a:pt x="637158" y="1249309"/>
                </a:lnTo>
                <a:lnTo>
                  <a:pt x="625227" y="1219923"/>
                </a:lnTo>
                <a:lnTo>
                  <a:pt x="673749" y="1177829"/>
                </a:lnTo>
                <a:lnTo>
                  <a:pt x="721477" y="1177035"/>
                </a:lnTo>
                <a:lnTo>
                  <a:pt x="763636" y="1092053"/>
                </a:lnTo>
                <a:lnTo>
                  <a:pt x="746931" y="1034075"/>
                </a:lnTo>
                <a:lnTo>
                  <a:pt x="777158" y="1003895"/>
                </a:lnTo>
                <a:lnTo>
                  <a:pt x="821704" y="1003895"/>
                </a:lnTo>
                <a:lnTo>
                  <a:pt x="843181" y="1065844"/>
                </a:lnTo>
                <a:lnTo>
                  <a:pt x="873408" y="1049165"/>
                </a:lnTo>
                <a:lnTo>
                  <a:pt x="918749" y="1050754"/>
                </a:lnTo>
                <a:lnTo>
                  <a:pt x="968863" y="1021368"/>
                </a:lnTo>
                <a:lnTo>
                  <a:pt x="1052385" y="1134147"/>
                </a:lnTo>
                <a:lnTo>
                  <a:pt x="1082613" y="1127793"/>
                </a:lnTo>
                <a:lnTo>
                  <a:pt x="1157385" y="1044400"/>
                </a:lnTo>
                <a:lnTo>
                  <a:pt x="1219431" y="1017396"/>
                </a:lnTo>
                <a:lnTo>
                  <a:pt x="1263181" y="981657"/>
                </a:lnTo>
                <a:lnTo>
                  <a:pt x="1347499" y="963390"/>
                </a:lnTo>
                <a:lnTo>
                  <a:pt x="1390453" y="979274"/>
                </a:lnTo>
                <a:lnTo>
                  <a:pt x="1452499" y="938769"/>
                </a:lnTo>
                <a:lnTo>
                  <a:pt x="1469999" y="935592"/>
                </a:lnTo>
                <a:lnTo>
                  <a:pt x="1388067" y="832343"/>
                </a:lnTo>
                <a:lnTo>
                  <a:pt x="1397612" y="679059"/>
                </a:lnTo>
                <a:lnTo>
                  <a:pt x="1429430" y="648084"/>
                </a:lnTo>
                <a:lnTo>
                  <a:pt x="1415112" y="468590"/>
                </a:lnTo>
                <a:lnTo>
                  <a:pt x="1372158" y="458265"/>
                </a:lnTo>
                <a:lnTo>
                  <a:pt x="1303749" y="473355"/>
                </a:lnTo>
                <a:lnTo>
                  <a:pt x="1265567" y="440792"/>
                </a:lnTo>
                <a:lnTo>
                  <a:pt x="1277499" y="361370"/>
                </a:lnTo>
                <a:lnTo>
                  <a:pt x="1262385" y="336750"/>
                </a:lnTo>
                <a:lnTo>
                  <a:pt x="1112044" y="341515"/>
                </a:lnTo>
                <a:lnTo>
                  <a:pt x="1071476" y="290685"/>
                </a:lnTo>
                <a:lnTo>
                  <a:pt x="1071476" y="288302"/>
                </a:lnTo>
                <a:lnTo>
                  <a:pt x="1022954" y="103249"/>
                </a:lnTo>
                <a:lnTo>
                  <a:pt x="976022" y="58772"/>
                </a:lnTo>
                <a:lnTo>
                  <a:pt x="978408" y="8736"/>
                </a:lnTo>
                <a:lnTo>
                  <a:pt x="932272" y="0"/>
                </a:lnTo>
                <a:lnTo>
                  <a:pt x="918749" y="8736"/>
                </a:lnTo>
                <a:lnTo>
                  <a:pt x="927499" y="79422"/>
                </a:lnTo>
                <a:lnTo>
                  <a:pt x="906817" y="115162"/>
                </a:lnTo>
                <a:lnTo>
                  <a:pt x="785908" y="165992"/>
                </a:lnTo>
                <a:lnTo>
                  <a:pt x="781136" y="182671"/>
                </a:lnTo>
                <a:lnTo>
                  <a:pt x="845567" y="223970"/>
                </a:lnTo>
                <a:lnTo>
                  <a:pt x="828863" y="250974"/>
                </a:lnTo>
                <a:lnTo>
                  <a:pt x="775568" y="270035"/>
                </a:lnTo>
                <a:lnTo>
                  <a:pt x="648295" y="384403"/>
                </a:lnTo>
                <a:lnTo>
                  <a:pt x="605340" y="451117"/>
                </a:lnTo>
                <a:lnTo>
                  <a:pt x="521022" y="431262"/>
                </a:lnTo>
                <a:lnTo>
                  <a:pt x="477272" y="474944"/>
                </a:lnTo>
                <a:lnTo>
                  <a:pt x="402500" y="468590"/>
                </a:lnTo>
                <a:lnTo>
                  <a:pt x="409659" y="406641"/>
                </a:lnTo>
                <a:lnTo>
                  <a:pt x="350795" y="378049"/>
                </a:lnTo>
                <a:lnTo>
                  <a:pt x="371477" y="307363"/>
                </a:lnTo>
                <a:lnTo>
                  <a:pt x="363522" y="262093"/>
                </a:lnTo>
                <a:lnTo>
                  <a:pt x="330113" y="262093"/>
                </a:lnTo>
                <a:lnTo>
                  <a:pt x="246591" y="304186"/>
                </a:lnTo>
                <a:lnTo>
                  <a:pt x="230682" y="258916"/>
                </a:lnTo>
                <a:lnTo>
                  <a:pt x="165454" y="273212"/>
                </a:lnTo>
                <a:lnTo>
                  <a:pt x="68409" y="171551"/>
                </a:lnTo>
                <a:lnTo>
                  <a:pt x="0" y="179494"/>
                </a:lnTo>
                <a:lnTo>
                  <a:pt x="10341" y="216822"/>
                </a:lnTo>
                <a:lnTo>
                  <a:pt x="40568" y="263681"/>
                </a:lnTo>
                <a:lnTo>
                  <a:pt x="39773" y="287508"/>
                </a:lnTo>
                <a:lnTo>
                  <a:pt x="51705" y="313717"/>
                </a:lnTo>
                <a:lnTo>
                  <a:pt x="71591" y="311334"/>
                </a:lnTo>
                <a:lnTo>
                  <a:pt x="91477" y="344692"/>
                </a:lnTo>
                <a:lnTo>
                  <a:pt x="83523" y="347869"/>
                </a:lnTo>
                <a:lnTo>
                  <a:pt x="64432" y="319277"/>
                </a:lnTo>
                <a:lnTo>
                  <a:pt x="58068" y="320071"/>
                </a:lnTo>
                <a:lnTo>
                  <a:pt x="97045" y="385197"/>
                </a:lnTo>
                <a:lnTo>
                  <a:pt x="108977" y="391551"/>
                </a:lnTo>
                <a:lnTo>
                  <a:pt x="107386" y="404258"/>
                </a:lnTo>
                <a:lnTo>
                  <a:pt x="128068" y="446352"/>
                </a:lnTo>
                <a:lnTo>
                  <a:pt x="123295" y="482886"/>
                </a:lnTo>
                <a:lnTo>
                  <a:pt x="127273" y="503536"/>
                </a:lnTo>
                <a:lnTo>
                  <a:pt x="120909" y="517832"/>
                </a:lnTo>
                <a:lnTo>
                  <a:pt x="124091" y="536893"/>
                </a:lnTo>
                <a:lnTo>
                  <a:pt x="114545" y="552777"/>
                </a:lnTo>
                <a:lnTo>
                  <a:pt x="112159" y="600431"/>
                </a:lnTo>
                <a:lnTo>
                  <a:pt x="104204" y="605196"/>
                </a:lnTo>
                <a:lnTo>
                  <a:pt x="102614" y="623463"/>
                </a:lnTo>
                <a:lnTo>
                  <a:pt x="97045" y="625052"/>
                </a:lnTo>
                <a:lnTo>
                  <a:pt x="103409" y="656820"/>
                </a:lnTo>
                <a:lnTo>
                  <a:pt x="85114" y="645701"/>
                </a:lnTo>
                <a:lnTo>
                  <a:pt x="91477" y="663174"/>
                </a:lnTo>
                <a:lnTo>
                  <a:pt x="131250" y="723535"/>
                </a:lnTo>
                <a:lnTo>
                  <a:pt x="166250" y="786278"/>
                </a:lnTo>
                <a:lnTo>
                  <a:pt x="157500" y="807722"/>
                </a:lnTo>
                <a:lnTo>
                  <a:pt x="145568" y="809311"/>
                </a:lnTo>
                <a:lnTo>
                  <a:pt x="136023" y="825195"/>
                </a:lnTo>
                <a:lnTo>
                  <a:pt x="140000" y="849816"/>
                </a:lnTo>
                <a:lnTo>
                  <a:pt x="157500" y="886350"/>
                </a:lnTo>
                <a:lnTo>
                  <a:pt x="183750" y="938769"/>
                </a:lnTo>
                <a:lnTo>
                  <a:pt x="191704" y="953065"/>
                </a:lnTo>
                <a:lnTo>
                  <a:pt x="207613" y="961007"/>
                </a:lnTo>
                <a:lnTo>
                  <a:pt x="213977" y="978480"/>
                </a:lnTo>
                <a:lnTo>
                  <a:pt x="272841" y="1065844"/>
                </a:lnTo>
                <a:lnTo>
                  <a:pt x="292727" y="1098407"/>
                </a:lnTo>
                <a:lnTo>
                  <a:pt x="326931" y="1136530"/>
                </a:lnTo>
                <a:lnTo>
                  <a:pt x="369886" y="1164327"/>
                </a:lnTo>
                <a:lnTo>
                  <a:pt x="398522" y="1162739"/>
                </a:lnTo>
                <a:lnTo>
                  <a:pt x="418409" y="1165122"/>
                </a:lnTo>
                <a:lnTo>
                  <a:pt x="429545" y="1178623"/>
                </a:lnTo>
                <a:lnTo>
                  <a:pt x="459772" y="1197685"/>
                </a:lnTo>
                <a:lnTo>
                  <a:pt x="493977" y="1224688"/>
                </a:lnTo>
                <a:lnTo>
                  <a:pt x="555227" y="1262017"/>
                </a:lnTo>
                <a:lnTo>
                  <a:pt x="557613" y="1274724"/>
                </a:lnTo>
                <a:lnTo>
                  <a:pt x="580681" y="1319200"/>
                </a:lnTo>
                <a:lnTo>
                  <a:pt x="598181" y="1328731"/>
                </a:lnTo>
                <a:lnTo>
                  <a:pt x="602159" y="1318406"/>
                </a:lnTo>
                <a:lnTo>
                  <a:pt x="611704" y="1317612"/>
                </a:lnTo>
                <a:lnTo>
                  <a:pt x="627613" y="1331114"/>
                </a:lnTo>
                <a:lnTo>
                  <a:pt x="633181" y="1358117"/>
                </a:lnTo>
                <a:lnTo>
                  <a:pt x="624431" y="1366060"/>
                </a:lnTo>
                <a:lnTo>
                  <a:pt x="624431" y="1375590"/>
                </a:lnTo>
                <a:lnTo>
                  <a:pt x="678522" y="1406565"/>
                </a:lnTo>
                <a:lnTo>
                  <a:pt x="675340" y="1427215"/>
                </a:lnTo>
                <a:lnTo>
                  <a:pt x="676136" y="1449453"/>
                </a:lnTo>
                <a:lnTo>
                  <a:pt x="700795" y="1476456"/>
                </a:lnTo>
                <a:lnTo>
                  <a:pt x="703181" y="1502666"/>
                </a:lnTo>
                <a:lnTo>
                  <a:pt x="716704" y="1528080"/>
                </a:lnTo>
                <a:lnTo>
                  <a:pt x="736590" y="1534434"/>
                </a:lnTo>
                <a:lnTo>
                  <a:pt x="738181" y="1547142"/>
                </a:lnTo>
                <a:lnTo>
                  <a:pt x="729431" y="1568586"/>
                </a:lnTo>
                <a:lnTo>
                  <a:pt x="735795" y="1594001"/>
                </a:lnTo>
                <a:lnTo>
                  <a:pt x="759658" y="1612268"/>
                </a:lnTo>
                <a:close/>
              </a:path>
            </a:pathLst>
          </a:custGeom>
          <a:solidFill>
            <a:srgbClr val="E5E5E5"/>
          </a:solidFill>
          <a:ln w="7950" cap="flat">
            <a:noFill/>
            <a:prstDash val="solid"/>
            <a:miter/>
          </a:ln>
        </p:spPr>
        <p:txBody>
          <a:bodyPr rtlCol="0" anchor="ctr"/>
          <a:lstStyle/>
          <a:p>
            <a:endParaRPr lang="en-SA"/>
          </a:p>
        </p:txBody>
      </p:sp>
      <p:sp>
        <p:nvSpPr>
          <p:cNvPr id="47" name="Freeform 46">
            <a:extLst>
              <a:ext uri="{FF2B5EF4-FFF2-40B4-BE49-F238E27FC236}">
                <a16:creationId xmlns:a16="http://schemas.microsoft.com/office/drawing/2014/main" id="{892F000B-BEA9-12EC-4E0F-6127DD34DE04}"/>
              </a:ext>
            </a:extLst>
          </p:cNvPr>
          <p:cNvSpPr/>
          <p:nvPr/>
        </p:nvSpPr>
        <p:spPr>
          <a:xfrm>
            <a:off x="7565349" y="4500998"/>
            <a:ext cx="906021" cy="1094436"/>
          </a:xfrm>
          <a:custGeom>
            <a:avLst/>
            <a:gdLst>
              <a:gd name="connsiteX0" fmla="*/ 136818 w 906021"/>
              <a:gd name="connsiteY0" fmla="*/ 980862 h 1094436"/>
              <a:gd name="connsiteX1" fmla="*/ 158295 w 906021"/>
              <a:gd name="connsiteY1" fmla="*/ 999130 h 1094436"/>
              <a:gd name="connsiteX2" fmla="*/ 210795 w 906021"/>
              <a:gd name="connsiteY2" fmla="*/ 937975 h 1094436"/>
              <a:gd name="connsiteX3" fmla="*/ 303863 w 906021"/>
              <a:gd name="connsiteY3" fmla="*/ 945917 h 1094436"/>
              <a:gd name="connsiteX4" fmla="*/ 337272 w 906021"/>
              <a:gd name="connsiteY4" fmla="*/ 1007072 h 1094436"/>
              <a:gd name="connsiteX5" fmla="*/ 369886 w 906021"/>
              <a:gd name="connsiteY5" fmla="*/ 1021368 h 1094436"/>
              <a:gd name="connsiteX6" fmla="*/ 387386 w 906021"/>
              <a:gd name="connsiteY6" fmla="*/ 936386 h 1094436"/>
              <a:gd name="connsiteX7" fmla="*/ 462159 w 906021"/>
              <a:gd name="connsiteY7" fmla="*/ 907794 h 1094436"/>
              <a:gd name="connsiteX8" fmla="*/ 459772 w 906021"/>
              <a:gd name="connsiteY8" fmla="*/ 962595 h 1094436"/>
              <a:gd name="connsiteX9" fmla="*/ 492386 w 906021"/>
              <a:gd name="connsiteY9" fmla="*/ 980862 h 1094436"/>
              <a:gd name="connsiteX10" fmla="*/ 514659 w 906021"/>
              <a:gd name="connsiteY10" fmla="*/ 1018985 h 1094436"/>
              <a:gd name="connsiteX11" fmla="*/ 551249 w 906021"/>
              <a:gd name="connsiteY11" fmla="*/ 1033281 h 1094436"/>
              <a:gd name="connsiteX12" fmla="*/ 567159 w 906021"/>
              <a:gd name="connsiteY12" fmla="*/ 1051548 h 1094436"/>
              <a:gd name="connsiteX13" fmla="*/ 585454 w 906021"/>
              <a:gd name="connsiteY13" fmla="*/ 1045988 h 1094436"/>
              <a:gd name="connsiteX14" fmla="*/ 649090 w 906021"/>
              <a:gd name="connsiteY14" fmla="*/ 1094436 h 1094436"/>
              <a:gd name="connsiteX15" fmla="*/ 650681 w 906021"/>
              <a:gd name="connsiteY15" fmla="*/ 1085700 h 1094436"/>
              <a:gd name="connsiteX16" fmla="*/ 649090 w 906021"/>
              <a:gd name="connsiteY16" fmla="*/ 1015014 h 1094436"/>
              <a:gd name="connsiteX17" fmla="*/ 649090 w 906021"/>
              <a:gd name="connsiteY17" fmla="*/ 1015014 h 1094436"/>
              <a:gd name="connsiteX18" fmla="*/ 657045 w 906021"/>
              <a:gd name="connsiteY18" fmla="*/ 899852 h 1094436"/>
              <a:gd name="connsiteX19" fmla="*/ 647499 w 906021"/>
              <a:gd name="connsiteY19" fmla="*/ 871260 h 1094436"/>
              <a:gd name="connsiteX20" fmla="*/ 653863 w 906021"/>
              <a:gd name="connsiteY20" fmla="*/ 841080 h 1094436"/>
              <a:gd name="connsiteX21" fmla="*/ 763636 w 906021"/>
              <a:gd name="connsiteY21" fmla="*/ 735448 h 1094436"/>
              <a:gd name="connsiteX22" fmla="*/ 777954 w 906021"/>
              <a:gd name="connsiteY22" fmla="*/ 690972 h 1094436"/>
              <a:gd name="connsiteX23" fmla="*/ 859886 w 906021"/>
              <a:gd name="connsiteY23" fmla="*/ 670322 h 1094436"/>
              <a:gd name="connsiteX24" fmla="*/ 878977 w 906021"/>
              <a:gd name="connsiteY24" fmla="*/ 639347 h 1094436"/>
              <a:gd name="connsiteX25" fmla="*/ 858295 w 906021"/>
              <a:gd name="connsiteY25" fmla="*/ 560720 h 1094436"/>
              <a:gd name="connsiteX26" fmla="*/ 848749 w 906021"/>
              <a:gd name="connsiteY26" fmla="*/ 536893 h 1094436"/>
              <a:gd name="connsiteX27" fmla="*/ 899658 w 906021"/>
              <a:gd name="connsiteY27" fmla="*/ 509890 h 1094436"/>
              <a:gd name="connsiteX28" fmla="*/ 905226 w 906021"/>
              <a:gd name="connsiteY28" fmla="*/ 444763 h 1094436"/>
              <a:gd name="connsiteX29" fmla="*/ 906022 w 906021"/>
              <a:gd name="connsiteY29" fmla="*/ 444763 h 1094436"/>
              <a:gd name="connsiteX30" fmla="*/ 810567 w 906021"/>
              <a:gd name="connsiteY30" fmla="*/ 376461 h 1094436"/>
              <a:gd name="connsiteX31" fmla="*/ 809772 w 906021"/>
              <a:gd name="connsiteY31" fmla="*/ 374872 h 1094436"/>
              <a:gd name="connsiteX32" fmla="*/ 731818 w 906021"/>
              <a:gd name="connsiteY32" fmla="*/ 266858 h 1094436"/>
              <a:gd name="connsiteX33" fmla="*/ 780340 w 906021"/>
              <a:gd name="connsiteY33" fmla="*/ 142960 h 1094436"/>
              <a:gd name="connsiteX34" fmla="*/ 722272 w 906021"/>
              <a:gd name="connsiteY34" fmla="*/ 69097 h 1094436"/>
              <a:gd name="connsiteX35" fmla="*/ 668181 w 906021"/>
              <a:gd name="connsiteY35" fmla="*/ 0 h 1094436"/>
              <a:gd name="connsiteX36" fmla="*/ 668977 w 906021"/>
              <a:gd name="connsiteY36" fmla="*/ 3177 h 1094436"/>
              <a:gd name="connsiteX37" fmla="*/ 647499 w 906021"/>
              <a:gd name="connsiteY37" fmla="*/ 7148 h 1094436"/>
              <a:gd name="connsiteX38" fmla="*/ 581477 w 906021"/>
              <a:gd name="connsiteY38" fmla="*/ 50036 h 1094436"/>
              <a:gd name="connsiteX39" fmla="*/ 535340 w 906021"/>
              <a:gd name="connsiteY39" fmla="*/ 33357 h 1094436"/>
              <a:gd name="connsiteX40" fmla="*/ 458977 w 906021"/>
              <a:gd name="connsiteY40" fmla="*/ 50036 h 1094436"/>
              <a:gd name="connsiteX41" fmla="*/ 416818 w 906021"/>
              <a:gd name="connsiteY41" fmla="*/ 84187 h 1094436"/>
              <a:gd name="connsiteX42" fmla="*/ 356363 w 906021"/>
              <a:gd name="connsiteY42" fmla="*/ 110397 h 1094436"/>
              <a:gd name="connsiteX43" fmla="*/ 280795 w 906021"/>
              <a:gd name="connsiteY43" fmla="*/ 195378 h 1094436"/>
              <a:gd name="connsiteX44" fmla="*/ 233068 w 906021"/>
              <a:gd name="connsiteY44" fmla="*/ 204909 h 1094436"/>
              <a:gd name="connsiteX45" fmla="*/ 182954 w 906021"/>
              <a:gd name="connsiteY45" fmla="*/ 136606 h 1094436"/>
              <a:gd name="connsiteX46" fmla="*/ 178977 w 906021"/>
              <a:gd name="connsiteY46" fmla="*/ 162815 h 1094436"/>
              <a:gd name="connsiteX47" fmla="*/ 195682 w 906021"/>
              <a:gd name="connsiteY47" fmla="*/ 189024 h 1094436"/>
              <a:gd name="connsiteX48" fmla="*/ 188522 w 906021"/>
              <a:gd name="connsiteY48" fmla="*/ 211263 h 1094436"/>
              <a:gd name="connsiteX49" fmla="*/ 139204 w 906021"/>
              <a:gd name="connsiteY49" fmla="*/ 254945 h 1094436"/>
              <a:gd name="connsiteX50" fmla="*/ 128068 w 906021"/>
              <a:gd name="connsiteY50" fmla="*/ 292273 h 1094436"/>
              <a:gd name="connsiteX51" fmla="*/ 98636 w 906021"/>
              <a:gd name="connsiteY51" fmla="*/ 362959 h 1094436"/>
              <a:gd name="connsiteX52" fmla="*/ 143182 w 906021"/>
              <a:gd name="connsiteY52" fmla="*/ 365341 h 1094436"/>
              <a:gd name="connsiteX53" fmla="*/ 138409 w 906021"/>
              <a:gd name="connsiteY53" fmla="*/ 447940 h 1094436"/>
              <a:gd name="connsiteX54" fmla="*/ 161477 w 906021"/>
              <a:gd name="connsiteY54" fmla="*/ 488445 h 1094436"/>
              <a:gd name="connsiteX55" fmla="*/ 125682 w 906021"/>
              <a:gd name="connsiteY55" fmla="*/ 544835 h 1094436"/>
              <a:gd name="connsiteX56" fmla="*/ 73977 w 906021"/>
              <a:gd name="connsiteY56" fmla="*/ 551189 h 1094436"/>
              <a:gd name="connsiteX57" fmla="*/ 23068 w 906021"/>
              <a:gd name="connsiteY57" fmla="*/ 578193 h 1094436"/>
              <a:gd name="connsiteX58" fmla="*/ 5568 w 906021"/>
              <a:gd name="connsiteY58" fmla="*/ 570251 h 1094436"/>
              <a:gd name="connsiteX59" fmla="*/ 13523 w 906021"/>
              <a:gd name="connsiteY59" fmla="*/ 662380 h 1094436"/>
              <a:gd name="connsiteX60" fmla="*/ 79545 w 906021"/>
              <a:gd name="connsiteY60" fmla="*/ 667940 h 1094436"/>
              <a:gd name="connsiteX61" fmla="*/ 82727 w 906021"/>
              <a:gd name="connsiteY61" fmla="*/ 724329 h 1094436"/>
              <a:gd name="connsiteX62" fmla="*/ 0 w 906021"/>
              <a:gd name="connsiteY62" fmla="*/ 771188 h 1094436"/>
              <a:gd name="connsiteX63" fmla="*/ 3977 w 906021"/>
              <a:gd name="connsiteY63" fmla="*/ 777542 h 1094436"/>
              <a:gd name="connsiteX64" fmla="*/ 27045 w 906021"/>
              <a:gd name="connsiteY64" fmla="*/ 846639 h 1094436"/>
              <a:gd name="connsiteX65" fmla="*/ 61250 w 906021"/>
              <a:gd name="connsiteY65" fmla="*/ 906206 h 1094436"/>
              <a:gd name="connsiteX66" fmla="*/ 66818 w 906021"/>
              <a:gd name="connsiteY66" fmla="*/ 920502 h 1094436"/>
              <a:gd name="connsiteX67" fmla="*/ 107386 w 906021"/>
              <a:gd name="connsiteY67" fmla="*/ 962595 h 109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06021" h="1094436">
                <a:moveTo>
                  <a:pt x="136818" y="980862"/>
                </a:moveTo>
                <a:lnTo>
                  <a:pt x="158295" y="999130"/>
                </a:lnTo>
                <a:lnTo>
                  <a:pt x="210795" y="937975"/>
                </a:lnTo>
                <a:lnTo>
                  <a:pt x="303863" y="945917"/>
                </a:lnTo>
                <a:lnTo>
                  <a:pt x="337272" y="1007072"/>
                </a:lnTo>
                <a:lnTo>
                  <a:pt x="369886" y="1021368"/>
                </a:lnTo>
                <a:lnTo>
                  <a:pt x="387386" y="936386"/>
                </a:lnTo>
                <a:lnTo>
                  <a:pt x="462159" y="907794"/>
                </a:lnTo>
                <a:lnTo>
                  <a:pt x="459772" y="962595"/>
                </a:lnTo>
                <a:lnTo>
                  <a:pt x="492386" y="980862"/>
                </a:lnTo>
                <a:lnTo>
                  <a:pt x="514659" y="1018985"/>
                </a:lnTo>
                <a:lnTo>
                  <a:pt x="551249" y="1033281"/>
                </a:lnTo>
                <a:lnTo>
                  <a:pt x="567159" y="1051548"/>
                </a:lnTo>
                <a:lnTo>
                  <a:pt x="585454" y="1045988"/>
                </a:lnTo>
                <a:lnTo>
                  <a:pt x="649090" y="1094436"/>
                </a:lnTo>
                <a:lnTo>
                  <a:pt x="650681" y="1085700"/>
                </a:lnTo>
                <a:lnTo>
                  <a:pt x="649090" y="1015014"/>
                </a:lnTo>
                <a:lnTo>
                  <a:pt x="649090" y="1015014"/>
                </a:lnTo>
                <a:lnTo>
                  <a:pt x="657045" y="899852"/>
                </a:lnTo>
                <a:lnTo>
                  <a:pt x="647499" y="871260"/>
                </a:lnTo>
                <a:lnTo>
                  <a:pt x="653863" y="841080"/>
                </a:lnTo>
                <a:lnTo>
                  <a:pt x="763636" y="735448"/>
                </a:lnTo>
                <a:lnTo>
                  <a:pt x="777954" y="690972"/>
                </a:lnTo>
                <a:lnTo>
                  <a:pt x="859886" y="670322"/>
                </a:lnTo>
                <a:lnTo>
                  <a:pt x="878977" y="639347"/>
                </a:lnTo>
                <a:lnTo>
                  <a:pt x="858295" y="560720"/>
                </a:lnTo>
                <a:lnTo>
                  <a:pt x="848749" y="536893"/>
                </a:lnTo>
                <a:lnTo>
                  <a:pt x="899658" y="509890"/>
                </a:lnTo>
                <a:lnTo>
                  <a:pt x="905226" y="444763"/>
                </a:lnTo>
                <a:lnTo>
                  <a:pt x="906022" y="444763"/>
                </a:lnTo>
                <a:lnTo>
                  <a:pt x="810567" y="376461"/>
                </a:lnTo>
                <a:lnTo>
                  <a:pt x="809772" y="374872"/>
                </a:lnTo>
                <a:lnTo>
                  <a:pt x="731818" y="266858"/>
                </a:lnTo>
                <a:lnTo>
                  <a:pt x="780340" y="142960"/>
                </a:lnTo>
                <a:lnTo>
                  <a:pt x="722272" y="69097"/>
                </a:lnTo>
                <a:lnTo>
                  <a:pt x="668181" y="0"/>
                </a:lnTo>
                <a:lnTo>
                  <a:pt x="668977" y="3177"/>
                </a:lnTo>
                <a:lnTo>
                  <a:pt x="647499" y="7148"/>
                </a:lnTo>
                <a:lnTo>
                  <a:pt x="581477" y="50036"/>
                </a:lnTo>
                <a:lnTo>
                  <a:pt x="535340" y="33357"/>
                </a:lnTo>
                <a:lnTo>
                  <a:pt x="458977" y="50036"/>
                </a:lnTo>
                <a:lnTo>
                  <a:pt x="416818" y="84187"/>
                </a:lnTo>
                <a:lnTo>
                  <a:pt x="356363" y="110397"/>
                </a:lnTo>
                <a:lnTo>
                  <a:pt x="280795" y="195378"/>
                </a:lnTo>
                <a:lnTo>
                  <a:pt x="233068" y="204909"/>
                </a:lnTo>
                <a:lnTo>
                  <a:pt x="182954" y="136606"/>
                </a:lnTo>
                <a:lnTo>
                  <a:pt x="178977" y="162815"/>
                </a:lnTo>
                <a:lnTo>
                  <a:pt x="195682" y="189024"/>
                </a:lnTo>
                <a:lnTo>
                  <a:pt x="188522" y="211263"/>
                </a:lnTo>
                <a:lnTo>
                  <a:pt x="139204" y="254945"/>
                </a:lnTo>
                <a:lnTo>
                  <a:pt x="128068" y="292273"/>
                </a:lnTo>
                <a:lnTo>
                  <a:pt x="98636" y="362959"/>
                </a:lnTo>
                <a:lnTo>
                  <a:pt x="143182" y="365341"/>
                </a:lnTo>
                <a:lnTo>
                  <a:pt x="138409" y="447940"/>
                </a:lnTo>
                <a:lnTo>
                  <a:pt x="161477" y="488445"/>
                </a:lnTo>
                <a:lnTo>
                  <a:pt x="125682" y="544835"/>
                </a:lnTo>
                <a:lnTo>
                  <a:pt x="73977" y="551189"/>
                </a:lnTo>
                <a:lnTo>
                  <a:pt x="23068" y="578193"/>
                </a:lnTo>
                <a:lnTo>
                  <a:pt x="5568" y="570251"/>
                </a:lnTo>
                <a:lnTo>
                  <a:pt x="13523" y="662380"/>
                </a:lnTo>
                <a:lnTo>
                  <a:pt x="79545" y="667940"/>
                </a:lnTo>
                <a:lnTo>
                  <a:pt x="82727" y="724329"/>
                </a:lnTo>
                <a:lnTo>
                  <a:pt x="0" y="771188"/>
                </a:lnTo>
                <a:lnTo>
                  <a:pt x="3977" y="777542"/>
                </a:lnTo>
                <a:lnTo>
                  <a:pt x="27045" y="846639"/>
                </a:lnTo>
                <a:lnTo>
                  <a:pt x="61250" y="906206"/>
                </a:lnTo>
                <a:lnTo>
                  <a:pt x="66818" y="920502"/>
                </a:lnTo>
                <a:lnTo>
                  <a:pt x="107386" y="962595"/>
                </a:lnTo>
                <a:close/>
              </a:path>
            </a:pathLst>
          </a:custGeom>
          <a:solidFill>
            <a:srgbClr val="E5E5E5"/>
          </a:solidFill>
          <a:ln w="7950" cap="flat">
            <a:noFill/>
            <a:prstDash val="solid"/>
            <a:miter/>
          </a:ln>
        </p:spPr>
        <p:txBody>
          <a:bodyPr rtlCol="0" anchor="ctr"/>
          <a:lstStyle/>
          <a:p>
            <a:endParaRPr lang="en-SA"/>
          </a:p>
        </p:txBody>
      </p:sp>
      <p:sp>
        <p:nvSpPr>
          <p:cNvPr id="8" name="TextBox 7">
            <a:extLst>
              <a:ext uri="{FF2B5EF4-FFF2-40B4-BE49-F238E27FC236}">
                <a16:creationId xmlns:a16="http://schemas.microsoft.com/office/drawing/2014/main" id="{42918E3B-6799-42C6-200D-5F41E8050169}"/>
              </a:ext>
            </a:extLst>
          </p:cNvPr>
          <p:cNvSpPr txBox="1"/>
          <p:nvPr/>
        </p:nvSpPr>
        <p:spPr>
          <a:xfrm>
            <a:off x="813478" y="2800648"/>
            <a:ext cx="4126270" cy="1938992"/>
          </a:xfrm>
          <a:prstGeom prst="rect">
            <a:avLst/>
          </a:prstGeom>
          <a:noFill/>
        </p:spPr>
        <p:txBody>
          <a:bodyPr wrap="square" anchor="t">
            <a:spAutoFit/>
          </a:bodyPr>
          <a:lstStyle/>
          <a:p>
            <a:r>
              <a:rPr lang="en-US" sz="1200">
                <a:solidFill>
                  <a:schemeClr val="tx2"/>
                </a:solidFill>
                <a:effectLst/>
                <a:latin typeface="DIN Next LT Arabic" panose="020B0503020203050203" pitchFamily="34" charset="-78"/>
                <a:cs typeface="DIN Next LT Arabic" panose="020B0503020203050203" pitchFamily="34" charset="-78"/>
              </a:rPr>
              <a:t>KAPSARC Academy is located at King Abdullah Petroleum Studies and Research Center, in Riyadh. </a:t>
            </a:r>
          </a:p>
          <a:p>
            <a:endParaRPr lang="en-US" sz="1200">
              <a:solidFill>
                <a:schemeClr val="tx2"/>
              </a:solidFill>
              <a:latin typeface="DIN Next LT Arabic" panose="020B0503020203050203" pitchFamily="34" charset="-78"/>
              <a:cs typeface="DIN Next LT Arabic" panose="020B0503020203050203" pitchFamily="34" charset="-78"/>
            </a:endParaRPr>
          </a:p>
          <a:p>
            <a:endParaRPr lang="en-US" sz="1200">
              <a:solidFill>
                <a:schemeClr val="tx2"/>
              </a:solidFill>
              <a:latin typeface="DIN Next LT Arabic" panose="020B0503020203050203" pitchFamily="34" charset="-78"/>
              <a:cs typeface="DIN Next LT Arabic" panose="020B0503020203050203" pitchFamily="34" charset="-78"/>
            </a:endParaRPr>
          </a:p>
          <a:p>
            <a:r>
              <a:rPr lang="en-US" sz="1200">
                <a:solidFill>
                  <a:schemeClr val="tx2"/>
                </a:solidFill>
                <a:effectLst/>
                <a:latin typeface="DIN Next LT Arabic" panose="020B0503020203050203" pitchFamily="34" charset="-78"/>
                <a:cs typeface="DIN Next LT Arabic" panose="020B0503020203050203" pitchFamily="34" charset="-78"/>
              </a:rPr>
              <a:t>The academy offers a variety of executive education programs in public policy, leadership, and management skills in collaboration with leading local and global educational institutions to professionals in the public and private sectors.</a:t>
            </a:r>
          </a:p>
          <a:p>
            <a:pPr>
              <a:spcAft>
                <a:spcPts val="600"/>
              </a:spcAft>
            </a:pPr>
            <a:endParaRPr lang="en-ID" sz="1200">
              <a:solidFill>
                <a:schemeClr val="tx2"/>
              </a:solidFill>
              <a:latin typeface="DIN Next LT Arabic" panose="020B0503020203050203" pitchFamily="34" charset="-78"/>
              <a:ea typeface="Roboto Light" panose="02000000000000000000" pitchFamily="2" charset="0"/>
              <a:cs typeface="DIN Next LT Arabic" panose="020B0503020203050203" pitchFamily="34" charset="-78"/>
            </a:endParaRPr>
          </a:p>
        </p:txBody>
      </p:sp>
      <p:sp>
        <p:nvSpPr>
          <p:cNvPr id="2" name="Slide Number Placeholder 1">
            <a:extLst>
              <a:ext uri="{FF2B5EF4-FFF2-40B4-BE49-F238E27FC236}">
                <a16:creationId xmlns:a16="http://schemas.microsoft.com/office/drawing/2014/main" id="{9D58D23B-BC30-C9D0-C784-6D49CA79143A}"/>
              </a:ext>
            </a:extLst>
          </p:cNvPr>
          <p:cNvSpPr>
            <a:spLocks noGrp="1"/>
          </p:cNvSpPr>
          <p:nvPr>
            <p:ph type="sldNum" sz="quarter" idx="12"/>
          </p:nvPr>
        </p:nvSpPr>
        <p:spPr/>
        <p:txBody>
          <a:bodyPr/>
          <a:lstStyle/>
          <a:p>
            <a:fld id="{58512D75-7CB4-B14B-B319-80CCA14032BE}" type="slidenum">
              <a:rPr lang="en-SA" smtClean="0"/>
              <a:t>8</a:t>
            </a:fld>
            <a:endParaRPr lang="en-SA"/>
          </a:p>
        </p:txBody>
      </p:sp>
      <p:sp>
        <p:nvSpPr>
          <p:cNvPr id="7" name="TextBox 6">
            <a:extLst>
              <a:ext uri="{FF2B5EF4-FFF2-40B4-BE49-F238E27FC236}">
                <a16:creationId xmlns:a16="http://schemas.microsoft.com/office/drawing/2014/main" id="{84B274C4-63E3-9E6B-6DBC-03173AFE9A5B}"/>
              </a:ext>
            </a:extLst>
          </p:cNvPr>
          <p:cNvSpPr txBox="1"/>
          <p:nvPr/>
        </p:nvSpPr>
        <p:spPr>
          <a:xfrm>
            <a:off x="813478" y="1842012"/>
            <a:ext cx="3016400" cy="307777"/>
          </a:xfrm>
          <a:prstGeom prst="rect">
            <a:avLst/>
          </a:prstGeom>
          <a:noFill/>
        </p:spPr>
        <p:txBody>
          <a:bodyPr wrap="square" anchor="t">
            <a:spAutoFit/>
          </a:bodyPr>
          <a:lstStyle/>
          <a:p>
            <a:pPr>
              <a:spcAft>
                <a:spcPts val="600"/>
              </a:spcAft>
            </a:pPr>
            <a:r>
              <a:rPr lang="en-ID" sz="1400" b="1">
                <a:solidFill>
                  <a:schemeClr val="bg2"/>
                </a:solidFill>
                <a:latin typeface="DIN Next LT Arabic" panose="020B0503020203050203" pitchFamily="34" charset="-78"/>
                <a:ea typeface="Roboto Light" panose="02000000000000000000" pitchFamily="2" charset="0"/>
                <a:cs typeface="DIN Next LT Arabic" panose="020B0503020203050203" pitchFamily="34" charset="-78"/>
              </a:rPr>
              <a:t>Introduction</a:t>
            </a:r>
          </a:p>
        </p:txBody>
      </p:sp>
      <p:cxnSp>
        <p:nvCxnSpPr>
          <p:cNvPr id="9" name="Straight Connector 8">
            <a:extLst>
              <a:ext uri="{FF2B5EF4-FFF2-40B4-BE49-F238E27FC236}">
                <a16:creationId xmlns:a16="http://schemas.microsoft.com/office/drawing/2014/main" id="{B086E983-8D68-6D43-6874-E6841272AFC2}"/>
              </a:ext>
            </a:extLst>
          </p:cNvPr>
          <p:cNvCxnSpPr>
            <a:cxnSpLocks/>
          </p:cNvCxnSpPr>
          <p:nvPr/>
        </p:nvCxnSpPr>
        <p:spPr>
          <a:xfrm>
            <a:off x="554579" y="2039805"/>
            <a:ext cx="2191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63AD80D-920A-C2AF-68A1-0399124A024E}"/>
              </a:ext>
            </a:extLst>
          </p:cNvPr>
          <p:cNvSpPr txBox="1"/>
          <p:nvPr/>
        </p:nvSpPr>
        <p:spPr>
          <a:xfrm>
            <a:off x="813478" y="2132974"/>
            <a:ext cx="4977722" cy="439095"/>
          </a:xfrm>
          <a:prstGeom prst="rect">
            <a:avLst/>
          </a:prstGeom>
          <a:noFill/>
        </p:spPr>
        <p:txBody>
          <a:bodyPr wrap="square" anchor="t">
            <a:spAutoFit/>
          </a:bodyPr>
          <a:lstStyle/>
          <a:p>
            <a:pPr>
              <a:lnSpc>
                <a:spcPts val="2880"/>
              </a:lnSpc>
            </a:pPr>
            <a:r>
              <a:rPr lang="en-ID" sz="2400" b="1">
                <a:solidFill>
                  <a:schemeClr val="accent2"/>
                </a:solidFill>
                <a:latin typeface="DIN Next LT Arabic" panose="020B0503020203050203" pitchFamily="34" charset="-78"/>
                <a:ea typeface="Roboto Light" panose="02000000000000000000" pitchFamily="2" charset="0"/>
                <a:cs typeface="DIN Next LT Arabic" panose="020B0503020203050203" pitchFamily="34" charset="-78"/>
              </a:rPr>
              <a:t>Location</a:t>
            </a:r>
          </a:p>
        </p:txBody>
      </p:sp>
      <p:sp>
        <p:nvSpPr>
          <p:cNvPr id="16" name="TextBox 15">
            <a:extLst>
              <a:ext uri="{FF2B5EF4-FFF2-40B4-BE49-F238E27FC236}">
                <a16:creationId xmlns:a16="http://schemas.microsoft.com/office/drawing/2014/main" id="{F3AF4616-4D13-0AB7-B83F-D6FF929766BB}"/>
              </a:ext>
            </a:extLst>
          </p:cNvPr>
          <p:cNvSpPr txBox="1"/>
          <p:nvPr/>
        </p:nvSpPr>
        <p:spPr>
          <a:xfrm>
            <a:off x="7358800" y="2219256"/>
            <a:ext cx="539828" cy="400110"/>
          </a:xfrm>
          <a:prstGeom prst="rect">
            <a:avLst/>
          </a:prstGeom>
          <a:noFill/>
        </p:spPr>
        <p:txBody>
          <a:bodyPr wrap="square">
            <a:spAutoFit/>
          </a:bodyPr>
          <a:lstStyle/>
          <a:p>
            <a:pPr algn="ctr"/>
            <a:r>
              <a:rPr lang="en-US" sz="1000">
                <a:solidFill>
                  <a:schemeClr val="tx2"/>
                </a:solidFill>
                <a:effectLst/>
                <a:latin typeface="ntaqat" panose="020B0303020203050203" pitchFamily="34" charset="-78"/>
                <a:ea typeface="Apis" panose="020B0504010101010104" pitchFamily="34" charset="0"/>
                <a:cs typeface="ntaqat" panose="020B0303020203050203" pitchFamily="34" charset="-78"/>
              </a:rPr>
              <a:t>Hail</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حائل</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
        <p:nvSpPr>
          <p:cNvPr id="20" name="TextBox 19">
            <a:extLst>
              <a:ext uri="{FF2B5EF4-FFF2-40B4-BE49-F238E27FC236}">
                <a16:creationId xmlns:a16="http://schemas.microsoft.com/office/drawing/2014/main" id="{8933A029-AC73-F585-9B9E-CD2D9A052C44}"/>
              </a:ext>
            </a:extLst>
          </p:cNvPr>
          <p:cNvSpPr txBox="1"/>
          <p:nvPr/>
        </p:nvSpPr>
        <p:spPr>
          <a:xfrm>
            <a:off x="7780260" y="2708528"/>
            <a:ext cx="683486" cy="400110"/>
          </a:xfrm>
          <a:prstGeom prst="rect">
            <a:avLst/>
          </a:prstGeom>
          <a:noFill/>
        </p:spPr>
        <p:txBody>
          <a:bodyPr wrap="square">
            <a:spAutoFit/>
          </a:bodyPr>
          <a:lstStyle/>
          <a:p>
            <a:pPr algn="ctr"/>
            <a:r>
              <a:rPr lang="en-US" sz="1000">
                <a:solidFill>
                  <a:schemeClr val="tx2"/>
                </a:solidFill>
                <a:effectLst/>
                <a:latin typeface="ntaqat" panose="020B0303020203050203" pitchFamily="34" charset="-78"/>
                <a:ea typeface="Apis" panose="020B0504010101010104" pitchFamily="34" charset="0"/>
                <a:cs typeface="ntaqat" panose="020B0303020203050203" pitchFamily="34" charset="-78"/>
              </a:rPr>
              <a:t>Qassim</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القصيم</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
        <p:nvSpPr>
          <p:cNvPr id="21" name="TextBox 20">
            <a:extLst>
              <a:ext uri="{FF2B5EF4-FFF2-40B4-BE49-F238E27FC236}">
                <a16:creationId xmlns:a16="http://schemas.microsoft.com/office/drawing/2014/main" id="{CCD65A4F-4D2F-C3E3-D547-94D463DAD489}"/>
              </a:ext>
            </a:extLst>
          </p:cNvPr>
          <p:cNvSpPr txBox="1"/>
          <p:nvPr/>
        </p:nvSpPr>
        <p:spPr>
          <a:xfrm>
            <a:off x="8448638" y="3509463"/>
            <a:ext cx="683486" cy="400110"/>
          </a:xfrm>
          <a:prstGeom prst="rect">
            <a:avLst/>
          </a:prstGeom>
          <a:noFill/>
        </p:spPr>
        <p:txBody>
          <a:bodyPr wrap="square">
            <a:spAutoFit/>
          </a:bodyPr>
          <a:lstStyle/>
          <a:p>
            <a:pPr algn="ctr"/>
            <a:r>
              <a:rPr lang="en-US" sz="1000">
                <a:solidFill>
                  <a:schemeClr val="bg1"/>
                </a:solidFill>
                <a:effectLst/>
                <a:latin typeface="ntaqat" panose="020B0303020203050203" pitchFamily="34" charset="-78"/>
                <a:ea typeface="Apis" panose="020B0504010101010104" pitchFamily="34" charset="0"/>
                <a:cs typeface="ntaqat" panose="020B0303020203050203" pitchFamily="34" charset="-78"/>
              </a:rPr>
              <a:t>Riyadh</a:t>
            </a:r>
            <a:endParaRPr lang="ar-SA" sz="1000">
              <a:solidFill>
                <a:schemeClr val="bg1"/>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bg1"/>
                </a:solidFill>
                <a:latin typeface="ntaqat" panose="020B0303020203050203" pitchFamily="34" charset="-78"/>
                <a:ea typeface="Apis" panose="020B0504010101010104" pitchFamily="34" charset="0"/>
                <a:cs typeface="ntaqat" panose="020B0303020203050203" pitchFamily="34" charset="-78"/>
              </a:rPr>
              <a:t>الرياض</a:t>
            </a:r>
            <a:endParaRPr lang="en-SA" sz="1000">
              <a:solidFill>
                <a:schemeClr val="bg1"/>
              </a:solidFill>
              <a:latin typeface="ntaqat" panose="020B0303020203050203" pitchFamily="34" charset="-78"/>
              <a:ea typeface="Apis" panose="020B0504010101010104" pitchFamily="34" charset="0"/>
              <a:cs typeface="ntaqat" panose="020B0303020203050203" pitchFamily="34" charset="-78"/>
            </a:endParaRPr>
          </a:p>
        </p:txBody>
      </p:sp>
      <p:sp>
        <p:nvSpPr>
          <p:cNvPr id="22" name="TextBox 21">
            <a:extLst>
              <a:ext uri="{FF2B5EF4-FFF2-40B4-BE49-F238E27FC236}">
                <a16:creationId xmlns:a16="http://schemas.microsoft.com/office/drawing/2014/main" id="{FBDA3D70-2855-D4A2-80FF-B4A9694DE4E3}"/>
              </a:ext>
            </a:extLst>
          </p:cNvPr>
          <p:cNvSpPr txBox="1"/>
          <p:nvPr/>
        </p:nvSpPr>
        <p:spPr>
          <a:xfrm>
            <a:off x="9569658" y="3783100"/>
            <a:ext cx="1166571" cy="415498"/>
          </a:xfrm>
          <a:prstGeom prst="rect">
            <a:avLst/>
          </a:prstGeom>
          <a:noFill/>
        </p:spPr>
        <p:txBody>
          <a:bodyPr wrap="square">
            <a:spAutoFit/>
          </a:bodyPr>
          <a:lstStyle/>
          <a:p>
            <a:pPr algn="ctr"/>
            <a:r>
              <a:rPr lang="en-US" sz="1000">
                <a:solidFill>
                  <a:schemeClr val="tx2"/>
                </a:solidFill>
                <a:effectLst/>
                <a:latin typeface="ntaqat" panose="020B0303020203050203" pitchFamily="34" charset="-78"/>
                <a:ea typeface="Apis" panose="020B0504010101010104" pitchFamily="34" charset="0"/>
                <a:cs typeface="ntaqat" panose="020B0303020203050203" pitchFamily="34" charset="-78"/>
              </a:rPr>
              <a:t>Eastern Region</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الشرقية</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
        <p:nvSpPr>
          <p:cNvPr id="23" name="TextBox 22">
            <a:extLst>
              <a:ext uri="{FF2B5EF4-FFF2-40B4-BE49-F238E27FC236}">
                <a16:creationId xmlns:a16="http://schemas.microsoft.com/office/drawing/2014/main" id="{F8C1F6F7-B72C-EE01-F650-F8CC78BCAB3C}"/>
              </a:ext>
            </a:extLst>
          </p:cNvPr>
          <p:cNvSpPr txBox="1"/>
          <p:nvPr/>
        </p:nvSpPr>
        <p:spPr>
          <a:xfrm>
            <a:off x="7585622" y="1550728"/>
            <a:ext cx="1281015" cy="400110"/>
          </a:xfrm>
          <a:prstGeom prst="rect">
            <a:avLst/>
          </a:prstGeom>
          <a:noFill/>
        </p:spPr>
        <p:txBody>
          <a:bodyPr wrap="square">
            <a:spAutoFit/>
          </a:bodyPr>
          <a:lstStyle/>
          <a:p>
            <a:pPr algn="ctr"/>
            <a:r>
              <a:rPr lang="en-US" sz="1000">
                <a:solidFill>
                  <a:schemeClr val="tx2"/>
                </a:solidFill>
                <a:effectLst/>
                <a:latin typeface="ntaqat" panose="020B0303020203050203" pitchFamily="34" charset="-78"/>
                <a:ea typeface="Apis" panose="020B0504010101010104" pitchFamily="34" charset="0"/>
                <a:cs typeface="ntaqat" panose="020B0303020203050203" pitchFamily="34" charset="-78"/>
              </a:rPr>
              <a:t>Northern Region</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الحدود الشمالية</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
        <p:nvSpPr>
          <p:cNvPr id="24" name="TextBox 23">
            <a:extLst>
              <a:ext uri="{FF2B5EF4-FFF2-40B4-BE49-F238E27FC236}">
                <a16:creationId xmlns:a16="http://schemas.microsoft.com/office/drawing/2014/main" id="{893583C2-D1E6-8F1F-BF1A-8E2C28B64FDC}"/>
              </a:ext>
            </a:extLst>
          </p:cNvPr>
          <p:cNvSpPr txBox="1"/>
          <p:nvPr/>
        </p:nvSpPr>
        <p:spPr>
          <a:xfrm>
            <a:off x="9336531" y="4531891"/>
            <a:ext cx="1166571" cy="415498"/>
          </a:xfrm>
          <a:prstGeom prst="rect">
            <a:avLst/>
          </a:prstGeom>
          <a:noFill/>
        </p:spPr>
        <p:txBody>
          <a:bodyPr wrap="square">
            <a:spAutoFit/>
          </a:bodyPr>
          <a:lstStyle/>
          <a:p>
            <a:pPr algn="ctr"/>
            <a:r>
              <a:rPr lang="en-US" sz="1000">
                <a:solidFill>
                  <a:schemeClr val="tx2"/>
                </a:solidFill>
                <a:effectLst/>
                <a:latin typeface="ntaqat" panose="020B0303020203050203" pitchFamily="34" charset="-78"/>
                <a:ea typeface="Apis" panose="020B0504010101010104" pitchFamily="34" charset="0"/>
                <a:cs typeface="ntaqat" panose="020B0303020203050203" pitchFamily="34" charset="-78"/>
              </a:rPr>
              <a:t>Najran</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نجران</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
        <p:nvSpPr>
          <p:cNvPr id="25" name="TextBox 24">
            <a:extLst>
              <a:ext uri="{FF2B5EF4-FFF2-40B4-BE49-F238E27FC236}">
                <a16:creationId xmlns:a16="http://schemas.microsoft.com/office/drawing/2014/main" id="{A95A8465-F5C5-B1D2-C70E-ECB9666D3DDE}"/>
              </a:ext>
            </a:extLst>
          </p:cNvPr>
          <p:cNvSpPr txBox="1"/>
          <p:nvPr/>
        </p:nvSpPr>
        <p:spPr>
          <a:xfrm>
            <a:off x="7538717" y="5572232"/>
            <a:ext cx="1166571" cy="415498"/>
          </a:xfrm>
          <a:prstGeom prst="rect">
            <a:avLst/>
          </a:prstGeom>
          <a:noFill/>
        </p:spPr>
        <p:txBody>
          <a:bodyPr wrap="square">
            <a:spAutoFit/>
          </a:bodyPr>
          <a:lstStyle/>
          <a:p>
            <a:pPr algn="ctr"/>
            <a:r>
              <a:rPr lang="en-US" sz="1000" err="1">
                <a:solidFill>
                  <a:schemeClr val="tx2"/>
                </a:solidFill>
                <a:effectLst/>
                <a:latin typeface="ntaqat" panose="020B0303020203050203" pitchFamily="34" charset="-78"/>
                <a:ea typeface="Apis" panose="020B0504010101010104" pitchFamily="34" charset="0"/>
                <a:cs typeface="ntaqat" panose="020B0303020203050203" pitchFamily="34" charset="-78"/>
              </a:rPr>
              <a:t>Jazan</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جازان</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
        <p:nvSpPr>
          <p:cNvPr id="26" name="TextBox 25">
            <a:extLst>
              <a:ext uri="{FF2B5EF4-FFF2-40B4-BE49-F238E27FC236}">
                <a16:creationId xmlns:a16="http://schemas.microsoft.com/office/drawing/2014/main" id="{C50EE387-2BD9-B2E8-C8EE-434654420B51}"/>
              </a:ext>
            </a:extLst>
          </p:cNvPr>
          <p:cNvSpPr txBox="1"/>
          <p:nvPr/>
        </p:nvSpPr>
        <p:spPr>
          <a:xfrm>
            <a:off x="6863996" y="4571399"/>
            <a:ext cx="1166571" cy="415498"/>
          </a:xfrm>
          <a:prstGeom prst="rect">
            <a:avLst/>
          </a:prstGeom>
          <a:noFill/>
        </p:spPr>
        <p:txBody>
          <a:bodyPr wrap="square">
            <a:spAutoFit/>
          </a:bodyPr>
          <a:lstStyle/>
          <a:p>
            <a:pPr algn="ctr"/>
            <a:r>
              <a:rPr lang="en-US" sz="1000">
                <a:solidFill>
                  <a:schemeClr val="tx2"/>
                </a:solidFill>
                <a:effectLst/>
                <a:latin typeface="ntaqat" panose="020B0303020203050203" pitchFamily="34" charset="-78"/>
                <a:ea typeface="Apis" panose="020B0504010101010104" pitchFamily="34" charset="0"/>
                <a:cs typeface="ntaqat" panose="020B0303020203050203" pitchFamily="34" charset="-78"/>
              </a:rPr>
              <a:t>Baha</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الباحة</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
        <p:nvSpPr>
          <p:cNvPr id="27" name="TextBox 26">
            <a:extLst>
              <a:ext uri="{FF2B5EF4-FFF2-40B4-BE49-F238E27FC236}">
                <a16:creationId xmlns:a16="http://schemas.microsoft.com/office/drawing/2014/main" id="{DA84A6A0-44C7-119C-A580-F61D5CA79C1E}"/>
              </a:ext>
            </a:extLst>
          </p:cNvPr>
          <p:cNvSpPr txBox="1"/>
          <p:nvPr/>
        </p:nvSpPr>
        <p:spPr>
          <a:xfrm>
            <a:off x="7013723" y="4027989"/>
            <a:ext cx="1166571" cy="415498"/>
          </a:xfrm>
          <a:prstGeom prst="rect">
            <a:avLst/>
          </a:prstGeom>
          <a:noFill/>
        </p:spPr>
        <p:txBody>
          <a:bodyPr wrap="square">
            <a:spAutoFit/>
          </a:bodyPr>
          <a:lstStyle/>
          <a:p>
            <a:pPr algn="ctr"/>
            <a:r>
              <a:rPr lang="en-US" sz="1000">
                <a:solidFill>
                  <a:schemeClr val="tx2"/>
                </a:solidFill>
                <a:effectLst/>
                <a:latin typeface="ntaqat" panose="020B0303020203050203" pitchFamily="34" charset="-78"/>
                <a:ea typeface="Apis" panose="020B0504010101010104" pitchFamily="34" charset="0"/>
                <a:cs typeface="ntaqat" panose="020B0303020203050203" pitchFamily="34" charset="-78"/>
              </a:rPr>
              <a:t>Makkah</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مكة المكرمة</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
        <p:nvSpPr>
          <p:cNvPr id="28" name="TextBox 27">
            <a:extLst>
              <a:ext uri="{FF2B5EF4-FFF2-40B4-BE49-F238E27FC236}">
                <a16:creationId xmlns:a16="http://schemas.microsoft.com/office/drawing/2014/main" id="{3DC0F731-91D5-67B3-C711-8149E1A34867}"/>
              </a:ext>
            </a:extLst>
          </p:cNvPr>
          <p:cNvSpPr txBox="1"/>
          <p:nvPr/>
        </p:nvSpPr>
        <p:spPr>
          <a:xfrm>
            <a:off x="6419050" y="3185565"/>
            <a:ext cx="1166571" cy="415498"/>
          </a:xfrm>
          <a:prstGeom prst="rect">
            <a:avLst/>
          </a:prstGeom>
          <a:noFill/>
        </p:spPr>
        <p:txBody>
          <a:bodyPr wrap="square">
            <a:spAutoFit/>
          </a:bodyPr>
          <a:lstStyle/>
          <a:p>
            <a:pPr algn="ctr"/>
            <a:r>
              <a:rPr lang="en-US" sz="1000">
                <a:solidFill>
                  <a:schemeClr val="tx2"/>
                </a:solidFill>
                <a:effectLst/>
                <a:latin typeface="ntaqat" panose="020B0303020203050203" pitchFamily="34" charset="-78"/>
                <a:ea typeface="Apis" panose="020B0504010101010104" pitchFamily="34" charset="0"/>
                <a:cs typeface="ntaqat" panose="020B0303020203050203" pitchFamily="34" charset="-78"/>
              </a:rPr>
              <a:t>Madinah</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المدينة المنورة</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
        <p:nvSpPr>
          <p:cNvPr id="29" name="TextBox 28">
            <a:extLst>
              <a:ext uri="{FF2B5EF4-FFF2-40B4-BE49-F238E27FC236}">
                <a16:creationId xmlns:a16="http://schemas.microsoft.com/office/drawing/2014/main" id="{DB876B10-FA05-87C8-131B-874FA06B9555}"/>
              </a:ext>
            </a:extLst>
          </p:cNvPr>
          <p:cNvSpPr txBox="1"/>
          <p:nvPr/>
        </p:nvSpPr>
        <p:spPr>
          <a:xfrm>
            <a:off x="7447281" y="4835528"/>
            <a:ext cx="1166571" cy="415498"/>
          </a:xfrm>
          <a:prstGeom prst="rect">
            <a:avLst/>
          </a:prstGeom>
          <a:noFill/>
        </p:spPr>
        <p:txBody>
          <a:bodyPr wrap="square">
            <a:spAutoFit/>
          </a:bodyPr>
          <a:lstStyle/>
          <a:p>
            <a:pPr algn="ctr"/>
            <a:r>
              <a:rPr lang="en-US" sz="1000">
                <a:solidFill>
                  <a:schemeClr val="tx2"/>
                </a:solidFill>
                <a:effectLst/>
                <a:latin typeface="ntaqat" panose="020B0303020203050203" pitchFamily="34" charset="-78"/>
                <a:ea typeface="Apis" panose="020B0504010101010104" pitchFamily="34" charset="0"/>
                <a:cs typeface="ntaqat" panose="020B0303020203050203" pitchFamily="34" charset="-78"/>
              </a:rPr>
              <a:t>Asir</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عسير</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
        <p:nvSpPr>
          <p:cNvPr id="30" name="TextBox 29">
            <a:extLst>
              <a:ext uri="{FF2B5EF4-FFF2-40B4-BE49-F238E27FC236}">
                <a16:creationId xmlns:a16="http://schemas.microsoft.com/office/drawing/2014/main" id="{48B312C9-09E7-B74C-48A6-59DA252B29C0}"/>
              </a:ext>
            </a:extLst>
          </p:cNvPr>
          <p:cNvSpPr txBox="1"/>
          <p:nvPr/>
        </p:nvSpPr>
        <p:spPr>
          <a:xfrm>
            <a:off x="5647993" y="1937023"/>
            <a:ext cx="1166571" cy="415498"/>
          </a:xfrm>
          <a:prstGeom prst="rect">
            <a:avLst/>
          </a:prstGeom>
          <a:noFill/>
        </p:spPr>
        <p:txBody>
          <a:bodyPr wrap="square">
            <a:spAutoFit/>
          </a:bodyPr>
          <a:lstStyle/>
          <a:p>
            <a:pPr algn="ctr"/>
            <a:r>
              <a:rPr lang="en-US" sz="1000">
                <a:solidFill>
                  <a:schemeClr val="tx2"/>
                </a:solidFill>
                <a:effectLst/>
                <a:latin typeface="ntaqat" panose="020B0303020203050203" pitchFamily="34" charset="-78"/>
                <a:ea typeface="Apis" panose="020B0504010101010104" pitchFamily="34" charset="0"/>
                <a:cs typeface="ntaqat" panose="020B0303020203050203" pitchFamily="34" charset="-78"/>
              </a:rPr>
              <a:t>Tabuk</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تبوك</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
        <p:nvSpPr>
          <p:cNvPr id="31" name="TextBox 30">
            <a:extLst>
              <a:ext uri="{FF2B5EF4-FFF2-40B4-BE49-F238E27FC236}">
                <a16:creationId xmlns:a16="http://schemas.microsoft.com/office/drawing/2014/main" id="{B8809D3E-779D-C71C-D377-15864124DBEE}"/>
              </a:ext>
            </a:extLst>
          </p:cNvPr>
          <p:cNvSpPr txBox="1"/>
          <p:nvPr/>
        </p:nvSpPr>
        <p:spPr>
          <a:xfrm>
            <a:off x="6419051" y="1400896"/>
            <a:ext cx="1166571" cy="415498"/>
          </a:xfrm>
          <a:prstGeom prst="rect">
            <a:avLst/>
          </a:prstGeom>
          <a:noFill/>
        </p:spPr>
        <p:txBody>
          <a:bodyPr wrap="square">
            <a:spAutoFit/>
          </a:bodyPr>
          <a:lstStyle/>
          <a:p>
            <a:pPr algn="ctr"/>
            <a:r>
              <a:rPr lang="en-US" sz="1000" err="1">
                <a:solidFill>
                  <a:schemeClr val="tx2"/>
                </a:solidFill>
                <a:effectLst/>
                <a:latin typeface="ntaqat" panose="020B0303020203050203" pitchFamily="34" charset="-78"/>
                <a:ea typeface="Apis" panose="020B0504010101010104" pitchFamily="34" charset="0"/>
                <a:cs typeface="ntaqat" panose="020B0303020203050203" pitchFamily="34" charset="-78"/>
              </a:rPr>
              <a:t>Jouf</a:t>
            </a:r>
            <a:endParaRPr lang="ar-SA" sz="1000">
              <a:solidFill>
                <a:schemeClr val="tx2"/>
              </a:solidFill>
              <a:effectLst/>
              <a:latin typeface="ntaqat" panose="020B0303020203050203" pitchFamily="34" charset="-78"/>
              <a:ea typeface="Apis" panose="020B0504010101010104" pitchFamily="34" charset="0"/>
              <a:cs typeface="ntaqat" panose="020B0303020203050203" pitchFamily="34" charset="-78"/>
            </a:endParaRPr>
          </a:p>
          <a:p>
            <a:pPr algn="ctr"/>
            <a:r>
              <a:rPr lang="ar-SA" sz="1000">
                <a:solidFill>
                  <a:schemeClr val="tx2"/>
                </a:solidFill>
                <a:latin typeface="ntaqat" panose="020B0303020203050203" pitchFamily="34" charset="-78"/>
                <a:ea typeface="Apis" panose="020B0504010101010104" pitchFamily="34" charset="0"/>
                <a:cs typeface="ntaqat" panose="020B0303020203050203" pitchFamily="34" charset="-78"/>
              </a:rPr>
              <a:t>الجوف</a:t>
            </a:r>
            <a:endParaRPr lang="en-SA" sz="1000">
              <a:solidFill>
                <a:schemeClr val="tx2"/>
              </a:solidFill>
              <a:latin typeface="ntaqat" panose="020B0303020203050203" pitchFamily="34" charset="-78"/>
              <a:ea typeface="Apis" panose="020B0504010101010104" pitchFamily="34" charset="0"/>
              <a:cs typeface="ntaqat" panose="020B0303020203050203" pitchFamily="34" charset="-78"/>
            </a:endParaRPr>
          </a:p>
        </p:txBody>
      </p:sp>
    </p:spTree>
    <p:extLst>
      <p:ext uri="{BB962C8B-B14F-4D97-AF65-F5344CB8AC3E}">
        <p14:creationId xmlns:p14="http://schemas.microsoft.com/office/powerpoint/2010/main" val="13007555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3420-2BD7-616C-33D1-0709EE9C82F9}"/>
              </a:ext>
            </a:extLst>
          </p:cNvPr>
          <p:cNvSpPr>
            <a:spLocks noGrp="1"/>
          </p:cNvSpPr>
          <p:nvPr>
            <p:ph type="title"/>
          </p:nvPr>
        </p:nvSpPr>
        <p:spPr>
          <a:xfrm>
            <a:off x="1807464" y="777242"/>
            <a:ext cx="8778240" cy="822959"/>
          </a:xfrm>
        </p:spPr>
        <p:txBody>
          <a:bodyPr>
            <a:noAutofit/>
          </a:bodyPr>
          <a:lstStyle/>
          <a:p>
            <a:r>
              <a:rPr lang="en-US" dirty="0"/>
              <a:t>Issue 2: Debt Structure with Negative Repayment</a:t>
            </a:r>
            <a:br>
              <a:rPr lang="en-US" dirty="0"/>
            </a:br>
            <a:endParaRPr lang="en-US" dirty="0"/>
          </a:p>
        </p:txBody>
      </p:sp>
      <p:sp>
        <p:nvSpPr>
          <p:cNvPr id="3" name="Content Placeholder 2">
            <a:extLst>
              <a:ext uri="{FF2B5EF4-FFF2-40B4-BE49-F238E27FC236}">
                <a16:creationId xmlns:a16="http://schemas.microsoft.com/office/drawing/2014/main" id="{25C19166-2BCD-88E3-83B6-173084881D42}"/>
              </a:ext>
            </a:extLst>
          </p:cNvPr>
          <p:cNvSpPr>
            <a:spLocks noGrp="1"/>
          </p:cNvSpPr>
          <p:nvPr>
            <p:ph idx="1"/>
          </p:nvPr>
        </p:nvSpPr>
        <p:spPr>
          <a:xfrm>
            <a:off x="1816608" y="2009618"/>
            <a:ext cx="8421624" cy="4007134"/>
          </a:xfrm>
        </p:spPr>
        <p:txBody>
          <a:bodyPr>
            <a:normAutofit fontScale="92500"/>
          </a:bodyPr>
          <a:lstStyle/>
          <a:p>
            <a:r>
              <a:rPr lang="en-US" sz="1800" b="1" dirty="0"/>
              <a:t>Theory: This problem arises from seasonal cash flow; from battery augmentation; from inflating cash flows; from high interest rates and other factors. If you allowed negative repayment, the size of the debt commitment from the bank can increase. You could solve the problem with payment in kind interest but that may not be acceptable.</a:t>
            </a:r>
          </a:p>
          <a:p>
            <a:r>
              <a:rPr lang="en-US" sz="1800" dirty="0"/>
              <a:t>Adjusting debt structure when the formula CFADS/DSCR = Debt Service yields a debt service less than the interest expense (would be negative repayments).</a:t>
            </a:r>
          </a:p>
          <a:p>
            <a:r>
              <a:rPr lang="en-US" sz="1800" dirty="0"/>
              <a:t>You could set-up a cash reserve account where cash taken out of the reserve account is used as an increase in CFADS.</a:t>
            </a:r>
          </a:p>
          <a:p>
            <a:r>
              <a:rPr lang="en-US" sz="1800" dirty="0"/>
              <a:t>If you only use the CFADS to meet the negative repayment, then the DSCR will be 1.0 and not the target DSCR</a:t>
            </a:r>
          </a:p>
          <a:p>
            <a:r>
              <a:rPr lang="en-US" sz="1800" dirty="0"/>
              <a:t>If you remove the negative repayment, the debt will be paid off earlier like a cash flow sweep.</a:t>
            </a:r>
          </a:p>
          <a:p>
            <a:r>
              <a:rPr lang="en-US" sz="1800" dirty="0"/>
              <a:t>If you compute the reserve withdrawal that affects the CFADS, but CFADS drives debt, there will be a circular reference. </a:t>
            </a:r>
          </a:p>
          <a:p>
            <a:endParaRPr lang="en-US" sz="3200" dirty="0"/>
          </a:p>
        </p:txBody>
      </p:sp>
    </p:spTree>
    <p:extLst>
      <p:ext uri="{BB962C8B-B14F-4D97-AF65-F5344CB8AC3E}">
        <p14:creationId xmlns:p14="http://schemas.microsoft.com/office/powerpoint/2010/main" val="24768631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F61E-8BD8-65A2-614E-8507DE037B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B7AD6F-1481-2DBD-2FA4-128336B89346}"/>
              </a:ext>
            </a:extLst>
          </p:cNvPr>
          <p:cNvSpPr>
            <a:spLocks noGrp="1"/>
          </p:cNvSpPr>
          <p:nvPr>
            <p:ph type="title"/>
          </p:nvPr>
        </p:nvSpPr>
        <p:spPr/>
        <p:txBody>
          <a:bodyPr>
            <a:normAutofit/>
          </a:bodyPr>
          <a:lstStyle/>
          <a:p>
            <a:r>
              <a:rPr lang="en-US" dirty="0"/>
              <a:t>Issue 2: Negative Repayment Continued</a:t>
            </a:r>
          </a:p>
        </p:txBody>
      </p:sp>
      <p:sp>
        <p:nvSpPr>
          <p:cNvPr id="3" name="Content Placeholder 2">
            <a:extLst>
              <a:ext uri="{FF2B5EF4-FFF2-40B4-BE49-F238E27FC236}">
                <a16:creationId xmlns:a16="http://schemas.microsoft.com/office/drawing/2014/main" id="{1A63C88E-5AE1-4802-0C54-67C0C24B6265}"/>
              </a:ext>
            </a:extLst>
          </p:cNvPr>
          <p:cNvSpPr>
            <a:spLocks noGrp="1"/>
          </p:cNvSpPr>
          <p:nvPr>
            <p:ph idx="1"/>
          </p:nvPr>
        </p:nvSpPr>
        <p:spPr/>
        <p:txBody>
          <a:bodyPr/>
          <a:lstStyle/>
          <a:p>
            <a:r>
              <a:rPr lang="en-US" dirty="0"/>
              <a:t>Step 1:</a:t>
            </a:r>
          </a:p>
          <a:p>
            <a:pPr lvl="1"/>
            <a:r>
              <a:rPr lang="en-US" dirty="0"/>
              <a:t>Set-up account that allows repayment to be Debt Service – Interest</a:t>
            </a:r>
          </a:p>
          <a:p>
            <a:pPr lvl="1"/>
            <a:r>
              <a:rPr lang="en-US" dirty="0"/>
              <a:t>Set-up the amount of negative repayment (named positive payments below)</a:t>
            </a:r>
          </a:p>
          <a:p>
            <a:endParaRPr lang="en-US" dirty="0"/>
          </a:p>
          <a:p>
            <a:pPr lvl="1"/>
            <a:endParaRPr lang="en-US" dirty="0"/>
          </a:p>
          <a:p>
            <a:endParaRPr lang="en-US" dirty="0"/>
          </a:p>
        </p:txBody>
      </p:sp>
      <p:pic>
        <p:nvPicPr>
          <p:cNvPr id="5" name="Picture 4">
            <a:extLst>
              <a:ext uri="{FF2B5EF4-FFF2-40B4-BE49-F238E27FC236}">
                <a16:creationId xmlns:a16="http://schemas.microsoft.com/office/drawing/2014/main" id="{A9C816B6-468E-C3D9-CCCF-7D75C34819EF}"/>
              </a:ext>
            </a:extLst>
          </p:cNvPr>
          <p:cNvPicPr>
            <a:picLocks noChangeAspect="1"/>
          </p:cNvPicPr>
          <p:nvPr/>
        </p:nvPicPr>
        <p:blipFill>
          <a:blip r:embed="rId2"/>
          <a:stretch>
            <a:fillRect/>
          </a:stretch>
        </p:blipFill>
        <p:spPr>
          <a:xfrm>
            <a:off x="2652429" y="3429001"/>
            <a:ext cx="6463691" cy="2794637"/>
          </a:xfrm>
          <a:prstGeom prst="rect">
            <a:avLst/>
          </a:prstGeom>
        </p:spPr>
      </p:pic>
    </p:spTree>
    <p:extLst>
      <p:ext uri="{BB962C8B-B14F-4D97-AF65-F5344CB8AC3E}">
        <p14:creationId xmlns:p14="http://schemas.microsoft.com/office/powerpoint/2010/main" val="8853957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8E6C-51A8-5362-CF8A-79CA98C78267}"/>
              </a:ext>
            </a:extLst>
          </p:cNvPr>
          <p:cNvSpPr>
            <a:spLocks noGrp="1"/>
          </p:cNvSpPr>
          <p:nvPr>
            <p:ph type="title"/>
          </p:nvPr>
        </p:nvSpPr>
        <p:spPr/>
        <p:txBody>
          <a:bodyPr>
            <a:normAutofit/>
          </a:bodyPr>
          <a:lstStyle/>
          <a:p>
            <a:r>
              <a:rPr lang="en-US" dirty="0"/>
              <a:t>Issue 3: DSRA Changes in CFADS</a:t>
            </a:r>
          </a:p>
        </p:txBody>
      </p:sp>
      <p:sp>
        <p:nvSpPr>
          <p:cNvPr id="3" name="Content Placeholder 2">
            <a:extLst>
              <a:ext uri="{FF2B5EF4-FFF2-40B4-BE49-F238E27FC236}">
                <a16:creationId xmlns:a16="http://schemas.microsoft.com/office/drawing/2014/main" id="{EA45E895-9E79-F6CA-B1F7-F07F5E0AD513}"/>
              </a:ext>
            </a:extLst>
          </p:cNvPr>
          <p:cNvSpPr>
            <a:spLocks noGrp="1"/>
          </p:cNvSpPr>
          <p:nvPr>
            <p:ph idx="1"/>
          </p:nvPr>
        </p:nvSpPr>
        <p:spPr>
          <a:xfrm>
            <a:off x="1898905" y="1790384"/>
            <a:ext cx="8284463" cy="4098352"/>
          </a:xfrm>
        </p:spPr>
        <p:txBody>
          <a:bodyPr>
            <a:normAutofit/>
          </a:bodyPr>
          <a:lstStyle/>
          <a:p>
            <a:r>
              <a:rPr lang="en-US" b="1" dirty="0"/>
              <a:t>Theory: DSRA as cash reserve can be expensive and may or may not come from equity cash flow (if it comes from equity cash flow it is very harmful to the IRR). </a:t>
            </a:r>
          </a:p>
          <a:p>
            <a:r>
              <a:rPr lang="en-US" dirty="0"/>
              <a:t>In the period when the debt is repaid, the refunding of DSRA provides cash flow. In other periods there can be increases or decreases in cash flow.</a:t>
            </a:r>
          </a:p>
          <a:p>
            <a:r>
              <a:rPr lang="en-US" dirty="0"/>
              <a:t>Inclusion of DSRA changes in the DSCR for debt sculpting and modelling the DSRA as an LC with LC fees and commitment fees. Should CFADS and/or Debt Service include DSRA changes. For example, CFADS = EBITDA +/ DSRA Changes.</a:t>
            </a:r>
          </a:p>
          <a:p>
            <a:r>
              <a:rPr lang="en-US" dirty="0"/>
              <a:t>Modelling requires a two-step process.</a:t>
            </a:r>
          </a:p>
          <a:p>
            <a:endParaRPr lang="en-US" sz="3600" dirty="0"/>
          </a:p>
        </p:txBody>
      </p:sp>
    </p:spTree>
    <p:extLst>
      <p:ext uri="{BB962C8B-B14F-4D97-AF65-F5344CB8AC3E}">
        <p14:creationId xmlns:p14="http://schemas.microsoft.com/office/powerpoint/2010/main" val="27407046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ACEB2-2FE7-955E-725F-B6B6776D6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E659D-229B-ED92-FF89-C736D87622F8}"/>
              </a:ext>
            </a:extLst>
          </p:cNvPr>
          <p:cNvSpPr>
            <a:spLocks noGrp="1"/>
          </p:cNvSpPr>
          <p:nvPr>
            <p:ph type="title"/>
          </p:nvPr>
        </p:nvSpPr>
        <p:spPr/>
        <p:txBody>
          <a:bodyPr>
            <a:normAutofit fontScale="90000"/>
          </a:bodyPr>
          <a:lstStyle/>
          <a:p>
            <a:r>
              <a:rPr lang="en-US" dirty="0"/>
              <a:t>Issue 3: DSRA Changes in CFADS Continued</a:t>
            </a:r>
          </a:p>
        </p:txBody>
      </p:sp>
      <p:sp>
        <p:nvSpPr>
          <p:cNvPr id="3" name="Content Placeholder 2">
            <a:extLst>
              <a:ext uri="{FF2B5EF4-FFF2-40B4-BE49-F238E27FC236}">
                <a16:creationId xmlns:a16="http://schemas.microsoft.com/office/drawing/2014/main" id="{B239DFC9-5E35-E2BA-98C4-2D0521A913A4}"/>
              </a:ext>
            </a:extLst>
          </p:cNvPr>
          <p:cNvSpPr>
            <a:spLocks noGrp="1"/>
          </p:cNvSpPr>
          <p:nvPr>
            <p:ph idx="1"/>
          </p:nvPr>
        </p:nvSpPr>
        <p:spPr>
          <a:xfrm>
            <a:off x="1789177" y="1856232"/>
            <a:ext cx="8250173" cy="2953512"/>
          </a:xfrm>
        </p:spPr>
        <p:txBody>
          <a:bodyPr/>
          <a:lstStyle/>
          <a:p>
            <a:r>
              <a:rPr lang="en-US" sz="1200" dirty="0"/>
              <a:t>Delaying the debt service until the DSRA is repaid allows dividends in earlier periods.</a:t>
            </a:r>
          </a:p>
          <a:p>
            <a:endParaRPr lang="en-US" sz="1200" dirty="0"/>
          </a:p>
          <a:p>
            <a:endParaRPr lang="en-US" dirty="0"/>
          </a:p>
        </p:txBody>
      </p:sp>
      <p:pic>
        <p:nvPicPr>
          <p:cNvPr id="5" name="Picture 4" descr="A screenshot of a computer  AI-generated content may be incorrect.">
            <a:extLst>
              <a:ext uri="{FF2B5EF4-FFF2-40B4-BE49-F238E27FC236}">
                <a16:creationId xmlns:a16="http://schemas.microsoft.com/office/drawing/2014/main" id="{802F8F2E-7F28-400B-A3C7-5B649E62A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2976873"/>
            <a:ext cx="7610094" cy="3124940"/>
          </a:xfrm>
          <a:prstGeom prst="rect">
            <a:avLst/>
          </a:prstGeom>
        </p:spPr>
      </p:pic>
    </p:spTree>
    <p:extLst>
      <p:ext uri="{BB962C8B-B14F-4D97-AF65-F5344CB8AC3E}">
        <p14:creationId xmlns:p14="http://schemas.microsoft.com/office/powerpoint/2010/main" val="22968865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BCCD-3391-0753-7C81-9D065C5F87B1}"/>
              </a:ext>
            </a:extLst>
          </p:cNvPr>
          <p:cNvSpPr>
            <a:spLocks noGrp="1"/>
          </p:cNvSpPr>
          <p:nvPr>
            <p:ph type="title"/>
          </p:nvPr>
        </p:nvSpPr>
        <p:spPr/>
        <p:txBody>
          <a:bodyPr>
            <a:normAutofit fontScale="90000"/>
          </a:bodyPr>
          <a:lstStyle/>
          <a:p>
            <a:r>
              <a:rPr lang="en-US" dirty="0"/>
              <a:t>Issue 4: Sculpting with Multiple Debt Issues</a:t>
            </a:r>
          </a:p>
        </p:txBody>
      </p:sp>
      <p:sp>
        <p:nvSpPr>
          <p:cNvPr id="3" name="Content Placeholder 2">
            <a:extLst>
              <a:ext uri="{FF2B5EF4-FFF2-40B4-BE49-F238E27FC236}">
                <a16:creationId xmlns:a16="http://schemas.microsoft.com/office/drawing/2014/main" id="{9228103B-3D38-5EBB-165E-8AC7B52CA48D}"/>
              </a:ext>
            </a:extLst>
          </p:cNvPr>
          <p:cNvSpPr>
            <a:spLocks noGrp="1"/>
          </p:cNvSpPr>
          <p:nvPr>
            <p:ph idx="1"/>
          </p:nvPr>
        </p:nvSpPr>
        <p:spPr/>
        <p:txBody>
          <a:bodyPr>
            <a:normAutofit/>
          </a:bodyPr>
          <a:lstStyle/>
          <a:p>
            <a:r>
              <a:rPr lang="en-US" sz="1200" b="1" dirty="0"/>
              <a:t>Theory: In practice, most projects now have multiple senior debt issues with different tenures and different interest rates, but the overall DSCR target is the same. Playing around with different possible structures between the different issues can have significant effects on the equity IRR and should be modelled in a simple way.</a:t>
            </a:r>
          </a:p>
          <a:p>
            <a:r>
              <a:rPr lang="en-US" sz="1200" dirty="0"/>
              <a:t>Debt sculpting of multiple debt issues where cash flow is affected by interest expenses and income taxes. </a:t>
            </a:r>
          </a:p>
          <a:p>
            <a:r>
              <a:rPr lang="en-US" sz="1200" dirty="0"/>
              <a:t>Can use the formula DS1 = CFADS/DSCR – DS2</a:t>
            </a:r>
          </a:p>
          <a:p>
            <a:r>
              <a:rPr lang="en-US" dirty="0"/>
              <a:t>If DS2 is given, then compute the aggregated debt service and then a remainder or a capture debt service issue.</a:t>
            </a:r>
          </a:p>
          <a:p>
            <a:r>
              <a:rPr lang="en-US" dirty="0"/>
              <a:t>Check each issue with PV of debt service = PV of debt</a:t>
            </a:r>
          </a:p>
          <a:p>
            <a:r>
              <a:rPr lang="en-US" dirty="0"/>
              <a:t>Can compute the separate issues with LLCR formula using total CFADS and low levels of debt.</a:t>
            </a:r>
          </a:p>
          <a:p>
            <a:r>
              <a:rPr lang="en-US" dirty="0"/>
              <a:t>Use different interest rates for each issue</a:t>
            </a:r>
          </a:p>
        </p:txBody>
      </p:sp>
    </p:spTree>
    <p:extLst>
      <p:ext uri="{BB962C8B-B14F-4D97-AF65-F5344CB8AC3E}">
        <p14:creationId xmlns:p14="http://schemas.microsoft.com/office/powerpoint/2010/main" val="19753813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59BB-F42A-757E-94FB-B113805A7F63}"/>
              </a:ext>
            </a:extLst>
          </p:cNvPr>
          <p:cNvSpPr>
            <a:spLocks noGrp="1"/>
          </p:cNvSpPr>
          <p:nvPr>
            <p:ph type="title"/>
          </p:nvPr>
        </p:nvSpPr>
        <p:spPr/>
        <p:txBody>
          <a:bodyPr>
            <a:normAutofit fontScale="90000"/>
          </a:bodyPr>
          <a:lstStyle/>
          <a:p>
            <a:r>
              <a:rPr lang="en-US" dirty="0"/>
              <a:t>Issue 4: Sculpting with Multiple Debt Issues Continued </a:t>
            </a:r>
          </a:p>
        </p:txBody>
      </p:sp>
      <p:sp>
        <p:nvSpPr>
          <p:cNvPr id="3" name="Content Placeholder 2">
            <a:extLst>
              <a:ext uri="{FF2B5EF4-FFF2-40B4-BE49-F238E27FC236}">
                <a16:creationId xmlns:a16="http://schemas.microsoft.com/office/drawing/2014/main" id="{E3A03C3B-E265-6E6D-DF32-A3380CD1BBDC}"/>
              </a:ext>
            </a:extLst>
          </p:cNvPr>
          <p:cNvSpPr>
            <a:spLocks noGrp="1"/>
          </p:cNvSpPr>
          <p:nvPr>
            <p:ph idx="1"/>
          </p:nvPr>
        </p:nvSpPr>
        <p:spPr/>
        <p:txBody>
          <a:bodyPr/>
          <a:lstStyle/>
          <a:p>
            <a:r>
              <a:rPr lang="en-US" dirty="0"/>
              <a:t>Illustration of multiple debt issues and curved sculpting .</a:t>
            </a:r>
          </a:p>
          <a:p>
            <a:endParaRPr lang="en-US" dirty="0"/>
          </a:p>
        </p:txBody>
      </p:sp>
      <p:pic>
        <p:nvPicPr>
          <p:cNvPr id="5" name="Picture 4">
            <a:extLst>
              <a:ext uri="{FF2B5EF4-FFF2-40B4-BE49-F238E27FC236}">
                <a16:creationId xmlns:a16="http://schemas.microsoft.com/office/drawing/2014/main" id="{E8807C6A-89F8-E357-C656-D59F262ECD0B}"/>
              </a:ext>
            </a:extLst>
          </p:cNvPr>
          <p:cNvPicPr>
            <a:picLocks noChangeAspect="1"/>
          </p:cNvPicPr>
          <p:nvPr/>
        </p:nvPicPr>
        <p:blipFill>
          <a:blip r:embed="rId2"/>
          <a:stretch>
            <a:fillRect/>
          </a:stretch>
        </p:blipFill>
        <p:spPr>
          <a:xfrm>
            <a:off x="1277017" y="2844762"/>
            <a:ext cx="9108761" cy="2979966"/>
          </a:xfrm>
          <a:prstGeom prst="rect">
            <a:avLst/>
          </a:prstGeom>
        </p:spPr>
      </p:pic>
    </p:spTree>
    <p:extLst>
      <p:ext uri="{BB962C8B-B14F-4D97-AF65-F5344CB8AC3E}">
        <p14:creationId xmlns:p14="http://schemas.microsoft.com/office/powerpoint/2010/main" val="5339737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4D48-8CB6-E964-319C-D7587E7A2346}"/>
              </a:ext>
            </a:extLst>
          </p:cNvPr>
          <p:cNvSpPr>
            <a:spLocks noGrp="1"/>
          </p:cNvSpPr>
          <p:nvPr>
            <p:ph type="title"/>
          </p:nvPr>
        </p:nvSpPr>
        <p:spPr/>
        <p:txBody>
          <a:bodyPr>
            <a:normAutofit fontScale="90000"/>
          </a:bodyPr>
          <a:lstStyle/>
          <a:p>
            <a:r>
              <a:rPr lang="en-US" dirty="0"/>
              <a:t>Issue 5: Sculpting with On-going Fees after COD (e.g. agency fees)</a:t>
            </a:r>
          </a:p>
        </p:txBody>
      </p:sp>
      <p:sp>
        <p:nvSpPr>
          <p:cNvPr id="3" name="Content Placeholder 2">
            <a:extLst>
              <a:ext uri="{FF2B5EF4-FFF2-40B4-BE49-F238E27FC236}">
                <a16:creationId xmlns:a16="http://schemas.microsoft.com/office/drawing/2014/main" id="{8074C540-E295-A5E1-9954-9C6738CB7CDD}"/>
              </a:ext>
            </a:extLst>
          </p:cNvPr>
          <p:cNvSpPr>
            <a:spLocks noGrp="1"/>
          </p:cNvSpPr>
          <p:nvPr>
            <p:ph idx="1"/>
          </p:nvPr>
        </p:nvSpPr>
        <p:spPr/>
        <p:txBody>
          <a:bodyPr>
            <a:normAutofit fontScale="85000" lnSpcReduction="20000"/>
          </a:bodyPr>
          <a:lstStyle/>
          <a:p>
            <a:r>
              <a:rPr lang="en-US" dirty="0"/>
              <a:t>If fees occur after the COD, the sculpting formula is different. </a:t>
            </a:r>
          </a:p>
          <a:p>
            <a:r>
              <a:rPr lang="en-US" dirty="0"/>
              <a:t>Without fees:</a:t>
            </a:r>
          </a:p>
          <a:p>
            <a:pPr lvl="1"/>
            <a:r>
              <a:rPr lang="en-US" dirty="0"/>
              <a:t>DSCR = CFADS/Debt Service</a:t>
            </a:r>
          </a:p>
          <a:p>
            <a:pPr lvl="1"/>
            <a:r>
              <a:rPr lang="en-US" dirty="0"/>
              <a:t>Debt Service = CFADS/DSCR</a:t>
            </a:r>
          </a:p>
          <a:p>
            <a:pPr lvl="1"/>
            <a:r>
              <a:rPr lang="en-US" dirty="0"/>
              <a:t>PV of Debt Service = Debt at COD</a:t>
            </a:r>
          </a:p>
          <a:p>
            <a:pPr lvl="1"/>
            <a:r>
              <a:rPr lang="en-US" dirty="0"/>
              <a:t>Repayment = Debt Service – Interest</a:t>
            </a:r>
          </a:p>
          <a:p>
            <a:pPr lvl="1"/>
            <a:r>
              <a:rPr lang="en-US" dirty="0"/>
              <a:t>Interest = Opening Debt x Interest Rate</a:t>
            </a:r>
          </a:p>
          <a:p>
            <a:r>
              <a:rPr lang="en-US" dirty="0"/>
              <a:t>With Fees</a:t>
            </a:r>
          </a:p>
          <a:p>
            <a:pPr lvl="1"/>
            <a:r>
              <a:rPr lang="en-US" dirty="0"/>
              <a:t>DSCR = CFADS/(Interest + Repayment + Fees)</a:t>
            </a:r>
          </a:p>
          <a:p>
            <a:pPr lvl="1"/>
            <a:r>
              <a:rPr lang="en-US" dirty="0"/>
              <a:t>Interest + Repayment + Fees = CFADS/DSCR</a:t>
            </a:r>
          </a:p>
          <a:p>
            <a:pPr lvl="1"/>
            <a:r>
              <a:rPr lang="en-US" dirty="0"/>
              <a:t>PV(Interest + Repayment) + PV(Fees) = CFADS/DSCR</a:t>
            </a:r>
          </a:p>
          <a:p>
            <a:pPr lvl="1"/>
            <a:r>
              <a:rPr lang="en-US" dirty="0"/>
              <a:t>Debt Size = PV(Interest + Repayment) – PV(Fees)</a:t>
            </a:r>
          </a:p>
          <a:p>
            <a:pPr lvl="1"/>
            <a:r>
              <a:rPr lang="en-US" dirty="0"/>
              <a:t>Need to compute PV of Fees First</a:t>
            </a:r>
          </a:p>
          <a:p>
            <a:pPr lvl="1"/>
            <a:r>
              <a:rPr lang="en-US" dirty="0"/>
              <a:t>Circular reference in computing fees</a:t>
            </a:r>
          </a:p>
          <a:p>
            <a:r>
              <a:rPr lang="en-US" dirty="0"/>
              <a:t>With Given Debt</a:t>
            </a:r>
          </a:p>
          <a:p>
            <a:pPr lvl="1"/>
            <a:r>
              <a:rPr lang="en-US" dirty="0"/>
              <a:t>LLCR = PV CFADS/(Debt + PV Fees)</a:t>
            </a:r>
          </a:p>
          <a:p>
            <a:pPr lvl="1"/>
            <a:r>
              <a:rPr lang="en-US" dirty="0"/>
              <a:t>Debt Service = CFADS/LLCR</a:t>
            </a:r>
          </a:p>
          <a:p>
            <a:pPr lvl="1"/>
            <a:r>
              <a:rPr lang="en-US" dirty="0"/>
              <a:t>Repayment = Debt Service – Interest – Fees</a:t>
            </a:r>
          </a:p>
          <a:p>
            <a:pPr lvl="1"/>
            <a:endParaRPr lang="en-US" dirty="0"/>
          </a:p>
        </p:txBody>
      </p:sp>
    </p:spTree>
    <p:extLst>
      <p:ext uri="{BB962C8B-B14F-4D97-AF65-F5344CB8AC3E}">
        <p14:creationId xmlns:p14="http://schemas.microsoft.com/office/powerpoint/2010/main" val="2600327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F9D04-C079-3E34-39A5-6A5B3981F92A}"/>
              </a:ext>
            </a:extLst>
          </p:cNvPr>
          <p:cNvSpPr>
            <a:spLocks noGrp="1"/>
          </p:cNvSpPr>
          <p:nvPr>
            <p:ph type="title"/>
          </p:nvPr>
        </p:nvSpPr>
        <p:spPr/>
        <p:txBody>
          <a:bodyPr>
            <a:normAutofit fontScale="90000"/>
          </a:bodyPr>
          <a:lstStyle/>
          <a:p>
            <a:r>
              <a:rPr lang="en-US" dirty="0"/>
              <a:t>Issue 6: Confusion over Structuring and Credit Analysis</a:t>
            </a:r>
          </a:p>
        </p:txBody>
      </p:sp>
      <p:sp>
        <p:nvSpPr>
          <p:cNvPr id="3" name="Content Placeholder 2">
            <a:extLst>
              <a:ext uri="{FF2B5EF4-FFF2-40B4-BE49-F238E27FC236}">
                <a16:creationId xmlns:a16="http://schemas.microsoft.com/office/drawing/2014/main" id="{F0CDC34E-62CD-8402-BC3F-CF9FD1AB5427}"/>
              </a:ext>
            </a:extLst>
          </p:cNvPr>
          <p:cNvSpPr>
            <a:spLocks noGrp="1"/>
          </p:cNvSpPr>
          <p:nvPr>
            <p:ph idx="1"/>
          </p:nvPr>
        </p:nvSpPr>
        <p:spPr/>
        <p:txBody>
          <a:bodyPr/>
          <a:lstStyle/>
          <a:p>
            <a:r>
              <a:rPr lang="en-US" sz="1200" dirty="0"/>
              <a:t>A Model can be used to either evaluate debt structuring or credit analysis. They are related but not the same.</a:t>
            </a:r>
          </a:p>
          <a:p>
            <a:r>
              <a:rPr lang="en-US" sz="1200" dirty="0"/>
              <a:t>In debt structuring, the size of the debt and other features are modelled with different scenarios. </a:t>
            </a:r>
          </a:p>
          <a:p>
            <a:r>
              <a:rPr lang="en-US" sz="1200" dirty="0"/>
              <a:t>with different structuring and different credit analysis scenarios. Essentially fixing the debt from a structuring scenario and then performing probability with alternative structures.</a:t>
            </a:r>
          </a:p>
          <a:p>
            <a:r>
              <a:rPr lang="en-US" sz="1200" dirty="0"/>
              <a:t>Effective control pages where you can evaluate either debt structuring or credit analysis with different structuring and different credit analysis scenarios. Essentially fixing the debt from a structuring scenario and then performing probability with alternative structures.</a:t>
            </a:r>
          </a:p>
          <a:p>
            <a:endParaRPr lang="en-US" sz="1200" dirty="0"/>
          </a:p>
          <a:p>
            <a:endParaRPr lang="en-US" dirty="0"/>
          </a:p>
          <a:p>
            <a:endParaRPr lang="en-US" dirty="0"/>
          </a:p>
        </p:txBody>
      </p:sp>
    </p:spTree>
    <p:extLst>
      <p:ext uri="{BB962C8B-B14F-4D97-AF65-F5344CB8AC3E}">
        <p14:creationId xmlns:p14="http://schemas.microsoft.com/office/powerpoint/2010/main" val="3233507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8DC52-073E-978B-FE5C-9F90669E9FAD}"/>
              </a:ext>
            </a:extLst>
          </p:cNvPr>
          <p:cNvSpPr>
            <a:spLocks noGrp="1"/>
          </p:cNvSpPr>
          <p:nvPr>
            <p:ph type="title"/>
          </p:nvPr>
        </p:nvSpPr>
        <p:spPr/>
        <p:txBody>
          <a:bodyPr>
            <a:normAutofit fontScale="90000"/>
          </a:bodyPr>
          <a:lstStyle/>
          <a:p>
            <a:r>
              <a:rPr lang="en-US" dirty="0"/>
              <a:t>Issue 6: Risk Analysis versus Debt Structuring Continued</a:t>
            </a:r>
          </a:p>
        </p:txBody>
      </p:sp>
      <p:sp>
        <p:nvSpPr>
          <p:cNvPr id="3" name="Content Placeholder 2">
            <a:extLst>
              <a:ext uri="{FF2B5EF4-FFF2-40B4-BE49-F238E27FC236}">
                <a16:creationId xmlns:a16="http://schemas.microsoft.com/office/drawing/2014/main" id="{AF247776-A363-FDA6-F170-90460C0EFE0B}"/>
              </a:ext>
            </a:extLst>
          </p:cNvPr>
          <p:cNvSpPr>
            <a:spLocks noGrp="1"/>
          </p:cNvSpPr>
          <p:nvPr>
            <p:ph idx="1"/>
          </p:nvPr>
        </p:nvSpPr>
        <p:spPr/>
        <p:txBody>
          <a:bodyPr/>
          <a:lstStyle/>
          <a:p>
            <a:r>
              <a:rPr lang="en-US" dirty="0"/>
              <a:t>In modelling a cash flow waterfall for evaluating risk analysis, you should set up accounts for a second debt schedule, a DSRA account, a reserve account for trapped cash flow, and a default account.</a:t>
            </a:r>
          </a:p>
          <a:p>
            <a:r>
              <a:rPr lang="en-US" dirty="0"/>
              <a:t>All of the flows into and out of the accounts come from the MIN and MAX in the cash flow statement. Please no IF statements.</a:t>
            </a:r>
          </a:p>
          <a:p>
            <a:r>
              <a:rPr lang="en-US" dirty="0"/>
              <a:t>Use subtotals as a basis for MIN or MAX</a:t>
            </a:r>
          </a:p>
        </p:txBody>
      </p:sp>
      <p:pic>
        <p:nvPicPr>
          <p:cNvPr id="5" name="Picture 4">
            <a:extLst>
              <a:ext uri="{FF2B5EF4-FFF2-40B4-BE49-F238E27FC236}">
                <a16:creationId xmlns:a16="http://schemas.microsoft.com/office/drawing/2014/main" id="{D78A607B-A336-7998-DB2C-16181C05ABD7}"/>
              </a:ext>
            </a:extLst>
          </p:cNvPr>
          <p:cNvPicPr>
            <a:picLocks noChangeAspect="1"/>
          </p:cNvPicPr>
          <p:nvPr/>
        </p:nvPicPr>
        <p:blipFill>
          <a:blip r:embed="rId2"/>
          <a:stretch>
            <a:fillRect/>
          </a:stretch>
        </p:blipFill>
        <p:spPr>
          <a:xfrm>
            <a:off x="3846577" y="4026076"/>
            <a:ext cx="5850303" cy="2545240"/>
          </a:xfrm>
          <a:prstGeom prst="rect">
            <a:avLst/>
          </a:prstGeom>
        </p:spPr>
      </p:pic>
    </p:spTree>
    <p:extLst>
      <p:ext uri="{BB962C8B-B14F-4D97-AF65-F5344CB8AC3E}">
        <p14:creationId xmlns:p14="http://schemas.microsoft.com/office/powerpoint/2010/main" val="32244737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4936-17B8-8CB2-5ED8-E9F7A5B4294A}"/>
              </a:ext>
            </a:extLst>
          </p:cNvPr>
          <p:cNvSpPr>
            <a:spLocks noGrp="1"/>
          </p:cNvSpPr>
          <p:nvPr>
            <p:ph type="title"/>
          </p:nvPr>
        </p:nvSpPr>
        <p:spPr/>
        <p:txBody>
          <a:bodyPr>
            <a:normAutofit fontScale="90000"/>
          </a:bodyPr>
          <a:lstStyle/>
          <a:p>
            <a:r>
              <a:rPr lang="en-US" dirty="0"/>
              <a:t>Issue 7: Converting from Monthly to Semi-Annual Financing</a:t>
            </a:r>
          </a:p>
        </p:txBody>
      </p:sp>
      <p:sp>
        <p:nvSpPr>
          <p:cNvPr id="3" name="Content Placeholder 2">
            <a:extLst>
              <a:ext uri="{FF2B5EF4-FFF2-40B4-BE49-F238E27FC236}">
                <a16:creationId xmlns:a16="http://schemas.microsoft.com/office/drawing/2014/main" id="{3C1E8D38-C0D5-5B02-AE16-507D53C66423}"/>
              </a:ext>
            </a:extLst>
          </p:cNvPr>
          <p:cNvSpPr>
            <a:spLocks noGrp="1"/>
          </p:cNvSpPr>
          <p:nvPr>
            <p:ph idx="1"/>
          </p:nvPr>
        </p:nvSpPr>
        <p:spPr/>
        <p:txBody>
          <a:bodyPr/>
          <a:lstStyle/>
          <a:p>
            <a:r>
              <a:rPr lang="en-US" sz="1200" dirty="0"/>
              <a:t>Developing timelines that can easily convert monthly to semi-annual or quarterly and creating semi-annual sums in monthly models without SUM(OFFSET).</a:t>
            </a:r>
          </a:p>
          <a:p>
            <a:r>
              <a:rPr lang="en-US" sz="1200" dirty="0"/>
              <a:t>Step 1: Develop a counter from a flag</a:t>
            </a:r>
          </a:p>
          <a:p>
            <a:pPr lvl="1"/>
            <a:r>
              <a:rPr lang="en-US" sz="1088" dirty="0"/>
              <a:t>Be very careful with 5 months and the dates</a:t>
            </a:r>
          </a:p>
          <a:p>
            <a:pPr lvl="1"/>
            <a:r>
              <a:rPr lang="en-US" sz="1088" dirty="0"/>
              <a:t>Add a flag for the last month before COD</a:t>
            </a:r>
          </a:p>
          <a:p>
            <a:pPr lvl="1"/>
            <a:r>
              <a:rPr lang="en-US" sz="1088" dirty="0"/>
              <a:t>Sum the prior counter and the prior flag</a:t>
            </a:r>
          </a:p>
          <a:p>
            <a:endParaRPr lang="en-US" dirty="0"/>
          </a:p>
        </p:txBody>
      </p:sp>
      <p:pic>
        <p:nvPicPr>
          <p:cNvPr id="5" name="Picture 4">
            <a:extLst>
              <a:ext uri="{FF2B5EF4-FFF2-40B4-BE49-F238E27FC236}">
                <a16:creationId xmlns:a16="http://schemas.microsoft.com/office/drawing/2014/main" id="{DE80EB3D-E128-5590-1B53-BB09B1F697D9}"/>
              </a:ext>
            </a:extLst>
          </p:cNvPr>
          <p:cNvPicPr>
            <a:picLocks noChangeAspect="1"/>
          </p:cNvPicPr>
          <p:nvPr/>
        </p:nvPicPr>
        <p:blipFill>
          <a:blip r:embed="rId2"/>
          <a:stretch>
            <a:fillRect/>
          </a:stretch>
        </p:blipFill>
        <p:spPr>
          <a:xfrm>
            <a:off x="2781302" y="3412730"/>
            <a:ext cx="6629399" cy="2337145"/>
          </a:xfrm>
          <a:prstGeom prst="rect">
            <a:avLst/>
          </a:prstGeom>
        </p:spPr>
      </p:pic>
    </p:spTree>
    <p:extLst>
      <p:ext uri="{BB962C8B-B14F-4D97-AF65-F5344CB8AC3E}">
        <p14:creationId xmlns:p14="http://schemas.microsoft.com/office/powerpoint/2010/main" val="3605830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FA848F8-102D-F4DF-1FE6-9DD95342542F}"/>
              </a:ext>
            </a:extLst>
          </p:cNvPr>
          <p:cNvSpPr txBox="1"/>
          <p:nvPr/>
        </p:nvSpPr>
        <p:spPr>
          <a:xfrm>
            <a:off x="457314" y="1963055"/>
            <a:ext cx="7007659" cy="2654573"/>
          </a:xfrm>
          <a:prstGeom prst="rect">
            <a:avLst/>
          </a:prstGeom>
          <a:noFill/>
        </p:spPr>
        <p:txBody>
          <a:bodyPr wrap="square" anchor="t">
            <a:spAutoFit/>
          </a:bodyPr>
          <a:lstStyle/>
          <a:p>
            <a:pPr>
              <a:lnSpc>
                <a:spcPct val="95000"/>
              </a:lnSpc>
              <a:spcAft>
                <a:spcPts val="300"/>
              </a:spcAft>
            </a:pPr>
            <a:r>
              <a:rPr lang="en-US" sz="6000" b="1">
                <a:solidFill>
                  <a:schemeClr val="bg1"/>
                </a:solidFill>
                <a:latin typeface="DIN Next LT Arabic" panose="020B0503020203050203" pitchFamily="34" charset="-78"/>
                <a:cs typeface="DIN Next LT Arabic" panose="020B0503020203050203" pitchFamily="34" charset="-78"/>
              </a:rPr>
              <a:t>02</a:t>
            </a:r>
          </a:p>
          <a:p>
            <a:pPr>
              <a:lnSpc>
                <a:spcPct val="95000"/>
              </a:lnSpc>
              <a:spcAft>
                <a:spcPts val="300"/>
              </a:spcAft>
            </a:pPr>
            <a:r>
              <a:rPr lang="en-US" sz="6000" b="1">
                <a:solidFill>
                  <a:schemeClr val="bg1"/>
                </a:solidFill>
                <a:latin typeface="DIN Next LT Arabic" panose="020B0503020203050203" pitchFamily="34" charset="-78"/>
                <a:cs typeface="DIN Next LT Arabic" panose="020B0503020203050203" pitchFamily="34" charset="-78"/>
              </a:rPr>
              <a:t>Programs</a:t>
            </a:r>
          </a:p>
          <a:p>
            <a:pPr>
              <a:lnSpc>
                <a:spcPct val="95000"/>
              </a:lnSpc>
              <a:spcAft>
                <a:spcPts val="300"/>
              </a:spcAft>
            </a:pPr>
            <a:r>
              <a:rPr lang="en-US" sz="5000">
                <a:solidFill>
                  <a:schemeClr val="bg1"/>
                </a:solidFill>
                <a:latin typeface="DIN Next LT Arabic" panose="020B0503020203050203" pitchFamily="34" charset="-78"/>
                <a:cs typeface="DIN Next LT Arabic" panose="020B0503020203050203" pitchFamily="34" charset="-78"/>
              </a:rPr>
              <a:t>What We Offer</a:t>
            </a:r>
          </a:p>
        </p:txBody>
      </p:sp>
      <p:sp>
        <p:nvSpPr>
          <p:cNvPr id="19" name="TextBox 18">
            <a:extLst>
              <a:ext uri="{FF2B5EF4-FFF2-40B4-BE49-F238E27FC236}">
                <a16:creationId xmlns:a16="http://schemas.microsoft.com/office/drawing/2014/main" id="{21C2DCEC-66CC-5D52-DD06-2891F4CE02A1}"/>
              </a:ext>
            </a:extLst>
          </p:cNvPr>
          <p:cNvSpPr txBox="1"/>
          <p:nvPr/>
        </p:nvSpPr>
        <p:spPr>
          <a:xfrm>
            <a:off x="6875686" y="5004948"/>
            <a:ext cx="2314034" cy="1092607"/>
          </a:xfrm>
          <a:prstGeom prst="rect">
            <a:avLst/>
          </a:prstGeom>
          <a:noFill/>
        </p:spPr>
        <p:txBody>
          <a:bodyPr wrap="square" anchor="t">
            <a:spAutoFit/>
          </a:bodyPr>
          <a:lstStyle/>
          <a:p>
            <a:pPr>
              <a:spcAft>
                <a:spcPts val="600"/>
              </a:spcAft>
            </a:pPr>
            <a:r>
              <a:rPr lang="en-ID" sz="1400" b="1">
                <a:solidFill>
                  <a:schemeClr val="bg1"/>
                </a:solidFill>
                <a:latin typeface="DIN Next LT Arabic" panose="020B0503020203050203" pitchFamily="34" charset="-78"/>
                <a:ea typeface="Roboto Light" panose="02000000000000000000" pitchFamily="2" charset="0"/>
                <a:cs typeface="DIN Next LT Arabic" panose="020B0503020203050203" pitchFamily="34" charset="-78"/>
              </a:rPr>
              <a:t>We are going to cover:</a:t>
            </a:r>
          </a:p>
          <a:p>
            <a:pPr marL="285750" indent="-285750">
              <a:spcAft>
                <a:spcPts val="600"/>
              </a:spcAft>
              <a:buFontTx/>
              <a:buChar char="-"/>
            </a:pPr>
            <a:r>
              <a:rPr lang="en-ID" sz="1200">
                <a:solidFill>
                  <a:schemeClr val="bg1"/>
                </a:solidFill>
                <a:latin typeface="DIN Next LT Arabic" panose="020B0503020203050203" pitchFamily="34" charset="-78"/>
                <a:ea typeface="Roboto Light" panose="02000000000000000000" pitchFamily="2" charset="0"/>
                <a:cs typeface="DIN Next LT Arabic" panose="020B0503020203050203" pitchFamily="34" charset="-78"/>
              </a:rPr>
              <a:t>Programs Overview</a:t>
            </a:r>
          </a:p>
          <a:p>
            <a:pPr marL="285750" indent="-285750">
              <a:spcAft>
                <a:spcPts val="600"/>
              </a:spcAft>
              <a:buFontTx/>
              <a:buChar char="-"/>
            </a:pPr>
            <a:r>
              <a:rPr lang="en-ID" sz="1200">
                <a:solidFill>
                  <a:schemeClr val="bg1"/>
                </a:solidFill>
                <a:latin typeface="DIN Next LT Arabic" panose="020B0503020203050203" pitchFamily="34" charset="-78"/>
                <a:ea typeface="Roboto Light" panose="02000000000000000000" pitchFamily="2" charset="0"/>
                <a:cs typeface="DIN Next LT Arabic" panose="020B0503020203050203" pitchFamily="34" charset="-78"/>
              </a:rPr>
              <a:t>Programs in Details</a:t>
            </a:r>
          </a:p>
          <a:p>
            <a:pPr marL="285750" indent="-285750">
              <a:spcAft>
                <a:spcPts val="600"/>
              </a:spcAft>
              <a:buFontTx/>
              <a:buChar char="-"/>
            </a:pPr>
            <a:r>
              <a:rPr lang="en-ID" sz="1200">
                <a:solidFill>
                  <a:schemeClr val="bg1"/>
                </a:solidFill>
                <a:latin typeface="DIN Next LT Arabic" panose="020B0503020203050203" pitchFamily="34" charset="-78"/>
                <a:ea typeface="Roboto Light" panose="02000000000000000000" pitchFamily="2" charset="0"/>
                <a:cs typeface="DIN Next LT Arabic" panose="020B0503020203050203" pitchFamily="34" charset="-78"/>
              </a:rPr>
              <a:t>Modules</a:t>
            </a:r>
          </a:p>
        </p:txBody>
      </p:sp>
      <p:cxnSp>
        <p:nvCxnSpPr>
          <p:cNvPr id="21" name="Straight Connector 20">
            <a:extLst>
              <a:ext uri="{FF2B5EF4-FFF2-40B4-BE49-F238E27FC236}">
                <a16:creationId xmlns:a16="http://schemas.microsoft.com/office/drawing/2014/main" id="{30920885-76C2-51C1-01E4-101A8506CFB4}"/>
              </a:ext>
            </a:extLst>
          </p:cNvPr>
          <p:cNvCxnSpPr>
            <a:cxnSpLocks/>
          </p:cNvCxnSpPr>
          <p:nvPr/>
        </p:nvCxnSpPr>
        <p:spPr>
          <a:xfrm>
            <a:off x="532607" y="4791468"/>
            <a:ext cx="8215679" cy="550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84BB4F4-F241-C067-E793-9EE70F450FD0}"/>
              </a:ext>
            </a:extLst>
          </p:cNvPr>
          <p:cNvSpPr/>
          <p:nvPr/>
        </p:nvSpPr>
        <p:spPr>
          <a:xfrm>
            <a:off x="532604" y="4763114"/>
            <a:ext cx="2515396" cy="111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SA"/>
          </a:p>
        </p:txBody>
      </p:sp>
    </p:spTree>
    <p:extLst>
      <p:ext uri="{BB962C8B-B14F-4D97-AF65-F5344CB8AC3E}">
        <p14:creationId xmlns:p14="http://schemas.microsoft.com/office/powerpoint/2010/main" val="27674792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99021-21ED-613D-C230-30AAAA270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7B1669-CC68-54A3-70C0-8A709DE49700}"/>
              </a:ext>
            </a:extLst>
          </p:cNvPr>
          <p:cNvSpPr>
            <a:spLocks noGrp="1"/>
          </p:cNvSpPr>
          <p:nvPr>
            <p:ph type="title"/>
          </p:nvPr>
        </p:nvSpPr>
        <p:spPr/>
        <p:txBody>
          <a:bodyPr>
            <a:normAutofit fontScale="90000"/>
          </a:bodyPr>
          <a:lstStyle/>
          <a:p>
            <a:r>
              <a:rPr lang="en-US" dirty="0"/>
              <a:t>Issue 7: Converting from Monthly to Semi-Annual Financing</a:t>
            </a:r>
          </a:p>
        </p:txBody>
      </p:sp>
      <p:sp>
        <p:nvSpPr>
          <p:cNvPr id="3" name="Content Placeholder 2">
            <a:extLst>
              <a:ext uri="{FF2B5EF4-FFF2-40B4-BE49-F238E27FC236}">
                <a16:creationId xmlns:a16="http://schemas.microsoft.com/office/drawing/2014/main" id="{436C0042-5F54-8301-4027-3EBA755FE345}"/>
              </a:ext>
            </a:extLst>
          </p:cNvPr>
          <p:cNvSpPr>
            <a:spLocks noGrp="1"/>
          </p:cNvSpPr>
          <p:nvPr>
            <p:ph idx="1"/>
          </p:nvPr>
        </p:nvSpPr>
        <p:spPr/>
        <p:txBody>
          <a:bodyPr/>
          <a:lstStyle/>
          <a:p>
            <a:r>
              <a:rPr lang="en-US" sz="1200" dirty="0"/>
              <a:t>Step 2: Use Sumif and not Offset</a:t>
            </a:r>
          </a:p>
          <a:p>
            <a:pPr lvl="1"/>
            <a:r>
              <a:rPr lang="en-US" sz="1088" dirty="0"/>
              <a:t>Sumif with entire line and the counter</a:t>
            </a:r>
          </a:p>
          <a:p>
            <a:pPr lvl="1"/>
            <a:r>
              <a:rPr lang="en-US" sz="1088" dirty="0"/>
              <a:t>Multiply the Sumif by the repayment flag</a:t>
            </a:r>
          </a:p>
          <a:p>
            <a:pPr lvl="1"/>
            <a:r>
              <a:rPr lang="en-US" sz="1088" dirty="0"/>
              <a:t>Make sure the counter changes at the date of the repayment flag</a:t>
            </a:r>
          </a:p>
          <a:p>
            <a:pPr lvl="1"/>
            <a:r>
              <a:rPr lang="en-US" sz="1088" dirty="0"/>
              <a:t>Make sure there are six months (or 3 months) when adding</a:t>
            </a:r>
          </a:p>
          <a:p>
            <a:endParaRPr lang="en-US" dirty="0"/>
          </a:p>
        </p:txBody>
      </p:sp>
      <p:pic>
        <p:nvPicPr>
          <p:cNvPr id="5" name="Picture 4">
            <a:extLst>
              <a:ext uri="{FF2B5EF4-FFF2-40B4-BE49-F238E27FC236}">
                <a16:creationId xmlns:a16="http://schemas.microsoft.com/office/drawing/2014/main" id="{E88BA237-9D9D-3D94-FDC6-B0F6619CB1CF}"/>
              </a:ext>
            </a:extLst>
          </p:cNvPr>
          <p:cNvPicPr>
            <a:picLocks noChangeAspect="1"/>
          </p:cNvPicPr>
          <p:nvPr/>
        </p:nvPicPr>
        <p:blipFill>
          <a:blip r:embed="rId2"/>
          <a:stretch>
            <a:fillRect/>
          </a:stretch>
        </p:blipFill>
        <p:spPr>
          <a:xfrm>
            <a:off x="2781302" y="3362159"/>
            <a:ext cx="6629399" cy="2337145"/>
          </a:xfrm>
          <a:prstGeom prst="rect">
            <a:avLst/>
          </a:prstGeom>
        </p:spPr>
      </p:pic>
    </p:spTree>
    <p:extLst>
      <p:ext uri="{BB962C8B-B14F-4D97-AF65-F5344CB8AC3E}">
        <p14:creationId xmlns:p14="http://schemas.microsoft.com/office/powerpoint/2010/main" val="42932808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0E4A-1B65-C062-03AE-E6BA032171A1}"/>
              </a:ext>
            </a:extLst>
          </p:cNvPr>
          <p:cNvSpPr>
            <a:spLocks noGrp="1"/>
          </p:cNvSpPr>
          <p:nvPr>
            <p:ph type="title"/>
          </p:nvPr>
        </p:nvSpPr>
        <p:spPr/>
        <p:txBody>
          <a:bodyPr>
            <a:normAutofit fontScale="90000"/>
          </a:bodyPr>
          <a:lstStyle/>
          <a:p>
            <a:r>
              <a:rPr lang="en-US" dirty="0"/>
              <a:t>Issue 8: Including actual data in models for the construction and operating period</a:t>
            </a:r>
          </a:p>
        </p:txBody>
      </p:sp>
      <p:sp>
        <p:nvSpPr>
          <p:cNvPr id="3" name="Content Placeholder 2">
            <a:extLst>
              <a:ext uri="{FF2B5EF4-FFF2-40B4-BE49-F238E27FC236}">
                <a16:creationId xmlns:a16="http://schemas.microsoft.com/office/drawing/2014/main" id="{8CFF7532-6D99-B74D-CF3D-EA15BB0891AF}"/>
              </a:ext>
            </a:extLst>
          </p:cNvPr>
          <p:cNvSpPr>
            <a:spLocks noGrp="1"/>
          </p:cNvSpPr>
          <p:nvPr>
            <p:ph idx="1"/>
          </p:nvPr>
        </p:nvSpPr>
        <p:spPr/>
        <p:txBody>
          <a:bodyPr>
            <a:normAutofit/>
          </a:bodyPr>
          <a:lstStyle/>
          <a:p>
            <a:r>
              <a:rPr lang="en-US" sz="1200" dirty="0"/>
              <a:t>Theory: How to measure the performance of a project. Should you make a new forecast after you receive the actuals; how should you present the project for asset management; what is the benchmark for performance.</a:t>
            </a:r>
          </a:p>
          <a:p>
            <a:r>
              <a:rPr lang="en-US" sz="1200" dirty="0"/>
              <a:t>A big trick is to use financial statements with and if statement for the closing balance:</a:t>
            </a:r>
          </a:p>
          <a:p>
            <a:pPr lvl="1"/>
            <a:r>
              <a:rPr lang="en-US" sz="1088" dirty="0"/>
              <a:t>Never over-write the actuals into financial statements</a:t>
            </a:r>
          </a:p>
          <a:p>
            <a:pPr lvl="1"/>
            <a:r>
              <a:rPr lang="en-US" sz="1088" dirty="0"/>
              <a:t>Keep a separate input sheet with actuals</a:t>
            </a:r>
          </a:p>
          <a:p>
            <a:pPr lvl="1"/>
            <a:r>
              <a:rPr lang="en-US" sz="1088" dirty="0"/>
              <a:t>If(Historic Switch, Financial Statement Number, Opening Balance +- Stuff)</a:t>
            </a:r>
          </a:p>
          <a:p>
            <a:pPr lvl="1"/>
            <a:r>
              <a:rPr lang="en-US" sz="1088" dirty="0"/>
              <a:t>For plant balance, accumulated depreciation, debt balance, equity balance and cash</a:t>
            </a:r>
          </a:p>
          <a:p>
            <a:pPr lvl="1"/>
            <a:r>
              <a:rPr lang="en-US" sz="1088" dirty="0"/>
              <a:t>Derive Items of cash</a:t>
            </a:r>
          </a:p>
          <a:p>
            <a:r>
              <a:rPr lang="en-US" sz="1200" dirty="0"/>
              <a:t>Including actual data in models for the construction period in project finance.</a:t>
            </a:r>
          </a:p>
          <a:p>
            <a:pPr lvl="1"/>
            <a:r>
              <a:rPr lang="en-US" sz="1088" dirty="0"/>
              <a:t>You may need a reconciling item for actual debt, capital expenditures and other items as the total amount over the construction period is defined, but the monthly flows can differ</a:t>
            </a:r>
          </a:p>
          <a:p>
            <a:pPr lvl="1"/>
            <a:r>
              <a:rPr lang="en-US" sz="1088" dirty="0"/>
              <a:t>For example, the total debt commitment is defined, and the reconciliation is entered either in a single end period or a series of periods at the end of the construction</a:t>
            </a:r>
          </a:p>
          <a:p>
            <a:r>
              <a:rPr lang="en-US" sz="1200" dirty="0"/>
              <a:t>Presenting actual</a:t>
            </a:r>
          </a:p>
          <a:p>
            <a:pPr lvl="1"/>
            <a:r>
              <a:rPr lang="en-US" sz="1088" dirty="0"/>
              <a:t>Presenting historic with actual and with the original projection is easy</a:t>
            </a:r>
          </a:p>
          <a:p>
            <a:pPr lvl="1"/>
            <a:r>
              <a:rPr lang="en-US" sz="1088" dirty="0"/>
              <a:t>Could compute economic depreciation in project finance to compare return to the benchmark</a:t>
            </a:r>
          </a:p>
          <a:p>
            <a:pPr lvl="1"/>
            <a:r>
              <a:rPr lang="en-US" sz="1088" dirty="0"/>
              <a:t>Presenting prospective forecast with bounce back or with continuing trends</a:t>
            </a:r>
          </a:p>
          <a:p>
            <a:endParaRPr lang="en-US" sz="1200" dirty="0"/>
          </a:p>
          <a:p>
            <a:endParaRPr lang="en-US" dirty="0"/>
          </a:p>
        </p:txBody>
      </p:sp>
    </p:spTree>
    <p:extLst>
      <p:ext uri="{BB962C8B-B14F-4D97-AF65-F5344CB8AC3E}">
        <p14:creationId xmlns:p14="http://schemas.microsoft.com/office/powerpoint/2010/main" val="10602179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9821-05BD-EB2E-97AC-2696DB39472A}"/>
              </a:ext>
            </a:extLst>
          </p:cNvPr>
          <p:cNvSpPr>
            <a:spLocks noGrp="1"/>
          </p:cNvSpPr>
          <p:nvPr>
            <p:ph type="title"/>
          </p:nvPr>
        </p:nvSpPr>
        <p:spPr/>
        <p:txBody>
          <a:bodyPr>
            <a:normAutofit fontScale="90000"/>
          </a:bodyPr>
          <a:lstStyle/>
          <a:p>
            <a:r>
              <a:rPr lang="en-US" dirty="0"/>
              <a:t>Issue 8: Including actual data in models for the construction and operating period</a:t>
            </a:r>
          </a:p>
        </p:txBody>
      </p:sp>
      <p:sp>
        <p:nvSpPr>
          <p:cNvPr id="3" name="Content Placeholder 2">
            <a:extLst>
              <a:ext uri="{FF2B5EF4-FFF2-40B4-BE49-F238E27FC236}">
                <a16:creationId xmlns:a16="http://schemas.microsoft.com/office/drawing/2014/main" id="{2AFED399-7AC8-089E-A3D8-A9F6E735CA71}"/>
              </a:ext>
            </a:extLst>
          </p:cNvPr>
          <p:cNvSpPr>
            <a:spLocks noGrp="1"/>
          </p:cNvSpPr>
          <p:nvPr>
            <p:ph idx="1"/>
          </p:nvPr>
        </p:nvSpPr>
        <p:spPr/>
        <p:txBody>
          <a:bodyPr/>
          <a:lstStyle/>
          <a:p>
            <a:r>
              <a:rPr lang="en-US" dirty="0"/>
              <a:t>Illustration of Model with Actuals</a:t>
            </a:r>
          </a:p>
          <a:p>
            <a:r>
              <a:rPr lang="en-US" dirty="0"/>
              <a:t>Note the balance sheet item with IF statement and the Flags</a:t>
            </a:r>
          </a:p>
          <a:p>
            <a:endParaRPr lang="en-US" dirty="0"/>
          </a:p>
          <a:p>
            <a:endParaRPr lang="en-US" dirty="0"/>
          </a:p>
        </p:txBody>
      </p:sp>
      <p:pic>
        <p:nvPicPr>
          <p:cNvPr id="7" name="Picture 6">
            <a:extLst>
              <a:ext uri="{FF2B5EF4-FFF2-40B4-BE49-F238E27FC236}">
                <a16:creationId xmlns:a16="http://schemas.microsoft.com/office/drawing/2014/main" id="{7BED18EC-98B4-FE5F-AB52-4AAAE2B8ECAA}"/>
              </a:ext>
            </a:extLst>
          </p:cNvPr>
          <p:cNvPicPr>
            <a:picLocks noChangeAspect="1"/>
          </p:cNvPicPr>
          <p:nvPr/>
        </p:nvPicPr>
        <p:blipFill>
          <a:blip r:embed="rId2"/>
          <a:stretch>
            <a:fillRect/>
          </a:stretch>
        </p:blipFill>
        <p:spPr>
          <a:xfrm>
            <a:off x="2728924" y="2899459"/>
            <a:ext cx="6567476" cy="3473222"/>
          </a:xfrm>
          <a:prstGeom prst="rect">
            <a:avLst/>
          </a:prstGeom>
        </p:spPr>
      </p:pic>
    </p:spTree>
    <p:extLst>
      <p:ext uri="{BB962C8B-B14F-4D97-AF65-F5344CB8AC3E}">
        <p14:creationId xmlns:p14="http://schemas.microsoft.com/office/powerpoint/2010/main" val="29893883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A1AA-FE44-D052-2114-BC980F5F809B}"/>
              </a:ext>
            </a:extLst>
          </p:cNvPr>
          <p:cNvSpPr>
            <a:spLocks noGrp="1"/>
          </p:cNvSpPr>
          <p:nvPr>
            <p:ph type="title"/>
          </p:nvPr>
        </p:nvSpPr>
        <p:spPr/>
        <p:txBody>
          <a:bodyPr>
            <a:normAutofit/>
          </a:bodyPr>
          <a:lstStyle/>
          <a:p>
            <a:r>
              <a:rPr lang="en-US" dirty="0"/>
              <a:t>Issue 9: Adding Re-financing with Taxes</a:t>
            </a:r>
          </a:p>
        </p:txBody>
      </p:sp>
      <p:sp>
        <p:nvSpPr>
          <p:cNvPr id="3" name="Content Placeholder 2">
            <a:extLst>
              <a:ext uri="{FF2B5EF4-FFF2-40B4-BE49-F238E27FC236}">
                <a16:creationId xmlns:a16="http://schemas.microsoft.com/office/drawing/2014/main" id="{30230831-7938-F323-7F99-208869C5962C}"/>
              </a:ext>
            </a:extLst>
          </p:cNvPr>
          <p:cNvSpPr>
            <a:spLocks noGrp="1"/>
          </p:cNvSpPr>
          <p:nvPr>
            <p:ph idx="1"/>
          </p:nvPr>
        </p:nvSpPr>
        <p:spPr/>
        <p:txBody>
          <a:bodyPr>
            <a:normAutofit lnSpcReduction="10000"/>
          </a:bodyPr>
          <a:lstStyle/>
          <a:p>
            <a:r>
              <a:rPr lang="en-US" dirty="0"/>
              <a:t>Theory: Re-financing has become standard in analysis and reflects the risk reduction of a project once actual cash flow has been established. The option to re-finance increases equity IRR because of the timing issues in equity IRR. Mathematically, it is better to re-finance earlier.</a:t>
            </a:r>
          </a:p>
          <a:p>
            <a:r>
              <a:rPr lang="en-US" dirty="0"/>
              <a:t>Mechanics</a:t>
            </a:r>
          </a:p>
          <a:p>
            <a:pPr lvl="1"/>
            <a:r>
              <a:rPr lang="en-US" dirty="0"/>
              <a:t>Without taxes, re-financing is pretty easy. You add a switch for the re-finance period, you make assumptions about the re-financing (DSCR, tenure, interest rate); you make a new switch for the re-finance repayment; you use the NPV formula to compute debt at the re-finance period; you make a re-finance debt schedule; finally, you repay the existing debt, and you add a few lines to the cash flow waterfall for repayment of initial debt and proceeds from new debt</a:t>
            </a:r>
          </a:p>
          <a:p>
            <a:pPr lvl="1"/>
            <a:r>
              <a:rPr lang="en-US" dirty="0"/>
              <a:t>As you are using the present value of debt service from CFADS to compute the re-financed debt, the re-financed debt changes the interest expense; the changed interest expense changes the income tax which changes the CFADS</a:t>
            </a:r>
          </a:p>
          <a:p>
            <a:pPr lvl="1"/>
            <a:r>
              <a:rPr lang="en-US" dirty="0"/>
              <a:t>If you have multiple re-financings, there will be a lot of lines to add to the copy and paste, and the copy and paste could get messy</a:t>
            </a:r>
          </a:p>
          <a:p>
            <a:pPr lvl="1"/>
            <a:r>
              <a:rPr lang="en-US" dirty="0"/>
              <a:t>Instead, you can create a UDF which you can think of as a sum function with the ability to compute many different re-financings.</a:t>
            </a:r>
          </a:p>
        </p:txBody>
      </p:sp>
    </p:spTree>
    <p:extLst>
      <p:ext uri="{BB962C8B-B14F-4D97-AF65-F5344CB8AC3E}">
        <p14:creationId xmlns:p14="http://schemas.microsoft.com/office/powerpoint/2010/main" val="42115985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D3CB-FAFC-45DA-530F-3D660995CE73}"/>
              </a:ext>
            </a:extLst>
          </p:cNvPr>
          <p:cNvSpPr>
            <a:spLocks noGrp="1"/>
          </p:cNvSpPr>
          <p:nvPr>
            <p:ph type="title"/>
          </p:nvPr>
        </p:nvSpPr>
        <p:spPr/>
        <p:txBody>
          <a:bodyPr>
            <a:normAutofit/>
          </a:bodyPr>
          <a:lstStyle/>
          <a:p>
            <a:r>
              <a:rPr lang="en-US" dirty="0"/>
              <a:t>Issue 9: Re-financing Continued</a:t>
            </a:r>
          </a:p>
        </p:txBody>
      </p:sp>
      <p:sp>
        <p:nvSpPr>
          <p:cNvPr id="3" name="Content Placeholder 2">
            <a:extLst>
              <a:ext uri="{FF2B5EF4-FFF2-40B4-BE49-F238E27FC236}">
                <a16:creationId xmlns:a16="http://schemas.microsoft.com/office/drawing/2014/main" id="{91D5FD4C-9832-2CD5-8BEB-5979AB3D0B2C}"/>
              </a:ext>
            </a:extLst>
          </p:cNvPr>
          <p:cNvSpPr>
            <a:spLocks noGrp="1"/>
          </p:cNvSpPr>
          <p:nvPr>
            <p:ph idx="1"/>
          </p:nvPr>
        </p:nvSpPr>
        <p:spPr/>
        <p:txBody>
          <a:bodyPr/>
          <a:lstStyle/>
          <a:p>
            <a:r>
              <a:rPr lang="en-US" dirty="0"/>
              <a:t>The re-financing can be modelled with a couple of flags and then the PV of debt service formula</a:t>
            </a:r>
          </a:p>
          <a:p>
            <a:r>
              <a:rPr lang="en-US" dirty="0"/>
              <a:t>Illustration of effects of re-financing with and without cash sweep on the equity IRR</a:t>
            </a:r>
          </a:p>
        </p:txBody>
      </p:sp>
      <p:pic>
        <p:nvPicPr>
          <p:cNvPr id="5" name="Picture 4">
            <a:extLst>
              <a:ext uri="{FF2B5EF4-FFF2-40B4-BE49-F238E27FC236}">
                <a16:creationId xmlns:a16="http://schemas.microsoft.com/office/drawing/2014/main" id="{5FB1F10E-D890-5EAD-0C55-155100B78DCB}"/>
              </a:ext>
            </a:extLst>
          </p:cNvPr>
          <p:cNvPicPr>
            <a:picLocks noChangeAspect="1"/>
          </p:cNvPicPr>
          <p:nvPr/>
        </p:nvPicPr>
        <p:blipFill>
          <a:blip r:embed="rId2"/>
          <a:stretch>
            <a:fillRect/>
          </a:stretch>
        </p:blipFill>
        <p:spPr>
          <a:xfrm>
            <a:off x="3812158" y="2603641"/>
            <a:ext cx="4268133" cy="3123536"/>
          </a:xfrm>
          <a:prstGeom prst="rect">
            <a:avLst/>
          </a:prstGeom>
        </p:spPr>
      </p:pic>
    </p:spTree>
    <p:extLst>
      <p:ext uri="{BB962C8B-B14F-4D97-AF65-F5344CB8AC3E}">
        <p14:creationId xmlns:p14="http://schemas.microsoft.com/office/powerpoint/2010/main" val="23047992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F823E-8364-78E8-210D-82CBC806B260}"/>
              </a:ext>
            </a:extLst>
          </p:cNvPr>
          <p:cNvSpPr>
            <a:spLocks noGrp="1"/>
          </p:cNvSpPr>
          <p:nvPr>
            <p:ph type="title"/>
          </p:nvPr>
        </p:nvSpPr>
        <p:spPr>
          <a:xfrm>
            <a:off x="1862328" y="1143001"/>
            <a:ext cx="8247888" cy="551525"/>
          </a:xfrm>
        </p:spPr>
        <p:txBody>
          <a:bodyPr>
            <a:normAutofit fontScale="90000"/>
          </a:bodyPr>
          <a:lstStyle/>
          <a:p>
            <a:r>
              <a:rPr lang="en-US" dirty="0"/>
              <a:t>Issue 10: Incorporating options for DSRA funding with an L/C or with cash funding</a:t>
            </a:r>
            <a:br>
              <a:rPr lang="en-US" dirty="0"/>
            </a:br>
            <a:endParaRPr lang="en-US" dirty="0"/>
          </a:p>
        </p:txBody>
      </p:sp>
      <p:sp>
        <p:nvSpPr>
          <p:cNvPr id="3" name="Content Placeholder 2">
            <a:extLst>
              <a:ext uri="{FF2B5EF4-FFF2-40B4-BE49-F238E27FC236}">
                <a16:creationId xmlns:a16="http://schemas.microsoft.com/office/drawing/2014/main" id="{520B3DB0-EE81-D404-D23C-CEB51D9C7315}"/>
              </a:ext>
            </a:extLst>
          </p:cNvPr>
          <p:cNvSpPr>
            <a:spLocks noGrp="1"/>
          </p:cNvSpPr>
          <p:nvPr>
            <p:ph idx="1"/>
          </p:nvPr>
        </p:nvSpPr>
        <p:spPr>
          <a:xfrm>
            <a:off x="2152650" y="2506662"/>
            <a:ext cx="7886700" cy="4351338"/>
          </a:xfrm>
        </p:spPr>
        <p:txBody>
          <a:bodyPr/>
          <a:lstStyle/>
          <a:p>
            <a:r>
              <a:rPr lang="en-US" dirty="0"/>
              <a:t>Theory: It is better to have cash outflow occur later. Because the DSRA can be funded by equity if the debt size is driven by the future cash flow where the debt does not depend on financing, the L/C reduces equity financing. </a:t>
            </a:r>
          </a:p>
          <a:p>
            <a:r>
              <a:rPr lang="en-US" dirty="0"/>
              <a:t>With L/C DSRA, still need to compute the required amount of the L/C</a:t>
            </a:r>
          </a:p>
        </p:txBody>
      </p:sp>
    </p:spTree>
    <p:extLst>
      <p:ext uri="{BB962C8B-B14F-4D97-AF65-F5344CB8AC3E}">
        <p14:creationId xmlns:p14="http://schemas.microsoft.com/office/powerpoint/2010/main" val="3883539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0E578-7E9D-745D-FF55-1FEB9C05F9C7}"/>
              </a:ext>
            </a:extLst>
          </p:cNvPr>
          <p:cNvSpPr>
            <a:spLocks noGrp="1"/>
          </p:cNvSpPr>
          <p:nvPr>
            <p:ph type="title"/>
          </p:nvPr>
        </p:nvSpPr>
        <p:spPr/>
        <p:txBody>
          <a:bodyPr>
            <a:normAutofit fontScale="90000"/>
          </a:bodyPr>
          <a:lstStyle/>
          <a:p>
            <a:r>
              <a:rPr lang="en-US" dirty="0"/>
              <a:t>Issue 11: Debt Size from Debt to Capital with Minimum DSCR</a:t>
            </a:r>
          </a:p>
        </p:txBody>
      </p:sp>
      <p:sp>
        <p:nvSpPr>
          <p:cNvPr id="3" name="Content Placeholder 2">
            <a:extLst>
              <a:ext uri="{FF2B5EF4-FFF2-40B4-BE49-F238E27FC236}">
                <a16:creationId xmlns:a16="http://schemas.microsoft.com/office/drawing/2014/main" id="{9CCF35AF-B945-77BF-47BA-F48718415A1A}"/>
              </a:ext>
            </a:extLst>
          </p:cNvPr>
          <p:cNvSpPr>
            <a:spLocks noGrp="1"/>
          </p:cNvSpPr>
          <p:nvPr>
            <p:ph idx="1"/>
          </p:nvPr>
        </p:nvSpPr>
        <p:spPr>
          <a:xfrm>
            <a:off x="1862328" y="1825626"/>
            <a:ext cx="8177022" cy="4291711"/>
          </a:xfrm>
        </p:spPr>
        <p:txBody>
          <a:bodyPr>
            <a:normAutofit lnSpcReduction="10000"/>
          </a:bodyPr>
          <a:lstStyle/>
          <a:p>
            <a:pPr algn="l"/>
            <a:r>
              <a:rPr lang="en-US" sz="1800" dirty="0"/>
              <a:t>Theory: Preliminary term sheets could have a debt to capital constraint and also a minimum DSCR constraint (the real driver in project finance is DSCR). If the debt to capital is a constraint there are alternative ways to deal with the DSCR and repayments. The optimal method is to gradually decrease the DSCR until the tenure of the debt. </a:t>
            </a:r>
          </a:p>
          <a:p>
            <a:pPr algn="l"/>
            <a:r>
              <a:rPr lang="en-US" sz="1800" dirty="0"/>
              <a:t>Computing debt repayment where the debt size is given, and sculpting is used to obtain a minimum DSCR with varying DSCR’s. If you use a flat DSCR is above with the constraint, you will pay the debt to early, and this is bad for the DSCR. </a:t>
            </a:r>
          </a:p>
          <a:p>
            <a:pPr algn="l"/>
            <a:r>
              <a:rPr lang="en-US" sz="1800" dirty="0"/>
              <a:t>Alternatively, you can compute a flat DSCR as the PV of CFADS/ Debt from Debt to capital. In this case, the dividends will be higher in the early years the Minimum DSCR. It is best for sponsor to have high DSCR at first to allow higher dividends.</a:t>
            </a:r>
          </a:p>
          <a:p>
            <a:pPr algn="l"/>
            <a:r>
              <a:rPr lang="en-US" sz="1800" dirty="0"/>
              <a:t>The best case is to gradually DECREASE the DSCR from a high starting point (allowing high dividends) and then decrease the DSCR until you reach the minimum DSCR. This can be accomplished with a goal seek to derive the debt amount and an interpolate function. The goal seek is used to find the initial DSCR that gradually decreases. </a:t>
            </a:r>
          </a:p>
        </p:txBody>
      </p:sp>
    </p:spTree>
    <p:extLst>
      <p:ext uri="{BB962C8B-B14F-4D97-AF65-F5344CB8AC3E}">
        <p14:creationId xmlns:p14="http://schemas.microsoft.com/office/powerpoint/2010/main" val="27588198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35D2C-EB44-A6ED-804A-7F8CC3F2A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3B121-3218-56E5-5A00-8AF1B513932D}"/>
              </a:ext>
            </a:extLst>
          </p:cNvPr>
          <p:cNvSpPr>
            <a:spLocks noGrp="1"/>
          </p:cNvSpPr>
          <p:nvPr>
            <p:ph type="title"/>
          </p:nvPr>
        </p:nvSpPr>
        <p:spPr>
          <a:xfrm>
            <a:off x="1796033" y="483998"/>
            <a:ext cx="7966710" cy="1079626"/>
          </a:xfrm>
        </p:spPr>
        <p:txBody>
          <a:bodyPr>
            <a:normAutofit fontScale="90000"/>
          </a:bodyPr>
          <a:lstStyle/>
          <a:p>
            <a:r>
              <a:rPr lang="en-US" dirty="0"/>
              <a:t>Issue 11: Debt Size from Debt to Capital with Minimum DSCR, Continued</a:t>
            </a:r>
          </a:p>
        </p:txBody>
      </p:sp>
      <p:sp>
        <p:nvSpPr>
          <p:cNvPr id="3" name="Content Placeholder 2">
            <a:extLst>
              <a:ext uri="{FF2B5EF4-FFF2-40B4-BE49-F238E27FC236}">
                <a16:creationId xmlns:a16="http://schemas.microsoft.com/office/drawing/2014/main" id="{C79FECEC-688A-55B3-9CCF-FD35F0C622CA}"/>
              </a:ext>
            </a:extLst>
          </p:cNvPr>
          <p:cNvSpPr>
            <a:spLocks noGrp="1"/>
          </p:cNvSpPr>
          <p:nvPr>
            <p:ph idx="1"/>
          </p:nvPr>
        </p:nvSpPr>
        <p:spPr>
          <a:xfrm>
            <a:off x="2152650" y="2377440"/>
            <a:ext cx="7966710" cy="3799523"/>
          </a:xfrm>
        </p:spPr>
        <p:txBody>
          <a:bodyPr/>
          <a:lstStyle/>
          <a:p>
            <a:r>
              <a:rPr lang="en-US" dirty="0"/>
              <a:t>In the graph below, the curved DSCR is used along with the changing DSCR. The graph is for an extreme case. </a:t>
            </a:r>
          </a:p>
          <a:p>
            <a:endParaRPr lang="en-US" dirty="0"/>
          </a:p>
          <a:p>
            <a:endParaRPr lang="en-US" dirty="0"/>
          </a:p>
        </p:txBody>
      </p:sp>
      <p:pic>
        <p:nvPicPr>
          <p:cNvPr id="6" name="Picture 5">
            <a:extLst>
              <a:ext uri="{FF2B5EF4-FFF2-40B4-BE49-F238E27FC236}">
                <a16:creationId xmlns:a16="http://schemas.microsoft.com/office/drawing/2014/main" id="{24902BAC-FC13-F96D-D2E6-F6790E929BAB}"/>
              </a:ext>
            </a:extLst>
          </p:cNvPr>
          <p:cNvPicPr>
            <a:picLocks noChangeAspect="1"/>
          </p:cNvPicPr>
          <p:nvPr/>
        </p:nvPicPr>
        <p:blipFill>
          <a:blip r:embed="rId2"/>
          <a:stretch>
            <a:fillRect/>
          </a:stretch>
        </p:blipFill>
        <p:spPr>
          <a:xfrm>
            <a:off x="2358699" y="3602342"/>
            <a:ext cx="7404045" cy="2418142"/>
          </a:xfrm>
          <a:prstGeom prst="rect">
            <a:avLst/>
          </a:prstGeom>
        </p:spPr>
      </p:pic>
    </p:spTree>
    <p:extLst>
      <p:ext uri="{BB962C8B-B14F-4D97-AF65-F5344CB8AC3E}">
        <p14:creationId xmlns:p14="http://schemas.microsoft.com/office/powerpoint/2010/main" val="40356084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1BB2-1E0B-852B-B048-9E8758CFB899}"/>
              </a:ext>
            </a:extLst>
          </p:cNvPr>
          <p:cNvSpPr>
            <a:spLocks noGrp="1"/>
          </p:cNvSpPr>
          <p:nvPr>
            <p:ph type="title"/>
          </p:nvPr>
        </p:nvSpPr>
        <p:spPr/>
        <p:txBody>
          <a:bodyPr>
            <a:normAutofit fontScale="90000"/>
          </a:bodyPr>
          <a:lstStyle/>
          <a:p>
            <a:r>
              <a:rPr lang="en-US" dirty="0"/>
              <a:t>Issue 12: Scenarios and Graphs with VBA</a:t>
            </a:r>
          </a:p>
        </p:txBody>
      </p:sp>
      <p:sp>
        <p:nvSpPr>
          <p:cNvPr id="3" name="Content Placeholder 2">
            <a:extLst>
              <a:ext uri="{FF2B5EF4-FFF2-40B4-BE49-F238E27FC236}">
                <a16:creationId xmlns:a16="http://schemas.microsoft.com/office/drawing/2014/main" id="{BC8CB714-9150-FBB3-5F65-00F6C5AB7067}"/>
              </a:ext>
            </a:extLst>
          </p:cNvPr>
          <p:cNvSpPr>
            <a:spLocks noGrp="1"/>
          </p:cNvSpPr>
          <p:nvPr>
            <p:ph idx="1"/>
          </p:nvPr>
        </p:nvSpPr>
        <p:spPr>
          <a:xfrm>
            <a:off x="557784" y="1686127"/>
            <a:ext cx="5641735" cy="4120313"/>
          </a:xfrm>
        </p:spPr>
        <p:txBody>
          <a:bodyPr>
            <a:normAutofit fontScale="92500" lnSpcReduction="10000"/>
          </a:bodyPr>
          <a:lstStyle/>
          <a:p>
            <a:r>
              <a:rPr lang="en-US" b="1" dirty="0"/>
              <a:t>Theory: When making risk analysis, presentation as to which risk is the most important can be the challenge. I suggest a waterfall diagram.</a:t>
            </a:r>
          </a:p>
          <a:p>
            <a:r>
              <a:rPr lang="en-US" dirty="0"/>
              <a:t>Data tables can be nice, but they can really suck because they make excel slow, but they can only work where the inputs are, and they cannot be used for effective graphs. </a:t>
            </a:r>
          </a:p>
          <a:p>
            <a:r>
              <a:rPr lang="en-US" dirty="0"/>
              <a:t>With copy and paste or with large models, using a data table is not reasonable because of speed and because of copy and paste macros.</a:t>
            </a:r>
          </a:p>
          <a:p>
            <a:r>
              <a:rPr lang="en-US" dirty="0"/>
              <a:t>You can use a FOR and NEXT loop to cycle through a range and fix things.</a:t>
            </a:r>
          </a:p>
          <a:p>
            <a:r>
              <a:rPr lang="en-US" dirty="0"/>
              <a:t>If you set-up the InputC sheet, you can accumulate variables to a high or a low case and then you can make a waterfall graph as shown below.</a:t>
            </a:r>
          </a:p>
        </p:txBody>
      </p:sp>
      <p:pic>
        <p:nvPicPr>
          <p:cNvPr id="6" name="Picture 5">
            <a:extLst>
              <a:ext uri="{FF2B5EF4-FFF2-40B4-BE49-F238E27FC236}">
                <a16:creationId xmlns:a16="http://schemas.microsoft.com/office/drawing/2014/main" id="{4F3BE6B6-D067-4E4D-CEBE-426045507093}"/>
              </a:ext>
            </a:extLst>
          </p:cNvPr>
          <p:cNvPicPr>
            <a:picLocks noChangeAspect="1"/>
          </p:cNvPicPr>
          <p:nvPr/>
        </p:nvPicPr>
        <p:blipFill>
          <a:blip r:embed="rId2"/>
          <a:stretch>
            <a:fillRect/>
          </a:stretch>
        </p:blipFill>
        <p:spPr>
          <a:xfrm>
            <a:off x="7459958" y="2263117"/>
            <a:ext cx="2925820" cy="2331765"/>
          </a:xfrm>
          <a:prstGeom prst="rect">
            <a:avLst/>
          </a:prstGeom>
        </p:spPr>
      </p:pic>
    </p:spTree>
    <p:extLst>
      <p:ext uri="{BB962C8B-B14F-4D97-AF65-F5344CB8AC3E}">
        <p14:creationId xmlns:p14="http://schemas.microsoft.com/office/powerpoint/2010/main" val="27713840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9EB8-CB8B-19EB-4133-16FC21972C73}"/>
              </a:ext>
            </a:extLst>
          </p:cNvPr>
          <p:cNvSpPr>
            <a:spLocks noGrp="1"/>
          </p:cNvSpPr>
          <p:nvPr>
            <p:ph type="title"/>
          </p:nvPr>
        </p:nvSpPr>
        <p:spPr>
          <a:xfrm>
            <a:off x="1946576" y="960120"/>
            <a:ext cx="7560136" cy="189440"/>
          </a:xfrm>
        </p:spPr>
        <p:txBody>
          <a:bodyPr>
            <a:normAutofit fontScale="90000"/>
          </a:bodyPr>
          <a:lstStyle/>
          <a:p>
            <a:r>
              <a:rPr lang="en-US" dirty="0"/>
              <a:t>Issue 12: Scenarios and Graphs with VBA Continued</a:t>
            </a:r>
          </a:p>
        </p:txBody>
      </p:sp>
      <p:sp>
        <p:nvSpPr>
          <p:cNvPr id="3" name="Content Placeholder 2">
            <a:extLst>
              <a:ext uri="{FF2B5EF4-FFF2-40B4-BE49-F238E27FC236}">
                <a16:creationId xmlns:a16="http://schemas.microsoft.com/office/drawing/2014/main" id="{1B0482F2-383B-C569-9796-3607CFD610B5}"/>
              </a:ext>
            </a:extLst>
          </p:cNvPr>
          <p:cNvSpPr>
            <a:spLocks noGrp="1"/>
          </p:cNvSpPr>
          <p:nvPr>
            <p:ph idx="1"/>
          </p:nvPr>
        </p:nvSpPr>
        <p:spPr>
          <a:xfrm>
            <a:off x="2152650" y="1834769"/>
            <a:ext cx="7886700" cy="4351338"/>
          </a:xfrm>
        </p:spPr>
        <p:txBody>
          <a:bodyPr/>
          <a:lstStyle/>
          <a:p>
            <a:r>
              <a:rPr lang="en-US" dirty="0"/>
              <a:t>Scenarios with VBA and accumulating assumptions are illustrated below.</a:t>
            </a:r>
          </a:p>
          <a:p>
            <a:endParaRPr lang="en-US" dirty="0"/>
          </a:p>
        </p:txBody>
      </p:sp>
      <p:pic>
        <p:nvPicPr>
          <p:cNvPr id="4" name="Picture 3">
            <a:extLst>
              <a:ext uri="{FF2B5EF4-FFF2-40B4-BE49-F238E27FC236}">
                <a16:creationId xmlns:a16="http://schemas.microsoft.com/office/drawing/2014/main" id="{190DEE2F-FD59-C988-B0F1-68181553EC95}"/>
              </a:ext>
            </a:extLst>
          </p:cNvPr>
          <p:cNvPicPr>
            <a:picLocks noChangeAspect="1"/>
          </p:cNvPicPr>
          <p:nvPr/>
        </p:nvPicPr>
        <p:blipFill>
          <a:blip r:embed="rId2"/>
          <a:stretch>
            <a:fillRect/>
          </a:stretch>
        </p:blipFill>
        <p:spPr>
          <a:xfrm>
            <a:off x="3154632" y="2457504"/>
            <a:ext cx="5029459" cy="3043394"/>
          </a:xfrm>
          <a:prstGeom prst="rect">
            <a:avLst/>
          </a:prstGeom>
        </p:spPr>
      </p:pic>
    </p:spTree>
    <p:extLst>
      <p:ext uri="{BB962C8B-B14F-4D97-AF65-F5344CB8AC3E}">
        <p14:creationId xmlns:p14="http://schemas.microsoft.com/office/powerpoint/2010/main" val="812161305"/>
      </p:ext>
    </p:extLst>
  </p:cSld>
  <p:clrMapOvr>
    <a:masterClrMapping/>
  </p:clrMapOvr>
</p:sld>
</file>

<file path=ppt/theme/theme1.xml><?xml version="1.0" encoding="utf-8"?>
<a:theme xmlns:a="http://schemas.openxmlformats.org/drawingml/2006/main" name="2_Office Theme">
  <a:themeElements>
    <a:clrScheme name="KAPSARC 1">
      <a:dk1>
        <a:srgbClr val="000000"/>
      </a:dk1>
      <a:lt1>
        <a:srgbClr val="FFFFFF"/>
      </a:lt1>
      <a:dk2>
        <a:srgbClr val="7F7F7F"/>
      </a:dk2>
      <a:lt2>
        <a:srgbClr val="CCCCCC"/>
      </a:lt2>
      <a:accent1>
        <a:srgbClr val="3E9B64"/>
      </a:accent1>
      <a:accent2>
        <a:srgbClr val="11545B"/>
      </a:accent2>
      <a:accent3>
        <a:srgbClr val="98CC76"/>
      </a:accent3>
      <a:accent4>
        <a:srgbClr val="FF8E38"/>
      </a:accent4>
      <a:accent5>
        <a:srgbClr val="70989D"/>
      </a:accent5>
      <a:accent6>
        <a:srgbClr val="8BC3A2"/>
      </a:accent6>
      <a:hlink>
        <a:srgbClr val="98CC76"/>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KAPSARC 1">
      <a:dk1>
        <a:srgbClr val="000000"/>
      </a:dk1>
      <a:lt1>
        <a:srgbClr val="FFFFFF"/>
      </a:lt1>
      <a:dk2>
        <a:srgbClr val="7F7F7F"/>
      </a:dk2>
      <a:lt2>
        <a:srgbClr val="CCCCCC"/>
      </a:lt2>
      <a:accent1>
        <a:srgbClr val="3E9B64"/>
      </a:accent1>
      <a:accent2>
        <a:srgbClr val="11545B"/>
      </a:accent2>
      <a:accent3>
        <a:srgbClr val="98CC76"/>
      </a:accent3>
      <a:accent4>
        <a:srgbClr val="FF8E38"/>
      </a:accent4>
      <a:accent5>
        <a:srgbClr val="70989D"/>
      </a:accent5>
      <a:accent6>
        <a:srgbClr val="8BC3A2"/>
      </a:accent6>
      <a:hlink>
        <a:srgbClr val="98CC76"/>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147</TotalTime>
  <Words>12935</Words>
  <Application>Microsoft Office PowerPoint</Application>
  <PresentationFormat>Widescreen</PresentationFormat>
  <Paragraphs>1325</Paragraphs>
  <Slides>181</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181</vt:i4>
      </vt:variant>
    </vt:vector>
  </HeadingPairs>
  <TitlesOfParts>
    <vt:vector size="198" baseType="lpstr">
      <vt:lpstr>맑은 고딕</vt:lpstr>
      <vt:lpstr>Aptos</vt:lpstr>
      <vt:lpstr>Arial</vt:lpstr>
      <vt:lpstr>Calibri</vt:lpstr>
      <vt:lpstr>Calibri Light</vt:lpstr>
      <vt:lpstr>Courier New</vt:lpstr>
      <vt:lpstr>DIN Next Arabic Light</vt:lpstr>
      <vt:lpstr>DIN Next Arabic Med</vt:lpstr>
      <vt:lpstr>DIN Next LT Arabic</vt:lpstr>
      <vt:lpstr>ntaqat</vt:lpstr>
      <vt:lpstr>Open Sans</vt:lpstr>
      <vt:lpstr>Rockwell</vt:lpstr>
      <vt:lpstr>verdana</vt:lpstr>
      <vt:lpstr>Wingdings</vt:lpstr>
      <vt:lpstr>Wingdings 2</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Modelling Equations and Introduction</vt:lpstr>
      <vt:lpstr>Only Need A Few Key Functions</vt:lpstr>
      <vt:lpstr>Using Lookup</vt:lpstr>
      <vt:lpstr>Using Index (In InputC)</vt:lpstr>
      <vt:lpstr>Using SUMIF</vt:lpstr>
      <vt:lpstr>Using EDATE and EOMONTH</vt:lpstr>
      <vt:lpstr>MIN and MAX</vt:lpstr>
      <vt:lpstr>Creating Flags</vt:lpstr>
      <vt:lpstr>IF and IFS</vt:lpstr>
      <vt:lpstr>Using PMT, PV, FV</vt:lpstr>
      <vt:lpstr>Session 1:  Timelines Simple Scenarios IRRs</vt:lpstr>
      <vt:lpstr>Agenda for Session 1</vt:lpstr>
      <vt:lpstr>Downloading Generic Macros</vt:lpstr>
      <vt:lpstr>Downloading Stock and Economic IRR</vt:lpstr>
      <vt:lpstr>Introduction to Resources</vt:lpstr>
      <vt:lpstr>Session 2</vt:lpstr>
      <vt:lpstr>Agenda for Session 2</vt:lpstr>
      <vt:lpstr>Outline</vt:lpstr>
      <vt:lpstr>Model Analysis with FAST Principles</vt:lpstr>
      <vt:lpstr>Flexibility – Adding New Projects</vt:lpstr>
      <vt:lpstr>Flexibility – Equations Across the Sheet</vt:lpstr>
      <vt:lpstr>Model Accuracy</vt:lpstr>
      <vt:lpstr>Model Structure</vt:lpstr>
      <vt:lpstr>Model Transparency</vt:lpstr>
      <vt:lpstr>Example of a Mess – Inputs not in InputC</vt:lpstr>
      <vt:lpstr>Example of Illegal Formulas</vt:lpstr>
      <vt:lpstr>Example of Timeline formula</vt:lpstr>
      <vt:lpstr>Understanding of DSCR, LLCR and PLCR</vt:lpstr>
      <vt:lpstr>Scenarios and Waterfall Graph</vt:lpstr>
      <vt:lpstr>DSCR, LLCR and PLCR and Credit Analysis</vt:lpstr>
      <vt:lpstr>Mean Reverting and Non-Mean Reverting Cash Flow and Risk</vt:lpstr>
      <vt:lpstr>Oil Price from Database File</vt:lpstr>
      <vt:lpstr>Complex Timelines</vt:lpstr>
      <vt:lpstr>FAST</vt:lpstr>
      <vt:lpstr>Session 3</vt:lpstr>
      <vt:lpstr>Valuation Issues</vt:lpstr>
      <vt:lpstr>Modelling Objectives</vt:lpstr>
      <vt:lpstr>What is Important and Not Important in Modelling</vt:lpstr>
      <vt:lpstr>Project Finance Objectives</vt:lpstr>
      <vt:lpstr>Reading Through a Test</vt:lpstr>
      <vt:lpstr>A Few Suggestions</vt:lpstr>
      <vt:lpstr>Financial Modelling Background</vt:lpstr>
      <vt:lpstr>Don’t Become a Modelling Bureaucrat</vt:lpstr>
      <vt:lpstr>Two Situations</vt:lpstr>
      <vt:lpstr>Modelling History</vt:lpstr>
      <vt:lpstr>Users Matter and Auditors Do Not</vt:lpstr>
      <vt:lpstr>Use Principles and Not Rules</vt:lpstr>
      <vt:lpstr>Making Models for Auditors</vt:lpstr>
      <vt:lpstr>Become a Financial Modelling Rebel</vt:lpstr>
      <vt:lpstr>Using Economic Formulas Rather than Forcing things with Macros</vt:lpstr>
      <vt:lpstr>Economics and Financial Principles</vt:lpstr>
      <vt:lpstr>Modelling Psychology</vt:lpstr>
      <vt:lpstr>Productivity, Innovation and Human Progress</vt:lpstr>
      <vt:lpstr>Key Drivers Should be Very Clear</vt:lpstr>
      <vt:lpstr>Don’t Make your Model for Auditors</vt:lpstr>
      <vt:lpstr>Time-Lines</vt:lpstr>
      <vt:lpstr>Audit Tests</vt:lpstr>
      <vt:lpstr>Session 4: Examples of Difficult Issues in Modelling</vt:lpstr>
      <vt:lpstr>Not Too Advanced Modelling Issues</vt:lpstr>
      <vt:lpstr>Advanced Project Finance Modelling Issues</vt:lpstr>
      <vt:lpstr>Advanced Issues - Continued</vt:lpstr>
      <vt:lpstr>Tricky Modelling Issues - Continued</vt:lpstr>
      <vt:lpstr>Advanced Issues - Continued</vt:lpstr>
      <vt:lpstr>Issue 1: Debt size from either P90, P50, or maximum debt to capital</vt:lpstr>
      <vt:lpstr>Issue 1: Debt size from P90, P50 Continued</vt:lpstr>
      <vt:lpstr>Issue 2: Debt Structure with Negative Repayment </vt:lpstr>
      <vt:lpstr>Issue 2: Negative Repayment Continued</vt:lpstr>
      <vt:lpstr>Issue 3: DSRA Changes in CFADS</vt:lpstr>
      <vt:lpstr>Issue 3: DSRA Changes in CFADS Continued</vt:lpstr>
      <vt:lpstr>Issue 4: Sculpting with Multiple Debt Issues</vt:lpstr>
      <vt:lpstr>Issue 4: Sculpting with Multiple Debt Issues Continued </vt:lpstr>
      <vt:lpstr>Issue 5: Sculpting with On-going Fees after COD (e.g. agency fees)</vt:lpstr>
      <vt:lpstr>Issue 6: Confusion over Structuring and Credit Analysis</vt:lpstr>
      <vt:lpstr>Issue 6: Risk Analysis versus Debt Structuring Continued</vt:lpstr>
      <vt:lpstr>Issue 7: Converting from Monthly to Semi-Annual Financing</vt:lpstr>
      <vt:lpstr>Issue 7: Converting from Monthly to Semi-Annual Financing</vt:lpstr>
      <vt:lpstr>Issue 8: Including actual data in models for the construction and operating period</vt:lpstr>
      <vt:lpstr>Issue 8: Including actual data in models for the construction and operating period</vt:lpstr>
      <vt:lpstr>Issue 9: Adding Re-financing with Taxes</vt:lpstr>
      <vt:lpstr>Issue 9: Re-financing Continued</vt:lpstr>
      <vt:lpstr>Issue 10: Incorporating options for DSRA funding with an L/C or with cash funding </vt:lpstr>
      <vt:lpstr>Issue 11: Debt Size from Debt to Capital with Minimum DSCR</vt:lpstr>
      <vt:lpstr>Issue 11: Debt Size from Debt to Capital with Minimum DSCR, Continued</vt:lpstr>
      <vt:lpstr>Issue 12: Scenarios and Graphs with VBA</vt:lpstr>
      <vt:lpstr>Issue 12: Scenarios and Graphs with VBA Continued</vt:lpstr>
      <vt:lpstr>Issue 13: Working Capital and Facilities</vt:lpstr>
      <vt:lpstr>Issue 14: Modelling Different Currencies</vt:lpstr>
      <vt:lpstr>Issue 15: Modelling Mini-Perms</vt:lpstr>
      <vt:lpstr>Issue 16: Equity Bridge Loans</vt:lpstr>
      <vt:lpstr>Issue 18: Project Sale and Holding Period IRR</vt:lpstr>
      <vt:lpstr>Issue 19: NOL with Expiration</vt:lpstr>
      <vt:lpstr>Issue 20: Creating a Fund of Projects</vt:lpstr>
      <vt:lpstr>Issue 20: Consolidation Continued</vt:lpstr>
      <vt:lpstr>Issue 21: Evaluation of Risk and Return on Senior and Subordinated Debt</vt:lpstr>
      <vt:lpstr>Issue 21: Risk and Return of Senior and Subordinated Debt, Continued</vt:lpstr>
      <vt:lpstr>Issue 22: Computation of LLCR with Multiple Issues and Tenures</vt:lpstr>
      <vt:lpstr>Applying a User Defined Program (UDF) to Resolve Circular References</vt:lpstr>
      <vt:lpstr>Copy and Paste</vt:lpstr>
      <vt:lpstr>UDF</vt:lpstr>
      <vt:lpstr>Modelling Objectives Examples</vt:lpstr>
      <vt:lpstr>Complex Debt Sculpting</vt:lpstr>
      <vt:lpstr>Income Taxes in CFADS</vt:lpstr>
      <vt:lpstr>Cash DSRA Changes and Sculpting</vt:lpstr>
      <vt:lpstr>General Objectives</vt:lpstr>
      <vt:lpstr>Session 6: Valuation</vt:lpstr>
      <vt:lpstr>Assignment</vt:lpstr>
      <vt:lpstr>Start with Basic Valuation </vt:lpstr>
      <vt:lpstr>Project Finance and Changing Risk</vt:lpstr>
      <vt:lpstr>Reasons for Risk Reduction After a Couple Years of Operation</vt:lpstr>
      <vt:lpstr>Back to Assignment - Triangulation</vt:lpstr>
      <vt:lpstr>Process of Adjusted for Risk Changes</vt:lpstr>
      <vt:lpstr>Assumptions for Transaction</vt:lpstr>
      <vt:lpstr>Timing Problem with Valuation</vt:lpstr>
      <vt:lpstr>Understanding Patterns of Cash Flow that Influence Value  and Timing</vt:lpstr>
      <vt:lpstr>Financial Ratios for Stable Corporation</vt:lpstr>
      <vt:lpstr>Problem with Financial Ratios in Project Finance</vt:lpstr>
      <vt:lpstr>Stable Company EV/EBITDA, ROIC and Project IRR</vt:lpstr>
      <vt:lpstr>Valuation Ratios Not Constant</vt:lpstr>
      <vt:lpstr>Valuation Ratios with Declining Cost of Capital</vt:lpstr>
      <vt:lpstr>Transaction Assumptions, Re-financing and Financial Statements</vt:lpstr>
      <vt:lpstr>Transaction Set-up</vt:lpstr>
      <vt:lpstr>Exercises</vt:lpstr>
      <vt:lpstr>Process for Evaluating Cost of Capital and Required Price</vt:lpstr>
      <vt:lpstr>Session 7: Debt Structuring and Re-financing</vt:lpstr>
      <vt:lpstr>Excerpts from Term Sheet</vt:lpstr>
      <vt:lpstr>Review of Credit and Debt Sizing</vt:lpstr>
      <vt:lpstr>Formulas for Sculpting</vt:lpstr>
      <vt:lpstr>Income Taxes, Circular Reference</vt:lpstr>
      <vt:lpstr>Taxes and NOL</vt:lpstr>
      <vt:lpstr>As Usual, Start with Theory</vt:lpstr>
      <vt:lpstr>Project Finance and Dividends</vt:lpstr>
      <vt:lpstr>Option for Payment in Kind Interest</vt:lpstr>
      <vt:lpstr>Understanding Equity Impact of Reserves</vt:lpstr>
      <vt:lpstr>Consideration Impact of Reserves</vt:lpstr>
      <vt:lpstr>Debt Sculpting, DSCR Formula and Negative Repayment</vt:lpstr>
      <vt:lpstr>Review of Ugly problem of Circular References</vt:lpstr>
      <vt:lpstr>When Does Problem of Interest &gt; Debt Service Occur</vt:lpstr>
      <vt:lpstr>Three Steps to Demonstrate Problems</vt:lpstr>
      <vt:lpstr>Try 1: Simple Account Approach</vt:lpstr>
      <vt:lpstr>Resolution of Shorter-tenure</vt:lpstr>
      <vt:lpstr>Summary of Results</vt:lpstr>
      <vt:lpstr>Session 9: Consolidation of Projects</vt:lpstr>
      <vt:lpstr>A Corporation’s Value and the Value of a Family</vt:lpstr>
      <vt:lpstr>Family is Like a Corporation; Person is Like Project Finance – How would Value the Family</vt:lpstr>
      <vt:lpstr>Biggest Problems in Corporate Finance</vt:lpstr>
      <vt:lpstr>These Problems Do Not Exist in Project Finance</vt:lpstr>
      <vt:lpstr>Returns and Market to Book Ratio</vt:lpstr>
      <vt:lpstr>Financial Ratios for Stable Corporation</vt:lpstr>
      <vt:lpstr>Stable Company EV/EBITDA, ROIC and Project IRR</vt:lpstr>
      <vt:lpstr>Return and Price to Book Ratio for Oil Companies</vt:lpstr>
      <vt:lpstr>Reconciliation of IRR and ROE – Large Renewable Developer</vt:lpstr>
      <vt:lpstr>Total Energy – More Stable Returns but Low Value Relative to Investment</vt:lpstr>
      <vt:lpstr>Shell Oil and Exit from Renewable Investments</vt:lpstr>
      <vt:lpstr>Portugal Renewables and Low Returns when Growing</vt:lpstr>
      <vt:lpstr>EDP with Returns and Growth</vt:lpstr>
      <vt:lpstr>Section 11 Corporate Finance and Return Analysis</vt:lpstr>
      <vt:lpstr>Subjects</vt:lpstr>
      <vt:lpstr>IRR and ROIC</vt:lpstr>
      <vt:lpstr>Discussion of McKinsey Book</vt:lpstr>
      <vt:lpstr>Valuation Book, Return, Growth and Cost of Capital</vt:lpstr>
      <vt:lpstr>Corporate Finance Example – Value if Income Produces Cash from ROIC</vt:lpstr>
      <vt:lpstr>In Project Finance we Do Not Need Terminal Value Formula; Only the Cost of Capital</vt:lpstr>
      <vt:lpstr>Return to the Biggest Problems in Corporate Finance</vt:lpstr>
      <vt:lpstr>Use of SUMIF and Flags for Semi-Annual</vt:lpstr>
      <vt:lpstr>Cash Sweep</vt:lpstr>
      <vt:lpstr>General Cash Sweep Comments</vt:lpstr>
      <vt:lpstr>IRR and Funding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Edward Bodmer</dc:creator>
  <cp:lastModifiedBy>Edward Bodmer</cp:lastModifiedBy>
  <cp:revision>11</cp:revision>
  <dcterms:created xsi:type="dcterms:W3CDTF">2026-06-17T07:50:57Z</dcterms:created>
  <dcterms:modified xsi:type="dcterms:W3CDTF">2026-06-27T10:31:58Z</dcterms:modified>
</cp:coreProperties>
</file>