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367"/>
  </p:notesMasterIdLst>
  <p:sldIdLst>
    <p:sldId id="259" r:id="rId2"/>
    <p:sldId id="258" r:id="rId3"/>
    <p:sldId id="3918" r:id="rId4"/>
    <p:sldId id="3917" r:id="rId5"/>
    <p:sldId id="2400" r:id="rId6"/>
    <p:sldId id="2502" r:id="rId7"/>
    <p:sldId id="2403" r:id="rId8"/>
    <p:sldId id="3919" r:id="rId9"/>
    <p:sldId id="3920" r:id="rId10"/>
    <p:sldId id="3934" r:id="rId11"/>
    <p:sldId id="3935" r:id="rId12"/>
    <p:sldId id="3936" r:id="rId13"/>
    <p:sldId id="3937" r:id="rId14"/>
    <p:sldId id="3938" r:id="rId15"/>
    <p:sldId id="2413" r:id="rId16"/>
    <p:sldId id="2402" r:id="rId17"/>
    <p:sldId id="2414" r:id="rId18"/>
    <p:sldId id="2401" r:id="rId19"/>
    <p:sldId id="3782" r:id="rId20"/>
    <p:sldId id="3783" r:id="rId21"/>
    <p:sldId id="3784" r:id="rId22"/>
    <p:sldId id="2537" r:id="rId23"/>
    <p:sldId id="2559" r:id="rId24"/>
    <p:sldId id="3837" r:id="rId25"/>
    <p:sldId id="2543" r:id="rId26"/>
    <p:sldId id="2544" r:id="rId27"/>
    <p:sldId id="2545" r:id="rId28"/>
    <p:sldId id="2546" r:id="rId29"/>
    <p:sldId id="2547" r:id="rId30"/>
    <p:sldId id="2429" r:id="rId31"/>
    <p:sldId id="2554" r:id="rId32"/>
    <p:sldId id="2556" r:id="rId33"/>
    <p:sldId id="2555" r:id="rId34"/>
    <p:sldId id="2558" r:id="rId35"/>
    <p:sldId id="2563" r:id="rId36"/>
    <p:sldId id="2564" r:id="rId37"/>
    <p:sldId id="3808" r:id="rId38"/>
    <p:sldId id="2548" r:id="rId39"/>
    <p:sldId id="3816" r:id="rId40"/>
    <p:sldId id="3817" r:id="rId41"/>
    <p:sldId id="3818" r:id="rId42"/>
    <p:sldId id="2557" r:id="rId43"/>
    <p:sldId id="2430" r:id="rId44"/>
    <p:sldId id="3875" r:id="rId45"/>
    <p:sldId id="3802" r:id="rId46"/>
    <p:sldId id="3863" r:id="rId47"/>
    <p:sldId id="3815" r:id="rId48"/>
    <p:sldId id="3819" r:id="rId49"/>
    <p:sldId id="3835" r:id="rId50"/>
    <p:sldId id="3836" r:id="rId51"/>
    <p:sldId id="3838" r:id="rId52"/>
    <p:sldId id="2566" r:id="rId53"/>
    <p:sldId id="2569" r:id="rId54"/>
    <p:sldId id="2231" r:id="rId55"/>
    <p:sldId id="2570" r:id="rId56"/>
    <p:sldId id="2590" r:id="rId57"/>
    <p:sldId id="2571" r:id="rId58"/>
    <p:sldId id="2572" r:id="rId59"/>
    <p:sldId id="2573" r:id="rId60"/>
    <p:sldId id="2561" r:id="rId61"/>
    <p:sldId id="2575" r:id="rId62"/>
    <p:sldId id="577" r:id="rId63"/>
    <p:sldId id="2578" r:id="rId64"/>
    <p:sldId id="2579" r:id="rId65"/>
    <p:sldId id="2584" r:id="rId66"/>
    <p:sldId id="2581" r:id="rId67"/>
    <p:sldId id="2419" r:id="rId68"/>
    <p:sldId id="2582" r:id="rId69"/>
    <p:sldId id="2583" r:id="rId70"/>
    <p:sldId id="2585" r:id="rId71"/>
    <p:sldId id="2031" r:id="rId72"/>
    <p:sldId id="3905" r:id="rId73"/>
    <p:sldId id="2421" r:id="rId74"/>
    <p:sldId id="2588" r:id="rId75"/>
    <p:sldId id="2594" r:id="rId76"/>
    <p:sldId id="2598" r:id="rId77"/>
    <p:sldId id="2595" r:id="rId78"/>
    <p:sldId id="2599" r:id="rId79"/>
    <p:sldId id="495" r:id="rId80"/>
    <p:sldId id="2323" r:id="rId81"/>
    <p:sldId id="2338" r:id="rId82"/>
    <p:sldId id="2596" r:id="rId83"/>
    <p:sldId id="2602" r:id="rId84"/>
    <p:sldId id="2604" r:id="rId85"/>
    <p:sldId id="2605" r:id="rId86"/>
    <p:sldId id="2606" r:id="rId87"/>
    <p:sldId id="2607" r:id="rId88"/>
    <p:sldId id="2608" r:id="rId89"/>
    <p:sldId id="2432" r:id="rId90"/>
    <p:sldId id="3595" r:id="rId91"/>
    <p:sldId id="3596" r:id="rId92"/>
    <p:sldId id="2551" r:id="rId93"/>
    <p:sldId id="3778" r:id="rId94"/>
    <p:sldId id="2538" r:id="rId95"/>
    <p:sldId id="2542" r:id="rId96"/>
    <p:sldId id="2576" r:id="rId97"/>
    <p:sldId id="2610" r:id="rId98"/>
    <p:sldId id="2612" r:id="rId99"/>
    <p:sldId id="3870" r:id="rId100"/>
    <p:sldId id="2601" r:id="rId101"/>
    <p:sldId id="3904" r:id="rId102"/>
    <p:sldId id="2101" r:id="rId103"/>
    <p:sldId id="2613" r:id="rId104"/>
    <p:sldId id="3776" r:id="rId105"/>
    <p:sldId id="3777" r:id="rId106"/>
    <p:sldId id="3775" r:id="rId107"/>
    <p:sldId id="2426" r:id="rId108"/>
    <p:sldId id="3730" r:id="rId109"/>
    <p:sldId id="3779" r:id="rId110"/>
    <p:sldId id="3716" r:id="rId111"/>
    <p:sldId id="3713" r:id="rId112"/>
    <p:sldId id="2116" r:id="rId113"/>
    <p:sldId id="3780" r:id="rId114"/>
    <p:sldId id="2428" r:id="rId115"/>
    <p:sldId id="2539" r:id="rId116"/>
    <p:sldId id="3785" r:id="rId117"/>
    <p:sldId id="2433" r:id="rId118"/>
    <p:sldId id="3792" r:id="rId119"/>
    <p:sldId id="2437" r:id="rId120"/>
    <p:sldId id="2527" r:id="rId121"/>
    <p:sldId id="2529" r:id="rId122"/>
    <p:sldId id="2528" r:id="rId123"/>
    <p:sldId id="2530" r:id="rId124"/>
    <p:sldId id="2531" r:id="rId125"/>
    <p:sldId id="3787" r:id="rId126"/>
    <p:sldId id="2532" r:id="rId127"/>
    <p:sldId id="3813" r:id="rId128"/>
    <p:sldId id="2438" r:id="rId129"/>
    <p:sldId id="2440" r:id="rId130"/>
    <p:sldId id="2288" r:id="rId131"/>
    <p:sldId id="2289" r:id="rId132"/>
    <p:sldId id="405" r:id="rId133"/>
    <p:sldId id="2320" r:id="rId134"/>
    <p:sldId id="2586" r:id="rId135"/>
    <p:sldId id="2293" r:id="rId136"/>
    <p:sldId id="2611" r:id="rId137"/>
    <p:sldId id="2310" r:id="rId138"/>
    <p:sldId id="2237" r:id="rId139"/>
    <p:sldId id="2454" r:id="rId140"/>
    <p:sldId id="3810" r:id="rId141"/>
    <p:sldId id="2369" r:id="rId142"/>
    <p:sldId id="3788" r:id="rId143"/>
    <p:sldId id="2443" r:id="rId144"/>
    <p:sldId id="2265" r:id="rId145"/>
    <p:sldId id="2458" r:id="rId146"/>
    <p:sldId id="3829" r:id="rId147"/>
    <p:sldId id="2536" r:id="rId148"/>
    <p:sldId id="2393" r:id="rId149"/>
    <p:sldId id="2395" r:id="rId150"/>
    <p:sldId id="2396" r:id="rId151"/>
    <p:sldId id="2303" r:id="rId152"/>
    <p:sldId id="2240" r:id="rId153"/>
    <p:sldId id="2374" r:id="rId154"/>
    <p:sldId id="921" r:id="rId155"/>
    <p:sldId id="484" r:id="rId156"/>
    <p:sldId id="2316" r:id="rId157"/>
    <p:sldId id="2246" r:id="rId158"/>
    <p:sldId id="487" r:id="rId159"/>
    <p:sldId id="2324" r:id="rId160"/>
    <p:sldId id="2445" r:id="rId161"/>
    <p:sldId id="2448" r:id="rId162"/>
    <p:sldId id="2371" r:id="rId163"/>
    <p:sldId id="2447" r:id="rId164"/>
    <p:sldId id="2515" r:id="rId165"/>
    <p:sldId id="2236" r:id="rId166"/>
    <p:sldId id="2507" r:id="rId167"/>
    <p:sldId id="2587" r:id="rId168"/>
    <p:sldId id="485" r:id="rId169"/>
    <p:sldId id="2327" r:id="rId170"/>
    <p:sldId id="2292" r:id="rId171"/>
    <p:sldId id="2373" r:id="rId172"/>
    <p:sldId id="2261" r:id="rId173"/>
    <p:sldId id="2262" r:id="rId174"/>
    <p:sldId id="509" r:id="rId175"/>
    <p:sldId id="2311" r:id="rId176"/>
    <p:sldId id="2353" r:id="rId177"/>
    <p:sldId id="2280" r:id="rId178"/>
    <p:sldId id="502" r:id="rId179"/>
    <p:sldId id="2248" r:id="rId180"/>
    <p:sldId id="3790" r:id="rId181"/>
    <p:sldId id="2444" r:id="rId182"/>
    <p:sldId id="2505" r:id="rId183"/>
    <p:sldId id="2317" r:id="rId184"/>
    <p:sldId id="3830" r:id="rId185"/>
    <p:sldId id="2319" r:id="rId186"/>
    <p:sldId id="2325" r:id="rId187"/>
    <p:sldId id="2449" r:id="rId188"/>
    <p:sldId id="2247" r:id="rId189"/>
    <p:sldId id="463" r:id="rId190"/>
    <p:sldId id="2251" r:id="rId191"/>
    <p:sldId id="2243" r:id="rId192"/>
    <p:sldId id="501" r:id="rId193"/>
    <p:sldId id="2508" r:id="rId194"/>
    <p:sldId id="2589" r:id="rId195"/>
    <p:sldId id="3878" r:id="rId196"/>
    <p:sldId id="2334" r:id="rId197"/>
    <p:sldId id="462" r:id="rId198"/>
    <p:sldId id="3791" r:id="rId199"/>
    <p:sldId id="2275" r:id="rId200"/>
    <p:sldId id="2313" r:id="rId201"/>
    <p:sldId id="2326" r:id="rId202"/>
    <p:sldId id="2290" r:id="rId203"/>
    <p:sldId id="2291" r:id="rId204"/>
    <p:sldId id="2274" r:id="rId205"/>
    <p:sldId id="504" r:id="rId206"/>
    <p:sldId id="2450" r:id="rId207"/>
    <p:sldId id="3789" r:id="rId208"/>
    <p:sldId id="2517" r:id="rId209"/>
    <p:sldId id="2518" r:id="rId210"/>
    <p:sldId id="2519" r:id="rId211"/>
    <p:sldId id="2520" r:id="rId212"/>
    <p:sldId id="2521" r:id="rId213"/>
    <p:sldId id="2522" r:id="rId214"/>
    <p:sldId id="2523" r:id="rId215"/>
    <p:sldId id="2524" r:id="rId216"/>
    <p:sldId id="2382" r:id="rId217"/>
    <p:sldId id="2383" r:id="rId218"/>
    <p:sldId id="2384" r:id="rId219"/>
    <p:sldId id="2245" r:id="rId220"/>
    <p:sldId id="2460" r:id="rId221"/>
    <p:sldId id="2461" r:id="rId222"/>
    <p:sldId id="2309" r:id="rId223"/>
    <p:sldId id="3794" r:id="rId224"/>
    <p:sldId id="2434" r:id="rId225"/>
    <p:sldId id="3786" r:id="rId226"/>
    <p:sldId id="3832" r:id="rId227"/>
    <p:sldId id="2328" r:id="rId228"/>
    <p:sldId id="2308" r:id="rId229"/>
    <p:sldId id="3797" r:id="rId230"/>
    <p:sldId id="3906" r:id="rId231"/>
    <p:sldId id="3907" r:id="rId232"/>
    <p:sldId id="3908" r:id="rId233"/>
    <p:sldId id="3795" r:id="rId234"/>
    <p:sldId id="3796" r:id="rId235"/>
    <p:sldId id="3798" r:id="rId236"/>
    <p:sldId id="2216" r:id="rId237"/>
    <p:sldId id="2233" r:id="rId238"/>
    <p:sldId id="2500" r:id="rId239"/>
    <p:sldId id="3811" r:id="rId240"/>
    <p:sldId id="3793" r:id="rId241"/>
    <p:sldId id="3814" r:id="rId242"/>
    <p:sldId id="3799" r:id="rId243"/>
    <p:sldId id="2333" r:id="rId244"/>
    <p:sldId id="2337" r:id="rId245"/>
    <p:sldId id="3800" r:id="rId246"/>
    <p:sldId id="3803" r:id="rId247"/>
    <p:sldId id="3804" r:id="rId248"/>
    <p:sldId id="3805" r:id="rId249"/>
    <p:sldId id="3806" r:id="rId250"/>
    <p:sldId id="2504" r:id="rId251"/>
    <p:sldId id="3833" r:id="rId252"/>
    <p:sldId id="3820" r:id="rId253"/>
    <p:sldId id="3821" r:id="rId254"/>
    <p:sldId id="3822" r:id="rId255"/>
    <p:sldId id="3823" r:id="rId256"/>
    <p:sldId id="3824" r:id="rId257"/>
    <p:sldId id="3826" r:id="rId258"/>
    <p:sldId id="3825" r:id="rId259"/>
    <p:sldId id="3827" r:id="rId260"/>
    <p:sldId id="3831" r:id="rId261"/>
    <p:sldId id="2476" r:id="rId262"/>
    <p:sldId id="2503" r:id="rId263"/>
    <p:sldId id="2306" r:id="rId264"/>
    <p:sldId id="2477" r:id="rId265"/>
    <p:sldId id="3622" r:id="rId266"/>
    <p:sldId id="3591" r:id="rId267"/>
    <p:sldId id="3689" r:id="rId268"/>
    <p:sldId id="3676" r:id="rId269"/>
    <p:sldId id="3624" r:id="rId270"/>
    <p:sldId id="3615" r:id="rId271"/>
    <p:sldId id="3567" r:id="rId272"/>
    <p:sldId id="3672" r:id="rId273"/>
    <p:sldId id="3613" r:id="rId274"/>
    <p:sldId id="3684" r:id="rId275"/>
    <p:sldId id="3715" r:id="rId276"/>
    <p:sldId id="2175" r:id="rId277"/>
    <p:sldId id="2485" r:id="rId278"/>
    <p:sldId id="3847" r:id="rId279"/>
    <p:sldId id="3890" r:id="rId280"/>
    <p:sldId id="3891" r:id="rId281"/>
    <p:sldId id="3888" r:id="rId282"/>
    <p:sldId id="3879" r:id="rId283"/>
    <p:sldId id="2488" r:id="rId284"/>
    <p:sldId id="3873" r:id="rId285"/>
    <p:sldId id="3866" r:id="rId286"/>
    <p:sldId id="3872" r:id="rId287"/>
    <p:sldId id="2486" r:id="rId288"/>
    <p:sldId id="3868" r:id="rId289"/>
    <p:sldId id="3867" r:id="rId290"/>
    <p:sldId id="3881" r:id="rId291"/>
    <p:sldId id="3858" r:id="rId292"/>
    <p:sldId id="2514" r:id="rId293"/>
    <p:sldId id="3859" r:id="rId294"/>
    <p:sldId id="3860" r:id="rId295"/>
    <p:sldId id="3865" r:id="rId296"/>
    <p:sldId id="2513" r:id="rId297"/>
    <p:sldId id="3882" r:id="rId298"/>
    <p:sldId id="2478" r:id="rId299"/>
    <p:sldId id="3874" r:id="rId300"/>
    <p:sldId id="3877" r:id="rId301"/>
    <p:sldId id="2399" r:id="rId302"/>
    <p:sldId id="2512" r:id="rId303"/>
    <p:sldId id="2525" r:id="rId304"/>
    <p:sldId id="2510" r:id="rId305"/>
    <p:sldId id="3861" r:id="rId306"/>
    <p:sldId id="3880" r:id="rId307"/>
    <p:sldId id="3883" r:id="rId308"/>
    <p:sldId id="2516" r:id="rId309"/>
    <p:sldId id="2509" r:id="rId310"/>
    <p:sldId id="3862" r:id="rId311"/>
    <p:sldId id="3864" r:id="rId312"/>
    <p:sldId id="2511" r:id="rId313"/>
    <p:sldId id="2479" r:id="rId314"/>
    <p:sldId id="2481" r:id="rId315"/>
    <p:sldId id="2489" r:id="rId316"/>
    <p:sldId id="3887" r:id="rId317"/>
    <p:sldId id="3893" r:id="rId318"/>
    <p:sldId id="3894" r:id="rId319"/>
    <p:sldId id="3895" r:id="rId320"/>
    <p:sldId id="3896" r:id="rId321"/>
    <p:sldId id="3897" r:id="rId322"/>
    <p:sldId id="3898" r:id="rId323"/>
    <p:sldId id="3899" r:id="rId324"/>
    <p:sldId id="3900" r:id="rId325"/>
    <p:sldId id="3901" r:id="rId326"/>
    <p:sldId id="3903" r:id="rId327"/>
    <p:sldId id="3902" r:id="rId328"/>
    <p:sldId id="2299" r:id="rId329"/>
    <p:sldId id="2300" r:id="rId330"/>
    <p:sldId id="2232" r:id="rId331"/>
    <p:sldId id="446" r:id="rId332"/>
    <p:sldId id="447" r:id="rId333"/>
    <p:sldId id="2471" r:id="rId334"/>
    <p:sldId id="2472" r:id="rId335"/>
    <p:sldId id="2473" r:id="rId336"/>
    <p:sldId id="3839" r:id="rId337"/>
    <p:sldId id="2336" r:id="rId338"/>
    <p:sldId id="3841" r:id="rId339"/>
    <p:sldId id="3840" r:id="rId340"/>
    <p:sldId id="3842" r:id="rId341"/>
    <p:sldId id="3843" r:id="rId342"/>
    <p:sldId id="3909" r:id="rId343"/>
    <p:sldId id="3845" r:id="rId344"/>
    <p:sldId id="3846" r:id="rId345"/>
    <p:sldId id="3801" r:id="rId346"/>
    <p:sldId id="3848" r:id="rId347"/>
    <p:sldId id="3849" r:id="rId348"/>
    <p:sldId id="3850" r:id="rId349"/>
    <p:sldId id="2041" r:id="rId350"/>
    <p:sldId id="2224" r:id="rId351"/>
    <p:sldId id="2322" r:id="rId352"/>
    <p:sldId id="2226" r:id="rId353"/>
    <p:sldId id="3851" r:id="rId354"/>
    <p:sldId id="3852" r:id="rId355"/>
    <p:sldId id="3853" r:id="rId356"/>
    <p:sldId id="3855" r:id="rId357"/>
    <p:sldId id="3856" r:id="rId358"/>
    <p:sldId id="3854" r:id="rId359"/>
    <p:sldId id="3857" r:id="rId360"/>
    <p:sldId id="3914" r:id="rId361"/>
    <p:sldId id="3916" r:id="rId362"/>
    <p:sldId id="3911" r:id="rId363"/>
    <p:sldId id="3915" r:id="rId364"/>
    <p:sldId id="3913" r:id="rId365"/>
    <p:sldId id="3912" r:id="rId3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07FBF-5F39-4C9E-B368-95015D9BCEC1}" v="1" dt="2026-06-24T05:57:56.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presProps" Target="presProps.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theme" Target="theme/theme1.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tableStyles" Target="tableStyles.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microsoft.com/office/2016/11/relationships/changesInfo" Target="changesInfos/changesInfo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microsoft.com/office/2015/10/relationships/revisionInfo" Target="revisionInfo.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notesMaster" Target="notesMasters/notesMaster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viewProps" Target="viewProps.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odmer" userId="f82d64a42721f930" providerId="LiveId" clId="{08926B8C-A6EC-41C3-BFE6-E624C32C2D34}"/>
    <pc:docChg chg="undo custSel addSld delSld modSld">
      <pc:chgData name="Edward Bodmer" userId="f82d64a42721f930" providerId="LiveId" clId="{08926B8C-A6EC-41C3-BFE6-E624C32C2D34}" dt="2026-06-24T05:57:56.968" v="330"/>
      <pc:docMkLst>
        <pc:docMk/>
      </pc:docMkLst>
      <pc:sldChg chg="add">
        <pc:chgData name="Edward Bodmer" userId="f82d64a42721f930" providerId="LiveId" clId="{08926B8C-A6EC-41C3-BFE6-E624C32C2D34}" dt="2026-06-24T05:57:56.968" v="330"/>
        <pc:sldMkLst>
          <pc:docMk/>
          <pc:sldMk cId="882252805" sldId="3782"/>
        </pc:sldMkLst>
      </pc:sldChg>
      <pc:sldChg chg="del">
        <pc:chgData name="Edward Bodmer" userId="f82d64a42721f930" providerId="LiveId" clId="{08926B8C-A6EC-41C3-BFE6-E624C32C2D34}" dt="2026-06-24T05:57:37.165" v="329" actId="2696"/>
        <pc:sldMkLst>
          <pc:docMk/>
          <pc:sldMk cId="3213221815" sldId="3782"/>
        </pc:sldMkLst>
      </pc:sldChg>
      <pc:sldChg chg="del">
        <pc:chgData name="Edward Bodmer" userId="f82d64a42721f930" providerId="LiveId" clId="{08926B8C-A6EC-41C3-BFE6-E624C32C2D34}" dt="2026-06-24T05:57:37.165" v="329" actId="2696"/>
        <pc:sldMkLst>
          <pc:docMk/>
          <pc:sldMk cId="2419999296" sldId="3783"/>
        </pc:sldMkLst>
      </pc:sldChg>
      <pc:sldChg chg="add">
        <pc:chgData name="Edward Bodmer" userId="f82d64a42721f930" providerId="LiveId" clId="{08926B8C-A6EC-41C3-BFE6-E624C32C2D34}" dt="2026-06-24T05:57:56.968" v="330"/>
        <pc:sldMkLst>
          <pc:docMk/>
          <pc:sldMk cId="4006134792" sldId="3783"/>
        </pc:sldMkLst>
      </pc:sldChg>
      <pc:sldChg chg="add">
        <pc:chgData name="Edward Bodmer" userId="f82d64a42721f930" providerId="LiveId" clId="{08926B8C-A6EC-41C3-BFE6-E624C32C2D34}" dt="2026-06-24T05:57:56.968" v="330"/>
        <pc:sldMkLst>
          <pc:docMk/>
          <pc:sldMk cId="2590744762" sldId="3784"/>
        </pc:sldMkLst>
      </pc:sldChg>
      <pc:sldChg chg="del">
        <pc:chgData name="Edward Bodmer" userId="f82d64a42721f930" providerId="LiveId" clId="{08926B8C-A6EC-41C3-BFE6-E624C32C2D34}" dt="2026-06-24T05:57:37.165" v="329" actId="2696"/>
        <pc:sldMkLst>
          <pc:docMk/>
          <pc:sldMk cId="2713512300" sldId="3784"/>
        </pc:sldMkLst>
      </pc:sldChg>
      <pc:sldChg chg="add">
        <pc:chgData name="Edward Bodmer" userId="f82d64a42721f930" providerId="LiveId" clId="{08926B8C-A6EC-41C3-BFE6-E624C32C2D34}" dt="2026-06-23T05:15:40.922" v="0"/>
        <pc:sldMkLst>
          <pc:docMk/>
          <pc:sldMk cId="1816129749" sldId="3934"/>
        </pc:sldMkLst>
      </pc:sldChg>
      <pc:sldChg chg="addSp delSp modSp new mod">
        <pc:chgData name="Edward Bodmer" userId="f82d64a42721f930" providerId="LiveId" clId="{08926B8C-A6EC-41C3-BFE6-E624C32C2D34}" dt="2026-06-23T05:19:03.968" v="80" actId="14100"/>
        <pc:sldMkLst>
          <pc:docMk/>
          <pc:sldMk cId="2300363007" sldId="3935"/>
        </pc:sldMkLst>
        <pc:spChg chg="mod">
          <ac:chgData name="Edward Bodmer" userId="f82d64a42721f930" providerId="LiveId" clId="{08926B8C-A6EC-41C3-BFE6-E624C32C2D34}" dt="2026-06-23T05:16:05.522" v="25" actId="20577"/>
          <ac:spMkLst>
            <pc:docMk/>
            <pc:sldMk cId="2300363007" sldId="3935"/>
            <ac:spMk id="2" creationId="{BB63C20E-8446-3EE0-BAF7-7D4105C4812B}"/>
          </ac:spMkLst>
        </pc:spChg>
        <pc:spChg chg="mod">
          <ac:chgData name="Edward Bodmer" userId="f82d64a42721f930" providerId="LiveId" clId="{08926B8C-A6EC-41C3-BFE6-E624C32C2D34}" dt="2026-06-23T05:17:16.756" v="69" actId="20577"/>
          <ac:spMkLst>
            <pc:docMk/>
            <pc:sldMk cId="2300363007" sldId="3935"/>
            <ac:spMk id="3" creationId="{8AD76CB3-150E-A12F-4165-531BD1AC3A2A}"/>
          </ac:spMkLst>
        </pc:spChg>
        <pc:picChg chg="add del mod">
          <ac:chgData name="Edward Bodmer" userId="f82d64a42721f930" providerId="LiveId" clId="{08926B8C-A6EC-41C3-BFE6-E624C32C2D34}" dt="2026-06-23T05:18:01.260" v="73" actId="478"/>
          <ac:picMkLst>
            <pc:docMk/>
            <pc:sldMk cId="2300363007" sldId="3935"/>
            <ac:picMk id="5" creationId="{BFB395D0-4C2A-BD20-C72F-EC872F003FF5}"/>
          </ac:picMkLst>
        </pc:picChg>
        <pc:picChg chg="add mod">
          <ac:chgData name="Edward Bodmer" userId="f82d64a42721f930" providerId="LiveId" clId="{08926B8C-A6EC-41C3-BFE6-E624C32C2D34}" dt="2026-06-23T05:18:07.964" v="76" actId="1076"/>
          <ac:picMkLst>
            <pc:docMk/>
            <pc:sldMk cId="2300363007" sldId="3935"/>
            <ac:picMk id="7" creationId="{C2FE2072-B35F-64D0-5D34-FEE44BA6C9F2}"/>
          </ac:picMkLst>
        </pc:picChg>
        <pc:picChg chg="add mod">
          <ac:chgData name="Edward Bodmer" userId="f82d64a42721f930" providerId="LiveId" clId="{08926B8C-A6EC-41C3-BFE6-E624C32C2D34}" dt="2026-06-23T05:19:03.968" v="80" actId="14100"/>
          <ac:picMkLst>
            <pc:docMk/>
            <pc:sldMk cId="2300363007" sldId="3935"/>
            <ac:picMk id="9" creationId="{A897D450-DBFC-76DF-A98F-D40C45859133}"/>
          </ac:picMkLst>
        </pc:picChg>
      </pc:sldChg>
      <pc:sldChg chg="addSp delSp modSp new mod">
        <pc:chgData name="Edward Bodmer" userId="f82d64a42721f930" providerId="LiveId" clId="{08926B8C-A6EC-41C3-BFE6-E624C32C2D34}" dt="2026-06-24T05:52:44.084" v="328" actId="1076"/>
        <pc:sldMkLst>
          <pc:docMk/>
          <pc:sldMk cId="249509688" sldId="3936"/>
        </pc:sldMkLst>
        <pc:spChg chg="mod">
          <ac:chgData name="Edward Bodmer" userId="f82d64a42721f930" providerId="LiveId" clId="{08926B8C-A6EC-41C3-BFE6-E624C32C2D34}" dt="2026-06-23T05:28:05.040" v="106" actId="20577"/>
          <ac:spMkLst>
            <pc:docMk/>
            <pc:sldMk cId="249509688" sldId="3936"/>
            <ac:spMk id="2" creationId="{E146D2E4-92DD-8561-D3ED-AF0683CFD465}"/>
          </ac:spMkLst>
        </pc:spChg>
        <pc:spChg chg="mod">
          <ac:chgData name="Edward Bodmer" userId="f82d64a42721f930" providerId="LiveId" clId="{08926B8C-A6EC-41C3-BFE6-E624C32C2D34}" dt="2026-06-23T05:37:37.095" v="281" actId="20577"/>
          <ac:spMkLst>
            <pc:docMk/>
            <pc:sldMk cId="249509688" sldId="3936"/>
            <ac:spMk id="3" creationId="{C301FC7F-C259-D019-46EA-164B988FF130}"/>
          </ac:spMkLst>
        </pc:spChg>
        <pc:picChg chg="add mod">
          <ac:chgData name="Edward Bodmer" userId="f82d64a42721f930" providerId="LiveId" clId="{08926B8C-A6EC-41C3-BFE6-E624C32C2D34}" dt="2026-06-23T05:28:27.145" v="130" actId="1076"/>
          <ac:picMkLst>
            <pc:docMk/>
            <pc:sldMk cId="249509688" sldId="3936"/>
            <ac:picMk id="5" creationId="{908DC012-E3DD-91EE-4F42-E9AE2072B164}"/>
          </ac:picMkLst>
        </pc:picChg>
        <pc:picChg chg="add mod">
          <ac:chgData name="Edward Bodmer" userId="f82d64a42721f930" providerId="LiveId" clId="{08926B8C-A6EC-41C3-BFE6-E624C32C2D34}" dt="2026-06-24T05:52:44.084" v="328" actId="1076"/>
          <ac:picMkLst>
            <pc:docMk/>
            <pc:sldMk cId="249509688" sldId="3936"/>
            <ac:picMk id="6" creationId="{43C75392-5C0B-F5D9-02FF-9953A745A30A}"/>
          </ac:picMkLst>
        </pc:picChg>
        <pc:picChg chg="add del mod">
          <ac:chgData name="Edward Bodmer" userId="f82d64a42721f930" providerId="LiveId" clId="{08926B8C-A6EC-41C3-BFE6-E624C32C2D34}" dt="2026-06-24T05:15:05.549" v="321" actId="478"/>
          <ac:picMkLst>
            <pc:docMk/>
            <pc:sldMk cId="249509688" sldId="3936"/>
            <ac:picMk id="7" creationId="{FEC8BC26-5DFD-8EFD-F007-BB91F48F7617}"/>
          </ac:picMkLst>
        </pc:picChg>
        <pc:picChg chg="add del">
          <ac:chgData name="Edward Bodmer" userId="f82d64a42721f930" providerId="LiveId" clId="{08926B8C-A6EC-41C3-BFE6-E624C32C2D34}" dt="2026-06-23T05:35:30.704" v="136" actId="22"/>
          <ac:picMkLst>
            <pc:docMk/>
            <pc:sldMk cId="249509688" sldId="3936"/>
            <ac:picMk id="9" creationId="{28F1847A-CB22-5E57-D381-5EF1DA38A571}"/>
          </ac:picMkLst>
        </pc:picChg>
      </pc:sldChg>
      <pc:sldChg chg="modSp add mod modClrScheme chgLayout">
        <pc:chgData name="Edward Bodmer" userId="f82d64a42721f930" providerId="LiveId" clId="{08926B8C-A6EC-41C3-BFE6-E624C32C2D34}" dt="2026-06-23T05:37:51.668" v="293" actId="20577"/>
        <pc:sldMkLst>
          <pc:docMk/>
          <pc:sldMk cId="4086789519" sldId="3937"/>
        </pc:sldMkLst>
        <pc:spChg chg="mod ord">
          <ac:chgData name="Edward Bodmer" userId="f82d64a42721f930" providerId="LiveId" clId="{08926B8C-A6EC-41C3-BFE6-E624C32C2D34}" dt="2026-06-23T05:37:51.668" v="293" actId="20577"/>
          <ac:spMkLst>
            <pc:docMk/>
            <pc:sldMk cId="4086789519" sldId="3937"/>
            <ac:spMk id="2" creationId="{361DC87E-9375-A4F0-D2B0-8213A0C7DB3F}"/>
          </ac:spMkLst>
        </pc:spChg>
        <pc:spChg chg="mod ord">
          <ac:chgData name="Edward Bodmer" userId="f82d64a42721f930" providerId="LiveId" clId="{08926B8C-A6EC-41C3-BFE6-E624C32C2D34}" dt="2026-06-23T05:36:18.957" v="138" actId="700"/>
          <ac:spMkLst>
            <pc:docMk/>
            <pc:sldMk cId="4086789519" sldId="3937"/>
            <ac:spMk id="3" creationId="{1E292ECD-3345-6096-8AAB-9EA600892648}"/>
          </ac:spMkLst>
        </pc:spChg>
      </pc:sldChg>
      <pc:sldChg chg="modSp add mod modClrScheme chgLayout">
        <pc:chgData name="Edward Bodmer" userId="f82d64a42721f930" providerId="LiveId" clId="{08926B8C-A6EC-41C3-BFE6-E624C32C2D34}" dt="2026-06-23T05:38:03.587" v="320" actId="20577"/>
        <pc:sldMkLst>
          <pc:docMk/>
          <pc:sldMk cId="3814494151" sldId="3938"/>
        </pc:sldMkLst>
        <pc:spChg chg="mod ord">
          <ac:chgData name="Edward Bodmer" userId="f82d64a42721f930" providerId="LiveId" clId="{08926B8C-A6EC-41C3-BFE6-E624C32C2D34}" dt="2026-06-23T05:38:03.587" v="320" actId="20577"/>
          <ac:spMkLst>
            <pc:docMk/>
            <pc:sldMk cId="3814494151" sldId="3938"/>
            <ac:spMk id="2" creationId="{0737DC05-1AD5-A331-3189-5EB198C2B4CA}"/>
          </ac:spMkLst>
        </pc:spChg>
        <pc:spChg chg="mod ord">
          <ac:chgData name="Edward Bodmer" userId="f82d64a42721f930" providerId="LiveId" clId="{08926B8C-A6EC-41C3-BFE6-E624C32C2D34}" dt="2026-06-23T05:36:26.870" v="139" actId="700"/>
          <ac:spMkLst>
            <pc:docMk/>
            <pc:sldMk cId="3814494151" sldId="3938"/>
            <ac:spMk id="3" creationId="{DC2CCA98-9850-FD2A-2609-B983D9071E0B}"/>
          </ac:spMkLst>
        </pc:spChg>
        <pc:picChg chg="mod">
          <ac:chgData name="Edward Bodmer" userId="f82d64a42721f930" providerId="LiveId" clId="{08926B8C-A6EC-41C3-BFE6-E624C32C2D34}" dt="2026-06-23T05:36:40.913" v="142" actId="1076"/>
          <ac:picMkLst>
            <pc:docMk/>
            <pc:sldMk cId="3814494151" sldId="3938"/>
            <ac:picMk id="5" creationId="{19BE41CC-63F4-4EBD-3A4A-B5460FF2A4FE}"/>
          </ac:picMkLst>
        </pc:picChg>
        <pc:picChg chg="mod">
          <ac:chgData name="Edward Bodmer" userId="f82d64a42721f930" providerId="LiveId" clId="{08926B8C-A6EC-41C3-BFE6-E624C32C2D34}" dt="2026-06-23T05:36:46.135" v="143" actId="14100"/>
          <ac:picMkLst>
            <pc:docMk/>
            <pc:sldMk cId="3814494151" sldId="3938"/>
            <ac:picMk id="7" creationId="{47FC3D2B-B48E-B3D5-DF25-38E877EB2E9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Chapters\Chapter%205.%20Electricity\Renewable%20Energy\3.%20Resource%20Assessment%20Data\Solar%20Resource%20Assessment\Nigeria%20and%20Scotland.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f82d64a42721f930/Courses%20New/Chapter%205.%20Electricity/Jamica%20Study/South%20Africa%20Case%20Study/Hourly%20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onika%20Lewenski\Courses\Chapter%205.%20Electricity\Conventional%20Electricity\3.%20Spot%20Electricity%20Price%20Data%20and%20Downloads\Nordpool\Nordpool%20Database%20with%20Internet%20Read%20DK%20Wind.xlsm"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857300732145325E-2"/>
          <c:y val="1.8816148206058057E-2"/>
          <c:w val="0.92633394509896794"/>
          <c:h val="0.88430192460552148"/>
        </c:manualLayout>
      </c:layout>
      <c:barChart>
        <c:barDir val="col"/>
        <c:grouping val="clustered"/>
        <c:varyColors val="0"/>
        <c:ser>
          <c:idx val="0"/>
          <c:order val="0"/>
          <c:spPr>
            <a:solidFill>
              <a:schemeClr val="accent1"/>
            </a:solidFill>
            <a:ln>
              <a:noFill/>
            </a:ln>
            <a:effectLst/>
          </c:spPr>
          <c:invertIfNegative val="0"/>
          <c:val>
            <c:numRef>
              <c:f>Nigeria!$C$992:$C$1135</c:f>
              <c:numCache>
                <c:formatCode>General</c:formatCode>
                <c:ptCount val="144"/>
                <c:pt idx="0">
                  <c:v>0</c:v>
                </c:pt>
                <c:pt idx="1">
                  <c:v>0</c:v>
                </c:pt>
                <c:pt idx="2">
                  <c:v>0</c:v>
                </c:pt>
                <c:pt idx="3">
                  <c:v>0</c:v>
                </c:pt>
                <c:pt idx="4">
                  <c:v>0</c:v>
                </c:pt>
                <c:pt idx="5">
                  <c:v>0</c:v>
                </c:pt>
                <c:pt idx="6">
                  <c:v>0</c:v>
                </c:pt>
                <c:pt idx="7">
                  <c:v>0</c:v>
                </c:pt>
                <c:pt idx="8">
                  <c:v>4.8899999999999997</c:v>
                </c:pt>
                <c:pt idx="9">
                  <c:v>213.69</c:v>
                </c:pt>
                <c:pt idx="10">
                  <c:v>426.65</c:v>
                </c:pt>
                <c:pt idx="11">
                  <c:v>824.71</c:v>
                </c:pt>
                <c:pt idx="12">
                  <c:v>968.22</c:v>
                </c:pt>
                <c:pt idx="13">
                  <c:v>1014.89</c:v>
                </c:pt>
                <c:pt idx="14">
                  <c:v>977.58</c:v>
                </c:pt>
                <c:pt idx="15">
                  <c:v>860.43</c:v>
                </c:pt>
                <c:pt idx="16">
                  <c:v>673.31</c:v>
                </c:pt>
                <c:pt idx="17">
                  <c:v>436.39</c:v>
                </c:pt>
                <c:pt idx="18">
                  <c:v>57.16</c:v>
                </c:pt>
                <c:pt idx="19">
                  <c:v>0</c:v>
                </c:pt>
                <c:pt idx="20">
                  <c:v>0</c:v>
                </c:pt>
                <c:pt idx="21">
                  <c:v>0</c:v>
                </c:pt>
                <c:pt idx="22">
                  <c:v>0</c:v>
                </c:pt>
                <c:pt idx="23">
                  <c:v>0</c:v>
                </c:pt>
                <c:pt idx="24">
                  <c:v>0</c:v>
                </c:pt>
                <c:pt idx="25">
                  <c:v>0</c:v>
                </c:pt>
                <c:pt idx="26">
                  <c:v>0</c:v>
                </c:pt>
                <c:pt idx="27">
                  <c:v>0</c:v>
                </c:pt>
                <c:pt idx="28">
                  <c:v>0</c:v>
                </c:pt>
                <c:pt idx="29">
                  <c:v>0</c:v>
                </c:pt>
                <c:pt idx="30">
                  <c:v>0</c:v>
                </c:pt>
                <c:pt idx="31">
                  <c:v>0</c:v>
                </c:pt>
                <c:pt idx="32">
                  <c:v>151.94999999999999</c:v>
                </c:pt>
                <c:pt idx="33">
                  <c:v>297.52</c:v>
                </c:pt>
                <c:pt idx="34">
                  <c:v>493.65</c:v>
                </c:pt>
                <c:pt idx="35">
                  <c:v>847.28</c:v>
                </c:pt>
                <c:pt idx="36">
                  <c:v>981.17</c:v>
                </c:pt>
                <c:pt idx="37">
                  <c:v>1028.32</c:v>
                </c:pt>
                <c:pt idx="38">
                  <c:v>990.62</c:v>
                </c:pt>
                <c:pt idx="39">
                  <c:v>607.55999999999995</c:v>
                </c:pt>
                <c:pt idx="40">
                  <c:v>291.39</c:v>
                </c:pt>
                <c:pt idx="41">
                  <c:v>189.54</c:v>
                </c:pt>
                <c:pt idx="42">
                  <c:v>89.96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150.26</c:v>
                </c:pt>
                <c:pt idx="57">
                  <c:v>408.76</c:v>
                </c:pt>
                <c:pt idx="58">
                  <c:v>649.63</c:v>
                </c:pt>
                <c:pt idx="59">
                  <c:v>843.53</c:v>
                </c:pt>
                <c:pt idx="60">
                  <c:v>982.73</c:v>
                </c:pt>
                <c:pt idx="61">
                  <c:v>1029.97</c:v>
                </c:pt>
                <c:pt idx="62">
                  <c:v>992.18</c:v>
                </c:pt>
                <c:pt idx="63">
                  <c:v>874</c:v>
                </c:pt>
                <c:pt idx="64">
                  <c:v>684.73</c:v>
                </c:pt>
                <c:pt idx="65">
                  <c:v>445.03</c:v>
                </c:pt>
                <c:pt idx="66">
                  <c:v>183.78</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162.21</c:v>
                </c:pt>
                <c:pt idx="81">
                  <c:v>429.79</c:v>
                </c:pt>
                <c:pt idx="82">
                  <c:v>677.95</c:v>
                </c:pt>
                <c:pt idx="83">
                  <c:v>877.34</c:v>
                </c:pt>
                <c:pt idx="84">
                  <c:v>1012.17</c:v>
                </c:pt>
                <c:pt idx="85">
                  <c:v>1060.33</c:v>
                </c:pt>
                <c:pt idx="86">
                  <c:v>1021.7</c:v>
                </c:pt>
                <c:pt idx="87">
                  <c:v>879.86</c:v>
                </c:pt>
                <c:pt idx="88">
                  <c:v>689.64</c:v>
                </c:pt>
                <c:pt idx="89">
                  <c:v>448.73</c:v>
                </c:pt>
                <c:pt idx="90">
                  <c:v>184.85</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157.06</c:v>
                </c:pt>
                <c:pt idx="105">
                  <c:v>421.96</c:v>
                </c:pt>
                <c:pt idx="106">
                  <c:v>667.21</c:v>
                </c:pt>
                <c:pt idx="107">
                  <c:v>864.43</c:v>
                </c:pt>
                <c:pt idx="108">
                  <c:v>991.37</c:v>
                </c:pt>
                <c:pt idx="109">
                  <c:v>1038.76</c:v>
                </c:pt>
                <c:pt idx="110">
                  <c:v>1000.64</c:v>
                </c:pt>
                <c:pt idx="111">
                  <c:v>877.43</c:v>
                </c:pt>
                <c:pt idx="112">
                  <c:v>687.56</c:v>
                </c:pt>
                <c:pt idx="113">
                  <c:v>447.15</c:v>
                </c:pt>
                <c:pt idx="114">
                  <c:v>185.47</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159.22</c:v>
                </c:pt>
                <c:pt idx="129">
                  <c:v>424.26</c:v>
                </c:pt>
                <c:pt idx="130">
                  <c:v>670.14</c:v>
                </c:pt>
                <c:pt idx="131">
                  <c:v>867.79</c:v>
                </c:pt>
                <c:pt idx="132">
                  <c:v>992.55</c:v>
                </c:pt>
                <c:pt idx="133">
                  <c:v>1039.92</c:v>
                </c:pt>
                <c:pt idx="134">
                  <c:v>1001.72</c:v>
                </c:pt>
                <c:pt idx="135">
                  <c:v>881.18</c:v>
                </c:pt>
                <c:pt idx="136">
                  <c:v>690.67</c:v>
                </c:pt>
                <c:pt idx="137">
                  <c:v>449.44</c:v>
                </c:pt>
                <c:pt idx="138">
                  <c:v>184.45</c:v>
                </c:pt>
                <c:pt idx="139">
                  <c:v>0</c:v>
                </c:pt>
                <c:pt idx="140">
                  <c:v>0</c:v>
                </c:pt>
                <c:pt idx="141">
                  <c:v>0</c:v>
                </c:pt>
                <c:pt idx="142">
                  <c:v>0</c:v>
                </c:pt>
                <c:pt idx="143">
                  <c:v>0</c:v>
                </c:pt>
              </c:numCache>
            </c:numRef>
          </c:val>
          <c:extLst>
            <c:ext xmlns:c16="http://schemas.microsoft.com/office/drawing/2014/chart" uri="{C3380CC4-5D6E-409C-BE32-E72D297353CC}">
              <c16:uniqueId val="{00000000-F603-4AE2-831E-FC74CC22601C}"/>
            </c:ext>
          </c:extLst>
        </c:ser>
        <c:dLbls>
          <c:showLegendKey val="0"/>
          <c:showVal val="0"/>
          <c:showCatName val="0"/>
          <c:showSerName val="0"/>
          <c:showPercent val="0"/>
          <c:showBubbleSize val="0"/>
        </c:dLbls>
        <c:gapWidth val="219"/>
        <c:overlap val="-27"/>
        <c:axId val="434118592"/>
        <c:axId val="434117936"/>
      </c:barChart>
      <c:catAx>
        <c:axId val="4341185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7936"/>
        <c:crosses val="autoZero"/>
        <c:auto val="1"/>
        <c:lblAlgn val="ctr"/>
        <c:lblOffset val="100"/>
        <c:noMultiLvlLbl val="0"/>
      </c:catAx>
      <c:valAx>
        <c:axId val="43411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8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'Bill Analysis'!$I$7</c:f>
              <c:strCache>
                <c:ptCount val="1"/>
                <c:pt idx="0">
                  <c:v>Bill</c:v>
                </c:pt>
              </c:strCache>
            </c:strRef>
          </c:tx>
          <c:spPr>
            <a:solidFill>
              <a:schemeClr val="accent1"/>
            </a:solidFill>
            <a:ln>
              <a:noFill/>
            </a:ln>
            <a:effectLst/>
          </c:spPr>
          <c:invertIfNegative val="0"/>
          <c:cat>
            <c:strRef>
              <c:f>'Bill Analysis'!$H$8:$H$13</c:f>
              <c:strCache>
                <c:ptCount val="6"/>
                <c:pt idx="0">
                  <c:v>High demand Period Off Peak</c:v>
                </c:pt>
                <c:pt idx="1">
                  <c:v>High demand Period On Peak</c:v>
                </c:pt>
                <c:pt idx="2">
                  <c:v>High demand Period Standard</c:v>
                </c:pt>
                <c:pt idx="3">
                  <c:v>Low demand Period Off Peak</c:v>
                </c:pt>
                <c:pt idx="4">
                  <c:v>Low demand Period On Peak</c:v>
                </c:pt>
                <c:pt idx="5">
                  <c:v>Low demand Period Standard</c:v>
                </c:pt>
              </c:strCache>
            </c:strRef>
          </c:cat>
          <c:val>
            <c:numRef>
              <c:f>'Bill Analysis'!$I$8:$I$13</c:f>
              <c:numCache>
                <c:formatCode>_-* #,##0.00_-;[Red]_(* \(#,##0.00\);_-* "-"??_-;_-@_-</c:formatCode>
                <c:ptCount val="6"/>
                <c:pt idx="0">
                  <c:v>552.84000000000947</c:v>
                </c:pt>
                <c:pt idx="1">
                  <c:v>4321.9199999999537</c:v>
                </c:pt>
                <c:pt idx="2">
                  <c:v>101.24400000000013</c:v>
                </c:pt>
                <c:pt idx="3">
                  <c:v>1429.180000000008</c:v>
                </c:pt>
                <c:pt idx="4">
                  <c:v>998.71199999998782</c:v>
                </c:pt>
                <c:pt idx="5">
                  <c:v>2328.1919999999814</c:v>
                </c:pt>
              </c:numCache>
            </c:numRef>
          </c:val>
          <c:extLst>
            <c:ext xmlns:c16="http://schemas.microsoft.com/office/drawing/2014/chart" uri="{C3380CC4-5D6E-409C-BE32-E72D297353CC}">
              <c16:uniqueId val="{00000000-D6C0-43EE-B98B-BCF43602D868}"/>
            </c:ext>
          </c:extLst>
        </c:ser>
        <c:dLbls>
          <c:showLegendKey val="0"/>
          <c:showVal val="0"/>
          <c:showCatName val="0"/>
          <c:showSerName val="0"/>
          <c:showPercent val="0"/>
          <c:showBubbleSize val="0"/>
        </c:dLbls>
        <c:gapWidth val="219"/>
        <c:overlap val="-27"/>
        <c:axId val="634953855"/>
        <c:axId val="634957215"/>
      </c:barChart>
      <c:catAx>
        <c:axId val="63495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957215"/>
        <c:crosses val="autoZero"/>
        <c:auto val="1"/>
        <c:lblAlgn val="ctr"/>
        <c:lblOffset val="100"/>
        <c:noMultiLvlLbl val="0"/>
      </c:catAx>
      <c:valAx>
        <c:axId val="634957215"/>
        <c:scaling>
          <c:orientation val="minMax"/>
        </c:scaling>
        <c:delete val="0"/>
        <c:axPos val="l"/>
        <c:majorGridlines>
          <c:spPr>
            <a:ln w="9525" cap="flat" cmpd="sng" algn="ctr">
              <a:solidFill>
                <a:schemeClr val="tx1">
                  <a:lumMod val="15000"/>
                  <a:lumOff val="85000"/>
                </a:schemeClr>
              </a:solidFill>
              <a:round/>
            </a:ln>
            <a:effectLst/>
          </c:spPr>
        </c:majorGridlines>
        <c:numFmt formatCode="_-* #,##0.00_-;[Red]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9538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Hourly!$K$6:$N$6</c:f>
          <c:strCache>
            <c:ptCount val="4"/>
            <c:pt idx="0">
              <c:v>Wind and Market Price </c:v>
            </c:pt>
            <c:pt idx="3">
              <c:v>31-Dec-16</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370307746520521E-2"/>
          <c:y val="0.22427550227663637"/>
          <c:w val="0.83594925634295714"/>
          <c:h val="0.66817111402741325"/>
        </c:manualLayout>
      </c:layout>
      <c:lineChart>
        <c:grouping val="standard"/>
        <c:varyColors val="0"/>
        <c:ser>
          <c:idx val="0"/>
          <c:order val="0"/>
          <c:tx>
            <c:strRef>
              <c:f>Hourly!$X$2</c:f>
              <c:strCache>
                <c:ptCount val="1"/>
                <c:pt idx="0">
                  <c:v>Implied HR</c:v>
                </c:pt>
              </c:strCache>
            </c:strRef>
          </c:tx>
          <c:spPr>
            <a:ln w="28575" cap="rnd">
              <a:solidFill>
                <a:schemeClr val="accent1"/>
              </a:solidFill>
              <a:round/>
            </a:ln>
            <a:effectLst/>
          </c:spPr>
          <c:marker>
            <c:symbol val="none"/>
          </c:marker>
          <c:cat>
            <c:numRef>
              <c:f>Hourly!$U$3:$U$733</c:f>
              <c:numCache>
                <c:formatCode>d\-mmm\-yy</c:formatCode>
                <c:ptCount val="731"/>
                <c:pt idx="0">
                  <c:v>42705.041666604673</c:v>
                </c:pt>
                <c:pt idx="1">
                  <c:v>42705.083333271337</c:v>
                </c:pt>
                <c:pt idx="2">
                  <c:v>42705.124999938002</c:v>
                </c:pt>
                <c:pt idx="3">
                  <c:v>42705.166666604666</c:v>
                </c:pt>
                <c:pt idx="4">
                  <c:v>42705.20833327133</c:v>
                </c:pt>
                <c:pt idx="5">
                  <c:v>42705.249999937994</c:v>
                </c:pt>
                <c:pt idx="6">
                  <c:v>42705.291666604659</c:v>
                </c:pt>
                <c:pt idx="7">
                  <c:v>42705.333333271323</c:v>
                </c:pt>
                <c:pt idx="8">
                  <c:v>42705.374999937987</c:v>
                </c:pt>
                <c:pt idx="9">
                  <c:v>42705.416666604651</c:v>
                </c:pt>
                <c:pt idx="10">
                  <c:v>42705.458333271315</c:v>
                </c:pt>
                <c:pt idx="11">
                  <c:v>42705.49999993798</c:v>
                </c:pt>
                <c:pt idx="12">
                  <c:v>42705.541666604644</c:v>
                </c:pt>
                <c:pt idx="13">
                  <c:v>42705.583333271308</c:v>
                </c:pt>
                <c:pt idx="14">
                  <c:v>42705.624999937972</c:v>
                </c:pt>
                <c:pt idx="15">
                  <c:v>42705.666666604637</c:v>
                </c:pt>
                <c:pt idx="16">
                  <c:v>42705.708333271301</c:v>
                </c:pt>
                <c:pt idx="17">
                  <c:v>42705.749999937965</c:v>
                </c:pt>
                <c:pt idx="18">
                  <c:v>42705.791666604629</c:v>
                </c:pt>
                <c:pt idx="19">
                  <c:v>42705.833333271294</c:v>
                </c:pt>
                <c:pt idx="20">
                  <c:v>42705.874999937958</c:v>
                </c:pt>
                <c:pt idx="21">
                  <c:v>42705.916666604622</c:v>
                </c:pt>
                <c:pt idx="22">
                  <c:v>42705.958333271286</c:v>
                </c:pt>
                <c:pt idx="23">
                  <c:v>42705.999999937951</c:v>
                </c:pt>
                <c:pt idx="24">
                  <c:v>42706.041666604615</c:v>
                </c:pt>
                <c:pt idx="25">
                  <c:v>42706.083333271279</c:v>
                </c:pt>
                <c:pt idx="26">
                  <c:v>42706.124999937943</c:v>
                </c:pt>
                <c:pt idx="27">
                  <c:v>42706.166666604608</c:v>
                </c:pt>
                <c:pt idx="28">
                  <c:v>42706.208333271272</c:v>
                </c:pt>
                <c:pt idx="29">
                  <c:v>42706.249999937936</c:v>
                </c:pt>
                <c:pt idx="30">
                  <c:v>42706.2916666046</c:v>
                </c:pt>
                <c:pt idx="31">
                  <c:v>42706.333333271265</c:v>
                </c:pt>
                <c:pt idx="32">
                  <c:v>42706.374999937929</c:v>
                </c:pt>
                <c:pt idx="33">
                  <c:v>42706.416666604593</c:v>
                </c:pt>
                <c:pt idx="34">
                  <c:v>42706.458333271257</c:v>
                </c:pt>
                <c:pt idx="35">
                  <c:v>42706.499999937922</c:v>
                </c:pt>
                <c:pt idx="36">
                  <c:v>42706.541666604586</c:v>
                </c:pt>
                <c:pt idx="37">
                  <c:v>42706.58333327125</c:v>
                </c:pt>
                <c:pt idx="38">
                  <c:v>42706.624999937914</c:v>
                </c:pt>
                <c:pt idx="39">
                  <c:v>42706.666666604578</c:v>
                </c:pt>
                <c:pt idx="40">
                  <c:v>42706.708333271243</c:v>
                </c:pt>
                <c:pt idx="41">
                  <c:v>42706.749999937907</c:v>
                </c:pt>
                <c:pt idx="42">
                  <c:v>42706.791666604571</c:v>
                </c:pt>
                <c:pt idx="43">
                  <c:v>42706.833333271235</c:v>
                </c:pt>
                <c:pt idx="44">
                  <c:v>42706.8749999379</c:v>
                </c:pt>
                <c:pt idx="45">
                  <c:v>42706.916666604564</c:v>
                </c:pt>
                <c:pt idx="46">
                  <c:v>42706.958333271228</c:v>
                </c:pt>
                <c:pt idx="47">
                  <c:v>42706.999999937892</c:v>
                </c:pt>
                <c:pt idx="48">
                  <c:v>42707.041666604557</c:v>
                </c:pt>
                <c:pt idx="49">
                  <c:v>42707.083333271221</c:v>
                </c:pt>
                <c:pt idx="50">
                  <c:v>42707.124999937885</c:v>
                </c:pt>
                <c:pt idx="51">
                  <c:v>42707.166666604549</c:v>
                </c:pt>
                <c:pt idx="52">
                  <c:v>42707.208333271214</c:v>
                </c:pt>
                <c:pt idx="53">
                  <c:v>42707.249999937878</c:v>
                </c:pt>
                <c:pt idx="54">
                  <c:v>42707.291666604542</c:v>
                </c:pt>
                <c:pt idx="55">
                  <c:v>42707.333333271206</c:v>
                </c:pt>
                <c:pt idx="56">
                  <c:v>42707.374999937871</c:v>
                </c:pt>
                <c:pt idx="57">
                  <c:v>42707.416666604535</c:v>
                </c:pt>
                <c:pt idx="58">
                  <c:v>42707.458333271199</c:v>
                </c:pt>
                <c:pt idx="59">
                  <c:v>42707.499999937863</c:v>
                </c:pt>
                <c:pt idx="60">
                  <c:v>42707.541666604528</c:v>
                </c:pt>
                <c:pt idx="61">
                  <c:v>42707.583333271192</c:v>
                </c:pt>
                <c:pt idx="62">
                  <c:v>42707.624999937856</c:v>
                </c:pt>
                <c:pt idx="63">
                  <c:v>42707.66666660452</c:v>
                </c:pt>
                <c:pt idx="64">
                  <c:v>42707.708333271185</c:v>
                </c:pt>
                <c:pt idx="65">
                  <c:v>42707.749999937849</c:v>
                </c:pt>
                <c:pt idx="66">
                  <c:v>42707.791666604513</c:v>
                </c:pt>
                <c:pt idx="67">
                  <c:v>42707.833333271177</c:v>
                </c:pt>
                <c:pt idx="68">
                  <c:v>42707.874999937841</c:v>
                </c:pt>
                <c:pt idx="69">
                  <c:v>42707.916666604506</c:v>
                </c:pt>
                <c:pt idx="70">
                  <c:v>42707.95833327117</c:v>
                </c:pt>
                <c:pt idx="71">
                  <c:v>42707.999999937834</c:v>
                </c:pt>
                <c:pt idx="72">
                  <c:v>42708.041666604498</c:v>
                </c:pt>
                <c:pt idx="73">
                  <c:v>42708.083333271163</c:v>
                </c:pt>
                <c:pt idx="74">
                  <c:v>42708.124999937827</c:v>
                </c:pt>
                <c:pt idx="75">
                  <c:v>42708.166666604491</c:v>
                </c:pt>
                <c:pt idx="76">
                  <c:v>42708.208333271155</c:v>
                </c:pt>
                <c:pt idx="77">
                  <c:v>42708.24999993782</c:v>
                </c:pt>
                <c:pt idx="78">
                  <c:v>42708.291666604484</c:v>
                </c:pt>
                <c:pt idx="79">
                  <c:v>42708.333333271148</c:v>
                </c:pt>
                <c:pt idx="80">
                  <c:v>42708.374999937812</c:v>
                </c:pt>
                <c:pt idx="81">
                  <c:v>42708.416666604477</c:v>
                </c:pt>
                <c:pt idx="82">
                  <c:v>42708.458333271141</c:v>
                </c:pt>
                <c:pt idx="83">
                  <c:v>42708.499999937805</c:v>
                </c:pt>
                <c:pt idx="84">
                  <c:v>42708.541666604469</c:v>
                </c:pt>
                <c:pt idx="85">
                  <c:v>42708.583333271134</c:v>
                </c:pt>
                <c:pt idx="86">
                  <c:v>42708.624999937798</c:v>
                </c:pt>
                <c:pt idx="87">
                  <c:v>42708.666666604462</c:v>
                </c:pt>
                <c:pt idx="88">
                  <c:v>42708.708333271126</c:v>
                </c:pt>
                <c:pt idx="89">
                  <c:v>42708.749999937791</c:v>
                </c:pt>
                <c:pt idx="90">
                  <c:v>42708.791666604455</c:v>
                </c:pt>
                <c:pt idx="91">
                  <c:v>42708.833333271119</c:v>
                </c:pt>
                <c:pt idx="92">
                  <c:v>42708.874999937783</c:v>
                </c:pt>
                <c:pt idx="93">
                  <c:v>42708.916666604448</c:v>
                </c:pt>
                <c:pt idx="94">
                  <c:v>42708.958333271112</c:v>
                </c:pt>
                <c:pt idx="95">
                  <c:v>42708.999999937776</c:v>
                </c:pt>
                <c:pt idx="96">
                  <c:v>42709.04166660444</c:v>
                </c:pt>
                <c:pt idx="97">
                  <c:v>42709.083333271104</c:v>
                </c:pt>
                <c:pt idx="98">
                  <c:v>42709.124999937769</c:v>
                </c:pt>
                <c:pt idx="99">
                  <c:v>42709.166666604433</c:v>
                </c:pt>
                <c:pt idx="100">
                  <c:v>42709.208333271097</c:v>
                </c:pt>
                <c:pt idx="101">
                  <c:v>42709.249999937761</c:v>
                </c:pt>
                <c:pt idx="102">
                  <c:v>42709.291666604426</c:v>
                </c:pt>
                <c:pt idx="103">
                  <c:v>42709.33333327109</c:v>
                </c:pt>
                <c:pt idx="104">
                  <c:v>42709.374999937754</c:v>
                </c:pt>
                <c:pt idx="105">
                  <c:v>42709.416666604418</c:v>
                </c:pt>
                <c:pt idx="106">
                  <c:v>42709.458333271083</c:v>
                </c:pt>
                <c:pt idx="107">
                  <c:v>42709.499999937747</c:v>
                </c:pt>
                <c:pt idx="108">
                  <c:v>42709.541666604411</c:v>
                </c:pt>
                <c:pt idx="109">
                  <c:v>42709.583333271075</c:v>
                </c:pt>
                <c:pt idx="110">
                  <c:v>42709.62499993774</c:v>
                </c:pt>
                <c:pt idx="111">
                  <c:v>42709.666666604404</c:v>
                </c:pt>
                <c:pt idx="112">
                  <c:v>42709.708333271068</c:v>
                </c:pt>
                <c:pt idx="113">
                  <c:v>42709.749999937732</c:v>
                </c:pt>
                <c:pt idx="114">
                  <c:v>42709.791666604397</c:v>
                </c:pt>
                <c:pt idx="115">
                  <c:v>42709.833333271061</c:v>
                </c:pt>
                <c:pt idx="116">
                  <c:v>42709.874999937725</c:v>
                </c:pt>
                <c:pt idx="117">
                  <c:v>42709.916666604389</c:v>
                </c:pt>
                <c:pt idx="118">
                  <c:v>42709.958333271054</c:v>
                </c:pt>
                <c:pt idx="119">
                  <c:v>42709.999999937718</c:v>
                </c:pt>
                <c:pt idx="120">
                  <c:v>42710.041666604382</c:v>
                </c:pt>
                <c:pt idx="121">
                  <c:v>42710.083333271046</c:v>
                </c:pt>
                <c:pt idx="122">
                  <c:v>42710.124999937711</c:v>
                </c:pt>
                <c:pt idx="123">
                  <c:v>42710.166666604375</c:v>
                </c:pt>
                <c:pt idx="124">
                  <c:v>42710.208333271039</c:v>
                </c:pt>
                <c:pt idx="125">
                  <c:v>42710.249999937703</c:v>
                </c:pt>
                <c:pt idx="126">
                  <c:v>42710.291666604367</c:v>
                </c:pt>
                <c:pt idx="127">
                  <c:v>42710.333333271032</c:v>
                </c:pt>
                <c:pt idx="128">
                  <c:v>42710.374999937696</c:v>
                </c:pt>
                <c:pt idx="129">
                  <c:v>42710.41666660436</c:v>
                </c:pt>
                <c:pt idx="130">
                  <c:v>42710.458333271024</c:v>
                </c:pt>
                <c:pt idx="131">
                  <c:v>42710.499999937689</c:v>
                </c:pt>
                <c:pt idx="132">
                  <c:v>42710.541666604353</c:v>
                </c:pt>
                <c:pt idx="133">
                  <c:v>42710.583333271017</c:v>
                </c:pt>
                <c:pt idx="134">
                  <c:v>42710.624999937681</c:v>
                </c:pt>
                <c:pt idx="135">
                  <c:v>42710.666666604346</c:v>
                </c:pt>
                <c:pt idx="136">
                  <c:v>42710.70833327101</c:v>
                </c:pt>
                <c:pt idx="137">
                  <c:v>42710.749999937674</c:v>
                </c:pt>
                <c:pt idx="138">
                  <c:v>42710.791666604338</c:v>
                </c:pt>
                <c:pt idx="139">
                  <c:v>42710.833333271003</c:v>
                </c:pt>
                <c:pt idx="140">
                  <c:v>42710.874999937667</c:v>
                </c:pt>
                <c:pt idx="141">
                  <c:v>42710.916666604331</c:v>
                </c:pt>
                <c:pt idx="142">
                  <c:v>42710.958333270995</c:v>
                </c:pt>
                <c:pt idx="143">
                  <c:v>42710.99999993766</c:v>
                </c:pt>
                <c:pt idx="144">
                  <c:v>42711.041666604324</c:v>
                </c:pt>
                <c:pt idx="145">
                  <c:v>42711.083333270988</c:v>
                </c:pt>
                <c:pt idx="146">
                  <c:v>42711.124999937652</c:v>
                </c:pt>
                <c:pt idx="147">
                  <c:v>42711.166666604317</c:v>
                </c:pt>
                <c:pt idx="148">
                  <c:v>42711.208333270981</c:v>
                </c:pt>
                <c:pt idx="149">
                  <c:v>42711.249999937645</c:v>
                </c:pt>
                <c:pt idx="150">
                  <c:v>42711.291666604309</c:v>
                </c:pt>
                <c:pt idx="151">
                  <c:v>42711.333333270974</c:v>
                </c:pt>
                <c:pt idx="152">
                  <c:v>42711.374999937638</c:v>
                </c:pt>
                <c:pt idx="153">
                  <c:v>42711.416666604302</c:v>
                </c:pt>
                <c:pt idx="154">
                  <c:v>42711.458333270966</c:v>
                </c:pt>
                <c:pt idx="155">
                  <c:v>42711.49999993763</c:v>
                </c:pt>
                <c:pt idx="156">
                  <c:v>42711.541666604295</c:v>
                </c:pt>
                <c:pt idx="157">
                  <c:v>42711.583333270959</c:v>
                </c:pt>
                <c:pt idx="158">
                  <c:v>42711.624999937623</c:v>
                </c:pt>
                <c:pt idx="159">
                  <c:v>42711.666666604287</c:v>
                </c:pt>
                <c:pt idx="160">
                  <c:v>42711.708333270952</c:v>
                </c:pt>
                <c:pt idx="161">
                  <c:v>42711.749999937616</c:v>
                </c:pt>
                <c:pt idx="162">
                  <c:v>42711.79166660428</c:v>
                </c:pt>
                <c:pt idx="163">
                  <c:v>42711.833333270944</c:v>
                </c:pt>
                <c:pt idx="164">
                  <c:v>42711.874999937609</c:v>
                </c:pt>
                <c:pt idx="165">
                  <c:v>42711.916666604273</c:v>
                </c:pt>
                <c:pt idx="166">
                  <c:v>42711.958333270937</c:v>
                </c:pt>
                <c:pt idx="167">
                  <c:v>42711.999999937601</c:v>
                </c:pt>
                <c:pt idx="168">
                  <c:v>42712.041666604266</c:v>
                </c:pt>
                <c:pt idx="169">
                  <c:v>42712.08333327093</c:v>
                </c:pt>
                <c:pt idx="170">
                  <c:v>42712.124999937594</c:v>
                </c:pt>
                <c:pt idx="171">
                  <c:v>42712.166666604258</c:v>
                </c:pt>
                <c:pt idx="172">
                  <c:v>42712.208333270923</c:v>
                </c:pt>
                <c:pt idx="173">
                  <c:v>42712.249999937587</c:v>
                </c:pt>
                <c:pt idx="174">
                  <c:v>42712.291666604251</c:v>
                </c:pt>
                <c:pt idx="175">
                  <c:v>42712.333333270915</c:v>
                </c:pt>
                <c:pt idx="176">
                  <c:v>42712.37499993758</c:v>
                </c:pt>
                <c:pt idx="177">
                  <c:v>42712.416666604244</c:v>
                </c:pt>
                <c:pt idx="178">
                  <c:v>42712.458333270908</c:v>
                </c:pt>
                <c:pt idx="179">
                  <c:v>42712.499999937572</c:v>
                </c:pt>
                <c:pt idx="180">
                  <c:v>42712.541666604237</c:v>
                </c:pt>
                <c:pt idx="181">
                  <c:v>42712.583333270901</c:v>
                </c:pt>
                <c:pt idx="182">
                  <c:v>42712.624999937565</c:v>
                </c:pt>
                <c:pt idx="183">
                  <c:v>42712.666666604229</c:v>
                </c:pt>
                <c:pt idx="184">
                  <c:v>42712.708333270893</c:v>
                </c:pt>
                <c:pt idx="185">
                  <c:v>42712.749999937558</c:v>
                </c:pt>
                <c:pt idx="186">
                  <c:v>42712.791666604222</c:v>
                </c:pt>
                <c:pt idx="187">
                  <c:v>42712.833333270886</c:v>
                </c:pt>
                <c:pt idx="188">
                  <c:v>42712.87499993755</c:v>
                </c:pt>
                <c:pt idx="189">
                  <c:v>42712.916666604215</c:v>
                </c:pt>
                <c:pt idx="190">
                  <c:v>42712.958333270879</c:v>
                </c:pt>
                <c:pt idx="191">
                  <c:v>42712.999999937543</c:v>
                </c:pt>
                <c:pt idx="192">
                  <c:v>42713.041666604207</c:v>
                </c:pt>
                <c:pt idx="193">
                  <c:v>42713.083333270872</c:v>
                </c:pt>
                <c:pt idx="194">
                  <c:v>42713.124999937536</c:v>
                </c:pt>
                <c:pt idx="195">
                  <c:v>42713.1666666042</c:v>
                </c:pt>
                <c:pt idx="196">
                  <c:v>42713.208333270864</c:v>
                </c:pt>
                <c:pt idx="197">
                  <c:v>42713.249999937529</c:v>
                </c:pt>
                <c:pt idx="198">
                  <c:v>42713.291666604193</c:v>
                </c:pt>
                <c:pt idx="199">
                  <c:v>42713.333333270857</c:v>
                </c:pt>
                <c:pt idx="200">
                  <c:v>42713.374999937521</c:v>
                </c:pt>
                <c:pt idx="201">
                  <c:v>42713.416666604186</c:v>
                </c:pt>
                <c:pt idx="202">
                  <c:v>42713.45833327085</c:v>
                </c:pt>
                <c:pt idx="203">
                  <c:v>42713.499999937514</c:v>
                </c:pt>
                <c:pt idx="204">
                  <c:v>42713.541666604178</c:v>
                </c:pt>
                <c:pt idx="205">
                  <c:v>42713.583333270843</c:v>
                </c:pt>
                <c:pt idx="206">
                  <c:v>42713.624999937507</c:v>
                </c:pt>
                <c:pt idx="207">
                  <c:v>42713.666666604171</c:v>
                </c:pt>
                <c:pt idx="208">
                  <c:v>42713.708333270835</c:v>
                </c:pt>
                <c:pt idx="209">
                  <c:v>42713.7499999375</c:v>
                </c:pt>
                <c:pt idx="210">
                  <c:v>42713.791666604164</c:v>
                </c:pt>
                <c:pt idx="211">
                  <c:v>42713.833333270828</c:v>
                </c:pt>
                <c:pt idx="212">
                  <c:v>42713.874999937492</c:v>
                </c:pt>
                <c:pt idx="213">
                  <c:v>42713.916666604156</c:v>
                </c:pt>
                <c:pt idx="214">
                  <c:v>42713.958333270821</c:v>
                </c:pt>
                <c:pt idx="215">
                  <c:v>42713.999999937485</c:v>
                </c:pt>
                <c:pt idx="216">
                  <c:v>42714.041666604149</c:v>
                </c:pt>
                <c:pt idx="217">
                  <c:v>42714.083333270813</c:v>
                </c:pt>
                <c:pt idx="218">
                  <c:v>42714.124999937478</c:v>
                </c:pt>
                <c:pt idx="219">
                  <c:v>42714.166666604142</c:v>
                </c:pt>
                <c:pt idx="220">
                  <c:v>42714.208333270806</c:v>
                </c:pt>
                <c:pt idx="221">
                  <c:v>42714.24999993747</c:v>
                </c:pt>
                <c:pt idx="222">
                  <c:v>42714.291666604135</c:v>
                </c:pt>
                <c:pt idx="223">
                  <c:v>42714.333333270799</c:v>
                </c:pt>
                <c:pt idx="224">
                  <c:v>42714.374999937463</c:v>
                </c:pt>
                <c:pt idx="225">
                  <c:v>42714.416666604127</c:v>
                </c:pt>
                <c:pt idx="226">
                  <c:v>42714.458333270792</c:v>
                </c:pt>
                <c:pt idx="227">
                  <c:v>42714.499999937456</c:v>
                </c:pt>
                <c:pt idx="228">
                  <c:v>42714.54166660412</c:v>
                </c:pt>
                <c:pt idx="229">
                  <c:v>42714.583333270784</c:v>
                </c:pt>
                <c:pt idx="230">
                  <c:v>42714.624999937449</c:v>
                </c:pt>
                <c:pt idx="231">
                  <c:v>42714.666666604113</c:v>
                </c:pt>
                <c:pt idx="232">
                  <c:v>42714.708333270777</c:v>
                </c:pt>
                <c:pt idx="233">
                  <c:v>42714.749999937441</c:v>
                </c:pt>
                <c:pt idx="234">
                  <c:v>42714.791666604106</c:v>
                </c:pt>
                <c:pt idx="235">
                  <c:v>42714.83333327077</c:v>
                </c:pt>
                <c:pt idx="236">
                  <c:v>42714.874999937434</c:v>
                </c:pt>
                <c:pt idx="237">
                  <c:v>42714.916666604098</c:v>
                </c:pt>
                <c:pt idx="238">
                  <c:v>42714.958333270763</c:v>
                </c:pt>
                <c:pt idx="239">
                  <c:v>42714.999999937427</c:v>
                </c:pt>
                <c:pt idx="240">
                  <c:v>42715.041666604091</c:v>
                </c:pt>
                <c:pt idx="241">
                  <c:v>42715.083333270755</c:v>
                </c:pt>
                <c:pt idx="242">
                  <c:v>42715.124999937419</c:v>
                </c:pt>
                <c:pt idx="243">
                  <c:v>42715.166666604084</c:v>
                </c:pt>
                <c:pt idx="244">
                  <c:v>42715.208333270748</c:v>
                </c:pt>
                <c:pt idx="245">
                  <c:v>42715.249999937412</c:v>
                </c:pt>
                <c:pt idx="246">
                  <c:v>42715.291666604076</c:v>
                </c:pt>
                <c:pt idx="247">
                  <c:v>42715.333333270741</c:v>
                </c:pt>
                <c:pt idx="248">
                  <c:v>42715.374999937405</c:v>
                </c:pt>
                <c:pt idx="249">
                  <c:v>42715.416666604069</c:v>
                </c:pt>
                <c:pt idx="250">
                  <c:v>42715.458333270733</c:v>
                </c:pt>
                <c:pt idx="251">
                  <c:v>42715.499999937398</c:v>
                </c:pt>
                <c:pt idx="252">
                  <c:v>42715.541666604062</c:v>
                </c:pt>
                <c:pt idx="253">
                  <c:v>42715.583333270726</c:v>
                </c:pt>
                <c:pt idx="254">
                  <c:v>42715.62499993739</c:v>
                </c:pt>
                <c:pt idx="255">
                  <c:v>42715.666666604055</c:v>
                </c:pt>
                <c:pt idx="256">
                  <c:v>42715.708333270719</c:v>
                </c:pt>
                <c:pt idx="257">
                  <c:v>42715.749999937383</c:v>
                </c:pt>
                <c:pt idx="258">
                  <c:v>42715.791666604047</c:v>
                </c:pt>
                <c:pt idx="259">
                  <c:v>42715.833333270712</c:v>
                </c:pt>
                <c:pt idx="260">
                  <c:v>42715.874999937376</c:v>
                </c:pt>
                <c:pt idx="261">
                  <c:v>42715.91666660404</c:v>
                </c:pt>
                <c:pt idx="262">
                  <c:v>42715.958333270704</c:v>
                </c:pt>
                <c:pt idx="263">
                  <c:v>42715.999999937369</c:v>
                </c:pt>
                <c:pt idx="264">
                  <c:v>42716.041666604033</c:v>
                </c:pt>
                <c:pt idx="265">
                  <c:v>42716.083333270697</c:v>
                </c:pt>
                <c:pt idx="266">
                  <c:v>42716.124999937361</c:v>
                </c:pt>
                <c:pt idx="267">
                  <c:v>42716.166666604026</c:v>
                </c:pt>
                <c:pt idx="268">
                  <c:v>42716.20833327069</c:v>
                </c:pt>
                <c:pt idx="269">
                  <c:v>42716.249999937354</c:v>
                </c:pt>
                <c:pt idx="270">
                  <c:v>42716.291666604018</c:v>
                </c:pt>
                <c:pt idx="271">
                  <c:v>42716.333333270682</c:v>
                </c:pt>
                <c:pt idx="272">
                  <c:v>42716.374999937347</c:v>
                </c:pt>
                <c:pt idx="273">
                  <c:v>42716.416666604011</c:v>
                </c:pt>
                <c:pt idx="274">
                  <c:v>42716.458333270675</c:v>
                </c:pt>
                <c:pt idx="275">
                  <c:v>42716.499999937339</c:v>
                </c:pt>
                <c:pt idx="276">
                  <c:v>42716.541666604004</c:v>
                </c:pt>
                <c:pt idx="277">
                  <c:v>42716.583333270668</c:v>
                </c:pt>
                <c:pt idx="278">
                  <c:v>42716.624999937332</c:v>
                </c:pt>
                <c:pt idx="279">
                  <c:v>42716.666666603996</c:v>
                </c:pt>
                <c:pt idx="280">
                  <c:v>42716.708333270661</c:v>
                </c:pt>
                <c:pt idx="281">
                  <c:v>42716.749999937325</c:v>
                </c:pt>
                <c:pt idx="282">
                  <c:v>42716.791666603989</c:v>
                </c:pt>
                <c:pt idx="283">
                  <c:v>42716.833333270653</c:v>
                </c:pt>
                <c:pt idx="284">
                  <c:v>42716.874999937318</c:v>
                </c:pt>
                <c:pt idx="285">
                  <c:v>42716.916666603982</c:v>
                </c:pt>
                <c:pt idx="286">
                  <c:v>42716.958333270646</c:v>
                </c:pt>
                <c:pt idx="287">
                  <c:v>42716.99999993731</c:v>
                </c:pt>
                <c:pt idx="288">
                  <c:v>42717.041666603975</c:v>
                </c:pt>
                <c:pt idx="289">
                  <c:v>42717.083333270639</c:v>
                </c:pt>
                <c:pt idx="290">
                  <c:v>42717.124999937303</c:v>
                </c:pt>
                <c:pt idx="291">
                  <c:v>42717.166666603967</c:v>
                </c:pt>
                <c:pt idx="292">
                  <c:v>42717.208333270632</c:v>
                </c:pt>
                <c:pt idx="293">
                  <c:v>42717.249999937296</c:v>
                </c:pt>
                <c:pt idx="294">
                  <c:v>42717.29166660396</c:v>
                </c:pt>
                <c:pt idx="295">
                  <c:v>42717.333333270624</c:v>
                </c:pt>
                <c:pt idx="296">
                  <c:v>42717.374999937289</c:v>
                </c:pt>
                <c:pt idx="297">
                  <c:v>42717.416666603953</c:v>
                </c:pt>
                <c:pt idx="298">
                  <c:v>42717.458333270617</c:v>
                </c:pt>
                <c:pt idx="299">
                  <c:v>42717.499999937281</c:v>
                </c:pt>
                <c:pt idx="300">
                  <c:v>42717.541666603945</c:v>
                </c:pt>
                <c:pt idx="301">
                  <c:v>42717.58333327061</c:v>
                </c:pt>
                <c:pt idx="302">
                  <c:v>42717.624999937274</c:v>
                </c:pt>
                <c:pt idx="303">
                  <c:v>42717.666666603938</c:v>
                </c:pt>
                <c:pt idx="304">
                  <c:v>42717.708333270602</c:v>
                </c:pt>
                <c:pt idx="305">
                  <c:v>42717.749999937267</c:v>
                </c:pt>
                <c:pt idx="306">
                  <c:v>42717.791666603931</c:v>
                </c:pt>
                <c:pt idx="307">
                  <c:v>42717.833333270595</c:v>
                </c:pt>
                <c:pt idx="308">
                  <c:v>42717.874999937259</c:v>
                </c:pt>
                <c:pt idx="309">
                  <c:v>42717.916666603924</c:v>
                </c:pt>
                <c:pt idx="310">
                  <c:v>42717.958333270588</c:v>
                </c:pt>
                <c:pt idx="311">
                  <c:v>42717.999999937252</c:v>
                </c:pt>
                <c:pt idx="312">
                  <c:v>42718.041666603916</c:v>
                </c:pt>
                <c:pt idx="313">
                  <c:v>42718.083333270581</c:v>
                </c:pt>
                <c:pt idx="314">
                  <c:v>42718.124999937245</c:v>
                </c:pt>
                <c:pt idx="315">
                  <c:v>42718.166666603909</c:v>
                </c:pt>
                <c:pt idx="316">
                  <c:v>42718.208333270573</c:v>
                </c:pt>
                <c:pt idx="317">
                  <c:v>42718.249999937238</c:v>
                </c:pt>
                <c:pt idx="318">
                  <c:v>42718.291666603902</c:v>
                </c:pt>
                <c:pt idx="319">
                  <c:v>42718.333333270566</c:v>
                </c:pt>
                <c:pt idx="320">
                  <c:v>42718.37499993723</c:v>
                </c:pt>
                <c:pt idx="321">
                  <c:v>42718.416666603895</c:v>
                </c:pt>
                <c:pt idx="322">
                  <c:v>42718.458333270559</c:v>
                </c:pt>
                <c:pt idx="323">
                  <c:v>42718.499999937223</c:v>
                </c:pt>
                <c:pt idx="324">
                  <c:v>42718.541666603887</c:v>
                </c:pt>
                <c:pt idx="325">
                  <c:v>42718.583333270552</c:v>
                </c:pt>
                <c:pt idx="326">
                  <c:v>42718.624999937216</c:v>
                </c:pt>
                <c:pt idx="327">
                  <c:v>42718.66666660388</c:v>
                </c:pt>
                <c:pt idx="328">
                  <c:v>42718.708333270544</c:v>
                </c:pt>
                <c:pt idx="329">
                  <c:v>42718.749999937208</c:v>
                </c:pt>
                <c:pt idx="330">
                  <c:v>42718.791666603873</c:v>
                </c:pt>
                <c:pt idx="331">
                  <c:v>42718.833333270537</c:v>
                </c:pt>
                <c:pt idx="332">
                  <c:v>42718.874999937201</c:v>
                </c:pt>
                <c:pt idx="333">
                  <c:v>42718.916666603865</c:v>
                </c:pt>
                <c:pt idx="334">
                  <c:v>42718.95833327053</c:v>
                </c:pt>
                <c:pt idx="335">
                  <c:v>42718.999999937194</c:v>
                </c:pt>
                <c:pt idx="336">
                  <c:v>42719.041666603858</c:v>
                </c:pt>
                <c:pt idx="337">
                  <c:v>42719.083333270522</c:v>
                </c:pt>
                <c:pt idx="338">
                  <c:v>42719.124999937187</c:v>
                </c:pt>
                <c:pt idx="339">
                  <c:v>42719.166666603851</c:v>
                </c:pt>
                <c:pt idx="340">
                  <c:v>42719.208333270515</c:v>
                </c:pt>
                <c:pt idx="341">
                  <c:v>42719.249999937179</c:v>
                </c:pt>
                <c:pt idx="342">
                  <c:v>42719.291666603844</c:v>
                </c:pt>
                <c:pt idx="343">
                  <c:v>42719.333333270508</c:v>
                </c:pt>
                <c:pt idx="344">
                  <c:v>42719.374999937172</c:v>
                </c:pt>
                <c:pt idx="345">
                  <c:v>42719.416666603836</c:v>
                </c:pt>
                <c:pt idx="346">
                  <c:v>42719.458333270501</c:v>
                </c:pt>
                <c:pt idx="347">
                  <c:v>42719.499999937165</c:v>
                </c:pt>
                <c:pt idx="348">
                  <c:v>42719.541666603829</c:v>
                </c:pt>
                <c:pt idx="349">
                  <c:v>42719.583333270493</c:v>
                </c:pt>
                <c:pt idx="350">
                  <c:v>42719.624999937158</c:v>
                </c:pt>
                <c:pt idx="351">
                  <c:v>42719.666666603822</c:v>
                </c:pt>
                <c:pt idx="352">
                  <c:v>42719.708333270486</c:v>
                </c:pt>
                <c:pt idx="353">
                  <c:v>42719.74999993715</c:v>
                </c:pt>
                <c:pt idx="354">
                  <c:v>42719.791666603815</c:v>
                </c:pt>
                <c:pt idx="355">
                  <c:v>42719.833333270479</c:v>
                </c:pt>
                <c:pt idx="356">
                  <c:v>42719.874999937143</c:v>
                </c:pt>
                <c:pt idx="357">
                  <c:v>42719.916666603807</c:v>
                </c:pt>
                <c:pt idx="358">
                  <c:v>42719.958333270471</c:v>
                </c:pt>
                <c:pt idx="359">
                  <c:v>42719.999999937136</c:v>
                </c:pt>
                <c:pt idx="360">
                  <c:v>42720.0416666038</c:v>
                </c:pt>
                <c:pt idx="361">
                  <c:v>42720.083333270464</c:v>
                </c:pt>
                <c:pt idx="362">
                  <c:v>42720.124999937128</c:v>
                </c:pt>
                <c:pt idx="363">
                  <c:v>42720.166666603793</c:v>
                </c:pt>
                <c:pt idx="364">
                  <c:v>42720.208333270457</c:v>
                </c:pt>
                <c:pt idx="365">
                  <c:v>42720.249999937121</c:v>
                </c:pt>
                <c:pt idx="366">
                  <c:v>42720.291666603785</c:v>
                </c:pt>
                <c:pt idx="367">
                  <c:v>42720.33333327045</c:v>
                </c:pt>
                <c:pt idx="368">
                  <c:v>42720.374999937114</c:v>
                </c:pt>
                <c:pt idx="369">
                  <c:v>42720.416666603778</c:v>
                </c:pt>
                <c:pt idx="370">
                  <c:v>42720.458333270442</c:v>
                </c:pt>
                <c:pt idx="371">
                  <c:v>42720.499999937107</c:v>
                </c:pt>
                <c:pt idx="372">
                  <c:v>42720.541666603771</c:v>
                </c:pt>
                <c:pt idx="373">
                  <c:v>42720.583333270435</c:v>
                </c:pt>
                <c:pt idx="374">
                  <c:v>42720.624999937099</c:v>
                </c:pt>
                <c:pt idx="375">
                  <c:v>42720.666666603764</c:v>
                </c:pt>
                <c:pt idx="376">
                  <c:v>42720.708333270428</c:v>
                </c:pt>
                <c:pt idx="377">
                  <c:v>42720.749999937092</c:v>
                </c:pt>
                <c:pt idx="378">
                  <c:v>42720.791666603756</c:v>
                </c:pt>
                <c:pt idx="379">
                  <c:v>42720.833333270421</c:v>
                </c:pt>
                <c:pt idx="380">
                  <c:v>42720.874999937085</c:v>
                </c:pt>
                <c:pt idx="381">
                  <c:v>42720.916666603749</c:v>
                </c:pt>
                <c:pt idx="382">
                  <c:v>42720.958333270413</c:v>
                </c:pt>
                <c:pt idx="383">
                  <c:v>42720.999999937078</c:v>
                </c:pt>
                <c:pt idx="384">
                  <c:v>42721.041666603742</c:v>
                </c:pt>
                <c:pt idx="385">
                  <c:v>42721.083333270406</c:v>
                </c:pt>
                <c:pt idx="386">
                  <c:v>42721.12499993707</c:v>
                </c:pt>
                <c:pt idx="387">
                  <c:v>42721.166666603734</c:v>
                </c:pt>
                <c:pt idx="388">
                  <c:v>42721.208333270399</c:v>
                </c:pt>
                <c:pt idx="389">
                  <c:v>42721.249999937063</c:v>
                </c:pt>
                <c:pt idx="390">
                  <c:v>42721.291666603727</c:v>
                </c:pt>
                <c:pt idx="391">
                  <c:v>42721.333333270391</c:v>
                </c:pt>
                <c:pt idx="392">
                  <c:v>42721.374999937056</c:v>
                </c:pt>
                <c:pt idx="393">
                  <c:v>42721.41666660372</c:v>
                </c:pt>
                <c:pt idx="394">
                  <c:v>42721.458333270384</c:v>
                </c:pt>
                <c:pt idx="395">
                  <c:v>42721.499999937048</c:v>
                </c:pt>
                <c:pt idx="396">
                  <c:v>42721.541666603713</c:v>
                </c:pt>
                <c:pt idx="397">
                  <c:v>42721.583333270377</c:v>
                </c:pt>
                <c:pt idx="398">
                  <c:v>42721.624999937041</c:v>
                </c:pt>
                <c:pt idx="399">
                  <c:v>42721.666666603705</c:v>
                </c:pt>
                <c:pt idx="400">
                  <c:v>42721.70833327037</c:v>
                </c:pt>
                <c:pt idx="401">
                  <c:v>42721.749999937034</c:v>
                </c:pt>
                <c:pt idx="402">
                  <c:v>42721.791666603698</c:v>
                </c:pt>
                <c:pt idx="403">
                  <c:v>42721.833333270362</c:v>
                </c:pt>
                <c:pt idx="404">
                  <c:v>42721.874999937027</c:v>
                </c:pt>
                <c:pt idx="405">
                  <c:v>42721.916666603691</c:v>
                </c:pt>
                <c:pt idx="406">
                  <c:v>42721.958333270355</c:v>
                </c:pt>
                <c:pt idx="407">
                  <c:v>42721.999999937019</c:v>
                </c:pt>
                <c:pt idx="408">
                  <c:v>42722.041666603684</c:v>
                </c:pt>
                <c:pt idx="409">
                  <c:v>42722.083333270348</c:v>
                </c:pt>
                <c:pt idx="410">
                  <c:v>42722.124999937012</c:v>
                </c:pt>
                <c:pt idx="411">
                  <c:v>42722.166666603676</c:v>
                </c:pt>
                <c:pt idx="412">
                  <c:v>42722.208333270341</c:v>
                </c:pt>
                <c:pt idx="413">
                  <c:v>42722.249999937005</c:v>
                </c:pt>
                <c:pt idx="414">
                  <c:v>42722.291666603669</c:v>
                </c:pt>
                <c:pt idx="415">
                  <c:v>42722.333333270333</c:v>
                </c:pt>
                <c:pt idx="416">
                  <c:v>42722.374999936997</c:v>
                </c:pt>
                <c:pt idx="417">
                  <c:v>42722.416666603662</c:v>
                </c:pt>
                <c:pt idx="418">
                  <c:v>42722.458333270326</c:v>
                </c:pt>
                <c:pt idx="419">
                  <c:v>42722.49999993699</c:v>
                </c:pt>
                <c:pt idx="420">
                  <c:v>42722.541666603654</c:v>
                </c:pt>
                <c:pt idx="421">
                  <c:v>42722.583333270319</c:v>
                </c:pt>
                <c:pt idx="422">
                  <c:v>42722.624999936983</c:v>
                </c:pt>
                <c:pt idx="423">
                  <c:v>42722.666666603647</c:v>
                </c:pt>
                <c:pt idx="424">
                  <c:v>42722.708333270311</c:v>
                </c:pt>
                <c:pt idx="425">
                  <c:v>42722.749999936976</c:v>
                </c:pt>
                <c:pt idx="426">
                  <c:v>42722.79166660364</c:v>
                </c:pt>
                <c:pt idx="427">
                  <c:v>42722.833333270304</c:v>
                </c:pt>
                <c:pt idx="428">
                  <c:v>42722.874999936968</c:v>
                </c:pt>
                <c:pt idx="429">
                  <c:v>42722.916666603633</c:v>
                </c:pt>
                <c:pt idx="430">
                  <c:v>42722.958333270297</c:v>
                </c:pt>
                <c:pt idx="431">
                  <c:v>42722.999999936961</c:v>
                </c:pt>
                <c:pt idx="432">
                  <c:v>42723.041666603625</c:v>
                </c:pt>
                <c:pt idx="433">
                  <c:v>42723.08333327029</c:v>
                </c:pt>
                <c:pt idx="434">
                  <c:v>42723.124999936954</c:v>
                </c:pt>
                <c:pt idx="435">
                  <c:v>42723.166666603618</c:v>
                </c:pt>
                <c:pt idx="436">
                  <c:v>42723.208333270282</c:v>
                </c:pt>
                <c:pt idx="437">
                  <c:v>42723.249999936947</c:v>
                </c:pt>
                <c:pt idx="438">
                  <c:v>42723.291666603611</c:v>
                </c:pt>
                <c:pt idx="439">
                  <c:v>42723.333333270275</c:v>
                </c:pt>
                <c:pt idx="440">
                  <c:v>42723.374999936939</c:v>
                </c:pt>
                <c:pt idx="441">
                  <c:v>42723.416666603604</c:v>
                </c:pt>
                <c:pt idx="442">
                  <c:v>42723.458333270268</c:v>
                </c:pt>
                <c:pt idx="443">
                  <c:v>42723.499999936932</c:v>
                </c:pt>
                <c:pt idx="444">
                  <c:v>42723.541666603596</c:v>
                </c:pt>
                <c:pt idx="445">
                  <c:v>42723.58333327026</c:v>
                </c:pt>
                <c:pt idx="446">
                  <c:v>42723.624999936925</c:v>
                </c:pt>
                <c:pt idx="447">
                  <c:v>42723.666666603589</c:v>
                </c:pt>
                <c:pt idx="448">
                  <c:v>42723.708333270253</c:v>
                </c:pt>
                <c:pt idx="449">
                  <c:v>42723.749999936917</c:v>
                </c:pt>
                <c:pt idx="450">
                  <c:v>42723.791666603582</c:v>
                </c:pt>
                <c:pt idx="451">
                  <c:v>42723.833333270246</c:v>
                </c:pt>
                <c:pt idx="452">
                  <c:v>42723.87499993691</c:v>
                </c:pt>
                <c:pt idx="453">
                  <c:v>42723.916666603574</c:v>
                </c:pt>
                <c:pt idx="454">
                  <c:v>42723.958333270239</c:v>
                </c:pt>
                <c:pt idx="455">
                  <c:v>42723.999999936903</c:v>
                </c:pt>
                <c:pt idx="456">
                  <c:v>42724.041666603567</c:v>
                </c:pt>
                <c:pt idx="457">
                  <c:v>42724.083333270231</c:v>
                </c:pt>
                <c:pt idx="458">
                  <c:v>42724.124999936896</c:v>
                </c:pt>
                <c:pt idx="459">
                  <c:v>42724.16666660356</c:v>
                </c:pt>
                <c:pt idx="460">
                  <c:v>42724.208333270224</c:v>
                </c:pt>
                <c:pt idx="461">
                  <c:v>42724.249999936888</c:v>
                </c:pt>
                <c:pt idx="462">
                  <c:v>42724.291666603553</c:v>
                </c:pt>
                <c:pt idx="463">
                  <c:v>42724.333333270217</c:v>
                </c:pt>
                <c:pt idx="464">
                  <c:v>42724.374999936881</c:v>
                </c:pt>
                <c:pt idx="465">
                  <c:v>42724.416666603545</c:v>
                </c:pt>
                <c:pt idx="466">
                  <c:v>42724.45833327021</c:v>
                </c:pt>
                <c:pt idx="467">
                  <c:v>42724.499999936874</c:v>
                </c:pt>
                <c:pt idx="468">
                  <c:v>42724.541666603538</c:v>
                </c:pt>
                <c:pt idx="469">
                  <c:v>42724.583333270202</c:v>
                </c:pt>
                <c:pt idx="470">
                  <c:v>42724.624999936867</c:v>
                </c:pt>
                <c:pt idx="471">
                  <c:v>42724.666666603531</c:v>
                </c:pt>
                <c:pt idx="472">
                  <c:v>42724.708333270195</c:v>
                </c:pt>
                <c:pt idx="473">
                  <c:v>42724.749999936859</c:v>
                </c:pt>
                <c:pt idx="474">
                  <c:v>42724.791666603523</c:v>
                </c:pt>
                <c:pt idx="475">
                  <c:v>42724.833333270188</c:v>
                </c:pt>
                <c:pt idx="476">
                  <c:v>42724.874999936852</c:v>
                </c:pt>
                <c:pt idx="477">
                  <c:v>42724.916666603516</c:v>
                </c:pt>
                <c:pt idx="478">
                  <c:v>42724.95833327018</c:v>
                </c:pt>
                <c:pt idx="479">
                  <c:v>42724.999999936845</c:v>
                </c:pt>
                <c:pt idx="480">
                  <c:v>42725.041666603509</c:v>
                </c:pt>
                <c:pt idx="481">
                  <c:v>42725.083333270173</c:v>
                </c:pt>
                <c:pt idx="482">
                  <c:v>42725.124999936837</c:v>
                </c:pt>
                <c:pt idx="483">
                  <c:v>42725.166666603502</c:v>
                </c:pt>
                <c:pt idx="484">
                  <c:v>42725.208333270166</c:v>
                </c:pt>
                <c:pt idx="485">
                  <c:v>42725.24999993683</c:v>
                </c:pt>
                <c:pt idx="486">
                  <c:v>42725.291666603494</c:v>
                </c:pt>
                <c:pt idx="487">
                  <c:v>42725.333333270159</c:v>
                </c:pt>
                <c:pt idx="488">
                  <c:v>42725.374999936823</c:v>
                </c:pt>
                <c:pt idx="489">
                  <c:v>42725.416666603487</c:v>
                </c:pt>
                <c:pt idx="490">
                  <c:v>42725.458333270151</c:v>
                </c:pt>
                <c:pt idx="491">
                  <c:v>42725.499999936816</c:v>
                </c:pt>
                <c:pt idx="492">
                  <c:v>42725.54166660348</c:v>
                </c:pt>
                <c:pt idx="493">
                  <c:v>42725.583333270144</c:v>
                </c:pt>
                <c:pt idx="494">
                  <c:v>42725.624999936808</c:v>
                </c:pt>
                <c:pt idx="495">
                  <c:v>42725.666666603473</c:v>
                </c:pt>
                <c:pt idx="496">
                  <c:v>42725.708333270137</c:v>
                </c:pt>
                <c:pt idx="497">
                  <c:v>42725.749999936801</c:v>
                </c:pt>
                <c:pt idx="498">
                  <c:v>42725.791666603465</c:v>
                </c:pt>
                <c:pt idx="499">
                  <c:v>42725.83333327013</c:v>
                </c:pt>
                <c:pt idx="500">
                  <c:v>42725.874999936794</c:v>
                </c:pt>
                <c:pt idx="501">
                  <c:v>42725.916666603458</c:v>
                </c:pt>
                <c:pt idx="502">
                  <c:v>42725.958333270122</c:v>
                </c:pt>
                <c:pt idx="503">
                  <c:v>42725.999999936786</c:v>
                </c:pt>
                <c:pt idx="504">
                  <c:v>42726.041666603451</c:v>
                </c:pt>
                <c:pt idx="505">
                  <c:v>42726.083333270115</c:v>
                </c:pt>
                <c:pt idx="506">
                  <c:v>42726.124999936779</c:v>
                </c:pt>
                <c:pt idx="507">
                  <c:v>42726.166666603443</c:v>
                </c:pt>
                <c:pt idx="508">
                  <c:v>42726.208333270108</c:v>
                </c:pt>
                <c:pt idx="509">
                  <c:v>42726.249999936772</c:v>
                </c:pt>
                <c:pt idx="510">
                  <c:v>42726.291666603436</c:v>
                </c:pt>
                <c:pt idx="511">
                  <c:v>42726.3333332701</c:v>
                </c:pt>
                <c:pt idx="512">
                  <c:v>42726.374999936765</c:v>
                </c:pt>
                <c:pt idx="513">
                  <c:v>42726.416666603429</c:v>
                </c:pt>
                <c:pt idx="514">
                  <c:v>42726.458333270093</c:v>
                </c:pt>
                <c:pt idx="515">
                  <c:v>42726.499999936757</c:v>
                </c:pt>
                <c:pt idx="516">
                  <c:v>42726.541666603422</c:v>
                </c:pt>
                <c:pt idx="517">
                  <c:v>42726.583333270086</c:v>
                </c:pt>
                <c:pt idx="518">
                  <c:v>42726.62499993675</c:v>
                </c:pt>
                <c:pt idx="519">
                  <c:v>42726.666666603414</c:v>
                </c:pt>
                <c:pt idx="520">
                  <c:v>42726.708333270079</c:v>
                </c:pt>
                <c:pt idx="521">
                  <c:v>42726.749999936743</c:v>
                </c:pt>
                <c:pt idx="522">
                  <c:v>42726.791666603407</c:v>
                </c:pt>
                <c:pt idx="523">
                  <c:v>42726.833333270071</c:v>
                </c:pt>
                <c:pt idx="524">
                  <c:v>42726.874999936736</c:v>
                </c:pt>
                <c:pt idx="525">
                  <c:v>42726.9166666034</c:v>
                </c:pt>
                <c:pt idx="526">
                  <c:v>42726.958333270064</c:v>
                </c:pt>
                <c:pt idx="527">
                  <c:v>42726.999999936728</c:v>
                </c:pt>
                <c:pt idx="528">
                  <c:v>42727.041666603393</c:v>
                </c:pt>
                <c:pt idx="529">
                  <c:v>42727.083333270057</c:v>
                </c:pt>
                <c:pt idx="530">
                  <c:v>42727.124999936721</c:v>
                </c:pt>
                <c:pt idx="531">
                  <c:v>42727.166666603385</c:v>
                </c:pt>
                <c:pt idx="532">
                  <c:v>42727.208333270049</c:v>
                </c:pt>
                <c:pt idx="533">
                  <c:v>42727.249999936714</c:v>
                </c:pt>
                <c:pt idx="534">
                  <c:v>42727.291666603378</c:v>
                </c:pt>
                <c:pt idx="535">
                  <c:v>42727.333333270042</c:v>
                </c:pt>
                <c:pt idx="536">
                  <c:v>42727.374999936706</c:v>
                </c:pt>
                <c:pt idx="537">
                  <c:v>42727.416666603371</c:v>
                </c:pt>
                <c:pt idx="538">
                  <c:v>42727.458333270035</c:v>
                </c:pt>
                <c:pt idx="539">
                  <c:v>42727.499999936699</c:v>
                </c:pt>
                <c:pt idx="540">
                  <c:v>42727.541666603363</c:v>
                </c:pt>
                <c:pt idx="541">
                  <c:v>42727.583333270028</c:v>
                </c:pt>
                <c:pt idx="542">
                  <c:v>42727.624999936692</c:v>
                </c:pt>
                <c:pt idx="543">
                  <c:v>42727.666666603356</c:v>
                </c:pt>
                <c:pt idx="544">
                  <c:v>42727.70833327002</c:v>
                </c:pt>
                <c:pt idx="545">
                  <c:v>42727.749999936685</c:v>
                </c:pt>
                <c:pt idx="546">
                  <c:v>42727.791666603349</c:v>
                </c:pt>
                <c:pt idx="547">
                  <c:v>42727.833333270013</c:v>
                </c:pt>
                <c:pt idx="548">
                  <c:v>42727.874999936677</c:v>
                </c:pt>
                <c:pt idx="549">
                  <c:v>42727.916666603342</c:v>
                </c:pt>
                <c:pt idx="550">
                  <c:v>42727.958333270006</c:v>
                </c:pt>
                <c:pt idx="551">
                  <c:v>42727.99999993667</c:v>
                </c:pt>
                <c:pt idx="552">
                  <c:v>42728.041666603334</c:v>
                </c:pt>
                <c:pt idx="553">
                  <c:v>42728.083333269999</c:v>
                </c:pt>
                <c:pt idx="554">
                  <c:v>42728.124999936663</c:v>
                </c:pt>
                <c:pt idx="555">
                  <c:v>42728.166666603327</c:v>
                </c:pt>
                <c:pt idx="556">
                  <c:v>42728.208333269991</c:v>
                </c:pt>
                <c:pt idx="557">
                  <c:v>42728.249999936656</c:v>
                </c:pt>
                <c:pt idx="558">
                  <c:v>42728.29166660332</c:v>
                </c:pt>
                <c:pt idx="559">
                  <c:v>42728.333333269984</c:v>
                </c:pt>
                <c:pt idx="560">
                  <c:v>42728.374999936648</c:v>
                </c:pt>
                <c:pt idx="561">
                  <c:v>42728.416666603312</c:v>
                </c:pt>
                <c:pt idx="562">
                  <c:v>42728.458333269977</c:v>
                </c:pt>
                <c:pt idx="563">
                  <c:v>42728.499999936641</c:v>
                </c:pt>
                <c:pt idx="564">
                  <c:v>42728.541666603305</c:v>
                </c:pt>
                <c:pt idx="565">
                  <c:v>42728.583333269969</c:v>
                </c:pt>
                <c:pt idx="566">
                  <c:v>42728.624999936634</c:v>
                </c:pt>
                <c:pt idx="567">
                  <c:v>42728.666666603298</c:v>
                </c:pt>
                <c:pt idx="568">
                  <c:v>42728.708333269962</c:v>
                </c:pt>
                <c:pt idx="569">
                  <c:v>42728.749999936626</c:v>
                </c:pt>
                <c:pt idx="570">
                  <c:v>42728.791666603291</c:v>
                </c:pt>
                <c:pt idx="571">
                  <c:v>42728.833333269955</c:v>
                </c:pt>
                <c:pt idx="572">
                  <c:v>42728.874999936619</c:v>
                </c:pt>
                <c:pt idx="573">
                  <c:v>42728.916666603283</c:v>
                </c:pt>
                <c:pt idx="574">
                  <c:v>42728.958333269948</c:v>
                </c:pt>
                <c:pt idx="575">
                  <c:v>42728.999999936612</c:v>
                </c:pt>
                <c:pt idx="576">
                  <c:v>42729.041666603276</c:v>
                </c:pt>
                <c:pt idx="577">
                  <c:v>42729.08333326994</c:v>
                </c:pt>
                <c:pt idx="578">
                  <c:v>42729.124999936605</c:v>
                </c:pt>
                <c:pt idx="579">
                  <c:v>42729.166666603269</c:v>
                </c:pt>
                <c:pt idx="580">
                  <c:v>42729.208333269933</c:v>
                </c:pt>
                <c:pt idx="581">
                  <c:v>42729.249999936597</c:v>
                </c:pt>
                <c:pt idx="582">
                  <c:v>42729.291666603262</c:v>
                </c:pt>
                <c:pt idx="583">
                  <c:v>42729.333333269926</c:v>
                </c:pt>
                <c:pt idx="584">
                  <c:v>42729.37499993659</c:v>
                </c:pt>
                <c:pt idx="585">
                  <c:v>42729.416666603254</c:v>
                </c:pt>
                <c:pt idx="586">
                  <c:v>42729.458333269919</c:v>
                </c:pt>
                <c:pt idx="587">
                  <c:v>42729.499999936583</c:v>
                </c:pt>
                <c:pt idx="588">
                  <c:v>42729.541666603247</c:v>
                </c:pt>
                <c:pt idx="589">
                  <c:v>42729.583333269911</c:v>
                </c:pt>
                <c:pt idx="590">
                  <c:v>42729.624999936575</c:v>
                </c:pt>
                <c:pt idx="591">
                  <c:v>42729.66666660324</c:v>
                </c:pt>
                <c:pt idx="592">
                  <c:v>42729.708333269904</c:v>
                </c:pt>
                <c:pt idx="593">
                  <c:v>42729.749999936568</c:v>
                </c:pt>
                <c:pt idx="594">
                  <c:v>42729.791666603232</c:v>
                </c:pt>
                <c:pt idx="595">
                  <c:v>42729.833333269897</c:v>
                </c:pt>
                <c:pt idx="596">
                  <c:v>42729.874999936561</c:v>
                </c:pt>
                <c:pt idx="597">
                  <c:v>42729.916666603225</c:v>
                </c:pt>
                <c:pt idx="598">
                  <c:v>42729.958333269889</c:v>
                </c:pt>
                <c:pt idx="599">
                  <c:v>42729.999999936554</c:v>
                </c:pt>
                <c:pt idx="600">
                  <c:v>42730.041666603218</c:v>
                </c:pt>
                <c:pt idx="601">
                  <c:v>42730.083333269882</c:v>
                </c:pt>
                <c:pt idx="602">
                  <c:v>42730.124999936546</c:v>
                </c:pt>
                <c:pt idx="603">
                  <c:v>42730.166666603211</c:v>
                </c:pt>
                <c:pt idx="604">
                  <c:v>42730.208333269875</c:v>
                </c:pt>
                <c:pt idx="605">
                  <c:v>42730.249999936539</c:v>
                </c:pt>
                <c:pt idx="606">
                  <c:v>42730.291666603203</c:v>
                </c:pt>
                <c:pt idx="607">
                  <c:v>42730.333333269868</c:v>
                </c:pt>
                <c:pt idx="608">
                  <c:v>42730.374999936532</c:v>
                </c:pt>
                <c:pt idx="609">
                  <c:v>42730.416666603196</c:v>
                </c:pt>
                <c:pt idx="610">
                  <c:v>42730.45833326986</c:v>
                </c:pt>
                <c:pt idx="611">
                  <c:v>42730.499999936525</c:v>
                </c:pt>
                <c:pt idx="612">
                  <c:v>42730.541666603189</c:v>
                </c:pt>
                <c:pt idx="613">
                  <c:v>42730.583333269853</c:v>
                </c:pt>
                <c:pt idx="614">
                  <c:v>42730.624999936517</c:v>
                </c:pt>
                <c:pt idx="615">
                  <c:v>42730.666666603182</c:v>
                </c:pt>
                <c:pt idx="616">
                  <c:v>42730.708333269846</c:v>
                </c:pt>
                <c:pt idx="617">
                  <c:v>42730.74999993651</c:v>
                </c:pt>
                <c:pt idx="618">
                  <c:v>42730.791666603174</c:v>
                </c:pt>
                <c:pt idx="619">
                  <c:v>42730.833333269838</c:v>
                </c:pt>
                <c:pt idx="620">
                  <c:v>42730.874999936503</c:v>
                </c:pt>
                <c:pt idx="621">
                  <c:v>42730.916666603167</c:v>
                </c:pt>
                <c:pt idx="622">
                  <c:v>42730.958333269831</c:v>
                </c:pt>
                <c:pt idx="623">
                  <c:v>42730.999999936495</c:v>
                </c:pt>
                <c:pt idx="624">
                  <c:v>42731.04166660316</c:v>
                </c:pt>
                <c:pt idx="625">
                  <c:v>42731.083333269824</c:v>
                </c:pt>
                <c:pt idx="626">
                  <c:v>42731.124999936488</c:v>
                </c:pt>
                <c:pt idx="627">
                  <c:v>42731.166666603152</c:v>
                </c:pt>
                <c:pt idx="628">
                  <c:v>42731.208333269817</c:v>
                </c:pt>
                <c:pt idx="629">
                  <c:v>42731.249999936481</c:v>
                </c:pt>
                <c:pt idx="630">
                  <c:v>42731.291666603145</c:v>
                </c:pt>
                <c:pt idx="631">
                  <c:v>42731.333333269809</c:v>
                </c:pt>
                <c:pt idx="632">
                  <c:v>42731.374999936474</c:v>
                </c:pt>
                <c:pt idx="633">
                  <c:v>42731.416666603138</c:v>
                </c:pt>
                <c:pt idx="634">
                  <c:v>42731.458333269802</c:v>
                </c:pt>
                <c:pt idx="635">
                  <c:v>42731.499999936466</c:v>
                </c:pt>
                <c:pt idx="636">
                  <c:v>42731.541666603131</c:v>
                </c:pt>
                <c:pt idx="637">
                  <c:v>42731.583333269795</c:v>
                </c:pt>
                <c:pt idx="638">
                  <c:v>42731.624999936459</c:v>
                </c:pt>
                <c:pt idx="639">
                  <c:v>42731.666666603123</c:v>
                </c:pt>
                <c:pt idx="640">
                  <c:v>42731.708333269788</c:v>
                </c:pt>
                <c:pt idx="641">
                  <c:v>42731.749999936452</c:v>
                </c:pt>
                <c:pt idx="642">
                  <c:v>42731.791666603116</c:v>
                </c:pt>
                <c:pt idx="643">
                  <c:v>42731.83333326978</c:v>
                </c:pt>
                <c:pt idx="644">
                  <c:v>42731.874999936445</c:v>
                </c:pt>
                <c:pt idx="645">
                  <c:v>42731.916666603109</c:v>
                </c:pt>
                <c:pt idx="646">
                  <c:v>42731.958333269773</c:v>
                </c:pt>
                <c:pt idx="647">
                  <c:v>42731.999999936437</c:v>
                </c:pt>
                <c:pt idx="648">
                  <c:v>42732.041666603101</c:v>
                </c:pt>
                <c:pt idx="649">
                  <c:v>42732.083333269766</c:v>
                </c:pt>
                <c:pt idx="650">
                  <c:v>42732.12499993643</c:v>
                </c:pt>
                <c:pt idx="651">
                  <c:v>42732.166666603094</c:v>
                </c:pt>
                <c:pt idx="652">
                  <c:v>42732.208333269758</c:v>
                </c:pt>
                <c:pt idx="653">
                  <c:v>42732.249999936423</c:v>
                </c:pt>
                <c:pt idx="654">
                  <c:v>42732.291666603087</c:v>
                </c:pt>
                <c:pt idx="655">
                  <c:v>42732.333333269751</c:v>
                </c:pt>
                <c:pt idx="656">
                  <c:v>42732.374999936415</c:v>
                </c:pt>
                <c:pt idx="657">
                  <c:v>42732.41666660308</c:v>
                </c:pt>
                <c:pt idx="658">
                  <c:v>42732.458333269744</c:v>
                </c:pt>
                <c:pt idx="659">
                  <c:v>42732.499999936408</c:v>
                </c:pt>
                <c:pt idx="660">
                  <c:v>42732.541666603072</c:v>
                </c:pt>
                <c:pt idx="661">
                  <c:v>42732.583333269737</c:v>
                </c:pt>
                <c:pt idx="662">
                  <c:v>42732.624999936401</c:v>
                </c:pt>
                <c:pt idx="663">
                  <c:v>42732.666666603065</c:v>
                </c:pt>
                <c:pt idx="664">
                  <c:v>42732.708333269729</c:v>
                </c:pt>
                <c:pt idx="665">
                  <c:v>42732.749999936394</c:v>
                </c:pt>
                <c:pt idx="666">
                  <c:v>42732.791666603058</c:v>
                </c:pt>
                <c:pt idx="667">
                  <c:v>42732.833333269722</c:v>
                </c:pt>
                <c:pt idx="668">
                  <c:v>42732.874999936386</c:v>
                </c:pt>
                <c:pt idx="669">
                  <c:v>42732.916666603051</c:v>
                </c:pt>
                <c:pt idx="670">
                  <c:v>42732.958333269715</c:v>
                </c:pt>
                <c:pt idx="671">
                  <c:v>42732.999999936379</c:v>
                </c:pt>
                <c:pt idx="672">
                  <c:v>42733.041666603043</c:v>
                </c:pt>
                <c:pt idx="673">
                  <c:v>42733.083333269708</c:v>
                </c:pt>
                <c:pt idx="674">
                  <c:v>42733.124999936372</c:v>
                </c:pt>
                <c:pt idx="675">
                  <c:v>42733.166666603036</c:v>
                </c:pt>
                <c:pt idx="676">
                  <c:v>42733.2083332697</c:v>
                </c:pt>
                <c:pt idx="677">
                  <c:v>42733.249999936364</c:v>
                </c:pt>
                <c:pt idx="678">
                  <c:v>42733.291666603029</c:v>
                </c:pt>
                <c:pt idx="679">
                  <c:v>42733.333333269693</c:v>
                </c:pt>
                <c:pt idx="680">
                  <c:v>42733.374999936357</c:v>
                </c:pt>
                <c:pt idx="681">
                  <c:v>42733.416666603021</c:v>
                </c:pt>
                <c:pt idx="682">
                  <c:v>42733.458333269686</c:v>
                </c:pt>
                <c:pt idx="683">
                  <c:v>42733.49999993635</c:v>
                </c:pt>
                <c:pt idx="684">
                  <c:v>42733.541666603014</c:v>
                </c:pt>
                <c:pt idx="685">
                  <c:v>42733.583333269678</c:v>
                </c:pt>
                <c:pt idx="686">
                  <c:v>42733.624999936343</c:v>
                </c:pt>
                <c:pt idx="687">
                  <c:v>42733.666666603007</c:v>
                </c:pt>
                <c:pt idx="688">
                  <c:v>42733.708333269671</c:v>
                </c:pt>
                <c:pt idx="689">
                  <c:v>42733.749999936335</c:v>
                </c:pt>
                <c:pt idx="690">
                  <c:v>42733.791666603</c:v>
                </c:pt>
                <c:pt idx="691">
                  <c:v>42733.833333269664</c:v>
                </c:pt>
                <c:pt idx="692">
                  <c:v>42733.874999936328</c:v>
                </c:pt>
                <c:pt idx="693">
                  <c:v>42733.916666602992</c:v>
                </c:pt>
                <c:pt idx="694">
                  <c:v>42733.958333269657</c:v>
                </c:pt>
                <c:pt idx="695">
                  <c:v>42733.999999936321</c:v>
                </c:pt>
                <c:pt idx="696">
                  <c:v>42734.041666602985</c:v>
                </c:pt>
                <c:pt idx="697">
                  <c:v>42734.083333269649</c:v>
                </c:pt>
                <c:pt idx="698">
                  <c:v>42734.124999936314</c:v>
                </c:pt>
                <c:pt idx="699">
                  <c:v>42734.166666602978</c:v>
                </c:pt>
                <c:pt idx="700">
                  <c:v>42734.208333269642</c:v>
                </c:pt>
                <c:pt idx="701">
                  <c:v>42734.249999936306</c:v>
                </c:pt>
                <c:pt idx="702">
                  <c:v>42734.291666602971</c:v>
                </c:pt>
                <c:pt idx="703">
                  <c:v>42734.333333269635</c:v>
                </c:pt>
                <c:pt idx="704">
                  <c:v>42734.374999936299</c:v>
                </c:pt>
                <c:pt idx="705">
                  <c:v>42734.416666602963</c:v>
                </c:pt>
                <c:pt idx="706">
                  <c:v>42734.458333269627</c:v>
                </c:pt>
                <c:pt idx="707">
                  <c:v>42734.499999936292</c:v>
                </c:pt>
                <c:pt idx="708">
                  <c:v>42734.541666602956</c:v>
                </c:pt>
                <c:pt idx="709">
                  <c:v>42734.58333326962</c:v>
                </c:pt>
                <c:pt idx="710">
                  <c:v>42734.624999936284</c:v>
                </c:pt>
                <c:pt idx="711">
                  <c:v>42734.666666602949</c:v>
                </c:pt>
                <c:pt idx="712">
                  <c:v>42734.708333269613</c:v>
                </c:pt>
                <c:pt idx="713">
                  <c:v>42734.749999936277</c:v>
                </c:pt>
                <c:pt idx="714">
                  <c:v>42734.791666602941</c:v>
                </c:pt>
                <c:pt idx="715">
                  <c:v>42734.833333269606</c:v>
                </c:pt>
                <c:pt idx="716">
                  <c:v>42734.87499993627</c:v>
                </c:pt>
                <c:pt idx="717">
                  <c:v>42734.916666602934</c:v>
                </c:pt>
                <c:pt idx="718">
                  <c:v>42734.958333269598</c:v>
                </c:pt>
                <c:pt idx="719">
                  <c:v>42734.999999936263</c:v>
                </c:pt>
                <c:pt idx="720">
                  <c:v>42735.041666602927</c:v>
                </c:pt>
                <c:pt idx="721">
                  <c:v>42735.083333269591</c:v>
                </c:pt>
                <c:pt idx="722">
                  <c:v>42735.124999936255</c:v>
                </c:pt>
                <c:pt idx="723">
                  <c:v>42735.16666660292</c:v>
                </c:pt>
                <c:pt idx="724">
                  <c:v>42735.208333269584</c:v>
                </c:pt>
                <c:pt idx="725">
                  <c:v>42735.249999936248</c:v>
                </c:pt>
                <c:pt idx="726">
                  <c:v>42735.291666602912</c:v>
                </c:pt>
                <c:pt idx="727">
                  <c:v>42735.333333269577</c:v>
                </c:pt>
                <c:pt idx="728">
                  <c:v>42735.374999936241</c:v>
                </c:pt>
                <c:pt idx="729">
                  <c:v>42735.416666602905</c:v>
                </c:pt>
                <c:pt idx="730">
                  <c:v>42735.458333269569</c:v>
                </c:pt>
              </c:numCache>
            </c:numRef>
          </c:cat>
          <c:val>
            <c:numRef>
              <c:f>Hourly!$X$3:$X$733</c:f>
              <c:numCache>
                <c:formatCode>General</c:formatCode>
                <c:ptCount val="731"/>
                <c:pt idx="0">
                  <c:v>5.8033175799551842</c:v>
                </c:pt>
                <c:pt idx="1">
                  <c:v>3.2385068242004476</c:v>
                </c:pt>
                <c:pt idx="2">
                  <c:v>2.5886392340598898</c:v>
                </c:pt>
                <c:pt idx="3">
                  <c:v>2.224713383581177</c:v>
                </c:pt>
                <c:pt idx="4">
                  <c:v>2.4456683642289669</c:v>
                </c:pt>
                <c:pt idx="5">
                  <c:v>4.7505320839274798</c:v>
                </c:pt>
                <c:pt idx="6">
                  <c:v>6.9449183133020984</c:v>
                </c:pt>
                <c:pt idx="7">
                  <c:v>6.5041410909090907</c:v>
                </c:pt>
                <c:pt idx="8">
                  <c:v>6.4809396363636358</c:v>
                </c:pt>
                <c:pt idx="9">
                  <c:v>6.4635385454545453</c:v>
                </c:pt>
                <c:pt idx="10">
                  <c:v>6.4422705454545452</c:v>
                </c:pt>
                <c:pt idx="11">
                  <c:v>6.3649323636363642</c:v>
                </c:pt>
                <c:pt idx="12">
                  <c:v>6.4287363636363635</c:v>
                </c:pt>
                <c:pt idx="13">
                  <c:v>6.2431247272727264</c:v>
                </c:pt>
                <c:pt idx="14">
                  <c:v>6.0652469090909085</c:v>
                </c:pt>
                <c:pt idx="15">
                  <c:v>6.0671803636363624</c:v>
                </c:pt>
                <c:pt idx="16">
                  <c:v>6.2605258181818186</c:v>
                </c:pt>
                <c:pt idx="17">
                  <c:v>6.6085476363636362</c:v>
                </c:pt>
                <c:pt idx="18">
                  <c:v>6.368799272727272</c:v>
                </c:pt>
                <c:pt idx="19">
                  <c:v>6.5466770909090908</c:v>
                </c:pt>
                <c:pt idx="20">
                  <c:v>6.0555796363636354</c:v>
                </c:pt>
                <c:pt idx="21">
                  <c:v>5.4156061818181813</c:v>
                </c:pt>
                <c:pt idx="22">
                  <c:v>3.8011716363636356</c:v>
                </c:pt>
                <c:pt idx="23">
                  <c:v>1.7285083636363632</c:v>
                </c:pt>
                <c:pt idx="24">
                  <c:v>1.402094181818182</c:v>
                </c:pt>
                <c:pt idx="25">
                  <c:v>1.3962763636363638</c:v>
                </c:pt>
                <c:pt idx="26">
                  <c:v>1.1771385454545455</c:v>
                </c:pt>
                <c:pt idx="27">
                  <c:v>1.7046207272727272</c:v>
                </c:pt>
                <c:pt idx="28">
                  <c:v>5.4862025454545451</c:v>
                </c:pt>
                <c:pt idx="29">
                  <c:v>5.212765090909091</c:v>
                </c:pt>
                <c:pt idx="30">
                  <c:v>6.1804621818181822</c:v>
                </c:pt>
                <c:pt idx="31">
                  <c:v>8.0712530909090905</c:v>
                </c:pt>
                <c:pt idx="32">
                  <c:v>7.2470621818181806</c:v>
                </c:pt>
                <c:pt idx="33">
                  <c:v>6.9290214545454543</c:v>
                </c:pt>
                <c:pt idx="34">
                  <c:v>6.915446545454544</c:v>
                </c:pt>
                <c:pt idx="35">
                  <c:v>6.9038109090909083</c:v>
                </c:pt>
                <c:pt idx="36">
                  <c:v>6.8689040000000006</c:v>
                </c:pt>
                <c:pt idx="37">
                  <c:v>6.8863574545454549</c:v>
                </c:pt>
                <c:pt idx="38">
                  <c:v>6.915446545454544</c:v>
                </c:pt>
                <c:pt idx="39">
                  <c:v>6.9910781818181817</c:v>
                </c:pt>
                <c:pt idx="40">
                  <c:v>7.1054952727272731</c:v>
                </c:pt>
                <c:pt idx="41">
                  <c:v>7.2703334545454545</c:v>
                </c:pt>
                <c:pt idx="42">
                  <c:v>7.4952890909090906</c:v>
                </c:pt>
                <c:pt idx="43">
                  <c:v>7.258697818181818</c:v>
                </c:pt>
                <c:pt idx="44">
                  <c:v>7.2509407272727282</c:v>
                </c:pt>
                <c:pt idx="45">
                  <c:v>6.9988352727272733</c:v>
                </c:pt>
                <c:pt idx="46">
                  <c:v>7.1287665454545452</c:v>
                </c:pt>
                <c:pt idx="47">
                  <c:v>6.762243999999999</c:v>
                </c:pt>
                <c:pt idx="48">
                  <c:v>6.3802072727272723</c:v>
                </c:pt>
                <c:pt idx="49">
                  <c:v>6.4209319999999996</c:v>
                </c:pt>
                <c:pt idx="50">
                  <c:v>6.5372883636363639</c:v>
                </c:pt>
                <c:pt idx="51">
                  <c:v>6.4946243636363645</c:v>
                </c:pt>
                <c:pt idx="52">
                  <c:v>6.5217741818181825</c:v>
                </c:pt>
                <c:pt idx="53">
                  <c:v>6.4403247272727269</c:v>
                </c:pt>
                <c:pt idx="54">
                  <c:v>6.7952116363636357</c:v>
                </c:pt>
                <c:pt idx="55">
                  <c:v>6.8010294545454544</c:v>
                </c:pt>
                <c:pt idx="56">
                  <c:v>7.1054952727272731</c:v>
                </c:pt>
                <c:pt idx="57">
                  <c:v>7.0744669090909076</c:v>
                </c:pt>
                <c:pt idx="58">
                  <c:v>7.0977381818181815</c:v>
                </c:pt>
                <c:pt idx="59">
                  <c:v>7.0143494545454539</c:v>
                </c:pt>
                <c:pt idx="60">
                  <c:v>6.8010294545454544</c:v>
                </c:pt>
                <c:pt idx="61">
                  <c:v>6.7971509090909086</c:v>
                </c:pt>
                <c:pt idx="62">
                  <c:v>6.7835759999999992</c:v>
                </c:pt>
                <c:pt idx="63">
                  <c:v>6.9018716363636372</c:v>
                </c:pt>
                <c:pt idx="64">
                  <c:v>6.9697461818181807</c:v>
                </c:pt>
                <c:pt idx="65">
                  <c:v>7.107434545454546</c:v>
                </c:pt>
                <c:pt idx="66">
                  <c:v>7.0279243636363642</c:v>
                </c:pt>
                <c:pt idx="67">
                  <c:v>6.9173858181818186</c:v>
                </c:pt>
                <c:pt idx="68">
                  <c:v>6.8514505454545453</c:v>
                </c:pt>
                <c:pt idx="69">
                  <c:v>6.7893938181818179</c:v>
                </c:pt>
                <c:pt idx="70">
                  <c:v>6.7796974545454551</c:v>
                </c:pt>
                <c:pt idx="71">
                  <c:v>6.6284341818181813</c:v>
                </c:pt>
                <c:pt idx="72">
                  <c:v>6.682733818181819</c:v>
                </c:pt>
                <c:pt idx="73">
                  <c:v>6.5741345454545446</c:v>
                </c:pt>
                <c:pt idx="74">
                  <c:v>6.6361912727272729</c:v>
                </c:pt>
                <c:pt idx="75">
                  <c:v>6.6478269090909095</c:v>
                </c:pt>
                <c:pt idx="76">
                  <c:v>6.5450454545454537</c:v>
                </c:pt>
                <c:pt idx="77">
                  <c:v>6.5450454545454537</c:v>
                </c:pt>
                <c:pt idx="78">
                  <c:v>6.5644381818181818</c:v>
                </c:pt>
                <c:pt idx="79">
                  <c:v>6.4189927272727267</c:v>
                </c:pt>
                <c:pt idx="80">
                  <c:v>6.8029687272727273</c:v>
                </c:pt>
                <c:pt idx="81">
                  <c:v>7.0356814545454549</c:v>
                </c:pt>
                <c:pt idx="82">
                  <c:v>6.958110545454546</c:v>
                </c:pt>
                <c:pt idx="83">
                  <c:v>7.0453778181818185</c:v>
                </c:pt>
                <c:pt idx="84">
                  <c:v>6.6749767272727274</c:v>
                </c:pt>
                <c:pt idx="85">
                  <c:v>6.5974058181818185</c:v>
                </c:pt>
                <c:pt idx="86">
                  <c:v>6.632312727272728</c:v>
                </c:pt>
                <c:pt idx="87">
                  <c:v>6.6982480000000004</c:v>
                </c:pt>
                <c:pt idx="88">
                  <c:v>6.8475720000000004</c:v>
                </c:pt>
                <c:pt idx="89">
                  <c:v>7.1268272727272723</c:v>
                </c:pt>
                <c:pt idx="90">
                  <c:v>6.8049080000000002</c:v>
                </c:pt>
                <c:pt idx="91">
                  <c:v>6.7292763636363642</c:v>
                </c:pt>
                <c:pt idx="92">
                  <c:v>6.6691589090909096</c:v>
                </c:pt>
                <c:pt idx="93">
                  <c:v>6.6264949090909093</c:v>
                </c:pt>
                <c:pt idx="94">
                  <c:v>6.4849279999999991</c:v>
                </c:pt>
                <c:pt idx="95">
                  <c:v>6.2463974545454555</c:v>
                </c:pt>
                <c:pt idx="96">
                  <c:v>6.1978939999999998</c:v>
                </c:pt>
                <c:pt idx="97">
                  <c:v>6.0887143636363641</c:v>
                </c:pt>
                <c:pt idx="98">
                  <c:v>6.036074181818182</c:v>
                </c:pt>
                <c:pt idx="99">
                  <c:v>6.0321749090909096</c:v>
                </c:pt>
                <c:pt idx="100">
                  <c:v>6.1394049090909082</c:v>
                </c:pt>
                <c:pt idx="101">
                  <c:v>6.3870087272727281</c:v>
                </c:pt>
                <c:pt idx="102">
                  <c:v>6.630713272727272</c:v>
                </c:pt>
                <c:pt idx="103">
                  <c:v>6.6697059999999997</c:v>
                </c:pt>
                <c:pt idx="104">
                  <c:v>6.7106483636363636</c:v>
                </c:pt>
                <c:pt idx="105">
                  <c:v>6.7028498181818188</c:v>
                </c:pt>
                <c:pt idx="106">
                  <c:v>6.7125979999999998</c:v>
                </c:pt>
                <c:pt idx="107">
                  <c:v>6.7145476363636361</c:v>
                </c:pt>
                <c:pt idx="108">
                  <c:v>6.6287636363636357</c:v>
                </c:pt>
                <c:pt idx="109">
                  <c:v>6.6385118181818177</c:v>
                </c:pt>
                <c:pt idx="110">
                  <c:v>6.652159272727272</c:v>
                </c:pt>
                <c:pt idx="111">
                  <c:v>6.7106483636363636</c:v>
                </c:pt>
                <c:pt idx="112">
                  <c:v>8.1533792727272729</c:v>
                </c:pt>
                <c:pt idx="113">
                  <c:v>8.1728756363636368</c:v>
                </c:pt>
                <c:pt idx="114">
                  <c:v>7.9974083636363646</c:v>
                </c:pt>
                <c:pt idx="115">
                  <c:v>7.3735247272727271</c:v>
                </c:pt>
                <c:pt idx="116">
                  <c:v>7.1220216363636375</c:v>
                </c:pt>
                <c:pt idx="117">
                  <c:v>6.8373747272727279</c:v>
                </c:pt>
                <c:pt idx="118">
                  <c:v>6.6034183636363641</c:v>
                </c:pt>
                <c:pt idx="119">
                  <c:v>6.4123539999999997</c:v>
                </c:pt>
                <c:pt idx="120">
                  <c:v>6.3249785454545453</c:v>
                </c:pt>
                <c:pt idx="121">
                  <c:v>6.3697950909090908</c:v>
                </c:pt>
                <c:pt idx="122">
                  <c:v>6.4496854545454561</c:v>
                </c:pt>
                <c:pt idx="123">
                  <c:v>6.7107905454545458</c:v>
                </c:pt>
                <c:pt idx="124">
                  <c:v>7.1745443636363637</c:v>
                </c:pt>
                <c:pt idx="125">
                  <c:v>7.6305040000000011</c:v>
                </c:pt>
                <c:pt idx="126">
                  <c:v>8.9535663636363658</c:v>
                </c:pt>
                <c:pt idx="127">
                  <c:v>14.561480181818183</c:v>
                </c:pt>
                <c:pt idx="128">
                  <c:v>15.605900545454547</c:v>
                </c:pt>
                <c:pt idx="129">
                  <c:v>14.454310181818185</c:v>
                </c:pt>
                <c:pt idx="130">
                  <c:v>12.626574545454547</c:v>
                </c:pt>
                <c:pt idx="131">
                  <c:v>11.217776181818182</c:v>
                </c:pt>
                <c:pt idx="132">
                  <c:v>10.794941818181819</c:v>
                </c:pt>
                <c:pt idx="133">
                  <c:v>11.052149818181819</c:v>
                </c:pt>
                <c:pt idx="134">
                  <c:v>12.096570181818182</c:v>
                </c:pt>
                <c:pt idx="135">
                  <c:v>12.920804909090911</c:v>
                </c:pt>
                <c:pt idx="136">
                  <c:v>14.218536181818182</c:v>
                </c:pt>
                <c:pt idx="137">
                  <c:v>17.390768181818185</c:v>
                </c:pt>
                <c:pt idx="138">
                  <c:v>11.804288363636363</c:v>
                </c:pt>
                <c:pt idx="139">
                  <c:v>8.5443718181818191</c:v>
                </c:pt>
                <c:pt idx="140">
                  <c:v>7.8019759999999998</c:v>
                </c:pt>
                <c:pt idx="141">
                  <c:v>7.573996181818182</c:v>
                </c:pt>
                <c:pt idx="142">
                  <c:v>7.1706472727272734</c:v>
                </c:pt>
                <c:pt idx="143">
                  <c:v>6.5802380000000005</c:v>
                </c:pt>
                <c:pt idx="144">
                  <c:v>6.2396400000000005</c:v>
                </c:pt>
                <c:pt idx="145">
                  <c:v>6.096852000000001</c:v>
                </c:pt>
                <c:pt idx="146">
                  <c:v>6.0264360000000003</c:v>
                </c:pt>
                <c:pt idx="147">
                  <c:v>5.997096</c:v>
                </c:pt>
                <c:pt idx="148">
                  <c:v>6.0577320000000006</c:v>
                </c:pt>
                <c:pt idx="149">
                  <c:v>6.0733800000000002</c:v>
                </c:pt>
                <c:pt idx="150">
                  <c:v>6.2415960000000004</c:v>
                </c:pt>
                <c:pt idx="151">
                  <c:v>6.4332840000000004</c:v>
                </c:pt>
                <c:pt idx="152">
                  <c:v>6.4489320000000001</c:v>
                </c:pt>
                <c:pt idx="153">
                  <c:v>6.3354840000000001</c:v>
                </c:pt>
                <c:pt idx="154">
                  <c:v>6.2904959999999992</c:v>
                </c:pt>
                <c:pt idx="155">
                  <c:v>6.2552880000000011</c:v>
                </c:pt>
                <c:pt idx="156">
                  <c:v>6.2259479999999998</c:v>
                </c:pt>
                <c:pt idx="157">
                  <c:v>6.212256</c:v>
                </c:pt>
                <c:pt idx="158">
                  <c:v>6.1946520000000014</c:v>
                </c:pt>
                <c:pt idx="159">
                  <c:v>6.20052</c:v>
                </c:pt>
                <c:pt idx="160">
                  <c:v>6.2200800000000012</c:v>
                </c:pt>
                <c:pt idx="161">
                  <c:v>6.2396400000000005</c:v>
                </c:pt>
                <c:pt idx="162">
                  <c:v>6.2142120000000007</c:v>
                </c:pt>
                <c:pt idx="163">
                  <c:v>6.1516200000000003</c:v>
                </c:pt>
                <c:pt idx="164">
                  <c:v>6.0694680000000005</c:v>
                </c:pt>
                <c:pt idx="165">
                  <c:v>6.0929399999999996</c:v>
                </c:pt>
                <c:pt idx="166">
                  <c:v>5.9931840000000003</c:v>
                </c:pt>
                <c:pt idx="167">
                  <c:v>5.2870680000000005</c:v>
                </c:pt>
                <c:pt idx="168">
                  <c:v>4.3388636363636364</c:v>
                </c:pt>
                <c:pt idx="169">
                  <c:v>2.646590909090909</c:v>
                </c:pt>
                <c:pt idx="170">
                  <c:v>2.2351136363636361</c:v>
                </c:pt>
                <c:pt idx="171">
                  <c:v>2.2776136363636361</c:v>
                </c:pt>
                <c:pt idx="172">
                  <c:v>2.5751136363636364</c:v>
                </c:pt>
                <c:pt idx="173">
                  <c:v>3.4656818181818183</c:v>
                </c:pt>
                <c:pt idx="174">
                  <c:v>5.6718181818181819</c:v>
                </c:pt>
                <c:pt idx="175">
                  <c:v>6.3962500000000002</c:v>
                </c:pt>
                <c:pt idx="176">
                  <c:v>5.9654545454545458</c:v>
                </c:pt>
                <c:pt idx="177">
                  <c:v>5.9557954545454548</c:v>
                </c:pt>
                <c:pt idx="178">
                  <c:v>5.9519318181818184</c:v>
                </c:pt>
                <c:pt idx="179">
                  <c:v>5.9364772727272728</c:v>
                </c:pt>
                <c:pt idx="180">
                  <c:v>5.9326136363636373</c:v>
                </c:pt>
                <c:pt idx="181">
                  <c:v>5.9422727272727283</c:v>
                </c:pt>
                <c:pt idx="182">
                  <c:v>5.9577272727272721</c:v>
                </c:pt>
                <c:pt idx="183">
                  <c:v>5.9751136363636359</c:v>
                </c:pt>
                <c:pt idx="184">
                  <c:v>6.0813636363636361</c:v>
                </c:pt>
                <c:pt idx="185">
                  <c:v>6.1972727272727273</c:v>
                </c:pt>
                <c:pt idx="186">
                  <c:v>6.2030681818181819</c:v>
                </c:pt>
                <c:pt idx="187">
                  <c:v>6.1721590909090907</c:v>
                </c:pt>
                <c:pt idx="188">
                  <c:v>6.1682954545454542</c:v>
                </c:pt>
                <c:pt idx="189">
                  <c:v>5.9306818181818182</c:v>
                </c:pt>
                <c:pt idx="190">
                  <c:v>5.776136363636363</c:v>
                </c:pt>
                <c:pt idx="191">
                  <c:v>5.2680681818181814</c:v>
                </c:pt>
                <c:pt idx="192">
                  <c:v>5.1938381818181822</c:v>
                </c:pt>
                <c:pt idx="193">
                  <c:v>4.8986901818181821</c:v>
                </c:pt>
                <c:pt idx="194">
                  <c:v>4.8143621818181819</c:v>
                </c:pt>
                <c:pt idx="195">
                  <c:v>4.8910240000000007</c:v>
                </c:pt>
                <c:pt idx="196">
                  <c:v>5.1478410909090906</c:v>
                </c:pt>
                <c:pt idx="197">
                  <c:v>5.2800827272727275</c:v>
                </c:pt>
                <c:pt idx="198">
                  <c:v>5.5982292727272727</c:v>
                </c:pt>
                <c:pt idx="199">
                  <c:v>5.925958545454546</c:v>
                </c:pt>
                <c:pt idx="200">
                  <c:v>5.9432074545454547</c:v>
                </c:pt>
                <c:pt idx="201">
                  <c:v>5.9393743636363636</c:v>
                </c:pt>
                <c:pt idx="202">
                  <c:v>5.9317081818181814</c:v>
                </c:pt>
                <c:pt idx="203">
                  <c:v>5.9317081818181814</c:v>
                </c:pt>
                <c:pt idx="204">
                  <c:v>5.8914607272727268</c:v>
                </c:pt>
                <c:pt idx="205">
                  <c:v>5.8665456363636368</c:v>
                </c:pt>
                <c:pt idx="206">
                  <c:v>5.8703787272727279</c:v>
                </c:pt>
                <c:pt idx="207">
                  <c:v>5.9202089090909089</c:v>
                </c:pt>
                <c:pt idx="208">
                  <c:v>5.9527901818181821</c:v>
                </c:pt>
                <c:pt idx="209">
                  <c:v>5.9719556363636368</c:v>
                </c:pt>
                <c:pt idx="210">
                  <c:v>5.924042</c:v>
                </c:pt>
                <c:pt idx="211">
                  <c:v>5.820548545454546</c:v>
                </c:pt>
                <c:pt idx="212">
                  <c:v>5.7419701818181821</c:v>
                </c:pt>
                <c:pt idx="213">
                  <c:v>5.6940565454545462</c:v>
                </c:pt>
                <c:pt idx="214">
                  <c:v>5.5694810909090906</c:v>
                </c:pt>
                <c:pt idx="215">
                  <c:v>5.4698207272727268</c:v>
                </c:pt>
                <c:pt idx="216">
                  <c:v>4.9791850909090911</c:v>
                </c:pt>
                <c:pt idx="217">
                  <c:v>4.6035421818181819</c:v>
                </c:pt>
                <c:pt idx="218">
                  <c:v>4.5901263636363643</c:v>
                </c:pt>
                <c:pt idx="219">
                  <c:v>3.8905872727272732</c:v>
                </c:pt>
                <c:pt idx="220">
                  <c:v>3.9385009090909096</c:v>
                </c:pt>
                <c:pt idx="221">
                  <c:v>4.4559681818181822</c:v>
                </c:pt>
                <c:pt idx="222">
                  <c:v>4.423386909090909</c:v>
                </c:pt>
                <c:pt idx="223">
                  <c:v>4.6246241818181817</c:v>
                </c:pt>
                <c:pt idx="224">
                  <c:v>5.4602380000000004</c:v>
                </c:pt>
                <c:pt idx="225">
                  <c:v>5.9566232727272732</c:v>
                </c:pt>
                <c:pt idx="226">
                  <c:v>5.8550463636363643</c:v>
                </c:pt>
                <c:pt idx="227">
                  <c:v>5.8531298181818183</c:v>
                </c:pt>
                <c:pt idx="228">
                  <c:v>5.8262981818181823</c:v>
                </c:pt>
                <c:pt idx="229">
                  <c:v>5.8224650909090911</c:v>
                </c:pt>
                <c:pt idx="230">
                  <c:v>5.8301312727272725</c:v>
                </c:pt>
                <c:pt idx="231">
                  <c:v>5.8703787272727279</c:v>
                </c:pt>
                <c:pt idx="232">
                  <c:v>5.9144592727272718</c:v>
                </c:pt>
                <c:pt idx="233">
                  <c:v>5.9374578181818185</c:v>
                </c:pt>
                <c:pt idx="234">
                  <c:v>5.9355412727272725</c:v>
                </c:pt>
                <c:pt idx="235">
                  <c:v>5.9163758181818187</c:v>
                </c:pt>
                <c:pt idx="236">
                  <c:v>5.8818780000000004</c:v>
                </c:pt>
                <c:pt idx="237">
                  <c:v>5.8492967272727272</c:v>
                </c:pt>
                <c:pt idx="238">
                  <c:v>5.8090492727272727</c:v>
                </c:pt>
                <c:pt idx="239">
                  <c:v>5.7803010909090906</c:v>
                </c:pt>
                <c:pt idx="240">
                  <c:v>5.8607959999999997</c:v>
                </c:pt>
                <c:pt idx="241">
                  <c:v>5.450655272727273</c:v>
                </c:pt>
                <c:pt idx="242">
                  <c:v>5.5483990909090908</c:v>
                </c:pt>
                <c:pt idx="243">
                  <c:v>5.3816596363636364</c:v>
                </c:pt>
                <c:pt idx="244">
                  <c:v>5.2819992727272727</c:v>
                </c:pt>
                <c:pt idx="245">
                  <c:v>5.3548280000000004</c:v>
                </c:pt>
                <c:pt idx="246">
                  <c:v>5.0136829090909094</c:v>
                </c:pt>
                <c:pt idx="247">
                  <c:v>5.0807620000000009</c:v>
                </c:pt>
                <c:pt idx="248">
                  <c:v>5.1440080000000004</c:v>
                </c:pt>
                <c:pt idx="249">
                  <c:v>5.6557256363636368</c:v>
                </c:pt>
                <c:pt idx="250">
                  <c:v>5.7017227272727276</c:v>
                </c:pt>
                <c:pt idx="251">
                  <c:v>5.8301312727272725</c:v>
                </c:pt>
                <c:pt idx="252">
                  <c:v>5.5637314545454553</c:v>
                </c:pt>
                <c:pt idx="253">
                  <c:v>4.8105290909090916</c:v>
                </c:pt>
                <c:pt idx="254">
                  <c:v>4.6016256363636368</c:v>
                </c:pt>
                <c:pt idx="255">
                  <c:v>4.7338672727272728</c:v>
                </c:pt>
                <c:pt idx="256">
                  <c:v>6.6254976363636366</c:v>
                </c:pt>
                <c:pt idx="257">
                  <c:v>6.292018727272727</c:v>
                </c:pt>
                <c:pt idx="258">
                  <c:v>5.9182923636363629</c:v>
                </c:pt>
                <c:pt idx="259">
                  <c:v>5.9029600000000011</c:v>
                </c:pt>
                <c:pt idx="260">
                  <c:v>6.1348619999999991</c:v>
                </c:pt>
                <c:pt idx="261">
                  <c:v>5.5752307272727277</c:v>
                </c:pt>
                <c:pt idx="262">
                  <c:v>5.8339643636363636</c:v>
                </c:pt>
                <c:pt idx="263">
                  <c:v>4.9676858181818186</c:v>
                </c:pt>
                <c:pt idx="264">
                  <c:v>5.5016214545454547</c:v>
                </c:pt>
                <c:pt idx="265">
                  <c:v>5.557544</c:v>
                </c:pt>
                <c:pt idx="266">
                  <c:v>5.4456989090909085</c:v>
                </c:pt>
                <c:pt idx="267">
                  <c:v>5.3010716363636359</c:v>
                </c:pt>
                <c:pt idx="268">
                  <c:v>5.1294472727272726</c:v>
                </c:pt>
                <c:pt idx="269">
                  <c:v>5.5498305454545456</c:v>
                </c:pt>
                <c:pt idx="270">
                  <c:v>7.2988563636363635</c:v>
                </c:pt>
                <c:pt idx="271">
                  <c:v>8.9611058181818191</c:v>
                </c:pt>
                <c:pt idx="272">
                  <c:v>9.2426469090909098</c:v>
                </c:pt>
                <c:pt idx="273">
                  <c:v>9.1790109090909091</c:v>
                </c:pt>
                <c:pt idx="274">
                  <c:v>8.654496</c:v>
                </c:pt>
                <c:pt idx="275">
                  <c:v>8.7586276363636362</c:v>
                </c:pt>
                <c:pt idx="276">
                  <c:v>8.3208890909090911</c:v>
                </c:pt>
                <c:pt idx="277">
                  <c:v>8.4327341818181818</c:v>
                </c:pt>
                <c:pt idx="278">
                  <c:v>8.8241919999999983</c:v>
                </c:pt>
                <c:pt idx="279">
                  <c:v>10.164404727272727</c:v>
                </c:pt>
                <c:pt idx="280">
                  <c:v>11.556683272727271</c:v>
                </c:pt>
                <c:pt idx="281">
                  <c:v>15.174293454545454</c:v>
                </c:pt>
                <c:pt idx="282">
                  <c:v>8.9668909090909086</c:v>
                </c:pt>
                <c:pt idx="283">
                  <c:v>6.9999599999999988</c:v>
                </c:pt>
                <c:pt idx="284">
                  <c:v>7.0828796363636348</c:v>
                </c:pt>
                <c:pt idx="285">
                  <c:v>6.6586396363636364</c:v>
                </c:pt>
                <c:pt idx="286">
                  <c:v>6.1032709090909085</c:v>
                </c:pt>
                <c:pt idx="287">
                  <c:v>6.0164945454545453</c:v>
                </c:pt>
                <c:pt idx="288">
                  <c:v>6.0542154545454538</c:v>
                </c:pt>
                <c:pt idx="289">
                  <c:v>5.9614009090909086</c:v>
                </c:pt>
                <c:pt idx="290">
                  <c:v>5.9556000000000004</c:v>
                </c:pt>
                <c:pt idx="291">
                  <c:v>5.9691354545454542</c:v>
                </c:pt>
                <c:pt idx="292">
                  <c:v>6.0484145454545448</c:v>
                </c:pt>
                <c:pt idx="293">
                  <c:v>6.0658172727272728</c:v>
                </c:pt>
                <c:pt idx="294">
                  <c:v>6.3713318181818179</c:v>
                </c:pt>
                <c:pt idx="295">
                  <c:v>8.0110554545454544</c:v>
                </c:pt>
                <c:pt idx="296">
                  <c:v>7.7268109090909087</c:v>
                </c:pt>
                <c:pt idx="297">
                  <c:v>7.3574863636363625</c:v>
                </c:pt>
                <c:pt idx="298">
                  <c:v>6.9842945454545449</c:v>
                </c:pt>
                <c:pt idx="299">
                  <c:v>7.0732418181818169</c:v>
                </c:pt>
                <c:pt idx="300">
                  <c:v>7.0113654545454542</c:v>
                </c:pt>
                <c:pt idx="301">
                  <c:v>7.007498181818181</c:v>
                </c:pt>
                <c:pt idx="302">
                  <c:v>7.0635736363636363</c:v>
                </c:pt>
                <c:pt idx="303">
                  <c:v>7.200861818181818</c:v>
                </c:pt>
                <c:pt idx="304">
                  <c:v>7.2066627272727279</c:v>
                </c:pt>
                <c:pt idx="305">
                  <c:v>7.3168800000000003</c:v>
                </c:pt>
                <c:pt idx="306">
                  <c:v>7.1138481818181809</c:v>
                </c:pt>
                <c:pt idx="307">
                  <c:v>6.9127499999999991</c:v>
                </c:pt>
                <c:pt idx="308">
                  <c:v>6.7174527272727262</c:v>
                </c:pt>
                <c:pt idx="309">
                  <c:v>6.5337572727272715</c:v>
                </c:pt>
                <c:pt idx="310">
                  <c:v>6.1741009090909094</c:v>
                </c:pt>
                <c:pt idx="311">
                  <c:v>6.0271445454545445</c:v>
                </c:pt>
                <c:pt idx="312">
                  <c:v>6.0254836363636368</c:v>
                </c:pt>
                <c:pt idx="313">
                  <c:v>5.9518603636363645</c:v>
                </c:pt>
                <c:pt idx="314">
                  <c:v>5.8879243636363645</c:v>
                </c:pt>
                <c:pt idx="315">
                  <c:v>5.9847970909090913</c:v>
                </c:pt>
                <c:pt idx="316">
                  <c:v>6.0661701818181823</c:v>
                </c:pt>
                <c:pt idx="317">
                  <c:v>6.44009890909091</c:v>
                </c:pt>
                <c:pt idx="318">
                  <c:v>6.9709614545454546</c:v>
                </c:pt>
                <c:pt idx="319">
                  <c:v>7.9920000000000009</c:v>
                </c:pt>
                <c:pt idx="320">
                  <c:v>8.3213672727272741</c:v>
                </c:pt>
                <c:pt idx="321">
                  <c:v>7.7207563636363652</c:v>
                </c:pt>
                <c:pt idx="322">
                  <c:v>8.3155549090909098</c:v>
                </c:pt>
                <c:pt idx="323">
                  <c:v>7.9125643636363643</c:v>
                </c:pt>
                <c:pt idx="324">
                  <c:v>8.048186181818183</c:v>
                </c:pt>
                <c:pt idx="325">
                  <c:v>8.3116800000000008</c:v>
                </c:pt>
                <c:pt idx="326">
                  <c:v>8.3174923636363634</c:v>
                </c:pt>
                <c:pt idx="327">
                  <c:v>9.4218414545454561</c:v>
                </c:pt>
                <c:pt idx="328">
                  <c:v>12.374522181818181</c:v>
                </c:pt>
                <c:pt idx="329">
                  <c:v>14.445661090909091</c:v>
                </c:pt>
                <c:pt idx="330">
                  <c:v>9.3365934545454543</c:v>
                </c:pt>
                <c:pt idx="331">
                  <c:v>7.4185134545454554</c:v>
                </c:pt>
                <c:pt idx="332">
                  <c:v>7.0252101818181822</c:v>
                </c:pt>
                <c:pt idx="333">
                  <c:v>6.8992756363636367</c:v>
                </c:pt>
                <c:pt idx="334">
                  <c:v>6.7016552727272742</c:v>
                </c:pt>
                <c:pt idx="335">
                  <c:v>6.4691607272727278</c:v>
                </c:pt>
                <c:pt idx="336">
                  <c:v>5.9854318181818194</c:v>
                </c:pt>
                <c:pt idx="337">
                  <c:v>5.9590227272727274</c:v>
                </c:pt>
                <c:pt idx="338">
                  <c:v>5.9684545454545459</c:v>
                </c:pt>
                <c:pt idx="339">
                  <c:v>5.9797727272727279</c:v>
                </c:pt>
                <c:pt idx="340">
                  <c:v>6.0042954545454554</c:v>
                </c:pt>
                <c:pt idx="341">
                  <c:v>6.040136363636365</c:v>
                </c:pt>
                <c:pt idx="342">
                  <c:v>6.1627500000000017</c:v>
                </c:pt>
                <c:pt idx="343">
                  <c:v>8.3264090909090918</c:v>
                </c:pt>
                <c:pt idx="344">
                  <c:v>8.9621136363636378</c:v>
                </c:pt>
                <c:pt idx="345">
                  <c:v>6.2174545454545465</c:v>
                </c:pt>
                <c:pt idx="346">
                  <c:v>6.1570909090909103</c:v>
                </c:pt>
                <c:pt idx="347">
                  <c:v>6.1684090909090914</c:v>
                </c:pt>
                <c:pt idx="348">
                  <c:v>6.208022727272728</c:v>
                </c:pt>
                <c:pt idx="349">
                  <c:v>6.2193409090909091</c:v>
                </c:pt>
                <c:pt idx="350">
                  <c:v>6.1438863636363639</c:v>
                </c:pt>
                <c:pt idx="351">
                  <c:v>6.1174772727272737</c:v>
                </c:pt>
                <c:pt idx="352">
                  <c:v>6.2023636363636374</c:v>
                </c:pt>
                <c:pt idx="353">
                  <c:v>6.8210909090909091</c:v>
                </c:pt>
                <c:pt idx="354">
                  <c:v>6.1627500000000017</c:v>
                </c:pt>
                <c:pt idx="355">
                  <c:v>6.1287954545454548</c:v>
                </c:pt>
                <c:pt idx="356">
                  <c:v>6.0722045454545457</c:v>
                </c:pt>
                <c:pt idx="357">
                  <c:v>6.0816363636363642</c:v>
                </c:pt>
                <c:pt idx="358">
                  <c:v>6.0269318181818186</c:v>
                </c:pt>
                <c:pt idx="359">
                  <c:v>5.9514772727272733</c:v>
                </c:pt>
                <c:pt idx="360">
                  <c:v>5.9808320000000004</c:v>
                </c:pt>
                <c:pt idx="361">
                  <c:v>5.9066894545454547</c:v>
                </c:pt>
                <c:pt idx="362">
                  <c:v>5.8876785454545457</c:v>
                </c:pt>
                <c:pt idx="363">
                  <c:v>5.8990850909090913</c:v>
                </c:pt>
                <c:pt idx="364">
                  <c:v>5.9865352727272727</c:v>
                </c:pt>
                <c:pt idx="365">
                  <c:v>6.0245570909090924</c:v>
                </c:pt>
                <c:pt idx="366">
                  <c:v>6.4085774545454548</c:v>
                </c:pt>
                <c:pt idx="367">
                  <c:v>7.1462007272727286</c:v>
                </c:pt>
                <c:pt idx="368">
                  <c:v>9.0586981818181815</c:v>
                </c:pt>
                <c:pt idx="369">
                  <c:v>7.5245178181818178</c:v>
                </c:pt>
                <c:pt idx="370">
                  <c:v>7.4066501818181827</c:v>
                </c:pt>
                <c:pt idx="371">
                  <c:v>7.5454298181818187</c:v>
                </c:pt>
                <c:pt idx="372">
                  <c:v>7.6823083636363636</c:v>
                </c:pt>
                <c:pt idx="373">
                  <c:v>7.4370676363636363</c:v>
                </c:pt>
                <c:pt idx="374">
                  <c:v>7.5625396363636375</c:v>
                </c:pt>
                <c:pt idx="375">
                  <c:v>7.4408698181818185</c:v>
                </c:pt>
                <c:pt idx="376">
                  <c:v>12.889396363636365</c:v>
                </c:pt>
                <c:pt idx="377">
                  <c:v>13.647931636363639</c:v>
                </c:pt>
                <c:pt idx="378">
                  <c:v>10.184144000000002</c:v>
                </c:pt>
                <c:pt idx="379">
                  <c:v>8.0587243636363652</c:v>
                </c:pt>
                <c:pt idx="380">
                  <c:v>7.3800349090909094</c:v>
                </c:pt>
                <c:pt idx="381">
                  <c:v>7.1614094545454554</c:v>
                </c:pt>
                <c:pt idx="382">
                  <c:v>6.7621803636363644</c:v>
                </c:pt>
                <c:pt idx="383">
                  <c:v>6.5986865454545462</c:v>
                </c:pt>
                <c:pt idx="384">
                  <c:v>6.6214996363636365</c:v>
                </c:pt>
                <c:pt idx="385">
                  <c:v>6.4446981818181825</c:v>
                </c:pt>
                <c:pt idx="386">
                  <c:v>6.273600000000001</c:v>
                </c:pt>
                <c:pt idx="387">
                  <c:v>6.015051636363637</c:v>
                </c:pt>
                <c:pt idx="388">
                  <c:v>6.1310181818181828</c:v>
                </c:pt>
                <c:pt idx="389">
                  <c:v>6.4104785454545459</c:v>
                </c:pt>
                <c:pt idx="390">
                  <c:v>6.4694123636363647</c:v>
                </c:pt>
                <c:pt idx="391">
                  <c:v>6.3990720000000003</c:v>
                </c:pt>
                <c:pt idx="392">
                  <c:v>6.6329061818181829</c:v>
                </c:pt>
                <c:pt idx="393">
                  <c:v>6.8800479999999995</c:v>
                </c:pt>
                <c:pt idx="394">
                  <c:v>6.8724436363636361</c:v>
                </c:pt>
                <c:pt idx="395">
                  <c:v>6.8648392727272727</c:v>
                </c:pt>
                <c:pt idx="396">
                  <c:v>6.3002152727272724</c:v>
                </c:pt>
                <c:pt idx="397">
                  <c:v>6.0568756363636371</c:v>
                </c:pt>
                <c:pt idx="398">
                  <c:v>6.1709410909090909</c:v>
                </c:pt>
                <c:pt idx="399">
                  <c:v>6.0549745454545469</c:v>
                </c:pt>
                <c:pt idx="400">
                  <c:v>6.3496436363636368</c:v>
                </c:pt>
                <c:pt idx="401">
                  <c:v>6.4561047272727281</c:v>
                </c:pt>
                <c:pt idx="402">
                  <c:v>6.1101061818181819</c:v>
                </c:pt>
                <c:pt idx="403">
                  <c:v>6.0834909090909095</c:v>
                </c:pt>
                <c:pt idx="404">
                  <c:v>6.0359636363636362</c:v>
                </c:pt>
                <c:pt idx="405">
                  <c:v>5.9618210909090914</c:v>
                </c:pt>
                <c:pt idx="406">
                  <c:v>5.9142938181818181</c:v>
                </c:pt>
                <c:pt idx="407">
                  <c:v>5.8059316363636366</c:v>
                </c:pt>
                <c:pt idx="408">
                  <c:v>1.994244363636364</c:v>
                </c:pt>
                <c:pt idx="409">
                  <c:v>5.475141818181819</c:v>
                </c:pt>
                <c:pt idx="410">
                  <c:v>5.4713396363636368</c:v>
                </c:pt>
                <c:pt idx="411">
                  <c:v>5.4504276363636368</c:v>
                </c:pt>
                <c:pt idx="412">
                  <c:v>5.515064727272728</c:v>
                </c:pt>
                <c:pt idx="413">
                  <c:v>5.6481410909090917</c:v>
                </c:pt>
                <c:pt idx="414">
                  <c:v>5.733690181818182</c:v>
                </c:pt>
                <c:pt idx="415">
                  <c:v>5.8458545454545456</c:v>
                </c:pt>
                <c:pt idx="416">
                  <c:v>5.952315636363636</c:v>
                </c:pt>
                <c:pt idx="417">
                  <c:v>6.3420392727272734</c:v>
                </c:pt>
                <c:pt idx="418">
                  <c:v>6.5549614545454542</c:v>
                </c:pt>
                <c:pt idx="419">
                  <c:v>6.6424116363636365</c:v>
                </c:pt>
                <c:pt idx="420">
                  <c:v>6.6272029090909088</c:v>
                </c:pt>
                <c:pt idx="421">
                  <c:v>6.6234007272727276</c:v>
                </c:pt>
                <c:pt idx="422">
                  <c:v>6.5606647272727265</c:v>
                </c:pt>
                <c:pt idx="423">
                  <c:v>6.6823345454545455</c:v>
                </c:pt>
                <c:pt idx="424">
                  <c:v>6.9541905454545461</c:v>
                </c:pt>
                <c:pt idx="425">
                  <c:v>7.0074210909090908</c:v>
                </c:pt>
                <c:pt idx="426">
                  <c:v>6.9465861818181818</c:v>
                </c:pt>
                <c:pt idx="427">
                  <c:v>6.8401250909090914</c:v>
                </c:pt>
                <c:pt idx="428">
                  <c:v>6.6386094545454561</c:v>
                </c:pt>
                <c:pt idx="429">
                  <c:v>6.532148363636364</c:v>
                </c:pt>
                <c:pt idx="430">
                  <c:v>6.3838632727272735</c:v>
                </c:pt>
                <c:pt idx="431">
                  <c:v>5.8876785454545457</c:v>
                </c:pt>
                <c:pt idx="432">
                  <c:v>5.8011672727272732</c:v>
                </c:pt>
                <c:pt idx="433">
                  <c:v>5.7479978181818181</c:v>
                </c:pt>
                <c:pt idx="434">
                  <c:v>5.7309076363636358</c:v>
                </c:pt>
                <c:pt idx="435">
                  <c:v>5.74609890909091</c:v>
                </c:pt>
                <c:pt idx="436">
                  <c:v>5.837246545454545</c:v>
                </c:pt>
                <c:pt idx="437">
                  <c:v>6.0138450909090917</c:v>
                </c:pt>
                <c:pt idx="438">
                  <c:v>6.5740232727272732</c:v>
                </c:pt>
                <c:pt idx="439">
                  <c:v>7.2329447272727272</c:v>
                </c:pt>
                <c:pt idx="440">
                  <c:v>7.206360000000001</c:v>
                </c:pt>
                <c:pt idx="441">
                  <c:v>6.8284770909090904</c:v>
                </c:pt>
                <c:pt idx="442">
                  <c:v>6.642383999999999</c:v>
                </c:pt>
                <c:pt idx="443">
                  <c:v>6.5892145454545465</c:v>
                </c:pt>
                <c:pt idx="444">
                  <c:v>6.7411272727272724</c:v>
                </c:pt>
                <c:pt idx="445">
                  <c:v>6.7050479999999997</c:v>
                </c:pt>
                <c:pt idx="446">
                  <c:v>6.7525207272727279</c:v>
                </c:pt>
                <c:pt idx="447">
                  <c:v>7.0240647272727275</c:v>
                </c:pt>
                <c:pt idx="448">
                  <c:v>7.0145701818181809</c:v>
                </c:pt>
                <c:pt idx="449">
                  <c:v>7.0240647272727275</c:v>
                </c:pt>
                <c:pt idx="450">
                  <c:v>6.7848021818181818</c:v>
                </c:pt>
                <c:pt idx="451">
                  <c:v>6.5037636363636357</c:v>
                </c:pt>
                <c:pt idx="452">
                  <c:v>6.3518509090909099</c:v>
                </c:pt>
                <c:pt idx="453">
                  <c:v>6.2037360000000001</c:v>
                </c:pt>
                <c:pt idx="454">
                  <c:v>5.9606756363636357</c:v>
                </c:pt>
                <c:pt idx="455">
                  <c:v>5.7954705454545454</c:v>
                </c:pt>
                <c:pt idx="456">
                  <c:v>5.5954872727272722</c:v>
                </c:pt>
                <c:pt idx="457">
                  <c:v>5.4670290909090902</c:v>
                </c:pt>
                <c:pt idx="458">
                  <c:v>5.3971327272727274</c:v>
                </c:pt>
                <c:pt idx="459">
                  <c:v>5.438692727272727</c:v>
                </c:pt>
                <c:pt idx="460">
                  <c:v>5.6181563636363627</c:v>
                </c:pt>
                <c:pt idx="461">
                  <c:v>5.7485036363636359</c:v>
                </c:pt>
                <c:pt idx="462">
                  <c:v>6.2547799999999993</c:v>
                </c:pt>
                <c:pt idx="463">
                  <c:v>6.5249199999999998</c:v>
                </c:pt>
                <c:pt idx="464">
                  <c:v>6.5116963636363634</c:v>
                </c:pt>
                <c:pt idx="465">
                  <c:v>6.4096854545454542</c:v>
                </c:pt>
                <c:pt idx="466">
                  <c:v>6.3719036363636352</c:v>
                </c:pt>
                <c:pt idx="467">
                  <c:v>6.417241818181818</c:v>
                </c:pt>
                <c:pt idx="468">
                  <c:v>6.4455781818181803</c:v>
                </c:pt>
                <c:pt idx="469">
                  <c:v>6.4739145454545453</c:v>
                </c:pt>
                <c:pt idx="470">
                  <c:v>6.5154745454545457</c:v>
                </c:pt>
                <c:pt idx="471">
                  <c:v>6.7686127272727257</c:v>
                </c:pt>
                <c:pt idx="472">
                  <c:v>6.8177290909090908</c:v>
                </c:pt>
                <c:pt idx="473">
                  <c:v>6.7591672727272716</c:v>
                </c:pt>
                <c:pt idx="474">
                  <c:v>6.417241818181818</c:v>
                </c:pt>
                <c:pt idx="475">
                  <c:v>5.9940854545454547</c:v>
                </c:pt>
                <c:pt idx="476">
                  <c:v>5.9619709090909083</c:v>
                </c:pt>
                <c:pt idx="477">
                  <c:v>5.9204109090909078</c:v>
                </c:pt>
                <c:pt idx="478">
                  <c:v>5.7541709090909086</c:v>
                </c:pt>
                <c:pt idx="479">
                  <c:v>5.538814545454545</c:v>
                </c:pt>
                <c:pt idx="480">
                  <c:v>5.3413909090909089</c:v>
                </c:pt>
                <c:pt idx="481">
                  <c:v>5.2693636363636367</c:v>
                </c:pt>
                <c:pt idx="482">
                  <c:v>5.180277272727273</c:v>
                </c:pt>
                <c:pt idx="483">
                  <c:v>5.2617818181818183</c:v>
                </c:pt>
                <c:pt idx="484">
                  <c:v>5.4456409090909093</c:v>
                </c:pt>
                <c:pt idx="485">
                  <c:v>5.6294999999999993</c:v>
                </c:pt>
                <c:pt idx="486">
                  <c:v>5.7602863636363635</c:v>
                </c:pt>
                <c:pt idx="487">
                  <c:v>5.8455818181818184</c:v>
                </c:pt>
                <c:pt idx="488">
                  <c:v>5.8455818181818184</c:v>
                </c:pt>
                <c:pt idx="489">
                  <c:v>5.8342090909090905</c:v>
                </c:pt>
                <c:pt idx="490">
                  <c:v>5.7887181818181821</c:v>
                </c:pt>
                <c:pt idx="491">
                  <c:v>5.7792409090909089</c:v>
                </c:pt>
                <c:pt idx="492">
                  <c:v>5.7716590909090906</c:v>
                </c:pt>
                <c:pt idx="493">
                  <c:v>5.7697636363636366</c:v>
                </c:pt>
                <c:pt idx="494">
                  <c:v>5.7716590909090906</c:v>
                </c:pt>
                <c:pt idx="495">
                  <c:v>5.7868227272727273</c:v>
                </c:pt>
                <c:pt idx="496">
                  <c:v>5.8019863636363631</c:v>
                </c:pt>
                <c:pt idx="497">
                  <c:v>5.8095681818181815</c:v>
                </c:pt>
                <c:pt idx="498">
                  <c:v>5.8133590909090911</c:v>
                </c:pt>
                <c:pt idx="499">
                  <c:v>5.7375409090909093</c:v>
                </c:pt>
                <c:pt idx="500">
                  <c:v>5.6484545454545456</c:v>
                </c:pt>
                <c:pt idx="501">
                  <c:v>5.620022727272727</c:v>
                </c:pt>
                <c:pt idx="502">
                  <c:v>5.5043999999999995</c:v>
                </c:pt>
                <c:pt idx="503">
                  <c:v>5.2769454545454542</c:v>
                </c:pt>
                <c:pt idx="504">
                  <c:v>4.9960559999999994</c:v>
                </c:pt>
                <c:pt idx="505">
                  <c:v>4.9219418181818178</c:v>
                </c:pt>
                <c:pt idx="506">
                  <c:v>4.9542479999999998</c:v>
                </c:pt>
                <c:pt idx="507">
                  <c:v>5.0017570909090905</c:v>
                </c:pt>
                <c:pt idx="508">
                  <c:v>5.3115163636363629</c:v>
                </c:pt>
                <c:pt idx="509">
                  <c:v>5.5034530909090904</c:v>
                </c:pt>
                <c:pt idx="510">
                  <c:v>5.6421796363636361</c:v>
                </c:pt>
                <c:pt idx="511">
                  <c:v>5.9234334545454548</c:v>
                </c:pt>
                <c:pt idx="512">
                  <c:v>5.9481381818181811</c:v>
                </c:pt>
                <c:pt idx="513">
                  <c:v>5.8417178181818175</c:v>
                </c:pt>
                <c:pt idx="514">
                  <c:v>5.760002181818181</c:v>
                </c:pt>
                <c:pt idx="515">
                  <c:v>5.7485999999999997</c:v>
                </c:pt>
                <c:pt idx="516">
                  <c:v>5.7961090909090904</c:v>
                </c:pt>
                <c:pt idx="517">
                  <c:v>5.7390981818181812</c:v>
                </c:pt>
                <c:pt idx="518">
                  <c:v>5.7200945454545451</c:v>
                </c:pt>
                <c:pt idx="519">
                  <c:v>5.6972901818181816</c:v>
                </c:pt>
                <c:pt idx="520">
                  <c:v>5.7029912727272727</c:v>
                </c:pt>
                <c:pt idx="521">
                  <c:v>5.6801869090909083</c:v>
                </c:pt>
                <c:pt idx="522">
                  <c:v>5.6649839999999996</c:v>
                </c:pt>
                <c:pt idx="523">
                  <c:v>5.655482181818182</c:v>
                </c:pt>
                <c:pt idx="524">
                  <c:v>5.6060727272727267</c:v>
                </c:pt>
                <c:pt idx="525">
                  <c:v>5.5528625454545448</c:v>
                </c:pt>
                <c:pt idx="526">
                  <c:v>5.4388407272727273</c:v>
                </c:pt>
                <c:pt idx="527">
                  <c:v>5.1993949090909091</c:v>
                </c:pt>
                <c:pt idx="528">
                  <c:v>4.6450554545454539</c:v>
                </c:pt>
                <c:pt idx="529">
                  <c:v>4.1947985454545451</c:v>
                </c:pt>
                <c:pt idx="530">
                  <c:v>3.5545598181818181</c:v>
                </c:pt>
                <c:pt idx="531">
                  <c:v>4.1814998181818188</c:v>
                </c:pt>
                <c:pt idx="532">
                  <c:v>4.7666438181818185</c:v>
                </c:pt>
                <c:pt idx="533">
                  <c:v>5.1295090909090906</c:v>
                </c:pt>
                <c:pt idx="534">
                  <c:v>5.3802850909090907</c:v>
                </c:pt>
                <c:pt idx="535">
                  <c:v>5.564567454545454</c:v>
                </c:pt>
                <c:pt idx="536">
                  <c:v>5.6804563636363632</c:v>
                </c:pt>
                <c:pt idx="537">
                  <c:v>5.6424599999999998</c:v>
                </c:pt>
                <c:pt idx="538">
                  <c:v>5.6120629090909082</c:v>
                </c:pt>
                <c:pt idx="539">
                  <c:v>5.5740665454545457</c:v>
                </c:pt>
                <c:pt idx="540">
                  <c:v>5.5759663636363639</c:v>
                </c:pt>
                <c:pt idx="541">
                  <c:v>5.5436694545454541</c:v>
                </c:pt>
                <c:pt idx="542">
                  <c:v>5.5341703636363633</c:v>
                </c:pt>
                <c:pt idx="543">
                  <c:v>5.5550683636363631</c:v>
                </c:pt>
                <c:pt idx="544">
                  <c:v>5.5816658181818175</c:v>
                </c:pt>
                <c:pt idx="545">
                  <c:v>5.564567454545454</c:v>
                </c:pt>
                <c:pt idx="546">
                  <c:v>5.4999736363636353</c:v>
                </c:pt>
                <c:pt idx="547">
                  <c:v>5.4182814545454541</c:v>
                </c:pt>
                <c:pt idx="548">
                  <c:v>5.3365892727272728</c:v>
                </c:pt>
                <c:pt idx="549">
                  <c:v>5.2890938181818177</c:v>
                </c:pt>
                <c:pt idx="550">
                  <c:v>3.7939369090909083</c:v>
                </c:pt>
                <c:pt idx="551">
                  <c:v>0.75992727272727267</c:v>
                </c:pt>
                <c:pt idx="552">
                  <c:v>3.7996363636363635E-3</c:v>
                </c:pt>
                <c:pt idx="553">
                  <c:v>-1.8333245454545455</c:v>
                </c:pt>
                <c:pt idx="554">
                  <c:v>-1.8333245454545455</c:v>
                </c:pt>
                <c:pt idx="555">
                  <c:v>-0.76372690909090901</c:v>
                </c:pt>
                <c:pt idx="556">
                  <c:v>0</c:v>
                </c:pt>
                <c:pt idx="557">
                  <c:v>2.0898E-2</c:v>
                </c:pt>
                <c:pt idx="558">
                  <c:v>0.75422781818181805</c:v>
                </c:pt>
                <c:pt idx="559">
                  <c:v>1.6509419999999999</c:v>
                </c:pt>
                <c:pt idx="560">
                  <c:v>3.0378092727272725</c:v>
                </c:pt>
                <c:pt idx="561">
                  <c:v>3.8680298181818178</c:v>
                </c:pt>
                <c:pt idx="562">
                  <c:v>3.9573212727272722</c:v>
                </c:pt>
                <c:pt idx="563">
                  <c:v>3.8034359999999996</c:v>
                </c:pt>
                <c:pt idx="564">
                  <c:v>3.4272719999999994</c:v>
                </c:pt>
                <c:pt idx="565">
                  <c:v>2.906721818181818</c:v>
                </c:pt>
                <c:pt idx="566">
                  <c:v>1.9777107272727272</c:v>
                </c:pt>
                <c:pt idx="567">
                  <c:v>1.9967089090909089</c:v>
                </c:pt>
                <c:pt idx="568">
                  <c:v>2.6198492727272726</c:v>
                </c:pt>
                <c:pt idx="569">
                  <c:v>2.6008510909090905</c:v>
                </c:pt>
                <c:pt idx="570">
                  <c:v>1.6471423636363633</c:v>
                </c:pt>
                <c:pt idx="571">
                  <c:v>0.41036072727272727</c:v>
                </c:pt>
                <c:pt idx="572">
                  <c:v>0.55664672727272724</c:v>
                </c:pt>
                <c:pt idx="573">
                  <c:v>2.0898E-2</c:v>
                </c:pt>
                <c:pt idx="574">
                  <c:v>1.578748909090909</c:v>
                </c:pt>
                <c:pt idx="575">
                  <c:v>-2.289280909090909</c:v>
                </c:pt>
                <c:pt idx="576">
                  <c:v>-3.4329714545454539</c:v>
                </c:pt>
                <c:pt idx="577">
                  <c:v>-6.8583436363636361</c:v>
                </c:pt>
                <c:pt idx="578">
                  <c:v>-7.367494909090909</c:v>
                </c:pt>
                <c:pt idx="579">
                  <c:v>-5.1048114545454544</c:v>
                </c:pt>
                <c:pt idx="580">
                  <c:v>-2.8611261818181819</c:v>
                </c:pt>
                <c:pt idx="581">
                  <c:v>-2.2987799999999998</c:v>
                </c:pt>
                <c:pt idx="582">
                  <c:v>-2.8592263636363637</c:v>
                </c:pt>
                <c:pt idx="583">
                  <c:v>-0.76372690909090901</c:v>
                </c:pt>
                <c:pt idx="584">
                  <c:v>1.8998181818181817E-2</c:v>
                </c:pt>
                <c:pt idx="585">
                  <c:v>2.0138072727272727</c:v>
                </c:pt>
                <c:pt idx="586">
                  <c:v>2.5628547272727271</c:v>
                </c:pt>
                <c:pt idx="587">
                  <c:v>2.5970514545454546</c:v>
                </c:pt>
                <c:pt idx="588">
                  <c:v>1.6642407272727271</c:v>
                </c:pt>
                <c:pt idx="589">
                  <c:v>2.4697636363636363E-2</c:v>
                </c:pt>
                <c:pt idx="590">
                  <c:v>-1.8998181818181817E-2</c:v>
                </c:pt>
                <c:pt idx="591">
                  <c:v>1.5198545454545454E-2</c:v>
                </c:pt>
                <c:pt idx="592">
                  <c:v>1.6471423636363633</c:v>
                </c:pt>
                <c:pt idx="593">
                  <c:v>2.5894521818181819</c:v>
                </c:pt>
                <c:pt idx="594">
                  <c:v>2.0328054545454544</c:v>
                </c:pt>
                <c:pt idx="595">
                  <c:v>1.7060367272727275</c:v>
                </c:pt>
                <c:pt idx="596">
                  <c:v>2.0271059999999999</c:v>
                </c:pt>
                <c:pt idx="597">
                  <c:v>1.8884192727272726</c:v>
                </c:pt>
                <c:pt idx="598">
                  <c:v>2.4697636363636363E-2</c:v>
                </c:pt>
                <c:pt idx="599">
                  <c:v>-0.56044636363636358</c:v>
                </c:pt>
                <c:pt idx="600">
                  <c:v>7.6058181818181823E-3</c:v>
                </c:pt>
                <c:pt idx="601">
                  <c:v>-1.8862429090909094</c:v>
                </c:pt>
                <c:pt idx="602">
                  <c:v>-2.8331672727272728</c:v>
                </c:pt>
                <c:pt idx="603">
                  <c:v>-3.0594403636363636</c:v>
                </c:pt>
                <c:pt idx="604">
                  <c:v>-2.8616890909090915</c:v>
                </c:pt>
                <c:pt idx="605">
                  <c:v>-7.6438472727272737</c:v>
                </c:pt>
                <c:pt idx="606">
                  <c:v>-4.9970225454545458</c:v>
                </c:pt>
                <c:pt idx="607">
                  <c:v>-2.8673934545454549</c:v>
                </c:pt>
                <c:pt idx="608">
                  <c:v>-2.8540832727272729</c:v>
                </c:pt>
                <c:pt idx="609">
                  <c:v>-0.58564800000000006</c:v>
                </c:pt>
                <c:pt idx="610">
                  <c:v>2.0916000000000001E-2</c:v>
                </c:pt>
                <c:pt idx="611">
                  <c:v>1.1161538181818182</c:v>
                </c:pt>
                <c:pt idx="612">
                  <c:v>0.19965272727272729</c:v>
                </c:pt>
                <c:pt idx="613">
                  <c:v>-1.275876</c:v>
                </c:pt>
                <c:pt idx="614">
                  <c:v>-2.5308360000000003</c:v>
                </c:pt>
                <c:pt idx="615">
                  <c:v>-1.2815803636363639</c:v>
                </c:pt>
                <c:pt idx="616">
                  <c:v>-0.56663345454545455</c:v>
                </c:pt>
                <c:pt idx="617">
                  <c:v>1.6694770909090908</c:v>
                </c:pt>
                <c:pt idx="618">
                  <c:v>1.8406079999999998</c:v>
                </c:pt>
                <c:pt idx="619">
                  <c:v>2.0326549090909092</c:v>
                </c:pt>
                <c:pt idx="620">
                  <c:v>1.582010181818182</c:v>
                </c:pt>
                <c:pt idx="621">
                  <c:v>-0.17303236363636365</c:v>
                </c:pt>
                <c:pt idx="622">
                  <c:v>0.8347385454545454</c:v>
                </c:pt>
                <c:pt idx="623">
                  <c:v>-2.5365403636363637</c:v>
                </c:pt>
                <c:pt idx="624">
                  <c:v>-2.4718909090909094</c:v>
                </c:pt>
                <c:pt idx="625">
                  <c:v>-4.7384247272727285</c:v>
                </c:pt>
                <c:pt idx="626">
                  <c:v>-7.6400443636363642</c:v>
                </c:pt>
                <c:pt idx="627">
                  <c:v>-10.195599272727273</c:v>
                </c:pt>
                <c:pt idx="628">
                  <c:v>-9.5434003636363638</c:v>
                </c:pt>
                <c:pt idx="629">
                  <c:v>-4.4417978181818185</c:v>
                </c:pt>
                <c:pt idx="630">
                  <c:v>-2.3102672727272728</c:v>
                </c:pt>
                <c:pt idx="631">
                  <c:v>1.6675756363636365</c:v>
                </c:pt>
                <c:pt idx="632">
                  <c:v>2.6049927272727271</c:v>
                </c:pt>
                <c:pt idx="633">
                  <c:v>2.3140701818181819</c:v>
                </c:pt>
                <c:pt idx="634">
                  <c:v>2.0212461818181819</c:v>
                </c:pt>
                <c:pt idx="635">
                  <c:v>2.0231476363636367</c:v>
                </c:pt>
                <c:pt idx="636">
                  <c:v>2.0307534545454549</c:v>
                </c:pt>
                <c:pt idx="637">
                  <c:v>2.6145</c:v>
                </c:pt>
                <c:pt idx="638">
                  <c:v>2.6164014545454548</c:v>
                </c:pt>
                <c:pt idx="639">
                  <c:v>4.0006603636363636</c:v>
                </c:pt>
                <c:pt idx="640">
                  <c:v>5.6245025454545461</c:v>
                </c:pt>
                <c:pt idx="641">
                  <c:v>5.6587287272727274</c:v>
                </c:pt>
                <c:pt idx="642">
                  <c:v>5.6454185454545458</c:v>
                </c:pt>
                <c:pt idx="643">
                  <c:v>5.599783636363636</c:v>
                </c:pt>
                <c:pt idx="644">
                  <c:v>5.5541487272727279</c:v>
                </c:pt>
                <c:pt idx="645">
                  <c:v>5.4191454545454549</c:v>
                </c:pt>
                <c:pt idx="646">
                  <c:v>5.1358287272727274</c:v>
                </c:pt>
                <c:pt idx="647">
                  <c:v>2.6068941818181823</c:v>
                </c:pt>
                <c:pt idx="648">
                  <c:v>4.1178218181818176</c:v>
                </c:pt>
                <c:pt idx="649">
                  <c:v>4.0195985454545458</c:v>
                </c:pt>
                <c:pt idx="650">
                  <c:v>4.1744890909090904</c:v>
                </c:pt>
                <c:pt idx="651">
                  <c:v>3.8307076363636359</c:v>
                </c:pt>
                <c:pt idx="652">
                  <c:v>4.3463798181818181</c:v>
                </c:pt>
                <c:pt idx="653">
                  <c:v>5.3059456363636359</c:v>
                </c:pt>
                <c:pt idx="654">
                  <c:v>5.6667272727272726</c:v>
                </c:pt>
                <c:pt idx="655">
                  <c:v>6.057731454545455</c:v>
                </c:pt>
                <c:pt idx="656">
                  <c:v>6.3731792727272731</c:v>
                </c:pt>
                <c:pt idx="657">
                  <c:v>5.931174545454545</c:v>
                </c:pt>
                <c:pt idx="658">
                  <c:v>5.9765083636363636</c:v>
                </c:pt>
                <c:pt idx="659">
                  <c:v>5.9651749090909085</c:v>
                </c:pt>
                <c:pt idx="660">
                  <c:v>6.0086198181818169</c:v>
                </c:pt>
                <c:pt idx="661">
                  <c:v>5.9519525454545459</c:v>
                </c:pt>
                <c:pt idx="662">
                  <c:v>5.9481747272727263</c:v>
                </c:pt>
                <c:pt idx="663">
                  <c:v>6.2787338181818191</c:v>
                </c:pt>
                <c:pt idx="664">
                  <c:v>6.6168485454545447</c:v>
                </c:pt>
                <c:pt idx="665">
                  <c:v>6.713182909090909</c:v>
                </c:pt>
                <c:pt idx="666">
                  <c:v>6.3372899999999985</c:v>
                </c:pt>
                <c:pt idx="667">
                  <c:v>6.2579558181818182</c:v>
                </c:pt>
                <c:pt idx="668">
                  <c:v>6.0161754545454551</c:v>
                </c:pt>
                <c:pt idx="669">
                  <c:v>5.8046176363636359</c:v>
                </c:pt>
                <c:pt idx="670">
                  <c:v>5.6705050909090904</c:v>
                </c:pt>
                <c:pt idx="671">
                  <c:v>5.5458370909090906</c:v>
                </c:pt>
                <c:pt idx="672">
                  <c:v>5.5880847272727268</c:v>
                </c:pt>
                <c:pt idx="673">
                  <c:v>5.4889443636363628</c:v>
                </c:pt>
                <c:pt idx="674">
                  <c:v>5.4012432727272719</c:v>
                </c:pt>
                <c:pt idx="675">
                  <c:v>5.4050563636363638</c:v>
                </c:pt>
                <c:pt idx="676">
                  <c:v>5.5327949090909092</c:v>
                </c:pt>
                <c:pt idx="677">
                  <c:v>5.7081970909090911</c:v>
                </c:pt>
                <c:pt idx="678">
                  <c:v>5.8454683636363631</c:v>
                </c:pt>
                <c:pt idx="679">
                  <c:v>5.8454683636363631</c:v>
                </c:pt>
                <c:pt idx="680">
                  <c:v>5.8740665454545447</c:v>
                </c:pt>
                <c:pt idx="681">
                  <c:v>5.879786181818182</c:v>
                </c:pt>
                <c:pt idx="682">
                  <c:v>5.8778796363636356</c:v>
                </c:pt>
                <c:pt idx="683">
                  <c:v>5.8664403636363636</c:v>
                </c:pt>
                <c:pt idx="684">
                  <c:v>5.8435618181818176</c:v>
                </c:pt>
                <c:pt idx="685">
                  <c:v>5.8359356363636357</c:v>
                </c:pt>
                <c:pt idx="686">
                  <c:v>5.8225898181818172</c:v>
                </c:pt>
                <c:pt idx="687">
                  <c:v>5.8130570909090906</c:v>
                </c:pt>
                <c:pt idx="688">
                  <c:v>5.8416552727272721</c:v>
                </c:pt>
                <c:pt idx="689">
                  <c:v>5.8550010909090906</c:v>
                </c:pt>
                <c:pt idx="690">
                  <c:v>5.8168701818181825</c:v>
                </c:pt>
                <c:pt idx="691">
                  <c:v>5.8092439999999996</c:v>
                </c:pt>
                <c:pt idx="692">
                  <c:v>5.7577672727272722</c:v>
                </c:pt>
                <c:pt idx="693">
                  <c:v>5.7158232727272722</c:v>
                </c:pt>
                <c:pt idx="694">
                  <c:v>5.6109632727272727</c:v>
                </c:pt>
                <c:pt idx="695">
                  <c:v>5.4775050909090908</c:v>
                </c:pt>
                <c:pt idx="696">
                  <c:v>5.1954210909090897</c:v>
                </c:pt>
                <c:pt idx="697">
                  <c:v>5.0169963636363626</c:v>
                </c:pt>
                <c:pt idx="698">
                  <c:v>4.8347345454545447</c:v>
                </c:pt>
                <c:pt idx="699">
                  <c:v>4.8424087272727263</c:v>
                </c:pt>
                <c:pt idx="700">
                  <c:v>5.0726341818181817</c:v>
                </c:pt>
                <c:pt idx="701">
                  <c:v>5.4333207272727266</c:v>
                </c:pt>
                <c:pt idx="702">
                  <c:v>5.6405236363636355</c:v>
                </c:pt>
                <c:pt idx="703">
                  <c:v>5.7498807272727266</c:v>
                </c:pt>
                <c:pt idx="704">
                  <c:v>5.7824960000000001</c:v>
                </c:pt>
                <c:pt idx="705">
                  <c:v>5.7997629090909086</c:v>
                </c:pt>
                <c:pt idx="706">
                  <c:v>5.7959258181818178</c:v>
                </c:pt>
                <c:pt idx="707">
                  <c:v>5.7882516363636363</c:v>
                </c:pt>
                <c:pt idx="708">
                  <c:v>5.7709847272727268</c:v>
                </c:pt>
                <c:pt idx="709">
                  <c:v>5.7537178181818174</c:v>
                </c:pt>
                <c:pt idx="710">
                  <c:v>5.7479621818181821</c:v>
                </c:pt>
                <c:pt idx="711">
                  <c:v>5.7824960000000001</c:v>
                </c:pt>
                <c:pt idx="712">
                  <c:v>5.8304596363636358</c:v>
                </c:pt>
                <c:pt idx="713">
                  <c:v>5.8131927272727273</c:v>
                </c:pt>
                <c:pt idx="714">
                  <c:v>5.7844145454545446</c:v>
                </c:pt>
                <c:pt idx="715">
                  <c:v>5.7901701818181817</c:v>
                </c:pt>
                <c:pt idx="716">
                  <c:v>5.6597090909090904</c:v>
                </c:pt>
                <c:pt idx="717">
                  <c:v>5.5388407272727269</c:v>
                </c:pt>
                <c:pt idx="718">
                  <c:v>5.3028596363636362</c:v>
                </c:pt>
                <c:pt idx="719">
                  <c:v>4.802119272727273</c:v>
                </c:pt>
                <c:pt idx="720">
                  <c:v>4.1958589090909086</c:v>
                </c:pt>
                <c:pt idx="721">
                  <c:v>2.7089861818181813</c:v>
                </c:pt>
                <c:pt idx="722">
                  <c:v>1.9166269090909089</c:v>
                </c:pt>
                <c:pt idx="723">
                  <c:v>0.82113745454545461</c:v>
                </c:pt>
                <c:pt idx="724">
                  <c:v>0.77509236363636369</c:v>
                </c:pt>
                <c:pt idx="725">
                  <c:v>3.3210021818181814</c:v>
                </c:pt>
                <c:pt idx="726">
                  <c:v>4.1114429090909086</c:v>
                </c:pt>
                <c:pt idx="727">
                  <c:v>4.8136305454545445</c:v>
                </c:pt>
                <c:pt idx="728">
                  <c:v>5.0304261818181812</c:v>
                </c:pt>
                <c:pt idx="729">
                  <c:v>5.1493760000000002</c:v>
                </c:pt>
                <c:pt idx="730">
                  <c:v>5.3527418181818174</c:v>
                </c:pt>
              </c:numCache>
            </c:numRef>
          </c:val>
          <c:smooth val="0"/>
          <c:extLst>
            <c:ext xmlns:c16="http://schemas.microsoft.com/office/drawing/2014/chart" uri="{C3380CC4-5D6E-409C-BE32-E72D297353CC}">
              <c16:uniqueId val="{00000000-46BE-4070-ADAE-166835B076E1}"/>
            </c:ext>
          </c:extLst>
        </c:ser>
        <c:dLbls>
          <c:showLegendKey val="0"/>
          <c:showVal val="0"/>
          <c:showCatName val="0"/>
          <c:showSerName val="0"/>
          <c:showPercent val="0"/>
          <c:showBubbleSize val="0"/>
        </c:dLbls>
        <c:marker val="1"/>
        <c:smooth val="0"/>
        <c:axId val="643850863"/>
        <c:axId val="1231865631"/>
      </c:lineChart>
      <c:lineChart>
        <c:grouping val="standard"/>
        <c:varyColors val="0"/>
        <c:ser>
          <c:idx val="1"/>
          <c:order val="1"/>
          <c:tx>
            <c:strRef>
              <c:f>Hourly!$Y$2</c:f>
              <c:strCache>
                <c:ptCount val="1"/>
                <c:pt idx="0">
                  <c:v>Wind</c:v>
                </c:pt>
              </c:strCache>
            </c:strRef>
          </c:tx>
          <c:spPr>
            <a:ln w="28575" cap="rnd">
              <a:solidFill>
                <a:schemeClr val="accent2"/>
              </a:solidFill>
              <a:round/>
            </a:ln>
            <a:effectLst/>
          </c:spPr>
          <c:marker>
            <c:symbol val="none"/>
          </c:marker>
          <c:cat>
            <c:numRef>
              <c:f>Hourly!$U$3:$U$733</c:f>
              <c:numCache>
                <c:formatCode>d\-mmm\-yy</c:formatCode>
                <c:ptCount val="731"/>
                <c:pt idx="0">
                  <c:v>42705.041666604673</c:v>
                </c:pt>
                <c:pt idx="1">
                  <c:v>42705.083333271337</c:v>
                </c:pt>
                <c:pt idx="2">
                  <c:v>42705.124999938002</c:v>
                </c:pt>
                <c:pt idx="3">
                  <c:v>42705.166666604666</c:v>
                </c:pt>
                <c:pt idx="4">
                  <c:v>42705.20833327133</c:v>
                </c:pt>
                <c:pt idx="5">
                  <c:v>42705.249999937994</c:v>
                </c:pt>
                <c:pt idx="6">
                  <c:v>42705.291666604659</c:v>
                </c:pt>
                <c:pt idx="7">
                  <c:v>42705.333333271323</c:v>
                </c:pt>
                <c:pt idx="8">
                  <c:v>42705.374999937987</c:v>
                </c:pt>
                <c:pt idx="9">
                  <c:v>42705.416666604651</c:v>
                </c:pt>
                <c:pt idx="10">
                  <c:v>42705.458333271315</c:v>
                </c:pt>
                <c:pt idx="11">
                  <c:v>42705.49999993798</c:v>
                </c:pt>
                <c:pt idx="12">
                  <c:v>42705.541666604644</c:v>
                </c:pt>
                <c:pt idx="13">
                  <c:v>42705.583333271308</c:v>
                </c:pt>
                <c:pt idx="14">
                  <c:v>42705.624999937972</c:v>
                </c:pt>
                <c:pt idx="15">
                  <c:v>42705.666666604637</c:v>
                </c:pt>
                <c:pt idx="16">
                  <c:v>42705.708333271301</c:v>
                </c:pt>
                <c:pt idx="17">
                  <c:v>42705.749999937965</c:v>
                </c:pt>
                <c:pt idx="18">
                  <c:v>42705.791666604629</c:v>
                </c:pt>
                <c:pt idx="19">
                  <c:v>42705.833333271294</c:v>
                </c:pt>
                <c:pt idx="20">
                  <c:v>42705.874999937958</c:v>
                </c:pt>
                <c:pt idx="21">
                  <c:v>42705.916666604622</c:v>
                </c:pt>
                <c:pt idx="22">
                  <c:v>42705.958333271286</c:v>
                </c:pt>
                <c:pt idx="23">
                  <c:v>42705.999999937951</c:v>
                </c:pt>
                <c:pt idx="24">
                  <c:v>42706.041666604615</c:v>
                </c:pt>
                <c:pt idx="25">
                  <c:v>42706.083333271279</c:v>
                </c:pt>
                <c:pt idx="26">
                  <c:v>42706.124999937943</c:v>
                </c:pt>
                <c:pt idx="27">
                  <c:v>42706.166666604608</c:v>
                </c:pt>
                <c:pt idx="28">
                  <c:v>42706.208333271272</c:v>
                </c:pt>
                <c:pt idx="29">
                  <c:v>42706.249999937936</c:v>
                </c:pt>
                <c:pt idx="30">
                  <c:v>42706.2916666046</c:v>
                </c:pt>
                <c:pt idx="31">
                  <c:v>42706.333333271265</c:v>
                </c:pt>
                <c:pt idx="32">
                  <c:v>42706.374999937929</c:v>
                </c:pt>
                <c:pt idx="33">
                  <c:v>42706.416666604593</c:v>
                </c:pt>
                <c:pt idx="34">
                  <c:v>42706.458333271257</c:v>
                </c:pt>
                <c:pt idx="35">
                  <c:v>42706.499999937922</c:v>
                </c:pt>
                <c:pt idx="36">
                  <c:v>42706.541666604586</c:v>
                </c:pt>
                <c:pt idx="37">
                  <c:v>42706.58333327125</c:v>
                </c:pt>
                <c:pt idx="38">
                  <c:v>42706.624999937914</c:v>
                </c:pt>
                <c:pt idx="39">
                  <c:v>42706.666666604578</c:v>
                </c:pt>
                <c:pt idx="40">
                  <c:v>42706.708333271243</c:v>
                </c:pt>
                <c:pt idx="41">
                  <c:v>42706.749999937907</c:v>
                </c:pt>
                <c:pt idx="42">
                  <c:v>42706.791666604571</c:v>
                </c:pt>
                <c:pt idx="43">
                  <c:v>42706.833333271235</c:v>
                </c:pt>
                <c:pt idx="44">
                  <c:v>42706.8749999379</c:v>
                </c:pt>
                <c:pt idx="45">
                  <c:v>42706.916666604564</c:v>
                </c:pt>
                <c:pt idx="46">
                  <c:v>42706.958333271228</c:v>
                </c:pt>
                <c:pt idx="47">
                  <c:v>42706.999999937892</c:v>
                </c:pt>
                <c:pt idx="48">
                  <c:v>42707.041666604557</c:v>
                </c:pt>
                <c:pt idx="49">
                  <c:v>42707.083333271221</c:v>
                </c:pt>
                <c:pt idx="50">
                  <c:v>42707.124999937885</c:v>
                </c:pt>
                <c:pt idx="51">
                  <c:v>42707.166666604549</c:v>
                </c:pt>
                <c:pt idx="52">
                  <c:v>42707.208333271214</c:v>
                </c:pt>
                <c:pt idx="53">
                  <c:v>42707.249999937878</c:v>
                </c:pt>
                <c:pt idx="54">
                  <c:v>42707.291666604542</c:v>
                </c:pt>
                <c:pt idx="55">
                  <c:v>42707.333333271206</c:v>
                </c:pt>
                <c:pt idx="56">
                  <c:v>42707.374999937871</c:v>
                </c:pt>
                <c:pt idx="57">
                  <c:v>42707.416666604535</c:v>
                </c:pt>
                <c:pt idx="58">
                  <c:v>42707.458333271199</c:v>
                </c:pt>
                <c:pt idx="59">
                  <c:v>42707.499999937863</c:v>
                </c:pt>
                <c:pt idx="60">
                  <c:v>42707.541666604528</c:v>
                </c:pt>
                <c:pt idx="61">
                  <c:v>42707.583333271192</c:v>
                </c:pt>
                <c:pt idx="62">
                  <c:v>42707.624999937856</c:v>
                </c:pt>
                <c:pt idx="63">
                  <c:v>42707.66666660452</c:v>
                </c:pt>
                <c:pt idx="64">
                  <c:v>42707.708333271185</c:v>
                </c:pt>
                <c:pt idx="65">
                  <c:v>42707.749999937849</c:v>
                </c:pt>
                <c:pt idx="66">
                  <c:v>42707.791666604513</c:v>
                </c:pt>
                <c:pt idx="67">
                  <c:v>42707.833333271177</c:v>
                </c:pt>
                <c:pt idx="68">
                  <c:v>42707.874999937841</c:v>
                </c:pt>
                <c:pt idx="69">
                  <c:v>42707.916666604506</c:v>
                </c:pt>
                <c:pt idx="70">
                  <c:v>42707.95833327117</c:v>
                </c:pt>
                <c:pt idx="71">
                  <c:v>42707.999999937834</c:v>
                </c:pt>
                <c:pt idx="72">
                  <c:v>42708.041666604498</c:v>
                </c:pt>
                <c:pt idx="73">
                  <c:v>42708.083333271163</c:v>
                </c:pt>
                <c:pt idx="74">
                  <c:v>42708.124999937827</c:v>
                </c:pt>
                <c:pt idx="75">
                  <c:v>42708.166666604491</c:v>
                </c:pt>
                <c:pt idx="76">
                  <c:v>42708.208333271155</c:v>
                </c:pt>
                <c:pt idx="77">
                  <c:v>42708.24999993782</c:v>
                </c:pt>
                <c:pt idx="78">
                  <c:v>42708.291666604484</c:v>
                </c:pt>
                <c:pt idx="79">
                  <c:v>42708.333333271148</c:v>
                </c:pt>
                <c:pt idx="80">
                  <c:v>42708.374999937812</c:v>
                </c:pt>
                <c:pt idx="81">
                  <c:v>42708.416666604477</c:v>
                </c:pt>
                <c:pt idx="82">
                  <c:v>42708.458333271141</c:v>
                </c:pt>
                <c:pt idx="83">
                  <c:v>42708.499999937805</c:v>
                </c:pt>
                <c:pt idx="84">
                  <c:v>42708.541666604469</c:v>
                </c:pt>
                <c:pt idx="85">
                  <c:v>42708.583333271134</c:v>
                </c:pt>
                <c:pt idx="86">
                  <c:v>42708.624999937798</c:v>
                </c:pt>
                <c:pt idx="87">
                  <c:v>42708.666666604462</c:v>
                </c:pt>
                <c:pt idx="88">
                  <c:v>42708.708333271126</c:v>
                </c:pt>
                <c:pt idx="89">
                  <c:v>42708.749999937791</c:v>
                </c:pt>
                <c:pt idx="90">
                  <c:v>42708.791666604455</c:v>
                </c:pt>
                <c:pt idx="91">
                  <c:v>42708.833333271119</c:v>
                </c:pt>
                <c:pt idx="92">
                  <c:v>42708.874999937783</c:v>
                </c:pt>
                <c:pt idx="93">
                  <c:v>42708.916666604448</c:v>
                </c:pt>
                <c:pt idx="94">
                  <c:v>42708.958333271112</c:v>
                </c:pt>
                <c:pt idx="95">
                  <c:v>42708.999999937776</c:v>
                </c:pt>
                <c:pt idx="96">
                  <c:v>42709.04166660444</c:v>
                </c:pt>
                <c:pt idx="97">
                  <c:v>42709.083333271104</c:v>
                </c:pt>
                <c:pt idx="98">
                  <c:v>42709.124999937769</c:v>
                </c:pt>
                <c:pt idx="99">
                  <c:v>42709.166666604433</c:v>
                </c:pt>
                <c:pt idx="100">
                  <c:v>42709.208333271097</c:v>
                </c:pt>
                <c:pt idx="101">
                  <c:v>42709.249999937761</c:v>
                </c:pt>
                <c:pt idx="102">
                  <c:v>42709.291666604426</c:v>
                </c:pt>
                <c:pt idx="103">
                  <c:v>42709.33333327109</c:v>
                </c:pt>
                <c:pt idx="104">
                  <c:v>42709.374999937754</c:v>
                </c:pt>
                <c:pt idx="105">
                  <c:v>42709.416666604418</c:v>
                </c:pt>
                <c:pt idx="106">
                  <c:v>42709.458333271083</c:v>
                </c:pt>
                <c:pt idx="107">
                  <c:v>42709.499999937747</c:v>
                </c:pt>
                <c:pt idx="108">
                  <c:v>42709.541666604411</c:v>
                </c:pt>
                <c:pt idx="109">
                  <c:v>42709.583333271075</c:v>
                </c:pt>
                <c:pt idx="110">
                  <c:v>42709.62499993774</c:v>
                </c:pt>
                <c:pt idx="111">
                  <c:v>42709.666666604404</c:v>
                </c:pt>
                <c:pt idx="112">
                  <c:v>42709.708333271068</c:v>
                </c:pt>
                <c:pt idx="113">
                  <c:v>42709.749999937732</c:v>
                </c:pt>
                <c:pt idx="114">
                  <c:v>42709.791666604397</c:v>
                </c:pt>
                <c:pt idx="115">
                  <c:v>42709.833333271061</c:v>
                </c:pt>
                <c:pt idx="116">
                  <c:v>42709.874999937725</c:v>
                </c:pt>
                <c:pt idx="117">
                  <c:v>42709.916666604389</c:v>
                </c:pt>
                <c:pt idx="118">
                  <c:v>42709.958333271054</c:v>
                </c:pt>
                <c:pt idx="119">
                  <c:v>42709.999999937718</c:v>
                </c:pt>
                <c:pt idx="120">
                  <c:v>42710.041666604382</c:v>
                </c:pt>
                <c:pt idx="121">
                  <c:v>42710.083333271046</c:v>
                </c:pt>
                <c:pt idx="122">
                  <c:v>42710.124999937711</c:v>
                </c:pt>
                <c:pt idx="123">
                  <c:v>42710.166666604375</c:v>
                </c:pt>
                <c:pt idx="124">
                  <c:v>42710.208333271039</c:v>
                </c:pt>
                <c:pt idx="125">
                  <c:v>42710.249999937703</c:v>
                </c:pt>
                <c:pt idx="126">
                  <c:v>42710.291666604367</c:v>
                </c:pt>
                <c:pt idx="127">
                  <c:v>42710.333333271032</c:v>
                </c:pt>
                <c:pt idx="128">
                  <c:v>42710.374999937696</c:v>
                </c:pt>
                <c:pt idx="129">
                  <c:v>42710.41666660436</c:v>
                </c:pt>
                <c:pt idx="130">
                  <c:v>42710.458333271024</c:v>
                </c:pt>
                <c:pt idx="131">
                  <c:v>42710.499999937689</c:v>
                </c:pt>
                <c:pt idx="132">
                  <c:v>42710.541666604353</c:v>
                </c:pt>
                <c:pt idx="133">
                  <c:v>42710.583333271017</c:v>
                </c:pt>
                <c:pt idx="134">
                  <c:v>42710.624999937681</c:v>
                </c:pt>
                <c:pt idx="135">
                  <c:v>42710.666666604346</c:v>
                </c:pt>
                <c:pt idx="136">
                  <c:v>42710.70833327101</c:v>
                </c:pt>
                <c:pt idx="137">
                  <c:v>42710.749999937674</c:v>
                </c:pt>
                <c:pt idx="138">
                  <c:v>42710.791666604338</c:v>
                </c:pt>
                <c:pt idx="139">
                  <c:v>42710.833333271003</c:v>
                </c:pt>
                <c:pt idx="140">
                  <c:v>42710.874999937667</c:v>
                </c:pt>
                <c:pt idx="141">
                  <c:v>42710.916666604331</c:v>
                </c:pt>
                <c:pt idx="142">
                  <c:v>42710.958333270995</c:v>
                </c:pt>
                <c:pt idx="143">
                  <c:v>42710.99999993766</c:v>
                </c:pt>
                <c:pt idx="144">
                  <c:v>42711.041666604324</c:v>
                </c:pt>
                <c:pt idx="145">
                  <c:v>42711.083333270988</c:v>
                </c:pt>
                <c:pt idx="146">
                  <c:v>42711.124999937652</c:v>
                </c:pt>
                <c:pt idx="147">
                  <c:v>42711.166666604317</c:v>
                </c:pt>
                <c:pt idx="148">
                  <c:v>42711.208333270981</c:v>
                </c:pt>
                <c:pt idx="149">
                  <c:v>42711.249999937645</c:v>
                </c:pt>
                <c:pt idx="150">
                  <c:v>42711.291666604309</c:v>
                </c:pt>
                <c:pt idx="151">
                  <c:v>42711.333333270974</c:v>
                </c:pt>
                <c:pt idx="152">
                  <c:v>42711.374999937638</c:v>
                </c:pt>
                <c:pt idx="153">
                  <c:v>42711.416666604302</c:v>
                </c:pt>
                <c:pt idx="154">
                  <c:v>42711.458333270966</c:v>
                </c:pt>
                <c:pt idx="155">
                  <c:v>42711.49999993763</c:v>
                </c:pt>
                <c:pt idx="156">
                  <c:v>42711.541666604295</c:v>
                </c:pt>
                <c:pt idx="157">
                  <c:v>42711.583333270959</c:v>
                </c:pt>
                <c:pt idx="158">
                  <c:v>42711.624999937623</c:v>
                </c:pt>
                <c:pt idx="159">
                  <c:v>42711.666666604287</c:v>
                </c:pt>
                <c:pt idx="160">
                  <c:v>42711.708333270952</c:v>
                </c:pt>
                <c:pt idx="161">
                  <c:v>42711.749999937616</c:v>
                </c:pt>
                <c:pt idx="162">
                  <c:v>42711.79166660428</c:v>
                </c:pt>
                <c:pt idx="163">
                  <c:v>42711.833333270944</c:v>
                </c:pt>
                <c:pt idx="164">
                  <c:v>42711.874999937609</c:v>
                </c:pt>
                <c:pt idx="165">
                  <c:v>42711.916666604273</c:v>
                </c:pt>
                <c:pt idx="166">
                  <c:v>42711.958333270937</c:v>
                </c:pt>
                <c:pt idx="167">
                  <c:v>42711.999999937601</c:v>
                </c:pt>
                <c:pt idx="168">
                  <c:v>42712.041666604266</c:v>
                </c:pt>
                <c:pt idx="169">
                  <c:v>42712.08333327093</c:v>
                </c:pt>
                <c:pt idx="170">
                  <c:v>42712.124999937594</c:v>
                </c:pt>
                <c:pt idx="171">
                  <c:v>42712.166666604258</c:v>
                </c:pt>
                <c:pt idx="172">
                  <c:v>42712.208333270923</c:v>
                </c:pt>
                <c:pt idx="173">
                  <c:v>42712.249999937587</c:v>
                </c:pt>
                <c:pt idx="174">
                  <c:v>42712.291666604251</c:v>
                </c:pt>
                <c:pt idx="175">
                  <c:v>42712.333333270915</c:v>
                </c:pt>
                <c:pt idx="176">
                  <c:v>42712.37499993758</c:v>
                </c:pt>
                <c:pt idx="177">
                  <c:v>42712.416666604244</c:v>
                </c:pt>
                <c:pt idx="178">
                  <c:v>42712.458333270908</c:v>
                </c:pt>
                <c:pt idx="179">
                  <c:v>42712.499999937572</c:v>
                </c:pt>
                <c:pt idx="180">
                  <c:v>42712.541666604237</c:v>
                </c:pt>
                <c:pt idx="181">
                  <c:v>42712.583333270901</c:v>
                </c:pt>
                <c:pt idx="182">
                  <c:v>42712.624999937565</c:v>
                </c:pt>
                <c:pt idx="183">
                  <c:v>42712.666666604229</c:v>
                </c:pt>
                <c:pt idx="184">
                  <c:v>42712.708333270893</c:v>
                </c:pt>
                <c:pt idx="185">
                  <c:v>42712.749999937558</c:v>
                </c:pt>
                <c:pt idx="186">
                  <c:v>42712.791666604222</c:v>
                </c:pt>
                <c:pt idx="187">
                  <c:v>42712.833333270886</c:v>
                </c:pt>
                <c:pt idx="188">
                  <c:v>42712.87499993755</c:v>
                </c:pt>
                <c:pt idx="189">
                  <c:v>42712.916666604215</c:v>
                </c:pt>
                <c:pt idx="190">
                  <c:v>42712.958333270879</c:v>
                </c:pt>
                <c:pt idx="191">
                  <c:v>42712.999999937543</c:v>
                </c:pt>
                <c:pt idx="192">
                  <c:v>42713.041666604207</c:v>
                </c:pt>
                <c:pt idx="193">
                  <c:v>42713.083333270872</c:v>
                </c:pt>
                <c:pt idx="194">
                  <c:v>42713.124999937536</c:v>
                </c:pt>
                <c:pt idx="195">
                  <c:v>42713.1666666042</c:v>
                </c:pt>
                <c:pt idx="196">
                  <c:v>42713.208333270864</c:v>
                </c:pt>
                <c:pt idx="197">
                  <c:v>42713.249999937529</c:v>
                </c:pt>
                <c:pt idx="198">
                  <c:v>42713.291666604193</c:v>
                </c:pt>
                <c:pt idx="199">
                  <c:v>42713.333333270857</c:v>
                </c:pt>
                <c:pt idx="200">
                  <c:v>42713.374999937521</c:v>
                </c:pt>
                <c:pt idx="201">
                  <c:v>42713.416666604186</c:v>
                </c:pt>
                <c:pt idx="202">
                  <c:v>42713.45833327085</c:v>
                </c:pt>
                <c:pt idx="203">
                  <c:v>42713.499999937514</c:v>
                </c:pt>
                <c:pt idx="204">
                  <c:v>42713.541666604178</c:v>
                </c:pt>
                <c:pt idx="205">
                  <c:v>42713.583333270843</c:v>
                </c:pt>
                <c:pt idx="206">
                  <c:v>42713.624999937507</c:v>
                </c:pt>
                <c:pt idx="207">
                  <c:v>42713.666666604171</c:v>
                </c:pt>
                <c:pt idx="208">
                  <c:v>42713.708333270835</c:v>
                </c:pt>
                <c:pt idx="209">
                  <c:v>42713.7499999375</c:v>
                </c:pt>
                <c:pt idx="210">
                  <c:v>42713.791666604164</c:v>
                </c:pt>
                <c:pt idx="211">
                  <c:v>42713.833333270828</c:v>
                </c:pt>
                <c:pt idx="212">
                  <c:v>42713.874999937492</c:v>
                </c:pt>
                <c:pt idx="213">
                  <c:v>42713.916666604156</c:v>
                </c:pt>
                <c:pt idx="214">
                  <c:v>42713.958333270821</c:v>
                </c:pt>
                <c:pt idx="215">
                  <c:v>42713.999999937485</c:v>
                </c:pt>
                <c:pt idx="216">
                  <c:v>42714.041666604149</c:v>
                </c:pt>
                <c:pt idx="217">
                  <c:v>42714.083333270813</c:v>
                </c:pt>
                <c:pt idx="218">
                  <c:v>42714.124999937478</c:v>
                </c:pt>
                <c:pt idx="219">
                  <c:v>42714.166666604142</c:v>
                </c:pt>
                <c:pt idx="220">
                  <c:v>42714.208333270806</c:v>
                </c:pt>
                <c:pt idx="221">
                  <c:v>42714.24999993747</c:v>
                </c:pt>
                <c:pt idx="222">
                  <c:v>42714.291666604135</c:v>
                </c:pt>
                <c:pt idx="223">
                  <c:v>42714.333333270799</c:v>
                </c:pt>
                <c:pt idx="224">
                  <c:v>42714.374999937463</c:v>
                </c:pt>
                <c:pt idx="225">
                  <c:v>42714.416666604127</c:v>
                </c:pt>
                <c:pt idx="226">
                  <c:v>42714.458333270792</c:v>
                </c:pt>
                <c:pt idx="227">
                  <c:v>42714.499999937456</c:v>
                </c:pt>
                <c:pt idx="228">
                  <c:v>42714.54166660412</c:v>
                </c:pt>
                <c:pt idx="229">
                  <c:v>42714.583333270784</c:v>
                </c:pt>
                <c:pt idx="230">
                  <c:v>42714.624999937449</c:v>
                </c:pt>
                <c:pt idx="231">
                  <c:v>42714.666666604113</c:v>
                </c:pt>
                <c:pt idx="232">
                  <c:v>42714.708333270777</c:v>
                </c:pt>
                <c:pt idx="233">
                  <c:v>42714.749999937441</c:v>
                </c:pt>
                <c:pt idx="234">
                  <c:v>42714.791666604106</c:v>
                </c:pt>
                <c:pt idx="235">
                  <c:v>42714.83333327077</c:v>
                </c:pt>
                <c:pt idx="236">
                  <c:v>42714.874999937434</c:v>
                </c:pt>
                <c:pt idx="237">
                  <c:v>42714.916666604098</c:v>
                </c:pt>
                <c:pt idx="238">
                  <c:v>42714.958333270763</c:v>
                </c:pt>
                <c:pt idx="239">
                  <c:v>42714.999999937427</c:v>
                </c:pt>
                <c:pt idx="240">
                  <c:v>42715.041666604091</c:v>
                </c:pt>
                <c:pt idx="241">
                  <c:v>42715.083333270755</c:v>
                </c:pt>
                <c:pt idx="242">
                  <c:v>42715.124999937419</c:v>
                </c:pt>
                <c:pt idx="243">
                  <c:v>42715.166666604084</c:v>
                </c:pt>
                <c:pt idx="244">
                  <c:v>42715.208333270748</c:v>
                </c:pt>
                <c:pt idx="245">
                  <c:v>42715.249999937412</c:v>
                </c:pt>
                <c:pt idx="246">
                  <c:v>42715.291666604076</c:v>
                </c:pt>
                <c:pt idx="247">
                  <c:v>42715.333333270741</c:v>
                </c:pt>
                <c:pt idx="248">
                  <c:v>42715.374999937405</c:v>
                </c:pt>
                <c:pt idx="249">
                  <c:v>42715.416666604069</c:v>
                </c:pt>
                <c:pt idx="250">
                  <c:v>42715.458333270733</c:v>
                </c:pt>
                <c:pt idx="251">
                  <c:v>42715.499999937398</c:v>
                </c:pt>
                <c:pt idx="252">
                  <c:v>42715.541666604062</c:v>
                </c:pt>
                <c:pt idx="253">
                  <c:v>42715.583333270726</c:v>
                </c:pt>
                <c:pt idx="254">
                  <c:v>42715.62499993739</c:v>
                </c:pt>
                <c:pt idx="255">
                  <c:v>42715.666666604055</c:v>
                </c:pt>
                <c:pt idx="256">
                  <c:v>42715.708333270719</c:v>
                </c:pt>
                <c:pt idx="257">
                  <c:v>42715.749999937383</c:v>
                </c:pt>
                <c:pt idx="258">
                  <c:v>42715.791666604047</c:v>
                </c:pt>
                <c:pt idx="259">
                  <c:v>42715.833333270712</c:v>
                </c:pt>
                <c:pt idx="260">
                  <c:v>42715.874999937376</c:v>
                </c:pt>
                <c:pt idx="261">
                  <c:v>42715.91666660404</c:v>
                </c:pt>
                <c:pt idx="262">
                  <c:v>42715.958333270704</c:v>
                </c:pt>
                <c:pt idx="263">
                  <c:v>42715.999999937369</c:v>
                </c:pt>
                <c:pt idx="264">
                  <c:v>42716.041666604033</c:v>
                </c:pt>
                <c:pt idx="265">
                  <c:v>42716.083333270697</c:v>
                </c:pt>
                <c:pt idx="266">
                  <c:v>42716.124999937361</c:v>
                </c:pt>
                <c:pt idx="267">
                  <c:v>42716.166666604026</c:v>
                </c:pt>
                <c:pt idx="268">
                  <c:v>42716.20833327069</c:v>
                </c:pt>
                <c:pt idx="269">
                  <c:v>42716.249999937354</c:v>
                </c:pt>
                <c:pt idx="270">
                  <c:v>42716.291666604018</c:v>
                </c:pt>
                <c:pt idx="271">
                  <c:v>42716.333333270682</c:v>
                </c:pt>
                <c:pt idx="272">
                  <c:v>42716.374999937347</c:v>
                </c:pt>
                <c:pt idx="273">
                  <c:v>42716.416666604011</c:v>
                </c:pt>
                <c:pt idx="274">
                  <c:v>42716.458333270675</c:v>
                </c:pt>
                <c:pt idx="275">
                  <c:v>42716.499999937339</c:v>
                </c:pt>
                <c:pt idx="276">
                  <c:v>42716.541666604004</c:v>
                </c:pt>
                <c:pt idx="277">
                  <c:v>42716.583333270668</c:v>
                </c:pt>
                <c:pt idx="278">
                  <c:v>42716.624999937332</c:v>
                </c:pt>
                <c:pt idx="279">
                  <c:v>42716.666666603996</c:v>
                </c:pt>
                <c:pt idx="280">
                  <c:v>42716.708333270661</c:v>
                </c:pt>
                <c:pt idx="281">
                  <c:v>42716.749999937325</c:v>
                </c:pt>
                <c:pt idx="282">
                  <c:v>42716.791666603989</c:v>
                </c:pt>
                <c:pt idx="283">
                  <c:v>42716.833333270653</c:v>
                </c:pt>
                <c:pt idx="284">
                  <c:v>42716.874999937318</c:v>
                </c:pt>
                <c:pt idx="285">
                  <c:v>42716.916666603982</c:v>
                </c:pt>
                <c:pt idx="286">
                  <c:v>42716.958333270646</c:v>
                </c:pt>
                <c:pt idx="287">
                  <c:v>42716.99999993731</c:v>
                </c:pt>
                <c:pt idx="288">
                  <c:v>42717.041666603975</c:v>
                </c:pt>
                <c:pt idx="289">
                  <c:v>42717.083333270639</c:v>
                </c:pt>
                <c:pt idx="290">
                  <c:v>42717.124999937303</c:v>
                </c:pt>
                <c:pt idx="291">
                  <c:v>42717.166666603967</c:v>
                </c:pt>
                <c:pt idx="292">
                  <c:v>42717.208333270632</c:v>
                </c:pt>
                <c:pt idx="293">
                  <c:v>42717.249999937296</c:v>
                </c:pt>
                <c:pt idx="294">
                  <c:v>42717.29166660396</c:v>
                </c:pt>
                <c:pt idx="295">
                  <c:v>42717.333333270624</c:v>
                </c:pt>
                <c:pt idx="296">
                  <c:v>42717.374999937289</c:v>
                </c:pt>
                <c:pt idx="297">
                  <c:v>42717.416666603953</c:v>
                </c:pt>
                <c:pt idx="298">
                  <c:v>42717.458333270617</c:v>
                </c:pt>
                <c:pt idx="299">
                  <c:v>42717.499999937281</c:v>
                </c:pt>
                <c:pt idx="300">
                  <c:v>42717.541666603945</c:v>
                </c:pt>
                <c:pt idx="301">
                  <c:v>42717.58333327061</c:v>
                </c:pt>
                <c:pt idx="302">
                  <c:v>42717.624999937274</c:v>
                </c:pt>
                <c:pt idx="303">
                  <c:v>42717.666666603938</c:v>
                </c:pt>
                <c:pt idx="304">
                  <c:v>42717.708333270602</c:v>
                </c:pt>
                <c:pt idx="305">
                  <c:v>42717.749999937267</c:v>
                </c:pt>
                <c:pt idx="306">
                  <c:v>42717.791666603931</c:v>
                </c:pt>
                <c:pt idx="307">
                  <c:v>42717.833333270595</c:v>
                </c:pt>
                <c:pt idx="308">
                  <c:v>42717.874999937259</c:v>
                </c:pt>
                <c:pt idx="309">
                  <c:v>42717.916666603924</c:v>
                </c:pt>
                <c:pt idx="310">
                  <c:v>42717.958333270588</c:v>
                </c:pt>
                <c:pt idx="311">
                  <c:v>42717.999999937252</c:v>
                </c:pt>
                <c:pt idx="312">
                  <c:v>42718.041666603916</c:v>
                </c:pt>
                <c:pt idx="313">
                  <c:v>42718.083333270581</c:v>
                </c:pt>
                <c:pt idx="314">
                  <c:v>42718.124999937245</c:v>
                </c:pt>
                <c:pt idx="315">
                  <c:v>42718.166666603909</c:v>
                </c:pt>
                <c:pt idx="316">
                  <c:v>42718.208333270573</c:v>
                </c:pt>
                <c:pt idx="317">
                  <c:v>42718.249999937238</c:v>
                </c:pt>
                <c:pt idx="318">
                  <c:v>42718.291666603902</c:v>
                </c:pt>
                <c:pt idx="319">
                  <c:v>42718.333333270566</c:v>
                </c:pt>
                <c:pt idx="320">
                  <c:v>42718.37499993723</c:v>
                </c:pt>
                <c:pt idx="321">
                  <c:v>42718.416666603895</c:v>
                </c:pt>
                <c:pt idx="322">
                  <c:v>42718.458333270559</c:v>
                </c:pt>
                <c:pt idx="323">
                  <c:v>42718.499999937223</c:v>
                </c:pt>
                <c:pt idx="324">
                  <c:v>42718.541666603887</c:v>
                </c:pt>
                <c:pt idx="325">
                  <c:v>42718.583333270552</c:v>
                </c:pt>
                <c:pt idx="326">
                  <c:v>42718.624999937216</c:v>
                </c:pt>
                <c:pt idx="327">
                  <c:v>42718.66666660388</c:v>
                </c:pt>
                <c:pt idx="328">
                  <c:v>42718.708333270544</c:v>
                </c:pt>
                <c:pt idx="329">
                  <c:v>42718.749999937208</c:v>
                </c:pt>
                <c:pt idx="330">
                  <c:v>42718.791666603873</c:v>
                </c:pt>
                <c:pt idx="331">
                  <c:v>42718.833333270537</c:v>
                </c:pt>
                <c:pt idx="332">
                  <c:v>42718.874999937201</c:v>
                </c:pt>
                <c:pt idx="333">
                  <c:v>42718.916666603865</c:v>
                </c:pt>
                <c:pt idx="334">
                  <c:v>42718.95833327053</c:v>
                </c:pt>
                <c:pt idx="335">
                  <c:v>42718.999999937194</c:v>
                </c:pt>
                <c:pt idx="336">
                  <c:v>42719.041666603858</c:v>
                </c:pt>
                <c:pt idx="337">
                  <c:v>42719.083333270522</c:v>
                </c:pt>
                <c:pt idx="338">
                  <c:v>42719.124999937187</c:v>
                </c:pt>
                <c:pt idx="339">
                  <c:v>42719.166666603851</c:v>
                </c:pt>
                <c:pt idx="340">
                  <c:v>42719.208333270515</c:v>
                </c:pt>
                <c:pt idx="341">
                  <c:v>42719.249999937179</c:v>
                </c:pt>
                <c:pt idx="342">
                  <c:v>42719.291666603844</c:v>
                </c:pt>
                <c:pt idx="343">
                  <c:v>42719.333333270508</c:v>
                </c:pt>
                <c:pt idx="344">
                  <c:v>42719.374999937172</c:v>
                </c:pt>
                <c:pt idx="345">
                  <c:v>42719.416666603836</c:v>
                </c:pt>
                <c:pt idx="346">
                  <c:v>42719.458333270501</c:v>
                </c:pt>
                <c:pt idx="347">
                  <c:v>42719.499999937165</c:v>
                </c:pt>
                <c:pt idx="348">
                  <c:v>42719.541666603829</c:v>
                </c:pt>
                <c:pt idx="349">
                  <c:v>42719.583333270493</c:v>
                </c:pt>
                <c:pt idx="350">
                  <c:v>42719.624999937158</c:v>
                </c:pt>
                <c:pt idx="351">
                  <c:v>42719.666666603822</c:v>
                </c:pt>
                <c:pt idx="352">
                  <c:v>42719.708333270486</c:v>
                </c:pt>
                <c:pt idx="353">
                  <c:v>42719.74999993715</c:v>
                </c:pt>
                <c:pt idx="354">
                  <c:v>42719.791666603815</c:v>
                </c:pt>
                <c:pt idx="355">
                  <c:v>42719.833333270479</c:v>
                </c:pt>
                <c:pt idx="356">
                  <c:v>42719.874999937143</c:v>
                </c:pt>
                <c:pt idx="357">
                  <c:v>42719.916666603807</c:v>
                </c:pt>
                <c:pt idx="358">
                  <c:v>42719.958333270471</c:v>
                </c:pt>
                <c:pt idx="359">
                  <c:v>42719.999999937136</c:v>
                </c:pt>
                <c:pt idx="360">
                  <c:v>42720.0416666038</c:v>
                </c:pt>
                <c:pt idx="361">
                  <c:v>42720.083333270464</c:v>
                </c:pt>
                <c:pt idx="362">
                  <c:v>42720.124999937128</c:v>
                </c:pt>
                <c:pt idx="363">
                  <c:v>42720.166666603793</c:v>
                </c:pt>
                <c:pt idx="364">
                  <c:v>42720.208333270457</c:v>
                </c:pt>
                <c:pt idx="365">
                  <c:v>42720.249999937121</c:v>
                </c:pt>
                <c:pt idx="366">
                  <c:v>42720.291666603785</c:v>
                </c:pt>
                <c:pt idx="367">
                  <c:v>42720.33333327045</c:v>
                </c:pt>
                <c:pt idx="368">
                  <c:v>42720.374999937114</c:v>
                </c:pt>
                <c:pt idx="369">
                  <c:v>42720.416666603778</c:v>
                </c:pt>
                <c:pt idx="370">
                  <c:v>42720.458333270442</c:v>
                </c:pt>
                <c:pt idx="371">
                  <c:v>42720.499999937107</c:v>
                </c:pt>
                <c:pt idx="372">
                  <c:v>42720.541666603771</c:v>
                </c:pt>
                <c:pt idx="373">
                  <c:v>42720.583333270435</c:v>
                </c:pt>
                <c:pt idx="374">
                  <c:v>42720.624999937099</c:v>
                </c:pt>
                <c:pt idx="375">
                  <c:v>42720.666666603764</c:v>
                </c:pt>
                <c:pt idx="376">
                  <c:v>42720.708333270428</c:v>
                </c:pt>
                <c:pt idx="377">
                  <c:v>42720.749999937092</c:v>
                </c:pt>
                <c:pt idx="378">
                  <c:v>42720.791666603756</c:v>
                </c:pt>
                <c:pt idx="379">
                  <c:v>42720.833333270421</c:v>
                </c:pt>
                <c:pt idx="380">
                  <c:v>42720.874999937085</c:v>
                </c:pt>
                <c:pt idx="381">
                  <c:v>42720.916666603749</c:v>
                </c:pt>
                <c:pt idx="382">
                  <c:v>42720.958333270413</c:v>
                </c:pt>
                <c:pt idx="383">
                  <c:v>42720.999999937078</c:v>
                </c:pt>
                <c:pt idx="384">
                  <c:v>42721.041666603742</c:v>
                </c:pt>
                <c:pt idx="385">
                  <c:v>42721.083333270406</c:v>
                </c:pt>
                <c:pt idx="386">
                  <c:v>42721.12499993707</c:v>
                </c:pt>
                <c:pt idx="387">
                  <c:v>42721.166666603734</c:v>
                </c:pt>
                <c:pt idx="388">
                  <c:v>42721.208333270399</c:v>
                </c:pt>
                <c:pt idx="389">
                  <c:v>42721.249999937063</c:v>
                </c:pt>
                <c:pt idx="390">
                  <c:v>42721.291666603727</c:v>
                </c:pt>
                <c:pt idx="391">
                  <c:v>42721.333333270391</c:v>
                </c:pt>
                <c:pt idx="392">
                  <c:v>42721.374999937056</c:v>
                </c:pt>
                <c:pt idx="393">
                  <c:v>42721.41666660372</c:v>
                </c:pt>
                <c:pt idx="394">
                  <c:v>42721.458333270384</c:v>
                </c:pt>
                <c:pt idx="395">
                  <c:v>42721.499999937048</c:v>
                </c:pt>
                <c:pt idx="396">
                  <c:v>42721.541666603713</c:v>
                </c:pt>
                <c:pt idx="397">
                  <c:v>42721.583333270377</c:v>
                </c:pt>
                <c:pt idx="398">
                  <c:v>42721.624999937041</c:v>
                </c:pt>
                <c:pt idx="399">
                  <c:v>42721.666666603705</c:v>
                </c:pt>
                <c:pt idx="400">
                  <c:v>42721.70833327037</c:v>
                </c:pt>
                <c:pt idx="401">
                  <c:v>42721.749999937034</c:v>
                </c:pt>
                <c:pt idx="402">
                  <c:v>42721.791666603698</c:v>
                </c:pt>
                <c:pt idx="403">
                  <c:v>42721.833333270362</c:v>
                </c:pt>
                <c:pt idx="404">
                  <c:v>42721.874999937027</c:v>
                </c:pt>
                <c:pt idx="405">
                  <c:v>42721.916666603691</c:v>
                </c:pt>
                <c:pt idx="406">
                  <c:v>42721.958333270355</c:v>
                </c:pt>
                <c:pt idx="407">
                  <c:v>42721.999999937019</c:v>
                </c:pt>
                <c:pt idx="408">
                  <c:v>42722.041666603684</c:v>
                </c:pt>
                <c:pt idx="409">
                  <c:v>42722.083333270348</c:v>
                </c:pt>
                <c:pt idx="410">
                  <c:v>42722.124999937012</c:v>
                </c:pt>
                <c:pt idx="411">
                  <c:v>42722.166666603676</c:v>
                </c:pt>
                <c:pt idx="412">
                  <c:v>42722.208333270341</c:v>
                </c:pt>
                <c:pt idx="413">
                  <c:v>42722.249999937005</c:v>
                </c:pt>
                <c:pt idx="414">
                  <c:v>42722.291666603669</c:v>
                </c:pt>
                <c:pt idx="415">
                  <c:v>42722.333333270333</c:v>
                </c:pt>
                <c:pt idx="416">
                  <c:v>42722.374999936997</c:v>
                </c:pt>
                <c:pt idx="417">
                  <c:v>42722.416666603662</c:v>
                </c:pt>
                <c:pt idx="418">
                  <c:v>42722.458333270326</c:v>
                </c:pt>
                <c:pt idx="419">
                  <c:v>42722.49999993699</c:v>
                </c:pt>
                <c:pt idx="420">
                  <c:v>42722.541666603654</c:v>
                </c:pt>
                <c:pt idx="421">
                  <c:v>42722.583333270319</c:v>
                </c:pt>
                <c:pt idx="422">
                  <c:v>42722.624999936983</c:v>
                </c:pt>
                <c:pt idx="423">
                  <c:v>42722.666666603647</c:v>
                </c:pt>
                <c:pt idx="424">
                  <c:v>42722.708333270311</c:v>
                </c:pt>
                <c:pt idx="425">
                  <c:v>42722.749999936976</c:v>
                </c:pt>
                <c:pt idx="426">
                  <c:v>42722.79166660364</c:v>
                </c:pt>
                <c:pt idx="427">
                  <c:v>42722.833333270304</c:v>
                </c:pt>
                <c:pt idx="428">
                  <c:v>42722.874999936968</c:v>
                </c:pt>
                <c:pt idx="429">
                  <c:v>42722.916666603633</c:v>
                </c:pt>
                <c:pt idx="430">
                  <c:v>42722.958333270297</c:v>
                </c:pt>
                <c:pt idx="431">
                  <c:v>42722.999999936961</c:v>
                </c:pt>
                <c:pt idx="432">
                  <c:v>42723.041666603625</c:v>
                </c:pt>
                <c:pt idx="433">
                  <c:v>42723.08333327029</c:v>
                </c:pt>
                <c:pt idx="434">
                  <c:v>42723.124999936954</c:v>
                </c:pt>
                <c:pt idx="435">
                  <c:v>42723.166666603618</c:v>
                </c:pt>
                <c:pt idx="436">
                  <c:v>42723.208333270282</c:v>
                </c:pt>
                <c:pt idx="437">
                  <c:v>42723.249999936947</c:v>
                </c:pt>
                <c:pt idx="438">
                  <c:v>42723.291666603611</c:v>
                </c:pt>
                <c:pt idx="439">
                  <c:v>42723.333333270275</c:v>
                </c:pt>
                <c:pt idx="440">
                  <c:v>42723.374999936939</c:v>
                </c:pt>
                <c:pt idx="441">
                  <c:v>42723.416666603604</c:v>
                </c:pt>
                <c:pt idx="442">
                  <c:v>42723.458333270268</c:v>
                </c:pt>
                <c:pt idx="443">
                  <c:v>42723.499999936932</c:v>
                </c:pt>
                <c:pt idx="444">
                  <c:v>42723.541666603596</c:v>
                </c:pt>
                <c:pt idx="445">
                  <c:v>42723.58333327026</c:v>
                </c:pt>
                <c:pt idx="446">
                  <c:v>42723.624999936925</c:v>
                </c:pt>
                <c:pt idx="447">
                  <c:v>42723.666666603589</c:v>
                </c:pt>
                <c:pt idx="448">
                  <c:v>42723.708333270253</c:v>
                </c:pt>
                <c:pt idx="449">
                  <c:v>42723.749999936917</c:v>
                </c:pt>
                <c:pt idx="450">
                  <c:v>42723.791666603582</c:v>
                </c:pt>
                <c:pt idx="451">
                  <c:v>42723.833333270246</c:v>
                </c:pt>
                <c:pt idx="452">
                  <c:v>42723.87499993691</c:v>
                </c:pt>
                <c:pt idx="453">
                  <c:v>42723.916666603574</c:v>
                </c:pt>
                <c:pt idx="454">
                  <c:v>42723.958333270239</c:v>
                </c:pt>
                <c:pt idx="455">
                  <c:v>42723.999999936903</c:v>
                </c:pt>
                <c:pt idx="456">
                  <c:v>42724.041666603567</c:v>
                </c:pt>
                <c:pt idx="457">
                  <c:v>42724.083333270231</c:v>
                </c:pt>
                <c:pt idx="458">
                  <c:v>42724.124999936896</c:v>
                </c:pt>
                <c:pt idx="459">
                  <c:v>42724.16666660356</c:v>
                </c:pt>
                <c:pt idx="460">
                  <c:v>42724.208333270224</c:v>
                </c:pt>
                <c:pt idx="461">
                  <c:v>42724.249999936888</c:v>
                </c:pt>
                <c:pt idx="462">
                  <c:v>42724.291666603553</c:v>
                </c:pt>
                <c:pt idx="463">
                  <c:v>42724.333333270217</c:v>
                </c:pt>
                <c:pt idx="464">
                  <c:v>42724.374999936881</c:v>
                </c:pt>
                <c:pt idx="465">
                  <c:v>42724.416666603545</c:v>
                </c:pt>
                <c:pt idx="466">
                  <c:v>42724.45833327021</c:v>
                </c:pt>
                <c:pt idx="467">
                  <c:v>42724.499999936874</c:v>
                </c:pt>
                <c:pt idx="468">
                  <c:v>42724.541666603538</c:v>
                </c:pt>
                <c:pt idx="469">
                  <c:v>42724.583333270202</c:v>
                </c:pt>
                <c:pt idx="470">
                  <c:v>42724.624999936867</c:v>
                </c:pt>
                <c:pt idx="471">
                  <c:v>42724.666666603531</c:v>
                </c:pt>
                <c:pt idx="472">
                  <c:v>42724.708333270195</c:v>
                </c:pt>
                <c:pt idx="473">
                  <c:v>42724.749999936859</c:v>
                </c:pt>
                <c:pt idx="474">
                  <c:v>42724.791666603523</c:v>
                </c:pt>
                <c:pt idx="475">
                  <c:v>42724.833333270188</c:v>
                </c:pt>
                <c:pt idx="476">
                  <c:v>42724.874999936852</c:v>
                </c:pt>
                <c:pt idx="477">
                  <c:v>42724.916666603516</c:v>
                </c:pt>
                <c:pt idx="478">
                  <c:v>42724.95833327018</c:v>
                </c:pt>
                <c:pt idx="479">
                  <c:v>42724.999999936845</c:v>
                </c:pt>
                <c:pt idx="480">
                  <c:v>42725.041666603509</c:v>
                </c:pt>
                <c:pt idx="481">
                  <c:v>42725.083333270173</c:v>
                </c:pt>
                <c:pt idx="482">
                  <c:v>42725.124999936837</c:v>
                </c:pt>
                <c:pt idx="483">
                  <c:v>42725.166666603502</c:v>
                </c:pt>
                <c:pt idx="484">
                  <c:v>42725.208333270166</c:v>
                </c:pt>
                <c:pt idx="485">
                  <c:v>42725.24999993683</c:v>
                </c:pt>
                <c:pt idx="486">
                  <c:v>42725.291666603494</c:v>
                </c:pt>
                <c:pt idx="487">
                  <c:v>42725.333333270159</c:v>
                </c:pt>
                <c:pt idx="488">
                  <c:v>42725.374999936823</c:v>
                </c:pt>
                <c:pt idx="489">
                  <c:v>42725.416666603487</c:v>
                </c:pt>
                <c:pt idx="490">
                  <c:v>42725.458333270151</c:v>
                </c:pt>
                <c:pt idx="491">
                  <c:v>42725.499999936816</c:v>
                </c:pt>
                <c:pt idx="492">
                  <c:v>42725.54166660348</c:v>
                </c:pt>
                <c:pt idx="493">
                  <c:v>42725.583333270144</c:v>
                </c:pt>
                <c:pt idx="494">
                  <c:v>42725.624999936808</c:v>
                </c:pt>
                <c:pt idx="495">
                  <c:v>42725.666666603473</c:v>
                </c:pt>
                <c:pt idx="496">
                  <c:v>42725.708333270137</c:v>
                </c:pt>
                <c:pt idx="497">
                  <c:v>42725.749999936801</c:v>
                </c:pt>
                <c:pt idx="498">
                  <c:v>42725.791666603465</c:v>
                </c:pt>
                <c:pt idx="499">
                  <c:v>42725.83333327013</c:v>
                </c:pt>
                <c:pt idx="500">
                  <c:v>42725.874999936794</c:v>
                </c:pt>
                <c:pt idx="501">
                  <c:v>42725.916666603458</c:v>
                </c:pt>
                <c:pt idx="502">
                  <c:v>42725.958333270122</c:v>
                </c:pt>
                <c:pt idx="503">
                  <c:v>42725.999999936786</c:v>
                </c:pt>
                <c:pt idx="504">
                  <c:v>42726.041666603451</c:v>
                </c:pt>
                <c:pt idx="505">
                  <c:v>42726.083333270115</c:v>
                </c:pt>
                <c:pt idx="506">
                  <c:v>42726.124999936779</c:v>
                </c:pt>
                <c:pt idx="507">
                  <c:v>42726.166666603443</c:v>
                </c:pt>
                <c:pt idx="508">
                  <c:v>42726.208333270108</c:v>
                </c:pt>
                <c:pt idx="509">
                  <c:v>42726.249999936772</c:v>
                </c:pt>
                <c:pt idx="510">
                  <c:v>42726.291666603436</c:v>
                </c:pt>
                <c:pt idx="511">
                  <c:v>42726.3333332701</c:v>
                </c:pt>
                <c:pt idx="512">
                  <c:v>42726.374999936765</c:v>
                </c:pt>
                <c:pt idx="513">
                  <c:v>42726.416666603429</c:v>
                </c:pt>
                <c:pt idx="514">
                  <c:v>42726.458333270093</c:v>
                </c:pt>
                <c:pt idx="515">
                  <c:v>42726.499999936757</c:v>
                </c:pt>
                <c:pt idx="516">
                  <c:v>42726.541666603422</c:v>
                </c:pt>
                <c:pt idx="517">
                  <c:v>42726.583333270086</c:v>
                </c:pt>
                <c:pt idx="518">
                  <c:v>42726.62499993675</c:v>
                </c:pt>
                <c:pt idx="519">
                  <c:v>42726.666666603414</c:v>
                </c:pt>
                <c:pt idx="520">
                  <c:v>42726.708333270079</c:v>
                </c:pt>
                <c:pt idx="521">
                  <c:v>42726.749999936743</c:v>
                </c:pt>
                <c:pt idx="522">
                  <c:v>42726.791666603407</c:v>
                </c:pt>
                <c:pt idx="523">
                  <c:v>42726.833333270071</c:v>
                </c:pt>
                <c:pt idx="524">
                  <c:v>42726.874999936736</c:v>
                </c:pt>
                <c:pt idx="525">
                  <c:v>42726.9166666034</c:v>
                </c:pt>
                <c:pt idx="526">
                  <c:v>42726.958333270064</c:v>
                </c:pt>
                <c:pt idx="527">
                  <c:v>42726.999999936728</c:v>
                </c:pt>
                <c:pt idx="528">
                  <c:v>42727.041666603393</c:v>
                </c:pt>
                <c:pt idx="529">
                  <c:v>42727.083333270057</c:v>
                </c:pt>
                <c:pt idx="530">
                  <c:v>42727.124999936721</c:v>
                </c:pt>
                <c:pt idx="531">
                  <c:v>42727.166666603385</c:v>
                </c:pt>
                <c:pt idx="532">
                  <c:v>42727.208333270049</c:v>
                </c:pt>
                <c:pt idx="533">
                  <c:v>42727.249999936714</c:v>
                </c:pt>
                <c:pt idx="534">
                  <c:v>42727.291666603378</c:v>
                </c:pt>
                <c:pt idx="535">
                  <c:v>42727.333333270042</c:v>
                </c:pt>
                <c:pt idx="536">
                  <c:v>42727.374999936706</c:v>
                </c:pt>
                <c:pt idx="537">
                  <c:v>42727.416666603371</c:v>
                </c:pt>
                <c:pt idx="538">
                  <c:v>42727.458333270035</c:v>
                </c:pt>
                <c:pt idx="539">
                  <c:v>42727.499999936699</c:v>
                </c:pt>
                <c:pt idx="540">
                  <c:v>42727.541666603363</c:v>
                </c:pt>
                <c:pt idx="541">
                  <c:v>42727.583333270028</c:v>
                </c:pt>
                <c:pt idx="542">
                  <c:v>42727.624999936692</c:v>
                </c:pt>
                <c:pt idx="543">
                  <c:v>42727.666666603356</c:v>
                </c:pt>
                <c:pt idx="544">
                  <c:v>42727.70833327002</c:v>
                </c:pt>
                <c:pt idx="545">
                  <c:v>42727.749999936685</c:v>
                </c:pt>
                <c:pt idx="546">
                  <c:v>42727.791666603349</c:v>
                </c:pt>
                <c:pt idx="547">
                  <c:v>42727.833333270013</c:v>
                </c:pt>
                <c:pt idx="548">
                  <c:v>42727.874999936677</c:v>
                </c:pt>
                <c:pt idx="549">
                  <c:v>42727.916666603342</c:v>
                </c:pt>
                <c:pt idx="550">
                  <c:v>42727.958333270006</c:v>
                </c:pt>
                <c:pt idx="551">
                  <c:v>42727.99999993667</c:v>
                </c:pt>
                <c:pt idx="552">
                  <c:v>42728.041666603334</c:v>
                </c:pt>
                <c:pt idx="553">
                  <c:v>42728.083333269999</c:v>
                </c:pt>
                <c:pt idx="554">
                  <c:v>42728.124999936663</c:v>
                </c:pt>
                <c:pt idx="555">
                  <c:v>42728.166666603327</c:v>
                </c:pt>
                <c:pt idx="556">
                  <c:v>42728.208333269991</c:v>
                </c:pt>
                <c:pt idx="557">
                  <c:v>42728.249999936656</c:v>
                </c:pt>
                <c:pt idx="558">
                  <c:v>42728.29166660332</c:v>
                </c:pt>
                <c:pt idx="559">
                  <c:v>42728.333333269984</c:v>
                </c:pt>
                <c:pt idx="560">
                  <c:v>42728.374999936648</c:v>
                </c:pt>
                <c:pt idx="561">
                  <c:v>42728.416666603312</c:v>
                </c:pt>
                <c:pt idx="562">
                  <c:v>42728.458333269977</c:v>
                </c:pt>
                <c:pt idx="563">
                  <c:v>42728.499999936641</c:v>
                </c:pt>
                <c:pt idx="564">
                  <c:v>42728.541666603305</c:v>
                </c:pt>
                <c:pt idx="565">
                  <c:v>42728.583333269969</c:v>
                </c:pt>
                <c:pt idx="566">
                  <c:v>42728.624999936634</c:v>
                </c:pt>
                <c:pt idx="567">
                  <c:v>42728.666666603298</c:v>
                </c:pt>
                <c:pt idx="568">
                  <c:v>42728.708333269962</c:v>
                </c:pt>
                <c:pt idx="569">
                  <c:v>42728.749999936626</c:v>
                </c:pt>
                <c:pt idx="570">
                  <c:v>42728.791666603291</c:v>
                </c:pt>
                <c:pt idx="571">
                  <c:v>42728.833333269955</c:v>
                </c:pt>
                <c:pt idx="572">
                  <c:v>42728.874999936619</c:v>
                </c:pt>
                <c:pt idx="573">
                  <c:v>42728.916666603283</c:v>
                </c:pt>
                <c:pt idx="574">
                  <c:v>42728.958333269948</c:v>
                </c:pt>
                <c:pt idx="575">
                  <c:v>42728.999999936612</c:v>
                </c:pt>
                <c:pt idx="576">
                  <c:v>42729.041666603276</c:v>
                </c:pt>
                <c:pt idx="577">
                  <c:v>42729.08333326994</c:v>
                </c:pt>
                <c:pt idx="578">
                  <c:v>42729.124999936605</c:v>
                </c:pt>
                <c:pt idx="579">
                  <c:v>42729.166666603269</c:v>
                </c:pt>
                <c:pt idx="580">
                  <c:v>42729.208333269933</c:v>
                </c:pt>
                <c:pt idx="581">
                  <c:v>42729.249999936597</c:v>
                </c:pt>
                <c:pt idx="582">
                  <c:v>42729.291666603262</c:v>
                </c:pt>
                <c:pt idx="583">
                  <c:v>42729.333333269926</c:v>
                </c:pt>
                <c:pt idx="584">
                  <c:v>42729.37499993659</c:v>
                </c:pt>
                <c:pt idx="585">
                  <c:v>42729.416666603254</c:v>
                </c:pt>
                <c:pt idx="586">
                  <c:v>42729.458333269919</c:v>
                </c:pt>
                <c:pt idx="587">
                  <c:v>42729.499999936583</c:v>
                </c:pt>
                <c:pt idx="588">
                  <c:v>42729.541666603247</c:v>
                </c:pt>
                <c:pt idx="589">
                  <c:v>42729.583333269911</c:v>
                </c:pt>
                <c:pt idx="590">
                  <c:v>42729.624999936575</c:v>
                </c:pt>
                <c:pt idx="591">
                  <c:v>42729.66666660324</c:v>
                </c:pt>
                <c:pt idx="592">
                  <c:v>42729.708333269904</c:v>
                </c:pt>
                <c:pt idx="593">
                  <c:v>42729.749999936568</c:v>
                </c:pt>
                <c:pt idx="594">
                  <c:v>42729.791666603232</c:v>
                </c:pt>
                <c:pt idx="595">
                  <c:v>42729.833333269897</c:v>
                </c:pt>
                <c:pt idx="596">
                  <c:v>42729.874999936561</c:v>
                </c:pt>
                <c:pt idx="597">
                  <c:v>42729.916666603225</c:v>
                </c:pt>
                <c:pt idx="598">
                  <c:v>42729.958333269889</c:v>
                </c:pt>
                <c:pt idx="599">
                  <c:v>42729.999999936554</c:v>
                </c:pt>
                <c:pt idx="600">
                  <c:v>42730.041666603218</c:v>
                </c:pt>
                <c:pt idx="601">
                  <c:v>42730.083333269882</c:v>
                </c:pt>
                <c:pt idx="602">
                  <c:v>42730.124999936546</c:v>
                </c:pt>
                <c:pt idx="603">
                  <c:v>42730.166666603211</c:v>
                </c:pt>
                <c:pt idx="604">
                  <c:v>42730.208333269875</c:v>
                </c:pt>
                <c:pt idx="605">
                  <c:v>42730.249999936539</c:v>
                </c:pt>
                <c:pt idx="606">
                  <c:v>42730.291666603203</c:v>
                </c:pt>
                <c:pt idx="607">
                  <c:v>42730.333333269868</c:v>
                </c:pt>
                <c:pt idx="608">
                  <c:v>42730.374999936532</c:v>
                </c:pt>
                <c:pt idx="609">
                  <c:v>42730.416666603196</c:v>
                </c:pt>
                <c:pt idx="610">
                  <c:v>42730.45833326986</c:v>
                </c:pt>
                <c:pt idx="611">
                  <c:v>42730.499999936525</c:v>
                </c:pt>
                <c:pt idx="612">
                  <c:v>42730.541666603189</c:v>
                </c:pt>
                <c:pt idx="613">
                  <c:v>42730.583333269853</c:v>
                </c:pt>
                <c:pt idx="614">
                  <c:v>42730.624999936517</c:v>
                </c:pt>
                <c:pt idx="615">
                  <c:v>42730.666666603182</c:v>
                </c:pt>
                <c:pt idx="616">
                  <c:v>42730.708333269846</c:v>
                </c:pt>
                <c:pt idx="617">
                  <c:v>42730.74999993651</c:v>
                </c:pt>
                <c:pt idx="618">
                  <c:v>42730.791666603174</c:v>
                </c:pt>
                <c:pt idx="619">
                  <c:v>42730.833333269838</c:v>
                </c:pt>
                <c:pt idx="620">
                  <c:v>42730.874999936503</c:v>
                </c:pt>
                <c:pt idx="621">
                  <c:v>42730.916666603167</c:v>
                </c:pt>
                <c:pt idx="622">
                  <c:v>42730.958333269831</c:v>
                </c:pt>
                <c:pt idx="623">
                  <c:v>42730.999999936495</c:v>
                </c:pt>
                <c:pt idx="624">
                  <c:v>42731.04166660316</c:v>
                </c:pt>
                <c:pt idx="625">
                  <c:v>42731.083333269824</c:v>
                </c:pt>
                <c:pt idx="626">
                  <c:v>42731.124999936488</c:v>
                </c:pt>
                <c:pt idx="627">
                  <c:v>42731.166666603152</c:v>
                </c:pt>
                <c:pt idx="628">
                  <c:v>42731.208333269817</c:v>
                </c:pt>
                <c:pt idx="629">
                  <c:v>42731.249999936481</c:v>
                </c:pt>
                <c:pt idx="630">
                  <c:v>42731.291666603145</c:v>
                </c:pt>
                <c:pt idx="631">
                  <c:v>42731.333333269809</c:v>
                </c:pt>
                <c:pt idx="632">
                  <c:v>42731.374999936474</c:v>
                </c:pt>
                <c:pt idx="633">
                  <c:v>42731.416666603138</c:v>
                </c:pt>
                <c:pt idx="634">
                  <c:v>42731.458333269802</c:v>
                </c:pt>
                <c:pt idx="635">
                  <c:v>42731.499999936466</c:v>
                </c:pt>
                <c:pt idx="636">
                  <c:v>42731.541666603131</c:v>
                </c:pt>
                <c:pt idx="637">
                  <c:v>42731.583333269795</c:v>
                </c:pt>
                <c:pt idx="638">
                  <c:v>42731.624999936459</c:v>
                </c:pt>
                <c:pt idx="639">
                  <c:v>42731.666666603123</c:v>
                </c:pt>
                <c:pt idx="640">
                  <c:v>42731.708333269788</c:v>
                </c:pt>
                <c:pt idx="641">
                  <c:v>42731.749999936452</c:v>
                </c:pt>
                <c:pt idx="642">
                  <c:v>42731.791666603116</c:v>
                </c:pt>
                <c:pt idx="643">
                  <c:v>42731.83333326978</c:v>
                </c:pt>
                <c:pt idx="644">
                  <c:v>42731.874999936445</c:v>
                </c:pt>
                <c:pt idx="645">
                  <c:v>42731.916666603109</c:v>
                </c:pt>
                <c:pt idx="646">
                  <c:v>42731.958333269773</c:v>
                </c:pt>
                <c:pt idx="647">
                  <c:v>42731.999999936437</c:v>
                </c:pt>
                <c:pt idx="648">
                  <c:v>42732.041666603101</c:v>
                </c:pt>
                <c:pt idx="649">
                  <c:v>42732.083333269766</c:v>
                </c:pt>
                <c:pt idx="650">
                  <c:v>42732.12499993643</c:v>
                </c:pt>
                <c:pt idx="651">
                  <c:v>42732.166666603094</c:v>
                </c:pt>
                <c:pt idx="652">
                  <c:v>42732.208333269758</c:v>
                </c:pt>
                <c:pt idx="653">
                  <c:v>42732.249999936423</c:v>
                </c:pt>
                <c:pt idx="654">
                  <c:v>42732.291666603087</c:v>
                </c:pt>
                <c:pt idx="655">
                  <c:v>42732.333333269751</c:v>
                </c:pt>
                <c:pt idx="656">
                  <c:v>42732.374999936415</c:v>
                </c:pt>
                <c:pt idx="657">
                  <c:v>42732.41666660308</c:v>
                </c:pt>
                <c:pt idx="658">
                  <c:v>42732.458333269744</c:v>
                </c:pt>
                <c:pt idx="659">
                  <c:v>42732.499999936408</c:v>
                </c:pt>
                <c:pt idx="660">
                  <c:v>42732.541666603072</c:v>
                </c:pt>
                <c:pt idx="661">
                  <c:v>42732.583333269737</c:v>
                </c:pt>
                <c:pt idx="662">
                  <c:v>42732.624999936401</c:v>
                </c:pt>
                <c:pt idx="663">
                  <c:v>42732.666666603065</c:v>
                </c:pt>
                <c:pt idx="664">
                  <c:v>42732.708333269729</c:v>
                </c:pt>
                <c:pt idx="665">
                  <c:v>42732.749999936394</c:v>
                </c:pt>
                <c:pt idx="666">
                  <c:v>42732.791666603058</c:v>
                </c:pt>
                <c:pt idx="667">
                  <c:v>42732.833333269722</c:v>
                </c:pt>
                <c:pt idx="668">
                  <c:v>42732.874999936386</c:v>
                </c:pt>
                <c:pt idx="669">
                  <c:v>42732.916666603051</c:v>
                </c:pt>
                <c:pt idx="670">
                  <c:v>42732.958333269715</c:v>
                </c:pt>
                <c:pt idx="671">
                  <c:v>42732.999999936379</c:v>
                </c:pt>
                <c:pt idx="672">
                  <c:v>42733.041666603043</c:v>
                </c:pt>
                <c:pt idx="673">
                  <c:v>42733.083333269708</c:v>
                </c:pt>
                <c:pt idx="674">
                  <c:v>42733.124999936372</c:v>
                </c:pt>
                <c:pt idx="675">
                  <c:v>42733.166666603036</c:v>
                </c:pt>
                <c:pt idx="676">
                  <c:v>42733.2083332697</c:v>
                </c:pt>
                <c:pt idx="677">
                  <c:v>42733.249999936364</c:v>
                </c:pt>
                <c:pt idx="678">
                  <c:v>42733.291666603029</c:v>
                </c:pt>
                <c:pt idx="679">
                  <c:v>42733.333333269693</c:v>
                </c:pt>
                <c:pt idx="680">
                  <c:v>42733.374999936357</c:v>
                </c:pt>
                <c:pt idx="681">
                  <c:v>42733.416666603021</c:v>
                </c:pt>
                <c:pt idx="682">
                  <c:v>42733.458333269686</c:v>
                </c:pt>
                <c:pt idx="683">
                  <c:v>42733.49999993635</c:v>
                </c:pt>
                <c:pt idx="684">
                  <c:v>42733.541666603014</c:v>
                </c:pt>
                <c:pt idx="685">
                  <c:v>42733.583333269678</c:v>
                </c:pt>
                <c:pt idx="686">
                  <c:v>42733.624999936343</c:v>
                </c:pt>
                <c:pt idx="687">
                  <c:v>42733.666666603007</c:v>
                </c:pt>
                <c:pt idx="688">
                  <c:v>42733.708333269671</c:v>
                </c:pt>
                <c:pt idx="689">
                  <c:v>42733.749999936335</c:v>
                </c:pt>
                <c:pt idx="690">
                  <c:v>42733.791666603</c:v>
                </c:pt>
                <c:pt idx="691">
                  <c:v>42733.833333269664</c:v>
                </c:pt>
                <c:pt idx="692">
                  <c:v>42733.874999936328</c:v>
                </c:pt>
                <c:pt idx="693">
                  <c:v>42733.916666602992</c:v>
                </c:pt>
                <c:pt idx="694">
                  <c:v>42733.958333269657</c:v>
                </c:pt>
                <c:pt idx="695">
                  <c:v>42733.999999936321</c:v>
                </c:pt>
                <c:pt idx="696">
                  <c:v>42734.041666602985</c:v>
                </c:pt>
                <c:pt idx="697">
                  <c:v>42734.083333269649</c:v>
                </c:pt>
                <c:pt idx="698">
                  <c:v>42734.124999936314</c:v>
                </c:pt>
                <c:pt idx="699">
                  <c:v>42734.166666602978</c:v>
                </c:pt>
                <c:pt idx="700">
                  <c:v>42734.208333269642</c:v>
                </c:pt>
                <c:pt idx="701">
                  <c:v>42734.249999936306</c:v>
                </c:pt>
                <c:pt idx="702">
                  <c:v>42734.291666602971</c:v>
                </c:pt>
                <c:pt idx="703">
                  <c:v>42734.333333269635</c:v>
                </c:pt>
                <c:pt idx="704">
                  <c:v>42734.374999936299</c:v>
                </c:pt>
                <c:pt idx="705">
                  <c:v>42734.416666602963</c:v>
                </c:pt>
                <c:pt idx="706">
                  <c:v>42734.458333269627</c:v>
                </c:pt>
                <c:pt idx="707">
                  <c:v>42734.499999936292</c:v>
                </c:pt>
                <c:pt idx="708">
                  <c:v>42734.541666602956</c:v>
                </c:pt>
                <c:pt idx="709">
                  <c:v>42734.58333326962</c:v>
                </c:pt>
                <c:pt idx="710">
                  <c:v>42734.624999936284</c:v>
                </c:pt>
                <c:pt idx="711">
                  <c:v>42734.666666602949</c:v>
                </c:pt>
                <c:pt idx="712">
                  <c:v>42734.708333269613</c:v>
                </c:pt>
                <c:pt idx="713">
                  <c:v>42734.749999936277</c:v>
                </c:pt>
                <c:pt idx="714">
                  <c:v>42734.791666602941</c:v>
                </c:pt>
                <c:pt idx="715">
                  <c:v>42734.833333269606</c:v>
                </c:pt>
                <c:pt idx="716">
                  <c:v>42734.87499993627</c:v>
                </c:pt>
                <c:pt idx="717">
                  <c:v>42734.916666602934</c:v>
                </c:pt>
                <c:pt idx="718">
                  <c:v>42734.958333269598</c:v>
                </c:pt>
                <c:pt idx="719">
                  <c:v>42734.999999936263</c:v>
                </c:pt>
                <c:pt idx="720">
                  <c:v>42735.041666602927</c:v>
                </c:pt>
                <c:pt idx="721">
                  <c:v>42735.083333269591</c:v>
                </c:pt>
                <c:pt idx="722">
                  <c:v>42735.124999936255</c:v>
                </c:pt>
                <c:pt idx="723">
                  <c:v>42735.16666660292</c:v>
                </c:pt>
                <c:pt idx="724">
                  <c:v>42735.208333269584</c:v>
                </c:pt>
                <c:pt idx="725">
                  <c:v>42735.249999936248</c:v>
                </c:pt>
                <c:pt idx="726">
                  <c:v>42735.291666602912</c:v>
                </c:pt>
                <c:pt idx="727">
                  <c:v>42735.333333269577</c:v>
                </c:pt>
                <c:pt idx="728">
                  <c:v>42735.374999936241</c:v>
                </c:pt>
                <c:pt idx="729">
                  <c:v>42735.416666602905</c:v>
                </c:pt>
                <c:pt idx="730">
                  <c:v>42735.458333269569</c:v>
                </c:pt>
              </c:numCache>
            </c:numRef>
          </c:cat>
          <c:val>
            <c:numRef>
              <c:f>Hourly!$Y$3:$Y$733</c:f>
              <c:numCache>
                <c:formatCode>General</c:formatCode>
                <c:ptCount val="731"/>
                <c:pt idx="0">
                  <c:v>2217</c:v>
                </c:pt>
                <c:pt idx="1">
                  <c:v>2256</c:v>
                </c:pt>
                <c:pt idx="2">
                  <c:v>2329</c:v>
                </c:pt>
                <c:pt idx="3">
                  <c:v>2295</c:v>
                </c:pt>
                <c:pt idx="4">
                  <c:v>2203</c:v>
                </c:pt>
                <c:pt idx="5">
                  <c:v>2081</c:v>
                </c:pt>
                <c:pt idx="6">
                  <c:v>2088</c:v>
                </c:pt>
                <c:pt idx="7">
                  <c:v>2093</c:v>
                </c:pt>
                <c:pt idx="8">
                  <c:v>2109</c:v>
                </c:pt>
                <c:pt idx="9">
                  <c:v>2350</c:v>
                </c:pt>
                <c:pt idx="10">
                  <c:v>2550</c:v>
                </c:pt>
                <c:pt idx="11">
                  <c:v>2697</c:v>
                </c:pt>
                <c:pt idx="12">
                  <c:v>2762</c:v>
                </c:pt>
                <c:pt idx="13">
                  <c:v>2878</c:v>
                </c:pt>
                <c:pt idx="14">
                  <c:v>2887</c:v>
                </c:pt>
                <c:pt idx="15">
                  <c:v>2760</c:v>
                </c:pt>
                <c:pt idx="16">
                  <c:v>2934</c:v>
                </c:pt>
                <c:pt idx="17">
                  <c:v>3044</c:v>
                </c:pt>
                <c:pt idx="18">
                  <c:v>3083</c:v>
                </c:pt>
                <c:pt idx="19">
                  <c:v>3109</c:v>
                </c:pt>
                <c:pt idx="20">
                  <c:v>3089</c:v>
                </c:pt>
                <c:pt idx="21">
                  <c:v>3175</c:v>
                </c:pt>
                <c:pt idx="22">
                  <c:v>3227</c:v>
                </c:pt>
                <c:pt idx="23">
                  <c:v>3253</c:v>
                </c:pt>
                <c:pt idx="24">
                  <c:v>3180</c:v>
                </c:pt>
                <c:pt idx="25">
                  <c:v>3212</c:v>
                </c:pt>
                <c:pt idx="26">
                  <c:v>3086</c:v>
                </c:pt>
                <c:pt idx="27">
                  <c:v>3006</c:v>
                </c:pt>
                <c:pt idx="28">
                  <c:v>3009</c:v>
                </c:pt>
                <c:pt idx="29">
                  <c:v>2996</c:v>
                </c:pt>
                <c:pt idx="30">
                  <c:v>2850</c:v>
                </c:pt>
                <c:pt idx="31">
                  <c:v>2497</c:v>
                </c:pt>
                <c:pt idx="32">
                  <c:v>2273</c:v>
                </c:pt>
                <c:pt idx="33">
                  <c:v>1941</c:v>
                </c:pt>
                <c:pt idx="34">
                  <c:v>1645</c:v>
                </c:pt>
                <c:pt idx="35">
                  <c:v>1450</c:v>
                </c:pt>
                <c:pt idx="36">
                  <c:v>1240</c:v>
                </c:pt>
                <c:pt idx="37">
                  <c:v>1129</c:v>
                </c:pt>
                <c:pt idx="38">
                  <c:v>1127</c:v>
                </c:pt>
                <c:pt idx="39">
                  <c:v>1139</c:v>
                </c:pt>
                <c:pt idx="40">
                  <c:v>1074</c:v>
                </c:pt>
                <c:pt idx="41">
                  <c:v>907</c:v>
                </c:pt>
                <c:pt idx="42">
                  <c:v>745</c:v>
                </c:pt>
                <c:pt idx="43">
                  <c:v>676</c:v>
                </c:pt>
                <c:pt idx="44">
                  <c:v>585</c:v>
                </c:pt>
                <c:pt idx="45">
                  <c:v>550</c:v>
                </c:pt>
                <c:pt idx="46">
                  <c:v>574</c:v>
                </c:pt>
                <c:pt idx="47">
                  <c:v>607</c:v>
                </c:pt>
                <c:pt idx="48">
                  <c:v>692</c:v>
                </c:pt>
                <c:pt idx="49">
                  <c:v>633</c:v>
                </c:pt>
                <c:pt idx="50">
                  <c:v>542</c:v>
                </c:pt>
                <c:pt idx="51">
                  <c:v>343</c:v>
                </c:pt>
                <c:pt idx="52">
                  <c:v>232</c:v>
                </c:pt>
                <c:pt idx="53">
                  <c:v>150</c:v>
                </c:pt>
                <c:pt idx="54">
                  <c:v>91</c:v>
                </c:pt>
                <c:pt idx="55">
                  <c:v>76</c:v>
                </c:pt>
                <c:pt idx="56">
                  <c:v>51</c:v>
                </c:pt>
                <c:pt idx="57">
                  <c:v>60</c:v>
                </c:pt>
                <c:pt idx="58">
                  <c:v>142</c:v>
                </c:pt>
                <c:pt idx="59">
                  <c:v>226</c:v>
                </c:pt>
                <c:pt idx="60">
                  <c:v>310</c:v>
                </c:pt>
                <c:pt idx="61">
                  <c:v>416</c:v>
                </c:pt>
                <c:pt idx="62">
                  <c:v>490</c:v>
                </c:pt>
                <c:pt idx="63">
                  <c:v>557</c:v>
                </c:pt>
                <c:pt idx="64">
                  <c:v>610</c:v>
                </c:pt>
                <c:pt idx="65">
                  <c:v>562</c:v>
                </c:pt>
                <c:pt idx="66">
                  <c:v>479</c:v>
                </c:pt>
                <c:pt idx="67">
                  <c:v>460</c:v>
                </c:pt>
                <c:pt idx="68">
                  <c:v>505</c:v>
                </c:pt>
                <c:pt idx="69">
                  <c:v>616</c:v>
                </c:pt>
                <c:pt idx="70">
                  <c:v>701</c:v>
                </c:pt>
                <c:pt idx="71">
                  <c:v>776</c:v>
                </c:pt>
                <c:pt idx="72">
                  <c:v>726</c:v>
                </c:pt>
                <c:pt idx="73">
                  <c:v>693</c:v>
                </c:pt>
                <c:pt idx="74">
                  <c:v>704</c:v>
                </c:pt>
                <c:pt idx="75">
                  <c:v>699</c:v>
                </c:pt>
                <c:pt idx="76">
                  <c:v>675</c:v>
                </c:pt>
                <c:pt idx="77">
                  <c:v>679</c:v>
                </c:pt>
                <c:pt idx="78">
                  <c:v>683</c:v>
                </c:pt>
                <c:pt idx="79">
                  <c:v>717</c:v>
                </c:pt>
                <c:pt idx="80">
                  <c:v>805</c:v>
                </c:pt>
                <c:pt idx="81">
                  <c:v>781</c:v>
                </c:pt>
                <c:pt idx="82">
                  <c:v>800</c:v>
                </c:pt>
                <c:pt idx="83">
                  <c:v>825</c:v>
                </c:pt>
                <c:pt idx="84">
                  <c:v>905</c:v>
                </c:pt>
                <c:pt idx="85">
                  <c:v>934</c:v>
                </c:pt>
                <c:pt idx="86">
                  <c:v>934</c:v>
                </c:pt>
                <c:pt idx="87">
                  <c:v>942</c:v>
                </c:pt>
                <c:pt idx="88">
                  <c:v>972</c:v>
                </c:pt>
                <c:pt idx="89">
                  <c:v>974</c:v>
                </c:pt>
                <c:pt idx="90">
                  <c:v>974</c:v>
                </c:pt>
                <c:pt idx="91">
                  <c:v>933</c:v>
                </c:pt>
                <c:pt idx="92">
                  <c:v>967</c:v>
                </c:pt>
                <c:pt idx="93">
                  <c:v>1027</c:v>
                </c:pt>
                <c:pt idx="94">
                  <c:v>1071</c:v>
                </c:pt>
                <c:pt idx="95">
                  <c:v>1096</c:v>
                </c:pt>
                <c:pt idx="96">
                  <c:v>1100</c:v>
                </c:pt>
                <c:pt idx="97">
                  <c:v>1119</c:v>
                </c:pt>
                <c:pt idx="98">
                  <c:v>1185</c:v>
                </c:pt>
                <c:pt idx="99">
                  <c:v>1219</c:v>
                </c:pt>
                <c:pt idx="100">
                  <c:v>1257</c:v>
                </c:pt>
                <c:pt idx="101">
                  <c:v>1340</c:v>
                </c:pt>
                <c:pt idx="102">
                  <c:v>1383</c:v>
                </c:pt>
                <c:pt idx="103">
                  <c:v>1407</c:v>
                </c:pt>
                <c:pt idx="104">
                  <c:v>1473</c:v>
                </c:pt>
                <c:pt idx="105">
                  <c:v>1480</c:v>
                </c:pt>
                <c:pt idx="106">
                  <c:v>1540</c:v>
                </c:pt>
                <c:pt idx="107">
                  <c:v>1537</c:v>
                </c:pt>
                <c:pt idx="108">
                  <c:v>1548</c:v>
                </c:pt>
                <c:pt idx="109">
                  <c:v>1581</c:v>
                </c:pt>
                <c:pt idx="110">
                  <c:v>1635</c:v>
                </c:pt>
                <c:pt idx="111">
                  <c:v>1642</c:v>
                </c:pt>
                <c:pt idx="112">
                  <c:v>1633</c:v>
                </c:pt>
                <c:pt idx="113">
                  <c:v>1672</c:v>
                </c:pt>
                <c:pt idx="114">
                  <c:v>1722</c:v>
                </c:pt>
                <c:pt idx="115">
                  <c:v>1821</c:v>
                </c:pt>
                <c:pt idx="116">
                  <c:v>1880</c:v>
                </c:pt>
                <c:pt idx="117">
                  <c:v>1838</c:v>
                </c:pt>
                <c:pt idx="118">
                  <c:v>1766</c:v>
                </c:pt>
                <c:pt idx="119">
                  <c:v>1725</c:v>
                </c:pt>
                <c:pt idx="120">
                  <c:v>1726</c:v>
                </c:pt>
                <c:pt idx="121">
                  <c:v>1650</c:v>
                </c:pt>
                <c:pt idx="122">
                  <c:v>1533</c:v>
                </c:pt>
                <c:pt idx="123">
                  <c:v>1483</c:v>
                </c:pt>
                <c:pt idx="124">
                  <c:v>1439</c:v>
                </c:pt>
                <c:pt idx="125">
                  <c:v>1284</c:v>
                </c:pt>
                <c:pt idx="126">
                  <c:v>1044</c:v>
                </c:pt>
                <c:pt idx="127">
                  <c:v>798</c:v>
                </c:pt>
                <c:pt idx="128">
                  <c:v>638</c:v>
                </c:pt>
                <c:pt idx="129">
                  <c:v>499</c:v>
                </c:pt>
                <c:pt idx="130">
                  <c:v>462</c:v>
                </c:pt>
                <c:pt idx="131">
                  <c:v>422</c:v>
                </c:pt>
                <c:pt idx="132">
                  <c:v>338</c:v>
                </c:pt>
                <c:pt idx="133">
                  <c:v>259</c:v>
                </c:pt>
                <c:pt idx="134">
                  <c:v>153</c:v>
                </c:pt>
                <c:pt idx="135">
                  <c:v>104</c:v>
                </c:pt>
                <c:pt idx="136">
                  <c:v>95</c:v>
                </c:pt>
                <c:pt idx="137">
                  <c:v>84</c:v>
                </c:pt>
                <c:pt idx="138">
                  <c:v>68</c:v>
                </c:pt>
                <c:pt idx="139">
                  <c:v>56</c:v>
                </c:pt>
                <c:pt idx="140">
                  <c:v>45</c:v>
                </c:pt>
                <c:pt idx="141">
                  <c:v>42</c:v>
                </c:pt>
                <c:pt idx="142">
                  <c:v>71</c:v>
                </c:pt>
                <c:pt idx="143">
                  <c:v>98</c:v>
                </c:pt>
                <c:pt idx="144">
                  <c:v>177</c:v>
                </c:pt>
                <c:pt idx="145">
                  <c:v>250</c:v>
                </c:pt>
                <c:pt idx="146">
                  <c:v>265</c:v>
                </c:pt>
                <c:pt idx="147">
                  <c:v>338</c:v>
                </c:pt>
                <c:pt idx="148">
                  <c:v>538</c:v>
                </c:pt>
                <c:pt idx="149">
                  <c:v>690</c:v>
                </c:pt>
                <c:pt idx="150">
                  <c:v>825</c:v>
                </c:pt>
                <c:pt idx="151">
                  <c:v>1006</c:v>
                </c:pt>
                <c:pt idx="152">
                  <c:v>1073</c:v>
                </c:pt>
                <c:pt idx="153">
                  <c:v>1234</c:v>
                </c:pt>
                <c:pt idx="154">
                  <c:v>1254</c:v>
                </c:pt>
                <c:pt idx="155">
                  <c:v>1278</c:v>
                </c:pt>
                <c:pt idx="156">
                  <c:v>1347</c:v>
                </c:pt>
                <c:pt idx="157">
                  <c:v>1526</c:v>
                </c:pt>
                <c:pt idx="158">
                  <c:v>1600</c:v>
                </c:pt>
                <c:pt idx="159">
                  <c:v>1644</c:v>
                </c:pt>
                <c:pt idx="160">
                  <c:v>1780</c:v>
                </c:pt>
                <c:pt idx="161">
                  <c:v>1971</c:v>
                </c:pt>
                <c:pt idx="162">
                  <c:v>2107</c:v>
                </c:pt>
                <c:pt idx="163">
                  <c:v>2249</c:v>
                </c:pt>
                <c:pt idx="164">
                  <c:v>2414</c:v>
                </c:pt>
                <c:pt idx="165">
                  <c:v>2529</c:v>
                </c:pt>
                <c:pt idx="166">
                  <c:v>2621</c:v>
                </c:pt>
                <c:pt idx="167">
                  <c:v>2712</c:v>
                </c:pt>
                <c:pt idx="168">
                  <c:v>2623</c:v>
                </c:pt>
                <c:pt idx="169">
                  <c:v>2656</c:v>
                </c:pt>
                <c:pt idx="170">
                  <c:v>2598</c:v>
                </c:pt>
                <c:pt idx="171">
                  <c:v>2663</c:v>
                </c:pt>
                <c:pt idx="172">
                  <c:v>2610</c:v>
                </c:pt>
                <c:pt idx="173">
                  <c:v>2800</c:v>
                </c:pt>
                <c:pt idx="174">
                  <c:v>2676</c:v>
                </c:pt>
                <c:pt idx="175">
                  <c:v>2744</c:v>
                </c:pt>
                <c:pt idx="176">
                  <c:v>2814</c:v>
                </c:pt>
                <c:pt idx="177">
                  <c:v>2706</c:v>
                </c:pt>
                <c:pt idx="178">
                  <c:v>2838</c:v>
                </c:pt>
                <c:pt idx="179">
                  <c:v>2654</c:v>
                </c:pt>
                <c:pt idx="180">
                  <c:v>2805</c:v>
                </c:pt>
                <c:pt idx="181">
                  <c:v>2950</c:v>
                </c:pt>
                <c:pt idx="182">
                  <c:v>2873</c:v>
                </c:pt>
                <c:pt idx="183">
                  <c:v>2641</c:v>
                </c:pt>
                <c:pt idx="184">
                  <c:v>2649</c:v>
                </c:pt>
                <c:pt idx="185">
                  <c:v>2767</c:v>
                </c:pt>
                <c:pt idx="186">
                  <c:v>2726</c:v>
                </c:pt>
                <c:pt idx="187">
                  <c:v>2681</c:v>
                </c:pt>
                <c:pt idx="188">
                  <c:v>2509</c:v>
                </c:pt>
                <c:pt idx="189">
                  <c:v>2124</c:v>
                </c:pt>
                <c:pt idx="190">
                  <c:v>1557</c:v>
                </c:pt>
                <c:pt idx="191">
                  <c:v>1317</c:v>
                </c:pt>
                <c:pt idx="192">
                  <c:v>1186</c:v>
                </c:pt>
                <c:pt idx="193">
                  <c:v>1134</c:v>
                </c:pt>
                <c:pt idx="194">
                  <c:v>1125</c:v>
                </c:pt>
                <c:pt idx="195">
                  <c:v>1204</c:v>
                </c:pt>
                <c:pt idx="196">
                  <c:v>1301</c:v>
                </c:pt>
                <c:pt idx="197">
                  <c:v>1329</c:v>
                </c:pt>
                <c:pt idx="198">
                  <c:v>1327</c:v>
                </c:pt>
                <c:pt idx="199">
                  <c:v>1264</c:v>
                </c:pt>
                <c:pt idx="200">
                  <c:v>1272</c:v>
                </c:pt>
                <c:pt idx="201">
                  <c:v>1281</c:v>
                </c:pt>
                <c:pt idx="202">
                  <c:v>1254</c:v>
                </c:pt>
                <c:pt idx="203">
                  <c:v>1673</c:v>
                </c:pt>
                <c:pt idx="204">
                  <c:v>1912</c:v>
                </c:pt>
                <c:pt idx="205">
                  <c:v>1985</c:v>
                </c:pt>
                <c:pt idx="206">
                  <c:v>1904</c:v>
                </c:pt>
                <c:pt idx="207">
                  <c:v>1913</c:v>
                </c:pt>
                <c:pt idx="208">
                  <c:v>1700</c:v>
                </c:pt>
                <c:pt idx="209">
                  <c:v>1713</c:v>
                </c:pt>
                <c:pt idx="210">
                  <c:v>1718</c:v>
                </c:pt>
                <c:pt idx="211">
                  <c:v>1666</c:v>
                </c:pt>
                <c:pt idx="212">
                  <c:v>1646</c:v>
                </c:pt>
                <c:pt idx="213">
                  <c:v>1586</c:v>
                </c:pt>
                <c:pt idx="214">
                  <c:v>1518</c:v>
                </c:pt>
                <c:pt idx="215">
                  <c:v>1526</c:v>
                </c:pt>
                <c:pt idx="216">
                  <c:v>1590</c:v>
                </c:pt>
                <c:pt idx="217">
                  <c:v>1673</c:v>
                </c:pt>
                <c:pt idx="218">
                  <c:v>1661</c:v>
                </c:pt>
                <c:pt idx="219">
                  <c:v>1570</c:v>
                </c:pt>
                <c:pt idx="220">
                  <c:v>1738</c:v>
                </c:pt>
                <c:pt idx="221">
                  <c:v>1968</c:v>
                </c:pt>
                <c:pt idx="222">
                  <c:v>2089</c:v>
                </c:pt>
                <c:pt idx="223">
                  <c:v>2360</c:v>
                </c:pt>
                <c:pt idx="224">
                  <c:v>2312</c:v>
                </c:pt>
                <c:pt idx="225">
                  <c:v>2250</c:v>
                </c:pt>
                <c:pt idx="226">
                  <c:v>2040</c:v>
                </c:pt>
                <c:pt idx="227">
                  <c:v>1956</c:v>
                </c:pt>
                <c:pt idx="228">
                  <c:v>1969</c:v>
                </c:pt>
                <c:pt idx="229">
                  <c:v>1973</c:v>
                </c:pt>
                <c:pt idx="230">
                  <c:v>2013</c:v>
                </c:pt>
                <c:pt idx="231">
                  <c:v>2018</c:v>
                </c:pt>
                <c:pt idx="232">
                  <c:v>1957</c:v>
                </c:pt>
                <c:pt idx="233">
                  <c:v>1975</c:v>
                </c:pt>
                <c:pt idx="234">
                  <c:v>2091</c:v>
                </c:pt>
                <c:pt idx="235">
                  <c:v>2100</c:v>
                </c:pt>
                <c:pt idx="236">
                  <c:v>2057</c:v>
                </c:pt>
                <c:pt idx="237">
                  <c:v>1897</c:v>
                </c:pt>
                <c:pt idx="238">
                  <c:v>1642</c:v>
                </c:pt>
                <c:pt idx="239">
                  <c:v>1496</c:v>
                </c:pt>
                <c:pt idx="240">
                  <c:v>1386</c:v>
                </c:pt>
                <c:pt idx="241">
                  <c:v>1257</c:v>
                </c:pt>
                <c:pt idx="242">
                  <c:v>1109</c:v>
                </c:pt>
                <c:pt idx="243">
                  <c:v>1046</c:v>
                </c:pt>
                <c:pt idx="244">
                  <c:v>992</c:v>
                </c:pt>
                <c:pt idx="245">
                  <c:v>971</c:v>
                </c:pt>
                <c:pt idx="246">
                  <c:v>943</c:v>
                </c:pt>
                <c:pt idx="247">
                  <c:v>840</c:v>
                </c:pt>
                <c:pt idx="248">
                  <c:v>810</c:v>
                </c:pt>
                <c:pt idx="249">
                  <c:v>692</c:v>
                </c:pt>
                <c:pt idx="250">
                  <c:v>740</c:v>
                </c:pt>
                <c:pt idx="251">
                  <c:v>782</c:v>
                </c:pt>
                <c:pt idx="252">
                  <c:v>852</c:v>
                </c:pt>
                <c:pt idx="253">
                  <c:v>1046</c:v>
                </c:pt>
                <c:pt idx="254">
                  <c:v>1268</c:v>
                </c:pt>
                <c:pt idx="255">
                  <c:v>1360</c:v>
                </c:pt>
                <c:pt idx="256">
                  <c:v>1556</c:v>
                </c:pt>
                <c:pt idx="257">
                  <c:v>1771</c:v>
                </c:pt>
                <c:pt idx="258">
                  <c:v>1900</c:v>
                </c:pt>
                <c:pt idx="259">
                  <c:v>1964</c:v>
                </c:pt>
                <c:pt idx="260">
                  <c:v>1976</c:v>
                </c:pt>
                <c:pt idx="261">
                  <c:v>1889</c:v>
                </c:pt>
                <c:pt idx="262">
                  <c:v>1900</c:v>
                </c:pt>
                <c:pt idx="263">
                  <c:v>1561</c:v>
                </c:pt>
                <c:pt idx="264">
                  <c:v>1536</c:v>
                </c:pt>
                <c:pt idx="265">
                  <c:v>1453</c:v>
                </c:pt>
                <c:pt idx="266">
                  <c:v>1332</c:v>
                </c:pt>
                <c:pt idx="267">
                  <c:v>1410</c:v>
                </c:pt>
                <c:pt idx="268">
                  <c:v>1686</c:v>
                </c:pt>
                <c:pt idx="269">
                  <c:v>1744</c:v>
                </c:pt>
                <c:pt idx="270">
                  <c:v>1629</c:v>
                </c:pt>
                <c:pt idx="271">
                  <c:v>1490</c:v>
                </c:pt>
                <c:pt idx="272">
                  <c:v>1295</c:v>
                </c:pt>
                <c:pt idx="273">
                  <c:v>1080</c:v>
                </c:pt>
                <c:pt idx="274">
                  <c:v>906</c:v>
                </c:pt>
                <c:pt idx="275">
                  <c:v>699</c:v>
                </c:pt>
                <c:pt idx="276">
                  <c:v>436</c:v>
                </c:pt>
                <c:pt idx="277">
                  <c:v>340</c:v>
                </c:pt>
                <c:pt idx="278">
                  <c:v>260</c:v>
                </c:pt>
                <c:pt idx="279">
                  <c:v>289</c:v>
                </c:pt>
                <c:pt idx="280">
                  <c:v>275</c:v>
                </c:pt>
                <c:pt idx="281">
                  <c:v>227</c:v>
                </c:pt>
                <c:pt idx="282">
                  <c:v>176</c:v>
                </c:pt>
                <c:pt idx="283">
                  <c:v>184</c:v>
                </c:pt>
                <c:pt idx="284">
                  <c:v>174</c:v>
                </c:pt>
                <c:pt idx="285">
                  <c:v>202</c:v>
                </c:pt>
                <c:pt idx="286">
                  <c:v>262</c:v>
                </c:pt>
                <c:pt idx="287">
                  <c:v>383</c:v>
                </c:pt>
                <c:pt idx="288">
                  <c:v>424</c:v>
                </c:pt>
                <c:pt idx="289">
                  <c:v>442</c:v>
                </c:pt>
                <c:pt idx="290">
                  <c:v>370</c:v>
                </c:pt>
                <c:pt idx="291">
                  <c:v>401</c:v>
                </c:pt>
                <c:pt idx="292">
                  <c:v>409</c:v>
                </c:pt>
                <c:pt idx="293">
                  <c:v>414</c:v>
                </c:pt>
                <c:pt idx="294">
                  <c:v>426</c:v>
                </c:pt>
                <c:pt idx="295">
                  <c:v>442</c:v>
                </c:pt>
                <c:pt idx="296">
                  <c:v>425</c:v>
                </c:pt>
                <c:pt idx="297">
                  <c:v>431</c:v>
                </c:pt>
                <c:pt idx="298">
                  <c:v>464</c:v>
                </c:pt>
                <c:pt idx="299">
                  <c:v>431</c:v>
                </c:pt>
                <c:pt idx="300">
                  <c:v>377</c:v>
                </c:pt>
                <c:pt idx="301">
                  <c:v>363</c:v>
                </c:pt>
                <c:pt idx="302">
                  <c:v>451</c:v>
                </c:pt>
                <c:pt idx="303">
                  <c:v>420</c:v>
                </c:pt>
                <c:pt idx="304">
                  <c:v>400</c:v>
                </c:pt>
                <c:pt idx="305">
                  <c:v>388</c:v>
                </c:pt>
                <c:pt idx="306">
                  <c:v>405</c:v>
                </c:pt>
                <c:pt idx="307">
                  <c:v>391</c:v>
                </c:pt>
                <c:pt idx="308">
                  <c:v>352</c:v>
                </c:pt>
                <c:pt idx="309">
                  <c:v>313</c:v>
                </c:pt>
                <c:pt idx="310">
                  <c:v>428</c:v>
                </c:pt>
                <c:pt idx="311">
                  <c:v>525</c:v>
                </c:pt>
                <c:pt idx="312">
                  <c:v>397</c:v>
                </c:pt>
                <c:pt idx="313">
                  <c:v>386</c:v>
                </c:pt>
                <c:pt idx="314">
                  <c:v>366</c:v>
                </c:pt>
                <c:pt idx="315">
                  <c:v>332</c:v>
                </c:pt>
                <c:pt idx="316">
                  <c:v>276</c:v>
                </c:pt>
                <c:pt idx="317">
                  <c:v>186</c:v>
                </c:pt>
                <c:pt idx="318">
                  <c:v>120</c:v>
                </c:pt>
                <c:pt idx="319">
                  <c:v>87</c:v>
                </c:pt>
                <c:pt idx="320">
                  <c:v>77</c:v>
                </c:pt>
                <c:pt idx="321">
                  <c:v>73</c:v>
                </c:pt>
                <c:pt idx="322">
                  <c:v>89</c:v>
                </c:pt>
                <c:pt idx="323">
                  <c:v>76</c:v>
                </c:pt>
                <c:pt idx="324">
                  <c:v>100</c:v>
                </c:pt>
                <c:pt idx="325">
                  <c:v>154</c:v>
                </c:pt>
                <c:pt idx="326">
                  <c:v>209</c:v>
                </c:pt>
                <c:pt idx="327">
                  <c:v>203</c:v>
                </c:pt>
                <c:pt idx="328">
                  <c:v>201</c:v>
                </c:pt>
                <c:pt idx="329">
                  <c:v>218</c:v>
                </c:pt>
                <c:pt idx="330">
                  <c:v>239</c:v>
                </c:pt>
                <c:pt idx="331">
                  <c:v>260</c:v>
                </c:pt>
                <c:pt idx="332">
                  <c:v>198</c:v>
                </c:pt>
                <c:pt idx="333">
                  <c:v>180</c:v>
                </c:pt>
                <c:pt idx="334">
                  <c:v>177</c:v>
                </c:pt>
                <c:pt idx="335">
                  <c:v>184</c:v>
                </c:pt>
                <c:pt idx="336">
                  <c:v>210</c:v>
                </c:pt>
                <c:pt idx="337">
                  <c:v>251</c:v>
                </c:pt>
                <c:pt idx="338">
                  <c:v>274</c:v>
                </c:pt>
                <c:pt idx="339">
                  <c:v>285</c:v>
                </c:pt>
                <c:pt idx="340">
                  <c:v>318</c:v>
                </c:pt>
                <c:pt idx="341">
                  <c:v>357</c:v>
                </c:pt>
                <c:pt idx="342">
                  <c:v>401</c:v>
                </c:pt>
                <c:pt idx="343">
                  <c:v>429</c:v>
                </c:pt>
                <c:pt idx="344">
                  <c:v>533</c:v>
                </c:pt>
                <c:pt idx="345">
                  <c:v>560</c:v>
                </c:pt>
                <c:pt idx="346">
                  <c:v>595</c:v>
                </c:pt>
                <c:pt idx="347">
                  <c:v>551</c:v>
                </c:pt>
                <c:pt idx="348">
                  <c:v>484</c:v>
                </c:pt>
                <c:pt idx="349">
                  <c:v>451</c:v>
                </c:pt>
                <c:pt idx="350">
                  <c:v>484</c:v>
                </c:pt>
                <c:pt idx="351">
                  <c:v>504</c:v>
                </c:pt>
                <c:pt idx="352">
                  <c:v>529</c:v>
                </c:pt>
                <c:pt idx="353">
                  <c:v>687</c:v>
                </c:pt>
                <c:pt idx="354">
                  <c:v>740</c:v>
                </c:pt>
                <c:pt idx="355">
                  <c:v>710</c:v>
                </c:pt>
                <c:pt idx="356">
                  <c:v>691</c:v>
                </c:pt>
                <c:pt idx="357">
                  <c:v>768</c:v>
                </c:pt>
                <c:pt idx="358">
                  <c:v>862</c:v>
                </c:pt>
                <c:pt idx="359">
                  <c:v>923</c:v>
                </c:pt>
                <c:pt idx="360">
                  <c:v>944</c:v>
                </c:pt>
                <c:pt idx="361">
                  <c:v>967</c:v>
                </c:pt>
                <c:pt idx="362">
                  <c:v>1009</c:v>
                </c:pt>
                <c:pt idx="363">
                  <c:v>1030</c:v>
                </c:pt>
                <c:pt idx="364">
                  <c:v>1013</c:v>
                </c:pt>
                <c:pt idx="365">
                  <c:v>956</c:v>
                </c:pt>
                <c:pt idx="366">
                  <c:v>952</c:v>
                </c:pt>
                <c:pt idx="367">
                  <c:v>909</c:v>
                </c:pt>
                <c:pt idx="368">
                  <c:v>805</c:v>
                </c:pt>
                <c:pt idx="369">
                  <c:v>727</c:v>
                </c:pt>
                <c:pt idx="370">
                  <c:v>657</c:v>
                </c:pt>
                <c:pt idx="371">
                  <c:v>565</c:v>
                </c:pt>
                <c:pt idx="372">
                  <c:v>474</c:v>
                </c:pt>
                <c:pt idx="373">
                  <c:v>423</c:v>
                </c:pt>
                <c:pt idx="374">
                  <c:v>363</c:v>
                </c:pt>
                <c:pt idx="375">
                  <c:v>284</c:v>
                </c:pt>
                <c:pt idx="376">
                  <c:v>241</c:v>
                </c:pt>
                <c:pt idx="377">
                  <c:v>224</c:v>
                </c:pt>
                <c:pt idx="378">
                  <c:v>194</c:v>
                </c:pt>
                <c:pt idx="379">
                  <c:v>155</c:v>
                </c:pt>
                <c:pt idx="380">
                  <c:v>130</c:v>
                </c:pt>
                <c:pt idx="381">
                  <c:v>113</c:v>
                </c:pt>
                <c:pt idx="382">
                  <c:v>90</c:v>
                </c:pt>
                <c:pt idx="383">
                  <c:v>82</c:v>
                </c:pt>
                <c:pt idx="384">
                  <c:v>84</c:v>
                </c:pt>
                <c:pt idx="385">
                  <c:v>89</c:v>
                </c:pt>
                <c:pt idx="386">
                  <c:v>93</c:v>
                </c:pt>
                <c:pt idx="387">
                  <c:v>113</c:v>
                </c:pt>
                <c:pt idx="388">
                  <c:v>127</c:v>
                </c:pt>
                <c:pt idx="389">
                  <c:v>115</c:v>
                </c:pt>
                <c:pt idx="390">
                  <c:v>102</c:v>
                </c:pt>
                <c:pt idx="391">
                  <c:v>96</c:v>
                </c:pt>
                <c:pt idx="392">
                  <c:v>85</c:v>
                </c:pt>
                <c:pt idx="393">
                  <c:v>107</c:v>
                </c:pt>
                <c:pt idx="394">
                  <c:v>138</c:v>
                </c:pt>
                <c:pt idx="395">
                  <c:v>170</c:v>
                </c:pt>
                <c:pt idx="396">
                  <c:v>151</c:v>
                </c:pt>
                <c:pt idx="397">
                  <c:v>166</c:v>
                </c:pt>
                <c:pt idx="398">
                  <c:v>241</c:v>
                </c:pt>
                <c:pt idx="399">
                  <c:v>322</c:v>
                </c:pt>
                <c:pt idx="400">
                  <c:v>408</c:v>
                </c:pt>
                <c:pt idx="401">
                  <c:v>507</c:v>
                </c:pt>
                <c:pt idx="402">
                  <c:v>664</c:v>
                </c:pt>
                <c:pt idx="403">
                  <c:v>785</c:v>
                </c:pt>
                <c:pt idx="404">
                  <c:v>841</c:v>
                </c:pt>
                <c:pt idx="405">
                  <c:v>839</c:v>
                </c:pt>
                <c:pt idx="406">
                  <c:v>813</c:v>
                </c:pt>
                <c:pt idx="407">
                  <c:v>912</c:v>
                </c:pt>
                <c:pt idx="408">
                  <c:v>1109</c:v>
                </c:pt>
                <c:pt idx="409">
                  <c:v>1278</c:v>
                </c:pt>
                <c:pt idx="410">
                  <c:v>1372</c:v>
                </c:pt>
                <c:pt idx="411">
                  <c:v>1488</c:v>
                </c:pt>
                <c:pt idx="412">
                  <c:v>1473</c:v>
                </c:pt>
                <c:pt idx="413">
                  <c:v>1467</c:v>
                </c:pt>
                <c:pt idx="414">
                  <c:v>1550</c:v>
                </c:pt>
                <c:pt idx="415">
                  <c:v>1594</c:v>
                </c:pt>
                <c:pt idx="416">
                  <c:v>1533</c:v>
                </c:pt>
                <c:pt idx="417">
                  <c:v>1417</c:v>
                </c:pt>
                <c:pt idx="418">
                  <c:v>1274</c:v>
                </c:pt>
                <c:pt idx="419">
                  <c:v>1065</c:v>
                </c:pt>
                <c:pt idx="420">
                  <c:v>806</c:v>
                </c:pt>
                <c:pt idx="421">
                  <c:v>689</c:v>
                </c:pt>
                <c:pt idx="422">
                  <c:v>601</c:v>
                </c:pt>
                <c:pt idx="423">
                  <c:v>457</c:v>
                </c:pt>
                <c:pt idx="424">
                  <c:v>375</c:v>
                </c:pt>
                <c:pt idx="425">
                  <c:v>284</c:v>
                </c:pt>
                <c:pt idx="426">
                  <c:v>259</c:v>
                </c:pt>
                <c:pt idx="427">
                  <c:v>138</c:v>
                </c:pt>
                <c:pt idx="428">
                  <c:v>117</c:v>
                </c:pt>
                <c:pt idx="429">
                  <c:v>74</c:v>
                </c:pt>
                <c:pt idx="430">
                  <c:v>68</c:v>
                </c:pt>
                <c:pt idx="431">
                  <c:v>46</c:v>
                </c:pt>
                <c:pt idx="432">
                  <c:v>32</c:v>
                </c:pt>
                <c:pt idx="433">
                  <c:v>37</c:v>
                </c:pt>
                <c:pt idx="434">
                  <c:v>62</c:v>
                </c:pt>
                <c:pt idx="435">
                  <c:v>98</c:v>
                </c:pt>
                <c:pt idx="436">
                  <c:v>152</c:v>
                </c:pt>
                <c:pt idx="437">
                  <c:v>176</c:v>
                </c:pt>
                <c:pt idx="438">
                  <c:v>246</c:v>
                </c:pt>
                <c:pt idx="439">
                  <c:v>312</c:v>
                </c:pt>
                <c:pt idx="440">
                  <c:v>341</c:v>
                </c:pt>
                <c:pt idx="441">
                  <c:v>417</c:v>
                </c:pt>
                <c:pt idx="442">
                  <c:v>393</c:v>
                </c:pt>
                <c:pt idx="443">
                  <c:v>410</c:v>
                </c:pt>
                <c:pt idx="444">
                  <c:v>391</c:v>
                </c:pt>
                <c:pt idx="445">
                  <c:v>415</c:v>
                </c:pt>
                <c:pt idx="446">
                  <c:v>416</c:v>
                </c:pt>
                <c:pt idx="447">
                  <c:v>444</c:v>
                </c:pt>
                <c:pt idx="448">
                  <c:v>465</c:v>
                </c:pt>
                <c:pt idx="449">
                  <c:v>502</c:v>
                </c:pt>
                <c:pt idx="450">
                  <c:v>523</c:v>
                </c:pt>
                <c:pt idx="451">
                  <c:v>466</c:v>
                </c:pt>
                <c:pt idx="452">
                  <c:v>424</c:v>
                </c:pt>
                <c:pt idx="453">
                  <c:v>426</c:v>
                </c:pt>
                <c:pt idx="454">
                  <c:v>429</c:v>
                </c:pt>
                <c:pt idx="455">
                  <c:v>524</c:v>
                </c:pt>
                <c:pt idx="456">
                  <c:v>579</c:v>
                </c:pt>
                <c:pt idx="457">
                  <c:v>601</c:v>
                </c:pt>
                <c:pt idx="458">
                  <c:v>596</c:v>
                </c:pt>
                <c:pt idx="459">
                  <c:v>584</c:v>
                </c:pt>
                <c:pt idx="460">
                  <c:v>559</c:v>
                </c:pt>
                <c:pt idx="461">
                  <c:v>550</c:v>
                </c:pt>
                <c:pt idx="462">
                  <c:v>589</c:v>
                </c:pt>
                <c:pt idx="463">
                  <c:v>548</c:v>
                </c:pt>
                <c:pt idx="464">
                  <c:v>453</c:v>
                </c:pt>
                <c:pt idx="465">
                  <c:v>452</c:v>
                </c:pt>
                <c:pt idx="466">
                  <c:v>441</c:v>
                </c:pt>
                <c:pt idx="467">
                  <c:v>439</c:v>
                </c:pt>
                <c:pt idx="468">
                  <c:v>435</c:v>
                </c:pt>
                <c:pt idx="469">
                  <c:v>437</c:v>
                </c:pt>
                <c:pt idx="470">
                  <c:v>442</c:v>
                </c:pt>
                <c:pt idx="471">
                  <c:v>414</c:v>
                </c:pt>
                <c:pt idx="472">
                  <c:v>395</c:v>
                </c:pt>
                <c:pt idx="473">
                  <c:v>418</c:v>
                </c:pt>
                <c:pt idx="474">
                  <c:v>483</c:v>
                </c:pt>
                <c:pt idx="475">
                  <c:v>449</c:v>
                </c:pt>
                <c:pt idx="476">
                  <c:v>424</c:v>
                </c:pt>
                <c:pt idx="477">
                  <c:v>513</c:v>
                </c:pt>
                <c:pt idx="478">
                  <c:v>599</c:v>
                </c:pt>
                <c:pt idx="479">
                  <c:v>629</c:v>
                </c:pt>
                <c:pt idx="480">
                  <c:v>745</c:v>
                </c:pt>
                <c:pt idx="481">
                  <c:v>904</c:v>
                </c:pt>
                <c:pt idx="482">
                  <c:v>1073</c:v>
                </c:pt>
                <c:pt idx="483">
                  <c:v>1129</c:v>
                </c:pt>
                <c:pt idx="484">
                  <c:v>1279</c:v>
                </c:pt>
                <c:pt idx="485">
                  <c:v>1469</c:v>
                </c:pt>
                <c:pt idx="486">
                  <c:v>1558</c:v>
                </c:pt>
                <c:pt idx="487">
                  <c:v>1563</c:v>
                </c:pt>
                <c:pt idx="488">
                  <c:v>1507</c:v>
                </c:pt>
                <c:pt idx="489">
                  <c:v>1376</c:v>
                </c:pt>
                <c:pt idx="490">
                  <c:v>1325</c:v>
                </c:pt>
                <c:pt idx="491">
                  <c:v>1277</c:v>
                </c:pt>
                <c:pt idx="492">
                  <c:v>1287</c:v>
                </c:pt>
                <c:pt idx="493">
                  <c:v>1514</c:v>
                </c:pt>
                <c:pt idx="494">
                  <c:v>1849</c:v>
                </c:pt>
                <c:pt idx="495">
                  <c:v>2195</c:v>
                </c:pt>
                <c:pt idx="496">
                  <c:v>2425</c:v>
                </c:pt>
                <c:pt idx="497">
                  <c:v>2592</c:v>
                </c:pt>
                <c:pt idx="498">
                  <c:v>2616</c:v>
                </c:pt>
                <c:pt idx="499">
                  <c:v>2592</c:v>
                </c:pt>
                <c:pt idx="500">
                  <c:v>2624</c:v>
                </c:pt>
                <c:pt idx="501">
                  <c:v>2732</c:v>
                </c:pt>
                <c:pt idx="502">
                  <c:v>2848</c:v>
                </c:pt>
                <c:pt idx="503">
                  <c:v>2795</c:v>
                </c:pt>
                <c:pt idx="504">
                  <c:v>2617</c:v>
                </c:pt>
                <c:pt idx="505">
                  <c:v>2573</c:v>
                </c:pt>
                <c:pt idx="506">
                  <c:v>2336</c:v>
                </c:pt>
                <c:pt idx="507">
                  <c:v>2465</c:v>
                </c:pt>
                <c:pt idx="508">
                  <c:v>2559</c:v>
                </c:pt>
                <c:pt idx="509">
                  <c:v>2468</c:v>
                </c:pt>
                <c:pt idx="510">
                  <c:v>2247</c:v>
                </c:pt>
                <c:pt idx="511">
                  <c:v>1919</c:v>
                </c:pt>
                <c:pt idx="512">
                  <c:v>1586</c:v>
                </c:pt>
                <c:pt idx="513">
                  <c:v>1376</c:v>
                </c:pt>
                <c:pt idx="514">
                  <c:v>1308</c:v>
                </c:pt>
                <c:pt idx="515">
                  <c:v>1282</c:v>
                </c:pt>
                <c:pt idx="516">
                  <c:v>1343</c:v>
                </c:pt>
                <c:pt idx="517">
                  <c:v>1144</c:v>
                </c:pt>
                <c:pt idx="518">
                  <c:v>1227</c:v>
                </c:pt>
                <c:pt idx="519">
                  <c:v>1356</c:v>
                </c:pt>
                <c:pt idx="520">
                  <c:v>1429</c:v>
                </c:pt>
                <c:pt idx="521">
                  <c:v>1458</c:v>
                </c:pt>
                <c:pt idx="522">
                  <c:v>1578</c:v>
                </c:pt>
                <c:pt idx="523">
                  <c:v>1808</c:v>
                </c:pt>
                <c:pt idx="524">
                  <c:v>2300</c:v>
                </c:pt>
                <c:pt idx="525">
                  <c:v>2176</c:v>
                </c:pt>
                <c:pt idx="526">
                  <c:v>2229</c:v>
                </c:pt>
                <c:pt idx="527">
                  <c:v>2357</c:v>
                </c:pt>
                <c:pt idx="528">
                  <c:v>2482</c:v>
                </c:pt>
                <c:pt idx="529">
                  <c:v>2502</c:v>
                </c:pt>
                <c:pt idx="530">
                  <c:v>2526</c:v>
                </c:pt>
                <c:pt idx="531">
                  <c:v>2403</c:v>
                </c:pt>
                <c:pt idx="532">
                  <c:v>2261</c:v>
                </c:pt>
                <c:pt idx="533">
                  <c:v>2250</c:v>
                </c:pt>
                <c:pt idx="534">
                  <c:v>2102</c:v>
                </c:pt>
                <c:pt idx="535">
                  <c:v>2225</c:v>
                </c:pt>
                <c:pt idx="536">
                  <c:v>2253</c:v>
                </c:pt>
                <c:pt idx="537">
                  <c:v>2277</c:v>
                </c:pt>
                <c:pt idx="538">
                  <c:v>2134</c:v>
                </c:pt>
                <c:pt idx="539">
                  <c:v>1923</c:v>
                </c:pt>
                <c:pt idx="540">
                  <c:v>1723</c:v>
                </c:pt>
                <c:pt idx="541">
                  <c:v>1679</c:v>
                </c:pt>
                <c:pt idx="542">
                  <c:v>1549</c:v>
                </c:pt>
                <c:pt idx="543">
                  <c:v>1343</c:v>
                </c:pt>
                <c:pt idx="544">
                  <c:v>1357</c:v>
                </c:pt>
                <c:pt idx="545">
                  <c:v>1307</c:v>
                </c:pt>
                <c:pt idx="546">
                  <c:v>1312</c:v>
                </c:pt>
                <c:pt idx="547">
                  <c:v>1484</c:v>
                </c:pt>
                <c:pt idx="548">
                  <c:v>1793</c:v>
                </c:pt>
                <c:pt idx="549">
                  <c:v>1942</c:v>
                </c:pt>
                <c:pt idx="550">
                  <c:v>2379</c:v>
                </c:pt>
                <c:pt idx="551">
                  <c:v>2692</c:v>
                </c:pt>
                <c:pt idx="552">
                  <c:v>2813</c:v>
                </c:pt>
                <c:pt idx="553">
                  <c:v>2838</c:v>
                </c:pt>
                <c:pt idx="554">
                  <c:v>2922</c:v>
                </c:pt>
                <c:pt idx="555">
                  <c:v>2915</c:v>
                </c:pt>
                <c:pt idx="556">
                  <c:v>2730</c:v>
                </c:pt>
                <c:pt idx="557">
                  <c:v>2647</c:v>
                </c:pt>
                <c:pt idx="558">
                  <c:v>2705</c:v>
                </c:pt>
                <c:pt idx="559">
                  <c:v>2417</c:v>
                </c:pt>
                <c:pt idx="560">
                  <c:v>2238</c:v>
                </c:pt>
                <c:pt idx="561">
                  <c:v>2024</c:v>
                </c:pt>
                <c:pt idx="562">
                  <c:v>1900</c:v>
                </c:pt>
                <c:pt idx="563">
                  <c:v>1905</c:v>
                </c:pt>
                <c:pt idx="564">
                  <c:v>2358</c:v>
                </c:pt>
                <c:pt idx="565">
                  <c:v>2659</c:v>
                </c:pt>
                <c:pt idx="566">
                  <c:v>2355</c:v>
                </c:pt>
                <c:pt idx="567">
                  <c:v>2644</c:v>
                </c:pt>
                <c:pt idx="568">
                  <c:v>2815</c:v>
                </c:pt>
                <c:pt idx="569">
                  <c:v>2919</c:v>
                </c:pt>
                <c:pt idx="570">
                  <c:v>2928</c:v>
                </c:pt>
                <c:pt idx="571">
                  <c:v>2963</c:v>
                </c:pt>
                <c:pt idx="572">
                  <c:v>2974</c:v>
                </c:pt>
                <c:pt idx="573">
                  <c:v>2921</c:v>
                </c:pt>
                <c:pt idx="574">
                  <c:v>2908</c:v>
                </c:pt>
                <c:pt idx="575">
                  <c:v>2838</c:v>
                </c:pt>
                <c:pt idx="576">
                  <c:v>2744</c:v>
                </c:pt>
                <c:pt idx="577">
                  <c:v>2530</c:v>
                </c:pt>
                <c:pt idx="578">
                  <c:v>2290</c:v>
                </c:pt>
                <c:pt idx="579">
                  <c:v>2173</c:v>
                </c:pt>
                <c:pt idx="580">
                  <c:v>2178</c:v>
                </c:pt>
                <c:pt idx="581">
                  <c:v>2166</c:v>
                </c:pt>
                <c:pt idx="582">
                  <c:v>1935</c:v>
                </c:pt>
                <c:pt idx="583">
                  <c:v>1612</c:v>
                </c:pt>
                <c:pt idx="584">
                  <c:v>1503</c:v>
                </c:pt>
                <c:pt idx="585">
                  <c:v>1514</c:v>
                </c:pt>
                <c:pt idx="586">
                  <c:v>1491</c:v>
                </c:pt>
                <c:pt idx="587">
                  <c:v>1442</c:v>
                </c:pt>
                <c:pt idx="588">
                  <c:v>1770</c:v>
                </c:pt>
                <c:pt idx="589">
                  <c:v>1358</c:v>
                </c:pt>
                <c:pt idx="590">
                  <c:v>1412</c:v>
                </c:pt>
                <c:pt idx="591">
                  <c:v>1761</c:v>
                </c:pt>
                <c:pt idx="592">
                  <c:v>1933</c:v>
                </c:pt>
                <c:pt idx="593">
                  <c:v>2191</c:v>
                </c:pt>
                <c:pt idx="594">
                  <c:v>2454</c:v>
                </c:pt>
                <c:pt idx="595">
                  <c:v>2704</c:v>
                </c:pt>
                <c:pt idx="596">
                  <c:v>2863</c:v>
                </c:pt>
                <c:pt idx="597">
                  <c:v>2378</c:v>
                </c:pt>
                <c:pt idx="598">
                  <c:v>2724</c:v>
                </c:pt>
                <c:pt idx="599">
                  <c:v>2802</c:v>
                </c:pt>
                <c:pt idx="600">
                  <c:v>2791</c:v>
                </c:pt>
                <c:pt idx="601">
                  <c:v>2834</c:v>
                </c:pt>
                <c:pt idx="602">
                  <c:v>2904</c:v>
                </c:pt>
                <c:pt idx="603">
                  <c:v>2869</c:v>
                </c:pt>
                <c:pt idx="604">
                  <c:v>2854</c:v>
                </c:pt>
                <c:pt idx="605">
                  <c:v>2802</c:v>
                </c:pt>
                <c:pt idx="606">
                  <c:v>2386</c:v>
                </c:pt>
                <c:pt idx="607">
                  <c:v>2703</c:v>
                </c:pt>
                <c:pt idx="608">
                  <c:v>2336</c:v>
                </c:pt>
                <c:pt idx="609">
                  <c:v>1950</c:v>
                </c:pt>
                <c:pt idx="610">
                  <c:v>1688</c:v>
                </c:pt>
                <c:pt idx="611">
                  <c:v>1373</c:v>
                </c:pt>
                <c:pt idx="612">
                  <c:v>1009</c:v>
                </c:pt>
                <c:pt idx="613">
                  <c:v>1287</c:v>
                </c:pt>
                <c:pt idx="614">
                  <c:v>1558</c:v>
                </c:pt>
                <c:pt idx="615">
                  <c:v>1771</c:v>
                </c:pt>
                <c:pt idx="616">
                  <c:v>2717</c:v>
                </c:pt>
                <c:pt idx="617">
                  <c:v>2981</c:v>
                </c:pt>
                <c:pt idx="618">
                  <c:v>3065</c:v>
                </c:pt>
                <c:pt idx="619">
                  <c:v>3022</c:v>
                </c:pt>
                <c:pt idx="620">
                  <c:v>2558</c:v>
                </c:pt>
                <c:pt idx="621">
                  <c:v>2177</c:v>
                </c:pt>
                <c:pt idx="622">
                  <c:v>2330</c:v>
                </c:pt>
                <c:pt idx="623">
                  <c:v>2664</c:v>
                </c:pt>
                <c:pt idx="624">
                  <c:v>2641</c:v>
                </c:pt>
                <c:pt idx="625">
                  <c:v>2493</c:v>
                </c:pt>
                <c:pt idx="626">
                  <c:v>2106</c:v>
                </c:pt>
                <c:pt idx="627">
                  <c:v>1630</c:v>
                </c:pt>
                <c:pt idx="628">
                  <c:v>1232</c:v>
                </c:pt>
                <c:pt idx="629">
                  <c:v>1215</c:v>
                </c:pt>
                <c:pt idx="630">
                  <c:v>1113</c:v>
                </c:pt>
                <c:pt idx="631">
                  <c:v>1244</c:v>
                </c:pt>
                <c:pt idx="632">
                  <c:v>1255</c:v>
                </c:pt>
                <c:pt idx="633">
                  <c:v>1265</c:v>
                </c:pt>
                <c:pt idx="634">
                  <c:v>1324</c:v>
                </c:pt>
                <c:pt idx="635">
                  <c:v>1455</c:v>
                </c:pt>
                <c:pt idx="636">
                  <c:v>1627</c:v>
                </c:pt>
                <c:pt idx="637">
                  <c:v>2196</c:v>
                </c:pt>
                <c:pt idx="638">
                  <c:v>2785</c:v>
                </c:pt>
                <c:pt idx="639">
                  <c:v>2803</c:v>
                </c:pt>
                <c:pt idx="640">
                  <c:v>2821</c:v>
                </c:pt>
                <c:pt idx="641">
                  <c:v>2763</c:v>
                </c:pt>
                <c:pt idx="642">
                  <c:v>2654</c:v>
                </c:pt>
                <c:pt idx="643">
                  <c:v>2524</c:v>
                </c:pt>
                <c:pt idx="644">
                  <c:v>2269</c:v>
                </c:pt>
                <c:pt idx="645">
                  <c:v>2034</c:v>
                </c:pt>
                <c:pt idx="646">
                  <c:v>2040</c:v>
                </c:pt>
                <c:pt idx="647">
                  <c:v>2139</c:v>
                </c:pt>
                <c:pt idx="648">
                  <c:v>2251</c:v>
                </c:pt>
                <c:pt idx="649">
                  <c:v>2274</c:v>
                </c:pt>
                <c:pt idx="650">
                  <c:v>2168</c:v>
                </c:pt>
                <c:pt idx="651">
                  <c:v>2097</c:v>
                </c:pt>
                <c:pt idx="652">
                  <c:v>1797</c:v>
                </c:pt>
                <c:pt idx="653">
                  <c:v>1729</c:v>
                </c:pt>
                <c:pt idx="654">
                  <c:v>1634</c:v>
                </c:pt>
                <c:pt idx="655">
                  <c:v>1442</c:v>
                </c:pt>
                <c:pt idx="656">
                  <c:v>1310</c:v>
                </c:pt>
                <c:pt idx="657">
                  <c:v>1365</c:v>
                </c:pt>
                <c:pt idx="658">
                  <c:v>1334</c:v>
                </c:pt>
                <c:pt idx="659">
                  <c:v>1282</c:v>
                </c:pt>
                <c:pt idx="660">
                  <c:v>1304</c:v>
                </c:pt>
                <c:pt idx="661">
                  <c:v>1334</c:v>
                </c:pt>
                <c:pt idx="662">
                  <c:v>1212</c:v>
                </c:pt>
                <c:pt idx="663">
                  <c:v>1167</c:v>
                </c:pt>
                <c:pt idx="664">
                  <c:v>940</c:v>
                </c:pt>
                <c:pt idx="665">
                  <c:v>812</c:v>
                </c:pt>
                <c:pt idx="666">
                  <c:v>782</c:v>
                </c:pt>
                <c:pt idx="667">
                  <c:v>878</c:v>
                </c:pt>
                <c:pt idx="668">
                  <c:v>919</c:v>
                </c:pt>
                <c:pt idx="669">
                  <c:v>744</c:v>
                </c:pt>
                <c:pt idx="670">
                  <c:v>620</c:v>
                </c:pt>
                <c:pt idx="671">
                  <c:v>550</c:v>
                </c:pt>
                <c:pt idx="672">
                  <c:v>502</c:v>
                </c:pt>
                <c:pt idx="673">
                  <c:v>469</c:v>
                </c:pt>
                <c:pt idx="674">
                  <c:v>540</c:v>
                </c:pt>
                <c:pt idx="675">
                  <c:v>688</c:v>
                </c:pt>
                <c:pt idx="676">
                  <c:v>697</c:v>
                </c:pt>
                <c:pt idx="677">
                  <c:v>729</c:v>
                </c:pt>
                <c:pt idx="678">
                  <c:v>876</c:v>
                </c:pt>
                <c:pt idx="679">
                  <c:v>1055</c:v>
                </c:pt>
                <c:pt idx="680">
                  <c:v>1141</c:v>
                </c:pt>
                <c:pt idx="681">
                  <c:v>1046</c:v>
                </c:pt>
                <c:pt idx="682">
                  <c:v>1076</c:v>
                </c:pt>
                <c:pt idx="683">
                  <c:v>1124</c:v>
                </c:pt>
                <c:pt idx="684">
                  <c:v>1305</c:v>
                </c:pt>
                <c:pt idx="685">
                  <c:v>1405</c:v>
                </c:pt>
                <c:pt idx="686">
                  <c:v>1545</c:v>
                </c:pt>
                <c:pt idx="687">
                  <c:v>1665</c:v>
                </c:pt>
                <c:pt idx="688">
                  <c:v>1791</c:v>
                </c:pt>
                <c:pt idx="689">
                  <c:v>1777</c:v>
                </c:pt>
                <c:pt idx="690">
                  <c:v>1774</c:v>
                </c:pt>
                <c:pt idx="691">
                  <c:v>1767</c:v>
                </c:pt>
                <c:pt idx="692">
                  <c:v>1807</c:v>
                </c:pt>
                <c:pt idx="693">
                  <c:v>1787</c:v>
                </c:pt>
                <c:pt idx="694">
                  <c:v>1824</c:v>
                </c:pt>
                <c:pt idx="695">
                  <c:v>1865</c:v>
                </c:pt>
                <c:pt idx="696">
                  <c:v>1842</c:v>
                </c:pt>
                <c:pt idx="697">
                  <c:v>1881</c:v>
                </c:pt>
                <c:pt idx="698">
                  <c:v>1921</c:v>
                </c:pt>
                <c:pt idx="699">
                  <c:v>1968</c:v>
                </c:pt>
                <c:pt idx="700">
                  <c:v>1925</c:v>
                </c:pt>
                <c:pt idx="701">
                  <c:v>1762</c:v>
                </c:pt>
                <c:pt idx="702">
                  <c:v>1686</c:v>
                </c:pt>
                <c:pt idx="703">
                  <c:v>1656</c:v>
                </c:pt>
                <c:pt idx="704">
                  <c:v>1598</c:v>
                </c:pt>
                <c:pt idx="705">
                  <c:v>1644</c:v>
                </c:pt>
                <c:pt idx="706">
                  <c:v>1580</c:v>
                </c:pt>
                <c:pt idx="707">
                  <c:v>1457</c:v>
                </c:pt>
                <c:pt idx="708">
                  <c:v>1494</c:v>
                </c:pt>
                <c:pt idx="709">
                  <c:v>1613</c:v>
                </c:pt>
                <c:pt idx="710">
                  <c:v>1772</c:v>
                </c:pt>
                <c:pt idx="711">
                  <c:v>1854</c:v>
                </c:pt>
                <c:pt idx="712">
                  <c:v>1940</c:v>
                </c:pt>
                <c:pt idx="713">
                  <c:v>1912</c:v>
                </c:pt>
                <c:pt idx="714">
                  <c:v>2048</c:v>
                </c:pt>
                <c:pt idx="715">
                  <c:v>2280</c:v>
                </c:pt>
                <c:pt idx="716">
                  <c:v>2353</c:v>
                </c:pt>
                <c:pt idx="717">
                  <c:v>2295</c:v>
                </c:pt>
                <c:pt idx="718">
                  <c:v>2229</c:v>
                </c:pt>
                <c:pt idx="719">
                  <c:v>2234</c:v>
                </c:pt>
                <c:pt idx="720">
                  <c:v>2274</c:v>
                </c:pt>
                <c:pt idx="721">
                  <c:v>2362</c:v>
                </c:pt>
                <c:pt idx="722">
                  <c:v>2397</c:v>
                </c:pt>
                <c:pt idx="723">
                  <c:v>2477</c:v>
                </c:pt>
                <c:pt idx="724">
                  <c:v>2492</c:v>
                </c:pt>
                <c:pt idx="725">
                  <c:v>2557</c:v>
                </c:pt>
                <c:pt idx="726">
                  <c:v>2586</c:v>
                </c:pt>
                <c:pt idx="727">
                  <c:v>2511</c:v>
                </c:pt>
                <c:pt idx="728">
                  <c:v>2321</c:v>
                </c:pt>
                <c:pt idx="729">
                  <c:v>2363</c:v>
                </c:pt>
                <c:pt idx="730">
                  <c:v>2338</c:v>
                </c:pt>
              </c:numCache>
            </c:numRef>
          </c:val>
          <c:smooth val="0"/>
          <c:extLst>
            <c:ext xmlns:c16="http://schemas.microsoft.com/office/drawing/2014/chart" uri="{C3380CC4-5D6E-409C-BE32-E72D297353CC}">
              <c16:uniqueId val="{00000001-46BE-4070-ADAE-166835B076E1}"/>
            </c:ext>
          </c:extLst>
        </c:ser>
        <c:dLbls>
          <c:showLegendKey val="0"/>
          <c:showVal val="0"/>
          <c:showCatName val="0"/>
          <c:showSerName val="0"/>
          <c:showPercent val="0"/>
          <c:showBubbleSize val="0"/>
        </c:dLbls>
        <c:marker val="1"/>
        <c:smooth val="0"/>
        <c:axId val="1092481551"/>
        <c:axId val="901039967"/>
      </c:lineChart>
      <c:catAx>
        <c:axId val="643850863"/>
        <c:scaling>
          <c:orientation val="minMax"/>
        </c:scaling>
        <c:delete val="0"/>
        <c:axPos val="b"/>
        <c:numFmt formatCode="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231865631"/>
        <c:crosses val="autoZero"/>
        <c:auto val="0"/>
        <c:lblAlgn val="ctr"/>
        <c:lblOffset val="100"/>
        <c:noMultiLvlLbl val="0"/>
      </c:catAx>
      <c:valAx>
        <c:axId val="12318656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850863"/>
        <c:crosses val="autoZero"/>
        <c:crossBetween val="between"/>
      </c:valAx>
      <c:valAx>
        <c:axId val="901039967"/>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2481551"/>
        <c:crosses val="max"/>
        <c:crossBetween val="between"/>
      </c:valAx>
      <c:dateAx>
        <c:axId val="1092481551"/>
        <c:scaling>
          <c:orientation val="minMax"/>
        </c:scaling>
        <c:delete val="1"/>
        <c:axPos val="b"/>
        <c:numFmt formatCode="d\-mmm\-yy" sourceLinked="1"/>
        <c:majorTickMark val="out"/>
        <c:minorTickMark val="none"/>
        <c:tickLblPos val="nextTo"/>
        <c:crossAx val="901039967"/>
        <c:crosses val="autoZero"/>
        <c:auto val="1"/>
        <c:lblOffset val="100"/>
        <c:baseTimeUnit val="days"/>
        <c:majorUnit val="1"/>
        <c:minorUnit val="1"/>
      </c:dateAx>
      <c:spPr>
        <a:noFill/>
        <a:ln>
          <a:noFill/>
        </a:ln>
        <a:effectLst/>
      </c:spPr>
    </c:plotArea>
    <c:legend>
      <c:legendPos val="b"/>
      <c:layout>
        <c:manualLayout>
          <c:xMode val="edge"/>
          <c:yMode val="edge"/>
          <c:x val="0.30402449693788269"/>
          <c:y val="0.17187445319335079"/>
          <c:w val="0.35861745406824153"/>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09D2E2-DB76-4B8A-94F8-7FB772A78629}" type="datetimeFigureOut">
              <a:rPr lang="en-US" smtClean="0"/>
              <a:t>6/24/2026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7F4AE-F3A6-46F7-9558-F93F22BF235A}" type="slidenum">
              <a:rPr lang="en-US" smtClean="0"/>
              <a:t>‹#›</a:t>
            </a:fld>
            <a:endParaRPr lang="en-US"/>
          </a:p>
        </p:txBody>
      </p:sp>
    </p:spTree>
    <p:extLst>
      <p:ext uri="{BB962C8B-B14F-4D97-AF65-F5344CB8AC3E}">
        <p14:creationId xmlns:p14="http://schemas.microsoft.com/office/powerpoint/2010/main" val="2021650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F7F4AE-F3A6-46F7-9558-F93F22BF235A}" type="slidenum">
              <a:rPr lang="en-US" smtClean="0"/>
              <a:t>3</a:t>
            </a:fld>
            <a:endParaRPr lang="en-US"/>
          </a:p>
        </p:txBody>
      </p:sp>
    </p:spTree>
    <p:extLst>
      <p:ext uri="{BB962C8B-B14F-4D97-AF65-F5344CB8AC3E}">
        <p14:creationId xmlns:p14="http://schemas.microsoft.com/office/powerpoint/2010/main" val="414333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F7F4AE-F3A6-46F7-9558-F93F22BF235A}" type="slidenum">
              <a:rPr lang="en-US" smtClean="0"/>
              <a:t>8</a:t>
            </a:fld>
            <a:endParaRPr lang="en-US"/>
          </a:p>
        </p:txBody>
      </p:sp>
    </p:spTree>
    <p:extLst>
      <p:ext uri="{BB962C8B-B14F-4D97-AF65-F5344CB8AC3E}">
        <p14:creationId xmlns:p14="http://schemas.microsoft.com/office/powerpoint/2010/main" val="3287638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F7F4AE-F3A6-46F7-9558-F93F22BF235A}" type="slidenum">
              <a:rPr lang="en-US" smtClean="0"/>
              <a:t>10</a:t>
            </a:fld>
            <a:endParaRPr lang="en-US"/>
          </a:p>
        </p:txBody>
      </p:sp>
    </p:spTree>
    <p:extLst>
      <p:ext uri="{BB962C8B-B14F-4D97-AF65-F5344CB8AC3E}">
        <p14:creationId xmlns:p14="http://schemas.microsoft.com/office/powerpoint/2010/main" val="446466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272</a:t>
            </a:fld>
            <a:endParaRPr lang="en-GB" dirty="0"/>
          </a:p>
        </p:txBody>
      </p:sp>
    </p:spTree>
    <p:extLst>
      <p:ext uri="{BB962C8B-B14F-4D97-AF65-F5344CB8AC3E}">
        <p14:creationId xmlns:p14="http://schemas.microsoft.com/office/powerpoint/2010/main" val="154020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323478" y="346814"/>
            <a:ext cx="11532679" cy="488877"/>
          </a:xfrm>
          <a:prstGeom prst="rect">
            <a:avLst/>
          </a:prstGeom>
          <a:noFill/>
        </p:spPr>
        <p:txBody>
          <a:bodyPr>
            <a:noAutofit/>
          </a:bodyPr>
          <a:lstStyle>
            <a:lvl1pPr algn="l">
              <a:defRPr sz="2700" b="1" baseline="0">
                <a:solidFill>
                  <a:srgbClr val="11545B"/>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323480" y="1312334"/>
            <a:ext cx="11213765" cy="4648202"/>
          </a:xfrm>
          <a:prstGeom prst="rect">
            <a:avLst/>
          </a:prstGeom>
        </p:spPr>
        <p:txBody>
          <a:bodyPr/>
          <a:lstStyle>
            <a:lvl1pPr>
              <a:buFont typeface="Wingdings" pitchFamily="2" charset="2"/>
              <a:buChar char="§"/>
              <a:defRPr sz="1800" b="0" i="0" baseline="0">
                <a:solidFill>
                  <a:schemeClr val="tx1"/>
                </a:solidFill>
                <a:latin typeface="Calibri" pitchFamily="34" charset="0"/>
              </a:defRPr>
            </a:lvl1pPr>
            <a:lvl2pPr>
              <a:buFont typeface="Wingdings" pitchFamily="2" charset="2"/>
              <a:buChar char="ú"/>
              <a:defRPr sz="1800" b="0" i="0" baseline="0">
                <a:solidFill>
                  <a:srgbClr val="898989"/>
                </a:solidFill>
                <a:latin typeface="Calibri" pitchFamily="34" charset="0"/>
              </a:defRPr>
            </a:lvl2pPr>
            <a:lvl3pPr>
              <a:buFont typeface="Wingdings 2" pitchFamily="18" charset="2"/>
              <a:buChar char=""/>
              <a:defRPr sz="1350" b="0" i="0" baseline="0">
                <a:solidFill>
                  <a:srgbClr val="898989"/>
                </a:solidFill>
                <a:latin typeface="Calibri" pitchFamily="34" charset="0"/>
              </a:defRPr>
            </a:lvl3pPr>
            <a:lvl4pPr>
              <a:buFont typeface="Courier New" pitchFamily="49" charset="0"/>
              <a:buChar char="o"/>
              <a:defRPr sz="12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1">
            <a:extLst>
              <a:ext uri="{FF2B5EF4-FFF2-40B4-BE49-F238E27FC236}">
                <a16:creationId xmlns:a16="http://schemas.microsoft.com/office/drawing/2014/main" id="{274A80EE-94DD-3480-29AD-19AF09F06007}"/>
              </a:ext>
            </a:extLst>
          </p:cNvPr>
          <p:cNvSpPr/>
          <p:nvPr userDrawn="1"/>
        </p:nvSpPr>
        <p:spPr>
          <a:xfrm>
            <a:off x="8674102" y="6151567"/>
            <a:ext cx="3517903"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677018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1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A52B9-C0C1-EEC3-0212-3F749CA509C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Tree>
    <p:extLst>
      <p:ext uri="{BB962C8B-B14F-4D97-AF65-F5344CB8AC3E}">
        <p14:creationId xmlns:p14="http://schemas.microsoft.com/office/powerpoint/2010/main" val="3294236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425A211A-2E7A-A5BD-2E11-A38DA024E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243687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AB71C08A-1731-A1C3-B1A3-806B72CD37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622711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2B44F560-DFDF-55C1-333A-573E10E757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1942913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CE2FADE2-8AE7-583C-223E-6D78047C14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93723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3789-3D15-70D9-DB83-205DB4CE9A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A"/>
          </a:p>
        </p:txBody>
      </p:sp>
      <p:sp>
        <p:nvSpPr>
          <p:cNvPr id="3" name="Slide Number Placeholder 2">
            <a:extLst>
              <a:ext uri="{FF2B5EF4-FFF2-40B4-BE49-F238E27FC236}">
                <a16:creationId xmlns:a16="http://schemas.microsoft.com/office/drawing/2014/main" id="{0AEFB031-C8A9-32C5-3F0E-5E713084305E}"/>
              </a:ext>
            </a:extLst>
          </p:cNvPr>
          <p:cNvSpPr>
            <a:spLocks noGrp="1"/>
          </p:cNvSpPr>
          <p:nvPr>
            <p:ph type="sldNum" sz="quarter" idx="10"/>
          </p:nvPr>
        </p:nvSpPr>
        <p:spPr/>
        <p:txBody>
          <a:bodyPr/>
          <a:lstStyle/>
          <a:p>
            <a:fld id="{58512D75-7CB4-B14B-B319-80CCA14032BE}" type="slidenum">
              <a:rPr lang="en-SA" smtClean="0"/>
              <a:pPr/>
              <a:t>‹#›</a:t>
            </a:fld>
            <a:endParaRPr lang="en-SA"/>
          </a:p>
        </p:txBody>
      </p:sp>
      <p:pic>
        <p:nvPicPr>
          <p:cNvPr id="4" name="Picture Placeholder 15">
            <a:extLst>
              <a:ext uri="{FF2B5EF4-FFF2-40B4-BE49-F238E27FC236}">
                <a16:creationId xmlns:a16="http://schemas.microsoft.com/office/drawing/2014/main" id="{6E8FB578-2442-04F0-D751-9C13AD2124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5" name="Picture 4" descr="A black and white logo&#10;&#10;Description automatically generated">
            <a:extLst>
              <a:ext uri="{FF2B5EF4-FFF2-40B4-BE49-F238E27FC236}">
                <a16:creationId xmlns:a16="http://schemas.microsoft.com/office/drawing/2014/main" id="{8FD4B20D-3CA2-6292-0408-2AAA5849B3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1885211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425A211A-2E7A-A5BD-2E11-A38DA024E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
        <p:nvSpPr>
          <p:cNvPr id="3" name="Title 1">
            <a:extLst>
              <a:ext uri="{FF2B5EF4-FFF2-40B4-BE49-F238E27FC236}">
                <a16:creationId xmlns:a16="http://schemas.microsoft.com/office/drawing/2014/main" id="{407C57E1-0E2F-C414-8CEF-048675FE2A62}"/>
              </a:ext>
            </a:extLst>
          </p:cNvPr>
          <p:cNvSpPr>
            <a:spLocks noGrp="1"/>
          </p:cNvSpPr>
          <p:nvPr>
            <p:ph type="ctrTitle"/>
          </p:nvPr>
        </p:nvSpPr>
        <p:spPr>
          <a:xfrm>
            <a:off x="609602" y="2286000"/>
            <a:ext cx="8485263" cy="1767794"/>
          </a:xfrm>
        </p:spPr>
        <p:txBody>
          <a:bodyPr anchor="b">
            <a:normAutofit/>
          </a:bodyPr>
          <a:lstStyle>
            <a:lvl1pPr algn="l">
              <a:defRPr sz="4000">
                <a:solidFill>
                  <a:schemeClr val="bg1"/>
                </a:solidFill>
                <a:latin typeface="Rockwell" panose="02060603020205020403" pitchFamily="18" charset="0"/>
              </a:defRPr>
            </a:lvl1pPr>
          </a:lstStyle>
          <a:p>
            <a:r>
              <a:rPr lang="en-US" dirty="0"/>
              <a:t>Click to edit Master title style</a:t>
            </a:r>
          </a:p>
        </p:txBody>
      </p:sp>
    </p:spTree>
    <p:extLst>
      <p:ext uri="{BB962C8B-B14F-4D97-AF65-F5344CB8AC3E}">
        <p14:creationId xmlns:p14="http://schemas.microsoft.com/office/powerpoint/2010/main" val="1268877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118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A52B9-C0C1-EEC3-0212-3F749CA509C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Tree>
    <p:extLst>
      <p:ext uri="{BB962C8B-B14F-4D97-AF65-F5344CB8AC3E}">
        <p14:creationId xmlns:p14="http://schemas.microsoft.com/office/powerpoint/2010/main" val="7004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425A211A-2E7A-A5BD-2E11-A38DA024E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
        <p:nvSpPr>
          <p:cNvPr id="3" name="Title 1">
            <a:extLst>
              <a:ext uri="{FF2B5EF4-FFF2-40B4-BE49-F238E27FC236}">
                <a16:creationId xmlns:a16="http://schemas.microsoft.com/office/drawing/2014/main" id="{407C57E1-0E2F-C414-8CEF-048675FE2A62}"/>
              </a:ext>
            </a:extLst>
          </p:cNvPr>
          <p:cNvSpPr>
            <a:spLocks noGrp="1"/>
          </p:cNvSpPr>
          <p:nvPr>
            <p:ph type="ctrTitle"/>
          </p:nvPr>
        </p:nvSpPr>
        <p:spPr>
          <a:xfrm>
            <a:off x="609602" y="2286000"/>
            <a:ext cx="8485263" cy="1767794"/>
          </a:xfrm>
        </p:spPr>
        <p:txBody>
          <a:bodyPr anchor="b">
            <a:normAutofit/>
          </a:bodyPr>
          <a:lstStyle>
            <a:lvl1pPr algn="l">
              <a:defRPr sz="4000">
                <a:solidFill>
                  <a:schemeClr val="bg1"/>
                </a:solidFill>
                <a:latin typeface="Rockwell" panose="02060603020205020403" pitchFamily="18" charset="0"/>
              </a:defRPr>
            </a:lvl1pPr>
          </a:lstStyle>
          <a:p>
            <a:r>
              <a:rPr lang="en-US" dirty="0"/>
              <a:t>Click to edit Master title style</a:t>
            </a:r>
          </a:p>
        </p:txBody>
      </p:sp>
    </p:spTree>
    <p:extLst>
      <p:ext uri="{BB962C8B-B14F-4D97-AF65-F5344CB8AC3E}">
        <p14:creationId xmlns:p14="http://schemas.microsoft.com/office/powerpoint/2010/main" val="1757521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425A211A-2E7A-A5BD-2E11-A38DA024E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1431200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AB71C08A-1731-A1C3-B1A3-806B72CD37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2638287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2B44F560-DFDF-55C1-333A-573E10E757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4084633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CE2FADE2-8AE7-583C-223E-6D78047C14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1314301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3789-3D15-70D9-DB83-205DB4CE9A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A"/>
          </a:p>
        </p:txBody>
      </p:sp>
      <p:sp>
        <p:nvSpPr>
          <p:cNvPr id="3" name="Slide Number Placeholder 2">
            <a:extLst>
              <a:ext uri="{FF2B5EF4-FFF2-40B4-BE49-F238E27FC236}">
                <a16:creationId xmlns:a16="http://schemas.microsoft.com/office/drawing/2014/main" id="{0AEFB031-C8A9-32C5-3F0E-5E713084305E}"/>
              </a:ext>
            </a:extLst>
          </p:cNvPr>
          <p:cNvSpPr>
            <a:spLocks noGrp="1"/>
          </p:cNvSpPr>
          <p:nvPr>
            <p:ph type="sldNum" sz="quarter" idx="10"/>
          </p:nvPr>
        </p:nvSpPr>
        <p:spPr/>
        <p:txBody>
          <a:bodyPr/>
          <a:lstStyle/>
          <a:p>
            <a:fld id="{58512D75-7CB4-B14B-B319-80CCA14032BE}" type="slidenum">
              <a:rPr lang="en-SA" smtClean="0"/>
              <a:pPr/>
              <a:t>‹#›</a:t>
            </a:fld>
            <a:endParaRPr lang="en-SA" dirty="0"/>
          </a:p>
        </p:txBody>
      </p:sp>
      <p:pic>
        <p:nvPicPr>
          <p:cNvPr id="4" name="Picture Placeholder 15">
            <a:extLst>
              <a:ext uri="{FF2B5EF4-FFF2-40B4-BE49-F238E27FC236}">
                <a16:creationId xmlns:a16="http://schemas.microsoft.com/office/drawing/2014/main" id="{6E8FB578-2442-04F0-D751-9C13AD2124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5" name="Picture 4" descr="A black and white logo&#10;&#10;Description automatically generated">
            <a:extLst>
              <a:ext uri="{FF2B5EF4-FFF2-40B4-BE49-F238E27FC236}">
                <a16:creationId xmlns:a16="http://schemas.microsoft.com/office/drawing/2014/main" id="{8FD4B20D-3CA2-6292-0408-2AAA5849B3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2027139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9F263-078B-44CD-36C9-98F12BDCC58F}"/>
              </a:ext>
            </a:extLst>
          </p:cNvPr>
          <p:cNvSpPr>
            <a:spLocks noGrp="1"/>
          </p:cNvSpPr>
          <p:nvPr>
            <p:ph type="title"/>
          </p:nvPr>
        </p:nvSpPr>
        <p:spPr>
          <a:xfrm>
            <a:off x="838200" y="894522"/>
            <a:ext cx="10253869" cy="796166"/>
          </a:xfrm>
        </p:spPr>
        <p:txBody>
          <a:bodyPr>
            <a:norm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AC2E1DC2-FAB4-E17F-8BC4-C73A4C31F8BF}"/>
              </a:ext>
            </a:extLst>
          </p:cNvPr>
          <p:cNvSpPr>
            <a:spLocks noGrp="1"/>
          </p:cNvSpPr>
          <p:nvPr>
            <p:ph idx="1"/>
          </p:nvPr>
        </p:nvSpPr>
        <p:spPr>
          <a:xfrm>
            <a:off x="838200" y="2126974"/>
            <a:ext cx="10134600" cy="4049989"/>
          </a:xfr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F87DCE-DE34-5706-A11F-76DD01EFBA45}"/>
              </a:ext>
            </a:extLst>
          </p:cNvPr>
          <p:cNvSpPr>
            <a:spLocks noGrp="1"/>
          </p:cNvSpPr>
          <p:nvPr>
            <p:ph type="dt" sz="half" idx="10"/>
          </p:nvPr>
        </p:nvSpPr>
        <p:spPr>
          <a:xfrm>
            <a:off x="838200" y="6356351"/>
            <a:ext cx="2743200" cy="365125"/>
          </a:xfrm>
          <a:prstGeom prst="rect">
            <a:avLst/>
          </a:prstGeom>
        </p:spPr>
        <p:txBody>
          <a:bodyPr/>
          <a:lstStyle/>
          <a:p>
            <a:fld id="{E97ABB30-0A26-4ED7-BD83-C0D3162938D7}" type="datetimeFigureOut">
              <a:rPr lang="en-US" smtClean="0"/>
              <a:t>6/24/2026</a:t>
            </a:fld>
            <a:endParaRPr lang="en-US"/>
          </a:p>
        </p:txBody>
      </p:sp>
      <p:sp>
        <p:nvSpPr>
          <p:cNvPr id="6" name="Slide Number Placeholder 5">
            <a:extLst>
              <a:ext uri="{FF2B5EF4-FFF2-40B4-BE49-F238E27FC236}">
                <a16:creationId xmlns:a16="http://schemas.microsoft.com/office/drawing/2014/main" id="{CAA0210F-A573-9AA9-0DA4-C8998AA16373}"/>
              </a:ext>
            </a:extLst>
          </p:cNvPr>
          <p:cNvSpPr>
            <a:spLocks noGrp="1"/>
          </p:cNvSpPr>
          <p:nvPr>
            <p:ph type="sldNum" sz="quarter" idx="12"/>
          </p:nvPr>
        </p:nvSpPr>
        <p:spPr/>
        <p:txBody>
          <a:bodyPr/>
          <a:lstStyle/>
          <a:p>
            <a:fld id="{89261C82-0A20-4F6F-B124-18DC6B505B74}" type="slidenum">
              <a:rPr lang="en-US" smtClean="0"/>
              <a:t>‹#›</a:t>
            </a:fld>
            <a:endParaRPr lang="en-US"/>
          </a:p>
        </p:txBody>
      </p:sp>
    </p:spTree>
    <p:extLst>
      <p:ext uri="{BB962C8B-B14F-4D97-AF65-F5344CB8AC3E}">
        <p14:creationId xmlns:p14="http://schemas.microsoft.com/office/powerpoint/2010/main" val="4277544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3945376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880771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2205483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75910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32CC-1C5F-9C91-CC3E-80F6021B57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A"/>
          </a:p>
        </p:txBody>
      </p:sp>
      <p:sp>
        <p:nvSpPr>
          <p:cNvPr id="3" name="Subtitle 2">
            <a:extLst>
              <a:ext uri="{FF2B5EF4-FFF2-40B4-BE49-F238E27FC236}">
                <a16:creationId xmlns:a16="http://schemas.microsoft.com/office/drawing/2014/main" id="{5868ADEB-ADEB-51C1-B0DC-5FA98D408B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A"/>
          </a:p>
        </p:txBody>
      </p:sp>
      <p:sp>
        <p:nvSpPr>
          <p:cNvPr id="4" name="Date Placeholder 3">
            <a:extLst>
              <a:ext uri="{FF2B5EF4-FFF2-40B4-BE49-F238E27FC236}">
                <a16:creationId xmlns:a16="http://schemas.microsoft.com/office/drawing/2014/main" id="{7577BE71-F7D4-40C9-91D4-CD67331FEAEB}"/>
              </a:ext>
            </a:extLst>
          </p:cNvPr>
          <p:cNvSpPr>
            <a:spLocks noGrp="1"/>
          </p:cNvSpPr>
          <p:nvPr>
            <p:ph type="dt" sz="half" idx="10"/>
          </p:nvPr>
        </p:nvSpPr>
        <p:spPr>
          <a:xfrm>
            <a:off x="838200" y="6356350"/>
            <a:ext cx="2743200" cy="365125"/>
          </a:xfrm>
          <a:prstGeom prst="rect">
            <a:avLst/>
          </a:prstGeom>
        </p:spPr>
        <p:txBody>
          <a:bodyPr/>
          <a:lstStyle/>
          <a:p>
            <a:fld id="{C7CBD8E8-86B3-864B-ABD3-299DDC6B7B7F}" type="datetime1">
              <a:rPr lang="en-US" smtClean="0"/>
              <a:t>6/24/2026</a:t>
            </a:fld>
            <a:endParaRPr lang="en-SA"/>
          </a:p>
        </p:txBody>
      </p:sp>
      <p:sp>
        <p:nvSpPr>
          <p:cNvPr id="5" name="Footer Placeholder 4">
            <a:extLst>
              <a:ext uri="{FF2B5EF4-FFF2-40B4-BE49-F238E27FC236}">
                <a16:creationId xmlns:a16="http://schemas.microsoft.com/office/drawing/2014/main" id="{322E11E3-2465-0705-048B-2F795DDDB4BE}"/>
              </a:ext>
            </a:extLst>
          </p:cNvPr>
          <p:cNvSpPr>
            <a:spLocks noGrp="1"/>
          </p:cNvSpPr>
          <p:nvPr>
            <p:ph type="ftr" sz="quarter" idx="11"/>
          </p:nvPr>
        </p:nvSpPr>
        <p:spPr>
          <a:xfrm>
            <a:off x="4038600" y="6356350"/>
            <a:ext cx="4114800" cy="365125"/>
          </a:xfrm>
          <a:prstGeom prst="rect">
            <a:avLst/>
          </a:prstGeom>
        </p:spPr>
        <p:txBody>
          <a:bodyPr/>
          <a:lstStyle/>
          <a:p>
            <a:endParaRPr lang="en-SA"/>
          </a:p>
        </p:txBody>
      </p:sp>
      <p:sp>
        <p:nvSpPr>
          <p:cNvPr id="6" name="Slide Number Placeholder 5">
            <a:extLst>
              <a:ext uri="{FF2B5EF4-FFF2-40B4-BE49-F238E27FC236}">
                <a16:creationId xmlns:a16="http://schemas.microsoft.com/office/drawing/2014/main" id="{D63F3BFF-E9D9-3335-EAD4-054BB2E65828}"/>
              </a:ext>
            </a:extLst>
          </p:cNvPr>
          <p:cNvSpPr>
            <a:spLocks noGrp="1"/>
          </p:cNvSpPr>
          <p:nvPr>
            <p:ph type="sldNum" sz="quarter" idx="12"/>
          </p:nvPr>
        </p:nvSpPr>
        <p:spPr/>
        <p:txBody>
          <a:bodyPr/>
          <a:lstStyle/>
          <a:p>
            <a:fld id="{58512D75-7CB4-B14B-B319-80CCA14032BE}" type="slidenum">
              <a:rPr lang="en-SA" smtClean="0"/>
              <a:t>‹#›</a:t>
            </a:fld>
            <a:endParaRPr lang="en-SA"/>
          </a:p>
        </p:txBody>
      </p:sp>
    </p:spTree>
    <p:extLst>
      <p:ext uri="{BB962C8B-B14F-4D97-AF65-F5344CB8AC3E}">
        <p14:creationId xmlns:p14="http://schemas.microsoft.com/office/powerpoint/2010/main" val="3667177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219905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3114895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3547467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2813087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439816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38268466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3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2771780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4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1319476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5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1776329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6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3365432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DFFBC7-D218-F55D-319A-8FCC698339D4}"/>
              </a:ext>
            </a:extLst>
          </p:cNvPr>
          <p:cNvSpPr>
            <a:spLocks noGrp="1"/>
          </p:cNvSpPr>
          <p:nvPr>
            <p:ph type="dt" sz="half" idx="10"/>
          </p:nvPr>
        </p:nvSpPr>
        <p:spPr>
          <a:xfrm>
            <a:off x="838200" y="6356350"/>
            <a:ext cx="2743200" cy="365125"/>
          </a:xfrm>
          <a:prstGeom prst="rect">
            <a:avLst/>
          </a:prstGeom>
        </p:spPr>
        <p:txBody>
          <a:bodyPr/>
          <a:lstStyle/>
          <a:p>
            <a:fld id="{953449A9-40DE-E44A-8B84-49C2F2F75A65}" type="datetime1">
              <a:rPr lang="en-US" smtClean="0"/>
              <a:t>6/24/2026</a:t>
            </a:fld>
            <a:endParaRPr lang="en-SA"/>
          </a:p>
        </p:txBody>
      </p:sp>
      <p:sp>
        <p:nvSpPr>
          <p:cNvPr id="3" name="Footer Placeholder 2">
            <a:extLst>
              <a:ext uri="{FF2B5EF4-FFF2-40B4-BE49-F238E27FC236}">
                <a16:creationId xmlns:a16="http://schemas.microsoft.com/office/drawing/2014/main" id="{48AD7F6E-F62B-0216-4739-42623045185C}"/>
              </a:ext>
            </a:extLst>
          </p:cNvPr>
          <p:cNvSpPr>
            <a:spLocks noGrp="1"/>
          </p:cNvSpPr>
          <p:nvPr>
            <p:ph type="ftr" sz="quarter" idx="11"/>
          </p:nvPr>
        </p:nvSpPr>
        <p:spPr>
          <a:xfrm>
            <a:off x="4038600" y="6356350"/>
            <a:ext cx="4114800" cy="365125"/>
          </a:xfrm>
          <a:prstGeom prst="rect">
            <a:avLst/>
          </a:prstGeom>
        </p:spPr>
        <p:txBody>
          <a:bodyPr/>
          <a:lstStyle/>
          <a:p>
            <a:endParaRPr lang="en-SA"/>
          </a:p>
        </p:txBody>
      </p:sp>
      <p:sp>
        <p:nvSpPr>
          <p:cNvPr id="4" name="Slide Number Placeholder 3">
            <a:extLst>
              <a:ext uri="{FF2B5EF4-FFF2-40B4-BE49-F238E27FC236}">
                <a16:creationId xmlns:a16="http://schemas.microsoft.com/office/drawing/2014/main" id="{A4260337-BEF7-88BB-5994-A196C31F7404}"/>
              </a:ext>
            </a:extLst>
          </p:cNvPr>
          <p:cNvSpPr>
            <a:spLocks noGrp="1"/>
          </p:cNvSpPr>
          <p:nvPr>
            <p:ph type="sldNum" sz="quarter" idx="12"/>
          </p:nvPr>
        </p:nvSpPr>
        <p:spPr/>
        <p:txBody>
          <a:bodyPr/>
          <a:lstStyle/>
          <a:p>
            <a:fld id="{58512D75-7CB4-B14B-B319-80CCA14032BE}" type="slidenum">
              <a:rPr lang="en-SA" smtClean="0"/>
              <a:t>‹#›</a:t>
            </a:fld>
            <a:endParaRPr lang="en-SA"/>
          </a:p>
        </p:txBody>
      </p:sp>
    </p:spTree>
    <p:extLst>
      <p:ext uri="{BB962C8B-B14F-4D97-AF65-F5344CB8AC3E}">
        <p14:creationId xmlns:p14="http://schemas.microsoft.com/office/powerpoint/2010/main" val="3900002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7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1696836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8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2250055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9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2563748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0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2240964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1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28065180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2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1055956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3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28850482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4_Title Slide">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2" name="Picture Placeholder 15">
            <a:extLst>
              <a:ext uri="{FF2B5EF4-FFF2-40B4-BE49-F238E27FC236}">
                <a16:creationId xmlns:a16="http://schemas.microsoft.com/office/drawing/2014/main" id="{70C5984A-7A6A-991D-E7D7-27634E6D6D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2400"/>
            <a:ext cx="12462933" cy="7010400"/>
          </a:xfrm>
          <a:prstGeom prst="rect">
            <a:avLst/>
          </a:prstGeom>
        </p:spPr>
      </p:pic>
      <p:sp>
        <p:nvSpPr>
          <p:cNvPr id="2" name="Title 1">
            <a:extLst>
              <a:ext uri="{FF2B5EF4-FFF2-40B4-BE49-F238E27FC236}">
                <a16:creationId xmlns:a16="http://schemas.microsoft.com/office/drawing/2014/main" id="{D5B2B410-57A3-AFE8-F181-19021836FCAF}"/>
              </a:ext>
            </a:extLst>
          </p:cNvPr>
          <p:cNvSpPr>
            <a:spLocks noGrp="1"/>
          </p:cNvSpPr>
          <p:nvPr>
            <p:ph type="ctrTitle"/>
          </p:nvPr>
        </p:nvSpPr>
        <p:spPr>
          <a:xfrm>
            <a:off x="1524000" y="1878936"/>
            <a:ext cx="9144000" cy="2387600"/>
          </a:xfrm>
        </p:spPr>
        <p:txBody>
          <a:bodyPr anchor="b"/>
          <a:lstStyle>
            <a:lvl1pPr algn="ct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B4BF9C-A5BE-6660-8B6D-FE7482487618}"/>
              </a:ext>
            </a:extLst>
          </p:cNvPr>
          <p:cNvSpPr>
            <a:spLocks noGrp="1"/>
          </p:cNvSpPr>
          <p:nvPr>
            <p:ph type="sldNum" sz="quarter" idx="12"/>
          </p:nvPr>
        </p:nvSpPr>
        <p:spPr/>
        <p:txBody>
          <a:bodyPr/>
          <a:lstStyle/>
          <a:p>
            <a:fld id="{89261C82-0A20-4F6F-B124-18DC6B505B74}" type="slidenum">
              <a:rPr lang="en-US" smtClean="0"/>
              <a:t>‹#›</a:t>
            </a:fld>
            <a:endParaRPr lang="en-US"/>
          </a:p>
        </p:txBody>
      </p:sp>
      <p:sp>
        <p:nvSpPr>
          <p:cNvPr id="11" name="Slide Number Placeholder 10">
            <a:extLst>
              <a:ext uri="{FF2B5EF4-FFF2-40B4-BE49-F238E27FC236}">
                <a16:creationId xmlns:a16="http://schemas.microsoft.com/office/drawing/2014/main" id="{F8079ADE-3B81-31AD-C3B6-63BD751A692F}"/>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512D75-7CB4-B14B-B319-80CCA14032BE}" type="slidenum">
              <a:rPr lang="en-SA" sz="1200" smtClean="0"/>
              <a:pPr/>
              <a:t>‹#›</a:t>
            </a:fld>
            <a:endParaRPr lang="en-SA" sz="1200"/>
          </a:p>
        </p:txBody>
      </p:sp>
      <p:cxnSp>
        <p:nvCxnSpPr>
          <p:cNvPr id="21" name="Straight Connector 20">
            <a:extLst>
              <a:ext uri="{FF2B5EF4-FFF2-40B4-BE49-F238E27FC236}">
                <a16:creationId xmlns:a16="http://schemas.microsoft.com/office/drawing/2014/main" id="{E524F16A-5152-4FF8-2557-E796DD5CC910}"/>
              </a:ext>
            </a:extLst>
          </p:cNvPr>
          <p:cNvCxnSpPr>
            <a:cxnSpLocks/>
          </p:cNvCxnSpPr>
          <p:nvPr userDrawn="1"/>
        </p:nvCxnSpPr>
        <p:spPr>
          <a:xfrm>
            <a:off x="433475" y="1100758"/>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logo for a school&#10;&#10;Description automatically generated">
            <a:extLst>
              <a:ext uri="{FF2B5EF4-FFF2-40B4-BE49-F238E27FC236}">
                <a16:creationId xmlns:a16="http://schemas.microsoft.com/office/drawing/2014/main" id="{3B640000-82A8-700F-CC97-B25D6DA6A13E}"/>
              </a:ext>
            </a:extLst>
          </p:cNvPr>
          <p:cNvPicPr>
            <a:picLocks noChangeAspect="1"/>
          </p:cNvPicPr>
          <p:nvPr userDrawn="1"/>
        </p:nvPicPr>
        <p:blipFill rotWithShape="1">
          <a:blip r:embed="rId3"/>
          <a:srcRect t="22404" b="22628"/>
          <a:stretch/>
        </p:blipFill>
        <p:spPr>
          <a:xfrm>
            <a:off x="44075" y="77954"/>
            <a:ext cx="3285979" cy="657706"/>
          </a:xfrm>
          <a:prstGeom prst="rect">
            <a:avLst/>
          </a:prstGeom>
        </p:spPr>
      </p:pic>
      <p:pic>
        <p:nvPicPr>
          <p:cNvPr id="24" name="Picture 23" descr="A green and blue triangle shapes&#10;&#10;Description automatically generated">
            <a:extLst>
              <a:ext uri="{FF2B5EF4-FFF2-40B4-BE49-F238E27FC236}">
                <a16:creationId xmlns:a16="http://schemas.microsoft.com/office/drawing/2014/main" id="{7098C5A1-3EF0-086E-1F43-9DDA00948C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spTree>
    <p:extLst>
      <p:ext uri="{BB962C8B-B14F-4D97-AF65-F5344CB8AC3E}">
        <p14:creationId xmlns:p14="http://schemas.microsoft.com/office/powerpoint/2010/main" val="3999226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260337-BEF7-88BB-5994-A196C31F7404}"/>
              </a:ext>
            </a:extLst>
          </p:cNvPr>
          <p:cNvSpPr>
            <a:spLocks noGrp="1"/>
          </p:cNvSpPr>
          <p:nvPr>
            <p:ph type="sldNum" sz="quarter" idx="12"/>
          </p:nvPr>
        </p:nvSpPr>
        <p:spPr/>
        <p:txBody>
          <a:bodyPr/>
          <a:lstStyle/>
          <a:p>
            <a:fld id="{58512D75-7CB4-B14B-B319-80CCA14032BE}" type="slidenum">
              <a:rPr lang="en-SA" smtClean="0"/>
              <a:t>‹#›</a:t>
            </a:fld>
            <a:endParaRPr lang="en-SA"/>
          </a:p>
        </p:txBody>
      </p:sp>
    </p:spTree>
    <p:extLst>
      <p:ext uri="{BB962C8B-B14F-4D97-AF65-F5344CB8AC3E}">
        <p14:creationId xmlns:p14="http://schemas.microsoft.com/office/powerpoint/2010/main" val="322838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descr="A white triangle shaped object&#10;&#10;Description automatically generated">
            <a:extLst>
              <a:ext uri="{FF2B5EF4-FFF2-40B4-BE49-F238E27FC236}">
                <a16:creationId xmlns:a16="http://schemas.microsoft.com/office/drawing/2014/main" id="{5E5187FF-6114-4441-5975-DC7D1130CF0C}"/>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603313" y="0"/>
            <a:ext cx="10588687" cy="6858000"/>
          </a:xfrm>
          <a:prstGeom prst="rect">
            <a:avLst/>
          </a:prstGeom>
        </p:spPr>
      </p:pic>
      <p:sp>
        <p:nvSpPr>
          <p:cNvPr id="7" name="Slide Number Placeholder 5">
            <a:extLst>
              <a:ext uri="{FF2B5EF4-FFF2-40B4-BE49-F238E27FC236}">
                <a16:creationId xmlns:a16="http://schemas.microsoft.com/office/drawing/2014/main" id="{E58AE1BD-9EF6-5BAA-74CB-6653AAC59587}"/>
              </a:ext>
            </a:extLst>
          </p:cNvPr>
          <p:cNvSpPr txBox="1">
            <a:spLocks/>
          </p:cNvSpPr>
          <p:nvPr userDrawn="1"/>
        </p:nvSpPr>
        <p:spPr>
          <a:xfrm>
            <a:off x="10654748" y="6356350"/>
            <a:ext cx="699052" cy="365125"/>
          </a:xfrm>
          <a:prstGeom prst="rect">
            <a:avLst/>
          </a:prstGeom>
        </p:spPr>
        <p:txBody>
          <a:bodyPr vert="horz" lIns="91440" tIns="45720" rIns="91440" bIns="45720" rtlCol="0" anchor="ctr"/>
          <a:lstStyle>
            <a:defPPr>
              <a:defRPr lang="en-SA"/>
            </a:defPPr>
            <a:lvl1pPr marL="0" algn="r" defTabSz="914400" rtl="0" eaLnBrk="1" latinLnBrk="0" hangingPunct="1">
              <a:defRPr sz="1200" b="0" i="0" kern="1200">
                <a:solidFill>
                  <a:schemeClr val="tx1">
                    <a:tint val="75000"/>
                  </a:schemeClr>
                </a:solidFill>
                <a:latin typeface="DIN Next Arabic Light" pitchFamily="2" charset="-78"/>
                <a:ea typeface="+mn-ea"/>
                <a:cs typeface="DIN Next Arabic Light"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512D75-7CB4-B14B-B319-80CCA14032BE}" type="slidenum">
              <a:rPr lang="en-SA" smtClean="0"/>
              <a:pPr/>
              <a:t>‹#›</a:t>
            </a:fld>
            <a:endParaRPr lang="en-SA"/>
          </a:p>
        </p:txBody>
      </p:sp>
      <p:cxnSp>
        <p:nvCxnSpPr>
          <p:cNvPr id="8" name="Straight Connector 7">
            <a:extLst>
              <a:ext uri="{FF2B5EF4-FFF2-40B4-BE49-F238E27FC236}">
                <a16:creationId xmlns:a16="http://schemas.microsoft.com/office/drawing/2014/main" id="{D1E9CD2F-7554-7DFA-8BAC-C8FD5D84D18C}"/>
              </a:ext>
            </a:extLst>
          </p:cNvPr>
          <p:cNvCxnSpPr>
            <a:cxnSpLocks/>
          </p:cNvCxnSpPr>
          <p:nvPr userDrawn="1"/>
        </p:nvCxnSpPr>
        <p:spPr>
          <a:xfrm>
            <a:off x="3101009" y="6533322"/>
            <a:ext cx="755373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A green and blue triangle shapes&#10;&#10;Description automatically generated">
            <a:extLst>
              <a:ext uri="{FF2B5EF4-FFF2-40B4-BE49-F238E27FC236}">
                <a16:creationId xmlns:a16="http://schemas.microsoft.com/office/drawing/2014/main" id="{44B40906-BC01-DEE2-5BF1-86571CEF3C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85774" y="285612"/>
            <a:ext cx="681659" cy="374133"/>
          </a:xfrm>
          <a:prstGeom prst="rect">
            <a:avLst/>
          </a:prstGeom>
        </p:spPr>
      </p:pic>
      <p:cxnSp>
        <p:nvCxnSpPr>
          <p:cNvPr id="11" name="Straight Connector 10">
            <a:extLst>
              <a:ext uri="{FF2B5EF4-FFF2-40B4-BE49-F238E27FC236}">
                <a16:creationId xmlns:a16="http://schemas.microsoft.com/office/drawing/2014/main" id="{8F45952C-B0B2-1C7A-DE3C-0E3D1C56DAE0}"/>
              </a:ext>
            </a:extLst>
          </p:cNvPr>
          <p:cNvCxnSpPr>
            <a:cxnSpLocks/>
          </p:cNvCxnSpPr>
          <p:nvPr userDrawn="1"/>
        </p:nvCxnSpPr>
        <p:spPr>
          <a:xfrm>
            <a:off x="433474" y="324677"/>
            <a:ext cx="1022127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871ABF-0BA0-259C-C77E-BC2B9CBC2CA8}"/>
              </a:ext>
            </a:extLst>
          </p:cNvPr>
          <p:cNvSpPr txBox="1"/>
          <p:nvPr userDrawn="1"/>
        </p:nvSpPr>
        <p:spPr>
          <a:xfrm>
            <a:off x="433474" y="6394822"/>
            <a:ext cx="2380075" cy="276999"/>
          </a:xfrm>
          <a:prstGeom prst="rect">
            <a:avLst/>
          </a:prstGeom>
          <a:noFill/>
        </p:spPr>
        <p:txBody>
          <a:bodyPr wrap="none" rtlCol="0">
            <a:spAutoFit/>
          </a:bodyPr>
          <a:lstStyle/>
          <a:p>
            <a:r>
              <a:rPr lang="en-SA" sz="1200" b="0" i="0">
                <a:solidFill>
                  <a:schemeClr val="tx2"/>
                </a:solidFill>
                <a:latin typeface="ntaqat" panose="020B0303020203050203" pitchFamily="34" charset="-78"/>
                <a:cs typeface="ntaqat" panose="020B0303020203050203" pitchFamily="34" charset="-78"/>
              </a:rPr>
              <a:t>KAPSARC School Of Public Policy</a:t>
            </a:r>
          </a:p>
        </p:txBody>
      </p:sp>
    </p:spTree>
    <p:extLst>
      <p:ext uri="{BB962C8B-B14F-4D97-AF65-F5344CB8AC3E}">
        <p14:creationId xmlns:p14="http://schemas.microsoft.com/office/powerpoint/2010/main" val="3620526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882CA8-B594-DEED-8FB5-196314CF5CC4}"/>
              </a:ext>
            </a:extLst>
          </p:cNvPr>
          <p:cNvPicPr>
            <a:picLocks noChangeAspect="1"/>
          </p:cNvPicPr>
          <p:nvPr userDrawn="1"/>
        </p:nvPicPr>
        <p:blipFill rotWithShape="1">
          <a:blip>
            <a:alphaModFix amt="10000"/>
            <a:extLst>
              <a:ext uri="{96DAC541-7B7A-43D3-8B79-37D633B846F1}">
                <asvg:svgBlip xmlns:asvg="http://schemas.microsoft.com/office/drawing/2016/SVG/main" r:embed="rId2"/>
              </a:ext>
            </a:extLst>
          </a:blip>
          <a:srcRect t="25194"/>
          <a:stretch/>
        </p:blipFill>
        <p:spPr>
          <a:xfrm rot="10800000">
            <a:off x="-290557" y="0"/>
            <a:ext cx="4583876" cy="6858000"/>
          </a:xfrm>
          <a:prstGeom prst="rect">
            <a:avLst/>
          </a:prstGeom>
        </p:spPr>
      </p:pic>
      <p:sp>
        <p:nvSpPr>
          <p:cNvPr id="7" name="Slide Number Placeholder 5">
            <a:extLst>
              <a:ext uri="{FF2B5EF4-FFF2-40B4-BE49-F238E27FC236}">
                <a16:creationId xmlns:a16="http://schemas.microsoft.com/office/drawing/2014/main" id="{E58AE1BD-9EF6-5BAA-74CB-6653AAC59587}"/>
              </a:ext>
            </a:extLst>
          </p:cNvPr>
          <p:cNvSpPr txBox="1">
            <a:spLocks/>
          </p:cNvSpPr>
          <p:nvPr userDrawn="1"/>
        </p:nvSpPr>
        <p:spPr>
          <a:xfrm>
            <a:off x="10654748" y="6356350"/>
            <a:ext cx="699052" cy="365125"/>
          </a:xfrm>
          <a:prstGeom prst="rect">
            <a:avLst/>
          </a:prstGeom>
        </p:spPr>
        <p:txBody>
          <a:bodyPr vert="horz" lIns="91440" tIns="45720" rIns="91440" bIns="45720" rtlCol="0" anchor="ctr"/>
          <a:lstStyle>
            <a:defPPr>
              <a:defRPr lang="en-SA"/>
            </a:defPPr>
            <a:lvl1pPr marL="0" algn="r" defTabSz="914400" rtl="0" eaLnBrk="1" latinLnBrk="0" hangingPunct="1">
              <a:defRPr sz="1200" b="0" i="0" kern="1200">
                <a:solidFill>
                  <a:schemeClr val="tx1">
                    <a:tint val="75000"/>
                  </a:schemeClr>
                </a:solidFill>
                <a:latin typeface="DIN Next Arabic Light" pitchFamily="2" charset="-78"/>
                <a:ea typeface="+mn-ea"/>
                <a:cs typeface="DIN Next Arabic Light"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512D75-7CB4-B14B-B319-80CCA14032BE}" type="slidenum">
              <a:rPr lang="en-SA" smtClean="0"/>
              <a:pPr/>
              <a:t>‹#›</a:t>
            </a:fld>
            <a:endParaRPr lang="en-SA"/>
          </a:p>
        </p:txBody>
      </p:sp>
      <p:cxnSp>
        <p:nvCxnSpPr>
          <p:cNvPr id="8" name="Straight Connector 7">
            <a:extLst>
              <a:ext uri="{FF2B5EF4-FFF2-40B4-BE49-F238E27FC236}">
                <a16:creationId xmlns:a16="http://schemas.microsoft.com/office/drawing/2014/main" id="{D1E9CD2F-7554-7DFA-8BAC-C8FD5D84D18C}"/>
              </a:ext>
            </a:extLst>
          </p:cNvPr>
          <p:cNvCxnSpPr>
            <a:cxnSpLocks/>
          </p:cNvCxnSpPr>
          <p:nvPr userDrawn="1"/>
        </p:nvCxnSpPr>
        <p:spPr>
          <a:xfrm>
            <a:off x="3101009" y="6533322"/>
            <a:ext cx="755373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A green and blue triangle shapes&#10;&#10;Description automatically generated">
            <a:extLst>
              <a:ext uri="{FF2B5EF4-FFF2-40B4-BE49-F238E27FC236}">
                <a16:creationId xmlns:a16="http://schemas.microsoft.com/office/drawing/2014/main" id="{44B40906-BC01-DEE2-5BF1-86571CEF3C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85774" y="285612"/>
            <a:ext cx="681659" cy="374133"/>
          </a:xfrm>
          <a:prstGeom prst="rect">
            <a:avLst/>
          </a:prstGeom>
        </p:spPr>
      </p:pic>
      <p:cxnSp>
        <p:nvCxnSpPr>
          <p:cNvPr id="11" name="Straight Connector 10">
            <a:extLst>
              <a:ext uri="{FF2B5EF4-FFF2-40B4-BE49-F238E27FC236}">
                <a16:creationId xmlns:a16="http://schemas.microsoft.com/office/drawing/2014/main" id="{8F45952C-B0B2-1C7A-DE3C-0E3D1C56DAE0}"/>
              </a:ext>
            </a:extLst>
          </p:cNvPr>
          <p:cNvCxnSpPr>
            <a:cxnSpLocks/>
          </p:cNvCxnSpPr>
          <p:nvPr userDrawn="1"/>
        </p:nvCxnSpPr>
        <p:spPr>
          <a:xfrm>
            <a:off x="433474" y="324677"/>
            <a:ext cx="1022127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871ABF-0BA0-259C-C77E-BC2B9CBC2CA8}"/>
              </a:ext>
            </a:extLst>
          </p:cNvPr>
          <p:cNvSpPr txBox="1"/>
          <p:nvPr userDrawn="1"/>
        </p:nvSpPr>
        <p:spPr>
          <a:xfrm>
            <a:off x="433474" y="6394822"/>
            <a:ext cx="2380075" cy="276999"/>
          </a:xfrm>
          <a:prstGeom prst="rect">
            <a:avLst/>
          </a:prstGeom>
          <a:noFill/>
        </p:spPr>
        <p:txBody>
          <a:bodyPr wrap="none" rtlCol="0">
            <a:spAutoFit/>
          </a:bodyPr>
          <a:lstStyle/>
          <a:p>
            <a:r>
              <a:rPr lang="en-SA" sz="1200" b="0" i="0">
                <a:solidFill>
                  <a:schemeClr val="tx2"/>
                </a:solidFill>
                <a:latin typeface="ntaqat" panose="020B0303020203050203" pitchFamily="34" charset="-78"/>
                <a:cs typeface="ntaqat" panose="020B0303020203050203" pitchFamily="34" charset="-78"/>
              </a:rPr>
              <a:t>KAPSARC School Of Public Policy</a:t>
            </a:r>
          </a:p>
        </p:txBody>
      </p:sp>
    </p:spTree>
    <p:extLst>
      <p:ext uri="{BB962C8B-B14F-4D97-AF65-F5344CB8AC3E}">
        <p14:creationId xmlns:p14="http://schemas.microsoft.com/office/powerpoint/2010/main" val="1568116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C7BD51A-5349-5144-9594-A8A7C1BDB81A}"/>
              </a:ext>
            </a:extLst>
          </p:cNvPr>
          <p:cNvPicPr>
            <a:picLocks noChangeAspect="1"/>
          </p:cNvPicPr>
          <p:nvPr userDrawn="1"/>
        </p:nvPicPr>
        <p:blipFill rotWithShape="1">
          <a:blip>
            <a:alphaModFix amt="20000"/>
            <a:extLst>
              <a:ext uri="{96DAC541-7B7A-43D3-8B79-37D633B846F1}">
                <asvg:svgBlip xmlns:asvg="http://schemas.microsoft.com/office/drawing/2016/SVG/main" r:embed="rId2"/>
              </a:ext>
            </a:extLst>
          </a:blip>
          <a:srcRect t="25194"/>
          <a:stretch/>
        </p:blipFill>
        <p:spPr>
          <a:xfrm rot="10800000">
            <a:off x="-1" y="0"/>
            <a:ext cx="4583876" cy="6858000"/>
          </a:xfrm>
          <a:prstGeom prst="rect">
            <a:avLst/>
          </a:prstGeom>
        </p:spPr>
      </p:pic>
      <p:sp>
        <p:nvSpPr>
          <p:cNvPr id="7" name="Slide Number Placeholder 5">
            <a:extLst>
              <a:ext uri="{FF2B5EF4-FFF2-40B4-BE49-F238E27FC236}">
                <a16:creationId xmlns:a16="http://schemas.microsoft.com/office/drawing/2014/main" id="{E58AE1BD-9EF6-5BAA-74CB-6653AAC59587}"/>
              </a:ext>
            </a:extLst>
          </p:cNvPr>
          <p:cNvSpPr txBox="1">
            <a:spLocks/>
          </p:cNvSpPr>
          <p:nvPr userDrawn="1"/>
        </p:nvSpPr>
        <p:spPr>
          <a:xfrm>
            <a:off x="10654748" y="6356350"/>
            <a:ext cx="699052" cy="365125"/>
          </a:xfrm>
          <a:prstGeom prst="rect">
            <a:avLst/>
          </a:prstGeom>
        </p:spPr>
        <p:txBody>
          <a:bodyPr vert="horz" lIns="91440" tIns="45720" rIns="91440" bIns="45720" rtlCol="0" anchor="ctr"/>
          <a:lstStyle>
            <a:defPPr>
              <a:defRPr lang="en-SA"/>
            </a:defPPr>
            <a:lvl1pPr marL="0" algn="r" defTabSz="914400" rtl="0" eaLnBrk="1" latinLnBrk="0" hangingPunct="1">
              <a:defRPr sz="1200" b="0" i="0" kern="1200">
                <a:solidFill>
                  <a:schemeClr val="tx1">
                    <a:tint val="75000"/>
                  </a:schemeClr>
                </a:solidFill>
                <a:latin typeface="DIN Next Arabic Light" pitchFamily="2" charset="-78"/>
                <a:ea typeface="+mn-ea"/>
                <a:cs typeface="DIN Next Arabic Light"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512D75-7CB4-B14B-B319-80CCA14032BE}" type="slidenum">
              <a:rPr lang="en-SA" smtClean="0"/>
              <a:pPr/>
              <a:t>‹#›</a:t>
            </a:fld>
            <a:endParaRPr lang="en-SA"/>
          </a:p>
        </p:txBody>
      </p:sp>
      <p:cxnSp>
        <p:nvCxnSpPr>
          <p:cNvPr id="8" name="Straight Connector 7">
            <a:extLst>
              <a:ext uri="{FF2B5EF4-FFF2-40B4-BE49-F238E27FC236}">
                <a16:creationId xmlns:a16="http://schemas.microsoft.com/office/drawing/2014/main" id="{D1E9CD2F-7554-7DFA-8BAC-C8FD5D84D18C}"/>
              </a:ext>
            </a:extLst>
          </p:cNvPr>
          <p:cNvCxnSpPr>
            <a:cxnSpLocks/>
          </p:cNvCxnSpPr>
          <p:nvPr userDrawn="1"/>
        </p:nvCxnSpPr>
        <p:spPr>
          <a:xfrm>
            <a:off x="3101009" y="6533322"/>
            <a:ext cx="755373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A green and blue triangle shapes&#10;&#10;Description automatically generated">
            <a:extLst>
              <a:ext uri="{FF2B5EF4-FFF2-40B4-BE49-F238E27FC236}">
                <a16:creationId xmlns:a16="http://schemas.microsoft.com/office/drawing/2014/main" id="{44B40906-BC01-DEE2-5BF1-86571CEF3C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85774" y="285612"/>
            <a:ext cx="681659" cy="374133"/>
          </a:xfrm>
          <a:prstGeom prst="rect">
            <a:avLst/>
          </a:prstGeom>
        </p:spPr>
      </p:pic>
      <p:cxnSp>
        <p:nvCxnSpPr>
          <p:cNvPr id="11" name="Straight Connector 10">
            <a:extLst>
              <a:ext uri="{FF2B5EF4-FFF2-40B4-BE49-F238E27FC236}">
                <a16:creationId xmlns:a16="http://schemas.microsoft.com/office/drawing/2014/main" id="{8F45952C-B0B2-1C7A-DE3C-0E3D1C56DAE0}"/>
              </a:ext>
            </a:extLst>
          </p:cNvPr>
          <p:cNvCxnSpPr>
            <a:cxnSpLocks/>
          </p:cNvCxnSpPr>
          <p:nvPr userDrawn="1"/>
        </p:nvCxnSpPr>
        <p:spPr>
          <a:xfrm>
            <a:off x="433474" y="324677"/>
            <a:ext cx="1022127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871ABF-0BA0-259C-C77E-BC2B9CBC2CA8}"/>
              </a:ext>
            </a:extLst>
          </p:cNvPr>
          <p:cNvSpPr txBox="1"/>
          <p:nvPr userDrawn="1"/>
        </p:nvSpPr>
        <p:spPr>
          <a:xfrm>
            <a:off x="433474" y="6394822"/>
            <a:ext cx="2380075" cy="276999"/>
          </a:xfrm>
          <a:prstGeom prst="rect">
            <a:avLst/>
          </a:prstGeom>
          <a:noFill/>
        </p:spPr>
        <p:txBody>
          <a:bodyPr wrap="none" rtlCol="0">
            <a:spAutoFit/>
          </a:bodyPr>
          <a:lstStyle/>
          <a:p>
            <a:r>
              <a:rPr lang="en-SA" sz="1200" b="0" i="0">
                <a:solidFill>
                  <a:schemeClr val="tx2"/>
                </a:solidFill>
                <a:latin typeface="ntaqat" panose="020B0303020203050203" pitchFamily="34" charset="-78"/>
                <a:cs typeface="ntaqat" panose="020B0303020203050203" pitchFamily="34" charset="-78"/>
              </a:rPr>
              <a:t>KAPSARC School Of Public Policy</a:t>
            </a:r>
          </a:p>
        </p:txBody>
      </p:sp>
    </p:spTree>
    <p:extLst>
      <p:ext uri="{BB962C8B-B14F-4D97-AF65-F5344CB8AC3E}">
        <p14:creationId xmlns:p14="http://schemas.microsoft.com/office/powerpoint/2010/main" val="2242782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F87365B-1BB2-DFB1-2BE4-86DAC18CF119}"/>
              </a:ext>
            </a:extLst>
          </p:cNvPr>
          <p:cNvPicPr>
            <a:picLocks noChangeAspect="1"/>
          </p:cNvPicPr>
          <p:nvPr userDrawn="1"/>
        </p:nvPicPr>
        <p:blipFill rotWithShape="1">
          <a:blip>
            <a:alphaModFix amt="20000"/>
            <a:extLst>
              <a:ext uri="{96DAC541-7B7A-43D3-8B79-37D633B846F1}">
                <asvg:svgBlip xmlns:asvg="http://schemas.microsoft.com/office/drawing/2016/SVG/main" r:embed="rId2"/>
              </a:ext>
            </a:extLst>
          </a:blip>
          <a:srcRect t="25194"/>
          <a:stretch/>
        </p:blipFill>
        <p:spPr>
          <a:xfrm rot="10800000">
            <a:off x="-2" y="0"/>
            <a:ext cx="4583876" cy="6858000"/>
          </a:xfrm>
          <a:prstGeom prst="rect">
            <a:avLst/>
          </a:prstGeom>
        </p:spPr>
      </p:pic>
      <p:sp>
        <p:nvSpPr>
          <p:cNvPr id="7" name="Slide Number Placeholder 5">
            <a:extLst>
              <a:ext uri="{FF2B5EF4-FFF2-40B4-BE49-F238E27FC236}">
                <a16:creationId xmlns:a16="http://schemas.microsoft.com/office/drawing/2014/main" id="{E58AE1BD-9EF6-5BAA-74CB-6653AAC59587}"/>
              </a:ext>
            </a:extLst>
          </p:cNvPr>
          <p:cNvSpPr txBox="1">
            <a:spLocks/>
          </p:cNvSpPr>
          <p:nvPr userDrawn="1"/>
        </p:nvSpPr>
        <p:spPr>
          <a:xfrm>
            <a:off x="10654748" y="6356350"/>
            <a:ext cx="699052" cy="365125"/>
          </a:xfrm>
          <a:prstGeom prst="rect">
            <a:avLst/>
          </a:prstGeom>
        </p:spPr>
        <p:txBody>
          <a:bodyPr vert="horz" lIns="91440" tIns="45720" rIns="91440" bIns="45720" rtlCol="0" anchor="ctr"/>
          <a:lstStyle>
            <a:defPPr>
              <a:defRPr lang="en-SA"/>
            </a:defPPr>
            <a:lvl1pPr marL="0" algn="r" defTabSz="914400" rtl="0" eaLnBrk="1" latinLnBrk="0" hangingPunct="1">
              <a:defRPr sz="1200" b="0" i="0" kern="1200">
                <a:solidFill>
                  <a:schemeClr val="tx1">
                    <a:tint val="75000"/>
                  </a:schemeClr>
                </a:solidFill>
                <a:latin typeface="DIN Next Arabic Light" pitchFamily="2" charset="-78"/>
                <a:ea typeface="+mn-ea"/>
                <a:cs typeface="DIN Next Arabic Light"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512D75-7CB4-B14B-B319-80CCA14032BE}" type="slidenum">
              <a:rPr lang="en-SA" smtClean="0"/>
              <a:pPr/>
              <a:t>‹#›</a:t>
            </a:fld>
            <a:endParaRPr lang="en-SA"/>
          </a:p>
        </p:txBody>
      </p:sp>
      <p:cxnSp>
        <p:nvCxnSpPr>
          <p:cNvPr id="8" name="Straight Connector 7">
            <a:extLst>
              <a:ext uri="{FF2B5EF4-FFF2-40B4-BE49-F238E27FC236}">
                <a16:creationId xmlns:a16="http://schemas.microsoft.com/office/drawing/2014/main" id="{D1E9CD2F-7554-7DFA-8BAC-C8FD5D84D18C}"/>
              </a:ext>
            </a:extLst>
          </p:cNvPr>
          <p:cNvCxnSpPr>
            <a:cxnSpLocks/>
          </p:cNvCxnSpPr>
          <p:nvPr userDrawn="1"/>
        </p:nvCxnSpPr>
        <p:spPr>
          <a:xfrm>
            <a:off x="3101009" y="6533322"/>
            <a:ext cx="755373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A green and blue triangle shapes&#10;&#10;Description automatically generated">
            <a:extLst>
              <a:ext uri="{FF2B5EF4-FFF2-40B4-BE49-F238E27FC236}">
                <a16:creationId xmlns:a16="http://schemas.microsoft.com/office/drawing/2014/main" id="{44B40906-BC01-DEE2-5BF1-86571CEF3C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85774" y="285612"/>
            <a:ext cx="681659" cy="374133"/>
          </a:xfrm>
          <a:prstGeom prst="rect">
            <a:avLst/>
          </a:prstGeom>
        </p:spPr>
      </p:pic>
      <p:cxnSp>
        <p:nvCxnSpPr>
          <p:cNvPr id="11" name="Straight Connector 10">
            <a:extLst>
              <a:ext uri="{FF2B5EF4-FFF2-40B4-BE49-F238E27FC236}">
                <a16:creationId xmlns:a16="http://schemas.microsoft.com/office/drawing/2014/main" id="{8F45952C-B0B2-1C7A-DE3C-0E3D1C56DAE0}"/>
              </a:ext>
            </a:extLst>
          </p:cNvPr>
          <p:cNvCxnSpPr>
            <a:cxnSpLocks/>
          </p:cNvCxnSpPr>
          <p:nvPr userDrawn="1"/>
        </p:nvCxnSpPr>
        <p:spPr>
          <a:xfrm>
            <a:off x="433474" y="324677"/>
            <a:ext cx="1022127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871ABF-0BA0-259C-C77E-BC2B9CBC2CA8}"/>
              </a:ext>
            </a:extLst>
          </p:cNvPr>
          <p:cNvSpPr txBox="1"/>
          <p:nvPr userDrawn="1"/>
        </p:nvSpPr>
        <p:spPr>
          <a:xfrm>
            <a:off x="433474" y="6394822"/>
            <a:ext cx="2380075" cy="276999"/>
          </a:xfrm>
          <a:prstGeom prst="rect">
            <a:avLst/>
          </a:prstGeom>
          <a:noFill/>
        </p:spPr>
        <p:txBody>
          <a:bodyPr wrap="none" rtlCol="0">
            <a:spAutoFit/>
          </a:bodyPr>
          <a:lstStyle/>
          <a:p>
            <a:r>
              <a:rPr lang="en-SA" sz="1200" b="0" i="0">
                <a:solidFill>
                  <a:schemeClr val="tx2"/>
                </a:solidFill>
                <a:latin typeface="ntaqat" panose="020B0303020203050203" pitchFamily="34" charset="-78"/>
                <a:cs typeface="ntaqat" panose="020B0303020203050203" pitchFamily="34" charset="-78"/>
              </a:rPr>
              <a:t>KAPSARC School Of Public Policy</a:t>
            </a:r>
          </a:p>
        </p:txBody>
      </p:sp>
    </p:spTree>
    <p:extLst>
      <p:ext uri="{BB962C8B-B14F-4D97-AF65-F5344CB8AC3E}">
        <p14:creationId xmlns:p14="http://schemas.microsoft.com/office/powerpoint/2010/main" val="39568733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934EC4-7BDC-C5C9-A14C-9F0B332E8779}"/>
              </a:ext>
            </a:extLst>
          </p:cNvPr>
          <p:cNvSpPr>
            <a:spLocks noGrp="1"/>
          </p:cNvSpPr>
          <p:nvPr>
            <p:ph type="sldNum" sz="quarter" idx="4"/>
          </p:nvPr>
        </p:nvSpPr>
        <p:spPr>
          <a:xfrm>
            <a:off x="10654748" y="6356350"/>
            <a:ext cx="699052" cy="365125"/>
          </a:xfrm>
          <a:prstGeom prst="rect">
            <a:avLst/>
          </a:prstGeom>
        </p:spPr>
        <p:txBody>
          <a:bodyPr vert="horz" lIns="91440" tIns="45720" rIns="91440" bIns="45720" rtlCol="0" anchor="ctr"/>
          <a:lstStyle>
            <a:lvl1pPr algn="r">
              <a:defRPr sz="1200" b="0" i="0">
                <a:solidFill>
                  <a:schemeClr val="tx1">
                    <a:tint val="75000"/>
                  </a:schemeClr>
                </a:solidFill>
                <a:latin typeface="ntaqat" panose="020B0303020203050203" pitchFamily="34" charset="-78"/>
                <a:cs typeface="ntaqat" panose="020B0303020203050203" pitchFamily="34" charset="-78"/>
              </a:defRPr>
            </a:lvl1pPr>
          </a:lstStyle>
          <a:p>
            <a:fld id="{58512D75-7CB4-B14B-B319-80CCA14032BE}" type="slidenum">
              <a:rPr lang="en-SA" smtClean="0"/>
              <a:pPr/>
              <a:t>‹#›</a:t>
            </a:fld>
            <a:endParaRPr lang="en-SA"/>
          </a:p>
        </p:txBody>
      </p:sp>
      <p:cxnSp>
        <p:nvCxnSpPr>
          <p:cNvPr id="13" name="Straight Connector 12">
            <a:extLst>
              <a:ext uri="{FF2B5EF4-FFF2-40B4-BE49-F238E27FC236}">
                <a16:creationId xmlns:a16="http://schemas.microsoft.com/office/drawing/2014/main" id="{63BF090B-CAE2-0850-9826-091B7A490AA2}"/>
              </a:ext>
            </a:extLst>
          </p:cNvPr>
          <p:cNvCxnSpPr>
            <a:cxnSpLocks/>
          </p:cNvCxnSpPr>
          <p:nvPr userDrawn="1"/>
        </p:nvCxnSpPr>
        <p:spPr>
          <a:xfrm>
            <a:off x="3101009" y="6533322"/>
            <a:ext cx="755373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785FE8B-2678-1F2B-838F-766B269A8092}"/>
              </a:ext>
            </a:extLst>
          </p:cNvPr>
          <p:cNvSpPr txBox="1"/>
          <p:nvPr userDrawn="1"/>
        </p:nvSpPr>
        <p:spPr>
          <a:xfrm>
            <a:off x="433474" y="6394822"/>
            <a:ext cx="2380075" cy="276999"/>
          </a:xfrm>
          <a:prstGeom prst="rect">
            <a:avLst/>
          </a:prstGeom>
          <a:noFill/>
        </p:spPr>
        <p:txBody>
          <a:bodyPr wrap="none" rtlCol="0">
            <a:spAutoFit/>
          </a:bodyPr>
          <a:lstStyle/>
          <a:p>
            <a:r>
              <a:rPr lang="en-SA" sz="1200" b="0" i="0">
                <a:solidFill>
                  <a:schemeClr val="tx2"/>
                </a:solidFill>
                <a:latin typeface="ntaqat" panose="020B0303020203050203" pitchFamily="34" charset="-78"/>
                <a:cs typeface="ntaqat" panose="020B0303020203050203" pitchFamily="34" charset="-78"/>
              </a:rPr>
              <a:t>KAPSARC School Of Public Policy</a:t>
            </a:r>
          </a:p>
        </p:txBody>
      </p:sp>
      <p:pic>
        <p:nvPicPr>
          <p:cNvPr id="19" name="Picture 18" descr="A green and blue triangle shapes&#10;&#10;Description automatically generated">
            <a:extLst>
              <a:ext uri="{FF2B5EF4-FFF2-40B4-BE49-F238E27FC236}">
                <a16:creationId xmlns:a16="http://schemas.microsoft.com/office/drawing/2014/main" id="{1B7A956E-E0B8-4AE6-1E91-A0F568372A0E}"/>
              </a:ext>
            </a:extLst>
          </p:cNvPr>
          <p:cNvPicPr>
            <a:picLocks noChangeAspect="1"/>
          </p:cNvPicPr>
          <p:nvPr userDrawn="1"/>
        </p:nvPicPr>
        <p:blipFill>
          <a:blip r:embed="rId49" cstate="screen">
            <a:extLst>
              <a:ext uri="{28A0092B-C50C-407E-A947-70E740481C1C}">
                <a14:useLocalDpi xmlns:a14="http://schemas.microsoft.com/office/drawing/2010/main"/>
              </a:ext>
            </a:extLst>
          </a:blip>
          <a:stretch>
            <a:fillRect/>
          </a:stretch>
        </p:blipFill>
        <p:spPr>
          <a:xfrm>
            <a:off x="11185774" y="285612"/>
            <a:ext cx="681659" cy="374133"/>
          </a:xfrm>
          <a:prstGeom prst="rect">
            <a:avLst/>
          </a:prstGeom>
        </p:spPr>
      </p:pic>
      <p:cxnSp>
        <p:nvCxnSpPr>
          <p:cNvPr id="20" name="Straight Connector 19">
            <a:extLst>
              <a:ext uri="{FF2B5EF4-FFF2-40B4-BE49-F238E27FC236}">
                <a16:creationId xmlns:a16="http://schemas.microsoft.com/office/drawing/2014/main" id="{D9C963C4-985F-19E7-082C-BC68C1A1C1F6}"/>
              </a:ext>
            </a:extLst>
          </p:cNvPr>
          <p:cNvCxnSpPr>
            <a:cxnSpLocks/>
          </p:cNvCxnSpPr>
          <p:nvPr userDrawn="1"/>
        </p:nvCxnSpPr>
        <p:spPr>
          <a:xfrm>
            <a:off x="433474" y="324677"/>
            <a:ext cx="1022127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6DBBA58-A812-BB38-80C1-4D804FDBBE27}"/>
              </a:ext>
            </a:extLst>
          </p:cNvPr>
          <p:cNvSpPr txBox="1"/>
          <p:nvPr userDrawn="1">
            <p:extLst>
              <p:ext uri="{1162E1C5-73C7-4A58-AE30-91384D911F3F}">
                <p184:classification xmlns:p184="http://schemas.microsoft.com/office/powerpoint/2018/4/main" val="ftr"/>
              </p:ext>
            </p:extLst>
          </p:nvPr>
        </p:nvSpPr>
        <p:spPr>
          <a:xfrm>
            <a:off x="11885613" y="6703060"/>
            <a:ext cx="260350" cy="91440"/>
          </a:xfrm>
          <a:prstGeom prst="rect">
            <a:avLst/>
          </a:prstGeom>
        </p:spPr>
        <p:txBody>
          <a:bodyPr horzOverflow="overflow" lIns="0" tIns="0" rIns="0" bIns="0">
            <a:spAutoFit/>
          </a:bodyPr>
          <a:lstStyle/>
          <a:p>
            <a:pPr algn="l"/>
            <a:r>
              <a:rPr lang="en-US" sz="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072043420"/>
      </p:ext>
    </p:extLst>
  </p:cSld>
  <p:clrMap bg1="lt1" tx1="dk1" bg2="lt2" tx2="dk2" accent1="accent1" accent2="accent2" accent3="accent3" accent4="accent4" accent5="accent5" accent6="accent6" hlink="hlink" folHlink="folHlink"/>
  <p:sldLayoutIdLst>
    <p:sldLayoutId id="2147483741" r:id="rId1"/>
    <p:sldLayoutId id="2147483756"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671" r:id="rId18"/>
    <p:sldLayoutId id="2147483672" r:id="rId19"/>
    <p:sldLayoutId id="2147483673" r:id="rId20"/>
    <p:sldLayoutId id="2147483674" r:id="rId21"/>
    <p:sldLayoutId id="2147483675" r:id="rId22"/>
    <p:sldLayoutId id="2147483676" r:id="rId23"/>
    <p:sldLayoutId id="2147483677"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 id="2147483776" r:id="rId44"/>
    <p:sldLayoutId id="2147483777" r:id="rId45"/>
    <p:sldLayoutId id="2147483778" r:id="rId46"/>
    <p:sldLayoutId id="2147483779" r:id="rId4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28.png"/></Relationships>
</file>

<file path=ppt/slides/_rels/slide11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1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xml"/><Relationship Id="rId4" Type="http://schemas.openxmlformats.org/officeDocument/2006/relationships/image" Target="../media/image14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hyperlink" Target="https://lithiumhub.com/lithium-deep-cycle-batteries/lithium-rv-batteries/" TargetMode="Externa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hyperlink" Target="https://www.hp.com/us-en/shop/cat/laptops" TargetMode="External"/><Relationship Id="rId2" Type="http://schemas.openxmlformats.org/officeDocument/2006/relationships/hyperlink" Target="https://www.hp.com/us-en/shop/cv/batteryfinder" TargetMode="Externa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6.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5.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8.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1.xml"/><Relationship Id="rId4" Type="http://schemas.openxmlformats.org/officeDocument/2006/relationships/image" Target="../media/image275.png"/></Relationships>
</file>

<file path=ppt/slides/_rels/slide289.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1.xml"/><Relationship Id="rId4" Type="http://schemas.openxmlformats.org/officeDocument/2006/relationships/image" Target="../media/image278.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1.xml"/><Relationship Id="rId4" Type="http://schemas.openxmlformats.org/officeDocument/2006/relationships/image" Target="../media/image281.png"/></Relationships>
</file>

<file path=ppt/slides/_rels/slide291.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1.xml"/><Relationship Id="rId4" Type="http://schemas.openxmlformats.org/officeDocument/2006/relationships/image" Target="../media/image290.png"/></Relationships>
</file>

<file path=ppt/slides/_rels/slide296.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1.xml"/><Relationship Id="rId4" Type="http://schemas.openxmlformats.org/officeDocument/2006/relationships/image" Target="../media/image297.png"/></Relationships>
</file>

<file path=ppt/slides/_rels/slide302.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1.xml"/></Relationships>
</file>

<file path=ppt/slides/_rels/slide342.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7.png"/><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2" Type="http://schemas.openxmlformats.org/officeDocument/2006/relationships/image" Target="../media/image332.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33.emf"/><Relationship Id="rId1" Type="http://schemas.openxmlformats.org/officeDocument/2006/relationships/slideLayout" Target="../slideLayouts/slideLayout1.xml"/><Relationship Id="rId5" Type="http://schemas.openxmlformats.org/officeDocument/2006/relationships/image" Target="../media/image335.emf"/><Relationship Id="rId4" Type="http://schemas.openxmlformats.org/officeDocument/2006/relationships/image" Target="../media/image334.emf"/></Relationships>
</file>

<file path=ppt/slides/_rels/slide351.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3" Type="http://schemas.openxmlformats.org/officeDocument/2006/relationships/image" Target="../media/image339.emf"/><Relationship Id="rId2" Type="http://schemas.openxmlformats.org/officeDocument/2006/relationships/image" Target="../media/image338.emf"/><Relationship Id="rId1" Type="http://schemas.openxmlformats.org/officeDocument/2006/relationships/slideLayout" Target="../slideLayouts/slideLayout1.xml"/><Relationship Id="rId5" Type="http://schemas.openxmlformats.org/officeDocument/2006/relationships/image" Target="../media/image341.emf"/><Relationship Id="rId4" Type="http://schemas.openxmlformats.org/officeDocument/2006/relationships/image" Target="../media/image340.emf"/></Relationships>
</file>

<file path=ppt/slides/_rels/slide353.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1.xml"/></Relationships>
</file>

<file path=ppt/slides/_rels/slide363.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1.xml"/></Relationships>
</file>

<file path=ppt/slides/_rels/slide365.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thewindpower.net/" TargetMode="Externa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9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FA848F8-102D-F4DF-1FE6-9DD95342542F}"/>
              </a:ext>
            </a:extLst>
          </p:cNvPr>
          <p:cNvSpPr txBox="1"/>
          <p:nvPr/>
        </p:nvSpPr>
        <p:spPr>
          <a:xfrm>
            <a:off x="457314" y="1085231"/>
            <a:ext cx="11621910" cy="3239348"/>
          </a:xfrm>
          <a:prstGeom prst="rect">
            <a:avLst/>
          </a:prstGeom>
          <a:noFill/>
        </p:spPr>
        <p:txBody>
          <a:bodyPr wrap="square" anchor="t">
            <a:spAutoFit/>
          </a:bodyPr>
          <a:lstStyle/>
          <a:p>
            <a:pPr>
              <a:lnSpc>
                <a:spcPct val="95000"/>
              </a:lnSpc>
              <a:spcAft>
                <a:spcPts val="300"/>
              </a:spcAft>
            </a:pPr>
            <a:r>
              <a:rPr lang="en-US" sz="6000" b="1" dirty="0">
                <a:solidFill>
                  <a:schemeClr val="bg1"/>
                </a:solidFill>
                <a:latin typeface="DIN Next LT Arabic" panose="020B0503020203050203" pitchFamily="34" charset="-78"/>
                <a:cs typeface="DIN Next LT Arabic" panose="020B0503020203050203" pitchFamily="34" charset="-78"/>
              </a:rPr>
              <a:t>Introduction</a:t>
            </a:r>
          </a:p>
          <a:p>
            <a:pPr>
              <a:lnSpc>
                <a:spcPct val="95000"/>
              </a:lnSpc>
              <a:spcAft>
                <a:spcPts val="300"/>
              </a:spcAft>
            </a:pPr>
            <a:r>
              <a:rPr lang="en-US" sz="5000" dirty="0">
                <a:solidFill>
                  <a:schemeClr val="bg1"/>
                </a:solidFill>
                <a:latin typeface="DIN Next LT Arabic" panose="020B0503020203050203" pitchFamily="34" charset="-78"/>
                <a:cs typeface="DIN Next LT Arabic" panose="020B0503020203050203" pitchFamily="34" charset="-78"/>
              </a:rPr>
              <a:t>Welcome to KSPP </a:t>
            </a:r>
          </a:p>
          <a:p>
            <a:pPr>
              <a:lnSpc>
                <a:spcPct val="95000"/>
              </a:lnSpc>
              <a:spcAft>
                <a:spcPts val="300"/>
              </a:spcAft>
            </a:pPr>
            <a:r>
              <a:rPr lang="en-US" sz="5000" dirty="0">
                <a:solidFill>
                  <a:schemeClr val="bg1"/>
                </a:solidFill>
                <a:latin typeface="DIN Next LT Arabic" panose="020B0503020203050203" pitchFamily="34" charset="-78"/>
                <a:cs typeface="DIN Next LT Arabic" panose="020B0503020203050203" pitchFamily="34" charset="-78"/>
              </a:rPr>
              <a:t>Levelised Cost Analysis and Energy Policy</a:t>
            </a:r>
          </a:p>
        </p:txBody>
      </p:sp>
      <p:cxnSp>
        <p:nvCxnSpPr>
          <p:cNvPr id="21" name="Straight Connector 20">
            <a:extLst>
              <a:ext uri="{FF2B5EF4-FFF2-40B4-BE49-F238E27FC236}">
                <a16:creationId xmlns:a16="http://schemas.microsoft.com/office/drawing/2014/main" id="{30920885-76C2-51C1-01E4-101A8506CFB4}"/>
              </a:ext>
            </a:extLst>
          </p:cNvPr>
          <p:cNvCxnSpPr>
            <a:cxnSpLocks/>
          </p:cNvCxnSpPr>
          <p:nvPr/>
        </p:nvCxnSpPr>
        <p:spPr>
          <a:xfrm>
            <a:off x="457314" y="5557932"/>
            <a:ext cx="8215679" cy="550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84BB4F4-F241-C067-E793-9EE70F450FD0}"/>
              </a:ext>
            </a:extLst>
          </p:cNvPr>
          <p:cNvSpPr/>
          <p:nvPr/>
        </p:nvSpPr>
        <p:spPr>
          <a:xfrm>
            <a:off x="457314" y="5766439"/>
            <a:ext cx="2515396" cy="111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dirty="0"/>
          </a:p>
        </p:txBody>
      </p:sp>
    </p:spTree>
    <p:extLst>
      <p:ext uri="{BB962C8B-B14F-4D97-AF65-F5344CB8AC3E}">
        <p14:creationId xmlns:p14="http://schemas.microsoft.com/office/powerpoint/2010/main" val="2921390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ED42-8C8D-DD3F-17B0-1DA5F3C1C705}"/>
              </a:ext>
            </a:extLst>
          </p:cNvPr>
          <p:cNvSpPr>
            <a:spLocks noGrp="1"/>
          </p:cNvSpPr>
          <p:nvPr>
            <p:ph type="ctrTitle"/>
          </p:nvPr>
        </p:nvSpPr>
        <p:spPr/>
        <p:txBody>
          <a:bodyPr/>
          <a:lstStyle/>
          <a:p>
            <a:r>
              <a:rPr lang="en-US" dirty="0"/>
              <a:t>Illustration of How Conceptual Issues are Resolved</a:t>
            </a:r>
          </a:p>
        </p:txBody>
      </p:sp>
      <p:sp>
        <p:nvSpPr>
          <p:cNvPr id="3" name="Text Placeholder 2">
            <a:extLst>
              <a:ext uri="{FF2B5EF4-FFF2-40B4-BE49-F238E27FC236}">
                <a16:creationId xmlns:a16="http://schemas.microsoft.com/office/drawing/2014/main" id="{495B8745-0913-95C5-6234-AA35496A6FEF}"/>
              </a:ext>
            </a:extLst>
          </p:cNvPr>
          <p:cNvSpPr>
            <a:spLocks noGrp="1"/>
          </p:cNvSpPr>
          <p:nvPr>
            <p:ph type="body" sz="quarter" idx="13"/>
          </p:nvPr>
        </p:nvSpPr>
        <p:spPr>
          <a:xfrm>
            <a:off x="323481" y="1312334"/>
            <a:ext cx="9332584" cy="4768426"/>
          </a:xfrm>
        </p:spPr>
        <p:txBody>
          <a:bodyPr/>
          <a:lstStyle/>
          <a:p>
            <a:r>
              <a:rPr lang="en-US" sz="2000" dirty="0"/>
              <a:t>The basic problem of any analysis such as this is the relative amount of capital expenditures to operating expenditures</a:t>
            </a:r>
          </a:p>
          <a:p>
            <a:r>
              <a:rPr lang="en-US" sz="2000" dirty="0"/>
              <a:t>The idea of total cost of operations is to measure the total cost relative to the value of things produced by the investment. For example, you can compute the total cost of operations for a bus as the amount of capital expenditures, fuel cost and operating cost divided by the number of miles or km driven. You could then compare the total cost of an electric bus to a bus that uses gasoline (petrol), to a bus that uses hydrogen and to a bus that uses compressed natural gas. To make a fair comparison, you should compare the total cost of the bus including the annualized cost of the capital expenditures over the lifetime of the bus to the amount of miles or km the bus drives. </a:t>
            </a:r>
          </a:p>
          <a:p>
            <a:r>
              <a:rPr lang="en-US" sz="2000" dirty="0"/>
              <a:t>In the case of a data center, the amount of electricity drives both the cost of the data center (it must purchase electricity) and it drives the measure of the output of the data center. If the same amount of output (measured with kW or the kWh) can be obtained with less electricity if, for example the liquid cooling produces the same amount of electricity for the IT service that produces value, relative to the amount of electricity that must be purchased. The total cost of operation must divide the total cost by the IT service produced and not the electricity purchased (see next sheet with PUE statistic.</a:t>
            </a:r>
          </a:p>
        </p:txBody>
      </p:sp>
      <p:pic>
        <p:nvPicPr>
          <p:cNvPr id="4" name="Picture 3" descr="Luxembourg deploys 150 kW ABB fast ...">
            <a:extLst>
              <a:ext uri="{FF2B5EF4-FFF2-40B4-BE49-F238E27FC236}">
                <a16:creationId xmlns:a16="http://schemas.microsoft.com/office/drawing/2014/main" id="{481E28C9-D4D0-32E0-F17A-7E3AFEC30E03}"/>
              </a:ext>
            </a:extLst>
          </p:cNvPr>
          <p:cNvPicPr>
            <a:picLocks noChangeAspect="1"/>
          </p:cNvPicPr>
          <p:nvPr/>
        </p:nvPicPr>
        <p:blipFill>
          <a:blip r:embed="rId3"/>
          <a:stretch>
            <a:fillRect/>
          </a:stretch>
        </p:blipFill>
        <p:spPr>
          <a:xfrm>
            <a:off x="9917239" y="2084832"/>
            <a:ext cx="2038160" cy="1254252"/>
          </a:xfrm>
          <a:prstGeom prst="rect">
            <a:avLst/>
          </a:prstGeom>
        </p:spPr>
      </p:pic>
      <p:pic>
        <p:nvPicPr>
          <p:cNvPr id="5" name="Picture 4" descr="IRIS BUS Cityclass 491E.10.27/U95 3PP City bus Internal combustion diesel  engine">
            <a:extLst>
              <a:ext uri="{FF2B5EF4-FFF2-40B4-BE49-F238E27FC236}">
                <a16:creationId xmlns:a16="http://schemas.microsoft.com/office/drawing/2014/main" id="{6B8C6E92-3DEF-36B9-5E16-0D8455343F43}"/>
              </a:ext>
            </a:extLst>
          </p:cNvPr>
          <p:cNvPicPr>
            <a:picLocks noChangeAspect="1"/>
          </p:cNvPicPr>
          <p:nvPr/>
        </p:nvPicPr>
        <p:blipFill>
          <a:blip r:embed="rId4"/>
          <a:stretch>
            <a:fillRect/>
          </a:stretch>
        </p:blipFill>
        <p:spPr>
          <a:xfrm>
            <a:off x="9954205" y="3685032"/>
            <a:ext cx="1901952" cy="1426464"/>
          </a:xfrm>
          <a:prstGeom prst="rect">
            <a:avLst/>
          </a:prstGeom>
        </p:spPr>
      </p:pic>
    </p:spTree>
    <p:extLst>
      <p:ext uri="{BB962C8B-B14F-4D97-AF65-F5344CB8AC3E}">
        <p14:creationId xmlns:p14="http://schemas.microsoft.com/office/powerpoint/2010/main" val="18161297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FA78-E7CA-AB5B-8C42-66BBF79B9CBB}"/>
              </a:ext>
            </a:extLst>
          </p:cNvPr>
          <p:cNvSpPr>
            <a:spLocks noGrp="1"/>
          </p:cNvSpPr>
          <p:nvPr>
            <p:ph type="ctrTitle"/>
          </p:nvPr>
        </p:nvSpPr>
        <p:spPr/>
        <p:txBody>
          <a:bodyPr>
            <a:normAutofit/>
          </a:bodyPr>
          <a:lstStyle/>
          <a:p>
            <a:r>
              <a:rPr lang="en-US" dirty="0"/>
              <a:t>A very Dangerous Idea in the IRP</a:t>
            </a:r>
          </a:p>
        </p:txBody>
      </p:sp>
      <p:sp>
        <p:nvSpPr>
          <p:cNvPr id="3" name="Content Placeholder 2">
            <a:extLst>
              <a:ext uri="{FF2B5EF4-FFF2-40B4-BE49-F238E27FC236}">
                <a16:creationId xmlns:a16="http://schemas.microsoft.com/office/drawing/2014/main" id="{87552A03-96D4-1E8A-29E7-FDAB05D81FAD}"/>
              </a:ext>
            </a:extLst>
          </p:cNvPr>
          <p:cNvSpPr>
            <a:spLocks noGrp="1"/>
          </p:cNvSpPr>
          <p:nvPr>
            <p:ph type="body" sz="quarter" idx="13"/>
          </p:nvPr>
        </p:nvSpPr>
        <p:spPr/>
        <p:txBody>
          <a:bodyPr/>
          <a:lstStyle/>
          <a:p>
            <a:r>
              <a:rPr lang="en-US" dirty="0"/>
              <a:t>.</a:t>
            </a:r>
          </a:p>
          <a:p>
            <a:r>
              <a:rPr lang="en-US" dirty="0"/>
              <a:t>Cost of capital is not very important in thermal because most costs are fuel cost</a:t>
            </a:r>
          </a:p>
          <a:p>
            <a:r>
              <a:rPr lang="en-US" dirty="0"/>
              <a:t>For renewable energy without fuel cost the cost of capital is very important</a:t>
            </a:r>
          </a:p>
        </p:txBody>
      </p:sp>
      <p:pic>
        <p:nvPicPr>
          <p:cNvPr id="5" name="Picture 4">
            <a:extLst>
              <a:ext uri="{FF2B5EF4-FFF2-40B4-BE49-F238E27FC236}">
                <a16:creationId xmlns:a16="http://schemas.microsoft.com/office/drawing/2014/main" id="{CAB416AA-CE7B-550B-A54B-D03A151FA700}"/>
              </a:ext>
            </a:extLst>
          </p:cNvPr>
          <p:cNvPicPr>
            <a:picLocks noChangeAspect="1"/>
          </p:cNvPicPr>
          <p:nvPr/>
        </p:nvPicPr>
        <p:blipFill>
          <a:blip r:embed="rId2"/>
          <a:stretch>
            <a:fillRect/>
          </a:stretch>
        </p:blipFill>
        <p:spPr>
          <a:xfrm>
            <a:off x="1524001" y="3062203"/>
            <a:ext cx="9033641" cy="1174163"/>
          </a:xfrm>
          <a:prstGeom prst="rect">
            <a:avLst/>
          </a:prstGeom>
        </p:spPr>
      </p:pic>
    </p:spTree>
    <p:extLst>
      <p:ext uri="{BB962C8B-B14F-4D97-AF65-F5344CB8AC3E}">
        <p14:creationId xmlns:p14="http://schemas.microsoft.com/office/powerpoint/2010/main" val="22529337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ctrTitle"/>
          </p:nvPr>
        </p:nvSpPr>
        <p:spPr/>
        <p:txBody>
          <a:bodyPr>
            <a:normAutofit/>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type="body" sz="quarter" idx="13"/>
          </p:nvPr>
        </p:nvSpPr>
        <p:spPr/>
        <p:txBody>
          <a:bodyPr>
            <a:normAutofit/>
          </a:bodyPr>
          <a:lstStyle/>
          <a:p>
            <a:r>
              <a:rPr lang="en-US" dirty="0"/>
              <a:t>In practice there is no CAPM and certainly no un-levering and re-levering of Beta (see the discussion at the end).  </a:t>
            </a:r>
          </a:p>
          <a:p>
            <a:r>
              <a:rPr lang="en-US" dirty="0"/>
              <a:t>In practice, equity IRR is used rather than project IRR as a target (this makes sense in theory as project finance implicitly adjusts for risk</a:t>
            </a:r>
          </a:p>
          <a:p>
            <a:r>
              <a:rPr lang="en-US" dirty="0"/>
              <a:t>In practice,  and there are general standards for target IRR on buying and selling of projects. These standards have change over time. Pre-Covid for projects in Europe with a few years of history, equity IRR targets were as low as 4%.</a:t>
            </a:r>
          </a:p>
          <a:p>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101</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1638524" y="3038190"/>
            <a:ext cx="6840607" cy="3614238"/>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8592065" y="3429000"/>
            <a:ext cx="1642960" cy="2377574"/>
          </a:xfrm>
          <a:prstGeom prst="rect">
            <a:avLst/>
          </a:prstGeom>
          <a:solidFill>
            <a:srgbClr val="FFFF00"/>
          </a:solidFill>
        </p:spPr>
        <p:txBody>
          <a:bodyPr wrap="square" rtlCol="0">
            <a:spAutoFit/>
          </a:bodyPr>
          <a:lstStyle/>
          <a:p>
            <a:r>
              <a:rPr lang="en-US" sz="1350"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34753525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A937C-B45C-4BD3-9007-CBFF725B0C73}"/>
              </a:ext>
            </a:extLst>
          </p:cNvPr>
          <p:cNvSpPr>
            <a:spLocks noGrp="1"/>
          </p:cNvSpPr>
          <p:nvPr>
            <p:ph type="ctrTitle"/>
          </p:nvPr>
        </p:nvSpPr>
        <p:spPr/>
        <p:txBody>
          <a:bodyPr>
            <a:normAutofit/>
          </a:bodyPr>
          <a:lstStyle/>
          <a:p>
            <a:r>
              <a:rPr lang="en-US" dirty="0"/>
              <a:t>This Caribbean Project is Really Disgusting</a:t>
            </a:r>
            <a:endParaRPr lang="en-CH" dirty="0"/>
          </a:p>
        </p:txBody>
      </p:sp>
      <p:sp>
        <p:nvSpPr>
          <p:cNvPr id="2" name="Content Placeholder 1">
            <a:extLst>
              <a:ext uri="{FF2B5EF4-FFF2-40B4-BE49-F238E27FC236}">
                <a16:creationId xmlns:a16="http://schemas.microsoft.com/office/drawing/2014/main" id="{F9F9D6B4-4A29-4AAA-ADA2-616CD8D4EE7C}"/>
              </a:ext>
            </a:extLst>
          </p:cNvPr>
          <p:cNvSpPr>
            <a:spLocks noGrp="1"/>
          </p:cNvSpPr>
          <p:nvPr>
            <p:ph type="body" sz="quarter" idx="13"/>
          </p:nvPr>
        </p:nvSpPr>
        <p:spPr/>
        <p:txBody>
          <a:bodyPr>
            <a:normAutofit/>
          </a:bodyPr>
          <a:lstStyle/>
          <a:p>
            <a:pPr algn="l"/>
            <a:r>
              <a:rPr lang="en-US" sz="1800" dirty="0"/>
              <a:t>How much is the padding; What is debt to capital without the added costs</a:t>
            </a:r>
          </a:p>
          <a:p>
            <a:endParaRPr lang="en-CH" sz="1800" dirty="0"/>
          </a:p>
        </p:txBody>
      </p:sp>
      <p:sp>
        <p:nvSpPr>
          <p:cNvPr id="4" name="Slide Number Placeholder 3">
            <a:extLst>
              <a:ext uri="{FF2B5EF4-FFF2-40B4-BE49-F238E27FC236}">
                <a16:creationId xmlns:a16="http://schemas.microsoft.com/office/drawing/2014/main" id="{469B3364-39B9-43AD-BC07-15A11A716348}"/>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102</a:t>
            </a:fld>
            <a:endParaRPr lang="ko-KR" altLang="en-US" dirty="0"/>
          </a:p>
        </p:txBody>
      </p:sp>
      <p:pic>
        <p:nvPicPr>
          <p:cNvPr id="5" name="Picture 4">
            <a:extLst>
              <a:ext uri="{FF2B5EF4-FFF2-40B4-BE49-F238E27FC236}">
                <a16:creationId xmlns:a16="http://schemas.microsoft.com/office/drawing/2014/main" id="{CE101B3D-EAAF-46A9-A061-65AE90539F50}"/>
              </a:ext>
            </a:extLst>
          </p:cNvPr>
          <p:cNvPicPr>
            <a:picLocks noChangeAspect="1"/>
          </p:cNvPicPr>
          <p:nvPr/>
        </p:nvPicPr>
        <p:blipFill>
          <a:blip r:embed="rId2"/>
          <a:stretch>
            <a:fillRect/>
          </a:stretch>
        </p:blipFill>
        <p:spPr>
          <a:xfrm>
            <a:off x="4768113" y="1753589"/>
            <a:ext cx="5638631" cy="4761511"/>
          </a:xfrm>
          <a:prstGeom prst="rect">
            <a:avLst/>
          </a:prstGeom>
        </p:spPr>
      </p:pic>
    </p:spTree>
    <p:extLst>
      <p:ext uri="{BB962C8B-B14F-4D97-AF65-F5344CB8AC3E}">
        <p14:creationId xmlns:p14="http://schemas.microsoft.com/office/powerpoint/2010/main" val="17225519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EB96-E1E2-3476-86E3-2A154CA48F12}"/>
              </a:ext>
            </a:extLst>
          </p:cNvPr>
          <p:cNvSpPr>
            <a:spLocks noGrp="1"/>
          </p:cNvSpPr>
          <p:nvPr>
            <p:ph type="ctrTitle"/>
          </p:nvPr>
        </p:nvSpPr>
        <p:spPr/>
        <p:txBody>
          <a:bodyPr>
            <a:normAutofit/>
          </a:bodyPr>
          <a:lstStyle/>
          <a:p>
            <a:r>
              <a:rPr lang="en-US" dirty="0"/>
              <a:t>Simple LCOE Calculations and Drivers – Solar Cost</a:t>
            </a:r>
          </a:p>
        </p:txBody>
      </p:sp>
      <p:sp>
        <p:nvSpPr>
          <p:cNvPr id="3" name="Content Placeholder 2">
            <a:extLst>
              <a:ext uri="{FF2B5EF4-FFF2-40B4-BE49-F238E27FC236}">
                <a16:creationId xmlns:a16="http://schemas.microsoft.com/office/drawing/2014/main" id="{C88E900B-03F0-FB85-5315-5B3265752EF4}"/>
              </a:ext>
            </a:extLst>
          </p:cNvPr>
          <p:cNvSpPr>
            <a:spLocks noGrp="1"/>
          </p:cNvSpPr>
          <p:nvPr>
            <p:ph type="body" sz="quarter" idx="13"/>
          </p:nvPr>
        </p:nvSpPr>
        <p:spPr/>
        <p:txBody>
          <a:bodyPr/>
          <a:lstStyle/>
          <a:p>
            <a:r>
              <a:rPr lang="en-US" dirty="0"/>
              <a:t>.</a:t>
            </a:r>
          </a:p>
          <a:p>
            <a:endParaRPr lang="en-US" dirty="0"/>
          </a:p>
        </p:txBody>
      </p:sp>
      <p:pic>
        <p:nvPicPr>
          <p:cNvPr id="11" name="Picture 10">
            <a:extLst>
              <a:ext uri="{FF2B5EF4-FFF2-40B4-BE49-F238E27FC236}">
                <a16:creationId xmlns:a16="http://schemas.microsoft.com/office/drawing/2014/main" id="{F2BD34E3-5629-B371-2E14-BD16ABF2529D}"/>
              </a:ext>
            </a:extLst>
          </p:cNvPr>
          <p:cNvPicPr>
            <a:picLocks noChangeAspect="1"/>
          </p:cNvPicPr>
          <p:nvPr/>
        </p:nvPicPr>
        <p:blipFill>
          <a:blip r:embed="rId2"/>
          <a:stretch>
            <a:fillRect/>
          </a:stretch>
        </p:blipFill>
        <p:spPr>
          <a:xfrm>
            <a:off x="2152650" y="2194852"/>
            <a:ext cx="7940728" cy="4218512"/>
          </a:xfrm>
          <a:prstGeom prst="rect">
            <a:avLst/>
          </a:prstGeom>
        </p:spPr>
      </p:pic>
    </p:spTree>
    <p:extLst>
      <p:ext uri="{BB962C8B-B14F-4D97-AF65-F5344CB8AC3E}">
        <p14:creationId xmlns:p14="http://schemas.microsoft.com/office/powerpoint/2010/main" val="7024578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273-54F1-862D-F90E-702E9224F114}"/>
              </a:ext>
            </a:extLst>
          </p:cNvPr>
          <p:cNvSpPr>
            <a:spLocks noGrp="1"/>
          </p:cNvSpPr>
          <p:nvPr>
            <p:ph type="ctrTitle"/>
          </p:nvPr>
        </p:nvSpPr>
        <p:spPr/>
        <p:txBody>
          <a:bodyPr>
            <a:normAutofit/>
          </a:bodyPr>
          <a:lstStyle/>
          <a:p>
            <a:r>
              <a:rPr lang="en-US" dirty="0"/>
              <a:t>Simple LCOE Calculations – Four Hour Battery</a:t>
            </a:r>
          </a:p>
        </p:txBody>
      </p:sp>
      <p:sp>
        <p:nvSpPr>
          <p:cNvPr id="3" name="Content Placeholder 2">
            <a:extLst>
              <a:ext uri="{FF2B5EF4-FFF2-40B4-BE49-F238E27FC236}">
                <a16:creationId xmlns:a16="http://schemas.microsoft.com/office/drawing/2014/main" id="{0E954D29-17B9-7805-7A45-E2937D85EB6A}"/>
              </a:ext>
            </a:extLst>
          </p:cNvPr>
          <p:cNvSpPr>
            <a:spLocks noGrp="1"/>
          </p:cNvSpPr>
          <p:nvPr>
            <p:ph type="body" sz="quarter" idx="13"/>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30968653-4909-450F-BA53-17419B91D1DA}"/>
              </a:ext>
            </a:extLst>
          </p:cNvPr>
          <p:cNvPicPr>
            <a:picLocks noChangeAspect="1"/>
          </p:cNvPicPr>
          <p:nvPr/>
        </p:nvPicPr>
        <p:blipFill>
          <a:blip r:embed="rId2"/>
          <a:stretch>
            <a:fillRect/>
          </a:stretch>
        </p:blipFill>
        <p:spPr>
          <a:xfrm>
            <a:off x="1955557" y="2204452"/>
            <a:ext cx="8577130" cy="4054643"/>
          </a:xfrm>
          <a:prstGeom prst="rect">
            <a:avLst/>
          </a:prstGeom>
        </p:spPr>
      </p:pic>
    </p:spTree>
    <p:extLst>
      <p:ext uri="{BB962C8B-B14F-4D97-AF65-F5344CB8AC3E}">
        <p14:creationId xmlns:p14="http://schemas.microsoft.com/office/powerpoint/2010/main" val="40893216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63A6-7AAF-585D-71DC-C95F89798ABD}"/>
              </a:ext>
            </a:extLst>
          </p:cNvPr>
          <p:cNvSpPr>
            <a:spLocks noGrp="1"/>
          </p:cNvSpPr>
          <p:nvPr>
            <p:ph type="ctrTitle"/>
          </p:nvPr>
        </p:nvSpPr>
        <p:spPr/>
        <p:txBody>
          <a:bodyPr>
            <a:normAutofit/>
          </a:bodyPr>
          <a:lstStyle/>
          <a:p>
            <a:r>
              <a:rPr lang="en-US" dirty="0"/>
              <a:t>Solar Plus Battery – Big Range in LCOE</a:t>
            </a:r>
          </a:p>
        </p:txBody>
      </p:sp>
      <p:sp>
        <p:nvSpPr>
          <p:cNvPr id="3" name="Content Placeholder 2">
            <a:extLst>
              <a:ext uri="{FF2B5EF4-FFF2-40B4-BE49-F238E27FC236}">
                <a16:creationId xmlns:a16="http://schemas.microsoft.com/office/drawing/2014/main" id="{40C73CC0-A8AF-0CF6-6A49-6560193C46DD}"/>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841913C-499A-B27E-2F64-BA19057F3195}"/>
              </a:ext>
            </a:extLst>
          </p:cNvPr>
          <p:cNvPicPr>
            <a:picLocks noChangeAspect="1"/>
          </p:cNvPicPr>
          <p:nvPr/>
        </p:nvPicPr>
        <p:blipFill>
          <a:blip r:embed="rId2"/>
          <a:stretch>
            <a:fillRect/>
          </a:stretch>
        </p:blipFill>
        <p:spPr>
          <a:xfrm>
            <a:off x="1787848" y="2365321"/>
            <a:ext cx="8616304" cy="3346559"/>
          </a:xfrm>
          <a:prstGeom prst="rect">
            <a:avLst/>
          </a:prstGeom>
        </p:spPr>
      </p:pic>
    </p:spTree>
    <p:extLst>
      <p:ext uri="{BB962C8B-B14F-4D97-AF65-F5344CB8AC3E}">
        <p14:creationId xmlns:p14="http://schemas.microsoft.com/office/powerpoint/2010/main" val="29911602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8CC2-9D3E-FF80-F530-823637EE5894}"/>
              </a:ext>
            </a:extLst>
          </p:cNvPr>
          <p:cNvSpPr>
            <a:spLocks noGrp="1"/>
          </p:cNvSpPr>
          <p:nvPr>
            <p:ph type="ctrTitle"/>
          </p:nvPr>
        </p:nvSpPr>
        <p:spPr/>
        <p:txBody>
          <a:bodyPr>
            <a:normAutofit/>
          </a:bodyPr>
          <a:lstStyle/>
          <a:p>
            <a:r>
              <a:rPr lang="en-US" dirty="0"/>
              <a:t>Cost for Baseload with 18 Hour Battery</a:t>
            </a:r>
          </a:p>
        </p:txBody>
      </p:sp>
      <p:sp>
        <p:nvSpPr>
          <p:cNvPr id="3" name="Content Placeholder 2">
            <a:extLst>
              <a:ext uri="{FF2B5EF4-FFF2-40B4-BE49-F238E27FC236}">
                <a16:creationId xmlns:a16="http://schemas.microsoft.com/office/drawing/2014/main" id="{06DBDBBA-8C09-A5BA-6D6A-AC4015D50928}"/>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E4FEBFE-7A58-DD3F-A651-29F74F3B277E}"/>
              </a:ext>
            </a:extLst>
          </p:cNvPr>
          <p:cNvPicPr>
            <a:picLocks noChangeAspect="1"/>
          </p:cNvPicPr>
          <p:nvPr/>
        </p:nvPicPr>
        <p:blipFill>
          <a:blip r:embed="rId2"/>
          <a:stretch>
            <a:fillRect/>
          </a:stretch>
        </p:blipFill>
        <p:spPr>
          <a:xfrm>
            <a:off x="1844041" y="1966708"/>
            <a:ext cx="8503919" cy="3203317"/>
          </a:xfrm>
          <a:prstGeom prst="rect">
            <a:avLst/>
          </a:prstGeom>
        </p:spPr>
      </p:pic>
    </p:spTree>
    <p:extLst>
      <p:ext uri="{BB962C8B-B14F-4D97-AF65-F5344CB8AC3E}">
        <p14:creationId xmlns:p14="http://schemas.microsoft.com/office/powerpoint/2010/main" val="12054214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435F-879B-F319-11AA-2C8FD908EB9A}"/>
              </a:ext>
            </a:extLst>
          </p:cNvPr>
          <p:cNvSpPr>
            <a:spLocks noGrp="1"/>
          </p:cNvSpPr>
          <p:nvPr>
            <p:ph type="ctrTitle"/>
          </p:nvPr>
        </p:nvSpPr>
        <p:spPr/>
        <p:txBody>
          <a:bodyPr>
            <a:normAutofit/>
          </a:bodyPr>
          <a:lstStyle/>
          <a:p>
            <a:r>
              <a:rPr lang="en-US" dirty="0"/>
              <a:t>Can Get Solar at 2 US Cents per kWh so why can’t Jamica</a:t>
            </a:r>
          </a:p>
        </p:txBody>
      </p:sp>
      <p:sp>
        <p:nvSpPr>
          <p:cNvPr id="3" name="Content Placeholder 2">
            <a:extLst>
              <a:ext uri="{FF2B5EF4-FFF2-40B4-BE49-F238E27FC236}">
                <a16:creationId xmlns:a16="http://schemas.microsoft.com/office/drawing/2014/main" id="{6BBA60B3-50E1-2B73-31FA-F68CB406CB4F}"/>
              </a:ext>
            </a:extLst>
          </p:cNvPr>
          <p:cNvSpPr>
            <a:spLocks noGrp="1"/>
          </p:cNvSpPr>
          <p:nvPr>
            <p:ph type="body" sz="quarter" idx="13"/>
          </p:nvPr>
        </p:nvSpPr>
        <p:spPr/>
        <p:txBody>
          <a:bodyPr/>
          <a:lstStyle/>
          <a:p>
            <a:r>
              <a:rPr lang="en-US" dirty="0"/>
              <a:t>Uzbekistan proof of solar power cost</a:t>
            </a:r>
          </a:p>
          <a:p>
            <a:r>
              <a:rPr lang="en-US" dirty="0"/>
              <a:t>Uzbekistan sovereign rating</a:t>
            </a:r>
          </a:p>
          <a:p>
            <a:r>
              <a:rPr lang="en-US" dirty="0"/>
              <a:t>Uzbekistan solar power resource</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B182AE6A-CC59-9822-4419-F604A236698D}"/>
              </a:ext>
            </a:extLst>
          </p:cNvPr>
          <p:cNvPicPr>
            <a:picLocks noChangeAspect="1"/>
          </p:cNvPicPr>
          <p:nvPr/>
        </p:nvPicPr>
        <p:blipFill>
          <a:blip r:embed="rId2"/>
          <a:stretch>
            <a:fillRect/>
          </a:stretch>
        </p:blipFill>
        <p:spPr>
          <a:xfrm>
            <a:off x="1936405" y="3839544"/>
            <a:ext cx="8519161" cy="2337418"/>
          </a:xfrm>
          <a:prstGeom prst="rect">
            <a:avLst/>
          </a:prstGeom>
        </p:spPr>
      </p:pic>
      <p:sp>
        <p:nvSpPr>
          <p:cNvPr id="4" name="TextBox 3">
            <a:extLst>
              <a:ext uri="{FF2B5EF4-FFF2-40B4-BE49-F238E27FC236}">
                <a16:creationId xmlns:a16="http://schemas.microsoft.com/office/drawing/2014/main" id="{1CE00928-7AFF-A81A-BFC9-2B7CD8F8E41E}"/>
              </a:ext>
            </a:extLst>
          </p:cNvPr>
          <p:cNvSpPr txBox="1"/>
          <p:nvPr/>
        </p:nvSpPr>
        <p:spPr>
          <a:xfrm>
            <a:off x="8332574" y="2809973"/>
            <a:ext cx="2015387" cy="369332"/>
          </a:xfrm>
          <a:prstGeom prst="rect">
            <a:avLst/>
          </a:prstGeom>
          <a:solidFill>
            <a:srgbClr val="FFFF00"/>
          </a:solidFill>
        </p:spPr>
        <p:txBody>
          <a:bodyPr wrap="square" rtlCol="0">
            <a:spAutoFit/>
          </a:bodyPr>
          <a:lstStyle/>
          <a:p>
            <a:endParaRPr lang="en-US" dirty="0"/>
          </a:p>
        </p:txBody>
      </p:sp>
    </p:spTree>
    <p:extLst>
      <p:ext uri="{BB962C8B-B14F-4D97-AF65-F5344CB8AC3E}">
        <p14:creationId xmlns:p14="http://schemas.microsoft.com/office/powerpoint/2010/main" val="22942252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F040-31F8-C661-7C44-AF09119FF817}"/>
              </a:ext>
            </a:extLst>
          </p:cNvPr>
          <p:cNvSpPr>
            <a:spLocks noGrp="1"/>
          </p:cNvSpPr>
          <p:nvPr>
            <p:ph type="ctrTitle"/>
          </p:nvPr>
        </p:nvSpPr>
        <p:spPr/>
        <p:txBody>
          <a:bodyPr>
            <a:normAutofit fontScale="90000"/>
          </a:bodyPr>
          <a:lstStyle/>
          <a:p>
            <a:r>
              <a:rPr lang="en-US" dirty="0"/>
              <a:t>Selected Graphs of Historic Capacity Factors for Orsted Projects – Mean Reverting Case</a:t>
            </a:r>
          </a:p>
        </p:txBody>
      </p:sp>
      <p:sp>
        <p:nvSpPr>
          <p:cNvPr id="3" name="Content Placeholder 2">
            <a:extLst>
              <a:ext uri="{FF2B5EF4-FFF2-40B4-BE49-F238E27FC236}">
                <a16:creationId xmlns:a16="http://schemas.microsoft.com/office/drawing/2014/main" id="{42C3AD57-C83B-77FD-17C9-902A6883FFBE}"/>
              </a:ext>
            </a:extLst>
          </p:cNvPr>
          <p:cNvSpPr>
            <a:spLocks noGrp="1"/>
          </p:cNvSpPr>
          <p:nvPr>
            <p:ph type="body" sz="quarter" idx="13"/>
          </p:nvPr>
        </p:nvSpPr>
        <p:spPr/>
        <p:txBody>
          <a:bodyPr>
            <a:normAutofit/>
          </a:bodyPr>
          <a:lstStyle/>
          <a:p>
            <a:pPr marL="0" indent="0">
              <a:buNone/>
            </a:pPr>
            <a:r>
              <a:rPr lang="en-US" dirty="0"/>
              <a:t>I have used the data provided by Orsted to compute and present capacity factors for different cases. This data highlights financial risks that investors are concerned about. The first case for an off-shore plant in the UK with a lot of history demonstrates a situation that should not be of concern. There is variation in the capacity factor, but this variation does not have a trend, and it is mean reverting. For valuation you should be much less concerned about mean reverting cash flow.</a:t>
            </a:r>
          </a:p>
          <a:p>
            <a:pPr algn="l"/>
            <a:endParaRPr lang="en-US" dirty="0"/>
          </a:p>
        </p:txBody>
      </p:sp>
      <p:sp>
        <p:nvSpPr>
          <p:cNvPr id="4" name="Slide Number Placeholder 3">
            <a:extLst>
              <a:ext uri="{FF2B5EF4-FFF2-40B4-BE49-F238E27FC236}">
                <a16:creationId xmlns:a16="http://schemas.microsoft.com/office/drawing/2014/main" id="{B2548A5C-81C0-E587-32DC-BA321121B36B}"/>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108</a:t>
            </a:fld>
            <a:endParaRPr lang="en-GB" dirty="0"/>
          </a:p>
        </p:txBody>
      </p:sp>
      <p:pic>
        <p:nvPicPr>
          <p:cNvPr id="6" name="Picture 5">
            <a:extLst>
              <a:ext uri="{FF2B5EF4-FFF2-40B4-BE49-F238E27FC236}">
                <a16:creationId xmlns:a16="http://schemas.microsoft.com/office/drawing/2014/main" id="{CA05AB87-EC6E-6152-6CA6-C48095F69E00}"/>
              </a:ext>
            </a:extLst>
          </p:cNvPr>
          <p:cNvPicPr>
            <a:picLocks noChangeAspect="1"/>
          </p:cNvPicPr>
          <p:nvPr/>
        </p:nvPicPr>
        <p:blipFill>
          <a:blip r:embed="rId2"/>
          <a:stretch>
            <a:fillRect/>
          </a:stretch>
        </p:blipFill>
        <p:spPr>
          <a:xfrm>
            <a:off x="4665518" y="2269501"/>
            <a:ext cx="5737860" cy="4213036"/>
          </a:xfrm>
          <a:prstGeom prst="rect">
            <a:avLst/>
          </a:prstGeom>
        </p:spPr>
      </p:pic>
    </p:spTree>
    <p:extLst>
      <p:ext uri="{BB962C8B-B14F-4D97-AF65-F5344CB8AC3E}">
        <p14:creationId xmlns:p14="http://schemas.microsoft.com/office/powerpoint/2010/main" val="14157213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5AC5-683C-D2E2-0CED-EC45DC84837A}"/>
              </a:ext>
            </a:extLst>
          </p:cNvPr>
          <p:cNvSpPr>
            <a:spLocks noGrp="1"/>
          </p:cNvSpPr>
          <p:nvPr>
            <p:ph type="ctrTitle"/>
          </p:nvPr>
        </p:nvSpPr>
        <p:spPr/>
        <p:txBody>
          <a:bodyPr>
            <a:normAutofit/>
          </a:bodyPr>
          <a:lstStyle/>
          <a:p>
            <a:r>
              <a:rPr lang="en-US" dirty="0"/>
              <a:t>Drop Off in Capacity Factor for German Project</a:t>
            </a:r>
          </a:p>
        </p:txBody>
      </p:sp>
      <p:sp>
        <p:nvSpPr>
          <p:cNvPr id="4" name="Content Placeholder 3">
            <a:extLst>
              <a:ext uri="{FF2B5EF4-FFF2-40B4-BE49-F238E27FC236}">
                <a16:creationId xmlns:a16="http://schemas.microsoft.com/office/drawing/2014/main" id="{17ADBB0D-ADAD-1F12-3080-86524AB9A0A1}"/>
              </a:ext>
            </a:extLst>
          </p:cNvPr>
          <p:cNvSpPr>
            <a:spLocks noGrp="1"/>
          </p:cNvSpPr>
          <p:nvPr>
            <p:ph type="body" sz="quarter" idx="13"/>
          </p:nvPr>
        </p:nvSpPr>
        <p:spPr>
          <a:xfrm>
            <a:off x="323481" y="1312334"/>
            <a:ext cx="5912728" cy="4512394"/>
          </a:xfrm>
        </p:spPr>
        <p:txBody>
          <a:bodyPr>
            <a:normAutofit/>
          </a:bodyPr>
          <a:lstStyle/>
          <a:p>
            <a:pPr marL="0" indent="0">
              <a:buNone/>
            </a:pPr>
            <a:r>
              <a:rPr lang="en-US" dirty="0"/>
              <a:t>The second example I use is a case of a German project. If you were making a valuation of the project, would you use the average or the recent data (I would use the recent data). There has been discussion of global warming having an important effect on wind speeds in different locations.</a:t>
            </a:r>
          </a:p>
          <a:p>
            <a:pPr marL="0" indent="0">
              <a:buNone/>
            </a:pPr>
            <a:r>
              <a:rPr lang="en-US" dirty="0"/>
              <a:t>Note that the lower capacity factor in the initial year is expected.</a:t>
            </a:r>
          </a:p>
          <a:p>
            <a:pPr marL="0" indent="0">
              <a:buNone/>
            </a:pPr>
            <a:r>
              <a:rPr lang="en-US" dirty="0"/>
              <a:t>This worrisome trend appears in other German projects as well.</a:t>
            </a:r>
          </a:p>
          <a:p>
            <a:pPr marL="0" indent="0">
              <a:buNone/>
            </a:pPr>
            <a:r>
              <a:rPr lang="en-US" dirty="0"/>
              <a:t>The lower capacity factor could also be the result of transmission constraints.</a:t>
            </a:r>
          </a:p>
        </p:txBody>
      </p:sp>
      <p:sp>
        <p:nvSpPr>
          <p:cNvPr id="3" name="Slide Number Placeholder 2">
            <a:extLst>
              <a:ext uri="{FF2B5EF4-FFF2-40B4-BE49-F238E27FC236}">
                <a16:creationId xmlns:a16="http://schemas.microsoft.com/office/drawing/2014/main" id="{A7AA5363-C3B2-B8D4-91B8-59237F6AB849}"/>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109</a:t>
            </a:fld>
            <a:endParaRPr lang="en-GB" dirty="0"/>
          </a:p>
        </p:txBody>
      </p:sp>
      <p:pic>
        <p:nvPicPr>
          <p:cNvPr id="6" name="Content Placeholder 4">
            <a:extLst>
              <a:ext uri="{FF2B5EF4-FFF2-40B4-BE49-F238E27FC236}">
                <a16:creationId xmlns:a16="http://schemas.microsoft.com/office/drawing/2014/main" id="{CDA173F2-3C2A-AC94-9576-BE5C27B31897}"/>
              </a:ext>
            </a:extLst>
          </p:cNvPr>
          <p:cNvPicPr>
            <a:picLocks noChangeAspect="1"/>
          </p:cNvPicPr>
          <p:nvPr/>
        </p:nvPicPr>
        <p:blipFill>
          <a:blip r:embed="rId2"/>
          <a:stretch>
            <a:fillRect/>
          </a:stretch>
        </p:blipFill>
        <p:spPr>
          <a:xfrm>
            <a:off x="6453633" y="2175866"/>
            <a:ext cx="5208451" cy="3784670"/>
          </a:xfrm>
          <a:prstGeom prst="rect">
            <a:avLst/>
          </a:prstGeom>
        </p:spPr>
      </p:pic>
    </p:spTree>
    <p:extLst>
      <p:ext uri="{BB962C8B-B14F-4D97-AF65-F5344CB8AC3E}">
        <p14:creationId xmlns:p14="http://schemas.microsoft.com/office/powerpoint/2010/main" val="3098485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C20E-8446-3EE0-BAF7-7D4105C4812B}"/>
              </a:ext>
            </a:extLst>
          </p:cNvPr>
          <p:cNvSpPr>
            <a:spLocks noGrp="1"/>
          </p:cNvSpPr>
          <p:nvPr>
            <p:ph type="ctrTitle"/>
          </p:nvPr>
        </p:nvSpPr>
        <p:spPr/>
        <p:txBody>
          <a:bodyPr/>
          <a:lstStyle/>
          <a:p>
            <a:r>
              <a:rPr lang="en-US" dirty="0"/>
              <a:t>LCOE and Energy Policy</a:t>
            </a:r>
          </a:p>
        </p:txBody>
      </p:sp>
      <p:sp>
        <p:nvSpPr>
          <p:cNvPr id="3" name="Text Placeholder 2">
            <a:extLst>
              <a:ext uri="{FF2B5EF4-FFF2-40B4-BE49-F238E27FC236}">
                <a16:creationId xmlns:a16="http://schemas.microsoft.com/office/drawing/2014/main" id="{8AD76CB3-150E-A12F-4165-531BD1AC3A2A}"/>
              </a:ext>
            </a:extLst>
          </p:cNvPr>
          <p:cNvSpPr>
            <a:spLocks noGrp="1"/>
          </p:cNvSpPr>
          <p:nvPr>
            <p:ph type="body" sz="quarter" idx="13"/>
          </p:nvPr>
        </p:nvSpPr>
        <p:spPr/>
        <p:txBody>
          <a:bodyPr/>
          <a:lstStyle/>
          <a:p>
            <a:r>
              <a:rPr lang="en-US" dirty="0"/>
              <a:t>Oil Price History – Real and Nominal</a:t>
            </a:r>
          </a:p>
          <a:p>
            <a:endParaRPr lang="en-US" dirty="0"/>
          </a:p>
        </p:txBody>
      </p:sp>
      <p:pic>
        <p:nvPicPr>
          <p:cNvPr id="7" name="Picture 6">
            <a:extLst>
              <a:ext uri="{FF2B5EF4-FFF2-40B4-BE49-F238E27FC236}">
                <a16:creationId xmlns:a16="http://schemas.microsoft.com/office/drawing/2014/main" id="{C2FE2072-B35F-64D0-5D34-FEE44BA6C9F2}"/>
              </a:ext>
            </a:extLst>
          </p:cNvPr>
          <p:cNvPicPr>
            <a:picLocks noChangeAspect="1"/>
          </p:cNvPicPr>
          <p:nvPr/>
        </p:nvPicPr>
        <p:blipFill>
          <a:blip r:embed="rId2"/>
          <a:stretch>
            <a:fillRect/>
          </a:stretch>
        </p:blipFill>
        <p:spPr>
          <a:xfrm>
            <a:off x="490888" y="2201474"/>
            <a:ext cx="5113495" cy="3129812"/>
          </a:xfrm>
          <a:prstGeom prst="rect">
            <a:avLst/>
          </a:prstGeom>
        </p:spPr>
      </p:pic>
      <p:pic>
        <p:nvPicPr>
          <p:cNvPr id="9" name="Picture 8">
            <a:extLst>
              <a:ext uri="{FF2B5EF4-FFF2-40B4-BE49-F238E27FC236}">
                <a16:creationId xmlns:a16="http://schemas.microsoft.com/office/drawing/2014/main" id="{A897D450-DBFC-76DF-A98F-D40C45859133}"/>
              </a:ext>
            </a:extLst>
          </p:cNvPr>
          <p:cNvPicPr>
            <a:picLocks noChangeAspect="1"/>
          </p:cNvPicPr>
          <p:nvPr/>
        </p:nvPicPr>
        <p:blipFill>
          <a:blip r:embed="rId3"/>
          <a:stretch>
            <a:fillRect/>
          </a:stretch>
        </p:blipFill>
        <p:spPr>
          <a:xfrm>
            <a:off x="6096000" y="2173299"/>
            <a:ext cx="4998785" cy="3024343"/>
          </a:xfrm>
          <a:prstGeom prst="rect">
            <a:avLst/>
          </a:prstGeom>
        </p:spPr>
      </p:pic>
    </p:spTree>
    <p:extLst>
      <p:ext uri="{BB962C8B-B14F-4D97-AF65-F5344CB8AC3E}">
        <p14:creationId xmlns:p14="http://schemas.microsoft.com/office/powerpoint/2010/main" val="23003630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F1E4-7B88-F875-F761-8BB834253334}"/>
              </a:ext>
            </a:extLst>
          </p:cNvPr>
          <p:cNvSpPr>
            <a:spLocks noGrp="1"/>
          </p:cNvSpPr>
          <p:nvPr>
            <p:ph type="ctrTitle"/>
          </p:nvPr>
        </p:nvSpPr>
        <p:spPr/>
        <p:txBody>
          <a:bodyPr>
            <a:normAutofit/>
          </a:bodyPr>
          <a:lstStyle/>
          <a:p>
            <a:r>
              <a:rPr lang="en-US" dirty="0"/>
              <a:t>Pricing Regimes for Orsted’s Non-UK Offshore Wind Projects</a:t>
            </a:r>
          </a:p>
        </p:txBody>
      </p:sp>
      <p:sp>
        <p:nvSpPr>
          <p:cNvPr id="3" name="Content Placeholder 2">
            <a:extLst>
              <a:ext uri="{FF2B5EF4-FFF2-40B4-BE49-F238E27FC236}">
                <a16:creationId xmlns:a16="http://schemas.microsoft.com/office/drawing/2014/main" id="{808ACC34-C9E0-AEB5-B12A-2535F61E2299}"/>
              </a:ext>
            </a:extLst>
          </p:cNvPr>
          <p:cNvSpPr>
            <a:spLocks noGrp="1"/>
          </p:cNvSpPr>
          <p:nvPr>
            <p:ph type="body" sz="quarter" idx="13"/>
          </p:nvPr>
        </p:nvSpPr>
        <p:spPr/>
        <p:txBody>
          <a:bodyPr/>
          <a:lstStyle/>
          <a:p>
            <a:r>
              <a:rPr lang="en-US" dirty="0"/>
              <a:t>After disaster with the Ocean Wind Project, Orsted just began publishing prices for different projects. Most of the projects have feed-in tariffs. Note that the highest prices are in Taiwan and in US (in Taiwan the capacity factor is low). The lowest prices are the recent fixed price contracts in Poland. Most contracts have some merchant price exposure.</a:t>
            </a:r>
          </a:p>
          <a:p>
            <a:endParaRPr lang="en-US" dirty="0"/>
          </a:p>
        </p:txBody>
      </p:sp>
      <p:sp>
        <p:nvSpPr>
          <p:cNvPr id="4" name="Slide Number Placeholder 3">
            <a:extLst>
              <a:ext uri="{FF2B5EF4-FFF2-40B4-BE49-F238E27FC236}">
                <a16:creationId xmlns:a16="http://schemas.microsoft.com/office/drawing/2014/main" id="{5ACDE1B9-6EA7-A8DB-A214-B61F7AA93543}"/>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110</a:t>
            </a:fld>
            <a:endParaRPr lang="en-GB" dirty="0"/>
          </a:p>
        </p:txBody>
      </p:sp>
      <p:pic>
        <p:nvPicPr>
          <p:cNvPr id="7" name="Picture 6">
            <a:extLst>
              <a:ext uri="{FF2B5EF4-FFF2-40B4-BE49-F238E27FC236}">
                <a16:creationId xmlns:a16="http://schemas.microsoft.com/office/drawing/2014/main" id="{03DF0F74-CEC5-A341-F2F2-BF370B9A5731}"/>
              </a:ext>
            </a:extLst>
          </p:cNvPr>
          <p:cNvPicPr>
            <a:picLocks noChangeAspect="1"/>
          </p:cNvPicPr>
          <p:nvPr/>
        </p:nvPicPr>
        <p:blipFill>
          <a:blip r:embed="rId2"/>
          <a:stretch>
            <a:fillRect/>
          </a:stretch>
        </p:blipFill>
        <p:spPr>
          <a:xfrm>
            <a:off x="1524001" y="2716627"/>
            <a:ext cx="8974183" cy="3284125"/>
          </a:xfrm>
          <a:prstGeom prst="rect">
            <a:avLst/>
          </a:prstGeom>
        </p:spPr>
      </p:pic>
    </p:spTree>
    <p:extLst>
      <p:ext uri="{BB962C8B-B14F-4D97-AF65-F5344CB8AC3E}">
        <p14:creationId xmlns:p14="http://schemas.microsoft.com/office/powerpoint/2010/main" val="36126561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2004-D85A-74AD-5B22-4349F9E66B18}"/>
              </a:ext>
            </a:extLst>
          </p:cNvPr>
          <p:cNvSpPr>
            <a:spLocks noGrp="1"/>
          </p:cNvSpPr>
          <p:nvPr>
            <p:ph type="ctrTitle"/>
          </p:nvPr>
        </p:nvSpPr>
        <p:spPr/>
        <p:txBody>
          <a:bodyPr>
            <a:normAutofit/>
          </a:bodyPr>
          <a:lstStyle/>
          <a:p>
            <a:r>
              <a:rPr lang="en-US" dirty="0"/>
              <a:t>UK Renewable Obligation Certificates (ROC) and CFD</a:t>
            </a:r>
          </a:p>
        </p:txBody>
      </p:sp>
      <p:sp>
        <p:nvSpPr>
          <p:cNvPr id="3" name="Content Placeholder 2">
            <a:extLst>
              <a:ext uri="{FF2B5EF4-FFF2-40B4-BE49-F238E27FC236}">
                <a16:creationId xmlns:a16="http://schemas.microsoft.com/office/drawing/2014/main" id="{536E6046-C3D4-93DF-A254-F0D867E5C8EC}"/>
              </a:ext>
            </a:extLst>
          </p:cNvPr>
          <p:cNvSpPr>
            <a:spLocks noGrp="1"/>
          </p:cNvSpPr>
          <p:nvPr>
            <p:ph type="body" sz="quarter" idx="13"/>
          </p:nvPr>
        </p:nvSpPr>
        <p:spPr/>
        <p:txBody>
          <a:bodyPr>
            <a:normAutofit/>
          </a:bodyPr>
          <a:lstStyle/>
          <a:p>
            <a:r>
              <a:rPr lang="en-US" dirty="0"/>
              <a:t>The UK attempted to base subsidies from a market basis where suppliers are given targets and the subsidy required to meet the target is applied to different renewable energy projects.  As different renewable energy technologies have different costs, the amount of ROC’s depends on the type of technology. The table shows the renewable energy subsidy (which is above the market price) for different periods.</a:t>
            </a:r>
          </a:p>
          <a:p>
            <a:r>
              <a:rPr lang="en-US" dirty="0"/>
              <a:t>The UK has moved to a bidding system where total prices are fixed (with inflation indexes). The fixed prices are like forward prices and termed contracts for differences discussed below.</a:t>
            </a:r>
          </a:p>
          <a:p>
            <a:endParaRPr lang="en-US" dirty="0"/>
          </a:p>
          <a:p>
            <a:endParaRPr lang="en-US" dirty="0"/>
          </a:p>
        </p:txBody>
      </p:sp>
      <p:sp>
        <p:nvSpPr>
          <p:cNvPr id="4" name="Slide Number Placeholder 3">
            <a:extLst>
              <a:ext uri="{FF2B5EF4-FFF2-40B4-BE49-F238E27FC236}">
                <a16:creationId xmlns:a16="http://schemas.microsoft.com/office/drawing/2014/main" id="{A73FB67F-1C36-D80B-EBFD-E23EC12F660E}"/>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111</a:t>
            </a:fld>
            <a:endParaRPr lang="en-GB" dirty="0"/>
          </a:p>
        </p:txBody>
      </p:sp>
      <p:pic>
        <p:nvPicPr>
          <p:cNvPr id="9" name="Picture 8">
            <a:extLst>
              <a:ext uri="{FF2B5EF4-FFF2-40B4-BE49-F238E27FC236}">
                <a16:creationId xmlns:a16="http://schemas.microsoft.com/office/drawing/2014/main" id="{4891C1B9-8FE7-F102-7CB3-BEA9E9C31170}"/>
              </a:ext>
            </a:extLst>
          </p:cNvPr>
          <p:cNvPicPr>
            <a:picLocks noChangeAspect="1"/>
          </p:cNvPicPr>
          <p:nvPr/>
        </p:nvPicPr>
        <p:blipFill>
          <a:blip r:embed="rId2"/>
          <a:stretch>
            <a:fillRect/>
          </a:stretch>
        </p:blipFill>
        <p:spPr>
          <a:xfrm>
            <a:off x="1524002" y="3951439"/>
            <a:ext cx="9092927" cy="1917184"/>
          </a:xfrm>
          <a:prstGeom prst="rect">
            <a:avLst/>
          </a:prstGeom>
        </p:spPr>
      </p:pic>
    </p:spTree>
    <p:extLst>
      <p:ext uri="{BB962C8B-B14F-4D97-AF65-F5344CB8AC3E}">
        <p14:creationId xmlns:p14="http://schemas.microsoft.com/office/powerpoint/2010/main" val="27762655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86ED3-E474-4BDC-91C1-A664E8A0464C}"/>
              </a:ext>
            </a:extLst>
          </p:cNvPr>
          <p:cNvSpPr>
            <a:spLocks noGrp="1"/>
          </p:cNvSpPr>
          <p:nvPr>
            <p:ph type="ctrTitle"/>
          </p:nvPr>
        </p:nvSpPr>
        <p:spPr/>
        <p:txBody>
          <a:bodyPr>
            <a:normAutofit/>
          </a:bodyPr>
          <a:lstStyle/>
          <a:p>
            <a:r>
              <a:rPr lang="en-029" dirty="0"/>
              <a:t>Example of Feed-in Tariff Calculation</a:t>
            </a:r>
          </a:p>
        </p:txBody>
      </p:sp>
      <p:sp>
        <p:nvSpPr>
          <p:cNvPr id="3" name="Content Placeholder 2">
            <a:extLst>
              <a:ext uri="{FF2B5EF4-FFF2-40B4-BE49-F238E27FC236}">
                <a16:creationId xmlns:a16="http://schemas.microsoft.com/office/drawing/2014/main" id="{3111CA5F-4AB6-404B-B27A-C57D5F53471F}"/>
              </a:ext>
            </a:extLst>
          </p:cNvPr>
          <p:cNvSpPr>
            <a:spLocks noGrp="1"/>
          </p:cNvSpPr>
          <p:nvPr>
            <p:ph type="body" sz="quarter" idx="13"/>
          </p:nvPr>
        </p:nvSpPr>
        <p:spPr/>
        <p:txBody>
          <a:bodyPr/>
          <a:lstStyle/>
          <a:p>
            <a:pPr marL="0" indent="0">
              <a:buNone/>
            </a:pPr>
            <a:r>
              <a:rPr lang="en-029" dirty="0"/>
              <a:t> </a:t>
            </a:r>
          </a:p>
        </p:txBody>
      </p:sp>
      <p:sp>
        <p:nvSpPr>
          <p:cNvPr id="9" name="Slide Number Placeholder 8">
            <a:extLst>
              <a:ext uri="{FF2B5EF4-FFF2-40B4-BE49-F238E27FC236}">
                <a16:creationId xmlns:a16="http://schemas.microsoft.com/office/drawing/2014/main" id="{312B02C0-A2F0-C33D-C7D1-EC6CA37EA822}"/>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112</a:t>
            </a:fld>
            <a:endParaRPr lang="en-GB" dirty="0"/>
          </a:p>
        </p:txBody>
      </p:sp>
      <p:pic>
        <p:nvPicPr>
          <p:cNvPr id="4" name="Picture 3">
            <a:extLst>
              <a:ext uri="{FF2B5EF4-FFF2-40B4-BE49-F238E27FC236}">
                <a16:creationId xmlns:a16="http://schemas.microsoft.com/office/drawing/2014/main" id="{B7347C2C-DAE8-45D8-B3CB-C306C2FFAA75}"/>
              </a:ext>
            </a:extLst>
          </p:cNvPr>
          <p:cNvPicPr>
            <a:picLocks noChangeAspect="1"/>
          </p:cNvPicPr>
          <p:nvPr/>
        </p:nvPicPr>
        <p:blipFill>
          <a:blip r:embed="rId2"/>
          <a:stretch>
            <a:fillRect/>
          </a:stretch>
        </p:blipFill>
        <p:spPr>
          <a:xfrm>
            <a:off x="1808538" y="1661273"/>
            <a:ext cx="4637591" cy="1632432"/>
          </a:xfrm>
          <a:prstGeom prst="rect">
            <a:avLst/>
          </a:prstGeom>
        </p:spPr>
      </p:pic>
      <p:pic>
        <p:nvPicPr>
          <p:cNvPr id="2" name="Picture 1">
            <a:extLst>
              <a:ext uri="{FF2B5EF4-FFF2-40B4-BE49-F238E27FC236}">
                <a16:creationId xmlns:a16="http://schemas.microsoft.com/office/drawing/2014/main" id="{75FC600A-ED38-4D0F-886D-FB7B44FAE534}"/>
              </a:ext>
            </a:extLst>
          </p:cNvPr>
          <p:cNvPicPr>
            <a:picLocks noChangeAspect="1"/>
          </p:cNvPicPr>
          <p:nvPr/>
        </p:nvPicPr>
        <p:blipFill>
          <a:blip r:embed="rId3"/>
          <a:stretch>
            <a:fillRect/>
          </a:stretch>
        </p:blipFill>
        <p:spPr>
          <a:xfrm>
            <a:off x="5715291" y="3521444"/>
            <a:ext cx="4684397" cy="1919337"/>
          </a:xfrm>
          <a:prstGeom prst="rect">
            <a:avLst/>
          </a:prstGeom>
        </p:spPr>
      </p:pic>
      <p:pic>
        <p:nvPicPr>
          <p:cNvPr id="6" name="Picture 5">
            <a:extLst>
              <a:ext uri="{FF2B5EF4-FFF2-40B4-BE49-F238E27FC236}">
                <a16:creationId xmlns:a16="http://schemas.microsoft.com/office/drawing/2014/main" id="{6A69E733-EF87-4E4B-88F2-34228568C592}"/>
              </a:ext>
            </a:extLst>
          </p:cNvPr>
          <p:cNvPicPr>
            <a:picLocks noChangeAspect="1"/>
          </p:cNvPicPr>
          <p:nvPr/>
        </p:nvPicPr>
        <p:blipFill>
          <a:blip r:embed="rId4"/>
          <a:stretch>
            <a:fillRect/>
          </a:stretch>
        </p:blipFill>
        <p:spPr>
          <a:xfrm>
            <a:off x="1970882" y="3408808"/>
            <a:ext cx="3556885" cy="2133315"/>
          </a:xfrm>
          <a:prstGeom prst="rect">
            <a:avLst/>
          </a:prstGeom>
        </p:spPr>
      </p:pic>
      <p:pic>
        <p:nvPicPr>
          <p:cNvPr id="8" name="Content Placeholder 3">
            <a:extLst>
              <a:ext uri="{FF2B5EF4-FFF2-40B4-BE49-F238E27FC236}">
                <a16:creationId xmlns:a16="http://schemas.microsoft.com/office/drawing/2014/main" id="{522128AC-C04F-473C-B825-BC6D098D5DC8}"/>
              </a:ext>
            </a:extLst>
          </p:cNvPr>
          <p:cNvPicPr>
            <a:picLocks noChangeAspect="1"/>
          </p:cNvPicPr>
          <p:nvPr/>
        </p:nvPicPr>
        <p:blipFill>
          <a:blip r:embed="rId5"/>
          <a:stretch>
            <a:fillRect/>
          </a:stretch>
        </p:blipFill>
        <p:spPr>
          <a:xfrm>
            <a:off x="7476990" y="1684804"/>
            <a:ext cx="1304649" cy="1632432"/>
          </a:xfrm>
          <a:prstGeom prst="rect">
            <a:avLst/>
          </a:prstGeom>
        </p:spPr>
      </p:pic>
      <p:sp>
        <p:nvSpPr>
          <p:cNvPr id="7" name="TextBox 6">
            <a:extLst>
              <a:ext uri="{FF2B5EF4-FFF2-40B4-BE49-F238E27FC236}">
                <a16:creationId xmlns:a16="http://schemas.microsoft.com/office/drawing/2014/main" id="{E25EA23D-A569-9245-8AEC-5513DE5CFA2A}"/>
              </a:ext>
            </a:extLst>
          </p:cNvPr>
          <p:cNvSpPr txBox="1"/>
          <p:nvPr/>
        </p:nvSpPr>
        <p:spPr>
          <a:xfrm>
            <a:off x="2055717" y="5617068"/>
            <a:ext cx="3223260" cy="507831"/>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Note the return on equity target of 11.5%</a:t>
            </a:r>
          </a:p>
        </p:txBody>
      </p:sp>
    </p:spTree>
    <p:extLst>
      <p:ext uri="{BB962C8B-B14F-4D97-AF65-F5344CB8AC3E}">
        <p14:creationId xmlns:p14="http://schemas.microsoft.com/office/powerpoint/2010/main" val="1569090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4EBDE-20D5-417D-F644-58800F0007DD}"/>
              </a:ext>
            </a:extLst>
          </p:cNvPr>
          <p:cNvSpPr>
            <a:spLocks noGrp="1"/>
          </p:cNvSpPr>
          <p:nvPr>
            <p:ph type="ctrTitle"/>
          </p:nvPr>
        </p:nvSpPr>
        <p:spPr/>
        <p:txBody>
          <a:bodyPr>
            <a:normAutofit/>
          </a:bodyPr>
          <a:lstStyle/>
          <a:p>
            <a:r>
              <a:rPr lang="en-US" dirty="0"/>
              <a:t>LCOE So Far With More Advanced Equations</a:t>
            </a:r>
          </a:p>
        </p:txBody>
      </p:sp>
      <p:sp>
        <p:nvSpPr>
          <p:cNvPr id="3" name="Content Placeholder 2">
            <a:extLst>
              <a:ext uri="{FF2B5EF4-FFF2-40B4-BE49-F238E27FC236}">
                <a16:creationId xmlns:a16="http://schemas.microsoft.com/office/drawing/2014/main" id="{9DA5A46C-9956-E503-D492-465EF9108D2F}"/>
              </a:ext>
            </a:extLst>
          </p:cNvPr>
          <p:cNvSpPr>
            <a:spLocks noGrp="1"/>
          </p:cNvSpPr>
          <p:nvPr>
            <p:ph type="body" sz="quarter" idx="13"/>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81B96804-7464-F18A-8977-D1A829598448}"/>
              </a:ext>
            </a:extLst>
          </p:cNvPr>
          <p:cNvSpPr txBox="1"/>
          <p:nvPr/>
        </p:nvSpPr>
        <p:spPr>
          <a:xfrm>
            <a:off x="1828801" y="5657672"/>
            <a:ext cx="2343807" cy="1200329"/>
          </a:xfrm>
          <a:prstGeom prst="rect">
            <a:avLst/>
          </a:prstGeom>
          <a:solidFill>
            <a:srgbClr val="FFFF00"/>
          </a:solidFill>
        </p:spPr>
        <p:txBody>
          <a:bodyPr wrap="square" rtlCol="0">
            <a:spAutoFit/>
          </a:bodyPr>
          <a:lstStyle/>
          <a:p>
            <a:r>
              <a:rPr lang="en-US" dirty="0"/>
              <a:t>The more advanced equations include real versus nominal and degradation</a:t>
            </a:r>
          </a:p>
        </p:txBody>
      </p:sp>
      <p:pic>
        <p:nvPicPr>
          <p:cNvPr id="10" name="Picture 9">
            <a:extLst>
              <a:ext uri="{FF2B5EF4-FFF2-40B4-BE49-F238E27FC236}">
                <a16:creationId xmlns:a16="http://schemas.microsoft.com/office/drawing/2014/main" id="{67763585-0D50-A3EC-141C-3959FEE2ED00}"/>
              </a:ext>
            </a:extLst>
          </p:cNvPr>
          <p:cNvPicPr>
            <a:picLocks noChangeAspect="1"/>
          </p:cNvPicPr>
          <p:nvPr/>
        </p:nvPicPr>
        <p:blipFill>
          <a:blip r:embed="rId2"/>
          <a:stretch>
            <a:fillRect/>
          </a:stretch>
        </p:blipFill>
        <p:spPr>
          <a:xfrm>
            <a:off x="1653048" y="1651035"/>
            <a:ext cx="8885904" cy="3555931"/>
          </a:xfrm>
          <a:prstGeom prst="rect">
            <a:avLst/>
          </a:prstGeom>
        </p:spPr>
      </p:pic>
    </p:spTree>
    <p:extLst>
      <p:ext uri="{BB962C8B-B14F-4D97-AF65-F5344CB8AC3E}">
        <p14:creationId xmlns:p14="http://schemas.microsoft.com/office/powerpoint/2010/main" val="31102037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9DDF9-378B-E8D8-05E1-9C678D54F14B}"/>
              </a:ext>
            </a:extLst>
          </p:cNvPr>
          <p:cNvSpPr>
            <a:spLocks noGrp="1"/>
          </p:cNvSpPr>
          <p:nvPr>
            <p:ph type="ctrTitle"/>
          </p:nvPr>
        </p:nvSpPr>
        <p:spPr/>
        <p:txBody>
          <a:bodyPr>
            <a:normAutofit fontScale="90000"/>
          </a:bodyPr>
          <a:lstStyle/>
          <a:p>
            <a:r>
              <a:rPr lang="en-US" dirty="0"/>
              <a:t>It Should be Obvious that One Should Compare LCOE of Renewable and Thermal Plants</a:t>
            </a:r>
          </a:p>
        </p:txBody>
      </p:sp>
      <p:sp>
        <p:nvSpPr>
          <p:cNvPr id="3" name="Content Placeholder 2">
            <a:extLst>
              <a:ext uri="{FF2B5EF4-FFF2-40B4-BE49-F238E27FC236}">
                <a16:creationId xmlns:a16="http://schemas.microsoft.com/office/drawing/2014/main" id="{BA965CEA-CF34-3A99-3293-21F4205EAA49}"/>
              </a:ext>
            </a:extLst>
          </p:cNvPr>
          <p:cNvSpPr>
            <a:spLocks noGrp="1"/>
          </p:cNvSpPr>
          <p:nvPr>
            <p:ph type="body" sz="quarter" idx="13"/>
          </p:nvPr>
        </p:nvSpPr>
        <p:spPr/>
        <p:txBody>
          <a:bodyPr>
            <a:normAutofit/>
          </a:bodyPr>
          <a:lstStyle/>
          <a:p>
            <a:r>
              <a:rPr lang="en-US" dirty="0"/>
              <a:t>If you build a solar project the LCOE is the effective amount you pay for the solar project is the amount for when you use the solar project.</a:t>
            </a:r>
          </a:p>
          <a:p>
            <a:r>
              <a:rPr lang="en-US" dirty="0"/>
              <a:t>Assume that you still need the combined cycle or the heavy oil plant to meet load at night and when the sun does not shine.</a:t>
            </a:r>
          </a:p>
          <a:p>
            <a:r>
              <a:rPr lang="en-US" dirty="0"/>
              <a:t>You could then do economic analysis by comparing only the variable cost of operating the thermal dispatchable plant per kWh with the total cost of the solar project.</a:t>
            </a:r>
          </a:p>
          <a:p>
            <a:r>
              <a:rPr lang="en-US" dirty="0"/>
              <a:t>You should be very careful with variable O&amp;M costs of thermal as there will be more starts and stops</a:t>
            </a:r>
          </a:p>
          <a:p>
            <a:r>
              <a:rPr lang="en-US" dirty="0"/>
              <a:t>This kind of analysis works if the thermal plants are running during the time that solar or wind is producing power. It does not work if the plants are turned off and batteries are necessary for allowing the plants to turn on and off.</a:t>
            </a:r>
          </a:p>
          <a:p>
            <a:r>
              <a:rPr lang="en-US" dirty="0"/>
              <a:t>When there is more renewable energy, you need to understand how the thermal plants will work.</a:t>
            </a:r>
          </a:p>
        </p:txBody>
      </p:sp>
    </p:spTree>
    <p:extLst>
      <p:ext uri="{BB962C8B-B14F-4D97-AF65-F5344CB8AC3E}">
        <p14:creationId xmlns:p14="http://schemas.microsoft.com/office/powerpoint/2010/main" val="2311464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BC56-0183-001D-421B-48DB8F7BDB85}"/>
              </a:ext>
            </a:extLst>
          </p:cNvPr>
          <p:cNvSpPr>
            <a:spLocks noGrp="1"/>
          </p:cNvSpPr>
          <p:nvPr>
            <p:ph type="ctrTitle"/>
          </p:nvPr>
        </p:nvSpPr>
        <p:spPr/>
        <p:txBody>
          <a:bodyPr>
            <a:normAutofit/>
          </a:bodyPr>
          <a:lstStyle/>
          <a:p>
            <a:r>
              <a:rPr lang="en-US" dirty="0"/>
              <a:t>Thermal Fuel Prices in IRP and   Annual Report</a:t>
            </a:r>
          </a:p>
        </p:txBody>
      </p:sp>
      <p:sp>
        <p:nvSpPr>
          <p:cNvPr id="3" name="Content Placeholder 2">
            <a:extLst>
              <a:ext uri="{FF2B5EF4-FFF2-40B4-BE49-F238E27FC236}">
                <a16:creationId xmlns:a16="http://schemas.microsoft.com/office/drawing/2014/main" id="{28977D56-FDA7-BD40-D5DC-4FF71E38FFA3}"/>
              </a:ext>
            </a:extLst>
          </p:cNvPr>
          <p:cNvSpPr>
            <a:spLocks noGrp="1"/>
          </p:cNvSpPr>
          <p:nvPr>
            <p:ph type="body" sz="quarter" idx="13"/>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060B06E6-4A74-3E7B-C73C-909BAEEBA053}"/>
              </a:ext>
            </a:extLst>
          </p:cNvPr>
          <p:cNvPicPr>
            <a:picLocks noChangeAspect="1"/>
          </p:cNvPicPr>
          <p:nvPr/>
        </p:nvPicPr>
        <p:blipFill>
          <a:blip r:embed="rId2"/>
          <a:stretch>
            <a:fillRect/>
          </a:stretch>
        </p:blipFill>
        <p:spPr>
          <a:xfrm>
            <a:off x="2753331" y="971354"/>
            <a:ext cx="6354062" cy="2915057"/>
          </a:xfrm>
          <a:prstGeom prst="rect">
            <a:avLst/>
          </a:prstGeom>
        </p:spPr>
      </p:pic>
      <p:pic>
        <p:nvPicPr>
          <p:cNvPr id="7" name="Picture 6">
            <a:extLst>
              <a:ext uri="{FF2B5EF4-FFF2-40B4-BE49-F238E27FC236}">
                <a16:creationId xmlns:a16="http://schemas.microsoft.com/office/drawing/2014/main" id="{17D8ED27-CB66-7832-236C-D344381CA966}"/>
              </a:ext>
            </a:extLst>
          </p:cNvPr>
          <p:cNvPicPr>
            <a:picLocks noChangeAspect="1"/>
          </p:cNvPicPr>
          <p:nvPr/>
        </p:nvPicPr>
        <p:blipFill>
          <a:blip r:embed="rId3"/>
          <a:stretch>
            <a:fillRect/>
          </a:stretch>
        </p:blipFill>
        <p:spPr>
          <a:xfrm>
            <a:off x="3541984" y="4124733"/>
            <a:ext cx="4225161" cy="2659741"/>
          </a:xfrm>
          <a:prstGeom prst="rect">
            <a:avLst/>
          </a:prstGeom>
        </p:spPr>
      </p:pic>
    </p:spTree>
    <p:extLst>
      <p:ext uri="{BB962C8B-B14F-4D97-AF65-F5344CB8AC3E}">
        <p14:creationId xmlns:p14="http://schemas.microsoft.com/office/powerpoint/2010/main" val="16235438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0E09-1370-39FB-7AFC-3AE3AE32E4B6}"/>
              </a:ext>
            </a:extLst>
          </p:cNvPr>
          <p:cNvSpPr>
            <a:spLocks noGrp="1"/>
          </p:cNvSpPr>
          <p:nvPr>
            <p:ph type="ctrTitle"/>
          </p:nvPr>
        </p:nvSpPr>
        <p:spPr/>
        <p:txBody>
          <a:bodyPr/>
          <a:lstStyle/>
          <a:p>
            <a:r>
              <a:rPr lang="en-US" dirty="0"/>
              <a:t>Natural Gas Price History</a:t>
            </a:r>
          </a:p>
        </p:txBody>
      </p:sp>
      <p:sp>
        <p:nvSpPr>
          <p:cNvPr id="3" name="Content Placeholder 2">
            <a:extLst>
              <a:ext uri="{FF2B5EF4-FFF2-40B4-BE49-F238E27FC236}">
                <a16:creationId xmlns:a16="http://schemas.microsoft.com/office/drawing/2014/main" id="{64CA2496-1BF9-0878-B073-491BEF98D0AF}"/>
              </a:ext>
            </a:extLst>
          </p:cNvPr>
          <p:cNvSpPr>
            <a:spLocks noGrp="1"/>
          </p:cNvSpPr>
          <p:nvPr>
            <p:ph type="body" sz="quarter" idx="13"/>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9882C8B-4D2A-539C-9D5E-EAD6B34AC97F}"/>
              </a:ext>
            </a:extLst>
          </p:cNvPr>
          <p:cNvPicPr>
            <a:picLocks noChangeAspect="1"/>
          </p:cNvPicPr>
          <p:nvPr/>
        </p:nvPicPr>
        <p:blipFill>
          <a:blip r:embed="rId2"/>
          <a:stretch>
            <a:fillRect/>
          </a:stretch>
        </p:blipFill>
        <p:spPr>
          <a:xfrm>
            <a:off x="1655144" y="1978068"/>
            <a:ext cx="8685414" cy="4347798"/>
          </a:xfrm>
          <a:prstGeom prst="rect">
            <a:avLst/>
          </a:prstGeom>
        </p:spPr>
      </p:pic>
    </p:spTree>
    <p:extLst>
      <p:ext uri="{BB962C8B-B14F-4D97-AF65-F5344CB8AC3E}">
        <p14:creationId xmlns:p14="http://schemas.microsoft.com/office/powerpoint/2010/main" val="41915320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B2C5-5B36-C83D-4580-AB993DA7B6A5}"/>
              </a:ext>
            </a:extLst>
          </p:cNvPr>
          <p:cNvSpPr>
            <a:spLocks noGrp="1"/>
          </p:cNvSpPr>
          <p:nvPr>
            <p:ph type="ctrTitle"/>
          </p:nvPr>
        </p:nvSpPr>
        <p:spPr/>
        <p:txBody>
          <a:bodyPr>
            <a:normAutofit/>
          </a:bodyPr>
          <a:lstStyle/>
          <a:p>
            <a:r>
              <a:rPr lang="en-US" dirty="0"/>
              <a:t>Levelised Cost of Dispatchable Plants and Variable Cost </a:t>
            </a:r>
          </a:p>
        </p:txBody>
      </p:sp>
      <p:sp>
        <p:nvSpPr>
          <p:cNvPr id="3" name="Content Placeholder 2">
            <a:extLst>
              <a:ext uri="{FF2B5EF4-FFF2-40B4-BE49-F238E27FC236}">
                <a16:creationId xmlns:a16="http://schemas.microsoft.com/office/drawing/2014/main" id="{ACB954C7-33D9-2810-06E1-20D4B92B823B}"/>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D7D496E-1E47-AC4E-C4B0-2532803C2AD1}"/>
              </a:ext>
            </a:extLst>
          </p:cNvPr>
          <p:cNvPicPr>
            <a:picLocks noChangeAspect="1"/>
          </p:cNvPicPr>
          <p:nvPr/>
        </p:nvPicPr>
        <p:blipFill>
          <a:blip r:embed="rId2"/>
          <a:stretch>
            <a:fillRect/>
          </a:stretch>
        </p:blipFill>
        <p:spPr>
          <a:xfrm>
            <a:off x="1655466" y="2159877"/>
            <a:ext cx="8865828" cy="3694695"/>
          </a:xfrm>
          <a:prstGeom prst="rect">
            <a:avLst/>
          </a:prstGeom>
        </p:spPr>
      </p:pic>
      <p:cxnSp>
        <p:nvCxnSpPr>
          <p:cNvPr id="7" name="Straight Arrow Connector 6">
            <a:extLst>
              <a:ext uri="{FF2B5EF4-FFF2-40B4-BE49-F238E27FC236}">
                <a16:creationId xmlns:a16="http://schemas.microsoft.com/office/drawing/2014/main" id="{4C8236BE-EB98-FF11-2FFA-D8EDF369AF07}"/>
              </a:ext>
            </a:extLst>
          </p:cNvPr>
          <p:cNvCxnSpPr/>
          <p:nvPr/>
        </p:nvCxnSpPr>
        <p:spPr>
          <a:xfrm>
            <a:off x="6316717" y="3168870"/>
            <a:ext cx="2364828" cy="1545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81997D-2051-209A-0B36-A60AE516A54A}"/>
              </a:ext>
            </a:extLst>
          </p:cNvPr>
          <p:cNvSpPr txBox="1"/>
          <p:nvPr/>
        </p:nvSpPr>
        <p:spPr>
          <a:xfrm>
            <a:off x="7231118" y="914400"/>
            <a:ext cx="2396359" cy="923330"/>
          </a:xfrm>
          <a:prstGeom prst="rect">
            <a:avLst/>
          </a:prstGeom>
          <a:noFill/>
        </p:spPr>
        <p:txBody>
          <a:bodyPr wrap="square" rtlCol="0">
            <a:spAutoFit/>
          </a:bodyPr>
          <a:lstStyle/>
          <a:p>
            <a:r>
              <a:rPr lang="en-US" dirty="0"/>
              <a:t>Comparison of real LCOE for Renewable with Fuel Prices/kWh</a:t>
            </a:r>
          </a:p>
        </p:txBody>
      </p:sp>
    </p:spTree>
    <p:extLst>
      <p:ext uri="{BB962C8B-B14F-4D97-AF65-F5344CB8AC3E}">
        <p14:creationId xmlns:p14="http://schemas.microsoft.com/office/powerpoint/2010/main" val="29748810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7D98-4C69-DE1C-AB60-80E0D1D15FC0}"/>
              </a:ext>
            </a:extLst>
          </p:cNvPr>
          <p:cNvSpPr>
            <a:spLocks noGrp="1"/>
          </p:cNvSpPr>
          <p:nvPr>
            <p:ph type="ctrTitle"/>
          </p:nvPr>
        </p:nvSpPr>
        <p:spPr/>
        <p:txBody>
          <a:bodyPr/>
          <a:lstStyle/>
          <a:p>
            <a:r>
              <a:rPr lang="en-US" dirty="0"/>
              <a:t>Solar and NGCC Fuel Cost</a:t>
            </a:r>
          </a:p>
        </p:txBody>
      </p:sp>
      <p:sp>
        <p:nvSpPr>
          <p:cNvPr id="3" name="Content Placeholder 2">
            <a:extLst>
              <a:ext uri="{FF2B5EF4-FFF2-40B4-BE49-F238E27FC236}">
                <a16:creationId xmlns:a16="http://schemas.microsoft.com/office/drawing/2014/main" id="{390E61E8-3CA1-146E-A943-2B659AF0C07B}"/>
              </a:ext>
            </a:extLst>
          </p:cNvPr>
          <p:cNvSpPr>
            <a:spLocks noGrp="1"/>
          </p:cNvSpPr>
          <p:nvPr>
            <p:ph type="body" sz="quarter" idx="13"/>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12B72F92-6ABF-8DD5-E4B0-87317AAC3D56}"/>
              </a:ext>
            </a:extLst>
          </p:cNvPr>
          <p:cNvPicPr>
            <a:picLocks noChangeAspect="1"/>
          </p:cNvPicPr>
          <p:nvPr/>
        </p:nvPicPr>
        <p:blipFill>
          <a:blip r:embed="rId2"/>
          <a:stretch>
            <a:fillRect/>
          </a:stretch>
        </p:blipFill>
        <p:spPr>
          <a:xfrm>
            <a:off x="3289739" y="1901437"/>
            <a:ext cx="6303901" cy="4613662"/>
          </a:xfrm>
          <a:prstGeom prst="rect">
            <a:avLst/>
          </a:prstGeom>
        </p:spPr>
      </p:pic>
    </p:spTree>
    <p:extLst>
      <p:ext uri="{BB962C8B-B14F-4D97-AF65-F5344CB8AC3E}">
        <p14:creationId xmlns:p14="http://schemas.microsoft.com/office/powerpoint/2010/main" val="33512042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2A03-456B-C967-D5D0-56690A652A0E}"/>
              </a:ext>
            </a:extLst>
          </p:cNvPr>
          <p:cNvSpPr>
            <a:spLocks noGrp="1"/>
          </p:cNvSpPr>
          <p:nvPr>
            <p:ph type="ctrTitle"/>
          </p:nvPr>
        </p:nvSpPr>
        <p:spPr/>
        <p:txBody>
          <a:bodyPr>
            <a:normAutofit/>
          </a:bodyPr>
          <a:lstStyle/>
          <a:p>
            <a:r>
              <a:rPr lang="en-US" dirty="0"/>
              <a:t>Section 1, Part 7 – Myth of Using Batteries for Multiple Uses</a:t>
            </a:r>
          </a:p>
        </p:txBody>
      </p:sp>
      <p:sp>
        <p:nvSpPr>
          <p:cNvPr id="3" name="Content Placeholder 2">
            <a:extLst>
              <a:ext uri="{FF2B5EF4-FFF2-40B4-BE49-F238E27FC236}">
                <a16:creationId xmlns:a16="http://schemas.microsoft.com/office/drawing/2014/main" id="{CA61467E-5BD3-6D6F-AAB3-B7C910E70D41}"/>
              </a:ext>
            </a:extLst>
          </p:cNvPr>
          <p:cNvSpPr>
            <a:spLocks noGrp="1"/>
          </p:cNvSpPr>
          <p:nvPr>
            <p:ph type="body" sz="quarter" idx="13"/>
          </p:nvPr>
        </p:nvSpPr>
        <p:spPr/>
        <p:txBody>
          <a:bodyPr/>
          <a:lstStyle/>
          <a:p>
            <a:r>
              <a:rPr lang="en-US" dirty="0"/>
              <a:t>South Africa Mine Case</a:t>
            </a:r>
          </a:p>
        </p:txBody>
      </p:sp>
      <p:pic>
        <p:nvPicPr>
          <p:cNvPr id="5" name="Picture 4">
            <a:extLst>
              <a:ext uri="{FF2B5EF4-FFF2-40B4-BE49-F238E27FC236}">
                <a16:creationId xmlns:a16="http://schemas.microsoft.com/office/drawing/2014/main" id="{A65E6AAC-E16D-152C-DCFF-FE2B6D80B4AA}"/>
              </a:ext>
            </a:extLst>
          </p:cNvPr>
          <p:cNvPicPr>
            <a:picLocks noChangeAspect="1"/>
          </p:cNvPicPr>
          <p:nvPr/>
        </p:nvPicPr>
        <p:blipFill>
          <a:blip r:embed="rId2"/>
          <a:stretch>
            <a:fillRect/>
          </a:stretch>
        </p:blipFill>
        <p:spPr>
          <a:xfrm>
            <a:off x="1685107" y="1793143"/>
            <a:ext cx="4772691" cy="3877216"/>
          </a:xfrm>
          <a:prstGeom prst="rect">
            <a:avLst/>
          </a:prstGeom>
        </p:spPr>
      </p:pic>
      <p:pic>
        <p:nvPicPr>
          <p:cNvPr id="7" name="Picture 6">
            <a:extLst>
              <a:ext uri="{FF2B5EF4-FFF2-40B4-BE49-F238E27FC236}">
                <a16:creationId xmlns:a16="http://schemas.microsoft.com/office/drawing/2014/main" id="{0891BCA8-C71D-3803-113B-D17A147D6824}"/>
              </a:ext>
            </a:extLst>
          </p:cNvPr>
          <p:cNvPicPr>
            <a:picLocks noChangeAspect="1"/>
          </p:cNvPicPr>
          <p:nvPr/>
        </p:nvPicPr>
        <p:blipFill>
          <a:blip r:embed="rId3"/>
          <a:stretch>
            <a:fillRect/>
          </a:stretch>
        </p:blipFill>
        <p:spPr>
          <a:xfrm>
            <a:off x="6591416" y="2506717"/>
            <a:ext cx="3915478" cy="2889090"/>
          </a:xfrm>
          <a:prstGeom prst="rect">
            <a:avLst/>
          </a:prstGeom>
        </p:spPr>
      </p:pic>
    </p:spTree>
    <p:extLst>
      <p:ext uri="{BB962C8B-B14F-4D97-AF65-F5344CB8AC3E}">
        <p14:creationId xmlns:p14="http://schemas.microsoft.com/office/powerpoint/2010/main" val="166246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D2E4-92DD-8561-D3ED-AF0683CFD465}"/>
              </a:ext>
            </a:extLst>
          </p:cNvPr>
          <p:cNvSpPr>
            <a:spLocks noGrp="1"/>
          </p:cNvSpPr>
          <p:nvPr>
            <p:ph type="ctrTitle"/>
          </p:nvPr>
        </p:nvSpPr>
        <p:spPr/>
        <p:txBody>
          <a:bodyPr/>
          <a:lstStyle/>
          <a:p>
            <a:r>
              <a:rPr lang="en-US" dirty="0"/>
              <a:t>Natural Gas and Oil Price</a:t>
            </a:r>
          </a:p>
        </p:txBody>
      </p:sp>
      <p:sp>
        <p:nvSpPr>
          <p:cNvPr id="3" name="Text Placeholder 2">
            <a:extLst>
              <a:ext uri="{FF2B5EF4-FFF2-40B4-BE49-F238E27FC236}">
                <a16:creationId xmlns:a16="http://schemas.microsoft.com/office/drawing/2014/main" id="{C301FC7F-C259-D019-46EA-164B988FF130}"/>
              </a:ext>
            </a:extLst>
          </p:cNvPr>
          <p:cNvSpPr>
            <a:spLocks noGrp="1"/>
          </p:cNvSpPr>
          <p:nvPr>
            <p:ph type="body" sz="quarter" idx="13"/>
          </p:nvPr>
        </p:nvSpPr>
        <p:spPr/>
        <p:txBody>
          <a:bodyPr/>
          <a:lstStyle/>
          <a:p>
            <a:r>
              <a:rPr lang="en-US" dirty="0"/>
              <a:t>Asia versus US. Big Question is the ability to keep the NG price low in US or whether reserves will run out.</a:t>
            </a:r>
          </a:p>
          <a:p>
            <a:endParaRPr lang="en-US" dirty="0"/>
          </a:p>
        </p:txBody>
      </p:sp>
      <p:pic>
        <p:nvPicPr>
          <p:cNvPr id="5" name="Picture 4">
            <a:extLst>
              <a:ext uri="{FF2B5EF4-FFF2-40B4-BE49-F238E27FC236}">
                <a16:creationId xmlns:a16="http://schemas.microsoft.com/office/drawing/2014/main" id="{908DC012-E3DD-91EE-4F42-E9AE2072B164}"/>
              </a:ext>
            </a:extLst>
          </p:cNvPr>
          <p:cNvPicPr>
            <a:picLocks noChangeAspect="1"/>
          </p:cNvPicPr>
          <p:nvPr/>
        </p:nvPicPr>
        <p:blipFill>
          <a:blip r:embed="rId2"/>
          <a:stretch>
            <a:fillRect/>
          </a:stretch>
        </p:blipFill>
        <p:spPr>
          <a:xfrm>
            <a:off x="323478" y="2044209"/>
            <a:ext cx="5892349" cy="3605004"/>
          </a:xfrm>
          <a:prstGeom prst="rect">
            <a:avLst/>
          </a:prstGeom>
        </p:spPr>
      </p:pic>
      <p:pic>
        <p:nvPicPr>
          <p:cNvPr id="6" name="Picture 5">
            <a:extLst>
              <a:ext uri="{FF2B5EF4-FFF2-40B4-BE49-F238E27FC236}">
                <a16:creationId xmlns:a16="http://schemas.microsoft.com/office/drawing/2014/main" id="{43C75392-5C0B-F5D9-02FF-9953A745A30A}"/>
              </a:ext>
            </a:extLst>
          </p:cNvPr>
          <p:cNvPicPr>
            <a:picLocks noChangeAspect="1"/>
          </p:cNvPicPr>
          <p:nvPr/>
        </p:nvPicPr>
        <p:blipFill>
          <a:blip r:embed="rId3"/>
          <a:stretch>
            <a:fillRect/>
          </a:stretch>
        </p:blipFill>
        <p:spPr>
          <a:xfrm>
            <a:off x="6288979" y="2044209"/>
            <a:ext cx="5771385" cy="3541532"/>
          </a:xfrm>
          <a:prstGeom prst="rect">
            <a:avLst/>
          </a:prstGeom>
        </p:spPr>
      </p:pic>
    </p:spTree>
    <p:extLst>
      <p:ext uri="{BB962C8B-B14F-4D97-AF65-F5344CB8AC3E}">
        <p14:creationId xmlns:p14="http://schemas.microsoft.com/office/powerpoint/2010/main" val="2495096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9AB8-2CDB-1BE3-8D6C-97DF354252BF}"/>
              </a:ext>
            </a:extLst>
          </p:cNvPr>
          <p:cNvSpPr>
            <a:spLocks noGrp="1"/>
          </p:cNvSpPr>
          <p:nvPr>
            <p:ph type="ctrTitle"/>
          </p:nvPr>
        </p:nvSpPr>
        <p:spPr/>
        <p:txBody>
          <a:bodyPr>
            <a:normAutofit/>
          </a:bodyPr>
          <a:lstStyle/>
          <a:p>
            <a:r>
              <a:rPr lang="en-US" dirty="0"/>
              <a:t>South Africa Tariffs – On-peak vs Off-Peak</a:t>
            </a:r>
          </a:p>
        </p:txBody>
      </p:sp>
      <p:sp>
        <p:nvSpPr>
          <p:cNvPr id="3" name="Content Placeholder 2">
            <a:extLst>
              <a:ext uri="{FF2B5EF4-FFF2-40B4-BE49-F238E27FC236}">
                <a16:creationId xmlns:a16="http://schemas.microsoft.com/office/drawing/2014/main" id="{E443C935-BD5E-155E-1722-056739C8B14E}"/>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EF43452-5271-4BF1-F857-B4CFB96A2560}"/>
              </a:ext>
            </a:extLst>
          </p:cNvPr>
          <p:cNvPicPr>
            <a:picLocks noChangeAspect="1"/>
          </p:cNvPicPr>
          <p:nvPr/>
        </p:nvPicPr>
        <p:blipFill>
          <a:blip r:embed="rId2"/>
          <a:stretch>
            <a:fillRect/>
          </a:stretch>
        </p:blipFill>
        <p:spPr>
          <a:xfrm>
            <a:off x="2166540" y="1527559"/>
            <a:ext cx="4753638" cy="4544059"/>
          </a:xfrm>
          <a:prstGeom prst="rect">
            <a:avLst/>
          </a:prstGeom>
        </p:spPr>
      </p:pic>
      <p:pic>
        <p:nvPicPr>
          <p:cNvPr id="7" name="Picture 6">
            <a:extLst>
              <a:ext uri="{FF2B5EF4-FFF2-40B4-BE49-F238E27FC236}">
                <a16:creationId xmlns:a16="http://schemas.microsoft.com/office/drawing/2014/main" id="{5E45D72C-3823-B87F-3295-B861BD8ABA42}"/>
              </a:ext>
            </a:extLst>
          </p:cNvPr>
          <p:cNvPicPr>
            <a:picLocks noChangeAspect="1"/>
          </p:cNvPicPr>
          <p:nvPr/>
        </p:nvPicPr>
        <p:blipFill>
          <a:blip r:embed="rId3"/>
          <a:stretch>
            <a:fillRect/>
          </a:stretch>
        </p:blipFill>
        <p:spPr>
          <a:xfrm>
            <a:off x="7362304" y="1097116"/>
            <a:ext cx="2543530" cy="2543530"/>
          </a:xfrm>
          <a:prstGeom prst="rect">
            <a:avLst/>
          </a:prstGeom>
        </p:spPr>
      </p:pic>
      <p:pic>
        <p:nvPicPr>
          <p:cNvPr id="9" name="Picture 8">
            <a:extLst>
              <a:ext uri="{FF2B5EF4-FFF2-40B4-BE49-F238E27FC236}">
                <a16:creationId xmlns:a16="http://schemas.microsoft.com/office/drawing/2014/main" id="{6D9794ED-057D-4D89-48ED-96E5490F41ED}"/>
              </a:ext>
            </a:extLst>
          </p:cNvPr>
          <p:cNvPicPr>
            <a:picLocks noChangeAspect="1"/>
          </p:cNvPicPr>
          <p:nvPr/>
        </p:nvPicPr>
        <p:blipFill>
          <a:blip r:embed="rId4"/>
          <a:stretch>
            <a:fillRect/>
          </a:stretch>
        </p:blipFill>
        <p:spPr>
          <a:xfrm>
            <a:off x="7766326" y="3640646"/>
            <a:ext cx="2581635" cy="2143424"/>
          </a:xfrm>
          <a:prstGeom prst="rect">
            <a:avLst/>
          </a:prstGeom>
        </p:spPr>
      </p:pic>
    </p:spTree>
    <p:extLst>
      <p:ext uri="{BB962C8B-B14F-4D97-AF65-F5344CB8AC3E}">
        <p14:creationId xmlns:p14="http://schemas.microsoft.com/office/powerpoint/2010/main" val="20629885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10C65-65B7-9D5B-ABAA-8EC9F6310722}"/>
              </a:ext>
            </a:extLst>
          </p:cNvPr>
          <p:cNvSpPr>
            <a:spLocks noGrp="1"/>
          </p:cNvSpPr>
          <p:nvPr>
            <p:ph type="ctrTitle"/>
          </p:nvPr>
        </p:nvSpPr>
        <p:spPr/>
        <p:txBody>
          <a:bodyPr/>
          <a:lstStyle/>
          <a:p>
            <a:r>
              <a:rPr lang="en-US" dirty="0"/>
              <a:t>Bill for Different Periods</a:t>
            </a:r>
          </a:p>
        </p:txBody>
      </p:sp>
      <p:sp>
        <p:nvSpPr>
          <p:cNvPr id="3" name="Content Placeholder 2">
            <a:extLst>
              <a:ext uri="{FF2B5EF4-FFF2-40B4-BE49-F238E27FC236}">
                <a16:creationId xmlns:a16="http://schemas.microsoft.com/office/drawing/2014/main" id="{2427D7CA-6B4C-D00F-0E54-451B93D197E2}"/>
              </a:ext>
            </a:extLst>
          </p:cNvPr>
          <p:cNvSpPr>
            <a:spLocks noGrp="1"/>
          </p:cNvSpPr>
          <p:nvPr>
            <p:ph type="body" sz="quarter" idx="13"/>
          </p:nvPr>
        </p:nvSpPr>
        <p:spPr/>
        <p:txBody>
          <a:bodyPr/>
          <a:lstStyle/>
          <a:p>
            <a:r>
              <a:rPr lang="en-US" dirty="0"/>
              <a:t>.</a:t>
            </a:r>
          </a:p>
          <a:p>
            <a:endParaRPr lang="en-US" dirty="0"/>
          </a:p>
        </p:txBody>
      </p:sp>
      <p:graphicFrame>
        <p:nvGraphicFramePr>
          <p:cNvPr id="4" name="Chart 3">
            <a:extLst>
              <a:ext uri="{FF2B5EF4-FFF2-40B4-BE49-F238E27FC236}">
                <a16:creationId xmlns:a16="http://schemas.microsoft.com/office/drawing/2014/main" id="{4EADF15B-E4E7-0BAE-3000-21B929B41120}"/>
              </a:ext>
            </a:extLst>
          </p:cNvPr>
          <p:cNvGraphicFramePr>
            <a:graphicFrameLocks/>
          </p:cNvGraphicFramePr>
          <p:nvPr/>
        </p:nvGraphicFramePr>
        <p:xfrm>
          <a:off x="2116668" y="1422400"/>
          <a:ext cx="7992533" cy="447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23926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32BC-48DA-6807-FE31-6832ECCF8601}"/>
              </a:ext>
            </a:extLst>
          </p:cNvPr>
          <p:cNvSpPr>
            <a:spLocks noGrp="1"/>
          </p:cNvSpPr>
          <p:nvPr>
            <p:ph type="ctrTitle"/>
          </p:nvPr>
        </p:nvSpPr>
        <p:spPr/>
        <p:txBody>
          <a:bodyPr/>
          <a:lstStyle/>
          <a:p>
            <a:r>
              <a:rPr lang="en-US" dirty="0"/>
              <a:t>Move Power to Off-Peak</a:t>
            </a:r>
          </a:p>
        </p:txBody>
      </p:sp>
      <p:sp>
        <p:nvSpPr>
          <p:cNvPr id="3" name="Content Placeholder 2">
            <a:extLst>
              <a:ext uri="{FF2B5EF4-FFF2-40B4-BE49-F238E27FC236}">
                <a16:creationId xmlns:a16="http://schemas.microsoft.com/office/drawing/2014/main" id="{59199A37-CD0A-8D1C-61B7-BA8C7F4C4E4E}"/>
              </a:ext>
            </a:extLst>
          </p:cNvPr>
          <p:cNvSpPr>
            <a:spLocks noGrp="1"/>
          </p:cNvSpPr>
          <p:nvPr>
            <p:ph type="body" sz="quarter" idx="13"/>
          </p:nvPr>
        </p:nvSpPr>
        <p:spPr/>
        <p:txBody>
          <a:bodyPr/>
          <a:lstStyle/>
          <a:p>
            <a:r>
              <a:rPr lang="en-US" dirty="0"/>
              <a:t>Load profile to Move</a:t>
            </a:r>
          </a:p>
          <a:p>
            <a:endParaRPr lang="en-US" dirty="0"/>
          </a:p>
        </p:txBody>
      </p:sp>
      <p:pic>
        <p:nvPicPr>
          <p:cNvPr id="5" name="Picture 4">
            <a:extLst>
              <a:ext uri="{FF2B5EF4-FFF2-40B4-BE49-F238E27FC236}">
                <a16:creationId xmlns:a16="http://schemas.microsoft.com/office/drawing/2014/main" id="{F4CE5094-4C2A-F1B5-22C5-E471BC6E9831}"/>
              </a:ext>
            </a:extLst>
          </p:cNvPr>
          <p:cNvPicPr>
            <a:picLocks noChangeAspect="1"/>
          </p:cNvPicPr>
          <p:nvPr/>
        </p:nvPicPr>
        <p:blipFill>
          <a:blip r:embed="rId2"/>
          <a:stretch>
            <a:fillRect/>
          </a:stretch>
        </p:blipFill>
        <p:spPr>
          <a:xfrm>
            <a:off x="2038480" y="1609169"/>
            <a:ext cx="8188087" cy="4861942"/>
          </a:xfrm>
          <a:prstGeom prst="rect">
            <a:avLst/>
          </a:prstGeom>
        </p:spPr>
      </p:pic>
    </p:spTree>
    <p:extLst>
      <p:ext uri="{BB962C8B-B14F-4D97-AF65-F5344CB8AC3E}">
        <p14:creationId xmlns:p14="http://schemas.microsoft.com/office/powerpoint/2010/main" val="26984563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575F-4EA2-54AE-962F-131EF8DF21E9}"/>
              </a:ext>
            </a:extLst>
          </p:cNvPr>
          <p:cNvSpPr>
            <a:spLocks noGrp="1"/>
          </p:cNvSpPr>
          <p:nvPr>
            <p:ph type="ctrTitle"/>
          </p:nvPr>
        </p:nvSpPr>
        <p:spPr/>
        <p:txBody>
          <a:bodyPr/>
          <a:lstStyle/>
          <a:p>
            <a:r>
              <a:rPr lang="en-US" dirty="0"/>
              <a:t>Need Hourly Analysis</a:t>
            </a:r>
          </a:p>
        </p:txBody>
      </p:sp>
      <p:sp>
        <p:nvSpPr>
          <p:cNvPr id="3" name="Content Placeholder 2">
            <a:extLst>
              <a:ext uri="{FF2B5EF4-FFF2-40B4-BE49-F238E27FC236}">
                <a16:creationId xmlns:a16="http://schemas.microsoft.com/office/drawing/2014/main" id="{B725492A-EB5A-83A4-C61F-6BA05167D6A8}"/>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D6E3368-60D0-E521-E2E1-C02F58B5DAEC}"/>
              </a:ext>
            </a:extLst>
          </p:cNvPr>
          <p:cNvPicPr>
            <a:picLocks noChangeAspect="1"/>
          </p:cNvPicPr>
          <p:nvPr/>
        </p:nvPicPr>
        <p:blipFill>
          <a:blip r:embed="rId2"/>
          <a:stretch>
            <a:fillRect/>
          </a:stretch>
        </p:blipFill>
        <p:spPr>
          <a:xfrm>
            <a:off x="2161710" y="1640265"/>
            <a:ext cx="7853341" cy="4431353"/>
          </a:xfrm>
          <a:prstGeom prst="rect">
            <a:avLst/>
          </a:prstGeom>
        </p:spPr>
      </p:pic>
      <p:sp>
        <p:nvSpPr>
          <p:cNvPr id="4" name="TextBox 3">
            <a:extLst>
              <a:ext uri="{FF2B5EF4-FFF2-40B4-BE49-F238E27FC236}">
                <a16:creationId xmlns:a16="http://schemas.microsoft.com/office/drawing/2014/main" id="{7C6DC141-9AF0-A2AC-85C5-662C552757EF}"/>
              </a:ext>
            </a:extLst>
          </p:cNvPr>
          <p:cNvSpPr txBox="1"/>
          <p:nvPr/>
        </p:nvSpPr>
        <p:spPr>
          <a:xfrm>
            <a:off x="7535334" y="220134"/>
            <a:ext cx="2479717" cy="646331"/>
          </a:xfrm>
          <a:prstGeom prst="rect">
            <a:avLst/>
          </a:prstGeom>
          <a:noFill/>
        </p:spPr>
        <p:txBody>
          <a:bodyPr wrap="square" rtlCol="0">
            <a:spAutoFit/>
          </a:bodyPr>
          <a:lstStyle/>
          <a:p>
            <a:r>
              <a:rPr lang="en-US" dirty="0"/>
              <a:t>Require a battery for the entire period</a:t>
            </a:r>
          </a:p>
        </p:txBody>
      </p:sp>
    </p:spTree>
    <p:extLst>
      <p:ext uri="{BB962C8B-B14F-4D97-AF65-F5344CB8AC3E}">
        <p14:creationId xmlns:p14="http://schemas.microsoft.com/office/powerpoint/2010/main" val="13869226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83F84-F97E-8E19-E594-E0D6D870D8FE}"/>
              </a:ext>
            </a:extLst>
          </p:cNvPr>
          <p:cNvSpPr>
            <a:spLocks noGrp="1"/>
          </p:cNvSpPr>
          <p:nvPr>
            <p:ph type="ctrTitle"/>
          </p:nvPr>
        </p:nvSpPr>
        <p:spPr/>
        <p:txBody>
          <a:bodyPr/>
          <a:lstStyle/>
          <a:p>
            <a:r>
              <a:rPr lang="en-US" dirty="0"/>
              <a:t>Battery Simulation</a:t>
            </a:r>
          </a:p>
        </p:txBody>
      </p:sp>
      <p:sp>
        <p:nvSpPr>
          <p:cNvPr id="3" name="Content Placeholder 2">
            <a:extLst>
              <a:ext uri="{FF2B5EF4-FFF2-40B4-BE49-F238E27FC236}">
                <a16:creationId xmlns:a16="http://schemas.microsoft.com/office/drawing/2014/main" id="{C6760331-EA88-BD41-5A1B-2CA5687DE7EE}"/>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9671743-2BCB-92CF-776E-9462A16CD10D}"/>
              </a:ext>
            </a:extLst>
          </p:cNvPr>
          <p:cNvPicPr>
            <a:picLocks noChangeAspect="1"/>
          </p:cNvPicPr>
          <p:nvPr/>
        </p:nvPicPr>
        <p:blipFill>
          <a:blip r:embed="rId2"/>
          <a:stretch>
            <a:fillRect/>
          </a:stretch>
        </p:blipFill>
        <p:spPr>
          <a:xfrm>
            <a:off x="1828801" y="1939158"/>
            <a:ext cx="8628989" cy="3973587"/>
          </a:xfrm>
          <a:prstGeom prst="rect">
            <a:avLst/>
          </a:prstGeom>
        </p:spPr>
      </p:pic>
    </p:spTree>
    <p:extLst>
      <p:ext uri="{BB962C8B-B14F-4D97-AF65-F5344CB8AC3E}">
        <p14:creationId xmlns:p14="http://schemas.microsoft.com/office/powerpoint/2010/main" val="3460056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A59A6-A4C7-F9FD-1C7D-32E7C4BCA423}"/>
              </a:ext>
            </a:extLst>
          </p:cNvPr>
          <p:cNvSpPr>
            <a:spLocks noGrp="1"/>
          </p:cNvSpPr>
          <p:nvPr>
            <p:ph type="ctrTitle"/>
          </p:nvPr>
        </p:nvSpPr>
        <p:spPr/>
        <p:txBody>
          <a:bodyPr>
            <a:normAutofit/>
          </a:bodyPr>
          <a:lstStyle/>
          <a:p>
            <a:r>
              <a:rPr lang="en-US" dirty="0"/>
              <a:t>Equations for Battery without State of Charge Limitations</a:t>
            </a:r>
          </a:p>
        </p:txBody>
      </p:sp>
      <p:sp>
        <p:nvSpPr>
          <p:cNvPr id="3" name="Content Placeholder 2">
            <a:extLst>
              <a:ext uri="{FF2B5EF4-FFF2-40B4-BE49-F238E27FC236}">
                <a16:creationId xmlns:a16="http://schemas.microsoft.com/office/drawing/2014/main" id="{C286CB23-0B81-BF79-077B-96060E882DA0}"/>
              </a:ext>
            </a:extLst>
          </p:cNvPr>
          <p:cNvSpPr>
            <a:spLocks noGrp="1"/>
          </p:cNvSpPr>
          <p:nvPr>
            <p:ph type="body" sz="quarter" idx="13"/>
          </p:nvPr>
        </p:nvSpPr>
        <p:spPr/>
        <p:txBody>
          <a:bodyPr>
            <a:normAutofit/>
          </a:bodyPr>
          <a:lstStyle/>
          <a:p>
            <a:endParaRPr lang="en-US" sz="1800" dirty="0"/>
          </a:p>
          <a:p>
            <a:r>
              <a:rPr lang="en-US" sz="1800" dirty="0"/>
              <a:t>Starting Balance (MWh)</a:t>
            </a:r>
          </a:p>
          <a:p>
            <a:r>
              <a:rPr lang="en-US" sz="1800" dirty="0"/>
              <a:t>Add: Charging subject to Maximum Capacity (MW)</a:t>
            </a:r>
          </a:p>
          <a:p>
            <a:r>
              <a:rPr lang="en-US" sz="1800" dirty="0"/>
              <a:t>Less: Losses from Round Trip Efficiency (MW)</a:t>
            </a:r>
          </a:p>
          <a:p>
            <a:r>
              <a:rPr lang="en-US" sz="1800" dirty="0"/>
              <a:t>Less: Discharge subject to Battery Balance (MW)</a:t>
            </a:r>
          </a:p>
          <a:p>
            <a:r>
              <a:rPr lang="en-US" sz="1800" dirty="0"/>
              <a:t>Closing Balance (MWh)</a:t>
            </a:r>
          </a:p>
          <a:p>
            <a:endParaRPr lang="en-US" sz="1800" dirty="0"/>
          </a:p>
          <a:p>
            <a:r>
              <a:rPr lang="en-US" sz="1800" dirty="0"/>
              <a:t>Define capacity as MWh</a:t>
            </a:r>
          </a:p>
          <a:p>
            <a:r>
              <a:rPr lang="en-US" sz="1800" dirty="0"/>
              <a:t>Can make limit on MW charge and discharge</a:t>
            </a:r>
          </a:p>
          <a:p>
            <a:r>
              <a:rPr lang="en-US" sz="1800" dirty="0"/>
              <a:t>Can use to evaluate best size of battery</a:t>
            </a:r>
          </a:p>
          <a:p>
            <a:endParaRPr lang="en-US" sz="1800" dirty="0"/>
          </a:p>
        </p:txBody>
      </p:sp>
    </p:spTree>
    <p:extLst>
      <p:ext uri="{BB962C8B-B14F-4D97-AF65-F5344CB8AC3E}">
        <p14:creationId xmlns:p14="http://schemas.microsoft.com/office/powerpoint/2010/main" val="38521122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0B3A-F4DC-15AE-05FA-064F31C2B472}"/>
              </a:ext>
            </a:extLst>
          </p:cNvPr>
          <p:cNvSpPr>
            <a:spLocks noGrp="1"/>
          </p:cNvSpPr>
          <p:nvPr>
            <p:ph type="ctrTitle"/>
          </p:nvPr>
        </p:nvSpPr>
        <p:spPr/>
        <p:txBody>
          <a:bodyPr>
            <a:normAutofit fontScale="90000"/>
          </a:bodyPr>
          <a:lstStyle/>
          <a:p>
            <a:r>
              <a:rPr lang="en-US" dirty="0"/>
              <a:t>Cost and Benefit Analysis – Cannot Combine the Frequency and the Storage Savings</a:t>
            </a:r>
          </a:p>
        </p:txBody>
      </p:sp>
      <p:sp>
        <p:nvSpPr>
          <p:cNvPr id="3" name="Content Placeholder 2">
            <a:extLst>
              <a:ext uri="{FF2B5EF4-FFF2-40B4-BE49-F238E27FC236}">
                <a16:creationId xmlns:a16="http://schemas.microsoft.com/office/drawing/2014/main" id="{F93E324F-4622-7439-FA82-031B09CD17A6}"/>
              </a:ext>
            </a:extLst>
          </p:cNvPr>
          <p:cNvSpPr>
            <a:spLocks noGrp="1"/>
          </p:cNvSpPr>
          <p:nvPr>
            <p:ph type="body" sz="quarter" idx="13"/>
          </p:nvPr>
        </p:nvSpPr>
        <p:spPr/>
        <p:txBody>
          <a:bodyPr/>
          <a:lstStyle/>
          <a:p>
            <a:r>
              <a:rPr lang="en-US" dirty="0"/>
              <a:t>Compare the Cost and the Savings</a:t>
            </a:r>
          </a:p>
          <a:p>
            <a:r>
              <a:rPr lang="en-US" dirty="0"/>
              <a:t>Frequency Problems at Mine and Lose Power</a:t>
            </a:r>
          </a:p>
          <a:p>
            <a:r>
              <a:rPr lang="en-US" dirty="0"/>
              <a:t>Value of Frequency versus On and Off Peak</a:t>
            </a:r>
          </a:p>
          <a:p>
            <a:endParaRPr lang="en-US" dirty="0"/>
          </a:p>
        </p:txBody>
      </p:sp>
      <p:pic>
        <p:nvPicPr>
          <p:cNvPr id="5" name="Picture 4">
            <a:extLst>
              <a:ext uri="{FF2B5EF4-FFF2-40B4-BE49-F238E27FC236}">
                <a16:creationId xmlns:a16="http://schemas.microsoft.com/office/drawing/2014/main" id="{6CBA2995-604F-0D39-7887-59C2EE40DDFF}"/>
              </a:ext>
            </a:extLst>
          </p:cNvPr>
          <p:cNvPicPr>
            <a:picLocks noChangeAspect="1"/>
          </p:cNvPicPr>
          <p:nvPr/>
        </p:nvPicPr>
        <p:blipFill>
          <a:blip r:embed="rId2"/>
          <a:stretch>
            <a:fillRect/>
          </a:stretch>
        </p:blipFill>
        <p:spPr>
          <a:xfrm>
            <a:off x="6773334" y="1667741"/>
            <a:ext cx="3442291" cy="3167348"/>
          </a:xfrm>
          <a:prstGeom prst="rect">
            <a:avLst/>
          </a:prstGeom>
        </p:spPr>
      </p:pic>
    </p:spTree>
    <p:extLst>
      <p:ext uri="{BB962C8B-B14F-4D97-AF65-F5344CB8AC3E}">
        <p14:creationId xmlns:p14="http://schemas.microsoft.com/office/powerpoint/2010/main" val="29917487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7258-B9DD-E291-56B0-56A6CB6D9621}"/>
              </a:ext>
            </a:extLst>
          </p:cNvPr>
          <p:cNvSpPr>
            <a:spLocks noGrp="1"/>
          </p:cNvSpPr>
          <p:nvPr>
            <p:ph type="ctrTitle"/>
          </p:nvPr>
        </p:nvSpPr>
        <p:spPr/>
        <p:txBody>
          <a:bodyPr>
            <a:normAutofit/>
          </a:bodyPr>
          <a:lstStyle/>
          <a:p>
            <a:r>
              <a:rPr lang="en-US" dirty="0"/>
              <a:t>Point of Case – Cannot Add Applications</a:t>
            </a:r>
          </a:p>
        </p:txBody>
      </p:sp>
      <p:sp>
        <p:nvSpPr>
          <p:cNvPr id="3" name="Content Placeholder 2">
            <a:extLst>
              <a:ext uri="{FF2B5EF4-FFF2-40B4-BE49-F238E27FC236}">
                <a16:creationId xmlns:a16="http://schemas.microsoft.com/office/drawing/2014/main" id="{9B5BE0BA-911B-4F95-C020-783DDACC641F}"/>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77EC38E-E3B2-A613-CFA6-77979565405C}"/>
              </a:ext>
            </a:extLst>
          </p:cNvPr>
          <p:cNvPicPr>
            <a:picLocks noChangeAspect="1"/>
          </p:cNvPicPr>
          <p:nvPr/>
        </p:nvPicPr>
        <p:blipFill>
          <a:blip r:embed="rId2"/>
          <a:stretch>
            <a:fillRect/>
          </a:stretch>
        </p:blipFill>
        <p:spPr>
          <a:xfrm>
            <a:off x="1675145" y="3984608"/>
            <a:ext cx="5740400" cy="2210589"/>
          </a:xfrm>
          <a:prstGeom prst="rect">
            <a:avLst/>
          </a:prstGeom>
        </p:spPr>
      </p:pic>
      <p:pic>
        <p:nvPicPr>
          <p:cNvPr id="7" name="Picture 6">
            <a:extLst>
              <a:ext uri="{FF2B5EF4-FFF2-40B4-BE49-F238E27FC236}">
                <a16:creationId xmlns:a16="http://schemas.microsoft.com/office/drawing/2014/main" id="{5DEC9F95-DB0E-CC28-4188-90298FC46C55}"/>
              </a:ext>
            </a:extLst>
          </p:cNvPr>
          <p:cNvPicPr>
            <a:picLocks noChangeAspect="1"/>
          </p:cNvPicPr>
          <p:nvPr/>
        </p:nvPicPr>
        <p:blipFill>
          <a:blip r:embed="rId3"/>
          <a:stretch>
            <a:fillRect/>
          </a:stretch>
        </p:blipFill>
        <p:spPr>
          <a:xfrm>
            <a:off x="1599573" y="1849170"/>
            <a:ext cx="8992855" cy="1857634"/>
          </a:xfrm>
          <a:prstGeom prst="rect">
            <a:avLst/>
          </a:prstGeom>
        </p:spPr>
      </p:pic>
      <p:pic>
        <p:nvPicPr>
          <p:cNvPr id="8" name="Picture 7">
            <a:extLst>
              <a:ext uri="{FF2B5EF4-FFF2-40B4-BE49-F238E27FC236}">
                <a16:creationId xmlns:a16="http://schemas.microsoft.com/office/drawing/2014/main" id="{42FDE4EA-9DEA-826B-CFCA-65BAF829F232}"/>
              </a:ext>
            </a:extLst>
          </p:cNvPr>
          <p:cNvPicPr>
            <a:picLocks noChangeAspect="1"/>
          </p:cNvPicPr>
          <p:nvPr/>
        </p:nvPicPr>
        <p:blipFill>
          <a:blip r:embed="rId4"/>
          <a:stretch>
            <a:fillRect/>
          </a:stretch>
        </p:blipFill>
        <p:spPr>
          <a:xfrm>
            <a:off x="7687575" y="3611799"/>
            <a:ext cx="2543530" cy="1629002"/>
          </a:xfrm>
          <a:prstGeom prst="rect">
            <a:avLst/>
          </a:prstGeom>
        </p:spPr>
      </p:pic>
    </p:spTree>
    <p:extLst>
      <p:ext uri="{BB962C8B-B14F-4D97-AF65-F5344CB8AC3E}">
        <p14:creationId xmlns:p14="http://schemas.microsoft.com/office/powerpoint/2010/main" val="9541278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773-5ADF-FA11-1FC5-0B1526BC6B83}"/>
              </a:ext>
            </a:extLst>
          </p:cNvPr>
          <p:cNvSpPr>
            <a:spLocks noGrp="1"/>
          </p:cNvSpPr>
          <p:nvPr>
            <p:ph type="ctrTitle"/>
          </p:nvPr>
        </p:nvSpPr>
        <p:spPr/>
        <p:txBody>
          <a:bodyPr>
            <a:normAutofit/>
          </a:bodyPr>
          <a:lstStyle/>
          <a:p>
            <a:r>
              <a:rPr lang="en-US" dirty="0"/>
              <a:t>Section 2: Battery Characteristics and LCOE of Renewable Plus Battery</a:t>
            </a:r>
          </a:p>
        </p:txBody>
      </p:sp>
    </p:spTree>
    <p:extLst>
      <p:ext uri="{BB962C8B-B14F-4D97-AF65-F5344CB8AC3E}">
        <p14:creationId xmlns:p14="http://schemas.microsoft.com/office/powerpoint/2010/main" val="27413497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8C9A-5C5D-3A41-73E1-B4B79ADCB70F}"/>
              </a:ext>
            </a:extLst>
          </p:cNvPr>
          <p:cNvSpPr>
            <a:spLocks noGrp="1"/>
          </p:cNvSpPr>
          <p:nvPr>
            <p:ph type="ctrTitle"/>
          </p:nvPr>
        </p:nvSpPr>
        <p:spPr/>
        <p:txBody>
          <a:bodyPr>
            <a:normAutofit fontScale="90000"/>
          </a:bodyPr>
          <a:lstStyle/>
          <a:p>
            <a:r>
              <a:rPr lang="en-US" dirty="0"/>
              <a:t>Session 2: Battery Characteristics and Economic Analysis</a:t>
            </a:r>
            <a:br>
              <a:rPr lang="en-US" dirty="0"/>
            </a:br>
            <a:endParaRPr lang="en-US" dirty="0"/>
          </a:p>
        </p:txBody>
      </p:sp>
      <p:sp>
        <p:nvSpPr>
          <p:cNvPr id="3" name="Content Placeholder 2">
            <a:extLst>
              <a:ext uri="{FF2B5EF4-FFF2-40B4-BE49-F238E27FC236}">
                <a16:creationId xmlns:a16="http://schemas.microsoft.com/office/drawing/2014/main" id="{D911B5FD-6A01-017F-DBE4-223BAC635624}"/>
              </a:ext>
            </a:extLst>
          </p:cNvPr>
          <p:cNvSpPr>
            <a:spLocks noGrp="1"/>
          </p:cNvSpPr>
          <p:nvPr>
            <p:ph type="body" sz="quarter" idx="13"/>
          </p:nvPr>
        </p:nvSpPr>
        <p:spPr/>
        <p:txBody>
          <a:bodyPr>
            <a:noAutofit/>
          </a:bodyPr>
          <a:lstStyle/>
          <a:p>
            <a:pPr marL="628650" indent="-342900">
              <a:lnSpc>
                <a:spcPct val="100000"/>
              </a:lnSpc>
              <a:spcAft>
                <a:spcPts val="800"/>
              </a:spcAft>
              <a:buFont typeface="+mj-lt"/>
              <a:buAutoNum type="arabicPeriod"/>
            </a:pPr>
            <a:r>
              <a:rPr lang="en-US" sz="1800" kern="100" dirty="0">
                <a:latin typeface="Calibri" panose="020F0502020204030204" pitchFamily="34" charset="0"/>
                <a:ea typeface="Calibri" panose="020F0502020204030204" pitchFamily="34" charset="0"/>
                <a:cs typeface="Times New Roman" panose="02020603050405020304" pitchFamily="18" charset="0"/>
              </a:rPr>
              <a:t>Cost as a Function of both Storage Capacity and Charging/Discharging</a:t>
            </a:r>
          </a:p>
          <a:p>
            <a:pPr marL="628650" indent="-342900">
              <a:lnSpc>
                <a:spcPct val="100000"/>
              </a:lnSpc>
              <a:spcAft>
                <a:spcPts val="800"/>
              </a:spcAft>
              <a:buFont typeface="+mj-lt"/>
              <a:buAutoNum type="arabicPeriod"/>
            </a:pPr>
            <a:r>
              <a:rPr lang="en-US" sz="1800" kern="100" dirty="0">
                <a:latin typeface="Calibri" panose="020F0502020204030204" pitchFamily="34" charset="0"/>
                <a:ea typeface="Calibri" panose="020F0502020204030204" pitchFamily="34" charset="0"/>
                <a:cs typeface="Times New Roman" panose="02020603050405020304" pitchFamily="18" charset="0"/>
              </a:rPr>
              <a:t>Battery Lifespan Driven by the Number of Cycles</a:t>
            </a:r>
          </a:p>
          <a:p>
            <a:pPr marL="628650" indent="-342900">
              <a:lnSpc>
                <a:spcPct val="100000"/>
              </a:lnSpc>
              <a:spcAft>
                <a:spcPts val="800"/>
              </a:spcAft>
              <a:buFont typeface="+mj-lt"/>
              <a:buAutoNum type="arabicPeriod"/>
            </a:pPr>
            <a:r>
              <a:rPr lang="en-US" sz="1800" kern="100" dirty="0">
                <a:latin typeface="Calibri" panose="020F0502020204030204" pitchFamily="34" charset="0"/>
                <a:ea typeface="Calibri" panose="020F0502020204030204" pitchFamily="34" charset="0"/>
                <a:cs typeface="Times New Roman" panose="02020603050405020304" pitchFamily="18" charset="0"/>
              </a:rPr>
              <a:t>Operating and Maintenance Cost of Batteries</a:t>
            </a:r>
          </a:p>
          <a:p>
            <a:pPr marL="628650" indent="-342900">
              <a:lnSpc>
                <a:spcPct val="100000"/>
              </a:lnSpc>
              <a:spcAft>
                <a:spcPts val="800"/>
              </a:spcAft>
              <a:buFont typeface="+mj-lt"/>
              <a:buAutoNum type="arabicPeriod"/>
            </a:pPr>
            <a:r>
              <a:rPr lang="en-US" sz="1800" kern="100" dirty="0">
                <a:latin typeface="Calibri" panose="020F0502020204030204" pitchFamily="34" charset="0"/>
                <a:ea typeface="Calibri" panose="020F0502020204030204" pitchFamily="34" charset="0"/>
                <a:cs typeface="Times New Roman" panose="02020603050405020304" pitchFamily="18" charset="0"/>
              </a:rPr>
              <a:t> Battery Degradation</a:t>
            </a:r>
          </a:p>
          <a:p>
            <a:pPr marL="628650" indent="-342900">
              <a:lnSpc>
                <a:spcPct val="120000"/>
              </a:lnSpc>
              <a:spcAft>
                <a:spcPts val="800"/>
              </a:spcAft>
              <a:buFont typeface="+mj-lt"/>
              <a:buAutoNum type="arabicPeriod"/>
            </a:pPr>
            <a:r>
              <a:rPr lang="en-US" sz="1800" kern="100" dirty="0">
                <a:latin typeface="Calibri" panose="020F0502020204030204" pitchFamily="34" charset="0"/>
                <a:ea typeface="Calibri" panose="020F0502020204030204" pitchFamily="34" charset="0"/>
                <a:cs typeface="Times New Roman" panose="02020603050405020304" pitchFamily="18" charset="0"/>
              </a:rPr>
              <a:t>Round Trip Efficiency</a:t>
            </a:r>
          </a:p>
          <a:p>
            <a:pPr marL="628650" indent="-342900">
              <a:lnSpc>
                <a:spcPct val="120000"/>
              </a:lnSpc>
              <a:spcAft>
                <a:spcPts val="800"/>
              </a:spcAft>
              <a:buFont typeface="+mj-lt"/>
              <a:buAutoNum type="arabicPeriod"/>
            </a:pPr>
            <a:r>
              <a:rPr lang="en-US" sz="1800" kern="100" dirty="0">
                <a:latin typeface="Calibri" panose="020F0502020204030204" pitchFamily="34" charset="0"/>
                <a:ea typeface="Calibri" panose="020F0502020204030204" pitchFamily="34" charset="0"/>
                <a:cs typeface="Times New Roman" panose="02020603050405020304" pitchFamily="18" charset="0"/>
              </a:rPr>
              <a:t>State of Charge</a:t>
            </a:r>
          </a:p>
          <a:p>
            <a:pPr marL="285750" indent="0" algn="ctr">
              <a:lnSpc>
                <a:spcPct val="120000"/>
              </a:lnSpc>
              <a:spcAft>
                <a:spcPts val="800"/>
              </a:spcAft>
              <a:buNone/>
            </a:pPr>
            <a:r>
              <a:rPr lang="en-US" sz="2800" i="1" kern="100" dirty="0">
                <a:latin typeface="Calibri" panose="020F0502020204030204" pitchFamily="34" charset="0"/>
                <a:ea typeface="Calibri" panose="020F0502020204030204" pitchFamily="34" charset="0"/>
                <a:cs typeface="Times New Roman" panose="02020603050405020304" pitchFamily="18" charset="0"/>
              </a:rPr>
              <a:t>These factors are necessary to carefully compute the LCOE of renewable plus storage in different cases</a:t>
            </a:r>
          </a:p>
        </p:txBody>
      </p:sp>
    </p:spTree>
    <p:extLst>
      <p:ext uri="{BB962C8B-B14F-4D97-AF65-F5344CB8AC3E}">
        <p14:creationId xmlns:p14="http://schemas.microsoft.com/office/powerpoint/2010/main" val="1498972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DC87E-9375-A4F0-D2B0-8213A0C7DB3F}"/>
              </a:ext>
            </a:extLst>
          </p:cNvPr>
          <p:cNvSpPr>
            <a:spLocks noGrp="1"/>
          </p:cNvSpPr>
          <p:nvPr>
            <p:ph type="ctrTitle"/>
          </p:nvPr>
        </p:nvSpPr>
        <p:spPr/>
        <p:txBody>
          <a:bodyPr/>
          <a:lstStyle/>
          <a:p>
            <a:r>
              <a:rPr lang="en-US" dirty="0"/>
              <a:t>Monthly Electricity Prices and Natural Gas Prices</a:t>
            </a:r>
          </a:p>
        </p:txBody>
      </p:sp>
      <p:sp>
        <p:nvSpPr>
          <p:cNvPr id="3" name="Content Placeholder 2">
            <a:extLst>
              <a:ext uri="{FF2B5EF4-FFF2-40B4-BE49-F238E27FC236}">
                <a16:creationId xmlns:a16="http://schemas.microsoft.com/office/drawing/2014/main" id="{1E292ECD-3345-6096-8AAB-9EA600892648}"/>
              </a:ext>
            </a:extLst>
          </p:cNvPr>
          <p:cNvSpPr>
            <a:spLocks noGrp="1"/>
          </p:cNvSpPr>
          <p:nvPr>
            <p:ph type="body" sz="quarter" idx="13"/>
          </p:nvPr>
        </p:nvSpPr>
        <p:spPr/>
        <p:txBody>
          <a:bodyPr/>
          <a:lstStyle/>
          <a:p>
            <a:r>
              <a:rPr lang="en-US" dirty="0"/>
              <a:t>Can see the effect gas prices with monthly data</a:t>
            </a:r>
          </a:p>
          <a:p>
            <a:endParaRPr lang="en-US" dirty="0"/>
          </a:p>
        </p:txBody>
      </p:sp>
      <p:pic>
        <p:nvPicPr>
          <p:cNvPr id="5" name="Picture 4">
            <a:extLst>
              <a:ext uri="{FF2B5EF4-FFF2-40B4-BE49-F238E27FC236}">
                <a16:creationId xmlns:a16="http://schemas.microsoft.com/office/drawing/2014/main" id="{53D4F0A6-8216-172D-AA51-F175DE07A733}"/>
              </a:ext>
            </a:extLst>
          </p:cNvPr>
          <p:cNvPicPr>
            <a:picLocks noChangeAspect="1"/>
          </p:cNvPicPr>
          <p:nvPr/>
        </p:nvPicPr>
        <p:blipFill>
          <a:blip r:embed="rId2"/>
          <a:stretch>
            <a:fillRect/>
          </a:stretch>
        </p:blipFill>
        <p:spPr>
          <a:xfrm>
            <a:off x="2046513" y="1849903"/>
            <a:ext cx="6813428" cy="4941900"/>
          </a:xfrm>
          <a:prstGeom prst="rect">
            <a:avLst/>
          </a:prstGeom>
        </p:spPr>
      </p:pic>
    </p:spTree>
    <p:extLst>
      <p:ext uri="{BB962C8B-B14F-4D97-AF65-F5344CB8AC3E}">
        <p14:creationId xmlns:p14="http://schemas.microsoft.com/office/powerpoint/2010/main" val="40867895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2CD3C0-AE5D-4311-B8C9-6207477D6856}"/>
              </a:ext>
            </a:extLst>
          </p:cNvPr>
          <p:cNvSpPr>
            <a:spLocks noGrp="1"/>
          </p:cNvSpPr>
          <p:nvPr>
            <p:ph type="ctrTitle"/>
          </p:nvPr>
        </p:nvSpPr>
        <p:spPr/>
        <p:txBody>
          <a:bodyPr>
            <a:normAutofit/>
          </a:bodyPr>
          <a:lstStyle/>
          <a:p>
            <a:r>
              <a:rPr lang="en-US" dirty="0"/>
              <a:t>Diagram of Battery Capacity, Storage and Energy</a:t>
            </a:r>
          </a:p>
        </p:txBody>
      </p:sp>
      <p:sp>
        <p:nvSpPr>
          <p:cNvPr id="4" name="Content Placeholder 3">
            <a:extLst>
              <a:ext uri="{FF2B5EF4-FFF2-40B4-BE49-F238E27FC236}">
                <a16:creationId xmlns:a16="http://schemas.microsoft.com/office/drawing/2014/main" id="{149B61BE-6FE6-42C0-8D18-1FD798BB0AE2}"/>
              </a:ext>
            </a:extLst>
          </p:cNvPr>
          <p:cNvSpPr>
            <a:spLocks noGrp="1"/>
          </p:cNvSpPr>
          <p:nvPr>
            <p:ph type="body" sz="quarter" idx="13"/>
          </p:nvPr>
        </p:nvSpPr>
        <p:spPr/>
        <p:txBody>
          <a:bodyPr>
            <a:normAutofit/>
          </a:bodyPr>
          <a:lstStyle/>
          <a:p>
            <a:r>
              <a:rPr lang="en-US" dirty="0"/>
              <a:t>The diagram below of a water tower illustrates the issue of capacity storage and energy.  In determining how much storage or ancillary service you need, should you use:</a:t>
            </a:r>
          </a:p>
          <a:p>
            <a:pPr lvl="1"/>
            <a:r>
              <a:rPr lang="en-US" dirty="0"/>
              <a:t>The maximum amount of electricity that can be sent to the battery or drawn from the battery at any instant, measured in kW.</a:t>
            </a:r>
          </a:p>
          <a:p>
            <a:pPr lvl="1"/>
            <a:r>
              <a:rPr lang="en-US" dirty="0"/>
              <a:t>The maximum amount of energy that you can take from the battery – the discharge -- over a cycle (e.g., a day) measured in kW x time of discharge or kWh</a:t>
            </a:r>
          </a:p>
          <a:p>
            <a:pPr lvl="1"/>
            <a:r>
              <a:rPr lang="en-US" dirty="0"/>
              <a:t>The maximum amount of energy that you can send to the battery over a cycle – the charge – measured again in kWh.</a:t>
            </a:r>
          </a:p>
          <a:p>
            <a:pPr lvl="1"/>
            <a:endParaRPr lang="en-US" dirty="0"/>
          </a:p>
          <a:p>
            <a:pPr lvl="1"/>
            <a:endParaRPr lang="en-US" dirty="0"/>
          </a:p>
        </p:txBody>
      </p:sp>
    </p:spTree>
    <p:extLst>
      <p:ext uri="{BB962C8B-B14F-4D97-AF65-F5344CB8AC3E}">
        <p14:creationId xmlns:p14="http://schemas.microsoft.com/office/powerpoint/2010/main" val="30564442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9156D-A3B9-4CEC-B5BF-41EBC9C23758}"/>
              </a:ext>
            </a:extLst>
          </p:cNvPr>
          <p:cNvSpPr>
            <a:spLocks noGrp="1"/>
          </p:cNvSpPr>
          <p:nvPr>
            <p:ph type="ctrTitle"/>
          </p:nvPr>
        </p:nvSpPr>
        <p:spPr/>
        <p:txBody>
          <a:bodyPr/>
          <a:lstStyle/>
          <a:p>
            <a:r>
              <a:rPr lang="en-US" dirty="0"/>
              <a:t>Battery Capacity and a Water Tower</a:t>
            </a:r>
          </a:p>
        </p:txBody>
      </p:sp>
      <p:sp>
        <p:nvSpPr>
          <p:cNvPr id="4" name="Content Placeholder 3">
            <a:extLst>
              <a:ext uri="{FF2B5EF4-FFF2-40B4-BE49-F238E27FC236}">
                <a16:creationId xmlns:a16="http://schemas.microsoft.com/office/drawing/2014/main" id="{01AD65DD-74D5-4D2C-941C-FF2F3EB96FCF}"/>
              </a:ext>
            </a:extLst>
          </p:cNvPr>
          <p:cNvSpPr>
            <a:spLocks noGrp="1"/>
          </p:cNvSpPr>
          <p:nvPr>
            <p:ph type="body" sz="quarter" idx="13"/>
          </p:nvPr>
        </p:nvSpPr>
        <p:spPr/>
        <p:txBody>
          <a:bodyPr>
            <a:normAutofit/>
          </a:bodyPr>
          <a:lstStyle/>
          <a:p>
            <a:r>
              <a:rPr lang="en-US" dirty="0"/>
              <a:t>The issue of capacity is illustrated by picture of a water tower below.  The capacity to charge or discharge in an instant is illustrated by the pipe leading up to the storage tank.</a:t>
            </a:r>
          </a:p>
          <a:p>
            <a:r>
              <a:rPr lang="en-US" dirty="0"/>
              <a:t>The amount of energy from one charge is illustrated by the size of the tank.</a:t>
            </a:r>
          </a:p>
          <a:p>
            <a:r>
              <a:rPr lang="en-US" dirty="0"/>
              <a:t>Think of the pipe as how long it takes to discharge</a:t>
            </a:r>
          </a:p>
          <a:p>
            <a:endParaRPr lang="en-US" dirty="0"/>
          </a:p>
          <a:p>
            <a:endParaRPr lang="en-US" dirty="0"/>
          </a:p>
        </p:txBody>
      </p:sp>
      <p:pic>
        <p:nvPicPr>
          <p:cNvPr id="5" name="Content Placeholder 4">
            <a:extLst>
              <a:ext uri="{FF2B5EF4-FFF2-40B4-BE49-F238E27FC236}">
                <a16:creationId xmlns:a16="http://schemas.microsoft.com/office/drawing/2014/main" id="{E5E8F428-C6E2-4394-B6D3-1A907791A36E}"/>
              </a:ext>
            </a:extLst>
          </p:cNvPr>
          <p:cNvPicPr>
            <a:picLocks noChangeAspect="1"/>
          </p:cNvPicPr>
          <p:nvPr/>
        </p:nvPicPr>
        <p:blipFill>
          <a:blip r:embed="rId2"/>
          <a:stretch>
            <a:fillRect/>
          </a:stretch>
        </p:blipFill>
        <p:spPr>
          <a:xfrm>
            <a:off x="7404750" y="2119124"/>
            <a:ext cx="2647950" cy="2781300"/>
          </a:xfrm>
          <a:prstGeom prst="rect">
            <a:avLst/>
          </a:prstGeom>
        </p:spPr>
      </p:pic>
    </p:spTree>
    <p:extLst>
      <p:ext uri="{BB962C8B-B14F-4D97-AF65-F5344CB8AC3E}">
        <p14:creationId xmlns:p14="http://schemas.microsoft.com/office/powerpoint/2010/main" val="42846971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16069E-5019-4E0C-BC0D-15A68FDA9EAB}"/>
              </a:ext>
            </a:extLst>
          </p:cNvPr>
          <p:cNvSpPr>
            <a:spLocks noGrp="1"/>
          </p:cNvSpPr>
          <p:nvPr>
            <p:ph type="ctrTitle"/>
          </p:nvPr>
        </p:nvSpPr>
        <p:spPr/>
        <p:txBody>
          <a:bodyPr>
            <a:normAutofit fontScale="90000"/>
          </a:bodyPr>
          <a:lstStyle/>
          <a:p>
            <a:r>
              <a:rPr lang="en-029" dirty="0"/>
              <a:t>Capacity and Storage of Batteries - Think of a Battery Like a Water Tower or a Warehouse</a:t>
            </a:r>
          </a:p>
        </p:txBody>
      </p:sp>
      <p:sp>
        <p:nvSpPr>
          <p:cNvPr id="6" name="TextBox 5">
            <a:extLst>
              <a:ext uri="{FF2B5EF4-FFF2-40B4-BE49-F238E27FC236}">
                <a16:creationId xmlns:a16="http://schemas.microsoft.com/office/drawing/2014/main" id="{FEE3166C-F350-415A-93DA-B91040D75CAB}"/>
              </a:ext>
            </a:extLst>
          </p:cNvPr>
          <p:cNvSpPr txBox="1"/>
          <p:nvPr/>
        </p:nvSpPr>
        <p:spPr>
          <a:xfrm>
            <a:off x="1795419" y="1948226"/>
            <a:ext cx="4423338" cy="1245424"/>
          </a:xfrm>
          <a:prstGeom prst="rect">
            <a:avLst/>
          </a:prstGeom>
          <a:noFill/>
        </p:spPr>
        <p:txBody>
          <a:bodyPr wrap="square" rtlCol="0">
            <a:spAutoFit/>
          </a:bodyPr>
          <a:lstStyle/>
          <a:p>
            <a:r>
              <a:rPr lang="en-029" dirty="0"/>
              <a:t>The pipe is the capacity at any instant.  If this pipe capacity is 100 kW, then in one hour, the maximum that can be charged or delivered in one single hour is 100 kWh</a:t>
            </a:r>
          </a:p>
        </p:txBody>
      </p:sp>
      <p:sp>
        <p:nvSpPr>
          <p:cNvPr id="7" name="TextBox 6">
            <a:extLst>
              <a:ext uri="{FF2B5EF4-FFF2-40B4-BE49-F238E27FC236}">
                <a16:creationId xmlns:a16="http://schemas.microsoft.com/office/drawing/2014/main" id="{C9B7FDE3-EEAD-41C4-8B64-45E157D2AAF8}"/>
              </a:ext>
            </a:extLst>
          </p:cNvPr>
          <p:cNvSpPr txBox="1"/>
          <p:nvPr/>
        </p:nvSpPr>
        <p:spPr>
          <a:xfrm>
            <a:off x="1795419" y="3193651"/>
            <a:ext cx="4430390" cy="1200329"/>
          </a:xfrm>
          <a:prstGeom prst="rect">
            <a:avLst/>
          </a:prstGeom>
          <a:noFill/>
        </p:spPr>
        <p:txBody>
          <a:bodyPr wrap="square" rtlCol="0">
            <a:spAutoFit/>
          </a:bodyPr>
          <a:lstStyle/>
          <a:p>
            <a:r>
              <a:rPr lang="en-029" dirty="0"/>
              <a:t>The storage tank is the number of hours that be stored and then delivered.  It is measured in kWh. If the capacity is 100 kW and the storage is 4 hours, then the kWh is 400 kWh.</a:t>
            </a:r>
          </a:p>
        </p:txBody>
      </p:sp>
      <p:cxnSp>
        <p:nvCxnSpPr>
          <p:cNvPr id="9" name="Straight Arrow Connector 8">
            <a:extLst>
              <a:ext uri="{FF2B5EF4-FFF2-40B4-BE49-F238E27FC236}">
                <a16:creationId xmlns:a16="http://schemas.microsoft.com/office/drawing/2014/main" id="{F7639770-4A97-4938-B388-2F798F13014D}"/>
              </a:ext>
            </a:extLst>
          </p:cNvPr>
          <p:cNvCxnSpPr>
            <a:cxnSpLocks/>
          </p:cNvCxnSpPr>
          <p:nvPr/>
        </p:nvCxnSpPr>
        <p:spPr>
          <a:xfrm flipV="1">
            <a:off x="3097445" y="2727537"/>
            <a:ext cx="4102736" cy="5637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9A980C9-6D38-4C91-B986-210F9B636548}"/>
              </a:ext>
            </a:extLst>
          </p:cNvPr>
          <p:cNvPicPr>
            <a:picLocks noChangeAspect="1"/>
          </p:cNvPicPr>
          <p:nvPr/>
        </p:nvPicPr>
        <p:blipFill>
          <a:blip r:embed="rId2"/>
          <a:stretch>
            <a:fillRect/>
          </a:stretch>
        </p:blipFill>
        <p:spPr>
          <a:xfrm>
            <a:off x="6604959" y="4346930"/>
            <a:ext cx="3371211" cy="1687983"/>
          </a:xfrm>
          <a:prstGeom prst="rect">
            <a:avLst/>
          </a:prstGeom>
        </p:spPr>
      </p:pic>
      <p:sp>
        <p:nvSpPr>
          <p:cNvPr id="8" name="TextBox 7">
            <a:extLst>
              <a:ext uri="{FF2B5EF4-FFF2-40B4-BE49-F238E27FC236}">
                <a16:creationId xmlns:a16="http://schemas.microsoft.com/office/drawing/2014/main" id="{4EAD548D-ED50-4228-B8CD-EAE8474EF895}"/>
              </a:ext>
            </a:extLst>
          </p:cNvPr>
          <p:cNvSpPr txBox="1"/>
          <p:nvPr/>
        </p:nvSpPr>
        <p:spPr>
          <a:xfrm>
            <a:off x="1859783" y="4548095"/>
            <a:ext cx="3840480" cy="1477328"/>
          </a:xfrm>
          <a:prstGeom prst="rect">
            <a:avLst/>
          </a:prstGeom>
          <a:noFill/>
        </p:spPr>
        <p:txBody>
          <a:bodyPr wrap="square" rtlCol="0">
            <a:spAutoFit/>
          </a:bodyPr>
          <a:lstStyle/>
          <a:p>
            <a:r>
              <a:rPr lang="en-US" dirty="0"/>
              <a:t>In the warehouse, the movement in and out is the capacity (kW) – how many boxes in and out. The time in storage is kWh – you need the space for the boxes.</a:t>
            </a:r>
          </a:p>
        </p:txBody>
      </p:sp>
      <p:pic>
        <p:nvPicPr>
          <p:cNvPr id="10" name="Picture 9">
            <a:extLst>
              <a:ext uri="{FF2B5EF4-FFF2-40B4-BE49-F238E27FC236}">
                <a16:creationId xmlns:a16="http://schemas.microsoft.com/office/drawing/2014/main" id="{B931D3D9-EC68-438A-381E-EDCDE3AAC15F}"/>
              </a:ext>
            </a:extLst>
          </p:cNvPr>
          <p:cNvPicPr>
            <a:picLocks noChangeAspect="1"/>
          </p:cNvPicPr>
          <p:nvPr/>
        </p:nvPicPr>
        <p:blipFill>
          <a:blip r:embed="rId3"/>
          <a:stretch>
            <a:fillRect/>
          </a:stretch>
        </p:blipFill>
        <p:spPr>
          <a:xfrm>
            <a:off x="7296298" y="1533325"/>
            <a:ext cx="2411818" cy="2860654"/>
          </a:xfrm>
          <a:prstGeom prst="rect">
            <a:avLst/>
          </a:prstGeom>
        </p:spPr>
      </p:pic>
      <p:sp>
        <p:nvSpPr>
          <p:cNvPr id="11" name="TextBox 10">
            <a:extLst>
              <a:ext uri="{FF2B5EF4-FFF2-40B4-BE49-F238E27FC236}">
                <a16:creationId xmlns:a16="http://schemas.microsoft.com/office/drawing/2014/main" id="{158C3689-BAFC-097D-821F-A2E9B1EF2E5A}"/>
              </a:ext>
            </a:extLst>
          </p:cNvPr>
          <p:cNvSpPr txBox="1"/>
          <p:nvPr/>
        </p:nvSpPr>
        <p:spPr>
          <a:xfrm>
            <a:off x="9406759" y="1718441"/>
            <a:ext cx="989822" cy="369332"/>
          </a:xfrm>
          <a:prstGeom prst="rect">
            <a:avLst/>
          </a:prstGeom>
          <a:noFill/>
        </p:spPr>
        <p:txBody>
          <a:bodyPr wrap="square" rtlCol="0">
            <a:spAutoFit/>
          </a:bodyPr>
          <a:lstStyle/>
          <a:p>
            <a:r>
              <a:rPr lang="en-US" dirty="0"/>
              <a:t>kwh</a:t>
            </a:r>
          </a:p>
        </p:txBody>
      </p:sp>
      <p:sp>
        <p:nvSpPr>
          <p:cNvPr id="12" name="TextBox 11">
            <a:extLst>
              <a:ext uri="{FF2B5EF4-FFF2-40B4-BE49-F238E27FC236}">
                <a16:creationId xmlns:a16="http://schemas.microsoft.com/office/drawing/2014/main" id="{8A30D6B2-0C95-3042-A14C-7AD85FBE5205}"/>
              </a:ext>
            </a:extLst>
          </p:cNvPr>
          <p:cNvSpPr txBox="1"/>
          <p:nvPr/>
        </p:nvSpPr>
        <p:spPr>
          <a:xfrm>
            <a:off x="9264869" y="3429000"/>
            <a:ext cx="989822" cy="369332"/>
          </a:xfrm>
          <a:prstGeom prst="rect">
            <a:avLst/>
          </a:prstGeom>
          <a:noFill/>
        </p:spPr>
        <p:txBody>
          <a:bodyPr wrap="square" rtlCol="0">
            <a:spAutoFit/>
          </a:bodyPr>
          <a:lstStyle/>
          <a:p>
            <a:r>
              <a:rPr lang="en-US" dirty="0"/>
              <a:t>kw</a:t>
            </a:r>
          </a:p>
        </p:txBody>
      </p:sp>
      <p:sp>
        <p:nvSpPr>
          <p:cNvPr id="13" name="TextBox 12">
            <a:extLst>
              <a:ext uri="{FF2B5EF4-FFF2-40B4-BE49-F238E27FC236}">
                <a16:creationId xmlns:a16="http://schemas.microsoft.com/office/drawing/2014/main" id="{1199A76F-6413-C853-EEB7-4B78CA1679B7}"/>
              </a:ext>
            </a:extLst>
          </p:cNvPr>
          <p:cNvSpPr txBox="1"/>
          <p:nvPr/>
        </p:nvSpPr>
        <p:spPr>
          <a:xfrm>
            <a:off x="6486811" y="3147270"/>
            <a:ext cx="1404647" cy="923330"/>
          </a:xfrm>
          <a:prstGeom prst="rect">
            <a:avLst/>
          </a:prstGeom>
          <a:noFill/>
        </p:spPr>
        <p:txBody>
          <a:bodyPr wrap="square" rtlCol="0">
            <a:spAutoFit/>
          </a:bodyPr>
          <a:lstStyle/>
          <a:p>
            <a:r>
              <a:rPr lang="en-US" dirty="0"/>
              <a:t>Bigger Spout gives faster water</a:t>
            </a:r>
          </a:p>
        </p:txBody>
      </p:sp>
      <p:cxnSp>
        <p:nvCxnSpPr>
          <p:cNvPr id="15" name="Straight Arrow Connector 14">
            <a:extLst>
              <a:ext uri="{FF2B5EF4-FFF2-40B4-BE49-F238E27FC236}">
                <a16:creationId xmlns:a16="http://schemas.microsoft.com/office/drawing/2014/main" id="{E0C4490B-E2F9-5167-8F40-BAA7F3A0A80E}"/>
              </a:ext>
            </a:extLst>
          </p:cNvPr>
          <p:cNvCxnSpPr/>
          <p:nvPr/>
        </p:nvCxnSpPr>
        <p:spPr>
          <a:xfrm flipV="1">
            <a:off x="7656786" y="3711022"/>
            <a:ext cx="646386" cy="325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5412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FE048-54EC-4C0D-99A9-3B5935A2A0E2}"/>
              </a:ext>
            </a:extLst>
          </p:cNvPr>
          <p:cNvSpPr>
            <a:spLocks noGrp="1"/>
          </p:cNvSpPr>
          <p:nvPr>
            <p:ph type="ctrTitle"/>
          </p:nvPr>
        </p:nvSpPr>
        <p:spPr/>
        <p:txBody>
          <a:bodyPr>
            <a:normAutofit/>
          </a:bodyPr>
          <a:lstStyle/>
          <a:p>
            <a:r>
              <a:rPr lang="en-US" dirty="0"/>
              <a:t>Different Capacity and Energy of Different Batteries</a:t>
            </a:r>
          </a:p>
        </p:txBody>
      </p:sp>
      <p:sp>
        <p:nvSpPr>
          <p:cNvPr id="2" name="Content Placeholder 1">
            <a:extLst>
              <a:ext uri="{FF2B5EF4-FFF2-40B4-BE49-F238E27FC236}">
                <a16:creationId xmlns:a16="http://schemas.microsoft.com/office/drawing/2014/main" id="{D74C594B-7E67-47B3-9702-4B6BCC7E6D63}"/>
              </a:ext>
            </a:extLst>
          </p:cNvPr>
          <p:cNvSpPr>
            <a:spLocks noGrp="1"/>
          </p:cNvSpPr>
          <p:nvPr>
            <p:ph type="body" sz="quarter" idx="13"/>
          </p:nvPr>
        </p:nvSpPr>
        <p:spPr/>
        <p:txBody>
          <a:bodyPr/>
          <a:lstStyle/>
          <a:p>
            <a:r>
              <a:rPr lang="en-US" dirty="0"/>
              <a:t> Compute the kW/kWh</a:t>
            </a:r>
          </a:p>
          <a:p>
            <a:endParaRPr lang="en-US" dirty="0"/>
          </a:p>
          <a:p>
            <a:endParaRPr lang="en-US" dirty="0"/>
          </a:p>
        </p:txBody>
      </p:sp>
      <p:sp>
        <p:nvSpPr>
          <p:cNvPr id="4" name="Slide Number Placeholder 3">
            <a:extLst>
              <a:ext uri="{FF2B5EF4-FFF2-40B4-BE49-F238E27FC236}">
                <a16:creationId xmlns:a16="http://schemas.microsoft.com/office/drawing/2014/main" id="{08AE0EFB-954E-4144-8692-4D860BF9D53D}"/>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133</a:t>
            </a:fld>
            <a:endParaRPr lang="ko-KR" altLang="en-US" dirty="0"/>
          </a:p>
        </p:txBody>
      </p:sp>
      <p:pic>
        <p:nvPicPr>
          <p:cNvPr id="8" name="Picture 7">
            <a:extLst>
              <a:ext uri="{FF2B5EF4-FFF2-40B4-BE49-F238E27FC236}">
                <a16:creationId xmlns:a16="http://schemas.microsoft.com/office/drawing/2014/main" id="{0D4DDDAF-9A11-4EB1-8D0B-1C8FC6858309}"/>
              </a:ext>
            </a:extLst>
          </p:cNvPr>
          <p:cNvPicPr>
            <a:picLocks noChangeAspect="1"/>
          </p:cNvPicPr>
          <p:nvPr/>
        </p:nvPicPr>
        <p:blipFill>
          <a:blip r:embed="rId2"/>
          <a:stretch>
            <a:fillRect/>
          </a:stretch>
        </p:blipFill>
        <p:spPr>
          <a:xfrm>
            <a:off x="2491596" y="1739813"/>
            <a:ext cx="6693044" cy="4406807"/>
          </a:xfrm>
          <a:prstGeom prst="rect">
            <a:avLst/>
          </a:prstGeom>
        </p:spPr>
      </p:pic>
      <p:sp>
        <p:nvSpPr>
          <p:cNvPr id="9" name="TextBox 8">
            <a:extLst>
              <a:ext uri="{FF2B5EF4-FFF2-40B4-BE49-F238E27FC236}">
                <a16:creationId xmlns:a16="http://schemas.microsoft.com/office/drawing/2014/main" id="{76982E91-FB52-4368-8DE5-388D4531D332}"/>
              </a:ext>
            </a:extLst>
          </p:cNvPr>
          <p:cNvSpPr txBox="1"/>
          <p:nvPr/>
        </p:nvSpPr>
        <p:spPr>
          <a:xfrm>
            <a:off x="8686800" y="1055803"/>
            <a:ext cx="1368458" cy="923330"/>
          </a:xfrm>
          <a:prstGeom prst="rect">
            <a:avLst/>
          </a:prstGeom>
          <a:solidFill>
            <a:srgbClr val="FFFF00"/>
          </a:solidFill>
        </p:spPr>
        <p:txBody>
          <a:bodyPr wrap="square" rtlCol="0">
            <a:spAutoFit/>
          </a:bodyPr>
          <a:lstStyle/>
          <a:p>
            <a:r>
              <a:rPr lang="en-US" dirty="0"/>
              <a:t>Hours of storage is kWh/kW</a:t>
            </a:r>
          </a:p>
        </p:txBody>
      </p:sp>
      <p:sp>
        <p:nvSpPr>
          <p:cNvPr id="7" name="TextBox 6">
            <a:extLst>
              <a:ext uri="{FF2B5EF4-FFF2-40B4-BE49-F238E27FC236}">
                <a16:creationId xmlns:a16="http://schemas.microsoft.com/office/drawing/2014/main" id="{DA950213-E757-47D8-8553-7C0A181191F0}"/>
              </a:ext>
            </a:extLst>
          </p:cNvPr>
          <p:cNvSpPr txBox="1"/>
          <p:nvPr/>
        </p:nvSpPr>
        <p:spPr>
          <a:xfrm>
            <a:off x="8972432" y="3898856"/>
            <a:ext cx="1368458" cy="646331"/>
          </a:xfrm>
          <a:prstGeom prst="rect">
            <a:avLst/>
          </a:prstGeom>
          <a:solidFill>
            <a:srgbClr val="FFFF00"/>
          </a:solidFill>
        </p:spPr>
        <p:txBody>
          <a:bodyPr wrap="square" rtlCol="0">
            <a:spAutoFit/>
          </a:bodyPr>
          <a:lstStyle/>
          <a:p>
            <a:r>
              <a:rPr lang="en-US" dirty="0"/>
              <a:t>Need to Charge Fast</a:t>
            </a:r>
          </a:p>
        </p:txBody>
      </p:sp>
      <p:sp>
        <p:nvSpPr>
          <p:cNvPr id="10" name="TextBox 9">
            <a:extLst>
              <a:ext uri="{FF2B5EF4-FFF2-40B4-BE49-F238E27FC236}">
                <a16:creationId xmlns:a16="http://schemas.microsoft.com/office/drawing/2014/main" id="{2DDB1BF2-7C77-4DD9-AF26-35875E86F8C4}"/>
              </a:ext>
            </a:extLst>
          </p:cNvPr>
          <p:cNvSpPr txBox="1"/>
          <p:nvPr/>
        </p:nvSpPr>
        <p:spPr>
          <a:xfrm>
            <a:off x="1673544" y="6074499"/>
            <a:ext cx="2191320" cy="646331"/>
          </a:xfrm>
          <a:prstGeom prst="rect">
            <a:avLst/>
          </a:prstGeom>
          <a:solidFill>
            <a:srgbClr val="FFFF00"/>
          </a:solidFill>
        </p:spPr>
        <p:txBody>
          <a:bodyPr wrap="square" rtlCol="0">
            <a:spAutoFit/>
          </a:bodyPr>
          <a:lstStyle/>
          <a:p>
            <a:r>
              <a:rPr lang="en-US" dirty="0"/>
              <a:t>Length of Storage more Important</a:t>
            </a:r>
          </a:p>
        </p:txBody>
      </p:sp>
    </p:spTree>
    <p:extLst>
      <p:ext uri="{BB962C8B-B14F-4D97-AF65-F5344CB8AC3E}">
        <p14:creationId xmlns:p14="http://schemas.microsoft.com/office/powerpoint/2010/main" val="2395725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4E1F4-D0FA-6C07-5CF8-9822F8FDF89D}"/>
              </a:ext>
            </a:extLst>
          </p:cNvPr>
          <p:cNvSpPr>
            <a:spLocks noGrp="1"/>
          </p:cNvSpPr>
          <p:nvPr>
            <p:ph type="ctrTitle"/>
          </p:nvPr>
        </p:nvSpPr>
        <p:spPr/>
        <p:txBody>
          <a:bodyPr/>
          <a:lstStyle/>
          <a:p>
            <a:r>
              <a:rPr lang="en-US" dirty="0"/>
              <a:t>Time and Batteries</a:t>
            </a:r>
          </a:p>
        </p:txBody>
      </p:sp>
      <p:sp>
        <p:nvSpPr>
          <p:cNvPr id="3" name="Content Placeholder 2">
            <a:extLst>
              <a:ext uri="{FF2B5EF4-FFF2-40B4-BE49-F238E27FC236}">
                <a16:creationId xmlns:a16="http://schemas.microsoft.com/office/drawing/2014/main" id="{D17BF4E1-75E7-CAF4-8496-C179BF760CC3}"/>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B5D1F4D-AF76-680C-EACB-12ECF2422926}"/>
              </a:ext>
            </a:extLst>
          </p:cNvPr>
          <p:cNvPicPr>
            <a:picLocks noChangeAspect="1"/>
          </p:cNvPicPr>
          <p:nvPr/>
        </p:nvPicPr>
        <p:blipFill>
          <a:blip r:embed="rId2"/>
          <a:stretch>
            <a:fillRect/>
          </a:stretch>
        </p:blipFill>
        <p:spPr>
          <a:xfrm>
            <a:off x="2623128" y="1713986"/>
            <a:ext cx="6473098" cy="4875962"/>
          </a:xfrm>
          <a:prstGeom prst="rect">
            <a:avLst/>
          </a:prstGeom>
        </p:spPr>
      </p:pic>
    </p:spTree>
    <p:extLst>
      <p:ext uri="{BB962C8B-B14F-4D97-AF65-F5344CB8AC3E}">
        <p14:creationId xmlns:p14="http://schemas.microsoft.com/office/powerpoint/2010/main" val="8054055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476119-A493-4E51-89DB-0E15561A20D9}"/>
              </a:ext>
            </a:extLst>
          </p:cNvPr>
          <p:cNvSpPr>
            <a:spLocks noGrp="1"/>
          </p:cNvSpPr>
          <p:nvPr>
            <p:ph type="ctrTitle"/>
          </p:nvPr>
        </p:nvSpPr>
        <p:spPr/>
        <p:txBody>
          <a:bodyPr/>
          <a:lstStyle/>
          <a:p>
            <a:r>
              <a:rPr lang="en-US" dirty="0"/>
              <a:t>Capacity in kWh</a:t>
            </a:r>
          </a:p>
        </p:txBody>
      </p:sp>
      <p:sp>
        <p:nvSpPr>
          <p:cNvPr id="6" name="Content Placeholder 5">
            <a:extLst>
              <a:ext uri="{FF2B5EF4-FFF2-40B4-BE49-F238E27FC236}">
                <a16:creationId xmlns:a16="http://schemas.microsoft.com/office/drawing/2014/main" id="{89013739-8FF7-4E72-8CB3-6E61920F879B}"/>
              </a:ext>
            </a:extLst>
          </p:cNvPr>
          <p:cNvSpPr>
            <a:spLocks noGrp="1"/>
          </p:cNvSpPr>
          <p:nvPr>
            <p:ph type="body" sz="quarter" idx="13"/>
          </p:nvPr>
        </p:nvSpPr>
        <p:spPr/>
        <p:txBody>
          <a:bodyPr/>
          <a:lstStyle/>
          <a:p>
            <a:r>
              <a:rPr lang="en-US" dirty="0"/>
              <a:t>You can multiply the voltage by the hertz</a:t>
            </a:r>
          </a:p>
          <a:p>
            <a:endParaRPr lang="en-US" dirty="0"/>
          </a:p>
          <a:p>
            <a:endParaRPr lang="en-US" dirty="0"/>
          </a:p>
        </p:txBody>
      </p:sp>
      <p:sp>
        <p:nvSpPr>
          <p:cNvPr id="4" name="Slide Number Placeholder 3">
            <a:extLst>
              <a:ext uri="{FF2B5EF4-FFF2-40B4-BE49-F238E27FC236}">
                <a16:creationId xmlns:a16="http://schemas.microsoft.com/office/drawing/2014/main" id="{CC92CD3A-F87D-40C3-BB27-C53424CF09A2}"/>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135</a:t>
            </a:fld>
            <a:endParaRPr lang="ko-KR" altLang="en-US" dirty="0"/>
          </a:p>
        </p:txBody>
      </p:sp>
      <p:pic>
        <p:nvPicPr>
          <p:cNvPr id="7" name="Content Placeholder 4">
            <a:extLst>
              <a:ext uri="{FF2B5EF4-FFF2-40B4-BE49-F238E27FC236}">
                <a16:creationId xmlns:a16="http://schemas.microsoft.com/office/drawing/2014/main" id="{DA50D699-837D-41EB-8727-27CCFC471498}"/>
              </a:ext>
            </a:extLst>
          </p:cNvPr>
          <p:cNvPicPr>
            <a:picLocks noChangeAspect="1"/>
          </p:cNvPicPr>
          <p:nvPr/>
        </p:nvPicPr>
        <p:blipFill>
          <a:blip r:embed="rId2"/>
          <a:stretch>
            <a:fillRect/>
          </a:stretch>
        </p:blipFill>
        <p:spPr>
          <a:xfrm>
            <a:off x="2255839" y="2217246"/>
            <a:ext cx="7902575" cy="2590196"/>
          </a:xfrm>
          <a:prstGeom prst="rect">
            <a:avLst/>
          </a:prstGeom>
        </p:spPr>
      </p:pic>
    </p:spTree>
    <p:extLst>
      <p:ext uri="{BB962C8B-B14F-4D97-AF65-F5344CB8AC3E}">
        <p14:creationId xmlns:p14="http://schemas.microsoft.com/office/powerpoint/2010/main" val="16173087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07EA9-6D94-A189-B087-4874BC32FA0A}"/>
              </a:ext>
            </a:extLst>
          </p:cNvPr>
          <p:cNvSpPr>
            <a:spLocks noGrp="1"/>
          </p:cNvSpPr>
          <p:nvPr>
            <p:ph type="ctrTitle"/>
          </p:nvPr>
        </p:nvSpPr>
        <p:spPr/>
        <p:txBody>
          <a:bodyPr/>
          <a:lstStyle/>
          <a:p>
            <a:r>
              <a:rPr lang="en-US" dirty="0"/>
              <a:t>C-Rate and Capacity</a:t>
            </a:r>
          </a:p>
        </p:txBody>
      </p:sp>
      <p:sp>
        <p:nvSpPr>
          <p:cNvPr id="3" name="Content Placeholder 2">
            <a:extLst>
              <a:ext uri="{FF2B5EF4-FFF2-40B4-BE49-F238E27FC236}">
                <a16:creationId xmlns:a16="http://schemas.microsoft.com/office/drawing/2014/main" id="{28799F80-6E39-B2D1-14B9-DFE6D48B2565}"/>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7D8990B-D320-3A05-7592-C6C95241578A}"/>
              </a:ext>
            </a:extLst>
          </p:cNvPr>
          <p:cNvPicPr>
            <a:picLocks noChangeAspect="1"/>
          </p:cNvPicPr>
          <p:nvPr/>
        </p:nvPicPr>
        <p:blipFill>
          <a:blip r:embed="rId2"/>
          <a:stretch>
            <a:fillRect/>
          </a:stretch>
        </p:blipFill>
        <p:spPr>
          <a:xfrm>
            <a:off x="2125398" y="1922806"/>
            <a:ext cx="7744906" cy="4458322"/>
          </a:xfrm>
          <a:prstGeom prst="rect">
            <a:avLst/>
          </a:prstGeom>
        </p:spPr>
      </p:pic>
    </p:spTree>
    <p:extLst>
      <p:ext uri="{BB962C8B-B14F-4D97-AF65-F5344CB8AC3E}">
        <p14:creationId xmlns:p14="http://schemas.microsoft.com/office/powerpoint/2010/main" val="39554210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51123B-F0F5-4800-9813-D8758052B1E9}"/>
              </a:ext>
            </a:extLst>
          </p:cNvPr>
          <p:cNvSpPr>
            <a:spLocks noGrp="1"/>
          </p:cNvSpPr>
          <p:nvPr>
            <p:ph type="ctrTitle"/>
          </p:nvPr>
        </p:nvSpPr>
        <p:spPr/>
        <p:txBody>
          <a:bodyPr/>
          <a:lstStyle/>
          <a:p>
            <a:r>
              <a:rPr lang="en-US" dirty="0"/>
              <a:t>Battery Size for Ancillary Service</a:t>
            </a:r>
          </a:p>
        </p:txBody>
      </p:sp>
      <p:sp>
        <p:nvSpPr>
          <p:cNvPr id="2" name="Content Placeholder 1">
            <a:extLst>
              <a:ext uri="{FF2B5EF4-FFF2-40B4-BE49-F238E27FC236}">
                <a16:creationId xmlns:a16="http://schemas.microsoft.com/office/drawing/2014/main" id="{662684E7-A19E-4072-9B6F-C9814FCE3FFD}"/>
              </a:ext>
            </a:extLst>
          </p:cNvPr>
          <p:cNvSpPr>
            <a:spLocks noGrp="1"/>
          </p:cNvSpPr>
          <p:nvPr>
            <p:ph type="body" sz="quarter" idx="13"/>
          </p:nvPr>
        </p:nvSpPr>
        <p:spPr/>
        <p:txBody>
          <a:bodyPr/>
          <a:lstStyle/>
          <a:p>
            <a:r>
              <a:rPr lang="en-US" dirty="0"/>
              <a:t>With AES developed a 2-MW, 500-kWh system with the capability of producing 1,000 amps at 1,000 volts that was designed and built to fit inside two 53-foot trailers for ancillary services</a:t>
            </a:r>
          </a:p>
          <a:p>
            <a:endParaRPr lang="en-US" dirty="0"/>
          </a:p>
          <a:p>
            <a:endParaRPr lang="en-US" dirty="0"/>
          </a:p>
        </p:txBody>
      </p:sp>
      <p:sp>
        <p:nvSpPr>
          <p:cNvPr id="4" name="Slide Number Placeholder 3">
            <a:extLst>
              <a:ext uri="{FF2B5EF4-FFF2-40B4-BE49-F238E27FC236}">
                <a16:creationId xmlns:a16="http://schemas.microsoft.com/office/drawing/2014/main" id="{27E161C1-01E1-4CFD-8602-108929C719F3}"/>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137</a:t>
            </a:fld>
            <a:endParaRPr lang="ko-KR" altLang="en-US" dirty="0"/>
          </a:p>
        </p:txBody>
      </p:sp>
      <p:pic>
        <p:nvPicPr>
          <p:cNvPr id="6" name="Picture 5">
            <a:extLst>
              <a:ext uri="{FF2B5EF4-FFF2-40B4-BE49-F238E27FC236}">
                <a16:creationId xmlns:a16="http://schemas.microsoft.com/office/drawing/2014/main" id="{C63903BE-0565-40F3-B8DC-B6D9C38C10CA}"/>
              </a:ext>
            </a:extLst>
          </p:cNvPr>
          <p:cNvPicPr>
            <a:picLocks noChangeAspect="1"/>
          </p:cNvPicPr>
          <p:nvPr/>
        </p:nvPicPr>
        <p:blipFill>
          <a:blip r:embed="rId2"/>
          <a:stretch>
            <a:fillRect/>
          </a:stretch>
        </p:blipFill>
        <p:spPr>
          <a:xfrm>
            <a:off x="2438401" y="2701067"/>
            <a:ext cx="6479627" cy="3896293"/>
          </a:xfrm>
          <a:prstGeom prst="rect">
            <a:avLst/>
          </a:prstGeom>
        </p:spPr>
      </p:pic>
    </p:spTree>
    <p:extLst>
      <p:ext uri="{BB962C8B-B14F-4D97-AF65-F5344CB8AC3E}">
        <p14:creationId xmlns:p14="http://schemas.microsoft.com/office/powerpoint/2010/main" val="98361635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942655-B6C7-42E7-8E58-A97839B446FF}"/>
              </a:ext>
            </a:extLst>
          </p:cNvPr>
          <p:cNvSpPr>
            <a:spLocks noGrp="1"/>
          </p:cNvSpPr>
          <p:nvPr>
            <p:ph type="ctrTitle"/>
          </p:nvPr>
        </p:nvSpPr>
        <p:spPr/>
        <p:txBody>
          <a:bodyPr/>
          <a:lstStyle/>
          <a:p>
            <a:r>
              <a:rPr lang="en-US" dirty="0"/>
              <a:t>Picture of Large Lithium Facility in U.S.</a:t>
            </a:r>
            <a:endParaRPr lang="en-CH" dirty="0"/>
          </a:p>
        </p:txBody>
      </p:sp>
      <p:pic>
        <p:nvPicPr>
          <p:cNvPr id="8" name="Content Placeholder 7">
            <a:extLst>
              <a:ext uri="{FF2B5EF4-FFF2-40B4-BE49-F238E27FC236}">
                <a16:creationId xmlns:a16="http://schemas.microsoft.com/office/drawing/2014/main" id="{FE12220E-924F-444D-895B-1303FCC29FA3}"/>
              </a:ext>
            </a:extLst>
          </p:cNvPr>
          <p:cNvPicPr>
            <a:picLocks noGrp="1" noChangeAspect="1"/>
          </p:cNvPicPr>
          <p:nvPr>
            <p:ph idx="4294967295"/>
          </p:nvPr>
        </p:nvPicPr>
        <p:blipFill>
          <a:blip r:embed="rId2"/>
          <a:stretch>
            <a:fillRect/>
          </a:stretch>
        </p:blipFill>
        <p:spPr>
          <a:xfrm>
            <a:off x="1783080" y="1779778"/>
            <a:ext cx="6854825" cy="4049713"/>
          </a:xfrm>
          <a:prstGeom prst="rect">
            <a:avLst/>
          </a:prstGeom>
        </p:spPr>
      </p:pic>
      <p:sp>
        <p:nvSpPr>
          <p:cNvPr id="4" name="Slide Number Placeholder 3">
            <a:extLst>
              <a:ext uri="{FF2B5EF4-FFF2-40B4-BE49-F238E27FC236}">
                <a16:creationId xmlns:a16="http://schemas.microsoft.com/office/drawing/2014/main" id="{14C6EC3B-83DD-4D8F-9261-E19798DF6D44}"/>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138</a:t>
            </a:fld>
            <a:endParaRPr lang="ko-KR" altLang="en-US" dirty="0"/>
          </a:p>
        </p:txBody>
      </p:sp>
    </p:spTree>
    <p:extLst>
      <p:ext uri="{BB962C8B-B14F-4D97-AF65-F5344CB8AC3E}">
        <p14:creationId xmlns:p14="http://schemas.microsoft.com/office/powerpoint/2010/main" val="32100208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B8AC-C871-4437-CAA7-473A2688AE84}"/>
              </a:ext>
            </a:extLst>
          </p:cNvPr>
          <p:cNvSpPr>
            <a:spLocks noGrp="1"/>
          </p:cNvSpPr>
          <p:nvPr>
            <p:ph type="ctrTitle"/>
          </p:nvPr>
        </p:nvSpPr>
        <p:spPr/>
        <p:txBody>
          <a:bodyPr/>
          <a:lstStyle/>
          <a:p>
            <a:r>
              <a:rPr lang="en-US" dirty="0"/>
              <a:t>Cost in Jamica </a:t>
            </a:r>
          </a:p>
        </p:txBody>
      </p:sp>
      <p:sp>
        <p:nvSpPr>
          <p:cNvPr id="3" name="Content Placeholder 2">
            <a:extLst>
              <a:ext uri="{FF2B5EF4-FFF2-40B4-BE49-F238E27FC236}">
                <a16:creationId xmlns:a16="http://schemas.microsoft.com/office/drawing/2014/main" id="{2E476748-A15C-6294-E75B-ECB6216C68AC}"/>
              </a:ext>
            </a:extLst>
          </p:cNvPr>
          <p:cNvSpPr>
            <a:spLocks noGrp="1"/>
          </p:cNvSpPr>
          <p:nvPr>
            <p:ph type="body" sz="quarter" idx="13"/>
          </p:nvPr>
        </p:nvSpPr>
        <p:spPr/>
        <p:txBody>
          <a:bodyPr/>
          <a:lstStyle/>
          <a:p>
            <a:r>
              <a:rPr lang="en-US" dirty="0"/>
              <a:t>Cost per kW and per kWh</a:t>
            </a:r>
          </a:p>
          <a:p>
            <a:endParaRPr lang="en-US" dirty="0"/>
          </a:p>
        </p:txBody>
      </p:sp>
      <p:pic>
        <p:nvPicPr>
          <p:cNvPr id="5" name="Picture 4">
            <a:extLst>
              <a:ext uri="{FF2B5EF4-FFF2-40B4-BE49-F238E27FC236}">
                <a16:creationId xmlns:a16="http://schemas.microsoft.com/office/drawing/2014/main" id="{91B996EC-F709-8FFD-086E-C14F8ADE573D}"/>
              </a:ext>
            </a:extLst>
          </p:cNvPr>
          <p:cNvPicPr>
            <a:picLocks noChangeAspect="1"/>
          </p:cNvPicPr>
          <p:nvPr/>
        </p:nvPicPr>
        <p:blipFill>
          <a:blip r:embed="rId2"/>
          <a:stretch>
            <a:fillRect/>
          </a:stretch>
        </p:blipFill>
        <p:spPr>
          <a:xfrm>
            <a:off x="5213132" y="1511020"/>
            <a:ext cx="5454869" cy="5323320"/>
          </a:xfrm>
          <a:prstGeom prst="rect">
            <a:avLst/>
          </a:prstGeom>
        </p:spPr>
      </p:pic>
      <p:sp>
        <p:nvSpPr>
          <p:cNvPr id="6" name="TextBox 5">
            <a:extLst>
              <a:ext uri="{FF2B5EF4-FFF2-40B4-BE49-F238E27FC236}">
                <a16:creationId xmlns:a16="http://schemas.microsoft.com/office/drawing/2014/main" id="{C9DB078C-0CC4-26D7-3704-452518AB477E}"/>
              </a:ext>
            </a:extLst>
          </p:cNvPr>
          <p:cNvSpPr txBox="1"/>
          <p:nvPr/>
        </p:nvSpPr>
        <p:spPr>
          <a:xfrm>
            <a:off x="2287115" y="3228637"/>
            <a:ext cx="2601310" cy="923330"/>
          </a:xfrm>
          <a:prstGeom prst="rect">
            <a:avLst/>
          </a:prstGeom>
          <a:solidFill>
            <a:srgbClr val="FFFF00"/>
          </a:solidFill>
        </p:spPr>
        <p:txBody>
          <a:bodyPr wrap="square" rtlCol="0">
            <a:spAutoFit/>
          </a:bodyPr>
          <a:lstStyle/>
          <a:p>
            <a:r>
              <a:rPr lang="en-US" dirty="0"/>
              <a:t>What is the Cost per kWh</a:t>
            </a:r>
          </a:p>
          <a:p>
            <a:r>
              <a:rPr lang="en-US" dirty="0"/>
              <a:t>.</a:t>
            </a:r>
          </a:p>
          <a:p>
            <a:r>
              <a:rPr lang="en-US" dirty="0"/>
              <a:t>.</a:t>
            </a:r>
          </a:p>
        </p:txBody>
      </p:sp>
    </p:spTree>
    <p:extLst>
      <p:ext uri="{BB962C8B-B14F-4D97-AF65-F5344CB8AC3E}">
        <p14:creationId xmlns:p14="http://schemas.microsoft.com/office/powerpoint/2010/main" val="1013287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DC05-1AD5-A331-3189-5EB198C2B4CA}"/>
              </a:ext>
            </a:extLst>
          </p:cNvPr>
          <p:cNvSpPr>
            <a:spLocks noGrp="1"/>
          </p:cNvSpPr>
          <p:nvPr>
            <p:ph type="ctrTitle"/>
          </p:nvPr>
        </p:nvSpPr>
        <p:spPr/>
        <p:txBody>
          <a:bodyPr/>
          <a:lstStyle/>
          <a:p>
            <a:r>
              <a:rPr lang="en-US" dirty="0"/>
              <a:t>Monthly </a:t>
            </a:r>
            <a:r>
              <a:rPr lang="en-US" dirty="0" err="1"/>
              <a:t>Electiricy</a:t>
            </a:r>
            <a:r>
              <a:rPr lang="en-US" dirty="0"/>
              <a:t> and Natural Gas Prices – Germany and France</a:t>
            </a:r>
          </a:p>
        </p:txBody>
      </p:sp>
      <p:sp>
        <p:nvSpPr>
          <p:cNvPr id="3" name="Content Placeholder 2">
            <a:extLst>
              <a:ext uri="{FF2B5EF4-FFF2-40B4-BE49-F238E27FC236}">
                <a16:creationId xmlns:a16="http://schemas.microsoft.com/office/drawing/2014/main" id="{DC2CCA98-9850-FD2A-2609-B983D9071E0B}"/>
              </a:ext>
            </a:extLst>
          </p:cNvPr>
          <p:cNvSpPr>
            <a:spLocks noGrp="1"/>
          </p:cNvSpPr>
          <p:nvPr>
            <p:ph type="body" sz="quarter" idx="13"/>
          </p:nvPr>
        </p:nvSpPr>
        <p:spPr/>
        <p:txBody>
          <a:bodyPr/>
          <a:lstStyle/>
          <a:p>
            <a:r>
              <a:rPr lang="en-US" dirty="0"/>
              <a:t>Approximate analysis of which plants are on the margin.</a:t>
            </a:r>
          </a:p>
          <a:p>
            <a:endParaRPr lang="en-US" dirty="0"/>
          </a:p>
        </p:txBody>
      </p:sp>
      <p:pic>
        <p:nvPicPr>
          <p:cNvPr id="5" name="Picture 4">
            <a:extLst>
              <a:ext uri="{FF2B5EF4-FFF2-40B4-BE49-F238E27FC236}">
                <a16:creationId xmlns:a16="http://schemas.microsoft.com/office/drawing/2014/main" id="{19BE41CC-63F4-4EBD-3A4A-B5460FF2A4FE}"/>
              </a:ext>
            </a:extLst>
          </p:cNvPr>
          <p:cNvPicPr>
            <a:picLocks noChangeAspect="1"/>
          </p:cNvPicPr>
          <p:nvPr/>
        </p:nvPicPr>
        <p:blipFill>
          <a:blip r:embed="rId2"/>
          <a:stretch>
            <a:fillRect/>
          </a:stretch>
        </p:blipFill>
        <p:spPr>
          <a:xfrm>
            <a:off x="553396" y="2142094"/>
            <a:ext cx="4841564" cy="3511672"/>
          </a:xfrm>
          <a:prstGeom prst="rect">
            <a:avLst/>
          </a:prstGeom>
        </p:spPr>
      </p:pic>
      <p:pic>
        <p:nvPicPr>
          <p:cNvPr id="7" name="Picture 6">
            <a:extLst>
              <a:ext uri="{FF2B5EF4-FFF2-40B4-BE49-F238E27FC236}">
                <a16:creationId xmlns:a16="http://schemas.microsoft.com/office/drawing/2014/main" id="{47FC3D2B-B48E-B3D5-DF25-38E877EB2E93}"/>
              </a:ext>
            </a:extLst>
          </p:cNvPr>
          <p:cNvPicPr>
            <a:picLocks noChangeAspect="1"/>
          </p:cNvPicPr>
          <p:nvPr/>
        </p:nvPicPr>
        <p:blipFill>
          <a:blip r:embed="rId3"/>
          <a:stretch>
            <a:fillRect/>
          </a:stretch>
        </p:blipFill>
        <p:spPr>
          <a:xfrm>
            <a:off x="6096598" y="2059710"/>
            <a:ext cx="4841564" cy="3542261"/>
          </a:xfrm>
          <a:prstGeom prst="rect">
            <a:avLst/>
          </a:prstGeom>
        </p:spPr>
      </p:pic>
    </p:spTree>
    <p:extLst>
      <p:ext uri="{BB962C8B-B14F-4D97-AF65-F5344CB8AC3E}">
        <p14:creationId xmlns:p14="http://schemas.microsoft.com/office/powerpoint/2010/main" val="38144941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FC8E-1EE3-588F-A8EF-CCAC1BDB780C}"/>
              </a:ext>
            </a:extLst>
          </p:cNvPr>
          <p:cNvSpPr>
            <a:spLocks noGrp="1"/>
          </p:cNvSpPr>
          <p:nvPr>
            <p:ph type="ctrTitle"/>
          </p:nvPr>
        </p:nvSpPr>
        <p:spPr/>
        <p:txBody>
          <a:bodyPr/>
          <a:lstStyle/>
          <a:p>
            <a:r>
              <a:rPr lang="en-US" dirty="0"/>
              <a:t>Battery Components</a:t>
            </a:r>
          </a:p>
        </p:txBody>
      </p:sp>
      <p:sp>
        <p:nvSpPr>
          <p:cNvPr id="3" name="Content Placeholder 2">
            <a:extLst>
              <a:ext uri="{FF2B5EF4-FFF2-40B4-BE49-F238E27FC236}">
                <a16:creationId xmlns:a16="http://schemas.microsoft.com/office/drawing/2014/main" id="{566875CE-130E-D7F6-9D50-18C6F9368850}"/>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3CE51E4-7191-AE99-040C-5CB62BBFAC81}"/>
              </a:ext>
            </a:extLst>
          </p:cNvPr>
          <p:cNvPicPr>
            <a:picLocks noChangeAspect="1"/>
          </p:cNvPicPr>
          <p:nvPr/>
        </p:nvPicPr>
        <p:blipFill>
          <a:blip r:embed="rId2"/>
          <a:stretch>
            <a:fillRect/>
          </a:stretch>
        </p:blipFill>
        <p:spPr>
          <a:xfrm>
            <a:off x="2152651" y="1690688"/>
            <a:ext cx="7975599" cy="4962838"/>
          </a:xfrm>
          <a:prstGeom prst="rect">
            <a:avLst/>
          </a:prstGeom>
        </p:spPr>
      </p:pic>
    </p:spTree>
    <p:extLst>
      <p:ext uri="{BB962C8B-B14F-4D97-AF65-F5344CB8AC3E}">
        <p14:creationId xmlns:p14="http://schemas.microsoft.com/office/powerpoint/2010/main" val="423917677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76C1-AEB9-4B15-901F-C156E3F073F1}"/>
              </a:ext>
            </a:extLst>
          </p:cNvPr>
          <p:cNvSpPr>
            <a:spLocks noGrp="1"/>
          </p:cNvSpPr>
          <p:nvPr>
            <p:ph type="ctrTitle"/>
          </p:nvPr>
        </p:nvSpPr>
        <p:spPr/>
        <p:txBody>
          <a:bodyPr/>
          <a:lstStyle/>
          <a:p>
            <a:r>
              <a:rPr lang="en-US" dirty="0"/>
              <a:t>Elephant in the Room</a:t>
            </a:r>
          </a:p>
        </p:txBody>
      </p:sp>
      <p:sp>
        <p:nvSpPr>
          <p:cNvPr id="3" name="Text Placeholder 2">
            <a:extLst>
              <a:ext uri="{FF2B5EF4-FFF2-40B4-BE49-F238E27FC236}">
                <a16:creationId xmlns:a16="http://schemas.microsoft.com/office/drawing/2014/main" id="{6BE2BC69-CAFC-4522-9E4F-1684378CF26F}"/>
              </a:ext>
            </a:extLst>
          </p:cNvPr>
          <p:cNvSpPr>
            <a:spLocks noGrp="1"/>
          </p:cNvSpPr>
          <p:nvPr>
            <p:ph type="body" sz="quarter" idx="13"/>
          </p:nvPr>
        </p:nvSpPr>
        <p:spPr/>
        <p:txBody>
          <a:bodyPr/>
          <a:lstStyle/>
          <a:p>
            <a:r>
              <a:rPr lang="en-US" dirty="0"/>
              <a:t>In can be cloudy for many days or it can be dark in the winter for weeks. You would need much more than a few hours of storage.</a:t>
            </a:r>
          </a:p>
          <a:p>
            <a:endParaRPr lang="en-US" dirty="0"/>
          </a:p>
          <a:p>
            <a:endParaRPr lang="en-US" dirty="0"/>
          </a:p>
        </p:txBody>
      </p:sp>
      <p:pic>
        <p:nvPicPr>
          <p:cNvPr id="5" name="Picture 4">
            <a:extLst>
              <a:ext uri="{FF2B5EF4-FFF2-40B4-BE49-F238E27FC236}">
                <a16:creationId xmlns:a16="http://schemas.microsoft.com/office/drawing/2014/main" id="{3A078677-42AE-4AFB-9929-1491B02C3978}"/>
              </a:ext>
            </a:extLst>
          </p:cNvPr>
          <p:cNvPicPr>
            <a:picLocks noChangeAspect="1"/>
          </p:cNvPicPr>
          <p:nvPr/>
        </p:nvPicPr>
        <p:blipFill>
          <a:blip r:embed="rId2"/>
          <a:stretch>
            <a:fillRect/>
          </a:stretch>
        </p:blipFill>
        <p:spPr>
          <a:xfrm>
            <a:off x="2893552" y="2834948"/>
            <a:ext cx="6668743" cy="2562987"/>
          </a:xfrm>
          <a:prstGeom prst="rect">
            <a:avLst/>
          </a:prstGeom>
        </p:spPr>
      </p:pic>
    </p:spTree>
    <p:extLst>
      <p:ext uri="{BB962C8B-B14F-4D97-AF65-F5344CB8AC3E}">
        <p14:creationId xmlns:p14="http://schemas.microsoft.com/office/powerpoint/2010/main" val="42218471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A5DC-0D68-7059-1205-0E8B040FB493}"/>
              </a:ext>
            </a:extLst>
          </p:cNvPr>
          <p:cNvSpPr>
            <a:spLocks noGrp="1"/>
          </p:cNvSpPr>
          <p:nvPr>
            <p:ph type="ctrTitle"/>
          </p:nvPr>
        </p:nvSpPr>
        <p:spPr/>
        <p:txBody>
          <a:bodyPr/>
          <a:lstStyle/>
          <a:p>
            <a:r>
              <a:rPr lang="en-US" dirty="0"/>
              <a:t>Characteristic 1: Battery Cost</a:t>
            </a:r>
          </a:p>
        </p:txBody>
      </p:sp>
    </p:spTree>
    <p:extLst>
      <p:ext uri="{BB962C8B-B14F-4D97-AF65-F5344CB8AC3E}">
        <p14:creationId xmlns:p14="http://schemas.microsoft.com/office/powerpoint/2010/main" val="25861009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1368-068A-C9B0-EE7C-3D6D68D4A01B}"/>
              </a:ext>
            </a:extLst>
          </p:cNvPr>
          <p:cNvSpPr>
            <a:spLocks noGrp="1"/>
          </p:cNvSpPr>
          <p:nvPr>
            <p:ph type="ctrTitle"/>
          </p:nvPr>
        </p:nvSpPr>
        <p:spPr/>
        <p:txBody>
          <a:bodyPr>
            <a:normAutofit/>
          </a:bodyPr>
          <a:lstStyle/>
          <a:p>
            <a:r>
              <a:rPr lang="en-US" dirty="0"/>
              <a:t>Section 2, Part 1 – Battery Cost Trends and Information</a:t>
            </a:r>
          </a:p>
        </p:txBody>
      </p:sp>
      <p:sp>
        <p:nvSpPr>
          <p:cNvPr id="3" name="Content Placeholder 2">
            <a:extLst>
              <a:ext uri="{FF2B5EF4-FFF2-40B4-BE49-F238E27FC236}">
                <a16:creationId xmlns:a16="http://schemas.microsoft.com/office/drawing/2014/main" id="{2DB7D1D3-8105-13D7-189C-A6ED66E51958}"/>
              </a:ext>
            </a:extLst>
          </p:cNvPr>
          <p:cNvSpPr>
            <a:spLocks noGrp="1"/>
          </p:cNvSpPr>
          <p:nvPr>
            <p:ph type="body" sz="quarter" idx="13"/>
          </p:nvPr>
        </p:nvSpPr>
        <p:spPr/>
        <p:txBody>
          <a:bodyPr/>
          <a:lstStyle/>
          <a:p>
            <a:pPr marL="571500" indent="-285750">
              <a:lnSpc>
                <a:spcPct val="10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Big Theme – Difficulty of Finding Reliable Information on Battery Cost</a:t>
            </a:r>
          </a:p>
          <a:p>
            <a:pPr marL="571500" indent="-285750">
              <a:lnSpc>
                <a:spcPct val="10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Trends in Capital Costs and Learning</a:t>
            </a:r>
          </a:p>
          <a:p>
            <a:pPr marL="571500" indent="-285750">
              <a:lnSpc>
                <a:spcPct val="10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Contracts for battery capacity with guaranteed life and capacity</a:t>
            </a:r>
          </a:p>
          <a:p>
            <a:pPr marL="571500" indent="-285750">
              <a:lnSpc>
                <a:spcPct val="10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Cost of warranties</a:t>
            </a:r>
          </a:p>
          <a:p>
            <a:pPr marL="571500" indent="-285750">
              <a:lnSpc>
                <a:spcPct val="10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Adjustments and Distortions from Required Augmentation to Meet Capacity Requirements</a:t>
            </a:r>
          </a:p>
          <a:p>
            <a:pPr marL="285750" indent="0">
              <a:lnSpc>
                <a:spcPct val="100000"/>
              </a:lnSpc>
              <a:spcAft>
                <a:spcPts val="800"/>
              </a:spcAft>
              <a:buNone/>
            </a:pPr>
            <a:r>
              <a:rPr lang="en-US" sz="1600" kern="100" dirty="0">
                <a:latin typeface="Calibri" panose="020F0502020204030204" pitchFamily="34" charset="0"/>
                <a:ea typeface="Calibri" panose="020F0502020204030204" pitchFamily="34" charset="0"/>
                <a:cs typeface="Times New Roman" panose="02020603050405020304" pitchFamily="18" charset="0"/>
              </a:rPr>
              <a:t>		</a:t>
            </a:r>
            <a:endParaRPr lang="en-US" sz="1400" dirty="0"/>
          </a:p>
          <a:p>
            <a:pPr algn="l"/>
            <a:endParaRPr lang="en-US" dirty="0"/>
          </a:p>
        </p:txBody>
      </p:sp>
    </p:spTree>
    <p:extLst>
      <p:ext uri="{BB962C8B-B14F-4D97-AF65-F5344CB8AC3E}">
        <p14:creationId xmlns:p14="http://schemas.microsoft.com/office/powerpoint/2010/main" val="23007986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02C433-D555-4E5B-9D73-B4A9947D755F}"/>
              </a:ext>
            </a:extLst>
          </p:cNvPr>
          <p:cNvSpPr>
            <a:spLocks noGrp="1"/>
          </p:cNvSpPr>
          <p:nvPr>
            <p:ph type="ctrTitle"/>
          </p:nvPr>
        </p:nvSpPr>
        <p:spPr/>
        <p:txBody>
          <a:bodyPr/>
          <a:lstStyle/>
          <a:p>
            <a:r>
              <a:rPr lang="en-US" dirty="0"/>
              <a:t>Cost per kWh of Batteries</a:t>
            </a:r>
            <a:endParaRPr lang="en-CH" dirty="0"/>
          </a:p>
        </p:txBody>
      </p:sp>
      <p:sp>
        <p:nvSpPr>
          <p:cNvPr id="2" name="Content Placeholder 1">
            <a:extLst>
              <a:ext uri="{FF2B5EF4-FFF2-40B4-BE49-F238E27FC236}">
                <a16:creationId xmlns:a16="http://schemas.microsoft.com/office/drawing/2014/main" id="{4875F5A9-820E-47D9-97E8-9D02BF039994}"/>
              </a:ext>
            </a:extLst>
          </p:cNvPr>
          <p:cNvSpPr>
            <a:spLocks noGrp="1"/>
          </p:cNvSpPr>
          <p:nvPr>
            <p:ph type="body" sz="quarter" idx="13"/>
          </p:nvPr>
        </p:nvSpPr>
        <p:spPr/>
        <p:txBody>
          <a:bodyPr/>
          <a:lstStyle/>
          <a:p>
            <a:r>
              <a:rPr lang="en-US" dirty="0"/>
              <a:t>Benchmark is cost per level of storage rather than the cost per level of capacity as with other technologies.</a:t>
            </a:r>
          </a:p>
          <a:p>
            <a:r>
              <a:rPr lang="en-US" dirty="0"/>
              <a:t>For the same level of storage, if you have relatively more capacity, the cost should be higher because of fixed costs.</a:t>
            </a:r>
          </a:p>
          <a:p>
            <a:r>
              <a:rPr lang="en-US" dirty="0"/>
              <a:t>Costs of retail storage at households per kWh are more than large storage systems for lithium batteries</a:t>
            </a:r>
          </a:p>
          <a:p>
            <a:endParaRPr lang="en-CH" dirty="0"/>
          </a:p>
        </p:txBody>
      </p:sp>
      <p:sp>
        <p:nvSpPr>
          <p:cNvPr id="4" name="Slide Number Placeholder 3">
            <a:extLst>
              <a:ext uri="{FF2B5EF4-FFF2-40B4-BE49-F238E27FC236}">
                <a16:creationId xmlns:a16="http://schemas.microsoft.com/office/drawing/2014/main" id="{843A4133-B7BB-42DE-B1A9-800D5740ACD0}"/>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144</a:t>
            </a:fld>
            <a:endParaRPr lang="ko-KR" altLang="en-US" dirty="0"/>
          </a:p>
        </p:txBody>
      </p:sp>
    </p:spTree>
    <p:extLst>
      <p:ext uri="{BB962C8B-B14F-4D97-AF65-F5344CB8AC3E}">
        <p14:creationId xmlns:p14="http://schemas.microsoft.com/office/powerpoint/2010/main" val="7403738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8F22-8259-2107-351E-D72A1E3F9D69}"/>
              </a:ext>
            </a:extLst>
          </p:cNvPr>
          <p:cNvSpPr>
            <a:spLocks noGrp="1"/>
          </p:cNvSpPr>
          <p:nvPr>
            <p:ph type="ctrTitle"/>
          </p:nvPr>
        </p:nvSpPr>
        <p:spPr/>
        <p:txBody>
          <a:bodyPr/>
          <a:lstStyle/>
          <a:p>
            <a:r>
              <a:rPr lang="en-US" dirty="0"/>
              <a:t>Range in Cost from Lazard</a:t>
            </a:r>
          </a:p>
        </p:txBody>
      </p:sp>
      <p:sp>
        <p:nvSpPr>
          <p:cNvPr id="3" name="Content Placeholder 2">
            <a:extLst>
              <a:ext uri="{FF2B5EF4-FFF2-40B4-BE49-F238E27FC236}">
                <a16:creationId xmlns:a16="http://schemas.microsoft.com/office/drawing/2014/main" id="{71F800DD-3858-DC21-12B0-10CF6624AAEB}"/>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0351A2E-1E57-659A-8A31-F35AE625B72B}"/>
              </a:ext>
            </a:extLst>
          </p:cNvPr>
          <p:cNvPicPr>
            <a:picLocks noChangeAspect="1"/>
          </p:cNvPicPr>
          <p:nvPr/>
        </p:nvPicPr>
        <p:blipFill>
          <a:blip r:embed="rId2"/>
          <a:stretch>
            <a:fillRect/>
          </a:stretch>
        </p:blipFill>
        <p:spPr>
          <a:xfrm>
            <a:off x="2780147" y="1908417"/>
            <a:ext cx="6791115" cy="4852231"/>
          </a:xfrm>
          <a:prstGeom prst="rect">
            <a:avLst/>
          </a:prstGeom>
        </p:spPr>
      </p:pic>
    </p:spTree>
    <p:extLst>
      <p:ext uri="{BB962C8B-B14F-4D97-AF65-F5344CB8AC3E}">
        <p14:creationId xmlns:p14="http://schemas.microsoft.com/office/powerpoint/2010/main" val="36924079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0F79-E455-590B-7136-50844579F249}"/>
              </a:ext>
            </a:extLst>
          </p:cNvPr>
          <p:cNvSpPr>
            <a:spLocks noGrp="1"/>
          </p:cNvSpPr>
          <p:nvPr>
            <p:ph type="ctrTitle"/>
          </p:nvPr>
        </p:nvSpPr>
        <p:spPr/>
        <p:txBody>
          <a:bodyPr>
            <a:normAutofit/>
          </a:bodyPr>
          <a:lstStyle/>
          <a:p>
            <a:r>
              <a:rPr lang="en-US" dirty="0"/>
              <a:t>Battery Components Estimate (2024 Presentation)</a:t>
            </a:r>
          </a:p>
        </p:txBody>
      </p:sp>
      <p:sp>
        <p:nvSpPr>
          <p:cNvPr id="3" name="Content Placeholder 2">
            <a:extLst>
              <a:ext uri="{FF2B5EF4-FFF2-40B4-BE49-F238E27FC236}">
                <a16:creationId xmlns:a16="http://schemas.microsoft.com/office/drawing/2014/main" id="{87B3E6D3-CB02-2DDA-6CD1-EF5E3324C058}"/>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4E36C7A-F670-FF32-E2C9-13018A05EDDF}"/>
              </a:ext>
            </a:extLst>
          </p:cNvPr>
          <p:cNvPicPr>
            <a:picLocks noChangeAspect="1"/>
          </p:cNvPicPr>
          <p:nvPr/>
        </p:nvPicPr>
        <p:blipFill>
          <a:blip r:embed="rId2"/>
          <a:stretch>
            <a:fillRect/>
          </a:stretch>
        </p:blipFill>
        <p:spPr>
          <a:xfrm>
            <a:off x="1836420" y="1988933"/>
            <a:ext cx="8519161" cy="4544502"/>
          </a:xfrm>
          <a:prstGeom prst="rect">
            <a:avLst/>
          </a:prstGeom>
        </p:spPr>
      </p:pic>
    </p:spTree>
    <p:extLst>
      <p:ext uri="{BB962C8B-B14F-4D97-AF65-F5344CB8AC3E}">
        <p14:creationId xmlns:p14="http://schemas.microsoft.com/office/powerpoint/2010/main" val="16092361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1434-9817-E1ED-D692-9DC3A6DBC9F7}"/>
              </a:ext>
            </a:extLst>
          </p:cNvPr>
          <p:cNvSpPr>
            <a:spLocks noGrp="1"/>
          </p:cNvSpPr>
          <p:nvPr>
            <p:ph type="ctrTitle"/>
          </p:nvPr>
        </p:nvSpPr>
        <p:spPr/>
        <p:txBody>
          <a:bodyPr/>
          <a:lstStyle/>
          <a:p>
            <a:r>
              <a:rPr lang="en-US" dirty="0"/>
              <a:t>Cost Estimate from IEA</a:t>
            </a:r>
          </a:p>
        </p:txBody>
      </p:sp>
      <p:sp>
        <p:nvSpPr>
          <p:cNvPr id="3" name="Content Placeholder 2">
            <a:extLst>
              <a:ext uri="{FF2B5EF4-FFF2-40B4-BE49-F238E27FC236}">
                <a16:creationId xmlns:a16="http://schemas.microsoft.com/office/drawing/2014/main" id="{42703F93-58FC-DB36-EEB8-D2E55CE3CD9A}"/>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EBB25E9-DA90-63E0-7773-28C81D3A40E4}"/>
              </a:ext>
            </a:extLst>
          </p:cNvPr>
          <p:cNvPicPr>
            <a:picLocks noChangeAspect="1"/>
          </p:cNvPicPr>
          <p:nvPr/>
        </p:nvPicPr>
        <p:blipFill>
          <a:blip r:embed="rId2"/>
          <a:stretch>
            <a:fillRect/>
          </a:stretch>
        </p:blipFill>
        <p:spPr>
          <a:xfrm>
            <a:off x="2719388" y="1735281"/>
            <a:ext cx="6435123" cy="4336337"/>
          </a:xfrm>
          <a:prstGeom prst="rect">
            <a:avLst/>
          </a:prstGeom>
        </p:spPr>
      </p:pic>
    </p:spTree>
    <p:extLst>
      <p:ext uri="{BB962C8B-B14F-4D97-AF65-F5344CB8AC3E}">
        <p14:creationId xmlns:p14="http://schemas.microsoft.com/office/powerpoint/2010/main" val="32124971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A2E81-EE11-4E97-994A-B7F92BF8BE62}"/>
              </a:ext>
            </a:extLst>
          </p:cNvPr>
          <p:cNvSpPr>
            <a:spLocks noGrp="1"/>
          </p:cNvSpPr>
          <p:nvPr>
            <p:ph type="ctrTitle"/>
          </p:nvPr>
        </p:nvSpPr>
        <p:spPr/>
        <p:txBody>
          <a:bodyPr/>
          <a:lstStyle/>
          <a:p>
            <a:r>
              <a:rPr lang="en-US" dirty="0"/>
              <a:t>Cost from Lazard</a:t>
            </a:r>
          </a:p>
        </p:txBody>
      </p:sp>
      <p:sp>
        <p:nvSpPr>
          <p:cNvPr id="10" name="Content Placeholder 9">
            <a:extLst>
              <a:ext uri="{FF2B5EF4-FFF2-40B4-BE49-F238E27FC236}">
                <a16:creationId xmlns:a16="http://schemas.microsoft.com/office/drawing/2014/main" id="{6F5FC257-CA24-E842-7AF3-7BCFDA7909EF}"/>
              </a:ext>
            </a:extLst>
          </p:cNvPr>
          <p:cNvSpPr>
            <a:spLocks noGrp="1"/>
          </p:cNvSpPr>
          <p:nvPr>
            <p:ph type="body" sz="quarter" idx="13"/>
          </p:nvPr>
        </p:nvSpPr>
        <p:spPr/>
        <p:txBody>
          <a:bodyPr/>
          <a:lstStyle/>
          <a:p>
            <a:r>
              <a:rPr lang="en-US" dirty="0"/>
              <a:t>Efficiency 91%</a:t>
            </a:r>
          </a:p>
          <a:p>
            <a:r>
              <a:rPr lang="en-US" dirty="0"/>
              <a:t>Depth of Discharge 90%</a:t>
            </a:r>
          </a:p>
          <a:p>
            <a:r>
              <a:rPr lang="en-US" dirty="0"/>
              <a:t>Degradation ?</a:t>
            </a:r>
          </a:p>
          <a:p>
            <a:r>
              <a:rPr lang="en-US" dirty="0"/>
              <a:t>Fixed Cost/kWh 1.3</a:t>
            </a:r>
          </a:p>
          <a:p>
            <a:r>
              <a:rPr lang="en-US" dirty="0"/>
              <a:t>Life 20 years</a:t>
            </a:r>
          </a:p>
          <a:p>
            <a:r>
              <a:rPr lang="en-US" dirty="0"/>
              <a:t>Cycles 350 x 20 = 7,000</a:t>
            </a:r>
          </a:p>
          <a:p>
            <a:r>
              <a:rPr lang="en-US" dirty="0"/>
              <a:t>Initial Cost USD 292/kWh</a:t>
            </a:r>
          </a:p>
        </p:txBody>
      </p:sp>
      <p:sp>
        <p:nvSpPr>
          <p:cNvPr id="4" name="Slide Number Placeholder 3">
            <a:extLst>
              <a:ext uri="{FF2B5EF4-FFF2-40B4-BE49-F238E27FC236}">
                <a16:creationId xmlns:a16="http://schemas.microsoft.com/office/drawing/2014/main" id="{AE9C7AF8-2C85-4ED4-961D-6A8D88614036}"/>
              </a:ext>
            </a:extLst>
          </p:cNvPr>
          <p:cNvSpPr>
            <a:spLocks noGrp="1"/>
          </p:cNvSpPr>
          <p:nvPr>
            <p:ph type="sldNum" sz="quarter" idx="4294967295"/>
          </p:nvPr>
        </p:nvSpPr>
        <p:spPr>
          <a:xfrm>
            <a:off x="11666538" y="6470650"/>
            <a:ext cx="525462" cy="365125"/>
          </a:xfrm>
        </p:spPr>
        <p:txBody>
          <a:bodyPr/>
          <a:lstStyle/>
          <a:p>
            <a:pPr algn="ctr"/>
            <a:fld id="{0C3A1854-6B63-4059-B360-A3C4972BF0FC}" type="slidenum">
              <a:rPr lang="ko-KR" altLang="en-US" smtClean="0"/>
              <a:pPr algn="ctr"/>
              <a:t>148</a:t>
            </a:fld>
            <a:endParaRPr lang="ko-KR" altLang="en-US" dirty="0"/>
          </a:p>
        </p:txBody>
      </p:sp>
      <p:pic>
        <p:nvPicPr>
          <p:cNvPr id="12" name="Picture 11">
            <a:extLst>
              <a:ext uri="{FF2B5EF4-FFF2-40B4-BE49-F238E27FC236}">
                <a16:creationId xmlns:a16="http://schemas.microsoft.com/office/drawing/2014/main" id="{D8C25C57-832C-9119-20CE-03AD2D369687}"/>
              </a:ext>
            </a:extLst>
          </p:cNvPr>
          <p:cNvPicPr>
            <a:picLocks noChangeAspect="1"/>
          </p:cNvPicPr>
          <p:nvPr/>
        </p:nvPicPr>
        <p:blipFill>
          <a:blip r:embed="rId2"/>
          <a:stretch>
            <a:fillRect/>
          </a:stretch>
        </p:blipFill>
        <p:spPr>
          <a:xfrm>
            <a:off x="1524000" y="3854078"/>
            <a:ext cx="6430272" cy="1200318"/>
          </a:xfrm>
          <a:prstGeom prst="rect">
            <a:avLst/>
          </a:prstGeom>
        </p:spPr>
      </p:pic>
      <p:pic>
        <p:nvPicPr>
          <p:cNvPr id="9" name="Picture 8">
            <a:extLst>
              <a:ext uri="{FF2B5EF4-FFF2-40B4-BE49-F238E27FC236}">
                <a16:creationId xmlns:a16="http://schemas.microsoft.com/office/drawing/2014/main" id="{F07C0F01-A48A-3E67-84C6-C6B4A2F0A1BF}"/>
              </a:ext>
            </a:extLst>
          </p:cNvPr>
          <p:cNvPicPr>
            <a:picLocks noChangeAspect="1"/>
          </p:cNvPicPr>
          <p:nvPr/>
        </p:nvPicPr>
        <p:blipFill>
          <a:blip r:embed="rId3"/>
          <a:stretch>
            <a:fillRect/>
          </a:stretch>
        </p:blipFill>
        <p:spPr>
          <a:xfrm>
            <a:off x="6370724" y="171473"/>
            <a:ext cx="3188912" cy="6493593"/>
          </a:xfrm>
          <a:prstGeom prst="rect">
            <a:avLst/>
          </a:prstGeom>
        </p:spPr>
      </p:pic>
    </p:spTree>
    <p:extLst>
      <p:ext uri="{BB962C8B-B14F-4D97-AF65-F5344CB8AC3E}">
        <p14:creationId xmlns:p14="http://schemas.microsoft.com/office/powerpoint/2010/main" val="4706765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1F68-CC3C-DB6E-44CC-5D7F7D87B780}"/>
              </a:ext>
            </a:extLst>
          </p:cNvPr>
          <p:cNvSpPr>
            <a:spLocks noGrp="1"/>
          </p:cNvSpPr>
          <p:nvPr>
            <p:ph type="ctrTitle"/>
          </p:nvPr>
        </p:nvSpPr>
        <p:spPr/>
        <p:txBody>
          <a:bodyPr/>
          <a:lstStyle/>
          <a:p>
            <a:r>
              <a:rPr lang="en-US" dirty="0"/>
              <a:t>Recent Cell Price Price</a:t>
            </a:r>
          </a:p>
        </p:txBody>
      </p:sp>
      <p:sp>
        <p:nvSpPr>
          <p:cNvPr id="3" name="Text Placeholder 2">
            <a:extLst>
              <a:ext uri="{FF2B5EF4-FFF2-40B4-BE49-F238E27FC236}">
                <a16:creationId xmlns:a16="http://schemas.microsoft.com/office/drawing/2014/main" id="{CDA690FC-E2A4-3074-60B1-E252AA7A28F6}"/>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9468F194-1CB6-688E-C543-115F742929E6}"/>
              </a:ext>
            </a:extLst>
          </p:cNvPr>
          <p:cNvPicPr>
            <a:picLocks noChangeAspect="1"/>
          </p:cNvPicPr>
          <p:nvPr/>
        </p:nvPicPr>
        <p:blipFill>
          <a:blip r:embed="rId2"/>
          <a:stretch>
            <a:fillRect/>
          </a:stretch>
        </p:blipFill>
        <p:spPr>
          <a:xfrm>
            <a:off x="2364192" y="1853423"/>
            <a:ext cx="7315834" cy="4610500"/>
          </a:xfrm>
          <a:prstGeom prst="rect">
            <a:avLst/>
          </a:prstGeom>
        </p:spPr>
      </p:pic>
    </p:spTree>
    <p:extLst>
      <p:ext uri="{BB962C8B-B14F-4D97-AF65-F5344CB8AC3E}">
        <p14:creationId xmlns:p14="http://schemas.microsoft.com/office/powerpoint/2010/main" val="346401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CE09-D2CA-D2DA-459C-0AD83BBA20AE}"/>
              </a:ext>
            </a:extLst>
          </p:cNvPr>
          <p:cNvSpPr>
            <a:spLocks noGrp="1"/>
          </p:cNvSpPr>
          <p:nvPr>
            <p:ph type="ctrTitle"/>
          </p:nvPr>
        </p:nvSpPr>
        <p:spPr/>
        <p:txBody>
          <a:bodyPr/>
          <a:lstStyle/>
          <a:p>
            <a:r>
              <a:rPr lang="en-US" dirty="0"/>
              <a:t>Storage Overview</a:t>
            </a:r>
          </a:p>
        </p:txBody>
      </p:sp>
    </p:spTree>
    <p:extLst>
      <p:ext uri="{BB962C8B-B14F-4D97-AF65-F5344CB8AC3E}">
        <p14:creationId xmlns:p14="http://schemas.microsoft.com/office/powerpoint/2010/main" val="3350206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3CD3-89CF-4F44-2190-866F6A78ABDE}"/>
              </a:ext>
            </a:extLst>
          </p:cNvPr>
          <p:cNvSpPr>
            <a:spLocks noGrp="1"/>
          </p:cNvSpPr>
          <p:nvPr>
            <p:ph type="ctrTitle"/>
          </p:nvPr>
        </p:nvSpPr>
        <p:spPr/>
        <p:txBody>
          <a:bodyPr/>
          <a:lstStyle/>
          <a:p>
            <a:r>
              <a:rPr lang="en-US" dirty="0"/>
              <a:t>Adders to Battery Cell Price</a:t>
            </a:r>
          </a:p>
        </p:txBody>
      </p:sp>
      <p:pic>
        <p:nvPicPr>
          <p:cNvPr id="5" name="Content Placeholder 4">
            <a:extLst>
              <a:ext uri="{FF2B5EF4-FFF2-40B4-BE49-F238E27FC236}">
                <a16:creationId xmlns:a16="http://schemas.microsoft.com/office/drawing/2014/main" id="{9530174A-23E9-EC07-128A-7A72D8FEB0C5}"/>
              </a:ext>
            </a:extLst>
          </p:cNvPr>
          <p:cNvPicPr>
            <a:picLocks noGrp="1" noChangeAspect="1"/>
          </p:cNvPicPr>
          <p:nvPr>
            <p:ph idx="4294967295"/>
          </p:nvPr>
        </p:nvPicPr>
        <p:blipFill>
          <a:blip r:embed="rId2"/>
          <a:stretch>
            <a:fillRect/>
          </a:stretch>
        </p:blipFill>
        <p:spPr>
          <a:xfrm>
            <a:off x="0" y="2151063"/>
            <a:ext cx="8131175" cy="4395787"/>
          </a:xfrm>
        </p:spPr>
      </p:pic>
    </p:spTree>
    <p:extLst>
      <p:ext uri="{BB962C8B-B14F-4D97-AF65-F5344CB8AC3E}">
        <p14:creationId xmlns:p14="http://schemas.microsoft.com/office/powerpoint/2010/main" val="27406391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DC942A-5194-430D-8731-7D822FE7ED94}"/>
              </a:ext>
            </a:extLst>
          </p:cNvPr>
          <p:cNvSpPr>
            <a:spLocks noGrp="1"/>
          </p:cNvSpPr>
          <p:nvPr>
            <p:ph type="ctrTitle"/>
          </p:nvPr>
        </p:nvSpPr>
        <p:spPr/>
        <p:txBody>
          <a:bodyPr/>
          <a:lstStyle/>
          <a:p>
            <a:r>
              <a:rPr lang="en-US" dirty="0"/>
              <a:t>Components of Battery Cost</a:t>
            </a:r>
          </a:p>
        </p:txBody>
      </p:sp>
      <p:sp>
        <p:nvSpPr>
          <p:cNvPr id="8" name="Content Placeholder 7">
            <a:extLst>
              <a:ext uri="{FF2B5EF4-FFF2-40B4-BE49-F238E27FC236}">
                <a16:creationId xmlns:a16="http://schemas.microsoft.com/office/drawing/2014/main" id="{7EE5A49B-3590-4C6D-B34A-B9260D2F21B7}"/>
              </a:ext>
            </a:extLst>
          </p:cNvPr>
          <p:cNvSpPr>
            <a:spLocks noGrp="1"/>
          </p:cNvSpPr>
          <p:nvPr>
            <p:ph type="body" sz="quarter" idx="13"/>
          </p:nvPr>
        </p:nvSpPr>
        <p:spPr/>
        <p:txBody>
          <a:bodyPr/>
          <a:lstStyle/>
          <a:p>
            <a:r>
              <a:rPr lang="en-US" dirty="0"/>
              <a:t> Note in this slide that the duration is one hour</a:t>
            </a:r>
          </a:p>
          <a:p>
            <a:endParaRPr lang="en-US" dirty="0"/>
          </a:p>
          <a:p>
            <a:endParaRPr lang="en-US" dirty="0"/>
          </a:p>
        </p:txBody>
      </p:sp>
      <p:sp>
        <p:nvSpPr>
          <p:cNvPr id="4" name="Slide Number Placeholder 3">
            <a:extLst>
              <a:ext uri="{FF2B5EF4-FFF2-40B4-BE49-F238E27FC236}">
                <a16:creationId xmlns:a16="http://schemas.microsoft.com/office/drawing/2014/main" id="{574DDDF9-0188-48C5-8283-DFB8156BDD18}"/>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151</a:t>
            </a:fld>
            <a:endParaRPr lang="ko-KR" altLang="en-US" dirty="0"/>
          </a:p>
        </p:txBody>
      </p:sp>
      <p:pic>
        <p:nvPicPr>
          <p:cNvPr id="10" name="Content Placeholder 5">
            <a:extLst>
              <a:ext uri="{FF2B5EF4-FFF2-40B4-BE49-F238E27FC236}">
                <a16:creationId xmlns:a16="http://schemas.microsoft.com/office/drawing/2014/main" id="{05BB9859-37CC-43C7-A90D-539DF27A5300}"/>
              </a:ext>
            </a:extLst>
          </p:cNvPr>
          <p:cNvPicPr>
            <a:picLocks noChangeAspect="1"/>
          </p:cNvPicPr>
          <p:nvPr/>
        </p:nvPicPr>
        <p:blipFill>
          <a:blip r:embed="rId2"/>
          <a:stretch>
            <a:fillRect/>
          </a:stretch>
        </p:blipFill>
        <p:spPr>
          <a:xfrm>
            <a:off x="1766609" y="2066247"/>
            <a:ext cx="8471625" cy="4271839"/>
          </a:xfrm>
          <a:prstGeom prst="rect">
            <a:avLst/>
          </a:prstGeom>
        </p:spPr>
      </p:pic>
    </p:spTree>
    <p:extLst>
      <p:ext uri="{BB962C8B-B14F-4D97-AF65-F5344CB8AC3E}">
        <p14:creationId xmlns:p14="http://schemas.microsoft.com/office/powerpoint/2010/main" val="36759680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CCB64-D518-4A71-927C-2DDB8DFAF521}"/>
              </a:ext>
            </a:extLst>
          </p:cNvPr>
          <p:cNvSpPr>
            <a:spLocks noGrp="1"/>
          </p:cNvSpPr>
          <p:nvPr>
            <p:ph type="ctrTitle"/>
          </p:nvPr>
        </p:nvSpPr>
        <p:spPr/>
        <p:txBody>
          <a:bodyPr/>
          <a:lstStyle/>
          <a:p>
            <a:r>
              <a:rPr lang="en-US" dirty="0"/>
              <a:t>Historic and Projected Price of Lithium</a:t>
            </a:r>
            <a:endParaRPr lang="en-CH" dirty="0"/>
          </a:p>
        </p:txBody>
      </p:sp>
      <p:pic>
        <p:nvPicPr>
          <p:cNvPr id="5" name="Content Placeholder 4">
            <a:extLst>
              <a:ext uri="{FF2B5EF4-FFF2-40B4-BE49-F238E27FC236}">
                <a16:creationId xmlns:a16="http://schemas.microsoft.com/office/drawing/2014/main" id="{E1FBF430-638C-4685-8B69-BC4584C61B51}"/>
              </a:ext>
            </a:extLst>
          </p:cNvPr>
          <p:cNvPicPr>
            <a:picLocks noGrp="1" noChangeAspect="1"/>
          </p:cNvPicPr>
          <p:nvPr>
            <p:ph idx="4294967295"/>
          </p:nvPr>
        </p:nvPicPr>
        <p:blipFill>
          <a:blip r:embed="rId2"/>
          <a:stretch>
            <a:fillRect/>
          </a:stretch>
        </p:blipFill>
        <p:spPr>
          <a:xfrm>
            <a:off x="1865376" y="1404143"/>
            <a:ext cx="7486650" cy="4049713"/>
          </a:xfrm>
          <a:prstGeom prst="rect">
            <a:avLst/>
          </a:prstGeom>
        </p:spPr>
      </p:pic>
      <p:sp>
        <p:nvSpPr>
          <p:cNvPr id="4" name="Slide Number Placeholder 3">
            <a:extLst>
              <a:ext uri="{FF2B5EF4-FFF2-40B4-BE49-F238E27FC236}">
                <a16:creationId xmlns:a16="http://schemas.microsoft.com/office/drawing/2014/main" id="{48984000-289B-4ABC-BE89-404718FB5B0A}"/>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152</a:t>
            </a:fld>
            <a:endParaRPr lang="ko-KR" altLang="en-US" dirty="0"/>
          </a:p>
        </p:txBody>
      </p:sp>
    </p:spTree>
    <p:extLst>
      <p:ext uri="{BB962C8B-B14F-4D97-AF65-F5344CB8AC3E}">
        <p14:creationId xmlns:p14="http://schemas.microsoft.com/office/powerpoint/2010/main" val="25726630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58BA-9C11-48ED-A849-70F24647A6DA}"/>
              </a:ext>
            </a:extLst>
          </p:cNvPr>
          <p:cNvSpPr>
            <a:spLocks noGrp="1"/>
          </p:cNvSpPr>
          <p:nvPr>
            <p:ph type="ctrTitle"/>
          </p:nvPr>
        </p:nvSpPr>
        <p:spPr/>
        <p:txBody>
          <a:bodyPr/>
          <a:lstStyle/>
          <a:p>
            <a:r>
              <a:rPr lang="en-US" dirty="0"/>
              <a:t>Bloomberg Battery Prices and Lithium</a:t>
            </a:r>
          </a:p>
        </p:txBody>
      </p:sp>
      <p:pic>
        <p:nvPicPr>
          <p:cNvPr id="5" name="Picture 4">
            <a:extLst>
              <a:ext uri="{FF2B5EF4-FFF2-40B4-BE49-F238E27FC236}">
                <a16:creationId xmlns:a16="http://schemas.microsoft.com/office/drawing/2014/main" id="{8F827F7A-1C09-4046-8A38-B314B0C89953}"/>
              </a:ext>
            </a:extLst>
          </p:cNvPr>
          <p:cNvPicPr>
            <a:picLocks noChangeAspect="1"/>
          </p:cNvPicPr>
          <p:nvPr/>
        </p:nvPicPr>
        <p:blipFill>
          <a:blip r:embed="rId2"/>
          <a:stretch>
            <a:fillRect/>
          </a:stretch>
        </p:blipFill>
        <p:spPr>
          <a:xfrm>
            <a:off x="528710" y="1066390"/>
            <a:ext cx="4092244" cy="4725219"/>
          </a:xfrm>
          <a:prstGeom prst="rect">
            <a:avLst/>
          </a:prstGeom>
        </p:spPr>
      </p:pic>
      <p:pic>
        <p:nvPicPr>
          <p:cNvPr id="4" name="Picture 3">
            <a:extLst>
              <a:ext uri="{FF2B5EF4-FFF2-40B4-BE49-F238E27FC236}">
                <a16:creationId xmlns:a16="http://schemas.microsoft.com/office/drawing/2014/main" id="{AF6DAD8A-6325-299B-BD2E-962F4FB5A921}"/>
              </a:ext>
            </a:extLst>
          </p:cNvPr>
          <p:cNvPicPr>
            <a:picLocks noChangeAspect="1"/>
          </p:cNvPicPr>
          <p:nvPr/>
        </p:nvPicPr>
        <p:blipFill>
          <a:blip r:embed="rId3"/>
          <a:stretch>
            <a:fillRect/>
          </a:stretch>
        </p:blipFill>
        <p:spPr>
          <a:xfrm>
            <a:off x="6015487" y="1426464"/>
            <a:ext cx="4898838" cy="2770749"/>
          </a:xfrm>
          <a:prstGeom prst="rect">
            <a:avLst/>
          </a:prstGeom>
        </p:spPr>
      </p:pic>
    </p:spTree>
    <p:extLst>
      <p:ext uri="{BB962C8B-B14F-4D97-AF65-F5344CB8AC3E}">
        <p14:creationId xmlns:p14="http://schemas.microsoft.com/office/powerpoint/2010/main" val="272569807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9281EB-C6B4-29BA-DC7F-90EE319102E1}"/>
              </a:ext>
            </a:extLst>
          </p:cNvPr>
          <p:cNvSpPr>
            <a:spLocks noGrp="1"/>
          </p:cNvSpPr>
          <p:nvPr>
            <p:ph type="ctrTitle"/>
          </p:nvPr>
        </p:nvSpPr>
        <p:spPr/>
        <p:txBody>
          <a:bodyPr/>
          <a:lstStyle/>
          <a:p>
            <a:r>
              <a:rPr lang="en-US" dirty="0"/>
              <a:t>Battery Costs and Duration</a:t>
            </a:r>
          </a:p>
        </p:txBody>
      </p:sp>
      <p:sp>
        <p:nvSpPr>
          <p:cNvPr id="3" name="Content Placeholder 2">
            <a:extLst>
              <a:ext uri="{FF2B5EF4-FFF2-40B4-BE49-F238E27FC236}">
                <a16:creationId xmlns:a16="http://schemas.microsoft.com/office/drawing/2014/main" id="{D76DC8CD-2534-4276-AA30-3363A32AC0A3}"/>
              </a:ext>
            </a:extLst>
          </p:cNvPr>
          <p:cNvSpPr>
            <a:spLocks noGrp="1"/>
          </p:cNvSpPr>
          <p:nvPr>
            <p:ph type="body" sz="quarter" idx="13"/>
          </p:nvPr>
        </p:nvSpPr>
        <p:spPr/>
        <p:txBody>
          <a:bodyPr>
            <a:normAutofit/>
          </a:bodyPr>
          <a:lstStyle/>
          <a:p>
            <a:r>
              <a:rPr lang="en-US" sz="1600" dirty="0"/>
              <a:t>Battery costs vary significantly by system specifications</a:t>
            </a:r>
          </a:p>
          <a:p>
            <a:r>
              <a:rPr lang="en-US" sz="1600" dirty="0"/>
              <a:t>For modeling purposes, costs are commonly broken into two categories</a:t>
            </a:r>
          </a:p>
          <a:p>
            <a:pPr lvl="1"/>
            <a:r>
              <a:rPr lang="en-US" sz="1400" dirty="0"/>
              <a:t>Costs that scale with </a:t>
            </a:r>
            <a:r>
              <a:rPr lang="en-US" sz="1400" i="1" dirty="0"/>
              <a:t>power </a:t>
            </a:r>
            <a:r>
              <a:rPr lang="en-US" sz="1400" dirty="0"/>
              <a:t>(“capacity”), quoted in $/kW </a:t>
            </a:r>
          </a:p>
          <a:p>
            <a:pPr lvl="1"/>
            <a:r>
              <a:rPr lang="en-US" sz="1400" dirty="0"/>
              <a:t>Costs that scale with </a:t>
            </a:r>
            <a:r>
              <a:rPr lang="en-US" sz="1400" i="1" dirty="0"/>
              <a:t>energy</a:t>
            </a:r>
            <a:r>
              <a:rPr lang="en-US" sz="1400" dirty="0"/>
              <a:t> (“duration”), quoted in $/kWh</a:t>
            </a:r>
          </a:p>
          <a:p>
            <a:r>
              <a:rPr lang="en-US" sz="1600" dirty="0"/>
              <a:t>Battery modules are the largest and best understood component of system cost and the one that scales most linearly with duration</a:t>
            </a:r>
          </a:p>
          <a:p>
            <a:pPr lvl="1"/>
            <a:r>
              <a:rPr lang="en-US" sz="1400" dirty="0"/>
              <a:t>Each kWh of duration adds around $300 today, but is declining rapidly</a:t>
            </a:r>
          </a:p>
          <a:p>
            <a:r>
              <a:rPr lang="en-US" sz="1600" dirty="0"/>
              <a:t>Fixed capacity cost including inverter and interconnection varies significantly by report</a:t>
            </a:r>
          </a:p>
          <a:p>
            <a:pPr lvl="1"/>
            <a:r>
              <a:rPr lang="en-US" sz="1400" dirty="0"/>
              <a:t>For storage paired with solar, these costs may be minimal</a:t>
            </a:r>
          </a:p>
        </p:txBody>
      </p:sp>
      <p:sp>
        <p:nvSpPr>
          <p:cNvPr id="2" name="Slide Number Placeholder 1">
            <a:extLst>
              <a:ext uri="{FF2B5EF4-FFF2-40B4-BE49-F238E27FC236}">
                <a16:creationId xmlns:a16="http://schemas.microsoft.com/office/drawing/2014/main" id="{2F4BAD60-8540-4AF1-B7C8-89BDC9ADAEDE}"/>
              </a:ext>
            </a:extLst>
          </p:cNvPr>
          <p:cNvSpPr>
            <a:spLocks noGrp="1"/>
          </p:cNvSpPr>
          <p:nvPr>
            <p:ph type="sldNum" sz="quarter" idx="4294967295"/>
          </p:nvPr>
        </p:nvSpPr>
        <p:spPr>
          <a:xfrm>
            <a:off x="11493500" y="6356350"/>
            <a:ext cx="698500" cy="365125"/>
          </a:xfrm>
        </p:spPr>
        <p:txBody>
          <a:bodyPr/>
          <a:lstStyle/>
          <a:p>
            <a:fld id="{105C71F9-3F51-4FB1-94CF-D6ABCA479CA2}" type="slidenum">
              <a:rPr lang="en-US" smtClean="0"/>
              <a:pPr/>
              <a:t>154</a:t>
            </a:fld>
            <a:endParaRPr lang="en-US" dirty="0"/>
          </a:p>
        </p:txBody>
      </p:sp>
      <p:pic>
        <p:nvPicPr>
          <p:cNvPr id="6" name="Picture 5">
            <a:extLst>
              <a:ext uri="{FF2B5EF4-FFF2-40B4-BE49-F238E27FC236}">
                <a16:creationId xmlns:a16="http://schemas.microsoft.com/office/drawing/2014/main" id="{9AB6EB82-3FEE-469D-B631-293874EFB189}"/>
              </a:ext>
            </a:extLst>
          </p:cNvPr>
          <p:cNvPicPr>
            <a:picLocks noChangeAspect="1"/>
          </p:cNvPicPr>
          <p:nvPr/>
        </p:nvPicPr>
        <p:blipFill>
          <a:blip r:embed="rId2"/>
          <a:stretch>
            <a:fillRect/>
          </a:stretch>
        </p:blipFill>
        <p:spPr>
          <a:xfrm>
            <a:off x="6620880" y="4281188"/>
            <a:ext cx="3454077" cy="2075163"/>
          </a:xfrm>
          <a:prstGeom prst="rect">
            <a:avLst/>
          </a:prstGeom>
        </p:spPr>
      </p:pic>
      <p:pic>
        <p:nvPicPr>
          <p:cNvPr id="9" name="Picture 8">
            <a:extLst>
              <a:ext uri="{FF2B5EF4-FFF2-40B4-BE49-F238E27FC236}">
                <a16:creationId xmlns:a16="http://schemas.microsoft.com/office/drawing/2014/main" id="{15D3C61B-41A2-4424-9A0B-E29EECC554BD}"/>
              </a:ext>
            </a:extLst>
          </p:cNvPr>
          <p:cNvPicPr>
            <a:picLocks noChangeAspect="1"/>
          </p:cNvPicPr>
          <p:nvPr/>
        </p:nvPicPr>
        <p:blipFill>
          <a:blip r:embed="rId3"/>
          <a:stretch>
            <a:fillRect/>
          </a:stretch>
        </p:blipFill>
        <p:spPr>
          <a:xfrm>
            <a:off x="7030473" y="2126974"/>
            <a:ext cx="3300024" cy="1675495"/>
          </a:xfrm>
          <a:prstGeom prst="rect">
            <a:avLst/>
          </a:prstGeom>
        </p:spPr>
      </p:pic>
      <p:sp>
        <p:nvSpPr>
          <p:cNvPr id="10" name="Rectangle 9">
            <a:extLst>
              <a:ext uri="{FF2B5EF4-FFF2-40B4-BE49-F238E27FC236}">
                <a16:creationId xmlns:a16="http://schemas.microsoft.com/office/drawing/2014/main" id="{6ADA2CC5-AD38-4AE3-9719-963CE5C2FB80}"/>
              </a:ext>
            </a:extLst>
          </p:cNvPr>
          <p:cNvSpPr/>
          <p:nvPr/>
        </p:nvSpPr>
        <p:spPr>
          <a:xfrm>
            <a:off x="6474318" y="1597443"/>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4-hr Battery Cost by Component</a:t>
            </a:r>
          </a:p>
        </p:txBody>
      </p:sp>
      <p:sp>
        <p:nvSpPr>
          <p:cNvPr id="11" name="Rectangle 10">
            <a:extLst>
              <a:ext uri="{FF2B5EF4-FFF2-40B4-BE49-F238E27FC236}">
                <a16:creationId xmlns:a16="http://schemas.microsoft.com/office/drawing/2014/main" id="{B01D0DCE-271C-4862-85E0-5A16C374D6CD}"/>
              </a:ext>
            </a:extLst>
          </p:cNvPr>
          <p:cNvSpPr/>
          <p:nvPr/>
        </p:nvSpPr>
        <p:spPr>
          <a:xfrm>
            <a:off x="6474317" y="3835352"/>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Battery Cost by Duration</a:t>
            </a:r>
          </a:p>
        </p:txBody>
      </p:sp>
    </p:spTree>
    <p:extLst>
      <p:ext uri="{BB962C8B-B14F-4D97-AF65-F5344CB8AC3E}">
        <p14:creationId xmlns:p14="http://schemas.microsoft.com/office/powerpoint/2010/main" val="11955789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7E1F33-0FD0-450D-9C41-83719AB61F79}"/>
              </a:ext>
            </a:extLst>
          </p:cNvPr>
          <p:cNvSpPr>
            <a:spLocks noGrp="1"/>
          </p:cNvSpPr>
          <p:nvPr>
            <p:ph type="ctrTitle"/>
          </p:nvPr>
        </p:nvSpPr>
        <p:spPr/>
        <p:txBody>
          <a:bodyPr/>
          <a:lstStyle/>
          <a:p>
            <a:r>
              <a:rPr lang="en-US" dirty="0"/>
              <a:t>Cost per kWh is not Constant</a:t>
            </a:r>
            <a:endParaRPr lang="en-CH" dirty="0"/>
          </a:p>
        </p:txBody>
      </p:sp>
      <p:sp>
        <p:nvSpPr>
          <p:cNvPr id="2" name="Content Placeholder 1">
            <a:extLst>
              <a:ext uri="{FF2B5EF4-FFF2-40B4-BE49-F238E27FC236}">
                <a16:creationId xmlns:a16="http://schemas.microsoft.com/office/drawing/2014/main" id="{5EA8C3D9-7E46-4CAB-8C8E-271A133DCD16}"/>
              </a:ext>
            </a:extLst>
          </p:cNvPr>
          <p:cNvSpPr>
            <a:spLocks noGrp="1"/>
          </p:cNvSpPr>
          <p:nvPr>
            <p:ph type="body" sz="quarter" idx="13"/>
          </p:nvPr>
        </p:nvSpPr>
        <p:spPr/>
        <p:txBody>
          <a:bodyPr/>
          <a:lstStyle/>
          <a:p>
            <a:pPr marL="0" indent="0">
              <a:buNone/>
            </a:pPr>
            <a:r>
              <a:rPr lang="en-US" dirty="0"/>
              <a:t>The chart below implies that there is value for capacity and for storage.  If the lines were flat there would be no premium for capacity relative to storage.</a:t>
            </a:r>
          </a:p>
          <a:p>
            <a:endParaRPr lang="en-CH" dirty="0"/>
          </a:p>
        </p:txBody>
      </p:sp>
      <p:sp>
        <p:nvSpPr>
          <p:cNvPr id="4" name="Slide Number Placeholder 3">
            <a:extLst>
              <a:ext uri="{FF2B5EF4-FFF2-40B4-BE49-F238E27FC236}">
                <a16:creationId xmlns:a16="http://schemas.microsoft.com/office/drawing/2014/main" id="{5AD6328B-364E-41AC-A181-6B0CA6617637}"/>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155</a:t>
            </a:fld>
            <a:endParaRPr lang="ko-KR" altLang="en-US" dirty="0"/>
          </a:p>
        </p:txBody>
      </p:sp>
      <p:pic>
        <p:nvPicPr>
          <p:cNvPr id="5" name="Picture 4">
            <a:extLst>
              <a:ext uri="{FF2B5EF4-FFF2-40B4-BE49-F238E27FC236}">
                <a16:creationId xmlns:a16="http://schemas.microsoft.com/office/drawing/2014/main" id="{F879B4D8-7A24-4132-A814-BAB539AFAFA4}"/>
              </a:ext>
            </a:extLst>
          </p:cNvPr>
          <p:cNvPicPr>
            <a:picLocks noChangeAspect="1"/>
          </p:cNvPicPr>
          <p:nvPr/>
        </p:nvPicPr>
        <p:blipFill>
          <a:blip r:embed="rId2"/>
          <a:stretch>
            <a:fillRect/>
          </a:stretch>
        </p:blipFill>
        <p:spPr>
          <a:xfrm>
            <a:off x="3368120" y="2689705"/>
            <a:ext cx="5170010" cy="3923543"/>
          </a:xfrm>
          <a:prstGeom prst="rect">
            <a:avLst/>
          </a:prstGeom>
        </p:spPr>
      </p:pic>
    </p:spTree>
    <p:extLst>
      <p:ext uri="{BB962C8B-B14F-4D97-AF65-F5344CB8AC3E}">
        <p14:creationId xmlns:p14="http://schemas.microsoft.com/office/powerpoint/2010/main" val="935126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5C589-533F-40DE-9FB7-E0E9E4623316}"/>
              </a:ext>
            </a:extLst>
          </p:cNvPr>
          <p:cNvSpPr>
            <a:spLocks noGrp="1"/>
          </p:cNvSpPr>
          <p:nvPr>
            <p:ph type="ctrTitle"/>
          </p:nvPr>
        </p:nvSpPr>
        <p:spPr/>
        <p:txBody>
          <a:bodyPr>
            <a:normAutofit/>
          </a:bodyPr>
          <a:lstStyle/>
          <a:p>
            <a:r>
              <a:rPr lang="en-US" dirty="0"/>
              <a:t>Economies of Scale for Batteries (DOE Study)</a:t>
            </a:r>
          </a:p>
        </p:txBody>
      </p:sp>
      <p:sp>
        <p:nvSpPr>
          <p:cNvPr id="2" name="Content Placeholder 1">
            <a:extLst>
              <a:ext uri="{FF2B5EF4-FFF2-40B4-BE49-F238E27FC236}">
                <a16:creationId xmlns:a16="http://schemas.microsoft.com/office/drawing/2014/main" id="{2B80C9C4-F8A1-49D5-9D2A-888D3DCDA8B2}"/>
              </a:ext>
            </a:extLst>
          </p:cNvPr>
          <p:cNvSpPr>
            <a:spLocks noGrp="1"/>
          </p:cNvSpPr>
          <p:nvPr>
            <p:ph type="body" sz="quarter" idx="13"/>
          </p:nvPr>
        </p:nvSpPr>
        <p:spPr/>
        <p:txBody>
          <a:bodyPr/>
          <a:lstStyle/>
          <a:p>
            <a:r>
              <a:rPr lang="en-US" dirty="0"/>
              <a:t>You can plug in the MW and derive the cost per kWh the Graph is for 2020 estimates</a:t>
            </a:r>
          </a:p>
          <a:p>
            <a:endParaRPr lang="en-US" dirty="0"/>
          </a:p>
        </p:txBody>
      </p:sp>
      <p:sp>
        <p:nvSpPr>
          <p:cNvPr id="4" name="Slide Number Placeholder 3">
            <a:extLst>
              <a:ext uri="{FF2B5EF4-FFF2-40B4-BE49-F238E27FC236}">
                <a16:creationId xmlns:a16="http://schemas.microsoft.com/office/drawing/2014/main" id="{34A5F378-086B-44D6-B8BE-69BD2808B6BE}"/>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156</a:t>
            </a:fld>
            <a:endParaRPr lang="ko-KR" altLang="en-US" dirty="0"/>
          </a:p>
        </p:txBody>
      </p:sp>
      <p:pic>
        <p:nvPicPr>
          <p:cNvPr id="6" name="Picture 5">
            <a:extLst>
              <a:ext uri="{FF2B5EF4-FFF2-40B4-BE49-F238E27FC236}">
                <a16:creationId xmlns:a16="http://schemas.microsoft.com/office/drawing/2014/main" id="{ABFC64F4-4766-4816-A2F5-A5CD776EE1CF}"/>
              </a:ext>
            </a:extLst>
          </p:cNvPr>
          <p:cNvPicPr>
            <a:picLocks noChangeAspect="1"/>
          </p:cNvPicPr>
          <p:nvPr/>
        </p:nvPicPr>
        <p:blipFill>
          <a:blip r:embed="rId2"/>
          <a:stretch>
            <a:fillRect/>
          </a:stretch>
        </p:blipFill>
        <p:spPr>
          <a:xfrm>
            <a:off x="2644534" y="2450174"/>
            <a:ext cx="6677747" cy="3637683"/>
          </a:xfrm>
          <a:prstGeom prst="rect">
            <a:avLst/>
          </a:prstGeom>
        </p:spPr>
      </p:pic>
    </p:spTree>
    <p:extLst>
      <p:ext uri="{BB962C8B-B14F-4D97-AF65-F5344CB8AC3E}">
        <p14:creationId xmlns:p14="http://schemas.microsoft.com/office/powerpoint/2010/main" val="29986477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C60B6-4E0B-46D4-B8B6-6B09532B4E43}"/>
              </a:ext>
            </a:extLst>
          </p:cNvPr>
          <p:cNvSpPr>
            <a:spLocks noGrp="1"/>
          </p:cNvSpPr>
          <p:nvPr>
            <p:ph type="ctrTitle"/>
          </p:nvPr>
        </p:nvSpPr>
        <p:spPr/>
        <p:txBody>
          <a:bodyPr/>
          <a:lstStyle/>
          <a:p>
            <a:r>
              <a:rPr lang="en-US" dirty="0"/>
              <a:t>Cost of Cobalt and Lithium Batteries</a:t>
            </a:r>
            <a:endParaRPr lang="en-CH" dirty="0"/>
          </a:p>
        </p:txBody>
      </p:sp>
      <p:sp>
        <p:nvSpPr>
          <p:cNvPr id="2" name="Content Placeholder 1">
            <a:extLst>
              <a:ext uri="{FF2B5EF4-FFF2-40B4-BE49-F238E27FC236}">
                <a16:creationId xmlns:a16="http://schemas.microsoft.com/office/drawing/2014/main" id="{21B0B6D7-4D01-4DF0-A07E-DDBA4B545DE4}"/>
              </a:ext>
            </a:extLst>
          </p:cNvPr>
          <p:cNvSpPr>
            <a:spLocks noGrp="1"/>
          </p:cNvSpPr>
          <p:nvPr>
            <p:ph type="body" sz="quarter" idx="13"/>
          </p:nvPr>
        </p:nvSpPr>
        <p:spPr/>
        <p:txBody>
          <a:bodyPr>
            <a:normAutofit/>
          </a:bodyPr>
          <a:lstStyle/>
          <a:p>
            <a:r>
              <a:rPr lang="en-US" dirty="0"/>
              <a:t>This is the metal driving li-ion's high cost far more than lithium itself.</a:t>
            </a:r>
          </a:p>
          <a:p>
            <a:r>
              <a:rPr lang="en-US" dirty="0"/>
              <a:t>Cobalt acts as the negative cathode of a lithium battery and makes up a much larger portion of the battery by volume.</a:t>
            </a:r>
          </a:p>
          <a:p>
            <a:r>
              <a:rPr lang="en-US" dirty="0"/>
              <a:t>Cobalt is a lot harder to get than lithium.</a:t>
            </a:r>
          </a:p>
          <a:p>
            <a:r>
              <a:rPr lang="en-US" dirty="0"/>
              <a:t>This is because the metal is largely mined as a byproduct of other metal mining operations. Because of this, there are a limited number of mines that safely and reliably produce the metal.</a:t>
            </a:r>
          </a:p>
          <a:p>
            <a:r>
              <a:rPr lang="en-US" dirty="0"/>
              <a:t>That puts the world's supplies in a pretty risky position...</a:t>
            </a:r>
          </a:p>
          <a:p>
            <a:r>
              <a:rPr lang="en-US" dirty="0"/>
              <a:t>The vast majority of the world's cobalt supply comes from the Democratic Republic of Congo. Last year, the region produced 66,000 tons of cobalt. The next-largest producer, China, followed with just 7,700 tons for the year.</a:t>
            </a:r>
            <a:endParaRPr lang="en-CH" dirty="0"/>
          </a:p>
        </p:txBody>
      </p:sp>
      <p:sp>
        <p:nvSpPr>
          <p:cNvPr id="4" name="Slide Number Placeholder 3">
            <a:extLst>
              <a:ext uri="{FF2B5EF4-FFF2-40B4-BE49-F238E27FC236}">
                <a16:creationId xmlns:a16="http://schemas.microsoft.com/office/drawing/2014/main" id="{0D7866B0-11B7-49B3-BC1D-3352AB1175EB}"/>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157</a:t>
            </a:fld>
            <a:endParaRPr lang="ko-KR" altLang="en-US" dirty="0"/>
          </a:p>
        </p:txBody>
      </p:sp>
    </p:spTree>
    <p:extLst>
      <p:ext uri="{BB962C8B-B14F-4D97-AF65-F5344CB8AC3E}">
        <p14:creationId xmlns:p14="http://schemas.microsoft.com/office/powerpoint/2010/main" val="12633151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B6284E-6B1E-4DE4-A98E-0EB2768ECC11}"/>
              </a:ext>
            </a:extLst>
          </p:cNvPr>
          <p:cNvSpPr>
            <a:spLocks noGrp="1"/>
          </p:cNvSpPr>
          <p:nvPr>
            <p:ph type="ctrTitle"/>
          </p:nvPr>
        </p:nvSpPr>
        <p:spPr/>
        <p:txBody>
          <a:bodyPr/>
          <a:lstStyle/>
          <a:p>
            <a:r>
              <a:rPr lang="en-US" dirty="0"/>
              <a:t>Cost Trends</a:t>
            </a:r>
            <a:endParaRPr lang="en-CH" dirty="0"/>
          </a:p>
        </p:txBody>
      </p:sp>
      <p:sp>
        <p:nvSpPr>
          <p:cNvPr id="2" name="Content Placeholder 1">
            <a:extLst>
              <a:ext uri="{FF2B5EF4-FFF2-40B4-BE49-F238E27FC236}">
                <a16:creationId xmlns:a16="http://schemas.microsoft.com/office/drawing/2014/main" id="{CAAA4DAD-E8BD-4CEF-BF42-7CA1E78251EF}"/>
              </a:ext>
            </a:extLst>
          </p:cNvPr>
          <p:cNvSpPr>
            <a:spLocks noGrp="1"/>
          </p:cNvSpPr>
          <p:nvPr>
            <p:ph type="body" sz="quarter" idx="13"/>
          </p:nvPr>
        </p:nvSpPr>
        <p:spPr/>
        <p:txBody>
          <a:bodyPr/>
          <a:lstStyle/>
          <a:p>
            <a:r>
              <a:rPr lang="en-US" dirty="0"/>
              <a:t>Expect larger change in Flow Batteries than in Lithium. Note that in this slide the assumption is 4 MW and 16 MWH or 4 hours of storage.</a:t>
            </a:r>
          </a:p>
          <a:p>
            <a:endParaRPr lang="en-CH" dirty="0"/>
          </a:p>
        </p:txBody>
      </p:sp>
      <p:sp>
        <p:nvSpPr>
          <p:cNvPr id="4" name="Slide Number Placeholder 3">
            <a:extLst>
              <a:ext uri="{FF2B5EF4-FFF2-40B4-BE49-F238E27FC236}">
                <a16:creationId xmlns:a16="http://schemas.microsoft.com/office/drawing/2014/main" id="{9FE13520-6E0F-45B0-8673-7EFD21376D61}"/>
              </a:ext>
            </a:extLst>
          </p:cNvPr>
          <p:cNvSpPr>
            <a:spLocks noGrp="1"/>
          </p:cNvSpPr>
          <p:nvPr>
            <p:ph type="sldNum" sz="quarter" idx="4294967295"/>
          </p:nvPr>
        </p:nvSpPr>
        <p:spPr>
          <a:xfrm>
            <a:off x="11666538" y="6470650"/>
            <a:ext cx="525462" cy="365125"/>
          </a:xfrm>
        </p:spPr>
        <p:txBody>
          <a:bodyPr/>
          <a:lstStyle/>
          <a:p>
            <a:pPr algn="ctr"/>
            <a:fld id="{0C3A1854-6B63-4059-B360-A3C4972BF0FC}" type="slidenum">
              <a:rPr lang="ko-KR" altLang="en-US" smtClean="0"/>
              <a:pPr algn="ctr"/>
              <a:t>158</a:t>
            </a:fld>
            <a:endParaRPr lang="ko-KR" altLang="en-US" dirty="0"/>
          </a:p>
        </p:txBody>
      </p:sp>
      <p:pic>
        <p:nvPicPr>
          <p:cNvPr id="5" name="Picture 4">
            <a:extLst>
              <a:ext uri="{FF2B5EF4-FFF2-40B4-BE49-F238E27FC236}">
                <a16:creationId xmlns:a16="http://schemas.microsoft.com/office/drawing/2014/main" id="{D8244174-1683-4D47-96D6-6342E5B189B6}"/>
              </a:ext>
            </a:extLst>
          </p:cNvPr>
          <p:cNvPicPr>
            <a:picLocks noChangeAspect="1"/>
          </p:cNvPicPr>
          <p:nvPr/>
        </p:nvPicPr>
        <p:blipFill>
          <a:blip r:embed="rId2"/>
          <a:stretch>
            <a:fillRect/>
          </a:stretch>
        </p:blipFill>
        <p:spPr>
          <a:xfrm>
            <a:off x="2835879" y="2824069"/>
            <a:ext cx="5804914" cy="3020545"/>
          </a:xfrm>
          <a:prstGeom prst="rect">
            <a:avLst/>
          </a:prstGeom>
        </p:spPr>
      </p:pic>
    </p:spTree>
    <p:extLst>
      <p:ext uri="{BB962C8B-B14F-4D97-AF65-F5344CB8AC3E}">
        <p14:creationId xmlns:p14="http://schemas.microsoft.com/office/powerpoint/2010/main" val="323310803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28BA-C31F-4552-9A9F-9BB079BB1C9D}"/>
              </a:ext>
            </a:extLst>
          </p:cNvPr>
          <p:cNvSpPr>
            <a:spLocks noGrp="1"/>
          </p:cNvSpPr>
          <p:nvPr>
            <p:ph type="ctrTitle"/>
          </p:nvPr>
        </p:nvSpPr>
        <p:spPr/>
        <p:txBody>
          <a:bodyPr/>
          <a:lstStyle/>
          <a:p>
            <a:r>
              <a:rPr lang="en-US" dirty="0"/>
              <a:t>Characteristic Number 2</a:t>
            </a:r>
            <a:br>
              <a:rPr lang="en-US" dirty="0"/>
            </a:br>
            <a:r>
              <a:rPr lang="en-US" dirty="0"/>
              <a:t>Operating Life</a:t>
            </a:r>
          </a:p>
        </p:txBody>
      </p:sp>
    </p:spTree>
    <p:extLst>
      <p:ext uri="{BB962C8B-B14F-4D97-AF65-F5344CB8AC3E}">
        <p14:creationId xmlns:p14="http://schemas.microsoft.com/office/powerpoint/2010/main" val="2746498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E8E0-E0A0-2E57-D7D3-08290F373196}"/>
              </a:ext>
            </a:extLst>
          </p:cNvPr>
          <p:cNvSpPr>
            <a:spLocks noGrp="1"/>
          </p:cNvSpPr>
          <p:nvPr>
            <p:ph type="ctrTitle"/>
          </p:nvPr>
        </p:nvSpPr>
        <p:spPr/>
        <p:txBody>
          <a:bodyPr/>
          <a:lstStyle/>
          <a:p>
            <a:r>
              <a:rPr lang="en-US" dirty="0"/>
              <a:t>Websites to Review</a:t>
            </a:r>
          </a:p>
        </p:txBody>
      </p:sp>
      <p:sp>
        <p:nvSpPr>
          <p:cNvPr id="3" name="Content Placeholder 2">
            <a:extLst>
              <a:ext uri="{FF2B5EF4-FFF2-40B4-BE49-F238E27FC236}">
                <a16:creationId xmlns:a16="http://schemas.microsoft.com/office/drawing/2014/main" id="{A71D9513-D2A3-D652-1B46-F97C625520D6}"/>
              </a:ext>
            </a:extLst>
          </p:cNvPr>
          <p:cNvSpPr>
            <a:spLocks noGrp="1"/>
          </p:cNvSpPr>
          <p:nvPr>
            <p:ph type="body" sz="quarter" idx="13"/>
          </p:nvPr>
        </p:nvSpPr>
        <p:spPr/>
        <p:txBody>
          <a:bodyPr>
            <a:normAutofit/>
          </a:bodyPr>
          <a:lstStyle/>
          <a:p>
            <a:r>
              <a:rPr lang="en-US" sz="2400" dirty="0"/>
              <a:t>PVGIS (fantastic hourly data)</a:t>
            </a:r>
          </a:p>
          <a:p>
            <a:pPr lvl="1"/>
            <a:r>
              <a:rPr lang="en-US" dirty="0"/>
              <a:t>Find the best and worst place in Jamica</a:t>
            </a:r>
          </a:p>
          <a:p>
            <a:pPr lvl="1"/>
            <a:r>
              <a:rPr lang="en-US" dirty="0"/>
              <a:t>Download hourly data</a:t>
            </a:r>
          </a:p>
          <a:p>
            <a:r>
              <a:rPr lang="en-US" sz="2400" dirty="0"/>
              <a:t>World Wind Map</a:t>
            </a:r>
          </a:p>
          <a:p>
            <a:pPr lvl="1"/>
            <a:r>
              <a:rPr lang="en-US" dirty="0"/>
              <a:t>What is windspeed in locations in meters per second</a:t>
            </a:r>
          </a:p>
          <a:p>
            <a:pPr lvl="1"/>
            <a:r>
              <a:rPr lang="en-US" dirty="0"/>
              <a:t>Global Wind Atlas</a:t>
            </a:r>
          </a:p>
          <a:p>
            <a:r>
              <a:rPr lang="en-US" sz="2400" dirty="0"/>
              <a:t>PV Insight</a:t>
            </a:r>
          </a:p>
          <a:p>
            <a:pPr lvl="1"/>
            <a:r>
              <a:rPr lang="en-US" dirty="0"/>
              <a:t>What is current price of panels</a:t>
            </a:r>
          </a:p>
          <a:p>
            <a:r>
              <a:rPr lang="en-US" sz="2400" dirty="0"/>
              <a:t>Lazard LCOE (this is no good)</a:t>
            </a:r>
          </a:p>
          <a:p>
            <a:pPr lvl="1"/>
            <a:r>
              <a:rPr lang="en-US" dirty="0"/>
              <a:t>Find the cost assumptions</a:t>
            </a:r>
          </a:p>
          <a:p>
            <a:r>
              <a:rPr lang="en-US" sz="2400" dirty="0"/>
              <a:t>Solar Project Finance Model</a:t>
            </a:r>
          </a:p>
          <a:p>
            <a:endParaRPr lang="en-US" sz="2400" dirty="0"/>
          </a:p>
          <a:p>
            <a:endParaRPr lang="en-US" sz="2400" dirty="0"/>
          </a:p>
        </p:txBody>
      </p:sp>
    </p:spTree>
    <p:extLst>
      <p:ext uri="{BB962C8B-B14F-4D97-AF65-F5344CB8AC3E}">
        <p14:creationId xmlns:p14="http://schemas.microsoft.com/office/powerpoint/2010/main" val="120380898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2A0F-595F-69B7-0D49-194509FB6D5D}"/>
              </a:ext>
            </a:extLst>
          </p:cNvPr>
          <p:cNvSpPr>
            <a:spLocks noGrp="1"/>
          </p:cNvSpPr>
          <p:nvPr>
            <p:ph type="ctrTitle"/>
          </p:nvPr>
        </p:nvSpPr>
        <p:spPr/>
        <p:txBody>
          <a:bodyPr>
            <a:normAutofit/>
          </a:bodyPr>
          <a:lstStyle/>
          <a:p>
            <a:r>
              <a:rPr lang="en-US" dirty="0"/>
              <a:t>Section 2, Part 2 – Battery Lifespan</a:t>
            </a:r>
          </a:p>
        </p:txBody>
      </p:sp>
      <p:sp>
        <p:nvSpPr>
          <p:cNvPr id="3" name="Content Placeholder 2">
            <a:extLst>
              <a:ext uri="{FF2B5EF4-FFF2-40B4-BE49-F238E27FC236}">
                <a16:creationId xmlns:a16="http://schemas.microsoft.com/office/drawing/2014/main" id="{305149DD-AD01-BAEC-CC64-12B68DA770B6}"/>
              </a:ext>
            </a:extLst>
          </p:cNvPr>
          <p:cNvSpPr>
            <a:spLocks noGrp="1"/>
          </p:cNvSpPr>
          <p:nvPr>
            <p:ph type="body" sz="quarter" idx="13"/>
          </p:nvPr>
        </p:nvSpPr>
        <p:spPr/>
        <p:txBody>
          <a:bodyPr>
            <a:normAutofit/>
          </a:bodyPr>
          <a:lstStyle/>
          <a:p>
            <a:r>
              <a:rPr lang="en-US" sz="2400" dirty="0"/>
              <a:t>Importance of Lifespan Issue</a:t>
            </a:r>
          </a:p>
          <a:p>
            <a:endParaRPr lang="en-US" sz="2400" dirty="0"/>
          </a:p>
          <a:p>
            <a:r>
              <a:rPr lang="en-US" sz="2400" dirty="0"/>
              <a:t>Define cycle</a:t>
            </a:r>
          </a:p>
          <a:p>
            <a:r>
              <a:rPr lang="en-US" sz="2400" dirty="0"/>
              <a:t>Depends on number of cycles</a:t>
            </a:r>
          </a:p>
          <a:p>
            <a:r>
              <a:rPr lang="en-US" sz="2400" dirty="0"/>
              <a:t>Battery life management</a:t>
            </a:r>
          </a:p>
          <a:p>
            <a:endParaRPr lang="en-US" sz="2400" dirty="0"/>
          </a:p>
        </p:txBody>
      </p:sp>
    </p:spTree>
    <p:extLst>
      <p:ext uri="{BB962C8B-B14F-4D97-AF65-F5344CB8AC3E}">
        <p14:creationId xmlns:p14="http://schemas.microsoft.com/office/powerpoint/2010/main" val="6875532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D7C1-EC7F-98DC-A3F0-0524CCB6EBDD}"/>
              </a:ext>
            </a:extLst>
          </p:cNvPr>
          <p:cNvSpPr>
            <a:spLocks noGrp="1"/>
          </p:cNvSpPr>
          <p:nvPr>
            <p:ph type="ctrTitle"/>
          </p:nvPr>
        </p:nvSpPr>
        <p:spPr/>
        <p:txBody>
          <a:bodyPr/>
          <a:lstStyle/>
          <a:p>
            <a:r>
              <a:rPr lang="en-US" dirty="0"/>
              <a:t>Lifespan and Cycles</a:t>
            </a:r>
          </a:p>
        </p:txBody>
      </p:sp>
      <p:sp>
        <p:nvSpPr>
          <p:cNvPr id="3" name="Content Placeholder 2">
            <a:extLst>
              <a:ext uri="{FF2B5EF4-FFF2-40B4-BE49-F238E27FC236}">
                <a16:creationId xmlns:a16="http://schemas.microsoft.com/office/drawing/2014/main" id="{55F8796E-0A0B-32F7-10D7-013DB14879ED}"/>
              </a:ext>
            </a:extLst>
          </p:cNvPr>
          <p:cNvSpPr>
            <a:spLocks noGrp="1"/>
          </p:cNvSpPr>
          <p:nvPr>
            <p:ph type="body" sz="quarter" idx="13"/>
          </p:nvPr>
        </p:nvSpPr>
        <p:spPr/>
        <p:txBody>
          <a:bodyPr>
            <a:normAutofit/>
          </a:bodyPr>
          <a:lstStyle/>
          <a:p>
            <a:r>
              <a:rPr lang="en-US" dirty="0">
                <a:hlinkClick r:id="rId2"/>
              </a:rPr>
              <a:t>Lithium batteries</a:t>
            </a:r>
            <a:r>
              <a:rPr lang="en-US" dirty="0"/>
              <a:t> generally last longer and perform better than other types of batteries. Like lead-acid batteries, for example. </a:t>
            </a:r>
          </a:p>
          <a:p>
            <a:r>
              <a:rPr lang="en-US" dirty="0"/>
              <a:t>Lithium batteries currently have the longest lifespan of all available deep-cycle batteries. Many can last between 3,000 and 5,000 partial cycles. For comparison, lead-acid batteries typically give 500 -1,000 partial cycles.</a:t>
            </a:r>
          </a:p>
          <a:p>
            <a:r>
              <a:rPr lang="en-US" dirty="0"/>
              <a:t>Partial cycles refer to draining the battery and then recharging it. If you charge the battery and then discharge it at half its capacity, that would be a half cycle. Let’s consider a side-by-side or boat powered by a lithium battery that’s recharged once a day. This means that the battery should last for more than 3,000 days, which is over eight years. (3,000/365=8.22)</a:t>
            </a:r>
          </a:p>
          <a:p>
            <a:r>
              <a:rPr lang="en-US" dirty="0"/>
              <a:t>That’s a fantastic lifespan! By doing a few calculations, you can get a better feel for how long lithium batteries can last for you.</a:t>
            </a:r>
          </a:p>
          <a:p>
            <a:endParaRPr lang="en-US" dirty="0"/>
          </a:p>
        </p:txBody>
      </p:sp>
    </p:spTree>
    <p:extLst>
      <p:ext uri="{BB962C8B-B14F-4D97-AF65-F5344CB8AC3E}">
        <p14:creationId xmlns:p14="http://schemas.microsoft.com/office/powerpoint/2010/main" val="199432139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B3AC-37DA-4C86-B456-FB3A7809DD42}"/>
              </a:ext>
            </a:extLst>
          </p:cNvPr>
          <p:cNvSpPr>
            <a:spLocks noGrp="1"/>
          </p:cNvSpPr>
          <p:nvPr>
            <p:ph type="ctrTitle"/>
          </p:nvPr>
        </p:nvSpPr>
        <p:spPr/>
        <p:txBody>
          <a:bodyPr/>
          <a:lstStyle/>
          <a:p>
            <a:r>
              <a:rPr lang="en-US" dirty="0"/>
              <a:t>Battery Life of Laptop</a:t>
            </a:r>
          </a:p>
        </p:txBody>
      </p:sp>
      <p:sp>
        <p:nvSpPr>
          <p:cNvPr id="3" name="Text Placeholder 2">
            <a:extLst>
              <a:ext uri="{FF2B5EF4-FFF2-40B4-BE49-F238E27FC236}">
                <a16:creationId xmlns:a16="http://schemas.microsoft.com/office/drawing/2014/main" id="{02C53F27-3DCE-420E-846A-2A81F051A463}"/>
              </a:ext>
            </a:extLst>
          </p:cNvPr>
          <p:cNvSpPr>
            <a:spLocks noGrp="1"/>
          </p:cNvSpPr>
          <p:nvPr>
            <p:ph type="body" sz="quarter" idx="13"/>
          </p:nvPr>
        </p:nvSpPr>
        <p:spPr/>
        <p:txBody>
          <a:bodyPr>
            <a:normAutofit/>
          </a:bodyPr>
          <a:lstStyle/>
          <a:p>
            <a:pPr algn="l"/>
            <a:r>
              <a:rPr lang="en-US" b="1" i="0" dirty="0">
                <a:solidFill>
                  <a:srgbClr val="000000"/>
                </a:solidFill>
                <a:effectLst/>
                <a:latin typeface="HP Simplified"/>
              </a:rPr>
              <a:t>The battery doesn’t hold a charge</a:t>
            </a:r>
          </a:p>
          <a:p>
            <a:pPr algn="l"/>
            <a:r>
              <a:rPr lang="en-US" b="0" i="0" dirty="0">
                <a:solidFill>
                  <a:srgbClr val="000000"/>
                </a:solidFill>
                <a:effectLst/>
                <a:latin typeface="HP Simplified"/>
              </a:rPr>
              <a:t>On average, a </a:t>
            </a:r>
            <a:r>
              <a:rPr lang="en-US" b="0" i="0" u="none" strike="noStrike" dirty="0">
                <a:solidFill>
                  <a:srgbClr val="000000"/>
                </a:solidFill>
                <a:effectLst/>
                <a:latin typeface="HP Simplified"/>
                <a:hlinkClick r:id="rId2"/>
              </a:rPr>
              <a:t>laptop battery</a:t>
            </a:r>
            <a:r>
              <a:rPr lang="en-US" b="0" i="0" dirty="0">
                <a:solidFill>
                  <a:srgbClr val="000000"/>
                </a:solidFill>
                <a:effectLst/>
                <a:latin typeface="HP Simplified"/>
              </a:rPr>
              <a:t> has a lifespan of between two and four years (around 1,000 full charges). Total lifespan depends on the battery type, how you treat the computer, and how often you use your laptop. Additionally, using demanding software programs, your computer reaching high temperatures, or long periods of non-use can cause the battery to lose capacity more quickly.</a:t>
            </a:r>
          </a:p>
          <a:p>
            <a:pPr algn="l"/>
            <a:r>
              <a:rPr lang="en-US" b="0" i="0" dirty="0">
                <a:solidFill>
                  <a:srgbClr val="000000"/>
                </a:solidFill>
                <a:effectLst/>
                <a:latin typeface="HP Simplified"/>
              </a:rPr>
              <a:t>Batteries slowly degrade over time and with each charge-recharge cycle. To combat this, </a:t>
            </a:r>
            <a:r>
              <a:rPr lang="en-US" b="0" i="0" u="none" strike="noStrike" dirty="0">
                <a:solidFill>
                  <a:srgbClr val="000000"/>
                </a:solidFill>
                <a:effectLst/>
                <a:latin typeface="HP Simplified"/>
                <a:hlinkClick r:id="rId3"/>
              </a:rPr>
              <a:t>HP laptops</a:t>
            </a:r>
            <a:r>
              <a:rPr lang="en-US" b="0" i="0" dirty="0">
                <a:solidFill>
                  <a:srgbClr val="000000"/>
                </a:solidFill>
                <a:effectLst/>
                <a:latin typeface="HP Simplified"/>
              </a:rPr>
              <a:t> are designed to discharge a small amount of power after fully charging. The battery starts to charge again when the charge drops to 95%.</a:t>
            </a:r>
          </a:p>
          <a:p>
            <a:pPr algn="l"/>
            <a:r>
              <a:rPr lang="en-US" b="0" i="0" dirty="0">
                <a:solidFill>
                  <a:srgbClr val="000000"/>
                </a:solidFill>
                <a:effectLst/>
                <a:latin typeface="HP Simplified"/>
              </a:rPr>
              <a:t>Also, factors like display brightness, backlit keyboard, processing speed, and using external storage can have an impact on how long your charge lasts in the long term. Some users will even find that after a few years, their laptops no longer hold a charge at all.</a:t>
            </a:r>
          </a:p>
          <a:p>
            <a:pPr algn="l"/>
            <a:r>
              <a:rPr lang="en-US" b="0" i="0" dirty="0">
                <a:solidFill>
                  <a:srgbClr val="000000"/>
                </a:solidFill>
                <a:effectLst/>
                <a:latin typeface="HP Simplified"/>
              </a:rPr>
              <a:t>You do have the option of buying a new battery for your laptop as well. However, if your laptop is older, chances are it has issues that go beyond battery life, so it may make more sense to </a:t>
            </a:r>
            <a:r>
              <a:rPr lang="en-US" b="0" i="0" u="none" strike="noStrike" dirty="0">
                <a:solidFill>
                  <a:srgbClr val="000000"/>
                </a:solidFill>
                <a:effectLst/>
                <a:latin typeface="HP Simplified"/>
                <a:hlinkClick r:id="rId3"/>
              </a:rPr>
              <a:t>buy a new laptop</a:t>
            </a:r>
            <a:r>
              <a:rPr lang="en-US" b="0" i="0" dirty="0">
                <a:solidFill>
                  <a:srgbClr val="000000"/>
                </a:solidFill>
                <a:effectLst/>
                <a:latin typeface="HP Simplified"/>
              </a:rPr>
              <a:t>.</a:t>
            </a:r>
          </a:p>
          <a:p>
            <a:endParaRPr lang="en-US" dirty="0"/>
          </a:p>
        </p:txBody>
      </p:sp>
    </p:spTree>
    <p:extLst>
      <p:ext uri="{BB962C8B-B14F-4D97-AF65-F5344CB8AC3E}">
        <p14:creationId xmlns:p14="http://schemas.microsoft.com/office/powerpoint/2010/main" val="6887219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5068-679F-8F1E-698F-05739D9F71D9}"/>
              </a:ext>
            </a:extLst>
          </p:cNvPr>
          <p:cNvSpPr>
            <a:spLocks noGrp="1"/>
          </p:cNvSpPr>
          <p:nvPr>
            <p:ph type="ctrTitle"/>
          </p:nvPr>
        </p:nvSpPr>
        <p:spPr/>
        <p:txBody>
          <a:bodyPr/>
          <a:lstStyle/>
          <a:p>
            <a:r>
              <a:rPr lang="en-US" dirty="0"/>
              <a:t>What is a Cycle</a:t>
            </a:r>
          </a:p>
        </p:txBody>
      </p:sp>
      <p:pic>
        <p:nvPicPr>
          <p:cNvPr id="5" name="Picture 4">
            <a:extLst>
              <a:ext uri="{FF2B5EF4-FFF2-40B4-BE49-F238E27FC236}">
                <a16:creationId xmlns:a16="http://schemas.microsoft.com/office/drawing/2014/main" id="{03532D94-279C-B5C7-0E32-1693F579E876}"/>
              </a:ext>
            </a:extLst>
          </p:cNvPr>
          <p:cNvPicPr>
            <a:picLocks noChangeAspect="1"/>
          </p:cNvPicPr>
          <p:nvPr/>
        </p:nvPicPr>
        <p:blipFill>
          <a:blip r:embed="rId2"/>
          <a:stretch>
            <a:fillRect/>
          </a:stretch>
        </p:blipFill>
        <p:spPr>
          <a:xfrm>
            <a:off x="3519054" y="1836274"/>
            <a:ext cx="6145416" cy="4945772"/>
          </a:xfrm>
          <a:prstGeom prst="rect">
            <a:avLst/>
          </a:prstGeom>
        </p:spPr>
      </p:pic>
    </p:spTree>
    <p:extLst>
      <p:ext uri="{BB962C8B-B14F-4D97-AF65-F5344CB8AC3E}">
        <p14:creationId xmlns:p14="http://schemas.microsoft.com/office/powerpoint/2010/main" val="42075621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82EC-6EC9-50BE-A603-A3651EB0CCB7}"/>
              </a:ext>
            </a:extLst>
          </p:cNvPr>
          <p:cNvSpPr>
            <a:spLocks noGrp="1"/>
          </p:cNvSpPr>
          <p:nvPr>
            <p:ph type="ctrTitle"/>
          </p:nvPr>
        </p:nvSpPr>
        <p:spPr/>
        <p:txBody>
          <a:bodyPr/>
          <a:lstStyle/>
          <a:p>
            <a:r>
              <a:rPr lang="en-US" dirty="0"/>
              <a:t>Definition of Cycle in RFP</a:t>
            </a:r>
          </a:p>
        </p:txBody>
      </p:sp>
      <p:sp>
        <p:nvSpPr>
          <p:cNvPr id="3" name="Content Placeholder 2">
            <a:extLst>
              <a:ext uri="{FF2B5EF4-FFF2-40B4-BE49-F238E27FC236}">
                <a16:creationId xmlns:a16="http://schemas.microsoft.com/office/drawing/2014/main" id="{461E08EE-DE27-0EA6-F30B-F019B2CD0E05}"/>
              </a:ext>
            </a:extLst>
          </p:cNvPr>
          <p:cNvSpPr>
            <a:spLocks noGrp="1"/>
          </p:cNvSpPr>
          <p:nvPr>
            <p:ph type="body" sz="quarter" idx="13"/>
          </p:nvPr>
        </p:nvSpPr>
        <p:spPr/>
        <p:txBody>
          <a:bodyPr/>
          <a:lstStyle/>
          <a:p>
            <a:r>
              <a:rPr lang="en-US" dirty="0"/>
              <a:t>India RFP</a:t>
            </a:r>
          </a:p>
          <a:p>
            <a:endParaRPr lang="en-US" dirty="0"/>
          </a:p>
          <a:p>
            <a:endParaRPr lang="en-US" dirty="0"/>
          </a:p>
        </p:txBody>
      </p:sp>
      <p:pic>
        <p:nvPicPr>
          <p:cNvPr id="5" name="Picture 4">
            <a:extLst>
              <a:ext uri="{FF2B5EF4-FFF2-40B4-BE49-F238E27FC236}">
                <a16:creationId xmlns:a16="http://schemas.microsoft.com/office/drawing/2014/main" id="{391CCF0A-903B-A817-9C53-415A06FD2080}"/>
              </a:ext>
            </a:extLst>
          </p:cNvPr>
          <p:cNvPicPr>
            <a:picLocks noChangeAspect="1"/>
          </p:cNvPicPr>
          <p:nvPr/>
        </p:nvPicPr>
        <p:blipFill>
          <a:blip r:embed="rId2"/>
          <a:stretch>
            <a:fillRect/>
          </a:stretch>
        </p:blipFill>
        <p:spPr>
          <a:xfrm>
            <a:off x="1555747" y="2087594"/>
            <a:ext cx="8046775" cy="1654831"/>
          </a:xfrm>
          <a:prstGeom prst="rect">
            <a:avLst/>
          </a:prstGeom>
        </p:spPr>
      </p:pic>
    </p:spTree>
    <p:extLst>
      <p:ext uri="{BB962C8B-B14F-4D97-AF65-F5344CB8AC3E}">
        <p14:creationId xmlns:p14="http://schemas.microsoft.com/office/powerpoint/2010/main" val="360900158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76712-06E9-4F1D-8C66-AFE4D286DF4D}"/>
              </a:ext>
            </a:extLst>
          </p:cNvPr>
          <p:cNvSpPr>
            <a:spLocks noGrp="1"/>
          </p:cNvSpPr>
          <p:nvPr>
            <p:ph type="ctrTitle"/>
          </p:nvPr>
        </p:nvSpPr>
        <p:spPr/>
        <p:txBody>
          <a:bodyPr>
            <a:normAutofit/>
          </a:bodyPr>
          <a:lstStyle/>
          <a:p>
            <a:r>
              <a:rPr lang="en-US" dirty="0"/>
              <a:t>Lithium Battery for Storage and Augmentation</a:t>
            </a:r>
            <a:endParaRPr lang="en-CH" dirty="0"/>
          </a:p>
        </p:txBody>
      </p:sp>
      <p:pic>
        <p:nvPicPr>
          <p:cNvPr id="5" name="Content Placeholder 4">
            <a:extLst>
              <a:ext uri="{FF2B5EF4-FFF2-40B4-BE49-F238E27FC236}">
                <a16:creationId xmlns:a16="http://schemas.microsoft.com/office/drawing/2014/main" id="{03DDB52D-7E12-4756-A78E-51F362B60887}"/>
              </a:ext>
            </a:extLst>
          </p:cNvPr>
          <p:cNvPicPr>
            <a:picLocks noGrp="1" noChangeAspect="1"/>
          </p:cNvPicPr>
          <p:nvPr>
            <p:ph idx="4294967295"/>
          </p:nvPr>
        </p:nvPicPr>
        <p:blipFill>
          <a:blip r:embed="rId2"/>
          <a:stretch>
            <a:fillRect/>
          </a:stretch>
        </p:blipFill>
        <p:spPr>
          <a:xfrm>
            <a:off x="2679192" y="1571164"/>
            <a:ext cx="6016625" cy="4049713"/>
          </a:xfrm>
          <a:prstGeom prst="rect">
            <a:avLst/>
          </a:prstGeom>
        </p:spPr>
      </p:pic>
      <p:sp>
        <p:nvSpPr>
          <p:cNvPr id="4" name="Slide Number Placeholder 3">
            <a:extLst>
              <a:ext uri="{FF2B5EF4-FFF2-40B4-BE49-F238E27FC236}">
                <a16:creationId xmlns:a16="http://schemas.microsoft.com/office/drawing/2014/main" id="{DDE87343-35F0-43A8-B352-9C27E660E9FF}"/>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165</a:t>
            </a:fld>
            <a:endParaRPr lang="ko-KR" altLang="en-US" dirty="0"/>
          </a:p>
        </p:txBody>
      </p:sp>
    </p:spTree>
    <p:extLst>
      <p:ext uri="{BB962C8B-B14F-4D97-AF65-F5344CB8AC3E}">
        <p14:creationId xmlns:p14="http://schemas.microsoft.com/office/powerpoint/2010/main" val="33516994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D84F-A3CD-F749-BAC6-82AC4DEFF76A}"/>
              </a:ext>
            </a:extLst>
          </p:cNvPr>
          <p:cNvSpPr>
            <a:spLocks noGrp="1"/>
          </p:cNvSpPr>
          <p:nvPr>
            <p:ph type="ctrTitle"/>
          </p:nvPr>
        </p:nvSpPr>
        <p:spPr/>
        <p:txBody>
          <a:bodyPr/>
          <a:lstStyle/>
          <a:p>
            <a:r>
              <a:rPr lang="en-US" dirty="0"/>
              <a:t>Lifespan from RFP and PPA</a:t>
            </a:r>
          </a:p>
        </p:txBody>
      </p:sp>
      <p:sp>
        <p:nvSpPr>
          <p:cNvPr id="3" name="Content Placeholder 2">
            <a:extLst>
              <a:ext uri="{FF2B5EF4-FFF2-40B4-BE49-F238E27FC236}">
                <a16:creationId xmlns:a16="http://schemas.microsoft.com/office/drawing/2014/main" id="{C1840473-F57B-E2E0-BC9C-A7DA24C61BC1}"/>
              </a:ext>
            </a:extLst>
          </p:cNvPr>
          <p:cNvSpPr>
            <a:spLocks noGrp="1"/>
          </p:cNvSpPr>
          <p:nvPr>
            <p:ph type="body" sz="quarter" idx="13"/>
          </p:nvPr>
        </p:nvSpPr>
        <p:spPr/>
        <p:txBody>
          <a:bodyPr/>
          <a:lstStyle/>
          <a:p>
            <a:r>
              <a:rPr lang="en-US" dirty="0"/>
              <a:t>12 or 10 years</a:t>
            </a:r>
          </a:p>
          <a:p>
            <a:endParaRPr lang="en-US" dirty="0"/>
          </a:p>
          <a:p>
            <a:endParaRPr lang="en-US" dirty="0"/>
          </a:p>
        </p:txBody>
      </p:sp>
      <p:pic>
        <p:nvPicPr>
          <p:cNvPr id="5" name="Picture 4">
            <a:extLst>
              <a:ext uri="{FF2B5EF4-FFF2-40B4-BE49-F238E27FC236}">
                <a16:creationId xmlns:a16="http://schemas.microsoft.com/office/drawing/2014/main" id="{5D23CF7B-BA55-A1CE-E245-EF478224055E}"/>
              </a:ext>
            </a:extLst>
          </p:cNvPr>
          <p:cNvPicPr>
            <a:picLocks noChangeAspect="1"/>
          </p:cNvPicPr>
          <p:nvPr/>
        </p:nvPicPr>
        <p:blipFill>
          <a:blip r:embed="rId2"/>
          <a:stretch>
            <a:fillRect/>
          </a:stretch>
        </p:blipFill>
        <p:spPr>
          <a:xfrm>
            <a:off x="1828800" y="2471301"/>
            <a:ext cx="8534400" cy="2500219"/>
          </a:xfrm>
          <a:prstGeom prst="rect">
            <a:avLst/>
          </a:prstGeom>
        </p:spPr>
      </p:pic>
      <p:pic>
        <p:nvPicPr>
          <p:cNvPr id="6" name="Picture 5">
            <a:extLst>
              <a:ext uri="{FF2B5EF4-FFF2-40B4-BE49-F238E27FC236}">
                <a16:creationId xmlns:a16="http://schemas.microsoft.com/office/drawing/2014/main" id="{C31D9F3D-3E31-AE5A-08F4-FC03E9CD023D}"/>
              </a:ext>
            </a:extLst>
          </p:cNvPr>
          <p:cNvPicPr>
            <a:picLocks noChangeAspect="1"/>
          </p:cNvPicPr>
          <p:nvPr/>
        </p:nvPicPr>
        <p:blipFill>
          <a:blip r:embed="rId3"/>
          <a:stretch>
            <a:fillRect/>
          </a:stretch>
        </p:blipFill>
        <p:spPr>
          <a:xfrm>
            <a:off x="2574353" y="5327693"/>
            <a:ext cx="7558822" cy="591193"/>
          </a:xfrm>
          <a:prstGeom prst="rect">
            <a:avLst/>
          </a:prstGeom>
        </p:spPr>
      </p:pic>
    </p:spTree>
    <p:extLst>
      <p:ext uri="{BB962C8B-B14F-4D97-AF65-F5344CB8AC3E}">
        <p14:creationId xmlns:p14="http://schemas.microsoft.com/office/powerpoint/2010/main" val="38884604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7CD6-71CD-3359-78C8-CDEC9F634B23}"/>
              </a:ext>
            </a:extLst>
          </p:cNvPr>
          <p:cNvSpPr>
            <a:spLocks noGrp="1"/>
          </p:cNvSpPr>
          <p:nvPr>
            <p:ph type="ctrTitle"/>
          </p:nvPr>
        </p:nvSpPr>
        <p:spPr/>
        <p:txBody>
          <a:bodyPr/>
          <a:lstStyle/>
          <a:p>
            <a:r>
              <a:rPr lang="en-US" dirty="0"/>
              <a:t>Some Estimates of Battery Life</a:t>
            </a:r>
          </a:p>
        </p:txBody>
      </p:sp>
      <p:sp>
        <p:nvSpPr>
          <p:cNvPr id="3" name="Content Placeholder 2">
            <a:extLst>
              <a:ext uri="{FF2B5EF4-FFF2-40B4-BE49-F238E27FC236}">
                <a16:creationId xmlns:a16="http://schemas.microsoft.com/office/drawing/2014/main" id="{CA6A5940-6B99-0F6A-362E-80B806EAC146}"/>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3FB6800-C0E1-0F43-E13C-3AECDA6B3573}"/>
              </a:ext>
            </a:extLst>
          </p:cNvPr>
          <p:cNvPicPr>
            <a:picLocks noChangeAspect="1"/>
          </p:cNvPicPr>
          <p:nvPr/>
        </p:nvPicPr>
        <p:blipFill>
          <a:blip r:embed="rId2"/>
          <a:stretch>
            <a:fillRect/>
          </a:stretch>
        </p:blipFill>
        <p:spPr>
          <a:xfrm>
            <a:off x="2950164" y="1424380"/>
            <a:ext cx="7118746" cy="5278597"/>
          </a:xfrm>
          <a:prstGeom prst="rect">
            <a:avLst/>
          </a:prstGeom>
        </p:spPr>
      </p:pic>
    </p:spTree>
    <p:extLst>
      <p:ext uri="{BB962C8B-B14F-4D97-AF65-F5344CB8AC3E}">
        <p14:creationId xmlns:p14="http://schemas.microsoft.com/office/powerpoint/2010/main" val="20778599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76B43A-D044-4486-90C4-CCE539107789}"/>
              </a:ext>
            </a:extLst>
          </p:cNvPr>
          <p:cNvSpPr>
            <a:spLocks noGrp="1"/>
          </p:cNvSpPr>
          <p:nvPr>
            <p:ph type="ctrTitle"/>
          </p:nvPr>
        </p:nvSpPr>
        <p:spPr/>
        <p:txBody>
          <a:bodyPr/>
          <a:lstStyle/>
          <a:p>
            <a:r>
              <a:rPr lang="en-US" dirty="0"/>
              <a:t>Life and Discharges</a:t>
            </a:r>
            <a:endParaRPr lang="en-CH" dirty="0"/>
          </a:p>
        </p:txBody>
      </p:sp>
      <p:sp>
        <p:nvSpPr>
          <p:cNvPr id="4" name="Content Placeholder 3">
            <a:extLst>
              <a:ext uri="{FF2B5EF4-FFF2-40B4-BE49-F238E27FC236}">
                <a16:creationId xmlns:a16="http://schemas.microsoft.com/office/drawing/2014/main" id="{3B6B7D09-D340-4C5A-A304-655E19A1700A}"/>
              </a:ext>
            </a:extLst>
          </p:cNvPr>
          <p:cNvSpPr>
            <a:spLocks noGrp="1"/>
          </p:cNvSpPr>
          <p:nvPr>
            <p:ph type="body" sz="quarter" idx="13"/>
          </p:nvPr>
        </p:nvSpPr>
        <p:spPr/>
        <p:txBody>
          <a:bodyPr>
            <a:normAutofit/>
          </a:bodyPr>
          <a:lstStyle/>
          <a:p>
            <a:pPr algn="l"/>
            <a:r>
              <a:rPr lang="en-US" dirty="0"/>
              <a:t>The lithium-ion battery works on ion movement between the positive and negative electrodes. </a:t>
            </a:r>
          </a:p>
          <a:p>
            <a:pPr algn="l"/>
            <a:r>
              <a:rPr lang="en-US" dirty="0"/>
              <a:t>In theory such a mechanism should work forever. </a:t>
            </a:r>
          </a:p>
          <a:p>
            <a:pPr algn="l"/>
            <a:r>
              <a:rPr lang="en-US" dirty="0"/>
              <a:t>Cycling, elevated temperature and aging decrease the performance over time.</a:t>
            </a:r>
          </a:p>
        </p:txBody>
      </p:sp>
    </p:spTree>
    <p:extLst>
      <p:ext uri="{BB962C8B-B14F-4D97-AF65-F5344CB8AC3E}">
        <p14:creationId xmlns:p14="http://schemas.microsoft.com/office/powerpoint/2010/main" val="41100224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47BBD8-3251-46DD-A38E-DA069CB02FC1}"/>
              </a:ext>
            </a:extLst>
          </p:cNvPr>
          <p:cNvSpPr>
            <a:spLocks noGrp="1"/>
          </p:cNvSpPr>
          <p:nvPr>
            <p:ph type="ctrTitle"/>
          </p:nvPr>
        </p:nvSpPr>
        <p:spPr/>
        <p:txBody>
          <a:bodyPr/>
          <a:lstStyle/>
          <a:p>
            <a:r>
              <a:rPr lang="en-US" dirty="0"/>
              <a:t>Battery Life and Lifetime Warranty </a:t>
            </a:r>
          </a:p>
        </p:txBody>
      </p:sp>
      <p:sp>
        <p:nvSpPr>
          <p:cNvPr id="2" name="Content Placeholder 1">
            <a:extLst>
              <a:ext uri="{FF2B5EF4-FFF2-40B4-BE49-F238E27FC236}">
                <a16:creationId xmlns:a16="http://schemas.microsoft.com/office/drawing/2014/main" id="{8CB4B339-3230-43F2-B621-CE2E795696F9}"/>
              </a:ext>
            </a:extLst>
          </p:cNvPr>
          <p:cNvSpPr>
            <a:spLocks noGrp="1"/>
          </p:cNvSpPr>
          <p:nvPr>
            <p:ph type="body" sz="quarter" idx="13"/>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6E398E17-C476-4E73-A0EF-441704FC1744}"/>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169</a:t>
            </a:fld>
            <a:endParaRPr lang="ko-KR" altLang="en-US" dirty="0"/>
          </a:p>
        </p:txBody>
      </p:sp>
      <p:pic>
        <p:nvPicPr>
          <p:cNvPr id="6" name="Picture 5">
            <a:extLst>
              <a:ext uri="{FF2B5EF4-FFF2-40B4-BE49-F238E27FC236}">
                <a16:creationId xmlns:a16="http://schemas.microsoft.com/office/drawing/2014/main" id="{DC2385A6-6829-4821-8902-D21F806FF850}"/>
              </a:ext>
            </a:extLst>
          </p:cNvPr>
          <p:cNvPicPr>
            <a:picLocks noChangeAspect="1"/>
          </p:cNvPicPr>
          <p:nvPr/>
        </p:nvPicPr>
        <p:blipFill>
          <a:blip r:embed="rId2"/>
          <a:stretch>
            <a:fillRect/>
          </a:stretch>
        </p:blipFill>
        <p:spPr>
          <a:xfrm>
            <a:off x="2484562" y="1429990"/>
            <a:ext cx="7213600" cy="4444934"/>
          </a:xfrm>
          <a:prstGeom prst="rect">
            <a:avLst/>
          </a:prstGeom>
        </p:spPr>
      </p:pic>
    </p:spTree>
    <p:extLst>
      <p:ext uri="{BB962C8B-B14F-4D97-AF65-F5344CB8AC3E}">
        <p14:creationId xmlns:p14="http://schemas.microsoft.com/office/powerpoint/2010/main" val="3179678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73699-2D80-A903-1559-8AABCF677179}"/>
              </a:ext>
            </a:extLst>
          </p:cNvPr>
          <p:cNvSpPr>
            <a:spLocks noGrp="1"/>
          </p:cNvSpPr>
          <p:nvPr>
            <p:ph type="ctrTitle"/>
          </p:nvPr>
        </p:nvSpPr>
        <p:spPr/>
        <p:txBody>
          <a:bodyPr/>
          <a:lstStyle/>
          <a:p>
            <a:r>
              <a:rPr lang="en-US" dirty="0"/>
              <a:t>Session 1 Subjects</a:t>
            </a:r>
          </a:p>
        </p:txBody>
      </p:sp>
      <p:sp>
        <p:nvSpPr>
          <p:cNvPr id="3" name="Content Placeholder 2">
            <a:extLst>
              <a:ext uri="{FF2B5EF4-FFF2-40B4-BE49-F238E27FC236}">
                <a16:creationId xmlns:a16="http://schemas.microsoft.com/office/drawing/2014/main" id="{0519F238-C726-6CF6-1810-959DA2A3F922}"/>
              </a:ext>
            </a:extLst>
          </p:cNvPr>
          <p:cNvSpPr>
            <a:spLocks noGrp="1"/>
          </p:cNvSpPr>
          <p:nvPr>
            <p:ph type="body" sz="quarter" idx="13"/>
          </p:nvPr>
        </p:nvSpPr>
        <p:spPr/>
        <p:txBody>
          <a:bodyPr>
            <a:normAutofit/>
          </a:bodyPr>
          <a:lstStyle/>
          <a:p>
            <a:pPr marL="452438" indent="-342900">
              <a:lnSpc>
                <a:spcPct val="107000"/>
              </a:lnSpc>
              <a:spcAft>
                <a:spcPts val="800"/>
              </a:spcAft>
              <a:buFont typeface="+mj-lt"/>
              <a:buAutoNum type="arabicPeriod"/>
              <a:tabLst>
                <a:tab pos="341313" algn="l"/>
              </a:tabLst>
            </a:pPr>
            <a:r>
              <a:rPr lang="en-US" sz="1800" kern="100" dirty="0">
                <a:latin typeface="Calibri" panose="020F0502020204030204" pitchFamily="34" charset="0"/>
                <a:ea typeface="Calibri" panose="020F0502020204030204" pitchFamily="34" charset="0"/>
                <a:cs typeface="Times New Roman" panose="02020603050405020304" pitchFamily="18" charset="0"/>
              </a:rPr>
              <a:t>Renewable Energy Intermittency, Weather Patterns and Unavailability</a:t>
            </a:r>
          </a:p>
          <a:p>
            <a:pPr marL="452438" indent="-342900">
              <a:lnSpc>
                <a:spcPct val="107000"/>
              </a:lnSpc>
              <a:spcAft>
                <a:spcPts val="800"/>
              </a:spcAft>
              <a:buFont typeface="+mj-lt"/>
              <a:buAutoNum type="arabicPeriod"/>
              <a:tabLst>
                <a:tab pos="341313" algn="l"/>
              </a:tabLst>
            </a:pPr>
            <a:r>
              <a:rPr lang="en-US" sz="1800" kern="100" dirty="0">
                <a:latin typeface="Calibri" panose="020F0502020204030204" pitchFamily="34" charset="0"/>
                <a:ea typeface="Calibri" panose="020F0502020204030204" pitchFamily="34" charset="0"/>
                <a:cs typeface="Times New Roman" panose="02020603050405020304" pitchFamily="18" charset="0"/>
              </a:rPr>
              <a:t>Problems with Island Systems and Ancillary Service Issues (the duck curve)</a:t>
            </a:r>
          </a:p>
          <a:p>
            <a:pPr marL="452438" indent="-342900">
              <a:lnSpc>
                <a:spcPct val="107000"/>
              </a:lnSpc>
              <a:spcAft>
                <a:spcPts val="800"/>
              </a:spcAft>
              <a:buFont typeface="+mj-lt"/>
              <a:buAutoNum type="arabicPeriod"/>
              <a:tabLst>
                <a:tab pos="341313" algn="l"/>
              </a:tabLst>
            </a:pPr>
            <a:r>
              <a:rPr lang="en-US" sz="1800" kern="100" dirty="0">
                <a:latin typeface="Calibri" panose="020F0502020204030204" pitchFamily="34" charset="0"/>
                <a:ea typeface="Calibri" panose="020F0502020204030204" pitchFamily="34" charset="0"/>
                <a:cs typeface="Times New Roman" panose="02020603050405020304" pitchFamily="18" charset="0"/>
              </a:rPr>
              <a:t>Economics - Can Solar/Wind plus Storage Compete with Conventional Dispatchable Technologies on a Cost Basis in Island Systems (LCOE introduction)</a:t>
            </a:r>
          </a:p>
          <a:p>
            <a:pPr marL="452438" indent="-342900">
              <a:lnSpc>
                <a:spcPct val="107000"/>
              </a:lnSpc>
              <a:spcAft>
                <a:spcPts val="800"/>
              </a:spcAft>
              <a:buFont typeface="+mj-lt"/>
              <a:buAutoNum type="arabicPeriod"/>
              <a:tabLst>
                <a:tab pos="341313" algn="l"/>
              </a:tabLst>
            </a:pPr>
            <a:r>
              <a:rPr lang="en-US" sz="1800" kern="100" dirty="0">
                <a:latin typeface="Calibri" panose="020F0502020204030204" pitchFamily="34" charset="0"/>
                <a:ea typeface="Calibri" panose="020F0502020204030204" pitchFamily="34" charset="0"/>
                <a:cs typeface="Times New Roman" panose="02020603050405020304" pitchFamily="18" charset="0"/>
              </a:rPr>
              <a:t>Battery Storage Duration and Cycles</a:t>
            </a:r>
          </a:p>
          <a:p>
            <a:pPr marL="452438" indent="-342900">
              <a:lnSpc>
                <a:spcPct val="107000"/>
              </a:lnSpc>
              <a:spcAft>
                <a:spcPts val="800"/>
              </a:spcAft>
              <a:buFont typeface="+mj-lt"/>
              <a:buAutoNum type="arabicPeriod"/>
              <a:tabLst>
                <a:tab pos="341313" algn="l"/>
              </a:tabLst>
            </a:pPr>
            <a:r>
              <a:rPr lang="en-US" sz="1800" kern="100" dirty="0">
                <a:latin typeface="Calibri" panose="020F0502020204030204" pitchFamily="34" charset="0"/>
                <a:ea typeface="Calibri" panose="020F0502020204030204" pitchFamily="34" charset="0"/>
                <a:cs typeface="Times New Roman" panose="02020603050405020304" pitchFamily="18" charset="0"/>
              </a:rPr>
              <a:t>Use of Batteries for Different Ancillary Services (spinning reserve, fast start, frequency management, voltage regulation) </a:t>
            </a:r>
          </a:p>
          <a:p>
            <a:pPr marL="452438" indent="-342900">
              <a:lnSpc>
                <a:spcPct val="107000"/>
              </a:lnSpc>
              <a:spcAft>
                <a:spcPts val="800"/>
              </a:spcAft>
              <a:buFont typeface="+mj-lt"/>
              <a:buAutoNum type="arabicPeriod"/>
              <a:tabLst>
                <a:tab pos="341313" algn="l"/>
              </a:tabLst>
            </a:pPr>
            <a:r>
              <a:rPr lang="en-US" sz="1800" kern="100" dirty="0">
                <a:latin typeface="Calibri" panose="020F0502020204030204" pitchFamily="34" charset="0"/>
                <a:ea typeface="Calibri" panose="020F0502020204030204" pitchFamily="34" charset="0"/>
                <a:cs typeface="Times New Roman" panose="02020603050405020304" pitchFamily="18" charset="0"/>
              </a:rPr>
              <a:t>Use of Batteries for Bulk Power Storage (shifting power from daytime to nighttime) </a:t>
            </a:r>
          </a:p>
          <a:p>
            <a:pPr marL="452438" indent="-342900">
              <a:lnSpc>
                <a:spcPct val="107000"/>
              </a:lnSpc>
              <a:spcAft>
                <a:spcPts val="800"/>
              </a:spcAft>
              <a:buFont typeface="+mj-lt"/>
              <a:buAutoNum type="arabicPeriod"/>
              <a:tabLst>
                <a:tab pos="341313" algn="l"/>
              </a:tabLst>
            </a:pPr>
            <a:r>
              <a:rPr lang="en-US" sz="1800" kern="100" dirty="0">
                <a:latin typeface="Calibri" panose="020F0502020204030204" pitchFamily="34" charset="0"/>
                <a:ea typeface="Calibri" panose="020F0502020204030204" pitchFamily="34" charset="0"/>
                <a:cs typeface="Times New Roman" panose="02020603050405020304" pitchFamily="18" charset="0"/>
              </a:rPr>
              <a:t>Discussion of potential for using batteries for multiple uses – can you reserve battery capacity for frequency regulation and at the same time use the battery for moving power from off-peak to on-peak periods</a:t>
            </a:r>
          </a:p>
          <a:p>
            <a:pPr marL="341313" indent="-231775">
              <a:tabLst>
                <a:tab pos="341313" algn="l"/>
              </a:tabLst>
            </a:pPr>
            <a:endParaRPr lang="en-US" dirty="0"/>
          </a:p>
        </p:txBody>
      </p:sp>
    </p:spTree>
    <p:extLst>
      <p:ext uri="{BB962C8B-B14F-4D97-AF65-F5344CB8AC3E}">
        <p14:creationId xmlns:p14="http://schemas.microsoft.com/office/powerpoint/2010/main" val="122640355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0ECC0-4830-4246-8BB3-CFACA43B674D}"/>
              </a:ext>
            </a:extLst>
          </p:cNvPr>
          <p:cNvSpPr>
            <a:spLocks noGrp="1"/>
          </p:cNvSpPr>
          <p:nvPr>
            <p:ph type="ctrTitle"/>
          </p:nvPr>
        </p:nvSpPr>
        <p:spPr/>
        <p:txBody>
          <a:bodyPr/>
          <a:lstStyle/>
          <a:p>
            <a:r>
              <a:rPr lang="en-US" dirty="0"/>
              <a:t>Degradation and Life</a:t>
            </a:r>
          </a:p>
        </p:txBody>
      </p:sp>
      <p:sp>
        <p:nvSpPr>
          <p:cNvPr id="2" name="Content Placeholder 1">
            <a:extLst>
              <a:ext uri="{FF2B5EF4-FFF2-40B4-BE49-F238E27FC236}">
                <a16:creationId xmlns:a16="http://schemas.microsoft.com/office/drawing/2014/main" id="{E801818D-F38B-48CF-A8E1-D5D5C62D53F6}"/>
              </a:ext>
            </a:extLst>
          </p:cNvPr>
          <p:cNvSpPr>
            <a:spLocks noGrp="1"/>
          </p:cNvSpPr>
          <p:nvPr>
            <p:ph type="body" sz="quarter" idx="13"/>
          </p:nvPr>
        </p:nvSpPr>
        <p:spPr/>
        <p:txBody>
          <a:bodyPr/>
          <a:lstStyle/>
          <a:p>
            <a:r>
              <a:rPr lang="en-US" dirty="0"/>
              <a:t>Can compute that annual degradation from this table.</a:t>
            </a:r>
          </a:p>
          <a:p>
            <a:endParaRPr lang="en-US" dirty="0"/>
          </a:p>
          <a:p>
            <a:endParaRPr lang="en-US" dirty="0"/>
          </a:p>
        </p:txBody>
      </p:sp>
      <p:sp>
        <p:nvSpPr>
          <p:cNvPr id="4" name="Slide Number Placeholder 3">
            <a:extLst>
              <a:ext uri="{FF2B5EF4-FFF2-40B4-BE49-F238E27FC236}">
                <a16:creationId xmlns:a16="http://schemas.microsoft.com/office/drawing/2014/main" id="{7EC0D7D5-779B-4FD1-98B3-0D947D35CEED}"/>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170</a:t>
            </a:fld>
            <a:endParaRPr lang="ko-KR" altLang="en-US" dirty="0"/>
          </a:p>
        </p:txBody>
      </p:sp>
      <p:pic>
        <p:nvPicPr>
          <p:cNvPr id="5" name="Picture 4">
            <a:extLst>
              <a:ext uri="{FF2B5EF4-FFF2-40B4-BE49-F238E27FC236}">
                <a16:creationId xmlns:a16="http://schemas.microsoft.com/office/drawing/2014/main" id="{722B50EA-159A-48A3-9544-8F90C2D72E51}"/>
              </a:ext>
            </a:extLst>
          </p:cNvPr>
          <p:cNvPicPr>
            <a:picLocks noChangeAspect="1"/>
          </p:cNvPicPr>
          <p:nvPr/>
        </p:nvPicPr>
        <p:blipFill>
          <a:blip r:embed="rId2"/>
          <a:stretch>
            <a:fillRect/>
          </a:stretch>
        </p:blipFill>
        <p:spPr>
          <a:xfrm>
            <a:off x="2760919" y="2557972"/>
            <a:ext cx="5716707" cy="3980941"/>
          </a:xfrm>
          <a:prstGeom prst="rect">
            <a:avLst/>
          </a:prstGeom>
        </p:spPr>
      </p:pic>
    </p:spTree>
    <p:extLst>
      <p:ext uri="{BB962C8B-B14F-4D97-AF65-F5344CB8AC3E}">
        <p14:creationId xmlns:p14="http://schemas.microsoft.com/office/powerpoint/2010/main" val="52712716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AD34-8362-42A8-8270-556D2D4406EC}"/>
              </a:ext>
            </a:extLst>
          </p:cNvPr>
          <p:cNvSpPr>
            <a:spLocks noGrp="1"/>
          </p:cNvSpPr>
          <p:nvPr>
            <p:ph type="ctrTitle"/>
          </p:nvPr>
        </p:nvSpPr>
        <p:spPr/>
        <p:txBody>
          <a:bodyPr/>
          <a:lstStyle/>
          <a:p>
            <a:r>
              <a:rPr lang="en-US" dirty="0"/>
              <a:t>Life of Cell Phones and Cycles</a:t>
            </a:r>
          </a:p>
        </p:txBody>
      </p:sp>
      <p:pic>
        <p:nvPicPr>
          <p:cNvPr id="5" name="Picture 4">
            <a:extLst>
              <a:ext uri="{FF2B5EF4-FFF2-40B4-BE49-F238E27FC236}">
                <a16:creationId xmlns:a16="http://schemas.microsoft.com/office/drawing/2014/main" id="{7539B7CA-F1C4-4AD7-8EE0-DD1DD903338E}"/>
              </a:ext>
            </a:extLst>
          </p:cNvPr>
          <p:cNvPicPr>
            <a:picLocks noChangeAspect="1"/>
          </p:cNvPicPr>
          <p:nvPr/>
        </p:nvPicPr>
        <p:blipFill>
          <a:blip r:embed="rId2"/>
          <a:stretch>
            <a:fillRect/>
          </a:stretch>
        </p:blipFill>
        <p:spPr>
          <a:xfrm>
            <a:off x="2136183" y="1782718"/>
            <a:ext cx="7167966" cy="4417322"/>
          </a:xfrm>
          <a:prstGeom prst="rect">
            <a:avLst/>
          </a:prstGeom>
        </p:spPr>
      </p:pic>
    </p:spTree>
    <p:extLst>
      <p:ext uri="{BB962C8B-B14F-4D97-AF65-F5344CB8AC3E}">
        <p14:creationId xmlns:p14="http://schemas.microsoft.com/office/powerpoint/2010/main" val="270906460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1FFE88-E767-49F4-93ED-1DDAA52F7EBF}"/>
              </a:ext>
            </a:extLst>
          </p:cNvPr>
          <p:cNvSpPr>
            <a:spLocks noGrp="1"/>
          </p:cNvSpPr>
          <p:nvPr>
            <p:ph type="ctrTitle"/>
          </p:nvPr>
        </p:nvSpPr>
        <p:spPr/>
        <p:txBody>
          <a:bodyPr>
            <a:normAutofit/>
          </a:bodyPr>
          <a:lstStyle/>
          <a:p>
            <a:r>
              <a:rPr lang="en-US" dirty="0"/>
              <a:t>Battery and Cycle Life for Storage Applications</a:t>
            </a:r>
            <a:endParaRPr lang="en-CH" dirty="0"/>
          </a:p>
        </p:txBody>
      </p:sp>
      <p:sp>
        <p:nvSpPr>
          <p:cNvPr id="2" name="Content Placeholder 1">
            <a:extLst>
              <a:ext uri="{FF2B5EF4-FFF2-40B4-BE49-F238E27FC236}">
                <a16:creationId xmlns:a16="http://schemas.microsoft.com/office/drawing/2014/main" id="{9EEF717F-56E9-4C34-A4D4-6EA69937EF1A}"/>
              </a:ext>
            </a:extLst>
          </p:cNvPr>
          <p:cNvSpPr>
            <a:spLocks noGrp="1"/>
          </p:cNvSpPr>
          <p:nvPr>
            <p:ph type="body" sz="quarter" idx="13"/>
          </p:nvPr>
        </p:nvSpPr>
        <p:spPr/>
        <p:txBody>
          <a:bodyPr>
            <a:normAutofit/>
          </a:bodyPr>
          <a:lstStyle/>
          <a:p>
            <a:r>
              <a:rPr lang="en-US" sz="2400" dirty="0"/>
              <a:t>Home solar battery units last anywhere between 5 and 15 years. </a:t>
            </a:r>
          </a:p>
          <a:p>
            <a:r>
              <a:rPr lang="en-US" sz="2400" dirty="0"/>
              <a:t>Under NREL's scenarios, an energy storage system is expected to last between seven and 10 years. </a:t>
            </a:r>
            <a:r>
              <a:rPr lang="en-US" sz="2400" i="1" dirty="0"/>
              <a:t>"Without active thermal management, 7 years lifetime is possible provided the battery is cycled within a restricted 47% DOD operating range. With active thermal management, 10 years lifetime is possible provided the battery is cycled within a restricted 54% operating range,"</a:t>
            </a:r>
            <a:r>
              <a:rPr lang="en-US" sz="2400" dirty="0"/>
              <a:t> </a:t>
            </a:r>
          </a:p>
          <a:p>
            <a:r>
              <a:rPr lang="en-US" sz="2400" dirty="0"/>
              <a:t>This means that if you decide to install a solar battery today, it’s almost certain you’ll need a replacement in the future to match the 20- to 30-year lifespan of your solar power system.</a:t>
            </a:r>
          </a:p>
          <a:p>
            <a:r>
              <a:rPr lang="en-US" sz="2400" dirty="0"/>
              <a:t>The life expectancy of a solar battery is mostly determined by its usage cycles. Most solar batteries are generally deep-cycle batteries, which allows them to discharge up to 80% of their stored energy before recharging.</a:t>
            </a:r>
          </a:p>
        </p:txBody>
      </p:sp>
      <p:sp>
        <p:nvSpPr>
          <p:cNvPr id="4" name="Slide Number Placeholder 3">
            <a:extLst>
              <a:ext uri="{FF2B5EF4-FFF2-40B4-BE49-F238E27FC236}">
                <a16:creationId xmlns:a16="http://schemas.microsoft.com/office/drawing/2014/main" id="{F854771F-D767-41F9-A7F7-36636703C5A4}"/>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172</a:t>
            </a:fld>
            <a:endParaRPr lang="ko-KR" altLang="en-US" dirty="0"/>
          </a:p>
        </p:txBody>
      </p:sp>
    </p:spTree>
    <p:extLst>
      <p:ext uri="{BB962C8B-B14F-4D97-AF65-F5344CB8AC3E}">
        <p14:creationId xmlns:p14="http://schemas.microsoft.com/office/powerpoint/2010/main" val="177668461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2C8CB-C52C-402B-A035-1EF8F31B0470}"/>
              </a:ext>
            </a:extLst>
          </p:cNvPr>
          <p:cNvSpPr>
            <a:spLocks noGrp="1"/>
          </p:cNvSpPr>
          <p:nvPr>
            <p:ph type="ctrTitle"/>
          </p:nvPr>
        </p:nvSpPr>
        <p:spPr/>
        <p:txBody>
          <a:bodyPr>
            <a:normAutofit/>
          </a:bodyPr>
          <a:lstStyle/>
          <a:p>
            <a:r>
              <a:rPr lang="en-US" dirty="0"/>
              <a:t>Battery Life for Different Types of Batteries</a:t>
            </a:r>
            <a:endParaRPr lang="en-CH" dirty="0"/>
          </a:p>
        </p:txBody>
      </p:sp>
      <p:sp>
        <p:nvSpPr>
          <p:cNvPr id="2" name="Content Placeholder 1">
            <a:extLst>
              <a:ext uri="{FF2B5EF4-FFF2-40B4-BE49-F238E27FC236}">
                <a16:creationId xmlns:a16="http://schemas.microsoft.com/office/drawing/2014/main" id="{DF7FC919-66D3-4685-AA1F-85FB06929483}"/>
              </a:ext>
            </a:extLst>
          </p:cNvPr>
          <p:cNvSpPr>
            <a:spLocks noGrp="1"/>
          </p:cNvSpPr>
          <p:nvPr>
            <p:ph type="body" sz="quarter" idx="13"/>
          </p:nvPr>
        </p:nvSpPr>
        <p:spPr/>
        <p:txBody>
          <a:bodyPr/>
          <a:lstStyle/>
          <a:p>
            <a:r>
              <a:rPr lang="en-US" dirty="0"/>
              <a:t>For larger off-grid systems lead-acid batteries are still one of the most trusted options as they are a well proven technology with a correctly designed system typically lasting 10-15 years.</a:t>
            </a:r>
          </a:p>
          <a:p>
            <a:r>
              <a:rPr lang="en-US" dirty="0"/>
              <a:t>Lithium-ion batteries on the other hand have cycles of between 1,000 and 4,000 cycles.</a:t>
            </a:r>
          </a:p>
          <a:p>
            <a:r>
              <a:rPr lang="en-US" dirty="0"/>
              <a:t>4,000 cycles/365 days = 10.9 years</a:t>
            </a:r>
            <a:endParaRPr lang="en-CH" dirty="0"/>
          </a:p>
        </p:txBody>
      </p:sp>
      <p:sp>
        <p:nvSpPr>
          <p:cNvPr id="4" name="Slide Number Placeholder 3">
            <a:extLst>
              <a:ext uri="{FF2B5EF4-FFF2-40B4-BE49-F238E27FC236}">
                <a16:creationId xmlns:a16="http://schemas.microsoft.com/office/drawing/2014/main" id="{1434EF3D-FB56-4871-96BE-51C3F790076A}"/>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173</a:t>
            </a:fld>
            <a:endParaRPr lang="ko-KR" altLang="en-US" dirty="0"/>
          </a:p>
        </p:txBody>
      </p:sp>
    </p:spTree>
    <p:extLst>
      <p:ext uri="{BB962C8B-B14F-4D97-AF65-F5344CB8AC3E}">
        <p14:creationId xmlns:p14="http://schemas.microsoft.com/office/powerpoint/2010/main" val="164021222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D998B-6FAD-4D09-928E-6EBD269EB3E5}"/>
              </a:ext>
            </a:extLst>
          </p:cNvPr>
          <p:cNvSpPr>
            <a:spLocks noGrp="1"/>
          </p:cNvSpPr>
          <p:nvPr>
            <p:ph type="ctrTitle"/>
          </p:nvPr>
        </p:nvSpPr>
        <p:spPr/>
        <p:txBody>
          <a:bodyPr>
            <a:normAutofit/>
          </a:bodyPr>
          <a:lstStyle/>
          <a:p>
            <a:r>
              <a:rPr lang="en-US" dirty="0"/>
              <a:t>Battery Life, Discharge and Depth of Discharge</a:t>
            </a:r>
            <a:endParaRPr lang="en-CH" dirty="0"/>
          </a:p>
        </p:txBody>
      </p:sp>
      <p:sp>
        <p:nvSpPr>
          <p:cNvPr id="4" name="Content Placeholder 3">
            <a:extLst>
              <a:ext uri="{FF2B5EF4-FFF2-40B4-BE49-F238E27FC236}">
                <a16:creationId xmlns:a16="http://schemas.microsoft.com/office/drawing/2014/main" id="{BC5861F2-48CA-4D12-8146-6823CB552A2F}"/>
              </a:ext>
            </a:extLst>
          </p:cNvPr>
          <p:cNvSpPr>
            <a:spLocks noGrp="1"/>
          </p:cNvSpPr>
          <p:nvPr>
            <p:ph type="body" sz="quarter" idx="13"/>
          </p:nvPr>
        </p:nvSpPr>
        <p:spPr/>
        <p:txBody>
          <a:bodyPr>
            <a:normAutofit/>
          </a:bodyPr>
          <a:lstStyle/>
          <a:p>
            <a:r>
              <a:rPr lang="en-US" dirty="0"/>
              <a:t>Anyone who checks the analysis in greater detail recognizes that the price advantage of the lithium product is primarily due to the high number of cycles of 6,000 specified cycles (at 365 days, about 16 years). </a:t>
            </a:r>
          </a:p>
          <a:p>
            <a:r>
              <a:rPr lang="en-US" dirty="0"/>
              <a:t>These cycles are not guaranteed in the warranty terms. So, the question arises, what are 6,000 cycles good for if the manufacturer does not guarantee for them? </a:t>
            </a:r>
          </a:p>
          <a:p>
            <a:r>
              <a:rPr lang="en-US" dirty="0"/>
              <a:t>An analysis rates the lithium product at 3,650 cycles.</a:t>
            </a:r>
            <a:endParaRPr lang="en-CH" dirty="0"/>
          </a:p>
        </p:txBody>
      </p:sp>
    </p:spTree>
    <p:extLst>
      <p:ext uri="{BB962C8B-B14F-4D97-AF65-F5344CB8AC3E}">
        <p14:creationId xmlns:p14="http://schemas.microsoft.com/office/powerpoint/2010/main" val="21317622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0B6DB-B2CC-44BB-810F-C066BD5F8A0C}"/>
              </a:ext>
            </a:extLst>
          </p:cNvPr>
          <p:cNvSpPr>
            <a:spLocks noGrp="1"/>
          </p:cNvSpPr>
          <p:nvPr>
            <p:ph type="ctrTitle"/>
          </p:nvPr>
        </p:nvSpPr>
        <p:spPr/>
        <p:txBody>
          <a:bodyPr/>
          <a:lstStyle/>
          <a:p>
            <a:r>
              <a:rPr lang="en-US" dirty="0"/>
              <a:t>Life Comments from DOE Report</a:t>
            </a:r>
          </a:p>
        </p:txBody>
      </p:sp>
      <p:sp>
        <p:nvSpPr>
          <p:cNvPr id="2" name="Content Placeholder 1">
            <a:extLst>
              <a:ext uri="{FF2B5EF4-FFF2-40B4-BE49-F238E27FC236}">
                <a16:creationId xmlns:a16="http://schemas.microsoft.com/office/drawing/2014/main" id="{86C758F0-A285-4FBC-8D17-3B58BACCD015}"/>
              </a:ext>
            </a:extLst>
          </p:cNvPr>
          <p:cNvSpPr>
            <a:spLocks noGrp="1"/>
          </p:cNvSpPr>
          <p:nvPr>
            <p:ph type="body" sz="quarter" idx="13"/>
          </p:nvPr>
        </p:nvSpPr>
        <p:spPr/>
        <p:txBody>
          <a:bodyPr>
            <a:normAutofit lnSpcReduction="10000"/>
          </a:bodyPr>
          <a:lstStyle/>
          <a:p>
            <a:r>
              <a:rPr lang="en-US" sz="2400" dirty="0"/>
              <a:t>A range of cycle estimates was provided throughout the literature for lithium-ion of up to nearly 6,000 cycles with lower DOD (DiOrio et al., 2015; Greenspon, 2017).  (6000/365=16 years). </a:t>
            </a:r>
          </a:p>
          <a:p>
            <a:pPr lvl="1"/>
            <a:r>
              <a:rPr lang="en-US" dirty="0"/>
              <a:t>The analysis conducted here estimates that lithium-ion LFP can typically provide 2,000 cycles at 80% DOD, while NMC systems provide 1,200 cycles for the same DOD, due to positive electrode dissolution and associated increased capacity loss at the negative electrode. In the next phase, more detailed cycle life data for LFP and NMC chemistries will be obtained. For example, based on 70% capacity at end of life, lithium-ion batteries have demonstrated a cycle life of approximately 8,000 cycles at 80% DOD (R. B. Wright &amp; Motloch, 2001).</a:t>
            </a:r>
          </a:p>
          <a:p>
            <a:r>
              <a:rPr lang="en-US" sz="2400" dirty="0"/>
              <a:t>The calendar life of lithium-ion batteries ranges with some stating &gt; 5 years or as high as 20 years (R. B. Wright &amp; Motloch, 2001) and others in the range of 5-15 years (Dubarry, Qin, &amp; Brooker, 2018). </a:t>
            </a:r>
          </a:p>
          <a:p>
            <a:r>
              <a:rPr lang="en-US" sz="2400" dirty="0"/>
              <a:t>This report estimates a 10-year calendar life at 80% DOD, also assuming 5% of that time will also be allocated to downtime. A cycle life of 2,000 cycles for LFP and 1,200 for NMC is assumed with a 5% increase in total cycles each by 2030.</a:t>
            </a:r>
          </a:p>
        </p:txBody>
      </p:sp>
      <p:sp>
        <p:nvSpPr>
          <p:cNvPr id="4" name="Slide Number Placeholder 3">
            <a:extLst>
              <a:ext uri="{FF2B5EF4-FFF2-40B4-BE49-F238E27FC236}">
                <a16:creationId xmlns:a16="http://schemas.microsoft.com/office/drawing/2014/main" id="{1CFE75E8-05B6-4752-BCAE-AE961E0C31C9}"/>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175</a:t>
            </a:fld>
            <a:endParaRPr lang="ko-KR" altLang="en-US" dirty="0"/>
          </a:p>
        </p:txBody>
      </p:sp>
    </p:spTree>
    <p:extLst>
      <p:ext uri="{BB962C8B-B14F-4D97-AF65-F5344CB8AC3E}">
        <p14:creationId xmlns:p14="http://schemas.microsoft.com/office/powerpoint/2010/main" val="29476585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F4F657-06E8-481C-AFCF-D588E8540167}"/>
              </a:ext>
            </a:extLst>
          </p:cNvPr>
          <p:cNvSpPr>
            <a:spLocks noGrp="1"/>
          </p:cNvSpPr>
          <p:nvPr>
            <p:ph type="ctrTitle"/>
          </p:nvPr>
        </p:nvSpPr>
        <p:spPr/>
        <p:txBody>
          <a:bodyPr/>
          <a:lstStyle/>
          <a:p>
            <a:r>
              <a:rPr lang="en-US" dirty="0"/>
              <a:t>IEA Assumptions</a:t>
            </a:r>
          </a:p>
        </p:txBody>
      </p:sp>
      <p:sp>
        <p:nvSpPr>
          <p:cNvPr id="2" name="Content Placeholder 1">
            <a:extLst>
              <a:ext uri="{FF2B5EF4-FFF2-40B4-BE49-F238E27FC236}">
                <a16:creationId xmlns:a16="http://schemas.microsoft.com/office/drawing/2014/main" id="{FEC26E6A-3B83-495A-BFFC-92D489BDFCF1}"/>
              </a:ext>
            </a:extLst>
          </p:cNvPr>
          <p:cNvSpPr>
            <a:spLocks noGrp="1"/>
          </p:cNvSpPr>
          <p:nvPr>
            <p:ph type="body" sz="quarter" idx="13"/>
          </p:nvPr>
        </p:nvSpPr>
        <p:spPr/>
        <p:txBody>
          <a:bodyPr/>
          <a:lstStyle/>
          <a:p>
            <a:r>
              <a:rPr lang="en-US" dirty="0"/>
              <a:t>Note the shorter life for batteries assumed by IEA</a:t>
            </a:r>
          </a:p>
        </p:txBody>
      </p:sp>
      <p:sp>
        <p:nvSpPr>
          <p:cNvPr id="4" name="Slide Number Placeholder 3">
            <a:extLst>
              <a:ext uri="{FF2B5EF4-FFF2-40B4-BE49-F238E27FC236}">
                <a16:creationId xmlns:a16="http://schemas.microsoft.com/office/drawing/2014/main" id="{5BEDEC67-A3BE-4060-88E5-867997A314D0}"/>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176</a:t>
            </a:fld>
            <a:endParaRPr lang="ko-KR" altLang="en-US" dirty="0"/>
          </a:p>
        </p:txBody>
      </p:sp>
      <p:pic>
        <p:nvPicPr>
          <p:cNvPr id="6" name="Picture 5">
            <a:extLst>
              <a:ext uri="{FF2B5EF4-FFF2-40B4-BE49-F238E27FC236}">
                <a16:creationId xmlns:a16="http://schemas.microsoft.com/office/drawing/2014/main" id="{8F7C4AC4-C146-4CDF-8C6F-DEC30839B9EC}"/>
              </a:ext>
            </a:extLst>
          </p:cNvPr>
          <p:cNvPicPr>
            <a:picLocks noChangeAspect="1"/>
          </p:cNvPicPr>
          <p:nvPr/>
        </p:nvPicPr>
        <p:blipFill>
          <a:blip r:embed="rId2"/>
          <a:stretch>
            <a:fillRect/>
          </a:stretch>
        </p:blipFill>
        <p:spPr>
          <a:xfrm>
            <a:off x="1735412" y="1968920"/>
            <a:ext cx="8386489" cy="3426045"/>
          </a:xfrm>
          <a:prstGeom prst="rect">
            <a:avLst/>
          </a:prstGeom>
        </p:spPr>
      </p:pic>
    </p:spTree>
    <p:extLst>
      <p:ext uri="{BB962C8B-B14F-4D97-AF65-F5344CB8AC3E}">
        <p14:creationId xmlns:p14="http://schemas.microsoft.com/office/powerpoint/2010/main" val="6583872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BFE7D-BCED-4FEE-934D-F51FDAAACBCC}"/>
              </a:ext>
            </a:extLst>
          </p:cNvPr>
          <p:cNvSpPr>
            <a:spLocks noGrp="1"/>
          </p:cNvSpPr>
          <p:nvPr>
            <p:ph type="ctrTitle"/>
          </p:nvPr>
        </p:nvSpPr>
        <p:spPr/>
        <p:txBody>
          <a:bodyPr/>
          <a:lstStyle/>
          <a:p>
            <a:r>
              <a:rPr lang="en-US" dirty="0"/>
              <a:t>Comparison with Useful Life - MIT</a:t>
            </a:r>
            <a:endParaRPr lang="en-CH" dirty="0"/>
          </a:p>
        </p:txBody>
      </p:sp>
      <p:pic>
        <p:nvPicPr>
          <p:cNvPr id="5" name="Content Placeholder 4">
            <a:extLst>
              <a:ext uri="{FF2B5EF4-FFF2-40B4-BE49-F238E27FC236}">
                <a16:creationId xmlns:a16="http://schemas.microsoft.com/office/drawing/2014/main" id="{01A2EAE5-66CD-4716-BE5F-FA039262D602}"/>
              </a:ext>
            </a:extLst>
          </p:cNvPr>
          <p:cNvPicPr>
            <a:picLocks noGrp="1" noChangeAspect="1"/>
          </p:cNvPicPr>
          <p:nvPr>
            <p:ph idx="4294967295"/>
          </p:nvPr>
        </p:nvPicPr>
        <p:blipFill>
          <a:blip r:embed="rId2"/>
          <a:stretch>
            <a:fillRect/>
          </a:stretch>
        </p:blipFill>
        <p:spPr>
          <a:xfrm>
            <a:off x="1088136" y="1327538"/>
            <a:ext cx="8138160" cy="4794561"/>
          </a:xfrm>
          <a:prstGeom prst="rect">
            <a:avLst/>
          </a:prstGeom>
        </p:spPr>
      </p:pic>
      <p:sp>
        <p:nvSpPr>
          <p:cNvPr id="4" name="Slide Number Placeholder 3">
            <a:extLst>
              <a:ext uri="{FF2B5EF4-FFF2-40B4-BE49-F238E27FC236}">
                <a16:creationId xmlns:a16="http://schemas.microsoft.com/office/drawing/2014/main" id="{F940E040-E7E4-4F57-8AFE-D7965E180B11}"/>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177</a:t>
            </a:fld>
            <a:endParaRPr lang="ko-KR" altLang="en-US" dirty="0"/>
          </a:p>
        </p:txBody>
      </p:sp>
    </p:spTree>
    <p:extLst>
      <p:ext uri="{BB962C8B-B14F-4D97-AF65-F5344CB8AC3E}">
        <p14:creationId xmlns:p14="http://schemas.microsoft.com/office/powerpoint/2010/main" val="16809032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CF2F69-BB89-4325-8733-4C8470443CB9}"/>
              </a:ext>
            </a:extLst>
          </p:cNvPr>
          <p:cNvSpPr>
            <a:spLocks noGrp="1"/>
          </p:cNvSpPr>
          <p:nvPr>
            <p:ph type="ctrTitle"/>
          </p:nvPr>
        </p:nvSpPr>
        <p:spPr/>
        <p:txBody>
          <a:bodyPr/>
          <a:lstStyle/>
          <a:p>
            <a:r>
              <a:rPr lang="en-US" dirty="0"/>
              <a:t>Lithium-ion Batteries and Charges</a:t>
            </a:r>
            <a:endParaRPr lang="en-CH" dirty="0"/>
          </a:p>
        </p:txBody>
      </p:sp>
      <p:sp>
        <p:nvSpPr>
          <p:cNvPr id="4" name="Content Placeholder 3">
            <a:extLst>
              <a:ext uri="{FF2B5EF4-FFF2-40B4-BE49-F238E27FC236}">
                <a16:creationId xmlns:a16="http://schemas.microsoft.com/office/drawing/2014/main" id="{0E9B63EA-DDDC-4B95-B1A0-F343A4D127AF}"/>
              </a:ext>
            </a:extLst>
          </p:cNvPr>
          <p:cNvSpPr>
            <a:spLocks noGrp="1"/>
          </p:cNvSpPr>
          <p:nvPr>
            <p:ph type="body" sz="quarter" idx="13"/>
          </p:nvPr>
        </p:nvSpPr>
        <p:spPr/>
        <p:txBody>
          <a:bodyPr>
            <a:normAutofit/>
          </a:bodyPr>
          <a:lstStyle/>
          <a:p>
            <a:r>
              <a:rPr lang="en-US" dirty="0"/>
              <a:t>Each battery is basically a crystalline structure. </a:t>
            </a:r>
          </a:p>
          <a:p>
            <a:pPr lvl="1"/>
            <a:r>
              <a:rPr lang="en-US" dirty="0"/>
              <a:t>Each time you charge the battery; you add an electron or remove one from this structure. </a:t>
            </a:r>
          </a:p>
          <a:p>
            <a:pPr lvl="1"/>
            <a:r>
              <a:rPr lang="en-US" dirty="0"/>
              <a:t>The fact that you modify the structure time and time again means you weaken it. </a:t>
            </a:r>
          </a:p>
          <a:p>
            <a:pPr lvl="1"/>
            <a:r>
              <a:rPr lang="en-US" dirty="0"/>
              <a:t>You could compare it with bending a metal plate over and over again. At a given point, the plate will tear”</a:t>
            </a:r>
            <a:endParaRPr lang="en-CH" dirty="0"/>
          </a:p>
        </p:txBody>
      </p:sp>
    </p:spTree>
    <p:extLst>
      <p:ext uri="{BB962C8B-B14F-4D97-AF65-F5344CB8AC3E}">
        <p14:creationId xmlns:p14="http://schemas.microsoft.com/office/powerpoint/2010/main" val="200954760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F20E9-BFB8-437F-A71C-634194CD3016}"/>
              </a:ext>
            </a:extLst>
          </p:cNvPr>
          <p:cNvSpPr>
            <a:spLocks noGrp="1"/>
          </p:cNvSpPr>
          <p:nvPr>
            <p:ph type="ctrTitle"/>
          </p:nvPr>
        </p:nvSpPr>
        <p:spPr/>
        <p:txBody>
          <a:bodyPr/>
          <a:lstStyle/>
          <a:p>
            <a:r>
              <a:rPr lang="en-US" dirty="0"/>
              <a:t>Batteries and Temperature</a:t>
            </a:r>
            <a:endParaRPr lang="en-CH" dirty="0"/>
          </a:p>
        </p:txBody>
      </p:sp>
      <p:sp>
        <p:nvSpPr>
          <p:cNvPr id="2" name="Content Placeholder 1">
            <a:extLst>
              <a:ext uri="{FF2B5EF4-FFF2-40B4-BE49-F238E27FC236}">
                <a16:creationId xmlns:a16="http://schemas.microsoft.com/office/drawing/2014/main" id="{D0D858E8-341D-4963-B1F8-02E55B73EE07}"/>
              </a:ext>
            </a:extLst>
          </p:cNvPr>
          <p:cNvSpPr>
            <a:spLocks noGrp="1"/>
          </p:cNvSpPr>
          <p:nvPr>
            <p:ph type="body" sz="quarter" idx="13"/>
          </p:nvPr>
        </p:nvSpPr>
        <p:spPr/>
        <p:txBody>
          <a:bodyPr>
            <a:normAutofit/>
          </a:bodyPr>
          <a:lstStyle/>
          <a:p>
            <a:pPr algn="l"/>
            <a:r>
              <a:rPr lang="en-US" dirty="0"/>
              <a:t>Temperature is a very important factor in the performance of batteries or power storage. </a:t>
            </a:r>
          </a:p>
          <a:p>
            <a:pPr algn="l"/>
            <a:r>
              <a:rPr lang="en-US" dirty="0"/>
              <a:t>Narrow temperature windows for lead batteries  +15 ° to + 25 ° Celsius or + 10 ° to + 30 ° Celsius limit the performance.  As the temperatures get cooler, the capacity of the power storage decreases. </a:t>
            </a:r>
          </a:p>
          <a:p>
            <a:pPr algn="l"/>
            <a:r>
              <a:rPr lang="en-US" dirty="0"/>
              <a:t>A study shows that lead-acid battery life is reduced by 50% when the temperature is 8.3 ° C above the specification level. There are serious increases in costs if the battery is working in high temperature ranges. </a:t>
            </a:r>
          </a:p>
          <a:p>
            <a:pPr algn="l"/>
            <a:endParaRPr lang="en-CH" dirty="0"/>
          </a:p>
        </p:txBody>
      </p:sp>
      <p:sp>
        <p:nvSpPr>
          <p:cNvPr id="4" name="Slide Number Placeholder 3">
            <a:extLst>
              <a:ext uri="{FF2B5EF4-FFF2-40B4-BE49-F238E27FC236}">
                <a16:creationId xmlns:a16="http://schemas.microsoft.com/office/drawing/2014/main" id="{3D4DD1FE-B7A6-408C-84BA-67C390FC40D9}"/>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179</a:t>
            </a:fld>
            <a:endParaRPr lang="ko-KR" altLang="en-US" dirty="0"/>
          </a:p>
        </p:txBody>
      </p:sp>
    </p:spTree>
    <p:extLst>
      <p:ext uri="{BB962C8B-B14F-4D97-AF65-F5344CB8AC3E}">
        <p14:creationId xmlns:p14="http://schemas.microsoft.com/office/powerpoint/2010/main" val="1781893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B11F-83FC-2589-3D59-FF4CA47516E8}"/>
              </a:ext>
            </a:extLst>
          </p:cNvPr>
          <p:cNvSpPr>
            <a:spLocks noGrp="1"/>
          </p:cNvSpPr>
          <p:nvPr>
            <p:ph type="ctrTitle"/>
          </p:nvPr>
        </p:nvSpPr>
        <p:spPr/>
        <p:txBody>
          <a:bodyPr>
            <a:normAutofit/>
          </a:bodyPr>
          <a:lstStyle/>
          <a:p>
            <a:r>
              <a:rPr lang="en-US" dirty="0"/>
              <a:t>Review of Solar and Wind as the Basis for Evaluation of Storage</a:t>
            </a:r>
          </a:p>
        </p:txBody>
      </p:sp>
    </p:spTree>
    <p:extLst>
      <p:ext uri="{BB962C8B-B14F-4D97-AF65-F5344CB8AC3E}">
        <p14:creationId xmlns:p14="http://schemas.microsoft.com/office/powerpoint/2010/main" val="10156283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62B6-701E-CC70-C894-8B94C411D9F9}"/>
              </a:ext>
            </a:extLst>
          </p:cNvPr>
          <p:cNvSpPr>
            <a:spLocks noGrp="1"/>
          </p:cNvSpPr>
          <p:nvPr>
            <p:ph type="ctrTitle"/>
          </p:nvPr>
        </p:nvSpPr>
        <p:spPr/>
        <p:txBody>
          <a:bodyPr/>
          <a:lstStyle/>
          <a:p>
            <a:r>
              <a:rPr lang="en-US" dirty="0"/>
              <a:t>Battery Characteristic 3:</a:t>
            </a:r>
            <a:br>
              <a:rPr lang="en-US" dirty="0"/>
            </a:br>
            <a:r>
              <a:rPr lang="en-US" dirty="0"/>
              <a:t>Operation and Maintenance</a:t>
            </a:r>
          </a:p>
        </p:txBody>
      </p:sp>
    </p:spTree>
    <p:extLst>
      <p:ext uri="{BB962C8B-B14F-4D97-AF65-F5344CB8AC3E}">
        <p14:creationId xmlns:p14="http://schemas.microsoft.com/office/powerpoint/2010/main" val="273263013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6EA9-3C1C-D920-A462-3E9BBB0F57C4}"/>
              </a:ext>
            </a:extLst>
          </p:cNvPr>
          <p:cNvSpPr>
            <a:spLocks noGrp="1"/>
          </p:cNvSpPr>
          <p:nvPr>
            <p:ph type="ctrTitle"/>
          </p:nvPr>
        </p:nvSpPr>
        <p:spPr/>
        <p:txBody>
          <a:bodyPr>
            <a:normAutofit/>
          </a:bodyPr>
          <a:lstStyle/>
          <a:p>
            <a:r>
              <a:rPr lang="en-US" dirty="0"/>
              <a:t>Section 2, Part 3 – Operation and Maintenance Cost</a:t>
            </a:r>
          </a:p>
        </p:txBody>
      </p:sp>
      <p:sp>
        <p:nvSpPr>
          <p:cNvPr id="3" name="Content Placeholder 2">
            <a:extLst>
              <a:ext uri="{FF2B5EF4-FFF2-40B4-BE49-F238E27FC236}">
                <a16:creationId xmlns:a16="http://schemas.microsoft.com/office/drawing/2014/main" id="{250EB949-BF8A-BD5A-A753-01D6CC85339D}"/>
              </a:ext>
            </a:extLst>
          </p:cNvPr>
          <p:cNvSpPr>
            <a:spLocks noGrp="1"/>
          </p:cNvSpPr>
          <p:nvPr>
            <p:ph type="body" sz="quarter" idx="13"/>
          </p:nvPr>
        </p:nvSpPr>
        <p:spPr/>
        <p:txBody>
          <a:bodyPr>
            <a:normAutofit/>
          </a:bodyPr>
          <a:lstStyle/>
          <a:p>
            <a:pPr marL="571500" indent="-285750">
              <a:lnSpc>
                <a:spcPct val="12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Costs of Batteries in Caribbean versus other Areas of the World</a:t>
            </a:r>
          </a:p>
          <a:p>
            <a:pPr marL="571500" indent="-285750">
              <a:lnSpc>
                <a:spcPct val="12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Costs of Cooling</a:t>
            </a:r>
          </a:p>
          <a:p>
            <a:pPr marL="571500" indent="-285750">
              <a:lnSpc>
                <a:spcPct val="12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Other Costs</a:t>
            </a:r>
          </a:p>
          <a:p>
            <a:pPr marL="571500" indent="-285750">
              <a:lnSpc>
                <a:spcPct val="12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Inclusion of Augmentation in Operating Costs</a:t>
            </a:r>
          </a:p>
          <a:p>
            <a:pPr marL="571500" indent="-285750">
              <a:lnSpc>
                <a:spcPct val="12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Sources of Information from Published Sources and Financial Models</a:t>
            </a:r>
          </a:p>
          <a:p>
            <a:pPr algn="l"/>
            <a:endParaRPr lang="en-US" sz="2400" dirty="0"/>
          </a:p>
        </p:txBody>
      </p:sp>
    </p:spTree>
    <p:extLst>
      <p:ext uri="{BB962C8B-B14F-4D97-AF65-F5344CB8AC3E}">
        <p14:creationId xmlns:p14="http://schemas.microsoft.com/office/powerpoint/2010/main" val="12179635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048F-580F-44D7-083E-071AD1C90342}"/>
              </a:ext>
            </a:extLst>
          </p:cNvPr>
          <p:cNvSpPr>
            <a:spLocks noGrp="1"/>
          </p:cNvSpPr>
          <p:nvPr>
            <p:ph type="ctrTitle"/>
          </p:nvPr>
        </p:nvSpPr>
        <p:spPr/>
        <p:txBody>
          <a:bodyPr>
            <a:normAutofit/>
          </a:bodyPr>
          <a:lstStyle/>
          <a:p>
            <a:r>
              <a:rPr lang="en-US" dirty="0"/>
              <a:t>  Question About O&amp;M Cost Components</a:t>
            </a:r>
          </a:p>
        </p:txBody>
      </p:sp>
      <p:sp>
        <p:nvSpPr>
          <p:cNvPr id="3" name="Content Placeholder 2">
            <a:extLst>
              <a:ext uri="{FF2B5EF4-FFF2-40B4-BE49-F238E27FC236}">
                <a16:creationId xmlns:a16="http://schemas.microsoft.com/office/drawing/2014/main" id="{3D2C63E9-FB77-2E58-54EE-C12EE9B89584}"/>
              </a:ext>
            </a:extLst>
          </p:cNvPr>
          <p:cNvSpPr>
            <a:spLocks noGrp="1"/>
          </p:cNvSpPr>
          <p:nvPr>
            <p:ph type="body" sz="quarter" idx="13"/>
          </p:nvPr>
        </p:nvSpPr>
        <p:spPr>
          <a:solidFill>
            <a:schemeClr val="accent4">
              <a:lumMod val="60000"/>
              <a:lumOff val="40000"/>
            </a:schemeClr>
          </a:solidFill>
        </p:spPr>
        <p:txBody>
          <a:bodyPr>
            <a:normAutofit/>
          </a:bodyPr>
          <a:lstStyle/>
          <a:p>
            <a:pPr algn="l"/>
            <a:r>
              <a:rPr lang="en-US" sz="4000" dirty="0">
                <a:solidFill>
                  <a:srgbClr val="1F497D"/>
                </a:solidFill>
                <a:latin typeface="Calibri" panose="020F0502020204030204" pitchFamily="34" charset="0"/>
              </a:rPr>
              <a:t>Analysis of full O&amp;M costs for battery energy storage systems (i.e. not just auxiliary power for cooling and servicing).</a:t>
            </a:r>
          </a:p>
          <a:p>
            <a:pPr algn="l"/>
            <a:r>
              <a:rPr lang="en-US" sz="4000" dirty="0">
                <a:solidFill>
                  <a:srgbClr val="1F497D"/>
                </a:solidFill>
                <a:latin typeface="Calibri" panose="020F0502020204030204" pitchFamily="34" charset="0"/>
              </a:rPr>
              <a:t>Best way to answer this is to examine financial models</a:t>
            </a:r>
            <a:endParaRPr lang="en-US" sz="3600" dirty="0">
              <a:solidFill>
                <a:srgbClr val="222222"/>
              </a:solidFill>
              <a:latin typeface="Arial" panose="020B0604020202020204" pitchFamily="34" charset="0"/>
            </a:endParaRPr>
          </a:p>
        </p:txBody>
      </p:sp>
    </p:spTree>
    <p:extLst>
      <p:ext uri="{BB962C8B-B14F-4D97-AF65-F5344CB8AC3E}">
        <p14:creationId xmlns:p14="http://schemas.microsoft.com/office/powerpoint/2010/main" val="6535466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31DB9-B9C4-4929-B4D7-76D044E0994E}"/>
              </a:ext>
            </a:extLst>
          </p:cNvPr>
          <p:cNvSpPr>
            <a:spLocks noGrp="1"/>
          </p:cNvSpPr>
          <p:nvPr>
            <p:ph type="ctrTitle"/>
          </p:nvPr>
        </p:nvSpPr>
        <p:spPr/>
        <p:txBody>
          <a:bodyPr/>
          <a:lstStyle/>
          <a:p>
            <a:r>
              <a:rPr lang="en-US" dirty="0"/>
              <a:t>O&amp;M Costs</a:t>
            </a:r>
          </a:p>
        </p:txBody>
      </p:sp>
      <p:sp>
        <p:nvSpPr>
          <p:cNvPr id="2" name="Content Placeholder 1">
            <a:extLst>
              <a:ext uri="{FF2B5EF4-FFF2-40B4-BE49-F238E27FC236}">
                <a16:creationId xmlns:a16="http://schemas.microsoft.com/office/drawing/2014/main" id="{32DDB19E-72E1-4143-A0FC-AE3CEBE84558}"/>
              </a:ext>
            </a:extLst>
          </p:cNvPr>
          <p:cNvSpPr>
            <a:spLocks noGrp="1"/>
          </p:cNvSpPr>
          <p:nvPr>
            <p:ph type="body" sz="quarter" idx="13"/>
          </p:nvPr>
        </p:nvSpPr>
        <p:spPr/>
        <p:txBody>
          <a:bodyPr/>
          <a:lstStyle/>
          <a:p>
            <a:r>
              <a:rPr lang="en-US" dirty="0"/>
              <a:t>O&amp;M Costs from DOE. With cost per kW can compare to the solar O&amp;M. Careful with the variable cost per O&amp;M – the cost of one cycle or the cost across the year.</a:t>
            </a:r>
          </a:p>
          <a:p>
            <a:endParaRPr lang="en-US" dirty="0"/>
          </a:p>
        </p:txBody>
      </p:sp>
      <p:pic>
        <p:nvPicPr>
          <p:cNvPr id="8" name="Picture 7">
            <a:extLst>
              <a:ext uri="{FF2B5EF4-FFF2-40B4-BE49-F238E27FC236}">
                <a16:creationId xmlns:a16="http://schemas.microsoft.com/office/drawing/2014/main" id="{52FFE796-D77D-45A4-B353-8497294A6341}"/>
              </a:ext>
            </a:extLst>
          </p:cNvPr>
          <p:cNvPicPr>
            <a:picLocks noChangeAspect="1"/>
          </p:cNvPicPr>
          <p:nvPr/>
        </p:nvPicPr>
        <p:blipFill>
          <a:blip r:embed="rId2"/>
          <a:stretch>
            <a:fillRect/>
          </a:stretch>
        </p:blipFill>
        <p:spPr>
          <a:xfrm>
            <a:off x="1679464" y="3766530"/>
            <a:ext cx="8833072" cy="988715"/>
          </a:xfrm>
          <a:prstGeom prst="rect">
            <a:avLst/>
          </a:prstGeom>
        </p:spPr>
      </p:pic>
    </p:spTree>
    <p:extLst>
      <p:ext uri="{BB962C8B-B14F-4D97-AF65-F5344CB8AC3E}">
        <p14:creationId xmlns:p14="http://schemas.microsoft.com/office/powerpoint/2010/main" val="358473397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2214-1EE3-226F-4319-96703A258A52}"/>
              </a:ext>
            </a:extLst>
          </p:cNvPr>
          <p:cNvSpPr>
            <a:spLocks noGrp="1"/>
          </p:cNvSpPr>
          <p:nvPr>
            <p:ph type="ctrTitle"/>
          </p:nvPr>
        </p:nvSpPr>
        <p:spPr/>
        <p:txBody>
          <a:bodyPr/>
          <a:lstStyle/>
          <a:p>
            <a:r>
              <a:rPr lang="en-US" dirty="0"/>
              <a:t>O&amp;M Components</a:t>
            </a:r>
          </a:p>
        </p:txBody>
      </p:sp>
      <p:sp>
        <p:nvSpPr>
          <p:cNvPr id="3" name="Content Placeholder 2">
            <a:extLst>
              <a:ext uri="{FF2B5EF4-FFF2-40B4-BE49-F238E27FC236}">
                <a16:creationId xmlns:a16="http://schemas.microsoft.com/office/drawing/2014/main" id="{A26E8764-A199-0C0F-4415-8780AE2C34A9}"/>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F7CF0B1-9D70-99E5-6651-331A90E873A0}"/>
              </a:ext>
            </a:extLst>
          </p:cNvPr>
          <p:cNvPicPr>
            <a:picLocks noChangeAspect="1"/>
          </p:cNvPicPr>
          <p:nvPr/>
        </p:nvPicPr>
        <p:blipFill>
          <a:blip r:embed="rId2"/>
          <a:stretch>
            <a:fillRect/>
          </a:stretch>
        </p:blipFill>
        <p:spPr>
          <a:xfrm>
            <a:off x="1752600" y="1910100"/>
            <a:ext cx="8686800" cy="3461093"/>
          </a:xfrm>
          <a:prstGeom prst="rect">
            <a:avLst/>
          </a:prstGeom>
        </p:spPr>
      </p:pic>
    </p:spTree>
    <p:extLst>
      <p:ext uri="{BB962C8B-B14F-4D97-AF65-F5344CB8AC3E}">
        <p14:creationId xmlns:p14="http://schemas.microsoft.com/office/powerpoint/2010/main" val="401972101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42877-87B1-4CAA-B051-6B1A293D3D98}"/>
              </a:ext>
            </a:extLst>
          </p:cNvPr>
          <p:cNvSpPr>
            <a:spLocks noGrp="1"/>
          </p:cNvSpPr>
          <p:nvPr>
            <p:ph type="ctrTitle"/>
          </p:nvPr>
        </p:nvSpPr>
        <p:spPr/>
        <p:txBody>
          <a:bodyPr/>
          <a:lstStyle/>
          <a:p>
            <a:r>
              <a:rPr lang="en-US" dirty="0"/>
              <a:t>O&amp;M Cost From Lazard</a:t>
            </a:r>
          </a:p>
        </p:txBody>
      </p:sp>
      <p:sp>
        <p:nvSpPr>
          <p:cNvPr id="4" name="Slide Number Placeholder 3">
            <a:extLst>
              <a:ext uri="{FF2B5EF4-FFF2-40B4-BE49-F238E27FC236}">
                <a16:creationId xmlns:a16="http://schemas.microsoft.com/office/drawing/2014/main" id="{5AFA68D0-2BBF-4680-A0AB-46765C790BAE}"/>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185</a:t>
            </a:fld>
            <a:endParaRPr lang="ko-KR" altLang="en-US" dirty="0"/>
          </a:p>
        </p:txBody>
      </p:sp>
      <p:pic>
        <p:nvPicPr>
          <p:cNvPr id="7" name="Picture 6">
            <a:extLst>
              <a:ext uri="{FF2B5EF4-FFF2-40B4-BE49-F238E27FC236}">
                <a16:creationId xmlns:a16="http://schemas.microsoft.com/office/drawing/2014/main" id="{9F496ED3-5398-0054-B9E3-F0B0EF294AC8}"/>
              </a:ext>
            </a:extLst>
          </p:cNvPr>
          <p:cNvPicPr>
            <a:picLocks noChangeAspect="1"/>
          </p:cNvPicPr>
          <p:nvPr/>
        </p:nvPicPr>
        <p:blipFill>
          <a:blip r:embed="rId2"/>
          <a:stretch>
            <a:fillRect/>
          </a:stretch>
        </p:blipFill>
        <p:spPr>
          <a:xfrm>
            <a:off x="1661763" y="1608084"/>
            <a:ext cx="8819396" cy="4910597"/>
          </a:xfrm>
          <a:prstGeom prst="rect">
            <a:avLst/>
          </a:prstGeom>
        </p:spPr>
      </p:pic>
    </p:spTree>
    <p:extLst>
      <p:ext uri="{BB962C8B-B14F-4D97-AF65-F5344CB8AC3E}">
        <p14:creationId xmlns:p14="http://schemas.microsoft.com/office/powerpoint/2010/main" val="386712816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991-31B2-48DE-B9C9-6D7750BE1FEF}"/>
              </a:ext>
            </a:extLst>
          </p:cNvPr>
          <p:cNvSpPr>
            <a:spLocks noGrp="1"/>
          </p:cNvSpPr>
          <p:nvPr>
            <p:ph type="ctrTitle"/>
          </p:nvPr>
        </p:nvSpPr>
        <p:spPr/>
        <p:txBody>
          <a:bodyPr>
            <a:noAutofit/>
          </a:bodyPr>
          <a:lstStyle/>
          <a:p>
            <a:r>
              <a:rPr lang="en-US" sz="4800" dirty="0"/>
              <a:t>Operating Characteristic Number 3</a:t>
            </a:r>
            <a:br>
              <a:rPr lang="en-US" sz="4800" dirty="0"/>
            </a:br>
            <a:r>
              <a:rPr lang="en-US" sz="4800" dirty="0"/>
              <a:t>Degradation</a:t>
            </a:r>
          </a:p>
        </p:txBody>
      </p:sp>
    </p:spTree>
    <p:extLst>
      <p:ext uri="{BB962C8B-B14F-4D97-AF65-F5344CB8AC3E}">
        <p14:creationId xmlns:p14="http://schemas.microsoft.com/office/powerpoint/2010/main" val="297296360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37D8-9DE8-2F73-8D4F-9E497C9E66A0}"/>
              </a:ext>
            </a:extLst>
          </p:cNvPr>
          <p:cNvSpPr>
            <a:spLocks noGrp="1"/>
          </p:cNvSpPr>
          <p:nvPr>
            <p:ph type="ctrTitle"/>
          </p:nvPr>
        </p:nvSpPr>
        <p:spPr/>
        <p:txBody>
          <a:bodyPr>
            <a:normAutofit/>
          </a:bodyPr>
          <a:lstStyle/>
          <a:p>
            <a:r>
              <a:rPr lang="en-US" dirty="0"/>
              <a:t>Section 2, Part 4 – Battery Degradation</a:t>
            </a:r>
          </a:p>
        </p:txBody>
      </p:sp>
      <p:sp>
        <p:nvSpPr>
          <p:cNvPr id="3" name="Content Placeholder 2">
            <a:extLst>
              <a:ext uri="{FF2B5EF4-FFF2-40B4-BE49-F238E27FC236}">
                <a16:creationId xmlns:a16="http://schemas.microsoft.com/office/drawing/2014/main" id="{ECE07E4B-26B2-1EF1-A7A7-1C9877D3C279}"/>
              </a:ext>
            </a:extLst>
          </p:cNvPr>
          <p:cNvSpPr>
            <a:spLocks noGrp="1"/>
          </p:cNvSpPr>
          <p:nvPr>
            <p:ph type="body" sz="quarter" idx="13"/>
          </p:nvPr>
        </p:nvSpPr>
        <p:spPr/>
        <p:txBody>
          <a:bodyPr>
            <a:normAutofit/>
          </a:bodyPr>
          <a:lstStyle/>
          <a:p>
            <a:pPr marL="285750" indent="0">
              <a:lnSpc>
                <a:spcPct val="120000"/>
              </a:lnSpc>
              <a:spcAft>
                <a:spcPts val="800"/>
              </a:spcAft>
              <a:buNone/>
            </a:pPr>
            <a:r>
              <a:rPr lang="en-US" sz="2800" kern="100" dirty="0">
                <a:latin typeface="Calibri" panose="020F0502020204030204" pitchFamily="34" charset="0"/>
                <a:ea typeface="Calibri" panose="020F0502020204030204" pitchFamily="34" charset="0"/>
                <a:cs typeface="Times New Roman" panose="02020603050405020304" pitchFamily="18" charset="0"/>
              </a:rPr>
              <a:t>Battery Degradation</a:t>
            </a:r>
          </a:p>
          <a:p>
            <a:pPr marL="285750" indent="0">
              <a:lnSpc>
                <a:spcPct val="120000"/>
              </a:lnSpc>
              <a:spcAft>
                <a:spcPts val="800"/>
              </a:spcAft>
              <a:buNone/>
            </a:pPr>
            <a:r>
              <a:rPr lang="en-US" sz="2800" kern="100" dirty="0">
                <a:latin typeface="Calibri" panose="020F0502020204030204" pitchFamily="34" charset="0"/>
                <a:ea typeface="Calibri" panose="020F0502020204030204" pitchFamily="34" charset="0"/>
                <a:cs typeface="Times New Roman" panose="02020603050405020304" pitchFamily="18" charset="0"/>
              </a:rPr>
              <a:t>Changes in Degradation over Time</a:t>
            </a:r>
          </a:p>
          <a:p>
            <a:pPr marL="285750" indent="0">
              <a:lnSpc>
                <a:spcPct val="120000"/>
              </a:lnSpc>
              <a:spcAft>
                <a:spcPts val="800"/>
              </a:spcAft>
              <a:buNone/>
            </a:pPr>
            <a:r>
              <a:rPr lang="en-US" sz="2800" kern="100" dirty="0">
                <a:latin typeface="Calibri" panose="020F0502020204030204" pitchFamily="34" charset="0"/>
                <a:ea typeface="Calibri" panose="020F0502020204030204" pitchFamily="34" charset="0"/>
                <a:cs typeface="Times New Roman" panose="02020603050405020304" pitchFamily="18" charset="0"/>
              </a:rPr>
              <a:t>Degradation and end of life </a:t>
            </a:r>
          </a:p>
          <a:p>
            <a:endParaRPr lang="en-US" sz="2400" dirty="0"/>
          </a:p>
        </p:txBody>
      </p:sp>
      <p:pic>
        <p:nvPicPr>
          <p:cNvPr id="5" name="Picture 4">
            <a:extLst>
              <a:ext uri="{FF2B5EF4-FFF2-40B4-BE49-F238E27FC236}">
                <a16:creationId xmlns:a16="http://schemas.microsoft.com/office/drawing/2014/main" id="{34431880-3F9B-D331-57F2-542D202FAFCA}"/>
              </a:ext>
            </a:extLst>
          </p:cNvPr>
          <p:cNvPicPr>
            <a:picLocks noChangeAspect="1"/>
          </p:cNvPicPr>
          <p:nvPr/>
        </p:nvPicPr>
        <p:blipFill>
          <a:blip r:embed="rId2"/>
          <a:stretch>
            <a:fillRect/>
          </a:stretch>
        </p:blipFill>
        <p:spPr>
          <a:xfrm>
            <a:off x="2020805" y="4543528"/>
            <a:ext cx="7122835" cy="1419950"/>
          </a:xfrm>
          <a:prstGeom prst="rect">
            <a:avLst/>
          </a:prstGeom>
        </p:spPr>
      </p:pic>
    </p:spTree>
    <p:extLst>
      <p:ext uri="{BB962C8B-B14F-4D97-AF65-F5344CB8AC3E}">
        <p14:creationId xmlns:p14="http://schemas.microsoft.com/office/powerpoint/2010/main" val="150837667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583D00-DE9C-4E77-961E-C8388ABD0AA2}"/>
              </a:ext>
            </a:extLst>
          </p:cNvPr>
          <p:cNvSpPr>
            <a:spLocks noGrp="1"/>
          </p:cNvSpPr>
          <p:nvPr>
            <p:ph type="ctrTitle"/>
          </p:nvPr>
        </p:nvSpPr>
        <p:spPr/>
        <p:txBody>
          <a:bodyPr>
            <a:normAutofit/>
          </a:bodyPr>
          <a:lstStyle/>
          <a:p>
            <a:r>
              <a:rPr lang="en-US" dirty="0"/>
              <a:t>Degradation, Depth of Discharge and Usable Capacity</a:t>
            </a:r>
            <a:endParaRPr lang="en-CH" dirty="0"/>
          </a:p>
        </p:txBody>
      </p:sp>
      <p:sp>
        <p:nvSpPr>
          <p:cNvPr id="2" name="Content Placeholder 1">
            <a:extLst>
              <a:ext uri="{FF2B5EF4-FFF2-40B4-BE49-F238E27FC236}">
                <a16:creationId xmlns:a16="http://schemas.microsoft.com/office/drawing/2014/main" id="{A57331CE-588A-4168-A167-5C7F6A4B316E}"/>
              </a:ext>
            </a:extLst>
          </p:cNvPr>
          <p:cNvSpPr>
            <a:spLocks noGrp="1"/>
          </p:cNvSpPr>
          <p:nvPr>
            <p:ph type="body" sz="quarter" idx="13"/>
          </p:nvPr>
        </p:nvSpPr>
        <p:spPr/>
        <p:txBody>
          <a:bodyPr>
            <a:normAutofit/>
          </a:bodyPr>
          <a:lstStyle/>
          <a:p>
            <a:r>
              <a:rPr lang="en-US" dirty="0"/>
              <a:t>How many kWh per cycle can be used by the battery? </a:t>
            </a:r>
          </a:p>
          <a:p>
            <a:r>
              <a:rPr lang="en-US" dirty="0"/>
              <a:t>Meaning how many kWh can be discharged from the storage. </a:t>
            </a:r>
          </a:p>
          <a:p>
            <a:r>
              <a:rPr lang="en-US" dirty="0"/>
              <a:t>The usable capacity of the battery storage degrades (decreases) the more frequently the battery is used. Depending on the number of cycles, degradation is between 2% and 4% per year. </a:t>
            </a:r>
          </a:p>
          <a:p>
            <a:r>
              <a:rPr lang="en-US" dirty="0"/>
              <a:t>The usable capacity differs from the nominal capacity or gross capacity because depth of discharge (DoD) limits the nominal capacity. </a:t>
            </a:r>
          </a:p>
          <a:p>
            <a:r>
              <a:rPr lang="en-US" dirty="0"/>
              <a:t>You can calculate the usable capacity by multiplying the nominal capacity and discharging depth (in%).</a:t>
            </a:r>
            <a:endParaRPr lang="en-CH" dirty="0"/>
          </a:p>
        </p:txBody>
      </p:sp>
      <p:sp>
        <p:nvSpPr>
          <p:cNvPr id="4" name="Slide Number Placeholder 3">
            <a:extLst>
              <a:ext uri="{FF2B5EF4-FFF2-40B4-BE49-F238E27FC236}">
                <a16:creationId xmlns:a16="http://schemas.microsoft.com/office/drawing/2014/main" id="{DB9D51AB-7DA2-45B7-A96E-5C733B39A767}"/>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188</a:t>
            </a:fld>
            <a:endParaRPr lang="ko-KR" altLang="en-US" dirty="0"/>
          </a:p>
        </p:txBody>
      </p:sp>
    </p:spTree>
    <p:extLst>
      <p:ext uri="{BB962C8B-B14F-4D97-AF65-F5344CB8AC3E}">
        <p14:creationId xmlns:p14="http://schemas.microsoft.com/office/powerpoint/2010/main" val="49403423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ABBA9-CCBB-411F-9E7A-95BB33348C0E}"/>
              </a:ext>
            </a:extLst>
          </p:cNvPr>
          <p:cNvSpPr>
            <a:spLocks noGrp="1"/>
          </p:cNvSpPr>
          <p:nvPr>
            <p:ph type="ctrTitle"/>
          </p:nvPr>
        </p:nvSpPr>
        <p:spPr/>
        <p:txBody>
          <a:bodyPr/>
          <a:lstStyle/>
          <a:p>
            <a:r>
              <a:rPr lang="en-US" dirty="0"/>
              <a:t>Degradation</a:t>
            </a:r>
            <a:endParaRPr lang="en-CH" dirty="0"/>
          </a:p>
        </p:txBody>
      </p:sp>
      <p:sp>
        <p:nvSpPr>
          <p:cNvPr id="2" name="Content Placeholder 1">
            <a:extLst>
              <a:ext uri="{FF2B5EF4-FFF2-40B4-BE49-F238E27FC236}">
                <a16:creationId xmlns:a16="http://schemas.microsoft.com/office/drawing/2014/main" id="{F3B4DCD6-75F5-4C8C-A4CF-F22E9C399BAA}"/>
              </a:ext>
            </a:extLst>
          </p:cNvPr>
          <p:cNvSpPr>
            <a:spLocks noGrp="1"/>
          </p:cNvSpPr>
          <p:nvPr>
            <p:ph type="body" sz="quarter" idx="13"/>
          </p:nvPr>
        </p:nvSpPr>
        <p:spPr/>
        <p:txBody>
          <a:bodyPr/>
          <a:lstStyle/>
          <a:p>
            <a:r>
              <a:rPr lang="en-US" dirty="0"/>
              <a:t>Different batteries have different degradation.</a:t>
            </a:r>
          </a:p>
          <a:p>
            <a:endParaRPr lang="en-CH" dirty="0"/>
          </a:p>
        </p:txBody>
      </p:sp>
      <p:sp>
        <p:nvSpPr>
          <p:cNvPr id="4" name="Slide Number Placeholder 3">
            <a:extLst>
              <a:ext uri="{FF2B5EF4-FFF2-40B4-BE49-F238E27FC236}">
                <a16:creationId xmlns:a16="http://schemas.microsoft.com/office/drawing/2014/main" id="{4EC2ADCB-CA4D-4911-AD12-D4A66A212C19}"/>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189</a:t>
            </a:fld>
            <a:endParaRPr lang="ko-KR" altLang="en-US" dirty="0"/>
          </a:p>
        </p:txBody>
      </p:sp>
      <p:pic>
        <p:nvPicPr>
          <p:cNvPr id="5" name="Picture 4">
            <a:extLst>
              <a:ext uri="{FF2B5EF4-FFF2-40B4-BE49-F238E27FC236}">
                <a16:creationId xmlns:a16="http://schemas.microsoft.com/office/drawing/2014/main" id="{DE320B63-54FB-4474-84C7-17B72D99A31B}"/>
              </a:ext>
            </a:extLst>
          </p:cNvPr>
          <p:cNvPicPr>
            <a:picLocks noChangeAspect="1"/>
          </p:cNvPicPr>
          <p:nvPr/>
        </p:nvPicPr>
        <p:blipFill>
          <a:blip r:embed="rId2"/>
          <a:stretch>
            <a:fillRect/>
          </a:stretch>
        </p:blipFill>
        <p:spPr>
          <a:xfrm>
            <a:off x="1770218" y="2029116"/>
            <a:ext cx="8651564" cy="3534955"/>
          </a:xfrm>
          <a:prstGeom prst="rect">
            <a:avLst/>
          </a:prstGeom>
        </p:spPr>
      </p:pic>
    </p:spTree>
    <p:extLst>
      <p:ext uri="{BB962C8B-B14F-4D97-AF65-F5344CB8AC3E}">
        <p14:creationId xmlns:p14="http://schemas.microsoft.com/office/powerpoint/2010/main" val="4061318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CC7B-911F-1B00-C274-AA1D376F209F}"/>
              </a:ext>
            </a:extLst>
          </p:cNvPr>
          <p:cNvSpPr>
            <a:spLocks noGrp="1"/>
          </p:cNvSpPr>
          <p:nvPr>
            <p:ph type="ctrTitle"/>
          </p:nvPr>
        </p:nvSpPr>
        <p:spPr/>
        <p:txBody>
          <a:bodyPr>
            <a:normAutofit/>
          </a:bodyPr>
          <a:lstStyle/>
          <a:p>
            <a:r>
              <a:rPr lang="en-US" dirty="0"/>
              <a:t>Reconcile LCOE with Financial Model - Lazard</a:t>
            </a:r>
          </a:p>
        </p:txBody>
      </p:sp>
      <p:sp>
        <p:nvSpPr>
          <p:cNvPr id="3" name="Content Placeholder 2">
            <a:extLst>
              <a:ext uri="{FF2B5EF4-FFF2-40B4-BE49-F238E27FC236}">
                <a16:creationId xmlns:a16="http://schemas.microsoft.com/office/drawing/2014/main" id="{0EE12C1E-9BA3-A919-706A-FA88EA727DBB}"/>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30A36A7-8171-4382-DB4F-0133BB2B209D}"/>
              </a:ext>
            </a:extLst>
          </p:cNvPr>
          <p:cNvPicPr>
            <a:picLocks noChangeAspect="1"/>
          </p:cNvPicPr>
          <p:nvPr/>
        </p:nvPicPr>
        <p:blipFill>
          <a:blip r:embed="rId2"/>
          <a:stretch>
            <a:fillRect/>
          </a:stretch>
        </p:blipFill>
        <p:spPr>
          <a:xfrm>
            <a:off x="1778155" y="1690688"/>
            <a:ext cx="8793483" cy="5142334"/>
          </a:xfrm>
          <a:prstGeom prst="rect">
            <a:avLst/>
          </a:prstGeom>
        </p:spPr>
      </p:pic>
    </p:spTree>
    <p:extLst>
      <p:ext uri="{BB962C8B-B14F-4D97-AF65-F5344CB8AC3E}">
        <p14:creationId xmlns:p14="http://schemas.microsoft.com/office/powerpoint/2010/main" val="88225280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2B66DF-B96F-4E16-8ECD-A92BF7C5FAB2}"/>
              </a:ext>
            </a:extLst>
          </p:cNvPr>
          <p:cNvSpPr>
            <a:spLocks noGrp="1"/>
          </p:cNvSpPr>
          <p:nvPr>
            <p:ph type="ctrTitle"/>
          </p:nvPr>
        </p:nvSpPr>
        <p:spPr/>
        <p:txBody>
          <a:bodyPr/>
          <a:lstStyle/>
          <a:p>
            <a:r>
              <a:rPr lang="en-US" dirty="0"/>
              <a:t>Degradation and Age</a:t>
            </a:r>
            <a:endParaRPr lang="en-CH" dirty="0"/>
          </a:p>
        </p:txBody>
      </p:sp>
      <p:sp>
        <p:nvSpPr>
          <p:cNvPr id="2" name="Content Placeholder 1">
            <a:extLst>
              <a:ext uri="{FF2B5EF4-FFF2-40B4-BE49-F238E27FC236}">
                <a16:creationId xmlns:a16="http://schemas.microsoft.com/office/drawing/2014/main" id="{B20016E8-8AE9-43DB-8E45-23A96A468C90}"/>
              </a:ext>
            </a:extLst>
          </p:cNvPr>
          <p:cNvSpPr>
            <a:spLocks noGrp="1"/>
          </p:cNvSpPr>
          <p:nvPr>
            <p:ph type="body" sz="quarter" idx="13"/>
          </p:nvPr>
        </p:nvSpPr>
        <p:spPr/>
        <p:txBody>
          <a:bodyPr/>
          <a:lstStyle/>
          <a:p>
            <a:r>
              <a:rPr lang="en-US" dirty="0"/>
              <a:t>Compute the implied annual degradation</a:t>
            </a:r>
          </a:p>
          <a:p>
            <a:endParaRPr lang="en-CH" dirty="0"/>
          </a:p>
        </p:txBody>
      </p:sp>
      <p:sp>
        <p:nvSpPr>
          <p:cNvPr id="4" name="Slide Number Placeholder 3">
            <a:extLst>
              <a:ext uri="{FF2B5EF4-FFF2-40B4-BE49-F238E27FC236}">
                <a16:creationId xmlns:a16="http://schemas.microsoft.com/office/drawing/2014/main" id="{EEF74860-527D-4BA7-8F85-60F11BB077C6}"/>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190</a:t>
            </a:fld>
            <a:endParaRPr lang="ko-KR" altLang="en-US" dirty="0"/>
          </a:p>
        </p:txBody>
      </p:sp>
      <p:pic>
        <p:nvPicPr>
          <p:cNvPr id="5" name="Picture 4">
            <a:extLst>
              <a:ext uri="{FF2B5EF4-FFF2-40B4-BE49-F238E27FC236}">
                <a16:creationId xmlns:a16="http://schemas.microsoft.com/office/drawing/2014/main" id="{FF9FAB72-B6AA-42AE-AF3D-F149138E0B95}"/>
              </a:ext>
            </a:extLst>
          </p:cNvPr>
          <p:cNvPicPr>
            <a:picLocks noChangeAspect="1"/>
          </p:cNvPicPr>
          <p:nvPr/>
        </p:nvPicPr>
        <p:blipFill>
          <a:blip r:embed="rId2"/>
          <a:stretch>
            <a:fillRect/>
          </a:stretch>
        </p:blipFill>
        <p:spPr>
          <a:xfrm>
            <a:off x="1766608" y="2131678"/>
            <a:ext cx="7405694" cy="4618372"/>
          </a:xfrm>
          <a:prstGeom prst="rect">
            <a:avLst/>
          </a:prstGeom>
        </p:spPr>
      </p:pic>
    </p:spTree>
    <p:extLst>
      <p:ext uri="{BB962C8B-B14F-4D97-AF65-F5344CB8AC3E}">
        <p14:creationId xmlns:p14="http://schemas.microsoft.com/office/powerpoint/2010/main" val="418271908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9EB24-C079-4874-BABC-F3DFFAD1F227}"/>
              </a:ext>
            </a:extLst>
          </p:cNvPr>
          <p:cNvSpPr>
            <a:spLocks noGrp="1"/>
          </p:cNvSpPr>
          <p:nvPr>
            <p:ph type="ctrTitle"/>
          </p:nvPr>
        </p:nvSpPr>
        <p:spPr/>
        <p:txBody>
          <a:bodyPr/>
          <a:lstStyle/>
          <a:p>
            <a:r>
              <a:rPr lang="en-US" dirty="0"/>
              <a:t>Questions Regarding Degradation</a:t>
            </a:r>
            <a:endParaRPr lang="en-CH" dirty="0"/>
          </a:p>
        </p:txBody>
      </p:sp>
      <p:sp>
        <p:nvSpPr>
          <p:cNvPr id="2" name="Content Placeholder 1">
            <a:extLst>
              <a:ext uri="{FF2B5EF4-FFF2-40B4-BE49-F238E27FC236}">
                <a16:creationId xmlns:a16="http://schemas.microsoft.com/office/drawing/2014/main" id="{AA76FCA6-33A2-47A4-8241-2937B44EEE89}"/>
              </a:ext>
            </a:extLst>
          </p:cNvPr>
          <p:cNvSpPr>
            <a:spLocks noGrp="1"/>
          </p:cNvSpPr>
          <p:nvPr>
            <p:ph type="body" sz="quarter" idx="13"/>
          </p:nvPr>
        </p:nvSpPr>
        <p:spPr/>
        <p:txBody>
          <a:bodyPr/>
          <a:lstStyle/>
          <a:p>
            <a:r>
              <a:rPr lang="en-US" dirty="0"/>
              <a:t>Traditional lithium ion-batteries begin to degrade after a few hundred cycles of fully charging and fully discharging, or 1,000 cycles at most. </a:t>
            </a:r>
          </a:p>
          <a:p>
            <a:endParaRPr lang="en-US" dirty="0"/>
          </a:p>
          <a:p>
            <a:endParaRPr lang="en-CH" dirty="0"/>
          </a:p>
        </p:txBody>
      </p:sp>
      <p:sp>
        <p:nvSpPr>
          <p:cNvPr id="4" name="Slide Number Placeholder 3">
            <a:extLst>
              <a:ext uri="{FF2B5EF4-FFF2-40B4-BE49-F238E27FC236}">
                <a16:creationId xmlns:a16="http://schemas.microsoft.com/office/drawing/2014/main" id="{78E96DE1-230F-4D8F-9714-5BBDC6C8B486}"/>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191</a:t>
            </a:fld>
            <a:endParaRPr lang="ko-KR" altLang="en-US" dirty="0"/>
          </a:p>
        </p:txBody>
      </p:sp>
      <p:pic>
        <p:nvPicPr>
          <p:cNvPr id="5" name="Picture 4">
            <a:extLst>
              <a:ext uri="{FF2B5EF4-FFF2-40B4-BE49-F238E27FC236}">
                <a16:creationId xmlns:a16="http://schemas.microsoft.com/office/drawing/2014/main" id="{4F960604-921C-4CAF-95A7-460A399B713F}"/>
              </a:ext>
            </a:extLst>
          </p:cNvPr>
          <p:cNvPicPr>
            <a:picLocks noChangeAspect="1"/>
          </p:cNvPicPr>
          <p:nvPr/>
        </p:nvPicPr>
        <p:blipFill>
          <a:blip r:embed="rId2"/>
          <a:stretch>
            <a:fillRect/>
          </a:stretch>
        </p:blipFill>
        <p:spPr>
          <a:xfrm>
            <a:off x="2011445" y="2772834"/>
            <a:ext cx="7981950" cy="2305050"/>
          </a:xfrm>
          <a:prstGeom prst="rect">
            <a:avLst/>
          </a:prstGeom>
        </p:spPr>
      </p:pic>
    </p:spTree>
    <p:extLst>
      <p:ext uri="{BB962C8B-B14F-4D97-AF65-F5344CB8AC3E}">
        <p14:creationId xmlns:p14="http://schemas.microsoft.com/office/powerpoint/2010/main" val="28606223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5F182E-3E0D-4FD1-A378-8EDD47537641}"/>
              </a:ext>
            </a:extLst>
          </p:cNvPr>
          <p:cNvSpPr>
            <a:spLocks noGrp="1"/>
          </p:cNvSpPr>
          <p:nvPr>
            <p:ph type="ctrTitle"/>
          </p:nvPr>
        </p:nvSpPr>
        <p:spPr/>
        <p:txBody>
          <a:bodyPr/>
          <a:lstStyle/>
          <a:p>
            <a:r>
              <a:rPr lang="en-US" dirty="0"/>
              <a:t>Degradation from Age and Cycling</a:t>
            </a:r>
            <a:endParaRPr lang="en-CH" dirty="0"/>
          </a:p>
        </p:txBody>
      </p:sp>
      <p:sp>
        <p:nvSpPr>
          <p:cNvPr id="4" name="Content Placeholder 3">
            <a:extLst>
              <a:ext uri="{FF2B5EF4-FFF2-40B4-BE49-F238E27FC236}">
                <a16:creationId xmlns:a16="http://schemas.microsoft.com/office/drawing/2014/main" id="{7D992A5D-01D4-4CB5-B1B8-0532BD2B2DAC}"/>
              </a:ext>
            </a:extLst>
          </p:cNvPr>
          <p:cNvSpPr>
            <a:spLocks noGrp="1"/>
          </p:cNvSpPr>
          <p:nvPr>
            <p:ph type="body" sz="quarter" idx="13"/>
          </p:nvPr>
        </p:nvSpPr>
        <p:spPr/>
        <p:txBody>
          <a:bodyPr>
            <a:normAutofit/>
          </a:bodyPr>
          <a:lstStyle/>
          <a:p>
            <a:r>
              <a:rPr lang="en-US" dirty="0"/>
              <a:t>For the annual battery degradation, the calendar capacity loss contributes more to the total capacity loss than the cycling capacity loss. The battery degradation can largely increase the energy consumption and GHG emissions of EV per km driven.</a:t>
            </a:r>
          </a:p>
          <a:p>
            <a:endParaRPr lang="en-CH" dirty="0"/>
          </a:p>
        </p:txBody>
      </p:sp>
      <p:pic>
        <p:nvPicPr>
          <p:cNvPr id="5" name="Picture 4">
            <a:extLst>
              <a:ext uri="{FF2B5EF4-FFF2-40B4-BE49-F238E27FC236}">
                <a16:creationId xmlns:a16="http://schemas.microsoft.com/office/drawing/2014/main" id="{008FD2CF-5858-4867-8BA5-D7B765B69258}"/>
              </a:ext>
            </a:extLst>
          </p:cNvPr>
          <p:cNvPicPr>
            <a:picLocks noChangeAspect="1"/>
          </p:cNvPicPr>
          <p:nvPr/>
        </p:nvPicPr>
        <p:blipFill>
          <a:blip r:embed="rId2"/>
          <a:stretch>
            <a:fillRect/>
          </a:stretch>
        </p:blipFill>
        <p:spPr>
          <a:xfrm>
            <a:off x="3717256" y="3015484"/>
            <a:ext cx="4748212" cy="3072372"/>
          </a:xfrm>
          <a:prstGeom prst="rect">
            <a:avLst/>
          </a:prstGeom>
        </p:spPr>
      </p:pic>
    </p:spTree>
    <p:extLst>
      <p:ext uri="{BB962C8B-B14F-4D97-AF65-F5344CB8AC3E}">
        <p14:creationId xmlns:p14="http://schemas.microsoft.com/office/powerpoint/2010/main" val="18324786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1A0B-E5D0-C2BA-3F56-D32D6994E84D}"/>
              </a:ext>
            </a:extLst>
          </p:cNvPr>
          <p:cNvSpPr>
            <a:spLocks noGrp="1"/>
          </p:cNvSpPr>
          <p:nvPr>
            <p:ph type="ctrTitle"/>
          </p:nvPr>
        </p:nvSpPr>
        <p:spPr/>
        <p:txBody>
          <a:bodyPr>
            <a:normAutofit/>
          </a:bodyPr>
          <a:lstStyle/>
          <a:p>
            <a:r>
              <a:rPr lang="en-US" dirty="0"/>
              <a:t>Implied Degradation and Augmentation from India RFP</a:t>
            </a:r>
          </a:p>
        </p:txBody>
      </p:sp>
      <p:sp>
        <p:nvSpPr>
          <p:cNvPr id="3" name="Content Placeholder 2">
            <a:extLst>
              <a:ext uri="{FF2B5EF4-FFF2-40B4-BE49-F238E27FC236}">
                <a16:creationId xmlns:a16="http://schemas.microsoft.com/office/drawing/2014/main" id="{E3F0FF2E-762B-F0EC-2103-9771B6E614FA}"/>
              </a:ext>
            </a:extLst>
          </p:cNvPr>
          <p:cNvSpPr>
            <a:spLocks noGrp="1"/>
          </p:cNvSpPr>
          <p:nvPr>
            <p:ph type="body" sz="quarter" idx="13"/>
          </p:nvPr>
        </p:nvSpPr>
        <p:spPr/>
        <p:txBody>
          <a:bodyPr/>
          <a:lstStyle/>
          <a:p>
            <a:r>
              <a:rPr lang="en-US" dirty="0"/>
              <a:t>Compute the annual degradation</a:t>
            </a:r>
          </a:p>
          <a:p>
            <a:endParaRPr lang="en-US" dirty="0"/>
          </a:p>
        </p:txBody>
      </p:sp>
      <p:pic>
        <p:nvPicPr>
          <p:cNvPr id="5" name="Picture 4">
            <a:extLst>
              <a:ext uri="{FF2B5EF4-FFF2-40B4-BE49-F238E27FC236}">
                <a16:creationId xmlns:a16="http://schemas.microsoft.com/office/drawing/2014/main" id="{B9C85CA9-2789-1365-C3D9-F7A39A5F8832}"/>
              </a:ext>
            </a:extLst>
          </p:cNvPr>
          <p:cNvPicPr>
            <a:picLocks noChangeAspect="1"/>
          </p:cNvPicPr>
          <p:nvPr/>
        </p:nvPicPr>
        <p:blipFill>
          <a:blip r:embed="rId2"/>
          <a:stretch>
            <a:fillRect/>
          </a:stretch>
        </p:blipFill>
        <p:spPr>
          <a:xfrm>
            <a:off x="4443318" y="1803882"/>
            <a:ext cx="6123083" cy="4696170"/>
          </a:xfrm>
          <a:prstGeom prst="rect">
            <a:avLst/>
          </a:prstGeom>
        </p:spPr>
      </p:pic>
      <p:sp>
        <p:nvSpPr>
          <p:cNvPr id="6" name="TextBox 5">
            <a:extLst>
              <a:ext uri="{FF2B5EF4-FFF2-40B4-BE49-F238E27FC236}">
                <a16:creationId xmlns:a16="http://schemas.microsoft.com/office/drawing/2014/main" id="{D9EC5A68-EA89-12DC-989D-702A1DF0985A}"/>
              </a:ext>
            </a:extLst>
          </p:cNvPr>
          <p:cNvSpPr txBox="1"/>
          <p:nvPr/>
        </p:nvSpPr>
        <p:spPr>
          <a:xfrm>
            <a:off x="1828801" y="2632842"/>
            <a:ext cx="2716117" cy="2585323"/>
          </a:xfrm>
          <a:prstGeom prst="rect">
            <a:avLst/>
          </a:prstGeom>
          <a:solidFill>
            <a:srgbClr val="FFFF00"/>
          </a:solidFill>
        </p:spPr>
        <p:txBody>
          <a:bodyPr wrap="square" rtlCol="0">
            <a:spAutoFit/>
          </a:bodyPr>
          <a:lstStyle/>
          <a:p>
            <a:r>
              <a:rPr lang="en-US" dirty="0"/>
              <a:t>Annual degradation</a:t>
            </a:r>
          </a:p>
          <a:p>
            <a:endParaRPr lang="en-US" dirty="0"/>
          </a:p>
          <a:p>
            <a:r>
              <a:rPr lang="en-US" dirty="0"/>
              <a:t>.7 = (1-annual) ^ (12)</a:t>
            </a:r>
          </a:p>
          <a:p>
            <a:endParaRPr lang="en-US" dirty="0"/>
          </a:p>
          <a:p>
            <a:r>
              <a:rPr lang="en-US" dirty="0"/>
              <a:t>.7 ^ (1/12) = 1 – annual</a:t>
            </a:r>
          </a:p>
          <a:p>
            <a:endParaRPr lang="en-US" dirty="0"/>
          </a:p>
          <a:p>
            <a:r>
              <a:rPr lang="en-US" dirty="0"/>
              <a:t>Annual = 1 - .7 ^ (1/12)</a:t>
            </a:r>
          </a:p>
          <a:p>
            <a:endParaRPr lang="en-US" dirty="0"/>
          </a:p>
          <a:p>
            <a:r>
              <a:rPr lang="en-US" dirty="0"/>
              <a:t>Annual = </a:t>
            </a:r>
          </a:p>
        </p:txBody>
      </p:sp>
    </p:spTree>
    <p:extLst>
      <p:ext uri="{BB962C8B-B14F-4D97-AF65-F5344CB8AC3E}">
        <p14:creationId xmlns:p14="http://schemas.microsoft.com/office/powerpoint/2010/main" val="70971534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8217A-75A5-2795-8CB3-DF353CC83393}"/>
              </a:ext>
            </a:extLst>
          </p:cNvPr>
          <p:cNvSpPr>
            <a:spLocks noGrp="1"/>
          </p:cNvSpPr>
          <p:nvPr>
            <p:ph type="ctrTitle"/>
          </p:nvPr>
        </p:nvSpPr>
        <p:spPr/>
        <p:txBody>
          <a:bodyPr>
            <a:normAutofit/>
          </a:bodyPr>
          <a:lstStyle/>
          <a:p>
            <a:r>
              <a:rPr lang="en-US" dirty="0"/>
              <a:t>Degradation, Cycles and Battery Life</a:t>
            </a:r>
          </a:p>
        </p:txBody>
      </p:sp>
      <p:sp>
        <p:nvSpPr>
          <p:cNvPr id="3" name="Content Placeholder 2">
            <a:extLst>
              <a:ext uri="{FF2B5EF4-FFF2-40B4-BE49-F238E27FC236}">
                <a16:creationId xmlns:a16="http://schemas.microsoft.com/office/drawing/2014/main" id="{0552CE24-29A2-D9D9-47AD-37911951CE60}"/>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06B505-47F6-6880-BAC1-048C48684004}"/>
              </a:ext>
            </a:extLst>
          </p:cNvPr>
          <p:cNvPicPr>
            <a:picLocks noChangeAspect="1"/>
          </p:cNvPicPr>
          <p:nvPr/>
        </p:nvPicPr>
        <p:blipFill>
          <a:blip r:embed="rId2"/>
          <a:stretch>
            <a:fillRect/>
          </a:stretch>
        </p:blipFill>
        <p:spPr>
          <a:xfrm>
            <a:off x="2060027" y="1465288"/>
            <a:ext cx="7394028" cy="5219842"/>
          </a:xfrm>
          <a:prstGeom prst="rect">
            <a:avLst/>
          </a:prstGeom>
        </p:spPr>
      </p:pic>
    </p:spTree>
    <p:extLst>
      <p:ext uri="{BB962C8B-B14F-4D97-AF65-F5344CB8AC3E}">
        <p14:creationId xmlns:p14="http://schemas.microsoft.com/office/powerpoint/2010/main" val="186487208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64CB8-610C-1BDA-D8AC-62CF685599CD}"/>
              </a:ext>
            </a:extLst>
          </p:cNvPr>
          <p:cNvSpPr>
            <a:spLocks noGrp="1"/>
          </p:cNvSpPr>
          <p:nvPr>
            <p:ph type="ctrTitle"/>
          </p:nvPr>
        </p:nvSpPr>
        <p:spPr/>
        <p:txBody>
          <a:bodyPr/>
          <a:lstStyle/>
          <a:p>
            <a:r>
              <a:rPr lang="en-US" dirty="0"/>
              <a:t>Degradation in PPA</a:t>
            </a:r>
          </a:p>
        </p:txBody>
      </p:sp>
      <p:sp>
        <p:nvSpPr>
          <p:cNvPr id="3" name="Content Placeholder 2">
            <a:extLst>
              <a:ext uri="{FF2B5EF4-FFF2-40B4-BE49-F238E27FC236}">
                <a16:creationId xmlns:a16="http://schemas.microsoft.com/office/drawing/2014/main" id="{87456711-7DA7-AEF9-E9E5-EECB3013683F}"/>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0514D9F-0FBD-AD08-575F-261AC0C03CD5}"/>
              </a:ext>
            </a:extLst>
          </p:cNvPr>
          <p:cNvPicPr>
            <a:picLocks noChangeAspect="1"/>
          </p:cNvPicPr>
          <p:nvPr/>
        </p:nvPicPr>
        <p:blipFill>
          <a:blip r:embed="rId2"/>
          <a:stretch>
            <a:fillRect/>
          </a:stretch>
        </p:blipFill>
        <p:spPr>
          <a:xfrm>
            <a:off x="3069670" y="1695437"/>
            <a:ext cx="5868219" cy="3057952"/>
          </a:xfrm>
          <a:prstGeom prst="rect">
            <a:avLst/>
          </a:prstGeom>
        </p:spPr>
      </p:pic>
      <p:pic>
        <p:nvPicPr>
          <p:cNvPr id="7" name="Picture 6">
            <a:extLst>
              <a:ext uri="{FF2B5EF4-FFF2-40B4-BE49-F238E27FC236}">
                <a16:creationId xmlns:a16="http://schemas.microsoft.com/office/drawing/2014/main" id="{DD667544-712D-BE60-ADF2-6393AE0F02AD}"/>
              </a:ext>
            </a:extLst>
          </p:cNvPr>
          <p:cNvPicPr>
            <a:picLocks noChangeAspect="1"/>
          </p:cNvPicPr>
          <p:nvPr/>
        </p:nvPicPr>
        <p:blipFill>
          <a:blip r:embed="rId3"/>
          <a:stretch>
            <a:fillRect/>
          </a:stretch>
        </p:blipFill>
        <p:spPr>
          <a:xfrm>
            <a:off x="3507880" y="4817386"/>
            <a:ext cx="5430008" cy="1295581"/>
          </a:xfrm>
          <a:prstGeom prst="rect">
            <a:avLst/>
          </a:prstGeom>
        </p:spPr>
      </p:pic>
    </p:spTree>
    <p:extLst>
      <p:ext uri="{BB962C8B-B14F-4D97-AF65-F5344CB8AC3E}">
        <p14:creationId xmlns:p14="http://schemas.microsoft.com/office/powerpoint/2010/main" val="176068470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8886-5A34-4CC6-A3CD-E614A3E8A9D4}"/>
              </a:ext>
            </a:extLst>
          </p:cNvPr>
          <p:cNvSpPr>
            <a:spLocks noGrp="1"/>
          </p:cNvSpPr>
          <p:nvPr>
            <p:ph type="ctrTitle"/>
          </p:nvPr>
        </p:nvSpPr>
        <p:spPr/>
        <p:txBody>
          <a:bodyPr/>
          <a:lstStyle/>
          <a:p>
            <a:r>
              <a:rPr lang="en-US" dirty="0"/>
              <a:t>Operating Characteristic 5</a:t>
            </a:r>
            <a:br>
              <a:rPr lang="en-US" dirty="0"/>
            </a:br>
            <a:r>
              <a:rPr lang="en-US" dirty="0"/>
              <a:t>Round Trip Efficiency</a:t>
            </a:r>
          </a:p>
        </p:txBody>
      </p:sp>
    </p:spTree>
    <p:extLst>
      <p:ext uri="{BB962C8B-B14F-4D97-AF65-F5344CB8AC3E}">
        <p14:creationId xmlns:p14="http://schemas.microsoft.com/office/powerpoint/2010/main" val="386203124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50C34E-0851-4E62-A63C-EDD0503324C8}"/>
              </a:ext>
            </a:extLst>
          </p:cNvPr>
          <p:cNvSpPr>
            <a:spLocks noGrp="1"/>
          </p:cNvSpPr>
          <p:nvPr>
            <p:ph type="ctrTitle"/>
          </p:nvPr>
        </p:nvSpPr>
        <p:spPr/>
        <p:txBody>
          <a:bodyPr/>
          <a:lstStyle/>
          <a:p>
            <a:r>
              <a:rPr lang="en-US" dirty="0"/>
              <a:t>Roundtrip Efficiency</a:t>
            </a:r>
            <a:endParaRPr lang="en-CH" dirty="0"/>
          </a:p>
        </p:txBody>
      </p:sp>
      <p:sp>
        <p:nvSpPr>
          <p:cNvPr id="4" name="Content Placeholder 3">
            <a:extLst>
              <a:ext uri="{FF2B5EF4-FFF2-40B4-BE49-F238E27FC236}">
                <a16:creationId xmlns:a16="http://schemas.microsoft.com/office/drawing/2014/main" id="{B70CD514-A8AE-4080-AFCE-430D245EC199}"/>
              </a:ext>
            </a:extLst>
          </p:cNvPr>
          <p:cNvSpPr>
            <a:spLocks noGrp="1"/>
          </p:cNvSpPr>
          <p:nvPr>
            <p:ph type="body" sz="quarter" idx="13"/>
          </p:nvPr>
        </p:nvSpPr>
        <p:spPr/>
        <p:txBody>
          <a:bodyPr>
            <a:normAutofit/>
          </a:bodyPr>
          <a:lstStyle/>
          <a:p>
            <a:r>
              <a:rPr lang="en-US" dirty="0"/>
              <a:t>Efficiency is the charging and discharging efficiency or losses during cycle use.  The kWh capacity is measured at the discharge.</a:t>
            </a:r>
          </a:p>
          <a:p>
            <a:r>
              <a:rPr lang="en-US" dirty="0"/>
              <a:t>The transfer of energy from one form to another (in the case of batteries from electrical to chemical energy) will always result in some losses. </a:t>
            </a:r>
          </a:p>
          <a:p>
            <a:r>
              <a:rPr lang="en-US" dirty="0"/>
              <a:t>Generally, charge/discharge losses from a lead-acid based battery is close to 20% </a:t>
            </a:r>
          </a:p>
          <a:p>
            <a:r>
              <a:rPr lang="en-US" dirty="0"/>
              <a:t>Most new lithium-based batteries can be as low as 2% but generally in the 5-8% range.</a:t>
            </a:r>
            <a:endParaRPr lang="en-CH" dirty="0"/>
          </a:p>
        </p:txBody>
      </p:sp>
    </p:spTree>
    <p:extLst>
      <p:ext uri="{BB962C8B-B14F-4D97-AF65-F5344CB8AC3E}">
        <p14:creationId xmlns:p14="http://schemas.microsoft.com/office/powerpoint/2010/main" val="413687469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9474-456E-59D7-108F-97AF3E010A7B}"/>
              </a:ext>
            </a:extLst>
          </p:cNvPr>
          <p:cNvSpPr>
            <a:spLocks noGrp="1"/>
          </p:cNvSpPr>
          <p:nvPr>
            <p:ph type="ctrTitle"/>
          </p:nvPr>
        </p:nvSpPr>
        <p:spPr/>
        <p:txBody>
          <a:bodyPr>
            <a:normAutofit/>
          </a:bodyPr>
          <a:lstStyle/>
          <a:p>
            <a:r>
              <a:rPr lang="en-US" dirty="0"/>
              <a:t>Implications for Round Trip Efficiency and Analysis</a:t>
            </a:r>
          </a:p>
        </p:txBody>
      </p:sp>
      <p:sp>
        <p:nvSpPr>
          <p:cNvPr id="3" name="Content Placeholder 2">
            <a:extLst>
              <a:ext uri="{FF2B5EF4-FFF2-40B4-BE49-F238E27FC236}">
                <a16:creationId xmlns:a16="http://schemas.microsoft.com/office/drawing/2014/main" id="{A9B46A9A-AD5E-4DA7-95AE-1C7AC8859C2E}"/>
              </a:ext>
            </a:extLst>
          </p:cNvPr>
          <p:cNvSpPr>
            <a:spLocks noGrp="1"/>
          </p:cNvSpPr>
          <p:nvPr>
            <p:ph type="body" sz="quarter" idx="13"/>
          </p:nvPr>
        </p:nvSpPr>
        <p:spPr/>
        <p:txBody>
          <a:bodyPr/>
          <a:lstStyle/>
          <a:p>
            <a:r>
              <a:rPr lang="en-US" dirty="0"/>
              <a:t>If the round-trip efficiency is 90% then to get 100 MWH you need to have 100/.9 0r 111.11 MWH of solar produced</a:t>
            </a:r>
          </a:p>
          <a:p>
            <a:r>
              <a:rPr lang="en-US" dirty="0"/>
              <a:t>You need also to increase the capacity of the battery to be able to input the energy</a:t>
            </a:r>
          </a:p>
          <a:p>
            <a:r>
              <a:rPr lang="en-US" dirty="0"/>
              <a:t>The minimum constraint on the kWh capacity should account for the round-trip efficiency</a:t>
            </a:r>
          </a:p>
        </p:txBody>
      </p:sp>
    </p:spTree>
    <p:extLst>
      <p:ext uri="{BB962C8B-B14F-4D97-AF65-F5344CB8AC3E}">
        <p14:creationId xmlns:p14="http://schemas.microsoft.com/office/powerpoint/2010/main" val="14770379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23C9C7-F7A5-47C0-85DB-73E0A5378037}"/>
              </a:ext>
            </a:extLst>
          </p:cNvPr>
          <p:cNvSpPr>
            <a:spLocks noGrp="1"/>
          </p:cNvSpPr>
          <p:nvPr>
            <p:ph type="ctrTitle"/>
          </p:nvPr>
        </p:nvSpPr>
        <p:spPr/>
        <p:txBody>
          <a:bodyPr/>
          <a:lstStyle/>
          <a:p>
            <a:r>
              <a:rPr lang="en-US" dirty="0"/>
              <a:t>Differences in Battery </a:t>
            </a:r>
            <a:endParaRPr lang="en-CH" dirty="0"/>
          </a:p>
        </p:txBody>
      </p:sp>
      <p:pic>
        <p:nvPicPr>
          <p:cNvPr id="5" name="Content Placeholder 4">
            <a:extLst>
              <a:ext uri="{FF2B5EF4-FFF2-40B4-BE49-F238E27FC236}">
                <a16:creationId xmlns:a16="http://schemas.microsoft.com/office/drawing/2014/main" id="{AFE4B407-FD5C-4BB3-B420-C754A7B21D19}"/>
              </a:ext>
            </a:extLst>
          </p:cNvPr>
          <p:cNvPicPr>
            <a:picLocks noGrp="1" noChangeAspect="1"/>
          </p:cNvPicPr>
          <p:nvPr>
            <p:ph idx="4294967295"/>
          </p:nvPr>
        </p:nvPicPr>
        <p:blipFill>
          <a:blip r:embed="rId2"/>
          <a:stretch>
            <a:fillRect/>
          </a:stretch>
        </p:blipFill>
        <p:spPr>
          <a:xfrm>
            <a:off x="1645920" y="1571164"/>
            <a:ext cx="6886575" cy="4049713"/>
          </a:xfrm>
          <a:prstGeom prst="rect">
            <a:avLst/>
          </a:prstGeom>
        </p:spPr>
      </p:pic>
      <p:sp>
        <p:nvSpPr>
          <p:cNvPr id="4" name="Slide Number Placeholder 3">
            <a:extLst>
              <a:ext uri="{FF2B5EF4-FFF2-40B4-BE49-F238E27FC236}">
                <a16:creationId xmlns:a16="http://schemas.microsoft.com/office/drawing/2014/main" id="{9DD8A49E-F343-414E-B990-AB5467B3D3A3}"/>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199</a:t>
            </a:fld>
            <a:endParaRPr lang="ko-KR" altLang="en-US" dirty="0"/>
          </a:p>
        </p:txBody>
      </p:sp>
    </p:spTree>
    <p:extLst>
      <p:ext uri="{BB962C8B-B14F-4D97-AF65-F5344CB8AC3E}">
        <p14:creationId xmlns:p14="http://schemas.microsoft.com/office/powerpoint/2010/main" val="4016275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1B50F2-2668-9D56-B746-68F5056D36E2}"/>
              </a:ext>
            </a:extLst>
          </p:cNvPr>
          <p:cNvSpPr txBox="1"/>
          <p:nvPr/>
        </p:nvSpPr>
        <p:spPr>
          <a:xfrm>
            <a:off x="813478" y="863659"/>
            <a:ext cx="3016400" cy="484620"/>
          </a:xfrm>
          <a:prstGeom prst="rect">
            <a:avLst/>
          </a:prstGeom>
          <a:noFill/>
        </p:spPr>
        <p:txBody>
          <a:bodyPr wrap="square" anchor="t">
            <a:spAutoFit/>
          </a:bodyPr>
          <a:lstStyle/>
          <a:p>
            <a:pPr>
              <a:lnSpc>
                <a:spcPct val="130000"/>
              </a:lnSpc>
              <a:spcAft>
                <a:spcPts val="600"/>
              </a:spcAft>
            </a:pPr>
            <a:r>
              <a:rPr lang="en-ID" sz="22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Table Of Contents</a:t>
            </a:r>
          </a:p>
        </p:txBody>
      </p:sp>
      <p:cxnSp>
        <p:nvCxnSpPr>
          <p:cNvPr id="8" name="Straight Connector 7">
            <a:extLst>
              <a:ext uri="{FF2B5EF4-FFF2-40B4-BE49-F238E27FC236}">
                <a16:creationId xmlns:a16="http://schemas.microsoft.com/office/drawing/2014/main" id="{6EC1A769-1CA5-D87E-4F70-5DECFB285B6C}"/>
              </a:ext>
            </a:extLst>
          </p:cNvPr>
          <p:cNvCxnSpPr>
            <a:cxnSpLocks/>
          </p:cNvCxnSpPr>
          <p:nvPr/>
        </p:nvCxnSpPr>
        <p:spPr>
          <a:xfrm>
            <a:off x="554579" y="1133856"/>
            <a:ext cx="21914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EB70B07F-9731-F9D0-AFCC-578B4B9F54BC}"/>
              </a:ext>
            </a:extLst>
          </p:cNvPr>
          <p:cNvSpPr>
            <a:spLocks noGrp="1"/>
          </p:cNvSpPr>
          <p:nvPr>
            <p:ph type="sldNum" sz="quarter" idx="12"/>
          </p:nvPr>
        </p:nvSpPr>
        <p:spPr/>
        <p:txBody>
          <a:bodyPr/>
          <a:lstStyle/>
          <a:p>
            <a:fld id="{58512D75-7CB4-B14B-B319-80CCA14032BE}" type="slidenum">
              <a:rPr lang="en-SA" smtClean="0"/>
              <a:t>2</a:t>
            </a:fld>
            <a:endParaRPr lang="en-SA"/>
          </a:p>
        </p:txBody>
      </p:sp>
      <p:sp>
        <p:nvSpPr>
          <p:cNvPr id="14" name="TextBox 13">
            <a:extLst>
              <a:ext uri="{FF2B5EF4-FFF2-40B4-BE49-F238E27FC236}">
                <a16:creationId xmlns:a16="http://schemas.microsoft.com/office/drawing/2014/main" id="{2BEDE54C-6610-F52F-F9C3-B897F273C1E6}"/>
              </a:ext>
            </a:extLst>
          </p:cNvPr>
          <p:cNvSpPr txBox="1"/>
          <p:nvPr/>
        </p:nvSpPr>
        <p:spPr>
          <a:xfrm>
            <a:off x="2303686" y="2220411"/>
            <a:ext cx="2314034" cy="1538883"/>
          </a:xfrm>
          <a:prstGeom prst="rect">
            <a:avLst/>
          </a:prstGeom>
          <a:noFill/>
        </p:spPr>
        <p:txBody>
          <a:bodyPr wrap="square" anchor="t">
            <a:spAutoFit/>
          </a:bodyPr>
          <a:lstStyle/>
          <a:p>
            <a:pPr>
              <a:spcAft>
                <a:spcPts val="600"/>
              </a:spcAft>
            </a:pPr>
            <a:r>
              <a:rPr lang="en-US" sz="1400" b="1" dirty="0">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LCOE and Policy</a:t>
            </a:r>
            <a:endParaRPr lang="en-ID" sz="1400" b="1" dirty="0">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endParaRP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LCOE From Sources</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Introduction to Use Cases </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Basic LCOE and Financial Model</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Solar Analysis</a:t>
            </a:r>
          </a:p>
        </p:txBody>
      </p:sp>
      <p:cxnSp>
        <p:nvCxnSpPr>
          <p:cNvPr id="15" name="Straight Connector 14">
            <a:extLst>
              <a:ext uri="{FF2B5EF4-FFF2-40B4-BE49-F238E27FC236}">
                <a16:creationId xmlns:a16="http://schemas.microsoft.com/office/drawing/2014/main" id="{D86E65BB-B6B0-B380-19E0-62A75EBBF89B}"/>
              </a:ext>
            </a:extLst>
          </p:cNvPr>
          <p:cNvCxnSpPr>
            <a:cxnSpLocks/>
          </p:cNvCxnSpPr>
          <p:nvPr/>
        </p:nvCxnSpPr>
        <p:spPr>
          <a:xfrm>
            <a:off x="2303685" y="2125863"/>
            <a:ext cx="231403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CFD306A-E51A-AB43-998C-983DDAF81FA0}"/>
              </a:ext>
            </a:extLst>
          </p:cNvPr>
          <p:cNvSpPr txBox="1"/>
          <p:nvPr/>
        </p:nvSpPr>
        <p:spPr>
          <a:xfrm>
            <a:off x="2303686" y="1787308"/>
            <a:ext cx="2314034" cy="307777"/>
          </a:xfrm>
          <a:prstGeom prst="rect">
            <a:avLst/>
          </a:prstGeom>
          <a:noFill/>
        </p:spPr>
        <p:txBody>
          <a:bodyPr wrap="square" anchor="t">
            <a:spAutoFit/>
          </a:bodyPr>
          <a:lstStyle/>
          <a:p>
            <a:pPr>
              <a:spcAft>
                <a:spcPts val="600"/>
              </a:spcAft>
            </a:pPr>
            <a:r>
              <a:rPr lang="en-ID" sz="1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01</a:t>
            </a:r>
            <a:endParaRPr lang="en-ID" sz="140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40" name="TextBox 39">
            <a:extLst>
              <a:ext uri="{FF2B5EF4-FFF2-40B4-BE49-F238E27FC236}">
                <a16:creationId xmlns:a16="http://schemas.microsoft.com/office/drawing/2014/main" id="{A884AFA0-E42A-E784-5594-D5F61397F56B}"/>
              </a:ext>
            </a:extLst>
          </p:cNvPr>
          <p:cNvSpPr txBox="1"/>
          <p:nvPr/>
        </p:nvSpPr>
        <p:spPr>
          <a:xfrm>
            <a:off x="5057046" y="2220411"/>
            <a:ext cx="2314034" cy="1538883"/>
          </a:xfrm>
          <a:prstGeom prst="rect">
            <a:avLst/>
          </a:prstGeom>
          <a:noFill/>
        </p:spPr>
        <p:txBody>
          <a:bodyPr wrap="square" anchor="t">
            <a:spAutoFit/>
          </a:bodyPr>
          <a:lstStyle/>
          <a:p>
            <a:pPr>
              <a:spcAft>
                <a:spcPts val="600"/>
              </a:spcAft>
            </a:pPr>
            <a:r>
              <a:rPr lang="en-ID" sz="1400" b="1" dirty="0">
                <a:solidFill>
                  <a:schemeClr val="accent1"/>
                </a:solidFill>
                <a:latin typeface="DIN Next LT Arabic" panose="020B0503020203050203" pitchFamily="34" charset="-78"/>
                <a:ea typeface="Roboto Light" panose="02000000000000000000" pitchFamily="2" charset="0"/>
                <a:cs typeface="DIN Next LT Arabic" panose="020B0503020203050203" pitchFamily="34" charset="-78"/>
              </a:rPr>
              <a:t>LCOE Corrections</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Economic Measurement – Real LCOE</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Degradation Adjustments</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Construction Timing</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Taxes </a:t>
            </a:r>
          </a:p>
        </p:txBody>
      </p:sp>
      <p:cxnSp>
        <p:nvCxnSpPr>
          <p:cNvPr id="41" name="Straight Connector 40">
            <a:extLst>
              <a:ext uri="{FF2B5EF4-FFF2-40B4-BE49-F238E27FC236}">
                <a16:creationId xmlns:a16="http://schemas.microsoft.com/office/drawing/2014/main" id="{93F047FC-042E-77DF-46D1-58030976F373}"/>
              </a:ext>
            </a:extLst>
          </p:cNvPr>
          <p:cNvCxnSpPr>
            <a:cxnSpLocks/>
          </p:cNvCxnSpPr>
          <p:nvPr/>
        </p:nvCxnSpPr>
        <p:spPr>
          <a:xfrm>
            <a:off x="5057045" y="2125863"/>
            <a:ext cx="231403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A725755-2151-B8B6-8E7D-86526D2F8F21}"/>
              </a:ext>
            </a:extLst>
          </p:cNvPr>
          <p:cNvSpPr txBox="1"/>
          <p:nvPr/>
        </p:nvSpPr>
        <p:spPr>
          <a:xfrm>
            <a:off x="5057046" y="1787308"/>
            <a:ext cx="2314034" cy="307777"/>
          </a:xfrm>
          <a:prstGeom prst="rect">
            <a:avLst/>
          </a:prstGeom>
          <a:noFill/>
        </p:spPr>
        <p:txBody>
          <a:bodyPr wrap="square" anchor="t">
            <a:spAutoFit/>
          </a:bodyPr>
          <a:lstStyle/>
          <a:p>
            <a:pPr>
              <a:spcAft>
                <a:spcPts val="600"/>
              </a:spcAft>
            </a:pPr>
            <a:r>
              <a:rPr lang="en-ID" sz="1400" b="1">
                <a:solidFill>
                  <a:schemeClr val="accent1"/>
                </a:solidFill>
                <a:latin typeface="DIN Next LT Arabic" panose="020B0503020203050203" pitchFamily="34" charset="-78"/>
                <a:ea typeface="Roboto Light" panose="02000000000000000000" pitchFamily="2" charset="0"/>
                <a:cs typeface="DIN Next LT Arabic" panose="020B0503020203050203" pitchFamily="34" charset="-78"/>
              </a:rPr>
              <a:t>02</a:t>
            </a:r>
            <a:endParaRPr lang="en-ID" sz="1400">
              <a:solidFill>
                <a:schemeClr val="accent1"/>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44" name="TextBox 43">
            <a:extLst>
              <a:ext uri="{FF2B5EF4-FFF2-40B4-BE49-F238E27FC236}">
                <a16:creationId xmlns:a16="http://schemas.microsoft.com/office/drawing/2014/main" id="{4BEA97B3-A80C-5DBD-26A0-D442C231B532}"/>
              </a:ext>
            </a:extLst>
          </p:cNvPr>
          <p:cNvSpPr txBox="1"/>
          <p:nvPr/>
        </p:nvSpPr>
        <p:spPr>
          <a:xfrm>
            <a:off x="7810405" y="2220411"/>
            <a:ext cx="2333471" cy="1461939"/>
          </a:xfrm>
          <a:prstGeom prst="rect">
            <a:avLst/>
          </a:prstGeom>
          <a:noFill/>
        </p:spPr>
        <p:txBody>
          <a:bodyPr wrap="square" anchor="t">
            <a:spAutoFit/>
          </a:bodyPr>
          <a:lstStyle/>
          <a:p>
            <a:pPr>
              <a:spcAft>
                <a:spcPts val="600"/>
              </a:spcAft>
            </a:pPr>
            <a:r>
              <a:rPr lang="en-ID" sz="1400" b="1"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Environmental Cost </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Incorporation of Environmental Cost</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Appropriate Opportunity Cost</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Hydrogen Introduction</a:t>
            </a:r>
          </a:p>
        </p:txBody>
      </p:sp>
      <p:cxnSp>
        <p:nvCxnSpPr>
          <p:cNvPr id="45" name="Straight Connector 44">
            <a:extLst>
              <a:ext uri="{FF2B5EF4-FFF2-40B4-BE49-F238E27FC236}">
                <a16:creationId xmlns:a16="http://schemas.microsoft.com/office/drawing/2014/main" id="{E9A9B4F4-1924-9880-F147-42965C741D07}"/>
              </a:ext>
            </a:extLst>
          </p:cNvPr>
          <p:cNvCxnSpPr>
            <a:cxnSpLocks/>
          </p:cNvCxnSpPr>
          <p:nvPr/>
        </p:nvCxnSpPr>
        <p:spPr>
          <a:xfrm>
            <a:off x="7810405" y="2125863"/>
            <a:ext cx="231403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CD8B74C-3958-6D5F-EF5B-42487C20511F}"/>
              </a:ext>
            </a:extLst>
          </p:cNvPr>
          <p:cNvSpPr txBox="1"/>
          <p:nvPr/>
        </p:nvSpPr>
        <p:spPr>
          <a:xfrm>
            <a:off x="7810406" y="1787308"/>
            <a:ext cx="2314034" cy="307777"/>
          </a:xfrm>
          <a:prstGeom prst="rect">
            <a:avLst/>
          </a:prstGeom>
          <a:noFill/>
        </p:spPr>
        <p:txBody>
          <a:bodyPr wrap="square" anchor="t">
            <a:spAutoFit/>
          </a:bodyPr>
          <a:lstStyle/>
          <a:p>
            <a:pPr>
              <a:spcAft>
                <a:spcPts val="600"/>
              </a:spcAft>
            </a:pPr>
            <a:r>
              <a:rPr lang="en-ID" sz="1400" b="1">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03</a:t>
            </a:r>
            <a:endParaRPr lang="en-ID" sz="140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47" name="TextBox 46">
            <a:extLst>
              <a:ext uri="{FF2B5EF4-FFF2-40B4-BE49-F238E27FC236}">
                <a16:creationId xmlns:a16="http://schemas.microsoft.com/office/drawing/2014/main" id="{3743C291-5AA1-EF3F-E09E-8BDBF2515C15}"/>
              </a:ext>
            </a:extLst>
          </p:cNvPr>
          <p:cNvSpPr txBox="1"/>
          <p:nvPr/>
        </p:nvSpPr>
        <p:spPr>
          <a:xfrm>
            <a:off x="2303686" y="4455458"/>
            <a:ext cx="2314034" cy="1461939"/>
          </a:xfrm>
          <a:prstGeom prst="rect">
            <a:avLst/>
          </a:prstGeom>
          <a:noFill/>
        </p:spPr>
        <p:txBody>
          <a:bodyPr wrap="square" anchor="t">
            <a:spAutoFit/>
          </a:bodyPr>
          <a:lstStyle/>
          <a:p>
            <a:pPr>
              <a:spcAft>
                <a:spcPts val="600"/>
              </a:spcAft>
            </a:pPr>
            <a:r>
              <a:rPr lang="en-ID" sz="1400" b="1" dirty="0">
                <a:solidFill>
                  <a:schemeClr val="accent4"/>
                </a:solidFill>
                <a:latin typeface="DIN Next LT Arabic" panose="020B0503020203050203" pitchFamily="34" charset="-78"/>
                <a:ea typeface="Roboto Light" panose="02000000000000000000" pitchFamily="2" charset="0"/>
                <a:cs typeface="DIN Next LT Arabic" panose="020B0503020203050203" pitchFamily="34" charset="-78"/>
              </a:rPr>
              <a:t>Policy &amp; Cost of Capital</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Cost of Capital for LCOE</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Battery RTE and SOC</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Data Centre Case Study of Nuclear versus Solar + Battery </a:t>
            </a:r>
          </a:p>
        </p:txBody>
      </p:sp>
      <p:cxnSp>
        <p:nvCxnSpPr>
          <p:cNvPr id="48" name="Straight Connector 47">
            <a:extLst>
              <a:ext uri="{FF2B5EF4-FFF2-40B4-BE49-F238E27FC236}">
                <a16:creationId xmlns:a16="http://schemas.microsoft.com/office/drawing/2014/main" id="{33DD3E40-6CE0-191A-737A-855DE53E2857}"/>
              </a:ext>
            </a:extLst>
          </p:cNvPr>
          <p:cNvCxnSpPr>
            <a:cxnSpLocks/>
          </p:cNvCxnSpPr>
          <p:nvPr/>
        </p:nvCxnSpPr>
        <p:spPr>
          <a:xfrm>
            <a:off x="2303685" y="4360910"/>
            <a:ext cx="231403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7362B0D-BEEB-BF22-2812-A4EC66519B98}"/>
              </a:ext>
            </a:extLst>
          </p:cNvPr>
          <p:cNvSpPr txBox="1"/>
          <p:nvPr/>
        </p:nvSpPr>
        <p:spPr>
          <a:xfrm>
            <a:off x="2303686" y="4022355"/>
            <a:ext cx="2314034" cy="307777"/>
          </a:xfrm>
          <a:prstGeom prst="rect">
            <a:avLst/>
          </a:prstGeom>
          <a:noFill/>
        </p:spPr>
        <p:txBody>
          <a:bodyPr wrap="square" anchor="t">
            <a:spAutoFit/>
          </a:bodyPr>
          <a:lstStyle/>
          <a:p>
            <a:pPr>
              <a:spcAft>
                <a:spcPts val="600"/>
              </a:spcAft>
            </a:pPr>
            <a:r>
              <a:rPr lang="en-ID" sz="1400" b="1">
                <a:solidFill>
                  <a:schemeClr val="accent4"/>
                </a:solidFill>
                <a:latin typeface="DIN Next LT Arabic" panose="020B0503020203050203" pitchFamily="34" charset="-78"/>
                <a:ea typeface="Roboto Light" panose="02000000000000000000" pitchFamily="2" charset="0"/>
                <a:cs typeface="DIN Next LT Arabic" panose="020B0503020203050203" pitchFamily="34" charset="-78"/>
              </a:rPr>
              <a:t>04</a:t>
            </a:r>
            <a:endParaRPr lang="en-ID" sz="1400">
              <a:solidFill>
                <a:schemeClr val="accent4"/>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50" name="TextBox 49">
            <a:extLst>
              <a:ext uri="{FF2B5EF4-FFF2-40B4-BE49-F238E27FC236}">
                <a16:creationId xmlns:a16="http://schemas.microsoft.com/office/drawing/2014/main" id="{DD948A2E-4885-6C6B-97E5-BB1D4D10BEFC}"/>
              </a:ext>
            </a:extLst>
          </p:cNvPr>
          <p:cNvSpPr txBox="1"/>
          <p:nvPr/>
        </p:nvSpPr>
        <p:spPr>
          <a:xfrm>
            <a:off x="5057046" y="4455458"/>
            <a:ext cx="2314034" cy="1723549"/>
          </a:xfrm>
          <a:prstGeom prst="rect">
            <a:avLst/>
          </a:prstGeom>
          <a:noFill/>
        </p:spPr>
        <p:txBody>
          <a:bodyPr wrap="square" anchor="t">
            <a:spAutoFit/>
          </a:bodyPr>
          <a:lstStyle/>
          <a:p>
            <a:pPr>
              <a:spcAft>
                <a:spcPts val="600"/>
              </a:spcAft>
            </a:pPr>
            <a:r>
              <a:rPr lang="en-ID" sz="1400" b="1" dirty="0">
                <a:solidFill>
                  <a:schemeClr val="accent3"/>
                </a:solidFill>
                <a:latin typeface="DIN Next LT Arabic" panose="020B0503020203050203" pitchFamily="34" charset="-78"/>
                <a:ea typeface="Roboto Light" panose="02000000000000000000" pitchFamily="2" charset="0"/>
                <a:cs typeface="DIN Next LT Arabic" panose="020B0503020203050203" pitchFamily="34" charset="-78"/>
              </a:rPr>
              <a:t>Data Centre Case</a:t>
            </a:r>
            <a:endPar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Cost of Capital</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Battery RTE and SOC</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Data Centre Case Study of Nuclear versus Solar + Battery </a:t>
            </a:r>
          </a:p>
          <a:p>
            <a:pPr marL="285750" indent="-285750">
              <a:spcAft>
                <a:spcPts val="600"/>
              </a:spcAft>
              <a:buFontTx/>
              <a:buChar char="-"/>
            </a:pPr>
            <a:endPar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cxnSp>
        <p:nvCxnSpPr>
          <p:cNvPr id="51" name="Straight Connector 50">
            <a:extLst>
              <a:ext uri="{FF2B5EF4-FFF2-40B4-BE49-F238E27FC236}">
                <a16:creationId xmlns:a16="http://schemas.microsoft.com/office/drawing/2014/main" id="{342D2F5E-0A9B-5640-E4B9-E7F4F33B9018}"/>
              </a:ext>
            </a:extLst>
          </p:cNvPr>
          <p:cNvCxnSpPr>
            <a:cxnSpLocks/>
          </p:cNvCxnSpPr>
          <p:nvPr/>
        </p:nvCxnSpPr>
        <p:spPr>
          <a:xfrm>
            <a:off x="5057045" y="4360910"/>
            <a:ext cx="231403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1087B9B-C3BD-7ABD-62A3-A4C85BCE2D18}"/>
              </a:ext>
            </a:extLst>
          </p:cNvPr>
          <p:cNvSpPr txBox="1"/>
          <p:nvPr/>
        </p:nvSpPr>
        <p:spPr>
          <a:xfrm>
            <a:off x="5057046" y="4022355"/>
            <a:ext cx="2314034" cy="307777"/>
          </a:xfrm>
          <a:prstGeom prst="rect">
            <a:avLst/>
          </a:prstGeom>
          <a:noFill/>
        </p:spPr>
        <p:txBody>
          <a:bodyPr wrap="square" anchor="t">
            <a:spAutoFit/>
          </a:bodyPr>
          <a:lstStyle/>
          <a:p>
            <a:pPr>
              <a:spcAft>
                <a:spcPts val="600"/>
              </a:spcAft>
            </a:pPr>
            <a:r>
              <a:rPr lang="en-ID" sz="1400" b="1">
                <a:solidFill>
                  <a:schemeClr val="accent3"/>
                </a:solidFill>
                <a:latin typeface="DIN Next LT Arabic" panose="020B0503020203050203" pitchFamily="34" charset="-78"/>
                <a:ea typeface="Roboto Light" panose="02000000000000000000" pitchFamily="2" charset="0"/>
                <a:cs typeface="DIN Next LT Arabic" panose="020B0503020203050203" pitchFamily="34" charset="-78"/>
              </a:rPr>
              <a:t>05</a:t>
            </a:r>
            <a:endParaRPr lang="en-ID" sz="1400">
              <a:solidFill>
                <a:schemeClr val="accent3"/>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2" name="TextBox 1">
            <a:extLst>
              <a:ext uri="{FF2B5EF4-FFF2-40B4-BE49-F238E27FC236}">
                <a16:creationId xmlns:a16="http://schemas.microsoft.com/office/drawing/2014/main" id="{7BCA1DAC-7FE5-0187-4654-FBBD9E151429}"/>
              </a:ext>
            </a:extLst>
          </p:cNvPr>
          <p:cNvSpPr txBox="1"/>
          <p:nvPr/>
        </p:nvSpPr>
        <p:spPr>
          <a:xfrm>
            <a:off x="7715917" y="4447443"/>
            <a:ext cx="2333471" cy="1538883"/>
          </a:xfrm>
          <a:prstGeom prst="rect">
            <a:avLst/>
          </a:prstGeom>
          <a:noFill/>
        </p:spPr>
        <p:txBody>
          <a:bodyPr wrap="square" anchor="t">
            <a:spAutoFit/>
          </a:bodyPr>
          <a:lstStyle/>
          <a:p>
            <a:pPr>
              <a:spcAft>
                <a:spcPts val="600"/>
              </a:spcAft>
            </a:pPr>
            <a:r>
              <a:rPr lang="en-ID" sz="1400" b="1"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Hydrogen Policy</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Hydrogen Energy Cost</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Hydrogen Production</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Hydrogen and Ammonia LCOS</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Vehicle TCO </a:t>
            </a:r>
          </a:p>
        </p:txBody>
      </p:sp>
      <p:cxnSp>
        <p:nvCxnSpPr>
          <p:cNvPr id="3" name="Straight Connector 2">
            <a:extLst>
              <a:ext uri="{FF2B5EF4-FFF2-40B4-BE49-F238E27FC236}">
                <a16:creationId xmlns:a16="http://schemas.microsoft.com/office/drawing/2014/main" id="{D0CC74E3-7BF7-C0FA-1BF8-3DCC0CC8D0B3}"/>
              </a:ext>
            </a:extLst>
          </p:cNvPr>
          <p:cNvCxnSpPr>
            <a:cxnSpLocks/>
          </p:cNvCxnSpPr>
          <p:nvPr/>
        </p:nvCxnSpPr>
        <p:spPr>
          <a:xfrm>
            <a:off x="7715917" y="4352895"/>
            <a:ext cx="231403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38C5C9E-5808-966D-B541-B33FF7029DC3}"/>
              </a:ext>
            </a:extLst>
          </p:cNvPr>
          <p:cNvSpPr txBox="1"/>
          <p:nvPr/>
        </p:nvSpPr>
        <p:spPr>
          <a:xfrm>
            <a:off x="7715918" y="4014340"/>
            <a:ext cx="2314034" cy="307777"/>
          </a:xfrm>
          <a:prstGeom prst="rect">
            <a:avLst/>
          </a:prstGeom>
          <a:noFill/>
        </p:spPr>
        <p:txBody>
          <a:bodyPr wrap="square" anchor="t">
            <a:spAutoFit/>
          </a:bodyPr>
          <a:lstStyle/>
          <a:p>
            <a:pPr>
              <a:spcAft>
                <a:spcPts val="600"/>
              </a:spcAft>
            </a:pPr>
            <a:r>
              <a:rPr lang="en-ID" sz="1400" b="1"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06</a:t>
            </a:r>
            <a:endParaRPr lang="en-ID" sz="14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Tree>
    <p:extLst>
      <p:ext uri="{BB962C8B-B14F-4D97-AF65-F5344CB8AC3E}">
        <p14:creationId xmlns:p14="http://schemas.microsoft.com/office/powerpoint/2010/main" val="3660415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02D0-A5F8-6196-4982-416F470A203B}"/>
              </a:ext>
            </a:extLst>
          </p:cNvPr>
          <p:cNvSpPr>
            <a:spLocks noGrp="1"/>
          </p:cNvSpPr>
          <p:nvPr>
            <p:ph type="ctrTitle"/>
          </p:nvPr>
        </p:nvSpPr>
        <p:spPr/>
        <p:txBody>
          <a:bodyPr/>
          <a:lstStyle/>
          <a:p>
            <a:r>
              <a:rPr lang="en-US" dirty="0"/>
              <a:t>Financial Model for Storage</a:t>
            </a:r>
          </a:p>
        </p:txBody>
      </p:sp>
      <p:sp>
        <p:nvSpPr>
          <p:cNvPr id="3" name="Content Placeholder 2">
            <a:extLst>
              <a:ext uri="{FF2B5EF4-FFF2-40B4-BE49-F238E27FC236}">
                <a16:creationId xmlns:a16="http://schemas.microsoft.com/office/drawing/2014/main" id="{AEB2C751-C35E-53BF-A52A-D52B62B46EE4}"/>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352819D-9F75-63F8-CDE8-FECD950F670D}"/>
              </a:ext>
            </a:extLst>
          </p:cNvPr>
          <p:cNvPicPr>
            <a:picLocks noChangeAspect="1"/>
          </p:cNvPicPr>
          <p:nvPr/>
        </p:nvPicPr>
        <p:blipFill>
          <a:blip r:embed="rId2"/>
          <a:stretch>
            <a:fillRect/>
          </a:stretch>
        </p:blipFill>
        <p:spPr>
          <a:xfrm>
            <a:off x="1613555" y="1478445"/>
            <a:ext cx="8964891" cy="5036655"/>
          </a:xfrm>
          <a:prstGeom prst="rect">
            <a:avLst/>
          </a:prstGeom>
        </p:spPr>
      </p:pic>
    </p:spTree>
    <p:extLst>
      <p:ext uri="{BB962C8B-B14F-4D97-AF65-F5344CB8AC3E}">
        <p14:creationId xmlns:p14="http://schemas.microsoft.com/office/powerpoint/2010/main" val="400613479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3B2100-FA01-4A6A-945A-21524D4CF994}"/>
              </a:ext>
            </a:extLst>
          </p:cNvPr>
          <p:cNvSpPr>
            <a:spLocks noGrp="1"/>
          </p:cNvSpPr>
          <p:nvPr>
            <p:ph type="ctrTitle"/>
          </p:nvPr>
        </p:nvSpPr>
        <p:spPr/>
        <p:txBody>
          <a:bodyPr/>
          <a:lstStyle/>
          <a:p>
            <a:r>
              <a:rPr lang="en-US" dirty="0"/>
              <a:t>Round Trip Efficiency in DOE Report</a:t>
            </a:r>
          </a:p>
        </p:txBody>
      </p:sp>
      <p:sp>
        <p:nvSpPr>
          <p:cNvPr id="2" name="Content Placeholder 1">
            <a:extLst>
              <a:ext uri="{FF2B5EF4-FFF2-40B4-BE49-F238E27FC236}">
                <a16:creationId xmlns:a16="http://schemas.microsoft.com/office/drawing/2014/main" id="{E06AA9EE-B0C9-4B57-A063-3D3A616327DF}"/>
              </a:ext>
            </a:extLst>
          </p:cNvPr>
          <p:cNvSpPr>
            <a:spLocks noGrp="1"/>
          </p:cNvSpPr>
          <p:nvPr>
            <p:ph type="body" sz="quarter" idx="13"/>
          </p:nvPr>
        </p:nvSpPr>
        <p:spPr/>
        <p:txBody>
          <a:bodyPr>
            <a:normAutofit/>
          </a:bodyPr>
          <a:lstStyle/>
          <a:p>
            <a:r>
              <a:rPr lang="en-US" dirty="0"/>
              <a:t>With respect to RTE (round trip efficiency), the literature typically provided estimates between 77-98% (Aquino et al., 2017; DiOrio et al., 2015; EASE, 2016; Greenspon, 2017).</a:t>
            </a:r>
          </a:p>
          <a:p>
            <a:r>
              <a:rPr lang="en-US" dirty="0"/>
              <a:t>PNNL  (U.S. DOE) testing of grid-scale batteries in the past yielded an AC-AC RTE of:</a:t>
            </a:r>
          </a:p>
          <a:p>
            <a:pPr lvl="1"/>
            <a:r>
              <a:rPr lang="en-US" dirty="0"/>
              <a:t>83–87% over 1.5 years of testing, </a:t>
            </a:r>
          </a:p>
          <a:p>
            <a:pPr lvl="1"/>
            <a:r>
              <a:rPr lang="en-US" dirty="0"/>
              <a:t>RTE for a battery &gt; 5 years old was only 81%. </a:t>
            </a:r>
          </a:p>
          <a:p>
            <a:r>
              <a:rPr lang="en-US" dirty="0"/>
              <a:t>A system RTE of 86% was used in this work.</a:t>
            </a:r>
          </a:p>
        </p:txBody>
      </p:sp>
      <p:sp>
        <p:nvSpPr>
          <p:cNvPr id="4" name="Slide Number Placeholder 3">
            <a:extLst>
              <a:ext uri="{FF2B5EF4-FFF2-40B4-BE49-F238E27FC236}">
                <a16:creationId xmlns:a16="http://schemas.microsoft.com/office/drawing/2014/main" id="{F9E267A9-A2E5-4F91-916A-C2B052ECC54F}"/>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200</a:t>
            </a:fld>
            <a:endParaRPr lang="ko-KR" altLang="en-US" dirty="0"/>
          </a:p>
        </p:txBody>
      </p:sp>
    </p:spTree>
    <p:extLst>
      <p:ext uri="{BB962C8B-B14F-4D97-AF65-F5344CB8AC3E}">
        <p14:creationId xmlns:p14="http://schemas.microsoft.com/office/powerpoint/2010/main" val="299093554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5AD5-AB93-4CF9-9066-3ECE06528C8F}"/>
              </a:ext>
            </a:extLst>
          </p:cNvPr>
          <p:cNvSpPr>
            <a:spLocks noGrp="1"/>
          </p:cNvSpPr>
          <p:nvPr>
            <p:ph type="ctrTitle"/>
          </p:nvPr>
        </p:nvSpPr>
        <p:spPr/>
        <p:txBody>
          <a:bodyPr/>
          <a:lstStyle/>
          <a:p>
            <a:r>
              <a:rPr lang="en-US" dirty="0"/>
              <a:t>Characteristic 5</a:t>
            </a:r>
            <a:br>
              <a:rPr lang="en-US" dirty="0"/>
            </a:br>
            <a:r>
              <a:rPr lang="en-US" dirty="0"/>
              <a:t>Depth of Discharge</a:t>
            </a:r>
          </a:p>
        </p:txBody>
      </p:sp>
    </p:spTree>
    <p:extLst>
      <p:ext uri="{BB962C8B-B14F-4D97-AF65-F5344CB8AC3E}">
        <p14:creationId xmlns:p14="http://schemas.microsoft.com/office/powerpoint/2010/main" val="108908155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0A6E1-44BD-4E99-88C3-156496EDE56F}"/>
              </a:ext>
            </a:extLst>
          </p:cNvPr>
          <p:cNvSpPr>
            <a:spLocks noGrp="1"/>
          </p:cNvSpPr>
          <p:nvPr>
            <p:ph type="ctrTitle"/>
          </p:nvPr>
        </p:nvSpPr>
        <p:spPr/>
        <p:txBody>
          <a:bodyPr/>
          <a:lstStyle/>
          <a:p>
            <a:r>
              <a:rPr lang="en-US" dirty="0"/>
              <a:t>Depth of Discharge</a:t>
            </a:r>
          </a:p>
        </p:txBody>
      </p:sp>
      <p:sp>
        <p:nvSpPr>
          <p:cNvPr id="2" name="Content Placeholder 1">
            <a:extLst>
              <a:ext uri="{FF2B5EF4-FFF2-40B4-BE49-F238E27FC236}">
                <a16:creationId xmlns:a16="http://schemas.microsoft.com/office/drawing/2014/main" id="{E26BCBB1-D559-4DBA-82F6-4BCE29CAF467}"/>
              </a:ext>
            </a:extLst>
          </p:cNvPr>
          <p:cNvSpPr>
            <a:spLocks noGrp="1"/>
          </p:cNvSpPr>
          <p:nvPr>
            <p:ph type="body" sz="quarter" idx="13"/>
          </p:nvPr>
        </p:nvSpPr>
        <p:spPr/>
        <p:txBody>
          <a:bodyPr/>
          <a:lstStyle/>
          <a:p>
            <a:r>
              <a:rPr lang="en-US" dirty="0"/>
              <a:t>Depth of discharge affects the economics of a battery if the capacity stated in gross input kWh does not reflect the limitation. </a:t>
            </a:r>
          </a:p>
          <a:p>
            <a:endParaRPr lang="en-US" dirty="0"/>
          </a:p>
        </p:txBody>
      </p:sp>
      <p:sp>
        <p:nvSpPr>
          <p:cNvPr id="4" name="Slide Number Placeholder 3">
            <a:extLst>
              <a:ext uri="{FF2B5EF4-FFF2-40B4-BE49-F238E27FC236}">
                <a16:creationId xmlns:a16="http://schemas.microsoft.com/office/drawing/2014/main" id="{ACA129DD-8134-4DF2-8D4F-4246CB6686F7}"/>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202</a:t>
            </a:fld>
            <a:endParaRPr lang="ko-KR" altLang="en-US" dirty="0"/>
          </a:p>
        </p:txBody>
      </p:sp>
      <p:pic>
        <p:nvPicPr>
          <p:cNvPr id="5" name="Picture 4">
            <a:extLst>
              <a:ext uri="{FF2B5EF4-FFF2-40B4-BE49-F238E27FC236}">
                <a16:creationId xmlns:a16="http://schemas.microsoft.com/office/drawing/2014/main" id="{7F2B1AD5-1A69-461D-8E63-80353F774E8A}"/>
              </a:ext>
            </a:extLst>
          </p:cNvPr>
          <p:cNvPicPr>
            <a:picLocks noChangeAspect="1"/>
          </p:cNvPicPr>
          <p:nvPr/>
        </p:nvPicPr>
        <p:blipFill>
          <a:blip r:embed="rId2"/>
          <a:stretch>
            <a:fillRect/>
          </a:stretch>
        </p:blipFill>
        <p:spPr>
          <a:xfrm>
            <a:off x="2800709" y="2641155"/>
            <a:ext cx="5546785" cy="3319379"/>
          </a:xfrm>
          <a:prstGeom prst="rect">
            <a:avLst/>
          </a:prstGeom>
        </p:spPr>
      </p:pic>
    </p:spTree>
    <p:extLst>
      <p:ext uri="{BB962C8B-B14F-4D97-AF65-F5344CB8AC3E}">
        <p14:creationId xmlns:p14="http://schemas.microsoft.com/office/powerpoint/2010/main" val="173290441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B8F8D-82BC-4127-BDEF-02DC0F572C1D}"/>
              </a:ext>
            </a:extLst>
          </p:cNvPr>
          <p:cNvSpPr>
            <a:spLocks noGrp="1"/>
          </p:cNvSpPr>
          <p:nvPr>
            <p:ph type="ctrTitle"/>
          </p:nvPr>
        </p:nvSpPr>
        <p:spPr/>
        <p:txBody>
          <a:bodyPr>
            <a:normAutofit/>
          </a:bodyPr>
          <a:lstStyle/>
          <a:p>
            <a:r>
              <a:rPr lang="en-US" dirty="0"/>
              <a:t>Depth of Discharge and Lifetime in Cycles</a:t>
            </a:r>
          </a:p>
        </p:txBody>
      </p:sp>
      <p:sp>
        <p:nvSpPr>
          <p:cNvPr id="4" name="Content Placeholder 3">
            <a:extLst>
              <a:ext uri="{FF2B5EF4-FFF2-40B4-BE49-F238E27FC236}">
                <a16:creationId xmlns:a16="http://schemas.microsoft.com/office/drawing/2014/main" id="{B90D6DED-655B-4E96-A19A-AAA9D21674FE}"/>
              </a:ext>
            </a:extLst>
          </p:cNvPr>
          <p:cNvSpPr>
            <a:spLocks noGrp="1"/>
          </p:cNvSpPr>
          <p:nvPr>
            <p:ph type="body" sz="quarter" idx="13"/>
          </p:nvPr>
        </p:nvSpPr>
        <p:spPr/>
        <p:txBody>
          <a:bodyPr/>
          <a:lstStyle/>
          <a:p>
            <a:r>
              <a:rPr lang="en-US" dirty="0"/>
              <a:t>Divide the cycles by 365</a:t>
            </a:r>
          </a:p>
          <a:p>
            <a:endParaRPr lang="en-US" dirty="0"/>
          </a:p>
        </p:txBody>
      </p:sp>
      <p:pic>
        <p:nvPicPr>
          <p:cNvPr id="5" name="Picture 4">
            <a:extLst>
              <a:ext uri="{FF2B5EF4-FFF2-40B4-BE49-F238E27FC236}">
                <a16:creationId xmlns:a16="http://schemas.microsoft.com/office/drawing/2014/main" id="{9C520E98-182C-41C0-A240-FCC430744655}"/>
              </a:ext>
            </a:extLst>
          </p:cNvPr>
          <p:cNvPicPr>
            <a:picLocks noChangeAspect="1"/>
          </p:cNvPicPr>
          <p:nvPr/>
        </p:nvPicPr>
        <p:blipFill>
          <a:blip r:embed="rId2"/>
          <a:stretch>
            <a:fillRect/>
          </a:stretch>
        </p:blipFill>
        <p:spPr>
          <a:xfrm>
            <a:off x="1891758" y="2068414"/>
            <a:ext cx="7767587" cy="3189386"/>
          </a:xfrm>
          <a:prstGeom prst="rect">
            <a:avLst/>
          </a:prstGeom>
        </p:spPr>
      </p:pic>
      <p:sp>
        <p:nvSpPr>
          <p:cNvPr id="2" name="TextBox 1">
            <a:extLst>
              <a:ext uri="{FF2B5EF4-FFF2-40B4-BE49-F238E27FC236}">
                <a16:creationId xmlns:a16="http://schemas.microsoft.com/office/drawing/2014/main" id="{AE7E746A-D385-4E45-A5CB-E472136EF82E}"/>
              </a:ext>
            </a:extLst>
          </p:cNvPr>
          <p:cNvSpPr txBox="1"/>
          <p:nvPr/>
        </p:nvSpPr>
        <p:spPr>
          <a:xfrm>
            <a:off x="5161280" y="5374640"/>
            <a:ext cx="2509520" cy="369332"/>
          </a:xfrm>
          <a:prstGeom prst="rect">
            <a:avLst/>
          </a:prstGeom>
          <a:noFill/>
        </p:spPr>
        <p:txBody>
          <a:bodyPr wrap="square" rtlCol="0">
            <a:spAutoFit/>
          </a:bodyPr>
          <a:lstStyle/>
          <a:p>
            <a:r>
              <a:rPr lang="en-US" dirty="0"/>
              <a:t>10,000/365=27 years</a:t>
            </a:r>
          </a:p>
        </p:txBody>
      </p:sp>
    </p:spTree>
    <p:extLst>
      <p:ext uri="{BB962C8B-B14F-4D97-AF65-F5344CB8AC3E}">
        <p14:creationId xmlns:p14="http://schemas.microsoft.com/office/powerpoint/2010/main" val="368174132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DC16CA-87B9-44AF-A2A0-0E57D8F5DB87}"/>
              </a:ext>
            </a:extLst>
          </p:cNvPr>
          <p:cNvSpPr>
            <a:spLocks noGrp="1"/>
          </p:cNvSpPr>
          <p:nvPr>
            <p:ph type="ctrTitle"/>
          </p:nvPr>
        </p:nvSpPr>
        <p:spPr/>
        <p:txBody>
          <a:bodyPr/>
          <a:lstStyle/>
          <a:p>
            <a:r>
              <a:rPr lang="en-US" dirty="0"/>
              <a:t>Depth of Discharge Limit</a:t>
            </a:r>
            <a:endParaRPr lang="en-CH" dirty="0"/>
          </a:p>
        </p:txBody>
      </p:sp>
      <p:sp>
        <p:nvSpPr>
          <p:cNvPr id="2" name="Content Placeholder 1">
            <a:extLst>
              <a:ext uri="{FF2B5EF4-FFF2-40B4-BE49-F238E27FC236}">
                <a16:creationId xmlns:a16="http://schemas.microsoft.com/office/drawing/2014/main" id="{721EC3A3-EEE8-4157-AB9A-7ABFE4D7600C}"/>
              </a:ext>
            </a:extLst>
          </p:cNvPr>
          <p:cNvSpPr>
            <a:spLocks noGrp="1"/>
          </p:cNvSpPr>
          <p:nvPr>
            <p:ph type="body" sz="quarter" idx="13"/>
          </p:nvPr>
        </p:nvSpPr>
        <p:spPr/>
        <p:txBody>
          <a:bodyPr/>
          <a:lstStyle/>
          <a:p>
            <a:r>
              <a:rPr lang="en-US" dirty="0"/>
              <a:t>Should be included in excel table</a:t>
            </a:r>
          </a:p>
          <a:p>
            <a:endParaRPr lang="en-CH" dirty="0"/>
          </a:p>
        </p:txBody>
      </p:sp>
      <p:sp>
        <p:nvSpPr>
          <p:cNvPr id="4" name="Slide Number Placeholder 3">
            <a:extLst>
              <a:ext uri="{FF2B5EF4-FFF2-40B4-BE49-F238E27FC236}">
                <a16:creationId xmlns:a16="http://schemas.microsoft.com/office/drawing/2014/main" id="{732CA279-3E3A-4BE9-84F4-21FF7A776DA0}"/>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204</a:t>
            </a:fld>
            <a:endParaRPr lang="ko-KR" altLang="en-US" dirty="0"/>
          </a:p>
        </p:txBody>
      </p:sp>
      <p:pic>
        <p:nvPicPr>
          <p:cNvPr id="5" name="Picture 4">
            <a:extLst>
              <a:ext uri="{FF2B5EF4-FFF2-40B4-BE49-F238E27FC236}">
                <a16:creationId xmlns:a16="http://schemas.microsoft.com/office/drawing/2014/main" id="{C0CF5331-2284-4E60-8659-5DBB7C1D17B8}"/>
              </a:ext>
            </a:extLst>
          </p:cNvPr>
          <p:cNvPicPr>
            <a:picLocks noChangeAspect="1"/>
          </p:cNvPicPr>
          <p:nvPr/>
        </p:nvPicPr>
        <p:blipFill>
          <a:blip r:embed="rId2"/>
          <a:stretch>
            <a:fillRect/>
          </a:stretch>
        </p:blipFill>
        <p:spPr>
          <a:xfrm>
            <a:off x="3414713" y="2742791"/>
            <a:ext cx="5362575" cy="3978685"/>
          </a:xfrm>
          <a:prstGeom prst="rect">
            <a:avLst/>
          </a:prstGeom>
        </p:spPr>
      </p:pic>
    </p:spTree>
    <p:extLst>
      <p:ext uri="{BB962C8B-B14F-4D97-AF65-F5344CB8AC3E}">
        <p14:creationId xmlns:p14="http://schemas.microsoft.com/office/powerpoint/2010/main" val="183513652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85395-5FA2-45D4-945E-57F383D9782C}"/>
              </a:ext>
            </a:extLst>
          </p:cNvPr>
          <p:cNvSpPr>
            <a:spLocks noGrp="1"/>
          </p:cNvSpPr>
          <p:nvPr>
            <p:ph type="ctrTitle"/>
          </p:nvPr>
        </p:nvSpPr>
        <p:spPr/>
        <p:txBody>
          <a:bodyPr>
            <a:normAutofit/>
          </a:bodyPr>
          <a:lstStyle/>
          <a:p>
            <a:r>
              <a:rPr lang="en-US" dirty="0"/>
              <a:t>Tradeoffs between Cost, Life and Depth of Discharge</a:t>
            </a:r>
            <a:endParaRPr lang="en-CH" dirty="0"/>
          </a:p>
        </p:txBody>
      </p:sp>
      <p:pic>
        <p:nvPicPr>
          <p:cNvPr id="5" name="Content Placeholder 4">
            <a:extLst>
              <a:ext uri="{FF2B5EF4-FFF2-40B4-BE49-F238E27FC236}">
                <a16:creationId xmlns:a16="http://schemas.microsoft.com/office/drawing/2014/main" id="{4D8456C5-1B16-41BD-9CE9-DA4BE198B3C6}"/>
              </a:ext>
            </a:extLst>
          </p:cNvPr>
          <p:cNvPicPr>
            <a:picLocks noGrp="1" noChangeAspect="1"/>
          </p:cNvPicPr>
          <p:nvPr>
            <p:ph idx="4294967295"/>
          </p:nvPr>
        </p:nvPicPr>
        <p:blipFill>
          <a:blip r:embed="rId2"/>
          <a:stretch>
            <a:fillRect/>
          </a:stretch>
        </p:blipFill>
        <p:spPr>
          <a:xfrm>
            <a:off x="1444752" y="1633601"/>
            <a:ext cx="7600950" cy="3281363"/>
          </a:xfrm>
          <a:prstGeom prst="rect">
            <a:avLst/>
          </a:prstGeom>
        </p:spPr>
      </p:pic>
      <p:sp>
        <p:nvSpPr>
          <p:cNvPr id="4" name="Slide Number Placeholder 3">
            <a:extLst>
              <a:ext uri="{FF2B5EF4-FFF2-40B4-BE49-F238E27FC236}">
                <a16:creationId xmlns:a16="http://schemas.microsoft.com/office/drawing/2014/main" id="{FEA9695D-A454-4CAE-89EB-438305C68A41}"/>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205</a:t>
            </a:fld>
            <a:endParaRPr lang="ko-KR" altLang="en-US" dirty="0"/>
          </a:p>
        </p:txBody>
      </p:sp>
    </p:spTree>
    <p:extLst>
      <p:ext uri="{BB962C8B-B14F-4D97-AF65-F5344CB8AC3E}">
        <p14:creationId xmlns:p14="http://schemas.microsoft.com/office/powerpoint/2010/main" val="318188010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7755-AA87-8DB0-577B-10681CEF4BE2}"/>
              </a:ext>
            </a:extLst>
          </p:cNvPr>
          <p:cNvSpPr>
            <a:spLocks noGrp="1"/>
          </p:cNvSpPr>
          <p:nvPr>
            <p:ph type="ctrTitle"/>
          </p:nvPr>
        </p:nvSpPr>
        <p:spPr/>
        <p:txBody>
          <a:bodyPr>
            <a:normAutofit/>
          </a:bodyPr>
          <a:lstStyle/>
          <a:p>
            <a:r>
              <a:rPr lang="en-US" dirty="0"/>
              <a:t>Modelling Degradation in LCOE Calculation</a:t>
            </a:r>
          </a:p>
        </p:txBody>
      </p:sp>
      <p:sp>
        <p:nvSpPr>
          <p:cNvPr id="3" name="Content Placeholder 2">
            <a:extLst>
              <a:ext uri="{FF2B5EF4-FFF2-40B4-BE49-F238E27FC236}">
                <a16:creationId xmlns:a16="http://schemas.microsoft.com/office/drawing/2014/main" id="{C23992A8-5D85-219B-E13F-61B112FA4B7F}"/>
              </a:ext>
            </a:extLst>
          </p:cNvPr>
          <p:cNvSpPr>
            <a:spLocks noGrp="1"/>
          </p:cNvSpPr>
          <p:nvPr>
            <p:ph type="body" sz="quarter" idx="13"/>
          </p:nvPr>
        </p:nvSpPr>
        <p:spPr/>
        <p:txBody>
          <a:bodyPr>
            <a:normAutofit/>
          </a:bodyPr>
          <a:lstStyle/>
          <a:p>
            <a:r>
              <a:rPr lang="en-US" dirty="0"/>
              <a:t>Can model as the inverse of inflation</a:t>
            </a:r>
          </a:p>
          <a:p>
            <a:r>
              <a:rPr lang="en-US" dirty="0"/>
              <a:t>Adjusted IRR = (1+Base IRR)/(1-Degradation)</a:t>
            </a:r>
          </a:p>
          <a:p>
            <a:r>
              <a:rPr lang="en-US" dirty="0"/>
              <a:t>Also need an adjustment to O&amp;M cost because the same O&amp;M cost results in less production</a:t>
            </a:r>
          </a:p>
          <a:p>
            <a:r>
              <a:rPr lang="en-US" dirty="0"/>
              <a:t>Can use the formula</a:t>
            </a:r>
          </a:p>
          <a:p>
            <a:r>
              <a:rPr lang="en-US" dirty="0"/>
              <a:t>Adjustment Factor = PV(Adjusted IRR, Life, -1)/PV(Base IRR, Life, -1)</a:t>
            </a:r>
          </a:p>
        </p:txBody>
      </p:sp>
    </p:spTree>
    <p:extLst>
      <p:ext uri="{BB962C8B-B14F-4D97-AF65-F5344CB8AC3E}">
        <p14:creationId xmlns:p14="http://schemas.microsoft.com/office/powerpoint/2010/main" val="348806955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42F1-42F5-2797-EAF5-CC52D140ED48}"/>
              </a:ext>
            </a:extLst>
          </p:cNvPr>
          <p:cNvSpPr>
            <a:spLocks noGrp="1"/>
          </p:cNvSpPr>
          <p:nvPr>
            <p:ph type="ctrTitle"/>
          </p:nvPr>
        </p:nvSpPr>
        <p:spPr/>
        <p:txBody>
          <a:bodyPr/>
          <a:lstStyle/>
          <a:p>
            <a:r>
              <a:rPr lang="en-US" dirty="0"/>
              <a:t>Battery Characteristics from Financial Models</a:t>
            </a:r>
          </a:p>
        </p:txBody>
      </p:sp>
    </p:spTree>
    <p:extLst>
      <p:ext uri="{BB962C8B-B14F-4D97-AF65-F5344CB8AC3E}">
        <p14:creationId xmlns:p14="http://schemas.microsoft.com/office/powerpoint/2010/main" val="265184543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398A-AE31-201F-5F22-285C7D055FCE}"/>
              </a:ext>
            </a:extLst>
          </p:cNvPr>
          <p:cNvSpPr>
            <a:spLocks noGrp="1"/>
          </p:cNvSpPr>
          <p:nvPr>
            <p:ph type="ctrTitle"/>
          </p:nvPr>
        </p:nvSpPr>
        <p:spPr/>
        <p:txBody>
          <a:bodyPr>
            <a:normAutofit/>
          </a:bodyPr>
          <a:lstStyle/>
          <a:p>
            <a:r>
              <a:rPr lang="en-US" dirty="0"/>
              <a:t>Example of Simple Battery Model</a:t>
            </a:r>
          </a:p>
        </p:txBody>
      </p:sp>
      <p:sp>
        <p:nvSpPr>
          <p:cNvPr id="3" name="Content Placeholder 2">
            <a:extLst>
              <a:ext uri="{FF2B5EF4-FFF2-40B4-BE49-F238E27FC236}">
                <a16:creationId xmlns:a16="http://schemas.microsoft.com/office/drawing/2014/main" id="{72505FC5-617E-80BD-5F00-BED3056B6A60}"/>
              </a:ext>
            </a:extLst>
          </p:cNvPr>
          <p:cNvSpPr>
            <a:spLocks noGrp="1"/>
          </p:cNvSpPr>
          <p:nvPr>
            <p:ph type="body" sz="quarter" idx="13"/>
          </p:nvPr>
        </p:nvSpPr>
        <p:spPr/>
        <p:txBody>
          <a:bodyPr/>
          <a:lstStyle/>
          <a:p>
            <a:r>
              <a:rPr lang="en-US" dirty="0"/>
              <a:t>Demonstrates crazy assumptions about batteries</a:t>
            </a:r>
          </a:p>
          <a:p>
            <a:endParaRPr lang="en-US" dirty="0"/>
          </a:p>
        </p:txBody>
      </p:sp>
      <p:pic>
        <p:nvPicPr>
          <p:cNvPr id="11" name="Picture 10">
            <a:extLst>
              <a:ext uri="{FF2B5EF4-FFF2-40B4-BE49-F238E27FC236}">
                <a16:creationId xmlns:a16="http://schemas.microsoft.com/office/drawing/2014/main" id="{FAF6DA34-0046-D5D4-7975-FBC244BB5711}"/>
              </a:ext>
            </a:extLst>
          </p:cNvPr>
          <p:cNvPicPr>
            <a:picLocks noChangeAspect="1"/>
          </p:cNvPicPr>
          <p:nvPr/>
        </p:nvPicPr>
        <p:blipFill>
          <a:blip r:embed="rId2"/>
          <a:stretch>
            <a:fillRect/>
          </a:stretch>
        </p:blipFill>
        <p:spPr>
          <a:xfrm>
            <a:off x="1713185" y="1752926"/>
            <a:ext cx="8056180" cy="4863775"/>
          </a:xfrm>
          <a:prstGeom prst="rect">
            <a:avLst/>
          </a:prstGeom>
        </p:spPr>
      </p:pic>
    </p:spTree>
    <p:extLst>
      <p:ext uri="{BB962C8B-B14F-4D97-AF65-F5344CB8AC3E}">
        <p14:creationId xmlns:p14="http://schemas.microsoft.com/office/powerpoint/2010/main" val="107222138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3543-0EBA-6F5C-FD55-59F1C0F97FCE}"/>
              </a:ext>
            </a:extLst>
          </p:cNvPr>
          <p:cNvSpPr>
            <a:spLocks noGrp="1"/>
          </p:cNvSpPr>
          <p:nvPr>
            <p:ph type="ctrTitle"/>
          </p:nvPr>
        </p:nvSpPr>
        <p:spPr/>
        <p:txBody>
          <a:bodyPr>
            <a:normAutofit/>
          </a:bodyPr>
          <a:lstStyle/>
          <a:p>
            <a:r>
              <a:rPr lang="en-US" dirty="0"/>
              <a:t>Compute Key Valuation Drivers for Battery</a:t>
            </a:r>
          </a:p>
        </p:txBody>
      </p:sp>
      <p:sp>
        <p:nvSpPr>
          <p:cNvPr id="3" name="Content Placeholder 2">
            <a:extLst>
              <a:ext uri="{FF2B5EF4-FFF2-40B4-BE49-F238E27FC236}">
                <a16:creationId xmlns:a16="http://schemas.microsoft.com/office/drawing/2014/main" id="{5023F976-497A-B375-807E-C439DBD2E34B}"/>
              </a:ext>
            </a:extLst>
          </p:cNvPr>
          <p:cNvSpPr>
            <a:spLocks noGrp="1"/>
          </p:cNvSpPr>
          <p:nvPr>
            <p:ph type="body" sz="quarter" idx="13"/>
          </p:nvPr>
        </p:nvSpPr>
        <p:spPr/>
        <p:txBody>
          <a:bodyPr/>
          <a:lstStyle/>
          <a:p>
            <a:r>
              <a:rPr lang="en-US" dirty="0"/>
              <a:t>From modelling test</a:t>
            </a:r>
          </a:p>
          <a:p>
            <a:endParaRPr lang="en-US" dirty="0"/>
          </a:p>
        </p:txBody>
      </p:sp>
      <p:pic>
        <p:nvPicPr>
          <p:cNvPr id="5" name="Picture 4">
            <a:extLst>
              <a:ext uri="{FF2B5EF4-FFF2-40B4-BE49-F238E27FC236}">
                <a16:creationId xmlns:a16="http://schemas.microsoft.com/office/drawing/2014/main" id="{7ED0F235-83CB-AFA1-C647-675ED25F1C17}"/>
              </a:ext>
            </a:extLst>
          </p:cNvPr>
          <p:cNvPicPr>
            <a:picLocks noChangeAspect="1"/>
          </p:cNvPicPr>
          <p:nvPr/>
        </p:nvPicPr>
        <p:blipFill>
          <a:blip r:embed="rId2"/>
          <a:stretch>
            <a:fillRect/>
          </a:stretch>
        </p:blipFill>
        <p:spPr>
          <a:xfrm>
            <a:off x="5226554" y="1690688"/>
            <a:ext cx="5025955" cy="3090414"/>
          </a:xfrm>
          <a:prstGeom prst="rect">
            <a:avLst/>
          </a:prstGeom>
        </p:spPr>
      </p:pic>
      <p:pic>
        <p:nvPicPr>
          <p:cNvPr id="7" name="Picture 6">
            <a:extLst>
              <a:ext uri="{FF2B5EF4-FFF2-40B4-BE49-F238E27FC236}">
                <a16:creationId xmlns:a16="http://schemas.microsoft.com/office/drawing/2014/main" id="{4ED5799B-04F2-5CED-20B5-987B26277970}"/>
              </a:ext>
            </a:extLst>
          </p:cNvPr>
          <p:cNvPicPr>
            <a:picLocks noChangeAspect="1"/>
          </p:cNvPicPr>
          <p:nvPr/>
        </p:nvPicPr>
        <p:blipFill>
          <a:blip r:embed="rId3"/>
          <a:stretch>
            <a:fillRect/>
          </a:stretch>
        </p:blipFill>
        <p:spPr>
          <a:xfrm>
            <a:off x="1939493" y="4527806"/>
            <a:ext cx="7992253" cy="2330195"/>
          </a:xfrm>
          <a:prstGeom prst="rect">
            <a:avLst/>
          </a:prstGeom>
        </p:spPr>
      </p:pic>
    </p:spTree>
    <p:extLst>
      <p:ext uri="{BB962C8B-B14F-4D97-AF65-F5344CB8AC3E}">
        <p14:creationId xmlns:p14="http://schemas.microsoft.com/office/powerpoint/2010/main" val="1621692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B500-30FE-96E8-ED51-DAB3319AEC8E}"/>
              </a:ext>
            </a:extLst>
          </p:cNvPr>
          <p:cNvSpPr>
            <a:spLocks noGrp="1"/>
          </p:cNvSpPr>
          <p:nvPr>
            <p:ph type="ctrTitle"/>
          </p:nvPr>
        </p:nvSpPr>
        <p:spPr/>
        <p:txBody>
          <a:bodyPr>
            <a:normAutofit/>
          </a:bodyPr>
          <a:lstStyle/>
          <a:p>
            <a:r>
              <a:rPr lang="en-US" dirty="0"/>
              <a:t>Financial Model in LCOE Analysis</a:t>
            </a:r>
          </a:p>
        </p:txBody>
      </p:sp>
      <p:sp>
        <p:nvSpPr>
          <p:cNvPr id="3" name="Content Placeholder 2">
            <a:extLst>
              <a:ext uri="{FF2B5EF4-FFF2-40B4-BE49-F238E27FC236}">
                <a16:creationId xmlns:a16="http://schemas.microsoft.com/office/drawing/2014/main" id="{6438D021-AD8E-FD56-F86A-C334CA1E3952}"/>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EF4D684-6C68-7DB9-1069-4D65FF177DB1}"/>
              </a:ext>
            </a:extLst>
          </p:cNvPr>
          <p:cNvPicPr>
            <a:picLocks noChangeAspect="1"/>
          </p:cNvPicPr>
          <p:nvPr/>
        </p:nvPicPr>
        <p:blipFill>
          <a:blip r:embed="rId2"/>
          <a:stretch>
            <a:fillRect/>
          </a:stretch>
        </p:blipFill>
        <p:spPr>
          <a:xfrm>
            <a:off x="1664597" y="1611985"/>
            <a:ext cx="8862806" cy="4123065"/>
          </a:xfrm>
          <a:prstGeom prst="rect">
            <a:avLst/>
          </a:prstGeom>
        </p:spPr>
      </p:pic>
    </p:spTree>
    <p:extLst>
      <p:ext uri="{BB962C8B-B14F-4D97-AF65-F5344CB8AC3E}">
        <p14:creationId xmlns:p14="http://schemas.microsoft.com/office/powerpoint/2010/main" val="259074476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DEBA-48AB-04FE-C66B-C4108DCB8004}"/>
              </a:ext>
            </a:extLst>
          </p:cNvPr>
          <p:cNvSpPr>
            <a:spLocks noGrp="1"/>
          </p:cNvSpPr>
          <p:nvPr>
            <p:ph type="ctrTitle"/>
          </p:nvPr>
        </p:nvSpPr>
        <p:spPr/>
        <p:txBody>
          <a:bodyPr/>
          <a:lstStyle/>
          <a:p>
            <a:r>
              <a:rPr lang="en-US" dirty="0" err="1"/>
              <a:t>Qcells</a:t>
            </a:r>
            <a:r>
              <a:rPr lang="en-US" dirty="0"/>
              <a:t> Case</a:t>
            </a:r>
          </a:p>
        </p:txBody>
      </p:sp>
      <p:sp>
        <p:nvSpPr>
          <p:cNvPr id="3" name="Content Placeholder 2">
            <a:extLst>
              <a:ext uri="{FF2B5EF4-FFF2-40B4-BE49-F238E27FC236}">
                <a16:creationId xmlns:a16="http://schemas.microsoft.com/office/drawing/2014/main" id="{1E2C7E4E-877B-25D6-9366-88049CA1528E}"/>
              </a:ext>
            </a:extLst>
          </p:cNvPr>
          <p:cNvSpPr>
            <a:spLocks noGrp="1"/>
          </p:cNvSpPr>
          <p:nvPr>
            <p:ph type="body" sz="quarter" idx="13"/>
          </p:nvPr>
        </p:nvSpPr>
        <p:spPr/>
        <p:txBody>
          <a:bodyPr/>
          <a:lstStyle/>
          <a:p>
            <a:r>
              <a:rPr lang="en-US" dirty="0"/>
              <a:t>From Case Exercise</a:t>
            </a:r>
          </a:p>
          <a:p>
            <a:endParaRPr lang="en-US" dirty="0"/>
          </a:p>
        </p:txBody>
      </p:sp>
      <p:pic>
        <p:nvPicPr>
          <p:cNvPr id="5" name="Picture 4">
            <a:extLst>
              <a:ext uri="{FF2B5EF4-FFF2-40B4-BE49-F238E27FC236}">
                <a16:creationId xmlns:a16="http://schemas.microsoft.com/office/drawing/2014/main" id="{F1A771D0-6FC1-B361-F8AE-CAC30F31214A}"/>
              </a:ext>
            </a:extLst>
          </p:cNvPr>
          <p:cNvPicPr>
            <a:picLocks noChangeAspect="1"/>
          </p:cNvPicPr>
          <p:nvPr/>
        </p:nvPicPr>
        <p:blipFill>
          <a:blip r:embed="rId2"/>
          <a:stretch>
            <a:fillRect/>
          </a:stretch>
        </p:blipFill>
        <p:spPr>
          <a:xfrm>
            <a:off x="1654696" y="2128655"/>
            <a:ext cx="8546646" cy="2912902"/>
          </a:xfrm>
          <a:prstGeom prst="rect">
            <a:avLst/>
          </a:prstGeom>
        </p:spPr>
      </p:pic>
      <p:sp>
        <p:nvSpPr>
          <p:cNvPr id="6" name="TextBox 5">
            <a:extLst>
              <a:ext uri="{FF2B5EF4-FFF2-40B4-BE49-F238E27FC236}">
                <a16:creationId xmlns:a16="http://schemas.microsoft.com/office/drawing/2014/main" id="{DDE9F6D9-8A66-1A55-749F-C555E4E68AFC}"/>
              </a:ext>
            </a:extLst>
          </p:cNvPr>
          <p:cNvSpPr txBox="1"/>
          <p:nvPr/>
        </p:nvSpPr>
        <p:spPr>
          <a:xfrm>
            <a:off x="7609491" y="3231931"/>
            <a:ext cx="2490951" cy="369332"/>
          </a:xfrm>
          <a:prstGeom prst="rect">
            <a:avLst/>
          </a:prstGeom>
          <a:noFill/>
        </p:spPr>
        <p:txBody>
          <a:bodyPr wrap="square" rtlCol="0">
            <a:spAutoFit/>
          </a:bodyPr>
          <a:lstStyle/>
          <a:p>
            <a:r>
              <a:rPr lang="en-US" dirty="0"/>
              <a:t>Cap Exp per kWh </a:t>
            </a:r>
          </a:p>
        </p:txBody>
      </p:sp>
    </p:spTree>
    <p:extLst>
      <p:ext uri="{BB962C8B-B14F-4D97-AF65-F5344CB8AC3E}">
        <p14:creationId xmlns:p14="http://schemas.microsoft.com/office/powerpoint/2010/main" val="310015957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F4BA-5B89-C808-612C-460F1365A1B5}"/>
              </a:ext>
            </a:extLst>
          </p:cNvPr>
          <p:cNvSpPr>
            <a:spLocks noGrp="1"/>
          </p:cNvSpPr>
          <p:nvPr>
            <p:ph type="ctrTitle"/>
          </p:nvPr>
        </p:nvSpPr>
        <p:spPr/>
        <p:txBody>
          <a:bodyPr>
            <a:normAutofit/>
          </a:bodyPr>
          <a:lstStyle/>
          <a:p>
            <a:r>
              <a:rPr lang="en-US" dirty="0"/>
              <a:t>US Comprehensive Model in California</a:t>
            </a:r>
          </a:p>
        </p:txBody>
      </p:sp>
      <p:sp>
        <p:nvSpPr>
          <p:cNvPr id="3" name="Content Placeholder 2">
            <a:extLst>
              <a:ext uri="{FF2B5EF4-FFF2-40B4-BE49-F238E27FC236}">
                <a16:creationId xmlns:a16="http://schemas.microsoft.com/office/drawing/2014/main" id="{D219E7B9-305E-BA0E-62C9-C94D853764F5}"/>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D233689-4940-AF3F-2AF0-6EBDD09336C0}"/>
              </a:ext>
            </a:extLst>
          </p:cNvPr>
          <p:cNvPicPr>
            <a:picLocks noChangeAspect="1"/>
          </p:cNvPicPr>
          <p:nvPr/>
        </p:nvPicPr>
        <p:blipFill>
          <a:blip r:embed="rId2"/>
          <a:stretch>
            <a:fillRect/>
          </a:stretch>
        </p:blipFill>
        <p:spPr>
          <a:xfrm>
            <a:off x="1524001" y="2152241"/>
            <a:ext cx="8791807" cy="2250107"/>
          </a:xfrm>
          <a:prstGeom prst="rect">
            <a:avLst/>
          </a:prstGeom>
        </p:spPr>
      </p:pic>
      <p:pic>
        <p:nvPicPr>
          <p:cNvPr id="7" name="Picture 6">
            <a:extLst>
              <a:ext uri="{FF2B5EF4-FFF2-40B4-BE49-F238E27FC236}">
                <a16:creationId xmlns:a16="http://schemas.microsoft.com/office/drawing/2014/main" id="{A3A8E99A-1B1A-3D2C-849E-F0E90BDD9128}"/>
              </a:ext>
            </a:extLst>
          </p:cNvPr>
          <p:cNvPicPr>
            <a:picLocks noChangeAspect="1"/>
          </p:cNvPicPr>
          <p:nvPr/>
        </p:nvPicPr>
        <p:blipFill>
          <a:blip r:embed="rId3"/>
          <a:stretch>
            <a:fillRect/>
          </a:stretch>
        </p:blipFill>
        <p:spPr>
          <a:xfrm>
            <a:off x="1895720" y="4538451"/>
            <a:ext cx="8400560" cy="1808662"/>
          </a:xfrm>
          <a:prstGeom prst="rect">
            <a:avLst/>
          </a:prstGeom>
        </p:spPr>
      </p:pic>
      <p:sp>
        <p:nvSpPr>
          <p:cNvPr id="8" name="TextBox 7">
            <a:extLst>
              <a:ext uri="{FF2B5EF4-FFF2-40B4-BE49-F238E27FC236}">
                <a16:creationId xmlns:a16="http://schemas.microsoft.com/office/drawing/2014/main" id="{7AB43B65-CFC4-D8A5-5535-F73A1642DDD4}"/>
              </a:ext>
            </a:extLst>
          </p:cNvPr>
          <p:cNvSpPr txBox="1"/>
          <p:nvPr/>
        </p:nvSpPr>
        <p:spPr>
          <a:xfrm>
            <a:off x="3410722" y="1610933"/>
            <a:ext cx="6432331" cy="646331"/>
          </a:xfrm>
          <a:prstGeom prst="rect">
            <a:avLst/>
          </a:prstGeom>
          <a:noFill/>
        </p:spPr>
        <p:txBody>
          <a:bodyPr wrap="square" rtlCol="0">
            <a:spAutoFit/>
          </a:bodyPr>
          <a:lstStyle/>
          <a:p>
            <a:r>
              <a:rPr lang="en-US" dirty="0"/>
              <a:t>Assume per year</a:t>
            </a:r>
          </a:p>
          <a:p>
            <a:r>
              <a:rPr lang="en-US" dirty="0"/>
              <a:t>Cost is very low</a:t>
            </a:r>
          </a:p>
        </p:txBody>
      </p:sp>
    </p:spTree>
    <p:extLst>
      <p:ext uri="{BB962C8B-B14F-4D97-AF65-F5344CB8AC3E}">
        <p14:creationId xmlns:p14="http://schemas.microsoft.com/office/powerpoint/2010/main" val="68751467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DF6F-C457-1E9E-2D49-CCF7D1E63ABD}"/>
              </a:ext>
            </a:extLst>
          </p:cNvPr>
          <p:cNvSpPr>
            <a:spLocks noGrp="1"/>
          </p:cNvSpPr>
          <p:nvPr>
            <p:ph type="ctrTitle"/>
          </p:nvPr>
        </p:nvSpPr>
        <p:spPr/>
        <p:txBody>
          <a:bodyPr/>
          <a:lstStyle/>
          <a:p>
            <a:r>
              <a:rPr lang="en-US" dirty="0"/>
              <a:t>US Model for Solar and Battery</a:t>
            </a:r>
          </a:p>
        </p:txBody>
      </p:sp>
      <p:sp>
        <p:nvSpPr>
          <p:cNvPr id="3" name="Content Placeholder 2">
            <a:extLst>
              <a:ext uri="{FF2B5EF4-FFF2-40B4-BE49-F238E27FC236}">
                <a16:creationId xmlns:a16="http://schemas.microsoft.com/office/drawing/2014/main" id="{69DAE321-DF25-F2CD-1FBB-7CE4591A07F1}"/>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B9F0422-5EF4-BEDF-8CCD-43AC90E711B5}"/>
              </a:ext>
            </a:extLst>
          </p:cNvPr>
          <p:cNvPicPr>
            <a:picLocks noChangeAspect="1"/>
          </p:cNvPicPr>
          <p:nvPr/>
        </p:nvPicPr>
        <p:blipFill>
          <a:blip r:embed="rId2"/>
          <a:stretch>
            <a:fillRect/>
          </a:stretch>
        </p:blipFill>
        <p:spPr>
          <a:xfrm>
            <a:off x="2662629" y="1711956"/>
            <a:ext cx="6580993" cy="830035"/>
          </a:xfrm>
          <a:prstGeom prst="rect">
            <a:avLst/>
          </a:prstGeom>
        </p:spPr>
      </p:pic>
      <p:pic>
        <p:nvPicPr>
          <p:cNvPr id="7" name="Picture 6">
            <a:extLst>
              <a:ext uri="{FF2B5EF4-FFF2-40B4-BE49-F238E27FC236}">
                <a16:creationId xmlns:a16="http://schemas.microsoft.com/office/drawing/2014/main" id="{2B888B23-5CA5-EB6F-4691-CFD478E1CFB1}"/>
              </a:ext>
            </a:extLst>
          </p:cNvPr>
          <p:cNvPicPr>
            <a:picLocks noChangeAspect="1"/>
          </p:cNvPicPr>
          <p:nvPr/>
        </p:nvPicPr>
        <p:blipFill>
          <a:blip r:embed="rId3"/>
          <a:stretch>
            <a:fillRect/>
          </a:stretch>
        </p:blipFill>
        <p:spPr>
          <a:xfrm>
            <a:off x="2521170" y="2752731"/>
            <a:ext cx="6444154" cy="3199387"/>
          </a:xfrm>
          <a:prstGeom prst="rect">
            <a:avLst/>
          </a:prstGeom>
        </p:spPr>
      </p:pic>
    </p:spTree>
    <p:extLst>
      <p:ext uri="{BB962C8B-B14F-4D97-AF65-F5344CB8AC3E}">
        <p14:creationId xmlns:p14="http://schemas.microsoft.com/office/powerpoint/2010/main" val="281369688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7D14-7243-6F79-2A8D-F92E28BA4B79}"/>
              </a:ext>
            </a:extLst>
          </p:cNvPr>
          <p:cNvSpPr>
            <a:spLocks noGrp="1"/>
          </p:cNvSpPr>
          <p:nvPr>
            <p:ph type="ctrTitle"/>
          </p:nvPr>
        </p:nvSpPr>
        <p:spPr/>
        <p:txBody>
          <a:bodyPr/>
          <a:lstStyle/>
          <a:p>
            <a:r>
              <a:rPr lang="en-US" dirty="0"/>
              <a:t>Total Capital Expenditures</a:t>
            </a:r>
          </a:p>
        </p:txBody>
      </p:sp>
      <p:sp>
        <p:nvSpPr>
          <p:cNvPr id="3" name="Content Placeholder 2">
            <a:extLst>
              <a:ext uri="{FF2B5EF4-FFF2-40B4-BE49-F238E27FC236}">
                <a16:creationId xmlns:a16="http://schemas.microsoft.com/office/drawing/2014/main" id="{58FF0AF5-5A1A-1556-E688-1CC243F28521}"/>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2F62A6B-B3A0-0C23-3397-27EA8A857ADA}"/>
              </a:ext>
            </a:extLst>
          </p:cNvPr>
          <p:cNvPicPr>
            <a:picLocks noChangeAspect="1"/>
          </p:cNvPicPr>
          <p:nvPr/>
        </p:nvPicPr>
        <p:blipFill>
          <a:blip r:embed="rId2"/>
          <a:stretch>
            <a:fillRect/>
          </a:stretch>
        </p:blipFill>
        <p:spPr>
          <a:xfrm>
            <a:off x="2438401" y="1920598"/>
            <a:ext cx="6613669" cy="3358415"/>
          </a:xfrm>
          <a:prstGeom prst="rect">
            <a:avLst/>
          </a:prstGeom>
        </p:spPr>
      </p:pic>
      <p:sp>
        <p:nvSpPr>
          <p:cNvPr id="6" name="TextBox 5">
            <a:extLst>
              <a:ext uri="{FF2B5EF4-FFF2-40B4-BE49-F238E27FC236}">
                <a16:creationId xmlns:a16="http://schemas.microsoft.com/office/drawing/2014/main" id="{E30BA3DF-EB59-D156-89EF-9D835938FF9C}"/>
              </a:ext>
            </a:extLst>
          </p:cNvPr>
          <p:cNvSpPr txBox="1"/>
          <p:nvPr/>
        </p:nvSpPr>
        <p:spPr>
          <a:xfrm>
            <a:off x="2245290" y="5715297"/>
            <a:ext cx="7157544" cy="923330"/>
          </a:xfrm>
          <a:prstGeom prst="rect">
            <a:avLst/>
          </a:prstGeom>
          <a:noFill/>
        </p:spPr>
        <p:txBody>
          <a:bodyPr wrap="square" rtlCol="0">
            <a:spAutoFit/>
          </a:bodyPr>
          <a:lstStyle/>
          <a:p>
            <a:r>
              <a:rPr lang="en-US" dirty="0"/>
              <a:t>Battery Cost – 306,827</a:t>
            </a:r>
          </a:p>
          <a:p>
            <a:r>
              <a:rPr lang="en-US" dirty="0"/>
              <a:t>MWH – 800</a:t>
            </a:r>
          </a:p>
          <a:p>
            <a:r>
              <a:rPr lang="en-US" dirty="0"/>
              <a:t>Cost per kWh --  $ 383.5</a:t>
            </a:r>
          </a:p>
        </p:txBody>
      </p:sp>
    </p:spTree>
    <p:extLst>
      <p:ext uri="{BB962C8B-B14F-4D97-AF65-F5344CB8AC3E}">
        <p14:creationId xmlns:p14="http://schemas.microsoft.com/office/powerpoint/2010/main" val="323323603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35AD-8BAF-C8F5-D327-CC30C81C835B}"/>
              </a:ext>
            </a:extLst>
          </p:cNvPr>
          <p:cNvSpPr>
            <a:spLocks noGrp="1"/>
          </p:cNvSpPr>
          <p:nvPr>
            <p:ph type="ctrTitle"/>
          </p:nvPr>
        </p:nvSpPr>
        <p:spPr/>
        <p:txBody>
          <a:bodyPr/>
          <a:lstStyle/>
          <a:p>
            <a:r>
              <a:rPr lang="en-US" dirty="0"/>
              <a:t>Mongolia Cost 2020</a:t>
            </a:r>
          </a:p>
        </p:txBody>
      </p:sp>
      <p:sp>
        <p:nvSpPr>
          <p:cNvPr id="3" name="Content Placeholder 2">
            <a:extLst>
              <a:ext uri="{FF2B5EF4-FFF2-40B4-BE49-F238E27FC236}">
                <a16:creationId xmlns:a16="http://schemas.microsoft.com/office/drawing/2014/main" id="{C10353C0-37E5-D5D1-EE5C-1919FC0F439C}"/>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8A97808-6F28-83FA-D791-C9ACFEFB53A6}"/>
              </a:ext>
            </a:extLst>
          </p:cNvPr>
          <p:cNvPicPr>
            <a:picLocks noChangeAspect="1"/>
          </p:cNvPicPr>
          <p:nvPr/>
        </p:nvPicPr>
        <p:blipFill>
          <a:blip r:embed="rId2"/>
          <a:stretch>
            <a:fillRect/>
          </a:stretch>
        </p:blipFill>
        <p:spPr>
          <a:xfrm>
            <a:off x="2629180" y="1588758"/>
            <a:ext cx="5517293" cy="2146836"/>
          </a:xfrm>
          <a:prstGeom prst="rect">
            <a:avLst/>
          </a:prstGeom>
        </p:spPr>
      </p:pic>
      <p:pic>
        <p:nvPicPr>
          <p:cNvPr id="7" name="Picture 6">
            <a:extLst>
              <a:ext uri="{FF2B5EF4-FFF2-40B4-BE49-F238E27FC236}">
                <a16:creationId xmlns:a16="http://schemas.microsoft.com/office/drawing/2014/main" id="{BE6BAE68-F01F-D17D-9F59-1452CD6C6501}"/>
              </a:ext>
            </a:extLst>
          </p:cNvPr>
          <p:cNvPicPr>
            <a:picLocks noChangeAspect="1"/>
          </p:cNvPicPr>
          <p:nvPr/>
        </p:nvPicPr>
        <p:blipFill>
          <a:blip r:embed="rId3"/>
          <a:stretch>
            <a:fillRect/>
          </a:stretch>
        </p:blipFill>
        <p:spPr>
          <a:xfrm>
            <a:off x="2064375" y="3197378"/>
            <a:ext cx="7368676" cy="3621068"/>
          </a:xfrm>
          <a:prstGeom prst="rect">
            <a:avLst/>
          </a:prstGeom>
        </p:spPr>
      </p:pic>
    </p:spTree>
    <p:extLst>
      <p:ext uri="{BB962C8B-B14F-4D97-AF65-F5344CB8AC3E}">
        <p14:creationId xmlns:p14="http://schemas.microsoft.com/office/powerpoint/2010/main" val="257664341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3F9A-B4C3-623A-89B5-2723B47FD3A6}"/>
              </a:ext>
            </a:extLst>
          </p:cNvPr>
          <p:cNvSpPr>
            <a:spLocks noGrp="1"/>
          </p:cNvSpPr>
          <p:nvPr>
            <p:ph type="ctrTitle"/>
          </p:nvPr>
        </p:nvSpPr>
        <p:spPr/>
        <p:txBody>
          <a:bodyPr/>
          <a:lstStyle/>
          <a:p>
            <a:r>
              <a:rPr lang="en-US" dirty="0"/>
              <a:t>Mongolia Cost Components</a:t>
            </a:r>
          </a:p>
        </p:txBody>
      </p:sp>
      <p:sp>
        <p:nvSpPr>
          <p:cNvPr id="3" name="Content Placeholder 2">
            <a:extLst>
              <a:ext uri="{FF2B5EF4-FFF2-40B4-BE49-F238E27FC236}">
                <a16:creationId xmlns:a16="http://schemas.microsoft.com/office/drawing/2014/main" id="{532AD178-9E3B-E42F-9912-6013A052BAA4}"/>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36214CE-D077-EBA2-0426-F3DDA70A7025}"/>
              </a:ext>
            </a:extLst>
          </p:cNvPr>
          <p:cNvPicPr>
            <a:picLocks noChangeAspect="1"/>
          </p:cNvPicPr>
          <p:nvPr/>
        </p:nvPicPr>
        <p:blipFill>
          <a:blip r:embed="rId2"/>
          <a:stretch>
            <a:fillRect/>
          </a:stretch>
        </p:blipFill>
        <p:spPr>
          <a:xfrm>
            <a:off x="2106367" y="1720093"/>
            <a:ext cx="7979267" cy="4351525"/>
          </a:xfrm>
          <a:prstGeom prst="rect">
            <a:avLst/>
          </a:prstGeom>
        </p:spPr>
      </p:pic>
    </p:spTree>
    <p:extLst>
      <p:ext uri="{BB962C8B-B14F-4D97-AF65-F5344CB8AC3E}">
        <p14:creationId xmlns:p14="http://schemas.microsoft.com/office/powerpoint/2010/main" val="253883826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ctrTitle"/>
          </p:nvPr>
        </p:nvSpPr>
        <p:spPr/>
        <p:txBody>
          <a:bodyPr/>
          <a:lstStyle/>
          <a:p>
            <a:r>
              <a:rPr lang="en-US" dirty="0"/>
              <a:t>Example of Battery Cost – Part 1</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type="body" sz="quarter" idx="13"/>
          </p:nvPr>
        </p:nvSpPr>
        <p:spPr/>
        <p:txBody>
          <a:bodyPr/>
          <a:lstStyle/>
          <a:p>
            <a:r>
              <a:rPr lang="en-US" dirty="0"/>
              <a:t>Note the lifetime and the battery duration</a:t>
            </a:r>
          </a:p>
          <a:p>
            <a:r>
              <a:rPr lang="en-US" dirty="0"/>
              <a:t>Also note the oversize</a:t>
            </a:r>
          </a:p>
        </p:txBody>
      </p:sp>
      <p:pic>
        <p:nvPicPr>
          <p:cNvPr id="5" name="Picture 4">
            <a:extLst>
              <a:ext uri="{FF2B5EF4-FFF2-40B4-BE49-F238E27FC236}">
                <a16:creationId xmlns:a16="http://schemas.microsoft.com/office/drawing/2014/main" id="{F00EA642-12BA-F9FA-435B-C8F36E01252B}"/>
              </a:ext>
            </a:extLst>
          </p:cNvPr>
          <p:cNvPicPr>
            <a:picLocks noChangeAspect="1"/>
          </p:cNvPicPr>
          <p:nvPr/>
        </p:nvPicPr>
        <p:blipFill>
          <a:blip r:embed="rId2"/>
          <a:stretch>
            <a:fillRect/>
          </a:stretch>
        </p:blipFill>
        <p:spPr>
          <a:xfrm>
            <a:off x="1524000" y="3144249"/>
            <a:ext cx="8621216" cy="3131541"/>
          </a:xfrm>
          <a:prstGeom prst="rect">
            <a:avLst/>
          </a:prstGeom>
        </p:spPr>
      </p:pic>
    </p:spTree>
    <p:extLst>
      <p:ext uri="{BB962C8B-B14F-4D97-AF65-F5344CB8AC3E}">
        <p14:creationId xmlns:p14="http://schemas.microsoft.com/office/powerpoint/2010/main" val="65506591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ctrTitle"/>
          </p:nvPr>
        </p:nvSpPr>
        <p:spPr/>
        <p:txBody>
          <a:bodyPr/>
          <a:lstStyle/>
          <a:p>
            <a:r>
              <a:rPr lang="en-US" dirty="0"/>
              <a:t>Example of Battery Cost – Part 2</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type="body" sz="quarter" idx="13"/>
          </p:nvPr>
        </p:nvSpPr>
        <p:spPr/>
        <p:txBody>
          <a:bodyPr/>
          <a:lstStyle/>
          <a:p>
            <a:r>
              <a:rPr lang="en-US" dirty="0"/>
              <a:t>Most of the cost is the battery management cost</a:t>
            </a:r>
          </a:p>
        </p:txBody>
      </p:sp>
      <p:pic>
        <p:nvPicPr>
          <p:cNvPr id="6" name="Picture 5">
            <a:extLst>
              <a:ext uri="{FF2B5EF4-FFF2-40B4-BE49-F238E27FC236}">
                <a16:creationId xmlns:a16="http://schemas.microsoft.com/office/drawing/2014/main" id="{8A7F9EAA-DB5D-C754-C9F8-D09A67E3BBFF}"/>
              </a:ext>
            </a:extLst>
          </p:cNvPr>
          <p:cNvPicPr>
            <a:picLocks noChangeAspect="1"/>
          </p:cNvPicPr>
          <p:nvPr/>
        </p:nvPicPr>
        <p:blipFill>
          <a:blip r:embed="rId2"/>
          <a:stretch>
            <a:fillRect/>
          </a:stretch>
        </p:blipFill>
        <p:spPr>
          <a:xfrm>
            <a:off x="2152651" y="2730509"/>
            <a:ext cx="6929369" cy="3882738"/>
          </a:xfrm>
          <a:prstGeom prst="rect">
            <a:avLst/>
          </a:prstGeom>
        </p:spPr>
      </p:pic>
    </p:spTree>
    <p:extLst>
      <p:ext uri="{BB962C8B-B14F-4D97-AF65-F5344CB8AC3E}">
        <p14:creationId xmlns:p14="http://schemas.microsoft.com/office/powerpoint/2010/main" val="124778719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4A8A-B437-441C-15B2-C619DEA25D96}"/>
              </a:ext>
            </a:extLst>
          </p:cNvPr>
          <p:cNvSpPr>
            <a:spLocks noGrp="1"/>
          </p:cNvSpPr>
          <p:nvPr>
            <p:ph type="ctrTitle"/>
          </p:nvPr>
        </p:nvSpPr>
        <p:spPr/>
        <p:txBody>
          <a:bodyPr/>
          <a:lstStyle/>
          <a:p>
            <a:r>
              <a:rPr lang="en-US" dirty="0"/>
              <a:t>O&amp;M Cost</a:t>
            </a:r>
          </a:p>
        </p:txBody>
      </p:sp>
      <p:sp>
        <p:nvSpPr>
          <p:cNvPr id="3" name="Text Placeholder 2">
            <a:extLst>
              <a:ext uri="{FF2B5EF4-FFF2-40B4-BE49-F238E27FC236}">
                <a16:creationId xmlns:a16="http://schemas.microsoft.com/office/drawing/2014/main" id="{A4A7901C-6974-1654-A7C5-E43579EB4FA4}"/>
              </a:ext>
            </a:extLst>
          </p:cNvPr>
          <p:cNvSpPr>
            <a:spLocks noGrp="1"/>
          </p:cNvSpPr>
          <p:nvPr>
            <p:ph type="body" sz="quarter" idx="13"/>
          </p:nvPr>
        </p:nvSpPr>
        <p:spPr/>
        <p:txBody>
          <a:bodyPr/>
          <a:lstStyle/>
          <a:p>
            <a:r>
              <a:rPr lang="en-US" dirty="0"/>
              <a:t>O&amp;M cost 1.06% of total </a:t>
            </a:r>
            <a:r>
              <a:rPr lang="en-US"/>
              <a:t>capital expenditure</a:t>
            </a:r>
            <a:endParaRPr lang="en-US" dirty="0"/>
          </a:p>
        </p:txBody>
      </p:sp>
      <p:pic>
        <p:nvPicPr>
          <p:cNvPr id="5" name="Picture 4">
            <a:extLst>
              <a:ext uri="{FF2B5EF4-FFF2-40B4-BE49-F238E27FC236}">
                <a16:creationId xmlns:a16="http://schemas.microsoft.com/office/drawing/2014/main" id="{ABC2EE31-8CC0-8D6A-EBBA-6C3EEA118889}"/>
              </a:ext>
            </a:extLst>
          </p:cNvPr>
          <p:cNvPicPr>
            <a:picLocks noChangeAspect="1"/>
          </p:cNvPicPr>
          <p:nvPr/>
        </p:nvPicPr>
        <p:blipFill>
          <a:blip r:embed="rId2"/>
          <a:stretch>
            <a:fillRect/>
          </a:stretch>
        </p:blipFill>
        <p:spPr>
          <a:xfrm>
            <a:off x="1648380" y="1723202"/>
            <a:ext cx="8589853" cy="3679571"/>
          </a:xfrm>
          <a:prstGeom prst="rect">
            <a:avLst/>
          </a:prstGeom>
        </p:spPr>
      </p:pic>
    </p:spTree>
    <p:extLst>
      <p:ext uri="{BB962C8B-B14F-4D97-AF65-F5344CB8AC3E}">
        <p14:creationId xmlns:p14="http://schemas.microsoft.com/office/powerpoint/2010/main" val="385853276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D685F-19DB-413A-9E5D-DC765FDB1758}"/>
              </a:ext>
            </a:extLst>
          </p:cNvPr>
          <p:cNvSpPr>
            <a:spLocks noGrp="1"/>
          </p:cNvSpPr>
          <p:nvPr>
            <p:ph type="ctrTitle"/>
          </p:nvPr>
        </p:nvSpPr>
        <p:spPr/>
        <p:txBody>
          <a:bodyPr/>
          <a:lstStyle/>
          <a:p>
            <a:r>
              <a:rPr lang="en-US" dirty="0"/>
              <a:t>Cost Targets for Flow Batteries</a:t>
            </a:r>
            <a:endParaRPr lang="en-CH" dirty="0"/>
          </a:p>
        </p:txBody>
      </p:sp>
      <p:sp>
        <p:nvSpPr>
          <p:cNvPr id="2" name="Content Placeholder 1">
            <a:extLst>
              <a:ext uri="{FF2B5EF4-FFF2-40B4-BE49-F238E27FC236}">
                <a16:creationId xmlns:a16="http://schemas.microsoft.com/office/drawing/2014/main" id="{FAADBE74-F1D8-40A7-9BE9-FB202FDE73BE}"/>
              </a:ext>
            </a:extLst>
          </p:cNvPr>
          <p:cNvSpPr>
            <a:spLocks noGrp="1"/>
          </p:cNvSpPr>
          <p:nvPr>
            <p:ph type="body" sz="quarter" idx="13"/>
          </p:nvPr>
        </p:nvSpPr>
        <p:spPr/>
        <p:txBody>
          <a:bodyPr>
            <a:normAutofit/>
          </a:bodyPr>
          <a:lstStyle/>
          <a:p>
            <a:r>
              <a:rPr lang="en-US" dirty="0"/>
              <a:t>Capital costs for Flow Batteries are expected to be broadly similar to lithium-ion costs over the long term and at similar scale. </a:t>
            </a:r>
          </a:p>
          <a:p>
            <a:r>
              <a:rPr lang="en-US" dirty="0"/>
              <a:t>Most flow battery companies have $100 / kwh capital cost as a target in their minds or one that they’ve publicly talked about. (ARPA-E has used $100 / kwh as a target.) </a:t>
            </a:r>
          </a:p>
          <a:p>
            <a:r>
              <a:rPr lang="en-US" dirty="0"/>
              <a:t>Because a flow battery or compressed air system lasts for so many more cycles, the overall cost of electricity is likely to be many times lower.</a:t>
            </a:r>
            <a:endParaRPr lang="en-CH" dirty="0"/>
          </a:p>
        </p:txBody>
      </p:sp>
      <p:sp>
        <p:nvSpPr>
          <p:cNvPr id="4" name="Slide Number Placeholder 3">
            <a:extLst>
              <a:ext uri="{FF2B5EF4-FFF2-40B4-BE49-F238E27FC236}">
                <a16:creationId xmlns:a16="http://schemas.microsoft.com/office/drawing/2014/main" id="{029C60AE-2688-45DD-89FE-364B16FFCBF6}"/>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219</a:t>
            </a:fld>
            <a:endParaRPr lang="ko-KR" altLang="en-US" dirty="0"/>
          </a:p>
        </p:txBody>
      </p:sp>
    </p:spTree>
    <p:extLst>
      <p:ext uri="{BB962C8B-B14F-4D97-AF65-F5344CB8AC3E}">
        <p14:creationId xmlns:p14="http://schemas.microsoft.com/office/powerpoint/2010/main" val="49897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D500-5750-78F8-8C3E-CA63AD924913}"/>
              </a:ext>
            </a:extLst>
          </p:cNvPr>
          <p:cNvSpPr>
            <a:spLocks noGrp="1"/>
          </p:cNvSpPr>
          <p:nvPr>
            <p:ph type="ctrTitle"/>
          </p:nvPr>
        </p:nvSpPr>
        <p:spPr/>
        <p:txBody>
          <a:bodyPr>
            <a:normAutofit/>
          </a:bodyPr>
          <a:lstStyle/>
          <a:p>
            <a:r>
              <a:rPr lang="en-US" dirty="0"/>
              <a:t>Sensitivity Analysis of Battery LCOE</a:t>
            </a:r>
          </a:p>
        </p:txBody>
      </p:sp>
      <p:sp>
        <p:nvSpPr>
          <p:cNvPr id="3" name="Content Placeholder 2">
            <a:extLst>
              <a:ext uri="{FF2B5EF4-FFF2-40B4-BE49-F238E27FC236}">
                <a16:creationId xmlns:a16="http://schemas.microsoft.com/office/drawing/2014/main" id="{05AE8806-90B5-2225-2042-C5E855306BE7}"/>
              </a:ext>
            </a:extLst>
          </p:cNvPr>
          <p:cNvSpPr>
            <a:spLocks noGrp="1"/>
          </p:cNvSpPr>
          <p:nvPr>
            <p:ph type="body" sz="quarter" idx="13"/>
          </p:nvPr>
        </p:nvSpPr>
        <p:spPr/>
        <p:txBody>
          <a:bodyPr/>
          <a:lstStyle/>
          <a:p>
            <a:r>
              <a:rPr lang="en-US" dirty="0"/>
              <a:t>.</a:t>
            </a:r>
          </a:p>
          <a:p>
            <a:endParaRPr lang="en-US" dirty="0"/>
          </a:p>
        </p:txBody>
      </p:sp>
      <p:pic>
        <p:nvPicPr>
          <p:cNvPr id="9" name="Picture 8">
            <a:extLst>
              <a:ext uri="{FF2B5EF4-FFF2-40B4-BE49-F238E27FC236}">
                <a16:creationId xmlns:a16="http://schemas.microsoft.com/office/drawing/2014/main" id="{CFE01C3E-D433-4227-EF93-A627C5D311E0}"/>
              </a:ext>
            </a:extLst>
          </p:cNvPr>
          <p:cNvPicPr>
            <a:picLocks noChangeAspect="1"/>
          </p:cNvPicPr>
          <p:nvPr/>
        </p:nvPicPr>
        <p:blipFill>
          <a:blip r:embed="rId2"/>
          <a:stretch>
            <a:fillRect/>
          </a:stretch>
        </p:blipFill>
        <p:spPr>
          <a:xfrm>
            <a:off x="3497318" y="2218066"/>
            <a:ext cx="5987235" cy="4335306"/>
          </a:xfrm>
          <a:prstGeom prst="rect">
            <a:avLst/>
          </a:prstGeom>
        </p:spPr>
      </p:pic>
      <p:sp>
        <p:nvSpPr>
          <p:cNvPr id="4" name="TextBox 3">
            <a:extLst>
              <a:ext uri="{FF2B5EF4-FFF2-40B4-BE49-F238E27FC236}">
                <a16:creationId xmlns:a16="http://schemas.microsoft.com/office/drawing/2014/main" id="{6E9DB402-8628-8745-0F24-364CFE4B7628}"/>
              </a:ext>
            </a:extLst>
          </p:cNvPr>
          <p:cNvSpPr txBox="1"/>
          <p:nvPr/>
        </p:nvSpPr>
        <p:spPr>
          <a:xfrm>
            <a:off x="1828800" y="1671145"/>
            <a:ext cx="3337034" cy="923330"/>
          </a:xfrm>
          <a:prstGeom prst="rect">
            <a:avLst/>
          </a:prstGeom>
          <a:solidFill>
            <a:srgbClr val="FFFF00"/>
          </a:solidFill>
        </p:spPr>
        <p:txBody>
          <a:bodyPr wrap="square" rtlCol="0">
            <a:spAutoFit/>
          </a:bodyPr>
          <a:lstStyle/>
          <a:p>
            <a:r>
              <a:rPr lang="en-US" dirty="0"/>
              <a:t>We will work through this and understand both the mechanics and the implications</a:t>
            </a:r>
          </a:p>
        </p:txBody>
      </p:sp>
    </p:spTree>
    <p:extLst>
      <p:ext uri="{BB962C8B-B14F-4D97-AF65-F5344CB8AC3E}">
        <p14:creationId xmlns:p14="http://schemas.microsoft.com/office/powerpoint/2010/main" val="138383731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B6A3-26E6-4D5A-195F-47AA861608FE}"/>
              </a:ext>
            </a:extLst>
          </p:cNvPr>
          <p:cNvSpPr>
            <a:spLocks noGrp="1"/>
          </p:cNvSpPr>
          <p:nvPr>
            <p:ph type="ctrTitle"/>
          </p:nvPr>
        </p:nvSpPr>
        <p:spPr/>
        <p:txBody>
          <a:bodyPr>
            <a:normAutofit/>
          </a:bodyPr>
          <a:lstStyle/>
          <a:p>
            <a:r>
              <a:rPr lang="en-US" dirty="0"/>
              <a:t>Section 3: Computation of Levelised Cost of Electricity with Battery Storage for Different Use Cases</a:t>
            </a:r>
          </a:p>
        </p:txBody>
      </p:sp>
    </p:spTree>
    <p:extLst>
      <p:ext uri="{BB962C8B-B14F-4D97-AF65-F5344CB8AC3E}">
        <p14:creationId xmlns:p14="http://schemas.microsoft.com/office/powerpoint/2010/main" val="411130924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C4A8-13A3-9C0F-DC83-677CD6A6F0BF}"/>
              </a:ext>
            </a:extLst>
          </p:cNvPr>
          <p:cNvSpPr>
            <a:spLocks noGrp="1"/>
          </p:cNvSpPr>
          <p:nvPr>
            <p:ph type="ctrTitle"/>
          </p:nvPr>
        </p:nvSpPr>
        <p:spPr/>
        <p:txBody>
          <a:bodyPr>
            <a:normAutofit fontScale="90000"/>
          </a:bodyPr>
          <a:lstStyle/>
          <a:p>
            <a:r>
              <a:rPr lang="en-US" dirty="0"/>
              <a:t>Section 3: Computation of Levelised Cost of Electricity with Battery Storage for Different Use Cases</a:t>
            </a:r>
          </a:p>
        </p:txBody>
      </p:sp>
      <p:sp>
        <p:nvSpPr>
          <p:cNvPr id="3" name="Content Placeholder 2">
            <a:extLst>
              <a:ext uri="{FF2B5EF4-FFF2-40B4-BE49-F238E27FC236}">
                <a16:creationId xmlns:a16="http://schemas.microsoft.com/office/drawing/2014/main" id="{D2E16B51-B9A4-B1B1-B32D-E8E3B370A045}"/>
              </a:ext>
            </a:extLst>
          </p:cNvPr>
          <p:cNvSpPr>
            <a:spLocks noGrp="1"/>
          </p:cNvSpPr>
          <p:nvPr>
            <p:ph type="body" sz="quarter" idx="13"/>
          </p:nvPr>
        </p:nvSpPr>
        <p:spPr/>
        <p:txBody>
          <a:bodyPr>
            <a:normAutofit/>
          </a:bodyPr>
          <a:lstStyle/>
          <a:p>
            <a:pPr marL="628650" indent="-342900">
              <a:lnSpc>
                <a:spcPct val="107000"/>
              </a:lnSpc>
              <a:spcAft>
                <a:spcPts val="800"/>
              </a:spcAft>
              <a:buFont typeface="+mj-lt"/>
              <a:buAutoNum type="arabicPeriod"/>
            </a:pPr>
            <a:r>
              <a:rPr lang="en-US" kern="100" dirty="0">
                <a:latin typeface="Calibri" panose="020F0502020204030204" pitchFamily="34" charset="0"/>
                <a:ea typeface="Calibri" panose="020F0502020204030204" pitchFamily="34" charset="0"/>
                <a:cs typeface="Times New Roman" panose="02020603050405020304" pitchFamily="18" charset="0"/>
              </a:rPr>
              <a:t>Alternative battery cases including Ancillary Services, Peaker Replacement, Movement of Power to Nighttime Peak and Base Load Case.</a:t>
            </a:r>
          </a:p>
          <a:p>
            <a:pPr marL="628650" indent="-342900">
              <a:lnSpc>
                <a:spcPct val="107000"/>
              </a:lnSpc>
              <a:spcAft>
                <a:spcPts val="800"/>
              </a:spcAft>
              <a:buFont typeface="+mj-lt"/>
              <a:buAutoNum type="arabicPeriod"/>
            </a:pPr>
            <a:r>
              <a:rPr lang="en-US" kern="100" dirty="0">
                <a:latin typeface="Calibri" panose="020F0502020204030204" pitchFamily="34" charset="0"/>
                <a:ea typeface="Calibri" panose="020F0502020204030204" pitchFamily="34" charset="0"/>
                <a:cs typeface="Times New Roman" panose="02020603050405020304" pitchFamily="18" charset="0"/>
              </a:rPr>
              <a:t>Inclusion of batteries in LCOE with different assumptions for battery cost, battery life, battery degradation, battery round trip efficiency and battery dispatch</a:t>
            </a:r>
          </a:p>
          <a:p>
            <a:pPr marL="628650" indent="-342900">
              <a:lnSpc>
                <a:spcPct val="107000"/>
              </a:lnSpc>
              <a:spcAft>
                <a:spcPts val="800"/>
              </a:spcAft>
              <a:buFont typeface="+mj-lt"/>
              <a:buAutoNum type="arabicPeriod"/>
            </a:pPr>
            <a:r>
              <a:rPr lang="en-US" kern="100" dirty="0">
                <a:latin typeface="Calibri" panose="020F0502020204030204" pitchFamily="34" charset="0"/>
                <a:ea typeface="Calibri" panose="020F0502020204030204" pitchFamily="34" charset="0"/>
                <a:cs typeface="Times New Roman" panose="02020603050405020304" pitchFamily="18" charset="0"/>
              </a:rPr>
              <a:t>	Case exercise with solar use case and battery implemented for ancillary services</a:t>
            </a:r>
          </a:p>
          <a:p>
            <a:pPr marL="628650" indent="-342900">
              <a:lnSpc>
                <a:spcPct val="107000"/>
              </a:lnSpc>
              <a:spcAft>
                <a:spcPts val="800"/>
              </a:spcAft>
              <a:buFont typeface="+mj-lt"/>
              <a:buAutoNum type="arabicPeriod"/>
            </a:pPr>
            <a:r>
              <a:rPr lang="en-US" sz="1800" kern="100" dirty="0">
                <a:latin typeface="Calibri" panose="020F0502020204030204" pitchFamily="34" charset="0"/>
                <a:ea typeface="Calibri" panose="020F0502020204030204" pitchFamily="34" charset="0"/>
                <a:cs typeface="Times New Roman" panose="02020603050405020304" pitchFamily="18" charset="0"/>
              </a:rPr>
              <a:t>Dispatch of Batteries in Alternative Contexts and Effects on LCOE</a:t>
            </a:r>
          </a:p>
          <a:p>
            <a:pPr marL="628650" indent="-342900">
              <a:lnSpc>
                <a:spcPct val="107000"/>
              </a:lnSpc>
              <a:spcAft>
                <a:spcPts val="800"/>
              </a:spcAft>
              <a:buFont typeface="+mj-lt"/>
              <a:buAutoNum type="arabicPeriod"/>
            </a:pPr>
            <a:r>
              <a:rPr lang="en-US" sz="1800" kern="100" dirty="0">
                <a:latin typeface="Calibri" panose="020F0502020204030204" pitchFamily="34" charset="0"/>
                <a:ea typeface="Calibri" panose="020F0502020204030204" pitchFamily="34" charset="0"/>
                <a:cs typeface="Times New Roman" panose="02020603050405020304" pitchFamily="18" charset="0"/>
              </a:rPr>
              <a:t>Risk Evaluation Using Break-Even and Sensitivity Analysis</a:t>
            </a:r>
          </a:p>
          <a:p>
            <a:pPr algn="l"/>
            <a:endParaRPr lang="en-US" sz="1600" dirty="0"/>
          </a:p>
        </p:txBody>
      </p:sp>
    </p:spTree>
    <p:extLst>
      <p:ext uri="{BB962C8B-B14F-4D97-AF65-F5344CB8AC3E}">
        <p14:creationId xmlns:p14="http://schemas.microsoft.com/office/powerpoint/2010/main" val="376957204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D45563-0EEC-4175-AF85-7216E21AEA5E}"/>
              </a:ext>
            </a:extLst>
          </p:cNvPr>
          <p:cNvSpPr>
            <a:spLocks noGrp="1"/>
          </p:cNvSpPr>
          <p:nvPr>
            <p:ph type="ctrTitle"/>
          </p:nvPr>
        </p:nvSpPr>
        <p:spPr/>
        <p:txBody>
          <a:bodyPr>
            <a:normAutofit/>
          </a:bodyPr>
          <a:lstStyle/>
          <a:p>
            <a:r>
              <a:rPr lang="en-US" dirty="0"/>
              <a:t>General Discussion of Ancillary Reserves</a:t>
            </a:r>
          </a:p>
        </p:txBody>
      </p:sp>
      <p:sp>
        <p:nvSpPr>
          <p:cNvPr id="2" name="Content Placeholder 1">
            <a:extLst>
              <a:ext uri="{FF2B5EF4-FFF2-40B4-BE49-F238E27FC236}">
                <a16:creationId xmlns:a16="http://schemas.microsoft.com/office/drawing/2014/main" id="{9538FA0D-48B0-4568-92CA-9EF28BB59D12}"/>
              </a:ext>
            </a:extLst>
          </p:cNvPr>
          <p:cNvSpPr>
            <a:spLocks noGrp="1"/>
          </p:cNvSpPr>
          <p:nvPr>
            <p:ph type="body" sz="quarter" idx="13"/>
          </p:nvPr>
        </p:nvSpPr>
        <p:spPr/>
        <p:txBody>
          <a:bodyPr>
            <a:normAutofit/>
          </a:bodyPr>
          <a:lstStyle/>
          <a:p>
            <a:r>
              <a:rPr lang="en-US" dirty="0"/>
              <a:t>Ancillary services are generators or other service providers that are synchronized to the grid and are able to rapidly increase output in three major categories: contingency, regulation, and flexibility reserves. </a:t>
            </a:r>
          </a:p>
          <a:p>
            <a:r>
              <a:rPr lang="en-US" dirty="0"/>
              <a:t>The contingency reserve requirement is assumed to be constant for all hours of the year and corresponds to a spinning reserve equal to about 3% of peak load and about 4.5% of the average load. </a:t>
            </a:r>
          </a:p>
          <a:p>
            <a:r>
              <a:rPr lang="en-US" dirty="0"/>
              <a:t>Another way to think of “spinning reserves” are the backup or redundancy built into the grid. Basically, we slightly overbuild the total generation needed so the grid can be provided with ancillary services making good quality power possible.</a:t>
            </a:r>
          </a:p>
          <a:p>
            <a:endParaRPr lang="en-US" dirty="0"/>
          </a:p>
        </p:txBody>
      </p:sp>
      <p:sp>
        <p:nvSpPr>
          <p:cNvPr id="4" name="Slide Number Placeholder 3">
            <a:extLst>
              <a:ext uri="{FF2B5EF4-FFF2-40B4-BE49-F238E27FC236}">
                <a16:creationId xmlns:a16="http://schemas.microsoft.com/office/drawing/2014/main" id="{49554658-9A45-44D7-B708-DB78A41EF817}"/>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222</a:t>
            </a:fld>
            <a:endParaRPr lang="ko-KR" altLang="en-US" dirty="0"/>
          </a:p>
        </p:txBody>
      </p:sp>
    </p:spTree>
    <p:extLst>
      <p:ext uri="{BB962C8B-B14F-4D97-AF65-F5344CB8AC3E}">
        <p14:creationId xmlns:p14="http://schemas.microsoft.com/office/powerpoint/2010/main" val="352518065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81D0-354A-C060-290E-F27F552B51A0}"/>
              </a:ext>
            </a:extLst>
          </p:cNvPr>
          <p:cNvSpPr>
            <a:spLocks noGrp="1"/>
          </p:cNvSpPr>
          <p:nvPr>
            <p:ph type="ctrTitle"/>
          </p:nvPr>
        </p:nvSpPr>
        <p:spPr/>
        <p:txBody>
          <a:bodyPr>
            <a:normAutofit/>
          </a:bodyPr>
          <a:lstStyle/>
          <a:p>
            <a:r>
              <a:rPr lang="en-US" dirty="0"/>
              <a:t>Case of Short-term Ancillary Services</a:t>
            </a:r>
          </a:p>
        </p:txBody>
      </p:sp>
      <p:sp>
        <p:nvSpPr>
          <p:cNvPr id="3" name="Content Placeholder 2">
            <a:extLst>
              <a:ext uri="{FF2B5EF4-FFF2-40B4-BE49-F238E27FC236}">
                <a16:creationId xmlns:a16="http://schemas.microsoft.com/office/drawing/2014/main" id="{7907B122-8367-565C-036A-DC208DF035AD}"/>
              </a:ext>
            </a:extLst>
          </p:cNvPr>
          <p:cNvSpPr>
            <a:spLocks noGrp="1"/>
          </p:cNvSpPr>
          <p:nvPr>
            <p:ph type="body" sz="quarter" idx="13"/>
          </p:nvPr>
        </p:nvSpPr>
        <p:spPr/>
        <p:txBody>
          <a:bodyPr>
            <a:normAutofit/>
          </a:bodyPr>
          <a:lstStyle/>
          <a:p>
            <a:pPr algn="l"/>
            <a:r>
              <a:rPr lang="en-US" dirty="0"/>
              <a:t>Recall the firming of solar.</a:t>
            </a:r>
          </a:p>
          <a:p>
            <a:pPr algn="l"/>
            <a:r>
              <a:rPr lang="en-US" dirty="0"/>
              <a:t>Assume limited storage for short-term fluctuations – 10% of Solar</a:t>
            </a:r>
          </a:p>
          <a:p>
            <a:pPr algn="l"/>
            <a:r>
              <a:rPr lang="en-US" dirty="0"/>
              <a:t>Use a higher cost to reflect the higher kW relative to kWh – Assume $450/kWh to $550/kWh depending on the hours or minutes of storage.</a:t>
            </a:r>
          </a:p>
          <a:p>
            <a:pPr algn="l"/>
            <a:r>
              <a:rPr lang="en-US" dirty="0"/>
              <a:t>Assume a lifespan of 10 years (discussion of the number of full cycles).</a:t>
            </a:r>
          </a:p>
          <a:p>
            <a:pPr algn="l"/>
            <a:r>
              <a:rPr lang="en-US" dirty="0"/>
              <a:t>Use alternative storage amounts ranging from 15 minutes to two hours.</a:t>
            </a:r>
          </a:p>
          <a:p>
            <a:pPr algn="l"/>
            <a:r>
              <a:rPr lang="en-US" dirty="0"/>
              <a:t>Assume the battery capacity is ½ of the solar project.</a:t>
            </a:r>
          </a:p>
          <a:p>
            <a:pPr algn="l"/>
            <a:endParaRPr lang="en-US" dirty="0"/>
          </a:p>
        </p:txBody>
      </p:sp>
      <p:pic>
        <p:nvPicPr>
          <p:cNvPr id="4" name="Picture 3">
            <a:extLst>
              <a:ext uri="{FF2B5EF4-FFF2-40B4-BE49-F238E27FC236}">
                <a16:creationId xmlns:a16="http://schemas.microsoft.com/office/drawing/2014/main" id="{D0DA3451-739C-ADB5-96F1-97C63126EFAE}"/>
              </a:ext>
            </a:extLst>
          </p:cNvPr>
          <p:cNvPicPr>
            <a:picLocks noChangeAspect="1"/>
          </p:cNvPicPr>
          <p:nvPr/>
        </p:nvPicPr>
        <p:blipFill>
          <a:blip r:embed="rId2"/>
          <a:stretch>
            <a:fillRect/>
          </a:stretch>
        </p:blipFill>
        <p:spPr>
          <a:xfrm>
            <a:off x="6402306" y="2071196"/>
            <a:ext cx="4265695" cy="2715609"/>
          </a:xfrm>
          <a:prstGeom prst="rect">
            <a:avLst/>
          </a:prstGeom>
        </p:spPr>
      </p:pic>
    </p:spTree>
    <p:extLst>
      <p:ext uri="{BB962C8B-B14F-4D97-AF65-F5344CB8AC3E}">
        <p14:creationId xmlns:p14="http://schemas.microsoft.com/office/powerpoint/2010/main" val="51889521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5278-1966-BC45-6FF7-BCD8D3F182F3}"/>
              </a:ext>
            </a:extLst>
          </p:cNvPr>
          <p:cNvSpPr>
            <a:spLocks noGrp="1"/>
          </p:cNvSpPr>
          <p:nvPr>
            <p:ph type="ctrTitle"/>
          </p:nvPr>
        </p:nvSpPr>
        <p:spPr/>
        <p:txBody>
          <a:bodyPr/>
          <a:lstStyle/>
          <a:p>
            <a:r>
              <a:rPr lang="en-US" dirty="0"/>
              <a:t>Storage Diagram</a:t>
            </a:r>
          </a:p>
        </p:txBody>
      </p:sp>
      <p:sp>
        <p:nvSpPr>
          <p:cNvPr id="3" name="Content Placeholder 2">
            <a:extLst>
              <a:ext uri="{FF2B5EF4-FFF2-40B4-BE49-F238E27FC236}">
                <a16:creationId xmlns:a16="http://schemas.microsoft.com/office/drawing/2014/main" id="{1350FB72-A25C-F0B5-955A-B4ECD44C05BC}"/>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33C6541F-732F-AA4C-376F-EFC97CBD7615}"/>
              </a:ext>
            </a:extLst>
          </p:cNvPr>
          <p:cNvPicPr>
            <a:picLocks noChangeAspect="1"/>
          </p:cNvPicPr>
          <p:nvPr/>
        </p:nvPicPr>
        <p:blipFill>
          <a:blip r:embed="rId2"/>
          <a:stretch>
            <a:fillRect/>
          </a:stretch>
        </p:blipFill>
        <p:spPr>
          <a:xfrm>
            <a:off x="2438401" y="1822780"/>
            <a:ext cx="6858957" cy="4658375"/>
          </a:xfrm>
          <a:prstGeom prst="rect">
            <a:avLst/>
          </a:prstGeom>
        </p:spPr>
      </p:pic>
    </p:spTree>
    <p:extLst>
      <p:ext uri="{BB962C8B-B14F-4D97-AF65-F5344CB8AC3E}">
        <p14:creationId xmlns:p14="http://schemas.microsoft.com/office/powerpoint/2010/main" val="97207721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25F6-3742-F55A-74E7-86B7D2105475}"/>
              </a:ext>
            </a:extLst>
          </p:cNvPr>
          <p:cNvSpPr>
            <a:spLocks noGrp="1"/>
          </p:cNvSpPr>
          <p:nvPr>
            <p:ph type="ctrTitle"/>
          </p:nvPr>
        </p:nvSpPr>
        <p:spPr/>
        <p:txBody>
          <a:bodyPr>
            <a:normAutofit/>
          </a:bodyPr>
          <a:lstStyle/>
          <a:p>
            <a:r>
              <a:rPr lang="en-US" dirty="0"/>
              <a:t>Time for Ramping Plant and Need of Batteries for Ancillary Service </a:t>
            </a:r>
          </a:p>
        </p:txBody>
      </p:sp>
      <p:sp>
        <p:nvSpPr>
          <p:cNvPr id="3" name="Content Placeholder 2">
            <a:extLst>
              <a:ext uri="{FF2B5EF4-FFF2-40B4-BE49-F238E27FC236}">
                <a16:creationId xmlns:a16="http://schemas.microsoft.com/office/drawing/2014/main" id="{73A90F0E-B5C7-34F4-574C-5AE2C1100F80}"/>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BB890F9-16DC-C9DB-1BA3-AC35CBA53E57}"/>
              </a:ext>
            </a:extLst>
          </p:cNvPr>
          <p:cNvPicPr>
            <a:picLocks noChangeAspect="1"/>
          </p:cNvPicPr>
          <p:nvPr/>
        </p:nvPicPr>
        <p:blipFill>
          <a:blip r:embed="rId2"/>
          <a:stretch>
            <a:fillRect/>
          </a:stretch>
        </p:blipFill>
        <p:spPr>
          <a:xfrm>
            <a:off x="2438401" y="2018395"/>
            <a:ext cx="6792273" cy="4686954"/>
          </a:xfrm>
          <a:prstGeom prst="rect">
            <a:avLst/>
          </a:prstGeom>
        </p:spPr>
      </p:pic>
    </p:spTree>
    <p:extLst>
      <p:ext uri="{BB962C8B-B14F-4D97-AF65-F5344CB8AC3E}">
        <p14:creationId xmlns:p14="http://schemas.microsoft.com/office/powerpoint/2010/main" val="117427160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B82F7-78BC-8C02-1EFC-B7BDCBB4DABE}"/>
              </a:ext>
            </a:extLst>
          </p:cNvPr>
          <p:cNvSpPr>
            <a:spLocks noGrp="1"/>
          </p:cNvSpPr>
          <p:nvPr>
            <p:ph type="ctrTitle"/>
          </p:nvPr>
        </p:nvSpPr>
        <p:spPr/>
        <p:txBody>
          <a:bodyPr>
            <a:normAutofit/>
          </a:bodyPr>
          <a:lstStyle/>
          <a:p>
            <a:r>
              <a:rPr lang="en-US" dirty="0"/>
              <a:t>Ancillary Services, Duration and Cycles</a:t>
            </a:r>
          </a:p>
        </p:txBody>
      </p:sp>
      <p:pic>
        <p:nvPicPr>
          <p:cNvPr id="5" name="Content Placeholder 4">
            <a:extLst>
              <a:ext uri="{FF2B5EF4-FFF2-40B4-BE49-F238E27FC236}">
                <a16:creationId xmlns:a16="http://schemas.microsoft.com/office/drawing/2014/main" id="{26D5F8D3-C773-16F7-DB9B-ED919BDBFB81}"/>
              </a:ext>
            </a:extLst>
          </p:cNvPr>
          <p:cNvPicPr>
            <a:picLocks noGrp="1" noChangeAspect="1"/>
          </p:cNvPicPr>
          <p:nvPr>
            <p:ph idx="4294967295"/>
          </p:nvPr>
        </p:nvPicPr>
        <p:blipFill>
          <a:blip r:embed="rId2"/>
          <a:stretch>
            <a:fillRect/>
          </a:stretch>
        </p:blipFill>
        <p:spPr>
          <a:xfrm>
            <a:off x="0" y="1490663"/>
            <a:ext cx="6400800" cy="1189037"/>
          </a:xfrm>
        </p:spPr>
      </p:pic>
      <p:pic>
        <p:nvPicPr>
          <p:cNvPr id="7" name="Picture 6">
            <a:extLst>
              <a:ext uri="{FF2B5EF4-FFF2-40B4-BE49-F238E27FC236}">
                <a16:creationId xmlns:a16="http://schemas.microsoft.com/office/drawing/2014/main" id="{5B170A02-E30B-DB8C-E498-4AF7B70E59D5}"/>
              </a:ext>
            </a:extLst>
          </p:cNvPr>
          <p:cNvPicPr>
            <a:picLocks noChangeAspect="1"/>
          </p:cNvPicPr>
          <p:nvPr/>
        </p:nvPicPr>
        <p:blipFill>
          <a:blip r:embed="rId3"/>
          <a:stretch>
            <a:fillRect/>
          </a:stretch>
        </p:blipFill>
        <p:spPr>
          <a:xfrm>
            <a:off x="2711000" y="1498769"/>
            <a:ext cx="6243041" cy="3914288"/>
          </a:xfrm>
          <a:prstGeom prst="rect">
            <a:avLst/>
          </a:prstGeom>
        </p:spPr>
      </p:pic>
    </p:spTree>
    <p:extLst>
      <p:ext uri="{BB962C8B-B14F-4D97-AF65-F5344CB8AC3E}">
        <p14:creationId xmlns:p14="http://schemas.microsoft.com/office/powerpoint/2010/main" val="393138774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F4803-A40A-4DC6-9CA8-BC5361BCA022}"/>
              </a:ext>
            </a:extLst>
          </p:cNvPr>
          <p:cNvSpPr>
            <a:spLocks noGrp="1"/>
          </p:cNvSpPr>
          <p:nvPr>
            <p:ph type="ctrTitle"/>
          </p:nvPr>
        </p:nvSpPr>
        <p:spPr/>
        <p:txBody>
          <a:bodyPr/>
          <a:lstStyle/>
          <a:p>
            <a:r>
              <a:rPr lang="en-US" dirty="0"/>
              <a:t>What Really are Ancillary Services</a:t>
            </a:r>
          </a:p>
        </p:txBody>
      </p:sp>
      <p:sp>
        <p:nvSpPr>
          <p:cNvPr id="2" name="Content Placeholder 1">
            <a:extLst>
              <a:ext uri="{FF2B5EF4-FFF2-40B4-BE49-F238E27FC236}">
                <a16:creationId xmlns:a16="http://schemas.microsoft.com/office/drawing/2014/main" id="{D288D2AC-7127-42BB-98D6-37CAEE34EBAE}"/>
              </a:ext>
            </a:extLst>
          </p:cNvPr>
          <p:cNvSpPr>
            <a:spLocks noGrp="1"/>
          </p:cNvSpPr>
          <p:nvPr>
            <p:ph type="body" sz="quarter" idx="13"/>
          </p:nvPr>
        </p:nvSpPr>
        <p:spPr/>
        <p:txBody>
          <a:bodyPr/>
          <a:lstStyle/>
          <a:p>
            <a:r>
              <a:rPr lang="en-US" dirty="0"/>
              <a:t>Which are affected by wind and solar </a:t>
            </a:r>
          </a:p>
          <a:p>
            <a:endParaRPr lang="en-US" dirty="0"/>
          </a:p>
        </p:txBody>
      </p:sp>
      <p:sp>
        <p:nvSpPr>
          <p:cNvPr id="4" name="Slide Number Placeholder 3">
            <a:extLst>
              <a:ext uri="{FF2B5EF4-FFF2-40B4-BE49-F238E27FC236}">
                <a16:creationId xmlns:a16="http://schemas.microsoft.com/office/drawing/2014/main" id="{958CCB8D-EE91-437A-ADC6-9DA17B6C7EFF}"/>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227</a:t>
            </a:fld>
            <a:endParaRPr lang="ko-KR" altLang="en-US" dirty="0"/>
          </a:p>
        </p:txBody>
      </p:sp>
      <p:pic>
        <p:nvPicPr>
          <p:cNvPr id="6" name="Picture 5">
            <a:extLst>
              <a:ext uri="{FF2B5EF4-FFF2-40B4-BE49-F238E27FC236}">
                <a16:creationId xmlns:a16="http://schemas.microsoft.com/office/drawing/2014/main" id="{BEF66A91-817C-4022-B7D0-E637C3F802F8}"/>
              </a:ext>
            </a:extLst>
          </p:cNvPr>
          <p:cNvPicPr>
            <a:picLocks noChangeAspect="1"/>
          </p:cNvPicPr>
          <p:nvPr/>
        </p:nvPicPr>
        <p:blipFill>
          <a:blip r:embed="rId2"/>
          <a:stretch>
            <a:fillRect/>
          </a:stretch>
        </p:blipFill>
        <p:spPr>
          <a:xfrm>
            <a:off x="2650723" y="2057088"/>
            <a:ext cx="5866920" cy="3848584"/>
          </a:xfrm>
          <a:prstGeom prst="rect">
            <a:avLst/>
          </a:prstGeom>
        </p:spPr>
      </p:pic>
    </p:spTree>
    <p:extLst>
      <p:ext uri="{BB962C8B-B14F-4D97-AF65-F5344CB8AC3E}">
        <p14:creationId xmlns:p14="http://schemas.microsoft.com/office/powerpoint/2010/main" val="288514917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94F1F-60C2-43FA-8C32-ECC537D35502}"/>
              </a:ext>
            </a:extLst>
          </p:cNvPr>
          <p:cNvSpPr>
            <a:spLocks noGrp="1"/>
          </p:cNvSpPr>
          <p:nvPr>
            <p:ph type="ctrTitle"/>
          </p:nvPr>
        </p:nvSpPr>
        <p:spPr/>
        <p:txBody>
          <a:bodyPr>
            <a:normAutofit/>
          </a:bodyPr>
          <a:lstStyle/>
          <a:p>
            <a:r>
              <a:rPr lang="en-US" dirty="0"/>
              <a:t>Value of Ancillary Service – Measure in Amount per kW-year and not per kWh</a:t>
            </a:r>
          </a:p>
        </p:txBody>
      </p:sp>
      <p:sp>
        <p:nvSpPr>
          <p:cNvPr id="2" name="Content Placeholder 1">
            <a:extLst>
              <a:ext uri="{FF2B5EF4-FFF2-40B4-BE49-F238E27FC236}">
                <a16:creationId xmlns:a16="http://schemas.microsoft.com/office/drawing/2014/main" id="{8241958F-775C-42BA-BCE2-F58F51DC474C}"/>
              </a:ext>
            </a:extLst>
          </p:cNvPr>
          <p:cNvSpPr>
            <a:spLocks noGrp="1"/>
          </p:cNvSpPr>
          <p:nvPr>
            <p:ph type="body" sz="quarter" idx="13"/>
          </p:nvPr>
        </p:nvSpPr>
        <p:spPr/>
        <p:txBody>
          <a:bodyPr/>
          <a:lstStyle/>
          <a:p>
            <a:r>
              <a:rPr lang="en-US" dirty="0">
                <a:solidFill>
                  <a:srgbClr val="0A0A0A"/>
                </a:solidFill>
                <a:latin typeface="Georgia" panose="02040502050405020303" pitchFamily="18" charset="0"/>
              </a:rPr>
              <a:t>F</a:t>
            </a:r>
            <a:r>
              <a:rPr lang="en-US" b="0" i="0" dirty="0">
                <a:solidFill>
                  <a:srgbClr val="0A0A0A"/>
                </a:solidFill>
                <a:effectLst/>
                <a:latin typeface="Georgia" panose="02040502050405020303" pitchFamily="18" charset="0"/>
              </a:rPr>
              <a:t>or a battery entering service in 2021 in the California ISO, PA Consulting projects a decline in ancillary service revenues:</a:t>
            </a:r>
          </a:p>
          <a:p>
            <a:pPr lvl="1"/>
            <a:r>
              <a:rPr lang="en-US" b="0" i="0" dirty="0">
                <a:solidFill>
                  <a:srgbClr val="0A0A0A"/>
                </a:solidFill>
                <a:effectLst/>
                <a:latin typeface="Georgia" panose="02040502050405020303" pitchFamily="18" charset="0"/>
              </a:rPr>
              <a:t>Over $70/kW-year in 2021, </a:t>
            </a:r>
          </a:p>
          <a:p>
            <a:pPr lvl="1"/>
            <a:r>
              <a:rPr lang="en-US" dirty="0">
                <a:solidFill>
                  <a:srgbClr val="0A0A0A"/>
                </a:solidFill>
                <a:latin typeface="Georgia" panose="02040502050405020303" pitchFamily="18" charset="0"/>
              </a:rPr>
              <a:t>Just</a:t>
            </a:r>
            <a:r>
              <a:rPr lang="en-US" b="0" i="0" dirty="0">
                <a:solidFill>
                  <a:srgbClr val="0A0A0A"/>
                </a:solidFill>
                <a:effectLst/>
                <a:latin typeface="Georgia" panose="02040502050405020303" pitchFamily="18" charset="0"/>
              </a:rPr>
              <a:t> over $10/kW-year by 2027</a:t>
            </a:r>
          </a:p>
          <a:p>
            <a:pPr marL="457200" lvl="1" indent="0">
              <a:buNone/>
            </a:pPr>
            <a:endParaRPr lang="en-US" dirty="0">
              <a:solidFill>
                <a:srgbClr val="0A0A0A"/>
              </a:solidFill>
              <a:latin typeface="Georgia" panose="02040502050405020303" pitchFamily="18" charset="0"/>
            </a:endParaRPr>
          </a:p>
          <a:p>
            <a:pPr marL="457200" lvl="1" indent="0">
              <a:buNone/>
            </a:pPr>
            <a:r>
              <a:rPr lang="en-US" b="0" i="0" dirty="0">
                <a:solidFill>
                  <a:srgbClr val="0A0A0A"/>
                </a:solidFill>
                <a:effectLst/>
                <a:latin typeface="Georgia" panose="02040502050405020303" pitchFamily="18" charset="0"/>
              </a:rPr>
              <a:t>as California’s regulation and spinning reserve markets become increasingly saturated with new battery storage.</a:t>
            </a:r>
            <a:endParaRPr lang="en-US" dirty="0"/>
          </a:p>
        </p:txBody>
      </p:sp>
      <p:sp>
        <p:nvSpPr>
          <p:cNvPr id="4" name="Slide Number Placeholder 3">
            <a:extLst>
              <a:ext uri="{FF2B5EF4-FFF2-40B4-BE49-F238E27FC236}">
                <a16:creationId xmlns:a16="http://schemas.microsoft.com/office/drawing/2014/main" id="{3580D7A3-5D88-4D79-91B2-3869B4C2A4D0}"/>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228</a:t>
            </a:fld>
            <a:endParaRPr lang="ko-KR" altLang="en-US" dirty="0"/>
          </a:p>
        </p:txBody>
      </p:sp>
    </p:spTree>
    <p:extLst>
      <p:ext uri="{BB962C8B-B14F-4D97-AF65-F5344CB8AC3E}">
        <p14:creationId xmlns:p14="http://schemas.microsoft.com/office/powerpoint/2010/main" val="266004187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161FE-F037-D9C2-3E55-FD396B61EBF4}"/>
              </a:ext>
            </a:extLst>
          </p:cNvPr>
          <p:cNvSpPr>
            <a:spLocks noGrp="1"/>
          </p:cNvSpPr>
          <p:nvPr>
            <p:ph type="ctrTitle"/>
          </p:nvPr>
        </p:nvSpPr>
        <p:spPr/>
        <p:txBody>
          <a:bodyPr>
            <a:normAutofit/>
          </a:bodyPr>
          <a:lstStyle/>
          <a:p>
            <a:r>
              <a:rPr lang="en-US" dirty="0"/>
              <a:t>Mechanics of Battery and Solar Analysis</a:t>
            </a:r>
          </a:p>
        </p:txBody>
      </p:sp>
      <p:sp>
        <p:nvSpPr>
          <p:cNvPr id="3" name="Content Placeholder 2">
            <a:extLst>
              <a:ext uri="{FF2B5EF4-FFF2-40B4-BE49-F238E27FC236}">
                <a16:creationId xmlns:a16="http://schemas.microsoft.com/office/drawing/2014/main" id="{DEA02498-5958-BE02-AF12-21C1E7F598B4}"/>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889F285-1E32-98D1-5A23-7970FAF607C3}"/>
              </a:ext>
            </a:extLst>
          </p:cNvPr>
          <p:cNvPicPr>
            <a:picLocks noChangeAspect="1"/>
          </p:cNvPicPr>
          <p:nvPr/>
        </p:nvPicPr>
        <p:blipFill>
          <a:blip r:embed="rId2"/>
          <a:stretch>
            <a:fillRect/>
          </a:stretch>
        </p:blipFill>
        <p:spPr>
          <a:xfrm>
            <a:off x="2328357" y="1887857"/>
            <a:ext cx="7249537" cy="4706007"/>
          </a:xfrm>
          <a:prstGeom prst="rect">
            <a:avLst/>
          </a:prstGeom>
        </p:spPr>
      </p:pic>
    </p:spTree>
    <p:extLst>
      <p:ext uri="{BB962C8B-B14F-4D97-AF65-F5344CB8AC3E}">
        <p14:creationId xmlns:p14="http://schemas.microsoft.com/office/powerpoint/2010/main" val="3321624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0E24-9238-7326-620C-CB3974B43CA8}"/>
              </a:ext>
            </a:extLst>
          </p:cNvPr>
          <p:cNvSpPr>
            <a:spLocks noGrp="1"/>
          </p:cNvSpPr>
          <p:nvPr>
            <p:ph type="ctrTitle"/>
          </p:nvPr>
        </p:nvSpPr>
        <p:spPr/>
        <p:txBody>
          <a:bodyPr>
            <a:normAutofit fontScale="90000"/>
          </a:bodyPr>
          <a:lstStyle/>
          <a:p>
            <a:r>
              <a:rPr lang="en-US" dirty="0"/>
              <a:t>We will demonstrate how to make a relatively simple analysis of the LCOE – Not much excel</a:t>
            </a:r>
          </a:p>
        </p:txBody>
      </p:sp>
      <p:sp>
        <p:nvSpPr>
          <p:cNvPr id="3" name="Content Placeholder 2">
            <a:extLst>
              <a:ext uri="{FF2B5EF4-FFF2-40B4-BE49-F238E27FC236}">
                <a16:creationId xmlns:a16="http://schemas.microsoft.com/office/drawing/2014/main" id="{FFEF32D5-82E2-D515-B168-A2A095EFC623}"/>
              </a:ext>
            </a:extLst>
          </p:cNvPr>
          <p:cNvSpPr>
            <a:spLocks noGrp="1"/>
          </p:cNvSpPr>
          <p:nvPr>
            <p:ph type="body" sz="quarter" idx="13"/>
          </p:nvPr>
        </p:nvSpPr>
        <p:spPr/>
        <p:txBody>
          <a:bodyPr/>
          <a:lstStyle/>
          <a:p>
            <a:r>
              <a:rPr lang="en-US" dirty="0"/>
              <a:t>What we will do</a:t>
            </a:r>
          </a:p>
        </p:txBody>
      </p:sp>
      <p:pic>
        <p:nvPicPr>
          <p:cNvPr id="5" name="Picture 4">
            <a:extLst>
              <a:ext uri="{FF2B5EF4-FFF2-40B4-BE49-F238E27FC236}">
                <a16:creationId xmlns:a16="http://schemas.microsoft.com/office/drawing/2014/main" id="{D6152B47-7502-11A5-69FF-F8C68D5AAC75}"/>
              </a:ext>
            </a:extLst>
          </p:cNvPr>
          <p:cNvPicPr>
            <a:picLocks noChangeAspect="1"/>
          </p:cNvPicPr>
          <p:nvPr/>
        </p:nvPicPr>
        <p:blipFill>
          <a:blip r:embed="rId2"/>
          <a:stretch>
            <a:fillRect/>
          </a:stretch>
        </p:blipFill>
        <p:spPr>
          <a:xfrm>
            <a:off x="805360" y="1899745"/>
            <a:ext cx="8824623" cy="3999302"/>
          </a:xfrm>
          <a:prstGeom prst="rect">
            <a:avLst/>
          </a:prstGeom>
        </p:spPr>
      </p:pic>
      <p:sp>
        <p:nvSpPr>
          <p:cNvPr id="4" name="TextBox 3">
            <a:extLst>
              <a:ext uri="{FF2B5EF4-FFF2-40B4-BE49-F238E27FC236}">
                <a16:creationId xmlns:a16="http://schemas.microsoft.com/office/drawing/2014/main" id="{B99C0F57-BEE7-5171-DFDE-A0B028453AC1}"/>
              </a:ext>
            </a:extLst>
          </p:cNvPr>
          <p:cNvSpPr txBox="1"/>
          <p:nvPr/>
        </p:nvSpPr>
        <p:spPr>
          <a:xfrm>
            <a:off x="2143432" y="6282813"/>
            <a:ext cx="6400800" cy="369332"/>
          </a:xfrm>
          <a:prstGeom prst="rect">
            <a:avLst/>
          </a:prstGeom>
          <a:solidFill>
            <a:srgbClr val="FFFF00"/>
          </a:solidFill>
        </p:spPr>
        <p:txBody>
          <a:bodyPr wrap="square" rtlCol="0">
            <a:spAutoFit/>
          </a:bodyPr>
          <a:lstStyle/>
          <a:p>
            <a:r>
              <a:rPr lang="en-US" dirty="0"/>
              <a:t>Open the File named LCOE Analysis</a:t>
            </a:r>
          </a:p>
        </p:txBody>
      </p:sp>
    </p:spTree>
    <p:extLst>
      <p:ext uri="{BB962C8B-B14F-4D97-AF65-F5344CB8AC3E}">
        <p14:creationId xmlns:p14="http://schemas.microsoft.com/office/powerpoint/2010/main" val="376705071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B2ED-D129-C627-69AF-222996A5D1B3}"/>
              </a:ext>
            </a:extLst>
          </p:cNvPr>
          <p:cNvSpPr>
            <a:spLocks noGrp="1"/>
          </p:cNvSpPr>
          <p:nvPr>
            <p:ph type="ctrTitle"/>
          </p:nvPr>
        </p:nvSpPr>
        <p:spPr/>
        <p:txBody>
          <a:bodyPr>
            <a:normAutofit/>
          </a:bodyPr>
          <a:lstStyle/>
          <a:p>
            <a:r>
              <a:rPr lang="en-US" dirty="0"/>
              <a:t>Capital Expenditures and Operating Expenditures for Computing LOCE</a:t>
            </a:r>
          </a:p>
        </p:txBody>
      </p:sp>
      <p:sp>
        <p:nvSpPr>
          <p:cNvPr id="3" name="Content Placeholder 2">
            <a:extLst>
              <a:ext uri="{FF2B5EF4-FFF2-40B4-BE49-F238E27FC236}">
                <a16:creationId xmlns:a16="http://schemas.microsoft.com/office/drawing/2014/main" id="{FBD5D3C6-D66D-5129-5C61-3887CBAF595B}"/>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4CDEE19-3614-0551-C2D0-B11076BE70D2}"/>
              </a:ext>
            </a:extLst>
          </p:cNvPr>
          <p:cNvPicPr>
            <a:picLocks noChangeAspect="1"/>
          </p:cNvPicPr>
          <p:nvPr/>
        </p:nvPicPr>
        <p:blipFill>
          <a:blip r:embed="rId2"/>
          <a:stretch>
            <a:fillRect/>
          </a:stretch>
        </p:blipFill>
        <p:spPr>
          <a:xfrm>
            <a:off x="2246852" y="1877475"/>
            <a:ext cx="7506748" cy="4887007"/>
          </a:xfrm>
          <a:prstGeom prst="rect">
            <a:avLst/>
          </a:prstGeom>
        </p:spPr>
      </p:pic>
    </p:spTree>
    <p:extLst>
      <p:ext uri="{BB962C8B-B14F-4D97-AF65-F5344CB8AC3E}">
        <p14:creationId xmlns:p14="http://schemas.microsoft.com/office/powerpoint/2010/main" val="103328575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8041-E8FD-4877-CB67-AB6DC5184FA1}"/>
              </a:ext>
            </a:extLst>
          </p:cNvPr>
          <p:cNvSpPr>
            <a:spLocks noGrp="1"/>
          </p:cNvSpPr>
          <p:nvPr>
            <p:ph type="ctrTitle"/>
          </p:nvPr>
        </p:nvSpPr>
        <p:spPr/>
        <p:txBody>
          <a:bodyPr>
            <a:normAutofit/>
          </a:bodyPr>
          <a:lstStyle/>
          <a:p>
            <a:r>
              <a:rPr lang="en-US" dirty="0"/>
              <a:t>Computation of Nominal LCOE from Adding Puzzle Pieces</a:t>
            </a:r>
          </a:p>
        </p:txBody>
      </p:sp>
      <p:sp>
        <p:nvSpPr>
          <p:cNvPr id="3" name="Content Placeholder 2">
            <a:extLst>
              <a:ext uri="{FF2B5EF4-FFF2-40B4-BE49-F238E27FC236}">
                <a16:creationId xmlns:a16="http://schemas.microsoft.com/office/drawing/2014/main" id="{065D1C3F-E2E4-0B9C-2B85-ECA48B70C7E8}"/>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492646B-D9F9-4E10-B993-C440B35F9895}"/>
              </a:ext>
            </a:extLst>
          </p:cNvPr>
          <p:cNvPicPr>
            <a:picLocks noChangeAspect="1"/>
          </p:cNvPicPr>
          <p:nvPr/>
        </p:nvPicPr>
        <p:blipFill>
          <a:blip r:embed="rId2"/>
          <a:stretch>
            <a:fillRect/>
          </a:stretch>
        </p:blipFill>
        <p:spPr>
          <a:xfrm>
            <a:off x="1669430" y="1979575"/>
            <a:ext cx="8519160" cy="3955325"/>
          </a:xfrm>
          <a:prstGeom prst="rect">
            <a:avLst/>
          </a:prstGeom>
        </p:spPr>
      </p:pic>
    </p:spTree>
    <p:extLst>
      <p:ext uri="{BB962C8B-B14F-4D97-AF65-F5344CB8AC3E}">
        <p14:creationId xmlns:p14="http://schemas.microsoft.com/office/powerpoint/2010/main" val="113143328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EE35-4180-B50F-B725-DE947F431DE8}"/>
              </a:ext>
            </a:extLst>
          </p:cNvPr>
          <p:cNvSpPr>
            <a:spLocks noGrp="1"/>
          </p:cNvSpPr>
          <p:nvPr>
            <p:ph type="ctrTitle"/>
          </p:nvPr>
        </p:nvSpPr>
        <p:spPr/>
        <p:txBody>
          <a:bodyPr>
            <a:normAutofit fontScale="90000"/>
          </a:bodyPr>
          <a:lstStyle/>
          <a:p>
            <a:r>
              <a:rPr lang="en-US" dirty="0"/>
              <a:t>Computation of Real LCOE where the LCOE is Comparable to Today’s Electricity Price</a:t>
            </a:r>
          </a:p>
        </p:txBody>
      </p:sp>
      <p:sp>
        <p:nvSpPr>
          <p:cNvPr id="3" name="Content Placeholder 2">
            <a:extLst>
              <a:ext uri="{FF2B5EF4-FFF2-40B4-BE49-F238E27FC236}">
                <a16:creationId xmlns:a16="http://schemas.microsoft.com/office/drawing/2014/main" id="{CE885D09-460B-0537-DE11-1A266ECFCE90}"/>
              </a:ext>
            </a:extLst>
          </p:cNvPr>
          <p:cNvSpPr>
            <a:spLocks noGrp="1"/>
          </p:cNvSpPr>
          <p:nvPr>
            <p:ph type="body" sz="quarter" idx="13"/>
          </p:nvPr>
        </p:nvSpPr>
        <p:spPr/>
        <p:txBody>
          <a:bodyPr/>
          <a:lstStyle/>
          <a:p>
            <a:r>
              <a:rPr lang="en-US" dirty="0"/>
              <a:t>.</a:t>
            </a:r>
          </a:p>
          <a:p>
            <a:endParaRPr lang="en-US" dirty="0"/>
          </a:p>
          <a:p>
            <a:endParaRPr lang="en-US" dirty="0"/>
          </a:p>
        </p:txBody>
      </p:sp>
      <p:pic>
        <p:nvPicPr>
          <p:cNvPr id="7" name="Picture 6">
            <a:extLst>
              <a:ext uri="{FF2B5EF4-FFF2-40B4-BE49-F238E27FC236}">
                <a16:creationId xmlns:a16="http://schemas.microsoft.com/office/drawing/2014/main" id="{1AAB2202-7561-843C-4243-5971CB3EA2EB}"/>
              </a:ext>
            </a:extLst>
          </p:cNvPr>
          <p:cNvPicPr>
            <a:picLocks noChangeAspect="1"/>
          </p:cNvPicPr>
          <p:nvPr/>
        </p:nvPicPr>
        <p:blipFill>
          <a:blip r:embed="rId2"/>
          <a:stretch>
            <a:fillRect/>
          </a:stretch>
        </p:blipFill>
        <p:spPr>
          <a:xfrm>
            <a:off x="1711895" y="2295067"/>
            <a:ext cx="8571913" cy="4318181"/>
          </a:xfrm>
          <a:prstGeom prst="rect">
            <a:avLst/>
          </a:prstGeom>
        </p:spPr>
      </p:pic>
    </p:spTree>
    <p:extLst>
      <p:ext uri="{BB962C8B-B14F-4D97-AF65-F5344CB8AC3E}">
        <p14:creationId xmlns:p14="http://schemas.microsoft.com/office/powerpoint/2010/main" val="12667737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6603B-3D31-95A5-DEED-69E36D15A540}"/>
              </a:ext>
            </a:extLst>
          </p:cNvPr>
          <p:cNvSpPr>
            <a:spLocks noGrp="1"/>
          </p:cNvSpPr>
          <p:nvPr>
            <p:ph type="ctrTitle"/>
          </p:nvPr>
        </p:nvSpPr>
        <p:spPr/>
        <p:txBody>
          <a:bodyPr>
            <a:normAutofit/>
          </a:bodyPr>
          <a:lstStyle/>
          <a:p>
            <a:r>
              <a:rPr lang="en-US" dirty="0"/>
              <a:t>Cost of Adding Battery with Short Duration for Ancillary Services</a:t>
            </a:r>
          </a:p>
        </p:txBody>
      </p:sp>
      <p:sp>
        <p:nvSpPr>
          <p:cNvPr id="3" name="Content Placeholder 2">
            <a:extLst>
              <a:ext uri="{FF2B5EF4-FFF2-40B4-BE49-F238E27FC236}">
                <a16:creationId xmlns:a16="http://schemas.microsoft.com/office/drawing/2014/main" id="{AEA62B53-ACBC-6838-2F92-17EF7027AE82}"/>
              </a:ext>
            </a:extLst>
          </p:cNvPr>
          <p:cNvSpPr>
            <a:spLocks noGrp="1"/>
          </p:cNvSpPr>
          <p:nvPr>
            <p:ph type="body" sz="quarter" idx="13"/>
          </p:nvPr>
        </p:nvSpPr>
        <p:spPr/>
        <p:txBody>
          <a:bodyPr/>
          <a:lstStyle/>
          <a:p>
            <a:r>
              <a:rPr lang="en-US" dirty="0"/>
              <a:t>.</a:t>
            </a:r>
          </a:p>
          <a:p>
            <a:endParaRPr lang="en-US" dirty="0"/>
          </a:p>
        </p:txBody>
      </p:sp>
      <p:pic>
        <p:nvPicPr>
          <p:cNvPr id="9" name="Picture 8">
            <a:extLst>
              <a:ext uri="{FF2B5EF4-FFF2-40B4-BE49-F238E27FC236}">
                <a16:creationId xmlns:a16="http://schemas.microsoft.com/office/drawing/2014/main" id="{8DEEB915-94B4-9F11-69D0-6F9E1C0939A3}"/>
              </a:ext>
            </a:extLst>
          </p:cNvPr>
          <p:cNvPicPr>
            <a:picLocks noChangeAspect="1"/>
          </p:cNvPicPr>
          <p:nvPr/>
        </p:nvPicPr>
        <p:blipFill>
          <a:blip r:embed="rId2"/>
          <a:stretch>
            <a:fillRect/>
          </a:stretch>
        </p:blipFill>
        <p:spPr>
          <a:xfrm>
            <a:off x="2152650" y="3629651"/>
            <a:ext cx="4515480" cy="2695951"/>
          </a:xfrm>
          <a:prstGeom prst="rect">
            <a:avLst/>
          </a:prstGeom>
        </p:spPr>
      </p:pic>
      <p:pic>
        <p:nvPicPr>
          <p:cNvPr id="11" name="Picture 10">
            <a:extLst>
              <a:ext uri="{FF2B5EF4-FFF2-40B4-BE49-F238E27FC236}">
                <a16:creationId xmlns:a16="http://schemas.microsoft.com/office/drawing/2014/main" id="{B22247A1-1429-75A0-DF96-F5EF011040DA}"/>
              </a:ext>
            </a:extLst>
          </p:cNvPr>
          <p:cNvPicPr>
            <a:picLocks noChangeAspect="1"/>
          </p:cNvPicPr>
          <p:nvPr/>
        </p:nvPicPr>
        <p:blipFill>
          <a:blip r:embed="rId3"/>
          <a:stretch>
            <a:fillRect/>
          </a:stretch>
        </p:blipFill>
        <p:spPr>
          <a:xfrm>
            <a:off x="6096000" y="1690689"/>
            <a:ext cx="4363168" cy="2556761"/>
          </a:xfrm>
          <a:prstGeom prst="rect">
            <a:avLst/>
          </a:prstGeom>
        </p:spPr>
      </p:pic>
    </p:spTree>
    <p:extLst>
      <p:ext uri="{BB962C8B-B14F-4D97-AF65-F5344CB8AC3E}">
        <p14:creationId xmlns:p14="http://schemas.microsoft.com/office/powerpoint/2010/main" val="10866730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A9C87-27BA-276F-B76D-C30E77AE5C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1E03C-33BD-8E7F-4D89-82C89E67B16F}"/>
              </a:ext>
            </a:extLst>
          </p:cNvPr>
          <p:cNvSpPr>
            <a:spLocks noGrp="1"/>
          </p:cNvSpPr>
          <p:nvPr>
            <p:ph type="ctrTitle"/>
          </p:nvPr>
        </p:nvSpPr>
        <p:spPr/>
        <p:txBody>
          <a:bodyPr>
            <a:normAutofit/>
          </a:bodyPr>
          <a:lstStyle/>
          <a:p>
            <a:r>
              <a:rPr lang="en-US" dirty="0"/>
              <a:t>Cost of Adding Battery with Short Duration for Ancillary Services</a:t>
            </a:r>
          </a:p>
        </p:txBody>
      </p:sp>
      <p:sp>
        <p:nvSpPr>
          <p:cNvPr id="3" name="Content Placeholder 2">
            <a:extLst>
              <a:ext uri="{FF2B5EF4-FFF2-40B4-BE49-F238E27FC236}">
                <a16:creationId xmlns:a16="http://schemas.microsoft.com/office/drawing/2014/main" id="{91AC4A43-76C7-F81B-CB0C-E2BCBFD6B488}"/>
              </a:ext>
            </a:extLst>
          </p:cNvPr>
          <p:cNvSpPr>
            <a:spLocks noGrp="1"/>
          </p:cNvSpPr>
          <p:nvPr>
            <p:ph type="body" sz="quarter" idx="13"/>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98CE7C37-651C-BB49-517A-224D3BA9591D}"/>
              </a:ext>
            </a:extLst>
          </p:cNvPr>
          <p:cNvPicPr>
            <a:picLocks noChangeAspect="1"/>
          </p:cNvPicPr>
          <p:nvPr/>
        </p:nvPicPr>
        <p:blipFill>
          <a:blip r:embed="rId2"/>
          <a:stretch>
            <a:fillRect/>
          </a:stretch>
        </p:blipFill>
        <p:spPr>
          <a:xfrm>
            <a:off x="2475618" y="4019549"/>
            <a:ext cx="4439270" cy="2695951"/>
          </a:xfrm>
          <a:prstGeom prst="rect">
            <a:avLst/>
          </a:prstGeom>
        </p:spPr>
      </p:pic>
      <p:pic>
        <p:nvPicPr>
          <p:cNvPr id="9" name="Picture 8">
            <a:extLst>
              <a:ext uri="{FF2B5EF4-FFF2-40B4-BE49-F238E27FC236}">
                <a16:creationId xmlns:a16="http://schemas.microsoft.com/office/drawing/2014/main" id="{DCBE496D-1434-8B2A-702A-4460C1BFFAD0}"/>
              </a:ext>
            </a:extLst>
          </p:cNvPr>
          <p:cNvPicPr>
            <a:picLocks noChangeAspect="1"/>
          </p:cNvPicPr>
          <p:nvPr/>
        </p:nvPicPr>
        <p:blipFill>
          <a:blip r:embed="rId3"/>
          <a:stretch>
            <a:fillRect/>
          </a:stretch>
        </p:blipFill>
        <p:spPr>
          <a:xfrm>
            <a:off x="5279940" y="1850940"/>
            <a:ext cx="4563112" cy="2667372"/>
          </a:xfrm>
          <a:prstGeom prst="rect">
            <a:avLst/>
          </a:prstGeom>
        </p:spPr>
      </p:pic>
    </p:spTree>
    <p:extLst>
      <p:ext uri="{BB962C8B-B14F-4D97-AF65-F5344CB8AC3E}">
        <p14:creationId xmlns:p14="http://schemas.microsoft.com/office/powerpoint/2010/main" val="95933048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6569-45ED-33D4-F212-8DB9D6098D06}"/>
              </a:ext>
            </a:extLst>
          </p:cNvPr>
          <p:cNvSpPr>
            <a:spLocks noGrp="1"/>
          </p:cNvSpPr>
          <p:nvPr>
            <p:ph type="ctrTitle"/>
          </p:nvPr>
        </p:nvSpPr>
        <p:spPr/>
        <p:txBody>
          <a:bodyPr>
            <a:normAutofit/>
          </a:bodyPr>
          <a:lstStyle/>
          <a:p>
            <a:r>
              <a:rPr lang="en-US" dirty="0"/>
              <a:t>Levelized Cost with Two Hour Battery</a:t>
            </a:r>
          </a:p>
        </p:txBody>
      </p:sp>
      <p:sp>
        <p:nvSpPr>
          <p:cNvPr id="3" name="Content Placeholder 2">
            <a:extLst>
              <a:ext uri="{FF2B5EF4-FFF2-40B4-BE49-F238E27FC236}">
                <a16:creationId xmlns:a16="http://schemas.microsoft.com/office/drawing/2014/main" id="{15F9ACFB-52A6-2842-AD30-9CA2C8C2F4ED}"/>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53A418-705D-F98E-629B-84D8E85AC31C}"/>
              </a:ext>
            </a:extLst>
          </p:cNvPr>
          <p:cNvPicPr>
            <a:picLocks noChangeAspect="1"/>
          </p:cNvPicPr>
          <p:nvPr/>
        </p:nvPicPr>
        <p:blipFill>
          <a:blip r:embed="rId2"/>
          <a:stretch>
            <a:fillRect/>
          </a:stretch>
        </p:blipFill>
        <p:spPr>
          <a:xfrm>
            <a:off x="5536668" y="1631170"/>
            <a:ext cx="4477375" cy="2648320"/>
          </a:xfrm>
          <a:prstGeom prst="rect">
            <a:avLst/>
          </a:prstGeom>
        </p:spPr>
      </p:pic>
      <p:pic>
        <p:nvPicPr>
          <p:cNvPr id="7" name="Picture 6">
            <a:extLst>
              <a:ext uri="{FF2B5EF4-FFF2-40B4-BE49-F238E27FC236}">
                <a16:creationId xmlns:a16="http://schemas.microsoft.com/office/drawing/2014/main" id="{A3823645-E965-64AE-F76B-C9CF549E9081}"/>
              </a:ext>
            </a:extLst>
          </p:cNvPr>
          <p:cNvPicPr>
            <a:picLocks noChangeAspect="1"/>
          </p:cNvPicPr>
          <p:nvPr/>
        </p:nvPicPr>
        <p:blipFill>
          <a:blip r:embed="rId3"/>
          <a:stretch>
            <a:fillRect/>
          </a:stretch>
        </p:blipFill>
        <p:spPr>
          <a:xfrm>
            <a:off x="1981660" y="3964927"/>
            <a:ext cx="4448796" cy="2648320"/>
          </a:xfrm>
          <a:prstGeom prst="rect">
            <a:avLst/>
          </a:prstGeom>
        </p:spPr>
      </p:pic>
      <p:sp>
        <p:nvSpPr>
          <p:cNvPr id="8" name="TextBox 7">
            <a:extLst>
              <a:ext uri="{FF2B5EF4-FFF2-40B4-BE49-F238E27FC236}">
                <a16:creationId xmlns:a16="http://schemas.microsoft.com/office/drawing/2014/main" id="{975E5606-4691-F75A-17A4-7DA39EC0E86B}"/>
              </a:ext>
            </a:extLst>
          </p:cNvPr>
          <p:cNvSpPr txBox="1"/>
          <p:nvPr/>
        </p:nvSpPr>
        <p:spPr>
          <a:xfrm>
            <a:off x="1844041" y="2032000"/>
            <a:ext cx="2541693" cy="923330"/>
          </a:xfrm>
          <a:prstGeom prst="rect">
            <a:avLst/>
          </a:prstGeom>
          <a:noFill/>
        </p:spPr>
        <p:txBody>
          <a:bodyPr wrap="square" rtlCol="0">
            <a:spAutoFit/>
          </a:bodyPr>
          <a:lstStyle/>
          <a:p>
            <a:r>
              <a:rPr lang="en-US" dirty="0"/>
              <a:t>These cases are all less than the fuel cost of the combined cycle plant</a:t>
            </a:r>
          </a:p>
        </p:txBody>
      </p:sp>
    </p:spTree>
    <p:extLst>
      <p:ext uri="{BB962C8B-B14F-4D97-AF65-F5344CB8AC3E}">
        <p14:creationId xmlns:p14="http://schemas.microsoft.com/office/powerpoint/2010/main" val="273507766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6368B6-C8FF-4CD9-8DD3-D996F2E6FA20}"/>
              </a:ext>
            </a:extLst>
          </p:cNvPr>
          <p:cNvSpPr>
            <a:spLocks noGrp="1"/>
          </p:cNvSpPr>
          <p:nvPr>
            <p:ph type="ctrTitle"/>
          </p:nvPr>
        </p:nvSpPr>
        <p:spPr/>
        <p:txBody>
          <a:bodyPr>
            <a:normAutofit/>
          </a:bodyPr>
          <a:lstStyle/>
          <a:p>
            <a:r>
              <a:rPr lang="en-US" dirty="0"/>
              <a:t>Ramp Requirement and Increased Renewables</a:t>
            </a:r>
            <a:endParaRPr lang="en-CH" dirty="0"/>
          </a:p>
        </p:txBody>
      </p:sp>
      <p:pic>
        <p:nvPicPr>
          <p:cNvPr id="5" name="Content Placeholder 4">
            <a:extLst>
              <a:ext uri="{FF2B5EF4-FFF2-40B4-BE49-F238E27FC236}">
                <a16:creationId xmlns:a16="http://schemas.microsoft.com/office/drawing/2014/main" id="{2F111F24-A15B-433A-9D64-8A1383317CC7}"/>
              </a:ext>
            </a:extLst>
          </p:cNvPr>
          <p:cNvPicPr>
            <a:picLocks noGrp="1" noChangeAspect="1"/>
          </p:cNvPicPr>
          <p:nvPr>
            <p:ph idx="4294967295"/>
          </p:nvPr>
        </p:nvPicPr>
        <p:blipFill>
          <a:blip r:embed="rId2"/>
          <a:stretch>
            <a:fillRect/>
          </a:stretch>
        </p:blipFill>
        <p:spPr>
          <a:xfrm>
            <a:off x="1709928" y="1660064"/>
            <a:ext cx="7600950" cy="3871913"/>
          </a:xfrm>
          <a:prstGeom prst="rect">
            <a:avLst/>
          </a:prstGeom>
        </p:spPr>
      </p:pic>
      <p:sp>
        <p:nvSpPr>
          <p:cNvPr id="4" name="Slide Number Placeholder 3">
            <a:extLst>
              <a:ext uri="{FF2B5EF4-FFF2-40B4-BE49-F238E27FC236}">
                <a16:creationId xmlns:a16="http://schemas.microsoft.com/office/drawing/2014/main" id="{E0F18214-2910-452E-91EF-7AA297D70039}"/>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236</a:t>
            </a:fld>
            <a:endParaRPr lang="ko-KR" altLang="en-US" dirty="0"/>
          </a:p>
        </p:txBody>
      </p:sp>
    </p:spTree>
    <p:extLst>
      <p:ext uri="{BB962C8B-B14F-4D97-AF65-F5344CB8AC3E}">
        <p14:creationId xmlns:p14="http://schemas.microsoft.com/office/powerpoint/2010/main" val="217544252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C470-F776-4E5B-BF52-BBF1A822F7E0}"/>
              </a:ext>
            </a:extLst>
          </p:cNvPr>
          <p:cNvSpPr>
            <a:spLocks noGrp="1"/>
          </p:cNvSpPr>
          <p:nvPr>
            <p:ph type="ctrTitle"/>
          </p:nvPr>
        </p:nvSpPr>
        <p:spPr/>
        <p:txBody>
          <a:bodyPr>
            <a:normAutofit/>
          </a:bodyPr>
          <a:lstStyle/>
          <a:p>
            <a:r>
              <a:rPr lang="en-029" dirty="0"/>
              <a:t>Variance in Estimated Cost of Ancillary Services</a:t>
            </a:r>
          </a:p>
        </p:txBody>
      </p:sp>
      <p:pic>
        <p:nvPicPr>
          <p:cNvPr id="4" name="Content Placeholder 3">
            <a:extLst>
              <a:ext uri="{FF2B5EF4-FFF2-40B4-BE49-F238E27FC236}">
                <a16:creationId xmlns:a16="http://schemas.microsoft.com/office/drawing/2014/main" id="{A97C58F4-5908-4C21-A2D8-4C41A2E4C7DA}"/>
              </a:ext>
            </a:extLst>
          </p:cNvPr>
          <p:cNvPicPr>
            <a:picLocks noGrp="1" noChangeAspect="1"/>
          </p:cNvPicPr>
          <p:nvPr>
            <p:ph idx="4294967295"/>
          </p:nvPr>
        </p:nvPicPr>
        <p:blipFill>
          <a:blip r:embed="rId2"/>
          <a:stretch>
            <a:fillRect/>
          </a:stretch>
        </p:blipFill>
        <p:spPr>
          <a:xfrm>
            <a:off x="1536192" y="1404143"/>
            <a:ext cx="7512050" cy="4049713"/>
          </a:xfrm>
          <a:prstGeom prst="rect">
            <a:avLst/>
          </a:prstGeom>
        </p:spPr>
      </p:pic>
    </p:spTree>
    <p:extLst>
      <p:ext uri="{BB962C8B-B14F-4D97-AF65-F5344CB8AC3E}">
        <p14:creationId xmlns:p14="http://schemas.microsoft.com/office/powerpoint/2010/main" val="258761735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2DB5-BA2D-5B8A-5587-511128EBE980}"/>
              </a:ext>
            </a:extLst>
          </p:cNvPr>
          <p:cNvSpPr>
            <a:spLocks noGrp="1"/>
          </p:cNvSpPr>
          <p:nvPr>
            <p:ph type="ctrTitle"/>
          </p:nvPr>
        </p:nvSpPr>
        <p:spPr/>
        <p:txBody>
          <a:bodyPr/>
          <a:lstStyle/>
          <a:p>
            <a:r>
              <a:rPr lang="en-US" dirty="0"/>
              <a:t>Comment  – Extended Outages</a:t>
            </a:r>
          </a:p>
        </p:txBody>
      </p:sp>
      <p:sp>
        <p:nvSpPr>
          <p:cNvPr id="3" name="Content Placeholder 2">
            <a:extLst>
              <a:ext uri="{FF2B5EF4-FFF2-40B4-BE49-F238E27FC236}">
                <a16:creationId xmlns:a16="http://schemas.microsoft.com/office/drawing/2014/main" id="{883F410F-7075-5487-3682-F8968EB65001}"/>
              </a:ext>
            </a:extLst>
          </p:cNvPr>
          <p:cNvSpPr>
            <a:spLocks noGrp="1"/>
          </p:cNvSpPr>
          <p:nvPr>
            <p:ph type="body" sz="quarter" idx="13"/>
          </p:nvPr>
        </p:nvSpPr>
        <p:spPr>
          <a:solidFill>
            <a:schemeClr val="accent4">
              <a:lumMod val="60000"/>
              <a:lumOff val="40000"/>
            </a:schemeClr>
          </a:solidFill>
        </p:spPr>
        <p:txBody>
          <a:bodyPr>
            <a:normAutofit/>
          </a:bodyPr>
          <a:lstStyle/>
          <a:p>
            <a:r>
              <a:rPr lang="en-US" sz="2800" b="1" dirty="0">
                <a:solidFill>
                  <a:srgbClr val="1F497D"/>
                </a:solidFill>
                <a:latin typeface="Calibri" panose="020F0502020204030204" pitchFamily="34" charset="0"/>
              </a:rPr>
              <a:t>A case comparison for long duration batteries during extended outages such as 8 hours or more.</a:t>
            </a:r>
          </a:p>
          <a:p>
            <a:endParaRPr lang="en-US" sz="2800" b="1" dirty="0">
              <a:solidFill>
                <a:srgbClr val="1F497D"/>
              </a:solidFill>
              <a:latin typeface="Calibri" panose="020F0502020204030204" pitchFamily="34" charset="0"/>
            </a:endParaRPr>
          </a:p>
          <a:p>
            <a:r>
              <a:rPr lang="en-US" sz="2800" dirty="0">
                <a:solidFill>
                  <a:srgbClr val="1F497D"/>
                </a:solidFill>
                <a:latin typeface="Calibri" panose="020F0502020204030204" pitchFamily="34" charset="0"/>
              </a:rPr>
              <a:t>Assume that this is like a peaking plant case</a:t>
            </a:r>
          </a:p>
          <a:p>
            <a:r>
              <a:rPr lang="en-US" sz="2800" dirty="0">
                <a:solidFill>
                  <a:srgbClr val="1F497D"/>
                </a:solidFill>
                <a:latin typeface="Calibri" panose="020F0502020204030204" pitchFamily="34" charset="0"/>
              </a:rPr>
              <a:t>Could build a diesel plant or combustion turbine that will operate rarely</a:t>
            </a:r>
          </a:p>
          <a:p>
            <a:r>
              <a:rPr lang="en-US" sz="2800" dirty="0">
                <a:solidFill>
                  <a:srgbClr val="1F497D"/>
                </a:solidFill>
                <a:latin typeface="Calibri" panose="020F0502020204030204" pitchFamily="34" charset="0"/>
              </a:rPr>
              <a:t>Need an assumption about capacity factor of peaking plants because of tradeoff between capital costs and energy costs. We make sensitivity.</a:t>
            </a:r>
          </a:p>
          <a:p>
            <a:endParaRPr lang="en-US" sz="2800" dirty="0">
              <a:solidFill>
                <a:srgbClr val="1F497D"/>
              </a:solidFill>
              <a:latin typeface="Calibri" panose="020F0502020204030204" pitchFamily="34" charset="0"/>
            </a:endParaRPr>
          </a:p>
          <a:p>
            <a:endParaRPr lang="en-US" sz="2800" dirty="0">
              <a:solidFill>
                <a:srgbClr val="1F497D"/>
              </a:solidFill>
              <a:latin typeface="Calibri" panose="020F0502020204030204" pitchFamily="34" charset="0"/>
            </a:endParaRPr>
          </a:p>
          <a:p>
            <a:endParaRPr lang="en-US" dirty="0"/>
          </a:p>
        </p:txBody>
      </p:sp>
    </p:spTree>
    <p:extLst>
      <p:ext uri="{BB962C8B-B14F-4D97-AF65-F5344CB8AC3E}">
        <p14:creationId xmlns:p14="http://schemas.microsoft.com/office/powerpoint/2010/main" val="342900715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34B25-72F8-5D09-3D56-98143AD91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08A3A6-A736-BFF0-20C3-2827A9E98834}"/>
              </a:ext>
            </a:extLst>
          </p:cNvPr>
          <p:cNvSpPr>
            <a:spLocks noGrp="1"/>
          </p:cNvSpPr>
          <p:nvPr>
            <p:ph type="ctrTitle"/>
          </p:nvPr>
        </p:nvSpPr>
        <p:spPr/>
        <p:txBody>
          <a:bodyPr>
            <a:normAutofit/>
          </a:bodyPr>
          <a:lstStyle/>
          <a:p>
            <a:r>
              <a:rPr lang="en-US" dirty="0"/>
              <a:t>Case Request is Something Like Two Rainy Day Case </a:t>
            </a:r>
          </a:p>
        </p:txBody>
      </p:sp>
      <p:sp>
        <p:nvSpPr>
          <p:cNvPr id="3" name="Content Placeholder 2">
            <a:extLst>
              <a:ext uri="{FF2B5EF4-FFF2-40B4-BE49-F238E27FC236}">
                <a16:creationId xmlns:a16="http://schemas.microsoft.com/office/drawing/2014/main" id="{6BAC2C2C-B153-D4C5-5508-5E78B74AA26F}"/>
              </a:ext>
            </a:extLst>
          </p:cNvPr>
          <p:cNvSpPr>
            <a:spLocks noGrp="1"/>
          </p:cNvSpPr>
          <p:nvPr>
            <p:ph type="body" sz="quarter" idx="13"/>
          </p:nvPr>
        </p:nvSpPr>
        <p:spPr/>
        <p:txBody>
          <a:bodyPr/>
          <a:lstStyle/>
          <a:p>
            <a:pPr marL="0" indent="0">
              <a:buNone/>
            </a:pPr>
            <a:r>
              <a:rPr lang="en-US" dirty="0"/>
              <a:t>.</a:t>
            </a:r>
          </a:p>
          <a:p>
            <a:pPr marL="0" indent="0">
              <a:buNone/>
            </a:pPr>
            <a:endParaRPr lang="en-US" dirty="0"/>
          </a:p>
        </p:txBody>
      </p:sp>
      <p:pic>
        <p:nvPicPr>
          <p:cNvPr id="7" name="Picture 6">
            <a:extLst>
              <a:ext uri="{FF2B5EF4-FFF2-40B4-BE49-F238E27FC236}">
                <a16:creationId xmlns:a16="http://schemas.microsoft.com/office/drawing/2014/main" id="{1F8D77E1-C000-23C4-DF0B-9A33D66249AC}"/>
              </a:ext>
            </a:extLst>
          </p:cNvPr>
          <p:cNvPicPr>
            <a:picLocks noChangeAspect="1"/>
          </p:cNvPicPr>
          <p:nvPr/>
        </p:nvPicPr>
        <p:blipFill>
          <a:blip r:embed="rId2"/>
          <a:stretch>
            <a:fillRect/>
          </a:stretch>
        </p:blipFill>
        <p:spPr>
          <a:xfrm>
            <a:off x="3704942" y="1970691"/>
            <a:ext cx="6334408" cy="4417755"/>
          </a:xfrm>
          <a:prstGeom prst="rect">
            <a:avLst/>
          </a:prstGeom>
        </p:spPr>
      </p:pic>
      <p:sp>
        <p:nvSpPr>
          <p:cNvPr id="8" name="TextBox 7">
            <a:extLst>
              <a:ext uri="{FF2B5EF4-FFF2-40B4-BE49-F238E27FC236}">
                <a16:creationId xmlns:a16="http://schemas.microsoft.com/office/drawing/2014/main" id="{496839B0-AF37-5F72-9244-474FBEC3367E}"/>
              </a:ext>
            </a:extLst>
          </p:cNvPr>
          <p:cNvSpPr txBox="1"/>
          <p:nvPr/>
        </p:nvSpPr>
        <p:spPr>
          <a:xfrm>
            <a:off x="1524001" y="1970690"/>
            <a:ext cx="1277007" cy="1754326"/>
          </a:xfrm>
          <a:prstGeom prst="rect">
            <a:avLst/>
          </a:prstGeom>
          <a:solidFill>
            <a:srgbClr val="FFFF00"/>
          </a:solidFill>
        </p:spPr>
        <p:txBody>
          <a:bodyPr wrap="square" rtlCol="0">
            <a:spAutoFit/>
          </a:bodyPr>
          <a:lstStyle/>
          <a:p>
            <a:r>
              <a:rPr lang="en-US" dirty="0"/>
              <a:t>You need a lot of battery storage to meet the rainy days</a:t>
            </a:r>
          </a:p>
        </p:txBody>
      </p:sp>
    </p:spTree>
    <p:extLst>
      <p:ext uri="{BB962C8B-B14F-4D97-AF65-F5344CB8AC3E}">
        <p14:creationId xmlns:p14="http://schemas.microsoft.com/office/powerpoint/2010/main" val="3772212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2226-4EC1-E413-8D9E-FDEC961BE319}"/>
              </a:ext>
            </a:extLst>
          </p:cNvPr>
          <p:cNvSpPr>
            <a:spLocks noGrp="1"/>
          </p:cNvSpPr>
          <p:nvPr>
            <p:ph type="ctrTitle"/>
          </p:nvPr>
        </p:nvSpPr>
        <p:spPr/>
        <p:txBody>
          <a:bodyPr>
            <a:normAutofit/>
          </a:bodyPr>
          <a:lstStyle/>
          <a:p>
            <a:r>
              <a:rPr lang="en-US" dirty="0"/>
              <a:t>LCOE Estimates for Discussed Later</a:t>
            </a:r>
          </a:p>
        </p:txBody>
      </p:sp>
      <p:sp>
        <p:nvSpPr>
          <p:cNvPr id="3" name="Content Placeholder 2">
            <a:extLst>
              <a:ext uri="{FF2B5EF4-FFF2-40B4-BE49-F238E27FC236}">
                <a16:creationId xmlns:a16="http://schemas.microsoft.com/office/drawing/2014/main" id="{55DF64E2-A338-C686-5729-8B8011AAA040}"/>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85DBA6A-B38E-91D0-C3C1-DBE35D94CD3E}"/>
              </a:ext>
            </a:extLst>
          </p:cNvPr>
          <p:cNvPicPr>
            <a:picLocks noChangeAspect="1"/>
          </p:cNvPicPr>
          <p:nvPr/>
        </p:nvPicPr>
        <p:blipFill>
          <a:blip r:embed="rId2"/>
          <a:stretch>
            <a:fillRect/>
          </a:stretch>
        </p:blipFill>
        <p:spPr>
          <a:xfrm>
            <a:off x="2348949" y="1690689"/>
            <a:ext cx="6897063" cy="5058481"/>
          </a:xfrm>
          <a:prstGeom prst="rect">
            <a:avLst/>
          </a:prstGeom>
        </p:spPr>
      </p:pic>
    </p:spTree>
    <p:extLst>
      <p:ext uri="{BB962C8B-B14F-4D97-AF65-F5344CB8AC3E}">
        <p14:creationId xmlns:p14="http://schemas.microsoft.com/office/powerpoint/2010/main" val="32516610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9815-9D84-2730-F83E-4DAC7EFAC93E}"/>
              </a:ext>
            </a:extLst>
          </p:cNvPr>
          <p:cNvSpPr>
            <a:spLocks noGrp="1"/>
          </p:cNvSpPr>
          <p:nvPr>
            <p:ph type="ctrTitle"/>
          </p:nvPr>
        </p:nvSpPr>
        <p:spPr/>
        <p:txBody>
          <a:bodyPr/>
          <a:lstStyle/>
          <a:p>
            <a:r>
              <a:rPr lang="en-US" dirty="0"/>
              <a:t>Assumptions for Peaker Case</a:t>
            </a:r>
          </a:p>
        </p:txBody>
      </p:sp>
      <p:sp>
        <p:nvSpPr>
          <p:cNvPr id="3" name="Content Placeholder 2">
            <a:extLst>
              <a:ext uri="{FF2B5EF4-FFF2-40B4-BE49-F238E27FC236}">
                <a16:creationId xmlns:a16="http://schemas.microsoft.com/office/drawing/2014/main" id="{CA1819E5-69C5-ACD0-4D8E-122ACE6974AF}"/>
              </a:ext>
            </a:extLst>
          </p:cNvPr>
          <p:cNvSpPr>
            <a:spLocks noGrp="1"/>
          </p:cNvSpPr>
          <p:nvPr>
            <p:ph type="body" sz="quarter" idx="13"/>
          </p:nvPr>
        </p:nvSpPr>
        <p:spPr/>
        <p:txBody>
          <a:bodyPr>
            <a:normAutofit/>
          </a:bodyPr>
          <a:lstStyle/>
          <a:p>
            <a:pPr algn="l"/>
            <a:r>
              <a:rPr lang="en-US" sz="2800" dirty="0">
                <a:solidFill>
                  <a:srgbClr val="1F497D"/>
                </a:solidFill>
                <a:latin typeface="Calibri" panose="020F0502020204030204" pitchFamily="34" charset="0"/>
              </a:rPr>
              <a:t>Cost of Batteries with Long-term Storage</a:t>
            </a:r>
            <a:endParaRPr lang="en-US" sz="2650" dirty="0">
              <a:solidFill>
                <a:srgbClr val="1F497D"/>
              </a:solidFill>
              <a:latin typeface="Calibri" panose="020F0502020204030204" pitchFamily="34" charset="0"/>
            </a:endParaRPr>
          </a:p>
          <a:p>
            <a:pPr lvl="1" algn="l"/>
            <a:r>
              <a:rPr lang="en-US" sz="2650" dirty="0">
                <a:solidFill>
                  <a:srgbClr val="1F497D"/>
                </a:solidFill>
                <a:latin typeface="Calibri" panose="020F0502020204030204" pitchFamily="34" charset="0"/>
              </a:rPr>
              <a:t>Compute the Levelised Cost of a Peaker with ADO in Three Capacity Factor Cases; 3%, 5%, 10% and 15%</a:t>
            </a:r>
          </a:p>
          <a:p>
            <a:pPr lvl="1" algn="l"/>
            <a:r>
              <a:rPr lang="en-US" sz="2650" dirty="0">
                <a:solidFill>
                  <a:srgbClr val="1F497D"/>
                </a:solidFill>
                <a:latin typeface="Calibri" panose="020F0502020204030204" pitchFamily="34" charset="0"/>
              </a:rPr>
              <a:t>Compute Required Discharge of a Battery for the Three Cases – Adjust for Round Trip Efficiency and State of Charge</a:t>
            </a:r>
          </a:p>
          <a:p>
            <a:pPr lvl="1" algn="l"/>
            <a:r>
              <a:rPr lang="en-US" sz="2650" dirty="0">
                <a:solidFill>
                  <a:srgbClr val="1F497D"/>
                </a:solidFill>
                <a:latin typeface="Calibri" panose="020F0502020204030204" pitchFamily="34" charset="0"/>
              </a:rPr>
              <a:t>Battery kWh = Added kWh for Peaker</a:t>
            </a:r>
          </a:p>
          <a:p>
            <a:pPr lvl="1" algn="l"/>
            <a:r>
              <a:rPr lang="en-US" sz="2650" dirty="0">
                <a:solidFill>
                  <a:srgbClr val="1F497D"/>
                </a:solidFill>
                <a:latin typeface="Calibri" panose="020F0502020204030204" pitchFamily="34" charset="0"/>
              </a:rPr>
              <a:t>Adjustments for Round Trip Efficiency – More Solar</a:t>
            </a:r>
          </a:p>
          <a:p>
            <a:pPr lvl="1" algn="l"/>
            <a:r>
              <a:rPr lang="en-US" sz="2650" dirty="0">
                <a:solidFill>
                  <a:srgbClr val="1F497D"/>
                </a:solidFill>
                <a:latin typeface="Calibri" panose="020F0502020204030204" pitchFamily="34" charset="0"/>
              </a:rPr>
              <a:t>Adjustments for State of Charge – More Battery Capacity</a:t>
            </a:r>
          </a:p>
          <a:p>
            <a:pPr algn="l"/>
            <a:endParaRPr lang="en-US" dirty="0"/>
          </a:p>
        </p:txBody>
      </p:sp>
    </p:spTree>
    <p:extLst>
      <p:ext uri="{BB962C8B-B14F-4D97-AF65-F5344CB8AC3E}">
        <p14:creationId xmlns:p14="http://schemas.microsoft.com/office/powerpoint/2010/main" val="23990219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552FB-4E2A-11CC-23DC-B97D20BB0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AB3F1-1FA7-DE4A-BC9D-226D16B9E906}"/>
              </a:ext>
            </a:extLst>
          </p:cNvPr>
          <p:cNvSpPr>
            <a:spLocks noGrp="1"/>
          </p:cNvSpPr>
          <p:nvPr>
            <p:ph type="ctrTitle"/>
          </p:nvPr>
        </p:nvSpPr>
        <p:spPr/>
        <p:txBody>
          <a:bodyPr/>
          <a:lstStyle/>
          <a:p>
            <a:r>
              <a:rPr lang="en-US" dirty="0"/>
              <a:t>Time and Batteries</a:t>
            </a:r>
          </a:p>
        </p:txBody>
      </p:sp>
      <p:sp>
        <p:nvSpPr>
          <p:cNvPr id="3" name="Content Placeholder 2">
            <a:extLst>
              <a:ext uri="{FF2B5EF4-FFF2-40B4-BE49-F238E27FC236}">
                <a16:creationId xmlns:a16="http://schemas.microsoft.com/office/drawing/2014/main" id="{D2647A12-61AB-38D2-6D12-87A1760B6AB5}"/>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ED72C2-25AF-9645-E784-92D9E5B20CD8}"/>
              </a:ext>
            </a:extLst>
          </p:cNvPr>
          <p:cNvPicPr>
            <a:picLocks noChangeAspect="1"/>
          </p:cNvPicPr>
          <p:nvPr/>
        </p:nvPicPr>
        <p:blipFill>
          <a:blip r:embed="rId2"/>
          <a:stretch>
            <a:fillRect/>
          </a:stretch>
        </p:blipFill>
        <p:spPr>
          <a:xfrm>
            <a:off x="1946252" y="1089933"/>
            <a:ext cx="6232953" cy="4695069"/>
          </a:xfrm>
          <a:prstGeom prst="rect">
            <a:avLst/>
          </a:prstGeom>
        </p:spPr>
      </p:pic>
    </p:spTree>
    <p:extLst>
      <p:ext uri="{BB962C8B-B14F-4D97-AF65-F5344CB8AC3E}">
        <p14:creationId xmlns:p14="http://schemas.microsoft.com/office/powerpoint/2010/main" val="254607185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CEF3-EF29-8CE7-F7F5-F7E4D269E8BD}"/>
              </a:ext>
            </a:extLst>
          </p:cNvPr>
          <p:cNvSpPr>
            <a:spLocks noGrp="1"/>
          </p:cNvSpPr>
          <p:nvPr>
            <p:ph type="ctrTitle"/>
          </p:nvPr>
        </p:nvSpPr>
        <p:spPr/>
        <p:txBody>
          <a:bodyPr>
            <a:normAutofit/>
          </a:bodyPr>
          <a:lstStyle/>
          <a:p>
            <a:r>
              <a:rPr lang="en-US" dirty="0"/>
              <a:t>Peaker Case Demonstrates Back of Envelope Case</a:t>
            </a:r>
          </a:p>
        </p:txBody>
      </p:sp>
      <p:sp>
        <p:nvSpPr>
          <p:cNvPr id="3" name="Content Placeholder 2">
            <a:extLst>
              <a:ext uri="{FF2B5EF4-FFF2-40B4-BE49-F238E27FC236}">
                <a16:creationId xmlns:a16="http://schemas.microsoft.com/office/drawing/2014/main" id="{FCA32BD2-E51D-066D-A134-53DFFCE64D42}"/>
              </a:ext>
            </a:extLst>
          </p:cNvPr>
          <p:cNvSpPr>
            <a:spLocks noGrp="1"/>
          </p:cNvSpPr>
          <p:nvPr>
            <p:ph type="body" sz="quarter" idx="13"/>
          </p:nvPr>
        </p:nvSpPr>
        <p:spPr/>
        <p:txBody>
          <a:bodyPr>
            <a:normAutofit/>
          </a:bodyPr>
          <a:lstStyle/>
          <a:p>
            <a:r>
              <a:rPr lang="en-US" dirty="0"/>
              <a:t>A good traditional exercise in comparing fixed and variable costs</a:t>
            </a:r>
          </a:p>
          <a:p>
            <a:r>
              <a:rPr lang="en-US" dirty="0"/>
              <a:t>Forces you to think about batteries with low number of cycles</a:t>
            </a:r>
          </a:p>
          <a:p>
            <a:r>
              <a:rPr lang="en-US" dirty="0"/>
              <a:t>To get eight hours of battery you could use two four-hour batteries</a:t>
            </a:r>
          </a:p>
          <a:p>
            <a:r>
              <a:rPr lang="en-US" dirty="0"/>
              <a:t>For Battery with low cycles</a:t>
            </a:r>
          </a:p>
          <a:p>
            <a:pPr lvl="1"/>
            <a:r>
              <a:rPr lang="en-US" sz="1800" dirty="0"/>
              <a:t>Long Life (20 years)</a:t>
            </a:r>
          </a:p>
          <a:p>
            <a:pPr lvl="1"/>
            <a:r>
              <a:rPr lang="en-US" sz="1800" dirty="0"/>
              <a:t>Lower Cost with more storage (USD 300/kWh)</a:t>
            </a:r>
          </a:p>
          <a:p>
            <a:pPr lvl="1"/>
            <a:r>
              <a:rPr lang="en-US" sz="1800" dirty="0"/>
              <a:t>Round Trip Efficiency does not matter if can charge in a flexible manner before outage</a:t>
            </a:r>
          </a:p>
          <a:p>
            <a:pPr lvl="1"/>
            <a:endParaRPr lang="en-US" sz="1800" dirty="0"/>
          </a:p>
          <a:p>
            <a:r>
              <a:rPr lang="en-US" dirty="0"/>
              <a:t>For the Peaker, use the most expensive fuel (ADO) and assume a relatively low capital cost</a:t>
            </a:r>
          </a:p>
          <a:p>
            <a:endParaRPr lang="en-US" dirty="0"/>
          </a:p>
          <a:p>
            <a:pPr algn="l"/>
            <a:r>
              <a:rPr lang="en-US" dirty="0"/>
              <a:t>Do not consider cost analysis with effects of transmission and distribution</a:t>
            </a:r>
          </a:p>
          <a:p>
            <a:endParaRPr lang="en-US" dirty="0"/>
          </a:p>
          <a:p>
            <a:pPr lvl="1"/>
            <a:endParaRPr lang="en-US" sz="1800" dirty="0"/>
          </a:p>
        </p:txBody>
      </p:sp>
    </p:spTree>
    <p:extLst>
      <p:ext uri="{BB962C8B-B14F-4D97-AF65-F5344CB8AC3E}">
        <p14:creationId xmlns:p14="http://schemas.microsoft.com/office/powerpoint/2010/main" val="25029288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5715C-DB42-4335-8CDE-F96554EAD1DA}"/>
              </a:ext>
            </a:extLst>
          </p:cNvPr>
          <p:cNvSpPr>
            <a:spLocks noGrp="1"/>
          </p:cNvSpPr>
          <p:nvPr>
            <p:ph type="ctrTitle"/>
          </p:nvPr>
        </p:nvSpPr>
        <p:spPr/>
        <p:txBody>
          <a:bodyPr>
            <a:normAutofit/>
          </a:bodyPr>
          <a:lstStyle/>
          <a:p>
            <a:r>
              <a:rPr lang="en-US" dirty="0"/>
              <a:t>Comparison with Conventional Peaking Plants</a:t>
            </a:r>
          </a:p>
        </p:txBody>
      </p:sp>
      <p:sp>
        <p:nvSpPr>
          <p:cNvPr id="2" name="Content Placeholder 1">
            <a:extLst>
              <a:ext uri="{FF2B5EF4-FFF2-40B4-BE49-F238E27FC236}">
                <a16:creationId xmlns:a16="http://schemas.microsoft.com/office/drawing/2014/main" id="{14F3B936-B852-4DF1-97F2-8A3268EB1A57}"/>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A4B92402-BC50-4F3F-8F3C-833214DE0BC2}"/>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243</a:t>
            </a:fld>
            <a:endParaRPr lang="ko-KR" altLang="en-US" dirty="0"/>
          </a:p>
        </p:txBody>
      </p:sp>
      <p:pic>
        <p:nvPicPr>
          <p:cNvPr id="6" name="Picture 5">
            <a:extLst>
              <a:ext uri="{FF2B5EF4-FFF2-40B4-BE49-F238E27FC236}">
                <a16:creationId xmlns:a16="http://schemas.microsoft.com/office/drawing/2014/main" id="{B32DDF2C-EBED-4998-A3FB-BBEAC4DCC58B}"/>
              </a:ext>
            </a:extLst>
          </p:cNvPr>
          <p:cNvPicPr>
            <a:picLocks noChangeAspect="1"/>
          </p:cNvPicPr>
          <p:nvPr/>
        </p:nvPicPr>
        <p:blipFill>
          <a:blip r:embed="rId2"/>
          <a:stretch>
            <a:fillRect/>
          </a:stretch>
        </p:blipFill>
        <p:spPr>
          <a:xfrm>
            <a:off x="2250218" y="1855561"/>
            <a:ext cx="7405815" cy="4865914"/>
          </a:xfrm>
          <a:prstGeom prst="rect">
            <a:avLst/>
          </a:prstGeom>
        </p:spPr>
      </p:pic>
    </p:spTree>
    <p:extLst>
      <p:ext uri="{BB962C8B-B14F-4D97-AF65-F5344CB8AC3E}">
        <p14:creationId xmlns:p14="http://schemas.microsoft.com/office/powerpoint/2010/main" val="39133003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4D29FD-71C7-49CF-8DB9-5DCF147650EB}"/>
              </a:ext>
            </a:extLst>
          </p:cNvPr>
          <p:cNvSpPr>
            <a:spLocks noGrp="1"/>
          </p:cNvSpPr>
          <p:nvPr>
            <p:ph type="ctrTitle"/>
          </p:nvPr>
        </p:nvSpPr>
        <p:spPr/>
        <p:txBody>
          <a:bodyPr>
            <a:normAutofit/>
          </a:bodyPr>
          <a:lstStyle/>
          <a:p>
            <a:r>
              <a:rPr lang="en-US" dirty="0"/>
              <a:t>Meet High Sudden Prices – Must Be Charged</a:t>
            </a:r>
          </a:p>
        </p:txBody>
      </p:sp>
      <p:sp>
        <p:nvSpPr>
          <p:cNvPr id="2" name="Content Placeholder 1">
            <a:extLst>
              <a:ext uri="{FF2B5EF4-FFF2-40B4-BE49-F238E27FC236}">
                <a16:creationId xmlns:a16="http://schemas.microsoft.com/office/drawing/2014/main" id="{3F7F3C3C-0BB7-442A-BE0F-C1247DE27914}"/>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901F3E2D-92CC-4B8D-89E3-691C08C2EB28}"/>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244</a:t>
            </a:fld>
            <a:endParaRPr lang="ko-KR" altLang="en-US" dirty="0"/>
          </a:p>
        </p:txBody>
      </p:sp>
      <p:pic>
        <p:nvPicPr>
          <p:cNvPr id="6" name="Picture 5">
            <a:extLst>
              <a:ext uri="{FF2B5EF4-FFF2-40B4-BE49-F238E27FC236}">
                <a16:creationId xmlns:a16="http://schemas.microsoft.com/office/drawing/2014/main" id="{34F94A7B-E5F9-477C-9093-5806D6563DBC}"/>
              </a:ext>
            </a:extLst>
          </p:cNvPr>
          <p:cNvPicPr>
            <a:picLocks noChangeAspect="1"/>
          </p:cNvPicPr>
          <p:nvPr/>
        </p:nvPicPr>
        <p:blipFill>
          <a:blip r:embed="rId2"/>
          <a:stretch>
            <a:fillRect/>
          </a:stretch>
        </p:blipFill>
        <p:spPr>
          <a:xfrm>
            <a:off x="2024468" y="1870077"/>
            <a:ext cx="7288558" cy="4621335"/>
          </a:xfrm>
          <a:prstGeom prst="rect">
            <a:avLst/>
          </a:prstGeom>
        </p:spPr>
      </p:pic>
    </p:spTree>
    <p:extLst>
      <p:ext uri="{BB962C8B-B14F-4D97-AF65-F5344CB8AC3E}">
        <p14:creationId xmlns:p14="http://schemas.microsoft.com/office/powerpoint/2010/main" val="385547507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58D97-AE77-4999-5292-B658F8AE1B97}"/>
              </a:ext>
            </a:extLst>
          </p:cNvPr>
          <p:cNvSpPr>
            <a:spLocks noGrp="1"/>
          </p:cNvSpPr>
          <p:nvPr>
            <p:ph type="ctrTitle"/>
          </p:nvPr>
        </p:nvSpPr>
        <p:spPr/>
        <p:txBody>
          <a:bodyPr>
            <a:normAutofit/>
          </a:bodyPr>
          <a:lstStyle/>
          <a:p>
            <a:r>
              <a:rPr lang="en-US" dirty="0"/>
              <a:t>Capital Expenditure for Peaker and Battery</a:t>
            </a:r>
          </a:p>
        </p:txBody>
      </p:sp>
      <p:sp>
        <p:nvSpPr>
          <p:cNvPr id="3" name="Content Placeholder 2">
            <a:extLst>
              <a:ext uri="{FF2B5EF4-FFF2-40B4-BE49-F238E27FC236}">
                <a16:creationId xmlns:a16="http://schemas.microsoft.com/office/drawing/2014/main" id="{78002236-0219-9DA0-5B55-09816E367028}"/>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9EEA1AC-BF21-87DD-3B13-E98DC26EDDE6}"/>
              </a:ext>
            </a:extLst>
          </p:cNvPr>
          <p:cNvPicPr>
            <a:picLocks noChangeAspect="1"/>
          </p:cNvPicPr>
          <p:nvPr/>
        </p:nvPicPr>
        <p:blipFill>
          <a:blip r:embed="rId2"/>
          <a:stretch>
            <a:fillRect/>
          </a:stretch>
        </p:blipFill>
        <p:spPr>
          <a:xfrm>
            <a:off x="2491810" y="2126973"/>
            <a:ext cx="4561799" cy="4491752"/>
          </a:xfrm>
          <a:prstGeom prst="rect">
            <a:avLst/>
          </a:prstGeom>
        </p:spPr>
      </p:pic>
      <p:sp>
        <p:nvSpPr>
          <p:cNvPr id="6" name="TextBox 5">
            <a:extLst>
              <a:ext uri="{FF2B5EF4-FFF2-40B4-BE49-F238E27FC236}">
                <a16:creationId xmlns:a16="http://schemas.microsoft.com/office/drawing/2014/main" id="{07D625C4-9AC2-B999-E024-D98B907AAE90}"/>
              </a:ext>
            </a:extLst>
          </p:cNvPr>
          <p:cNvSpPr txBox="1"/>
          <p:nvPr/>
        </p:nvSpPr>
        <p:spPr>
          <a:xfrm>
            <a:off x="7653868" y="1913468"/>
            <a:ext cx="2523066" cy="2031325"/>
          </a:xfrm>
          <a:prstGeom prst="rect">
            <a:avLst/>
          </a:prstGeom>
          <a:solidFill>
            <a:srgbClr val="FFFF00"/>
          </a:solidFill>
        </p:spPr>
        <p:txBody>
          <a:bodyPr wrap="square" rtlCol="0">
            <a:spAutoFit/>
          </a:bodyPr>
          <a:lstStyle/>
          <a:p>
            <a:r>
              <a:rPr lang="en-US" dirty="0"/>
              <a:t>All you really have to do is to look at the capital expenditures.</a:t>
            </a:r>
          </a:p>
          <a:p>
            <a:endParaRPr lang="en-US" dirty="0"/>
          </a:p>
          <a:p>
            <a:r>
              <a:rPr lang="en-US" dirty="0"/>
              <a:t>Even with positive assumptions the difference is dramatic</a:t>
            </a:r>
          </a:p>
        </p:txBody>
      </p:sp>
    </p:spTree>
    <p:extLst>
      <p:ext uri="{BB962C8B-B14F-4D97-AF65-F5344CB8AC3E}">
        <p14:creationId xmlns:p14="http://schemas.microsoft.com/office/powerpoint/2010/main" val="104321673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3075D-678A-1BEF-E612-A78677B4D40D}"/>
              </a:ext>
            </a:extLst>
          </p:cNvPr>
          <p:cNvSpPr>
            <a:spLocks noGrp="1"/>
          </p:cNvSpPr>
          <p:nvPr>
            <p:ph type="ctrTitle"/>
          </p:nvPr>
        </p:nvSpPr>
        <p:spPr/>
        <p:txBody>
          <a:bodyPr>
            <a:normAutofit fontScale="90000"/>
          </a:bodyPr>
          <a:lstStyle/>
          <a:p>
            <a:r>
              <a:rPr lang="en-US" dirty="0"/>
              <a:t>Energy Cost of Peaker and Battery – Much Higher with Peaker, But Low Capacity Factor</a:t>
            </a:r>
          </a:p>
        </p:txBody>
      </p:sp>
      <p:sp>
        <p:nvSpPr>
          <p:cNvPr id="3" name="Content Placeholder 2">
            <a:extLst>
              <a:ext uri="{FF2B5EF4-FFF2-40B4-BE49-F238E27FC236}">
                <a16:creationId xmlns:a16="http://schemas.microsoft.com/office/drawing/2014/main" id="{38FAAFCA-BF9E-0C3E-BA14-DB16D1934959}"/>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FBAE670-87D0-EE37-8BC6-86DAF020A3F9}"/>
              </a:ext>
            </a:extLst>
          </p:cNvPr>
          <p:cNvPicPr>
            <a:picLocks noChangeAspect="1"/>
          </p:cNvPicPr>
          <p:nvPr/>
        </p:nvPicPr>
        <p:blipFill>
          <a:blip r:embed="rId2"/>
          <a:stretch>
            <a:fillRect/>
          </a:stretch>
        </p:blipFill>
        <p:spPr>
          <a:xfrm>
            <a:off x="2567709" y="2024844"/>
            <a:ext cx="4730558" cy="4693456"/>
          </a:xfrm>
          <a:prstGeom prst="rect">
            <a:avLst/>
          </a:prstGeom>
        </p:spPr>
      </p:pic>
      <p:sp>
        <p:nvSpPr>
          <p:cNvPr id="6" name="TextBox 5">
            <a:extLst>
              <a:ext uri="{FF2B5EF4-FFF2-40B4-BE49-F238E27FC236}">
                <a16:creationId xmlns:a16="http://schemas.microsoft.com/office/drawing/2014/main" id="{33C17C58-7601-D2AF-3F52-EDE64E697BEA}"/>
              </a:ext>
            </a:extLst>
          </p:cNvPr>
          <p:cNvSpPr txBox="1"/>
          <p:nvPr/>
        </p:nvSpPr>
        <p:spPr>
          <a:xfrm>
            <a:off x="8060267" y="1896534"/>
            <a:ext cx="2056680" cy="923330"/>
          </a:xfrm>
          <a:prstGeom prst="rect">
            <a:avLst/>
          </a:prstGeom>
          <a:solidFill>
            <a:srgbClr val="FFFF00"/>
          </a:solidFill>
        </p:spPr>
        <p:txBody>
          <a:bodyPr wrap="square" rtlCol="0">
            <a:spAutoFit/>
          </a:bodyPr>
          <a:lstStyle/>
          <a:p>
            <a:r>
              <a:rPr lang="en-US" dirty="0"/>
              <a:t>Assumes that cost of solar is 4 us cents per kWh</a:t>
            </a:r>
          </a:p>
        </p:txBody>
      </p:sp>
      <p:cxnSp>
        <p:nvCxnSpPr>
          <p:cNvPr id="8" name="Straight Arrow Connector 7">
            <a:extLst>
              <a:ext uri="{FF2B5EF4-FFF2-40B4-BE49-F238E27FC236}">
                <a16:creationId xmlns:a16="http://schemas.microsoft.com/office/drawing/2014/main" id="{146B3DC5-3D6E-C8EA-9264-72DF8993DF8C}"/>
              </a:ext>
            </a:extLst>
          </p:cNvPr>
          <p:cNvCxnSpPr/>
          <p:nvPr/>
        </p:nvCxnSpPr>
        <p:spPr>
          <a:xfrm flipH="1">
            <a:off x="6841068" y="2319867"/>
            <a:ext cx="1032933" cy="2370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38045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ED2D2-A764-A9D6-5127-D9E3EBD04620}"/>
              </a:ext>
            </a:extLst>
          </p:cNvPr>
          <p:cNvSpPr>
            <a:spLocks noGrp="1"/>
          </p:cNvSpPr>
          <p:nvPr>
            <p:ph type="ctrTitle"/>
          </p:nvPr>
        </p:nvSpPr>
        <p:spPr/>
        <p:txBody>
          <a:bodyPr>
            <a:normAutofit/>
          </a:bodyPr>
          <a:lstStyle/>
          <a:p>
            <a:r>
              <a:rPr lang="en-US" dirty="0"/>
              <a:t>The Levelized Cost of Batteries is Double the Expensive Peaking Plant</a:t>
            </a:r>
          </a:p>
        </p:txBody>
      </p:sp>
      <p:sp>
        <p:nvSpPr>
          <p:cNvPr id="3" name="Content Placeholder 2">
            <a:extLst>
              <a:ext uri="{FF2B5EF4-FFF2-40B4-BE49-F238E27FC236}">
                <a16:creationId xmlns:a16="http://schemas.microsoft.com/office/drawing/2014/main" id="{F0F691A2-2354-044F-6613-E5C7D23D4D81}"/>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2C6CD8C-7F25-3686-A510-E3A9E0B40E4B}"/>
              </a:ext>
            </a:extLst>
          </p:cNvPr>
          <p:cNvPicPr>
            <a:picLocks noChangeAspect="1"/>
          </p:cNvPicPr>
          <p:nvPr/>
        </p:nvPicPr>
        <p:blipFill>
          <a:blip r:embed="rId2"/>
          <a:stretch>
            <a:fillRect/>
          </a:stretch>
        </p:blipFill>
        <p:spPr>
          <a:xfrm>
            <a:off x="3094183" y="1873387"/>
            <a:ext cx="5118485" cy="4821146"/>
          </a:xfrm>
          <a:prstGeom prst="rect">
            <a:avLst/>
          </a:prstGeom>
        </p:spPr>
      </p:pic>
      <p:sp>
        <p:nvSpPr>
          <p:cNvPr id="6" name="TextBox 5">
            <a:extLst>
              <a:ext uri="{FF2B5EF4-FFF2-40B4-BE49-F238E27FC236}">
                <a16:creationId xmlns:a16="http://schemas.microsoft.com/office/drawing/2014/main" id="{2CF3DE89-967B-F24B-AF99-1BD0002274C8}"/>
              </a:ext>
            </a:extLst>
          </p:cNvPr>
          <p:cNvSpPr txBox="1"/>
          <p:nvPr/>
        </p:nvSpPr>
        <p:spPr>
          <a:xfrm>
            <a:off x="8551334" y="3793067"/>
            <a:ext cx="1811867" cy="923330"/>
          </a:xfrm>
          <a:prstGeom prst="rect">
            <a:avLst/>
          </a:prstGeom>
          <a:solidFill>
            <a:srgbClr val="FFFF00"/>
          </a:solidFill>
        </p:spPr>
        <p:txBody>
          <a:bodyPr wrap="square" rtlCol="0">
            <a:spAutoFit/>
          </a:bodyPr>
          <a:lstStyle/>
          <a:p>
            <a:r>
              <a:rPr lang="en-US" dirty="0"/>
              <a:t>Best to Look at the real levelized cost case below</a:t>
            </a:r>
          </a:p>
        </p:txBody>
      </p:sp>
    </p:spTree>
    <p:extLst>
      <p:ext uri="{BB962C8B-B14F-4D97-AF65-F5344CB8AC3E}">
        <p14:creationId xmlns:p14="http://schemas.microsoft.com/office/powerpoint/2010/main" val="409428859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0A5A-5844-A9AB-6C0B-4E4A2B1A5E99}"/>
              </a:ext>
            </a:extLst>
          </p:cNvPr>
          <p:cNvSpPr>
            <a:spLocks noGrp="1"/>
          </p:cNvSpPr>
          <p:nvPr>
            <p:ph type="ctrTitle"/>
          </p:nvPr>
        </p:nvSpPr>
        <p:spPr/>
        <p:txBody>
          <a:bodyPr>
            <a:normAutofit/>
          </a:bodyPr>
          <a:lstStyle/>
          <a:p>
            <a:r>
              <a:rPr lang="en-US" dirty="0"/>
              <a:t>Total LCOE at Higher Project IRR of 11%</a:t>
            </a:r>
          </a:p>
        </p:txBody>
      </p:sp>
      <p:sp>
        <p:nvSpPr>
          <p:cNvPr id="3" name="Content Placeholder 2">
            <a:extLst>
              <a:ext uri="{FF2B5EF4-FFF2-40B4-BE49-F238E27FC236}">
                <a16:creationId xmlns:a16="http://schemas.microsoft.com/office/drawing/2014/main" id="{52936541-90BD-0DB5-541A-7371CE5832D6}"/>
              </a:ext>
            </a:extLst>
          </p:cNvPr>
          <p:cNvSpPr>
            <a:spLocks noGrp="1"/>
          </p:cNvSpPr>
          <p:nvPr>
            <p:ph type="body" sz="quarter" idx="13"/>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732CD5C5-6B92-494C-29D0-23D77DF99F50}"/>
              </a:ext>
            </a:extLst>
          </p:cNvPr>
          <p:cNvPicPr>
            <a:picLocks noChangeAspect="1"/>
          </p:cNvPicPr>
          <p:nvPr/>
        </p:nvPicPr>
        <p:blipFill>
          <a:blip r:embed="rId2"/>
          <a:stretch>
            <a:fillRect/>
          </a:stretch>
        </p:blipFill>
        <p:spPr>
          <a:xfrm>
            <a:off x="2844800" y="1890794"/>
            <a:ext cx="4708856" cy="4519745"/>
          </a:xfrm>
          <a:prstGeom prst="rect">
            <a:avLst/>
          </a:prstGeom>
        </p:spPr>
      </p:pic>
      <p:sp>
        <p:nvSpPr>
          <p:cNvPr id="6" name="TextBox 5">
            <a:extLst>
              <a:ext uri="{FF2B5EF4-FFF2-40B4-BE49-F238E27FC236}">
                <a16:creationId xmlns:a16="http://schemas.microsoft.com/office/drawing/2014/main" id="{7E05D9E1-B48D-C4B1-8308-6B461C813F76}"/>
              </a:ext>
            </a:extLst>
          </p:cNvPr>
          <p:cNvSpPr txBox="1"/>
          <p:nvPr/>
        </p:nvSpPr>
        <p:spPr>
          <a:xfrm>
            <a:off x="8178801" y="2777068"/>
            <a:ext cx="1507067" cy="1200329"/>
          </a:xfrm>
          <a:prstGeom prst="rect">
            <a:avLst/>
          </a:prstGeom>
          <a:solidFill>
            <a:srgbClr val="FFFF00"/>
          </a:solidFill>
        </p:spPr>
        <p:txBody>
          <a:bodyPr wrap="square" rtlCol="0">
            <a:spAutoFit/>
          </a:bodyPr>
          <a:lstStyle/>
          <a:p>
            <a:r>
              <a:rPr lang="en-US" dirty="0"/>
              <a:t>Difference is more extreme with higher cost of capital</a:t>
            </a:r>
          </a:p>
        </p:txBody>
      </p:sp>
    </p:spTree>
    <p:extLst>
      <p:ext uri="{BB962C8B-B14F-4D97-AF65-F5344CB8AC3E}">
        <p14:creationId xmlns:p14="http://schemas.microsoft.com/office/powerpoint/2010/main" val="393503370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12A26-7828-D613-EEE0-34302B80F278}"/>
              </a:ext>
            </a:extLst>
          </p:cNvPr>
          <p:cNvSpPr>
            <a:spLocks noGrp="1"/>
          </p:cNvSpPr>
          <p:nvPr>
            <p:ph type="ctrTitle"/>
          </p:nvPr>
        </p:nvSpPr>
        <p:spPr/>
        <p:txBody>
          <a:bodyPr/>
          <a:lstStyle/>
          <a:p>
            <a:r>
              <a:rPr lang="en-US" dirty="0"/>
              <a:t>5% and 10% Case</a:t>
            </a:r>
          </a:p>
        </p:txBody>
      </p:sp>
      <p:pic>
        <p:nvPicPr>
          <p:cNvPr id="5" name="Content Placeholder 4">
            <a:extLst>
              <a:ext uri="{FF2B5EF4-FFF2-40B4-BE49-F238E27FC236}">
                <a16:creationId xmlns:a16="http://schemas.microsoft.com/office/drawing/2014/main" id="{43AF6E28-75D4-AD55-C55D-3883E96AAC5D}"/>
              </a:ext>
            </a:extLst>
          </p:cNvPr>
          <p:cNvPicPr>
            <a:picLocks noGrp="1" noChangeAspect="1"/>
          </p:cNvPicPr>
          <p:nvPr>
            <p:ph idx="4294967295"/>
          </p:nvPr>
        </p:nvPicPr>
        <p:blipFill>
          <a:blip r:embed="rId2"/>
          <a:stretch>
            <a:fillRect/>
          </a:stretch>
        </p:blipFill>
        <p:spPr>
          <a:xfrm>
            <a:off x="8585200" y="2344738"/>
            <a:ext cx="3606800" cy="3541712"/>
          </a:xfrm>
        </p:spPr>
      </p:pic>
      <p:pic>
        <p:nvPicPr>
          <p:cNvPr id="7" name="Picture 6">
            <a:extLst>
              <a:ext uri="{FF2B5EF4-FFF2-40B4-BE49-F238E27FC236}">
                <a16:creationId xmlns:a16="http://schemas.microsoft.com/office/drawing/2014/main" id="{CA4243DA-DE77-EA31-6FE1-6EF89F022C80}"/>
              </a:ext>
            </a:extLst>
          </p:cNvPr>
          <p:cNvPicPr>
            <a:picLocks noChangeAspect="1"/>
          </p:cNvPicPr>
          <p:nvPr/>
        </p:nvPicPr>
        <p:blipFill>
          <a:blip r:embed="rId3"/>
          <a:stretch>
            <a:fillRect/>
          </a:stretch>
        </p:blipFill>
        <p:spPr>
          <a:xfrm>
            <a:off x="2050298" y="2023173"/>
            <a:ext cx="3606886" cy="3771515"/>
          </a:xfrm>
          <a:prstGeom prst="rect">
            <a:avLst/>
          </a:prstGeom>
        </p:spPr>
      </p:pic>
    </p:spTree>
    <p:extLst>
      <p:ext uri="{BB962C8B-B14F-4D97-AF65-F5344CB8AC3E}">
        <p14:creationId xmlns:p14="http://schemas.microsoft.com/office/powerpoint/2010/main" val="2471761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5156C3-304D-02C5-7143-987B0BA7DB57}"/>
              </a:ext>
            </a:extLst>
          </p:cNvPr>
          <p:cNvPicPr>
            <a:picLocks noChangeAspect="1"/>
          </p:cNvPicPr>
          <p:nvPr/>
        </p:nvPicPr>
        <p:blipFill>
          <a:blip r:embed="rId2"/>
          <a:stretch>
            <a:fillRect/>
          </a:stretch>
        </p:blipFill>
        <p:spPr>
          <a:xfrm>
            <a:off x="1729597" y="3268997"/>
            <a:ext cx="8572166" cy="3306406"/>
          </a:xfrm>
          <a:prstGeom prst="rect">
            <a:avLst/>
          </a:prstGeom>
        </p:spPr>
      </p:pic>
      <p:sp>
        <p:nvSpPr>
          <p:cNvPr id="2" name="Title 1">
            <a:extLst>
              <a:ext uri="{FF2B5EF4-FFF2-40B4-BE49-F238E27FC236}">
                <a16:creationId xmlns:a16="http://schemas.microsoft.com/office/drawing/2014/main" id="{63B59EC6-04E4-29C4-89E0-98C9864B6D5D}"/>
              </a:ext>
            </a:extLst>
          </p:cNvPr>
          <p:cNvSpPr>
            <a:spLocks noGrp="1"/>
          </p:cNvSpPr>
          <p:nvPr>
            <p:ph type="ctrTitle"/>
          </p:nvPr>
        </p:nvSpPr>
        <p:spPr/>
        <p:txBody>
          <a:bodyPr>
            <a:normAutofit/>
          </a:bodyPr>
          <a:lstStyle/>
          <a:p>
            <a:r>
              <a:rPr lang="en-US" dirty="0"/>
              <a:t>In-Plane Radiation without Tracking</a:t>
            </a:r>
          </a:p>
        </p:txBody>
      </p:sp>
      <p:sp>
        <p:nvSpPr>
          <p:cNvPr id="3" name="Content Placeholder 2">
            <a:extLst>
              <a:ext uri="{FF2B5EF4-FFF2-40B4-BE49-F238E27FC236}">
                <a16:creationId xmlns:a16="http://schemas.microsoft.com/office/drawing/2014/main" id="{C61A3AAA-74F3-5168-8F95-BBBC4C26D42B}"/>
              </a:ext>
            </a:extLst>
          </p:cNvPr>
          <p:cNvSpPr>
            <a:spLocks noGrp="1"/>
          </p:cNvSpPr>
          <p:nvPr>
            <p:ph type="body" sz="quarter" idx="13"/>
          </p:nvPr>
        </p:nvSpPr>
        <p:spPr/>
        <p:txBody>
          <a:bodyPr/>
          <a:lstStyle/>
          <a:p>
            <a:r>
              <a:rPr lang="en-US" dirty="0"/>
              <a:t>kWh/kWp gives hours annual hours. Hours divided by 8760 gives capacity factor </a:t>
            </a:r>
          </a:p>
        </p:txBody>
      </p:sp>
      <p:sp>
        <p:nvSpPr>
          <p:cNvPr id="6" name="TextBox 5">
            <a:extLst>
              <a:ext uri="{FF2B5EF4-FFF2-40B4-BE49-F238E27FC236}">
                <a16:creationId xmlns:a16="http://schemas.microsoft.com/office/drawing/2014/main" id="{8AE857DC-7BBF-3D6F-2245-54A4491A9C48}"/>
              </a:ext>
            </a:extLst>
          </p:cNvPr>
          <p:cNvSpPr txBox="1"/>
          <p:nvPr/>
        </p:nvSpPr>
        <p:spPr>
          <a:xfrm>
            <a:off x="4185169" y="2191779"/>
            <a:ext cx="6116594" cy="1077218"/>
          </a:xfrm>
          <a:prstGeom prst="rect">
            <a:avLst/>
          </a:prstGeom>
          <a:solidFill>
            <a:srgbClr val="FFFF00"/>
          </a:solidFill>
        </p:spPr>
        <p:txBody>
          <a:bodyPr wrap="square" rtlCol="0">
            <a:spAutoFit/>
          </a:bodyPr>
          <a:lstStyle/>
          <a:p>
            <a:r>
              <a:rPr lang="en-US" sz="1600" dirty="0"/>
              <a:t>In plane radiation is 2181 kWh/m2 per year.  2,181 kwh is 2,181,000 watts per m2. Dividing by 8,760 gives you 249 watts per hour on average. As the standard definition o of maximum capacity is 1,000 watts/m2, this gives you a capacity factor of 2,181/8760 = 24.89%</a:t>
            </a:r>
          </a:p>
        </p:txBody>
      </p:sp>
    </p:spTree>
    <p:extLst>
      <p:ext uri="{BB962C8B-B14F-4D97-AF65-F5344CB8AC3E}">
        <p14:creationId xmlns:p14="http://schemas.microsoft.com/office/powerpoint/2010/main" val="119968649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708E-00BA-1695-3CF9-C8C5E9C1FAE7}"/>
              </a:ext>
            </a:extLst>
          </p:cNvPr>
          <p:cNvSpPr>
            <a:spLocks noGrp="1"/>
          </p:cNvSpPr>
          <p:nvPr>
            <p:ph type="ctrTitle"/>
          </p:nvPr>
        </p:nvSpPr>
        <p:spPr/>
        <p:txBody>
          <a:bodyPr>
            <a:normAutofit/>
          </a:bodyPr>
          <a:lstStyle/>
          <a:p>
            <a:r>
              <a:rPr lang="en-US" dirty="0"/>
              <a:t>Comment on BESS Mimicking Baseload</a:t>
            </a:r>
          </a:p>
        </p:txBody>
      </p:sp>
      <p:sp>
        <p:nvSpPr>
          <p:cNvPr id="3" name="Content Placeholder 2">
            <a:extLst>
              <a:ext uri="{FF2B5EF4-FFF2-40B4-BE49-F238E27FC236}">
                <a16:creationId xmlns:a16="http://schemas.microsoft.com/office/drawing/2014/main" id="{4501C329-1335-9FBE-35F3-A362E95C6640}"/>
              </a:ext>
            </a:extLst>
          </p:cNvPr>
          <p:cNvSpPr>
            <a:spLocks noGrp="1"/>
          </p:cNvSpPr>
          <p:nvPr>
            <p:ph type="body" sz="quarter" idx="13"/>
          </p:nvPr>
        </p:nvSpPr>
        <p:spPr/>
        <p:txBody>
          <a:bodyPr>
            <a:normAutofit fontScale="92500" lnSpcReduction="20000"/>
          </a:bodyPr>
          <a:lstStyle/>
          <a:p>
            <a:r>
              <a:rPr lang="en-US" sz="3200" dirty="0">
                <a:solidFill>
                  <a:srgbClr val="1F497D"/>
                </a:solidFill>
                <a:latin typeface="Calibri" panose="020F0502020204030204" pitchFamily="34" charset="0"/>
              </a:rPr>
              <a:t>Cost feasibility of battery storage providing energy for more than 8 hours such that a combination of solar plus BESS can mimic a baseload system.</a:t>
            </a:r>
          </a:p>
          <a:p>
            <a:endParaRPr lang="en-US" sz="2400" dirty="0">
              <a:solidFill>
                <a:srgbClr val="1F497D"/>
              </a:solidFill>
              <a:latin typeface="Calibri" panose="020F0502020204030204" pitchFamily="34" charset="0"/>
            </a:endParaRPr>
          </a:p>
          <a:p>
            <a:r>
              <a:rPr lang="en-US" sz="2400" dirty="0">
                <a:solidFill>
                  <a:srgbClr val="1F497D"/>
                </a:solidFill>
                <a:latin typeface="Calibri" panose="020F0502020204030204" pitchFamily="34" charset="0"/>
              </a:rPr>
              <a:t>I love this question</a:t>
            </a:r>
          </a:p>
          <a:p>
            <a:endParaRPr lang="en-US" sz="2400" dirty="0">
              <a:solidFill>
                <a:srgbClr val="1F497D"/>
              </a:solidFill>
              <a:latin typeface="Calibri" panose="020F0502020204030204" pitchFamily="34" charset="0"/>
            </a:endParaRPr>
          </a:p>
          <a:p>
            <a:r>
              <a:rPr lang="en-US" sz="2800" dirty="0">
                <a:solidFill>
                  <a:srgbClr val="1F497D"/>
                </a:solidFill>
                <a:latin typeface="Calibri" panose="020F0502020204030204" pitchFamily="34" charset="0"/>
              </a:rPr>
              <a:t>Cost of Batteries with Long-term Storage</a:t>
            </a:r>
          </a:p>
          <a:p>
            <a:pPr lvl="1"/>
            <a:r>
              <a:rPr lang="en-US" sz="2800" dirty="0">
                <a:solidFill>
                  <a:srgbClr val="1F497D"/>
                </a:solidFill>
                <a:latin typeface="Calibri" panose="020F0502020204030204" pitchFamily="34" charset="0"/>
              </a:rPr>
              <a:t>24 Hours in a day</a:t>
            </a:r>
          </a:p>
          <a:p>
            <a:pPr lvl="1"/>
            <a:r>
              <a:rPr lang="en-US" sz="2800" dirty="0">
                <a:solidFill>
                  <a:srgbClr val="1F497D"/>
                </a:solidFill>
                <a:latin typeface="Calibri" panose="020F0502020204030204" pitchFamily="34" charset="0"/>
              </a:rPr>
              <a:t>Hours of Solar: Capacity Factor x 24 hours</a:t>
            </a:r>
          </a:p>
          <a:p>
            <a:pPr lvl="1"/>
            <a:r>
              <a:rPr lang="en-US" sz="2800" dirty="0">
                <a:solidFill>
                  <a:srgbClr val="1F497D"/>
                </a:solidFill>
                <a:latin typeface="Calibri" panose="020F0502020204030204" pitchFamily="34" charset="0"/>
              </a:rPr>
              <a:t>Target Hours of Added Generation</a:t>
            </a:r>
          </a:p>
          <a:p>
            <a:pPr lvl="1"/>
            <a:r>
              <a:rPr lang="en-US" sz="2800" dirty="0">
                <a:solidFill>
                  <a:srgbClr val="1F497D"/>
                </a:solidFill>
                <a:latin typeface="Calibri" panose="020F0502020204030204" pitchFamily="34" charset="0"/>
              </a:rPr>
              <a:t>Battery Hours = Added Generation Hours</a:t>
            </a:r>
          </a:p>
          <a:p>
            <a:pPr lvl="1"/>
            <a:r>
              <a:rPr lang="en-US" sz="2800" dirty="0">
                <a:solidFill>
                  <a:srgbClr val="1F497D"/>
                </a:solidFill>
                <a:latin typeface="Calibri" panose="020F0502020204030204" pitchFamily="34" charset="0"/>
              </a:rPr>
              <a:t>Adjustments for Round Trip Efficiency – More Solar</a:t>
            </a:r>
          </a:p>
          <a:p>
            <a:pPr lvl="1"/>
            <a:r>
              <a:rPr lang="en-US" sz="2800" dirty="0">
                <a:solidFill>
                  <a:srgbClr val="1F497D"/>
                </a:solidFill>
                <a:latin typeface="Calibri" panose="020F0502020204030204" pitchFamily="34" charset="0"/>
              </a:rPr>
              <a:t>Adjustments for State of Charge – More Battery Capacity</a:t>
            </a:r>
          </a:p>
        </p:txBody>
      </p:sp>
    </p:spTree>
    <p:extLst>
      <p:ext uri="{BB962C8B-B14F-4D97-AF65-F5344CB8AC3E}">
        <p14:creationId xmlns:p14="http://schemas.microsoft.com/office/powerpoint/2010/main" val="162276558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EC25-E778-7A40-1C47-65CD58A376CB}"/>
              </a:ext>
            </a:extLst>
          </p:cNvPr>
          <p:cNvSpPr>
            <a:spLocks noGrp="1"/>
          </p:cNvSpPr>
          <p:nvPr>
            <p:ph type="ctrTitle"/>
          </p:nvPr>
        </p:nvSpPr>
        <p:spPr/>
        <p:txBody>
          <a:bodyPr>
            <a:normAutofit/>
          </a:bodyPr>
          <a:lstStyle/>
          <a:p>
            <a:r>
              <a:rPr lang="en-US" dirty="0"/>
              <a:t>Illustration of Surplus Solar and Flat Loads</a:t>
            </a:r>
          </a:p>
        </p:txBody>
      </p:sp>
      <p:sp>
        <p:nvSpPr>
          <p:cNvPr id="3" name="Content Placeholder 2">
            <a:extLst>
              <a:ext uri="{FF2B5EF4-FFF2-40B4-BE49-F238E27FC236}">
                <a16:creationId xmlns:a16="http://schemas.microsoft.com/office/drawing/2014/main" id="{305F85D3-03F3-F25A-1144-DB929548D53F}"/>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4D496A8-5A97-0205-E54A-C02A97D2B60B}"/>
              </a:ext>
            </a:extLst>
          </p:cNvPr>
          <p:cNvPicPr>
            <a:picLocks noChangeAspect="1"/>
          </p:cNvPicPr>
          <p:nvPr/>
        </p:nvPicPr>
        <p:blipFill>
          <a:blip r:embed="rId2"/>
          <a:stretch>
            <a:fillRect/>
          </a:stretch>
        </p:blipFill>
        <p:spPr>
          <a:xfrm>
            <a:off x="2885449" y="1971718"/>
            <a:ext cx="6421102" cy="4682793"/>
          </a:xfrm>
          <a:prstGeom prst="rect">
            <a:avLst/>
          </a:prstGeom>
        </p:spPr>
      </p:pic>
    </p:spTree>
    <p:extLst>
      <p:ext uri="{BB962C8B-B14F-4D97-AF65-F5344CB8AC3E}">
        <p14:creationId xmlns:p14="http://schemas.microsoft.com/office/powerpoint/2010/main" val="144988750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5D32-F47B-1ACF-70BF-921FE0DB1467}"/>
              </a:ext>
            </a:extLst>
          </p:cNvPr>
          <p:cNvSpPr>
            <a:spLocks noGrp="1"/>
          </p:cNvSpPr>
          <p:nvPr>
            <p:ph type="ctrTitle"/>
          </p:nvPr>
        </p:nvSpPr>
        <p:spPr/>
        <p:txBody>
          <a:bodyPr>
            <a:normAutofit/>
          </a:bodyPr>
          <a:lstStyle/>
          <a:p>
            <a:r>
              <a:rPr lang="en-US" dirty="0"/>
              <a:t>Modelling of Battery and Renewable as Baseload</a:t>
            </a:r>
          </a:p>
        </p:txBody>
      </p:sp>
      <p:sp>
        <p:nvSpPr>
          <p:cNvPr id="3" name="Content Placeholder 2">
            <a:extLst>
              <a:ext uri="{FF2B5EF4-FFF2-40B4-BE49-F238E27FC236}">
                <a16:creationId xmlns:a16="http://schemas.microsoft.com/office/drawing/2014/main" id="{34E79E91-EFF6-38D4-82FF-D422F3B5C9ED}"/>
              </a:ext>
            </a:extLst>
          </p:cNvPr>
          <p:cNvSpPr>
            <a:spLocks noGrp="1"/>
          </p:cNvSpPr>
          <p:nvPr>
            <p:ph type="body" sz="quarter" idx="13"/>
          </p:nvPr>
        </p:nvSpPr>
        <p:spPr/>
        <p:txBody>
          <a:bodyPr>
            <a:normAutofit/>
          </a:bodyPr>
          <a:lstStyle/>
          <a:p>
            <a:r>
              <a:rPr lang="en-US" sz="2800" dirty="0"/>
              <a:t>Very Useful Use Case to think about the world</a:t>
            </a:r>
          </a:p>
          <a:p>
            <a:r>
              <a:rPr lang="en-US" sz="2800" dirty="0"/>
              <a:t>Question was for Solar without wind</a:t>
            </a:r>
          </a:p>
          <a:p>
            <a:r>
              <a:rPr lang="en-US" sz="2800" dirty="0"/>
              <a:t>Compute hours of solar per day</a:t>
            </a:r>
          </a:p>
          <a:p>
            <a:r>
              <a:rPr lang="en-US" sz="2800" dirty="0"/>
              <a:t>Derive remaining hours with battery</a:t>
            </a:r>
          </a:p>
          <a:p>
            <a:r>
              <a:rPr lang="en-US" sz="2800" dirty="0"/>
              <a:t>Account for RTE and minimum SOC</a:t>
            </a:r>
          </a:p>
          <a:p>
            <a:r>
              <a:rPr lang="en-US" sz="2800" dirty="0"/>
              <a:t>Evaluate Sensitivity</a:t>
            </a:r>
          </a:p>
          <a:p>
            <a:r>
              <a:rPr lang="en-US" sz="2800" dirty="0"/>
              <a:t>Note that Ancillary Service Battery is Not Added</a:t>
            </a:r>
          </a:p>
          <a:p>
            <a:endParaRPr lang="en-US" sz="2800" dirty="0"/>
          </a:p>
          <a:p>
            <a:endParaRPr lang="en-US" sz="2800" dirty="0"/>
          </a:p>
        </p:txBody>
      </p:sp>
    </p:spTree>
    <p:extLst>
      <p:ext uri="{BB962C8B-B14F-4D97-AF65-F5344CB8AC3E}">
        <p14:creationId xmlns:p14="http://schemas.microsoft.com/office/powerpoint/2010/main" val="205069397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4DEF-8A72-B2C1-4C68-CA62788B25F2}"/>
              </a:ext>
            </a:extLst>
          </p:cNvPr>
          <p:cNvSpPr>
            <a:spLocks noGrp="1"/>
          </p:cNvSpPr>
          <p:nvPr>
            <p:ph type="ctrTitle"/>
          </p:nvPr>
        </p:nvSpPr>
        <p:spPr/>
        <p:txBody>
          <a:bodyPr>
            <a:normAutofit/>
          </a:bodyPr>
          <a:lstStyle/>
          <a:p>
            <a:r>
              <a:rPr lang="en-US" dirty="0"/>
              <a:t>Simple Case to Meet Flat 24 Hour Load</a:t>
            </a:r>
          </a:p>
        </p:txBody>
      </p:sp>
      <p:sp>
        <p:nvSpPr>
          <p:cNvPr id="3" name="Content Placeholder 2">
            <a:extLst>
              <a:ext uri="{FF2B5EF4-FFF2-40B4-BE49-F238E27FC236}">
                <a16:creationId xmlns:a16="http://schemas.microsoft.com/office/drawing/2014/main" id="{31737D1B-0914-40DD-01E3-F54E0E504863}"/>
              </a:ext>
            </a:extLst>
          </p:cNvPr>
          <p:cNvSpPr>
            <a:spLocks noGrp="1"/>
          </p:cNvSpPr>
          <p:nvPr>
            <p:ph type="body" sz="quarter" idx="13"/>
          </p:nvPr>
        </p:nvSpPr>
        <p:spPr/>
        <p:txBody>
          <a:bodyPr/>
          <a:lstStyle/>
          <a:p>
            <a:r>
              <a:rPr lang="en-US" dirty="0"/>
              <a:t>.</a:t>
            </a:r>
          </a:p>
          <a:p>
            <a:endParaRPr lang="en-US" dirty="0"/>
          </a:p>
        </p:txBody>
      </p:sp>
      <p:sp>
        <p:nvSpPr>
          <p:cNvPr id="8" name="TextBox 7">
            <a:extLst>
              <a:ext uri="{FF2B5EF4-FFF2-40B4-BE49-F238E27FC236}">
                <a16:creationId xmlns:a16="http://schemas.microsoft.com/office/drawing/2014/main" id="{E1BD1240-7723-5226-0E05-3E335BAB2B72}"/>
              </a:ext>
            </a:extLst>
          </p:cNvPr>
          <p:cNvSpPr txBox="1"/>
          <p:nvPr/>
        </p:nvSpPr>
        <p:spPr>
          <a:xfrm>
            <a:off x="8310128" y="989950"/>
            <a:ext cx="2357873" cy="5355312"/>
          </a:xfrm>
          <a:prstGeom prst="rect">
            <a:avLst/>
          </a:prstGeom>
          <a:solidFill>
            <a:srgbClr val="FFFF00"/>
          </a:solidFill>
        </p:spPr>
        <p:txBody>
          <a:bodyPr wrap="square" rtlCol="0">
            <a:spAutoFit/>
          </a:bodyPr>
          <a:lstStyle/>
          <a:p>
            <a:r>
              <a:rPr lang="en-US" dirty="0"/>
              <a:t>6.08 hours per day of solar</a:t>
            </a:r>
          </a:p>
          <a:p>
            <a:endParaRPr lang="en-US" dirty="0"/>
          </a:p>
          <a:p>
            <a:r>
              <a:rPr lang="en-US" dirty="0"/>
              <a:t>Means that 24-6.08 = 17.92 hours of added discharge of battery required.</a:t>
            </a:r>
          </a:p>
          <a:p>
            <a:endParaRPr lang="en-US" dirty="0"/>
          </a:p>
          <a:p>
            <a:r>
              <a:rPr lang="en-US" dirty="0"/>
              <a:t>Need to charge battery and account for the round -trip efficiency need more solar = 17.92/(.95)=18.86</a:t>
            </a:r>
          </a:p>
          <a:p>
            <a:endParaRPr lang="en-US" dirty="0"/>
          </a:p>
          <a:p>
            <a:r>
              <a:rPr lang="en-US" dirty="0"/>
              <a:t>Battery Capacity in kWh is 100 solar to charge x 17.92/SOC =</a:t>
            </a:r>
          </a:p>
          <a:p>
            <a:endParaRPr lang="en-US" dirty="0"/>
          </a:p>
          <a:p>
            <a:r>
              <a:rPr lang="en-US" dirty="0"/>
              <a:t>2,108 kWh</a:t>
            </a:r>
          </a:p>
        </p:txBody>
      </p:sp>
      <p:pic>
        <p:nvPicPr>
          <p:cNvPr id="10" name="Picture 9">
            <a:extLst>
              <a:ext uri="{FF2B5EF4-FFF2-40B4-BE49-F238E27FC236}">
                <a16:creationId xmlns:a16="http://schemas.microsoft.com/office/drawing/2014/main" id="{6006C827-9AED-FDD0-5A3F-1D72933F7F68}"/>
              </a:ext>
            </a:extLst>
          </p:cNvPr>
          <p:cNvPicPr>
            <a:picLocks noChangeAspect="1"/>
          </p:cNvPicPr>
          <p:nvPr/>
        </p:nvPicPr>
        <p:blipFill>
          <a:blip r:embed="rId2"/>
          <a:stretch>
            <a:fillRect/>
          </a:stretch>
        </p:blipFill>
        <p:spPr>
          <a:xfrm>
            <a:off x="1657020" y="989951"/>
            <a:ext cx="6477904" cy="4658375"/>
          </a:xfrm>
          <a:prstGeom prst="rect">
            <a:avLst/>
          </a:prstGeom>
        </p:spPr>
      </p:pic>
      <p:cxnSp>
        <p:nvCxnSpPr>
          <p:cNvPr id="12" name="Straight Arrow Connector 11">
            <a:extLst>
              <a:ext uri="{FF2B5EF4-FFF2-40B4-BE49-F238E27FC236}">
                <a16:creationId xmlns:a16="http://schemas.microsoft.com/office/drawing/2014/main" id="{37FDD793-A9F3-034E-3468-67138F3E4343}"/>
              </a:ext>
            </a:extLst>
          </p:cNvPr>
          <p:cNvCxnSpPr/>
          <p:nvPr/>
        </p:nvCxnSpPr>
        <p:spPr>
          <a:xfrm flipH="1">
            <a:off x="6316134" y="1209675"/>
            <a:ext cx="1990571" cy="2786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D4B7B4-5479-904F-B881-4CC2323E431C}"/>
              </a:ext>
            </a:extLst>
          </p:cNvPr>
          <p:cNvCxnSpPr/>
          <p:nvPr/>
        </p:nvCxnSpPr>
        <p:spPr>
          <a:xfrm flipH="1">
            <a:off x="7311418" y="2353733"/>
            <a:ext cx="995286" cy="1642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8D6C257-C5DF-75B8-27AC-D4EF906993BC}"/>
              </a:ext>
            </a:extLst>
          </p:cNvPr>
          <p:cNvCxnSpPr/>
          <p:nvPr/>
        </p:nvCxnSpPr>
        <p:spPr>
          <a:xfrm flipH="1" flipV="1">
            <a:off x="7484534" y="5648325"/>
            <a:ext cx="650391" cy="423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3264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30D9-DC49-7B3B-28F1-FE75FACBDFE0}"/>
              </a:ext>
            </a:extLst>
          </p:cNvPr>
          <p:cNvSpPr>
            <a:spLocks noGrp="1"/>
          </p:cNvSpPr>
          <p:nvPr>
            <p:ph type="ctrTitle"/>
          </p:nvPr>
        </p:nvSpPr>
        <p:spPr/>
        <p:txBody>
          <a:bodyPr>
            <a:normAutofit/>
          </a:bodyPr>
          <a:lstStyle/>
          <a:p>
            <a:r>
              <a:rPr lang="en-US" dirty="0"/>
              <a:t>Simple Case Capital Expenditures and Operating Expenses</a:t>
            </a:r>
          </a:p>
        </p:txBody>
      </p:sp>
      <p:sp>
        <p:nvSpPr>
          <p:cNvPr id="3" name="Content Placeholder 2">
            <a:extLst>
              <a:ext uri="{FF2B5EF4-FFF2-40B4-BE49-F238E27FC236}">
                <a16:creationId xmlns:a16="http://schemas.microsoft.com/office/drawing/2014/main" id="{65911B97-B73A-9149-7F4B-9483E8E62577}"/>
              </a:ext>
            </a:extLst>
          </p:cNvPr>
          <p:cNvSpPr>
            <a:spLocks noGrp="1"/>
          </p:cNvSpPr>
          <p:nvPr>
            <p:ph type="body" sz="quarter" idx="13"/>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292C779D-4B11-50C3-635E-1C4E0932299B}"/>
              </a:ext>
            </a:extLst>
          </p:cNvPr>
          <p:cNvSpPr txBox="1"/>
          <p:nvPr/>
        </p:nvSpPr>
        <p:spPr>
          <a:xfrm>
            <a:off x="8769945" y="1793987"/>
            <a:ext cx="1813560" cy="3693319"/>
          </a:xfrm>
          <a:prstGeom prst="rect">
            <a:avLst/>
          </a:prstGeom>
          <a:solidFill>
            <a:srgbClr val="FFFF00"/>
          </a:solidFill>
        </p:spPr>
        <p:txBody>
          <a:bodyPr wrap="square" rtlCol="0">
            <a:spAutoFit/>
          </a:bodyPr>
          <a:lstStyle/>
          <a:p>
            <a:r>
              <a:rPr lang="en-US" dirty="0"/>
              <a:t>Assume USD 300 per kWh for battery cost because of high storage.</a:t>
            </a:r>
          </a:p>
          <a:p>
            <a:endParaRPr lang="en-US" dirty="0"/>
          </a:p>
          <a:p>
            <a:r>
              <a:rPr lang="en-US" dirty="0"/>
              <a:t>Capital Expenditures for Battery much more than Solar</a:t>
            </a:r>
          </a:p>
          <a:p>
            <a:endParaRPr lang="en-US" dirty="0"/>
          </a:p>
          <a:p>
            <a:r>
              <a:rPr lang="en-US" dirty="0"/>
              <a:t>Assume 2 per kWh for O&amp;M</a:t>
            </a:r>
          </a:p>
        </p:txBody>
      </p:sp>
      <p:pic>
        <p:nvPicPr>
          <p:cNvPr id="8" name="Picture 7">
            <a:extLst>
              <a:ext uri="{FF2B5EF4-FFF2-40B4-BE49-F238E27FC236}">
                <a16:creationId xmlns:a16="http://schemas.microsoft.com/office/drawing/2014/main" id="{CB380D8D-7E89-5E57-EB7B-082B9868FFEF}"/>
              </a:ext>
            </a:extLst>
          </p:cNvPr>
          <p:cNvPicPr>
            <a:picLocks noChangeAspect="1"/>
          </p:cNvPicPr>
          <p:nvPr/>
        </p:nvPicPr>
        <p:blipFill>
          <a:blip r:embed="rId2"/>
          <a:stretch>
            <a:fillRect/>
          </a:stretch>
        </p:blipFill>
        <p:spPr>
          <a:xfrm>
            <a:off x="1608496" y="2126974"/>
            <a:ext cx="6968689" cy="4420505"/>
          </a:xfrm>
          <a:prstGeom prst="rect">
            <a:avLst/>
          </a:prstGeom>
        </p:spPr>
      </p:pic>
    </p:spTree>
    <p:extLst>
      <p:ext uri="{BB962C8B-B14F-4D97-AF65-F5344CB8AC3E}">
        <p14:creationId xmlns:p14="http://schemas.microsoft.com/office/powerpoint/2010/main" val="295256047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76C5-6F0D-B1F6-5E40-B3BA47944D5D}"/>
              </a:ext>
            </a:extLst>
          </p:cNvPr>
          <p:cNvSpPr>
            <a:spLocks noGrp="1"/>
          </p:cNvSpPr>
          <p:nvPr>
            <p:ph type="ctrTitle"/>
          </p:nvPr>
        </p:nvSpPr>
        <p:spPr/>
        <p:txBody>
          <a:bodyPr/>
          <a:lstStyle/>
          <a:p>
            <a:r>
              <a:rPr lang="en-US" dirty="0"/>
              <a:t>24 Hour Use Case Total Costs</a:t>
            </a:r>
          </a:p>
        </p:txBody>
      </p:sp>
      <p:sp>
        <p:nvSpPr>
          <p:cNvPr id="3" name="Content Placeholder 2">
            <a:extLst>
              <a:ext uri="{FF2B5EF4-FFF2-40B4-BE49-F238E27FC236}">
                <a16:creationId xmlns:a16="http://schemas.microsoft.com/office/drawing/2014/main" id="{D10B34CA-F8E6-04CC-7D16-D64282EF582A}"/>
              </a:ext>
            </a:extLst>
          </p:cNvPr>
          <p:cNvSpPr>
            <a:spLocks noGrp="1"/>
          </p:cNvSpPr>
          <p:nvPr>
            <p:ph type="body" sz="quarter" idx="13"/>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0AC67465-F940-EA0B-B45E-3942DB25FC59}"/>
              </a:ext>
            </a:extLst>
          </p:cNvPr>
          <p:cNvPicPr>
            <a:picLocks noChangeAspect="1"/>
          </p:cNvPicPr>
          <p:nvPr/>
        </p:nvPicPr>
        <p:blipFill>
          <a:blip r:embed="rId2"/>
          <a:stretch>
            <a:fillRect/>
          </a:stretch>
        </p:blipFill>
        <p:spPr>
          <a:xfrm>
            <a:off x="1915800" y="1766272"/>
            <a:ext cx="7230484" cy="4410691"/>
          </a:xfrm>
          <a:prstGeom prst="rect">
            <a:avLst/>
          </a:prstGeom>
        </p:spPr>
      </p:pic>
    </p:spTree>
    <p:extLst>
      <p:ext uri="{BB962C8B-B14F-4D97-AF65-F5344CB8AC3E}">
        <p14:creationId xmlns:p14="http://schemas.microsoft.com/office/powerpoint/2010/main" val="91399056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0D1DE-12F4-69E6-9F13-69BFBE194C52}"/>
              </a:ext>
            </a:extLst>
          </p:cNvPr>
          <p:cNvSpPr>
            <a:spLocks noGrp="1"/>
          </p:cNvSpPr>
          <p:nvPr>
            <p:ph type="ctrTitle"/>
          </p:nvPr>
        </p:nvSpPr>
        <p:spPr/>
        <p:txBody>
          <a:bodyPr>
            <a:normAutofit/>
          </a:bodyPr>
          <a:lstStyle/>
          <a:p>
            <a:r>
              <a:rPr lang="en-US" dirty="0"/>
              <a:t>24 Case with Sensitivity – Worse Solar Case</a:t>
            </a:r>
          </a:p>
        </p:txBody>
      </p:sp>
      <p:sp>
        <p:nvSpPr>
          <p:cNvPr id="3" name="Content Placeholder 2">
            <a:extLst>
              <a:ext uri="{FF2B5EF4-FFF2-40B4-BE49-F238E27FC236}">
                <a16:creationId xmlns:a16="http://schemas.microsoft.com/office/drawing/2014/main" id="{67F09619-65A1-02CF-A7F7-6114DD2EC488}"/>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82EB023-F0C9-26FA-6555-5B6E0F10EFF9}"/>
              </a:ext>
            </a:extLst>
          </p:cNvPr>
          <p:cNvPicPr>
            <a:picLocks noChangeAspect="1"/>
          </p:cNvPicPr>
          <p:nvPr/>
        </p:nvPicPr>
        <p:blipFill>
          <a:blip r:embed="rId2"/>
          <a:stretch>
            <a:fillRect/>
          </a:stretch>
        </p:blipFill>
        <p:spPr>
          <a:xfrm>
            <a:off x="1955036" y="1789438"/>
            <a:ext cx="7287642" cy="4725059"/>
          </a:xfrm>
          <a:prstGeom prst="rect">
            <a:avLst/>
          </a:prstGeom>
        </p:spPr>
      </p:pic>
      <p:sp>
        <p:nvSpPr>
          <p:cNvPr id="6" name="TextBox 5">
            <a:extLst>
              <a:ext uri="{FF2B5EF4-FFF2-40B4-BE49-F238E27FC236}">
                <a16:creationId xmlns:a16="http://schemas.microsoft.com/office/drawing/2014/main" id="{14D8F008-A4C2-FB46-0620-D595CC5316D2}"/>
              </a:ext>
            </a:extLst>
          </p:cNvPr>
          <p:cNvSpPr txBox="1"/>
          <p:nvPr/>
        </p:nvSpPr>
        <p:spPr>
          <a:xfrm>
            <a:off x="9242678" y="1606753"/>
            <a:ext cx="1320800" cy="2308324"/>
          </a:xfrm>
          <a:prstGeom prst="rect">
            <a:avLst/>
          </a:prstGeom>
          <a:solidFill>
            <a:srgbClr val="FFFF00"/>
          </a:solidFill>
        </p:spPr>
        <p:txBody>
          <a:bodyPr wrap="square" rtlCol="0">
            <a:spAutoFit/>
          </a:bodyPr>
          <a:lstStyle/>
          <a:p>
            <a:r>
              <a:rPr lang="en-US" dirty="0"/>
              <a:t>When storing more expensive solar, the cost increases to 19 cents</a:t>
            </a:r>
          </a:p>
        </p:txBody>
      </p:sp>
    </p:spTree>
    <p:extLst>
      <p:ext uri="{BB962C8B-B14F-4D97-AF65-F5344CB8AC3E}">
        <p14:creationId xmlns:p14="http://schemas.microsoft.com/office/powerpoint/2010/main" val="206057655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6971-FD74-996B-30E6-28F1B348E5E2}"/>
              </a:ext>
            </a:extLst>
          </p:cNvPr>
          <p:cNvSpPr>
            <a:spLocks noGrp="1"/>
          </p:cNvSpPr>
          <p:nvPr>
            <p:ph type="ctrTitle"/>
          </p:nvPr>
        </p:nvSpPr>
        <p:spPr/>
        <p:txBody>
          <a:bodyPr>
            <a:normAutofit/>
          </a:bodyPr>
          <a:lstStyle/>
          <a:p>
            <a:r>
              <a:rPr lang="en-US" dirty="0"/>
              <a:t>Increased Degradation with Worse Solar</a:t>
            </a:r>
          </a:p>
        </p:txBody>
      </p:sp>
      <p:sp>
        <p:nvSpPr>
          <p:cNvPr id="3" name="Content Placeholder 2">
            <a:extLst>
              <a:ext uri="{FF2B5EF4-FFF2-40B4-BE49-F238E27FC236}">
                <a16:creationId xmlns:a16="http://schemas.microsoft.com/office/drawing/2014/main" id="{F842F8E8-2A80-5BEE-AFFA-FAA4EF192DB9}"/>
              </a:ext>
            </a:extLst>
          </p:cNvPr>
          <p:cNvSpPr>
            <a:spLocks noGrp="1"/>
          </p:cNvSpPr>
          <p:nvPr>
            <p:ph type="body" sz="quarter" idx="13"/>
          </p:nvPr>
        </p:nvSpPr>
        <p:spPr/>
        <p:txBody>
          <a:bodyPr/>
          <a:lstStyle/>
          <a:p>
            <a:r>
              <a:rPr lang="en-US" dirty="0"/>
              <a:t>The price increases to 19.8 cents per kWh. </a:t>
            </a:r>
          </a:p>
        </p:txBody>
      </p:sp>
      <p:pic>
        <p:nvPicPr>
          <p:cNvPr id="5" name="Picture 4">
            <a:extLst>
              <a:ext uri="{FF2B5EF4-FFF2-40B4-BE49-F238E27FC236}">
                <a16:creationId xmlns:a16="http://schemas.microsoft.com/office/drawing/2014/main" id="{191AFB8E-1666-5ACD-3746-E0D215FDCA15}"/>
              </a:ext>
            </a:extLst>
          </p:cNvPr>
          <p:cNvPicPr>
            <a:picLocks noChangeAspect="1"/>
          </p:cNvPicPr>
          <p:nvPr/>
        </p:nvPicPr>
        <p:blipFill>
          <a:blip r:embed="rId2"/>
          <a:stretch>
            <a:fillRect/>
          </a:stretch>
        </p:blipFill>
        <p:spPr>
          <a:xfrm>
            <a:off x="1828800" y="1894783"/>
            <a:ext cx="7823200" cy="4844685"/>
          </a:xfrm>
          <a:prstGeom prst="rect">
            <a:avLst/>
          </a:prstGeom>
        </p:spPr>
      </p:pic>
    </p:spTree>
    <p:extLst>
      <p:ext uri="{BB962C8B-B14F-4D97-AF65-F5344CB8AC3E}">
        <p14:creationId xmlns:p14="http://schemas.microsoft.com/office/powerpoint/2010/main" val="345418591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8F13-7EDB-ED0E-2780-5CBD4C584C6F}"/>
              </a:ext>
            </a:extLst>
          </p:cNvPr>
          <p:cNvSpPr>
            <a:spLocks noGrp="1"/>
          </p:cNvSpPr>
          <p:nvPr>
            <p:ph type="ctrTitle"/>
          </p:nvPr>
        </p:nvSpPr>
        <p:spPr/>
        <p:txBody>
          <a:bodyPr>
            <a:normAutofit/>
          </a:bodyPr>
          <a:lstStyle/>
          <a:p>
            <a:r>
              <a:rPr lang="en-US" dirty="0"/>
              <a:t>Case with Increase in Battery Cost to $400/kWh</a:t>
            </a:r>
          </a:p>
        </p:txBody>
      </p:sp>
      <p:sp>
        <p:nvSpPr>
          <p:cNvPr id="3" name="Content Placeholder 2">
            <a:extLst>
              <a:ext uri="{FF2B5EF4-FFF2-40B4-BE49-F238E27FC236}">
                <a16:creationId xmlns:a16="http://schemas.microsoft.com/office/drawing/2014/main" id="{0842CDE5-6D7D-C66C-F628-5F514460E025}"/>
              </a:ext>
            </a:extLst>
          </p:cNvPr>
          <p:cNvSpPr>
            <a:spLocks noGrp="1"/>
          </p:cNvSpPr>
          <p:nvPr>
            <p:ph type="body" sz="quarter" idx="13"/>
          </p:nvPr>
        </p:nvSpPr>
        <p:spPr/>
        <p:txBody>
          <a:bodyPr/>
          <a:lstStyle/>
          <a:p>
            <a:r>
              <a:rPr lang="en-US" dirty="0"/>
              <a:t>.The total LCOE Increases 24.36 cents per kWh</a:t>
            </a:r>
          </a:p>
          <a:p>
            <a:endParaRPr lang="en-US" dirty="0"/>
          </a:p>
        </p:txBody>
      </p:sp>
      <p:pic>
        <p:nvPicPr>
          <p:cNvPr id="5" name="Picture 4">
            <a:extLst>
              <a:ext uri="{FF2B5EF4-FFF2-40B4-BE49-F238E27FC236}">
                <a16:creationId xmlns:a16="http://schemas.microsoft.com/office/drawing/2014/main" id="{BA4F27D8-8F72-263C-1D66-2650DF47C637}"/>
              </a:ext>
            </a:extLst>
          </p:cNvPr>
          <p:cNvPicPr>
            <a:picLocks noChangeAspect="1"/>
          </p:cNvPicPr>
          <p:nvPr/>
        </p:nvPicPr>
        <p:blipFill>
          <a:blip r:embed="rId2"/>
          <a:stretch>
            <a:fillRect/>
          </a:stretch>
        </p:blipFill>
        <p:spPr>
          <a:xfrm>
            <a:off x="1710267" y="2115155"/>
            <a:ext cx="7487920" cy="4573513"/>
          </a:xfrm>
          <a:prstGeom prst="rect">
            <a:avLst/>
          </a:prstGeom>
        </p:spPr>
      </p:pic>
    </p:spTree>
    <p:extLst>
      <p:ext uri="{BB962C8B-B14F-4D97-AF65-F5344CB8AC3E}">
        <p14:creationId xmlns:p14="http://schemas.microsoft.com/office/powerpoint/2010/main" val="139538835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F9AC-B3D7-42BA-1EA5-52792BAE08B0}"/>
              </a:ext>
            </a:extLst>
          </p:cNvPr>
          <p:cNvSpPr>
            <a:spLocks noGrp="1"/>
          </p:cNvSpPr>
          <p:nvPr>
            <p:ph type="ctrTitle"/>
          </p:nvPr>
        </p:nvSpPr>
        <p:spPr/>
        <p:txBody>
          <a:bodyPr/>
          <a:lstStyle/>
          <a:p>
            <a:r>
              <a:rPr lang="en-US" dirty="0"/>
              <a:t>Optimistic Case </a:t>
            </a:r>
          </a:p>
        </p:txBody>
      </p:sp>
      <p:sp>
        <p:nvSpPr>
          <p:cNvPr id="3" name="Content Placeholder 2">
            <a:extLst>
              <a:ext uri="{FF2B5EF4-FFF2-40B4-BE49-F238E27FC236}">
                <a16:creationId xmlns:a16="http://schemas.microsoft.com/office/drawing/2014/main" id="{D2350F03-4682-E8C8-B457-78D9DBAB26FB}"/>
              </a:ext>
            </a:extLst>
          </p:cNvPr>
          <p:cNvSpPr>
            <a:spLocks noGrp="1"/>
          </p:cNvSpPr>
          <p:nvPr>
            <p:ph type="body" sz="quarter" idx="13"/>
          </p:nvPr>
        </p:nvSpPr>
        <p:spPr/>
        <p:txBody>
          <a:bodyPr/>
          <a:lstStyle/>
          <a:p>
            <a:r>
              <a:rPr lang="en-US" dirty="0"/>
              <a:t>IRR decreased to 6%</a:t>
            </a:r>
          </a:p>
          <a:p>
            <a:r>
              <a:rPr lang="en-US" dirty="0"/>
              <a:t>Battery Cost USD 200/kWh</a:t>
            </a:r>
          </a:p>
          <a:p>
            <a:r>
              <a:rPr lang="en-US" dirty="0"/>
              <a:t>Battery Life 20 years</a:t>
            </a:r>
          </a:p>
          <a:p>
            <a:r>
              <a:rPr lang="en-US" dirty="0"/>
              <a:t>Degradation 1.8%</a:t>
            </a:r>
          </a:p>
          <a:p>
            <a:endParaRPr lang="en-US" dirty="0"/>
          </a:p>
        </p:txBody>
      </p:sp>
      <p:pic>
        <p:nvPicPr>
          <p:cNvPr id="5" name="Picture 4">
            <a:extLst>
              <a:ext uri="{FF2B5EF4-FFF2-40B4-BE49-F238E27FC236}">
                <a16:creationId xmlns:a16="http://schemas.microsoft.com/office/drawing/2014/main" id="{EB330A90-2460-8025-830D-A8E96962545B}"/>
              </a:ext>
            </a:extLst>
          </p:cNvPr>
          <p:cNvPicPr>
            <a:picLocks noChangeAspect="1"/>
          </p:cNvPicPr>
          <p:nvPr/>
        </p:nvPicPr>
        <p:blipFill>
          <a:blip r:embed="rId2"/>
          <a:stretch>
            <a:fillRect/>
          </a:stretch>
        </p:blipFill>
        <p:spPr>
          <a:xfrm>
            <a:off x="1844041" y="2591931"/>
            <a:ext cx="6488621" cy="4096737"/>
          </a:xfrm>
          <a:prstGeom prst="rect">
            <a:avLst/>
          </a:prstGeom>
        </p:spPr>
      </p:pic>
      <p:sp>
        <p:nvSpPr>
          <p:cNvPr id="6" name="TextBox 5">
            <a:extLst>
              <a:ext uri="{FF2B5EF4-FFF2-40B4-BE49-F238E27FC236}">
                <a16:creationId xmlns:a16="http://schemas.microsoft.com/office/drawing/2014/main" id="{9023F442-74D4-A827-9B63-AB7D9D3D23A0}"/>
              </a:ext>
            </a:extLst>
          </p:cNvPr>
          <p:cNvSpPr txBox="1"/>
          <p:nvPr/>
        </p:nvSpPr>
        <p:spPr>
          <a:xfrm>
            <a:off x="6502400" y="695275"/>
            <a:ext cx="3048000" cy="646331"/>
          </a:xfrm>
          <a:prstGeom prst="rect">
            <a:avLst/>
          </a:prstGeom>
          <a:noFill/>
        </p:spPr>
        <p:txBody>
          <a:bodyPr wrap="square" rtlCol="0">
            <a:spAutoFit/>
          </a:bodyPr>
          <a:lstStyle/>
          <a:p>
            <a:r>
              <a:rPr lang="en-US" dirty="0"/>
              <a:t>Cost Decreases all the way down to 6.7 cents per kWh</a:t>
            </a:r>
          </a:p>
        </p:txBody>
      </p:sp>
    </p:spTree>
    <p:extLst>
      <p:ext uri="{BB962C8B-B14F-4D97-AF65-F5344CB8AC3E}">
        <p14:creationId xmlns:p14="http://schemas.microsoft.com/office/powerpoint/2010/main" val="4050781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191B-67AA-28FD-E88D-54BCAD1C1AF0}"/>
              </a:ext>
            </a:extLst>
          </p:cNvPr>
          <p:cNvSpPr>
            <a:spLocks noGrp="1"/>
          </p:cNvSpPr>
          <p:nvPr>
            <p:ph type="ctrTitle"/>
          </p:nvPr>
        </p:nvSpPr>
        <p:spPr/>
        <p:txBody>
          <a:bodyPr>
            <a:normAutofit/>
          </a:bodyPr>
          <a:lstStyle/>
          <a:p>
            <a:r>
              <a:rPr lang="en-US" dirty="0"/>
              <a:t>Tracking Increase Relative to Fixed with Tilt</a:t>
            </a:r>
          </a:p>
        </p:txBody>
      </p:sp>
      <p:sp>
        <p:nvSpPr>
          <p:cNvPr id="3" name="Content Placeholder 2">
            <a:extLst>
              <a:ext uri="{FF2B5EF4-FFF2-40B4-BE49-F238E27FC236}">
                <a16:creationId xmlns:a16="http://schemas.microsoft.com/office/drawing/2014/main" id="{CDA08049-87DB-3FB6-FE2A-6555D2FEABB4}"/>
              </a:ext>
            </a:extLst>
          </p:cNvPr>
          <p:cNvSpPr>
            <a:spLocks noGrp="1"/>
          </p:cNvSpPr>
          <p:nvPr>
            <p:ph type="body" sz="quarter" idx="13"/>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4F8468E0-11FC-F2F5-5616-0E4D2EC2B428}"/>
              </a:ext>
            </a:extLst>
          </p:cNvPr>
          <p:cNvSpPr txBox="1"/>
          <p:nvPr/>
        </p:nvSpPr>
        <p:spPr>
          <a:xfrm>
            <a:off x="3999186" y="1592240"/>
            <a:ext cx="5754414" cy="923330"/>
          </a:xfrm>
          <a:prstGeom prst="rect">
            <a:avLst/>
          </a:prstGeom>
          <a:solidFill>
            <a:srgbClr val="FFFF00"/>
          </a:solidFill>
        </p:spPr>
        <p:txBody>
          <a:bodyPr wrap="square" rtlCol="0">
            <a:spAutoFit/>
          </a:bodyPr>
          <a:lstStyle/>
          <a:p>
            <a:r>
              <a:rPr lang="en-US" dirty="0"/>
              <a:t>In Plane Radiation 2,845 per year in kWh per m2. Capacity Factor of 32.47% from 2845/8760. This is a 30% increase in the amount of sunlight that hits the panel</a:t>
            </a:r>
          </a:p>
        </p:txBody>
      </p:sp>
      <p:pic>
        <p:nvPicPr>
          <p:cNvPr id="10" name="Picture 9">
            <a:extLst>
              <a:ext uri="{FF2B5EF4-FFF2-40B4-BE49-F238E27FC236}">
                <a16:creationId xmlns:a16="http://schemas.microsoft.com/office/drawing/2014/main" id="{FF42AA93-2D5D-1C50-6483-9BF0BCC5AEB4}"/>
              </a:ext>
            </a:extLst>
          </p:cNvPr>
          <p:cNvPicPr>
            <a:picLocks noChangeAspect="1"/>
          </p:cNvPicPr>
          <p:nvPr/>
        </p:nvPicPr>
        <p:blipFill>
          <a:blip r:embed="rId2"/>
          <a:stretch>
            <a:fillRect/>
          </a:stretch>
        </p:blipFill>
        <p:spPr>
          <a:xfrm>
            <a:off x="1676400" y="2417122"/>
            <a:ext cx="8823960" cy="3441344"/>
          </a:xfrm>
          <a:prstGeom prst="rect">
            <a:avLst/>
          </a:prstGeom>
        </p:spPr>
      </p:pic>
    </p:spTree>
    <p:extLst>
      <p:ext uri="{BB962C8B-B14F-4D97-AF65-F5344CB8AC3E}">
        <p14:creationId xmlns:p14="http://schemas.microsoft.com/office/powerpoint/2010/main" val="242280666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BC6C-A40D-BD4F-4F73-DB090AD3AF7F}"/>
              </a:ext>
            </a:extLst>
          </p:cNvPr>
          <p:cNvSpPr>
            <a:spLocks noGrp="1"/>
          </p:cNvSpPr>
          <p:nvPr>
            <p:ph type="ctrTitle"/>
          </p:nvPr>
        </p:nvSpPr>
        <p:spPr/>
        <p:txBody>
          <a:bodyPr>
            <a:normAutofit/>
          </a:bodyPr>
          <a:lstStyle/>
          <a:p>
            <a:r>
              <a:rPr lang="en-US" dirty="0"/>
              <a:t>Case with 10 Hours Rather than 24 Hours</a:t>
            </a:r>
          </a:p>
        </p:txBody>
      </p:sp>
      <p:sp>
        <p:nvSpPr>
          <p:cNvPr id="3" name="Content Placeholder 2">
            <a:extLst>
              <a:ext uri="{FF2B5EF4-FFF2-40B4-BE49-F238E27FC236}">
                <a16:creationId xmlns:a16="http://schemas.microsoft.com/office/drawing/2014/main" id="{EB391377-4A50-D873-B2FA-16EB49B70570}"/>
              </a:ext>
            </a:extLst>
          </p:cNvPr>
          <p:cNvSpPr>
            <a:spLocks noGrp="1"/>
          </p:cNvSpPr>
          <p:nvPr>
            <p:ph type="body" sz="quarter" idx="13"/>
          </p:nvPr>
        </p:nvSpPr>
        <p:spPr/>
        <p:txBody>
          <a:bodyPr/>
          <a:lstStyle/>
          <a:p>
            <a:r>
              <a:rPr lang="en-US" dirty="0"/>
              <a:t>Uses Negative Solar Case. Note there is 5.22 hours of battery capacity.</a:t>
            </a:r>
          </a:p>
          <a:p>
            <a:endParaRPr lang="en-US" dirty="0"/>
          </a:p>
        </p:txBody>
      </p:sp>
      <p:pic>
        <p:nvPicPr>
          <p:cNvPr id="5" name="Picture 4">
            <a:extLst>
              <a:ext uri="{FF2B5EF4-FFF2-40B4-BE49-F238E27FC236}">
                <a16:creationId xmlns:a16="http://schemas.microsoft.com/office/drawing/2014/main" id="{C2C8C5E2-9E17-525D-FE77-3D2938FE5EC2}"/>
              </a:ext>
            </a:extLst>
          </p:cNvPr>
          <p:cNvPicPr>
            <a:picLocks noChangeAspect="1"/>
          </p:cNvPicPr>
          <p:nvPr/>
        </p:nvPicPr>
        <p:blipFill>
          <a:blip r:embed="rId2"/>
          <a:stretch>
            <a:fillRect/>
          </a:stretch>
        </p:blipFill>
        <p:spPr>
          <a:xfrm>
            <a:off x="2223044" y="2009145"/>
            <a:ext cx="7373379" cy="4505954"/>
          </a:xfrm>
          <a:prstGeom prst="rect">
            <a:avLst/>
          </a:prstGeom>
        </p:spPr>
      </p:pic>
    </p:spTree>
    <p:extLst>
      <p:ext uri="{BB962C8B-B14F-4D97-AF65-F5344CB8AC3E}">
        <p14:creationId xmlns:p14="http://schemas.microsoft.com/office/powerpoint/2010/main" val="290871686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C64DF6-67D2-AB4F-B035-A3F5545B54EA}"/>
              </a:ext>
            </a:extLst>
          </p:cNvPr>
          <p:cNvSpPr>
            <a:spLocks noGrp="1"/>
          </p:cNvSpPr>
          <p:nvPr>
            <p:ph type="ctrTitle"/>
          </p:nvPr>
        </p:nvSpPr>
        <p:spPr/>
        <p:txBody>
          <a:bodyPr>
            <a:normAutofit/>
          </a:bodyPr>
          <a:lstStyle/>
          <a:p>
            <a:r>
              <a:rPr lang="en-US" dirty="0"/>
              <a:t>Session 5: PPA Agreements with Renewable and Batteries	</a:t>
            </a:r>
          </a:p>
        </p:txBody>
      </p:sp>
    </p:spTree>
    <p:extLst>
      <p:ext uri="{BB962C8B-B14F-4D97-AF65-F5344CB8AC3E}">
        <p14:creationId xmlns:p14="http://schemas.microsoft.com/office/powerpoint/2010/main" val="158392523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4AC1-BB1A-D762-23EF-BE49E81CBE1F}"/>
              </a:ext>
            </a:extLst>
          </p:cNvPr>
          <p:cNvSpPr>
            <a:spLocks noGrp="1"/>
          </p:cNvSpPr>
          <p:nvPr>
            <p:ph type="ctrTitle"/>
          </p:nvPr>
        </p:nvSpPr>
        <p:spPr/>
        <p:txBody>
          <a:bodyPr/>
          <a:lstStyle/>
          <a:p>
            <a:r>
              <a:rPr lang="en-US" dirty="0"/>
              <a:t>Comment </a:t>
            </a:r>
            <a:r>
              <a:rPr lang="en-US"/>
              <a:t>on Integrated Models </a:t>
            </a:r>
            <a:endParaRPr lang="en-US" dirty="0"/>
          </a:p>
        </p:txBody>
      </p:sp>
      <p:sp>
        <p:nvSpPr>
          <p:cNvPr id="3" name="Content Placeholder 2">
            <a:extLst>
              <a:ext uri="{FF2B5EF4-FFF2-40B4-BE49-F238E27FC236}">
                <a16:creationId xmlns:a16="http://schemas.microsoft.com/office/drawing/2014/main" id="{870D7990-0A9A-E0C0-7DDC-51849AC01774}"/>
              </a:ext>
            </a:extLst>
          </p:cNvPr>
          <p:cNvSpPr>
            <a:spLocks noGrp="1"/>
          </p:cNvSpPr>
          <p:nvPr>
            <p:ph type="body" sz="quarter" idx="13"/>
          </p:nvPr>
        </p:nvSpPr>
        <p:spPr>
          <a:solidFill>
            <a:schemeClr val="accent4">
              <a:lumMod val="60000"/>
              <a:lumOff val="40000"/>
            </a:schemeClr>
          </a:solidFill>
        </p:spPr>
        <p:txBody>
          <a:bodyPr>
            <a:normAutofit/>
          </a:bodyPr>
          <a:lstStyle/>
          <a:p>
            <a:r>
              <a:rPr lang="en-US" sz="2800" b="1" dirty="0">
                <a:solidFill>
                  <a:srgbClr val="1F497D"/>
                </a:solidFill>
                <a:latin typeface="Calibri" panose="020F0502020204030204" pitchFamily="34" charset="0"/>
              </a:rPr>
              <a:t>Evaluation of Financing and Integrated Financial Models of Battery Systems is more around risk analyses and not really around financial analysis and modelling in relation to energy storage as the title implies. Can this section be modified to also include how a utility should go about doing the financial analysis and modelling so that the appropriate cost parameters be included in the PPA.</a:t>
            </a:r>
            <a:endParaRPr lang="en-US" sz="2400" dirty="0">
              <a:solidFill>
                <a:srgbClr val="222222"/>
              </a:solidFill>
              <a:latin typeface="Arial" panose="020B0604020202020204" pitchFamily="34" charset="0"/>
            </a:endParaRPr>
          </a:p>
          <a:p>
            <a:r>
              <a:rPr lang="en-US" sz="2400" dirty="0"/>
              <a:t>My comment</a:t>
            </a:r>
          </a:p>
          <a:p>
            <a:r>
              <a:rPr lang="en-US" sz="2400" dirty="0"/>
              <a:t>The LCOE analysis is all about </a:t>
            </a:r>
          </a:p>
        </p:txBody>
      </p:sp>
    </p:spTree>
    <p:extLst>
      <p:ext uri="{BB962C8B-B14F-4D97-AF65-F5344CB8AC3E}">
        <p14:creationId xmlns:p14="http://schemas.microsoft.com/office/powerpoint/2010/main" val="4690022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ctrTitle"/>
          </p:nvPr>
        </p:nvSpPr>
        <p:spPr/>
        <p:txBody>
          <a:bodyPr/>
          <a:lstStyle/>
          <a:p>
            <a:r>
              <a:rPr lang="en-US" dirty="0"/>
              <a:t>Can you Add Revenue Streams</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type="body" sz="quarter" idx="13"/>
          </p:nvPr>
        </p:nvSpPr>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sp>
        <p:nvSpPr>
          <p:cNvPr id="4" name="Slide Number Placeholder 3">
            <a:extLst>
              <a:ext uri="{FF2B5EF4-FFF2-40B4-BE49-F238E27FC236}">
                <a16:creationId xmlns:a16="http://schemas.microsoft.com/office/drawing/2014/main" id="{EF0A5E8B-2909-4DA4-A6DB-D87636B02420}"/>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263</a:t>
            </a:fld>
            <a:endParaRPr lang="ko-KR" alt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1997050" y="4680514"/>
            <a:ext cx="3105509" cy="1742937"/>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6534707" y="4613414"/>
            <a:ext cx="2759266" cy="1742937"/>
          </a:xfrm>
          <a:prstGeom prst="rect">
            <a:avLst/>
          </a:prstGeom>
        </p:spPr>
      </p:pic>
    </p:spTree>
    <p:extLst>
      <p:ext uri="{BB962C8B-B14F-4D97-AF65-F5344CB8AC3E}">
        <p14:creationId xmlns:p14="http://schemas.microsoft.com/office/powerpoint/2010/main" val="101569862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B6C71-40D6-13AF-5D38-AB4FE6B17F58}"/>
              </a:ext>
            </a:extLst>
          </p:cNvPr>
          <p:cNvSpPr>
            <a:spLocks noGrp="1"/>
          </p:cNvSpPr>
          <p:nvPr>
            <p:ph type="ctrTitle"/>
          </p:nvPr>
        </p:nvSpPr>
        <p:spPr/>
        <p:txBody>
          <a:bodyPr>
            <a:normAutofit/>
          </a:bodyPr>
          <a:lstStyle/>
          <a:p>
            <a:r>
              <a:rPr lang="en-US" dirty="0"/>
              <a:t>Section 5, Part 1 – History and Objective of PPAs with Single Buyer</a:t>
            </a:r>
          </a:p>
        </p:txBody>
      </p:sp>
      <p:sp>
        <p:nvSpPr>
          <p:cNvPr id="3" name="Content Placeholder 2">
            <a:extLst>
              <a:ext uri="{FF2B5EF4-FFF2-40B4-BE49-F238E27FC236}">
                <a16:creationId xmlns:a16="http://schemas.microsoft.com/office/drawing/2014/main" id="{1B36DEAB-62B9-7ACC-5BEB-D0F5ABC148E6}"/>
              </a:ext>
            </a:extLst>
          </p:cNvPr>
          <p:cNvSpPr>
            <a:spLocks noGrp="1"/>
          </p:cNvSpPr>
          <p:nvPr>
            <p:ph type="body" sz="quarter" idx="13"/>
          </p:nvPr>
        </p:nvSpPr>
        <p:spPr/>
        <p:txBody>
          <a:bodyPr/>
          <a:lstStyle/>
          <a:p>
            <a:pPr marL="457200" indent="57150">
              <a:lnSpc>
                <a:spcPct val="107000"/>
              </a:lnSpc>
              <a:spcAft>
                <a:spcPts val="800"/>
              </a:spcAft>
              <a:buNone/>
            </a:pPr>
            <a:r>
              <a:rPr lang="en-US" sz="1800" kern="100" dirty="0">
                <a:latin typeface="Calibri" panose="020F0502020204030204" pitchFamily="34" charset="0"/>
                <a:ea typeface="Calibri" panose="020F0502020204030204" pitchFamily="34" charset="0"/>
                <a:cs typeface="Times New Roman" panose="02020603050405020304" pitchFamily="18" charset="0"/>
              </a:rPr>
              <a:t>Theory of PPA agreements in the context of historic PPA agreements – capacity, availability, efficiency, risk allocation, capacity charges, coverage of variable charges</a:t>
            </a:r>
          </a:p>
          <a:p>
            <a:pPr marL="457200" indent="57150">
              <a:lnSpc>
                <a:spcPct val="107000"/>
              </a:lnSpc>
              <a:spcAft>
                <a:spcPts val="800"/>
              </a:spcAft>
              <a:buNone/>
            </a:pPr>
            <a:r>
              <a:rPr lang="en-US" sz="1800" dirty="0">
                <a:latin typeface="Calibri" panose="020F0502020204030204" pitchFamily="34" charset="0"/>
                <a:ea typeface="Calibri" panose="020F0502020204030204" pitchFamily="34" charset="0"/>
                <a:cs typeface="Times New Roman" panose="02020603050405020304" pitchFamily="18" charset="0"/>
              </a:rPr>
              <a:t>How to develop Battery Energy Storage Systems to provide ancillary market in PPAs (grid services provided load shifting, frequency and voltage management, spinning reserve management, inertia support, black start).</a:t>
            </a:r>
            <a:endParaRPr lang="en-US" dirty="0"/>
          </a:p>
        </p:txBody>
      </p:sp>
    </p:spTree>
    <p:extLst>
      <p:ext uri="{BB962C8B-B14F-4D97-AF65-F5344CB8AC3E}">
        <p14:creationId xmlns:p14="http://schemas.microsoft.com/office/powerpoint/2010/main" val="286516091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0D38-9942-E54C-0B6A-818E5C843EDE}"/>
              </a:ext>
            </a:extLst>
          </p:cNvPr>
          <p:cNvSpPr>
            <a:spLocks noGrp="1"/>
          </p:cNvSpPr>
          <p:nvPr>
            <p:ph type="ctrTitle"/>
          </p:nvPr>
        </p:nvSpPr>
        <p:spPr>
          <a:xfrm>
            <a:off x="682754" y="3685032"/>
            <a:ext cx="8485263" cy="1767794"/>
          </a:xfrm>
        </p:spPr>
        <p:txBody>
          <a:bodyPr>
            <a:noAutofit/>
          </a:bodyPr>
          <a:lstStyle/>
          <a:p>
            <a:br>
              <a:rPr lang="en-US" sz="3600" dirty="0"/>
            </a:br>
            <a:r>
              <a:rPr lang="en-US" sz="3600" dirty="0"/>
              <a:t>Some Historic Perspective would be good</a:t>
            </a:r>
            <a:br>
              <a:rPr lang="en-US" sz="3600" dirty="0"/>
            </a:br>
            <a:br>
              <a:rPr lang="en-US" sz="3600" dirty="0"/>
            </a:br>
            <a:r>
              <a:rPr lang="en-US" sz="3600" dirty="0"/>
              <a:t>Part 1: 1945 to 1973</a:t>
            </a:r>
            <a:br>
              <a:rPr lang="en-US" sz="3600" dirty="0"/>
            </a:br>
            <a:br>
              <a:rPr lang="en-US" sz="3600" dirty="0"/>
            </a:br>
            <a:r>
              <a:rPr lang="en-US" sz="3600" dirty="0"/>
              <a:t>Les Trente Gloriouses or MAGA</a:t>
            </a:r>
            <a:br>
              <a:rPr lang="en-US" sz="3600" dirty="0"/>
            </a:br>
            <a:br>
              <a:rPr lang="en-US" sz="3600" dirty="0"/>
            </a:br>
            <a:r>
              <a:rPr lang="en-US" sz="3600" dirty="0"/>
              <a:t>Regulatory Scheme – Cost Plus Regulation with WACC</a:t>
            </a:r>
          </a:p>
        </p:txBody>
      </p:sp>
    </p:spTree>
    <p:extLst>
      <p:ext uri="{BB962C8B-B14F-4D97-AF65-F5344CB8AC3E}">
        <p14:creationId xmlns:p14="http://schemas.microsoft.com/office/powerpoint/2010/main" val="215951350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02A8-A5D3-2024-6878-D319E8649E90}"/>
              </a:ext>
            </a:extLst>
          </p:cNvPr>
          <p:cNvSpPr>
            <a:spLocks noGrp="1"/>
          </p:cNvSpPr>
          <p:nvPr>
            <p:ph type="ctrTitle"/>
          </p:nvPr>
        </p:nvSpPr>
        <p:spPr/>
        <p:txBody>
          <a:bodyPr>
            <a:normAutofit/>
          </a:bodyPr>
          <a:lstStyle/>
          <a:p>
            <a:r>
              <a:rPr lang="en-US" dirty="0"/>
              <a:t>Les Trente Glorieouses  and MAGA or MUBA – 1945 to 1973 </a:t>
            </a:r>
          </a:p>
        </p:txBody>
      </p:sp>
      <p:sp>
        <p:nvSpPr>
          <p:cNvPr id="10" name="Content Placeholder 9">
            <a:extLst>
              <a:ext uri="{FF2B5EF4-FFF2-40B4-BE49-F238E27FC236}">
                <a16:creationId xmlns:a16="http://schemas.microsoft.com/office/drawing/2014/main" id="{0A93E0B1-4878-2009-1BCF-A39DFCEDA44E}"/>
              </a:ext>
            </a:extLst>
          </p:cNvPr>
          <p:cNvSpPr>
            <a:spLocks noGrp="1"/>
          </p:cNvSpPr>
          <p:nvPr>
            <p:ph type="body" sz="quarter" idx="13"/>
          </p:nvPr>
        </p:nvSpPr>
        <p:spPr/>
        <p:txBody>
          <a:bodyPr>
            <a:normAutofit/>
          </a:bodyPr>
          <a:lstStyle/>
          <a:p>
            <a:r>
              <a:rPr lang="en-US" dirty="0"/>
              <a:t>Appliances and Bigger Houses</a:t>
            </a:r>
          </a:p>
          <a:p>
            <a:pPr lvl="1"/>
            <a:r>
              <a:rPr lang="en-US" dirty="0"/>
              <a:t>Washing Machine</a:t>
            </a:r>
          </a:p>
          <a:p>
            <a:pPr lvl="1"/>
            <a:r>
              <a:rPr lang="en-US" dirty="0"/>
              <a:t>Dryer</a:t>
            </a:r>
          </a:p>
          <a:p>
            <a:pPr lvl="1"/>
            <a:r>
              <a:rPr lang="en-US" dirty="0"/>
              <a:t>Electric Stove</a:t>
            </a:r>
          </a:p>
          <a:p>
            <a:pPr lvl="1"/>
            <a:r>
              <a:rPr lang="en-US" dirty="0"/>
              <a:t>More Lights</a:t>
            </a:r>
          </a:p>
          <a:p>
            <a:pPr lvl="1"/>
            <a:r>
              <a:rPr lang="en-US" dirty="0"/>
              <a:t>Air Conditioning</a:t>
            </a:r>
          </a:p>
          <a:p>
            <a:endParaRPr lang="en-US" dirty="0"/>
          </a:p>
        </p:txBody>
      </p:sp>
      <p:sp>
        <p:nvSpPr>
          <p:cNvPr id="7" name="Slide Number Placeholder 6">
            <a:extLst>
              <a:ext uri="{FF2B5EF4-FFF2-40B4-BE49-F238E27FC236}">
                <a16:creationId xmlns:a16="http://schemas.microsoft.com/office/drawing/2014/main" id="{E5D77F58-644C-CDDB-7C77-1486E039A1CB}"/>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266</a:t>
            </a:fld>
            <a:endParaRPr lang="en-GB" dirty="0"/>
          </a:p>
        </p:txBody>
      </p:sp>
      <p:pic>
        <p:nvPicPr>
          <p:cNvPr id="12" name="Picture 11">
            <a:extLst>
              <a:ext uri="{FF2B5EF4-FFF2-40B4-BE49-F238E27FC236}">
                <a16:creationId xmlns:a16="http://schemas.microsoft.com/office/drawing/2014/main" id="{8FC958A3-25DB-1C40-66BA-2A7B2C03058B}"/>
              </a:ext>
            </a:extLst>
          </p:cNvPr>
          <p:cNvPicPr>
            <a:picLocks noChangeAspect="1"/>
          </p:cNvPicPr>
          <p:nvPr/>
        </p:nvPicPr>
        <p:blipFill>
          <a:blip r:embed="rId2"/>
          <a:stretch>
            <a:fillRect/>
          </a:stretch>
        </p:blipFill>
        <p:spPr>
          <a:xfrm>
            <a:off x="5969751" y="2650667"/>
            <a:ext cx="4581393" cy="3312764"/>
          </a:xfrm>
          <a:prstGeom prst="rect">
            <a:avLst/>
          </a:prstGeom>
        </p:spPr>
      </p:pic>
      <p:pic>
        <p:nvPicPr>
          <p:cNvPr id="8" name="Picture 7">
            <a:extLst>
              <a:ext uri="{FF2B5EF4-FFF2-40B4-BE49-F238E27FC236}">
                <a16:creationId xmlns:a16="http://schemas.microsoft.com/office/drawing/2014/main" id="{9460EEA3-6971-622C-6730-2CAE0ABBFBB5}"/>
              </a:ext>
            </a:extLst>
          </p:cNvPr>
          <p:cNvPicPr>
            <a:picLocks noChangeAspect="1"/>
          </p:cNvPicPr>
          <p:nvPr/>
        </p:nvPicPr>
        <p:blipFill>
          <a:blip r:embed="rId3"/>
          <a:stretch>
            <a:fillRect/>
          </a:stretch>
        </p:blipFill>
        <p:spPr>
          <a:xfrm>
            <a:off x="1943134" y="4154812"/>
            <a:ext cx="3721751" cy="2340911"/>
          </a:xfrm>
          <a:prstGeom prst="rect">
            <a:avLst/>
          </a:prstGeom>
        </p:spPr>
      </p:pic>
      <p:sp>
        <p:nvSpPr>
          <p:cNvPr id="3" name="TextBox 2">
            <a:extLst>
              <a:ext uri="{FF2B5EF4-FFF2-40B4-BE49-F238E27FC236}">
                <a16:creationId xmlns:a16="http://schemas.microsoft.com/office/drawing/2014/main" id="{8AB1CFCE-C91A-6401-9B4B-CF507C1FC40A}"/>
              </a:ext>
            </a:extLst>
          </p:cNvPr>
          <p:cNvSpPr txBox="1"/>
          <p:nvPr/>
        </p:nvSpPr>
        <p:spPr>
          <a:xfrm>
            <a:off x="5816163" y="1849087"/>
            <a:ext cx="1533872" cy="1892826"/>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Why is this introduction relevant for M&amp;A Analysis. Demonstrates classic corporate finance. Companies want to get back to the low risk from cost plus model with WACC.</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You will see that this analysis cannot be applied to companies like Orsted that are not stable.  </a:t>
            </a:r>
          </a:p>
        </p:txBody>
      </p:sp>
    </p:spTree>
    <p:extLst>
      <p:ext uri="{BB962C8B-B14F-4D97-AF65-F5344CB8AC3E}">
        <p14:creationId xmlns:p14="http://schemas.microsoft.com/office/powerpoint/2010/main" val="400891072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38235-7528-398F-E407-637ABB7A9A80}"/>
              </a:ext>
            </a:extLst>
          </p:cNvPr>
          <p:cNvSpPr>
            <a:spLocks noGrp="1"/>
          </p:cNvSpPr>
          <p:nvPr>
            <p:ph type="ctrTitle"/>
          </p:nvPr>
        </p:nvSpPr>
        <p:spPr/>
        <p:txBody>
          <a:bodyPr>
            <a:normAutofit/>
          </a:bodyPr>
          <a:lstStyle/>
          <a:p>
            <a:r>
              <a:rPr lang="en-US" dirty="0"/>
              <a:t>Another Boring Company ConEd of New York, Again Not Orsted</a:t>
            </a:r>
          </a:p>
        </p:txBody>
      </p:sp>
      <p:sp>
        <p:nvSpPr>
          <p:cNvPr id="3" name="Content Placeholder 2">
            <a:extLst>
              <a:ext uri="{FF2B5EF4-FFF2-40B4-BE49-F238E27FC236}">
                <a16:creationId xmlns:a16="http://schemas.microsoft.com/office/drawing/2014/main" id="{B2A11337-F3F9-5FDF-FF6D-9C016290E1A4}"/>
              </a:ext>
            </a:extLst>
          </p:cNvPr>
          <p:cNvSpPr>
            <a:spLocks noGrp="1"/>
          </p:cNvSpPr>
          <p:nvPr>
            <p:ph type="body" sz="quarter" idx="13"/>
          </p:nvPr>
        </p:nvSpPr>
        <p:spPr/>
        <p:txBody>
          <a:bodyPr/>
          <a:lstStyle/>
          <a:p>
            <a:r>
              <a:rPr lang="en-US" dirty="0"/>
              <a:t>Returns relatively flat and returns of about 8% produce price to book value of 1.5. Growth about 2%</a:t>
            </a:r>
          </a:p>
          <a:p>
            <a:endParaRPr lang="en-US" dirty="0"/>
          </a:p>
        </p:txBody>
      </p:sp>
      <p:sp>
        <p:nvSpPr>
          <p:cNvPr id="6" name="Slide Number Placeholder 5">
            <a:extLst>
              <a:ext uri="{FF2B5EF4-FFF2-40B4-BE49-F238E27FC236}">
                <a16:creationId xmlns:a16="http://schemas.microsoft.com/office/drawing/2014/main" id="{0C4CE193-89BD-0C97-3BF6-C3D9199EACA3}"/>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267</a:t>
            </a:fld>
            <a:endParaRPr lang="en-GB" dirty="0"/>
          </a:p>
        </p:txBody>
      </p:sp>
      <p:pic>
        <p:nvPicPr>
          <p:cNvPr id="7" name="Picture 6">
            <a:extLst>
              <a:ext uri="{FF2B5EF4-FFF2-40B4-BE49-F238E27FC236}">
                <a16:creationId xmlns:a16="http://schemas.microsoft.com/office/drawing/2014/main" id="{3B8981F5-ACB7-9CBF-1861-65D3F8A3BF09}"/>
              </a:ext>
            </a:extLst>
          </p:cNvPr>
          <p:cNvPicPr>
            <a:picLocks noChangeAspect="1"/>
          </p:cNvPicPr>
          <p:nvPr/>
        </p:nvPicPr>
        <p:blipFill>
          <a:blip r:embed="rId2"/>
          <a:stretch>
            <a:fillRect/>
          </a:stretch>
        </p:blipFill>
        <p:spPr>
          <a:xfrm>
            <a:off x="1619333" y="3043195"/>
            <a:ext cx="8337779" cy="3678281"/>
          </a:xfrm>
          <a:prstGeom prst="rect">
            <a:avLst/>
          </a:prstGeom>
        </p:spPr>
      </p:pic>
    </p:spTree>
    <p:extLst>
      <p:ext uri="{BB962C8B-B14F-4D97-AF65-F5344CB8AC3E}">
        <p14:creationId xmlns:p14="http://schemas.microsoft.com/office/powerpoint/2010/main" val="367976738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580A-AF68-D73F-05C3-6C56EDFDB30B}"/>
              </a:ext>
            </a:extLst>
          </p:cNvPr>
          <p:cNvSpPr>
            <a:spLocks noGrp="1"/>
          </p:cNvSpPr>
          <p:nvPr>
            <p:ph type="ctrTitle"/>
          </p:nvPr>
        </p:nvSpPr>
        <p:spPr/>
        <p:txBody>
          <a:bodyPr>
            <a:normAutofit/>
          </a:bodyPr>
          <a:lstStyle/>
          <a:p>
            <a:r>
              <a:rPr lang="en-US" dirty="0"/>
              <a:t>Implied Cost of Capital or Value for Companies with Stable Return</a:t>
            </a:r>
          </a:p>
        </p:txBody>
      </p:sp>
      <p:sp>
        <p:nvSpPr>
          <p:cNvPr id="3" name="Content Placeholder 2">
            <a:extLst>
              <a:ext uri="{FF2B5EF4-FFF2-40B4-BE49-F238E27FC236}">
                <a16:creationId xmlns:a16="http://schemas.microsoft.com/office/drawing/2014/main" id="{53E42C00-1699-D3A8-D376-DB94B322A5E2}"/>
              </a:ext>
            </a:extLst>
          </p:cNvPr>
          <p:cNvSpPr>
            <a:spLocks noGrp="1"/>
          </p:cNvSpPr>
          <p:nvPr>
            <p:ph type="body" sz="quarter" idx="13"/>
          </p:nvPr>
        </p:nvSpPr>
        <p:spPr/>
        <p:txBody>
          <a:bodyPr>
            <a:normAutofit/>
          </a:bodyPr>
          <a:lstStyle/>
          <a:p>
            <a:r>
              <a:rPr lang="en-US" dirty="0"/>
              <a:t>Value = Dividend1/(k-g)</a:t>
            </a:r>
          </a:p>
          <a:p>
            <a:r>
              <a:rPr lang="en-US" dirty="0"/>
              <a:t>Growth = ROE x (1-Payout)</a:t>
            </a:r>
          </a:p>
          <a:p>
            <a:endParaRPr lang="en-US" dirty="0"/>
          </a:p>
          <a:p>
            <a:r>
              <a:rPr lang="en-US" dirty="0"/>
              <a:t>Payout = (1-g/ROE)</a:t>
            </a:r>
          </a:p>
          <a:p>
            <a:r>
              <a:rPr lang="en-US" dirty="0"/>
              <a:t>Value = Earnings x (1-g/ROE)/(k-g)</a:t>
            </a:r>
          </a:p>
          <a:p>
            <a:r>
              <a:rPr lang="en-US" dirty="0"/>
              <a:t>P/E = (1-g/ROE)/(k-g) </a:t>
            </a:r>
          </a:p>
          <a:p>
            <a:endParaRPr lang="en-US" dirty="0">
              <a:sym typeface="Wingdings" panose="05000000000000000000" pitchFamily="2" charset="2"/>
            </a:endParaRPr>
          </a:p>
          <a:p>
            <a:r>
              <a:rPr lang="en-US" dirty="0">
                <a:sym typeface="Wingdings" panose="05000000000000000000" pitchFamily="2" charset="2"/>
              </a:rPr>
              <a:t>P = ROE x BV * (1-g/ROE)/(k-g)</a:t>
            </a:r>
          </a:p>
          <a:p>
            <a:r>
              <a:rPr lang="en-US" dirty="0">
                <a:sym typeface="Wingdings" panose="05000000000000000000" pitchFamily="2" charset="2"/>
              </a:rPr>
              <a:t>P/BV = ROE * (1-g/ROE)/(k-g)</a:t>
            </a:r>
          </a:p>
          <a:p>
            <a:r>
              <a:rPr lang="en-US" dirty="0">
                <a:sym typeface="Wingdings" panose="05000000000000000000" pitchFamily="2" charset="2"/>
              </a:rPr>
              <a:t>P/BV = (ROE-g)/(k-g)</a:t>
            </a:r>
          </a:p>
          <a:p>
            <a:endParaRPr lang="en-US" dirty="0">
              <a:sym typeface="Wingdings" panose="05000000000000000000" pitchFamily="2" charset="2"/>
            </a:endParaRPr>
          </a:p>
          <a:p>
            <a:r>
              <a:rPr lang="en-US" dirty="0">
                <a:sym typeface="Wingdings" panose="05000000000000000000" pitchFamily="2" charset="2"/>
              </a:rPr>
              <a:t>k= (ROE-g)/(P/BV) + g</a:t>
            </a:r>
            <a:endParaRPr lang="en-US" dirty="0"/>
          </a:p>
        </p:txBody>
      </p:sp>
      <p:sp>
        <p:nvSpPr>
          <p:cNvPr id="4" name="Slide Number Placeholder 3">
            <a:extLst>
              <a:ext uri="{FF2B5EF4-FFF2-40B4-BE49-F238E27FC236}">
                <a16:creationId xmlns:a16="http://schemas.microsoft.com/office/drawing/2014/main" id="{4D9DC950-ADDF-61EB-4F7D-511801A0600E}"/>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268</a:t>
            </a:fld>
            <a:endParaRPr lang="en-GB" dirty="0"/>
          </a:p>
        </p:txBody>
      </p:sp>
      <p:sp>
        <p:nvSpPr>
          <p:cNvPr id="8" name="TextBox 7">
            <a:extLst>
              <a:ext uri="{FF2B5EF4-FFF2-40B4-BE49-F238E27FC236}">
                <a16:creationId xmlns:a16="http://schemas.microsoft.com/office/drawing/2014/main" id="{EB4198A5-42A0-57EC-0E8B-9E05A685607E}"/>
              </a:ext>
            </a:extLst>
          </p:cNvPr>
          <p:cNvSpPr txBox="1"/>
          <p:nvPr/>
        </p:nvSpPr>
        <p:spPr>
          <a:xfrm>
            <a:off x="6369050" y="2005742"/>
            <a:ext cx="3225800" cy="923330"/>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The most fundamental principle of old-fashion regulatory regimes is that in return for cost plus low risk regulation, returns should be set at the WACC.</a:t>
            </a:r>
          </a:p>
        </p:txBody>
      </p:sp>
      <p:pic>
        <p:nvPicPr>
          <p:cNvPr id="10" name="Picture 9">
            <a:extLst>
              <a:ext uri="{FF2B5EF4-FFF2-40B4-BE49-F238E27FC236}">
                <a16:creationId xmlns:a16="http://schemas.microsoft.com/office/drawing/2014/main" id="{923DCB7B-CD31-8FB9-6F49-5816C34D670B}"/>
              </a:ext>
            </a:extLst>
          </p:cNvPr>
          <p:cNvPicPr>
            <a:picLocks noChangeAspect="1"/>
          </p:cNvPicPr>
          <p:nvPr/>
        </p:nvPicPr>
        <p:blipFill>
          <a:blip r:embed="rId2"/>
          <a:stretch>
            <a:fillRect/>
          </a:stretch>
        </p:blipFill>
        <p:spPr>
          <a:xfrm>
            <a:off x="6477931" y="2929072"/>
            <a:ext cx="3880009" cy="2988052"/>
          </a:xfrm>
          <a:prstGeom prst="rect">
            <a:avLst/>
          </a:prstGeom>
        </p:spPr>
      </p:pic>
      <p:sp>
        <p:nvSpPr>
          <p:cNvPr id="11" name="TextBox 10">
            <a:extLst>
              <a:ext uri="{FF2B5EF4-FFF2-40B4-BE49-F238E27FC236}">
                <a16:creationId xmlns:a16="http://schemas.microsoft.com/office/drawing/2014/main" id="{1E3B3F38-B83B-DCBD-0985-BC738E06EF51}"/>
              </a:ext>
            </a:extLst>
          </p:cNvPr>
          <p:cNvSpPr txBox="1"/>
          <p:nvPr/>
        </p:nvSpPr>
        <p:spPr>
          <a:xfrm>
            <a:off x="1918511" y="5256489"/>
            <a:ext cx="2951357" cy="715581"/>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If returns are stable, you can use a formula like (1-g/ROIC)/(WACC-g) for the terminal value</a:t>
            </a:r>
          </a:p>
        </p:txBody>
      </p:sp>
      <p:cxnSp>
        <p:nvCxnSpPr>
          <p:cNvPr id="13" name="Straight Arrow Connector 12">
            <a:extLst>
              <a:ext uri="{FF2B5EF4-FFF2-40B4-BE49-F238E27FC236}">
                <a16:creationId xmlns:a16="http://schemas.microsoft.com/office/drawing/2014/main" id="{DA24F778-62F1-A229-081D-9557849569A5}"/>
              </a:ext>
            </a:extLst>
          </p:cNvPr>
          <p:cNvCxnSpPr>
            <a:cxnSpLocks/>
          </p:cNvCxnSpPr>
          <p:nvPr/>
        </p:nvCxnSpPr>
        <p:spPr>
          <a:xfrm flipH="1" flipV="1">
            <a:off x="3834413" y="3367412"/>
            <a:ext cx="884648" cy="1889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69483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B5AB-32C2-3BCB-13A1-C10ED9057D69}"/>
              </a:ext>
            </a:extLst>
          </p:cNvPr>
          <p:cNvSpPr>
            <a:spLocks noGrp="1"/>
          </p:cNvSpPr>
          <p:nvPr>
            <p:ph type="ctrTitle"/>
          </p:nvPr>
        </p:nvSpPr>
        <p:spPr>
          <a:xfrm>
            <a:off x="280418" y="3648456"/>
            <a:ext cx="8485263" cy="1767794"/>
          </a:xfrm>
        </p:spPr>
        <p:txBody>
          <a:bodyPr>
            <a:noAutofit/>
          </a:bodyPr>
          <a:lstStyle/>
          <a:p>
            <a:r>
              <a:rPr lang="en-US" sz="3600" dirty="0"/>
              <a:t>Part 2: Capital Expenditure Over-runs; Low Efficiency, Independent Power Producers and PPA Agreements</a:t>
            </a:r>
            <a:br>
              <a:rPr lang="en-US" sz="3600" dirty="0"/>
            </a:br>
            <a:br>
              <a:rPr lang="en-US" sz="3600" dirty="0"/>
            </a:br>
            <a:r>
              <a:rPr lang="en-US" sz="3600" dirty="0"/>
              <a:t>Introduction to PPA Regulatory Scheme</a:t>
            </a:r>
            <a:br>
              <a:rPr lang="en-US" sz="3600" dirty="0"/>
            </a:br>
            <a:br>
              <a:rPr lang="en-US" sz="3600" dirty="0"/>
            </a:br>
            <a:r>
              <a:rPr lang="en-US" sz="3600" dirty="0"/>
              <a:t>Different Structures of PPA</a:t>
            </a:r>
            <a:br>
              <a:rPr lang="en-US" sz="3600" dirty="0"/>
            </a:br>
            <a:endParaRPr lang="en-US" sz="3600" dirty="0"/>
          </a:p>
        </p:txBody>
      </p:sp>
    </p:spTree>
    <p:extLst>
      <p:ext uri="{BB962C8B-B14F-4D97-AF65-F5344CB8AC3E}">
        <p14:creationId xmlns:p14="http://schemas.microsoft.com/office/powerpoint/2010/main" val="1535486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EDD4-9C2F-D6F0-E877-4972DD9AF744}"/>
              </a:ext>
            </a:extLst>
          </p:cNvPr>
          <p:cNvSpPr>
            <a:spLocks noGrp="1"/>
          </p:cNvSpPr>
          <p:nvPr>
            <p:ph type="ctrTitle"/>
          </p:nvPr>
        </p:nvSpPr>
        <p:spPr/>
        <p:txBody>
          <a:bodyPr/>
          <a:lstStyle/>
          <a:p>
            <a:r>
              <a:rPr lang="en-US" dirty="0"/>
              <a:t>Chile with Tracking</a:t>
            </a:r>
          </a:p>
        </p:txBody>
      </p:sp>
      <p:sp>
        <p:nvSpPr>
          <p:cNvPr id="3" name="Content Placeholder 2">
            <a:extLst>
              <a:ext uri="{FF2B5EF4-FFF2-40B4-BE49-F238E27FC236}">
                <a16:creationId xmlns:a16="http://schemas.microsoft.com/office/drawing/2014/main" id="{098AA2B4-5966-0855-81D8-313C2219F4CD}"/>
              </a:ext>
            </a:extLst>
          </p:cNvPr>
          <p:cNvSpPr>
            <a:spLocks noGrp="1"/>
          </p:cNvSpPr>
          <p:nvPr>
            <p:ph type="body" sz="quarter" idx="13"/>
          </p:nvPr>
        </p:nvSpPr>
        <p:spPr/>
        <p:txBody>
          <a:bodyPr/>
          <a:lstStyle/>
          <a:p>
            <a:r>
              <a:rPr lang="en-US" dirty="0"/>
              <a:t>Chile</a:t>
            </a:r>
          </a:p>
          <a:p>
            <a:endParaRPr lang="en-US" dirty="0"/>
          </a:p>
        </p:txBody>
      </p:sp>
      <p:pic>
        <p:nvPicPr>
          <p:cNvPr id="5" name="Picture 4">
            <a:extLst>
              <a:ext uri="{FF2B5EF4-FFF2-40B4-BE49-F238E27FC236}">
                <a16:creationId xmlns:a16="http://schemas.microsoft.com/office/drawing/2014/main" id="{E5B365E9-1B72-B73F-C63A-CE532F2E4A93}"/>
              </a:ext>
            </a:extLst>
          </p:cNvPr>
          <p:cNvPicPr>
            <a:picLocks noChangeAspect="1"/>
          </p:cNvPicPr>
          <p:nvPr/>
        </p:nvPicPr>
        <p:blipFill>
          <a:blip r:embed="rId2"/>
          <a:stretch>
            <a:fillRect/>
          </a:stretch>
        </p:blipFill>
        <p:spPr>
          <a:xfrm>
            <a:off x="7341476" y="204418"/>
            <a:ext cx="3265589" cy="2640038"/>
          </a:xfrm>
          <a:prstGeom prst="rect">
            <a:avLst/>
          </a:prstGeom>
        </p:spPr>
      </p:pic>
      <p:pic>
        <p:nvPicPr>
          <p:cNvPr id="7" name="Picture 6">
            <a:extLst>
              <a:ext uri="{FF2B5EF4-FFF2-40B4-BE49-F238E27FC236}">
                <a16:creationId xmlns:a16="http://schemas.microsoft.com/office/drawing/2014/main" id="{0A469129-DC30-2B75-EA8B-D3A1E3E4A2AF}"/>
              </a:ext>
            </a:extLst>
          </p:cNvPr>
          <p:cNvPicPr>
            <a:picLocks noChangeAspect="1"/>
          </p:cNvPicPr>
          <p:nvPr/>
        </p:nvPicPr>
        <p:blipFill>
          <a:blip r:embed="rId3"/>
          <a:stretch>
            <a:fillRect/>
          </a:stretch>
        </p:blipFill>
        <p:spPr>
          <a:xfrm>
            <a:off x="1651360" y="3429000"/>
            <a:ext cx="8696601" cy="3245000"/>
          </a:xfrm>
          <a:prstGeom prst="rect">
            <a:avLst/>
          </a:prstGeom>
        </p:spPr>
      </p:pic>
      <p:sp>
        <p:nvSpPr>
          <p:cNvPr id="8" name="TextBox 7">
            <a:extLst>
              <a:ext uri="{FF2B5EF4-FFF2-40B4-BE49-F238E27FC236}">
                <a16:creationId xmlns:a16="http://schemas.microsoft.com/office/drawing/2014/main" id="{B8EE2C3F-7CF2-0FB5-89DC-416C1EDCDC13}"/>
              </a:ext>
            </a:extLst>
          </p:cNvPr>
          <p:cNvSpPr txBox="1"/>
          <p:nvPr/>
        </p:nvSpPr>
        <p:spPr>
          <a:xfrm>
            <a:off x="2004610" y="2608797"/>
            <a:ext cx="3641834" cy="646331"/>
          </a:xfrm>
          <a:prstGeom prst="rect">
            <a:avLst/>
          </a:prstGeom>
          <a:solidFill>
            <a:srgbClr val="FFFF00"/>
          </a:solidFill>
        </p:spPr>
        <p:txBody>
          <a:bodyPr wrap="square" rtlCol="0">
            <a:spAutoFit/>
          </a:bodyPr>
          <a:lstStyle/>
          <a:p>
            <a:r>
              <a:rPr lang="en-US" dirty="0"/>
              <a:t>In plane radiation of 3,769 for a capacity factor of 43%</a:t>
            </a:r>
          </a:p>
        </p:txBody>
      </p:sp>
    </p:spTree>
    <p:extLst>
      <p:ext uri="{BB962C8B-B14F-4D97-AF65-F5344CB8AC3E}">
        <p14:creationId xmlns:p14="http://schemas.microsoft.com/office/powerpoint/2010/main" val="426260857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7CFC-34D0-9338-2994-65B18B4B5FFC}"/>
              </a:ext>
            </a:extLst>
          </p:cNvPr>
          <p:cNvSpPr>
            <a:spLocks noGrp="1"/>
          </p:cNvSpPr>
          <p:nvPr>
            <p:ph type="ctrTitle"/>
          </p:nvPr>
        </p:nvSpPr>
        <p:spPr/>
        <p:txBody>
          <a:bodyPr>
            <a:normAutofit/>
          </a:bodyPr>
          <a:lstStyle/>
          <a:p>
            <a:r>
              <a:rPr lang="en-US" dirty="0"/>
              <a:t>Part 2: 1973 Energy Crisis and End of Declining Real Prices</a:t>
            </a:r>
          </a:p>
        </p:txBody>
      </p:sp>
      <p:sp>
        <p:nvSpPr>
          <p:cNvPr id="3" name="Content Placeholder 2">
            <a:extLst>
              <a:ext uri="{FF2B5EF4-FFF2-40B4-BE49-F238E27FC236}">
                <a16:creationId xmlns:a16="http://schemas.microsoft.com/office/drawing/2014/main" id="{D34F4809-DCD9-E5BC-2D65-1C4773CDE553}"/>
              </a:ext>
            </a:extLst>
          </p:cNvPr>
          <p:cNvSpPr>
            <a:spLocks noGrp="1"/>
          </p:cNvSpPr>
          <p:nvPr>
            <p:ph type="body" sz="quarter" idx="13"/>
          </p:nvPr>
        </p:nvSpPr>
        <p:spPr/>
        <p:txBody>
          <a:bodyPr/>
          <a:lstStyle/>
          <a:p>
            <a:r>
              <a:rPr lang="en-US" dirty="0"/>
              <a:t>Dramatic Oil Shock of 1973 ended the Trente Gloriouses. Led to more nuclear power and first thinking about renewable energy.</a:t>
            </a:r>
          </a:p>
          <a:p>
            <a:endParaRPr lang="en-US" dirty="0"/>
          </a:p>
        </p:txBody>
      </p:sp>
      <p:sp>
        <p:nvSpPr>
          <p:cNvPr id="4" name="Slide Number Placeholder 3">
            <a:extLst>
              <a:ext uri="{FF2B5EF4-FFF2-40B4-BE49-F238E27FC236}">
                <a16:creationId xmlns:a16="http://schemas.microsoft.com/office/drawing/2014/main" id="{9F842A57-F075-8058-4CD5-714EE7EB3E70}"/>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270</a:t>
            </a:fld>
            <a:endParaRPr lang="en-GB" dirty="0"/>
          </a:p>
        </p:txBody>
      </p:sp>
      <p:pic>
        <p:nvPicPr>
          <p:cNvPr id="6" name="Picture 5">
            <a:extLst>
              <a:ext uri="{FF2B5EF4-FFF2-40B4-BE49-F238E27FC236}">
                <a16:creationId xmlns:a16="http://schemas.microsoft.com/office/drawing/2014/main" id="{6A3209DB-8DC0-398A-F4F2-520C422F82FF}"/>
              </a:ext>
            </a:extLst>
          </p:cNvPr>
          <p:cNvPicPr>
            <a:picLocks noChangeAspect="1"/>
          </p:cNvPicPr>
          <p:nvPr/>
        </p:nvPicPr>
        <p:blipFill>
          <a:blip r:embed="rId2"/>
          <a:stretch>
            <a:fillRect/>
          </a:stretch>
        </p:blipFill>
        <p:spPr>
          <a:xfrm>
            <a:off x="1693586" y="3412729"/>
            <a:ext cx="8804828" cy="3108273"/>
          </a:xfrm>
          <a:prstGeom prst="rect">
            <a:avLst/>
          </a:prstGeom>
        </p:spPr>
      </p:pic>
    </p:spTree>
    <p:extLst>
      <p:ext uri="{BB962C8B-B14F-4D97-AF65-F5344CB8AC3E}">
        <p14:creationId xmlns:p14="http://schemas.microsoft.com/office/powerpoint/2010/main" val="65754187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9158-EC24-6669-CE51-295379E37D6F}"/>
              </a:ext>
            </a:extLst>
          </p:cNvPr>
          <p:cNvSpPr>
            <a:spLocks noGrp="1"/>
          </p:cNvSpPr>
          <p:nvPr>
            <p:ph type="ctrTitle"/>
          </p:nvPr>
        </p:nvSpPr>
        <p:spPr/>
        <p:txBody>
          <a:bodyPr>
            <a:normAutofit/>
          </a:bodyPr>
          <a:lstStyle/>
          <a:p>
            <a:r>
              <a:rPr lang="en-US" dirty="0"/>
              <a:t>Part 2: 1980’s and Cost Increases and Cost Over-runs </a:t>
            </a:r>
          </a:p>
        </p:txBody>
      </p:sp>
      <p:sp>
        <p:nvSpPr>
          <p:cNvPr id="3" name="Content Placeholder 2">
            <a:extLst>
              <a:ext uri="{FF2B5EF4-FFF2-40B4-BE49-F238E27FC236}">
                <a16:creationId xmlns:a16="http://schemas.microsoft.com/office/drawing/2014/main" id="{A431245A-BD2D-CD7C-FC9E-849085617AB1}"/>
              </a:ext>
            </a:extLst>
          </p:cNvPr>
          <p:cNvSpPr>
            <a:spLocks noGrp="1"/>
          </p:cNvSpPr>
          <p:nvPr>
            <p:ph type="body" sz="quarter" idx="13"/>
          </p:nvPr>
        </p:nvSpPr>
        <p:spPr/>
        <p:txBody>
          <a:bodyPr/>
          <a:lstStyle/>
          <a:p>
            <a:r>
              <a:rPr lang="en-US" dirty="0"/>
              <a:t>Seabrook nuclear plant in US. (I understand that Denmark was considering nuclear power as well).</a:t>
            </a:r>
          </a:p>
          <a:p>
            <a:endParaRPr lang="en-US" dirty="0"/>
          </a:p>
        </p:txBody>
      </p:sp>
      <p:sp>
        <p:nvSpPr>
          <p:cNvPr id="4" name="Slide Number Placeholder 3">
            <a:extLst>
              <a:ext uri="{FF2B5EF4-FFF2-40B4-BE49-F238E27FC236}">
                <a16:creationId xmlns:a16="http://schemas.microsoft.com/office/drawing/2014/main" id="{DE5D2667-9D25-C1C0-060B-C4510FBE7579}"/>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271</a:t>
            </a:fld>
            <a:endParaRPr lang="en-GB" dirty="0"/>
          </a:p>
        </p:txBody>
      </p:sp>
      <p:pic>
        <p:nvPicPr>
          <p:cNvPr id="6" name="Picture 5">
            <a:extLst>
              <a:ext uri="{FF2B5EF4-FFF2-40B4-BE49-F238E27FC236}">
                <a16:creationId xmlns:a16="http://schemas.microsoft.com/office/drawing/2014/main" id="{81A5101F-33B6-A6E1-E239-BBEB39071D96}"/>
              </a:ext>
            </a:extLst>
          </p:cNvPr>
          <p:cNvPicPr>
            <a:picLocks noChangeAspect="1"/>
          </p:cNvPicPr>
          <p:nvPr/>
        </p:nvPicPr>
        <p:blipFill>
          <a:blip r:embed="rId2"/>
          <a:stretch>
            <a:fillRect/>
          </a:stretch>
        </p:blipFill>
        <p:spPr>
          <a:xfrm>
            <a:off x="1925601" y="3003818"/>
            <a:ext cx="4846486" cy="3352533"/>
          </a:xfrm>
          <a:prstGeom prst="rect">
            <a:avLst/>
          </a:prstGeom>
        </p:spPr>
      </p:pic>
      <p:pic>
        <p:nvPicPr>
          <p:cNvPr id="8" name="Picture 7">
            <a:extLst>
              <a:ext uri="{FF2B5EF4-FFF2-40B4-BE49-F238E27FC236}">
                <a16:creationId xmlns:a16="http://schemas.microsoft.com/office/drawing/2014/main" id="{EA7A8C58-58F4-F6AD-CFAB-830BACEFE503}"/>
              </a:ext>
            </a:extLst>
          </p:cNvPr>
          <p:cNvPicPr>
            <a:picLocks noChangeAspect="1"/>
          </p:cNvPicPr>
          <p:nvPr/>
        </p:nvPicPr>
        <p:blipFill>
          <a:blip r:embed="rId3"/>
          <a:stretch>
            <a:fillRect/>
          </a:stretch>
        </p:blipFill>
        <p:spPr>
          <a:xfrm>
            <a:off x="7201871" y="2929926"/>
            <a:ext cx="2365699" cy="1294909"/>
          </a:xfrm>
          <a:prstGeom prst="rect">
            <a:avLst/>
          </a:prstGeom>
        </p:spPr>
      </p:pic>
      <p:sp>
        <p:nvSpPr>
          <p:cNvPr id="5" name="TextBox 4">
            <a:extLst>
              <a:ext uri="{FF2B5EF4-FFF2-40B4-BE49-F238E27FC236}">
                <a16:creationId xmlns:a16="http://schemas.microsoft.com/office/drawing/2014/main" id="{DC04C94B-8AD2-7E20-2547-1C114882D853}"/>
              </a:ext>
            </a:extLst>
          </p:cNvPr>
          <p:cNvSpPr txBox="1"/>
          <p:nvPr/>
        </p:nvSpPr>
        <p:spPr>
          <a:xfrm>
            <a:off x="7399617" y="4680083"/>
            <a:ext cx="2077474" cy="1569660"/>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Enough of the cost-plus regulatory scheme. Let companies bid and hold them to their cost estimates – if costs increase, you cannot increase prices, and multiple companies can build assets.</a:t>
            </a:r>
          </a:p>
        </p:txBody>
      </p:sp>
    </p:spTree>
    <p:extLst>
      <p:ext uri="{BB962C8B-B14F-4D97-AF65-F5344CB8AC3E}">
        <p14:creationId xmlns:p14="http://schemas.microsoft.com/office/powerpoint/2010/main" val="239299682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1AF1-21A6-6A76-58FF-5D5ED0719D92}"/>
              </a:ext>
            </a:extLst>
          </p:cNvPr>
          <p:cNvSpPr>
            <a:spLocks noGrp="1"/>
          </p:cNvSpPr>
          <p:nvPr>
            <p:ph type="ctrTitle"/>
          </p:nvPr>
        </p:nvSpPr>
        <p:spPr/>
        <p:txBody>
          <a:bodyPr>
            <a:normAutofit/>
          </a:bodyPr>
          <a:lstStyle/>
          <a:p>
            <a:r>
              <a:rPr lang="en-US" dirty="0"/>
              <a:t>Notion of Independent Power Projects, Risk Allocation and PPA</a:t>
            </a:r>
          </a:p>
        </p:txBody>
      </p:sp>
      <p:sp>
        <p:nvSpPr>
          <p:cNvPr id="3" name="Content Placeholder 2">
            <a:extLst>
              <a:ext uri="{FF2B5EF4-FFF2-40B4-BE49-F238E27FC236}">
                <a16:creationId xmlns:a16="http://schemas.microsoft.com/office/drawing/2014/main" id="{01F1974E-FA1A-5103-5816-6E48D138EBD4}"/>
              </a:ext>
            </a:extLst>
          </p:cNvPr>
          <p:cNvSpPr>
            <a:spLocks noGrp="1"/>
          </p:cNvSpPr>
          <p:nvPr>
            <p:ph type="body" sz="quarter" idx="13"/>
          </p:nvPr>
        </p:nvSpPr>
        <p:spPr>
          <a:xfrm>
            <a:off x="323480" y="1312334"/>
            <a:ext cx="7985457" cy="4584418"/>
          </a:xfrm>
        </p:spPr>
        <p:txBody>
          <a:bodyPr>
            <a:normAutofit/>
          </a:bodyPr>
          <a:lstStyle/>
          <a:p>
            <a:r>
              <a:rPr lang="en-US" dirty="0"/>
              <a:t>With nuclear cost increases and price of oil increases, cost plus and WACC model considered a poor approach.</a:t>
            </a:r>
          </a:p>
          <a:p>
            <a:r>
              <a:rPr lang="en-US" dirty="0"/>
              <a:t>Bidding systems where companies competed to provide generating capacity (no longer belief in economies of scale for generation). Idea that companies bid down to their cost of capital.</a:t>
            </a:r>
          </a:p>
          <a:p>
            <a:r>
              <a:rPr lang="en-US" dirty="0"/>
              <a:t>Bid on long-term fixed price contracts (same as today) – purchased power agreements (PPA’s) were designed to allocate risks under control of investor (construction cost, construction timing, fixed operating cost, plant efficiency, plant availability). Costs that could not be controlled – fuel cost and amount of generation required were allocated to investors.</a:t>
            </a:r>
          </a:p>
          <a:p>
            <a:r>
              <a:rPr lang="en-US" dirty="0"/>
              <a:t>Once investor takes risk, the risk can be allocated to a company that takes construction risk, a company that guarantees plant efficiency, a company that provides operation and maintenance.</a:t>
            </a:r>
          </a:p>
          <a:p>
            <a:r>
              <a:rPr lang="en-US" dirty="0"/>
              <a:t>The risk allocation to third parties (off-takers) led to project finance where lenders verified fixed construction costs, operation costs and technical aspects of plant efficiency and availability.</a:t>
            </a:r>
          </a:p>
        </p:txBody>
      </p:sp>
      <p:sp>
        <p:nvSpPr>
          <p:cNvPr id="4" name="Slide Number Placeholder 3">
            <a:extLst>
              <a:ext uri="{FF2B5EF4-FFF2-40B4-BE49-F238E27FC236}">
                <a16:creationId xmlns:a16="http://schemas.microsoft.com/office/drawing/2014/main" id="{2928F482-469E-5335-2DBB-B0E95BA2B902}"/>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272</a:t>
            </a:fld>
            <a:endParaRPr lang="en-GB" dirty="0"/>
          </a:p>
        </p:txBody>
      </p:sp>
      <p:sp>
        <p:nvSpPr>
          <p:cNvPr id="5" name="TextBox 4">
            <a:extLst>
              <a:ext uri="{FF2B5EF4-FFF2-40B4-BE49-F238E27FC236}">
                <a16:creationId xmlns:a16="http://schemas.microsoft.com/office/drawing/2014/main" id="{22A3FCCA-B1B2-60D8-AD9A-43A40CE8A330}"/>
              </a:ext>
            </a:extLst>
          </p:cNvPr>
          <p:cNvSpPr txBox="1"/>
          <p:nvPr/>
        </p:nvSpPr>
        <p:spPr>
          <a:xfrm>
            <a:off x="9010650" y="2247023"/>
            <a:ext cx="1095068" cy="784830"/>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remaining with purchaser – fuel price, generation (maybe inflation)</a:t>
            </a:r>
          </a:p>
        </p:txBody>
      </p:sp>
      <p:sp>
        <p:nvSpPr>
          <p:cNvPr id="8" name="TextBox 7">
            <a:extLst>
              <a:ext uri="{FF2B5EF4-FFF2-40B4-BE49-F238E27FC236}">
                <a16:creationId xmlns:a16="http://schemas.microsoft.com/office/drawing/2014/main" id="{2DFA36E6-90FB-E981-E474-B1FC1D9ABECC}"/>
              </a:ext>
            </a:extLst>
          </p:cNvPr>
          <p:cNvSpPr txBox="1"/>
          <p:nvPr/>
        </p:nvSpPr>
        <p:spPr>
          <a:xfrm>
            <a:off x="8899793" y="3588189"/>
            <a:ext cx="1181714" cy="1338828"/>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taken by investor and allocated – construction cost, construction timing, efficiency, availability, operating cost except fuel</a:t>
            </a:r>
          </a:p>
        </p:txBody>
      </p:sp>
      <p:cxnSp>
        <p:nvCxnSpPr>
          <p:cNvPr id="10" name="Straight Arrow Connector 9">
            <a:extLst>
              <a:ext uri="{FF2B5EF4-FFF2-40B4-BE49-F238E27FC236}">
                <a16:creationId xmlns:a16="http://schemas.microsoft.com/office/drawing/2014/main" id="{A5E4ADF8-A6DC-CB98-7C29-0AB7F4A463EE}"/>
              </a:ext>
            </a:extLst>
          </p:cNvPr>
          <p:cNvCxnSpPr>
            <a:stCxn id="8" idx="2"/>
          </p:cNvCxnSpPr>
          <p:nvPr/>
        </p:nvCxnSpPr>
        <p:spPr>
          <a:xfrm flipH="1">
            <a:off x="9490650" y="4927017"/>
            <a:ext cx="1" cy="21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7D29B-FBCA-2EE8-CD5C-12D63C8AED4A}"/>
              </a:ext>
            </a:extLst>
          </p:cNvPr>
          <p:cNvSpPr txBox="1"/>
          <p:nvPr/>
        </p:nvSpPr>
        <p:spPr>
          <a:xfrm>
            <a:off x="8899793" y="5134310"/>
            <a:ext cx="1095068" cy="1200329"/>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allocated from investor to contractors who provide fixed prices and absorb penalties for efficiency and availability</a:t>
            </a:r>
          </a:p>
        </p:txBody>
      </p:sp>
    </p:spTree>
    <p:extLst>
      <p:ext uri="{BB962C8B-B14F-4D97-AF65-F5344CB8AC3E}">
        <p14:creationId xmlns:p14="http://schemas.microsoft.com/office/powerpoint/2010/main" val="376529258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0845-C139-0DE6-9F46-BD8179F19D9C}"/>
            </a:ext>
          </a:extLst>
        </p:cNvPr>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010B98FC-1568-DB25-EFB5-713017C6EDF3}"/>
              </a:ext>
            </a:extLst>
          </p:cNvPr>
          <p:cNvCxnSpPr>
            <a:cxnSpLocks/>
          </p:cNvCxnSpPr>
          <p:nvPr/>
        </p:nvCxnSpPr>
        <p:spPr bwMode="auto">
          <a:xfrm flipH="1" flipV="1">
            <a:off x="4594668" y="2848962"/>
            <a:ext cx="1162232" cy="75845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a:extLst>
              <a:ext uri="{FF2B5EF4-FFF2-40B4-BE49-F238E27FC236}">
                <a16:creationId xmlns:a16="http://schemas.microsoft.com/office/drawing/2014/main" id="{7C51E55B-C190-E5F5-5186-8D25F70EEBC1}"/>
              </a:ext>
            </a:extLst>
          </p:cNvPr>
          <p:cNvCxnSpPr>
            <a:cxnSpLocks/>
            <a:stCxn id="7" idx="5"/>
            <a:endCxn id="32" idx="1"/>
          </p:cNvCxnSpPr>
          <p:nvPr/>
        </p:nvCxnSpPr>
        <p:spPr bwMode="auto">
          <a:xfrm>
            <a:off x="6382571" y="4018754"/>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a:extLst>
              <a:ext uri="{FF2B5EF4-FFF2-40B4-BE49-F238E27FC236}">
                <a16:creationId xmlns:a16="http://schemas.microsoft.com/office/drawing/2014/main" id="{5A8D090C-C0F8-F544-777E-2F426A8106C1}"/>
              </a:ext>
            </a:extLst>
          </p:cNvPr>
          <p:cNvCxnSpPr>
            <a:cxnSpLocks/>
            <a:endCxn id="31" idx="6"/>
          </p:cNvCxnSpPr>
          <p:nvPr/>
        </p:nvCxnSpPr>
        <p:spPr bwMode="auto">
          <a:xfrm flipH="1">
            <a:off x="4470199" y="3835584"/>
            <a:ext cx="1038529" cy="391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a:extLst>
              <a:ext uri="{FF2B5EF4-FFF2-40B4-BE49-F238E27FC236}">
                <a16:creationId xmlns:a16="http://schemas.microsoft.com/office/drawing/2014/main" id="{DF5493A8-39E3-8840-D713-B9CF7D07B23B}"/>
              </a:ext>
            </a:extLst>
          </p:cNvPr>
          <p:cNvCxnSpPr>
            <a:cxnSpLocks/>
          </p:cNvCxnSpPr>
          <p:nvPr/>
        </p:nvCxnSpPr>
        <p:spPr bwMode="auto">
          <a:xfrm>
            <a:off x="6456888" y="3743722"/>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a:extLst>
              <a:ext uri="{FF2B5EF4-FFF2-40B4-BE49-F238E27FC236}">
                <a16:creationId xmlns:a16="http://schemas.microsoft.com/office/drawing/2014/main" id="{51DCC253-7F83-336C-E53D-DB02C012B699}"/>
              </a:ext>
            </a:extLst>
          </p:cNvPr>
          <p:cNvSpPr/>
          <p:nvPr/>
        </p:nvSpPr>
        <p:spPr bwMode="auto">
          <a:xfrm>
            <a:off x="5508726" y="3403364"/>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a:extLst>
              <a:ext uri="{FF2B5EF4-FFF2-40B4-BE49-F238E27FC236}">
                <a16:creationId xmlns:a16="http://schemas.microsoft.com/office/drawing/2014/main" id="{8780B35A-210A-5E44-3C85-43A4CC512D7A}"/>
              </a:ext>
            </a:extLst>
          </p:cNvPr>
          <p:cNvSpPr/>
          <p:nvPr/>
        </p:nvSpPr>
        <p:spPr bwMode="auto">
          <a:xfrm>
            <a:off x="5242918" y="1879298"/>
            <a:ext cx="1636187" cy="612731"/>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Off-taker: Want strong off-taker with inactive to honor contract</a:t>
            </a:r>
          </a:p>
        </p:txBody>
      </p:sp>
      <p:sp>
        <p:nvSpPr>
          <p:cNvPr id="14" name="Oval 13">
            <a:extLst>
              <a:ext uri="{FF2B5EF4-FFF2-40B4-BE49-F238E27FC236}">
                <a16:creationId xmlns:a16="http://schemas.microsoft.com/office/drawing/2014/main" id="{0474A59A-2FFE-9AF5-808F-93CA22493B6F}"/>
              </a:ext>
            </a:extLst>
          </p:cNvPr>
          <p:cNvSpPr/>
          <p:nvPr/>
        </p:nvSpPr>
        <p:spPr bwMode="auto">
          <a:xfrm>
            <a:off x="3506014" y="2419156"/>
            <a:ext cx="1122881" cy="6057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a:extLst>
              <a:ext uri="{FF2B5EF4-FFF2-40B4-BE49-F238E27FC236}">
                <a16:creationId xmlns:a16="http://schemas.microsoft.com/office/drawing/2014/main" id="{3F6488B7-D733-7276-02EE-D75D0CB70CE7}"/>
              </a:ext>
            </a:extLst>
          </p:cNvPr>
          <p:cNvSpPr/>
          <p:nvPr/>
        </p:nvSpPr>
        <p:spPr bwMode="auto">
          <a:xfrm>
            <a:off x="4747206" y="3080806"/>
            <a:ext cx="761520" cy="32255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a:extLst>
              <a:ext uri="{FF2B5EF4-FFF2-40B4-BE49-F238E27FC236}">
                <a16:creationId xmlns:a16="http://schemas.microsoft.com/office/drawing/2014/main" id="{7F405806-FC3C-D02A-2385-26392DE30601}"/>
              </a:ext>
            </a:extLst>
          </p:cNvPr>
          <p:cNvSpPr/>
          <p:nvPr/>
        </p:nvSpPr>
        <p:spPr bwMode="auto">
          <a:xfrm>
            <a:off x="7432613" y="3464089"/>
            <a:ext cx="892109" cy="52899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a:t>
            </a:r>
          </a:p>
        </p:txBody>
      </p:sp>
      <p:sp>
        <p:nvSpPr>
          <p:cNvPr id="31" name="Oval 30">
            <a:extLst>
              <a:ext uri="{FF2B5EF4-FFF2-40B4-BE49-F238E27FC236}">
                <a16:creationId xmlns:a16="http://schemas.microsoft.com/office/drawing/2014/main" id="{4A6A432B-C2EF-BE83-D707-5C0DB6319910}"/>
              </a:ext>
            </a:extLst>
          </p:cNvPr>
          <p:cNvSpPr/>
          <p:nvPr/>
        </p:nvSpPr>
        <p:spPr bwMode="auto">
          <a:xfrm>
            <a:off x="3489262" y="3475170"/>
            <a:ext cx="980936" cy="7286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Supplier: Need to Understand Economics and Supply Curve</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aa</a:t>
            </a:r>
          </a:p>
        </p:txBody>
      </p:sp>
      <p:sp>
        <p:nvSpPr>
          <p:cNvPr id="32" name="Oval 31">
            <a:extLst>
              <a:ext uri="{FF2B5EF4-FFF2-40B4-BE49-F238E27FC236}">
                <a16:creationId xmlns:a16="http://schemas.microsoft.com/office/drawing/2014/main" id="{EDB95674-A2C7-AD5B-BAEF-26F4AB4BAE83}"/>
              </a:ext>
            </a:extLst>
          </p:cNvPr>
          <p:cNvSpPr/>
          <p:nvPr/>
        </p:nvSpPr>
        <p:spPr bwMode="auto">
          <a:xfrm>
            <a:off x="7218298" y="4503871"/>
            <a:ext cx="1200150" cy="64400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a:extLst>
              <a:ext uri="{FF2B5EF4-FFF2-40B4-BE49-F238E27FC236}">
                <a16:creationId xmlns:a16="http://schemas.microsoft.com/office/drawing/2014/main" id="{9299E158-0C7A-F920-6F13-9BB7824E639D}"/>
              </a:ext>
            </a:extLst>
          </p:cNvPr>
          <p:cNvSpPr/>
          <p:nvPr/>
        </p:nvSpPr>
        <p:spPr bwMode="auto">
          <a:xfrm>
            <a:off x="3653898" y="4418145"/>
            <a:ext cx="997368" cy="729729"/>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a:extLst>
              <a:ext uri="{FF2B5EF4-FFF2-40B4-BE49-F238E27FC236}">
                <a16:creationId xmlns:a16="http://schemas.microsoft.com/office/drawing/2014/main" id="{55759868-40C3-0407-715A-93490B72EC71}"/>
              </a:ext>
            </a:extLst>
          </p:cNvPr>
          <p:cNvSpPr/>
          <p:nvPr/>
        </p:nvSpPr>
        <p:spPr bwMode="auto">
          <a:xfrm>
            <a:off x="6382571" y="425572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a:extLst>
              <a:ext uri="{FF2B5EF4-FFF2-40B4-BE49-F238E27FC236}">
                <a16:creationId xmlns:a16="http://schemas.microsoft.com/office/drawing/2014/main" id="{4A674E5F-4D03-3963-ACE9-688601CE3F7F}"/>
              </a:ext>
            </a:extLst>
          </p:cNvPr>
          <p:cNvCxnSpPr>
            <a:cxnSpLocks/>
            <a:stCxn id="7" idx="3"/>
          </p:cNvCxnSpPr>
          <p:nvPr/>
        </p:nvCxnSpPr>
        <p:spPr bwMode="auto">
          <a:xfrm flipH="1">
            <a:off x="4677076" y="4018754"/>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1" name="Rectangle 70">
            <a:extLst>
              <a:ext uri="{FF2B5EF4-FFF2-40B4-BE49-F238E27FC236}">
                <a16:creationId xmlns:a16="http://schemas.microsoft.com/office/drawing/2014/main" id="{5CB88703-900F-8394-672D-67DA934DF718}"/>
              </a:ext>
            </a:extLst>
          </p:cNvPr>
          <p:cNvSpPr/>
          <p:nvPr/>
        </p:nvSpPr>
        <p:spPr bwMode="auto">
          <a:xfrm>
            <a:off x="6646597" y="3625852"/>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2" name="Rectangle 71">
            <a:extLst>
              <a:ext uri="{FF2B5EF4-FFF2-40B4-BE49-F238E27FC236}">
                <a16:creationId xmlns:a16="http://schemas.microsoft.com/office/drawing/2014/main" id="{422E1E20-9745-C85F-47B0-78C95F9D4098}"/>
              </a:ext>
            </a:extLst>
          </p:cNvPr>
          <p:cNvSpPr/>
          <p:nvPr/>
        </p:nvSpPr>
        <p:spPr bwMode="auto">
          <a:xfrm>
            <a:off x="4710373" y="3661929"/>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Supply Agreement</a:t>
            </a:r>
          </a:p>
        </p:txBody>
      </p:sp>
      <p:sp>
        <p:nvSpPr>
          <p:cNvPr id="76" name="Title 1">
            <a:extLst>
              <a:ext uri="{FF2B5EF4-FFF2-40B4-BE49-F238E27FC236}">
                <a16:creationId xmlns:a16="http://schemas.microsoft.com/office/drawing/2014/main" id="{26408FC9-E4D3-AB04-0478-CED23B2A4117}"/>
              </a:ext>
            </a:extLst>
          </p:cNvPr>
          <p:cNvSpPr>
            <a:spLocks noGrp="1"/>
          </p:cNvSpPr>
          <p:nvPr>
            <p:ph type="ctrTitle"/>
          </p:nvPr>
        </p:nvSpPr>
        <p:spPr/>
        <p:txBody>
          <a:bodyPr>
            <a:normAutofit fontScale="90000"/>
          </a:bodyPr>
          <a:lstStyle/>
          <a:p>
            <a:r>
              <a:rPr lang="en-US" dirty="0"/>
              <a:t>Independent Power and Targeted Risk Allocation with Contracts Signed at Financial Close</a:t>
            </a:r>
          </a:p>
        </p:txBody>
      </p:sp>
      <p:sp>
        <p:nvSpPr>
          <p:cNvPr id="3" name="Slide Number Placeholder 2">
            <a:extLst>
              <a:ext uri="{FF2B5EF4-FFF2-40B4-BE49-F238E27FC236}">
                <a16:creationId xmlns:a16="http://schemas.microsoft.com/office/drawing/2014/main" id="{10D6B1A7-20A4-62C2-2581-AFE2F8292705}"/>
              </a:ext>
            </a:extLst>
          </p:cNvPr>
          <p:cNvSpPr>
            <a:spLocks noGrp="1"/>
          </p:cNvSpPr>
          <p:nvPr>
            <p:ph type="sldNum" sz="quarter" idx="4294967295"/>
          </p:nvPr>
        </p:nvSpPr>
        <p:spPr>
          <a:xfrm>
            <a:off x="11493500" y="6356350"/>
            <a:ext cx="698500" cy="365125"/>
          </a:xfrm>
        </p:spPr>
        <p:txBody>
          <a:bodyPr/>
          <a:lstStyle/>
          <a:p>
            <a:fld id="{EB241CD2-1E45-42A3-B213-66A034DF9A3B}" type="slidenum">
              <a:rPr lang="en-GB" smtClean="0"/>
              <a:pPr/>
              <a:t>273</a:t>
            </a:fld>
            <a:endParaRPr lang="en-GB" dirty="0"/>
          </a:p>
        </p:txBody>
      </p:sp>
      <p:sp>
        <p:nvSpPr>
          <p:cNvPr id="47" name="Rectangle 46">
            <a:extLst>
              <a:ext uri="{FF2B5EF4-FFF2-40B4-BE49-F238E27FC236}">
                <a16:creationId xmlns:a16="http://schemas.microsoft.com/office/drawing/2014/main" id="{D8784384-46D8-5C90-A17B-0BE54F4DF4F2}"/>
              </a:ext>
            </a:extLst>
          </p:cNvPr>
          <p:cNvSpPr/>
          <p:nvPr/>
        </p:nvSpPr>
        <p:spPr bwMode="auto">
          <a:xfrm>
            <a:off x="5004757" y="4363028"/>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55E2C001-93EE-0187-8226-3F8BCAE9B29E}"/>
              </a:ext>
            </a:extLst>
          </p:cNvPr>
          <p:cNvCxnSpPr>
            <a:cxnSpLocks/>
          </p:cNvCxnSpPr>
          <p:nvPr/>
        </p:nvCxnSpPr>
        <p:spPr>
          <a:xfrm flipH="1" flipV="1">
            <a:off x="6532500" y="3946841"/>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9A299B-0064-9DC8-6594-9390DC078F2D}"/>
              </a:ext>
            </a:extLst>
          </p:cNvPr>
          <p:cNvCxnSpPr/>
          <p:nvPr/>
        </p:nvCxnSpPr>
        <p:spPr>
          <a:xfrm flipV="1">
            <a:off x="4628895" y="3946843"/>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EEC9B2-B50E-7071-9164-3EAE835F8548}"/>
              </a:ext>
            </a:extLst>
          </p:cNvPr>
          <p:cNvSpPr txBox="1"/>
          <p:nvPr/>
        </p:nvSpPr>
        <p:spPr>
          <a:xfrm>
            <a:off x="8564501" y="1608644"/>
            <a:ext cx="875495" cy="1806970"/>
          </a:xfrm>
          <a:prstGeom prst="rect">
            <a:avLst/>
          </a:prstGeom>
          <a:solidFill>
            <a:srgbClr val="00B050"/>
          </a:solidFill>
        </p:spPr>
        <p:txBody>
          <a:bodyPr wrap="square" rtlCol="0">
            <a:spAutoFit/>
          </a:bodyPr>
          <a:lstStyle/>
          <a:p>
            <a:r>
              <a:rPr lang="en-US" sz="1013" dirty="0">
                <a:latin typeface="Arial" panose="020B0604020202020204" pitchFamily="34" charset="0"/>
                <a:cs typeface="Arial" panose="020B0604020202020204" pitchFamily="34" charset="0"/>
              </a:rPr>
              <a:t>Each contract can have many nuances with penalties, bonuses, default clauses, termination.</a:t>
            </a:r>
          </a:p>
        </p:txBody>
      </p:sp>
      <p:cxnSp>
        <p:nvCxnSpPr>
          <p:cNvPr id="30" name="Straight Arrow Connector 29">
            <a:extLst>
              <a:ext uri="{FF2B5EF4-FFF2-40B4-BE49-F238E27FC236}">
                <a16:creationId xmlns:a16="http://schemas.microsoft.com/office/drawing/2014/main" id="{4099DA15-CC0A-C564-C2D2-6C87C46F1258}"/>
              </a:ext>
            </a:extLst>
          </p:cNvPr>
          <p:cNvCxnSpPr>
            <a:cxnSpLocks/>
          </p:cNvCxnSpPr>
          <p:nvPr/>
        </p:nvCxnSpPr>
        <p:spPr>
          <a:xfrm>
            <a:off x="6061010" y="2492027"/>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3BBC0CB-FC65-B22F-C952-6C3D40730BA5}"/>
              </a:ext>
            </a:extLst>
          </p:cNvPr>
          <p:cNvSpPr/>
          <p:nvPr/>
        </p:nvSpPr>
        <p:spPr bwMode="auto">
          <a:xfrm>
            <a:off x="5622207" y="2633261"/>
            <a:ext cx="823690" cy="47411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Price Risk from Plant Performance and Efficiency targets</a:t>
            </a:r>
          </a:p>
        </p:txBody>
      </p:sp>
      <p:sp>
        <p:nvSpPr>
          <p:cNvPr id="6" name="TextBox 5">
            <a:extLst>
              <a:ext uri="{FF2B5EF4-FFF2-40B4-BE49-F238E27FC236}">
                <a16:creationId xmlns:a16="http://schemas.microsoft.com/office/drawing/2014/main" id="{8119F937-7E60-350E-BE85-0E46249B1B80}"/>
              </a:ext>
            </a:extLst>
          </p:cNvPr>
          <p:cNvSpPr txBox="1"/>
          <p:nvPr/>
        </p:nvSpPr>
        <p:spPr>
          <a:xfrm>
            <a:off x="6259251" y="4888188"/>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DB3DCD89-2A5F-30EA-6215-CA9D700804DC}"/>
              </a:ext>
            </a:extLst>
          </p:cNvPr>
          <p:cNvSpPr txBox="1"/>
          <p:nvPr/>
        </p:nvSpPr>
        <p:spPr>
          <a:xfrm>
            <a:off x="4685110" y="4852403"/>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5" name="TextBox 4">
            <a:extLst>
              <a:ext uri="{FF2B5EF4-FFF2-40B4-BE49-F238E27FC236}">
                <a16:creationId xmlns:a16="http://schemas.microsoft.com/office/drawing/2014/main" id="{59D2E98B-B0F9-A1FD-BE0C-D179F671F42F}"/>
              </a:ext>
            </a:extLst>
          </p:cNvPr>
          <p:cNvSpPr txBox="1"/>
          <p:nvPr/>
        </p:nvSpPr>
        <p:spPr>
          <a:xfrm>
            <a:off x="7015255" y="1679605"/>
            <a:ext cx="1330848" cy="1754326"/>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Orsted did not have the discipline imposed by project finance. But there are costs of risk allocation. Which model is better.</a:t>
            </a:r>
          </a:p>
        </p:txBody>
      </p:sp>
    </p:spTree>
    <p:extLst>
      <p:ext uri="{BB962C8B-B14F-4D97-AF65-F5344CB8AC3E}">
        <p14:creationId xmlns:p14="http://schemas.microsoft.com/office/powerpoint/2010/main" val="341781322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C1D1-63C0-3400-53B3-99876B468DBC}"/>
              </a:ext>
            </a:extLst>
          </p:cNvPr>
          <p:cNvSpPr>
            <a:spLocks noGrp="1"/>
          </p:cNvSpPr>
          <p:nvPr>
            <p:ph type="ctrTitle"/>
          </p:nvPr>
        </p:nvSpPr>
        <p:spPr/>
        <p:txBody>
          <a:bodyPr/>
          <a:lstStyle/>
          <a:p>
            <a:r>
              <a:rPr lang="en-US" dirty="0"/>
              <a:t>2000’s, Renewable Energy and Feed-in Tariffs</a:t>
            </a:r>
          </a:p>
        </p:txBody>
      </p:sp>
    </p:spTree>
    <p:extLst>
      <p:ext uri="{BB962C8B-B14F-4D97-AF65-F5344CB8AC3E}">
        <p14:creationId xmlns:p14="http://schemas.microsoft.com/office/powerpoint/2010/main" val="46006053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ctrTitle"/>
          </p:nvPr>
        </p:nvSpPr>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type="body" sz="quarter" idx="13"/>
          </p:nvPr>
        </p:nvSpPr>
        <p:spPr/>
        <p:txBody>
          <a:bodyPr>
            <a:normAutofit/>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sp>
        <p:nvSpPr>
          <p:cNvPr id="4" name="Slide Number Placeholder 3">
            <a:extLst>
              <a:ext uri="{FF2B5EF4-FFF2-40B4-BE49-F238E27FC236}">
                <a16:creationId xmlns:a16="http://schemas.microsoft.com/office/drawing/2014/main" id="{0647310A-D52B-A3B2-19FF-2F8B9E731C2B}"/>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275</a:t>
            </a:fld>
            <a:endParaRPr lang="en-GB" dirty="0"/>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7066469" y="4492766"/>
            <a:ext cx="2783447" cy="2046147"/>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2285303" y="3713767"/>
            <a:ext cx="3645059" cy="2246769"/>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spTree>
    <p:extLst>
      <p:ext uri="{BB962C8B-B14F-4D97-AF65-F5344CB8AC3E}">
        <p14:creationId xmlns:p14="http://schemas.microsoft.com/office/powerpoint/2010/main" val="409911272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4715126" y="3692742"/>
            <a:ext cx="808313" cy="19776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6417560" y="4228693"/>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6491878" y="3953661"/>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5543716" y="3613303"/>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p:cNvSpPr/>
          <p:nvPr/>
        </p:nvSpPr>
        <p:spPr bwMode="auto">
          <a:xfrm>
            <a:off x="5277908" y="2089237"/>
            <a:ext cx="1636187" cy="6127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Government or Utility Company Off-taker</a:t>
            </a:r>
          </a:p>
        </p:txBody>
      </p:sp>
      <p:sp>
        <p:nvSpPr>
          <p:cNvPr id="14" name="Oval 13"/>
          <p:cNvSpPr/>
          <p:nvPr/>
        </p:nvSpPr>
        <p:spPr bwMode="auto">
          <a:xfrm>
            <a:off x="3590167" y="3380804"/>
            <a:ext cx="1122881" cy="6057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p:cNvSpPr/>
          <p:nvPr/>
        </p:nvSpPr>
        <p:spPr bwMode="auto">
          <a:xfrm>
            <a:off x="4892692" y="3583085"/>
            <a:ext cx="543869" cy="46571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p:cNvSpPr/>
          <p:nvPr/>
        </p:nvSpPr>
        <p:spPr bwMode="auto">
          <a:xfrm>
            <a:off x="7467601" y="3640841"/>
            <a:ext cx="1045934" cy="56218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 also often investor</a:t>
            </a:r>
          </a:p>
        </p:txBody>
      </p:sp>
      <p:sp>
        <p:nvSpPr>
          <p:cNvPr id="32" name="Oval 31"/>
          <p:cNvSpPr/>
          <p:nvPr/>
        </p:nvSpPr>
        <p:spPr bwMode="auto">
          <a:xfrm>
            <a:off x="7253288" y="4713811"/>
            <a:ext cx="1200150" cy="64400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p:cNvSpPr/>
          <p:nvPr/>
        </p:nvSpPr>
        <p:spPr bwMode="auto">
          <a:xfrm>
            <a:off x="3688888" y="4628085"/>
            <a:ext cx="997368" cy="72972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p:cNvSpPr/>
          <p:nvPr/>
        </p:nvSpPr>
        <p:spPr bwMode="auto">
          <a:xfrm>
            <a:off x="6417561" y="446566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p:cNvCxnSpPr>
            <a:cxnSpLocks/>
            <a:stCxn id="7" idx="3"/>
          </p:cNvCxnSpPr>
          <p:nvPr/>
        </p:nvCxnSpPr>
        <p:spPr bwMode="auto">
          <a:xfrm flipH="1">
            <a:off x="4712066" y="4228693"/>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096000" y="2708870"/>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6681587" y="3835791"/>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ctrTitle"/>
          </p:nvPr>
        </p:nvSpPr>
        <p:spPr/>
        <p:txBody>
          <a:bodyPr>
            <a:normAutofit/>
          </a:bodyPr>
          <a:lstStyle/>
          <a:p>
            <a:r>
              <a:rPr lang="en-US" dirty="0"/>
              <a:t>Renewable Project Finance Diagram </a:t>
            </a:r>
          </a:p>
        </p:txBody>
      </p:sp>
      <p:sp>
        <p:nvSpPr>
          <p:cNvPr id="2" name="Slide Number Placeholder 1">
            <a:extLst>
              <a:ext uri="{FF2B5EF4-FFF2-40B4-BE49-F238E27FC236}">
                <a16:creationId xmlns:a16="http://schemas.microsoft.com/office/drawing/2014/main" id="{086A9E18-0FFA-FE15-7BF7-044F14C11314}"/>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276</a:t>
            </a:fld>
            <a:endParaRPr lang="en-GB" dirty="0"/>
          </a:p>
        </p:txBody>
      </p:sp>
      <p:sp>
        <p:nvSpPr>
          <p:cNvPr id="47" name="Rectangle 46"/>
          <p:cNvSpPr/>
          <p:nvPr/>
        </p:nvSpPr>
        <p:spPr bwMode="auto">
          <a:xfrm>
            <a:off x="5039747" y="4572967"/>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6567489" y="4156780"/>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flipV="1">
            <a:off x="4663885" y="4156782"/>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C1265A-3C31-4836-AC2C-8F04C5555E34}"/>
              </a:ext>
            </a:extLst>
          </p:cNvPr>
          <p:cNvCxnSpPr>
            <a:cxnSpLocks/>
            <a:stCxn id="3" idx="2"/>
          </p:cNvCxnSpPr>
          <p:nvPr/>
        </p:nvCxnSpPr>
        <p:spPr>
          <a:xfrm flipH="1">
            <a:off x="6456428" y="2647065"/>
            <a:ext cx="1484183" cy="1048909"/>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a:endCxn id="8" idx="2"/>
          </p:cNvCxnSpPr>
          <p:nvPr/>
        </p:nvCxnSpPr>
        <p:spPr>
          <a:xfrm>
            <a:off x="4892853" y="2237339"/>
            <a:ext cx="385057" cy="15826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5657198" y="2843200"/>
            <a:ext cx="799229" cy="39148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Contract with subsidy scheme and merchant</a:t>
            </a:r>
          </a:p>
        </p:txBody>
      </p:sp>
      <p:sp>
        <p:nvSpPr>
          <p:cNvPr id="6" name="TextBox 5">
            <a:extLst>
              <a:ext uri="{FF2B5EF4-FFF2-40B4-BE49-F238E27FC236}">
                <a16:creationId xmlns:a16="http://schemas.microsoft.com/office/drawing/2014/main" id="{1DDD73AC-91A8-4032-9BEF-BFA8DF96026B}"/>
              </a:ext>
            </a:extLst>
          </p:cNvPr>
          <p:cNvSpPr txBox="1"/>
          <p:nvPr/>
        </p:nvSpPr>
        <p:spPr>
          <a:xfrm>
            <a:off x="6294241" y="5098127"/>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4720100" y="5062343"/>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35" name="Oval 34">
            <a:extLst>
              <a:ext uri="{FF2B5EF4-FFF2-40B4-BE49-F238E27FC236}">
                <a16:creationId xmlns:a16="http://schemas.microsoft.com/office/drawing/2014/main" id="{490E03DE-8695-42A2-9C31-D9434138DC9E}"/>
              </a:ext>
            </a:extLst>
          </p:cNvPr>
          <p:cNvSpPr/>
          <p:nvPr/>
        </p:nvSpPr>
        <p:spPr bwMode="auto">
          <a:xfrm>
            <a:off x="4014720" y="1906701"/>
            <a:ext cx="892109" cy="52899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Subsidy paid by ratepayers</a:t>
            </a:r>
          </a:p>
        </p:txBody>
      </p:sp>
      <p:cxnSp>
        <p:nvCxnSpPr>
          <p:cNvPr id="36" name="Straight Arrow Connector 35">
            <a:extLst>
              <a:ext uri="{FF2B5EF4-FFF2-40B4-BE49-F238E27FC236}">
                <a16:creationId xmlns:a16="http://schemas.microsoft.com/office/drawing/2014/main" id="{32049FFC-4AEF-42FD-B347-BD70376CA7DB}"/>
              </a:ext>
            </a:extLst>
          </p:cNvPr>
          <p:cNvCxnSpPr>
            <a:cxnSpLocks/>
          </p:cNvCxnSpPr>
          <p:nvPr/>
        </p:nvCxnSpPr>
        <p:spPr>
          <a:xfrm>
            <a:off x="4227195" y="3986508"/>
            <a:ext cx="0" cy="62248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54DD171-7FF5-4AE9-87A5-BC3AEC0E1FD3}"/>
              </a:ext>
            </a:extLst>
          </p:cNvPr>
          <p:cNvSpPr/>
          <p:nvPr/>
        </p:nvSpPr>
        <p:spPr bwMode="auto">
          <a:xfrm>
            <a:off x="6609096" y="3033431"/>
            <a:ext cx="867195" cy="37053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Volume Risk from Variable Wind Resource</a:t>
            </a:r>
          </a:p>
        </p:txBody>
      </p:sp>
      <p:pic>
        <p:nvPicPr>
          <p:cNvPr id="3" name="Picture 2">
            <a:extLst>
              <a:ext uri="{FF2B5EF4-FFF2-40B4-BE49-F238E27FC236}">
                <a16:creationId xmlns:a16="http://schemas.microsoft.com/office/drawing/2014/main" id="{3642DF83-AF58-4BDF-4A96-F7231321BABF}"/>
              </a:ext>
            </a:extLst>
          </p:cNvPr>
          <p:cNvPicPr>
            <a:picLocks noChangeAspect="1"/>
          </p:cNvPicPr>
          <p:nvPr/>
        </p:nvPicPr>
        <p:blipFill>
          <a:blip r:embed="rId2"/>
          <a:stretch>
            <a:fillRect/>
          </a:stretch>
        </p:blipFill>
        <p:spPr>
          <a:xfrm>
            <a:off x="7170052" y="1903750"/>
            <a:ext cx="1541115" cy="743315"/>
          </a:xfrm>
          <a:prstGeom prst="rect">
            <a:avLst/>
          </a:prstGeom>
        </p:spPr>
      </p:pic>
    </p:spTree>
    <p:extLst>
      <p:ext uri="{BB962C8B-B14F-4D97-AF65-F5344CB8AC3E}">
        <p14:creationId xmlns:p14="http://schemas.microsoft.com/office/powerpoint/2010/main" val="365446232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46AC-3D35-EDA6-FEFB-9044A766F08E}"/>
              </a:ext>
            </a:extLst>
          </p:cNvPr>
          <p:cNvSpPr>
            <a:spLocks noGrp="1"/>
          </p:cNvSpPr>
          <p:nvPr>
            <p:ph type="ctrTitle"/>
          </p:nvPr>
        </p:nvSpPr>
        <p:spPr/>
        <p:txBody>
          <a:bodyPr>
            <a:normAutofit/>
          </a:bodyPr>
          <a:lstStyle/>
          <a:p>
            <a:r>
              <a:rPr lang="en-US" dirty="0"/>
              <a:t>Section 5, Part 2 – Introduction to PPA Structures and Reading PPAs</a:t>
            </a:r>
          </a:p>
        </p:txBody>
      </p:sp>
      <p:sp>
        <p:nvSpPr>
          <p:cNvPr id="3" name="Content Placeholder 2">
            <a:extLst>
              <a:ext uri="{FF2B5EF4-FFF2-40B4-BE49-F238E27FC236}">
                <a16:creationId xmlns:a16="http://schemas.microsoft.com/office/drawing/2014/main" id="{5534CF4C-16A9-4E24-B65F-64A3500C7968}"/>
              </a:ext>
            </a:extLst>
          </p:cNvPr>
          <p:cNvSpPr>
            <a:spLocks noGrp="1"/>
          </p:cNvSpPr>
          <p:nvPr>
            <p:ph type="body" sz="quarter" idx="13"/>
          </p:nvPr>
        </p:nvSpPr>
        <p:spPr>
          <a:solidFill>
            <a:schemeClr val="accent4">
              <a:lumMod val="60000"/>
              <a:lumOff val="40000"/>
            </a:schemeClr>
          </a:solidFill>
        </p:spPr>
        <p:txBody>
          <a:bodyPr>
            <a:normAutofit/>
          </a:bodyPr>
          <a:lstStyle/>
          <a:p>
            <a:r>
              <a:rPr lang="en-US" sz="3200" dirty="0">
                <a:solidFill>
                  <a:srgbClr val="1F497D"/>
                </a:solidFill>
                <a:latin typeface="Calibri" panose="020F0502020204030204" pitchFamily="34" charset="0"/>
              </a:rPr>
              <a:t>Ensure that the PPA financial section includes different costs and how they should be calculated for various ancillary service functions that the BESS is capable of providing (for e.g., frequency &amp; voltage management, spinning reserve, load shifting, </a:t>
            </a:r>
            <a:r>
              <a:rPr lang="en-US" sz="3200" dirty="0" err="1">
                <a:solidFill>
                  <a:srgbClr val="1F497D"/>
                </a:solidFill>
                <a:latin typeface="Calibri" panose="020F0502020204030204" pitchFamily="34" charset="0"/>
              </a:rPr>
              <a:t>etc</a:t>
            </a:r>
            <a:r>
              <a:rPr lang="en-US" sz="3200" dirty="0">
                <a:solidFill>
                  <a:srgbClr val="1F497D"/>
                </a:solidFill>
                <a:latin typeface="Calibri" panose="020F0502020204030204" pitchFamily="34" charset="0"/>
              </a:rPr>
              <a:t>).</a:t>
            </a:r>
          </a:p>
          <a:p>
            <a:endParaRPr lang="en-US" sz="2800" dirty="0"/>
          </a:p>
        </p:txBody>
      </p:sp>
    </p:spTree>
    <p:extLst>
      <p:ext uri="{BB962C8B-B14F-4D97-AF65-F5344CB8AC3E}">
        <p14:creationId xmlns:p14="http://schemas.microsoft.com/office/powerpoint/2010/main" val="182515178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A79D-90EC-87D1-D056-6437FB1D9ABD}"/>
              </a:ext>
            </a:extLst>
          </p:cNvPr>
          <p:cNvSpPr>
            <a:spLocks noGrp="1"/>
          </p:cNvSpPr>
          <p:nvPr>
            <p:ph type="ctrTitle"/>
          </p:nvPr>
        </p:nvSpPr>
        <p:spPr/>
        <p:txBody>
          <a:bodyPr/>
          <a:lstStyle/>
          <a:p>
            <a:r>
              <a:rPr lang="en-US" dirty="0"/>
              <a:t>General Approach</a:t>
            </a:r>
          </a:p>
        </p:txBody>
      </p:sp>
      <p:sp>
        <p:nvSpPr>
          <p:cNvPr id="3" name="Content Placeholder 2">
            <a:extLst>
              <a:ext uri="{FF2B5EF4-FFF2-40B4-BE49-F238E27FC236}">
                <a16:creationId xmlns:a16="http://schemas.microsoft.com/office/drawing/2014/main" id="{3103EDEE-7E0A-8554-8188-4EBE12D73113}"/>
              </a:ext>
            </a:extLst>
          </p:cNvPr>
          <p:cNvSpPr>
            <a:spLocks noGrp="1"/>
          </p:cNvSpPr>
          <p:nvPr>
            <p:ph type="body" sz="quarter" idx="13"/>
          </p:nvPr>
        </p:nvSpPr>
        <p:spPr/>
        <p:txBody>
          <a:bodyPr>
            <a:normAutofit/>
          </a:bodyPr>
          <a:lstStyle/>
          <a:p>
            <a:r>
              <a:rPr lang="en-US" dirty="0"/>
              <a:t>Use three examples</a:t>
            </a:r>
          </a:p>
          <a:p>
            <a:pPr lvl="1"/>
            <a:r>
              <a:rPr lang="en-US" sz="1800" dirty="0"/>
              <a:t>Completed PPA with prices, penalties, terms</a:t>
            </a:r>
          </a:p>
          <a:p>
            <a:pPr lvl="1"/>
            <a:r>
              <a:rPr lang="en-US" sz="1800" dirty="0"/>
              <a:t>RFP with PPA outline</a:t>
            </a:r>
          </a:p>
          <a:p>
            <a:pPr lvl="1"/>
            <a:r>
              <a:rPr lang="en-US" sz="1800" dirty="0"/>
              <a:t>PPA template without specific prices</a:t>
            </a:r>
          </a:p>
          <a:p>
            <a:r>
              <a:rPr lang="en-US" dirty="0"/>
              <a:t>In each case the PPA defines battery and not the specific uses</a:t>
            </a:r>
          </a:p>
          <a:p>
            <a:r>
              <a:rPr lang="en-US" dirty="0"/>
              <a:t>Even though there are clearly costs (lifespan and degradation), the PPAs do not have direct variable cost charge</a:t>
            </a:r>
          </a:p>
          <a:p>
            <a:r>
              <a:rPr lang="en-US" dirty="0"/>
              <a:t>Define the duration of the storage</a:t>
            </a:r>
          </a:p>
          <a:p>
            <a:r>
              <a:rPr lang="en-US" dirty="0"/>
              <a:t>Define the maximum cycles per day</a:t>
            </a:r>
          </a:p>
          <a:p>
            <a:r>
              <a:rPr lang="en-US" dirty="0"/>
              <a:t>These examples are certainly not optimal</a:t>
            </a:r>
          </a:p>
          <a:p>
            <a:endParaRPr lang="en-US" dirty="0"/>
          </a:p>
        </p:txBody>
      </p:sp>
    </p:spTree>
    <p:extLst>
      <p:ext uri="{BB962C8B-B14F-4D97-AF65-F5344CB8AC3E}">
        <p14:creationId xmlns:p14="http://schemas.microsoft.com/office/powerpoint/2010/main" val="226980940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F9C0-609F-8860-21D2-266E9123975E}"/>
              </a:ext>
            </a:extLst>
          </p:cNvPr>
          <p:cNvSpPr>
            <a:spLocks noGrp="1"/>
          </p:cNvSpPr>
          <p:nvPr>
            <p:ph type="ctrTitle"/>
          </p:nvPr>
        </p:nvSpPr>
        <p:spPr/>
        <p:txBody>
          <a:bodyPr/>
          <a:lstStyle/>
          <a:p>
            <a:r>
              <a:rPr lang="en-US" dirty="0"/>
              <a:t>PPA Example 1</a:t>
            </a:r>
          </a:p>
        </p:txBody>
      </p:sp>
      <p:sp>
        <p:nvSpPr>
          <p:cNvPr id="3" name="Content Placeholder 2">
            <a:extLst>
              <a:ext uri="{FF2B5EF4-FFF2-40B4-BE49-F238E27FC236}">
                <a16:creationId xmlns:a16="http://schemas.microsoft.com/office/drawing/2014/main" id="{66D0182A-69F4-2A6C-EA15-7D12E0042680}"/>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B194A89-CDE1-AF99-25A3-31CB02A7A288}"/>
              </a:ext>
            </a:extLst>
          </p:cNvPr>
          <p:cNvPicPr>
            <a:picLocks noChangeAspect="1"/>
          </p:cNvPicPr>
          <p:nvPr/>
        </p:nvPicPr>
        <p:blipFill>
          <a:blip r:embed="rId2"/>
          <a:stretch>
            <a:fillRect/>
          </a:stretch>
        </p:blipFill>
        <p:spPr>
          <a:xfrm>
            <a:off x="3797471" y="1555664"/>
            <a:ext cx="4057373" cy="5167724"/>
          </a:xfrm>
          <a:prstGeom prst="rect">
            <a:avLst/>
          </a:prstGeom>
        </p:spPr>
      </p:pic>
    </p:spTree>
    <p:extLst>
      <p:ext uri="{BB962C8B-B14F-4D97-AF65-F5344CB8AC3E}">
        <p14:creationId xmlns:p14="http://schemas.microsoft.com/office/powerpoint/2010/main" val="898371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4035-0203-AFAE-6E68-1DAE142F62D3}"/>
              </a:ext>
            </a:extLst>
          </p:cNvPr>
          <p:cNvSpPr>
            <a:spLocks noGrp="1"/>
          </p:cNvSpPr>
          <p:nvPr>
            <p:ph type="ctrTitle"/>
          </p:nvPr>
        </p:nvSpPr>
        <p:spPr/>
        <p:txBody>
          <a:bodyPr/>
          <a:lstStyle/>
          <a:p>
            <a:r>
              <a:rPr lang="en-US" dirty="0"/>
              <a:t>Norway with Tracking</a:t>
            </a:r>
          </a:p>
        </p:txBody>
      </p:sp>
      <p:sp>
        <p:nvSpPr>
          <p:cNvPr id="3" name="Content Placeholder 2">
            <a:extLst>
              <a:ext uri="{FF2B5EF4-FFF2-40B4-BE49-F238E27FC236}">
                <a16:creationId xmlns:a16="http://schemas.microsoft.com/office/drawing/2014/main" id="{9E1B23BA-3F15-8508-DFC7-8E4FCF447657}"/>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0509A4D-65E6-41CF-55F3-0B02944BA7BE}"/>
              </a:ext>
            </a:extLst>
          </p:cNvPr>
          <p:cNvPicPr>
            <a:picLocks noChangeAspect="1"/>
          </p:cNvPicPr>
          <p:nvPr/>
        </p:nvPicPr>
        <p:blipFill>
          <a:blip r:embed="rId2"/>
          <a:stretch>
            <a:fillRect/>
          </a:stretch>
        </p:blipFill>
        <p:spPr>
          <a:xfrm>
            <a:off x="1792852" y="3429000"/>
            <a:ext cx="8570349" cy="3283168"/>
          </a:xfrm>
          <a:prstGeom prst="rect">
            <a:avLst/>
          </a:prstGeom>
        </p:spPr>
      </p:pic>
      <p:sp>
        <p:nvSpPr>
          <p:cNvPr id="8" name="TextBox 7">
            <a:extLst>
              <a:ext uri="{FF2B5EF4-FFF2-40B4-BE49-F238E27FC236}">
                <a16:creationId xmlns:a16="http://schemas.microsoft.com/office/drawing/2014/main" id="{AC1BD0FA-A048-3EE2-BF1B-51C0E73D5B45}"/>
              </a:ext>
            </a:extLst>
          </p:cNvPr>
          <p:cNvSpPr txBox="1"/>
          <p:nvPr/>
        </p:nvSpPr>
        <p:spPr>
          <a:xfrm>
            <a:off x="1965435" y="2036137"/>
            <a:ext cx="3310758" cy="369332"/>
          </a:xfrm>
          <a:prstGeom prst="rect">
            <a:avLst/>
          </a:prstGeom>
          <a:solidFill>
            <a:srgbClr val="FFFF00"/>
          </a:solidFill>
        </p:spPr>
        <p:txBody>
          <a:bodyPr wrap="square" rtlCol="0">
            <a:spAutoFit/>
          </a:bodyPr>
          <a:lstStyle/>
          <a:p>
            <a:r>
              <a:rPr lang="en-US" dirty="0"/>
              <a:t>The capacity factor is 15.8%</a:t>
            </a:r>
          </a:p>
        </p:txBody>
      </p:sp>
      <p:pic>
        <p:nvPicPr>
          <p:cNvPr id="10" name="Picture 9">
            <a:extLst>
              <a:ext uri="{FF2B5EF4-FFF2-40B4-BE49-F238E27FC236}">
                <a16:creationId xmlns:a16="http://schemas.microsoft.com/office/drawing/2014/main" id="{D9D7F423-E1E8-0504-DEF5-E9172793EA31}"/>
              </a:ext>
            </a:extLst>
          </p:cNvPr>
          <p:cNvPicPr>
            <a:picLocks noChangeAspect="1"/>
          </p:cNvPicPr>
          <p:nvPr/>
        </p:nvPicPr>
        <p:blipFill>
          <a:blip r:embed="rId3"/>
          <a:stretch>
            <a:fillRect/>
          </a:stretch>
        </p:blipFill>
        <p:spPr>
          <a:xfrm>
            <a:off x="6615808" y="549657"/>
            <a:ext cx="3482216" cy="2972959"/>
          </a:xfrm>
          <a:prstGeom prst="rect">
            <a:avLst/>
          </a:prstGeom>
        </p:spPr>
      </p:pic>
    </p:spTree>
    <p:extLst>
      <p:ext uri="{BB962C8B-B14F-4D97-AF65-F5344CB8AC3E}">
        <p14:creationId xmlns:p14="http://schemas.microsoft.com/office/powerpoint/2010/main" val="110900120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08C45-4505-D357-0DD8-CBF0E5881662}"/>
              </a:ext>
            </a:extLst>
          </p:cNvPr>
          <p:cNvSpPr>
            <a:spLocks noGrp="1"/>
          </p:cNvSpPr>
          <p:nvPr>
            <p:ph type="ctrTitle"/>
          </p:nvPr>
        </p:nvSpPr>
        <p:spPr/>
        <p:txBody>
          <a:bodyPr/>
          <a:lstStyle/>
          <a:p>
            <a:r>
              <a:rPr lang="en-US" dirty="0"/>
              <a:t>PPA Example 2</a:t>
            </a:r>
          </a:p>
        </p:txBody>
      </p:sp>
      <p:sp>
        <p:nvSpPr>
          <p:cNvPr id="3" name="Content Placeholder 2">
            <a:extLst>
              <a:ext uri="{FF2B5EF4-FFF2-40B4-BE49-F238E27FC236}">
                <a16:creationId xmlns:a16="http://schemas.microsoft.com/office/drawing/2014/main" id="{3555E692-6009-5D3C-C568-2465FB0511D7}"/>
              </a:ext>
            </a:extLst>
          </p:cNvPr>
          <p:cNvSpPr>
            <a:spLocks noGrp="1"/>
          </p:cNvSpPr>
          <p:nvPr>
            <p:ph type="body" sz="quarter" idx="13"/>
          </p:nvPr>
        </p:nvSpPr>
        <p:spPr/>
        <p:txBody>
          <a:bodyPr/>
          <a:lstStyle/>
          <a:p>
            <a:r>
              <a:rPr lang="en-US" dirty="0"/>
              <a:t>.</a:t>
            </a:r>
          </a:p>
        </p:txBody>
      </p:sp>
      <p:pic>
        <p:nvPicPr>
          <p:cNvPr id="5" name="Picture 4">
            <a:extLst>
              <a:ext uri="{FF2B5EF4-FFF2-40B4-BE49-F238E27FC236}">
                <a16:creationId xmlns:a16="http://schemas.microsoft.com/office/drawing/2014/main" id="{99216A3E-65FA-540B-190D-A77FB7D59924}"/>
              </a:ext>
            </a:extLst>
          </p:cNvPr>
          <p:cNvPicPr>
            <a:picLocks noChangeAspect="1"/>
          </p:cNvPicPr>
          <p:nvPr/>
        </p:nvPicPr>
        <p:blipFill>
          <a:blip r:embed="rId2"/>
          <a:stretch>
            <a:fillRect/>
          </a:stretch>
        </p:blipFill>
        <p:spPr>
          <a:xfrm>
            <a:off x="3178058" y="1946622"/>
            <a:ext cx="5639587" cy="4410691"/>
          </a:xfrm>
          <a:prstGeom prst="rect">
            <a:avLst/>
          </a:prstGeom>
        </p:spPr>
      </p:pic>
    </p:spTree>
    <p:extLst>
      <p:ext uri="{BB962C8B-B14F-4D97-AF65-F5344CB8AC3E}">
        <p14:creationId xmlns:p14="http://schemas.microsoft.com/office/powerpoint/2010/main" val="115424415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FAC5-1332-8405-4347-9B76A33ECEDE}"/>
              </a:ext>
            </a:extLst>
          </p:cNvPr>
          <p:cNvSpPr>
            <a:spLocks noGrp="1"/>
          </p:cNvSpPr>
          <p:nvPr>
            <p:ph type="ctrTitle"/>
          </p:nvPr>
        </p:nvSpPr>
        <p:spPr/>
        <p:txBody>
          <a:bodyPr/>
          <a:lstStyle/>
          <a:p>
            <a:r>
              <a:rPr lang="en-US" dirty="0"/>
              <a:t>PPA Example 3</a:t>
            </a:r>
          </a:p>
        </p:txBody>
      </p:sp>
      <p:sp>
        <p:nvSpPr>
          <p:cNvPr id="3" name="Content Placeholder 2">
            <a:extLst>
              <a:ext uri="{FF2B5EF4-FFF2-40B4-BE49-F238E27FC236}">
                <a16:creationId xmlns:a16="http://schemas.microsoft.com/office/drawing/2014/main" id="{85981591-7F31-36F2-832A-2A99C450F49B}"/>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4EA9F48-68C2-24CA-4014-C6B2B9B73AFC}"/>
              </a:ext>
            </a:extLst>
          </p:cNvPr>
          <p:cNvPicPr>
            <a:picLocks noChangeAspect="1"/>
          </p:cNvPicPr>
          <p:nvPr/>
        </p:nvPicPr>
        <p:blipFill>
          <a:blip r:embed="rId2"/>
          <a:stretch>
            <a:fillRect/>
          </a:stretch>
        </p:blipFill>
        <p:spPr>
          <a:xfrm>
            <a:off x="3414462" y="1524519"/>
            <a:ext cx="5658640" cy="4972744"/>
          </a:xfrm>
          <a:prstGeom prst="rect">
            <a:avLst/>
          </a:prstGeom>
        </p:spPr>
      </p:pic>
    </p:spTree>
    <p:extLst>
      <p:ext uri="{BB962C8B-B14F-4D97-AF65-F5344CB8AC3E}">
        <p14:creationId xmlns:p14="http://schemas.microsoft.com/office/powerpoint/2010/main" val="138957565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718B-D12C-2430-DB8C-2CA72E5B5F86}"/>
              </a:ext>
            </a:extLst>
          </p:cNvPr>
          <p:cNvSpPr>
            <a:spLocks noGrp="1"/>
          </p:cNvSpPr>
          <p:nvPr>
            <p:ph type="ctrTitle"/>
          </p:nvPr>
        </p:nvSpPr>
        <p:spPr/>
        <p:txBody>
          <a:bodyPr/>
          <a:lstStyle/>
          <a:p>
            <a:r>
              <a:rPr lang="en-US" dirty="0"/>
              <a:t>PPA Issues from Examples</a:t>
            </a:r>
          </a:p>
        </p:txBody>
      </p:sp>
      <p:sp>
        <p:nvSpPr>
          <p:cNvPr id="3" name="Content Placeholder 2">
            <a:extLst>
              <a:ext uri="{FF2B5EF4-FFF2-40B4-BE49-F238E27FC236}">
                <a16:creationId xmlns:a16="http://schemas.microsoft.com/office/drawing/2014/main" id="{0A7B9000-4376-5FBC-F4A5-8AF4A6CDE9CC}"/>
              </a:ext>
            </a:extLst>
          </p:cNvPr>
          <p:cNvSpPr>
            <a:spLocks noGrp="1"/>
          </p:cNvSpPr>
          <p:nvPr>
            <p:ph type="body" sz="quarter" idx="13"/>
          </p:nvPr>
        </p:nvSpPr>
        <p:spPr/>
        <p:txBody>
          <a:bodyPr>
            <a:normAutofit lnSpcReduction="10000"/>
          </a:bodyPr>
          <a:lstStyle/>
          <a:p>
            <a:r>
              <a:rPr lang="en-US" dirty="0"/>
              <a:t>Risks of construction over-run to investors</a:t>
            </a:r>
          </a:p>
          <a:p>
            <a:r>
              <a:rPr lang="en-US" dirty="0"/>
              <a:t>Risks of O&amp;M to investors</a:t>
            </a:r>
          </a:p>
          <a:p>
            <a:r>
              <a:rPr lang="en-US" dirty="0"/>
              <a:t>Risks of initial capacity in performance test</a:t>
            </a:r>
          </a:p>
          <a:p>
            <a:endParaRPr lang="en-US" dirty="0"/>
          </a:p>
          <a:p>
            <a:r>
              <a:rPr lang="en-US" dirty="0"/>
              <a:t>Should capacity be required or should it be allowed to degrade</a:t>
            </a:r>
          </a:p>
          <a:p>
            <a:r>
              <a:rPr lang="en-US" dirty="0"/>
              <a:t>Should capacity price be based on the kW of capacity or on the kWh of storage</a:t>
            </a:r>
          </a:p>
          <a:p>
            <a:r>
              <a:rPr lang="en-US" dirty="0"/>
              <a:t>Should risks of round-trip efficiency be allocated to battery investors</a:t>
            </a:r>
          </a:p>
          <a:p>
            <a:r>
              <a:rPr lang="en-US" dirty="0"/>
              <a:t>Should risks of degradation rate be allocated to investors</a:t>
            </a:r>
          </a:p>
          <a:p>
            <a:r>
              <a:rPr lang="en-US" dirty="0"/>
              <a:t>Should the risks of lifespan be allocated to investors</a:t>
            </a:r>
          </a:p>
          <a:p>
            <a:endParaRPr lang="en-US" dirty="0"/>
          </a:p>
          <a:p>
            <a:r>
              <a:rPr lang="en-US" dirty="0"/>
              <a:t>If buyer controls the cycles and operation, the degradation is affected</a:t>
            </a:r>
          </a:p>
          <a:p>
            <a:r>
              <a:rPr lang="en-US" dirty="0"/>
              <a:t> Could address with augmentation</a:t>
            </a:r>
          </a:p>
          <a:p>
            <a:r>
              <a:rPr lang="en-US" dirty="0"/>
              <a:t>Derivation of optimal LD charges that are not treated like random penalties</a:t>
            </a:r>
          </a:p>
        </p:txBody>
      </p:sp>
    </p:spTree>
    <p:extLst>
      <p:ext uri="{BB962C8B-B14F-4D97-AF65-F5344CB8AC3E}">
        <p14:creationId xmlns:p14="http://schemas.microsoft.com/office/powerpoint/2010/main" val="53184803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31B6-DF28-0013-EBFA-42E885B9CA3A}"/>
              </a:ext>
            </a:extLst>
          </p:cNvPr>
          <p:cNvSpPr>
            <a:spLocks noGrp="1"/>
          </p:cNvSpPr>
          <p:nvPr>
            <p:ph type="ctrTitle"/>
          </p:nvPr>
        </p:nvSpPr>
        <p:spPr/>
        <p:txBody>
          <a:bodyPr/>
          <a:lstStyle/>
          <a:p>
            <a:r>
              <a:rPr lang="en-US" dirty="0"/>
              <a:t>  Comment About PPAs</a:t>
            </a:r>
          </a:p>
        </p:txBody>
      </p:sp>
      <p:sp>
        <p:nvSpPr>
          <p:cNvPr id="3" name="Content Placeholder 2">
            <a:extLst>
              <a:ext uri="{FF2B5EF4-FFF2-40B4-BE49-F238E27FC236}">
                <a16:creationId xmlns:a16="http://schemas.microsoft.com/office/drawing/2014/main" id="{B98647F4-F4E2-0DE3-1D24-400EC779E567}"/>
              </a:ext>
            </a:extLst>
          </p:cNvPr>
          <p:cNvSpPr>
            <a:spLocks noGrp="1"/>
          </p:cNvSpPr>
          <p:nvPr>
            <p:ph type="body" sz="quarter" idx="13"/>
          </p:nvPr>
        </p:nvSpPr>
        <p:spPr>
          <a:solidFill>
            <a:schemeClr val="accent4">
              <a:lumMod val="60000"/>
              <a:lumOff val="40000"/>
            </a:schemeClr>
          </a:solidFill>
        </p:spPr>
        <p:txBody>
          <a:bodyPr>
            <a:normAutofit/>
          </a:bodyPr>
          <a:lstStyle/>
          <a:p>
            <a:pPr algn="l"/>
            <a:r>
              <a:rPr lang="en-US" sz="2400" dirty="0">
                <a:solidFill>
                  <a:srgbClr val="1F497D"/>
                </a:solidFill>
                <a:latin typeface="Calibri" panose="020F0502020204030204" pitchFamily="34" charset="0"/>
              </a:rPr>
              <a:t>Ensure that the PPA financial section includes different costs and how they should be calculated for various ancillary service functions that the BESS is capable of providing (for e.g., frequency &amp; voltage management, spinning reserve, load shifting, </a:t>
            </a:r>
            <a:r>
              <a:rPr lang="en-US" sz="2400" dirty="0" err="1">
                <a:solidFill>
                  <a:srgbClr val="1F497D"/>
                </a:solidFill>
                <a:latin typeface="Calibri" panose="020F0502020204030204" pitchFamily="34" charset="0"/>
              </a:rPr>
              <a:t>etc</a:t>
            </a:r>
            <a:r>
              <a:rPr lang="en-US" sz="2400" dirty="0">
                <a:solidFill>
                  <a:srgbClr val="1F497D"/>
                </a:solidFill>
                <a:latin typeface="Calibri" panose="020F0502020204030204" pitchFamily="34" charset="0"/>
              </a:rPr>
              <a:t>).</a:t>
            </a:r>
          </a:p>
          <a:p>
            <a:pPr algn="l"/>
            <a:endParaRPr lang="en-US" dirty="0"/>
          </a:p>
        </p:txBody>
      </p:sp>
      <p:pic>
        <p:nvPicPr>
          <p:cNvPr id="6" name="Picture 5">
            <a:extLst>
              <a:ext uri="{FF2B5EF4-FFF2-40B4-BE49-F238E27FC236}">
                <a16:creationId xmlns:a16="http://schemas.microsoft.com/office/drawing/2014/main" id="{C4A19230-104F-3A8C-D91C-3307706EF632}"/>
              </a:ext>
            </a:extLst>
          </p:cNvPr>
          <p:cNvPicPr>
            <a:picLocks noChangeAspect="1"/>
          </p:cNvPicPr>
          <p:nvPr/>
        </p:nvPicPr>
        <p:blipFill>
          <a:blip r:embed="rId2"/>
          <a:stretch>
            <a:fillRect/>
          </a:stretch>
        </p:blipFill>
        <p:spPr>
          <a:xfrm>
            <a:off x="2056625" y="4241836"/>
            <a:ext cx="7411484" cy="1714739"/>
          </a:xfrm>
          <a:prstGeom prst="rect">
            <a:avLst/>
          </a:prstGeom>
        </p:spPr>
      </p:pic>
      <p:sp>
        <p:nvSpPr>
          <p:cNvPr id="7" name="TextBox 6">
            <a:extLst>
              <a:ext uri="{FF2B5EF4-FFF2-40B4-BE49-F238E27FC236}">
                <a16:creationId xmlns:a16="http://schemas.microsoft.com/office/drawing/2014/main" id="{C81FD769-2957-D057-6B9B-0ECA0E55FC17}"/>
              </a:ext>
            </a:extLst>
          </p:cNvPr>
          <p:cNvSpPr txBox="1"/>
          <p:nvPr/>
        </p:nvSpPr>
        <p:spPr>
          <a:xfrm>
            <a:off x="1993557" y="3719384"/>
            <a:ext cx="5931243" cy="369332"/>
          </a:xfrm>
          <a:prstGeom prst="rect">
            <a:avLst/>
          </a:prstGeom>
          <a:noFill/>
        </p:spPr>
        <p:txBody>
          <a:bodyPr wrap="square" rtlCol="0">
            <a:spAutoFit/>
          </a:bodyPr>
          <a:lstStyle/>
          <a:p>
            <a:r>
              <a:rPr lang="en-US" dirty="0"/>
              <a:t>Could define cycles which lowers degradation risk - Entergy </a:t>
            </a:r>
          </a:p>
        </p:txBody>
      </p:sp>
    </p:spTree>
    <p:extLst>
      <p:ext uri="{BB962C8B-B14F-4D97-AF65-F5344CB8AC3E}">
        <p14:creationId xmlns:p14="http://schemas.microsoft.com/office/powerpoint/2010/main" val="75073427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867F8-5EDB-D57D-D0EE-492C37438432}"/>
              </a:ext>
            </a:extLst>
          </p:cNvPr>
          <p:cNvSpPr>
            <a:spLocks noGrp="1"/>
          </p:cNvSpPr>
          <p:nvPr>
            <p:ph type="ctrTitle"/>
          </p:nvPr>
        </p:nvSpPr>
        <p:spPr/>
        <p:txBody>
          <a:bodyPr>
            <a:normAutofit/>
          </a:bodyPr>
          <a:lstStyle/>
          <a:p>
            <a:r>
              <a:rPr lang="en-US" dirty="0"/>
              <a:t>Use of Batteries Discussion in PPA</a:t>
            </a:r>
          </a:p>
        </p:txBody>
      </p:sp>
      <p:sp>
        <p:nvSpPr>
          <p:cNvPr id="3" name="Content Placeholder 2">
            <a:extLst>
              <a:ext uri="{FF2B5EF4-FFF2-40B4-BE49-F238E27FC236}">
                <a16:creationId xmlns:a16="http://schemas.microsoft.com/office/drawing/2014/main" id="{E5B38DD7-F742-28B8-CC75-1F990DAA4674}"/>
              </a:ext>
            </a:extLst>
          </p:cNvPr>
          <p:cNvSpPr>
            <a:spLocks noGrp="1"/>
          </p:cNvSpPr>
          <p:nvPr>
            <p:ph type="body" sz="quarter" idx="13"/>
          </p:nvPr>
        </p:nvSpPr>
        <p:spPr/>
        <p:txBody>
          <a:bodyPr/>
          <a:lstStyle/>
          <a:p>
            <a:r>
              <a:rPr lang="en-US" dirty="0"/>
              <a:t>Kazakhstan Buyer in the PPA can use the battery however it wants to.</a:t>
            </a:r>
          </a:p>
          <a:p>
            <a:endParaRPr lang="en-US" dirty="0"/>
          </a:p>
        </p:txBody>
      </p:sp>
      <p:pic>
        <p:nvPicPr>
          <p:cNvPr id="5" name="Picture 4">
            <a:extLst>
              <a:ext uri="{FF2B5EF4-FFF2-40B4-BE49-F238E27FC236}">
                <a16:creationId xmlns:a16="http://schemas.microsoft.com/office/drawing/2014/main" id="{EF4F1105-AA1C-3BBB-4ABC-BFBD42D047FC}"/>
              </a:ext>
            </a:extLst>
          </p:cNvPr>
          <p:cNvPicPr>
            <a:picLocks noChangeAspect="1"/>
          </p:cNvPicPr>
          <p:nvPr/>
        </p:nvPicPr>
        <p:blipFill>
          <a:blip r:embed="rId2"/>
          <a:stretch>
            <a:fillRect/>
          </a:stretch>
        </p:blipFill>
        <p:spPr>
          <a:xfrm>
            <a:off x="2235482" y="2208246"/>
            <a:ext cx="6961916" cy="2141332"/>
          </a:xfrm>
          <a:prstGeom prst="rect">
            <a:avLst/>
          </a:prstGeom>
        </p:spPr>
      </p:pic>
    </p:spTree>
    <p:extLst>
      <p:ext uri="{BB962C8B-B14F-4D97-AF65-F5344CB8AC3E}">
        <p14:creationId xmlns:p14="http://schemas.microsoft.com/office/powerpoint/2010/main" val="64892383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8D45-A017-F2A7-7E2B-5A097F271984}"/>
              </a:ext>
            </a:extLst>
          </p:cNvPr>
          <p:cNvSpPr>
            <a:spLocks noGrp="1"/>
          </p:cNvSpPr>
          <p:nvPr>
            <p:ph type="ctrTitle"/>
          </p:nvPr>
        </p:nvSpPr>
        <p:spPr/>
        <p:txBody>
          <a:bodyPr>
            <a:normAutofit/>
          </a:bodyPr>
          <a:lstStyle/>
          <a:p>
            <a:r>
              <a:rPr lang="en-US" dirty="0"/>
              <a:t>Functions Defined in Scope Book</a:t>
            </a:r>
          </a:p>
        </p:txBody>
      </p:sp>
      <p:sp>
        <p:nvSpPr>
          <p:cNvPr id="3" name="Content Placeholder 2">
            <a:extLst>
              <a:ext uri="{FF2B5EF4-FFF2-40B4-BE49-F238E27FC236}">
                <a16:creationId xmlns:a16="http://schemas.microsoft.com/office/drawing/2014/main" id="{8BEEA550-6611-E00D-1CB0-633E8E8C01CA}"/>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C1FDCFC-A813-33DE-29F9-245CBDF74FAA}"/>
              </a:ext>
            </a:extLst>
          </p:cNvPr>
          <p:cNvPicPr>
            <a:picLocks noChangeAspect="1"/>
          </p:cNvPicPr>
          <p:nvPr/>
        </p:nvPicPr>
        <p:blipFill>
          <a:blip r:embed="rId2"/>
          <a:stretch>
            <a:fillRect/>
          </a:stretch>
        </p:blipFill>
        <p:spPr>
          <a:xfrm>
            <a:off x="1683403" y="1904788"/>
            <a:ext cx="6253755" cy="2492156"/>
          </a:xfrm>
          <a:prstGeom prst="rect">
            <a:avLst/>
          </a:prstGeom>
        </p:spPr>
      </p:pic>
      <p:pic>
        <p:nvPicPr>
          <p:cNvPr id="7" name="Picture 6">
            <a:extLst>
              <a:ext uri="{FF2B5EF4-FFF2-40B4-BE49-F238E27FC236}">
                <a16:creationId xmlns:a16="http://schemas.microsoft.com/office/drawing/2014/main" id="{4EC63EB7-BF82-6F1D-0144-B64FBC876554}"/>
              </a:ext>
            </a:extLst>
          </p:cNvPr>
          <p:cNvPicPr>
            <a:picLocks noChangeAspect="1"/>
          </p:cNvPicPr>
          <p:nvPr/>
        </p:nvPicPr>
        <p:blipFill>
          <a:blip r:embed="rId3"/>
          <a:stretch>
            <a:fillRect/>
          </a:stretch>
        </p:blipFill>
        <p:spPr>
          <a:xfrm>
            <a:off x="7535532" y="2062118"/>
            <a:ext cx="2973067" cy="2334827"/>
          </a:xfrm>
          <a:prstGeom prst="rect">
            <a:avLst/>
          </a:prstGeom>
        </p:spPr>
      </p:pic>
    </p:spTree>
    <p:extLst>
      <p:ext uri="{BB962C8B-B14F-4D97-AF65-F5344CB8AC3E}">
        <p14:creationId xmlns:p14="http://schemas.microsoft.com/office/powerpoint/2010/main" val="304385816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43EB4-E5B0-3BC7-F3D5-458E1CDC529E}"/>
              </a:ext>
            </a:extLst>
          </p:cNvPr>
          <p:cNvSpPr>
            <a:spLocks noGrp="1"/>
          </p:cNvSpPr>
          <p:nvPr>
            <p:ph type="ctrTitle"/>
          </p:nvPr>
        </p:nvSpPr>
        <p:spPr/>
        <p:txBody>
          <a:bodyPr>
            <a:normAutofit/>
          </a:bodyPr>
          <a:lstStyle/>
          <a:p>
            <a:r>
              <a:rPr lang="en-US" dirty="0"/>
              <a:t>Control of Charge and Discharge to Buyer and not the Seller</a:t>
            </a:r>
          </a:p>
        </p:txBody>
      </p:sp>
      <p:sp>
        <p:nvSpPr>
          <p:cNvPr id="3" name="Content Placeholder 2">
            <a:extLst>
              <a:ext uri="{FF2B5EF4-FFF2-40B4-BE49-F238E27FC236}">
                <a16:creationId xmlns:a16="http://schemas.microsoft.com/office/drawing/2014/main" id="{43A92C20-61D0-8783-DCFF-30E7B586F264}"/>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AF00B26-2C4D-DFAD-4799-78E140A62995}"/>
              </a:ext>
            </a:extLst>
          </p:cNvPr>
          <p:cNvPicPr>
            <a:picLocks noChangeAspect="1"/>
          </p:cNvPicPr>
          <p:nvPr/>
        </p:nvPicPr>
        <p:blipFill>
          <a:blip r:embed="rId2"/>
          <a:stretch>
            <a:fillRect/>
          </a:stretch>
        </p:blipFill>
        <p:spPr>
          <a:xfrm>
            <a:off x="3723307" y="1886367"/>
            <a:ext cx="6004515" cy="1822484"/>
          </a:xfrm>
          <a:prstGeom prst="rect">
            <a:avLst/>
          </a:prstGeom>
        </p:spPr>
      </p:pic>
      <p:pic>
        <p:nvPicPr>
          <p:cNvPr id="7" name="Picture 6">
            <a:extLst>
              <a:ext uri="{FF2B5EF4-FFF2-40B4-BE49-F238E27FC236}">
                <a16:creationId xmlns:a16="http://schemas.microsoft.com/office/drawing/2014/main" id="{B5A2D3B7-71CB-E2CE-69D1-522E340987A0}"/>
              </a:ext>
            </a:extLst>
          </p:cNvPr>
          <p:cNvPicPr>
            <a:picLocks noChangeAspect="1"/>
          </p:cNvPicPr>
          <p:nvPr/>
        </p:nvPicPr>
        <p:blipFill>
          <a:blip r:embed="rId3"/>
          <a:stretch>
            <a:fillRect/>
          </a:stretch>
        </p:blipFill>
        <p:spPr>
          <a:xfrm>
            <a:off x="3723306" y="3904530"/>
            <a:ext cx="6420746" cy="2772162"/>
          </a:xfrm>
          <a:prstGeom prst="rect">
            <a:avLst/>
          </a:prstGeom>
        </p:spPr>
      </p:pic>
      <p:sp>
        <p:nvSpPr>
          <p:cNvPr id="8" name="TextBox 7">
            <a:extLst>
              <a:ext uri="{FF2B5EF4-FFF2-40B4-BE49-F238E27FC236}">
                <a16:creationId xmlns:a16="http://schemas.microsoft.com/office/drawing/2014/main" id="{4FEE89CE-76D3-0FFF-E5B3-B56844BFDE1F}"/>
              </a:ext>
            </a:extLst>
          </p:cNvPr>
          <p:cNvSpPr txBox="1"/>
          <p:nvPr/>
        </p:nvSpPr>
        <p:spPr>
          <a:xfrm>
            <a:off x="1647568" y="2088293"/>
            <a:ext cx="1570656" cy="3693319"/>
          </a:xfrm>
          <a:prstGeom prst="rect">
            <a:avLst/>
          </a:prstGeom>
          <a:solidFill>
            <a:srgbClr val="FFFF00"/>
          </a:solidFill>
        </p:spPr>
        <p:txBody>
          <a:bodyPr wrap="square" rtlCol="0">
            <a:spAutoFit/>
          </a:bodyPr>
          <a:lstStyle/>
          <a:p>
            <a:r>
              <a:rPr lang="en-US" dirty="0"/>
              <a:t>Variable cost of increased cycles issue</a:t>
            </a:r>
          </a:p>
          <a:p>
            <a:endParaRPr lang="en-US" dirty="0"/>
          </a:p>
          <a:p>
            <a:r>
              <a:rPr lang="en-US" dirty="0"/>
              <a:t>Is there a counting of the number of cycles</a:t>
            </a:r>
          </a:p>
          <a:p>
            <a:endParaRPr lang="en-US" dirty="0"/>
          </a:p>
          <a:p>
            <a:r>
              <a:rPr lang="en-US" dirty="0"/>
              <a:t>Is there a limit on cycles to replace variable cost</a:t>
            </a:r>
          </a:p>
        </p:txBody>
      </p:sp>
    </p:spTree>
    <p:extLst>
      <p:ext uri="{BB962C8B-B14F-4D97-AF65-F5344CB8AC3E}">
        <p14:creationId xmlns:p14="http://schemas.microsoft.com/office/powerpoint/2010/main" val="207496707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2E5B-4382-4E59-FD62-890B8F1D043A}"/>
              </a:ext>
            </a:extLst>
          </p:cNvPr>
          <p:cNvSpPr>
            <a:spLocks noGrp="1"/>
          </p:cNvSpPr>
          <p:nvPr>
            <p:ph type="ctrTitle"/>
          </p:nvPr>
        </p:nvSpPr>
        <p:spPr/>
        <p:txBody>
          <a:bodyPr>
            <a:normAutofit/>
          </a:bodyPr>
          <a:lstStyle/>
          <a:p>
            <a:r>
              <a:rPr lang="en-US" dirty="0"/>
              <a:t>Section 5, Output and Available Capacity in PPA (Take or Pay versus Take and Pay)</a:t>
            </a:r>
          </a:p>
        </p:txBody>
      </p:sp>
    </p:spTree>
    <p:extLst>
      <p:ext uri="{BB962C8B-B14F-4D97-AF65-F5344CB8AC3E}">
        <p14:creationId xmlns:p14="http://schemas.microsoft.com/office/powerpoint/2010/main" val="263360865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57E0-1B41-7884-4301-8F840D929950}"/>
              </a:ext>
            </a:extLst>
          </p:cNvPr>
          <p:cNvSpPr>
            <a:spLocks noGrp="1"/>
          </p:cNvSpPr>
          <p:nvPr>
            <p:ph type="ctrTitle"/>
          </p:nvPr>
        </p:nvSpPr>
        <p:spPr/>
        <p:txBody>
          <a:bodyPr/>
          <a:lstStyle/>
          <a:p>
            <a:r>
              <a:rPr lang="en-US" dirty="0"/>
              <a:t>PPA 1 – Storage Capacity in MW</a:t>
            </a:r>
          </a:p>
        </p:txBody>
      </p:sp>
      <p:sp>
        <p:nvSpPr>
          <p:cNvPr id="3" name="Content Placeholder 2">
            <a:extLst>
              <a:ext uri="{FF2B5EF4-FFF2-40B4-BE49-F238E27FC236}">
                <a16:creationId xmlns:a16="http://schemas.microsoft.com/office/drawing/2014/main" id="{FFABF72D-6B0E-5991-8E6D-2BB45C100EC8}"/>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B08E623-6F0B-5DBA-25BB-DCECAC6C43BA}"/>
              </a:ext>
            </a:extLst>
          </p:cNvPr>
          <p:cNvPicPr>
            <a:picLocks noChangeAspect="1"/>
          </p:cNvPicPr>
          <p:nvPr/>
        </p:nvPicPr>
        <p:blipFill>
          <a:blip r:embed="rId2"/>
          <a:stretch>
            <a:fillRect/>
          </a:stretch>
        </p:blipFill>
        <p:spPr>
          <a:xfrm>
            <a:off x="2152651" y="1767309"/>
            <a:ext cx="6487297" cy="1398637"/>
          </a:xfrm>
          <a:prstGeom prst="rect">
            <a:avLst/>
          </a:prstGeom>
        </p:spPr>
      </p:pic>
      <p:pic>
        <p:nvPicPr>
          <p:cNvPr id="7" name="Picture 6">
            <a:extLst>
              <a:ext uri="{FF2B5EF4-FFF2-40B4-BE49-F238E27FC236}">
                <a16:creationId xmlns:a16="http://schemas.microsoft.com/office/drawing/2014/main" id="{14E82F24-DA49-C74C-455A-43094034D471}"/>
              </a:ext>
            </a:extLst>
          </p:cNvPr>
          <p:cNvPicPr>
            <a:picLocks noChangeAspect="1"/>
          </p:cNvPicPr>
          <p:nvPr/>
        </p:nvPicPr>
        <p:blipFill>
          <a:blip r:embed="rId3"/>
          <a:stretch>
            <a:fillRect/>
          </a:stretch>
        </p:blipFill>
        <p:spPr>
          <a:xfrm>
            <a:off x="1991317" y="3572422"/>
            <a:ext cx="6838582" cy="1265289"/>
          </a:xfrm>
          <a:prstGeom prst="rect">
            <a:avLst/>
          </a:prstGeom>
        </p:spPr>
      </p:pic>
      <p:pic>
        <p:nvPicPr>
          <p:cNvPr id="9" name="Picture 8">
            <a:extLst>
              <a:ext uri="{FF2B5EF4-FFF2-40B4-BE49-F238E27FC236}">
                <a16:creationId xmlns:a16="http://schemas.microsoft.com/office/drawing/2014/main" id="{1B628E32-C689-1757-3865-DD84CEFFE148}"/>
              </a:ext>
            </a:extLst>
          </p:cNvPr>
          <p:cNvPicPr>
            <a:picLocks noChangeAspect="1"/>
          </p:cNvPicPr>
          <p:nvPr/>
        </p:nvPicPr>
        <p:blipFill>
          <a:blip r:embed="rId4"/>
          <a:stretch>
            <a:fillRect/>
          </a:stretch>
        </p:blipFill>
        <p:spPr>
          <a:xfrm>
            <a:off x="2053509" y="5154318"/>
            <a:ext cx="6714198" cy="1241198"/>
          </a:xfrm>
          <a:prstGeom prst="rect">
            <a:avLst/>
          </a:prstGeom>
        </p:spPr>
      </p:pic>
      <p:sp>
        <p:nvSpPr>
          <p:cNvPr id="10" name="TextBox 9">
            <a:extLst>
              <a:ext uri="{FF2B5EF4-FFF2-40B4-BE49-F238E27FC236}">
                <a16:creationId xmlns:a16="http://schemas.microsoft.com/office/drawing/2014/main" id="{9C8B3543-F86B-0C94-4F79-A1E55E9BD8D9}"/>
              </a:ext>
            </a:extLst>
          </p:cNvPr>
          <p:cNvSpPr txBox="1"/>
          <p:nvPr/>
        </p:nvSpPr>
        <p:spPr>
          <a:xfrm>
            <a:off x="8863914" y="1488239"/>
            <a:ext cx="1499286" cy="1754326"/>
          </a:xfrm>
          <a:prstGeom prst="rect">
            <a:avLst/>
          </a:prstGeom>
          <a:solidFill>
            <a:srgbClr val="FFFF00"/>
          </a:solidFill>
        </p:spPr>
        <p:txBody>
          <a:bodyPr wrap="square" rtlCol="0">
            <a:spAutoFit/>
          </a:bodyPr>
          <a:lstStyle/>
          <a:p>
            <a:r>
              <a:rPr lang="en-US" dirty="0"/>
              <a:t>Should this be adjusted for the minimum state of charge</a:t>
            </a:r>
          </a:p>
        </p:txBody>
      </p:sp>
    </p:spTree>
    <p:extLst>
      <p:ext uri="{BB962C8B-B14F-4D97-AF65-F5344CB8AC3E}">
        <p14:creationId xmlns:p14="http://schemas.microsoft.com/office/powerpoint/2010/main" val="8111527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AC8AB9-4AEC-CFDA-5070-F17B6AF703B6}"/>
              </a:ext>
            </a:extLst>
          </p:cNvPr>
          <p:cNvPicPr>
            <a:picLocks noChangeAspect="1"/>
          </p:cNvPicPr>
          <p:nvPr/>
        </p:nvPicPr>
        <p:blipFill>
          <a:blip r:embed="rId2"/>
          <a:stretch>
            <a:fillRect/>
          </a:stretch>
        </p:blipFill>
        <p:spPr>
          <a:xfrm>
            <a:off x="1524001" y="3650360"/>
            <a:ext cx="4883455" cy="1789540"/>
          </a:xfrm>
          <a:prstGeom prst="rect">
            <a:avLst/>
          </a:prstGeom>
        </p:spPr>
      </p:pic>
      <p:sp>
        <p:nvSpPr>
          <p:cNvPr id="2" name="Title 1">
            <a:extLst>
              <a:ext uri="{FF2B5EF4-FFF2-40B4-BE49-F238E27FC236}">
                <a16:creationId xmlns:a16="http://schemas.microsoft.com/office/drawing/2014/main" id="{233DFDF4-DE16-A87F-ADD2-B3799E976F60}"/>
              </a:ext>
            </a:extLst>
          </p:cNvPr>
          <p:cNvSpPr>
            <a:spLocks noGrp="1"/>
          </p:cNvSpPr>
          <p:nvPr>
            <p:ph type="ctrTitle"/>
          </p:nvPr>
        </p:nvSpPr>
        <p:spPr/>
        <p:txBody>
          <a:bodyPr/>
          <a:lstStyle/>
          <a:p>
            <a:r>
              <a:rPr lang="en-US" dirty="0"/>
              <a:t>PPA Introduction</a:t>
            </a:r>
          </a:p>
        </p:txBody>
      </p:sp>
      <p:sp>
        <p:nvSpPr>
          <p:cNvPr id="3" name="Content Placeholder 2">
            <a:extLst>
              <a:ext uri="{FF2B5EF4-FFF2-40B4-BE49-F238E27FC236}">
                <a16:creationId xmlns:a16="http://schemas.microsoft.com/office/drawing/2014/main" id="{6EAF04D8-7244-ABF1-5295-65BD47F7BEB8}"/>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ABDCEED-A365-483F-D865-081A4D60B709}"/>
              </a:ext>
            </a:extLst>
          </p:cNvPr>
          <p:cNvPicPr>
            <a:picLocks noChangeAspect="1"/>
          </p:cNvPicPr>
          <p:nvPr/>
        </p:nvPicPr>
        <p:blipFill>
          <a:blip r:embed="rId3"/>
          <a:stretch>
            <a:fillRect/>
          </a:stretch>
        </p:blipFill>
        <p:spPr>
          <a:xfrm>
            <a:off x="2152650" y="1558821"/>
            <a:ext cx="7163152" cy="1684282"/>
          </a:xfrm>
          <a:prstGeom prst="rect">
            <a:avLst/>
          </a:prstGeom>
        </p:spPr>
      </p:pic>
      <p:pic>
        <p:nvPicPr>
          <p:cNvPr id="7" name="Picture 6">
            <a:extLst>
              <a:ext uri="{FF2B5EF4-FFF2-40B4-BE49-F238E27FC236}">
                <a16:creationId xmlns:a16="http://schemas.microsoft.com/office/drawing/2014/main" id="{0629758B-B165-1C75-DC67-2FE5A0F1EF5C}"/>
              </a:ext>
            </a:extLst>
          </p:cNvPr>
          <p:cNvPicPr>
            <a:picLocks noChangeAspect="1"/>
          </p:cNvPicPr>
          <p:nvPr/>
        </p:nvPicPr>
        <p:blipFill>
          <a:blip r:embed="rId4"/>
          <a:stretch>
            <a:fillRect/>
          </a:stretch>
        </p:blipFill>
        <p:spPr>
          <a:xfrm>
            <a:off x="5593909" y="3429001"/>
            <a:ext cx="4883455" cy="1988427"/>
          </a:xfrm>
          <a:prstGeom prst="rect">
            <a:avLst/>
          </a:prstGeom>
        </p:spPr>
      </p:pic>
    </p:spTree>
    <p:extLst>
      <p:ext uri="{BB962C8B-B14F-4D97-AF65-F5344CB8AC3E}">
        <p14:creationId xmlns:p14="http://schemas.microsoft.com/office/powerpoint/2010/main" val="315534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0E4D-798C-2E6D-8ABF-99B5114CE385}"/>
              </a:ext>
            </a:extLst>
          </p:cNvPr>
          <p:cNvSpPr>
            <a:spLocks noGrp="1"/>
          </p:cNvSpPr>
          <p:nvPr>
            <p:ph type="ctrTitle"/>
          </p:nvPr>
        </p:nvSpPr>
        <p:spPr/>
        <p:txBody>
          <a:bodyPr>
            <a:normAutofit/>
          </a:bodyPr>
          <a:lstStyle/>
          <a:p>
            <a:r>
              <a:rPr lang="en-US" dirty="0"/>
              <a:t>The Real Value of PVGIS is the Hourly Data</a:t>
            </a:r>
          </a:p>
        </p:txBody>
      </p:sp>
      <p:sp>
        <p:nvSpPr>
          <p:cNvPr id="3" name="Content Placeholder 2">
            <a:extLst>
              <a:ext uri="{FF2B5EF4-FFF2-40B4-BE49-F238E27FC236}">
                <a16:creationId xmlns:a16="http://schemas.microsoft.com/office/drawing/2014/main" id="{2FED33C5-754B-F3C0-0324-8AD1A2C0F433}"/>
              </a:ext>
            </a:extLst>
          </p:cNvPr>
          <p:cNvSpPr>
            <a:spLocks noGrp="1"/>
          </p:cNvSpPr>
          <p:nvPr>
            <p:ph type="body" sz="quarter" idx="13"/>
          </p:nvPr>
        </p:nvSpPr>
        <p:spPr/>
        <p:txBody>
          <a:bodyPr/>
          <a:lstStyle/>
          <a:p>
            <a:r>
              <a:rPr lang="en-US" dirty="0"/>
              <a:t>Can get multiple years and evaluate changes over time. Then download the CSV file.</a:t>
            </a:r>
          </a:p>
          <a:p>
            <a:endParaRPr lang="en-US" dirty="0"/>
          </a:p>
        </p:txBody>
      </p:sp>
      <p:pic>
        <p:nvPicPr>
          <p:cNvPr id="5" name="Picture 4">
            <a:extLst>
              <a:ext uri="{FF2B5EF4-FFF2-40B4-BE49-F238E27FC236}">
                <a16:creationId xmlns:a16="http://schemas.microsoft.com/office/drawing/2014/main" id="{E0774436-01BC-3D0A-AD7B-A2B76DE3263B}"/>
              </a:ext>
            </a:extLst>
          </p:cNvPr>
          <p:cNvPicPr>
            <a:picLocks noChangeAspect="1"/>
          </p:cNvPicPr>
          <p:nvPr/>
        </p:nvPicPr>
        <p:blipFill>
          <a:blip r:embed="rId2"/>
          <a:stretch>
            <a:fillRect/>
          </a:stretch>
        </p:blipFill>
        <p:spPr>
          <a:xfrm>
            <a:off x="1692692" y="2153875"/>
            <a:ext cx="8849185" cy="3572741"/>
          </a:xfrm>
          <a:prstGeom prst="rect">
            <a:avLst/>
          </a:prstGeom>
        </p:spPr>
      </p:pic>
    </p:spTree>
    <p:extLst>
      <p:ext uri="{BB962C8B-B14F-4D97-AF65-F5344CB8AC3E}">
        <p14:creationId xmlns:p14="http://schemas.microsoft.com/office/powerpoint/2010/main" val="71159009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6071-E994-0E79-F844-BE4C622D6500}"/>
              </a:ext>
            </a:extLst>
          </p:cNvPr>
          <p:cNvSpPr>
            <a:spLocks noGrp="1"/>
          </p:cNvSpPr>
          <p:nvPr>
            <p:ph type="ctrTitle"/>
          </p:nvPr>
        </p:nvSpPr>
        <p:spPr/>
        <p:txBody>
          <a:bodyPr>
            <a:normAutofit/>
          </a:bodyPr>
          <a:lstStyle/>
          <a:p>
            <a:r>
              <a:rPr lang="en-US" dirty="0"/>
              <a:t>Capacity Adjusted for Target Degradation – PPA 1</a:t>
            </a:r>
          </a:p>
        </p:txBody>
      </p:sp>
      <p:sp>
        <p:nvSpPr>
          <p:cNvPr id="3" name="Content Placeholder 2">
            <a:extLst>
              <a:ext uri="{FF2B5EF4-FFF2-40B4-BE49-F238E27FC236}">
                <a16:creationId xmlns:a16="http://schemas.microsoft.com/office/drawing/2014/main" id="{EAE0071B-DD6D-FB2A-F8CB-4992CC628D21}"/>
              </a:ext>
            </a:extLst>
          </p:cNvPr>
          <p:cNvSpPr>
            <a:spLocks noGrp="1"/>
          </p:cNvSpPr>
          <p:nvPr>
            <p:ph type="body" sz="quarter" idx="13"/>
          </p:nvPr>
        </p:nvSpPr>
        <p:spPr/>
        <p:txBody>
          <a:bodyPr/>
          <a:lstStyle/>
          <a:p>
            <a:r>
              <a:rPr lang="en-US" dirty="0"/>
              <a:t>Contracted capacity is reduced by the degradation of 2%.</a:t>
            </a:r>
          </a:p>
          <a:p>
            <a:r>
              <a:rPr lang="en-US" dirty="0"/>
              <a:t>If the degradation is more than the investor takes the risk.</a:t>
            </a:r>
          </a:p>
          <a:p>
            <a:endParaRPr lang="en-US" dirty="0"/>
          </a:p>
          <a:p>
            <a:endParaRPr lang="en-US" dirty="0"/>
          </a:p>
        </p:txBody>
      </p:sp>
      <p:pic>
        <p:nvPicPr>
          <p:cNvPr id="5" name="Picture 4">
            <a:extLst>
              <a:ext uri="{FF2B5EF4-FFF2-40B4-BE49-F238E27FC236}">
                <a16:creationId xmlns:a16="http://schemas.microsoft.com/office/drawing/2014/main" id="{1FD9866E-5396-2B9D-0309-8E75D8F09ECF}"/>
              </a:ext>
            </a:extLst>
          </p:cNvPr>
          <p:cNvPicPr>
            <a:picLocks noChangeAspect="1"/>
          </p:cNvPicPr>
          <p:nvPr/>
        </p:nvPicPr>
        <p:blipFill>
          <a:blip r:embed="rId2"/>
          <a:stretch>
            <a:fillRect/>
          </a:stretch>
        </p:blipFill>
        <p:spPr>
          <a:xfrm>
            <a:off x="3436571" y="3633689"/>
            <a:ext cx="4735365" cy="2413657"/>
          </a:xfrm>
          <a:prstGeom prst="rect">
            <a:avLst/>
          </a:prstGeom>
        </p:spPr>
      </p:pic>
      <p:pic>
        <p:nvPicPr>
          <p:cNvPr id="7" name="Picture 6">
            <a:extLst>
              <a:ext uri="{FF2B5EF4-FFF2-40B4-BE49-F238E27FC236}">
                <a16:creationId xmlns:a16="http://schemas.microsoft.com/office/drawing/2014/main" id="{1D6B1A88-2DA6-1FF1-9B90-2D05D77AFBF4}"/>
              </a:ext>
            </a:extLst>
          </p:cNvPr>
          <p:cNvPicPr>
            <a:picLocks noChangeAspect="1"/>
          </p:cNvPicPr>
          <p:nvPr/>
        </p:nvPicPr>
        <p:blipFill>
          <a:blip r:embed="rId3"/>
          <a:stretch>
            <a:fillRect/>
          </a:stretch>
        </p:blipFill>
        <p:spPr>
          <a:xfrm>
            <a:off x="3840167" y="1966836"/>
            <a:ext cx="5792008" cy="571580"/>
          </a:xfrm>
          <a:prstGeom prst="rect">
            <a:avLst/>
          </a:prstGeom>
        </p:spPr>
      </p:pic>
      <p:pic>
        <p:nvPicPr>
          <p:cNvPr id="9" name="Picture 8">
            <a:extLst>
              <a:ext uri="{FF2B5EF4-FFF2-40B4-BE49-F238E27FC236}">
                <a16:creationId xmlns:a16="http://schemas.microsoft.com/office/drawing/2014/main" id="{DA719065-0F97-8150-2BBA-C038F7E9E2A4}"/>
              </a:ext>
            </a:extLst>
          </p:cNvPr>
          <p:cNvPicPr>
            <a:picLocks noChangeAspect="1"/>
          </p:cNvPicPr>
          <p:nvPr/>
        </p:nvPicPr>
        <p:blipFill>
          <a:blip r:embed="rId4"/>
          <a:stretch>
            <a:fillRect/>
          </a:stretch>
        </p:blipFill>
        <p:spPr>
          <a:xfrm>
            <a:off x="3192377" y="2743104"/>
            <a:ext cx="6439799" cy="685896"/>
          </a:xfrm>
          <a:prstGeom prst="rect">
            <a:avLst/>
          </a:prstGeom>
        </p:spPr>
      </p:pic>
      <p:sp>
        <p:nvSpPr>
          <p:cNvPr id="10" name="TextBox 9">
            <a:extLst>
              <a:ext uri="{FF2B5EF4-FFF2-40B4-BE49-F238E27FC236}">
                <a16:creationId xmlns:a16="http://schemas.microsoft.com/office/drawing/2014/main" id="{9D675EFB-9E4E-C40C-F354-190319F0B570}"/>
              </a:ext>
            </a:extLst>
          </p:cNvPr>
          <p:cNvSpPr txBox="1"/>
          <p:nvPr/>
        </p:nvSpPr>
        <p:spPr>
          <a:xfrm>
            <a:off x="8369644" y="3830596"/>
            <a:ext cx="1779373" cy="1200329"/>
          </a:xfrm>
          <a:prstGeom prst="rect">
            <a:avLst/>
          </a:prstGeom>
          <a:noFill/>
        </p:spPr>
        <p:txBody>
          <a:bodyPr wrap="square" rtlCol="0">
            <a:spAutoFit/>
          </a:bodyPr>
          <a:lstStyle/>
          <a:p>
            <a:r>
              <a:rPr lang="en-US" dirty="0"/>
              <a:t>Degradation is affected by the cycles that are used</a:t>
            </a:r>
          </a:p>
        </p:txBody>
      </p:sp>
      <p:sp>
        <p:nvSpPr>
          <p:cNvPr id="12" name="TextBox 11">
            <a:extLst>
              <a:ext uri="{FF2B5EF4-FFF2-40B4-BE49-F238E27FC236}">
                <a16:creationId xmlns:a16="http://schemas.microsoft.com/office/drawing/2014/main" id="{37EBCE24-059A-5CE4-7BAB-8209518E976C}"/>
              </a:ext>
            </a:extLst>
          </p:cNvPr>
          <p:cNvSpPr txBox="1"/>
          <p:nvPr/>
        </p:nvSpPr>
        <p:spPr>
          <a:xfrm>
            <a:off x="1622854" y="2743104"/>
            <a:ext cx="1370578" cy="1754326"/>
          </a:xfrm>
          <a:prstGeom prst="rect">
            <a:avLst/>
          </a:prstGeom>
          <a:noFill/>
        </p:spPr>
        <p:txBody>
          <a:bodyPr wrap="square" rtlCol="0">
            <a:spAutoFit/>
          </a:bodyPr>
          <a:lstStyle/>
          <a:p>
            <a:r>
              <a:rPr lang="en-US" dirty="0"/>
              <a:t>Understand the difference between actual and target</a:t>
            </a:r>
          </a:p>
        </p:txBody>
      </p:sp>
    </p:spTree>
    <p:extLst>
      <p:ext uri="{BB962C8B-B14F-4D97-AF65-F5344CB8AC3E}">
        <p14:creationId xmlns:p14="http://schemas.microsoft.com/office/powerpoint/2010/main" val="151920999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4BDF-D0D9-3E36-CA76-2B3595C3C8FE}"/>
              </a:ext>
            </a:extLst>
          </p:cNvPr>
          <p:cNvSpPr>
            <a:spLocks noGrp="1"/>
          </p:cNvSpPr>
          <p:nvPr>
            <p:ph type="ctrTitle"/>
          </p:nvPr>
        </p:nvSpPr>
        <p:spPr/>
        <p:txBody>
          <a:bodyPr>
            <a:normAutofit/>
          </a:bodyPr>
          <a:lstStyle/>
          <a:p>
            <a:r>
              <a:rPr lang="en-US" dirty="0"/>
              <a:t>Power Rating, RT and Storage in PPA Number 2</a:t>
            </a:r>
          </a:p>
        </p:txBody>
      </p:sp>
      <p:sp>
        <p:nvSpPr>
          <p:cNvPr id="3" name="Content Placeholder 2">
            <a:extLst>
              <a:ext uri="{FF2B5EF4-FFF2-40B4-BE49-F238E27FC236}">
                <a16:creationId xmlns:a16="http://schemas.microsoft.com/office/drawing/2014/main" id="{7E84BD28-3B28-57AA-A035-D7426CBC00B2}"/>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1E000C-140F-604B-A068-DA6EF2AB740D}"/>
              </a:ext>
            </a:extLst>
          </p:cNvPr>
          <p:cNvPicPr>
            <a:picLocks noChangeAspect="1"/>
          </p:cNvPicPr>
          <p:nvPr/>
        </p:nvPicPr>
        <p:blipFill>
          <a:blip r:embed="rId2"/>
          <a:stretch>
            <a:fillRect/>
          </a:stretch>
        </p:blipFill>
        <p:spPr>
          <a:xfrm>
            <a:off x="1962534" y="2137078"/>
            <a:ext cx="7401958" cy="847843"/>
          </a:xfrm>
          <a:prstGeom prst="rect">
            <a:avLst/>
          </a:prstGeom>
        </p:spPr>
      </p:pic>
      <p:pic>
        <p:nvPicPr>
          <p:cNvPr id="7" name="Picture 6">
            <a:extLst>
              <a:ext uri="{FF2B5EF4-FFF2-40B4-BE49-F238E27FC236}">
                <a16:creationId xmlns:a16="http://schemas.microsoft.com/office/drawing/2014/main" id="{2937D8F9-5BD3-7A11-6A16-FF9A610C5F67}"/>
              </a:ext>
            </a:extLst>
          </p:cNvPr>
          <p:cNvPicPr>
            <a:picLocks noChangeAspect="1"/>
          </p:cNvPicPr>
          <p:nvPr/>
        </p:nvPicPr>
        <p:blipFill>
          <a:blip r:embed="rId3"/>
          <a:stretch>
            <a:fillRect/>
          </a:stretch>
        </p:blipFill>
        <p:spPr>
          <a:xfrm>
            <a:off x="1991113" y="3431310"/>
            <a:ext cx="7344800" cy="2924583"/>
          </a:xfrm>
          <a:prstGeom prst="rect">
            <a:avLst/>
          </a:prstGeom>
        </p:spPr>
      </p:pic>
    </p:spTree>
    <p:extLst>
      <p:ext uri="{BB962C8B-B14F-4D97-AF65-F5344CB8AC3E}">
        <p14:creationId xmlns:p14="http://schemas.microsoft.com/office/powerpoint/2010/main" val="237660950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D5E1-F779-BB53-5DAA-AFEA58B425B4}"/>
              </a:ext>
            </a:extLst>
          </p:cNvPr>
          <p:cNvSpPr>
            <a:spLocks noGrp="1"/>
          </p:cNvSpPr>
          <p:nvPr>
            <p:ph type="ctrTitle"/>
          </p:nvPr>
        </p:nvSpPr>
        <p:spPr/>
        <p:txBody>
          <a:bodyPr>
            <a:normAutofit/>
          </a:bodyPr>
          <a:lstStyle/>
          <a:p>
            <a:r>
              <a:rPr lang="en-US" dirty="0"/>
              <a:t>Quantity of Capacity as the Basis for Capacity Payment – PPA Number 3</a:t>
            </a:r>
          </a:p>
        </p:txBody>
      </p:sp>
      <p:sp>
        <p:nvSpPr>
          <p:cNvPr id="3" name="Text Placeholder 2">
            <a:extLst>
              <a:ext uri="{FF2B5EF4-FFF2-40B4-BE49-F238E27FC236}">
                <a16:creationId xmlns:a16="http://schemas.microsoft.com/office/drawing/2014/main" id="{2AC98234-9198-ED37-BF24-057BF67E21F9}"/>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DC5BB27C-55D9-03F1-273A-8E8F65C1AD52}"/>
              </a:ext>
            </a:extLst>
          </p:cNvPr>
          <p:cNvPicPr>
            <a:picLocks noChangeAspect="1"/>
          </p:cNvPicPr>
          <p:nvPr/>
        </p:nvPicPr>
        <p:blipFill>
          <a:blip r:embed="rId2"/>
          <a:stretch>
            <a:fillRect/>
          </a:stretch>
        </p:blipFill>
        <p:spPr>
          <a:xfrm>
            <a:off x="3603320" y="1965769"/>
            <a:ext cx="6744641" cy="4105848"/>
          </a:xfrm>
          <a:prstGeom prst="rect">
            <a:avLst/>
          </a:prstGeom>
        </p:spPr>
      </p:pic>
      <p:sp>
        <p:nvSpPr>
          <p:cNvPr id="6" name="TextBox 5">
            <a:extLst>
              <a:ext uri="{FF2B5EF4-FFF2-40B4-BE49-F238E27FC236}">
                <a16:creationId xmlns:a16="http://schemas.microsoft.com/office/drawing/2014/main" id="{8D1FC920-68D8-D735-4D30-B8A637E9AE85}"/>
              </a:ext>
            </a:extLst>
          </p:cNvPr>
          <p:cNvSpPr txBox="1"/>
          <p:nvPr/>
        </p:nvSpPr>
        <p:spPr>
          <a:xfrm>
            <a:off x="1650125" y="2128346"/>
            <a:ext cx="1953195" cy="2031325"/>
          </a:xfrm>
          <a:prstGeom prst="rect">
            <a:avLst/>
          </a:prstGeom>
          <a:noFill/>
        </p:spPr>
        <p:txBody>
          <a:bodyPr wrap="square" rtlCol="0">
            <a:spAutoFit/>
          </a:bodyPr>
          <a:lstStyle/>
          <a:p>
            <a:r>
              <a:rPr lang="en-US" dirty="0"/>
              <a:t>Compute the round-trip efficiency</a:t>
            </a:r>
          </a:p>
          <a:p>
            <a:endParaRPr lang="en-US" dirty="0"/>
          </a:p>
          <a:p>
            <a:r>
              <a:rPr lang="en-US" dirty="0"/>
              <a:t>Note the guaranteed round-trip efficiency</a:t>
            </a:r>
          </a:p>
        </p:txBody>
      </p:sp>
    </p:spTree>
    <p:extLst>
      <p:ext uri="{BB962C8B-B14F-4D97-AF65-F5344CB8AC3E}">
        <p14:creationId xmlns:p14="http://schemas.microsoft.com/office/powerpoint/2010/main" val="265024984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1E738-53AC-23D8-B226-0DD60A125BA5}"/>
              </a:ext>
            </a:extLst>
          </p:cNvPr>
          <p:cNvSpPr>
            <a:spLocks noGrp="1"/>
          </p:cNvSpPr>
          <p:nvPr>
            <p:ph type="ctrTitle"/>
          </p:nvPr>
        </p:nvSpPr>
        <p:spPr/>
        <p:txBody>
          <a:bodyPr>
            <a:normAutofit/>
          </a:bodyPr>
          <a:lstStyle/>
          <a:p>
            <a:r>
              <a:rPr lang="en-US" dirty="0"/>
              <a:t>Guaranteed Power, RT and Storage Capacity with Liquidated Damages</a:t>
            </a:r>
          </a:p>
        </p:txBody>
      </p:sp>
      <p:pic>
        <p:nvPicPr>
          <p:cNvPr id="5" name="Content Placeholder 4">
            <a:extLst>
              <a:ext uri="{FF2B5EF4-FFF2-40B4-BE49-F238E27FC236}">
                <a16:creationId xmlns:a16="http://schemas.microsoft.com/office/drawing/2014/main" id="{2403F59E-319D-51B9-A2DE-871537016E07}"/>
              </a:ext>
            </a:extLst>
          </p:cNvPr>
          <p:cNvPicPr>
            <a:picLocks noGrp="1" noChangeAspect="1"/>
          </p:cNvPicPr>
          <p:nvPr>
            <p:ph idx="4294967295"/>
          </p:nvPr>
        </p:nvPicPr>
        <p:blipFill>
          <a:blip r:embed="rId2"/>
          <a:stretch>
            <a:fillRect/>
          </a:stretch>
        </p:blipFill>
        <p:spPr>
          <a:xfrm>
            <a:off x="0" y="1268413"/>
            <a:ext cx="7810500" cy="2190750"/>
          </a:xfrm>
        </p:spPr>
      </p:pic>
      <p:pic>
        <p:nvPicPr>
          <p:cNvPr id="7" name="Picture 6">
            <a:extLst>
              <a:ext uri="{FF2B5EF4-FFF2-40B4-BE49-F238E27FC236}">
                <a16:creationId xmlns:a16="http://schemas.microsoft.com/office/drawing/2014/main" id="{E452AC05-B334-9974-D22D-678544B9D4BC}"/>
              </a:ext>
            </a:extLst>
          </p:cNvPr>
          <p:cNvPicPr>
            <a:picLocks noChangeAspect="1"/>
          </p:cNvPicPr>
          <p:nvPr/>
        </p:nvPicPr>
        <p:blipFill>
          <a:blip r:embed="rId3"/>
          <a:stretch>
            <a:fillRect/>
          </a:stretch>
        </p:blipFill>
        <p:spPr>
          <a:xfrm>
            <a:off x="2880773" y="4063201"/>
            <a:ext cx="7068536" cy="1448002"/>
          </a:xfrm>
          <a:prstGeom prst="rect">
            <a:avLst/>
          </a:prstGeom>
        </p:spPr>
      </p:pic>
    </p:spTree>
    <p:extLst>
      <p:ext uri="{BB962C8B-B14F-4D97-AF65-F5344CB8AC3E}">
        <p14:creationId xmlns:p14="http://schemas.microsoft.com/office/powerpoint/2010/main" val="196760244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EC33-9791-0BA4-054B-1941C307EEE2}"/>
              </a:ext>
            </a:extLst>
          </p:cNvPr>
          <p:cNvSpPr>
            <a:spLocks noGrp="1"/>
          </p:cNvSpPr>
          <p:nvPr>
            <p:ph type="ctrTitle"/>
          </p:nvPr>
        </p:nvSpPr>
        <p:spPr/>
        <p:txBody>
          <a:bodyPr>
            <a:normAutofit fontScale="90000"/>
          </a:bodyPr>
          <a:lstStyle/>
          <a:p>
            <a:r>
              <a:rPr lang="en-US" dirty="0"/>
              <a:t>Performance Tests and Penalties in Entergy PPA – Not Penalty for both kW and kWh</a:t>
            </a:r>
          </a:p>
        </p:txBody>
      </p:sp>
      <p:sp>
        <p:nvSpPr>
          <p:cNvPr id="3" name="Content Placeholder 2">
            <a:extLst>
              <a:ext uri="{FF2B5EF4-FFF2-40B4-BE49-F238E27FC236}">
                <a16:creationId xmlns:a16="http://schemas.microsoft.com/office/drawing/2014/main" id="{2E6A5CAC-A68C-392A-C689-C4F5799FC81D}"/>
              </a:ext>
            </a:extLst>
          </p:cNvPr>
          <p:cNvSpPr>
            <a:spLocks noGrp="1"/>
          </p:cNvSpPr>
          <p:nvPr>
            <p:ph type="body" sz="quarter" idx="13"/>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76886999-91CE-713D-06F8-0A8351886E54}"/>
              </a:ext>
            </a:extLst>
          </p:cNvPr>
          <p:cNvPicPr>
            <a:picLocks noChangeAspect="1"/>
          </p:cNvPicPr>
          <p:nvPr/>
        </p:nvPicPr>
        <p:blipFill>
          <a:blip r:embed="rId2"/>
          <a:stretch>
            <a:fillRect/>
          </a:stretch>
        </p:blipFill>
        <p:spPr>
          <a:xfrm>
            <a:off x="2198969" y="2085722"/>
            <a:ext cx="7597764" cy="3325255"/>
          </a:xfrm>
          <a:prstGeom prst="rect">
            <a:avLst/>
          </a:prstGeom>
        </p:spPr>
      </p:pic>
      <p:sp>
        <p:nvSpPr>
          <p:cNvPr id="8" name="TextBox 7">
            <a:extLst>
              <a:ext uri="{FF2B5EF4-FFF2-40B4-BE49-F238E27FC236}">
                <a16:creationId xmlns:a16="http://schemas.microsoft.com/office/drawing/2014/main" id="{0CBE46A1-4AF0-BBAB-1FB5-415595B5000D}"/>
              </a:ext>
            </a:extLst>
          </p:cNvPr>
          <p:cNvSpPr txBox="1"/>
          <p:nvPr/>
        </p:nvSpPr>
        <p:spPr>
          <a:xfrm>
            <a:off x="2018989" y="5847261"/>
            <a:ext cx="6785095" cy="369332"/>
          </a:xfrm>
          <a:prstGeom prst="rect">
            <a:avLst/>
          </a:prstGeom>
          <a:solidFill>
            <a:srgbClr val="FFFF00"/>
          </a:solidFill>
        </p:spPr>
        <p:txBody>
          <a:bodyPr wrap="square" rtlCol="0">
            <a:spAutoFit/>
          </a:bodyPr>
          <a:lstStyle/>
          <a:p>
            <a:r>
              <a:rPr lang="en-US" dirty="0"/>
              <a:t>Note that there is a penalty for both capacity kW and storage kWh</a:t>
            </a:r>
          </a:p>
        </p:txBody>
      </p:sp>
    </p:spTree>
    <p:extLst>
      <p:ext uri="{BB962C8B-B14F-4D97-AF65-F5344CB8AC3E}">
        <p14:creationId xmlns:p14="http://schemas.microsoft.com/office/powerpoint/2010/main" val="387968047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CB14-2163-FE1E-AC57-91B22B5A9947}"/>
              </a:ext>
            </a:extLst>
          </p:cNvPr>
          <p:cNvSpPr>
            <a:spLocks noGrp="1"/>
          </p:cNvSpPr>
          <p:nvPr>
            <p:ph type="ctrTitle"/>
          </p:nvPr>
        </p:nvSpPr>
        <p:spPr/>
        <p:txBody>
          <a:bodyPr>
            <a:normAutofit/>
          </a:bodyPr>
          <a:lstStyle/>
          <a:p>
            <a:r>
              <a:rPr lang="en-US" dirty="0"/>
              <a:t>Performance Test in Entergy Contract</a:t>
            </a:r>
          </a:p>
        </p:txBody>
      </p:sp>
      <p:sp>
        <p:nvSpPr>
          <p:cNvPr id="3" name="Content Placeholder 2">
            <a:extLst>
              <a:ext uri="{FF2B5EF4-FFF2-40B4-BE49-F238E27FC236}">
                <a16:creationId xmlns:a16="http://schemas.microsoft.com/office/drawing/2014/main" id="{A7628512-9489-1D22-E9C0-5082EABCAED6}"/>
              </a:ext>
            </a:extLst>
          </p:cNvPr>
          <p:cNvSpPr>
            <a:spLocks noGrp="1"/>
          </p:cNvSpPr>
          <p:nvPr>
            <p:ph type="body" sz="quarter" idx="13"/>
          </p:nvPr>
        </p:nvSpPr>
        <p:spPr/>
        <p:txBody>
          <a:bodyPr/>
          <a:lstStyle/>
          <a:p>
            <a:r>
              <a:rPr lang="en-US" dirty="0"/>
              <a:t>Seller pays for the performance test</a:t>
            </a:r>
          </a:p>
          <a:p>
            <a:endParaRPr lang="en-US" dirty="0"/>
          </a:p>
        </p:txBody>
      </p:sp>
      <p:pic>
        <p:nvPicPr>
          <p:cNvPr id="5" name="Picture 4">
            <a:extLst>
              <a:ext uri="{FF2B5EF4-FFF2-40B4-BE49-F238E27FC236}">
                <a16:creationId xmlns:a16="http://schemas.microsoft.com/office/drawing/2014/main" id="{F24E6703-1B2C-B29B-0A44-E6D9FA0139C3}"/>
              </a:ext>
            </a:extLst>
          </p:cNvPr>
          <p:cNvPicPr>
            <a:picLocks noChangeAspect="1"/>
          </p:cNvPicPr>
          <p:nvPr/>
        </p:nvPicPr>
        <p:blipFill>
          <a:blip r:embed="rId2"/>
          <a:stretch>
            <a:fillRect/>
          </a:stretch>
        </p:blipFill>
        <p:spPr>
          <a:xfrm>
            <a:off x="4527441" y="1880786"/>
            <a:ext cx="5753606" cy="1743950"/>
          </a:xfrm>
          <a:prstGeom prst="rect">
            <a:avLst/>
          </a:prstGeom>
        </p:spPr>
      </p:pic>
      <p:pic>
        <p:nvPicPr>
          <p:cNvPr id="7" name="Picture 6">
            <a:extLst>
              <a:ext uri="{FF2B5EF4-FFF2-40B4-BE49-F238E27FC236}">
                <a16:creationId xmlns:a16="http://schemas.microsoft.com/office/drawing/2014/main" id="{E3EBEEA7-3049-C446-8017-5CC174E6D93B}"/>
              </a:ext>
            </a:extLst>
          </p:cNvPr>
          <p:cNvPicPr>
            <a:picLocks noChangeAspect="1"/>
          </p:cNvPicPr>
          <p:nvPr/>
        </p:nvPicPr>
        <p:blipFill>
          <a:blip r:embed="rId3"/>
          <a:stretch>
            <a:fillRect/>
          </a:stretch>
        </p:blipFill>
        <p:spPr>
          <a:xfrm>
            <a:off x="1621617" y="4295847"/>
            <a:ext cx="4202534" cy="1942791"/>
          </a:xfrm>
          <a:prstGeom prst="rect">
            <a:avLst/>
          </a:prstGeom>
        </p:spPr>
      </p:pic>
      <p:pic>
        <p:nvPicPr>
          <p:cNvPr id="9" name="Picture 8">
            <a:extLst>
              <a:ext uri="{FF2B5EF4-FFF2-40B4-BE49-F238E27FC236}">
                <a16:creationId xmlns:a16="http://schemas.microsoft.com/office/drawing/2014/main" id="{90E3093B-2739-AF6A-D460-4FA9DABDED1F}"/>
              </a:ext>
            </a:extLst>
          </p:cNvPr>
          <p:cNvPicPr>
            <a:picLocks noChangeAspect="1"/>
          </p:cNvPicPr>
          <p:nvPr/>
        </p:nvPicPr>
        <p:blipFill>
          <a:blip r:embed="rId4"/>
          <a:stretch>
            <a:fillRect/>
          </a:stretch>
        </p:blipFill>
        <p:spPr>
          <a:xfrm>
            <a:off x="5997851" y="4153479"/>
            <a:ext cx="4589606" cy="1928140"/>
          </a:xfrm>
          <a:prstGeom prst="rect">
            <a:avLst/>
          </a:prstGeom>
        </p:spPr>
      </p:pic>
    </p:spTree>
    <p:extLst>
      <p:ext uri="{BB962C8B-B14F-4D97-AF65-F5344CB8AC3E}">
        <p14:creationId xmlns:p14="http://schemas.microsoft.com/office/powerpoint/2010/main" val="51246830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A9E3-58A2-5208-3353-D31F14F1D149}"/>
              </a:ext>
            </a:extLst>
          </p:cNvPr>
          <p:cNvSpPr>
            <a:spLocks noGrp="1"/>
          </p:cNvSpPr>
          <p:nvPr>
            <p:ph type="ctrTitle"/>
          </p:nvPr>
        </p:nvSpPr>
        <p:spPr/>
        <p:txBody>
          <a:bodyPr>
            <a:normAutofit/>
          </a:bodyPr>
          <a:lstStyle/>
          <a:p>
            <a:r>
              <a:rPr lang="en-US" dirty="0"/>
              <a:t>Capacity Documentation and Monitoring</a:t>
            </a:r>
          </a:p>
        </p:txBody>
      </p:sp>
      <p:sp>
        <p:nvSpPr>
          <p:cNvPr id="3" name="Content Placeholder 2">
            <a:extLst>
              <a:ext uri="{FF2B5EF4-FFF2-40B4-BE49-F238E27FC236}">
                <a16:creationId xmlns:a16="http://schemas.microsoft.com/office/drawing/2014/main" id="{5A36A3E3-EC95-E9EB-16B9-C11CB58CF357}"/>
              </a:ext>
            </a:extLst>
          </p:cNvPr>
          <p:cNvSpPr>
            <a:spLocks noGrp="1"/>
          </p:cNvSpPr>
          <p:nvPr>
            <p:ph type="body" sz="quarter" idx="13"/>
          </p:nvPr>
        </p:nvSpPr>
        <p:spPr/>
        <p:txBody>
          <a:bodyPr/>
          <a:lstStyle/>
          <a:p>
            <a:r>
              <a:rPr lang="en-US" dirty="0"/>
              <a:t>Documenting base of capacity</a:t>
            </a:r>
          </a:p>
          <a:p>
            <a:endParaRPr lang="en-US" dirty="0"/>
          </a:p>
        </p:txBody>
      </p:sp>
      <p:pic>
        <p:nvPicPr>
          <p:cNvPr id="5" name="Picture 4">
            <a:extLst>
              <a:ext uri="{FF2B5EF4-FFF2-40B4-BE49-F238E27FC236}">
                <a16:creationId xmlns:a16="http://schemas.microsoft.com/office/drawing/2014/main" id="{A72718A3-6530-1C74-D9BE-58BB4936A9C3}"/>
              </a:ext>
            </a:extLst>
          </p:cNvPr>
          <p:cNvPicPr>
            <a:picLocks noChangeAspect="1"/>
          </p:cNvPicPr>
          <p:nvPr/>
        </p:nvPicPr>
        <p:blipFill>
          <a:blip r:embed="rId2"/>
          <a:stretch>
            <a:fillRect/>
          </a:stretch>
        </p:blipFill>
        <p:spPr>
          <a:xfrm>
            <a:off x="2780838" y="1695208"/>
            <a:ext cx="6630325" cy="3467584"/>
          </a:xfrm>
          <a:prstGeom prst="rect">
            <a:avLst/>
          </a:prstGeom>
        </p:spPr>
      </p:pic>
    </p:spTree>
    <p:extLst>
      <p:ext uri="{BB962C8B-B14F-4D97-AF65-F5344CB8AC3E}">
        <p14:creationId xmlns:p14="http://schemas.microsoft.com/office/powerpoint/2010/main" val="146369069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A4AEF-C76E-BB79-5A64-1DB40F4050F6}"/>
              </a:ext>
            </a:extLst>
          </p:cNvPr>
          <p:cNvSpPr>
            <a:spLocks noGrp="1"/>
          </p:cNvSpPr>
          <p:nvPr>
            <p:ph type="ctrTitle"/>
          </p:nvPr>
        </p:nvSpPr>
        <p:spPr/>
        <p:txBody>
          <a:bodyPr/>
          <a:lstStyle/>
          <a:p>
            <a:r>
              <a:rPr lang="en-US" dirty="0"/>
              <a:t>Pricing in PPA</a:t>
            </a:r>
          </a:p>
        </p:txBody>
      </p:sp>
    </p:spTree>
    <p:extLst>
      <p:ext uri="{BB962C8B-B14F-4D97-AF65-F5344CB8AC3E}">
        <p14:creationId xmlns:p14="http://schemas.microsoft.com/office/powerpoint/2010/main" val="131105812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37FAE-CE96-7D26-12B2-EFD377E68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85F21-28F5-D8EF-7016-441439419D38}"/>
              </a:ext>
            </a:extLst>
          </p:cNvPr>
          <p:cNvSpPr>
            <a:spLocks noGrp="1"/>
          </p:cNvSpPr>
          <p:nvPr>
            <p:ph type="ctrTitle"/>
          </p:nvPr>
        </p:nvSpPr>
        <p:spPr/>
        <p:txBody>
          <a:bodyPr>
            <a:normAutofit/>
          </a:bodyPr>
          <a:lstStyle/>
          <a:p>
            <a:r>
              <a:rPr lang="en-US" dirty="0"/>
              <a:t>Section 5, Part 4 – Pricing of Batteries in PPA Contracts -- Examples</a:t>
            </a:r>
          </a:p>
        </p:txBody>
      </p:sp>
      <p:sp>
        <p:nvSpPr>
          <p:cNvPr id="3" name="Content Placeholder 2">
            <a:extLst>
              <a:ext uri="{FF2B5EF4-FFF2-40B4-BE49-F238E27FC236}">
                <a16:creationId xmlns:a16="http://schemas.microsoft.com/office/drawing/2014/main" id="{E804B351-62D8-10B9-383A-59C7517B2370}"/>
              </a:ext>
            </a:extLst>
          </p:cNvPr>
          <p:cNvSpPr>
            <a:spLocks noGrp="1"/>
          </p:cNvSpPr>
          <p:nvPr>
            <p:ph type="body" sz="quarter" idx="13"/>
          </p:nvPr>
        </p:nvSpPr>
        <p:spPr/>
        <p:txBody>
          <a:bodyPr>
            <a:normAutofit lnSpcReduction="10000"/>
          </a:bodyPr>
          <a:lstStyle/>
          <a:p>
            <a:pPr marL="458788"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Capacity Payments</a:t>
            </a:r>
          </a:p>
          <a:p>
            <a:pPr marL="458788"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Minimum Cycles</a:t>
            </a:r>
          </a:p>
          <a:p>
            <a:pPr marL="458788"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Variable Energy Charges</a:t>
            </a:r>
          </a:p>
          <a:p>
            <a:pPr marL="458788"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Example of Language</a:t>
            </a:r>
          </a:p>
          <a:p>
            <a:pPr marL="458788" indent="-285750">
              <a:lnSpc>
                <a:spcPct val="107000"/>
              </a:lnSpc>
              <a:spcAft>
                <a:spcPts val="800"/>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8788"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Research on alternative practices in different countries (dispatch of batteries in PPA agreements, battery requirements in renewable PPAs; structure of tolling contracts; financing of batteries by electricity distribution companies).</a:t>
            </a:r>
          </a:p>
          <a:p>
            <a:pPr marL="458788"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Data availability on Battery Storage PPA Agreements</a:t>
            </a:r>
          </a:p>
          <a:p>
            <a:pPr marL="173038" indent="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Case Study on PPA Agreements – Entergy Case </a:t>
            </a:r>
          </a:p>
          <a:p>
            <a:pPr marL="173038" indent="0"/>
            <a:endParaRPr lang="en-US" dirty="0"/>
          </a:p>
        </p:txBody>
      </p:sp>
    </p:spTree>
    <p:extLst>
      <p:ext uri="{BB962C8B-B14F-4D97-AF65-F5344CB8AC3E}">
        <p14:creationId xmlns:p14="http://schemas.microsoft.com/office/powerpoint/2010/main" val="308910426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9BD0-28A3-1991-4B72-76998BEF270F}"/>
              </a:ext>
            </a:extLst>
          </p:cNvPr>
          <p:cNvSpPr>
            <a:spLocks noGrp="1"/>
          </p:cNvSpPr>
          <p:nvPr>
            <p:ph type="ctrTitle"/>
          </p:nvPr>
        </p:nvSpPr>
        <p:spPr/>
        <p:txBody>
          <a:bodyPr>
            <a:normAutofit/>
          </a:bodyPr>
          <a:lstStyle/>
          <a:p>
            <a:r>
              <a:rPr lang="en-US" dirty="0"/>
              <a:t>Pricing of Energy and Capacity – PPA 1</a:t>
            </a:r>
          </a:p>
        </p:txBody>
      </p:sp>
      <p:pic>
        <p:nvPicPr>
          <p:cNvPr id="5" name="Picture 4">
            <a:extLst>
              <a:ext uri="{FF2B5EF4-FFF2-40B4-BE49-F238E27FC236}">
                <a16:creationId xmlns:a16="http://schemas.microsoft.com/office/drawing/2014/main" id="{F18FF8B7-DAC2-53A0-C984-C5DC8BCC0AE9}"/>
              </a:ext>
            </a:extLst>
          </p:cNvPr>
          <p:cNvPicPr>
            <a:picLocks noChangeAspect="1"/>
          </p:cNvPicPr>
          <p:nvPr/>
        </p:nvPicPr>
        <p:blipFill>
          <a:blip r:embed="rId2"/>
          <a:stretch>
            <a:fillRect/>
          </a:stretch>
        </p:blipFill>
        <p:spPr>
          <a:xfrm>
            <a:off x="1844040" y="1711843"/>
            <a:ext cx="6487430" cy="3038899"/>
          </a:xfrm>
          <a:prstGeom prst="rect">
            <a:avLst/>
          </a:prstGeom>
        </p:spPr>
      </p:pic>
      <p:pic>
        <p:nvPicPr>
          <p:cNvPr id="7" name="Picture 6">
            <a:extLst>
              <a:ext uri="{FF2B5EF4-FFF2-40B4-BE49-F238E27FC236}">
                <a16:creationId xmlns:a16="http://schemas.microsoft.com/office/drawing/2014/main" id="{818766CD-4EF6-E56A-6B25-35B3C6863459}"/>
              </a:ext>
            </a:extLst>
          </p:cNvPr>
          <p:cNvPicPr>
            <a:picLocks noChangeAspect="1"/>
          </p:cNvPicPr>
          <p:nvPr/>
        </p:nvPicPr>
        <p:blipFill>
          <a:blip r:embed="rId3"/>
          <a:stretch>
            <a:fillRect/>
          </a:stretch>
        </p:blipFill>
        <p:spPr>
          <a:xfrm>
            <a:off x="4060966" y="5252908"/>
            <a:ext cx="5973009" cy="571580"/>
          </a:xfrm>
          <a:prstGeom prst="rect">
            <a:avLst/>
          </a:prstGeom>
        </p:spPr>
      </p:pic>
      <p:cxnSp>
        <p:nvCxnSpPr>
          <p:cNvPr id="9" name="Straight Arrow Connector 8">
            <a:extLst>
              <a:ext uri="{FF2B5EF4-FFF2-40B4-BE49-F238E27FC236}">
                <a16:creationId xmlns:a16="http://schemas.microsoft.com/office/drawing/2014/main" id="{382056D6-25B9-AAD4-9E1E-12C7C757E02A}"/>
              </a:ext>
            </a:extLst>
          </p:cNvPr>
          <p:cNvCxnSpPr>
            <a:cxnSpLocks/>
          </p:cNvCxnSpPr>
          <p:nvPr/>
        </p:nvCxnSpPr>
        <p:spPr>
          <a:xfrm>
            <a:off x="8196650" y="3429001"/>
            <a:ext cx="134821" cy="1686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29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53B5C-A718-E19E-637D-9EC4FF04CBAF}"/>
              </a:ext>
            </a:extLst>
          </p:cNvPr>
          <p:cNvSpPr>
            <a:spLocks noGrp="1"/>
          </p:cNvSpPr>
          <p:nvPr>
            <p:ph type="sldNum" sz="quarter" idx="4294967295"/>
          </p:nvPr>
        </p:nvSpPr>
        <p:spPr>
          <a:xfrm>
            <a:off x="11493500" y="6356350"/>
            <a:ext cx="6985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2D75-7CB4-B14B-B319-80CCA14032BE}" type="slidenum">
              <a:rPr kumimoji="0" lang="en-SA" sz="1200" b="0" i="0" u="none" strike="noStrike" kern="1200" cap="none" spc="0" normalizeH="0" baseline="0" noProof="0" smtClean="0">
                <a:ln>
                  <a:noFill/>
                </a:ln>
                <a:solidFill>
                  <a:srgbClr val="000000">
                    <a:tint val="75000"/>
                  </a:srgbClr>
                </a:solidFill>
                <a:effectLst/>
                <a:uLnTx/>
                <a:uFillTx/>
                <a:ea typeface="+mn-ea"/>
                <a:cs typeface="ntaqat" panose="020B0303020203050203" pitchFamily="34" charset="-78"/>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SA" sz="1200" b="0" i="0" u="none" strike="noStrike" kern="1200" cap="none" spc="0" normalizeH="0" baseline="0" noProof="0">
              <a:ln>
                <a:noFill/>
              </a:ln>
              <a:solidFill>
                <a:srgbClr val="000000">
                  <a:tint val="75000"/>
                </a:srgbClr>
              </a:solidFill>
              <a:effectLst/>
              <a:uLnTx/>
              <a:uFillTx/>
              <a:ea typeface="+mn-ea"/>
              <a:cs typeface="ntaqat" panose="020B0303020203050203" pitchFamily="34" charset="-78"/>
            </a:endParaRPr>
          </a:p>
        </p:txBody>
      </p:sp>
      <p:sp>
        <p:nvSpPr>
          <p:cNvPr id="3" name="Rectangle 2">
            <a:extLst>
              <a:ext uri="{FF2B5EF4-FFF2-40B4-BE49-F238E27FC236}">
                <a16:creationId xmlns:a16="http://schemas.microsoft.com/office/drawing/2014/main" id="{B38A3A9D-2FB2-44E9-BB5F-35AC1668CCA0}"/>
              </a:ext>
            </a:extLst>
          </p:cNvPr>
          <p:cNvSpPr/>
          <p:nvPr/>
        </p:nvSpPr>
        <p:spPr>
          <a:xfrm>
            <a:off x="1119731" y="1361001"/>
            <a:ext cx="1048871" cy="24384"/>
          </a:xfrm>
          <a:prstGeom prst="rect">
            <a:avLst/>
          </a:prstGeom>
          <a:solidFill>
            <a:srgbClr val="3E9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graphicFrame>
        <p:nvGraphicFramePr>
          <p:cNvPr id="4" name="Table 3">
            <a:extLst>
              <a:ext uri="{FF2B5EF4-FFF2-40B4-BE49-F238E27FC236}">
                <a16:creationId xmlns:a16="http://schemas.microsoft.com/office/drawing/2014/main" id="{705FDA5D-F2F4-23BC-D4B1-3A1F955A4A8E}"/>
              </a:ext>
            </a:extLst>
          </p:cNvPr>
          <p:cNvGraphicFramePr>
            <a:graphicFrameLocks noGrp="1"/>
          </p:cNvGraphicFramePr>
          <p:nvPr>
            <p:extLst>
              <p:ext uri="{D42A27DB-BD31-4B8C-83A1-F6EECF244321}">
                <p14:modId xmlns:p14="http://schemas.microsoft.com/office/powerpoint/2010/main" val="4252720065"/>
              </p:ext>
            </p:extLst>
          </p:nvPr>
        </p:nvGraphicFramePr>
        <p:xfrm>
          <a:off x="2309585" y="1691114"/>
          <a:ext cx="9183915" cy="3783103"/>
        </p:xfrm>
        <a:graphic>
          <a:graphicData uri="http://schemas.openxmlformats.org/drawingml/2006/table">
            <a:tbl>
              <a:tblPr firstRow="1" firstCol="1" bandRow="1"/>
              <a:tblGrid>
                <a:gridCol w="2295979">
                  <a:extLst>
                    <a:ext uri="{9D8B030D-6E8A-4147-A177-3AD203B41FA5}">
                      <a16:colId xmlns:a16="http://schemas.microsoft.com/office/drawing/2014/main" val="1953099958"/>
                    </a:ext>
                  </a:extLst>
                </a:gridCol>
                <a:gridCol w="2295979">
                  <a:extLst>
                    <a:ext uri="{9D8B030D-6E8A-4147-A177-3AD203B41FA5}">
                      <a16:colId xmlns:a16="http://schemas.microsoft.com/office/drawing/2014/main" val="3805105441"/>
                    </a:ext>
                  </a:extLst>
                </a:gridCol>
                <a:gridCol w="2295979">
                  <a:extLst>
                    <a:ext uri="{9D8B030D-6E8A-4147-A177-3AD203B41FA5}">
                      <a16:colId xmlns:a16="http://schemas.microsoft.com/office/drawing/2014/main" val="450150515"/>
                    </a:ext>
                  </a:extLst>
                </a:gridCol>
                <a:gridCol w="2295978">
                  <a:extLst>
                    <a:ext uri="{9D8B030D-6E8A-4147-A177-3AD203B41FA5}">
                      <a16:colId xmlns:a16="http://schemas.microsoft.com/office/drawing/2014/main" val="1342861307"/>
                    </a:ext>
                  </a:extLst>
                </a:gridCol>
              </a:tblGrid>
              <a:tr h="846596">
                <a:tc>
                  <a:txBody>
                    <a:bodyPr/>
                    <a:lstStyle/>
                    <a:p>
                      <a:pPr marL="0" marR="0" algn="ctr">
                        <a:spcBef>
                          <a:spcPts val="0"/>
                        </a:spcBef>
                        <a:spcAft>
                          <a:spcPts val="0"/>
                        </a:spcAft>
                      </a:pPr>
                      <a:endParaRPr lang="en-US" sz="1400" b="1" dirty="0">
                        <a:solidFill>
                          <a:srgbClr val="3E9B64"/>
                        </a:solidFill>
                        <a:effectLst/>
                        <a:latin typeface="+mn-lt"/>
                        <a:ea typeface="Calibri" panose="020F0502020204030204" pitchFamily="34" charset="0"/>
                        <a:cs typeface="Calibri" panose="020F0502020204030204" pitchFamily="34" charset="0"/>
                      </a:endParaRPr>
                    </a:p>
                    <a:p>
                      <a:pPr marL="0" marR="0" algn="ctr">
                        <a:spcBef>
                          <a:spcPts val="0"/>
                        </a:spcBef>
                        <a:spcAft>
                          <a:spcPts val="0"/>
                        </a:spcAft>
                      </a:pPr>
                      <a:r>
                        <a:rPr lang="en-US" sz="1400" b="1" dirty="0">
                          <a:solidFill>
                            <a:srgbClr val="3E9B64"/>
                          </a:solidFill>
                          <a:effectLst/>
                          <a:latin typeface="+mn-lt"/>
                          <a:ea typeface="Calibri" panose="020F0502020204030204" pitchFamily="34" charset="0"/>
                          <a:cs typeface="Calibri" panose="020F0502020204030204" pitchFamily="34" charset="0"/>
                        </a:rPr>
                        <a:t> DAY 1 </a:t>
                      </a:r>
                      <a:endParaRPr lang="en-US" sz="1200" dirty="0">
                        <a:solidFill>
                          <a:srgbClr val="3E9B64"/>
                        </a:solidFill>
                        <a:effectLst/>
                        <a:latin typeface="+mn-lt"/>
                        <a:ea typeface="Calibri" panose="020F0502020204030204" pitchFamily="34" charset="0"/>
                        <a:cs typeface="Arial" panose="020B0604020202020204" pitchFamily="34" charset="0"/>
                      </a:endParaRPr>
                    </a:p>
                    <a:p>
                      <a:pPr marL="0" marR="0" algn="ctr">
                        <a:spcBef>
                          <a:spcPts val="0"/>
                        </a:spcBef>
                        <a:spcAft>
                          <a:spcPts val="0"/>
                        </a:spcAft>
                      </a:pPr>
                      <a:r>
                        <a:rPr lang="en-US" sz="800" b="1" dirty="0">
                          <a:solidFill>
                            <a:srgbClr val="98CC76"/>
                          </a:solidFill>
                          <a:effectLst/>
                          <a:latin typeface="+mn-lt"/>
                          <a:ea typeface="Calibri" panose="020F0502020204030204" pitchFamily="34" charset="0"/>
                          <a:cs typeface="Calibri" panose="020F0502020204030204" pitchFamily="34" charset="0"/>
                        </a:rPr>
                        <a:t>24 June 2026</a:t>
                      </a:r>
                      <a:endParaRPr lang="en-US" sz="1400" b="1" dirty="0">
                        <a:solidFill>
                          <a:srgbClr val="98CC76"/>
                        </a:solidFill>
                        <a:effectLst/>
                        <a:latin typeface="+mn-lt"/>
                        <a:ea typeface="Calibri" panose="020F0502020204030204" pitchFamily="34" charset="0"/>
                        <a:cs typeface="Arial" panose="020B0604020202020204" pitchFamily="34" charset="0"/>
                      </a:endParaRPr>
                    </a:p>
                  </a:txBody>
                  <a:tcPr marL="68580" marR="68580" marT="0" marB="0">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solidFill>
                        <a:srgbClr val="9898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Calibri" panose="020F0502020204030204" pitchFamily="34" charset="0"/>
                        </a:rPr>
                        <a:t>DAY </a:t>
                      </a:r>
                      <a:endParaRPr kumimoji="0" lang="en-US" sz="1200" b="0"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8CC76"/>
                          </a:solidFill>
                          <a:effectLst/>
                          <a:uLnTx/>
                          <a:uFillTx/>
                          <a:latin typeface="Calibri" panose="020F0502020204030204"/>
                          <a:ea typeface="Calibri" panose="020F0502020204030204" pitchFamily="34" charset="0"/>
                          <a:cs typeface="Calibri" panose="020F0502020204030204" pitchFamily="34" charset="0"/>
                        </a:rPr>
                        <a:t>24 June 2026</a:t>
                      </a:r>
                      <a:endParaRPr kumimoji="0" lang="en-US" sz="1400" b="1" i="0" u="none" strike="noStrike" kern="1200" cap="none" spc="0" normalizeH="0" baseline="0" noProof="0" dirty="0">
                        <a:ln>
                          <a:noFill/>
                        </a:ln>
                        <a:solidFill>
                          <a:srgbClr val="98CC76"/>
                        </a:solidFill>
                        <a:effectLst/>
                        <a:uLnTx/>
                        <a:uFillTx/>
                        <a:latin typeface="Calibri" panose="020F0502020204030204"/>
                        <a:ea typeface="Calibri" panose="020F0502020204030204" pitchFamily="34" charset="0"/>
                        <a:cs typeface="Arial" panose="020B0604020202020204" pitchFamily="34" charset="0"/>
                      </a:endParaRPr>
                    </a:p>
                  </a:txBody>
                  <a:tcPr marL="68580" marR="68580" marT="0" marB="0">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solidFill>
                        <a:srgbClr val="9898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Calibri" panose="020F0502020204030204" pitchFamily="34" charset="0"/>
                        </a:rPr>
                        <a:t>DAY </a:t>
                      </a:r>
                      <a:endParaRPr kumimoji="0" lang="en-US" sz="1200" b="0"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8CC76"/>
                          </a:solidFill>
                          <a:effectLst/>
                          <a:uLnTx/>
                          <a:uFillTx/>
                          <a:latin typeface="Calibri" panose="020F0502020204030204"/>
                          <a:ea typeface="Calibri" panose="020F0502020204030204" pitchFamily="34" charset="0"/>
                          <a:cs typeface="Calibri" panose="020F0502020204030204" pitchFamily="34" charset="0"/>
                        </a:rPr>
                        <a:t>25 June 2026</a:t>
                      </a:r>
                      <a:endParaRPr kumimoji="0" lang="en-US" sz="1400" b="1" i="0" u="none" strike="noStrike" kern="1200" cap="none" spc="0" normalizeH="0" baseline="0" noProof="0" dirty="0">
                        <a:ln>
                          <a:noFill/>
                        </a:ln>
                        <a:solidFill>
                          <a:srgbClr val="98CC76"/>
                        </a:solidFill>
                        <a:effectLst/>
                        <a:uLnTx/>
                        <a:uFillTx/>
                        <a:latin typeface="Calibri" panose="020F0502020204030204"/>
                        <a:ea typeface="Calibri" panose="020F0502020204030204" pitchFamily="34" charset="0"/>
                        <a:cs typeface="Arial" panose="020B0604020202020204" pitchFamily="34" charset="0"/>
                      </a:endParaRPr>
                    </a:p>
                  </a:txBody>
                  <a:tcPr marL="68580" marR="68580" marT="0" marB="0">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solidFill>
                        <a:srgbClr val="9898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Calibri" panose="020F0502020204030204" pitchFamily="34" charset="0"/>
                        </a:rPr>
                        <a:t>DAY </a:t>
                      </a:r>
                      <a:endParaRPr kumimoji="0" lang="en-US" sz="1200" b="0"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8CC76"/>
                          </a:solidFill>
                          <a:effectLst/>
                          <a:uLnTx/>
                          <a:uFillTx/>
                          <a:latin typeface="Calibri" panose="020F0502020204030204"/>
                          <a:ea typeface="Calibri" panose="020F0502020204030204" pitchFamily="34" charset="0"/>
                          <a:cs typeface="Calibri" panose="020F0502020204030204" pitchFamily="34" charset="0"/>
                        </a:rPr>
                        <a:t>DATE</a:t>
                      </a:r>
                      <a:endParaRPr kumimoji="0" lang="en-US" sz="1400" b="1" i="0" u="none" strike="noStrike" kern="1200" cap="none" spc="0" normalizeH="0" baseline="0" noProof="0" dirty="0">
                        <a:ln>
                          <a:noFill/>
                        </a:ln>
                        <a:solidFill>
                          <a:srgbClr val="98CC76"/>
                        </a:solidFill>
                        <a:effectLst/>
                        <a:uLnTx/>
                        <a:uFillTx/>
                        <a:latin typeface="Calibri" panose="020F0502020204030204"/>
                        <a:ea typeface="Calibri" panose="020F0502020204030204" pitchFamily="34" charset="0"/>
                        <a:cs typeface="Arial" panose="020B0604020202020204" pitchFamily="34" charset="0"/>
                      </a:endParaRPr>
                    </a:p>
                  </a:txBody>
                  <a:tcPr marL="68580" marR="68580" marT="0" marB="0">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solidFill>
                        <a:srgbClr val="989898"/>
                      </a:solidFill>
                      <a:prstDash val="solid"/>
                      <a:round/>
                      <a:headEnd type="none" w="med" len="med"/>
                      <a:tailEnd type="none" w="med" len="med"/>
                    </a:lnB>
                  </a:tcPr>
                </a:tc>
                <a:extLst>
                  <a:ext uri="{0D108BD9-81ED-4DB2-BD59-A6C34878D82A}">
                    <a16:rowId xmlns:a16="http://schemas.microsoft.com/office/drawing/2014/main" val="3989752003"/>
                  </a:ext>
                </a:extLst>
              </a:tr>
              <a:tr h="11937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900" b="1" i="0" kern="1200" dirty="0">
                        <a:solidFill>
                          <a:schemeClr val="accent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i="0" kern="1200" dirty="0">
                          <a:solidFill>
                            <a:schemeClr val="accent1"/>
                          </a:solidFill>
                          <a:effectLst/>
                          <a:latin typeface="+mn-lt"/>
                          <a:ea typeface="+mn-ea"/>
                          <a:cs typeface="+mn-cs"/>
                        </a:rPr>
                        <a:t>9:00AM -12:00PM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i="0" kern="1200" dirty="0">
                          <a:solidFill>
                            <a:srgbClr val="11545B"/>
                          </a:solidFill>
                          <a:effectLst/>
                          <a:latin typeface="+mn-lt"/>
                          <a:ea typeface="+mn-ea"/>
                          <a:cs typeface="+mn-cs"/>
                        </a:rPr>
                        <a:t>Policy Investment and LCOE</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i="0" kern="1200" dirty="0">
                          <a:solidFill>
                            <a:srgbClr val="11545B"/>
                          </a:solidFill>
                          <a:effectLst/>
                          <a:latin typeface="+mn-lt"/>
                          <a:ea typeface="+mn-ea"/>
                          <a:cs typeface="+mn-cs"/>
                        </a:rPr>
                        <a:t>LCOE</a:t>
                      </a:r>
                      <a:r>
                        <a:rPr lang="en-AU" sz="1000" b="1" i="0" kern="1200" baseline="0" dirty="0">
                          <a:solidFill>
                            <a:srgbClr val="11545B"/>
                          </a:solidFill>
                          <a:effectLst/>
                          <a:latin typeface="+mn-lt"/>
                          <a:ea typeface="+mn-ea"/>
                          <a:cs typeface="+mn-cs"/>
                        </a:rPr>
                        <a:t> From Sources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i="0" kern="1200" dirty="0">
                          <a:solidFill>
                            <a:srgbClr val="11545B"/>
                          </a:solidFill>
                          <a:effectLst/>
                          <a:latin typeface="+mn-lt"/>
                          <a:ea typeface="+mn-ea"/>
                          <a:cs typeface="+mn-cs"/>
                        </a:rPr>
                        <a:t>Introduction</a:t>
                      </a:r>
                      <a:r>
                        <a:rPr lang="en-AU" sz="1000" b="1" i="0" kern="1200" baseline="0" dirty="0">
                          <a:solidFill>
                            <a:srgbClr val="11545B"/>
                          </a:solidFill>
                          <a:effectLst/>
                          <a:latin typeface="+mn-lt"/>
                          <a:ea typeface="+mn-ea"/>
                          <a:cs typeface="+mn-cs"/>
                        </a:rPr>
                        <a:t> to Use Cases</a:t>
                      </a:r>
                      <a:r>
                        <a:rPr lang="en-AU" sz="1000" b="1" i="0" kern="1200" dirty="0">
                          <a:solidFill>
                            <a:srgbClr val="11545B"/>
                          </a:solidFill>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50" b="1" i="0" kern="1200" dirty="0">
                          <a:solidFill>
                            <a:srgbClr val="11545B"/>
                          </a:solidFill>
                          <a:effectLst/>
                          <a:latin typeface="+mn-lt"/>
                          <a:ea typeface="+mn-ea"/>
                          <a:cs typeface="+mn-cs"/>
                        </a:rPr>
                        <a:t>Basic LCOE and Financial Model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050" b="0" i="0" kern="1200" dirty="0">
                        <a:solidFill>
                          <a:srgbClr val="11545B"/>
                        </a:solidFill>
                        <a:effectLst/>
                        <a:latin typeface="+mn-lt"/>
                        <a:ea typeface="+mn-ea"/>
                        <a:cs typeface="+mn-cs"/>
                      </a:endParaRP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9:00AM -12:00PM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LCOE and 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Battery LCOE Drivers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Hourly Analysis for Capacity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mn-lt"/>
                          <a:ea typeface="+mn-ea"/>
                          <a:cs typeface="+mn-cs"/>
                        </a:rPr>
                        <a:t>LOCE of Battery Plus Solar</a:t>
                      </a:r>
                      <a:endPar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endParaRP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9:00AM -12:00PM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Incorporation of Environmental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Appropriate Opportunity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Hydrogen Introduction</a:t>
                      </a: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00:00AM -00:00PM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SESSION TITLE </a:t>
                      </a: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noFill/>
                      <a:prstDash val="solid"/>
                      <a:round/>
                      <a:headEnd type="none" w="med" len="med"/>
                      <a:tailEnd type="none" w="med" len="med"/>
                    </a:lnB>
                  </a:tcPr>
                </a:tc>
                <a:extLst>
                  <a:ext uri="{0D108BD9-81ED-4DB2-BD59-A6C34878D82A}">
                    <a16:rowId xmlns:a16="http://schemas.microsoft.com/office/drawing/2014/main" val="460483541"/>
                  </a:ext>
                </a:extLst>
              </a:tr>
              <a:tr h="559809">
                <a:tc gridSpan="3">
                  <a:txBody>
                    <a:bodyPr/>
                    <a:lstStyle/>
                    <a:p>
                      <a:pPr marL="0" marR="0" algn="ctr">
                        <a:spcBef>
                          <a:spcPts val="0"/>
                        </a:spcBef>
                        <a:spcAft>
                          <a:spcPts val="0"/>
                        </a:spcAft>
                      </a:pPr>
                      <a:r>
                        <a:rPr lang="en-US" sz="1000" b="1" dirty="0">
                          <a:solidFill>
                            <a:srgbClr val="656669"/>
                          </a:solidFill>
                          <a:effectLst/>
                          <a:latin typeface="+mn-lt"/>
                          <a:ea typeface="Calibri" panose="020F0502020204030204" pitchFamily="34" charset="0"/>
                          <a:cs typeface="Calibri" panose="020F0502020204030204" pitchFamily="34" charset="0"/>
                        </a:rPr>
                        <a:t>                                                                                            </a:t>
                      </a:r>
                      <a:r>
                        <a:rPr lang="en-US" sz="1050" b="1" dirty="0">
                          <a:solidFill>
                            <a:srgbClr val="11545B"/>
                          </a:solidFill>
                          <a:effectLst/>
                          <a:latin typeface="+mn-lt"/>
                          <a:ea typeface="Calibri" panose="020F0502020204030204" pitchFamily="34" charset="0"/>
                          <a:cs typeface="Calibri" panose="020F0502020204030204" pitchFamily="34" charset="0"/>
                        </a:rPr>
                        <a:t>Lunch break 12:00PM -1:00PM </a:t>
                      </a:r>
                    </a:p>
                    <a:p>
                      <a:pPr marL="0" marR="0" algn="ctr">
                        <a:spcBef>
                          <a:spcPts val="0"/>
                        </a:spcBef>
                        <a:spcAft>
                          <a:spcPts val="0"/>
                        </a:spcAft>
                      </a:pPr>
                      <a:endParaRPr lang="en-US" sz="1050" b="1" dirty="0">
                        <a:solidFill>
                          <a:srgbClr val="11545B"/>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CBCB"/>
                    </a:solidFill>
                  </a:tcPr>
                </a:tc>
                <a:tc hMerge="1">
                  <a:txBody>
                    <a:bodyPr/>
                    <a:lstStyle/>
                    <a:p>
                      <a:endParaRPr lang="en-US"/>
                    </a:p>
                  </a:txBody>
                  <a:tcPr/>
                </a:tc>
                <a:tc hMerge="1">
                  <a:txBody>
                    <a:bodyPr/>
                    <a:lstStyle/>
                    <a:p>
                      <a:pPr marL="0" marR="0" algn="l">
                        <a:spcBef>
                          <a:spcPts val="0"/>
                        </a:spcBef>
                        <a:spcAft>
                          <a:spcPts val="0"/>
                        </a:spcAft>
                      </a:pPr>
                      <a:endParaRPr lang="en-US" sz="1200" dirty="0">
                        <a:solidFill>
                          <a:srgbClr val="11545B"/>
                        </a:solidFill>
                        <a:effectLst/>
                        <a:latin typeface="+mn-lt"/>
                        <a:ea typeface="Calibri" panose="020F0502020204030204" pitchFamily="34" charset="0"/>
                        <a:cs typeface="Arial" panose="020B0604020202020204" pitchFamily="34" charset="0"/>
                      </a:endParaRP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solidFill>
                        <a:srgbClr val="989898"/>
                      </a:solidFill>
                      <a:prstDash val="solid"/>
                      <a:round/>
                      <a:headEnd type="none" w="med" len="med"/>
                      <a:tailEnd type="none" w="med" len="med"/>
                    </a:lnB>
                    <a:solidFill>
                      <a:srgbClr val="CBCBCB"/>
                    </a:solidFill>
                  </a:tcPr>
                </a:tc>
                <a:tc>
                  <a:txBody>
                    <a:bodyPr/>
                    <a:lstStyle/>
                    <a:p>
                      <a:pPr marL="0" marR="0" algn="ctr">
                        <a:spcBef>
                          <a:spcPts val="0"/>
                        </a:spcBef>
                        <a:spcAft>
                          <a:spcPts val="0"/>
                        </a:spcAft>
                      </a:pPr>
                      <a:r>
                        <a:rPr lang="en-US" sz="1200" dirty="0">
                          <a:solidFill>
                            <a:srgbClr val="11545B"/>
                          </a:solidFill>
                          <a:effectLst/>
                          <a:latin typeface="+mn-lt"/>
                          <a:ea typeface="Calibri" panose="020F0502020204030204" pitchFamily="34" charset="0"/>
                          <a:cs typeface="Arial" panose="020B0604020202020204" pitchFamily="34" charset="0"/>
                        </a:rPr>
                        <a:t>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BCBCB"/>
                    </a:solidFill>
                  </a:tcPr>
                </a:tc>
                <a:extLst>
                  <a:ext uri="{0D108BD9-81ED-4DB2-BD59-A6C34878D82A}">
                    <a16:rowId xmlns:a16="http://schemas.microsoft.com/office/drawing/2014/main" val="2387243175"/>
                  </a:ext>
                </a:extLst>
              </a:tr>
              <a:tr h="1182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1:00PM -4:30PM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LCOE Policy Corrections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Economic Measurement – Real LCOE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Degradation Adjustments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Construction Costs </a:t>
                      </a: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1:00PM -4:30PM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Cost of Capital for LCOE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Battery RTE and SOC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Data Centre Case Study of Nuclear versus Solar + Battery </a:t>
                      </a: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898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1:00PM -4:30PM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Hydrogen Energy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Hydrogen Production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Hydrogen and Ammonia LCOS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Vehicle TCO </a:t>
                      </a: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898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00:00AM -00:00PM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SESSION TITLE </a:t>
                      </a: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89898"/>
                      </a:solidFill>
                      <a:prstDash val="solid"/>
                      <a:round/>
                      <a:headEnd type="none" w="med" len="med"/>
                      <a:tailEnd type="none" w="med" len="med"/>
                    </a:lnB>
                  </a:tcPr>
                </a:tc>
                <a:extLst>
                  <a:ext uri="{0D108BD9-81ED-4DB2-BD59-A6C34878D82A}">
                    <a16:rowId xmlns:a16="http://schemas.microsoft.com/office/drawing/2014/main" val="1620262446"/>
                  </a:ext>
                </a:extLst>
              </a:tr>
            </a:tbl>
          </a:graphicData>
        </a:graphic>
      </p:graphicFrame>
      <p:sp>
        <p:nvSpPr>
          <p:cNvPr id="5" name="TextBox 4">
            <a:extLst>
              <a:ext uri="{FF2B5EF4-FFF2-40B4-BE49-F238E27FC236}">
                <a16:creationId xmlns:a16="http://schemas.microsoft.com/office/drawing/2014/main" id="{7720AD36-0658-F506-D687-2F5DF0959A13}"/>
              </a:ext>
            </a:extLst>
          </p:cNvPr>
          <p:cNvSpPr txBox="1"/>
          <p:nvPr/>
        </p:nvSpPr>
        <p:spPr>
          <a:xfrm>
            <a:off x="1026811" y="578134"/>
            <a:ext cx="6096982" cy="692497"/>
          </a:xfrm>
          <a:prstGeom prst="rect">
            <a:avLst/>
          </a:prstGeom>
          <a:noFill/>
        </p:spPr>
        <p:txBody>
          <a:bodyPr wrap="square">
            <a:spAutoFit/>
          </a:bodyPr>
          <a:lstStyle/>
          <a:p>
            <a:pPr marL="0" marR="0">
              <a:spcBef>
                <a:spcPts val="0"/>
              </a:spcBef>
              <a:spcAft>
                <a:spcPts val="0"/>
              </a:spcAft>
            </a:pPr>
            <a:r>
              <a:rPr lang="en-US" b="1" dirty="0">
                <a:solidFill>
                  <a:srgbClr val="11545B"/>
                </a:solidFill>
                <a:effectLst/>
                <a:latin typeface="Calibri" panose="020F0502020204030204" pitchFamily="34" charset="0"/>
                <a:ea typeface="Calibri" panose="020F0502020204030204" pitchFamily="34" charset="0"/>
                <a:cs typeface="Calibri" panose="020F0502020204030204" pitchFamily="34" charset="0"/>
              </a:rPr>
              <a:t>Levelised Cost and Energy Policy </a:t>
            </a:r>
          </a:p>
          <a:p>
            <a:pPr marL="0" marR="0">
              <a:spcBef>
                <a:spcPts val="0"/>
              </a:spcBef>
              <a:spcAft>
                <a:spcPts val="0"/>
              </a:spcAft>
            </a:pPr>
            <a:r>
              <a:rPr lang="en-US" sz="1050" dirty="0">
                <a:solidFill>
                  <a:srgbClr val="7F7F7F"/>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050" b="1" dirty="0">
                <a:solidFill>
                  <a:srgbClr val="3E9B64"/>
                </a:solidFill>
                <a:effectLst/>
                <a:latin typeface="Calibri" panose="020F0502020204030204" pitchFamily="34" charset="0"/>
                <a:ea typeface="Calibri" panose="020F0502020204030204" pitchFamily="34" charset="0"/>
                <a:cs typeface="Calibri" panose="020F0502020204030204" pitchFamily="34" charset="0"/>
              </a:rPr>
              <a:t>2</a:t>
            </a:r>
            <a:r>
              <a:rPr lang="en-US" sz="1050" b="1" dirty="0">
                <a:solidFill>
                  <a:srgbClr val="3E9B64"/>
                </a:solidFill>
                <a:latin typeface="Calibri" panose="020F0502020204030204" pitchFamily="34" charset="0"/>
                <a:ea typeface="Calibri" panose="020F0502020204030204" pitchFamily="34" charset="0"/>
                <a:cs typeface="Calibri" panose="020F0502020204030204" pitchFamily="34" charset="0"/>
              </a:rPr>
              <a:t>3</a:t>
            </a:r>
            <a:r>
              <a:rPr lang="en-US" sz="1050" b="1" dirty="0">
                <a:solidFill>
                  <a:srgbClr val="3E9B64"/>
                </a:solidFill>
                <a:effectLst/>
                <a:latin typeface="Calibri" panose="020F0502020204030204" pitchFamily="34" charset="0"/>
                <a:ea typeface="Calibri" panose="020F0502020204030204" pitchFamily="34" charset="0"/>
                <a:cs typeface="Calibri" panose="020F0502020204030204" pitchFamily="34" charset="0"/>
              </a:rPr>
              <a:t> - 25 June 2026</a:t>
            </a:r>
            <a:endParaRPr lang="en-US" sz="1050" b="1" dirty="0">
              <a:solidFill>
                <a:srgbClr val="3E9B64"/>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AF2D213D-5F3F-6575-27A6-24902BDB4FA5}"/>
              </a:ext>
            </a:extLst>
          </p:cNvPr>
          <p:cNvSpPr/>
          <p:nvPr/>
        </p:nvSpPr>
        <p:spPr>
          <a:xfrm>
            <a:off x="11036300" y="136525"/>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and blue triangle logo&#10;&#10;Description automatically generated">
            <a:extLst>
              <a:ext uri="{FF2B5EF4-FFF2-40B4-BE49-F238E27FC236}">
                <a16:creationId xmlns:a16="http://schemas.microsoft.com/office/drawing/2014/main" id="{85CEF88D-302F-B70E-CA08-68E0611CA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4" y="-4415"/>
            <a:ext cx="1052867" cy="826039"/>
          </a:xfrm>
          <a:prstGeom prst="rect">
            <a:avLst/>
          </a:prstGeom>
        </p:spPr>
      </p:pic>
    </p:spTree>
    <p:extLst>
      <p:ext uri="{BB962C8B-B14F-4D97-AF65-F5344CB8AC3E}">
        <p14:creationId xmlns:p14="http://schemas.microsoft.com/office/powerpoint/2010/main" val="3044570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F715-6EDF-911C-380E-949087548A34}"/>
              </a:ext>
            </a:extLst>
          </p:cNvPr>
          <p:cNvSpPr>
            <a:spLocks noGrp="1"/>
          </p:cNvSpPr>
          <p:nvPr>
            <p:ph type="ctrTitle"/>
          </p:nvPr>
        </p:nvSpPr>
        <p:spPr/>
        <p:txBody>
          <a:bodyPr/>
          <a:lstStyle/>
          <a:p>
            <a:r>
              <a:rPr lang="en-US" dirty="0"/>
              <a:t>Solar, STC and Capacity Factor</a:t>
            </a:r>
          </a:p>
        </p:txBody>
      </p:sp>
      <p:sp>
        <p:nvSpPr>
          <p:cNvPr id="3" name="Content Placeholder 2">
            <a:extLst>
              <a:ext uri="{FF2B5EF4-FFF2-40B4-BE49-F238E27FC236}">
                <a16:creationId xmlns:a16="http://schemas.microsoft.com/office/drawing/2014/main" id="{26D91D50-364D-2022-CADA-67E78499E554}"/>
              </a:ext>
            </a:extLst>
          </p:cNvPr>
          <p:cNvSpPr>
            <a:spLocks noGrp="1"/>
          </p:cNvSpPr>
          <p:nvPr>
            <p:ph type="body" sz="quarter" idx="13"/>
          </p:nvPr>
        </p:nvSpPr>
        <p:spPr/>
        <p:txBody>
          <a:bodyPr>
            <a:normAutofit/>
          </a:bodyPr>
          <a:lstStyle/>
          <a:p>
            <a:pPr algn="l"/>
            <a:r>
              <a:rPr lang="en-US" sz="2800" dirty="0"/>
              <a:t>Work through efficiency and capacity factor</a:t>
            </a:r>
          </a:p>
          <a:p>
            <a:pPr algn="l"/>
            <a:r>
              <a:rPr lang="en-US" sz="2800" dirty="0"/>
              <a:t>Begin with the irradiation in watts/m2</a:t>
            </a:r>
          </a:p>
          <a:p>
            <a:pPr algn="l"/>
            <a:r>
              <a:rPr lang="en-US" sz="2800" dirty="0"/>
              <a:t>Need to work with dates</a:t>
            </a:r>
          </a:p>
          <a:p>
            <a:pPr algn="l"/>
            <a:r>
              <a:rPr lang="en-US" sz="2800" dirty="0"/>
              <a:t>Can compute the capacity factor before adjustments for performance ratio.</a:t>
            </a:r>
          </a:p>
        </p:txBody>
      </p:sp>
    </p:spTree>
    <p:extLst>
      <p:ext uri="{BB962C8B-B14F-4D97-AF65-F5344CB8AC3E}">
        <p14:creationId xmlns:p14="http://schemas.microsoft.com/office/powerpoint/2010/main" val="331721277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11B6-C908-74D2-4C01-D81714A3120F}"/>
              </a:ext>
            </a:extLst>
          </p:cNvPr>
          <p:cNvSpPr>
            <a:spLocks noGrp="1"/>
          </p:cNvSpPr>
          <p:nvPr>
            <p:ph type="ctrTitle"/>
          </p:nvPr>
        </p:nvSpPr>
        <p:spPr/>
        <p:txBody>
          <a:bodyPr>
            <a:normAutofit/>
          </a:bodyPr>
          <a:lstStyle/>
          <a:p>
            <a:r>
              <a:rPr lang="en-US" dirty="0"/>
              <a:t>Capacity Payment Formula – PPA 1</a:t>
            </a:r>
          </a:p>
        </p:txBody>
      </p:sp>
      <p:sp>
        <p:nvSpPr>
          <p:cNvPr id="3" name="Content Placeholder 2">
            <a:extLst>
              <a:ext uri="{FF2B5EF4-FFF2-40B4-BE49-F238E27FC236}">
                <a16:creationId xmlns:a16="http://schemas.microsoft.com/office/drawing/2014/main" id="{A44F26C9-F5FB-54F9-2065-E5970189221B}"/>
              </a:ext>
            </a:extLst>
          </p:cNvPr>
          <p:cNvSpPr>
            <a:spLocks noGrp="1"/>
          </p:cNvSpPr>
          <p:nvPr>
            <p:ph type="body" sz="quarter" idx="13"/>
          </p:nvPr>
        </p:nvSpPr>
        <p:spPr/>
        <p:txBody>
          <a:bodyPr/>
          <a:lstStyle/>
          <a:p>
            <a:r>
              <a:rPr lang="en-US" dirty="0"/>
              <a:t>Use capacity because of 1 hour duration battery</a:t>
            </a:r>
          </a:p>
          <a:p>
            <a:endParaRPr lang="en-US" dirty="0"/>
          </a:p>
        </p:txBody>
      </p:sp>
      <p:pic>
        <p:nvPicPr>
          <p:cNvPr id="5" name="Picture 4">
            <a:extLst>
              <a:ext uri="{FF2B5EF4-FFF2-40B4-BE49-F238E27FC236}">
                <a16:creationId xmlns:a16="http://schemas.microsoft.com/office/drawing/2014/main" id="{71D19A77-6928-D732-9447-193ECF56F10D}"/>
              </a:ext>
            </a:extLst>
          </p:cNvPr>
          <p:cNvPicPr>
            <a:picLocks noChangeAspect="1"/>
          </p:cNvPicPr>
          <p:nvPr/>
        </p:nvPicPr>
        <p:blipFill>
          <a:blip r:embed="rId2"/>
          <a:stretch>
            <a:fillRect/>
          </a:stretch>
        </p:blipFill>
        <p:spPr>
          <a:xfrm>
            <a:off x="2347664" y="1965769"/>
            <a:ext cx="7249537" cy="4105848"/>
          </a:xfrm>
          <a:prstGeom prst="rect">
            <a:avLst/>
          </a:prstGeom>
        </p:spPr>
      </p:pic>
    </p:spTree>
    <p:extLst>
      <p:ext uri="{BB962C8B-B14F-4D97-AF65-F5344CB8AC3E}">
        <p14:creationId xmlns:p14="http://schemas.microsoft.com/office/powerpoint/2010/main" val="236481142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078D-D62C-AA26-D9F0-3E77FE463AE5}"/>
              </a:ext>
            </a:extLst>
          </p:cNvPr>
          <p:cNvSpPr>
            <a:spLocks noGrp="1"/>
          </p:cNvSpPr>
          <p:nvPr>
            <p:ph type="ctrTitle"/>
          </p:nvPr>
        </p:nvSpPr>
        <p:spPr/>
        <p:txBody>
          <a:bodyPr>
            <a:normAutofit/>
          </a:bodyPr>
          <a:lstStyle/>
          <a:p>
            <a:r>
              <a:rPr lang="en-US" dirty="0"/>
              <a:t>Pricing in PPA and Back of Envelope </a:t>
            </a:r>
          </a:p>
        </p:txBody>
      </p:sp>
      <p:sp>
        <p:nvSpPr>
          <p:cNvPr id="3" name="Content Placeholder 2">
            <a:extLst>
              <a:ext uri="{FF2B5EF4-FFF2-40B4-BE49-F238E27FC236}">
                <a16:creationId xmlns:a16="http://schemas.microsoft.com/office/drawing/2014/main" id="{CE0A24A7-1595-95CB-9B34-38EEE77FDB76}"/>
              </a:ext>
            </a:extLst>
          </p:cNvPr>
          <p:cNvSpPr>
            <a:spLocks noGrp="1"/>
          </p:cNvSpPr>
          <p:nvPr>
            <p:ph type="body" sz="quarter" idx="13"/>
          </p:nvPr>
        </p:nvSpPr>
        <p:spPr/>
        <p:txBody>
          <a:bodyPr/>
          <a:lstStyle/>
          <a:p>
            <a:endParaRPr lang="en-US" dirty="0"/>
          </a:p>
          <a:p>
            <a:pPr marL="0" indent="0">
              <a:buNone/>
            </a:pPr>
            <a:r>
              <a:rPr lang="en-US" dirty="0"/>
              <a:t>Should there be a variable charge.</a:t>
            </a:r>
          </a:p>
          <a:p>
            <a:pPr marL="0" indent="0">
              <a:buNone/>
            </a:pPr>
            <a:endParaRPr lang="en-US" dirty="0"/>
          </a:p>
          <a:p>
            <a:pPr marL="0" indent="0">
              <a:buNone/>
            </a:pPr>
            <a:r>
              <a:rPr lang="en-US" dirty="0"/>
              <a:t>Is overhaul that is a function of hours a variable or fixed cost</a:t>
            </a:r>
          </a:p>
          <a:p>
            <a:endParaRPr lang="en-US" dirty="0"/>
          </a:p>
        </p:txBody>
      </p:sp>
      <p:pic>
        <p:nvPicPr>
          <p:cNvPr id="7" name="Picture 6">
            <a:extLst>
              <a:ext uri="{FF2B5EF4-FFF2-40B4-BE49-F238E27FC236}">
                <a16:creationId xmlns:a16="http://schemas.microsoft.com/office/drawing/2014/main" id="{FEB693E7-2688-6E3C-5812-AECEC64D40BD}"/>
              </a:ext>
            </a:extLst>
          </p:cNvPr>
          <p:cNvPicPr>
            <a:picLocks noChangeAspect="1"/>
          </p:cNvPicPr>
          <p:nvPr/>
        </p:nvPicPr>
        <p:blipFill>
          <a:blip r:embed="rId2"/>
          <a:stretch>
            <a:fillRect/>
          </a:stretch>
        </p:blipFill>
        <p:spPr>
          <a:xfrm>
            <a:off x="1930037" y="1942783"/>
            <a:ext cx="8316687" cy="1915565"/>
          </a:xfrm>
          <a:prstGeom prst="rect">
            <a:avLst/>
          </a:prstGeom>
        </p:spPr>
      </p:pic>
      <p:pic>
        <p:nvPicPr>
          <p:cNvPr id="10" name="Picture 9">
            <a:extLst>
              <a:ext uri="{FF2B5EF4-FFF2-40B4-BE49-F238E27FC236}">
                <a16:creationId xmlns:a16="http://schemas.microsoft.com/office/drawing/2014/main" id="{86D384BB-59C7-2F79-15CF-9DB425169CC6}"/>
              </a:ext>
            </a:extLst>
          </p:cNvPr>
          <p:cNvPicPr>
            <a:picLocks noChangeAspect="1"/>
          </p:cNvPicPr>
          <p:nvPr/>
        </p:nvPicPr>
        <p:blipFill>
          <a:blip r:embed="rId3"/>
          <a:stretch>
            <a:fillRect/>
          </a:stretch>
        </p:blipFill>
        <p:spPr>
          <a:xfrm>
            <a:off x="5941758" y="4606320"/>
            <a:ext cx="4002095" cy="2052608"/>
          </a:xfrm>
          <a:prstGeom prst="rect">
            <a:avLst/>
          </a:prstGeom>
        </p:spPr>
      </p:pic>
      <p:pic>
        <p:nvPicPr>
          <p:cNvPr id="12" name="Picture 11">
            <a:extLst>
              <a:ext uri="{FF2B5EF4-FFF2-40B4-BE49-F238E27FC236}">
                <a16:creationId xmlns:a16="http://schemas.microsoft.com/office/drawing/2014/main" id="{C3A3043B-BAF3-1F14-8E88-7AB4055013E0}"/>
              </a:ext>
            </a:extLst>
          </p:cNvPr>
          <p:cNvPicPr>
            <a:picLocks noChangeAspect="1"/>
          </p:cNvPicPr>
          <p:nvPr/>
        </p:nvPicPr>
        <p:blipFill>
          <a:blip r:embed="rId4"/>
          <a:stretch>
            <a:fillRect/>
          </a:stretch>
        </p:blipFill>
        <p:spPr>
          <a:xfrm>
            <a:off x="1735187" y="4646909"/>
            <a:ext cx="3915970" cy="2052608"/>
          </a:xfrm>
          <a:prstGeom prst="rect">
            <a:avLst/>
          </a:prstGeom>
        </p:spPr>
      </p:pic>
    </p:spTree>
    <p:extLst>
      <p:ext uri="{BB962C8B-B14F-4D97-AF65-F5344CB8AC3E}">
        <p14:creationId xmlns:p14="http://schemas.microsoft.com/office/powerpoint/2010/main" val="4044627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7A8A-DEC7-7E02-98AF-AFD1DC7B923A}"/>
              </a:ext>
            </a:extLst>
          </p:cNvPr>
          <p:cNvSpPr>
            <a:spLocks noGrp="1"/>
          </p:cNvSpPr>
          <p:nvPr>
            <p:ph type="ctrTitle"/>
          </p:nvPr>
        </p:nvSpPr>
        <p:spPr/>
        <p:txBody>
          <a:bodyPr>
            <a:normAutofit/>
          </a:bodyPr>
          <a:lstStyle/>
          <a:p>
            <a:r>
              <a:rPr lang="en-US" dirty="0"/>
              <a:t>Pricing in a PPA Contract for Batteries – PPA Number 3</a:t>
            </a:r>
          </a:p>
        </p:txBody>
      </p:sp>
      <p:sp>
        <p:nvSpPr>
          <p:cNvPr id="3" name="Content Placeholder 2">
            <a:extLst>
              <a:ext uri="{FF2B5EF4-FFF2-40B4-BE49-F238E27FC236}">
                <a16:creationId xmlns:a16="http://schemas.microsoft.com/office/drawing/2014/main" id="{CEECBB4B-76A9-B4F5-099E-49CBF7577816}"/>
              </a:ext>
            </a:extLst>
          </p:cNvPr>
          <p:cNvSpPr>
            <a:spLocks noGrp="1"/>
          </p:cNvSpPr>
          <p:nvPr>
            <p:ph type="body" sz="quarter" idx="13"/>
          </p:nvPr>
        </p:nvSpPr>
        <p:spPr/>
        <p:txBody>
          <a:bodyPr/>
          <a:lstStyle/>
          <a:p>
            <a:r>
              <a:rPr lang="en-US" dirty="0"/>
              <a:t>Capacity based – No discussion of a variable energy charge</a:t>
            </a:r>
          </a:p>
          <a:p>
            <a:endParaRPr lang="en-US" dirty="0"/>
          </a:p>
        </p:txBody>
      </p:sp>
      <p:pic>
        <p:nvPicPr>
          <p:cNvPr id="5" name="Picture 4">
            <a:extLst>
              <a:ext uri="{FF2B5EF4-FFF2-40B4-BE49-F238E27FC236}">
                <a16:creationId xmlns:a16="http://schemas.microsoft.com/office/drawing/2014/main" id="{CEBE3054-A12D-DB21-3384-EC0C554A2E32}"/>
              </a:ext>
            </a:extLst>
          </p:cNvPr>
          <p:cNvPicPr>
            <a:picLocks noChangeAspect="1"/>
          </p:cNvPicPr>
          <p:nvPr/>
        </p:nvPicPr>
        <p:blipFill>
          <a:blip r:embed="rId2"/>
          <a:stretch>
            <a:fillRect/>
          </a:stretch>
        </p:blipFill>
        <p:spPr>
          <a:xfrm>
            <a:off x="1793602" y="2006547"/>
            <a:ext cx="8164950" cy="3006888"/>
          </a:xfrm>
          <a:prstGeom prst="rect">
            <a:avLst/>
          </a:prstGeom>
        </p:spPr>
      </p:pic>
      <p:sp>
        <p:nvSpPr>
          <p:cNvPr id="4" name="TextBox 3">
            <a:extLst>
              <a:ext uri="{FF2B5EF4-FFF2-40B4-BE49-F238E27FC236}">
                <a16:creationId xmlns:a16="http://schemas.microsoft.com/office/drawing/2014/main" id="{8CB79858-A0CA-342B-D6C7-E26FC2323F65}"/>
              </a:ext>
            </a:extLst>
          </p:cNvPr>
          <p:cNvSpPr txBox="1"/>
          <p:nvPr/>
        </p:nvSpPr>
        <p:spPr>
          <a:xfrm>
            <a:off x="6318423" y="1717590"/>
            <a:ext cx="3032093" cy="646331"/>
          </a:xfrm>
          <a:prstGeom prst="rect">
            <a:avLst/>
          </a:prstGeom>
          <a:solidFill>
            <a:srgbClr val="FFFF00"/>
          </a:solidFill>
        </p:spPr>
        <p:txBody>
          <a:bodyPr wrap="square" rtlCol="0">
            <a:spAutoFit/>
          </a:bodyPr>
          <a:lstStyle/>
          <a:p>
            <a:r>
              <a:rPr lang="en-US" dirty="0"/>
              <a:t>This is MW of capacity and not MWH</a:t>
            </a:r>
          </a:p>
        </p:txBody>
      </p:sp>
    </p:spTree>
    <p:extLst>
      <p:ext uri="{BB962C8B-B14F-4D97-AF65-F5344CB8AC3E}">
        <p14:creationId xmlns:p14="http://schemas.microsoft.com/office/powerpoint/2010/main" val="418182865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7E41-E46C-4AD1-3F1B-91320CE34222}"/>
              </a:ext>
            </a:extLst>
          </p:cNvPr>
          <p:cNvSpPr>
            <a:spLocks noGrp="1"/>
          </p:cNvSpPr>
          <p:nvPr>
            <p:ph type="ctrTitle"/>
          </p:nvPr>
        </p:nvSpPr>
        <p:spPr/>
        <p:txBody>
          <a:bodyPr>
            <a:normAutofit/>
          </a:bodyPr>
          <a:lstStyle/>
          <a:p>
            <a:r>
              <a:rPr lang="en-US" dirty="0"/>
              <a:t>Pricing in PPA Contract with Batteries</a:t>
            </a:r>
          </a:p>
        </p:txBody>
      </p:sp>
      <p:sp>
        <p:nvSpPr>
          <p:cNvPr id="3" name="Content Placeholder 2">
            <a:extLst>
              <a:ext uri="{FF2B5EF4-FFF2-40B4-BE49-F238E27FC236}">
                <a16:creationId xmlns:a16="http://schemas.microsoft.com/office/drawing/2014/main" id="{2D0FD2C2-0777-4404-D650-64B56542EA2C}"/>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D8571B-CFF4-F672-3280-215967AB0317}"/>
              </a:ext>
            </a:extLst>
          </p:cNvPr>
          <p:cNvPicPr>
            <a:picLocks noChangeAspect="1"/>
          </p:cNvPicPr>
          <p:nvPr/>
        </p:nvPicPr>
        <p:blipFill>
          <a:blip r:embed="rId2"/>
          <a:stretch>
            <a:fillRect/>
          </a:stretch>
        </p:blipFill>
        <p:spPr>
          <a:xfrm>
            <a:off x="3775126" y="1978633"/>
            <a:ext cx="5202619" cy="4709480"/>
          </a:xfrm>
          <a:prstGeom prst="rect">
            <a:avLst/>
          </a:prstGeom>
        </p:spPr>
      </p:pic>
    </p:spTree>
    <p:extLst>
      <p:ext uri="{BB962C8B-B14F-4D97-AF65-F5344CB8AC3E}">
        <p14:creationId xmlns:p14="http://schemas.microsoft.com/office/powerpoint/2010/main" val="419976472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7F03-3C84-A237-947F-4DD15FA7427D}"/>
              </a:ext>
            </a:extLst>
          </p:cNvPr>
          <p:cNvSpPr>
            <a:spLocks noGrp="1"/>
          </p:cNvSpPr>
          <p:nvPr>
            <p:ph type="ctrTitle"/>
          </p:nvPr>
        </p:nvSpPr>
        <p:spPr/>
        <p:txBody>
          <a:bodyPr>
            <a:normAutofit/>
          </a:bodyPr>
          <a:lstStyle/>
          <a:p>
            <a:r>
              <a:rPr lang="en-US" dirty="0"/>
              <a:t>Documentation of Charging and Discharging</a:t>
            </a:r>
          </a:p>
        </p:txBody>
      </p:sp>
      <p:sp>
        <p:nvSpPr>
          <p:cNvPr id="3" name="Content Placeholder 2">
            <a:extLst>
              <a:ext uri="{FF2B5EF4-FFF2-40B4-BE49-F238E27FC236}">
                <a16:creationId xmlns:a16="http://schemas.microsoft.com/office/drawing/2014/main" id="{A57B4DD2-68BD-77CD-7100-53389E0EBF42}"/>
              </a:ext>
            </a:extLst>
          </p:cNvPr>
          <p:cNvSpPr>
            <a:spLocks noGrp="1"/>
          </p:cNvSpPr>
          <p:nvPr>
            <p:ph type="body" sz="quarter" idx="13"/>
          </p:nvPr>
        </p:nvSpPr>
        <p:spPr/>
        <p:txBody>
          <a:bodyPr/>
          <a:lstStyle/>
          <a:p>
            <a:r>
              <a:rPr lang="en-US" dirty="0"/>
              <a:t>From RFP</a:t>
            </a:r>
          </a:p>
          <a:p>
            <a:endParaRPr lang="en-US" dirty="0"/>
          </a:p>
        </p:txBody>
      </p:sp>
      <p:pic>
        <p:nvPicPr>
          <p:cNvPr id="5" name="Picture 4">
            <a:extLst>
              <a:ext uri="{FF2B5EF4-FFF2-40B4-BE49-F238E27FC236}">
                <a16:creationId xmlns:a16="http://schemas.microsoft.com/office/drawing/2014/main" id="{E0E4DAA0-A682-CF8B-13D1-16F08EE10DD6}"/>
              </a:ext>
            </a:extLst>
          </p:cNvPr>
          <p:cNvPicPr>
            <a:picLocks noChangeAspect="1"/>
          </p:cNvPicPr>
          <p:nvPr/>
        </p:nvPicPr>
        <p:blipFill>
          <a:blip r:embed="rId2"/>
          <a:stretch>
            <a:fillRect/>
          </a:stretch>
        </p:blipFill>
        <p:spPr>
          <a:xfrm>
            <a:off x="1659983" y="2473495"/>
            <a:ext cx="8121791" cy="1911010"/>
          </a:xfrm>
          <a:prstGeom prst="rect">
            <a:avLst/>
          </a:prstGeom>
        </p:spPr>
      </p:pic>
    </p:spTree>
    <p:extLst>
      <p:ext uri="{BB962C8B-B14F-4D97-AF65-F5344CB8AC3E}">
        <p14:creationId xmlns:p14="http://schemas.microsoft.com/office/powerpoint/2010/main" val="8455287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C765-8A86-3180-583E-B03D7C490AFF}"/>
              </a:ext>
            </a:extLst>
          </p:cNvPr>
          <p:cNvSpPr>
            <a:spLocks noGrp="1"/>
          </p:cNvSpPr>
          <p:nvPr>
            <p:ph type="ctrTitle"/>
          </p:nvPr>
        </p:nvSpPr>
        <p:spPr/>
        <p:txBody>
          <a:bodyPr/>
          <a:lstStyle/>
          <a:p>
            <a:r>
              <a:rPr lang="en-US" dirty="0"/>
              <a:t>Liquidated Damages</a:t>
            </a:r>
          </a:p>
        </p:txBody>
      </p:sp>
    </p:spTree>
    <p:extLst>
      <p:ext uri="{BB962C8B-B14F-4D97-AF65-F5344CB8AC3E}">
        <p14:creationId xmlns:p14="http://schemas.microsoft.com/office/powerpoint/2010/main" val="302003845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DE6FE-9B8B-709C-A858-13306ECFE667}"/>
              </a:ext>
            </a:extLst>
          </p:cNvPr>
          <p:cNvSpPr>
            <a:spLocks noGrp="1"/>
          </p:cNvSpPr>
          <p:nvPr>
            <p:ph type="ctrTitle"/>
          </p:nvPr>
        </p:nvSpPr>
        <p:spPr/>
        <p:txBody>
          <a:bodyPr>
            <a:normAutofit/>
          </a:bodyPr>
          <a:lstStyle/>
          <a:p>
            <a:r>
              <a:rPr lang="en-US" dirty="0"/>
              <a:t>Liquidated Damage for Capacity Availability – PPA 1</a:t>
            </a:r>
          </a:p>
        </p:txBody>
      </p:sp>
      <p:sp>
        <p:nvSpPr>
          <p:cNvPr id="3" name="Content Placeholder 2">
            <a:extLst>
              <a:ext uri="{FF2B5EF4-FFF2-40B4-BE49-F238E27FC236}">
                <a16:creationId xmlns:a16="http://schemas.microsoft.com/office/drawing/2014/main" id="{4DC2BB0F-83EE-6005-26A6-188C9240CFD4}"/>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B4A045-6A8F-186A-77B8-770B3A2907D4}"/>
              </a:ext>
            </a:extLst>
          </p:cNvPr>
          <p:cNvPicPr>
            <a:picLocks noChangeAspect="1"/>
          </p:cNvPicPr>
          <p:nvPr/>
        </p:nvPicPr>
        <p:blipFill>
          <a:blip r:embed="rId2"/>
          <a:stretch>
            <a:fillRect/>
          </a:stretch>
        </p:blipFill>
        <p:spPr>
          <a:xfrm>
            <a:off x="2380732" y="1865648"/>
            <a:ext cx="7430537" cy="4572638"/>
          </a:xfrm>
          <a:prstGeom prst="rect">
            <a:avLst/>
          </a:prstGeom>
        </p:spPr>
      </p:pic>
    </p:spTree>
    <p:extLst>
      <p:ext uri="{BB962C8B-B14F-4D97-AF65-F5344CB8AC3E}">
        <p14:creationId xmlns:p14="http://schemas.microsoft.com/office/powerpoint/2010/main" val="113576314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CABC1-6DC5-376B-F164-6590DB965B15}"/>
              </a:ext>
            </a:extLst>
          </p:cNvPr>
          <p:cNvSpPr>
            <a:spLocks noGrp="1"/>
          </p:cNvSpPr>
          <p:nvPr>
            <p:ph type="ctrTitle"/>
          </p:nvPr>
        </p:nvSpPr>
        <p:spPr/>
        <p:txBody>
          <a:bodyPr>
            <a:normAutofit/>
          </a:bodyPr>
          <a:lstStyle/>
          <a:p>
            <a:r>
              <a:rPr lang="en-US" dirty="0"/>
              <a:t>Amount of Liquidated Damage – PPA Number 1</a:t>
            </a:r>
          </a:p>
        </p:txBody>
      </p:sp>
      <p:pic>
        <p:nvPicPr>
          <p:cNvPr id="5" name="Picture 4">
            <a:extLst>
              <a:ext uri="{FF2B5EF4-FFF2-40B4-BE49-F238E27FC236}">
                <a16:creationId xmlns:a16="http://schemas.microsoft.com/office/drawing/2014/main" id="{59492100-B1A9-B797-7E62-E0A48DAF2493}"/>
              </a:ext>
            </a:extLst>
          </p:cNvPr>
          <p:cNvPicPr>
            <a:picLocks noChangeAspect="1"/>
          </p:cNvPicPr>
          <p:nvPr/>
        </p:nvPicPr>
        <p:blipFill>
          <a:blip r:embed="rId2"/>
          <a:stretch>
            <a:fillRect/>
          </a:stretch>
        </p:blipFill>
        <p:spPr>
          <a:xfrm>
            <a:off x="1844041" y="2075936"/>
            <a:ext cx="6458851" cy="2924583"/>
          </a:xfrm>
          <a:prstGeom prst="rect">
            <a:avLst/>
          </a:prstGeom>
        </p:spPr>
      </p:pic>
      <p:sp>
        <p:nvSpPr>
          <p:cNvPr id="6" name="TextBox 5">
            <a:extLst>
              <a:ext uri="{FF2B5EF4-FFF2-40B4-BE49-F238E27FC236}">
                <a16:creationId xmlns:a16="http://schemas.microsoft.com/office/drawing/2014/main" id="{C5EA141E-CDDB-C59A-9D15-A925EC61EC18}"/>
              </a:ext>
            </a:extLst>
          </p:cNvPr>
          <p:cNvSpPr txBox="1"/>
          <p:nvPr/>
        </p:nvSpPr>
        <p:spPr>
          <a:xfrm>
            <a:off x="8616778" y="2075935"/>
            <a:ext cx="1746422" cy="939114"/>
          </a:xfrm>
          <a:prstGeom prst="rect">
            <a:avLst/>
          </a:prstGeom>
          <a:noFill/>
        </p:spPr>
        <p:txBody>
          <a:bodyPr wrap="square" rtlCol="0">
            <a:spAutoFit/>
          </a:bodyPr>
          <a:lstStyle/>
          <a:p>
            <a:r>
              <a:rPr lang="en-US" dirty="0"/>
              <a:t>$ 44/MW-year or .044 per kW year</a:t>
            </a:r>
          </a:p>
        </p:txBody>
      </p:sp>
    </p:spTree>
    <p:extLst>
      <p:ext uri="{BB962C8B-B14F-4D97-AF65-F5344CB8AC3E}">
        <p14:creationId xmlns:p14="http://schemas.microsoft.com/office/powerpoint/2010/main" val="195591154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389A-B4A1-0E0C-8365-0E00AF9072F2}"/>
              </a:ext>
            </a:extLst>
          </p:cNvPr>
          <p:cNvSpPr>
            <a:spLocks noGrp="1"/>
          </p:cNvSpPr>
          <p:nvPr>
            <p:ph type="ctrTitle"/>
          </p:nvPr>
        </p:nvSpPr>
        <p:spPr/>
        <p:txBody>
          <a:bodyPr>
            <a:normAutofit/>
          </a:bodyPr>
          <a:lstStyle/>
          <a:p>
            <a:r>
              <a:rPr lang="en-US" dirty="0"/>
              <a:t>Capacity Penalty – PPA Number 3</a:t>
            </a:r>
          </a:p>
        </p:txBody>
      </p:sp>
      <p:sp>
        <p:nvSpPr>
          <p:cNvPr id="3" name="Content Placeholder 2">
            <a:extLst>
              <a:ext uri="{FF2B5EF4-FFF2-40B4-BE49-F238E27FC236}">
                <a16:creationId xmlns:a16="http://schemas.microsoft.com/office/drawing/2014/main" id="{A8D0C525-60D7-6B91-EEFC-7EADAF3CD1A2}"/>
              </a:ext>
            </a:extLst>
          </p:cNvPr>
          <p:cNvSpPr>
            <a:spLocks noGrp="1"/>
          </p:cNvSpPr>
          <p:nvPr>
            <p:ph type="body" sz="quarter" idx="13"/>
          </p:nvPr>
        </p:nvSpPr>
        <p:spPr/>
        <p:txBody>
          <a:bodyPr/>
          <a:lstStyle/>
          <a:p>
            <a:r>
              <a:rPr lang="en-US" dirty="0"/>
              <a:t>India RFP</a:t>
            </a:r>
          </a:p>
          <a:p>
            <a:endParaRPr lang="en-US" dirty="0"/>
          </a:p>
        </p:txBody>
      </p:sp>
      <p:pic>
        <p:nvPicPr>
          <p:cNvPr id="5" name="Picture 4">
            <a:extLst>
              <a:ext uri="{FF2B5EF4-FFF2-40B4-BE49-F238E27FC236}">
                <a16:creationId xmlns:a16="http://schemas.microsoft.com/office/drawing/2014/main" id="{554AE8B7-CC91-96B6-9CDE-97EBB99A050B}"/>
              </a:ext>
            </a:extLst>
          </p:cNvPr>
          <p:cNvPicPr>
            <a:picLocks noChangeAspect="1"/>
          </p:cNvPicPr>
          <p:nvPr/>
        </p:nvPicPr>
        <p:blipFill>
          <a:blip r:embed="rId2"/>
          <a:stretch>
            <a:fillRect/>
          </a:stretch>
        </p:blipFill>
        <p:spPr>
          <a:xfrm>
            <a:off x="1644770" y="2206318"/>
            <a:ext cx="8519160" cy="3614576"/>
          </a:xfrm>
          <a:prstGeom prst="rect">
            <a:avLst/>
          </a:prstGeom>
        </p:spPr>
      </p:pic>
      <p:sp>
        <p:nvSpPr>
          <p:cNvPr id="4" name="TextBox 3">
            <a:extLst>
              <a:ext uri="{FF2B5EF4-FFF2-40B4-BE49-F238E27FC236}">
                <a16:creationId xmlns:a16="http://schemas.microsoft.com/office/drawing/2014/main" id="{48AD96DC-2201-E2BF-68F4-4CE3B4D744B1}"/>
              </a:ext>
            </a:extLst>
          </p:cNvPr>
          <p:cNvSpPr txBox="1"/>
          <p:nvPr/>
        </p:nvSpPr>
        <p:spPr>
          <a:xfrm>
            <a:off x="8134865" y="1209675"/>
            <a:ext cx="1631092" cy="923330"/>
          </a:xfrm>
          <a:prstGeom prst="rect">
            <a:avLst/>
          </a:prstGeom>
          <a:noFill/>
        </p:spPr>
        <p:txBody>
          <a:bodyPr wrap="square" rtlCol="0">
            <a:spAutoFit/>
          </a:bodyPr>
          <a:lstStyle/>
          <a:p>
            <a:r>
              <a:rPr lang="en-US" dirty="0"/>
              <a:t>Lose more than the capacity payment</a:t>
            </a:r>
          </a:p>
        </p:txBody>
      </p:sp>
    </p:spTree>
    <p:extLst>
      <p:ext uri="{BB962C8B-B14F-4D97-AF65-F5344CB8AC3E}">
        <p14:creationId xmlns:p14="http://schemas.microsoft.com/office/powerpoint/2010/main" val="145761952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B9C2-0A84-7B28-57ED-B21FC97EDEF8}"/>
              </a:ext>
            </a:extLst>
          </p:cNvPr>
          <p:cNvSpPr>
            <a:spLocks noGrp="1"/>
          </p:cNvSpPr>
          <p:nvPr>
            <p:ph type="ctrTitle"/>
          </p:nvPr>
        </p:nvSpPr>
        <p:spPr/>
        <p:txBody>
          <a:bodyPr/>
          <a:lstStyle/>
          <a:p>
            <a:r>
              <a:rPr lang="en-US" dirty="0"/>
              <a:t>Performance Bond Example</a:t>
            </a:r>
          </a:p>
        </p:txBody>
      </p:sp>
      <p:sp>
        <p:nvSpPr>
          <p:cNvPr id="3" name="Content Placeholder 2">
            <a:extLst>
              <a:ext uri="{FF2B5EF4-FFF2-40B4-BE49-F238E27FC236}">
                <a16:creationId xmlns:a16="http://schemas.microsoft.com/office/drawing/2014/main" id="{36F38946-E4F2-8191-8066-F9F2A9B5EC73}"/>
              </a:ext>
            </a:extLst>
          </p:cNvPr>
          <p:cNvSpPr>
            <a:spLocks noGrp="1"/>
          </p:cNvSpPr>
          <p:nvPr>
            <p:ph type="body" sz="quarter" idx="13"/>
          </p:nvPr>
        </p:nvSpPr>
        <p:spPr/>
        <p:txBody>
          <a:bodyPr/>
          <a:lstStyle/>
          <a:p>
            <a:r>
              <a:rPr lang="en-US" dirty="0"/>
              <a:t>Example from India</a:t>
            </a:r>
          </a:p>
          <a:p>
            <a:endParaRPr lang="en-US" dirty="0"/>
          </a:p>
        </p:txBody>
      </p:sp>
      <p:pic>
        <p:nvPicPr>
          <p:cNvPr id="5" name="Picture 4">
            <a:extLst>
              <a:ext uri="{FF2B5EF4-FFF2-40B4-BE49-F238E27FC236}">
                <a16:creationId xmlns:a16="http://schemas.microsoft.com/office/drawing/2014/main" id="{2B8B5A2C-8B14-3AEF-5C53-FAA5046DD0D7}"/>
              </a:ext>
            </a:extLst>
          </p:cNvPr>
          <p:cNvPicPr>
            <a:picLocks noChangeAspect="1"/>
          </p:cNvPicPr>
          <p:nvPr/>
        </p:nvPicPr>
        <p:blipFill>
          <a:blip r:embed="rId2"/>
          <a:stretch>
            <a:fillRect/>
          </a:stretch>
        </p:blipFill>
        <p:spPr>
          <a:xfrm>
            <a:off x="3583341" y="1923394"/>
            <a:ext cx="5882163" cy="3918520"/>
          </a:xfrm>
          <a:prstGeom prst="rect">
            <a:avLst/>
          </a:prstGeom>
        </p:spPr>
      </p:pic>
    </p:spTree>
    <p:extLst>
      <p:ext uri="{BB962C8B-B14F-4D97-AF65-F5344CB8AC3E}">
        <p14:creationId xmlns:p14="http://schemas.microsoft.com/office/powerpoint/2010/main" val="1874634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0B7F1-80F7-4C8D-A1FD-CB49EC1852DA}"/>
              </a:ext>
            </a:extLst>
          </p:cNvPr>
          <p:cNvSpPr>
            <a:spLocks noGrp="1"/>
          </p:cNvSpPr>
          <p:nvPr>
            <p:ph type="ctrTitle"/>
          </p:nvPr>
        </p:nvSpPr>
        <p:spPr/>
        <p:txBody>
          <a:bodyPr>
            <a:normAutofit/>
          </a:bodyPr>
          <a:lstStyle/>
          <a:p>
            <a:r>
              <a:rPr lang="en-US" dirty="0"/>
              <a:t>kWp Benchmark from STC – 1000 Watts/m2 and 25°</a:t>
            </a:r>
          </a:p>
        </p:txBody>
      </p:sp>
      <p:sp>
        <p:nvSpPr>
          <p:cNvPr id="2" name="Content Placeholder 1">
            <a:extLst>
              <a:ext uri="{FF2B5EF4-FFF2-40B4-BE49-F238E27FC236}">
                <a16:creationId xmlns:a16="http://schemas.microsoft.com/office/drawing/2014/main" id="{AC16A25D-D235-45B1-B031-A57094184EB6}"/>
              </a:ext>
            </a:extLst>
          </p:cNvPr>
          <p:cNvSpPr>
            <a:spLocks noGrp="1"/>
          </p:cNvSpPr>
          <p:nvPr>
            <p:ph type="body" sz="quarter" idx="13"/>
          </p:nvPr>
        </p:nvSpPr>
        <p:spPr/>
        <p:txBody>
          <a:bodyPr>
            <a:normAutofit/>
          </a:bodyPr>
          <a:lstStyle/>
          <a:p>
            <a:pPr algn="l"/>
            <a:r>
              <a:rPr lang="en-US" sz="2400" dirty="0"/>
              <a:t>In most projects, you have some kind of benchmark to measure capital costs</a:t>
            </a:r>
          </a:p>
          <a:p>
            <a:pPr algn="l"/>
            <a:r>
              <a:rPr lang="en-US" sz="2400" dirty="0"/>
              <a:t>For example, in real estate, the cost per square meter</a:t>
            </a:r>
          </a:p>
          <a:p>
            <a:pPr algn="l"/>
            <a:r>
              <a:rPr lang="en-US" sz="2400" dirty="0"/>
              <a:t>In solar the amount you produce depends on sunlight and how you configure the solar project.</a:t>
            </a:r>
          </a:p>
          <a:p>
            <a:pPr algn="l"/>
            <a:r>
              <a:rPr lang="en-US" sz="2400" dirty="0"/>
              <a:t>Standard Testing Condition (STC) is used with a flash test to create a benchmark test for a panel (kWp or kWdc).</a:t>
            </a:r>
          </a:p>
        </p:txBody>
      </p:sp>
      <p:pic>
        <p:nvPicPr>
          <p:cNvPr id="5" name="Picture 4">
            <a:extLst>
              <a:ext uri="{FF2B5EF4-FFF2-40B4-BE49-F238E27FC236}">
                <a16:creationId xmlns:a16="http://schemas.microsoft.com/office/drawing/2014/main" id="{4BE31F14-361D-4E74-AF1C-A965448119EF}"/>
              </a:ext>
            </a:extLst>
          </p:cNvPr>
          <p:cNvPicPr>
            <a:picLocks noChangeAspect="1"/>
          </p:cNvPicPr>
          <p:nvPr/>
        </p:nvPicPr>
        <p:blipFill>
          <a:blip r:embed="rId2"/>
          <a:stretch>
            <a:fillRect/>
          </a:stretch>
        </p:blipFill>
        <p:spPr>
          <a:xfrm>
            <a:off x="7372355" y="1231379"/>
            <a:ext cx="3680265" cy="2372920"/>
          </a:xfrm>
          <a:prstGeom prst="rect">
            <a:avLst/>
          </a:prstGeom>
        </p:spPr>
      </p:pic>
      <p:pic>
        <p:nvPicPr>
          <p:cNvPr id="6" name="Picture 5">
            <a:extLst>
              <a:ext uri="{FF2B5EF4-FFF2-40B4-BE49-F238E27FC236}">
                <a16:creationId xmlns:a16="http://schemas.microsoft.com/office/drawing/2014/main" id="{89FFA371-ECEA-7558-5976-E005C9B9F475}"/>
              </a:ext>
            </a:extLst>
          </p:cNvPr>
          <p:cNvPicPr>
            <a:picLocks noChangeAspect="1"/>
          </p:cNvPicPr>
          <p:nvPr/>
        </p:nvPicPr>
        <p:blipFill>
          <a:blip r:embed="rId3"/>
          <a:stretch>
            <a:fillRect/>
          </a:stretch>
        </p:blipFill>
        <p:spPr>
          <a:xfrm>
            <a:off x="6319831" y="3685354"/>
            <a:ext cx="4903103" cy="2491609"/>
          </a:xfrm>
          <a:prstGeom prst="rect">
            <a:avLst/>
          </a:prstGeom>
        </p:spPr>
      </p:pic>
    </p:spTree>
    <p:extLst>
      <p:ext uri="{BB962C8B-B14F-4D97-AF65-F5344CB8AC3E}">
        <p14:creationId xmlns:p14="http://schemas.microsoft.com/office/powerpoint/2010/main" val="150496243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E561E-4DCC-129E-0F6B-A8A53D1FCDD4}"/>
              </a:ext>
            </a:extLst>
          </p:cNvPr>
          <p:cNvSpPr>
            <a:spLocks noGrp="1"/>
          </p:cNvSpPr>
          <p:nvPr>
            <p:ph type="ctrTitle"/>
          </p:nvPr>
        </p:nvSpPr>
        <p:spPr/>
        <p:txBody>
          <a:bodyPr>
            <a:normAutofit/>
          </a:bodyPr>
          <a:lstStyle/>
          <a:p>
            <a:r>
              <a:rPr lang="en-US" dirty="0"/>
              <a:t>Liquidated Damage for Delay in PPA 2</a:t>
            </a:r>
          </a:p>
        </p:txBody>
      </p:sp>
      <p:sp>
        <p:nvSpPr>
          <p:cNvPr id="3" name="Content Placeholder 2">
            <a:extLst>
              <a:ext uri="{FF2B5EF4-FFF2-40B4-BE49-F238E27FC236}">
                <a16:creationId xmlns:a16="http://schemas.microsoft.com/office/drawing/2014/main" id="{854916F8-F7E9-429C-DAEA-725FEF7D4216}"/>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0110A1B-7AE5-CBE0-B21A-6055C99183F7}"/>
              </a:ext>
            </a:extLst>
          </p:cNvPr>
          <p:cNvPicPr>
            <a:picLocks noChangeAspect="1"/>
          </p:cNvPicPr>
          <p:nvPr/>
        </p:nvPicPr>
        <p:blipFill>
          <a:blip r:embed="rId2"/>
          <a:stretch>
            <a:fillRect/>
          </a:stretch>
        </p:blipFill>
        <p:spPr>
          <a:xfrm>
            <a:off x="2511244" y="2225532"/>
            <a:ext cx="7154273" cy="1648055"/>
          </a:xfrm>
          <a:prstGeom prst="rect">
            <a:avLst/>
          </a:prstGeom>
        </p:spPr>
      </p:pic>
      <p:pic>
        <p:nvPicPr>
          <p:cNvPr id="9" name="Picture 8">
            <a:extLst>
              <a:ext uri="{FF2B5EF4-FFF2-40B4-BE49-F238E27FC236}">
                <a16:creationId xmlns:a16="http://schemas.microsoft.com/office/drawing/2014/main" id="{8D40B095-F27E-E0DA-E21D-DBC928A7BDC7}"/>
              </a:ext>
            </a:extLst>
          </p:cNvPr>
          <p:cNvPicPr>
            <a:picLocks noChangeAspect="1"/>
          </p:cNvPicPr>
          <p:nvPr/>
        </p:nvPicPr>
        <p:blipFill>
          <a:blip r:embed="rId3"/>
          <a:stretch>
            <a:fillRect/>
          </a:stretch>
        </p:blipFill>
        <p:spPr>
          <a:xfrm>
            <a:off x="1742665" y="4408429"/>
            <a:ext cx="8254314" cy="1379282"/>
          </a:xfrm>
          <a:prstGeom prst="rect">
            <a:avLst/>
          </a:prstGeom>
        </p:spPr>
      </p:pic>
    </p:spTree>
    <p:extLst>
      <p:ext uri="{BB962C8B-B14F-4D97-AF65-F5344CB8AC3E}">
        <p14:creationId xmlns:p14="http://schemas.microsoft.com/office/powerpoint/2010/main" val="85367912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9005-91E9-39C7-BF8A-A6E188E48FCD}"/>
              </a:ext>
            </a:extLst>
          </p:cNvPr>
          <p:cNvSpPr>
            <a:spLocks noGrp="1"/>
          </p:cNvSpPr>
          <p:nvPr>
            <p:ph type="ctrTitle"/>
          </p:nvPr>
        </p:nvSpPr>
        <p:spPr/>
        <p:txBody>
          <a:bodyPr>
            <a:normAutofit/>
          </a:bodyPr>
          <a:lstStyle/>
          <a:p>
            <a:r>
              <a:rPr lang="en-US" dirty="0"/>
              <a:t>Liquidated Damage Amount per Day – PPA 2</a:t>
            </a:r>
          </a:p>
        </p:txBody>
      </p:sp>
      <p:sp>
        <p:nvSpPr>
          <p:cNvPr id="3" name="Content Placeholder 2">
            <a:extLst>
              <a:ext uri="{FF2B5EF4-FFF2-40B4-BE49-F238E27FC236}">
                <a16:creationId xmlns:a16="http://schemas.microsoft.com/office/drawing/2014/main" id="{357A5FE7-4FA6-7332-FC35-A1937FFF9A64}"/>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C297C0D-0DC8-7A69-490F-96AE56FDCBA5}"/>
              </a:ext>
            </a:extLst>
          </p:cNvPr>
          <p:cNvPicPr>
            <a:picLocks noChangeAspect="1"/>
          </p:cNvPicPr>
          <p:nvPr/>
        </p:nvPicPr>
        <p:blipFill>
          <a:blip r:embed="rId2"/>
          <a:stretch>
            <a:fillRect/>
          </a:stretch>
        </p:blipFill>
        <p:spPr>
          <a:xfrm>
            <a:off x="2156515" y="2151402"/>
            <a:ext cx="7335274" cy="3410426"/>
          </a:xfrm>
          <a:prstGeom prst="rect">
            <a:avLst/>
          </a:prstGeom>
        </p:spPr>
      </p:pic>
    </p:spTree>
    <p:extLst>
      <p:ext uri="{BB962C8B-B14F-4D97-AF65-F5344CB8AC3E}">
        <p14:creationId xmlns:p14="http://schemas.microsoft.com/office/powerpoint/2010/main" val="351628603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DEF5-5169-1A83-F2CC-A45FFD8E1329}"/>
              </a:ext>
            </a:extLst>
          </p:cNvPr>
          <p:cNvSpPr>
            <a:spLocks noGrp="1"/>
          </p:cNvSpPr>
          <p:nvPr>
            <p:ph type="ctrTitle"/>
          </p:nvPr>
        </p:nvSpPr>
        <p:spPr/>
        <p:txBody>
          <a:bodyPr>
            <a:normAutofit/>
          </a:bodyPr>
          <a:lstStyle/>
          <a:p>
            <a:r>
              <a:rPr lang="en-US" dirty="0"/>
              <a:t>Liquidated Damage for Delay – PPA 3 (India RFP)</a:t>
            </a:r>
          </a:p>
        </p:txBody>
      </p:sp>
      <p:sp>
        <p:nvSpPr>
          <p:cNvPr id="3" name="Content Placeholder 2">
            <a:extLst>
              <a:ext uri="{FF2B5EF4-FFF2-40B4-BE49-F238E27FC236}">
                <a16:creationId xmlns:a16="http://schemas.microsoft.com/office/drawing/2014/main" id="{1CF1E873-2018-A3F9-456A-96952CBD11DE}"/>
              </a:ext>
            </a:extLst>
          </p:cNvPr>
          <p:cNvSpPr>
            <a:spLocks noGrp="1"/>
          </p:cNvSpPr>
          <p:nvPr>
            <p:ph type="body" sz="quarter" idx="13"/>
          </p:nvPr>
        </p:nvSpPr>
        <p:spPr/>
        <p:txBody>
          <a:bodyPr/>
          <a:lstStyle/>
          <a:p>
            <a:r>
              <a:rPr lang="en-US" dirty="0"/>
              <a:t>Classic</a:t>
            </a:r>
          </a:p>
          <a:p>
            <a:endParaRPr lang="en-US" dirty="0"/>
          </a:p>
        </p:txBody>
      </p:sp>
      <p:pic>
        <p:nvPicPr>
          <p:cNvPr id="5" name="Picture 4">
            <a:extLst>
              <a:ext uri="{FF2B5EF4-FFF2-40B4-BE49-F238E27FC236}">
                <a16:creationId xmlns:a16="http://schemas.microsoft.com/office/drawing/2014/main" id="{722EAFE3-79E1-C31F-5EA3-7E974B2635A0}"/>
              </a:ext>
            </a:extLst>
          </p:cNvPr>
          <p:cNvPicPr>
            <a:picLocks noChangeAspect="1"/>
          </p:cNvPicPr>
          <p:nvPr/>
        </p:nvPicPr>
        <p:blipFill>
          <a:blip r:embed="rId2"/>
          <a:stretch>
            <a:fillRect/>
          </a:stretch>
        </p:blipFill>
        <p:spPr>
          <a:xfrm>
            <a:off x="3841532" y="1322160"/>
            <a:ext cx="6669395" cy="5375808"/>
          </a:xfrm>
          <a:prstGeom prst="rect">
            <a:avLst/>
          </a:prstGeom>
        </p:spPr>
      </p:pic>
    </p:spTree>
    <p:extLst>
      <p:ext uri="{BB962C8B-B14F-4D97-AF65-F5344CB8AC3E}">
        <p14:creationId xmlns:p14="http://schemas.microsoft.com/office/powerpoint/2010/main" val="98139462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460CB-CE66-C0D6-1D0A-28C8245BA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E28FE-823F-8FCA-52DD-6662CC877A26}"/>
              </a:ext>
            </a:extLst>
          </p:cNvPr>
          <p:cNvSpPr>
            <a:spLocks noGrp="1"/>
          </p:cNvSpPr>
          <p:nvPr>
            <p:ph type="ctrTitle"/>
          </p:nvPr>
        </p:nvSpPr>
        <p:spPr/>
        <p:txBody>
          <a:bodyPr>
            <a:normAutofit fontScale="90000"/>
          </a:bodyPr>
          <a:lstStyle/>
          <a:p>
            <a:r>
              <a:rPr lang="en-US" dirty="0"/>
              <a:t>Section 5, Part 5 – Liquidated Damages, Incentives and Other Charges in PPAs with Batteries</a:t>
            </a:r>
          </a:p>
        </p:txBody>
      </p:sp>
      <p:sp>
        <p:nvSpPr>
          <p:cNvPr id="3" name="Content Placeholder 2">
            <a:extLst>
              <a:ext uri="{FF2B5EF4-FFF2-40B4-BE49-F238E27FC236}">
                <a16:creationId xmlns:a16="http://schemas.microsoft.com/office/drawing/2014/main" id="{E7E5044D-4613-44F9-0339-8F9050D9BD79}"/>
              </a:ext>
            </a:extLst>
          </p:cNvPr>
          <p:cNvSpPr>
            <a:spLocks noGrp="1"/>
          </p:cNvSpPr>
          <p:nvPr>
            <p:ph type="body" sz="quarter" idx="13"/>
          </p:nvPr>
        </p:nvSpPr>
        <p:spPr/>
        <p:txBody>
          <a:bodyPr>
            <a:normAutofit/>
          </a:bodyPr>
          <a:lstStyle/>
          <a:p>
            <a:pPr marL="457200"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Data measurement of capacity and availability in PPA</a:t>
            </a:r>
          </a:p>
          <a:p>
            <a:pPr marL="457200"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Availability KPI’s in PPA agreements and liquidated damages for missing availability targets</a:t>
            </a:r>
          </a:p>
          <a:p>
            <a:pPr marL="457200"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Efficiency KPI’s in PPA agreements and liquidated damages for missing targets</a:t>
            </a:r>
          </a:p>
          <a:p>
            <a:pPr marL="457200"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Degradation and Augmentation KPI’s and requirements in PPA’s and how to structure capacity requirements in PPA’s</a:t>
            </a:r>
          </a:p>
          <a:p>
            <a:pPr marL="457200"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PPA price mechanisms Alterative pricing for batteries – Capacity payment; Pay-as-produced, Limits on Cycles, Correspondence with supply contracts</a:t>
            </a:r>
          </a:p>
          <a:p>
            <a:pPr marL="457200" indent="-285750"/>
            <a:r>
              <a:rPr lang="en-US" sz="1800" dirty="0">
                <a:latin typeface="Calibri" panose="020F0502020204030204" pitchFamily="34" charset="0"/>
                <a:ea typeface="Calibri" panose="020F0502020204030204" pitchFamily="34" charset="0"/>
                <a:cs typeface="Times New Roman" panose="02020603050405020304" pitchFamily="18" charset="0"/>
              </a:rPr>
              <a:t>Batteries in the context of Physical and Virtual PPAs for renewable energy such as corporate PPAs for datacenters and other non-utility consumers.</a:t>
            </a:r>
            <a:endParaRPr lang="en-US" dirty="0"/>
          </a:p>
        </p:txBody>
      </p:sp>
    </p:spTree>
    <p:extLst>
      <p:ext uri="{BB962C8B-B14F-4D97-AF65-F5344CB8AC3E}">
        <p14:creationId xmlns:p14="http://schemas.microsoft.com/office/powerpoint/2010/main" val="305783311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25F6-BFF1-A3E4-0F13-34352C675509}"/>
              </a:ext>
            </a:extLst>
          </p:cNvPr>
          <p:cNvSpPr>
            <a:spLocks noGrp="1"/>
          </p:cNvSpPr>
          <p:nvPr>
            <p:ph type="ctrTitle"/>
          </p:nvPr>
        </p:nvSpPr>
        <p:spPr/>
        <p:txBody>
          <a:bodyPr>
            <a:normAutofit/>
          </a:bodyPr>
          <a:lstStyle/>
          <a:p>
            <a:r>
              <a:rPr lang="en-US" dirty="0"/>
              <a:t>Section 5: Evaluation of Financing and Integrated Financial Models of Battery Systems</a:t>
            </a:r>
          </a:p>
        </p:txBody>
      </p:sp>
    </p:spTree>
    <p:extLst>
      <p:ext uri="{BB962C8B-B14F-4D97-AF65-F5344CB8AC3E}">
        <p14:creationId xmlns:p14="http://schemas.microsoft.com/office/powerpoint/2010/main" val="566883496"/>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7386-06BA-C6F3-D456-BE2919E9100D}"/>
              </a:ext>
            </a:extLst>
          </p:cNvPr>
          <p:cNvSpPr>
            <a:spLocks noGrp="1"/>
          </p:cNvSpPr>
          <p:nvPr>
            <p:ph type="ctrTitle"/>
          </p:nvPr>
        </p:nvSpPr>
        <p:spPr/>
        <p:txBody>
          <a:bodyPr>
            <a:normAutofit/>
          </a:bodyPr>
          <a:lstStyle/>
          <a:p>
            <a:r>
              <a:rPr lang="en-US" dirty="0"/>
              <a:t>Risk Analysis and Financial Models</a:t>
            </a:r>
          </a:p>
        </p:txBody>
      </p:sp>
      <p:sp>
        <p:nvSpPr>
          <p:cNvPr id="3" name="Content Placeholder 2">
            <a:extLst>
              <a:ext uri="{FF2B5EF4-FFF2-40B4-BE49-F238E27FC236}">
                <a16:creationId xmlns:a16="http://schemas.microsoft.com/office/drawing/2014/main" id="{C0662DCF-91D5-C978-AA01-4CCD9165ECC0}"/>
              </a:ext>
            </a:extLst>
          </p:cNvPr>
          <p:cNvSpPr>
            <a:spLocks noGrp="1"/>
          </p:cNvSpPr>
          <p:nvPr>
            <p:ph type="body" sz="quarter" idx="13"/>
          </p:nvPr>
        </p:nvSpPr>
        <p:spPr/>
        <p:txBody>
          <a:bodyPr/>
          <a:lstStyle/>
          <a:p>
            <a:r>
              <a:rPr lang="en-US" sz="1600" dirty="0">
                <a:solidFill>
                  <a:srgbClr val="1F497D"/>
                </a:solidFill>
                <a:latin typeface="Calibri" panose="020F0502020204030204" pitchFamily="34" charset="0"/>
              </a:rPr>
              <a:t>Evaluation of Financing and Integrated Financial Models of Battery Systems is more around risk analyses and not really around financial analysis and modelling in relation to energy storage as the title implies. Can this section be modified to also include how a utility should go about doing the financial analysis and modelling so that the appropriate cost parameters be included in the PPA.</a:t>
            </a:r>
          </a:p>
          <a:p>
            <a:endParaRPr lang="en-US" dirty="0"/>
          </a:p>
        </p:txBody>
      </p:sp>
    </p:spTree>
    <p:extLst>
      <p:ext uri="{BB962C8B-B14F-4D97-AF65-F5344CB8AC3E}">
        <p14:creationId xmlns:p14="http://schemas.microsoft.com/office/powerpoint/2010/main" val="5801996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1B35-A89D-7DF5-92FF-D6C9DC654B6A}"/>
              </a:ext>
            </a:extLst>
          </p:cNvPr>
          <p:cNvSpPr>
            <a:spLocks noGrp="1"/>
          </p:cNvSpPr>
          <p:nvPr>
            <p:ph type="ctrTitle"/>
          </p:nvPr>
        </p:nvSpPr>
        <p:spPr/>
        <p:txBody>
          <a:bodyPr>
            <a:normAutofit/>
          </a:bodyPr>
          <a:lstStyle/>
          <a:p>
            <a:r>
              <a:rPr lang="en-US" dirty="0"/>
              <a:t>Financial Models for Batteries and Renewable Energy</a:t>
            </a:r>
          </a:p>
        </p:txBody>
      </p:sp>
      <p:sp>
        <p:nvSpPr>
          <p:cNvPr id="3" name="Content Placeholder 2">
            <a:extLst>
              <a:ext uri="{FF2B5EF4-FFF2-40B4-BE49-F238E27FC236}">
                <a16:creationId xmlns:a16="http://schemas.microsoft.com/office/drawing/2014/main" id="{55F11E95-C4A3-72B5-9EB0-286DCF0FCE64}"/>
              </a:ext>
            </a:extLst>
          </p:cNvPr>
          <p:cNvSpPr>
            <a:spLocks noGrp="1"/>
          </p:cNvSpPr>
          <p:nvPr>
            <p:ph type="body" sz="quarter" idx="13"/>
          </p:nvPr>
        </p:nvSpPr>
        <p:spPr/>
        <p:txBody>
          <a:bodyPr>
            <a:normAutofit/>
          </a:bodyPr>
          <a:lstStyle/>
          <a:p>
            <a:r>
              <a:rPr lang="en-US" dirty="0"/>
              <a:t>Use micro grid use case (could be Jamica)</a:t>
            </a:r>
          </a:p>
          <a:p>
            <a:r>
              <a:rPr lang="en-US" dirty="0"/>
              <a:t>Financial Model versus LCOE Driver Analysis</a:t>
            </a:r>
          </a:p>
          <a:p>
            <a:pPr lvl="1"/>
            <a:r>
              <a:rPr lang="en-US" sz="1800" dirty="0"/>
              <a:t>Should reconcile</a:t>
            </a:r>
          </a:p>
          <a:p>
            <a:pPr lvl="1"/>
            <a:r>
              <a:rPr lang="en-US" sz="1800" dirty="0"/>
              <a:t>Taxes can be included</a:t>
            </a:r>
          </a:p>
          <a:p>
            <a:pPr lvl="1"/>
            <a:r>
              <a:rPr lang="en-US" sz="1800" dirty="0"/>
              <a:t>Replacement with different lives is an issue</a:t>
            </a:r>
          </a:p>
          <a:p>
            <a:pPr lvl="1"/>
            <a:r>
              <a:rPr lang="en-US" sz="1800" dirty="0"/>
              <a:t>Detailed finance costs and cost of capital</a:t>
            </a:r>
          </a:p>
          <a:p>
            <a:pPr lvl="1"/>
            <a:r>
              <a:rPr lang="en-US" sz="1800" dirty="0"/>
              <a:t>Reconcile different methods to compute LCOE</a:t>
            </a:r>
          </a:p>
          <a:p>
            <a:r>
              <a:rPr lang="en-US" dirty="0"/>
              <a:t>Presentation of Financial Model</a:t>
            </a:r>
          </a:p>
          <a:p>
            <a:pPr lvl="1"/>
            <a:r>
              <a:rPr lang="en-US" sz="1800" dirty="0"/>
              <a:t>Show the LCOE and sensitivity</a:t>
            </a:r>
          </a:p>
          <a:p>
            <a:pPr lvl="1"/>
            <a:r>
              <a:rPr lang="en-US" sz="1800" dirty="0"/>
              <a:t>Evaluate different strategies</a:t>
            </a:r>
          </a:p>
          <a:p>
            <a:pPr lvl="1"/>
            <a:r>
              <a:rPr lang="en-US" sz="1800" dirty="0"/>
              <a:t>Evaluate risks of different strategies</a:t>
            </a:r>
          </a:p>
          <a:p>
            <a:pPr lvl="1"/>
            <a:r>
              <a:rPr lang="en-US" sz="1800" dirty="0"/>
              <a:t>Show the prices and financial results</a:t>
            </a:r>
          </a:p>
          <a:p>
            <a:r>
              <a:rPr lang="en-US" dirty="0"/>
              <a:t>Understand corporate versus project finance model</a:t>
            </a:r>
          </a:p>
          <a:p>
            <a:pPr lvl="1"/>
            <a:endParaRPr lang="en-US" sz="1800" dirty="0"/>
          </a:p>
          <a:p>
            <a:pPr lvl="1"/>
            <a:endParaRPr lang="en-US" sz="1800" dirty="0"/>
          </a:p>
        </p:txBody>
      </p:sp>
    </p:spTree>
    <p:extLst>
      <p:ext uri="{BB962C8B-B14F-4D97-AF65-F5344CB8AC3E}">
        <p14:creationId xmlns:p14="http://schemas.microsoft.com/office/powerpoint/2010/main" val="242908622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76D1-A8A8-C84C-9927-9EAEF90393B3}"/>
              </a:ext>
            </a:extLst>
          </p:cNvPr>
          <p:cNvSpPr>
            <a:spLocks noGrp="1"/>
          </p:cNvSpPr>
          <p:nvPr>
            <p:ph type="ctrTitle"/>
          </p:nvPr>
        </p:nvSpPr>
        <p:spPr/>
        <p:txBody>
          <a:bodyPr>
            <a:normAutofit/>
          </a:bodyPr>
          <a:lstStyle/>
          <a:p>
            <a:r>
              <a:rPr lang="en-US" dirty="0"/>
              <a:t>Summary of Financial Model Results</a:t>
            </a:r>
          </a:p>
        </p:txBody>
      </p:sp>
      <p:sp>
        <p:nvSpPr>
          <p:cNvPr id="3" name="Content Placeholder 2">
            <a:extLst>
              <a:ext uri="{FF2B5EF4-FFF2-40B4-BE49-F238E27FC236}">
                <a16:creationId xmlns:a16="http://schemas.microsoft.com/office/drawing/2014/main" id="{15A33831-8E77-7C40-2A07-4CC6C2061654}"/>
              </a:ext>
            </a:extLst>
          </p:cNvPr>
          <p:cNvSpPr>
            <a:spLocks noGrp="1"/>
          </p:cNvSpPr>
          <p:nvPr>
            <p:ph type="body" sz="quarter" idx="13"/>
          </p:nvPr>
        </p:nvSpPr>
        <p:spPr/>
        <p:txBody>
          <a:bodyPr>
            <a:normAutofit/>
          </a:bodyPr>
          <a:lstStyle/>
          <a:p>
            <a:r>
              <a:rPr lang="en-US" dirty="0"/>
              <a:t>Importance of presentation</a:t>
            </a:r>
          </a:p>
          <a:p>
            <a:r>
              <a:rPr lang="en-US" dirty="0"/>
              <a:t>Select different supply options to meet demand</a:t>
            </a:r>
          </a:p>
          <a:p>
            <a:r>
              <a:rPr lang="en-US" dirty="0"/>
              <a:t>See the results in terms of electricity price and explain electricity price with LCOE</a:t>
            </a:r>
          </a:p>
        </p:txBody>
      </p:sp>
      <p:pic>
        <p:nvPicPr>
          <p:cNvPr id="1026" name="Picture 2">
            <a:extLst>
              <a:ext uri="{FF2B5EF4-FFF2-40B4-BE49-F238E27FC236}">
                <a16:creationId xmlns:a16="http://schemas.microsoft.com/office/drawing/2014/main" id="{EFCB0FCC-75C1-2742-FDA6-20630E603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2694" y="4195619"/>
            <a:ext cx="6187119" cy="2489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84658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AA9F-6443-CD75-E9E9-3B39E43343DB}"/>
              </a:ext>
            </a:extLst>
          </p:cNvPr>
          <p:cNvSpPr>
            <a:spLocks noGrp="1"/>
          </p:cNvSpPr>
          <p:nvPr>
            <p:ph type="ctrTitle"/>
          </p:nvPr>
        </p:nvSpPr>
        <p:spPr/>
        <p:txBody>
          <a:bodyPr/>
          <a:lstStyle/>
          <a:p>
            <a:r>
              <a:rPr lang="en-US" dirty="0"/>
              <a:t>Alternative Load Profile</a:t>
            </a:r>
          </a:p>
        </p:txBody>
      </p:sp>
      <p:sp>
        <p:nvSpPr>
          <p:cNvPr id="3" name="Content Placeholder 2">
            <a:extLst>
              <a:ext uri="{FF2B5EF4-FFF2-40B4-BE49-F238E27FC236}">
                <a16:creationId xmlns:a16="http://schemas.microsoft.com/office/drawing/2014/main" id="{93F0C67A-7600-B8E5-9E22-A370A2EBB115}"/>
              </a:ext>
            </a:extLst>
          </p:cNvPr>
          <p:cNvSpPr>
            <a:spLocks noGrp="1"/>
          </p:cNvSpPr>
          <p:nvPr>
            <p:ph type="body" sz="quarter" idx="13"/>
          </p:nvPr>
        </p:nvSpPr>
        <p:spPr/>
        <p:txBody>
          <a:bodyPr/>
          <a:lstStyle/>
          <a:p>
            <a:r>
              <a:rPr lang="en-US" dirty="0"/>
              <a:t>Different load profile with more load after solar</a:t>
            </a:r>
          </a:p>
          <a:p>
            <a:r>
              <a:rPr lang="en-US" dirty="0"/>
              <a:t>More storage and can see the cost</a:t>
            </a:r>
          </a:p>
        </p:txBody>
      </p:sp>
      <p:pic>
        <p:nvPicPr>
          <p:cNvPr id="2050" name="Picture 2">
            <a:extLst>
              <a:ext uri="{FF2B5EF4-FFF2-40B4-BE49-F238E27FC236}">
                <a16:creationId xmlns:a16="http://schemas.microsoft.com/office/drawing/2014/main" id="{E3082F10-C4C4-A660-1E8B-E2B999FA2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830" y="2854411"/>
            <a:ext cx="8623131" cy="321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81616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9F71-F59A-00FF-4415-19E57BC34CFA}"/>
              </a:ext>
            </a:extLst>
          </p:cNvPr>
          <p:cNvSpPr>
            <a:spLocks noGrp="1"/>
          </p:cNvSpPr>
          <p:nvPr>
            <p:ph type="ctrTitle"/>
          </p:nvPr>
        </p:nvSpPr>
        <p:spPr/>
        <p:txBody>
          <a:bodyPr>
            <a:normAutofit/>
          </a:bodyPr>
          <a:lstStyle/>
          <a:p>
            <a:r>
              <a:rPr lang="en-US" dirty="0"/>
              <a:t>Contents and Structure of Inputs</a:t>
            </a:r>
          </a:p>
        </p:txBody>
      </p:sp>
      <p:sp>
        <p:nvSpPr>
          <p:cNvPr id="3" name="Content Placeholder 2">
            <a:extLst>
              <a:ext uri="{FF2B5EF4-FFF2-40B4-BE49-F238E27FC236}">
                <a16:creationId xmlns:a16="http://schemas.microsoft.com/office/drawing/2014/main" id="{67EDB80B-DF08-75BD-521D-93708064CEEC}"/>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8EC1775-AD5D-84E8-7D26-DF2A6E8F4C06}"/>
              </a:ext>
            </a:extLst>
          </p:cNvPr>
          <p:cNvPicPr>
            <a:picLocks noChangeAspect="1"/>
          </p:cNvPicPr>
          <p:nvPr/>
        </p:nvPicPr>
        <p:blipFill>
          <a:blip r:embed="rId2"/>
          <a:stretch>
            <a:fillRect/>
          </a:stretch>
        </p:blipFill>
        <p:spPr>
          <a:xfrm>
            <a:off x="2248204" y="1658836"/>
            <a:ext cx="7324889" cy="5199165"/>
          </a:xfrm>
          <a:prstGeom prst="rect">
            <a:avLst/>
          </a:prstGeom>
        </p:spPr>
      </p:pic>
    </p:spTree>
    <p:extLst>
      <p:ext uri="{BB962C8B-B14F-4D97-AF65-F5344CB8AC3E}">
        <p14:creationId xmlns:p14="http://schemas.microsoft.com/office/powerpoint/2010/main" val="1434805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208E-84C8-F643-3B8E-91B66E14FB90}"/>
              </a:ext>
            </a:extLst>
          </p:cNvPr>
          <p:cNvSpPr>
            <a:spLocks noGrp="1"/>
          </p:cNvSpPr>
          <p:nvPr>
            <p:ph type="ctrTitle"/>
          </p:nvPr>
        </p:nvSpPr>
        <p:spPr/>
        <p:txBody>
          <a:bodyPr/>
          <a:lstStyle/>
          <a:p>
            <a:r>
              <a:rPr lang="en-US" dirty="0"/>
              <a:t>Efficiency of Solar Panels</a:t>
            </a:r>
          </a:p>
        </p:txBody>
      </p:sp>
      <p:sp>
        <p:nvSpPr>
          <p:cNvPr id="3" name="Content Placeholder 2">
            <a:extLst>
              <a:ext uri="{FF2B5EF4-FFF2-40B4-BE49-F238E27FC236}">
                <a16:creationId xmlns:a16="http://schemas.microsoft.com/office/drawing/2014/main" id="{EA448005-39F5-C5F3-36E8-36F46CEBE5FD}"/>
              </a:ext>
            </a:extLst>
          </p:cNvPr>
          <p:cNvSpPr>
            <a:spLocks noGrp="1"/>
          </p:cNvSpPr>
          <p:nvPr>
            <p:ph type="body" sz="quarter" idx="13"/>
          </p:nvPr>
        </p:nvSpPr>
        <p:spPr/>
        <p:txBody>
          <a:bodyPr/>
          <a:lstStyle/>
          <a:p>
            <a:r>
              <a:rPr lang="en-US" dirty="0"/>
              <a:t>Confusion of efficiency</a:t>
            </a:r>
          </a:p>
        </p:txBody>
      </p:sp>
      <p:pic>
        <p:nvPicPr>
          <p:cNvPr id="7" name="Picture 6">
            <a:extLst>
              <a:ext uri="{FF2B5EF4-FFF2-40B4-BE49-F238E27FC236}">
                <a16:creationId xmlns:a16="http://schemas.microsoft.com/office/drawing/2014/main" id="{2527ED3F-E25A-DA73-6E8B-7E507ACE16B2}"/>
              </a:ext>
            </a:extLst>
          </p:cNvPr>
          <p:cNvPicPr>
            <a:picLocks noChangeAspect="1"/>
          </p:cNvPicPr>
          <p:nvPr/>
        </p:nvPicPr>
        <p:blipFill>
          <a:blip r:embed="rId2"/>
          <a:stretch>
            <a:fillRect/>
          </a:stretch>
        </p:blipFill>
        <p:spPr>
          <a:xfrm>
            <a:off x="7541085" y="2780366"/>
            <a:ext cx="2988298" cy="2743201"/>
          </a:xfrm>
          <a:prstGeom prst="rect">
            <a:avLst/>
          </a:prstGeom>
        </p:spPr>
      </p:pic>
      <p:pic>
        <p:nvPicPr>
          <p:cNvPr id="8" name="Picture 7">
            <a:extLst>
              <a:ext uri="{FF2B5EF4-FFF2-40B4-BE49-F238E27FC236}">
                <a16:creationId xmlns:a16="http://schemas.microsoft.com/office/drawing/2014/main" id="{CB289F0D-9A38-F298-903B-A2B5A39B5DC8}"/>
              </a:ext>
            </a:extLst>
          </p:cNvPr>
          <p:cNvPicPr>
            <a:picLocks noChangeAspect="1"/>
          </p:cNvPicPr>
          <p:nvPr/>
        </p:nvPicPr>
        <p:blipFill>
          <a:blip r:embed="rId3"/>
          <a:stretch>
            <a:fillRect/>
          </a:stretch>
        </p:blipFill>
        <p:spPr>
          <a:xfrm>
            <a:off x="1219200" y="2662126"/>
            <a:ext cx="5878469" cy="2979683"/>
          </a:xfrm>
          <a:prstGeom prst="rect">
            <a:avLst/>
          </a:prstGeom>
        </p:spPr>
      </p:pic>
    </p:spTree>
    <p:extLst>
      <p:ext uri="{BB962C8B-B14F-4D97-AF65-F5344CB8AC3E}">
        <p14:creationId xmlns:p14="http://schemas.microsoft.com/office/powerpoint/2010/main" val="222210366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4B99-029E-1898-DD45-D1F7B7E68EDE}"/>
              </a:ext>
            </a:extLst>
          </p:cNvPr>
          <p:cNvSpPr>
            <a:spLocks noGrp="1"/>
          </p:cNvSpPr>
          <p:nvPr>
            <p:ph type="ctrTitle"/>
          </p:nvPr>
        </p:nvSpPr>
        <p:spPr/>
        <p:txBody>
          <a:bodyPr/>
          <a:lstStyle/>
          <a:p>
            <a:r>
              <a:rPr lang="en-US" dirty="0"/>
              <a:t>Start of Inputs</a:t>
            </a:r>
          </a:p>
        </p:txBody>
      </p:sp>
      <p:sp>
        <p:nvSpPr>
          <p:cNvPr id="3" name="Content Placeholder 2">
            <a:extLst>
              <a:ext uri="{FF2B5EF4-FFF2-40B4-BE49-F238E27FC236}">
                <a16:creationId xmlns:a16="http://schemas.microsoft.com/office/drawing/2014/main" id="{AEFDBAC1-F7BC-6F94-306A-AD5443B3A834}"/>
              </a:ext>
            </a:extLst>
          </p:cNvPr>
          <p:cNvSpPr>
            <a:spLocks noGrp="1"/>
          </p:cNvSpPr>
          <p:nvPr>
            <p:ph type="body" sz="quarter" idx="13"/>
          </p:nvPr>
        </p:nvSpPr>
        <p:spPr/>
        <p:txBody>
          <a:bodyPr/>
          <a:lstStyle/>
          <a:p>
            <a:r>
              <a:rPr lang="en-US" dirty="0"/>
              <a:t>Put in load growth and hourly profile</a:t>
            </a:r>
          </a:p>
          <a:p>
            <a:r>
              <a:rPr lang="en-US" dirty="0"/>
              <a:t>Use drop-down boxes for sensitivity and presentation</a:t>
            </a:r>
          </a:p>
          <a:p>
            <a:endParaRPr lang="en-US" dirty="0"/>
          </a:p>
        </p:txBody>
      </p:sp>
      <p:pic>
        <p:nvPicPr>
          <p:cNvPr id="5" name="Picture 4">
            <a:extLst>
              <a:ext uri="{FF2B5EF4-FFF2-40B4-BE49-F238E27FC236}">
                <a16:creationId xmlns:a16="http://schemas.microsoft.com/office/drawing/2014/main" id="{EC4215AF-DC9E-30BB-6052-391EF240EC4B}"/>
              </a:ext>
            </a:extLst>
          </p:cNvPr>
          <p:cNvPicPr>
            <a:picLocks noChangeAspect="1"/>
          </p:cNvPicPr>
          <p:nvPr/>
        </p:nvPicPr>
        <p:blipFill>
          <a:blip r:embed="rId2"/>
          <a:stretch>
            <a:fillRect/>
          </a:stretch>
        </p:blipFill>
        <p:spPr>
          <a:xfrm>
            <a:off x="1659924" y="2242699"/>
            <a:ext cx="9008076" cy="4272401"/>
          </a:xfrm>
          <a:prstGeom prst="rect">
            <a:avLst/>
          </a:prstGeom>
        </p:spPr>
      </p:pic>
    </p:spTree>
    <p:extLst>
      <p:ext uri="{BB962C8B-B14F-4D97-AF65-F5344CB8AC3E}">
        <p14:creationId xmlns:p14="http://schemas.microsoft.com/office/powerpoint/2010/main" val="183407935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352F6-2F61-307C-0DE3-7273EDB97F66}"/>
              </a:ext>
            </a:extLst>
          </p:cNvPr>
          <p:cNvSpPr>
            <a:spLocks noGrp="1"/>
          </p:cNvSpPr>
          <p:nvPr>
            <p:ph type="ctrTitle"/>
          </p:nvPr>
        </p:nvSpPr>
        <p:spPr/>
        <p:txBody>
          <a:bodyPr>
            <a:normAutofit/>
          </a:bodyPr>
          <a:lstStyle/>
          <a:p>
            <a:r>
              <a:rPr lang="en-US" dirty="0"/>
              <a:t>Input Drivers of Supply Cost and Options to Change Capacity Strategy</a:t>
            </a:r>
          </a:p>
        </p:txBody>
      </p:sp>
      <p:pic>
        <p:nvPicPr>
          <p:cNvPr id="5" name="Picture 4">
            <a:extLst>
              <a:ext uri="{FF2B5EF4-FFF2-40B4-BE49-F238E27FC236}">
                <a16:creationId xmlns:a16="http://schemas.microsoft.com/office/drawing/2014/main" id="{4514F5E4-70FA-CFB5-1BD2-DB03675AB35B}"/>
              </a:ext>
            </a:extLst>
          </p:cNvPr>
          <p:cNvPicPr>
            <a:picLocks noChangeAspect="1"/>
          </p:cNvPicPr>
          <p:nvPr/>
        </p:nvPicPr>
        <p:blipFill>
          <a:blip r:embed="rId2"/>
          <a:stretch>
            <a:fillRect/>
          </a:stretch>
        </p:blipFill>
        <p:spPr>
          <a:xfrm>
            <a:off x="3526578" y="1742304"/>
            <a:ext cx="7054924" cy="5115697"/>
          </a:xfrm>
          <a:prstGeom prst="rect">
            <a:avLst/>
          </a:prstGeom>
        </p:spPr>
      </p:pic>
      <p:sp>
        <p:nvSpPr>
          <p:cNvPr id="8" name="TextBox 7">
            <a:extLst>
              <a:ext uri="{FF2B5EF4-FFF2-40B4-BE49-F238E27FC236}">
                <a16:creationId xmlns:a16="http://schemas.microsoft.com/office/drawing/2014/main" id="{E0241798-27CA-AC9D-EBE1-3E1C987A2E9D}"/>
              </a:ext>
            </a:extLst>
          </p:cNvPr>
          <p:cNvSpPr txBox="1"/>
          <p:nvPr/>
        </p:nvSpPr>
        <p:spPr>
          <a:xfrm>
            <a:off x="1674302" y="2724254"/>
            <a:ext cx="1618735" cy="1754326"/>
          </a:xfrm>
          <a:prstGeom prst="rect">
            <a:avLst/>
          </a:prstGeom>
          <a:noFill/>
        </p:spPr>
        <p:txBody>
          <a:bodyPr wrap="square" rtlCol="0">
            <a:spAutoFit/>
          </a:bodyPr>
          <a:lstStyle/>
          <a:p>
            <a:r>
              <a:rPr lang="en-US" dirty="0"/>
              <a:t>In integrated financial model  include replacements with assumed cost declines</a:t>
            </a:r>
          </a:p>
        </p:txBody>
      </p:sp>
    </p:spTree>
    <p:extLst>
      <p:ext uri="{BB962C8B-B14F-4D97-AF65-F5344CB8AC3E}">
        <p14:creationId xmlns:p14="http://schemas.microsoft.com/office/powerpoint/2010/main" val="9717415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FB3C-552A-F318-9141-AA2C36431E0C}"/>
              </a:ext>
            </a:extLst>
          </p:cNvPr>
          <p:cNvSpPr>
            <a:spLocks noGrp="1"/>
          </p:cNvSpPr>
          <p:nvPr>
            <p:ph type="ctrTitle"/>
          </p:nvPr>
        </p:nvSpPr>
        <p:spPr/>
        <p:txBody>
          <a:bodyPr>
            <a:normAutofit/>
          </a:bodyPr>
          <a:lstStyle/>
          <a:p>
            <a:r>
              <a:rPr lang="en-US" dirty="0"/>
              <a:t>Other Inputs – Price Calculation, Required IRR and Finance Inputs</a:t>
            </a:r>
          </a:p>
        </p:txBody>
      </p:sp>
      <p:sp>
        <p:nvSpPr>
          <p:cNvPr id="3" name="Content Placeholder 2">
            <a:extLst>
              <a:ext uri="{FF2B5EF4-FFF2-40B4-BE49-F238E27FC236}">
                <a16:creationId xmlns:a16="http://schemas.microsoft.com/office/drawing/2014/main" id="{1A96C7BF-282D-A876-4B59-FDEA5B499390}"/>
              </a:ext>
            </a:extLst>
          </p:cNvPr>
          <p:cNvSpPr>
            <a:spLocks noGrp="1"/>
          </p:cNvSpPr>
          <p:nvPr>
            <p:ph type="body" sz="quarter" idx="13"/>
          </p:nvPr>
        </p:nvSpPr>
        <p:spPr/>
        <p:txBody>
          <a:bodyPr>
            <a:normAutofit/>
          </a:bodyPr>
          <a:lstStyle/>
          <a:p>
            <a:r>
              <a:rPr lang="en-US" dirty="0"/>
              <a:t>Focus less on detailed finance than a detailed financial models.</a:t>
            </a:r>
          </a:p>
          <a:p>
            <a:r>
              <a:rPr lang="en-US" dirty="0"/>
              <a:t>Will compute price from the required IRR as in the LCOE</a:t>
            </a:r>
          </a:p>
          <a:p>
            <a:endParaRPr lang="en-US" dirty="0"/>
          </a:p>
        </p:txBody>
      </p:sp>
      <p:pic>
        <p:nvPicPr>
          <p:cNvPr id="5" name="Picture 4">
            <a:extLst>
              <a:ext uri="{FF2B5EF4-FFF2-40B4-BE49-F238E27FC236}">
                <a16:creationId xmlns:a16="http://schemas.microsoft.com/office/drawing/2014/main" id="{A869DBCB-45BD-FFCA-38D0-BE390AF91CB3}"/>
              </a:ext>
            </a:extLst>
          </p:cNvPr>
          <p:cNvPicPr>
            <a:picLocks noChangeAspect="1"/>
          </p:cNvPicPr>
          <p:nvPr/>
        </p:nvPicPr>
        <p:blipFill>
          <a:blip r:embed="rId2"/>
          <a:stretch>
            <a:fillRect/>
          </a:stretch>
        </p:blipFill>
        <p:spPr>
          <a:xfrm>
            <a:off x="4036291" y="2019071"/>
            <a:ext cx="6403448" cy="4693108"/>
          </a:xfrm>
          <a:prstGeom prst="rect">
            <a:avLst/>
          </a:prstGeom>
        </p:spPr>
      </p:pic>
    </p:spTree>
    <p:extLst>
      <p:ext uri="{BB962C8B-B14F-4D97-AF65-F5344CB8AC3E}">
        <p14:creationId xmlns:p14="http://schemas.microsoft.com/office/powerpoint/2010/main" val="422793557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318A-E938-4C0F-293C-9F7A3340FD2F}"/>
              </a:ext>
            </a:extLst>
          </p:cNvPr>
          <p:cNvSpPr>
            <a:spLocks noGrp="1"/>
          </p:cNvSpPr>
          <p:nvPr>
            <p:ph type="ctrTitle"/>
          </p:nvPr>
        </p:nvSpPr>
        <p:spPr/>
        <p:txBody>
          <a:bodyPr>
            <a:normAutofit/>
          </a:bodyPr>
          <a:lstStyle/>
          <a:p>
            <a:r>
              <a:rPr lang="en-US" dirty="0"/>
              <a:t>Dispatch and Start of Financial Model with Operations</a:t>
            </a:r>
          </a:p>
        </p:txBody>
      </p:sp>
      <p:sp>
        <p:nvSpPr>
          <p:cNvPr id="3" name="Content Placeholder 2">
            <a:extLst>
              <a:ext uri="{FF2B5EF4-FFF2-40B4-BE49-F238E27FC236}">
                <a16:creationId xmlns:a16="http://schemas.microsoft.com/office/drawing/2014/main" id="{48765B38-8DC7-9643-DFD7-539B3DF34EA0}"/>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C902892-5873-CA50-6BF9-B8D994245953}"/>
              </a:ext>
            </a:extLst>
          </p:cNvPr>
          <p:cNvPicPr>
            <a:picLocks noChangeAspect="1"/>
          </p:cNvPicPr>
          <p:nvPr/>
        </p:nvPicPr>
        <p:blipFill>
          <a:blip r:embed="rId2"/>
          <a:stretch>
            <a:fillRect/>
          </a:stretch>
        </p:blipFill>
        <p:spPr>
          <a:xfrm>
            <a:off x="1668780" y="2307325"/>
            <a:ext cx="8839200" cy="4207775"/>
          </a:xfrm>
          <a:prstGeom prst="rect">
            <a:avLst/>
          </a:prstGeom>
        </p:spPr>
      </p:pic>
    </p:spTree>
    <p:extLst>
      <p:ext uri="{BB962C8B-B14F-4D97-AF65-F5344CB8AC3E}">
        <p14:creationId xmlns:p14="http://schemas.microsoft.com/office/powerpoint/2010/main" val="329776785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8735-66F3-085C-DEFB-B5FB1D9C807A}"/>
              </a:ext>
            </a:extLst>
          </p:cNvPr>
          <p:cNvSpPr>
            <a:spLocks noGrp="1"/>
          </p:cNvSpPr>
          <p:nvPr>
            <p:ph type="ctrTitle"/>
          </p:nvPr>
        </p:nvSpPr>
        <p:spPr/>
        <p:txBody>
          <a:bodyPr>
            <a:normAutofit/>
          </a:bodyPr>
          <a:lstStyle/>
          <a:p>
            <a:r>
              <a:rPr lang="en-US" dirty="0"/>
              <a:t>Components of Capital Expenditure</a:t>
            </a:r>
          </a:p>
        </p:txBody>
      </p:sp>
      <p:sp>
        <p:nvSpPr>
          <p:cNvPr id="3" name="Content Placeholder 2">
            <a:extLst>
              <a:ext uri="{FF2B5EF4-FFF2-40B4-BE49-F238E27FC236}">
                <a16:creationId xmlns:a16="http://schemas.microsoft.com/office/drawing/2014/main" id="{EA2376E8-B8E4-9B95-F2B7-E30CC4F65C2F}"/>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32A260E-CC81-1CDE-9288-CCB16DDC8075}"/>
              </a:ext>
            </a:extLst>
          </p:cNvPr>
          <p:cNvPicPr>
            <a:picLocks noChangeAspect="1"/>
          </p:cNvPicPr>
          <p:nvPr/>
        </p:nvPicPr>
        <p:blipFill>
          <a:blip r:embed="rId2"/>
          <a:stretch>
            <a:fillRect/>
          </a:stretch>
        </p:blipFill>
        <p:spPr>
          <a:xfrm>
            <a:off x="1676400" y="1956281"/>
            <a:ext cx="8823960" cy="4005101"/>
          </a:xfrm>
          <a:prstGeom prst="rect">
            <a:avLst/>
          </a:prstGeom>
        </p:spPr>
      </p:pic>
    </p:spTree>
    <p:extLst>
      <p:ext uri="{BB962C8B-B14F-4D97-AF65-F5344CB8AC3E}">
        <p14:creationId xmlns:p14="http://schemas.microsoft.com/office/powerpoint/2010/main" val="2627948292"/>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0E7D0-B295-5A00-768D-5ED6BDEE75AC}"/>
              </a:ext>
            </a:extLst>
          </p:cNvPr>
          <p:cNvSpPr>
            <a:spLocks noGrp="1"/>
          </p:cNvSpPr>
          <p:nvPr>
            <p:ph type="ctrTitle"/>
          </p:nvPr>
        </p:nvSpPr>
        <p:spPr/>
        <p:txBody>
          <a:bodyPr>
            <a:normAutofit fontScale="90000"/>
          </a:bodyPr>
          <a:lstStyle/>
          <a:p>
            <a:r>
              <a:rPr lang="en-US" dirty="0"/>
              <a:t>Compute Net Capital (Rate Base) and Then Apply Economic Depreciation to Achieve the IRR</a:t>
            </a:r>
          </a:p>
        </p:txBody>
      </p:sp>
      <p:sp>
        <p:nvSpPr>
          <p:cNvPr id="3" name="Content Placeholder 2">
            <a:extLst>
              <a:ext uri="{FF2B5EF4-FFF2-40B4-BE49-F238E27FC236}">
                <a16:creationId xmlns:a16="http://schemas.microsoft.com/office/drawing/2014/main" id="{620B2742-3454-4684-1F45-A9343A8AEC7A}"/>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ED9CD38-4F36-8755-94EC-284FCCF4EEAD}"/>
              </a:ext>
            </a:extLst>
          </p:cNvPr>
          <p:cNvPicPr>
            <a:picLocks noChangeAspect="1"/>
          </p:cNvPicPr>
          <p:nvPr/>
        </p:nvPicPr>
        <p:blipFill>
          <a:blip r:embed="rId2"/>
          <a:stretch>
            <a:fillRect/>
          </a:stretch>
        </p:blipFill>
        <p:spPr>
          <a:xfrm>
            <a:off x="1676400" y="2468551"/>
            <a:ext cx="8839200" cy="4144696"/>
          </a:xfrm>
          <a:prstGeom prst="rect">
            <a:avLst/>
          </a:prstGeom>
        </p:spPr>
      </p:pic>
    </p:spTree>
    <p:extLst>
      <p:ext uri="{BB962C8B-B14F-4D97-AF65-F5344CB8AC3E}">
        <p14:creationId xmlns:p14="http://schemas.microsoft.com/office/powerpoint/2010/main" val="186114270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0E32C-57C7-7742-59F0-83A054016130}"/>
              </a:ext>
            </a:extLst>
          </p:cNvPr>
          <p:cNvSpPr>
            <a:spLocks noGrp="1"/>
          </p:cNvSpPr>
          <p:nvPr>
            <p:ph type="ctrTitle"/>
          </p:nvPr>
        </p:nvSpPr>
        <p:spPr/>
        <p:txBody>
          <a:bodyPr>
            <a:normAutofit/>
          </a:bodyPr>
          <a:lstStyle/>
          <a:p>
            <a:r>
              <a:rPr lang="en-US" dirty="0"/>
              <a:t>Replacement Capital Expenditures, Terminal Value and IRR verification</a:t>
            </a:r>
          </a:p>
        </p:txBody>
      </p:sp>
      <p:sp>
        <p:nvSpPr>
          <p:cNvPr id="3" name="Content Placeholder 2">
            <a:extLst>
              <a:ext uri="{FF2B5EF4-FFF2-40B4-BE49-F238E27FC236}">
                <a16:creationId xmlns:a16="http://schemas.microsoft.com/office/drawing/2014/main" id="{D9CB9F20-FA07-81A9-6516-3681F888CDB2}"/>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61E59C8-868D-0F46-DAFF-CA258364F1C5}"/>
              </a:ext>
            </a:extLst>
          </p:cNvPr>
          <p:cNvPicPr>
            <a:picLocks noChangeAspect="1"/>
          </p:cNvPicPr>
          <p:nvPr/>
        </p:nvPicPr>
        <p:blipFill>
          <a:blip r:embed="rId2"/>
          <a:stretch>
            <a:fillRect/>
          </a:stretch>
        </p:blipFill>
        <p:spPr>
          <a:xfrm>
            <a:off x="1711491" y="2523782"/>
            <a:ext cx="8769018" cy="3653180"/>
          </a:xfrm>
          <a:prstGeom prst="rect">
            <a:avLst/>
          </a:prstGeom>
        </p:spPr>
      </p:pic>
    </p:spTree>
    <p:extLst>
      <p:ext uri="{BB962C8B-B14F-4D97-AF65-F5344CB8AC3E}">
        <p14:creationId xmlns:p14="http://schemas.microsoft.com/office/powerpoint/2010/main" val="415650453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FF39-6F10-1D66-2E96-526E5C85BFFA}"/>
              </a:ext>
            </a:extLst>
          </p:cNvPr>
          <p:cNvSpPr>
            <a:spLocks noGrp="1"/>
          </p:cNvSpPr>
          <p:nvPr>
            <p:ph type="ctrTitle"/>
          </p:nvPr>
        </p:nvSpPr>
        <p:spPr/>
        <p:txBody>
          <a:bodyPr>
            <a:normAutofit/>
          </a:bodyPr>
          <a:lstStyle/>
          <a:p>
            <a:r>
              <a:rPr lang="en-US" dirty="0"/>
              <a:t>Replacement and Terminal Value</a:t>
            </a:r>
          </a:p>
        </p:txBody>
      </p:sp>
      <p:sp>
        <p:nvSpPr>
          <p:cNvPr id="3" name="Content Placeholder 2">
            <a:extLst>
              <a:ext uri="{FF2B5EF4-FFF2-40B4-BE49-F238E27FC236}">
                <a16:creationId xmlns:a16="http://schemas.microsoft.com/office/drawing/2014/main" id="{3ED946CD-4D7A-0DD9-08BC-B0912E9793A5}"/>
              </a:ext>
            </a:extLst>
          </p:cNvPr>
          <p:cNvSpPr>
            <a:spLocks noGrp="1"/>
          </p:cNvSpPr>
          <p:nvPr>
            <p:ph type="body" sz="quarter" idx="13"/>
          </p:nvPr>
        </p:nvSpPr>
        <p:spPr/>
        <p:txBody>
          <a:bodyPr/>
          <a:lstStyle/>
          <a:p>
            <a:endParaRPr lang="en-US" dirty="0"/>
          </a:p>
          <a:p>
            <a:r>
              <a:rPr lang="en-US" dirty="0"/>
              <a:t>.</a:t>
            </a:r>
          </a:p>
        </p:txBody>
      </p:sp>
      <p:pic>
        <p:nvPicPr>
          <p:cNvPr id="5" name="Picture 4">
            <a:extLst>
              <a:ext uri="{FF2B5EF4-FFF2-40B4-BE49-F238E27FC236}">
                <a16:creationId xmlns:a16="http://schemas.microsoft.com/office/drawing/2014/main" id="{C0CF4C1D-9A76-9E07-2CFD-0E4A6324C805}"/>
              </a:ext>
            </a:extLst>
          </p:cNvPr>
          <p:cNvPicPr>
            <a:picLocks noChangeAspect="1"/>
          </p:cNvPicPr>
          <p:nvPr/>
        </p:nvPicPr>
        <p:blipFill>
          <a:blip r:embed="rId2"/>
          <a:stretch>
            <a:fillRect/>
          </a:stretch>
        </p:blipFill>
        <p:spPr>
          <a:xfrm>
            <a:off x="1765876" y="2316863"/>
            <a:ext cx="8902125" cy="4051898"/>
          </a:xfrm>
          <a:prstGeom prst="rect">
            <a:avLst/>
          </a:prstGeom>
        </p:spPr>
      </p:pic>
    </p:spTree>
    <p:extLst>
      <p:ext uri="{BB962C8B-B14F-4D97-AF65-F5344CB8AC3E}">
        <p14:creationId xmlns:p14="http://schemas.microsoft.com/office/powerpoint/2010/main" val="115255698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C6D481-A104-4370-99D8-580648B4EE29}"/>
              </a:ext>
            </a:extLst>
          </p:cNvPr>
          <p:cNvSpPr>
            <a:spLocks noGrp="1"/>
          </p:cNvSpPr>
          <p:nvPr>
            <p:ph type="ctrTitle"/>
          </p:nvPr>
        </p:nvSpPr>
        <p:spPr/>
        <p:txBody>
          <a:bodyPr>
            <a:normAutofit/>
          </a:bodyPr>
          <a:lstStyle/>
          <a:p>
            <a:r>
              <a:rPr lang="en-US" dirty="0"/>
              <a:t>Different Services of Batteries (World Bank)</a:t>
            </a:r>
          </a:p>
        </p:txBody>
      </p:sp>
      <p:sp>
        <p:nvSpPr>
          <p:cNvPr id="5" name="Content Placeholder 4">
            <a:extLst>
              <a:ext uri="{FF2B5EF4-FFF2-40B4-BE49-F238E27FC236}">
                <a16:creationId xmlns:a16="http://schemas.microsoft.com/office/drawing/2014/main" id="{B9297941-951C-432A-B37C-77BCFE647363}"/>
              </a:ext>
            </a:extLst>
          </p:cNvPr>
          <p:cNvSpPr>
            <a:spLocks noGrp="1"/>
          </p:cNvSpPr>
          <p:nvPr>
            <p:ph type="body" sz="quarter" idx="13"/>
          </p:nvPr>
        </p:nvSpPr>
        <p:spPr/>
        <p:txBody>
          <a:bodyPr>
            <a:normAutofit fontScale="85000" lnSpcReduction="10000"/>
          </a:bodyPr>
          <a:lstStyle/>
          <a:p>
            <a:pPr algn="l"/>
            <a:r>
              <a:rPr lang="en-US" sz="3200" b="1" dirty="0">
                <a:latin typeface="CalisMTBol"/>
              </a:rPr>
              <a:t>Peak load shifting</a:t>
            </a:r>
            <a:r>
              <a:rPr lang="en-US" sz="3200" dirty="0">
                <a:latin typeface="CalisMTBol"/>
              </a:rPr>
              <a:t> - </a:t>
            </a:r>
            <a:r>
              <a:rPr lang="en-US" sz="3200" dirty="0">
                <a:latin typeface="CalistoMT"/>
              </a:rPr>
              <a:t>storing electricity at times when it has lower value and discharging when it has higher economic value. This can be at grid, transmission, distribution or consumer levels, with typical time frames of several hours or more each day. It is increasingly deployed at VRE projects, where it may also serve to reduce curtailment, and offer firmer energy contracts. In the typical application, there is often one charging and one discharging cycle per day.</a:t>
            </a:r>
          </a:p>
          <a:p>
            <a:r>
              <a:rPr lang="en-US" sz="3200" b="1" dirty="0"/>
              <a:t>Peaking or firm capacity</a:t>
            </a:r>
            <a:r>
              <a:rPr lang="en-US" sz="3200" dirty="0"/>
              <a:t> - where a BESS is installed expressly for the purpose of avoiding conventional thermal peaking capacity that is used only for a few hours of system peak every day. More broadly BESS may provide significant capacity when used for peak load shifting on a stand-alone basis or as part of a PV + BESS project, though it depends on duration and the rest of the system</a:t>
            </a:r>
          </a:p>
          <a:p>
            <a:pPr algn="l"/>
            <a:endParaRPr lang="en-US" sz="3200" b="1" dirty="0">
              <a:latin typeface="CalisMTBol"/>
            </a:endParaRPr>
          </a:p>
          <a:p>
            <a:endParaRPr lang="en-US" dirty="0"/>
          </a:p>
        </p:txBody>
      </p:sp>
      <p:sp>
        <p:nvSpPr>
          <p:cNvPr id="4" name="Slide Number Placeholder 3">
            <a:extLst>
              <a:ext uri="{FF2B5EF4-FFF2-40B4-BE49-F238E27FC236}">
                <a16:creationId xmlns:a16="http://schemas.microsoft.com/office/drawing/2014/main" id="{67F923F7-C73E-429A-9C69-1FE300CD5B54}"/>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328</a:t>
            </a:fld>
            <a:endParaRPr lang="ko-KR" altLang="en-US" dirty="0"/>
          </a:p>
        </p:txBody>
      </p:sp>
    </p:spTree>
    <p:extLst>
      <p:ext uri="{BB962C8B-B14F-4D97-AF65-F5344CB8AC3E}">
        <p14:creationId xmlns:p14="http://schemas.microsoft.com/office/powerpoint/2010/main" val="404551640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15144-7DAA-4C0C-803F-5EE44B6EAD2B}"/>
              </a:ext>
            </a:extLst>
          </p:cNvPr>
          <p:cNvSpPr>
            <a:spLocks noGrp="1"/>
          </p:cNvSpPr>
          <p:nvPr>
            <p:ph type="ctrTitle"/>
          </p:nvPr>
        </p:nvSpPr>
        <p:spPr/>
        <p:txBody>
          <a:bodyPr/>
          <a:lstStyle/>
          <a:p>
            <a:r>
              <a:rPr lang="en-US" dirty="0"/>
              <a:t>Battery Services (World Bank)</a:t>
            </a:r>
          </a:p>
        </p:txBody>
      </p:sp>
      <p:sp>
        <p:nvSpPr>
          <p:cNvPr id="2" name="Content Placeholder 1">
            <a:extLst>
              <a:ext uri="{FF2B5EF4-FFF2-40B4-BE49-F238E27FC236}">
                <a16:creationId xmlns:a16="http://schemas.microsoft.com/office/drawing/2014/main" id="{BD9A30DB-410B-4D53-9B5C-8772C89D8F29}"/>
              </a:ext>
            </a:extLst>
          </p:cNvPr>
          <p:cNvSpPr>
            <a:spLocks noGrp="1"/>
          </p:cNvSpPr>
          <p:nvPr>
            <p:ph type="body" sz="quarter" idx="13"/>
          </p:nvPr>
        </p:nvSpPr>
        <p:spPr/>
        <p:txBody>
          <a:bodyPr>
            <a:normAutofit fontScale="70000" lnSpcReduction="20000"/>
          </a:bodyPr>
          <a:lstStyle/>
          <a:p>
            <a:pPr algn="l"/>
            <a:r>
              <a:rPr lang="en-US" sz="3200" b="1" dirty="0">
                <a:latin typeface="CalisMTBol"/>
              </a:rPr>
              <a:t>Congestion management and deferral of network investments</a:t>
            </a:r>
            <a:r>
              <a:rPr lang="en-US" sz="3200" dirty="0">
                <a:latin typeface="CalisMTBol"/>
              </a:rPr>
              <a:t>: </a:t>
            </a:r>
            <a:r>
              <a:rPr lang="en-US" sz="3200" dirty="0">
                <a:latin typeface="CalistoMT"/>
              </a:rPr>
              <a:t>Batteries located near VRE resources can be useful in managing the loading of transmission lines by storing energy including surplus renewable energy, that cannot be otherwise transferred due to inadequate transfer capability and releasing them at a later period when the line is not fully loaded. Alternatively, batteries located near load centers may reduce the peak demand on transmission or distribution lines and may be useful in deferring network upgrades including both transformer and line upgrades that would otherwise be needed.</a:t>
            </a:r>
          </a:p>
          <a:p>
            <a:pPr algn="l"/>
            <a:r>
              <a:rPr lang="en-US" sz="3200" b="1" dirty="0">
                <a:latin typeface="CalisMTBol"/>
              </a:rPr>
              <a:t>Provision of ancillary services</a:t>
            </a:r>
            <a:r>
              <a:rPr lang="en-US" sz="3200" dirty="0">
                <a:latin typeface="CalisMTBol"/>
              </a:rPr>
              <a:t>, </a:t>
            </a:r>
            <a:r>
              <a:rPr lang="en-US" sz="3200" dirty="0">
                <a:latin typeface="CalistoMT"/>
              </a:rPr>
              <a:t>which include frequency control, and the provision of operating reserves (spinning and non-spinning)</a:t>
            </a:r>
            <a:r>
              <a:rPr lang="en-US" sz="3200" dirty="0">
                <a:latin typeface="CalisMTBol"/>
              </a:rPr>
              <a:t>. </a:t>
            </a:r>
            <a:r>
              <a:rPr lang="en-US" sz="3200" dirty="0">
                <a:latin typeface="CalistoMT"/>
              </a:rPr>
              <a:t>Note: some newer service like ramping discussed above may be classified as ancillary services</a:t>
            </a:r>
            <a:r>
              <a:rPr lang="en-US" sz="3200" dirty="0">
                <a:latin typeface="CalisMTBol"/>
              </a:rPr>
              <a:t>.</a:t>
            </a:r>
          </a:p>
          <a:p>
            <a:r>
              <a:rPr lang="en-US" sz="3200" b="1" dirty="0">
                <a:latin typeface="CalisMTBol"/>
              </a:rPr>
              <a:t>Smoothing and ramping </a:t>
            </a:r>
            <a:r>
              <a:rPr lang="en-US" sz="3200" dirty="0">
                <a:latin typeface="CalisMTBol"/>
              </a:rPr>
              <a:t>– </a:t>
            </a:r>
            <a:r>
              <a:rPr lang="en-US" sz="3200" dirty="0">
                <a:latin typeface="CalistoMT"/>
              </a:rPr>
              <a:t>both use the same principle as load shifting, but for smoothing is at much shorter time intervals (typically seconds to minutes) due variations in output of wind (due wind speed variations on these timescales) or PV (e.g. due to cloud cover or rain). For this application BESS may undergo perhaps hundreds of partial cycles a day – and consequently may requires different battery performance (or possibly technology). </a:t>
            </a:r>
          </a:p>
          <a:p>
            <a:pPr algn="l"/>
            <a:endParaRPr lang="en-US" dirty="0"/>
          </a:p>
          <a:p>
            <a:pPr algn="l"/>
            <a:endParaRPr lang="en-US" dirty="0"/>
          </a:p>
        </p:txBody>
      </p:sp>
      <p:sp>
        <p:nvSpPr>
          <p:cNvPr id="4" name="Slide Number Placeholder 3">
            <a:extLst>
              <a:ext uri="{FF2B5EF4-FFF2-40B4-BE49-F238E27FC236}">
                <a16:creationId xmlns:a16="http://schemas.microsoft.com/office/drawing/2014/main" id="{EDC2B078-6EE1-411F-8549-DF006EBB11A1}"/>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329</a:t>
            </a:fld>
            <a:endParaRPr lang="ko-KR" altLang="en-US" dirty="0"/>
          </a:p>
        </p:txBody>
      </p:sp>
    </p:spTree>
    <p:extLst>
      <p:ext uri="{BB962C8B-B14F-4D97-AF65-F5344CB8AC3E}">
        <p14:creationId xmlns:p14="http://schemas.microsoft.com/office/powerpoint/2010/main" val="2335572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6AC5-0667-1068-130B-B6589B471E65}"/>
              </a:ext>
            </a:extLst>
          </p:cNvPr>
          <p:cNvSpPr>
            <a:spLocks noGrp="1"/>
          </p:cNvSpPr>
          <p:nvPr>
            <p:ph type="ctrTitle"/>
          </p:nvPr>
        </p:nvSpPr>
        <p:spPr/>
        <p:txBody>
          <a:bodyPr>
            <a:normAutofit/>
          </a:bodyPr>
          <a:lstStyle/>
          <a:p>
            <a:r>
              <a:rPr lang="en-US" dirty="0"/>
              <a:t>STC as Capacity and Efficiency and Cost per Unit of Output not Input</a:t>
            </a:r>
          </a:p>
        </p:txBody>
      </p:sp>
      <p:sp>
        <p:nvSpPr>
          <p:cNvPr id="4" name="Content Placeholder 3">
            <a:extLst>
              <a:ext uri="{FF2B5EF4-FFF2-40B4-BE49-F238E27FC236}">
                <a16:creationId xmlns:a16="http://schemas.microsoft.com/office/drawing/2014/main" id="{E8862A1F-DA15-CCE6-7C60-56820CCABC41}"/>
              </a:ext>
            </a:extLst>
          </p:cNvPr>
          <p:cNvSpPr>
            <a:spLocks noGrp="1"/>
          </p:cNvSpPr>
          <p:nvPr>
            <p:ph type="body" sz="quarter" idx="13"/>
          </p:nvPr>
        </p:nvSpPr>
        <p:spPr/>
        <p:txBody>
          <a:bodyPr>
            <a:normAutofit/>
          </a:bodyPr>
          <a:lstStyle/>
          <a:p>
            <a:r>
              <a:rPr lang="en-US" dirty="0"/>
              <a:t>Low Efficiency</a:t>
            </a:r>
          </a:p>
          <a:p>
            <a:endParaRPr lang="en-US" dirty="0"/>
          </a:p>
          <a:p>
            <a:r>
              <a:rPr lang="en-US" dirty="0"/>
              <a:t>STC 1000 Watt/m2</a:t>
            </a:r>
          </a:p>
          <a:p>
            <a:r>
              <a:rPr lang="en-US" dirty="0"/>
              <a:t>Efficiency 16%</a:t>
            </a:r>
          </a:p>
          <a:p>
            <a:r>
              <a:rPr lang="en-US" dirty="0"/>
              <a:t>Production at 1000 W – 160 W</a:t>
            </a:r>
          </a:p>
          <a:p>
            <a:r>
              <a:rPr lang="en-US" dirty="0"/>
              <a:t>Cost per kW - $100</a:t>
            </a:r>
          </a:p>
          <a:p>
            <a:r>
              <a:rPr lang="en-US" dirty="0"/>
              <a:t>Total Cost for 1 kW= 160,000</a:t>
            </a:r>
          </a:p>
          <a:p>
            <a:r>
              <a:rPr lang="en-US" dirty="0"/>
              <a:t>Purchase 1000 watts = 1kW</a:t>
            </a:r>
          </a:p>
          <a:p>
            <a:r>
              <a:rPr lang="en-US" dirty="0"/>
              <a:t>Production at STC Hour = 160 watts</a:t>
            </a:r>
          </a:p>
          <a:p>
            <a:r>
              <a:rPr lang="en-US" dirty="0"/>
              <a:t>Cost of 160 watts = 160,000</a:t>
            </a:r>
          </a:p>
          <a:p>
            <a:endParaRPr lang="en-US" dirty="0"/>
          </a:p>
        </p:txBody>
      </p:sp>
      <p:sp>
        <p:nvSpPr>
          <p:cNvPr id="8" name="TextBox 7">
            <a:extLst>
              <a:ext uri="{FF2B5EF4-FFF2-40B4-BE49-F238E27FC236}">
                <a16:creationId xmlns:a16="http://schemas.microsoft.com/office/drawing/2014/main" id="{29D8A919-2993-F0A6-1033-85947A66B184}"/>
              </a:ext>
            </a:extLst>
          </p:cNvPr>
          <p:cNvSpPr txBox="1"/>
          <p:nvPr/>
        </p:nvSpPr>
        <p:spPr>
          <a:xfrm>
            <a:off x="1811641" y="5380672"/>
            <a:ext cx="6922785" cy="1477328"/>
          </a:xfrm>
          <a:prstGeom prst="rect">
            <a:avLst/>
          </a:prstGeom>
          <a:solidFill>
            <a:srgbClr val="FFFF00"/>
          </a:solidFill>
        </p:spPr>
        <p:txBody>
          <a:bodyPr wrap="square" rtlCol="0">
            <a:spAutoFit/>
          </a:bodyPr>
          <a:lstStyle/>
          <a:p>
            <a:r>
              <a:rPr lang="en-US" dirty="0"/>
              <a:t>Capacity factor and yield can be based on the kWp after efficiency which would be the same as if you used irradiation. For example, if the irradiation for four days is 0, 500, 1000 and 500. The average is 2000/4 or 500 or a capacity factor of 50%. If all of the numbers are multiplied by the efficiency, the capacity factor is the same.</a:t>
            </a:r>
          </a:p>
        </p:txBody>
      </p:sp>
    </p:spTree>
    <p:extLst>
      <p:ext uri="{BB962C8B-B14F-4D97-AF65-F5344CB8AC3E}">
        <p14:creationId xmlns:p14="http://schemas.microsoft.com/office/powerpoint/2010/main" val="293501109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9763A-DC8D-4716-A9B1-710044DC197A}"/>
              </a:ext>
            </a:extLst>
          </p:cNvPr>
          <p:cNvSpPr>
            <a:spLocks noGrp="1"/>
          </p:cNvSpPr>
          <p:nvPr>
            <p:ph type="ctrTitle"/>
          </p:nvPr>
        </p:nvSpPr>
        <p:spPr/>
        <p:txBody>
          <a:bodyPr>
            <a:normAutofit/>
          </a:bodyPr>
          <a:lstStyle/>
          <a:p>
            <a:r>
              <a:rPr lang="en-US" dirty="0"/>
              <a:t>Estimates of the Cost of Ancillary Services</a:t>
            </a:r>
            <a:endParaRPr lang="en-CH" dirty="0"/>
          </a:p>
        </p:txBody>
      </p:sp>
      <p:sp>
        <p:nvSpPr>
          <p:cNvPr id="2" name="Content Placeholder 1">
            <a:extLst>
              <a:ext uri="{FF2B5EF4-FFF2-40B4-BE49-F238E27FC236}">
                <a16:creationId xmlns:a16="http://schemas.microsoft.com/office/drawing/2014/main" id="{C4D32249-556E-49FB-A1D1-481F402B2036}"/>
              </a:ext>
            </a:extLst>
          </p:cNvPr>
          <p:cNvSpPr>
            <a:spLocks noGrp="1"/>
          </p:cNvSpPr>
          <p:nvPr>
            <p:ph type="body" sz="quarter" idx="13"/>
          </p:nvPr>
        </p:nvSpPr>
        <p:spPr/>
        <p:txBody>
          <a:bodyPr/>
          <a:lstStyle/>
          <a:p>
            <a:r>
              <a:rPr lang="en-US" dirty="0"/>
              <a:t>Survey of Costs</a:t>
            </a:r>
          </a:p>
          <a:p>
            <a:r>
              <a:rPr lang="en-US" dirty="0"/>
              <a:t>Example from Lazard Study</a:t>
            </a:r>
          </a:p>
          <a:p>
            <a:r>
              <a:rPr lang="en-US" dirty="0"/>
              <a:t>Short-term Marginal Cost of Ancillary Services versus Long-term Cost</a:t>
            </a:r>
          </a:p>
          <a:p>
            <a:r>
              <a:rPr lang="en-US" dirty="0"/>
              <a:t>Sources of for Market Price of Ancillary Services</a:t>
            </a:r>
          </a:p>
        </p:txBody>
      </p:sp>
      <p:sp>
        <p:nvSpPr>
          <p:cNvPr id="4" name="Slide Number Placeholder 3">
            <a:extLst>
              <a:ext uri="{FF2B5EF4-FFF2-40B4-BE49-F238E27FC236}">
                <a16:creationId xmlns:a16="http://schemas.microsoft.com/office/drawing/2014/main" id="{51BA99C0-8960-4B8E-9AE6-DF18121F724B}"/>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330</a:t>
            </a:fld>
            <a:endParaRPr lang="ko-KR" altLang="en-US" dirty="0"/>
          </a:p>
        </p:txBody>
      </p:sp>
    </p:spTree>
    <p:extLst>
      <p:ext uri="{BB962C8B-B14F-4D97-AF65-F5344CB8AC3E}">
        <p14:creationId xmlns:p14="http://schemas.microsoft.com/office/powerpoint/2010/main" val="40604143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E74E88-14F7-4573-A78C-0FE3D0906FBE}"/>
              </a:ext>
            </a:extLst>
          </p:cNvPr>
          <p:cNvSpPr>
            <a:spLocks noGrp="1"/>
          </p:cNvSpPr>
          <p:nvPr>
            <p:ph type="ctrTitle"/>
          </p:nvPr>
        </p:nvSpPr>
        <p:spPr/>
        <p:txBody>
          <a:bodyPr>
            <a:normAutofit/>
          </a:bodyPr>
          <a:lstStyle/>
          <a:p>
            <a:r>
              <a:rPr lang="en-US" dirty="0"/>
              <a:t>Rewards and Risks from Battery Business Opportunities</a:t>
            </a:r>
            <a:endParaRPr lang="en-CH" dirty="0"/>
          </a:p>
        </p:txBody>
      </p:sp>
      <p:sp>
        <p:nvSpPr>
          <p:cNvPr id="2" name="Content Placeholder 1">
            <a:extLst>
              <a:ext uri="{FF2B5EF4-FFF2-40B4-BE49-F238E27FC236}">
                <a16:creationId xmlns:a16="http://schemas.microsoft.com/office/drawing/2014/main" id="{AF8D3F4C-7E1C-442F-813A-38E4FA32BD77}"/>
              </a:ext>
            </a:extLst>
          </p:cNvPr>
          <p:cNvSpPr>
            <a:spLocks noGrp="1"/>
          </p:cNvSpPr>
          <p:nvPr>
            <p:ph type="body" sz="quarter" idx="13"/>
          </p:nvPr>
        </p:nvSpPr>
        <p:spPr/>
        <p:txBody>
          <a:bodyPr>
            <a:normAutofit/>
          </a:bodyPr>
          <a:lstStyle/>
          <a:p>
            <a:pPr algn="l"/>
            <a:r>
              <a:rPr lang="en-US" dirty="0"/>
              <a:t>Problems addressed by batteries and storage</a:t>
            </a:r>
          </a:p>
          <a:p>
            <a:pPr algn="l"/>
            <a:r>
              <a:rPr lang="en-US" dirty="0"/>
              <a:t>Essential grounding in the core cost issues for storage analysis (cost/kWh, life, degradation, losses, depth of discharge, cycles).</a:t>
            </a:r>
          </a:p>
          <a:p>
            <a:pPr algn="l"/>
            <a:r>
              <a:rPr lang="en-US" dirty="0"/>
              <a:t>Competing storage technologies and alternatives to batteries including hydrogen</a:t>
            </a:r>
          </a:p>
          <a:p>
            <a:pPr algn="l"/>
            <a:r>
              <a:rPr lang="en-US" dirty="0"/>
              <a:t>Growth in storage and drivers of growth </a:t>
            </a:r>
          </a:p>
          <a:p>
            <a:pPr algn="l"/>
            <a:r>
              <a:rPr lang="en-US" dirty="0"/>
              <a:t>Impacts of storage on electricity players with different deployment timescales</a:t>
            </a:r>
          </a:p>
          <a:p>
            <a:pPr algn="l"/>
            <a:endParaRPr lang="en-CH" dirty="0"/>
          </a:p>
        </p:txBody>
      </p:sp>
      <p:sp>
        <p:nvSpPr>
          <p:cNvPr id="4" name="Slide Number Placeholder 3">
            <a:extLst>
              <a:ext uri="{FF2B5EF4-FFF2-40B4-BE49-F238E27FC236}">
                <a16:creationId xmlns:a16="http://schemas.microsoft.com/office/drawing/2014/main" id="{2C9FD3FB-BB1F-48E8-B39E-84A0DA6BC4DB}"/>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331</a:t>
            </a:fld>
            <a:endParaRPr lang="ko-KR" altLang="en-US" dirty="0"/>
          </a:p>
        </p:txBody>
      </p:sp>
    </p:spTree>
    <p:extLst>
      <p:ext uri="{BB962C8B-B14F-4D97-AF65-F5344CB8AC3E}">
        <p14:creationId xmlns:p14="http://schemas.microsoft.com/office/powerpoint/2010/main" val="216306478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7E298-09EC-46C7-A6DF-973146E71DEE}"/>
              </a:ext>
            </a:extLst>
          </p:cNvPr>
          <p:cNvSpPr>
            <a:spLocks noGrp="1"/>
          </p:cNvSpPr>
          <p:nvPr>
            <p:ph type="ctrTitle"/>
          </p:nvPr>
        </p:nvSpPr>
        <p:spPr/>
        <p:txBody>
          <a:bodyPr>
            <a:normAutofit/>
          </a:bodyPr>
          <a:lstStyle/>
          <a:p>
            <a:r>
              <a:rPr lang="en-US" dirty="0"/>
              <a:t>Essential Grounding in Core Issues</a:t>
            </a:r>
            <a:endParaRPr lang="en-CH" dirty="0"/>
          </a:p>
        </p:txBody>
      </p:sp>
      <p:sp>
        <p:nvSpPr>
          <p:cNvPr id="2" name="Content Placeholder 1">
            <a:extLst>
              <a:ext uri="{FF2B5EF4-FFF2-40B4-BE49-F238E27FC236}">
                <a16:creationId xmlns:a16="http://schemas.microsoft.com/office/drawing/2014/main" id="{CFC84BFF-F262-4B08-980C-D2407AC448EB}"/>
              </a:ext>
            </a:extLst>
          </p:cNvPr>
          <p:cNvSpPr>
            <a:spLocks noGrp="1"/>
          </p:cNvSpPr>
          <p:nvPr>
            <p:ph type="body" sz="quarter" idx="13"/>
          </p:nvPr>
        </p:nvSpPr>
        <p:spPr/>
        <p:txBody>
          <a:bodyPr/>
          <a:lstStyle/>
          <a:p>
            <a:r>
              <a:rPr lang="en-US" dirty="0"/>
              <a:t>On the internet you can find massive amounts of information on batteries relating to how they work, beautiful diagrams and even cost data. </a:t>
            </a:r>
          </a:p>
          <a:p>
            <a:r>
              <a:rPr lang="en-US" dirty="0"/>
              <a:t>What is more difficult to find is a clear step by step analysis of the cost and benefits of storage strategies compared to conventional electricity production.</a:t>
            </a:r>
            <a:endParaRPr lang="en-CH" dirty="0"/>
          </a:p>
        </p:txBody>
      </p:sp>
      <p:sp>
        <p:nvSpPr>
          <p:cNvPr id="4" name="Slide Number Placeholder 3">
            <a:extLst>
              <a:ext uri="{FF2B5EF4-FFF2-40B4-BE49-F238E27FC236}">
                <a16:creationId xmlns:a16="http://schemas.microsoft.com/office/drawing/2014/main" id="{CF847683-D6CC-4070-B62E-009731B4258E}"/>
              </a:ext>
            </a:extLst>
          </p:cNvPr>
          <p:cNvSpPr>
            <a:spLocks noGrp="1"/>
          </p:cNvSpPr>
          <p:nvPr>
            <p:ph type="sldNum" sz="quarter" idx="4294967295"/>
          </p:nvPr>
        </p:nvSpPr>
        <p:spPr>
          <a:xfrm>
            <a:off x="11493500" y="6356350"/>
            <a:ext cx="698500" cy="365125"/>
          </a:xfrm>
        </p:spPr>
        <p:txBody>
          <a:bodyPr/>
          <a:lstStyle/>
          <a:p>
            <a:pPr algn="ctr"/>
            <a:fld id="{0C3A1854-6B63-4059-B360-A3C4972BF0FC}" type="slidenum">
              <a:rPr lang="ko-KR" altLang="en-US" smtClean="0"/>
              <a:pPr algn="ctr"/>
              <a:t>332</a:t>
            </a:fld>
            <a:endParaRPr lang="ko-KR" altLang="en-US" dirty="0"/>
          </a:p>
        </p:txBody>
      </p:sp>
    </p:spTree>
    <p:extLst>
      <p:ext uri="{BB962C8B-B14F-4D97-AF65-F5344CB8AC3E}">
        <p14:creationId xmlns:p14="http://schemas.microsoft.com/office/powerpoint/2010/main" val="2094686952"/>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BF89-08CA-D102-477C-3E0A0B19DFE2}"/>
              </a:ext>
            </a:extLst>
          </p:cNvPr>
          <p:cNvSpPr>
            <a:spLocks noGrp="1"/>
          </p:cNvSpPr>
          <p:nvPr>
            <p:ph type="ctrTitle"/>
          </p:nvPr>
        </p:nvSpPr>
        <p:spPr/>
        <p:txBody>
          <a:bodyPr>
            <a:normAutofit/>
          </a:bodyPr>
          <a:lstStyle/>
          <a:p>
            <a:r>
              <a:rPr lang="en-US" dirty="0"/>
              <a:t>Session 4: Detailed Use Cases for Batteries with Simulation</a:t>
            </a:r>
          </a:p>
        </p:txBody>
      </p:sp>
    </p:spTree>
    <p:extLst>
      <p:ext uri="{BB962C8B-B14F-4D97-AF65-F5344CB8AC3E}">
        <p14:creationId xmlns:p14="http://schemas.microsoft.com/office/powerpoint/2010/main" val="302456979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9A293-E135-B4BD-10F1-9AF387748843}"/>
              </a:ext>
            </a:extLst>
          </p:cNvPr>
          <p:cNvSpPr>
            <a:spLocks noGrp="1"/>
          </p:cNvSpPr>
          <p:nvPr>
            <p:ph type="ctrTitle"/>
          </p:nvPr>
        </p:nvSpPr>
        <p:spPr/>
        <p:txBody>
          <a:bodyPr>
            <a:normAutofit/>
          </a:bodyPr>
          <a:lstStyle/>
          <a:p>
            <a:r>
              <a:rPr lang="en-US" dirty="0"/>
              <a:t>Session 4, Part 1 – Adjusting Loads and Use of Consumer Batteries</a:t>
            </a:r>
          </a:p>
        </p:txBody>
      </p:sp>
      <p:sp>
        <p:nvSpPr>
          <p:cNvPr id="3" name="Content Placeholder 2">
            <a:extLst>
              <a:ext uri="{FF2B5EF4-FFF2-40B4-BE49-F238E27FC236}">
                <a16:creationId xmlns:a16="http://schemas.microsoft.com/office/drawing/2014/main" id="{AD01555E-B146-65A5-7931-3093164841B6}"/>
              </a:ext>
            </a:extLst>
          </p:cNvPr>
          <p:cNvSpPr>
            <a:spLocks noGrp="1"/>
          </p:cNvSpPr>
          <p:nvPr>
            <p:ph type="body" sz="quarter" idx="13"/>
          </p:nvPr>
        </p:nvSpPr>
        <p:spPr/>
        <p:txBody>
          <a:bodyPr>
            <a:normAutofit/>
          </a:bodyPr>
          <a:lstStyle/>
          <a:p>
            <a:r>
              <a:rPr lang="en-US" sz="2400" dirty="0"/>
              <a:t>Discussion of Alternative Use Cases from Consumer Perspective: </a:t>
            </a:r>
          </a:p>
          <a:p>
            <a:pPr lvl="1"/>
            <a:r>
              <a:rPr lang="en-US" dirty="0"/>
              <a:t>(e.g. frequency management in the context of individual customers; </a:t>
            </a:r>
          </a:p>
          <a:p>
            <a:pPr lvl="1"/>
            <a:r>
              <a:rPr lang="en-US" dirty="0"/>
              <a:t>load shifting and management of peak and off-peak rates;</a:t>
            </a:r>
          </a:p>
          <a:p>
            <a:pPr lvl="1"/>
            <a:r>
              <a:rPr lang="en-US" dirty="0"/>
              <a:t>use of solar in micro grids;</a:t>
            </a:r>
          </a:p>
          <a:p>
            <a:pPr lvl="1"/>
            <a:r>
              <a:rPr lang="en-US" dirty="0"/>
              <a:t>use of batteries to manage solar power from customer perspective such as batteries for electricity vehicles</a:t>
            </a:r>
          </a:p>
          <a:p>
            <a:pPr lvl="1"/>
            <a:r>
              <a:rPr lang="en-US" dirty="0"/>
              <a:t>use of batteries from utility dispatch perspective</a:t>
            </a:r>
          </a:p>
        </p:txBody>
      </p:sp>
    </p:spTree>
    <p:extLst>
      <p:ext uri="{BB962C8B-B14F-4D97-AF65-F5344CB8AC3E}">
        <p14:creationId xmlns:p14="http://schemas.microsoft.com/office/powerpoint/2010/main" val="232119924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CD336-37F3-F627-76B8-405D5068A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F2ADFD-F2C6-A471-870B-5A02DFDD5994}"/>
              </a:ext>
            </a:extLst>
          </p:cNvPr>
          <p:cNvSpPr>
            <a:spLocks noGrp="1"/>
          </p:cNvSpPr>
          <p:nvPr>
            <p:ph type="ctrTitle"/>
          </p:nvPr>
        </p:nvSpPr>
        <p:spPr/>
        <p:txBody>
          <a:bodyPr>
            <a:normAutofit/>
          </a:bodyPr>
          <a:lstStyle/>
          <a:p>
            <a:r>
              <a:rPr lang="en-US" dirty="0"/>
              <a:t>Session 4, Part 2 – Predictability of Resources and Need for Ancillary Services</a:t>
            </a:r>
          </a:p>
        </p:txBody>
      </p:sp>
      <p:sp>
        <p:nvSpPr>
          <p:cNvPr id="3" name="Content Placeholder 2">
            <a:extLst>
              <a:ext uri="{FF2B5EF4-FFF2-40B4-BE49-F238E27FC236}">
                <a16:creationId xmlns:a16="http://schemas.microsoft.com/office/drawing/2014/main" id="{552B4FEA-879E-A2B0-5BA2-3D2DA8DCBB05}"/>
              </a:ext>
            </a:extLst>
          </p:cNvPr>
          <p:cNvSpPr>
            <a:spLocks noGrp="1"/>
          </p:cNvSpPr>
          <p:nvPr>
            <p:ph type="body" sz="quarter" idx="13"/>
          </p:nvPr>
        </p:nvSpPr>
        <p:spPr/>
        <p:txBody>
          <a:bodyPr/>
          <a:lstStyle/>
          <a:p>
            <a:r>
              <a:rPr lang="en-US" dirty="0"/>
              <a:t>Predictability of renewable resources and data</a:t>
            </a:r>
          </a:p>
          <a:p>
            <a:r>
              <a:rPr lang="en-US" dirty="0"/>
              <a:t>2016 Case Discussion</a:t>
            </a:r>
          </a:p>
          <a:p>
            <a:r>
              <a:rPr lang="en-US" dirty="0"/>
              <a:t>Seasonality and predictability</a:t>
            </a:r>
          </a:p>
          <a:p>
            <a:endParaRPr lang="en-US" dirty="0"/>
          </a:p>
          <a:p>
            <a:endParaRPr lang="en-US" dirty="0"/>
          </a:p>
        </p:txBody>
      </p:sp>
    </p:spTree>
    <p:extLst>
      <p:ext uri="{BB962C8B-B14F-4D97-AF65-F5344CB8AC3E}">
        <p14:creationId xmlns:p14="http://schemas.microsoft.com/office/powerpoint/2010/main" val="350102947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C01D-6721-50FB-DAE7-4905C356BC04}"/>
              </a:ext>
            </a:extLst>
          </p:cNvPr>
          <p:cNvSpPr>
            <a:spLocks noGrp="1"/>
          </p:cNvSpPr>
          <p:nvPr>
            <p:ph type="ctrTitle"/>
          </p:nvPr>
        </p:nvSpPr>
        <p:spPr/>
        <p:txBody>
          <a:bodyPr>
            <a:normAutofit/>
          </a:bodyPr>
          <a:lstStyle/>
          <a:p>
            <a:r>
              <a:rPr lang="en-US" dirty="0"/>
              <a:t>Move to Use of Batteries to Meet Load</a:t>
            </a:r>
          </a:p>
        </p:txBody>
      </p:sp>
      <p:sp>
        <p:nvSpPr>
          <p:cNvPr id="3" name="Content Placeholder 2">
            <a:extLst>
              <a:ext uri="{FF2B5EF4-FFF2-40B4-BE49-F238E27FC236}">
                <a16:creationId xmlns:a16="http://schemas.microsoft.com/office/drawing/2014/main" id="{E4DC4519-A0B9-41A9-0E08-C0BEC589E834}"/>
              </a:ext>
            </a:extLst>
          </p:cNvPr>
          <p:cNvSpPr>
            <a:spLocks noGrp="1"/>
          </p:cNvSpPr>
          <p:nvPr>
            <p:ph type="body" sz="quarter" idx="13"/>
          </p:nvPr>
        </p:nvSpPr>
        <p:spPr/>
        <p:txBody>
          <a:bodyPr/>
          <a:lstStyle/>
          <a:p>
            <a:r>
              <a:rPr lang="en-US" dirty="0"/>
              <a:t>Begin with Solar Only</a:t>
            </a:r>
          </a:p>
          <a:p>
            <a:r>
              <a:rPr lang="en-US" dirty="0"/>
              <a:t>Begin without state of charge or round-trip efficiency</a:t>
            </a:r>
          </a:p>
          <a:p>
            <a:r>
              <a:rPr lang="en-US" dirty="0"/>
              <a:t>Start with surplus and deficit solar relative to demand</a:t>
            </a:r>
          </a:p>
          <a:p>
            <a:r>
              <a:rPr lang="en-US" dirty="0"/>
              <a:t>Charge when surplus solar exists</a:t>
            </a:r>
          </a:p>
          <a:p>
            <a:r>
              <a:rPr lang="en-US" dirty="0"/>
              <a:t>Discharge when deficit solar exists</a:t>
            </a:r>
          </a:p>
          <a:p>
            <a:r>
              <a:rPr lang="en-US" dirty="0"/>
              <a:t>Battery Capacity is the load</a:t>
            </a:r>
          </a:p>
          <a:p>
            <a:r>
              <a:rPr lang="en-US" dirty="0"/>
              <a:t>Experiment with different battery duration</a:t>
            </a:r>
          </a:p>
        </p:txBody>
      </p:sp>
    </p:spTree>
    <p:extLst>
      <p:ext uri="{BB962C8B-B14F-4D97-AF65-F5344CB8AC3E}">
        <p14:creationId xmlns:p14="http://schemas.microsoft.com/office/powerpoint/2010/main" val="3208408168"/>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6AAADB-FCDA-4D40-9897-D64EBC57C832}"/>
              </a:ext>
            </a:extLst>
          </p:cNvPr>
          <p:cNvSpPr>
            <a:spLocks noGrp="1"/>
          </p:cNvSpPr>
          <p:nvPr>
            <p:ph type="ctrTitle"/>
          </p:nvPr>
        </p:nvSpPr>
        <p:spPr/>
        <p:txBody>
          <a:bodyPr/>
          <a:lstStyle/>
          <a:p>
            <a:r>
              <a:rPr lang="en-US" dirty="0"/>
              <a:t>Example of the Cost of Moving Power</a:t>
            </a:r>
          </a:p>
        </p:txBody>
      </p:sp>
      <p:sp>
        <p:nvSpPr>
          <p:cNvPr id="2" name="Content Placeholder 1">
            <a:extLst>
              <a:ext uri="{FF2B5EF4-FFF2-40B4-BE49-F238E27FC236}">
                <a16:creationId xmlns:a16="http://schemas.microsoft.com/office/drawing/2014/main" id="{035FE156-0155-4A98-9669-53C09720FF16}"/>
              </a:ext>
            </a:extLst>
          </p:cNvPr>
          <p:cNvSpPr>
            <a:spLocks noGrp="1"/>
          </p:cNvSpPr>
          <p:nvPr>
            <p:ph type="body" sz="quarter" idx="13"/>
          </p:nvPr>
        </p:nvSpPr>
        <p:spPr/>
        <p:txBody>
          <a:bodyPr/>
          <a:lstStyle/>
          <a:p>
            <a:pPr marL="0" indent="0">
              <a:buNone/>
            </a:pPr>
            <a:r>
              <a:rPr lang="en-US" dirty="0"/>
              <a:t> </a:t>
            </a:r>
          </a:p>
          <a:p>
            <a:pPr marL="0" indent="0">
              <a:buNone/>
            </a:pPr>
            <a:endParaRPr lang="en-US" dirty="0"/>
          </a:p>
        </p:txBody>
      </p:sp>
      <p:sp>
        <p:nvSpPr>
          <p:cNvPr id="4" name="Slide Number Placeholder 3">
            <a:extLst>
              <a:ext uri="{FF2B5EF4-FFF2-40B4-BE49-F238E27FC236}">
                <a16:creationId xmlns:a16="http://schemas.microsoft.com/office/drawing/2014/main" id="{5ADD9A39-3F85-43F9-AD7F-5AA86762B6F9}"/>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337</a:t>
            </a:fld>
            <a:endParaRPr lang="ko-KR" altLang="en-US" dirty="0"/>
          </a:p>
        </p:txBody>
      </p:sp>
      <p:pic>
        <p:nvPicPr>
          <p:cNvPr id="8" name="Picture 7">
            <a:extLst>
              <a:ext uri="{FF2B5EF4-FFF2-40B4-BE49-F238E27FC236}">
                <a16:creationId xmlns:a16="http://schemas.microsoft.com/office/drawing/2014/main" id="{FA45398F-22EF-40FA-AD48-9167058028CF}"/>
              </a:ext>
            </a:extLst>
          </p:cNvPr>
          <p:cNvPicPr>
            <a:picLocks noChangeAspect="1"/>
          </p:cNvPicPr>
          <p:nvPr/>
        </p:nvPicPr>
        <p:blipFill>
          <a:blip r:embed="rId2"/>
          <a:stretch>
            <a:fillRect/>
          </a:stretch>
        </p:blipFill>
        <p:spPr>
          <a:xfrm>
            <a:off x="2438400" y="1717534"/>
            <a:ext cx="7312058" cy="4868866"/>
          </a:xfrm>
          <a:prstGeom prst="rect">
            <a:avLst/>
          </a:prstGeom>
        </p:spPr>
      </p:pic>
    </p:spTree>
    <p:extLst>
      <p:ext uri="{BB962C8B-B14F-4D97-AF65-F5344CB8AC3E}">
        <p14:creationId xmlns:p14="http://schemas.microsoft.com/office/powerpoint/2010/main" val="151806623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024C-B0FD-64C6-3956-7274D418C6C6}"/>
              </a:ext>
            </a:extLst>
          </p:cNvPr>
          <p:cNvSpPr>
            <a:spLocks noGrp="1"/>
          </p:cNvSpPr>
          <p:nvPr>
            <p:ph type="ctrTitle"/>
          </p:nvPr>
        </p:nvSpPr>
        <p:spPr/>
        <p:txBody>
          <a:bodyPr>
            <a:normAutofit/>
          </a:bodyPr>
          <a:lstStyle/>
          <a:p>
            <a:r>
              <a:rPr lang="en-US" dirty="0"/>
              <a:t>Formulas for Basic Battery Balance</a:t>
            </a:r>
          </a:p>
        </p:txBody>
      </p:sp>
      <p:sp>
        <p:nvSpPr>
          <p:cNvPr id="3" name="Content Placeholder 2">
            <a:extLst>
              <a:ext uri="{FF2B5EF4-FFF2-40B4-BE49-F238E27FC236}">
                <a16:creationId xmlns:a16="http://schemas.microsoft.com/office/drawing/2014/main" id="{9BD061BD-6E21-6AB2-C892-0D25927B060B}"/>
              </a:ext>
            </a:extLst>
          </p:cNvPr>
          <p:cNvSpPr>
            <a:spLocks noGrp="1"/>
          </p:cNvSpPr>
          <p:nvPr>
            <p:ph type="body" sz="quarter" idx="13"/>
          </p:nvPr>
        </p:nvSpPr>
        <p:spPr/>
        <p:txBody>
          <a:bodyPr>
            <a:normAutofit fontScale="92500" lnSpcReduction="10000"/>
          </a:bodyPr>
          <a:lstStyle/>
          <a:p>
            <a:r>
              <a:rPr lang="en-US" dirty="0"/>
              <a:t>Surplus Solar = Max(Solar – Load,0)</a:t>
            </a:r>
          </a:p>
          <a:p>
            <a:r>
              <a:rPr lang="en-US" dirty="0"/>
              <a:t>Deficit Solar = Max(Load – Solar,0)</a:t>
            </a:r>
          </a:p>
          <a:p>
            <a:r>
              <a:rPr lang="en-US" dirty="0"/>
              <a:t>Define Battery Capacity in MW as Peak Load</a:t>
            </a:r>
          </a:p>
          <a:p>
            <a:r>
              <a:rPr lang="en-US" dirty="0"/>
              <a:t>Define Battery Capacity in MWh as Capacity in MW x Duration</a:t>
            </a:r>
          </a:p>
          <a:p>
            <a:endParaRPr lang="en-US" dirty="0"/>
          </a:p>
          <a:p>
            <a:r>
              <a:rPr lang="en-US" dirty="0"/>
              <a:t>Maximum Charge in Hour = Capacity MWH – Opening Balance MWH</a:t>
            </a:r>
          </a:p>
          <a:p>
            <a:r>
              <a:rPr lang="en-US" dirty="0"/>
              <a:t>Maximum Discharge in Hour = Opening Balance MWH</a:t>
            </a:r>
          </a:p>
          <a:p>
            <a:endParaRPr lang="en-US" dirty="0"/>
          </a:p>
          <a:p>
            <a:r>
              <a:rPr lang="en-US" dirty="0"/>
              <a:t>Charge in Hour = Min(Maximum Charge, Surplus Solar)</a:t>
            </a:r>
          </a:p>
          <a:p>
            <a:r>
              <a:rPr lang="en-US" dirty="0"/>
              <a:t>Discharge in Hour = Min(Maximum Discharge, Deficit Solar)</a:t>
            </a:r>
          </a:p>
          <a:p>
            <a:endParaRPr lang="en-US" dirty="0"/>
          </a:p>
          <a:p>
            <a:r>
              <a:rPr lang="en-US" dirty="0"/>
              <a:t>Solar for Load = Min (Solar, Load)</a:t>
            </a:r>
          </a:p>
          <a:p>
            <a:r>
              <a:rPr lang="en-US" dirty="0"/>
              <a:t>Wasted Solar = Solar – Solar for Load – Solar for Charge</a:t>
            </a:r>
          </a:p>
          <a:p>
            <a:r>
              <a:rPr lang="en-US" dirty="0"/>
              <a:t>Unserved = Load – Load for Solar - Discharge</a:t>
            </a:r>
          </a:p>
          <a:p>
            <a:endParaRPr lang="en-US" dirty="0"/>
          </a:p>
          <a:p>
            <a:endParaRPr lang="en-US" dirty="0"/>
          </a:p>
        </p:txBody>
      </p:sp>
    </p:spTree>
    <p:extLst>
      <p:ext uri="{BB962C8B-B14F-4D97-AF65-F5344CB8AC3E}">
        <p14:creationId xmlns:p14="http://schemas.microsoft.com/office/powerpoint/2010/main" val="262920668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B67A-D02A-EFDC-B0AD-1028EDF0E2A3}"/>
              </a:ext>
            </a:extLst>
          </p:cNvPr>
          <p:cNvSpPr>
            <a:spLocks noGrp="1"/>
          </p:cNvSpPr>
          <p:nvPr>
            <p:ph type="ctrTitle"/>
          </p:nvPr>
        </p:nvSpPr>
        <p:spPr/>
        <p:txBody>
          <a:bodyPr>
            <a:normAutofit/>
          </a:bodyPr>
          <a:lstStyle/>
          <a:p>
            <a:r>
              <a:rPr lang="en-US" dirty="0"/>
              <a:t>Computation of Battery Balance</a:t>
            </a:r>
          </a:p>
        </p:txBody>
      </p:sp>
      <p:sp>
        <p:nvSpPr>
          <p:cNvPr id="3" name="Content Placeholder 2">
            <a:extLst>
              <a:ext uri="{FF2B5EF4-FFF2-40B4-BE49-F238E27FC236}">
                <a16:creationId xmlns:a16="http://schemas.microsoft.com/office/drawing/2014/main" id="{D2680F5B-464E-906C-C2F4-1EE79AFF61BC}"/>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05162EDC-50D8-DE4C-0E42-326869B46A2E}"/>
              </a:ext>
            </a:extLst>
          </p:cNvPr>
          <p:cNvPicPr>
            <a:picLocks noChangeAspect="1"/>
          </p:cNvPicPr>
          <p:nvPr/>
        </p:nvPicPr>
        <p:blipFill>
          <a:blip r:embed="rId2"/>
          <a:stretch>
            <a:fillRect/>
          </a:stretch>
        </p:blipFill>
        <p:spPr>
          <a:xfrm>
            <a:off x="1745717" y="2064115"/>
            <a:ext cx="8839200" cy="3407717"/>
          </a:xfrm>
          <a:prstGeom prst="rect">
            <a:avLst/>
          </a:prstGeom>
        </p:spPr>
      </p:pic>
    </p:spTree>
    <p:extLst>
      <p:ext uri="{BB962C8B-B14F-4D97-AF65-F5344CB8AC3E}">
        <p14:creationId xmlns:p14="http://schemas.microsoft.com/office/powerpoint/2010/main" val="1886787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B451-2B78-D523-847A-ECF19CA7D7D5}"/>
              </a:ext>
            </a:extLst>
          </p:cNvPr>
          <p:cNvSpPr>
            <a:spLocks noGrp="1"/>
          </p:cNvSpPr>
          <p:nvPr>
            <p:ph type="ctrTitle"/>
          </p:nvPr>
        </p:nvSpPr>
        <p:spPr/>
        <p:txBody>
          <a:bodyPr>
            <a:normAutofit/>
          </a:bodyPr>
          <a:lstStyle/>
          <a:p>
            <a:r>
              <a:rPr lang="en-US" dirty="0"/>
              <a:t>Only Four Pieces of Hourly Data, But Magnificent</a:t>
            </a:r>
          </a:p>
        </p:txBody>
      </p:sp>
      <p:sp>
        <p:nvSpPr>
          <p:cNvPr id="3" name="Content Placeholder 2">
            <a:extLst>
              <a:ext uri="{FF2B5EF4-FFF2-40B4-BE49-F238E27FC236}">
                <a16:creationId xmlns:a16="http://schemas.microsoft.com/office/drawing/2014/main" id="{35BD3F31-D507-CB8E-141E-2E5F64768D19}"/>
              </a:ext>
            </a:extLst>
          </p:cNvPr>
          <p:cNvSpPr>
            <a:spLocks noGrp="1"/>
          </p:cNvSpPr>
          <p:nvPr>
            <p:ph type="body" sz="quarter" idx="13"/>
          </p:nvPr>
        </p:nvSpPr>
        <p:spPr/>
        <p:txBody>
          <a:bodyPr>
            <a:normAutofit/>
          </a:bodyPr>
          <a:lstStyle/>
          <a:p>
            <a:pPr algn="l"/>
            <a:r>
              <a:rPr lang="en-US" dirty="0"/>
              <a:t>Raw data</a:t>
            </a:r>
          </a:p>
          <a:p>
            <a:pPr algn="l"/>
            <a:endParaRPr lang="en-US" dirty="0"/>
          </a:p>
          <a:p>
            <a:pPr algn="l"/>
            <a:r>
              <a:rPr lang="en-US" dirty="0"/>
              <a:t>G(</a:t>
            </a:r>
            <a:r>
              <a:rPr lang="en-US" dirty="0" err="1"/>
              <a:t>i</a:t>
            </a:r>
            <a:r>
              <a:rPr lang="en-US" dirty="0"/>
              <a:t>) is radiation</a:t>
            </a:r>
          </a:p>
          <a:p>
            <a:pPr algn="l"/>
            <a:r>
              <a:rPr lang="en-US" dirty="0" err="1"/>
              <a:t>H_Sun</a:t>
            </a:r>
            <a:r>
              <a:rPr lang="en-US" dirty="0"/>
              <a:t> is height of sun</a:t>
            </a:r>
          </a:p>
          <a:p>
            <a:pPr algn="l"/>
            <a:r>
              <a:rPr lang="en-US" dirty="0"/>
              <a:t>T2m is ambient temperature</a:t>
            </a:r>
          </a:p>
          <a:p>
            <a:pPr algn="l"/>
            <a:r>
              <a:rPr lang="en-US" dirty="0"/>
              <a:t>WS10 m is wind speed</a:t>
            </a:r>
          </a:p>
          <a:p>
            <a:pPr algn="l"/>
            <a:endParaRPr lang="en-US" dirty="0"/>
          </a:p>
          <a:p>
            <a:pPr algn="l"/>
            <a:r>
              <a:rPr lang="en-US" dirty="0"/>
              <a:t>Could evaluate solar and impact of temperature</a:t>
            </a:r>
          </a:p>
          <a:p>
            <a:pPr algn="l"/>
            <a:r>
              <a:rPr lang="en-US" dirty="0"/>
              <a:t>Could compare wind to solar by hour</a:t>
            </a:r>
          </a:p>
          <a:p>
            <a:pPr algn="l"/>
            <a:r>
              <a:rPr lang="en-US" dirty="0"/>
              <a:t>Coud evaluate variation in solar by hour</a:t>
            </a:r>
          </a:p>
          <a:p>
            <a:pPr algn="l"/>
            <a:r>
              <a:rPr lang="en-US" dirty="0"/>
              <a:t>Could evaluate variation by year</a:t>
            </a:r>
          </a:p>
        </p:txBody>
      </p:sp>
      <p:pic>
        <p:nvPicPr>
          <p:cNvPr id="7" name="Picture 6">
            <a:extLst>
              <a:ext uri="{FF2B5EF4-FFF2-40B4-BE49-F238E27FC236}">
                <a16:creationId xmlns:a16="http://schemas.microsoft.com/office/drawing/2014/main" id="{156E6648-4AF1-2A77-CF23-1412DF01D54F}"/>
              </a:ext>
            </a:extLst>
          </p:cNvPr>
          <p:cNvPicPr>
            <a:picLocks noChangeAspect="1"/>
          </p:cNvPicPr>
          <p:nvPr/>
        </p:nvPicPr>
        <p:blipFill>
          <a:blip r:embed="rId2"/>
          <a:stretch>
            <a:fillRect/>
          </a:stretch>
        </p:blipFill>
        <p:spPr>
          <a:xfrm>
            <a:off x="5109638" y="1545543"/>
            <a:ext cx="5139016" cy="5120463"/>
          </a:xfrm>
          <a:prstGeom prst="rect">
            <a:avLst/>
          </a:prstGeom>
        </p:spPr>
      </p:pic>
    </p:spTree>
    <p:extLst>
      <p:ext uri="{BB962C8B-B14F-4D97-AF65-F5344CB8AC3E}">
        <p14:creationId xmlns:p14="http://schemas.microsoft.com/office/powerpoint/2010/main" val="2206524978"/>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C6FF-2670-C03A-BE11-C32FD78F8184}"/>
              </a:ext>
            </a:extLst>
          </p:cNvPr>
          <p:cNvSpPr>
            <a:spLocks noGrp="1"/>
          </p:cNvSpPr>
          <p:nvPr>
            <p:ph type="ctrTitle"/>
          </p:nvPr>
        </p:nvSpPr>
        <p:spPr/>
        <p:txBody>
          <a:bodyPr>
            <a:normAutofit/>
          </a:bodyPr>
          <a:lstStyle/>
          <a:p>
            <a:r>
              <a:rPr lang="en-US" dirty="0"/>
              <a:t>Illustration with Solar Capacity of 2,000 MW and 4 Hour Battery</a:t>
            </a:r>
          </a:p>
        </p:txBody>
      </p:sp>
      <p:sp>
        <p:nvSpPr>
          <p:cNvPr id="3" name="Content Placeholder 2">
            <a:extLst>
              <a:ext uri="{FF2B5EF4-FFF2-40B4-BE49-F238E27FC236}">
                <a16:creationId xmlns:a16="http://schemas.microsoft.com/office/drawing/2014/main" id="{5B4B6B69-FABB-8E8E-2342-DDC212250CA4}"/>
              </a:ext>
            </a:extLst>
          </p:cNvPr>
          <p:cNvSpPr>
            <a:spLocks noGrp="1"/>
          </p:cNvSpPr>
          <p:nvPr>
            <p:ph type="body" sz="quarter" idx="13"/>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E87237AD-944D-C4D6-A6F5-9B0B641889E5}"/>
              </a:ext>
            </a:extLst>
          </p:cNvPr>
          <p:cNvPicPr>
            <a:picLocks noChangeAspect="1"/>
          </p:cNvPicPr>
          <p:nvPr/>
        </p:nvPicPr>
        <p:blipFill>
          <a:blip r:embed="rId2"/>
          <a:stretch>
            <a:fillRect/>
          </a:stretch>
        </p:blipFill>
        <p:spPr>
          <a:xfrm>
            <a:off x="2896586" y="2035899"/>
            <a:ext cx="6398828" cy="4689782"/>
          </a:xfrm>
          <a:prstGeom prst="rect">
            <a:avLst/>
          </a:prstGeom>
        </p:spPr>
      </p:pic>
    </p:spTree>
    <p:extLst>
      <p:ext uri="{BB962C8B-B14F-4D97-AF65-F5344CB8AC3E}">
        <p14:creationId xmlns:p14="http://schemas.microsoft.com/office/powerpoint/2010/main" val="273559847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60DBA-ECF0-EBC4-7D2E-328D9FD26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01217-AE36-9E75-E2F7-EDB6BE1BC465}"/>
              </a:ext>
            </a:extLst>
          </p:cNvPr>
          <p:cNvSpPr>
            <a:spLocks noGrp="1"/>
          </p:cNvSpPr>
          <p:nvPr>
            <p:ph type="ctrTitle"/>
          </p:nvPr>
        </p:nvSpPr>
        <p:spPr/>
        <p:txBody>
          <a:bodyPr>
            <a:normAutofit/>
          </a:bodyPr>
          <a:lstStyle/>
          <a:p>
            <a:r>
              <a:rPr lang="en-US" dirty="0"/>
              <a:t>Illustration with Solar Capacity of 2,000 MW and 8 Hour Battery</a:t>
            </a:r>
          </a:p>
        </p:txBody>
      </p:sp>
      <p:sp>
        <p:nvSpPr>
          <p:cNvPr id="3" name="Content Placeholder 2">
            <a:extLst>
              <a:ext uri="{FF2B5EF4-FFF2-40B4-BE49-F238E27FC236}">
                <a16:creationId xmlns:a16="http://schemas.microsoft.com/office/drawing/2014/main" id="{7F05C751-B0AB-1C96-E7E8-72D6FF88F177}"/>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F11F6B4-4E0C-A152-6DD0-71F4DB230E20}"/>
              </a:ext>
            </a:extLst>
          </p:cNvPr>
          <p:cNvPicPr>
            <a:picLocks noChangeAspect="1"/>
          </p:cNvPicPr>
          <p:nvPr/>
        </p:nvPicPr>
        <p:blipFill>
          <a:blip r:embed="rId2"/>
          <a:stretch>
            <a:fillRect/>
          </a:stretch>
        </p:blipFill>
        <p:spPr>
          <a:xfrm>
            <a:off x="3177309" y="2353468"/>
            <a:ext cx="6179128" cy="4504532"/>
          </a:xfrm>
          <a:prstGeom prst="rect">
            <a:avLst/>
          </a:prstGeom>
        </p:spPr>
      </p:pic>
    </p:spTree>
    <p:extLst>
      <p:ext uri="{BB962C8B-B14F-4D97-AF65-F5344CB8AC3E}">
        <p14:creationId xmlns:p14="http://schemas.microsoft.com/office/powerpoint/2010/main" val="2897718216"/>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520E0-2A23-DE4C-D798-EEB1C59A6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F2E607-FD3E-C9B0-2ADE-A22DF649C29C}"/>
              </a:ext>
            </a:extLst>
          </p:cNvPr>
          <p:cNvSpPr>
            <a:spLocks noGrp="1"/>
          </p:cNvSpPr>
          <p:nvPr>
            <p:ph type="ctrTitle"/>
          </p:nvPr>
        </p:nvSpPr>
        <p:spPr/>
        <p:txBody>
          <a:bodyPr>
            <a:normAutofit/>
          </a:bodyPr>
          <a:lstStyle/>
          <a:p>
            <a:r>
              <a:rPr lang="en-US" dirty="0"/>
              <a:t>Illustration with Solar Capacity of 2,000 MW and 8 Hour Battery</a:t>
            </a:r>
          </a:p>
        </p:txBody>
      </p:sp>
      <p:sp>
        <p:nvSpPr>
          <p:cNvPr id="3" name="Content Placeholder 2">
            <a:extLst>
              <a:ext uri="{FF2B5EF4-FFF2-40B4-BE49-F238E27FC236}">
                <a16:creationId xmlns:a16="http://schemas.microsoft.com/office/drawing/2014/main" id="{3D00BBFA-6748-328F-3F2B-C6DF440C042A}"/>
              </a:ext>
            </a:extLst>
          </p:cNvPr>
          <p:cNvSpPr>
            <a:spLocks noGrp="1"/>
          </p:cNvSpPr>
          <p:nvPr>
            <p:ph type="body" sz="quarter" idx="13"/>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2FC1C158-20AF-ACB5-465F-37ED02C6AC38}"/>
              </a:ext>
            </a:extLst>
          </p:cNvPr>
          <p:cNvPicPr>
            <a:picLocks noChangeAspect="1"/>
          </p:cNvPicPr>
          <p:nvPr/>
        </p:nvPicPr>
        <p:blipFill>
          <a:blip r:embed="rId2"/>
          <a:stretch>
            <a:fillRect/>
          </a:stretch>
        </p:blipFill>
        <p:spPr>
          <a:xfrm>
            <a:off x="2811963" y="2043592"/>
            <a:ext cx="6282325" cy="4583499"/>
          </a:xfrm>
          <a:prstGeom prst="rect">
            <a:avLst/>
          </a:prstGeom>
        </p:spPr>
      </p:pic>
    </p:spTree>
    <p:extLst>
      <p:ext uri="{BB962C8B-B14F-4D97-AF65-F5344CB8AC3E}">
        <p14:creationId xmlns:p14="http://schemas.microsoft.com/office/powerpoint/2010/main" val="3559237310"/>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FE1E-C9DF-7621-8093-0CEA03FEDEE5}"/>
              </a:ext>
            </a:extLst>
          </p:cNvPr>
          <p:cNvSpPr>
            <a:spLocks noGrp="1"/>
          </p:cNvSpPr>
          <p:nvPr>
            <p:ph type="ctrTitle"/>
          </p:nvPr>
        </p:nvSpPr>
        <p:spPr/>
        <p:txBody>
          <a:bodyPr>
            <a:normAutofit/>
          </a:bodyPr>
          <a:lstStyle/>
          <a:p>
            <a:r>
              <a:rPr lang="en-US" dirty="0"/>
              <a:t>Week without Rainy Day and 2,300 Solar and 15 Hour Battery</a:t>
            </a:r>
          </a:p>
        </p:txBody>
      </p:sp>
      <p:sp>
        <p:nvSpPr>
          <p:cNvPr id="3" name="Content Placeholder 2">
            <a:extLst>
              <a:ext uri="{FF2B5EF4-FFF2-40B4-BE49-F238E27FC236}">
                <a16:creationId xmlns:a16="http://schemas.microsoft.com/office/drawing/2014/main" id="{FB923979-85BA-8071-78AD-719EA39C5199}"/>
              </a:ext>
            </a:extLst>
          </p:cNvPr>
          <p:cNvSpPr>
            <a:spLocks noGrp="1"/>
          </p:cNvSpPr>
          <p:nvPr>
            <p:ph type="body" sz="quarter" idx="13"/>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0F9F3288-905C-0B1B-E1C2-4B505BC2C501}"/>
              </a:ext>
            </a:extLst>
          </p:cNvPr>
          <p:cNvPicPr>
            <a:picLocks noChangeAspect="1"/>
          </p:cNvPicPr>
          <p:nvPr/>
        </p:nvPicPr>
        <p:blipFill>
          <a:blip r:embed="rId2"/>
          <a:stretch>
            <a:fillRect/>
          </a:stretch>
        </p:blipFill>
        <p:spPr>
          <a:xfrm>
            <a:off x="3121892" y="1945279"/>
            <a:ext cx="6410035" cy="4778637"/>
          </a:xfrm>
          <a:prstGeom prst="rect">
            <a:avLst/>
          </a:prstGeom>
        </p:spPr>
      </p:pic>
    </p:spTree>
    <p:extLst>
      <p:ext uri="{BB962C8B-B14F-4D97-AF65-F5344CB8AC3E}">
        <p14:creationId xmlns:p14="http://schemas.microsoft.com/office/powerpoint/2010/main" val="3553566483"/>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C95E-557F-0202-A977-7F706A382384}"/>
              </a:ext>
            </a:extLst>
          </p:cNvPr>
          <p:cNvSpPr>
            <a:spLocks noGrp="1"/>
          </p:cNvSpPr>
          <p:nvPr>
            <p:ph type="ctrTitle"/>
          </p:nvPr>
        </p:nvSpPr>
        <p:spPr/>
        <p:txBody>
          <a:bodyPr/>
          <a:lstStyle/>
          <a:p>
            <a:r>
              <a:rPr lang="en-US" dirty="0"/>
              <a:t>More Detailed Analysis</a:t>
            </a:r>
          </a:p>
        </p:txBody>
      </p:sp>
      <p:sp>
        <p:nvSpPr>
          <p:cNvPr id="3" name="Content Placeholder 2">
            <a:extLst>
              <a:ext uri="{FF2B5EF4-FFF2-40B4-BE49-F238E27FC236}">
                <a16:creationId xmlns:a16="http://schemas.microsoft.com/office/drawing/2014/main" id="{F872505A-A38F-C34A-F18D-8B07B2ABD4D2}"/>
              </a:ext>
            </a:extLst>
          </p:cNvPr>
          <p:cNvSpPr>
            <a:spLocks noGrp="1"/>
          </p:cNvSpPr>
          <p:nvPr>
            <p:ph type="body" sz="quarter" idx="13"/>
          </p:nvPr>
        </p:nvSpPr>
        <p:spPr/>
        <p:txBody>
          <a:bodyPr>
            <a:normAutofit/>
          </a:bodyPr>
          <a:lstStyle/>
          <a:p>
            <a:r>
              <a:rPr lang="en-US" sz="1800" dirty="0"/>
              <a:t>Include round trip efficiency and added solar for charging</a:t>
            </a:r>
          </a:p>
          <a:p>
            <a:r>
              <a:rPr lang="en-US" sz="1800" dirty="0"/>
              <a:t>Include minimum state of charge which reduces the amount of discharge allowed</a:t>
            </a:r>
          </a:p>
          <a:p>
            <a:r>
              <a:rPr lang="en-US" sz="1800" dirty="0"/>
              <a:t>Include wind to evaluate unserved energy and different duration scenarios</a:t>
            </a:r>
          </a:p>
          <a:p>
            <a:endParaRPr lang="en-US" sz="1800" dirty="0"/>
          </a:p>
          <a:p>
            <a:r>
              <a:rPr lang="en-US" sz="1800" dirty="0"/>
              <a:t>Equations</a:t>
            </a:r>
          </a:p>
          <a:p>
            <a:pPr lvl="1"/>
            <a:r>
              <a:rPr lang="en-US" sz="1600" dirty="0"/>
              <a:t>Efficiency Loss = charging without efficiency loss from surplus – loss rate x charging</a:t>
            </a:r>
          </a:p>
          <a:p>
            <a:pPr lvl="1"/>
            <a:r>
              <a:rPr lang="en-US" sz="1600" dirty="0"/>
              <a:t>Minimum Charge = total capacity of battery * minimum charge rate</a:t>
            </a:r>
          </a:p>
          <a:p>
            <a:pPr lvl="1"/>
            <a:r>
              <a:rPr lang="en-US" sz="1600" dirty="0"/>
              <a:t>Maximum Discharge = Opening balance – minimum charge</a:t>
            </a:r>
          </a:p>
          <a:p>
            <a:pPr lvl="1"/>
            <a:r>
              <a:rPr lang="en-US" sz="1600" dirty="0"/>
              <a:t>Discharge = Minimum(Maximum Discharge, Deficit Energy)</a:t>
            </a:r>
          </a:p>
          <a:p>
            <a:pPr lvl="1"/>
            <a:endParaRPr lang="en-US" sz="1600" dirty="0"/>
          </a:p>
          <a:p>
            <a:pPr lvl="1"/>
            <a:r>
              <a:rPr lang="en-US" sz="1600" dirty="0"/>
              <a:t>Unserved Energy = Load – Solar – Discharge + Solar Loss from RTE</a:t>
            </a:r>
          </a:p>
          <a:p>
            <a:pPr lvl="1"/>
            <a:r>
              <a:rPr lang="en-US" sz="1600" dirty="0"/>
              <a:t>Wasted Solar = Solar Production – Solar for Load – Solar for Charge – Loss from RTE</a:t>
            </a:r>
          </a:p>
          <a:p>
            <a:pPr lvl="1"/>
            <a:endParaRPr lang="en-US" sz="1600" dirty="0"/>
          </a:p>
          <a:p>
            <a:pPr lvl="1"/>
            <a:endParaRPr lang="en-US" sz="1600" dirty="0"/>
          </a:p>
        </p:txBody>
      </p:sp>
    </p:spTree>
    <p:extLst>
      <p:ext uri="{BB962C8B-B14F-4D97-AF65-F5344CB8AC3E}">
        <p14:creationId xmlns:p14="http://schemas.microsoft.com/office/powerpoint/2010/main" val="2389890429"/>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4AAF-6B71-7709-7953-E40AE27388C8}"/>
              </a:ext>
            </a:extLst>
          </p:cNvPr>
          <p:cNvSpPr>
            <a:spLocks noGrp="1"/>
          </p:cNvSpPr>
          <p:nvPr>
            <p:ph type="ctrTitle"/>
          </p:nvPr>
        </p:nvSpPr>
        <p:spPr/>
        <p:txBody>
          <a:bodyPr>
            <a:normAutofit/>
          </a:bodyPr>
          <a:lstStyle/>
          <a:p>
            <a:r>
              <a:rPr lang="en-US" dirty="0"/>
              <a:t>Balance of Battery Calculations on Hourly Basis</a:t>
            </a:r>
          </a:p>
        </p:txBody>
      </p:sp>
      <p:sp>
        <p:nvSpPr>
          <p:cNvPr id="3" name="Content Placeholder 2">
            <a:extLst>
              <a:ext uri="{FF2B5EF4-FFF2-40B4-BE49-F238E27FC236}">
                <a16:creationId xmlns:a16="http://schemas.microsoft.com/office/drawing/2014/main" id="{C3F9ACE3-D3FE-663F-370B-60DEBBB63E5E}"/>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E16F869-4F4D-96F5-F813-E1D3D56E4E68}"/>
              </a:ext>
            </a:extLst>
          </p:cNvPr>
          <p:cNvPicPr>
            <a:picLocks noChangeAspect="1"/>
          </p:cNvPicPr>
          <p:nvPr/>
        </p:nvPicPr>
        <p:blipFill>
          <a:blip r:embed="rId2"/>
          <a:stretch>
            <a:fillRect/>
          </a:stretch>
        </p:blipFill>
        <p:spPr>
          <a:xfrm>
            <a:off x="1617134" y="1862152"/>
            <a:ext cx="8957733" cy="3895838"/>
          </a:xfrm>
          <a:prstGeom prst="rect">
            <a:avLst/>
          </a:prstGeom>
        </p:spPr>
      </p:pic>
    </p:spTree>
    <p:extLst>
      <p:ext uri="{BB962C8B-B14F-4D97-AF65-F5344CB8AC3E}">
        <p14:creationId xmlns:p14="http://schemas.microsoft.com/office/powerpoint/2010/main" val="2187988792"/>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6E31-348C-6795-39B5-0C66C9BCCEC4}"/>
              </a:ext>
            </a:extLst>
          </p:cNvPr>
          <p:cNvSpPr>
            <a:spLocks noGrp="1"/>
          </p:cNvSpPr>
          <p:nvPr>
            <p:ph type="ctrTitle"/>
          </p:nvPr>
        </p:nvSpPr>
        <p:spPr/>
        <p:txBody>
          <a:bodyPr>
            <a:normAutofit/>
          </a:bodyPr>
          <a:lstStyle/>
          <a:p>
            <a:r>
              <a:rPr lang="en-US" dirty="0"/>
              <a:t>Case with no State of Charge or Efficiency Constraint</a:t>
            </a:r>
          </a:p>
        </p:txBody>
      </p:sp>
      <p:sp>
        <p:nvSpPr>
          <p:cNvPr id="3" name="Content Placeholder 2">
            <a:extLst>
              <a:ext uri="{FF2B5EF4-FFF2-40B4-BE49-F238E27FC236}">
                <a16:creationId xmlns:a16="http://schemas.microsoft.com/office/drawing/2014/main" id="{A919194A-07D6-0CCE-1F31-438C56063D19}"/>
              </a:ext>
            </a:extLst>
          </p:cNvPr>
          <p:cNvSpPr>
            <a:spLocks noGrp="1"/>
          </p:cNvSpPr>
          <p:nvPr>
            <p:ph type="body" sz="quarter" idx="13"/>
          </p:nvPr>
        </p:nvSpPr>
        <p:spPr/>
        <p:txBody>
          <a:bodyPr/>
          <a:lstStyle/>
          <a:p>
            <a:r>
              <a:rPr lang="en-US" dirty="0"/>
              <a:t>Left is no minimum state of charge.                          Right has minimum state of charge </a:t>
            </a:r>
          </a:p>
          <a:p>
            <a:r>
              <a:rPr lang="en-US" dirty="0"/>
              <a:t>                                                                                   More wasted solar and less discharge</a:t>
            </a:r>
          </a:p>
          <a:p>
            <a:endParaRPr lang="en-US" dirty="0"/>
          </a:p>
        </p:txBody>
      </p:sp>
      <p:pic>
        <p:nvPicPr>
          <p:cNvPr id="5" name="Picture 4">
            <a:extLst>
              <a:ext uri="{FF2B5EF4-FFF2-40B4-BE49-F238E27FC236}">
                <a16:creationId xmlns:a16="http://schemas.microsoft.com/office/drawing/2014/main" id="{80ADBC59-1A91-BAAC-F01E-C6AC18F85DEC}"/>
              </a:ext>
            </a:extLst>
          </p:cNvPr>
          <p:cNvPicPr>
            <a:picLocks noChangeAspect="1"/>
          </p:cNvPicPr>
          <p:nvPr/>
        </p:nvPicPr>
        <p:blipFill>
          <a:blip r:embed="rId2"/>
          <a:stretch>
            <a:fillRect/>
          </a:stretch>
        </p:blipFill>
        <p:spPr>
          <a:xfrm>
            <a:off x="1575941" y="2433485"/>
            <a:ext cx="4401765" cy="3214840"/>
          </a:xfrm>
          <a:prstGeom prst="rect">
            <a:avLst/>
          </a:prstGeom>
        </p:spPr>
      </p:pic>
      <p:pic>
        <p:nvPicPr>
          <p:cNvPr id="7" name="Picture 6">
            <a:extLst>
              <a:ext uri="{FF2B5EF4-FFF2-40B4-BE49-F238E27FC236}">
                <a16:creationId xmlns:a16="http://schemas.microsoft.com/office/drawing/2014/main" id="{4588F2C8-E4F3-EFC4-ED26-A35F98B20238}"/>
              </a:ext>
            </a:extLst>
          </p:cNvPr>
          <p:cNvPicPr>
            <a:picLocks noChangeAspect="1"/>
          </p:cNvPicPr>
          <p:nvPr/>
        </p:nvPicPr>
        <p:blipFill>
          <a:blip r:embed="rId3"/>
          <a:stretch>
            <a:fillRect/>
          </a:stretch>
        </p:blipFill>
        <p:spPr>
          <a:xfrm>
            <a:off x="6215326" y="2433485"/>
            <a:ext cx="4385495" cy="3214841"/>
          </a:xfrm>
          <a:prstGeom prst="rect">
            <a:avLst/>
          </a:prstGeom>
        </p:spPr>
      </p:pic>
      <p:sp>
        <p:nvSpPr>
          <p:cNvPr id="8" name="TextBox 7">
            <a:extLst>
              <a:ext uri="{FF2B5EF4-FFF2-40B4-BE49-F238E27FC236}">
                <a16:creationId xmlns:a16="http://schemas.microsoft.com/office/drawing/2014/main" id="{D38B1425-8E4B-391D-8291-507DDC44635A}"/>
              </a:ext>
            </a:extLst>
          </p:cNvPr>
          <p:cNvSpPr txBox="1"/>
          <p:nvPr/>
        </p:nvSpPr>
        <p:spPr>
          <a:xfrm>
            <a:off x="2998840" y="6233646"/>
            <a:ext cx="5147187" cy="646331"/>
          </a:xfrm>
          <a:prstGeom prst="rect">
            <a:avLst/>
          </a:prstGeom>
          <a:solidFill>
            <a:srgbClr val="FFFF00"/>
          </a:solidFill>
        </p:spPr>
        <p:txBody>
          <a:bodyPr wrap="square" rtlCol="0">
            <a:spAutoFit/>
          </a:bodyPr>
          <a:lstStyle/>
          <a:p>
            <a:r>
              <a:rPr lang="en-US" dirty="0"/>
              <a:t>Minimum State of Charge is like lower battery capacity battery. Pay for 100 capacity but get 80</a:t>
            </a:r>
          </a:p>
        </p:txBody>
      </p:sp>
    </p:spTree>
    <p:extLst>
      <p:ext uri="{BB962C8B-B14F-4D97-AF65-F5344CB8AC3E}">
        <p14:creationId xmlns:p14="http://schemas.microsoft.com/office/powerpoint/2010/main" val="137894010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D6705-E8AB-C836-036D-BD38298CE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6B1E5-FCA7-9FDD-D66B-6241049AF9F2}"/>
              </a:ext>
            </a:extLst>
          </p:cNvPr>
          <p:cNvSpPr>
            <a:spLocks noGrp="1"/>
          </p:cNvSpPr>
          <p:nvPr>
            <p:ph type="ctrTitle"/>
          </p:nvPr>
        </p:nvSpPr>
        <p:spPr/>
        <p:txBody>
          <a:bodyPr>
            <a:normAutofit/>
          </a:bodyPr>
          <a:lstStyle/>
          <a:p>
            <a:r>
              <a:rPr lang="en-US" dirty="0"/>
              <a:t>Case with no Round Trip Efficiency and 15% Loss</a:t>
            </a:r>
          </a:p>
        </p:txBody>
      </p:sp>
      <p:sp>
        <p:nvSpPr>
          <p:cNvPr id="3" name="Content Placeholder 2">
            <a:extLst>
              <a:ext uri="{FF2B5EF4-FFF2-40B4-BE49-F238E27FC236}">
                <a16:creationId xmlns:a16="http://schemas.microsoft.com/office/drawing/2014/main" id="{5DC11F58-499E-DD81-46FB-FB7A093A96AE}"/>
              </a:ext>
            </a:extLst>
          </p:cNvPr>
          <p:cNvSpPr>
            <a:spLocks noGrp="1"/>
          </p:cNvSpPr>
          <p:nvPr>
            <p:ph type="body" sz="quarter" idx="13"/>
          </p:nvPr>
        </p:nvSpPr>
        <p:spPr/>
        <p:txBody>
          <a:bodyPr/>
          <a:lstStyle/>
          <a:p>
            <a:r>
              <a:rPr lang="en-US" dirty="0"/>
              <a:t>Left is no minimum state of charge.                          Right has 15% Loss from RTE </a:t>
            </a:r>
          </a:p>
          <a:p>
            <a:r>
              <a:rPr lang="en-US" dirty="0"/>
              <a:t>                                                                                   More required solar and less waste</a:t>
            </a:r>
          </a:p>
          <a:p>
            <a:r>
              <a:rPr lang="en-US" dirty="0"/>
              <a:t>                                                                                    Less discharge when no wasted solar</a:t>
            </a:r>
          </a:p>
          <a:p>
            <a:endParaRPr lang="en-US" dirty="0"/>
          </a:p>
        </p:txBody>
      </p:sp>
      <p:pic>
        <p:nvPicPr>
          <p:cNvPr id="5" name="Picture 4">
            <a:extLst>
              <a:ext uri="{FF2B5EF4-FFF2-40B4-BE49-F238E27FC236}">
                <a16:creationId xmlns:a16="http://schemas.microsoft.com/office/drawing/2014/main" id="{74E6B4DD-7BE5-9FDD-219B-65E5B530B33E}"/>
              </a:ext>
            </a:extLst>
          </p:cNvPr>
          <p:cNvPicPr>
            <a:picLocks noChangeAspect="1"/>
          </p:cNvPicPr>
          <p:nvPr/>
        </p:nvPicPr>
        <p:blipFill>
          <a:blip r:embed="rId2"/>
          <a:stretch>
            <a:fillRect/>
          </a:stretch>
        </p:blipFill>
        <p:spPr>
          <a:xfrm>
            <a:off x="1575941" y="2433485"/>
            <a:ext cx="4401765" cy="3214840"/>
          </a:xfrm>
          <a:prstGeom prst="rect">
            <a:avLst/>
          </a:prstGeom>
        </p:spPr>
      </p:pic>
      <p:pic>
        <p:nvPicPr>
          <p:cNvPr id="6" name="Picture 5">
            <a:extLst>
              <a:ext uri="{FF2B5EF4-FFF2-40B4-BE49-F238E27FC236}">
                <a16:creationId xmlns:a16="http://schemas.microsoft.com/office/drawing/2014/main" id="{29366327-4E9A-F5C9-4668-97A7C35B6AF3}"/>
              </a:ext>
            </a:extLst>
          </p:cNvPr>
          <p:cNvPicPr>
            <a:picLocks noChangeAspect="1"/>
          </p:cNvPicPr>
          <p:nvPr/>
        </p:nvPicPr>
        <p:blipFill>
          <a:blip r:embed="rId3"/>
          <a:stretch>
            <a:fillRect/>
          </a:stretch>
        </p:blipFill>
        <p:spPr>
          <a:xfrm>
            <a:off x="6096000" y="2433485"/>
            <a:ext cx="4387102" cy="3214840"/>
          </a:xfrm>
          <a:prstGeom prst="rect">
            <a:avLst/>
          </a:prstGeom>
        </p:spPr>
      </p:pic>
    </p:spTree>
    <p:extLst>
      <p:ext uri="{BB962C8B-B14F-4D97-AF65-F5344CB8AC3E}">
        <p14:creationId xmlns:p14="http://schemas.microsoft.com/office/powerpoint/2010/main" val="2281968349"/>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A8240-983C-A792-F945-595BE0265222}"/>
              </a:ext>
            </a:extLst>
          </p:cNvPr>
          <p:cNvSpPr>
            <a:spLocks noGrp="1"/>
          </p:cNvSpPr>
          <p:nvPr>
            <p:ph type="ctrTitle"/>
          </p:nvPr>
        </p:nvSpPr>
        <p:spPr/>
        <p:txBody>
          <a:bodyPr>
            <a:normAutofit/>
          </a:bodyPr>
          <a:lstStyle/>
          <a:p>
            <a:r>
              <a:rPr lang="en-US" dirty="0"/>
              <a:t>Effect of Losses and Minimum State of Charge in Lower Solar Period</a:t>
            </a:r>
          </a:p>
        </p:txBody>
      </p:sp>
      <p:sp>
        <p:nvSpPr>
          <p:cNvPr id="9" name="Content Placeholder 8">
            <a:extLst>
              <a:ext uri="{FF2B5EF4-FFF2-40B4-BE49-F238E27FC236}">
                <a16:creationId xmlns:a16="http://schemas.microsoft.com/office/drawing/2014/main" id="{A0D528D1-473D-DC8A-8798-93E1DF0F9E38}"/>
              </a:ext>
            </a:extLst>
          </p:cNvPr>
          <p:cNvSpPr>
            <a:spLocks noGrp="1"/>
          </p:cNvSpPr>
          <p:nvPr>
            <p:ph type="body" sz="quarter" idx="13"/>
          </p:nvPr>
        </p:nvSpPr>
        <p:spPr/>
        <p:txBody>
          <a:bodyPr/>
          <a:lstStyle/>
          <a:p>
            <a:r>
              <a:rPr lang="en-US" dirty="0"/>
              <a:t>Left is no Minimum State of Charge or Loss       Right has 20% state of charge and 15% loss</a:t>
            </a:r>
          </a:p>
          <a:p>
            <a:r>
              <a:rPr lang="en-US" dirty="0"/>
              <a:t>                                                                             Look carefully and you will see less discharge</a:t>
            </a:r>
          </a:p>
          <a:p>
            <a:endParaRPr lang="en-US" dirty="0"/>
          </a:p>
        </p:txBody>
      </p:sp>
      <p:pic>
        <p:nvPicPr>
          <p:cNvPr id="15" name="Picture 14">
            <a:extLst>
              <a:ext uri="{FF2B5EF4-FFF2-40B4-BE49-F238E27FC236}">
                <a16:creationId xmlns:a16="http://schemas.microsoft.com/office/drawing/2014/main" id="{D64AA36C-C9D1-3A05-42F6-F06F46451BEE}"/>
              </a:ext>
            </a:extLst>
          </p:cNvPr>
          <p:cNvPicPr>
            <a:picLocks noChangeAspect="1"/>
          </p:cNvPicPr>
          <p:nvPr/>
        </p:nvPicPr>
        <p:blipFill>
          <a:blip r:embed="rId2"/>
          <a:stretch>
            <a:fillRect/>
          </a:stretch>
        </p:blipFill>
        <p:spPr>
          <a:xfrm>
            <a:off x="1744013" y="3429000"/>
            <a:ext cx="4209113" cy="3051890"/>
          </a:xfrm>
          <a:prstGeom prst="rect">
            <a:avLst/>
          </a:prstGeom>
        </p:spPr>
      </p:pic>
      <p:pic>
        <p:nvPicPr>
          <p:cNvPr id="17" name="Picture 16">
            <a:extLst>
              <a:ext uri="{FF2B5EF4-FFF2-40B4-BE49-F238E27FC236}">
                <a16:creationId xmlns:a16="http://schemas.microsoft.com/office/drawing/2014/main" id="{49470DFD-9B76-85E6-EE34-A5B53C52713E}"/>
              </a:ext>
            </a:extLst>
          </p:cNvPr>
          <p:cNvPicPr>
            <a:picLocks noChangeAspect="1"/>
          </p:cNvPicPr>
          <p:nvPr/>
        </p:nvPicPr>
        <p:blipFill>
          <a:blip r:embed="rId3"/>
          <a:stretch>
            <a:fillRect/>
          </a:stretch>
        </p:blipFill>
        <p:spPr>
          <a:xfrm>
            <a:off x="6096000" y="3321099"/>
            <a:ext cx="4238736" cy="3051890"/>
          </a:xfrm>
          <a:prstGeom prst="rect">
            <a:avLst/>
          </a:prstGeom>
        </p:spPr>
      </p:pic>
    </p:spTree>
    <p:extLst>
      <p:ext uri="{BB962C8B-B14F-4D97-AF65-F5344CB8AC3E}">
        <p14:creationId xmlns:p14="http://schemas.microsoft.com/office/powerpoint/2010/main" val="246416115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5AB4-6C5C-43BB-A536-FEE804CE3CE2}"/>
              </a:ext>
            </a:extLst>
          </p:cNvPr>
          <p:cNvSpPr>
            <a:spLocks noGrp="1"/>
          </p:cNvSpPr>
          <p:nvPr>
            <p:ph type="ctrTitle"/>
          </p:nvPr>
        </p:nvSpPr>
        <p:spPr/>
        <p:txBody>
          <a:bodyPr/>
          <a:lstStyle/>
          <a:p>
            <a:r>
              <a:rPr lang="en-029" dirty="0"/>
              <a:t>Wind Variability</a:t>
            </a:r>
          </a:p>
        </p:txBody>
      </p:sp>
      <p:sp>
        <p:nvSpPr>
          <p:cNvPr id="3" name="Content Placeholder 2">
            <a:extLst>
              <a:ext uri="{FF2B5EF4-FFF2-40B4-BE49-F238E27FC236}">
                <a16:creationId xmlns:a16="http://schemas.microsoft.com/office/drawing/2014/main" id="{3F657CD3-B965-44B0-8078-AA04B0B5A45C}"/>
              </a:ext>
            </a:extLst>
          </p:cNvPr>
          <p:cNvSpPr>
            <a:spLocks noGrp="1"/>
          </p:cNvSpPr>
          <p:nvPr>
            <p:ph type="body" sz="quarter" idx="13"/>
          </p:nvPr>
        </p:nvSpPr>
        <p:spPr/>
        <p:txBody>
          <a:bodyPr/>
          <a:lstStyle/>
          <a:p>
            <a:r>
              <a:rPr lang="en-029" dirty="0"/>
              <a:t>Graphs of hourly data show some relationship between wind speed and prices</a:t>
            </a:r>
          </a:p>
          <a:p>
            <a:endParaRPr lang="en-029" dirty="0"/>
          </a:p>
        </p:txBody>
      </p:sp>
      <p:pic>
        <p:nvPicPr>
          <p:cNvPr id="6" name="Picture 5">
            <a:extLst>
              <a:ext uri="{FF2B5EF4-FFF2-40B4-BE49-F238E27FC236}">
                <a16:creationId xmlns:a16="http://schemas.microsoft.com/office/drawing/2014/main" id="{0131A2FB-DFD5-4147-839D-6830BCA70EB4}"/>
              </a:ext>
            </a:extLst>
          </p:cNvPr>
          <p:cNvPicPr>
            <a:picLocks noChangeAspect="1"/>
          </p:cNvPicPr>
          <p:nvPr/>
        </p:nvPicPr>
        <p:blipFill>
          <a:blip r:embed="rId2"/>
          <a:stretch>
            <a:fillRect/>
          </a:stretch>
        </p:blipFill>
        <p:spPr>
          <a:xfrm>
            <a:off x="2776878" y="2952423"/>
            <a:ext cx="6088811" cy="3660825"/>
          </a:xfrm>
          <a:prstGeom prst="rect">
            <a:avLst/>
          </a:prstGeom>
        </p:spPr>
      </p:pic>
    </p:spTree>
    <p:extLst>
      <p:ext uri="{BB962C8B-B14F-4D97-AF65-F5344CB8AC3E}">
        <p14:creationId xmlns:p14="http://schemas.microsoft.com/office/powerpoint/2010/main" val="149971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ECB8-E3DE-FA94-E9F1-5A79C5314039}"/>
              </a:ext>
            </a:extLst>
          </p:cNvPr>
          <p:cNvSpPr>
            <a:spLocks noGrp="1"/>
          </p:cNvSpPr>
          <p:nvPr>
            <p:ph type="ctrTitle"/>
          </p:nvPr>
        </p:nvSpPr>
        <p:spPr/>
        <p:txBody>
          <a:bodyPr>
            <a:normAutofit/>
          </a:bodyPr>
          <a:lstStyle/>
          <a:p>
            <a:r>
              <a:rPr lang="en-US" dirty="0"/>
              <a:t>Average Solar by Year – Little Variation</a:t>
            </a:r>
          </a:p>
        </p:txBody>
      </p:sp>
      <p:sp>
        <p:nvSpPr>
          <p:cNvPr id="3" name="Content Placeholder 2">
            <a:extLst>
              <a:ext uri="{FF2B5EF4-FFF2-40B4-BE49-F238E27FC236}">
                <a16:creationId xmlns:a16="http://schemas.microsoft.com/office/drawing/2014/main" id="{6FD69381-5141-1CBE-69E8-A5EE6FE3A194}"/>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191BD0D-22A6-9EE4-C19C-FB3566A7ABA0}"/>
              </a:ext>
            </a:extLst>
          </p:cNvPr>
          <p:cNvPicPr>
            <a:picLocks noChangeAspect="1"/>
          </p:cNvPicPr>
          <p:nvPr/>
        </p:nvPicPr>
        <p:blipFill>
          <a:blip r:embed="rId2"/>
          <a:stretch>
            <a:fillRect/>
          </a:stretch>
        </p:blipFill>
        <p:spPr>
          <a:xfrm>
            <a:off x="2752437" y="1709160"/>
            <a:ext cx="6877747" cy="5029994"/>
          </a:xfrm>
          <a:prstGeom prst="rect">
            <a:avLst/>
          </a:prstGeom>
        </p:spPr>
      </p:pic>
    </p:spTree>
    <p:extLst>
      <p:ext uri="{BB962C8B-B14F-4D97-AF65-F5344CB8AC3E}">
        <p14:creationId xmlns:p14="http://schemas.microsoft.com/office/powerpoint/2010/main" val="83786722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8C7B83-E38D-47F3-927F-50A22E379779}"/>
              </a:ext>
            </a:extLst>
          </p:cNvPr>
          <p:cNvSpPr>
            <a:spLocks noGrp="1"/>
          </p:cNvSpPr>
          <p:nvPr>
            <p:ph type="ctrTitle"/>
          </p:nvPr>
        </p:nvSpPr>
        <p:spPr/>
        <p:txBody>
          <a:bodyPr/>
          <a:lstStyle/>
          <a:p>
            <a:r>
              <a:rPr lang="en-029" dirty="0"/>
              <a:t>Wind Variability</a:t>
            </a:r>
          </a:p>
        </p:txBody>
      </p:sp>
      <p:sp>
        <p:nvSpPr>
          <p:cNvPr id="3" name="Text Placeholder 2">
            <a:extLst>
              <a:ext uri="{FF2B5EF4-FFF2-40B4-BE49-F238E27FC236}">
                <a16:creationId xmlns:a16="http://schemas.microsoft.com/office/drawing/2014/main" id="{02406C70-194C-AD27-AE2A-DD4AF6B9C650}"/>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DA24D88A-7819-48AD-90F0-E21A52C4B802}"/>
              </a:ext>
            </a:extLst>
          </p:cNvPr>
          <p:cNvPicPr>
            <a:picLocks noChangeAspect="1"/>
          </p:cNvPicPr>
          <p:nvPr/>
        </p:nvPicPr>
        <p:blipFill>
          <a:blip r:embed="rId2"/>
          <a:stretch>
            <a:fillRect/>
          </a:stretch>
        </p:blipFill>
        <p:spPr>
          <a:xfrm>
            <a:off x="1927030" y="1690688"/>
            <a:ext cx="3891997" cy="2327106"/>
          </a:xfrm>
          <a:prstGeom prst="rect">
            <a:avLst/>
          </a:prstGeom>
        </p:spPr>
      </p:pic>
      <p:graphicFrame>
        <p:nvGraphicFramePr>
          <p:cNvPr id="10" name="Content Placeholder 3">
            <a:extLst>
              <a:ext uri="{FF2B5EF4-FFF2-40B4-BE49-F238E27FC236}">
                <a16:creationId xmlns:a16="http://schemas.microsoft.com/office/drawing/2014/main" id="{BB891D3E-49F4-4373-AB24-D799FBC20400}"/>
              </a:ext>
            </a:extLst>
          </p:cNvPr>
          <p:cNvGraphicFramePr>
            <a:graphicFrameLocks/>
          </p:cNvGraphicFramePr>
          <p:nvPr/>
        </p:nvGraphicFramePr>
        <p:xfrm>
          <a:off x="5835275" y="1371601"/>
          <a:ext cx="4024026" cy="2544763"/>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753ECB49-EAF3-4F09-BF62-691A820F1CA5}"/>
              </a:ext>
            </a:extLst>
          </p:cNvPr>
          <p:cNvPicPr>
            <a:picLocks noChangeAspect="1"/>
          </p:cNvPicPr>
          <p:nvPr/>
        </p:nvPicPr>
        <p:blipFill>
          <a:blip r:embed="rId4"/>
          <a:stretch>
            <a:fillRect/>
          </a:stretch>
        </p:blipFill>
        <p:spPr>
          <a:xfrm>
            <a:off x="1647397" y="4270199"/>
            <a:ext cx="4068101" cy="2432402"/>
          </a:xfrm>
          <a:prstGeom prst="rect">
            <a:avLst/>
          </a:prstGeom>
        </p:spPr>
      </p:pic>
      <p:pic>
        <p:nvPicPr>
          <p:cNvPr id="12" name="Content Placeholder 4">
            <a:extLst>
              <a:ext uri="{FF2B5EF4-FFF2-40B4-BE49-F238E27FC236}">
                <a16:creationId xmlns:a16="http://schemas.microsoft.com/office/drawing/2014/main" id="{2716AED3-1303-4B89-A5F7-DC883D5C349C}"/>
              </a:ext>
            </a:extLst>
          </p:cNvPr>
          <p:cNvPicPr>
            <a:picLocks noChangeAspect="1"/>
          </p:cNvPicPr>
          <p:nvPr/>
        </p:nvPicPr>
        <p:blipFill>
          <a:blip r:embed="rId5"/>
          <a:stretch>
            <a:fillRect/>
          </a:stretch>
        </p:blipFill>
        <p:spPr bwMode="auto">
          <a:xfrm>
            <a:off x="6096001" y="4180845"/>
            <a:ext cx="4068101" cy="2432402"/>
          </a:xfrm>
          <a:prstGeom prst="rect">
            <a:avLst/>
          </a:prstGeom>
          <a:noFill/>
          <a:ln w="9525">
            <a:noFill/>
            <a:miter lim="800000"/>
            <a:headEnd/>
            <a:tailEnd/>
          </a:ln>
        </p:spPr>
      </p:pic>
    </p:spTree>
    <p:extLst>
      <p:ext uri="{BB962C8B-B14F-4D97-AF65-F5344CB8AC3E}">
        <p14:creationId xmlns:p14="http://schemas.microsoft.com/office/powerpoint/2010/main" val="2040901487"/>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67AB43-3804-4C44-9DF3-CAC26A256C5B}"/>
              </a:ext>
            </a:extLst>
          </p:cNvPr>
          <p:cNvSpPr>
            <a:spLocks noGrp="1"/>
          </p:cNvSpPr>
          <p:nvPr>
            <p:ph type="ctrTitle"/>
          </p:nvPr>
        </p:nvSpPr>
        <p:spPr/>
        <p:txBody>
          <a:bodyPr>
            <a:normAutofit/>
          </a:bodyPr>
          <a:lstStyle/>
          <a:p>
            <a:r>
              <a:rPr lang="en-US" dirty="0"/>
              <a:t>Characteristics of Wind and Solar</a:t>
            </a:r>
          </a:p>
        </p:txBody>
      </p:sp>
      <p:sp>
        <p:nvSpPr>
          <p:cNvPr id="2" name="Content Placeholder 1">
            <a:extLst>
              <a:ext uri="{FF2B5EF4-FFF2-40B4-BE49-F238E27FC236}">
                <a16:creationId xmlns:a16="http://schemas.microsoft.com/office/drawing/2014/main" id="{3C12F5E8-A09F-4FE9-B446-5E081AF2E634}"/>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90E8B65A-A011-431F-B995-265B59425A1C}"/>
              </a:ext>
            </a:extLst>
          </p:cNvPr>
          <p:cNvSpPr>
            <a:spLocks noGrp="1"/>
          </p:cNvSpPr>
          <p:nvPr>
            <p:ph type="sldNum" sz="quarter" idx="4294967295"/>
          </p:nvPr>
        </p:nvSpPr>
        <p:spPr>
          <a:xfrm>
            <a:off x="11645900" y="6483350"/>
            <a:ext cx="546100" cy="266700"/>
          </a:xfrm>
          <a:prstGeom prst="rect">
            <a:avLst/>
          </a:prstGeom>
        </p:spPr>
        <p:txBody>
          <a:bodyPr/>
          <a:lstStyle/>
          <a:p>
            <a:pPr algn="ctr"/>
            <a:fld id="{0C3A1854-6B63-4059-B360-A3C4972BF0FC}" type="slidenum">
              <a:rPr lang="ko-KR" altLang="en-US" smtClean="0"/>
              <a:pPr algn="ctr"/>
              <a:t>351</a:t>
            </a:fld>
            <a:endParaRPr lang="ko-KR" altLang="en-US" dirty="0"/>
          </a:p>
        </p:txBody>
      </p:sp>
      <p:pic>
        <p:nvPicPr>
          <p:cNvPr id="6" name="Picture 5">
            <a:extLst>
              <a:ext uri="{FF2B5EF4-FFF2-40B4-BE49-F238E27FC236}">
                <a16:creationId xmlns:a16="http://schemas.microsoft.com/office/drawing/2014/main" id="{64FDB0D3-1369-445B-8A55-0584B6961D7A}"/>
              </a:ext>
            </a:extLst>
          </p:cNvPr>
          <p:cNvPicPr>
            <a:picLocks noChangeAspect="1"/>
          </p:cNvPicPr>
          <p:nvPr/>
        </p:nvPicPr>
        <p:blipFill>
          <a:blip r:embed="rId2"/>
          <a:stretch>
            <a:fillRect/>
          </a:stretch>
        </p:blipFill>
        <p:spPr>
          <a:xfrm>
            <a:off x="2258982" y="2037054"/>
            <a:ext cx="7676674" cy="1584861"/>
          </a:xfrm>
          <a:prstGeom prst="rect">
            <a:avLst/>
          </a:prstGeom>
        </p:spPr>
      </p:pic>
      <p:pic>
        <p:nvPicPr>
          <p:cNvPr id="8" name="Picture 7">
            <a:extLst>
              <a:ext uri="{FF2B5EF4-FFF2-40B4-BE49-F238E27FC236}">
                <a16:creationId xmlns:a16="http://schemas.microsoft.com/office/drawing/2014/main" id="{EA77FEC6-0897-4330-A3ED-6A5C97C3EAE6}"/>
              </a:ext>
            </a:extLst>
          </p:cNvPr>
          <p:cNvPicPr>
            <a:picLocks noChangeAspect="1"/>
          </p:cNvPicPr>
          <p:nvPr/>
        </p:nvPicPr>
        <p:blipFill>
          <a:blip r:embed="rId3"/>
          <a:stretch>
            <a:fillRect/>
          </a:stretch>
        </p:blipFill>
        <p:spPr>
          <a:xfrm>
            <a:off x="2256344" y="4066561"/>
            <a:ext cx="7666938" cy="1678384"/>
          </a:xfrm>
          <a:prstGeom prst="rect">
            <a:avLst/>
          </a:prstGeom>
        </p:spPr>
      </p:pic>
    </p:spTree>
    <p:extLst>
      <p:ext uri="{BB962C8B-B14F-4D97-AF65-F5344CB8AC3E}">
        <p14:creationId xmlns:p14="http://schemas.microsoft.com/office/powerpoint/2010/main" val="3055410437"/>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2E26-FFAD-47CA-BF55-0273617A8ECD}"/>
              </a:ext>
            </a:extLst>
          </p:cNvPr>
          <p:cNvSpPr>
            <a:spLocks noGrp="1"/>
          </p:cNvSpPr>
          <p:nvPr>
            <p:ph type="ctrTitle"/>
          </p:nvPr>
        </p:nvSpPr>
        <p:spPr/>
        <p:txBody>
          <a:bodyPr/>
          <a:lstStyle/>
          <a:p>
            <a:r>
              <a:rPr lang="en-029" dirty="0"/>
              <a:t>Wind and Electricity Price – One Day</a:t>
            </a:r>
          </a:p>
        </p:txBody>
      </p:sp>
      <p:sp>
        <p:nvSpPr>
          <p:cNvPr id="3" name="Content Placeholder 2">
            <a:extLst>
              <a:ext uri="{FF2B5EF4-FFF2-40B4-BE49-F238E27FC236}">
                <a16:creationId xmlns:a16="http://schemas.microsoft.com/office/drawing/2014/main" id="{9EE53C11-CD2B-41C2-AF8A-1CFCFA58292E}"/>
              </a:ext>
            </a:extLst>
          </p:cNvPr>
          <p:cNvSpPr>
            <a:spLocks noGrp="1"/>
          </p:cNvSpPr>
          <p:nvPr>
            <p:ph type="body" sz="quarter" idx="13"/>
          </p:nvPr>
        </p:nvSpPr>
        <p:spPr/>
        <p:txBody>
          <a:bodyPr/>
          <a:lstStyle/>
          <a:p>
            <a:r>
              <a:rPr lang="en-029" dirty="0"/>
              <a:t>One Day Patterns</a:t>
            </a:r>
          </a:p>
        </p:txBody>
      </p:sp>
      <p:pic>
        <p:nvPicPr>
          <p:cNvPr id="4" name="Picture 3">
            <a:extLst>
              <a:ext uri="{FF2B5EF4-FFF2-40B4-BE49-F238E27FC236}">
                <a16:creationId xmlns:a16="http://schemas.microsoft.com/office/drawing/2014/main" id="{77C228F5-E202-485B-9E6E-3DB1BDF3C895}"/>
              </a:ext>
            </a:extLst>
          </p:cNvPr>
          <p:cNvPicPr>
            <a:picLocks noChangeAspect="1"/>
          </p:cNvPicPr>
          <p:nvPr/>
        </p:nvPicPr>
        <p:blipFill>
          <a:blip r:embed="rId2"/>
          <a:stretch>
            <a:fillRect/>
          </a:stretch>
        </p:blipFill>
        <p:spPr>
          <a:xfrm>
            <a:off x="2320508" y="1967511"/>
            <a:ext cx="2958859" cy="1778979"/>
          </a:xfrm>
          <a:prstGeom prst="rect">
            <a:avLst/>
          </a:prstGeom>
        </p:spPr>
      </p:pic>
      <p:pic>
        <p:nvPicPr>
          <p:cNvPr id="5" name="Picture 4">
            <a:extLst>
              <a:ext uri="{FF2B5EF4-FFF2-40B4-BE49-F238E27FC236}">
                <a16:creationId xmlns:a16="http://schemas.microsoft.com/office/drawing/2014/main" id="{68DC661C-0CF7-480A-86CE-91B5510F969C}"/>
              </a:ext>
            </a:extLst>
          </p:cNvPr>
          <p:cNvPicPr>
            <a:picLocks noChangeAspect="1"/>
          </p:cNvPicPr>
          <p:nvPr/>
        </p:nvPicPr>
        <p:blipFill>
          <a:blip r:embed="rId3"/>
          <a:stretch>
            <a:fillRect/>
          </a:stretch>
        </p:blipFill>
        <p:spPr>
          <a:xfrm>
            <a:off x="6587708" y="1974137"/>
            <a:ext cx="2958859" cy="1778979"/>
          </a:xfrm>
          <a:prstGeom prst="rect">
            <a:avLst/>
          </a:prstGeom>
        </p:spPr>
      </p:pic>
      <p:pic>
        <p:nvPicPr>
          <p:cNvPr id="6" name="Picture 5">
            <a:extLst>
              <a:ext uri="{FF2B5EF4-FFF2-40B4-BE49-F238E27FC236}">
                <a16:creationId xmlns:a16="http://schemas.microsoft.com/office/drawing/2014/main" id="{4F740635-60F8-4879-AA62-6489F859AD9D}"/>
              </a:ext>
            </a:extLst>
          </p:cNvPr>
          <p:cNvPicPr>
            <a:picLocks noChangeAspect="1"/>
          </p:cNvPicPr>
          <p:nvPr/>
        </p:nvPicPr>
        <p:blipFill>
          <a:blip r:embed="rId4"/>
          <a:stretch>
            <a:fillRect/>
          </a:stretch>
        </p:blipFill>
        <p:spPr>
          <a:xfrm>
            <a:off x="2320508" y="4349011"/>
            <a:ext cx="2958859" cy="1778979"/>
          </a:xfrm>
          <a:prstGeom prst="rect">
            <a:avLst/>
          </a:prstGeom>
        </p:spPr>
      </p:pic>
      <p:pic>
        <p:nvPicPr>
          <p:cNvPr id="7" name="Picture 6">
            <a:extLst>
              <a:ext uri="{FF2B5EF4-FFF2-40B4-BE49-F238E27FC236}">
                <a16:creationId xmlns:a16="http://schemas.microsoft.com/office/drawing/2014/main" id="{BE76914A-7F5C-4A1E-8CE7-57E0F68D6759}"/>
              </a:ext>
            </a:extLst>
          </p:cNvPr>
          <p:cNvPicPr>
            <a:picLocks noChangeAspect="1"/>
          </p:cNvPicPr>
          <p:nvPr/>
        </p:nvPicPr>
        <p:blipFill>
          <a:blip r:embed="rId5"/>
          <a:stretch>
            <a:fillRect/>
          </a:stretch>
        </p:blipFill>
        <p:spPr>
          <a:xfrm>
            <a:off x="6587708" y="4368311"/>
            <a:ext cx="2958859" cy="1778979"/>
          </a:xfrm>
          <a:prstGeom prst="rect">
            <a:avLst/>
          </a:prstGeom>
        </p:spPr>
      </p:pic>
    </p:spTree>
    <p:extLst>
      <p:ext uri="{BB962C8B-B14F-4D97-AF65-F5344CB8AC3E}">
        <p14:creationId xmlns:p14="http://schemas.microsoft.com/office/powerpoint/2010/main" val="424974478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4808-F6DF-9CF4-7F7A-2B6BF70C8172}"/>
              </a:ext>
            </a:extLst>
          </p:cNvPr>
          <p:cNvSpPr>
            <a:spLocks noGrp="1"/>
          </p:cNvSpPr>
          <p:nvPr>
            <p:ph type="ctrTitle"/>
          </p:nvPr>
        </p:nvSpPr>
        <p:spPr/>
        <p:txBody>
          <a:bodyPr>
            <a:normAutofit/>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FFF1681A-1362-7369-6FBD-BD3023F47568}"/>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4895520-ED6A-B23E-C58D-770B21D51A51}"/>
              </a:ext>
            </a:extLst>
          </p:cNvPr>
          <p:cNvPicPr>
            <a:picLocks noChangeAspect="1"/>
          </p:cNvPicPr>
          <p:nvPr/>
        </p:nvPicPr>
        <p:blipFill>
          <a:blip r:embed="rId2"/>
          <a:stretch>
            <a:fillRect/>
          </a:stretch>
        </p:blipFill>
        <p:spPr>
          <a:xfrm>
            <a:off x="3149451" y="2263083"/>
            <a:ext cx="6114623" cy="4350164"/>
          </a:xfrm>
          <a:prstGeom prst="rect">
            <a:avLst/>
          </a:prstGeom>
        </p:spPr>
      </p:pic>
    </p:spTree>
    <p:extLst>
      <p:ext uri="{BB962C8B-B14F-4D97-AF65-F5344CB8AC3E}">
        <p14:creationId xmlns:p14="http://schemas.microsoft.com/office/powerpoint/2010/main" val="46523147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8F209-1C13-EBE1-F35C-3476418B2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D489C-0BC5-B197-FBC5-F10E3A8EC400}"/>
              </a:ext>
            </a:extLst>
          </p:cNvPr>
          <p:cNvSpPr>
            <a:spLocks noGrp="1"/>
          </p:cNvSpPr>
          <p:nvPr>
            <p:ph type="ctrTitle"/>
          </p:nvPr>
        </p:nvSpPr>
        <p:spPr/>
        <p:txBody>
          <a:bodyPr>
            <a:normAutofit/>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8C485555-9B23-330C-2956-5C6F8B8B89E1}"/>
              </a:ext>
            </a:extLst>
          </p:cNvPr>
          <p:cNvSpPr>
            <a:spLocks noGrp="1"/>
          </p:cNvSpPr>
          <p:nvPr>
            <p:ph type="body" sz="quarter" idx="13"/>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1511B236-59C3-921A-3FED-D995BD1DCC13}"/>
              </a:ext>
            </a:extLst>
          </p:cNvPr>
          <p:cNvPicPr>
            <a:picLocks noChangeAspect="1"/>
          </p:cNvPicPr>
          <p:nvPr/>
        </p:nvPicPr>
        <p:blipFill>
          <a:blip r:embed="rId2"/>
          <a:stretch>
            <a:fillRect/>
          </a:stretch>
        </p:blipFill>
        <p:spPr>
          <a:xfrm>
            <a:off x="2835564" y="2126974"/>
            <a:ext cx="6299392" cy="4516545"/>
          </a:xfrm>
          <a:prstGeom prst="rect">
            <a:avLst/>
          </a:prstGeom>
        </p:spPr>
      </p:pic>
    </p:spTree>
    <p:extLst>
      <p:ext uri="{BB962C8B-B14F-4D97-AF65-F5344CB8AC3E}">
        <p14:creationId xmlns:p14="http://schemas.microsoft.com/office/powerpoint/2010/main" val="236253571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C7961-B668-5343-8132-8828D1A885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7A90D-18EB-150A-9ACB-9205FC4524C0}"/>
              </a:ext>
            </a:extLst>
          </p:cNvPr>
          <p:cNvSpPr>
            <a:spLocks noGrp="1"/>
          </p:cNvSpPr>
          <p:nvPr>
            <p:ph type="ctrTitle"/>
          </p:nvPr>
        </p:nvSpPr>
        <p:spPr/>
        <p:txBody>
          <a:bodyPr>
            <a:normAutofit/>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42C712AC-7510-6464-A16F-72C2DBA47633}"/>
              </a:ext>
            </a:extLst>
          </p:cNvPr>
          <p:cNvSpPr>
            <a:spLocks noGrp="1"/>
          </p:cNvSpPr>
          <p:nvPr>
            <p:ph type="body" sz="quarter" idx="13"/>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90398404-9B1B-6E50-45FA-66E8C6387754}"/>
              </a:ext>
            </a:extLst>
          </p:cNvPr>
          <p:cNvPicPr>
            <a:picLocks noChangeAspect="1"/>
          </p:cNvPicPr>
          <p:nvPr/>
        </p:nvPicPr>
        <p:blipFill>
          <a:blip r:embed="rId2"/>
          <a:stretch>
            <a:fillRect/>
          </a:stretch>
        </p:blipFill>
        <p:spPr>
          <a:xfrm>
            <a:off x="3050894" y="2326239"/>
            <a:ext cx="6090212" cy="4438211"/>
          </a:xfrm>
          <a:prstGeom prst="rect">
            <a:avLst/>
          </a:prstGeom>
        </p:spPr>
      </p:pic>
    </p:spTree>
    <p:extLst>
      <p:ext uri="{BB962C8B-B14F-4D97-AF65-F5344CB8AC3E}">
        <p14:creationId xmlns:p14="http://schemas.microsoft.com/office/powerpoint/2010/main" val="3780286732"/>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235D8-8404-6557-028E-EE0BD439D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4770D-E604-5743-88FE-6E4B64F0368E}"/>
              </a:ext>
            </a:extLst>
          </p:cNvPr>
          <p:cNvSpPr>
            <a:spLocks noGrp="1"/>
          </p:cNvSpPr>
          <p:nvPr>
            <p:ph type="ctrTitle"/>
          </p:nvPr>
        </p:nvSpPr>
        <p:spPr/>
        <p:txBody>
          <a:bodyPr>
            <a:normAutofit/>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50F1A30E-C627-C309-4A19-59AD7BE63983}"/>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4FD456D-7896-3091-CDE0-EEB928E54396}"/>
              </a:ext>
            </a:extLst>
          </p:cNvPr>
          <p:cNvPicPr>
            <a:picLocks noChangeAspect="1"/>
          </p:cNvPicPr>
          <p:nvPr/>
        </p:nvPicPr>
        <p:blipFill>
          <a:blip r:embed="rId2"/>
          <a:stretch>
            <a:fillRect/>
          </a:stretch>
        </p:blipFill>
        <p:spPr>
          <a:xfrm>
            <a:off x="3223491" y="2333292"/>
            <a:ext cx="6071121" cy="4440685"/>
          </a:xfrm>
          <a:prstGeom prst="rect">
            <a:avLst/>
          </a:prstGeom>
        </p:spPr>
      </p:pic>
    </p:spTree>
    <p:extLst>
      <p:ext uri="{BB962C8B-B14F-4D97-AF65-F5344CB8AC3E}">
        <p14:creationId xmlns:p14="http://schemas.microsoft.com/office/powerpoint/2010/main" val="1887106077"/>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BFF31-15CA-295C-4ED7-4EE793875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F8C3AC-90D8-7ECB-4E1F-9989364EA9F4}"/>
              </a:ext>
            </a:extLst>
          </p:cNvPr>
          <p:cNvSpPr>
            <a:spLocks noGrp="1"/>
          </p:cNvSpPr>
          <p:nvPr>
            <p:ph type="ctrTitle"/>
          </p:nvPr>
        </p:nvSpPr>
        <p:spPr/>
        <p:txBody>
          <a:bodyPr>
            <a:normAutofit/>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59AA2FD3-E715-D37A-CC1B-94EB857A545D}"/>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A20AE3E-6230-5BED-CFFB-B58935B597EA}"/>
              </a:ext>
            </a:extLst>
          </p:cNvPr>
          <p:cNvPicPr>
            <a:picLocks noChangeAspect="1"/>
          </p:cNvPicPr>
          <p:nvPr/>
        </p:nvPicPr>
        <p:blipFill>
          <a:blip r:embed="rId2"/>
          <a:stretch>
            <a:fillRect/>
          </a:stretch>
        </p:blipFill>
        <p:spPr>
          <a:xfrm>
            <a:off x="2992583" y="2329128"/>
            <a:ext cx="6025519" cy="4375578"/>
          </a:xfrm>
          <a:prstGeom prst="rect">
            <a:avLst/>
          </a:prstGeom>
        </p:spPr>
      </p:pic>
    </p:spTree>
    <p:extLst>
      <p:ext uri="{BB962C8B-B14F-4D97-AF65-F5344CB8AC3E}">
        <p14:creationId xmlns:p14="http://schemas.microsoft.com/office/powerpoint/2010/main" val="3887954466"/>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B6E78-709B-B1E4-3390-1BA2B5783B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AF67A8-742E-F253-C4BB-4B43E814202F}"/>
              </a:ext>
            </a:extLst>
          </p:cNvPr>
          <p:cNvSpPr>
            <a:spLocks noGrp="1"/>
          </p:cNvSpPr>
          <p:nvPr>
            <p:ph type="ctrTitle"/>
          </p:nvPr>
        </p:nvSpPr>
        <p:spPr/>
        <p:txBody>
          <a:bodyPr>
            <a:normAutofit/>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30E452D5-827D-F446-B156-4A8692B062C3}"/>
              </a:ext>
            </a:extLst>
          </p:cNvPr>
          <p:cNvSpPr>
            <a:spLocks noGrp="1"/>
          </p:cNvSpPr>
          <p:nvPr>
            <p:ph type="body" sz="quarter" idx="13"/>
          </p:nvPr>
        </p:nvSpPr>
        <p:spPr/>
        <p:txBody>
          <a:bodyPr/>
          <a:lstStyle/>
          <a:p>
            <a:r>
              <a:rPr lang="en-US" dirty="0"/>
              <a:t>,</a:t>
            </a:r>
          </a:p>
          <a:p>
            <a:endParaRPr lang="en-US" dirty="0"/>
          </a:p>
        </p:txBody>
      </p:sp>
      <p:pic>
        <p:nvPicPr>
          <p:cNvPr id="8" name="Picture 7">
            <a:extLst>
              <a:ext uri="{FF2B5EF4-FFF2-40B4-BE49-F238E27FC236}">
                <a16:creationId xmlns:a16="http://schemas.microsoft.com/office/drawing/2014/main" id="{D3EAB7B3-EA6F-3937-48E6-EFBA63C9CA8D}"/>
              </a:ext>
            </a:extLst>
          </p:cNvPr>
          <p:cNvPicPr>
            <a:picLocks noChangeAspect="1"/>
          </p:cNvPicPr>
          <p:nvPr/>
        </p:nvPicPr>
        <p:blipFill>
          <a:blip r:embed="rId2"/>
          <a:stretch>
            <a:fillRect/>
          </a:stretch>
        </p:blipFill>
        <p:spPr>
          <a:xfrm>
            <a:off x="2859524" y="2126974"/>
            <a:ext cx="6187202" cy="4521095"/>
          </a:xfrm>
          <a:prstGeom prst="rect">
            <a:avLst/>
          </a:prstGeom>
        </p:spPr>
      </p:pic>
    </p:spTree>
    <p:extLst>
      <p:ext uri="{BB962C8B-B14F-4D97-AF65-F5344CB8AC3E}">
        <p14:creationId xmlns:p14="http://schemas.microsoft.com/office/powerpoint/2010/main" val="425252993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F94AC-CCE7-47A7-DFEF-85901ADF8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B0206-7EBE-4F57-35FA-B9250AEC2754}"/>
              </a:ext>
            </a:extLst>
          </p:cNvPr>
          <p:cNvSpPr>
            <a:spLocks noGrp="1"/>
          </p:cNvSpPr>
          <p:nvPr>
            <p:ph type="ctrTitle"/>
          </p:nvPr>
        </p:nvSpPr>
        <p:spPr/>
        <p:txBody>
          <a:bodyPr>
            <a:normAutofit/>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2501B83F-7E8C-D9FF-1C91-9F55676F9433}"/>
              </a:ext>
            </a:extLst>
          </p:cNvPr>
          <p:cNvSpPr>
            <a:spLocks noGrp="1"/>
          </p:cNvSpPr>
          <p:nvPr>
            <p:ph type="body" sz="quarter" idx="13"/>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7D7A88DC-3C2B-E25B-91D8-ACD38FE0802A}"/>
              </a:ext>
            </a:extLst>
          </p:cNvPr>
          <p:cNvPicPr>
            <a:picLocks noChangeAspect="1"/>
          </p:cNvPicPr>
          <p:nvPr/>
        </p:nvPicPr>
        <p:blipFill>
          <a:blip r:embed="rId2"/>
          <a:stretch>
            <a:fillRect/>
          </a:stretch>
        </p:blipFill>
        <p:spPr>
          <a:xfrm>
            <a:off x="3033394" y="2414542"/>
            <a:ext cx="6125213" cy="4443459"/>
          </a:xfrm>
          <a:prstGeom prst="rect">
            <a:avLst/>
          </a:prstGeom>
        </p:spPr>
      </p:pic>
    </p:spTree>
    <p:extLst>
      <p:ext uri="{BB962C8B-B14F-4D97-AF65-F5344CB8AC3E}">
        <p14:creationId xmlns:p14="http://schemas.microsoft.com/office/powerpoint/2010/main" val="3118595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90BE-4FD7-A547-8E0D-5EFC5DCC5444}"/>
              </a:ext>
            </a:extLst>
          </p:cNvPr>
          <p:cNvSpPr>
            <a:spLocks noGrp="1"/>
          </p:cNvSpPr>
          <p:nvPr>
            <p:ph type="ctrTitle"/>
          </p:nvPr>
        </p:nvSpPr>
        <p:spPr/>
        <p:txBody>
          <a:bodyPr/>
          <a:lstStyle/>
          <a:p>
            <a:r>
              <a:rPr lang="en-US" dirty="0"/>
              <a:t>Average Temperature by Year</a:t>
            </a:r>
          </a:p>
        </p:txBody>
      </p:sp>
      <p:sp>
        <p:nvSpPr>
          <p:cNvPr id="3" name="Content Placeholder 2">
            <a:extLst>
              <a:ext uri="{FF2B5EF4-FFF2-40B4-BE49-F238E27FC236}">
                <a16:creationId xmlns:a16="http://schemas.microsoft.com/office/drawing/2014/main" id="{37E15474-C4E0-A6B7-CF17-70E22EDF7CAB}"/>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8AD0DD8-4E6A-A544-753D-6CE0224CFFFA}"/>
              </a:ext>
            </a:extLst>
          </p:cNvPr>
          <p:cNvPicPr>
            <a:picLocks noChangeAspect="1"/>
          </p:cNvPicPr>
          <p:nvPr/>
        </p:nvPicPr>
        <p:blipFill>
          <a:blip r:embed="rId2"/>
          <a:stretch>
            <a:fillRect/>
          </a:stretch>
        </p:blipFill>
        <p:spPr>
          <a:xfrm>
            <a:off x="3063277" y="2354024"/>
            <a:ext cx="5905232" cy="4252409"/>
          </a:xfrm>
          <a:prstGeom prst="rect">
            <a:avLst/>
          </a:prstGeom>
        </p:spPr>
      </p:pic>
    </p:spTree>
    <p:extLst>
      <p:ext uri="{BB962C8B-B14F-4D97-AF65-F5344CB8AC3E}">
        <p14:creationId xmlns:p14="http://schemas.microsoft.com/office/powerpoint/2010/main" val="4016047788"/>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EC4A-E0BC-5AE9-92AE-057C31C8FA8C}"/>
              </a:ext>
            </a:extLst>
          </p:cNvPr>
          <p:cNvSpPr>
            <a:spLocks noGrp="1"/>
          </p:cNvSpPr>
          <p:nvPr>
            <p:ph type="ctrTitle"/>
          </p:nvPr>
        </p:nvSpPr>
        <p:spPr/>
        <p:txBody>
          <a:bodyPr/>
          <a:lstStyle/>
          <a:p>
            <a:r>
              <a:rPr lang="en-US" dirty="0"/>
              <a:t>Example of Use Case</a:t>
            </a:r>
          </a:p>
        </p:txBody>
      </p:sp>
      <p:sp>
        <p:nvSpPr>
          <p:cNvPr id="3" name="Content Placeholder 2">
            <a:extLst>
              <a:ext uri="{FF2B5EF4-FFF2-40B4-BE49-F238E27FC236}">
                <a16:creationId xmlns:a16="http://schemas.microsoft.com/office/drawing/2014/main" id="{BD25C008-D40A-5896-AD5C-EFAEA72229D3}"/>
              </a:ext>
            </a:extLst>
          </p:cNvPr>
          <p:cNvSpPr>
            <a:spLocks noGrp="1"/>
          </p:cNvSpPr>
          <p:nvPr>
            <p:ph type="body" sz="quarter" idx="13"/>
          </p:nvPr>
        </p:nvSpPr>
        <p:spPr/>
        <p:txBody>
          <a:bodyPr/>
          <a:lstStyle/>
          <a:p>
            <a:r>
              <a:rPr lang="en-US" dirty="0"/>
              <a:t>Diagram of Case</a:t>
            </a:r>
          </a:p>
          <a:p>
            <a:endParaRPr lang="en-US" dirty="0"/>
          </a:p>
        </p:txBody>
      </p:sp>
      <p:pic>
        <p:nvPicPr>
          <p:cNvPr id="5" name="Picture 4">
            <a:extLst>
              <a:ext uri="{FF2B5EF4-FFF2-40B4-BE49-F238E27FC236}">
                <a16:creationId xmlns:a16="http://schemas.microsoft.com/office/drawing/2014/main" id="{FBB5BD24-C727-6B90-263C-3791AEDA9B85}"/>
              </a:ext>
            </a:extLst>
          </p:cNvPr>
          <p:cNvPicPr>
            <a:picLocks noChangeAspect="1"/>
          </p:cNvPicPr>
          <p:nvPr/>
        </p:nvPicPr>
        <p:blipFill>
          <a:blip r:embed="rId2"/>
          <a:stretch>
            <a:fillRect/>
          </a:stretch>
        </p:blipFill>
        <p:spPr>
          <a:xfrm>
            <a:off x="2403918" y="1877251"/>
            <a:ext cx="7349682" cy="4567905"/>
          </a:xfrm>
          <a:prstGeom prst="rect">
            <a:avLst/>
          </a:prstGeom>
        </p:spPr>
      </p:pic>
    </p:spTree>
    <p:extLst>
      <p:ext uri="{BB962C8B-B14F-4D97-AF65-F5344CB8AC3E}">
        <p14:creationId xmlns:p14="http://schemas.microsoft.com/office/powerpoint/2010/main" val="2184496374"/>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EB33-58DA-788A-D89B-FBDB728DC701}"/>
              </a:ext>
            </a:extLst>
          </p:cNvPr>
          <p:cNvSpPr>
            <a:spLocks noGrp="1"/>
          </p:cNvSpPr>
          <p:nvPr>
            <p:ph type="ctrTitle"/>
          </p:nvPr>
        </p:nvSpPr>
        <p:spPr/>
        <p:txBody>
          <a:bodyPr/>
          <a:lstStyle/>
          <a:p>
            <a:r>
              <a:rPr lang="en-US" dirty="0"/>
              <a:t>Project Structure</a:t>
            </a:r>
          </a:p>
        </p:txBody>
      </p:sp>
      <p:sp>
        <p:nvSpPr>
          <p:cNvPr id="3" name="Content Placeholder 2">
            <a:extLst>
              <a:ext uri="{FF2B5EF4-FFF2-40B4-BE49-F238E27FC236}">
                <a16:creationId xmlns:a16="http://schemas.microsoft.com/office/drawing/2014/main" id="{4FE9E6AA-0DF1-957D-C462-7854062BCE73}"/>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455D6CE-EFEC-F435-D710-66E3A85A50FE}"/>
              </a:ext>
            </a:extLst>
          </p:cNvPr>
          <p:cNvPicPr>
            <a:picLocks noChangeAspect="1"/>
          </p:cNvPicPr>
          <p:nvPr/>
        </p:nvPicPr>
        <p:blipFill>
          <a:blip r:embed="rId2"/>
          <a:stretch>
            <a:fillRect/>
          </a:stretch>
        </p:blipFill>
        <p:spPr>
          <a:xfrm>
            <a:off x="2378165" y="2722384"/>
            <a:ext cx="7239372" cy="3454578"/>
          </a:xfrm>
          <a:prstGeom prst="rect">
            <a:avLst/>
          </a:prstGeom>
        </p:spPr>
      </p:pic>
    </p:spTree>
    <p:extLst>
      <p:ext uri="{BB962C8B-B14F-4D97-AF65-F5344CB8AC3E}">
        <p14:creationId xmlns:p14="http://schemas.microsoft.com/office/powerpoint/2010/main" val="3267017865"/>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A33A5-BD9B-5854-8415-E3A5F37A198C}"/>
              </a:ext>
            </a:extLst>
          </p:cNvPr>
          <p:cNvSpPr>
            <a:spLocks noGrp="1"/>
          </p:cNvSpPr>
          <p:nvPr>
            <p:ph type="ctrTitle"/>
          </p:nvPr>
        </p:nvSpPr>
        <p:spPr/>
        <p:txBody>
          <a:bodyPr/>
          <a:lstStyle/>
          <a:p>
            <a:r>
              <a:rPr lang="en-US" dirty="0"/>
              <a:t>Barbados and Hydrogen for Storage</a:t>
            </a:r>
          </a:p>
        </p:txBody>
      </p:sp>
      <p:sp>
        <p:nvSpPr>
          <p:cNvPr id="3" name="Content Placeholder 2">
            <a:extLst>
              <a:ext uri="{FF2B5EF4-FFF2-40B4-BE49-F238E27FC236}">
                <a16:creationId xmlns:a16="http://schemas.microsoft.com/office/drawing/2014/main" id="{39F814D1-5ECC-3EEB-C8B2-D2C43094AD6F}"/>
              </a:ext>
            </a:extLst>
          </p:cNvPr>
          <p:cNvSpPr>
            <a:spLocks noGrp="1"/>
          </p:cNvSpPr>
          <p:nvPr>
            <p:ph type="body" sz="quarter" idx="13"/>
          </p:nvPr>
        </p:nvSpPr>
        <p:spPr/>
        <p:txBody>
          <a:bodyPr/>
          <a:lstStyle/>
          <a:p>
            <a:r>
              <a:rPr lang="en-US" dirty="0"/>
              <a:t>GCF from Barbados</a:t>
            </a:r>
          </a:p>
          <a:p>
            <a:endParaRPr lang="en-US" dirty="0"/>
          </a:p>
        </p:txBody>
      </p:sp>
      <p:pic>
        <p:nvPicPr>
          <p:cNvPr id="5" name="Picture 4">
            <a:extLst>
              <a:ext uri="{FF2B5EF4-FFF2-40B4-BE49-F238E27FC236}">
                <a16:creationId xmlns:a16="http://schemas.microsoft.com/office/drawing/2014/main" id="{6F3E331A-FC98-71A0-114B-FB135A9829E0}"/>
              </a:ext>
            </a:extLst>
          </p:cNvPr>
          <p:cNvPicPr>
            <a:picLocks noChangeAspect="1"/>
          </p:cNvPicPr>
          <p:nvPr/>
        </p:nvPicPr>
        <p:blipFill>
          <a:blip r:embed="rId2"/>
          <a:stretch>
            <a:fillRect/>
          </a:stretch>
        </p:blipFill>
        <p:spPr>
          <a:xfrm>
            <a:off x="2238177" y="3297899"/>
            <a:ext cx="7715647" cy="2349621"/>
          </a:xfrm>
          <a:prstGeom prst="rect">
            <a:avLst/>
          </a:prstGeom>
        </p:spPr>
      </p:pic>
    </p:spTree>
    <p:extLst>
      <p:ext uri="{BB962C8B-B14F-4D97-AF65-F5344CB8AC3E}">
        <p14:creationId xmlns:p14="http://schemas.microsoft.com/office/powerpoint/2010/main" val="364283272"/>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B9B00-F5C2-2058-1000-342D4EF21394}"/>
              </a:ext>
            </a:extLst>
          </p:cNvPr>
          <p:cNvSpPr>
            <a:spLocks noGrp="1"/>
          </p:cNvSpPr>
          <p:nvPr>
            <p:ph type="ctrTitle"/>
          </p:nvPr>
        </p:nvSpPr>
        <p:spPr/>
        <p:txBody>
          <a:bodyPr/>
          <a:lstStyle/>
          <a:p>
            <a:r>
              <a:rPr lang="en-US" dirty="0"/>
              <a:t>Water for Hydrogen Electrolyzer</a:t>
            </a:r>
          </a:p>
        </p:txBody>
      </p:sp>
      <p:sp>
        <p:nvSpPr>
          <p:cNvPr id="3" name="Content Placeholder 2">
            <a:extLst>
              <a:ext uri="{FF2B5EF4-FFF2-40B4-BE49-F238E27FC236}">
                <a16:creationId xmlns:a16="http://schemas.microsoft.com/office/drawing/2014/main" id="{0AA700A5-6530-ED9E-20D2-CA6374524250}"/>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ABAB78A-5870-9ECC-5D1B-A4CE7F38AAF1}"/>
              </a:ext>
            </a:extLst>
          </p:cNvPr>
          <p:cNvPicPr>
            <a:picLocks noChangeAspect="1"/>
          </p:cNvPicPr>
          <p:nvPr/>
        </p:nvPicPr>
        <p:blipFill>
          <a:blip r:embed="rId2"/>
          <a:stretch>
            <a:fillRect/>
          </a:stretch>
        </p:blipFill>
        <p:spPr>
          <a:xfrm>
            <a:off x="2206425" y="3000601"/>
            <a:ext cx="7779150" cy="2463927"/>
          </a:xfrm>
          <a:prstGeom prst="rect">
            <a:avLst/>
          </a:prstGeom>
        </p:spPr>
      </p:pic>
    </p:spTree>
    <p:extLst>
      <p:ext uri="{BB962C8B-B14F-4D97-AF65-F5344CB8AC3E}">
        <p14:creationId xmlns:p14="http://schemas.microsoft.com/office/powerpoint/2010/main" val="232606977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6CAF-CD23-12C9-B138-714AEBD33D70}"/>
              </a:ext>
            </a:extLst>
          </p:cNvPr>
          <p:cNvSpPr>
            <a:spLocks noGrp="1"/>
          </p:cNvSpPr>
          <p:nvPr>
            <p:ph type="ctrTitle"/>
          </p:nvPr>
        </p:nvSpPr>
        <p:spPr/>
        <p:txBody>
          <a:bodyPr/>
          <a:lstStyle/>
          <a:p>
            <a:r>
              <a:rPr lang="en-US" dirty="0"/>
              <a:t>Fuel Cell</a:t>
            </a:r>
          </a:p>
        </p:txBody>
      </p:sp>
      <p:sp>
        <p:nvSpPr>
          <p:cNvPr id="3" name="Content Placeholder 2">
            <a:extLst>
              <a:ext uri="{FF2B5EF4-FFF2-40B4-BE49-F238E27FC236}">
                <a16:creationId xmlns:a16="http://schemas.microsoft.com/office/drawing/2014/main" id="{68F65A25-946D-8CFC-C257-EA4C9C3B7A2E}"/>
              </a:ext>
            </a:extLst>
          </p:cNvPr>
          <p:cNvSpPr>
            <a:spLocks noGrp="1"/>
          </p:cNvSpPr>
          <p:nvPr>
            <p:ph type="body" sz="quarter" idx="13"/>
          </p:nvPr>
        </p:nvSpPr>
        <p:spPr/>
        <p:txBody>
          <a:bodyPr/>
          <a:lstStyle/>
          <a:p>
            <a:r>
              <a:rPr lang="en-US" dirty="0"/>
              <a:t>Fuel Cell for Hydrogen to Electricity</a:t>
            </a:r>
          </a:p>
          <a:p>
            <a:endParaRPr lang="en-US" dirty="0"/>
          </a:p>
          <a:p>
            <a:endParaRPr lang="en-US" dirty="0"/>
          </a:p>
        </p:txBody>
      </p:sp>
      <p:pic>
        <p:nvPicPr>
          <p:cNvPr id="5" name="Picture 4">
            <a:extLst>
              <a:ext uri="{FF2B5EF4-FFF2-40B4-BE49-F238E27FC236}">
                <a16:creationId xmlns:a16="http://schemas.microsoft.com/office/drawing/2014/main" id="{40DBEB24-54D7-A5E3-F2F9-8C878E555DC3}"/>
              </a:ext>
            </a:extLst>
          </p:cNvPr>
          <p:cNvPicPr>
            <a:picLocks noChangeAspect="1"/>
          </p:cNvPicPr>
          <p:nvPr/>
        </p:nvPicPr>
        <p:blipFill>
          <a:blip r:embed="rId2"/>
          <a:stretch>
            <a:fillRect/>
          </a:stretch>
        </p:blipFill>
        <p:spPr>
          <a:xfrm>
            <a:off x="2244527" y="3202365"/>
            <a:ext cx="7702946" cy="2152761"/>
          </a:xfrm>
          <a:prstGeom prst="rect">
            <a:avLst/>
          </a:prstGeom>
        </p:spPr>
      </p:pic>
    </p:spTree>
    <p:extLst>
      <p:ext uri="{BB962C8B-B14F-4D97-AF65-F5344CB8AC3E}">
        <p14:creationId xmlns:p14="http://schemas.microsoft.com/office/powerpoint/2010/main" val="3366703056"/>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2AE-8F6C-8752-A45B-6C13F8D21C9B}"/>
              </a:ext>
            </a:extLst>
          </p:cNvPr>
          <p:cNvSpPr>
            <a:spLocks noGrp="1"/>
          </p:cNvSpPr>
          <p:nvPr>
            <p:ph type="ctrTitle"/>
          </p:nvPr>
        </p:nvSpPr>
        <p:spPr/>
        <p:txBody>
          <a:bodyPr/>
          <a:lstStyle/>
          <a:p>
            <a:r>
              <a:rPr lang="en-US" dirty="0"/>
              <a:t>Lifetime of Electrolyzers</a:t>
            </a:r>
          </a:p>
        </p:txBody>
      </p:sp>
      <p:sp>
        <p:nvSpPr>
          <p:cNvPr id="3" name="Content Placeholder 2">
            <a:extLst>
              <a:ext uri="{FF2B5EF4-FFF2-40B4-BE49-F238E27FC236}">
                <a16:creationId xmlns:a16="http://schemas.microsoft.com/office/drawing/2014/main" id="{66421FC8-B7A1-6B99-B827-6029F4A445DD}"/>
              </a:ext>
            </a:extLst>
          </p:cNvPr>
          <p:cNvSpPr>
            <a:spLocks noGrp="1"/>
          </p:cNvSpPr>
          <p:nvPr>
            <p:ph type="body" sz="quarter" idx="13"/>
          </p:nvPr>
        </p:nvSpPr>
        <p:spPr/>
        <p:txBody>
          <a:bodyPr/>
          <a:lstStyle/>
          <a:p>
            <a:r>
              <a:rPr lang="en-US" dirty="0"/>
              <a:t>Electrolyzers</a:t>
            </a:r>
          </a:p>
          <a:p>
            <a:endParaRPr lang="en-US" dirty="0"/>
          </a:p>
          <a:p>
            <a:endParaRPr lang="en-US" dirty="0"/>
          </a:p>
        </p:txBody>
      </p:sp>
      <p:pic>
        <p:nvPicPr>
          <p:cNvPr id="5" name="Picture 4">
            <a:extLst>
              <a:ext uri="{FF2B5EF4-FFF2-40B4-BE49-F238E27FC236}">
                <a16:creationId xmlns:a16="http://schemas.microsoft.com/office/drawing/2014/main" id="{F7738144-B31E-7037-1D8A-EC22F33C3F90}"/>
              </a:ext>
            </a:extLst>
          </p:cNvPr>
          <p:cNvPicPr>
            <a:picLocks noChangeAspect="1"/>
          </p:cNvPicPr>
          <p:nvPr/>
        </p:nvPicPr>
        <p:blipFill>
          <a:blip r:embed="rId2"/>
          <a:stretch>
            <a:fillRect/>
          </a:stretch>
        </p:blipFill>
        <p:spPr>
          <a:xfrm>
            <a:off x="2079700" y="2994239"/>
            <a:ext cx="7836303" cy="2883048"/>
          </a:xfrm>
          <a:prstGeom prst="rect">
            <a:avLst/>
          </a:prstGeom>
        </p:spPr>
      </p:pic>
    </p:spTree>
    <p:extLst>
      <p:ext uri="{BB962C8B-B14F-4D97-AF65-F5344CB8AC3E}">
        <p14:creationId xmlns:p14="http://schemas.microsoft.com/office/powerpoint/2010/main" val="1974515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859D2-A04F-35DC-FE9D-89657918A418}"/>
              </a:ext>
            </a:extLst>
          </p:cNvPr>
          <p:cNvSpPr>
            <a:spLocks noGrp="1"/>
          </p:cNvSpPr>
          <p:nvPr>
            <p:ph type="ctrTitle"/>
          </p:nvPr>
        </p:nvSpPr>
        <p:spPr/>
        <p:txBody>
          <a:bodyPr>
            <a:normAutofit/>
          </a:bodyPr>
          <a:lstStyle/>
          <a:p>
            <a:r>
              <a:rPr lang="en-US" dirty="0"/>
              <a:t>To Model Base Load, Open File to Include Batteries in Hourly Analysis</a:t>
            </a:r>
          </a:p>
        </p:txBody>
      </p:sp>
      <p:sp>
        <p:nvSpPr>
          <p:cNvPr id="3" name="Content Placeholder 2">
            <a:extLst>
              <a:ext uri="{FF2B5EF4-FFF2-40B4-BE49-F238E27FC236}">
                <a16:creationId xmlns:a16="http://schemas.microsoft.com/office/drawing/2014/main" id="{F6874963-7218-46B4-E621-04A797064016}"/>
              </a:ext>
            </a:extLst>
          </p:cNvPr>
          <p:cNvSpPr>
            <a:spLocks noGrp="1"/>
          </p:cNvSpPr>
          <p:nvPr>
            <p:ph type="body" sz="quarter" idx="13"/>
          </p:nvPr>
        </p:nvSpPr>
        <p:spPr/>
        <p:txBody>
          <a:bodyPr>
            <a:normAutofit/>
          </a:bodyPr>
          <a:lstStyle/>
          <a:p>
            <a:pPr algn="l"/>
            <a:r>
              <a:rPr lang="en-US" sz="2400" dirty="0"/>
              <a:t>Use Case with Surplus Renewable Energy</a:t>
            </a:r>
          </a:p>
          <a:p>
            <a:pPr algn="l"/>
            <a:r>
              <a:rPr lang="en-US" sz="2400" dirty="0"/>
              <a:t>Adjust Solar for more detailed analysis of performance ratio and temperature</a:t>
            </a:r>
          </a:p>
          <a:p>
            <a:pPr algn="l"/>
            <a:r>
              <a:rPr lang="en-US" sz="2400" dirty="0"/>
              <a:t>Use hourly solar and wind with load curves and test the effectiveness of batteries in alternative cases with rainy days and so forth</a:t>
            </a:r>
          </a:p>
          <a:p>
            <a:pPr algn="l"/>
            <a:r>
              <a:rPr lang="en-US" sz="2400" dirty="0"/>
              <a:t>Incorporate the battery into the LCOE analysis</a:t>
            </a:r>
          </a:p>
          <a:p>
            <a:pPr algn="l"/>
            <a:r>
              <a:rPr lang="en-US" sz="2400" dirty="0"/>
              <a:t>Compare overall costs of solar and battery with other alternatives</a:t>
            </a:r>
          </a:p>
          <a:p>
            <a:pPr algn="l"/>
            <a:endParaRPr lang="en-US" sz="2400" dirty="0"/>
          </a:p>
        </p:txBody>
      </p:sp>
    </p:spTree>
    <p:extLst>
      <p:ext uri="{BB962C8B-B14F-4D97-AF65-F5344CB8AC3E}">
        <p14:creationId xmlns:p14="http://schemas.microsoft.com/office/powerpoint/2010/main" val="1775572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p:txBody>
          <a:bodyPr>
            <a:normAutofit/>
          </a:bodyPr>
          <a:lstStyle/>
          <a:p>
            <a:r>
              <a:rPr lang="en-JM" dirty="0"/>
              <a:t>What you Can and Cannot Control</a:t>
            </a:r>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2005024" y="2126973"/>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2077896" y="5020272"/>
            <a:ext cx="2139884" cy="1200329"/>
          </a:xfrm>
          <a:prstGeom prst="rect">
            <a:avLst/>
          </a:prstGeom>
          <a:solidFill>
            <a:srgbClr val="FFC000"/>
          </a:solidFill>
        </p:spPr>
        <p:txBody>
          <a:bodyPr wrap="square" rtlCol="0">
            <a:spAutoFit/>
          </a:bodyPr>
          <a:lstStyle/>
          <a:p>
            <a:r>
              <a:rPr lang="en-US" dirty="0"/>
              <a:t>Controllable – type of panels, cleaning, wiring, inverter size, tracking …</a:t>
            </a:r>
          </a:p>
        </p:txBody>
      </p:sp>
      <p:cxnSp>
        <p:nvCxnSpPr>
          <p:cNvPr id="4" name="Straight Arrow Connector 3">
            <a:extLst>
              <a:ext uri="{FF2B5EF4-FFF2-40B4-BE49-F238E27FC236}">
                <a16:creationId xmlns:a16="http://schemas.microsoft.com/office/drawing/2014/main" id="{3F3EA136-059D-4FBB-9495-375E5436F3F0}"/>
              </a:ext>
            </a:extLst>
          </p:cNvPr>
          <p:cNvCxnSpPr/>
          <p:nvPr/>
        </p:nvCxnSpPr>
        <p:spPr>
          <a:xfrm>
            <a:off x="4116371" y="3638747"/>
            <a:ext cx="697584" cy="923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F9C78F-2096-4C17-9DD5-366566BC436E}"/>
              </a:ext>
            </a:extLst>
          </p:cNvPr>
          <p:cNvSpPr txBox="1"/>
          <p:nvPr/>
        </p:nvSpPr>
        <p:spPr>
          <a:xfrm>
            <a:off x="8498009" y="1901513"/>
            <a:ext cx="2083323" cy="923330"/>
          </a:xfrm>
          <a:prstGeom prst="rect">
            <a:avLst/>
          </a:prstGeom>
          <a:solidFill>
            <a:srgbClr val="FFC000"/>
          </a:solidFill>
        </p:spPr>
        <p:txBody>
          <a:bodyPr wrap="square" rtlCol="0">
            <a:spAutoFit/>
          </a:bodyPr>
          <a:lstStyle/>
          <a:p>
            <a:r>
              <a:rPr lang="en-US" dirty="0"/>
              <a:t>Capacity Factor of Generation to Grid relative to kWp</a:t>
            </a:r>
          </a:p>
        </p:txBody>
      </p:sp>
      <p:cxnSp>
        <p:nvCxnSpPr>
          <p:cNvPr id="7" name="Straight Arrow Connector 6">
            <a:extLst>
              <a:ext uri="{FF2B5EF4-FFF2-40B4-BE49-F238E27FC236}">
                <a16:creationId xmlns:a16="http://schemas.microsoft.com/office/drawing/2014/main" id="{B6188133-C76A-4450-840F-F55A0605EFA2}"/>
              </a:ext>
            </a:extLst>
          </p:cNvPr>
          <p:cNvCxnSpPr/>
          <p:nvPr/>
        </p:nvCxnSpPr>
        <p:spPr>
          <a:xfrm>
            <a:off x="8235885" y="2064470"/>
            <a:ext cx="0" cy="105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7509764" y="4446043"/>
            <a:ext cx="2677213" cy="1754326"/>
          </a:xfrm>
          <a:prstGeom prst="rect">
            <a:avLst/>
          </a:prstGeom>
          <a:solidFill>
            <a:srgbClr val="FFFF00"/>
          </a:solidFill>
        </p:spPr>
        <p:txBody>
          <a:bodyPr wrap="square" rtlCol="0">
            <a:spAutoFit/>
          </a:bodyPr>
          <a:lstStyle/>
          <a:p>
            <a:r>
              <a:rPr lang="en-US" dirty="0"/>
              <a:t>Performance Ratio is final output including controllable and non-controllable divided by the non-controllable from above</a:t>
            </a:r>
          </a:p>
        </p:txBody>
      </p:sp>
      <p:sp>
        <p:nvSpPr>
          <p:cNvPr id="3" name="TextBox 2">
            <a:extLst>
              <a:ext uri="{FF2B5EF4-FFF2-40B4-BE49-F238E27FC236}">
                <a16:creationId xmlns:a16="http://schemas.microsoft.com/office/drawing/2014/main" id="{F4D829F6-19DA-4C13-A6A2-CD4686A8C8AD}"/>
              </a:ext>
            </a:extLst>
          </p:cNvPr>
          <p:cNvSpPr txBox="1"/>
          <p:nvPr/>
        </p:nvSpPr>
        <p:spPr>
          <a:xfrm>
            <a:off x="1799455" y="1602805"/>
            <a:ext cx="5132647" cy="923330"/>
          </a:xfrm>
          <a:prstGeom prst="rect">
            <a:avLst/>
          </a:prstGeom>
          <a:solidFill>
            <a:srgbClr val="FFFF00"/>
          </a:solidFill>
        </p:spPr>
        <p:txBody>
          <a:bodyPr wrap="square" rtlCol="0">
            <a:spAutoFit/>
          </a:bodyPr>
          <a:lstStyle/>
          <a:p>
            <a:r>
              <a:rPr lang="en-US" dirty="0"/>
              <a:t>Sunlight, clouds, earth position – things that come from above. In-plane irradiation (effective irradiance on collectors)</a:t>
            </a:r>
          </a:p>
        </p:txBody>
      </p:sp>
    </p:spTree>
    <p:extLst>
      <p:ext uri="{BB962C8B-B14F-4D97-AF65-F5344CB8AC3E}">
        <p14:creationId xmlns:p14="http://schemas.microsoft.com/office/powerpoint/2010/main" val="2543053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CD1D-CD9E-8859-A195-9F79B9FD5E20}"/>
              </a:ext>
            </a:extLst>
          </p:cNvPr>
          <p:cNvSpPr>
            <a:spLocks noGrp="1"/>
          </p:cNvSpPr>
          <p:nvPr>
            <p:ph type="ctrTitle"/>
          </p:nvPr>
        </p:nvSpPr>
        <p:spPr/>
        <p:txBody>
          <a:bodyPr/>
          <a:lstStyle/>
          <a:p>
            <a:r>
              <a:rPr lang="en-US" dirty="0"/>
              <a:t>Inputs from PVSYST Example</a:t>
            </a:r>
          </a:p>
        </p:txBody>
      </p:sp>
      <p:sp>
        <p:nvSpPr>
          <p:cNvPr id="3" name="Content Placeholder 2">
            <a:extLst>
              <a:ext uri="{FF2B5EF4-FFF2-40B4-BE49-F238E27FC236}">
                <a16:creationId xmlns:a16="http://schemas.microsoft.com/office/drawing/2014/main" id="{B2E551C8-227B-815D-7750-612B3E731CC1}"/>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33DD0EC-CD8B-C457-FAB1-18602491099E}"/>
              </a:ext>
            </a:extLst>
          </p:cNvPr>
          <p:cNvPicPr>
            <a:picLocks noChangeAspect="1"/>
          </p:cNvPicPr>
          <p:nvPr/>
        </p:nvPicPr>
        <p:blipFill>
          <a:blip r:embed="rId2"/>
          <a:stretch>
            <a:fillRect/>
          </a:stretch>
        </p:blipFill>
        <p:spPr>
          <a:xfrm>
            <a:off x="1558291" y="1690689"/>
            <a:ext cx="7653867" cy="3350269"/>
          </a:xfrm>
          <a:prstGeom prst="rect">
            <a:avLst/>
          </a:prstGeom>
        </p:spPr>
      </p:pic>
      <p:sp>
        <p:nvSpPr>
          <p:cNvPr id="6" name="TextBox 5">
            <a:extLst>
              <a:ext uri="{FF2B5EF4-FFF2-40B4-BE49-F238E27FC236}">
                <a16:creationId xmlns:a16="http://schemas.microsoft.com/office/drawing/2014/main" id="{AE2ECF9F-55C7-E0F2-15C9-E7A414BB72BA}"/>
              </a:ext>
            </a:extLst>
          </p:cNvPr>
          <p:cNvSpPr txBox="1"/>
          <p:nvPr/>
        </p:nvSpPr>
        <p:spPr>
          <a:xfrm>
            <a:off x="1844040" y="5224814"/>
            <a:ext cx="8503920" cy="1477328"/>
          </a:xfrm>
          <a:prstGeom prst="rect">
            <a:avLst/>
          </a:prstGeom>
          <a:noFill/>
        </p:spPr>
        <p:txBody>
          <a:bodyPr wrap="square" rtlCol="0">
            <a:spAutoFit/>
          </a:bodyPr>
          <a:lstStyle/>
          <a:p>
            <a:r>
              <a:rPr lang="en-US" dirty="0"/>
              <a:t>33,008 meters for 6.784 MWp or 33,008/6.784; 4,865 m2 per MWp; Football field assumptions – 50 x 150 meters = 7,500 m2. 1 MW is 4865/7,500 = .64% of a football field. Or, 7,500/4865 = 1.54 means a football field gives you 1.54 MWp. </a:t>
            </a:r>
          </a:p>
          <a:p>
            <a:endParaRPr lang="en-US" dirty="0"/>
          </a:p>
          <a:p>
            <a:endParaRPr lang="en-US" dirty="0"/>
          </a:p>
        </p:txBody>
      </p:sp>
      <p:sp>
        <p:nvSpPr>
          <p:cNvPr id="7" name="TextBox 6">
            <a:extLst>
              <a:ext uri="{FF2B5EF4-FFF2-40B4-BE49-F238E27FC236}">
                <a16:creationId xmlns:a16="http://schemas.microsoft.com/office/drawing/2014/main" id="{2A9D1B83-4833-FB80-0362-2B2E2ED9B1DF}"/>
              </a:ext>
            </a:extLst>
          </p:cNvPr>
          <p:cNvSpPr txBox="1"/>
          <p:nvPr/>
        </p:nvSpPr>
        <p:spPr>
          <a:xfrm>
            <a:off x="9077960" y="1633763"/>
            <a:ext cx="1574800" cy="1754326"/>
          </a:xfrm>
          <a:prstGeom prst="rect">
            <a:avLst/>
          </a:prstGeom>
          <a:solidFill>
            <a:srgbClr val="FFFF00"/>
          </a:solidFill>
        </p:spPr>
        <p:txBody>
          <a:bodyPr wrap="square" rtlCol="0">
            <a:spAutoFit/>
          </a:bodyPr>
          <a:lstStyle/>
          <a:p>
            <a:r>
              <a:rPr lang="en-US" dirty="0"/>
              <a:t>5,120 </a:t>
            </a:r>
            <a:r>
              <a:rPr lang="en-US" dirty="0" err="1"/>
              <a:t>MWac</a:t>
            </a:r>
            <a:r>
              <a:rPr lang="en-US" dirty="0"/>
              <a:t> </a:t>
            </a:r>
          </a:p>
          <a:p>
            <a:endParaRPr lang="en-US" dirty="0"/>
          </a:p>
          <a:p>
            <a:r>
              <a:rPr lang="en-US" dirty="0"/>
              <a:t>6,784 MWp</a:t>
            </a:r>
          </a:p>
          <a:p>
            <a:endParaRPr lang="en-US" dirty="0"/>
          </a:p>
          <a:p>
            <a:r>
              <a:rPr lang="en-US" dirty="0"/>
              <a:t>75% Ratio</a:t>
            </a:r>
          </a:p>
          <a:p>
            <a:endParaRPr lang="en-US" dirty="0"/>
          </a:p>
        </p:txBody>
      </p:sp>
    </p:spTree>
    <p:extLst>
      <p:ext uri="{BB962C8B-B14F-4D97-AF65-F5344CB8AC3E}">
        <p14:creationId xmlns:p14="http://schemas.microsoft.com/office/powerpoint/2010/main" val="758877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FE20-B583-8C83-EA12-249AF5BEC7EB}"/>
              </a:ext>
            </a:extLst>
          </p:cNvPr>
          <p:cNvSpPr>
            <a:spLocks noGrp="1"/>
          </p:cNvSpPr>
          <p:nvPr>
            <p:ph type="ctrTitle"/>
          </p:nvPr>
        </p:nvSpPr>
        <p:spPr/>
        <p:txBody>
          <a:bodyPr/>
          <a:lstStyle/>
          <a:p>
            <a:r>
              <a:rPr lang="en-US" dirty="0"/>
              <a:t>Improvements</a:t>
            </a:r>
          </a:p>
        </p:txBody>
      </p:sp>
      <p:sp>
        <p:nvSpPr>
          <p:cNvPr id="3" name="Content Placeholder 2">
            <a:extLst>
              <a:ext uri="{FF2B5EF4-FFF2-40B4-BE49-F238E27FC236}">
                <a16:creationId xmlns:a16="http://schemas.microsoft.com/office/drawing/2014/main" id="{E17DA62F-2581-E8CE-C0DD-56B854C1BE64}"/>
              </a:ext>
            </a:extLst>
          </p:cNvPr>
          <p:cNvSpPr>
            <a:spLocks noGrp="1"/>
          </p:cNvSpPr>
          <p:nvPr>
            <p:ph type="body" sz="quarter" idx="13"/>
          </p:nvPr>
        </p:nvSpPr>
        <p:spPr/>
        <p:txBody>
          <a:bodyPr>
            <a:normAutofit/>
          </a:bodyPr>
          <a:lstStyle/>
          <a:p>
            <a:r>
              <a:rPr lang="en-US" b="1" dirty="0"/>
              <a:t>Course duration and content:</a:t>
            </a:r>
            <a:r>
              <a:rPr lang="en-US" dirty="0"/>
              <a:t> Building in more breathing room within the 3-day structure.</a:t>
            </a:r>
          </a:p>
          <a:p>
            <a:r>
              <a:rPr lang="en-US" b="1" dirty="0"/>
              <a:t>Theory before Excel</a:t>
            </a:r>
            <a:r>
              <a:rPr lang="en-US" dirty="0"/>
              <a:t> Foundational session covering LCOE theory, NPV, WACC, and discount rates before diving into the Excel models. Participants with strong engineering backgrounds but limited finance exposure must understand the underlying concepts.</a:t>
            </a:r>
          </a:p>
          <a:p>
            <a:r>
              <a:rPr lang="en-US" b="1" dirty="0"/>
              <a:t>Course title </a:t>
            </a:r>
            <a:r>
              <a:rPr lang="en-US" dirty="0"/>
              <a:t> Energy policy content given the program title and focus on LCOE financial modeling. How LCOE informs energy policy decisions, tariffs, and subsidy design.</a:t>
            </a:r>
          </a:p>
          <a:p>
            <a:r>
              <a:rPr lang="en-US" b="1" dirty="0"/>
              <a:t>Course materials and file access</a:t>
            </a:r>
            <a:r>
              <a:rPr lang="en-US" dirty="0"/>
              <a:t> Excel files and slides will be shared.</a:t>
            </a:r>
          </a:p>
          <a:p>
            <a:r>
              <a:rPr lang="en-US" b="1" dirty="0"/>
              <a:t>Structure and flow</a:t>
            </a:r>
            <a:r>
              <a:rPr lang="en-US" dirty="0"/>
              <a:t>  A clear daily agenda shared at the start of each session so participants can track where they are and what is coming next. </a:t>
            </a:r>
          </a:p>
          <a:p>
            <a:r>
              <a:rPr lang="en-US" b="1" dirty="0"/>
              <a:t>Group work and networking</a:t>
            </a:r>
            <a:r>
              <a:rPr lang="en-US" dirty="0"/>
              <a:t>  More structured group exercises with mixed teams to maximize cross-sector interaction.</a:t>
            </a:r>
          </a:p>
          <a:p>
            <a:endParaRPr lang="en-US" dirty="0"/>
          </a:p>
        </p:txBody>
      </p:sp>
    </p:spTree>
    <p:extLst>
      <p:ext uri="{BB962C8B-B14F-4D97-AF65-F5344CB8AC3E}">
        <p14:creationId xmlns:p14="http://schemas.microsoft.com/office/powerpoint/2010/main" val="3052881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3FF8-8944-9112-1072-4169A70087B7}"/>
              </a:ext>
            </a:extLst>
          </p:cNvPr>
          <p:cNvSpPr>
            <a:spLocks noGrp="1"/>
          </p:cNvSpPr>
          <p:nvPr>
            <p:ph type="ctrTitle"/>
          </p:nvPr>
        </p:nvSpPr>
        <p:spPr/>
        <p:txBody>
          <a:bodyPr/>
          <a:lstStyle/>
          <a:p>
            <a:r>
              <a:rPr lang="en-US" dirty="0"/>
              <a:t>Loss Factors in PVSYST</a:t>
            </a:r>
          </a:p>
        </p:txBody>
      </p:sp>
      <p:sp>
        <p:nvSpPr>
          <p:cNvPr id="3" name="Content Placeholder 2">
            <a:extLst>
              <a:ext uri="{FF2B5EF4-FFF2-40B4-BE49-F238E27FC236}">
                <a16:creationId xmlns:a16="http://schemas.microsoft.com/office/drawing/2014/main" id="{EBF7C5BB-3AEC-88BC-EC5C-95977C6A6578}"/>
              </a:ext>
            </a:extLst>
          </p:cNvPr>
          <p:cNvSpPr>
            <a:spLocks noGrp="1"/>
          </p:cNvSpPr>
          <p:nvPr>
            <p:ph type="body" sz="quarter" idx="13"/>
          </p:nvPr>
        </p:nvSpPr>
        <p:spPr/>
        <p:txBody>
          <a:bodyPr/>
          <a:lstStyle/>
          <a:p>
            <a:r>
              <a:rPr lang="en-US" dirty="0"/>
              <a:t>To understand solar I think you should replicate PVSYST by yourself.</a:t>
            </a:r>
          </a:p>
          <a:p>
            <a:r>
              <a:rPr lang="en-US" dirty="0"/>
              <a:t>You need data on the various loss factors, the temperature coefficient and the AC/DC Ratio</a:t>
            </a:r>
          </a:p>
        </p:txBody>
      </p:sp>
      <p:pic>
        <p:nvPicPr>
          <p:cNvPr id="5" name="Picture 4">
            <a:extLst>
              <a:ext uri="{FF2B5EF4-FFF2-40B4-BE49-F238E27FC236}">
                <a16:creationId xmlns:a16="http://schemas.microsoft.com/office/drawing/2014/main" id="{4BD85DF4-2AF4-1475-8B95-E9E026DFDE0D}"/>
              </a:ext>
            </a:extLst>
          </p:cNvPr>
          <p:cNvPicPr>
            <a:picLocks noChangeAspect="1"/>
          </p:cNvPicPr>
          <p:nvPr/>
        </p:nvPicPr>
        <p:blipFill>
          <a:blip r:embed="rId2"/>
          <a:stretch>
            <a:fillRect/>
          </a:stretch>
        </p:blipFill>
        <p:spPr>
          <a:xfrm>
            <a:off x="2053980" y="2832745"/>
            <a:ext cx="8068801" cy="3400900"/>
          </a:xfrm>
          <a:prstGeom prst="rect">
            <a:avLst/>
          </a:prstGeom>
        </p:spPr>
      </p:pic>
    </p:spTree>
    <p:extLst>
      <p:ext uri="{BB962C8B-B14F-4D97-AF65-F5344CB8AC3E}">
        <p14:creationId xmlns:p14="http://schemas.microsoft.com/office/powerpoint/2010/main" val="3821496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18D7-957B-39A7-BB0F-D939967A79FF}"/>
              </a:ext>
            </a:extLst>
          </p:cNvPr>
          <p:cNvSpPr>
            <a:spLocks noGrp="1"/>
          </p:cNvSpPr>
          <p:nvPr>
            <p:ph type="ctrTitle"/>
          </p:nvPr>
        </p:nvSpPr>
        <p:spPr/>
        <p:txBody>
          <a:bodyPr/>
          <a:lstStyle/>
          <a:p>
            <a:r>
              <a:rPr lang="en-US" dirty="0"/>
              <a:t>Performance Ratio by Month</a:t>
            </a:r>
          </a:p>
        </p:txBody>
      </p:sp>
      <p:sp>
        <p:nvSpPr>
          <p:cNvPr id="3" name="Content Placeholder 2">
            <a:extLst>
              <a:ext uri="{FF2B5EF4-FFF2-40B4-BE49-F238E27FC236}">
                <a16:creationId xmlns:a16="http://schemas.microsoft.com/office/drawing/2014/main" id="{56701E1E-F0B4-8F2C-D425-14A0DFF6511B}"/>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E13DD1B-8AC6-5FC7-1F3B-517982A31599}"/>
              </a:ext>
            </a:extLst>
          </p:cNvPr>
          <p:cNvPicPr>
            <a:picLocks noChangeAspect="1"/>
          </p:cNvPicPr>
          <p:nvPr/>
        </p:nvPicPr>
        <p:blipFill>
          <a:blip r:embed="rId2"/>
          <a:stretch>
            <a:fillRect/>
          </a:stretch>
        </p:blipFill>
        <p:spPr>
          <a:xfrm>
            <a:off x="1642535" y="1642067"/>
            <a:ext cx="5524884" cy="4873986"/>
          </a:xfrm>
          <a:prstGeom prst="rect">
            <a:avLst/>
          </a:prstGeom>
        </p:spPr>
      </p:pic>
      <p:sp>
        <p:nvSpPr>
          <p:cNvPr id="6" name="TextBox 5">
            <a:extLst>
              <a:ext uri="{FF2B5EF4-FFF2-40B4-BE49-F238E27FC236}">
                <a16:creationId xmlns:a16="http://schemas.microsoft.com/office/drawing/2014/main" id="{F2E401CE-9B7D-2462-2E61-099268B46411}"/>
              </a:ext>
            </a:extLst>
          </p:cNvPr>
          <p:cNvSpPr txBox="1"/>
          <p:nvPr/>
        </p:nvSpPr>
        <p:spPr>
          <a:xfrm>
            <a:off x="7894011" y="821650"/>
            <a:ext cx="2286000" cy="5355312"/>
          </a:xfrm>
          <a:prstGeom prst="rect">
            <a:avLst/>
          </a:prstGeom>
          <a:solidFill>
            <a:srgbClr val="FFFF00"/>
          </a:solidFill>
        </p:spPr>
        <p:txBody>
          <a:bodyPr wrap="square" rtlCol="0">
            <a:spAutoFit/>
          </a:bodyPr>
          <a:lstStyle/>
          <a:p>
            <a:r>
              <a:rPr lang="en-US" dirty="0"/>
              <a:t>Capacity for Radiation on Plane – 2,458 kWh per m2. With STC of 1,000 the capacity factor is 28.06%</a:t>
            </a:r>
          </a:p>
          <a:p>
            <a:endParaRPr lang="en-US" dirty="0"/>
          </a:p>
          <a:p>
            <a:r>
              <a:rPr lang="en-US" dirty="0"/>
              <a:t>Final Capacity factor. Generation kWh is 13,064. Capacity in MWP is 6,784, Average Production is 1,491 kWh. Capacity Factor is 21.97%.</a:t>
            </a:r>
          </a:p>
          <a:p>
            <a:endParaRPr lang="en-US" dirty="0"/>
          </a:p>
          <a:p>
            <a:r>
              <a:rPr lang="en-US" dirty="0"/>
              <a:t>Performance Ratio is Final Capacity Factor Divided by Gross or </a:t>
            </a:r>
          </a:p>
          <a:p>
            <a:r>
              <a:rPr lang="en-US" dirty="0"/>
              <a:t>21.97% divided by 28.06% or 78.3%</a:t>
            </a:r>
          </a:p>
        </p:txBody>
      </p:sp>
    </p:spTree>
    <p:extLst>
      <p:ext uri="{BB962C8B-B14F-4D97-AF65-F5344CB8AC3E}">
        <p14:creationId xmlns:p14="http://schemas.microsoft.com/office/powerpoint/2010/main" val="324715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03CC-E7BA-020A-2AD8-5DAE75E71277}"/>
              </a:ext>
            </a:extLst>
          </p:cNvPr>
          <p:cNvSpPr>
            <a:spLocks noGrp="1"/>
          </p:cNvSpPr>
          <p:nvPr>
            <p:ph type="ctrTitle"/>
          </p:nvPr>
        </p:nvSpPr>
        <p:spPr/>
        <p:txBody>
          <a:bodyPr>
            <a:normAutofit/>
          </a:bodyPr>
          <a:lstStyle/>
          <a:p>
            <a:r>
              <a:rPr lang="en-US" dirty="0"/>
              <a:t>Idea that cannot use Ambient Temperature</a:t>
            </a:r>
          </a:p>
        </p:txBody>
      </p:sp>
      <p:sp>
        <p:nvSpPr>
          <p:cNvPr id="3" name="Content Placeholder 2">
            <a:extLst>
              <a:ext uri="{FF2B5EF4-FFF2-40B4-BE49-F238E27FC236}">
                <a16:creationId xmlns:a16="http://schemas.microsoft.com/office/drawing/2014/main" id="{055C47C9-50EB-C68B-007F-93DC1CDCD082}"/>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89B2993-3EA9-5500-0C37-BF02AB452070}"/>
              </a:ext>
            </a:extLst>
          </p:cNvPr>
          <p:cNvPicPr>
            <a:picLocks noChangeAspect="1"/>
          </p:cNvPicPr>
          <p:nvPr/>
        </p:nvPicPr>
        <p:blipFill>
          <a:blip r:embed="rId2"/>
          <a:stretch>
            <a:fillRect/>
          </a:stretch>
        </p:blipFill>
        <p:spPr>
          <a:xfrm>
            <a:off x="2797609" y="1489453"/>
            <a:ext cx="6344535" cy="4582164"/>
          </a:xfrm>
          <a:prstGeom prst="rect">
            <a:avLst/>
          </a:prstGeom>
        </p:spPr>
      </p:pic>
    </p:spTree>
    <p:extLst>
      <p:ext uri="{BB962C8B-B14F-4D97-AF65-F5344CB8AC3E}">
        <p14:creationId xmlns:p14="http://schemas.microsoft.com/office/powerpoint/2010/main" val="956560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C4BC-BE98-9D54-A9A1-16DE85F10C56}"/>
              </a:ext>
            </a:extLst>
          </p:cNvPr>
          <p:cNvSpPr>
            <a:spLocks noGrp="1"/>
          </p:cNvSpPr>
          <p:nvPr>
            <p:ph type="ctrTitle"/>
          </p:nvPr>
        </p:nvSpPr>
        <p:spPr/>
        <p:txBody>
          <a:bodyPr>
            <a:normAutofit/>
          </a:bodyPr>
          <a:lstStyle/>
          <a:p>
            <a:r>
              <a:rPr lang="en-US" dirty="0"/>
              <a:t>Solar, Temperature and Performance Ratio</a:t>
            </a:r>
          </a:p>
        </p:txBody>
      </p:sp>
      <p:sp>
        <p:nvSpPr>
          <p:cNvPr id="3" name="Content Placeholder 2">
            <a:extLst>
              <a:ext uri="{FF2B5EF4-FFF2-40B4-BE49-F238E27FC236}">
                <a16:creationId xmlns:a16="http://schemas.microsoft.com/office/drawing/2014/main" id="{E1FEDB4A-C6DE-120B-9030-2849CA35CE85}"/>
              </a:ext>
            </a:extLst>
          </p:cNvPr>
          <p:cNvSpPr>
            <a:spLocks noGrp="1"/>
          </p:cNvSpPr>
          <p:nvPr>
            <p:ph type="body" sz="quarter" idx="13"/>
          </p:nvPr>
        </p:nvSpPr>
        <p:spPr/>
        <p:txBody>
          <a:bodyPr/>
          <a:lstStyle/>
          <a:p>
            <a:r>
              <a:rPr lang="en-US" dirty="0"/>
              <a:t>Temperature coefficient</a:t>
            </a:r>
          </a:p>
          <a:p>
            <a:endParaRPr lang="en-US" dirty="0"/>
          </a:p>
        </p:txBody>
      </p:sp>
      <p:pic>
        <p:nvPicPr>
          <p:cNvPr id="5" name="Picture 4">
            <a:extLst>
              <a:ext uri="{FF2B5EF4-FFF2-40B4-BE49-F238E27FC236}">
                <a16:creationId xmlns:a16="http://schemas.microsoft.com/office/drawing/2014/main" id="{B6955386-C98D-C2A6-9832-9862A7F2F8D0}"/>
              </a:ext>
            </a:extLst>
          </p:cNvPr>
          <p:cNvPicPr>
            <a:picLocks noChangeAspect="1"/>
          </p:cNvPicPr>
          <p:nvPr/>
        </p:nvPicPr>
        <p:blipFill>
          <a:blip r:embed="rId2"/>
          <a:stretch>
            <a:fillRect/>
          </a:stretch>
        </p:blipFill>
        <p:spPr>
          <a:xfrm>
            <a:off x="3183181" y="1949127"/>
            <a:ext cx="5825638" cy="4122490"/>
          </a:xfrm>
          <a:prstGeom prst="rect">
            <a:avLst/>
          </a:prstGeom>
        </p:spPr>
      </p:pic>
      <p:sp>
        <p:nvSpPr>
          <p:cNvPr id="4" name="TextBox 3">
            <a:extLst>
              <a:ext uri="{FF2B5EF4-FFF2-40B4-BE49-F238E27FC236}">
                <a16:creationId xmlns:a16="http://schemas.microsoft.com/office/drawing/2014/main" id="{29767228-1FC0-397B-894D-8B9C9D7FAB0B}"/>
              </a:ext>
            </a:extLst>
          </p:cNvPr>
          <p:cNvSpPr txBox="1"/>
          <p:nvPr/>
        </p:nvSpPr>
        <p:spPr>
          <a:xfrm>
            <a:off x="1671485" y="4170997"/>
            <a:ext cx="1511697" cy="1477328"/>
          </a:xfrm>
          <a:prstGeom prst="rect">
            <a:avLst/>
          </a:prstGeom>
          <a:solidFill>
            <a:srgbClr val="FFFF00"/>
          </a:solidFill>
        </p:spPr>
        <p:txBody>
          <a:bodyPr wrap="square" rtlCol="0">
            <a:spAutoFit/>
          </a:bodyPr>
          <a:lstStyle/>
          <a:p>
            <a:r>
              <a:rPr lang="en-US" dirty="0"/>
              <a:t>Note that 20 to 30 degrees above the ambient temperature</a:t>
            </a:r>
          </a:p>
        </p:txBody>
      </p:sp>
      <p:cxnSp>
        <p:nvCxnSpPr>
          <p:cNvPr id="7" name="Straight Arrow Connector 6">
            <a:extLst>
              <a:ext uri="{FF2B5EF4-FFF2-40B4-BE49-F238E27FC236}">
                <a16:creationId xmlns:a16="http://schemas.microsoft.com/office/drawing/2014/main" id="{DF76C029-7F98-F7C6-9424-2A25F61087D4}"/>
              </a:ext>
            </a:extLst>
          </p:cNvPr>
          <p:cNvCxnSpPr/>
          <p:nvPr/>
        </p:nvCxnSpPr>
        <p:spPr>
          <a:xfrm>
            <a:off x="2427333" y="5648325"/>
            <a:ext cx="881223" cy="16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641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77F49-4FCB-B74B-53B1-9F9D233967F8}"/>
              </a:ext>
            </a:extLst>
          </p:cNvPr>
          <p:cNvSpPr>
            <a:spLocks noGrp="1"/>
          </p:cNvSpPr>
          <p:nvPr>
            <p:ph type="ctrTitle"/>
          </p:nvPr>
        </p:nvSpPr>
        <p:spPr/>
        <p:txBody>
          <a:bodyPr>
            <a:normAutofit/>
          </a:bodyPr>
          <a:lstStyle/>
          <a:p>
            <a:r>
              <a:rPr lang="en-US" dirty="0"/>
              <a:t>Detailed Weather Measurement</a:t>
            </a:r>
          </a:p>
        </p:txBody>
      </p:sp>
      <p:pic>
        <p:nvPicPr>
          <p:cNvPr id="5" name="Picture 4">
            <a:extLst>
              <a:ext uri="{FF2B5EF4-FFF2-40B4-BE49-F238E27FC236}">
                <a16:creationId xmlns:a16="http://schemas.microsoft.com/office/drawing/2014/main" id="{8EB8F05B-BC30-2952-9633-5FECCA383140}"/>
              </a:ext>
            </a:extLst>
          </p:cNvPr>
          <p:cNvPicPr>
            <a:picLocks noChangeAspect="1"/>
          </p:cNvPicPr>
          <p:nvPr/>
        </p:nvPicPr>
        <p:blipFill>
          <a:blip r:embed="rId2"/>
          <a:stretch>
            <a:fillRect/>
          </a:stretch>
        </p:blipFill>
        <p:spPr>
          <a:xfrm>
            <a:off x="1890221" y="1684578"/>
            <a:ext cx="8362142" cy="4536402"/>
          </a:xfrm>
          <a:prstGeom prst="rect">
            <a:avLst/>
          </a:prstGeom>
        </p:spPr>
      </p:pic>
    </p:spTree>
    <p:extLst>
      <p:ext uri="{BB962C8B-B14F-4D97-AF65-F5344CB8AC3E}">
        <p14:creationId xmlns:p14="http://schemas.microsoft.com/office/powerpoint/2010/main" val="2653395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8CF5-2195-2D5A-ABC6-756AD6AA53AD}"/>
              </a:ext>
            </a:extLst>
          </p:cNvPr>
          <p:cNvSpPr>
            <a:spLocks noGrp="1"/>
          </p:cNvSpPr>
          <p:nvPr>
            <p:ph type="ctrTitle"/>
          </p:nvPr>
        </p:nvSpPr>
        <p:spPr/>
        <p:txBody>
          <a:bodyPr>
            <a:normAutofit/>
          </a:bodyPr>
          <a:lstStyle/>
          <a:p>
            <a:r>
              <a:rPr lang="en-US" dirty="0"/>
              <a:t>Detailed Solar Analysis with Temperature Adjustment</a:t>
            </a:r>
          </a:p>
        </p:txBody>
      </p:sp>
      <p:sp>
        <p:nvSpPr>
          <p:cNvPr id="3" name="Content Placeholder 2">
            <a:extLst>
              <a:ext uri="{FF2B5EF4-FFF2-40B4-BE49-F238E27FC236}">
                <a16:creationId xmlns:a16="http://schemas.microsoft.com/office/drawing/2014/main" id="{DD310022-8F33-4AD7-6620-997EE21A6E73}"/>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D87EB44-C132-B820-CB02-BA9CBAB62F8F}"/>
              </a:ext>
            </a:extLst>
          </p:cNvPr>
          <p:cNvPicPr>
            <a:picLocks noChangeAspect="1"/>
          </p:cNvPicPr>
          <p:nvPr/>
        </p:nvPicPr>
        <p:blipFill>
          <a:blip r:embed="rId2"/>
          <a:stretch>
            <a:fillRect/>
          </a:stretch>
        </p:blipFill>
        <p:spPr>
          <a:xfrm>
            <a:off x="1676400" y="1845501"/>
            <a:ext cx="8823960" cy="3802824"/>
          </a:xfrm>
          <a:prstGeom prst="rect">
            <a:avLst/>
          </a:prstGeom>
        </p:spPr>
      </p:pic>
      <p:sp>
        <p:nvSpPr>
          <p:cNvPr id="6" name="TextBox 5">
            <a:extLst>
              <a:ext uri="{FF2B5EF4-FFF2-40B4-BE49-F238E27FC236}">
                <a16:creationId xmlns:a16="http://schemas.microsoft.com/office/drawing/2014/main" id="{23E13FB0-CA33-4E00-6435-F8338E0B8A15}"/>
              </a:ext>
            </a:extLst>
          </p:cNvPr>
          <p:cNvSpPr txBox="1"/>
          <p:nvPr/>
        </p:nvSpPr>
        <p:spPr>
          <a:xfrm>
            <a:off x="3352800" y="6071617"/>
            <a:ext cx="4622800" cy="369332"/>
          </a:xfrm>
          <a:prstGeom prst="rect">
            <a:avLst/>
          </a:prstGeom>
          <a:solidFill>
            <a:srgbClr val="FFFF00"/>
          </a:solidFill>
        </p:spPr>
        <p:txBody>
          <a:bodyPr wrap="square" rtlCol="0">
            <a:spAutoFit/>
          </a:bodyPr>
          <a:lstStyle/>
          <a:p>
            <a:r>
              <a:rPr lang="en-US" dirty="0"/>
              <a:t>Find the file named hourly equations</a:t>
            </a:r>
          </a:p>
        </p:txBody>
      </p:sp>
    </p:spTree>
    <p:extLst>
      <p:ext uri="{BB962C8B-B14F-4D97-AF65-F5344CB8AC3E}">
        <p14:creationId xmlns:p14="http://schemas.microsoft.com/office/powerpoint/2010/main" val="2083068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FD67-B20A-0816-6F0F-4111988BD350}"/>
              </a:ext>
            </a:extLst>
          </p:cNvPr>
          <p:cNvSpPr>
            <a:spLocks noGrp="1"/>
          </p:cNvSpPr>
          <p:nvPr>
            <p:ph type="ctrTitle"/>
          </p:nvPr>
        </p:nvSpPr>
        <p:spPr/>
        <p:txBody>
          <a:bodyPr/>
          <a:lstStyle/>
          <a:p>
            <a:r>
              <a:rPr lang="en-US" dirty="0"/>
              <a:t>Providing PVSYST Report in PPA</a:t>
            </a:r>
          </a:p>
        </p:txBody>
      </p:sp>
      <p:sp>
        <p:nvSpPr>
          <p:cNvPr id="3" name="Content Placeholder 2">
            <a:extLst>
              <a:ext uri="{FF2B5EF4-FFF2-40B4-BE49-F238E27FC236}">
                <a16:creationId xmlns:a16="http://schemas.microsoft.com/office/drawing/2014/main" id="{631C8549-F6EE-2178-58D9-14A0EE3BCF6E}"/>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8BE424C-B540-BFAB-9F5C-51CE7AD485E7}"/>
              </a:ext>
            </a:extLst>
          </p:cNvPr>
          <p:cNvPicPr>
            <a:picLocks noChangeAspect="1"/>
          </p:cNvPicPr>
          <p:nvPr/>
        </p:nvPicPr>
        <p:blipFill>
          <a:blip r:embed="rId2"/>
          <a:stretch>
            <a:fillRect/>
          </a:stretch>
        </p:blipFill>
        <p:spPr>
          <a:xfrm>
            <a:off x="1953356" y="1804885"/>
            <a:ext cx="7316221" cy="1781424"/>
          </a:xfrm>
          <a:prstGeom prst="rect">
            <a:avLst/>
          </a:prstGeom>
        </p:spPr>
      </p:pic>
      <p:pic>
        <p:nvPicPr>
          <p:cNvPr id="6" name="Picture 5">
            <a:extLst>
              <a:ext uri="{FF2B5EF4-FFF2-40B4-BE49-F238E27FC236}">
                <a16:creationId xmlns:a16="http://schemas.microsoft.com/office/drawing/2014/main" id="{0558B76F-7AD7-8598-398C-73A901D77BD4}"/>
              </a:ext>
            </a:extLst>
          </p:cNvPr>
          <p:cNvPicPr>
            <a:picLocks noChangeAspect="1"/>
          </p:cNvPicPr>
          <p:nvPr/>
        </p:nvPicPr>
        <p:blipFill>
          <a:blip r:embed="rId3"/>
          <a:stretch>
            <a:fillRect/>
          </a:stretch>
        </p:blipFill>
        <p:spPr>
          <a:xfrm>
            <a:off x="6907716" y="3586309"/>
            <a:ext cx="3728059" cy="2928790"/>
          </a:xfrm>
          <a:prstGeom prst="rect">
            <a:avLst/>
          </a:prstGeom>
        </p:spPr>
      </p:pic>
    </p:spTree>
    <p:extLst>
      <p:ext uri="{BB962C8B-B14F-4D97-AF65-F5344CB8AC3E}">
        <p14:creationId xmlns:p14="http://schemas.microsoft.com/office/powerpoint/2010/main" val="700622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29F2-949B-7FA3-8424-A3E053025124}"/>
              </a:ext>
            </a:extLst>
          </p:cNvPr>
          <p:cNvSpPr>
            <a:spLocks noGrp="1"/>
          </p:cNvSpPr>
          <p:nvPr>
            <p:ph type="ctrTitle"/>
          </p:nvPr>
        </p:nvSpPr>
        <p:spPr/>
        <p:txBody>
          <a:bodyPr>
            <a:normAutofit/>
          </a:bodyPr>
          <a:lstStyle/>
          <a:p>
            <a:r>
              <a:rPr lang="en-US" dirty="0"/>
              <a:t>Detailed Formulas for Solar with Performance Ratio</a:t>
            </a:r>
          </a:p>
        </p:txBody>
      </p:sp>
      <p:sp>
        <p:nvSpPr>
          <p:cNvPr id="3" name="Content Placeholder 2">
            <a:extLst>
              <a:ext uri="{FF2B5EF4-FFF2-40B4-BE49-F238E27FC236}">
                <a16:creationId xmlns:a16="http://schemas.microsoft.com/office/drawing/2014/main" id="{D5F90CD8-FCDD-2ABB-E705-CCBC63066EE9}"/>
              </a:ext>
            </a:extLst>
          </p:cNvPr>
          <p:cNvSpPr>
            <a:spLocks noGrp="1"/>
          </p:cNvSpPr>
          <p:nvPr>
            <p:ph type="body" sz="quarter" idx="13"/>
          </p:nvPr>
        </p:nvSpPr>
        <p:spPr/>
        <p:txBody>
          <a:bodyPr>
            <a:normAutofit fontScale="92500" lnSpcReduction="20000"/>
          </a:bodyPr>
          <a:lstStyle/>
          <a:p>
            <a:pPr marL="342900" indent="-342900">
              <a:buFont typeface="+mj-lt"/>
              <a:buAutoNum type="arabicPeriod"/>
            </a:pPr>
            <a:r>
              <a:rPr lang="en-US" sz="1800" dirty="0"/>
              <a:t>Soiling Losses = Soiling Percent x In Plane Radiation</a:t>
            </a:r>
          </a:p>
          <a:p>
            <a:pPr marL="342900" indent="-342900">
              <a:buFont typeface="+mj-lt"/>
              <a:buAutoNum type="arabicPeriod"/>
            </a:pPr>
            <a:r>
              <a:rPr lang="en-US" sz="1800" dirty="0"/>
              <a:t>Net In Plance radiation = Gross In-plane Radiation – Soiling Losses</a:t>
            </a:r>
          </a:p>
          <a:p>
            <a:pPr marL="342900" indent="-342900">
              <a:buFont typeface="+mj-lt"/>
              <a:buAutoNum type="arabicPeriod"/>
            </a:pPr>
            <a:r>
              <a:rPr lang="en-US" sz="1800" dirty="0"/>
              <a:t>Pantel Temperatre Adjustment =  3% x Gross In Plane Radiation</a:t>
            </a:r>
          </a:p>
          <a:p>
            <a:pPr marL="342900" indent="-342900">
              <a:buFont typeface="+mj-lt"/>
              <a:buAutoNum type="arabicPeriod"/>
            </a:pPr>
            <a:r>
              <a:rPr lang="en-US" sz="1800" dirty="0"/>
              <a:t>Temperature on Pantel = Temperature + Panel Adjustment Temperature</a:t>
            </a:r>
          </a:p>
          <a:p>
            <a:pPr marL="342900" indent="-342900">
              <a:buFont typeface="+mj-lt"/>
              <a:buAutoNum type="arabicPeriod"/>
            </a:pPr>
            <a:r>
              <a:rPr lang="en-US" sz="1800" dirty="0"/>
              <a:t>Temperature versus STC Temperature = Temperature – Temperature on Panel</a:t>
            </a:r>
          </a:p>
          <a:p>
            <a:pPr marL="342900" indent="-342900">
              <a:buFont typeface="+mj-lt"/>
              <a:buAutoNum type="arabicPeriod"/>
            </a:pPr>
            <a:r>
              <a:rPr lang="en-US" sz="1800" dirty="0"/>
              <a:t>Efficiency Effect of Temp = Temperature Coefficient x Temperature Difference</a:t>
            </a:r>
          </a:p>
          <a:p>
            <a:pPr marL="342900" indent="-342900">
              <a:buFont typeface="+mj-lt"/>
              <a:buAutoNum type="arabicPeriod"/>
            </a:pPr>
            <a:r>
              <a:rPr lang="en-US" sz="1800" dirty="0"/>
              <a:t>Temperature Effect = Efficiency Adjustment * In Plane Radiation</a:t>
            </a:r>
          </a:p>
          <a:p>
            <a:pPr marL="342900" indent="-342900">
              <a:buFont typeface="+mj-lt"/>
              <a:buAutoNum type="arabicPeriod"/>
            </a:pPr>
            <a:r>
              <a:rPr lang="en-US" sz="1800" dirty="0"/>
              <a:t>Subtotal  = Irritation – Losses – Temperature Effect</a:t>
            </a:r>
          </a:p>
          <a:p>
            <a:pPr marL="342900" indent="-342900">
              <a:buFont typeface="+mj-lt"/>
              <a:buAutoNum type="arabicPeriod"/>
            </a:pPr>
            <a:r>
              <a:rPr lang="en-US" sz="1800" dirty="0"/>
              <a:t>Other Losses  = Other Loss Percent x Other Loss Percent</a:t>
            </a:r>
          </a:p>
          <a:p>
            <a:pPr marL="342900" indent="-342900">
              <a:buFont typeface="+mj-lt"/>
              <a:buAutoNum type="arabicPeriod"/>
            </a:pPr>
            <a:r>
              <a:rPr lang="en-US" sz="1800" dirty="0"/>
              <a:t>Subtotal = subtotal – Other Losses</a:t>
            </a:r>
          </a:p>
          <a:p>
            <a:pPr marL="342900" indent="-342900">
              <a:buFont typeface="+mj-lt"/>
              <a:buAutoNum type="arabicPeriod"/>
            </a:pPr>
            <a:r>
              <a:rPr lang="en-US" sz="1800" dirty="0"/>
              <a:t>Irradiation STC = 1000</a:t>
            </a:r>
          </a:p>
          <a:p>
            <a:pPr marL="342900" indent="-342900">
              <a:buFont typeface="+mj-lt"/>
              <a:buAutoNum type="arabicPeriod"/>
            </a:pPr>
            <a:r>
              <a:rPr lang="en-US" sz="1800" dirty="0"/>
              <a:t>AC/DC ratio = AC percent x ADC</a:t>
            </a:r>
          </a:p>
          <a:p>
            <a:pPr marL="342900" indent="-342900">
              <a:buFont typeface="+mj-lt"/>
              <a:buAutoNum type="arabicPeriod"/>
            </a:pPr>
            <a:r>
              <a:rPr lang="en-US" sz="1800" dirty="0"/>
              <a:t>Output before Loss =  Minimum (AC Output, subtotal)</a:t>
            </a:r>
          </a:p>
          <a:p>
            <a:pPr marL="342900" indent="-342900">
              <a:buFont typeface="+mj-lt"/>
              <a:buAutoNum type="arabicPeriod"/>
            </a:pPr>
            <a:r>
              <a:rPr lang="en-US" sz="1800" dirty="0"/>
              <a:t>Inverter Loss = Output before loss x Inverter Loss Percent</a:t>
            </a:r>
          </a:p>
          <a:p>
            <a:pPr marL="342900" indent="-342900">
              <a:buFont typeface="+mj-lt"/>
              <a:buAutoNum type="arabicPeriod"/>
            </a:pPr>
            <a:r>
              <a:rPr lang="en-US" sz="1800" dirty="0"/>
              <a:t>Compute financial capacity factor as percent of STC</a:t>
            </a:r>
          </a:p>
          <a:p>
            <a:pPr marL="342900" indent="-342900">
              <a:buFont typeface="+mj-lt"/>
              <a:buAutoNum type="arabicPeriod"/>
            </a:pPr>
            <a:endParaRPr lang="en-US" sz="1800" dirty="0"/>
          </a:p>
          <a:p>
            <a:pPr marL="342900" indent="-342900">
              <a:buFont typeface="+mj-lt"/>
              <a:buAutoNum type="arabicPeriod"/>
            </a:pPr>
            <a:endParaRPr lang="en-US" sz="1800" dirty="0"/>
          </a:p>
        </p:txBody>
      </p:sp>
    </p:spTree>
    <p:extLst>
      <p:ext uri="{BB962C8B-B14F-4D97-AF65-F5344CB8AC3E}">
        <p14:creationId xmlns:p14="http://schemas.microsoft.com/office/powerpoint/2010/main" val="2317696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BFC7-755A-465D-5F4C-85B49116F02B}"/>
              </a:ext>
            </a:extLst>
          </p:cNvPr>
          <p:cNvSpPr>
            <a:spLocks noGrp="1"/>
          </p:cNvSpPr>
          <p:nvPr>
            <p:ph type="ctrTitle"/>
          </p:nvPr>
        </p:nvSpPr>
        <p:spPr/>
        <p:txBody>
          <a:bodyPr/>
          <a:lstStyle/>
          <a:p>
            <a:r>
              <a:rPr lang="en-US" dirty="0"/>
              <a:t>Incorporate Detail of Solar</a:t>
            </a:r>
          </a:p>
        </p:txBody>
      </p:sp>
      <p:sp>
        <p:nvSpPr>
          <p:cNvPr id="3" name="Content Placeholder 2">
            <a:extLst>
              <a:ext uri="{FF2B5EF4-FFF2-40B4-BE49-F238E27FC236}">
                <a16:creationId xmlns:a16="http://schemas.microsoft.com/office/drawing/2014/main" id="{0A1ABCC8-FC19-11B1-231A-717B06E4701D}"/>
              </a:ext>
            </a:extLst>
          </p:cNvPr>
          <p:cNvSpPr>
            <a:spLocks noGrp="1"/>
          </p:cNvSpPr>
          <p:nvPr>
            <p:ph type="body" sz="quarter" idx="13"/>
          </p:nvPr>
        </p:nvSpPr>
        <p:spPr/>
        <p:txBody>
          <a:bodyPr>
            <a:normAutofit/>
          </a:bodyPr>
          <a:lstStyle/>
          <a:p>
            <a:r>
              <a:rPr lang="en-US" dirty="0"/>
              <a:t>Add 15 columns</a:t>
            </a:r>
          </a:p>
          <a:p>
            <a:r>
              <a:rPr lang="en-US" dirty="0"/>
              <a:t>Soiling Loss Assumption: 2.8%</a:t>
            </a:r>
          </a:p>
          <a:p>
            <a:r>
              <a:rPr lang="en-US" dirty="0"/>
              <a:t>Factor for Increase in Temperature on Panel (% of irradiation) – 3%</a:t>
            </a:r>
          </a:p>
          <a:p>
            <a:r>
              <a:rPr lang="en-US" dirty="0"/>
              <a:t>Temperature Coefficient Percent Efficiency/(Panel Temp-25): -.41% </a:t>
            </a:r>
          </a:p>
          <a:p>
            <a:r>
              <a:rPr lang="en-US" dirty="0"/>
              <a:t>Other Wiring Losses: 2.9%</a:t>
            </a:r>
          </a:p>
          <a:p>
            <a:r>
              <a:rPr lang="en-US" dirty="0"/>
              <a:t>AC to DC ratio: 80%</a:t>
            </a:r>
          </a:p>
          <a:p>
            <a:r>
              <a:rPr lang="en-US" dirty="0"/>
              <a:t>Inverter Losses: 3%</a:t>
            </a:r>
          </a:p>
          <a:p>
            <a:endParaRPr lang="en-US" dirty="0"/>
          </a:p>
          <a:p>
            <a:endParaRPr lang="en-US" dirty="0"/>
          </a:p>
        </p:txBody>
      </p:sp>
    </p:spTree>
    <p:extLst>
      <p:ext uri="{BB962C8B-B14F-4D97-AF65-F5344CB8AC3E}">
        <p14:creationId xmlns:p14="http://schemas.microsoft.com/office/powerpoint/2010/main" val="2236069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0F2A2-E286-ABFF-43FD-8E5177B733A9}"/>
              </a:ext>
            </a:extLst>
          </p:cNvPr>
          <p:cNvSpPr>
            <a:spLocks noGrp="1"/>
          </p:cNvSpPr>
          <p:nvPr>
            <p:ph type="ctrTitle"/>
          </p:nvPr>
        </p:nvSpPr>
        <p:spPr/>
        <p:txBody>
          <a:bodyPr>
            <a:normAutofit/>
          </a:bodyPr>
          <a:lstStyle/>
          <a:p>
            <a:r>
              <a:rPr lang="en-US" dirty="0"/>
              <a:t>Cell Panel Temperature from Ambient Temperature</a:t>
            </a:r>
          </a:p>
        </p:txBody>
      </p:sp>
      <p:sp>
        <p:nvSpPr>
          <p:cNvPr id="3" name="Content Placeholder 2">
            <a:extLst>
              <a:ext uri="{FF2B5EF4-FFF2-40B4-BE49-F238E27FC236}">
                <a16:creationId xmlns:a16="http://schemas.microsoft.com/office/drawing/2014/main" id="{1BF2D03A-9AA9-4933-4B21-0E95B2E33860}"/>
              </a:ext>
            </a:extLst>
          </p:cNvPr>
          <p:cNvSpPr>
            <a:spLocks noGrp="1"/>
          </p:cNvSpPr>
          <p:nvPr>
            <p:ph type="body" sz="quarter" idx="13"/>
          </p:nvPr>
        </p:nvSpPr>
        <p:spPr/>
        <p:txBody>
          <a:bodyPr/>
          <a:lstStyle/>
          <a:p>
            <a:r>
              <a:rPr lang="en-US" dirty="0"/>
              <a:t>Use Homer Method with 3%</a:t>
            </a:r>
          </a:p>
          <a:p>
            <a:endParaRPr lang="en-US" dirty="0"/>
          </a:p>
        </p:txBody>
      </p:sp>
      <p:pic>
        <p:nvPicPr>
          <p:cNvPr id="5" name="Picture 4">
            <a:extLst>
              <a:ext uri="{FF2B5EF4-FFF2-40B4-BE49-F238E27FC236}">
                <a16:creationId xmlns:a16="http://schemas.microsoft.com/office/drawing/2014/main" id="{1F9D9D5E-D625-9CF1-473A-23CCEB70AF94}"/>
              </a:ext>
            </a:extLst>
          </p:cNvPr>
          <p:cNvPicPr>
            <a:picLocks noChangeAspect="1"/>
          </p:cNvPicPr>
          <p:nvPr/>
        </p:nvPicPr>
        <p:blipFill>
          <a:blip r:embed="rId2"/>
          <a:stretch>
            <a:fillRect/>
          </a:stretch>
        </p:blipFill>
        <p:spPr>
          <a:xfrm>
            <a:off x="1828800" y="1719424"/>
            <a:ext cx="8308258" cy="4795676"/>
          </a:xfrm>
          <a:prstGeom prst="rect">
            <a:avLst/>
          </a:prstGeom>
        </p:spPr>
      </p:pic>
      <p:sp>
        <p:nvSpPr>
          <p:cNvPr id="6" name="TextBox 5">
            <a:extLst>
              <a:ext uri="{FF2B5EF4-FFF2-40B4-BE49-F238E27FC236}">
                <a16:creationId xmlns:a16="http://schemas.microsoft.com/office/drawing/2014/main" id="{7B6DD9B8-1E79-CCCF-0728-D8718A3E9C1C}"/>
              </a:ext>
            </a:extLst>
          </p:cNvPr>
          <p:cNvSpPr txBox="1"/>
          <p:nvPr/>
        </p:nvSpPr>
        <p:spPr>
          <a:xfrm>
            <a:off x="7703575" y="672175"/>
            <a:ext cx="2659626" cy="646331"/>
          </a:xfrm>
          <a:prstGeom prst="rect">
            <a:avLst/>
          </a:prstGeom>
          <a:solidFill>
            <a:srgbClr val="FFFF00"/>
          </a:solidFill>
        </p:spPr>
        <p:txBody>
          <a:bodyPr wrap="square" rtlCol="0">
            <a:spAutoFit/>
          </a:bodyPr>
          <a:lstStyle/>
          <a:p>
            <a:r>
              <a:rPr lang="en-US" dirty="0"/>
              <a:t>Note that results in 20 to 30 degree adjustments.</a:t>
            </a:r>
          </a:p>
        </p:txBody>
      </p:sp>
      <p:cxnSp>
        <p:nvCxnSpPr>
          <p:cNvPr id="8" name="Straight Arrow Connector 7">
            <a:extLst>
              <a:ext uri="{FF2B5EF4-FFF2-40B4-BE49-F238E27FC236}">
                <a16:creationId xmlns:a16="http://schemas.microsoft.com/office/drawing/2014/main" id="{2A267D45-A24A-50EE-5059-485DC2363E8B}"/>
              </a:ext>
            </a:extLst>
          </p:cNvPr>
          <p:cNvCxnSpPr/>
          <p:nvPr/>
        </p:nvCxnSpPr>
        <p:spPr>
          <a:xfrm>
            <a:off x="8558981" y="1318506"/>
            <a:ext cx="235974" cy="2339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868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C444-8D93-9D19-4238-13CA2E3F30FB}"/>
              </a:ext>
            </a:extLst>
          </p:cNvPr>
          <p:cNvSpPr>
            <a:spLocks noGrp="1"/>
          </p:cNvSpPr>
          <p:nvPr>
            <p:ph type="ctrTitle"/>
          </p:nvPr>
        </p:nvSpPr>
        <p:spPr/>
        <p:txBody>
          <a:bodyPr/>
          <a:lstStyle/>
          <a:p>
            <a:r>
              <a:rPr lang="en-US" dirty="0"/>
              <a:t>Some Provocative Comments</a:t>
            </a:r>
          </a:p>
        </p:txBody>
      </p:sp>
      <p:sp>
        <p:nvSpPr>
          <p:cNvPr id="3" name="Content Placeholder 2">
            <a:extLst>
              <a:ext uri="{FF2B5EF4-FFF2-40B4-BE49-F238E27FC236}">
                <a16:creationId xmlns:a16="http://schemas.microsoft.com/office/drawing/2014/main" id="{0527FBC9-EB09-9A7C-0340-99D115484B84}"/>
              </a:ext>
            </a:extLst>
          </p:cNvPr>
          <p:cNvSpPr>
            <a:spLocks noGrp="1"/>
          </p:cNvSpPr>
          <p:nvPr>
            <p:ph type="body" sz="quarter" idx="13"/>
          </p:nvPr>
        </p:nvSpPr>
        <p:spPr/>
        <p:txBody>
          <a:bodyPr>
            <a:normAutofit/>
          </a:bodyPr>
          <a:lstStyle/>
          <a:p>
            <a:r>
              <a:rPr lang="en-US" dirty="0"/>
              <a:t>You can get much more from using PMT formulas than complex models.</a:t>
            </a:r>
          </a:p>
          <a:p>
            <a:r>
              <a:rPr lang="en-US" dirty="0"/>
              <a:t>If you do not adjust LCOE for inflation your analysis does not make sense.</a:t>
            </a:r>
          </a:p>
          <a:p>
            <a:r>
              <a:rPr lang="en-US" dirty="0"/>
              <a:t>The LCOE cannot be interpreted for renewable versus dispatchable cannot be interpreted without a use case</a:t>
            </a:r>
          </a:p>
          <a:p>
            <a:r>
              <a:rPr lang="en-US" dirty="0"/>
              <a:t>You can account for account for battery characteristics including degradation, round trip efficiency and state of charge in battery analysis.</a:t>
            </a:r>
          </a:p>
          <a:p>
            <a:r>
              <a:rPr lang="en-US" dirty="0"/>
              <a:t>For economic analysis, the LCOE should be computed without tax.</a:t>
            </a:r>
          </a:p>
          <a:p>
            <a:r>
              <a:rPr lang="en-US" dirty="0"/>
              <a:t>The real required IRR is very low.</a:t>
            </a:r>
          </a:p>
          <a:p>
            <a:r>
              <a:rPr lang="en-US" dirty="0"/>
              <a:t>The Lazard LCOE is a lot of BS and is heavily biased against nuclear, pumped storage and hydro. </a:t>
            </a:r>
          </a:p>
          <a:p>
            <a:r>
              <a:rPr lang="en-US" dirty="0"/>
              <a:t>Natural Gas LCOE with environment costs is strongly affected by gas leakage.</a:t>
            </a:r>
          </a:p>
          <a:p>
            <a:r>
              <a:rPr lang="en-US" dirty="0"/>
              <a:t>Green hydrogen is strongly affected by the capacity factor.</a:t>
            </a:r>
          </a:p>
          <a:p>
            <a:endParaRPr lang="en-US" dirty="0"/>
          </a:p>
        </p:txBody>
      </p:sp>
    </p:spTree>
    <p:extLst>
      <p:ext uri="{BB962C8B-B14F-4D97-AF65-F5344CB8AC3E}">
        <p14:creationId xmlns:p14="http://schemas.microsoft.com/office/powerpoint/2010/main" val="2653752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A77DA-CD22-6105-83EE-41D8C1BA5A4B}"/>
              </a:ext>
            </a:extLst>
          </p:cNvPr>
          <p:cNvSpPr>
            <a:spLocks noGrp="1"/>
          </p:cNvSpPr>
          <p:nvPr>
            <p:ph type="ctrTitle"/>
          </p:nvPr>
        </p:nvSpPr>
        <p:spPr/>
        <p:txBody>
          <a:bodyPr>
            <a:normAutofit/>
          </a:bodyPr>
          <a:lstStyle/>
          <a:p>
            <a:r>
              <a:rPr lang="en-US" dirty="0"/>
              <a:t>Temperature Adjustment with Temperature Coefficient</a:t>
            </a:r>
          </a:p>
        </p:txBody>
      </p:sp>
      <p:sp>
        <p:nvSpPr>
          <p:cNvPr id="3" name="Content Placeholder 2">
            <a:extLst>
              <a:ext uri="{FF2B5EF4-FFF2-40B4-BE49-F238E27FC236}">
                <a16:creationId xmlns:a16="http://schemas.microsoft.com/office/drawing/2014/main" id="{3D0464E1-8BEF-678D-B0DB-72F9A83DCC8E}"/>
              </a:ext>
            </a:extLst>
          </p:cNvPr>
          <p:cNvSpPr>
            <a:spLocks noGrp="1"/>
          </p:cNvSpPr>
          <p:nvPr>
            <p:ph type="body" sz="quarter" idx="13"/>
          </p:nvPr>
        </p:nvSpPr>
        <p:spPr/>
        <p:txBody>
          <a:bodyPr>
            <a:normAutofit/>
          </a:bodyPr>
          <a:lstStyle/>
          <a:p>
            <a:r>
              <a:rPr lang="en-US" sz="1800" dirty="0"/>
              <a:t>Use PV adjustment of -.4%</a:t>
            </a:r>
          </a:p>
          <a:p>
            <a:r>
              <a:rPr lang="en-US" sz="1800" dirty="0"/>
              <a:t>Note that never come close to 1,000 STC; this is reason for the AC/DC ratio</a:t>
            </a:r>
          </a:p>
          <a:p>
            <a:endParaRPr lang="en-US" sz="1800" dirty="0"/>
          </a:p>
        </p:txBody>
      </p:sp>
      <p:pic>
        <p:nvPicPr>
          <p:cNvPr id="5" name="Picture 4">
            <a:extLst>
              <a:ext uri="{FF2B5EF4-FFF2-40B4-BE49-F238E27FC236}">
                <a16:creationId xmlns:a16="http://schemas.microsoft.com/office/drawing/2014/main" id="{5F6CA90A-4223-182B-FB68-037D8D99347D}"/>
              </a:ext>
            </a:extLst>
          </p:cNvPr>
          <p:cNvPicPr>
            <a:picLocks noChangeAspect="1"/>
          </p:cNvPicPr>
          <p:nvPr/>
        </p:nvPicPr>
        <p:blipFill>
          <a:blip r:embed="rId2"/>
          <a:stretch>
            <a:fillRect/>
          </a:stretch>
        </p:blipFill>
        <p:spPr>
          <a:xfrm>
            <a:off x="1641988" y="2364658"/>
            <a:ext cx="8721212" cy="4360606"/>
          </a:xfrm>
          <a:prstGeom prst="rect">
            <a:avLst/>
          </a:prstGeom>
        </p:spPr>
      </p:pic>
      <p:cxnSp>
        <p:nvCxnSpPr>
          <p:cNvPr id="7" name="Straight Arrow Connector 6">
            <a:extLst>
              <a:ext uri="{FF2B5EF4-FFF2-40B4-BE49-F238E27FC236}">
                <a16:creationId xmlns:a16="http://schemas.microsoft.com/office/drawing/2014/main" id="{2DC4B575-49B5-C25C-DE38-ABBB1E05ECDD}"/>
              </a:ext>
            </a:extLst>
          </p:cNvPr>
          <p:cNvCxnSpPr/>
          <p:nvPr/>
        </p:nvCxnSpPr>
        <p:spPr>
          <a:xfrm>
            <a:off x="4355690" y="4689987"/>
            <a:ext cx="54126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72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2953-DFF1-503E-D8D0-33285E91F61B}"/>
              </a:ext>
            </a:extLst>
          </p:cNvPr>
          <p:cNvSpPr>
            <a:spLocks noGrp="1"/>
          </p:cNvSpPr>
          <p:nvPr>
            <p:ph type="ctrTitle"/>
          </p:nvPr>
        </p:nvSpPr>
        <p:spPr/>
        <p:txBody>
          <a:bodyPr>
            <a:normAutofit/>
          </a:bodyPr>
          <a:lstStyle/>
          <a:p>
            <a:r>
              <a:rPr lang="en-US" dirty="0"/>
              <a:t>AC to DC Ratio and Performance Ratio</a:t>
            </a:r>
          </a:p>
        </p:txBody>
      </p:sp>
      <p:sp>
        <p:nvSpPr>
          <p:cNvPr id="3" name="Content Placeholder 2">
            <a:extLst>
              <a:ext uri="{FF2B5EF4-FFF2-40B4-BE49-F238E27FC236}">
                <a16:creationId xmlns:a16="http://schemas.microsoft.com/office/drawing/2014/main" id="{E2C7E516-7226-39BA-FD09-FB493D0C1DAD}"/>
              </a:ext>
            </a:extLst>
          </p:cNvPr>
          <p:cNvSpPr>
            <a:spLocks noGrp="1"/>
          </p:cNvSpPr>
          <p:nvPr>
            <p:ph type="body" sz="quarter" idx="13"/>
          </p:nvPr>
        </p:nvSpPr>
        <p:spPr/>
        <p:txBody>
          <a:bodyPr/>
          <a:lstStyle/>
          <a:p>
            <a:r>
              <a:rPr lang="en-US" dirty="0"/>
              <a:t>Can compute the remaining output subject to the maximum output from the size of the inverter</a:t>
            </a:r>
          </a:p>
          <a:p>
            <a:endParaRPr lang="en-US" dirty="0"/>
          </a:p>
        </p:txBody>
      </p:sp>
      <p:pic>
        <p:nvPicPr>
          <p:cNvPr id="5" name="Picture 4">
            <a:extLst>
              <a:ext uri="{FF2B5EF4-FFF2-40B4-BE49-F238E27FC236}">
                <a16:creationId xmlns:a16="http://schemas.microsoft.com/office/drawing/2014/main" id="{B1FD0E49-B27D-2134-037E-E572784885E7}"/>
              </a:ext>
            </a:extLst>
          </p:cNvPr>
          <p:cNvPicPr>
            <a:picLocks noChangeAspect="1"/>
          </p:cNvPicPr>
          <p:nvPr/>
        </p:nvPicPr>
        <p:blipFill>
          <a:blip r:embed="rId2"/>
          <a:stretch>
            <a:fillRect/>
          </a:stretch>
        </p:blipFill>
        <p:spPr>
          <a:xfrm>
            <a:off x="1668780" y="2003827"/>
            <a:ext cx="8839200" cy="4067791"/>
          </a:xfrm>
          <a:prstGeom prst="rect">
            <a:avLst/>
          </a:prstGeom>
        </p:spPr>
      </p:pic>
      <p:cxnSp>
        <p:nvCxnSpPr>
          <p:cNvPr id="7" name="Straight Arrow Connector 6">
            <a:extLst>
              <a:ext uri="{FF2B5EF4-FFF2-40B4-BE49-F238E27FC236}">
                <a16:creationId xmlns:a16="http://schemas.microsoft.com/office/drawing/2014/main" id="{D7F201A2-7061-8BB7-95C3-54E3D01DF9FC}"/>
              </a:ext>
            </a:extLst>
          </p:cNvPr>
          <p:cNvCxnSpPr/>
          <p:nvPr/>
        </p:nvCxnSpPr>
        <p:spPr>
          <a:xfrm>
            <a:off x="4945627" y="4689987"/>
            <a:ext cx="82590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233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A9227-93D5-4ABA-A010-88773D66EBA0}"/>
              </a:ext>
            </a:extLst>
          </p:cNvPr>
          <p:cNvSpPr>
            <a:spLocks noGrp="1"/>
          </p:cNvSpPr>
          <p:nvPr>
            <p:ph type="ctrTitle"/>
          </p:nvPr>
        </p:nvSpPr>
        <p:spPr/>
        <p:txBody>
          <a:bodyPr>
            <a:normAutofit/>
          </a:bodyPr>
          <a:lstStyle/>
          <a:p>
            <a:r>
              <a:rPr lang="en-US" dirty="0"/>
              <a:t>Evaluation of Annual Wind Speeds</a:t>
            </a:r>
          </a:p>
        </p:txBody>
      </p:sp>
      <p:sp>
        <p:nvSpPr>
          <p:cNvPr id="3" name="Content Placeholder 2">
            <a:extLst>
              <a:ext uri="{FF2B5EF4-FFF2-40B4-BE49-F238E27FC236}">
                <a16:creationId xmlns:a16="http://schemas.microsoft.com/office/drawing/2014/main" id="{B0E50BAF-94B3-FF58-8642-896371339BBE}"/>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A82FB6F-1914-A13B-F6BE-3FA3EAD054E8}"/>
              </a:ext>
            </a:extLst>
          </p:cNvPr>
          <p:cNvPicPr>
            <a:picLocks noChangeAspect="1"/>
          </p:cNvPicPr>
          <p:nvPr/>
        </p:nvPicPr>
        <p:blipFill>
          <a:blip r:embed="rId2"/>
          <a:stretch>
            <a:fillRect/>
          </a:stretch>
        </p:blipFill>
        <p:spPr>
          <a:xfrm>
            <a:off x="2569783" y="1437585"/>
            <a:ext cx="6994631" cy="5077514"/>
          </a:xfrm>
          <a:prstGeom prst="rect">
            <a:avLst/>
          </a:prstGeom>
        </p:spPr>
      </p:pic>
    </p:spTree>
    <p:extLst>
      <p:ext uri="{BB962C8B-B14F-4D97-AF65-F5344CB8AC3E}">
        <p14:creationId xmlns:p14="http://schemas.microsoft.com/office/powerpoint/2010/main" val="147481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B58AC-AD2F-DFF8-E4CA-79AA21065A0C}"/>
              </a:ext>
            </a:extLst>
          </p:cNvPr>
          <p:cNvSpPr>
            <a:spLocks noGrp="1"/>
          </p:cNvSpPr>
          <p:nvPr>
            <p:ph type="ctrTitle"/>
          </p:nvPr>
        </p:nvSpPr>
        <p:spPr/>
        <p:txBody>
          <a:bodyPr>
            <a:normAutofit/>
          </a:bodyPr>
          <a:lstStyle/>
          <a:p>
            <a:r>
              <a:rPr lang="en-US" dirty="0"/>
              <a:t>Hourly Analysis with Wind and Solar – More Relevant for Batteries</a:t>
            </a:r>
          </a:p>
        </p:txBody>
      </p:sp>
      <p:sp>
        <p:nvSpPr>
          <p:cNvPr id="3" name="Content Placeholder 2">
            <a:extLst>
              <a:ext uri="{FF2B5EF4-FFF2-40B4-BE49-F238E27FC236}">
                <a16:creationId xmlns:a16="http://schemas.microsoft.com/office/drawing/2014/main" id="{40B45693-BDEF-4F72-5DA4-2EE695C9D9CF}"/>
              </a:ext>
            </a:extLst>
          </p:cNvPr>
          <p:cNvSpPr>
            <a:spLocks noGrp="1"/>
          </p:cNvSpPr>
          <p:nvPr>
            <p:ph type="body" sz="quarter" idx="13"/>
          </p:nvPr>
        </p:nvSpPr>
        <p:spPr/>
        <p:txBody>
          <a:bodyPr/>
          <a:lstStyle/>
          <a:p>
            <a:r>
              <a:rPr lang="en-US" dirty="0"/>
              <a:t>Mechanics – 1 Week of Data</a:t>
            </a:r>
          </a:p>
          <a:p>
            <a:r>
              <a:rPr lang="en-US" dirty="0"/>
              <a:t>Use Lookup and 1/24</a:t>
            </a:r>
          </a:p>
          <a:p>
            <a:endParaRPr lang="en-US" dirty="0"/>
          </a:p>
        </p:txBody>
      </p:sp>
      <p:pic>
        <p:nvPicPr>
          <p:cNvPr id="5" name="Picture 4">
            <a:extLst>
              <a:ext uri="{FF2B5EF4-FFF2-40B4-BE49-F238E27FC236}">
                <a16:creationId xmlns:a16="http://schemas.microsoft.com/office/drawing/2014/main" id="{33467A42-06F6-F740-D06E-A3FE1867C5A5}"/>
              </a:ext>
            </a:extLst>
          </p:cNvPr>
          <p:cNvPicPr>
            <a:picLocks noChangeAspect="1"/>
          </p:cNvPicPr>
          <p:nvPr/>
        </p:nvPicPr>
        <p:blipFill>
          <a:blip r:embed="rId2"/>
          <a:stretch>
            <a:fillRect/>
          </a:stretch>
        </p:blipFill>
        <p:spPr>
          <a:xfrm>
            <a:off x="3209545" y="1876589"/>
            <a:ext cx="8261131" cy="4550757"/>
          </a:xfrm>
          <a:prstGeom prst="rect">
            <a:avLst/>
          </a:prstGeom>
        </p:spPr>
      </p:pic>
    </p:spTree>
    <p:extLst>
      <p:ext uri="{BB962C8B-B14F-4D97-AF65-F5344CB8AC3E}">
        <p14:creationId xmlns:p14="http://schemas.microsoft.com/office/powerpoint/2010/main" val="386655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ctrTitle"/>
          </p:nvPr>
        </p:nvSpPr>
        <p:spPr/>
        <p:txBody>
          <a:bodyPr/>
          <a:lstStyle/>
          <a:p>
            <a:r>
              <a:rPr lang="en-US" dirty="0"/>
              <a:t>Solar Patterns in Northern Nigeria</a:t>
            </a:r>
            <a:endParaRPr lang="en-CH" dirty="0"/>
          </a:p>
        </p:txBody>
      </p:sp>
      <p:graphicFrame>
        <p:nvGraphicFramePr>
          <p:cNvPr id="7" name="Content Placeholder 6">
            <a:extLst>
              <a:ext uri="{FF2B5EF4-FFF2-40B4-BE49-F238E27FC236}">
                <a16:creationId xmlns:a16="http://schemas.microsoft.com/office/drawing/2014/main" id="{16500275-EBF7-42B7-B835-238E0163E1C4}"/>
              </a:ext>
            </a:extLst>
          </p:cNvPr>
          <p:cNvGraphicFramePr>
            <a:graphicFrameLocks noGrp="1"/>
          </p:cNvGraphicFramePr>
          <p:nvPr>
            <p:ph idx="4294967295"/>
            <p:extLst>
              <p:ext uri="{D42A27DB-BD31-4B8C-83A1-F6EECF244321}">
                <p14:modId xmlns:p14="http://schemas.microsoft.com/office/powerpoint/2010/main" val="4130586802"/>
              </p:ext>
            </p:extLst>
          </p:nvPr>
        </p:nvGraphicFramePr>
        <p:xfrm>
          <a:off x="1417320" y="1743202"/>
          <a:ext cx="7600950" cy="404971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1D91B80E-C394-42B6-A005-75D7DE31F5E4}"/>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54</a:t>
            </a:fld>
            <a:endParaRPr lang="ko-KR" altLang="en-US" dirty="0"/>
          </a:p>
        </p:txBody>
      </p:sp>
    </p:spTree>
    <p:extLst>
      <p:ext uri="{BB962C8B-B14F-4D97-AF65-F5344CB8AC3E}">
        <p14:creationId xmlns:p14="http://schemas.microsoft.com/office/powerpoint/2010/main" val="35227491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4BF1-D93C-72BF-9A04-71EF41DEC026}"/>
              </a:ext>
            </a:extLst>
          </p:cNvPr>
          <p:cNvSpPr>
            <a:spLocks noGrp="1"/>
          </p:cNvSpPr>
          <p:nvPr>
            <p:ph type="ctrTitle"/>
          </p:nvPr>
        </p:nvSpPr>
        <p:spPr/>
        <p:txBody>
          <a:bodyPr>
            <a:normAutofit/>
          </a:bodyPr>
          <a:lstStyle/>
          <a:p>
            <a:r>
              <a:rPr lang="en-US" dirty="0"/>
              <a:t>Illustration of Variability and Need for Ancillary Services – Stable Solar Period</a:t>
            </a:r>
          </a:p>
        </p:txBody>
      </p:sp>
      <p:sp>
        <p:nvSpPr>
          <p:cNvPr id="3" name="Content Placeholder 2">
            <a:extLst>
              <a:ext uri="{FF2B5EF4-FFF2-40B4-BE49-F238E27FC236}">
                <a16:creationId xmlns:a16="http://schemas.microsoft.com/office/drawing/2014/main" id="{86787B90-5267-CA09-71C4-70909D117CE7}"/>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0DE891A1-142B-2EAE-4FC7-39B931612AA6}"/>
              </a:ext>
            </a:extLst>
          </p:cNvPr>
          <p:cNvPicPr>
            <a:picLocks noChangeAspect="1"/>
          </p:cNvPicPr>
          <p:nvPr/>
        </p:nvPicPr>
        <p:blipFill>
          <a:blip r:embed="rId2"/>
          <a:stretch>
            <a:fillRect/>
          </a:stretch>
        </p:blipFill>
        <p:spPr>
          <a:xfrm>
            <a:off x="3489960" y="2217253"/>
            <a:ext cx="6005022" cy="4446962"/>
          </a:xfrm>
          <a:prstGeom prst="rect">
            <a:avLst/>
          </a:prstGeom>
        </p:spPr>
      </p:pic>
      <p:sp>
        <p:nvSpPr>
          <p:cNvPr id="6" name="TextBox 5">
            <a:extLst>
              <a:ext uri="{FF2B5EF4-FFF2-40B4-BE49-F238E27FC236}">
                <a16:creationId xmlns:a16="http://schemas.microsoft.com/office/drawing/2014/main" id="{A55BC23B-185C-972A-25C6-824BFF5C96C0}"/>
              </a:ext>
            </a:extLst>
          </p:cNvPr>
          <p:cNvSpPr txBox="1"/>
          <p:nvPr/>
        </p:nvSpPr>
        <p:spPr>
          <a:xfrm>
            <a:off x="1524001" y="2364829"/>
            <a:ext cx="1707342" cy="1200329"/>
          </a:xfrm>
          <a:prstGeom prst="rect">
            <a:avLst/>
          </a:prstGeom>
          <a:solidFill>
            <a:srgbClr val="FFFF00"/>
          </a:solidFill>
        </p:spPr>
        <p:txBody>
          <a:bodyPr wrap="square" rtlCol="0">
            <a:spAutoFit/>
          </a:bodyPr>
          <a:lstStyle/>
          <a:p>
            <a:r>
              <a:rPr lang="en-US" dirty="0"/>
              <a:t>Batteries needed for sudden changes in wind speed</a:t>
            </a:r>
          </a:p>
        </p:txBody>
      </p:sp>
    </p:spTree>
    <p:extLst>
      <p:ext uri="{BB962C8B-B14F-4D97-AF65-F5344CB8AC3E}">
        <p14:creationId xmlns:p14="http://schemas.microsoft.com/office/powerpoint/2010/main" val="4230098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9170-3DA6-5FB4-B328-938A4389FCFB}"/>
              </a:ext>
            </a:extLst>
          </p:cNvPr>
          <p:cNvSpPr>
            <a:spLocks noGrp="1"/>
          </p:cNvSpPr>
          <p:nvPr>
            <p:ph type="ctrTitle"/>
          </p:nvPr>
        </p:nvSpPr>
        <p:spPr/>
        <p:txBody>
          <a:bodyPr>
            <a:normAutofit/>
          </a:bodyPr>
          <a:lstStyle/>
          <a:p>
            <a:r>
              <a:rPr lang="en-US" dirty="0"/>
              <a:t>Hourly May Mask Shorter Term Variability</a:t>
            </a:r>
          </a:p>
        </p:txBody>
      </p:sp>
      <p:sp>
        <p:nvSpPr>
          <p:cNvPr id="3" name="Content Placeholder 2">
            <a:extLst>
              <a:ext uri="{FF2B5EF4-FFF2-40B4-BE49-F238E27FC236}">
                <a16:creationId xmlns:a16="http://schemas.microsoft.com/office/drawing/2014/main" id="{81F91EFB-001F-9C4E-CBF0-77B505EF61D6}"/>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FDB2635-0534-BC6D-C3B7-133FDC070E77}"/>
              </a:ext>
            </a:extLst>
          </p:cNvPr>
          <p:cNvPicPr>
            <a:picLocks noChangeAspect="1"/>
          </p:cNvPicPr>
          <p:nvPr/>
        </p:nvPicPr>
        <p:blipFill>
          <a:blip r:embed="rId2"/>
          <a:stretch>
            <a:fillRect/>
          </a:stretch>
        </p:blipFill>
        <p:spPr>
          <a:xfrm>
            <a:off x="2837678" y="2126974"/>
            <a:ext cx="7201673" cy="4584699"/>
          </a:xfrm>
          <a:prstGeom prst="rect">
            <a:avLst/>
          </a:prstGeom>
        </p:spPr>
      </p:pic>
    </p:spTree>
    <p:extLst>
      <p:ext uri="{BB962C8B-B14F-4D97-AF65-F5344CB8AC3E}">
        <p14:creationId xmlns:p14="http://schemas.microsoft.com/office/powerpoint/2010/main" val="2129474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2CA0-DF77-83ED-5E17-092F09C4F10B}"/>
              </a:ext>
            </a:extLst>
          </p:cNvPr>
          <p:cNvSpPr>
            <a:spLocks noGrp="1"/>
          </p:cNvSpPr>
          <p:nvPr>
            <p:ph type="ctrTitle"/>
          </p:nvPr>
        </p:nvSpPr>
        <p:spPr/>
        <p:txBody>
          <a:bodyPr>
            <a:normAutofit/>
          </a:bodyPr>
          <a:lstStyle/>
          <a:p>
            <a:r>
              <a:rPr lang="en-US" dirty="0"/>
              <a:t>Hourly Soar and wind – A couple of Rainy Days, But Some Diversity</a:t>
            </a:r>
          </a:p>
        </p:txBody>
      </p:sp>
      <p:sp>
        <p:nvSpPr>
          <p:cNvPr id="3" name="Content Placeholder 2">
            <a:extLst>
              <a:ext uri="{FF2B5EF4-FFF2-40B4-BE49-F238E27FC236}">
                <a16:creationId xmlns:a16="http://schemas.microsoft.com/office/drawing/2014/main" id="{A132808A-154C-B4D7-ADC6-69F7EBD50DB3}"/>
              </a:ext>
            </a:extLst>
          </p:cNvPr>
          <p:cNvSpPr>
            <a:spLocks noGrp="1"/>
          </p:cNvSpPr>
          <p:nvPr>
            <p:ph type="body" sz="quarter" idx="13"/>
          </p:nvPr>
        </p:nvSpPr>
        <p:spPr/>
        <p:txBody>
          <a:bodyPr/>
          <a:lstStyle/>
          <a:p>
            <a:pPr marL="0" indent="0">
              <a:buNone/>
            </a:pPr>
            <a:r>
              <a:rPr lang="en-US" dirty="0"/>
              <a:t>.</a:t>
            </a:r>
          </a:p>
          <a:p>
            <a:pPr marL="0" indent="0">
              <a:buNone/>
            </a:pPr>
            <a:endParaRPr lang="en-US" dirty="0"/>
          </a:p>
        </p:txBody>
      </p:sp>
      <p:pic>
        <p:nvPicPr>
          <p:cNvPr id="7" name="Picture 6">
            <a:extLst>
              <a:ext uri="{FF2B5EF4-FFF2-40B4-BE49-F238E27FC236}">
                <a16:creationId xmlns:a16="http://schemas.microsoft.com/office/drawing/2014/main" id="{82549004-BE55-F371-D5D4-702E6054C91D}"/>
              </a:ext>
            </a:extLst>
          </p:cNvPr>
          <p:cNvPicPr>
            <a:picLocks noChangeAspect="1"/>
          </p:cNvPicPr>
          <p:nvPr/>
        </p:nvPicPr>
        <p:blipFill>
          <a:blip r:embed="rId2"/>
          <a:stretch>
            <a:fillRect/>
          </a:stretch>
        </p:blipFill>
        <p:spPr>
          <a:xfrm>
            <a:off x="4239491" y="2083298"/>
            <a:ext cx="6428509" cy="4483383"/>
          </a:xfrm>
          <a:prstGeom prst="rect">
            <a:avLst/>
          </a:prstGeom>
        </p:spPr>
      </p:pic>
      <p:sp>
        <p:nvSpPr>
          <p:cNvPr id="8" name="TextBox 7">
            <a:extLst>
              <a:ext uri="{FF2B5EF4-FFF2-40B4-BE49-F238E27FC236}">
                <a16:creationId xmlns:a16="http://schemas.microsoft.com/office/drawing/2014/main" id="{206EA225-0E87-43E4-1BA1-747ECF5E6330}"/>
              </a:ext>
            </a:extLst>
          </p:cNvPr>
          <p:cNvSpPr txBox="1"/>
          <p:nvPr/>
        </p:nvSpPr>
        <p:spPr>
          <a:xfrm>
            <a:off x="1524001" y="1970690"/>
            <a:ext cx="1277007" cy="1754326"/>
          </a:xfrm>
          <a:prstGeom prst="rect">
            <a:avLst/>
          </a:prstGeom>
          <a:solidFill>
            <a:srgbClr val="FFFF00"/>
          </a:solidFill>
        </p:spPr>
        <p:txBody>
          <a:bodyPr wrap="square" rtlCol="0">
            <a:spAutoFit/>
          </a:bodyPr>
          <a:lstStyle/>
          <a:p>
            <a:r>
              <a:rPr lang="en-US" dirty="0"/>
              <a:t>You need a lot of battery storage to meet the rainy days</a:t>
            </a:r>
          </a:p>
        </p:txBody>
      </p:sp>
    </p:spTree>
    <p:extLst>
      <p:ext uri="{BB962C8B-B14F-4D97-AF65-F5344CB8AC3E}">
        <p14:creationId xmlns:p14="http://schemas.microsoft.com/office/powerpoint/2010/main" val="1840810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D264-5A32-72BA-383D-B1D77502257D}"/>
              </a:ext>
            </a:extLst>
          </p:cNvPr>
          <p:cNvSpPr>
            <a:spLocks noGrp="1"/>
          </p:cNvSpPr>
          <p:nvPr>
            <p:ph type="ctrTitle"/>
          </p:nvPr>
        </p:nvSpPr>
        <p:spPr/>
        <p:txBody>
          <a:bodyPr>
            <a:normAutofit/>
          </a:bodyPr>
          <a:lstStyle/>
          <a:p>
            <a:r>
              <a:rPr lang="en-US" dirty="0"/>
              <a:t>Hourly Solar and Wind – Sudden Moves and Low Irradiation</a:t>
            </a:r>
          </a:p>
        </p:txBody>
      </p:sp>
      <p:sp>
        <p:nvSpPr>
          <p:cNvPr id="3" name="Content Placeholder 2">
            <a:extLst>
              <a:ext uri="{FF2B5EF4-FFF2-40B4-BE49-F238E27FC236}">
                <a16:creationId xmlns:a16="http://schemas.microsoft.com/office/drawing/2014/main" id="{375400BE-9549-10C0-3A4F-C7D64A69CAE8}"/>
              </a:ext>
            </a:extLst>
          </p:cNvPr>
          <p:cNvSpPr>
            <a:spLocks noGrp="1"/>
          </p:cNvSpPr>
          <p:nvPr>
            <p:ph type="body" sz="quarter" idx="13"/>
          </p:nvPr>
        </p:nvSpPr>
        <p:spPr/>
        <p:txBody>
          <a:bodyPr/>
          <a:lstStyle/>
          <a:p>
            <a:r>
              <a:rPr lang="en-US" dirty="0"/>
              <a:t>.</a:t>
            </a:r>
          </a:p>
        </p:txBody>
      </p:sp>
      <p:pic>
        <p:nvPicPr>
          <p:cNvPr id="5" name="Picture 4">
            <a:extLst>
              <a:ext uri="{FF2B5EF4-FFF2-40B4-BE49-F238E27FC236}">
                <a16:creationId xmlns:a16="http://schemas.microsoft.com/office/drawing/2014/main" id="{252C88CB-4115-ADFA-CB16-53CBCC6F6BD3}"/>
              </a:ext>
            </a:extLst>
          </p:cNvPr>
          <p:cNvPicPr>
            <a:picLocks noChangeAspect="1"/>
          </p:cNvPicPr>
          <p:nvPr/>
        </p:nvPicPr>
        <p:blipFill>
          <a:blip r:embed="rId2"/>
          <a:stretch>
            <a:fillRect/>
          </a:stretch>
        </p:blipFill>
        <p:spPr>
          <a:xfrm>
            <a:off x="3925456" y="2130478"/>
            <a:ext cx="6604923" cy="4602890"/>
          </a:xfrm>
          <a:prstGeom prst="rect">
            <a:avLst/>
          </a:prstGeom>
        </p:spPr>
      </p:pic>
      <p:sp>
        <p:nvSpPr>
          <p:cNvPr id="6" name="TextBox 5">
            <a:extLst>
              <a:ext uri="{FF2B5EF4-FFF2-40B4-BE49-F238E27FC236}">
                <a16:creationId xmlns:a16="http://schemas.microsoft.com/office/drawing/2014/main" id="{15F7F6C3-006A-000A-3501-1C21ED236CDA}"/>
              </a:ext>
            </a:extLst>
          </p:cNvPr>
          <p:cNvSpPr txBox="1"/>
          <p:nvPr/>
        </p:nvSpPr>
        <p:spPr>
          <a:xfrm>
            <a:off x="1524001" y="2427890"/>
            <a:ext cx="1356311" cy="2862322"/>
          </a:xfrm>
          <a:prstGeom prst="rect">
            <a:avLst/>
          </a:prstGeom>
          <a:solidFill>
            <a:srgbClr val="FFFF00"/>
          </a:solidFill>
        </p:spPr>
        <p:txBody>
          <a:bodyPr wrap="square" rtlCol="0">
            <a:spAutoFit/>
          </a:bodyPr>
          <a:lstStyle/>
          <a:p>
            <a:r>
              <a:rPr lang="en-US" dirty="0"/>
              <a:t>Note the sudden change in the solar on the third day – need for ancillary services as no inertia in solar</a:t>
            </a:r>
          </a:p>
        </p:txBody>
      </p:sp>
    </p:spTree>
    <p:extLst>
      <p:ext uri="{BB962C8B-B14F-4D97-AF65-F5344CB8AC3E}">
        <p14:creationId xmlns:p14="http://schemas.microsoft.com/office/powerpoint/2010/main" val="2210220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6238-5600-91A5-F764-D51680CD1706}"/>
              </a:ext>
            </a:extLst>
          </p:cNvPr>
          <p:cNvSpPr>
            <a:spLocks noGrp="1"/>
          </p:cNvSpPr>
          <p:nvPr>
            <p:ph type="ctrTitle"/>
          </p:nvPr>
        </p:nvSpPr>
        <p:spPr/>
        <p:txBody>
          <a:bodyPr>
            <a:normAutofit/>
          </a:bodyPr>
          <a:lstStyle/>
          <a:p>
            <a:r>
              <a:rPr lang="en-US" dirty="0"/>
              <a:t>Hourly Data – Stable Solar near Irradiation STC and Relatively Stable Wind</a:t>
            </a:r>
          </a:p>
        </p:txBody>
      </p:sp>
      <p:sp>
        <p:nvSpPr>
          <p:cNvPr id="3" name="Content Placeholder 2">
            <a:extLst>
              <a:ext uri="{FF2B5EF4-FFF2-40B4-BE49-F238E27FC236}">
                <a16:creationId xmlns:a16="http://schemas.microsoft.com/office/drawing/2014/main" id="{2C36DFE0-4482-60F1-FD3B-5AB0D8151258}"/>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3D67B17A-17B7-78C8-E388-3FA07C8CB6C7}"/>
              </a:ext>
            </a:extLst>
          </p:cNvPr>
          <p:cNvPicPr>
            <a:picLocks noChangeAspect="1"/>
          </p:cNvPicPr>
          <p:nvPr/>
        </p:nvPicPr>
        <p:blipFill>
          <a:blip r:embed="rId2"/>
          <a:stretch>
            <a:fillRect/>
          </a:stretch>
        </p:blipFill>
        <p:spPr>
          <a:xfrm>
            <a:off x="3538860" y="2043845"/>
            <a:ext cx="6500491" cy="4550344"/>
          </a:xfrm>
          <a:prstGeom prst="rect">
            <a:avLst/>
          </a:prstGeom>
        </p:spPr>
      </p:pic>
    </p:spTree>
    <p:extLst>
      <p:ext uri="{BB962C8B-B14F-4D97-AF65-F5344CB8AC3E}">
        <p14:creationId xmlns:p14="http://schemas.microsoft.com/office/powerpoint/2010/main" val="3169718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2185-9DA2-3576-469A-835E724FB26A}"/>
              </a:ext>
            </a:extLst>
          </p:cNvPr>
          <p:cNvSpPr>
            <a:spLocks noGrp="1"/>
          </p:cNvSpPr>
          <p:nvPr>
            <p:ph type="ctrTitle"/>
          </p:nvPr>
        </p:nvSpPr>
        <p:spPr/>
        <p:txBody>
          <a:bodyPr/>
          <a:lstStyle/>
          <a:p>
            <a:r>
              <a:rPr lang="en-US" dirty="0"/>
              <a:t>Focus on Numbers</a:t>
            </a:r>
          </a:p>
        </p:txBody>
      </p:sp>
      <p:sp>
        <p:nvSpPr>
          <p:cNvPr id="3" name="Content Placeholder 2">
            <a:extLst>
              <a:ext uri="{FF2B5EF4-FFF2-40B4-BE49-F238E27FC236}">
                <a16:creationId xmlns:a16="http://schemas.microsoft.com/office/drawing/2014/main" id="{399536AB-ED87-9AFB-AB73-53B6C59C2313}"/>
              </a:ext>
            </a:extLst>
          </p:cNvPr>
          <p:cNvSpPr>
            <a:spLocks noGrp="1"/>
          </p:cNvSpPr>
          <p:nvPr>
            <p:ph type="body" sz="quarter" idx="13"/>
          </p:nvPr>
        </p:nvSpPr>
        <p:spPr/>
        <p:txBody>
          <a:bodyPr>
            <a:normAutofit/>
          </a:bodyPr>
          <a:lstStyle/>
          <a:p>
            <a:r>
              <a:rPr lang="en-US" sz="2400" dirty="0"/>
              <a:t>There are many biases in analysis of renewable energy and storage</a:t>
            </a:r>
          </a:p>
          <a:p>
            <a:r>
              <a:rPr lang="en-US" sz="2400" dirty="0"/>
              <a:t>Some want the answer and make general statements</a:t>
            </a:r>
          </a:p>
          <a:p>
            <a:r>
              <a:rPr lang="en-US" sz="2400" dirty="0"/>
              <a:t>Some make aggressive assumptions to support a case</a:t>
            </a:r>
          </a:p>
          <a:p>
            <a:r>
              <a:rPr lang="en-US" sz="2400" dirty="0"/>
              <a:t>The objective here is simple</a:t>
            </a:r>
          </a:p>
          <a:p>
            <a:pPr lvl="1"/>
            <a:r>
              <a:rPr lang="en-US" dirty="0"/>
              <a:t>Find real data on costs, production and other parameters</a:t>
            </a:r>
          </a:p>
          <a:p>
            <a:pPr lvl="1"/>
            <a:r>
              <a:rPr lang="en-US" dirty="0"/>
              <a:t>Develop unbiased analysis of alternatives</a:t>
            </a:r>
          </a:p>
          <a:p>
            <a:pPr lvl="1"/>
            <a:r>
              <a:rPr lang="en-US" dirty="0"/>
              <a:t>Keep the analysis as simple as possible</a:t>
            </a:r>
          </a:p>
          <a:p>
            <a:pPr lvl="1"/>
            <a:r>
              <a:rPr lang="en-US" dirty="0"/>
              <a:t>Focus on drivers of cost and output</a:t>
            </a:r>
          </a:p>
          <a:p>
            <a:r>
              <a:rPr lang="en-US" sz="2150" dirty="0"/>
              <a:t>Not somebody who tells you that batteries are going to solve problems in the world without telling you how much they cost and how much they degrade</a:t>
            </a:r>
          </a:p>
          <a:p>
            <a:r>
              <a:rPr lang="en-US" sz="2150" dirty="0"/>
              <a:t>How you present the data is a big deal</a:t>
            </a:r>
          </a:p>
        </p:txBody>
      </p:sp>
    </p:spTree>
    <p:extLst>
      <p:ext uri="{BB962C8B-B14F-4D97-AF65-F5344CB8AC3E}">
        <p14:creationId xmlns:p14="http://schemas.microsoft.com/office/powerpoint/2010/main" val="3598321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D187-49EE-3888-66BD-44224652165F}"/>
              </a:ext>
            </a:extLst>
          </p:cNvPr>
          <p:cNvSpPr>
            <a:spLocks noGrp="1"/>
          </p:cNvSpPr>
          <p:nvPr>
            <p:ph type="ctrTitle"/>
          </p:nvPr>
        </p:nvSpPr>
        <p:spPr/>
        <p:txBody>
          <a:bodyPr>
            <a:normAutofit/>
          </a:bodyPr>
          <a:lstStyle/>
          <a:p>
            <a:r>
              <a:rPr lang="en-US" dirty="0"/>
              <a:t>Combine Loads with Solar – Jamica Loads</a:t>
            </a:r>
          </a:p>
        </p:txBody>
      </p:sp>
      <p:sp>
        <p:nvSpPr>
          <p:cNvPr id="3" name="Content Placeholder 2">
            <a:extLst>
              <a:ext uri="{FF2B5EF4-FFF2-40B4-BE49-F238E27FC236}">
                <a16:creationId xmlns:a16="http://schemas.microsoft.com/office/drawing/2014/main" id="{1BBF6EF7-C26E-232C-B828-629AE4E8F4D1}"/>
              </a:ext>
            </a:extLst>
          </p:cNvPr>
          <p:cNvSpPr>
            <a:spLocks noGrp="1"/>
          </p:cNvSpPr>
          <p:nvPr>
            <p:ph type="body" sz="quarter" idx="13"/>
          </p:nvPr>
        </p:nvSpPr>
        <p:spPr/>
        <p:txBody>
          <a:bodyPr/>
          <a:lstStyle/>
          <a:p>
            <a:r>
              <a:rPr lang="en-US" dirty="0"/>
              <a:t>.</a:t>
            </a:r>
          </a:p>
        </p:txBody>
      </p:sp>
      <p:pic>
        <p:nvPicPr>
          <p:cNvPr id="5" name="Picture 4">
            <a:extLst>
              <a:ext uri="{FF2B5EF4-FFF2-40B4-BE49-F238E27FC236}">
                <a16:creationId xmlns:a16="http://schemas.microsoft.com/office/drawing/2014/main" id="{788A2FEE-2986-8C4E-A778-494A8020400A}"/>
              </a:ext>
            </a:extLst>
          </p:cNvPr>
          <p:cNvPicPr>
            <a:picLocks noChangeAspect="1"/>
          </p:cNvPicPr>
          <p:nvPr/>
        </p:nvPicPr>
        <p:blipFill>
          <a:blip r:embed="rId2"/>
          <a:stretch>
            <a:fillRect/>
          </a:stretch>
        </p:blipFill>
        <p:spPr>
          <a:xfrm>
            <a:off x="2777655" y="2013528"/>
            <a:ext cx="6417924" cy="4661257"/>
          </a:xfrm>
          <a:prstGeom prst="rect">
            <a:avLst/>
          </a:prstGeom>
        </p:spPr>
      </p:pic>
    </p:spTree>
    <p:extLst>
      <p:ext uri="{BB962C8B-B14F-4D97-AF65-F5344CB8AC3E}">
        <p14:creationId xmlns:p14="http://schemas.microsoft.com/office/powerpoint/2010/main" val="2983107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461F-A135-5E67-0BA6-B95A78D48DB1}"/>
              </a:ext>
            </a:extLst>
          </p:cNvPr>
          <p:cNvSpPr>
            <a:spLocks noGrp="1"/>
          </p:cNvSpPr>
          <p:nvPr>
            <p:ph type="ctrTitle"/>
          </p:nvPr>
        </p:nvSpPr>
        <p:spPr/>
        <p:txBody>
          <a:bodyPr/>
          <a:lstStyle/>
          <a:p>
            <a:r>
              <a:rPr lang="en-US" dirty="0"/>
              <a:t>Load and Load Factor</a:t>
            </a:r>
          </a:p>
        </p:txBody>
      </p:sp>
      <p:sp>
        <p:nvSpPr>
          <p:cNvPr id="3" name="Content Placeholder 2">
            <a:extLst>
              <a:ext uri="{FF2B5EF4-FFF2-40B4-BE49-F238E27FC236}">
                <a16:creationId xmlns:a16="http://schemas.microsoft.com/office/drawing/2014/main" id="{D70ADECE-362C-33BE-A319-055B4FAAE00C}"/>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631D1EB-4B95-B809-5B85-016E772790D2}"/>
              </a:ext>
            </a:extLst>
          </p:cNvPr>
          <p:cNvPicPr>
            <a:picLocks noChangeAspect="1"/>
          </p:cNvPicPr>
          <p:nvPr/>
        </p:nvPicPr>
        <p:blipFill>
          <a:blip r:embed="rId2"/>
          <a:stretch>
            <a:fillRect/>
          </a:stretch>
        </p:blipFill>
        <p:spPr>
          <a:xfrm>
            <a:off x="838200" y="1497069"/>
            <a:ext cx="7411484" cy="2676899"/>
          </a:xfrm>
          <a:prstGeom prst="rect">
            <a:avLst/>
          </a:prstGeom>
        </p:spPr>
      </p:pic>
      <p:pic>
        <p:nvPicPr>
          <p:cNvPr id="8" name="Picture 7">
            <a:extLst>
              <a:ext uri="{FF2B5EF4-FFF2-40B4-BE49-F238E27FC236}">
                <a16:creationId xmlns:a16="http://schemas.microsoft.com/office/drawing/2014/main" id="{5BF5A403-B2AD-E8EF-869C-4864290345E4}"/>
              </a:ext>
            </a:extLst>
          </p:cNvPr>
          <p:cNvPicPr>
            <a:picLocks noChangeAspect="1"/>
          </p:cNvPicPr>
          <p:nvPr/>
        </p:nvPicPr>
        <p:blipFill>
          <a:blip r:embed="rId3"/>
          <a:stretch>
            <a:fillRect/>
          </a:stretch>
        </p:blipFill>
        <p:spPr>
          <a:xfrm>
            <a:off x="6032938" y="3980349"/>
            <a:ext cx="4572000" cy="2714964"/>
          </a:xfrm>
          <a:prstGeom prst="rect">
            <a:avLst/>
          </a:prstGeom>
        </p:spPr>
      </p:pic>
    </p:spTree>
    <p:extLst>
      <p:ext uri="{BB962C8B-B14F-4D97-AF65-F5344CB8AC3E}">
        <p14:creationId xmlns:p14="http://schemas.microsoft.com/office/powerpoint/2010/main" val="2876719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n-029" dirty="0"/>
              <a:t>Example of Load Data - Predictable </a:t>
            </a:r>
          </a:p>
        </p:txBody>
      </p:sp>
      <p:pic>
        <p:nvPicPr>
          <p:cNvPr id="7" name="Espaço Reservado para Conteúdo 6"/>
          <p:cNvPicPr>
            <a:picLocks noGrp="1" noChangeAspect="1"/>
          </p:cNvPicPr>
          <p:nvPr>
            <p:ph sz="half" idx="4294967295"/>
          </p:nvPr>
        </p:nvPicPr>
        <p:blipFill>
          <a:blip r:embed="rId2"/>
          <a:stretch>
            <a:fillRect/>
          </a:stretch>
        </p:blipFill>
        <p:spPr>
          <a:xfrm>
            <a:off x="1463040" y="1423289"/>
            <a:ext cx="4152900" cy="2686050"/>
          </a:xfrm>
          <a:prstGeom prst="rect">
            <a:avLst/>
          </a:prstGeom>
        </p:spPr>
      </p:pic>
      <p:pic>
        <p:nvPicPr>
          <p:cNvPr id="8" name="Espaço Reservado para Conteúdo 7"/>
          <p:cNvPicPr>
            <a:picLocks noGrp="1" noChangeAspect="1"/>
          </p:cNvPicPr>
          <p:nvPr>
            <p:ph sz="half" idx="4294967295"/>
          </p:nvPr>
        </p:nvPicPr>
        <p:blipFill>
          <a:blip r:embed="rId3"/>
          <a:stretch>
            <a:fillRect/>
          </a:stretch>
        </p:blipFill>
        <p:spPr>
          <a:xfrm>
            <a:off x="6685788" y="1423289"/>
            <a:ext cx="4152900" cy="2635250"/>
          </a:xfrm>
          <a:prstGeom prst="rect">
            <a:avLst/>
          </a:prstGeom>
        </p:spPr>
      </p:pic>
      <p:pic>
        <p:nvPicPr>
          <p:cNvPr id="9" name="Imagem 8"/>
          <p:cNvPicPr>
            <a:picLocks noChangeAspect="1"/>
          </p:cNvPicPr>
          <p:nvPr/>
        </p:nvPicPr>
        <p:blipFill>
          <a:blip r:embed="rId4"/>
          <a:stretch>
            <a:fillRect/>
          </a:stretch>
        </p:blipFill>
        <p:spPr>
          <a:xfrm>
            <a:off x="4567646" y="4324377"/>
            <a:ext cx="4012882" cy="2533624"/>
          </a:xfrm>
          <a:prstGeom prst="rect">
            <a:avLst/>
          </a:prstGeom>
        </p:spPr>
      </p:pic>
    </p:spTree>
    <p:extLst>
      <p:ext uri="{BB962C8B-B14F-4D97-AF65-F5344CB8AC3E}">
        <p14:creationId xmlns:p14="http://schemas.microsoft.com/office/powerpoint/2010/main" val="1036717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3B64-B333-CC70-5C59-88F4310A05FC}"/>
              </a:ext>
            </a:extLst>
          </p:cNvPr>
          <p:cNvSpPr>
            <a:spLocks noGrp="1"/>
          </p:cNvSpPr>
          <p:nvPr>
            <p:ph type="ctrTitle"/>
          </p:nvPr>
        </p:nvSpPr>
        <p:spPr/>
        <p:txBody>
          <a:bodyPr>
            <a:normAutofit/>
          </a:bodyPr>
          <a:lstStyle/>
          <a:p>
            <a:r>
              <a:rPr lang="en-US" dirty="0"/>
              <a:t>Creation of Hourly Loads to Compare to Solar, Wind and Operation of Thermal</a:t>
            </a:r>
          </a:p>
        </p:txBody>
      </p:sp>
      <p:sp>
        <p:nvSpPr>
          <p:cNvPr id="3" name="Content Placeholder 2">
            <a:extLst>
              <a:ext uri="{FF2B5EF4-FFF2-40B4-BE49-F238E27FC236}">
                <a16:creationId xmlns:a16="http://schemas.microsoft.com/office/drawing/2014/main" id="{29C19696-4645-9A5B-9701-A1AD87A141DE}"/>
              </a:ext>
            </a:extLst>
          </p:cNvPr>
          <p:cNvSpPr>
            <a:spLocks noGrp="1"/>
          </p:cNvSpPr>
          <p:nvPr>
            <p:ph type="body" sz="quarter" idx="13"/>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053AC1CC-ED1B-4BD7-014A-38FA7226533D}"/>
              </a:ext>
            </a:extLst>
          </p:cNvPr>
          <p:cNvPicPr>
            <a:picLocks noChangeAspect="1"/>
          </p:cNvPicPr>
          <p:nvPr/>
        </p:nvPicPr>
        <p:blipFill>
          <a:blip r:embed="rId2"/>
          <a:stretch>
            <a:fillRect/>
          </a:stretch>
        </p:blipFill>
        <p:spPr>
          <a:xfrm>
            <a:off x="1844040" y="1888755"/>
            <a:ext cx="8655184" cy="3759570"/>
          </a:xfrm>
          <a:prstGeom prst="rect">
            <a:avLst/>
          </a:prstGeom>
        </p:spPr>
      </p:pic>
    </p:spTree>
    <p:extLst>
      <p:ext uri="{BB962C8B-B14F-4D97-AF65-F5344CB8AC3E}">
        <p14:creationId xmlns:p14="http://schemas.microsoft.com/office/powerpoint/2010/main" val="1760100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A3FFA-6FE4-E347-10B8-8704728AA69D}"/>
              </a:ext>
            </a:extLst>
          </p:cNvPr>
          <p:cNvSpPr>
            <a:spLocks noGrp="1"/>
          </p:cNvSpPr>
          <p:nvPr>
            <p:ph type="ctrTitle"/>
          </p:nvPr>
        </p:nvSpPr>
        <p:spPr/>
        <p:txBody>
          <a:bodyPr>
            <a:normAutofit/>
          </a:bodyPr>
          <a:lstStyle/>
          <a:p>
            <a:r>
              <a:rPr lang="en-US" dirty="0"/>
              <a:t>Solar Capacity Factor and Production with Different Solar Capacity</a:t>
            </a:r>
          </a:p>
        </p:txBody>
      </p:sp>
      <p:sp>
        <p:nvSpPr>
          <p:cNvPr id="3" name="Content Placeholder 2">
            <a:extLst>
              <a:ext uri="{FF2B5EF4-FFF2-40B4-BE49-F238E27FC236}">
                <a16:creationId xmlns:a16="http://schemas.microsoft.com/office/drawing/2014/main" id="{4211CCFB-81E7-1383-F183-DCADF3AD79AE}"/>
              </a:ext>
            </a:extLst>
          </p:cNvPr>
          <p:cNvSpPr>
            <a:spLocks noGrp="1"/>
          </p:cNvSpPr>
          <p:nvPr>
            <p:ph type="body" sz="quarter" idx="13"/>
          </p:nvPr>
        </p:nvSpPr>
        <p:spPr/>
        <p:txBody>
          <a:bodyPr/>
          <a:lstStyle/>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B9CC88A7-79A9-563A-7C12-DB12D359BFFA}"/>
              </a:ext>
            </a:extLst>
          </p:cNvPr>
          <p:cNvPicPr>
            <a:picLocks noChangeAspect="1"/>
          </p:cNvPicPr>
          <p:nvPr/>
        </p:nvPicPr>
        <p:blipFill>
          <a:blip r:embed="rId2"/>
          <a:stretch>
            <a:fillRect/>
          </a:stretch>
        </p:blipFill>
        <p:spPr>
          <a:xfrm>
            <a:off x="1974155" y="2192415"/>
            <a:ext cx="7957941" cy="4590539"/>
          </a:xfrm>
          <a:prstGeom prst="rect">
            <a:avLst/>
          </a:prstGeom>
        </p:spPr>
      </p:pic>
    </p:spTree>
    <p:extLst>
      <p:ext uri="{BB962C8B-B14F-4D97-AF65-F5344CB8AC3E}">
        <p14:creationId xmlns:p14="http://schemas.microsoft.com/office/powerpoint/2010/main" val="8690572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B50C-7B24-8576-B355-31F49B63F11A}"/>
              </a:ext>
            </a:extLst>
          </p:cNvPr>
          <p:cNvSpPr>
            <a:spLocks noGrp="1"/>
          </p:cNvSpPr>
          <p:nvPr>
            <p:ph type="ctrTitle"/>
          </p:nvPr>
        </p:nvSpPr>
        <p:spPr/>
        <p:txBody>
          <a:bodyPr>
            <a:normAutofit/>
          </a:bodyPr>
          <a:lstStyle/>
          <a:p>
            <a:r>
              <a:rPr lang="en-US" dirty="0"/>
              <a:t>Wind Capacity Factor and Production</a:t>
            </a:r>
          </a:p>
        </p:txBody>
      </p:sp>
      <p:sp>
        <p:nvSpPr>
          <p:cNvPr id="3" name="Content Placeholder 2">
            <a:extLst>
              <a:ext uri="{FF2B5EF4-FFF2-40B4-BE49-F238E27FC236}">
                <a16:creationId xmlns:a16="http://schemas.microsoft.com/office/drawing/2014/main" id="{454B1070-2649-6B6C-A982-11B48BAB74B7}"/>
              </a:ext>
            </a:extLst>
          </p:cNvPr>
          <p:cNvSpPr>
            <a:spLocks noGrp="1"/>
          </p:cNvSpPr>
          <p:nvPr>
            <p:ph type="body" sz="quarter" idx="13"/>
          </p:nvPr>
        </p:nvSpPr>
        <p:spPr/>
        <p:txBody>
          <a:bodyPr>
            <a:normAutofit/>
          </a:bodyPr>
          <a:lstStyle/>
          <a:p>
            <a:r>
              <a:rPr lang="en-US" sz="2400" dirty="0"/>
              <a:t>Compute wind at higher heights using wind shear</a:t>
            </a:r>
          </a:p>
          <a:p>
            <a:r>
              <a:rPr lang="en-US" sz="2400" dirty="0"/>
              <a:t>Combine the wind after wind shear with the power curve for capacity factor</a:t>
            </a:r>
          </a:p>
          <a:p>
            <a:r>
              <a:rPr lang="en-US" sz="2400" dirty="0"/>
              <a:t>Multiply the capacity factor by the assumed capacity to calculate generation</a:t>
            </a:r>
          </a:p>
          <a:p>
            <a:r>
              <a:rPr lang="en-US" sz="2400" dirty="0"/>
              <a:t>Adjust the generation for losses from wake effect etc.</a:t>
            </a:r>
          </a:p>
          <a:p>
            <a:endParaRPr lang="en-US" sz="2400" dirty="0"/>
          </a:p>
        </p:txBody>
      </p:sp>
    </p:spTree>
    <p:extLst>
      <p:ext uri="{BB962C8B-B14F-4D97-AF65-F5344CB8AC3E}">
        <p14:creationId xmlns:p14="http://schemas.microsoft.com/office/powerpoint/2010/main" val="1784008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ctrTitle"/>
          </p:nvPr>
        </p:nvSpPr>
        <p:spPr/>
        <p:txBody>
          <a:bodyPr/>
          <a:lstStyle/>
          <a:p>
            <a:r>
              <a:rPr lang="en-US" dirty="0"/>
              <a:t>Calculation of Wind Shear Exponent</a:t>
            </a:r>
            <a:endParaRPr lang="en-JM" dirty="0"/>
          </a:p>
        </p:txBody>
      </p:sp>
      <p:sp>
        <p:nvSpPr>
          <p:cNvPr id="2" name="Text Placeholder 1">
            <a:extLst>
              <a:ext uri="{FF2B5EF4-FFF2-40B4-BE49-F238E27FC236}">
                <a16:creationId xmlns:a16="http://schemas.microsoft.com/office/drawing/2014/main" id="{7934BCF5-E029-71DA-1AA8-526C11496170}"/>
              </a:ext>
            </a:extLst>
          </p:cNvPr>
          <p:cNvSpPr>
            <a:spLocks noGrp="1"/>
          </p:cNvSpPr>
          <p:nvPr>
            <p:ph type="body" sz="quarter" idx="13"/>
          </p:nvPr>
        </p:nvSpPr>
        <p:spPr/>
        <p:txBody>
          <a:bodyPr/>
          <a:lstStyle/>
          <a:p>
            <a:r>
              <a:rPr lang="en-US" dirty="0"/>
              <a:t>.</a:t>
            </a:r>
          </a:p>
        </p:txBody>
      </p:sp>
      <p:pic>
        <p:nvPicPr>
          <p:cNvPr id="95238" name="Picture 2"/>
          <p:cNvPicPr>
            <a:picLocks noChangeAspect="1" noChangeArrowheads="1"/>
          </p:cNvPicPr>
          <p:nvPr/>
        </p:nvPicPr>
        <p:blipFill>
          <a:blip r:embed="rId2" cstate="print"/>
          <a:srcRect/>
          <a:stretch>
            <a:fillRect/>
          </a:stretch>
        </p:blipFill>
        <p:spPr bwMode="auto">
          <a:xfrm>
            <a:off x="2600326" y="2471827"/>
            <a:ext cx="5745163" cy="2528888"/>
          </a:xfrm>
          <a:prstGeom prst="rect">
            <a:avLst/>
          </a:prstGeom>
          <a:noFill/>
          <a:ln w="9525">
            <a:noFill/>
            <a:miter lim="800000"/>
            <a:headEnd/>
            <a:tailEnd/>
          </a:ln>
        </p:spPr>
      </p:pic>
      <p:sp>
        <p:nvSpPr>
          <p:cNvPr id="95239" name="TextBox 6"/>
          <p:cNvSpPr txBox="1">
            <a:spLocks noChangeArrowheads="1"/>
          </p:cNvSpPr>
          <p:nvPr/>
        </p:nvSpPr>
        <p:spPr bwMode="auto">
          <a:xfrm>
            <a:off x="2600325" y="1570614"/>
            <a:ext cx="6705600" cy="646331"/>
          </a:xfrm>
          <a:prstGeom prst="rect">
            <a:avLst/>
          </a:prstGeom>
          <a:noFill/>
          <a:ln w="9525">
            <a:noFill/>
            <a:miter lim="800000"/>
            <a:headEnd/>
            <a:tailEnd/>
          </a:ln>
        </p:spPr>
        <p:txBody>
          <a:bodyPr wrap="square">
            <a:spAutoFit/>
          </a:bodyPr>
          <a:lstStyle/>
          <a:p>
            <a:r>
              <a:rPr lang="en-US" dirty="0"/>
              <a:t>Calculation of Wind Shear Factor Using Logs – the difference in wind speed on the top in the numerator and the height in the denominator.</a:t>
            </a:r>
            <a:endParaRPr lang="en-JM" dirty="0"/>
          </a:p>
        </p:txBody>
      </p:sp>
      <p:sp>
        <p:nvSpPr>
          <p:cNvPr id="95240" name="TextBox 8"/>
          <p:cNvSpPr txBox="1">
            <a:spLocks noChangeArrowheads="1"/>
          </p:cNvSpPr>
          <p:nvPr/>
        </p:nvSpPr>
        <p:spPr bwMode="auto">
          <a:xfrm>
            <a:off x="2743200" y="5486401"/>
            <a:ext cx="6096000" cy="646331"/>
          </a:xfrm>
          <a:prstGeom prst="rect">
            <a:avLst/>
          </a:prstGeom>
          <a:noFill/>
          <a:ln w="9525">
            <a:noFill/>
            <a:miter lim="800000"/>
            <a:headEnd/>
            <a:tailEnd/>
          </a:ln>
        </p:spPr>
        <p:txBody>
          <a:bodyPr wrap="square">
            <a:spAutoFit/>
          </a:bodyPr>
          <a:lstStyle/>
          <a:p>
            <a:r>
              <a:rPr lang="en-US" dirty="0"/>
              <a:t>Begin with 1/7 power law – alpha = .142; but not good enough for site specific applications</a:t>
            </a:r>
            <a:endParaRPr lang="en-JM" dirty="0"/>
          </a:p>
        </p:txBody>
      </p:sp>
      <p:sp>
        <p:nvSpPr>
          <p:cNvPr id="3" name="TextBox 2">
            <a:extLst>
              <a:ext uri="{FF2B5EF4-FFF2-40B4-BE49-F238E27FC236}">
                <a16:creationId xmlns:a16="http://schemas.microsoft.com/office/drawing/2014/main" id="{B8843487-85F2-40FF-A14D-C1DEEE531F1B}"/>
              </a:ext>
            </a:extLst>
          </p:cNvPr>
          <p:cNvSpPr txBox="1"/>
          <p:nvPr/>
        </p:nvSpPr>
        <p:spPr>
          <a:xfrm>
            <a:off x="8345488" y="2471827"/>
            <a:ext cx="1636712" cy="923330"/>
          </a:xfrm>
          <a:prstGeom prst="rect">
            <a:avLst/>
          </a:prstGeom>
          <a:noFill/>
        </p:spPr>
        <p:txBody>
          <a:bodyPr wrap="square" rtlCol="0">
            <a:spAutoFit/>
          </a:bodyPr>
          <a:lstStyle/>
          <a:p>
            <a:r>
              <a:rPr lang="en-US" dirty="0"/>
              <a:t>v2 is wind speed at high height</a:t>
            </a:r>
            <a:endParaRPr lang="en-CH" dirty="0"/>
          </a:p>
        </p:txBody>
      </p:sp>
      <p:cxnSp>
        <p:nvCxnSpPr>
          <p:cNvPr id="5" name="Straight Arrow Connector 4">
            <a:extLst>
              <a:ext uri="{FF2B5EF4-FFF2-40B4-BE49-F238E27FC236}">
                <a16:creationId xmlns:a16="http://schemas.microsoft.com/office/drawing/2014/main" id="{95167ECC-17F0-4804-ABF7-066CB595DC0C}"/>
              </a:ext>
            </a:extLst>
          </p:cNvPr>
          <p:cNvCxnSpPr>
            <a:stCxn id="3" idx="1"/>
          </p:cNvCxnSpPr>
          <p:nvPr/>
        </p:nvCxnSpPr>
        <p:spPr>
          <a:xfrm flipH="1" flipV="1">
            <a:off x="7772400" y="2743200"/>
            <a:ext cx="573088" cy="190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F1C680F-1A46-C6D5-9BE2-066EE3D0C787}"/>
              </a:ext>
            </a:extLst>
          </p:cNvPr>
          <p:cNvSpPr txBox="1"/>
          <p:nvPr/>
        </p:nvSpPr>
        <p:spPr>
          <a:xfrm>
            <a:off x="8415697" y="4597227"/>
            <a:ext cx="1941512" cy="646331"/>
          </a:xfrm>
          <a:prstGeom prst="rect">
            <a:avLst/>
          </a:prstGeom>
          <a:noFill/>
        </p:spPr>
        <p:txBody>
          <a:bodyPr wrap="square" rtlCol="0">
            <a:spAutoFit/>
          </a:bodyPr>
          <a:lstStyle/>
          <a:p>
            <a:r>
              <a:rPr lang="en-US" dirty="0"/>
              <a:t>10 meter    5.13</a:t>
            </a:r>
          </a:p>
          <a:p>
            <a:r>
              <a:rPr lang="en-US" dirty="0"/>
              <a:t>100 meter  8.21</a:t>
            </a:r>
          </a:p>
        </p:txBody>
      </p:sp>
      <p:sp>
        <p:nvSpPr>
          <p:cNvPr id="6" name="TextBox 5">
            <a:extLst>
              <a:ext uri="{FF2B5EF4-FFF2-40B4-BE49-F238E27FC236}">
                <a16:creationId xmlns:a16="http://schemas.microsoft.com/office/drawing/2014/main" id="{55A02E5C-545B-75D8-3A1E-8BC7F9B1A8E7}"/>
              </a:ext>
            </a:extLst>
          </p:cNvPr>
          <p:cNvSpPr txBox="1"/>
          <p:nvPr/>
        </p:nvSpPr>
        <p:spPr>
          <a:xfrm>
            <a:off x="8345489" y="3519085"/>
            <a:ext cx="1439643" cy="923330"/>
          </a:xfrm>
          <a:prstGeom prst="rect">
            <a:avLst/>
          </a:prstGeom>
          <a:noFill/>
        </p:spPr>
        <p:txBody>
          <a:bodyPr wrap="square" rtlCol="0">
            <a:spAutoFit/>
          </a:bodyPr>
          <a:lstStyle/>
          <a:p>
            <a:r>
              <a:rPr lang="en-US" dirty="0"/>
              <a:t>Z2 and z1 is the height in meters</a:t>
            </a:r>
          </a:p>
        </p:txBody>
      </p:sp>
    </p:spTree>
    <p:extLst>
      <p:ext uri="{BB962C8B-B14F-4D97-AF65-F5344CB8AC3E}">
        <p14:creationId xmlns:p14="http://schemas.microsoft.com/office/powerpoint/2010/main" val="6543146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A25F-5593-6FD5-B116-D61B5ED1D28D}"/>
              </a:ext>
            </a:extLst>
          </p:cNvPr>
          <p:cNvSpPr>
            <a:spLocks noGrp="1"/>
          </p:cNvSpPr>
          <p:nvPr>
            <p:ph type="ctrTitle"/>
          </p:nvPr>
        </p:nvSpPr>
        <p:spPr/>
        <p:txBody>
          <a:bodyPr/>
          <a:lstStyle/>
          <a:p>
            <a:r>
              <a:rPr lang="en-US" dirty="0"/>
              <a:t>Wind Shear Estimates</a:t>
            </a:r>
          </a:p>
        </p:txBody>
      </p:sp>
      <p:sp>
        <p:nvSpPr>
          <p:cNvPr id="3" name="Content Placeholder 2">
            <a:extLst>
              <a:ext uri="{FF2B5EF4-FFF2-40B4-BE49-F238E27FC236}">
                <a16:creationId xmlns:a16="http://schemas.microsoft.com/office/drawing/2014/main" id="{A673AA1A-C654-20F7-2781-E0DDE314B271}"/>
              </a:ext>
            </a:extLst>
          </p:cNvPr>
          <p:cNvSpPr>
            <a:spLocks noGrp="1"/>
          </p:cNvSpPr>
          <p:nvPr>
            <p:ph type="body" sz="quarter" idx="13"/>
          </p:nvPr>
        </p:nvSpPr>
        <p:spPr/>
        <p:txBody>
          <a:bodyPr/>
          <a:lstStyle/>
          <a:p>
            <a:r>
              <a:rPr lang="en-US" dirty="0"/>
              <a:t>Derive the alpha from the chart below</a:t>
            </a:r>
          </a:p>
          <a:p>
            <a:endParaRPr lang="en-US" dirty="0"/>
          </a:p>
        </p:txBody>
      </p:sp>
      <p:pic>
        <p:nvPicPr>
          <p:cNvPr id="5" name="Picture 4">
            <a:extLst>
              <a:ext uri="{FF2B5EF4-FFF2-40B4-BE49-F238E27FC236}">
                <a16:creationId xmlns:a16="http://schemas.microsoft.com/office/drawing/2014/main" id="{987737CD-DDD3-1F9B-1F2A-B2B8C69D10B5}"/>
              </a:ext>
            </a:extLst>
          </p:cNvPr>
          <p:cNvPicPr>
            <a:picLocks noChangeAspect="1"/>
          </p:cNvPicPr>
          <p:nvPr/>
        </p:nvPicPr>
        <p:blipFill>
          <a:blip r:embed="rId2"/>
          <a:stretch>
            <a:fillRect/>
          </a:stretch>
        </p:blipFill>
        <p:spPr>
          <a:xfrm>
            <a:off x="1923394" y="2075701"/>
            <a:ext cx="7637931" cy="3876538"/>
          </a:xfrm>
          <a:prstGeom prst="rect">
            <a:avLst/>
          </a:prstGeom>
        </p:spPr>
      </p:pic>
      <p:sp>
        <p:nvSpPr>
          <p:cNvPr id="4" name="TextBox 3">
            <a:extLst>
              <a:ext uri="{FF2B5EF4-FFF2-40B4-BE49-F238E27FC236}">
                <a16:creationId xmlns:a16="http://schemas.microsoft.com/office/drawing/2014/main" id="{CF0178E0-57B4-51A2-D712-8EF3FBD76D33}"/>
              </a:ext>
            </a:extLst>
          </p:cNvPr>
          <p:cNvSpPr txBox="1"/>
          <p:nvPr/>
        </p:nvSpPr>
        <p:spPr>
          <a:xfrm>
            <a:off x="7818677" y="389997"/>
            <a:ext cx="2191407" cy="1477328"/>
          </a:xfrm>
          <a:prstGeom prst="rect">
            <a:avLst/>
          </a:prstGeom>
          <a:solidFill>
            <a:srgbClr val="FFFF00"/>
          </a:solidFill>
        </p:spPr>
        <p:txBody>
          <a:bodyPr wrap="square" rtlCol="0">
            <a:spAutoFit/>
          </a:bodyPr>
          <a:lstStyle/>
          <a:p>
            <a:r>
              <a:rPr lang="en-US" dirty="0"/>
              <a:t>v2 =8</a:t>
            </a:r>
          </a:p>
          <a:p>
            <a:r>
              <a:rPr lang="en-US" dirty="0"/>
              <a:t>v1 = 6</a:t>
            </a:r>
          </a:p>
          <a:p>
            <a:endParaRPr lang="en-US" dirty="0"/>
          </a:p>
          <a:p>
            <a:r>
              <a:rPr lang="en-US" dirty="0"/>
              <a:t>z2 = 100</a:t>
            </a:r>
          </a:p>
          <a:p>
            <a:r>
              <a:rPr lang="en-US" dirty="0"/>
              <a:t>z1 = 50</a:t>
            </a:r>
          </a:p>
        </p:txBody>
      </p:sp>
      <p:sp>
        <p:nvSpPr>
          <p:cNvPr id="6" name="TextBox 5">
            <a:extLst>
              <a:ext uri="{FF2B5EF4-FFF2-40B4-BE49-F238E27FC236}">
                <a16:creationId xmlns:a16="http://schemas.microsoft.com/office/drawing/2014/main" id="{387CE7D3-D96B-C2D8-CCB1-C13A1A3346A7}"/>
              </a:ext>
            </a:extLst>
          </p:cNvPr>
          <p:cNvSpPr txBox="1"/>
          <p:nvPr/>
        </p:nvSpPr>
        <p:spPr>
          <a:xfrm>
            <a:off x="9170276" y="342902"/>
            <a:ext cx="1371600" cy="369332"/>
          </a:xfrm>
          <a:prstGeom prst="rect">
            <a:avLst/>
          </a:prstGeom>
          <a:noFill/>
        </p:spPr>
        <p:txBody>
          <a:bodyPr wrap="square" rtlCol="0">
            <a:spAutoFit/>
          </a:bodyPr>
          <a:lstStyle/>
          <a:p>
            <a:r>
              <a:rPr lang="en-US" dirty="0"/>
              <a:t>Alpha = .17</a:t>
            </a:r>
          </a:p>
        </p:txBody>
      </p:sp>
    </p:spTree>
    <p:extLst>
      <p:ext uri="{BB962C8B-B14F-4D97-AF65-F5344CB8AC3E}">
        <p14:creationId xmlns:p14="http://schemas.microsoft.com/office/powerpoint/2010/main" val="17598116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9C8F-B9F5-2263-1FB3-8E620F50965D}"/>
              </a:ext>
            </a:extLst>
          </p:cNvPr>
          <p:cNvSpPr>
            <a:spLocks noGrp="1"/>
          </p:cNvSpPr>
          <p:nvPr>
            <p:ph type="ctrTitle"/>
          </p:nvPr>
        </p:nvSpPr>
        <p:spPr/>
        <p:txBody>
          <a:bodyPr>
            <a:normAutofit/>
          </a:bodyPr>
          <a:lstStyle/>
          <a:p>
            <a:r>
              <a:rPr lang="en-US" dirty="0"/>
              <a:t>Get the 10 meter and different heights</a:t>
            </a:r>
          </a:p>
        </p:txBody>
      </p:sp>
      <p:sp>
        <p:nvSpPr>
          <p:cNvPr id="3" name="Content Placeholder 2">
            <a:extLst>
              <a:ext uri="{FF2B5EF4-FFF2-40B4-BE49-F238E27FC236}">
                <a16:creationId xmlns:a16="http://schemas.microsoft.com/office/drawing/2014/main" id="{C630DF1C-AE16-2A10-CC6C-4EFE07C1767F}"/>
              </a:ext>
            </a:extLst>
          </p:cNvPr>
          <p:cNvSpPr>
            <a:spLocks noGrp="1"/>
          </p:cNvSpPr>
          <p:nvPr>
            <p:ph type="body" sz="quarter" idx="13"/>
          </p:nvPr>
        </p:nvSpPr>
        <p:spPr/>
        <p:txBody>
          <a:bodyPr/>
          <a:lstStyle/>
          <a:p>
            <a:r>
              <a:rPr lang="en-US" dirty="0"/>
              <a:t>Latitude 18.7333729</a:t>
            </a:r>
          </a:p>
          <a:p>
            <a:r>
              <a:rPr lang="en-US" dirty="0"/>
              <a:t>Longitude 56.372223</a:t>
            </a:r>
          </a:p>
          <a:p>
            <a:endParaRPr lang="en-US" dirty="0"/>
          </a:p>
        </p:txBody>
      </p:sp>
      <p:pic>
        <p:nvPicPr>
          <p:cNvPr id="5" name="Picture 4">
            <a:extLst>
              <a:ext uri="{FF2B5EF4-FFF2-40B4-BE49-F238E27FC236}">
                <a16:creationId xmlns:a16="http://schemas.microsoft.com/office/drawing/2014/main" id="{1909629B-EC1E-14BC-A54D-200E3CE2BDAA}"/>
              </a:ext>
            </a:extLst>
          </p:cNvPr>
          <p:cNvPicPr>
            <a:picLocks noChangeAspect="1"/>
          </p:cNvPicPr>
          <p:nvPr/>
        </p:nvPicPr>
        <p:blipFill>
          <a:blip r:embed="rId2"/>
          <a:stretch>
            <a:fillRect/>
          </a:stretch>
        </p:blipFill>
        <p:spPr>
          <a:xfrm>
            <a:off x="6379261" y="1976582"/>
            <a:ext cx="3983938" cy="3702973"/>
          </a:xfrm>
          <a:prstGeom prst="rect">
            <a:avLst/>
          </a:prstGeom>
        </p:spPr>
      </p:pic>
      <p:pic>
        <p:nvPicPr>
          <p:cNvPr id="11" name="Picture 10">
            <a:extLst>
              <a:ext uri="{FF2B5EF4-FFF2-40B4-BE49-F238E27FC236}">
                <a16:creationId xmlns:a16="http://schemas.microsoft.com/office/drawing/2014/main" id="{9BAC09BD-E253-6558-A5C4-99CF87BD9665}"/>
              </a:ext>
            </a:extLst>
          </p:cNvPr>
          <p:cNvPicPr>
            <a:picLocks noChangeAspect="1"/>
          </p:cNvPicPr>
          <p:nvPr/>
        </p:nvPicPr>
        <p:blipFill>
          <a:blip r:embed="rId3"/>
          <a:stretch>
            <a:fillRect/>
          </a:stretch>
        </p:blipFill>
        <p:spPr>
          <a:xfrm>
            <a:off x="1675077" y="2640435"/>
            <a:ext cx="3829584" cy="1533739"/>
          </a:xfrm>
          <a:prstGeom prst="rect">
            <a:avLst/>
          </a:prstGeom>
        </p:spPr>
      </p:pic>
      <p:pic>
        <p:nvPicPr>
          <p:cNvPr id="6" name="Picture 5">
            <a:extLst>
              <a:ext uri="{FF2B5EF4-FFF2-40B4-BE49-F238E27FC236}">
                <a16:creationId xmlns:a16="http://schemas.microsoft.com/office/drawing/2014/main" id="{8F6286B9-10D8-6FFB-FAC1-E774C808A3D2}"/>
              </a:ext>
            </a:extLst>
          </p:cNvPr>
          <p:cNvPicPr>
            <a:picLocks noChangeAspect="1"/>
          </p:cNvPicPr>
          <p:nvPr/>
        </p:nvPicPr>
        <p:blipFill>
          <a:blip r:embed="rId4"/>
          <a:stretch>
            <a:fillRect/>
          </a:stretch>
        </p:blipFill>
        <p:spPr>
          <a:xfrm>
            <a:off x="5611241" y="3783724"/>
            <a:ext cx="4890442" cy="2824058"/>
          </a:xfrm>
          <a:prstGeom prst="rect">
            <a:avLst/>
          </a:prstGeom>
        </p:spPr>
      </p:pic>
    </p:spTree>
    <p:extLst>
      <p:ext uri="{BB962C8B-B14F-4D97-AF65-F5344CB8AC3E}">
        <p14:creationId xmlns:p14="http://schemas.microsoft.com/office/powerpoint/2010/main" val="33823125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p:txBody>
          <a:bodyPr/>
          <a:lstStyle/>
          <a:p>
            <a:r>
              <a:rPr lang="en-US" dirty="0"/>
              <a:t>Errors in Wind Shear</a:t>
            </a:r>
          </a:p>
        </p:txBody>
      </p:sp>
      <p:sp>
        <p:nvSpPr>
          <p:cNvPr id="96259" name="Rectangle 3"/>
          <p:cNvSpPr>
            <a:spLocks noGrp="1" noChangeArrowheads="1"/>
          </p:cNvSpPr>
          <p:nvPr>
            <p:ph type="body" sz="quarter" idx="13"/>
          </p:nvPr>
        </p:nvSpPr>
        <p:spPr/>
        <p:txBody>
          <a:bodyPr/>
          <a:lstStyle/>
          <a:p>
            <a:r>
              <a:rPr lang="en-US" dirty="0"/>
              <a:t>Wind shear is the variation of wind speed with elevation. It is important to understand because it directly impacts the power available at different wind turbine hub heights.</a:t>
            </a:r>
          </a:p>
          <a:p>
            <a:r>
              <a:rPr lang="en-US" dirty="0"/>
              <a:t>For the site with the most complex terrain, the average annual wind shear varied up to 7% between different years.</a:t>
            </a:r>
          </a:p>
          <a:p>
            <a:r>
              <a:rPr lang="en-US" dirty="0"/>
              <a:t>For fairly flat terrain, many investigators have used the one-seventh power law, where α = 1/7 = .143</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96260" name="Picture 4"/>
          <p:cNvPicPr>
            <a:picLocks noChangeAspect="1" noChangeArrowheads="1"/>
          </p:cNvPicPr>
          <p:nvPr/>
        </p:nvPicPr>
        <p:blipFill>
          <a:blip r:embed="rId2" cstate="print"/>
          <a:srcRect/>
          <a:stretch>
            <a:fillRect/>
          </a:stretch>
        </p:blipFill>
        <p:spPr bwMode="auto">
          <a:xfrm>
            <a:off x="2606951" y="4110038"/>
            <a:ext cx="6781800" cy="2747963"/>
          </a:xfrm>
          <a:prstGeom prst="rect">
            <a:avLst/>
          </a:prstGeom>
          <a:noFill/>
          <a:ln w="9525">
            <a:noFill/>
            <a:miter lim="800000"/>
            <a:headEnd/>
            <a:tailEnd/>
          </a:ln>
        </p:spPr>
      </p:pic>
    </p:spTree>
    <p:extLst>
      <p:ext uri="{BB962C8B-B14F-4D97-AF65-F5344CB8AC3E}">
        <p14:creationId xmlns:p14="http://schemas.microsoft.com/office/powerpoint/2010/main" val="2888765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6A28-ACE1-F876-8E50-5E4A0F0CE448}"/>
              </a:ext>
            </a:extLst>
          </p:cNvPr>
          <p:cNvSpPr>
            <a:spLocks noGrp="1"/>
          </p:cNvSpPr>
          <p:nvPr>
            <p:ph type="ctrTitle"/>
          </p:nvPr>
        </p:nvSpPr>
        <p:spPr/>
        <p:txBody>
          <a:bodyPr>
            <a:normAutofit/>
          </a:bodyPr>
          <a:lstStyle/>
          <a:p>
            <a:r>
              <a:rPr lang="en-US" dirty="0"/>
              <a:t>Course Outline and Teaching Style</a:t>
            </a:r>
          </a:p>
        </p:txBody>
      </p:sp>
      <p:sp>
        <p:nvSpPr>
          <p:cNvPr id="3" name="Content Placeholder 2">
            <a:extLst>
              <a:ext uri="{FF2B5EF4-FFF2-40B4-BE49-F238E27FC236}">
                <a16:creationId xmlns:a16="http://schemas.microsoft.com/office/drawing/2014/main" id="{97E07F3A-2028-8947-07E1-CEF44A8FEE9B}"/>
              </a:ext>
            </a:extLst>
          </p:cNvPr>
          <p:cNvSpPr>
            <a:spLocks noGrp="1"/>
          </p:cNvSpPr>
          <p:nvPr>
            <p:ph type="body" sz="quarter" idx="13"/>
          </p:nvPr>
        </p:nvSpPr>
        <p:spPr/>
        <p:txBody>
          <a:bodyPr>
            <a:normAutofit/>
          </a:bodyPr>
          <a:lstStyle/>
          <a:p>
            <a:r>
              <a:rPr lang="en-US" sz="1800" dirty="0"/>
              <a:t>It is important to not be overly structured and focus on what you want (e.g. how much hands-on financial modelling)</a:t>
            </a:r>
          </a:p>
          <a:p>
            <a:r>
              <a:rPr lang="en-US" sz="1800" dirty="0"/>
              <a:t>Please comment on the course before it is too late.</a:t>
            </a:r>
          </a:p>
          <a:p>
            <a:r>
              <a:rPr lang="en-US" sz="1800" dirty="0"/>
              <a:t>Please interrupt with any question or comment. </a:t>
            </a:r>
          </a:p>
          <a:p>
            <a:r>
              <a:rPr lang="en-US" sz="1800" dirty="0"/>
              <a:t>You need breaks to avoid torture.</a:t>
            </a:r>
          </a:p>
          <a:p>
            <a:r>
              <a:rPr lang="en-US" sz="1800" dirty="0"/>
              <a:t>Follow-up research and practice</a:t>
            </a:r>
          </a:p>
        </p:txBody>
      </p:sp>
    </p:spTree>
    <p:extLst>
      <p:ext uri="{BB962C8B-B14F-4D97-AF65-F5344CB8AC3E}">
        <p14:creationId xmlns:p14="http://schemas.microsoft.com/office/powerpoint/2010/main" val="830306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C2F8-6E09-4593-898B-DF068197F27E}"/>
              </a:ext>
            </a:extLst>
          </p:cNvPr>
          <p:cNvSpPr>
            <a:spLocks noGrp="1"/>
          </p:cNvSpPr>
          <p:nvPr>
            <p:ph type="ctrTitle"/>
          </p:nvPr>
        </p:nvSpPr>
        <p:spPr/>
        <p:txBody>
          <a:bodyPr>
            <a:normAutofit/>
          </a:bodyPr>
          <a:lstStyle/>
          <a:p>
            <a:r>
              <a:rPr lang="en-US" dirty="0"/>
              <a:t>Relationship between Resource (Wind or Solar) and Energy Output</a:t>
            </a:r>
          </a:p>
        </p:txBody>
      </p:sp>
      <p:pic>
        <p:nvPicPr>
          <p:cNvPr id="5" name="Content Placeholder 4">
            <a:extLst>
              <a:ext uri="{FF2B5EF4-FFF2-40B4-BE49-F238E27FC236}">
                <a16:creationId xmlns:a16="http://schemas.microsoft.com/office/drawing/2014/main" id="{0C796339-A732-49EB-8990-FE728AC96888}"/>
              </a:ext>
            </a:extLst>
          </p:cNvPr>
          <p:cNvPicPr>
            <a:picLocks noGrp="1" noChangeAspect="1"/>
          </p:cNvPicPr>
          <p:nvPr>
            <p:ph idx="4294967295"/>
          </p:nvPr>
        </p:nvPicPr>
        <p:blipFill>
          <a:blip r:embed="rId2"/>
          <a:stretch>
            <a:fillRect/>
          </a:stretch>
        </p:blipFill>
        <p:spPr>
          <a:xfrm>
            <a:off x="0" y="2547938"/>
            <a:ext cx="4286250" cy="3240087"/>
          </a:xfrm>
        </p:spPr>
      </p:pic>
      <p:pic>
        <p:nvPicPr>
          <p:cNvPr id="4" name="Picture 3">
            <a:extLst>
              <a:ext uri="{FF2B5EF4-FFF2-40B4-BE49-F238E27FC236}">
                <a16:creationId xmlns:a16="http://schemas.microsoft.com/office/drawing/2014/main" id="{EEB0386A-28A7-4E42-890B-07493D167EDC}"/>
              </a:ext>
            </a:extLst>
          </p:cNvPr>
          <p:cNvPicPr>
            <a:picLocks noChangeAspect="1" noChangeArrowheads="1"/>
          </p:cNvPicPr>
          <p:nvPr/>
        </p:nvPicPr>
        <p:blipFill>
          <a:blip r:embed="rId3" cstate="print"/>
          <a:srcRect/>
          <a:stretch>
            <a:fillRect/>
          </a:stretch>
        </p:blipFill>
        <p:spPr bwMode="auto">
          <a:xfrm>
            <a:off x="5997852" y="2463800"/>
            <a:ext cx="4529033" cy="3200400"/>
          </a:xfrm>
          <a:prstGeom prst="rect">
            <a:avLst/>
          </a:prstGeom>
          <a:noFill/>
          <a:ln w="9525">
            <a:noFill/>
            <a:miter lim="800000"/>
            <a:headEnd/>
            <a:tailEnd/>
          </a:ln>
        </p:spPr>
      </p:pic>
    </p:spTree>
    <p:extLst>
      <p:ext uri="{BB962C8B-B14F-4D97-AF65-F5344CB8AC3E}">
        <p14:creationId xmlns:p14="http://schemas.microsoft.com/office/powerpoint/2010/main" val="1172581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C5ED-0E49-472E-8FB9-CEE4CD8416C5}"/>
              </a:ext>
            </a:extLst>
          </p:cNvPr>
          <p:cNvSpPr>
            <a:spLocks noGrp="1"/>
          </p:cNvSpPr>
          <p:nvPr>
            <p:ph type="ctrTitle"/>
          </p:nvPr>
        </p:nvSpPr>
        <p:spPr/>
        <p:txBody>
          <a:bodyPr/>
          <a:lstStyle/>
          <a:p>
            <a:r>
              <a:rPr lang="en-029" dirty="0"/>
              <a:t>Power Curve Normalisation</a:t>
            </a:r>
          </a:p>
        </p:txBody>
      </p:sp>
      <p:sp>
        <p:nvSpPr>
          <p:cNvPr id="4" name="TextBox 3">
            <a:extLst>
              <a:ext uri="{FF2B5EF4-FFF2-40B4-BE49-F238E27FC236}">
                <a16:creationId xmlns:a16="http://schemas.microsoft.com/office/drawing/2014/main" id="{6BA800C4-A488-E248-0512-3662B312E5F3}"/>
              </a:ext>
            </a:extLst>
          </p:cNvPr>
          <p:cNvSpPr txBox="1"/>
          <p:nvPr/>
        </p:nvSpPr>
        <p:spPr>
          <a:xfrm>
            <a:off x="7373007" y="880533"/>
            <a:ext cx="4572000" cy="369332"/>
          </a:xfrm>
          <a:prstGeom prst="rect">
            <a:avLst/>
          </a:prstGeom>
          <a:noFill/>
        </p:spPr>
        <p:txBody>
          <a:bodyPr wrap="square">
            <a:spAutoFit/>
          </a:bodyPr>
          <a:lstStyle/>
          <a:p>
            <a:r>
              <a:rPr lang="en-US" u="sng" dirty="0">
                <a:solidFill>
                  <a:srgbClr val="467886"/>
                </a:solidFill>
                <a:latin typeface="Aptos Narrow" panose="020B0004020202020204" pitchFamily="34" charset="0"/>
                <a:hlinkClick r:id="rId2"/>
              </a:rPr>
              <a:t>http://www.thewindpower.net</a:t>
            </a:r>
            <a:r>
              <a:rPr lang="en-US" dirty="0"/>
              <a:t> </a:t>
            </a:r>
          </a:p>
        </p:txBody>
      </p:sp>
      <p:pic>
        <p:nvPicPr>
          <p:cNvPr id="7" name="Picture 6">
            <a:extLst>
              <a:ext uri="{FF2B5EF4-FFF2-40B4-BE49-F238E27FC236}">
                <a16:creationId xmlns:a16="http://schemas.microsoft.com/office/drawing/2014/main" id="{6A45DE48-560E-0F3A-F7DA-AE30AA22F83F}"/>
              </a:ext>
            </a:extLst>
          </p:cNvPr>
          <p:cNvPicPr>
            <a:picLocks noChangeAspect="1"/>
          </p:cNvPicPr>
          <p:nvPr/>
        </p:nvPicPr>
        <p:blipFill>
          <a:blip r:embed="rId3"/>
          <a:stretch>
            <a:fillRect/>
          </a:stretch>
        </p:blipFill>
        <p:spPr>
          <a:xfrm>
            <a:off x="3054664" y="1593131"/>
            <a:ext cx="6519177" cy="5098988"/>
          </a:xfrm>
          <a:prstGeom prst="rect">
            <a:avLst/>
          </a:prstGeom>
        </p:spPr>
      </p:pic>
    </p:spTree>
    <p:extLst>
      <p:ext uri="{BB962C8B-B14F-4D97-AF65-F5344CB8AC3E}">
        <p14:creationId xmlns:p14="http://schemas.microsoft.com/office/powerpoint/2010/main" val="6732401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F3D4-69EA-8129-CDF2-6B166ABC4EFD}"/>
              </a:ext>
            </a:extLst>
          </p:cNvPr>
          <p:cNvSpPr>
            <a:spLocks noGrp="1"/>
          </p:cNvSpPr>
          <p:nvPr>
            <p:ph type="ctrTitle"/>
          </p:nvPr>
        </p:nvSpPr>
        <p:spPr/>
        <p:txBody>
          <a:bodyPr>
            <a:normAutofit/>
          </a:bodyPr>
          <a:lstStyle/>
          <a:p>
            <a:r>
              <a:rPr lang="en-US" dirty="0"/>
              <a:t>Estimation of Production after Losses with Resource Study</a:t>
            </a:r>
          </a:p>
        </p:txBody>
      </p:sp>
      <p:pic>
        <p:nvPicPr>
          <p:cNvPr id="6" name="Content Placeholder 5">
            <a:extLst>
              <a:ext uri="{FF2B5EF4-FFF2-40B4-BE49-F238E27FC236}">
                <a16:creationId xmlns:a16="http://schemas.microsoft.com/office/drawing/2014/main" id="{9C6FB8A6-5E4C-2FFF-6E73-65CBB6E45A0F}"/>
              </a:ext>
            </a:extLst>
          </p:cNvPr>
          <p:cNvPicPr>
            <a:picLocks noGrp="1" noChangeAspect="1"/>
          </p:cNvPicPr>
          <p:nvPr>
            <p:ph idx="4294967295"/>
          </p:nvPr>
        </p:nvPicPr>
        <p:blipFill>
          <a:blip r:embed="rId2"/>
          <a:stretch>
            <a:fillRect/>
          </a:stretch>
        </p:blipFill>
        <p:spPr>
          <a:xfrm>
            <a:off x="0" y="1752600"/>
            <a:ext cx="4860925" cy="2378075"/>
          </a:xfrm>
        </p:spPr>
      </p:pic>
      <p:sp>
        <p:nvSpPr>
          <p:cNvPr id="3" name="Slide Number Placeholder 2">
            <a:extLst>
              <a:ext uri="{FF2B5EF4-FFF2-40B4-BE49-F238E27FC236}">
                <a16:creationId xmlns:a16="http://schemas.microsoft.com/office/drawing/2014/main" id="{055B597F-51AE-E2B3-8CF0-3299156C95EC}"/>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72</a:t>
            </a:fld>
            <a:endParaRPr lang="en-GB" dirty="0"/>
          </a:p>
        </p:txBody>
      </p:sp>
      <p:pic>
        <p:nvPicPr>
          <p:cNvPr id="4" name="Picture 3">
            <a:extLst>
              <a:ext uri="{FF2B5EF4-FFF2-40B4-BE49-F238E27FC236}">
                <a16:creationId xmlns:a16="http://schemas.microsoft.com/office/drawing/2014/main" id="{58A13F89-82BD-C6EC-E037-957EA3163ADF}"/>
              </a:ext>
            </a:extLst>
          </p:cNvPr>
          <p:cNvPicPr>
            <a:picLocks noChangeAspect="1"/>
          </p:cNvPicPr>
          <p:nvPr/>
        </p:nvPicPr>
        <p:blipFill>
          <a:blip r:embed="rId3"/>
          <a:stretch>
            <a:fillRect/>
          </a:stretch>
        </p:blipFill>
        <p:spPr>
          <a:xfrm>
            <a:off x="1571524" y="2227072"/>
            <a:ext cx="4393610" cy="1602662"/>
          </a:xfrm>
          <a:prstGeom prst="rect">
            <a:avLst/>
          </a:prstGeom>
        </p:spPr>
      </p:pic>
      <p:sp>
        <p:nvSpPr>
          <p:cNvPr id="5" name="TextBox 4">
            <a:extLst>
              <a:ext uri="{FF2B5EF4-FFF2-40B4-BE49-F238E27FC236}">
                <a16:creationId xmlns:a16="http://schemas.microsoft.com/office/drawing/2014/main" id="{3D0326B8-54F0-F27A-FFA6-46CDE9746C9F}"/>
              </a:ext>
            </a:extLst>
          </p:cNvPr>
          <p:cNvSpPr txBox="1"/>
          <p:nvPr/>
        </p:nvSpPr>
        <p:spPr>
          <a:xfrm>
            <a:off x="7507918" y="1706177"/>
            <a:ext cx="2546594" cy="2031325"/>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For any renewable energy project, a resource analysis is made. For wind projects this is based on an assessment of local wind speed and the wind power curve.</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The output from a resource study can be expressed as a capacity factor (average/maximum). In the example, 340.3 x 1000/8760 is the average and this average divided by the 94 capacity gives the capacity factor.</a:t>
            </a:r>
          </a:p>
        </p:txBody>
      </p:sp>
      <p:sp>
        <p:nvSpPr>
          <p:cNvPr id="7" name="TextBox 6">
            <a:extLst>
              <a:ext uri="{FF2B5EF4-FFF2-40B4-BE49-F238E27FC236}">
                <a16:creationId xmlns:a16="http://schemas.microsoft.com/office/drawing/2014/main" id="{61623A56-1A8E-3907-ECD8-D56F42F3EB61}"/>
              </a:ext>
            </a:extLst>
          </p:cNvPr>
          <p:cNvSpPr txBox="1"/>
          <p:nvPr/>
        </p:nvSpPr>
        <p:spPr>
          <a:xfrm>
            <a:off x="7416944" y="4216538"/>
            <a:ext cx="2728542"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Tree>
    <p:extLst>
      <p:ext uri="{BB962C8B-B14F-4D97-AF65-F5344CB8AC3E}">
        <p14:creationId xmlns:p14="http://schemas.microsoft.com/office/powerpoint/2010/main" val="19275370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80BA-4F34-129A-3102-AE1CB1705574}"/>
              </a:ext>
            </a:extLst>
          </p:cNvPr>
          <p:cNvSpPr>
            <a:spLocks noGrp="1"/>
          </p:cNvSpPr>
          <p:nvPr>
            <p:ph type="ctrTitle"/>
          </p:nvPr>
        </p:nvSpPr>
        <p:spPr/>
        <p:txBody>
          <a:bodyPr>
            <a:normAutofit/>
          </a:bodyPr>
          <a:lstStyle/>
          <a:p>
            <a:r>
              <a:rPr lang="en-US" dirty="0"/>
              <a:t>Estimation of Wind Capacity Factor</a:t>
            </a:r>
          </a:p>
        </p:txBody>
      </p:sp>
      <p:sp>
        <p:nvSpPr>
          <p:cNvPr id="3" name="Content Placeholder 2">
            <a:extLst>
              <a:ext uri="{FF2B5EF4-FFF2-40B4-BE49-F238E27FC236}">
                <a16:creationId xmlns:a16="http://schemas.microsoft.com/office/drawing/2014/main" id="{1E0F9191-0ABD-ECF9-32D2-F8A657461B33}"/>
              </a:ext>
            </a:extLst>
          </p:cNvPr>
          <p:cNvSpPr>
            <a:spLocks noGrp="1"/>
          </p:cNvSpPr>
          <p:nvPr>
            <p:ph type="body" sz="quarter" idx="13"/>
          </p:nvPr>
        </p:nvSpPr>
        <p:spPr/>
        <p:txBody>
          <a:bodyPr/>
          <a:lstStyle/>
          <a:p>
            <a:r>
              <a:rPr lang="en-US" dirty="0"/>
              <a:t>From study of wind in Jamica</a:t>
            </a:r>
          </a:p>
          <a:p>
            <a:endParaRPr lang="en-US" dirty="0"/>
          </a:p>
        </p:txBody>
      </p:sp>
      <p:pic>
        <p:nvPicPr>
          <p:cNvPr id="5" name="Picture 4">
            <a:extLst>
              <a:ext uri="{FF2B5EF4-FFF2-40B4-BE49-F238E27FC236}">
                <a16:creationId xmlns:a16="http://schemas.microsoft.com/office/drawing/2014/main" id="{F12CABBB-3A62-031A-53E3-8D76E9A23EB2}"/>
              </a:ext>
            </a:extLst>
          </p:cNvPr>
          <p:cNvPicPr>
            <a:picLocks noChangeAspect="1"/>
          </p:cNvPicPr>
          <p:nvPr/>
        </p:nvPicPr>
        <p:blipFill>
          <a:blip r:embed="rId2"/>
          <a:stretch>
            <a:fillRect/>
          </a:stretch>
        </p:blipFill>
        <p:spPr>
          <a:xfrm>
            <a:off x="1524000" y="2429859"/>
            <a:ext cx="9144000" cy="1998282"/>
          </a:xfrm>
          <a:prstGeom prst="rect">
            <a:avLst/>
          </a:prstGeom>
        </p:spPr>
      </p:pic>
    </p:spTree>
    <p:extLst>
      <p:ext uri="{BB962C8B-B14F-4D97-AF65-F5344CB8AC3E}">
        <p14:creationId xmlns:p14="http://schemas.microsoft.com/office/powerpoint/2010/main" val="3355204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433E-4F7F-932C-7B05-EDD0534A3895}"/>
              </a:ext>
            </a:extLst>
          </p:cNvPr>
          <p:cNvSpPr>
            <a:spLocks noGrp="1"/>
          </p:cNvSpPr>
          <p:nvPr>
            <p:ph type="ctrTitle"/>
          </p:nvPr>
        </p:nvSpPr>
        <p:spPr/>
        <p:txBody>
          <a:bodyPr>
            <a:normAutofit/>
          </a:bodyPr>
          <a:lstStyle/>
          <a:p>
            <a:r>
              <a:rPr lang="en-US" dirty="0"/>
              <a:t>Calculation of Hourly Wind Production</a:t>
            </a:r>
          </a:p>
        </p:txBody>
      </p:sp>
      <p:sp>
        <p:nvSpPr>
          <p:cNvPr id="3" name="Content Placeholder 2">
            <a:extLst>
              <a:ext uri="{FF2B5EF4-FFF2-40B4-BE49-F238E27FC236}">
                <a16:creationId xmlns:a16="http://schemas.microsoft.com/office/drawing/2014/main" id="{E98A6D7D-D2F2-71AC-8CB4-00419DCA184C}"/>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5CA4ECB-B6A8-EC62-C6A9-84F2D0E724ED}"/>
              </a:ext>
            </a:extLst>
          </p:cNvPr>
          <p:cNvPicPr>
            <a:picLocks noChangeAspect="1"/>
          </p:cNvPicPr>
          <p:nvPr/>
        </p:nvPicPr>
        <p:blipFill>
          <a:blip r:embed="rId2"/>
          <a:stretch>
            <a:fillRect/>
          </a:stretch>
        </p:blipFill>
        <p:spPr>
          <a:xfrm>
            <a:off x="2639146" y="1667701"/>
            <a:ext cx="7114455" cy="5048410"/>
          </a:xfrm>
          <a:prstGeom prst="rect">
            <a:avLst/>
          </a:prstGeom>
        </p:spPr>
      </p:pic>
    </p:spTree>
    <p:extLst>
      <p:ext uri="{BB962C8B-B14F-4D97-AF65-F5344CB8AC3E}">
        <p14:creationId xmlns:p14="http://schemas.microsoft.com/office/powerpoint/2010/main" val="41751362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3F5B-37BB-0CE2-34D9-B056661FC1A5}"/>
              </a:ext>
            </a:extLst>
          </p:cNvPr>
          <p:cNvSpPr>
            <a:spLocks noGrp="1"/>
          </p:cNvSpPr>
          <p:nvPr>
            <p:ph type="ctrTitle"/>
          </p:nvPr>
        </p:nvSpPr>
        <p:spPr/>
        <p:txBody>
          <a:bodyPr>
            <a:normAutofit fontScale="90000"/>
          </a:bodyPr>
          <a:lstStyle/>
          <a:p>
            <a:r>
              <a:rPr lang="en-US" dirty="0"/>
              <a:t>Graph of Dispatch without Renewable – One Day, Very High Loads for Illustration</a:t>
            </a:r>
          </a:p>
        </p:txBody>
      </p:sp>
      <p:sp>
        <p:nvSpPr>
          <p:cNvPr id="3" name="Content Placeholder 2">
            <a:extLst>
              <a:ext uri="{FF2B5EF4-FFF2-40B4-BE49-F238E27FC236}">
                <a16:creationId xmlns:a16="http://schemas.microsoft.com/office/drawing/2014/main" id="{5ACEE879-72F8-2178-3EE0-05E6509284A5}"/>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B0E7BCF-EB1C-3D09-6AED-A70EEE32271C}"/>
              </a:ext>
            </a:extLst>
          </p:cNvPr>
          <p:cNvPicPr>
            <a:picLocks noChangeAspect="1"/>
          </p:cNvPicPr>
          <p:nvPr/>
        </p:nvPicPr>
        <p:blipFill>
          <a:blip r:embed="rId2"/>
          <a:stretch>
            <a:fillRect/>
          </a:stretch>
        </p:blipFill>
        <p:spPr>
          <a:xfrm>
            <a:off x="2416555" y="2169406"/>
            <a:ext cx="6284101" cy="4565661"/>
          </a:xfrm>
          <a:prstGeom prst="rect">
            <a:avLst/>
          </a:prstGeom>
        </p:spPr>
      </p:pic>
    </p:spTree>
    <p:extLst>
      <p:ext uri="{BB962C8B-B14F-4D97-AF65-F5344CB8AC3E}">
        <p14:creationId xmlns:p14="http://schemas.microsoft.com/office/powerpoint/2010/main" val="15862478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FEB6-A19E-1B56-0A98-35A5632B4334}"/>
              </a:ext>
            </a:extLst>
          </p:cNvPr>
          <p:cNvSpPr>
            <a:spLocks noGrp="1"/>
          </p:cNvSpPr>
          <p:nvPr>
            <p:ph type="ctrTitle"/>
          </p:nvPr>
        </p:nvSpPr>
        <p:spPr/>
        <p:txBody>
          <a:bodyPr/>
          <a:lstStyle/>
          <a:p>
            <a:r>
              <a:rPr lang="en-US" dirty="0"/>
              <a:t>Thermal with Typical Weekday</a:t>
            </a:r>
          </a:p>
        </p:txBody>
      </p:sp>
      <p:sp>
        <p:nvSpPr>
          <p:cNvPr id="3" name="Content Placeholder 2">
            <a:extLst>
              <a:ext uri="{FF2B5EF4-FFF2-40B4-BE49-F238E27FC236}">
                <a16:creationId xmlns:a16="http://schemas.microsoft.com/office/drawing/2014/main" id="{F3EFEC35-1965-EAC7-AEF7-F75C2969513B}"/>
              </a:ext>
            </a:extLst>
          </p:cNvPr>
          <p:cNvSpPr>
            <a:spLocks noGrp="1"/>
          </p:cNvSpPr>
          <p:nvPr>
            <p:ph type="body" sz="quarter" idx="13"/>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DDE553F2-5DD9-9FA0-120E-30DA6736114C}"/>
              </a:ext>
            </a:extLst>
          </p:cNvPr>
          <p:cNvPicPr>
            <a:picLocks noChangeAspect="1"/>
          </p:cNvPicPr>
          <p:nvPr/>
        </p:nvPicPr>
        <p:blipFill>
          <a:blip r:embed="rId2"/>
          <a:stretch>
            <a:fillRect/>
          </a:stretch>
        </p:blipFill>
        <p:spPr>
          <a:xfrm>
            <a:off x="3094182" y="1848637"/>
            <a:ext cx="6620004" cy="4851708"/>
          </a:xfrm>
          <a:prstGeom prst="rect">
            <a:avLst/>
          </a:prstGeom>
        </p:spPr>
      </p:pic>
    </p:spTree>
    <p:extLst>
      <p:ext uri="{BB962C8B-B14F-4D97-AF65-F5344CB8AC3E}">
        <p14:creationId xmlns:p14="http://schemas.microsoft.com/office/powerpoint/2010/main" val="2432185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5337-6D9D-7111-EB67-5FE845747F7C}"/>
              </a:ext>
            </a:extLst>
          </p:cNvPr>
          <p:cNvSpPr>
            <a:spLocks noGrp="1"/>
          </p:cNvSpPr>
          <p:nvPr>
            <p:ph type="ctrTitle"/>
          </p:nvPr>
        </p:nvSpPr>
        <p:spPr/>
        <p:txBody>
          <a:bodyPr>
            <a:normAutofit/>
          </a:bodyPr>
          <a:lstStyle/>
          <a:p>
            <a:r>
              <a:rPr lang="en-US" dirty="0"/>
              <a:t>Graph of Dispatch without Renewable – One Week</a:t>
            </a:r>
          </a:p>
        </p:txBody>
      </p:sp>
      <p:sp>
        <p:nvSpPr>
          <p:cNvPr id="3" name="Content Placeholder 2">
            <a:extLst>
              <a:ext uri="{FF2B5EF4-FFF2-40B4-BE49-F238E27FC236}">
                <a16:creationId xmlns:a16="http://schemas.microsoft.com/office/drawing/2014/main" id="{6558524A-995F-CA1A-3CA5-9CCB4ADA000C}"/>
              </a:ext>
            </a:extLst>
          </p:cNvPr>
          <p:cNvSpPr>
            <a:spLocks noGrp="1"/>
          </p:cNvSpPr>
          <p:nvPr>
            <p:ph type="body" sz="quarter" idx="13"/>
          </p:nvPr>
        </p:nvSpPr>
        <p:spPr/>
        <p:txBody>
          <a:bodyPr/>
          <a:lstStyle/>
          <a:p>
            <a:r>
              <a:rPr lang="en-US" dirty="0"/>
              <a:t>.</a:t>
            </a:r>
          </a:p>
        </p:txBody>
      </p:sp>
      <p:pic>
        <p:nvPicPr>
          <p:cNvPr id="5" name="Picture 4">
            <a:extLst>
              <a:ext uri="{FF2B5EF4-FFF2-40B4-BE49-F238E27FC236}">
                <a16:creationId xmlns:a16="http://schemas.microsoft.com/office/drawing/2014/main" id="{70469336-086E-54FD-0408-E0BC980B15DE}"/>
              </a:ext>
            </a:extLst>
          </p:cNvPr>
          <p:cNvPicPr>
            <a:picLocks noChangeAspect="1"/>
          </p:cNvPicPr>
          <p:nvPr/>
        </p:nvPicPr>
        <p:blipFill>
          <a:blip r:embed="rId2"/>
          <a:stretch>
            <a:fillRect/>
          </a:stretch>
        </p:blipFill>
        <p:spPr>
          <a:xfrm>
            <a:off x="2344301" y="1924316"/>
            <a:ext cx="6430244" cy="4670205"/>
          </a:xfrm>
          <a:prstGeom prst="rect">
            <a:avLst/>
          </a:prstGeom>
        </p:spPr>
      </p:pic>
    </p:spTree>
    <p:extLst>
      <p:ext uri="{BB962C8B-B14F-4D97-AF65-F5344CB8AC3E}">
        <p14:creationId xmlns:p14="http://schemas.microsoft.com/office/powerpoint/2010/main" val="36493558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10D1-F9C1-BB14-21D3-D71924F70C4F}"/>
              </a:ext>
            </a:extLst>
          </p:cNvPr>
          <p:cNvSpPr>
            <a:spLocks noGrp="1"/>
          </p:cNvSpPr>
          <p:nvPr>
            <p:ph type="ctrTitle"/>
          </p:nvPr>
        </p:nvSpPr>
        <p:spPr/>
        <p:txBody>
          <a:bodyPr/>
          <a:lstStyle/>
          <a:p>
            <a:r>
              <a:rPr lang="en-US" dirty="0"/>
              <a:t>Duck Curve and Solar</a:t>
            </a:r>
          </a:p>
        </p:txBody>
      </p:sp>
      <p:sp>
        <p:nvSpPr>
          <p:cNvPr id="3" name="Content Placeholder 2">
            <a:extLst>
              <a:ext uri="{FF2B5EF4-FFF2-40B4-BE49-F238E27FC236}">
                <a16:creationId xmlns:a16="http://schemas.microsoft.com/office/drawing/2014/main" id="{2B86B7A3-2E4A-8846-5047-7BB93ACA0109}"/>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F7C8F4-80A3-50D5-DF98-42067CD07B55}"/>
              </a:ext>
            </a:extLst>
          </p:cNvPr>
          <p:cNvPicPr>
            <a:picLocks noChangeAspect="1"/>
          </p:cNvPicPr>
          <p:nvPr/>
        </p:nvPicPr>
        <p:blipFill>
          <a:blip r:embed="rId2"/>
          <a:stretch>
            <a:fillRect/>
          </a:stretch>
        </p:blipFill>
        <p:spPr>
          <a:xfrm>
            <a:off x="3131128" y="2029493"/>
            <a:ext cx="6717065" cy="4485607"/>
          </a:xfrm>
          <a:prstGeom prst="rect">
            <a:avLst/>
          </a:prstGeom>
        </p:spPr>
      </p:pic>
    </p:spTree>
    <p:extLst>
      <p:ext uri="{BB962C8B-B14F-4D97-AF65-F5344CB8AC3E}">
        <p14:creationId xmlns:p14="http://schemas.microsoft.com/office/powerpoint/2010/main" val="8656238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E3E6-FB4B-804F-7690-5400EDA1CC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A03AC1-1A97-EBCB-EB11-5FA853155821}"/>
              </a:ext>
            </a:extLst>
          </p:cNvPr>
          <p:cNvSpPr>
            <a:spLocks noGrp="1"/>
          </p:cNvSpPr>
          <p:nvPr>
            <p:ph type="ctrTitle"/>
          </p:nvPr>
        </p:nvSpPr>
        <p:spPr/>
        <p:txBody>
          <a:bodyPr>
            <a:normAutofit fontScale="90000"/>
          </a:bodyPr>
          <a:lstStyle/>
          <a:p>
            <a:r>
              <a:rPr lang="en-US" dirty="0"/>
              <a:t>California Duck Diagram and More Extreme Need for Ramping and Spinning Reserve</a:t>
            </a:r>
            <a:endParaRPr lang="en-CH" dirty="0"/>
          </a:p>
        </p:txBody>
      </p:sp>
      <p:pic>
        <p:nvPicPr>
          <p:cNvPr id="5" name="Content Placeholder 4">
            <a:extLst>
              <a:ext uri="{FF2B5EF4-FFF2-40B4-BE49-F238E27FC236}">
                <a16:creationId xmlns:a16="http://schemas.microsoft.com/office/drawing/2014/main" id="{C0E352F6-5172-32E4-A2A3-21F1E188D197}"/>
              </a:ext>
            </a:extLst>
          </p:cNvPr>
          <p:cNvPicPr>
            <a:picLocks noGrp="1" noChangeAspect="1"/>
          </p:cNvPicPr>
          <p:nvPr>
            <p:ph idx="4294967295"/>
          </p:nvPr>
        </p:nvPicPr>
        <p:blipFill>
          <a:blip r:embed="rId2"/>
          <a:stretch>
            <a:fillRect/>
          </a:stretch>
        </p:blipFill>
        <p:spPr>
          <a:xfrm>
            <a:off x="0" y="2127250"/>
            <a:ext cx="5753100" cy="4049713"/>
          </a:xfrm>
          <a:prstGeom prst="rect">
            <a:avLst/>
          </a:prstGeom>
        </p:spPr>
      </p:pic>
      <p:sp>
        <p:nvSpPr>
          <p:cNvPr id="4" name="Slide Number Placeholder 3">
            <a:extLst>
              <a:ext uri="{FF2B5EF4-FFF2-40B4-BE49-F238E27FC236}">
                <a16:creationId xmlns:a16="http://schemas.microsoft.com/office/drawing/2014/main" id="{C16D8F82-5065-D95D-EDDD-1EEEA78EF9FC}"/>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79</a:t>
            </a:fld>
            <a:endParaRPr lang="ko-KR" altLang="en-US" dirty="0"/>
          </a:p>
        </p:txBody>
      </p:sp>
    </p:spTree>
    <p:extLst>
      <p:ext uri="{BB962C8B-B14F-4D97-AF65-F5344CB8AC3E}">
        <p14:creationId xmlns:p14="http://schemas.microsoft.com/office/powerpoint/2010/main" val="2597956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C5EE1-F09F-9042-72C1-6940E561CD99}"/>
              </a:ext>
            </a:extLst>
          </p:cNvPr>
          <p:cNvSpPr>
            <a:spLocks noGrp="1"/>
          </p:cNvSpPr>
          <p:nvPr>
            <p:ph type="ctrTitle"/>
          </p:nvPr>
        </p:nvSpPr>
        <p:spPr/>
        <p:txBody>
          <a:bodyPr/>
          <a:lstStyle/>
          <a:p>
            <a:r>
              <a:rPr lang="en-US" dirty="0"/>
              <a:t>KSPP Executive Education Methodology: Based on ADDIE model</a:t>
            </a:r>
            <a:br>
              <a:rPr lang="en-US" dirty="0"/>
            </a:br>
            <a:endParaRPr lang="en-US" dirty="0"/>
          </a:p>
        </p:txBody>
      </p:sp>
      <p:sp>
        <p:nvSpPr>
          <p:cNvPr id="3" name="Text Placeholder 2">
            <a:extLst>
              <a:ext uri="{FF2B5EF4-FFF2-40B4-BE49-F238E27FC236}">
                <a16:creationId xmlns:a16="http://schemas.microsoft.com/office/drawing/2014/main" id="{D5C7A188-D85A-4EC1-EF9A-ED3DE4C1BDC8}"/>
              </a:ext>
            </a:extLst>
          </p:cNvPr>
          <p:cNvSpPr>
            <a:spLocks noGrp="1"/>
          </p:cNvSpPr>
          <p:nvPr>
            <p:ph type="body" sz="quarter" idx="13"/>
          </p:nvPr>
        </p:nvSpPr>
        <p:spPr/>
        <p:txBody>
          <a:bodyPr/>
          <a:lstStyle/>
          <a:p>
            <a:r>
              <a:rPr lang="en-US" b="1" dirty="0"/>
              <a:t>Overview</a:t>
            </a:r>
            <a:endParaRPr lang="en-US" dirty="0"/>
          </a:p>
          <a:p>
            <a:r>
              <a:rPr lang="en-US" dirty="0"/>
              <a:t>This methodology adopts a streamlined </a:t>
            </a:r>
            <a:r>
              <a:rPr lang="en-US" b="1" dirty="0"/>
              <a:t>ADDIE model (Analyze–Design–Develop–Implement–Evaluate)</a:t>
            </a:r>
            <a:r>
              <a:rPr lang="en-US" dirty="0"/>
              <a:t> to guide the design and delivery of executive education programs at KSPP. It ensures alignment with institutional priorities, executive-level competencies, and high-quality learning experience.</a:t>
            </a:r>
          </a:p>
          <a:p>
            <a:r>
              <a:rPr lang="en-US" dirty="0"/>
              <a:t>A core instructional principle across all programs:</a:t>
            </a:r>
          </a:p>
          <a:p>
            <a:r>
              <a:rPr lang="en-US" b="1" dirty="0"/>
              <a:t>sessions follow a structured model: 30 minutes theory + 60 minutes application</a:t>
            </a:r>
            <a:endParaRPr lang="en-US" dirty="0"/>
          </a:p>
          <a:p>
            <a:r>
              <a:rPr lang="en-US" dirty="0"/>
              <a:t>This approach ensures a strong balance between conceptual understanding and practical application, aligned with executive learning preferences and applied learning standards. </a:t>
            </a:r>
          </a:p>
          <a:p>
            <a:r>
              <a:rPr lang="en-US" b="1" dirty="0"/>
              <a:t>Purpose</a:t>
            </a:r>
            <a:endParaRPr lang="en-US" dirty="0"/>
          </a:p>
          <a:p>
            <a:pPr lvl="1"/>
            <a:r>
              <a:rPr lang="en-US" dirty="0"/>
              <a:t>Identify the program needs, target audience, and strategic alignment.</a:t>
            </a:r>
          </a:p>
          <a:p>
            <a:pPr lvl="1"/>
            <a:r>
              <a:rPr lang="en-US" dirty="0"/>
              <a:t>Identify capability gaps and training needs </a:t>
            </a:r>
          </a:p>
          <a:p>
            <a:pPr lvl="1"/>
            <a:r>
              <a:rPr lang="en-US" dirty="0"/>
              <a:t>Define program purpose and objectives </a:t>
            </a:r>
          </a:p>
          <a:p>
            <a:pPr lvl="1"/>
            <a:r>
              <a:rPr lang="en-US" dirty="0"/>
              <a:t>Analyze target audience (level, background, expectations) </a:t>
            </a:r>
          </a:p>
          <a:p>
            <a:pPr lvl="1"/>
            <a:r>
              <a:rPr lang="en-US" dirty="0"/>
              <a:t>Ensure alignment with KSPP strategic priorities </a:t>
            </a:r>
          </a:p>
          <a:p>
            <a:endParaRPr lang="en-US" dirty="0"/>
          </a:p>
        </p:txBody>
      </p:sp>
    </p:spTree>
    <p:extLst>
      <p:ext uri="{BB962C8B-B14F-4D97-AF65-F5344CB8AC3E}">
        <p14:creationId xmlns:p14="http://schemas.microsoft.com/office/powerpoint/2010/main" val="4357100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111A5-A558-4AB1-9845-4196D3841E0A}"/>
              </a:ext>
            </a:extLst>
          </p:cNvPr>
          <p:cNvSpPr>
            <a:spLocks noGrp="1"/>
          </p:cNvSpPr>
          <p:nvPr>
            <p:ph type="ctrTitle"/>
          </p:nvPr>
        </p:nvSpPr>
        <p:spPr/>
        <p:txBody>
          <a:bodyPr>
            <a:normAutofit/>
          </a:bodyPr>
          <a:lstStyle/>
          <a:p>
            <a:r>
              <a:rPr lang="en-US" dirty="0"/>
              <a:t>Duck Curve and Prices – Peaker Application</a:t>
            </a:r>
          </a:p>
        </p:txBody>
      </p:sp>
      <p:sp>
        <p:nvSpPr>
          <p:cNvPr id="2" name="Content Placeholder 1">
            <a:extLst>
              <a:ext uri="{FF2B5EF4-FFF2-40B4-BE49-F238E27FC236}">
                <a16:creationId xmlns:a16="http://schemas.microsoft.com/office/drawing/2014/main" id="{2E961660-6804-45F9-9205-D664FA96A3E2}"/>
              </a:ext>
            </a:extLst>
          </p:cNvPr>
          <p:cNvSpPr>
            <a:spLocks noGrp="1"/>
          </p:cNvSpPr>
          <p:nvPr>
            <p:ph type="body" sz="quarter" idx="13"/>
          </p:nvPr>
        </p:nvSpPr>
        <p:spPr/>
        <p:txBody>
          <a:bodyPr/>
          <a:lstStyle/>
          <a:p>
            <a:pPr marL="0" indent="0">
              <a:buNone/>
            </a:pPr>
            <a:r>
              <a:rPr lang="en-US" dirty="0"/>
              <a:t> </a:t>
            </a:r>
          </a:p>
          <a:p>
            <a:endParaRPr lang="en-US" dirty="0"/>
          </a:p>
        </p:txBody>
      </p:sp>
      <p:sp>
        <p:nvSpPr>
          <p:cNvPr id="4" name="Slide Number Placeholder 3">
            <a:extLst>
              <a:ext uri="{FF2B5EF4-FFF2-40B4-BE49-F238E27FC236}">
                <a16:creationId xmlns:a16="http://schemas.microsoft.com/office/drawing/2014/main" id="{15D2EAA1-0A9D-4716-A5EF-C43374A678C4}"/>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80</a:t>
            </a:fld>
            <a:endParaRPr lang="ko-KR" altLang="en-US" dirty="0"/>
          </a:p>
        </p:txBody>
      </p:sp>
      <p:pic>
        <p:nvPicPr>
          <p:cNvPr id="6" name="Picture 5">
            <a:extLst>
              <a:ext uri="{FF2B5EF4-FFF2-40B4-BE49-F238E27FC236}">
                <a16:creationId xmlns:a16="http://schemas.microsoft.com/office/drawing/2014/main" id="{19C98FDD-04EE-42A6-ACD2-1CBEDE212544}"/>
              </a:ext>
            </a:extLst>
          </p:cNvPr>
          <p:cNvPicPr>
            <a:picLocks noChangeAspect="1"/>
          </p:cNvPicPr>
          <p:nvPr/>
        </p:nvPicPr>
        <p:blipFill>
          <a:blip r:embed="rId2"/>
          <a:stretch>
            <a:fillRect/>
          </a:stretch>
        </p:blipFill>
        <p:spPr>
          <a:xfrm>
            <a:off x="2669309" y="1712511"/>
            <a:ext cx="6368514" cy="4770839"/>
          </a:xfrm>
          <a:prstGeom prst="rect">
            <a:avLst/>
          </a:prstGeom>
        </p:spPr>
      </p:pic>
    </p:spTree>
    <p:extLst>
      <p:ext uri="{BB962C8B-B14F-4D97-AF65-F5344CB8AC3E}">
        <p14:creationId xmlns:p14="http://schemas.microsoft.com/office/powerpoint/2010/main" val="37317924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28376-AA34-4346-9324-4CB876B78E42}"/>
              </a:ext>
            </a:extLst>
          </p:cNvPr>
          <p:cNvSpPr>
            <a:spLocks noGrp="1"/>
          </p:cNvSpPr>
          <p:nvPr>
            <p:ph type="ctrTitle"/>
          </p:nvPr>
        </p:nvSpPr>
        <p:spPr/>
        <p:txBody>
          <a:bodyPr>
            <a:normAutofit/>
          </a:bodyPr>
          <a:lstStyle/>
          <a:p>
            <a:r>
              <a:rPr lang="en-US" dirty="0"/>
              <a:t>Example of Economics – 2.7 Hour Battery to Address the Duck Curve</a:t>
            </a:r>
          </a:p>
        </p:txBody>
      </p:sp>
      <p:sp>
        <p:nvSpPr>
          <p:cNvPr id="2" name="Content Placeholder 1">
            <a:extLst>
              <a:ext uri="{FF2B5EF4-FFF2-40B4-BE49-F238E27FC236}">
                <a16:creationId xmlns:a16="http://schemas.microsoft.com/office/drawing/2014/main" id="{C120DDB7-2ED0-4DC2-ACBD-1C9F1DBC02BE}"/>
              </a:ext>
            </a:extLst>
          </p:cNvPr>
          <p:cNvSpPr>
            <a:spLocks noGrp="1"/>
          </p:cNvSpPr>
          <p:nvPr>
            <p:ph type="body" sz="quarter" idx="13"/>
          </p:nvPr>
        </p:nvSpPr>
        <p:spPr/>
        <p:txBody>
          <a:bodyPr/>
          <a:lstStyle/>
          <a:p>
            <a:pPr marL="0" indent="0">
              <a:buNone/>
            </a:pPr>
            <a:r>
              <a:rPr lang="en-US" dirty="0"/>
              <a:t> Alternative is to have gas capacity available and running the whole time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F3A0935-B768-4379-AF0D-93ADABE71AD1}"/>
              </a:ext>
            </a:extLst>
          </p:cNvPr>
          <p:cNvSpPr>
            <a:spLocks noGrp="1"/>
          </p:cNvSpPr>
          <p:nvPr>
            <p:ph type="sldNum" sz="quarter" idx="4294967295"/>
          </p:nvPr>
        </p:nvSpPr>
        <p:spPr>
          <a:xfrm>
            <a:off x="11493500" y="6356350"/>
            <a:ext cx="698500" cy="365125"/>
          </a:xfrm>
          <a:prstGeom prst="rect">
            <a:avLst/>
          </a:prstGeom>
        </p:spPr>
        <p:txBody>
          <a:bodyPr/>
          <a:lstStyle/>
          <a:p>
            <a:pPr algn="ctr"/>
            <a:fld id="{0C3A1854-6B63-4059-B360-A3C4972BF0FC}" type="slidenum">
              <a:rPr lang="ko-KR" altLang="en-US" smtClean="0"/>
              <a:pPr algn="ctr"/>
              <a:t>81</a:t>
            </a:fld>
            <a:endParaRPr lang="ko-KR" altLang="en-US" dirty="0"/>
          </a:p>
        </p:txBody>
      </p:sp>
      <p:pic>
        <p:nvPicPr>
          <p:cNvPr id="8" name="Picture 7">
            <a:extLst>
              <a:ext uri="{FF2B5EF4-FFF2-40B4-BE49-F238E27FC236}">
                <a16:creationId xmlns:a16="http://schemas.microsoft.com/office/drawing/2014/main" id="{70CD85F7-44BC-42D6-82B6-7B92CF0F759A}"/>
              </a:ext>
            </a:extLst>
          </p:cNvPr>
          <p:cNvPicPr>
            <a:picLocks noChangeAspect="1"/>
          </p:cNvPicPr>
          <p:nvPr/>
        </p:nvPicPr>
        <p:blipFill>
          <a:blip r:embed="rId2"/>
          <a:stretch>
            <a:fillRect/>
          </a:stretch>
        </p:blipFill>
        <p:spPr>
          <a:xfrm>
            <a:off x="2176272" y="2144381"/>
            <a:ext cx="8061960" cy="3429564"/>
          </a:xfrm>
          <a:prstGeom prst="rect">
            <a:avLst/>
          </a:prstGeom>
        </p:spPr>
      </p:pic>
    </p:spTree>
    <p:extLst>
      <p:ext uri="{BB962C8B-B14F-4D97-AF65-F5344CB8AC3E}">
        <p14:creationId xmlns:p14="http://schemas.microsoft.com/office/powerpoint/2010/main" val="31893110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60289-FD9A-51AB-A2B9-2003B4FB9A1A}"/>
              </a:ext>
            </a:extLst>
          </p:cNvPr>
          <p:cNvSpPr>
            <a:spLocks noGrp="1"/>
          </p:cNvSpPr>
          <p:nvPr>
            <p:ph type="ctrTitle"/>
          </p:nvPr>
        </p:nvSpPr>
        <p:spPr/>
        <p:txBody>
          <a:bodyPr>
            <a:normAutofit/>
          </a:bodyPr>
          <a:lstStyle/>
          <a:p>
            <a:r>
              <a:rPr lang="en-US" dirty="0"/>
              <a:t>Illustration of Duck Curve with Solar and No Wind in – One Day with 100 MW</a:t>
            </a:r>
          </a:p>
        </p:txBody>
      </p:sp>
      <p:sp>
        <p:nvSpPr>
          <p:cNvPr id="3" name="Content Placeholder 2">
            <a:extLst>
              <a:ext uri="{FF2B5EF4-FFF2-40B4-BE49-F238E27FC236}">
                <a16:creationId xmlns:a16="http://schemas.microsoft.com/office/drawing/2014/main" id="{A94A2FAD-139D-3E23-069F-C858C566B1B9}"/>
              </a:ext>
            </a:extLst>
          </p:cNvPr>
          <p:cNvSpPr>
            <a:spLocks noGrp="1"/>
          </p:cNvSpPr>
          <p:nvPr>
            <p:ph type="body" sz="quarter" idx="13"/>
          </p:nvPr>
        </p:nvSpPr>
        <p:spPr/>
        <p:txBody>
          <a:bodyPr/>
          <a:lstStyle/>
          <a:p>
            <a:r>
              <a:rPr lang="en-US" dirty="0"/>
              <a:t>No Big Deal</a:t>
            </a:r>
          </a:p>
          <a:p>
            <a:endParaRPr lang="en-US" dirty="0"/>
          </a:p>
        </p:txBody>
      </p:sp>
      <p:pic>
        <p:nvPicPr>
          <p:cNvPr id="5" name="Picture 4">
            <a:extLst>
              <a:ext uri="{FF2B5EF4-FFF2-40B4-BE49-F238E27FC236}">
                <a16:creationId xmlns:a16="http://schemas.microsoft.com/office/drawing/2014/main" id="{615BE1E4-3B41-841A-7826-564BD5086117}"/>
              </a:ext>
            </a:extLst>
          </p:cNvPr>
          <p:cNvPicPr>
            <a:picLocks noChangeAspect="1"/>
          </p:cNvPicPr>
          <p:nvPr/>
        </p:nvPicPr>
        <p:blipFill>
          <a:blip r:embed="rId2"/>
          <a:stretch>
            <a:fillRect/>
          </a:stretch>
        </p:blipFill>
        <p:spPr>
          <a:xfrm>
            <a:off x="4369991" y="2042479"/>
            <a:ext cx="6165442" cy="4527484"/>
          </a:xfrm>
          <a:prstGeom prst="rect">
            <a:avLst/>
          </a:prstGeom>
        </p:spPr>
      </p:pic>
    </p:spTree>
    <p:extLst>
      <p:ext uri="{BB962C8B-B14F-4D97-AF65-F5344CB8AC3E}">
        <p14:creationId xmlns:p14="http://schemas.microsoft.com/office/powerpoint/2010/main" val="24065837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5828-48B7-FA7A-5A0A-2EC097E1FA44}"/>
              </a:ext>
            </a:extLst>
          </p:cNvPr>
          <p:cNvSpPr>
            <a:spLocks noGrp="1"/>
          </p:cNvSpPr>
          <p:nvPr>
            <p:ph type="ctrTitle"/>
          </p:nvPr>
        </p:nvSpPr>
        <p:spPr/>
        <p:txBody>
          <a:bodyPr>
            <a:normAutofit/>
          </a:bodyPr>
          <a:lstStyle/>
          <a:p>
            <a:r>
              <a:rPr lang="en-US" dirty="0"/>
              <a:t>Illustration for a Week with 100 MW Solar</a:t>
            </a:r>
          </a:p>
        </p:txBody>
      </p:sp>
      <p:sp>
        <p:nvSpPr>
          <p:cNvPr id="3" name="Content Placeholder 2">
            <a:extLst>
              <a:ext uri="{FF2B5EF4-FFF2-40B4-BE49-F238E27FC236}">
                <a16:creationId xmlns:a16="http://schemas.microsoft.com/office/drawing/2014/main" id="{5A41D6DD-EC76-EF1B-27BA-64B5B6CE6F1F}"/>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984D8B1-E514-DBB4-DAD2-91C159120600}"/>
              </a:ext>
            </a:extLst>
          </p:cNvPr>
          <p:cNvPicPr>
            <a:picLocks noChangeAspect="1"/>
          </p:cNvPicPr>
          <p:nvPr/>
        </p:nvPicPr>
        <p:blipFill>
          <a:blip r:embed="rId2"/>
          <a:stretch>
            <a:fillRect/>
          </a:stretch>
        </p:blipFill>
        <p:spPr>
          <a:xfrm>
            <a:off x="2469286" y="1433500"/>
            <a:ext cx="7268549" cy="5243380"/>
          </a:xfrm>
          <a:prstGeom prst="rect">
            <a:avLst/>
          </a:prstGeom>
        </p:spPr>
      </p:pic>
    </p:spTree>
    <p:extLst>
      <p:ext uri="{BB962C8B-B14F-4D97-AF65-F5344CB8AC3E}">
        <p14:creationId xmlns:p14="http://schemas.microsoft.com/office/powerpoint/2010/main" val="6580689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40922-88D0-F313-0FA7-C39A0C359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00E16-B6E9-CC56-CCAF-EA9E62951084}"/>
              </a:ext>
            </a:extLst>
          </p:cNvPr>
          <p:cNvSpPr>
            <a:spLocks noGrp="1"/>
          </p:cNvSpPr>
          <p:nvPr>
            <p:ph type="ctrTitle"/>
          </p:nvPr>
        </p:nvSpPr>
        <p:spPr/>
        <p:txBody>
          <a:bodyPr>
            <a:normAutofit/>
          </a:bodyPr>
          <a:lstStyle/>
          <a:p>
            <a:r>
              <a:rPr lang="en-US" dirty="0"/>
              <a:t>One Day with 500 MW of Solar – Turn Off HFO (Not Really of course)</a:t>
            </a:r>
          </a:p>
        </p:txBody>
      </p:sp>
      <p:sp>
        <p:nvSpPr>
          <p:cNvPr id="3" name="Content Placeholder 2">
            <a:extLst>
              <a:ext uri="{FF2B5EF4-FFF2-40B4-BE49-F238E27FC236}">
                <a16:creationId xmlns:a16="http://schemas.microsoft.com/office/drawing/2014/main" id="{4E52F531-0AEF-23F0-E576-6A3918015DCA}"/>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B639C8A-729F-F00F-2785-8277123F7505}"/>
              </a:ext>
            </a:extLst>
          </p:cNvPr>
          <p:cNvPicPr>
            <a:picLocks noChangeAspect="1"/>
          </p:cNvPicPr>
          <p:nvPr/>
        </p:nvPicPr>
        <p:blipFill>
          <a:blip r:embed="rId2"/>
          <a:stretch>
            <a:fillRect/>
          </a:stretch>
        </p:blipFill>
        <p:spPr>
          <a:xfrm>
            <a:off x="2422635" y="1741687"/>
            <a:ext cx="6668813" cy="4931101"/>
          </a:xfrm>
          <a:prstGeom prst="rect">
            <a:avLst/>
          </a:prstGeom>
        </p:spPr>
      </p:pic>
    </p:spTree>
    <p:extLst>
      <p:ext uri="{BB962C8B-B14F-4D97-AF65-F5344CB8AC3E}">
        <p14:creationId xmlns:p14="http://schemas.microsoft.com/office/powerpoint/2010/main" val="19177551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2D584-1F35-7E1F-8B1A-303587117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E10EF-9ED3-1B10-69AF-6DB257F86E95}"/>
              </a:ext>
            </a:extLst>
          </p:cNvPr>
          <p:cNvSpPr>
            <a:spLocks noGrp="1"/>
          </p:cNvSpPr>
          <p:nvPr>
            <p:ph type="ctrTitle"/>
          </p:nvPr>
        </p:nvSpPr>
        <p:spPr/>
        <p:txBody>
          <a:bodyPr>
            <a:normAutofit/>
          </a:bodyPr>
          <a:lstStyle/>
          <a:p>
            <a:r>
              <a:rPr lang="en-US" dirty="0"/>
              <a:t>One Day with 1,00 MW of Solar – Turn off and On Thermal</a:t>
            </a:r>
          </a:p>
        </p:txBody>
      </p:sp>
      <p:sp>
        <p:nvSpPr>
          <p:cNvPr id="3" name="Content Placeholder 2">
            <a:extLst>
              <a:ext uri="{FF2B5EF4-FFF2-40B4-BE49-F238E27FC236}">
                <a16:creationId xmlns:a16="http://schemas.microsoft.com/office/drawing/2014/main" id="{6E5BE742-9090-5E24-1AC0-B98A7DFFE4E0}"/>
              </a:ext>
            </a:extLst>
          </p:cNvPr>
          <p:cNvSpPr>
            <a:spLocks noGrp="1"/>
          </p:cNvSpPr>
          <p:nvPr>
            <p:ph type="body" sz="quarter" idx="13"/>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B00D98F5-C0AA-10A9-FF43-4FF5821C9BC3}"/>
              </a:ext>
            </a:extLst>
          </p:cNvPr>
          <p:cNvPicPr>
            <a:picLocks noChangeAspect="1"/>
          </p:cNvPicPr>
          <p:nvPr/>
        </p:nvPicPr>
        <p:blipFill>
          <a:blip r:embed="rId2"/>
          <a:stretch>
            <a:fillRect/>
          </a:stretch>
        </p:blipFill>
        <p:spPr>
          <a:xfrm>
            <a:off x="2983904" y="2126974"/>
            <a:ext cx="6224192" cy="4568911"/>
          </a:xfrm>
          <a:prstGeom prst="rect">
            <a:avLst/>
          </a:prstGeom>
        </p:spPr>
      </p:pic>
    </p:spTree>
    <p:extLst>
      <p:ext uri="{BB962C8B-B14F-4D97-AF65-F5344CB8AC3E}">
        <p14:creationId xmlns:p14="http://schemas.microsoft.com/office/powerpoint/2010/main" val="42182743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D888-ADE5-879E-89FF-100F3B24F877}"/>
              </a:ext>
            </a:extLst>
          </p:cNvPr>
          <p:cNvSpPr>
            <a:spLocks noGrp="1"/>
          </p:cNvSpPr>
          <p:nvPr>
            <p:ph type="ctrTitle"/>
          </p:nvPr>
        </p:nvSpPr>
        <p:spPr/>
        <p:txBody>
          <a:bodyPr/>
          <a:lstStyle/>
          <a:p>
            <a:r>
              <a:rPr lang="en-US" dirty="0"/>
              <a:t>Week with Rainy Days</a:t>
            </a:r>
          </a:p>
        </p:txBody>
      </p:sp>
      <p:pic>
        <p:nvPicPr>
          <p:cNvPr id="5" name="Picture 4">
            <a:extLst>
              <a:ext uri="{FF2B5EF4-FFF2-40B4-BE49-F238E27FC236}">
                <a16:creationId xmlns:a16="http://schemas.microsoft.com/office/drawing/2014/main" id="{47DCA487-B0C1-3DC9-37D2-A5594CAE821F}"/>
              </a:ext>
            </a:extLst>
          </p:cNvPr>
          <p:cNvPicPr>
            <a:picLocks noChangeAspect="1"/>
          </p:cNvPicPr>
          <p:nvPr/>
        </p:nvPicPr>
        <p:blipFill>
          <a:blip r:embed="rId2"/>
          <a:stretch>
            <a:fillRect/>
          </a:stretch>
        </p:blipFill>
        <p:spPr>
          <a:xfrm>
            <a:off x="2527919" y="1844501"/>
            <a:ext cx="6569900" cy="4835667"/>
          </a:xfrm>
          <a:prstGeom prst="rect">
            <a:avLst/>
          </a:prstGeom>
        </p:spPr>
      </p:pic>
    </p:spTree>
    <p:extLst>
      <p:ext uri="{BB962C8B-B14F-4D97-AF65-F5344CB8AC3E}">
        <p14:creationId xmlns:p14="http://schemas.microsoft.com/office/powerpoint/2010/main" val="24129646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9933-6BC3-33A9-2468-AB4802E9E24E}"/>
              </a:ext>
            </a:extLst>
          </p:cNvPr>
          <p:cNvSpPr>
            <a:spLocks noGrp="1"/>
          </p:cNvSpPr>
          <p:nvPr>
            <p:ph type="ctrTitle"/>
          </p:nvPr>
        </p:nvSpPr>
        <p:spPr/>
        <p:txBody>
          <a:bodyPr>
            <a:normAutofit/>
          </a:bodyPr>
          <a:lstStyle/>
          <a:p>
            <a:r>
              <a:rPr lang="en-US" dirty="0"/>
              <a:t>Wind (300 MW) and Solar (500 MW) for One Day</a:t>
            </a:r>
          </a:p>
        </p:txBody>
      </p:sp>
      <p:sp>
        <p:nvSpPr>
          <p:cNvPr id="3" name="Content Placeholder 2">
            <a:extLst>
              <a:ext uri="{FF2B5EF4-FFF2-40B4-BE49-F238E27FC236}">
                <a16:creationId xmlns:a16="http://schemas.microsoft.com/office/drawing/2014/main" id="{8578CA65-B56A-3D53-02BC-1A8A93F93549}"/>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3878587-491D-6EFF-6F19-4BBC4D0451E0}"/>
              </a:ext>
            </a:extLst>
          </p:cNvPr>
          <p:cNvPicPr>
            <a:picLocks noChangeAspect="1"/>
          </p:cNvPicPr>
          <p:nvPr/>
        </p:nvPicPr>
        <p:blipFill>
          <a:blip r:embed="rId2"/>
          <a:stretch>
            <a:fillRect/>
          </a:stretch>
        </p:blipFill>
        <p:spPr>
          <a:xfrm>
            <a:off x="2399234" y="2020227"/>
            <a:ext cx="6476912" cy="4756757"/>
          </a:xfrm>
          <a:prstGeom prst="rect">
            <a:avLst/>
          </a:prstGeom>
        </p:spPr>
      </p:pic>
    </p:spTree>
    <p:extLst>
      <p:ext uri="{BB962C8B-B14F-4D97-AF65-F5344CB8AC3E}">
        <p14:creationId xmlns:p14="http://schemas.microsoft.com/office/powerpoint/2010/main" val="41036450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7E16E-5A79-01A7-97B7-53AAB24436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04FCB-8080-5B25-1722-F11749DA0C63}"/>
              </a:ext>
            </a:extLst>
          </p:cNvPr>
          <p:cNvSpPr>
            <a:spLocks noGrp="1"/>
          </p:cNvSpPr>
          <p:nvPr>
            <p:ph type="ctrTitle"/>
          </p:nvPr>
        </p:nvSpPr>
        <p:spPr/>
        <p:txBody>
          <a:bodyPr>
            <a:normAutofit/>
          </a:bodyPr>
          <a:lstStyle/>
          <a:p>
            <a:r>
              <a:rPr lang="en-US" dirty="0"/>
              <a:t>Wind (300 MW) and Solar (500 MW) for One Week</a:t>
            </a:r>
          </a:p>
        </p:txBody>
      </p:sp>
      <p:sp>
        <p:nvSpPr>
          <p:cNvPr id="3" name="Content Placeholder 2">
            <a:extLst>
              <a:ext uri="{FF2B5EF4-FFF2-40B4-BE49-F238E27FC236}">
                <a16:creationId xmlns:a16="http://schemas.microsoft.com/office/drawing/2014/main" id="{F501B734-F349-8F52-53ED-1FEED04C2115}"/>
              </a:ext>
            </a:extLst>
          </p:cNvPr>
          <p:cNvSpPr>
            <a:spLocks noGrp="1"/>
          </p:cNvSpPr>
          <p:nvPr>
            <p:ph type="body" sz="quarter" idx="13"/>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A687CC95-8A9B-A5A7-DD47-6789B99B5E83}"/>
              </a:ext>
            </a:extLst>
          </p:cNvPr>
          <p:cNvPicPr>
            <a:picLocks noChangeAspect="1"/>
          </p:cNvPicPr>
          <p:nvPr/>
        </p:nvPicPr>
        <p:blipFill>
          <a:blip r:embed="rId2"/>
          <a:stretch>
            <a:fillRect/>
          </a:stretch>
        </p:blipFill>
        <p:spPr>
          <a:xfrm>
            <a:off x="2836162" y="2201958"/>
            <a:ext cx="6233927" cy="4535333"/>
          </a:xfrm>
          <a:prstGeom prst="rect">
            <a:avLst/>
          </a:prstGeom>
        </p:spPr>
      </p:pic>
    </p:spTree>
    <p:extLst>
      <p:ext uri="{BB962C8B-B14F-4D97-AF65-F5344CB8AC3E}">
        <p14:creationId xmlns:p14="http://schemas.microsoft.com/office/powerpoint/2010/main" val="40471306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754C-E1E9-1A79-3643-C77A2B0E7051}"/>
              </a:ext>
            </a:extLst>
          </p:cNvPr>
          <p:cNvSpPr>
            <a:spLocks noGrp="1"/>
          </p:cNvSpPr>
          <p:nvPr>
            <p:ph type="ctrTitle"/>
          </p:nvPr>
        </p:nvSpPr>
        <p:spPr/>
        <p:txBody>
          <a:bodyPr>
            <a:normAutofit/>
          </a:bodyPr>
          <a:lstStyle/>
          <a:p>
            <a:r>
              <a:rPr lang="en-US" sz="3600" kern="100" dirty="0">
                <a:latin typeface="Calibri" panose="020F0502020204030204" pitchFamily="34" charset="0"/>
                <a:ea typeface="Calibri" panose="020F0502020204030204" pitchFamily="34" charset="0"/>
                <a:cs typeface="Times New Roman" panose="02020603050405020304" pitchFamily="18" charset="0"/>
              </a:rPr>
              <a:t>Section 1, Part 3 – LCOE of Solar/Wind plus Storage</a:t>
            </a:r>
            <a:endParaRPr lang="en-US" dirty="0"/>
          </a:p>
        </p:txBody>
      </p:sp>
    </p:spTree>
    <p:extLst>
      <p:ext uri="{BB962C8B-B14F-4D97-AF65-F5344CB8AC3E}">
        <p14:creationId xmlns:p14="http://schemas.microsoft.com/office/powerpoint/2010/main" val="100833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9D082-B9C9-CF3E-7140-1D2A69456FCA}"/>
              </a:ext>
            </a:extLst>
          </p:cNvPr>
          <p:cNvSpPr>
            <a:spLocks noGrp="1"/>
          </p:cNvSpPr>
          <p:nvPr>
            <p:ph type="ctrTitle"/>
          </p:nvPr>
        </p:nvSpPr>
        <p:spPr/>
        <p:txBody>
          <a:bodyPr/>
          <a:lstStyle/>
          <a:p>
            <a:r>
              <a:rPr lang="en-US" dirty="0"/>
              <a:t>Design</a:t>
            </a:r>
          </a:p>
        </p:txBody>
      </p:sp>
      <p:sp>
        <p:nvSpPr>
          <p:cNvPr id="3" name="Text Placeholder 2">
            <a:extLst>
              <a:ext uri="{FF2B5EF4-FFF2-40B4-BE49-F238E27FC236}">
                <a16:creationId xmlns:a16="http://schemas.microsoft.com/office/drawing/2014/main" id="{15FC9351-B8E8-1517-BEB5-100F1A1016A5}"/>
              </a:ext>
            </a:extLst>
          </p:cNvPr>
          <p:cNvSpPr>
            <a:spLocks noGrp="1"/>
          </p:cNvSpPr>
          <p:nvPr>
            <p:ph type="body" sz="quarter" idx="13"/>
          </p:nvPr>
        </p:nvSpPr>
        <p:spPr/>
        <p:txBody>
          <a:bodyPr/>
          <a:lstStyle/>
          <a:p>
            <a:r>
              <a:rPr lang="en-US" b="1" dirty="0"/>
              <a:t>Session Design Model</a:t>
            </a:r>
            <a:endParaRPr lang="en-US" dirty="0"/>
          </a:p>
          <a:p>
            <a:r>
              <a:rPr lang="en-US" dirty="0"/>
              <a:t>Sessions designs are structured as:</a:t>
            </a:r>
          </a:p>
          <a:p>
            <a:pPr lvl="1"/>
            <a:r>
              <a:rPr lang="en-US" b="1" dirty="0"/>
              <a:t>30 minutes:</a:t>
            </a:r>
            <a:r>
              <a:rPr lang="en-US" dirty="0"/>
              <a:t> Theory (concepts, frameworks, models) </a:t>
            </a:r>
          </a:p>
          <a:p>
            <a:pPr lvl="1"/>
            <a:r>
              <a:rPr lang="en-US" b="1" dirty="0"/>
              <a:t>60 minutes:</a:t>
            </a:r>
            <a:r>
              <a:rPr lang="en-US" dirty="0"/>
              <a:t> Application (case study, simulation, discussions, group work) </a:t>
            </a:r>
          </a:p>
          <a:p>
            <a:r>
              <a:rPr lang="en-US" b="1" dirty="0"/>
              <a:t>Output</a:t>
            </a:r>
            <a:endParaRPr lang="en-US" dirty="0"/>
          </a:p>
          <a:p>
            <a:pPr lvl="1"/>
            <a:r>
              <a:rPr lang="en-US" dirty="0"/>
              <a:t>Program Agenda </a:t>
            </a:r>
          </a:p>
          <a:p>
            <a:pPr lvl="1"/>
            <a:r>
              <a:rPr lang="en-US" dirty="0"/>
              <a:t>Session Design Plan </a:t>
            </a:r>
          </a:p>
          <a:p>
            <a:pPr lvl="1"/>
            <a:r>
              <a:rPr lang="en-US" dirty="0"/>
              <a:t>Learning Strategy </a:t>
            </a:r>
          </a:p>
          <a:p>
            <a:r>
              <a:rPr lang="en-US" b="1" dirty="0"/>
              <a:t>Aligned Standards</a:t>
            </a:r>
            <a:endParaRPr lang="en-US" dirty="0"/>
          </a:p>
          <a:p>
            <a:pPr lvl="1"/>
            <a:r>
              <a:rPr lang="en-US" dirty="0"/>
              <a:t>Measurable and executive-aligned learning outcomes </a:t>
            </a:r>
          </a:p>
          <a:p>
            <a:pPr lvl="1"/>
            <a:r>
              <a:rPr lang="en-US" dirty="0"/>
              <a:t>Logical and well-sequenced structure </a:t>
            </a:r>
          </a:p>
          <a:p>
            <a:pPr lvl="1"/>
            <a:r>
              <a:rPr lang="en-US" dirty="0"/>
              <a:t>Real-world relevant content </a:t>
            </a:r>
          </a:p>
          <a:p>
            <a:pPr lvl="1"/>
            <a:r>
              <a:rPr lang="en-US" dirty="0"/>
              <a:t>Interactive, participant-centered design </a:t>
            </a:r>
          </a:p>
          <a:p>
            <a:endParaRPr lang="en-US" dirty="0"/>
          </a:p>
        </p:txBody>
      </p:sp>
    </p:spTree>
    <p:extLst>
      <p:ext uri="{BB962C8B-B14F-4D97-AF65-F5344CB8AC3E}">
        <p14:creationId xmlns:p14="http://schemas.microsoft.com/office/powerpoint/2010/main" val="42419600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E0AD-C98F-CDB7-CD4A-F1146722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7DFA1-2495-A02B-F281-13B4BC1AD383}"/>
              </a:ext>
            </a:extLst>
          </p:cNvPr>
          <p:cNvSpPr>
            <a:spLocks noGrp="1"/>
          </p:cNvSpPr>
          <p:nvPr>
            <p:ph type="ctrTitle"/>
          </p:nvPr>
        </p:nvSpPr>
        <p:spPr/>
        <p:txBody>
          <a:bodyPr>
            <a:normAutofit fontScale="90000"/>
          </a:bodyPr>
          <a:lstStyle/>
          <a:p>
            <a:r>
              <a:rPr lang="en-US" dirty="0"/>
              <a:t>Solar History: 2000’s and Feed-in Tariffs - German Solar Feed-In Tariffs and Managing Risk</a:t>
            </a:r>
          </a:p>
        </p:txBody>
      </p:sp>
      <p:sp>
        <p:nvSpPr>
          <p:cNvPr id="3" name="Content Placeholder 2">
            <a:extLst>
              <a:ext uri="{FF2B5EF4-FFF2-40B4-BE49-F238E27FC236}">
                <a16:creationId xmlns:a16="http://schemas.microsoft.com/office/drawing/2014/main" id="{9E0A9D47-6351-5271-0FF6-3DA0ED41D0BA}"/>
              </a:ext>
            </a:extLst>
          </p:cNvPr>
          <p:cNvSpPr>
            <a:spLocks noGrp="1"/>
          </p:cNvSpPr>
          <p:nvPr>
            <p:ph type="body" sz="quarter" idx="13"/>
          </p:nvPr>
        </p:nvSpPr>
        <p:spPr/>
        <p:txBody>
          <a:bodyPr/>
          <a:lstStyle/>
          <a:p>
            <a:endParaRPr lang="en-US" dirty="0"/>
          </a:p>
          <a:p>
            <a:endParaRPr lang="en-US" dirty="0"/>
          </a:p>
        </p:txBody>
      </p:sp>
      <p:sp>
        <p:nvSpPr>
          <p:cNvPr id="6" name="Slide Number Placeholder 5">
            <a:extLst>
              <a:ext uri="{FF2B5EF4-FFF2-40B4-BE49-F238E27FC236}">
                <a16:creationId xmlns:a16="http://schemas.microsoft.com/office/drawing/2014/main" id="{5E01A0E4-5410-01EF-25FE-5143227F291B}"/>
              </a:ext>
            </a:extLst>
          </p:cNvPr>
          <p:cNvSpPr>
            <a:spLocks noGrp="1"/>
          </p:cNvSpPr>
          <p:nvPr>
            <p:ph type="sldNum" sz="quarter" idx="4294967295"/>
          </p:nvPr>
        </p:nvSpPr>
        <p:spPr>
          <a:xfrm>
            <a:off x="11493500" y="6356350"/>
            <a:ext cx="6985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90</a:t>
            </a:fld>
            <a:endParaRPr lang="en-GB" dirty="0"/>
          </a:p>
        </p:txBody>
      </p:sp>
      <p:pic>
        <p:nvPicPr>
          <p:cNvPr id="4" name="Picture 2" descr="A screenshot of a cell phone&#10;&#10;Description generated with very high confidence">
            <a:extLst>
              <a:ext uri="{FF2B5EF4-FFF2-40B4-BE49-F238E27FC236}">
                <a16:creationId xmlns:a16="http://schemas.microsoft.com/office/drawing/2014/main" id="{A23F7C80-F8A8-FE44-ABC2-03CF88F34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21159" y="3281496"/>
            <a:ext cx="3350106" cy="24307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a:extLst>
              <a:ext uri="{FF2B5EF4-FFF2-40B4-BE49-F238E27FC236}">
                <a16:creationId xmlns:a16="http://schemas.microsoft.com/office/drawing/2014/main" id="{C3DEF41F-0641-78AE-3A44-AF9C656093F6}"/>
              </a:ext>
            </a:extLst>
          </p:cNvPr>
          <p:cNvPicPr>
            <a:picLocks noChangeAspect="1"/>
          </p:cNvPicPr>
          <p:nvPr/>
        </p:nvPicPr>
        <p:blipFill>
          <a:blip r:embed="rId3"/>
          <a:stretch>
            <a:fillRect/>
          </a:stretch>
        </p:blipFill>
        <p:spPr>
          <a:xfrm>
            <a:off x="6096000" y="3499192"/>
            <a:ext cx="3372932" cy="2464286"/>
          </a:xfrm>
          <a:prstGeom prst="rect">
            <a:avLst/>
          </a:prstGeom>
        </p:spPr>
      </p:pic>
      <p:sp>
        <p:nvSpPr>
          <p:cNvPr id="7" name="TextBox 6">
            <a:extLst>
              <a:ext uri="{FF2B5EF4-FFF2-40B4-BE49-F238E27FC236}">
                <a16:creationId xmlns:a16="http://schemas.microsoft.com/office/drawing/2014/main" id="{2ADC8A60-EA88-9117-C6FC-B74C3837F742}"/>
              </a:ext>
            </a:extLst>
          </p:cNvPr>
          <p:cNvSpPr txBox="1"/>
          <p:nvPr/>
        </p:nvSpPr>
        <p:spPr>
          <a:xfrm>
            <a:off x="2362234" y="2059053"/>
            <a:ext cx="7480819" cy="1131079"/>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The left-hand scale represents feed-in tariffs meaning that if you put a meter next to your solar project and record the MWH generation, you get paid for that generation. The right-hand graph shows market prices (with correlation to gas prices). The y-scale is the same for both graphs. Comparing the blue bars on the left to the blue line on the right illustrates the magnitude of the subsidy in the feed-in tariff.</a:t>
            </a:r>
          </a:p>
        </p:txBody>
      </p:sp>
      <p:sp>
        <p:nvSpPr>
          <p:cNvPr id="8" name="TextBox 7">
            <a:extLst>
              <a:ext uri="{FF2B5EF4-FFF2-40B4-BE49-F238E27FC236}">
                <a16:creationId xmlns:a16="http://schemas.microsoft.com/office/drawing/2014/main" id="{177CA870-1B86-9321-347E-8864C9C9E867}"/>
              </a:ext>
            </a:extLst>
          </p:cNvPr>
          <p:cNvSpPr txBox="1"/>
          <p:nvPr/>
        </p:nvSpPr>
        <p:spPr>
          <a:xfrm>
            <a:off x="2121159" y="6080619"/>
            <a:ext cx="7949682" cy="577081"/>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The feed-in tariffs were very simple contracts enabling companies to secure financing. The feed-in tariffs were supposed to encourage cost declines from scale, and they worked very well. There have been solar projects with contracts of around 1 Euro cent per kWh</a:t>
            </a:r>
          </a:p>
        </p:txBody>
      </p:sp>
    </p:spTree>
    <p:extLst>
      <p:ext uri="{BB962C8B-B14F-4D97-AF65-F5344CB8AC3E}">
        <p14:creationId xmlns:p14="http://schemas.microsoft.com/office/powerpoint/2010/main" val="11759885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524F-9E53-74AB-886D-B02D20DF6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71C87-E204-4B10-50A2-FF555E6B4374}"/>
              </a:ext>
            </a:extLst>
          </p:cNvPr>
          <p:cNvSpPr>
            <a:spLocks noGrp="1"/>
          </p:cNvSpPr>
          <p:nvPr>
            <p:ph type="ctrTitle"/>
          </p:nvPr>
        </p:nvSpPr>
        <p:spPr/>
        <p:txBody>
          <a:bodyPr>
            <a:normAutofit/>
          </a:bodyPr>
          <a:lstStyle/>
          <a:p>
            <a:r>
              <a:rPr lang="en-US" dirty="0"/>
              <a:t>Revolution in Solar Module Prices and the Price of Polysilicon</a:t>
            </a:r>
          </a:p>
        </p:txBody>
      </p:sp>
      <p:sp>
        <p:nvSpPr>
          <p:cNvPr id="3" name="Slide Number Placeholder 2">
            <a:extLst>
              <a:ext uri="{FF2B5EF4-FFF2-40B4-BE49-F238E27FC236}">
                <a16:creationId xmlns:a16="http://schemas.microsoft.com/office/drawing/2014/main" id="{152F21A6-FF2F-FBB2-318A-313790FAE851}"/>
              </a:ext>
            </a:extLst>
          </p:cNvPr>
          <p:cNvSpPr>
            <a:spLocks noGrp="1"/>
          </p:cNvSpPr>
          <p:nvPr>
            <p:ph type="sldNum" sz="quarter" idx="4294967295"/>
          </p:nvPr>
        </p:nvSpPr>
        <p:spPr>
          <a:xfrm>
            <a:off x="11493500" y="6356350"/>
            <a:ext cx="698500" cy="365125"/>
          </a:xfrm>
        </p:spPr>
        <p:txBody>
          <a:bodyPr/>
          <a:lstStyle/>
          <a:p>
            <a:fld id="{EB241CD2-1E45-42A3-B213-66A034DF9A3B}" type="slidenum">
              <a:rPr lang="en-GB" smtClean="0"/>
              <a:t>91</a:t>
            </a:fld>
            <a:endParaRPr lang="en-GB" dirty="0"/>
          </a:p>
        </p:txBody>
      </p:sp>
      <p:pic>
        <p:nvPicPr>
          <p:cNvPr id="6" name="Picture 5">
            <a:extLst>
              <a:ext uri="{FF2B5EF4-FFF2-40B4-BE49-F238E27FC236}">
                <a16:creationId xmlns:a16="http://schemas.microsoft.com/office/drawing/2014/main" id="{0D7853C1-24A9-EF04-7410-78B628A4968E}"/>
              </a:ext>
            </a:extLst>
          </p:cNvPr>
          <p:cNvPicPr>
            <a:picLocks noChangeAspect="1"/>
          </p:cNvPicPr>
          <p:nvPr/>
        </p:nvPicPr>
        <p:blipFill>
          <a:blip r:embed="rId2"/>
          <a:stretch>
            <a:fillRect/>
          </a:stretch>
        </p:blipFill>
        <p:spPr>
          <a:xfrm>
            <a:off x="5726540" y="2032315"/>
            <a:ext cx="3818054" cy="3900174"/>
          </a:xfrm>
          <a:prstGeom prst="rect">
            <a:avLst/>
          </a:prstGeom>
        </p:spPr>
      </p:pic>
      <p:pic>
        <p:nvPicPr>
          <p:cNvPr id="4" name="Picture 3">
            <a:extLst>
              <a:ext uri="{FF2B5EF4-FFF2-40B4-BE49-F238E27FC236}">
                <a16:creationId xmlns:a16="http://schemas.microsoft.com/office/drawing/2014/main" id="{88706CFE-2DB5-3CCB-2E37-BEAF716991B7}"/>
              </a:ext>
            </a:extLst>
          </p:cNvPr>
          <p:cNvPicPr>
            <a:picLocks noChangeAspect="1"/>
          </p:cNvPicPr>
          <p:nvPr/>
        </p:nvPicPr>
        <p:blipFill>
          <a:blip r:embed="rId3"/>
          <a:stretch>
            <a:fillRect/>
          </a:stretch>
        </p:blipFill>
        <p:spPr>
          <a:xfrm>
            <a:off x="1954968" y="2080676"/>
            <a:ext cx="3402981" cy="3858344"/>
          </a:xfrm>
          <a:prstGeom prst="rect">
            <a:avLst/>
          </a:prstGeom>
        </p:spPr>
      </p:pic>
    </p:spTree>
    <p:extLst>
      <p:ext uri="{BB962C8B-B14F-4D97-AF65-F5344CB8AC3E}">
        <p14:creationId xmlns:p14="http://schemas.microsoft.com/office/powerpoint/2010/main" val="35630622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0B130-DB5E-44F5-B639-B1A1D6D3B35E}"/>
              </a:ext>
            </a:extLst>
          </p:cNvPr>
          <p:cNvSpPr>
            <a:spLocks noGrp="1"/>
          </p:cNvSpPr>
          <p:nvPr>
            <p:ph type="ctrTitle"/>
          </p:nvPr>
        </p:nvSpPr>
        <p:spPr/>
        <p:txBody>
          <a:bodyPr/>
          <a:lstStyle/>
          <a:p>
            <a:r>
              <a:rPr lang="en-US" dirty="0"/>
              <a:t>Examples of Low Solar Prices</a:t>
            </a:r>
          </a:p>
        </p:txBody>
      </p:sp>
      <p:sp>
        <p:nvSpPr>
          <p:cNvPr id="2" name="Content Placeholder 1">
            <a:extLst>
              <a:ext uri="{FF2B5EF4-FFF2-40B4-BE49-F238E27FC236}">
                <a16:creationId xmlns:a16="http://schemas.microsoft.com/office/drawing/2014/main" id="{AAC29396-EC6B-43C6-85DB-BF70D8D8ABA3}"/>
              </a:ext>
            </a:extLst>
          </p:cNvPr>
          <p:cNvSpPr>
            <a:spLocks noGrp="1"/>
          </p:cNvSpPr>
          <p:nvPr>
            <p:ph type="body" sz="quarter" idx="13"/>
          </p:nvPr>
        </p:nvSpPr>
        <p:spPr/>
        <p:txBody>
          <a:bodyPr>
            <a:normAutofit/>
          </a:bodyPr>
          <a:lstStyle/>
          <a:p>
            <a:pPr marL="0" indent="0">
              <a:buNone/>
            </a:pPr>
            <a:r>
              <a:rPr lang="en-US" sz="2400" dirty="0"/>
              <a:t>To see how far things have come, there are many projects now that are lower than 2 USD cents per kWh.</a:t>
            </a:r>
          </a:p>
          <a:p>
            <a:endParaRPr lang="en-US" sz="2400" dirty="0"/>
          </a:p>
        </p:txBody>
      </p:sp>
      <p:pic>
        <p:nvPicPr>
          <p:cNvPr id="5" name="Picture 4">
            <a:extLst>
              <a:ext uri="{FF2B5EF4-FFF2-40B4-BE49-F238E27FC236}">
                <a16:creationId xmlns:a16="http://schemas.microsoft.com/office/drawing/2014/main" id="{B140C91E-7CCB-4724-BE6A-48DBF8D6F0A2}"/>
              </a:ext>
            </a:extLst>
          </p:cNvPr>
          <p:cNvPicPr>
            <a:picLocks noChangeAspect="1"/>
          </p:cNvPicPr>
          <p:nvPr/>
        </p:nvPicPr>
        <p:blipFill>
          <a:blip r:embed="rId2"/>
          <a:stretch>
            <a:fillRect/>
          </a:stretch>
        </p:blipFill>
        <p:spPr>
          <a:xfrm>
            <a:off x="4910155" y="1941117"/>
            <a:ext cx="5212381" cy="4596861"/>
          </a:xfrm>
          <a:prstGeom prst="rect">
            <a:avLst/>
          </a:prstGeom>
        </p:spPr>
      </p:pic>
      <p:pic>
        <p:nvPicPr>
          <p:cNvPr id="6" name="Picture 5">
            <a:extLst>
              <a:ext uri="{FF2B5EF4-FFF2-40B4-BE49-F238E27FC236}">
                <a16:creationId xmlns:a16="http://schemas.microsoft.com/office/drawing/2014/main" id="{D782F1AD-0CDB-4B71-A71C-67505801497F}"/>
              </a:ext>
            </a:extLst>
          </p:cNvPr>
          <p:cNvPicPr>
            <a:picLocks noChangeAspect="1"/>
          </p:cNvPicPr>
          <p:nvPr/>
        </p:nvPicPr>
        <p:blipFill>
          <a:blip r:embed="rId3"/>
          <a:stretch>
            <a:fillRect/>
          </a:stretch>
        </p:blipFill>
        <p:spPr>
          <a:xfrm>
            <a:off x="1860604" y="3331535"/>
            <a:ext cx="2216264" cy="3448227"/>
          </a:xfrm>
          <a:prstGeom prst="rect">
            <a:avLst/>
          </a:prstGeom>
        </p:spPr>
      </p:pic>
    </p:spTree>
    <p:extLst>
      <p:ext uri="{BB962C8B-B14F-4D97-AF65-F5344CB8AC3E}">
        <p14:creationId xmlns:p14="http://schemas.microsoft.com/office/powerpoint/2010/main" val="24704250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1467-F038-43DA-B445-61AD99A5B4D6}"/>
              </a:ext>
            </a:extLst>
          </p:cNvPr>
          <p:cNvSpPr>
            <a:spLocks noGrp="1"/>
          </p:cNvSpPr>
          <p:nvPr>
            <p:ph type="ctrTitle"/>
          </p:nvPr>
        </p:nvSpPr>
        <p:spPr/>
        <p:txBody>
          <a:bodyPr/>
          <a:lstStyle/>
          <a:p>
            <a:r>
              <a:rPr lang="en-US" dirty="0"/>
              <a:t>Dramatic Bids for On-Shore Wind (Bloomberg)</a:t>
            </a:r>
          </a:p>
        </p:txBody>
      </p:sp>
      <p:sp>
        <p:nvSpPr>
          <p:cNvPr id="3" name="Text Placeholder 2">
            <a:extLst>
              <a:ext uri="{FF2B5EF4-FFF2-40B4-BE49-F238E27FC236}">
                <a16:creationId xmlns:a16="http://schemas.microsoft.com/office/drawing/2014/main" id="{1E3E8C5D-6F91-48DA-A496-A722A99654E4}"/>
              </a:ext>
            </a:extLst>
          </p:cNvPr>
          <p:cNvSpPr>
            <a:spLocks noGrp="1"/>
          </p:cNvSpPr>
          <p:nvPr>
            <p:ph type="body" sz="quarter" idx="13"/>
          </p:nvPr>
        </p:nvSpPr>
        <p:spPr/>
        <p:txBody>
          <a:bodyPr/>
          <a:lstStyle/>
          <a:p>
            <a:pPr algn="l"/>
            <a:r>
              <a:rPr lang="en-US" dirty="0"/>
              <a:t>There are dramatic low-cost projects</a:t>
            </a:r>
          </a:p>
          <a:p>
            <a:pPr algn="l"/>
            <a:r>
              <a:rPr lang="en-US" dirty="0"/>
              <a:t>Depends a lot on the capacity factor</a:t>
            </a:r>
          </a:p>
          <a:p>
            <a:pPr algn="l"/>
            <a:r>
              <a:rPr lang="en-US" dirty="0"/>
              <a:t>Low Costs Drive by Capacity Factor Differences</a:t>
            </a:r>
          </a:p>
          <a:p>
            <a:pPr algn="l"/>
            <a:r>
              <a:rPr lang="en-US" dirty="0"/>
              <a:t>Estimating Capacity More Difficult</a:t>
            </a:r>
          </a:p>
          <a:p>
            <a:pPr algn="l"/>
            <a:endParaRPr lang="en-US" dirty="0"/>
          </a:p>
          <a:p>
            <a:pPr algn="l"/>
            <a:endParaRPr lang="en-US" dirty="0"/>
          </a:p>
        </p:txBody>
      </p:sp>
      <p:pic>
        <p:nvPicPr>
          <p:cNvPr id="5" name="Picture 4">
            <a:extLst>
              <a:ext uri="{FF2B5EF4-FFF2-40B4-BE49-F238E27FC236}">
                <a16:creationId xmlns:a16="http://schemas.microsoft.com/office/drawing/2014/main" id="{13050A6C-5637-491D-81DE-DD72928D61D3}"/>
              </a:ext>
            </a:extLst>
          </p:cNvPr>
          <p:cNvPicPr>
            <a:picLocks noChangeAspect="1"/>
          </p:cNvPicPr>
          <p:nvPr/>
        </p:nvPicPr>
        <p:blipFill>
          <a:blip r:embed="rId2"/>
          <a:stretch>
            <a:fillRect/>
          </a:stretch>
        </p:blipFill>
        <p:spPr>
          <a:xfrm>
            <a:off x="6953466" y="636094"/>
            <a:ext cx="3714535" cy="5921721"/>
          </a:xfrm>
          <a:prstGeom prst="rect">
            <a:avLst/>
          </a:prstGeom>
        </p:spPr>
      </p:pic>
    </p:spTree>
    <p:extLst>
      <p:ext uri="{BB962C8B-B14F-4D97-AF65-F5344CB8AC3E}">
        <p14:creationId xmlns:p14="http://schemas.microsoft.com/office/powerpoint/2010/main" val="13523693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57928-9F91-D259-6FB2-457CA85028A5}"/>
              </a:ext>
            </a:extLst>
          </p:cNvPr>
          <p:cNvSpPr>
            <a:spLocks noGrp="1"/>
          </p:cNvSpPr>
          <p:nvPr>
            <p:ph type="ctrTitle"/>
          </p:nvPr>
        </p:nvSpPr>
        <p:spPr/>
        <p:txBody>
          <a:bodyPr/>
          <a:lstStyle/>
          <a:p>
            <a:r>
              <a:rPr lang="en-US" dirty="0"/>
              <a:t>LCOE Comparison</a:t>
            </a:r>
          </a:p>
        </p:txBody>
      </p:sp>
      <p:sp>
        <p:nvSpPr>
          <p:cNvPr id="3" name="Content Placeholder 2">
            <a:extLst>
              <a:ext uri="{FF2B5EF4-FFF2-40B4-BE49-F238E27FC236}">
                <a16:creationId xmlns:a16="http://schemas.microsoft.com/office/drawing/2014/main" id="{05A1ED2F-A72E-47B2-3B3C-62ADF8DCEA71}"/>
              </a:ext>
            </a:extLst>
          </p:cNvPr>
          <p:cNvSpPr>
            <a:spLocks noGrp="1"/>
          </p:cNvSpPr>
          <p:nvPr>
            <p:ph type="body" sz="quarter" idx="13"/>
          </p:nvPr>
        </p:nvSpPr>
        <p:spPr/>
        <p:txBody>
          <a:bodyPr/>
          <a:lstStyle/>
          <a:p>
            <a:r>
              <a:rPr lang="en-US" dirty="0"/>
              <a:t>Disagree with IRP Comment about WACC</a:t>
            </a:r>
          </a:p>
          <a:p>
            <a:endParaRPr lang="en-US" dirty="0"/>
          </a:p>
        </p:txBody>
      </p:sp>
      <p:pic>
        <p:nvPicPr>
          <p:cNvPr id="5" name="Picture 4">
            <a:extLst>
              <a:ext uri="{FF2B5EF4-FFF2-40B4-BE49-F238E27FC236}">
                <a16:creationId xmlns:a16="http://schemas.microsoft.com/office/drawing/2014/main" id="{9638C364-6A6E-589B-E62D-A52DCBAD73F7}"/>
              </a:ext>
            </a:extLst>
          </p:cNvPr>
          <p:cNvPicPr>
            <a:picLocks noChangeAspect="1"/>
          </p:cNvPicPr>
          <p:nvPr/>
        </p:nvPicPr>
        <p:blipFill>
          <a:blip r:embed="rId2"/>
          <a:stretch>
            <a:fillRect/>
          </a:stretch>
        </p:blipFill>
        <p:spPr>
          <a:xfrm>
            <a:off x="6310825" y="2409469"/>
            <a:ext cx="4356960" cy="3238856"/>
          </a:xfrm>
          <a:prstGeom prst="rect">
            <a:avLst/>
          </a:prstGeom>
        </p:spPr>
      </p:pic>
      <p:pic>
        <p:nvPicPr>
          <p:cNvPr id="7" name="Picture 6">
            <a:extLst>
              <a:ext uri="{FF2B5EF4-FFF2-40B4-BE49-F238E27FC236}">
                <a16:creationId xmlns:a16="http://schemas.microsoft.com/office/drawing/2014/main" id="{85904688-7181-DB0A-70BE-E68BB5F84B49}"/>
              </a:ext>
            </a:extLst>
          </p:cNvPr>
          <p:cNvPicPr>
            <a:picLocks noChangeAspect="1"/>
          </p:cNvPicPr>
          <p:nvPr/>
        </p:nvPicPr>
        <p:blipFill>
          <a:blip r:embed="rId3"/>
          <a:stretch>
            <a:fillRect/>
          </a:stretch>
        </p:blipFill>
        <p:spPr>
          <a:xfrm>
            <a:off x="1844041" y="2409469"/>
            <a:ext cx="4356745" cy="3238856"/>
          </a:xfrm>
          <a:prstGeom prst="rect">
            <a:avLst/>
          </a:prstGeom>
        </p:spPr>
      </p:pic>
    </p:spTree>
    <p:extLst>
      <p:ext uri="{BB962C8B-B14F-4D97-AF65-F5344CB8AC3E}">
        <p14:creationId xmlns:p14="http://schemas.microsoft.com/office/powerpoint/2010/main" val="6892902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135A-09AB-E479-65B2-5CFC00400FDB}"/>
              </a:ext>
            </a:extLst>
          </p:cNvPr>
          <p:cNvSpPr>
            <a:spLocks noGrp="1"/>
          </p:cNvSpPr>
          <p:nvPr>
            <p:ph type="ctrTitle"/>
          </p:nvPr>
        </p:nvSpPr>
        <p:spPr/>
        <p:txBody>
          <a:bodyPr/>
          <a:lstStyle/>
          <a:p>
            <a:r>
              <a:rPr lang="en-US" dirty="0"/>
              <a:t>Example of LCOE Calculation</a:t>
            </a:r>
          </a:p>
        </p:txBody>
      </p:sp>
      <p:sp>
        <p:nvSpPr>
          <p:cNvPr id="3" name="Content Placeholder 2">
            <a:extLst>
              <a:ext uri="{FF2B5EF4-FFF2-40B4-BE49-F238E27FC236}">
                <a16:creationId xmlns:a16="http://schemas.microsoft.com/office/drawing/2014/main" id="{64330C07-10EA-6FFF-E32E-CDC7A2C7A38A}"/>
              </a:ext>
            </a:extLst>
          </p:cNvPr>
          <p:cNvSpPr>
            <a:spLocks noGrp="1"/>
          </p:cNvSpPr>
          <p:nvPr>
            <p:ph type="body" sz="quarter" idx="13"/>
          </p:nvPr>
        </p:nvSpPr>
        <p:spPr/>
        <p:txBody>
          <a:bodyPr/>
          <a:lstStyle/>
          <a:p>
            <a:r>
              <a:rPr lang="en-US" dirty="0"/>
              <a:t>Very Simple – Please Learn this</a:t>
            </a:r>
          </a:p>
        </p:txBody>
      </p:sp>
      <p:pic>
        <p:nvPicPr>
          <p:cNvPr id="5" name="Picture 4">
            <a:extLst>
              <a:ext uri="{FF2B5EF4-FFF2-40B4-BE49-F238E27FC236}">
                <a16:creationId xmlns:a16="http://schemas.microsoft.com/office/drawing/2014/main" id="{2B99877A-3343-BF8E-8221-4A0F9C081B87}"/>
              </a:ext>
            </a:extLst>
          </p:cNvPr>
          <p:cNvPicPr>
            <a:picLocks noChangeAspect="1"/>
          </p:cNvPicPr>
          <p:nvPr/>
        </p:nvPicPr>
        <p:blipFill>
          <a:blip r:embed="rId2"/>
          <a:stretch>
            <a:fillRect/>
          </a:stretch>
        </p:blipFill>
        <p:spPr>
          <a:xfrm>
            <a:off x="1886532" y="1887099"/>
            <a:ext cx="8418936" cy="4628000"/>
          </a:xfrm>
          <a:prstGeom prst="rect">
            <a:avLst/>
          </a:prstGeom>
        </p:spPr>
      </p:pic>
    </p:spTree>
    <p:extLst>
      <p:ext uri="{BB962C8B-B14F-4D97-AF65-F5344CB8AC3E}">
        <p14:creationId xmlns:p14="http://schemas.microsoft.com/office/powerpoint/2010/main" val="13638232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8CAEF-FA82-9CAB-92F7-96C089AEF033}"/>
              </a:ext>
            </a:extLst>
          </p:cNvPr>
          <p:cNvSpPr>
            <a:spLocks noGrp="1"/>
          </p:cNvSpPr>
          <p:nvPr>
            <p:ph type="ctrTitle"/>
          </p:nvPr>
        </p:nvSpPr>
        <p:spPr/>
        <p:txBody>
          <a:bodyPr>
            <a:normAutofit/>
          </a:bodyPr>
          <a:lstStyle/>
          <a:p>
            <a:r>
              <a:rPr lang="en-US" dirty="0"/>
              <a:t>Solar LCOE for Comparison</a:t>
            </a:r>
          </a:p>
        </p:txBody>
      </p:sp>
      <p:sp>
        <p:nvSpPr>
          <p:cNvPr id="3" name="Content Placeholder 2">
            <a:extLst>
              <a:ext uri="{FF2B5EF4-FFF2-40B4-BE49-F238E27FC236}">
                <a16:creationId xmlns:a16="http://schemas.microsoft.com/office/drawing/2014/main" id="{51250A15-B1A9-F7C6-407B-147A27846CF7}"/>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11B042E-BE94-C703-CD1B-4A07C27154ED}"/>
              </a:ext>
            </a:extLst>
          </p:cNvPr>
          <p:cNvPicPr>
            <a:picLocks noChangeAspect="1"/>
          </p:cNvPicPr>
          <p:nvPr/>
        </p:nvPicPr>
        <p:blipFill>
          <a:blip r:embed="rId2"/>
          <a:stretch>
            <a:fillRect/>
          </a:stretch>
        </p:blipFill>
        <p:spPr>
          <a:xfrm>
            <a:off x="1640980" y="1763857"/>
            <a:ext cx="4455021" cy="2783374"/>
          </a:xfrm>
          <a:prstGeom prst="rect">
            <a:avLst/>
          </a:prstGeom>
        </p:spPr>
      </p:pic>
      <p:pic>
        <p:nvPicPr>
          <p:cNvPr id="7" name="Picture 6">
            <a:extLst>
              <a:ext uri="{FF2B5EF4-FFF2-40B4-BE49-F238E27FC236}">
                <a16:creationId xmlns:a16="http://schemas.microsoft.com/office/drawing/2014/main" id="{10E55EC8-B75D-1343-C400-A54BE10A9821}"/>
              </a:ext>
            </a:extLst>
          </p:cNvPr>
          <p:cNvPicPr>
            <a:picLocks noChangeAspect="1"/>
          </p:cNvPicPr>
          <p:nvPr/>
        </p:nvPicPr>
        <p:blipFill>
          <a:blip r:embed="rId3"/>
          <a:stretch>
            <a:fillRect/>
          </a:stretch>
        </p:blipFill>
        <p:spPr>
          <a:xfrm>
            <a:off x="6607671" y="1690688"/>
            <a:ext cx="4086882" cy="2783374"/>
          </a:xfrm>
          <a:prstGeom prst="rect">
            <a:avLst/>
          </a:prstGeom>
        </p:spPr>
      </p:pic>
      <p:pic>
        <p:nvPicPr>
          <p:cNvPr id="9" name="Picture 8">
            <a:extLst>
              <a:ext uri="{FF2B5EF4-FFF2-40B4-BE49-F238E27FC236}">
                <a16:creationId xmlns:a16="http://schemas.microsoft.com/office/drawing/2014/main" id="{C677B93B-2789-7B16-1DC2-D233B0CB2EDA}"/>
              </a:ext>
            </a:extLst>
          </p:cNvPr>
          <p:cNvPicPr>
            <a:picLocks noChangeAspect="1"/>
          </p:cNvPicPr>
          <p:nvPr/>
        </p:nvPicPr>
        <p:blipFill>
          <a:blip r:embed="rId4"/>
          <a:stretch>
            <a:fillRect/>
          </a:stretch>
        </p:blipFill>
        <p:spPr>
          <a:xfrm>
            <a:off x="4673600" y="4337640"/>
            <a:ext cx="2975108" cy="2411199"/>
          </a:xfrm>
          <a:prstGeom prst="rect">
            <a:avLst/>
          </a:prstGeom>
        </p:spPr>
      </p:pic>
    </p:spTree>
    <p:extLst>
      <p:ext uri="{BB962C8B-B14F-4D97-AF65-F5344CB8AC3E}">
        <p14:creationId xmlns:p14="http://schemas.microsoft.com/office/powerpoint/2010/main" val="42469248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3080-817C-A9AF-55B5-B8529BF92F50}"/>
              </a:ext>
            </a:extLst>
          </p:cNvPr>
          <p:cNvSpPr>
            <a:spLocks noGrp="1"/>
          </p:cNvSpPr>
          <p:nvPr>
            <p:ph type="ctrTitle"/>
          </p:nvPr>
        </p:nvSpPr>
        <p:spPr/>
        <p:txBody>
          <a:bodyPr>
            <a:normAutofit/>
          </a:bodyPr>
          <a:lstStyle/>
          <a:p>
            <a:r>
              <a:rPr lang="en-US" dirty="0"/>
              <a:t>Actual Case – Financial Model</a:t>
            </a:r>
          </a:p>
        </p:txBody>
      </p:sp>
      <p:sp>
        <p:nvSpPr>
          <p:cNvPr id="3" name="Content Placeholder 2">
            <a:extLst>
              <a:ext uri="{FF2B5EF4-FFF2-40B4-BE49-F238E27FC236}">
                <a16:creationId xmlns:a16="http://schemas.microsoft.com/office/drawing/2014/main" id="{24B7CB6B-CB7B-A021-7AAD-1F1D06E61AC8}"/>
              </a:ext>
            </a:extLst>
          </p:cNvPr>
          <p:cNvSpPr>
            <a:spLocks noGrp="1"/>
          </p:cNvSpPr>
          <p:nvPr>
            <p:ph type="body" sz="quarter" idx="13"/>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ABDBF7D-07A3-D050-BCA7-06876EBAD0FE}"/>
              </a:ext>
            </a:extLst>
          </p:cNvPr>
          <p:cNvPicPr>
            <a:picLocks noChangeAspect="1"/>
          </p:cNvPicPr>
          <p:nvPr/>
        </p:nvPicPr>
        <p:blipFill>
          <a:blip r:embed="rId2"/>
          <a:stretch>
            <a:fillRect/>
          </a:stretch>
        </p:blipFill>
        <p:spPr>
          <a:xfrm>
            <a:off x="2081094" y="1993301"/>
            <a:ext cx="8184133" cy="4484715"/>
          </a:xfrm>
          <a:prstGeom prst="rect">
            <a:avLst/>
          </a:prstGeom>
        </p:spPr>
      </p:pic>
    </p:spTree>
    <p:extLst>
      <p:ext uri="{BB962C8B-B14F-4D97-AF65-F5344CB8AC3E}">
        <p14:creationId xmlns:p14="http://schemas.microsoft.com/office/powerpoint/2010/main" val="21031404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B88AB-5DAE-063D-8948-35C121000F33}"/>
              </a:ext>
            </a:extLst>
          </p:cNvPr>
          <p:cNvSpPr>
            <a:spLocks noGrp="1"/>
          </p:cNvSpPr>
          <p:nvPr>
            <p:ph type="ctrTitle"/>
          </p:nvPr>
        </p:nvSpPr>
        <p:spPr/>
        <p:txBody>
          <a:bodyPr>
            <a:normAutofit/>
          </a:bodyPr>
          <a:lstStyle/>
          <a:p>
            <a:r>
              <a:rPr lang="en-US" dirty="0"/>
              <a:t>O&amp;M Costs and Capital Expenditures</a:t>
            </a:r>
          </a:p>
        </p:txBody>
      </p:sp>
      <p:sp>
        <p:nvSpPr>
          <p:cNvPr id="3" name="Content Placeholder 2">
            <a:extLst>
              <a:ext uri="{FF2B5EF4-FFF2-40B4-BE49-F238E27FC236}">
                <a16:creationId xmlns:a16="http://schemas.microsoft.com/office/drawing/2014/main" id="{6AE0130F-E96F-7CA4-8779-658DF5562DCD}"/>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A39CBC9-E5C6-FB6B-AAC9-C6C7868ED1BE}"/>
              </a:ext>
            </a:extLst>
          </p:cNvPr>
          <p:cNvPicPr>
            <a:picLocks noChangeAspect="1"/>
          </p:cNvPicPr>
          <p:nvPr/>
        </p:nvPicPr>
        <p:blipFill>
          <a:blip r:embed="rId2"/>
          <a:stretch>
            <a:fillRect/>
          </a:stretch>
        </p:blipFill>
        <p:spPr>
          <a:xfrm>
            <a:off x="1828800" y="1981389"/>
            <a:ext cx="8287407" cy="3058169"/>
          </a:xfrm>
          <a:prstGeom prst="rect">
            <a:avLst/>
          </a:prstGeom>
        </p:spPr>
      </p:pic>
    </p:spTree>
    <p:extLst>
      <p:ext uri="{BB962C8B-B14F-4D97-AF65-F5344CB8AC3E}">
        <p14:creationId xmlns:p14="http://schemas.microsoft.com/office/powerpoint/2010/main" val="37868263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223E-B447-0F70-E93F-D06451F7629B}"/>
              </a:ext>
            </a:extLst>
          </p:cNvPr>
          <p:cNvSpPr>
            <a:spLocks noGrp="1"/>
          </p:cNvSpPr>
          <p:nvPr>
            <p:ph type="ctrTitle"/>
          </p:nvPr>
        </p:nvSpPr>
        <p:spPr/>
        <p:txBody>
          <a:bodyPr>
            <a:normAutofit/>
          </a:bodyPr>
          <a:lstStyle/>
          <a:p>
            <a:r>
              <a:rPr lang="en-US" dirty="0"/>
              <a:t>EPC Contractors to Achieve Low Cost</a:t>
            </a:r>
          </a:p>
        </p:txBody>
      </p:sp>
      <p:sp>
        <p:nvSpPr>
          <p:cNvPr id="3" name="Content Placeholder 2">
            <a:extLst>
              <a:ext uri="{FF2B5EF4-FFF2-40B4-BE49-F238E27FC236}">
                <a16:creationId xmlns:a16="http://schemas.microsoft.com/office/drawing/2014/main" id="{D7459D62-D77B-5A84-3641-33FB20856D41}"/>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D19CB52-1CED-DEAD-84E4-3CF678B31D98}"/>
              </a:ext>
            </a:extLst>
          </p:cNvPr>
          <p:cNvPicPr>
            <a:picLocks noChangeAspect="1"/>
          </p:cNvPicPr>
          <p:nvPr/>
        </p:nvPicPr>
        <p:blipFill>
          <a:blip r:embed="rId2"/>
          <a:stretch>
            <a:fillRect/>
          </a:stretch>
        </p:blipFill>
        <p:spPr>
          <a:xfrm>
            <a:off x="2135901" y="1971472"/>
            <a:ext cx="7617699" cy="3458481"/>
          </a:xfrm>
          <a:prstGeom prst="rect">
            <a:avLst/>
          </a:prstGeom>
        </p:spPr>
      </p:pic>
    </p:spTree>
    <p:extLst>
      <p:ext uri="{BB962C8B-B14F-4D97-AF65-F5344CB8AC3E}">
        <p14:creationId xmlns:p14="http://schemas.microsoft.com/office/powerpoint/2010/main" val="1359228559"/>
      </p:ext>
    </p:extLst>
  </p:cSld>
  <p:clrMapOvr>
    <a:masterClrMapping/>
  </p:clrMapOvr>
</p:sld>
</file>

<file path=ppt/theme/theme1.xml><?xml version="1.0" encoding="utf-8"?>
<a:theme xmlns:a="http://schemas.openxmlformats.org/drawingml/2006/main" name="2_Office Theme">
  <a:themeElements>
    <a:clrScheme name="KAPSARC 1">
      <a:dk1>
        <a:srgbClr val="000000"/>
      </a:dk1>
      <a:lt1>
        <a:srgbClr val="FFFFFF"/>
      </a:lt1>
      <a:dk2>
        <a:srgbClr val="7F7F7F"/>
      </a:dk2>
      <a:lt2>
        <a:srgbClr val="CCCCCC"/>
      </a:lt2>
      <a:accent1>
        <a:srgbClr val="3E9B64"/>
      </a:accent1>
      <a:accent2>
        <a:srgbClr val="11545B"/>
      </a:accent2>
      <a:accent3>
        <a:srgbClr val="98CC76"/>
      </a:accent3>
      <a:accent4>
        <a:srgbClr val="FF8E38"/>
      </a:accent4>
      <a:accent5>
        <a:srgbClr val="70989D"/>
      </a:accent5>
      <a:accent6>
        <a:srgbClr val="8BC3A2"/>
      </a:accent6>
      <a:hlink>
        <a:srgbClr val="98CC76"/>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2450</TotalTime>
  <Words>13318</Words>
  <Application>Microsoft Office PowerPoint</Application>
  <PresentationFormat>Widescreen</PresentationFormat>
  <Paragraphs>1446</Paragraphs>
  <Slides>365</Slides>
  <Notes>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365</vt:i4>
      </vt:variant>
    </vt:vector>
  </HeadingPairs>
  <TitlesOfParts>
    <vt:vector size="381" baseType="lpstr">
      <vt:lpstr>Aptos</vt:lpstr>
      <vt:lpstr>Aptos Narrow</vt:lpstr>
      <vt:lpstr>Arial</vt:lpstr>
      <vt:lpstr>Calibri</vt:lpstr>
      <vt:lpstr>CalisMTBol</vt:lpstr>
      <vt:lpstr>CalistoMT</vt:lpstr>
      <vt:lpstr>Courier New</vt:lpstr>
      <vt:lpstr>DIN Next LT Arabic</vt:lpstr>
      <vt:lpstr>Georgia</vt:lpstr>
      <vt:lpstr>HP Simplified</vt:lpstr>
      <vt:lpstr>ntaqat</vt:lpstr>
      <vt:lpstr>Open Sans</vt:lpstr>
      <vt:lpstr>Rockwell</vt:lpstr>
      <vt:lpstr>Wingdings</vt:lpstr>
      <vt:lpstr>Wingdings 2</vt:lpstr>
      <vt:lpstr>2_Office Theme</vt:lpstr>
      <vt:lpstr>PowerPoint Presentation</vt:lpstr>
      <vt:lpstr>PowerPoint Presentation</vt:lpstr>
      <vt:lpstr>PowerPoint Presentation</vt:lpstr>
      <vt:lpstr>Improvements</vt:lpstr>
      <vt:lpstr>Some Provocative Comments</vt:lpstr>
      <vt:lpstr>Focus on Numbers</vt:lpstr>
      <vt:lpstr>Course Outline and Teaching Style</vt:lpstr>
      <vt:lpstr>KSPP Executive Education Methodology: Based on ADDIE model </vt:lpstr>
      <vt:lpstr>Design</vt:lpstr>
      <vt:lpstr>Illustration of How Conceptual Issues are Resolved</vt:lpstr>
      <vt:lpstr>LCOE and Energy Policy</vt:lpstr>
      <vt:lpstr>Natural Gas and Oil Price</vt:lpstr>
      <vt:lpstr>Monthly Electricity Prices and Natural Gas Prices</vt:lpstr>
      <vt:lpstr>Monthly Electiricy and Natural Gas Prices – Germany and France</vt:lpstr>
      <vt:lpstr>Storage Overview</vt:lpstr>
      <vt:lpstr>Websites to Review</vt:lpstr>
      <vt:lpstr>Session 1 Subjects</vt:lpstr>
      <vt:lpstr>Review of Solar and Wind as the Basis for Evaluation of Storage</vt:lpstr>
      <vt:lpstr>Reconcile LCOE with Financial Model - Lazard</vt:lpstr>
      <vt:lpstr>Financial Model for Storage</vt:lpstr>
      <vt:lpstr>Financial Model in LCOE Analysis</vt:lpstr>
      <vt:lpstr>Sensitivity Analysis of Battery LCOE</vt:lpstr>
      <vt:lpstr>We will demonstrate how to make a relatively simple analysis of the LCOE – Not much excel</vt:lpstr>
      <vt:lpstr>LCOE Estimates for Discussed Later</vt:lpstr>
      <vt:lpstr>In-Plane Radiation without Tracking</vt:lpstr>
      <vt:lpstr>Tracking Increase Relative to Fixed with Tilt</vt:lpstr>
      <vt:lpstr>Chile with Tracking</vt:lpstr>
      <vt:lpstr>Norway with Tracking</vt:lpstr>
      <vt:lpstr>The Real Value of PVGIS is the Hourly Data</vt:lpstr>
      <vt:lpstr>Solar, STC and Capacity Factor</vt:lpstr>
      <vt:lpstr>kWp Benchmark from STC – 1000 Watts/m2 and 25°</vt:lpstr>
      <vt:lpstr>Efficiency of Solar Panels</vt:lpstr>
      <vt:lpstr>STC as Capacity and Efficiency and Cost per Unit of Output not Input</vt:lpstr>
      <vt:lpstr>Only Four Pieces of Hourly Data, But Magnificent</vt:lpstr>
      <vt:lpstr>Average Solar by Year – Little Variation</vt:lpstr>
      <vt:lpstr>Average Temperature by Year</vt:lpstr>
      <vt:lpstr>To Model Base Load, Open File to Include Batteries in Hourly Analysis</vt:lpstr>
      <vt:lpstr>What you Can and Cannot Control</vt:lpstr>
      <vt:lpstr>Inputs from PVSYST Example</vt:lpstr>
      <vt:lpstr>Loss Factors in PVSYST</vt:lpstr>
      <vt:lpstr>Performance Ratio by Month</vt:lpstr>
      <vt:lpstr>Idea that cannot use Ambient Temperature</vt:lpstr>
      <vt:lpstr>Solar, Temperature and Performance Ratio</vt:lpstr>
      <vt:lpstr>Detailed Weather Measurement</vt:lpstr>
      <vt:lpstr>Detailed Solar Analysis with Temperature Adjustment</vt:lpstr>
      <vt:lpstr>Providing PVSYST Report in PPA</vt:lpstr>
      <vt:lpstr>Detailed Formulas for Solar with Performance Ratio</vt:lpstr>
      <vt:lpstr>Incorporate Detail of Solar</vt:lpstr>
      <vt:lpstr>Cell Panel Temperature from Ambient Temperature</vt:lpstr>
      <vt:lpstr>Temperature Adjustment with Temperature Coefficient</vt:lpstr>
      <vt:lpstr>AC to DC Ratio and Performance Ratio</vt:lpstr>
      <vt:lpstr>Evaluation of Annual Wind Speeds</vt:lpstr>
      <vt:lpstr>Hourly Analysis with Wind and Solar – More Relevant for Batteries</vt:lpstr>
      <vt:lpstr>Solar Patterns in Northern Nigeria</vt:lpstr>
      <vt:lpstr>Illustration of Variability and Need for Ancillary Services – Stable Solar Period</vt:lpstr>
      <vt:lpstr>Hourly May Mask Shorter Term Variability</vt:lpstr>
      <vt:lpstr>Hourly Soar and wind – A couple of Rainy Days, But Some Diversity</vt:lpstr>
      <vt:lpstr>Hourly Solar and Wind – Sudden Moves and Low Irradiation</vt:lpstr>
      <vt:lpstr>Hourly Data – Stable Solar near Irradiation STC and Relatively Stable Wind</vt:lpstr>
      <vt:lpstr>Combine Loads with Solar – Jamica Loads</vt:lpstr>
      <vt:lpstr>Load and Load Factor</vt:lpstr>
      <vt:lpstr>Example of Load Data - Predictable </vt:lpstr>
      <vt:lpstr>Creation of Hourly Loads to Compare to Solar, Wind and Operation of Thermal</vt:lpstr>
      <vt:lpstr>Solar Capacity Factor and Production with Different Solar Capacity</vt:lpstr>
      <vt:lpstr>Wind Capacity Factor and Production</vt:lpstr>
      <vt:lpstr>Calculation of Wind Shear Exponent</vt:lpstr>
      <vt:lpstr>Wind Shear Estimates</vt:lpstr>
      <vt:lpstr>Get the 10 meter and different heights</vt:lpstr>
      <vt:lpstr>Errors in Wind Shear</vt:lpstr>
      <vt:lpstr>Relationship between Resource (Wind or Solar) and Energy Output</vt:lpstr>
      <vt:lpstr>Power Curve Normalisation</vt:lpstr>
      <vt:lpstr>Estimation of Production after Losses with Resource Study</vt:lpstr>
      <vt:lpstr>Estimation of Wind Capacity Factor</vt:lpstr>
      <vt:lpstr>Calculation of Hourly Wind Production</vt:lpstr>
      <vt:lpstr>Graph of Dispatch without Renewable – One Day, Very High Loads for Illustration</vt:lpstr>
      <vt:lpstr>Thermal with Typical Weekday</vt:lpstr>
      <vt:lpstr>Graph of Dispatch without Renewable – One Week</vt:lpstr>
      <vt:lpstr>Duck Curve and Solar</vt:lpstr>
      <vt:lpstr>California Duck Diagram and More Extreme Need for Ramping and Spinning Reserve</vt:lpstr>
      <vt:lpstr>Duck Curve and Prices – Peaker Application</vt:lpstr>
      <vt:lpstr>Example of Economics – 2.7 Hour Battery to Address the Duck Curve</vt:lpstr>
      <vt:lpstr>Illustration of Duck Curve with Solar and No Wind in – One Day with 100 MW</vt:lpstr>
      <vt:lpstr>Illustration for a Week with 100 MW Solar</vt:lpstr>
      <vt:lpstr>One Day with 500 MW of Solar – Turn Off HFO (Not Really of course)</vt:lpstr>
      <vt:lpstr>One Day with 1,00 MW of Solar – Turn off and On Thermal</vt:lpstr>
      <vt:lpstr>Week with Rainy Days</vt:lpstr>
      <vt:lpstr>Wind (300 MW) and Solar (500 MW) for One Day</vt:lpstr>
      <vt:lpstr>Wind (300 MW) and Solar (500 MW) for One Week</vt:lpstr>
      <vt:lpstr>Section 1, Part 3 – LCOE of Solar/Wind plus Storage</vt:lpstr>
      <vt:lpstr>Solar History: 2000’s and Feed-in Tariffs - German Solar Feed-In Tariffs and Managing Risk</vt:lpstr>
      <vt:lpstr>Revolution in Solar Module Prices and the Price of Polysilicon</vt:lpstr>
      <vt:lpstr>Examples of Low Solar Prices</vt:lpstr>
      <vt:lpstr>Dramatic Bids for On-Shore Wind (Bloomberg)</vt:lpstr>
      <vt:lpstr>LCOE Comparison</vt:lpstr>
      <vt:lpstr>Example of LCOE Calculation</vt:lpstr>
      <vt:lpstr>Solar LCOE for Comparison</vt:lpstr>
      <vt:lpstr>Actual Case – Financial Model</vt:lpstr>
      <vt:lpstr>O&amp;M Costs and Capital Expenditures</vt:lpstr>
      <vt:lpstr>EPC Contractors to Achieve Low Cost</vt:lpstr>
      <vt:lpstr>A very Dangerous Idea in the IRP</vt:lpstr>
      <vt:lpstr>Real World Minimum Acceptable Target IRR</vt:lpstr>
      <vt:lpstr>This Caribbean Project is Really Disgusting</vt:lpstr>
      <vt:lpstr>Simple LCOE Calculations and Drivers – Solar Cost</vt:lpstr>
      <vt:lpstr>Simple LCOE Calculations – Four Hour Battery</vt:lpstr>
      <vt:lpstr>Solar Plus Battery – Big Range in LCOE</vt:lpstr>
      <vt:lpstr>Cost for Baseload with 18 Hour Battery</vt:lpstr>
      <vt:lpstr>Can Get Solar at 2 US Cents per kWh so why can’t Jamica</vt:lpstr>
      <vt:lpstr>Selected Graphs of Historic Capacity Factors for Orsted Projects – Mean Reverting Case</vt:lpstr>
      <vt:lpstr>Drop Off in Capacity Factor for German Project</vt:lpstr>
      <vt:lpstr>Pricing Regimes for Orsted’s Non-UK Offshore Wind Projects</vt:lpstr>
      <vt:lpstr>UK Renewable Obligation Certificates (ROC) and CFD</vt:lpstr>
      <vt:lpstr>Example of Feed-in Tariff Calculation</vt:lpstr>
      <vt:lpstr>LCOE So Far With More Advanced Equations</vt:lpstr>
      <vt:lpstr>It Should be Obvious that One Should Compare LCOE of Renewable and Thermal Plants</vt:lpstr>
      <vt:lpstr>Thermal Fuel Prices in IRP and   Annual Report</vt:lpstr>
      <vt:lpstr>Natural Gas Price History</vt:lpstr>
      <vt:lpstr>Levelised Cost of Dispatchable Plants and Variable Cost </vt:lpstr>
      <vt:lpstr>Solar and NGCC Fuel Cost</vt:lpstr>
      <vt:lpstr>Section 1, Part 7 – Myth of Using Batteries for Multiple Uses</vt:lpstr>
      <vt:lpstr>South Africa Tariffs – On-peak vs Off-Peak</vt:lpstr>
      <vt:lpstr>Bill for Different Periods</vt:lpstr>
      <vt:lpstr>Move Power to Off-Peak</vt:lpstr>
      <vt:lpstr>Need Hourly Analysis</vt:lpstr>
      <vt:lpstr>Battery Simulation</vt:lpstr>
      <vt:lpstr>Equations for Battery without State of Charge Limitations</vt:lpstr>
      <vt:lpstr>Cost and Benefit Analysis – Cannot Combine the Frequency and the Storage Savings</vt:lpstr>
      <vt:lpstr>Point of Case – Cannot Add Applications</vt:lpstr>
      <vt:lpstr>Section 2: Battery Characteristics and LCOE of Renewable Plus Battery</vt:lpstr>
      <vt:lpstr>Session 2: Battery Characteristics and Economic Analysis </vt:lpstr>
      <vt:lpstr>Diagram of Battery Capacity, Storage and Energy</vt:lpstr>
      <vt:lpstr>Battery Capacity and a Water Tower</vt:lpstr>
      <vt:lpstr>Capacity and Storage of Batteries - Think of a Battery Like a Water Tower or a Warehouse</vt:lpstr>
      <vt:lpstr>Different Capacity and Energy of Different Batteries</vt:lpstr>
      <vt:lpstr>Time and Batteries</vt:lpstr>
      <vt:lpstr>Capacity in kWh</vt:lpstr>
      <vt:lpstr>C-Rate and Capacity</vt:lpstr>
      <vt:lpstr>Battery Size for Ancillary Service</vt:lpstr>
      <vt:lpstr>Picture of Large Lithium Facility in U.S.</vt:lpstr>
      <vt:lpstr>Cost in Jamica </vt:lpstr>
      <vt:lpstr>Battery Components</vt:lpstr>
      <vt:lpstr>Elephant in the Room</vt:lpstr>
      <vt:lpstr>Characteristic 1: Battery Cost</vt:lpstr>
      <vt:lpstr>Section 2, Part 1 – Battery Cost Trends and Information</vt:lpstr>
      <vt:lpstr>Cost per kWh of Batteries</vt:lpstr>
      <vt:lpstr>Range in Cost from Lazard</vt:lpstr>
      <vt:lpstr>Battery Components Estimate (2024 Presentation)</vt:lpstr>
      <vt:lpstr>Cost Estimate from IEA</vt:lpstr>
      <vt:lpstr>Cost from Lazard</vt:lpstr>
      <vt:lpstr>Recent Cell Price Price</vt:lpstr>
      <vt:lpstr>Adders to Battery Cell Price</vt:lpstr>
      <vt:lpstr>Components of Battery Cost</vt:lpstr>
      <vt:lpstr>Historic and Projected Price of Lithium</vt:lpstr>
      <vt:lpstr>Bloomberg Battery Prices and Lithium</vt:lpstr>
      <vt:lpstr>Battery Costs and Duration</vt:lpstr>
      <vt:lpstr>Cost per kWh is not Constant</vt:lpstr>
      <vt:lpstr>Economies of Scale for Batteries (DOE Study)</vt:lpstr>
      <vt:lpstr>Cost of Cobalt and Lithium Batteries</vt:lpstr>
      <vt:lpstr>Cost Trends</vt:lpstr>
      <vt:lpstr>Characteristic Number 2 Operating Life</vt:lpstr>
      <vt:lpstr>Section 2, Part 2 – Battery Lifespan</vt:lpstr>
      <vt:lpstr>Lifespan and Cycles</vt:lpstr>
      <vt:lpstr>Battery Life of Laptop</vt:lpstr>
      <vt:lpstr>What is a Cycle</vt:lpstr>
      <vt:lpstr>Definition of Cycle in RFP</vt:lpstr>
      <vt:lpstr>Lithium Battery for Storage and Augmentation</vt:lpstr>
      <vt:lpstr>Lifespan from RFP and PPA</vt:lpstr>
      <vt:lpstr>Some Estimates of Battery Life</vt:lpstr>
      <vt:lpstr>Life and Discharges</vt:lpstr>
      <vt:lpstr>Battery Life and Lifetime Warranty </vt:lpstr>
      <vt:lpstr>Degradation and Life</vt:lpstr>
      <vt:lpstr>Life of Cell Phones and Cycles</vt:lpstr>
      <vt:lpstr>Battery and Cycle Life for Storage Applications</vt:lpstr>
      <vt:lpstr>Battery Life for Different Types of Batteries</vt:lpstr>
      <vt:lpstr>Battery Life, Discharge and Depth of Discharge</vt:lpstr>
      <vt:lpstr>Life Comments from DOE Report</vt:lpstr>
      <vt:lpstr>IEA Assumptions</vt:lpstr>
      <vt:lpstr>Comparison with Useful Life - MIT</vt:lpstr>
      <vt:lpstr>Lithium-ion Batteries and Charges</vt:lpstr>
      <vt:lpstr>Batteries and Temperature</vt:lpstr>
      <vt:lpstr>Battery Characteristic 3: Operation and Maintenance</vt:lpstr>
      <vt:lpstr>Section 2, Part 3 – Operation and Maintenance Cost</vt:lpstr>
      <vt:lpstr>  Question About O&amp;M Cost Components</vt:lpstr>
      <vt:lpstr>O&amp;M Costs</vt:lpstr>
      <vt:lpstr>O&amp;M Components</vt:lpstr>
      <vt:lpstr>O&amp;M Cost From Lazard</vt:lpstr>
      <vt:lpstr>Operating Characteristic Number 3 Degradation</vt:lpstr>
      <vt:lpstr>Section 2, Part 4 – Battery Degradation</vt:lpstr>
      <vt:lpstr>Degradation, Depth of Discharge and Usable Capacity</vt:lpstr>
      <vt:lpstr>Degradation</vt:lpstr>
      <vt:lpstr>Degradation and Age</vt:lpstr>
      <vt:lpstr>Questions Regarding Degradation</vt:lpstr>
      <vt:lpstr>Degradation from Age and Cycling</vt:lpstr>
      <vt:lpstr>Implied Degradation and Augmentation from India RFP</vt:lpstr>
      <vt:lpstr>Degradation, Cycles and Battery Life</vt:lpstr>
      <vt:lpstr>Degradation in PPA</vt:lpstr>
      <vt:lpstr>Operating Characteristic 5 Round Trip Efficiency</vt:lpstr>
      <vt:lpstr>Roundtrip Efficiency</vt:lpstr>
      <vt:lpstr>Implications for Round Trip Efficiency and Analysis</vt:lpstr>
      <vt:lpstr>Differences in Battery </vt:lpstr>
      <vt:lpstr>Round Trip Efficiency in DOE Report</vt:lpstr>
      <vt:lpstr>Characteristic 5 Depth of Discharge</vt:lpstr>
      <vt:lpstr>Depth of Discharge</vt:lpstr>
      <vt:lpstr>Depth of Discharge and Lifetime in Cycles</vt:lpstr>
      <vt:lpstr>Depth of Discharge Limit</vt:lpstr>
      <vt:lpstr>Tradeoffs between Cost, Life and Depth of Discharge</vt:lpstr>
      <vt:lpstr>Modelling Degradation in LCOE Calculation</vt:lpstr>
      <vt:lpstr>Battery Characteristics from Financial Models</vt:lpstr>
      <vt:lpstr>Example of Simple Battery Model</vt:lpstr>
      <vt:lpstr>Compute Key Valuation Drivers for Battery</vt:lpstr>
      <vt:lpstr>Qcells Case</vt:lpstr>
      <vt:lpstr>US Comprehensive Model in California</vt:lpstr>
      <vt:lpstr>US Model for Solar and Battery</vt:lpstr>
      <vt:lpstr>Total Capital Expenditures</vt:lpstr>
      <vt:lpstr>Mongolia Cost 2020</vt:lpstr>
      <vt:lpstr>Mongolia Cost Components</vt:lpstr>
      <vt:lpstr>Example of Battery Cost – Part 1</vt:lpstr>
      <vt:lpstr>Example of Battery Cost – Part 2</vt:lpstr>
      <vt:lpstr>O&amp;M Cost</vt:lpstr>
      <vt:lpstr>Cost Targets for Flow Batteries</vt:lpstr>
      <vt:lpstr>Section 3: Computation of Levelised Cost of Electricity with Battery Storage for Different Use Cases</vt:lpstr>
      <vt:lpstr>Section 3: Computation of Levelised Cost of Electricity with Battery Storage for Different Use Cases</vt:lpstr>
      <vt:lpstr>General Discussion of Ancillary Reserves</vt:lpstr>
      <vt:lpstr>Case of Short-term Ancillary Services</vt:lpstr>
      <vt:lpstr>Storage Diagram</vt:lpstr>
      <vt:lpstr>Time for Ramping Plant and Need of Batteries for Ancillary Service </vt:lpstr>
      <vt:lpstr>Ancillary Services, Duration and Cycles</vt:lpstr>
      <vt:lpstr>What Really are Ancillary Services</vt:lpstr>
      <vt:lpstr>Value of Ancillary Service – Measure in Amount per kW-year and not per kWh</vt:lpstr>
      <vt:lpstr>Mechanics of Battery and Solar Analysis</vt:lpstr>
      <vt:lpstr>Capital Expenditures and Operating Expenditures for Computing LOCE</vt:lpstr>
      <vt:lpstr>Computation of Nominal LCOE from Adding Puzzle Pieces</vt:lpstr>
      <vt:lpstr>Computation of Real LCOE where the LCOE is Comparable to Today’s Electricity Price</vt:lpstr>
      <vt:lpstr>Cost of Adding Battery with Short Duration for Ancillary Services</vt:lpstr>
      <vt:lpstr>Cost of Adding Battery with Short Duration for Ancillary Services</vt:lpstr>
      <vt:lpstr>Levelized Cost with Two Hour Battery</vt:lpstr>
      <vt:lpstr>Ramp Requirement and Increased Renewables</vt:lpstr>
      <vt:lpstr>Variance in Estimated Cost of Ancillary Services</vt:lpstr>
      <vt:lpstr>Comment  – Extended Outages</vt:lpstr>
      <vt:lpstr>Case Request is Something Like Two Rainy Day Case </vt:lpstr>
      <vt:lpstr>Assumptions for Peaker Case</vt:lpstr>
      <vt:lpstr>Time and Batteries</vt:lpstr>
      <vt:lpstr>Peaker Case Demonstrates Back of Envelope Case</vt:lpstr>
      <vt:lpstr>Comparison with Conventional Peaking Plants</vt:lpstr>
      <vt:lpstr>Meet High Sudden Prices – Must Be Charged</vt:lpstr>
      <vt:lpstr>Capital Expenditure for Peaker and Battery</vt:lpstr>
      <vt:lpstr>Energy Cost of Peaker and Battery – Much Higher with Peaker, But Low Capacity Factor</vt:lpstr>
      <vt:lpstr>The Levelized Cost of Batteries is Double the Expensive Peaking Plant</vt:lpstr>
      <vt:lpstr>Total LCOE at Higher Project IRR of 11%</vt:lpstr>
      <vt:lpstr>5% and 10% Case</vt:lpstr>
      <vt:lpstr>Comment on BESS Mimicking Baseload</vt:lpstr>
      <vt:lpstr>Illustration of Surplus Solar and Flat Loads</vt:lpstr>
      <vt:lpstr>Modelling of Battery and Renewable as Baseload</vt:lpstr>
      <vt:lpstr>Simple Case to Meet Flat 24 Hour Load</vt:lpstr>
      <vt:lpstr>Simple Case Capital Expenditures and Operating Expenses</vt:lpstr>
      <vt:lpstr>24 Hour Use Case Total Costs</vt:lpstr>
      <vt:lpstr>24 Case with Sensitivity – Worse Solar Case</vt:lpstr>
      <vt:lpstr>Increased Degradation with Worse Solar</vt:lpstr>
      <vt:lpstr>Case with Increase in Battery Cost to $400/kWh</vt:lpstr>
      <vt:lpstr>Optimistic Case </vt:lpstr>
      <vt:lpstr>Case with 10 Hours Rather than 24 Hours</vt:lpstr>
      <vt:lpstr>Session 5: PPA Agreements with Renewable and Batteries </vt:lpstr>
      <vt:lpstr>Comment on Integrated Models </vt:lpstr>
      <vt:lpstr>Can you Add Revenue Streams</vt:lpstr>
      <vt:lpstr>Section 5, Part 1 – History and Objective of PPAs with Single Buyer</vt:lpstr>
      <vt:lpstr> Some Historic Perspective would be good  Part 1: 1945 to 1973  Les Trente Gloriouses or MAGA  Regulatory Scheme – Cost Plus Regulation with WACC</vt:lpstr>
      <vt:lpstr>Les Trente Glorieouses  and MAGA or MUBA – 1945 to 1973 </vt:lpstr>
      <vt:lpstr>Another Boring Company ConEd of New York, Again Not Orsted</vt:lpstr>
      <vt:lpstr>Implied Cost of Capital or Value for Companies with Stable Return</vt:lpstr>
      <vt:lpstr>Part 2: Capital Expenditure Over-runs; Low Efficiency, Independent Power Producers and PPA Agreements  Introduction to PPA Regulatory Scheme  Different Structures of PPA </vt:lpstr>
      <vt:lpstr>Part 2: 1973 Energy Crisis and End of Declining Real Prices</vt:lpstr>
      <vt:lpstr>Part 2: 1980’s and Cost Increases and Cost Over-runs </vt:lpstr>
      <vt:lpstr>Notion of Independent Power Projects, Risk Allocation and PPA</vt:lpstr>
      <vt:lpstr>Independent Power and Targeted Risk Allocation with Contracts Signed at Financial Close</vt:lpstr>
      <vt:lpstr>2000’s, Renewable Energy and Feed-in Tariffs</vt:lpstr>
      <vt:lpstr>Difference Between Contract Prices for Renewable Energy and Dispatchable Plants</vt:lpstr>
      <vt:lpstr>Renewable Project Finance Diagram </vt:lpstr>
      <vt:lpstr>Section 5, Part 2 – Introduction to PPA Structures and Reading PPAs</vt:lpstr>
      <vt:lpstr>General Approach</vt:lpstr>
      <vt:lpstr>PPA Example 1</vt:lpstr>
      <vt:lpstr>PPA Example 2</vt:lpstr>
      <vt:lpstr>PPA Example 3</vt:lpstr>
      <vt:lpstr>PPA Issues from Examples</vt:lpstr>
      <vt:lpstr>  Comment About PPAs</vt:lpstr>
      <vt:lpstr>Use of Batteries Discussion in PPA</vt:lpstr>
      <vt:lpstr>Functions Defined in Scope Book</vt:lpstr>
      <vt:lpstr>Control of Charge and Discharge to Buyer and not the Seller</vt:lpstr>
      <vt:lpstr>Section 5, Output and Available Capacity in PPA (Take or Pay versus Take and Pay)</vt:lpstr>
      <vt:lpstr>PPA 1 – Storage Capacity in MW</vt:lpstr>
      <vt:lpstr>PPA Introduction</vt:lpstr>
      <vt:lpstr>Capacity Adjusted for Target Degradation – PPA 1</vt:lpstr>
      <vt:lpstr>Power Rating, RT and Storage in PPA Number 2</vt:lpstr>
      <vt:lpstr>Quantity of Capacity as the Basis for Capacity Payment – PPA Number 3</vt:lpstr>
      <vt:lpstr>Guaranteed Power, RT and Storage Capacity with Liquidated Damages</vt:lpstr>
      <vt:lpstr>Performance Tests and Penalties in Entergy PPA – Not Penalty for both kW and kWh</vt:lpstr>
      <vt:lpstr>Performance Test in Entergy Contract</vt:lpstr>
      <vt:lpstr>Capacity Documentation and Monitoring</vt:lpstr>
      <vt:lpstr>Pricing in PPA</vt:lpstr>
      <vt:lpstr>Section 5, Part 4 – Pricing of Batteries in PPA Contracts -- Examples</vt:lpstr>
      <vt:lpstr>Pricing of Energy and Capacity – PPA 1</vt:lpstr>
      <vt:lpstr>Capacity Payment Formula – PPA 1</vt:lpstr>
      <vt:lpstr>Pricing in PPA and Back of Envelope </vt:lpstr>
      <vt:lpstr>Pricing in a PPA Contract for Batteries – PPA Number 3</vt:lpstr>
      <vt:lpstr>Pricing in PPA Contract with Batteries</vt:lpstr>
      <vt:lpstr>Documentation of Charging and Discharging</vt:lpstr>
      <vt:lpstr>Liquidated Damages</vt:lpstr>
      <vt:lpstr>Liquidated Damage for Capacity Availability – PPA 1</vt:lpstr>
      <vt:lpstr>Amount of Liquidated Damage – PPA Number 1</vt:lpstr>
      <vt:lpstr>Capacity Penalty – PPA Number 3</vt:lpstr>
      <vt:lpstr>Performance Bond Example</vt:lpstr>
      <vt:lpstr>Liquidated Damage for Delay in PPA 2</vt:lpstr>
      <vt:lpstr>Liquidated Damage Amount per Day – PPA 2</vt:lpstr>
      <vt:lpstr>Liquidated Damage for Delay – PPA 3 (India RFP)</vt:lpstr>
      <vt:lpstr>Section 5, Part 5 – Liquidated Damages, Incentives and Other Charges in PPAs with Batteries</vt:lpstr>
      <vt:lpstr>Section 5: Evaluation of Financing and Integrated Financial Models of Battery Systems</vt:lpstr>
      <vt:lpstr>Risk Analysis and Financial Models</vt:lpstr>
      <vt:lpstr>Financial Models for Batteries and Renewable Energy</vt:lpstr>
      <vt:lpstr>Summary of Financial Model Results</vt:lpstr>
      <vt:lpstr>Alternative Load Profile</vt:lpstr>
      <vt:lpstr>Contents and Structure of Inputs</vt:lpstr>
      <vt:lpstr>Start of Inputs</vt:lpstr>
      <vt:lpstr>Input Drivers of Supply Cost and Options to Change Capacity Strategy</vt:lpstr>
      <vt:lpstr>Other Inputs – Price Calculation, Required IRR and Finance Inputs</vt:lpstr>
      <vt:lpstr>Dispatch and Start of Financial Model with Operations</vt:lpstr>
      <vt:lpstr>Components of Capital Expenditure</vt:lpstr>
      <vt:lpstr>Compute Net Capital (Rate Base) and Then Apply Economic Depreciation to Achieve the IRR</vt:lpstr>
      <vt:lpstr>Replacement Capital Expenditures, Terminal Value and IRR verification</vt:lpstr>
      <vt:lpstr>Replacement and Terminal Value</vt:lpstr>
      <vt:lpstr>Different Services of Batteries (World Bank)</vt:lpstr>
      <vt:lpstr>Battery Services (World Bank)</vt:lpstr>
      <vt:lpstr>Estimates of the Cost of Ancillary Services</vt:lpstr>
      <vt:lpstr>Rewards and Risks from Battery Business Opportunities</vt:lpstr>
      <vt:lpstr>Essential Grounding in Core Issues</vt:lpstr>
      <vt:lpstr>Session 4: Detailed Use Cases for Batteries with Simulation</vt:lpstr>
      <vt:lpstr>Session 4, Part 1 – Adjusting Loads and Use of Consumer Batteries</vt:lpstr>
      <vt:lpstr>Session 4, Part 2 – Predictability of Resources and Need for Ancillary Services</vt:lpstr>
      <vt:lpstr>Move to Use of Batteries to Meet Load</vt:lpstr>
      <vt:lpstr>Example of the Cost of Moving Power</vt:lpstr>
      <vt:lpstr>Formulas for Basic Battery Balance</vt:lpstr>
      <vt:lpstr>Computation of Battery Balance</vt:lpstr>
      <vt:lpstr>Illustration with Solar Capacity of 2,000 MW and 4 Hour Battery</vt:lpstr>
      <vt:lpstr>Illustration with Solar Capacity of 2,000 MW and 8 Hour Battery</vt:lpstr>
      <vt:lpstr>Illustration with Solar Capacity of 2,000 MW and 8 Hour Battery</vt:lpstr>
      <vt:lpstr>Week without Rainy Day and 2,300 Solar and 15 Hour Battery</vt:lpstr>
      <vt:lpstr>More Detailed Analysis</vt:lpstr>
      <vt:lpstr>Balance of Battery Calculations on Hourly Basis</vt:lpstr>
      <vt:lpstr>Case with no State of Charge or Efficiency Constraint</vt:lpstr>
      <vt:lpstr>Case with no Round Trip Efficiency and 15% Loss</vt:lpstr>
      <vt:lpstr>Effect of Losses and Minimum State of Charge in Lower Solar Period</vt:lpstr>
      <vt:lpstr>Wind Variability</vt:lpstr>
      <vt:lpstr>Wind Variability</vt:lpstr>
      <vt:lpstr>Characteristics of Wind and Solar</vt:lpstr>
      <vt:lpstr>Wind and Electricity Price – One Day</vt:lpstr>
      <vt:lpstr>Include Wind and Use 15% Minimum State of State of Charge and 8% Loss</vt:lpstr>
      <vt:lpstr>Include Wind and Use 15% Minimum State of State of Charge and 8% Loss</vt:lpstr>
      <vt:lpstr>Include Wind and Use 15% Minimum State of State of Charge and 8% Loss</vt:lpstr>
      <vt:lpstr>Include Wind and Use 15% Minimum State of State of Charge and 8% Loss</vt:lpstr>
      <vt:lpstr>Include Wind and Use 15% Minimum State of State of Charge and 8% Loss</vt:lpstr>
      <vt:lpstr>Include Wind and Use 15% Minimum State of State of Charge and 8% Loss</vt:lpstr>
      <vt:lpstr>Include Wind and Use 15% Minimum State of State of Charge and 8% Loss</vt:lpstr>
      <vt:lpstr>Example of Use Case</vt:lpstr>
      <vt:lpstr>Project Structure</vt:lpstr>
      <vt:lpstr>Barbados and Hydrogen for Storage</vt:lpstr>
      <vt:lpstr>Water for Hydrogen Electrolyzer</vt:lpstr>
      <vt:lpstr>Fuel Cell</vt:lpstr>
      <vt:lpstr>Lifetime of Electrolyzers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Edward Bodmer</dc:creator>
  <cp:lastModifiedBy>Edward Bodmer</cp:lastModifiedBy>
  <cp:revision>17</cp:revision>
  <dcterms:created xsi:type="dcterms:W3CDTF">2026-06-17T07:50:57Z</dcterms:created>
  <dcterms:modified xsi:type="dcterms:W3CDTF">2026-06-24T05:57:57Z</dcterms:modified>
</cp:coreProperties>
</file>