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3831" r:id="rId3"/>
    <p:sldId id="2470" r:id="rId4"/>
    <p:sldId id="3849" r:id="rId5"/>
    <p:sldId id="3851" r:id="rId6"/>
    <p:sldId id="3850" r:id="rId7"/>
    <p:sldId id="3838" r:id="rId8"/>
    <p:sldId id="3852" r:id="rId9"/>
    <p:sldId id="3839" r:id="rId10"/>
    <p:sldId id="3841" r:id="rId11"/>
    <p:sldId id="3840" r:id="rId12"/>
    <p:sldId id="3844" r:id="rId13"/>
    <p:sldId id="3842" r:id="rId14"/>
    <p:sldId id="3845" r:id="rId15"/>
    <p:sldId id="384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8B14F8-6C5A-4A40-968F-09F789173F3C}" v="5" dt="2026-06-28T05:32:34.2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A59FE-57BB-7F5F-015E-47CBC474DD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CC1170-9892-73D3-9259-74DB37344F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2DA1E36-206A-920F-912D-1CE247D92BDE}"/>
              </a:ext>
            </a:extLst>
          </p:cNvPr>
          <p:cNvSpPr>
            <a:spLocks noGrp="1"/>
          </p:cNvSpPr>
          <p:nvPr>
            <p:ph type="dt" sz="half" idx="10"/>
          </p:nvPr>
        </p:nvSpPr>
        <p:spPr/>
        <p:txBody>
          <a:bodyPr/>
          <a:lstStyle/>
          <a:p>
            <a:fld id="{3C5D682A-FB48-4733-9DC0-55828204D4B8}" type="datetimeFigureOut">
              <a:rPr lang="en-US" smtClean="0"/>
              <a:t>6/28/2026</a:t>
            </a:fld>
            <a:endParaRPr lang="en-US"/>
          </a:p>
        </p:txBody>
      </p:sp>
      <p:sp>
        <p:nvSpPr>
          <p:cNvPr id="5" name="Footer Placeholder 4">
            <a:extLst>
              <a:ext uri="{FF2B5EF4-FFF2-40B4-BE49-F238E27FC236}">
                <a16:creationId xmlns:a16="http://schemas.microsoft.com/office/drawing/2014/main" id="{1A9CFA5E-4B39-6892-0E09-32F8BEFB2B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FBA1E-0F03-D5A4-4787-7A22EF77C1B8}"/>
              </a:ext>
            </a:extLst>
          </p:cNvPr>
          <p:cNvSpPr>
            <a:spLocks noGrp="1"/>
          </p:cNvSpPr>
          <p:nvPr>
            <p:ph type="sldNum" sz="quarter" idx="12"/>
          </p:nvPr>
        </p:nvSpPr>
        <p:spPr/>
        <p:txBody>
          <a:bodyPr/>
          <a:lstStyle/>
          <a:p>
            <a:fld id="{64C1A83D-E813-4F93-8359-CBEDBADF3A71}" type="slidenum">
              <a:rPr lang="en-US" smtClean="0"/>
              <a:t>‹#›</a:t>
            </a:fld>
            <a:endParaRPr lang="en-US"/>
          </a:p>
        </p:txBody>
      </p:sp>
    </p:spTree>
    <p:extLst>
      <p:ext uri="{BB962C8B-B14F-4D97-AF65-F5344CB8AC3E}">
        <p14:creationId xmlns:p14="http://schemas.microsoft.com/office/powerpoint/2010/main" val="3305721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078F9-252E-44A2-E330-A672A17595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2C27A8-A747-12FC-C9AF-4E106BF02E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D07C4E-3413-823D-8DB9-1D5FA1ED199D}"/>
              </a:ext>
            </a:extLst>
          </p:cNvPr>
          <p:cNvSpPr>
            <a:spLocks noGrp="1"/>
          </p:cNvSpPr>
          <p:nvPr>
            <p:ph type="dt" sz="half" idx="10"/>
          </p:nvPr>
        </p:nvSpPr>
        <p:spPr/>
        <p:txBody>
          <a:bodyPr/>
          <a:lstStyle/>
          <a:p>
            <a:fld id="{3C5D682A-FB48-4733-9DC0-55828204D4B8}" type="datetimeFigureOut">
              <a:rPr lang="en-US" smtClean="0"/>
              <a:t>6/28/2026</a:t>
            </a:fld>
            <a:endParaRPr lang="en-US"/>
          </a:p>
        </p:txBody>
      </p:sp>
      <p:sp>
        <p:nvSpPr>
          <p:cNvPr id="5" name="Footer Placeholder 4">
            <a:extLst>
              <a:ext uri="{FF2B5EF4-FFF2-40B4-BE49-F238E27FC236}">
                <a16:creationId xmlns:a16="http://schemas.microsoft.com/office/drawing/2014/main" id="{84839001-770F-7BAE-7531-696D601C14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D99F7-375A-AB16-FF18-AA183F733CEF}"/>
              </a:ext>
            </a:extLst>
          </p:cNvPr>
          <p:cNvSpPr>
            <a:spLocks noGrp="1"/>
          </p:cNvSpPr>
          <p:nvPr>
            <p:ph type="sldNum" sz="quarter" idx="12"/>
          </p:nvPr>
        </p:nvSpPr>
        <p:spPr/>
        <p:txBody>
          <a:bodyPr/>
          <a:lstStyle/>
          <a:p>
            <a:fld id="{64C1A83D-E813-4F93-8359-CBEDBADF3A71}" type="slidenum">
              <a:rPr lang="en-US" smtClean="0"/>
              <a:t>‹#›</a:t>
            </a:fld>
            <a:endParaRPr lang="en-US"/>
          </a:p>
        </p:txBody>
      </p:sp>
    </p:spTree>
    <p:extLst>
      <p:ext uri="{BB962C8B-B14F-4D97-AF65-F5344CB8AC3E}">
        <p14:creationId xmlns:p14="http://schemas.microsoft.com/office/powerpoint/2010/main" val="928415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ABC1A4-2D46-679D-48D4-5F5CC718918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05A49D-8E01-5618-321C-98093054B0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085890-6E29-A0BC-F00C-915B79B9CE2C}"/>
              </a:ext>
            </a:extLst>
          </p:cNvPr>
          <p:cNvSpPr>
            <a:spLocks noGrp="1"/>
          </p:cNvSpPr>
          <p:nvPr>
            <p:ph type="dt" sz="half" idx="10"/>
          </p:nvPr>
        </p:nvSpPr>
        <p:spPr/>
        <p:txBody>
          <a:bodyPr/>
          <a:lstStyle/>
          <a:p>
            <a:fld id="{3C5D682A-FB48-4733-9DC0-55828204D4B8}" type="datetimeFigureOut">
              <a:rPr lang="en-US" smtClean="0"/>
              <a:t>6/28/2026</a:t>
            </a:fld>
            <a:endParaRPr lang="en-US"/>
          </a:p>
        </p:txBody>
      </p:sp>
      <p:sp>
        <p:nvSpPr>
          <p:cNvPr id="5" name="Footer Placeholder 4">
            <a:extLst>
              <a:ext uri="{FF2B5EF4-FFF2-40B4-BE49-F238E27FC236}">
                <a16:creationId xmlns:a16="http://schemas.microsoft.com/office/drawing/2014/main" id="{02864732-C907-5FE2-7EFA-6CB49B9D51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0158D-4A76-D6A4-724E-3D83F65B6089}"/>
              </a:ext>
            </a:extLst>
          </p:cNvPr>
          <p:cNvSpPr>
            <a:spLocks noGrp="1"/>
          </p:cNvSpPr>
          <p:nvPr>
            <p:ph type="sldNum" sz="quarter" idx="12"/>
          </p:nvPr>
        </p:nvSpPr>
        <p:spPr/>
        <p:txBody>
          <a:bodyPr/>
          <a:lstStyle/>
          <a:p>
            <a:fld id="{64C1A83D-E813-4F93-8359-CBEDBADF3A71}" type="slidenum">
              <a:rPr lang="en-US" smtClean="0"/>
              <a:t>‹#›</a:t>
            </a:fld>
            <a:endParaRPr lang="en-US"/>
          </a:p>
        </p:txBody>
      </p:sp>
    </p:spTree>
    <p:extLst>
      <p:ext uri="{BB962C8B-B14F-4D97-AF65-F5344CB8AC3E}">
        <p14:creationId xmlns:p14="http://schemas.microsoft.com/office/powerpoint/2010/main" val="5514791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Custom Layout">
    <p:spTree>
      <p:nvGrpSpPr>
        <p:cNvPr id="1" name=""/>
        <p:cNvGrpSpPr/>
        <p:nvPr/>
      </p:nvGrpSpPr>
      <p:grpSpPr>
        <a:xfrm>
          <a:off x="0" y="0"/>
          <a:ext cx="0" cy="0"/>
          <a:chOff x="0" y="0"/>
          <a:chExt cx="0" cy="0"/>
        </a:xfrm>
      </p:grpSpPr>
      <p:pic>
        <p:nvPicPr>
          <p:cNvPr id="12" name="Picture Placeholder 15">
            <a:extLst>
              <a:ext uri="{FF2B5EF4-FFF2-40B4-BE49-F238E27FC236}">
                <a16:creationId xmlns:a16="http://schemas.microsoft.com/office/drawing/2014/main" id="{727F7937-0A9A-0F30-E777-81D8415D66B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rot="10800000">
            <a:off x="0" y="0"/>
            <a:ext cx="12192000" cy="6858000"/>
          </a:xfrm>
          <a:prstGeom prst="rect">
            <a:avLst/>
          </a:prstGeom>
        </p:spPr>
      </p:pic>
      <p:pic>
        <p:nvPicPr>
          <p:cNvPr id="2" name="Picture 1" descr="A black and white logo&#10;&#10;Description automatically generated">
            <a:extLst>
              <a:ext uri="{FF2B5EF4-FFF2-40B4-BE49-F238E27FC236}">
                <a16:creationId xmlns:a16="http://schemas.microsoft.com/office/drawing/2014/main" id="{425A211A-2E7A-A5BD-2E11-A38DA024E0B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179341" y="279400"/>
            <a:ext cx="699053" cy="388643"/>
          </a:xfrm>
          <a:prstGeom prst="rect">
            <a:avLst/>
          </a:prstGeom>
        </p:spPr>
      </p:pic>
      <p:sp>
        <p:nvSpPr>
          <p:cNvPr id="3" name="Title 1">
            <a:extLst>
              <a:ext uri="{FF2B5EF4-FFF2-40B4-BE49-F238E27FC236}">
                <a16:creationId xmlns:a16="http://schemas.microsoft.com/office/drawing/2014/main" id="{407C57E1-0E2F-C414-8CEF-048675FE2A62}"/>
              </a:ext>
            </a:extLst>
          </p:cNvPr>
          <p:cNvSpPr>
            <a:spLocks noGrp="1"/>
          </p:cNvSpPr>
          <p:nvPr>
            <p:ph type="ctrTitle"/>
          </p:nvPr>
        </p:nvSpPr>
        <p:spPr>
          <a:xfrm>
            <a:off x="609602" y="2286000"/>
            <a:ext cx="8485263" cy="1767794"/>
          </a:xfrm>
        </p:spPr>
        <p:txBody>
          <a:bodyPr anchor="b">
            <a:normAutofit/>
          </a:bodyPr>
          <a:lstStyle>
            <a:lvl1pPr algn="l">
              <a:defRPr sz="4000">
                <a:solidFill>
                  <a:schemeClr val="bg1"/>
                </a:solidFill>
                <a:latin typeface="Rockwell" panose="02060603020205020403" pitchFamily="18" charset="0"/>
              </a:defRPr>
            </a:lvl1pPr>
          </a:lstStyle>
          <a:p>
            <a:r>
              <a:rPr lang="en-US" dirty="0"/>
              <a:t>Click to edit Master title style</a:t>
            </a:r>
          </a:p>
        </p:txBody>
      </p:sp>
    </p:spTree>
    <p:extLst>
      <p:ext uri="{BB962C8B-B14F-4D97-AF65-F5344CB8AC3E}">
        <p14:creationId xmlns:p14="http://schemas.microsoft.com/office/powerpoint/2010/main" val="233862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6/28/2026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512D75-7CB4-B14B-B319-80CCA14032BE}" type="slidenum">
              <a:rPr lang="en-SA" smtClean="0"/>
              <a:pPr/>
              <a:t>‹#›</a:t>
            </a:fld>
            <a:endParaRPr lang="en-SA" dirty="0"/>
          </a:p>
        </p:txBody>
      </p:sp>
    </p:spTree>
    <p:extLst>
      <p:ext uri="{BB962C8B-B14F-4D97-AF65-F5344CB8AC3E}">
        <p14:creationId xmlns:p14="http://schemas.microsoft.com/office/powerpoint/2010/main" val="2735484065"/>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1" y="365127"/>
            <a:ext cx="9547577" cy="862541"/>
          </a:xfrm>
        </p:spPr>
        <p:txBody>
          <a:bodyPr/>
          <a:lstStyle>
            <a:lvl1pPr>
              <a:defRPr b="1" baseline="0">
                <a:solidFill>
                  <a:srgbClr val="11545B"/>
                </a:solidFill>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6/28/2026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B176D7D9-169F-A305-75D3-C7B98242696B}"/>
              </a:ext>
            </a:extLst>
          </p:cNvPr>
          <p:cNvSpPr/>
          <p:nvPr userDrawn="1"/>
        </p:nvSpPr>
        <p:spPr>
          <a:xfrm>
            <a:off x="11075441" y="6604911"/>
            <a:ext cx="466531" cy="253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394" dirty="0">
                <a:solidFill>
                  <a:schemeClr val="bg1"/>
                </a:solidFill>
              </a:rPr>
              <a:t>© 2022</a:t>
            </a:r>
            <a:endParaRPr lang="en-GB" sz="394" dirty="0">
              <a:solidFill>
                <a:schemeClr val="tx1"/>
              </a:solidFill>
            </a:endParaRPr>
          </a:p>
        </p:txBody>
      </p:sp>
      <p:sp>
        <p:nvSpPr>
          <p:cNvPr id="8" name="Rectangle 7">
            <a:extLst>
              <a:ext uri="{FF2B5EF4-FFF2-40B4-BE49-F238E27FC236}">
                <a16:creationId xmlns:a16="http://schemas.microsoft.com/office/drawing/2014/main" id="{3FFE0436-89E5-BE85-EBBF-BA3DD739572B}"/>
              </a:ext>
            </a:extLst>
          </p:cNvPr>
          <p:cNvSpPr/>
          <p:nvPr userDrawn="1"/>
        </p:nvSpPr>
        <p:spPr>
          <a:xfrm>
            <a:off x="8674102" y="6132517"/>
            <a:ext cx="3517903" cy="71596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Tree>
    <p:extLst>
      <p:ext uri="{BB962C8B-B14F-4D97-AF65-F5344CB8AC3E}">
        <p14:creationId xmlns:p14="http://schemas.microsoft.com/office/powerpoint/2010/main" val="2236451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6/28/2026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512D75-7CB4-B14B-B319-80CCA14032BE}" type="slidenum">
              <a:rPr lang="en-SA" smtClean="0"/>
              <a:pPr/>
              <a:t>‹#›</a:t>
            </a:fld>
            <a:endParaRPr lang="en-SA" dirty="0"/>
          </a:p>
        </p:txBody>
      </p:sp>
    </p:spTree>
    <p:extLst>
      <p:ext uri="{BB962C8B-B14F-4D97-AF65-F5344CB8AC3E}">
        <p14:creationId xmlns:p14="http://schemas.microsoft.com/office/powerpoint/2010/main" val="1941678037"/>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6/28/2026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512D75-7CB4-B14B-B319-80CCA14032BE}" type="slidenum">
              <a:rPr lang="en-SA" smtClean="0"/>
              <a:pPr/>
              <a:t>‹#›</a:t>
            </a:fld>
            <a:endParaRPr lang="en-SA" dirty="0"/>
          </a:p>
        </p:txBody>
      </p:sp>
    </p:spTree>
    <p:extLst>
      <p:ext uri="{BB962C8B-B14F-4D97-AF65-F5344CB8AC3E}">
        <p14:creationId xmlns:p14="http://schemas.microsoft.com/office/powerpoint/2010/main" val="2645193600"/>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6/28/2026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8512D75-7CB4-B14B-B319-80CCA14032BE}" type="slidenum">
              <a:rPr lang="en-SA" smtClean="0"/>
              <a:pPr/>
              <a:t>‹#›</a:t>
            </a:fld>
            <a:endParaRPr lang="en-SA" dirty="0"/>
          </a:p>
        </p:txBody>
      </p:sp>
    </p:spTree>
    <p:extLst>
      <p:ext uri="{BB962C8B-B14F-4D97-AF65-F5344CB8AC3E}">
        <p14:creationId xmlns:p14="http://schemas.microsoft.com/office/powerpoint/2010/main" val="2868153789"/>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6/28/2026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8512D75-7CB4-B14B-B319-80CCA14032BE}" type="slidenum">
              <a:rPr lang="en-SA" smtClean="0"/>
              <a:pPr/>
              <a:t>‹#›</a:t>
            </a:fld>
            <a:endParaRPr lang="en-SA" dirty="0"/>
          </a:p>
        </p:txBody>
      </p:sp>
    </p:spTree>
    <p:extLst>
      <p:ext uri="{BB962C8B-B14F-4D97-AF65-F5344CB8AC3E}">
        <p14:creationId xmlns:p14="http://schemas.microsoft.com/office/powerpoint/2010/main" val="4019719704"/>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6/28/2026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8512D75-7CB4-B14B-B319-80CCA14032BE}" type="slidenum">
              <a:rPr lang="en-SA" smtClean="0"/>
              <a:t>‹#›</a:t>
            </a:fld>
            <a:endParaRPr lang="en-SA"/>
          </a:p>
        </p:txBody>
      </p:sp>
    </p:spTree>
    <p:extLst>
      <p:ext uri="{BB962C8B-B14F-4D97-AF65-F5344CB8AC3E}">
        <p14:creationId xmlns:p14="http://schemas.microsoft.com/office/powerpoint/2010/main" val="2885207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3499D-F122-A370-87C6-EF1CE44DFC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F310C3-E61C-175B-A63D-20B11BD95B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F2C16B-9EF1-373D-47DE-CDF45584E4DC}"/>
              </a:ext>
            </a:extLst>
          </p:cNvPr>
          <p:cNvSpPr>
            <a:spLocks noGrp="1"/>
          </p:cNvSpPr>
          <p:nvPr>
            <p:ph type="dt" sz="half" idx="10"/>
          </p:nvPr>
        </p:nvSpPr>
        <p:spPr/>
        <p:txBody>
          <a:bodyPr/>
          <a:lstStyle/>
          <a:p>
            <a:fld id="{3C5D682A-FB48-4733-9DC0-55828204D4B8}" type="datetimeFigureOut">
              <a:rPr lang="en-US" smtClean="0"/>
              <a:t>6/28/2026</a:t>
            </a:fld>
            <a:endParaRPr lang="en-US"/>
          </a:p>
        </p:txBody>
      </p:sp>
      <p:sp>
        <p:nvSpPr>
          <p:cNvPr id="5" name="Footer Placeholder 4">
            <a:extLst>
              <a:ext uri="{FF2B5EF4-FFF2-40B4-BE49-F238E27FC236}">
                <a16:creationId xmlns:a16="http://schemas.microsoft.com/office/drawing/2014/main" id="{52C7C771-0CAA-A9A1-CD4B-2875ED607C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2AA6CC-EE2A-6ECF-EBFA-542FE0B0CDBE}"/>
              </a:ext>
            </a:extLst>
          </p:cNvPr>
          <p:cNvSpPr>
            <a:spLocks noGrp="1"/>
          </p:cNvSpPr>
          <p:nvPr>
            <p:ph type="sldNum" sz="quarter" idx="12"/>
          </p:nvPr>
        </p:nvSpPr>
        <p:spPr/>
        <p:txBody>
          <a:bodyPr/>
          <a:lstStyle/>
          <a:p>
            <a:fld id="{64C1A83D-E813-4F93-8359-CBEDBADF3A71}" type="slidenum">
              <a:rPr lang="en-US" smtClean="0"/>
              <a:t>‹#›</a:t>
            </a:fld>
            <a:endParaRPr lang="en-US"/>
          </a:p>
        </p:txBody>
      </p:sp>
    </p:spTree>
    <p:extLst>
      <p:ext uri="{BB962C8B-B14F-4D97-AF65-F5344CB8AC3E}">
        <p14:creationId xmlns:p14="http://schemas.microsoft.com/office/powerpoint/2010/main" val="1654802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6/28/2026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512D75-7CB4-B14B-B319-80CCA14032BE}" type="slidenum">
              <a:rPr lang="en-SA" smtClean="0"/>
              <a:pPr/>
              <a:t>‹#›</a:t>
            </a:fld>
            <a:endParaRPr lang="en-SA" dirty="0"/>
          </a:p>
        </p:txBody>
      </p:sp>
    </p:spTree>
    <p:extLst>
      <p:ext uri="{BB962C8B-B14F-4D97-AF65-F5344CB8AC3E}">
        <p14:creationId xmlns:p14="http://schemas.microsoft.com/office/powerpoint/2010/main" val="1616021461"/>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6/28/2026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512D75-7CB4-B14B-B319-80CCA14032BE}" type="slidenum">
              <a:rPr lang="en-SA" smtClean="0"/>
              <a:pPr/>
              <a:t>‹#›</a:t>
            </a:fld>
            <a:endParaRPr lang="en-SA" dirty="0"/>
          </a:p>
        </p:txBody>
      </p:sp>
    </p:spTree>
    <p:extLst>
      <p:ext uri="{BB962C8B-B14F-4D97-AF65-F5344CB8AC3E}">
        <p14:creationId xmlns:p14="http://schemas.microsoft.com/office/powerpoint/2010/main" val="2606629806"/>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6/28/2026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512D75-7CB4-B14B-B319-80CCA14032BE}" type="slidenum">
              <a:rPr lang="en-SA" smtClean="0"/>
              <a:pPr/>
              <a:t>‹#›</a:t>
            </a:fld>
            <a:endParaRPr lang="en-SA" dirty="0"/>
          </a:p>
        </p:txBody>
      </p:sp>
    </p:spTree>
    <p:extLst>
      <p:ext uri="{BB962C8B-B14F-4D97-AF65-F5344CB8AC3E}">
        <p14:creationId xmlns:p14="http://schemas.microsoft.com/office/powerpoint/2010/main" val="4038741543"/>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6/28/2026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512D75-7CB4-B14B-B319-80CCA14032BE}" type="slidenum">
              <a:rPr lang="en-SA" smtClean="0"/>
              <a:pPr/>
              <a:t>‹#›</a:t>
            </a:fld>
            <a:endParaRPr lang="en-SA" dirty="0"/>
          </a:p>
        </p:txBody>
      </p:sp>
    </p:spTree>
    <p:extLst>
      <p:ext uri="{BB962C8B-B14F-4D97-AF65-F5344CB8AC3E}">
        <p14:creationId xmlns:p14="http://schemas.microsoft.com/office/powerpoint/2010/main" val="752067006"/>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NaturEner 1 Column">
    <p:spTree>
      <p:nvGrpSpPr>
        <p:cNvPr id="1" name=""/>
        <p:cNvGrpSpPr/>
        <p:nvPr/>
      </p:nvGrpSpPr>
      <p:grpSpPr>
        <a:xfrm>
          <a:off x="0" y="0"/>
          <a:ext cx="0" cy="0"/>
          <a:chOff x="0" y="0"/>
          <a:chExt cx="0" cy="0"/>
        </a:xfrm>
      </p:grpSpPr>
      <p:sp>
        <p:nvSpPr>
          <p:cNvPr id="12" name="Title 1"/>
          <p:cNvSpPr>
            <a:spLocks noGrp="1"/>
          </p:cNvSpPr>
          <p:nvPr>
            <p:ph type="ctrTitle" hasCustomPrompt="1"/>
          </p:nvPr>
        </p:nvSpPr>
        <p:spPr>
          <a:xfrm>
            <a:off x="323478" y="346814"/>
            <a:ext cx="11532679" cy="488877"/>
          </a:xfrm>
          <a:noFill/>
        </p:spPr>
        <p:txBody>
          <a:bodyPr>
            <a:noAutofit/>
          </a:bodyPr>
          <a:lstStyle>
            <a:lvl1pPr algn="l">
              <a:defRPr sz="2700" b="1" baseline="0">
                <a:solidFill>
                  <a:srgbClr val="11545B"/>
                </a:solidFill>
                <a:latin typeface="Calibri" pitchFamily="34" charset="0"/>
              </a:defRPr>
            </a:lvl1pPr>
          </a:lstStyle>
          <a:p>
            <a:r>
              <a:rPr lang="en-US" dirty="0"/>
              <a:t>Title</a:t>
            </a:r>
          </a:p>
        </p:txBody>
      </p:sp>
      <p:sp>
        <p:nvSpPr>
          <p:cNvPr id="13" name="Text Placeholder 12"/>
          <p:cNvSpPr>
            <a:spLocks noGrp="1"/>
          </p:cNvSpPr>
          <p:nvPr>
            <p:ph type="body" sz="quarter" idx="13"/>
          </p:nvPr>
        </p:nvSpPr>
        <p:spPr>
          <a:xfrm>
            <a:off x="323480" y="1312334"/>
            <a:ext cx="11213765" cy="4648202"/>
          </a:xfrm>
        </p:spPr>
        <p:txBody>
          <a:bodyPr/>
          <a:lstStyle>
            <a:lvl1pPr>
              <a:buFont typeface="Wingdings" pitchFamily="2" charset="2"/>
              <a:buChar char="§"/>
              <a:defRPr sz="1800" b="0" i="0" baseline="0">
                <a:solidFill>
                  <a:schemeClr val="tx1"/>
                </a:solidFill>
                <a:latin typeface="Calibri" pitchFamily="34" charset="0"/>
              </a:defRPr>
            </a:lvl1pPr>
            <a:lvl2pPr>
              <a:buFont typeface="Wingdings" pitchFamily="2" charset="2"/>
              <a:buChar char="ú"/>
              <a:defRPr sz="1800" b="0" i="0" baseline="0">
                <a:solidFill>
                  <a:srgbClr val="898989"/>
                </a:solidFill>
                <a:latin typeface="Calibri" pitchFamily="34" charset="0"/>
              </a:defRPr>
            </a:lvl2pPr>
            <a:lvl3pPr>
              <a:buFont typeface="Wingdings 2" pitchFamily="18" charset="2"/>
              <a:buChar char=""/>
              <a:defRPr sz="1350" b="0" i="0" baseline="0">
                <a:solidFill>
                  <a:srgbClr val="898989"/>
                </a:solidFill>
                <a:latin typeface="Calibri" pitchFamily="34" charset="0"/>
              </a:defRPr>
            </a:lvl3pPr>
            <a:lvl4pPr>
              <a:buFont typeface="Courier New" pitchFamily="49" charset="0"/>
              <a:buChar char="o"/>
              <a:defRPr sz="1200" b="0" i="0" baseline="0">
                <a:solidFill>
                  <a:srgbClr val="898989"/>
                </a:solidFill>
                <a:latin typeface="Calibri" pitchFamily="34" charset="0"/>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 name="Rectangle 1">
            <a:extLst>
              <a:ext uri="{FF2B5EF4-FFF2-40B4-BE49-F238E27FC236}">
                <a16:creationId xmlns:a16="http://schemas.microsoft.com/office/drawing/2014/main" id="{274A80EE-94DD-3480-29AD-19AF09F06007}"/>
              </a:ext>
            </a:extLst>
          </p:cNvPr>
          <p:cNvSpPr/>
          <p:nvPr userDrawn="1"/>
        </p:nvSpPr>
        <p:spPr>
          <a:xfrm>
            <a:off x="8674102" y="6151567"/>
            <a:ext cx="3517903" cy="71596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Tree>
    <p:extLst>
      <p:ext uri="{BB962C8B-B14F-4D97-AF65-F5344CB8AC3E}">
        <p14:creationId xmlns:p14="http://schemas.microsoft.com/office/powerpoint/2010/main" val="4028152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4F290-108F-05BD-6162-5BFBCF5908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8A2078-E1EC-81FE-1141-96B732C173B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88833C-1C45-1580-D589-F3E40C17746D}"/>
              </a:ext>
            </a:extLst>
          </p:cNvPr>
          <p:cNvSpPr>
            <a:spLocks noGrp="1"/>
          </p:cNvSpPr>
          <p:nvPr>
            <p:ph type="dt" sz="half" idx="10"/>
          </p:nvPr>
        </p:nvSpPr>
        <p:spPr/>
        <p:txBody>
          <a:bodyPr/>
          <a:lstStyle/>
          <a:p>
            <a:fld id="{3C5D682A-FB48-4733-9DC0-55828204D4B8}" type="datetimeFigureOut">
              <a:rPr lang="en-US" smtClean="0"/>
              <a:t>6/28/2026</a:t>
            </a:fld>
            <a:endParaRPr lang="en-US"/>
          </a:p>
        </p:txBody>
      </p:sp>
      <p:sp>
        <p:nvSpPr>
          <p:cNvPr id="5" name="Footer Placeholder 4">
            <a:extLst>
              <a:ext uri="{FF2B5EF4-FFF2-40B4-BE49-F238E27FC236}">
                <a16:creationId xmlns:a16="http://schemas.microsoft.com/office/drawing/2014/main" id="{6AA0DF40-0061-E9FB-279E-90C89A746C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29DC8C-AC8D-F636-3157-1EBEE00E0F4A}"/>
              </a:ext>
            </a:extLst>
          </p:cNvPr>
          <p:cNvSpPr>
            <a:spLocks noGrp="1"/>
          </p:cNvSpPr>
          <p:nvPr>
            <p:ph type="sldNum" sz="quarter" idx="12"/>
          </p:nvPr>
        </p:nvSpPr>
        <p:spPr/>
        <p:txBody>
          <a:bodyPr/>
          <a:lstStyle/>
          <a:p>
            <a:fld id="{64C1A83D-E813-4F93-8359-CBEDBADF3A71}" type="slidenum">
              <a:rPr lang="en-US" smtClean="0"/>
              <a:t>‹#›</a:t>
            </a:fld>
            <a:endParaRPr lang="en-US"/>
          </a:p>
        </p:txBody>
      </p:sp>
    </p:spTree>
    <p:extLst>
      <p:ext uri="{BB962C8B-B14F-4D97-AF65-F5344CB8AC3E}">
        <p14:creationId xmlns:p14="http://schemas.microsoft.com/office/powerpoint/2010/main" val="1605343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20A4D-6B4F-F52B-CAB1-A8DA2FFA38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BDA57E-F86C-AF6B-D743-5CC0342948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230F91-77E3-E486-1A1F-2047A0A34A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E391BC-D81D-31FE-60D7-4EA0EFB8F8F3}"/>
              </a:ext>
            </a:extLst>
          </p:cNvPr>
          <p:cNvSpPr>
            <a:spLocks noGrp="1"/>
          </p:cNvSpPr>
          <p:nvPr>
            <p:ph type="dt" sz="half" idx="10"/>
          </p:nvPr>
        </p:nvSpPr>
        <p:spPr/>
        <p:txBody>
          <a:bodyPr/>
          <a:lstStyle/>
          <a:p>
            <a:fld id="{3C5D682A-FB48-4733-9DC0-55828204D4B8}" type="datetimeFigureOut">
              <a:rPr lang="en-US" smtClean="0"/>
              <a:t>6/28/2026</a:t>
            </a:fld>
            <a:endParaRPr lang="en-US"/>
          </a:p>
        </p:txBody>
      </p:sp>
      <p:sp>
        <p:nvSpPr>
          <p:cNvPr id="6" name="Footer Placeholder 5">
            <a:extLst>
              <a:ext uri="{FF2B5EF4-FFF2-40B4-BE49-F238E27FC236}">
                <a16:creationId xmlns:a16="http://schemas.microsoft.com/office/drawing/2014/main" id="{0C49EDEC-1C0C-5517-2B5C-B812784B44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8C0EE7-9CFC-ABB4-A9FA-BDE3668D4D83}"/>
              </a:ext>
            </a:extLst>
          </p:cNvPr>
          <p:cNvSpPr>
            <a:spLocks noGrp="1"/>
          </p:cNvSpPr>
          <p:nvPr>
            <p:ph type="sldNum" sz="quarter" idx="12"/>
          </p:nvPr>
        </p:nvSpPr>
        <p:spPr/>
        <p:txBody>
          <a:bodyPr/>
          <a:lstStyle/>
          <a:p>
            <a:fld id="{64C1A83D-E813-4F93-8359-CBEDBADF3A71}" type="slidenum">
              <a:rPr lang="en-US" smtClean="0"/>
              <a:t>‹#›</a:t>
            </a:fld>
            <a:endParaRPr lang="en-US"/>
          </a:p>
        </p:txBody>
      </p:sp>
    </p:spTree>
    <p:extLst>
      <p:ext uri="{BB962C8B-B14F-4D97-AF65-F5344CB8AC3E}">
        <p14:creationId xmlns:p14="http://schemas.microsoft.com/office/powerpoint/2010/main" val="1251323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D3977-8C39-F2F7-B55C-750113ABAD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B16404-330A-801F-E2F4-97B45BC176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F506886-D6FD-3D12-482C-87A0AB8C45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71173E7-2E71-0557-05FD-3768B6BF21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7EB95C1-CAF8-D602-8031-3D141020C3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9C11B5-874B-0F8A-111D-F96C69AE7D87}"/>
              </a:ext>
            </a:extLst>
          </p:cNvPr>
          <p:cNvSpPr>
            <a:spLocks noGrp="1"/>
          </p:cNvSpPr>
          <p:nvPr>
            <p:ph type="dt" sz="half" idx="10"/>
          </p:nvPr>
        </p:nvSpPr>
        <p:spPr/>
        <p:txBody>
          <a:bodyPr/>
          <a:lstStyle/>
          <a:p>
            <a:fld id="{3C5D682A-FB48-4733-9DC0-55828204D4B8}" type="datetimeFigureOut">
              <a:rPr lang="en-US" smtClean="0"/>
              <a:t>6/28/2026</a:t>
            </a:fld>
            <a:endParaRPr lang="en-US"/>
          </a:p>
        </p:txBody>
      </p:sp>
      <p:sp>
        <p:nvSpPr>
          <p:cNvPr id="8" name="Footer Placeholder 7">
            <a:extLst>
              <a:ext uri="{FF2B5EF4-FFF2-40B4-BE49-F238E27FC236}">
                <a16:creationId xmlns:a16="http://schemas.microsoft.com/office/drawing/2014/main" id="{C1531406-2005-48ED-14AC-1E7E129FD3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71EB78F-2B26-9711-900F-09D3912FA62D}"/>
              </a:ext>
            </a:extLst>
          </p:cNvPr>
          <p:cNvSpPr>
            <a:spLocks noGrp="1"/>
          </p:cNvSpPr>
          <p:nvPr>
            <p:ph type="sldNum" sz="quarter" idx="12"/>
          </p:nvPr>
        </p:nvSpPr>
        <p:spPr/>
        <p:txBody>
          <a:bodyPr/>
          <a:lstStyle/>
          <a:p>
            <a:fld id="{64C1A83D-E813-4F93-8359-CBEDBADF3A71}" type="slidenum">
              <a:rPr lang="en-US" smtClean="0"/>
              <a:t>‹#›</a:t>
            </a:fld>
            <a:endParaRPr lang="en-US"/>
          </a:p>
        </p:txBody>
      </p:sp>
    </p:spTree>
    <p:extLst>
      <p:ext uri="{BB962C8B-B14F-4D97-AF65-F5344CB8AC3E}">
        <p14:creationId xmlns:p14="http://schemas.microsoft.com/office/powerpoint/2010/main" val="3049743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99F4F-1CDE-4695-CAF6-91EE8FDBAB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A1229C4-7287-A4D1-CEDD-79BA131D3058}"/>
              </a:ext>
            </a:extLst>
          </p:cNvPr>
          <p:cNvSpPr>
            <a:spLocks noGrp="1"/>
          </p:cNvSpPr>
          <p:nvPr>
            <p:ph type="dt" sz="half" idx="10"/>
          </p:nvPr>
        </p:nvSpPr>
        <p:spPr/>
        <p:txBody>
          <a:bodyPr/>
          <a:lstStyle/>
          <a:p>
            <a:fld id="{3C5D682A-FB48-4733-9DC0-55828204D4B8}" type="datetimeFigureOut">
              <a:rPr lang="en-US" smtClean="0"/>
              <a:t>6/28/2026</a:t>
            </a:fld>
            <a:endParaRPr lang="en-US"/>
          </a:p>
        </p:txBody>
      </p:sp>
      <p:sp>
        <p:nvSpPr>
          <p:cNvPr id="4" name="Footer Placeholder 3">
            <a:extLst>
              <a:ext uri="{FF2B5EF4-FFF2-40B4-BE49-F238E27FC236}">
                <a16:creationId xmlns:a16="http://schemas.microsoft.com/office/drawing/2014/main" id="{6F7F80DD-E0A3-81F1-6721-167BB31B45E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5A6D3E-FB90-C596-E815-DE52F6DAE50F}"/>
              </a:ext>
            </a:extLst>
          </p:cNvPr>
          <p:cNvSpPr>
            <a:spLocks noGrp="1"/>
          </p:cNvSpPr>
          <p:nvPr>
            <p:ph type="sldNum" sz="quarter" idx="12"/>
          </p:nvPr>
        </p:nvSpPr>
        <p:spPr/>
        <p:txBody>
          <a:bodyPr/>
          <a:lstStyle/>
          <a:p>
            <a:fld id="{64C1A83D-E813-4F93-8359-CBEDBADF3A71}" type="slidenum">
              <a:rPr lang="en-US" smtClean="0"/>
              <a:t>‹#›</a:t>
            </a:fld>
            <a:endParaRPr lang="en-US"/>
          </a:p>
        </p:txBody>
      </p:sp>
    </p:spTree>
    <p:extLst>
      <p:ext uri="{BB962C8B-B14F-4D97-AF65-F5344CB8AC3E}">
        <p14:creationId xmlns:p14="http://schemas.microsoft.com/office/powerpoint/2010/main" val="613206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65F044-9787-55A0-1C6E-A1CE019BC2DD}"/>
              </a:ext>
            </a:extLst>
          </p:cNvPr>
          <p:cNvSpPr>
            <a:spLocks noGrp="1"/>
          </p:cNvSpPr>
          <p:nvPr>
            <p:ph type="dt" sz="half" idx="10"/>
          </p:nvPr>
        </p:nvSpPr>
        <p:spPr/>
        <p:txBody>
          <a:bodyPr/>
          <a:lstStyle/>
          <a:p>
            <a:fld id="{3C5D682A-FB48-4733-9DC0-55828204D4B8}" type="datetimeFigureOut">
              <a:rPr lang="en-US" smtClean="0"/>
              <a:t>6/28/2026</a:t>
            </a:fld>
            <a:endParaRPr lang="en-US"/>
          </a:p>
        </p:txBody>
      </p:sp>
      <p:sp>
        <p:nvSpPr>
          <p:cNvPr id="3" name="Footer Placeholder 2">
            <a:extLst>
              <a:ext uri="{FF2B5EF4-FFF2-40B4-BE49-F238E27FC236}">
                <a16:creationId xmlns:a16="http://schemas.microsoft.com/office/drawing/2014/main" id="{37C6058A-2887-2E72-8B62-F5E13A34AA4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A97B7EE-92F9-4F15-23EE-B727986F571C}"/>
              </a:ext>
            </a:extLst>
          </p:cNvPr>
          <p:cNvSpPr>
            <a:spLocks noGrp="1"/>
          </p:cNvSpPr>
          <p:nvPr>
            <p:ph type="sldNum" sz="quarter" idx="12"/>
          </p:nvPr>
        </p:nvSpPr>
        <p:spPr/>
        <p:txBody>
          <a:bodyPr/>
          <a:lstStyle/>
          <a:p>
            <a:fld id="{64C1A83D-E813-4F93-8359-CBEDBADF3A71}" type="slidenum">
              <a:rPr lang="en-US" smtClean="0"/>
              <a:t>‹#›</a:t>
            </a:fld>
            <a:endParaRPr lang="en-US"/>
          </a:p>
        </p:txBody>
      </p:sp>
    </p:spTree>
    <p:extLst>
      <p:ext uri="{BB962C8B-B14F-4D97-AF65-F5344CB8AC3E}">
        <p14:creationId xmlns:p14="http://schemas.microsoft.com/office/powerpoint/2010/main" val="1602289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AC052-3904-4E0E-CA0C-CFA59B1E64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DFD733-9386-DF51-B981-0FA99A18CB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FE9CF6-18A6-4331-4E79-47F27A0CD0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A10834-D889-5327-E63F-B9EA7CAB0690}"/>
              </a:ext>
            </a:extLst>
          </p:cNvPr>
          <p:cNvSpPr>
            <a:spLocks noGrp="1"/>
          </p:cNvSpPr>
          <p:nvPr>
            <p:ph type="dt" sz="half" idx="10"/>
          </p:nvPr>
        </p:nvSpPr>
        <p:spPr/>
        <p:txBody>
          <a:bodyPr/>
          <a:lstStyle/>
          <a:p>
            <a:fld id="{3C5D682A-FB48-4733-9DC0-55828204D4B8}" type="datetimeFigureOut">
              <a:rPr lang="en-US" smtClean="0"/>
              <a:t>6/28/2026</a:t>
            </a:fld>
            <a:endParaRPr lang="en-US"/>
          </a:p>
        </p:txBody>
      </p:sp>
      <p:sp>
        <p:nvSpPr>
          <p:cNvPr id="6" name="Footer Placeholder 5">
            <a:extLst>
              <a:ext uri="{FF2B5EF4-FFF2-40B4-BE49-F238E27FC236}">
                <a16:creationId xmlns:a16="http://schemas.microsoft.com/office/drawing/2014/main" id="{FE19A155-F89C-90F1-3467-C2402AFB51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061C2E-F654-39FA-5776-30BE8DD0EA04}"/>
              </a:ext>
            </a:extLst>
          </p:cNvPr>
          <p:cNvSpPr>
            <a:spLocks noGrp="1"/>
          </p:cNvSpPr>
          <p:nvPr>
            <p:ph type="sldNum" sz="quarter" idx="12"/>
          </p:nvPr>
        </p:nvSpPr>
        <p:spPr/>
        <p:txBody>
          <a:bodyPr/>
          <a:lstStyle/>
          <a:p>
            <a:fld id="{64C1A83D-E813-4F93-8359-CBEDBADF3A71}" type="slidenum">
              <a:rPr lang="en-US" smtClean="0"/>
              <a:t>‹#›</a:t>
            </a:fld>
            <a:endParaRPr lang="en-US"/>
          </a:p>
        </p:txBody>
      </p:sp>
    </p:spTree>
    <p:extLst>
      <p:ext uri="{BB962C8B-B14F-4D97-AF65-F5344CB8AC3E}">
        <p14:creationId xmlns:p14="http://schemas.microsoft.com/office/powerpoint/2010/main" val="2234744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702E3-1F49-7CAD-CF49-C553FF53B8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E3EBFA-1460-B31C-3C9A-2041D8F3E4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BBC28E7-C84E-35DE-5E52-E6505AA024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2454FD-75D3-07A1-B4F2-1C5E3C9356D5}"/>
              </a:ext>
            </a:extLst>
          </p:cNvPr>
          <p:cNvSpPr>
            <a:spLocks noGrp="1"/>
          </p:cNvSpPr>
          <p:nvPr>
            <p:ph type="dt" sz="half" idx="10"/>
          </p:nvPr>
        </p:nvSpPr>
        <p:spPr/>
        <p:txBody>
          <a:bodyPr/>
          <a:lstStyle/>
          <a:p>
            <a:fld id="{3C5D682A-FB48-4733-9DC0-55828204D4B8}" type="datetimeFigureOut">
              <a:rPr lang="en-US" smtClean="0"/>
              <a:t>6/28/2026</a:t>
            </a:fld>
            <a:endParaRPr lang="en-US"/>
          </a:p>
        </p:txBody>
      </p:sp>
      <p:sp>
        <p:nvSpPr>
          <p:cNvPr id="6" name="Footer Placeholder 5">
            <a:extLst>
              <a:ext uri="{FF2B5EF4-FFF2-40B4-BE49-F238E27FC236}">
                <a16:creationId xmlns:a16="http://schemas.microsoft.com/office/drawing/2014/main" id="{216EF816-43CE-57C3-293E-C234608292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733DD2-AF90-45AE-A364-15AFD7E2CA6E}"/>
              </a:ext>
            </a:extLst>
          </p:cNvPr>
          <p:cNvSpPr>
            <a:spLocks noGrp="1"/>
          </p:cNvSpPr>
          <p:nvPr>
            <p:ph type="sldNum" sz="quarter" idx="12"/>
          </p:nvPr>
        </p:nvSpPr>
        <p:spPr/>
        <p:txBody>
          <a:bodyPr/>
          <a:lstStyle/>
          <a:p>
            <a:fld id="{64C1A83D-E813-4F93-8359-CBEDBADF3A71}" type="slidenum">
              <a:rPr lang="en-US" smtClean="0"/>
              <a:t>‹#›</a:t>
            </a:fld>
            <a:endParaRPr lang="en-US"/>
          </a:p>
        </p:txBody>
      </p:sp>
    </p:spTree>
    <p:extLst>
      <p:ext uri="{BB962C8B-B14F-4D97-AF65-F5344CB8AC3E}">
        <p14:creationId xmlns:p14="http://schemas.microsoft.com/office/powerpoint/2010/main" val="4090877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B4A4F3-F479-CDD1-60F6-9D8035DB95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FE14F1-308C-450C-AC66-7839F3093F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9F7DE6-A122-482A-9C0C-94554297A4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C5D682A-FB48-4733-9DC0-55828204D4B8}" type="datetimeFigureOut">
              <a:rPr lang="en-US" smtClean="0"/>
              <a:t>6/28/2026</a:t>
            </a:fld>
            <a:endParaRPr lang="en-US"/>
          </a:p>
        </p:txBody>
      </p:sp>
      <p:sp>
        <p:nvSpPr>
          <p:cNvPr id="5" name="Footer Placeholder 4">
            <a:extLst>
              <a:ext uri="{FF2B5EF4-FFF2-40B4-BE49-F238E27FC236}">
                <a16:creationId xmlns:a16="http://schemas.microsoft.com/office/drawing/2014/main" id="{741B2F97-E2A0-BB8F-109A-AA4529C6D6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B792F0A-3772-683D-43C1-645514306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C1A83D-E813-4F93-8359-CBEDBADF3A71}" type="slidenum">
              <a:rPr lang="en-US" smtClean="0"/>
              <a:t>‹#›</a:t>
            </a:fld>
            <a:endParaRPr lang="en-US"/>
          </a:p>
        </p:txBody>
      </p:sp>
    </p:spTree>
    <p:extLst>
      <p:ext uri="{BB962C8B-B14F-4D97-AF65-F5344CB8AC3E}">
        <p14:creationId xmlns:p14="http://schemas.microsoft.com/office/powerpoint/2010/main" val="32777821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6/28/2026</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12D75-7CB4-B14B-B319-80CCA14032BE}" type="slidenum">
              <a:rPr lang="en-SA" smtClean="0"/>
              <a:pPr/>
              <a:t>‹#›</a:t>
            </a:fld>
            <a:endParaRPr lang="en-SA" dirty="0"/>
          </a:p>
        </p:txBody>
      </p:sp>
      <p:cxnSp>
        <p:nvCxnSpPr>
          <p:cNvPr id="7" name="Straight Connector 6">
            <a:extLst>
              <a:ext uri="{FF2B5EF4-FFF2-40B4-BE49-F238E27FC236}">
                <a16:creationId xmlns:a16="http://schemas.microsoft.com/office/drawing/2014/main" id="{5AE4CB24-E130-8E81-6770-FA2D20CC3E18}"/>
              </a:ext>
            </a:extLst>
          </p:cNvPr>
          <p:cNvCxnSpPr>
            <a:cxnSpLocks/>
          </p:cNvCxnSpPr>
          <p:nvPr userDrawn="1"/>
        </p:nvCxnSpPr>
        <p:spPr>
          <a:xfrm>
            <a:off x="3101009" y="6533322"/>
            <a:ext cx="75537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47D1953C-7484-F1BB-D963-BD1E5E783238}"/>
              </a:ext>
            </a:extLst>
          </p:cNvPr>
          <p:cNvSpPr txBox="1"/>
          <p:nvPr userDrawn="1"/>
        </p:nvSpPr>
        <p:spPr>
          <a:xfrm>
            <a:off x="433475" y="6394822"/>
            <a:ext cx="1960793" cy="230832"/>
          </a:xfrm>
          <a:prstGeom prst="rect">
            <a:avLst/>
          </a:prstGeom>
          <a:noFill/>
        </p:spPr>
        <p:txBody>
          <a:bodyPr wrap="none" rtlCol="0">
            <a:spAutoFit/>
          </a:bodyPr>
          <a:lstStyle/>
          <a:p>
            <a:r>
              <a:rPr lang="en-SA" sz="900" b="0" i="0" dirty="0">
                <a:solidFill>
                  <a:schemeClr val="tx2"/>
                </a:solidFill>
                <a:latin typeface="ntaqat" panose="020B0303020203050203" pitchFamily="34" charset="-78"/>
                <a:cs typeface="ntaqat" panose="020B0303020203050203" pitchFamily="34" charset="-78"/>
              </a:rPr>
              <a:t>KAPSARC School Of Public Policy</a:t>
            </a:r>
          </a:p>
        </p:txBody>
      </p:sp>
      <p:pic>
        <p:nvPicPr>
          <p:cNvPr id="9" name="Picture 8" descr="A green and blue triangle shapes  Description automatically generated">
            <a:extLst>
              <a:ext uri="{FF2B5EF4-FFF2-40B4-BE49-F238E27FC236}">
                <a16:creationId xmlns:a16="http://schemas.microsoft.com/office/drawing/2014/main" id="{54DECF26-4088-6F36-844D-3FAF345491B9}"/>
              </a:ext>
            </a:extLst>
          </p:cNvPr>
          <p:cNvPicPr>
            <a:picLocks noChangeAspect="1"/>
          </p:cNvPicPr>
          <p:nvPr userDrawn="1"/>
        </p:nvPicPr>
        <p:blipFill>
          <a:blip r:embed="rId14" cstate="screen">
            <a:extLst>
              <a:ext uri="{28A0092B-C50C-407E-A947-70E740481C1C}">
                <a14:useLocalDpi xmlns:a14="http://schemas.microsoft.com/office/drawing/2010/main"/>
              </a:ext>
            </a:extLst>
          </a:blip>
          <a:stretch>
            <a:fillRect/>
          </a:stretch>
        </p:blipFill>
        <p:spPr>
          <a:xfrm>
            <a:off x="11185775" y="285612"/>
            <a:ext cx="681659" cy="374133"/>
          </a:xfrm>
          <a:prstGeom prst="rect">
            <a:avLst/>
          </a:prstGeom>
        </p:spPr>
      </p:pic>
      <p:cxnSp>
        <p:nvCxnSpPr>
          <p:cNvPr id="10" name="Straight Connector 9">
            <a:extLst>
              <a:ext uri="{FF2B5EF4-FFF2-40B4-BE49-F238E27FC236}">
                <a16:creationId xmlns:a16="http://schemas.microsoft.com/office/drawing/2014/main" id="{70915F69-2317-E942-C191-5D861E6C4367}"/>
              </a:ext>
            </a:extLst>
          </p:cNvPr>
          <p:cNvCxnSpPr>
            <a:cxnSpLocks/>
          </p:cNvCxnSpPr>
          <p:nvPr userDrawn="1"/>
        </p:nvCxnSpPr>
        <p:spPr>
          <a:xfrm>
            <a:off x="433473" y="324677"/>
            <a:ext cx="10221275"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C77A6847-B8F0-DF78-960C-72274BA26FAE}"/>
              </a:ext>
            </a:extLst>
          </p:cNvPr>
          <p:cNvSpPr txBox="1"/>
          <p:nvPr userDrawn="1">
            <p:extLst>
              <p:ext uri="{1162E1C5-73C7-4A58-AE30-91384D911F3F}">
                <p184:classification xmlns:p184="http://schemas.microsoft.com/office/powerpoint/2018/4/main" val="ftr"/>
              </p:ext>
            </p:extLst>
          </p:nvPr>
        </p:nvSpPr>
        <p:spPr>
          <a:xfrm>
            <a:off x="11885614" y="6703060"/>
            <a:ext cx="260351" cy="69250"/>
          </a:xfrm>
          <a:prstGeom prst="rect">
            <a:avLst/>
          </a:prstGeom>
        </p:spPr>
        <p:txBody>
          <a:bodyPr horzOverflow="overflow" lIns="0" tIns="0" rIns="0" bIns="0">
            <a:spAutoFit/>
          </a:bodyPr>
          <a:lstStyle/>
          <a:p>
            <a:pPr algn="l"/>
            <a:r>
              <a:rPr lang="en-US" sz="450">
                <a:solidFill>
                  <a:srgbClr val="000000"/>
                </a:solidFill>
                <a:latin typeface="Calibri" panose="020F0502020204030204" pitchFamily="34" charset="0"/>
                <a:cs typeface="Calibri" panose="020F0502020204030204" pitchFamily="34" charset="0"/>
              </a:rPr>
              <a:t>Internal</a:t>
            </a:r>
          </a:p>
        </p:txBody>
      </p:sp>
    </p:spTree>
    <p:extLst>
      <p:ext uri="{BB962C8B-B14F-4D97-AF65-F5344CB8AC3E}">
        <p14:creationId xmlns:p14="http://schemas.microsoft.com/office/powerpoint/2010/main" val="246321735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B28C3-2424-061A-AB2F-9C555324510E}"/>
              </a:ext>
            </a:extLst>
          </p:cNvPr>
          <p:cNvSpPr>
            <a:spLocks noGrp="1"/>
          </p:cNvSpPr>
          <p:nvPr>
            <p:ph type="ctrTitle"/>
          </p:nvPr>
        </p:nvSpPr>
        <p:spPr>
          <a:prstGeom prst="rect">
            <a:avLst/>
          </a:prstGeom>
        </p:spPr>
        <p:txBody>
          <a:bodyPr/>
          <a:lstStyle/>
          <a:p>
            <a:r>
              <a:rPr lang="en-US" dirty="0">
                <a:latin typeface="+mn-lt"/>
              </a:rPr>
              <a:t>Modelling Equations</a:t>
            </a:r>
          </a:p>
        </p:txBody>
      </p:sp>
    </p:spTree>
    <p:extLst>
      <p:ext uri="{BB962C8B-B14F-4D97-AF65-F5344CB8AC3E}">
        <p14:creationId xmlns:p14="http://schemas.microsoft.com/office/powerpoint/2010/main" val="956489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D8BBA-E301-5753-DD22-B378AFA116D0}"/>
              </a:ext>
            </a:extLst>
          </p:cNvPr>
          <p:cNvSpPr>
            <a:spLocks noGrp="1"/>
          </p:cNvSpPr>
          <p:nvPr>
            <p:ph type="title"/>
          </p:nvPr>
        </p:nvSpPr>
        <p:spPr/>
        <p:txBody>
          <a:bodyPr>
            <a:normAutofit/>
          </a:bodyPr>
          <a:lstStyle/>
          <a:p>
            <a:r>
              <a:rPr lang="en-US" dirty="0"/>
              <a:t>Using SUMIF</a:t>
            </a:r>
          </a:p>
        </p:txBody>
      </p:sp>
      <p:sp>
        <p:nvSpPr>
          <p:cNvPr id="3" name="Content Placeholder 2">
            <a:extLst>
              <a:ext uri="{FF2B5EF4-FFF2-40B4-BE49-F238E27FC236}">
                <a16:creationId xmlns:a16="http://schemas.microsoft.com/office/drawing/2014/main" id="{6A1432E9-91BC-78C9-7BBA-0157618A1B57}"/>
              </a:ext>
            </a:extLst>
          </p:cNvPr>
          <p:cNvSpPr>
            <a:spLocks noGrp="1"/>
          </p:cNvSpPr>
          <p:nvPr>
            <p:ph idx="1"/>
          </p:nvPr>
        </p:nvSpPr>
        <p:spPr>
          <a:xfrm>
            <a:off x="710185" y="1682210"/>
            <a:ext cx="10317479" cy="1445037"/>
          </a:xfrm>
        </p:spPr>
        <p:txBody>
          <a:bodyPr>
            <a:normAutofit lnSpcReduction="10000"/>
          </a:bodyPr>
          <a:lstStyle/>
          <a:p>
            <a:pPr algn="l"/>
            <a:r>
              <a:rPr lang="en-US" dirty="0"/>
              <a:t>The sumif function is surprisingly helpful, It has the form where a range over which to sum is the first part of the formula. Then the criteria which to sum is next and  the item to sum is the last part. </a:t>
            </a:r>
          </a:p>
          <a:p>
            <a:pPr algn="l"/>
            <a:r>
              <a:rPr lang="en-US" dirty="0"/>
              <a:t>The way the SUMIF works is illustrated below. The first screenshot shows the  result and the  second shows the inputs to the function.</a:t>
            </a:r>
          </a:p>
          <a:p>
            <a:pPr algn="l"/>
            <a:endParaRPr lang="en-US" dirty="0"/>
          </a:p>
          <a:p>
            <a:pPr algn="l"/>
            <a:endParaRPr lang="en-US" dirty="0"/>
          </a:p>
        </p:txBody>
      </p:sp>
      <p:pic>
        <p:nvPicPr>
          <p:cNvPr id="6" name="Picture 5">
            <a:extLst>
              <a:ext uri="{FF2B5EF4-FFF2-40B4-BE49-F238E27FC236}">
                <a16:creationId xmlns:a16="http://schemas.microsoft.com/office/drawing/2014/main" id="{03CC998E-07C4-434D-1152-E6BD4EEDB629}"/>
              </a:ext>
            </a:extLst>
          </p:cNvPr>
          <p:cNvPicPr>
            <a:picLocks noChangeAspect="1"/>
          </p:cNvPicPr>
          <p:nvPr/>
        </p:nvPicPr>
        <p:blipFill>
          <a:blip r:embed="rId2"/>
          <a:stretch>
            <a:fillRect/>
          </a:stretch>
        </p:blipFill>
        <p:spPr>
          <a:xfrm>
            <a:off x="1390629" y="3336390"/>
            <a:ext cx="9410741" cy="2979201"/>
          </a:xfrm>
          <a:prstGeom prst="rect">
            <a:avLst/>
          </a:prstGeom>
        </p:spPr>
      </p:pic>
    </p:spTree>
    <p:extLst>
      <p:ext uri="{BB962C8B-B14F-4D97-AF65-F5344CB8AC3E}">
        <p14:creationId xmlns:p14="http://schemas.microsoft.com/office/powerpoint/2010/main" val="1491869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A826C-640C-3A0C-C412-90E69A6E77AE}"/>
              </a:ext>
            </a:extLst>
          </p:cNvPr>
          <p:cNvSpPr>
            <a:spLocks noGrp="1"/>
          </p:cNvSpPr>
          <p:nvPr>
            <p:ph type="title"/>
          </p:nvPr>
        </p:nvSpPr>
        <p:spPr/>
        <p:txBody>
          <a:bodyPr>
            <a:normAutofit/>
          </a:bodyPr>
          <a:lstStyle/>
          <a:p>
            <a:r>
              <a:rPr lang="en-US" dirty="0"/>
              <a:t>MIN and MAX</a:t>
            </a:r>
          </a:p>
        </p:txBody>
      </p:sp>
      <p:sp>
        <p:nvSpPr>
          <p:cNvPr id="3" name="Content Placeholder 2">
            <a:extLst>
              <a:ext uri="{FF2B5EF4-FFF2-40B4-BE49-F238E27FC236}">
                <a16:creationId xmlns:a16="http://schemas.microsoft.com/office/drawing/2014/main" id="{FE649F41-7E99-02C2-9960-D43B35B8842B}"/>
              </a:ext>
            </a:extLst>
          </p:cNvPr>
          <p:cNvSpPr>
            <a:spLocks noGrp="1"/>
          </p:cNvSpPr>
          <p:nvPr>
            <p:ph idx="1"/>
          </p:nvPr>
        </p:nvSpPr>
        <p:spPr>
          <a:xfrm>
            <a:off x="608480" y="1567243"/>
            <a:ext cx="4813912" cy="4284918"/>
          </a:xfrm>
        </p:spPr>
        <p:txBody>
          <a:bodyPr>
            <a:normAutofit lnSpcReduction="10000"/>
          </a:bodyPr>
          <a:lstStyle/>
          <a:p>
            <a:r>
              <a:rPr lang="en-US" dirty="0"/>
              <a:t>The MIN and MAX functions can be very helpful in evaluating cash flow movements. If something only happens when the  cash flow is positive, the MAX function can be effective. The following use of max only picks positive numbers:</a:t>
            </a:r>
          </a:p>
          <a:p>
            <a:r>
              <a:rPr lang="en-US" dirty="0"/>
              <a:t>MAX(Number,0)</a:t>
            </a:r>
          </a:p>
          <a:p>
            <a:r>
              <a:rPr lang="en-US" dirty="0"/>
              <a:t>The MIN function can be used to test if money is available. For example, the most you can take out of a cash account can be modelled as shown below, where the most that the cash need can be is the opening balance.</a:t>
            </a:r>
          </a:p>
          <a:p>
            <a:r>
              <a:rPr lang="en-US" dirty="0"/>
              <a:t>MIN(Opening Balance, Cash Need) </a:t>
            </a:r>
          </a:p>
          <a:p>
            <a:endParaRPr lang="en-US" dirty="0"/>
          </a:p>
        </p:txBody>
      </p:sp>
      <p:pic>
        <p:nvPicPr>
          <p:cNvPr id="5" name="Picture 4">
            <a:extLst>
              <a:ext uri="{FF2B5EF4-FFF2-40B4-BE49-F238E27FC236}">
                <a16:creationId xmlns:a16="http://schemas.microsoft.com/office/drawing/2014/main" id="{D994457E-E6E8-7F9C-E7C3-28AEB4876FB1}"/>
              </a:ext>
            </a:extLst>
          </p:cNvPr>
          <p:cNvPicPr>
            <a:picLocks noChangeAspect="1"/>
          </p:cNvPicPr>
          <p:nvPr/>
        </p:nvPicPr>
        <p:blipFill>
          <a:blip r:embed="rId2"/>
          <a:stretch>
            <a:fillRect/>
          </a:stretch>
        </p:blipFill>
        <p:spPr>
          <a:xfrm>
            <a:off x="5835569" y="1388524"/>
            <a:ext cx="4632384" cy="2461734"/>
          </a:xfrm>
          <a:prstGeom prst="rect">
            <a:avLst/>
          </a:prstGeom>
        </p:spPr>
      </p:pic>
    </p:spTree>
    <p:extLst>
      <p:ext uri="{BB962C8B-B14F-4D97-AF65-F5344CB8AC3E}">
        <p14:creationId xmlns:p14="http://schemas.microsoft.com/office/powerpoint/2010/main" val="1765622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94B8B-A66D-B46B-2F8A-3878F19467F7}"/>
              </a:ext>
            </a:extLst>
          </p:cNvPr>
          <p:cNvSpPr>
            <a:spLocks noGrp="1"/>
          </p:cNvSpPr>
          <p:nvPr>
            <p:ph type="title"/>
          </p:nvPr>
        </p:nvSpPr>
        <p:spPr/>
        <p:txBody>
          <a:bodyPr>
            <a:normAutofit/>
          </a:bodyPr>
          <a:lstStyle/>
          <a:p>
            <a:r>
              <a:rPr lang="en-US" dirty="0"/>
              <a:t>Creating Flags</a:t>
            </a:r>
          </a:p>
        </p:txBody>
      </p:sp>
      <p:sp>
        <p:nvSpPr>
          <p:cNvPr id="3" name="Content Placeholder 2">
            <a:extLst>
              <a:ext uri="{FF2B5EF4-FFF2-40B4-BE49-F238E27FC236}">
                <a16:creationId xmlns:a16="http://schemas.microsoft.com/office/drawing/2014/main" id="{4DFCA4C2-E4C9-B764-07A5-0AB66782E223}"/>
              </a:ext>
            </a:extLst>
          </p:cNvPr>
          <p:cNvSpPr>
            <a:spLocks noGrp="1"/>
          </p:cNvSpPr>
          <p:nvPr>
            <p:ph idx="1"/>
          </p:nvPr>
        </p:nvSpPr>
        <p:spPr>
          <a:xfrm>
            <a:off x="749808" y="1426464"/>
            <a:ext cx="10603992" cy="4750499"/>
          </a:xfrm>
        </p:spPr>
        <p:txBody>
          <a:bodyPr/>
          <a:lstStyle/>
          <a:p>
            <a:r>
              <a:rPr lang="en-US" dirty="0"/>
              <a:t>Use Sequence or ALT, I, S</a:t>
            </a:r>
          </a:p>
          <a:p>
            <a:r>
              <a:rPr lang="en-US" dirty="0"/>
              <a:t>Flags that are TRUE/FALSE or 1/0 are used a lot in financial models</a:t>
            </a:r>
          </a:p>
          <a:p>
            <a:r>
              <a:rPr lang="en-US" dirty="0"/>
              <a:t>TRUE is the same as 1 and FALSE is the same as 0</a:t>
            </a:r>
          </a:p>
          <a:p>
            <a:r>
              <a:rPr lang="en-US" dirty="0"/>
              <a:t>Multiplying by 1 turns the number on and multiplying by 0 turns it off</a:t>
            </a:r>
          </a:p>
          <a:p>
            <a:endParaRPr lang="en-US" dirty="0"/>
          </a:p>
          <a:p>
            <a:endParaRPr lang="en-US" dirty="0"/>
          </a:p>
        </p:txBody>
      </p:sp>
      <p:pic>
        <p:nvPicPr>
          <p:cNvPr id="5" name="Picture 4">
            <a:extLst>
              <a:ext uri="{FF2B5EF4-FFF2-40B4-BE49-F238E27FC236}">
                <a16:creationId xmlns:a16="http://schemas.microsoft.com/office/drawing/2014/main" id="{4F704592-E2C3-A945-A497-5426FDF78338}"/>
              </a:ext>
            </a:extLst>
          </p:cNvPr>
          <p:cNvPicPr>
            <a:picLocks noChangeAspect="1"/>
          </p:cNvPicPr>
          <p:nvPr/>
        </p:nvPicPr>
        <p:blipFill>
          <a:blip r:embed="rId2"/>
          <a:stretch>
            <a:fillRect/>
          </a:stretch>
        </p:blipFill>
        <p:spPr>
          <a:xfrm>
            <a:off x="4015175" y="3429001"/>
            <a:ext cx="5298159" cy="3059765"/>
          </a:xfrm>
          <a:prstGeom prst="rect">
            <a:avLst/>
          </a:prstGeom>
        </p:spPr>
      </p:pic>
    </p:spTree>
    <p:extLst>
      <p:ext uri="{BB962C8B-B14F-4D97-AF65-F5344CB8AC3E}">
        <p14:creationId xmlns:p14="http://schemas.microsoft.com/office/powerpoint/2010/main" val="3744046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F9B2A-A27D-CC34-7FD2-88B07F36A991}"/>
              </a:ext>
            </a:extLst>
          </p:cNvPr>
          <p:cNvSpPr>
            <a:spLocks noGrp="1"/>
          </p:cNvSpPr>
          <p:nvPr>
            <p:ph type="title"/>
          </p:nvPr>
        </p:nvSpPr>
        <p:spPr/>
        <p:txBody>
          <a:bodyPr>
            <a:normAutofit/>
          </a:bodyPr>
          <a:lstStyle/>
          <a:p>
            <a:r>
              <a:rPr lang="en-US" dirty="0"/>
              <a:t>IF and IFS</a:t>
            </a:r>
          </a:p>
        </p:txBody>
      </p:sp>
      <p:sp>
        <p:nvSpPr>
          <p:cNvPr id="3" name="Content Placeholder 2">
            <a:extLst>
              <a:ext uri="{FF2B5EF4-FFF2-40B4-BE49-F238E27FC236}">
                <a16:creationId xmlns:a16="http://schemas.microsoft.com/office/drawing/2014/main" id="{D701523C-37C8-21A9-BB78-8DF5F19B81E1}"/>
              </a:ext>
            </a:extLst>
          </p:cNvPr>
          <p:cNvSpPr>
            <a:spLocks noGrp="1"/>
          </p:cNvSpPr>
          <p:nvPr>
            <p:ph idx="1"/>
          </p:nvPr>
        </p:nvSpPr>
        <p:spPr>
          <a:xfrm>
            <a:off x="838202" y="1377553"/>
            <a:ext cx="4904230" cy="4694063"/>
          </a:xfrm>
        </p:spPr>
        <p:txBody>
          <a:bodyPr>
            <a:normAutofit/>
          </a:bodyPr>
          <a:lstStyle/>
          <a:p>
            <a:r>
              <a:rPr lang="en-US" sz="1800" dirty="0"/>
              <a:t>I suggest not using IF statements too much</a:t>
            </a:r>
          </a:p>
          <a:p>
            <a:r>
              <a:rPr lang="en-US" sz="1800" dirty="0"/>
              <a:t>There is no excuse for long IF statements that are Nested</a:t>
            </a:r>
          </a:p>
          <a:p>
            <a:r>
              <a:rPr lang="en-US" sz="1800" dirty="0"/>
              <a:t>There is no reason to use IFS which allows multiple IF’s</a:t>
            </a:r>
          </a:p>
          <a:p>
            <a:r>
              <a:rPr lang="en-US" sz="1800" dirty="0"/>
              <a:t>Instead to the calculations in order</a:t>
            </a:r>
          </a:p>
          <a:p>
            <a:r>
              <a:rPr lang="en-US" sz="1800" dirty="0"/>
              <a:t>The form of the IF statement is</a:t>
            </a:r>
          </a:p>
          <a:p>
            <a:r>
              <a:rPr lang="en-US" sz="1800" dirty="0"/>
              <a:t>IF(TRUE, Do something, Do something else)</a:t>
            </a:r>
          </a:p>
          <a:p>
            <a:r>
              <a:rPr lang="en-US" sz="1800" dirty="0"/>
              <a:t>You can leave the false condition blank and then the result will be FALSE or zero</a:t>
            </a:r>
          </a:p>
          <a:p>
            <a:r>
              <a:rPr lang="en-US" sz="1800" dirty="0"/>
              <a:t>The initial IF statement can take a number that is anything other than zero</a:t>
            </a:r>
          </a:p>
          <a:p>
            <a:endParaRPr lang="en-US" sz="1800" dirty="0"/>
          </a:p>
        </p:txBody>
      </p:sp>
      <p:pic>
        <p:nvPicPr>
          <p:cNvPr id="5" name="Picture 4">
            <a:extLst>
              <a:ext uri="{FF2B5EF4-FFF2-40B4-BE49-F238E27FC236}">
                <a16:creationId xmlns:a16="http://schemas.microsoft.com/office/drawing/2014/main" id="{6676C2EF-633E-A932-CBC5-AB4B4EDF2671}"/>
              </a:ext>
            </a:extLst>
          </p:cNvPr>
          <p:cNvPicPr>
            <a:picLocks noChangeAspect="1"/>
          </p:cNvPicPr>
          <p:nvPr/>
        </p:nvPicPr>
        <p:blipFill>
          <a:blip r:embed="rId2"/>
          <a:stretch>
            <a:fillRect/>
          </a:stretch>
        </p:blipFill>
        <p:spPr>
          <a:xfrm>
            <a:off x="5611989" y="2067924"/>
            <a:ext cx="5855180" cy="2344055"/>
          </a:xfrm>
          <a:prstGeom prst="rect">
            <a:avLst/>
          </a:prstGeom>
        </p:spPr>
      </p:pic>
    </p:spTree>
    <p:extLst>
      <p:ext uri="{BB962C8B-B14F-4D97-AF65-F5344CB8AC3E}">
        <p14:creationId xmlns:p14="http://schemas.microsoft.com/office/powerpoint/2010/main" val="3396231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90859-D7D0-629C-0CF4-60772454DA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519E84-4BB6-4076-D7C2-65C981777FE6}"/>
              </a:ext>
            </a:extLst>
          </p:cNvPr>
          <p:cNvSpPr>
            <a:spLocks noGrp="1"/>
          </p:cNvSpPr>
          <p:nvPr>
            <p:ph type="title"/>
          </p:nvPr>
        </p:nvSpPr>
        <p:spPr/>
        <p:txBody>
          <a:bodyPr>
            <a:normAutofit/>
          </a:bodyPr>
          <a:lstStyle/>
          <a:p>
            <a:r>
              <a:rPr lang="en-US" dirty="0"/>
              <a:t>Using PMT, PV, FV</a:t>
            </a:r>
          </a:p>
        </p:txBody>
      </p:sp>
      <p:sp>
        <p:nvSpPr>
          <p:cNvPr id="3" name="Content Placeholder 2">
            <a:extLst>
              <a:ext uri="{FF2B5EF4-FFF2-40B4-BE49-F238E27FC236}">
                <a16:creationId xmlns:a16="http://schemas.microsoft.com/office/drawing/2014/main" id="{A5528C43-C36C-5719-B8A3-26DFDA2DED9F}"/>
              </a:ext>
            </a:extLst>
          </p:cNvPr>
          <p:cNvSpPr>
            <a:spLocks noGrp="1"/>
          </p:cNvSpPr>
          <p:nvPr>
            <p:ph idx="1"/>
          </p:nvPr>
        </p:nvSpPr>
        <p:spPr/>
        <p:txBody>
          <a:bodyPr>
            <a:normAutofit/>
          </a:bodyPr>
          <a:lstStyle/>
          <a:p>
            <a:r>
              <a:rPr lang="en-US" dirty="0"/>
              <a:t>The PMT function can be effective in financial models for computing level annuities over time and computing simple debt service.</a:t>
            </a:r>
          </a:p>
          <a:p>
            <a:r>
              <a:rPr lang="en-US" dirty="0"/>
              <a:t>The PMT function has the form PMT(Rate, Periods, Current Amount to Levelise)</a:t>
            </a:r>
          </a:p>
          <a:p>
            <a:endParaRPr lang="en-US" dirty="0"/>
          </a:p>
          <a:p>
            <a:r>
              <a:rPr lang="en-US" dirty="0"/>
              <a:t>The PV function can be used to compute the PV over time with a constant cash flow</a:t>
            </a:r>
          </a:p>
          <a:p>
            <a:r>
              <a:rPr lang="en-US" dirty="0"/>
              <a:t>The PV function has the form PV(Rate, Periods, Periodic Cash Flow)</a:t>
            </a:r>
          </a:p>
        </p:txBody>
      </p:sp>
    </p:spTree>
    <p:extLst>
      <p:ext uri="{BB962C8B-B14F-4D97-AF65-F5344CB8AC3E}">
        <p14:creationId xmlns:p14="http://schemas.microsoft.com/office/powerpoint/2010/main" val="161860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68FFDF8-8172-4FFD-A621-44147E857FC4}"/>
              </a:ext>
            </a:extLst>
          </p:cNvPr>
          <p:cNvSpPr>
            <a:spLocks noGrp="1"/>
          </p:cNvSpPr>
          <p:nvPr>
            <p:ph type="ctrTitle"/>
          </p:nvPr>
        </p:nvSpPr>
        <p:spPr>
          <a:xfrm>
            <a:off x="2528917" y="596766"/>
            <a:ext cx="6487132" cy="366658"/>
          </a:xfrm>
        </p:spPr>
        <p:txBody>
          <a:bodyPr/>
          <a:lstStyle/>
          <a:p>
            <a:r>
              <a:rPr lang="en-US" dirty="0"/>
              <a:t>Only Need A Few Key Functions</a:t>
            </a:r>
          </a:p>
        </p:txBody>
      </p:sp>
      <p:sp>
        <p:nvSpPr>
          <p:cNvPr id="4" name="Text Placeholder 3">
            <a:extLst>
              <a:ext uri="{FF2B5EF4-FFF2-40B4-BE49-F238E27FC236}">
                <a16:creationId xmlns:a16="http://schemas.microsoft.com/office/drawing/2014/main" id="{A0660B07-558E-4486-BA98-AE6FE051FE90}"/>
              </a:ext>
            </a:extLst>
          </p:cNvPr>
          <p:cNvSpPr>
            <a:spLocks noGrp="1"/>
          </p:cNvSpPr>
          <p:nvPr>
            <p:ph type="body" sz="quarter" idx="13"/>
          </p:nvPr>
        </p:nvSpPr>
        <p:spPr/>
        <p:txBody>
          <a:bodyPr>
            <a:normAutofit/>
          </a:bodyPr>
          <a:lstStyle/>
          <a:p>
            <a:r>
              <a:rPr lang="en-US" sz="2250" dirty="0"/>
              <a:t>In applying functions:</a:t>
            </a:r>
          </a:p>
          <a:p>
            <a:pPr lvl="1"/>
            <a:r>
              <a:rPr lang="en-US" sz="2250" dirty="0"/>
              <a:t>Use Entire Line</a:t>
            </a:r>
          </a:p>
          <a:p>
            <a:pPr lvl="1"/>
            <a:r>
              <a:rPr lang="en-US" sz="2250" dirty="0"/>
              <a:t>Sequence</a:t>
            </a:r>
          </a:p>
          <a:p>
            <a:pPr lvl="1"/>
            <a:r>
              <a:rPr lang="en-US" sz="2250" dirty="0"/>
              <a:t>Formula for TRUE/FALSE or 1,0</a:t>
            </a:r>
          </a:p>
          <a:p>
            <a:pPr lvl="1"/>
            <a:r>
              <a:rPr lang="en-US" sz="2250" dirty="0"/>
              <a:t>LOOKUP, XLOOKUP, INDEX, SUMIF is most important</a:t>
            </a:r>
          </a:p>
          <a:p>
            <a:pPr lvl="1"/>
            <a:r>
              <a:rPr lang="en-US" sz="2250" dirty="0"/>
              <a:t>XIRR, EDATE, EOMONTH</a:t>
            </a:r>
          </a:p>
          <a:p>
            <a:pPr lvl="1"/>
            <a:r>
              <a:rPr lang="en-US" sz="2250" dirty="0"/>
              <a:t>MIN and MAX </a:t>
            </a:r>
          </a:p>
          <a:p>
            <a:pPr lvl="1"/>
            <a:endParaRPr lang="en-US" sz="2250" dirty="0"/>
          </a:p>
        </p:txBody>
      </p:sp>
      <p:sp>
        <p:nvSpPr>
          <p:cNvPr id="2" name="Slide Number Placeholder 1">
            <a:extLst>
              <a:ext uri="{FF2B5EF4-FFF2-40B4-BE49-F238E27FC236}">
                <a16:creationId xmlns:a16="http://schemas.microsoft.com/office/drawing/2014/main" id="{58AD1EDB-7746-4F2C-9985-FE6F321A1BD0}"/>
              </a:ext>
            </a:extLst>
          </p:cNvPr>
          <p:cNvSpPr>
            <a:spLocks noGrp="1"/>
          </p:cNvSpPr>
          <p:nvPr>
            <p:ph type="sldNum" sz="quarter" idx="4294967295"/>
          </p:nvPr>
        </p:nvSpPr>
        <p:spPr>
          <a:xfrm>
            <a:off x="10142538" y="5710238"/>
            <a:ext cx="525462" cy="273050"/>
          </a:xfrm>
          <a:prstGeom prst="rect">
            <a:avLst/>
          </a:prstGeom>
        </p:spPr>
        <p:txBody>
          <a:bodyPr vert="horz" lIns="68580" tIns="34290" rIns="68580" bIns="34290" rtlCol="0" anchor="ctr"/>
          <a:lstStyle>
            <a:defPPr>
              <a:defRPr lang="en-US"/>
            </a:defPPr>
            <a:lvl1pPr marL="0" algn="r" defTabSz="342900" rtl="0" eaLnBrk="1" latinLnBrk="0" hangingPunct="1">
              <a:defRPr sz="900" b="1" i="0" kern="1200" baseline="0">
                <a:solidFill>
                  <a:schemeClr val="bg1"/>
                </a:solidFill>
                <a:latin typeface="Calibri" pitchFamily="34" charset="0"/>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a:lstStyle>
          <a:p>
            <a:pPr marL="0" marR="0" lvl="0" indent="0" algn="r" defTabSz="342900" rtl="0" eaLnBrk="1" fontAlgn="auto" latinLnBrk="0" hangingPunct="1">
              <a:lnSpc>
                <a:spcPct val="100000"/>
              </a:lnSpc>
              <a:spcBef>
                <a:spcPts val="0"/>
              </a:spcBef>
              <a:spcAft>
                <a:spcPts val="0"/>
              </a:spcAft>
              <a:buClrTx/>
              <a:buSzTx/>
              <a:buFontTx/>
              <a:buNone/>
              <a:tabLst/>
              <a:defRPr/>
            </a:pPr>
            <a:fld id="{544D8C8E-B901-46BC-B69F-216056E5919B}" type="slidenum">
              <a:rPr kumimoji="0" lang="en-US" sz="900" b="1" i="0" u="none" strike="noStrike" kern="1200" cap="none" spc="0" normalizeH="0" baseline="0" noProof="0">
                <a:ln>
                  <a:noFill/>
                </a:ln>
                <a:solidFill>
                  <a:srgbClr val="FFFFFF"/>
                </a:solidFill>
                <a:effectLst/>
                <a:uLnTx/>
                <a:uFillTx/>
                <a:latin typeface="Calibri" pitchFamily="34" charset="0"/>
                <a:ea typeface="+mn-ea"/>
                <a:cs typeface="+mn-cs"/>
              </a:rPr>
              <a:pPr marL="0" marR="0" lvl="0" indent="0" algn="r" defTabSz="342900" rtl="0" eaLnBrk="1" fontAlgn="auto" latinLnBrk="0" hangingPunct="1">
                <a:lnSpc>
                  <a:spcPct val="100000"/>
                </a:lnSpc>
                <a:spcBef>
                  <a:spcPts val="0"/>
                </a:spcBef>
                <a:spcAft>
                  <a:spcPts val="0"/>
                </a:spcAft>
                <a:buClrTx/>
                <a:buSzTx/>
                <a:buFontTx/>
                <a:buNone/>
                <a:tabLst/>
                <a:defRPr/>
              </a:pPr>
              <a:t>2</a:t>
            </a:fld>
            <a:endParaRPr kumimoji="0" lang="en-US" sz="9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spTree>
    <p:extLst>
      <p:ext uri="{BB962C8B-B14F-4D97-AF65-F5344CB8AC3E}">
        <p14:creationId xmlns:p14="http://schemas.microsoft.com/office/powerpoint/2010/main" val="730587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CA922-0998-869F-D0EC-DE58758594C8}"/>
              </a:ext>
            </a:extLst>
          </p:cNvPr>
          <p:cNvSpPr>
            <a:spLocks noGrp="1"/>
          </p:cNvSpPr>
          <p:nvPr>
            <p:ph type="title"/>
          </p:nvPr>
        </p:nvSpPr>
        <p:spPr/>
        <p:txBody>
          <a:bodyPr/>
          <a:lstStyle/>
          <a:p>
            <a:r>
              <a:rPr lang="en-US" dirty="0"/>
              <a:t>Sequence</a:t>
            </a:r>
          </a:p>
        </p:txBody>
      </p:sp>
      <p:sp>
        <p:nvSpPr>
          <p:cNvPr id="3" name="Content Placeholder 2">
            <a:extLst>
              <a:ext uri="{FF2B5EF4-FFF2-40B4-BE49-F238E27FC236}">
                <a16:creationId xmlns:a16="http://schemas.microsoft.com/office/drawing/2014/main" id="{77844525-7D3A-C195-16DC-9502C724327D}"/>
              </a:ext>
            </a:extLst>
          </p:cNvPr>
          <p:cNvSpPr>
            <a:spLocks noGrp="1"/>
          </p:cNvSpPr>
          <p:nvPr>
            <p:ph idx="1"/>
          </p:nvPr>
        </p:nvSpPr>
        <p:spPr/>
        <p:txBody>
          <a:bodyPr/>
          <a:lstStyle/>
          <a:p>
            <a:r>
              <a:rPr lang="en-US" dirty="0"/>
              <a:t>Relatively New</a:t>
            </a:r>
          </a:p>
          <a:p>
            <a:r>
              <a:rPr lang="en-US" dirty="0"/>
              <a:t>Use Sequence and Transpose to work with timelines</a:t>
            </a:r>
          </a:p>
          <a:p>
            <a:r>
              <a:rPr lang="en-US" dirty="0"/>
              <a:t>Sequence(rows,colums,start)</a:t>
            </a:r>
          </a:p>
          <a:p>
            <a:r>
              <a:rPr lang="en-US" dirty="0"/>
              <a:t>Rows – down the rows</a:t>
            </a:r>
          </a:p>
          <a:p>
            <a:r>
              <a:rPr lang="en-US" dirty="0"/>
              <a:t>Columns – across the columns</a:t>
            </a:r>
          </a:p>
          <a:p>
            <a:r>
              <a:rPr lang="en-US" dirty="0"/>
              <a:t>Sequence for 100 columns </a:t>
            </a:r>
            <a:r>
              <a:rPr lang="en-US" dirty="0">
                <a:sym typeface="Wingdings" panose="05000000000000000000" pitchFamily="2" charset="2"/>
              </a:rPr>
              <a:t> SEQUENCE(,100)</a:t>
            </a:r>
          </a:p>
          <a:p>
            <a:r>
              <a:rPr lang="en-US" dirty="0"/>
              <a:t>Sequence for 20 columns starting at 2026 </a:t>
            </a:r>
            <a:r>
              <a:rPr lang="en-US" dirty="0">
                <a:sym typeface="Wingdings" panose="05000000000000000000" pitchFamily="2" charset="2"/>
              </a:rPr>
              <a:t> SEQUENCE(,20,2026)</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DB59886F-9D7B-7818-1B7A-B2DAD1C35A20}"/>
              </a:ext>
            </a:extLst>
          </p:cNvPr>
          <p:cNvSpPr>
            <a:spLocks noGrp="1"/>
          </p:cNvSpPr>
          <p:nvPr>
            <p:ph type="sldNum" sz="quarter" idx="12"/>
          </p:nvPr>
        </p:nvSpPr>
        <p:spPr/>
        <p:txBody>
          <a:bodyPr/>
          <a:lstStyle/>
          <a:p>
            <a:fld id="{48F63A3B-78C7-47BE-AE5E-E10140E04643}" type="slidenum">
              <a:rPr lang="en-US" smtClean="0"/>
              <a:t>3</a:t>
            </a:fld>
            <a:endParaRPr lang="en-US" dirty="0"/>
          </a:p>
        </p:txBody>
      </p:sp>
      <p:pic>
        <p:nvPicPr>
          <p:cNvPr id="6" name="Picture 5">
            <a:extLst>
              <a:ext uri="{FF2B5EF4-FFF2-40B4-BE49-F238E27FC236}">
                <a16:creationId xmlns:a16="http://schemas.microsoft.com/office/drawing/2014/main" id="{EE06FA13-409A-0DBD-E677-C6A5BB6249C8}"/>
              </a:ext>
            </a:extLst>
          </p:cNvPr>
          <p:cNvPicPr>
            <a:picLocks noChangeAspect="1"/>
          </p:cNvPicPr>
          <p:nvPr/>
        </p:nvPicPr>
        <p:blipFill>
          <a:blip r:embed="rId2"/>
          <a:stretch>
            <a:fillRect/>
          </a:stretch>
        </p:blipFill>
        <p:spPr>
          <a:xfrm>
            <a:off x="729739" y="4966898"/>
            <a:ext cx="9982713" cy="1435174"/>
          </a:xfrm>
          <a:prstGeom prst="rect">
            <a:avLst/>
          </a:prstGeom>
        </p:spPr>
      </p:pic>
    </p:spTree>
    <p:extLst>
      <p:ext uri="{BB962C8B-B14F-4D97-AF65-F5344CB8AC3E}">
        <p14:creationId xmlns:p14="http://schemas.microsoft.com/office/powerpoint/2010/main" val="2557237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03836-1450-9BA6-5BCB-AACFDCFC4F31}"/>
              </a:ext>
            </a:extLst>
          </p:cNvPr>
          <p:cNvSpPr>
            <a:spLocks noGrp="1"/>
          </p:cNvSpPr>
          <p:nvPr>
            <p:ph type="title"/>
          </p:nvPr>
        </p:nvSpPr>
        <p:spPr/>
        <p:txBody>
          <a:bodyPr/>
          <a:lstStyle/>
          <a:p>
            <a:r>
              <a:rPr lang="en-US" dirty="0"/>
              <a:t>Short-cut for closing end of area</a:t>
            </a:r>
          </a:p>
        </p:txBody>
      </p:sp>
      <p:sp>
        <p:nvSpPr>
          <p:cNvPr id="3" name="Content Placeholder 2">
            <a:extLst>
              <a:ext uri="{FF2B5EF4-FFF2-40B4-BE49-F238E27FC236}">
                <a16:creationId xmlns:a16="http://schemas.microsoft.com/office/drawing/2014/main" id="{CD7E21B8-86D1-FFED-68B9-9F3465FB7E2D}"/>
              </a:ext>
            </a:extLst>
          </p:cNvPr>
          <p:cNvSpPr>
            <a:spLocks noGrp="1"/>
          </p:cNvSpPr>
          <p:nvPr>
            <p:ph idx="1"/>
          </p:nvPr>
        </p:nvSpPr>
        <p:spPr/>
        <p:txBody>
          <a:bodyPr/>
          <a:lstStyle/>
          <a:p>
            <a:r>
              <a:rPr lang="en-US" dirty="0"/>
              <a:t>CNTL, </a:t>
            </a:r>
            <a:r>
              <a:rPr lang="en-US" dirty="0">
                <a:sym typeface="Wingdings" panose="05000000000000000000" pitchFamily="2" charset="2"/>
              </a:rPr>
              <a:t> moves to end</a:t>
            </a:r>
          </a:p>
          <a:p>
            <a:r>
              <a:rPr lang="en-US" dirty="0">
                <a:sym typeface="Wingdings" panose="05000000000000000000" pitchFamily="2" charset="2"/>
              </a:rPr>
              <a:t>Go one cell to the right</a:t>
            </a:r>
          </a:p>
          <a:p>
            <a:r>
              <a:rPr lang="en-US" dirty="0">
                <a:sym typeface="Wingdings" panose="05000000000000000000" pitchFamily="2" charset="2"/>
              </a:rPr>
              <a:t>SHIFT, CNTL  selects entire area</a:t>
            </a:r>
          </a:p>
          <a:p>
            <a:r>
              <a:rPr lang="en-US" dirty="0">
                <a:sym typeface="Wingdings" panose="05000000000000000000" pitchFamily="2" charset="2"/>
              </a:rPr>
              <a:t>CNTL, SPACE  selects entire column</a:t>
            </a:r>
          </a:p>
          <a:p>
            <a:r>
              <a:rPr lang="en-US" dirty="0">
                <a:sym typeface="Wingdings" panose="05000000000000000000" pitchFamily="2" charset="2"/>
              </a:rPr>
              <a:t>SHIFT, CNTL, 0  Hides selection</a:t>
            </a:r>
          </a:p>
          <a:p>
            <a:endParaRPr lang="en-US" dirty="0"/>
          </a:p>
        </p:txBody>
      </p:sp>
      <p:sp>
        <p:nvSpPr>
          <p:cNvPr id="4" name="Slide Number Placeholder 3">
            <a:extLst>
              <a:ext uri="{FF2B5EF4-FFF2-40B4-BE49-F238E27FC236}">
                <a16:creationId xmlns:a16="http://schemas.microsoft.com/office/drawing/2014/main" id="{B45B6DE0-1813-186C-27CC-98F8C3FC3CE8}"/>
              </a:ext>
            </a:extLst>
          </p:cNvPr>
          <p:cNvSpPr>
            <a:spLocks noGrp="1"/>
          </p:cNvSpPr>
          <p:nvPr>
            <p:ph type="sldNum" sz="quarter" idx="12"/>
          </p:nvPr>
        </p:nvSpPr>
        <p:spPr/>
        <p:txBody>
          <a:bodyPr/>
          <a:lstStyle/>
          <a:p>
            <a:fld id="{48F63A3B-78C7-47BE-AE5E-E10140E04643}" type="slidenum">
              <a:rPr lang="en-US" smtClean="0"/>
              <a:t>4</a:t>
            </a:fld>
            <a:endParaRPr lang="en-US" dirty="0"/>
          </a:p>
        </p:txBody>
      </p:sp>
      <p:pic>
        <p:nvPicPr>
          <p:cNvPr id="6" name="Picture 5">
            <a:extLst>
              <a:ext uri="{FF2B5EF4-FFF2-40B4-BE49-F238E27FC236}">
                <a16:creationId xmlns:a16="http://schemas.microsoft.com/office/drawing/2014/main" id="{ED8A6670-258A-8B77-4E1A-505244BF14E8}"/>
              </a:ext>
            </a:extLst>
          </p:cNvPr>
          <p:cNvPicPr>
            <a:picLocks noChangeAspect="1"/>
          </p:cNvPicPr>
          <p:nvPr/>
        </p:nvPicPr>
        <p:blipFill>
          <a:blip r:embed="rId2"/>
          <a:stretch>
            <a:fillRect/>
          </a:stretch>
        </p:blipFill>
        <p:spPr>
          <a:xfrm>
            <a:off x="5303519" y="1646236"/>
            <a:ext cx="6418699" cy="3518146"/>
          </a:xfrm>
          <a:prstGeom prst="rect">
            <a:avLst/>
          </a:prstGeom>
        </p:spPr>
      </p:pic>
    </p:spTree>
    <p:extLst>
      <p:ext uri="{BB962C8B-B14F-4D97-AF65-F5344CB8AC3E}">
        <p14:creationId xmlns:p14="http://schemas.microsoft.com/office/powerpoint/2010/main" val="617015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1CCE3-8EBB-316D-1004-1EFE665F85FD}"/>
              </a:ext>
            </a:extLst>
          </p:cNvPr>
          <p:cNvSpPr>
            <a:spLocks noGrp="1"/>
          </p:cNvSpPr>
          <p:nvPr>
            <p:ph type="title"/>
          </p:nvPr>
        </p:nvSpPr>
        <p:spPr/>
        <p:txBody>
          <a:bodyPr/>
          <a:lstStyle/>
          <a:p>
            <a:r>
              <a:rPr lang="en-US" dirty="0"/>
              <a:t>Formula for TRUE/FALSE</a:t>
            </a:r>
          </a:p>
        </p:txBody>
      </p:sp>
      <p:sp>
        <p:nvSpPr>
          <p:cNvPr id="3" name="Content Placeholder 2">
            <a:extLst>
              <a:ext uri="{FF2B5EF4-FFF2-40B4-BE49-F238E27FC236}">
                <a16:creationId xmlns:a16="http://schemas.microsoft.com/office/drawing/2014/main" id="{94953C39-8877-ED31-F647-2EB675B29713}"/>
              </a:ext>
            </a:extLst>
          </p:cNvPr>
          <p:cNvSpPr>
            <a:spLocks noGrp="1"/>
          </p:cNvSpPr>
          <p:nvPr>
            <p:ph idx="1"/>
          </p:nvPr>
        </p:nvSpPr>
        <p:spPr>
          <a:xfrm>
            <a:off x="408432" y="1555742"/>
            <a:ext cx="7839456" cy="4309999"/>
          </a:xfrm>
        </p:spPr>
        <p:txBody>
          <a:bodyPr/>
          <a:lstStyle/>
          <a:p>
            <a:r>
              <a:rPr lang="en-US" dirty="0"/>
              <a:t>In excel, TRUE is normally 1 </a:t>
            </a:r>
          </a:p>
          <a:p>
            <a:r>
              <a:rPr lang="en-US" dirty="0"/>
              <a:t>False is normally 0</a:t>
            </a:r>
          </a:p>
          <a:p>
            <a:r>
              <a:rPr lang="en-US" dirty="0"/>
              <a:t>Can turn things on an off with TRUE/FALSE</a:t>
            </a:r>
          </a:p>
          <a:p>
            <a:r>
              <a:rPr lang="en-US" dirty="0"/>
              <a:t>Equations</a:t>
            </a:r>
          </a:p>
          <a:p>
            <a:r>
              <a:rPr lang="en-US" dirty="0"/>
              <a:t>=1=1 </a:t>
            </a:r>
            <a:r>
              <a:rPr lang="en-US" dirty="0">
                <a:sym typeface="Wingdings" panose="05000000000000000000" pitchFamily="2" charset="2"/>
              </a:rPr>
              <a:t> TRUE</a:t>
            </a:r>
          </a:p>
          <a:p>
            <a:r>
              <a:rPr lang="en-US" dirty="0"/>
              <a:t>=1=0 </a:t>
            </a:r>
            <a:r>
              <a:rPr lang="en-US" dirty="0">
                <a:sym typeface="Wingdings" panose="05000000000000000000" pitchFamily="2" charset="2"/>
              </a:rPr>
              <a:t> FALSE</a:t>
            </a:r>
          </a:p>
          <a:p>
            <a:r>
              <a:rPr lang="en-US" dirty="0">
                <a:sym typeface="Wingdings" panose="05000000000000000000" pitchFamily="2" charset="2"/>
              </a:rPr>
              <a:t>=and(TRUE,TRUE), and(1,1)  TRUE</a:t>
            </a:r>
          </a:p>
          <a:p>
            <a:r>
              <a:rPr lang="en-US" dirty="0">
                <a:sym typeface="Wingdings" panose="05000000000000000000" pitchFamily="2" charset="2"/>
              </a:rPr>
              <a:t>=and(TRUE,FALSE), and(1,0  FALSE</a:t>
            </a:r>
          </a:p>
          <a:p>
            <a:r>
              <a:rPr lang="en-US" dirty="0">
                <a:sym typeface="Wingdings" panose="05000000000000000000" pitchFamily="2" charset="2"/>
              </a:rPr>
              <a:t>=or(FALSE,FALSE), or(0,0)  FALSE</a:t>
            </a:r>
          </a:p>
          <a:p>
            <a:r>
              <a:rPr lang="en-US" dirty="0">
                <a:sym typeface="Wingdings" panose="05000000000000000000" pitchFamily="2" charset="2"/>
              </a:rPr>
              <a:t>=or(TRUE,FALSE), and(1,0  TRUE</a:t>
            </a:r>
          </a:p>
          <a:p>
            <a:endParaRPr lang="en-US" dirty="0"/>
          </a:p>
          <a:p>
            <a:endParaRPr lang="en-US" dirty="0"/>
          </a:p>
        </p:txBody>
      </p:sp>
      <p:sp>
        <p:nvSpPr>
          <p:cNvPr id="4" name="Slide Number Placeholder 3">
            <a:extLst>
              <a:ext uri="{FF2B5EF4-FFF2-40B4-BE49-F238E27FC236}">
                <a16:creationId xmlns:a16="http://schemas.microsoft.com/office/drawing/2014/main" id="{A4929031-6CA7-E54E-90A8-5801BFE77CFE}"/>
              </a:ext>
            </a:extLst>
          </p:cNvPr>
          <p:cNvSpPr>
            <a:spLocks noGrp="1"/>
          </p:cNvSpPr>
          <p:nvPr>
            <p:ph type="sldNum" sz="quarter" idx="12"/>
          </p:nvPr>
        </p:nvSpPr>
        <p:spPr/>
        <p:txBody>
          <a:bodyPr/>
          <a:lstStyle/>
          <a:p>
            <a:fld id="{48F63A3B-78C7-47BE-AE5E-E10140E04643}" type="slidenum">
              <a:rPr lang="en-US" smtClean="0"/>
              <a:t>5</a:t>
            </a:fld>
            <a:endParaRPr lang="en-US" dirty="0"/>
          </a:p>
        </p:txBody>
      </p:sp>
      <p:pic>
        <p:nvPicPr>
          <p:cNvPr id="6" name="Picture 5">
            <a:extLst>
              <a:ext uri="{FF2B5EF4-FFF2-40B4-BE49-F238E27FC236}">
                <a16:creationId xmlns:a16="http://schemas.microsoft.com/office/drawing/2014/main" id="{53A67F75-0AF7-48EA-0AF4-94AC2C0593B8}"/>
              </a:ext>
            </a:extLst>
          </p:cNvPr>
          <p:cNvPicPr>
            <a:picLocks noChangeAspect="1"/>
          </p:cNvPicPr>
          <p:nvPr/>
        </p:nvPicPr>
        <p:blipFill>
          <a:blip r:embed="rId2"/>
          <a:stretch>
            <a:fillRect/>
          </a:stretch>
        </p:blipFill>
        <p:spPr>
          <a:xfrm>
            <a:off x="5699058" y="1984248"/>
            <a:ext cx="6211763" cy="3318010"/>
          </a:xfrm>
          <a:prstGeom prst="rect">
            <a:avLst/>
          </a:prstGeom>
        </p:spPr>
      </p:pic>
    </p:spTree>
    <p:extLst>
      <p:ext uri="{BB962C8B-B14F-4D97-AF65-F5344CB8AC3E}">
        <p14:creationId xmlns:p14="http://schemas.microsoft.com/office/powerpoint/2010/main" val="1837240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23999-4091-6215-2F79-EC61B17FF961}"/>
              </a:ext>
            </a:extLst>
          </p:cNvPr>
          <p:cNvSpPr>
            <a:spLocks noGrp="1"/>
          </p:cNvSpPr>
          <p:nvPr>
            <p:ph type="title"/>
          </p:nvPr>
        </p:nvSpPr>
        <p:spPr/>
        <p:txBody>
          <a:bodyPr>
            <a:normAutofit/>
          </a:bodyPr>
          <a:lstStyle/>
          <a:p>
            <a:r>
              <a:rPr lang="en-US" dirty="0"/>
              <a:t>Using Lookup</a:t>
            </a:r>
          </a:p>
        </p:txBody>
      </p:sp>
      <p:sp>
        <p:nvSpPr>
          <p:cNvPr id="3" name="Content Placeholder 2">
            <a:extLst>
              <a:ext uri="{FF2B5EF4-FFF2-40B4-BE49-F238E27FC236}">
                <a16:creationId xmlns:a16="http://schemas.microsoft.com/office/drawing/2014/main" id="{9EF1BF60-5A30-2A83-9EA3-CD7F67219A83}"/>
              </a:ext>
            </a:extLst>
          </p:cNvPr>
          <p:cNvSpPr>
            <a:spLocks noGrp="1"/>
          </p:cNvSpPr>
          <p:nvPr>
            <p:ph idx="1"/>
          </p:nvPr>
        </p:nvSpPr>
        <p:spPr>
          <a:xfrm>
            <a:off x="173736" y="1747641"/>
            <a:ext cx="4166789" cy="2475109"/>
          </a:xfrm>
        </p:spPr>
        <p:txBody>
          <a:bodyPr>
            <a:normAutofit lnSpcReduction="10000"/>
          </a:bodyPr>
          <a:lstStyle/>
          <a:p>
            <a:pPr algn="l"/>
            <a:r>
              <a:rPr lang="en-US" dirty="0"/>
              <a:t>Never use </a:t>
            </a:r>
            <a:r>
              <a:rPr lang="en-US" dirty="0" err="1"/>
              <a:t>Hlookup</a:t>
            </a:r>
            <a:r>
              <a:rPr lang="en-US" dirty="0"/>
              <a:t> or </a:t>
            </a:r>
            <a:r>
              <a:rPr lang="en-US" dirty="0" err="1"/>
              <a:t>Vlookup</a:t>
            </a:r>
            <a:endParaRPr lang="en-US" dirty="0"/>
          </a:p>
          <a:p>
            <a:pPr algn="l"/>
            <a:r>
              <a:rPr lang="en-US" dirty="0"/>
              <a:t>First find the item being looked-up</a:t>
            </a:r>
          </a:p>
          <a:p>
            <a:pPr algn="l"/>
            <a:r>
              <a:rPr lang="en-US" dirty="0"/>
              <a:t>Second associate the look-up with a series that is related to the above item</a:t>
            </a:r>
          </a:p>
          <a:p>
            <a:pPr algn="l"/>
            <a:r>
              <a:rPr lang="en-US" dirty="0"/>
              <a:t>Third point to the result that has the same array format (a whole line)</a:t>
            </a:r>
          </a:p>
          <a:p>
            <a:pPr algn="l"/>
            <a:endParaRPr lang="en-US" dirty="0"/>
          </a:p>
        </p:txBody>
      </p:sp>
      <p:pic>
        <p:nvPicPr>
          <p:cNvPr id="7" name="Picture 6">
            <a:extLst>
              <a:ext uri="{FF2B5EF4-FFF2-40B4-BE49-F238E27FC236}">
                <a16:creationId xmlns:a16="http://schemas.microsoft.com/office/drawing/2014/main" id="{9EA1188F-E606-5FD3-3074-FB13910A3F3D}"/>
              </a:ext>
            </a:extLst>
          </p:cNvPr>
          <p:cNvPicPr>
            <a:picLocks noChangeAspect="1"/>
          </p:cNvPicPr>
          <p:nvPr/>
        </p:nvPicPr>
        <p:blipFill>
          <a:blip r:embed="rId2"/>
          <a:stretch>
            <a:fillRect/>
          </a:stretch>
        </p:blipFill>
        <p:spPr>
          <a:xfrm>
            <a:off x="5986877" y="1372132"/>
            <a:ext cx="4882550" cy="2475109"/>
          </a:xfrm>
          <a:prstGeom prst="rect">
            <a:avLst/>
          </a:prstGeom>
        </p:spPr>
      </p:pic>
      <p:pic>
        <p:nvPicPr>
          <p:cNvPr id="5" name="Picture 4">
            <a:extLst>
              <a:ext uri="{FF2B5EF4-FFF2-40B4-BE49-F238E27FC236}">
                <a16:creationId xmlns:a16="http://schemas.microsoft.com/office/drawing/2014/main" id="{CF9EC3F7-673F-B387-E1FF-A23AF7CC34E7}"/>
              </a:ext>
            </a:extLst>
          </p:cNvPr>
          <p:cNvPicPr>
            <a:picLocks noChangeAspect="1"/>
          </p:cNvPicPr>
          <p:nvPr/>
        </p:nvPicPr>
        <p:blipFill>
          <a:blip r:embed="rId3"/>
          <a:stretch>
            <a:fillRect/>
          </a:stretch>
        </p:blipFill>
        <p:spPr>
          <a:xfrm>
            <a:off x="1409982" y="4095601"/>
            <a:ext cx="9547578" cy="2397272"/>
          </a:xfrm>
          <a:prstGeom prst="rect">
            <a:avLst/>
          </a:prstGeom>
        </p:spPr>
      </p:pic>
    </p:spTree>
    <p:extLst>
      <p:ext uri="{BB962C8B-B14F-4D97-AF65-F5344CB8AC3E}">
        <p14:creationId xmlns:p14="http://schemas.microsoft.com/office/powerpoint/2010/main" val="2310924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4A9C5-F89A-2392-A268-839F27EB7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3C7C64-EE6A-96BE-C314-925D9ECB0FDE}"/>
              </a:ext>
            </a:extLst>
          </p:cNvPr>
          <p:cNvSpPr>
            <a:spLocks noGrp="1"/>
          </p:cNvSpPr>
          <p:nvPr>
            <p:ph type="title"/>
          </p:nvPr>
        </p:nvSpPr>
        <p:spPr/>
        <p:txBody>
          <a:bodyPr>
            <a:normAutofit/>
          </a:bodyPr>
          <a:lstStyle/>
          <a:p>
            <a:r>
              <a:rPr lang="en-US" dirty="0"/>
              <a:t>Using </a:t>
            </a:r>
            <a:r>
              <a:rPr lang="en-US" dirty="0" err="1"/>
              <a:t>XLookup</a:t>
            </a:r>
            <a:endParaRPr lang="en-US" dirty="0"/>
          </a:p>
        </p:txBody>
      </p:sp>
      <p:sp>
        <p:nvSpPr>
          <p:cNvPr id="3" name="Content Placeholder 2">
            <a:extLst>
              <a:ext uri="{FF2B5EF4-FFF2-40B4-BE49-F238E27FC236}">
                <a16:creationId xmlns:a16="http://schemas.microsoft.com/office/drawing/2014/main" id="{83344E93-91F7-9AB4-E03A-CF87210B8D23}"/>
              </a:ext>
            </a:extLst>
          </p:cNvPr>
          <p:cNvSpPr>
            <a:spLocks noGrp="1"/>
          </p:cNvSpPr>
          <p:nvPr>
            <p:ph idx="1"/>
          </p:nvPr>
        </p:nvSpPr>
        <p:spPr>
          <a:xfrm>
            <a:off x="173736" y="1747642"/>
            <a:ext cx="4820130" cy="1909958"/>
          </a:xfrm>
        </p:spPr>
        <p:txBody>
          <a:bodyPr>
            <a:normAutofit fontScale="92500" lnSpcReduction="10000"/>
          </a:bodyPr>
          <a:lstStyle/>
          <a:p>
            <a:pPr algn="l"/>
            <a:r>
              <a:rPr lang="en-US" dirty="0"/>
              <a:t>Never use </a:t>
            </a:r>
            <a:r>
              <a:rPr lang="en-US" dirty="0" err="1"/>
              <a:t>Hlookup</a:t>
            </a:r>
            <a:r>
              <a:rPr lang="en-US" dirty="0"/>
              <a:t> or </a:t>
            </a:r>
            <a:r>
              <a:rPr lang="en-US" dirty="0" err="1"/>
              <a:t>Vlookup</a:t>
            </a:r>
            <a:endParaRPr lang="en-US" dirty="0"/>
          </a:p>
          <a:p>
            <a:pPr algn="l"/>
            <a:r>
              <a:rPr lang="en-US" dirty="0"/>
              <a:t>First find the item being looked-up</a:t>
            </a:r>
          </a:p>
          <a:p>
            <a:pPr algn="l"/>
            <a:r>
              <a:rPr lang="en-US" dirty="0"/>
              <a:t>Second associate the look-up with a series that is related to the above item</a:t>
            </a:r>
          </a:p>
          <a:p>
            <a:pPr algn="l"/>
            <a:r>
              <a:rPr lang="en-US" dirty="0"/>
              <a:t>Third point to the result that has the same array format (a whole line)</a:t>
            </a:r>
          </a:p>
          <a:p>
            <a:pPr algn="l"/>
            <a:endParaRPr lang="en-US" dirty="0"/>
          </a:p>
        </p:txBody>
      </p:sp>
      <p:sp>
        <p:nvSpPr>
          <p:cNvPr id="4" name="Content Placeholder 2">
            <a:extLst>
              <a:ext uri="{FF2B5EF4-FFF2-40B4-BE49-F238E27FC236}">
                <a16:creationId xmlns:a16="http://schemas.microsoft.com/office/drawing/2014/main" id="{838B0FB9-A1E5-1BAC-8644-87222EA6FA24}"/>
              </a:ext>
            </a:extLst>
          </p:cNvPr>
          <p:cNvSpPr txBox="1">
            <a:spLocks/>
          </p:cNvSpPr>
          <p:nvPr/>
        </p:nvSpPr>
        <p:spPr>
          <a:xfrm>
            <a:off x="5441412" y="1940878"/>
            <a:ext cx="4820130" cy="144151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With XLOOKUP can find exact match</a:t>
            </a:r>
          </a:p>
          <a:p>
            <a:r>
              <a:rPr lang="en-US" dirty="0"/>
              <a:t>With XLOOKUP can put in values if there is nothing found</a:t>
            </a:r>
          </a:p>
          <a:p>
            <a:endParaRPr lang="en-US" dirty="0"/>
          </a:p>
        </p:txBody>
      </p:sp>
      <p:pic>
        <p:nvPicPr>
          <p:cNvPr id="8" name="Picture 7">
            <a:extLst>
              <a:ext uri="{FF2B5EF4-FFF2-40B4-BE49-F238E27FC236}">
                <a16:creationId xmlns:a16="http://schemas.microsoft.com/office/drawing/2014/main" id="{2DDE170A-5424-15F3-7B1C-886EA3815320}"/>
              </a:ext>
            </a:extLst>
          </p:cNvPr>
          <p:cNvPicPr>
            <a:picLocks noChangeAspect="1"/>
          </p:cNvPicPr>
          <p:nvPr/>
        </p:nvPicPr>
        <p:blipFill>
          <a:blip r:embed="rId2"/>
          <a:stretch>
            <a:fillRect/>
          </a:stretch>
        </p:blipFill>
        <p:spPr>
          <a:xfrm>
            <a:off x="1563623" y="3887377"/>
            <a:ext cx="8945165" cy="2834255"/>
          </a:xfrm>
          <a:prstGeom prst="rect">
            <a:avLst/>
          </a:prstGeom>
        </p:spPr>
      </p:pic>
    </p:spTree>
    <p:extLst>
      <p:ext uri="{BB962C8B-B14F-4D97-AF65-F5344CB8AC3E}">
        <p14:creationId xmlns:p14="http://schemas.microsoft.com/office/powerpoint/2010/main" val="1826858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766E8-7702-0360-771F-CB07997B0FB9}"/>
              </a:ext>
            </a:extLst>
          </p:cNvPr>
          <p:cNvSpPr>
            <a:spLocks noGrp="1"/>
          </p:cNvSpPr>
          <p:nvPr>
            <p:ph type="title"/>
          </p:nvPr>
        </p:nvSpPr>
        <p:spPr/>
        <p:txBody>
          <a:bodyPr>
            <a:normAutofit/>
          </a:bodyPr>
          <a:lstStyle/>
          <a:p>
            <a:r>
              <a:rPr lang="en-US" dirty="0"/>
              <a:t>Using Index (In InputC)</a:t>
            </a:r>
          </a:p>
        </p:txBody>
      </p:sp>
      <p:sp>
        <p:nvSpPr>
          <p:cNvPr id="3" name="Content Placeholder 2">
            <a:extLst>
              <a:ext uri="{FF2B5EF4-FFF2-40B4-BE49-F238E27FC236}">
                <a16:creationId xmlns:a16="http://schemas.microsoft.com/office/drawing/2014/main" id="{573C6DDA-68AD-7DF3-AEC3-40C30A8F5F32}"/>
              </a:ext>
            </a:extLst>
          </p:cNvPr>
          <p:cNvSpPr>
            <a:spLocks noGrp="1"/>
          </p:cNvSpPr>
          <p:nvPr>
            <p:ph idx="1"/>
          </p:nvPr>
        </p:nvSpPr>
        <p:spPr>
          <a:xfrm>
            <a:off x="543051" y="1798668"/>
            <a:ext cx="3550158" cy="3560191"/>
          </a:xfrm>
        </p:spPr>
        <p:txBody>
          <a:bodyPr>
            <a:normAutofit/>
          </a:bodyPr>
          <a:lstStyle/>
          <a:p>
            <a:r>
              <a:rPr lang="en-US" dirty="0"/>
              <a:t>With the INDEX, first include an area (often a single row or single column)</a:t>
            </a:r>
          </a:p>
          <a:p>
            <a:r>
              <a:rPr lang="en-US" dirty="0"/>
              <a:t>Then give the column number (for a single row) or the row number for a single column</a:t>
            </a:r>
          </a:p>
          <a:p>
            <a:r>
              <a:rPr lang="en-US" dirty="0"/>
              <a:t>In the example below there is a single row and a column number that defines a scenario</a:t>
            </a:r>
          </a:p>
          <a:p>
            <a:endParaRPr lang="en-US" dirty="0"/>
          </a:p>
        </p:txBody>
      </p:sp>
      <p:pic>
        <p:nvPicPr>
          <p:cNvPr id="8" name="Picture 7">
            <a:extLst>
              <a:ext uri="{FF2B5EF4-FFF2-40B4-BE49-F238E27FC236}">
                <a16:creationId xmlns:a16="http://schemas.microsoft.com/office/drawing/2014/main" id="{CDD74DF3-FF37-823B-BE13-403173724270}"/>
              </a:ext>
            </a:extLst>
          </p:cNvPr>
          <p:cNvPicPr>
            <a:picLocks noChangeAspect="1"/>
          </p:cNvPicPr>
          <p:nvPr/>
        </p:nvPicPr>
        <p:blipFill>
          <a:blip r:embed="rId2"/>
          <a:stretch>
            <a:fillRect/>
          </a:stretch>
        </p:blipFill>
        <p:spPr>
          <a:xfrm>
            <a:off x="4507851" y="1655065"/>
            <a:ext cx="7428117" cy="2005488"/>
          </a:xfrm>
          <a:prstGeom prst="rect">
            <a:avLst/>
          </a:prstGeom>
        </p:spPr>
      </p:pic>
      <p:pic>
        <p:nvPicPr>
          <p:cNvPr id="10" name="Picture 9">
            <a:extLst>
              <a:ext uri="{FF2B5EF4-FFF2-40B4-BE49-F238E27FC236}">
                <a16:creationId xmlns:a16="http://schemas.microsoft.com/office/drawing/2014/main" id="{C3DC9910-5426-B6F6-FC41-09D7F3616010}"/>
              </a:ext>
            </a:extLst>
          </p:cNvPr>
          <p:cNvPicPr>
            <a:picLocks noChangeAspect="1"/>
          </p:cNvPicPr>
          <p:nvPr/>
        </p:nvPicPr>
        <p:blipFill>
          <a:blip r:embed="rId3"/>
          <a:stretch>
            <a:fillRect/>
          </a:stretch>
        </p:blipFill>
        <p:spPr>
          <a:xfrm>
            <a:off x="4507851" y="4039678"/>
            <a:ext cx="7539601" cy="1890181"/>
          </a:xfrm>
          <a:prstGeom prst="rect">
            <a:avLst/>
          </a:prstGeom>
        </p:spPr>
      </p:pic>
    </p:spTree>
    <p:extLst>
      <p:ext uri="{BB962C8B-B14F-4D97-AF65-F5344CB8AC3E}">
        <p14:creationId xmlns:p14="http://schemas.microsoft.com/office/powerpoint/2010/main" val="1380732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9CB93-16EF-A622-FAE7-BF2DD1A0E147}"/>
              </a:ext>
            </a:extLst>
          </p:cNvPr>
          <p:cNvSpPr>
            <a:spLocks noGrp="1"/>
          </p:cNvSpPr>
          <p:nvPr>
            <p:ph type="title"/>
          </p:nvPr>
        </p:nvSpPr>
        <p:spPr/>
        <p:txBody>
          <a:bodyPr>
            <a:normAutofit/>
          </a:bodyPr>
          <a:lstStyle/>
          <a:p>
            <a:r>
              <a:rPr lang="en-US" dirty="0"/>
              <a:t>Using EDATE and EOMONTH</a:t>
            </a:r>
          </a:p>
        </p:txBody>
      </p:sp>
      <p:sp>
        <p:nvSpPr>
          <p:cNvPr id="3" name="Content Placeholder 2">
            <a:extLst>
              <a:ext uri="{FF2B5EF4-FFF2-40B4-BE49-F238E27FC236}">
                <a16:creationId xmlns:a16="http://schemas.microsoft.com/office/drawing/2014/main" id="{366361A3-BC4A-6458-8636-C2A9E5EBE99B}"/>
              </a:ext>
            </a:extLst>
          </p:cNvPr>
          <p:cNvSpPr>
            <a:spLocks noGrp="1"/>
          </p:cNvSpPr>
          <p:nvPr>
            <p:ph idx="1"/>
          </p:nvPr>
        </p:nvSpPr>
        <p:spPr/>
        <p:txBody>
          <a:bodyPr/>
          <a:lstStyle/>
          <a:p>
            <a:r>
              <a:rPr lang="en-US" dirty="0"/>
              <a:t>Why EDATE and EOMONTH are better than DATE</a:t>
            </a:r>
          </a:p>
          <a:p>
            <a:r>
              <a:rPr lang="en-US" dirty="0"/>
              <a:t>Because months do not have 30 or 31 days and years can have 366 days, the EDATE and EOMONTH can be very helpful.</a:t>
            </a:r>
          </a:p>
          <a:p>
            <a:r>
              <a:rPr lang="en-US" dirty="0"/>
              <a:t>EDATE has the form EDATE(Start Date, Number of Months)</a:t>
            </a:r>
          </a:p>
          <a:p>
            <a:r>
              <a:rPr lang="en-US" dirty="0"/>
              <a:t>EOMONTH has the form EMONTH(Start Date, Number of Months)</a:t>
            </a:r>
          </a:p>
          <a:p>
            <a:r>
              <a:rPr lang="en-US" dirty="0"/>
              <a:t>SHIFT,CNTL,F3 for Formatting Months</a:t>
            </a:r>
          </a:p>
          <a:p>
            <a:endParaRPr lang="en-US" dirty="0"/>
          </a:p>
          <a:p>
            <a:endParaRPr lang="en-US" dirty="0"/>
          </a:p>
        </p:txBody>
      </p:sp>
      <p:pic>
        <p:nvPicPr>
          <p:cNvPr id="5" name="Picture 4">
            <a:extLst>
              <a:ext uri="{FF2B5EF4-FFF2-40B4-BE49-F238E27FC236}">
                <a16:creationId xmlns:a16="http://schemas.microsoft.com/office/drawing/2014/main" id="{45AF8DB5-E73B-FDD4-4EAA-7FEA597BF910}"/>
              </a:ext>
            </a:extLst>
          </p:cNvPr>
          <p:cNvPicPr>
            <a:picLocks noChangeAspect="1"/>
          </p:cNvPicPr>
          <p:nvPr/>
        </p:nvPicPr>
        <p:blipFill>
          <a:blip r:embed="rId2"/>
          <a:stretch>
            <a:fillRect/>
          </a:stretch>
        </p:blipFill>
        <p:spPr>
          <a:xfrm>
            <a:off x="6306957" y="3881217"/>
            <a:ext cx="4534133" cy="1162110"/>
          </a:xfrm>
          <a:prstGeom prst="rect">
            <a:avLst/>
          </a:prstGeom>
        </p:spPr>
      </p:pic>
    </p:spTree>
    <p:extLst>
      <p:ext uri="{BB962C8B-B14F-4D97-AF65-F5344CB8AC3E}">
        <p14:creationId xmlns:p14="http://schemas.microsoft.com/office/powerpoint/2010/main" val="1494472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KAPSARC 1">
      <a:dk1>
        <a:srgbClr val="000000"/>
      </a:dk1>
      <a:lt1>
        <a:srgbClr val="FFFFFF"/>
      </a:lt1>
      <a:dk2>
        <a:srgbClr val="7F7F7F"/>
      </a:dk2>
      <a:lt2>
        <a:srgbClr val="CCCCCC"/>
      </a:lt2>
      <a:accent1>
        <a:srgbClr val="3E9B64"/>
      </a:accent1>
      <a:accent2>
        <a:srgbClr val="11545B"/>
      </a:accent2>
      <a:accent3>
        <a:srgbClr val="98CC76"/>
      </a:accent3>
      <a:accent4>
        <a:srgbClr val="FF8E38"/>
      </a:accent4>
      <a:accent5>
        <a:srgbClr val="70989D"/>
      </a:accent5>
      <a:accent6>
        <a:srgbClr val="8BC3A2"/>
      </a:accent6>
      <a:hlink>
        <a:srgbClr val="98CC76"/>
      </a:hlink>
      <a:folHlink>
        <a:srgbClr val="7F7F7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847</Words>
  <Application>Microsoft Office PowerPoint</Application>
  <PresentationFormat>Widescreen</PresentationFormat>
  <Paragraphs>89</Paragraphs>
  <Slides>14</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14</vt:i4>
      </vt:variant>
    </vt:vector>
  </HeadingPairs>
  <TitlesOfParts>
    <vt:vector size="26" baseType="lpstr">
      <vt:lpstr>Aptos</vt:lpstr>
      <vt:lpstr>Aptos Display</vt:lpstr>
      <vt:lpstr>Arial</vt:lpstr>
      <vt:lpstr>Calibri</vt:lpstr>
      <vt:lpstr>Calibri Light</vt:lpstr>
      <vt:lpstr>Courier New</vt:lpstr>
      <vt:lpstr>ntaqat</vt:lpstr>
      <vt:lpstr>Rockwell</vt:lpstr>
      <vt:lpstr>Wingdings</vt:lpstr>
      <vt:lpstr>Wingdings 2</vt:lpstr>
      <vt:lpstr>Office Theme</vt:lpstr>
      <vt:lpstr>1_Office Theme</vt:lpstr>
      <vt:lpstr>Modelling Equations</vt:lpstr>
      <vt:lpstr>Only Need A Few Key Functions</vt:lpstr>
      <vt:lpstr>Sequence</vt:lpstr>
      <vt:lpstr>Short-cut for closing end of area</vt:lpstr>
      <vt:lpstr>Formula for TRUE/FALSE</vt:lpstr>
      <vt:lpstr>Using Lookup</vt:lpstr>
      <vt:lpstr>Using XLookup</vt:lpstr>
      <vt:lpstr>Using Index (In InputC)</vt:lpstr>
      <vt:lpstr>Using EDATE and EOMONTH</vt:lpstr>
      <vt:lpstr>Using SUMIF</vt:lpstr>
      <vt:lpstr>MIN and MAX</vt:lpstr>
      <vt:lpstr>Creating Flags</vt:lpstr>
      <vt:lpstr>IF and IFS</vt:lpstr>
      <vt:lpstr>Using PMT, PV, FV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Edward Bodmer</dc:creator>
  <cp:lastModifiedBy>Edward Bodmer</cp:lastModifiedBy>
  <cp:revision>3</cp:revision>
  <dcterms:created xsi:type="dcterms:W3CDTF">2026-06-17T11:31:05Z</dcterms:created>
  <dcterms:modified xsi:type="dcterms:W3CDTF">2026-06-28T05:50:52Z</dcterms:modified>
</cp:coreProperties>
</file>