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4"/>
  </p:sldMasterIdLst>
  <p:notesMasterIdLst>
    <p:notesMasterId r:id="rId337"/>
  </p:notesMasterIdLst>
  <p:handoutMasterIdLst>
    <p:handoutMasterId r:id="rId338"/>
  </p:handoutMasterIdLst>
  <p:sldIdLst>
    <p:sldId id="4655" r:id="rId5"/>
    <p:sldId id="4656" r:id="rId6"/>
    <p:sldId id="4488" r:id="rId7"/>
    <p:sldId id="4537" r:id="rId8"/>
    <p:sldId id="4356" r:id="rId9"/>
    <p:sldId id="4591" r:id="rId10"/>
    <p:sldId id="4286" r:id="rId11"/>
    <p:sldId id="4277" r:id="rId12"/>
    <p:sldId id="4361" r:id="rId13"/>
    <p:sldId id="4362" r:id="rId14"/>
    <p:sldId id="4354" r:id="rId15"/>
    <p:sldId id="4134" r:id="rId16"/>
    <p:sldId id="4366" r:id="rId17"/>
    <p:sldId id="4381" r:id="rId18"/>
    <p:sldId id="3926" r:id="rId19"/>
    <p:sldId id="3623" r:id="rId20"/>
    <p:sldId id="4365" r:id="rId21"/>
    <p:sldId id="2067" r:id="rId22"/>
    <p:sldId id="2068" r:id="rId23"/>
    <p:sldId id="3691" r:id="rId24"/>
    <p:sldId id="4133" r:id="rId25"/>
    <p:sldId id="3931" r:id="rId26"/>
    <p:sldId id="3932" r:id="rId27"/>
    <p:sldId id="1238" r:id="rId28"/>
    <p:sldId id="4367" r:id="rId29"/>
    <p:sldId id="4370" r:id="rId30"/>
    <p:sldId id="4660" r:id="rId31"/>
    <p:sldId id="4657" r:id="rId32"/>
    <p:sldId id="3513" r:id="rId33"/>
    <p:sldId id="3989" r:id="rId34"/>
    <p:sldId id="4124" r:id="rId35"/>
    <p:sldId id="4267" r:id="rId36"/>
    <p:sldId id="3933" r:id="rId37"/>
    <p:sldId id="4092" r:id="rId38"/>
    <p:sldId id="2641" r:id="rId39"/>
    <p:sldId id="3516" r:id="rId40"/>
    <p:sldId id="2561" r:id="rId41"/>
    <p:sldId id="4661" r:id="rId42"/>
    <p:sldId id="4372" r:id="rId43"/>
    <p:sldId id="1851" r:id="rId44"/>
    <p:sldId id="4658" r:id="rId45"/>
    <p:sldId id="4659" r:id="rId46"/>
    <p:sldId id="1706" r:id="rId47"/>
    <p:sldId id="4652" r:id="rId48"/>
    <p:sldId id="4202" r:id="rId49"/>
    <p:sldId id="4171" r:id="rId50"/>
    <p:sldId id="4156" r:id="rId51"/>
    <p:sldId id="4218" r:id="rId52"/>
    <p:sldId id="4220" r:id="rId53"/>
    <p:sldId id="263" r:id="rId54"/>
    <p:sldId id="4178" r:id="rId55"/>
    <p:sldId id="4213" r:id="rId56"/>
    <p:sldId id="4489" r:id="rId57"/>
    <p:sldId id="4503" r:id="rId58"/>
    <p:sldId id="4490" r:id="rId59"/>
    <p:sldId id="4497" r:id="rId60"/>
    <p:sldId id="4504" r:id="rId61"/>
    <p:sldId id="4505" r:id="rId62"/>
    <p:sldId id="4498" r:id="rId63"/>
    <p:sldId id="4499" r:id="rId64"/>
    <p:sldId id="4500" r:id="rId65"/>
    <p:sldId id="4481" r:id="rId66"/>
    <p:sldId id="4506" r:id="rId67"/>
    <p:sldId id="4373" r:id="rId68"/>
    <p:sldId id="4376" r:id="rId69"/>
    <p:sldId id="4507" r:id="rId70"/>
    <p:sldId id="4374" r:id="rId71"/>
    <p:sldId id="4375" r:id="rId72"/>
    <p:sldId id="4377" r:id="rId73"/>
    <p:sldId id="4206" r:id="rId74"/>
    <p:sldId id="4207" r:id="rId75"/>
    <p:sldId id="4212" r:id="rId76"/>
    <p:sldId id="4211" r:id="rId77"/>
    <p:sldId id="4482" r:id="rId78"/>
    <p:sldId id="3588" r:id="rId79"/>
    <p:sldId id="4383" r:id="rId80"/>
    <p:sldId id="4369" r:id="rId81"/>
    <p:sldId id="4268" r:id="rId82"/>
    <p:sldId id="1720" r:id="rId83"/>
    <p:sldId id="295" r:id="rId84"/>
    <p:sldId id="294" r:id="rId85"/>
    <p:sldId id="1679" r:id="rId86"/>
    <p:sldId id="296" r:id="rId87"/>
    <p:sldId id="4630" r:id="rId88"/>
    <p:sldId id="1731" r:id="rId89"/>
    <p:sldId id="4382" r:id="rId90"/>
    <p:sldId id="4610" r:id="rId91"/>
    <p:sldId id="4629" r:id="rId92"/>
    <p:sldId id="4163" r:id="rId93"/>
    <p:sldId id="4165" r:id="rId94"/>
    <p:sldId id="4224" r:id="rId95"/>
    <p:sldId id="4191" r:id="rId96"/>
    <p:sldId id="4193" r:id="rId97"/>
    <p:sldId id="4270" r:id="rId98"/>
    <p:sldId id="4384" r:id="rId99"/>
    <p:sldId id="4380" r:id="rId100"/>
    <p:sldId id="4385" r:id="rId101"/>
    <p:sldId id="4386" r:id="rId102"/>
    <p:sldId id="1974" r:id="rId103"/>
    <p:sldId id="4437" r:id="rId104"/>
    <p:sldId id="2625" r:id="rId105"/>
    <p:sldId id="1798" r:id="rId106"/>
    <p:sldId id="4515" r:id="rId107"/>
    <p:sldId id="4513" r:id="rId108"/>
    <p:sldId id="4379" r:id="rId109"/>
    <p:sldId id="4508" r:id="rId110"/>
    <p:sldId id="279" r:id="rId111"/>
    <p:sldId id="280" r:id="rId112"/>
    <p:sldId id="2053" r:id="rId113"/>
    <p:sldId id="2055" r:id="rId114"/>
    <p:sldId id="1742" r:id="rId115"/>
    <p:sldId id="2062" r:id="rId116"/>
    <p:sldId id="1843" r:id="rId117"/>
    <p:sldId id="1761" r:id="rId118"/>
    <p:sldId id="1598" r:id="rId119"/>
    <p:sldId id="4485" r:id="rId120"/>
    <p:sldId id="3935" r:id="rId121"/>
    <p:sldId id="3595" r:id="rId122"/>
    <p:sldId id="3936" r:id="rId123"/>
    <p:sldId id="3937" r:id="rId124"/>
    <p:sldId id="3596" r:id="rId125"/>
    <p:sldId id="4487" r:id="rId126"/>
    <p:sldId id="4469" r:id="rId127"/>
    <p:sldId id="2563" r:id="rId128"/>
    <p:sldId id="4077" r:id="rId129"/>
    <p:sldId id="4371" r:id="rId130"/>
    <p:sldId id="1033" r:id="rId131"/>
    <p:sldId id="1508" r:id="rId132"/>
    <p:sldId id="1061" r:id="rId133"/>
    <p:sldId id="1502" r:id="rId134"/>
    <p:sldId id="1073" r:id="rId135"/>
    <p:sldId id="1767" r:id="rId136"/>
    <p:sldId id="1768" r:id="rId137"/>
    <p:sldId id="1772" r:id="rId138"/>
    <p:sldId id="1764" r:id="rId139"/>
    <p:sldId id="1771" r:id="rId140"/>
    <p:sldId id="4654" r:id="rId141"/>
    <p:sldId id="1774" r:id="rId142"/>
    <p:sldId id="1479" r:id="rId143"/>
    <p:sldId id="1427" r:id="rId144"/>
    <p:sldId id="1895" r:id="rId145"/>
    <p:sldId id="4614" r:id="rId146"/>
    <p:sldId id="4516" r:id="rId147"/>
    <p:sldId id="4254" r:id="rId148"/>
    <p:sldId id="4426" r:id="rId149"/>
    <p:sldId id="1879" r:id="rId150"/>
    <p:sldId id="1872" r:id="rId151"/>
    <p:sldId id="1867" r:id="rId152"/>
    <p:sldId id="4464" r:id="rId153"/>
    <p:sldId id="4316" r:id="rId154"/>
    <p:sldId id="4317" r:id="rId155"/>
    <p:sldId id="4208" r:id="rId156"/>
    <p:sldId id="4465" r:id="rId157"/>
    <p:sldId id="4228" r:id="rId158"/>
    <p:sldId id="4226" r:id="rId159"/>
    <p:sldId id="4217" r:id="rId160"/>
    <p:sldId id="4214" r:id="rId161"/>
    <p:sldId id="4215" r:id="rId162"/>
    <p:sldId id="4216" r:id="rId163"/>
    <p:sldId id="4227" r:id="rId164"/>
    <p:sldId id="4451" r:id="rId165"/>
    <p:sldId id="4450" r:id="rId166"/>
    <p:sldId id="4452" r:id="rId167"/>
    <p:sldId id="2554" r:id="rId168"/>
    <p:sldId id="2430" r:id="rId169"/>
    <p:sldId id="4477" r:id="rId170"/>
    <p:sldId id="4269" r:id="rId171"/>
    <p:sldId id="4318" r:id="rId172"/>
    <p:sldId id="4449" r:id="rId173"/>
    <p:sldId id="4466" r:id="rId174"/>
    <p:sldId id="4468" r:id="rId175"/>
    <p:sldId id="4427" r:id="rId176"/>
    <p:sldId id="4471" r:id="rId177"/>
    <p:sldId id="4470" r:id="rId178"/>
    <p:sldId id="4473" r:id="rId179"/>
    <p:sldId id="4332" r:id="rId180"/>
    <p:sldId id="4333" r:id="rId181"/>
    <p:sldId id="4474" r:id="rId182"/>
    <p:sldId id="4334" r:id="rId183"/>
    <p:sldId id="4330" r:id="rId184"/>
    <p:sldId id="4429" r:id="rId185"/>
    <p:sldId id="4335" r:id="rId186"/>
    <p:sldId id="4479" r:id="rId187"/>
    <p:sldId id="4329" r:id="rId188"/>
    <p:sldId id="4321" r:id="rId189"/>
    <p:sldId id="4478" r:id="rId190"/>
    <p:sldId id="1927" r:id="rId191"/>
    <p:sldId id="1821" r:id="rId192"/>
    <p:sldId id="4549" r:id="rId193"/>
    <p:sldId id="4550" r:id="rId194"/>
    <p:sldId id="4551" r:id="rId195"/>
    <p:sldId id="2063" r:id="rId196"/>
    <p:sldId id="4442" r:id="rId197"/>
    <p:sldId id="4480" r:id="rId198"/>
    <p:sldId id="1951" r:id="rId199"/>
    <p:sldId id="1897" r:id="rId200"/>
    <p:sldId id="1889" r:id="rId201"/>
    <p:sldId id="1890" r:id="rId202"/>
    <p:sldId id="4430" r:id="rId203"/>
    <p:sldId id="4435" r:id="rId204"/>
    <p:sldId id="4531" r:id="rId205"/>
    <p:sldId id="4340" r:id="rId206"/>
    <p:sldId id="4646" r:id="rId207"/>
    <p:sldId id="4440" r:id="rId208"/>
    <p:sldId id="4436" r:id="rId209"/>
    <p:sldId id="1958" r:id="rId210"/>
    <p:sldId id="4431" r:id="rId211"/>
    <p:sldId id="4339" r:id="rId212"/>
    <p:sldId id="4438" r:id="rId213"/>
    <p:sldId id="4343" r:id="rId214"/>
    <p:sldId id="4341" r:id="rId215"/>
    <p:sldId id="4162" r:id="rId216"/>
    <p:sldId id="4164" r:id="rId217"/>
    <p:sldId id="1760" r:id="rId218"/>
    <p:sldId id="1504" r:id="rId219"/>
    <p:sldId id="1500" r:id="rId220"/>
    <p:sldId id="4453" r:id="rId221"/>
    <p:sldId id="2006" r:id="rId222"/>
    <p:sldId id="4545" r:id="rId223"/>
    <p:sldId id="4615" r:id="rId224"/>
    <p:sldId id="2007" r:id="rId225"/>
    <p:sldId id="4617" r:id="rId226"/>
    <p:sldId id="1727" r:id="rId227"/>
    <p:sldId id="4393" r:id="rId228"/>
    <p:sldId id="4394" r:id="rId229"/>
    <p:sldId id="405" r:id="rId230"/>
    <p:sldId id="4517" r:id="rId231"/>
    <p:sldId id="4613" r:id="rId232"/>
    <p:sldId id="4518" r:id="rId233"/>
    <p:sldId id="4404" r:id="rId234"/>
    <p:sldId id="4395" r:id="rId235"/>
    <p:sldId id="2399" r:id="rId236"/>
    <p:sldId id="3877" r:id="rId237"/>
    <p:sldId id="2512" r:id="rId238"/>
    <p:sldId id="4519" r:id="rId239"/>
    <p:sldId id="4400" r:id="rId240"/>
    <p:sldId id="4401" r:id="rId241"/>
    <p:sldId id="4403" r:id="rId242"/>
    <p:sldId id="4402" r:id="rId243"/>
    <p:sldId id="4406" r:id="rId244"/>
    <p:sldId id="4407" r:id="rId245"/>
    <p:sldId id="4408" r:id="rId246"/>
    <p:sldId id="4409" r:id="rId247"/>
    <p:sldId id="4250" r:id="rId248"/>
    <p:sldId id="4251" r:id="rId249"/>
    <p:sldId id="4324" r:id="rId250"/>
    <p:sldId id="4048" r:id="rId251"/>
    <p:sldId id="4259" r:id="rId252"/>
    <p:sldId id="4441" r:id="rId253"/>
    <p:sldId id="4415" r:id="rId254"/>
    <p:sldId id="1930" r:id="rId255"/>
    <p:sldId id="4419" r:id="rId256"/>
    <p:sldId id="4420" r:id="rId257"/>
    <p:sldId id="4492" r:id="rId258"/>
    <p:sldId id="4510" r:id="rId259"/>
    <p:sldId id="4413" r:id="rId260"/>
    <p:sldId id="4445" r:id="rId261"/>
    <p:sldId id="4511" r:id="rId262"/>
    <p:sldId id="4322" r:id="rId263"/>
    <p:sldId id="4495" r:id="rId264"/>
    <p:sldId id="4639" r:id="rId265"/>
    <p:sldId id="4542" r:id="rId266"/>
    <p:sldId id="3987" r:id="rId267"/>
    <p:sldId id="4323" r:id="rId268"/>
    <p:sldId id="4325" r:id="rId269"/>
    <p:sldId id="4326" r:id="rId270"/>
    <p:sldId id="4327" r:id="rId271"/>
    <p:sldId id="4328" r:id="rId272"/>
    <p:sldId id="4641" r:id="rId273"/>
    <p:sldId id="4459" r:id="rId274"/>
    <p:sldId id="661" r:id="rId275"/>
    <p:sldId id="4011" r:id="rId276"/>
    <p:sldId id="4010" r:id="rId277"/>
    <p:sldId id="3515" r:id="rId278"/>
    <p:sldId id="4529" r:id="rId279"/>
    <p:sldId id="4416" r:id="rId280"/>
    <p:sldId id="4528" r:id="rId281"/>
    <p:sldId id="4432" r:id="rId282"/>
    <p:sldId id="4446" r:id="rId283"/>
    <p:sldId id="4447" r:id="rId284"/>
    <p:sldId id="4422" r:id="rId285"/>
    <p:sldId id="4444" r:id="rId286"/>
    <p:sldId id="4417" r:id="rId287"/>
    <p:sldId id="4443" r:id="rId288"/>
    <p:sldId id="782" r:id="rId289"/>
    <p:sldId id="4448" r:id="rId290"/>
    <p:sldId id="4454" r:id="rId291"/>
    <p:sldId id="4455" r:id="rId292"/>
    <p:sldId id="4456" r:id="rId293"/>
    <p:sldId id="4637" r:id="rId294"/>
    <p:sldId id="4457" r:id="rId295"/>
    <p:sldId id="4631" r:id="rId296"/>
    <p:sldId id="4462" r:id="rId297"/>
    <p:sldId id="4463" r:id="rId298"/>
    <p:sldId id="4534" r:id="rId299"/>
    <p:sldId id="783" r:id="rId300"/>
    <p:sldId id="2064" r:id="rId301"/>
    <p:sldId id="4653" r:id="rId302"/>
    <p:sldId id="4186" r:id="rId303"/>
    <p:sldId id="4234" r:id="rId304"/>
    <p:sldId id="4235" r:id="rId305"/>
    <p:sldId id="4236" r:id="rId306"/>
    <p:sldId id="4237" r:id="rId307"/>
    <p:sldId id="4239" r:id="rId308"/>
    <p:sldId id="4238" r:id="rId309"/>
    <p:sldId id="4240" r:id="rId310"/>
    <p:sldId id="4587" r:id="rId311"/>
    <p:sldId id="4588" r:id="rId312"/>
    <p:sldId id="4638" r:id="rId313"/>
    <p:sldId id="4601" r:id="rId314"/>
    <p:sldId id="4589" r:id="rId315"/>
    <p:sldId id="4599" r:id="rId316"/>
    <p:sldId id="4600" r:id="rId317"/>
    <p:sldId id="4595" r:id="rId318"/>
    <p:sldId id="4597" r:id="rId319"/>
    <p:sldId id="4606" r:id="rId320"/>
    <p:sldId id="4635" r:id="rId321"/>
    <p:sldId id="4605" r:id="rId322"/>
    <p:sldId id="4596" r:id="rId323"/>
    <p:sldId id="4590" r:id="rId324"/>
    <p:sldId id="4602" r:id="rId325"/>
    <p:sldId id="4633" r:id="rId326"/>
    <p:sldId id="4632" r:id="rId327"/>
    <p:sldId id="4640" r:id="rId328"/>
    <p:sldId id="4598" r:id="rId329"/>
    <p:sldId id="4603" r:id="rId330"/>
    <p:sldId id="4604" r:id="rId331"/>
    <p:sldId id="4607" r:id="rId332"/>
    <p:sldId id="4634" r:id="rId333"/>
    <p:sldId id="4608" r:id="rId334"/>
    <p:sldId id="4609" r:id="rId335"/>
    <p:sldId id="4636" r:id="rId336"/>
  </p:sldIdLst>
  <p:sldSz cx="121920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2E58"/>
    <a:srgbClr val="003A63"/>
    <a:srgbClr val="1111FB"/>
    <a:srgbClr val="FF9933"/>
    <a:srgbClr val="756BF9"/>
    <a:srgbClr val="454545"/>
    <a:srgbClr val="0D7BB6"/>
    <a:srgbClr val="043F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404" autoAdjust="0"/>
  </p:normalViewPr>
  <p:slideViewPr>
    <p:cSldViewPr snapToGrid="0">
      <p:cViewPr varScale="1">
        <p:scale>
          <a:sx n="67" d="100"/>
          <a:sy n="67" d="100"/>
        </p:scale>
        <p:origin x="572" y="44"/>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notesViewPr>
    <p:cSldViewPr snapToGrid="0">
      <p:cViewPr varScale="1">
        <p:scale>
          <a:sx n="77" d="100"/>
          <a:sy n="77" d="100"/>
        </p:scale>
        <p:origin x="3120" y="9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99" Type="http://schemas.openxmlformats.org/officeDocument/2006/relationships/slide" Target="slides/slide295.xml"/><Relationship Id="rId21" Type="http://schemas.openxmlformats.org/officeDocument/2006/relationships/slide" Target="slides/slide17.xml"/><Relationship Id="rId63" Type="http://schemas.openxmlformats.org/officeDocument/2006/relationships/slide" Target="slides/slide59.xml"/><Relationship Id="rId159" Type="http://schemas.openxmlformats.org/officeDocument/2006/relationships/slide" Target="slides/slide155.xml"/><Relationship Id="rId324" Type="http://schemas.openxmlformats.org/officeDocument/2006/relationships/slide" Target="slides/slide320.xml"/><Relationship Id="rId170" Type="http://schemas.openxmlformats.org/officeDocument/2006/relationships/slide" Target="slides/slide166.xml"/><Relationship Id="rId226" Type="http://schemas.openxmlformats.org/officeDocument/2006/relationships/slide" Target="slides/slide222.xml"/><Relationship Id="rId268" Type="http://schemas.openxmlformats.org/officeDocument/2006/relationships/slide" Target="slides/slide264.xml"/><Relationship Id="rId32" Type="http://schemas.openxmlformats.org/officeDocument/2006/relationships/slide" Target="slides/slide28.xml"/><Relationship Id="rId74" Type="http://schemas.openxmlformats.org/officeDocument/2006/relationships/slide" Target="slides/slide70.xml"/><Relationship Id="rId128" Type="http://schemas.openxmlformats.org/officeDocument/2006/relationships/slide" Target="slides/slide124.xml"/><Relationship Id="rId335" Type="http://schemas.openxmlformats.org/officeDocument/2006/relationships/slide" Target="slides/slide331.xml"/><Relationship Id="rId5" Type="http://schemas.openxmlformats.org/officeDocument/2006/relationships/slide" Target="slides/slide1.xml"/><Relationship Id="rId181" Type="http://schemas.openxmlformats.org/officeDocument/2006/relationships/slide" Target="slides/slide177.xml"/><Relationship Id="rId237" Type="http://schemas.openxmlformats.org/officeDocument/2006/relationships/slide" Target="slides/slide233.xml"/><Relationship Id="rId279" Type="http://schemas.openxmlformats.org/officeDocument/2006/relationships/slide" Target="slides/slide275.xml"/><Relationship Id="rId43" Type="http://schemas.openxmlformats.org/officeDocument/2006/relationships/slide" Target="slides/slide39.xml"/><Relationship Id="rId139" Type="http://schemas.openxmlformats.org/officeDocument/2006/relationships/slide" Target="slides/slide135.xml"/><Relationship Id="rId290" Type="http://schemas.openxmlformats.org/officeDocument/2006/relationships/slide" Target="slides/slide286.xml"/><Relationship Id="rId304" Type="http://schemas.openxmlformats.org/officeDocument/2006/relationships/slide" Target="slides/slide300.xml"/><Relationship Id="rId85" Type="http://schemas.openxmlformats.org/officeDocument/2006/relationships/slide" Target="slides/slide81.xml"/><Relationship Id="rId150" Type="http://schemas.openxmlformats.org/officeDocument/2006/relationships/slide" Target="slides/slide146.xml"/><Relationship Id="rId192" Type="http://schemas.openxmlformats.org/officeDocument/2006/relationships/slide" Target="slides/slide188.xml"/><Relationship Id="rId206" Type="http://schemas.openxmlformats.org/officeDocument/2006/relationships/slide" Target="slides/slide202.xml"/><Relationship Id="rId248" Type="http://schemas.openxmlformats.org/officeDocument/2006/relationships/slide" Target="slides/slide244.xml"/><Relationship Id="rId12" Type="http://schemas.openxmlformats.org/officeDocument/2006/relationships/slide" Target="slides/slide8.xml"/><Relationship Id="rId108" Type="http://schemas.openxmlformats.org/officeDocument/2006/relationships/slide" Target="slides/slide104.xml"/><Relationship Id="rId315" Type="http://schemas.openxmlformats.org/officeDocument/2006/relationships/slide" Target="slides/slide311.xml"/><Relationship Id="rId54" Type="http://schemas.openxmlformats.org/officeDocument/2006/relationships/slide" Target="slides/slide50.xml"/><Relationship Id="rId96" Type="http://schemas.openxmlformats.org/officeDocument/2006/relationships/slide" Target="slides/slide92.xml"/><Relationship Id="rId161" Type="http://schemas.openxmlformats.org/officeDocument/2006/relationships/slide" Target="slides/slide157.xml"/><Relationship Id="rId217" Type="http://schemas.openxmlformats.org/officeDocument/2006/relationships/slide" Target="slides/slide213.xml"/><Relationship Id="rId259" Type="http://schemas.openxmlformats.org/officeDocument/2006/relationships/slide" Target="slides/slide255.xml"/><Relationship Id="rId23" Type="http://schemas.openxmlformats.org/officeDocument/2006/relationships/slide" Target="slides/slide19.xml"/><Relationship Id="rId119" Type="http://schemas.openxmlformats.org/officeDocument/2006/relationships/slide" Target="slides/slide115.xml"/><Relationship Id="rId270" Type="http://schemas.openxmlformats.org/officeDocument/2006/relationships/slide" Target="slides/slide266.xml"/><Relationship Id="rId326" Type="http://schemas.openxmlformats.org/officeDocument/2006/relationships/slide" Target="slides/slide322.xml"/><Relationship Id="rId65" Type="http://schemas.openxmlformats.org/officeDocument/2006/relationships/slide" Target="slides/slide61.xml"/><Relationship Id="rId130" Type="http://schemas.openxmlformats.org/officeDocument/2006/relationships/slide" Target="slides/slide126.xml"/><Relationship Id="rId172" Type="http://schemas.openxmlformats.org/officeDocument/2006/relationships/slide" Target="slides/slide168.xml"/><Relationship Id="rId228" Type="http://schemas.openxmlformats.org/officeDocument/2006/relationships/slide" Target="slides/slide224.xml"/><Relationship Id="rId281" Type="http://schemas.openxmlformats.org/officeDocument/2006/relationships/slide" Target="slides/slide277.xml"/><Relationship Id="rId337" Type="http://schemas.openxmlformats.org/officeDocument/2006/relationships/notesMaster" Target="notesMasters/notesMaster1.xml"/><Relationship Id="rId34" Type="http://schemas.openxmlformats.org/officeDocument/2006/relationships/slide" Target="slides/slide30.xml"/><Relationship Id="rId76" Type="http://schemas.openxmlformats.org/officeDocument/2006/relationships/slide" Target="slides/slide72.xml"/><Relationship Id="rId141" Type="http://schemas.openxmlformats.org/officeDocument/2006/relationships/slide" Target="slides/slide137.xml"/><Relationship Id="rId7" Type="http://schemas.openxmlformats.org/officeDocument/2006/relationships/slide" Target="slides/slide3.xml"/><Relationship Id="rId183" Type="http://schemas.openxmlformats.org/officeDocument/2006/relationships/slide" Target="slides/slide179.xml"/><Relationship Id="rId239" Type="http://schemas.openxmlformats.org/officeDocument/2006/relationships/slide" Target="slides/slide235.xml"/><Relationship Id="rId250" Type="http://schemas.openxmlformats.org/officeDocument/2006/relationships/slide" Target="slides/slide246.xml"/><Relationship Id="rId292" Type="http://schemas.openxmlformats.org/officeDocument/2006/relationships/slide" Target="slides/slide288.xml"/><Relationship Id="rId306" Type="http://schemas.openxmlformats.org/officeDocument/2006/relationships/slide" Target="slides/slide302.xml"/><Relationship Id="rId45" Type="http://schemas.openxmlformats.org/officeDocument/2006/relationships/slide" Target="slides/slide41.xml"/><Relationship Id="rId87" Type="http://schemas.openxmlformats.org/officeDocument/2006/relationships/slide" Target="slides/slide83.xml"/><Relationship Id="rId110" Type="http://schemas.openxmlformats.org/officeDocument/2006/relationships/slide" Target="slides/slide106.xml"/><Relationship Id="rId152" Type="http://schemas.openxmlformats.org/officeDocument/2006/relationships/slide" Target="slides/slide148.xml"/><Relationship Id="rId194" Type="http://schemas.openxmlformats.org/officeDocument/2006/relationships/slide" Target="slides/slide190.xml"/><Relationship Id="rId208" Type="http://schemas.openxmlformats.org/officeDocument/2006/relationships/slide" Target="slides/slide204.xml"/><Relationship Id="rId240" Type="http://schemas.openxmlformats.org/officeDocument/2006/relationships/slide" Target="slides/slide236.xml"/><Relationship Id="rId261" Type="http://schemas.openxmlformats.org/officeDocument/2006/relationships/slide" Target="slides/slide257.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282" Type="http://schemas.openxmlformats.org/officeDocument/2006/relationships/slide" Target="slides/slide278.xml"/><Relationship Id="rId317" Type="http://schemas.openxmlformats.org/officeDocument/2006/relationships/slide" Target="slides/slide313.xml"/><Relationship Id="rId338" Type="http://schemas.openxmlformats.org/officeDocument/2006/relationships/handoutMaster" Target="handoutMasters/handoutMaster1.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230" Type="http://schemas.openxmlformats.org/officeDocument/2006/relationships/slide" Target="slides/slide226.xml"/><Relationship Id="rId251" Type="http://schemas.openxmlformats.org/officeDocument/2006/relationships/slide" Target="slides/slide247.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72" Type="http://schemas.openxmlformats.org/officeDocument/2006/relationships/slide" Target="slides/slide268.xml"/><Relationship Id="rId293" Type="http://schemas.openxmlformats.org/officeDocument/2006/relationships/slide" Target="slides/slide289.xml"/><Relationship Id="rId307" Type="http://schemas.openxmlformats.org/officeDocument/2006/relationships/slide" Target="slides/slide303.xml"/><Relationship Id="rId328" Type="http://schemas.openxmlformats.org/officeDocument/2006/relationships/slide" Target="slides/slide324.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220" Type="http://schemas.openxmlformats.org/officeDocument/2006/relationships/slide" Target="slides/slide216.xml"/><Relationship Id="rId241" Type="http://schemas.openxmlformats.org/officeDocument/2006/relationships/slide" Target="slides/slide23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262" Type="http://schemas.openxmlformats.org/officeDocument/2006/relationships/slide" Target="slides/slide258.xml"/><Relationship Id="rId283" Type="http://schemas.openxmlformats.org/officeDocument/2006/relationships/slide" Target="slides/slide279.xml"/><Relationship Id="rId318" Type="http://schemas.openxmlformats.org/officeDocument/2006/relationships/slide" Target="slides/slide314.xml"/><Relationship Id="rId339" Type="http://schemas.openxmlformats.org/officeDocument/2006/relationships/presProps" Target="presProps.xml"/><Relationship Id="rId78" Type="http://schemas.openxmlformats.org/officeDocument/2006/relationships/slide" Target="slides/slide74.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64" Type="http://schemas.openxmlformats.org/officeDocument/2006/relationships/slide" Target="slides/slide160.xml"/><Relationship Id="rId185" Type="http://schemas.openxmlformats.org/officeDocument/2006/relationships/slide" Target="slides/slide181.xml"/><Relationship Id="rId9" Type="http://schemas.openxmlformats.org/officeDocument/2006/relationships/slide" Target="slides/slide5.xml"/><Relationship Id="rId210" Type="http://schemas.openxmlformats.org/officeDocument/2006/relationships/slide" Target="slides/slide206.xml"/><Relationship Id="rId26" Type="http://schemas.openxmlformats.org/officeDocument/2006/relationships/slide" Target="slides/slide22.xml"/><Relationship Id="rId231" Type="http://schemas.openxmlformats.org/officeDocument/2006/relationships/slide" Target="slides/slide227.xml"/><Relationship Id="rId252" Type="http://schemas.openxmlformats.org/officeDocument/2006/relationships/slide" Target="slides/slide248.xml"/><Relationship Id="rId273" Type="http://schemas.openxmlformats.org/officeDocument/2006/relationships/slide" Target="slides/slide269.xml"/><Relationship Id="rId294" Type="http://schemas.openxmlformats.org/officeDocument/2006/relationships/slide" Target="slides/slide290.xml"/><Relationship Id="rId308" Type="http://schemas.openxmlformats.org/officeDocument/2006/relationships/slide" Target="slides/slide304.xml"/><Relationship Id="rId329" Type="http://schemas.openxmlformats.org/officeDocument/2006/relationships/slide" Target="slides/slide325.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340" Type="http://schemas.openxmlformats.org/officeDocument/2006/relationships/viewProps" Target="viewProps.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242" Type="http://schemas.openxmlformats.org/officeDocument/2006/relationships/slide" Target="slides/slide238.xml"/><Relationship Id="rId263" Type="http://schemas.openxmlformats.org/officeDocument/2006/relationships/slide" Target="slides/slide259.xml"/><Relationship Id="rId284" Type="http://schemas.openxmlformats.org/officeDocument/2006/relationships/slide" Target="slides/slide280.xml"/><Relationship Id="rId319" Type="http://schemas.openxmlformats.org/officeDocument/2006/relationships/slide" Target="slides/slide315.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330" Type="http://schemas.openxmlformats.org/officeDocument/2006/relationships/slide" Target="slides/slide326.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53" Type="http://schemas.openxmlformats.org/officeDocument/2006/relationships/slide" Target="slides/slide249.xml"/><Relationship Id="rId274" Type="http://schemas.openxmlformats.org/officeDocument/2006/relationships/slide" Target="slides/slide270.xml"/><Relationship Id="rId295" Type="http://schemas.openxmlformats.org/officeDocument/2006/relationships/slide" Target="slides/slide291.xml"/><Relationship Id="rId309" Type="http://schemas.openxmlformats.org/officeDocument/2006/relationships/slide" Target="slides/slide305.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320" Type="http://schemas.openxmlformats.org/officeDocument/2006/relationships/slide" Target="slides/slide316.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341" Type="http://schemas.openxmlformats.org/officeDocument/2006/relationships/theme" Target="theme/theme1.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slide" Target="slides/slide239.xml"/><Relationship Id="rId264" Type="http://schemas.openxmlformats.org/officeDocument/2006/relationships/slide" Target="slides/slide260.xml"/><Relationship Id="rId285" Type="http://schemas.openxmlformats.org/officeDocument/2006/relationships/slide" Target="slides/slide28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310" Type="http://schemas.openxmlformats.org/officeDocument/2006/relationships/slide" Target="slides/slide306.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331" Type="http://schemas.openxmlformats.org/officeDocument/2006/relationships/slide" Target="slides/slide327.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54" Type="http://schemas.openxmlformats.org/officeDocument/2006/relationships/slide" Target="slides/slide250.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275" Type="http://schemas.openxmlformats.org/officeDocument/2006/relationships/slide" Target="slides/slide271.xml"/><Relationship Id="rId296" Type="http://schemas.openxmlformats.org/officeDocument/2006/relationships/slide" Target="slides/slide292.xml"/><Relationship Id="rId300" Type="http://schemas.openxmlformats.org/officeDocument/2006/relationships/slide" Target="slides/slide296.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321" Type="http://schemas.openxmlformats.org/officeDocument/2006/relationships/slide" Target="slides/slide317.xml"/><Relationship Id="rId342" Type="http://schemas.openxmlformats.org/officeDocument/2006/relationships/tableStyles" Target="tableStyles.xml"/><Relationship Id="rId202" Type="http://schemas.openxmlformats.org/officeDocument/2006/relationships/slide" Target="slides/slide198.xml"/><Relationship Id="rId223" Type="http://schemas.openxmlformats.org/officeDocument/2006/relationships/slide" Target="slides/slide219.xml"/><Relationship Id="rId244" Type="http://schemas.openxmlformats.org/officeDocument/2006/relationships/slide" Target="slides/slide240.xml"/><Relationship Id="rId18" Type="http://schemas.openxmlformats.org/officeDocument/2006/relationships/slide" Target="slides/slide14.xml"/><Relationship Id="rId39" Type="http://schemas.openxmlformats.org/officeDocument/2006/relationships/slide" Target="slides/slide35.xml"/><Relationship Id="rId265" Type="http://schemas.openxmlformats.org/officeDocument/2006/relationships/slide" Target="slides/slide261.xml"/><Relationship Id="rId286" Type="http://schemas.openxmlformats.org/officeDocument/2006/relationships/slide" Target="slides/slide282.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311" Type="http://schemas.openxmlformats.org/officeDocument/2006/relationships/slide" Target="slides/slide307.xml"/><Relationship Id="rId332" Type="http://schemas.openxmlformats.org/officeDocument/2006/relationships/slide" Target="slides/slide328.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2" Type="http://schemas.openxmlformats.org/officeDocument/2006/relationships/customXml" Target="../customXml/item2.xml"/><Relationship Id="rId29" Type="http://schemas.openxmlformats.org/officeDocument/2006/relationships/slide" Target="slides/slide25.xml"/><Relationship Id="rId255" Type="http://schemas.openxmlformats.org/officeDocument/2006/relationships/slide" Target="slides/slide251.xml"/><Relationship Id="rId276" Type="http://schemas.openxmlformats.org/officeDocument/2006/relationships/slide" Target="slides/slide272.xml"/><Relationship Id="rId297" Type="http://schemas.openxmlformats.org/officeDocument/2006/relationships/slide" Target="slides/slide293.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301" Type="http://schemas.openxmlformats.org/officeDocument/2006/relationships/slide" Target="slides/slide297.xml"/><Relationship Id="rId322" Type="http://schemas.openxmlformats.org/officeDocument/2006/relationships/slide" Target="slides/slide318.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245" Type="http://schemas.openxmlformats.org/officeDocument/2006/relationships/slide" Target="slides/slide241.xml"/><Relationship Id="rId266" Type="http://schemas.openxmlformats.org/officeDocument/2006/relationships/slide" Target="slides/slide262.xml"/><Relationship Id="rId287" Type="http://schemas.openxmlformats.org/officeDocument/2006/relationships/slide" Target="slides/slide283.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312" Type="http://schemas.openxmlformats.org/officeDocument/2006/relationships/slide" Target="slides/slide308.xml"/><Relationship Id="rId333" Type="http://schemas.openxmlformats.org/officeDocument/2006/relationships/slide" Target="slides/slide329.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customXml" Target="../customXml/item3.xml"/><Relationship Id="rId214" Type="http://schemas.openxmlformats.org/officeDocument/2006/relationships/slide" Target="slides/slide210.xml"/><Relationship Id="rId235" Type="http://schemas.openxmlformats.org/officeDocument/2006/relationships/slide" Target="slides/slide231.xml"/><Relationship Id="rId256" Type="http://schemas.openxmlformats.org/officeDocument/2006/relationships/slide" Target="slides/slide252.xml"/><Relationship Id="rId277" Type="http://schemas.openxmlformats.org/officeDocument/2006/relationships/slide" Target="slides/slide273.xml"/><Relationship Id="rId298" Type="http://schemas.openxmlformats.org/officeDocument/2006/relationships/slide" Target="slides/slide294.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302" Type="http://schemas.openxmlformats.org/officeDocument/2006/relationships/slide" Target="slides/slide298.xml"/><Relationship Id="rId323" Type="http://schemas.openxmlformats.org/officeDocument/2006/relationships/slide" Target="slides/slide319.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 Id="rId246" Type="http://schemas.openxmlformats.org/officeDocument/2006/relationships/slide" Target="slides/slide242.xml"/><Relationship Id="rId267" Type="http://schemas.openxmlformats.org/officeDocument/2006/relationships/slide" Target="slides/slide263.xml"/><Relationship Id="rId288" Type="http://schemas.openxmlformats.org/officeDocument/2006/relationships/slide" Target="slides/slide284.xml"/><Relationship Id="rId106" Type="http://schemas.openxmlformats.org/officeDocument/2006/relationships/slide" Target="slides/slide102.xml"/><Relationship Id="rId127" Type="http://schemas.openxmlformats.org/officeDocument/2006/relationships/slide" Target="slides/slide123.xml"/><Relationship Id="rId313" Type="http://schemas.openxmlformats.org/officeDocument/2006/relationships/slide" Target="slides/slide309.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94" Type="http://schemas.openxmlformats.org/officeDocument/2006/relationships/slide" Target="slides/slide90.xml"/><Relationship Id="rId148" Type="http://schemas.openxmlformats.org/officeDocument/2006/relationships/slide" Target="slides/slide144.xml"/><Relationship Id="rId169" Type="http://schemas.openxmlformats.org/officeDocument/2006/relationships/slide" Target="slides/slide165.xml"/><Relationship Id="rId334" Type="http://schemas.openxmlformats.org/officeDocument/2006/relationships/slide" Target="slides/slide330.xml"/><Relationship Id="rId4" Type="http://schemas.openxmlformats.org/officeDocument/2006/relationships/slideMaster" Target="slideMasters/slideMaster1.xml"/><Relationship Id="rId180" Type="http://schemas.openxmlformats.org/officeDocument/2006/relationships/slide" Target="slides/slide176.xml"/><Relationship Id="rId215" Type="http://schemas.openxmlformats.org/officeDocument/2006/relationships/slide" Target="slides/slide211.xml"/><Relationship Id="rId236" Type="http://schemas.openxmlformats.org/officeDocument/2006/relationships/slide" Target="slides/slide232.xml"/><Relationship Id="rId257" Type="http://schemas.openxmlformats.org/officeDocument/2006/relationships/slide" Target="slides/slide253.xml"/><Relationship Id="rId278" Type="http://schemas.openxmlformats.org/officeDocument/2006/relationships/slide" Target="slides/slide274.xml"/><Relationship Id="rId303" Type="http://schemas.openxmlformats.org/officeDocument/2006/relationships/slide" Target="slides/slide299.xml"/><Relationship Id="rId42" Type="http://schemas.openxmlformats.org/officeDocument/2006/relationships/slide" Target="slides/slide38.xml"/><Relationship Id="rId84" Type="http://schemas.openxmlformats.org/officeDocument/2006/relationships/slide" Target="slides/slide80.xml"/><Relationship Id="rId138" Type="http://schemas.openxmlformats.org/officeDocument/2006/relationships/slide" Target="slides/slide134.xml"/><Relationship Id="rId191" Type="http://schemas.openxmlformats.org/officeDocument/2006/relationships/slide" Target="slides/slide187.xml"/><Relationship Id="rId205" Type="http://schemas.openxmlformats.org/officeDocument/2006/relationships/slide" Target="slides/slide201.xml"/><Relationship Id="rId247" Type="http://schemas.openxmlformats.org/officeDocument/2006/relationships/slide" Target="slides/slide243.xml"/><Relationship Id="rId107" Type="http://schemas.openxmlformats.org/officeDocument/2006/relationships/slide" Target="slides/slide103.xml"/><Relationship Id="rId289" Type="http://schemas.openxmlformats.org/officeDocument/2006/relationships/slide" Target="slides/slide285.xml"/><Relationship Id="rId11" Type="http://schemas.openxmlformats.org/officeDocument/2006/relationships/slide" Target="slides/slide7.xml"/><Relationship Id="rId53" Type="http://schemas.openxmlformats.org/officeDocument/2006/relationships/slide" Target="slides/slide49.xml"/><Relationship Id="rId149" Type="http://schemas.openxmlformats.org/officeDocument/2006/relationships/slide" Target="slides/slide145.xml"/><Relationship Id="rId314" Type="http://schemas.openxmlformats.org/officeDocument/2006/relationships/slide" Target="slides/slide310.xml"/><Relationship Id="rId95" Type="http://schemas.openxmlformats.org/officeDocument/2006/relationships/slide" Target="slides/slide91.xml"/><Relationship Id="rId160" Type="http://schemas.openxmlformats.org/officeDocument/2006/relationships/slide" Target="slides/slide156.xml"/><Relationship Id="rId216" Type="http://schemas.openxmlformats.org/officeDocument/2006/relationships/slide" Target="slides/slide212.xml"/><Relationship Id="rId258" Type="http://schemas.openxmlformats.org/officeDocument/2006/relationships/slide" Target="slides/slide254.xml"/><Relationship Id="rId22" Type="http://schemas.openxmlformats.org/officeDocument/2006/relationships/slide" Target="slides/slide18.xml"/><Relationship Id="rId64" Type="http://schemas.openxmlformats.org/officeDocument/2006/relationships/slide" Target="slides/slide60.xml"/><Relationship Id="rId118" Type="http://schemas.openxmlformats.org/officeDocument/2006/relationships/slide" Target="slides/slide114.xml"/><Relationship Id="rId325" Type="http://schemas.openxmlformats.org/officeDocument/2006/relationships/slide" Target="slides/slide321.xml"/><Relationship Id="rId171" Type="http://schemas.openxmlformats.org/officeDocument/2006/relationships/slide" Target="slides/slide167.xml"/><Relationship Id="rId227" Type="http://schemas.openxmlformats.org/officeDocument/2006/relationships/slide" Target="slides/slide223.xml"/><Relationship Id="rId269" Type="http://schemas.openxmlformats.org/officeDocument/2006/relationships/slide" Target="slides/slide265.xml"/><Relationship Id="rId33" Type="http://schemas.openxmlformats.org/officeDocument/2006/relationships/slide" Target="slides/slide29.xml"/><Relationship Id="rId129" Type="http://schemas.openxmlformats.org/officeDocument/2006/relationships/slide" Target="slides/slide125.xml"/><Relationship Id="rId280" Type="http://schemas.openxmlformats.org/officeDocument/2006/relationships/slide" Target="slides/slide276.xml"/><Relationship Id="rId336" Type="http://schemas.openxmlformats.org/officeDocument/2006/relationships/slide" Target="slides/slide332.xml"/><Relationship Id="rId75" Type="http://schemas.openxmlformats.org/officeDocument/2006/relationships/slide" Target="slides/slide71.xml"/><Relationship Id="rId140" Type="http://schemas.openxmlformats.org/officeDocument/2006/relationships/slide" Target="slides/slide136.xml"/><Relationship Id="rId182" Type="http://schemas.openxmlformats.org/officeDocument/2006/relationships/slide" Target="slides/slide178.xml"/><Relationship Id="rId6" Type="http://schemas.openxmlformats.org/officeDocument/2006/relationships/slide" Target="slides/slide2.xml"/><Relationship Id="rId238" Type="http://schemas.openxmlformats.org/officeDocument/2006/relationships/slide" Target="slides/slide234.xml"/><Relationship Id="rId291" Type="http://schemas.openxmlformats.org/officeDocument/2006/relationships/slide" Target="slides/slide287.xml"/><Relationship Id="rId305" Type="http://schemas.openxmlformats.org/officeDocument/2006/relationships/slide" Target="slides/slide301.xml"/><Relationship Id="rId44" Type="http://schemas.openxmlformats.org/officeDocument/2006/relationships/slide" Target="slides/slide40.xml"/><Relationship Id="rId86" Type="http://schemas.openxmlformats.org/officeDocument/2006/relationships/slide" Target="slides/slide82.xml"/><Relationship Id="rId151" Type="http://schemas.openxmlformats.org/officeDocument/2006/relationships/slide" Target="slides/slide147.xml"/><Relationship Id="rId193" Type="http://schemas.openxmlformats.org/officeDocument/2006/relationships/slide" Target="slides/slide189.xml"/><Relationship Id="rId207" Type="http://schemas.openxmlformats.org/officeDocument/2006/relationships/slide" Target="slides/slide203.xml"/><Relationship Id="rId249" Type="http://schemas.openxmlformats.org/officeDocument/2006/relationships/slide" Target="slides/slide245.xml"/><Relationship Id="rId13" Type="http://schemas.openxmlformats.org/officeDocument/2006/relationships/slide" Target="slides/slide9.xml"/><Relationship Id="rId109" Type="http://schemas.openxmlformats.org/officeDocument/2006/relationships/slide" Target="slides/slide105.xml"/><Relationship Id="rId260" Type="http://schemas.openxmlformats.org/officeDocument/2006/relationships/slide" Target="slides/slide256.xml"/><Relationship Id="rId316" Type="http://schemas.openxmlformats.org/officeDocument/2006/relationships/slide" Target="slides/slide312.xml"/><Relationship Id="rId55" Type="http://schemas.openxmlformats.org/officeDocument/2006/relationships/slide" Target="slides/slide51.xml"/><Relationship Id="rId97" Type="http://schemas.openxmlformats.org/officeDocument/2006/relationships/slide" Target="slides/slide93.xml"/><Relationship Id="rId120" Type="http://schemas.openxmlformats.org/officeDocument/2006/relationships/slide" Target="slides/slide116.xml"/><Relationship Id="rId162" Type="http://schemas.openxmlformats.org/officeDocument/2006/relationships/slide" Target="slides/slide158.xml"/><Relationship Id="rId218" Type="http://schemas.openxmlformats.org/officeDocument/2006/relationships/slide" Target="slides/slide214.xml"/><Relationship Id="rId271" Type="http://schemas.openxmlformats.org/officeDocument/2006/relationships/slide" Target="slides/slide267.xml"/><Relationship Id="rId24" Type="http://schemas.openxmlformats.org/officeDocument/2006/relationships/slide" Target="slides/slide20.xml"/><Relationship Id="rId66" Type="http://schemas.openxmlformats.org/officeDocument/2006/relationships/slide" Target="slides/slide62.xml"/><Relationship Id="rId131" Type="http://schemas.openxmlformats.org/officeDocument/2006/relationships/slide" Target="slides/slide127.xml"/><Relationship Id="rId327" Type="http://schemas.openxmlformats.org/officeDocument/2006/relationships/slide" Target="slides/slide323.xml"/><Relationship Id="rId173" Type="http://schemas.openxmlformats.org/officeDocument/2006/relationships/slide" Target="slides/slide169.xml"/><Relationship Id="rId229" Type="http://schemas.openxmlformats.org/officeDocument/2006/relationships/slide" Target="slides/slide2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dirty="0"/>
          </a:p>
        </p:txBody>
      </p:sp>
      <p:sp>
        <p:nvSpPr>
          <p:cNvPr id="4" name="Footer Placeholder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dirty="0"/>
          </a:p>
        </p:txBody>
      </p:sp>
      <p:sp>
        <p:nvSpPr>
          <p:cNvPr id="5" name="Slide Number Placeholder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A4BD871-AC4C-4644-8D41-937EFAD34EDE}" type="slidenum">
              <a:rPr lang="en-GB" smtClean="0"/>
              <a:t>‹#›</a:t>
            </a:fld>
            <a:endParaRPr lang="en-GB" dirty="0"/>
          </a:p>
        </p:txBody>
      </p:sp>
    </p:spTree>
    <p:extLst>
      <p:ext uri="{BB962C8B-B14F-4D97-AF65-F5344CB8AC3E}">
        <p14:creationId xmlns:p14="http://schemas.microsoft.com/office/powerpoint/2010/main" val="699419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dirty="0"/>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33F28571-2F41-43C0-88A5-5009138D1E05}" type="datetimeFigureOut">
              <a:rPr lang="en-GB" smtClean="0"/>
              <a:t>26/10/2026</a:t>
            </a:fld>
            <a:endParaRPr lang="en-GB" dirty="0"/>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GB" dirty="0"/>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dirty="0"/>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92A4A1E6-AFF2-4655-977E-81BC5B8B3CD5}" type="slidenum">
              <a:rPr lang="en-GB" smtClean="0"/>
              <a:t>‹#›</a:t>
            </a:fld>
            <a:endParaRPr lang="en-GB" dirty="0"/>
          </a:p>
        </p:txBody>
      </p:sp>
    </p:spTree>
    <p:extLst>
      <p:ext uri="{BB962C8B-B14F-4D97-AF65-F5344CB8AC3E}">
        <p14:creationId xmlns:p14="http://schemas.microsoft.com/office/powerpoint/2010/main" val="3556379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4A1E6-AFF2-4655-977E-81BC5B8B3CD5}" type="slidenum">
              <a:rPr lang="en-GB" smtClean="0"/>
              <a:t>8</a:t>
            </a:fld>
            <a:endParaRPr lang="en-GB" dirty="0"/>
          </a:p>
        </p:txBody>
      </p:sp>
    </p:spTree>
    <p:extLst>
      <p:ext uri="{BB962C8B-B14F-4D97-AF65-F5344CB8AC3E}">
        <p14:creationId xmlns:p14="http://schemas.microsoft.com/office/powerpoint/2010/main" val="3275058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989CD-BBB2-8FD7-3AF8-32353F126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BBE8A0-2FEE-E536-52EF-B56C305582D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DDEB1F-CC8C-A70D-42FA-2EB4A00C6D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54F4F0-6025-1BA6-35AE-BA05F2C4AED8}"/>
              </a:ext>
            </a:extLst>
          </p:cNvPr>
          <p:cNvSpPr>
            <a:spLocks noGrp="1"/>
          </p:cNvSpPr>
          <p:nvPr>
            <p:ph type="sldNum" sz="quarter" idx="5"/>
          </p:nvPr>
        </p:nvSpPr>
        <p:spPr/>
        <p:txBody>
          <a:bodyPr/>
          <a:lstStyle/>
          <a:p>
            <a:fld id="{92A4A1E6-AFF2-4655-977E-81BC5B8B3CD5}" type="slidenum">
              <a:rPr lang="en-GB" smtClean="0"/>
              <a:t>9</a:t>
            </a:fld>
            <a:endParaRPr lang="en-GB" dirty="0"/>
          </a:p>
        </p:txBody>
      </p:sp>
    </p:spTree>
    <p:extLst>
      <p:ext uri="{BB962C8B-B14F-4D97-AF65-F5344CB8AC3E}">
        <p14:creationId xmlns:p14="http://schemas.microsoft.com/office/powerpoint/2010/main" val="3538549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58887-B039-ADA3-6B60-B6E1A01D5C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7907D-5C4E-57A2-84BA-C072A0E8617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6D8ED9D-1014-0EC5-8A04-1C5C9E4CA5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9A24DD-91FC-537C-434C-908F71E3CECD}"/>
              </a:ext>
            </a:extLst>
          </p:cNvPr>
          <p:cNvSpPr>
            <a:spLocks noGrp="1"/>
          </p:cNvSpPr>
          <p:nvPr>
            <p:ph type="sldNum" sz="quarter" idx="5"/>
          </p:nvPr>
        </p:nvSpPr>
        <p:spPr/>
        <p:txBody>
          <a:bodyPr/>
          <a:lstStyle/>
          <a:p>
            <a:fld id="{92A4A1E6-AFF2-4655-977E-81BC5B8B3CD5}" type="slidenum">
              <a:rPr lang="en-GB" smtClean="0"/>
              <a:t>10</a:t>
            </a:fld>
            <a:endParaRPr lang="en-GB" dirty="0"/>
          </a:p>
        </p:txBody>
      </p:sp>
    </p:spTree>
    <p:extLst>
      <p:ext uri="{BB962C8B-B14F-4D97-AF65-F5344CB8AC3E}">
        <p14:creationId xmlns:p14="http://schemas.microsoft.com/office/powerpoint/2010/main" val="820358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1279525"/>
            <a:ext cx="6140450" cy="34544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4A1E6-AFF2-4655-977E-81BC5B8B3CD5}" type="slidenum">
              <a:rPr lang="en-GB" smtClean="0"/>
              <a:t>33</a:t>
            </a:fld>
            <a:endParaRPr lang="en-GB" dirty="0"/>
          </a:p>
        </p:txBody>
      </p:sp>
    </p:spTree>
    <p:extLst>
      <p:ext uri="{BB962C8B-B14F-4D97-AF65-F5344CB8AC3E}">
        <p14:creationId xmlns:p14="http://schemas.microsoft.com/office/powerpoint/2010/main" val="894775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6276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7205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3821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3854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spect="1" noChangeArrowheads="1" noTextEdit="1"/>
          </p:cNvSpPr>
          <p:nvPr>
            <p:ph type="sldImg"/>
          </p:nvPr>
        </p:nvSpPr>
        <p:spPr bwMode="auto">
          <a:xfrm>
            <a:off x="582613" y="796925"/>
            <a:ext cx="5694362" cy="3203575"/>
          </a:xfrm>
          <a:prstGeom prst="rect">
            <a:avLst/>
          </a:prstGeom>
          <a:noFill/>
          <a:ln w="12700">
            <a:solidFill>
              <a:schemeClr val="tx1"/>
            </a:solidFill>
            <a:miter lim="800000"/>
            <a:headEnd/>
            <a:tailEnd/>
          </a:ln>
        </p:spPr>
        <p:txBody>
          <a:bodyPr/>
          <a:lstStyle/>
          <a:p>
            <a:endParaRPr lang="en-US"/>
          </a:p>
        </p:txBody>
      </p:sp>
      <p:sp>
        <p:nvSpPr>
          <p:cNvPr id="244739" name="Rectangle 3"/>
          <p:cNvSpPr>
            <a:spLocks noGrp="1" noChangeArrowheads="1"/>
          </p:cNvSpPr>
          <p:nvPr>
            <p:ph type="body" idx="1"/>
          </p:nvPr>
        </p:nvSpPr>
        <p:spPr bwMode="auto">
          <a:xfrm>
            <a:off x="914400" y="4344988"/>
            <a:ext cx="5029200" cy="3851275"/>
          </a:xfrm>
          <a:prstGeom prst="rect">
            <a:avLst/>
          </a:prstGeom>
          <a:noFill/>
          <a:ln>
            <a:miter lim="800000"/>
            <a:headEnd/>
            <a:tailEnd/>
          </a:ln>
        </p:spPr>
        <p:txBody>
          <a:bodyPr lIns="90488" tIns="44450" rIns="90488" bIns="44450"/>
          <a:lstStyle/>
          <a:p>
            <a:endParaRPr lang="en-US" dirty="0"/>
          </a:p>
        </p:txBody>
      </p:sp>
    </p:spTree>
    <p:extLst>
      <p:ext uri="{BB962C8B-B14F-4D97-AF65-F5344CB8AC3E}">
        <p14:creationId xmlns:p14="http://schemas.microsoft.com/office/powerpoint/2010/main" val="3981397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txBody>
          <a:bodyPr/>
          <a:lstStyle/>
          <a:p>
            <a:endParaRPr lang="en-US"/>
          </a:p>
        </p:txBody>
      </p:sp>
      <p:sp>
        <p:nvSpPr>
          <p:cNvPr id="2457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dirty="0"/>
          </a:p>
        </p:txBody>
      </p:sp>
    </p:spTree>
    <p:extLst>
      <p:ext uri="{BB962C8B-B14F-4D97-AF65-F5344CB8AC3E}">
        <p14:creationId xmlns:p14="http://schemas.microsoft.com/office/powerpoint/2010/main" val="2609382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5"/>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fld id="{033CE7E9-1099-4A7E-ABEB-BA55365A13A9}" type="slidenum">
              <a:rPr lang="en-AU"/>
              <a:pPr/>
              <a:t>83</a:t>
            </a:fld>
            <a:endParaRPr lang="en-AU" dirty="0"/>
          </a:p>
        </p:txBody>
      </p:sp>
      <p:sp>
        <p:nvSpPr>
          <p:cNvPr id="243715" name="Rectangle 2"/>
          <p:cNvSpPr>
            <a:spLocks noGrp="1" noRot="1" noChangeAspect="1" noChangeArrowheads="1" noTextEdit="1"/>
          </p:cNvSpPr>
          <p:nvPr>
            <p:ph type="sldImg"/>
          </p:nvPr>
        </p:nvSpPr>
        <p:spPr bwMode="auto">
          <a:xfrm>
            <a:off x="582613" y="796925"/>
            <a:ext cx="5692775" cy="3203575"/>
          </a:xfrm>
          <a:prstGeom prst="rect">
            <a:avLst/>
          </a:prstGeom>
          <a:noFill/>
          <a:ln>
            <a:miter lim="800000"/>
            <a:headEnd/>
            <a:tailEnd/>
          </a:ln>
        </p:spPr>
        <p:txBody>
          <a:bodyPr/>
          <a:lstStyle/>
          <a:p>
            <a:endParaRPr lang="en-US"/>
          </a:p>
        </p:txBody>
      </p:sp>
      <p:sp>
        <p:nvSpPr>
          <p:cNvPr id="243716"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dirty="0"/>
          </a:p>
        </p:txBody>
      </p:sp>
    </p:spTree>
    <p:extLst>
      <p:ext uri="{BB962C8B-B14F-4D97-AF65-F5344CB8AC3E}">
        <p14:creationId xmlns:p14="http://schemas.microsoft.com/office/powerpoint/2010/main" val="3400740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86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9896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4245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6156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16281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dirty="0"/>
          </a:p>
        </p:txBody>
      </p:sp>
    </p:spTree>
    <p:extLst>
      <p:ext uri="{BB962C8B-B14F-4D97-AF65-F5344CB8AC3E}">
        <p14:creationId xmlns:p14="http://schemas.microsoft.com/office/powerpoint/2010/main" val="3532512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8546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7430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4A1E6-AFF2-4655-977E-81BC5B8B3CD5}" type="slidenum">
              <a:rPr lang="en-GB" smtClean="0"/>
              <a:t>202</a:t>
            </a:fld>
            <a:endParaRPr lang="en-GB" dirty="0"/>
          </a:p>
        </p:txBody>
      </p:sp>
    </p:spTree>
    <p:extLst>
      <p:ext uri="{BB962C8B-B14F-4D97-AF65-F5344CB8AC3E}">
        <p14:creationId xmlns:p14="http://schemas.microsoft.com/office/powerpoint/2010/main" val="2786141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878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1771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4A1E6-AFF2-4655-977E-81BC5B8B3CD5}" type="slidenum">
              <a:rPr lang="en-GB" smtClean="0"/>
              <a:t>308</a:t>
            </a:fld>
            <a:endParaRPr lang="en-GB" dirty="0"/>
          </a:p>
        </p:txBody>
      </p:sp>
    </p:spTree>
    <p:extLst>
      <p:ext uri="{BB962C8B-B14F-4D97-AF65-F5344CB8AC3E}">
        <p14:creationId xmlns:p14="http://schemas.microsoft.com/office/powerpoint/2010/main" val="102087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969575"/>
            <a:ext cx="10363200" cy="1767794"/>
          </a:xfrm>
        </p:spPr>
        <p:txBody>
          <a:bodyPr anchor="b">
            <a:normAutofit/>
          </a:bodyPr>
          <a:lstStyle>
            <a:lvl1pPr algn="l">
              <a:defRPr sz="4600">
                <a:solidFill>
                  <a:srgbClr val="043F63"/>
                </a:solidFill>
                <a:latin typeface="Rockwell" panose="02060603020205020403"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838200" y="3023119"/>
            <a:ext cx="10363200" cy="2169546"/>
          </a:xfrm>
        </p:spPr>
        <p:txBody>
          <a:bodyPr>
            <a:normAutofit/>
          </a:bodyPr>
          <a:lstStyle>
            <a:lvl1pPr marL="0" indent="0" algn="l">
              <a:buNone/>
              <a:defRPr sz="2800">
                <a:solidFill>
                  <a:srgbClr val="0D7B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Rectangle 7"/>
          <p:cNvSpPr/>
          <p:nvPr userDrawn="1"/>
        </p:nvSpPr>
        <p:spPr>
          <a:xfrm>
            <a:off x="11592564"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2436830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dirty="0"/>
          </a:p>
        </p:txBody>
      </p:sp>
      <p:sp>
        <p:nvSpPr>
          <p:cNvPr id="5" name="Rectangle 4"/>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3348068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1" y="787177"/>
            <a:ext cx="10515600" cy="1572303"/>
          </a:xfrm>
        </p:spPr>
        <p:txBody>
          <a:bodyPr anchor="b">
            <a:normAutofit/>
          </a:bodyPr>
          <a:lstStyle>
            <a:lvl1pPr algn="l">
              <a:defRPr sz="4600"/>
            </a:lvl1pPr>
          </a:lstStyle>
          <a:p>
            <a:r>
              <a:rPr lang="en-US"/>
              <a:t>Click to edit Master title style</a:t>
            </a:r>
            <a:endParaRPr lang="en-US" dirty="0"/>
          </a:p>
        </p:txBody>
      </p:sp>
      <p:sp>
        <p:nvSpPr>
          <p:cNvPr id="3" name="Text Placeholder 2"/>
          <p:cNvSpPr>
            <a:spLocks noGrp="1"/>
          </p:cNvSpPr>
          <p:nvPr>
            <p:ph type="body" idx="1"/>
          </p:nvPr>
        </p:nvSpPr>
        <p:spPr>
          <a:xfrm>
            <a:off x="831851" y="2669721"/>
            <a:ext cx="10515600" cy="2808515"/>
          </a:xfr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dirty="0"/>
          </a:p>
        </p:txBody>
      </p:sp>
      <p:sp>
        <p:nvSpPr>
          <p:cNvPr id="7" name="Rectangle 6"/>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110661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17500" y="1285875"/>
            <a:ext cx="55372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57900" y="1285875"/>
            <a:ext cx="55372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EB241CD2-1E45-42A3-B213-66A034DF9A3B}" type="slidenum">
              <a:rPr lang="en-GB" smtClean="0"/>
              <a:t>‹#›</a:t>
            </a:fld>
            <a:endParaRPr lang="en-GB" dirty="0"/>
          </a:p>
        </p:txBody>
      </p:sp>
      <p:sp>
        <p:nvSpPr>
          <p:cNvPr id="8" name="Rectangle 7"/>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237171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EB241CD2-1E45-42A3-B213-66A034DF9A3B}" type="slidenum">
              <a:rPr lang="en-GB" smtClean="0"/>
              <a:t>‹#›</a:t>
            </a:fld>
            <a:endParaRPr lang="en-GB" dirty="0"/>
          </a:p>
        </p:txBody>
      </p:sp>
      <p:sp>
        <p:nvSpPr>
          <p:cNvPr id="6" name="Rectangle 5"/>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2321785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B241CD2-1E45-42A3-B213-66A034DF9A3B}" type="slidenum">
              <a:rPr lang="en-GB" smtClean="0"/>
              <a:t>‹#›</a:t>
            </a:fld>
            <a:endParaRPr lang="en-GB" dirty="0"/>
          </a:p>
        </p:txBody>
      </p:sp>
      <p:sp>
        <p:nvSpPr>
          <p:cNvPr id="5" name="Rectangle 4"/>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Tree>
    <p:extLst>
      <p:ext uri="{BB962C8B-B14F-4D97-AF65-F5344CB8AC3E}">
        <p14:creationId xmlns:p14="http://schemas.microsoft.com/office/powerpoint/2010/main" val="130204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3835" y="1707280"/>
            <a:ext cx="10363200" cy="1767794"/>
          </a:xfrm>
        </p:spPr>
        <p:txBody>
          <a:bodyPr anchor="b">
            <a:normAutofit/>
          </a:bodyPr>
          <a:lstStyle>
            <a:lvl1pPr algn="l">
              <a:defRPr sz="3450"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11592565" y="6604909"/>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2026</a:t>
            </a:r>
            <a:endParaRPr lang="en-GB" sz="525" dirty="0">
              <a:solidFill>
                <a:schemeClr val="tx1"/>
              </a:solidFill>
            </a:endParaRPr>
          </a:p>
        </p:txBody>
      </p:sp>
    </p:spTree>
    <p:extLst>
      <p:ext uri="{BB962C8B-B14F-4D97-AF65-F5344CB8AC3E}">
        <p14:creationId xmlns:p14="http://schemas.microsoft.com/office/powerpoint/2010/main" val="2835256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381000"/>
            <a:ext cx="9448800" cy="762000"/>
          </a:xfrm>
        </p:spPr>
        <p:txBody>
          <a:bodyPr/>
          <a:lstStyle/>
          <a:p>
            <a:r>
              <a:rPr lang="en-US"/>
              <a:t>Click to edit Master title style</a:t>
            </a:r>
          </a:p>
        </p:txBody>
      </p:sp>
      <p:sp>
        <p:nvSpPr>
          <p:cNvPr id="3" name="Text Placeholder 2"/>
          <p:cNvSpPr>
            <a:spLocks noGrp="1"/>
          </p:cNvSpPr>
          <p:nvPr>
            <p:ph type="body" sz="half" idx="1"/>
          </p:nvPr>
        </p:nvSpPr>
        <p:spPr>
          <a:xfrm>
            <a:off x="1016000" y="1295400"/>
            <a:ext cx="5029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0" y="1295400"/>
            <a:ext cx="5029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8F7A187-06DC-B849-0A0B-147BE1D6780A}"/>
              </a:ext>
            </a:extLst>
          </p:cNvPr>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
        <p:nvSpPr>
          <p:cNvPr id="6" name="Slide Number Placeholder 3">
            <a:extLst>
              <a:ext uri="{FF2B5EF4-FFF2-40B4-BE49-F238E27FC236}">
                <a16:creationId xmlns:a16="http://schemas.microsoft.com/office/drawing/2014/main" id="{41B041BC-49C8-0588-ACF0-F3A882F668D2}"/>
              </a:ext>
            </a:extLst>
          </p:cNvPr>
          <p:cNvSpPr>
            <a:spLocks noGrp="1"/>
          </p:cNvSpPr>
          <p:nvPr>
            <p:ph type="sldNum" sz="quarter" idx="11"/>
          </p:nvPr>
        </p:nvSpPr>
        <p:spPr>
          <a:xfrm>
            <a:off x="11495315" y="6457951"/>
            <a:ext cx="696685" cy="400050"/>
          </a:xfrm>
        </p:spPr>
        <p:txBody>
          <a:bodyPr/>
          <a:lstStyle/>
          <a:p>
            <a:fld id="{1D963C44-05F1-400C-9AA3-0B5012F5D92A}" type="slidenum">
              <a:rPr lang="en-US" smtClean="0"/>
              <a:pPr/>
              <a:t>‹#›</a:t>
            </a:fld>
            <a:endParaRPr lang="en-US"/>
          </a:p>
        </p:txBody>
      </p:sp>
    </p:spTree>
    <p:extLst>
      <p:ext uri="{BB962C8B-B14F-4D97-AF65-F5344CB8AC3E}">
        <p14:creationId xmlns:p14="http://schemas.microsoft.com/office/powerpoint/2010/main" val="1206374836"/>
      </p:ext>
    </p:extLst>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381000"/>
            <a:ext cx="9448800" cy="762000"/>
          </a:xfrm>
        </p:spPr>
        <p:txBody>
          <a:bodyPr/>
          <a:lstStyle/>
          <a:p>
            <a:r>
              <a:rPr lang="en-US"/>
              <a:t>Click to edit Master title style</a:t>
            </a:r>
          </a:p>
        </p:txBody>
      </p:sp>
      <p:sp>
        <p:nvSpPr>
          <p:cNvPr id="3" name="Text Placeholder 2"/>
          <p:cNvSpPr>
            <a:spLocks noGrp="1"/>
          </p:cNvSpPr>
          <p:nvPr>
            <p:ph type="body" sz="half" idx="1"/>
          </p:nvPr>
        </p:nvSpPr>
        <p:spPr>
          <a:xfrm>
            <a:off x="1016000" y="1295400"/>
            <a:ext cx="50292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48400" y="1295400"/>
            <a:ext cx="5029200" cy="2476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48400" y="3924300"/>
            <a:ext cx="5029200" cy="2476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82DDAD15-4E29-0FBC-1C85-8D796AA64D71}"/>
              </a:ext>
            </a:extLst>
          </p:cNvPr>
          <p:cNvSpPr/>
          <p:nvPr userDrawn="1"/>
        </p:nvSpPr>
        <p:spPr>
          <a:xfrm>
            <a:off x="11049312" y="6604907"/>
            <a:ext cx="466531"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700" dirty="0">
                <a:solidFill>
                  <a:schemeClr val="bg1"/>
                </a:solidFill>
              </a:rPr>
              <a:t>© 2026</a:t>
            </a:r>
            <a:endParaRPr lang="en-GB" sz="700" dirty="0">
              <a:solidFill>
                <a:schemeClr val="tx1"/>
              </a:solidFill>
            </a:endParaRPr>
          </a:p>
        </p:txBody>
      </p:sp>
      <p:sp>
        <p:nvSpPr>
          <p:cNvPr id="7" name="Slide Number Placeholder 3">
            <a:extLst>
              <a:ext uri="{FF2B5EF4-FFF2-40B4-BE49-F238E27FC236}">
                <a16:creationId xmlns:a16="http://schemas.microsoft.com/office/drawing/2014/main" id="{D959BE57-5422-C744-2FD4-880B30CC34F7}"/>
              </a:ext>
            </a:extLst>
          </p:cNvPr>
          <p:cNvSpPr>
            <a:spLocks noGrp="1"/>
          </p:cNvSpPr>
          <p:nvPr>
            <p:ph type="sldNum" sz="quarter" idx="11"/>
          </p:nvPr>
        </p:nvSpPr>
        <p:spPr>
          <a:xfrm>
            <a:off x="11495315" y="6457951"/>
            <a:ext cx="696685" cy="400050"/>
          </a:xfrm>
        </p:spPr>
        <p:txBody>
          <a:bodyPr/>
          <a:lstStyle/>
          <a:p>
            <a:fld id="{1D963C44-05F1-400C-9AA3-0B5012F5D92A}" type="slidenum">
              <a:rPr lang="en-US" smtClean="0"/>
              <a:pPr/>
              <a:t>‹#›</a:t>
            </a:fld>
            <a:endParaRPr lang="en-US"/>
          </a:p>
        </p:txBody>
      </p:sp>
    </p:spTree>
    <p:extLst>
      <p:ext uri="{BB962C8B-B14F-4D97-AF65-F5344CB8AC3E}">
        <p14:creationId xmlns:p14="http://schemas.microsoft.com/office/powerpoint/2010/main" val="2739023340"/>
      </p:ext>
    </p:extLst>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NaturEner 1 Column">
    <p:spTree>
      <p:nvGrpSpPr>
        <p:cNvPr id="1" name=""/>
        <p:cNvGrpSpPr/>
        <p:nvPr/>
      </p:nvGrpSpPr>
      <p:grpSpPr>
        <a:xfrm>
          <a:off x="0" y="0"/>
          <a:ext cx="0" cy="0"/>
          <a:chOff x="0" y="0"/>
          <a:chExt cx="0" cy="0"/>
        </a:xfrm>
      </p:grpSpPr>
      <p:sp>
        <p:nvSpPr>
          <p:cNvPr id="7" name="Rectangle 6"/>
          <p:cNvSpPr/>
          <p:nvPr userDrawn="1"/>
        </p:nvSpPr>
        <p:spPr>
          <a:xfrm>
            <a:off x="0" y="0"/>
            <a:ext cx="9685232" cy="41874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userDrawn="1"/>
        </p:nvSpPr>
        <p:spPr>
          <a:xfrm>
            <a:off x="9673169" y="6439256"/>
            <a:ext cx="2518833" cy="41874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p:cNvSpPr>
            <a:spLocks noGrp="1"/>
          </p:cNvSpPr>
          <p:nvPr>
            <p:ph type="ctrTitle" hasCustomPrompt="1"/>
          </p:nvPr>
        </p:nvSpPr>
        <p:spPr>
          <a:xfrm>
            <a:off x="323478" y="770145"/>
            <a:ext cx="11532679" cy="488877"/>
          </a:xfrm>
          <a:noFill/>
        </p:spPr>
        <p:txBody>
          <a:bodyPr>
            <a:noAutofit/>
          </a:bodyPr>
          <a:lstStyle>
            <a:lvl1pPr algn="l">
              <a:defRPr sz="3600" b="1" baseline="0">
                <a:solidFill>
                  <a:srgbClr val="002060"/>
                </a:solidFill>
                <a:latin typeface="Calibri" pitchFamily="34" charset="0"/>
              </a:defRPr>
            </a:lvl1pPr>
          </a:lstStyle>
          <a:p>
            <a:r>
              <a:rPr lang="en-US" dirty="0"/>
              <a:t>Title</a:t>
            </a:r>
          </a:p>
        </p:txBody>
      </p:sp>
      <p:sp>
        <p:nvSpPr>
          <p:cNvPr id="13" name="Text Placeholder 12"/>
          <p:cNvSpPr>
            <a:spLocks noGrp="1"/>
          </p:cNvSpPr>
          <p:nvPr>
            <p:ph type="body" sz="quarter" idx="13"/>
          </p:nvPr>
        </p:nvSpPr>
        <p:spPr>
          <a:xfrm>
            <a:off x="323478" y="1600200"/>
            <a:ext cx="11526689" cy="4916621"/>
          </a:xfrm>
        </p:spPr>
        <p:txBody>
          <a:bodyPr/>
          <a:lstStyle>
            <a:lvl1pPr>
              <a:buFont typeface="Wingdings" pitchFamily="2" charset="2"/>
              <a:buChar char="§"/>
              <a:defRPr sz="2400" b="0" i="0" baseline="0">
                <a:solidFill>
                  <a:schemeClr val="tx1"/>
                </a:solidFill>
                <a:latin typeface="Calibri" pitchFamily="34" charset="0"/>
              </a:defRPr>
            </a:lvl1pPr>
            <a:lvl2pPr>
              <a:buFont typeface="Wingdings" pitchFamily="2" charset="2"/>
              <a:buChar char="ú"/>
              <a:defRPr sz="2400" b="0" i="0" baseline="0">
                <a:solidFill>
                  <a:srgbClr val="898989"/>
                </a:solidFill>
                <a:latin typeface="Calibri" pitchFamily="34" charset="0"/>
              </a:defRPr>
            </a:lvl2pPr>
            <a:lvl3pPr>
              <a:buFont typeface="Wingdings 2" pitchFamily="18" charset="2"/>
              <a:buChar char=""/>
              <a:defRPr sz="1800" b="0" i="0" baseline="0">
                <a:solidFill>
                  <a:srgbClr val="898989"/>
                </a:solidFill>
                <a:latin typeface="Calibri" pitchFamily="34" charset="0"/>
              </a:defRPr>
            </a:lvl3pPr>
            <a:lvl4pPr>
              <a:buFont typeface="Courier New" pitchFamily="49" charset="0"/>
              <a:buChar char="o"/>
              <a:defRPr sz="1600" b="0" i="0" baseline="0">
                <a:solidFill>
                  <a:srgbClr val="898989"/>
                </a:solidFill>
                <a:latin typeface="Calibri"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66725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700" y="203202"/>
            <a:ext cx="10141656" cy="65404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6400" y="1209675"/>
            <a:ext cx="11088915" cy="46931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1495315" y="6457951"/>
            <a:ext cx="696685" cy="400050"/>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EB241CD2-1E45-42A3-B213-66A034DF9A3B}" type="slidenum">
              <a:rPr lang="en-GB" smtClean="0"/>
              <a:pPr/>
              <a:t>‹#›</a:t>
            </a:fld>
            <a:endParaRPr lang="en-GB" dirty="0"/>
          </a:p>
        </p:txBody>
      </p:sp>
    </p:spTree>
    <p:extLst>
      <p:ext uri="{BB962C8B-B14F-4D97-AF65-F5344CB8AC3E}">
        <p14:creationId xmlns:p14="http://schemas.microsoft.com/office/powerpoint/2010/main" val="1719574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68" r:id="rId7"/>
    <p:sldLayoutId id="2147483674" r:id="rId8"/>
    <p:sldLayoutId id="2147483675" r:id="rId9"/>
    <p:sldLayoutId id="2147483678" r:id="rId10"/>
  </p:sldLayoutIdLst>
  <p:hf hdr="0" ftr="0" dt="0"/>
  <p:txStyles>
    <p:titleStyle>
      <a:lvl1pPr algn="l" defTabSz="914400" rtl="0" eaLnBrk="1" latinLnBrk="0" hangingPunct="1">
        <a:lnSpc>
          <a:spcPct val="90000"/>
        </a:lnSpc>
        <a:spcBef>
          <a:spcPct val="0"/>
        </a:spcBef>
        <a:buNone/>
        <a:defRPr sz="3000" b="0" kern="1200">
          <a:solidFill>
            <a:srgbClr val="0D7BB6"/>
          </a:solidFill>
          <a:latin typeface="Arial" panose="020B0604020202020204" pitchFamily="34" charset="0"/>
          <a:ea typeface="+mj-ea"/>
          <a:cs typeface="Arial" panose="020B0604020202020204" pitchFamily="34" charset="0"/>
        </a:defRPr>
      </a:lvl1pPr>
    </p:titleStyle>
    <p:body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7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5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s://pb.com.sa/the-principal-buyer-signed-power-purchase-agreements-for-seven-new-renewable-energy-projects/" TargetMode="External"/><Relationship Id="rId2" Type="http://schemas.openxmlformats.org/officeDocument/2006/relationships/hyperlink" Target="https://powersaudiarabia.com.sa/web/index.html" TargetMode="Externa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8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9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73.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76.png"/><Relationship Id="rId4" Type="http://schemas.openxmlformats.org/officeDocument/2006/relationships/image" Target="../media/image75.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2.xml"/><Relationship Id="rId4" Type="http://schemas.openxmlformats.org/officeDocument/2006/relationships/image" Target="../media/image88.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emf"/><Relationship Id="rId1" Type="http://schemas.openxmlformats.org/officeDocument/2006/relationships/slideLayout" Target="../slideLayouts/slideLayout9.xml"/><Relationship Id="rId4" Type="http://schemas.openxmlformats.org/officeDocument/2006/relationships/image" Target="../media/image91.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emf"/><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11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03.emf"/><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21.wmf"/><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image" Target="../media/image123.emf"/><Relationship Id="rId1" Type="http://schemas.openxmlformats.org/officeDocument/2006/relationships/slideLayout" Target="../slideLayouts/slideLayout9.xml"/></Relationships>
</file>

<file path=ppt/slides/_rels/slide13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136.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 Id="rId4" Type="http://schemas.openxmlformats.org/officeDocument/2006/relationships/image" Target="../media/image139.png"/></Relationships>
</file>

<file path=ppt/slides/_rels/slide14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 Id="rId5" Type="http://schemas.openxmlformats.org/officeDocument/2006/relationships/image" Target="../media/image143.png"/><Relationship Id="rId4" Type="http://schemas.openxmlformats.org/officeDocument/2006/relationships/image" Target="../media/image142.png"/></Relationships>
</file>

<file path=ppt/slides/_rels/slide149.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8.xml"/></Relationships>
</file>

<file path=ppt/slides/_rels/slide168.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05.png"/><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4.xml"/></Relationships>
</file>

<file path=ppt/slides/_rels/slide179.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4.xml"/></Relationships>
</file>

<file path=ppt/slides/_rels/slide180.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64.png"/><Relationship Id="rId1" Type="http://schemas.openxmlformats.org/officeDocument/2006/relationships/slideLayout" Target="../slideLayouts/slideLayout8.xml"/></Relationships>
</file>

<file path=ppt/slides/_rels/slide184.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4.xml"/></Relationships>
</file>

<file path=ppt/slides/_rels/slide185.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8.xml"/><Relationship Id="rId4" Type="http://schemas.openxmlformats.org/officeDocument/2006/relationships/image" Target="../media/image169.png"/></Relationships>
</file>

<file path=ppt/slides/_rels/slide187.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4.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4.xml"/></Relationships>
</file>

<file path=ppt/slides/_rels/slide195.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4.xml"/></Relationships>
</file>

<file path=ppt/slides/_rels/slide201.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3" Type="http://schemas.openxmlformats.org/officeDocument/2006/relationships/image" Target="../media/image187.emf"/><Relationship Id="rId2" Type="http://schemas.openxmlformats.org/officeDocument/2006/relationships/image" Target="../media/image186.emf"/><Relationship Id="rId1" Type="http://schemas.openxmlformats.org/officeDocument/2006/relationships/slideLayout" Target="../slideLayouts/slideLayout9.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2.xml"/><Relationship Id="rId4" Type="http://schemas.openxmlformats.org/officeDocument/2006/relationships/image" Target="../media/image194.png"/></Relationships>
</file>

<file path=ppt/slides/_rels/slide227.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2.xml"/><Relationship Id="rId4" Type="http://schemas.openxmlformats.org/officeDocument/2006/relationships/image" Target="../media/image204.png"/></Relationships>
</file>

<file path=ppt/slides/_rels/slide233.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2.xml"/><Relationship Id="rId4" Type="http://schemas.openxmlformats.org/officeDocument/2006/relationships/image" Target="../media/image227.png"/></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image" Target="../media/image237.jpe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4.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4.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8.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8" Type="http://schemas.openxmlformats.org/officeDocument/2006/relationships/hyperlink" Target="https://en.wikipedia.org/wiki/Rok_plc" TargetMode="External"/><Relationship Id="rId3" Type="http://schemas.openxmlformats.org/officeDocument/2006/relationships/hyperlink" Target="https://en.wikipedia.org/wiki/FTSE_250_Index" TargetMode="External"/><Relationship Id="rId7" Type="http://schemas.openxmlformats.org/officeDocument/2006/relationships/hyperlink" Target="https://en.wikipedia.org/wiki/Birse_Group" TargetMode="External"/><Relationship Id="rId2" Type="http://schemas.openxmlformats.org/officeDocument/2006/relationships/hyperlink" Target="https://en.wikipedia.org/wiki/United_Kingdom" TargetMode="External"/><Relationship Id="rId1" Type="http://schemas.openxmlformats.org/officeDocument/2006/relationships/slideLayout" Target="../slideLayouts/slideLayout2.xml"/><Relationship Id="rId6" Type="http://schemas.openxmlformats.org/officeDocument/2006/relationships/hyperlink" Target="https://en.wikipedia.org/wiki/Westbury_(housebuilder)" TargetMode="External"/><Relationship Id="rId5" Type="http://schemas.openxmlformats.org/officeDocument/2006/relationships/hyperlink" Target="https://en.wikipedia.org/wiki/Glasgow_Inner_Ring_Road" TargetMode="External"/><Relationship Id="rId10" Type="http://schemas.openxmlformats.org/officeDocument/2006/relationships/hyperlink" Target="https://en.wikipedia.org/wiki/WSP_USA" TargetMode="External"/><Relationship Id="rId4" Type="http://schemas.openxmlformats.org/officeDocument/2006/relationships/hyperlink" Target="https://en.wikipedia.org/wiki/M73_motorway" TargetMode="External"/><Relationship Id="rId9" Type="http://schemas.openxmlformats.org/officeDocument/2006/relationships/hyperlink" Target="https://en.wikipedia.org/wiki/Balfour_Beatty_Construction" TargetMode="Externa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1EDAC-DC94-DD15-2FFA-EDB36B8041BC}"/>
              </a:ext>
            </a:extLst>
          </p:cNvPr>
          <p:cNvSpPr>
            <a:spLocks noGrp="1"/>
          </p:cNvSpPr>
          <p:nvPr>
            <p:ph type="ctrTitle"/>
          </p:nvPr>
        </p:nvSpPr>
        <p:spPr/>
        <p:txBody>
          <a:bodyPr/>
          <a:lstStyle/>
          <a:p>
            <a:r>
              <a:rPr lang="en-US" dirty="0"/>
              <a:t>Day 2</a:t>
            </a:r>
            <a:br>
              <a:rPr lang="en-US" dirty="0"/>
            </a:br>
            <a:r>
              <a:rPr lang="en-US" dirty="0"/>
              <a:t>Contract and Social Impact Pillar</a:t>
            </a:r>
          </a:p>
        </p:txBody>
      </p:sp>
    </p:spTree>
    <p:extLst>
      <p:ext uri="{BB962C8B-B14F-4D97-AF65-F5344CB8AC3E}">
        <p14:creationId xmlns:p14="http://schemas.microsoft.com/office/powerpoint/2010/main" val="1790438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D7860-D31E-BCC6-7CFC-F83D4541C0E7}"/>
              </a:ext>
            </a:extLst>
          </p:cNvPr>
          <p:cNvSpPr>
            <a:spLocks noGrp="1"/>
          </p:cNvSpPr>
          <p:nvPr>
            <p:ph type="title"/>
          </p:nvPr>
        </p:nvSpPr>
        <p:spPr/>
        <p:txBody>
          <a:bodyPr/>
          <a:lstStyle/>
          <a:p>
            <a:r>
              <a:rPr lang="en-US" dirty="0"/>
              <a:t>Suggestions from Day 1</a:t>
            </a:r>
          </a:p>
        </p:txBody>
      </p:sp>
      <p:sp>
        <p:nvSpPr>
          <p:cNvPr id="4" name="Slide Number Placeholder 3">
            <a:extLst>
              <a:ext uri="{FF2B5EF4-FFF2-40B4-BE49-F238E27FC236}">
                <a16:creationId xmlns:a16="http://schemas.microsoft.com/office/drawing/2014/main" id="{CF3E1B46-62C4-8211-C540-A5083BAD2851}"/>
              </a:ext>
            </a:extLst>
          </p:cNvPr>
          <p:cNvSpPr>
            <a:spLocks noGrp="1"/>
          </p:cNvSpPr>
          <p:nvPr>
            <p:ph type="sldNum" sz="quarter" idx="12"/>
          </p:nvPr>
        </p:nvSpPr>
        <p:spPr/>
        <p:txBody>
          <a:bodyPr/>
          <a:lstStyle/>
          <a:p>
            <a:fld id="{EB241CD2-1E45-42A3-B213-66A034DF9A3B}" type="slidenum">
              <a:rPr lang="en-GB" smtClean="0"/>
              <a:t>2</a:t>
            </a:fld>
            <a:endParaRPr lang="en-GB" dirty="0"/>
          </a:p>
        </p:txBody>
      </p:sp>
    </p:spTree>
    <p:extLst>
      <p:ext uri="{BB962C8B-B14F-4D97-AF65-F5344CB8AC3E}">
        <p14:creationId xmlns:p14="http://schemas.microsoft.com/office/powerpoint/2010/main" val="3349497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74D7C-453E-4917-813D-F6153D893BCC}"/>
              </a:ext>
            </a:extLst>
          </p:cNvPr>
          <p:cNvSpPr>
            <a:spLocks noGrp="1"/>
          </p:cNvSpPr>
          <p:nvPr>
            <p:ph type="title"/>
          </p:nvPr>
        </p:nvSpPr>
        <p:spPr/>
        <p:txBody>
          <a:bodyPr/>
          <a:lstStyle/>
          <a:p>
            <a:r>
              <a:rPr lang="en-US" dirty="0"/>
              <a:t>Initial Questions for You</a:t>
            </a:r>
          </a:p>
        </p:txBody>
      </p:sp>
      <p:sp>
        <p:nvSpPr>
          <p:cNvPr id="3" name="Content Placeholder 2">
            <a:extLst>
              <a:ext uri="{FF2B5EF4-FFF2-40B4-BE49-F238E27FC236}">
                <a16:creationId xmlns:a16="http://schemas.microsoft.com/office/drawing/2014/main" id="{95FCA42E-2740-567D-D1B1-4251E2390EC6}"/>
              </a:ext>
            </a:extLst>
          </p:cNvPr>
          <p:cNvSpPr>
            <a:spLocks noGrp="1"/>
          </p:cNvSpPr>
          <p:nvPr>
            <p:ph idx="1"/>
          </p:nvPr>
        </p:nvSpPr>
        <p:spPr>
          <a:xfrm>
            <a:off x="552451" y="1171576"/>
            <a:ext cx="5114924" cy="4752975"/>
          </a:xfrm>
        </p:spPr>
        <p:txBody>
          <a:bodyPr>
            <a:normAutofit/>
          </a:bodyPr>
          <a:lstStyle/>
          <a:p>
            <a:pPr algn="l"/>
            <a:r>
              <a:rPr lang="en-US" sz="2400" dirty="0"/>
              <a:t>Have you ever worked on a contract that establishes prices</a:t>
            </a:r>
          </a:p>
          <a:p>
            <a:pPr algn="l"/>
            <a:r>
              <a:rPr lang="en-US" sz="2400" dirty="0"/>
              <a:t>Have you ever worked on an engineering, procurement and construction contract (EPC)</a:t>
            </a:r>
          </a:p>
          <a:p>
            <a:pPr algn="l"/>
            <a:r>
              <a:rPr lang="en-US" sz="2400" dirty="0"/>
              <a:t>Have you ever worked on a loan agreement contract</a:t>
            </a:r>
          </a:p>
          <a:p>
            <a:pPr algn="l"/>
            <a:endParaRPr lang="en-US" sz="2400" dirty="0"/>
          </a:p>
        </p:txBody>
      </p:sp>
      <p:sp>
        <p:nvSpPr>
          <p:cNvPr id="4" name="Slide Number Placeholder 3">
            <a:extLst>
              <a:ext uri="{FF2B5EF4-FFF2-40B4-BE49-F238E27FC236}">
                <a16:creationId xmlns:a16="http://schemas.microsoft.com/office/drawing/2014/main" id="{2279F984-FB17-D543-912F-B108725E83BA}"/>
              </a:ext>
            </a:extLst>
          </p:cNvPr>
          <p:cNvSpPr>
            <a:spLocks noGrp="1"/>
          </p:cNvSpPr>
          <p:nvPr>
            <p:ph type="sldNum" sz="quarter" idx="12"/>
          </p:nvPr>
        </p:nvSpPr>
        <p:spPr/>
        <p:txBody>
          <a:bodyPr/>
          <a:lstStyle/>
          <a:p>
            <a:fld id="{EB241CD2-1E45-42A3-B213-66A034DF9A3B}" type="slidenum">
              <a:rPr lang="en-GB" smtClean="0"/>
              <a:t>3</a:t>
            </a:fld>
            <a:endParaRPr lang="en-GB" dirty="0"/>
          </a:p>
        </p:txBody>
      </p:sp>
    </p:spTree>
    <p:extLst>
      <p:ext uri="{BB962C8B-B14F-4D97-AF65-F5344CB8AC3E}">
        <p14:creationId xmlns:p14="http://schemas.microsoft.com/office/powerpoint/2010/main" val="2047825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60841-A9CA-794A-A9A7-ED639B3556A1}"/>
              </a:ext>
            </a:extLst>
          </p:cNvPr>
          <p:cNvSpPr>
            <a:spLocks noGrp="1"/>
          </p:cNvSpPr>
          <p:nvPr>
            <p:ph type="title"/>
          </p:nvPr>
        </p:nvSpPr>
        <p:spPr/>
        <p:txBody>
          <a:bodyPr/>
          <a:lstStyle/>
          <a:p>
            <a:r>
              <a:rPr lang="en-US" dirty="0"/>
              <a:t>Simplified Course Outline – Day 2</a:t>
            </a:r>
          </a:p>
        </p:txBody>
      </p:sp>
      <p:sp>
        <p:nvSpPr>
          <p:cNvPr id="3" name="Content Placeholder 2">
            <a:extLst>
              <a:ext uri="{FF2B5EF4-FFF2-40B4-BE49-F238E27FC236}">
                <a16:creationId xmlns:a16="http://schemas.microsoft.com/office/drawing/2014/main" id="{DCA0F727-7FFE-D631-8635-AF4B19814C16}"/>
              </a:ext>
            </a:extLst>
          </p:cNvPr>
          <p:cNvSpPr>
            <a:spLocks noGrp="1"/>
          </p:cNvSpPr>
          <p:nvPr>
            <p:ph idx="1"/>
          </p:nvPr>
        </p:nvSpPr>
        <p:spPr/>
        <p:txBody>
          <a:bodyPr>
            <a:normAutofit/>
          </a:bodyPr>
          <a:lstStyle/>
          <a:p>
            <a:pPr algn="l"/>
            <a:endParaRPr lang="en-JM" b="1" dirty="0"/>
          </a:p>
          <a:p>
            <a:pPr algn="l"/>
            <a:r>
              <a:rPr lang="en-JM" b="1" dirty="0"/>
              <a:t>Day 2, Part 1:</a:t>
            </a:r>
            <a:r>
              <a:rPr lang="en-JM" dirty="0"/>
              <a:t> Project Finance History and Incentives Efficiency</a:t>
            </a:r>
          </a:p>
          <a:p>
            <a:pPr algn="l"/>
            <a:r>
              <a:rPr lang="en-JM" b="1" dirty="0"/>
              <a:t>Day 2, Part 2:</a:t>
            </a:r>
            <a:r>
              <a:rPr lang="en-JM" dirty="0"/>
              <a:t> Availability Contracts (Blackburn Hospital)</a:t>
            </a:r>
            <a:endParaRPr lang="en-US" dirty="0"/>
          </a:p>
          <a:p>
            <a:pPr algn="l"/>
            <a:r>
              <a:rPr lang="en-JM" b="1" dirty="0"/>
              <a:t>Day 2, Part 3: </a:t>
            </a:r>
            <a:r>
              <a:rPr lang="en-JM" dirty="0"/>
              <a:t>More Incentives and Higher Cost of Capital (Drax Plant, Eurotunnel)</a:t>
            </a:r>
          </a:p>
          <a:p>
            <a:pPr algn="l"/>
            <a:r>
              <a:rPr lang="en-JM" b="1" dirty="0"/>
              <a:t>Day 2, Pay 4:</a:t>
            </a:r>
            <a:r>
              <a:rPr lang="en-JM" dirty="0"/>
              <a:t> Output Contracts and Merchant Power (Eurotunnel)</a:t>
            </a:r>
            <a:endParaRPr lang="en-US" dirty="0"/>
          </a:p>
          <a:p>
            <a:pPr algn="l"/>
            <a:r>
              <a:rPr lang="en-JM" b="1" dirty="0"/>
              <a:t>Day 2, Part 5: </a:t>
            </a:r>
            <a:r>
              <a:rPr lang="en-JM" dirty="0"/>
              <a:t>Liquidated Damages, Targets, Change Orders</a:t>
            </a:r>
            <a:endParaRPr lang="en-JM" b="1" dirty="0"/>
          </a:p>
          <a:p>
            <a:pPr algn="l"/>
            <a:r>
              <a:rPr lang="en-JM" b="1" dirty="0"/>
              <a:t>Day 2, Part 6: </a:t>
            </a:r>
            <a:r>
              <a:rPr lang="en-JM" dirty="0"/>
              <a:t>Case Study on Structuring Contacts (Battery Storage)</a:t>
            </a:r>
          </a:p>
          <a:p>
            <a:pPr marL="0" indent="0" algn="l">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ED16CEB7-4B81-10BA-5435-8C76A430CFFA}"/>
              </a:ext>
            </a:extLst>
          </p:cNvPr>
          <p:cNvSpPr>
            <a:spLocks noGrp="1"/>
          </p:cNvSpPr>
          <p:nvPr>
            <p:ph type="sldNum" sz="quarter" idx="12"/>
          </p:nvPr>
        </p:nvSpPr>
        <p:spPr/>
        <p:txBody>
          <a:bodyPr/>
          <a:lstStyle/>
          <a:p>
            <a:fld id="{EB241CD2-1E45-42A3-B213-66A034DF9A3B}" type="slidenum">
              <a:rPr lang="en-GB" smtClean="0"/>
              <a:t>4</a:t>
            </a:fld>
            <a:endParaRPr lang="en-GB" dirty="0"/>
          </a:p>
        </p:txBody>
      </p:sp>
    </p:spTree>
    <p:extLst>
      <p:ext uri="{BB962C8B-B14F-4D97-AF65-F5344CB8AC3E}">
        <p14:creationId xmlns:p14="http://schemas.microsoft.com/office/powerpoint/2010/main" val="3960109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07337-710F-1648-2FAE-A0BD868989F8}"/>
              </a:ext>
            </a:extLst>
          </p:cNvPr>
          <p:cNvSpPr>
            <a:spLocks noGrp="1"/>
          </p:cNvSpPr>
          <p:nvPr>
            <p:ph type="title"/>
          </p:nvPr>
        </p:nvSpPr>
        <p:spPr/>
        <p:txBody>
          <a:bodyPr/>
          <a:lstStyle/>
          <a:p>
            <a:r>
              <a:rPr lang="en-US" dirty="0"/>
              <a:t>Outline of Issues for Price Contracts</a:t>
            </a:r>
          </a:p>
        </p:txBody>
      </p:sp>
      <p:sp>
        <p:nvSpPr>
          <p:cNvPr id="3" name="Content Placeholder 2">
            <a:extLst>
              <a:ext uri="{FF2B5EF4-FFF2-40B4-BE49-F238E27FC236}">
                <a16:creationId xmlns:a16="http://schemas.microsoft.com/office/drawing/2014/main" id="{5D155276-098B-7621-8B00-93DF1DA6E843}"/>
              </a:ext>
            </a:extLst>
          </p:cNvPr>
          <p:cNvSpPr>
            <a:spLocks noGrp="1"/>
          </p:cNvSpPr>
          <p:nvPr>
            <p:ph idx="1"/>
          </p:nvPr>
        </p:nvSpPr>
        <p:spPr/>
        <p:txBody>
          <a:bodyPr/>
          <a:lstStyle/>
          <a:p>
            <a:r>
              <a:rPr lang="en-US" dirty="0"/>
              <a:t>Fundamental Aspects of Contracts</a:t>
            </a:r>
          </a:p>
          <a:p>
            <a:pPr lvl="1"/>
            <a:r>
              <a:rPr lang="en-US" dirty="0"/>
              <a:t>Allocate Risk Between Parties</a:t>
            </a:r>
          </a:p>
          <a:p>
            <a:pPr lvl="1"/>
            <a:r>
              <a:rPr lang="en-US" dirty="0"/>
              <a:t>Provide Incentives</a:t>
            </a:r>
          </a:p>
          <a:p>
            <a:r>
              <a:rPr lang="en-US" dirty="0"/>
              <a:t>Risk and Incentives in Cost Plus Model (Earlier than Project Finance)</a:t>
            </a:r>
          </a:p>
          <a:p>
            <a:r>
              <a:rPr lang="en-US" dirty="0"/>
              <a:t>Risk and Incentives in Availability/Capacity Payment Model</a:t>
            </a:r>
          </a:p>
          <a:p>
            <a:r>
              <a:rPr lang="en-US" dirty="0"/>
              <a:t>Risk and Incentives in Merchant Model</a:t>
            </a:r>
          </a:p>
          <a:p>
            <a:r>
              <a:rPr lang="en-US" dirty="0"/>
              <a:t>Risk and Incentives in Output Model</a:t>
            </a:r>
          </a:p>
          <a:p>
            <a:r>
              <a:rPr lang="en-US" dirty="0"/>
              <a:t>Liquidated Damages, Performance Penalties and Targets</a:t>
            </a:r>
          </a:p>
          <a:p>
            <a:r>
              <a:rPr lang="en-US" dirty="0"/>
              <a:t>Incorporating Externalities and Social Impacts</a:t>
            </a:r>
          </a:p>
          <a:p>
            <a:endParaRPr lang="en-US" dirty="0"/>
          </a:p>
        </p:txBody>
      </p:sp>
      <p:sp>
        <p:nvSpPr>
          <p:cNvPr id="4" name="Slide Number Placeholder 3">
            <a:extLst>
              <a:ext uri="{FF2B5EF4-FFF2-40B4-BE49-F238E27FC236}">
                <a16:creationId xmlns:a16="http://schemas.microsoft.com/office/drawing/2014/main" id="{8735321E-4B47-7F9A-65BA-7B0D357EF674}"/>
              </a:ext>
            </a:extLst>
          </p:cNvPr>
          <p:cNvSpPr>
            <a:spLocks noGrp="1"/>
          </p:cNvSpPr>
          <p:nvPr>
            <p:ph type="sldNum" sz="quarter" idx="12"/>
          </p:nvPr>
        </p:nvSpPr>
        <p:spPr/>
        <p:txBody>
          <a:bodyPr/>
          <a:lstStyle/>
          <a:p>
            <a:fld id="{EB241CD2-1E45-42A3-B213-66A034DF9A3B}" type="slidenum">
              <a:rPr lang="en-GB" smtClean="0"/>
              <a:t>5</a:t>
            </a:fld>
            <a:endParaRPr lang="en-GB" dirty="0"/>
          </a:p>
        </p:txBody>
      </p:sp>
    </p:spTree>
    <p:extLst>
      <p:ext uri="{BB962C8B-B14F-4D97-AF65-F5344CB8AC3E}">
        <p14:creationId xmlns:p14="http://schemas.microsoft.com/office/powerpoint/2010/main" val="3667500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CF5A6-6850-78F5-0D1F-B6A253EBC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440C3-A90B-CB7B-DD32-F2F4AC7757D4}"/>
              </a:ext>
            </a:extLst>
          </p:cNvPr>
          <p:cNvSpPr>
            <a:spLocks noGrp="1"/>
          </p:cNvSpPr>
          <p:nvPr>
            <p:ph type="title"/>
          </p:nvPr>
        </p:nvSpPr>
        <p:spPr/>
        <p:txBody>
          <a:bodyPr anchor="b">
            <a:normAutofit fontScale="90000"/>
          </a:bodyPr>
          <a:lstStyle/>
          <a:p>
            <a:r>
              <a:rPr lang="en-US" dirty="0"/>
              <a:t>No Easy Way to Measure Value of Incentives vs Increase in Risk</a:t>
            </a:r>
          </a:p>
        </p:txBody>
      </p:sp>
      <p:sp>
        <p:nvSpPr>
          <p:cNvPr id="3" name="Content Placeholder 2">
            <a:extLst>
              <a:ext uri="{FF2B5EF4-FFF2-40B4-BE49-F238E27FC236}">
                <a16:creationId xmlns:a16="http://schemas.microsoft.com/office/drawing/2014/main" id="{C3575662-5834-80CB-1586-62DD7972547E}"/>
              </a:ext>
            </a:extLst>
          </p:cNvPr>
          <p:cNvSpPr>
            <a:spLocks noGrp="1"/>
          </p:cNvSpPr>
          <p:nvPr>
            <p:ph idx="1"/>
          </p:nvPr>
        </p:nvSpPr>
        <p:spPr>
          <a:xfrm>
            <a:off x="406400" y="1219200"/>
            <a:ext cx="11088915" cy="4693104"/>
          </a:xfrm>
        </p:spPr>
        <p:txBody>
          <a:bodyPr>
            <a:normAutofit/>
          </a:bodyPr>
          <a:lstStyle/>
          <a:p>
            <a:pPr marL="0" indent="0" algn="ctr">
              <a:buNone/>
            </a:pPr>
            <a:r>
              <a:rPr lang="en-US" sz="3200" dirty="0"/>
              <a:t>Central Point:</a:t>
            </a:r>
          </a:p>
          <a:p>
            <a:pPr marL="0" indent="0" algn="ctr">
              <a:buNone/>
            </a:pPr>
            <a:r>
              <a:rPr lang="en-US" sz="3200" dirty="0"/>
              <a:t>Tradeoff between:</a:t>
            </a:r>
          </a:p>
          <a:p>
            <a:pPr marL="0" indent="0" algn="ctr">
              <a:buNone/>
            </a:pPr>
            <a:r>
              <a:rPr lang="en-US" sz="3200" b="1" dirty="0"/>
              <a:t>Cost of imposing risk with cost of capital increase</a:t>
            </a:r>
          </a:p>
          <a:p>
            <a:pPr marL="0" indent="0" algn="ctr">
              <a:buNone/>
            </a:pPr>
            <a:r>
              <a:rPr lang="en-US" sz="3200" dirty="0"/>
              <a:t>And</a:t>
            </a:r>
          </a:p>
          <a:p>
            <a:pPr marL="0" indent="0" algn="ctr">
              <a:buNone/>
            </a:pPr>
            <a:r>
              <a:rPr lang="en-US" sz="3200" b="1" dirty="0"/>
              <a:t>Incentives to construct and operate efficiently</a:t>
            </a:r>
          </a:p>
          <a:p>
            <a:pPr marL="0" indent="0" algn="ctr">
              <a:buNone/>
            </a:pPr>
            <a:endParaRPr lang="en-US" sz="3200" dirty="0"/>
          </a:p>
        </p:txBody>
      </p:sp>
      <p:sp>
        <p:nvSpPr>
          <p:cNvPr id="4" name="Slide Number Placeholder 3">
            <a:extLst>
              <a:ext uri="{FF2B5EF4-FFF2-40B4-BE49-F238E27FC236}">
                <a16:creationId xmlns:a16="http://schemas.microsoft.com/office/drawing/2014/main" id="{A8CEC3FE-9630-C253-09FA-6260B7D9B854}"/>
              </a:ext>
            </a:extLst>
          </p:cNvPr>
          <p:cNvSpPr>
            <a:spLocks noGrp="1"/>
          </p:cNvSpPr>
          <p:nvPr>
            <p:ph type="sldNum" sz="quarter" idx="12"/>
          </p:nvPr>
        </p:nvSpPr>
        <p:spPr/>
        <p:txBody>
          <a:bodyPr anchor="ctr">
            <a:normAutofit/>
          </a:bodyPr>
          <a:lstStyle/>
          <a:p>
            <a:pPr>
              <a:spcAft>
                <a:spcPts val="600"/>
              </a:spcAft>
            </a:pPr>
            <a:fld id="{EB241CD2-1E45-42A3-B213-66A034DF9A3B}" type="slidenum">
              <a:rPr lang="en-GB" smtClean="0"/>
              <a:pPr>
                <a:spcAft>
                  <a:spcPts val="600"/>
                </a:spcAft>
              </a:pPr>
              <a:t>6</a:t>
            </a:fld>
            <a:endParaRPr lang="en-GB"/>
          </a:p>
        </p:txBody>
      </p:sp>
      <p:pic>
        <p:nvPicPr>
          <p:cNvPr id="6" name="Picture 5" descr="A pie chart illustrating various incentives for enhancing efficiency.&#10;&#10;AI-generated content may be incorrect.">
            <a:extLst>
              <a:ext uri="{FF2B5EF4-FFF2-40B4-BE49-F238E27FC236}">
                <a16:creationId xmlns:a16="http://schemas.microsoft.com/office/drawing/2014/main" id="{590DAC1F-B6D6-57EA-6E7E-EDDFC0D3EBE1}"/>
              </a:ext>
            </a:extLst>
          </p:cNvPr>
          <p:cNvPicPr>
            <a:picLocks noChangeAspect="1"/>
          </p:cNvPicPr>
          <p:nvPr/>
        </p:nvPicPr>
        <p:blipFill>
          <a:blip r:embed="rId2"/>
          <a:stretch>
            <a:fillRect/>
          </a:stretch>
        </p:blipFill>
        <p:spPr>
          <a:xfrm>
            <a:off x="8945078" y="4549967"/>
            <a:ext cx="2286117" cy="1549480"/>
          </a:xfrm>
          <a:prstGeom prst="rect">
            <a:avLst/>
          </a:prstGeom>
        </p:spPr>
      </p:pic>
      <p:pic>
        <p:nvPicPr>
          <p:cNvPr id="8" name="Picture 7" descr="The diagram depicts a pie chart with three colored segments representing different types of capital costs: green for equity, yellow for preferred stock, and red for debt.&#10;&#10;AI-generated content may be incorrect.">
            <a:extLst>
              <a:ext uri="{FF2B5EF4-FFF2-40B4-BE49-F238E27FC236}">
                <a16:creationId xmlns:a16="http://schemas.microsoft.com/office/drawing/2014/main" id="{B5827517-420A-4A8C-D1E9-C66A8690E256}"/>
              </a:ext>
            </a:extLst>
          </p:cNvPr>
          <p:cNvPicPr>
            <a:picLocks noChangeAspect="1"/>
          </p:cNvPicPr>
          <p:nvPr/>
        </p:nvPicPr>
        <p:blipFill>
          <a:blip r:embed="rId3"/>
          <a:stretch>
            <a:fillRect/>
          </a:stretch>
        </p:blipFill>
        <p:spPr>
          <a:xfrm>
            <a:off x="6445643" y="4549967"/>
            <a:ext cx="2235315" cy="1562180"/>
          </a:xfrm>
          <a:prstGeom prst="rect">
            <a:avLst/>
          </a:prstGeom>
        </p:spPr>
      </p:pic>
      <p:pic>
        <p:nvPicPr>
          <p:cNvPr id="10" name="Picture 9" descr="The image displays a pie chart with a green segment indicating positive incentives for efficiency.&#10;&#10;AI-generated content may be incorrect.">
            <a:extLst>
              <a:ext uri="{FF2B5EF4-FFF2-40B4-BE49-F238E27FC236}">
                <a16:creationId xmlns:a16="http://schemas.microsoft.com/office/drawing/2014/main" id="{7E615A8D-BFEF-DA8F-9428-DE3BA6BFE4D6}"/>
              </a:ext>
            </a:extLst>
          </p:cNvPr>
          <p:cNvPicPr>
            <a:picLocks noChangeAspect="1"/>
          </p:cNvPicPr>
          <p:nvPr/>
        </p:nvPicPr>
        <p:blipFill>
          <a:blip r:embed="rId4"/>
          <a:stretch>
            <a:fillRect/>
          </a:stretch>
        </p:blipFill>
        <p:spPr>
          <a:xfrm>
            <a:off x="2962918" y="4626171"/>
            <a:ext cx="2095608" cy="1485976"/>
          </a:xfrm>
          <a:prstGeom prst="rect">
            <a:avLst/>
          </a:prstGeom>
        </p:spPr>
      </p:pic>
      <p:pic>
        <p:nvPicPr>
          <p:cNvPr id="12" name="Picture 11" descr="The image displays a pie chart illustrating the distribution of various cost components contributing to the total cost of capital.&#10;&#10;AI-generated content may be incorrect.">
            <a:extLst>
              <a:ext uri="{FF2B5EF4-FFF2-40B4-BE49-F238E27FC236}">
                <a16:creationId xmlns:a16="http://schemas.microsoft.com/office/drawing/2014/main" id="{CB4DA157-F276-77C2-39BB-40800563055C}"/>
              </a:ext>
            </a:extLst>
          </p:cNvPr>
          <p:cNvPicPr>
            <a:picLocks noChangeAspect="1"/>
          </p:cNvPicPr>
          <p:nvPr/>
        </p:nvPicPr>
        <p:blipFill>
          <a:blip r:embed="rId5"/>
          <a:stretch>
            <a:fillRect/>
          </a:stretch>
        </p:blipFill>
        <p:spPr>
          <a:xfrm>
            <a:off x="697148" y="4537267"/>
            <a:ext cx="2125071" cy="1562180"/>
          </a:xfrm>
          <a:prstGeom prst="rect">
            <a:avLst/>
          </a:prstGeom>
        </p:spPr>
      </p:pic>
      <p:sp>
        <p:nvSpPr>
          <p:cNvPr id="14" name="TextBox 13">
            <a:extLst>
              <a:ext uri="{FF2B5EF4-FFF2-40B4-BE49-F238E27FC236}">
                <a16:creationId xmlns:a16="http://schemas.microsoft.com/office/drawing/2014/main" id="{C845F419-2D81-EACA-BB8B-7996B46C0E98}"/>
              </a:ext>
            </a:extLst>
          </p:cNvPr>
          <p:cNvSpPr txBox="1"/>
          <p:nvPr/>
        </p:nvSpPr>
        <p:spPr>
          <a:xfrm>
            <a:off x="990551" y="4161724"/>
            <a:ext cx="4096501" cy="369332"/>
          </a:xfrm>
          <a:prstGeom prst="rect">
            <a:avLst/>
          </a:prstGeom>
          <a:solidFill>
            <a:schemeClr val="bg1">
              <a:lumMod val="75000"/>
            </a:schemeClr>
          </a:solidFill>
        </p:spPr>
        <p:txBody>
          <a:bodyPr wrap="square" rtlCol="0">
            <a:spAutoFit/>
          </a:bodyPr>
          <a:lstStyle/>
          <a:p>
            <a:r>
              <a:rPr lang="en-US" dirty="0"/>
              <a:t>Cost Plus Regulation of Private Companies</a:t>
            </a:r>
          </a:p>
        </p:txBody>
      </p:sp>
      <p:sp>
        <p:nvSpPr>
          <p:cNvPr id="16" name="TextBox 15">
            <a:extLst>
              <a:ext uri="{FF2B5EF4-FFF2-40B4-BE49-F238E27FC236}">
                <a16:creationId xmlns:a16="http://schemas.microsoft.com/office/drawing/2014/main" id="{EC7B458B-F621-9810-FA74-C3B0603C973B}"/>
              </a:ext>
            </a:extLst>
          </p:cNvPr>
          <p:cNvSpPr txBox="1"/>
          <p:nvPr/>
        </p:nvSpPr>
        <p:spPr>
          <a:xfrm>
            <a:off x="7351886" y="4150144"/>
            <a:ext cx="3525664" cy="380912"/>
          </a:xfrm>
          <a:prstGeom prst="rect">
            <a:avLst/>
          </a:prstGeom>
          <a:solidFill>
            <a:schemeClr val="bg1">
              <a:lumMod val="75000"/>
            </a:schemeClr>
          </a:solidFill>
        </p:spPr>
        <p:txBody>
          <a:bodyPr wrap="square" rtlCol="0">
            <a:spAutoFit/>
          </a:bodyPr>
          <a:lstStyle/>
          <a:p>
            <a:r>
              <a:rPr lang="en-US" dirty="0"/>
              <a:t>Merchant – No Revenue Contracts</a:t>
            </a:r>
          </a:p>
        </p:txBody>
      </p:sp>
    </p:spTree>
    <p:extLst>
      <p:ext uri="{BB962C8B-B14F-4D97-AF65-F5344CB8AC3E}">
        <p14:creationId xmlns:p14="http://schemas.microsoft.com/office/powerpoint/2010/main" val="513332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3284D-E43A-62BA-277E-963EF7159863}"/>
              </a:ext>
            </a:extLst>
          </p:cNvPr>
          <p:cNvSpPr>
            <a:spLocks noGrp="1"/>
          </p:cNvSpPr>
          <p:nvPr>
            <p:ph type="title"/>
          </p:nvPr>
        </p:nvSpPr>
        <p:spPr/>
        <p:txBody>
          <a:bodyPr/>
          <a:lstStyle/>
          <a:p>
            <a:r>
              <a:rPr lang="en-US" dirty="0"/>
              <a:t>Terminology and Contract Parties</a:t>
            </a:r>
          </a:p>
        </p:txBody>
      </p:sp>
      <p:sp>
        <p:nvSpPr>
          <p:cNvPr id="3" name="Content Placeholder 2">
            <a:extLst>
              <a:ext uri="{FF2B5EF4-FFF2-40B4-BE49-F238E27FC236}">
                <a16:creationId xmlns:a16="http://schemas.microsoft.com/office/drawing/2014/main" id="{AE02F7AE-916C-BEB2-230A-11F63B993515}"/>
              </a:ext>
            </a:extLst>
          </p:cNvPr>
          <p:cNvSpPr>
            <a:spLocks noGrp="1"/>
          </p:cNvSpPr>
          <p:nvPr>
            <p:ph idx="1"/>
          </p:nvPr>
        </p:nvSpPr>
        <p:spPr/>
        <p:txBody>
          <a:bodyPr/>
          <a:lstStyle/>
          <a:p>
            <a:r>
              <a:rPr lang="en-US" dirty="0"/>
              <a:t>SPV – Separate Corporation that Signs the Contracts</a:t>
            </a:r>
          </a:p>
          <a:p>
            <a:r>
              <a:rPr lang="en-US" dirty="0"/>
              <a:t>Off-taker – Utility company, government or corporation (corporate PPA)</a:t>
            </a:r>
          </a:p>
          <a:p>
            <a:r>
              <a:rPr lang="en-US" dirty="0"/>
              <a:t>Ultimate Consumer – Who ultimately pays electricity prices and has risks</a:t>
            </a:r>
          </a:p>
          <a:p>
            <a:r>
              <a:rPr lang="en-US" dirty="0"/>
              <a:t>Investor – Sponsor or developer; company that makes equity investment</a:t>
            </a:r>
          </a:p>
          <a:p>
            <a:r>
              <a:rPr lang="en-US" dirty="0"/>
              <a:t>Lender – Commercial bank, development bank, bond</a:t>
            </a:r>
          </a:p>
          <a:p>
            <a:r>
              <a:rPr lang="en-US" dirty="0"/>
              <a:t>Supplier – EPC or O&amp;M provider (O&amp;M could be investor)</a:t>
            </a:r>
          </a:p>
        </p:txBody>
      </p:sp>
      <p:sp>
        <p:nvSpPr>
          <p:cNvPr id="4" name="Slide Number Placeholder 3">
            <a:extLst>
              <a:ext uri="{FF2B5EF4-FFF2-40B4-BE49-F238E27FC236}">
                <a16:creationId xmlns:a16="http://schemas.microsoft.com/office/drawing/2014/main" id="{C382E462-F2D8-42CB-60F9-CD0FFC3DE91E}"/>
              </a:ext>
            </a:extLst>
          </p:cNvPr>
          <p:cNvSpPr>
            <a:spLocks noGrp="1"/>
          </p:cNvSpPr>
          <p:nvPr>
            <p:ph type="sldNum" sz="quarter" idx="12"/>
          </p:nvPr>
        </p:nvSpPr>
        <p:spPr/>
        <p:txBody>
          <a:bodyPr/>
          <a:lstStyle/>
          <a:p>
            <a:fld id="{EB241CD2-1E45-42A3-B213-66A034DF9A3B}" type="slidenum">
              <a:rPr lang="en-GB" smtClean="0"/>
              <a:t>7</a:t>
            </a:fld>
            <a:endParaRPr lang="en-GB" dirty="0"/>
          </a:p>
        </p:txBody>
      </p:sp>
    </p:spTree>
    <p:extLst>
      <p:ext uri="{BB962C8B-B14F-4D97-AF65-F5344CB8AC3E}">
        <p14:creationId xmlns:p14="http://schemas.microsoft.com/office/powerpoint/2010/main" val="2589227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ABE70-A1FB-248F-3346-17AD307D0A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1BB136-DB2E-7EE1-C68C-4B1AA3CFB24A}"/>
              </a:ext>
            </a:extLst>
          </p:cNvPr>
          <p:cNvSpPr>
            <a:spLocks noGrp="1"/>
          </p:cNvSpPr>
          <p:nvPr>
            <p:ph type="title"/>
          </p:nvPr>
        </p:nvSpPr>
        <p:spPr/>
        <p:txBody>
          <a:bodyPr>
            <a:normAutofit/>
          </a:bodyPr>
          <a:lstStyle/>
          <a:p>
            <a:pPr algn="ctr"/>
            <a:r>
              <a:rPr lang="en-US" dirty="0"/>
              <a:t>Diagram of Who Incurs Risk and Contract Structure</a:t>
            </a:r>
          </a:p>
        </p:txBody>
      </p:sp>
      <p:sp>
        <p:nvSpPr>
          <p:cNvPr id="4" name="Slide Number Placeholder 3">
            <a:extLst>
              <a:ext uri="{FF2B5EF4-FFF2-40B4-BE49-F238E27FC236}">
                <a16:creationId xmlns:a16="http://schemas.microsoft.com/office/drawing/2014/main" id="{BBA63DF3-7FEA-4955-6B65-523E7F6DAD29}"/>
              </a:ext>
            </a:extLst>
          </p:cNvPr>
          <p:cNvSpPr>
            <a:spLocks noGrp="1"/>
          </p:cNvSpPr>
          <p:nvPr>
            <p:ph type="sldNum" sz="quarter" idx="12"/>
          </p:nvPr>
        </p:nvSpPr>
        <p:spPr/>
        <p:txBody>
          <a:bodyPr/>
          <a:lstStyle/>
          <a:p>
            <a:fld id="{EB241CD2-1E45-42A3-B213-66A034DF9A3B}" type="slidenum">
              <a:rPr lang="en-GB" smtClean="0"/>
              <a:t>8</a:t>
            </a:fld>
            <a:endParaRPr lang="en-GB" dirty="0"/>
          </a:p>
        </p:txBody>
      </p:sp>
      <p:sp>
        <p:nvSpPr>
          <p:cNvPr id="5" name="Rectangle 4">
            <a:extLst>
              <a:ext uri="{FF2B5EF4-FFF2-40B4-BE49-F238E27FC236}">
                <a16:creationId xmlns:a16="http://schemas.microsoft.com/office/drawing/2014/main" id="{58ADE0C8-8564-FD38-F91E-5D7CBFE66495}"/>
              </a:ext>
            </a:extLst>
          </p:cNvPr>
          <p:cNvSpPr/>
          <p:nvPr/>
        </p:nvSpPr>
        <p:spPr>
          <a:xfrm>
            <a:off x="79248" y="3284536"/>
            <a:ext cx="2746919" cy="642613"/>
          </a:xfrm>
          <a:prstGeom prst="rect">
            <a:avLst/>
          </a:prstGeom>
          <a:solidFill>
            <a:srgbClr val="003A6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Ultimate Consumer</a:t>
            </a:r>
            <a:r>
              <a:rPr lang="en-US" dirty="0"/>
              <a:t> (society) Wants low prices</a:t>
            </a:r>
          </a:p>
        </p:txBody>
      </p:sp>
      <p:sp>
        <p:nvSpPr>
          <p:cNvPr id="7" name="Rectangle 6">
            <a:extLst>
              <a:ext uri="{FF2B5EF4-FFF2-40B4-BE49-F238E27FC236}">
                <a16:creationId xmlns:a16="http://schemas.microsoft.com/office/drawing/2014/main" id="{48599EFC-4637-13EF-A176-0A0F5D108614}"/>
              </a:ext>
            </a:extLst>
          </p:cNvPr>
          <p:cNvSpPr/>
          <p:nvPr/>
        </p:nvSpPr>
        <p:spPr>
          <a:xfrm>
            <a:off x="320869" y="4633511"/>
            <a:ext cx="2266613" cy="738590"/>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Off-taker</a:t>
            </a:r>
            <a:r>
              <a:rPr lang="en-US" dirty="0"/>
              <a:t> - Pays for Output through PPA Contract</a:t>
            </a:r>
          </a:p>
        </p:txBody>
      </p:sp>
      <p:sp>
        <p:nvSpPr>
          <p:cNvPr id="8" name="Rectangle 7">
            <a:extLst>
              <a:ext uri="{FF2B5EF4-FFF2-40B4-BE49-F238E27FC236}">
                <a16:creationId xmlns:a16="http://schemas.microsoft.com/office/drawing/2014/main" id="{D6864707-2C16-972E-8E83-20D1757F4D23}"/>
              </a:ext>
            </a:extLst>
          </p:cNvPr>
          <p:cNvSpPr/>
          <p:nvPr/>
        </p:nvSpPr>
        <p:spPr>
          <a:xfrm>
            <a:off x="4999613" y="3172414"/>
            <a:ext cx="1964638" cy="1381970"/>
          </a:xfrm>
          <a:prstGeom prst="rect">
            <a:avLst/>
          </a:prstGeom>
          <a:solidFill>
            <a:srgbClr val="FFFF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Special Purpose Vehicle (SPV), Shell company that signs contracts</a:t>
            </a:r>
          </a:p>
        </p:txBody>
      </p:sp>
      <p:sp>
        <p:nvSpPr>
          <p:cNvPr id="15" name="Rectangle 14">
            <a:extLst>
              <a:ext uri="{FF2B5EF4-FFF2-40B4-BE49-F238E27FC236}">
                <a16:creationId xmlns:a16="http://schemas.microsoft.com/office/drawing/2014/main" id="{3759B87B-DA89-4415-42A5-E86F637A937F}"/>
              </a:ext>
            </a:extLst>
          </p:cNvPr>
          <p:cNvSpPr/>
          <p:nvPr/>
        </p:nvSpPr>
        <p:spPr>
          <a:xfrm>
            <a:off x="263338" y="1245371"/>
            <a:ext cx="2436492" cy="122232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Off-taker Risk – Total Risks Minus Risks Allocated with PPA Contract</a:t>
            </a:r>
          </a:p>
        </p:txBody>
      </p:sp>
      <p:sp>
        <p:nvSpPr>
          <p:cNvPr id="17" name="Rectangle 16">
            <a:extLst>
              <a:ext uri="{FF2B5EF4-FFF2-40B4-BE49-F238E27FC236}">
                <a16:creationId xmlns:a16="http://schemas.microsoft.com/office/drawing/2014/main" id="{AED3F4D9-06BB-5366-FEBC-29A6089F4A5A}"/>
              </a:ext>
            </a:extLst>
          </p:cNvPr>
          <p:cNvSpPr/>
          <p:nvPr/>
        </p:nvSpPr>
        <p:spPr>
          <a:xfrm>
            <a:off x="3608320" y="4862134"/>
            <a:ext cx="2192689" cy="10241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Equity Investor (Sponsor/Developer) Wants High Return Relative to Risk</a:t>
            </a:r>
          </a:p>
        </p:txBody>
      </p:sp>
      <p:sp>
        <p:nvSpPr>
          <p:cNvPr id="14" name="Rectangle 13">
            <a:extLst>
              <a:ext uri="{FF2B5EF4-FFF2-40B4-BE49-F238E27FC236}">
                <a16:creationId xmlns:a16="http://schemas.microsoft.com/office/drawing/2014/main" id="{CDE5AA19-8756-3EFE-0642-8FDBFACA634F}"/>
              </a:ext>
            </a:extLst>
          </p:cNvPr>
          <p:cNvSpPr/>
          <p:nvPr/>
        </p:nvSpPr>
        <p:spPr>
          <a:xfrm>
            <a:off x="4468885" y="1502214"/>
            <a:ext cx="2589011" cy="746891"/>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Investor Risk – Risk Retained by SPV and Not Transferred to Suppliers</a:t>
            </a:r>
          </a:p>
        </p:txBody>
      </p:sp>
      <p:sp>
        <p:nvSpPr>
          <p:cNvPr id="18" name="Rectangle 17">
            <a:extLst>
              <a:ext uri="{FF2B5EF4-FFF2-40B4-BE49-F238E27FC236}">
                <a16:creationId xmlns:a16="http://schemas.microsoft.com/office/drawing/2014/main" id="{45A4CFE9-C59A-17EE-66CD-147A5BC7DE1A}"/>
              </a:ext>
            </a:extLst>
          </p:cNvPr>
          <p:cNvSpPr/>
          <p:nvPr/>
        </p:nvSpPr>
        <p:spPr>
          <a:xfrm>
            <a:off x="8323844" y="1464243"/>
            <a:ext cx="3318765" cy="793153"/>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Contractor Risk – Risk Associated with Constructing the Plant and Operating the Plant</a:t>
            </a:r>
          </a:p>
        </p:txBody>
      </p:sp>
      <p:sp>
        <p:nvSpPr>
          <p:cNvPr id="22" name="Rectangle 21">
            <a:extLst>
              <a:ext uri="{FF2B5EF4-FFF2-40B4-BE49-F238E27FC236}">
                <a16:creationId xmlns:a16="http://schemas.microsoft.com/office/drawing/2014/main" id="{4EA5AE91-E744-66E4-575E-9A92ACA8F8E4}"/>
              </a:ext>
            </a:extLst>
          </p:cNvPr>
          <p:cNvSpPr/>
          <p:nvPr/>
        </p:nvSpPr>
        <p:spPr>
          <a:xfrm>
            <a:off x="6091650" y="4862132"/>
            <a:ext cx="2040644" cy="10546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Debt Investor (Lender) Wants to be paid back</a:t>
            </a:r>
          </a:p>
        </p:txBody>
      </p:sp>
      <p:cxnSp>
        <p:nvCxnSpPr>
          <p:cNvPr id="24" name="Straight Arrow Connector 23">
            <a:extLst>
              <a:ext uri="{FF2B5EF4-FFF2-40B4-BE49-F238E27FC236}">
                <a16:creationId xmlns:a16="http://schemas.microsoft.com/office/drawing/2014/main" id="{637A31D7-B529-7AAA-FBD9-63BD4282A952}"/>
              </a:ext>
            </a:extLst>
          </p:cNvPr>
          <p:cNvCxnSpPr>
            <a:cxnSpLocks/>
            <a:stCxn id="7" idx="3"/>
            <a:endCxn id="8" idx="1"/>
          </p:cNvCxnSpPr>
          <p:nvPr/>
        </p:nvCxnSpPr>
        <p:spPr>
          <a:xfrm flipV="1">
            <a:off x="2587482" y="3863399"/>
            <a:ext cx="2412131" cy="1139407"/>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3C9C816B-F32D-AD72-8AE8-501CC13F5A85}"/>
              </a:ext>
            </a:extLst>
          </p:cNvPr>
          <p:cNvSpPr/>
          <p:nvPr/>
        </p:nvSpPr>
        <p:spPr>
          <a:xfrm>
            <a:off x="8570227" y="3438359"/>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EPC Contractor  Wants to profit from efficient construction</a:t>
            </a:r>
          </a:p>
        </p:txBody>
      </p:sp>
      <p:sp>
        <p:nvSpPr>
          <p:cNvPr id="36" name="Rectangle 35">
            <a:extLst>
              <a:ext uri="{FF2B5EF4-FFF2-40B4-BE49-F238E27FC236}">
                <a16:creationId xmlns:a16="http://schemas.microsoft.com/office/drawing/2014/main" id="{330FA175-8643-5AB4-6D5D-7414BFE64561}"/>
              </a:ext>
            </a:extLst>
          </p:cNvPr>
          <p:cNvSpPr/>
          <p:nvPr/>
        </p:nvSpPr>
        <p:spPr>
          <a:xfrm>
            <a:off x="8570227" y="4437092"/>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O&amp;M Contractor  Wants to profit from efficient operation</a:t>
            </a:r>
          </a:p>
        </p:txBody>
      </p:sp>
      <p:cxnSp>
        <p:nvCxnSpPr>
          <p:cNvPr id="38" name="Straight Connector 37">
            <a:extLst>
              <a:ext uri="{FF2B5EF4-FFF2-40B4-BE49-F238E27FC236}">
                <a16:creationId xmlns:a16="http://schemas.microsoft.com/office/drawing/2014/main" id="{EDEC1BD3-CCFD-F5E0-694A-85F556A32C1B}"/>
              </a:ext>
            </a:extLst>
          </p:cNvPr>
          <p:cNvCxnSpPr>
            <a:cxnSpLocks/>
          </p:cNvCxnSpPr>
          <p:nvPr/>
        </p:nvCxnSpPr>
        <p:spPr>
          <a:xfrm>
            <a:off x="3211929" y="1012330"/>
            <a:ext cx="0" cy="4874002"/>
          </a:xfrm>
          <a:prstGeom prst="line">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58BE2AA-72EA-ADF2-DAD4-579491141FCD}"/>
              </a:ext>
            </a:extLst>
          </p:cNvPr>
          <p:cNvCxnSpPr>
            <a:cxnSpLocks/>
            <a:stCxn id="5" idx="2"/>
            <a:endCxn id="7" idx="0"/>
          </p:cNvCxnSpPr>
          <p:nvPr/>
        </p:nvCxnSpPr>
        <p:spPr>
          <a:xfrm>
            <a:off x="1452708" y="3927149"/>
            <a:ext cx="1468" cy="706362"/>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83659FA-1872-ADCC-4963-B39079009D5F}"/>
              </a:ext>
            </a:extLst>
          </p:cNvPr>
          <p:cNvCxnSpPr/>
          <p:nvPr/>
        </p:nvCxnSpPr>
        <p:spPr>
          <a:xfrm>
            <a:off x="79248" y="2645515"/>
            <a:ext cx="12033504" cy="0"/>
          </a:xfrm>
          <a:prstGeom prst="line">
            <a:avLst/>
          </a:prstGeom>
          <a:ln w="73025">
            <a:solidFill>
              <a:srgbClr val="00B0F0"/>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C880667C-2562-9B8A-CD89-3AE9956FA437}"/>
              </a:ext>
            </a:extLst>
          </p:cNvPr>
          <p:cNvSpPr/>
          <p:nvPr/>
        </p:nvSpPr>
        <p:spPr>
          <a:xfrm>
            <a:off x="266699" y="2774266"/>
            <a:ext cx="11375912" cy="2203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Money with Contracts</a:t>
            </a:r>
          </a:p>
        </p:txBody>
      </p:sp>
      <p:sp>
        <p:nvSpPr>
          <p:cNvPr id="80" name="Rectangle 79">
            <a:extLst>
              <a:ext uri="{FF2B5EF4-FFF2-40B4-BE49-F238E27FC236}">
                <a16:creationId xmlns:a16="http://schemas.microsoft.com/office/drawing/2014/main" id="{C82E1B9F-DBB7-0A7A-91B5-1D9BC4E6F97E}"/>
              </a:ext>
            </a:extLst>
          </p:cNvPr>
          <p:cNvSpPr/>
          <p:nvPr/>
        </p:nvSpPr>
        <p:spPr>
          <a:xfrm>
            <a:off x="215265" y="917237"/>
            <a:ext cx="11551822" cy="2271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Risk from Contracts</a:t>
            </a:r>
          </a:p>
        </p:txBody>
      </p:sp>
      <p:cxnSp>
        <p:nvCxnSpPr>
          <p:cNvPr id="89" name="Straight Arrow Connector 88">
            <a:extLst>
              <a:ext uri="{FF2B5EF4-FFF2-40B4-BE49-F238E27FC236}">
                <a16:creationId xmlns:a16="http://schemas.microsoft.com/office/drawing/2014/main" id="{9AAAFC0A-3F4E-F5D4-E896-5C5D036A92FF}"/>
              </a:ext>
            </a:extLst>
          </p:cNvPr>
          <p:cNvCxnSpPr>
            <a:cxnSpLocks/>
            <a:stCxn id="15" idx="3"/>
            <a:endCxn id="14" idx="1"/>
          </p:cNvCxnSpPr>
          <p:nvPr/>
        </p:nvCxnSpPr>
        <p:spPr>
          <a:xfrm>
            <a:off x="2699830" y="1856533"/>
            <a:ext cx="1769055" cy="19127"/>
          </a:xfrm>
          <a:prstGeom prst="straightConnector1">
            <a:avLst/>
          </a:prstGeom>
          <a:ln w="762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189F621B-3716-2310-1ABB-FFC93F941095}"/>
              </a:ext>
            </a:extLst>
          </p:cNvPr>
          <p:cNvCxnSpPr>
            <a:cxnSpLocks/>
            <a:stCxn id="14" idx="3"/>
            <a:endCxn id="18" idx="1"/>
          </p:cNvCxnSpPr>
          <p:nvPr/>
        </p:nvCxnSpPr>
        <p:spPr>
          <a:xfrm flipV="1">
            <a:off x="7057896" y="1860820"/>
            <a:ext cx="1265948" cy="14840"/>
          </a:xfrm>
          <a:prstGeom prst="straightConnector1">
            <a:avLst/>
          </a:prstGeom>
          <a:ln w="254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D6643B28-3700-D16C-BB15-3CCDA1E22D37}"/>
              </a:ext>
            </a:extLst>
          </p:cNvPr>
          <p:cNvCxnSpPr>
            <a:cxnSpLocks/>
            <a:stCxn id="8" idx="3"/>
            <a:endCxn id="30" idx="1"/>
          </p:cNvCxnSpPr>
          <p:nvPr/>
        </p:nvCxnSpPr>
        <p:spPr>
          <a:xfrm>
            <a:off x="6964251" y="3863399"/>
            <a:ext cx="160597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339E0B05-B8E8-07C3-2B75-E460FC75BB3B}"/>
              </a:ext>
            </a:extLst>
          </p:cNvPr>
          <p:cNvCxnSpPr>
            <a:cxnSpLocks/>
            <a:stCxn id="8" idx="3"/>
            <a:endCxn id="36" idx="1"/>
          </p:cNvCxnSpPr>
          <p:nvPr/>
        </p:nvCxnSpPr>
        <p:spPr>
          <a:xfrm>
            <a:off x="6964251" y="3863399"/>
            <a:ext cx="1605976" cy="9987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BEF84C3C-6986-DFE2-3F24-C0A8E12445E7}"/>
              </a:ext>
            </a:extLst>
          </p:cNvPr>
          <p:cNvCxnSpPr>
            <a:cxnSpLocks/>
            <a:stCxn id="17" idx="0"/>
          </p:cNvCxnSpPr>
          <p:nvPr/>
        </p:nvCxnSpPr>
        <p:spPr>
          <a:xfrm flipV="1">
            <a:off x="4704665" y="4575285"/>
            <a:ext cx="471903" cy="286849"/>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B3EAC1B3-0678-3D7C-EB64-8E72C45227EA}"/>
              </a:ext>
            </a:extLst>
          </p:cNvPr>
          <p:cNvCxnSpPr>
            <a:cxnSpLocks/>
          </p:cNvCxnSpPr>
          <p:nvPr/>
        </p:nvCxnSpPr>
        <p:spPr>
          <a:xfrm flipH="1">
            <a:off x="5317451" y="4575285"/>
            <a:ext cx="354191" cy="2659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375B59E5-01F7-E84E-D33C-6582E896BC94}"/>
              </a:ext>
            </a:extLst>
          </p:cNvPr>
          <p:cNvCxnSpPr>
            <a:cxnSpLocks/>
          </p:cNvCxnSpPr>
          <p:nvPr/>
        </p:nvCxnSpPr>
        <p:spPr>
          <a:xfrm flipH="1" flipV="1">
            <a:off x="6378597" y="4564834"/>
            <a:ext cx="348070" cy="2972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6EC20D3C-7285-9E32-B0F9-91C481348343}"/>
              </a:ext>
            </a:extLst>
          </p:cNvPr>
          <p:cNvCxnSpPr>
            <a:cxnSpLocks/>
            <a:endCxn id="22" idx="0"/>
          </p:cNvCxnSpPr>
          <p:nvPr/>
        </p:nvCxnSpPr>
        <p:spPr>
          <a:xfrm>
            <a:off x="6706579" y="4554384"/>
            <a:ext cx="405393" cy="3077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987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57C2C-6EEF-2DDD-F617-5C68FD8B2F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C7FEF1-2F4A-132B-F21F-75D1EFD66460}"/>
              </a:ext>
            </a:extLst>
          </p:cNvPr>
          <p:cNvSpPr>
            <a:spLocks noGrp="1"/>
          </p:cNvSpPr>
          <p:nvPr>
            <p:ph type="title"/>
          </p:nvPr>
        </p:nvSpPr>
        <p:spPr/>
        <p:txBody>
          <a:bodyPr>
            <a:normAutofit/>
          </a:bodyPr>
          <a:lstStyle/>
          <a:p>
            <a:pPr algn="ctr"/>
            <a:r>
              <a:rPr lang="en-US" dirty="0"/>
              <a:t>Limited Risk Transferred – More Retained by Off-taker</a:t>
            </a:r>
          </a:p>
        </p:txBody>
      </p:sp>
      <p:sp>
        <p:nvSpPr>
          <p:cNvPr id="4" name="Slide Number Placeholder 3">
            <a:extLst>
              <a:ext uri="{FF2B5EF4-FFF2-40B4-BE49-F238E27FC236}">
                <a16:creationId xmlns:a16="http://schemas.microsoft.com/office/drawing/2014/main" id="{CAAF9D10-FDA8-8F8E-E33B-390A5636F2B2}"/>
              </a:ext>
            </a:extLst>
          </p:cNvPr>
          <p:cNvSpPr>
            <a:spLocks noGrp="1"/>
          </p:cNvSpPr>
          <p:nvPr>
            <p:ph type="sldNum" sz="quarter" idx="12"/>
          </p:nvPr>
        </p:nvSpPr>
        <p:spPr/>
        <p:txBody>
          <a:bodyPr/>
          <a:lstStyle/>
          <a:p>
            <a:fld id="{EB241CD2-1E45-42A3-B213-66A034DF9A3B}" type="slidenum">
              <a:rPr lang="en-GB" smtClean="0"/>
              <a:t>9</a:t>
            </a:fld>
            <a:endParaRPr lang="en-GB" dirty="0"/>
          </a:p>
        </p:txBody>
      </p:sp>
      <p:sp>
        <p:nvSpPr>
          <p:cNvPr id="5" name="Rectangle 4">
            <a:extLst>
              <a:ext uri="{FF2B5EF4-FFF2-40B4-BE49-F238E27FC236}">
                <a16:creationId xmlns:a16="http://schemas.microsoft.com/office/drawing/2014/main" id="{43555855-7ECF-E84F-0E21-F43CFAA545DC}"/>
              </a:ext>
            </a:extLst>
          </p:cNvPr>
          <p:cNvSpPr/>
          <p:nvPr/>
        </p:nvSpPr>
        <p:spPr>
          <a:xfrm>
            <a:off x="229377" y="3138642"/>
            <a:ext cx="2551172" cy="900227"/>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Ultimate Consumer</a:t>
            </a:r>
            <a:r>
              <a:rPr lang="en-US" dirty="0"/>
              <a:t> (society) Wants low prices</a:t>
            </a:r>
          </a:p>
        </p:txBody>
      </p:sp>
      <p:sp>
        <p:nvSpPr>
          <p:cNvPr id="7" name="Rectangle 6">
            <a:extLst>
              <a:ext uri="{FF2B5EF4-FFF2-40B4-BE49-F238E27FC236}">
                <a16:creationId xmlns:a16="http://schemas.microsoft.com/office/drawing/2014/main" id="{78728989-085D-40FE-DD80-5C80F9E1B9EA}"/>
              </a:ext>
            </a:extLst>
          </p:cNvPr>
          <p:cNvSpPr/>
          <p:nvPr/>
        </p:nvSpPr>
        <p:spPr>
          <a:xfrm>
            <a:off x="401587" y="4603069"/>
            <a:ext cx="2206752" cy="1283263"/>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Off-taker</a:t>
            </a:r>
            <a:r>
              <a:rPr lang="en-US" dirty="0"/>
              <a:t> - Pays for Output through PPA Contract</a:t>
            </a:r>
          </a:p>
        </p:txBody>
      </p:sp>
      <p:sp>
        <p:nvSpPr>
          <p:cNvPr id="8" name="Rectangle 7">
            <a:extLst>
              <a:ext uri="{FF2B5EF4-FFF2-40B4-BE49-F238E27FC236}">
                <a16:creationId xmlns:a16="http://schemas.microsoft.com/office/drawing/2014/main" id="{DE26D78D-CB8D-1E0B-AA5D-F044C9CA75D8}"/>
              </a:ext>
            </a:extLst>
          </p:cNvPr>
          <p:cNvSpPr/>
          <p:nvPr/>
        </p:nvSpPr>
        <p:spPr>
          <a:xfrm>
            <a:off x="4999613" y="3172414"/>
            <a:ext cx="1964638" cy="1381970"/>
          </a:xfrm>
          <a:prstGeom prst="rect">
            <a:avLst/>
          </a:prstGeom>
          <a:solidFill>
            <a:srgbClr val="FFFF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Special Purpose Vehicle (SPV), Shell company that signs contracts</a:t>
            </a:r>
          </a:p>
        </p:txBody>
      </p:sp>
      <p:sp>
        <p:nvSpPr>
          <p:cNvPr id="15" name="Rectangle 14">
            <a:extLst>
              <a:ext uri="{FF2B5EF4-FFF2-40B4-BE49-F238E27FC236}">
                <a16:creationId xmlns:a16="http://schemas.microsoft.com/office/drawing/2014/main" id="{879ACDCF-2201-AA61-81D5-EDABC26C3034}"/>
              </a:ext>
            </a:extLst>
          </p:cNvPr>
          <p:cNvSpPr/>
          <p:nvPr/>
        </p:nvSpPr>
        <p:spPr>
          <a:xfrm>
            <a:off x="263338" y="1245371"/>
            <a:ext cx="2436492" cy="122232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Off-taker Risk – Total Risks Minus Risks Allocated with PPA Contract</a:t>
            </a:r>
          </a:p>
        </p:txBody>
      </p:sp>
      <p:sp>
        <p:nvSpPr>
          <p:cNvPr id="17" name="Rectangle 16">
            <a:extLst>
              <a:ext uri="{FF2B5EF4-FFF2-40B4-BE49-F238E27FC236}">
                <a16:creationId xmlns:a16="http://schemas.microsoft.com/office/drawing/2014/main" id="{3366BFCC-C38E-6618-9326-6F8B40327C96}"/>
              </a:ext>
            </a:extLst>
          </p:cNvPr>
          <p:cNvSpPr/>
          <p:nvPr/>
        </p:nvSpPr>
        <p:spPr>
          <a:xfrm>
            <a:off x="3608320" y="4862134"/>
            <a:ext cx="2192689" cy="10241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Equity Investor (Sponsor/Developer) Wants High Return Relative to Risk</a:t>
            </a:r>
          </a:p>
        </p:txBody>
      </p:sp>
      <p:sp>
        <p:nvSpPr>
          <p:cNvPr id="14" name="Rectangle 13">
            <a:extLst>
              <a:ext uri="{FF2B5EF4-FFF2-40B4-BE49-F238E27FC236}">
                <a16:creationId xmlns:a16="http://schemas.microsoft.com/office/drawing/2014/main" id="{55E1D438-8FD6-4ACB-2662-9DC7CA07E946}"/>
              </a:ext>
            </a:extLst>
          </p:cNvPr>
          <p:cNvSpPr/>
          <p:nvPr/>
        </p:nvSpPr>
        <p:spPr>
          <a:xfrm>
            <a:off x="4743493" y="1610544"/>
            <a:ext cx="2495366" cy="449616"/>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Investor Risk – Risk Retained by SPV and Not Transferred to Suppliers</a:t>
            </a:r>
          </a:p>
        </p:txBody>
      </p:sp>
      <p:sp>
        <p:nvSpPr>
          <p:cNvPr id="18" name="Rectangle 17">
            <a:extLst>
              <a:ext uri="{FF2B5EF4-FFF2-40B4-BE49-F238E27FC236}">
                <a16:creationId xmlns:a16="http://schemas.microsoft.com/office/drawing/2014/main" id="{80271A11-0978-5289-A230-954C6560273B}"/>
              </a:ext>
            </a:extLst>
          </p:cNvPr>
          <p:cNvSpPr/>
          <p:nvPr/>
        </p:nvSpPr>
        <p:spPr>
          <a:xfrm>
            <a:off x="8570227" y="1548236"/>
            <a:ext cx="3072384" cy="562882"/>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Contractor Risk – Risk Associated with Constructing the Plant and Operating the Plant</a:t>
            </a:r>
          </a:p>
        </p:txBody>
      </p:sp>
      <p:sp>
        <p:nvSpPr>
          <p:cNvPr id="22" name="Rectangle 21">
            <a:extLst>
              <a:ext uri="{FF2B5EF4-FFF2-40B4-BE49-F238E27FC236}">
                <a16:creationId xmlns:a16="http://schemas.microsoft.com/office/drawing/2014/main" id="{570856EA-05BF-580B-ECF1-958D23C54BC2}"/>
              </a:ext>
            </a:extLst>
          </p:cNvPr>
          <p:cNvSpPr/>
          <p:nvPr/>
        </p:nvSpPr>
        <p:spPr>
          <a:xfrm>
            <a:off x="6091650" y="4862132"/>
            <a:ext cx="2040644" cy="10546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Debt Investor (Lender) Wants to be paid back</a:t>
            </a:r>
          </a:p>
        </p:txBody>
      </p:sp>
      <p:cxnSp>
        <p:nvCxnSpPr>
          <p:cNvPr id="24" name="Straight Arrow Connector 23">
            <a:extLst>
              <a:ext uri="{FF2B5EF4-FFF2-40B4-BE49-F238E27FC236}">
                <a16:creationId xmlns:a16="http://schemas.microsoft.com/office/drawing/2014/main" id="{E4761182-8C52-96BF-E723-91B11B6D056A}"/>
              </a:ext>
            </a:extLst>
          </p:cNvPr>
          <p:cNvCxnSpPr>
            <a:cxnSpLocks/>
            <a:stCxn id="7" idx="3"/>
            <a:endCxn id="8" idx="1"/>
          </p:cNvCxnSpPr>
          <p:nvPr/>
        </p:nvCxnSpPr>
        <p:spPr>
          <a:xfrm flipV="1">
            <a:off x="2608339" y="3863399"/>
            <a:ext cx="2391274" cy="1381302"/>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F0CBC47D-0307-9EC7-D984-683619F4B2FA}"/>
              </a:ext>
            </a:extLst>
          </p:cNvPr>
          <p:cNvSpPr/>
          <p:nvPr/>
        </p:nvSpPr>
        <p:spPr>
          <a:xfrm>
            <a:off x="8570227" y="3438359"/>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EPC Contractor  Wants to profit from efficient construction</a:t>
            </a:r>
          </a:p>
        </p:txBody>
      </p:sp>
      <p:sp>
        <p:nvSpPr>
          <p:cNvPr id="36" name="Rectangle 35">
            <a:extLst>
              <a:ext uri="{FF2B5EF4-FFF2-40B4-BE49-F238E27FC236}">
                <a16:creationId xmlns:a16="http://schemas.microsoft.com/office/drawing/2014/main" id="{427415EB-6D13-76F0-6B5E-5643B0FB235B}"/>
              </a:ext>
            </a:extLst>
          </p:cNvPr>
          <p:cNvSpPr/>
          <p:nvPr/>
        </p:nvSpPr>
        <p:spPr>
          <a:xfrm>
            <a:off x="8570227" y="4437092"/>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O&amp;M Contractor  Wants to profit from efficient operation</a:t>
            </a:r>
          </a:p>
        </p:txBody>
      </p:sp>
      <p:cxnSp>
        <p:nvCxnSpPr>
          <p:cNvPr id="38" name="Straight Connector 37">
            <a:extLst>
              <a:ext uri="{FF2B5EF4-FFF2-40B4-BE49-F238E27FC236}">
                <a16:creationId xmlns:a16="http://schemas.microsoft.com/office/drawing/2014/main" id="{E9F1A38E-4298-67F3-2610-076E8F7F4072}"/>
              </a:ext>
            </a:extLst>
          </p:cNvPr>
          <p:cNvCxnSpPr>
            <a:cxnSpLocks/>
          </p:cNvCxnSpPr>
          <p:nvPr/>
        </p:nvCxnSpPr>
        <p:spPr>
          <a:xfrm>
            <a:off x="3211929" y="1012330"/>
            <a:ext cx="0" cy="4874002"/>
          </a:xfrm>
          <a:prstGeom prst="line">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91B686F-8FBB-8781-006C-88134580FE58}"/>
              </a:ext>
            </a:extLst>
          </p:cNvPr>
          <p:cNvCxnSpPr>
            <a:cxnSpLocks/>
            <a:stCxn id="5" idx="2"/>
            <a:endCxn id="7" idx="0"/>
          </p:cNvCxnSpPr>
          <p:nvPr/>
        </p:nvCxnSpPr>
        <p:spPr>
          <a:xfrm>
            <a:off x="1504963" y="4038869"/>
            <a:ext cx="0" cy="564200"/>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A1E0BC9-5E01-2D19-5403-06D127E2E687}"/>
              </a:ext>
            </a:extLst>
          </p:cNvPr>
          <p:cNvCxnSpPr/>
          <p:nvPr/>
        </p:nvCxnSpPr>
        <p:spPr>
          <a:xfrm>
            <a:off x="79248" y="2645515"/>
            <a:ext cx="12033504" cy="0"/>
          </a:xfrm>
          <a:prstGeom prst="line">
            <a:avLst/>
          </a:prstGeom>
          <a:ln w="73025">
            <a:solidFill>
              <a:srgbClr val="00B0F0"/>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203A22F2-C8C6-CCE3-3D32-E7AB5A951395}"/>
              </a:ext>
            </a:extLst>
          </p:cNvPr>
          <p:cNvSpPr/>
          <p:nvPr/>
        </p:nvSpPr>
        <p:spPr>
          <a:xfrm>
            <a:off x="266699" y="2774266"/>
            <a:ext cx="11375912" cy="2203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Money with Contracts</a:t>
            </a:r>
          </a:p>
        </p:txBody>
      </p:sp>
      <p:sp>
        <p:nvSpPr>
          <p:cNvPr id="80" name="Rectangle 79">
            <a:extLst>
              <a:ext uri="{FF2B5EF4-FFF2-40B4-BE49-F238E27FC236}">
                <a16:creationId xmlns:a16="http://schemas.microsoft.com/office/drawing/2014/main" id="{929802BC-8E91-84DD-7E5E-83D916496003}"/>
              </a:ext>
            </a:extLst>
          </p:cNvPr>
          <p:cNvSpPr/>
          <p:nvPr/>
        </p:nvSpPr>
        <p:spPr>
          <a:xfrm>
            <a:off x="215265" y="917237"/>
            <a:ext cx="11551822" cy="2271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Risk from Contracts</a:t>
            </a:r>
          </a:p>
        </p:txBody>
      </p:sp>
      <p:cxnSp>
        <p:nvCxnSpPr>
          <p:cNvPr id="89" name="Straight Arrow Connector 88">
            <a:extLst>
              <a:ext uri="{FF2B5EF4-FFF2-40B4-BE49-F238E27FC236}">
                <a16:creationId xmlns:a16="http://schemas.microsoft.com/office/drawing/2014/main" id="{8C8D7B2B-83CE-3A59-06DF-6470C7708F1D}"/>
              </a:ext>
            </a:extLst>
          </p:cNvPr>
          <p:cNvCxnSpPr>
            <a:cxnSpLocks/>
            <a:stCxn id="15" idx="3"/>
            <a:endCxn id="14" idx="1"/>
          </p:cNvCxnSpPr>
          <p:nvPr/>
        </p:nvCxnSpPr>
        <p:spPr>
          <a:xfrm flipV="1">
            <a:off x="2699830" y="1835352"/>
            <a:ext cx="2043663" cy="21181"/>
          </a:xfrm>
          <a:prstGeom prst="straightConnector1">
            <a:avLst/>
          </a:prstGeom>
          <a:ln w="762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C00EBCF4-16FB-B97E-A754-FE7916C8C692}"/>
              </a:ext>
            </a:extLst>
          </p:cNvPr>
          <p:cNvCxnSpPr>
            <a:cxnSpLocks/>
            <a:stCxn id="14" idx="3"/>
            <a:endCxn id="18" idx="1"/>
          </p:cNvCxnSpPr>
          <p:nvPr/>
        </p:nvCxnSpPr>
        <p:spPr>
          <a:xfrm flipV="1">
            <a:off x="7238859" y="1829677"/>
            <a:ext cx="1331368" cy="5675"/>
          </a:xfrm>
          <a:prstGeom prst="straightConnector1">
            <a:avLst/>
          </a:prstGeom>
          <a:ln w="254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08EEA546-0283-8514-8ED9-430F0A279943}"/>
              </a:ext>
            </a:extLst>
          </p:cNvPr>
          <p:cNvCxnSpPr>
            <a:cxnSpLocks/>
            <a:stCxn id="8" idx="3"/>
            <a:endCxn id="30" idx="1"/>
          </p:cNvCxnSpPr>
          <p:nvPr/>
        </p:nvCxnSpPr>
        <p:spPr>
          <a:xfrm>
            <a:off x="6964251" y="3863399"/>
            <a:ext cx="160597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61C62FAF-FA00-CA0B-27C7-2AFE21B3DA1B}"/>
              </a:ext>
            </a:extLst>
          </p:cNvPr>
          <p:cNvCxnSpPr>
            <a:cxnSpLocks/>
            <a:stCxn id="8" idx="3"/>
            <a:endCxn id="36" idx="1"/>
          </p:cNvCxnSpPr>
          <p:nvPr/>
        </p:nvCxnSpPr>
        <p:spPr>
          <a:xfrm>
            <a:off x="6964251" y="3863399"/>
            <a:ext cx="1605976" cy="9987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A484CE23-C396-77C5-6E5E-8F05B9D0BE8F}"/>
              </a:ext>
            </a:extLst>
          </p:cNvPr>
          <p:cNvCxnSpPr>
            <a:cxnSpLocks/>
            <a:stCxn id="17" idx="0"/>
          </p:cNvCxnSpPr>
          <p:nvPr/>
        </p:nvCxnSpPr>
        <p:spPr>
          <a:xfrm flipV="1">
            <a:off x="4704665" y="4575285"/>
            <a:ext cx="471903" cy="286849"/>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04D54945-3486-D596-F64A-CEDDD59F90FE}"/>
              </a:ext>
            </a:extLst>
          </p:cNvPr>
          <p:cNvCxnSpPr>
            <a:cxnSpLocks/>
          </p:cNvCxnSpPr>
          <p:nvPr/>
        </p:nvCxnSpPr>
        <p:spPr>
          <a:xfrm flipH="1">
            <a:off x="5317451" y="4575285"/>
            <a:ext cx="354191" cy="2659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AFE22637-EDFC-16E4-6D6D-57613D6BBAB9}"/>
              </a:ext>
            </a:extLst>
          </p:cNvPr>
          <p:cNvCxnSpPr>
            <a:cxnSpLocks/>
          </p:cNvCxnSpPr>
          <p:nvPr/>
        </p:nvCxnSpPr>
        <p:spPr>
          <a:xfrm flipH="1" flipV="1">
            <a:off x="6378597" y="4564834"/>
            <a:ext cx="348070" cy="2972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9A00F051-EDF8-C66F-0765-E5B067514E8B}"/>
              </a:ext>
            </a:extLst>
          </p:cNvPr>
          <p:cNvCxnSpPr>
            <a:cxnSpLocks/>
            <a:endCxn id="22" idx="0"/>
          </p:cNvCxnSpPr>
          <p:nvPr/>
        </p:nvCxnSpPr>
        <p:spPr>
          <a:xfrm>
            <a:off x="6706579" y="4554384"/>
            <a:ext cx="405393" cy="3077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5F099FF5-97C2-E470-6C40-51055FD5A4A9}"/>
              </a:ext>
            </a:extLst>
          </p:cNvPr>
          <p:cNvSpPr txBox="1"/>
          <p:nvPr/>
        </p:nvSpPr>
        <p:spPr>
          <a:xfrm>
            <a:off x="3311332" y="1292918"/>
            <a:ext cx="1033269" cy="461665"/>
          </a:xfrm>
          <a:prstGeom prst="rect">
            <a:avLst/>
          </a:prstGeom>
          <a:noFill/>
        </p:spPr>
        <p:txBody>
          <a:bodyPr wrap="square" rtlCol="0">
            <a:spAutoFit/>
          </a:bodyPr>
          <a:lstStyle/>
          <a:p>
            <a:r>
              <a:rPr lang="en-US" sz="1200" dirty="0"/>
              <a:t>Limited risk Transferred</a:t>
            </a:r>
          </a:p>
        </p:txBody>
      </p:sp>
    </p:spTree>
    <p:extLst>
      <p:ext uri="{BB962C8B-B14F-4D97-AF65-F5344CB8AC3E}">
        <p14:creationId xmlns:p14="http://schemas.microsoft.com/office/powerpoint/2010/main" val="218989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529B6-C14A-080D-BAFB-A1C462F197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69F93B-A472-BE04-7D80-8B1678C4B324}"/>
              </a:ext>
            </a:extLst>
          </p:cNvPr>
          <p:cNvSpPr>
            <a:spLocks noGrp="1"/>
          </p:cNvSpPr>
          <p:nvPr>
            <p:ph type="title"/>
          </p:nvPr>
        </p:nvSpPr>
        <p:spPr/>
        <p:txBody>
          <a:bodyPr>
            <a:normAutofit/>
          </a:bodyPr>
          <a:lstStyle/>
          <a:p>
            <a:pPr algn="ctr"/>
            <a:r>
              <a:rPr lang="en-US" dirty="0"/>
              <a:t>High Risk Transfer with Merchant Prices</a:t>
            </a:r>
          </a:p>
        </p:txBody>
      </p:sp>
      <p:sp>
        <p:nvSpPr>
          <p:cNvPr id="4" name="Slide Number Placeholder 3">
            <a:extLst>
              <a:ext uri="{FF2B5EF4-FFF2-40B4-BE49-F238E27FC236}">
                <a16:creationId xmlns:a16="http://schemas.microsoft.com/office/drawing/2014/main" id="{809CAB0E-5AD3-F397-4076-15B70BF6E2E8}"/>
              </a:ext>
            </a:extLst>
          </p:cNvPr>
          <p:cNvSpPr>
            <a:spLocks noGrp="1"/>
          </p:cNvSpPr>
          <p:nvPr>
            <p:ph type="sldNum" sz="quarter" idx="12"/>
          </p:nvPr>
        </p:nvSpPr>
        <p:spPr/>
        <p:txBody>
          <a:bodyPr/>
          <a:lstStyle/>
          <a:p>
            <a:fld id="{EB241CD2-1E45-42A3-B213-66A034DF9A3B}" type="slidenum">
              <a:rPr lang="en-GB" smtClean="0"/>
              <a:t>10</a:t>
            </a:fld>
            <a:endParaRPr lang="en-GB" dirty="0"/>
          </a:p>
        </p:txBody>
      </p:sp>
      <p:sp>
        <p:nvSpPr>
          <p:cNvPr id="5" name="Rectangle 4">
            <a:extLst>
              <a:ext uri="{FF2B5EF4-FFF2-40B4-BE49-F238E27FC236}">
                <a16:creationId xmlns:a16="http://schemas.microsoft.com/office/drawing/2014/main" id="{213E8127-CE4B-7C89-36E0-2D6078461C5D}"/>
              </a:ext>
            </a:extLst>
          </p:cNvPr>
          <p:cNvSpPr/>
          <p:nvPr/>
        </p:nvSpPr>
        <p:spPr>
          <a:xfrm>
            <a:off x="152163" y="3324361"/>
            <a:ext cx="2781538" cy="539023"/>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Ultimate Consumer</a:t>
            </a:r>
            <a:r>
              <a:rPr lang="en-US" dirty="0"/>
              <a:t> Pays Merchant Prices</a:t>
            </a:r>
          </a:p>
        </p:txBody>
      </p:sp>
      <p:sp>
        <p:nvSpPr>
          <p:cNvPr id="7" name="Rectangle 6">
            <a:extLst>
              <a:ext uri="{FF2B5EF4-FFF2-40B4-BE49-F238E27FC236}">
                <a16:creationId xmlns:a16="http://schemas.microsoft.com/office/drawing/2014/main" id="{BD134917-5B90-B487-DFF5-418A9259F9C1}"/>
              </a:ext>
            </a:extLst>
          </p:cNvPr>
          <p:cNvSpPr/>
          <p:nvPr/>
        </p:nvSpPr>
        <p:spPr>
          <a:xfrm>
            <a:off x="314941" y="4494545"/>
            <a:ext cx="2279451" cy="735173"/>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Merchant Market Prices</a:t>
            </a:r>
          </a:p>
        </p:txBody>
      </p:sp>
      <p:sp>
        <p:nvSpPr>
          <p:cNvPr id="8" name="Rectangle 7">
            <a:extLst>
              <a:ext uri="{FF2B5EF4-FFF2-40B4-BE49-F238E27FC236}">
                <a16:creationId xmlns:a16="http://schemas.microsoft.com/office/drawing/2014/main" id="{16448E46-1878-3A9F-1FB5-22099A2746EC}"/>
              </a:ext>
            </a:extLst>
          </p:cNvPr>
          <p:cNvSpPr/>
          <p:nvPr/>
        </p:nvSpPr>
        <p:spPr>
          <a:xfrm>
            <a:off x="4999613" y="3172414"/>
            <a:ext cx="1964638" cy="1381970"/>
          </a:xfrm>
          <a:prstGeom prst="rect">
            <a:avLst/>
          </a:prstGeom>
          <a:solidFill>
            <a:srgbClr val="FFFF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Special Purpose Vehicle (SPV), Shell company that signs contracts</a:t>
            </a:r>
          </a:p>
        </p:txBody>
      </p:sp>
      <p:sp>
        <p:nvSpPr>
          <p:cNvPr id="15" name="Rectangle 14">
            <a:extLst>
              <a:ext uri="{FF2B5EF4-FFF2-40B4-BE49-F238E27FC236}">
                <a16:creationId xmlns:a16="http://schemas.microsoft.com/office/drawing/2014/main" id="{ECC6F750-FF36-617C-EEB3-D35C985FA5DE}"/>
              </a:ext>
            </a:extLst>
          </p:cNvPr>
          <p:cNvSpPr/>
          <p:nvPr/>
        </p:nvSpPr>
        <p:spPr>
          <a:xfrm>
            <a:off x="263338" y="1245371"/>
            <a:ext cx="2436492" cy="122232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Off-taker Risk – Total Risks Minus Risks Allocated with PPA Contract</a:t>
            </a:r>
          </a:p>
        </p:txBody>
      </p:sp>
      <p:sp>
        <p:nvSpPr>
          <p:cNvPr id="17" name="Rectangle 16">
            <a:extLst>
              <a:ext uri="{FF2B5EF4-FFF2-40B4-BE49-F238E27FC236}">
                <a16:creationId xmlns:a16="http://schemas.microsoft.com/office/drawing/2014/main" id="{EA573728-818A-59C0-D39F-9C61F152DF20}"/>
              </a:ext>
            </a:extLst>
          </p:cNvPr>
          <p:cNvSpPr/>
          <p:nvPr/>
        </p:nvSpPr>
        <p:spPr>
          <a:xfrm>
            <a:off x="3608320" y="4862134"/>
            <a:ext cx="2192689" cy="102419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Equity Investor (Sponsor/Developer) Wants High Return Relative to Risk</a:t>
            </a:r>
          </a:p>
        </p:txBody>
      </p:sp>
      <p:sp>
        <p:nvSpPr>
          <p:cNvPr id="14" name="Rectangle 13">
            <a:extLst>
              <a:ext uri="{FF2B5EF4-FFF2-40B4-BE49-F238E27FC236}">
                <a16:creationId xmlns:a16="http://schemas.microsoft.com/office/drawing/2014/main" id="{A73C6D39-F236-36F5-674B-8046F5983BA7}"/>
              </a:ext>
            </a:extLst>
          </p:cNvPr>
          <p:cNvSpPr/>
          <p:nvPr/>
        </p:nvSpPr>
        <p:spPr>
          <a:xfrm>
            <a:off x="4444003" y="1144101"/>
            <a:ext cx="2667969" cy="1372664"/>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Investor Risk – Risk Retained by SPV and Not Transferred to Suppliers</a:t>
            </a:r>
          </a:p>
        </p:txBody>
      </p:sp>
      <p:sp>
        <p:nvSpPr>
          <p:cNvPr id="18" name="Rectangle 17">
            <a:extLst>
              <a:ext uri="{FF2B5EF4-FFF2-40B4-BE49-F238E27FC236}">
                <a16:creationId xmlns:a16="http://schemas.microsoft.com/office/drawing/2014/main" id="{BFC11238-75D8-74BD-E24A-AD3743E58567}"/>
              </a:ext>
            </a:extLst>
          </p:cNvPr>
          <p:cNvSpPr/>
          <p:nvPr/>
        </p:nvSpPr>
        <p:spPr>
          <a:xfrm>
            <a:off x="8323846" y="1521625"/>
            <a:ext cx="3318765" cy="607580"/>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dirty="0"/>
              <a:t>Contractor Risk – Risk Associated with Constructing the Plant and Operating the Plant</a:t>
            </a:r>
          </a:p>
        </p:txBody>
      </p:sp>
      <p:sp>
        <p:nvSpPr>
          <p:cNvPr id="22" name="Rectangle 21">
            <a:extLst>
              <a:ext uri="{FF2B5EF4-FFF2-40B4-BE49-F238E27FC236}">
                <a16:creationId xmlns:a16="http://schemas.microsoft.com/office/drawing/2014/main" id="{B44E8DA6-1A4E-29E9-1C3D-4FCA12D91824}"/>
              </a:ext>
            </a:extLst>
          </p:cNvPr>
          <p:cNvSpPr/>
          <p:nvPr/>
        </p:nvSpPr>
        <p:spPr>
          <a:xfrm>
            <a:off x="6091650" y="4862132"/>
            <a:ext cx="2040644" cy="10546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Debt Investor (Lender) Wants to be paid back</a:t>
            </a:r>
          </a:p>
        </p:txBody>
      </p:sp>
      <p:cxnSp>
        <p:nvCxnSpPr>
          <p:cNvPr id="24" name="Straight Arrow Connector 23">
            <a:extLst>
              <a:ext uri="{FF2B5EF4-FFF2-40B4-BE49-F238E27FC236}">
                <a16:creationId xmlns:a16="http://schemas.microsoft.com/office/drawing/2014/main" id="{683D0B2C-B3DD-F9B3-2227-D736953DC3AD}"/>
              </a:ext>
            </a:extLst>
          </p:cNvPr>
          <p:cNvCxnSpPr>
            <a:cxnSpLocks/>
            <a:stCxn id="7" idx="3"/>
            <a:endCxn id="8" idx="1"/>
          </p:cNvCxnSpPr>
          <p:nvPr/>
        </p:nvCxnSpPr>
        <p:spPr>
          <a:xfrm flipV="1">
            <a:off x="2594392" y="3863399"/>
            <a:ext cx="2405221" cy="998733"/>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C5B62478-3875-9EFE-9550-6944C7D6EB6F}"/>
              </a:ext>
            </a:extLst>
          </p:cNvPr>
          <p:cNvSpPr/>
          <p:nvPr/>
        </p:nvSpPr>
        <p:spPr>
          <a:xfrm>
            <a:off x="8570227" y="3438359"/>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EPC Contractor  Wants to profit from efficient construction</a:t>
            </a:r>
          </a:p>
        </p:txBody>
      </p:sp>
      <p:sp>
        <p:nvSpPr>
          <p:cNvPr id="36" name="Rectangle 35">
            <a:extLst>
              <a:ext uri="{FF2B5EF4-FFF2-40B4-BE49-F238E27FC236}">
                <a16:creationId xmlns:a16="http://schemas.microsoft.com/office/drawing/2014/main" id="{0E5EDF07-B692-9379-6A3A-C2A7F34A600C}"/>
              </a:ext>
            </a:extLst>
          </p:cNvPr>
          <p:cNvSpPr/>
          <p:nvPr/>
        </p:nvSpPr>
        <p:spPr>
          <a:xfrm>
            <a:off x="8570227" y="4437092"/>
            <a:ext cx="3072384" cy="85008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O&amp;M Contractor  Wants to profit from efficient operation</a:t>
            </a:r>
          </a:p>
        </p:txBody>
      </p:sp>
      <p:cxnSp>
        <p:nvCxnSpPr>
          <p:cNvPr id="38" name="Straight Connector 37">
            <a:extLst>
              <a:ext uri="{FF2B5EF4-FFF2-40B4-BE49-F238E27FC236}">
                <a16:creationId xmlns:a16="http://schemas.microsoft.com/office/drawing/2014/main" id="{DFFA4799-4C68-B004-FBBB-8CE7933E3F2D}"/>
              </a:ext>
            </a:extLst>
          </p:cNvPr>
          <p:cNvCxnSpPr>
            <a:cxnSpLocks/>
          </p:cNvCxnSpPr>
          <p:nvPr/>
        </p:nvCxnSpPr>
        <p:spPr>
          <a:xfrm>
            <a:off x="3211929" y="1012330"/>
            <a:ext cx="0" cy="4874002"/>
          </a:xfrm>
          <a:prstGeom prst="line">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63FB717-43EB-E2DF-1318-BD4E7949CA4C}"/>
              </a:ext>
            </a:extLst>
          </p:cNvPr>
          <p:cNvCxnSpPr/>
          <p:nvPr/>
        </p:nvCxnSpPr>
        <p:spPr>
          <a:xfrm>
            <a:off x="79248" y="2645515"/>
            <a:ext cx="12033504" cy="0"/>
          </a:xfrm>
          <a:prstGeom prst="line">
            <a:avLst/>
          </a:prstGeom>
          <a:ln w="73025">
            <a:solidFill>
              <a:srgbClr val="00B0F0"/>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FBCD5A99-70F9-8755-71CE-CB1D6031C305}"/>
              </a:ext>
            </a:extLst>
          </p:cNvPr>
          <p:cNvSpPr/>
          <p:nvPr/>
        </p:nvSpPr>
        <p:spPr>
          <a:xfrm>
            <a:off x="266699" y="2774266"/>
            <a:ext cx="11375912" cy="2203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Money with Contracts</a:t>
            </a:r>
          </a:p>
        </p:txBody>
      </p:sp>
      <p:sp>
        <p:nvSpPr>
          <p:cNvPr id="80" name="Rectangle 79">
            <a:extLst>
              <a:ext uri="{FF2B5EF4-FFF2-40B4-BE49-F238E27FC236}">
                <a16:creationId xmlns:a16="http://schemas.microsoft.com/office/drawing/2014/main" id="{A70C428D-2128-15C3-0011-8B294AC7BDD4}"/>
              </a:ext>
            </a:extLst>
          </p:cNvPr>
          <p:cNvSpPr/>
          <p:nvPr/>
        </p:nvSpPr>
        <p:spPr>
          <a:xfrm>
            <a:off x="178744" y="826571"/>
            <a:ext cx="11551822" cy="2271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Flow of Risk from Contracts</a:t>
            </a:r>
          </a:p>
        </p:txBody>
      </p:sp>
      <p:cxnSp>
        <p:nvCxnSpPr>
          <p:cNvPr id="89" name="Straight Arrow Connector 88">
            <a:extLst>
              <a:ext uri="{FF2B5EF4-FFF2-40B4-BE49-F238E27FC236}">
                <a16:creationId xmlns:a16="http://schemas.microsoft.com/office/drawing/2014/main" id="{4EDD8191-00CA-72DD-592D-A7BA292E9A33}"/>
              </a:ext>
            </a:extLst>
          </p:cNvPr>
          <p:cNvCxnSpPr>
            <a:cxnSpLocks/>
            <a:stCxn id="15" idx="3"/>
            <a:endCxn id="14" idx="1"/>
          </p:cNvCxnSpPr>
          <p:nvPr/>
        </p:nvCxnSpPr>
        <p:spPr>
          <a:xfrm flipV="1">
            <a:off x="2699830" y="1830433"/>
            <a:ext cx="1744173" cy="26100"/>
          </a:xfrm>
          <a:prstGeom prst="straightConnector1">
            <a:avLst/>
          </a:prstGeom>
          <a:ln w="762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6854DD1B-900A-2BA0-48DE-80B3C31A5330}"/>
              </a:ext>
            </a:extLst>
          </p:cNvPr>
          <p:cNvCxnSpPr>
            <a:cxnSpLocks/>
            <a:stCxn id="14" idx="3"/>
            <a:endCxn id="18" idx="1"/>
          </p:cNvCxnSpPr>
          <p:nvPr/>
        </p:nvCxnSpPr>
        <p:spPr>
          <a:xfrm flipV="1">
            <a:off x="7111972" y="1825415"/>
            <a:ext cx="1211874" cy="5018"/>
          </a:xfrm>
          <a:prstGeom prst="straightConnector1">
            <a:avLst/>
          </a:prstGeom>
          <a:ln w="254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56CFFB39-B5D5-76AC-8BF0-3B490FE3807B}"/>
              </a:ext>
            </a:extLst>
          </p:cNvPr>
          <p:cNvCxnSpPr>
            <a:cxnSpLocks/>
            <a:stCxn id="8" idx="3"/>
            <a:endCxn id="30" idx="1"/>
          </p:cNvCxnSpPr>
          <p:nvPr/>
        </p:nvCxnSpPr>
        <p:spPr>
          <a:xfrm>
            <a:off x="6964251" y="3863399"/>
            <a:ext cx="160597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DAD0E3A4-790F-BFC6-209C-631E493CAC37}"/>
              </a:ext>
            </a:extLst>
          </p:cNvPr>
          <p:cNvCxnSpPr>
            <a:cxnSpLocks/>
            <a:stCxn id="8" idx="3"/>
            <a:endCxn id="36" idx="1"/>
          </p:cNvCxnSpPr>
          <p:nvPr/>
        </p:nvCxnSpPr>
        <p:spPr>
          <a:xfrm>
            <a:off x="6964251" y="3863399"/>
            <a:ext cx="1605976" cy="99873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0A0F466D-FA92-FDE8-FF87-05D08836E289}"/>
              </a:ext>
            </a:extLst>
          </p:cNvPr>
          <p:cNvCxnSpPr>
            <a:cxnSpLocks/>
            <a:stCxn id="17" idx="0"/>
          </p:cNvCxnSpPr>
          <p:nvPr/>
        </p:nvCxnSpPr>
        <p:spPr>
          <a:xfrm flipV="1">
            <a:off x="4704665" y="4575285"/>
            <a:ext cx="471903" cy="286849"/>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971C8E12-F527-E716-E3C1-8C01EF6DE0F8}"/>
              </a:ext>
            </a:extLst>
          </p:cNvPr>
          <p:cNvCxnSpPr>
            <a:cxnSpLocks/>
          </p:cNvCxnSpPr>
          <p:nvPr/>
        </p:nvCxnSpPr>
        <p:spPr>
          <a:xfrm flipH="1">
            <a:off x="5317451" y="4575285"/>
            <a:ext cx="354191" cy="2659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5356D0A5-178D-1CB6-C46D-684B9F5F0674}"/>
              </a:ext>
            </a:extLst>
          </p:cNvPr>
          <p:cNvCxnSpPr>
            <a:cxnSpLocks/>
          </p:cNvCxnSpPr>
          <p:nvPr/>
        </p:nvCxnSpPr>
        <p:spPr>
          <a:xfrm flipH="1" flipV="1">
            <a:off x="6378597" y="4564834"/>
            <a:ext cx="348070" cy="2972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3D69A8A3-883E-7FB0-03B2-1515F87930DC}"/>
              </a:ext>
            </a:extLst>
          </p:cNvPr>
          <p:cNvCxnSpPr>
            <a:cxnSpLocks/>
            <a:endCxn id="22" idx="0"/>
          </p:cNvCxnSpPr>
          <p:nvPr/>
        </p:nvCxnSpPr>
        <p:spPr>
          <a:xfrm>
            <a:off x="6706579" y="4554384"/>
            <a:ext cx="405393" cy="3077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3B81958-0D39-BEFF-F789-DFD220396129}"/>
              </a:ext>
            </a:extLst>
          </p:cNvPr>
          <p:cNvSpPr txBox="1"/>
          <p:nvPr/>
        </p:nvSpPr>
        <p:spPr>
          <a:xfrm>
            <a:off x="3311332" y="1292918"/>
            <a:ext cx="1033269" cy="461665"/>
          </a:xfrm>
          <a:prstGeom prst="rect">
            <a:avLst/>
          </a:prstGeom>
          <a:noFill/>
        </p:spPr>
        <p:txBody>
          <a:bodyPr wrap="square" rtlCol="0">
            <a:spAutoFit/>
          </a:bodyPr>
          <a:lstStyle/>
          <a:p>
            <a:r>
              <a:rPr lang="en-US" sz="1200" dirty="0"/>
              <a:t>All risk Transferred</a:t>
            </a:r>
          </a:p>
        </p:txBody>
      </p:sp>
    </p:spTree>
    <p:extLst>
      <p:ext uri="{BB962C8B-B14F-4D97-AF65-F5344CB8AC3E}">
        <p14:creationId xmlns:p14="http://schemas.microsoft.com/office/powerpoint/2010/main" val="929716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00C80-1B8F-E318-0700-42CAE39D86E2}"/>
              </a:ext>
            </a:extLst>
          </p:cNvPr>
          <p:cNvSpPr>
            <a:spLocks noGrp="1"/>
          </p:cNvSpPr>
          <p:nvPr>
            <p:ph type="title"/>
          </p:nvPr>
        </p:nvSpPr>
        <p:spPr/>
        <p:txBody>
          <a:bodyPr/>
          <a:lstStyle/>
          <a:p>
            <a:r>
              <a:rPr lang="en-US" dirty="0"/>
              <a:t>Objectives of Pricing Contracts</a:t>
            </a:r>
          </a:p>
        </p:txBody>
      </p:sp>
      <p:sp>
        <p:nvSpPr>
          <p:cNvPr id="3" name="Content Placeholder 2">
            <a:extLst>
              <a:ext uri="{FF2B5EF4-FFF2-40B4-BE49-F238E27FC236}">
                <a16:creationId xmlns:a16="http://schemas.microsoft.com/office/drawing/2014/main" id="{268C955D-1A15-6B96-B8A1-681AE1767B95}"/>
              </a:ext>
            </a:extLst>
          </p:cNvPr>
          <p:cNvSpPr>
            <a:spLocks noGrp="1"/>
          </p:cNvSpPr>
          <p:nvPr>
            <p:ph idx="1"/>
          </p:nvPr>
        </p:nvSpPr>
        <p:spPr/>
        <p:txBody>
          <a:bodyPr/>
          <a:lstStyle/>
          <a:p>
            <a:r>
              <a:rPr lang="en-JM" dirty="0"/>
              <a:t>Analysis of pricing contracts for infrastructure involves questions about:</a:t>
            </a:r>
          </a:p>
          <a:p>
            <a:r>
              <a:rPr lang="en-JM" dirty="0"/>
              <a:t>how to set contract prices in different circumstances; </a:t>
            </a:r>
          </a:p>
          <a:p>
            <a:r>
              <a:rPr lang="en-JM" dirty="0"/>
              <a:t>what kind of risk transfer between the parties is efficient; </a:t>
            </a:r>
          </a:p>
          <a:p>
            <a:r>
              <a:rPr lang="en-JM" dirty="0"/>
              <a:t>whether one party is benefiting at the expense of the other party. </a:t>
            </a:r>
          </a:p>
          <a:p>
            <a:r>
              <a:rPr lang="en-JM" dirty="0"/>
              <a:t>In creating an economically efficient project, the way contracts are developed and negotiated can result in projects that produce results that are good for both the contracting parties and the overall society. </a:t>
            </a:r>
          </a:p>
          <a:p>
            <a:r>
              <a:rPr lang="en-JM" dirty="0"/>
              <a:t>Contracts that are badly structured can have the opposite effect.</a:t>
            </a:r>
            <a:endParaRPr lang="en-US" dirty="0"/>
          </a:p>
        </p:txBody>
      </p:sp>
      <p:sp>
        <p:nvSpPr>
          <p:cNvPr id="4" name="Slide Number Placeholder 3">
            <a:extLst>
              <a:ext uri="{FF2B5EF4-FFF2-40B4-BE49-F238E27FC236}">
                <a16:creationId xmlns:a16="http://schemas.microsoft.com/office/drawing/2014/main" id="{F8BACE99-ED34-9344-FD36-F8AD2D79960F}"/>
              </a:ext>
            </a:extLst>
          </p:cNvPr>
          <p:cNvSpPr>
            <a:spLocks noGrp="1"/>
          </p:cNvSpPr>
          <p:nvPr>
            <p:ph type="sldNum" sz="quarter" idx="12"/>
          </p:nvPr>
        </p:nvSpPr>
        <p:spPr/>
        <p:txBody>
          <a:bodyPr/>
          <a:lstStyle/>
          <a:p>
            <a:fld id="{EB241CD2-1E45-42A3-B213-66A034DF9A3B}" type="slidenum">
              <a:rPr lang="en-GB" smtClean="0"/>
              <a:t>11</a:t>
            </a:fld>
            <a:endParaRPr lang="en-GB" dirty="0"/>
          </a:p>
        </p:txBody>
      </p:sp>
    </p:spTree>
    <p:extLst>
      <p:ext uri="{BB962C8B-B14F-4D97-AF65-F5344CB8AC3E}">
        <p14:creationId xmlns:p14="http://schemas.microsoft.com/office/powerpoint/2010/main" val="2863347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DB7FA-0155-E7C0-10EB-65F0C06EEE9C}"/>
              </a:ext>
            </a:extLst>
          </p:cNvPr>
          <p:cNvSpPr>
            <a:spLocks noGrp="1"/>
          </p:cNvSpPr>
          <p:nvPr>
            <p:ph type="ctrTitle"/>
          </p:nvPr>
        </p:nvSpPr>
        <p:spPr/>
        <p:txBody>
          <a:bodyPr/>
          <a:lstStyle/>
          <a:p>
            <a:r>
              <a:rPr lang="en-GB" dirty="0"/>
              <a:t>Project Finance History</a:t>
            </a:r>
          </a:p>
        </p:txBody>
      </p:sp>
      <p:sp>
        <p:nvSpPr>
          <p:cNvPr id="3" name="Content Placeholder 2">
            <a:extLst>
              <a:ext uri="{FF2B5EF4-FFF2-40B4-BE49-F238E27FC236}">
                <a16:creationId xmlns:a16="http://schemas.microsoft.com/office/drawing/2014/main" id="{9620A8F1-A9A6-4D40-F539-FC173D712A86}"/>
              </a:ext>
            </a:extLst>
          </p:cNvPr>
          <p:cNvSpPr>
            <a:spLocks noGrp="1"/>
          </p:cNvSpPr>
          <p:nvPr>
            <p:ph type="subTitle" idx="1"/>
          </p:nvPr>
        </p:nvSpPr>
        <p:spPr>
          <a:xfrm>
            <a:off x="838200" y="3023119"/>
            <a:ext cx="7581900" cy="2777606"/>
          </a:xfrm>
        </p:spPr>
        <p:txBody>
          <a:bodyPr>
            <a:normAutofit fontScale="92500" lnSpcReduction="10000"/>
          </a:bodyPr>
          <a:lstStyle/>
          <a:p>
            <a:pPr marL="0" indent="0" algn="l">
              <a:buNone/>
            </a:pPr>
            <a:r>
              <a:rPr lang="en-US" dirty="0"/>
              <a:t>Some Historic Perspective would be good</a:t>
            </a:r>
            <a:br>
              <a:rPr lang="en-US" dirty="0"/>
            </a:br>
            <a:br>
              <a:rPr lang="en-US" dirty="0"/>
            </a:br>
            <a:r>
              <a:rPr lang="en-US" dirty="0"/>
              <a:t>Part 1: 1945 to 1973</a:t>
            </a:r>
            <a:br>
              <a:rPr lang="en-US" dirty="0"/>
            </a:br>
            <a:br>
              <a:rPr lang="en-US" dirty="0"/>
            </a:br>
            <a:r>
              <a:rPr lang="en-US" dirty="0"/>
              <a:t>Les Trente Gloriouses or MAGA</a:t>
            </a:r>
            <a:br>
              <a:rPr lang="en-US" dirty="0"/>
            </a:br>
            <a:br>
              <a:rPr lang="en-US" dirty="0"/>
            </a:br>
            <a:r>
              <a:rPr lang="en-US" dirty="0"/>
              <a:t>Regulatory Scheme – Cost Plus Regulation with WACC</a:t>
            </a:r>
            <a:endParaRPr lang="en-GB" dirty="0"/>
          </a:p>
        </p:txBody>
      </p:sp>
      <p:sp>
        <p:nvSpPr>
          <p:cNvPr id="4" name="Slide Number Placeholder 3">
            <a:extLst>
              <a:ext uri="{FF2B5EF4-FFF2-40B4-BE49-F238E27FC236}">
                <a16:creationId xmlns:a16="http://schemas.microsoft.com/office/drawing/2014/main" id="{C76C0778-E095-599E-603D-A8686569BFD3}"/>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12</a:t>
            </a:fld>
            <a:endParaRPr lang="en-GB" dirty="0"/>
          </a:p>
        </p:txBody>
      </p:sp>
    </p:spTree>
    <p:extLst>
      <p:ext uri="{BB962C8B-B14F-4D97-AF65-F5344CB8AC3E}">
        <p14:creationId xmlns:p14="http://schemas.microsoft.com/office/powerpoint/2010/main" val="1450736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86896-EAA0-F2B6-01B1-A935B51B7805}"/>
              </a:ext>
            </a:extLst>
          </p:cNvPr>
          <p:cNvSpPr>
            <a:spLocks noGrp="1"/>
          </p:cNvSpPr>
          <p:nvPr>
            <p:ph type="title"/>
          </p:nvPr>
        </p:nvSpPr>
        <p:spPr/>
        <p:txBody>
          <a:bodyPr/>
          <a:lstStyle/>
          <a:p>
            <a:r>
              <a:rPr lang="en-US" dirty="0"/>
              <a:t>Project Financing History</a:t>
            </a:r>
          </a:p>
        </p:txBody>
      </p:sp>
      <p:sp>
        <p:nvSpPr>
          <p:cNvPr id="3" name="Content Placeholder 2">
            <a:extLst>
              <a:ext uri="{FF2B5EF4-FFF2-40B4-BE49-F238E27FC236}">
                <a16:creationId xmlns:a16="http://schemas.microsoft.com/office/drawing/2014/main" id="{6C3C8B8A-84BD-CFFC-2B6E-30BFA9A8BC0B}"/>
              </a:ext>
            </a:extLst>
          </p:cNvPr>
          <p:cNvSpPr>
            <a:spLocks noGrp="1"/>
          </p:cNvSpPr>
          <p:nvPr>
            <p:ph idx="1"/>
          </p:nvPr>
        </p:nvSpPr>
        <p:spPr>
          <a:xfrm>
            <a:off x="406400" y="1152526"/>
            <a:ext cx="11088915" cy="5076824"/>
          </a:xfrm>
        </p:spPr>
        <p:txBody>
          <a:bodyPr>
            <a:normAutofit fontScale="92500" lnSpcReduction="10000"/>
          </a:bodyPr>
          <a:lstStyle/>
          <a:p>
            <a:pPr algn="l"/>
            <a:r>
              <a:rPr lang="en-JM" dirty="0"/>
              <a:t>History highlights the same kind of risk and return trade-offs that are integral to analysis of detailed provisions of contracts. </a:t>
            </a:r>
          </a:p>
          <a:p>
            <a:pPr lvl="1" algn="l"/>
            <a:r>
              <a:rPr lang="en-JM" dirty="0"/>
              <a:t>For example, an issue may arise regarding whether the investor (and subsequently the EPC contractor) should be insulated from changes in the cement and steel price over a long construction period. The question of whether such a provision should be included boils down to similar questions of risk versus incentives that have driven different government policy. </a:t>
            </a:r>
          </a:p>
          <a:p>
            <a:pPr lvl="1" algn="l"/>
            <a:r>
              <a:rPr lang="en-JM" dirty="0"/>
              <a:t>The electricity generation industry is used to illustrate issues of risk and cost of capital objectives versus incentives to operate efficiently. </a:t>
            </a:r>
          </a:p>
          <a:p>
            <a:pPr algn="l"/>
            <a:r>
              <a:rPr lang="en-JM" dirty="0"/>
              <a:t>Similar histories could be used for large transport projects that were once entirely government owned and, in some cases went through an availability stage and a stage when investors accepted traffic risk. </a:t>
            </a:r>
          </a:p>
          <a:p>
            <a:pPr algn="l"/>
            <a:r>
              <a:rPr lang="en-JM" dirty="0"/>
              <a:t>The history of the trade-off between achieving low cost financing and incentives to operate efficiently, the history of financing generating assets can be classified into different periods. </a:t>
            </a:r>
          </a:p>
          <a:p>
            <a:pPr lvl="1" algn="l"/>
            <a:r>
              <a:rPr lang="en-JM" dirty="0"/>
              <a:t>The first period transferring virtually all risk to ultimate consumer. </a:t>
            </a:r>
          </a:p>
          <a:p>
            <a:pPr lvl="1" algn="l"/>
            <a:r>
              <a:rPr lang="en-JM" dirty="0"/>
              <a:t>The second period transfers selected risks using contracts that allocated selected risks like construction over-runs, delays and efficiency to investors. </a:t>
            </a:r>
          </a:p>
          <a:p>
            <a:pPr lvl="1" algn="l"/>
            <a:r>
              <a:rPr lang="en-JM" dirty="0"/>
              <a:t>The third period transferred imposed merchant prices by allocating even more risks to investors related to market supply and demand. </a:t>
            </a:r>
          </a:p>
          <a:p>
            <a:pPr lvl="1" algn="l"/>
            <a:r>
              <a:rPr lang="en-JM" dirty="0"/>
              <a:t>The fourth period using output-based contracts for renewable energy moves back from merchant risks.</a:t>
            </a:r>
            <a:endParaRPr lang="en-US" dirty="0"/>
          </a:p>
          <a:p>
            <a:endParaRPr lang="en-US" dirty="0"/>
          </a:p>
        </p:txBody>
      </p:sp>
      <p:sp>
        <p:nvSpPr>
          <p:cNvPr id="4" name="Slide Number Placeholder 3">
            <a:extLst>
              <a:ext uri="{FF2B5EF4-FFF2-40B4-BE49-F238E27FC236}">
                <a16:creationId xmlns:a16="http://schemas.microsoft.com/office/drawing/2014/main" id="{68632F14-2D67-CEC8-F8B0-5827B4167055}"/>
              </a:ext>
            </a:extLst>
          </p:cNvPr>
          <p:cNvSpPr>
            <a:spLocks noGrp="1"/>
          </p:cNvSpPr>
          <p:nvPr>
            <p:ph type="sldNum" sz="quarter" idx="12"/>
          </p:nvPr>
        </p:nvSpPr>
        <p:spPr/>
        <p:txBody>
          <a:bodyPr/>
          <a:lstStyle/>
          <a:p>
            <a:fld id="{EB241CD2-1E45-42A3-B213-66A034DF9A3B}" type="slidenum">
              <a:rPr lang="en-GB" smtClean="0"/>
              <a:t>13</a:t>
            </a:fld>
            <a:endParaRPr lang="en-GB" dirty="0"/>
          </a:p>
        </p:txBody>
      </p:sp>
    </p:spTree>
    <p:extLst>
      <p:ext uri="{BB962C8B-B14F-4D97-AF65-F5344CB8AC3E}">
        <p14:creationId xmlns:p14="http://schemas.microsoft.com/office/powerpoint/2010/main" val="3811064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CE75B-45C6-7212-86EA-6AF11771E18E}"/>
              </a:ext>
            </a:extLst>
          </p:cNvPr>
          <p:cNvSpPr>
            <a:spLocks noGrp="1"/>
          </p:cNvSpPr>
          <p:nvPr>
            <p:ph type="title"/>
          </p:nvPr>
        </p:nvSpPr>
        <p:spPr/>
        <p:txBody>
          <a:bodyPr/>
          <a:lstStyle/>
          <a:p>
            <a:r>
              <a:rPr lang="en-US" dirty="0"/>
              <a:t>Policy Option 1 – Cost-plus Regulation or State Ownership</a:t>
            </a:r>
          </a:p>
        </p:txBody>
      </p:sp>
      <p:sp>
        <p:nvSpPr>
          <p:cNvPr id="3" name="Content Placeholder 2">
            <a:extLst>
              <a:ext uri="{FF2B5EF4-FFF2-40B4-BE49-F238E27FC236}">
                <a16:creationId xmlns:a16="http://schemas.microsoft.com/office/drawing/2014/main" id="{891B4BC6-7830-685E-0BDD-5B46C85B47AE}"/>
              </a:ext>
            </a:extLst>
          </p:cNvPr>
          <p:cNvSpPr>
            <a:spLocks noGrp="1"/>
          </p:cNvSpPr>
          <p:nvPr>
            <p:ph idx="1"/>
          </p:nvPr>
        </p:nvSpPr>
        <p:spPr/>
        <p:txBody>
          <a:bodyPr/>
          <a:lstStyle/>
          <a:p>
            <a:r>
              <a:rPr lang="en-US" dirty="0"/>
              <a:t>Cost of capital versus Incentives</a:t>
            </a:r>
          </a:p>
          <a:p>
            <a:pPr lvl="1"/>
            <a:r>
              <a:rPr lang="en-US" dirty="0"/>
              <a:t>In contract provisions</a:t>
            </a:r>
          </a:p>
          <a:p>
            <a:pPr lvl="1"/>
            <a:r>
              <a:rPr lang="en-US" dirty="0"/>
              <a:t>In policy options</a:t>
            </a:r>
          </a:p>
          <a:p>
            <a:r>
              <a:rPr lang="en-US" dirty="0"/>
              <a:t>Cost plus regulation or government ownership</a:t>
            </a:r>
          </a:p>
          <a:p>
            <a:r>
              <a:rPr lang="en-US" dirty="0"/>
              <a:t>Illustrate with speedometer of cost of capital and incentives</a:t>
            </a:r>
          </a:p>
          <a:p>
            <a:endParaRPr lang="en-US" dirty="0"/>
          </a:p>
        </p:txBody>
      </p:sp>
      <p:sp>
        <p:nvSpPr>
          <p:cNvPr id="4" name="Slide Number Placeholder 3">
            <a:extLst>
              <a:ext uri="{FF2B5EF4-FFF2-40B4-BE49-F238E27FC236}">
                <a16:creationId xmlns:a16="http://schemas.microsoft.com/office/drawing/2014/main" id="{7C882E0D-B7CB-E98C-A866-6CEE160DE9A4}"/>
              </a:ext>
            </a:extLst>
          </p:cNvPr>
          <p:cNvSpPr>
            <a:spLocks noGrp="1"/>
          </p:cNvSpPr>
          <p:nvPr>
            <p:ph type="sldNum" sz="quarter" idx="12"/>
          </p:nvPr>
        </p:nvSpPr>
        <p:spPr/>
        <p:txBody>
          <a:bodyPr/>
          <a:lstStyle/>
          <a:p>
            <a:fld id="{EB241CD2-1E45-42A3-B213-66A034DF9A3B}" type="slidenum">
              <a:rPr lang="en-GB" smtClean="0"/>
              <a:t>14</a:t>
            </a:fld>
            <a:endParaRPr lang="en-GB" dirty="0"/>
          </a:p>
        </p:txBody>
      </p:sp>
      <p:pic>
        <p:nvPicPr>
          <p:cNvPr id="8" name="Picture 7" descr="The diagram displays a colorful pie chart indicating the distribution of various costs associated with capital investment.&#10;&#10;AI-generated content may be incorrect.">
            <a:extLst>
              <a:ext uri="{FF2B5EF4-FFF2-40B4-BE49-F238E27FC236}">
                <a16:creationId xmlns:a16="http://schemas.microsoft.com/office/drawing/2014/main" id="{5709072F-A13D-159E-FA2A-A551E127E35A}"/>
              </a:ext>
            </a:extLst>
          </p:cNvPr>
          <p:cNvPicPr>
            <a:picLocks noChangeAspect="1"/>
          </p:cNvPicPr>
          <p:nvPr/>
        </p:nvPicPr>
        <p:blipFill>
          <a:blip r:embed="rId2"/>
          <a:stretch>
            <a:fillRect/>
          </a:stretch>
        </p:blipFill>
        <p:spPr>
          <a:xfrm>
            <a:off x="2606612" y="3646818"/>
            <a:ext cx="2714686" cy="1955741"/>
          </a:xfrm>
          <a:prstGeom prst="rect">
            <a:avLst/>
          </a:prstGeom>
        </p:spPr>
      </p:pic>
      <p:pic>
        <p:nvPicPr>
          <p:cNvPr id="10" name="Picture 9" descr="A pie chart showing various incentives for improving efficiency, with colorful segments indicating different motivational strategies.&#10;&#10;AI-generated content may be incorrect.">
            <a:extLst>
              <a:ext uri="{FF2B5EF4-FFF2-40B4-BE49-F238E27FC236}">
                <a16:creationId xmlns:a16="http://schemas.microsoft.com/office/drawing/2014/main" id="{A217B211-3B25-9D5D-A887-61459FB9DF28}"/>
              </a:ext>
            </a:extLst>
          </p:cNvPr>
          <p:cNvPicPr>
            <a:picLocks noChangeAspect="1"/>
          </p:cNvPicPr>
          <p:nvPr/>
        </p:nvPicPr>
        <p:blipFill>
          <a:blip r:embed="rId3"/>
          <a:stretch>
            <a:fillRect/>
          </a:stretch>
        </p:blipFill>
        <p:spPr>
          <a:xfrm>
            <a:off x="5906277" y="3646818"/>
            <a:ext cx="2727186" cy="1806587"/>
          </a:xfrm>
          <a:prstGeom prst="rect">
            <a:avLst/>
          </a:prstGeom>
        </p:spPr>
      </p:pic>
    </p:spTree>
    <p:extLst>
      <p:ext uri="{BB962C8B-B14F-4D97-AF65-F5344CB8AC3E}">
        <p14:creationId xmlns:p14="http://schemas.microsoft.com/office/powerpoint/2010/main" val="1987368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E02A8-A5D3-2024-6878-D319E8649E90}"/>
              </a:ext>
            </a:extLst>
          </p:cNvPr>
          <p:cNvSpPr>
            <a:spLocks noGrp="1"/>
          </p:cNvSpPr>
          <p:nvPr>
            <p:ph type="title"/>
          </p:nvPr>
        </p:nvSpPr>
        <p:spPr/>
        <p:txBody>
          <a:bodyPr>
            <a:normAutofit fontScale="90000"/>
          </a:bodyPr>
          <a:lstStyle/>
          <a:p>
            <a:r>
              <a:rPr lang="en-US" dirty="0"/>
              <a:t>Les Trente Glorieouses  and MAGA or MUBA – 1945 to 1973 </a:t>
            </a:r>
          </a:p>
        </p:txBody>
      </p:sp>
      <p:sp>
        <p:nvSpPr>
          <p:cNvPr id="10" name="Content Placeholder 9">
            <a:extLst>
              <a:ext uri="{FF2B5EF4-FFF2-40B4-BE49-F238E27FC236}">
                <a16:creationId xmlns:a16="http://schemas.microsoft.com/office/drawing/2014/main" id="{0A93E0B1-4878-2009-1BCF-A39DFCEDA44E}"/>
              </a:ext>
            </a:extLst>
          </p:cNvPr>
          <p:cNvSpPr>
            <a:spLocks noGrp="1"/>
          </p:cNvSpPr>
          <p:nvPr>
            <p:ph idx="1"/>
          </p:nvPr>
        </p:nvSpPr>
        <p:spPr/>
        <p:txBody>
          <a:bodyPr>
            <a:normAutofit/>
          </a:bodyPr>
          <a:lstStyle/>
          <a:p>
            <a:r>
              <a:rPr lang="en-US" dirty="0"/>
              <a:t>Appliances and Bigger Houses</a:t>
            </a:r>
          </a:p>
          <a:p>
            <a:pPr lvl="1"/>
            <a:r>
              <a:rPr lang="en-US" dirty="0"/>
              <a:t>Washing Machine</a:t>
            </a:r>
          </a:p>
          <a:p>
            <a:pPr lvl="1"/>
            <a:r>
              <a:rPr lang="en-US" dirty="0"/>
              <a:t>Dryer</a:t>
            </a:r>
          </a:p>
          <a:p>
            <a:pPr lvl="1"/>
            <a:r>
              <a:rPr lang="en-US" dirty="0"/>
              <a:t>Fridge</a:t>
            </a:r>
          </a:p>
          <a:p>
            <a:pPr lvl="1"/>
            <a:r>
              <a:rPr lang="en-US" dirty="0"/>
              <a:t>Electric Stove</a:t>
            </a:r>
          </a:p>
          <a:p>
            <a:pPr lvl="1"/>
            <a:r>
              <a:rPr lang="en-US" dirty="0"/>
              <a:t>More Lights</a:t>
            </a:r>
          </a:p>
          <a:p>
            <a:pPr lvl="1"/>
            <a:r>
              <a:rPr lang="en-US" dirty="0"/>
              <a:t>Air Conditioning</a:t>
            </a:r>
          </a:p>
          <a:p>
            <a:pPr lvl="1"/>
            <a:r>
              <a:rPr lang="en-US" dirty="0"/>
              <a:t>Radio and Television</a:t>
            </a:r>
          </a:p>
          <a:p>
            <a:pPr lvl="1"/>
            <a:r>
              <a:rPr lang="en-US" dirty="0"/>
              <a:t>Vacuum Cleaner</a:t>
            </a:r>
          </a:p>
          <a:p>
            <a:endParaRPr lang="en-US" dirty="0"/>
          </a:p>
        </p:txBody>
      </p:sp>
      <p:pic>
        <p:nvPicPr>
          <p:cNvPr id="12" name="Picture 11">
            <a:extLst>
              <a:ext uri="{FF2B5EF4-FFF2-40B4-BE49-F238E27FC236}">
                <a16:creationId xmlns:a16="http://schemas.microsoft.com/office/drawing/2014/main" id="{8FC958A3-25DB-1C40-66BA-2A7B2C03058B}"/>
              </a:ext>
            </a:extLst>
          </p:cNvPr>
          <p:cNvPicPr>
            <a:picLocks noChangeAspect="1"/>
          </p:cNvPicPr>
          <p:nvPr/>
        </p:nvPicPr>
        <p:blipFill>
          <a:blip r:embed="rId2"/>
          <a:stretch>
            <a:fillRect/>
          </a:stretch>
        </p:blipFill>
        <p:spPr>
          <a:xfrm>
            <a:off x="6851264" y="3068129"/>
            <a:ext cx="4112129" cy="2973443"/>
          </a:xfrm>
          <a:prstGeom prst="rect">
            <a:avLst/>
          </a:prstGeom>
        </p:spPr>
      </p:pic>
      <p:pic>
        <p:nvPicPr>
          <p:cNvPr id="8" name="Picture 7">
            <a:extLst>
              <a:ext uri="{FF2B5EF4-FFF2-40B4-BE49-F238E27FC236}">
                <a16:creationId xmlns:a16="http://schemas.microsoft.com/office/drawing/2014/main" id="{9460EEA3-6971-622C-6730-2CAE0ABBFBB5}"/>
              </a:ext>
            </a:extLst>
          </p:cNvPr>
          <p:cNvPicPr>
            <a:picLocks noChangeAspect="1"/>
          </p:cNvPicPr>
          <p:nvPr/>
        </p:nvPicPr>
        <p:blipFill>
          <a:blip r:embed="rId3"/>
          <a:stretch>
            <a:fillRect/>
          </a:stretch>
        </p:blipFill>
        <p:spPr>
          <a:xfrm>
            <a:off x="1890956" y="4182830"/>
            <a:ext cx="3617154" cy="2275121"/>
          </a:xfrm>
          <a:prstGeom prst="rect">
            <a:avLst/>
          </a:prstGeom>
        </p:spPr>
      </p:pic>
      <p:sp>
        <p:nvSpPr>
          <p:cNvPr id="3" name="TextBox 2">
            <a:extLst>
              <a:ext uri="{FF2B5EF4-FFF2-40B4-BE49-F238E27FC236}">
                <a16:creationId xmlns:a16="http://schemas.microsoft.com/office/drawing/2014/main" id="{8AB1CFCE-C91A-6401-9B4B-CF507C1FC40A}"/>
              </a:ext>
            </a:extLst>
          </p:cNvPr>
          <p:cNvSpPr txBox="1"/>
          <p:nvPr/>
        </p:nvSpPr>
        <p:spPr>
          <a:xfrm>
            <a:off x="5232752" y="1209675"/>
            <a:ext cx="4112129" cy="1384995"/>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Why is this introduction relevant for Project Finance Analysis. Demonstrates classic corporate finance. Companies want to get back to the low risk from cost plus model with WACC.</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You will see that this analysis cannot be applied to companies like Orsted that are not stable.  </a:t>
            </a:r>
          </a:p>
        </p:txBody>
      </p:sp>
      <p:sp>
        <p:nvSpPr>
          <p:cNvPr id="4" name="Slide Number Placeholder 3">
            <a:extLst>
              <a:ext uri="{FF2B5EF4-FFF2-40B4-BE49-F238E27FC236}">
                <a16:creationId xmlns:a16="http://schemas.microsoft.com/office/drawing/2014/main" id="{6A9D9607-B1C2-E9AE-9A71-C3A9D3FF40AE}"/>
              </a:ext>
            </a:extLst>
          </p:cNvPr>
          <p:cNvSpPr>
            <a:spLocks noGrp="1"/>
          </p:cNvSpPr>
          <p:nvPr>
            <p:ph type="sldNum" sz="quarter" idx="12"/>
          </p:nvPr>
        </p:nvSpPr>
        <p:spPr/>
        <p:txBody>
          <a:bodyPr/>
          <a:lstStyle/>
          <a:p>
            <a:fld id="{EB241CD2-1E45-42A3-B213-66A034DF9A3B}" type="slidenum">
              <a:rPr lang="en-GB" smtClean="0"/>
              <a:t>15</a:t>
            </a:fld>
            <a:endParaRPr lang="en-GB" dirty="0"/>
          </a:p>
        </p:txBody>
      </p:sp>
    </p:spTree>
    <p:extLst>
      <p:ext uri="{BB962C8B-B14F-4D97-AF65-F5344CB8AC3E}">
        <p14:creationId xmlns:p14="http://schemas.microsoft.com/office/powerpoint/2010/main" val="1822045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8CC3-CF44-612E-16FA-41585AC2C0D0}"/>
              </a:ext>
            </a:extLst>
          </p:cNvPr>
          <p:cNvSpPr>
            <a:spLocks noGrp="1"/>
          </p:cNvSpPr>
          <p:nvPr>
            <p:ph type="title"/>
          </p:nvPr>
        </p:nvSpPr>
        <p:spPr/>
        <p:txBody>
          <a:bodyPr/>
          <a:lstStyle/>
          <a:p>
            <a:r>
              <a:rPr lang="en-US" dirty="0"/>
              <a:t>GE and Electricity</a:t>
            </a:r>
          </a:p>
        </p:txBody>
      </p:sp>
      <p:sp>
        <p:nvSpPr>
          <p:cNvPr id="3" name="Content Placeholder 2">
            <a:extLst>
              <a:ext uri="{FF2B5EF4-FFF2-40B4-BE49-F238E27FC236}">
                <a16:creationId xmlns:a16="http://schemas.microsoft.com/office/drawing/2014/main" id="{DFC9938C-DD3A-1A58-1E8F-BFF445E8A94E}"/>
              </a:ext>
            </a:extLst>
          </p:cNvPr>
          <p:cNvSpPr>
            <a:spLocks noGrp="1"/>
          </p:cNvSpPr>
          <p:nvPr>
            <p:ph idx="1"/>
          </p:nvPr>
        </p:nvSpPr>
        <p:spPr>
          <a:xfrm>
            <a:off x="406400" y="1209675"/>
            <a:ext cx="6727825" cy="4693104"/>
          </a:xfrm>
        </p:spPr>
        <p:txBody>
          <a:bodyPr>
            <a:normAutofit/>
          </a:bodyPr>
          <a:lstStyle/>
          <a:p>
            <a:pPr algn="l"/>
            <a:r>
              <a:rPr lang="en-US" sz="1700" dirty="0"/>
              <a:t>GE was the most valuable company in the world – Note what a 15% growth rate means from compounding over a long period of time,</a:t>
            </a:r>
          </a:p>
          <a:p>
            <a:pPr algn="l"/>
            <a:r>
              <a:rPr lang="en-US" sz="1700" dirty="0"/>
              <a:t>High Growth and economies of scale allowed declining real cost. Larger networks and larger coal plants.</a:t>
            </a:r>
          </a:p>
          <a:p>
            <a:pPr algn="l"/>
            <a:r>
              <a:rPr lang="en-US" sz="1700" dirty="0"/>
              <a:t>Natural monopoly and cost-plus regulation or government ownership – No incentives for cost control of capital expenditures or operating costs.</a:t>
            </a:r>
          </a:p>
          <a:p>
            <a:pPr algn="l"/>
            <a:r>
              <a:rPr lang="en-US" sz="1700" dirty="0"/>
              <a:t>Financed from with Corporate Guarantees</a:t>
            </a:r>
          </a:p>
          <a:p>
            <a:pPr algn="l"/>
            <a:r>
              <a:rPr lang="en-US" sz="1700" dirty="0"/>
              <a:t>Long-term Financing from Regulatory Assurances</a:t>
            </a:r>
          </a:p>
          <a:p>
            <a:pPr algn="l"/>
            <a:endParaRPr lang="en-US" sz="1800" dirty="0"/>
          </a:p>
        </p:txBody>
      </p:sp>
      <p:pic>
        <p:nvPicPr>
          <p:cNvPr id="6" name="Picture 5">
            <a:extLst>
              <a:ext uri="{FF2B5EF4-FFF2-40B4-BE49-F238E27FC236}">
                <a16:creationId xmlns:a16="http://schemas.microsoft.com/office/drawing/2014/main" id="{339E9B2F-F4B0-6012-A583-755BE567CEEB}"/>
              </a:ext>
            </a:extLst>
          </p:cNvPr>
          <p:cNvPicPr>
            <a:picLocks noChangeAspect="1"/>
          </p:cNvPicPr>
          <p:nvPr/>
        </p:nvPicPr>
        <p:blipFill>
          <a:blip r:embed="rId2"/>
          <a:stretch>
            <a:fillRect/>
          </a:stretch>
        </p:blipFill>
        <p:spPr>
          <a:xfrm>
            <a:off x="8259331" y="203202"/>
            <a:ext cx="2486045" cy="1814448"/>
          </a:xfrm>
          <a:prstGeom prst="rect">
            <a:avLst/>
          </a:prstGeom>
        </p:spPr>
      </p:pic>
      <p:pic>
        <p:nvPicPr>
          <p:cNvPr id="9" name="Picture 8">
            <a:extLst>
              <a:ext uri="{FF2B5EF4-FFF2-40B4-BE49-F238E27FC236}">
                <a16:creationId xmlns:a16="http://schemas.microsoft.com/office/drawing/2014/main" id="{B3F1460B-07D8-836E-1921-FEFD7BE8C2EC}"/>
              </a:ext>
            </a:extLst>
          </p:cNvPr>
          <p:cNvPicPr>
            <a:picLocks noChangeAspect="1"/>
          </p:cNvPicPr>
          <p:nvPr/>
        </p:nvPicPr>
        <p:blipFill>
          <a:blip r:embed="rId3"/>
          <a:stretch>
            <a:fillRect/>
          </a:stretch>
        </p:blipFill>
        <p:spPr>
          <a:xfrm>
            <a:off x="8154616" y="2260069"/>
            <a:ext cx="2695474" cy="1963277"/>
          </a:xfrm>
          <a:prstGeom prst="rect">
            <a:avLst/>
          </a:prstGeom>
        </p:spPr>
      </p:pic>
      <p:pic>
        <p:nvPicPr>
          <p:cNvPr id="8" name="Picture 7" descr="A person in a suit sitting on a chair&#10;&#10;AI-generated content may be incorrect.">
            <a:extLst>
              <a:ext uri="{FF2B5EF4-FFF2-40B4-BE49-F238E27FC236}">
                <a16:creationId xmlns:a16="http://schemas.microsoft.com/office/drawing/2014/main" id="{254B25E4-80DA-243C-C51B-F7546C9245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1442" y="4429713"/>
            <a:ext cx="2468648" cy="1608835"/>
          </a:xfrm>
          <a:prstGeom prst="rect">
            <a:avLst/>
          </a:prstGeom>
        </p:spPr>
      </p:pic>
      <p:pic>
        <p:nvPicPr>
          <p:cNvPr id="10" name="Picture 9">
            <a:extLst>
              <a:ext uri="{FF2B5EF4-FFF2-40B4-BE49-F238E27FC236}">
                <a16:creationId xmlns:a16="http://schemas.microsoft.com/office/drawing/2014/main" id="{B7435BD0-25C7-BBC4-C86E-D96D02FADD41}"/>
              </a:ext>
            </a:extLst>
          </p:cNvPr>
          <p:cNvPicPr>
            <a:picLocks noChangeAspect="1"/>
          </p:cNvPicPr>
          <p:nvPr/>
        </p:nvPicPr>
        <p:blipFill>
          <a:blip r:embed="rId5"/>
          <a:stretch>
            <a:fillRect/>
          </a:stretch>
        </p:blipFill>
        <p:spPr>
          <a:xfrm>
            <a:off x="1853601" y="4112066"/>
            <a:ext cx="4867311" cy="1790713"/>
          </a:xfrm>
          <a:prstGeom prst="rect">
            <a:avLst/>
          </a:prstGeom>
        </p:spPr>
      </p:pic>
      <p:sp>
        <p:nvSpPr>
          <p:cNvPr id="4" name="Slide Number Placeholder 3">
            <a:extLst>
              <a:ext uri="{FF2B5EF4-FFF2-40B4-BE49-F238E27FC236}">
                <a16:creationId xmlns:a16="http://schemas.microsoft.com/office/drawing/2014/main" id="{A7562A05-4CDA-A3D5-8DB8-CA94D2EF16C7}"/>
              </a:ext>
            </a:extLst>
          </p:cNvPr>
          <p:cNvSpPr>
            <a:spLocks noGrp="1"/>
          </p:cNvSpPr>
          <p:nvPr>
            <p:ph type="sldNum" sz="quarter" idx="12"/>
          </p:nvPr>
        </p:nvSpPr>
        <p:spPr/>
        <p:txBody>
          <a:bodyPr/>
          <a:lstStyle/>
          <a:p>
            <a:fld id="{EB241CD2-1E45-42A3-B213-66A034DF9A3B}" type="slidenum">
              <a:rPr lang="en-GB" smtClean="0"/>
              <a:t>16</a:t>
            </a:fld>
            <a:endParaRPr lang="en-GB" dirty="0"/>
          </a:p>
        </p:txBody>
      </p:sp>
    </p:spTree>
    <p:extLst>
      <p:ext uri="{BB962C8B-B14F-4D97-AF65-F5344CB8AC3E}">
        <p14:creationId xmlns:p14="http://schemas.microsoft.com/office/powerpoint/2010/main" val="3475821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2C49-3319-259A-0E63-7B9340C65DA4}"/>
              </a:ext>
            </a:extLst>
          </p:cNvPr>
          <p:cNvSpPr>
            <a:spLocks noGrp="1"/>
          </p:cNvSpPr>
          <p:nvPr>
            <p:ph type="title"/>
          </p:nvPr>
        </p:nvSpPr>
        <p:spPr/>
        <p:txBody>
          <a:bodyPr/>
          <a:lstStyle/>
          <a:p>
            <a:r>
              <a:rPr lang="en-US" dirty="0"/>
              <a:t>Growth in Electricity Demand</a:t>
            </a:r>
          </a:p>
        </p:txBody>
      </p:sp>
      <p:sp>
        <p:nvSpPr>
          <p:cNvPr id="3" name="Content Placeholder 2">
            <a:extLst>
              <a:ext uri="{FF2B5EF4-FFF2-40B4-BE49-F238E27FC236}">
                <a16:creationId xmlns:a16="http://schemas.microsoft.com/office/drawing/2014/main" id="{69E1C30A-0D10-3252-E511-8477DC5D30FE}"/>
              </a:ext>
            </a:extLst>
          </p:cNvPr>
          <p:cNvSpPr>
            <a:spLocks noGrp="1"/>
          </p:cNvSpPr>
          <p:nvPr>
            <p:ph idx="1"/>
          </p:nvPr>
        </p:nvSpPr>
        <p:spPr>
          <a:xfrm>
            <a:off x="406401" y="1218819"/>
            <a:ext cx="10001955" cy="4848606"/>
          </a:xfrm>
        </p:spPr>
        <p:txBody>
          <a:bodyPr>
            <a:normAutofit/>
          </a:bodyPr>
          <a:lstStyle/>
          <a:p>
            <a:pPr algn="l"/>
            <a:r>
              <a:rPr lang="en-JM" sz="1800" dirty="0"/>
              <a:t>It may be difficult for a young person to think about life before refrigerators, washing machines, television sets, vacuum cleaners, electric/gas stoves, dishwashers and other electric appliances. Use of these appliances grew exponentially after World War II requiring electricity plants that were primarily fuelled by fossil fuels including oil. </a:t>
            </a:r>
          </a:p>
          <a:p>
            <a:pPr algn="l"/>
            <a:r>
              <a:rPr lang="en-JM" sz="1800" dirty="0"/>
              <a:t>Demand growth and economies of scale implied that government ownership or a system of regulated prices which transferred risks to consumers was not controversial as prices of electricity were falling in real terms. GE (prior to Neutron Jack Welch taking control) was the one of the most important industrial companies in the world and private utility companies with stable dividends composed of a large fraction of market capitalization.</a:t>
            </a:r>
            <a:endParaRPr lang="en-US" sz="1800" dirty="0"/>
          </a:p>
          <a:p>
            <a:pPr algn="l"/>
            <a:endParaRPr lang="en-US" sz="1800" dirty="0"/>
          </a:p>
        </p:txBody>
      </p:sp>
      <p:sp>
        <p:nvSpPr>
          <p:cNvPr id="4" name="Slide Number Placeholder 3">
            <a:extLst>
              <a:ext uri="{FF2B5EF4-FFF2-40B4-BE49-F238E27FC236}">
                <a16:creationId xmlns:a16="http://schemas.microsoft.com/office/drawing/2014/main" id="{AD221AE0-AB58-D602-F0CA-12F1FD283700}"/>
              </a:ext>
            </a:extLst>
          </p:cNvPr>
          <p:cNvSpPr>
            <a:spLocks noGrp="1"/>
          </p:cNvSpPr>
          <p:nvPr>
            <p:ph type="sldNum" sz="quarter" idx="12"/>
          </p:nvPr>
        </p:nvSpPr>
        <p:spPr/>
        <p:txBody>
          <a:bodyPr/>
          <a:lstStyle/>
          <a:p>
            <a:fld id="{EB241CD2-1E45-42A3-B213-66A034DF9A3B}" type="slidenum">
              <a:rPr lang="en-GB" smtClean="0"/>
              <a:t>17</a:t>
            </a:fld>
            <a:endParaRPr lang="en-GB" dirty="0"/>
          </a:p>
        </p:txBody>
      </p:sp>
      <p:pic>
        <p:nvPicPr>
          <p:cNvPr id="5" name="Content Placeholder 3">
            <a:extLst>
              <a:ext uri="{FF2B5EF4-FFF2-40B4-BE49-F238E27FC236}">
                <a16:creationId xmlns:a16="http://schemas.microsoft.com/office/drawing/2014/main" id="{D325899F-0140-18E7-BA88-C585D1B121B7}"/>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a:xfrm>
            <a:off x="406401" y="4014439"/>
            <a:ext cx="3485375" cy="2052986"/>
          </a:xfrm>
          <a:prstGeom prst="rect">
            <a:avLst/>
          </a:prstGeom>
        </p:spPr>
      </p:pic>
      <p:pic>
        <p:nvPicPr>
          <p:cNvPr id="7" name="Picture 5">
            <a:extLst>
              <a:ext uri="{FF2B5EF4-FFF2-40B4-BE49-F238E27FC236}">
                <a16:creationId xmlns:a16="http://schemas.microsoft.com/office/drawing/2014/main" id="{E5E0CD81-FE80-B7E8-FC38-E090A1A2B8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9315" y="4014439"/>
            <a:ext cx="3090602" cy="223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The graph shows a steady increase in electricity usage from 1949 to 2008, with the highest growth rate at 9.00% in 1972.&#10;&#10;AI-generated content may be incorrect.">
            <a:extLst>
              <a:ext uri="{FF2B5EF4-FFF2-40B4-BE49-F238E27FC236}">
                <a16:creationId xmlns:a16="http://schemas.microsoft.com/office/drawing/2014/main" id="{3FB58122-30C2-F8AD-2C0A-36D6655F5B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0618" y="3548278"/>
            <a:ext cx="3485375" cy="2519147"/>
          </a:xfrm>
          <a:prstGeom prst="rect">
            <a:avLst/>
          </a:prstGeom>
        </p:spPr>
      </p:pic>
    </p:spTree>
    <p:extLst>
      <p:ext uri="{BB962C8B-B14F-4D97-AF65-F5344CB8AC3E}">
        <p14:creationId xmlns:p14="http://schemas.microsoft.com/office/powerpoint/2010/main" val="4036411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A478-6D93-3995-7838-EAB8B0CEDA24}"/>
              </a:ext>
            </a:extLst>
          </p:cNvPr>
          <p:cNvSpPr>
            <a:spLocks noGrp="1"/>
          </p:cNvSpPr>
          <p:nvPr>
            <p:ph type="title"/>
          </p:nvPr>
        </p:nvSpPr>
        <p:spPr>
          <a:xfrm>
            <a:off x="312105" y="186429"/>
            <a:ext cx="10803569" cy="646331"/>
          </a:xfrm>
        </p:spPr>
        <p:txBody>
          <a:bodyPr>
            <a:normAutofit fontScale="90000"/>
          </a:bodyPr>
          <a:lstStyle/>
          <a:p>
            <a:r>
              <a:rPr lang="en-US" dirty="0"/>
              <a:t>A Boring Utility Company and MUBA  (Make Utilities Boring Again) and Cost-Plus Regulation</a:t>
            </a:r>
          </a:p>
        </p:txBody>
      </p:sp>
      <p:pic>
        <p:nvPicPr>
          <p:cNvPr id="6" name="Content Placeholder 5">
            <a:extLst>
              <a:ext uri="{FF2B5EF4-FFF2-40B4-BE49-F238E27FC236}">
                <a16:creationId xmlns:a16="http://schemas.microsoft.com/office/drawing/2014/main" id="{77C79955-301D-EA88-C361-480B72C3640B}"/>
              </a:ext>
            </a:extLst>
          </p:cNvPr>
          <p:cNvPicPr>
            <a:picLocks noGrp="1" noChangeAspect="1"/>
          </p:cNvPicPr>
          <p:nvPr>
            <p:ph idx="1"/>
          </p:nvPr>
        </p:nvPicPr>
        <p:blipFill>
          <a:blip r:embed="rId2"/>
          <a:stretch>
            <a:fillRect/>
          </a:stretch>
        </p:blipFill>
        <p:spPr>
          <a:xfrm>
            <a:off x="312106" y="2054611"/>
            <a:ext cx="8658158" cy="3794353"/>
          </a:xfrm>
        </p:spPr>
      </p:pic>
      <p:sp>
        <p:nvSpPr>
          <p:cNvPr id="3" name="TextBox 2">
            <a:extLst>
              <a:ext uri="{FF2B5EF4-FFF2-40B4-BE49-F238E27FC236}">
                <a16:creationId xmlns:a16="http://schemas.microsoft.com/office/drawing/2014/main" id="{F02A9842-F8B2-ED8E-B579-A19298CA746F}"/>
              </a:ext>
            </a:extLst>
          </p:cNvPr>
          <p:cNvSpPr txBox="1"/>
          <p:nvPr/>
        </p:nvSpPr>
        <p:spPr>
          <a:xfrm>
            <a:off x="155448" y="4120593"/>
            <a:ext cx="2039112" cy="871713"/>
          </a:xfrm>
          <a:prstGeom prst="rect">
            <a:avLst/>
          </a:prstGeom>
          <a:solidFill>
            <a:srgbClr val="FFFF00"/>
          </a:solidFill>
        </p:spPr>
        <p:txBody>
          <a:bodyPr wrap="square" rtlCol="0">
            <a:spAutoFit/>
          </a:bodyPr>
          <a:lstStyle/>
          <a:p>
            <a:r>
              <a:rPr lang="en-US" sz="1013" dirty="0">
                <a:latin typeface="Arial" panose="020B0604020202020204" pitchFamily="34" charset="0"/>
                <a:cs typeface="Arial" panose="020B0604020202020204" pitchFamily="34" charset="0"/>
              </a:rPr>
              <a:t>12% return on equity produces market values relative to investment of well more than 2 suggesting that the cost of capital is far below 12%.</a:t>
            </a:r>
          </a:p>
        </p:txBody>
      </p:sp>
      <p:sp>
        <p:nvSpPr>
          <p:cNvPr id="5" name="TextBox 4">
            <a:extLst>
              <a:ext uri="{FF2B5EF4-FFF2-40B4-BE49-F238E27FC236}">
                <a16:creationId xmlns:a16="http://schemas.microsoft.com/office/drawing/2014/main" id="{510CAA79-D347-8F64-AD32-BEEB2BC06D04}"/>
              </a:ext>
            </a:extLst>
          </p:cNvPr>
          <p:cNvSpPr txBox="1"/>
          <p:nvPr/>
        </p:nvSpPr>
        <p:spPr>
          <a:xfrm>
            <a:off x="312106" y="1093188"/>
            <a:ext cx="7095710" cy="646331"/>
          </a:xfrm>
          <a:prstGeom prst="rect">
            <a:avLst/>
          </a:prstGeom>
          <a:no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Ability to finance long-term assets from guaranteed cost recovery and from allowed monopoly position.</a:t>
            </a:r>
          </a:p>
        </p:txBody>
      </p:sp>
      <p:pic>
        <p:nvPicPr>
          <p:cNvPr id="7" name="Picture 6">
            <a:extLst>
              <a:ext uri="{FF2B5EF4-FFF2-40B4-BE49-F238E27FC236}">
                <a16:creationId xmlns:a16="http://schemas.microsoft.com/office/drawing/2014/main" id="{01C0AF9F-2454-2FE5-6B36-BBDFA5151B65}"/>
              </a:ext>
            </a:extLst>
          </p:cNvPr>
          <p:cNvPicPr>
            <a:picLocks noChangeAspect="1"/>
          </p:cNvPicPr>
          <p:nvPr/>
        </p:nvPicPr>
        <p:blipFill>
          <a:blip r:embed="rId3"/>
          <a:stretch>
            <a:fillRect/>
          </a:stretch>
        </p:blipFill>
        <p:spPr>
          <a:xfrm>
            <a:off x="8970264" y="702034"/>
            <a:ext cx="2678245" cy="5218100"/>
          </a:xfrm>
          <a:prstGeom prst="rect">
            <a:avLst/>
          </a:prstGeom>
        </p:spPr>
      </p:pic>
      <p:sp>
        <p:nvSpPr>
          <p:cNvPr id="4" name="Slide Number Placeholder 3">
            <a:extLst>
              <a:ext uri="{FF2B5EF4-FFF2-40B4-BE49-F238E27FC236}">
                <a16:creationId xmlns:a16="http://schemas.microsoft.com/office/drawing/2014/main" id="{6C37D168-6D20-FBAD-EAB6-1BA56FA40923}"/>
              </a:ext>
            </a:extLst>
          </p:cNvPr>
          <p:cNvSpPr>
            <a:spLocks noGrp="1"/>
          </p:cNvSpPr>
          <p:nvPr>
            <p:ph type="sldNum" sz="quarter" idx="12"/>
          </p:nvPr>
        </p:nvSpPr>
        <p:spPr/>
        <p:txBody>
          <a:bodyPr/>
          <a:lstStyle/>
          <a:p>
            <a:fld id="{EB241CD2-1E45-42A3-B213-66A034DF9A3B}" type="slidenum">
              <a:rPr lang="en-GB" smtClean="0"/>
              <a:t>18</a:t>
            </a:fld>
            <a:endParaRPr lang="en-GB" dirty="0"/>
          </a:p>
        </p:txBody>
      </p:sp>
    </p:spTree>
    <p:extLst>
      <p:ext uri="{BB962C8B-B14F-4D97-AF65-F5344CB8AC3E}">
        <p14:creationId xmlns:p14="http://schemas.microsoft.com/office/powerpoint/2010/main" val="2748490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726BF-7FF9-7ED1-4F0E-04358437152F}"/>
              </a:ext>
            </a:extLst>
          </p:cNvPr>
          <p:cNvSpPr>
            <a:spLocks noGrp="1"/>
          </p:cNvSpPr>
          <p:nvPr>
            <p:ph type="title"/>
          </p:nvPr>
        </p:nvSpPr>
        <p:spPr/>
        <p:txBody>
          <a:bodyPr>
            <a:normAutofit fontScale="90000"/>
          </a:bodyPr>
          <a:lstStyle/>
          <a:p>
            <a:r>
              <a:rPr lang="en-US" dirty="0"/>
              <a:t>Boring Utility Company Earning Much Lower Returns – ROIC Perspective</a:t>
            </a:r>
          </a:p>
        </p:txBody>
      </p:sp>
      <p:pic>
        <p:nvPicPr>
          <p:cNvPr id="6" name="Content Placeholder 5">
            <a:extLst>
              <a:ext uri="{FF2B5EF4-FFF2-40B4-BE49-F238E27FC236}">
                <a16:creationId xmlns:a16="http://schemas.microsoft.com/office/drawing/2014/main" id="{040CDC4B-8DBC-F4BB-D65A-768779323AC8}"/>
              </a:ext>
            </a:extLst>
          </p:cNvPr>
          <p:cNvPicPr>
            <a:picLocks noGrp="1" noChangeAspect="1"/>
          </p:cNvPicPr>
          <p:nvPr>
            <p:ph idx="4294967295"/>
          </p:nvPr>
        </p:nvPicPr>
        <p:blipFill>
          <a:blip r:embed="rId2"/>
          <a:stretch>
            <a:fillRect/>
          </a:stretch>
        </p:blipFill>
        <p:spPr>
          <a:xfrm>
            <a:off x="1317624" y="1214438"/>
            <a:ext cx="10372113" cy="4652962"/>
          </a:xfrm>
        </p:spPr>
      </p:pic>
      <p:sp>
        <p:nvSpPr>
          <p:cNvPr id="3" name="TextBox 2">
            <a:extLst>
              <a:ext uri="{FF2B5EF4-FFF2-40B4-BE49-F238E27FC236}">
                <a16:creationId xmlns:a16="http://schemas.microsoft.com/office/drawing/2014/main" id="{660D4D3E-FAAC-5BF6-066B-3442045FAC9B}"/>
              </a:ext>
            </a:extLst>
          </p:cNvPr>
          <p:cNvSpPr txBox="1"/>
          <p:nvPr/>
        </p:nvSpPr>
        <p:spPr>
          <a:xfrm>
            <a:off x="436370" y="5375818"/>
            <a:ext cx="2492375" cy="1384995"/>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Valuation can be made from stable multiples, DCF and maybe CAPM. Could apply valuation formulas P/B = (ROE-g)/(k-g). Cost plus regulation. But cannot apply to renewable companies like Orsted</a:t>
            </a:r>
          </a:p>
        </p:txBody>
      </p:sp>
      <p:sp>
        <p:nvSpPr>
          <p:cNvPr id="4" name="Slide Number Placeholder 3">
            <a:extLst>
              <a:ext uri="{FF2B5EF4-FFF2-40B4-BE49-F238E27FC236}">
                <a16:creationId xmlns:a16="http://schemas.microsoft.com/office/drawing/2014/main" id="{BBABA48F-55B4-0040-3336-94243BC0D2B0}"/>
              </a:ext>
            </a:extLst>
          </p:cNvPr>
          <p:cNvSpPr>
            <a:spLocks noGrp="1"/>
          </p:cNvSpPr>
          <p:nvPr>
            <p:ph type="sldNum" sz="quarter" idx="12"/>
          </p:nvPr>
        </p:nvSpPr>
        <p:spPr/>
        <p:txBody>
          <a:bodyPr/>
          <a:lstStyle/>
          <a:p>
            <a:fld id="{EB241CD2-1E45-42A3-B213-66A034DF9A3B}" type="slidenum">
              <a:rPr lang="en-GB" smtClean="0"/>
              <a:t>19</a:t>
            </a:fld>
            <a:endParaRPr lang="en-GB" dirty="0"/>
          </a:p>
        </p:txBody>
      </p:sp>
      <p:sp>
        <p:nvSpPr>
          <p:cNvPr id="5" name="TextBox 4">
            <a:extLst>
              <a:ext uri="{FF2B5EF4-FFF2-40B4-BE49-F238E27FC236}">
                <a16:creationId xmlns:a16="http://schemas.microsoft.com/office/drawing/2014/main" id="{8E49A812-A773-FB83-80A4-D0A5B74CC1A0}"/>
              </a:ext>
            </a:extLst>
          </p:cNvPr>
          <p:cNvSpPr txBox="1"/>
          <p:nvPr/>
        </p:nvSpPr>
        <p:spPr>
          <a:xfrm>
            <a:off x="530352" y="3648456"/>
            <a:ext cx="2670048" cy="1200329"/>
          </a:xfrm>
          <a:prstGeom prst="rect">
            <a:avLst/>
          </a:prstGeom>
          <a:solidFill>
            <a:srgbClr val="FFFF00"/>
          </a:solidFill>
        </p:spPr>
        <p:txBody>
          <a:bodyPr wrap="square" rtlCol="0">
            <a:spAutoFit/>
          </a:bodyPr>
          <a:lstStyle/>
          <a:p>
            <a:r>
              <a:rPr lang="en-US" dirty="0"/>
              <a:t>Major arguments about what is WACC and what should the rate of return be</a:t>
            </a:r>
          </a:p>
        </p:txBody>
      </p:sp>
    </p:spTree>
    <p:extLst>
      <p:ext uri="{BB962C8B-B14F-4D97-AF65-F5344CB8AC3E}">
        <p14:creationId xmlns:p14="http://schemas.microsoft.com/office/powerpoint/2010/main" val="3008355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CB540-AEEF-1C0A-5662-FED273D1C99C}"/>
              </a:ext>
            </a:extLst>
          </p:cNvPr>
          <p:cNvSpPr>
            <a:spLocks noGrp="1"/>
          </p:cNvSpPr>
          <p:nvPr>
            <p:ph type="title"/>
          </p:nvPr>
        </p:nvSpPr>
        <p:spPr/>
        <p:txBody>
          <a:bodyPr>
            <a:normAutofit fontScale="90000"/>
          </a:bodyPr>
          <a:lstStyle/>
          <a:p>
            <a:r>
              <a:rPr lang="en-US" dirty="0"/>
              <a:t>Relatively Stable Multiples of Earnings and EBITDA for Boring Utility Companies</a:t>
            </a:r>
          </a:p>
        </p:txBody>
      </p:sp>
      <p:pic>
        <p:nvPicPr>
          <p:cNvPr id="5" name="Picture 4">
            <a:extLst>
              <a:ext uri="{FF2B5EF4-FFF2-40B4-BE49-F238E27FC236}">
                <a16:creationId xmlns:a16="http://schemas.microsoft.com/office/drawing/2014/main" id="{7C0C2540-872C-2458-53AE-D72518405162}"/>
              </a:ext>
            </a:extLst>
          </p:cNvPr>
          <p:cNvPicPr>
            <a:picLocks noChangeAspect="1"/>
          </p:cNvPicPr>
          <p:nvPr/>
        </p:nvPicPr>
        <p:blipFill>
          <a:blip r:embed="rId2"/>
          <a:stretch>
            <a:fillRect/>
          </a:stretch>
        </p:blipFill>
        <p:spPr>
          <a:xfrm>
            <a:off x="1055595" y="1171575"/>
            <a:ext cx="10080810" cy="4876968"/>
          </a:xfrm>
          <a:prstGeom prst="rect">
            <a:avLst/>
          </a:prstGeom>
        </p:spPr>
      </p:pic>
      <p:sp>
        <p:nvSpPr>
          <p:cNvPr id="3" name="Slide Number Placeholder 2">
            <a:extLst>
              <a:ext uri="{FF2B5EF4-FFF2-40B4-BE49-F238E27FC236}">
                <a16:creationId xmlns:a16="http://schemas.microsoft.com/office/drawing/2014/main" id="{76C6A756-1D78-EB8D-2EAB-737CBF1AF4B6}"/>
              </a:ext>
            </a:extLst>
          </p:cNvPr>
          <p:cNvSpPr>
            <a:spLocks noGrp="1"/>
          </p:cNvSpPr>
          <p:nvPr>
            <p:ph type="sldNum" sz="quarter" idx="12"/>
          </p:nvPr>
        </p:nvSpPr>
        <p:spPr/>
        <p:txBody>
          <a:bodyPr/>
          <a:lstStyle/>
          <a:p>
            <a:fld id="{EB241CD2-1E45-42A3-B213-66A034DF9A3B}" type="slidenum">
              <a:rPr lang="en-GB" smtClean="0"/>
              <a:t>20</a:t>
            </a:fld>
            <a:endParaRPr lang="en-GB" dirty="0"/>
          </a:p>
        </p:txBody>
      </p:sp>
    </p:spTree>
    <p:extLst>
      <p:ext uri="{BB962C8B-B14F-4D97-AF65-F5344CB8AC3E}">
        <p14:creationId xmlns:p14="http://schemas.microsoft.com/office/powerpoint/2010/main" val="3346053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F812-4EAA-8FDE-A4A5-84F0787084A2}"/>
              </a:ext>
            </a:extLst>
          </p:cNvPr>
          <p:cNvSpPr>
            <a:spLocks noGrp="1"/>
          </p:cNvSpPr>
          <p:nvPr>
            <p:ph type="ctrTitle"/>
          </p:nvPr>
        </p:nvSpPr>
        <p:spPr/>
        <p:txBody>
          <a:bodyPr>
            <a:normAutofit/>
          </a:bodyPr>
          <a:lstStyle/>
          <a:p>
            <a:r>
              <a:rPr lang="en-US" dirty="0"/>
              <a:t>Part 2: 1980’s </a:t>
            </a:r>
            <a:endParaRPr lang="en-GB" dirty="0"/>
          </a:p>
        </p:txBody>
      </p:sp>
      <p:sp>
        <p:nvSpPr>
          <p:cNvPr id="3" name="Content Placeholder 2">
            <a:extLst>
              <a:ext uri="{FF2B5EF4-FFF2-40B4-BE49-F238E27FC236}">
                <a16:creationId xmlns:a16="http://schemas.microsoft.com/office/drawing/2014/main" id="{8C732F53-1633-E046-9262-035EB69FCD4A}"/>
              </a:ext>
            </a:extLst>
          </p:cNvPr>
          <p:cNvSpPr>
            <a:spLocks noGrp="1"/>
          </p:cNvSpPr>
          <p:nvPr>
            <p:ph type="subTitle" idx="1"/>
          </p:nvPr>
        </p:nvSpPr>
        <p:spPr>
          <a:xfrm>
            <a:off x="374904" y="3023118"/>
            <a:ext cx="7159752" cy="2865307"/>
          </a:xfrm>
        </p:spPr>
        <p:txBody>
          <a:bodyPr>
            <a:normAutofit fontScale="62500" lnSpcReduction="20000"/>
          </a:bodyPr>
          <a:lstStyle/>
          <a:p>
            <a:pPr marL="0" indent="0" algn="l">
              <a:buNone/>
            </a:pPr>
            <a:br>
              <a:rPr lang="en-US" dirty="0"/>
            </a:br>
            <a:r>
              <a:rPr lang="en-US" dirty="0"/>
              <a:t>Capital Expenditure Over-runs; Low Efficiency, Independent Power Producers and PPA Agreements</a:t>
            </a:r>
            <a:br>
              <a:rPr lang="en-US" dirty="0"/>
            </a:br>
            <a:br>
              <a:rPr lang="en-US" dirty="0"/>
            </a:br>
            <a:r>
              <a:rPr lang="en-US" dirty="0"/>
              <a:t>Introduction to PPA Regulatory Scheme</a:t>
            </a:r>
            <a:br>
              <a:rPr lang="en-US" dirty="0"/>
            </a:br>
            <a:br>
              <a:rPr lang="en-US" dirty="0"/>
            </a:br>
            <a:r>
              <a:rPr lang="en-US" dirty="0"/>
              <a:t>Introduction to Output versus Availability</a:t>
            </a:r>
            <a:br>
              <a:rPr lang="en-US" dirty="0"/>
            </a:br>
            <a:br>
              <a:rPr lang="en-US" dirty="0"/>
            </a:br>
            <a:r>
              <a:rPr lang="en-US" dirty="0"/>
              <a:t>Inefficient to Impose Risks on Investor (including contractor) that cannot be controlled</a:t>
            </a:r>
            <a:br>
              <a:rPr lang="en-US" dirty="0"/>
            </a:br>
            <a:br>
              <a:rPr lang="en-US" dirty="0"/>
            </a:br>
            <a:r>
              <a:rPr lang="en-US" dirty="0"/>
              <a:t>Example of Toll Traffic</a:t>
            </a:r>
            <a:br>
              <a:rPr lang="en-US" dirty="0"/>
            </a:br>
            <a:endParaRPr lang="en-GB" dirty="0"/>
          </a:p>
        </p:txBody>
      </p:sp>
      <p:sp>
        <p:nvSpPr>
          <p:cNvPr id="4" name="Slide Number Placeholder 3">
            <a:extLst>
              <a:ext uri="{FF2B5EF4-FFF2-40B4-BE49-F238E27FC236}">
                <a16:creationId xmlns:a16="http://schemas.microsoft.com/office/drawing/2014/main" id="{FE3B6F6B-F145-0D93-944D-4F27A0FFAB86}"/>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21</a:t>
            </a:fld>
            <a:endParaRPr lang="en-GB" dirty="0"/>
          </a:p>
        </p:txBody>
      </p:sp>
    </p:spTree>
    <p:extLst>
      <p:ext uri="{BB962C8B-B14F-4D97-AF65-F5344CB8AC3E}">
        <p14:creationId xmlns:p14="http://schemas.microsoft.com/office/powerpoint/2010/main" val="1604644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97CFC-34D0-9338-2994-65B18B4B5FFC}"/>
              </a:ext>
            </a:extLst>
          </p:cNvPr>
          <p:cNvSpPr>
            <a:spLocks noGrp="1"/>
          </p:cNvSpPr>
          <p:nvPr>
            <p:ph type="title"/>
          </p:nvPr>
        </p:nvSpPr>
        <p:spPr/>
        <p:txBody>
          <a:bodyPr>
            <a:normAutofit fontScale="90000"/>
          </a:bodyPr>
          <a:lstStyle/>
          <a:p>
            <a:r>
              <a:rPr lang="en-US" dirty="0"/>
              <a:t>Part 2: 1973 Energy Crisis and End of Declining Real Prices</a:t>
            </a:r>
          </a:p>
        </p:txBody>
      </p:sp>
      <p:sp>
        <p:nvSpPr>
          <p:cNvPr id="3" name="Content Placeholder 2">
            <a:extLst>
              <a:ext uri="{FF2B5EF4-FFF2-40B4-BE49-F238E27FC236}">
                <a16:creationId xmlns:a16="http://schemas.microsoft.com/office/drawing/2014/main" id="{D34F4809-DCD9-E5BC-2D65-1C4773CDE553}"/>
              </a:ext>
            </a:extLst>
          </p:cNvPr>
          <p:cNvSpPr>
            <a:spLocks noGrp="1"/>
          </p:cNvSpPr>
          <p:nvPr>
            <p:ph idx="1"/>
          </p:nvPr>
        </p:nvSpPr>
        <p:spPr/>
        <p:txBody>
          <a:bodyPr/>
          <a:lstStyle/>
          <a:p>
            <a:r>
              <a:rPr lang="en-US" dirty="0"/>
              <a:t>Dramatic Oil Shock of 1973 ended the Trente Gloriouses. Led to more nuclear power and first thinking about renewable energy.</a:t>
            </a:r>
          </a:p>
          <a:p>
            <a:endParaRPr lang="en-US" dirty="0"/>
          </a:p>
        </p:txBody>
      </p:sp>
      <p:pic>
        <p:nvPicPr>
          <p:cNvPr id="7" name="Picture 6">
            <a:extLst>
              <a:ext uri="{FF2B5EF4-FFF2-40B4-BE49-F238E27FC236}">
                <a16:creationId xmlns:a16="http://schemas.microsoft.com/office/drawing/2014/main" id="{37CA841D-A07B-91FE-734D-1415A8B27B62}"/>
              </a:ext>
            </a:extLst>
          </p:cNvPr>
          <p:cNvPicPr>
            <a:picLocks noChangeAspect="1"/>
          </p:cNvPicPr>
          <p:nvPr/>
        </p:nvPicPr>
        <p:blipFill>
          <a:blip r:embed="rId2"/>
          <a:stretch>
            <a:fillRect/>
          </a:stretch>
        </p:blipFill>
        <p:spPr>
          <a:xfrm>
            <a:off x="8914796" y="3023941"/>
            <a:ext cx="1984173" cy="1917040"/>
          </a:xfrm>
          <a:prstGeom prst="rect">
            <a:avLst/>
          </a:prstGeom>
        </p:spPr>
      </p:pic>
      <p:sp>
        <p:nvSpPr>
          <p:cNvPr id="4" name="Slide Number Placeholder 3">
            <a:extLst>
              <a:ext uri="{FF2B5EF4-FFF2-40B4-BE49-F238E27FC236}">
                <a16:creationId xmlns:a16="http://schemas.microsoft.com/office/drawing/2014/main" id="{D5BBC24E-A0BA-7042-EADB-4D8399FBC43F}"/>
              </a:ext>
            </a:extLst>
          </p:cNvPr>
          <p:cNvSpPr>
            <a:spLocks noGrp="1"/>
          </p:cNvSpPr>
          <p:nvPr>
            <p:ph type="sldNum" sz="quarter" idx="12"/>
          </p:nvPr>
        </p:nvSpPr>
        <p:spPr/>
        <p:txBody>
          <a:bodyPr/>
          <a:lstStyle/>
          <a:p>
            <a:fld id="{EB241CD2-1E45-42A3-B213-66A034DF9A3B}" type="slidenum">
              <a:rPr lang="en-GB" smtClean="0"/>
              <a:t>22</a:t>
            </a:fld>
            <a:endParaRPr lang="en-GB" dirty="0"/>
          </a:p>
        </p:txBody>
      </p:sp>
      <p:pic>
        <p:nvPicPr>
          <p:cNvPr id="10" name="Picture 9">
            <a:extLst>
              <a:ext uri="{FF2B5EF4-FFF2-40B4-BE49-F238E27FC236}">
                <a16:creationId xmlns:a16="http://schemas.microsoft.com/office/drawing/2014/main" id="{0C8DD6D2-ABB6-8903-0B2A-8F51C08F70BA}"/>
              </a:ext>
            </a:extLst>
          </p:cNvPr>
          <p:cNvPicPr>
            <a:picLocks noChangeAspect="1"/>
          </p:cNvPicPr>
          <p:nvPr/>
        </p:nvPicPr>
        <p:blipFill>
          <a:blip r:embed="rId3"/>
          <a:stretch>
            <a:fillRect/>
          </a:stretch>
        </p:blipFill>
        <p:spPr>
          <a:xfrm>
            <a:off x="473075" y="2304427"/>
            <a:ext cx="7386842" cy="3356069"/>
          </a:xfrm>
          <a:prstGeom prst="rect">
            <a:avLst/>
          </a:prstGeom>
        </p:spPr>
      </p:pic>
    </p:spTree>
    <p:extLst>
      <p:ext uri="{BB962C8B-B14F-4D97-AF65-F5344CB8AC3E}">
        <p14:creationId xmlns:p14="http://schemas.microsoft.com/office/powerpoint/2010/main" val="2164834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C9158-EC24-6669-CE51-295379E37D6F}"/>
              </a:ext>
            </a:extLst>
          </p:cNvPr>
          <p:cNvSpPr>
            <a:spLocks noGrp="1"/>
          </p:cNvSpPr>
          <p:nvPr>
            <p:ph type="title"/>
          </p:nvPr>
        </p:nvSpPr>
        <p:spPr/>
        <p:txBody>
          <a:bodyPr>
            <a:normAutofit/>
          </a:bodyPr>
          <a:lstStyle/>
          <a:p>
            <a:r>
              <a:rPr lang="en-US" dirty="0"/>
              <a:t>Part 2: 1980’s and Cost Increases and Cost Over-runs </a:t>
            </a:r>
          </a:p>
        </p:txBody>
      </p:sp>
      <p:sp>
        <p:nvSpPr>
          <p:cNvPr id="3" name="Content Placeholder 2">
            <a:extLst>
              <a:ext uri="{FF2B5EF4-FFF2-40B4-BE49-F238E27FC236}">
                <a16:creationId xmlns:a16="http://schemas.microsoft.com/office/drawing/2014/main" id="{A431245A-BD2D-CD7C-FC9E-849085617AB1}"/>
              </a:ext>
            </a:extLst>
          </p:cNvPr>
          <p:cNvSpPr>
            <a:spLocks noGrp="1"/>
          </p:cNvSpPr>
          <p:nvPr>
            <p:ph idx="1"/>
          </p:nvPr>
        </p:nvSpPr>
        <p:spPr/>
        <p:txBody>
          <a:bodyPr/>
          <a:lstStyle/>
          <a:p>
            <a:r>
              <a:rPr lang="en-US" dirty="0"/>
              <a:t>Seabrook nuclear plant in US. (I understand that Denmark was considering nuclear power as well).</a:t>
            </a:r>
          </a:p>
          <a:p>
            <a:endParaRPr lang="en-US" dirty="0"/>
          </a:p>
        </p:txBody>
      </p:sp>
      <p:pic>
        <p:nvPicPr>
          <p:cNvPr id="6" name="Picture 5">
            <a:extLst>
              <a:ext uri="{FF2B5EF4-FFF2-40B4-BE49-F238E27FC236}">
                <a16:creationId xmlns:a16="http://schemas.microsoft.com/office/drawing/2014/main" id="{81A5101F-33B6-A6E1-E239-BBEB39071D96}"/>
              </a:ext>
            </a:extLst>
          </p:cNvPr>
          <p:cNvPicPr>
            <a:picLocks noChangeAspect="1"/>
          </p:cNvPicPr>
          <p:nvPr/>
        </p:nvPicPr>
        <p:blipFill>
          <a:blip r:embed="rId2"/>
          <a:stretch>
            <a:fillRect/>
          </a:stretch>
        </p:blipFill>
        <p:spPr>
          <a:xfrm>
            <a:off x="1166845" y="2124075"/>
            <a:ext cx="5435182" cy="3759761"/>
          </a:xfrm>
          <a:prstGeom prst="rect">
            <a:avLst/>
          </a:prstGeom>
        </p:spPr>
      </p:pic>
      <p:pic>
        <p:nvPicPr>
          <p:cNvPr id="8" name="Picture 7">
            <a:extLst>
              <a:ext uri="{FF2B5EF4-FFF2-40B4-BE49-F238E27FC236}">
                <a16:creationId xmlns:a16="http://schemas.microsoft.com/office/drawing/2014/main" id="{EA7A8C58-58F4-F6AD-CFAB-830BACEFE503}"/>
              </a:ext>
            </a:extLst>
          </p:cNvPr>
          <p:cNvPicPr>
            <a:picLocks noChangeAspect="1"/>
          </p:cNvPicPr>
          <p:nvPr/>
        </p:nvPicPr>
        <p:blipFill>
          <a:blip r:embed="rId3"/>
          <a:stretch>
            <a:fillRect/>
          </a:stretch>
        </p:blipFill>
        <p:spPr>
          <a:xfrm>
            <a:off x="6986157" y="2649703"/>
            <a:ext cx="2459458" cy="1346230"/>
          </a:xfrm>
          <a:prstGeom prst="rect">
            <a:avLst/>
          </a:prstGeom>
        </p:spPr>
      </p:pic>
      <p:sp>
        <p:nvSpPr>
          <p:cNvPr id="5" name="TextBox 4">
            <a:extLst>
              <a:ext uri="{FF2B5EF4-FFF2-40B4-BE49-F238E27FC236}">
                <a16:creationId xmlns:a16="http://schemas.microsoft.com/office/drawing/2014/main" id="{DC04C94B-8AD2-7E20-2547-1C114882D853}"/>
              </a:ext>
            </a:extLst>
          </p:cNvPr>
          <p:cNvSpPr txBox="1"/>
          <p:nvPr/>
        </p:nvSpPr>
        <p:spPr>
          <a:xfrm>
            <a:off x="6986157" y="4311067"/>
            <a:ext cx="2581012" cy="1200329"/>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Enough of the cost-plus regulatory scheme. Let companies bid and hold them to their cost estimates – if costs increase, you cannot increase prices, and multiple companies can build assets.</a:t>
            </a:r>
          </a:p>
        </p:txBody>
      </p:sp>
      <p:sp>
        <p:nvSpPr>
          <p:cNvPr id="4" name="Slide Number Placeholder 3">
            <a:extLst>
              <a:ext uri="{FF2B5EF4-FFF2-40B4-BE49-F238E27FC236}">
                <a16:creationId xmlns:a16="http://schemas.microsoft.com/office/drawing/2014/main" id="{795C7B37-F97D-5DCC-8D7B-F16499242E7D}"/>
              </a:ext>
            </a:extLst>
          </p:cNvPr>
          <p:cNvSpPr>
            <a:spLocks noGrp="1"/>
          </p:cNvSpPr>
          <p:nvPr>
            <p:ph type="sldNum" sz="quarter" idx="12"/>
          </p:nvPr>
        </p:nvSpPr>
        <p:spPr/>
        <p:txBody>
          <a:bodyPr/>
          <a:lstStyle/>
          <a:p>
            <a:fld id="{EB241CD2-1E45-42A3-B213-66A034DF9A3B}" type="slidenum">
              <a:rPr lang="en-GB" smtClean="0"/>
              <a:t>23</a:t>
            </a:fld>
            <a:endParaRPr lang="en-GB" dirty="0"/>
          </a:p>
        </p:txBody>
      </p:sp>
    </p:spTree>
    <p:extLst>
      <p:ext uri="{BB962C8B-B14F-4D97-AF65-F5344CB8AC3E}">
        <p14:creationId xmlns:p14="http://schemas.microsoft.com/office/powerpoint/2010/main" val="1391146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266700" y="203202"/>
            <a:ext cx="10141656" cy="654049"/>
          </a:xfrm>
        </p:spPr>
        <p:txBody>
          <a:bodyPr anchor="ctr">
            <a:normAutofit/>
          </a:bodyPr>
          <a:lstStyle/>
          <a:p>
            <a:r>
              <a:rPr lang="en-US" altLang="en-US"/>
              <a:t>U.S. Nuclear Capacity Factor</a:t>
            </a:r>
          </a:p>
        </p:txBody>
      </p:sp>
      <p:sp>
        <p:nvSpPr>
          <p:cNvPr id="65547" name="Content Placeholder 2">
            <a:extLst>
              <a:ext uri="{FF2B5EF4-FFF2-40B4-BE49-F238E27FC236}">
                <a16:creationId xmlns:a16="http://schemas.microsoft.com/office/drawing/2014/main" id="{C1A8DD5A-EEA4-D2BD-FFA2-F3C1BA9F2923}"/>
              </a:ext>
            </a:extLst>
          </p:cNvPr>
          <p:cNvSpPr>
            <a:spLocks noGrp="1"/>
          </p:cNvSpPr>
          <p:nvPr>
            <p:ph sz="half" idx="1"/>
          </p:nvPr>
        </p:nvSpPr>
        <p:spPr>
          <a:xfrm>
            <a:off x="317500" y="1285875"/>
            <a:ext cx="5537200" cy="4665890"/>
          </a:xfrm>
        </p:spPr>
        <p:txBody>
          <a:bodyPr/>
          <a:lstStyle/>
          <a:p>
            <a:r>
              <a:rPr lang="en-US" dirty="0"/>
              <a:t>Availability problems with nuclear power</a:t>
            </a:r>
          </a:p>
          <a:p>
            <a:r>
              <a:rPr lang="en-US" dirty="0"/>
              <a:t>Simply demonstrates that there were availability problems with the cost-plus model where there was little incentive to  improve reliability</a:t>
            </a:r>
          </a:p>
          <a:p>
            <a:r>
              <a:rPr lang="en-US" dirty="0"/>
              <a:t>This could be due to new plants coming on-line and  simple pressure by regulation</a:t>
            </a:r>
          </a:p>
        </p:txBody>
      </p:sp>
      <p:pic>
        <p:nvPicPr>
          <p:cNvPr id="65539"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a:xfrm>
            <a:off x="6057900" y="1604664"/>
            <a:ext cx="5537200" cy="4028312"/>
          </a:xfrm>
          <a:noFill/>
        </p:spPr>
      </p:pic>
      <p:sp>
        <p:nvSpPr>
          <p:cNvPr id="65546" name="Slide Number Placeholder 4">
            <a:extLst>
              <a:ext uri="{FF2B5EF4-FFF2-40B4-BE49-F238E27FC236}">
                <a16:creationId xmlns:a16="http://schemas.microsoft.com/office/drawing/2014/main" id="{24E157EA-9B75-FC7A-FB84-CABFC14279B0}"/>
              </a:ext>
            </a:extLst>
          </p:cNvPr>
          <p:cNvSpPr>
            <a:spLocks noGrp="1"/>
          </p:cNvSpPr>
          <p:nvPr>
            <p:ph type="sldNum" sz="quarter" idx="12"/>
          </p:nvPr>
        </p:nvSpPr>
        <p:spPr>
          <a:xfrm>
            <a:off x="11495315" y="6457951"/>
            <a:ext cx="696685" cy="400050"/>
          </a:xfrm>
        </p:spPr>
        <p:txBody>
          <a:bodyPr/>
          <a:lstStyle/>
          <a:p>
            <a:pPr>
              <a:spcAft>
                <a:spcPts val="600"/>
              </a:spcAft>
            </a:pPr>
            <a:fld id="{EB241CD2-1E45-42A3-B213-66A034DF9A3B}" type="slidenum">
              <a:rPr lang="en-GB" smtClean="0"/>
              <a:pPr>
                <a:spcAft>
                  <a:spcPts val="600"/>
                </a:spcAft>
              </a:pPr>
              <a:t>24</a:t>
            </a:fld>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2FC8F-45F4-E65A-23C6-7FCA4967F9B7}"/>
              </a:ext>
            </a:extLst>
          </p:cNvPr>
          <p:cNvSpPr>
            <a:spLocks noGrp="1"/>
          </p:cNvSpPr>
          <p:nvPr>
            <p:ph type="title"/>
          </p:nvPr>
        </p:nvSpPr>
        <p:spPr/>
        <p:txBody>
          <a:bodyPr>
            <a:normAutofit fontScale="90000"/>
          </a:bodyPr>
          <a:lstStyle/>
          <a:p>
            <a:r>
              <a:rPr lang="en-US" dirty="0"/>
              <a:t>Reaction to Nuclear Plant Cost Increases – Throwing Monopoly Money at Government Regulators</a:t>
            </a:r>
          </a:p>
        </p:txBody>
      </p:sp>
      <p:sp>
        <p:nvSpPr>
          <p:cNvPr id="3" name="Content Placeholder 2">
            <a:extLst>
              <a:ext uri="{FF2B5EF4-FFF2-40B4-BE49-F238E27FC236}">
                <a16:creationId xmlns:a16="http://schemas.microsoft.com/office/drawing/2014/main" id="{E350CBC7-3963-052C-BBA3-3FFCA7999BAF}"/>
              </a:ext>
            </a:extLst>
          </p:cNvPr>
          <p:cNvSpPr>
            <a:spLocks noGrp="1"/>
          </p:cNvSpPr>
          <p:nvPr>
            <p:ph idx="1"/>
          </p:nvPr>
        </p:nvSpPr>
        <p:spPr>
          <a:xfrm>
            <a:off x="266700" y="1401699"/>
            <a:ext cx="11088915" cy="4693104"/>
          </a:xfrm>
        </p:spPr>
        <p:txBody>
          <a:bodyPr/>
          <a:lstStyle/>
          <a:p>
            <a:r>
              <a:rPr lang="en-US" dirty="0"/>
              <a:t>Reasons for Cost Increases</a:t>
            </a:r>
          </a:p>
          <a:p>
            <a:pPr lvl="1"/>
            <a:r>
              <a:rPr lang="en-US" dirty="0"/>
              <a:t>Demand for Construction Materials</a:t>
            </a:r>
          </a:p>
          <a:p>
            <a:pPr lvl="1"/>
            <a:r>
              <a:rPr lang="en-US" dirty="0"/>
              <a:t>High Inflation after Oil Shock</a:t>
            </a:r>
          </a:p>
          <a:p>
            <a:pPr lvl="1"/>
            <a:r>
              <a:rPr lang="en-US" dirty="0"/>
              <a:t>Strict Regulation and Safety Concerns</a:t>
            </a:r>
          </a:p>
          <a:p>
            <a:pPr lvl="1"/>
            <a:r>
              <a:rPr lang="en-US" dirty="0"/>
              <a:t>Just plain inefficiency and waste</a:t>
            </a:r>
          </a:p>
          <a:p>
            <a:r>
              <a:rPr lang="en-US" dirty="0"/>
              <a:t>Cost Plus Model</a:t>
            </a:r>
          </a:p>
          <a:p>
            <a:pPr lvl="1"/>
            <a:r>
              <a:rPr lang="en-US" dirty="0"/>
              <a:t>Front-end loading of price</a:t>
            </a:r>
          </a:p>
          <a:p>
            <a:pPr lvl="1"/>
            <a:r>
              <a:rPr lang="en-US" dirty="0"/>
              <a:t>No incentives for efficient management</a:t>
            </a:r>
          </a:p>
          <a:p>
            <a:pPr lvl="1"/>
            <a:r>
              <a:rPr lang="en-US" dirty="0"/>
              <a:t>Little planning with assured prices</a:t>
            </a:r>
          </a:p>
          <a:p>
            <a:pPr lvl="1"/>
            <a:r>
              <a:rPr lang="en-US" dirty="0"/>
              <a:t>Cost of capital increases</a:t>
            </a:r>
          </a:p>
          <a:p>
            <a:pPr lvl="1"/>
            <a:r>
              <a:rPr lang="en-US" dirty="0"/>
              <a:t>Declining bond ratings</a:t>
            </a:r>
          </a:p>
        </p:txBody>
      </p:sp>
      <p:sp>
        <p:nvSpPr>
          <p:cNvPr id="4" name="Slide Number Placeholder 3">
            <a:extLst>
              <a:ext uri="{FF2B5EF4-FFF2-40B4-BE49-F238E27FC236}">
                <a16:creationId xmlns:a16="http://schemas.microsoft.com/office/drawing/2014/main" id="{28725817-B8BF-39DC-032A-E99B76214526}"/>
              </a:ext>
            </a:extLst>
          </p:cNvPr>
          <p:cNvSpPr>
            <a:spLocks noGrp="1"/>
          </p:cNvSpPr>
          <p:nvPr>
            <p:ph type="sldNum" sz="quarter" idx="12"/>
          </p:nvPr>
        </p:nvSpPr>
        <p:spPr/>
        <p:txBody>
          <a:bodyPr/>
          <a:lstStyle/>
          <a:p>
            <a:fld id="{EB241CD2-1E45-42A3-B213-66A034DF9A3B}" type="slidenum">
              <a:rPr lang="en-GB" smtClean="0"/>
              <a:t>25</a:t>
            </a:fld>
            <a:endParaRPr lang="en-GB" dirty="0"/>
          </a:p>
        </p:txBody>
      </p:sp>
      <p:pic>
        <p:nvPicPr>
          <p:cNvPr id="5" name="Picture 4">
            <a:extLst>
              <a:ext uri="{FF2B5EF4-FFF2-40B4-BE49-F238E27FC236}">
                <a16:creationId xmlns:a16="http://schemas.microsoft.com/office/drawing/2014/main" id="{C07B615A-79BD-B8A7-1896-C475DBD5FE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0667" y="2135985"/>
            <a:ext cx="3877501" cy="2378587"/>
          </a:xfrm>
          <a:prstGeom prst="rect">
            <a:avLst/>
          </a:prstGeom>
        </p:spPr>
      </p:pic>
    </p:spTree>
    <p:extLst>
      <p:ext uri="{BB962C8B-B14F-4D97-AF65-F5344CB8AC3E}">
        <p14:creationId xmlns:p14="http://schemas.microsoft.com/office/powerpoint/2010/main" val="4134264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909B6-066F-1734-86FC-CEF4FF16A70D}"/>
              </a:ext>
            </a:extLst>
          </p:cNvPr>
          <p:cNvSpPr>
            <a:spLocks noGrp="1"/>
          </p:cNvSpPr>
          <p:nvPr>
            <p:ph type="ctrTitle"/>
          </p:nvPr>
        </p:nvSpPr>
        <p:spPr>
          <a:xfrm>
            <a:off x="673608" y="2450903"/>
            <a:ext cx="10363200" cy="1767794"/>
          </a:xfrm>
        </p:spPr>
        <p:txBody>
          <a:bodyPr/>
          <a:lstStyle/>
          <a:p>
            <a:r>
              <a:rPr lang="en-US" dirty="0"/>
              <a:t>Availability and Multi-Part </a:t>
            </a:r>
            <a:br>
              <a:rPr lang="en-US" dirty="0"/>
            </a:br>
            <a:r>
              <a:rPr lang="en-US" dirty="0"/>
              <a:t>Contracts</a:t>
            </a:r>
          </a:p>
        </p:txBody>
      </p:sp>
    </p:spTree>
    <p:extLst>
      <p:ext uri="{BB962C8B-B14F-4D97-AF65-F5344CB8AC3E}">
        <p14:creationId xmlns:p14="http://schemas.microsoft.com/office/powerpoint/2010/main" val="3931928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28E9E2-A0DF-5679-5DF6-4915A3B79FB5}"/>
              </a:ext>
            </a:extLst>
          </p:cNvPr>
          <p:cNvSpPr>
            <a:spLocks noGrp="1"/>
          </p:cNvSpPr>
          <p:nvPr>
            <p:ph type="title"/>
          </p:nvPr>
        </p:nvSpPr>
        <p:spPr/>
        <p:txBody>
          <a:bodyPr/>
          <a:lstStyle/>
          <a:p>
            <a:r>
              <a:rPr lang="en-US" dirty="0"/>
              <a:t>Mechanics of Allocating Construction Cost Over-runs and Construction Delay</a:t>
            </a:r>
          </a:p>
        </p:txBody>
      </p:sp>
      <p:sp>
        <p:nvSpPr>
          <p:cNvPr id="6" name="Text Placeholder 5">
            <a:extLst>
              <a:ext uri="{FF2B5EF4-FFF2-40B4-BE49-F238E27FC236}">
                <a16:creationId xmlns:a16="http://schemas.microsoft.com/office/drawing/2014/main" id="{16BC241C-F129-635F-5EC5-B518228DD0B3}"/>
              </a:ext>
            </a:extLst>
          </p:cNvPr>
          <p:cNvSpPr>
            <a:spLocks noGrp="1"/>
          </p:cNvSpPr>
          <p:nvPr>
            <p:ph type="body" idx="1"/>
          </p:nvPr>
        </p:nvSpPr>
        <p:spPr/>
        <p:txBody>
          <a:bodyPr/>
          <a:lstStyle/>
          <a:p>
            <a:r>
              <a:rPr lang="en-US" dirty="0"/>
              <a:t>How is this accomplished relative to cost plus contracts</a:t>
            </a:r>
          </a:p>
        </p:txBody>
      </p:sp>
      <p:sp>
        <p:nvSpPr>
          <p:cNvPr id="4" name="Slide Number Placeholder 3">
            <a:extLst>
              <a:ext uri="{FF2B5EF4-FFF2-40B4-BE49-F238E27FC236}">
                <a16:creationId xmlns:a16="http://schemas.microsoft.com/office/drawing/2014/main" id="{A7ADE15E-A3A3-FE29-F036-B52F810F1947}"/>
              </a:ext>
            </a:extLst>
          </p:cNvPr>
          <p:cNvSpPr>
            <a:spLocks noGrp="1"/>
          </p:cNvSpPr>
          <p:nvPr>
            <p:ph type="sldNum" sz="quarter" idx="12"/>
          </p:nvPr>
        </p:nvSpPr>
        <p:spPr/>
        <p:txBody>
          <a:bodyPr/>
          <a:lstStyle/>
          <a:p>
            <a:fld id="{EB241CD2-1E45-42A3-B213-66A034DF9A3B}" type="slidenum">
              <a:rPr lang="en-GB" smtClean="0"/>
              <a:t>27</a:t>
            </a:fld>
            <a:endParaRPr lang="en-GB" dirty="0"/>
          </a:p>
        </p:txBody>
      </p:sp>
    </p:spTree>
    <p:extLst>
      <p:ext uri="{BB962C8B-B14F-4D97-AF65-F5344CB8AC3E}">
        <p14:creationId xmlns:p14="http://schemas.microsoft.com/office/powerpoint/2010/main" val="1414809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058BA-61CB-0C9D-04DE-9C23A528D48E}"/>
              </a:ext>
            </a:extLst>
          </p:cNvPr>
          <p:cNvSpPr>
            <a:spLocks noGrp="1"/>
          </p:cNvSpPr>
          <p:nvPr>
            <p:ph type="title"/>
          </p:nvPr>
        </p:nvSpPr>
        <p:spPr/>
        <p:txBody>
          <a:bodyPr/>
          <a:lstStyle/>
          <a:p>
            <a:r>
              <a:rPr lang="en-US" dirty="0"/>
              <a:t>Define a Take or Pay versus Take and Pay Contract</a:t>
            </a:r>
          </a:p>
        </p:txBody>
      </p:sp>
      <p:sp>
        <p:nvSpPr>
          <p:cNvPr id="3" name="Text Placeholder 2">
            <a:extLst>
              <a:ext uri="{FF2B5EF4-FFF2-40B4-BE49-F238E27FC236}">
                <a16:creationId xmlns:a16="http://schemas.microsoft.com/office/drawing/2014/main" id="{2D15FE28-D8C6-2BEB-1106-FC75FEAC1F40}"/>
              </a:ext>
            </a:extLst>
          </p:cNvPr>
          <p:cNvSpPr>
            <a:spLocks noGrp="1"/>
          </p:cNvSpPr>
          <p:nvPr>
            <p:ph type="body" idx="1"/>
          </p:nvPr>
        </p:nvSpPr>
        <p:spPr/>
        <p:txBody>
          <a:bodyPr/>
          <a:lstStyle/>
          <a:p>
            <a:r>
              <a:rPr lang="en-US" dirty="0"/>
              <a:t>For the seller, which has less risk, take or pay versus take and pay</a:t>
            </a:r>
          </a:p>
          <a:p>
            <a:endParaRPr lang="en-US" dirty="0"/>
          </a:p>
          <a:p>
            <a:r>
              <a:rPr lang="en-US" dirty="0"/>
              <a:t>Which kind of contract would you call an output-based contract</a:t>
            </a:r>
          </a:p>
          <a:p>
            <a:endParaRPr lang="en-US" dirty="0"/>
          </a:p>
          <a:p>
            <a:r>
              <a:rPr lang="en-US" dirty="0"/>
              <a:t>Which kind of contract would you call an availability-based contract</a:t>
            </a:r>
          </a:p>
        </p:txBody>
      </p:sp>
      <p:sp>
        <p:nvSpPr>
          <p:cNvPr id="4" name="Slide Number Placeholder 3">
            <a:extLst>
              <a:ext uri="{FF2B5EF4-FFF2-40B4-BE49-F238E27FC236}">
                <a16:creationId xmlns:a16="http://schemas.microsoft.com/office/drawing/2014/main" id="{D29DF016-B62A-32AE-3871-08BBCB9503C0}"/>
              </a:ext>
            </a:extLst>
          </p:cNvPr>
          <p:cNvSpPr>
            <a:spLocks noGrp="1"/>
          </p:cNvSpPr>
          <p:nvPr>
            <p:ph type="sldNum" sz="quarter" idx="12"/>
          </p:nvPr>
        </p:nvSpPr>
        <p:spPr/>
        <p:txBody>
          <a:bodyPr/>
          <a:lstStyle/>
          <a:p>
            <a:fld id="{EB241CD2-1E45-42A3-B213-66A034DF9A3B}" type="slidenum">
              <a:rPr lang="en-GB" smtClean="0"/>
              <a:t>28</a:t>
            </a:fld>
            <a:endParaRPr lang="en-GB" dirty="0"/>
          </a:p>
        </p:txBody>
      </p:sp>
    </p:spTree>
    <p:extLst>
      <p:ext uri="{BB962C8B-B14F-4D97-AF65-F5344CB8AC3E}">
        <p14:creationId xmlns:p14="http://schemas.microsoft.com/office/powerpoint/2010/main" val="647529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26963-0486-3CB5-8A51-94DE55797869}"/>
              </a:ext>
            </a:extLst>
          </p:cNvPr>
          <p:cNvSpPr>
            <a:spLocks noGrp="1"/>
          </p:cNvSpPr>
          <p:nvPr>
            <p:ph type="title"/>
          </p:nvPr>
        </p:nvSpPr>
        <p:spPr/>
        <p:txBody>
          <a:bodyPr>
            <a:normAutofit fontScale="90000"/>
          </a:bodyPr>
          <a:lstStyle/>
          <a:p>
            <a:r>
              <a:rPr lang="en-US" dirty="0"/>
              <a:t>Question: Is a Rental Car Agreement an Availability or Output Contract </a:t>
            </a:r>
          </a:p>
        </p:txBody>
      </p:sp>
      <p:sp>
        <p:nvSpPr>
          <p:cNvPr id="3" name="Text Placeholder 2">
            <a:extLst>
              <a:ext uri="{FF2B5EF4-FFF2-40B4-BE49-F238E27FC236}">
                <a16:creationId xmlns:a16="http://schemas.microsoft.com/office/drawing/2014/main" id="{4F25C484-05C0-67CA-AF50-86B01E1429EF}"/>
              </a:ext>
            </a:extLst>
          </p:cNvPr>
          <p:cNvSpPr>
            <a:spLocks noGrp="1"/>
          </p:cNvSpPr>
          <p:nvPr>
            <p:ph idx="1"/>
          </p:nvPr>
        </p:nvSpPr>
        <p:spPr>
          <a:xfrm>
            <a:off x="406401" y="1209675"/>
            <a:ext cx="5308600" cy="4476750"/>
          </a:xfrm>
        </p:spPr>
        <p:txBody>
          <a:bodyPr/>
          <a:lstStyle/>
          <a:p>
            <a:pPr algn="l"/>
            <a:r>
              <a:rPr lang="en-US" dirty="0"/>
              <a:t>Step 1 – Who is the Off-taker and who is Investor</a:t>
            </a:r>
          </a:p>
          <a:p>
            <a:pPr algn="l"/>
            <a:r>
              <a:rPr lang="en-US" dirty="0"/>
              <a:t>Who is the off-taker when sign a rental car agreement</a:t>
            </a:r>
          </a:p>
          <a:p>
            <a:pPr algn="l"/>
            <a:endParaRPr lang="en-US" dirty="0"/>
          </a:p>
          <a:p>
            <a:pPr algn="l"/>
            <a:r>
              <a:rPr lang="en-US" dirty="0"/>
              <a:t>Risks controlled by off-taker</a:t>
            </a:r>
          </a:p>
          <a:p>
            <a:pPr algn="l"/>
            <a:r>
              <a:rPr lang="en-US" dirty="0"/>
              <a:t>Risks of general economic conditions</a:t>
            </a:r>
          </a:p>
          <a:p>
            <a:pPr algn="l"/>
            <a:r>
              <a:rPr lang="en-US" dirty="0"/>
              <a:t>Risks in the way the machine operates</a:t>
            </a:r>
          </a:p>
          <a:p>
            <a:pPr algn="l"/>
            <a:endParaRPr lang="en-US" dirty="0"/>
          </a:p>
        </p:txBody>
      </p:sp>
      <p:sp>
        <p:nvSpPr>
          <p:cNvPr id="4" name="Text Placeholder 2">
            <a:extLst>
              <a:ext uri="{FF2B5EF4-FFF2-40B4-BE49-F238E27FC236}">
                <a16:creationId xmlns:a16="http://schemas.microsoft.com/office/drawing/2014/main" id="{AE1549AA-7223-5F85-1BA4-B2438205B8B8}"/>
              </a:ext>
            </a:extLst>
          </p:cNvPr>
          <p:cNvSpPr txBox="1">
            <a:spLocks/>
          </p:cNvSpPr>
          <p:nvPr/>
        </p:nvSpPr>
        <p:spPr>
          <a:xfrm>
            <a:off x="5992234" y="1292008"/>
            <a:ext cx="4416122" cy="1396424"/>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Wingdings" pitchFamily="2" charset="2"/>
              <a:buChar char="§"/>
              <a:defRPr sz="2400" b="0" i="0" kern="1200" baseline="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Wingdings" pitchFamily="2" charset="2"/>
              <a:buChar char="ú"/>
              <a:defRPr sz="2400" b="0" i="0" kern="1200" baseline="0">
                <a:solidFill>
                  <a:srgbClr val="898989"/>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1800" b="0" i="0" kern="1200" baseline="0">
                <a:solidFill>
                  <a:srgbClr val="898989"/>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Courier New" pitchFamily="49" charset="0"/>
              <a:buChar char="o"/>
              <a:defRPr sz="1600" b="0" i="0" kern="1200" baseline="0">
                <a:solidFill>
                  <a:srgbClr val="898989"/>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1800" dirty="0">
                <a:solidFill>
                  <a:schemeClr val="accent6">
                    <a:lumMod val="65000"/>
                    <a:lumOff val="35000"/>
                  </a:schemeClr>
                </a:solidFill>
                <a:latin typeface="Arial" panose="020B0604020202020204" pitchFamily="34" charset="0"/>
                <a:cs typeface="Arial" panose="020B0604020202020204" pitchFamily="34" charset="0"/>
              </a:rPr>
              <a:t>Step 2 – Allocate to Contractors</a:t>
            </a:r>
          </a:p>
          <a:p>
            <a:pPr>
              <a:buFont typeface="Arial" panose="020B0604020202020204" pitchFamily="34" charset="0"/>
              <a:buChar char="•"/>
            </a:pPr>
            <a:endParaRPr lang="en-US" sz="1800" dirty="0">
              <a:solidFill>
                <a:schemeClr val="accent6">
                  <a:lumMod val="65000"/>
                  <a:lumOff val="35000"/>
                </a:schemeClr>
              </a:solidFill>
              <a:latin typeface="Arial" panose="020B0604020202020204" pitchFamily="34" charset="0"/>
              <a:cs typeface="Arial" panose="020B0604020202020204" pitchFamily="34" charset="0"/>
            </a:endParaRPr>
          </a:p>
          <a:p>
            <a:pPr>
              <a:buFont typeface="Arial" panose="020B0604020202020204" pitchFamily="34" charset="0"/>
              <a:buChar char="•"/>
            </a:pPr>
            <a:r>
              <a:rPr lang="en-US" sz="1800" dirty="0">
                <a:solidFill>
                  <a:schemeClr val="accent6">
                    <a:lumMod val="65000"/>
                    <a:lumOff val="35000"/>
                  </a:schemeClr>
                </a:solidFill>
                <a:latin typeface="Arial" panose="020B0604020202020204" pitchFamily="34" charset="0"/>
                <a:cs typeface="Arial" panose="020B0604020202020204" pitchFamily="34" charset="0"/>
              </a:rPr>
              <a:t>Allocate risks in contracts to parties that can control the risk</a:t>
            </a:r>
          </a:p>
          <a:p>
            <a:pPr>
              <a:buFont typeface="Arial" panose="020B0604020202020204" pitchFamily="34" charset="0"/>
              <a:buChar char="•"/>
            </a:pPr>
            <a:r>
              <a:rPr lang="en-US" sz="1800" dirty="0">
                <a:solidFill>
                  <a:schemeClr val="accent6">
                    <a:lumMod val="65000"/>
                    <a:lumOff val="35000"/>
                  </a:schemeClr>
                </a:solidFill>
                <a:latin typeface="Arial" panose="020B0604020202020204" pitchFamily="34" charset="0"/>
                <a:cs typeface="Arial" panose="020B0604020202020204" pitchFamily="34" charset="0"/>
              </a:rPr>
              <a:t>Back-to-back contracts</a:t>
            </a:r>
          </a:p>
          <a:p>
            <a:pPr marL="0" indent="0">
              <a:buNone/>
            </a:pPr>
            <a:endParaRPr lang="en-US" sz="1800" dirty="0">
              <a:solidFill>
                <a:schemeClr val="accent6">
                  <a:lumMod val="65000"/>
                  <a:lumOff val="35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718252C3-F464-251F-68AD-B263B040DB31}"/>
              </a:ext>
            </a:extLst>
          </p:cNvPr>
          <p:cNvPicPr>
            <a:picLocks noChangeAspect="1"/>
          </p:cNvPicPr>
          <p:nvPr/>
        </p:nvPicPr>
        <p:blipFill>
          <a:blip r:embed="rId2"/>
          <a:stretch>
            <a:fillRect/>
          </a:stretch>
        </p:blipFill>
        <p:spPr>
          <a:xfrm>
            <a:off x="1608996" y="4169626"/>
            <a:ext cx="2903409" cy="2288325"/>
          </a:xfrm>
          <a:prstGeom prst="rect">
            <a:avLst/>
          </a:prstGeom>
        </p:spPr>
      </p:pic>
      <p:sp>
        <p:nvSpPr>
          <p:cNvPr id="7" name="TextBox 6">
            <a:extLst>
              <a:ext uri="{FF2B5EF4-FFF2-40B4-BE49-F238E27FC236}">
                <a16:creationId xmlns:a16="http://schemas.microsoft.com/office/drawing/2014/main" id="{EA0DB312-D185-8777-19FC-D595657EE777}"/>
              </a:ext>
            </a:extLst>
          </p:cNvPr>
          <p:cNvSpPr txBox="1"/>
          <p:nvPr/>
        </p:nvSpPr>
        <p:spPr>
          <a:xfrm>
            <a:off x="6096000" y="3429000"/>
            <a:ext cx="4676573" cy="1962076"/>
          </a:xfrm>
          <a:prstGeom prst="rect">
            <a:avLst/>
          </a:prstGeom>
          <a:no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If the rental car charged a fixed price for the period, then you would have an incentive to drive a lot because you do not have to pay for fuel.</a:t>
            </a:r>
          </a:p>
          <a:p>
            <a:endParaRPr lang="en-US" sz="1350" dirty="0">
              <a:solidFill>
                <a:schemeClr val="accent6">
                  <a:lumMod val="65000"/>
                  <a:lumOff val="35000"/>
                </a:schemeClr>
              </a:solidFill>
              <a:latin typeface="Arial" panose="020B0604020202020204" pitchFamily="34" charset="0"/>
              <a:cs typeface="Arial" panose="020B0604020202020204" pitchFamily="34" charset="0"/>
            </a:endParaRPr>
          </a:p>
          <a:p>
            <a:r>
              <a:rPr lang="en-US" sz="1350" dirty="0">
                <a:solidFill>
                  <a:schemeClr val="accent6">
                    <a:lumMod val="65000"/>
                    <a:lumOff val="35000"/>
                  </a:schemeClr>
                </a:solidFill>
                <a:latin typeface="Arial" panose="020B0604020202020204" pitchFamily="34" charset="0"/>
                <a:cs typeface="Arial" panose="020B0604020202020204" pitchFamily="34" charset="0"/>
              </a:rPr>
              <a:t>If the rental car has only a variable cost with mileage and no fixed charge, could rent just for a very short trip and pay almost nothing.</a:t>
            </a:r>
          </a:p>
          <a:p>
            <a:endParaRPr lang="en-US" sz="1350" dirty="0">
              <a:solidFill>
                <a:schemeClr val="accent6">
                  <a:lumMod val="65000"/>
                  <a:lumOff val="35000"/>
                </a:schemeClr>
              </a:solidFill>
              <a:latin typeface="Arial" panose="020B0604020202020204" pitchFamily="34" charset="0"/>
              <a:cs typeface="Arial" panose="020B0604020202020204" pitchFamily="34" charset="0"/>
            </a:endParaRPr>
          </a:p>
          <a:p>
            <a:r>
              <a:rPr lang="en-US" sz="1350" dirty="0">
                <a:solidFill>
                  <a:schemeClr val="accent6">
                    <a:lumMod val="65000"/>
                    <a:lumOff val="35000"/>
                  </a:schemeClr>
                </a:solidFill>
                <a:latin typeface="Arial" panose="020B0604020202020204" pitchFamily="34" charset="0"/>
                <a:cs typeface="Arial" panose="020B0604020202020204" pitchFamily="34" charset="0"/>
              </a:rPr>
              <a:t>Rental car company cannot control how much you drive</a:t>
            </a:r>
          </a:p>
        </p:txBody>
      </p:sp>
      <p:sp>
        <p:nvSpPr>
          <p:cNvPr id="5" name="Slide Number Placeholder 4">
            <a:extLst>
              <a:ext uri="{FF2B5EF4-FFF2-40B4-BE49-F238E27FC236}">
                <a16:creationId xmlns:a16="http://schemas.microsoft.com/office/drawing/2014/main" id="{E2900672-C03D-CEFC-67EB-A92D9B794D40}"/>
              </a:ext>
            </a:extLst>
          </p:cNvPr>
          <p:cNvSpPr>
            <a:spLocks noGrp="1"/>
          </p:cNvSpPr>
          <p:nvPr>
            <p:ph type="sldNum" sz="quarter" idx="12"/>
          </p:nvPr>
        </p:nvSpPr>
        <p:spPr/>
        <p:txBody>
          <a:bodyPr/>
          <a:lstStyle/>
          <a:p>
            <a:fld id="{EB241CD2-1E45-42A3-B213-66A034DF9A3B}" type="slidenum">
              <a:rPr lang="en-GB" smtClean="0"/>
              <a:t>29</a:t>
            </a:fld>
            <a:endParaRPr lang="en-GB" dirty="0"/>
          </a:p>
        </p:txBody>
      </p:sp>
    </p:spTree>
    <p:extLst>
      <p:ext uri="{BB962C8B-B14F-4D97-AF65-F5344CB8AC3E}">
        <p14:creationId xmlns:p14="http://schemas.microsoft.com/office/powerpoint/2010/main" val="26815309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03CDA-A695-BB3C-1E01-82EBD72E26CF}"/>
              </a:ext>
            </a:extLst>
          </p:cNvPr>
          <p:cNvSpPr>
            <a:spLocks noGrp="1"/>
          </p:cNvSpPr>
          <p:nvPr>
            <p:ph type="title"/>
          </p:nvPr>
        </p:nvSpPr>
        <p:spPr/>
        <p:txBody>
          <a:bodyPr>
            <a:normAutofit/>
          </a:bodyPr>
          <a:lstStyle/>
          <a:p>
            <a:r>
              <a:rPr lang="en-US" dirty="0"/>
              <a:t>Risk Allocation in Rental Car Agreements</a:t>
            </a:r>
          </a:p>
        </p:txBody>
      </p:sp>
      <p:sp>
        <p:nvSpPr>
          <p:cNvPr id="3" name="Content Placeholder 2">
            <a:extLst>
              <a:ext uri="{FF2B5EF4-FFF2-40B4-BE49-F238E27FC236}">
                <a16:creationId xmlns:a16="http://schemas.microsoft.com/office/drawing/2014/main" id="{1910B121-4447-EA95-8923-964EE32E31B1}"/>
              </a:ext>
            </a:extLst>
          </p:cNvPr>
          <p:cNvSpPr>
            <a:spLocks noGrp="1"/>
          </p:cNvSpPr>
          <p:nvPr>
            <p:ph idx="1"/>
          </p:nvPr>
        </p:nvSpPr>
        <p:spPr>
          <a:xfrm>
            <a:off x="406400" y="1209675"/>
            <a:ext cx="6156325" cy="4895850"/>
          </a:xfrm>
        </p:spPr>
        <p:txBody>
          <a:bodyPr/>
          <a:lstStyle/>
          <a:p>
            <a:r>
              <a:rPr lang="en-US" dirty="0"/>
              <a:t>Unlimited miles versus mileage-based contracts</a:t>
            </a:r>
          </a:p>
          <a:p>
            <a:endParaRPr lang="en-US" dirty="0"/>
          </a:p>
          <a:p>
            <a:r>
              <a:rPr lang="en-US" dirty="0"/>
              <a:t>Risk Allocated to Off-takers – You as Renters</a:t>
            </a:r>
          </a:p>
          <a:p>
            <a:pPr lvl="1"/>
            <a:r>
              <a:rPr lang="en-US" dirty="0"/>
              <a:t>Fuel Price Risk – Return the Car Full</a:t>
            </a:r>
          </a:p>
          <a:p>
            <a:pPr lvl="1"/>
            <a:r>
              <a:rPr lang="en-US" dirty="0"/>
              <a:t>Risk of Scratches on the Car</a:t>
            </a:r>
          </a:p>
          <a:p>
            <a:pPr lvl="1"/>
            <a:r>
              <a:rPr lang="en-US" dirty="0"/>
              <a:t>Risk of Usage per Rental – Capacity Payment</a:t>
            </a:r>
          </a:p>
          <a:p>
            <a:pPr marL="0" indent="0">
              <a:buNone/>
            </a:pPr>
            <a:endParaRPr lang="en-US" dirty="0"/>
          </a:p>
          <a:p>
            <a:r>
              <a:rPr lang="en-US" dirty="0"/>
              <a:t>Risk Taken to Sponsors – Rental Car Company</a:t>
            </a:r>
          </a:p>
          <a:p>
            <a:pPr lvl="1"/>
            <a:r>
              <a:rPr lang="en-US" dirty="0"/>
              <a:t>Operation and Maintenance</a:t>
            </a:r>
          </a:p>
          <a:p>
            <a:pPr lvl="1"/>
            <a:r>
              <a:rPr lang="en-US" dirty="0"/>
              <a:t>Utilization Risk</a:t>
            </a:r>
          </a:p>
          <a:p>
            <a:pPr lvl="1"/>
            <a:r>
              <a:rPr lang="en-US" dirty="0"/>
              <a:t>Availability Risk (Car Must Work)</a:t>
            </a:r>
          </a:p>
        </p:txBody>
      </p:sp>
      <p:sp>
        <p:nvSpPr>
          <p:cNvPr id="4" name="TextBox 3">
            <a:extLst>
              <a:ext uri="{FF2B5EF4-FFF2-40B4-BE49-F238E27FC236}">
                <a16:creationId xmlns:a16="http://schemas.microsoft.com/office/drawing/2014/main" id="{93D86F9E-6E80-0442-7CA2-0D240FB6E451}"/>
              </a:ext>
            </a:extLst>
          </p:cNvPr>
          <p:cNvSpPr txBox="1"/>
          <p:nvPr/>
        </p:nvSpPr>
        <p:spPr>
          <a:xfrm>
            <a:off x="6708476" y="1475118"/>
            <a:ext cx="5077124" cy="3416320"/>
          </a:xfrm>
          <a:prstGeom prst="rect">
            <a:avLst/>
          </a:prstGeom>
          <a:solidFill>
            <a:srgbClr val="FFFF00"/>
          </a:solidFill>
        </p:spPr>
        <p:txBody>
          <a:bodyPr wrap="square" rtlCol="0">
            <a:spAutoFit/>
          </a:bodyPr>
          <a:lstStyle/>
          <a:p>
            <a:pPr marL="342900" indent="-342900">
              <a:buFont typeface="Arial" panose="020B0604020202020204" pitchFamily="34" charset="0"/>
              <a:buChar char="•"/>
            </a:pPr>
            <a:r>
              <a:rPr lang="en-US" sz="2400" dirty="0">
                <a:solidFill>
                  <a:schemeClr val="accent6">
                    <a:lumMod val="65000"/>
                    <a:lumOff val="35000"/>
                  </a:schemeClr>
                </a:solidFill>
                <a:latin typeface="Arial" panose="020B0604020202020204" pitchFamily="34" charset="0"/>
                <a:cs typeface="Arial" panose="020B0604020202020204" pitchFamily="34" charset="0"/>
              </a:rPr>
              <a:t>When you go to a rental car company and sign a contract.</a:t>
            </a:r>
          </a:p>
          <a:p>
            <a:pPr marL="342900" indent="-342900">
              <a:buFont typeface="Arial" panose="020B0604020202020204" pitchFamily="34" charset="0"/>
              <a:buChar char="•"/>
            </a:pPr>
            <a:r>
              <a:rPr lang="en-US" sz="2400" dirty="0">
                <a:solidFill>
                  <a:schemeClr val="accent6">
                    <a:lumMod val="65000"/>
                    <a:lumOff val="35000"/>
                  </a:schemeClr>
                </a:solidFill>
                <a:latin typeface="Arial" panose="020B0604020202020204" pitchFamily="34" charset="0"/>
                <a:cs typeface="Arial" panose="020B0604020202020204" pitchFamily="34" charset="0"/>
              </a:rPr>
              <a:t>Is this a take or pay or take and pay contract</a:t>
            </a:r>
          </a:p>
          <a:p>
            <a:pPr marL="342900" indent="-342900">
              <a:buFont typeface="Arial" panose="020B0604020202020204" pitchFamily="34" charset="0"/>
              <a:buChar char="•"/>
            </a:pPr>
            <a:r>
              <a:rPr lang="en-US" sz="2400" dirty="0">
                <a:solidFill>
                  <a:schemeClr val="accent6">
                    <a:lumMod val="65000"/>
                    <a:lumOff val="35000"/>
                  </a:schemeClr>
                </a:solidFill>
                <a:latin typeface="Arial" panose="020B0604020202020204" pitchFamily="34" charset="0"/>
                <a:cs typeface="Arial" panose="020B0604020202020204" pitchFamily="34" charset="0"/>
              </a:rPr>
              <a:t>Does the contract have a capacity payment</a:t>
            </a:r>
          </a:p>
          <a:p>
            <a:pPr marL="342900" indent="-342900">
              <a:buFont typeface="Arial" panose="020B0604020202020204" pitchFamily="34" charset="0"/>
              <a:buChar char="•"/>
            </a:pPr>
            <a:r>
              <a:rPr lang="en-US" sz="2400" dirty="0">
                <a:solidFill>
                  <a:schemeClr val="accent6">
                    <a:lumMod val="65000"/>
                    <a:lumOff val="35000"/>
                  </a:schemeClr>
                </a:solidFill>
                <a:latin typeface="Arial" panose="020B0604020202020204" pitchFamily="34" charset="0"/>
                <a:cs typeface="Arial" panose="020B0604020202020204" pitchFamily="34" charset="0"/>
              </a:rPr>
              <a:t>Does the contract have a multi-part price</a:t>
            </a:r>
          </a:p>
          <a:p>
            <a:pPr marL="342900" indent="-342900">
              <a:buFont typeface="Arial" panose="020B0604020202020204" pitchFamily="34" charset="0"/>
              <a:buChar char="•"/>
            </a:pPr>
            <a:r>
              <a:rPr lang="en-US" sz="2400" dirty="0">
                <a:solidFill>
                  <a:schemeClr val="accent6">
                    <a:lumMod val="65000"/>
                    <a:lumOff val="35000"/>
                  </a:schemeClr>
                </a:solidFill>
                <a:latin typeface="Arial" panose="020B0604020202020204" pitchFamily="34" charset="0"/>
                <a:cs typeface="Arial" panose="020B0604020202020204" pitchFamily="34" charset="0"/>
              </a:rPr>
              <a:t>Does the contract make sense</a:t>
            </a:r>
          </a:p>
        </p:txBody>
      </p:sp>
      <p:pic>
        <p:nvPicPr>
          <p:cNvPr id="6" name="Picture 5">
            <a:extLst>
              <a:ext uri="{FF2B5EF4-FFF2-40B4-BE49-F238E27FC236}">
                <a16:creationId xmlns:a16="http://schemas.microsoft.com/office/drawing/2014/main" id="{020B660D-D5EC-37AE-9533-58E32B03B16A}"/>
              </a:ext>
            </a:extLst>
          </p:cNvPr>
          <p:cNvPicPr>
            <a:picLocks noChangeAspect="1"/>
          </p:cNvPicPr>
          <p:nvPr/>
        </p:nvPicPr>
        <p:blipFill>
          <a:blip r:embed="rId2"/>
          <a:stretch>
            <a:fillRect/>
          </a:stretch>
        </p:blipFill>
        <p:spPr>
          <a:xfrm>
            <a:off x="7070616" y="5119838"/>
            <a:ext cx="2105184" cy="1338113"/>
          </a:xfrm>
          <a:prstGeom prst="rect">
            <a:avLst/>
          </a:prstGeom>
        </p:spPr>
      </p:pic>
      <p:sp>
        <p:nvSpPr>
          <p:cNvPr id="5" name="Slide Number Placeholder 4">
            <a:extLst>
              <a:ext uri="{FF2B5EF4-FFF2-40B4-BE49-F238E27FC236}">
                <a16:creationId xmlns:a16="http://schemas.microsoft.com/office/drawing/2014/main" id="{21C102A1-28EA-46CD-53DE-21ED12591F4E}"/>
              </a:ext>
            </a:extLst>
          </p:cNvPr>
          <p:cNvSpPr>
            <a:spLocks noGrp="1"/>
          </p:cNvSpPr>
          <p:nvPr>
            <p:ph type="sldNum" sz="quarter" idx="12"/>
          </p:nvPr>
        </p:nvSpPr>
        <p:spPr/>
        <p:txBody>
          <a:bodyPr/>
          <a:lstStyle/>
          <a:p>
            <a:fld id="{EB241CD2-1E45-42A3-B213-66A034DF9A3B}" type="slidenum">
              <a:rPr lang="en-GB" smtClean="0"/>
              <a:t>30</a:t>
            </a:fld>
            <a:endParaRPr lang="en-GB" dirty="0"/>
          </a:p>
        </p:txBody>
      </p:sp>
    </p:spTree>
    <p:extLst>
      <p:ext uri="{BB962C8B-B14F-4D97-AF65-F5344CB8AC3E}">
        <p14:creationId xmlns:p14="http://schemas.microsoft.com/office/powerpoint/2010/main" val="302694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ECCE9-6F97-ED8B-D7B6-AFF3DB23B93E}"/>
              </a:ext>
            </a:extLst>
          </p:cNvPr>
          <p:cNvSpPr>
            <a:spLocks noGrp="1"/>
          </p:cNvSpPr>
          <p:nvPr>
            <p:ph type="title"/>
          </p:nvPr>
        </p:nvSpPr>
        <p:spPr/>
        <p:txBody>
          <a:bodyPr>
            <a:normAutofit/>
          </a:bodyPr>
          <a:lstStyle/>
          <a:p>
            <a:r>
              <a:rPr lang="en-US" dirty="0"/>
              <a:t>Rental Car – Who is SPV and Who is Off-taker</a:t>
            </a:r>
          </a:p>
        </p:txBody>
      </p:sp>
      <p:sp>
        <p:nvSpPr>
          <p:cNvPr id="3" name="Content Placeholder 2">
            <a:extLst>
              <a:ext uri="{FF2B5EF4-FFF2-40B4-BE49-F238E27FC236}">
                <a16:creationId xmlns:a16="http://schemas.microsoft.com/office/drawing/2014/main" id="{4719913B-109E-44A4-F5B5-FE4EE86AA0B4}"/>
              </a:ext>
            </a:extLst>
          </p:cNvPr>
          <p:cNvSpPr>
            <a:spLocks noGrp="1"/>
          </p:cNvSpPr>
          <p:nvPr>
            <p:ph idx="1"/>
          </p:nvPr>
        </p:nvSpPr>
        <p:spPr>
          <a:solidFill>
            <a:srgbClr val="FFFF00"/>
          </a:solidFill>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1CF4664C-03C7-AE85-8418-15818F2965EF}"/>
              </a:ext>
            </a:extLst>
          </p:cNvPr>
          <p:cNvSpPr>
            <a:spLocks noGrp="1"/>
          </p:cNvSpPr>
          <p:nvPr>
            <p:ph type="sldNum" sz="quarter" idx="12"/>
          </p:nvPr>
        </p:nvSpPr>
        <p:spPr/>
        <p:txBody>
          <a:bodyPr/>
          <a:lstStyle/>
          <a:p>
            <a:fld id="{EB241CD2-1E45-42A3-B213-66A034DF9A3B}" type="slidenum">
              <a:rPr lang="en-GB" smtClean="0"/>
              <a:t>31</a:t>
            </a:fld>
            <a:endParaRPr lang="en-GB"/>
          </a:p>
        </p:txBody>
      </p:sp>
      <p:sp>
        <p:nvSpPr>
          <p:cNvPr id="6" name="Oval 5">
            <a:extLst>
              <a:ext uri="{FF2B5EF4-FFF2-40B4-BE49-F238E27FC236}">
                <a16:creationId xmlns:a16="http://schemas.microsoft.com/office/drawing/2014/main" id="{74FA33C1-01CC-D5FB-12FB-D0214EFA4D41}"/>
              </a:ext>
            </a:extLst>
          </p:cNvPr>
          <p:cNvSpPr/>
          <p:nvPr/>
        </p:nvSpPr>
        <p:spPr bwMode="auto">
          <a:xfrm>
            <a:off x="4919751" y="4063108"/>
            <a:ext cx="1565597" cy="1179348"/>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Who is the SPV</a:t>
            </a:r>
          </a:p>
        </p:txBody>
      </p:sp>
      <p:sp>
        <p:nvSpPr>
          <p:cNvPr id="7" name="Oval 6">
            <a:extLst>
              <a:ext uri="{FF2B5EF4-FFF2-40B4-BE49-F238E27FC236}">
                <a16:creationId xmlns:a16="http://schemas.microsoft.com/office/drawing/2014/main" id="{153647B4-C0A4-6B3B-2DC9-D875A79E34D2}"/>
              </a:ext>
            </a:extLst>
          </p:cNvPr>
          <p:cNvSpPr/>
          <p:nvPr/>
        </p:nvSpPr>
        <p:spPr bwMode="auto">
          <a:xfrm>
            <a:off x="4919752" y="1615544"/>
            <a:ext cx="1565597" cy="1179348"/>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Who is the Off-taker</a:t>
            </a:r>
          </a:p>
        </p:txBody>
      </p:sp>
      <p:sp>
        <p:nvSpPr>
          <p:cNvPr id="10" name="TextBox 9">
            <a:extLst>
              <a:ext uri="{FF2B5EF4-FFF2-40B4-BE49-F238E27FC236}">
                <a16:creationId xmlns:a16="http://schemas.microsoft.com/office/drawing/2014/main" id="{43422E69-D7CE-4473-4559-7BB1903648BD}"/>
              </a:ext>
            </a:extLst>
          </p:cNvPr>
          <p:cNvSpPr txBox="1"/>
          <p:nvPr/>
        </p:nvSpPr>
        <p:spPr>
          <a:xfrm>
            <a:off x="7658100" y="2924175"/>
            <a:ext cx="3190875" cy="1477328"/>
          </a:xfrm>
          <a:prstGeom prst="rect">
            <a:avLst/>
          </a:prstGeom>
          <a:noFill/>
        </p:spPr>
        <p:txBody>
          <a:bodyPr wrap="square" rtlCol="0">
            <a:spAutoFit/>
          </a:bodyPr>
          <a:lstStyle/>
          <a:p>
            <a:r>
              <a:rPr lang="en-US" dirty="0"/>
              <a:t>Why is the revenue contract structured the way it is</a:t>
            </a:r>
          </a:p>
          <a:p>
            <a:endParaRPr lang="en-US" dirty="0"/>
          </a:p>
          <a:p>
            <a:r>
              <a:rPr lang="en-US" dirty="0"/>
              <a:t>What kind of contract would the SPV prefer</a:t>
            </a:r>
          </a:p>
        </p:txBody>
      </p:sp>
    </p:spTree>
    <p:extLst>
      <p:ext uri="{BB962C8B-B14F-4D97-AF65-F5344CB8AC3E}">
        <p14:creationId xmlns:p14="http://schemas.microsoft.com/office/powerpoint/2010/main" val="22478436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1E35A-2571-CC4C-E633-7C5BD4F4FD34}"/>
              </a:ext>
            </a:extLst>
          </p:cNvPr>
          <p:cNvSpPr>
            <a:spLocks noGrp="1"/>
          </p:cNvSpPr>
          <p:nvPr>
            <p:ph type="title"/>
          </p:nvPr>
        </p:nvSpPr>
        <p:spPr/>
        <p:txBody>
          <a:bodyPr/>
          <a:lstStyle/>
          <a:p>
            <a:r>
              <a:rPr lang="en-US" dirty="0"/>
              <a:t>General Allocation in Initial Capacity-based PPA Contracts</a:t>
            </a:r>
          </a:p>
        </p:txBody>
      </p:sp>
      <p:sp>
        <p:nvSpPr>
          <p:cNvPr id="5" name="Content Placeholder 4">
            <a:extLst>
              <a:ext uri="{FF2B5EF4-FFF2-40B4-BE49-F238E27FC236}">
                <a16:creationId xmlns:a16="http://schemas.microsoft.com/office/drawing/2014/main" id="{46E80566-3F88-4CB7-D1FE-E6CC0FC08659}"/>
              </a:ext>
            </a:extLst>
          </p:cNvPr>
          <p:cNvSpPr>
            <a:spLocks noGrp="1"/>
          </p:cNvSpPr>
          <p:nvPr>
            <p:ph sz="half" idx="1"/>
          </p:nvPr>
        </p:nvSpPr>
        <p:spPr/>
        <p:txBody>
          <a:bodyPr/>
          <a:lstStyle/>
          <a:p>
            <a:r>
              <a:rPr lang="en-US" dirty="0"/>
              <a:t>Allocate to Investor (Sponsor/Developer and Lender)</a:t>
            </a:r>
          </a:p>
          <a:p>
            <a:r>
              <a:rPr lang="en-US" dirty="0"/>
              <a:t>Objective</a:t>
            </a:r>
          </a:p>
          <a:p>
            <a:pPr lvl="1"/>
            <a:r>
              <a:rPr lang="en-US" dirty="0"/>
              <a:t>High Return (IRR)</a:t>
            </a:r>
          </a:p>
          <a:p>
            <a:pPr lvl="1"/>
            <a:r>
              <a:rPr lang="en-US" dirty="0"/>
              <a:t>Safe Cash Flow</a:t>
            </a:r>
          </a:p>
          <a:p>
            <a:pPr lvl="1"/>
            <a:endParaRPr lang="en-US" dirty="0"/>
          </a:p>
        </p:txBody>
      </p:sp>
      <p:sp>
        <p:nvSpPr>
          <p:cNvPr id="6" name="Content Placeholder 5">
            <a:extLst>
              <a:ext uri="{FF2B5EF4-FFF2-40B4-BE49-F238E27FC236}">
                <a16:creationId xmlns:a16="http://schemas.microsoft.com/office/drawing/2014/main" id="{F4F215B4-87C2-D8D1-55B2-329A1DA2CB11}"/>
              </a:ext>
            </a:extLst>
          </p:cNvPr>
          <p:cNvSpPr>
            <a:spLocks noGrp="1"/>
          </p:cNvSpPr>
          <p:nvPr>
            <p:ph sz="half" idx="2"/>
          </p:nvPr>
        </p:nvSpPr>
        <p:spPr/>
        <p:txBody>
          <a:bodyPr/>
          <a:lstStyle/>
          <a:p>
            <a:r>
              <a:rPr lang="en-US" dirty="0"/>
              <a:t>Off-taker (Government, Private Utility Company or Corporation)</a:t>
            </a:r>
          </a:p>
          <a:p>
            <a:r>
              <a:rPr lang="en-US" dirty="0"/>
              <a:t>Objective</a:t>
            </a:r>
          </a:p>
          <a:p>
            <a:pPr lvl="1"/>
            <a:r>
              <a:rPr lang="en-US" dirty="0"/>
              <a:t>Low cost</a:t>
            </a:r>
          </a:p>
          <a:p>
            <a:pPr lvl="1"/>
            <a:r>
              <a:rPr lang="en-US" dirty="0"/>
              <a:t>Strong Incentives</a:t>
            </a:r>
          </a:p>
          <a:p>
            <a:pPr lvl="1"/>
            <a:endParaRPr lang="en-US" dirty="0"/>
          </a:p>
        </p:txBody>
      </p:sp>
      <p:sp>
        <p:nvSpPr>
          <p:cNvPr id="4" name="Slide Number Placeholder 3">
            <a:extLst>
              <a:ext uri="{FF2B5EF4-FFF2-40B4-BE49-F238E27FC236}">
                <a16:creationId xmlns:a16="http://schemas.microsoft.com/office/drawing/2014/main" id="{70624775-9053-624A-B6DA-77288E09B9B8}"/>
              </a:ext>
            </a:extLst>
          </p:cNvPr>
          <p:cNvSpPr>
            <a:spLocks noGrp="1"/>
          </p:cNvSpPr>
          <p:nvPr>
            <p:ph type="sldNum" sz="quarter" idx="12"/>
          </p:nvPr>
        </p:nvSpPr>
        <p:spPr/>
        <p:txBody>
          <a:bodyPr/>
          <a:lstStyle/>
          <a:p>
            <a:fld id="{EB241CD2-1E45-42A3-B213-66A034DF9A3B}" type="slidenum">
              <a:rPr lang="en-GB" smtClean="0"/>
              <a:t>32</a:t>
            </a:fld>
            <a:endParaRPr lang="en-GB" dirty="0"/>
          </a:p>
        </p:txBody>
      </p:sp>
      <p:pic>
        <p:nvPicPr>
          <p:cNvPr id="9" name="Picture 8" descr="The diagram displays a pie chart with the colors green, yellow, and red, indicating the allocation of capital costs.&#10;&#10;AI-generated content may be incorrect.">
            <a:extLst>
              <a:ext uri="{FF2B5EF4-FFF2-40B4-BE49-F238E27FC236}">
                <a16:creationId xmlns:a16="http://schemas.microsoft.com/office/drawing/2014/main" id="{A154AE96-7C16-0763-B235-5D06F863B3D0}"/>
              </a:ext>
            </a:extLst>
          </p:cNvPr>
          <p:cNvPicPr>
            <a:picLocks noChangeAspect="1"/>
          </p:cNvPicPr>
          <p:nvPr/>
        </p:nvPicPr>
        <p:blipFill>
          <a:blip r:embed="rId2"/>
          <a:stretch>
            <a:fillRect/>
          </a:stretch>
        </p:blipFill>
        <p:spPr>
          <a:xfrm>
            <a:off x="2290494" y="3695700"/>
            <a:ext cx="2699678" cy="1876425"/>
          </a:xfrm>
          <a:prstGeom prst="rect">
            <a:avLst/>
          </a:prstGeom>
        </p:spPr>
      </p:pic>
      <p:pic>
        <p:nvPicPr>
          <p:cNvPr id="11" name="Picture 10" descr="The diagram shows a pie chart with three colored segments indicating different incentives for improving efficiency.&#10;&#10;AI-generated content may be incorrect.">
            <a:extLst>
              <a:ext uri="{FF2B5EF4-FFF2-40B4-BE49-F238E27FC236}">
                <a16:creationId xmlns:a16="http://schemas.microsoft.com/office/drawing/2014/main" id="{D1171F67-8FF7-8639-4468-B0D9BD881289}"/>
              </a:ext>
            </a:extLst>
          </p:cNvPr>
          <p:cNvPicPr>
            <a:picLocks noChangeAspect="1"/>
          </p:cNvPicPr>
          <p:nvPr/>
        </p:nvPicPr>
        <p:blipFill>
          <a:blip r:embed="rId3"/>
          <a:stretch>
            <a:fillRect/>
          </a:stretch>
        </p:blipFill>
        <p:spPr>
          <a:xfrm>
            <a:off x="6521397" y="3695700"/>
            <a:ext cx="2327328" cy="1740125"/>
          </a:xfrm>
          <a:prstGeom prst="rect">
            <a:avLst/>
          </a:prstGeom>
        </p:spPr>
      </p:pic>
    </p:spTree>
    <p:extLst>
      <p:ext uri="{BB962C8B-B14F-4D97-AF65-F5344CB8AC3E}">
        <p14:creationId xmlns:p14="http://schemas.microsoft.com/office/powerpoint/2010/main" val="20047311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C1AF1-21A6-6A76-58FF-5D5ED0719D92}"/>
              </a:ext>
            </a:extLst>
          </p:cNvPr>
          <p:cNvSpPr>
            <a:spLocks noGrp="1"/>
          </p:cNvSpPr>
          <p:nvPr>
            <p:ph type="title"/>
          </p:nvPr>
        </p:nvSpPr>
        <p:spPr/>
        <p:txBody>
          <a:bodyPr>
            <a:normAutofit fontScale="90000"/>
          </a:bodyPr>
          <a:lstStyle/>
          <a:p>
            <a:r>
              <a:rPr lang="en-US" dirty="0"/>
              <a:t>Notion of Independent Dispatchable Power Projects, Risk Allocation and PPA</a:t>
            </a:r>
          </a:p>
        </p:txBody>
      </p:sp>
      <p:sp>
        <p:nvSpPr>
          <p:cNvPr id="3" name="Content Placeholder 2">
            <a:extLst>
              <a:ext uri="{FF2B5EF4-FFF2-40B4-BE49-F238E27FC236}">
                <a16:creationId xmlns:a16="http://schemas.microsoft.com/office/drawing/2014/main" id="{01F1974E-FA1A-5103-5816-6E48D138EBD4}"/>
              </a:ext>
            </a:extLst>
          </p:cNvPr>
          <p:cNvSpPr>
            <a:spLocks noGrp="1"/>
          </p:cNvSpPr>
          <p:nvPr>
            <p:ph idx="1"/>
          </p:nvPr>
        </p:nvSpPr>
        <p:spPr>
          <a:xfrm>
            <a:off x="406400" y="1209675"/>
            <a:ext cx="8051800" cy="4762500"/>
          </a:xfrm>
        </p:spPr>
        <p:txBody>
          <a:bodyPr>
            <a:normAutofit/>
          </a:bodyPr>
          <a:lstStyle/>
          <a:p>
            <a:pPr algn="l"/>
            <a:r>
              <a:rPr lang="en-US" sz="1800" dirty="0"/>
              <a:t>With nuclear cost increases and price of oil increases, cost plus and WACC model considered a poor approach.</a:t>
            </a:r>
          </a:p>
          <a:p>
            <a:pPr algn="l"/>
            <a:r>
              <a:rPr lang="en-US" sz="1800" dirty="0"/>
              <a:t>Bidding systems where companies competed to provide generating capacity (no longer belief in economies of scale for generation). Idea that companies bid down to their cost of capital.</a:t>
            </a:r>
          </a:p>
          <a:p>
            <a:pPr algn="l"/>
            <a:r>
              <a:rPr lang="en-US" sz="1800" dirty="0"/>
              <a:t>Bid on long-term fixed price contracts (same as today) – purchased power agreements (PPA’s) were designed to allocate risks under control of investor (construction cost, construction timing, fixed operating cost, plant efficiency, plant availability). Costs that could not be controlled – fuel cost and amount of generation required were allocated to investors.</a:t>
            </a:r>
          </a:p>
          <a:p>
            <a:pPr algn="l"/>
            <a:r>
              <a:rPr lang="en-US" sz="1800" dirty="0"/>
              <a:t>Once investor takes risk, the risk can be allocated to a company that takes construction risk, a company that guarantees plant efficiency, a company that provides operation and maintenance.</a:t>
            </a:r>
          </a:p>
          <a:p>
            <a:pPr algn="l"/>
            <a:r>
              <a:rPr lang="en-US" sz="1800" dirty="0"/>
              <a:t>The risk allocation to third parties (off-takers) led to project finance where lenders verified fixed construction costs, operation costs and technical aspects of plant efficiency and availability.</a:t>
            </a:r>
          </a:p>
        </p:txBody>
      </p:sp>
      <p:sp>
        <p:nvSpPr>
          <p:cNvPr id="5" name="TextBox 4">
            <a:extLst>
              <a:ext uri="{FF2B5EF4-FFF2-40B4-BE49-F238E27FC236}">
                <a16:creationId xmlns:a16="http://schemas.microsoft.com/office/drawing/2014/main" id="{22A3FCCA-B1B2-60D8-AD9A-43A40CE8A330}"/>
              </a:ext>
            </a:extLst>
          </p:cNvPr>
          <p:cNvSpPr txBox="1"/>
          <p:nvPr/>
        </p:nvSpPr>
        <p:spPr>
          <a:xfrm>
            <a:off x="8609157" y="1836571"/>
            <a:ext cx="1480375" cy="769441"/>
          </a:xfrm>
          <a:prstGeom prst="rect">
            <a:avLst/>
          </a:prstGeom>
          <a:solidFill>
            <a:srgbClr val="FFFF00"/>
          </a:solidFill>
        </p:spPr>
        <p:txBody>
          <a:bodyPr wrap="square" rtlCol="0">
            <a:spAutoFit/>
          </a:bodyPr>
          <a:lstStyle/>
          <a:p>
            <a:r>
              <a:rPr lang="en-US" sz="1100" dirty="0">
                <a:latin typeface="Arial" panose="020B0604020202020204" pitchFamily="34" charset="0"/>
                <a:cs typeface="Arial" panose="020B0604020202020204" pitchFamily="34" charset="0"/>
              </a:rPr>
              <a:t>Risks remaining with purchaser – fuel price, generation (maybe inflation)</a:t>
            </a:r>
          </a:p>
        </p:txBody>
      </p:sp>
      <p:sp>
        <p:nvSpPr>
          <p:cNvPr id="8" name="TextBox 7">
            <a:extLst>
              <a:ext uri="{FF2B5EF4-FFF2-40B4-BE49-F238E27FC236}">
                <a16:creationId xmlns:a16="http://schemas.microsoft.com/office/drawing/2014/main" id="{2DFA36E6-90FB-E981-E474-B1FC1D9ABECC}"/>
              </a:ext>
            </a:extLst>
          </p:cNvPr>
          <p:cNvSpPr txBox="1"/>
          <p:nvPr/>
        </p:nvSpPr>
        <p:spPr>
          <a:xfrm>
            <a:off x="8761872" y="3089429"/>
            <a:ext cx="1790718" cy="1384995"/>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Risks taken by investor and allocated – construction cost, construction timing, efficiency, availability, operating cost except fuel</a:t>
            </a:r>
          </a:p>
        </p:txBody>
      </p:sp>
      <p:cxnSp>
        <p:nvCxnSpPr>
          <p:cNvPr id="10" name="Straight Arrow Connector 9">
            <a:extLst>
              <a:ext uri="{FF2B5EF4-FFF2-40B4-BE49-F238E27FC236}">
                <a16:creationId xmlns:a16="http://schemas.microsoft.com/office/drawing/2014/main" id="{A5E4ADF8-A6DC-CB98-7C29-0AB7F4A463EE}"/>
              </a:ext>
            </a:extLst>
          </p:cNvPr>
          <p:cNvCxnSpPr>
            <a:cxnSpLocks/>
            <a:stCxn id="8" idx="2"/>
          </p:cNvCxnSpPr>
          <p:nvPr/>
        </p:nvCxnSpPr>
        <p:spPr>
          <a:xfrm flipH="1" flipV="1">
            <a:off x="9205015" y="4068749"/>
            <a:ext cx="452216" cy="4056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2E7D29B-FBCA-2EE8-CD5C-12D63C8AED4A}"/>
              </a:ext>
            </a:extLst>
          </p:cNvPr>
          <p:cNvSpPr txBox="1"/>
          <p:nvPr/>
        </p:nvSpPr>
        <p:spPr>
          <a:xfrm>
            <a:off x="8761872" y="4761691"/>
            <a:ext cx="2005939" cy="938719"/>
          </a:xfrm>
          <a:prstGeom prst="rect">
            <a:avLst/>
          </a:prstGeom>
          <a:solidFill>
            <a:srgbClr val="FFFF00"/>
          </a:solidFill>
        </p:spPr>
        <p:txBody>
          <a:bodyPr wrap="square" rtlCol="0">
            <a:spAutoFit/>
          </a:bodyPr>
          <a:lstStyle/>
          <a:p>
            <a:r>
              <a:rPr lang="en-US" sz="1100" dirty="0">
                <a:latin typeface="Arial" panose="020B0604020202020204" pitchFamily="34" charset="0"/>
                <a:cs typeface="Arial" panose="020B0604020202020204" pitchFamily="34" charset="0"/>
              </a:rPr>
              <a:t>Risks allocated from investor to contractors who provide fixed prices and absorb penalties for efficiency and availability</a:t>
            </a:r>
          </a:p>
        </p:txBody>
      </p:sp>
      <p:sp>
        <p:nvSpPr>
          <p:cNvPr id="4" name="Slide Number Placeholder 3">
            <a:extLst>
              <a:ext uri="{FF2B5EF4-FFF2-40B4-BE49-F238E27FC236}">
                <a16:creationId xmlns:a16="http://schemas.microsoft.com/office/drawing/2014/main" id="{DBC9425C-4CAD-DC4C-3567-BA3F43A2AAEA}"/>
              </a:ext>
            </a:extLst>
          </p:cNvPr>
          <p:cNvSpPr>
            <a:spLocks noGrp="1"/>
          </p:cNvSpPr>
          <p:nvPr>
            <p:ph type="sldNum" sz="quarter" idx="12"/>
          </p:nvPr>
        </p:nvSpPr>
        <p:spPr/>
        <p:txBody>
          <a:bodyPr/>
          <a:lstStyle/>
          <a:p>
            <a:fld id="{EB241CD2-1E45-42A3-B213-66A034DF9A3B}" type="slidenum">
              <a:rPr lang="en-GB" smtClean="0"/>
              <a:t>33</a:t>
            </a:fld>
            <a:endParaRPr lang="en-GB" dirty="0"/>
          </a:p>
        </p:txBody>
      </p:sp>
    </p:spTree>
    <p:extLst>
      <p:ext uri="{BB962C8B-B14F-4D97-AF65-F5344CB8AC3E}">
        <p14:creationId xmlns:p14="http://schemas.microsoft.com/office/powerpoint/2010/main" val="96008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6B53F-DE74-FC7C-C12B-638F56CD2BF6}"/>
              </a:ext>
            </a:extLst>
          </p:cNvPr>
          <p:cNvSpPr>
            <a:spLocks noGrp="1"/>
          </p:cNvSpPr>
          <p:nvPr>
            <p:ph type="title"/>
          </p:nvPr>
        </p:nvSpPr>
        <p:spPr/>
        <p:txBody>
          <a:bodyPr>
            <a:normAutofit/>
          </a:bodyPr>
          <a:lstStyle/>
          <a:p>
            <a:r>
              <a:rPr lang="en-US" dirty="0"/>
              <a:t>Projects Depend on Who Controls the Output</a:t>
            </a:r>
          </a:p>
        </p:txBody>
      </p:sp>
      <p:sp>
        <p:nvSpPr>
          <p:cNvPr id="3" name="Content Placeholder 2">
            <a:extLst>
              <a:ext uri="{FF2B5EF4-FFF2-40B4-BE49-F238E27FC236}">
                <a16:creationId xmlns:a16="http://schemas.microsoft.com/office/drawing/2014/main" id="{42B51B28-E3E5-16FE-699E-B2C72B72306C}"/>
              </a:ext>
            </a:extLst>
          </p:cNvPr>
          <p:cNvSpPr>
            <a:spLocks noGrp="1"/>
          </p:cNvSpPr>
          <p:nvPr>
            <p:ph sz="half" idx="1"/>
          </p:nvPr>
        </p:nvSpPr>
        <p:spPr/>
        <p:txBody>
          <a:bodyPr/>
          <a:lstStyle/>
          <a:p>
            <a:r>
              <a:rPr lang="en-US" dirty="0"/>
              <a:t>Solar or Wind</a:t>
            </a:r>
          </a:p>
          <a:p>
            <a:endParaRPr lang="en-US" dirty="0"/>
          </a:p>
          <a:p>
            <a:endParaRPr lang="en-US" dirty="0"/>
          </a:p>
          <a:p>
            <a:endParaRPr lang="en-US" dirty="0"/>
          </a:p>
          <a:p>
            <a:endParaRPr lang="en-US" dirty="0"/>
          </a:p>
          <a:p>
            <a:endParaRPr lang="en-US" dirty="0"/>
          </a:p>
          <a:p>
            <a:r>
              <a:rPr lang="en-US" dirty="0"/>
              <a:t>Dispatchable Plant or Battery</a:t>
            </a:r>
          </a:p>
        </p:txBody>
      </p:sp>
      <p:sp>
        <p:nvSpPr>
          <p:cNvPr id="4" name="Content Placeholder 3">
            <a:extLst>
              <a:ext uri="{FF2B5EF4-FFF2-40B4-BE49-F238E27FC236}">
                <a16:creationId xmlns:a16="http://schemas.microsoft.com/office/drawing/2014/main" id="{7E4D05E1-02A1-02A7-5238-C1F96A4FAF09}"/>
              </a:ext>
            </a:extLst>
          </p:cNvPr>
          <p:cNvSpPr>
            <a:spLocks noGrp="1"/>
          </p:cNvSpPr>
          <p:nvPr>
            <p:ph sz="half" idx="2"/>
          </p:nvPr>
        </p:nvSpPr>
        <p:spPr>
          <a:xfrm>
            <a:off x="7666378" y="1708687"/>
            <a:ext cx="3928722" cy="4243077"/>
          </a:xfrm>
        </p:spPr>
        <p:txBody>
          <a:bodyPr/>
          <a:lstStyle/>
          <a:p>
            <a:r>
              <a:rPr lang="en-JM" dirty="0"/>
              <a:t>A single price is where an electric generating plant would be paid a flat price for each unit of electricity that is sold. </a:t>
            </a:r>
          </a:p>
          <a:p>
            <a:r>
              <a:rPr lang="en-JM" dirty="0"/>
              <a:t>This can be referred to as output-based plant. </a:t>
            </a:r>
          </a:p>
          <a:p>
            <a:r>
              <a:rPr lang="en-JM" dirty="0"/>
              <a:t>For an electricity plant whose output is controlled by the off-taker who dispatches all the plants as part of a portfolio, the developer has no control over the actual volume.</a:t>
            </a:r>
            <a:endParaRPr lang="en-US" dirty="0"/>
          </a:p>
          <a:p>
            <a:endParaRPr lang="en-US" dirty="0"/>
          </a:p>
        </p:txBody>
      </p:sp>
      <p:sp>
        <p:nvSpPr>
          <p:cNvPr id="7" name="Slide Number Placeholder 6">
            <a:extLst>
              <a:ext uri="{FF2B5EF4-FFF2-40B4-BE49-F238E27FC236}">
                <a16:creationId xmlns:a16="http://schemas.microsoft.com/office/drawing/2014/main" id="{2A2C4752-B043-718D-EFF0-C3965BB38918}"/>
              </a:ext>
            </a:extLst>
          </p:cNvPr>
          <p:cNvSpPr>
            <a:spLocks noGrp="1"/>
          </p:cNvSpPr>
          <p:nvPr>
            <p:ph type="sldNum" sz="quarter" idx="12"/>
          </p:nvPr>
        </p:nvSpPr>
        <p:spPr/>
        <p:txBody>
          <a:bodyPr/>
          <a:lstStyle/>
          <a:p>
            <a:fld id="{EB241CD2-1E45-42A3-B213-66A034DF9A3B}" type="slidenum">
              <a:rPr lang="en-GB" smtClean="0"/>
              <a:t>34</a:t>
            </a:fld>
            <a:endParaRPr lang="en-GB" dirty="0"/>
          </a:p>
        </p:txBody>
      </p:sp>
      <p:pic>
        <p:nvPicPr>
          <p:cNvPr id="6" name="Picture 5">
            <a:extLst>
              <a:ext uri="{FF2B5EF4-FFF2-40B4-BE49-F238E27FC236}">
                <a16:creationId xmlns:a16="http://schemas.microsoft.com/office/drawing/2014/main" id="{D23CD252-A19C-5DBD-0F46-AE0F7740C36E}"/>
              </a:ext>
            </a:extLst>
          </p:cNvPr>
          <p:cNvPicPr>
            <a:picLocks noChangeAspect="1"/>
          </p:cNvPicPr>
          <p:nvPr/>
        </p:nvPicPr>
        <p:blipFill>
          <a:blip r:embed="rId2"/>
          <a:stretch>
            <a:fillRect/>
          </a:stretch>
        </p:blipFill>
        <p:spPr>
          <a:xfrm>
            <a:off x="798862" y="4184879"/>
            <a:ext cx="2520207" cy="1908236"/>
          </a:xfrm>
          <a:prstGeom prst="rect">
            <a:avLst/>
          </a:prstGeom>
        </p:spPr>
      </p:pic>
      <p:pic>
        <p:nvPicPr>
          <p:cNvPr id="8" name="Picture 7">
            <a:extLst>
              <a:ext uri="{FF2B5EF4-FFF2-40B4-BE49-F238E27FC236}">
                <a16:creationId xmlns:a16="http://schemas.microsoft.com/office/drawing/2014/main" id="{B4CB1B39-863E-3F5C-120E-9623D55DE728}"/>
              </a:ext>
            </a:extLst>
          </p:cNvPr>
          <p:cNvPicPr>
            <a:picLocks noChangeAspect="1"/>
          </p:cNvPicPr>
          <p:nvPr/>
        </p:nvPicPr>
        <p:blipFill>
          <a:blip r:embed="rId3"/>
          <a:stretch>
            <a:fillRect/>
          </a:stretch>
        </p:blipFill>
        <p:spPr>
          <a:xfrm>
            <a:off x="4112434" y="4184879"/>
            <a:ext cx="2745817" cy="1918551"/>
          </a:xfrm>
          <a:prstGeom prst="rect">
            <a:avLst/>
          </a:prstGeom>
        </p:spPr>
      </p:pic>
      <p:pic>
        <p:nvPicPr>
          <p:cNvPr id="10" name="Picture 9">
            <a:extLst>
              <a:ext uri="{FF2B5EF4-FFF2-40B4-BE49-F238E27FC236}">
                <a16:creationId xmlns:a16="http://schemas.microsoft.com/office/drawing/2014/main" id="{741648B7-C7F1-6CA0-112B-B272B4F00E94}"/>
              </a:ext>
            </a:extLst>
          </p:cNvPr>
          <p:cNvPicPr>
            <a:picLocks noChangeAspect="1"/>
          </p:cNvPicPr>
          <p:nvPr/>
        </p:nvPicPr>
        <p:blipFill>
          <a:blip r:embed="rId4"/>
          <a:stretch>
            <a:fillRect/>
          </a:stretch>
        </p:blipFill>
        <p:spPr>
          <a:xfrm>
            <a:off x="798863" y="1740713"/>
            <a:ext cx="2520207" cy="1616565"/>
          </a:xfrm>
          <a:prstGeom prst="rect">
            <a:avLst/>
          </a:prstGeom>
        </p:spPr>
      </p:pic>
      <p:pic>
        <p:nvPicPr>
          <p:cNvPr id="12" name="Picture 11">
            <a:extLst>
              <a:ext uri="{FF2B5EF4-FFF2-40B4-BE49-F238E27FC236}">
                <a16:creationId xmlns:a16="http://schemas.microsoft.com/office/drawing/2014/main" id="{80317441-FA25-44BB-0775-EF6FCE4B4172}"/>
              </a:ext>
            </a:extLst>
          </p:cNvPr>
          <p:cNvPicPr>
            <a:picLocks noChangeAspect="1"/>
          </p:cNvPicPr>
          <p:nvPr/>
        </p:nvPicPr>
        <p:blipFill>
          <a:blip r:embed="rId5"/>
          <a:stretch>
            <a:fillRect/>
          </a:stretch>
        </p:blipFill>
        <p:spPr>
          <a:xfrm>
            <a:off x="4127197" y="1708688"/>
            <a:ext cx="2733724" cy="1680613"/>
          </a:xfrm>
          <a:prstGeom prst="rect">
            <a:avLst/>
          </a:prstGeom>
        </p:spPr>
      </p:pic>
      <p:sp>
        <p:nvSpPr>
          <p:cNvPr id="5" name="TextBox 4">
            <a:extLst>
              <a:ext uri="{FF2B5EF4-FFF2-40B4-BE49-F238E27FC236}">
                <a16:creationId xmlns:a16="http://schemas.microsoft.com/office/drawing/2014/main" id="{89B4366E-DD2B-0149-8FA2-1C26653B6D62}"/>
              </a:ext>
            </a:extLst>
          </p:cNvPr>
          <p:cNvSpPr txBox="1"/>
          <p:nvPr/>
        </p:nvSpPr>
        <p:spPr>
          <a:xfrm>
            <a:off x="9043176" y="255912"/>
            <a:ext cx="1595020" cy="1233996"/>
          </a:xfrm>
          <a:prstGeom prst="rect">
            <a:avLst/>
          </a:prstGeom>
          <a:solidFill>
            <a:srgbClr val="FFFF00"/>
          </a:solidFill>
        </p:spPr>
        <p:txBody>
          <a:bodyPr wrap="square" rtlCol="0">
            <a:spAutoFit/>
          </a:bodyPr>
          <a:lstStyle/>
          <a:p>
            <a:r>
              <a:rPr lang="en-US" dirty="0"/>
              <a:t>What is the contract structure for each</a:t>
            </a:r>
          </a:p>
        </p:txBody>
      </p:sp>
    </p:spTree>
    <p:extLst>
      <p:ext uri="{BB962C8B-B14F-4D97-AF65-F5344CB8AC3E}">
        <p14:creationId xmlns:p14="http://schemas.microsoft.com/office/powerpoint/2010/main" val="10250075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40FA90-83D3-4EBC-B381-931B7BD5DC9D}"/>
              </a:ext>
            </a:extLst>
          </p:cNvPr>
          <p:cNvSpPr>
            <a:spLocks noGrp="1"/>
          </p:cNvSpPr>
          <p:nvPr>
            <p:ph type="title"/>
          </p:nvPr>
        </p:nvSpPr>
        <p:spPr>
          <a:xfrm>
            <a:off x="266700" y="528638"/>
            <a:ext cx="10141656" cy="654049"/>
          </a:xfrm>
        </p:spPr>
        <p:txBody>
          <a:bodyPr>
            <a:normAutofit fontScale="90000"/>
          </a:bodyPr>
          <a:lstStyle/>
          <a:p>
            <a:r>
              <a:rPr lang="en-US" dirty="0"/>
              <a:t>Availability Projects without Output Risk and Notion of Not No Control of Output – Would you pay firemen only when they put out fires </a:t>
            </a:r>
          </a:p>
        </p:txBody>
      </p:sp>
      <p:sp>
        <p:nvSpPr>
          <p:cNvPr id="2" name="Content Placeholder 1">
            <a:extLst>
              <a:ext uri="{FF2B5EF4-FFF2-40B4-BE49-F238E27FC236}">
                <a16:creationId xmlns:a16="http://schemas.microsoft.com/office/drawing/2014/main" id="{948D7ABD-1993-457B-B1A8-028F199AB243}"/>
              </a:ext>
            </a:extLst>
          </p:cNvPr>
          <p:cNvSpPr>
            <a:spLocks noGrp="1"/>
          </p:cNvSpPr>
          <p:nvPr>
            <p:ph idx="1"/>
          </p:nvPr>
        </p:nvSpPr>
        <p:spPr>
          <a:xfrm>
            <a:off x="266700" y="1614487"/>
            <a:ext cx="7537450" cy="4714875"/>
          </a:xfrm>
        </p:spPr>
        <p:txBody>
          <a:bodyPr>
            <a:normAutofit/>
          </a:bodyPr>
          <a:lstStyle/>
          <a:p>
            <a:r>
              <a:rPr lang="en-US" dirty="0"/>
              <a:t>Capacity Price and Artificial Markets</a:t>
            </a:r>
          </a:p>
          <a:p>
            <a:pPr lvl="1"/>
            <a:r>
              <a:rPr lang="en-US" dirty="0"/>
              <a:t>When capacity is available, you can receive revenues no matter whether you use the capacity for revenues, this can be added</a:t>
            </a:r>
          </a:p>
          <a:p>
            <a:pPr lvl="1"/>
            <a:r>
              <a:rPr lang="en-US" dirty="0"/>
              <a:t>Some ancillary services may be like capacity where if you have the service available, you can earn money whether you use the capacity to produce energy</a:t>
            </a:r>
          </a:p>
          <a:p>
            <a:r>
              <a:rPr lang="en-US" dirty="0"/>
              <a:t>Think of Firemen (Firehouse Effect)</a:t>
            </a:r>
          </a:p>
          <a:p>
            <a:pPr lvl="1"/>
            <a:r>
              <a:rPr lang="en-US" dirty="0"/>
              <a:t>You pay them and need them to be ready</a:t>
            </a:r>
          </a:p>
          <a:p>
            <a:pPr lvl="1"/>
            <a:r>
              <a:rPr lang="en-US" dirty="0"/>
              <a:t>But if they are putting out a fire, they cannot be used for another fire</a:t>
            </a:r>
          </a:p>
          <a:p>
            <a:pPr lvl="1"/>
            <a:r>
              <a:rPr lang="en-US" dirty="0"/>
              <a:t>They receive capacity payments and must be available</a:t>
            </a:r>
          </a:p>
          <a:p>
            <a:pPr lvl="1"/>
            <a:r>
              <a:rPr lang="en-US" dirty="0"/>
              <a:t>You cannot really pay them on the volume of fires the</a:t>
            </a:r>
          </a:p>
          <a:p>
            <a:pPr lvl="1"/>
            <a:endParaRPr lang="en-US" dirty="0"/>
          </a:p>
        </p:txBody>
      </p:sp>
      <p:pic>
        <p:nvPicPr>
          <p:cNvPr id="6" name="Picture 5">
            <a:extLst>
              <a:ext uri="{FF2B5EF4-FFF2-40B4-BE49-F238E27FC236}">
                <a16:creationId xmlns:a16="http://schemas.microsoft.com/office/drawing/2014/main" id="{A7E741FB-BEF6-42B1-820A-B57016125C4A}"/>
              </a:ext>
            </a:extLst>
          </p:cNvPr>
          <p:cNvPicPr>
            <a:picLocks noChangeAspect="1"/>
          </p:cNvPicPr>
          <p:nvPr/>
        </p:nvPicPr>
        <p:blipFill>
          <a:blip r:embed="rId2"/>
          <a:stretch>
            <a:fillRect/>
          </a:stretch>
        </p:blipFill>
        <p:spPr>
          <a:xfrm>
            <a:off x="8875808" y="3971925"/>
            <a:ext cx="2604177" cy="1461570"/>
          </a:xfrm>
          <a:prstGeom prst="rect">
            <a:avLst/>
          </a:prstGeom>
        </p:spPr>
      </p:pic>
      <p:pic>
        <p:nvPicPr>
          <p:cNvPr id="8" name="Picture 7">
            <a:extLst>
              <a:ext uri="{FF2B5EF4-FFF2-40B4-BE49-F238E27FC236}">
                <a16:creationId xmlns:a16="http://schemas.microsoft.com/office/drawing/2014/main" id="{D61EA87D-D8A2-48E8-9863-E070E802D19B}"/>
              </a:ext>
            </a:extLst>
          </p:cNvPr>
          <p:cNvPicPr>
            <a:picLocks noChangeAspect="1"/>
          </p:cNvPicPr>
          <p:nvPr/>
        </p:nvPicPr>
        <p:blipFill>
          <a:blip r:embed="rId3"/>
          <a:stretch>
            <a:fillRect/>
          </a:stretch>
        </p:blipFill>
        <p:spPr>
          <a:xfrm>
            <a:off x="9032230" y="1569374"/>
            <a:ext cx="2313828" cy="1461569"/>
          </a:xfrm>
          <a:prstGeom prst="rect">
            <a:avLst/>
          </a:prstGeom>
        </p:spPr>
      </p:pic>
      <p:sp>
        <p:nvSpPr>
          <p:cNvPr id="4" name="TextBox 3">
            <a:extLst>
              <a:ext uri="{FF2B5EF4-FFF2-40B4-BE49-F238E27FC236}">
                <a16:creationId xmlns:a16="http://schemas.microsoft.com/office/drawing/2014/main" id="{B7FE6092-331C-728F-E4F5-04F22308E62A}"/>
              </a:ext>
            </a:extLst>
          </p:cNvPr>
          <p:cNvSpPr txBox="1"/>
          <p:nvPr/>
        </p:nvSpPr>
        <p:spPr>
          <a:xfrm>
            <a:off x="1520825" y="5537716"/>
            <a:ext cx="6115050" cy="369332"/>
          </a:xfrm>
          <a:prstGeom prst="rect">
            <a:avLst/>
          </a:prstGeom>
          <a:solidFill>
            <a:schemeClr val="bg1">
              <a:lumMod val="75000"/>
            </a:schemeClr>
          </a:solidFill>
        </p:spPr>
        <p:txBody>
          <a:bodyPr wrap="square" rtlCol="0">
            <a:spAutoFit/>
          </a:bodyPr>
          <a:lstStyle/>
          <a:p>
            <a:r>
              <a:rPr lang="en-US" dirty="0"/>
              <a:t>Firehouse Effect from being Available</a:t>
            </a:r>
          </a:p>
        </p:txBody>
      </p:sp>
    </p:spTree>
    <p:extLst>
      <p:ext uri="{BB962C8B-B14F-4D97-AF65-F5344CB8AC3E}">
        <p14:creationId xmlns:p14="http://schemas.microsoft.com/office/powerpoint/2010/main" val="2266522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353821-D0C1-47B0-83C4-356BDF93F1CC}"/>
              </a:ext>
            </a:extLst>
          </p:cNvPr>
          <p:cNvSpPr>
            <a:spLocks noGrp="1"/>
          </p:cNvSpPr>
          <p:nvPr>
            <p:ph type="title"/>
          </p:nvPr>
        </p:nvSpPr>
        <p:spPr/>
        <p:txBody>
          <a:bodyPr>
            <a:normAutofit fontScale="90000"/>
          </a:bodyPr>
          <a:lstStyle/>
          <a:p>
            <a:r>
              <a:rPr lang="en-US" dirty="0"/>
              <a:t>Risk Allocation Part 1: Allocation between IPP Investor and the Off-taker for Take or Pay Availability Contract</a:t>
            </a:r>
          </a:p>
        </p:txBody>
      </p:sp>
      <p:sp>
        <p:nvSpPr>
          <p:cNvPr id="9" name="Content Placeholder 8"/>
          <p:cNvSpPr>
            <a:spLocks noGrp="1"/>
          </p:cNvSpPr>
          <p:nvPr>
            <p:ph idx="1"/>
          </p:nvPr>
        </p:nvSpPr>
        <p:spPr>
          <a:xfrm>
            <a:off x="606005" y="1372736"/>
            <a:ext cx="4604169" cy="3408813"/>
          </a:xfrm>
        </p:spPr>
        <p:txBody>
          <a:bodyPr>
            <a:noAutofit/>
          </a:bodyPr>
          <a:lstStyle/>
          <a:p>
            <a:pPr marL="33040" indent="0" algn="l">
              <a:buNone/>
            </a:pPr>
            <a:r>
              <a:rPr lang="en-US" sz="1600" b="1" dirty="0"/>
              <a:t>Risk to Be Allocated</a:t>
            </a:r>
          </a:p>
          <a:p>
            <a:pPr marL="290215" indent="-257175" algn="l">
              <a:buFont typeface="+mj-lt"/>
              <a:buAutoNum type="arabicPeriod"/>
            </a:pPr>
            <a:r>
              <a:rPr lang="en-US" sz="1600" dirty="0"/>
              <a:t>Generation Level from Changes in Demand</a:t>
            </a:r>
          </a:p>
          <a:p>
            <a:pPr marL="290215" indent="-257175" algn="l">
              <a:buFont typeface="+mj-lt"/>
              <a:buAutoNum type="arabicPeriod"/>
            </a:pPr>
            <a:r>
              <a:rPr lang="en-US" sz="1600" dirty="0"/>
              <a:t>Generation Level from Changes in Plant Availability </a:t>
            </a:r>
          </a:p>
          <a:p>
            <a:pPr marL="290215" indent="-257175" algn="l">
              <a:buFont typeface="+mj-lt"/>
              <a:buAutoNum type="arabicPeriod"/>
            </a:pPr>
            <a:r>
              <a:rPr lang="en-US" sz="1600" dirty="0"/>
              <a:t>Construction Cost Over-Run</a:t>
            </a:r>
          </a:p>
          <a:p>
            <a:pPr marL="290215" indent="-257175" algn="l">
              <a:buFont typeface="+mj-lt"/>
              <a:buAutoNum type="arabicPeriod"/>
            </a:pPr>
            <a:r>
              <a:rPr lang="en-US" sz="1600" dirty="0"/>
              <a:t>Construction Delay</a:t>
            </a:r>
          </a:p>
          <a:p>
            <a:pPr marL="290215" indent="-257175" algn="l">
              <a:buFont typeface="+mj-lt"/>
              <a:buAutoNum type="arabicPeriod"/>
            </a:pPr>
            <a:r>
              <a:rPr lang="en-US" sz="1600" dirty="0"/>
              <a:t>Plant Efficiency (Heat Rate)</a:t>
            </a:r>
          </a:p>
          <a:p>
            <a:pPr marL="290215" indent="-257175" algn="l">
              <a:buFont typeface="+mj-lt"/>
              <a:buAutoNum type="arabicPeriod"/>
            </a:pPr>
            <a:r>
              <a:rPr lang="en-US" sz="1600" dirty="0"/>
              <a:t>Change in Fuel Price</a:t>
            </a:r>
          </a:p>
          <a:p>
            <a:pPr marL="290215" indent="-257175" algn="l">
              <a:buFont typeface="+mj-lt"/>
              <a:buAutoNum type="arabicPeriod"/>
            </a:pPr>
            <a:r>
              <a:rPr lang="en-US" sz="1600" dirty="0"/>
              <a:t>Change in Real O&amp;M Cost</a:t>
            </a:r>
          </a:p>
          <a:p>
            <a:pPr marL="290215" indent="-257175" algn="l">
              <a:buFont typeface="+mj-lt"/>
              <a:buAutoNum type="arabicPeriod"/>
            </a:pPr>
            <a:r>
              <a:rPr lang="en-US" sz="1600" dirty="0"/>
              <a:t>Change in Inflation Rate</a:t>
            </a:r>
          </a:p>
          <a:p>
            <a:pPr marL="290215" indent="-257175" algn="l">
              <a:buFont typeface="+mj-lt"/>
              <a:buAutoNum type="arabicPeriod"/>
            </a:pPr>
            <a:r>
              <a:rPr lang="en-US" sz="1600" dirty="0"/>
              <a:t>Change in Interest Rates and Cost of Capital</a:t>
            </a:r>
          </a:p>
          <a:p>
            <a:pPr algn="l"/>
            <a:endParaRPr lang="en-US" sz="1600" dirty="0"/>
          </a:p>
        </p:txBody>
      </p:sp>
      <p:sp>
        <p:nvSpPr>
          <p:cNvPr id="4" name="Content Placeholder 8">
            <a:extLst>
              <a:ext uri="{FF2B5EF4-FFF2-40B4-BE49-F238E27FC236}">
                <a16:creationId xmlns:a16="http://schemas.microsoft.com/office/drawing/2014/main" id="{D2F62959-0DA8-1D0C-42DC-F03602C723A5}"/>
              </a:ext>
            </a:extLst>
          </p:cNvPr>
          <p:cNvSpPr txBox="1">
            <a:spLocks/>
          </p:cNvSpPr>
          <p:nvPr/>
        </p:nvSpPr>
        <p:spPr>
          <a:xfrm>
            <a:off x="6488142" y="1248911"/>
            <a:ext cx="4080294" cy="4067943"/>
          </a:xfrm>
          <a:prstGeom prst="rect">
            <a:avLst/>
          </a:prstGeom>
          <a:solidFill>
            <a:srgbClr val="FFFF00"/>
          </a:solidFill>
        </p:spPr>
        <p:txBody>
          <a:bodyPr vert="horz" lIns="51435" tIns="25718" rIns="51435" bIns="25718" rtlCol="0">
            <a:noAutofit/>
          </a:bodyPr>
          <a:lstStyle>
            <a:lvl1pPr marL="228600" indent="-228600" algn="l" defTabSz="914400" rtl="0" eaLnBrk="1" latinLnBrk="0" hangingPunct="1">
              <a:lnSpc>
                <a:spcPct val="90000"/>
              </a:lnSpc>
              <a:spcBef>
                <a:spcPts val="1000"/>
              </a:spcBef>
              <a:buFont typeface="Wingdings" pitchFamily="2" charset="2"/>
              <a:buChar char="§"/>
              <a:defRPr sz="2400" b="0" i="0" kern="1200" baseline="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Wingdings" pitchFamily="2" charset="2"/>
              <a:buChar char="ú"/>
              <a:defRPr sz="2400" b="0" i="0" kern="1200" baseline="0">
                <a:solidFill>
                  <a:srgbClr val="898989"/>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1800" b="0" i="0" kern="1200" baseline="0">
                <a:solidFill>
                  <a:srgbClr val="898989"/>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Courier New" pitchFamily="49" charset="0"/>
              <a:buChar char="o"/>
              <a:defRPr sz="1600" b="0" i="0" kern="1200" baseline="0">
                <a:solidFill>
                  <a:srgbClr val="898989"/>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3040" indent="0" algn="ctr">
              <a:buNone/>
            </a:pPr>
            <a:r>
              <a:rPr lang="en-US" sz="1900" b="1" dirty="0">
                <a:latin typeface="Arial" panose="020B0604020202020204" pitchFamily="34" charset="0"/>
                <a:cs typeface="Arial" panose="020B0604020202020204" pitchFamily="34" charset="0"/>
              </a:rPr>
              <a:t>Investor or Off-taker Risk</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a:p>
            <a:pPr marL="290215" indent="-257175">
              <a:buFont typeface="+mj-lt"/>
              <a:buAutoNum type="arabicPeriod"/>
            </a:pPr>
            <a:r>
              <a:rPr lang="en-US" sz="1900" dirty="0">
                <a:latin typeface="Arial" panose="020B0604020202020204" pitchFamily="34" charset="0"/>
                <a:cs typeface="Arial" panose="020B0604020202020204" pitchFamily="34" charset="0"/>
              </a:rPr>
              <a:t>.</a:t>
            </a:r>
          </a:p>
        </p:txBody>
      </p:sp>
      <p:sp>
        <p:nvSpPr>
          <p:cNvPr id="2" name="Slide Number Placeholder 1">
            <a:extLst>
              <a:ext uri="{FF2B5EF4-FFF2-40B4-BE49-F238E27FC236}">
                <a16:creationId xmlns:a16="http://schemas.microsoft.com/office/drawing/2014/main" id="{1525F272-AE09-9BC6-8D1D-65787630EB60}"/>
              </a:ext>
            </a:extLst>
          </p:cNvPr>
          <p:cNvSpPr>
            <a:spLocks noGrp="1"/>
          </p:cNvSpPr>
          <p:nvPr>
            <p:ph type="sldNum" sz="quarter" idx="12"/>
          </p:nvPr>
        </p:nvSpPr>
        <p:spPr/>
        <p:txBody>
          <a:bodyPr/>
          <a:lstStyle/>
          <a:p>
            <a:fld id="{EB241CD2-1E45-42A3-B213-66A034DF9A3B}" type="slidenum">
              <a:rPr lang="en-GB" smtClean="0"/>
              <a:t>36</a:t>
            </a:fld>
            <a:endParaRPr lang="en-GB" dirty="0"/>
          </a:p>
        </p:txBody>
      </p:sp>
    </p:spTree>
    <p:extLst>
      <p:ext uri="{BB962C8B-B14F-4D97-AF65-F5344CB8AC3E}">
        <p14:creationId xmlns:p14="http://schemas.microsoft.com/office/powerpoint/2010/main" val="2689375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FBC830-0EFD-4B82-B96E-C0F74C8A9058}"/>
              </a:ext>
            </a:extLst>
          </p:cNvPr>
          <p:cNvSpPr>
            <a:spLocks noGrp="1"/>
          </p:cNvSpPr>
          <p:nvPr>
            <p:ph type="title"/>
          </p:nvPr>
        </p:nvSpPr>
        <p:spPr/>
        <p:txBody>
          <a:bodyPr>
            <a:normAutofit fontScale="90000"/>
          </a:bodyPr>
          <a:lstStyle/>
          <a:p>
            <a:r>
              <a:rPr lang="en-US" dirty="0"/>
              <a:t>Risk Allocation Part 2: Investor Risks to Different Contracts for the SPV</a:t>
            </a:r>
          </a:p>
        </p:txBody>
      </p:sp>
      <p:sp>
        <p:nvSpPr>
          <p:cNvPr id="5" name="Content Placeholder 4"/>
          <p:cNvSpPr>
            <a:spLocks noGrp="1"/>
          </p:cNvSpPr>
          <p:nvPr>
            <p:ph idx="1"/>
          </p:nvPr>
        </p:nvSpPr>
        <p:spPr>
          <a:xfrm>
            <a:off x="542927" y="1347192"/>
            <a:ext cx="4267199" cy="3317460"/>
          </a:xfrm>
        </p:spPr>
        <p:txBody>
          <a:bodyPr>
            <a:noAutofit/>
          </a:bodyPr>
          <a:lstStyle/>
          <a:p>
            <a:pPr marL="44053" indent="0" algn="l">
              <a:buNone/>
            </a:pPr>
            <a:r>
              <a:rPr lang="en-US" b="1" dirty="0"/>
              <a:t>Contract Mitigation</a:t>
            </a:r>
          </a:p>
          <a:p>
            <a:pPr marL="44053" indent="0" algn="l">
              <a:buNone/>
            </a:pPr>
            <a:endParaRPr lang="en-US" b="1" dirty="0"/>
          </a:p>
          <a:p>
            <a:pPr algn="l"/>
            <a:r>
              <a:rPr lang="en-US" dirty="0"/>
              <a:t>EPC Contract with Fixed Price and LD (LSTK)</a:t>
            </a:r>
          </a:p>
          <a:p>
            <a:pPr algn="l"/>
            <a:r>
              <a:rPr lang="en-US" dirty="0"/>
              <a:t>O&amp;M and EPC Contract</a:t>
            </a:r>
          </a:p>
          <a:p>
            <a:pPr algn="l"/>
            <a:r>
              <a:rPr lang="en-US" dirty="0"/>
              <a:t>O&amp;M Contract and EPC LD Provision</a:t>
            </a:r>
          </a:p>
          <a:p>
            <a:pPr algn="l"/>
            <a:r>
              <a:rPr lang="en-US" dirty="0"/>
              <a:t>O&amp;M Contract</a:t>
            </a:r>
          </a:p>
          <a:p>
            <a:pPr algn="l"/>
            <a:r>
              <a:rPr lang="en-US" dirty="0"/>
              <a:t>Capacity Charge/Month; 4 Part PPA Contract</a:t>
            </a:r>
          </a:p>
          <a:p>
            <a:pPr algn="l"/>
            <a:r>
              <a:rPr lang="en-US" dirty="0"/>
              <a:t>Swap Contract (Fix Rates)</a:t>
            </a:r>
          </a:p>
        </p:txBody>
      </p:sp>
      <p:sp>
        <p:nvSpPr>
          <p:cNvPr id="4" name="Content Placeholder 3"/>
          <p:cNvSpPr>
            <a:spLocks noGrp="1"/>
          </p:cNvSpPr>
          <p:nvPr>
            <p:ph type="body" sz="quarter" idx="4294967295"/>
          </p:nvPr>
        </p:nvSpPr>
        <p:spPr>
          <a:xfrm>
            <a:off x="6218880" y="1347192"/>
            <a:ext cx="4415592" cy="3843933"/>
          </a:xfrm>
        </p:spPr>
        <p:txBody>
          <a:bodyPr>
            <a:normAutofit lnSpcReduction="10000"/>
          </a:bodyPr>
          <a:lstStyle/>
          <a:p>
            <a:pPr marL="44053" indent="0" algn="ctr">
              <a:buNone/>
            </a:pPr>
            <a:r>
              <a:rPr lang="en-US" b="1" dirty="0"/>
              <a:t>IPP Risks</a:t>
            </a:r>
          </a:p>
          <a:p>
            <a:pPr marL="44053" indent="0" algn="ctr">
              <a:buNone/>
            </a:pPr>
            <a:endParaRPr lang="en-US" b="1" dirty="0"/>
          </a:p>
          <a:p>
            <a:pPr algn="l"/>
            <a:r>
              <a:rPr lang="en-US" sz="2200" dirty="0"/>
              <a:t>Cost of Project, Time Delay and Technology Parameters</a:t>
            </a:r>
          </a:p>
          <a:p>
            <a:pPr algn="l"/>
            <a:r>
              <a:rPr lang="en-US" sz="2200" dirty="0"/>
              <a:t>Availability Penalty in PPA</a:t>
            </a:r>
          </a:p>
          <a:p>
            <a:pPr algn="l"/>
            <a:r>
              <a:rPr lang="en-US" sz="2200" dirty="0"/>
              <a:t>Efficiency or Heat Rate Risk </a:t>
            </a:r>
          </a:p>
          <a:p>
            <a:pPr algn="l"/>
            <a:r>
              <a:rPr lang="en-US" sz="2200" dirty="0"/>
              <a:t>O&amp;M cost Risk – Real </a:t>
            </a:r>
          </a:p>
          <a:p>
            <a:pPr algn="l"/>
            <a:r>
              <a:rPr lang="en-US" sz="2200" dirty="0"/>
              <a:t>Independence of Generation Risk</a:t>
            </a:r>
          </a:p>
          <a:p>
            <a:pPr algn="l"/>
            <a:r>
              <a:rPr lang="en-US" sz="2200" dirty="0"/>
              <a:t>Interest Rate Fluctuation</a:t>
            </a:r>
          </a:p>
        </p:txBody>
      </p:sp>
      <p:sp>
        <p:nvSpPr>
          <p:cNvPr id="2" name="Slide Number Placeholder 1">
            <a:extLst>
              <a:ext uri="{FF2B5EF4-FFF2-40B4-BE49-F238E27FC236}">
                <a16:creationId xmlns:a16="http://schemas.microsoft.com/office/drawing/2014/main" id="{E7191544-8BDF-1353-E440-651C8D09756E}"/>
              </a:ext>
            </a:extLst>
          </p:cNvPr>
          <p:cNvSpPr>
            <a:spLocks noGrp="1"/>
          </p:cNvSpPr>
          <p:nvPr>
            <p:ph type="sldNum" sz="quarter" idx="12"/>
          </p:nvPr>
        </p:nvSpPr>
        <p:spPr/>
        <p:txBody>
          <a:bodyPr/>
          <a:lstStyle/>
          <a:p>
            <a:fld id="{EB241CD2-1E45-42A3-B213-66A034DF9A3B}" type="slidenum">
              <a:rPr lang="en-GB" smtClean="0"/>
              <a:t>37</a:t>
            </a:fld>
            <a:endParaRPr lang="en-GB" dirty="0"/>
          </a:p>
        </p:txBody>
      </p:sp>
    </p:spTree>
    <p:extLst>
      <p:ext uri="{BB962C8B-B14F-4D97-AF65-F5344CB8AC3E}">
        <p14:creationId xmlns:p14="http://schemas.microsoft.com/office/powerpoint/2010/main" val="36497656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2C2A4-DEEF-F3CC-8FF0-96A9A826BE7E}"/>
              </a:ext>
            </a:extLst>
          </p:cNvPr>
          <p:cNvSpPr>
            <a:spLocks noGrp="1"/>
          </p:cNvSpPr>
          <p:nvPr>
            <p:ph type="title"/>
          </p:nvPr>
        </p:nvSpPr>
        <p:spPr>
          <a:xfrm>
            <a:off x="746126" y="2642848"/>
            <a:ext cx="10515600" cy="1572303"/>
          </a:xfrm>
        </p:spPr>
        <p:txBody>
          <a:bodyPr>
            <a:normAutofit fontScale="90000"/>
          </a:bodyPr>
          <a:lstStyle/>
          <a:p>
            <a:r>
              <a:rPr lang="en-US" dirty="0"/>
              <a:t>Question: </a:t>
            </a:r>
            <a:br>
              <a:rPr lang="en-US" dirty="0"/>
            </a:br>
            <a:br>
              <a:rPr lang="en-US" dirty="0"/>
            </a:br>
            <a:r>
              <a:rPr lang="en-US" dirty="0"/>
              <a:t>What Happens to Prices Ultimate Consumers Pay if You Charge Risks that Cannot be Controlled by the SPV to the Investor</a:t>
            </a:r>
          </a:p>
        </p:txBody>
      </p:sp>
      <p:sp>
        <p:nvSpPr>
          <p:cNvPr id="4" name="Slide Number Placeholder 3">
            <a:extLst>
              <a:ext uri="{FF2B5EF4-FFF2-40B4-BE49-F238E27FC236}">
                <a16:creationId xmlns:a16="http://schemas.microsoft.com/office/drawing/2014/main" id="{394E87D0-4958-78F9-DC89-AC47F05742E1}"/>
              </a:ext>
            </a:extLst>
          </p:cNvPr>
          <p:cNvSpPr>
            <a:spLocks noGrp="1"/>
          </p:cNvSpPr>
          <p:nvPr>
            <p:ph type="sldNum" sz="quarter" idx="12"/>
          </p:nvPr>
        </p:nvSpPr>
        <p:spPr/>
        <p:txBody>
          <a:bodyPr/>
          <a:lstStyle/>
          <a:p>
            <a:fld id="{EB241CD2-1E45-42A3-B213-66A034DF9A3B}" type="slidenum">
              <a:rPr lang="en-GB" smtClean="0"/>
              <a:t>38</a:t>
            </a:fld>
            <a:endParaRPr lang="en-GB" dirty="0"/>
          </a:p>
        </p:txBody>
      </p:sp>
    </p:spTree>
    <p:extLst>
      <p:ext uri="{BB962C8B-B14F-4D97-AF65-F5344CB8AC3E}">
        <p14:creationId xmlns:p14="http://schemas.microsoft.com/office/powerpoint/2010/main" val="9764123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FE006-E0C9-D0B7-2422-F447DF3A4EC0}"/>
              </a:ext>
            </a:extLst>
          </p:cNvPr>
          <p:cNvSpPr>
            <a:spLocks noGrp="1"/>
          </p:cNvSpPr>
          <p:nvPr>
            <p:ph type="title"/>
          </p:nvPr>
        </p:nvSpPr>
        <p:spPr/>
        <p:txBody>
          <a:bodyPr>
            <a:normAutofit fontScale="90000"/>
          </a:bodyPr>
          <a:lstStyle/>
          <a:p>
            <a:r>
              <a:rPr lang="en-US" dirty="0"/>
              <a:t>The Way You Get to Risk Allocation: Four or More-Part Tariff in Availability</a:t>
            </a:r>
          </a:p>
        </p:txBody>
      </p:sp>
      <p:sp>
        <p:nvSpPr>
          <p:cNvPr id="3" name="Content Placeholder 2">
            <a:extLst>
              <a:ext uri="{FF2B5EF4-FFF2-40B4-BE49-F238E27FC236}">
                <a16:creationId xmlns:a16="http://schemas.microsoft.com/office/drawing/2014/main" id="{473FC6DB-54DC-DFE3-32A5-E729AE34CC7A}"/>
              </a:ext>
            </a:extLst>
          </p:cNvPr>
          <p:cNvSpPr>
            <a:spLocks noGrp="1"/>
          </p:cNvSpPr>
          <p:nvPr>
            <p:ph idx="1"/>
          </p:nvPr>
        </p:nvSpPr>
        <p:spPr/>
        <p:txBody>
          <a:bodyPr/>
          <a:lstStyle/>
          <a:p>
            <a:pPr algn="l"/>
            <a:r>
              <a:rPr lang="en-JM" dirty="0"/>
              <a:t>A feature of pricing in availability-based contracts is distinguishing between fixed and variable costs in the pricing structure. </a:t>
            </a:r>
          </a:p>
          <a:p>
            <a:pPr algn="l"/>
            <a:endParaRPr lang="en-JM" dirty="0"/>
          </a:p>
          <a:p>
            <a:pPr algn="l"/>
            <a:r>
              <a:rPr lang="en-JM" dirty="0"/>
              <a:t>Fundamental idea – fixed and variable cost; some variable cost cannot be controlled; some costs vary with inflation and exchange rate fluctuations.</a:t>
            </a:r>
          </a:p>
          <a:p>
            <a:pPr lvl="1" algn="l"/>
            <a:endParaRPr lang="en-JM" dirty="0"/>
          </a:p>
          <a:p>
            <a:pPr lvl="1" algn="l"/>
            <a:r>
              <a:rPr lang="en-JM" dirty="0"/>
              <a:t>One price component is the fixed capacity or availability payment. </a:t>
            </a:r>
          </a:p>
          <a:p>
            <a:pPr lvl="1" algn="l"/>
            <a:r>
              <a:rPr lang="en-JM" dirty="0"/>
              <a:t>Another component covers fuel expense where the price of fuel varies with some kind of market index. </a:t>
            </a:r>
          </a:p>
          <a:p>
            <a:pPr lvl="1" algn="l"/>
            <a:r>
              <a:rPr lang="en-JM" dirty="0"/>
              <a:t>A third price component covers fixed costs such as regular maintenance, cost of security and administration. </a:t>
            </a:r>
          </a:p>
          <a:p>
            <a:pPr lvl="1" algn="l"/>
            <a:r>
              <a:rPr lang="en-JM" dirty="0"/>
              <a:t>The final component is variable operation and maintenance cost which seems to cover things like the cost of chemicals and water for operating a plant and the increased costs of from running the plant. </a:t>
            </a:r>
          </a:p>
          <a:p>
            <a:pPr lvl="1" algn="l"/>
            <a:r>
              <a:rPr lang="en-JM" dirty="0"/>
              <a:t>A nuance is related to operating cost of starting the plant, which can be an additional price component that is not fixed and not variable.</a:t>
            </a:r>
            <a:endParaRPr lang="en-US" dirty="0"/>
          </a:p>
          <a:p>
            <a:pPr algn="l"/>
            <a:endParaRPr lang="en-US" dirty="0"/>
          </a:p>
        </p:txBody>
      </p:sp>
      <p:sp>
        <p:nvSpPr>
          <p:cNvPr id="4" name="Slide Number Placeholder 3">
            <a:extLst>
              <a:ext uri="{FF2B5EF4-FFF2-40B4-BE49-F238E27FC236}">
                <a16:creationId xmlns:a16="http://schemas.microsoft.com/office/drawing/2014/main" id="{66CB1A8E-D635-DED6-6E50-D50C20DAB98A}"/>
              </a:ext>
            </a:extLst>
          </p:cNvPr>
          <p:cNvSpPr>
            <a:spLocks noGrp="1"/>
          </p:cNvSpPr>
          <p:nvPr>
            <p:ph type="sldNum" sz="quarter" idx="12"/>
          </p:nvPr>
        </p:nvSpPr>
        <p:spPr/>
        <p:txBody>
          <a:bodyPr/>
          <a:lstStyle/>
          <a:p>
            <a:fld id="{EB241CD2-1E45-42A3-B213-66A034DF9A3B}" type="slidenum">
              <a:rPr lang="en-GB" smtClean="0"/>
              <a:t>39</a:t>
            </a:fld>
            <a:endParaRPr lang="en-GB" dirty="0"/>
          </a:p>
        </p:txBody>
      </p:sp>
    </p:spTree>
    <p:extLst>
      <p:ext uri="{BB962C8B-B14F-4D97-AF65-F5344CB8AC3E}">
        <p14:creationId xmlns:p14="http://schemas.microsoft.com/office/powerpoint/2010/main" val="6457045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73027-87E3-4DBB-9172-88AE9E68CE95}"/>
              </a:ext>
            </a:extLst>
          </p:cNvPr>
          <p:cNvSpPr>
            <a:spLocks noGrp="1"/>
          </p:cNvSpPr>
          <p:nvPr>
            <p:ph type="title"/>
          </p:nvPr>
        </p:nvSpPr>
        <p:spPr/>
        <p:txBody>
          <a:bodyPr/>
          <a:lstStyle/>
          <a:p>
            <a:r>
              <a:rPr lang="en-029" dirty="0"/>
              <a:t>Example of Capacity Charge (A horrible Contract in Lagos)</a:t>
            </a:r>
          </a:p>
        </p:txBody>
      </p:sp>
      <p:pic>
        <p:nvPicPr>
          <p:cNvPr id="8" name="Picture 7">
            <a:extLst>
              <a:ext uri="{FF2B5EF4-FFF2-40B4-BE49-F238E27FC236}">
                <a16:creationId xmlns:a16="http://schemas.microsoft.com/office/drawing/2014/main" id="{10D82BCF-9C7E-C01F-B24C-3F2051FC1B58}"/>
              </a:ext>
            </a:extLst>
          </p:cNvPr>
          <p:cNvPicPr>
            <a:picLocks noChangeAspect="1"/>
          </p:cNvPicPr>
          <p:nvPr/>
        </p:nvPicPr>
        <p:blipFill>
          <a:blip r:embed="rId2"/>
          <a:stretch>
            <a:fillRect/>
          </a:stretch>
        </p:blipFill>
        <p:spPr>
          <a:xfrm>
            <a:off x="142875" y="1627459"/>
            <a:ext cx="6191705" cy="3603082"/>
          </a:xfrm>
          <a:prstGeom prst="rect">
            <a:avLst/>
          </a:prstGeom>
        </p:spPr>
      </p:pic>
      <p:pic>
        <p:nvPicPr>
          <p:cNvPr id="10" name="Picture 9">
            <a:extLst>
              <a:ext uri="{FF2B5EF4-FFF2-40B4-BE49-F238E27FC236}">
                <a16:creationId xmlns:a16="http://schemas.microsoft.com/office/drawing/2014/main" id="{5C65FBA7-DD01-8AB1-339E-3D3C3D18E317}"/>
              </a:ext>
            </a:extLst>
          </p:cNvPr>
          <p:cNvPicPr>
            <a:picLocks noChangeAspect="1"/>
          </p:cNvPicPr>
          <p:nvPr/>
        </p:nvPicPr>
        <p:blipFill>
          <a:blip r:embed="rId3"/>
          <a:stretch>
            <a:fillRect/>
          </a:stretch>
        </p:blipFill>
        <p:spPr>
          <a:xfrm>
            <a:off x="6334580" y="1702385"/>
            <a:ext cx="5698604" cy="3662779"/>
          </a:xfrm>
          <a:prstGeom prst="rect">
            <a:avLst/>
          </a:prstGeom>
        </p:spPr>
      </p:pic>
      <p:sp>
        <p:nvSpPr>
          <p:cNvPr id="11" name="TextBox 10">
            <a:extLst>
              <a:ext uri="{FF2B5EF4-FFF2-40B4-BE49-F238E27FC236}">
                <a16:creationId xmlns:a16="http://schemas.microsoft.com/office/drawing/2014/main" id="{30613D8F-B373-9DDC-8CA9-8ECD9DAA9F76}"/>
              </a:ext>
            </a:extLst>
          </p:cNvPr>
          <p:cNvSpPr txBox="1"/>
          <p:nvPr/>
        </p:nvSpPr>
        <p:spPr>
          <a:xfrm>
            <a:off x="3162300" y="5365164"/>
            <a:ext cx="2581275" cy="646331"/>
          </a:xfrm>
          <a:prstGeom prst="rect">
            <a:avLst/>
          </a:prstGeom>
          <a:solidFill>
            <a:srgbClr val="FFFF00"/>
          </a:solidFill>
        </p:spPr>
        <p:txBody>
          <a:bodyPr wrap="square" rtlCol="0">
            <a:spAutoFit/>
          </a:bodyPr>
          <a:lstStyle/>
          <a:p>
            <a:r>
              <a:rPr lang="en-US" dirty="0"/>
              <a:t>Fixed Fee that does not vary with production</a:t>
            </a:r>
          </a:p>
        </p:txBody>
      </p:sp>
    </p:spTree>
    <p:extLst>
      <p:ext uri="{BB962C8B-B14F-4D97-AF65-F5344CB8AC3E}">
        <p14:creationId xmlns:p14="http://schemas.microsoft.com/office/powerpoint/2010/main" val="17464505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F4772-4A63-87F2-25F7-9E5BF765A525}"/>
              </a:ext>
            </a:extLst>
          </p:cNvPr>
          <p:cNvSpPr>
            <a:spLocks noGrp="1"/>
          </p:cNvSpPr>
          <p:nvPr>
            <p:ph type="title"/>
          </p:nvPr>
        </p:nvSpPr>
        <p:spPr/>
        <p:txBody>
          <a:bodyPr/>
          <a:lstStyle/>
          <a:p>
            <a:r>
              <a:rPr lang="en-US" dirty="0"/>
              <a:t>What is Between E and EBITDA (Include the E)</a:t>
            </a:r>
          </a:p>
        </p:txBody>
      </p:sp>
      <p:sp>
        <p:nvSpPr>
          <p:cNvPr id="3" name="Text Placeholder 2">
            <a:extLst>
              <a:ext uri="{FF2B5EF4-FFF2-40B4-BE49-F238E27FC236}">
                <a16:creationId xmlns:a16="http://schemas.microsoft.com/office/drawing/2014/main" id="{FEAB8AC2-BA5E-3BA8-E501-BBDFDBFEADEF}"/>
              </a:ext>
            </a:extLst>
          </p:cNvPr>
          <p:cNvSpPr>
            <a:spLocks noGrp="1"/>
          </p:cNvSpPr>
          <p:nvPr>
            <p:ph type="body" idx="1"/>
          </p:nvPr>
        </p:nvSpPr>
        <p:spPr/>
        <p:txBody>
          <a:bodyPr/>
          <a:lstStyle/>
          <a:p>
            <a:r>
              <a:rPr lang="en-US" dirty="0"/>
              <a:t>EBITDA Includes</a:t>
            </a:r>
          </a:p>
          <a:p>
            <a:r>
              <a:rPr lang="en-US" dirty="0"/>
              <a:t>	Interest</a:t>
            </a:r>
          </a:p>
          <a:p>
            <a:r>
              <a:rPr lang="en-US" dirty="0"/>
              <a:t>	Taxes</a:t>
            </a:r>
          </a:p>
          <a:p>
            <a:r>
              <a:rPr lang="en-US" dirty="0"/>
              <a:t>	Depreciation</a:t>
            </a:r>
          </a:p>
          <a:p>
            <a:r>
              <a:rPr lang="en-US" dirty="0"/>
              <a:t>	Earnings</a:t>
            </a:r>
          </a:p>
          <a:p>
            <a:endParaRPr lang="en-US" dirty="0"/>
          </a:p>
          <a:p>
            <a:endParaRPr lang="en-US" dirty="0"/>
          </a:p>
        </p:txBody>
      </p:sp>
      <p:sp>
        <p:nvSpPr>
          <p:cNvPr id="4" name="Slide Number Placeholder 3">
            <a:extLst>
              <a:ext uri="{FF2B5EF4-FFF2-40B4-BE49-F238E27FC236}">
                <a16:creationId xmlns:a16="http://schemas.microsoft.com/office/drawing/2014/main" id="{DDD9F912-1D3C-2D63-6434-ED7299DCEE62}"/>
              </a:ext>
            </a:extLst>
          </p:cNvPr>
          <p:cNvSpPr>
            <a:spLocks noGrp="1"/>
          </p:cNvSpPr>
          <p:nvPr>
            <p:ph type="sldNum" sz="quarter" idx="12"/>
          </p:nvPr>
        </p:nvSpPr>
        <p:spPr/>
        <p:txBody>
          <a:bodyPr/>
          <a:lstStyle/>
          <a:p>
            <a:fld id="{EB241CD2-1E45-42A3-B213-66A034DF9A3B}" type="slidenum">
              <a:rPr lang="en-GB" smtClean="0"/>
              <a:t>41</a:t>
            </a:fld>
            <a:endParaRPr lang="en-GB" dirty="0"/>
          </a:p>
        </p:txBody>
      </p:sp>
    </p:spTree>
    <p:extLst>
      <p:ext uri="{BB962C8B-B14F-4D97-AF65-F5344CB8AC3E}">
        <p14:creationId xmlns:p14="http://schemas.microsoft.com/office/powerpoint/2010/main" val="13560608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651B3-32C5-1B21-9B14-A562C2051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170A13-82FE-48C1-887D-CB78B8574179}"/>
              </a:ext>
            </a:extLst>
          </p:cNvPr>
          <p:cNvSpPr>
            <a:spLocks noGrp="1"/>
          </p:cNvSpPr>
          <p:nvPr>
            <p:ph type="title"/>
          </p:nvPr>
        </p:nvSpPr>
        <p:spPr/>
        <p:txBody>
          <a:bodyPr/>
          <a:lstStyle/>
          <a:p>
            <a:r>
              <a:rPr lang="en-US" dirty="0"/>
              <a:t>What is Between Revenues and EBITDA</a:t>
            </a:r>
          </a:p>
        </p:txBody>
      </p:sp>
      <p:sp>
        <p:nvSpPr>
          <p:cNvPr id="3" name="Text Placeholder 2">
            <a:extLst>
              <a:ext uri="{FF2B5EF4-FFF2-40B4-BE49-F238E27FC236}">
                <a16:creationId xmlns:a16="http://schemas.microsoft.com/office/drawing/2014/main" id="{2E852C30-721F-023D-EB0C-B27033C215C3}"/>
              </a:ext>
            </a:extLst>
          </p:cNvPr>
          <p:cNvSpPr>
            <a:spLocks noGrp="1"/>
          </p:cNvSpPr>
          <p:nvPr>
            <p:ph type="body" idx="1"/>
          </p:nvPr>
        </p:nvSpPr>
        <p:spPr/>
        <p:txBody>
          <a:bodyPr/>
          <a:lstStyle/>
          <a:p>
            <a:r>
              <a:rPr lang="en-US" dirty="0"/>
              <a:t>Cash Operating Cost</a:t>
            </a:r>
          </a:p>
          <a:p>
            <a:r>
              <a:rPr lang="en-US" dirty="0"/>
              <a:t>	Variable Cost</a:t>
            </a:r>
          </a:p>
          <a:p>
            <a:r>
              <a:rPr lang="en-US" dirty="0"/>
              <a:t>	Fixed Cost</a:t>
            </a:r>
          </a:p>
          <a:p>
            <a:r>
              <a:rPr lang="en-US" dirty="0"/>
              <a:t>	Fuel Cost</a:t>
            </a:r>
          </a:p>
          <a:p>
            <a:endParaRPr lang="en-US" dirty="0"/>
          </a:p>
          <a:p>
            <a:endParaRPr lang="en-US" dirty="0"/>
          </a:p>
        </p:txBody>
      </p:sp>
      <p:sp>
        <p:nvSpPr>
          <p:cNvPr id="4" name="Slide Number Placeholder 3">
            <a:extLst>
              <a:ext uri="{FF2B5EF4-FFF2-40B4-BE49-F238E27FC236}">
                <a16:creationId xmlns:a16="http://schemas.microsoft.com/office/drawing/2014/main" id="{629933A4-8BCC-501A-EDF7-F22F47A4205E}"/>
              </a:ext>
            </a:extLst>
          </p:cNvPr>
          <p:cNvSpPr>
            <a:spLocks noGrp="1"/>
          </p:cNvSpPr>
          <p:nvPr>
            <p:ph type="sldNum" sz="quarter" idx="12"/>
          </p:nvPr>
        </p:nvSpPr>
        <p:spPr/>
        <p:txBody>
          <a:bodyPr/>
          <a:lstStyle/>
          <a:p>
            <a:fld id="{EB241CD2-1E45-42A3-B213-66A034DF9A3B}" type="slidenum">
              <a:rPr lang="en-GB" smtClean="0"/>
              <a:t>42</a:t>
            </a:fld>
            <a:endParaRPr lang="en-GB" dirty="0"/>
          </a:p>
        </p:txBody>
      </p:sp>
    </p:spTree>
    <p:extLst>
      <p:ext uri="{BB962C8B-B14F-4D97-AF65-F5344CB8AC3E}">
        <p14:creationId xmlns:p14="http://schemas.microsoft.com/office/powerpoint/2010/main" val="29952123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Drivers and Profit and Loss Statement - Dispatchable</a:t>
            </a:r>
          </a:p>
        </p:txBody>
      </p:sp>
      <p:sp>
        <p:nvSpPr>
          <p:cNvPr id="4" name="Content Placeholder 3"/>
          <p:cNvSpPr>
            <a:spLocks noGrp="1"/>
          </p:cNvSpPr>
          <p:nvPr>
            <p:ph sz="half" idx="1"/>
          </p:nvPr>
        </p:nvSpPr>
        <p:spPr>
          <a:xfrm>
            <a:off x="317499" y="1285875"/>
            <a:ext cx="6169025" cy="4665890"/>
          </a:xfrm>
        </p:spPr>
        <p:txBody>
          <a:bodyPr>
            <a:normAutofit fontScale="70000" lnSpcReduction="20000"/>
          </a:bodyPr>
          <a:lstStyle/>
          <a:p>
            <a:pPr marL="0" indent="0" algn="ctr">
              <a:buNone/>
            </a:pPr>
            <a:r>
              <a:rPr lang="en-US" b="1" dirty="0"/>
              <a:t>Cost Driver</a:t>
            </a:r>
          </a:p>
          <a:p>
            <a:r>
              <a:rPr lang="en-US" dirty="0"/>
              <a:t>Capital Expenditure x Carrying Charge + Fuel Cost + Variable O&amp;M + Fixed O&amp;M</a:t>
            </a:r>
          </a:p>
          <a:p>
            <a:endParaRPr lang="en-US" dirty="0"/>
          </a:p>
          <a:p>
            <a:r>
              <a:rPr lang="en-US" dirty="0"/>
              <a:t>Fuel Cost: Heat Rate x Generation x Fuel Price (€/kW-hour x kWh)</a:t>
            </a:r>
          </a:p>
          <a:p>
            <a:endParaRPr lang="en-US" dirty="0"/>
          </a:p>
          <a:p>
            <a:r>
              <a:rPr lang="en-US" dirty="0"/>
              <a:t>Variable O&amp;M (€/kW-hour x kWh)</a:t>
            </a:r>
          </a:p>
          <a:p>
            <a:r>
              <a:rPr lang="en-US" dirty="0"/>
              <a:t>Fixed O&amp;M (€/kW-year x kW)</a:t>
            </a:r>
          </a:p>
          <a:p>
            <a:endParaRPr lang="en-US" dirty="0"/>
          </a:p>
          <a:p>
            <a:r>
              <a:rPr lang="en-US" dirty="0"/>
              <a:t>Capacity Charge Revenue (€/kW-year x kW)</a:t>
            </a:r>
          </a:p>
          <a:p>
            <a:endParaRPr lang="en-US" dirty="0"/>
          </a:p>
          <a:p>
            <a:r>
              <a:rPr lang="en-US" dirty="0"/>
              <a:t>Portion of Capacity Charge for Depreciation</a:t>
            </a:r>
          </a:p>
          <a:p>
            <a:r>
              <a:rPr lang="en-US" dirty="0"/>
              <a:t>Portion of Capacity Charge for Taxes</a:t>
            </a:r>
          </a:p>
          <a:p>
            <a:r>
              <a:rPr lang="en-US" dirty="0"/>
              <a:t>Portion of Capacity Charge for Interested</a:t>
            </a:r>
          </a:p>
          <a:p>
            <a:endParaRPr lang="en-US" dirty="0"/>
          </a:p>
          <a:p>
            <a:r>
              <a:rPr lang="en-US" dirty="0"/>
              <a:t>Portion of Capacity Charge Earnings</a:t>
            </a:r>
          </a:p>
        </p:txBody>
      </p:sp>
      <p:sp>
        <p:nvSpPr>
          <p:cNvPr id="5" name="Content Placeholder 4"/>
          <p:cNvSpPr>
            <a:spLocks noGrp="1"/>
          </p:cNvSpPr>
          <p:nvPr>
            <p:ph sz="half" idx="2"/>
          </p:nvPr>
        </p:nvSpPr>
        <p:spPr>
          <a:xfrm>
            <a:off x="7639050" y="1285875"/>
            <a:ext cx="4044950" cy="4665890"/>
          </a:xfrm>
        </p:spPr>
        <p:txBody>
          <a:bodyPr>
            <a:normAutofit fontScale="70000" lnSpcReduction="20000"/>
          </a:bodyPr>
          <a:lstStyle/>
          <a:p>
            <a:pPr marL="0" indent="0" algn="ctr">
              <a:buNone/>
            </a:pPr>
            <a:r>
              <a:rPr lang="en-US" b="1" dirty="0"/>
              <a:t>Profit and Loss Account</a:t>
            </a:r>
          </a:p>
          <a:p>
            <a:r>
              <a:rPr lang="en-US" dirty="0"/>
              <a:t>Total Revenue from Four-Part Tariff </a:t>
            </a:r>
          </a:p>
          <a:p>
            <a:endParaRPr lang="en-US" dirty="0"/>
          </a:p>
          <a:p>
            <a:endParaRPr lang="en-US" dirty="0"/>
          </a:p>
          <a:p>
            <a:r>
              <a:rPr lang="en-US" dirty="0"/>
              <a:t>Fuel Expense</a:t>
            </a:r>
          </a:p>
          <a:p>
            <a:endParaRPr lang="en-US" dirty="0"/>
          </a:p>
          <a:p>
            <a:r>
              <a:rPr lang="en-US" dirty="0"/>
              <a:t>Variable O&amp;M Expense</a:t>
            </a:r>
          </a:p>
          <a:p>
            <a:r>
              <a:rPr lang="en-US" dirty="0"/>
              <a:t>Fixed O&amp;M Expense</a:t>
            </a:r>
          </a:p>
          <a:p>
            <a:endParaRPr lang="en-US" dirty="0"/>
          </a:p>
          <a:p>
            <a:r>
              <a:rPr lang="en-US" dirty="0"/>
              <a:t>EBITDA (Operating Margin)</a:t>
            </a:r>
          </a:p>
          <a:p>
            <a:endParaRPr lang="en-US" dirty="0"/>
          </a:p>
          <a:p>
            <a:r>
              <a:rPr lang="en-US" dirty="0"/>
              <a:t>Depreciation</a:t>
            </a:r>
          </a:p>
          <a:p>
            <a:r>
              <a:rPr lang="en-US" dirty="0"/>
              <a:t>Taxes</a:t>
            </a:r>
          </a:p>
          <a:p>
            <a:r>
              <a:rPr lang="en-US" dirty="0"/>
              <a:t>Interest</a:t>
            </a:r>
          </a:p>
          <a:p>
            <a:endParaRPr lang="en-US" dirty="0"/>
          </a:p>
          <a:p>
            <a:r>
              <a:rPr lang="en-US" dirty="0"/>
              <a:t>Net Income</a:t>
            </a:r>
          </a:p>
          <a:p>
            <a:endParaRPr lang="en-US" dirty="0"/>
          </a:p>
          <a:p>
            <a:endParaRPr lang="en-US" dirty="0"/>
          </a:p>
        </p:txBody>
      </p:sp>
      <p:cxnSp>
        <p:nvCxnSpPr>
          <p:cNvPr id="8" name="Straight Arrow Connector 7">
            <a:extLst>
              <a:ext uri="{FF2B5EF4-FFF2-40B4-BE49-F238E27FC236}">
                <a16:creationId xmlns:a16="http://schemas.microsoft.com/office/drawing/2014/main" id="{B76A00EE-AA68-4088-917A-0031948FA19B}"/>
              </a:ext>
            </a:extLst>
          </p:cNvPr>
          <p:cNvCxnSpPr>
            <a:cxnSpLocks/>
          </p:cNvCxnSpPr>
          <p:nvPr/>
        </p:nvCxnSpPr>
        <p:spPr bwMode="auto">
          <a:xfrm>
            <a:off x="4953000" y="4038600"/>
            <a:ext cx="2457450" cy="828675"/>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Tree>
    <p:extLst>
      <p:ext uri="{BB962C8B-B14F-4D97-AF65-F5344CB8AC3E}">
        <p14:creationId xmlns:p14="http://schemas.microsoft.com/office/powerpoint/2010/main" val="27198302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09E77-277F-BEEC-219C-6D7D50FCF14D}"/>
              </a:ext>
            </a:extLst>
          </p:cNvPr>
          <p:cNvSpPr>
            <a:spLocks noGrp="1"/>
          </p:cNvSpPr>
          <p:nvPr>
            <p:ph type="ctrTitle"/>
          </p:nvPr>
        </p:nvSpPr>
        <p:spPr>
          <a:xfrm>
            <a:off x="809625" y="2209800"/>
            <a:ext cx="6457950" cy="1600199"/>
          </a:xfrm>
        </p:spPr>
        <p:txBody>
          <a:bodyPr/>
          <a:lstStyle/>
          <a:p>
            <a:r>
              <a:rPr lang="en-US" dirty="0"/>
              <a:t>Availability Case – Blackburn Hospital in the UK</a:t>
            </a:r>
          </a:p>
        </p:txBody>
      </p:sp>
    </p:spTree>
    <p:extLst>
      <p:ext uri="{BB962C8B-B14F-4D97-AF65-F5344CB8AC3E}">
        <p14:creationId xmlns:p14="http://schemas.microsoft.com/office/powerpoint/2010/main" val="30300217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05AA-9CEE-F0E1-024C-457A053840AE}"/>
              </a:ext>
            </a:extLst>
          </p:cNvPr>
          <p:cNvSpPr>
            <a:spLocks noGrp="1"/>
          </p:cNvSpPr>
          <p:nvPr>
            <p:ph type="title"/>
          </p:nvPr>
        </p:nvSpPr>
        <p:spPr/>
        <p:txBody>
          <a:bodyPr/>
          <a:lstStyle/>
          <a:p>
            <a:r>
              <a:rPr lang="en-US" dirty="0"/>
              <a:t>Terms</a:t>
            </a:r>
          </a:p>
        </p:txBody>
      </p:sp>
      <p:sp>
        <p:nvSpPr>
          <p:cNvPr id="3" name="Content Placeholder 2">
            <a:extLst>
              <a:ext uri="{FF2B5EF4-FFF2-40B4-BE49-F238E27FC236}">
                <a16:creationId xmlns:a16="http://schemas.microsoft.com/office/drawing/2014/main" id="{741100EA-1007-75D2-EADC-F71F73D7FF5A}"/>
              </a:ext>
            </a:extLst>
          </p:cNvPr>
          <p:cNvSpPr>
            <a:spLocks noGrp="1"/>
          </p:cNvSpPr>
          <p:nvPr>
            <p:ph idx="1"/>
          </p:nvPr>
        </p:nvSpPr>
        <p:spPr/>
        <p:txBody>
          <a:bodyPr/>
          <a:lstStyle/>
          <a:p>
            <a:pPr algn="l"/>
            <a:r>
              <a:rPr lang="en-US" dirty="0"/>
              <a:t>FM – Facilities Management</a:t>
            </a:r>
          </a:p>
          <a:p>
            <a:pPr algn="l"/>
            <a:r>
              <a:rPr lang="en-US" dirty="0"/>
              <a:t>Life cycle costs (LCC)— often referred to as asset renewal, capital replacement, or major maintenance costs—represent the anticipated expenditure required to maintain, repair, and replace major building components and systems over the duration of the contract.</a:t>
            </a:r>
          </a:p>
          <a:p>
            <a:pPr algn="l"/>
            <a:r>
              <a:rPr lang="en-US" dirty="0"/>
              <a:t>Service Failure Point (SFP)—sometimes called a Performance Point or Service Point—is a standardized, numerical unit of measurement used to quantify breaches in performance by the private contractor.</a:t>
            </a:r>
          </a:p>
          <a:p>
            <a:pPr algn="l"/>
            <a:r>
              <a:rPr lang="en-US" dirty="0"/>
              <a:t>Indexed Linked Bond Mechanism (also known as an inflation-linked bond or colloquially as "linkers") is a type of fixed-income security where the principal layout and the coupon payments are contractually tied to a specific economic index—almost always a measure of inflation like the Consumer Price Index (CPI) or the Retail Prices Index (RPI)</a:t>
            </a:r>
          </a:p>
          <a:p>
            <a:pPr algn="l"/>
            <a:r>
              <a:rPr lang="en-US" dirty="0"/>
              <a:t>Unitary Charge and Penalties - When penalties do occur, they are not paid to the hospital as a cash fine. Instead, they are processed as Deductions that are quietly subtracted from the hospital's main monthly bill (the Unitary Charge) before the Trust writes the check. </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808F9871-BAA5-4C2C-2684-27F3EA9DF759}"/>
              </a:ext>
            </a:extLst>
          </p:cNvPr>
          <p:cNvSpPr>
            <a:spLocks noGrp="1"/>
          </p:cNvSpPr>
          <p:nvPr>
            <p:ph type="sldNum" sz="quarter" idx="12"/>
          </p:nvPr>
        </p:nvSpPr>
        <p:spPr/>
        <p:txBody>
          <a:bodyPr/>
          <a:lstStyle/>
          <a:p>
            <a:fld id="{EB241CD2-1E45-42A3-B213-66A034DF9A3B}" type="slidenum">
              <a:rPr lang="en-GB" smtClean="0"/>
              <a:t>45</a:t>
            </a:fld>
            <a:endParaRPr lang="en-GB" dirty="0"/>
          </a:p>
        </p:txBody>
      </p:sp>
    </p:spTree>
    <p:extLst>
      <p:ext uri="{BB962C8B-B14F-4D97-AF65-F5344CB8AC3E}">
        <p14:creationId xmlns:p14="http://schemas.microsoft.com/office/powerpoint/2010/main" val="1161343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5" name="Google Shape;105;p15" descr="image.png"/>
          <p:cNvPicPr preferRelativeResize="0"/>
          <p:nvPr/>
        </p:nvPicPr>
        <p:blipFill rotWithShape="1">
          <a:blip r:embed="rId3">
            <a:alphaModFix/>
          </a:blip>
          <a:srcRect/>
          <a:stretch/>
        </p:blipFill>
        <p:spPr>
          <a:xfrm>
            <a:off x="6334125" y="2057400"/>
            <a:ext cx="5095875" cy="3619500"/>
          </a:xfrm>
          <a:prstGeom prst="rect">
            <a:avLst/>
          </a:prstGeom>
          <a:noFill/>
          <a:ln>
            <a:noFill/>
          </a:ln>
        </p:spPr>
      </p:pic>
      <p:sp>
        <p:nvSpPr>
          <p:cNvPr id="106" name="Google Shape;106;p15"/>
          <p:cNvSpPr txBox="1"/>
          <p:nvPr/>
        </p:nvSpPr>
        <p:spPr>
          <a:xfrm>
            <a:off x="634603" y="970592"/>
            <a:ext cx="5350668" cy="3000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0" i="0" u="none" strike="noStrike" cap="none" dirty="0">
                <a:solidFill>
                  <a:srgbClr val="0D9488"/>
                </a:solidFill>
                <a:latin typeface="Arial" panose="020B0604020202020204" pitchFamily="34" charset="0"/>
                <a:ea typeface="Poppins SemiBold"/>
                <a:cs typeface="Arial" panose="020B0604020202020204" pitchFamily="34" charset="0"/>
                <a:sym typeface="Poppins SemiBold"/>
              </a:rPr>
              <a:t>Solving Structural Deficits</a:t>
            </a:r>
            <a:endParaRPr dirty="0">
              <a:latin typeface="Arial" panose="020B0604020202020204" pitchFamily="34" charset="0"/>
              <a:cs typeface="Arial" panose="020B0604020202020204" pitchFamily="34" charset="0"/>
            </a:endParaRPr>
          </a:p>
        </p:txBody>
      </p:sp>
      <p:sp>
        <p:nvSpPr>
          <p:cNvPr id="107" name="Google Shape;107;p15"/>
          <p:cNvSpPr txBox="1"/>
          <p:nvPr/>
        </p:nvSpPr>
        <p:spPr>
          <a:xfrm>
            <a:off x="857250" y="1365689"/>
            <a:ext cx="5095875" cy="184665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dirty="0">
                <a:solidFill>
                  <a:srgbClr val="334155"/>
                </a:solidFill>
                <a:latin typeface="Arial" panose="020B0604020202020204" pitchFamily="34" charset="0"/>
                <a:ea typeface="Lato"/>
                <a:cs typeface="Arial" panose="020B0604020202020204" pitchFamily="34" charset="0"/>
                <a:sym typeface="Lato"/>
              </a:rPr>
              <a:t>Prior to the project, health services were fragmented across two distant physical plants. </a:t>
            </a:r>
          </a:p>
          <a:p>
            <a:pPr marL="0" marR="0" lvl="0" indent="0" algn="l" rtl="0">
              <a:spcBef>
                <a:spcPts val="0"/>
              </a:spcBef>
              <a:spcAft>
                <a:spcPts val="0"/>
              </a:spcAft>
              <a:buNone/>
            </a:pPr>
            <a:r>
              <a:rPr lang="en-US" sz="2000" b="0" i="0" u="none" strike="noStrike" cap="none" dirty="0">
                <a:solidFill>
                  <a:srgbClr val="334155"/>
                </a:solidFill>
                <a:latin typeface="Arial" panose="020B0604020202020204" pitchFamily="34" charset="0"/>
                <a:ea typeface="Lato"/>
                <a:cs typeface="Arial" panose="020B0604020202020204" pitchFamily="34" charset="0"/>
                <a:sym typeface="Lato"/>
              </a:rPr>
              <a:t>One facility, built over 135 years ago, offered inaccessible and deeply outdated patient accommodation.</a:t>
            </a:r>
            <a:endParaRPr sz="2000" dirty="0">
              <a:latin typeface="Arial" panose="020B0604020202020204" pitchFamily="34" charset="0"/>
              <a:cs typeface="Arial" panose="020B0604020202020204" pitchFamily="34" charset="0"/>
            </a:endParaRPr>
          </a:p>
        </p:txBody>
      </p:sp>
      <p:pic>
        <p:nvPicPr>
          <p:cNvPr id="108" name="Google Shape;108;p15" descr="image.png"/>
          <p:cNvPicPr preferRelativeResize="0"/>
          <p:nvPr/>
        </p:nvPicPr>
        <p:blipFill rotWithShape="1">
          <a:blip r:embed="rId4">
            <a:alphaModFix/>
          </a:blip>
          <a:srcRect/>
          <a:stretch/>
        </p:blipFill>
        <p:spPr>
          <a:xfrm>
            <a:off x="7699898" y="3798179"/>
            <a:ext cx="3139552" cy="1823207"/>
          </a:xfrm>
          <a:prstGeom prst="rect">
            <a:avLst/>
          </a:prstGeom>
          <a:noFill/>
          <a:ln>
            <a:noFill/>
          </a:ln>
        </p:spPr>
      </p:pic>
      <p:sp>
        <p:nvSpPr>
          <p:cNvPr id="109" name="Google Shape;109;p15"/>
          <p:cNvSpPr txBox="1"/>
          <p:nvPr/>
        </p:nvSpPr>
        <p:spPr>
          <a:xfrm>
            <a:off x="1095375" y="3537495"/>
            <a:ext cx="476250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a:solidFill>
                  <a:srgbClr val="334155"/>
                </a:solidFill>
                <a:latin typeface="Arial" panose="020B0604020202020204" pitchFamily="34" charset="0"/>
                <a:ea typeface="Lato"/>
                <a:cs typeface="Arial" panose="020B0604020202020204" pitchFamily="34" charset="0"/>
                <a:sym typeface="Lato"/>
              </a:rPr>
              <a:t>Integrated Care:</a:t>
            </a:r>
            <a:r>
              <a:rPr lang="en-US" sz="1350" b="0" i="0" u="none" strike="noStrike" cap="none" dirty="0">
                <a:solidFill>
                  <a:srgbClr val="334155"/>
                </a:solidFill>
                <a:latin typeface="Arial" panose="020B0604020202020204" pitchFamily="34" charset="0"/>
                <a:ea typeface="Lato"/>
                <a:cs typeface="Arial" panose="020B0604020202020204" pitchFamily="34" charset="0"/>
                <a:sym typeface="Lato"/>
              </a:rPr>
              <a:t> Leverages modern clinical pathways.</a:t>
            </a:r>
            <a:endParaRPr dirty="0">
              <a:latin typeface="Arial" panose="020B0604020202020204" pitchFamily="34" charset="0"/>
              <a:cs typeface="Arial" panose="020B0604020202020204" pitchFamily="34" charset="0"/>
            </a:endParaRPr>
          </a:p>
        </p:txBody>
      </p:sp>
      <p:sp>
        <p:nvSpPr>
          <p:cNvPr id="110" name="Google Shape;110;p15"/>
          <p:cNvSpPr txBox="1"/>
          <p:nvPr/>
        </p:nvSpPr>
        <p:spPr>
          <a:xfrm>
            <a:off x="1095375" y="3983235"/>
            <a:ext cx="476250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a:solidFill>
                  <a:srgbClr val="334155"/>
                </a:solidFill>
                <a:latin typeface="Arial" panose="020B0604020202020204" pitchFamily="34" charset="0"/>
                <a:ea typeface="Lato"/>
                <a:cs typeface="Arial" panose="020B0604020202020204" pitchFamily="34" charset="0"/>
                <a:sym typeface="Lato"/>
              </a:rPr>
              <a:t>Clinical Technology:</a:t>
            </a:r>
            <a:r>
              <a:rPr lang="en-US" sz="1350" b="0" i="0" u="none" strike="noStrike" cap="none" dirty="0">
                <a:solidFill>
                  <a:srgbClr val="334155"/>
                </a:solidFill>
                <a:latin typeface="Arial" panose="020B0604020202020204" pitchFamily="34" charset="0"/>
                <a:ea typeface="Lato"/>
                <a:cs typeface="Arial" panose="020B0604020202020204" pitchFamily="34" charset="0"/>
                <a:sym typeface="Lato"/>
              </a:rPr>
              <a:t> Integrates modern healthcare systems.</a:t>
            </a:r>
            <a:endParaRPr dirty="0">
              <a:latin typeface="Arial" panose="020B0604020202020204" pitchFamily="34" charset="0"/>
              <a:cs typeface="Arial" panose="020B0604020202020204" pitchFamily="34" charset="0"/>
            </a:endParaRPr>
          </a:p>
        </p:txBody>
      </p:sp>
      <p:sp>
        <p:nvSpPr>
          <p:cNvPr id="111" name="Google Shape;111;p15"/>
          <p:cNvSpPr txBox="1"/>
          <p:nvPr/>
        </p:nvSpPr>
        <p:spPr>
          <a:xfrm>
            <a:off x="1095375" y="4428976"/>
            <a:ext cx="4762500" cy="332399"/>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350" b="1" i="0" u="none" strike="noStrike" cap="none" dirty="0">
                <a:solidFill>
                  <a:srgbClr val="334155"/>
                </a:solidFill>
                <a:latin typeface="Arial" panose="020B0604020202020204" pitchFamily="34" charset="0"/>
                <a:ea typeface="Lato"/>
                <a:cs typeface="Arial" panose="020B0604020202020204" pitchFamily="34" charset="0"/>
                <a:sym typeface="Lato"/>
              </a:rPr>
              <a:t>Efficiency:</a:t>
            </a:r>
            <a:r>
              <a:rPr lang="en-US" sz="1350" b="0" i="0" u="none" strike="noStrike" cap="none" dirty="0">
                <a:solidFill>
                  <a:srgbClr val="334155"/>
                </a:solidFill>
                <a:latin typeface="Arial" panose="020B0604020202020204" pitchFamily="34" charset="0"/>
                <a:ea typeface="Lato"/>
                <a:cs typeface="Arial" panose="020B0604020202020204" pitchFamily="34" charset="0"/>
                <a:sym typeface="Lato"/>
              </a:rPr>
              <a:t> Eliminates inter-site patient transfers.</a:t>
            </a:r>
            <a:endParaRPr dirty="0">
              <a:latin typeface="Arial" panose="020B0604020202020204" pitchFamily="34" charset="0"/>
              <a:cs typeface="Arial" panose="020B0604020202020204" pitchFamily="34" charset="0"/>
            </a:endParaRPr>
          </a:p>
        </p:txBody>
      </p:sp>
      <p:pic>
        <p:nvPicPr>
          <p:cNvPr id="112" name="Google Shape;112;p15" descr="image.png"/>
          <p:cNvPicPr preferRelativeResize="0"/>
          <p:nvPr/>
        </p:nvPicPr>
        <p:blipFill rotWithShape="1">
          <a:blip r:embed="rId5">
            <a:alphaModFix/>
          </a:blip>
          <a:srcRect/>
          <a:stretch/>
        </p:blipFill>
        <p:spPr>
          <a:xfrm>
            <a:off x="762000" y="3580358"/>
            <a:ext cx="190500" cy="200025"/>
          </a:xfrm>
          <a:prstGeom prst="rect">
            <a:avLst/>
          </a:prstGeom>
          <a:noFill/>
          <a:ln>
            <a:noFill/>
          </a:ln>
        </p:spPr>
      </p:pic>
      <p:pic>
        <p:nvPicPr>
          <p:cNvPr id="113" name="Google Shape;113;p15" descr="image.png"/>
          <p:cNvPicPr preferRelativeResize="0"/>
          <p:nvPr/>
        </p:nvPicPr>
        <p:blipFill rotWithShape="1">
          <a:blip r:embed="rId5">
            <a:alphaModFix/>
          </a:blip>
          <a:srcRect/>
          <a:stretch/>
        </p:blipFill>
        <p:spPr>
          <a:xfrm>
            <a:off x="762000" y="4026098"/>
            <a:ext cx="190500" cy="200025"/>
          </a:xfrm>
          <a:prstGeom prst="rect">
            <a:avLst/>
          </a:prstGeom>
          <a:noFill/>
          <a:ln>
            <a:noFill/>
          </a:ln>
        </p:spPr>
      </p:pic>
      <p:pic>
        <p:nvPicPr>
          <p:cNvPr id="114" name="Google Shape;114;p15" descr="image.png"/>
          <p:cNvPicPr preferRelativeResize="0"/>
          <p:nvPr/>
        </p:nvPicPr>
        <p:blipFill rotWithShape="1">
          <a:blip r:embed="rId5">
            <a:alphaModFix/>
          </a:blip>
          <a:srcRect/>
          <a:stretch/>
        </p:blipFill>
        <p:spPr>
          <a:xfrm>
            <a:off x="762000" y="4471838"/>
            <a:ext cx="190500" cy="200025"/>
          </a:xfrm>
          <a:prstGeom prst="rect">
            <a:avLst/>
          </a:prstGeom>
          <a:noFill/>
          <a:ln>
            <a:noFill/>
          </a:ln>
        </p:spPr>
      </p:pic>
      <p:pic>
        <p:nvPicPr>
          <p:cNvPr id="3" name="Picture 2">
            <a:extLst>
              <a:ext uri="{FF2B5EF4-FFF2-40B4-BE49-F238E27FC236}">
                <a16:creationId xmlns:a16="http://schemas.microsoft.com/office/drawing/2014/main" id="{1CB4AE96-34BB-37FC-D5F3-3323A16CF48B}"/>
              </a:ext>
            </a:extLst>
          </p:cNvPr>
          <p:cNvPicPr>
            <a:picLocks noChangeAspect="1"/>
          </p:cNvPicPr>
          <p:nvPr/>
        </p:nvPicPr>
        <p:blipFill>
          <a:blip r:embed="rId6"/>
          <a:stretch>
            <a:fillRect/>
          </a:stretch>
        </p:blipFill>
        <p:spPr>
          <a:xfrm>
            <a:off x="7699898" y="1550279"/>
            <a:ext cx="3139552" cy="1812046"/>
          </a:xfrm>
          <a:prstGeom prst="rect">
            <a:avLst/>
          </a:prstGeom>
        </p:spPr>
      </p:pic>
      <p:sp>
        <p:nvSpPr>
          <p:cNvPr id="2" name="Title 1">
            <a:extLst>
              <a:ext uri="{FF2B5EF4-FFF2-40B4-BE49-F238E27FC236}">
                <a16:creationId xmlns:a16="http://schemas.microsoft.com/office/drawing/2014/main" id="{AFD03A47-E583-79D4-650A-F9714B9C6340}"/>
              </a:ext>
            </a:extLst>
          </p:cNvPr>
          <p:cNvSpPr>
            <a:spLocks noGrp="1"/>
          </p:cNvSpPr>
          <p:nvPr>
            <p:ph type="title"/>
          </p:nvPr>
        </p:nvSpPr>
        <p:spPr/>
        <p:txBody>
          <a:bodyPr/>
          <a:lstStyle/>
          <a:p>
            <a:r>
              <a:rPr lang="en-US" dirty="0"/>
              <a:t>Modernizing Care Infrastructure</a:t>
            </a:r>
          </a:p>
        </p:txBody>
      </p:sp>
    </p:spTree>
    <p:extLst>
      <p:ext uri="{BB962C8B-B14F-4D97-AF65-F5344CB8AC3E}">
        <p14:creationId xmlns:p14="http://schemas.microsoft.com/office/powerpoint/2010/main" val="38517505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3" name="Google Shape;163;p20"/>
          <p:cNvSpPr txBox="1"/>
          <p:nvPr/>
        </p:nvSpPr>
        <p:spPr>
          <a:xfrm>
            <a:off x="762000" y="2804219"/>
            <a:ext cx="5095875" cy="123825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9750" b="1" i="0" u="none" strike="noStrike" cap="none">
                <a:solidFill>
                  <a:srgbClr val="0F766E"/>
                </a:solidFill>
                <a:latin typeface="Poppins"/>
                <a:ea typeface="Poppins"/>
                <a:cs typeface="Poppins"/>
                <a:sym typeface="Poppins"/>
              </a:rPr>
              <a:t>100%</a:t>
            </a:r>
            <a:endParaRPr/>
          </a:p>
        </p:txBody>
      </p:sp>
      <p:sp>
        <p:nvSpPr>
          <p:cNvPr id="164" name="Google Shape;164;p20"/>
          <p:cNvSpPr txBox="1"/>
          <p:nvPr/>
        </p:nvSpPr>
        <p:spPr>
          <a:xfrm>
            <a:off x="762000" y="4042469"/>
            <a:ext cx="5095875" cy="335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1" i="0" u="none" strike="noStrike" cap="none">
                <a:solidFill>
                  <a:srgbClr val="0F172A"/>
                </a:solidFill>
                <a:latin typeface="Lato"/>
                <a:ea typeface="Lato"/>
                <a:cs typeface="Lato"/>
                <a:sym typeface="Lato"/>
              </a:rPr>
              <a:t>Availability Security</a:t>
            </a:r>
            <a:endParaRPr/>
          </a:p>
        </p:txBody>
      </p:sp>
      <p:sp>
        <p:nvSpPr>
          <p:cNvPr id="165" name="Google Shape;165;p20"/>
          <p:cNvSpPr txBox="1"/>
          <p:nvPr/>
        </p:nvSpPr>
        <p:spPr>
          <a:xfrm>
            <a:off x="6206728" y="2142082"/>
            <a:ext cx="5350668"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dirty="0">
                <a:solidFill>
                  <a:srgbClr val="0F766E"/>
                </a:solidFill>
                <a:latin typeface="Arial" panose="020B0604020202020204" pitchFamily="34" charset="0"/>
                <a:ea typeface="Poppins SemiBold"/>
                <a:cs typeface="Arial" panose="020B0604020202020204" pitchFamily="34" charset="0"/>
                <a:sym typeface="Poppins SemiBold"/>
              </a:rPr>
              <a:t>Availability Payments protect Private Capital</a:t>
            </a:r>
            <a:endParaRPr sz="2000" dirty="0">
              <a:latin typeface="Arial" panose="020B0604020202020204" pitchFamily="34" charset="0"/>
              <a:cs typeface="Arial" panose="020B0604020202020204" pitchFamily="34" charset="0"/>
            </a:endParaRPr>
          </a:p>
        </p:txBody>
      </p:sp>
      <p:sp>
        <p:nvSpPr>
          <p:cNvPr id="166" name="Google Shape;166;p20"/>
          <p:cNvSpPr txBox="1"/>
          <p:nvPr/>
        </p:nvSpPr>
        <p:spPr>
          <a:xfrm>
            <a:off x="6334125" y="3289994"/>
            <a:ext cx="5095875" cy="184665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0" i="0" u="none" strike="noStrike" cap="none" dirty="0">
                <a:solidFill>
                  <a:srgbClr val="334155"/>
                </a:solidFill>
                <a:latin typeface="Arial" panose="020B0604020202020204" pitchFamily="34" charset="0"/>
                <a:ea typeface="Lato"/>
                <a:cs typeface="Arial" panose="020B0604020202020204" pitchFamily="34" charset="0"/>
                <a:sym typeface="Lato"/>
              </a:rPr>
              <a:t>In standard PFI models, demand risk remains entirely with the Public Trust. As long as beds and operating rooms are functional, the private partner receives full payments, regardless of whether they sit empty or are fully occupied.</a:t>
            </a:r>
            <a:endParaRPr sz="20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5C977D4-3C35-96AB-14F5-C9B310F38D50}"/>
              </a:ext>
            </a:extLst>
          </p:cNvPr>
          <p:cNvSpPr>
            <a:spLocks noGrp="1"/>
          </p:cNvSpPr>
          <p:nvPr>
            <p:ph type="title"/>
          </p:nvPr>
        </p:nvSpPr>
        <p:spPr/>
        <p:txBody>
          <a:bodyPr/>
          <a:lstStyle/>
          <a:p>
            <a:r>
              <a:rPr lang="en-US" dirty="0"/>
              <a:t>Modernizing Care Infrastructure</a:t>
            </a:r>
          </a:p>
        </p:txBody>
      </p:sp>
    </p:spTree>
    <p:extLst>
      <p:ext uri="{BB962C8B-B14F-4D97-AF65-F5344CB8AC3E}">
        <p14:creationId xmlns:p14="http://schemas.microsoft.com/office/powerpoint/2010/main" val="24801195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BA035-0883-1DC0-5DC9-F9136A7254F4}"/>
              </a:ext>
            </a:extLst>
          </p:cNvPr>
          <p:cNvSpPr>
            <a:spLocks noGrp="1"/>
          </p:cNvSpPr>
          <p:nvPr>
            <p:ph type="title"/>
          </p:nvPr>
        </p:nvSpPr>
        <p:spPr/>
        <p:txBody>
          <a:bodyPr>
            <a:normAutofit/>
          </a:bodyPr>
          <a:lstStyle/>
          <a:p>
            <a:r>
              <a:rPr lang="en-US" dirty="0"/>
              <a:t>Defining Unavailability</a:t>
            </a:r>
          </a:p>
        </p:txBody>
      </p:sp>
      <p:sp>
        <p:nvSpPr>
          <p:cNvPr id="3" name="Content Placeholder 2">
            <a:extLst>
              <a:ext uri="{FF2B5EF4-FFF2-40B4-BE49-F238E27FC236}">
                <a16:creationId xmlns:a16="http://schemas.microsoft.com/office/drawing/2014/main" id="{33E5A6D5-3B22-F354-372F-4AA92587E48E}"/>
              </a:ext>
            </a:extLst>
          </p:cNvPr>
          <p:cNvSpPr>
            <a:spLocks noGrp="1"/>
          </p:cNvSpPr>
          <p:nvPr>
            <p:ph idx="1"/>
          </p:nvPr>
        </p:nvSpPr>
        <p:spPr/>
        <p:txBody>
          <a:bodyPr>
            <a:normAutofit/>
          </a:bodyPr>
          <a:lstStyle/>
          <a:p>
            <a:pPr algn="l"/>
            <a:r>
              <a:rPr lang="en-US" sz="2400" dirty="0"/>
              <a:t>In a PFI arrangement, the hospital doesn't pay a fixed rent; it buys a service. If the building—or a single room within it—fails to meet strict operational conditions, it is legally declared </a:t>
            </a:r>
            <a:r>
              <a:rPr lang="en-US" sz="2400" b="1" dirty="0"/>
              <a:t>"Unavailable,"</a:t>
            </a:r>
            <a:r>
              <a:rPr lang="en-US" sz="2400" dirty="0"/>
              <a:t> and the hospital automatically docks the private provider's pay.</a:t>
            </a:r>
          </a:p>
          <a:p>
            <a:pPr algn="l"/>
            <a:r>
              <a:rPr lang="en-US" sz="2400" dirty="0"/>
              <a:t>Under the contract, the Operating Theatre is legally classified as "Unavailable" because it breaches the mandatory </a:t>
            </a:r>
            <a:r>
              <a:rPr lang="en-US" sz="2400" b="1" dirty="0"/>
              <a:t>Availability Criteria</a:t>
            </a:r>
            <a:r>
              <a:rPr lang="en-US" sz="2400" dirty="0"/>
              <a:t> outlined in the agreement. To be considered available, a room must pass three distinct tests:</a:t>
            </a:r>
          </a:p>
          <a:p>
            <a:pPr lvl="1" algn="l"/>
            <a:r>
              <a:rPr lang="en-US" sz="2000" b="1" dirty="0"/>
              <a:t>Access:</a:t>
            </a:r>
            <a:r>
              <a:rPr lang="en-US" sz="2000" dirty="0"/>
              <a:t> Can staff and patients safely get into the room? (No, it's flooded).</a:t>
            </a:r>
          </a:p>
          <a:p>
            <a:pPr lvl="1" algn="l"/>
            <a:r>
              <a:rPr lang="en-US" sz="2000" b="1" dirty="0"/>
              <a:t>Safety:</a:t>
            </a:r>
            <a:r>
              <a:rPr lang="en-US" sz="2000" dirty="0"/>
              <a:t> Does it comply with statutory safety laws? (No, standing water with exposed electrical grids).</a:t>
            </a:r>
          </a:p>
          <a:p>
            <a:pPr lvl="1" algn="l"/>
            <a:r>
              <a:rPr lang="en-US" sz="2000" b="1" dirty="0"/>
              <a:t>Environment:</a:t>
            </a:r>
            <a:r>
              <a:rPr lang="en-US" sz="2000" dirty="0"/>
              <a:t> Are temperature, lighting, humidity, and medical gases functioning? (No, the power is out).</a:t>
            </a:r>
          </a:p>
          <a:p>
            <a:pPr algn="l"/>
            <a:endParaRPr lang="en-US" sz="2400" dirty="0"/>
          </a:p>
        </p:txBody>
      </p:sp>
      <p:sp>
        <p:nvSpPr>
          <p:cNvPr id="4" name="Slide Number Placeholder 3">
            <a:extLst>
              <a:ext uri="{FF2B5EF4-FFF2-40B4-BE49-F238E27FC236}">
                <a16:creationId xmlns:a16="http://schemas.microsoft.com/office/drawing/2014/main" id="{9BFE3A24-5C15-71E1-F3CF-89311C8FEA2E}"/>
              </a:ext>
            </a:extLst>
          </p:cNvPr>
          <p:cNvSpPr>
            <a:spLocks noGrp="1"/>
          </p:cNvSpPr>
          <p:nvPr>
            <p:ph type="sldNum" sz="quarter" idx="12"/>
          </p:nvPr>
        </p:nvSpPr>
        <p:spPr/>
        <p:txBody>
          <a:bodyPr/>
          <a:lstStyle/>
          <a:p>
            <a:fld id="{EB241CD2-1E45-42A3-B213-66A034DF9A3B}" type="slidenum">
              <a:rPr lang="en-GB" smtClean="0"/>
              <a:t>48</a:t>
            </a:fld>
            <a:endParaRPr lang="en-GB" dirty="0"/>
          </a:p>
        </p:txBody>
      </p:sp>
    </p:spTree>
    <p:extLst>
      <p:ext uri="{BB962C8B-B14F-4D97-AF65-F5344CB8AC3E}">
        <p14:creationId xmlns:p14="http://schemas.microsoft.com/office/powerpoint/2010/main" val="41666535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FBCB-20ED-361B-62C9-C55813B94652}"/>
              </a:ext>
            </a:extLst>
          </p:cNvPr>
          <p:cNvSpPr>
            <a:spLocks noGrp="1"/>
          </p:cNvSpPr>
          <p:nvPr>
            <p:ph type="title"/>
          </p:nvPr>
        </p:nvSpPr>
        <p:spPr/>
        <p:txBody>
          <a:bodyPr/>
          <a:lstStyle/>
          <a:p>
            <a:r>
              <a:rPr lang="en-US" dirty="0"/>
              <a:t>Penalties in PPP/PFI</a:t>
            </a:r>
          </a:p>
        </p:txBody>
      </p:sp>
      <p:sp>
        <p:nvSpPr>
          <p:cNvPr id="3" name="Content Placeholder 2">
            <a:extLst>
              <a:ext uri="{FF2B5EF4-FFF2-40B4-BE49-F238E27FC236}">
                <a16:creationId xmlns:a16="http://schemas.microsoft.com/office/drawing/2014/main" id="{F889CA1D-F289-B531-6E36-4893AF413FF8}"/>
              </a:ext>
            </a:extLst>
          </p:cNvPr>
          <p:cNvSpPr>
            <a:spLocks noGrp="1"/>
          </p:cNvSpPr>
          <p:nvPr>
            <p:ph idx="1"/>
          </p:nvPr>
        </p:nvSpPr>
        <p:spPr/>
        <p:txBody>
          <a:bodyPr/>
          <a:lstStyle/>
          <a:p>
            <a:pPr algn="l"/>
            <a:r>
              <a:rPr lang="en-US" dirty="0"/>
              <a:t>The Blackburn PFI contract utilizes two distinct penalty pathways that reduce the money paid to the private investor:</a:t>
            </a:r>
          </a:p>
          <a:p>
            <a:pPr lvl="0" algn="l"/>
            <a:r>
              <a:rPr lang="en-US" b="1" dirty="0"/>
              <a:t>Availability Deductions:</a:t>
            </a:r>
            <a:r>
              <a:rPr lang="en-US" dirty="0"/>
              <a:t> Triggered if a specific area of the hospital (like an operating theatre or a ward) cannot be used due to maintenance issues, structural faults, or structural temperature failures. </a:t>
            </a:r>
          </a:p>
          <a:p>
            <a:pPr algn="l"/>
            <a:r>
              <a:rPr lang="en-US" dirty="0"/>
              <a:t>Centre for Health and the Public Interest</a:t>
            </a:r>
          </a:p>
          <a:p>
            <a:pPr lvl="0" algn="l"/>
            <a:r>
              <a:rPr lang="en-US" b="1" dirty="0"/>
              <a:t>Performance Deductions:</a:t>
            </a:r>
            <a:r>
              <a:rPr lang="en-US" dirty="0"/>
              <a:t> Triggered if the facility management services (such as cleaning, catering, or portering handled by the sub-contractors) fall below the agreed Key Performance Indicators (KPIs).</a:t>
            </a:r>
          </a:p>
          <a:p>
            <a:pPr algn="l"/>
            <a:endParaRPr lang="en-US" dirty="0"/>
          </a:p>
        </p:txBody>
      </p:sp>
      <p:sp>
        <p:nvSpPr>
          <p:cNvPr id="4" name="Slide Number Placeholder 3">
            <a:extLst>
              <a:ext uri="{FF2B5EF4-FFF2-40B4-BE49-F238E27FC236}">
                <a16:creationId xmlns:a16="http://schemas.microsoft.com/office/drawing/2014/main" id="{56BD5060-343B-ED49-B8B7-7D21DD7D1A02}"/>
              </a:ext>
            </a:extLst>
          </p:cNvPr>
          <p:cNvSpPr>
            <a:spLocks noGrp="1"/>
          </p:cNvSpPr>
          <p:nvPr>
            <p:ph type="sldNum" sz="quarter" idx="12"/>
          </p:nvPr>
        </p:nvSpPr>
        <p:spPr/>
        <p:txBody>
          <a:bodyPr/>
          <a:lstStyle/>
          <a:p>
            <a:fld id="{EB241CD2-1E45-42A3-B213-66A034DF9A3B}" type="slidenum">
              <a:rPr lang="en-GB" smtClean="0"/>
              <a:t>49</a:t>
            </a:fld>
            <a:endParaRPr lang="en-GB" dirty="0"/>
          </a:p>
        </p:txBody>
      </p:sp>
    </p:spTree>
    <p:extLst>
      <p:ext uri="{BB962C8B-B14F-4D97-AF65-F5344CB8AC3E}">
        <p14:creationId xmlns:p14="http://schemas.microsoft.com/office/powerpoint/2010/main" val="39875475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2" name="Google Shape;182;p20"/>
          <p:cNvSpPr txBox="1"/>
          <p:nvPr/>
        </p:nvSpPr>
        <p:spPr>
          <a:xfrm>
            <a:off x="1143000" y="2938462"/>
            <a:ext cx="4500562" cy="4000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1" i="0" u="none" strike="noStrike" cap="none">
                <a:solidFill>
                  <a:srgbClr val="008080"/>
                </a:solidFill>
                <a:latin typeface="Poppins"/>
                <a:ea typeface="Poppins"/>
                <a:cs typeface="Poppins"/>
                <a:sym typeface="Poppins"/>
              </a:rPr>
              <a:t>Delay &amp; Cost Overruns</a:t>
            </a:r>
            <a:endParaRPr/>
          </a:p>
        </p:txBody>
      </p:sp>
      <p:sp>
        <p:nvSpPr>
          <p:cNvPr id="183" name="Google Shape;183;p20"/>
          <p:cNvSpPr txBox="1"/>
          <p:nvPr/>
        </p:nvSpPr>
        <p:spPr>
          <a:xfrm>
            <a:off x="1143000" y="3481387"/>
            <a:ext cx="4286250" cy="1477328"/>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a:solidFill>
                  <a:srgbClr val="4A5568"/>
                </a:solidFill>
                <a:latin typeface="Arial" panose="020B0604020202020204" pitchFamily="34" charset="0"/>
                <a:ea typeface="Lato"/>
                <a:cs typeface="Arial" panose="020B0604020202020204" pitchFamily="34" charset="0"/>
                <a:sym typeface="Lato"/>
              </a:rPr>
              <a:t>The Private Partner typically bears 100% of the risk for construction timeline slippage. Delays result in "Liquidated Damages" and postponed availability payments, protecting the public purse.</a:t>
            </a:r>
            <a:endParaRPr dirty="0">
              <a:latin typeface="Arial" panose="020B0604020202020204" pitchFamily="34" charset="0"/>
              <a:cs typeface="Arial" panose="020B0604020202020204" pitchFamily="34" charset="0"/>
            </a:endParaRPr>
          </a:p>
        </p:txBody>
      </p:sp>
      <p:sp>
        <p:nvSpPr>
          <p:cNvPr id="184" name="Google Shape;184;p20"/>
          <p:cNvSpPr txBox="1"/>
          <p:nvPr/>
        </p:nvSpPr>
        <p:spPr>
          <a:xfrm>
            <a:off x="6762750" y="2938462"/>
            <a:ext cx="4500562" cy="4000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1" i="0" u="none" strike="noStrike" cap="none">
                <a:solidFill>
                  <a:srgbClr val="008080"/>
                </a:solidFill>
                <a:latin typeface="Poppins"/>
                <a:ea typeface="Poppins"/>
                <a:cs typeface="Poppins"/>
                <a:sym typeface="Poppins"/>
              </a:rPr>
              <a:t>Technological Obsolescence</a:t>
            </a:r>
            <a:endParaRPr/>
          </a:p>
        </p:txBody>
      </p:sp>
      <p:sp>
        <p:nvSpPr>
          <p:cNvPr id="185" name="Google Shape;185;p20"/>
          <p:cNvSpPr txBox="1"/>
          <p:nvPr/>
        </p:nvSpPr>
        <p:spPr>
          <a:xfrm>
            <a:off x="6762750" y="3481387"/>
            <a:ext cx="4286250" cy="1477328"/>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dirty="0">
                <a:solidFill>
                  <a:srgbClr val="4A5568"/>
                </a:solidFill>
                <a:latin typeface="Arial" panose="020B0604020202020204" pitchFamily="34" charset="0"/>
                <a:ea typeface="Lato"/>
                <a:cs typeface="Arial" panose="020B0604020202020204" pitchFamily="34" charset="0"/>
                <a:sym typeface="Lato"/>
              </a:rPr>
              <a:t>Contracts include "Lifecycle Refresh" clauses, ensuring the private partner upgrades high-value medical tech periodically, preventing the hospital from falling behind clinical standards.</a:t>
            </a:r>
            <a:endParaRPr dirty="0">
              <a:latin typeface="Arial" panose="020B0604020202020204" pitchFamily="34" charset="0"/>
              <a:cs typeface="Arial" panose="020B0604020202020204" pitchFamily="34" charset="0"/>
            </a:endParaRPr>
          </a:p>
        </p:txBody>
      </p:sp>
      <p:sp>
        <p:nvSpPr>
          <p:cNvPr id="186" name="Google Shape;186;p20"/>
          <p:cNvSpPr txBox="1"/>
          <p:nvPr/>
        </p:nvSpPr>
        <p:spPr>
          <a:xfrm>
            <a:off x="952500" y="571500"/>
            <a:ext cx="11001375" cy="46166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000" i="0" u="none" strike="noStrike" cap="none" dirty="0">
                <a:solidFill>
                  <a:srgbClr val="1A365D"/>
                </a:solidFill>
                <a:latin typeface="Arial" panose="020B0604020202020204" pitchFamily="34" charset="0"/>
                <a:ea typeface="Poppins SemiBold"/>
                <a:cs typeface="Arial" panose="020B0604020202020204" pitchFamily="34" charset="0"/>
                <a:sym typeface="Poppins SemiBold"/>
              </a:rPr>
              <a:t>Managing Construction Risk</a:t>
            </a:r>
            <a:endParaRPr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65889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3" name="Google Shape;93;p14" descr="image.png"/>
          <p:cNvPicPr preferRelativeResize="0"/>
          <p:nvPr/>
        </p:nvPicPr>
        <p:blipFill rotWithShape="1">
          <a:blip r:embed="rId3">
            <a:alphaModFix/>
          </a:blip>
          <a:srcRect/>
          <a:stretch/>
        </p:blipFill>
        <p:spPr>
          <a:xfrm>
            <a:off x="762000" y="2151608"/>
            <a:ext cx="5143500" cy="3190875"/>
          </a:xfrm>
          <a:prstGeom prst="rect">
            <a:avLst/>
          </a:prstGeom>
          <a:noFill/>
          <a:ln>
            <a:noFill/>
          </a:ln>
        </p:spPr>
      </p:pic>
      <p:pic>
        <p:nvPicPr>
          <p:cNvPr id="94" name="Google Shape;94;p14" descr="image.png"/>
          <p:cNvPicPr preferRelativeResize="0"/>
          <p:nvPr/>
        </p:nvPicPr>
        <p:blipFill rotWithShape="1">
          <a:blip r:embed="rId4">
            <a:alphaModFix/>
          </a:blip>
          <a:srcRect/>
          <a:stretch/>
        </p:blipFill>
        <p:spPr>
          <a:xfrm>
            <a:off x="6286500" y="2151608"/>
            <a:ext cx="5143500" cy="3190875"/>
          </a:xfrm>
          <a:prstGeom prst="rect">
            <a:avLst/>
          </a:prstGeom>
          <a:noFill/>
          <a:ln>
            <a:noFill/>
          </a:ln>
        </p:spPr>
      </p:pic>
      <p:sp>
        <p:nvSpPr>
          <p:cNvPr id="95" name="Google Shape;95;p14"/>
          <p:cNvSpPr txBox="1"/>
          <p:nvPr/>
        </p:nvSpPr>
        <p:spPr>
          <a:xfrm>
            <a:off x="1152525" y="2542133"/>
            <a:ext cx="4580572" cy="3333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a:solidFill>
                  <a:srgbClr val="008080"/>
                </a:solidFill>
                <a:latin typeface="Poppins SemiBold"/>
                <a:ea typeface="Poppins SemiBold"/>
                <a:cs typeface="Poppins SemiBold"/>
                <a:sym typeface="Poppins SemiBold"/>
              </a:rPr>
              <a:t>EIB Financing Terms</a:t>
            </a:r>
            <a:endParaRPr/>
          </a:p>
        </p:txBody>
      </p:sp>
      <p:sp>
        <p:nvSpPr>
          <p:cNvPr id="96" name="Google Shape;96;p14"/>
          <p:cNvSpPr txBox="1"/>
          <p:nvPr/>
        </p:nvSpPr>
        <p:spPr>
          <a:xfrm>
            <a:off x="6677025" y="2542133"/>
            <a:ext cx="4580572" cy="3333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a:solidFill>
                  <a:srgbClr val="008080"/>
                </a:solidFill>
                <a:latin typeface="Poppins SemiBold"/>
                <a:ea typeface="Poppins SemiBold"/>
                <a:cs typeface="Poppins SemiBold"/>
                <a:sym typeface="Poppins SemiBold"/>
              </a:rPr>
              <a:t>Concession Structure</a:t>
            </a:r>
            <a:endParaRPr/>
          </a:p>
        </p:txBody>
      </p:sp>
      <p:sp>
        <p:nvSpPr>
          <p:cNvPr id="97" name="Google Shape;97;p14"/>
          <p:cNvSpPr txBox="1"/>
          <p:nvPr/>
        </p:nvSpPr>
        <p:spPr>
          <a:xfrm>
            <a:off x="1390650" y="3066008"/>
            <a:ext cx="4124325"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a:solidFill>
                  <a:srgbClr val="4A5568"/>
                </a:solidFill>
                <a:latin typeface="Arial" panose="020B0604020202020204" pitchFamily="34" charset="0"/>
                <a:ea typeface="Lato"/>
                <a:cs typeface="Arial" panose="020B0604020202020204" pitchFamily="34" charset="0"/>
                <a:sym typeface="Lato"/>
              </a:rPr>
              <a:t>Loan Capital:</a:t>
            </a:r>
            <a:r>
              <a:rPr lang="en-US" sz="1275" b="0" i="0" u="none" strike="noStrike" cap="none" dirty="0">
                <a:solidFill>
                  <a:srgbClr val="4A5568"/>
                </a:solidFill>
                <a:latin typeface="Arial" panose="020B0604020202020204" pitchFamily="34" charset="0"/>
                <a:ea typeface="Lato"/>
                <a:cs typeface="Arial" panose="020B0604020202020204" pitchFamily="34" charset="0"/>
                <a:sym typeface="Lato"/>
              </a:rPr>
              <a:t> £50 million (approx. €80.4 million) structured through index-linked bond issues.</a:t>
            </a:r>
            <a:endParaRPr dirty="0">
              <a:latin typeface="Arial" panose="020B0604020202020204" pitchFamily="34" charset="0"/>
              <a:cs typeface="Arial" panose="020B0604020202020204" pitchFamily="34" charset="0"/>
            </a:endParaRPr>
          </a:p>
        </p:txBody>
      </p:sp>
      <p:sp>
        <p:nvSpPr>
          <p:cNvPr id="98" name="Google Shape;98;p14"/>
          <p:cNvSpPr txBox="1"/>
          <p:nvPr/>
        </p:nvSpPr>
        <p:spPr>
          <a:xfrm>
            <a:off x="1390650" y="3694658"/>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a:solidFill>
                  <a:srgbClr val="4A5568"/>
                </a:solidFill>
                <a:latin typeface="Lato"/>
                <a:ea typeface="Lato"/>
                <a:cs typeface="Lato"/>
                <a:sym typeface="Lato"/>
              </a:rPr>
              <a:t>AAA Advantage:</a:t>
            </a:r>
            <a:r>
              <a:rPr lang="en-US" sz="1275" b="0" i="0" u="none" strike="noStrike" cap="none" dirty="0">
                <a:solidFill>
                  <a:srgbClr val="4A5568"/>
                </a:solidFill>
                <a:latin typeface="Lato"/>
                <a:ea typeface="Lato"/>
                <a:cs typeface="Lato"/>
                <a:sym typeface="Lato"/>
              </a:rPr>
              <a:t> Leveraged EIB's sovereign credit rating to obtain highly competitive, long-maturity funding.</a:t>
            </a:r>
            <a:endParaRPr dirty="0"/>
          </a:p>
        </p:txBody>
      </p:sp>
      <p:sp>
        <p:nvSpPr>
          <p:cNvPr id="99" name="Google Shape;99;p14"/>
          <p:cNvSpPr txBox="1"/>
          <p:nvPr/>
        </p:nvSpPr>
        <p:spPr>
          <a:xfrm>
            <a:off x="1390650" y="4323308"/>
            <a:ext cx="4124325" cy="588623"/>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dirty="0">
                <a:solidFill>
                  <a:srgbClr val="4A5568"/>
                </a:solidFill>
                <a:latin typeface="Arial" panose="020B0604020202020204" pitchFamily="34" charset="0"/>
                <a:ea typeface="Lato"/>
                <a:cs typeface="Arial" panose="020B0604020202020204" pitchFamily="34" charset="0"/>
                <a:sym typeface="Lato"/>
              </a:rPr>
              <a:t>Public</a:t>
            </a:r>
            <a:r>
              <a:rPr lang="en-US" sz="1275" b="1" i="0" u="none" strike="noStrike" cap="none" dirty="0">
                <a:solidFill>
                  <a:srgbClr val="4A5568"/>
                </a:solidFill>
                <a:latin typeface="Lato"/>
                <a:ea typeface="Lato"/>
                <a:cs typeface="Lato"/>
                <a:sym typeface="Lato"/>
              </a:rPr>
              <a:t> Promoter:</a:t>
            </a:r>
            <a:r>
              <a:rPr lang="en-US" sz="1275" b="0" i="0" u="none" strike="noStrike" cap="none" dirty="0">
                <a:solidFill>
                  <a:srgbClr val="4A5568"/>
                </a:solidFill>
                <a:latin typeface="Lato"/>
                <a:ea typeface="Lato"/>
                <a:cs typeface="Lato"/>
                <a:sym typeface="Lato"/>
              </a:rPr>
              <a:t> Blackburn, Hyndburn &amp; Ribble Valley Health Care NHS Trust.</a:t>
            </a:r>
            <a:endParaRPr dirty="0"/>
          </a:p>
        </p:txBody>
      </p:sp>
      <p:sp>
        <p:nvSpPr>
          <p:cNvPr id="100" name="Google Shape;100;p14"/>
          <p:cNvSpPr txBox="1"/>
          <p:nvPr/>
        </p:nvSpPr>
        <p:spPr>
          <a:xfrm>
            <a:off x="6915150" y="3066008"/>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a:solidFill>
                  <a:srgbClr val="4A5568"/>
                </a:solidFill>
                <a:latin typeface="Lato"/>
                <a:ea typeface="Lato"/>
                <a:cs typeface="Lato"/>
                <a:sym typeface="Lato"/>
              </a:rPr>
              <a:t>Consortium Partner:</a:t>
            </a:r>
            <a:r>
              <a:rPr lang="en-US" sz="1275" b="0" i="0" u="none" strike="noStrike" cap="none">
                <a:solidFill>
                  <a:srgbClr val="4A5568"/>
                </a:solidFill>
                <a:latin typeface="Lato"/>
                <a:ea typeface="Lato"/>
                <a:cs typeface="Lato"/>
                <a:sym typeface="Lato"/>
              </a:rPr>
              <a:t> Consort Healthcare (Blackburn) Limited (a special purpose concession company).</a:t>
            </a:r>
            <a:endParaRPr/>
          </a:p>
        </p:txBody>
      </p:sp>
      <p:sp>
        <p:nvSpPr>
          <p:cNvPr id="101" name="Google Shape;101;p14"/>
          <p:cNvSpPr txBox="1"/>
          <p:nvPr/>
        </p:nvSpPr>
        <p:spPr>
          <a:xfrm>
            <a:off x="6915150" y="3694658"/>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a:solidFill>
                  <a:srgbClr val="4A5568"/>
                </a:solidFill>
                <a:latin typeface="Lato"/>
                <a:ea typeface="Lato"/>
                <a:cs typeface="Lato"/>
                <a:sym typeface="Lato"/>
              </a:rPr>
              <a:t>Contract Duration:</a:t>
            </a:r>
            <a:r>
              <a:rPr lang="en-US" sz="1275" b="0" i="0" u="none" strike="noStrike" cap="none">
                <a:solidFill>
                  <a:srgbClr val="4A5568"/>
                </a:solidFill>
                <a:latin typeface="Lato"/>
                <a:ea typeface="Lato"/>
                <a:cs typeface="Lato"/>
                <a:sym typeface="Lato"/>
              </a:rPr>
              <a:t> A 38-year concession signed on July 2, 2003, for design, build, and finance.</a:t>
            </a:r>
            <a:endParaRPr/>
          </a:p>
        </p:txBody>
      </p:sp>
      <p:sp>
        <p:nvSpPr>
          <p:cNvPr id="102" name="Google Shape;102;p14"/>
          <p:cNvSpPr txBox="1"/>
          <p:nvPr/>
        </p:nvSpPr>
        <p:spPr>
          <a:xfrm>
            <a:off x="6915150" y="4323308"/>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1" i="0" u="none" strike="noStrike" cap="none">
                <a:solidFill>
                  <a:srgbClr val="4A5568"/>
                </a:solidFill>
                <a:latin typeface="Lato"/>
                <a:ea typeface="Lato"/>
                <a:cs typeface="Lato"/>
                <a:sym typeface="Lato"/>
              </a:rPr>
              <a:t>Operations Scope:</a:t>
            </a:r>
            <a:r>
              <a:rPr lang="en-US" sz="1275" b="0" i="0" u="none" strike="noStrike" cap="none">
                <a:solidFill>
                  <a:srgbClr val="4A5568"/>
                </a:solidFill>
                <a:latin typeface="Lato"/>
                <a:ea typeface="Lato"/>
                <a:cs typeface="Lato"/>
                <a:sym typeface="Lato"/>
              </a:rPr>
              <a:t> Responsibility for non-clinical facilities maintenance and basic support services.</a:t>
            </a:r>
            <a:endParaRPr/>
          </a:p>
        </p:txBody>
      </p:sp>
      <p:sp>
        <p:nvSpPr>
          <p:cNvPr id="103" name="Google Shape;103;p14"/>
          <p:cNvSpPr txBox="1"/>
          <p:nvPr/>
        </p:nvSpPr>
        <p:spPr>
          <a:xfrm>
            <a:off x="1152525" y="3018383"/>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C59B27"/>
                </a:solidFill>
                <a:latin typeface="Lato"/>
                <a:ea typeface="Lato"/>
                <a:cs typeface="Lato"/>
                <a:sym typeface="Lato"/>
              </a:rPr>
              <a:t>•</a:t>
            </a:r>
            <a:endParaRPr/>
          </a:p>
        </p:txBody>
      </p:sp>
      <p:sp>
        <p:nvSpPr>
          <p:cNvPr id="104" name="Google Shape;104;p14"/>
          <p:cNvSpPr txBox="1"/>
          <p:nvPr/>
        </p:nvSpPr>
        <p:spPr>
          <a:xfrm>
            <a:off x="1152525" y="3647033"/>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C59B27"/>
                </a:solidFill>
                <a:latin typeface="Lato"/>
                <a:ea typeface="Lato"/>
                <a:cs typeface="Lato"/>
                <a:sym typeface="Lato"/>
              </a:rPr>
              <a:t>•</a:t>
            </a:r>
            <a:endParaRPr/>
          </a:p>
        </p:txBody>
      </p:sp>
      <p:sp>
        <p:nvSpPr>
          <p:cNvPr id="105" name="Google Shape;105;p14"/>
          <p:cNvSpPr txBox="1"/>
          <p:nvPr/>
        </p:nvSpPr>
        <p:spPr>
          <a:xfrm>
            <a:off x="1152525" y="4275683"/>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C59B27"/>
                </a:solidFill>
                <a:latin typeface="Lato"/>
                <a:ea typeface="Lato"/>
                <a:cs typeface="Lato"/>
                <a:sym typeface="Lato"/>
              </a:rPr>
              <a:t>•</a:t>
            </a:r>
            <a:endParaRPr/>
          </a:p>
        </p:txBody>
      </p:sp>
      <p:sp>
        <p:nvSpPr>
          <p:cNvPr id="106" name="Google Shape;106;p14"/>
          <p:cNvSpPr txBox="1"/>
          <p:nvPr/>
        </p:nvSpPr>
        <p:spPr>
          <a:xfrm>
            <a:off x="6677025" y="3018383"/>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C59B27"/>
                </a:solidFill>
                <a:latin typeface="Lato"/>
                <a:ea typeface="Lato"/>
                <a:cs typeface="Lato"/>
                <a:sym typeface="Lato"/>
              </a:rPr>
              <a:t>•</a:t>
            </a:r>
            <a:endParaRPr/>
          </a:p>
        </p:txBody>
      </p:sp>
      <p:sp>
        <p:nvSpPr>
          <p:cNvPr id="107" name="Google Shape;107;p14"/>
          <p:cNvSpPr txBox="1"/>
          <p:nvPr/>
        </p:nvSpPr>
        <p:spPr>
          <a:xfrm>
            <a:off x="6677025" y="3647033"/>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C59B27"/>
                </a:solidFill>
                <a:latin typeface="Lato"/>
                <a:ea typeface="Lato"/>
                <a:cs typeface="Lato"/>
                <a:sym typeface="Lato"/>
              </a:rPr>
              <a:t>•</a:t>
            </a:r>
            <a:endParaRPr/>
          </a:p>
        </p:txBody>
      </p:sp>
      <p:sp>
        <p:nvSpPr>
          <p:cNvPr id="108" name="Google Shape;108;p14"/>
          <p:cNvSpPr txBox="1"/>
          <p:nvPr/>
        </p:nvSpPr>
        <p:spPr>
          <a:xfrm>
            <a:off x="6677025" y="4275683"/>
            <a:ext cx="133350" cy="3429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800" b="0" i="0" u="none" strike="noStrike" cap="none">
                <a:solidFill>
                  <a:srgbClr val="C59B27"/>
                </a:solidFill>
                <a:latin typeface="Lato"/>
                <a:ea typeface="Lato"/>
                <a:cs typeface="Lato"/>
                <a:sym typeface="Lato"/>
              </a:rPr>
              <a:t>•</a:t>
            </a:r>
            <a:endParaRPr/>
          </a:p>
        </p:txBody>
      </p:sp>
      <p:sp>
        <p:nvSpPr>
          <p:cNvPr id="109" name="Google Shape;109;p14"/>
          <p:cNvSpPr txBox="1"/>
          <p:nvPr/>
        </p:nvSpPr>
        <p:spPr>
          <a:xfrm>
            <a:off x="904875" y="571500"/>
            <a:ext cx="11051381" cy="398115"/>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a:solidFill>
                  <a:srgbClr val="0F213A"/>
                </a:solidFill>
                <a:latin typeface="Poppins SemiBold"/>
                <a:ea typeface="Poppins SemiBold"/>
                <a:cs typeface="Poppins SemiBold"/>
                <a:sym typeface="Poppins SemiBold"/>
              </a:rPr>
              <a:t>The £50M </a:t>
            </a:r>
            <a:r>
              <a:rPr lang="en-US" sz="2850" b="0" i="0" u="none" strike="noStrike" cap="none">
                <a:solidFill>
                  <a:srgbClr val="C59B27"/>
                </a:solidFill>
                <a:latin typeface="Poppins SemiBold"/>
                <a:ea typeface="Poppins SemiBold"/>
                <a:cs typeface="Poppins SemiBold"/>
                <a:sym typeface="Poppins SemiBold"/>
              </a:rPr>
              <a:t>Funding Framework</a:t>
            </a:r>
            <a:endParaRPr/>
          </a:p>
        </p:txBody>
      </p:sp>
    </p:spTree>
    <p:extLst>
      <p:ext uri="{BB962C8B-B14F-4D97-AF65-F5344CB8AC3E}">
        <p14:creationId xmlns:p14="http://schemas.microsoft.com/office/powerpoint/2010/main" val="847898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FB078-B265-9077-B419-1AE82F397458}"/>
              </a:ext>
            </a:extLst>
          </p:cNvPr>
          <p:cNvSpPr>
            <a:spLocks noGrp="1"/>
          </p:cNvSpPr>
          <p:nvPr>
            <p:ph type="title"/>
          </p:nvPr>
        </p:nvSpPr>
        <p:spPr/>
        <p:txBody>
          <a:bodyPr/>
          <a:lstStyle/>
          <a:p>
            <a:r>
              <a:rPr lang="en-US" dirty="0"/>
              <a:t>Illustrative Diagram</a:t>
            </a:r>
          </a:p>
        </p:txBody>
      </p:sp>
      <p:sp>
        <p:nvSpPr>
          <p:cNvPr id="3" name="Content Placeholder 2">
            <a:extLst>
              <a:ext uri="{FF2B5EF4-FFF2-40B4-BE49-F238E27FC236}">
                <a16:creationId xmlns:a16="http://schemas.microsoft.com/office/drawing/2014/main" id="{BEA774F1-AEA8-F798-45E8-18F60192776E}"/>
              </a:ext>
            </a:extLst>
          </p:cNvPr>
          <p:cNvSpPr>
            <a:spLocks noGrp="1"/>
          </p:cNvSpPr>
          <p:nvPr>
            <p:ph idx="1"/>
          </p:nvPr>
        </p:nvSpPr>
        <p:spPr>
          <a:xfrm>
            <a:off x="406401" y="1133856"/>
            <a:ext cx="10420095" cy="4768923"/>
          </a:xfrm>
        </p:spPr>
        <p:txBody>
          <a:bodyPr/>
          <a:lstStyle/>
          <a:p>
            <a:r>
              <a:rPr lang="en-US" dirty="0"/>
              <a:t>The private investment fund (the SPV) doesn't absorb this loss. Under the </a:t>
            </a:r>
            <a:r>
              <a:rPr lang="en-US" b="1" dirty="0"/>
              <a:t>"Pass-Through" architecture</a:t>
            </a:r>
            <a:r>
              <a:rPr lang="en-US" dirty="0"/>
              <a:t> of the contract, the SPV instantly forwards the deduction down to the </a:t>
            </a:r>
            <a:r>
              <a:rPr lang="en-US" b="1" dirty="0"/>
              <a:t>Hard FM Provider</a:t>
            </a:r>
            <a:r>
              <a:rPr lang="en-US" dirty="0"/>
              <a:t> (the maintenance sub-contractor on the hook for the repairs, such as Equans or Mitie). The sub-contractor must accept the financial hit on their own balance sheet, insulating the project lenders and equity investors from operational failures.</a:t>
            </a:r>
          </a:p>
        </p:txBody>
      </p:sp>
      <p:sp>
        <p:nvSpPr>
          <p:cNvPr id="4" name="Slide Number Placeholder 3">
            <a:extLst>
              <a:ext uri="{FF2B5EF4-FFF2-40B4-BE49-F238E27FC236}">
                <a16:creationId xmlns:a16="http://schemas.microsoft.com/office/drawing/2014/main" id="{B1EAB82C-2BEA-B068-2B37-AE8EDB2F7450}"/>
              </a:ext>
            </a:extLst>
          </p:cNvPr>
          <p:cNvSpPr>
            <a:spLocks noGrp="1"/>
          </p:cNvSpPr>
          <p:nvPr>
            <p:ph type="sldNum" sz="quarter" idx="12"/>
          </p:nvPr>
        </p:nvSpPr>
        <p:spPr/>
        <p:txBody>
          <a:bodyPr/>
          <a:lstStyle/>
          <a:p>
            <a:fld id="{EB241CD2-1E45-42A3-B213-66A034DF9A3B}" type="slidenum">
              <a:rPr lang="en-GB" smtClean="0"/>
              <a:t>52</a:t>
            </a:fld>
            <a:endParaRPr lang="en-GB" dirty="0"/>
          </a:p>
        </p:txBody>
      </p:sp>
      <p:pic>
        <p:nvPicPr>
          <p:cNvPr id="6" name="Picture 5">
            <a:extLst>
              <a:ext uri="{FF2B5EF4-FFF2-40B4-BE49-F238E27FC236}">
                <a16:creationId xmlns:a16="http://schemas.microsoft.com/office/drawing/2014/main" id="{AD7FF9FF-7F0E-CABC-4862-831A7EEC6A84}"/>
              </a:ext>
            </a:extLst>
          </p:cNvPr>
          <p:cNvPicPr>
            <a:picLocks noChangeAspect="1"/>
          </p:cNvPicPr>
          <p:nvPr/>
        </p:nvPicPr>
        <p:blipFill>
          <a:blip r:embed="rId2"/>
          <a:stretch>
            <a:fillRect/>
          </a:stretch>
        </p:blipFill>
        <p:spPr>
          <a:xfrm>
            <a:off x="3249381" y="2859681"/>
            <a:ext cx="5108235" cy="3043098"/>
          </a:xfrm>
          <a:prstGeom prst="rect">
            <a:avLst/>
          </a:prstGeom>
        </p:spPr>
      </p:pic>
    </p:spTree>
    <p:extLst>
      <p:ext uri="{BB962C8B-B14F-4D97-AF65-F5344CB8AC3E}">
        <p14:creationId xmlns:p14="http://schemas.microsoft.com/office/powerpoint/2010/main" val="20121255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C13D8-2C30-FFC3-F592-8011F12A4558}"/>
              </a:ext>
            </a:extLst>
          </p:cNvPr>
          <p:cNvSpPr>
            <a:spLocks noGrp="1"/>
          </p:cNvSpPr>
          <p:nvPr>
            <p:ph type="ctrTitle"/>
          </p:nvPr>
        </p:nvSpPr>
        <p:spPr/>
        <p:txBody>
          <a:bodyPr/>
          <a:lstStyle/>
          <a:p>
            <a:r>
              <a:rPr lang="en-US" dirty="0"/>
              <a:t>Nuanced Issue 1: PPA Term</a:t>
            </a:r>
          </a:p>
        </p:txBody>
      </p:sp>
    </p:spTree>
    <p:extLst>
      <p:ext uri="{BB962C8B-B14F-4D97-AF65-F5344CB8AC3E}">
        <p14:creationId xmlns:p14="http://schemas.microsoft.com/office/powerpoint/2010/main" val="17487505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A3282-2399-67EA-E467-602D20963854}"/>
              </a:ext>
            </a:extLst>
          </p:cNvPr>
          <p:cNvSpPr>
            <a:spLocks noGrp="1"/>
          </p:cNvSpPr>
          <p:nvPr>
            <p:ph type="title"/>
          </p:nvPr>
        </p:nvSpPr>
        <p:spPr/>
        <p:txBody>
          <a:bodyPr/>
          <a:lstStyle/>
          <a:p>
            <a:r>
              <a:rPr lang="en-US" dirty="0"/>
              <a:t>Make and Argument for Long-term or Short-term PPAs</a:t>
            </a:r>
          </a:p>
        </p:txBody>
      </p:sp>
      <p:sp>
        <p:nvSpPr>
          <p:cNvPr id="6" name="Text Placeholder 5">
            <a:extLst>
              <a:ext uri="{FF2B5EF4-FFF2-40B4-BE49-F238E27FC236}">
                <a16:creationId xmlns:a16="http://schemas.microsoft.com/office/drawing/2014/main" id="{B2AB8324-CCF5-5E19-A44C-E0EFAA388F04}"/>
              </a:ext>
            </a:extLst>
          </p:cNvPr>
          <p:cNvSpPr>
            <a:spLocks noGrp="1"/>
          </p:cNvSpPr>
          <p:nvPr>
            <p:ph type="body" idx="1"/>
          </p:nvPr>
        </p:nvSpPr>
        <p:spPr/>
        <p:txBody>
          <a:bodyPr/>
          <a:lstStyle/>
          <a:p>
            <a:r>
              <a:rPr lang="en-US" dirty="0"/>
              <a:t>What is the definition of IRR</a:t>
            </a:r>
          </a:p>
          <a:p>
            <a:r>
              <a:rPr lang="en-US" dirty="0"/>
              <a:t>What is the effect of IRR with longer PPA terms</a:t>
            </a:r>
          </a:p>
          <a:p>
            <a:r>
              <a:rPr lang="en-US" dirty="0"/>
              <a:t>What is really wrong with the IRR</a:t>
            </a:r>
          </a:p>
        </p:txBody>
      </p:sp>
      <p:sp>
        <p:nvSpPr>
          <p:cNvPr id="4" name="Slide Number Placeholder 3">
            <a:extLst>
              <a:ext uri="{FF2B5EF4-FFF2-40B4-BE49-F238E27FC236}">
                <a16:creationId xmlns:a16="http://schemas.microsoft.com/office/drawing/2014/main" id="{43B0FF0B-B568-6B7D-2577-9661AF09FC02}"/>
              </a:ext>
            </a:extLst>
          </p:cNvPr>
          <p:cNvSpPr>
            <a:spLocks noGrp="1"/>
          </p:cNvSpPr>
          <p:nvPr>
            <p:ph type="sldNum" sz="quarter" idx="12"/>
          </p:nvPr>
        </p:nvSpPr>
        <p:spPr/>
        <p:txBody>
          <a:bodyPr/>
          <a:lstStyle/>
          <a:p>
            <a:fld id="{EB241CD2-1E45-42A3-B213-66A034DF9A3B}" type="slidenum">
              <a:rPr lang="en-GB" smtClean="0"/>
              <a:t>54</a:t>
            </a:fld>
            <a:endParaRPr lang="en-GB" dirty="0"/>
          </a:p>
        </p:txBody>
      </p:sp>
    </p:spTree>
    <p:extLst>
      <p:ext uri="{BB962C8B-B14F-4D97-AF65-F5344CB8AC3E}">
        <p14:creationId xmlns:p14="http://schemas.microsoft.com/office/powerpoint/2010/main" val="15706678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969FE-FF48-6059-613E-28C6D6F7D2D8}"/>
              </a:ext>
            </a:extLst>
          </p:cNvPr>
          <p:cNvSpPr>
            <a:spLocks noGrp="1"/>
          </p:cNvSpPr>
          <p:nvPr>
            <p:ph type="title"/>
          </p:nvPr>
        </p:nvSpPr>
        <p:spPr/>
        <p:txBody>
          <a:bodyPr/>
          <a:lstStyle/>
          <a:p>
            <a:r>
              <a:rPr lang="en-US" dirty="0"/>
              <a:t>How Long Should the PPA Life Be to Promote Low Cost</a:t>
            </a:r>
          </a:p>
        </p:txBody>
      </p:sp>
      <p:sp>
        <p:nvSpPr>
          <p:cNvPr id="3" name="Content Placeholder 2">
            <a:extLst>
              <a:ext uri="{FF2B5EF4-FFF2-40B4-BE49-F238E27FC236}">
                <a16:creationId xmlns:a16="http://schemas.microsoft.com/office/drawing/2014/main" id="{A527DB40-C7E0-3766-CD6B-0BFE6F6E032F}"/>
              </a:ext>
            </a:extLst>
          </p:cNvPr>
          <p:cNvSpPr>
            <a:spLocks noGrp="1"/>
          </p:cNvSpPr>
          <p:nvPr>
            <p:ph idx="1"/>
          </p:nvPr>
        </p:nvSpPr>
        <p:spPr/>
        <p:txBody>
          <a:bodyPr>
            <a:normAutofit/>
          </a:bodyPr>
          <a:lstStyle/>
          <a:p>
            <a:r>
              <a:rPr lang="en-US" sz="2400" dirty="0"/>
              <a:t>Arguments for Short PPA Term</a:t>
            </a:r>
          </a:p>
          <a:p>
            <a:pPr lvl="1"/>
            <a:r>
              <a:rPr lang="en-US" sz="2000" dirty="0"/>
              <a:t>Off-taker can revise pricing and terms from current conditions</a:t>
            </a:r>
          </a:p>
          <a:p>
            <a:pPr lvl="1"/>
            <a:r>
              <a:rPr lang="en-US" sz="2000" dirty="0"/>
              <a:t>Case 1: Do not need plant – will not have to renew</a:t>
            </a:r>
          </a:p>
          <a:p>
            <a:pPr lvl="1"/>
            <a:r>
              <a:rPr lang="en-US" sz="2000" dirty="0"/>
              <a:t>Case 2: Need plant – can negotiate</a:t>
            </a:r>
          </a:p>
          <a:p>
            <a:pPr lvl="1"/>
            <a:r>
              <a:rPr lang="en-US" sz="2000" dirty="0"/>
              <a:t>Argument that bidder will be aggressive with assumed renewal</a:t>
            </a:r>
          </a:p>
          <a:p>
            <a:pPr lvl="1"/>
            <a:r>
              <a:rPr lang="en-US" sz="2000" dirty="0"/>
              <a:t>Can justify the economics of the plant with merchant pricing</a:t>
            </a:r>
          </a:p>
          <a:p>
            <a:r>
              <a:rPr lang="en-US" sz="2400" dirty="0"/>
              <a:t>Arguments for Long PPA Term</a:t>
            </a:r>
          </a:p>
          <a:p>
            <a:pPr lvl="1"/>
            <a:r>
              <a:rPr lang="en-US" sz="2000" dirty="0"/>
              <a:t>Investor assigns more risk for things like technology risk</a:t>
            </a:r>
          </a:p>
          <a:p>
            <a:pPr lvl="1"/>
            <a:r>
              <a:rPr lang="en-US" sz="2000" dirty="0"/>
              <a:t>No incentive advantage from longer-term</a:t>
            </a:r>
          </a:p>
          <a:p>
            <a:pPr lvl="1"/>
            <a:r>
              <a:rPr lang="en-US" sz="2000" dirty="0"/>
              <a:t>Potential for double recovery</a:t>
            </a:r>
          </a:p>
        </p:txBody>
      </p:sp>
      <p:sp>
        <p:nvSpPr>
          <p:cNvPr id="4" name="Slide Number Placeholder 3">
            <a:extLst>
              <a:ext uri="{FF2B5EF4-FFF2-40B4-BE49-F238E27FC236}">
                <a16:creationId xmlns:a16="http://schemas.microsoft.com/office/drawing/2014/main" id="{5708F2E3-4D4C-389E-B9F7-39F643F046A8}"/>
              </a:ext>
            </a:extLst>
          </p:cNvPr>
          <p:cNvSpPr>
            <a:spLocks noGrp="1"/>
          </p:cNvSpPr>
          <p:nvPr>
            <p:ph type="sldNum" sz="quarter" idx="12"/>
          </p:nvPr>
        </p:nvSpPr>
        <p:spPr/>
        <p:txBody>
          <a:bodyPr/>
          <a:lstStyle/>
          <a:p>
            <a:fld id="{EB241CD2-1E45-42A3-B213-66A034DF9A3B}" type="slidenum">
              <a:rPr lang="en-GB" smtClean="0"/>
              <a:t>55</a:t>
            </a:fld>
            <a:endParaRPr lang="en-GB" dirty="0"/>
          </a:p>
        </p:txBody>
      </p:sp>
    </p:spTree>
    <p:extLst>
      <p:ext uri="{BB962C8B-B14F-4D97-AF65-F5344CB8AC3E}">
        <p14:creationId xmlns:p14="http://schemas.microsoft.com/office/powerpoint/2010/main" val="2559148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596F8-B6F7-FDD3-DF36-83667D90506E}"/>
              </a:ext>
            </a:extLst>
          </p:cNvPr>
          <p:cNvSpPr>
            <a:spLocks noGrp="1"/>
          </p:cNvSpPr>
          <p:nvPr>
            <p:ph type="title"/>
          </p:nvPr>
        </p:nvSpPr>
        <p:spPr/>
        <p:txBody>
          <a:bodyPr/>
          <a:lstStyle/>
          <a:p>
            <a:r>
              <a:rPr lang="en-US" dirty="0"/>
              <a:t>Efficient Length of Contract</a:t>
            </a:r>
          </a:p>
        </p:txBody>
      </p:sp>
      <p:sp>
        <p:nvSpPr>
          <p:cNvPr id="3" name="Content Placeholder 2">
            <a:extLst>
              <a:ext uri="{FF2B5EF4-FFF2-40B4-BE49-F238E27FC236}">
                <a16:creationId xmlns:a16="http://schemas.microsoft.com/office/drawing/2014/main" id="{14F4B2EB-7EDD-2687-FA64-AAA28C9EFA59}"/>
              </a:ext>
            </a:extLst>
          </p:cNvPr>
          <p:cNvSpPr>
            <a:spLocks noGrp="1"/>
          </p:cNvSpPr>
          <p:nvPr>
            <p:ph idx="1"/>
          </p:nvPr>
        </p:nvSpPr>
        <p:spPr/>
        <p:txBody>
          <a:bodyPr/>
          <a:lstStyle/>
          <a:p>
            <a:r>
              <a:rPr lang="en-JM" dirty="0"/>
              <a:t>Cost and benefit of different contract length </a:t>
            </a:r>
          </a:p>
          <a:p>
            <a:pPr lvl="1"/>
            <a:r>
              <a:rPr lang="en-JM" dirty="0"/>
              <a:t>Seems to show that longer PPA term is not a big deal</a:t>
            </a:r>
          </a:p>
          <a:p>
            <a:pPr lvl="1"/>
            <a:r>
              <a:rPr lang="en-JM" dirty="0"/>
              <a:t>Why is this more important in Africa</a:t>
            </a:r>
          </a:p>
          <a:p>
            <a:r>
              <a:rPr lang="en-JM" dirty="0"/>
              <a:t>For many projects the length of the contract is less than the probable economic life, implying that there is some kind of value to the project after the contract is complete. </a:t>
            </a:r>
          </a:p>
          <a:p>
            <a:r>
              <a:rPr lang="en-JM" dirty="0"/>
              <a:t>For other projects, there may be a designed period after the initial term of the contract when the projects are to incur some kind of spot prices. </a:t>
            </a:r>
          </a:p>
          <a:p>
            <a:r>
              <a:rPr lang="en-JM" dirty="0"/>
              <a:t>In other cases, there may be specific options to extend the contracts with defined pricing terms.</a:t>
            </a:r>
          </a:p>
          <a:p>
            <a:r>
              <a:rPr lang="en-US" dirty="0"/>
              <a:t>Corporate PPAs have Shorter contracts</a:t>
            </a:r>
          </a:p>
          <a:p>
            <a:pPr lvl="1"/>
            <a:r>
              <a:rPr lang="en-US" dirty="0"/>
              <a:t>Tax issues</a:t>
            </a:r>
          </a:p>
          <a:p>
            <a:pPr lvl="1"/>
            <a:r>
              <a:rPr lang="en-US" dirty="0"/>
              <a:t>Credit Quality of Corporate Off-taker</a:t>
            </a:r>
          </a:p>
          <a:p>
            <a:r>
              <a:rPr lang="en-JM" dirty="0"/>
              <a:t> </a:t>
            </a:r>
          </a:p>
          <a:p>
            <a:endParaRPr lang="en-US" dirty="0"/>
          </a:p>
        </p:txBody>
      </p:sp>
      <p:sp>
        <p:nvSpPr>
          <p:cNvPr id="4" name="Slide Number Placeholder 3">
            <a:extLst>
              <a:ext uri="{FF2B5EF4-FFF2-40B4-BE49-F238E27FC236}">
                <a16:creationId xmlns:a16="http://schemas.microsoft.com/office/drawing/2014/main" id="{E499D4F6-B9EA-4750-59EF-C8F04D073FD8}"/>
              </a:ext>
            </a:extLst>
          </p:cNvPr>
          <p:cNvSpPr>
            <a:spLocks noGrp="1"/>
          </p:cNvSpPr>
          <p:nvPr>
            <p:ph type="sldNum" sz="quarter" idx="12"/>
          </p:nvPr>
        </p:nvSpPr>
        <p:spPr/>
        <p:txBody>
          <a:bodyPr/>
          <a:lstStyle/>
          <a:p>
            <a:fld id="{EB241CD2-1E45-42A3-B213-66A034DF9A3B}" type="slidenum">
              <a:rPr lang="en-GB" smtClean="0"/>
              <a:t>56</a:t>
            </a:fld>
            <a:endParaRPr lang="en-GB" dirty="0"/>
          </a:p>
        </p:txBody>
      </p:sp>
    </p:spTree>
    <p:extLst>
      <p:ext uri="{BB962C8B-B14F-4D97-AF65-F5344CB8AC3E}">
        <p14:creationId xmlns:p14="http://schemas.microsoft.com/office/powerpoint/2010/main" val="3447776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89812-33C9-D1DF-E1EE-3C0ECD9A971E}"/>
              </a:ext>
            </a:extLst>
          </p:cNvPr>
          <p:cNvSpPr>
            <a:spLocks noGrp="1"/>
          </p:cNvSpPr>
          <p:nvPr>
            <p:ph type="title"/>
          </p:nvPr>
        </p:nvSpPr>
        <p:spPr/>
        <p:txBody>
          <a:bodyPr/>
          <a:lstStyle/>
          <a:p>
            <a:r>
              <a:rPr lang="en-US" dirty="0"/>
              <a:t>Case 1: Relatively Low IRR; No Terminal Value Assigned</a:t>
            </a:r>
          </a:p>
        </p:txBody>
      </p:sp>
      <p:sp>
        <p:nvSpPr>
          <p:cNvPr id="3" name="Content Placeholder 2">
            <a:extLst>
              <a:ext uri="{FF2B5EF4-FFF2-40B4-BE49-F238E27FC236}">
                <a16:creationId xmlns:a16="http://schemas.microsoft.com/office/drawing/2014/main" id="{F9A46909-15A8-2E9F-7ADF-217C3AD6169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CFA633E-9BCA-DBB0-2772-B8E1D5F267BA}"/>
              </a:ext>
            </a:extLst>
          </p:cNvPr>
          <p:cNvSpPr>
            <a:spLocks noGrp="1"/>
          </p:cNvSpPr>
          <p:nvPr>
            <p:ph type="sldNum" sz="quarter" idx="12"/>
          </p:nvPr>
        </p:nvSpPr>
        <p:spPr/>
        <p:txBody>
          <a:bodyPr/>
          <a:lstStyle/>
          <a:p>
            <a:fld id="{EB241CD2-1E45-42A3-B213-66A034DF9A3B}" type="slidenum">
              <a:rPr lang="en-GB" smtClean="0"/>
              <a:t>57</a:t>
            </a:fld>
            <a:endParaRPr lang="en-GB" dirty="0"/>
          </a:p>
        </p:txBody>
      </p:sp>
      <p:pic>
        <p:nvPicPr>
          <p:cNvPr id="8" name="Picture 7" descr="The image displays a financial spreadsheet or table with columns for years (20-30), various financial indicators (PPA, RUE, Inflation Index, Cash Flow, IRR, Nominal Rate, Real Rate, Cap Exp, Risk Free Rate, PV), and corresponding values.&#10;&#10;AI-generated content may be incorrect.">
            <a:extLst>
              <a:ext uri="{FF2B5EF4-FFF2-40B4-BE49-F238E27FC236}">
                <a16:creationId xmlns:a16="http://schemas.microsoft.com/office/drawing/2014/main" id="{EDDADB7B-429B-0328-0851-FBC83994912C}"/>
              </a:ext>
            </a:extLst>
          </p:cNvPr>
          <p:cNvPicPr>
            <a:picLocks noChangeAspect="1"/>
          </p:cNvPicPr>
          <p:nvPr/>
        </p:nvPicPr>
        <p:blipFill>
          <a:blip r:embed="rId2"/>
          <a:stretch>
            <a:fillRect/>
          </a:stretch>
        </p:blipFill>
        <p:spPr>
          <a:xfrm>
            <a:off x="282276" y="1025401"/>
            <a:ext cx="11627448" cy="4807197"/>
          </a:xfrm>
          <a:prstGeom prst="rect">
            <a:avLst/>
          </a:prstGeom>
        </p:spPr>
      </p:pic>
      <p:sp>
        <p:nvSpPr>
          <p:cNvPr id="9" name="TextBox 8">
            <a:extLst>
              <a:ext uri="{FF2B5EF4-FFF2-40B4-BE49-F238E27FC236}">
                <a16:creationId xmlns:a16="http://schemas.microsoft.com/office/drawing/2014/main" id="{F4E9F874-AA0E-D731-B52B-B3303D668FB8}"/>
              </a:ext>
            </a:extLst>
          </p:cNvPr>
          <p:cNvSpPr txBox="1"/>
          <p:nvPr/>
        </p:nvSpPr>
        <p:spPr>
          <a:xfrm>
            <a:off x="4981575" y="2447925"/>
            <a:ext cx="3914775" cy="646331"/>
          </a:xfrm>
          <a:prstGeom prst="rect">
            <a:avLst/>
          </a:prstGeom>
          <a:solidFill>
            <a:schemeClr val="bg1">
              <a:lumMod val="85000"/>
            </a:schemeClr>
          </a:solidFill>
        </p:spPr>
        <p:txBody>
          <a:bodyPr wrap="square" rtlCol="0">
            <a:spAutoFit/>
          </a:bodyPr>
          <a:lstStyle/>
          <a:p>
            <a:r>
              <a:rPr lang="en-US" dirty="0"/>
              <a:t>Increases the IRR from 6% to 8.16%. Increases premium versus Rf by more</a:t>
            </a:r>
          </a:p>
        </p:txBody>
      </p:sp>
    </p:spTree>
    <p:extLst>
      <p:ext uri="{BB962C8B-B14F-4D97-AF65-F5344CB8AC3E}">
        <p14:creationId xmlns:p14="http://schemas.microsoft.com/office/powerpoint/2010/main" val="40430438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BCBC6-8935-F7C2-E797-C7611C6A3C61}"/>
              </a:ext>
            </a:extLst>
          </p:cNvPr>
          <p:cNvSpPr>
            <a:spLocks noGrp="1"/>
          </p:cNvSpPr>
          <p:nvPr>
            <p:ph type="title"/>
          </p:nvPr>
        </p:nvSpPr>
        <p:spPr/>
        <p:txBody>
          <a:bodyPr/>
          <a:lstStyle/>
          <a:p>
            <a:r>
              <a:rPr lang="en-US" dirty="0"/>
              <a:t>Case 2: High IRR – IRR should not be God</a:t>
            </a:r>
          </a:p>
        </p:txBody>
      </p:sp>
      <p:pic>
        <p:nvPicPr>
          <p:cNvPr id="6" name="Content Placeholder 5" descr="The image displays a financial table with columns for Year, Flag, Cash Flow, and various financial metrics such as Inflation Index, IRR, Nominal Rate, Real Rate, Cap Exp, and Risk Free Rate.&#10;&#10;AI-generated content may be incorrect.">
            <a:extLst>
              <a:ext uri="{FF2B5EF4-FFF2-40B4-BE49-F238E27FC236}">
                <a16:creationId xmlns:a16="http://schemas.microsoft.com/office/drawing/2014/main" id="{DC9D06B2-FD96-2EB6-7FBD-E69BC00B3847}"/>
              </a:ext>
            </a:extLst>
          </p:cNvPr>
          <p:cNvPicPr>
            <a:picLocks noGrp="1" noChangeAspect="1"/>
          </p:cNvPicPr>
          <p:nvPr>
            <p:ph idx="1"/>
          </p:nvPr>
        </p:nvPicPr>
        <p:blipFill>
          <a:blip r:embed="rId2"/>
          <a:stretch>
            <a:fillRect/>
          </a:stretch>
        </p:blipFill>
        <p:spPr>
          <a:xfrm>
            <a:off x="406400" y="1247123"/>
            <a:ext cx="11088688" cy="4617754"/>
          </a:xfrm>
          <a:prstGeom prst="rect">
            <a:avLst/>
          </a:prstGeom>
        </p:spPr>
      </p:pic>
      <p:sp>
        <p:nvSpPr>
          <p:cNvPr id="4" name="Slide Number Placeholder 3">
            <a:extLst>
              <a:ext uri="{FF2B5EF4-FFF2-40B4-BE49-F238E27FC236}">
                <a16:creationId xmlns:a16="http://schemas.microsoft.com/office/drawing/2014/main" id="{5FDA881F-2995-6F9D-9B25-00D9C717EC3F}"/>
              </a:ext>
            </a:extLst>
          </p:cNvPr>
          <p:cNvSpPr>
            <a:spLocks noGrp="1"/>
          </p:cNvSpPr>
          <p:nvPr>
            <p:ph type="sldNum" sz="quarter" idx="12"/>
          </p:nvPr>
        </p:nvSpPr>
        <p:spPr/>
        <p:txBody>
          <a:bodyPr/>
          <a:lstStyle/>
          <a:p>
            <a:fld id="{EB241CD2-1E45-42A3-B213-66A034DF9A3B}" type="slidenum">
              <a:rPr lang="en-GB" smtClean="0"/>
              <a:t>58</a:t>
            </a:fld>
            <a:endParaRPr lang="en-GB" dirty="0"/>
          </a:p>
        </p:txBody>
      </p:sp>
      <p:sp>
        <p:nvSpPr>
          <p:cNvPr id="7" name="TextBox 6">
            <a:extLst>
              <a:ext uri="{FF2B5EF4-FFF2-40B4-BE49-F238E27FC236}">
                <a16:creationId xmlns:a16="http://schemas.microsoft.com/office/drawing/2014/main" id="{8F1461AB-42A2-349D-2132-0984544D81F9}"/>
              </a:ext>
            </a:extLst>
          </p:cNvPr>
          <p:cNvSpPr txBox="1"/>
          <p:nvPr/>
        </p:nvSpPr>
        <p:spPr>
          <a:xfrm>
            <a:off x="5257800" y="2609850"/>
            <a:ext cx="4171950" cy="923330"/>
          </a:xfrm>
          <a:prstGeom prst="rect">
            <a:avLst/>
          </a:prstGeom>
          <a:solidFill>
            <a:schemeClr val="bg1">
              <a:lumMod val="85000"/>
            </a:schemeClr>
          </a:solidFill>
        </p:spPr>
        <p:txBody>
          <a:bodyPr wrap="square" rtlCol="0">
            <a:spAutoFit/>
          </a:bodyPr>
          <a:lstStyle/>
          <a:p>
            <a:r>
              <a:rPr lang="en-US" dirty="0"/>
              <a:t>The IRR increases by smaller amount, but the value versus a risk-free security doubles</a:t>
            </a:r>
          </a:p>
        </p:txBody>
      </p:sp>
      <p:cxnSp>
        <p:nvCxnSpPr>
          <p:cNvPr id="9" name="Straight Arrow Connector 8">
            <a:extLst>
              <a:ext uri="{FF2B5EF4-FFF2-40B4-BE49-F238E27FC236}">
                <a16:creationId xmlns:a16="http://schemas.microsoft.com/office/drawing/2014/main" id="{6A1BA372-AA33-E01F-EEF3-0D78308A1751}"/>
              </a:ext>
            </a:extLst>
          </p:cNvPr>
          <p:cNvCxnSpPr/>
          <p:nvPr/>
        </p:nvCxnSpPr>
        <p:spPr>
          <a:xfrm flipH="1" flipV="1">
            <a:off x="2933700" y="2476500"/>
            <a:ext cx="23241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18231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6DF64-EDD6-9409-224B-EEEFD38F2FB2}"/>
              </a:ext>
            </a:extLst>
          </p:cNvPr>
          <p:cNvSpPr>
            <a:spLocks noGrp="1"/>
          </p:cNvSpPr>
          <p:nvPr>
            <p:ph type="title"/>
          </p:nvPr>
        </p:nvSpPr>
        <p:spPr/>
        <p:txBody>
          <a:bodyPr/>
          <a:lstStyle/>
          <a:p>
            <a:r>
              <a:rPr lang="en-US" dirty="0"/>
              <a:t>One-year Contract Absurdity</a:t>
            </a:r>
          </a:p>
        </p:txBody>
      </p:sp>
      <p:sp>
        <p:nvSpPr>
          <p:cNvPr id="3" name="Content Placeholder 2">
            <a:extLst>
              <a:ext uri="{FF2B5EF4-FFF2-40B4-BE49-F238E27FC236}">
                <a16:creationId xmlns:a16="http://schemas.microsoft.com/office/drawing/2014/main" id="{D8622B23-3DB5-5F65-78A5-FD52B3C9986D}"/>
              </a:ext>
            </a:extLst>
          </p:cNvPr>
          <p:cNvSpPr>
            <a:spLocks noGrp="1"/>
          </p:cNvSpPr>
          <p:nvPr>
            <p:ph idx="1"/>
          </p:nvPr>
        </p:nvSpPr>
        <p:spPr>
          <a:xfrm>
            <a:off x="406400" y="1209675"/>
            <a:ext cx="6403975" cy="4657725"/>
          </a:xfrm>
        </p:spPr>
        <p:txBody>
          <a:bodyPr/>
          <a:lstStyle/>
          <a:p>
            <a:pPr algn="l"/>
            <a:r>
              <a:rPr lang="en-JM" dirty="0"/>
              <a:t>I recall a question from somebody in India about whether contracts could have a one-year term. </a:t>
            </a:r>
          </a:p>
          <a:p>
            <a:pPr algn="l"/>
            <a:r>
              <a:rPr lang="en-JM" dirty="0"/>
              <a:t>When you think about this from the perspective of an investor, making a series of short-term contracts would mean that technological obsolesce risk and the risk of changes in the price of the equipment would be taken by the developer. </a:t>
            </a:r>
          </a:p>
          <a:p>
            <a:pPr algn="l"/>
            <a:r>
              <a:rPr lang="en-JM" dirty="0"/>
              <a:t>Imposing the risk of cost changes and obsolescence risk could be taken by the developer/sponsor, but accepting the risk of changes in the market outside of the control of investors and which cannot be transferred to other contractors such as the EPC contractor or the O&amp;M contractor would have dramatic effects on the price in the contract and the ability of the developer to raise debt. </a:t>
            </a:r>
            <a:endParaRPr lang="en-US" dirty="0"/>
          </a:p>
        </p:txBody>
      </p:sp>
      <p:sp>
        <p:nvSpPr>
          <p:cNvPr id="4" name="Slide Number Placeholder 3">
            <a:extLst>
              <a:ext uri="{FF2B5EF4-FFF2-40B4-BE49-F238E27FC236}">
                <a16:creationId xmlns:a16="http://schemas.microsoft.com/office/drawing/2014/main" id="{4809B1CA-3A84-5FC8-8A07-D4951DC40D15}"/>
              </a:ext>
            </a:extLst>
          </p:cNvPr>
          <p:cNvSpPr>
            <a:spLocks noGrp="1"/>
          </p:cNvSpPr>
          <p:nvPr>
            <p:ph type="sldNum" sz="quarter" idx="12"/>
          </p:nvPr>
        </p:nvSpPr>
        <p:spPr/>
        <p:txBody>
          <a:bodyPr/>
          <a:lstStyle/>
          <a:p>
            <a:fld id="{EB241CD2-1E45-42A3-B213-66A034DF9A3B}" type="slidenum">
              <a:rPr lang="en-GB" smtClean="0"/>
              <a:t>59</a:t>
            </a:fld>
            <a:endParaRPr lang="en-GB" dirty="0"/>
          </a:p>
        </p:txBody>
      </p:sp>
      <p:pic>
        <p:nvPicPr>
          <p:cNvPr id="6" name="Picture 5">
            <a:extLst>
              <a:ext uri="{FF2B5EF4-FFF2-40B4-BE49-F238E27FC236}">
                <a16:creationId xmlns:a16="http://schemas.microsoft.com/office/drawing/2014/main" id="{43A21CFC-6922-7476-F692-351E8BF5F5CD}"/>
              </a:ext>
            </a:extLst>
          </p:cNvPr>
          <p:cNvPicPr>
            <a:picLocks noChangeAspect="1"/>
          </p:cNvPicPr>
          <p:nvPr/>
        </p:nvPicPr>
        <p:blipFill>
          <a:blip r:embed="rId2"/>
          <a:stretch>
            <a:fillRect/>
          </a:stretch>
        </p:blipFill>
        <p:spPr>
          <a:xfrm>
            <a:off x="7381875" y="707745"/>
            <a:ext cx="4648324" cy="5279124"/>
          </a:xfrm>
          <a:prstGeom prst="rect">
            <a:avLst/>
          </a:prstGeom>
        </p:spPr>
      </p:pic>
    </p:spTree>
    <p:extLst>
      <p:ext uri="{BB962C8B-B14F-4D97-AF65-F5344CB8AC3E}">
        <p14:creationId xmlns:p14="http://schemas.microsoft.com/office/powerpoint/2010/main" val="24348130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562F-613D-8E3F-0543-AEA4A4C6357D}"/>
              </a:ext>
            </a:extLst>
          </p:cNvPr>
          <p:cNvSpPr>
            <a:spLocks noGrp="1"/>
          </p:cNvSpPr>
          <p:nvPr>
            <p:ph type="title"/>
          </p:nvPr>
        </p:nvSpPr>
        <p:spPr/>
        <p:txBody>
          <a:bodyPr>
            <a:normAutofit fontScale="90000"/>
          </a:bodyPr>
          <a:lstStyle/>
          <a:p>
            <a:r>
              <a:rPr lang="en-US" dirty="0"/>
              <a:t>Economic Life of 40 years versus Contract term of 20 years</a:t>
            </a:r>
          </a:p>
        </p:txBody>
      </p:sp>
      <p:sp>
        <p:nvSpPr>
          <p:cNvPr id="3" name="Content Placeholder 2">
            <a:extLst>
              <a:ext uri="{FF2B5EF4-FFF2-40B4-BE49-F238E27FC236}">
                <a16:creationId xmlns:a16="http://schemas.microsoft.com/office/drawing/2014/main" id="{8119A07B-61A7-4616-FE48-B34DA93EC19B}"/>
              </a:ext>
            </a:extLst>
          </p:cNvPr>
          <p:cNvSpPr>
            <a:spLocks noGrp="1"/>
          </p:cNvSpPr>
          <p:nvPr>
            <p:ph idx="1"/>
          </p:nvPr>
        </p:nvSpPr>
        <p:spPr/>
        <p:txBody>
          <a:bodyPr>
            <a:normAutofit fontScale="85000" lnSpcReduction="10000"/>
          </a:bodyPr>
          <a:lstStyle/>
          <a:p>
            <a:pPr algn="l"/>
            <a:r>
              <a:rPr lang="en-JM" dirty="0"/>
              <a:t>When bidding on this contract, the investor would make some kind of terminal value assumption which increases the cash flow. </a:t>
            </a:r>
          </a:p>
          <a:p>
            <a:pPr algn="l"/>
            <a:r>
              <a:rPr lang="en-JM" dirty="0"/>
              <a:t>This assumed terminal value reduces the required cash flow for the initial contract term as part of the IRR is earned from the terminal value. </a:t>
            </a:r>
          </a:p>
          <a:p>
            <a:pPr algn="l"/>
            <a:r>
              <a:rPr lang="en-JM" dirty="0"/>
              <a:t>At the end of the contract term, the project may continue to be necessary for the off-taker, and the off-taker could choose between a new contract for our existing project or pay contract prices associated with a new project. </a:t>
            </a:r>
          </a:p>
          <a:p>
            <a:pPr algn="l"/>
            <a:r>
              <a:rPr lang="en-JM" dirty="0"/>
              <a:t>With inflation in costs, this could mean that the terminal value would be a relatively high portion of the overall project cash flow. </a:t>
            </a:r>
          </a:p>
          <a:p>
            <a:pPr algn="l"/>
            <a:r>
              <a:rPr lang="en-JM" dirty="0"/>
              <a:t>On the other hand, if new projects have lower cost and/or our project is no longer necessary and/or if new projects are more efficient after 20 years, the terminal value could be nothing. </a:t>
            </a:r>
          </a:p>
          <a:p>
            <a:pPr algn="l"/>
            <a:r>
              <a:rPr lang="en-JM" dirty="0"/>
              <a:t>This means that if the contract term is less than the life, the developer/sponsor is forced to take risks of what could happen in twenty years, something it has no control over. If the developer/sponsor were rational, it would place a large risk premium on the terminal value and the reduction in the value of the new contract would not be too much (it is possible that in order to win the bid the contractor would make optimistic forecasts). </a:t>
            </a:r>
          </a:p>
          <a:p>
            <a:pPr algn="l"/>
            <a:r>
              <a:rPr lang="en-JM" dirty="0"/>
              <a:t>If the contract term is longer, it implies that the developer/sponsor would take the risk of forecasting the project life. Further, the longer life limits the ability of the off-taker from taking advantage of more efficient technologies and lower capital expenditures. </a:t>
            </a:r>
            <a:endParaRPr lang="en-US" dirty="0"/>
          </a:p>
          <a:p>
            <a:pPr algn="l"/>
            <a:endParaRPr lang="en-US" dirty="0"/>
          </a:p>
        </p:txBody>
      </p:sp>
      <p:sp>
        <p:nvSpPr>
          <p:cNvPr id="4" name="Slide Number Placeholder 3">
            <a:extLst>
              <a:ext uri="{FF2B5EF4-FFF2-40B4-BE49-F238E27FC236}">
                <a16:creationId xmlns:a16="http://schemas.microsoft.com/office/drawing/2014/main" id="{5CE24EDE-7AD0-2F2B-FBD3-22025D4C6530}"/>
              </a:ext>
            </a:extLst>
          </p:cNvPr>
          <p:cNvSpPr>
            <a:spLocks noGrp="1"/>
          </p:cNvSpPr>
          <p:nvPr>
            <p:ph type="sldNum" sz="quarter" idx="12"/>
          </p:nvPr>
        </p:nvSpPr>
        <p:spPr/>
        <p:txBody>
          <a:bodyPr/>
          <a:lstStyle/>
          <a:p>
            <a:fld id="{EB241CD2-1E45-42A3-B213-66A034DF9A3B}" type="slidenum">
              <a:rPr lang="en-GB" smtClean="0"/>
              <a:t>60</a:t>
            </a:fld>
            <a:endParaRPr lang="en-GB" dirty="0"/>
          </a:p>
        </p:txBody>
      </p:sp>
    </p:spTree>
    <p:extLst>
      <p:ext uri="{BB962C8B-B14F-4D97-AF65-F5344CB8AC3E}">
        <p14:creationId xmlns:p14="http://schemas.microsoft.com/office/powerpoint/2010/main" val="2632315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90463-DF36-9A6B-8218-456A96F9B708}"/>
              </a:ext>
            </a:extLst>
          </p:cNvPr>
          <p:cNvSpPr>
            <a:spLocks noGrp="1"/>
          </p:cNvSpPr>
          <p:nvPr>
            <p:ph type="title"/>
          </p:nvPr>
        </p:nvSpPr>
        <p:spPr/>
        <p:txBody>
          <a:bodyPr/>
          <a:lstStyle/>
          <a:p>
            <a:r>
              <a:rPr lang="en-US" dirty="0"/>
              <a:t>PPA Life and What Happens Afterwords</a:t>
            </a:r>
          </a:p>
        </p:txBody>
      </p:sp>
      <p:sp>
        <p:nvSpPr>
          <p:cNvPr id="3" name="Content Placeholder 2">
            <a:extLst>
              <a:ext uri="{FF2B5EF4-FFF2-40B4-BE49-F238E27FC236}">
                <a16:creationId xmlns:a16="http://schemas.microsoft.com/office/drawing/2014/main" id="{035DF893-3CEC-2312-B2C9-B31B4A9A3696}"/>
              </a:ext>
            </a:extLst>
          </p:cNvPr>
          <p:cNvSpPr>
            <a:spLocks noGrp="1"/>
          </p:cNvSpPr>
          <p:nvPr>
            <p:ph idx="1"/>
          </p:nvPr>
        </p:nvSpPr>
        <p:spPr/>
        <p:txBody>
          <a:bodyPr/>
          <a:lstStyle/>
          <a:p>
            <a:pPr algn="l"/>
            <a:r>
              <a:rPr lang="en-JM" dirty="0"/>
              <a:t>Instead of assuming that a new contract is signed, some projects assume that the project will sell output into some kind of spot market. </a:t>
            </a:r>
          </a:p>
          <a:p>
            <a:pPr algn="l"/>
            <a:r>
              <a:rPr lang="en-JM" dirty="0"/>
              <a:t>This is the case with some wind farms and with corporate PPA’s. </a:t>
            </a:r>
          </a:p>
          <a:p>
            <a:pPr algn="l"/>
            <a:r>
              <a:rPr lang="en-JM" dirty="0"/>
              <a:t>In electricity this structure is known as a merchant tail. </a:t>
            </a:r>
          </a:p>
          <a:p>
            <a:pPr algn="l"/>
            <a:r>
              <a:rPr lang="en-JM" dirty="0"/>
              <a:t>The idea of demonstrating that the project can produce in merchant markets seems to encourage developers with skill in forecasting markets. </a:t>
            </a:r>
          </a:p>
          <a:p>
            <a:pPr algn="l"/>
            <a:r>
              <a:rPr lang="en-JM" dirty="0"/>
              <a:t>As with the shorter contract period, the developer/sponsor will not be able to  influence what happens at the end of the contract period. </a:t>
            </a:r>
          </a:p>
          <a:p>
            <a:pPr algn="l"/>
            <a:r>
              <a:rPr lang="en-JM" dirty="0"/>
              <a:t>As with the short contract period, one can assert that this uncertainty will tend to increase the price of the initial contact, impose risks on the developer and will lead to a higher price for the initial contract period. </a:t>
            </a:r>
            <a:endParaRPr lang="en-US" dirty="0"/>
          </a:p>
        </p:txBody>
      </p:sp>
      <p:sp>
        <p:nvSpPr>
          <p:cNvPr id="4" name="Slide Number Placeholder 3">
            <a:extLst>
              <a:ext uri="{FF2B5EF4-FFF2-40B4-BE49-F238E27FC236}">
                <a16:creationId xmlns:a16="http://schemas.microsoft.com/office/drawing/2014/main" id="{1AA2DFA6-EAFD-1D20-1275-9E812C7191B5}"/>
              </a:ext>
            </a:extLst>
          </p:cNvPr>
          <p:cNvSpPr>
            <a:spLocks noGrp="1"/>
          </p:cNvSpPr>
          <p:nvPr>
            <p:ph type="sldNum" sz="quarter" idx="12"/>
          </p:nvPr>
        </p:nvSpPr>
        <p:spPr/>
        <p:txBody>
          <a:bodyPr/>
          <a:lstStyle/>
          <a:p>
            <a:fld id="{EB241CD2-1E45-42A3-B213-66A034DF9A3B}" type="slidenum">
              <a:rPr lang="en-GB" smtClean="0"/>
              <a:t>61</a:t>
            </a:fld>
            <a:endParaRPr lang="en-GB" dirty="0"/>
          </a:p>
        </p:txBody>
      </p:sp>
    </p:spTree>
    <p:extLst>
      <p:ext uri="{BB962C8B-B14F-4D97-AF65-F5344CB8AC3E}">
        <p14:creationId xmlns:p14="http://schemas.microsoft.com/office/powerpoint/2010/main" val="31110348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47B80-7411-D263-04AE-A0F60070A827}"/>
              </a:ext>
            </a:extLst>
          </p:cNvPr>
          <p:cNvSpPr>
            <a:spLocks noGrp="1"/>
          </p:cNvSpPr>
          <p:nvPr>
            <p:ph type="ctrTitle"/>
          </p:nvPr>
        </p:nvSpPr>
        <p:spPr>
          <a:xfrm>
            <a:off x="805760" y="2638425"/>
            <a:ext cx="6080815" cy="1257299"/>
          </a:xfrm>
        </p:spPr>
        <p:txBody>
          <a:bodyPr>
            <a:normAutofit fontScale="90000"/>
          </a:bodyPr>
          <a:lstStyle/>
          <a:p>
            <a:r>
              <a:rPr lang="en-US" dirty="0"/>
              <a:t>Nuanced Issue 2:</a:t>
            </a:r>
            <a:br>
              <a:rPr lang="en-US" dirty="0"/>
            </a:br>
            <a:r>
              <a:rPr lang="en-US" dirty="0"/>
              <a:t>Fixed and Variable Cost in Biding</a:t>
            </a:r>
          </a:p>
        </p:txBody>
      </p:sp>
    </p:spTree>
    <p:extLst>
      <p:ext uri="{BB962C8B-B14F-4D97-AF65-F5344CB8AC3E}">
        <p14:creationId xmlns:p14="http://schemas.microsoft.com/office/powerpoint/2010/main" val="18588625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BECDB-9D01-8F26-3575-89A9F689210A}"/>
              </a:ext>
            </a:extLst>
          </p:cNvPr>
          <p:cNvSpPr>
            <a:spLocks noGrp="1"/>
          </p:cNvSpPr>
          <p:nvPr>
            <p:ph type="title"/>
          </p:nvPr>
        </p:nvSpPr>
        <p:spPr/>
        <p:txBody>
          <a:bodyPr>
            <a:normAutofit fontScale="90000"/>
          </a:bodyPr>
          <a:lstStyle/>
          <a:p>
            <a:r>
              <a:rPr lang="en-US" dirty="0"/>
              <a:t>Question: Should you Always Bid Actual Fixed and Variable Cost or Should you Play Bidding Games</a:t>
            </a:r>
          </a:p>
        </p:txBody>
      </p:sp>
      <p:sp>
        <p:nvSpPr>
          <p:cNvPr id="3" name="Text Placeholder 2">
            <a:extLst>
              <a:ext uri="{FF2B5EF4-FFF2-40B4-BE49-F238E27FC236}">
                <a16:creationId xmlns:a16="http://schemas.microsoft.com/office/drawing/2014/main" id="{4AD1FF36-C084-4CAE-0F04-A6358DF53158}"/>
              </a:ext>
            </a:extLst>
          </p:cNvPr>
          <p:cNvSpPr>
            <a:spLocks noGrp="1"/>
          </p:cNvSpPr>
          <p:nvPr>
            <p:ph type="body" idx="1"/>
          </p:nvPr>
        </p:nvSpPr>
        <p:spPr/>
        <p:txBody>
          <a:bodyPr/>
          <a:lstStyle/>
          <a:p>
            <a:r>
              <a:rPr lang="en-US" dirty="0"/>
              <a:t>Related question: What is fixed cost and what is variable cost</a:t>
            </a:r>
          </a:p>
          <a:p>
            <a:r>
              <a:rPr lang="en-US" dirty="0"/>
              <a:t>Related question: Is there more risk for fixed or variable cost</a:t>
            </a:r>
          </a:p>
        </p:txBody>
      </p:sp>
      <p:sp>
        <p:nvSpPr>
          <p:cNvPr id="4" name="Slide Number Placeholder 3">
            <a:extLst>
              <a:ext uri="{FF2B5EF4-FFF2-40B4-BE49-F238E27FC236}">
                <a16:creationId xmlns:a16="http://schemas.microsoft.com/office/drawing/2014/main" id="{9E6D9540-BD71-3C50-4C06-0E67DCF16D57}"/>
              </a:ext>
            </a:extLst>
          </p:cNvPr>
          <p:cNvSpPr>
            <a:spLocks noGrp="1"/>
          </p:cNvSpPr>
          <p:nvPr>
            <p:ph type="sldNum" sz="quarter" idx="12"/>
          </p:nvPr>
        </p:nvSpPr>
        <p:spPr/>
        <p:txBody>
          <a:bodyPr/>
          <a:lstStyle/>
          <a:p>
            <a:fld id="{EB241CD2-1E45-42A3-B213-66A034DF9A3B}" type="slidenum">
              <a:rPr lang="en-GB" smtClean="0"/>
              <a:t>63</a:t>
            </a:fld>
            <a:endParaRPr lang="en-GB" dirty="0"/>
          </a:p>
        </p:txBody>
      </p:sp>
    </p:spTree>
    <p:extLst>
      <p:ext uri="{BB962C8B-B14F-4D97-AF65-F5344CB8AC3E}">
        <p14:creationId xmlns:p14="http://schemas.microsoft.com/office/powerpoint/2010/main" val="23437091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9C28-03A4-8C7E-6774-7923397D3729}"/>
              </a:ext>
            </a:extLst>
          </p:cNvPr>
          <p:cNvSpPr>
            <a:spLocks noGrp="1"/>
          </p:cNvSpPr>
          <p:nvPr>
            <p:ph type="title"/>
          </p:nvPr>
        </p:nvSpPr>
        <p:spPr>
          <a:xfrm>
            <a:off x="755651" y="339502"/>
            <a:ext cx="10515600" cy="1572303"/>
          </a:xfrm>
        </p:spPr>
        <p:txBody>
          <a:bodyPr/>
          <a:lstStyle/>
          <a:p>
            <a:pPr algn="ctr"/>
            <a:r>
              <a:rPr lang="en-US" dirty="0"/>
              <a:t>Question: Are These Costs Fixed or Variable</a:t>
            </a:r>
          </a:p>
        </p:txBody>
      </p:sp>
      <p:sp>
        <p:nvSpPr>
          <p:cNvPr id="3" name="Content Placeholder 2">
            <a:extLst>
              <a:ext uri="{FF2B5EF4-FFF2-40B4-BE49-F238E27FC236}">
                <a16:creationId xmlns:a16="http://schemas.microsoft.com/office/drawing/2014/main" id="{88FAE1EE-9AEC-7E5A-EEC1-13AAF6F91F1D}"/>
              </a:ext>
            </a:extLst>
          </p:cNvPr>
          <p:cNvSpPr>
            <a:spLocks noGrp="1"/>
          </p:cNvSpPr>
          <p:nvPr>
            <p:ph type="body" idx="1"/>
          </p:nvPr>
        </p:nvSpPr>
        <p:spPr>
          <a:xfrm>
            <a:off x="1015173" y="2345871"/>
            <a:ext cx="10515600" cy="2808515"/>
          </a:xfrm>
        </p:spPr>
        <p:txBody>
          <a:bodyPr/>
          <a:lstStyle/>
          <a:p>
            <a:r>
              <a:rPr lang="en-US" dirty="0"/>
              <a:t>Plant Overhaul Cost				          Re-surfacing Cost</a:t>
            </a:r>
          </a:p>
          <a:p>
            <a:endParaRPr lang="en-US" dirty="0"/>
          </a:p>
        </p:txBody>
      </p:sp>
      <p:sp>
        <p:nvSpPr>
          <p:cNvPr id="4" name="Slide Number Placeholder 3">
            <a:extLst>
              <a:ext uri="{FF2B5EF4-FFF2-40B4-BE49-F238E27FC236}">
                <a16:creationId xmlns:a16="http://schemas.microsoft.com/office/drawing/2014/main" id="{6A685D0B-2E3B-4181-9357-253A254C2618}"/>
              </a:ext>
            </a:extLst>
          </p:cNvPr>
          <p:cNvSpPr>
            <a:spLocks noGrp="1"/>
          </p:cNvSpPr>
          <p:nvPr>
            <p:ph type="sldNum" sz="quarter" idx="12"/>
          </p:nvPr>
        </p:nvSpPr>
        <p:spPr/>
        <p:txBody>
          <a:bodyPr/>
          <a:lstStyle/>
          <a:p>
            <a:fld id="{EB241CD2-1E45-42A3-B213-66A034DF9A3B}" type="slidenum">
              <a:rPr lang="en-GB" smtClean="0"/>
              <a:t>64</a:t>
            </a:fld>
            <a:endParaRPr lang="en-GB" dirty="0"/>
          </a:p>
        </p:txBody>
      </p:sp>
      <p:pic>
        <p:nvPicPr>
          <p:cNvPr id="6" name="Picture 5" descr="The image depicts a large, enclosed, and possibly futuristic facility or laboratory setting, with various large machinery or equipment inside, likely used for scientific research or advanced technological development.&#10;&#10;AI-generated content may be incorrect.">
            <a:extLst>
              <a:ext uri="{FF2B5EF4-FFF2-40B4-BE49-F238E27FC236}">
                <a16:creationId xmlns:a16="http://schemas.microsoft.com/office/drawing/2014/main" id="{41DAFB22-42C0-7040-517A-7C72BF1757A4}"/>
              </a:ext>
            </a:extLst>
          </p:cNvPr>
          <p:cNvPicPr>
            <a:picLocks noChangeAspect="1"/>
          </p:cNvPicPr>
          <p:nvPr/>
        </p:nvPicPr>
        <p:blipFill>
          <a:blip r:embed="rId2"/>
          <a:stretch>
            <a:fillRect/>
          </a:stretch>
        </p:blipFill>
        <p:spPr>
          <a:xfrm>
            <a:off x="1384771" y="2834215"/>
            <a:ext cx="2406774" cy="2971953"/>
          </a:xfrm>
          <a:prstGeom prst="rect">
            <a:avLst/>
          </a:prstGeom>
        </p:spPr>
      </p:pic>
      <p:pic>
        <p:nvPicPr>
          <p:cNvPr id="8" name="Picture 7" descr="The image depicts a complex multi-level highway interchange with multiple lanes and construction activity.&#10;&#10;AI-generated content may be incorrect.">
            <a:extLst>
              <a:ext uri="{FF2B5EF4-FFF2-40B4-BE49-F238E27FC236}">
                <a16:creationId xmlns:a16="http://schemas.microsoft.com/office/drawing/2014/main" id="{CB38967C-36A7-01EB-3695-66DA0DF24336}"/>
              </a:ext>
            </a:extLst>
          </p:cNvPr>
          <p:cNvPicPr>
            <a:picLocks noChangeAspect="1"/>
          </p:cNvPicPr>
          <p:nvPr/>
        </p:nvPicPr>
        <p:blipFill>
          <a:blip r:embed="rId3"/>
          <a:stretch>
            <a:fillRect/>
          </a:stretch>
        </p:blipFill>
        <p:spPr>
          <a:xfrm>
            <a:off x="6962775" y="3353663"/>
            <a:ext cx="3373268" cy="2234789"/>
          </a:xfrm>
          <a:prstGeom prst="rect">
            <a:avLst/>
          </a:prstGeom>
        </p:spPr>
      </p:pic>
    </p:spTree>
    <p:extLst>
      <p:ext uri="{BB962C8B-B14F-4D97-AF65-F5344CB8AC3E}">
        <p14:creationId xmlns:p14="http://schemas.microsoft.com/office/powerpoint/2010/main" val="9521177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A9A82-BF8A-FD4C-0759-4300ECE3FC6E}"/>
              </a:ext>
            </a:extLst>
          </p:cNvPr>
          <p:cNvSpPr>
            <a:spLocks noGrp="1"/>
          </p:cNvSpPr>
          <p:nvPr>
            <p:ph type="title"/>
          </p:nvPr>
        </p:nvSpPr>
        <p:spPr/>
        <p:txBody>
          <a:bodyPr/>
          <a:lstStyle/>
          <a:p>
            <a:r>
              <a:rPr lang="en-US" dirty="0"/>
              <a:t>Risks of Fixed and Variable Cost</a:t>
            </a:r>
          </a:p>
        </p:txBody>
      </p:sp>
      <p:sp>
        <p:nvSpPr>
          <p:cNvPr id="3" name="Content Placeholder 2">
            <a:extLst>
              <a:ext uri="{FF2B5EF4-FFF2-40B4-BE49-F238E27FC236}">
                <a16:creationId xmlns:a16="http://schemas.microsoft.com/office/drawing/2014/main" id="{E2763543-E4EF-2538-5718-0D1867179A65}"/>
              </a:ext>
            </a:extLst>
          </p:cNvPr>
          <p:cNvSpPr>
            <a:spLocks noGrp="1"/>
          </p:cNvSpPr>
          <p:nvPr>
            <p:ph idx="1"/>
          </p:nvPr>
        </p:nvSpPr>
        <p:spPr/>
        <p:txBody>
          <a:bodyPr>
            <a:normAutofit lnSpcReduction="10000"/>
          </a:bodyPr>
          <a:lstStyle/>
          <a:p>
            <a:pPr algn="l"/>
            <a:r>
              <a:rPr lang="en-JM" dirty="0"/>
              <a:t>In competitive markets, the structure of fixed and variable costs can affect the risk of a company. In general, fixed costs increase risk (operating leverage) profits are more sensitive to changes in sales volumes. </a:t>
            </a:r>
          </a:p>
          <a:p>
            <a:pPr lvl="1" algn="l"/>
            <a:r>
              <a:rPr lang="en-JM" dirty="0"/>
              <a:t>A company that has more fixed cost relative to variable cost can provide upside for equity upside if volume sales increase. For example, if a company is optimistic about its prospects, it may hire their own employees rather than using consultants. </a:t>
            </a:r>
          </a:p>
          <a:p>
            <a:pPr lvl="1" algn="l"/>
            <a:r>
              <a:rPr lang="en-JM" dirty="0"/>
              <a:t>On the other hand, lenders may prefer variable costs because the downside is protected (sadly, they like it when employees are variable cost and can be eliminated in economic downturns). </a:t>
            </a:r>
          </a:p>
          <a:p>
            <a:pPr algn="l"/>
            <a:r>
              <a:rPr lang="en-JM" dirty="0"/>
              <a:t>In an availability  contract, the risk associated with fixed cost versus variable costs are removed and an incentive is provided for the investor to optimise costs given the expected generation. </a:t>
            </a:r>
          </a:p>
          <a:p>
            <a:pPr lvl="1" algn="l"/>
            <a:r>
              <a:rPr lang="en-JM" dirty="0"/>
              <a:t>The availability structure removes risk differences between fixed and variable costs as investors are compensated for both costs. </a:t>
            </a:r>
          </a:p>
          <a:p>
            <a:pPr lvl="1" algn="l"/>
            <a:r>
              <a:rPr lang="en-JM" dirty="0"/>
              <a:t>Assume the off-taker believes a certain level of generation will occur from its analysis of dispatch, demand, new capacity and other factors. This level of generation may be the indicated generation used by the off-taker in assessing the bid, </a:t>
            </a:r>
          </a:p>
          <a:p>
            <a:pPr lvl="2" algn="l"/>
            <a:r>
              <a:rPr lang="en-JM" dirty="0"/>
              <a:t>The total bid for capacity and fixed operation price are assessed directly</a:t>
            </a:r>
          </a:p>
          <a:p>
            <a:pPr lvl="2" algn="l"/>
            <a:r>
              <a:rPr lang="en-JM" dirty="0"/>
              <a:t>The fuel expenses and variable operating costs are assessed using assumed generation.</a:t>
            </a:r>
            <a:endParaRPr lang="en-US" dirty="0"/>
          </a:p>
        </p:txBody>
      </p:sp>
      <p:sp>
        <p:nvSpPr>
          <p:cNvPr id="4" name="Slide Number Placeholder 3">
            <a:extLst>
              <a:ext uri="{FF2B5EF4-FFF2-40B4-BE49-F238E27FC236}">
                <a16:creationId xmlns:a16="http://schemas.microsoft.com/office/drawing/2014/main" id="{0C07C6A8-B9A2-A1F0-3DF6-C4D1DEC50FB7}"/>
              </a:ext>
            </a:extLst>
          </p:cNvPr>
          <p:cNvSpPr>
            <a:spLocks noGrp="1"/>
          </p:cNvSpPr>
          <p:nvPr>
            <p:ph type="sldNum" sz="quarter" idx="12"/>
          </p:nvPr>
        </p:nvSpPr>
        <p:spPr/>
        <p:txBody>
          <a:bodyPr/>
          <a:lstStyle/>
          <a:p>
            <a:fld id="{EB241CD2-1E45-42A3-B213-66A034DF9A3B}" type="slidenum">
              <a:rPr lang="en-GB" smtClean="0"/>
              <a:t>65</a:t>
            </a:fld>
            <a:endParaRPr lang="en-GB" dirty="0"/>
          </a:p>
        </p:txBody>
      </p:sp>
    </p:spTree>
    <p:extLst>
      <p:ext uri="{BB962C8B-B14F-4D97-AF65-F5344CB8AC3E}">
        <p14:creationId xmlns:p14="http://schemas.microsoft.com/office/powerpoint/2010/main" val="12224293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47CD1-A17D-89E0-2228-4AAB7B202588}"/>
              </a:ext>
            </a:extLst>
          </p:cNvPr>
          <p:cNvSpPr>
            <a:spLocks noGrp="1"/>
          </p:cNvSpPr>
          <p:nvPr>
            <p:ph type="title"/>
          </p:nvPr>
        </p:nvSpPr>
        <p:spPr/>
        <p:txBody>
          <a:bodyPr/>
          <a:lstStyle/>
          <a:p>
            <a:r>
              <a:rPr lang="en-US" dirty="0"/>
              <a:t>LCOE for Bid in Capacity Payment</a:t>
            </a:r>
          </a:p>
        </p:txBody>
      </p:sp>
      <p:sp>
        <p:nvSpPr>
          <p:cNvPr id="3" name="Content Placeholder 2">
            <a:extLst>
              <a:ext uri="{FF2B5EF4-FFF2-40B4-BE49-F238E27FC236}">
                <a16:creationId xmlns:a16="http://schemas.microsoft.com/office/drawing/2014/main" id="{E927541A-0570-FD94-3CD3-AD537EEABC34}"/>
              </a:ext>
            </a:extLst>
          </p:cNvPr>
          <p:cNvSpPr>
            <a:spLocks noGrp="1"/>
          </p:cNvSpPr>
          <p:nvPr>
            <p:ph idx="1"/>
          </p:nvPr>
        </p:nvSpPr>
        <p:spPr/>
        <p:txBody>
          <a:bodyPr/>
          <a:lstStyle/>
          <a:p>
            <a:r>
              <a:rPr lang="en-US" dirty="0"/>
              <a:t>Components of LCOE</a:t>
            </a:r>
          </a:p>
          <a:p>
            <a:pPr lvl="1"/>
            <a:r>
              <a:rPr lang="en-US" dirty="0"/>
              <a:t>Capacity Payment x Capacity from Bidder</a:t>
            </a:r>
          </a:p>
          <a:p>
            <a:pPr lvl="1"/>
            <a:r>
              <a:rPr lang="en-US" dirty="0"/>
              <a:t>Fixed O&amp;M from Bidder</a:t>
            </a:r>
          </a:p>
          <a:p>
            <a:pPr lvl="1"/>
            <a:r>
              <a:rPr lang="en-US" dirty="0"/>
              <a:t>Variable O&amp;M from Bidder x Generation from Off-taker</a:t>
            </a:r>
          </a:p>
          <a:p>
            <a:pPr lvl="1"/>
            <a:r>
              <a:rPr lang="en-US" dirty="0"/>
              <a:t>Fuel Cost from Off-taker x Efficiency from Bidder x Generation from Off-taker</a:t>
            </a:r>
          </a:p>
          <a:p>
            <a:pPr lvl="1"/>
            <a:endParaRPr lang="en-US" dirty="0"/>
          </a:p>
          <a:p>
            <a:pPr lvl="1"/>
            <a:r>
              <a:rPr lang="en-US" dirty="0"/>
              <a:t>Add up four costs</a:t>
            </a:r>
          </a:p>
          <a:p>
            <a:pPr lvl="1"/>
            <a:r>
              <a:rPr lang="en-US" dirty="0"/>
              <a:t>Account for generation changes</a:t>
            </a:r>
          </a:p>
          <a:p>
            <a:pPr lvl="1"/>
            <a:r>
              <a:rPr lang="en-US" dirty="0"/>
              <a:t>Account for discount rate</a:t>
            </a:r>
          </a:p>
          <a:p>
            <a:pPr lvl="1"/>
            <a:endParaRPr lang="en-US" dirty="0"/>
          </a:p>
          <a:p>
            <a:pPr lvl="1"/>
            <a:r>
              <a:rPr lang="en-US" dirty="0"/>
              <a:t>PV of Revenues from adding components/PV of Generation</a:t>
            </a:r>
          </a:p>
        </p:txBody>
      </p:sp>
      <p:sp>
        <p:nvSpPr>
          <p:cNvPr id="4" name="Slide Number Placeholder 3">
            <a:extLst>
              <a:ext uri="{FF2B5EF4-FFF2-40B4-BE49-F238E27FC236}">
                <a16:creationId xmlns:a16="http://schemas.microsoft.com/office/drawing/2014/main" id="{A9000972-2F38-B30B-9205-2F8F4C851841}"/>
              </a:ext>
            </a:extLst>
          </p:cNvPr>
          <p:cNvSpPr>
            <a:spLocks noGrp="1"/>
          </p:cNvSpPr>
          <p:nvPr>
            <p:ph type="sldNum" sz="quarter" idx="12"/>
          </p:nvPr>
        </p:nvSpPr>
        <p:spPr/>
        <p:txBody>
          <a:bodyPr/>
          <a:lstStyle/>
          <a:p>
            <a:fld id="{EB241CD2-1E45-42A3-B213-66A034DF9A3B}" type="slidenum">
              <a:rPr lang="en-GB" smtClean="0"/>
              <a:t>66</a:t>
            </a:fld>
            <a:endParaRPr lang="en-GB" dirty="0"/>
          </a:p>
        </p:txBody>
      </p:sp>
    </p:spTree>
    <p:extLst>
      <p:ext uri="{BB962C8B-B14F-4D97-AF65-F5344CB8AC3E}">
        <p14:creationId xmlns:p14="http://schemas.microsoft.com/office/powerpoint/2010/main" val="19420502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D7D32-1383-15E2-B7D9-FADDC97EEB53}"/>
              </a:ext>
            </a:extLst>
          </p:cNvPr>
          <p:cNvSpPr>
            <a:spLocks noGrp="1"/>
          </p:cNvSpPr>
          <p:nvPr>
            <p:ph type="title"/>
          </p:nvPr>
        </p:nvSpPr>
        <p:spPr/>
        <p:txBody>
          <a:bodyPr>
            <a:normAutofit fontScale="90000"/>
          </a:bodyPr>
          <a:lstStyle/>
          <a:p>
            <a:r>
              <a:rPr lang="en-US" dirty="0"/>
              <a:t>What Happens if Estimate Fixed and Variable Costs Inconsistent with Actual Cost</a:t>
            </a:r>
          </a:p>
        </p:txBody>
      </p:sp>
      <p:sp>
        <p:nvSpPr>
          <p:cNvPr id="3" name="Content Placeholder 2">
            <a:extLst>
              <a:ext uri="{FF2B5EF4-FFF2-40B4-BE49-F238E27FC236}">
                <a16:creationId xmlns:a16="http://schemas.microsoft.com/office/drawing/2014/main" id="{C539433C-F586-24E6-4E1B-A8E718E789FE}"/>
              </a:ext>
            </a:extLst>
          </p:cNvPr>
          <p:cNvSpPr>
            <a:spLocks noGrp="1"/>
          </p:cNvSpPr>
          <p:nvPr>
            <p:ph idx="1"/>
          </p:nvPr>
        </p:nvSpPr>
        <p:spPr/>
        <p:txBody>
          <a:bodyPr>
            <a:normAutofit/>
          </a:bodyPr>
          <a:lstStyle/>
          <a:p>
            <a:r>
              <a:rPr lang="en-US" dirty="0"/>
              <a:t>Bid fixed cost when true cost is variable</a:t>
            </a:r>
          </a:p>
          <a:p>
            <a:pPr lvl="1"/>
            <a:r>
              <a:rPr lang="en-US" dirty="0"/>
              <a:t>Under some generation condition</a:t>
            </a:r>
          </a:p>
          <a:p>
            <a:pPr lvl="2"/>
            <a:r>
              <a:rPr lang="en-US" dirty="0"/>
              <a:t>Fixed cost recovered equals fixed cost incurred</a:t>
            </a:r>
          </a:p>
          <a:p>
            <a:pPr lvl="2"/>
            <a:r>
              <a:rPr lang="en-US" dirty="0"/>
              <a:t>Variable Cost recovered equals  variable cost incurred</a:t>
            </a:r>
          </a:p>
          <a:p>
            <a:pPr lvl="1"/>
            <a:r>
              <a:rPr lang="en-US" dirty="0"/>
              <a:t>If generation from off-taker is higher</a:t>
            </a:r>
          </a:p>
          <a:p>
            <a:pPr lvl="2"/>
            <a:r>
              <a:rPr lang="en-US" dirty="0"/>
              <a:t>Collect more fixed than fixed incurred</a:t>
            </a:r>
          </a:p>
          <a:p>
            <a:pPr lvl="2"/>
            <a:r>
              <a:rPr lang="en-US" dirty="0"/>
              <a:t>Variable cost collected will be less than the actual variable costs incurred</a:t>
            </a:r>
          </a:p>
          <a:p>
            <a:pPr lvl="2"/>
            <a:r>
              <a:rPr lang="en-US" dirty="0"/>
              <a:t>Cash flow and return will  be lower than if costs were calibrated</a:t>
            </a:r>
          </a:p>
          <a:p>
            <a:pPr lvl="1"/>
            <a:r>
              <a:rPr lang="en-US" dirty="0"/>
              <a:t>If generation from off-taker is higher</a:t>
            </a:r>
          </a:p>
          <a:p>
            <a:pPr lvl="2"/>
            <a:r>
              <a:rPr lang="en-US" dirty="0"/>
              <a:t>Collect more fixed than fixed costs incurred</a:t>
            </a:r>
          </a:p>
          <a:p>
            <a:pPr lvl="2"/>
            <a:r>
              <a:rPr lang="en-US" dirty="0"/>
              <a:t>Variable cost collected will be more than fixed costs recovered</a:t>
            </a:r>
          </a:p>
          <a:p>
            <a:pPr lvl="2"/>
            <a:r>
              <a:rPr lang="en-US" dirty="0"/>
              <a:t>Cash flow and return will be higher</a:t>
            </a:r>
          </a:p>
          <a:p>
            <a:pPr lvl="1"/>
            <a:r>
              <a:rPr lang="en-US" dirty="0"/>
              <a:t>Risk to investors from cash flow variability increases</a:t>
            </a:r>
          </a:p>
          <a:p>
            <a:pPr lvl="1"/>
            <a:r>
              <a:rPr lang="en-US" dirty="0"/>
              <a:t>Incentive to bid true  fixed  and variable cost  </a:t>
            </a:r>
          </a:p>
        </p:txBody>
      </p:sp>
      <p:sp>
        <p:nvSpPr>
          <p:cNvPr id="4" name="Slide Number Placeholder 3">
            <a:extLst>
              <a:ext uri="{FF2B5EF4-FFF2-40B4-BE49-F238E27FC236}">
                <a16:creationId xmlns:a16="http://schemas.microsoft.com/office/drawing/2014/main" id="{01467715-9AA0-61CA-1B13-E2C8FFE39BD5}"/>
              </a:ext>
            </a:extLst>
          </p:cNvPr>
          <p:cNvSpPr>
            <a:spLocks noGrp="1"/>
          </p:cNvSpPr>
          <p:nvPr>
            <p:ph type="sldNum" sz="quarter" idx="12"/>
          </p:nvPr>
        </p:nvSpPr>
        <p:spPr/>
        <p:txBody>
          <a:bodyPr/>
          <a:lstStyle/>
          <a:p>
            <a:fld id="{EB241CD2-1E45-42A3-B213-66A034DF9A3B}" type="slidenum">
              <a:rPr lang="en-GB" smtClean="0"/>
              <a:t>67</a:t>
            </a:fld>
            <a:endParaRPr lang="en-GB" dirty="0"/>
          </a:p>
        </p:txBody>
      </p:sp>
      <p:sp>
        <p:nvSpPr>
          <p:cNvPr id="5" name="TextBox 4">
            <a:extLst>
              <a:ext uri="{FF2B5EF4-FFF2-40B4-BE49-F238E27FC236}">
                <a16:creationId xmlns:a16="http://schemas.microsoft.com/office/drawing/2014/main" id="{B1B1F6E2-8A79-5A1F-8410-0E572A6A0B6B}"/>
              </a:ext>
            </a:extLst>
          </p:cNvPr>
          <p:cNvSpPr txBox="1"/>
          <p:nvPr/>
        </p:nvSpPr>
        <p:spPr>
          <a:xfrm>
            <a:off x="8848725" y="1666875"/>
            <a:ext cx="2781300" cy="2031325"/>
          </a:xfrm>
          <a:prstGeom prst="rect">
            <a:avLst/>
          </a:prstGeom>
          <a:solidFill>
            <a:srgbClr val="FFFF00"/>
          </a:solidFill>
        </p:spPr>
        <p:txBody>
          <a:bodyPr wrap="square" rtlCol="0">
            <a:spAutoFit/>
          </a:bodyPr>
          <a:lstStyle/>
          <a:p>
            <a:r>
              <a:rPr lang="en-US" dirty="0"/>
              <a:t>Want to:</a:t>
            </a:r>
          </a:p>
          <a:p>
            <a:endParaRPr lang="en-US" dirty="0"/>
          </a:p>
          <a:p>
            <a:r>
              <a:rPr lang="en-US" dirty="0"/>
              <a:t>Win the bid</a:t>
            </a:r>
          </a:p>
          <a:p>
            <a:endParaRPr lang="en-US" dirty="0"/>
          </a:p>
          <a:p>
            <a:r>
              <a:rPr lang="en-US" dirty="0"/>
              <a:t>Make a High Return</a:t>
            </a:r>
          </a:p>
          <a:p>
            <a:endParaRPr lang="en-US" dirty="0"/>
          </a:p>
          <a:p>
            <a:r>
              <a:rPr lang="en-US" dirty="0"/>
              <a:t>Reduce Risk</a:t>
            </a:r>
          </a:p>
        </p:txBody>
      </p:sp>
    </p:spTree>
    <p:extLst>
      <p:ext uri="{BB962C8B-B14F-4D97-AF65-F5344CB8AC3E}">
        <p14:creationId xmlns:p14="http://schemas.microsoft.com/office/powerpoint/2010/main" val="6178575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The image displays a table comparing various financial metrics, including bid prices, generation costs, and cash flow effects, for a power generation project.&#10;&#10;AI-generated content may be incorrect.">
            <a:extLst>
              <a:ext uri="{FF2B5EF4-FFF2-40B4-BE49-F238E27FC236}">
                <a16:creationId xmlns:a16="http://schemas.microsoft.com/office/drawing/2014/main" id="{9DC9C336-C054-72E7-7778-D1AF5935B82C}"/>
              </a:ext>
            </a:extLst>
          </p:cNvPr>
          <p:cNvPicPr>
            <a:picLocks noChangeAspect="1"/>
          </p:cNvPicPr>
          <p:nvPr/>
        </p:nvPicPr>
        <p:blipFill>
          <a:blip r:embed="rId2"/>
          <a:stretch>
            <a:fillRect/>
          </a:stretch>
        </p:blipFill>
        <p:spPr>
          <a:xfrm>
            <a:off x="6096000" y="1131504"/>
            <a:ext cx="5207268" cy="3676839"/>
          </a:xfrm>
          <a:prstGeom prst="rect">
            <a:avLst/>
          </a:prstGeom>
        </p:spPr>
      </p:pic>
      <p:sp>
        <p:nvSpPr>
          <p:cNvPr id="2" name="Title 1">
            <a:extLst>
              <a:ext uri="{FF2B5EF4-FFF2-40B4-BE49-F238E27FC236}">
                <a16:creationId xmlns:a16="http://schemas.microsoft.com/office/drawing/2014/main" id="{E9FCE62D-EE4C-7668-B981-BD5139F1A0D5}"/>
              </a:ext>
            </a:extLst>
          </p:cNvPr>
          <p:cNvSpPr>
            <a:spLocks noGrp="1"/>
          </p:cNvSpPr>
          <p:nvPr>
            <p:ph type="title"/>
          </p:nvPr>
        </p:nvSpPr>
        <p:spPr/>
        <p:txBody>
          <a:bodyPr>
            <a:normAutofit fontScale="90000"/>
          </a:bodyPr>
          <a:lstStyle/>
          <a:p>
            <a:r>
              <a:rPr lang="en-US" dirty="0"/>
              <a:t>Example of Bidding Differently than Actual Cost – Seems to Increase Risk</a:t>
            </a:r>
          </a:p>
        </p:txBody>
      </p:sp>
      <p:sp>
        <p:nvSpPr>
          <p:cNvPr id="3" name="Content Placeholder 2">
            <a:extLst>
              <a:ext uri="{FF2B5EF4-FFF2-40B4-BE49-F238E27FC236}">
                <a16:creationId xmlns:a16="http://schemas.microsoft.com/office/drawing/2014/main" id="{545FE9D7-F1B2-D88E-5028-AD271A3E4AC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92201832-8887-F78E-0DD1-FBFA2BE6C3E0}"/>
              </a:ext>
            </a:extLst>
          </p:cNvPr>
          <p:cNvSpPr>
            <a:spLocks noGrp="1"/>
          </p:cNvSpPr>
          <p:nvPr>
            <p:ph type="sldNum" sz="quarter" idx="12"/>
          </p:nvPr>
        </p:nvSpPr>
        <p:spPr/>
        <p:txBody>
          <a:bodyPr/>
          <a:lstStyle/>
          <a:p>
            <a:fld id="{EB241CD2-1E45-42A3-B213-66A034DF9A3B}" type="slidenum">
              <a:rPr lang="en-GB" smtClean="0"/>
              <a:t>68</a:t>
            </a:fld>
            <a:endParaRPr lang="en-GB" dirty="0"/>
          </a:p>
        </p:txBody>
      </p:sp>
      <p:pic>
        <p:nvPicPr>
          <p:cNvPr id="6" name="Picture 5" descr="The image displays a table comparing the actual cost, bid, and various operational and maintenance (O&amp;M) figures, expressed in megawatt-hours (MWH) and euros, for different generation costs and recovery.&#10;&#10;AI-generated content may be incorrect.">
            <a:extLst>
              <a:ext uri="{FF2B5EF4-FFF2-40B4-BE49-F238E27FC236}">
                <a16:creationId xmlns:a16="http://schemas.microsoft.com/office/drawing/2014/main" id="{E5080FD0-592D-4960-D4E1-AAC47E63877C}"/>
              </a:ext>
            </a:extLst>
          </p:cNvPr>
          <p:cNvPicPr>
            <a:picLocks noChangeAspect="1"/>
          </p:cNvPicPr>
          <p:nvPr/>
        </p:nvPicPr>
        <p:blipFill>
          <a:blip r:embed="rId3"/>
          <a:stretch>
            <a:fillRect/>
          </a:stretch>
        </p:blipFill>
        <p:spPr>
          <a:xfrm>
            <a:off x="406400" y="1209675"/>
            <a:ext cx="5359675" cy="3314870"/>
          </a:xfrm>
          <a:prstGeom prst="rect">
            <a:avLst/>
          </a:prstGeom>
        </p:spPr>
      </p:pic>
      <p:sp>
        <p:nvSpPr>
          <p:cNvPr id="9" name="TextBox 8">
            <a:extLst>
              <a:ext uri="{FF2B5EF4-FFF2-40B4-BE49-F238E27FC236}">
                <a16:creationId xmlns:a16="http://schemas.microsoft.com/office/drawing/2014/main" id="{994117DE-BD48-0C7F-C343-96719BABD847}"/>
              </a:ext>
            </a:extLst>
          </p:cNvPr>
          <p:cNvSpPr txBox="1"/>
          <p:nvPr/>
        </p:nvSpPr>
        <p:spPr>
          <a:xfrm rot="10800000" flipV="1">
            <a:off x="7083988" y="5256448"/>
            <a:ext cx="2394857" cy="646331"/>
          </a:xfrm>
          <a:prstGeom prst="rect">
            <a:avLst/>
          </a:prstGeom>
          <a:solidFill>
            <a:schemeClr val="bg1">
              <a:lumMod val="75000"/>
            </a:schemeClr>
          </a:solidFill>
        </p:spPr>
        <p:txBody>
          <a:bodyPr wrap="square" rtlCol="0">
            <a:spAutoFit/>
          </a:bodyPr>
          <a:lstStyle/>
          <a:p>
            <a:r>
              <a:rPr lang="en-US" dirty="0"/>
              <a:t>Bid Higher Fixed and Lower Variable</a:t>
            </a:r>
          </a:p>
        </p:txBody>
      </p:sp>
      <p:cxnSp>
        <p:nvCxnSpPr>
          <p:cNvPr id="11" name="Straight Arrow Connector 10">
            <a:extLst>
              <a:ext uri="{FF2B5EF4-FFF2-40B4-BE49-F238E27FC236}">
                <a16:creationId xmlns:a16="http://schemas.microsoft.com/office/drawing/2014/main" id="{BEFA4FDC-AC4B-0883-2D40-1C0ED808B707}"/>
              </a:ext>
            </a:extLst>
          </p:cNvPr>
          <p:cNvCxnSpPr>
            <a:stCxn id="9" idx="0"/>
          </p:cNvCxnSpPr>
          <p:nvPr/>
        </p:nvCxnSpPr>
        <p:spPr>
          <a:xfrm flipV="1">
            <a:off x="8281416" y="2577385"/>
            <a:ext cx="661416" cy="26790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8B7DEE2-1DCC-C128-D48C-ED0C80076BF1}"/>
              </a:ext>
            </a:extLst>
          </p:cNvPr>
          <p:cNvCxnSpPr>
            <a:stCxn id="9" idx="0"/>
          </p:cNvCxnSpPr>
          <p:nvPr/>
        </p:nvCxnSpPr>
        <p:spPr>
          <a:xfrm flipV="1">
            <a:off x="8281416" y="3143775"/>
            <a:ext cx="990600" cy="21126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3170875-52DE-14BE-6085-86FC5AB872F3}"/>
              </a:ext>
            </a:extLst>
          </p:cNvPr>
          <p:cNvSpPr txBox="1"/>
          <p:nvPr/>
        </p:nvSpPr>
        <p:spPr>
          <a:xfrm>
            <a:off x="632678" y="4656283"/>
            <a:ext cx="4864608" cy="1200329"/>
          </a:xfrm>
          <a:prstGeom prst="rect">
            <a:avLst/>
          </a:prstGeom>
          <a:solidFill>
            <a:srgbClr val="FFFF00"/>
          </a:solidFill>
        </p:spPr>
        <p:txBody>
          <a:bodyPr wrap="square" rtlCol="0">
            <a:spAutoFit/>
          </a:bodyPr>
          <a:lstStyle/>
          <a:p>
            <a:r>
              <a:rPr lang="en-US" dirty="0"/>
              <a:t>If investor believes off-taker did not estimate bid correctly, an alternative bidding strategy could be justified. For example, more renewable lowers generation.</a:t>
            </a:r>
          </a:p>
        </p:txBody>
      </p:sp>
    </p:spTree>
    <p:extLst>
      <p:ext uri="{BB962C8B-B14F-4D97-AF65-F5344CB8AC3E}">
        <p14:creationId xmlns:p14="http://schemas.microsoft.com/office/powerpoint/2010/main" val="39872000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7DD8D-790F-C848-F1B0-6EF975C5EAA0}"/>
              </a:ext>
            </a:extLst>
          </p:cNvPr>
          <p:cNvSpPr>
            <a:spLocks noGrp="1"/>
          </p:cNvSpPr>
          <p:nvPr>
            <p:ph type="title"/>
          </p:nvPr>
        </p:nvSpPr>
        <p:spPr/>
        <p:txBody>
          <a:bodyPr>
            <a:normAutofit fontScale="90000"/>
          </a:bodyPr>
          <a:lstStyle/>
          <a:p>
            <a:r>
              <a:rPr lang="en-US" dirty="0"/>
              <a:t>Nuance in Bidding when Investor Believes Generation will Change</a:t>
            </a:r>
          </a:p>
        </p:txBody>
      </p:sp>
      <p:sp>
        <p:nvSpPr>
          <p:cNvPr id="3" name="Content Placeholder 2">
            <a:extLst>
              <a:ext uri="{FF2B5EF4-FFF2-40B4-BE49-F238E27FC236}">
                <a16:creationId xmlns:a16="http://schemas.microsoft.com/office/drawing/2014/main" id="{6CCA1252-E065-2E30-11A2-1AC99E034C59}"/>
              </a:ext>
            </a:extLst>
          </p:cNvPr>
          <p:cNvSpPr>
            <a:spLocks noGrp="1"/>
          </p:cNvSpPr>
          <p:nvPr>
            <p:ph idx="1"/>
          </p:nvPr>
        </p:nvSpPr>
        <p:spPr>
          <a:xfrm>
            <a:off x="406401" y="1209675"/>
            <a:ext cx="5107432" cy="4523613"/>
          </a:xfrm>
        </p:spPr>
        <p:txBody>
          <a:bodyPr>
            <a:normAutofit lnSpcReduction="10000"/>
          </a:bodyPr>
          <a:lstStyle/>
          <a:p>
            <a:pPr algn="l"/>
            <a:r>
              <a:rPr lang="en-JM" dirty="0"/>
              <a:t>Much of this chapter is about discussing  nuances and exceptions. </a:t>
            </a:r>
          </a:p>
          <a:p>
            <a:pPr algn="l"/>
            <a:r>
              <a:rPr lang="en-JM" dirty="0"/>
              <a:t>Pretend that  the investor believes the generation expected by the off-taker is overstated as new renewable capacity will enter the market and/or demand will decrease. </a:t>
            </a:r>
          </a:p>
          <a:p>
            <a:pPr algn="l"/>
            <a:r>
              <a:rPr lang="en-JM" dirty="0"/>
              <a:t>If generation is reduced relative to the amount used in the levelised cost bid assessment, then less fixed cost and more variable cost will ultimately be profitable (the third column in  the table). </a:t>
            </a:r>
          </a:p>
          <a:p>
            <a:pPr algn="l"/>
            <a:r>
              <a:rPr lang="en-JM" dirty="0"/>
              <a:t>The investor can bid artificial higher fixed cost and lower variable cost relative to  what is expected as in the third column and realize the saving. </a:t>
            </a:r>
            <a:endParaRPr lang="en-US" dirty="0"/>
          </a:p>
          <a:p>
            <a:pPr algn="l"/>
            <a:endParaRPr lang="en-US" dirty="0"/>
          </a:p>
        </p:txBody>
      </p:sp>
      <p:sp>
        <p:nvSpPr>
          <p:cNvPr id="4" name="Slide Number Placeholder 3">
            <a:extLst>
              <a:ext uri="{FF2B5EF4-FFF2-40B4-BE49-F238E27FC236}">
                <a16:creationId xmlns:a16="http://schemas.microsoft.com/office/drawing/2014/main" id="{A6E97E9D-5897-F9C6-E4EB-241AB7FDBC25}"/>
              </a:ext>
            </a:extLst>
          </p:cNvPr>
          <p:cNvSpPr>
            <a:spLocks noGrp="1"/>
          </p:cNvSpPr>
          <p:nvPr>
            <p:ph type="sldNum" sz="quarter" idx="12"/>
          </p:nvPr>
        </p:nvSpPr>
        <p:spPr/>
        <p:txBody>
          <a:bodyPr/>
          <a:lstStyle/>
          <a:p>
            <a:fld id="{EB241CD2-1E45-42A3-B213-66A034DF9A3B}" type="slidenum">
              <a:rPr lang="en-GB" smtClean="0"/>
              <a:t>69</a:t>
            </a:fld>
            <a:endParaRPr lang="en-GB" dirty="0"/>
          </a:p>
        </p:txBody>
      </p:sp>
      <p:pic>
        <p:nvPicPr>
          <p:cNvPr id="6" name="Picture 5" descr="The image displays a table comparing various financial metrics, including bid prices, generation costs, and cash flow effects, for a power generation project.&#10;&#10;AI-generated content may be incorrect.">
            <a:extLst>
              <a:ext uri="{FF2B5EF4-FFF2-40B4-BE49-F238E27FC236}">
                <a16:creationId xmlns:a16="http://schemas.microsoft.com/office/drawing/2014/main" id="{187D6256-3852-95C1-9E51-74B60FE31CFF}"/>
              </a:ext>
            </a:extLst>
          </p:cNvPr>
          <p:cNvPicPr>
            <a:picLocks noChangeAspect="1"/>
          </p:cNvPicPr>
          <p:nvPr/>
        </p:nvPicPr>
        <p:blipFill>
          <a:blip r:embed="rId2"/>
          <a:stretch>
            <a:fillRect/>
          </a:stretch>
        </p:blipFill>
        <p:spPr>
          <a:xfrm>
            <a:off x="5894084" y="1590580"/>
            <a:ext cx="5207268" cy="3676839"/>
          </a:xfrm>
          <a:prstGeom prst="rect">
            <a:avLst/>
          </a:prstGeom>
        </p:spPr>
      </p:pic>
      <p:sp>
        <p:nvSpPr>
          <p:cNvPr id="5" name="TextBox 4">
            <a:extLst>
              <a:ext uri="{FF2B5EF4-FFF2-40B4-BE49-F238E27FC236}">
                <a16:creationId xmlns:a16="http://schemas.microsoft.com/office/drawing/2014/main" id="{6566C2A2-D94D-CEC0-717F-3DD591F4838B}"/>
              </a:ext>
            </a:extLst>
          </p:cNvPr>
          <p:cNvSpPr txBox="1"/>
          <p:nvPr/>
        </p:nvSpPr>
        <p:spPr>
          <a:xfrm>
            <a:off x="6600825" y="685800"/>
            <a:ext cx="4133850" cy="646331"/>
          </a:xfrm>
          <a:prstGeom prst="rect">
            <a:avLst/>
          </a:prstGeom>
          <a:solidFill>
            <a:schemeClr val="bg1">
              <a:lumMod val="75000"/>
            </a:schemeClr>
          </a:solidFill>
        </p:spPr>
        <p:txBody>
          <a:bodyPr wrap="square" rtlCol="0">
            <a:spAutoFit/>
          </a:bodyPr>
          <a:lstStyle/>
          <a:p>
            <a:r>
              <a:rPr lang="en-US" dirty="0"/>
              <a:t>Fixed cost and variable cost different from actual expected cost</a:t>
            </a:r>
          </a:p>
        </p:txBody>
      </p:sp>
    </p:spTree>
    <p:extLst>
      <p:ext uri="{BB962C8B-B14F-4D97-AF65-F5344CB8AC3E}">
        <p14:creationId xmlns:p14="http://schemas.microsoft.com/office/powerpoint/2010/main" val="35915037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30784-DE56-6B6E-0634-1344028459BB}"/>
              </a:ext>
            </a:extLst>
          </p:cNvPr>
          <p:cNvSpPr>
            <a:spLocks noGrp="1"/>
          </p:cNvSpPr>
          <p:nvPr>
            <p:ph type="ctrTitle"/>
          </p:nvPr>
        </p:nvSpPr>
        <p:spPr>
          <a:xfrm>
            <a:off x="643835" y="1707279"/>
            <a:ext cx="6376090" cy="2874245"/>
          </a:xfrm>
        </p:spPr>
        <p:txBody>
          <a:bodyPr/>
          <a:lstStyle/>
          <a:p>
            <a:r>
              <a:rPr lang="en-US" dirty="0"/>
              <a:t>Life Cycle Costs and Fixed versus Variable</a:t>
            </a:r>
          </a:p>
        </p:txBody>
      </p:sp>
    </p:spTree>
    <p:extLst>
      <p:ext uri="{BB962C8B-B14F-4D97-AF65-F5344CB8AC3E}">
        <p14:creationId xmlns:p14="http://schemas.microsoft.com/office/powerpoint/2010/main" val="18517721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780BC-FB46-D79A-D78A-58C4CB8363F2}"/>
              </a:ext>
            </a:extLst>
          </p:cNvPr>
          <p:cNvSpPr>
            <a:spLocks noGrp="1"/>
          </p:cNvSpPr>
          <p:nvPr>
            <p:ph type="title"/>
          </p:nvPr>
        </p:nvSpPr>
        <p:spPr/>
        <p:txBody>
          <a:bodyPr/>
          <a:lstStyle/>
          <a:p>
            <a:r>
              <a:rPr lang="en-US" dirty="0"/>
              <a:t>What Lifecycle Costs Include</a:t>
            </a:r>
          </a:p>
        </p:txBody>
      </p:sp>
      <p:sp>
        <p:nvSpPr>
          <p:cNvPr id="3" name="Content Placeholder 2">
            <a:extLst>
              <a:ext uri="{FF2B5EF4-FFF2-40B4-BE49-F238E27FC236}">
                <a16:creationId xmlns:a16="http://schemas.microsoft.com/office/drawing/2014/main" id="{1E01BF7B-225F-893B-F5FB-41FD0C558836}"/>
              </a:ext>
            </a:extLst>
          </p:cNvPr>
          <p:cNvSpPr>
            <a:spLocks noGrp="1"/>
          </p:cNvSpPr>
          <p:nvPr>
            <p:ph idx="1"/>
          </p:nvPr>
        </p:nvSpPr>
        <p:spPr/>
        <p:txBody>
          <a:bodyPr/>
          <a:lstStyle/>
          <a:p>
            <a:pPr algn="l"/>
            <a:r>
              <a:rPr lang="en-US" dirty="0"/>
              <a:t>Lifecycle costs do </a:t>
            </a:r>
            <a:r>
              <a:rPr lang="en-US" i="1" dirty="0"/>
              <a:t>not</a:t>
            </a:r>
            <a:r>
              <a:rPr lang="en-US" dirty="0"/>
              <a:t> cover routine daily maintenance (like cleaning, minor plumbing fixes, or changing lightbulbs)—that falls under </a:t>
            </a:r>
            <a:r>
              <a:rPr lang="en-US" b="1" dirty="0"/>
              <a:t>Facilities Management (FM) or Operational Maintenance (O&amp;M)</a:t>
            </a:r>
            <a:r>
              <a:rPr lang="en-US" dirty="0"/>
              <a:t>.</a:t>
            </a:r>
          </a:p>
          <a:p>
            <a:pPr algn="l"/>
            <a:r>
              <a:rPr lang="en-US" dirty="0"/>
              <a:t>Instead, lifecycle costs cover predictable, large-scale capital replacements (</a:t>
            </a:r>
            <a:r>
              <a:rPr lang="en-US" b="1" dirty="0"/>
              <a:t>Capital Expenditure</a:t>
            </a:r>
            <a:r>
              <a:rPr lang="en-US" dirty="0"/>
              <a:t> replacement), such as:</a:t>
            </a:r>
          </a:p>
          <a:p>
            <a:pPr lvl="0" algn="l"/>
            <a:r>
              <a:rPr lang="en-US" b="1" dirty="0"/>
              <a:t>Mechanical &amp; Electrical (M&amp;E):</a:t>
            </a:r>
            <a:r>
              <a:rPr lang="en-US" dirty="0"/>
              <a:t> Replacing entire HVAC units, boilers, lifts, or electrical switchgear.</a:t>
            </a:r>
          </a:p>
          <a:p>
            <a:pPr lvl="0" algn="l"/>
            <a:r>
              <a:rPr lang="en-US" b="1" dirty="0"/>
              <a:t>Fabric &amp; Structure:</a:t>
            </a:r>
            <a:r>
              <a:rPr lang="en-US" dirty="0"/>
              <a:t> Replacing roofs, windows, resurfacing car parks, or structural refits.</a:t>
            </a:r>
          </a:p>
          <a:p>
            <a:pPr lvl="0" algn="l"/>
            <a:r>
              <a:rPr lang="en-US" b="1" dirty="0"/>
              <a:t>Fit-Outs:</a:t>
            </a:r>
            <a:r>
              <a:rPr lang="en-US" dirty="0"/>
              <a:t> Periodic replacement of carpets, ceiling tiles, and industrial kitchen or hospital equipment.</a:t>
            </a:r>
          </a:p>
          <a:p>
            <a:pPr algn="l"/>
            <a:endParaRPr lang="en-US" dirty="0"/>
          </a:p>
        </p:txBody>
      </p:sp>
      <p:sp>
        <p:nvSpPr>
          <p:cNvPr id="4" name="Slide Number Placeholder 3">
            <a:extLst>
              <a:ext uri="{FF2B5EF4-FFF2-40B4-BE49-F238E27FC236}">
                <a16:creationId xmlns:a16="http://schemas.microsoft.com/office/drawing/2014/main" id="{B82D2D09-195A-BE08-940D-3AF58FCE18D7}"/>
              </a:ext>
            </a:extLst>
          </p:cNvPr>
          <p:cNvSpPr>
            <a:spLocks noGrp="1"/>
          </p:cNvSpPr>
          <p:nvPr>
            <p:ph type="sldNum" sz="quarter" idx="12"/>
          </p:nvPr>
        </p:nvSpPr>
        <p:spPr/>
        <p:txBody>
          <a:bodyPr/>
          <a:lstStyle/>
          <a:p>
            <a:fld id="{EB241CD2-1E45-42A3-B213-66A034DF9A3B}" type="slidenum">
              <a:rPr lang="en-GB" smtClean="0"/>
              <a:t>71</a:t>
            </a:fld>
            <a:endParaRPr lang="en-GB" dirty="0"/>
          </a:p>
        </p:txBody>
      </p:sp>
    </p:spTree>
    <p:extLst>
      <p:ext uri="{BB962C8B-B14F-4D97-AF65-F5344CB8AC3E}">
        <p14:creationId xmlns:p14="http://schemas.microsoft.com/office/powerpoint/2010/main" val="37181503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FAA15-D491-36D7-6CDE-AEF90C05532A}"/>
              </a:ext>
            </a:extLst>
          </p:cNvPr>
          <p:cNvSpPr>
            <a:spLocks noGrp="1"/>
          </p:cNvSpPr>
          <p:nvPr>
            <p:ph type="title"/>
          </p:nvPr>
        </p:nvSpPr>
        <p:spPr/>
        <p:txBody>
          <a:bodyPr/>
          <a:lstStyle/>
          <a:p>
            <a:r>
              <a:rPr lang="en-US" dirty="0"/>
              <a:t>Lifecycle Cost and Reserve Accounts</a:t>
            </a:r>
          </a:p>
        </p:txBody>
      </p:sp>
      <p:sp>
        <p:nvSpPr>
          <p:cNvPr id="3" name="Content Placeholder 2">
            <a:extLst>
              <a:ext uri="{FF2B5EF4-FFF2-40B4-BE49-F238E27FC236}">
                <a16:creationId xmlns:a16="http://schemas.microsoft.com/office/drawing/2014/main" id="{8DF49A37-AFA5-0DA1-6129-D544D991BB14}"/>
              </a:ext>
            </a:extLst>
          </p:cNvPr>
          <p:cNvSpPr>
            <a:spLocks noGrp="1"/>
          </p:cNvSpPr>
          <p:nvPr>
            <p:ph idx="1"/>
          </p:nvPr>
        </p:nvSpPr>
        <p:spPr/>
        <p:txBody>
          <a:bodyPr>
            <a:normAutofit fontScale="77500" lnSpcReduction="20000"/>
          </a:bodyPr>
          <a:lstStyle/>
          <a:p>
            <a:pPr marL="0" indent="0">
              <a:buNone/>
            </a:pPr>
            <a:r>
              <a:rPr lang="en-US" dirty="0"/>
              <a:t>In a standard PFI/PPP model, the public sector pays the private consortium (the Special Purpose Vehicle, or SPV) a regular, performance-based payment called the </a:t>
            </a:r>
            <a:r>
              <a:rPr lang="en-US" b="1" dirty="0"/>
              <a:t>Unitary Charge</a:t>
            </a:r>
            <a:r>
              <a:rPr lang="en-US" dirty="0"/>
              <a:t>. A portion of this unitary charge is explicitly earmarked to fund the lifecycle profile.</a:t>
            </a:r>
          </a:p>
          <a:p>
            <a:pPr marL="0" indent="0">
              <a:buNone/>
            </a:pPr>
            <a:r>
              <a:rPr lang="en-US" dirty="0"/>
              <a:t>To manage the uneven spikes in major maintenance, the SPV uses a </a:t>
            </a:r>
            <a:r>
              <a:rPr lang="en-US" b="1" dirty="0"/>
              <a:t>Lifecycle Sinking Fund or Reserve Account</a:t>
            </a:r>
            <a:r>
              <a:rPr lang="en-US" dirty="0"/>
              <a:t>:</a:t>
            </a:r>
          </a:p>
          <a:p>
            <a:pPr marL="0" indent="0">
              <a:buNone/>
            </a:pPr>
            <a:r>
              <a:rPr lang="en-US" dirty="0"/>
              <a:t>[Unitary Charge from Government] </a:t>
            </a:r>
          </a:p>
          <a:p>
            <a:pPr marL="0" indent="0">
              <a:buNone/>
            </a:pPr>
            <a:r>
              <a:rPr lang="en-US" dirty="0"/>
              <a:t>              │</a:t>
            </a:r>
          </a:p>
          <a:p>
            <a:pPr marL="0" indent="0">
              <a:buNone/>
            </a:pPr>
            <a:r>
              <a:rPr lang="en-US" dirty="0"/>
              <a:t>              ▼</a:t>
            </a:r>
          </a:p>
          <a:p>
            <a:pPr marL="0" indent="0">
              <a:buNone/>
            </a:pPr>
            <a:r>
              <a:rPr lang="en-US" dirty="0"/>
              <a:t>    [SPV Cash Waterfall] ───► Regular </a:t>
            </a:r>
            <a:r>
              <a:rPr lang="en-US" dirty="0" err="1"/>
              <a:t>OpEx</a:t>
            </a:r>
            <a:r>
              <a:rPr lang="en-US" dirty="0"/>
              <a:t> (Cleaning, Utilities)</a:t>
            </a:r>
          </a:p>
          <a:p>
            <a:pPr marL="0" indent="0">
              <a:buNone/>
            </a:pPr>
            <a:r>
              <a:rPr lang="en-US" dirty="0"/>
              <a:t>              │</a:t>
            </a:r>
          </a:p>
          <a:p>
            <a:pPr marL="0" indent="0">
              <a:buNone/>
            </a:pPr>
            <a:r>
              <a:rPr lang="en-US" dirty="0"/>
              <a:t>              ▼</a:t>
            </a:r>
          </a:p>
          <a:p>
            <a:pPr marL="0" indent="0">
              <a:buNone/>
            </a:pPr>
            <a:r>
              <a:rPr lang="en-US" dirty="0"/>
              <a:t>   [Lifecycle Sinking Fund] ───► Sizable cash buffer built up in quiet years</a:t>
            </a:r>
          </a:p>
          <a:p>
            <a:pPr marL="0" indent="0">
              <a:buNone/>
            </a:pPr>
            <a:r>
              <a:rPr lang="en-US" dirty="0"/>
              <a:t>              │</a:t>
            </a:r>
          </a:p>
          <a:p>
            <a:pPr marL="0" indent="0">
              <a:buNone/>
            </a:pPr>
            <a:r>
              <a:rPr lang="en-US" dirty="0"/>
              <a:t>              ▼</a:t>
            </a:r>
          </a:p>
          <a:p>
            <a:pPr marL="0" indent="0">
              <a:buNone/>
            </a:pPr>
            <a:r>
              <a:rPr lang="en-US" dirty="0"/>
              <a:t>   [Major </a:t>
            </a:r>
            <a:r>
              <a:rPr lang="en-US" dirty="0" err="1"/>
              <a:t>CapEx</a:t>
            </a:r>
            <a:r>
              <a:rPr lang="en-US" dirty="0"/>
              <a:t> Spend] ───────► Triggered in Year 10, 15, 20 (e.g., Roof/Boiler replacement)</a:t>
            </a:r>
          </a:p>
          <a:p>
            <a:pPr marL="0" indent="0">
              <a:buNone/>
            </a:pPr>
            <a:r>
              <a:rPr lang="en-US" dirty="0"/>
              <a:t>Instead of hit-or-miss budgeting, the SPV models the exact year components are expected to fail. Money is smoothed out and set aside annually into a reserve account so that when a £2 million boiler replacement is due in Year 15, the cash is readily available without impacting the project's debt service or investor returns.</a:t>
            </a:r>
          </a:p>
          <a:p>
            <a:pPr marL="0" indent="0">
              <a:buNone/>
            </a:pPr>
            <a:endParaRPr lang="en-US" dirty="0"/>
          </a:p>
        </p:txBody>
      </p:sp>
      <p:sp>
        <p:nvSpPr>
          <p:cNvPr id="4" name="Slide Number Placeholder 3">
            <a:extLst>
              <a:ext uri="{FF2B5EF4-FFF2-40B4-BE49-F238E27FC236}">
                <a16:creationId xmlns:a16="http://schemas.microsoft.com/office/drawing/2014/main" id="{1210CB67-47C1-0DB9-AA5B-14D06FD42853}"/>
              </a:ext>
            </a:extLst>
          </p:cNvPr>
          <p:cNvSpPr>
            <a:spLocks noGrp="1"/>
          </p:cNvSpPr>
          <p:nvPr>
            <p:ph type="sldNum" sz="quarter" idx="12"/>
          </p:nvPr>
        </p:nvSpPr>
        <p:spPr/>
        <p:txBody>
          <a:bodyPr/>
          <a:lstStyle/>
          <a:p>
            <a:fld id="{EB241CD2-1E45-42A3-B213-66A034DF9A3B}" type="slidenum">
              <a:rPr lang="en-GB" smtClean="0"/>
              <a:t>72</a:t>
            </a:fld>
            <a:endParaRPr lang="en-GB" dirty="0"/>
          </a:p>
        </p:txBody>
      </p:sp>
    </p:spTree>
    <p:extLst>
      <p:ext uri="{BB962C8B-B14F-4D97-AF65-F5344CB8AC3E}">
        <p14:creationId xmlns:p14="http://schemas.microsoft.com/office/powerpoint/2010/main" val="5688770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AC037-E29A-8F4A-35EC-43B7A3383F30}"/>
              </a:ext>
            </a:extLst>
          </p:cNvPr>
          <p:cNvSpPr>
            <a:spLocks noGrp="1"/>
          </p:cNvSpPr>
          <p:nvPr>
            <p:ph type="title"/>
          </p:nvPr>
        </p:nvSpPr>
        <p:spPr/>
        <p:txBody>
          <a:bodyPr/>
          <a:lstStyle/>
          <a:p>
            <a:r>
              <a:rPr lang="en-US" dirty="0"/>
              <a:t>Lifecycle Issues</a:t>
            </a:r>
          </a:p>
        </p:txBody>
      </p:sp>
      <p:sp>
        <p:nvSpPr>
          <p:cNvPr id="3" name="Content Placeholder 2">
            <a:extLst>
              <a:ext uri="{FF2B5EF4-FFF2-40B4-BE49-F238E27FC236}">
                <a16:creationId xmlns:a16="http://schemas.microsoft.com/office/drawing/2014/main" id="{F403C6BE-1016-1E28-433C-EA098CC38A9C}"/>
              </a:ext>
            </a:extLst>
          </p:cNvPr>
          <p:cNvSpPr>
            <a:spLocks noGrp="1"/>
          </p:cNvSpPr>
          <p:nvPr>
            <p:ph idx="1"/>
          </p:nvPr>
        </p:nvSpPr>
        <p:spPr/>
        <p:txBody>
          <a:bodyPr/>
          <a:lstStyle/>
          <a:p>
            <a:pPr lvl="0" algn="l"/>
            <a:r>
              <a:rPr lang="en-US" b="1" dirty="0"/>
              <a:t>Risk Passed to the Lifecycle/FM Contractor:</a:t>
            </a:r>
            <a:r>
              <a:rPr lang="en-US" dirty="0"/>
              <a:t> In many robust PFI projects, the SPV passes the lifecycle risk down to a heavy-facilities management contractor via a </a:t>
            </a:r>
            <a:r>
              <a:rPr lang="en-US" b="1" dirty="0"/>
              <a:t>back-to-back contract</a:t>
            </a:r>
            <a:r>
              <a:rPr lang="en-US" dirty="0"/>
              <a:t>. The contractor agrees to fixed annual lifecycle payments and takes the hit if real-world costs escalate.</a:t>
            </a:r>
          </a:p>
          <a:p>
            <a:pPr lvl="0" algn="l"/>
            <a:r>
              <a:rPr lang="en-US" b="1" dirty="0"/>
              <a:t>Risk Retained by the SPV:</a:t>
            </a:r>
            <a:r>
              <a:rPr lang="en-US" dirty="0"/>
              <a:t> If the SPV cannot pass this risk down affordably, the equity investors bear the risk. If lifecycle costs spike, it eats directly into the equity </a:t>
            </a:r>
            <a:r>
              <a:rPr lang="en-US" b="1" dirty="0"/>
              <a:t>Internal Rate of Return (IRR)</a:t>
            </a:r>
            <a:r>
              <a:rPr lang="en-US" dirty="0"/>
              <a:t>.</a:t>
            </a:r>
          </a:p>
          <a:p>
            <a:pPr lvl="0" algn="l"/>
            <a:r>
              <a:rPr lang="en-US" b="1" dirty="0"/>
              <a:t>Risk Shared with the Public Sector:</a:t>
            </a:r>
            <a:r>
              <a:rPr lang="en-US" dirty="0"/>
              <a:t> Some contracts include "gain-share/pain-share" mechanisms or benchmarking reviews every 5 to 10 years to adjust the lifecycle budget based on macroeconomic realities (like hyperinflation in construction materials).</a:t>
            </a:r>
          </a:p>
          <a:p>
            <a:pPr algn="l"/>
            <a:endParaRPr lang="en-US" dirty="0"/>
          </a:p>
        </p:txBody>
      </p:sp>
      <p:sp>
        <p:nvSpPr>
          <p:cNvPr id="4" name="Slide Number Placeholder 3">
            <a:extLst>
              <a:ext uri="{FF2B5EF4-FFF2-40B4-BE49-F238E27FC236}">
                <a16:creationId xmlns:a16="http://schemas.microsoft.com/office/drawing/2014/main" id="{70FE211B-B11A-C07D-87A4-D9DF99E005ED}"/>
              </a:ext>
            </a:extLst>
          </p:cNvPr>
          <p:cNvSpPr>
            <a:spLocks noGrp="1"/>
          </p:cNvSpPr>
          <p:nvPr>
            <p:ph type="sldNum" sz="quarter" idx="12"/>
          </p:nvPr>
        </p:nvSpPr>
        <p:spPr/>
        <p:txBody>
          <a:bodyPr/>
          <a:lstStyle/>
          <a:p>
            <a:fld id="{EB241CD2-1E45-42A3-B213-66A034DF9A3B}" type="slidenum">
              <a:rPr lang="en-GB" smtClean="0"/>
              <a:t>73</a:t>
            </a:fld>
            <a:endParaRPr lang="en-GB" dirty="0"/>
          </a:p>
        </p:txBody>
      </p:sp>
    </p:spTree>
    <p:extLst>
      <p:ext uri="{BB962C8B-B14F-4D97-AF65-F5344CB8AC3E}">
        <p14:creationId xmlns:p14="http://schemas.microsoft.com/office/powerpoint/2010/main" val="28465499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011F1-44EA-34D7-EBB7-ACA06080FFA9}"/>
              </a:ext>
            </a:extLst>
          </p:cNvPr>
          <p:cNvSpPr>
            <a:spLocks noGrp="1"/>
          </p:cNvSpPr>
          <p:nvPr>
            <p:ph type="ctrTitle"/>
          </p:nvPr>
        </p:nvSpPr>
        <p:spPr/>
        <p:txBody>
          <a:bodyPr/>
          <a:lstStyle/>
          <a:p>
            <a:r>
              <a:rPr lang="en-US" dirty="0"/>
              <a:t>Results of PPA (Single Buyer) Model</a:t>
            </a:r>
          </a:p>
        </p:txBody>
      </p:sp>
    </p:spTree>
    <p:extLst>
      <p:ext uri="{BB962C8B-B14F-4D97-AF65-F5344CB8AC3E}">
        <p14:creationId xmlns:p14="http://schemas.microsoft.com/office/powerpoint/2010/main" val="24802741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altLang="en-US" dirty="0"/>
              <a:t>1980’s Independent Power and Incentives (Plant Availability)</a:t>
            </a:r>
          </a:p>
        </p:txBody>
      </p:sp>
      <p:pic>
        <p:nvPicPr>
          <p:cNvPr id="22532"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5748311" y="826899"/>
            <a:ext cx="5251922" cy="2893916"/>
          </a:xfrm>
        </p:spPr>
      </p:pic>
      <p:sp>
        <p:nvSpPr>
          <p:cNvPr id="22531" name="Rectangle 3"/>
          <p:cNvSpPr>
            <a:spLocks noGrp="1" noChangeArrowheads="1"/>
          </p:cNvSpPr>
          <p:nvPr>
            <p:ph type="body" sz="quarter" idx="4294967295"/>
          </p:nvPr>
        </p:nvSpPr>
        <p:spPr>
          <a:xfrm>
            <a:off x="390525" y="1314450"/>
            <a:ext cx="5029200" cy="4002088"/>
          </a:xfrm>
        </p:spPr>
        <p:txBody>
          <a:bodyPr>
            <a:normAutofit/>
          </a:bodyPr>
          <a:lstStyle/>
          <a:p>
            <a:pPr marL="257175" indent="-257175" algn="l">
              <a:lnSpc>
                <a:spcPct val="80000"/>
              </a:lnSpc>
            </a:pPr>
            <a:r>
              <a:rPr lang="en-US" altLang="en-US" sz="1800" dirty="0"/>
              <a:t>Plant Availability has dramatically improved from about 60% in 1993-1994 to 75-80%.</a:t>
            </a:r>
          </a:p>
          <a:p>
            <a:pPr marL="257175" indent="-257175" algn="l">
              <a:lnSpc>
                <a:spcPct val="80000"/>
              </a:lnSpc>
            </a:pPr>
            <a:r>
              <a:rPr lang="en-US" altLang="en-US" sz="1800" dirty="0"/>
              <a:t>Leads to independent power producers and contracts that provided rewards and penalties for particular risks – capital expenditure cost over-runs and power plant availability</a:t>
            </a:r>
          </a:p>
          <a:p>
            <a:pPr marL="257175" indent="-257175" algn="l">
              <a:lnSpc>
                <a:spcPct val="80000"/>
              </a:lnSpc>
            </a:pPr>
            <a:r>
              <a:rPr lang="en-US" altLang="en-US" sz="1800" dirty="0"/>
              <a:t>Project finance and back-to-back contracts to limit risk to banks and allow low cost of capital</a:t>
            </a:r>
          </a:p>
          <a:p>
            <a:pPr marL="257175" indent="-257175" algn="l">
              <a:lnSpc>
                <a:spcPct val="80000"/>
              </a:lnSpc>
            </a:pPr>
            <a:r>
              <a:rPr lang="en-US" altLang="en-US" sz="1800" dirty="0"/>
              <a:t>No output risk (cash flow is independent of amount produced with is given by off-taker) designed with a capacity charge</a:t>
            </a:r>
          </a:p>
        </p:txBody>
      </p:sp>
      <p:pic>
        <p:nvPicPr>
          <p:cNvPr id="2" name="Picture 2">
            <a:extLst>
              <a:ext uri="{FF2B5EF4-FFF2-40B4-BE49-F238E27FC236}">
                <a16:creationId xmlns:a16="http://schemas.microsoft.com/office/drawing/2014/main" id="{4C4262B0-6EF3-ABBF-BDC3-EF82FCC8549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6912864" y="3894625"/>
            <a:ext cx="3931919" cy="2858133"/>
          </a:xfrm>
          <a:prstGeom prst="rect">
            <a:avLst/>
          </a:prstGeom>
        </p:spPr>
      </p:pic>
      <p:sp>
        <p:nvSpPr>
          <p:cNvPr id="3" name="Slide Number Placeholder 2">
            <a:extLst>
              <a:ext uri="{FF2B5EF4-FFF2-40B4-BE49-F238E27FC236}">
                <a16:creationId xmlns:a16="http://schemas.microsoft.com/office/drawing/2014/main" id="{A0FF605A-DD86-4E72-147C-5256456B0C5E}"/>
              </a:ext>
            </a:extLst>
          </p:cNvPr>
          <p:cNvSpPr>
            <a:spLocks noGrp="1"/>
          </p:cNvSpPr>
          <p:nvPr>
            <p:ph type="sldNum" sz="quarter" idx="12"/>
          </p:nvPr>
        </p:nvSpPr>
        <p:spPr/>
        <p:txBody>
          <a:bodyPr/>
          <a:lstStyle/>
          <a:p>
            <a:fld id="{EB241CD2-1E45-42A3-B213-66A034DF9A3B}" type="slidenum">
              <a:rPr lang="en-GB" smtClean="0"/>
              <a:t>75</a:t>
            </a:fld>
            <a:endParaRPr lang="en-GB" dirty="0"/>
          </a:p>
        </p:txBody>
      </p:sp>
    </p:spTree>
    <p:extLst>
      <p:ext uri="{BB962C8B-B14F-4D97-AF65-F5344CB8AC3E}">
        <p14:creationId xmlns:p14="http://schemas.microsoft.com/office/powerpoint/2010/main" val="22720352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83F9B-B810-AFA2-D77B-4AC992D3486E}"/>
              </a:ext>
            </a:extLst>
          </p:cNvPr>
          <p:cNvSpPr>
            <a:spLocks noGrp="1"/>
          </p:cNvSpPr>
          <p:nvPr>
            <p:ph type="title"/>
          </p:nvPr>
        </p:nvSpPr>
        <p:spPr/>
        <p:txBody>
          <a:bodyPr/>
          <a:lstStyle/>
          <a:p>
            <a:r>
              <a:rPr lang="en-US" dirty="0"/>
              <a:t>Mixed Results</a:t>
            </a:r>
          </a:p>
        </p:txBody>
      </p:sp>
      <p:sp>
        <p:nvSpPr>
          <p:cNvPr id="3" name="Content Placeholder 2">
            <a:extLst>
              <a:ext uri="{FF2B5EF4-FFF2-40B4-BE49-F238E27FC236}">
                <a16:creationId xmlns:a16="http://schemas.microsoft.com/office/drawing/2014/main" id="{B57DDB7E-4E55-DF1F-27FB-F107F6E47E5A}"/>
              </a:ext>
            </a:extLst>
          </p:cNvPr>
          <p:cNvSpPr>
            <a:spLocks noGrp="1"/>
          </p:cNvSpPr>
          <p:nvPr>
            <p:ph idx="1"/>
          </p:nvPr>
        </p:nvSpPr>
        <p:spPr/>
        <p:txBody>
          <a:bodyPr>
            <a:normAutofit/>
          </a:bodyPr>
          <a:lstStyle/>
          <a:p>
            <a:r>
              <a:rPr lang="en-JM" dirty="0"/>
              <a:t>Results of the availability contracts have arguably been mixed in terms of both the direct cost of EPC and operating and maintenance contracts as well as in achieving  a low cost of capital and corresponding prices to ultimate consumers. </a:t>
            </a:r>
          </a:p>
          <a:p>
            <a:r>
              <a:rPr lang="en-JM" dirty="0"/>
              <a:t>The concept of focused incentives and competitive bids to achieve a low cost of capital has merit. </a:t>
            </a:r>
          </a:p>
          <a:p>
            <a:r>
              <a:rPr lang="en-JM" dirty="0"/>
              <a:t>Enron cases in the Philippines and in India demonstrate potential problems. </a:t>
            </a:r>
          </a:p>
          <a:p>
            <a:pPr lvl="1"/>
            <a:r>
              <a:rPr lang="en-JM" dirty="0"/>
              <a:t>Effective competitive bidding was not applied; </a:t>
            </a:r>
          </a:p>
          <a:p>
            <a:pPr lvl="1"/>
            <a:r>
              <a:rPr lang="en-JM" dirty="0"/>
              <a:t>Equity returns were very high; </a:t>
            </a:r>
          </a:p>
          <a:p>
            <a:pPr lvl="1"/>
            <a:r>
              <a:rPr lang="en-JM" dirty="0"/>
              <a:t>Constraints from lenders limited operating flexibility; </a:t>
            </a:r>
          </a:p>
          <a:p>
            <a:pPr lvl="1"/>
            <a:r>
              <a:rPr lang="en-JM" dirty="0"/>
              <a:t>Prices were not adjusted for inflation; </a:t>
            </a:r>
          </a:p>
          <a:p>
            <a:pPr lvl="1"/>
            <a:r>
              <a:rPr lang="en-JM" dirty="0"/>
              <a:t>Projects such as nuclear plants with long construction periods and long lives were not financed. </a:t>
            </a:r>
          </a:p>
          <a:p>
            <a:pPr lvl="1"/>
            <a:r>
              <a:rPr lang="en-JM" dirty="0"/>
              <a:t>The government and/or off-taker made inefficient decisions that resulted in over-capacity and the wrong type of capacity. </a:t>
            </a:r>
          </a:p>
          <a:p>
            <a:pPr lvl="1"/>
            <a:r>
              <a:rPr lang="en-JM" dirty="0"/>
              <a:t>Profits made by EPC and operation and maintenance companies, particularly for developing companies were very high. </a:t>
            </a:r>
            <a:endParaRPr lang="en-US" dirty="0"/>
          </a:p>
        </p:txBody>
      </p:sp>
      <p:sp>
        <p:nvSpPr>
          <p:cNvPr id="4" name="Slide Number Placeholder 3">
            <a:extLst>
              <a:ext uri="{FF2B5EF4-FFF2-40B4-BE49-F238E27FC236}">
                <a16:creationId xmlns:a16="http://schemas.microsoft.com/office/drawing/2014/main" id="{87C3DFB2-9648-AA47-1A67-B74EF07DF4D1}"/>
              </a:ext>
            </a:extLst>
          </p:cNvPr>
          <p:cNvSpPr>
            <a:spLocks noGrp="1"/>
          </p:cNvSpPr>
          <p:nvPr>
            <p:ph type="sldNum" sz="quarter" idx="12"/>
          </p:nvPr>
        </p:nvSpPr>
        <p:spPr/>
        <p:txBody>
          <a:bodyPr/>
          <a:lstStyle/>
          <a:p>
            <a:fld id="{EB241CD2-1E45-42A3-B213-66A034DF9A3B}" type="slidenum">
              <a:rPr lang="en-GB" smtClean="0"/>
              <a:t>76</a:t>
            </a:fld>
            <a:endParaRPr lang="en-GB" dirty="0"/>
          </a:p>
        </p:txBody>
      </p:sp>
    </p:spTree>
    <p:extLst>
      <p:ext uri="{BB962C8B-B14F-4D97-AF65-F5344CB8AC3E}">
        <p14:creationId xmlns:p14="http://schemas.microsoft.com/office/powerpoint/2010/main" val="26785238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10B3-3FEB-7F19-3212-0A06854AE86B}"/>
              </a:ext>
            </a:extLst>
          </p:cNvPr>
          <p:cNvSpPr>
            <a:spLocks noGrp="1"/>
          </p:cNvSpPr>
          <p:nvPr>
            <p:ph type="title"/>
          </p:nvPr>
        </p:nvSpPr>
        <p:spPr/>
        <p:txBody>
          <a:bodyPr/>
          <a:lstStyle/>
          <a:p>
            <a:r>
              <a:rPr lang="en-US" dirty="0"/>
              <a:t>Problems with Availability Structure</a:t>
            </a:r>
          </a:p>
        </p:txBody>
      </p:sp>
      <p:sp>
        <p:nvSpPr>
          <p:cNvPr id="3" name="Content Placeholder 2">
            <a:extLst>
              <a:ext uri="{FF2B5EF4-FFF2-40B4-BE49-F238E27FC236}">
                <a16:creationId xmlns:a16="http://schemas.microsoft.com/office/drawing/2014/main" id="{A8392069-F132-17A8-2BEC-6DEB389A0481}"/>
              </a:ext>
            </a:extLst>
          </p:cNvPr>
          <p:cNvSpPr>
            <a:spLocks noGrp="1"/>
          </p:cNvSpPr>
          <p:nvPr>
            <p:ph idx="1"/>
          </p:nvPr>
        </p:nvSpPr>
        <p:spPr/>
        <p:txBody>
          <a:bodyPr/>
          <a:lstStyle/>
          <a:p>
            <a:r>
              <a:rPr lang="en-US" dirty="0"/>
              <a:t>Question about true competitive bidding</a:t>
            </a:r>
          </a:p>
          <a:p>
            <a:r>
              <a:rPr lang="en-US" dirty="0"/>
              <a:t>Question about earned equity returns</a:t>
            </a:r>
          </a:p>
          <a:p>
            <a:r>
              <a:rPr lang="en-US" dirty="0"/>
              <a:t>Question about constraints from lenders</a:t>
            </a:r>
          </a:p>
          <a:p>
            <a:r>
              <a:rPr lang="en-US" dirty="0"/>
              <a:t>Question about inflation adjustments</a:t>
            </a:r>
          </a:p>
          <a:p>
            <a:r>
              <a:rPr lang="en-US" dirty="0"/>
              <a:t>Question about ability to finance projects with long construction periods</a:t>
            </a:r>
          </a:p>
          <a:p>
            <a:endParaRPr lang="en-US" dirty="0"/>
          </a:p>
          <a:p>
            <a:r>
              <a:rPr lang="en-US" dirty="0"/>
              <a:t>Question about government decisions for amount and type of capacity</a:t>
            </a:r>
          </a:p>
          <a:p>
            <a:r>
              <a:rPr lang="en-US" dirty="0"/>
              <a:t>Question about profits earned by EPC and O&amp;M Providers</a:t>
            </a:r>
          </a:p>
          <a:p>
            <a:endParaRPr lang="en-US" dirty="0"/>
          </a:p>
        </p:txBody>
      </p:sp>
      <p:sp>
        <p:nvSpPr>
          <p:cNvPr id="4" name="Slide Number Placeholder 3">
            <a:extLst>
              <a:ext uri="{FF2B5EF4-FFF2-40B4-BE49-F238E27FC236}">
                <a16:creationId xmlns:a16="http://schemas.microsoft.com/office/drawing/2014/main" id="{D0F92AB0-D59B-69E7-CA05-40FB0E66E082}"/>
              </a:ext>
            </a:extLst>
          </p:cNvPr>
          <p:cNvSpPr>
            <a:spLocks noGrp="1"/>
          </p:cNvSpPr>
          <p:nvPr>
            <p:ph type="sldNum" sz="quarter" idx="12"/>
          </p:nvPr>
        </p:nvSpPr>
        <p:spPr/>
        <p:txBody>
          <a:bodyPr/>
          <a:lstStyle/>
          <a:p>
            <a:fld id="{EB241CD2-1E45-42A3-B213-66A034DF9A3B}" type="slidenum">
              <a:rPr lang="en-GB" smtClean="0"/>
              <a:t>77</a:t>
            </a:fld>
            <a:endParaRPr lang="en-GB" dirty="0"/>
          </a:p>
        </p:txBody>
      </p:sp>
    </p:spTree>
    <p:extLst>
      <p:ext uri="{BB962C8B-B14F-4D97-AF65-F5344CB8AC3E}">
        <p14:creationId xmlns:p14="http://schemas.microsoft.com/office/powerpoint/2010/main" val="10290494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44857-A514-62C9-8C9C-E0DD03097F80}"/>
              </a:ext>
            </a:extLst>
          </p:cNvPr>
          <p:cNvSpPr>
            <a:spLocks noGrp="1"/>
          </p:cNvSpPr>
          <p:nvPr>
            <p:ph type="title"/>
          </p:nvPr>
        </p:nvSpPr>
        <p:spPr/>
        <p:txBody>
          <a:bodyPr/>
          <a:lstStyle/>
          <a:p>
            <a:r>
              <a:rPr lang="en-US" dirty="0"/>
              <a:t>Issue of PPA Effectiveness</a:t>
            </a:r>
          </a:p>
        </p:txBody>
      </p:sp>
      <p:sp>
        <p:nvSpPr>
          <p:cNvPr id="3" name="Content Placeholder 2">
            <a:extLst>
              <a:ext uri="{FF2B5EF4-FFF2-40B4-BE49-F238E27FC236}">
                <a16:creationId xmlns:a16="http://schemas.microsoft.com/office/drawing/2014/main" id="{1BE7B3A8-E0E0-9EFC-6147-06561F7604BE}"/>
              </a:ext>
            </a:extLst>
          </p:cNvPr>
          <p:cNvSpPr>
            <a:spLocks noGrp="1"/>
          </p:cNvSpPr>
          <p:nvPr>
            <p:ph idx="1"/>
          </p:nvPr>
        </p:nvSpPr>
        <p:spPr/>
        <p:txBody>
          <a:bodyPr>
            <a:normAutofit/>
          </a:bodyPr>
          <a:lstStyle/>
          <a:p>
            <a:r>
              <a:rPr lang="en-US" sz="2400" dirty="0"/>
              <a:t>How would you test the effectiveness of the regulatory model versus PPA contracts</a:t>
            </a:r>
          </a:p>
          <a:p>
            <a:pPr lvl="1"/>
            <a:r>
              <a:rPr lang="en-US" sz="2000" dirty="0"/>
              <a:t>Whether the right amount of capacity is built by IPPs</a:t>
            </a:r>
          </a:p>
          <a:p>
            <a:pPr lvl="1"/>
            <a:r>
              <a:rPr lang="en-US" sz="2000" dirty="0"/>
              <a:t>Whether prices decline from levels that existed under government ownership/regulation</a:t>
            </a:r>
          </a:p>
          <a:p>
            <a:pPr lvl="1"/>
            <a:r>
              <a:rPr lang="en-US" sz="2000" dirty="0"/>
              <a:t>Whether the efficiency gains and the competitive bidding produces lower costs to consumers</a:t>
            </a:r>
          </a:p>
          <a:p>
            <a:pPr lvl="1"/>
            <a:r>
              <a:rPr lang="en-US" sz="2000" dirty="0"/>
              <a:t>It is impossible to really quantify the benefits of the PPA model relative to the government ownership/cost plus regulation model</a:t>
            </a:r>
          </a:p>
        </p:txBody>
      </p:sp>
      <p:sp>
        <p:nvSpPr>
          <p:cNvPr id="4" name="Slide Number Placeholder 3">
            <a:extLst>
              <a:ext uri="{FF2B5EF4-FFF2-40B4-BE49-F238E27FC236}">
                <a16:creationId xmlns:a16="http://schemas.microsoft.com/office/drawing/2014/main" id="{11B52F93-C7AD-893D-9696-3416030DA4C7}"/>
              </a:ext>
            </a:extLst>
          </p:cNvPr>
          <p:cNvSpPr>
            <a:spLocks noGrp="1"/>
          </p:cNvSpPr>
          <p:nvPr>
            <p:ph type="sldNum" sz="quarter" idx="12"/>
          </p:nvPr>
        </p:nvSpPr>
        <p:spPr/>
        <p:txBody>
          <a:bodyPr/>
          <a:lstStyle/>
          <a:p>
            <a:fld id="{EB241CD2-1E45-42A3-B213-66A034DF9A3B}" type="slidenum">
              <a:rPr lang="en-GB" smtClean="0"/>
              <a:t>78</a:t>
            </a:fld>
            <a:endParaRPr lang="en-GB" dirty="0"/>
          </a:p>
        </p:txBody>
      </p:sp>
    </p:spTree>
    <p:extLst>
      <p:ext uri="{BB962C8B-B14F-4D97-AF65-F5344CB8AC3E}">
        <p14:creationId xmlns:p14="http://schemas.microsoft.com/office/powerpoint/2010/main" val="3736300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ltLang="en-US" dirty="0"/>
              <a:t>Philippines Contracts – Extreme Example</a:t>
            </a:r>
          </a:p>
        </p:txBody>
      </p:sp>
      <p:pic>
        <p:nvPicPr>
          <p:cNvPr id="103427"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61950" y="1436014"/>
            <a:ext cx="6794500" cy="4283748"/>
          </a:xfrm>
          <a:noFill/>
        </p:spPr>
      </p:pic>
      <p:sp>
        <p:nvSpPr>
          <p:cNvPr id="2" name="Rectangle 5">
            <a:extLst>
              <a:ext uri="{FF2B5EF4-FFF2-40B4-BE49-F238E27FC236}">
                <a16:creationId xmlns:a16="http://schemas.microsoft.com/office/drawing/2014/main" id="{01C3476A-1446-432B-38DF-09BC577280C8}"/>
              </a:ext>
            </a:extLst>
          </p:cNvPr>
          <p:cNvSpPr txBox="1">
            <a:spLocks noChangeArrowheads="1"/>
          </p:cNvSpPr>
          <p:nvPr/>
        </p:nvSpPr>
        <p:spPr>
          <a:xfrm>
            <a:off x="7439025" y="1571625"/>
            <a:ext cx="4391025" cy="3762375"/>
          </a:xfrm>
          <a:prstGeom prst="rect">
            <a:avLst/>
          </a:prstGeom>
          <a:solidFill>
            <a:schemeClr val="bg1">
              <a:lumMod val="85000"/>
            </a:schemeClr>
          </a:solidFill>
        </p:spPr>
        <p:txBody>
          <a:bodyPr vert="horz" lIns="91440" tIns="45720" rIns="91440" bIns="45720" rtlCol="0">
            <a:normAutofit fontScale="77500" lnSpcReduction="20000"/>
          </a:bodyPr>
          <a:lstStyle>
            <a:lvl1pPr marL="228600" indent="-228600" algn="just"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just" defTabSz="914400" rtl="0" eaLnBrk="1" latinLnBrk="0" hangingPunct="1">
              <a:lnSpc>
                <a:spcPct val="90000"/>
              </a:lnSpc>
              <a:spcBef>
                <a:spcPts val="500"/>
              </a:spcBef>
              <a:buFont typeface="Wingdings 3" panose="05040102010807070707"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just" defTabSz="914400" rtl="0" eaLnBrk="1" latinLnBrk="0" hangingPunct="1">
              <a:lnSpc>
                <a:spcPct val="90000"/>
              </a:lnSpc>
              <a:spcBef>
                <a:spcPts val="500"/>
              </a:spcBef>
              <a:buFont typeface="Wingdings 3" panose="05040102010807070707" pitchFamily="18" charset="2"/>
              <a:buChar char=""/>
              <a:defRPr sz="17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just" defTabSz="914400" rtl="0" eaLnBrk="1" latinLnBrk="0" hangingPunct="1">
              <a:lnSpc>
                <a:spcPct val="90000"/>
              </a:lnSpc>
              <a:spcBef>
                <a:spcPts val="500"/>
              </a:spcBef>
              <a:buFont typeface="Wingdings 3" panose="05040102010807070707"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just" defTabSz="914400" rtl="0" eaLnBrk="1" latinLnBrk="0" hangingPunct="1">
              <a:lnSpc>
                <a:spcPct val="90000"/>
              </a:lnSpc>
              <a:spcBef>
                <a:spcPts val="500"/>
              </a:spcBef>
              <a:buFont typeface="Wingdings 3" panose="05040102010807070707" pitchFamily="18" charset="2"/>
              <a:buChar char=""/>
              <a:defRPr sz="15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en-US" sz="1600" dirty="0"/>
              <a:t>Frequent brown outs ranging from 2 to 12 hour daily in early 1991.</a:t>
            </a:r>
          </a:p>
          <a:p>
            <a:pPr algn="l"/>
            <a:r>
              <a:rPr lang="en-US" altLang="en-US" sz="1600" dirty="0"/>
              <a:t>Cancelled 625 MW Batam Nuclear plant when it was almost complete.</a:t>
            </a:r>
          </a:p>
          <a:p>
            <a:pPr algn="l"/>
            <a:r>
              <a:rPr lang="en-US" altLang="en-US" sz="1600" dirty="0"/>
              <a:t>Projected growth in electricity demand requires commissioning of new plants and rehabilitation of old plants.</a:t>
            </a:r>
          </a:p>
          <a:p>
            <a:pPr algn="l"/>
            <a:r>
              <a:rPr lang="en-US" altLang="en-US" sz="1600" dirty="0"/>
              <a:t>State-owned Generating Company was NAPCOR; Approx. 72% of NAPCOR’s capacity is in Luzon.</a:t>
            </a:r>
          </a:p>
          <a:p>
            <a:pPr algn="l"/>
            <a:r>
              <a:rPr lang="en-US" altLang="en-US" sz="1600" dirty="0"/>
              <a:t>Frequent closure of existing plants due to deterioration of oil-based plants.</a:t>
            </a:r>
          </a:p>
          <a:p>
            <a:pPr algn="l"/>
            <a:r>
              <a:rPr lang="en-US" altLang="en-US" sz="1600" dirty="0"/>
              <a:t>Failure to undertake regular maintenance of certain plants</a:t>
            </a:r>
          </a:p>
          <a:p>
            <a:pPr algn="l"/>
            <a:r>
              <a:rPr lang="en-US" altLang="en-US" sz="1600" dirty="0"/>
              <a:t>Postponed maintenance due to insufficient power reserve</a:t>
            </a:r>
          </a:p>
          <a:p>
            <a:pPr algn="l"/>
            <a:r>
              <a:rPr lang="en-US" altLang="en-US" sz="1600" dirty="0"/>
              <a:t>The S&amp;P bond rating for the Philippines was BB</a:t>
            </a:r>
          </a:p>
          <a:p>
            <a:pPr algn="l"/>
            <a:r>
              <a:rPr lang="en-US" altLang="en-US" sz="1600" dirty="0"/>
              <a:t>The World Bank estimated that power outages in 1990 reduced economic output in Metro Manila alone by $2.4 billion.</a:t>
            </a:r>
          </a:p>
          <a:p>
            <a:pPr algn="l"/>
            <a:endParaRPr lang="en-US" altLang="en-US" sz="1600" dirty="0"/>
          </a:p>
          <a:p>
            <a:pPr algn="l">
              <a:buFontTx/>
              <a:buNone/>
            </a:pPr>
            <a:endParaRPr lang="en-US" altLang="en-US" sz="16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ChangeArrowheads="1"/>
          </p:cNvSpPr>
          <p:nvPr/>
        </p:nvSpPr>
        <p:spPr bwMode="auto">
          <a:xfrm>
            <a:off x="8166101" y="4181475"/>
            <a:ext cx="2043829" cy="708528"/>
          </a:xfrm>
          <a:prstGeom prst="rect">
            <a:avLst/>
          </a:prstGeom>
          <a:noFill/>
          <a:ln w="47625" cmpd="thinThick">
            <a:solidFill>
              <a:schemeClr val="tx1"/>
            </a:solidFill>
            <a:miter lim="800000"/>
            <a:headEnd/>
            <a:tailEnd/>
          </a:ln>
        </p:spPr>
        <p:txBody>
          <a:bodyPr wrap="none" lIns="92075" tIns="46038" rIns="92075" bIns="46038">
            <a:spAutoFit/>
          </a:bodyPr>
          <a:lstStyle/>
          <a:p>
            <a:r>
              <a:rPr lang="en-AU" sz="2000" b="1" dirty="0">
                <a:latin typeface="Times New Roman" pitchFamily="18" charset="0"/>
              </a:rPr>
              <a:t>Enron Power</a:t>
            </a:r>
          </a:p>
          <a:p>
            <a:r>
              <a:rPr lang="en-AU" sz="2000" b="1" dirty="0">
                <a:latin typeface="Times New Roman" pitchFamily="18" charset="0"/>
              </a:rPr>
              <a:t>Philippines Corp</a:t>
            </a:r>
          </a:p>
        </p:txBody>
      </p:sp>
      <p:sp>
        <p:nvSpPr>
          <p:cNvPr id="131075" name="Rectangle 3"/>
          <p:cNvSpPr>
            <a:spLocks noChangeArrowheads="1"/>
          </p:cNvSpPr>
          <p:nvPr/>
        </p:nvSpPr>
        <p:spPr bwMode="auto">
          <a:xfrm>
            <a:off x="2454276" y="1524001"/>
            <a:ext cx="1843453" cy="831639"/>
          </a:xfrm>
          <a:prstGeom prst="rect">
            <a:avLst/>
          </a:prstGeom>
          <a:noFill/>
          <a:ln w="47625" cmpd="thinThick">
            <a:solidFill>
              <a:schemeClr val="tx1"/>
            </a:solidFill>
            <a:miter lim="800000"/>
            <a:headEnd/>
            <a:tailEnd/>
          </a:ln>
        </p:spPr>
        <p:txBody>
          <a:bodyPr wrap="none" lIns="92075" tIns="46038" rIns="92075" bIns="46038">
            <a:spAutoFit/>
          </a:bodyPr>
          <a:lstStyle/>
          <a:p>
            <a:r>
              <a:rPr lang="en-AU" sz="2400" b="1" dirty="0">
                <a:latin typeface="Times New Roman" pitchFamily="18" charset="0"/>
              </a:rPr>
              <a:t>Philippines</a:t>
            </a:r>
          </a:p>
          <a:p>
            <a:r>
              <a:rPr lang="en-AU" sz="2400" b="1" dirty="0">
                <a:latin typeface="Times New Roman" pitchFamily="18" charset="0"/>
              </a:rPr>
              <a:t>Government</a:t>
            </a:r>
          </a:p>
        </p:txBody>
      </p:sp>
      <p:sp>
        <p:nvSpPr>
          <p:cNvPr id="131076" name="Rectangle 4"/>
          <p:cNvSpPr>
            <a:spLocks noChangeArrowheads="1"/>
          </p:cNvSpPr>
          <p:nvPr/>
        </p:nvSpPr>
        <p:spPr bwMode="auto">
          <a:xfrm>
            <a:off x="9426575" y="2306639"/>
            <a:ext cx="1018740" cy="831639"/>
          </a:xfrm>
          <a:prstGeom prst="rect">
            <a:avLst/>
          </a:prstGeom>
          <a:noFill/>
          <a:ln w="47625" cmpd="thinThick">
            <a:solidFill>
              <a:schemeClr val="tx1"/>
            </a:solidFill>
            <a:miter lim="800000"/>
            <a:headEnd/>
            <a:tailEnd/>
          </a:ln>
        </p:spPr>
        <p:txBody>
          <a:bodyPr wrap="none" lIns="92075" tIns="46038" rIns="92075" bIns="46038">
            <a:spAutoFit/>
          </a:bodyPr>
          <a:lstStyle/>
          <a:p>
            <a:r>
              <a:rPr lang="en-AU" sz="2400" b="1" dirty="0">
                <a:latin typeface="Times New Roman" pitchFamily="18" charset="0"/>
              </a:rPr>
              <a:t>Enron</a:t>
            </a:r>
          </a:p>
          <a:p>
            <a:r>
              <a:rPr lang="en-AU" sz="2400" b="1" dirty="0">
                <a:latin typeface="Times New Roman" pitchFamily="18" charset="0"/>
              </a:rPr>
              <a:t>Corp.</a:t>
            </a:r>
          </a:p>
        </p:txBody>
      </p:sp>
      <p:sp>
        <p:nvSpPr>
          <p:cNvPr id="131077" name="Rectangle 5"/>
          <p:cNvSpPr>
            <a:spLocks noChangeArrowheads="1"/>
          </p:cNvSpPr>
          <p:nvPr/>
        </p:nvSpPr>
        <p:spPr bwMode="auto">
          <a:xfrm>
            <a:off x="5362576" y="3878264"/>
            <a:ext cx="1228541" cy="1570303"/>
          </a:xfrm>
          <a:prstGeom prst="rect">
            <a:avLst/>
          </a:prstGeom>
          <a:noFill/>
          <a:ln w="57150" cmpd="tri">
            <a:solidFill>
              <a:schemeClr val="tx1"/>
            </a:solidFill>
            <a:miter lim="800000"/>
            <a:headEnd/>
            <a:tailEnd/>
          </a:ln>
        </p:spPr>
        <p:txBody>
          <a:bodyPr wrap="none" lIns="92075" tIns="46038" rIns="92075" bIns="46038">
            <a:spAutoFit/>
          </a:bodyPr>
          <a:lstStyle/>
          <a:p>
            <a:r>
              <a:rPr lang="en-AU" sz="2400" b="1" dirty="0">
                <a:latin typeface="Times New Roman" pitchFamily="18" charset="0"/>
              </a:rPr>
              <a:t>113MW</a:t>
            </a:r>
          </a:p>
          <a:p>
            <a:r>
              <a:rPr lang="en-AU" sz="2400" b="1" dirty="0">
                <a:latin typeface="Times New Roman" pitchFamily="18" charset="0"/>
              </a:rPr>
              <a:t>Subic</a:t>
            </a:r>
          </a:p>
          <a:p>
            <a:r>
              <a:rPr lang="en-AU" sz="2400" b="1" dirty="0">
                <a:latin typeface="Times New Roman" pitchFamily="18" charset="0"/>
              </a:rPr>
              <a:t>Power</a:t>
            </a:r>
          </a:p>
          <a:p>
            <a:r>
              <a:rPr lang="en-AU" sz="2400" b="1" dirty="0">
                <a:latin typeface="Times New Roman" pitchFamily="18" charset="0"/>
              </a:rPr>
              <a:t>Corp.</a:t>
            </a:r>
          </a:p>
        </p:txBody>
      </p:sp>
      <p:sp>
        <p:nvSpPr>
          <p:cNvPr id="131078" name="Line 6"/>
          <p:cNvSpPr>
            <a:spLocks noChangeShapeType="1"/>
          </p:cNvSpPr>
          <p:nvPr/>
        </p:nvSpPr>
        <p:spPr bwMode="auto">
          <a:xfrm>
            <a:off x="10287000" y="3203576"/>
            <a:ext cx="0" cy="8350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79" name="Rectangle 7"/>
          <p:cNvSpPr>
            <a:spLocks noChangeArrowheads="1"/>
          </p:cNvSpPr>
          <p:nvPr/>
        </p:nvSpPr>
        <p:spPr bwMode="auto">
          <a:xfrm>
            <a:off x="8077200" y="5181600"/>
            <a:ext cx="1309654" cy="708528"/>
          </a:xfrm>
          <a:prstGeom prst="rect">
            <a:avLst/>
          </a:prstGeom>
          <a:noFill/>
          <a:ln w="47625" cmpd="thinThick">
            <a:solidFill>
              <a:schemeClr val="tx1"/>
            </a:solidFill>
            <a:miter lim="800000"/>
            <a:headEnd/>
            <a:tailEnd/>
          </a:ln>
        </p:spPr>
        <p:txBody>
          <a:bodyPr wrap="none" lIns="92075" tIns="46038" rIns="92075" bIns="46038">
            <a:spAutoFit/>
          </a:bodyPr>
          <a:lstStyle/>
          <a:p>
            <a:r>
              <a:rPr lang="en-AU" sz="2000" b="1" dirty="0">
                <a:latin typeface="Times New Roman" pitchFamily="18" charset="0"/>
              </a:rPr>
              <a:t>Philippine</a:t>
            </a:r>
          </a:p>
          <a:p>
            <a:r>
              <a:rPr lang="en-AU" sz="2000" b="1" dirty="0">
                <a:latin typeface="Times New Roman" pitchFamily="18" charset="0"/>
              </a:rPr>
              <a:t>Investors</a:t>
            </a:r>
          </a:p>
        </p:txBody>
      </p:sp>
      <p:sp>
        <p:nvSpPr>
          <p:cNvPr id="131080" name="Line 8"/>
          <p:cNvSpPr>
            <a:spLocks noChangeShapeType="1"/>
          </p:cNvSpPr>
          <p:nvPr/>
        </p:nvSpPr>
        <p:spPr bwMode="auto">
          <a:xfrm flipH="1">
            <a:off x="6613526" y="5313363"/>
            <a:ext cx="1368425" cy="0"/>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81" name="Rectangle 9"/>
          <p:cNvSpPr>
            <a:spLocks noChangeArrowheads="1"/>
          </p:cNvSpPr>
          <p:nvPr/>
        </p:nvSpPr>
        <p:spPr bwMode="auto">
          <a:xfrm>
            <a:off x="4308475" y="2492376"/>
            <a:ext cx="1133324" cy="831639"/>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15-year</a:t>
            </a:r>
          </a:p>
          <a:p>
            <a:pPr algn="l"/>
            <a:r>
              <a:rPr lang="en-AU" sz="1600" dirty="0">
                <a:latin typeface="Times New Roman" pitchFamily="18" charset="0"/>
              </a:rPr>
              <a:t>BOT</a:t>
            </a:r>
          </a:p>
          <a:p>
            <a:pPr algn="l"/>
            <a:r>
              <a:rPr lang="en-AU" sz="1600" dirty="0">
                <a:latin typeface="Times New Roman" pitchFamily="18" charset="0"/>
              </a:rPr>
              <a:t>Concession</a:t>
            </a:r>
          </a:p>
        </p:txBody>
      </p:sp>
      <p:sp>
        <p:nvSpPr>
          <p:cNvPr id="131082" name="Rectangle 10"/>
          <p:cNvSpPr>
            <a:spLocks noChangeArrowheads="1"/>
          </p:cNvSpPr>
          <p:nvPr/>
        </p:nvSpPr>
        <p:spPr bwMode="auto">
          <a:xfrm>
            <a:off x="2439988" y="3581401"/>
            <a:ext cx="1314462" cy="462307"/>
          </a:xfrm>
          <a:prstGeom prst="rect">
            <a:avLst/>
          </a:prstGeom>
          <a:noFill/>
          <a:ln w="47625" cmpd="thinThick">
            <a:solidFill>
              <a:schemeClr val="tx1"/>
            </a:solidFill>
            <a:miter lim="800000"/>
            <a:headEnd/>
            <a:tailEnd/>
          </a:ln>
        </p:spPr>
        <p:txBody>
          <a:bodyPr wrap="none" lIns="92075" tIns="46038" rIns="92075" bIns="46038">
            <a:spAutoFit/>
          </a:bodyPr>
          <a:lstStyle/>
          <a:p>
            <a:pPr algn="l"/>
            <a:r>
              <a:rPr lang="en-AU" sz="2400" b="1" dirty="0">
                <a:latin typeface="Times New Roman" pitchFamily="18" charset="0"/>
              </a:rPr>
              <a:t>Napocor</a:t>
            </a:r>
          </a:p>
        </p:txBody>
      </p:sp>
      <p:sp>
        <p:nvSpPr>
          <p:cNvPr id="131083" name="Rectangle 11"/>
          <p:cNvSpPr>
            <a:spLocks noChangeArrowheads="1"/>
          </p:cNvSpPr>
          <p:nvPr/>
        </p:nvSpPr>
        <p:spPr bwMode="auto">
          <a:xfrm>
            <a:off x="4216400" y="3482975"/>
            <a:ext cx="968214" cy="585418"/>
          </a:xfrm>
          <a:prstGeom prst="rect">
            <a:avLst/>
          </a:prstGeom>
          <a:noFill/>
          <a:ln w="9525">
            <a:noFill/>
            <a:miter lim="800000"/>
            <a:headEnd/>
            <a:tailEnd/>
          </a:ln>
        </p:spPr>
        <p:txBody>
          <a:bodyPr wrap="none" lIns="92075" tIns="46038" rIns="92075" bIns="46038">
            <a:spAutoFit/>
          </a:bodyPr>
          <a:lstStyle/>
          <a:p>
            <a:r>
              <a:rPr lang="en-AU" sz="1600" dirty="0">
                <a:latin typeface="Times New Roman" pitchFamily="18" charset="0"/>
              </a:rPr>
              <a:t>Supply</a:t>
            </a:r>
          </a:p>
          <a:p>
            <a:r>
              <a:rPr lang="en-AU" sz="1600" dirty="0">
                <a:latin typeface="Times New Roman" pitchFamily="18" charset="0"/>
              </a:rPr>
              <a:t>Fuel Free</a:t>
            </a:r>
          </a:p>
        </p:txBody>
      </p:sp>
      <p:sp>
        <p:nvSpPr>
          <p:cNvPr id="131084" name="Rectangle 12"/>
          <p:cNvSpPr>
            <a:spLocks noChangeArrowheads="1"/>
          </p:cNvSpPr>
          <p:nvPr/>
        </p:nvSpPr>
        <p:spPr bwMode="auto">
          <a:xfrm>
            <a:off x="2312988" y="5133183"/>
            <a:ext cx="1447800" cy="987425"/>
          </a:xfrm>
          <a:prstGeom prst="rect">
            <a:avLst/>
          </a:prstGeom>
          <a:noFill/>
          <a:ln w="12700">
            <a:solidFill>
              <a:schemeClr val="tx1"/>
            </a:solidFill>
            <a:prstDash val="dashDot"/>
            <a:miter lim="800000"/>
            <a:headEnd/>
            <a:tailEnd/>
          </a:ln>
        </p:spPr>
        <p:txBody>
          <a:bodyPr wrap="none" lIns="92075" tIns="46038" rIns="92075" bIns="46038">
            <a:spAutoFit/>
          </a:bodyPr>
          <a:lstStyle/>
          <a:p>
            <a:pPr>
              <a:buFontTx/>
              <a:buChar char="•"/>
            </a:pPr>
            <a:r>
              <a:rPr lang="en-AU" sz="1400" dirty="0">
                <a:latin typeface="Times New Roman" pitchFamily="18" charset="0"/>
              </a:rPr>
              <a:t>Capacity Charge</a:t>
            </a:r>
          </a:p>
          <a:p>
            <a:pPr>
              <a:buFontTx/>
              <a:buChar char="•"/>
            </a:pPr>
            <a:r>
              <a:rPr lang="en-AU" sz="1400" dirty="0">
                <a:latin typeface="Times New Roman" pitchFamily="18" charset="0"/>
              </a:rPr>
              <a:t>O&amp;M Charge</a:t>
            </a:r>
          </a:p>
          <a:p>
            <a:pPr>
              <a:buFontTx/>
              <a:buChar char="•"/>
            </a:pPr>
            <a:r>
              <a:rPr lang="en-AU" sz="1400" dirty="0">
                <a:latin typeface="Times New Roman" pitchFamily="18" charset="0"/>
              </a:rPr>
              <a:t>Energy Charge</a:t>
            </a:r>
          </a:p>
          <a:p>
            <a:r>
              <a:rPr lang="en-AU" sz="1600" b="1" dirty="0">
                <a:latin typeface="Times New Roman" pitchFamily="18" charset="0"/>
              </a:rPr>
              <a:t>PPA</a:t>
            </a:r>
          </a:p>
        </p:txBody>
      </p:sp>
      <p:sp>
        <p:nvSpPr>
          <p:cNvPr id="131085" name="Rectangle 13"/>
          <p:cNvSpPr>
            <a:spLocks noChangeArrowheads="1"/>
          </p:cNvSpPr>
          <p:nvPr/>
        </p:nvSpPr>
        <p:spPr bwMode="auto">
          <a:xfrm>
            <a:off x="7489826" y="1536701"/>
            <a:ext cx="1493999" cy="646973"/>
          </a:xfrm>
          <a:prstGeom prst="rect">
            <a:avLst/>
          </a:prstGeom>
          <a:noFill/>
          <a:ln w="38100" cmpd="dbl">
            <a:solidFill>
              <a:schemeClr val="tx1"/>
            </a:solidFill>
            <a:miter lim="800000"/>
            <a:headEnd/>
            <a:tailEnd/>
          </a:ln>
        </p:spPr>
        <p:txBody>
          <a:bodyPr wrap="none" lIns="92075" tIns="46038" rIns="92075" bIns="46038">
            <a:spAutoFit/>
          </a:bodyPr>
          <a:lstStyle/>
          <a:p>
            <a:pPr algn="l"/>
            <a:r>
              <a:rPr lang="en-AU" dirty="0">
                <a:latin typeface="Times New Roman" pitchFamily="18" charset="0"/>
              </a:rPr>
              <a:t>Enron Power</a:t>
            </a:r>
          </a:p>
          <a:p>
            <a:pPr algn="l"/>
            <a:r>
              <a:rPr lang="en-AU" dirty="0">
                <a:latin typeface="Times New Roman" pitchFamily="18" charset="0"/>
              </a:rPr>
              <a:t>Operating Co.</a:t>
            </a:r>
          </a:p>
        </p:txBody>
      </p:sp>
      <p:sp>
        <p:nvSpPr>
          <p:cNvPr id="131086" name="Rectangle 14"/>
          <p:cNvSpPr>
            <a:spLocks noChangeArrowheads="1"/>
          </p:cNvSpPr>
          <p:nvPr/>
        </p:nvSpPr>
        <p:spPr bwMode="auto">
          <a:xfrm>
            <a:off x="5756276" y="2492375"/>
            <a:ext cx="1236663" cy="825500"/>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Turnkey</a:t>
            </a:r>
          </a:p>
          <a:p>
            <a:pPr algn="l"/>
            <a:r>
              <a:rPr lang="en-AU" sz="1600" dirty="0">
                <a:latin typeface="Times New Roman" pitchFamily="18" charset="0"/>
              </a:rPr>
              <a:t>Construction</a:t>
            </a:r>
          </a:p>
          <a:p>
            <a:pPr algn="l"/>
            <a:r>
              <a:rPr lang="en-AU" sz="1600" dirty="0">
                <a:latin typeface="Times New Roman" pitchFamily="18" charset="0"/>
              </a:rPr>
              <a:t>Contract</a:t>
            </a:r>
          </a:p>
        </p:txBody>
      </p:sp>
      <p:sp>
        <p:nvSpPr>
          <p:cNvPr id="131087" name="Rectangle 15"/>
          <p:cNvSpPr>
            <a:spLocks noChangeArrowheads="1"/>
          </p:cNvSpPr>
          <p:nvPr/>
        </p:nvSpPr>
        <p:spPr bwMode="auto">
          <a:xfrm>
            <a:off x="9432925" y="1598613"/>
            <a:ext cx="1157368" cy="585418"/>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Completion</a:t>
            </a:r>
          </a:p>
          <a:p>
            <a:pPr algn="l"/>
            <a:r>
              <a:rPr lang="en-AU" sz="1600" dirty="0">
                <a:latin typeface="Times New Roman" pitchFamily="18" charset="0"/>
              </a:rPr>
              <a:t>Guarantee</a:t>
            </a:r>
          </a:p>
        </p:txBody>
      </p:sp>
      <p:sp>
        <p:nvSpPr>
          <p:cNvPr id="131088" name="Rectangle 16"/>
          <p:cNvSpPr>
            <a:spLocks noChangeArrowheads="1"/>
          </p:cNvSpPr>
          <p:nvPr/>
        </p:nvSpPr>
        <p:spPr bwMode="auto">
          <a:xfrm>
            <a:off x="4606925" y="1450976"/>
            <a:ext cx="1479550" cy="409575"/>
          </a:xfrm>
          <a:prstGeom prst="rect">
            <a:avLst/>
          </a:prstGeom>
          <a:noFill/>
          <a:ln w="12700">
            <a:solidFill>
              <a:schemeClr val="tx1"/>
            </a:solidFill>
            <a:miter lim="800000"/>
            <a:headEnd/>
            <a:tailEnd/>
          </a:ln>
        </p:spPr>
        <p:txBody>
          <a:bodyPr wrap="none" lIns="92075" tIns="46038" rIns="92075" bIns="46038">
            <a:spAutoFit/>
          </a:bodyPr>
          <a:lstStyle/>
          <a:p>
            <a:pPr algn="l"/>
            <a:r>
              <a:rPr lang="en-AU" sz="2000" dirty="0">
                <a:latin typeface="Times New Roman" pitchFamily="18" charset="0"/>
              </a:rPr>
              <a:t>Equip’t Cos.</a:t>
            </a:r>
          </a:p>
        </p:txBody>
      </p:sp>
      <p:sp>
        <p:nvSpPr>
          <p:cNvPr id="131089" name="Rectangle 17"/>
          <p:cNvSpPr>
            <a:spLocks noChangeArrowheads="1"/>
          </p:cNvSpPr>
          <p:nvPr/>
        </p:nvSpPr>
        <p:spPr bwMode="auto">
          <a:xfrm>
            <a:off x="6137275" y="1501775"/>
            <a:ext cx="1079500" cy="336550"/>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Warranties</a:t>
            </a:r>
          </a:p>
        </p:txBody>
      </p:sp>
      <p:sp>
        <p:nvSpPr>
          <p:cNvPr id="131090" name="Rectangle 18"/>
          <p:cNvSpPr>
            <a:spLocks noChangeArrowheads="1"/>
          </p:cNvSpPr>
          <p:nvPr/>
        </p:nvSpPr>
        <p:spPr bwMode="auto">
          <a:xfrm>
            <a:off x="4402138" y="5753895"/>
            <a:ext cx="3130550" cy="366713"/>
          </a:xfrm>
          <a:prstGeom prst="rect">
            <a:avLst/>
          </a:prstGeom>
          <a:noFill/>
          <a:ln w="9525">
            <a:noFill/>
            <a:miter lim="800000"/>
            <a:headEnd/>
            <a:tailEnd/>
          </a:ln>
        </p:spPr>
        <p:txBody>
          <a:bodyPr wrap="none" lIns="92075" tIns="46038" rIns="92075" bIns="46038">
            <a:spAutoFit/>
          </a:bodyPr>
          <a:lstStyle/>
          <a:p>
            <a:pPr algn="l"/>
            <a:r>
              <a:rPr lang="en-AU" b="1" dirty="0">
                <a:latin typeface="Times New Roman" pitchFamily="18" charset="0"/>
              </a:rPr>
              <a:t>US$105 million, 15-year Notes</a:t>
            </a:r>
          </a:p>
        </p:txBody>
      </p:sp>
      <p:sp>
        <p:nvSpPr>
          <p:cNvPr id="131091" name="Line 19"/>
          <p:cNvSpPr>
            <a:spLocks noChangeShapeType="1"/>
          </p:cNvSpPr>
          <p:nvPr/>
        </p:nvSpPr>
        <p:spPr bwMode="auto">
          <a:xfrm flipH="1">
            <a:off x="6689726" y="4551363"/>
            <a:ext cx="1368425" cy="0"/>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92" name="Rectangle 20"/>
          <p:cNvSpPr>
            <a:spLocks noChangeArrowheads="1"/>
          </p:cNvSpPr>
          <p:nvPr/>
        </p:nvSpPr>
        <p:spPr bwMode="auto">
          <a:xfrm>
            <a:off x="3165475" y="4625976"/>
            <a:ext cx="782638" cy="581025"/>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Buyout</a:t>
            </a:r>
          </a:p>
          <a:p>
            <a:pPr algn="l"/>
            <a:r>
              <a:rPr lang="en-AU" sz="1600" dirty="0">
                <a:latin typeface="Times New Roman" pitchFamily="18" charset="0"/>
              </a:rPr>
              <a:t>Rights</a:t>
            </a:r>
          </a:p>
        </p:txBody>
      </p:sp>
      <p:sp>
        <p:nvSpPr>
          <p:cNvPr id="131093" name="Rectangle 21"/>
          <p:cNvSpPr>
            <a:spLocks noChangeArrowheads="1"/>
          </p:cNvSpPr>
          <p:nvPr/>
        </p:nvSpPr>
        <p:spPr bwMode="auto">
          <a:xfrm>
            <a:off x="8264525" y="3149600"/>
            <a:ext cx="1333500" cy="654050"/>
          </a:xfrm>
          <a:prstGeom prst="rect">
            <a:avLst/>
          </a:prstGeom>
          <a:noFill/>
          <a:ln w="12700">
            <a:solidFill>
              <a:schemeClr val="tx1"/>
            </a:solidFill>
            <a:miter lim="800000"/>
            <a:headEnd/>
            <a:tailEnd/>
          </a:ln>
        </p:spPr>
        <p:txBody>
          <a:bodyPr wrap="none" lIns="92075" tIns="46038" rIns="92075" bIns="46038">
            <a:spAutoFit/>
          </a:bodyPr>
          <a:lstStyle/>
          <a:p>
            <a:pPr algn="l"/>
            <a:r>
              <a:rPr lang="en-AU" dirty="0">
                <a:latin typeface="Times New Roman" pitchFamily="18" charset="0"/>
              </a:rPr>
              <a:t>Enron Subic</a:t>
            </a:r>
          </a:p>
          <a:p>
            <a:pPr algn="l"/>
            <a:r>
              <a:rPr lang="en-AU" dirty="0">
                <a:latin typeface="Times New Roman" pitchFamily="18" charset="0"/>
              </a:rPr>
              <a:t>Power Corp</a:t>
            </a:r>
          </a:p>
        </p:txBody>
      </p:sp>
      <p:sp>
        <p:nvSpPr>
          <p:cNvPr id="131094" name="Rectangle 22"/>
          <p:cNvSpPr>
            <a:spLocks noChangeArrowheads="1"/>
          </p:cNvSpPr>
          <p:nvPr/>
        </p:nvSpPr>
        <p:spPr bwMode="auto">
          <a:xfrm>
            <a:off x="6750050" y="3254375"/>
            <a:ext cx="1099660" cy="585418"/>
          </a:xfrm>
          <a:prstGeom prst="rect">
            <a:avLst/>
          </a:prstGeom>
          <a:noFill/>
          <a:ln w="9525">
            <a:noFill/>
            <a:miter lim="800000"/>
            <a:headEnd/>
            <a:tailEnd/>
          </a:ln>
        </p:spPr>
        <p:txBody>
          <a:bodyPr wrap="none" lIns="92075" tIns="46038" rIns="92075" bIns="46038">
            <a:spAutoFit/>
          </a:bodyPr>
          <a:lstStyle/>
          <a:p>
            <a:r>
              <a:rPr lang="en-AU" sz="1600" dirty="0">
                <a:latin typeface="Times New Roman" pitchFamily="18" charset="0"/>
              </a:rPr>
              <a:t>O&amp;M</a:t>
            </a:r>
          </a:p>
          <a:p>
            <a:r>
              <a:rPr lang="en-AU" sz="1600" dirty="0">
                <a:latin typeface="Times New Roman" pitchFamily="18" charset="0"/>
              </a:rPr>
              <a:t>Agreement</a:t>
            </a:r>
          </a:p>
        </p:txBody>
      </p:sp>
      <p:sp>
        <p:nvSpPr>
          <p:cNvPr id="131095" name="Line 23"/>
          <p:cNvSpPr>
            <a:spLocks noChangeShapeType="1"/>
          </p:cNvSpPr>
          <p:nvPr/>
        </p:nvSpPr>
        <p:spPr bwMode="auto">
          <a:xfrm flipH="1">
            <a:off x="9585326" y="2954339"/>
            <a:ext cx="377825" cy="4540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96" name="Line 24"/>
          <p:cNvSpPr>
            <a:spLocks noChangeShapeType="1"/>
          </p:cNvSpPr>
          <p:nvPr/>
        </p:nvSpPr>
        <p:spPr bwMode="auto">
          <a:xfrm flipH="1" flipV="1">
            <a:off x="8974139" y="1809751"/>
            <a:ext cx="682625" cy="2254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097" name="Oval 25"/>
          <p:cNvSpPr>
            <a:spLocks noChangeArrowheads="1"/>
          </p:cNvSpPr>
          <p:nvPr/>
        </p:nvSpPr>
        <p:spPr bwMode="auto">
          <a:xfrm>
            <a:off x="6083300" y="1509713"/>
            <a:ext cx="1054100" cy="292100"/>
          </a:xfrm>
          <a:prstGeom prst="ellipse">
            <a:avLst/>
          </a:prstGeom>
          <a:noFill/>
          <a:ln w="12700">
            <a:solidFill>
              <a:schemeClr val="tx1"/>
            </a:solidFill>
            <a:round/>
            <a:headEnd/>
            <a:tailEnd/>
          </a:ln>
        </p:spPr>
        <p:txBody>
          <a:bodyPr wrap="none" anchor="ctr"/>
          <a:lstStyle/>
          <a:p>
            <a:endParaRPr lang="en-US" dirty="0"/>
          </a:p>
        </p:txBody>
      </p:sp>
      <p:sp>
        <p:nvSpPr>
          <p:cNvPr id="131098" name="Oval 26"/>
          <p:cNvSpPr>
            <a:spLocks noChangeArrowheads="1"/>
          </p:cNvSpPr>
          <p:nvPr/>
        </p:nvSpPr>
        <p:spPr bwMode="auto">
          <a:xfrm>
            <a:off x="4254500" y="2500313"/>
            <a:ext cx="1206500" cy="901700"/>
          </a:xfrm>
          <a:prstGeom prst="ellipse">
            <a:avLst/>
          </a:prstGeom>
          <a:noFill/>
          <a:ln w="12700">
            <a:solidFill>
              <a:schemeClr val="tx1"/>
            </a:solidFill>
            <a:round/>
            <a:headEnd/>
            <a:tailEnd/>
          </a:ln>
        </p:spPr>
        <p:txBody>
          <a:bodyPr wrap="none" anchor="ctr"/>
          <a:lstStyle/>
          <a:p>
            <a:endParaRPr lang="en-US" dirty="0"/>
          </a:p>
        </p:txBody>
      </p:sp>
      <p:sp>
        <p:nvSpPr>
          <p:cNvPr id="131099" name="Oval 27"/>
          <p:cNvSpPr>
            <a:spLocks noChangeArrowheads="1"/>
          </p:cNvSpPr>
          <p:nvPr/>
        </p:nvSpPr>
        <p:spPr bwMode="auto">
          <a:xfrm>
            <a:off x="4178300" y="3490913"/>
            <a:ext cx="977900" cy="596900"/>
          </a:xfrm>
          <a:prstGeom prst="ellipse">
            <a:avLst/>
          </a:prstGeom>
          <a:noFill/>
          <a:ln w="12700">
            <a:solidFill>
              <a:schemeClr val="tx1"/>
            </a:solidFill>
            <a:round/>
            <a:headEnd/>
            <a:tailEnd/>
          </a:ln>
        </p:spPr>
        <p:txBody>
          <a:bodyPr wrap="none" anchor="ctr"/>
          <a:lstStyle/>
          <a:p>
            <a:endParaRPr lang="en-US" dirty="0"/>
          </a:p>
        </p:txBody>
      </p:sp>
      <p:sp>
        <p:nvSpPr>
          <p:cNvPr id="131100" name="Oval 28"/>
          <p:cNvSpPr>
            <a:spLocks noChangeArrowheads="1"/>
          </p:cNvSpPr>
          <p:nvPr/>
        </p:nvSpPr>
        <p:spPr bwMode="auto">
          <a:xfrm>
            <a:off x="3111500" y="4633913"/>
            <a:ext cx="825500" cy="520700"/>
          </a:xfrm>
          <a:prstGeom prst="ellipse">
            <a:avLst/>
          </a:prstGeom>
          <a:noFill/>
          <a:ln w="12700">
            <a:solidFill>
              <a:schemeClr val="tx1"/>
            </a:solidFill>
            <a:round/>
            <a:headEnd/>
            <a:tailEnd/>
          </a:ln>
        </p:spPr>
        <p:txBody>
          <a:bodyPr wrap="none" anchor="ctr"/>
          <a:lstStyle/>
          <a:p>
            <a:endParaRPr lang="en-US" dirty="0"/>
          </a:p>
        </p:txBody>
      </p:sp>
      <p:sp>
        <p:nvSpPr>
          <p:cNvPr id="131101" name="Oval 29"/>
          <p:cNvSpPr>
            <a:spLocks noChangeArrowheads="1"/>
          </p:cNvSpPr>
          <p:nvPr/>
        </p:nvSpPr>
        <p:spPr bwMode="auto">
          <a:xfrm>
            <a:off x="4204438" y="5737225"/>
            <a:ext cx="3340100" cy="444500"/>
          </a:xfrm>
          <a:prstGeom prst="ellipse">
            <a:avLst/>
          </a:prstGeom>
          <a:noFill/>
          <a:ln w="12700">
            <a:solidFill>
              <a:schemeClr val="tx1"/>
            </a:solidFill>
            <a:round/>
            <a:headEnd/>
            <a:tailEnd/>
          </a:ln>
        </p:spPr>
        <p:txBody>
          <a:bodyPr wrap="none" anchor="ctr"/>
          <a:lstStyle/>
          <a:p>
            <a:endParaRPr lang="en-US" dirty="0"/>
          </a:p>
        </p:txBody>
      </p:sp>
      <p:sp>
        <p:nvSpPr>
          <p:cNvPr id="131102" name="Oval 30"/>
          <p:cNvSpPr>
            <a:spLocks noChangeArrowheads="1"/>
          </p:cNvSpPr>
          <p:nvPr/>
        </p:nvSpPr>
        <p:spPr bwMode="auto">
          <a:xfrm>
            <a:off x="5626100" y="2500313"/>
            <a:ext cx="1282700" cy="825500"/>
          </a:xfrm>
          <a:prstGeom prst="ellipse">
            <a:avLst/>
          </a:prstGeom>
          <a:noFill/>
          <a:ln w="12700">
            <a:solidFill>
              <a:schemeClr val="tx1"/>
            </a:solidFill>
            <a:round/>
            <a:headEnd/>
            <a:tailEnd/>
          </a:ln>
        </p:spPr>
        <p:txBody>
          <a:bodyPr wrap="none" anchor="ctr"/>
          <a:lstStyle/>
          <a:p>
            <a:endParaRPr lang="en-US" dirty="0"/>
          </a:p>
        </p:txBody>
      </p:sp>
      <p:sp>
        <p:nvSpPr>
          <p:cNvPr id="131103" name="Oval 31"/>
          <p:cNvSpPr>
            <a:spLocks noChangeArrowheads="1"/>
          </p:cNvSpPr>
          <p:nvPr/>
        </p:nvSpPr>
        <p:spPr bwMode="auto">
          <a:xfrm>
            <a:off x="6769100" y="3262313"/>
            <a:ext cx="977900" cy="596900"/>
          </a:xfrm>
          <a:prstGeom prst="ellipse">
            <a:avLst/>
          </a:prstGeom>
          <a:noFill/>
          <a:ln w="12700">
            <a:solidFill>
              <a:schemeClr val="tx1"/>
            </a:solidFill>
            <a:round/>
            <a:headEnd/>
            <a:tailEnd/>
          </a:ln>
        </p:spPr>
        <p:txBody>
          <a:bodyPr wrap="none" anchor="ctr"/>
          <a:lstStyle/>
          <a:p>
            <a:endParaRPr lang="en-US" dirty="0"/>
          </a:p>
        </p:txBody>
      </p:sp>
      <p:sp>
        <p:nvSpPr>
          <p:cNvPr id="131104" name="Oval 32"/>
          <p:cNvSpPr>
            <a:spLocks noChangeArrowheads="1"/>
          </p:cNvSpPr>
          <p:nvPr/>
        </p:nvSpPr>
        <p:spPr bwMode="auto">
          <a:xfrm>
            <a:off x="9378950" y="1606550"/>
            <a:ext cx="1206500" cy="520700"/>
          </a:xfrm>
          <a:prstGeom prst="ellipse">
            <a:avLst/>
          </a:prstGeom>
          <a:noFill/>
          <a:ln w="12700">
            <a:solidFill>
              <a:schemeClr val="tx1"/>
            </a:solidFill>
            <a:round/>
            <a:headEnd/>
            <a:tailEnd/>
          </a:ln>
        </p:spPr>
        <p:txBody>
          <a:bodyPr wrap="none" anchor="ctr"/>
          <a:lstStyle/>
          <a:p>
            <a:endParaRPr lang="en-US" dirty="0"/>
          </a:p>
        </p:txBody>
      </p:sp>
      <p:sp>
        <p:nvSpPr>
          <p:cNvPr id="131105" name="Rectangle 33"/>
          <p:cNvSpPr>
            <a:spLocks noChangeArrowheads="1"/>
          </p:cNvSpPr>
          <p:nvPr/>
        </p:nvSpPr>
        <p:spPr bwMode="auto">
          <a:xfrm>
            <a:off x="2936875" y="2797176"/>
            <a:ext cx="1225550" cy="581025"/>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Performance</a:t>
            </a:r>
          </a:p>
          <a:p>
            <a:pPr algn="l"/>
            <a:r>
              <a:rPr lang="en-AU" sz="1600" dirty="0">
                <a:latin typeface="Times New Roman" pitchFamily="18" charset="0"/>
              </a:rPr>
              <a:t>Undertaking</a:t>
            </a:r>
          </a:p>
        </p:txBody>
      </p:sp>
      <p:sp>
        <p:nvSpPr>
          <p:cNvPr id="131106" name="Rectangle 34"/>
          <p:cNvSpPr>
            <a:spLocks noChangeArrowheads="1"/>
          </p:cNvSpPr>
          <p:nvPr/>
        </p:nvSpPr>
        <p:spPr bwMode="auto">
          <a:xfrm>
            <a:off x="4232276" y="4244976"/>
            <a:ext cx="804863" cy="581025"/>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Ground</a:t>
            </a:r>
          </a:p>
          <a:p>
            <a:pPr algn="l"/>
            <a:r>
              <a:rPr lang="en-AU" sz="1600" dirty="0">
                <a:latin typeface="Times New Roman" pitchFamily="18" charset="0"/>
              </a:rPr>
              <a:t>Lease</a:t>
            </a:r>
          </a:p>
        </p:txBody>
      </p:sp>
      <p:sp>
        <p:nvSpPr>
          <p:cNvPr id="131107" name="Rectangle 35"/>
          <p:cNvSpPr>
            <a:spLocks noChangeArrowheads="1"/>
          </p:cNvSpPr>
          <p:nvPr/>
        </p:nvSpPr>
        <p:spPr bwMode="auto">
          <a:xfrm>
            <a:off x="6899275" y="5540375"/>
            <a:ext cx="1055688" cy="336550"/>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Insurances</a:t>
            </a:r>
          </a:p>
        </p:txBody>
      </p:sp>
      <p:sp>
        <p:nvSpPr>
          <p:cNvPr id="131108" name="Oval 36"/>
          <p:cNvSpPr>
            <a:spLocks noChangeArrowheads="1"/>
          </p:cNvSpPr>
          <p:nvPr/>
        </p:nvSpPr>
        <p:spPr bwMode="auto">
          <a:xfrm>
            <a:off x="6845300" y="5548313"/>
            <a:ext cx="1054100" cy="292100"/>
          </a:xfrm>
          <a:prstGeom prst="ellipse">
            <a:avLst/>
          </a:prstGeom>
          <a:noFill/>
          <a:ln w="12700">
            <a:solidFill>
              <a:schemeClr val="tx1"/>
            </a:solidFill>
            <a:round/>
            <a:headEnd/>
            <a:tailEnd/>
          </a:ln>
        </p:spPr>
        <p:txBody>
          <a:bodyPr wrap="none" anchor="ctr"/>
          <a:lstStyle/>
          <a:p>
            <a:endParaRPr lang="en-US" dirty="0"/>
          </a:p>
        </p:txBody>
      </p:sp>
      <p:sp>
        <p:nvSpPr>
          <p:cNvPr id="131109" name="Rectangle 37"/>
          <p:cNvSpPr>
            <a:spLocks noChangeArrowheads="1"/>
          </p:cNvSpPr>
          <p:nvPr/>
        </p:nvSpPr>
        <p:spPr bwMode="auto">
          <a:xfrm>
            <a:off x="4987926" y="2028825"/>
            <a:ext cx="1230313" cy="349250"/>
          </a:xfrm>
          <a:prstGeom prst="rect">
            <a:avLst/>
          </a:prstGeom>
          <a:noFill/>
          <a:ln w="12700">
            <a:solidFill>
              <a:schemeClr val="tx1"/>
            </a:solidFill>
            <a:miter lim="800000"/>
            <a:headEnd/>
            <a:tailEnd/>
          </a:ln>
        </p:spPr>
        <p:txBody>
          <a:bodyPr wrap="none" lIns="92075" tIns="46038" rIns="92075" bIns="46038">
            <a:spAutoFit/>
          </a:bodyPr>
          <a:lstStyle/>
          <a:p>
            <a:pPr algn="l"/>
            <a:r>
              <a:rPr lang="en-AU" sz="1600" dirty="0">
                <a:latin typeface="Times New Roman" pitchFamily="18" charset="0"/>
              </a:rPr>
              <a:t>Fluor Daniel</a:t>
            </a:r>
          </a:p>
        </p:txBody>
      </p:sp>
      <p:sp>
        <p:nvSpPr>
          <p:cNvPr id="131110" name="Rectangle 38"/>
          <p:cNvSpPr>
            <a:spLocks noChangeArrowheads="1"/>
          </p:cNvSpPr>
          <p:nvPr/>
        </p:nvSpPr>
        <p:spPr bwMode="auto">
          <a:xfrm>
            <a:off x="7654925" y="2333626"/>
            <a:ext cx="1462088" cy="593725"/>
          </a:xfrm>
          <a:prstGeom prst="rect">
            <a:avLst/>
          </a:prstGeom>
          <a:noFill/>
          <a:ln w="12700">
            <a:solidFill>
              <a:schemeClr val="tx1"/>
            </a:solidFill>
            <a:miter lim="800000"/>
            <a:headEnd/>
            <a:tailEnd/>
          </a:ln>
        </p:spPr>
        <p:txBody>
          <a:bodyPr wrap="none" lIns="92075" tIns="46038" rIns="92075" bIns="46038">
            <a:spAutoFit/>
          </a:bodyPr>
          <a:lstStyle/>
          <a:p>
            <a:pPr algn="l"/>
            <a:r>
              <a:rPr lang="en-AU" sz="1600" dirty="0">
                <a:latin typeface="Times New Roman" pitchFamily="18" charset="0"/>
              </a:rPr>
              <a:t>Enron Power</a:t>
            </a:r>
          </a:p>
          <a:p>
            <a:pPr algn="l"/>
            <a:r>
              <a:rPr lang="en-AU" sz="1600" dirty="0">
                <a:latin typeface="Times New Roman" pitchFamily="18" charset="0"/>
              </a:rPr>
              <a:t>Phils. Op’g Co.</a:t>
            </a:r>
          </a:p>
        </p:txBody>
      </p:sp>
      <p:sp>
        <p:nvSpPr>
          <p:cNvPr id="131111" name="Arc 39"/>
          <p:cNvSpPr>
            <a:spLocks/>
          </p:cNvSpPr>
          <p:nvPr/>
        </p:nvSpPr>
        <p:spPr bwMode="auto">
          <a:xfrm>
            <a:off x="6615113" y="2955925"/>
            <a:ext cx="1066800" cy="914400"/>
          </a:xfrm>
          <a:custGeom>
            <a:avLst/>
            <a:gdLst>
              <a:gd name="T0" fmla="*/ 0 w 21600"/>
              <a:gd name="T1" fmla="*/ 2147483647 h 21600"/>
              <a:gd name="T2" fmla="*/ 2147483647 w 21600"/>
              <a:gd name="T3" fmla="*/ 0 h 21600"/>
              <a:gd name="T4" fmla="*/ 2147483647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525"/>
                </a:moveTo>
                <a:cubicBezTo>
                  <a:pt x="41" y="9637"/>
                  <a:pt x="9680" y="17"/>
                  <a:pt x="21568" y="0"/>
                </a:cubicBezTo>
              </a:path>
              <a:path w="21600" h="21600" stroke="0" extrusionOk="0">
                <a:moveTo>
                  <a:pt x="0" y="21525"/>
                </a:moveTo>
                <a:cubicBezTo>
                  <a:pt x="41" y="9637"/>
                  <a:pt x="9680" y="17"/>
                  <a:pt x="21568" y="0"/>
                </a:cubicBezTo>
                <a:lnTo>
                  <a:pt x="21600" y="21600"/>
                </a:lnTo>
                <a:close/>
              </a:path>
            </a:pathLst>
          </a:custGeom>
          <a:noFill/>
          <a:ln w="12700" cap="rnd">
            <a:solidFill>
              <a:schemeClr val="tx1"/>
            </a:solidFill>
            <a:round/>
            <a:headEnd type="stealth" w="med" len="lg"/>
            <a:tailEnd type="none" w="sm" len="sm"/>
          </a:ln>
        </p:spPr>
        <p:txBody>
          <a:bodyPr wrap="none" anchor="ctr"/>
          <a:lstStyle/>
          <a:p>
            <a:endParaRPr lang="en-US" dirty="0"/>
          </a:p>
        </p:txBody>
      </p:sp>
      <p:sp>
        <p:nvSpPr>
          <p:cNvPr id="131112" name="Arc 40"/>
          <p:cNvSpPr>
            <a:spLocks/>
          </p:cNvSpPr>
          <p:nvPr/>
        </p:nvSpPr>
        <p:spPr bwMode="auto">
          <a:xfrm>
            <a:off x="7529513" y="2955925"/>
            <a:ext cx="76200" cy="304800"/>
          </a:xfrm>
          <a:custGeom>
            <a:avLst/>
            <a:gdLst>
              <a:gd name="T0" fmla="*/ 0 w 21599"/>
              <a:gd name="T1" fmla="*/ 2147483647 h 21595"/>
              <a:gd name="T2" fmla="*/ 2147483647 w 21599"/>
              <a:gd name="T3" fmla="*/ 0 h 21595"/>
              <a:gd name="T4" fmla="*/ 2147483647 w 21599"/>
              <a:gd name="T5" fmla="*/ 2147483647 h 21595"/>
              <a:gd name="T6" fmla="*/ 0 60000 65536"/>
              <a:gd name="T7" fmla="*/ 0 60000 65536"/>
              <a:gd name="T8" fmla="*/ 0 60000 65536"/>
              <a:gd name="T9" fmla="*/ 0 w 21599"/>
              <a:gd name="T10" fmla="*/ 0 h 21595"/>
              <a:gd name="T11" fmla="*/ 21599 w 21599"/>
              <a:gd name="T12" fmla="*/ 21595 h 21595"/>
            </a:gdLst>
            <a:ahLst/>
            <a:cxnLst>
              <a:cxn ang="T6">
                <a:pos x="T0" y="T1"/>
              </a:cxn>
              <a:cxn ang="T7">
                <a:pos x="T2" y="T3"/>
              </a:cxn>
              <a:cxn ang="T8">
                <a:pos x="T4" y="T5"/>
              </a:cxn>
            </a:cxnLst>
            <a:rect l="T9" t="T10" r="T11" b="T12"/>
            <a:pathLst>
              <a:path w="21599" h="21595" fill="none" extrusionOk="0">
                <a:moveTo>
                  <a:pt x="0" y="21370"/>
                </a:moveTo>
                <a:cubicBezTo>
                  <a:pt x="121" y="9704"/>
                  <a:pt x="9484" y="242"/>
                  <a:pt x="21148" y="-1"/>
                </a:cubicBezTo>
              </a:path>
              <a:path w="21599" h="21595" stroke="0" extrusionOk="0">
                <a:moveTo>
                  <a:pt x="0" y="21370"/>
                </a:moveTo>
                <a:cubicBezTo>
                  <a:pt x="121" y="9704"/>
                  <a:pt x="9484" y="242"/>
                  <a:pt x="21148" y="-1"/>
                </a:cubicBezTo>
                <a:lnTo>
                  <a:pt x="21599" y="21595"/>
                </a:lnTo>
                <a:close/>
              </a:path>
            </a:pathLst>
          </a:custGeom>
          <a:noFill/>
          <a:ln w="12700" cap="rnd">
            <a:solidFill>
              <a:schemeClr val="tx1"/>
            </a:solidFill>
            <a:prstDash val="sysDot"/>
            <a:round/>
            <a:headEnd type="none" w="sm" len="sm"/>
            <a:tailEnd type="none" w="sm" len="sm"/>
          </a:ln>
        </p:spPr>
        <p:txBody>
          <a:bodyPr wrap="none" anchor="ctr"/>
          <a:lstStyle/>
          <a:p>
            <a:endParaRPr lang="en-US" dirty="0"/>
          </a:p>
        </p:txBody>
      </p:sp>
      <p:sp>
        <p:nvSpPr>
          <p:cNvPr id="131113" name="Line 41"/>
          <p:cNvSpPr>
            <a:spLocks noChangeShapeType="1"/>
          </p:cNvSpPr>
          <p:nvPr/>
        </p:nvSpPr>
        <p:spPr bwMode="auto">
          <a:xfrm flipH="1">
            <a:off x="7756526" y="3335339"/>
            <a:ext cx="454025" cy="730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14" name="Line 42"/>
          <p:cNvSpPr>
            <a:spLocks noChangeShapeType="1"/>
          </p:cNvSpPr>
          <p:nvPr/>
        </p:nvSpPr>
        <p:spPr bwMode="auto">
          <a:xfrm flipH="1">
            <a:off x="6613526" y="3792539"/>
            <a:ext cx="454025" cy="2254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15" name="Line 43"/>
          <p:cNvSpPr>
            <a:spLocks noChangeShapeType="1"/>
          </p:cNvSpPr>
          <p:nvPr/>
        </p:nvSpPr>
        <p:spPr bwMode="auto">
          <a:xfrm flipH="1">
            <a:off x="9128126" y="2570163"/>
            <a:ext cx="149225" cy="0"/>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16" name="Rectangle 44"/>
          <p:cNvSpPr>
            <a:spLocks noChangeArrowheads="1"/>
          </p:cNvSpPr>
          <p:nvPr/>
        </p:nvSpPr>
        <p:spPr bwMode="auto">
          <a:xfrm>
            <a:off x="6594476" y="2035175"/>
            <a:ext cx="557213" cy="336550"/>
          </a:xfrm>
          <a:prstGeom prst="rect">
            <a:avLst/>
          </a:prstGeom>
          <a:noFill/>
          <a:ln w="9525">
            <a:noFill/>
            <a:miter lim="800000"/>
            <a:headEnd/>
            <a:tailEnd/>
          </a:ln>
        </p:spPr>
        <p:txBody>
          <a:bodyPr wrap="none" lIns="92075" tIns="46038" rIns="92075" bIns="46038">
            <a:spAutoFit/>
          </a:bodyPr>
          <a:lstStyle/>
          <a:p>
            <a:pPr algn="l"/>
            <a:r>
              <a:rPr lang="en-AU" sz="1600" dirty="0">
                <a:latin typeface="Times New Roman" pitchFamily="18" charset="0"/>
              </a:rPr>
              <a:t>EPC</a:t>
            </a:r>
          </a:p>
        </p:txBody>
      </p:sp>
      <p:sp>
        <p:nvSpPr>
          <p:cNvPr id="131117" name="Oval 45"/>
          <p:cNvSpPr>
            <a:spLocks noChangeArrowheads="1"/>
          </p:cNvSpPr>
          <p:nvPr/>
        </p:nvSpPr>
        <p:spPr bwMode="auto">
          <a:xfrm>
            <a:off x="6616700" y="2043113"/>
            <a:ext cx="444500" cy="292100"/>
          </a:xfrm>
          <a:prstGeom prst="ellipse">
            <a:avLst/>
          </a:prstGeom>
          <a:noFill/>
          <a:ln w="12700">
            <a:solidFill>
              <a:schemeClr val="tx1"/>
            </a:solidFill>
            <a:round/>
            <a:headEnd/>
            <a:tailEnd/>
          </a:ln>
        </p:spPr>
        <p:txBody>
          <a:bodyPr wrap="none" anchor="ctr"/>
          <a:lstStyle/>
          <a:p>
            <a:endParaRPr lang="en-US" dirty="0"/>
          </a:p>
        </p:txBody>
      </p:sp>
      <p:sp>
        <p:nvSpPr>
          <p:cNvPr id="131118" name="Line 46"/>
          <p:cNvSpPr>
            <a:spLocks noChangeShapeType="1"/>
          </p:cNvSpPr>
          <p:nvPr/>
        </p:nvSpPr>
        <p:spPr bwMode="auto">
          <a:xfrm>
            <a:off x="7146926" y="1658939"/>
            <a:ext cx="301625" cy="730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19" name="Line 47"/>
          <p:cNvSpPr>
            <a:spLocks noChangeShapeType="1"/>
          </p:cNvSpPr>
          <p:nvPr/>
        </p:nvSpPr>
        <p:spPr bwMode="auto">
          <a:xfrm>
            <a:off x="6232526" y="2189163"/>
            <a:ext cx="377825" cy="0"/>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20" name="Line 48"/>
          <p:cNvSpPr>
            <a:spLocks noChangeShapeType="1"/>
          </p:cNvSpPr>
          <p:nvPr/>
        </p:nvSpPr>
        <p:spPr bwMode="auto">
          <a:xfrm flipV="1">
            <a:off x="6992939" y="1809751"/>
            <a:ext cx="530225" cy="3016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1" name="Line 49"/>
          <p:cNvSpPr>
            <a:spLocks noChangeShapeType="1"/>
          </p:cNvSpPr>
          <p:nvPr/>
        </p:nvSpPr>
        <p:spPr bwMode="auto">
          <a:xfrm flipH="1">
            <a:off x="6765926" y="2192339"/>
            <a:ext cx="682625" cy="4540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22" name="Line 50"/>
          <p:cNvSpPr>
            <a:spLocks noChangeShapeType="1"/>
          </p:cNvSpPr>
          <p:nvPr/>
        </p:nvSpPr>
        <p:spPr bwMode="auto">
          <a:xfrm>
            <a:off x="6229350" y="3335339"/>
            <a:ext cx="0" cy="5302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3" name="Oval 51"/>
          <p:cNvSpPr>
            <a:spLocks noChangeArrowheads="1"/>
          </p:cNvSpPr>
          <p:nvPr/>
        </p:nvSpPr>
        <p:spPr bwMode="auto">
          <a:xfrm>
            <a:off x="2959100" y="2805113"/>
            <a:ext cx="1130300" cy="520700"/>
          </a:xfrm>
          <a:prstGeom prst="ellipse">
            <a:avLst/>
          </a:prstGeom>
          <a:noFill/>
          <a:ln w="12700">
            <a:solidFill>
              <a:schemeClr val="tx1"/>
            </a:solidFill>
            <a:round/>
            <a:headEnd/>
            <a:tailEnd/>
          </a:ln>
        </p:spPr>
        <p:txBody>
          <a:bodyPr wrap="none" anchor="ctr"/>
          <a:lstStyle/>
          <a:p>
            <a:endParaRPr lang="en-US" dirty="0"/>
          </a:p>
        </p:txBody>
      </p:sp>
      <p:sp>
        <p:nvSpPr>
          <p:cNvPr id="131124" name="Line 52"/>
          <p:cNvSpPr>
            <a:spLocks noChangeShapeType="1"/>
          </p:cNvSpPr>
          <p:nvPr/>
        </p:nvSpPr>
        <p:spPr bwMode="auto">
          <a:xfrm>
            <a:off x="3486150" y="2420939"/>
            <a:ext cx="0" cy="3778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25" name="Line 53"/>
          <p:cNvSpPr>
            <a:spLocks noChangeShapeType="1"/>
          </p:cNvSpPr>
          <p:nvPr/>
        </p:nvSpPr>
        <p:spPr bwMode="auto">
          <a:xfrm>
            <a:off x="3486150" y="3335339"/>
            <a:ext cx="0" cy="2254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6" name="Line 54"/>
          <p:cNvSpPr>
            <a:spLocks noChangeShapeType="1"/>
          </p:cNvSpPr>
          <p:nvPr/>
        </p:nvSpPr>
        <p:spPr bwMode="auto">
          <a:xfrm>
            <a:off x="2647950" y="2420939"/>
            <a:ext cx="0" cy="11398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7" name="Line 55"/>
          <p:cNvSpPr>
            <a:spLocks noChangeShapeType="1"/>
          </p:cNvSpPr>
          <p:nvPr/>
        </p:nvSpPr>
        <p:spPr bwMode="auto">
          <a:xfrm>
            <a:off x="5848349" y="5468939"/>
            <a:ext cx="5501" cy="2635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8" name="Line 56"/>
          <p:cNvSpPr>
            <a:spLocks noChangeShapeType="1"/>
          </p:cNvSpPr>
          <p:nvPr/>
        </p:nvSpPr>
        <p:spPr bwMode="auto">
          <a:xfrm flipH="1">
            <a:off x="2800349" y="4097340"/>
            <a:ext cx="1" cy="1035843"/>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29" name="Oval 57"/>
          <p:cNvSpPr>
            <a:spLocks noChangeArrowheads="1"/>
          </p:cNvSpPr>
          <p:nvPr/>
        </p:nvSpPr>
        <p:spPr bwMode="auto">
          <a:xfrm>
            <a:off x="4178300" y="4252913"/>
            <a:ext cx="825500" cy="520700"/>
          </a:xfrm>
          <a:prstGeom prst="ellipse">
            <a:avLst/>
          </a:prstGeom>
          <a:noFill/>
          <a:ln w="12700">
            <a:solidFill>
              <a:schemeClr val="tx1"/>
            </a:solidFill>
            <a:round/>
            <a:headEnd/>
            <a:tailEnd/>
          </a:ln>
        </p:spPr>
        <p:txBody>
          <a:bodyPr wrap="none" anchor="ctr"/>
          <a:lstStyle/>
          <a:p>
            <a:endParaRPr lang="en-US" dirty="0"/>
          </a:p>
        </p:txBody>
      </p:sp>
      <p:sp>
        <p:nvSpPr>
          <p:cNvPr id="131130" name="Line 58"/>
          <p:cNvSpPr>
            <a:spLocks noChangeShapeType="1"/>
          </p:cNvSpPr>
          <p:nvPr/>
        </p:nvSpPr>
        <p:spPr bwMode="auto">
          <a:xfrm>
            <a:off x="3794126" y="3789363"/>
            <a:ext cx="377825" cy="0"/>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31" name="Arc 59"/>
          <p:cNvSpPr>
            <a:spLocks/>
          </p:cNvSpPr>
          <p:nvPr/>
        </p:nvSpPr>
        <p:spPr bwMode="auto">
          <a:xfrm>
            <a:off x="5162550" y="3717925"/>
            <a:ext cx="457200" cy="152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tx1"/>
            </a:solidFill>
            <a:round/>
            <a:headEnd type="none" w="sm" len="sm"/>
            <a:tailEnd type="stealth" w="med" len="lg"/>
          </a:ln>
        </p:spPr>
        <p:txBody>
          <a:bodyPr wrap="none" anchor="ctr"/>
          <a:lstStyle/>
          <a:p>
            <a:endParaRPr lang="en-US" dirty="0"/>
          </a:p>
        </p:txBody>
      </p:sp>
      <p:sp>
        <p:nvSpPr>
          <p:cNvPr id="131132" name="Line 60"/>
          <p:cNvSpPr>
            <a:spLocks noChangeShapeType="1"/>
          </p:cNvSpPr>
          <p:nvPr/>
        </p:nvSpPr>
        <p:spPr bwMode="auto">
          <a:xfrm>
            <a:off x="4327526" y="2420939"/>
            <a:ext cx="149225" cy="1492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33" name="Line 61"/>
          <p:cNvSpPr>
            <a:spLocks noChangeShapeType="1"/>
          </p:cNvSpPr>
          <p:nvPr/>
        </p:nvSpPr>
        <p:spPr bwMode="auto">
          <a:xfrm>
            <a:off x="5318126" y="3182939"/>
            <a:ext cx="606425" cy="6826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34" name="Rectangle 62"/>
          <p:cNvSpPr>
            <a:spLocks noChangeArrowheads="1"/>
          </p:cNvSpPr>
          <p:nvPr/>
        </p:nvSpPr>
        <p:spPr bwMode="auto">
          <a:xfrm>
            <a:off x="6823076" y="4244975"/>
            <a:ext cx="557213" cy="336550"/>
          </a:xfrm>
          <a:prstGeom prst="rect">
            <a:avLst/>
          </a:prstGeom>
          <a:noFill/>
          <a:ln w="9525">
            <a:noFill/>
            <a:miter lim="800000"/>
            <a:headEnd/>
            <a:tailEnd/>
          </a:ln>
        </p:spPr>
        <p:txBody>
          <a:bodyPr wrap="none" lIns="92075" tIns="46038" rIns="92075" bIns="46038">
            <a:spAutoFit/>
          </a:bodyPr>
          <a:lstStyle/>
          <a:p>
            <a:pPr algn="l"/>
            <a:r>
              <a:rPr lang="en-AU" sz="1600" i="1" dirty="0">
                <a:latin typeface="Times New Roman" pitchFamily="18" charset="0"/>
              </a:rPr>
              <a:t>65%</a:t>
            </a:r>
          </a:p>
        </p:txBody>
      </p:sp>
      <p:sp>
        <p:nvSpPr>
          <p:cNvPr id="131135" name="Rectangle 63"/>
          <p:cNvSpPr>
            <a:spLocks noChangeArrowheads="1"/>
          </p:cNvSpPr>
          <p:nvPr/>
        </p:nvSpPr>
        <p:spPr bwMode="auto">
          <a:xfrm>
            <a:off x="6823076" y="5006975"/>
            <a:ext cx="557213" cy="336550"/>
          </a:xfrm>
          <a:prstGeom prst="rect">
            <a:avLst/>
          </a:prstGeom>
          <a:noFill/>
          <a:ln w="9525">
            <a:noFill/>
            <a:miter lim="800000"/>
            <a:headEnd/>
            <a:tailEnd/>
          </a:ln>
        </p:spPr>
        <p:txBody>
          <a:bodyPr wrap="none" lIns="92075" tIns="46038" rIns="92075" bIns="46038">
            <a:spAutoFit/>
          </a:bodyPr>
          <a:lstStyle/>
          <a:p>
            <a:pPr algn="l"/>
            <a:r>
              <a:rPr lang="en-AU" sz="1600" i="1" dirty="0">
                <a:latin typeface="Times New Roman" pitchFamily="18" charset="0"/>
              </a:rPr>
              <a:t>35%</a:t>
            </a:r>
          </a:p>
        </p:txBody>
      </p:sp>
      <p:sp>
        <p:nvSpPr>
          <p:cNvPr id="131136" name="Arc 64"/>
          <p:cNvSpPr>
            <a:spLocks/>
          </p:cNvSpPr>
          <p:nvPr/>
        </p:nvSpPr>
        <p:spPr bwMode="auto">
          <a:xfrm>
            <a:off x="6386513" y="5465763"/>
            <a:ext cx="457200" cy="228600"/>
          </a:xfrm>
          <a:custGeom>
            <a:avLst/>
            <a:gdLst>
              <a:gd name="T0" fmla="*/ 2147483647 w 21600"/>
              <a:gd name="T1" fmla="*/ 2147483647 h 21600"/>
              <a:gd name="T2" fmla="*/ 0 w 21600"/>
              <a:gd name="T3" fmla="*/ 0 h 21600"/>
              <a:gd name="T4" fmla="*/ 2147483647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tx1"/>
            </a:solidFill>
            <a:round/>
            <a:headEnd type="none" w="sm" len="sm"/>
            <a:tailEnd type="stealth" w="med" len="lg"/>
          </a:ln>
        </p:spPr>
        <p:txBody>
          <a:bodyPr wrap="none" anchor="ctr"/>
          <a:lstStyle/>
          <a:p>
            <a:endParaRPr lang="en-US" dirty="0"/>
          </a:p>
        </p:txBody>
      </p:sp>
      <p:sp>
        <p:nvSpPr>
          <p:cNvPr id="131137" name="Line 65"/>
          <p:cNvSpPr>
            <a:spLocks noChangeShapeType="1"/>
          </p:cNvSpPr>
          <p:nvPr/>
        </p:nvSpPr>
        <p:spPr bwMode="auto">
          <a:xfrm flipV="1">
            <a:off x="4097339" y="5314951"/>
            <a:ext cx="1216025" cy="301625"/>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38" name="Line 66"/>
          <p:cNvSpPr>
            <a:spLocks noChangeShapeType="1"/>
          </p:cNvSpPr>
          <p:nvPr/>
        </p:nvSpPr>
        <p:spPr bwMode="auto">
          <a:xfrm>
            <a:off x="3409950" y="4097339"/>
            <a:ext cx="0" cy="5302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39" name="Line 67"/>
          <p:cNvSpPr>
            <a:spLocks noChangeShapeType="1"/>
          </p:cNvSpPr>
          <p:nvPr/>
        </p:nvSpPr>
        <p:spPr bwMode="auto">
          <a:xfrm>
            <a:off x="3946526" y="4932363"/>
            <a:ext cx="1368425" cy="0"/>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40" name="Line 68"/>
          <p:cNvSpPr>
            <a:spLocks noChangeShapeType="1"/>
          </p:cNvSpPr>
          <p:nvPr/>
        </p:nvSpPr>
        <p:spPr bwMode="auto">
          <a:xfrm>
            <a:off x="3794126" y="4097339"/>
            <a:ext cx="454025" cy="3016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41" name="Line 69"/>
          <p:cNvSpPr>
            <a:spLocks noChangeShapeType="1"/>
          </p:cNvSpPr>
          <p:nvPr/>
        </p:nvSpPr>
        <p:spPr bwMode="auto">
          <a:xfrm>
            <a:off x="5013326" y="4475163"/>
            <a:ext cx="301625" cy="0"/>
          </a:xfrm>
          <a:prstGeom prst="line">
            <a:avLst/>
          </a:prstGeom>
          <a:noFill/>
          <a:ln w="12700">
            <a:solidFill>
              <a:schemeClr val="tx1"/>
            </a:solidFill>
            <a:round/>
            <a:headEnd type="none" w="sm" len="sm"/>
            <a:tailEnd type="stealth" w="med" len="lg"/>
          </a:ln>
        </p:spPr>
        <p:txBody>
          <a:bodyPr wrap="none" anchor="ctr"/>
          <a:lstStyle/>
          <a:p>
            <a:endParaRPr lang="en-US" dirty="0"/>
          </a:p>
        </p:txBody>
      </p:sp>
      <p:sp>
        <p:nvSpPr>
          <p:cNvPr id="131142" name="Line 70"/>
          <p:cNvSpPr>
            <a:spLocks noChangeShapeType="1"/>
          </p:cNvSpPr>
          <p:nvPr/>
        </p:nvSpPr>
        <p:spPr bwMode="auto">
          <a:xfrm flipH="1" flipV="1">
            <a:off x="10364789" y="2058989"/>
            <a:ext cx="73025" cy="225425"/>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31143" name="Rectangle 72"/>
          <p:cNvSpPr>
            <a:spLocks noGrp="1" noChangeArrowheads="1"/>
          </p:cNvSpPr>
          <p:nvPr>
            <p:ph type="title"/>
          </p:nvPr>
        </p:nvSpPr>
        <p:spPr>
          <a:xfrm>
            <a:off x="731520" y="298240"/>
            <a:ext cx="10424160" cy="608224"/>
          </a:xfrm>
        </p:spPr>
        <p:txBody>
          <a:bodyPr>
            <a:normAutofit fontScale="90000"/>
          </a:bodyPr>
          <a:lstStyle/>
          <a:p>
            <a:r>
              <a:rPr lang="en-US" dirty="0"/>
              <a:t>Case Study - Funding</a:t>
            </a:r>
            <a:br>
              <a:rPr lang="en-US" dirty="0"/>
            </a:br>
            <a:r>
              <a:rPr lang="en-US" dirty="0"/>
              <a:t>Enron - Subic Bay, Philippines</a:t>
            </a:r>
          </a:p>
        </p:txBody>
      </p:sp>
      <p:pic>
        <p:nvPicPr>
          <p:cNvPr id="3" name="Picture 2" descr="Project Finance&#10;&#10;AI-generated content may be incorrect.">
            <a:extLst>
              <a:ext uri="{FF2B5EF4-FFF2-40B4-BE49-F238E27FC236}">
                <a16:creationId xmlns:a16="http://schemas.microsoft.com/office/drawing/2014/main" id="{D5623883-3587-8248-D603-C9E4252375EF}"/>
              </a:ext>
            </a:extLst>
          </p:cNvPr>
          <p:cNvPicPr>
            <a:picLocks noChangeAspect="1"/>
          </p:cNvPicPr>
          <p:nvPr/>
        </p:nvPicPr>
        <p:blipFill>
          <a:blip r:embed="rId3"/>
          <a:stretch>
            <a:fillRect/>
          </a:stretch>
        </p:blipFill>
        <p:spPr>
          <a:xfrm>
            <a:off x="169284" y="1412310"/>
            <a:ext cx="1702379" cy="1805946"/>
          </a:xfrm>
          <a:prstGeom prst="rect">
            <a:avLst/>
          </a:prstGeom>
        </p:spPr>
      </p:pic>
    </p:spTree>
    <p:extLst>
      <p:ext uri="{BB962C8B-B14F-4D97-AF65-F5344CB8AC3E}">
        <p14:creationId xmlns:p14="http://schemas.microsoft.com/office/powerpoint/2010/main" val="31575588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Grp="1" noChangeArrowheads="1"/>
          </p:cNvSpPr>
          <p:nvPr>
            <p:ph idx="1"/>
          </p:nvPr>
        </p:nvSpPr>
        <p:spPr/>
        <p:txBody>
          <a:bodyPr>
            <a:normAutofit lnSpcReduction="10000"/>
          </a:bodyPr>
          <a:lstStyle/>
          <a:p>
            <a:pPr>
              <a:lnSpc>
                <a:spcPct val="80000"/>
              </a:lnSpc>
              <a:buFontTx/>
              <a:buNone/>
            </a:pPr>
            <a:r>
              <a:rPr lang="en-AU" sz="1800" dirty="0"/>
              <a:t>Sources of Funds:</a:t>
            </a:r>
          </a:p>
          <a:p>
            <a:pPr>
              <a:lnSpc>
                <a:spcPct val="80000"/>
              </a:lnSpc>
              <a:buFontTx/>
              <a:buNone/>
            </a:pPr>
            <a:r>
              <a:rPr lang="en-AU" sz="1800" dirty="0"/>
              <a:t>	Notes						$  105 M</a:t>
            </a:r>
          </a:p>
          <a:p>
            <a:pPr>
              <a:lnSpc>
                <a:spcPct val="80000"/>
              </a:lnSpc>
              <a:buFontTx/>
              <a:buNone/>
            </a:pPr>
            <a:r>
              <a:rPr lang="en-AU" sz="1800" dirty="0"/>
              <a:t>	Subordinated Note Enron	   		         7</a:t>
            </a:r>
          </a:p>
          <a:p>
            <a:pPr>
              <a:lnSpc>
                <a:spcPct val="80000"/>
              </a:lnSpc>
              <a:buFontTx/>
              <a:buNone/>
            </a:pPr>
            <a:r>
              <a:rPr lang="en-AU" sz="1800" dirty="0"/>
              <a:t>	Equity of Sponsor	                          		       28</a:t>
            </a:r>
          </a:p>
          <a:p>
            <a:pPr>
              <a:lnSpc>
                <a:spcPct val="80000"/>
              </a:lnSpc>
              <a:buFontTx/>
              <a:buNone/>
            </a:pPr>
            <a:r>
              <a:rPr lang="en-AU" sz="1800" dirty="0"/>
              <a:t>	Working Capital			        	         2</a:t>
            </a:r>
          </a:p>
          <a:p>
            <a:pPr>
              <a:lnSpc>
                <a:spcPct val="80000"/>
              </a:lnSpc>
              <a:buFontTx/>
              <a:buNone/>
            </a:pPr>
            <a:r>
              <a:rPr lang="en-AU" sz="1800" dirty="0"/>
              <a:t>		</a:t>
            </a:r>
            <a:r>
              <a:rPr lang="en-AU" sz="1800" u="sng" dirty="0"/>
              <a:t>TOTAL					$   142</a:t>
            </a:r>
          </a:p>
          <a:p>
            <a:pPr>
              <a:lnSpc>
                <a:spcPct val="80000"/>
              </a:lnSpc>
              <a:buFontTx/>
              <a:buNone/>
            </a:pPr>
            <a:r>
              <a:rPr lang="en-AU" sz="1800" dirty="0"/>
              <a:t>Uses of Funds:</a:t>
            </a:r>
          </a:p>
          <a:p>
            <a:pPr>
              <a:lnSpc>
                <a:spcPct val="80000"/>
              </a:lnSpc>
              <a:buFontTx/>
              <a:buNone/>
            </a:pPr>
            <a:r>
              <a:rPr lang="en-AU" sz="1800" dirty="0"/>
              <a:t>	Turnkey Contractor  				$  112 M</a:t>
            </a:r>
          </a:p>
          <a:p>
            <a:pPr>
              <a:lnSpc>
                <a:spcPct val="80000"/>
              </a:lnSpc>
              <a:buFontTx/>
              <a:buNone/>
            </a:pPr>
            <a:r>
              <a:rPr lang="en-AU" sz="1800" dirty="0"/>
              <a:t>	Bonus to Turnkey Contractor	                   	        7</a:t>
            </a:r>
          </a:p>
          <a:p>
            <a:pPr>
              <a:lnSpc>
                <a:spcPct val="80000"/>
              </a:lnSpc>
              <a:buFontTx/>
              <a:buNone/>
            </a:pPr>
            <a:r>
              <a:rPr lang="en-AU" sz="1800" dirty="0"/>
              <a:t>	</a:t>
            </a:r>
            <a:r>
              <a:rPr lang="en-AU" sz="1800" b="1" dirty="0"/>
              <a:t>Development</a:t>
            </a:r>
            <a:r>
              <a:rPr lang="en-AU" sz="1800" dirty="0"/>
              <a:t> and other related costs and </a:t>
            </a:r>
            <a:r>
              <a:rPr lang="en-AU" sz="1800" b="1" dirty="0"/>
              <a:t>Fees</a:t>
            </a:r>
            <a:r>
              <a:rPr lang="en-AU" sz="1800" dirty="0"/>
              <a:t>	      14</a:t>
            </a:r>
          </a:p>
          <a:p>
            <a:pPr>
              <a:lnSpc>
                <a:spcPct val="80000"/>
              </a:lnSpc>
              <a:buFontTx/>
              <a:buNone/>
            </a:pPr>
            <a:r>
              <a:rPr lang="en-AU" sz="1800" dirty="0"/>
              <a:t>	Pre operating, Start-up and Commissioning Costs	        3</a:t>
            </a:r>
          </a:p>
          <a:p>
            <a:pPr>
              <a:lnSpc>
                <a:spcPct val="80000"/>
              </a:lnSpc>
              <a:buFontTx/>
              <a:buNone/>
            </a:pPr>
            <a:r>
              <a:rPr lang="en-AU" sz="1800" dirty="0"/>
              <a:t>	IDC					         	        4</a:t>
            </a:r>
          </a:p>
          <a:p>
            <a:pPr>
              <a:lnSpc>
                <a:spcPct val="80000"/>
              </a:lnSpc>
              <a:buFontTx/>
              <a:buNone/>
            </a:pPr>
            <a:r>
              <a:rPr lang="en-AU" sz="1800" dirty="0"/>
              <a:t>	Working Capital Loan				        2</a:t>
            </a:r>
          </a:p>
          <a:p>
            <a:pPr>
              <a:lnSpc>
                <a:spcPct val="80000"/>
              </a:lnSpc>
              <a:buFontTx/>
              <a:buNone/>
            </a:pPr>
            <a:r>
              <a:rPr lang="en-AU" sz="1800" dirty="0"/>
              <a:t>		</a:t>
            </a:r>
            <a:r>
              <a:rPr lang="en-AU" sz="1800" u="sng" dirty="0"/>
              <a:t>TOTAL					$   142</a:t>
            </a:r>
          </a:p>
          <a:p>
            <a:pPr>
              <a:lnSpc>
                <a:spcPct val="80000"/>
              </a:lnSpc>
              <a:buFontTx/>
              <a:buNone/>
            </a:pPr>
            <a:endParaRPr lang="en-AU" sz="1800" dirty="0"/>
          </a:p>
          <a:p>
            <a:pPr>
              <a:lnSpc>
                <a:spcPct val="80000"/>
              </a:lnSpc>
              <a:buFontTx/>
              <a:buNone/>
            </a:pPr>
            <a:endParaRPr lang="en-AU" sz="1800" dirty="0"/>
          </a:p>
        </p:txBody>
      </p:sp>
      <p:sp>
        <p:nvSpPr>
          <p:cNvPr id="132098" name="Rectangle 2"/>
          <p:cNvSpPr>
            <a:spLocks noGrp="1" noChangeArrowheads="1"/>
          </p:cNvSpPr>
          <p:nvPr>
            <p:ph type="title"/>
          </p:nvPr>
        </p:nvSpPr>
        <p:spPr/>
        <p:txBody>
          <a:bodyPr>
            <a:normAutofit fontScale="90000"/>
          </a:bodyPr>
          <a:lstStyle/>
          <a:p>
            <a:r>
              <a:rPr lang="en-AU" dirty="0"/>
              <a:t>113 MW Diesel Generator Power Station</a:t>
            </a:r>
            <a:br>
              <a:rPr lang="en-AU" dirty="0"/>
            </a:br>
            <a:r>
              <a:rPr lang="en-AU" dirty="0"/>
              <a:t>Subic Bay, Philippines</a:t>
            </a:r>
          </a:p>
        </p:txBody>
      </p:sp>
      <p:sp>
        <p:nvSpPr>
          <p:cNvPr id="2" name="TextBox 1">
            <a:extLst>
              <a:ext uri="{FF2B5EF4-FFF2-40B4-BE49-F238E27FC236}">
                <a16:creationId xmlns:a16="http://schemas.microsoft.com/office/drawing/2014/main" id="{E72D4E3A-D208-DD28-BE89-67B0B3108E3F}"/>
              </a:ext>
            </a:extLst>
          </p:cNvPr>
          <p:cNvSpPr txBox="1"/>
          <p:nvPr/>
        </p:nvSpPr>
        <p:spPr>
          <a:xfrm>
            <a:off x="8238744" y="2121408"/>
            <a:ext cx="2624328" cy="646331"/>
          </a:xfrm>
          <a:prstGeom prst="rect">
            <a:avLst/>
          </a:prstGeom>
          <a:noFill/>
        </p:spPr>
        <p:txBody>
          <a:bodyPr wrap="square" rtlCol="0">
            <a:spAutoFit/>
          </a:bodyPr>
          <a:lstStyle/>
          <a:p>
            <a:r>
              <a:rPr lang="en-US" dirty="0"/>
              <a:t>First, compute the cost per kW (113 kW)</a:t>
            </a:r>
          </a:p>
        </p:txBody>
      </p:sp>
      <p:sp>
        <p:nvSpPr>
          <p:cNvPr id="3" name="TextBox 2">
            <a:extLst>
              <a:ext uri="{FF2B5EF4-FFF2-40B4-BE49-F238E27FC236}">
                <a16:creationId xmlns:a16="http://schemas.microsoft.com/office/drawing/2014/main" id="{C52C0815-F307-42BF-176A-F588D1B47F6F}"/>
              </a:ext>
            </a:extLst>
          </p:cNvPr>
          <p:cNvSpPr txBox="1"/>
          <p:nvPr/>
        </p:nvSpPr>
        <p:spPr>
          <a:xfrm>
            <a:off x="8134350" y="2943225"/>
            <a:ext cx="2274006" cy="369332"/>
          </a:xfrm>
          <a:prstGeom prst="rect">
            <a:avLst/>
          </a:prstGeom>
          <a:solidFill>
            <a:srgbClr val="FFFF00"/>
          </a:solidFill>
        </p:spPr>
        <p:txBody>
          <a:bodyPr wrap="square" rtlCol="0">
            <a:spAutoFit/>
          </a:bodyPr>
          <a:lstStyle/>
          <a:p>
            <a:r>
              <a:rPr lang="en-US" dirty="0"/>
              <a:t>Cost is USD 1,250/kW</a:t>
            </a:r>
          </a:p>
        </p:txBody>
      </p:sp>
      <p:sp>
        <p:nvSpPr>
          <p:cNvPr id="4" name="TextBox 3">
            <a:extLst>
              <a:ext uri="{FF2B5EF4-FFF2-40B4-BE49-F238E27FC236}">
                <a16:creationId xmlns:a16="http://schemas.microsoft.com/office/drawing/2014/main" id="{DB0DA71E-7FC3-2D3B-DB01-D5DE695CDC77}"/>
              </a:ext>
            </a:extLst>
          </p:cNvPr>
          <p:cNvSpPr txBox="1"/>
          <p:nvPr/>
        </p:nvSpPr>
        <p:spPr>
          <a:xfrm>
            <a:off x="8134350" y="3619500"/>
            <a:ext cx="2274006" cy="646331"/>
          </a:xfrm>
          <a:prstGeom prst="rect">
            <a:avLst/>
          </a:prstGeom>
          <a:solidFill>
            <a:srgbClr val="FFFF00"/>
          </a:solidFill>
        </p:spPr>
        <p:txBody>
          <a:bodyPr wrap="square" rtlCol="0">
            <a:spAutoFit/>
          </a:bodyPr>
          <a:lstStyle/>
          <a:p>
            <a:r>
              <a:rPr lang="en-US" dirty="0"/>
              <a:t>True Equity Finance, Not 28 Million</a:t>
            </a:r>
          </a:p>
        </p:txBody>
      </p:sp>
    </p:spTree>
    <p:extLst>
      <p:ext uri="{BB962C8B-B14F-4D97-AF65-F5344CB8AC3E}">
        <p14:creationId xmlns:p14="http://schemas.microsoft.com/office/powerpoint/2010/main" val="21744738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en-US" altLang="en-US"/>
              <a:t>Case 1: Enron Subic</a:t>
            </a:r>
          </a:p>
        </p:txBody>
      </p:sp>
      <p:sp>
        <p:nvSpPr>
          <p:cNvPr id="118787" name="Content Placeholder 2"/>
          <p:cNvSpPr>
            <a:spLocks noGrp="1"/>
          </p:cNvSpPr>
          <p:nvPr>
            <p:ph idx="1"/>
          </p:nvPr>
        </p:nvSpPr>
        <p:spPr/>
        <p:txBody>
          <a:bodyPr/>
          <a:lstStyle/>
          <a:p>
            <a:r>
              <a:rPr lang="en-US" altLang="en-US" sz="1600" dirty="0"/>
              <a:t>Summary</a:t>
            </a:r>
          </a:p>
          <a:p>
            <a:pPr lvl="1"/>
            <a:r>
              <a:rPr lang="en-US" altLang="en-US" sz="1600" dirty="0"/>
              <a:t>Financial Close: 		1993 (First Round)</a:t>
            </a:r>
          </a:p>
          <a:p>
            <a:pPr lvl="1"/>
            <a:r>
              <a:rPr lang="en-US" altLang="en-US" sz="1600" dirty="0"/>
              <a:t>Commercial Operation: 	1994</a:t>
            </a:r>
          </a:p>
          <a:p>
            <a:pPr lvl="1"/>
            <a:r>
              <a:rPr lang="en-US" altLang="en-US" sz="1600" dirty="0"/>
              <a:t>PPA Agreement:		15 Years; Guarantee by Government</a:t>
            </a:r>
          </a:p>
          <a:p>
            <a:pPr lvl="1"/>
            <a:r>
              <a:rPr lang="en-US" altLang="en-US" sz="1600" dirty="0"/>
              <a:t>Bonds:			$105 Million</a:t>
            </a:r>
          </a:p>
          <a:p>
            <a:pPr lvl="2"/>
            <a:r>
              <a:rPr lang="en-US" altLang="en-US" dirty="0"/>
              <a:t>Maturity		15 Years</a:t>
            </a:r>
          </a:p>
          <a:p>
            <a:pPr lvl="2"/>
            <a:r>
              <a:rPr lang="en-US" altLang="en-US" dirty="0"/>
              <a:t>Repayment		Level</a:t>
            </a:r>
          </a:p>
          <a:p>
            <a:pPr lvl="2"/>
            <a:r>
              <a:rPr lang="en-US" altLang="en-US" dirty="0"/>
              <a:t>Interest Rate		9.5% (3.68% spread to Treasury)</a:t>
            </a:r>
          </a:p>
          <a:p>
            <a:pPr lvl="2"/>
            <a:r>
              <a:rPr lang="en-US" altLang="en-US" dirty="0"/>
              <a:t>Minimum DSCR	1.37</a:t>
            </a:r>
          </a:p>
          <a:p>
            <a:pPr lvl="1"/>
            <a:r>
              <a:rPr lang="en-US" altLang="en-US" sz="1600" dirty="0"/>
              <a:t>Completion Guarantee/Liquidated Damages</a:t>
            </a:r>
          </a:p>
          <a:p>
            <a:pPr lvl="1"/>
            <a:r>
              <a:rPr lang="en-US" altLang="en-US" sz="1600" dirty="0"/>
              <a:t>Capacity Charge		</a:t>
            </a:r>
            <a:r>
              <a:rPr lang="en-US" altLang="en-US" sz="1600" b="1" dirty="0"/>
              <a:t>$21.6/kW/Month</a:t>
            </a:r>
          </a:p>
        </p:txBody>
      </p:sp>
      <p:sp>
        <p:nvSpPr>
          <p:cNvPr id="3" name="TextBox 2">
            <a:extLst>
              <a:ext uri="{FF2B5EF4-FFF2-40B4-BE49-F238E27FC236}">
                <a16:creationId xmlns:a16="http://schemas.microsoft.com/office/drawing/2014/main" id="{0E593CD4-E582-9594-7DA3-E7873146AB61}"/>
              </a:ext>
            </a:extLst>
          </p:cNvPr>
          <p:cNvSpPr txBox="1"/>
          <p:nvPr/>
        </p:nvSpPr>
        <p:spPr>
          <a:xfrm>
            <a:off x="6562725" y="857250"/>
            <a:ext cx="4564380" cy="646331"/>
          </a:xfrm>
          <a:prstGeom prst="rect">
            <a:avLst/>
          </a:prstGeom>
          <a:solidFill>
            <a:srgbClr val="FFFF00"/>
          </a:solidFill>
        </p:spPr>
        <p:txBody>
          <a:bodyPr wrap="square" rtlCol="0">
            <a:spAutoFit/>
          </a:bodyPr>
          <a:lstStyle/>
          <a:p>
            <a:r>
              <a:rPr lang="en-US" dirty="0"/>
              <a:t>Debt Service with PMT</a:t>
            </a:r>
          </a:p>
          <a:p>
            <a:r>
              <a:rPr lang="en-US" dirty="0"/>
              <a:t>PMT (9.5%,15,-105) = 13.4 USD million/year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dirty="0"/>
              <a:t>BOT/PPA Contract</a:t>
            </a:r>
          </a:p>
        </p:txBody>
      </p:sp>
      <p:sp>
        <p:nvSpPr>
          <p:cNvPr id="130051" name="Rectangle 3"/>
          <p:cNvSpPr>
            <a:spLocks noGrp="1" noChangeArrowheads="1"/>
          </p:cNvSpPr>
          <p:nvPr>
            <p:ph type="body" idx="1"/>
          </p:nvPr>
        </p:nvSpPr>
        <p:spPr/>
        <p:txBody>
          <a:bodyPr>
            <a:normAutofit/>
          </a:bodyPr>
          <a:lstStyle/>
          <a:p>
            <a:r>
              <a:rPr lang="en-US" dirty="0"/>
              <a:t>15-year BOT and toll process</a:t>
            </a:r>
          </a:p>
          <a:p>
            <a:r>
              <a:rPr lang="en-US" dirty="0"/>
              <a:t>113 MW Capacity</a:t>
            </a:r>
          </a:p>
          <a:p>
            <a:r>
              <a:rPr lang="en-US" dirty="0"/>
              <a:t>EPC Cost USD 112 Million </a:t>
            </a:r>
          </a:p>
          <a:p>
            <a:r>
              <a:rPr lang="en-US" dirty="0"/>
              <a:t>NAPOCOR (government owned generation company) to supply fuel &amp; take electricity  - no fuel availability risk</a:t>
            </a:r>
          </a:p>
          <a:p>
            <a:r>
              <a:rPr lang="en-US" dirty="0"/>
              <a:t>Capacity fee $21.6/kW/month on available capacity</a:t>
            </a:r>
          </a:p>
          <a:p>
            <a:r>
              <a:rPr lang="en-US" dirty="0"/>
              <a:t>Capacity fee is dollar denominated – no direct foreign exchange risk, overseas a/c</a:t>
            </a:r>
          </a:p>
          <a:p>
            <a:r>
              <a:rPr lang="en-US" dirty="0"/>
              <a:t>O&amp;M fixed fee and energy fee is in Peso - $4.56/kW/Month</a:t>
            </a:r>
          </a:p>
          <a:p>
            <a:r>
              <a:rPr lang="en-US" dirty="0"/>
              <a:t>heat rate penalty &amp; bonuses</a:t>
            </a:r>
          </a:p>
          <a:p>
            <a:r>
              <a:rPr lang="en-US" dirty="0"/>
              <a:t>buy out rights @ NPV capacity fees- late payment, change of BOT law, war, etc.</a:t>
            </a:r>
          </a:p>
          <a:p>
            <a:endParaRPr lang="en-US" dirty="0"/>
          </a:p>
        </p:txBody>
      </p:sp>
      <p:sp>
        <p:nvSpPr>
          <p:cNvPr id="2" name="TextBox 1">
            <a:extLst>
              <a:ext uri="{FF2B5EF4-FFF2-40B4-BE49-F238E27FC236}">
                <a16:creationId xmlns:a16="http://schemas.microsoft.com/office/drawing/2014/main" id="{A8EA8E79-2826-5D0D-CB7E-498D7372B7C5}"/>
              </a:ext>
            </a:extLst>
          </p:cNvPr>
          <p:cNvSpPr txBox="1"/>
          <p:nvPr/>
        </p:nvSpPr>
        <p:spPr>
          <a:xfrm>
            <a:off x="5886450" y="400049"/>
            <a:ext cx="5695950" cy="369332"/>
          </a:xfrm>
          <a:prstGeom prst="rect">
            <a:avLst/>
          </a:prstGeom>
          <a:solidFill>
            <a:srgbClr val="FFFF00"/>
          </a:solidFill>
        </p:spPr>
        <p:txBody>
          <a:bodyPr wrap="square" rtlCol="0">
            <a:spAutoFit/>
          </a:bodyPr>
          <a:lstStyle/>
          <a:p>
            <a:r>
              <a:rPr lang="en-US" dirty="0"/>
              <a:t>Capacity Payment: 21.6 x 113 x 12 = USD 29.3 million</a:t>
            </a:r>
          </a:p>
        </p:txBody>
      </p:sp>
      <p:sp>
        <p:nvSpPr>
          <p:cNvPr id="3" name="TextBox 2">
            <a:extLst>
              <a:ext uri="{FF2B5EF4-FFF2-40B4-BE49-F238E27FC236}">
                <a16:creationId xmlns:a16="http://schemas.microsoft.com/office/drawing/2014/main" id="{302FFB4F-4505-D94A-9512-CCECEDB5B944}"/>
              </a:ext>
            </a:extLst>
          </p:cNvPr>
          <p:cNvSpPr txBox="1"/>
          <p:nvPr/>
        </p:nvSpPr>
        <p:spPr>
          <a:xfrm>
            <a:off x="5886450" y="769382"/>
            <a:ext cx="5695950" cy="369332"/>
          </a:xfrm>
          <a:prstGeom prst="rect">
            <a:avLst/>
          </a:prstGeom>
          <a:solidFill>
            <a:srgbClr val="FFFF00"/>
          </a:solidFill>
        </p:spPr>
        <p:txBody>
          <a:bodyPr wrap="square" rtlCol="0">
            <a:spAutoFit/>
          </a:bodyPr>
          <a:lstStyle/>
          <a:p>
            <a:r>
              <a:rPr lang="en-US" dirty="0"/>
              <a:t>EPC Payback: 112/29.3 = 3.8 years</a:t>
            </a:r>
          </a:p>
        </p:txBody>
      </p:sp>
      <p:sp>
        <p:nvSpPr>
          <p:cNvPr id="4" name="TextBox 3">
            <a:extLst>
              <a:ext uri="{FF2B5EF4-FFF2-40B4-BE49-F238E27FC236}">
                <a16:creationId xmlns:a16="http://schemas.microsoft.com/office/drawing/2014/main" id="{196B3C8C-9E51-9F96-E2EC-BEE3804C6EF4}"/>
              </a:ext>
            </a:extLst>
          </p:cNvPr>
          <p:cNvSpPr txBox="1"/>
          <p:nvPr/>
        </p:nvSpPr>
        <p:spPr>
          <a:xfrm>
            <a:off x="5886450" y="1138713"/>
            <a:ext cx="5695950" cy="369332"/>
          </a:xfrm>
          <a:prstGeom prst="rect">
            <a:avLst/>
          </a:prstGeom>
          <a:solidFill>
            <a:srgbClr val="FFFF00"/>
          </a:solidFill>
        </p:spPr>
        <p:txBody>
          <a:bodyPr wrap="square" rtlCol="0">
            <a:spAutoFit/>
          </a:bodyPr>
          <a:lstStyle/>
          <a:p>
            <a:r>
              <a:rPr lang="en-US" dirty="0"/>
              <a:t>Cash After Debt Service: 29.3 – 13.4 = 15.9</a:t>
            </a:r>
          </a:p>
        </p:txBody>
      </p:sp>
      <p:sp>
        <p:nvSpPr>
          <p:cNvPr id="5" name="TextBox 4">
            <a:extLst>
              <a:ext uri="{FF2B5EF4-FFF2-40B4-BE49-F238E27FC236}">
                <a16:creationId xmlns:a16="http://schemas.microsoft.com/office/drawing/2014/main" id="{882942A1-B2B5-8069-CEE8-3786470BE752}"/>
              </a:ext>
            </a:extLst>
          </p:cNvPr>
          <p:cNvSpPr txBox="1"/>
          <p:nvPr/>
        </p:nvSpPr>
        <p:spPr>
          <a:xfrm>
            <a:off x="5886450" y="1508046"/>
            <a:ext cx="5695950" cy="369332"/>
          </a:xfrm>
          <a:prstGeom prst="rect">
            <a:avLst/>
          </a:prstGeom>
          <a:solidFill>
            <a:srgbClr val="FFFF00"/>
          </a:solidFill>
        </p:spPr>
        <p:txBody>
          <a:bodyPr wrap="square" rtlCol="0">
            <a:spAutoFit/>
          </a:bodyPr>
          <a:lstStyle/>
          <a:p>
            <a:r>
              <a:rPr lang="en-US" dirty="0"/>
              <a:t>Equity Payback with Distorted Equity: 28/15.9 = 1.76 Years</a:t>
            </a:r>
          </a:p>
        </p:txBody>
      </p:sp>
    </p:spTree>
    <p:extLst>
      <p:ext uri="{BB962C8B-B14F-4D97-AF65-F5344CB8AC3E}">
        <p14:creationId xmlns:p14="http://schemas.microsoft.com/office/powerpoint/2010/main" val="5832066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87951-0F59-F8FA-E7DA-60F6E34C65CA}"/>
              </a:ext>
            </a:extLst>
          </p:cNvPr>
          <p:cNvSpPr>
            <a:spLocks noGrp="1"/>
          </p:cNvSpPr>
          <p:nvPr>
            <p:ph type="title"/>
          </p:nvPr>
        </p:nvSpPr>
        <p:spPr/>
        <p:txBody>
          <a:bodyPr/>
          <a:lstStyle/>
          <a:p>
            <a:r>
              <a:rPr lang="en-US" dirty="0"/>
              <a:t>Simple Model</a:t>
            </a:r>
          </a:p>
        </p:txBody>
      </p:sp>
      <p:sp>
        <p:nvSpPr>
          <p:cNvPr id="3" name="Content Placeholder 2">
            <a:extLst>
              <a:ext uri="{FF2B5EF4-FFF2-40B4-BE49-F238E27FC236}">
                <a16:creationId xmlns:a16="http://schemas.microsoft.com/office/drawing/2014/main" id="{914D7535-31B6-DDCA-85C7-B1A701C69FC7}"/>
              </a:ext>
            </a:extLst>
          </p:cNvPr>
          <p:cNvSpPr>
            <a:spLocks noGrp="1"/>
          </p:cNvSpPr>
          <p:nvPr>
            <p:ph idx="1"/>
          </p:nvPr>
        </p:nvSpPr>
        <p:spPr/>
        <p:txBody>
          <a:bodyPr/>
          <a:lstStyle/>
          <a:p>
            <a:r>
              <a:rPr lang="en-US" dirty="0"/>
              <a:t>Do not be intimidated</a:t>
            </a:r>
          </a:p>
          <a:p>
            <a:endParaRPr lang="en-US" dirty="0"/>
          </a:p>
          <a:p>
            <a:endParaRPr lang="en-US" dirty="0"/>
          </a:p>
        </p:txBody>
      </p:sp>
      <p:sp>
        <p:nvSpPr>
          <p:cNvPr id="4" name="Slide Number Placeholder 3">
            <a:extLst>
              <a:ext uri="{FF2B5EF4-FFF2-40B4-BE49-F238E27FC236}">
                <a16:creationId xmlns:a16="http://schemas.microsoft.com/office/drawing/2014/main" id="{1C0CE6B4-DC40-EEEC-C025-28876114045B}"/>
              </a:ext>
            </a:extLst>
          </p:cNvPr>
          <p:cNvSpPr>
            <a:spLocks noGrp="1"/>
          </p:cNvSpPr>
          <p:nvPr>
            <p:ph type="sldNum" sz="quarter" idx="12"/>
          </p:nvPr>
        </p:nvSpPr>
        <p:spPr/>
        <p:txBody>
          <a:bodyPr/>
          <a:lstStyle/>
          <a:p>
            <a:fld id="{EB241CD2-1E45-42A3-B213-66A034DF9A3B}" type="slidenum">
              <a:rPr lang="en-GB" smtClean="0"/>
              <a:t>84</a:t>
            </a:fld>
            <a:endParaRPr lang="en-GB" dirty="0"/>
          </a:p>
        </p:txBody>
      </p:sp>
      <p:pic>
        <p:nvPicPr>
          <p:cNvPr id="6" name="Picture 5">
            <a:extLst>
              <a:ext uri="{FF2B5EF4-FFF2-40B4-BE49-F238E27FC236}">
                <a16:creationId xmlns:a16="http://schemas.microsoft.com/office/drawing/2014/main" id="{D7E4ED7B-015B-945D-FDA8-4E9954B5A817}"/>
              </a:ext>
            </a:extLst>
          </p:cNvPr>
          <p:cNvPicPr>
            <a:picLocks noChangeAspect="1"/>
          </p:cNvPicPr>
          <p:nvPr/>
        </p:nvPicPr>
        <p:blipFill>
          <a:blip r:embed="rId2"/>
          <a:stretch>
            <a:fillRect/>
          </a:stretch>
        </p:blipFill>
        <p:spPr>
          <a:xfrm>
            <a:off x="696685" y="2153021"/>
            <a:ext cx="9926045" cy="3660510"/>
          </a:xfrm>
          <a:prstGeom prst="rect">
            <a:avLst/>
          </a:prstGeom>
        </p:spPr>
      </p:pic>
    </p:spTree>
    <p:extLst>
      <p:ext uri="{BB962C8B-B14F-4D97-AF65-F5344CB8AC3E}">
        <p14:creationId xmlns:p14="http://schemas.microsoft.com/office/powerpoint/2010/main" val="6080423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nchor="ctr">
            <a:normAutofit/>
          </a:bodyPr>
          <a:lstStyle/>
          <a:p>
            <a:r>
              <a:rPr lang="en-US" altLang="en-US" dirty="0"/>
              <a:t>Capacity was Added over Many Years in Philippines</a:t>
            </a:r>
          </a:p>
        </p:txBody>
      </p:sp>
      <p:pic>
        <p:nvPicPr>
          <p:cNvPr id="10445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230111" y="1609725"/>
            <a:ext cx="5662696" cy="4121150"/>
          </a:xfrm>
          <a:noFill/>
        </p:spPr>
      </p:pic>
      <p:sp>
        <p:nvSpPr>
          <p:cNvPr id="104456" name="Slide Number Placeholder 4">
            <a:extLst>
              <a:ext uri="{FF2B5EF4-FFF2-40B4-BE49-F238E27FC236}">
                <a16:creationId xmlns:a16="http://schemas.microsoft.com/office/drawing/2014/main" id="{F674AB8A-383F-E6A9-50CB-0715AA4E3BFF}"/>
              </a:ext>
            </a:extLst>
          </p:cNvPr>
          <p:cNvSpPr>
            <a:spLocks noGrp="1"/>
          </p:cNvSpPr>
          <p:nvPr>
            <p:ph type="sldNum" sz="quarter" idx="12"/>
          </p:nvPr>
        </p:nvSpPr>
        <p:spPr/>
        <p:txBody>
          <a:bodyPr/>
          <a:lstStyle/>
          <a:p>
            <a:pPr>
              <a:spcAft>
                <a:spcPts val="600"/>
              </a:spcAft>
            </a:pPr>
            <a:fld id="{1D963C44-05F1-400C-9AA3-0B5012F5D92A}" type="slidenum">
              <a:rPr lang="en-US" smtClean="0"/>
              <a:pPr>
                <a:spcAft>
                  <a:spcPts val="600"/>
                </a:spcAft>
              </a:pPr>
              <a:t>85</a:t>
            </a:fld>
            <a:endParaRPr lang="en-US"/>
          </a:p>
        </p:txBody>
      </p:sp>
      <p:sp>
        <p:nvSpPr>
          <p:cNvPr id="2" name="Text Placeholder 1">
            <a:extLst>
              <a:ext uri="{FF2B5EF4-FFF2-40B4-BE49-F238E27FC236}">
                <a16:creationId xmlns:a16="http://schemas.microsoft.com/office/drawing/2014/main" id="{4D6A1DDF-5F22-394A-6693-6042DBA13458}"/>
              </a:ext>
            </a:extLst>
          </p:cNvPr>
          <p:cNvSpPr>
            <a:spLocks noGrp="1"/>
          </p:cNvSpPr>
          <p:nvPr>
            <p:ph type="body" sz="half" idx="4294967295"/>
          </p:nvPr>
        </p:nvSpPr>
        <p:spPr>
          <a:xfrm>
            <a:off x="0" y="1295400"/>
            <a:ext cx="5029200" cy="5105400"/>
          </a:xfrm>
        </p:spPr>
        <p:txBody>
          <a:bodyPr>
            <a:normAutofit/>
          </a:bodyPr>
          <a:lstStyle/>
          <a:p>
            <a:endParaRPr lang="en-US" dirty="0"/>
          </a:p>
          <a:p>
            <a:endParaRPr lang="en-US" dirty="0"/>
          </a:p>
          <a:p>
            <a:r>
              <a:rPr lang="en-US" dirty="0"/>
              <a:t>Electric Bill showing PPA price</a:t>
            </a:r>
          </a:p>
          <a:p>
            <a:endParaRPr lang="en-US" dirty="0"/>
          </a:p>
          <a:p>
            <a:endParaRPr lang="en-US" dirty="0"/>
          </a:p>
        </p:txBody>
      </p:sp>
      <p:pic>
        <p:nvPicPr>
          <p:cNvPr id="4" name="Picture 3" descr="The document is a residential energy bill dated November 12, 2002, listing charges for electricity, taxes, and a power act, totaling $2,866.20.&#10;&#10;AI-generated content may be incorrect.">
            <a:extLst>
              <a:ext uri="{FF2B5EF4-FFF2-40B4-BE49-F238E27FC236}">
                <a16:creationId xmlns:a16="http://schemas.microsoft.com/office/drawing/2014/main" id="{51C3CFEB-3B0F-E4AD-70D8-2F2C84396BCC}"/>
              </a:ext>
            </a:extLst>
          </p:cNvPr>
          <p:cNvPicPr>
            <a:picLocks noChangeAspect="1"/>
          </p:cNvPicPr>
          <p:nvPr/>
        </p:nvPicPr>
        <p:blipFill>
          <a:blip r:embed="rId3"/>
          <a:stretch>
            <a:fillRect/>
          </a:stretch>
        </p:blipFill>
        <p:spPr>
          <a:xfrm>
            <a:off x="457444" y="2797121"/>
            <a:ext cx="5315223" cy="2101958"/>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DD09-C144-28BD-A04B-8C4140EF779C}"/>
              </a:ext>
            </a:extLst>
          </p:cNvPr>
          <p:cNvSpPr>
            <a:spLocks noGrp="1"/>
          </p:cNvSpPr>
          <p:nvPr>
            <p:ph type="title"/>
          </p:nvPr>
        </p:nvSpPr>
        <p:spPr/>
        <p:txBody>
          <a:bodyPr/>
          <a:lstStyle/>
          <a:p>
            <a:r>
              <a:rPr lang="en-US" dirty="0"/>
              <a:t>Philippines Results</a:t>
            </a:r>
          </a:p>
        </p:txBody>
      </p:sp>
      <p:sp>
        <p:nvSpPr>
          <p:cNvPr id="3" name="Content Placeholder 2">
            <a:extLst>
              <a:ext uri="{FF2B5EF4-FFF2-40B4-BE49-F238E27FC236}">
                <a16:creationId xmlns:a16="http://schemas.microsoft.com/office/drawing/2014/main" id="{716EB8C8-8AFB-0050-D5C7-0FF9989E098F}"/>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9CBD1E2D-1D47-3304-556A-F13A4855F187}"/>
              </a:ext>
            </a:extLst>
          </p:cNvPr>
          <p:cNvSpPr>
            <a:spLocks noGrp="1"/>
          </p:cNvSpPr>
          <p:nvPr>
            <p:ph type="sldNum" sz="quarter" idx="12"/>
          </p:nvPr>
        </p:nvSpPr>
        <p:spPr/>
        <p:txBody>
          <a:bodyPr/>
          <a:lstStyle/>
          <a:p>
            <a:fld id="{EB241CD2-1E45-42A3-B213-66A034DF9A3B}" type="slidenum">
              <a:rPr lang="en-GB" smtClean="0"/>
              <a:t>86</a:t>
            </a:fld>
            <a:endParaRPr lang="en-GB" dirty="0"/>
          </a:p>
        </p:txBody>
      </p:sp>
      <p:pic>
        <p:nvPicPr>
          <p:cNvPr id="6" name="Picture 5" descr="The diagram shows a historical trend of increasing reserve margins in the power generation sector from 1988 to 2001, with actual capacity growth varying between 3% and 9.2% each year.&#10;&#10;AI-generated content may be incorrect.">
            <a:extLst>
              <a:ext uri="{FF2B5EF4-FFF2-40B4-BE49-F238E27FC236}">
                <a16:creationId xmlns:a16="http://schemas.microsoft.com/office/drawing/2014/main" id="{5E5D4F7C-6E0E-1AA9-6F10-F27A6CFCFCAA}"/>
              </a:ext>
            </a:extLst>
          </p:cNvPr>
          <p:cNvPicPr>
            <a:picLocks noChangeAspect="1"/>
          </p:cNvPicPr>
          <p:nvPr/>
        </p:nvPicPr>
        <p:blipFill>
          <a:blip r:embed="rId2"/>
          <a:stretch>
            <a:fillRect/>
          </a:stretch>
        </p:blipFill>
        <p:spPr>
          <a:xfrm>
            <a:off x="110843" y="1576722"/>
            <a:ext cx="6474368" cy="3959010"/>
          </a:xfrm>
          <a:prstGeom prst="rect">
            <a:avLst/>
          </a:prstGeom>
        </p:spPr>
      </p:pic>
      <p:pic>
        <p:nvPicPr>
          <p:cNvPr id="8" name="Picture 7" descr="The image shows a bar chart comparing prices of various items in different countries, with the Philippines having the highest price and the USA having the lowest.&#10;&#10;AI-generated content may be incorrect.">
            <a:extLst>
              <a:ext uri="{FF2B5EF4-FFF2-40B4-BE49-F238E27FC236}">
                <a16:creationId xmlns:a16="http://schemas.microsoft.com/office/drawing/2014/main" id="{D0B25BBC-1247-73C9-A793-3A2216B536CE}"/>
              </a:ext>
            </a:extLst>
          </p:cNvPr>
          <p:cNvPicPr>
            <a:picLocks noChangeAspect="1"/>
          </p:cNvPicPr>
          <p:nvPr/>
        </p:nvPicPr>
        <p:blipFill>
          <a:blip r:embed="rId3"/>
          <a:stretch>
            <a:fillRect/>
          </a:stretch>
        </p:blipFill>
        <p:spPr>
          <a:xfrm>
            <a:off x="6588125" y="2059012"/>
            <a:ext cx="5493032" cy="3219615"/>
          </a:xfrm>
          <a:prstGeom prst="rect">
            <a:avLst/>
          </a:prstGeom>
        </p:spPr>
      </p:pic>
    </p:spTree>
    <p:extLst>
      <p:ext uri="{BB962C8B-B14F-4D97-AF65-F5344CB8AC3E}">
        <p14:creationId xmlns:p14="http://schemas.microsoft.com/office/powerpoint/2010/main" val="26931697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633C7-2011-A6DA-8E60-B7A4A3BCEB29}"/>
              </a:ext>
            </a:extLst>
          </p:cNvPr>
          <p:cNvSpPr>
            <a:spLocks noGrp="1"/>
          </p:cNvSpPr>
          <p:nvPr>
            <p:ph type="title"/>
          </p:nvPr>
        </p:nvSpPr>
        <p:spPr/>
        <p:txBody>
          <a:bodyPr/>
          <a:lstStyle/>
          <a:p>
            <a:r>
              <a:rPr lang="en-US" dirty="0"/>
              <a:t>Counter Example – Saudi Wind and Solar Projects</a:t>
            </a:r>
          </a:p>
        </p:txBody>
      </p:sp>
      <p:sp>
        <p:nvSpPr>
          <p:cNvPr id="3" name="Content Placeholder 2">
            <a:extLst>
              <a:ext uri="{FF2B5EF4-FFF2-40B4-BE49-F238E27FC236}">
                <a16:creationId xmlns:a16="http://schemas.microsoft.com/office/drawing/2014/main" id="{DAF5DFFF-36B6-6110-B3C3-A5729B62AE56}"/>
              </a:ext>
            </a:extLst>
          </p:cNvPr>
          <p:cNvSpPr>
            <a:spLocks noGrp="1"/>
          </p:cNvSpPr>
          <p:nvPr>
            <p:ph idx="1"/>
          </p:nvPr>
        </p:nvSpPr>
        <p:spPr>
          <a:xfrm>
            <a:off x="406400" y="1209675"/>
            <a:ext cx="5851525" cy="4610100"/>
          </a:xfrm>
        </p:spPr>
        <p:txBody>
          <a:bodyPr/>
          <a:lstStyle/>
          <a:p>
            <a:r>
              <a:rPr lang="en-US" dirty="0"/>
              <a:t>From principal buyer</a:t>
            </a:r>
          </a:p>
          <a:p>
            <a:r>
              <a:rPr lang="en-US" dirty="0">
                <a:hlinkClick r:id="rId2"/>
              </a:rPr>
              <a:t>https://powersaudiarabia.com.sa/web/index.html</a:t>
            </a:r>
            <a:endParaRPr lang="en-US" dirty="0"/>
          </a:p>
          <a:p>
            <a:endParaRPr lang="en-US" dirty="0">
              <a:hlinkClick r:id="rId3"/>
            </a:endParaRPr>
          </a:p>
          <a:p>
            <a:r>
              <a:rPr lang="en-US" dirty="0">
                <a:hlinkClick r:id="rId3"/>
              </a:rPr>
              <a:t>https://pb.com.sa/the-principal-buyer-signed-power-purchase-agreements-for-seven-new-renewable-energy-projects/</a:t>
            </a:r>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32BA4E9-8E6F-EE87-7A78-0D1FF861C4DC}"/>
              </a:ext>
            </a:extLst>
          </p:cNvPr>
          <p:cNvSpPr>
            <a:spLocks noGrp="1"/>
          </p:cNvSpPr>
          <p:nvPr>
            <p:ph type="sldNum" sz="quarter" idx="12"/>
          </p:nvPr>
        </p:nvSpPr>
        <p:spPr/>
        <p:txBody>
          <a:bodyPr/>
          <a:lstStyle/>
          <a:p>
            <a:fld id="{EB241CD2-1E45-42A3-B213-66A034DF9A3B}" type="slidenum">
              <a:rPr lang="en-GB" smtClean="0"/>
              <a:t>87</a:t>
            </a:fld>
            <a:endParaRPr lang="en-GB" dirty="0"/>
          </a:p>
        </p:txBody>
      </p:sp>
      <p:pic>
        <p:nvPicPr>
          <p:cNvPr id="7" name="Picture 6">
            <a:extLst>
              <a:ext uri="{FF2B5EF4-FFF2-40B4-BE49-F238E27FC236}">
                <a16:creationId xmlns:a16="http://schemas.microsoft.com/office/drawing/2014/main" id="{F00AB522-BF66-0657-19E8-1F96CD858374}"/>
              </a:ext>
            </a:extLst>
          </p:cNvPr>
          <p:cNvPicPr>
            <a:picLocks noChangeAspect="1"/>
          </p:cNvPicPr>
          <p:nvPr/>
        </p:nvPicPr>
        <p:blipFill>
          <a:blip r:embed="rId4"/>
          <a:stretch>
            <a:fillRect/>
          </a:stretch>
        </p:blipFill>
        <p:spPr>
          <a:xfrm>
            <a:off x="269567" y="3644850"/>
            <a:ext cx="5988358" cy="1930499"/>
          </a:xfrm>
          <a:prstGeom prst="rect">
            <a:avLst/>
          </a:prstGeom>
        </p:spPr>
      </p:pic>
      <p:pic>
        <p:nvPicPr>
          <p:cNvPr id="9" name="Picture 8">
            <a:extLst>
              <a:ext uri="{FF2B5EF4-FFF2-40B4-BE49-F238E27FC236}">
                <a16:creationId xmlns:a16="http://schemas.microsoft.com/office/drawing/2014/main" id="{E16EF5E6-CF5F-58EA-ED2D-B015473B35DA}"/>
              </a:ext>
            </a:extLst>
          </p:cNvPr>
          <p:cNvPicPr>
            <a:picLocks noChangeAspect="1"/>
          </p:cNvPicPr>
          <p:nvPr/>
        </p:nvPicPr>
        <p:blipFill>
          <a:blip r:embed="rId5"/>
          <a:stretch>
            <a:fillRect/>
          </a:stretch>
        </p:blipFill>
        <p:spPr>
          <a:xfrm>
            <a:off x="6580070" y="1724025"/>
            <a:ext cx="5205530" cy="3543354"/>
          </a:xfrm>
          <a:prstGeom prst="rect">
            <a:avLst/>
          </a:prstGeom>
        </p:spPr>
      </p:pic>
    </p:spTree>
    <p:extLst>
      <p:ext uri="{BB962C8B-B14F-4D97-AF65-F5344CB8AC3E}">
        <p14:creationId xmlns:p14="http://schemas.microsoft.com/office/powerpoint/2010/main" val="8110418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23715-AED7-6039-4478-D366E46AE310}"/>
              </a:ext>
            </a:extLst>
          </p:cNvPr>
          <p:cNvSpPr>
            <a:spLocks noGrp="1"/>
          </p:cNvSpPr>
          <p:nvPr>
            <p:ph type="title"/>
          </p:nvPr>
        </p:nvSpPr>
        <p:spPr/>
        <p:txBody>
          <a:bodyPr/>
          <a:lstStyle/>
          <a:p>
            <a:r>
              <a:rPr lang="en-US" dirty="0"/>
              <a:t>Wind Example – Lazard versus Saudi</a:t>
            </a:r>
          </a:p>
        </p:txBody>
      </p:sp>
      <p:sp>
        <p:nvSpPr>
          <p:cNvPr id="3" name="Content Placeholder 2">
            <a:extLst>
              <a:ext uri="{FF2B5EF4-FFF2-40B4-BE49-F238E27FC236}">
                <a16:creationId xmlns:a16="http://schemas.microsoft.com/office/drawing/2014/main" id="{0E7A3678-6926-A9E2-E36A-BAFA39F0A122}"/>
              </a:ext>
            </a:extLst>
          </p:cNvPr>
          <p:cNvSpPr>
            <a:spLocks noGrp="1"/>
          </p:cNvSpPr>
          <p:nvPr>
            <p:ph idx="1"/>
          </p:nvPr>
        </p:nvSpPr>
        <p:spPr/>
        <p:txBody>
          <a:bodyPr/>
          <a:lstStyle/>
          <a:p>
            <a:r>
              <a:rPr lang="en-US" dirty="0"/>
              <a:t>Explaining the Low LCOE</a:t>
            </a:r>
          </a:p>
          <a:p>
            <a:endParaRPr lang="en-US" dirty="0"/>
          </a:p>
        </p:txBody>
      </p:sp>
      <p:sp>
        <p:nvSpPr>
          <p:cNvPr id="4" name="Slide Number Placeholder 3">
            <a:extLst>
              <a:ext uri="{FF2B5EF4-FFF2-40B4-BE49-F238E27FC236}">
                <a16:creationId xmlns:a16="http://schemas.microsoft.com/office/drawing/2014/main" id="{D5D9A984-1CEC-43AE-AB4B-0DC839930AFD}"/>
              </a:ext>
            </a:extLst>
          </p:cNvPr>
          <p:cNvSpPr>
            <a:spLocks noGrp="1"/>
          </p:cNvSpPr>
          <p:nvPr>
            <p:ph type="sldNum" sz="quarter" idx="12"/>
          </p:nvPr>
        </p:nvSpPr>
        <p:spPr/>
        <p:txBody>
          <a:bodyPr/>
          <a:lstStyle/>
          <a:p>
            <a:fld id="{EB241CD2-1E45-42A3-B213-66A034DF9A3B}" type="slidenum">
              <a:rPr lang="en-GB" smtClean="0"/>
              <a:t>88</a:t>
            </a:fld>
            <a:endParaRPr lang="en-GB" dirty="0"/>
          </a:p>
        </p:txBody>
      </p:sp>
      <p:pic>
        <p:nvPicPr>
          <p:cNvPr id="6" name="Picture 5">
            <a:extLst>
              <a:ext uri="{FF2B5EF4-FFF2-40B4-BE49-F238E27FC236}">
                <a16:creationId xmlns:a16="http://schemas.microsoft.com/office/drawing/2014/main" id="{4DFF96D9-5EC8-6749-4AE6-9FB07664069C}"/>
              </a:ext>
            </a:extLst>
          </p:cNvPr>
          <p:cNvPicPr>
            <a:picLocks noChangeAspect="1"/>
          </p:cNvPicPr>
          <p:nvPr/>
        </p:nvPicPr>
        <p:blipFill>
          <a:blip r:embed="rId2"/>
          <a:stretch>
            <a:fillRect/>
          </a:stretch>
        </p:blipFill>
        <p:spPr>
          <a:xfrm>
            <a:off x="6715342" y="67618"/>
            <a:ext cx="5321331" cy="3115779"/>
          </a:xfrm>
          <a:prstGeom prst="rect">
            <a:avLst/>
          </a:prstGeom>
        </p:spPr>
      </p:pic>
      <p:pic>
        <p:nvPicPr>
          <p:cNvPr id="8" name="Picture 7">
            <a:extLst>
              <a:ext uri="{FF2B5EF4-FFF2-40B4-BE49-F238E27FC236}">
                <a16:creationId xmlns:a16="http://schemas.microsoft.com/office/drawing/2014/main" id="{13CC69B7-9A4F-67D9-E758-46813D932CB1}"/>
              </a:ext>
            </a:extLst>
          </p:cNvPr>
          <p:cNvPicPr>
            <a:picLocks noChangeAspect="1"/>
          </p:cNvPicPr>
          <p:nvPr/>
        </p:nvPicPr>
        <p:blipFill>
          <a:blip r:embed="rId3"/>
          <a:stretch>
            <a:fillRect/>
          </a:stretch>
        </p:blipFill>
        <p:spPr>
          <a:xfrm>
            <a:off x="101380" y="3183397"/>
            <a:ext cx="8541189" cy="3606985"/>
          </a:xfrm>
          <a:prstGeom prst="rect">
            <a:avLst/>
          </a:prstGeom>
        </p:spPr>
      </p:pic>
    </p:spTree>
    <p:extLst>
      <p:ext uri="{BB962C8B-B14F-4D97-AF65-F5344CB8AC3E}">
        <p14:creationId xmlns:p14="http://schemas.microsoft.com/office/powerpoint/2010/main" val="21984905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3" name="Google Shape;93;p14" descr="image.png"/>
          <p:cNvPicPr preferRelativeResize="0"/>
          <p:nvPr/>
        </p:nvPicPr>
        <p:blipFill rotWithShape="1">
          <a:blip r:embed="rId3">
            <a:alphaModFix/>
          </a:blip>
          <a:srcRect/>
          <a:stretch/>
        </p:blipFill>
        <p:spPr>
          <a:xfrm>
            <a:off x="685800" y="2798265"/>
            <a:ext cx="3365450" cy="2571750"/>
          </a:xfrm>
          <a:prstGeom prst="rect">
            <a:avLst/>
          </a:prstGeom>
          <a:noFill/>
          <a:ln>
            <a:noFill/>
          </a:ln>
        </p:spPr>
      </p:pic>
      <p:pic>
        <p:nvPicPr>
          <p:cNvPr id="94" name="Google Shape;94;p14" descr="image.png"/>
          <p:cNvPicPr preferRelativeResize="0"/>
          <p:nvPr/>
        </p:nvPicPr>
        <p:blipFill rotWithShape="1">
          <a:blip r:embed="rId4">
            <a:alphaModFix/>
          </a:blip>
          <a:srcRect/>
          <a:stretch/>
        </p:blipFill>
        <p:spPr>
          <a:xfrm>
            <a:off x="4429125" y="2798265"/>
            <a:ext cx="3365450" cy="2571750"/>
          </a:xfrm>
          <a:prstGeom prst="rect">
            <a:avLst/>
          </a:prstGeom>
          <a:noFill/>
          <a:ln>
            <a:noFill/>
          </a:ln>
        </p:spPr>
      </p:pic>
      <p:pic>
        <p:nvPicPr>
          <p:cNvPr id="95" name="Google Shape;95;p14" descr="image.png"/>
          <p:cNvPicPr preferRelativeResize="0"/>
          <p:nvPr/>
        </p:nvPicPr>
        <p:blipFill rotWithShape="1">
          <a:blip r:embed="rId5">
            <a:alphaModFix/>
          </a:blip>
          <a:srcRect/>
          <a:stretch/>
        </p:blipFill>
        <p:spPr>
          <a:xfrm>
            <a:off x="8073925" y="2798265"/>
            <a:ext cx="3365599" cy="2571750"/>
          </a:xfrm>
          <a:prstGeom prst="rect">
            <a:avLst/>
          </a:prstGeom>
          <a:noFill/>
          <a:ln>
            <a:noFill/>
          </a:ln>
        </p:spPr>
      </p:pic>
      <p:sp>
        <p:nvSpPr>
          <p:cNvPr id="96" name="Google Shape;96;p14"/>
          <p:cNvSpPr txBox="1"/>
          <p:nvPr/>
        </p:nvSpPr>
        <p:spPr>
          <a:xfrm>
            <a:off x="1057275" y="3250702"/>
            <a:ext cx="2913645" cy="3143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0" i="0" u="none" strike="noStrike" cap="none" dirty="0">
                <a:solidFill>
                  <a:srgbClr val="F1F5F9"/>
                </a:solidFill>
                <a:latin typeface="Poppins SemiBold"/>
                <a:ea typeface="Poppins SemiBold"/>
                <a:cs typeface="Poppins SemiBold"/>
                <a:sym typeface="Poppins SemiBold"/>
              </a:rPr>
              <a:t>Exorbitant Variations</a:t>
            </a:r>
            <a:endParaRPr dirty="0"/>
          </a:p>
        </p:txBody>
      </p:sp>
      <p:sp>
        <p:nvSpPr>
          <p:cNvPr id="97" name="Google Shape;97;p14"/>
          <p:cNvSpPr txBox="1"/>
          <p:nvPr/>
        </p:nvSpPr>
        <p:spPr>
          <a:xfrm>
            <a:off x="1057275" y="3631703"/>
            <a:ext cx="2790825" cy="138499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a:solidFill>
                  <a:srgbClr val="94A3B8"/>
                </a:solidFill>
                <a:latin typeface="Lato"/>
                <a:ea typeface="Lato"/>
                <a:cs typeface="Lato"/>
                <a:sym typeface="Lato"/>
              </a:rPr>
              <a:t>Extreme monopolies lock the hospital trust into rigid, long-term exclusivity agreements, resulting in astronomical bills for trivial handiwork and minor repairs.</a:t>
            </a:r>
            <a:endParaRPr dirty="0"/>
          </a:p>
        </p:txBody>
      </p:sp>
      <p:sp>
        <p:nvSpPr>
          <p:cNvPr id="98" name="Google Shape;98;p14"/>
          <p:cNvSpPr txBox="1"/>
          <p:nvPr/>
        </p:nvSpPr>
        <p:spPr>
          <a:xfrm>
            <a:off x="4708475" y="3106784"/>
            <a:ext cx="2913645" cy="3143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0" i="0" u="none" strike="noStrike" cap="none" dirty="0">
                <a:solidFill>
                  <a:srgbClr val="F1F5F9"/>
                </a:solidFill>
                <a:latin typeface="Poppins SemiBold"/>
                <a:ea typeface="Poppins SemiBold"/>
                <a:cs typeface="Poppins SemiBold"/>
                <a:sym typeface="Poppins SemiBold"/>
              </a:rPr>
              <a:t>Crippling Deficits</a:t>
            </a:r>
            <a:endParaRPr dirty="0"/>
          </a:p>
        </p:txBody>
      </p:sp>
      <p:sp>
        <p:nvSpPr>
          <p:cNvPr id="99" name="Google Shape;99;p14"/>
          <p:cNvSpPr txBox="1"/>
          <p:nvPr/>
        </p:nvSpPr>
        <p:spPr>
          <a:xfrm>
            <a:off x="4708475" y="3823245"/>
            <a:ext cx="2774900" cy="9144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dirty="0">
                <a:solidFill>
                  <a:srgbClr val="94A3B8"/>
                </a:solidFill>
                <a:latin typeface="Lato"/>
                <a:ea typeface="Lato"/>
                <a:cs typeface="Lato"/>
                <a:sym typeface="Lato"/>
              </a:rPr>
              <a:t>Mandatory unitary charges, highly insulated from NHS spending cuts, aggressively drain core operating budgets and compound trust deficits year-on-year.</a:t>
            </a:r>
            <a:endParaRPr dirty="0"/>
          </a:p>
        </p:txBody>
      </p:sp>
      <p:sp>
        <p:nvSpPr>
          <p:cNvPr id="100" name="Google Shape;100;p14"/>
          <p:cNvSpPr txBox="1"/>
          <p:nvPr/>
        </p:nvSpPr>
        <p:spPr>
          <a:xfrm>
            <a:off x="8359675" y="3366045"/>
            <a:ext cx="2913801" cy="3143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50" b="0" i="0" u="none" strike="noStrike" cap="none">
                <a:solidFill>
                  <a:srgbClr val="F1F5F9"/>
                </a:solidFill>
                <a:latin typeface="Poppins SemiBold"/>
                <a:ea typeface="Poppins SemiBold"/>
                <a:cs typeface="Poppins SemiBold"/>
                <a:sym typeface="Poppins SemiBold"/>
              </a:rPr>
              <a:t>Rigidity &amp; Risks</a:t>
            </a:r>
            <a:endParaRPr/>
          </a:p>
        </p:txBody>
      </p:sp>
      <p:sp>
        <p:nvSpPr>
          <p:cNvPr id="101" name="Google Shape;101;p14"/>
          <p:cNvSpPr txBox="1"/>
          <p:nvPr/>
        </p:nvSpPr>
        <p:spPr>
          <a:xfrm>
            <a:off x="8359675" y="3823245"/>
            <a:ext cx="2775049" cy="9144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200" b="0" i="0" u="none" strike="noStrike" cap="none">
                <a:solidFill>
                  <a:srgbClr val="94A3B8"/>
                </a:solidFill>
                <a:latin typeface="Lato"/>
                <a:ea typeface="Lato"/>
                <a:cs typeface="Lato"/>
                <a:sym typeface="Lato"/>
              </a:rPr>
              <a:t>Inflexible contractual parameters delay infrastructure adaptation, while legal disputes slow down crucial remedies for core building safety issues.</a:t>
            </a:r>
            <a:endParaRPr/>
          </a:p>
        </p:txBody>
      </p:sp>
      <p:pic>
        <p:nvPicPr>
          <p:cNvPr id="102" name="Google Shape;102;p14" descr="image.png"/>
          <p:cNvPicPr preferRelativeResize="0"/>
          <p:nvPr/>
        </p:nvPicPr>
        <p:blipFill rotWithShape="1">
          <a:blip r:embed="rId6">
            <a:alphaModFix/>
          </a:blip>
          <a:srcRect/>
          <a:stretch/>
        </p:blipFill>
        <p:spPr>
          <a:xfrm>
            <a:off x="1057275" y="2804070"/>
            <a:ext cx="257175" cy="342900"/>
          </a:xfrm>
          <a:prstGeom prst="rect">
            <a:avLst/>
          </a:prstGeom>
          <a:noFill/>
          <a:ln>
            <a:noFill/>
          </a:ln>
        </p:spPr>
      </p:pic>
      <p:pic>
        <p:nvPicPr>
          <p:cNvPr id="103" name="Google Shape;103;p14" descr="image.png"/>
          <p:cNvPicPr preferRelativeResize="0"/>
          <p:nvPr/>
        </p:nvPicPr>
        <p:blipFill rotWithShape="1">
          <a:blip r:embed="rId7">
            <a:alphaModFix/>
          </a:blip>
          <a:srcRect/>
          <a:stretch/>
        </p:blipFill>
        <p:spPr>
          <a:xfrm>
            <a:off x="8359675" y="2943816"/>
            <a:ext cx="342900" cy="342900"/>
          </a:xfrm>
          <a:prstGeom prst="rect">
            <a:avLst/>
          </a:prstGeom>
          <a:noFill/>
          <a:ln>
            <a:noFill/>
          </a:ln>
        </p:spPr>
      </p:pic>
      <p:sp>
        <p:nvSpPr>
          <p:cNvPr id="104" name="Google Shape;104;p14"/>
          <p:cNvSpPr txBox="1"/>
          <p:nvPr/>
        </p:nvSpPr>
        <p:spPr>
          <a:xfrm>
            <a:off x="904875" y="571500"/>
            <a:ext cx="11051381" cy="482440"/>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a:latin typeface="Poppins SemiBold"/>
                <a:ea typeface="Poppins SemiBold"/>
                <a:cs typeface="Poppins SemiBold"/>
                <a:sym typeface="Poppins SemiBold"/>
              </a:rPr>
              <a:t>The Core Contract Failures</a:t>
            </a:r>
            <a:endParaRPr/>
          </a:p>
        </p:txBody>
      </p:sp>
      <p:sp>
        <p:nvSpPr>
          <p:cNvPr id="105" name="Google Shape;105;p14"/>
          <p:cNvSpPr/>
          <p:nvPr/>
        </p:nvSpPr>
        <p:spPr>
          <a:xfrm>
            <a:off x="762000" y="571500"/>
            <a:ext cx="47625" cy="398115"/>
          </a:xfrm>
          <a:prstGeom prst="rect">
            <a:avLst/>
          </a:prstGeom>
          <a:solidFill>
            <a:srgbClr val="06B6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59461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4" name="Google Shape;124;p16" descr="image.png"/>
          <p:cNvPicPr preferRelativeResize="0"/>
          <p:nvPr/>
        </p:nvPicPr>
        <p:blipFill rotWithShape="1">
          <a:blip r:embed="rId3">
            <a:alphaModFix/>
          </a:blip>
          <a:srcRect/>
          <a:stretch/>
        </p:blipFill>
        <p:spPr>
          <a:xfrm>
            <a:off x="762000" y="1863476"/>
            <a:ext cx="5143500" cy="3767137"/>
          </a:xfrm>
          <a:prstGeom prst="rect">
            <a:avLst/>
          </a:prstGeom>
          <a:noFill/>
          <a:ln>
            <a:noFill/>
          </a:ln>
        </p:spPr>
      </p:pic>
      <p:pic>
        <p:nvPicPr>
          <p:cNvPr id="125" name="Google Shape;125;p16" descr="image.png"/>
          <p:cNvPicPr preferRelativeResize="0"/>
          <p:nvPr/>
        </p:nvPicPr>
        <p:blipFill rotWithShape="1">
          <a:blip r:embed="rId4">
            <a:alphaModFix/>
          </a:blip>
          <a:srcRect/>
          <a:stretch/>
        </p:blipFill>
        <p:spPr>
          <a:xfrm>
            <a:off x="6286500" y="1863476"/>
            <a:ext cx="5143500" cy="3767137"/>
          </a:xfrm>
          <a:prstGeom prst="rect">
            <a:avLst/>
          </a:prstGeom>
          <a:noFill/>
          <a:ln>
            <a:noFill/>
          </a:ln>
        </p:spPr>
      </p:pic>
      <p:sp>
        <p:nvSpPr>
          <p:cNvPr id="126" name="Google Shape;126;p16"/>
          <p:cNvSpPr txBox="1"/>
          <p:nvPr/>
        </p:nvSpPr>
        <p:spPr>
          <a:xfrm>
            <a:off x="1152525" y="2254001"/>
            <a:ext cx="4580572" cy="3333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a:solidFill>
                  <a:srgbClr val="06B6D4"/>
                </a:solidFill>
                <a:latin typeface="Poppins SemiBold"/>
                <a:ea typeface="Poppins SemiBold"/>
                <a:cs typeface="Poppins SemiBold"/>
                <a:sym typeface="Poppins SemiBold"/>
              </a:rPr>
              <a:t>The Unitary Charge Mechanism</a:t>
            </a:r>
            <a:endParaRPr/>
          </a:p>
        </p:txBody>
      </p:sp>
      <p:sp>
        <p:nvSpPr>
          <p:cNvPr id="127" name="Google Shape;127;p16"/>
          <p:cNvSpPr txBox="1"/>
          <p:nvPr/>
        </p:nvSpPr>
        <p:spPr>
          <a:xfrm>
            <a:off x="6677025" y="2254001"/>
            <a:ext cx="4580572"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0" i="0" u="none" strike="noStrike" cap="none" dirty="0">
                <a:solidFill>
                  <a:srgbClr val="06B6D4"/>
                </a:solidFill>
                <a:latin typeface="Poppins SemiBold"/>
                <a:ea typeface="Poppins SemiBold"/>
                <a:cs typeface="Poppins SemiBold"/>
                <a:sym typeface="Poppins SemiBold"/>
              </a:rPr>
              <a:t>(Frontline Impact)</a:t>
            </a:r>
            <a:endParaRPr dirty="0"/>
          </a:p>
        </p:txBody>
      </p:sp>
      <p:sp>
        <p:nvSpPr>
          <p:cNvPr id="128" name="Google Shape;128;p16"/>
          <p:cNvSpPr txBox="1"/>
          <p:nvPr/>
        </p:nvSpPr>
        <p:spPr>
          <a:xfrm>
            <a:off x="1390650" y="2777876"/>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a:solidFill>
                  <a:srgbClr val="94A3B8"/>
                </a:solidFill>
                <a:latin typeface="Lato"/>
                <a:ea typeface="Lato"/>
                <a:cs typeface="Lato"/>
                <a:sym typeface="Lato"/>
              </a:rPr>
              <a:t>The trust must pay a massive, contractually locked annual fee to private partners just to maintain facility "availability".</a:t>
            </a:r>
            <a:endParaRPr/>
          </a:p>
        </p:txBody>
      </p:sp>
      <p:sp>
        <p:nvSpPr>
          <p:cNvPr id="129" name="Google Shape;129;p16"/>
          <p:cNvSpPr txBox="1"/>
          <p:nvPr/>
        </p:nvSpPr>
        <p:spPr>
          <a:xfrm>
            <a:off x="1390650" y="3718469"/>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94A3B8"/>
                </a:solidFill>
                <a:latin typeface="Lato"/>
                <a:ea typeface="Lato"/>
                <a:cs typeface="Lato"/>
                <a:sym typeface="Lato"/>
              </a:rPr>
              <a:t>These charges are strictly legally insulated from broader NHS spending cuts, indexing directly with inflation.</a:t>
            </a:r>
            <a:endParaRPr dirty="0"/>
          </a:p>
        </p:txBody>
      </p:sp>
      <p:sp>
        <p:nvSpPr>
          <p:cNvPr id="130" name="Google Shape;130;p16"/>
          <p:cNvSpPr txBox="1"/>
          <p:nvPr/>
        </p:nvSpPr>
        <p:spPr>
          <a:xfrm>
            <a:off x="1380648" y="4415229"/>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94A3B8"/>
                </a:solidFill>
                <a:latin typeface="Lato"/>
                <a:ea typeface="Lato"/>
                <a:cs typeface="Lato"/>
                <a:sym typeface="Lato"/>
              </a:rPr>
              <a:t>Under PFI debt terms, the public sector often ends up paying multiple times the actual capital construction cost.</a:t>
            </a:r>
            <a:endParaRPr dirty="0"/>
          </a:p>
        </p:txBody>
      </p:sp>
      <p:sp>
        <p:nvSpPr>
          <p:cNvPr id="131" name="Google Shape;131;p16"/>
          <p:cNvSpPr txBox="1"/>
          <p:nvPr/>
        </p:nvSpPr>
        <p:spPr>
          <a:xfrm>
            <a:off x="6915150" y="3111251"/>
            <a:ext cx="4124325" cy="728662"/>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a:solidFill>
                  <a:srgbClr val="94A3B8"/>
                </a:solidFill>
                <a:latin typeface="Lato"/>
                <a:ea typeface="Lato"/>
                <a:cs typeface="Lato"/>
                <a:sym typeface="Lato"/>
              </a:rPr>
              <a:t>Board papers directly attribute the "premium cost of PFI" as a fundamental structural driver of the trust's financial deficit.</a:t>
            </a:r>
            <a:endParaRPr/>
          </a:p>
        </p:txBody>
      </p:sp>
      <p:sp>
        <p:nvSpPr>
          <p:cNvPr id="132" name="Google Shape;132;p16"/>
          <p:cNvSpPr txBox="1"/>
          <p:nvPr/>
        </p:nvSpPr>
        <p:spPr>
          <a:xfrm>
            <a:off x="6915150" y="3982789"/>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a:solidFill>
                  <a:srgbClr val="94A3B8"/>
                </a:solidFill>
                <a:latin typeface="Lato"/>
                <a:ea typeface="Lato"/>
                <a:cs typeface="Lato"/>
                <a:sym typeface="Lato"/>
              </a:rPr>
              <a:t>Core budgets are forcefully diverted from frontline clinical staff and bed capacity to satisfy debt servicing lines.</a:t>
            </a:r>
            <a:endParaRPr/>
          </a:p>
        </p:txBody>
      </p:sp>
      <p:sp>
        <p:nvSpPr>
          <p:cNvPr id="133" name="Google Shape;133;p16"/>
          <p:cNvSpPr txBox="1"/>
          <p:nvPr/>
        </p:nvSpPr>
        <p:spPr>
          <a:xfrm>
            <a:off x="6915150" y="4611439"/>
            <a:ext cx="4124325"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a:solidFill>
                  <a:srgbClr val="94A3B8"/>
                </a:solidFill>
                <a:latin typeface="Lato"/>
                <a:ea typeface="Lato"/>
                <a:cs typeface="Lato"/>
                <a:sym typeface="Lato"/>
              </a:rPr>
              <a:t>Inflexibility prevents dynamic shifting of services toward community or modern outpatient care settings.</a:t>
            </a:r>
            <a:endParaRPr/>
          </a:p>
        </p:txBody>
      </p:sp>
      <p:sp>
        <p:nvSpPr>
          <p:cNvPr id="140" name="Google Shape;140;p16"/>
          <p:cNvSpPr txBox="1"/>
          <p:nvPr/>
        </p:nvSpPr>
        <p:spPr>
          <a:xfrm>
            <a:off x="904875" y="571500"/>
            <a:ext cx="11051381" cy="398115"/>
          </a:xfrm>
          <a:prstGeom prst="rect">
            <a:avLst/>
          </a:prstGeom>
          <a:solidFill>
            <a:schemeClr val="tx1"/>
          </a:solid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dirty="0">
                <a:solidFill>
                  <a:srgbClr val="F8FAFC"/>
                </a:solidFill>
                <a:latin typeface="Poppins SemiBold"/>
                <a:ea typeface="Poppins SemiBold"/>
                <a:cs typeface="Poppins SemiBold"/>
                <a:sym typeface="Poppins SemiBold"/>
              </a:rPr>
              <a:t>Legally Binding </a:t>
            </a:r>
            <a:r>
              <a:rPr lang="en-US" sz="2850" b="0" i="0" u="none" strike="noStrike" cap="none" dirty="0">
                <a:solidFill>
                  <a:srgbClr val="06B6D4"/>
                </a:solidFill>
                <a:latin typeface="Poppins SemiBold"/>
                <a:ea typeface="Poppins SemiBold"/>
                <a:cs typeface="Poppins SemiBold"/>
                <a:sym typeface="Poppins SemiBold"/>
              </a:rPr>
              <a:t>Deficits</a:t>
            </a:r>
            <a:endParaRPr dirty="0"/>
          </a:p>
        </p:txBody>
      </p:sp>
      <p:sp>
        <p:nvSpPr>
          <p:cNvPr id="141" name="Google Shape;141;p16"/>
          <p:cNvSpPr/>
          <p:nvPr/>
        </p:nvSpPr>
        <p:spPr>
          <a:xfrm>
            <a:off x="762000" y="571500"/>
            <a:ext cx="47625" cy="398115"/>
          </a:xfrm>
          <a:prstGeom prst="rect">
            <a:avLst/>
          </a:prstGeom>
          <a:solidFill>
            <a:srgbClr val="06B6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41219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5192-ABFE-6EF0-4CE4-E185FB9FD0B2}"/>
              </a:ext>
            </a:extLst>
          </p:cNvPr>
          <p:cNvSpPr>
            <a:spLocks noGrp="1"/>
          </p:cNvSpPr>
          <p:nvPr>
            <p:ph type="title"/>
          </p:nvPr>
        </p:nvSpPr>
        <p:spPr/>
        <p:txBody>
          <a:bodyPr/>
          <a:lstStyle/>
          <a:p>
            <a:r>
              <a:rPr lang="en-US" dirty="0"/>
              <a:t>Tameside Hospital Default</a:t>
            </a:r>
          </a:p>
        </p:txBody>
      </p:sp>
      <p:sp>
        <p:nvSpPr>
          <p:cNvPr id="3" name="Content Placeholder 2">
            <a:extLst>
              <a:ext uri="{FF2B5EF4-FFF2-40B4-BE49-F238E27FC236}">
                <a16:creationId xmlns:a16="http://schemas.microsoft.com/office/drawing/2014/main" id="{DD1891F9-D116-B4DE-CEF5-073F7E7E7F20}"/>
              </a:ext>
            </a:extLst>
          </p:cNvPr>
          <p:cNvSpPr>
            <a:spLocks noGrp="1"/>
          </p:cNvSpPr>
          <p:nvPr>
            <p:ph idx="1"/>
          </p:nvPr>
        </p:nvSpPr>
        <p:spPr/>
        <p:txBody>
          <a:bodyPr>
            <a:normAutofit/>
          </a:bodyPr>
          <a:lstStyle/>
          <a:p>
            <a:pPr algn="l"/>
            <a:r>
              <a:rPr lang="en-US" sz="2400" dirty="0"/>
              <a:t>The idea of a default or financial restructuring under a "Consort Healthcare" contract comes from a high-profile case of Tameside.</a:t>
            </a:r>
          </a:p>
          <a:p>
            <a:pPr algn="l"/>
            <a:r>
              <a:rPr lang="en-US" sz="2400" dirty="0"/>
              <a:t>A project entity called </a:t>
            </a:r>
            <a:r>
              <a:rPr lang="en-US" sz="2400" b="1" dirty="0"/>
              <a:t>Consort Healthcare (Tameside) Plc</a:t>
            </a:r>
            <a:r>
              <a:rPr lang="en-US" sz="2400" dirty="0"/>
              <a:t>—which runs the PFI contract for the Tameside and Glossop Integrated Care NHS Foundation Trust—suffered major financial distress. Following severe structural and fire safety defects, that specific NHS Trust successfully hit the Tameside project company with roughly £9 million in performance deductions, pushing it to the brink of cash-flow insolvency. That entity had to launch a pioneering High Court restructuring plan to compromise its liabilities. </a:t>
            </a:r>
          </a:p>
          <a:p>
            <a:pPr algn="l"/>
            <a:endParaRPr lang="en-US" sz="2400" dirty="0"/>
          </a:p>
        </p:txBody>
      </p:sp>
      <p:sp>
        <p:nvSpPr>
          <p:cNvPr id="4" name="Slide Number Placeholder 3">
            <a:extLst>
              <a:ext uri="{FF2B5EF4-FFF2-40B4-BE49-F238E27FC236}">
                <a16:creationId xmlns:a16="http://schemas.microsoft.com/office/drawing/2014/main" id="{8A4B6E85-EE38-D30F-77EA-8A0EB456F493}"/>
              </a:ext>
            </a:extLst>
          </p:cNvPr>
          <p:cNvSpPr>
            <a:spLocks noGrp="1"/>
          </p:cNvSpPr>
          <p:nvPr>
            <p:ph type="sldNum" sz="quarter" idx="12"/>
          </p:nvPr>
        </p:nvSpPr>
        <p:spPr/>
        <p:txBody>
          <a:bodyPr/>
          <a:lstStyle/>
          <a:p>
            <a:fld id="{EB241CD2-1E45-42A3-B213-66A034DF9A3B}" type="slidenum">
              <a:rPr lang="en-GB" smtClean="0"/>
              <a:t>91</a:t>
            </a:fld>
            <a:endParaRPr lang="en-GB" dirty="0"/>
          </a:p>
        </p:txBody>
      </p:sp>
    </p:spTree>
    <p:extLst>
      <p:ext uri="{BB962C8B-B14F-4D97-AF65-F5344CB8AC3E}">
        <p14:creationId xmlns:p14="http://schemas.microsoft.com/office/powerpoint/2010/main" val="2649930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30" name="Google Shape;130;p16" descr="image.png"/>
          <p:cNvPicPr preferRelativeResize="0"/>
          <p:nvPr/>
        </p:nvPicPr>
        <p:blipFill rotWithShape="1">
          <a:blip r:embed="rId3">
            <a:alphaModFix/>
          </a:blip>
          <a:srcRect/>
          <a:stretch/>
        </p:blipFill>
        <p:spPr>
          <a:xfrm>
            <a:off x="1333500" y="2287339"/>
            <a:ext cx="171450" cy="247650"/>
          </a:xfrm>
          <a:prstGeom prst="rect">
            <a:avLst/>
          </a:prstGeom>
          <a:noFill/>
          <a:ln>
            <a:noFill/>
          </a:ln>
        </p:spPr>
      </p:pic>
      <p:sp>
        <p:nvSpPr>
          <p:cNvPr id="131" name="Google Shape;131;p16"/>
          <p:cNvSpPr txBox="1"/>
          <p:nvPr/>
        </p:nvSpPr>
        <p:spPr>
          <a:xfrm>
            <a:off x="1905000" y="2091753"/>
            <a:ext cx="3782568" cy="328936"/>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dirty="0">
                <a:solidFill>
                  <a:srgbClr val="0F172A"/>
                </a:solidFill>
                <a:latin typeface="Lato"/>
                <a:ea typeface="Lato"/>
                <a:cs typeface="Arial" panose="020B0604020202020204" pitchFamily="34" charset="0"/>
                <a:sym typeface="Lato"/>
              </a:rPr>
              <a:t>Aggressive Subordinated Junior Debt</a:t>
            </a:r>
            <a:endParaRPr dirty="0"/>
          </a:p>
        </p:txBody>
      </p:sp>
      <p:sp>
        <p:nvSpPr>
          <p:cNvPr id="132" name="Google Shape;132;p16"/>
          <p:cNvSpPr txBox="1"/>
          <p:nvPr/>
        </p:nvSpPr>
        <p:spPr>
          <a:xfrm>
            <a:off x="1905000" y="2549276"/>
            <a:ext cx="8953500"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a:solidFill>
                  <a:srgbClr val="475569"/>
                </a:solidFill>
                <a:latin typeface="Lato"/>
                <a:ea typeface="Lato"/>
                <a:cs typeface="Arial" panose="020B0604020202020204" pitchFamily="34" charset="0"/>
                <a:sym typeface="Lato"/>
              </a:rPr>
              <a:t>Sponsors structured the "10% equity slice" as 1% pure equity and 9% shareholder loans. By charging internal interest rates of 12% to 18% on this junior debt, they channeled tax-deductible cash out of the SPV before corporate tax liabilities triggered.</a:t>
            </a:r>
            <a:endParaRPr/>
          </a:p>
        </p:txBody>
      </p:sp>
      <p:pic>
        <p:nvPicPr>
          <p:cNvPr id="133" name="Google Shape;133;p16" descr="image.png"/>
          <p:cNvPicPr preferRelativeResize="0"/>
          <p:nvPr/>
        </p:nvPicPr>
        <p:blipFill rotWithShape="1">
          <a:blip r:embed="rId4">
            <a:alphaModFix/>
          </a:blip>
          <a:srcRect/>
          <a:stretch/>
        </p:blipFill>
        <p:spPr>
          <a:xfrm>
            <a:off x="1333500" y="3282701"/>
            <a:ext cx="228600" cy="247650"/>
          </a:xfrm>
          <a:prstGeom prst="rect">
            <a:avLst/>
          </a:prstGeom>
          <a:noFill/>
          <a:ln>
            <a:noFill/>
          </a:ln>
        </p:spPr>
      </p:pic>
      <p:sp>
        <p:nvSpPr>
          <p:cNvPr id="134" name="Google Shape;134;p16"/>
          <p:cNvSpPr txBox="1"/>
          <p:nvPr/>
        </p:nvSpPr>
        <p:spPr>
          <a:xfrm>
            <a:off x="1905000" y="3292226"/>
            <a:ext cx="2590800" cy="219075"/>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a:solidFill>
                  <a:srgbClr val="0F172A"/>
                </a:solidFill>
                <a:latin typeface="Lato"/>
                <a:ea typeface="Lato"/>
                <a:cs typeface="Arial" panose="020B0604020202020204" pitchFamily="34" charset="0"/>
                <a:sym typeface="Lato"/>
              </a:rPr>
              <a:t>Operational Efficiency Stripping</a:t>
            </a:r>
            <a:endParaRPr/>
          </a:p>
        </p:txBody>
      </p:sp>
      <p:sp>
        <p:nvSpPr>
          <p:cNvPr id="135" name="Google Shape;135;p16"/>
          <p:cNvSpPr txBox="1"/>
          <p:nvPr/>
        </p:nvSpPr>
        <p:spPr>
          <a:xfrm>
            <a:off x="1905000" y="3544639"/>
            <a:ext cx="8953500"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475569"/>
                </a:solidFill>
                <a:latin typeface="Lato"/>
                <a:ea typeface="Lato"/>
                <a:cs typeface="Arial" panose="020B0604020202020204" pitchFamily="34" charset="0"/>
                <a:sym typeface="Lato"/>
              </a:rPr>
              <a:t>Special Purpose Vehicles (SPVs) aggressively sub-contracted facilities management services (cleaning, catering, security) at steep discounts, pocketing the vast operational margin between the sub-contracts and the NHS Unitary Charge.</a:t>
            </a:r>
            <a:endParaRPr dirty="0"/>
          </a:p>
        </p:txBody>
      </p:sp>
      <p:pic>
        <p:nvPicPr>
          <p:cNvPr id="136" name="Google Shape;136;p16" descr="image.png"/>
          <p:cNvPicPr preferRelativeResize="0"/>
          <p:nvPr/>
        </p:nvPicPr>
        <p:blipFill rotWithShape="1">
          <a:blip r:embed="rId5">
            <a:alphaModFix/>
          </a:blip>
          <a:srcRect/>
          <a:stretch/>
        </p:blipFill>
        <p:spPr>
          <a:xfrm>
            <a:off x="1333500" y="4278064"/>
            <a:ext cx="228600" cy="247650"/>
          </a:xfrm>
          <a:prstGeom prst="rect">
            <a:avLst/>
          </a:prstGeom>
          <a:noFill/>
          <a:ln>
            <a:noFill/>
          </a:ln>
        </p:spPr>
      </p:pic>
      <p:sp>
        <p:nvSpPr>
          <p:cNvPr id="137" name="Google Shape;137;p16"/>
          <p:cNvSpPr txBox="1"/>
          <p:nvPr/>
        </p:nvSpPr>
        <p:spPr>
          <a:xfrm>
            <a:off x="1905000" y="4287589"/>
            <a:ext cx="1847850" cy="219075"/>
          </a:xfrm>
          <a:prstGeom prst="rect">
            <a:avLst/>
          </a:prstGeom>
          <a:noFill/>
          <a:ln>
            <a:noFill/>
          </a:ln>
        </p:spPr>
        <p:txBody>
          <a:bodyPr spcFirstLastPara="1" wrap="square" lIns="0" tIns="0" rIns="0" bIns="0" anchor="t" anchorCtr="0">
            <a:spAutoFit/>
          </a:bodyPr>
          <a:lstStyle/>
          <a:p>
            <a:pPr marL="0" marR="0" lvl="0" indent="0" algn="l" rtl="0">
              <a:lnSpc>
                <a:spcPct val="149964"/>
              </a:lnSpc>
              <a:spcBef>
                <a:spcPts val="0"/>
              </a:spcBef>
              <a:spcAft>
                <a:spcPts val="0"/>
              </a:spcAft>
              <a:buNone/>
            </a:pPr>
            <a:r>
              <a:rPr lang="en-US" sz="1425" b="1" i="0" u="none" strike="noStrike" cap="none">
                <a:solidFill>
                  <a:srgbClr val="0F172A"/>
                </a:solidFill>
                <a:latin typeface="Lato"/>
                <a:ea typeface="Lato"/>
                <a:cs typeface="Arial" panose="020B0604020202020204" pitchFamily="34" charset="0"/>
                <a:sym typeface="Lato"/>
              </a:rPr>
              <a:t>Early Capital Recycling</a:t>
            </a:r>
            <a:endParaRPr/>
          </a:p>
        </p:txBody>
      </p:sp>
      <p:sp>
        <p:nvSpPr>
          <p:cNvPr id="138" name="Google Shape;138;p16"/>
          <p:cNvSpPr txBox="1"/>
          <p:nvPr/>
        </p:nvSpPr>
        <p:spPr>
          <a:xfrm>
            <a:off x="1905000" y="4540001"/>
            <a:ext cx="8953500" cy="485775"/>
          </a:xfrm>
          <a:prstGeom prst="rect">
            <a:avLst/>
          </a:prstGeom>
          <a:noFill/>
          <a:ln>
            <a:noFill/>
          </a:ln>
        </p:spPr>
        <p:txBody>
          <a:bodyPr spcFirstLastPara="1" wrap="square" lIns="0" tIns="0" rIns="0" bIns="0" anchor="t" anchorCtr="0">
            <a:spAutoFit/>
          </a:bodyPr>
          <a:lstStyle/>
          <a:p>
            <a:pPr marL="0" marR="0" lvl="0" indent="0" algn="l" rtl="0">
              <a:lnSpc>
                <a:spcPct val="149960"/>
              </a:lnSpc>
              <a:spcBef>
                <a:spcPts val="0"/>
              </a:spcBef>
              <a:spcAft>
                <a:spcPts val="0"/>
              </a:spcAft>
              <a:buNone/>
            </a:pPr>
            <a:r>
              <a:rPr lang="en-US" sz="1275" b="0" i="0" u="none" strike="noStrike" cap="none" dirty="0">
                <a:solidFill>
                  <a:srgbClr val="475569"/>
                </a:solidFill>
                <a:latin typeface="Lato"/>
                <a:ea typeface="Lato"/>
                <a:cs typeface="Arial" panose="020B0604020202020204" pitchFamily="34" charset="0"/>
                <a:sym typeface="Lato"/>
              </a:rPr>
              <a:t>By selling operational project shares to highly liquid secondary market infrastructure funds, initial construction sponsors successfully unlocked and recycled high-yielding capital early, boosting their portfolio-level IRRs.</a:t>
            </a:r>
            <a:endParaRPr dirty="0"/>
          </a:p>
        </p:txBody>
      </p:sp>
      <p:sp>
        <p:nvSpPr>
          <p:cNvPr id="139" name="Google Shape;139;p16"/>
          <p:cNvSpPr txBox="1"/>
          <p:nvPr/>
        </p:nvSpPr>
        <p:spPr>
          <a:xfrm>
            <a:off x="904875" y="571500"/>
            <a:ext cx="11051381" cy="398115"/>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dirty="0">
                <a:solidFill>
                  <a:srgbClr val="0F172A"/>
                </a:solidFill>
                <a:latin typeface="Poppins SemiBold"/>
                <a:ea typeface="Poppins SemiBold"/>
                <a:cs typeface="Poppins SemiBold"/>
                <a:sym typeface="Poppins SemiBold"/>
              </a:rPr>
              <a:t>Financial </a:t>
            </a:r>
            <a:r>
              <a:rPr lang="en-US" sz="2850" b="0" i="0" u="none" strike="noStrike" cap="none" dirty="0">
                <a:solidFill>
                  <a:srgbClr val="0D9488"/>
                </a:solidFill>
                <a:latin typeface="Poppins SemiBold"/>
                <a:ea typeface="Poppins SemiBold"/>
                <a:cs typeface="Poppins SemiBold"/>
                <a:sym typeface="Poppins SemiBold"/>
              </a:rPr>
              <a:t>Engineering Levers</a:t>
            </a:r>
            <a:endParaRPr dirty="0"/>
          </a:p>
        </p:txBody>
      </p:sp>
    </p:spTree>
    <p:extLst>
      <p:ext uri="{BB962C8B-B14F-4D97-AF65-F5344CB8AC3E}">
        <p14:creationId xmlns:p14="http://schemas.microsoft.com/office/powerpoint/2010/main" val="29731174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9" name="Google Shape;169;p18"/>
          <p:cNvSpPr txBox="1"/>
          <p:nvPr/>
        </p:nvSpPr>
        <p:spPr>
          <a:xfrm>
            <a:off x="1952625" y="2447032"/>
            <a:ext cx="8286750" cy="2133451"/>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None/>
            </a:pPr>
            <a:r>
              <a:rPr lang="en-US" sz="2400" b="0" i="0" u="none" strike="noStrike" cap="none">
                <a:solidFill>
                  <a:srgbClr val="0F172A"/>
                </a:solidFill>
                <a:latin typeface="Poppins"/>
                <a:ea typeface="Poppins"/>
                <a:cs typeface="Poppins"/>
                <a:sym typeface="Poppins"/>
              </a:rPr>
              <a:t>"The high returns to equity holders, which were heavily insulated from risk once the buildings became operational, created a deep misalignment with public interest. This systematic transfer of wealth is what doomed the PFI brand."</a:t>
            </a:r>
            <a:endParaRPr/>
          </a:p>
        </p:txBody>
      </p:sp>
      <p:sp>
        <p:nvSpPr>
          <p:cNvPr id="170" name="Google Shape;170;p18"/>
          <p:cNvSpPr txBox="1"/>
          <p:nvPr/>
        </p:nvSpPr>
        <p:spPr>
          <a:xfrm>
            <a:off x="3564731" y="5328191"/>
            <a:ext cx="5062537" cy="228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500" b="0" i="0" u="none" strike="noStrike" cap="none" dirty="0">
                <a:solidFill>
                  <a:srgbClr val="0D9488"/>
                </a:solidFill>
                <a:latin typeface="Lato"/>
                <a:ea typeface="Lato"/>
                <a:cs typeface="Lato"/>
                <a:sym typeface="Lato"/>
              </a:rPr>
              <a:t>— House of Commons Treasury Committee Report on PFI</a:t>
            </a:r>
            <a:endParaRPr dirty="0"/>
          </a:p>
        </p:txBody>
      </p:sp>
      <p:sp>
        <p:nvSpPr>
          <p:cNvPr id="171" name="Google Shape;171;p18"/>
          <p:cNvSpPr txBox="1"/>
          <p:nvPr/>
        </p:nvSpPr>
        <p:spPr>
          <a:xfrm>
            <a:off x="1428750" y="2685157"/>
            <a:ext cx="465087" cy="1209675"/>
          </a:xfrm>
          <a:prstGeom prst="rect">
            <a:avLst/>
          </a:prstGeom>
          <a:noFill/>
          <a:ln>
            <a:noFill/>
          </a:ln>
        </p:spPr>
        <p:txBody>
          <a:bodyPr spcFirstLastPara="1" wrap="square" lIns="0" tIns="0" rIns="0" bIns="0" anchor="t" anchorCtr="0">
            <a:spAutoFit/>
          </a:bodyPr>
          <a:lstStyle/>
          <a:p>
            <a:pPr marL="0" marR="0" lvl="0" indent="0" algn="l" rtl="0">
              <a:lnSpc>
                <a:spcPct val="0"/>
              </a:lnSpc>
              <a:spcBef>
                <a:spcPts val="0"/>
              </a:spcBef>
              <a:spcAft>
                <a:spcPts val="0"/>
              </a:spcAft>
              <a:buNone/>
            </a:pPr>
            <a:r>
              <a:rPr lang="en-US" sz="8250" b="0" i="0" u="none" strike="noStrike" cap="none">
                <a:solidFill>
                  <a:srgbClr val="0D9488"/>
                </a:solidFill>
                <a:latin typeface="Georgia"/>
                <a:ea typeface="Georgia"/>
                <a:cs typeface="Georgia"/>
                <a:sym typeface="Georgia"/>
              </a:rPr>
              <a:t>“</a:t>
            </a:r>
            <a:endParaRPr/>
          </a:p>
        </p:txBody>
      </p:sp>
      <p:sp>
        <p:nvSpPr>
          <p:cNvPr id="172" name="Google Shape;172;p18"/>
          <p:cNvSpPr txBox="1"/>
          <p:nvPr/>
        </p:nvSpPr>
        <p:spPr>
          <a:xfrm>
            <a:off x="10298163" y="4723354"/>
            <a:ext cx="465087" cy="1209675"/>
          </a:xfrm>
          <a:prstGeom prst="rect">
            <a:avLst/>
          </a:prstGeom>
          <a:noFill/>
          <a:ln>
            <a:noFill/>
          </a:ln>
        </p:spPr>
        <p:txBody>
          <a:bodyPr spcFirstLastPara="1" wrap="square" lIns="0" tIns="0" rIns="0" bIns="0" anchor="t" anchorCtr="0">
            <a:spAutoFit/>
          </a:bodyPr>
          <a:lstStyle/>
          <a:p>
            <a:pPr marL="0" marR="0" lvl="0" indent="0" algn="l" rtl="0">
              <a:lnSpc>
                <a:spcPct val="0"/>
              </a:lnSpc>
              <a:spcBef>
                <a:spcPts val="0"/>
              </a:spcBef>
              <a:spcAft>
                <a:spcPts val="0"/>
              </a:spcAft>
              <a:buNone/>
            </a:pPr>
            <a:r>
              <a:rPr lang="en-US" sz="8250" b="0" i="0" u="none" strike="noStrike" cap="none">
                <a:solidFill>
                  <a:srgbClr val="0D9488"/>
                </a:solidFill>
                <a:latin typeface="Georgia"/>
                <a:ea typeface="Georgia"/>
                <a:cs typeface="Georgia"/>
                <a:sym typeface="Georgia"/>
              </a:rPr>
              <a:t>”</a:t>
            </a:r>
            <a:endParaRPr/>
          </a:p>
        </p:txBody>
      </p:sp>
      <p:sp>
        <p:nvSpPr>
          <p:cNvPr id="2" name="Title 1">
            <a:extLst>
              <a:ext uri="{FF2B5EF4-FFF2-40B4-BE49-F238E27FC236}">
                <a16:creationId xmlns:a16="http://schemas.microsoft.com/office/drawing/2014/main" id="{F7F23A9B-D2AD-F25F-C7B4-7E032A493082}"/>
              </a:ext>
            </a:extLst>
          </p:cNvPr>
          <p:cNvSpPr>
            <a:spLocks noGrp="1"/>
          </p:cNvSpPr>
          <p:nvPr>
            <p:ph type="title"/>
          </p:nvPr>
        </p:nvSpPr>
        <p:spPr/>
        <p:txBody>
          <a:bodyPr>
            <a:normAutofit/>
          </a:bodyPr>
          <a:lstStyle/>
          <a:p>
            <a:r>
              <a:rPr lang="en-US" dirty="0"/>
              <a:t>The Wider Policy Legacy</a:t>
            </a:r>
          </a:p>
        </p:txBody>
      </p:sp>
      <p:sp>
        <p:nvSpPr>
          <p:cNvPr id="3" name="Content Placeholder 2">
            <a:extLst>
              <a:ext uri="{FF2B5EF4-FFF2-40B4-BE49-F238E27FC236}">
                <a16:creationId xmlns:a16="http://schemas.microsoft.com/office/drawing/2014/main" id="{DC9E0840-98D4-F1E5-7EA1-3DA8C7853499}"/>
              </a:ext>
            </a:extLst>
          </p:cNvPr>
          <p:cNvSpPr>
            <a:spLocks noGrp="1"/>
          </p:cNvSpPr>
          <p:nvPr>
            <p:ph idx="1"/>
          </p:nvPr>
        </p:nvSpPr>
        <p:spPr/>
        <p:txBody>
          <a:bodyPr/>
          <a:lstStyle/>
          <a:p>
            <a:r>
              <a:rPr lang="en-US" dirty="0"/>
              <a:t>.</a:t>
            </a:r>
          </a:p>
        </p:txBody>
      </p:sp>
    </p:spTree>
    <p:extLst>
      <p:ext uri="{BB962C8B-B14F-4D97-AF65-F5344CB8AC3E}">
        <p14:creationId xmlns:p14="http://schemas.microsoft.com/office/powerpoint/2010/main" val="6149182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5778-3938-0E5A-6EB4-5650693C870A}"/>
              </a:ext>
            </a:extLst>
          </p:cNvPr>
          <p:cNvSpPr>
            <a:spLocks noGrp="1"/>
          </p:cNvSpPr>
          <p:nvPr>
            <p:ph type="ctrTitle"/>
          </p:nvPr>
        </p:nvSpPr>
        <p:spPr/>
        <p:txBody>
          <a:bodyPr/>
          <a:lstStyle/>
          <a:p>
            <a:r>
              <a:rPr lang="en-US" dirty="0"/>
              <a:t>Part 3:1995 - 2010</a:t>
            </a:r>
            <a:br>
              <a:rPr lang="en-US" dirty="0"/>
            </a:br>
            <a:r>
              <a:rPr lang="en-US" dirty="0"/>
              <a:t>Merchant Period</a:t>
            </a:r>
          </a:p>
        </p:txBody>
      </p:sp>
    </p:spTree>
    <p:extLst>
      <p:ext uri="{BB962C8B-B14F-4D97-AF65-F5344CB8AC3E}">
        <p14:creationId xmlns:p14="http://schemas.microsoft.com/office/powerpoint/2010/main" val="13728864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FC51A-4C63-A68A-A259-C4CEE46ECD36}"/>
              </a:ext>
            </a:extLst>
          </p:cNvPr>
          <p:cNvSpPr>
            <a:spLocks noGrp="1"/>
          </p:cNvSpPr>
          <p:nvPr>
            <p:ph type="title"/>
          </p:nvPr>
        </p:nvSpPr>
        <p:spPr/>
        <p:txBody>
          <a:bodyPr/>
          <a:lstStyle/>
          <a:p>
            <a:r>
              <a:rPr lang="en-US" dirty="0"/>
              <a:t>Concept of Merchant Power</a:t>
            </a:r>
          </a:p>
        </p:txBody>
      </p:sp>
      <p:sp>
        <p:nvSpPr>
          <p:cNvPr id="3" name="Content Placeholder 2">
            <a:extLst>
              <a:ext uri="{FF2B5EF4-FFF2-40B4-BE49-F238E27FC236}">
                <a16:creationId xmlns:a16="http://schemas.microsoft.com/office/drawing/2014/main" id="{BFDC02DA-8542-F83C-CD66-3053BEBB545E}"/>
              </a:ext>
            </a:extLst>
          </p:cNvPr>
          <p:cNvSpPr>
            <a:spLocks noGrp="1"/>
          </p:cNvSpPr>
          <p:nvPr>
            <p:ph idx="1"/>
          </p:nvPr>
        </p:nvSpPr>
        <p:spPr/>
        <p:txBody>
          <a:bodyPr/>
          <a:lstStyle/>
          <a:p>
            <a:r>
              <a:rPr lang="en-JM" dirty="0"/>
              <a:t>In the late 1990’s and early 2000’s, the idea of allowing electricity generating plants to be developed without contracts was implemented in many electricity markets. </a:t>
            </a:r>
          </a:p>
          <a:p>
            <a:r>
              <a:rPr lang="en-JM" dirty="0"/>
              <a:t>Economists who love markets argued that if investors develop projects without contracts, that the investors have a strong incentive to evaluate future market conditions and the type of investments that are most efficient in a market. </a:t>
            </a:r>
          </a:p>
          <a:p>
            <a:pPr lvl="1"/>
            <a:r>
              <a:rPr lang="en-JM" dirty="0"/>
              <a:t>Investors would be rewarded for adding the right kind of capacity at the right time and if they operate the capacity efficiently over the life of the investment. </a:t>
            </a:r>
          </a:p>
          <a:p>
            <a:pPr lvl="1"/>
            <a:r>
              <a:rPr lang="en-JM" dirty="0"/>
              <a:t>The cost of capital applied to plants build on a merchant basis would reflect the true risks faced by the technology. </a:t>
            </a:r>
          </a:p>
          <a:p>
            <a:pPr lvl="1"/>
            <a:r>
              <a:rPr lang="en-JM" dirty="0"/>
              <a:t>The suggestion of investment derived from merchant prices rather than availability agreements was that the government or utility companies who were off-takers should not force consumers to take the risk of over-supply or requesting the wrong kind of capacity. </a:t>
            </a:r>
          </a:p>
          <a:p>
            <a:pPr lvl="1"/>
            <a:r>
              <a:rPr lang="en-JM" dirty="0"/>
              <a:t>If the investor incurs the financial penalty from taking over-supply risk, the incentives from potentially losing money will result in them making better decisions than the</a:t>
            </a:r>
            <a:endParaRPr lang="en-US" dirty="0"/>
          </a:p>
        </p:txBody>
      </p:sp>
      <p:sp>
        <p:nvSpPr>
          <p:cNvPr id="4" name="Slide Number Placeholder 3">
            <a:extLst>
              <a:ext uri="{FF2B5EF4-FFF2-40B4-BE49-F238E27FC236}">
                <a16:creationId xmlns:a16="http://schemas.microsoft.com/office/drawing/2014/main" id="{47310605-AD7E-E997-06A3-74D185C6BEBD}"/>
              </a:ext>
            </a:extLst>
          </p:cNvPr>
          <p:cNvSpPr>
            <a:spLocks noGrp="1"/>
          </p:cNvSpPr>
          <p:nvPr>
            <p:ph type="sldNum" sz="quarter" idx="12"/>
          </p:nvPr>
        </p:nvSpPr>
        <p:spPr/>
        <p:txBody>
          <a:bodyPr/>
          <a:lstStyle/>
          <a:p>
            <a:fld id="{EB241CD2-1E45-42A3-B213-66A034DF9A3B}" type="slidenum">
              <a:rPr lang="en-GB" smtClean="0"/>
              <a:t>95</a:t>
            </a:fld>
            <a:endParaRPr lang="en-GB" dirty="0"/>
          </a:p>
        </p:txBody>
      </p:sp>
    </p:spTree>
    <p:extLst>
      <p:ext uri="{BB962C8B-B14F-4D97-AF65-F5344CB8AC3E}">
        <p14:creationId xmlns:p14="http://schemas.microsoft.com/office/powerpoint/2010/main" val="14517113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ADD6A-4027-3D2E-4F1A-632B0D72CC22}"/>
              </a:ext>
            </a:extLst>
          </p:cNvPr>
          <p:cNvSpPr>
            <a:spLocks noGrp="1"/>
          </p:cNvSpPr>
          <p:nvPr>
            <p:ph type="title"/>
          </p:nvPr>
        </p:nvSpPr>
        <p:spPr/>
        <p:txBody>
          <a:bodyPr>
            <a:normAutofit fontScale="90000"/>
          </a:bodyPr>
          <a:lstStyle/>
          <a:p>
            <a:r>
              <a:rPr lang="en-US" dirty="0"/>
              <a:t>Merchant Market Question: Do Higher Risks to Merchant Investors Mean Lower Risk to Consumers</a:t>
            </a:r>
          </a:p>
        </p:txBody>
      </p:sp>
      <p:sp>
        <p:nvSpPr>
          <p:cNvPr id="3" name="Content Placeholder 2">
            <a:extLst>
              <a:ext uri="{FF2B5EF4-FFF2-40B4-BE49-F238E27FC236}">
                <a16:creationId xmlns:a16="http://schemas.microsoft.com/office/drawing/2014/main" id="{05DB9E7D-4A3A-E259-F7FD-AAF04C8D6FEA}"/>
              </a:ext>
            </a:extLst>
          </p:cNvPr>
          <p:cNvSpPr>
            <a:spLocks noGrp="1"/>
          </p:cNvSpPr>
          <p:nvPr>
            <p:ph idx="1"/>
          </p:nvPr>
        </p:nvSpPr>
        <p:spPr>
          <a:xfrm>
            <a:off x="406400" y="1220185"/>
            <a:ext cx="11088915" cy="4693104"/>
          </a:xfrm>
        </p:spPr>
        <p:txBody>
          <a:bodyPr/>
          <a:lstStyle/>
          <a:p>
            <a:r>
              <a:rPr lang="en-US" dirty="0"/>
              <a:t>Current</a:t>
            </a:r>
          </a:p>
          <a:p>
            <a:pPr lvl="1"/>
            <a:r>
              <a:rPr lang="en-US" dirty="0"/>
              <a:t>Risks of Renewable Energy Driven More by Gas Prices than for Gas Prices</a:t>
            </a:r>
          </a:p>
          <a:p>
            <a:pPr lvl="1"/>
            <a:r>
              <a:rPr lang="en-US" dirty="0"/>
              <a:t>Gas Price Natural Hedge</a:t>
            </a:r>
          </a:p>
          <a:p>
            <a:pPr lvl="1"/>
            <a:r>
              <a:rPr lang="en-US" dirty="0"/>
              <a:t>What if All Plants were Renewable Backed Up with Storage</a:t>
            </a:r>
          </a:p>
        </p:txBody>
      </p:sp>
      <p:sp>
        <p:nvSpPr>
          <p:cNvPr id="4" name="Slide Number Placeholder 3">
            <a:extLst>
              <a:ext uri="{FF2B5EF4-FFF2-40B4-BE49-F238E27FC236}">
                <a16:creationId xmlns:a16="http://schemas.microsoft.com/office/drawing/2014/main" id="{D43213E6-C966-B3EE-FC17-0D2E2615AE45}"/>
              </a:ext>
            </a:extLst>
          </p:cNvPr>
          <p:cNvSpPr>
            <a:spLocks noGrp="1"/>
          </p:cNvSpPr>
          <p:nvPr>
            <p:ph type="sldNum" sz="quarter" idx="12"/>
          </p:nvPr>
        </p:nvSpPr>
        <p:spPr/>
        <p:txBody>
          <a:bodyPr/>
          <a:lstStyle/>
          <a:p>
            <a:fld id="{EB241CD2-1E45-42A3-B213-66A034DF9A3B}" type="slidenum">
              <a:rPr lang="en-GB" smtClean="0"/>
              <a:t>96</a:t>
            </a:fld>
            <a:endParaRPr lang="en-GB" dirty="0"/>
          </a:p>
        </p:txBody>
      </p:sp>
      <p:pic>
        <p:nvPicPr>
          <p:cNvPr id="6" name="Picture 5" descr="The diagram shows a pie chart with different colored segments indicating various incentives for improving efficiency.&#10;&#10;AI-generated content may be incorrect.">
            <a:extLst>
              <a:ext uri="{FF2B5EF4-FFF2-40B4-BE49-F238E27FC236}">
                <a16:creationId xmlns:a16="http://schemas.microsoft.com/office/drawing/2014/main" id="{48EE8B60-CBB8-8C4F-1954-E1384FC91EBB}"/>
              </a:ext>
            </a:extLst>
          </p:cNvPr>
          <p:cNvPicPr>
            <a:picLocks noChangeAspect="1"/>
          </p:cNvPicPr>
          <p:nvPr/>
        </p:nvPicPr>
        <p:blipFill>
          <a:blip r:embed="rId2"/>
          <a:stretch>
            <a:fillRect/>
          </a:stretch>
        </p:blipFill>
        <p:spPr>
          <a:xfrm>
            <a:off x="1996966" y="3083092"/>
            <a:ext cx="3214194" cy="1999763"/>
          </a:xfrm>
          <a:prstGeom prst="rect">
            <a:avLst/>
          </a:prstGeom>
        </p:spPr>
      </p:pic>
      <p:pic>
        <p:nvPicPr>
          <p:cNvPr id="8" name="Picture 7" descr="The diagram displays a pie chart illustrating the distribution of various capital costs, with the largest segment representing the most significant cost component.&#10;&#10;AI-generated content may be incorrect.">
            <a:extLst>
              <a:ext uri="{FF2B5EF4-FFF2-40B4-BE49-F238E27FC236}">
                <a16:creationId xmlns:a16="http://schemas.microsoft.com/office/drawing/2014/main" id="{EE5878D0-E8FD-AB91-F555-80432E3FE79C}"/>
              </a:ext>
            </a:extLst>
          </p:cNvPr>
          <p:cNvPicPr>
            <a:picLocks noChangeAspect="1"/>
          </p:cNvPicPr>
          <p:nvPr/>
        </p:nvPicPr>
        <p:blipFill>
          <a:blip r:embed="rId3"/>
          <a:stretch>
            <a:fillRect/>
          </a:stretch>
        </p:blipFill>
        <p:spPr>
          <a:xfrm>
            <a:off x="6801726" y="3083092"/>
            <a:ext cx="2861171" cy="2047216"/>
          </a:xfrm>
          <a:prstGeom prst="rect">
            <a:avLst/>
          </a:prstGeom>
        </p:spPr>
      </p:pic>
    </p:spTree>
    <p:extLst>
      <p:ext uri="{BB962C8B-B14F-4D97-AF65-F5344CB8AC3E}">
        <p14:creationId xmlns:p14="http://schemas.microsoft.com/office/powerpoint/2010/main" val="321857048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540C7-0809-B0E5-D00F-65096D57DE6C}"/>
              </a:ext>
            </a:extLst>
          </p:cNvPr>
          <p:cNvSpPr>
            <a:spLocks noGrp="1"/>
          </p:cNvSpPr>
          <p:nvPr>
            <p:ph type="title"/>
          </p:nvPr>
        </p:nvSpPr>
        <p:spPr/>
        <p:txBody>
          <a:bodyPr/>
          <a:lstStyle/>
          <a:p>
            <a:r>
              <a:rPr lang="en-US" dirty="0"/>
              <a:t>Merchant Power Boom</a:t>
            </a:r>
          </a:p>
        </p:txBody>
      </p:sp>
      <p:sp>
        <p:nvSpPr>
          <p:cNvPr id="3" name="Content Placeholder 2">
            <a:extLst>
              <a:ext uri="{FF2B5EF4-FFF2-40B4-BE49-F238E27FC236}">
                <a16:creationId xmlns:a16="http://schemas.microsoft.com/office/drawing/2014/main" id="{B5836A7B-F2F5-9A75-8AD2-9F2431B23E7B}"/>
              </a:ext>
            </a:extLst>
          </p:cNvPr>
          <p:cNvSpPr>
            <a:spLocks noGrp="1"/>
          </p:cNvSpPr>
          <p:nvPr>
            <p:ph idx="1"/>
          </p:nvPr>
        </p:nvSpPr>
        <p:spPr>
          <a:xfrm>
            <a:off x="406401" y="1209675"/>
            <a:ext cx="6076695" cy="4743069"/>
          </a:xfrm>
        </p:spPr>
        <p:txBody>
          <a:bodyPr>
            <a:normAutofit fontScale="92500" lnSpcReduction="10000"/>
          </a:bodyPr>
          <a:lstStyle/>
          <a:p>
            <a:pPr algn="l"/>
            <a:r>
              <a:rPr lang="en-JM" dirty="0"/>
              <a:t>A merchant boom period occurred somewhere around the late 1990’s. </a:t>
            </a:r>
          </a:p>
          <a:p>
            <a:pPr algn="l"/>
            <a:r>
              <a:rPr lang="en-JM" dirty="0"/>
              <a:t>During the merchant period, electricity projects were developed and constructed with no revenue contracts whatsoever, raising the fundamental question of whether contracts are really necessary to construct capital intensive investments and/or whether economically efficient outcomes can be realized without any risk allocation. </a:t>
            </a:r>
          </a:p>
          <a:p>
            <a:pPr algn="l"/>
            <a:r>
              <a:rPr lang="en-JM" dirty="0"/>
              <a:t>The merchant boom period coincided with dramatic efficiency in natural gas plants (which are relatively less capital-intensive than other types of generating plants) as illustrated in  the accompanying chart. </a:t>
            </a:r>
          </a:p>
          <a:p>
            <a:pPr algn="l"/>
            <a:r>
              <a:rPr lang="en-JM" dirty="0"/>
              <a:t>Oil and other resource extraction projects have been financed without long-term government related contracts and real estate projects have been developed without locking-in rental rates (oil projects often do use price hedges). </a:t>
            </a:r>
            <a:endParaRPr lang="en-US" dirty="0"/>
          </a:p>
        </p:txBody>
      </p:sp>
      <p:sp>
        <p:nvSpPr>
          <p:cNvPr id="4" name="Slide Number Placeholder 3">
            <a:extLst>
              <a:ext uri="{FF2B5EF4-FFF2-40B4-BE49-F238E27FC236}">
                <a16:creationId xmlns:a16="http://schemas.microsoft.com/office/drawing/2014/main" id="{6AB2396D-AB28-F21D-1C68-BB82ABBAFD5F}"/>
              </a:ext>
            </a:extLst>
          </p:cNvPr>
          <p:cNvSpPr>
            <a:spLocks noGrp="1"/>
          </p:cNvSpPr>
          <p:nvPr>
            <p:ph type="sldNum" sz="quarter" idx="12"/>
          </p:nvPr>
        </p:nvSpPr>
        <p:spPr/>
        <p:txBody>
          <a:bodyPr/>
          <a:lstStyle/>
          <a:p>
            <a:fld id="{EB241CD2-1E45-42A3-B213-66A034DF9A3B}" type="slidenum">
              <a:rPr lang="en-GB" smtClean="0"/>
              <a:t>97</a:t>
            </a:fld>
            <a:endParaRPr lang="en-GB" dirty="0"/>
          </a:p>
        </p:txBody>
      </p:sp>
      <p:pic>
        <p:nvPicPr>
          <p:cNvPr id="5" name="Picture 4">
            <a:extLst>
              <a:ext uri="{FF2B5EF4-FFF2-40B4-BE49-F238E27FC236}">
                <a16:creationId xmlns:a16="http://schemas.microsoft.com/office/drawing/2014/main" id="{FC2603C9-FB22-DA0D-E15D-72002AF00C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85432" y="1410101"/>
            <a:ext cx="5169409" cy="3894618"/>
          </a:xfrm>
          <a:prstGeom prst="rect">
            <a:avLst/>
          </a:prstGeom>
          <a:noFill/>
          <a:ln>
            <a:noFill/>
          </a:ln>
        </p:spPr>
      </p:pic>
    </p:spTree>
    <p:extLst>
      <p:ext uri="{BB962C8B-B14F-4D97-AF65-F5344CB8AC3E}">
        <p14:creationId xmlns:p14="http://schemas.microsoft.com/office/powerpoint/2010/main" val="41056883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271EE-783A-7A0E-FA36-BBCEC6F2817D}"/>
              </a:ext>
            </a:extLst>
          </p:cNvPr>
          <p:cNvSpPr>
            <a:spLocks noGrp="1"/>
          </p:cNvSpPr>
          <p:nvPr>
            <p:ph type="title"/>
          </p:nvPr>
        </p:nvSpPr>
        <p:spPr/>
        <p:txBody>
          <a:bodyPr/>
          <a:lstStyle/>
          <a:p>
            <a:r>
              <a:rPr lang="en-US" dirty="0"/>
              <a:t>Uses of Merchant Prices in Contract Analysis </a:t>
            </a:r>
          </a:p>
        </p:txBody>
      </p:sp>
      <p:sp>
        <p:nvSpPr>
          <p:cNvPr id="3" name="Content Placeholder 2">
            <a:extLst>
              <a:ext uri="{FF2B5EF4-FFF2-40B4-BE49-F238E27FC236}">
                <a16:creationId xmlns:a16="http://schemas.microsoft.com/office/drawing/2014/main" id="{2934FFC4-5FD2-BB70-43D3-025CDCCF32FD}"/>
              </a:ext>
            </a:extLst>
          </p:cNvPr>
          <p:cNvSpPr>
            <a:spLocks noGrp="1"/>
          </p:cNvSpPr>
          <p:nvPr>
            <p:ph idx="1"/>
          </p:nvPr>
        </p:nvSpPr>
        <p:spPr/>
        <p:txBody>
          <a:bodyPr/>
          <a:lstStyle/>
          <a:p>
            <a:pPr algn="l"/>
            <a:r>
              <a:rPr lang="en-JM" dirty="0"/>
              <a:t>Plants built on a merchant basis without a contract have come along with a higher cost of capital than the cost-plus model or the availability PPA model. </a:t>
            </a:r>
          </a:p>
          <a:p>
            <a:pPr algn="l"/>
            <a:r>
              <a:rPr lang="en-JM" dirty="0"/>
              <a:t>Primary focus address the trade-off between increased cost of capital from increased risk versus increased incentives to operate efficiently. </a:t>
            </a:r>
          </a:p>
          <a:p>
            <a:pPr algn="l"/>
            <a:r>
              <a:rPr lang="en-JM" dirty="0"/>
              <a:t>Why should we include discussion of merchant power when the subject of the chapter is contracts. </a:t>
            </a:r>
          </a:p>
          <a:p>
            <a:pPr algn="l"/>
            <a:r>
              <a:rPr lang="en-JM" dirty="0"/>
              <a:t>Related marginal cost and merchant price issues are involved in various aspects of contracts involving questions of:</a:t>
            </a:r>
          </a:p>
          <a:p>
            <a:pPr lvl="1"/>
            <a:r>
              <a:rPr lang="en-JM" sz="2400" dirty="0"/>
              <a:t>merchant tail, </a:t>
            </a:r>
          </a:p>
          <a:p>
            <a:pPr lvl="1"/>
            <a:r>
              <a:rPr lang="en-JM" sz="2400" dirty="0"/>
              <a:t>using merchant prices in measuring penalties</a:t>
            </a:r>
          </a:p>
          <a:p>
            <a:pPr lvl="1"/>
            <a:r>
              <a:rPr lang="en-JM" sz="2400" dirty="0"/>
              <a:t>negative merchant prices limiting generation </a:t>
            </a:r>
          </a:p>
          <a:p>
            <a:pPr lvl="1"/>
            <a:r>
              <a:rPr lang="en-JM" sz="2400" dirty="0"/>
              <a:t>measuring liquidated damages with merchant prices. </a:t>
            </a:r>
            <a:endParaRPr lang="en-US" sz="2400" dirty="0"/>
          </a:p>
        </p:txBody>
      </p:sp>
      <p:sp>
        <p:nvSpPr>
          <p:cNvPr id="4" name="Slide Number Placeholder 3">
            <a:extLst>
              <a:ext uri="{FF2B5EF4-FFF2-40B4-BE49-F238E27FC236}">
                <a16:creationId xmlns:a16="http://schemas.microsoft.com/office/drawing/2014/main" id="{CF72A170-989A-CEC8-6A81-851D29DCB86D}"/>
              </a:ext>
            </a:extLst>
          </p:cNvPr>
          <p:cNvSpPr>
            <a:spLocks noGrp="1"/>
          </p:cNvSpPr>
          <p:nvPr>
            <p:ph type="sldNum" sz="quarter" idx="12"/>
          </p:nvPr>
        </p:nvSpPr>
        <p:spPr/>
        <p:txBody>
          <a:bodyPr/>
          <a:lstStyle/>
          <a:p>
            <a:fld id="{EB241CD2-1E45-42A3-B213-66A034DF9A3B}" type="slidenum">
              <a:rPr lang="en-GB" smtClean="0"/>
              <a:t>98</a:t>
            </a:fld>
            <a:endParaRPr lang="en-GB" dirty="0"/>
          </a:p>
        </p:txBody>
      </p:sp>
    </p:spTree>
    <p:extLst>
      <p:ext uri="{BB962C8B-B14F-4D97-AF65-F5344CB8AC3E}">
        <p14:creationId xmlns:p14="http://schemas.microsoft.com/office/powerpoint/2010/main" val="27809781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dirty="0"/>
              <a:t>Monthly Electricity and Gas Prices – Higher Correlation</a:t>
            </a:r>
          </a:p>
        </p:txBody>
      </p:sp>
      <p:sp>
        <p:nvSpPr>
          <p:cNvPr id="50179" name="Footer Placeholder 4"/>
          <p:cNvSpPr>
            <a:spLocks noGrp="1"/>
          </p:cNvSpPr>
          <p:nvPr>
            <p:ph type="ftr" sz="quarter" idx="4294967295"/>
          </p:nvPr>
        </p:nvSpPr>
        <p:spPr bwMode="auto">
          <a:xfrm>
            <a:off x="4648200" y="6356351"/>
            <a:ext cx="2895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cs typeface="Arial" charset="0"/>
              </a:defRPr>
            </a:lvl1pPr>
            <a:lvl2pPr marL="742950" indent="-2857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algn="ctr"/>
            <a:r>
              <a:rPr lang="en-US" altLang="en-US" dirty="0"/>
              <a:t>www.edbodmer.com</a:t>
            </a:r>
          </a:p>
        </p:txBody>
      </p:sp>
      <p:pic>
        <p:nvPicPr>
          <p:cNvPr id="3" name="Picture 2" descr="The image displays a line graph comparing the monthly electricity prices in USD/MWH and gas prices in USD/MMBTU for Denmark, with a timeline from January 1996 to February 2021.&#10;&#10;AI-generated content may be incorrect.">
            <a:extLst>
              <a:ext uri="{FF2B5EF4-FFF2-40B4-BE49-F238E27FC236}">
                <a16:creationId xmlns:a16="http://schemas.microsoft.com/office/drawing/2014/main" id="{0FC3CE4D-B64B-D476-53A0-99E73238C7EB}"/>
              </a:ext>
            </a:extLst>
          </p:cNvPr>
          <p:cNvPicPr>
            <a:picLocks noChangeAspect="1"/>
          </p:cNvPicPr>
          <p:nvPr/>
        </p:nvPicPr>
        <p:blipFill>
          <a:blip r:embed="rId2"/>
          <a:stretch>
            <a:fillRect/>
          </a:stretch>
        </p:blipFill>
        <p:spPr>
          <a:xfrm>
            <a:off x="6529197" y="2606467"/>
            <a:ext cx="4718304" cy="3081688"/>
          </a:xfrm>
          <a:prstGeom prst="rect">
            <a:avLst/>
          </a:prstGeom>
        </p:spPr>
      </p:pic>
      <p:pic>
        <p:nvPicPr>
          <p:cNvPr id="8" name="Content Placeholder 7" descr="The image shows a line graph with two y-axes, one representing monthly electricity prices and the other representing monthly gas prices in the Northeast U.S. from January to May.&#10;&#10;AI-generated content may be incorrect.">
            <a:extLst>
              <a:ext uri="{FF2B5EF4-FFF2-40B4-BE49-F238E27FC236}">
                <a16:creationId xmlns:a16="http://schemas.microsoft.com/office/drawing/2014/main" id="{C9F6BCD8-A93D-77A6-FD1E-DD4182BD2C3D}"/>
              </a:ext>
            </a:extLst>
          </p:cNvPr>
          <p:cNvPicPr>
            <a:picLocks noGrp="1" noChangeAspect="1"/>
          </p:cNvPicPr>
          <p:nvPr>
            <p:ph idx="1"/>
          </p:nvPr>
        </p:nvPicPr>
        <p:blipFill>
          <a:blip r:embed="rId3"/>
          <a:stretch>
            <a:fillRect/>
          </a:stretch>
        </p:blipFill>
        <p:spPr>
          <a:xfrm>
            <a:off x="577215" y="2501692"/>
            <a:ext cx="5328153" cy="3081689"/>
          </a:xfrm>
          <a:prstGeom prst="rect">
            <a:avLst/>
          </a:prstGeom>
        </p:spPr>
      </p:pic>
      <p:sp>
        <p:nvSpPr>
          <p:cNvPr id="2" name="TextBox 1">
            <a:extLst>
              <a:ext uri="{FF2B5EF4-FFF2-40B4-BE49-F238E27FC236}">
                <a16:creationId xmlns:a16="http://schemas.microsoft.com/office/drawing/2014/main" id="{C5AAE6FE-EDCA-E80B-3A24-8B3ADF97F109}"/>
              </a:ext>
            </a:extLst>
          </p:cNvPr>
          <p:cNvSpPr txBox="1"/>
          <p:nvPr/>
        </p:nvSpPr>
        <p:spPr>
          <a:xfrm>
            <a:off x="3743325" y="1276350"/>
            <a:ext cx="4648200" cy="923330"/>
          </a:xfrm>
          <a:prstGeom prst="rect">
            <a:avLst/>
          </a:prstGeom>
          <a:noFill/>
        </p:spPr>
        <p:txBody>
          <a:bodyPr wrap="square" rtlCol="0">
            <a:spAutoFit/>
          </a:bodyPr>
          <a:lstStyle/>
          <a:p>
            <a:r>
              <a:rPr lang="en-US" dirty="0"/>
              <a:t>Reasons for understanding merchant prices even if you are not working on merchant investments</a:t>
            </a:r>
          </a:p>
        </p:txBody>
      </p:sp>
    </p:spTree>
    <p:extLst>
      <p:ext uri="{BB962C8B-B14F-4D97-AF65-F5344CB8AC3E}">
        <p14:creationId xmlns:p14="http://schemas.microsoft.com/office/powerpoint/2010/main" val="38145974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C2AD9-2D42-A0C7-43CB-63FC03F63ABE}"/>
              </a:ext>
            </a:extLst>
          </p:cNvPr>
          <p:cNvSpPr>
            <a:spLocks noGrp="1"/>
          </p:cNvSpPr>
          <p:nvPr>
            <p:ph type="title"/>
          </p:nvPr>
        </p:nvSpPr>
        <p:spPr/>
        <p:txBody>
          <a:bodyPr/>
          <a:lstStyle/>
          <a:p>
            <a:r>
              <a:rPr lang="en-US" dirty="0"/>
              <a:t>Changes in Merchant Prices with Increased Solar</a:t>
            </a:r>
          </a:p>
        </p:txBody>
      </p:sp>
      <p:sp>
        <p:nvSpPr>
          <p:cNvPr id="3" name="Content Placeholder 2">
            <a:extLst>
              <a:ext uri="{FF2B5EF4-FFF2-40B4-BE49-F238E27FC236}">
                <a16:creationId xmlns:a16="http://schemas.microsoft.com/office/drawing/2014/main" id="{C1A5E5D1-0E87-3EDF-7142-B209F2380AAD}"/>
              </a:ext>
            </a:extLst>
          </p:cNvPr>
          <p:cNvSpPr>
            <a:spLocks noGrp="1"/>
          </p:cNvSpPr>
          <p:nvPr>
            <p:ph idx="1"/>
          </p:nvPr>
        </p:nvSpPr>
        <p:spPr/>
        <p:txBody>
          <a:bodyPr/>
          <a:lstStyle/>
          <a:p>
            <a:r>
              <a:rPr lang="en-US" dirty="0"/>
              <a:t>Increased volatility and reduction in the  price during solar hours</a:t>
            </a:r>
          </a:p>
          <a:p>
            <a:endParaRPr lang="en-US" dirty="0"/>
          </a:p>
        </p:txBody>
      </p:sp>
      <p:sp>
        <p:nvSpPr>
          <p:cNvPr id="4" name="Slide Number Placeholder 3">
            <a:extLst>
              <a:ext uri="{FF2B5EF4-FFF2-40B4-BE49-F238E27FC236}">
                <a16:creationId xmlns:a16="http://schemas.microsoft.com/office/drawing/2014/main" id="{B66468B1-6E3A-FD78-4B05-F7987F8467A2}"/>
              </a:ext>
            </a:extLst>
          </p:cNvPr>
          <p:cNvSpPr>
            <a:spLocks noGrp="1"/>
          </p:cNvSpPr>
          <p:nvPr>
            <p:ph type="sldNum" sz="quarter" idx="12"/>
          </p:nvPr>
        </p:nvSpPr>
        <p:spPr/>
        <p:txBody>
          <a:bodyPr/>
          <a:lstStyle/>
          <a:p>
            <a:fld id="{EB241CD2-1E45-42A3-B213-66A034DF9A3B}" type="slidenum">
              <a:rPr lang="en-GB" smtClean="0"/>
              <a:t>100</a:t>
            </a:fld>
            <a:endParaRPr lang="en-GB" dirty="0"/>
          </a:p>
        </p:txBody>
      </p:sp>
      <p:pic>
        <p:nvPicPr>
          <p:cNvPr id="6" name="Picture 5" descr="The image displays a comparative chart of solar energy prices in the Netherlands for the summer months of 2019 and 2024, measured in Euro per megawatt-hour (MWh) and provided by PVGIS.&#10;&#10;AI-generated content may be incorrect.">
            <a:extLst>
              <a:ext uri="{FF2B5EF4-FFF2-40B4-BE49-F238E27FC236}">
                <a16:creationId xmlns:a16="http://schemas.microsoft.com/office/drawing/2014/main" id="{C548C2D8-CC7F-6BA4-D0D9-FA2D5DBD86A8}"/>
              </a:ext>
            </a:extLst>
          </p:cNvPr>
          <p:cNvPicPr>
            <a:picLocks noChangeAspect="1"/>
          </p:cNvPicPr>
          <p:nvPr/>
        </p:nvPicPr>
        <p:blipFill>
          <a:blip r:embed="rId2"/>
          <a:stretch>
            <a:fillRect/>
          </a:stretch>
        </p:blipFill>
        <p:spPr>
          <a:xfrm>
            <a:off x="406400" y="1871166"/>
            <a:ext cx="6639058" cy="3777159"/>
          </a:xfrm>
          <a:prstGeom prst="rect">
            <a:avLst/>
          </a:prstGeom>
        </p:spPr>
      </p:pic>
      <p:pic>
        <p:nvPicPr>
          <p:cNvPr id="7" name="Picture 6" descr="The provided text appears to be a data table showing the average number of hours at zero or negative electricity price over the years 2015 to 2026, along with the average gas price for the same years.&#10;&#10;AI-generated content may be incorrect.">
            <a:extLst>
              <a:ext uri="{FF2B5EF4-FFF2-40B4-BE49-F238E27FC236}">
                <a16:creationId xmlns:a16="http://schemas.microsoft.com/office/drawing/2014/main" id="{83AA58F8-000E-8BAD-627E-19E1B65B1C60}"/>
              </a:ext>
            </a:extLst>
          </p:cNvPr>
          <p:cNvPicPr>
            <a:picLocks noChangeAspect="1"/>
          </p:cNvPicPr>
          <p:nvPr/>
        </p:nvPicPr>
        <p:blipFill>
          <a:blip r:embed="rId3"/>
          <a:stretch>
            <a:fillRect/>
          </a:stretch>
        </p:blipFill>
        <p:spPr>
          <a:xfrm>
            <a:off x="7175046" y="2694183"/>
            <a:ext cx="4496254" cy="2677917"/>
          </a:xfrm>
          <a:prstGeom prst="rect">
            <a:avLst/>
          </a:prstGeom>
        </p:spPr>
      </p:pic>
      <p:sp>
        <p:nvSpPr>
          <p:cNvPr id="5" name="TextBox 4">
            <a:extLst>
              <a:ext uri="{FF2B5EF4-FFF2-40B4-BE49-F238E27FC236}">
                <a16:creationId xmlns:a16="http://schemas.microsoft.com/office/drawing/2014/main" id="{F4ABF80F-E5E9-6A93-C3EC-F577B45A68DF}"/>
              </a:ext>
            </a:extLst>
          </p:cNvPr>
          <p:cNvSpPr txBox="1"/>
          <p:nvPr/>
        </p:nvSpPr>
        <p:spPr>
          <a:xfrm>
            <a:off x="8153400" y="2019300"/>
            <a:ext cx="2857500" cy="369332"/>
          </a:xfrm>
          <a:prstGeom prst="rect">
            <a:avLst/>
          </a:prstGeom>
          <a:solidFill>
            <a:schemeClr val="bg1">
              <a:lumMod val="85000"/>
            </a:schemeClr>
          </a:solidFill>
        </p:spPr>
        <p:txBody>
          <a:bodyPr wrap="square" rtlCol="0">
            <a:spAutoFit/>
          </a:bodyPr>
          <a:lstStyle/>
          <a:p>
            <a:pPr algn="ctr"/>
            <a:r>
              <a:rPr lang="en-US" dirty="0"/>
              <a:t>Spain Prices</a:t>
            </a:r>
          </a:p>
        </p:txBody>
      </p:sp>
    </p:spTree>
    <p:extLst>
      <p:ext uri="{BB962C8B-B14F-4D97-AF65-F5344CB8AC3E}">
        <p14:creationId xmlns:p14="http://schemas.microsoft.com/office/powerpoint/2010/main" val="20874643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A21EE-0C0C-8449-1B43-D80D67058039}"/>
              </a:ext>
            </a:extLst>
          </p:cNvPr>
          <p:cNvSpPr>
            <a:spLocks noGrp="1"/>
          </p:cNvSpPr>
          <p:nvPr>
            <p:ph type="title"/>
          </p:nvPr>
        </p:nvSpPr>
        <p:spPr/>
        <p:txBody>
          <a:bodyPr/>
          <a:lstStyle/>
          <a:p>
            <a:r>
              <a:rPr lang="en-US" dirty="0"/>
              <a:t>Monthly Gas Price and Electric Price</a:t>
            </a:r>
          </a:p>
        </p:txBody>
      </p:sp>
      <p:pic>
        <p:nvPicPr>
          <p:cNvPr id="7" name="Content Placeholder 6" descr="The image displays a line graph comparing electricity prices in different regions (Copenhagen, Germany) over the months of July and August 2022.&#10;&#10;AI-generated content may be incorrect.">
            <a:extLst>
              <a:ext uri="{FF2B5EF4-FFF2-40B4-BE49-F238E27FC236}">
                <a16:creationId xmlns:a16="http://schemas.microsoft.com/office/drawing/2014/main" id="{D509BAC6-84BD-3860-6083-A1C1D1BC3C31}"/>
              </a:ext>
            </a:extLst>
          </p:cNvPr>
          <p:cNvPicPr>
            <a:picLocks noGrp="1" noChangeAspect="1"/>
          </p:cNvPicPr>
          <p:nvPr>
            <p:ph idx="1"/>
          </p:nvPr>
        </p:nvPicPr>
        <p:blipFill>
          <a:blip r:embed="rId2"/>
          <a:stretch>
            <a:fillRect/>
          </a:stretch>
        </p:blipFill>
        <p:spPr>
          <a:xfrm>
            <a:off x="108607" y="1542190"/>
            <a:ext cx="5807561" cy="4188144"/>
          </a:xfrm>
          <a:prstGeom prst="rect">
            <a:avLst/>
          </a:prstGeom>
        </p:spPr>
      </p:pic>
      <p:pic>
        <p:nvPicPr>
          <p:cNvPr id="6" name="Picture 5">
            <a:extLst>
              <a:ext uri="{FF2B5EF4-FFF2-40B4-BE49-F238E27FC236}">
                <a16:creationId xmlns:a16="http://schemas.microsoft.com/office/drawing/2014/main" id="{69E37624-1D7C-CB04-5157-070C3A2AF419}"/>
              </a:ext>
            </a:extLst>
          </p:cNvPr>
          <p:cNvPicPr>
            <a:picLocks noChangeAspect="1"/>
          </p:cNvPicPr>
          <p:nvPr/>
        </p:nvPicPr>
        <p:blipFill>
          <a:blip r:embed="rId3"/>
          <a:stretch>
            <a:fillRect/>
          </a:stretch>
        </p:blipFill>
        <p:spPr>
          <a:xfrm>
            <a:off x="6096000" y="1582889"/>
            <a:ext cx="5698829" cy="4127997"/>
          </a:xfrm>
          <a:prstGeom prst="rect">
            <a:avLst/>
          </a:prstGeom>
        </p:spPr>
      </p:pic>
    </p:spTree>
    <p:extLst>
      <p:ext uri="{BB962C8B-B14F-4D97-AF65-F5344CB8AC3E}">
        <p14:creationId xmlns:p14="http://schemas.microsoft.com/office/powerpoint/2010/main" val="11717247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DAE28-71AE-4C2B-B1CC-E8DC60589344}"/>
              </a:ext>
            </a:extLst>
          </p:cNvPr>
          <p:cNvSpPr>
            <a:spLocks noGrp="1"/>
          </p:cNvSpPr>
          <p:nvPr>
            <p:ph type="title"/>
          </p:nvPr>
        </p:nvSpPr>
        <p:spPr/>
        <p:txBody>
          <a:bodyPr>
            <a:normAutofit fontScale="90000"/>
          </a:bodyPr>
          <a:lstStyle/>
          <a:p>
            <a:r>
              <a:rPr lang="en-029" dirty="0"/>
              <a:t>Illustration of Different Supply Curves (Sorting or Stacking Variable Costs)</a:t>
            </a:r>
          </a:p>
        </p:txBody>
      </p:sp>
      <p:sp>
        <p:nvSpPr>
          <p:cNvPr id="3" name="Content Placeholder 2">
            <a:extLst>
              <a:ext uri="{FF2B5EF4-FFF2-40B4-BE49-F238E27FC236}">
                <a16:creationId xmlns:a16="http://schemas.microsoft.com/office/drawing/2014/main" id="{07AFD0ED-C6D3-4D8A-955C-856C4A8E27E9}"/>
              </a:ext>
            </a:extLst>
          </p:cNvPr>
          <p:cNvSpPr>
            <a:spLocks noGrp="1"/>
          </p:cNvSpPr>
          <p:nvPr>
            <p:ph idx="1"/>
          </p:nvPr>
        </p:nvSpPr>
        <p:spPr>
          <a:xfrm>
            <a:off x="406400" y="1228147"/>
            <a:ext cx="11088915" cy="4693104"/>
          </a:xfrm>
        </p:spPr>
        <p:txBody>
          <a:bodyPr/>
          <a:lstStyle/>
          <a:p>
            <a:r>
              <a:rPr lang="en-029" dirty="0"/>
              <a:t>Three different supply curves with different mixes of capacity, different gas prices, different heat rates and other factors are illustrated below. </a:t>
            </a:r>
          </a:p>
          <a:p>
            <a:r>
              <a:rPr lang="en-029" dirty="0"/>
              <a:t>The danger for cash flow on a plant is if the plant is  part of  a long stretch of flat costs. At the flat area the price is equal to the  cost and there is no margin. This is the danger of large surplus capacity</a:t>
            </a:r>
          </a:p>
          <a:p>
            <a:endParaRPr lang="en-029" dirty="0"/>
          </a:p>
        </p:txBody>
      </p:sp>
      <p:pic>
        <p:nvPicPr>
          <p:cNvPr id="6" name="Picture 5" descr="A screenshot of a cell phone&#10;&#10;Description generated with very high confidence">
            <a:extLst>
              <a:ext uri="{FF2B5EF4-FFF2-40B4-BE49-F238E27FC236}">
                <a16:creationId xmlns:a16="http://schemas.microsoft.com/office/drawing/2014/main" id="{44163B3A-DD7F-42D9-97BB-CB3D5B8CEC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553" y="2931338"/>
            <a:ext cx="4029529" cy="2416518"/>
          </a:xfrm>
          <a:prstGeom prst="rect">
            <a:avLst/>
          </a:prstGeom>
        </p:spPr>
      </p:pic>
      <p:pic>
        <p:nvPicPr>
          <p:cNvPr id="8" name="Picture 7" descr="A screenshot of a cell phone&#10;&#10;Description generated with very high confidence">
            <a:extLst>
              <a:ext uri="{FF2B5EF4-FFF2-40B4-BE49-F238E27FC236}">
                <a16:creationId xmlns:a16="http://schemas.microsoft.com/office/drawing/2014/main" id="{71B4AE06-9F41-4ACD-8333-4BBDA16E1E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4206" y="2973842"/>
            <a:ext cx="3897877" cy="2283958"/>
          </a:xfrm>
          <a:prstGeom prst="rect">
            <a:avLst/>
          </a:prstGeom>
        </p:spPr>
      </p:pic>
      <p:pic>
        <p:nvPicPr>
          <p:cNvPr id="10" name="Picture 9" descr="A screenshot of a cell phone&#10;&#10;Description generated with very high confidence">
            <a:extLst>
              <a:ext uri="{FF2B5EF4-FFF2-40B4-BE49-F238E27FC236}">
                <a16:creationId xmlns:a16="http://schemas.microsoft.com/office/drawing/2014/main" id="{D224D665-E525-477A-8763-DDFA8C91F8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4359" y="2973842"/>
            <a:ext cx="4041733" cy="2416518"/>
          </a:xfrm>
          <a:prstGeom prst="rect">
            <a:avLst/>
          </a:prstGeom>
        </p:spPr>
      </p:pic>
      <p:sp>
        <p:nvSpPr>
          <p:cNvPr id="4" name="TextBox 3">
            <a:extLst>
              <a:ext uri="{FF2B5EF4-FFF2-40B4-BE49-F238E27FC236}">
                <a16:creationId xmlns:a16="http://schemas.microsoft.com/office/drawing/2014/main" id="{E7003C85-A14C-DA8C-29D4-C2E3A73AC0BE}"/>
              </a:ext>
            </a:extLst>
          </p:cNvPr>
          <p:cNvSpPr txBox="1"/>
          <p:nvPr/>
        </p:nvSpPr>
        <p:spPr>
          <a:xfrm>
            <a:off x="3819524" y="5638801"/>
            <a:ext cx="5343525" cy="369332"/>
          </a:xfrm>
          <a:prstGeom prst="rect">
            <a:avLst/>
          </a:prstGeom>
          <a:solidFill>
            <a:schemeClr val="bg1">
              <a:lumMod val="85000"/>
            </a:schemeClr>
          </a:solidFill>
        </p:spPr>
        <p:txBody>
          <a:bodyPr wrap="square" rtlCol="0">
            <a:spAutoFit/>
          </a:bodyPr>
          <a:lstStyle/>
          <a:p>
            <a:r>
              <a:rPr lang="en-US" dirty="0"/>
              <a:t>Dangerous Area – Compete without making a margin</a:t>
            </a:r>
          </a:p>
        </p:txBody>
      </p:sp>
    </p:spTree>
    <p:extLst>
      <p:ext uri="{BB962C8B-B14F-4D97-AF65-F5344CB8AC3E}">
        <p14:creationId xmlns:p14="http://schemas.microsoft.com/office/powerpoint/2010/main" val="2601520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9576-3D78-55A8-9796-3BC425DFC032}"/>
              </a:ext>
            </a:extLst>
          </p:cNvPr>
          <p:cNvSpPr>
            <a:spLocks noGrp="1"/>
          </p:cNvSpPr>
          <p:nvPr>
            <p:ph type="title"/>
          </p:nvPr>
        </p:nvSpPr>
        <p:spPr/>
        <p:txBody>
          <a:bodyPr/>
          <a:lstStyle/>
          <a:p>
            <a:r>
              <a:rPr lang="en-US" dirty="0"/>
              <a:t>Question on Merchant Production</a:t>
            </a:r>
          </a:p>
        </p:txBody>
      </p:sp>
      <p:sp>
        <p:nvSpPr>
          <p:cNvPr id="5" name="Text Placeholder 4">
            <a:extLst>
              <a:ext uri="{FF2B5EF4-FFF2-40B4-BE49-F238E27FC236}">
                <a16:creationId xmlns:a16="http://schemas.microsoft.com/office/drawing/2014/main" id="{C005F005-3124-05EB-DD87-98CD9C632B54}"/>
              </a:ext>
            </a:extLst>
          </p:cNvPr>
          <p:cNvSpPr>
            <a:spLocks noGrp="1"/>
          </p:cNvSpPr>
          <p:nvPr>
            <p:ph type="body" idx="1"/>
          </p:nvPr>
        </p:nvSpPr>
        <p:spPr/>
        <p:txBody>
          <a:bodyPr/>
          <a:lstStyle/>
          <a:p>
            <a:r>
              <a:rPr lang="en-US" dirty="0"/>
              <a:t>Do you believe that there is some kind of inherent lower risk for thermal plants than for renewable energy or nuclear</a:t>
            </a:r>
          </a:p>
        </p:txBody>
      </p:sp>
      <p:sp>
        <p:nvSpPr>
          <p:cNvPr id="4" name="Slide Number Placeholder 3">
            <a:extLst>
              <a:ext uri="{FF2B5EF4-FFF2-40B4-BE49-F238E27FC236}">
                <a16:creationId xmlns:a16="http://schemas.microsoft.com/office/drawing/2014/main" id="{009597A6-D4B9-7AD1-37B6-B693B4077B62}"/>
              </a:ext>
            </a:extLst>
          </p:cNvPr>
          <p:cNvSpPr>
            <a:spLocks noGrp="1"/>
          </p:cNvSpPr>
          <p:nvPr>
            <p:ph type="sldNum" sz="quarter" idx="12"/>
          </p:nvPr>
        </p:nvSpPr>
        <p:spPr/>
        <p:txBody>
          <a:bodyPr/>
          <a:lstStyle/>
          <a:p>
            <a:fld id="{EB241CD2-1E45-42A3-B213-66A034DF9A3B}" type="slidenum">
              <a:rPr lang="en-GB" smtClean="0"/>
              <a:t>103</a:t>
            </a:fld>
            <a:endParaRPr lang="en-GB" dirty="0"/>
          </a:p>
        </p:txBody>
      </p:sp>
    </p:spTree>
    <p:extLst>
      <p:ext uri="{BB962C8B-B14F-4D97-AF65-F5344CB8AC3E}">
        <p14:creationId xmlns:p14="http://schemas.microsoft.com/office/powerpoint/2010/main" val="375010023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90F08-C34A-6776-C3FF-C5EA171EF6CA}"/>
              </a:ext>
            </a:extLst>
          </p:cNvPr>
          <p:cNvSpPr>
            <a:spLocks noGrp="1"/>
          </p:cNvSpPr>
          <p:nvPr>
            <p:ph type="title"/>
          </p:nvPr>
        </p:nvSpPr>
        <p:spPr/>
        <p:txBody>
          <a:bodyPr>
            <a:normAutofit fontScale="90000"/>
          </a:bodyPr>
          <a:lstStyle/>
          <a:p>
            <a:r>
              <a:rPr lang="en-US" dirty="0"/>
              <a:t>Concept of How Renewable Energy Affects Merchant Prices</a:t>
            </a:r>
          </a:p>
        </p:txBody>
      </p:sp>
      <p:sp>
        <p:nvSpPr>
          <p:cNvPr id="3" name="Content Placeholder 2">
            <a:extLst>
              <a:ext uri="{FF2B5EF4-FFF2-40B4-BE49-F238E27FC236}">
                <a16:creationId xmlns:a16="http://schemas.microsoft.com/office/drawing/2014/main" id="{9D1D2CDF-0F0B-1F7C-A586-10142C4D4817}"/>
              </a:ext>
            </a:extLst>
          </p:cNvPr>
          <p:cNvSpPr>
            <a:spLocks noGrp="1"/>
          </p:cNvSpPr>
          <p:nvPr>
            <p:ph idx="1"/>
          </p:nvPr>
        </p:nvSpPr>
        <p:spPr/>
        <p:txBody>
          <a:bodyPr/>
          <a:lstStyle/>
          <a:p>
            <a:r>
              <a:rPr lang="en-US" dirty="0"/>
              <a:t>Treat renewable power that is not controllable as a reduction in demand</a:t>
            </a:r>
          </a:p>
          <a:p>
            <a:r>
              <a:rPr lang="en-US" dirty="0"/>
              <a:t>Illustration with net demand for thermal production</a:t>
            </a:r>
          </a:p>
          <a:p>
            <a:r>
              <a:rPr lang="en-US" dirty="0"/>
              <a:t>Illustration of Single Day Power Price in France</a:t>
            </a:r>
          </a:p>
        </p:txBody>
      </p:sp>
      <p:sp>
        <p:nvSpPr>
          <p:cNvPr id="4" name="Slide Number Placeholder 3">
            <a:extLst>
              <a:ext uri="{FF2B5EF4-FFF2-40B4-BE49-F238E27FC236}">
                <a16:creationId xmlns:a16="http://schemas.microsoft.com/office/drawing/2014/main" id="{0D07F902-3F76-D65F-DE3B-90FE7D4AE961}"/>
              </a:ext>
            </a:extLst>
          </p:cNvPr>
          <p:cNvSpPr>
            <a:spLocks noGrp="1"/>
          </p:cNvSpPr>
          <p:nvPr>
            <p:ph type="sldNum" sz="quarter" idx="12"/>
          </p:nvPr>
        </p:nvSpPr>
        <p:spPr/>
        <p:txBody>
          <a:bodyPr/>
          <a:lstStyle/>
          <a:p>
            <a:fld id="{EB241CD2-1E45-42A3-B213-66A034DF9A3B}" type="slidenum">
              <a:rPr lang="en-GB" smtClean="0"/>
              <a:t>104</a:t>
            </a:fld>
            <a:endParaRPr lang="en-GB" dirty="0"/>
          </a:p>
        </p:txBody>
      </p:sp>
    </p:spTree>
    <p:extLst>
      <p:ext uri="{BB962C8B-B14F-4D97-AF65-F5344CB8AC3E}">
        <p14:creationId xmlns:p14="http://schemas.microsoft.com/office/powerpoint/2010/main" val="16265951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DA9E-975D-536F-0E9F-732A92732EBD}"/>
              </a:ext>
            </a:extLst>
          </p:cNvPr>
          <p:cNvSpPr>
            <a:spLocks noGrp="1"/>
          </p:cNvSpPr>
          <p:nvPr>
            <p:ph type="title"/>
          </p:nvPr>
        </p:nvSpPr>
        <p:spPr>
          <a:xfrm>
            <a:off x="1117600" y="381000"/>
            <a:ext cx="9448800" cy="762000"/>
          </a:xfrm>
        </p:spPr>
        <p:txBody>
          <a:bodyPr anchor="ctr">
            <a:normAutofit/>
          </a:bodyPr>
          <a:lstStyle/>
          <a:p>
            <a:r>
              <a:rPr lang="en-US" dirty="0"/>
              <a:t>Current and Future Markets</a:t>
            </a:r>
          </a:p>
        </p:txBody>
      </p:sp>
      <p:sp>
        <p:nvSpPr>
          <p:cNvPr id="5" name="Content Placeholder 4">
            <a:extLst>
              <a:ext uri="{FF2B5EF4-FFF2-40B4-BE49-F238E27FC236}">
                <a16:creationId xmlns:a16="http://schemas.microsoft.com/office/drawing/2014/main" id="{475CF5CC-E128-0DF8-D7D6-55847EA5DB90}"/>
              </a:ext>
            </a:extLst>
          </p:cNvPr>
          <p:cNvSpPr>
            <a:spLocks noGrp="1"/>
          </p:cNvSpPr>
          <p:nvPr>
            <p:ph type="body" sz="half" idx="1"/>
          </p:nvPr>
        </p:nvSpPr>
        <p:spPr>
          <a:xfrm>
            <a:off x="1016000" y="1295400"/>
            <a:ext cx="5029200" cy="5105400"/>
          </a:xfrm>
        </p:spPr>
        <p:txBody>
          <a:bodyPr>
            <a:normAutofit/>
          </a:bodyPr>
          <a:lstStyle/>
          <a:p>
            <a:r>
              <a:rPr lang="en-US" dirty="0"/>
              <a:t>Current – Driven by Gas Prices</a:t>
            </a:r>
          </a:p>
        </p:txBody>
      </p:sp>
      <p:sp>
        <p:nvSpPr>
          <p:cNvPr id="6" name="Content Placeholder 5">
            <a:extLst>
              <a:ext uri="{FF2B5EF4-FFF2-40B4-BE49-F238E27FC236}">
                <a16:creationId xmlns:a16="http://schemas.microsoft.com/office/drawing/2014/main" id="{CC234F6A-01BB-73E0-EDD5-BB6FF2F437CA}"/>
              </a:ext>
            </a:extLst>
          </p:cNvPr>
          <p:cNvSpPr>
            <a:spLocks noGrp="1"/>
          </p:cNvSpPr>
          <p:nvPr>
            <p:ph sz="quarter" idx="3"/>
          </p:nvPr>
        </p:nvSpPr>
        <p:spPr>
          <a:xfrm>
            <a:off x="6096000" y="1434877"/>
            <a:ext cx="5080000" cy="4232497"/>
          </a:xfrm>
        </p:spPr>
        <p:txBody>
          <a:bodyPr>
            <a:normAutofit/>
          </a:bodyPr>
          <a:lstStyle/>
          <a:p>
            <a:pPr algn="l"/>
            <a:r>
              <a:rPr lang="en-US" dirty="0"/>
              <a:t>Future – Driven by Resource and Storage Cost. Sunlight hours; solar only; non-sun hours; storage + solar</a:t>
            </a:r>
          </a:p>
        </p:txBody>
      </p:sp>
      <p:sp>
        <p:nvSpPr>
          <p:cNvPr id="4" name="Slide Number Placeholder 3">
            <a:extLst>
              <a:ext uri="{FF2B5EF4-FFF2-40B4-BE49-F238E27FC236}">
                <a16:creationId xmlns:a16="http://schemas.microsoft.com/office/drawing/2014/main" id="{5DBA31C7-57AA-2EF5-80C1-E34639F9EA9A}"/>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105</a:t>
            </a:fld>
            <a:endParaRPr lang="en-GB"/>
          </a:p>
        </p:txBody>
      </p:sp>
      <p:pic>
        <p:nvPicPr>
          <p:cNvPr id="11" name="Picture 10">
            <a:extLst>
              <a:ext uri="{FF2B5EF4-FFF2-40B4-BE49-F238E27FC236}">
                <a16:creationId xmlns:a16="http://schemas.microsoft.com/office/drawing/2014/main" id="{08989F7E-4429-8860-FD81-D02044E1A36E}"/>
              </a:ext>
            </a:extLst>
          </p:cNvPr>
          <p:cNvPicPr>
            <a:picLocks noChangeAspect="1"/>
          </p:cNvPicPr>
          <p:nvPr/>
        </p:nvPicPr>
        <p:blipFill>
          <a:blip r:embed="rId2"/>
          <a:stretch>
            <a:fillRect/>
          </a:stretch>
        </p:blipFill>
        <p:spPr>
          <a:xfrm>
            <a:off x="6466115" y="2746548"/>
            <a:ext cx="5029200" cy="3022203"/>
          </a:xfrm>
          <a:prstGeom prst="rect">
            <a:avLst/>
          </a:prstGeom>
        </p:spPr>
      </p:pic>
      <p:pic>
        <p:nvPicPr>
          <p:cNvPr id="13" name="Picture 12" descr="The image displays a list of prices ranging from 80.00 to 0.01, arranged in descending order.&#10;&#10;AI-generated content may be incorrect.">
            <a:extLst>
              <a:ext uri="{FF2B5EF4-FFF2-40B4-BE49-F238E27FC236}">
                <a16:creationId xmlns:a16="http://schemas.microsoft.com/office/drawing/2014/main" id="{A369532B-9B29-B406-A77F-0249027C8DCB}"/>
              </a:ext>
            </a:extLst>
          </p:cNvPr>
          <p:cNvPicPr>
            <a:picLocks noChangeAspect="1"/>
          </p:cNvPicPr>
          <p:nvPr/>
        </p:nvPicPr>
        <p:blipFill>
          <a:blip r:embed="rId3"/>
          <a:stretch>
            <a:fillRect/>
          </a:stretch>
        </p:blipFill>
        <p:spPr>
          <a:xfrm>
            <a:off x="1276824" y="1861190"/>
            <a:ext cx="3070417" cy="2242966"/>
          </a:xfrm>
          <a:prstGeom prst="rect">
            <a:avLst/>
          </a:prstGeom>
        </p:spPr>
      </p:pic>
      <p:pic>
        <p:nvPicPr>
          <p:cNvPr id="15" name="Picture 14" descr="The image displays a line chart with price points increasing from $20 to $120 in intervals of $10, dated for 26 July 2025.&#10;&#10;AI-generated content may be incorrect.">
            <a:extLst>
              <a:ext uri="{FF2B5EF4-FFF2-40B4-BE49-F238E27FC236}">
                <a16:creationId xmlns:a16="http://schemas.microsoft.com/office/drawing/2014/main" id="{C9DE1288-7678-B60A-9C29-C30CE916AF96}"/>
              </a:ext>
            </a:extLst>
          </p:cNvPr>
          <p:cNvPicPr>
            <a:picLocks noChangeAspect="1"/>
          </p:cNvPicPr>
          <p:nvPr/>
        </p:nvPicPr>
        <p:blipFill>
          <a:blip r:embed="rId4"/>
          <a:stretch>
            <a:fillRect/>
          </a:stretch>
        </p:blipFill>
        <p:spPr>
          <a:xfrm>
            <a:off x="1426667" y="4166068"/>
            <a:ext cx="2989517" cy="2172819"/>
          </a:xfrm>
          <a:prstGeom prst="rect">
            <a:avLst/>
          </a:prstGeom>
        </p:spPr>
      </p:pic>
    </p:spTree>
    <p:extLst>
      <p:ext uri="{BB962C8B-B14F-4D97-AF65-F5344CB8AC3E}">
        <p14:creationId xmlns:p14="http://schemas.microsoft.com/office/powerpoint/2010/main" val="1473653600"/>
      </p:ext>
    </p:extLst>
  </p:cSld>
  <p:clrMapOvr>
    <a:masterClrMapping/>
  </p:clrMapOvr>
  <p:transition>
    <p:zoom/>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475DB-45B8-40C4-8284-F55136960FA4}"/>
              </a:ext>
            </a:extLst>
          </p:cNvPr>
          <p:cNvSpPr>
            <a:spLocks noGrp="1"/>
          </p:cNvSpPr>
          <p:nvPr>
            <p:ph type="ctrTitle"/>
          </p:nvPr>
        </p:nvSpPr>
        <p:spPr>
          <a:xfrm>
            <a:off x="643835" y="1707279"/>
            <a:ext cx="6661840" cy="2836145"/>
          </a:xfrm>
        </p:spPr>
        <p:txBody>
          <a:bodyPr/>
          <a:lstStyle/>
          <a:p>
            <a:r>
              <a:rPr lang="en-US" dirty="0"/>
              <a:t>Results of Merchant Price Investments</a:t>
            </a:r>
          </a:p>
        </p:txBody>
      </p:sp>
    </p:spTree>
    <p:extLst>
      <p:ext uri="{BB962C8B-B14F-4D97-AF65-F5344CB8AC3E}">
        <p14:creationId xmlns:p14="http://schemas.microsoft.com/office/powerpoint/2010/main" val="327755246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a:t>Merchant Prices Benefits</a:t>
            </a:r>
          </a:p>
        </p:txBody>
      </p:sp>
      <p:sp>
        <p:nvSpPr>
          <p:cNvPr id="26627" name="Content Placeholder 2"/>
          <p:cNvSpPr>
            <a:spLocks noGrp="1"/>
          </p:cNvSpPr>
          <p:nvPr>
            <p:ph idx="1"/>
          </p:nvPr>
        </p:nvSpPr>
        <p:spPr/>
        <p:txBody>
          <a:bodyPr>
            <a:normAutofit/>
          </a:bodyPr>
          <a:lstStyle/>
          <a:p>
            <a:pPr algn="l"/>
            <a:r>
              <a:rPr lang="en-US" altLang="en-US" sz="2800" dirty="0"/>
              <a:t>Benefits of Competitive System</a:t>
            </a:r>
          </a:p>
          <a:p>
            <a:pPr lvl="1" algn="l"/>
            <a:r>
              <a:rPr lang="en-US" altLang="en-US" sz="2400" dirty="0">
                <a:solidFill>
                  <a:schemeClr val="tx1"/>
                </a:solidFill>
              </a:rPr>
              <a:t>Private entities incur risks for not building the correct mix and amount of capacity.  It is the only model where investors must deal with demand and fuel price risks that are inherent in production of electric power.</a:t>
            </a:r>
          </a:p>
          <a:p>
            <a:pPr lvl="1" algn="l"/>
            <a:r>
              <a:rPr lang="en-US" altLang="en-US" sz="2400" dirty="0">
                <a:solidFill>
                  <a:schemeClr val="tx1"/>
                </a:solidFill>
              </a:rPr>
              <a:t>Market prices create a transparent process where investors do not concentrate resources on gaming the system, negotiating uneconomic contracts or bribing officials.</a:t>
            </a:r>
          </a:p>
          <a:p>
            <a:pPr lvl="1" algn="l"/>
            <a:r>
              <a:rPr lang="en-US" altLang="en-US" sz="2400" dirty="0">
                <a:solidFill>
                  <a:schemeClr val="tx1"/>
                </a:solidFill>
              </a:rPr>
              <a:t>Prices move according to supply and demand where prices fall when demand falls and they rise when demand rises.  All of the other systems have the opposite effect (for example with over-supply, prices go up).</a:t>
            </a:r>
          </a:p>
          <a:p>
            <a:pPr lvl="1" algn="l"/>
            <a:r>
              <a:rPr lang="en-US" altLang="en-US" sz="2400" dirty="0">
                <a:solidFill>
                  <a:schemeClr val="tx1"/>
                </a:solidFill>
              </a:rPr>
              <a:t>Can attract foreign capital</a:t>
            </a:r>
          </a:p>
        </p:txBody>
      </p:sp>
    </p:spTree>
    <p:extLst>
      <p:ext uri="{BB962C8B-B14F-4D97-AF65-F5344CB8AC3E}">
        <p14:creationId xmlns:p14="http://schemas.microsoft.com/office/powerpoint/2010/main" val="130367459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a:t>Full Competition - Problems</a:t>
            </a:r>
          </a:p>
        </p:txBody>
      </p:sp>
      <p:sp>
        <p:nvSpPr>
          <p:cNvPr id="27651" name="Content Placeholder 2"/>
          <p:cNvSpPr>
            <a:spLocks noGrp="1"/>
          </p:cNvSpPr>
          <p:nvPr>
            <p:ph idx="1"/>
          </p:nvPr>
        </p:nvSpPr>
        <p:spPr/>
        <p:txBody>
          <a:bodyPr>
            <a:normAutofit/>
          </a:bodyPr>
          <a:lstStyle/>
          <a:p>
            <a:pPr algn="l"/>
            <a:r>
              <a:rPr lang="en-US" altLang="en-US" sz="2800" dirty="0"/>
              <a:t>Problems</a:t>
            </a:r>
          </a:p>
          <a:p>
            <a:pPr lvl="1" algn="l"/>
            <a:r>
              <a:rPr lang="en-US" altLang="en-US" sz="2400" dirty="0">
                <a:solidFill>
                  <a:schemeClr val="tx1"/>
                </a:solidFill>
              </a:rPr>
              <a:t>Exercise of market power allows companies to extract high profits, play games and leads to inefficient outcomes.</a:t>
            </a:r>
          </a:p>
          <a:p>
            <a:pPr lvl="1" algn="l"/>
            <a:r>
              <a:rPr lang="en-US" altLang="en-US" sz="2400" dirty="0">
                <a:solidFill>
                  <a:schemeClr val="tx1"/>
                </a:solidFill>
              </a:rPr>
              <a:t>Cost of capital increased in this model, making renewable investments very difficult.</a:t>
            </a:r>
          </a:p>
          <a:p>
            <a:pPr lvl="1" algn="l"/>
            <a:r>
              <a:rPr lang="en-US" altLang="en-US" sz="2400" dirty="0">
                <a:solidFill>
                  <a:schemeClr val="tx1"/>
                </a:solidFill>
              </a:rPr>
              <a:t>Very difficult to build long-lead time  plants such as nuclear plants.</a:t>
            </a:r>
          </a:p>
          <a:p>
            <a:pPr lvl="1" algn="l"/>
            <a:r>
              <a:rPr lang="en-US" altLang="en-US" sz="2400" dirty="0">
                <a:solidFill>
                  <a:schemeClr val="tx1"/>
                </a:solidFill>
              </a:rPr>
              <a:t>Market will not result in optimal investment decisions given the dramatic changes in value of electricity plants.</a:t>
            </a:r>
          </a:p>
          <a:p>
            <a:pPr lvl="1" algn="l"/>
            <a:r>
              <a:rPr lang="en-US" altLang="en-US" sz="2400" dirty="0">
                <a:solidFill>
                  <a:schemeClr val="tx1"/>
                </a:solidFill>
              </a:rPr>
              <a:t>Market prices can be very volatile.</a:t>
            </a:r>
          </a:p>
          <a:p>
            <a:pPr lvl="1" algn="l"/>
            <a:r>
              <a:rPr lang="en-US" altLang="en-US" sz="2400" dirty="0">
                <a:solidFill>
                  <a:schemeClr val="tx1"/>
                </a:solidFill>
              </a:rPr>
              <a:t>Benefits do not flow to consumers as suppliers lobby for capacity payments and other items that keep prices high in depressed markets</a:t>
            </a:r>
          </a:p>
          <a:p>
            <a:pPr lvl="1" algn="l"/>
            <a:r>
              <a:rPr lang="en-US" altLang="en-US" sz="2400" dirty="0">
                <a:solidFill>
                  <a:schemeClr val="tx1"/>
                </a:solidFill>
              </a:rPr>
              <a:t>California</a:t>
            </a:r>
          </a:p>
          <a:p>
            <a:pPr lvl="1" algn="l"/>
            <a:endParaRPr lang="en-US" altLang="en-US" sz="2400" dirty="0">
              <a:solidFill>
                <a:schemeClr val="tx1"/>
              </a:solidFill>
            </a:endParaRPr>
          </a:p>
        </p:txBody>
      </p:sp>
    </p:spTree>
    <p:extLst>
      <p:ext uri="{BB962C8B-B14F-4D97-AF65-F5344CB8AC3E}">
        <p14:creationId xmlns:p14="http://schemas.microsoft.com/office/powerpoint/2010/main" val="41316115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dirty="0"/>
              <a:t>UK Oversupply in Merchant Market</a:t>
            </a:r>
          </a:p>
        </p:txBody>
      </p:sp>
      <p:pic>
        <p:nvPicPr>
          <p:cNvPr id="4198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276350"/>
            <a:ext cx="6388100"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DFFF241F-D069-3973-0BEC-F17F842C9322}"/>
              </a:ext>
            </a:extLst>
          </p:cNvPr>
          <p:cNvPicPr>
            <a:picLocks noChangeAspect="1"/>
          </p:cNvPicPr>
          <p:nvPr/>
        </p:nvPicPr>
        <p:blipFill>
          <a:blip r:embed="rId3"/>
          <a:stretch>
            <a:fillRect/>
          </a:stretch>
        </p:blipFill>
        <p:spPr>
          <a:xfrm>
            <a:off x="6781712" y="1730323"/>
            <a:ext cx="5024151" cy="2984552"/>
          </a:xfrm>
          <a:prstGeom prst="rect">
            <a:avLst/>
          </a:prstGeom>
        </p:spPr>
      </p:pic>
    </p:spTree>
    <p:extLst>
      <p:ext uri="{BB962C8B-B14F-4D97-AF65-F5344CB8AC3E}">
        <p14:creationId xmlns:p14="http://schemas.microsoft.com/office/powerpoint/2010/main" val="405327507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r>
              <a:rPr lang="en-US" altLang="en-US" dirty="0"/>
              <a:t>AES Drax Bond Rating TimeLine</a:t>
            </a:r>
          </a:p>
        </p:txBody>
      </p:sp>
      <p:sp>
        <p:nvSpPr>
          <p:cNvPr id="195587" name="Rectangle 3"/>
          <p:cNvSpPr>
            <a:spLocks noGrp="1" noChangeArrowheads="1"/>
          </p:cNvSpPr>
          <p:nvPr>
            <p:ph type="body" sz="half" idx="1"/>
          </p:nvPr>
        </p:nvSpPr>
        <p:spPr>
          <a:xfrm>
            <a:off x="209550" y="990600"/>
            <a:ext cx="3310890" cy="5007864"/>
          </a:xfrm>
        </p:spPr>
        <p:txBody>
          <a:bodyPr>
            <a:normAutofit fontScale="92500"/>
          </a:bodyPr>
          <a:lstStyle/>
          <a:p>
            <a:pPr>
              <a:lnSpc>
                <a:spcPct val="80000"/>
              </a:lnSpc>
            </a:pPr>
            <a:r>
              <a:rPr lang="en-US" altLang="en-US" sz="1400" dirty="0"/>
              <a:t>Rating Action 25 JUL 2000 MOODY'S ASSIGNS (P</a:t>
            </a:r>
            <a:r>
              <a:rPr lang="en-US" altLang="en-US" sz="1400" b="1" dirty="0"/>
              <a:t>)Baa3</a:t>
            </a:r>
            <a:r>
              <a:rPr lang="en-US" altLang="en-US" sz="1400" dirty="0"/>
              <a:t> RATING TO AES DRAX HOLDINGS LIMITED AND (P) Ba2 TO AES DRAX ENERGY LIMITED PROJECT FINANCE BONDS </a:t>
            </a:r>
          </a:p>
          <a:p>
            <a:pPr>
              <a:lnSpc>
                <a:spcPct val="80000"/>
              </a:lnSpc>
            </a:pPr>
            <a:r>
              <a:rPr lang="en-US" altLang="en-US" sz="1400" dirty="0"/>
              <a:t>Rating Action 20 APR 2001 MOODY'S CONFIRMS AES DRAX'S DEBT RATINGS; CHANGES OUTLOOK TO NEGATIVE</a:t>
            </a:r>
          </a:p>
          <a:p>
            <a:pPr>
              <a:lnSpc>
                <a:spcPct val="80000"/>
              </a:lnSpc>
            </a:pPr>
            <a:r>
              <a:rPr lang="en-US" altLang="en-US" sz="1400" dirty="0"/>
              <a:t>Rating Action 7 DEC 2001 MOODY'S DOWNGRADES AES DRAX HOLDINGS Ltd BONDS AND INPOWER Ltd BANK LOAN FROM </a:t>
            </a:r>
            <a:r>
              <a:rPr lang="en-US" altLang="en-US" sz="1400" b="1" dirty="0"/>
              <a:t>Baa3 TO Ba1</a:t>
            </a:r>
            <a:r>
              <a:rPr lang="en-US" altLang="en-US" sz="1400" dirty="0"/>
              <a:t>, AND AES DRAX ENERGY Ltd NOTES FROM Ba2 TO B1 </a:t>
            </a:r>
          </a:p>
          <a:p>
            <a:pPr>
              <a:lnSpc>
                <a:spcPct val="80000"/>
              </a:lnSpc>
            </a:pPr>
            <a:r>
              <a:rPr lang="en-US" altLang="en-US" sz="1400" dirty="0"/>
              <a:t>Rating Action 1 MAR 2002 MOODY'S PUTS AES DRAX ENERGY LTD HIGH YIELD NOTES RATED B1 ON REVIEW FOR DOWNGRADE</a:t>
            </a:r>
          </a:p>
          <a:p>
            <a:pPr>
              <a:lnSpc>
                <a:spcPct val="80000"/>
              </a:lnSpc>
            </a:pPr>
            <a:r>
              <a:rPr lang="en-US" altLang="en-US" sz="1400" dirty="0"/>
              <a:t>Rating Action 13 AUG 2002 MOODY'S PLACES Ba1 DEBT RATINGS OF AES DRAX HOLDINGS LTD AND INPOWER LTD, AND B1 RATINGS OF AES DRAX ENERGY LTD ON REVIEW FOR DOWNGRADE</a:t>
            </a:r>
          </a:p>
          <a:p>
            <a:pPr>
              <a:lnSpc>
                <a:spcPct val="80000"/>
              </a:lnSpc>
            </a:pPr>
            <a:endParaRPr lang="en-US" altLang="en-US" sz="1400" dirty="0"/>
          </a:p>
        </p:txBody>
      </p:sp>
      <p:sp>
        <p:nvSpPr>
          <p:cNvPr id="195588" name="Rectangle 4"/>
          <p:cNvSpPr>
            <a:spLocks noGrp="1" noChangeArrowheads="1"/>
          </p:cNvSpPr>
          <p:nvPr>
            <p:ph type="body" sz="half" idx="2"/>
          </p:nvPr>
        </p:nvSpPr>
        <p:spPr>
          <a:xfrm>
            <a:off x="3733800" y="990600"/>
            <a:ext cx="3096768" cy="5007864"/>
          </a:xfrm>
        </p:spPr>
        <p:txBody>
          <a:bodyPr/>
          <a:lstStyle/>
          <a:p>
            <a:pPr>
              <a:lnSpc>
                <a:spcPct val="80000"/>
              </a:lnSpc>
            </a:pPr>
            <a:r>
              <a:rPr lang="en-US" altLang="en-US" sz="1400" dirty="0"/>
              <a:t>Rating Action 21 AUG 2002 MOODY'S DOWNGRADES DEBT RATINGS OF AES DRAX HOLDINGS LtD, INPOWER LtD, AND AES DRAX ENERGY LtD      </a:t>
            </a:r>
          </a:p>
          <a:p>
            <a:pPr>
              <a:lnSpc>
                <a:spcPct val="80000"/>
              </a:lnSpc>
            </a:pPr>
            <a:r>
              <a:rPr lang="en-US" altLang="en-US" sz="1400" dirty="0"/>
              <a:t>Rating Action 14 OCT 2002 MOODY’S DOWNGRADES DEBT RATINGS OF INPOWER LTD AND AES DRAX HOLDINGS LTD TO </a:t>
            </a:r>
            <a:r>
              <a:rPr lang="en-US" altLang="en-US" sz="1400" b="1" dirty="0"/>
              <a:t>Caa1</a:t>
            </a:r>
            <a:r>
              <a:rPr lang="en-US" altLang="en-US" sz="1400" dirty="0"/>
              <a:t>, AND DEBT RATINGS OF AES DRAX ENERGY LTD TO Ca. ALL RATINGS ARE LEFT ON REVIEW FOR FURTHER DOWNGRADE   </a:t>
            </a:r>
          </a:p>
          <a:p>
            <a:pPr>
              <a:lnSpc>
                <a:spcPct val="80000"/>
              </a:lnSpc>
            </a:pPr>
            <a:r>
              <a:rPr lang="en-US" altLang="en-US" sz="1400" dirty="0"/>
              <a:t>Rating Action 7 NOV 2002 MOODY'S DOWNGRADES DEBT RATINGS OF INPOWER LTD AND AES DRAX HOLDINGS LTD TO Caa2, AND DEBT RATINGS OF AES DRAX ENERGY LTD TO C </a:t>
            </a:r>
          </a:p>
          <a:p>
            <a:pPr>
              <a:lnSpc>
                <a:spcPct val="80000"/>
              </a:lnSpc>
            </a:pPr>
            <a:r>
              <a:rPr lang="en-US" altLang="en-US" sz="1400" dirty="0"/>
              <a:t>Rating Action 19 JAN 2004 MOODY’S WITHDRAWS RATINGS ON DRAX POWER PROJECT </a:t>
            </a:r>
          </a:p>
          <a:p>
            <a:pPr>
              <a:lnSpc>
                <a:spcPct val="80000"/>
              </a:lnSpc>
            </a:pPr>
            <a:endParaRPr lang="en-US" altLang="en-US" sz="1400" dirty="0"/>
          </a:p>
          <a:p>
            <a:pPr>
              <a:lnSpc>
                <a:spcPct val="80000"/>
              </a:lnSpc>
            </a:pPr>
            <a:endParaRPr lang="en-US" altLang="en-US" sz="1400" dirty="0"/>
          </a:p>
          <a:p>
            <a:pPr>
              <a:lnSpc>
                <a:spcPct val="80000"/>
              </a:lnSpc>
            </a:pPr>
            <a:endParaRPr lang="en-US" altLang="en-US" sz="1400" dirty="0"/>
          </a:p>
          <a:p>
            <a:pPr>
              <a:lnSpc>
                <a:spcPct val="80000"/>
              </a:lnSpc>
            </a:pPr>
            <a:endParaRPr lang="en-US" altLang="en-US" sz="1400" dirty="0"/>
          </a:p>
        </p:txBody>
      </p:sp>
      <p:pic>
        <p:nvPicPr>
          <p:cNvPr id="3" name="Picture 2" descr="The image displays a timeline of key events for AES Drax, including acquisitions, downgrades, and bankruptcy declarations.&#10;&#10;AI-generated content may be incorrect.">
            <a:extLst>
              <a:ext uri="{FF2B5EF4-FFF2-40B4-BE49-F238E27FC236}">
                <a16:creationId xmlns:a16="http://schemas.microsoft.com/office/drawing/2014/main" id="{C38FFD5D-5099-7DBB-A6EE-B23972B5EE8C}"/>
              </a:ext>
            </a:extLst>
          </p:cNvPr>
          <p:cNvPicPr>
            <a:picLocks noChangeAspect="1"/>
          </p:cNvPicPr>
          <p:nvPr/>
        </p:nvPicPr>
        <p:blipFill>
          <a:blip r:embed="rId2"/>
          <a:stretch>
            <a:fillRect/>
          </a:stretch>
        </p:blipFill>
        <p:spPr>
          <a:xfrm>
            <a:off x="7183179" y="491587"/>
            <a:ext cx="3945069" cy="2937413"/>
          </a:xfrm>
          <a:prstGeom prst="rect">
            <a:avLst/>
          </a:prstGeom>
        </p:spPr>
      </p:pic>
      <p:pic>
        <p:nvPicPr>
          <p:cNvPr id="5" name="Picture 2" descr="The table displays a financial summary for the year 2003, showing a positive turnover of $524,831, a gross profit of $305,369, and a net income (EBT) of -$35,250.&#10;&#10;AI-generated content may be incorrect.">
            <a:extLst>
              <a:ext uri="{FF2B5EF4-FFF2-40B4-BE49-F238E27FC236}">
                <a16:creationId xmlns:a16="http://schemas.microsoft.com/office/drawing/2014/main" id="{B550CCA9-9DA1-2BCC-67A2-1F6B12E655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4860" y="4114792"/>
            <a:ext cx="4967590" cy="1526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lg" len="lg"/>
              </a14:hiddenLine>
            </a:ext>
          </a:extLst>
        </p:spPr>
      </p:pic>
    </p:spTree>
    <p:extLst>
      <p:ext uri="{BB962C8B-B14F-4D97-AF65-F5344CB8AC3E}">
        <p14:creationId xmlns:p14="http://schemas.microsoft.com/office/powerpoint/2010/main" val="4961386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le 1"/>
          <p:cNvSpPr>
            <a:spLocks noGrp="1"/>
          </p:cNvSpPr>
          <p:nvPr>
            <p:ph type="title"/>
          </p:nvPr>
        </p:nvSpPr>
        <p:spPr/>
        <p:txBody>
          <a:bodyPr/>
          <a:lstStyle/>
          <a:p>
            <a:r>
              <a:rPr lang="en-US" altLang="en-US"/>
              <a:t>Crash of Merchant Power</a:t>
            </a:r>
          </a:p>
        </p:txBody>
      </p:sp>
      <p:sp>
        <p:nvSpPr>
          <p:cNvPr id="200707" name="Date Placeholder 3"/>
          <p:cNvSpPr>
            <a:spLocks noGrp="1"/>
          </p:cNvSpPr>
          <p:nvPr>
            <p:ph type="dt" sz="quarter" idx="4294967295"/>
          </p:nvPr>
        </p:nvSpPr>
        <p:spPr bwMode="auto">
          <a:xfrm>
            <a:off x="1981200" y="63563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fld id="{8EEDDE80-EBA4-4ACA-9CAA-2D7136AFD55C}" type="datetime3">
              <a:rPr lang="en-US" altLang="en-US"/>
              <a:pPr/>
              <a:t>26 October 2026</a:t>
            </a:fld>
            <a:endParaRPr lang="en-US" altLang="en-US"/>
          </a:p>
        </p:txBody>
      </p:sp>
      <p:sp>
        <p:nvSpPr>
          <p:cNvPr id="200708" name="Footer Placeholder 4"/>
          <p:cNvSpPr>
            <a:spLocks noGrp="1"/>
          </p:cNvSpPr>
          <p:nvPr>
            <p:ph type="ftr" sz="quarter" idx="4294967295"/>
          </p:nvPr>
        </p:nvSpPr>
        <p:spPr bwMode="auto">
          <a:xfrm>
            <a:off x="4648200" y="6356351"/>
            <a:ext cx="2895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r>
              <a:rPr lang="en-US" altLang="en-US"/>
              <a:t>www.edbodmer.com</a:t>
            </a:r>
          </a:p>
        </p:txBody>
      </p:sp>
      <p:sp>
        <p:nvSpPr>
          <p:cNvPr id="200709" name="Slide Number Placeholder 5"/>
          <p:cNvSpPr>
            <a:spLocks noGrp="1"/>
          </p:cNvSpPr>
          <p:nvPr>
            <p:ph type="sldNum" sz="quarter" idx="4294967295"/>
          </p:nvPr>
        </p:nvSpPr>
        <p:spPr bwMode="auto">
          <a:xfrm>
            <a:off x="8077200" y="63563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algn="ctr" eaLnBrk="0" fontAlgn="base" hangingPunct="0">
              <a:spcBef>
                <a:spcPct val="0"/>
              </a:spcBef>
              <a:spcAft>
                <a:spcPct val="0"/>
              </a:spcAft>
              <a:defRPr sz="1200">
                <a:solidFill>
                  <a:schemeClr val="tx1"/>
                </a:solidFill>
                <a:latin typeface="Arial" charset="0"/>
              </a:defRPr>
            </a:lvl6pPr>
            <a:lvl7pPr marL="2971800" indent="-228600" algn="ctr" eaLnBrk="0" fontAlgn="base" hangingPunct="0">
              <a:spcBef>
                <a:spcPct val="0"/>
              </a:spcBef>
              <a:spcAft>
                <a:spcPct val="0"/>
              </a:spcAft>
              <a:defRPr sz="1200">
                <a:solidFill>
                  <a:schemeClr val="tx1"/>
                </a:solidFill>
                <a:latin typeface="Arial" charset="0"/>
              </a:defRPr>
            </a:lvl7pPr>
            <a:lvl8pPr marL="3429000" indent="-228600" algn="ctr" eaLnBrk="0" fontAlgn="base" hangingPunct="0">
              <a:spcBef>
                <a:spcPct val="0"/>
              </a:spcBef>
              <a:spcAft>
                <a:spcPct val="0"/>
              </a:spcAft>
              <a:defRPr sz="1200">
                <a:solidFill>
                  <a:schemeClr val="tx1"/>
                </a:solidFill>
                <a:latin typeface="Arial" charset="0"/>
              </a:defRPr>
            </a:lvl8pPr>
            <a:lvl9pPr marL="3886200" indent="-228600" algn="ctr" eaLnBrk="0" fontAlgn="base" hangingPunct="0">
              <a:spcBef>
                <a:spcPct val="0"/>
              </a:spcBef>
              <a:spcAft>
                <a:spcPct val="0"/>
              </a:spcAft>
              <a:defRPr sz="1200">
                <a:solidFill>
                  <a:schemeClr val="tx1"/>
                </a:solidFill>
                <a:latin typeface="Arial" charset="0"/>
              </a:defRPr>
            </a:lvl9pPr>
          </a:lstStyle>
          <a:p>
            <a:fld id="{B1A45C1B-B06E-4C29-9277-45A08889C8AC}" type="slidenum">
              <a:rPr lang="en-US" altLang="en-US"/>
              <a:pPr/>
              <a:t>111</a:t>
            </a:fld>
            <a:endParaRPr lang="en-US" altLang="en-US"/>
          </a:p>
        </p:txBody>
      </p:sp>
      <p:pic>
        <p:nvPicPr>
          <p:cNvPr id="20071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0" y="1349376"/>
            <a:ext cx="6067425" cy="4514850"/>
          </a:xfrm>
          <a:noFill/>
        </p:spPr>
      </p:pic>
      <p:pic>
        <p:nvPicPr>
          <p:cNvPr id="3" name="Picture 2">
            <a:extLst>
              <a:ext uri="{FF2B5EF4-FFF2-40B4-BE49-F238E27FC236}">
                <a16:creationId xmlns:a16="http://schemas.microsoft.com/office/drawing/2014/main" id="{BE36564B-39C2-89DF-543F-04806CF03B7F}"/>
              </a:ext>
            </a:extLst>
          </p:cNvPr>
          <p:cNvPicPr>
            <a:picLocks noChangeAspect="1"/>
          </p:cNvPicPr>
          <p:nvPr/>
        </p:nvPicPr>
        <p:blipFill>
          <a:blip r:embed="rId3"/>
          <a:stretch>
            <a:fillRect/>
          </a:stretch>
        </p:blipFill>
        <p:spPr>
          <a:xfrm>
            <a:off x="866671" y="2460567"/>
            <a:ext cx="4038808" cy="2292468"/>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B87B1-5CAF-499A-92D6-89A66AD19336}"/>
              </a:ext>
            </a:extLst>
          </p:cNvPr>
          <p:cNvSpPr>
            <a:spLocks noGrp="1"/>
          </p:cNvSpPr>
          <p:nvPr>
            <p:ph type="title"/>
          </p:nvPr>
        </p:nvSpPr>
        <p:spPr/>
        <p:txBody>
          <a:bodyPr/>
          <a:lstStyle/>
          <a:p>
            <a:r>
              <a:rPr lang="en-029" dirty="0"/>
              <a:t>Defaults without Contracts</a:t>
            </a:r>
          </a:p>
        </p:txBody>
      </p:sp>
      <p:pic>
        <p:nvPicPr>
          <p:cNvPr id="4" name="Content Placeholder 4">
            <a:extLst>
              <a:ext uri="{FF2B5EF4-FFF2-40B4-BE49-F238E27FC236}">
                <a16:creationId xmlns:a16="http://schemas.microsoft.com/office/drawing/2014/main" id="{68C92DFD-9401-4D90-A9B8-F065BFA9E2DF}"/>
              </a:ext>
            </a:extLst>
          </p:cNvPr>
          <p:cNvPicPr>
            <a:picLocks noGrp="1" noChangeAspect="1"/>
          </p:cNvPicPr>
          <p:nvPr>
            <p:ph idx="1"/>
          </p:nvPr>
        </p:nvPicPr>
        <p:blipFill>
          <a:blip r:embed="rId2"/>
          <a:stretch>
            <a:fillRect/>
          </a:stretch>
        </p:blipFill>
        <p:spPr>
          <a:xfrm>
            <a:off x="1887592" y="1066801"/>
            <a:ext cx="8221571" cy="5766619"/>
          </a:xfrm>
          <a:prstGeom prst="rect">
            <a:avLst/>
          </a:prstGeom>
        </p:spPr>
      </p:pic>
    </p:spTree>
    <p:extLst>
      <p:ext uri="{BB962C8B-B14F-4D97-AF65-F5344CB8AC3E}">
        <p14:creationId xmlns:p14="http://schemas.microsoft.com/office/powerpoint/2010/main" val="17508460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5"/>
          <p:cNvSpPr>
            <a:spLocks noGrp="1" noChangeArrowheads="1"/>
          </p:cNvSpPr>
          <p:nvPr>
            <p:ph type="title"/>
          </p:nvPr>
        </p:nvSpPr>
        <p:spPr/>
        <p:txBody>
          <a:bodyPr/>
          <a:lstStyle/>
          <a:p>
            <a:r>
              <a:rPr lang="en-US" altLang="en-US" dirty="0"/>
              <a:t>Price History During the California Crisis</a:t>
            </a:r>
          </a:p>
        </p:txBody>
      </p:sp>
      <p:pic>
        <p:nvPicPr>
          <p:cNvPr id="512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468" y="1222116"/>
            <a:ext cx="6340416" cy="4604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lg" len="lg"/>
              </a14:hiddenLine>
            </a:ext>
          </a:extLst>
        </p:spPr>
      </p:pic>
      <p:pic>
        <p:nvPicPr>
          <p:cNvPr id="3" name="Picture 2">
            <a:extLst>
              <a:ext uri="{FF2B5EF4-FFF2-40B4-BE49-F238E27FC236}">
                <a16:creationId xmlns:a16="http://schemas.microsoft.com/office/drawing/2014/main" id="{C5F23DFE-0BC6-9B8D-9955-FBF91D4CE1CC}"/>
              </a:ext>
            </a:extLst>
          </p:cNvPr>
          <p:cNvPicPr>
            <a:picLocks noChangeAspect="1"/>
          </p:cNvPicPr>
          <p:nvPr/>
        </p:nvPicPr>
        <p:blipFill>
          <a:blip r:embed="rId3"/>
          <a:stretch>
            <a:fillRect/>
          </a:stretch>
        </p:blipFill>
        <p:spPr>
          <a:xfrm>
            <a:off x="9455807" y="1025467"/>
            <a:ext cx="1905098" cy="2235315"/>
          </a:xfrm>
          <a:prstGeom prst="rect">
            <a:avLst/>
          </a:prstGeom>
        </p:spPr>
      </p:pic>
      <p:cxnSp>
        <p:nvCxnSpPr>
          <p:cNvPr id="5" name="Straight Arrow Connector 4">
            <a:extLst>
              <a:ext uri="{FF2B5EF4-FFF2-40B4-BE49-F238E27FC236}">
                <a16:creationId xmlns:a16="http://schemas.microsoft.com/office/drawing/2014/main" id="{CAF153AF-0E01-C334-95D1-FA5F2A25EA5E}"/>
              </a:ext>
            </a:extLst>
          </p:cNvPr>
          <p:cNvCxnSpPr>
            <a:cxnSpLocks/>
          </p:cNvCxnSpPr>
          <p:nvPr/>
        </p:nvCxnSpPr>
        <p:spPr>
          <a:xfrm flipH="1">
            <a:off x="4191000" y="2143124"/>
            <a:ext cx="5143500" cy="20574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20767C3-87A7-A39C-5EAC-75B63A342551}"/>
              </a:ext>
            </a:extLst>
          </p:cNvPr>
          <p:cNvPicPr>
            <a:picLocks noChangeAspect="1"/>
          </p:cNvPicPr>
          <p:nvPr/>
        </p:nvPicPr>
        <p:blipFill>
          <a:blip r:embed="rId4"/>
          <a:stretch>
            <a:fillRect/>
          </a:stretch>
        </p:blipFill>
        <p:spPr>
          <a:xfrm>
            <a:off x="7356683" y="3790951"/>
            <a:ext cx="4501503" cy="323850"/>
          </a:xfrm>
          <a:prstGeom prst="rect">
            <a:avLst/>
          </a:prstGeom>
        </p:spPr>
      </p:pic>
    </p:spTree>
    <p:extLst>
      <p:ext uri="{BB962C8B-B14F-4D97-AF65-F5344CB8AC3E}">
        <p14:creationId xmlns:p14="http://schemas.microsoft.com/office/powerpoint/2010/main" val="7399305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a:t>Prices versus Marginal Cost</a:t>
            </a:r>
          </a:p>
        </p:txBody>
      </p:sp>
      <p:pic>
        <p:nvPicPr>
          <p:cNvPr id="7577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92275" y="838201"/>
            <a:ext cx="8655050" cy="5419725"/>
          </a:xfrm>
          <a:noFill/>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en-US"/>
              <a:t>Physical Withholding</a:t>
            </a:r>
          </a:p>
        </p:txBody>
      </p:sp>
      <p:pic>
        <p:nvPicPr>
          <p:cNvPr id="78851" name="Picture 3"/>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a:xfrm>
            <a:off x="5139379" y="980292"/>
            <a:ext cx="6785921" cy="4820433"/>
          </a:xfrm>
          <a:noFill/>
          <a:ln>
            <a:solidFill>
              <a:srgbClr val="000000"/>
            </a:solidFill>
            <a:miter lim="800000"/>
            <a:headEnd/>
            <a:tailEnd/>
          </a:ln>
        </p:spPr>
      </p:pic>
      <p:sp>
        <p:nvSpPr>
          <p:cNvPr id="2234372" name="Rectangle 4"/>
          <p:cNvSpPr>
            <a:spLocks noGrp="1" noChangeArrowheads="1"/>
          </p:cNvSpPr>
          <p:nvPr>
            <p:ph type="body" sz="half" idx="1"/>
          </p:nvPr>
        </p:nvSpPr>
        <p:spPr>
          <a:xfrm>
            <a:off x="266700" y="1257301"/>
            <a:ext cx="2085975" cy="1562099"/>
          </a:xfrm>
        </p:spPr>
        <p:txBody>
          <a:bodyPr/>
          <a:lstStyle/>
          <a:p>
            <a:pPr marL="342900" indent="-342900">
              <a:lnSpc>
                <a:spcPct val="80000"/>
              </a:lnSpc>
              <a:defRPr/>
            </a:pPr>
            <a:r>
              <a:rPr lang="en-US" sz="1600" dirty="0">
                <a:effectLst>
                  <a:outerShdw blurRad="38100" dist="38100" dir="2700000" algn="tl">
                    <a:srgbClr val="C0C0C0"/>
                  </a:outerShdw>
                </a:effectLst>
              </a:rPr>
              <a:t>Price volatility was affected by plant outages that were in part driven by problems with IPP contracts</a:t>
            </a:r>
          </a:p>
          <a:p>
            <a:pPr marL="342900" indent="-342900">
              <a:lnSpc>
                <a:spcPct val="80000"/>
              </a:lnSpc>
              <a:defRPr/>
            </a:pPr>
            <a:endParaRPr lang="en-US" sz="1600" dirty="0"/>
          </a:p>
        </p:txBody>
      </p:sp>
      <p:sp>
        <p:nvSpPr>
          <p:cNvPr id="78853" name="Rectangle 5"/>
          <p:cNvSpPr>
            <a:spLocks noGrp="1" noChangeArrowheads="1"/>
          </p:cNvSpPr>
          <p:nvPr>
            <p:ph type="body" sz="half" idx="2"/>
          </p:nvPr>
        </p:nvSpPr>
        <p:spPr>
          <a:xfrm>
            <a:off x="180975" y="3200401"/>
            <a:ext cx="4648200" cy="2724149"/>
          </a:xfrm>
        </p:spPr>
        <p:txBody>
          <a:bodyPr>
            <a:normAutofit/>
          </a:bodyPr>
          <a:lstStyle/>
          <a:p>
            <a:pPr marL="290513" indent="-290513">
              <a:lnSpc>
                <a:spcPct val="80000"/>
              </a:lnSpc>
            </a:pPr>
            <a:r>
              <a:rPr lang="en-US" altLang="en-US" sz="1400" dirty="0"/>
              <a:t>suppliers began offering less power to the daily auctions at the Power Exchange and at higher prices. On the afternoon of June 28, for example, prices climbed to $750 a megawatt-hour, four to five times as high as on similarly hot days in the summer of 1999. Power Exchange investigators later concluded that all of the power-plant operators -- Dynegy, Williams, Duke Energy Corp., Reliant Energy Inc. and Mirant Corp. -- as well as marketers such as Enron had at times withheld electricity from its daily auctions. The suppliers may have tried to sell the power to the ISO or out-of-state buyers, hoping to fetch a higher price. Or, they may have idled the plants, hoping to induce a scarcity that would drive prices even higher.</a:t>
            </a:r>
          </a:p>
          <a:p>
            <a:pPr marL="290513" indent="-290513">
              <a:lnSpc>
                <a:spcPct val="80000"/>
              </a:lnSpc>
            </a:pPr>
            <a:endParaRPr lang="en-US" altLang="en-US" sz="14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07D5B-5C82-62F7-1F5E-51EC941E81C8}"/>
              </a:ext>
            </a:extLst>
          </p:cNvPr>
          <p:cNvSpPr>
            <a:spLocks noGrp="1"/>
          </p:cNvSpPr>
          <p:nvPr>
            <p:ph type="title"/>
          </p:nvPr>
        </p:nvSpPr>
        <p:spPr>
          <a:xfrm>
            <a:off x="266700" y="203202"/>
            <a:ext cx="10141656" cy="654049"/>
          </a:xfrm>
        </p:spPr>
        <p:txBody>
          <a:bodyPr anchor="ctr">
            <a:normAutofit/>
          </a:bodyPr>
          <a:lstStyle/>
          <a:p>
            <a:r>
              <a:rPr lang="en-US" dirty="0"/>
              <a:t>Status of Merchant Markets</a:t>
            </a:r>
          </a:p>
        </p:txBody>
      </p:sp>
      <p:sp>
        <p:nvSpPr>
          <p:cNvPr id="3" name="Content Placeholder 2">
            <a:extLst>
              <a:ext uri="{FF2B5EF4-FFF2-40B4-BE49-F238E27FC236}">
                <a16:creationId xmlns:a16="http://schemas.microsoft.com/office/drawing/2014/main" id="{B944392C-022A-9459-3001-2DC432F82414}"/>
              </a:ext>
            </a:extLst>
          </p:cNvPr>
          <p:cNvSpPr>
            <a:spLocks noGrp="1"/>
          </p:cNvSpPr>
          <p:nvPr>
            <p:ph sz="half" idx="1"/>
          </p:nvPr>
        </p:nvSpPr>
        <p:spPr>
          <a:xfrm>
            <a:off x="317500" y="1285875"/>
            <a:ext cx="5537200" cy="4665890"/>
          </a:xfrm>
        </p:spPr>
        <p:txBody>
          <a:bodyPr>
            <a:normAutofit/>
          </a:bodyPr>
          <a:lstStyle/>
          <a:p>
            <a:r>
              <a:rPr lang="en-US" dirty="0"/>
              <a:t>Merchant Markets Exist</a:t>
            </a:r>
          </a:p>
          <a:p>
            <a:r>
              <a:rPr lang="en-US" dirty="0"/>
              <a:t>Using Markets with Volatile Prices and No Capacity Payments to Build Capacity is Rare</a:t>
            </a:r>
          </a:p>
          <a:p>
            <a:r>
              <a:rPr lang="en-US" dirty="0"/>
              <a:t>Continued Problems</a:t>
            </a:r>
          </a:p>
          <a:p>
            <a:pPr lvl="1"/>
            <a:r>
              <a:rPr lang="en-US" sz="2000"/>
              <a:t>Texas Winter Outage</a:t>
            </a:r>
          </a:p>
          <a:p>
            <a:pPr lvl="1"/>
            <a:r>
              <a:rPr lang="en-US" sz="2000"/>
              <a:t>Turkey Investments</a:t>
            </a:r>
          </a:p>
          <a:p>
            <a:pPr lvl="1"/>
            <a:r>
              <a:rPr lang="en-US" sz="2000"/>
              <a:t>Price Spikes </a:t>
            </a:r>
          </a:p>
          <a:p>
            <a:r>
              <a:rPr lang="en-US" dirty="0"/>
              <a:t>Electricity and Government Intervention</a:t>
            </a:r>
          </a:p>
          <a:p>
            <a:pPr lvl="1"/>
            <a:r>
              <a:rPr lang="en-US" sz="2000"/>
              <a:t>Renewable Energy</a:t>
            </a:r>
          </a:p>
          <a:p>
            <a:pPr lvl="1"/>
            <a:r>
              <a:rPr lang="en-US" sz="2000"/>
              <a:t>Gas Supply and Ukraine</a:t>
            </a:r>
          </a:p>
          <a:p>
            <a:pPr lvl="1"/>
            <a:r>
              <a:rPr lang="en-US" sz="2000"/>
              <a:t>Nuclear Power</a:t>
            </a:r>
          </a:p>
          <a:p>
            <a:pPr lvl="1"/>
            <a:r>
              <a:rPr lang="en-US" sz="2000"/>
              <a:t>Whales and Wind Power</a:t>
            </a:r>
          </a:p>
          <a:p>
            <a:pPr lvl="1"/>
            <a:endParaRPr lang="en-US" sz="2000"/>
          </a:p>
        </p:txBody>
      </p:sp>
      <p:pic>
        <p:nvPicPr>
          <p:cNvPr id="5" name="Picture 4">
            <a:extLst>
              <a:ext uri="{FF2B5EF4-FFF2-40B4-BE49-F238E27FC236}">
                <a16:creationId xmlns:a16="http://schemas.microsoft.com/office/drawing/2014/main" id="{D0CDA30F-D199-1E20-BB80-042B356C9E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6057" y="2074115"/>
            <a:ext cx="3923061" cy="3089410"/>
          </a:xfrm>
          <a:prstGeom prst="rect">
            <a:avLst/>
          </a:prstGeom>
          <a:noFill/>
        </p:spPr>
      </p:pic>
      <p:sp>
        <p:nvSpPr>
          <p:cNvPr id="4" name="Slide Number Placeholder 3">
            <a:extLst>
              <a:ext uri="{FF2B5EF4-FFF2-40B4-BE49-F238E27FC236}">
                <a16:creationId xmlns:a16="http://schemas.microsoft.com/office/drawing/2014/main" id="{4998F59A-E3D4-DDEA-3F1F-3B586E16A03F}"/>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116</a:t>
            </a:fld>
            <a:endParaRPr lang="en-GB"/>
          </a:p>
        </p:txBody>
      </p:sp>
    </p:spTree>
    <p:extLst>
      <p:ext uri="{BB962C8B-B14F-4D97-AF65-F5344CB8AC3E}">
        <p14:creationId xmlns:p14="http://schemas.microsoft.com/office/powerpoint/2010/main" val="21279240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BC1D1-63C0-3400-53B3-99876B468DBC}"/>
              </a:ext>
            </a:extLst>
          </p:cNvPr>
          <p:cNvSpPr>
            <a:spLocks noGrp="1"/>
          </p:cNvSpPr>
          <p:nvPr>
            <p:ph type="ctrTitle"/>
          </p:nvPr>
        </p:nvSpPr>
        <p:spPr>
          <a:xfrm>
            <a:off x="377571" y="3246120"/>
            <a:ext cx="8099679" cy="2240280"/>
          </a:xfrm>
        </p:spPr>
        <p:txBody>
          <a:bodyPr>
            <a:noAutofit/>
          </a:bodyPr>
          <a:lstStyle/>
          <a:p>
            <a:br>
              <a:rPr lang="en-US" sz="3800" dirty="0"/>
            </a:br>
            <a:r>
              <a:rPr lang="en-US" sz="3800" dirty="0"/>
              <a:t>2010’s, Renewable Energy and </a:t>
            </a:r>
            <a:br>
              <a:rPr lang="en-US" sz="3800" dirty="0"/>
            </a:br>
            <a:r>
              <a:rPr lang="en-US" sz="3800" dirty="0"/>
              <a:t>Feed-in Tariffs</a:t>
            </a:r>
            <a:br>
              <a:rPr lang="en-US" sz="3800" dirty="0"/>
            </a:br>
            <a:br>
              <a:rPr lang="en-US" sz="3800" dirty="0"/>
            </a:br>
            <a:r>
              <a:rPr lang="en-US" sz="3800" dirty="0"/>
              <a:t>All Output Purchased and Control of Output is Investor and </a:t>
            </a:r>
            <a:br>
              <a:rPr lang="en-US" sz="3800" dirty="0"/>
            </a:br>
            <a:r>
              <a:rPr lang="en-US" sz="3800" dirty="0"/>
              <a:t>not Off-taker</a:t>
            </a:r>
          </a:p>
        </p:txBody>
      </p:sp>
    </p:spTree>
    <p:extLst>
      <p:ext uri="{BB962C8B-B14F-4D97-AF65-F5344CB8AC3E}">
        <p14:creationId xmlns:p14="http://schemas.microsoft.com/office/powerpoint/2010/main" val="37323140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9E0AD-C98F-CDB7-CD4A-F1146722EC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77DFA1-2495-A02B-F281-13B4BC1AD383}"/>
              </a:ext>
            </a:extLst>
          </p:cNvPr>
          <p:cNvSpPr>
            <a:spLocks noGrp="1"/>
          </p:cNvSpPr>
          <p:nvPr>
            <p:ph type="title"/>
          </p:nvPr>
        </p:nvSpPr>
        <p:spPr/>
        <p:txBody>
          <a:bodyPr>
            <a:normAutofit fontScale="90000"/>
          </a:bodyPr>
          <a:lstStyle/>
          <a:p>
            <a:r>
              <a:rPr lang="en-US" dirty="0"/>
              <a:t>Solar History: 2000’s and Feed-in Tariffs - German Solar Feed-In Tariffs and Managing Risk</a:t>
            </a:r>
          </a:p>
        </p:txBody>
      </p:sp>
      <p:sp>
        <p:nvSpPr>
          <p:cNvPr id="3" name="Content Placeholder 2">
            <a:extLst>
              <a:ext uri="{FF2B5EF4-FFF2-40B4-BE49-F238E27FC236}">
                <a16:creationId xmlns:a16="http://schemas.microsoft.com/office/drawing/2014/main" id="{9E0A9D47-6351-5271-0FF6-3DA0ED41D0BA}"/>
              </a:ext>
            </a:extLst>
          </p:cNvPr>
          <p:cNvSpPr>
            <a:spLocks noGrp="1"/>
          </p:cNvSpPr>
          <p:nvPr>
            <p:ph idx="4294967295"/>
          </p:nvPr>
        </p:nvSpPr>
        <p:spPr>
          <a:xfrm>
            <a:off x="0" y="1209675"/>
            <a:ext cx="11088688" cy="4692650"/>
          </a:xfrm>
        </p:spPr>
        <p:txBody>
          <a:bodyPr/>
          <a:lstStyle/>
          <a:p>
            <a:endParaRPr lang="en-US" dirty="0"/>
          </a:p>
          <a:p>
            <a:endParaRPr lang="en-US" dirty="0"/>
          </a:p>
        </p:txBody>
      </p:sp>
      <p:pic>
        <p:nvPicPr>
          <p:cNvPr id="4" name="Picture 2" descr="A screenshot of a cell phone&#10;&#10;Description generated with very high confidence">
            <a:extLst>
              <a:ext uri="{FF2B5EF4-FFF2-40B4-BE49-F238E27FC236}">
                <a16:creationId xmlns:a16="http://schemas.microsoft.com/office/drawing/2014/main" id="{A23F7C80-F8A8-FE44-ABC2-03CF88F349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210317" y="2811575"/>
            <a:ext cx="3350106" cy="243075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Content Placeholder 4">
            <a:extLst>
              <a:ext uri="{FF2B5EF4-FFF2-40B4-BE49-F238E27FC236}">
                <a16:creationId xmlns:a16="http://schemas.microsoft.com/office/drawing/2014/main" id="{C3DEF41F-0641-78AE-3A44-AF9C656093F6}"/>
              </a:ext>
            </a:extLst>
          </p:cNvPr>
          <p:cNvPicPr>
            <a:picLocks noChangeAspect="1"/>
          </p:cNvPicPr>
          <p:nvPr/>
        </p:nvPicPr>
        <p:blipFill>
          <a:blip r:embed="rId3"/>
          <a:stretch>
            <a:fillRect/>
          </a:stretch>
        </p:blipFill>
        <p:spPr>
          <a:xfrm>
            <a:off x="6096001" y="2793288"/>
            <a:ext cx="3372932" cy="2464286"/>
          </a:xfrm>
          <a:prstGeom prst="rect">
            <a:avLst/>
          </a:prstGeom>
        </p:spPr>
      </p:pic>
      <p:sp>
        <p:nvSpPr>
          <p:cNvPr id="7" name="TextBox 6">
            <a:extLst>
              <a:ext uri="{FF2B5EF4-FFF2-40B4-BE49-F238E27FC236}">
                <a16:creationId xmlns:a16="http://schemas.microsoft.com/office/drawing/2014/main" id="{2ADC8A60-EA88-9117-C6FC-B74C3837F742}"/>
              </a:ext>
            </a:extLst>
          </p:cNvPr>
          <p:cNvSpPr txBox="1"/>
          <p:nvPr/>
        </p:nvSpPr>
        <p:spPr>
          <a:xfrm>
            <a:off x="493059" y="1328072"/>
            <a:ext cx="11223811" cy="1261884"/>
          </a:xfrm>
          <a:prstGeom prst="rect">
            <a:avLst/>
          </a:prstGeom>
          <a:noFill/>
        </p:spPr>
        <p:txBody>
          <a:bodyPr wrap="square" rtlCol="0">
            <a:spAutoFit/>
          </a:bodyPr>
          <a:lstStyle/>
          <a:p>
            <a:r>
              <a:rPr lang="en-US" sz="1900" dirty="0">
                <a:solidFill>
                  <a:schemeClr val="accent6">
                    <a:lumMod val="65000"/>
                    <a:lumOff val="35000"/>
                  </a:schemeClr>
                </a:solidFill>
                <a:latin typeface="Arial" panose="020B0604020202020204" pitchFamily="34" charset="0"/>
                <a:cs typeface="Arial" panose="020B0604020202020204" pitchFamily="34" charset="0"/>
              </a:rPr>
              <a:t>The left-hand scale represents feed-in tariffs meaning that if you put a meter next to your solar project and record the MWH generation, you get paid for that generation. The right-hand graph shows market prices (with correlation to gas prices). The y-scale is the same for both graphs. Comparing the blue bars on the left to the blue line on the right illustrates the magnitude of the subsidy in the feed-in tariff.</a:t>
            </a:r>
          </a:p>
        </p:txBody>
      </p:sp>
      <p:sp>
        <p:nvSpPr>
          <p:cNvPr id="8" name="TextBox 7">
            <a:extLst>
              <a:ext uri="{FF2B5EF4-FFF2-40B4-BE49-F238E27FC236}">
                <a16:creationId xmlns:a16="http://schemas.microsoft.com/office/drawing/2014/main" id="{177CA870-1B86-9321-347E-8864C9C9E867}"/>
              </a:ext>
            </a:extLst>
          </p:cNvPr>
          <p:cNvSpPr txBox="1"/>
          <p:nvPr/>
        </p:nvSpPr>
        <p:spPr>
          <a:xfrm>
            <a:off x="2121159" y="5423715"/>
            <a:ext cx="7949682" cy="577081"/>
          </a:xfrm>
          <a:prstGeom prst="rect">
            <a:avLst/>
          </a:prstGeom>
          <a:solidFill>
            <a:srgbClr val="FFFF00"/>
          </a:solidFill>
        </p:spPr>
        <p:txBody>
          <a:bodyPr wrap="square" rtlCol="0">
            <a:spAutoFit/>
          </a:bodyPr>
          <a:lstStyle/>
          <a:p>
            <a:r>
              <a:rPr lang="en-US" sz="1050" dirty="0">
                <a:latin typeface="Arial" panose="020B0604020202020204" pitchFamily="34" charset="0"/>
                <a:cs typeface="Arial" panose="020B0604020202020204" pitchFamily="34" charset="0"/>
              </a:rPr>
              <a:t>The feed-in tariffs were very simple contracts enabling companies to secure financing. The feed-in tariffs were supposed to encourage cost declines from scale, and they worked very well. There have been solar projects with contracts of around 1 Euro cent per kWh</a:t>
            </a:r>
          </a:p>
        </p:txBody>
      </p:sp>
      <p:sp>
        <p:nvSpPr>
          <p:cNvPr id="9" name="Slide Number Placeholder 8">
            <a:extLst>
              <a:ext uri="{FF2B5EF4-FFF2-40B4-BE49-F238E27FC236}">
                <a16:creationId xmlns:a16="http://schemas.microsoft.com/office/drawing/2014/main" id="{BA8CC271-520D-EDF1-2BE1-75D3A9E70796}"/>
              </a:ext>
            </a:extLst>
          </p:cNvPr>
          <p:cNvSpPr>
            <a:spLocks noGrp="1"/>
          </p:cNvSpPr>
          <p:nvPr>
            <p:ph type="sldNum" sz="quarter" idx="12"/>
          </p:nvPr>
        </p:nvSpPr>
        <p:spPr/>
        <p:txBody>
          <a:bodyPr/>
          <a:lstStyle/>
          <a:p>
            <a:fld id="{EB241CD2-1E45-42A3-B213-66A034DF9A3B}" type="slidenum">
              <a:rPr lang="en-GB" smtClean="0"/>
              <a:t>118</a:t>
            </a:fld>
            <a:endParaRPr lang="en-GB" dirty="0"/>
          </a:p>
        </p:txBody>
      </p:sp>
    </p:spTree>
    <p:extLst>
      <p:ext uri="{BB962C8B-B14F-4D97-AF65-F5344CB8AC3E}">
        <p14:creationId xmlns:p14="http://schemas.microsoft.com/office/powerpoint/2010/main" val="7040583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D021-D1F3-32DA-08D9-3180BBACD0A5}"/>
              </a:ext>
            </a:extLst>
          </p:cNvPr>
          <p:cNvSpPr>
            <a:spLocks noGrp="1"/>
          </p:cNvSpPr>
          <p:nvPr>
            <p:ph type="title"/>
          </p:nvPr>
        </p:nvSpPr>
        <p:spPr/>
        <p:txBody>
          <a:bodyPr>
            <a:normAutofit fontScale="90000"/>
          </a:bodyPr>
          <a:lstStyle/>
          <a:p>
            <a:r>
              <a:rPr lang="en-US" dirty="0"/>
              <a:t>Difference Between Contract Prices for Renewable Energy and Dispatchable Plants</a:t>
            </a:r>
          </a:p>
        </p:txBody>
      </p:sp>
      <p:sp>
        <p:nvSpPr>
          <p:cNvPr id="3" name="Content Placeholder 2">
            <a:extLst>
              <a:ext uri="{FF2B5EF4-FFF2-40B4-BE49-F238E27FC236}">
                <a16:creationId xmlns:a16="http://schemas.microsoft.com/office/drawing/2014/main" id="{A5788C5C-9273-86C7-57A2-CAF48FC9F064}"/>
              </a:ext>
            </a:extLst>
          </p:cNvPr>
          <p:cNvSpPr>
            <a:spLocks noGrp="1"/>
          </p:cNvSpPr>
          <p:nvPr>
            <p:ph idx="1"/>
          </p:nvPr>
        </p:nvSpPr>
        <p:spPr/>
        <p:txBody>
          <a:bodyPr>
            <a:normAutofit/>
          </a:bodyPr>
          <a:lstStyle/>
          <a:p>
            <a:pPr algn="l"/>
            <a:r>
              <a:rPr lang="en-US" dirty="0"/>
              <a:t>In a dispatchable coal plant, gas plant, nuclear plant the operator controls the amount of electricity that is produced by the plant.</a:t>
            </a:r>
          </a:p>
          <a:p>
            <a:pPr algn="l"/>
            <a:r>
              <a:rPr lang="en-US" dirty="0"/>
              <a:t>In a renewable project, the amount of output comes from upstairs – wind for wind projects, solar radiation for solar projects and rainfall for hydro projects.</a:t>
            </a:r>
          </a:p>
          <a:p>
            <a:pPr algn="l"/>
            <a:r>
              <a:rPr lang="en-US" dirty="0"/>
              <a:t>For a dispatchable plant (except for merchant plants discussed below), the amount of production is controlled by the buyer and not the seller for the plant</a:t>
            </a:r>
          </a:p>
        </p:txBody>
      </p:sp>
      <p:pic>
        <p:nvPicPr>
          <p:cNvPr id="5" name="Picture 4">
            <a:extLst>
              <a:ext uri="{FF2B5EF4-FFF2-40B4-BE49-F238E27FC236}">
                <a16:creationId xmlns:a16="http://schemas.microsoft.com/office/drawing/2014/main" id="{A99EBC28-401B-6BE2-9D09-D2986DFDFBE1}"/>
              </a:ext>
            </a:extLst>
          </p:cNvPr>
          <p:cNvPicPr>
            <a:picLocks noChangeAspect="1"/>
          </p:cNvPicPr>
          <p:nvPr/>
        </p:nvPicPr>
        <p:blipFill>
          <a:blip r:embed="rId2"/>
          <a:stretch>
            <a:fillRect/>
          </a:stretch>
        </p:blipFill>
        <p:spPr>
          <a:xfrm>
            <a:off x="6920251" y="4172324"/>
            <a:ext cx="1601450" cy="1177246"/>
          </a:xfrm>
          <a:prstGeom prst="rect">
            <a:avLst/>
          </a:prstGeom>
        </p:spPr>
      </p:pic>
      <p:sp>
        <p:nvSpPr>
          <p:cNvPr id="6" name="TextBox 5">
            <a:extLst>
              <a:ext uri="{FF2B5EF4-FFF2-40B4-BE49-F238E27FC236}">
                <a16:creationId xmlns:a16="http://schemas.microsoft.com/office/drawing/2014/main" id="{DAC3B726-7009-8A0B-A70F-C851CACE98F0}"/>
              </a:ext>
            </a:extLst>
          </p:cNvPr>
          <p:cNvSpPr txBox="1"/>
          <p:nvPr/>
        </p:nvSpPr>
        <p:spPr>
          <a:xfrm>
            <a:off x="946605" y="3668340"/>
            <a:ext cx="5433441" cy="1600438"/>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If you are stupid enough to build your wind farm next to a tree, then you should realize a lower return than somebody who does not do something so stupid. This demonstrates that investors in renewable energy must take generation risk to encourage efficient development of projects. Taking resource risks makes renewable energy projects inherently more risky than dispatchable projects in a PPA context</a:t>
            </a:r>
          </a:p>
        </p:txBody>
      </p:sp>
      <p:pic>
        <p:nvPicPr>
          <p:cNvPr id="10" name="Picture 9">
            <a:extLst>
              <a:ext uri="{FF2B5EF4-FFF2-40B4-BE49-F238E27FC236}">
                <a16:creationId xmlns:a16="http://schemas.microsoft.com/office/drawing/2014/main" id="{9D929CC6-7C64-FDB2-F134-4D8890015AB1}"/>
              </a:ext>
            </a:extLst>
          </p:cNvPr>
          <p:cNvPicPr>
            <a:picLocks noChangeAspect="1"/>
          </p:cNvPicPr>
          <p:nvPr/>
        </p:nvPicPr>
        <p:blipFill>
          <a:blip r:embed="rId3"/>
          <a:stretch>
            <a:fillRect/>
          </a:stretch>
        </p:blipFill>
        <p:spPr>
          <a:xfrm>
            <a:off x="8713322" y="4172325"/>
            <a:ext cx="1910687" cy="1183543"/>
          </a:xfrm>
          <a:prstGeom prst="rect">
            <a:avLst/>
          </a:prstGeom>
        </p:spPr>
      </p:pic>
      <p:sp>
        <p:nvSpPr>
          <p:cNvPr id="4" name="Slide Number Placeholder 3">
            <a:extLst>
              <a:ext uri="{FF2B5EF4-FFF2-40B4-BE49-F238E27FC236}">
                <a16:creationId xmlns:a16="http://schemas.microsoft.com/office/drawing/2014/main" id="{6796E130-B57B-853E-D6F1-E6DFD1BEF0F2}"/>
              </a:ext>
            </a:extLst>
          </p:cNvPr>
          <p:cNvSpPr>
            <a:spLocks noGrp="1"/>
          </p:cNvSpPr>
          <p:nvPr>
            <p:ph type="sldNum" sz="quarter" idx="12"/>
          </p:nvPr>
        </p:nvSpPr>
        <p:spPr/>
        <p:txBody>
          <a:bodyPr/>
          <a:lstStyle/>
          <a:p>
            <a:fld id="{EB241CD2-1E45-42A3-B213-66A034DF9A3B}" type="slidenum">
              <a:rPr lang="en-GB" smtClean="0"/>
              <a:t>119</a:t>
            </a:fld>
            <a:endParaRPr lang="en-GB" dirty="0"/>
          </a:p>
        </p:txBody>
      </p:sp>
    </p:spTree>
    <p:extLst>
      <p:ext uri="{BB962C8B-B14F-4D97-AF65-F5344CB8AC3E}">
        <p14:creationId xmlns:p14="http://schemas.microsoft.com/office/powerpoint/2010/main" val="245557370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p:txBody>
          <a:bodyPr>
            <a:normAutofit/>
          </a:bodyPr>
          <a:lstStyle/>
          <a:p>
            <a:r>
              <a:rPr lang="en-US" dirty="0"/>
              <a:t>Renewable Project Finance Diagram </a:t>
            </a:r>
          </a:p>
        </p:txBody>
      </p:sp>
      <p:pic>
        <p:nvPicPr>
          <p:cNvPr id="9" name="Picture 8">
            <a:extLst>
              <a:ext uri="{FF2B5EF4-FFF2-40B4-BE49-F238E27FC236}">
                <a16:creationId xmlns:a16="http://schemas.microsoft.com/office/drawing/2014/main" id="{293F9370-67DD-8ED5-8411-5318712C4313}"/>
              </a:ext>
            </a:extLst>
          </p:cNvPr>
          <p:cNvPicPr>
            <a:picLocks noChangeAspect="1"/>
          </p:cNvPicPr>
          <p:nvPr/>
        </p:nvPicPr>
        <p:blipFill>
          <a:blip r:embed="rId2"/>
          <a:stretch>
            <a:fillRect/>
          </a:stretch>
        </p:blipFill>
        <p:spPr>
          <a:xfrm>
            <a:off x="1252728" y="1089107"/>
            <a:ext cx="7175679" cy="4998392"/>
          </a:xfrm>
          <a:prstGeom prst="rect">
            <a:avLst/>
          </a:prstGeom>
        </p:spPr>
      </p:pic>
      <p:sp>
        <p:nvSpPr>
          <p:cNvPr id="11" name="TextBox 10">
            <a:extLst>
              <a:ext uri="{FF2B5EF4-FFF2-40B4-BE49-F238E27FC236}">
                <a16:creationId xmlns:a16="http://schemas.microsoft.com/office/drawing/2014/main" id="{BECB8F08-7458-B30C-D0B0-D86B73116A74}"/>
              </a:ext>
            </a:extLst>
          </p:cNvPr>
          <p:cNvSpPr txBox="1"/>
          <p:nvPr/>
        </p:nvSpPr>
        <p:spPr>
          <a:xfrm>
            <a:off x="8777918" y="2276477"/>
            <a:ext cx="1851982" cy="1724024"/>
          </a:xfrm>
          <a:prstGeom prst="rect">
            <a:avLst/>
          </a:prstGeom>
          <a:solidFill>
            <a:srgbClr val="FFFF00"/>
          </a:solidFill>
        </p:spPr>
        <p:txBody>
          <a:bodyPr vert="horz" wrap="square" lIns="0" tIns="0" rIns="0" bIns="0" rtlCol="0">
            <a:noAutofit/>
          </a:bodyPr>
          <a:lstStyle/>
          <a:p>
            <a:pPr algn="l"/>
            <a:r>
              <a:rPr lang="en-US" sz="2000" dirty="0">
                <a:solidFill>
                  <a:schemeClr val="accent6">
                    <a:lumMod val="65000"/>
                    <a:lumOff val="35000"/>
                  </a:schemeClr>
                </a:solidFill>
                <a:latin typeface="Arial" panose="020B0604020202020204" pitchFamily="34" charset="0"/>
                <a:cs typeface="Arial" panose="020B0604020202020204" pitchFamily="34" charset="0"/>
              </a:rPr>
              <a:t>Big Difference is output risk where there is uncertainty for volumes sold.</a:t>
            </a:r>
          </a:p>
        </p:txBody>
      </p:sp>
      <p:sp>
        <p:nvSpPr>
          <p:cNvPr id="2" name="Slide Number Placeholder 1">
            <a:extLst>
              <a:ext uri="{FF2B5EF4-FFF2-40B4-BE49-F238E27FC236}">
                <a16:creationId xmlns:a16="http://schemas.microsoft.com/office/drawing/2014/main" id="{242DC250-5F7B-D4F3-B9E1-BDFAF03DBCC1}"/>
              </a:ext>
            </a:extLst>
          </p:cNvPr>
          <p:cNvSpPr>
            <a:spLocks noGrp="1"/>
          </p:cNvSpPr>
          <p:nvPr>
            <p:ph type="sldNum" sz="quarter" idx="12"/>
          </p:nvPr>
        </p:nvSpPr>
        <p:spPr/>
        <p:txBody>
          <a:bodyPr/>
          <a:lstStyle/>
          <a:p>
            <a:fld id="{EB241CD2-1E45-42A3-B213-66A034DF9A3B}" type="slidenum">
              <a:rPr lang="en-GB" smtClean="0"/>
              <a:t>120</a:t>
            </a:fld>
            <a:endParaRPr lang="en-GB" dirty="0"/>
          </a:p>
        </p:txBody>
      </p:sp>
    </p:spTree>
    <p:extLst>
      <p:ext uri="{BB962C8B-B14F-4D97-AF65-F5344CB8AC3E}">
        <p14:creationId xmlns:p14="http://schemas.microsoft.com/office/powerpoint/2010/main" val="258305063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A524F-9E53-74AB-886D-B02D20DF6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E71C87-E204-4B10-50A2-FF555E6B4374}"/>
              </a:ext>
            </a:extLst>
          </p:cNvPr>
          <p:cNvSpPr>
            <a:spLocks noGrp="1"/>
          </p:cNvSpPr>
          <p:nvPr>
            <p:ph type="title"/>
          </p:nvPr>
        </p:nvSpPr>
        <p:spPr/>
        <p:txBody>
          <a:bodyPr>
            <a:normAutofit fontScale="90000"/>
          </a:bodyPr>
          <a:lstStyle/>
          <a:p>
            <a:r>
              <a:rPr lang="en-US" dirty="0"/>
              <a:t>Revolution in Solar Module Prices and the Price of Polysilicon</a:t>
            </a:r>
          </a:p>
        </p:txBody>
      </p:sp>
      <p:pic>
        <p:nvPicPr>
          <p:cNvPr id="6" name="Picture 5">
            <a:extLst>
              <a:ext uri="{FF2B5EF4-FFF2-40B4-BE49-F238E27FC236}">
                <a16:creationId xmlns:a16="http://schemas.microsoft.com/office/drawing/2014/main" id="{0D7853C1-24A9-EF04-7410-78B628A4968E}"/>
              </a:ext>
            </a:extLst>
          </p:cNvPr>
          <p:cNvPicPr>
            <a:picLocks noChangeAspect="1"/>
          </p:cNvPicPr>
          <p:nvPr/>
        </p:nvPicPr>
        <p:blipFill>
          <a:blip r:embed="rId2"/>
          <a:stretch>
            <a:fillRect/>
          </a:stretch>
        </p:blipFill>
        <p:spPr>
          <a:xfrm>
            <a:off x="5971306" y="1256172"/>
            <a:ext cx="4182344" cy="4272299"/>
          </a:xfrm>
          <a:prstGeom prst="rect">
            <a:avLst/>
          </a:prstGeom>
        </p:spPr>
      </p:pic>
      <p:pic>
        <p:nvPicPr>
          <p:cNvPr id="4" name="Picture 3">
            <a:extLst>
              <a:ext uri="{FF2B5EF4-FFF2-40B4-BE49-F238E27FC236}">
                <a16:creationId xmlns:a16="http://schemas.microsoft.com/office/drawing/2014/main" id="{88706CFE-2DB5-3CCB-2E37-BEAF716991B7}"/>
              </a:ext>
            </a:extLst>
          </p:cNvPr>
          <p:cNvPicPr>
            <a:picLocks noChangeAspect="1"/>
          </p:cNvPicPr>
          <p:nvPr/>
        </p:nvPicPr>
        <p:blipFill>
          <a:blip r:embed="rId3"/>
          <a:stretch>
            <a:fillRect/>
          </a:stretch>
        </p:blipFill>
        <p:spPr>
          <a:xfrm>
            <a:off x="1504950" y="1302795"/>
            <a:ext cx="3726963" cy="4225680"/>
          </a:xfrm>
          <a:prstGeom prst="rect">
            <a:avLst/>
          </a:prstGeom>
        </p:spPr>
      </p:pic>
      <p:sp>
        <p:nvSpPr>
          <p:cNvPr id="5" name="Slide Number Placeholder 4">
            <a:extLst>
              <a:ext uri="{FF2B5EF4-FFF2-40B4-BE49-F238E27FC236}">
                <a16:creationId xmlns:a16="http://schemas.microsoft.com/office/drawing/2014/main" id="{35948CB0-F650-8201-119C-8D7F3BF41FFF}"/>
              </a:ext>
            </a:extLst>
          </p:cNvPr>
          <p:cNvSpPr>
            <a:spLocks noGrp="1"/>
          </p:cNvSpPr>
          <p:nvPr>
            <p:ph type="sldNum" sz="quarter" idx="12"/>
          </p:nvPr>
        </p:nvSpPr>
        <p:spPr/>
        <p:txBody>
          <a:bodyPr/>
          <a:lstStyle/>
          <a:p>
            <a:fld id="{EB241CD2-1E45-42A3-B213-66A034DF9A3B}" type="slidenum">
              <a:rPr lang="en-GB" smtClean="0"/>
              <a:t>121</a:t>
            </a:fld>
            <a:endParaRPr lang="en-GB" dirty="0"/>
          </a:p>
        </p:txBody>
      </p:sp>
    </p:spTree>
    <p:extLst>
      <p:ext uri="{BB962C8B-B14F-4D97-AF65-F5344CB8AC3E}">
        <p14:creationId xmlns:p14="http://schemas.microsoft.com/office/powerpoint/2010/main" val="330939072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0BE05-49E9-2C49-E2DF-E6D277213CD4}"/>
              </a:ext>
            </a:extLst>
          </p:cNvPr>
          <p:cNvSpPr>
            <a:spLocks noGrp="1"/>
          </p:cNvSpPr>
          <p:nvPr>
            <p:ph type="title"/>
          </p:nvPr>
        </p:nvSpPr>
        <p:spPr/>
        <p:txBody>
          <a:bodyPr/>
          <a:lstStyle/>
          <a:p>
            <a:r>
              <a:rPr lang="en-US" dirty="0"/>
              <a:t>How to Encourage Renewable Energy</a:t>
            </a:r>
          </a:p>
        </p:txBody>
      </p:sp>
      <p:sp>
        <p:nvSpPr>
          <p:cNvPr id="3" name="Content Placeholder 2">
            <a:extLst>
              <a:ext uri="{FF2B5EF4-FFF2-40B4-BE49-F238E27FC236}">
                <a16:creationId xmlns:a16="http://schemas.microsoft.com/office/drawing/2014/main" id="{C6809EBE-2590-4BDA-FCE1-D6502B39998B}"/>
              </a:ext>
            </a:extLst>
          </p:cNvPr>
          <p:cNvSpPr>
            <a:spLocks noGrp="1"/>
          </p:cNvSpPr>
          <p:nvPr>
            <p:ph idx="1"/>
          </p:nvPr>
        </p:nvSpPr>
        <p:spPr>
          <a:xfrm>
            <a:off x="406400" y="1209675"/>
            <a:ext cx="11088915" cy="4693104"/>
          </a:xfrm>
        </p:spPr>
        <p:txBody>
          <a:bodyPr/>
          <a:lstStyle/>
          <a:p>
            <a:r>
              <a:rPr lang="en-US" dirty="0"/>
              <a:t>Tariffs with Single Price (Feed-in and PPA bids)</a:t>
            </a:r>
          </a:p>
          <a:p>
            <a:r>
              <a:rPr lang="en-US" dirty="0"/>
              <a:t>Initial Subsidy (Joke about coal producing electricity from coal; solar from subsidies)</a:t>
            </a:r>
          </a:p>
          <a:p>
            <a:r>
              <a:rPr lang="en-US" dirty="0"/>
              <a:t>Merchant not selected</a:t>
            </a:r>
          </a:p>
          <a:p>
            <a:r>
              <a:rPr lang="en-US" dirty="0"/>
              <a:t>Capacity payment does not make sense</a:t>
            </a:r>
          </a:p>
          <a:p>
            <a:r>
              <a:rPr lang="en-US" dirty="0"/>
              <a:t>Output based contract; shorter life than economic life; no inflation risk</a:t>
            </a:r>
          </a:p>
        </p:txBody>
      </p:sp>
      <p:sp>
        <p:nvSpPr>
          <p:cNvPr id="4" name="Slide Number Placeholder 3">
            <a:extLst>
              <a:ext uri="{FF2B5EF4-FFF2-40B4-BE49-F238E27FC236}">
                <a16:creationId xmlns:a16="http://schemas.microsoft.com/office/drawing/2014/main" id="{A06F4F69-83C2-3F27-6A6A-1526D695524C}"/>
              </a:ext>
            </a:extLst>
          </p:cNvPr>
          <p:cNvSpPr>
            <a:spLocks noGrp="1"/>
          </p:cNvSpPr>
          <p:nvPr>
            <p:ph type="sldNum" sz="quarter" idx="12"/>
          </p:nvPr>
        </p:nvSpPr>
        <p:spPr/>
        <p:txBody>
          <a:bodyPr/>
          <a:lstStyle/>
          <a:p>
            <a:fld id="{EB241CD2-1E45-42A3-B213-66A034DF9A3B}" type="slidenum">
              <a:rPr lang="en-GB" smtClean="0"/>
              <a:t>122</a:t>
            </a:fld>
            <a:endParaRPr lang="en-GB" dirty="0"/>
          </a:p>
        </p:txBody>
      </p:sp>
      <p:pic>
        <p:nvPicPr>
          <p:cNvPr id="6" name="Picture 5">
            <a:extLst>
              <a:ext uri="{FF2B5EF4-FFF2-40B4-BE49-F238E27FC236}">
                <a16:creationId xmlns:a16="http://schemas.microsoft.com/office/drawing/2014/main" id="{9F1B0A6A-E922-C942-9E25-204192A0FE7B}"/>
              </a:ext>
            </a:extLst>
          </p:cNvPr>
          <p:cNvPicPr>
            <a:picLocks noChangeAspect="1"/>
          </p:cNvPicPr>
          <p:nvPr/>
        </p:nvPicPr>
        <p:blipFill>
          <a:blip r:embed="rId2"/>
          <a:stretch>
            <a:fillRect/>
          </a:stretch>
        </p:blipFill>
        <p:spPr>
          <a:xfrm>
            <a:off x="2133547" y="3827569"/>
            <a:ext cx="2286053" cy="1759050"/>
          </a:xfrm>
          <a:prstGeom prst="rect">
            <a:avLst/>
          </a:prstGeom>
        </p:spPr>
      </p:pic>
      <p:pic>
        <p:nvPicPr>
          <p:cNvPr id="8" name="Picture 7" descr="The diagram shows a colorful gauge with a green background, indicating a high level of efficiency, with a black and yellow segment, suggesting areas for improvement.&#10;&#10;AI-generated content may be incorrect.">
            <a:extLst>
              <a:ext uri="{FF2B5EF4-FFF2-40B4-BE49-F238E27FC236}">
                <a16:creationId xmlns:a16="http://schemas.microsoft.com/office/drawing/2014/main" id="{8F360BB1-06A9-3315-D022-0C350B1EDA7F}"/>
              </a:ext>
            </a:extLst>
          </p:cNvPr>
          <p:cNvPicPr>
            <a:picLocks noChangeAspect="1"/>
          </p:cNvPicPr>
          <p:nvPr/>
        </p:nvPicPr>
        <p:blipFill>
          <a:blip r:embed="rId3"/>
          <a:stretch>
            <a:fillRect/>
          </a:stretch>
        </p:blipFill>
        <p:spPr>
          <a:xfrm>
            <a:off x="5991225" y="3828257"/>
            <a:ext cx="2652475" cy="1754609"/>
          </a:xfrm>
          <a:prstGeom prst="rect">
            <a:avLst/>
          </a:prstGeom>
        </p:spPr>
      </p:pic>
    </p:spTree>
    <p:extLst>
      <p:ext uri="{BB962C8B-B14F-4D97-AF65-F5344CB8AC3E}">
        <p14:creationId xmlns:p14="http://schemas.microsoft.com/office/powerpoint/2010/main" val="399993667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13361-4011-E94E-DB68-6A0F726ED292}"/>
              </a:ext>
            </a:extLst>
          </p:cNvPr>
          <p:cNvSpPr>
            <a:spLocks noGrp="1"/>
          </p:cNvSpPr>
          <p:nvPr>
            <p:ph type="title"/>
          </p:nvPr>
        </p:nvSpPr>
        <p:spPr/>
        <p:txBody>
          <a:bodyPr/>
          <a:lstStyle/>
          <a:p>
            <a:r>
              <a:rPr lang="en-US" dirty="0"/>
              <a:t>Risk Allocation with Availability and Output Projects</a:t>
            </a:r>
          </a:p>
        </p:txBody>
      </p:sp>
      <p:sp>
        <p:nvSpPr>
          <p:cNvPr id="4" name="Slide Number Placeholder 3">
            <a:extLst>
              <a:ext uri="{FF2B5EF4-FFF2-40B4-BE49-F238E27FC236}">
                <a16:creationId xmlns:a16="http://schemas.microsoft.com/office/drawing/2014/main" id="{BBC5CAA2-7E41-12BB-485E-05F15D9FAE3F}"/>
              </a:ext>
            </a:extLst>
          </p:cNvPr>
          <p:cNvSpPr>
            <a:spLocks noGrp="1"/>
          </p:cNvSpPr>
          <p:nvPr>
            <p:ph type="sldNum" sz="quarter" idx="12"/>
          </p:nvPr>
        </p:nvSpPr>
        <p:spPr/>
        <p:txBody>
          <a:bodyPr/>
          <a:lstStyle/>
          <a:p>
            <a:fld id="{EB241CD2-1E45-42A3-B213-66A034DF9A3B}" type="slidenum">
              <a:rPr lang="en-GB" smtClean="0"/>
              <a:t>123</a:t>
            </a:fld>
            <a:endParaRPr lang="en-GB" dirty="0"/>
          </a:p>
        </p:txBody>
      </p:sp>
      <p:pic>
        <p:nvPicPr>
          <p:cNvPr id="5" name="Content Placeholder 4">
            <a:extLst>
              <a:ext uri="{FF2B5EF4-FFF2-40B4-BE49-F238E27FC236}">
                <a16:creationId xmlns:a16="http://schemas.microsoft.com/office/drawing/2014/main" id="{D46E19DC-7CFC-7FB5-B84F-2647637B64A1}"/>
              </a:ext>
            </a:extLst>
          </p:cNvPr>
          <p:cNvPicPr>
            <a:picLocks noGrp="1" noChangeAspect="1"/>
          </p:cNvPicPr>
          <p:nvPr>
            <p:ph idx="1"/>
          </p:nvPr>
        </p:nvPicPr>
        <p:blipFill>
          <a:blip r:embed="rId2"/>
          <a:stretch>
            <a:fillRect/>
          </a:stretch>
        </p:blipFill>
        <p:spPr>
          <a:xfrm>
            <a:off x="266700" y="857251"/>
            <a:ext cx="8792731" cy="2898773"/>
          </a:xfrm>
          <a:prstGeom prst="rect">
            <a:avLst/>
          </a:prstGeom>
        </p:spPr>
      </p:pic>
      <p:pic>
        <p:nvPicPr>
          <p:cNvPr id="6" name="Picture 5">
            <a:extLst>
              <a:ext uri="{FF2B5EF4-FFF2-40B4-BE49-F238E27FC236}">
                <a16:creationId xmlns:a16="http://schemas.microsoft.com/office/drawing/2014/main" id="{2F37E8A4-AAF8-D9AF-5903-C7A64DED6F26}"/>
              </a:ext>
            </a:extLst>
          </p:cNvPr>
          <p:cNvPicPr>
            <a:picLocks noChangeAspect="1"/>
          </p:cNvPicPr>
          <p:nvPr/>
        </p:nvPicPr>
        <p:blipFill>
          <a:blip r:embed="rId3"/>
          <a:stretch>
            <a:fillRect/>
          </a:stretch>
        </p:blipFill>
        <p:spPr>
          <a:xfrm>
            <a:off x="3854049" y="3968497"/>
            <a:ext cx="8271330" cy="2768598"/>
          </a:xfrm>
          <a:prstGeom prst="rect">
            <a:avLst/>
          </a:prstGeom>
        </p:spPr>
      </p:pic>
    </p:spTree>
    <p:extLst>
      <p:ext uri="{BB962C8B-B14F-4D97-AF65-F5344CB8AC3E}">
        <p14:creationId xmlns:p14="http://schemas.microsoft.com/office/powerpoint/2010/main" val="234719033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4ECB8-E3DE-FA94-E9F1-5A79C5314039}"/>
              </a:ext>
            </a:extLst>
          </p:cNvPr>
          <p:cNvSpPr>
            <a:spLocks noGrp="1"/>
          </p:cNvSpPr>
          <p:nvPr>
            <p:ph type="title"/>
          </p:nvPr>
        </p:nvSpPr>
        <p:spPr/>
        <p:txBody>
          <a:bodyPr/>
          <a:lstStyle/>
          <a:p>
            <a:r>
              <a:rPr lang="en-US"/>
              <a:t>Average Solar by Year – Little Variation</a:t>
            </a:r>
          </a:p>
        </p:txBody>
      </p:sp>
      <p:sp>
        <p:nvSpPr>
          <p:cNvPr id="3" name="Content Placeholder 2">
            <a:extLst>
              <a:ext uri="{FF2B5EF4-FFF2-40B4-BE49-F238E27FC236}">
                <a16:creationId xmlns:a16="http://schemas.microsoft.com/office/drawing/2014/main" id="{6FD69381-5141-1CBE-69E8-A5EE6FE3A194}"/>
              </a:ext>
            </a:extLst>
          </p:cNvPr>
          <p:cNvSpPr>
            <a:spLocks noGrp="1"/>
          </p:cNvSpPr>
          <p:nvPr>
            <p:ph idx="1"/>
          </p:nvPr>
        </p:nvSpPr>
        <p:spPr>
          <a:xfrm>
            <a:off x="406400" y="1191387"/>
            <a:ext cx="11088915" cy="4693104"/>
          </a:xfrm>
        </p:spPr>
        <p:txBody>
          <a:bodyPr/>
          <a:lstStyle/>
          <a:p>
            <a:r>
              <a:rPr lang="en-US" dirty="0"/>
              <a:t>You can see the lack of variation in solar from year to year.</a:t>
            </a:r>
          </a:p>
          <a:p>
            <a:r>
              <a:rPr lang="en-US" dirty="0"/>
              <a:t>Standard deviation allows you to compute P90 with NORINV. </a:t>
            </a:r>
          </a:p>
          <a:p>
            <a:r>
              <a:rPr lang="en-US" dirty="0"/>
              <a:t>This is not meant to be too technical</a:t>
            </a:r>
          </a:p>
        </p:txBody>
      </p:sp>
      <p:pic>
        <p:nvPicPr>
          <p:cNvPr id="5" name="Picture 4">
            <a:extLst>
              <a:ext uri="{FF2B5EF4-FFF2-40B4-BE49-F238E27FC236}">
                <a16:creationId xmlns:a16="http://schemas.microsoft.com/office/drawing/2014/main" id="{F191BD0D-22A6-9EE4-C19C-FB3566A7ABA0}"/>
              </a:ext>
            </a:extLst>
          </p:cNvPr>
          <p:cNvPicPr>
            <a:picLocks noChangeAspect="1"/>
          </p:cNvPicPr>
          <p:nvPr/>
        </p:nvPicPr>
        <p:blipFill>
          <a:blip r:embed="rId2"/>
          <a:stretch>
            <a:fillRect/>
          </a:stretch>
        </p:blipFill>
        <p:spPr>
          <a:xfrm>
            <a:off x="5813778" y="2158407"/>
            <a:ext cx="5260879" cy="3847508"/>
          </a:xfrm>
          <a:prstGeom prst="rect">
            <a:avLst/>
          </a:prstGeom>
        </p:spPr>
      </p:pic>
      <p:sp>
        <p:nvSpPr>
          <p:cNvPr id="4" name="TextBox 3">
            <a:extLst>
              <a:ext uri="{FF2B5EF4-FFF2-40B4-BE49-F238E27FC236}">
                <a16:creationId xmlns:a16="http://schemas.microsoft.com/office/drawing/2014/main" id="{3CC8F2B0-3BE2-4243-6552-9CAB91DC4B13}"/>
              </a:ext>
            </a:extLst>
          </p:cNvPr>
          <p:cNvSpPr txBox="1"/>
          <p:nvPr/>
        </p:nvSpPr>
        <p:spPr>
          <a:xfrm>
            <a:off x="2039112" y="3101837"/>
            <a:ext cx="2239684" cy="2308324"/>
          </a:xfrm>
          <a:prstGeom prst="rect">
            <a:avLst/>
          </a:prstGeom>
          <a:solidFill>
            <a:srgbClr val="FFFF00"/>
          </a:solidFill>
        </p:spPr>
        <p:txBody>
          <a:bodyPr wrap="square" rtlCol="0">
            <a:spAutoFit/>
          </a:bodyPr>
          <a:lstStyle/>
          <a:p>
            <a:r>
              <a:rPr lang="en-US" dirty="0">
                <a:solidFill>
                  <a:schemeClr val="accent6">
                    <a:lumMod val="65000"/>
                    <a:lumOff val="35000"/>
                  </a:schemeClr>
                </a:solidFill>
                <a:latin typeface="Arial" panose="020B0604020202020204" pitchFamily="34" charset="0"/>
                <a:cs typeface="Arial" panose="020B0604020202020204" pitchFamily="34" charset="0"/>
              </a:rPr>
              <a:t>This risk is easy, and it is mean reverting. </a:t>
            </a:r>
          </a:p>
          <a:p>
            <a:endParaRPr lang="en-US" dirty="0">
              <a:solidFill>
                <a:schemeClr val="accent6">
                  <a:lumMod val="65000"/>
                  <a:lumOff val="35000"/>
                </a:schemeClr>
              </a:solidFill>
              <a:latin typeface="Arial" panose="020B0604020202020204" pitchFamily="34" charset="0"/>
              <a:cs typeface="Arial" panose="020B0604020202020204" pitchFamily="34" charset="0"/>
            </a:endParaRPr>
          </a:p>
          <a:p>
            <a:r>
              <a:rPr lang="en-US" dirty="0">
                <a:solidFill>
                  <a:schemeClr val="accent6">
                    <a:lumMod val="65000"/>
                    <a:lumOff val="35000"/>
                  </a:schemeClr>
                </a:solidFill>
                <a:latin typeface="Arial" panose="020B0604020202020204" pitchFamily="34" charset="0"/>
                <a:cs typeface="Arial" panose="020B0604020202020204" pitchFamily="34" charset="0"/>
              </a:rPr>
              <a:t>The technical risks discussed next are much more important</a:t>
            </a:r>
          </a:p>
        </p:txBody>
      </p:sp>
      <p:sp>
        <p:nvSpPr>
          <p:cNvPr id="6" name="Slide Number Placeholder 5">
            <a:extLst>
              <a:ext uri="{FF2B5EF4-FFF2-40B4-BE49-F238E27FC236}">
                <a16:creationId xmlns:a16="http://schemas.microsoft.com/office/drawing/2014/main" id="{B766D9CD-1FEC-C7CE-C195-6002AB643A9F}"/>
              </a:ext>
            </a:extLst>
          </p:cNvPr>
          <p:cNvSpPr>
            <a:spLocks noGrp="1"/>
          </p:cNvSpPr>
          <p:nvPr>
            <p:ph type="sldNum" sz="quarter" idx="12"/>
          </p:nvPr>
        </p:nvSpPr>
        <p:spPr/>
        <p:txBody>
          <a:bodyPr/>
          <a:lstStyle/>
          <a:p>
            <a:fld id="{EB241CD2-1E45-42A3-B213-66A034DF9A3B}" type="slidenum">
              <a:rPr lang="en-GB" smtClean="0"/>
              <a:t>124</a:t>
            </a:fld>
            <a:endParaRPr lang="en-GB" dirty="0"/>
          </a:p>
        </p:txBody>
      </p:sp>
    </p:spTree>
    <p:extLst>
      <p:ext uri="{BB962C8B-B14F-4D97-AF65-F5344CB8AC3E}">
        <p14:creationId xmlns:p14="http://schemas.microsoft.com/office/powerpoint/2010/main" val="218524599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ECE9F-32FD-6E5E-DB3F-141879C83D59}"/>
              </a:ext>
            </a:extLst>
          </p:cNvPr>
          <p:cNvSpPr>
            <a:spLocks noGrp="1"/>
          </p:cNvSpPr>
          <p:nvPr>
            <p:ph type="title"/>
          </p:nvPr>
        </p:nvSpPr>
        <p:spPr/>
        <p:txBody>
          <a:bodyPr/>
          <a:lstStyle/>
          <a:p>
            <a:r>
              <a:rPr lang="en-US"/>
              <a:t>Offshore Wind by Year in Oman</a:t>
            </a:r>
          </a:p>
        </p:txBody>
      </p:sp>
      <p:pic>
        <p:nvPicPr>
          <p:cNvPr id="6" name="Picture 5">
            <a:extLst>
              <a:ext uri="{FF2B5EF4-FFF2-40B4-BE49-F238E27FC236}">
                <a16:creationId xmlns:a16="http://schemas.microsoft.com/office/drawing/2014/main" id="{2388613E-7A93-C961-36C4-E0C32116882C}"/>
              </a:ext>
            </a:extLst>
          </p:cNvPr>
          <p:cNvPicPr>
            <a:picLocks noChangeAspect="1"/>
          </p:cNvPicPr>
          <p:nvPr/>
        </p:nvPicPr>
        <p:blipFill>
          <a:blip r:embed="rId2"/>
          <a:stretch>
            <a:fillRect/>
          </a:stretch>
        </p:blipFill>
        <p:spPr>
          <a:xfrm>
            <a:off x="348996" y="1619572"/>
            <a:ext cx="5466588" cy="4023606"/>
          </a:xfrm>
          <a:prstGeom prst="rect">
            <a:avLst/>
          </a:prstGeom>
        </p:spPr>
      </p:pic>
      <p:sp>
        <p:nvSpPr>
          <p:cNvPr id="5" name="Slide Number Placeholder 4">
            <a:extLst>
              <a:ext uri="{FF2B5EF4-FFF2-40B4-BE49-F238E27FC236}">
                <a16:creationId xmlns:a16="http://schemas.microsoft.com/office/drawing/2014/main" id="{FE0E1B71-710F-0793-134E-5BB3EA13F308}"/>
              </a:ext>
            </a:extLst>
          </p:cNvPr>
          <p:cNvSpPr>
            <a:spLocks noGrp="1"/>
          </p:cNvSpPr>
          <p:nvPr>
            <p:ph type="sldNum" sz="quarter" idx="12"/>
          </p:nvPr>
        </p:nvSpPr>
        <p:spPr/>
        <p:txBody>
          <a:bodyPr/>
          <a:lstStyle/>
          <a:p>
            <a:fld id="{EB241CD2-1E45-42A3-B213-66A034DF9A3B}" type="slidenum">
              <a:rPr lang="en-GB" smtClean="0"/>
              <a:t>125</a:t>
            </a:fld>
            <a:endParaRPr lang="en-GB" dirty="0"/>
          </a:p>
        </p:txBody>
      </p:sp>
      <p:pic>
        <p:nvPicPr>
          <p:cNvPr id="57347"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291072" y="1619572"/>
            <a:ext cx="5341746" cy="3882945"/>
          </a:xfrm>
        </p:spPr>
      </p:pic>
    </p:spTree>
    <p:extLst>
      <p:ext uri="{BB962C8B-B14F-4D97-AF65-F5344CB8AC3E}">
        <p14:creationId xmlns:p14="http://schemas.microsoft.com/office/powerpoint/2010/main" val="12906991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DA0E4-D168-DCA4-87F8-D2499B54F3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5A3BCF-8C57-E73D-DDA7-E415B298129E}"/>
              </a:ext>
            </a:extLst>
          </p:cNvPr>
          <p:cNvSpPr>
            <a:spLocks noGrp="1"/>
          </p:cNvSpPr>
          <p:nvPr>
            <p:ph type="title"/>
          </p:nvPr>
        </p:nvSpPr>
        <p:spPr/>
        <p:txBody>
          <a:bodyPr/>
          <a:lstStyle/>
          <a:p>
            <a:r>
              <a:rPr lang="en-US" dirty="0"/>
              <a:t>Wind Resource and Power Curves</a:t>
            </a:r>
          </a:p>
        </p:txBody>
      </p:sp>
      <p:sp>
        <p:nvSpPr>
          <p:cNvPr id="3" name="Content Placeholder 2">
            <a:extLst>
              <a:ext uri="{FF2B5EF4-FFF2-40B4-BE49-F238E27FC236}">
                <a16:creationId xmlns:a16="http://schemas.microsoft.com/office/drawing/2014/main" id="{AAC28F16-D642-A0F0-91DD-1DB4D1019F79}"/>
              </a:ext>
            </a:extLst>
          </p:cNvPr>
          <p:cNvSpPr>
            <a:spLocks noGrp="1"/>
          </p:cNvSpPr>
          <p:nvPr>
            <p:ph idx="1"/>
          </p:nvPr>
        </p:nvSpPr>
        <p:spPr>
          <a:xfrm>
            <a:off x="406400" y="1209675"/>
            <a:ext cx="5689599" cy="4532757"/>
          </a:xfrm>
        </p:spPr>
        <p:txBody>
          <a:bodyPr/>
          <a:lstStyle/>
          <a:p>
            <a:pPr algn="l"/>
            <a:r>
              <a:rPr lang="en-US" dirty="0"/>
              <a:t>For wind, there is more uncertainty in volumes and in cash flow because the relationship between the resource (wind speed) and the output is not linear.</a:t>
            </a:r>
          </a:p>
          <a:p>
            <a:pPr algn="l"/>
            <a:r>
              <a:rPr lang="en-US" dirty="0"/>
              <a:t>Further, being able to get precise numbers on wind speeds is more difficult than for solar.</a:t>
            </a:r>
          </a:p>
          <a:p>
            <a:pPr algn="l"/>
            <a:r>
              <a:rPr lang="en-US" dirty="0"/>
              <a:t>Wind speed data now available on PVGIS</a:t>
            </a:r>
          </a:p>
          <a:p>
            <a:pPr algn="l"/>
            <a:endParaRPr lang="en-US" dirty="0"/>
          </a:p>
        </p:txBody>
      </p:sp>
      <p:sp>
        <p:nvSpPr>
          <p:cNvPr id="4" name="Slide Number Placeholder 3">
            <a:extLst>
              <a:ext uri="{FF2B5EF4-FFF2-40B4-BE49-F238E27FC236}">
                <a16:creationId xmlns:a16="http://schemas.microsoft.com/office/drawing/2014/main" id="{22BB5423-4AC5-9BE1-5B07-43ED90820CA9}"/>
              </a:ext>
            </a:extLst>
          </p:cNvPr>
          <p:cNvSpPr>
            <a:spLocks noGrp="1"/>
          </p:cNvSpPr>
          <p:nvPr>
            <p:ph type="sldNum" sz="quarter" idx="12"/>
          </p:nvPr>
        </p:nvSpPr>
        <p:spPr/>
        <p:txBody>
          <a:bodyPr/>
          <a:lstStyle/>
          <a:p>
            <a:fld id="{EB241CD2-1E45-42A3-B213-66A034DF9A3B}" type="slidenum">
              <a:rPr lang="en-GB" smtClean="0"/>
              <a:t>126</a:t>
            </a:fld>
            <a:endParaRPr lang="en-GB" dirty="0"/>
          </a:p>
        </p:txBody>
      </p:sp>
      <p:pic>
        <p:nvPicPr>
          <p:cNvPr id="7" name="Picture 6">
            <a:extLst>
              <a:ext uri="{FF2B5EF4-FFF2-40B4-BE49-F238E27FC236}">
                <a16:creationId xmlns:a16="http://schemas.microsoft.com/office/drawing/2014/main" id="{F83307C6-3C57-BEA6-AAEF-421018C1E8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4345" y="1686912"/>
            <a:ext cx="5050970" cy="3688010"/>
          </a:xfrm>
          <a:prstGeom prst="rect">
            <a:avLst/>
          </a:prstGeom>
        </p:spPr>
      </p:pic>
      <p:pic>
        <p:nvPicPr>
          <p:cNvPr id="6" name="Picture 5">
            <a:extLst>
              <a:ext uri="{FF2B5EF4-FFF2-40B4-BE49-F238E27FC236}">
                <a16:creationId xmlns:a16="http://schemas.microsoft.com/office/drawing/2014/main" id="{4014DCEE-BF1E-A001-84A9-0E690614DF16}"/>
              </a:ext>
            </a:extLst>
          </p:cNvPr>
          <p:cNvPicPr>
            <a:picLocks noChangeAspect="1" noChangeArrowheads="1"/>
          </p:cNvPicPr>
          <p:nvPr/>
        </p:nvPicPr>
        <p:blipFill>
          <a:blip r:embed="rId3" cstate="print"/>
          <a:srcRect/>
          <a:stretch>
            <a:fillRect/>
          </a:stretch>
        </p:blipFill>
        <p:spPr bwMode="auto">
          <a:xfrm>
            <a:off x="1425852" y="3733800"/>
            <a:ext cx="3163134" cy="2235200"/>
          </a:xfrm>
          <a:prstGeom prst="rect">
            <a:avLst/>
          </a:prstGeom>
          <a:noFill/>
          <a:ln w="9525">
            <a:noFill/>
            <a:miter lim="800000"/>
            <a:headEnd/>
            <a:tailEnd/>
          </a:ln>
        </p:spPr>
      </p:pic>
    </p:spTree>
    <p:extLst>
      <p:ext uri="{BB962C8B-B14F-4D97-AF65-F5344CB8AC3E}">
        <p14:creationId xmlns:p14="http://schemas.microsoft.com/office/powerpoint/2010/main" val="20789180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ctrTitle"/>
          </p:nvPr>
        </p:nvSpPr>
        <p:spPr/>
        <p:txBody>
          <a:bodyPr>
            <a:normAutofit fontScale="90000"/>
          </a:bodyPr>
          <a:lstStyle/>
          <a:p>
            <a:r>
              <a:rPr lang="en-US" dirty="0"/>
              <a:t>Nightmare Graph and Missing the P90 – Fitch Report</a:t>
            </a:r>
          </a:p>
        </p:txBody>
      </p:sp>
      <p:pic>
        <p:nvPicPr>
          <p:cNvPr id="138243" name="Picture 4"/>
          <p:cNvPicPr>
            <a:picLocks noGrp="1" noChangeAspect="1" noChangeArrowheads="1"/>
          </p:cNvPicPr>
          <p:nvPr>
            <p:ph idx="4294967295"/>
          </p:nvPr>
        </p:nvPicPr>
        <p:blipFill>
          <a:blip r:embed="rId2" cstate="print"/>
          <a:srcRect/>
          <a:stretch>
            <a:fillRect/>
          </a:stretch>
        </p:blipFill>
        <p:spPr>
          <a:xfrm>
            <a:off x="760320" y="1403418"/>
            <a:ext cx="7745506" cy="5272973"/>
          </a:xfrm>
          <a:noFill/>
        </p:spPr>
      </p:pic>
      <p:sp>
        <p:nvSpPr>
          <p:cNvPr id="2" name="TextBox 1">
            <a:extLst>
              <a:ext uri="{FF2B5EF4-FFF2-40B4-BE49-F238E27FC236}">
                <a16:creationId xmlns:a16="http://schemas.microsoft.com/office/drawing/2014/main" id="{4A54FC5A-7E99-23DD-DD44-9891880DA437}"/>
              </a:ext>
            </a:extLst>
          </p:cNvPr>
          <p:cNvSpPr txBox="1"/>
          <p:nvPr/>
        </p:nvSpPr>
        <p:spPr>
          <a:xfrm>
            <a:off x="9229725" y="2047875"/>
            <a:ext cx="2626432" cy="2031325"/>
          </a:xfrm>
          <a:prstGeom prst="rect">
            <a:avLst/>
          </a:prstGeom>
          <a:solidFill>
            <a:srgbClr val="FFFF00"/>
          </a:solidFill>
        </p:spPr>
        <p:txBody>
          <a:bodyPr wrap="square" rtlCol="0">
            <a:spAutoFit/>
          </a:bodyPr>
          <a:lstStyle/>
          <a:p>
            <a:r>
              <a:rPr lang="en-US" dirty="0"/>
              <a:t>Question</a:t>
            </a:r>
          </a:p>
          <a:p>
            <a:endParaRPr lang="en-US" dirty="0"/>
          </a:p>
          <a:p>
            <a:r>
              <a:rPr lang="en-US" dirty="0"/>
              <a:t>Which is the P50</a:t>
            </a:r>
          </a:p>
          <a:p>
            <a:endParaRPr lang="en-US" dirty="0"/>
          </a:p>
          <a:p>
            <a:r>
              <a:rPr lang="en-US" dirty="0"/>
              <a:t>Which is P90</a:t>
            </a:r>
          </a:p>
          <a:p>
            <a:endParaRPr lang="en-US" dirty="0"/>
          </a:p>
          <a:p>
            <a:r>
              <a:rPr lang="en-US" dirty="0"/>
              <a:t>Which is Actual</a:t>
            </a:r>
          </a:p>
        </p:txBody>
      </p:sp>
    </p:spTree>
    <p:extLst>
      <p:ext uri="{BB962C8B-B14F-4D97-AF65-F5344CB8AC3E}">
        <p14:creationId xmlns:p14="http://schemas.microsoft.com/office/powerpoint/2010/main" val="304805147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dirty="0"/>
              <a:t>Forecast of Traffic Volumes</a:t>
            </a:r>
          </a:p>
        </p:txBody>
      </p:sp>
      <p:sp>
        <p:nvSpPr>
          <p:cNvPr id="65539" name="Rectangle 3"/>
          <p:cNvSpPr>
            <a:spLocks noGrp="1" noChangeArrowheads="1"/>
          </p:cNvSpPr>
          <p:nvPr>
            <p:ph type="body" idx="1"/>
          </p:nvPr>
        </p:nvSpPr>
        <p:spPr/>
        <p:txBody>
          <a:bodyPr/>
          <a:lstStyle/>
          <a:p>
            <a:r>
              <a:rPr lang="en-US" sz="1800" dirty="0"/>
              <a:t>Traffic study was performed by Wilbur Smith – well known forecasting company for traffic studies.</a:t>
            </a:r>
          </a:p>
          <a:p>
            <a:pPr lvl="1"/>
            <a:r>
              <a:rPr lang="en-US" sz="1600" dirty="0"/>
              <a:t>Studied traffic across the tunnel from 1964-1985</a:t>
            </a:r>
          </a:p>
          <a:p>
            <a:pPr lvl="1"/>
            <a:r>
              <a:rPr lang="en-US" sz="1600" dirty="0"/>
              <a:t>Interviewed Ferry companies and asked “complex questions that we did not understand.”</a:t>
            </a:r>
          </a:p>
          <a:p>
            <a:pPr lvl="1"/>
            <a:r>
              <a:rPr lang="en-US" sz="1600" dirty="0"/>
              <a:t>Overall prediction of traffic was reasonable, but did not forecast bloody price war.</a:t>
            </a:r>
          </a:p>
          <a:p>
            <a:r>
              <a:rPr lang="en-US" sz="1800" dirty="0"/>
              <a:t>Similarly, Warburg said it expected the number of passengers crossing the channel to jump to 125 million in 2003 from 76.5 million last year. The tunnel would provide almost all the growth. </a:t>
            </a:r>
          </a:p>
          <a:p>
            <a:r>
              <a:rPr lang="en-US" sz="1800" dirty="0"/>
              <a:t>S. G. Warburg Securities, one of Eurotunnel's investment banks, said in a report issued several months ago that it expected the number of cars crossing the channel to increase to 12.9 million in 2003 from 5.3 million in 1993, when they were all carried by ferry, with 7 million of the increased numbers representing travel via the tunnel. </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dirty="0"/>
              <a:t>Eurotunnel Forecasts and Actual</a:t>
            </a:r>
          </a:p>
        </p:txBody>
      </p:sp>
      <p:pic>
        <p:nvPicPr>
          <p:cNvPr id="68611" name="Picture 3"/>
          <p:cNvPicPr>
            <a:picLocks noGrp="1" noChangeAspect="1" noChangeArrowheads="1"/>
          </p:cNvPicPr>
          <p:nvPr>
            <p:ph type="body" idx="1"/>
          </p:nvPr>
        </p:nvPicPr>
        <p:blipFill>
          <a:blip r:embed="rId3" cstate="print"/>
          <a:srcRect/>
          <a:stretch>
            <a:fillRect/>
          </a:stretch>
        </p:blipFill>
        <p:spPr/>
      </p:pic>
      <p:sp>
        <p:nvSpPr>
          <p:cNvPr id="68612" name="Line 4"/>
          <p:cNvSpPr>
            <a:spLocks noChangeShapeType="1"/>
          </p:cNvSpPr>
          <p:nvPr/>
        </p:nvSpPr>
        <p:spPr bwMode="auto">
          <a:xfrm flipV="1">
            <a:off x="3886200" y="4724400"/>
            <a:ext cx="0" cy="1066800"/>
          </a:xfrm>
          <a:prstGeom prst="line">
            <a:avLst/>
          </a:prstGeom>
          <a:noFill/>
          <a:ln w="12700">
            <a:solidFill>
              <a:schemeClr val="tx1"/>
            </a:solidFill>
            <a:round/>
            <a:headEnd type="none" w="sm" len="sm"/>
            <a:tailEnd type="stealth" w="lg" len="lg"/>
          </a:ln>
        </p:spPr>
        <p:txBody>
          <a:bodyPr/>
          <a:lstStyle/>
          <a:p>
            <a:endParaRPr lang="en-US" dirty="0"/>
          </a:p>
        </p:txBody>
      </p:sp>
      <p:sp>
        <p:nvSpPr>
          <p:cNvPr id="68613" name="Line 5"/>
          <p:cNvSpPr>
            <a:spLocks noChangeShapeType="1"/>
          </p:cNvSpPr>
          <p:nvPr/>
        </p:nvSpPr>
        <p:spPr bwMode="auto">
          <a:xfrm>
            <a:off x="3886200" y="5791200"/>
            <a:ext cx="2895600" cy="0"/>
          </a:xfrm>
          <a:prstGeom prst="line">
            <a:avLst/>
          </a:prstGeom>
          <a:noFill/>
          <a:ln w="12700">
            <a:solidFill>
              <a:schemeClr val="tx1"/>
            </a:solidFill>
            <a:round/>
            <a:headEnd type="none" w="sm" len="sm"/>
            <a:tailEnd type="none" w="lg" len="lg"/>
          </a:ln>
        </p:spPr>
        <p:txBody>
          <a:bodyPr/>
          <a:lstStyle/>
          <a:p>
            <a:endParaRPr lang="en-US" dirty="0"/>
          </a:p>
        </p:txBody>
      </p:sp>
      <p:sp>
        <p:nvSpPr>
          <p:cNvPr id="68614" name="Line 6"/>
          <p:cNvSpPr>
            <a:spLocks noChangeShapeType="1"/>
          </p:cNvSpPr>
          <p:nvPr/>
        </p:nvSpPr>
        <p:spPr bwMode="auto">
          <a:xfrm flipV="1">
            <a:off x="6781800" y="4800600"/>
            <a:ext cx="0" cy="990600"/>
          </a:xfrm>
          <a:prstGeom prst="line">
            <a:avLst/>
          </a:prstGeom>
          <a:noFill/>
          <a:ln w="12700">
            <a:solidFill>
              <a:schemeClr val="tx1"/>
            </a:solidFill>
            <a:round/>
            <a:headEnd type="none" w="sm" len="sm"/>
            <a:tailEnd type="stealth" w="lg" len="lg"/>
          </a:ln>
        </p:spPr>
        <p:txBody>
          <a:bodyPr/>
          <a:lstStyle/>
          <a:p>
            <a:endParaRPr lang="en-US"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title"/>
          </p:nvPr>
        </p:nvSpPr>
        <p:spPr/>
        <p:txBody>
          <a:bodyPr/>
          <a:lstStyle/>
          <a:p>
            <a:r>
              <a:rPr lang="en-US" dirty="0"/>
              <a:t>Projected and Forecast Traffic and Revenues</a:t>
            </a:r>
          </a:p>
        </p:txBody>
      </p:sp>
      <p:pic>
        <p:nvPicPr>
          <p:cNvPr id="66563" name="Picture 4"/>
          <p:cNvPicPr>
            <a:picLocks noGrp="1" noChangeAspect="1" noChangeArrowheads="1"/>
          </p:cNvPicPr>
          <p:nvPr>
            <p:ph sz="quarter" idx="2"/>
          </p:nvPr>
        </p:nvPicPr>
        <p:blipFill>
          <a:blip r:embed="rId2" cstate="print"/>
          <a:srcRect/>
          <a:stretch>
            <a:fillRect/>
          </a:stretch>
        </p:blipFill>
        <p:spPr>
          <a:xfrm>
            <a:off x="6172200" y="2057401"/>
            <a:ext cx="4343400" cy="2955925"/>
          </a:xfrm>
          <a:noFill/>
        </p:spPr>
      </p:pic>
      <p:pic>
        <p:nvPicPr>
          <p:cNvPr id="66564" name="Picture 11"/>
          <p:cNvPicPr>
            <a:picLocks noGrp="1" noChangeAspect="1" noChangeArrowheads="1"/>
          </p:cNvPicPr>
          <p:nvPr>
            <p:ph sz="quarter" idx="3"/>
          </p:nvPr>
        </p:nvPicPr>
        <p:blipFill>
          <a:blip r:embed="rId3" cstate="print"/>
          <a:srcRect/>
          <a:stretch>
            <a:fillRect/>
          </a:stretch>
        </p:blipFill>
        <p:spPr>
          <a:xfrm>
            <a:off x="1752600" y="2057401"/>
            <a:ext cx="4343400" cy="2957513"/>
          </a:xfrm>
          <a:noFill/>
        </p:spPr>
      </p:pic>
    </p:spTree>
  </p:cSld>
  <p:clrMapOvr>
    <a:masterClrMapping/>
  </p:clrMapOvr>
  <p:transition>
    <p:zoom/>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dirty="0"/>
              <a:t>Eurotunnel – Price and Traffic Estimates</a:t>
            </a:r>
          </a:p>
        </p:txBody>
      </p:sp>
      <p:sp>
        <p:nvSpPr>
          <p:cNvPr id="67587" name="Rectangle 3"/>
          <p:cNvSpPr>
            <a:spLocks noGrp="1" noChangeArrowheads="1"/>
          </p:cNvSpPr>
          <p:nvPr>
            <p:ph type="body" idx="1"/>
          </p:nvPr>
        </p:nvSpPr>
        <p:spPr/>
        <p:txBody>
          <a:bodyPr/>
          <a:lstStyle/>
          <a:p>
            <a:r>
              <a:rPr lang="en-US" dirty="0"/>
              <a:t>Not only did P&amp;O not fade away, as Eurotunnel had thought likely, it fought back with better ships and lower prices, retaining the loyalty of passengers who had been forecast to switch to the tunnel. </a:t>
            </a:r>
          </a:p>
          <a:p>
            <a:r>
              <a:rPr lang="en-US" dirty="0"/>
              <a:t>Another blow to Eurotunnel was the unexpected emergence of no-frills airlines, offering rock-bottom prices on short-haul trips to a wide range of European destinations.</a:t>
            </a:r>
          </a:p>
          <a:p>
            <a:r>
              <a:rPr lang="en-US" dirty="0"/>
              <a:t> </a:t>
            </a:r>
          </a:p>
        </p:txBody>
      </p:sp>
      <p:pic>
        <p:nvPicPr>
          <p:cNvPr id="67588" name="Picture 4" descr="ship"/>
          <p:cNvPicPr>
            <a:picLocks noChangeAspect="1" noChangeArrowheads="1"/>
          </p:cNvPicPr>
          <p:nvPr/>
        </p:nvPicPr>
        <p:blipFill>
          <a:blip r:embed="rId2" cstate="print"/>
          <a:srcRect/>
          <a:stretch>
            <a:fillRect/>
          </a:stretch>
        </p:blipFill>
        <p:spPr bwMode="auto">
          <a:xfrm>
            <a:off x="7620001" y="4572000"/>
            <a:ext cx="1933575" cy="1447800"/>
          </a:xfrm>
          <a:prstGeom prst="rect">
            <a:avLst/>
          </a:prstGeom>
          <a:noFill/>
          <a:ln w="9525">
            <a:noFill/>
            <a:miter lim="800000"/>
            <a:headEnd/>
            <a:tailEnd/>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normAutofit/>
          </a:bodyPr>
          <a:lstStyle/>
          <a:p>
            <a:r>
              <a:rPr lang="en-US" dirty="0"/>
              <a:t>Volume and Interest Rate Risk -- Mexico Tollways</a:t>
            </a:r>
          </a:p>
        </p:txBody>
      </p:sp>
      <p:sp>
        <p:nvSpPr>
          <p:cNvPr id="134147" name="Rectangle 3"/>
          <p:cNvSpPr>
            <a:spLocks noGrp="1" noChangeArrowheads="1"/>
          </p:cNvSpPr>
          <p:nvPr>
            <p:ph type="body" idx="1"/>
          </p:nvPr>
        </p:nvSpPr>
        <p:spPr/>
        <p:txBody>
          <a:bodyPr>
            <a:noAutofit/>
          </a:bodyPr>
          <a:lstStyle/>
          <a:p>
            <a:pPr>
              <a:lnSpc>
                <a:spcPct val="80000"/>
              </a:lnSpc>
            </a:pPr>
            <a:r>
              <a:rPr lang="en-US" dirty="0"/>
              <a:t>Project Cost:  $2.4 billion; Sponsor: Government of Mexico</a:t>
            </a:r>
          </a:p>
          <a:p>
            <a:pPr>
              <a:lnSpc>
                <a:spcPct val="80000"/>
              </a:lnSpc>
            </a:pPr>
            <a:r>
              <a:rPr lang="en-US" dirty="0"/>
              <a:t>An unsuccessful toll road program, with government having to bail out the concessionaires and in effect re-nationalize the roads.</a:t>
            </a:r>
          </a:p>
          <a:p>
            <a:pPr>
              <a:lnSpc>
                <a:spcPct val="80000"/>
              </a:lnSpc>
            </a:pPr>
            <a:r>
              <a:rPr lang="en-US" dirty="0"/>
              <a:t>Between 1989 and 1994 the government awarded 52 concessions to build 5,500 km of private toll roads at combined cost of $13 billion, or roughly 5% of GDP. But the ambitious program was soon shown to be a failure. The private sponsors had little choice but to finance them with expensive short-term floating-rate debt that led to some of the world's highest tolls. </a:t>
            </a:r>
            <a:r>
              <a:rPr lang="en-US" b="1" i="1" dirty="0"/>
              <a:t>The Mexico City-Acapulco road, for example, cost the peso equivalent of 30 cents a mile, or more than ten times the cost of the New Jersey Turnpike in the U.S.</a:t>
            </a:r>
          </a:p>
          <a:p>
            <a:pPr>
              <a:lnSpc>
                <a:spcPct val="80000"/>
              </a:lnSpc>
            </a:pPr>
            <a:r>
              <a:rPr lang="en-US" dirty="0"/>
              <a:t>The high prices left traffic volumes far short of projections, especially since Mexican law required </a:t>
            </a:r>
            <a:r>
              <a:rPr lang="en-US" b="1" dirty="0"/>
              <a:t>free alternative roads</a:t>
            </a:r>
            <a:r>
              <a:rPr lang="en-US" dirty="0"/>
              <a:t> be available next to each new toll road. With low revenues and </a:t>
            </a:r>
            <a:r>
              <a:rPr lang="en-US" b="1" dirty="0"/>
              <a:t>26% cost overruns</a:t>
            </a:r>
            <a:r>
              <a:rPr lang="en-US" dirty="0"/>
              <a:t>, the three main operators soon ran into trouble meeting their debt obligations, then saw the situation grow worse with the December 1994 peso crisis that caused local interest rates to rise to more than 100% a year. The August 1997 restructuring program bailed out the 23 most troubled concessions, with the government agreeing to take over operations, reduce tolls by 15% for cars and 30% for trucks, and issue new bonds to cover the operators' remaining debt obligations.</a:t>
            </a:r>
          </a:p>
        </p:txBody>
      </p:sp>
    </p:spTree>
    <p:extLst>
      <p:ext uri="{BB962C8B-B14F-4D97-AF65-F5344CB8AC3E}">
        <p14:creationId xmlns:p14="http://schemas.microsoft.com/office/powerpoint/2010/main" val="228777788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2362200" y="762000"/>
            <a:ext cx="7772400" cy="685800"/>
          </a:xfrm>
          <a:noFill/>
        </p:spPr>
        <p:txBody>
          <a:bodyPr/>
          <a:lstStyle/>
          <a:p>
            <a:r>
              <a:rPr lang="en-AU" dirty="0"/>
              <a:t>S&amp;P Start Up Tollroads Study</a:t>
            </a:r>
          </a:p>
        </p:txBody>
      </p:sp>
      <p:sp>
        <p:nvSpPr>
          <p:cNvPr id="135171" name="Rectangle 3"/>
          <p:cNvSpPr>
            <a:spLocks noGrp="1" noChangeArrowheads="1"/>
          </p:cNvSpPr>
          <p:nvPr>
            <p:ph type="body" idx="1"/>
          </p:nvPr>
        </p:nvSpPr>
        <p:spPr>
          <a:xfrm>
            <a:off x="2362200" y="1676400"/>
            <a:ext cx="7772400" cy="1295400"/>
          </a:xfrm>
          <a:noFill/>
        </p:spPr>
        <p:txBody>
          <a:bodyPr/>
          <a:lstStyle/>
          <a:p>
            <a:r>
              <a:rPr lang="en-AU" dirty="0"/>
              <a:t>32 Tollroads Surveyed</a:t>
            </a:r>
          </a:p>
          <a:p>
            <a:r>
              <a:rPr lang="en-AU" dirty="0"/>
              <a:t>Year 1 Traffic Volumes = 73% Forecast*</a:t>
            </a:r>
          </a:p>
        </p:txBody>
      </p:sp>
      <p:graphicFrame>
        <p:nvGraphicFramePr>
          <p:cNvPr id="2057220" name="Group 4"/>
          <p:cNvGraphicFramePr>
            <a:graphicFrameLocks noGrp="1"/>
          </p:cNvGraphicFramePr>
          <p:nvPr/>
        </p:nvGraphicFramePr>
        <p:xfrm>
          <a:off x="3124200" y="3810000"/>
          <a:ext cx="6400800" cy="1942402"/>
        </p:xfrm>
        <a:graphic>
          <a:graphicData uri="http://schemas.openxmlformats.org/drawingml/2006/table">
            <a:tbl>
              <a:tblPr/>
              <a:tblGrid>
                <a:gridCol w="16002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679450">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Scope by:</a:t>
                      </a:r>
                    </a:p>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Banks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Scope by:</a:t>
                      </a:r>
                    </a:p>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Others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JPMorgan</a:t>
                      </a:r>
                    </a:p>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(1996)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7825">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Minimum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125">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Average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6713">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Maximum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117%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35199" name="Text Box 31"/>
          <p:cNvSpPr txBox="1">
            <a:spLocks noChangeArrowheads="1"/>
          </p:cNvSpPr>
          <p:nvPr/>
        </p:nvSpPr>
        <p:spPr bwMode="auto">
          <a:xfrm>
            <a:off x="3124200" y="3048000"/>
            <a:ext cx="4706938" cy="304800"/>
          </a:xfrm>
          <a:prstGeom prst="rect">
            <a:avLst/>
          </a:prstGeom>
          <a:noFill/>
          <a:ln w="12700">
            <a:noFill/>
            <a:miter lim="800000"/>
            <a:headEnd/>
            <a:tailEnd/>
          </a:ln>
        </p:spPr>
        <p:txBody>
          <a:bodyPr wrap="none">
            <a:spAutoFit/>
          </a:bodyPr>
          <a:lstStyle/>
          <a:p>
            <a:pPr algn="l"/>
            <a:r>
              <a:rPr lang="en-AU" sz="1400" b="1" dirty="0">
                <a:latin typeface="Times New Roman" pitchFamily="18" charset="0"/>
              </a:rPr>
              <a:t>* 2003 S&amp;P Study Update results for 68 Tollroads was 74%</a:t>
            </a:r>
          </a:p>
        </p:txBody>
      </p:sp>
    </p:spTree>
    <p:extLst>
      <p:ext uri="{BB962C8B-B14F-4D97-AF65-F5344CB8AC3E}">
        <p14:creationId xmlns:p14="http://schemas.microsoft.com/office/powerpoint/2010/main" val="187626948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normAutofit fontScale="90000"/>
          </a:bodyPr>
          <a:lstStyle/>
          <a:p>
            <a:r>
              <a:rPr lang="en-US" dirty="0"/>
              <a:t>Relying on Complicated Models without Doing a Back of the Envelope Check</a:t>
            </a:r>
          </a:p>
        </p:txBody>
      </p:sp>
      <p:sp>
        <p:nvSpPr>
          <p:cNvPr id="139267" name="Rectangle 3"/>
          <p:cNvSpPr>
            <a:spLocks noGrp="1" noChangeArrowheads="1"/>
          </p:cNvSpPr>
          <p:nvPr>
            <p:ph type="body" idx="1"/>
          </p:nvPr>
        </p:nvSpPr>
        <p:spPr>
          <a:xfrm>
            <a:off x="78581" y="1204914"/>
            <a:ext cx="4607720" cy="2366962"/>
          </a:xfrm>
        </p:spPr>
        <p:txBody>
          <a:bodyPr>
            <a:normAutofit fontScale="92500" lnSpcReduction="20000"/>
          </a:bodyPr>
          <a:lstStyle/>
          <a:p>
            <a:pPr algn="l">
              <a:lnSpc>
                <a:spcPct val="80000"/>
              </a:lnSpc>
            </a:pPr>
            <a:r>
              <a:rPr lang="en-US" sz="1800" dirty="0"/>
              <a:t>Many models are highly complex these days.  One example is traffic studies that measure the number of trips on every single road in an area and then attempt to project the number of people who will use a toll road.  Another example is electricity market studies that project the hourly production of every plant in a country for twenty or thirty years.  These forecasts should be checked as illustrated by the errors made in traffic forecasts:</a:t>
            </a:r>
          </a:p>
          <a:p>
            <a:pPr algn="l">
              <a:lnSpc>
                <a:spcPct val="80000"/>
              </a:lnSpc>
            </a:pPr>
            <a:r>
              <a:rPr lang="en-US" sz="1800" dirty="0"/>
              <a:t> </a:t>
            </a:r>
          </a:p>
          <a:p>
            <a:pPr algn="l">
              <a:lnSpc>
                <a:spcPct val="80000"/>
              </a:lnSpc>
            </a:pPr>
            <a:endParaRPr lang="en-US" sz="1800" dirty="0"/>
          </a:p>
        </p:txBody>
      </p:sp>
      <p:pic>
        <p:nvPicPr>
          <p:cNvPr id="139268" name="Picture 4"/>
          <p:cNvPicPr>
            <a:picLocks noChangeAspect="1" noChangeArrowheads="1"/>
          </p:cNvPicPr>
          <p:nvPr/>
        </p:nvPicPr>
        <p:blipFill>
          <a:blip r:embed="rId2" cstate="print"/>
          <a:srcRect/>
          <a:stretch>
            <a:fillRect/>
          </a:stretch>
        </p:blipFill>
        <p:spPr bwMode="auto">
          <a:xfrm>
            <a:off x="4950605" y="1362075"/>
            <a:ext cx="7024616" cy="4802951"/>
          </a:xfrm>
          <a:prstGeom prst="rect">
            <a:avLst/>
          </a:prstGeom>
          <a:noFill/>
          <a:ln w="12700">
            <a:noFill/>
            <a:miter lim="800000"/>
            <a:headEnd type="none" w="sm" len="sm"/>
            <a:tailEnd type="none" w="sm" len="sm"/>
          </a:ln>
        </p:spPr>
      </p:pic>
      <p:sp>
        <p:nvSpPr>
          <p:cNvPr id="139269" name="Text Box 5"/>
          <p:cNvSpPr txBox="1">
            <a:spLocks noChangeArrowheads="1"/>
          </p:cNvSpPr>
          <p:nvPr/>
        </p:nvSpPr>
        <p:spPr bwMode="auto">
          <a:xfrm>
            <a:off x="78580" y="3709988"/>
            <a:ext cx="4186237" cy="2031325"/>
          </a:xfrm>
          <a:prstGeom prst="rect">
            <a:avLst/>
          </a:prstGeom>
          <a:solidFill>
            <a:srgbClr val="FFFF00"/>
          </a:solidFill>
          <a:ln w="12700">
            <a:noFill/>
            <a:miter lim="800000"/>
            <a:headEnd type="none" w="sm" len="sm"/>
            <a:tailEnd type="none" w="sm" len="sm"/>
          </a:ln>
        </p:spPr>
        <p:txBody>
          <a:bodyPr wrap="square">
            <a:spAutoFit/>
          </a:bodyPr>
          <a:lstStyle/>
          <a:p>
            <a:pPr algn="l">
              <a:spcBef>
                <a:spcPct val="50000"/>
              </a:spcBef>
            </a:pPr>
            <a:r>
              <a:rPr lang="en-US" sz="1200" dirty="0"/>
              <a:t>Simple Checks:</a:t>
            </a:r>
          </a:p>
          <a:p>
            <a:pPr algn="l">
              <a:spcBef>
                <a:spcPct val="50000"/>
              </a:spcBef>
              <a:buFontTx/>
              <a:buChar char="-"/>
            </a:pPr>
            <a:r>
              <a:rPr lang="en-US" sz="1200" dirty="0"/>
              <a:t>What is the total revenues people are supposed to pay for the toll road – in one study, people were expected to pay $7,000 per year.</a:t>
            </a:r>
          </a:p>
          <a:p>
            <a:pPr algn="l">
              <a:spcBef>
                <a:spcPct val="50000"/>
              </a:spcBef>
              <a:buFontTx/>
              <a:buChar char="-"/>
            </a:pPr>
            <a:r>
              <a:rPr lang="en-US" sz="1200" dirty="0"/>
              <a:t>What is the market share of the toll road.  In one study, a road that was unrealistically expected to capture 60% of airport traffic.</a:t>
            </a:r>
          </a:p>
          <a:p>
            <a:pPr algn="l">
              <a:spcBef>
                <a:spcPct val="50000"/>
              </a:spcBef>
              <a:buFontTx/>
              <a:buChar char="-"/>
            </a:pPr>
            <a:r>
              <a:rPr lang="en-US" sz="1200" dirty="0"/>
              <a:t>What is the price elasticity of toll road users.  In one study, traffic growth was projected even though real toll rates double.</a:t>
            </a:r>
          </a:p>
        </p:txBody>
      </p:sp>
    </p:spTree>
    <p:extLst>
      <p:ext uri="{BB962C8B-B14F-4D97-AF65-F5344CB8AC3E}">
        <p14:creationId xmlns:p14="http://schemas.microsoft.com/office/powerpoint/2010/main" val="341717867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ChangeArrowheads="1"/>
          </p:cNvSpPr>
          <p:nvPr/>
        </p:nvSpPr>
        <p:spPr bwMode="auto">
          <a:xfrm>
            <a:off x="1038225" y="2686050"/>
            <a:ext cx="9144000" cy="369332"/>
          </a:xfrm>
          <a:prstGeom prst="rect">
            <a:avLst/>
          </a:prstGeom>
          <a:noFill/>
          <a:ln w="12700">
            <a:noFill/>
            <a:miter lim="800000"/>
            <a:headEnd type="none" w="sm" len="sm"/>
            <a:tailEnd type="none" w="sm" len="sm"/>
          </a:ln>
        </p:spPr>
        <p:txBody>
          <a:bodyPr>
            <a:spAutoFit/>
          </a:bodyPr>
          <a:lstStyle/>
          <a:p>
            <a:endParaRPr lang="en-US" dirty="0"/>
          </a:p>
        </p:txBody>
      </p:sp>
      <p:sp>
        <p:nvSpPr>
          <p:cNvPr id="131075" name="Text Box 3"/>
          <p:cNvSpPr txBox="1">
            <a:spLocks noChangeArrowheads="1"/>
          </p:cNvSpPr>
          <p:nvPr/>
        </p:nvSpPr>
        <p:spPr bwMode="auto">
          <a:xfrm>
            <a:off x="3581400" y="5257801"/>
            <a:ext cx="5105400" cy="701675"/>
          </a:xfrm>
          <a:prstGeom prst="rect">
            <a:avLst/>
          </a:prstGeom>
          <a:noFill/>
          <a:ln w="9525">
            <a:noFill/>
            <a:miter lim="800000"/>
            <a:headEnd/>
            <a:tailEnd/>
          </a:ln>
        </p:spPr>
        <p:txBody>
          <a:bodyPr>
            <a:spAutoFit/>
          </a:bodyPr>
          <a:lstStyle/>
          <a:p>
            <a:endParaRPr lang="en-US" sz="2000" b="1" i="1" dirty="0"/>
          </a:p>
          <a:p>
            <a:r>
              <a:rPr lang="en-US" sz="2000" b="1" i="1" dirty="0"/>
              <a:t>May 8, 2007</a:t>
            </a:r>
          </a:p>
        </p:txBody>
      </p:sp>
      <p:sp>
        <p:nvSpPr>
          <p:cNvPr id="1960964" name="Line 4"/>
          <p:cNvSpPr>
            <a:spLocks noChangeShapeType="1"/>
          </p:cNvSpPr>
          <p:nvPr/>
        </p:nvSpPr>
        <p:spPr bwMode="auto">
          <a:xfrm>
            <a:off x="1828801" y="990600"/>
            <a:ext cx="8837613" cy="0"/>
          </a:xfrm>
          <a:prstGeom prst="line">
            <a:avLst/>
          </a:prstGeom>
          <a:noFill/>
          <a:ln w="50800">
            <a:solidFill>
              <a:srgbClr val="33317C"/>
            </a:solidFill>
            <a:round/>
            <a:headEnd type="none" w="sm" len="sm"/>
            <a:tailEnd type="none" w="sm" len="sm"/>
          </a:ln>
          <a:effectLst>
            <a:outerShdw dist="107763" dir="2700000" algn="ctr" rotWithShape="0">
              <a:schemeClr val="bg2"/>
            </a:outerShdw>
          </a:effectLst>
        </p:spPr>
        <p:txBody>
          <a:bodyPr wrap="none" anchor="ctr"/>
          <a:lstStyle/>
          <a:p>
            <a:pPr>
              <a:defRPr/>
            </a:pPr>
            <a:endParaRPr lang="en-US" dirty="0"/>
          </a:p>
        </p:txBody>
      </p:sp>
      <p:pic>
        <p:nvPicPr>
          <p:cNvPr id="131077" name="Picture 5" descr="cover"/>
          <p:cNvPicPr>
            <a:picLocks noChangeAspect="1" noChangeArrowheads="1"/>
          </p:cNvPicPr>
          <p:nvPr/>
        </p:nvPicPr>
        <p:blipFill>
          <a:blip r:embed="rId3" cstate="print"/>
          <a:srcRect/>
          <a:stretch>
            <a:fillRect/>
          </a:stretch>
        </p:blipFill>
        <p:spPr bwMode="auto">
          <a:xfrm>
            <a:off x="2736112" y="1284390"/>
            <a:ext cx="7550888" cy="4964010"/>
          </a:xfrm>
          <a:prstGeom prst="rect">
            <a:avLst/>
          </a:prstGeom>
          <a:noFill/>
          <a:ln w="9525">
            <a:noFill/>
            <a:miter lim="800000"/>
            <a:headEnd/>
            <a:tailEnd/>
          </a:ln>
        </p:spPr>
      </p:pic>
      <p:pic>
        <p:nvPicPr>
          <p:cNvPr id="131078" name="Picture 6"/>
          <p:cNvPicPr>
            <a:picLocks noGrp="1" noChangeAspect="1" noChangeArrowheads="1"/>
          </p:cNvPicPr>
          <p:nvPr>
            <p:ph type="body" idx="1"/>
          </p:nvPr>
        </p:nvPicPr>
        <p:blipFill>
          <a:blip r:embed="rId4" cstate="print"/>
          <a:srcRect/>
          <a:stretch>
            <a:fillRect/>
          </a:stretch>
        </p:blipFill>
        <p:spPr>
          <a:xfrm>
            <a:off x="7299144" y="1307427"/>
            <a:ext cx="2624138" cy="1670050"/>
          </a:xfrm>
          <a:noFill/>
        </p:spPr>
      </p:pic>
      <p:sp>
        <p:nvSpPr>
          <p:cNvPr id="7" name="Title 2">
            <a:extLst>
              <a:ext uri="{FF2B5EF4-FFF2-40B4-BE49-F238E27FC236}">
                <a16:creationId xmlns:a16="http://schemas.microsoft.com/office/drawing/2014/main" id="{26814112-5C59-4ADD-AAF6-581B98BA6DC1}"/>
              </a:ext>
            </a:extLst>
          </p:cNvPr>
          <p:cNvSpPr>
            <a:spLocks noGrp="1"/>
          </p:cNvSpPr>
          <p:nvPr>
            <p:ph type="title"/>
          </p:nvPr>
        </p:nvSpPr>
        <p:spPr>
          <a:xfrm>
            <a:off x="2256344" y="198385"/>
            <a:ext cx="7666938" cy="690676"/>
          </a:xfrm>
        </p:spPr>
        <p:txBody>
          <a:bodyPr>
            <a:normAutofit fontScale="90000"/>
          </a:bodyPr>
          <a:lstStyle/>
          <a:p>
            <a:r>
              <a:rPr lang="en-US" dirty="0"/>
              <a:t>Other Cases – Traffic Problems with Alternative</a:t>
            </a:r>
          </a:p>
        </p:txBody>
      </p:sp>
      <p:sp>
        <p:nvSpPr>
          <p:cNvPr id="2" name="TextBox 1">
            <a:extLst>
              <a:ext uri="{FF2B5EF4-FFF2-40B4-BE49-F238E27FC236}">
                <a16:creationId xmlns:a16="http://schemas.microsoft.com/office/drawing/2014/main" id="{402B422C-E4E5-3A59-45DB-49D795A714D9}"/>
              </a:ext>
            </a:extLst>
          </p:cNvPr>
          <p:cNvSpPr txBox="1"/>
          <p:nvPr/>
        </p:nvSpPr>
        <p:spPr>
          <a:xfrm>
            <a:off x="180975" y="1895475"/>
            <a:ext cx="2296194" cy="1200329"/>
          </a:xfrm>
          <a:prstGeom prst="rect">
            <a:avLst/>
          </a:prstGeom>
          <a:noFill/>
        </p:spPr>
        <p:txBody>
          <a:bodyPr wrap="square" rtlCol="0">
            <a:spAutoFit/>
          </a:bodyPr>
          <a:lstStyle/>
          <a:p>
            <a:r>
              <a:rPr lang="en-US" dirty="0"/>
              <a:t>Where is the traffic in pictures that were part of the presentation</a:t>
            </a:r>
          </a:p>
        </p:txBody>
      </p:sp>
    </p:spTree>
    <p:extLst>
      <p:ext uri="{BB962C8B-B14F-4D97-AF65-F5344CB8AC3E}">
        <p14:creationId xmlns:p14="http://schemas.microsoft.com/office/powerpoint/2010/main" val="97482137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ChangeArrowheads="1"/>
          </p:cNvSpPr>
          <p:nvPr/>
        </p:nvSpPr>
        <p:spPr bwMode="auto">
          <a:xfrm>
            <a:off x="655637" y="1450296"/>
            <a:ext cx="4183063" cy="4221163"/>
          </a:xfrm>
          <a:prstGeom prst="rect">
            <a:avLst/>
          </a:prstGeom>
          <a:noFill/>
          <a:ln w="9525">
            <a:noFill/>
            <a:miter lim="800000"/>
            <a:headEnd/>
            <a:tailEnd/>
          </a:ln>
        </p:spPr>
        <p:txBody>
          <a:bodyPr/>
          <a:lstStyle/>
          <a:p>
            <a:pPr marL="292100" lvl="1" indent="-114300">
              <a:spcBef>
                <a:spcPct val="20000"/>
              </a:spcBef>
              <a:spcAft>
                <a:spcPct val="50000"/>
              </a:spcAft>
              <a:buClr>
                <a:srgbClr val="000099"/>
              </a:buClr>
              <a:buFontTx/>
              <a:buChar char="•"/>
            </a:pPr>
            <a:r>
              <a:rPr lang="en-US" sz="1600" dirty="0">
                <a:cs typeface="Times New Roman" pitchFamily="18" charset="0"/>
              </a:rPr>
              <a:t>January 25, 2005, Henrico County adopted HH Hunt Corp.’s plan to build an urban mixed-use development </a:t>
            </a:r>
          </a:p>
          <a:p>
            <a:pPr marL="292100" lvl="1" indent="-114300">
              <a:spcBef>
                <a:spcPct val="20000"/>
              </a:spcBef>
              <a:spcAft>
                <a:spcPct val="50000"/>
              </a:spcAft>
              <a:buClr>
                <a:srgbClr val="000099"/>
              </a:buClr>
              <a:buFontTx/>
              <a:buChar char="•"/>
            </a:pPr>
            <a:r>
              <a:rPr lang="en-IE" sz="1600" dirty="0"/>
              <a:t>3,209 planned housing units on 1,185 acre site</a:t>
            </a:r>
          </a:p>
          <a:p>
            <a:pPr marL="292100" lvl="1" indent="-114300">
              <a:spcBef>
                <a:spcPct val="20000"/>
              </a:spcBef>
              <a:spcAft>
                <a:spcPct val="50000"/>
              </a:spcAft>
              <a:buClr>
                <a:srgbClr val="000099"/>
              </a:buClr>
              <a:buFontTx/>
              <a:buChar char="•"/>
            </a:pPr>
            <a:r>
              <a:rPr lang="en-US" sz="1600" dirty="0">
                <a:cs typeface="Times New Roman" pitchFamily="18" charset="0"/>
              </a:rPr>
              <a:t>31 acres to be used for  commercial space</a:t>
            </a:r>
            <a:r>
              <a:rPr lang="en-US" sz="1600" dirty="0"/>
              <a:t> </a:t>
            </a:r>
            <a:endParaRPr lang="en-IE" sz="1600" dirty="0"/>
          </a:p>
          <a:p>
            <a:pPr marL="292100" lvl="1" indent="-114300">
              <a:spcBef>
                <a:spcPct val="20000"/>
              </a:spcBef>
              <a:spcAft>
                <a:spcPct val="50000"/>
              </a:spcAft>
              <a:buClr>
                <a:srgbClr val="000099"/>
              </a:buClr>
              <a:buFontTx/>
              <a:buChar char="•"/>
            </a:pPr>
            <a:r>
              <a:rPr lang="en-IE" sz="1600" dirty="0"/>
              <a:t>WF Developer will finance and build the access roads / ramps</a:t>
            </a:r>
          </a:p>
          <a:p>
            <a:pPr marL="292100" lvl="1" indent="-114300">
              <a:spcBef>
                <a:spcPct val="20000"/>
              </a:spcBef>
              <a:spcAft>
                <a:spcPct val="50000"/>
              </a:spcAft>
              <a:buClr>
                <a:srgbClr val="000099"/>
              </a:buClr>
              <a:buFontTx/>
              <a:buChar char="•"/>
            </a:pPr>
            <a:r>
              <a:rPr lang="en-IE" sz="1600" dirty="0"/>
              <a:t>Developments other than Wilton Farm are occurring in the area.</a:t>
            </a:r>
          </a:p>
        </p:txBody>
      </p:sp>
      <p:pic>
        <p:nvPicPr>
          <p:cNvPr id="138243" name="Picture 3" descr="PPA all"/>
          <p:cNvPicPr>
            <a:picLocks noChangeAspect="1" noChangeArrowheads="1"/>
          </p:cNvPicPr>
          <p:nvPr/>
        </p:nvPicPr>
        <p:blipFill>
          <a:blip r:embed="rId2" cstate="print"/>
          <a:srcRect/>
          <a:stretch>
            <a:fillRect/>
          </a:stretch>
        </p:blipFill>
        <p:spPr bwMode="auto">
          <a:xfrm>
            <a:off x="5715000" y="1847850"/>
            <a:ext cx="4495800" cy="3657600"/>
          </a:xfrm>
          <a:prstGeom prst="rect">
            <a:avLst/>
          </a:prstGeom>
          <a:noFill/>
          <a:ln w="9525">
            <a:noFill/>
            <a:miter lim="800000"/>
            <a:headEnd/>
            <a:tailEnd/>
          </a:ln>
        </p:spPr>
      </p:pic>
      <p:sp>
        <p:nvSpPr>
          <p:cNvPr id="138244" name="AutoShape 4"/>
          <p:cNvSpPr>
            <a:spLocks noChangeArrowheads="1"/>
          </p:cNvSpPr>
          <p:nvPr/>
        </p:nvSpPr>
        <p:spPr bwMode="auto">
          <a:xfrm>
            <a:off x="7086600" y="4953000"/>
            <a:ext cx="533400" cy="304800"/>
          </a:xfrm>
          <a:prstGeom prst="octagon">
            <a:avLst>
              <a:gd name="adj" fmla="val 29287"/>
            </a:avLst>
          </a:prstGeom>
          <a:solidFill>
            <a:schemeClr val="accent1"/>
          </a:solidFill>
          <a:ln w="9525">
            <a:solidFill>
              <a:schemeClr val="tx1"/>
            </a:solidFill>
            <a:miter lim="800000"/>
            <a:headEnd/>
            <a:tailEnd/>
          </a:ln>
        </p:spPr>
        <p:txBody>
          <a:bodyPr wrap="none" anchor="ctr"/>
          <a:lstStyle/>
          <a:p>
            <a:pPr eaLnBrk="1" hangingPunct="1"/>
            <a:r>
              <a:rPr lang="en-US" b="1" dirty="0"/>
              <a:t>WF</a:t>
            </a:r>
          </a:p>
        </p:txBody>
      </p:sp>
      <p:sp>
        <p:nvSpPr>
          <p:cNvPr id="138245" name="Text Box 6"/>
          <p:cNvSpPr txBox="1">
            <a:spLocks noChangeArrowheads="1"/>
          </p:cNvSpPr>
          <p:nvPr/>
        </p:nvSpPr>
        <p:spPr bwMode="auto">
          <a:xfrm>
            <a:off x="6096000" y="5638801"/>
            <a:ext cx="2971800" cy="739775"/>
          </a:xfrm>
          <a:prstGeom prst="rect">
            <a:avLst/>
          </a:prstGeom>
          <a:solidFill>
            <a:srgbClr val="E0F141"/>
          </a:solidFill>
          <a:ln w="9525" algn="ctr">
            <a:solidFill>
              <a:srgbClr val="FFB832"/>
            </a:solidFill>
            <a:miter lim="800000"/>
            <a:headEnd/>
            <a:tailEnd/>
          </a:ln>
        </p:spPr>
        <p:txBody>
          <a:bodyPr>
            <a:spAutoFit/>
          </a:bodyPr>
          <a:lstStyle/>
          <a:p>
            <a:pPr algn="l" eaLnBrk="1" hangingPunct="1">
              <a:spcBef>
                <a:spcPct val="50000"/>
              </a:spcBef>
            </a:pPr>
            <a:r>
              <a:rPr lang="en-US" sz="1400" dirty="0">
                <a:solidFill>
                  <a:schemeClr val="accent2"/>
                </a:solidFill>
              </a:rPr>
              <a:t>Note the lack of development around the parkway and the potential for future development.</a:t>
            </a:r>
          </a:p>
        </p:txBody>
      </p:sp>
      <p:sp>
        <p:nvSpPr>
          <p:cNvPr id="138246" name="Line 7"/>
          <p:cNvSpPr>
            <a:spLocks noChangeShapeType="1"/>
          </p:cNvSpPr>
          <p:nvPr/>
        </p:nvSpPr>
        <p:spPr bwMode="auto">
          <a:xfrm flipH="1" flipV="1">
            <a:off x="8229600" y="4191000"/>
            <a:ext cx="76200" cy="1295400"/>
          </a:xfrm>
          <a:prstGeom prst="line">
            <a:avLst/>
          </a:prstGeom>
          <a:noFill/>
          <a:ln w="9525">
            <a:solidFill>
              <a:srgbClr val="FFFFFF"/>
            </a:solidFill>
            <a:round/>
            <a:headEnd/>
            <a:tailEnd type="triangle" w="med" len="med"/>
          </a:ln>
        </p:spPr>
        <p:txBody>
          <a:bodyPr>
            <a:spAutoFit/>
          </a:bodyPr>
          <a:lstStyle/>
          <a:p>
            <a:endParaRPr lang="en-US" dirty="0"/>
          </a:p>
        </p:txBody>
      </p:sp>
      <p:sp>
        <p:nvSpPr>
          <p:cNvPr id="138247" name="Rectangle 8"/>
          <p:cNvSpPr>
            <a:spLocks noGrp="1" noChangeArrowheads="1"/>
          </p:cNvSpPr>
          <p:nvPr>
            <p:ph type="title"/>
          </p:nvPr>
        </p:nvSpPr>
        <p:spPr/>
        <p:txBody>
          <a:bodyPr>
            <a:normAutofit/>
          </a:bodyPr>
          <a:lstStyle/>
          <a:p>
            <a:r>
              <a:rPr lang="en-US" dirty="0"/>
              <a:t>Case Study of Toll-Road in Un-congested Area</a:t>
            </a:r>
          </a:p>
        </p:txBody>
      </p:sp>
    </p:spTree>
    <p:extLst>
      <p:ext uri="{BB962C8B-B14F-4D97-AF65-F5344CB8AC3E}">
        <p14:creationId xmlns:p14="http://schemas.microsoft.com/office/powerpoint/2010/main" val="148840850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2438400" y="308344"/>
            <a:ext cx="7547344" cy="754912"/>
          </a:xfrm>
          <a:noFill/>
        </p:spPr>
        <p:txBody>
          <a:bodyPr>
            <a:noAutofit/>
          </a:bodyPr>
          <a:lstStyle/>
          <a:p>
            <a:r>
              <a:rPr lang="en-US" sz="2800" dirty="0"/>
              <a:t>Transurban versus Original Forecast – Average Annual Traffic</a:t>
            </a:r>
          </a:p>
        </p:txBody>
      </p:sp>
      <p:pic>
        <p:nvPicPr>
          <p:cNvPr id="137219" name="Picture 4"/>
          <p:cNvPicPr>
            <a:picLocks noChangeAspect="1" noChangeArrowheads="1"/>
          </p:cNvPicPr>
          <p:nvPr/>
        </p:nvPicPr>
        <p:blipFill>
          <a:blip r:embed="rId2" cstate="print"/>
          <a:srcRect/>
          <a:stretch>
            <a:fillRect/>
          </a:stretch>
        </p:blipFill>
        <p:spPr bwMode="auto">
          <a:xfrm>
            <a:off x="4800600" y="1752600"/>
            <a:ext cx="5710238" cy="3905250"/>
          </a:xfrm>
          <a:prstGeom prst="rect">
            <a:avLst/>
          </a:prstGeom>
          <a:noFill/>
          <a:ln w="9525" algn="ctr">
            <a:noFill/>
            <a:miter lim="800000"/>
            <a:headEnd/>
            <a:tailEnd/>
          </a:ln>
        </p:spPr>
      </p:pic>
      <p:sp>
        <p:nvSpPr>
          <p:cNvPr id="137220" name="Rectangle 5"/>
          <p:cNvSpPr>
            <a:spLocks noGrp="1" noChangeArrowheads="1"/>
          </p:cNvSpPr>
          <p:nvPr>
            <p:ph type="body" idx="1"/>
          </p:nvPr>
        </p:nvSpPr>
        <p:spPr>
          <a:xfrm>
            <a:off x="375804" y="1937904"/>
            <a:ext cx="4125191" cy="2982191"/>
          </a:xfrm>
        </p:spPr>
        <p:txBody>
          <a:bodyPr>
            <a:normAutofit/>
          </a:bodyPr>
          <a:lstStyle/>
          <a:p>
            <a:pPr marL="0" indent="0">
              <a:buNone/>
            </a:pPr>
            <a:r>
              <a:rPr lang="en-US" dirty="0"/>
              <a:t>This slide shows the traffic volume expressed as average annual daily transactions in the Halcrow report versus the original WSA study.  (The original study made two projections – one assuming a $1.50 toll and another assuming a $2.50 toll).</a:t>
            </a:r>
          </a:p>
        </p:txBody>
      </p:sp>
    </p:spTree>
    <p:extLst>
      <p:ext uri="{BB962C8B-B14F-4D97-AF65-F5344CB8AC3E}">
        <p14:creationId xmlns:p14="http://schemas.microsoft.com/office/powerpoint/2010/main" val="374482635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3"/>
          <p:cNvSpPr>
            <a:spLocks noGrp="1" noChangeArrowheads="1"/>
          </p:cNvSpPr>
          <p:nvPr>
            <p:ph type="body" sz="half" idx="1"/>
          </p:nvPr>
        </p:nvSpPr>
        <p:spPr>
          <a:xfrm>
            <a:off x="187036" y="1371600"/>
            <a:ext cx="5527964" cy="4192732"/>
          </a:xfrm>
        </p:spPr>
        <p:txBody>
          <a:bodyPr/>
          <a:lstStyle/>
          <a:p>
            <a:r>
              <a:rPr lang="en-US" sz="1800" b="1" dirty="0"/>
              <a:t>While the development prospects of Wilton Farm are positive, the trip generation and revenue generation from the housing development is more questionable.</a:t>
            </a:r>
          </a:p>
          <a:p>
            <a:r>
              <a:rPr lang="en-US" sz="1800" b="1" dirty="0"/>
              <a:t>The adjacent table shows that the number of trips and the amount of revenue that households are assumed to generate -- $5,000 per year is high and will be difficult to realize.</a:t>
            </a:r>
          </a:p>
          <a:p>
            <a:endParaRPr lang="en-US" sz="1800" b="1" dirty="0"/>
          </a:p>
          <a:p>
            <a:endParaRPr lang="en-US" sz="2900" dirty="0">
              <a:latin typeface="Franklin Gothic Demi" panose="020B0703020102020204" pitchFamily="34" charset="0"/>
              <a:ea typeface="+mj-ea"/>
              <a:cs typeface="Times New Roman" panose="02020603050405020304" pitchFamily="18" charset="0"/>
            </a:endParaRPr>
          </a:p>
          <a:p>
            <a:endParaRPr lang="en-US" sz="1800" b="1" dirty="0"/>
          </a:p>
        </p:txBody>
      </p:sp>
      <p:pic>
        <p:nvPicPr>
          <p:cNvPr id="141315" name="Picture 4"/>
          <p:cNvPicPr>
            <a:picLocks noChangeAspect="1" noChangeArrowheads="1"/>
          </p:cNvPicPr>
          <p:nvPr/>
        </p:nvPicPr>
        <p:blipFill>
          <a:blip r:embed="rId2" cstate="print"/>
          <a:srcRect/>
          <a:stretch>
            <a:fillRect/>
          </a:stretch>
        </p:blipFill>
        <p:spPr bwMode="auto">
          <a:xfrm>
            <a:off x="6477000" y="1371601"/>
            <a:ext cx="3740150" cy="4805363"/>
          </a:xfrm>
          <a:prstGeom prst="rect">
            <a:avLst/>
          </a:prstGeom>
          <a:noFill/>
          <a:ln w="9525" algn="ctr">
            <a:noFill/>
            <a:miter lim="800000"/>
            <a:headEnd/>
            <a:tailEnd/>
          </a:ln>
        </p:spPr>
      </p:pic>
      <p:sp>
        <p:nvSpPr>
          <p:cNvPr id="141316" name="Line 5"/>
          <p:cNvSpPr>
            <a:spLocks noChangeShapeType="1"/>
          </p:cNvSpPr>
          <p:nvPr/>
        </p:nvSpPr>
        <p:spPr bwMode="auto">
          <a:xfrm>
            <a:off x="6019800" y="5410200"/>
            <a:ext cx="3733800" cy="381000"/>
          </a:xfrm>
          <a:prstGeom prst="line">
            <a:avLst/>
          </a:prstGeom>
          <a:noFill/>
          <a:ln w="9525">
            <a:solidFill>
              <a:schemeClr val="tx1"/>
            </a:solidFill>
            <a:round/>
            <a:headEnd/>
            <a:tailEnd type="triangle" w="med" len="med"/>
          </a:ln>
        </p:spPr>
        <p:txBody>
          <a:bodyPr>
            <a:spAutoFit/>
          </a:bodyPr>
          <a:lstStyle/>
          <a:p>
            <a:endParaRPr lang="en-US" dirty="0"/>
          </a:p>
        </p:txBody>
      </p:sp>
      <p:sp>
        <p:nvSpPr>
          <p:cNvPr id="141317" name="Rectangle 6"/>
          <p:cNvSpPr>
            <a:spLocks noGrp="1" noChangeArrowheads="1"/>
          </p:cNvSpPr>
          <p:nvPr>
            <p:ph type="title"/>
          </p:nvPr>
        </p:nvSpPr>
        <p:spPr>
          <a:xfrm>
            <a:off x="2152650" y="365127"/>
            <a:ext cx="7934325" cy="825499"/>
          </a:xfrm>
        </p:spPr>
        <p:txBody>
          <a:bodyPr>
            <a:normAutofit/>
          </a:bodyPr>
          <a:lstStyle/>
          <a:p>
            <a:pPr algn="ctr"/>
            <a:r>
              <a:rPr lang="en-US" sz="2900" dirty="0">
                <a:latin typeface="Franklin Gothic Demi" panose="020B0703020102020204" pitchFamily="34" charset="0"/>
                <a:cs typeface="Times New Roman" panose="02020603050405020304" pitchFamily="18" charset="0"/>
              </a:rPr>
              <a:t>Example of Simple Checks from Traffic Studies</a:t>
            </a:r>
          </a:p>
        </p:txBody>
      </p:sp>
    </p:spTree>
    <p:extLst>
      <p:ext uri="{BB962C8B-B14F-4D97-AF65-F5344CB8AC3E}">
        <p14:creationId xmlns:p14="http://schemas.microsoft.com/office/powerpoint/2010/main" val="264968852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0" latinLnBrk="0" hangingPunct="0"/>
            <a:r>
              <a:rPr lang="en-US" dirty="0"/>
              <a:t>Use of Ratios Different Ratios in Different Industries: DSCR and Credit Ratings in Project Finance</a:t>
            </a:r>
          </a:p>
        </p:txBody>
      </p:sp>
      <p:sp>
        <p:nvSpPr>
          <p:cNvPr id="3" name="Content Placeholder 2"/>
          <p:cNvSpPr>
            <a:spLocks noGrp="1"/>
          </p:cNvSpPr>
          <p:nvPr>
            <p:ph idx="1"/>
          </p:nvPr>
        </p:nvSpPr>
        <p:spPr/>
        <p:txBody>
          <a:bodyPr/>
          <a:lstStyle/>
          <a:p>
            <a:r>
              <a:rPr lang="en-US" dirty="0"/>
              <a:t>Target rating of BBB-</a:t>
            </a:r>
          </a:p>
          <a:p>
            <a:r>
              <a:rPr lang="en-US" dirty="0"/>
              <a:t>Target DSCR or LLCR</a:t>
            </a:r>
          </a:p>
          <a:p>
            <a:r>
              <a:rPr lang="en-US" dirty="0"/>
              <a:t>Example of Toll-roads</a:t>
            </a:r>
          </a:p>
        </p:txBody>
      </p:sp>
      <p:pic>
        <p:nvPicPr>
          <p:cNvPr id="4" name="Picture 3"/>
          <p:cNvPicPr>
            <a:picLocks noChangeAspect="1"/>
          </p:cNvPicPr>
          <p:nvPr/>
        </p:nvPicPr>
        <p:blipFill>
          <a:blip r:embed="rId2"/>
          <a:stretch>
            <a:fillRect/>
          </a:stretch>
        </p:blipFill>
        <p:spPr>
          <a:xfrm>
            <a:off x="3702348" y="1975066"/>
            <a:ext cx="8041968" cy="3995427"/>
          </a:xfrm>
          <a:prstGeom prst="rect">
            <a:avLst/>
          </a:prstGeom>
        </p:spPr>
      </p:pic>
      <p:sp>
        <p:nvSpPr>
          <p:cNvPr id="6" name="Slide Number Placeholder 5"/>
          <p:cNvSpPr>
            <a:spLocks noGrp="1"/>
          </p:cNvSpPr>
          <p:nvPr>
            <p:ph type="sldNum" sz="quarter" idx="12"/>
          </p:nvPr>
        </p:nvSpPr>
        <p:spPr/>
        <p:txBody>
          <a:bodyPr/>
          <a:lstStyle/>
          <a:p>
            <a:pPr algn="ctr"/>
            <a:fld id="{0C3A1854-6B63-4059-B360-A3C4972BF0FC}" type="slidenum">
              <a:rPr lang="ko-KR" altLang="en-US" smtClean="0"/>
              <a:pPr algn="ctr"/>
              <a:t>139</a:t>
            </a:fld>
            <a:endParaRPr lang="ko-KR" altLang="en-US" dirty="0"/>
          </a:p>
        </p:txBody>
      </p:sp>
      <p:cxnSp>
        <p:nvCxnSpPr>
          <p:cNvPr id="8" name="Connector: Curved 7"/>
          <p:cNvCxnSpPr/>
          <p:nvPr/>
        </p:nvCxnSpPr>
        <p:spPr>
          <a:xfrm rot="5400000">
            <a:off x="4419600" y="5791200"/>
            <a:ext cx="533400" cy="76200"/>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251055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fontScale="90000"/>
          </a:bodyPr>
          <a:lstStyle/>
          <a:p>
            <a:r>
              <a:rPr lang="en-US" dirty="0"/>
              <a:t>Convincing Yourself That Unrealistic Optimistic Forecasts Will Occur – Firehouse Effect</a:t>
            </a:r>
          </a:p>
        </p:txBody>
      </p:sp>
      <p:sp>
        <p:nvSpPr>
          <p:cNvPr id="70659" name="Rectangle 3"/>
          <p:cNvSpPr>
            <a:spLocks noGrp="1" noChangeArrowheads="1"/>
          </p:cNvSpPr>
          <p:nvPr>
            <p:ph type="body" idx="1"/>
          </p:nvPr>
        </p:nvSpPr>
        <p:spPr/>
        <p:txBody>
          <a:bodyPr/>
          <a:lstStyle/>
          <a:p>
            <a:pPr>
              <a:lnSpc>
                <a:spcPct val="80000"/>
              </a:lnSpc>
            </a:pPr>
            <a:r>
              <a:rPr lang="en-US" sz="1800" dirty="0"/>
              <a:t>It seems obvious that the base case should represent likely comments rather than optimistic or best case estimates.  However, models often represent optimistic rather than likely outcomes. </a:t>
            </a:r>
            <a:r>
              <a:rPr lang="en-US" sz="1800" b="1" i="1" dirty="0">
                <a:solidFill>
                  <a:srgbClr val="3366CC"/>
                </a:solidFill>
              </a:rPr>
              <a:t>The Firehouse effect – Fireman with too much time agree on many things that an outside, impartial observer would find ludicrous.</a:t>
            </a:r>
          </a:p>
          <a:p>
            <a:pPr>
              <a:lnSpc>
                <a:spcPct val="80000"/>
              </a:lnSpc>
            </a:pPr>
            <a:r>
              <a:rPr lang="en-US" sz="1800" dirty="0"/>
              <a:t>Examples:</a:t>
            </a:r>
          </a:p>
          <a:p>
            <a:pPr lvl="1">
              <a:lnSpc>
                <a:spcPct val="80000"/>
              </a:lnSpc>
            </a:pPr>
            <a:r>
              <a:rPr lang="en-US" sz="1600" dirty="0"/>
              <a:t>LBO’s: Some transactions were based on assumptions that companies could achieve levels of performance – revenue growth, operating margins, capital utilization – never before achieved.  Buyers had no concrete plans.</a:t>
            </a:r>
          </a:p>
          <a:p>
            <a:pPr lvl="1">
              <a:lnSpc>
                <a:spcPct val="80000"/>
              </a:lnSpc>
            </a:pPr>
            <a:r>
              <a:rPr lang="en-US" sz="1600" dirty="0"/>
              <a:t>Yet as the number of participants in the hot market increased, discipline declined. The swelling ranks of LBO firms bid up prices for takeover prospects </a:t>
            </a:r>
            <a:r>
              <a:rPr lang="en-US" sz="1600" b="1" i="1" dirty="0">
                <a:solidFill>
                  <a:srgbClr val="0561B5"/>
                </a:solidFill>
              </a:rPr>
              <a:t>encouraged by investment bankers, who stood to reap large advisory fees</a:t>
            </a:r>
            <a:r>
              <a:rPr lang="en-US" sz="1600" dirty="0"/>
              <a:t>, as well as with the help of commercial bankers, who were willing to support aggressive financing plans.  </a:t>
            </a:r>
          </a:p>
          <a:p>
            <a:pPr lvl="1">
              <a:lnSpc>
                <a:spcPct val="80000"/>
              </a:lnSpc>
            </a:pPr>
            <a:r>
              <a:rPr lang="en-US" sz="1600" dirty="0"/>
              <a:t>S&amp;P</a:t>
            </a:r>
          </a:p>
          <a:p>
            <a:pPr lvl="1">
              <a:lnSpc>
                <a:spcPct val="80000"/>
              </a:lnSpc>
            </a:pPr>
            <a:r>
              <a:rPr lang="en-US" sz="1600" b="1" i="1" dirty="0"/>
              <a:t>Financial projections …are probably inherently skewed toward successful results...hiding the true technical and operating risks inherent in many projects..." </a:t>
            </a:r>
          </a:p>
          <a:p>
            <a:pPr>
              <a:lnSpc>
                <a:spcPct val="80000"/>
              </a:lnSpc>
            </a:pPr>
            <a:endParaRPr lang="en-US" sz="1800" b="1" i="1"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69B92-7EED-401C-9EC5-51CFD5B4E260}"/>
              </a:ext>
            </a:extLst>
          </p:cNvPr>
          <p:cNvSpPr>
            <a:spLocks noGrp="1"/>
          </p:cNvSpPr>
          <p:nvPr>
            <p:ph type="title"/>
          </p:nvPr>
        </p:nvSpPr>
        <p:spPr/>
        <p:txBody>
          <a:bodyPr/>
          <a:lstStyle/>
          <a:p>
            <a:r>
              <a:rPr lang="en-029" dirty="0"/>
              <a:t>Short-fall and Excess Energy in Renewable PPA</a:t>
            </a:r>
          </a:p>
        </p:txBody>
      </p:sp>
      <p:pic>
        <p:nvPicPr>
          <p:cNvPr id="5" name="Picture 4">
            <a:extLst>
              <a:ext uri="{FF2B5EF4-FFF2-40B4-BE49-F238E27FC236}">
                <a16:creationId xmlns:a16="http://schemas.microsoft.com/office/drawing/2014/main" id="{0E0D3302-871D-448E-8F43-32D68C8A1734}"/>
              </a:ext>
            </a:extLst>
          </p:cNvPr>
          <p:cNvPicPr>
            <a:picLocks noChangeAspect="1"/>
          </p:cNvPicPr>
          <p:nvPr/>
        </p:nvPicPr>
        <p:blipFill>
          <a:blip r:embed="rId2"/>
          <a:stretch>
            <a:fillRect/>
          </a:stretch>
        </p:blipFill>
        <p:spPr>
          <a:xfrm>
            <a:off x="5572126" y="1600200"/>
            <a:ext cx="5095875" cy="3105150"/>
          </a:xfrm>
          <a:prstGeom prst="rect">
            <a:avLst/>
          </a:prstGeom>
        </p:spPr>
      </p:pic>
      <p:pic>
        <p:nvPicPr>
          <p:cNvPr id="4" name="Picture 3">
            <a:extLst>
              <a:ext uri="{FF2B5EF4-FFF2-40B4-BE49-F238E27FC236}">
                <a16:creationId xmlns:a16="http://schemas.microsoft.com/office/drawing/2014/main" id="{DDAC8E3F-FB24-5292-6F08-D9838DF15469}"/>
              </a:ext>
            </a:extLst>
          </p:cNvPr>
          <p:cNvPicPr>
            <a:picLocks noChangeAspect="1"/>
          </p:cNvPicPr>
          <p:nvPr/>
        </p:nvPicPr>
        <p:blipFill>
          <a:blip r:embed="rId3"/>
          <a:stretch>
            <a:fillRect/>
          </a:stretch>
        </p:blipFill>
        <p:spPr>
          <a:xfrm>
            <a:off x="714263" y="1285765"/>
            <a:ext cx="4362674" cy="4286470"/>
          </a:xfrm>
          <a:prstGeom prst="rect">
            <a:avLst/>
          </a:prstGeom>
        </p:spPr>
      </p:pic>
    </p:spTree>
    <p:extLst>
      <p:ext uri="{BB962C8B-B14F-4D97-AF65-F5344CB8AC3E}">
        <p14:creationId xmlns:p14="http://schemas.microsoft.com/office/powerpoint/2010/main" val="148565891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BA38F-70F4-229E-77E4-A078A41E9026}"/>
              </a:ext>
            </a:extLst>
          </p:cNvPr>
          <p:cNvSpPr>
            <a:spLocks noGrp="1"/>
          </p:cNvSpPr>
          <p:nvPr>
            <p:ph type="title"/>
          </p:nvPr>
        </p:nvSpPr>
        <p:spPr/>
        <p:txBody>
          <a:bodyPr/>
          <a:lstStyle/>
          <a:p>
            <a:r>
              <a:rPr lang="en-US" dirty="0"/>
              <a:t>Does Capacity Shortfall Make Sense in Single Price PPA</a:t>
            </a:r>
          </a:p>
        </p:txBody>
      </p:sp>
      <p:sp>
        <p:nvSpPr>
          <p:cNvPr id="3" name="Content Placeholder 2">
            <a:extLst>
              <a:ext uri="{FF2B5EF4-FFF2-40B4-BE49-F238E27FC236}">
                <a16:creationId xmlns:a16="http://schemas.microsoft.com/office/drawing/2014/main" id="{533BCA07-9274-886D-DF61-66B2C021A52D}"/>
              </a:ext>
            </a:extLst>
          </p:cNvPr>
          <p:cNvSpPr>
            <a:spLocks noGrp="1"/>
          </p:cNvSpPr>
          <p:nvPr>
            <p:ph idx="1"/>
          </p:nvPr>
        </p:nvSpPr>
        <p:spPr/>
        <p:txBody>
          <a:bodyPr/>
          <a:lstStyle/>
          <a:p>
            <a:r>
              <a:rPr lang="en-US" dirty="0"/>
              <a:t>Example of language for shortfall in capacity</a:t>
            </a:r>
          </a:p>
          <a:p>
            <a:r>
              <a:rPr lang="en-US" dirty="0"/>
              <a:t>How measure capacity for solar, wind and hydro</a:t>
            </a:r>
          </a:p>
          <a:p>
            <a:endParaRPr lang="en-US" dirty="0"/>
          </a:p>
        </p:txBody>
      </p:sp>
      <p:sp>
        <p:nvSpPr>
          <p:cNvPr id="4" name="Slide Number Placeholder 3">
            <a:extLst>
              <a:ext uri="{FF2B5EF4-FFF2-40B4-BE49-F238E27FC236}">
                <a16:creationId xmlns:a16="http://schemas.microsoft.com/office/drawing/2014/main" id="{1B26A5E0-EFA4-B0C0-B94C-13CBD56BE1A2}"/>
              </a:ext>
            </a:extLst>
          </p:cNvPr>
          <p:cNvSpPr>
            <a:spLocks noGrp="1"/>
          </p:cNvSpPr>
          <p:nvPr>
            <p:ph type="sldNum" sz="quarter" idx="12"/>
          </p:nvPr>
        </p:nvSpPr>
        <p:spPr/>
        <p:txBody>
          <a:bodyPr/>
          <a:lstStyle/>
          <a:p>
            <a:fld id="{EB241CD2-1E45-42A3-B213-66A034DF9A3B}" type="slidenum">
              <a:rPr lang="en-GB" smtClean="0"/>
              <a:t>142</a:t>
            </a:fld>
            <a:endParaRPr lang="en-GB" dirty="0"/>
          </a:p>
        </p:txBody>
      </p:sp>
      <p:sp>
        <p:nvSpPr>
          <p:cNvPr id="7" name="TextBox 6">
            <a:extLst>
              <a:ext uri="{FF2B5EF4-FFF2-40B4-BE49-F238E27FC236}">
                <a16:creationId xmlns:a16="http://schemas.microsoft.com/office/drawing/2014/main" id="{652F2350-7F0D-0324-1F89-F2026F24CED2}"/>
              </a:ext>
            </a:extLst>
          </p:cNvPr>
          <p:cNvSpPr txBox="1"/>
          <p:nvPr/>
        </p:nvSpPr>
        <p:spPr>
          <a:xfrm>
            <a:off x="7667625" y="1990725"/>
            <a:ext cx="2740731" cy="3970318"/>
          </a:xfrm>
          <a:prstGeom prst="rect">
            <a:avLst/>
          </a:prstGeom>
          <a:noFill/>
        </p:spPr>
        <p:txBody>
          <a:bodyPr wrap="square" rtlCol="0">
            <a:spAutoFit/>
          </a:bodyPr>
          <a:lstStyle/>
          <a:p>
            <a:r>
              <a:rPr lang="en-US" dirty="0"/>
              <a:t>For solar capacity, need a flash test on panels</a:t>
            </a:r>
          </a:p>
          <a:p>
            <a:endParaRPr lang="en-US" dirty="0"/>
          </a:p>
          <a:p>
            <a:r>
              <a:rPr lang="en-US" dirty="0"/>
              <a:t>For wind, use the power curve</a:t>
            </a:r>
          </a:p>
          <a:p>
            <a:endParaRPr lang="en-US" dirty="0"/>
          </a:p>
          <a:p>
            <a:r>
              <a:rPr lang="en-US" dirty="0"/>
              <a:t>If do not reach capacity, investor already realizes penalty from not selling the output.</a:t>
            </a:r>
          </a:p>
          <a:p>
            <a:endParaRPr lang="en-US" dirty="0"/>
          </a:p>
          <a:p>
            <a:r>
              <a:rPr lang="en-US" dirty="0"/>
              <a:t>Example of transferring language when it does not make sense</a:t>
            </a:r>
          </a:p>
        </p:txBody>
      </p:sp>
      <p:pic>
        <p:nvPicPr>
          <p:cNvPr id="8" name="Picture 7">
            <a:extLst>
              <a:ext uri="{FF2B5EF4-FFF2-40B4-BE49-F238E27FC236}">
                <a16:creationId xmlns:a16="http://schemas.microsoft.com/office/drawing/2014/main" id="{289759F7-E9B8-B52F-5EE9-AAC3E0E6DFFC}"/>
              </a:ext>
            </a:extLst>
          </p:cNvPr>
          <p:cNvPicPr>
            <a:picLocks noChangeAspect="1"/>
          </p:cNvPicPr>
          <p:nvPr/>
        </p:nvPicPr>
        <p:blipFill>
          <a:blip r:embed="rId2"/>
          <a:stretch>
            <a:fillRect/>
          </a:stretch>
        </p:blipFill>
        <p:spPr>
          <a:xfrm>
            <a:off x="696685" y="2162330"/>
            <a:ext cx="5742215" cy="3957351"/>
          </a:xfrm>
          <a:prstGeom prst="rect">
            <a:avLst/>
          </a:prstGeom>
        </p:spPr>
      </p:pic>
    </p:spTree>
    <p:extLst>
      <p:ext uri="{BB962C8B-B14F-4D97-AF65-F5344CB8AC3E}">
        <p14:creationId xmlns:p14="http://schemas.microsoft.com/office/powerpoint/2010/main" val="241873393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4A2A4-0475-432C-DA51-7069B64FFD50}"/>
              </a:ext>
            </a:extLst>
          </p:cNvPr>
          <p:cNvSpPr>
            <a:spLocks noGrp="1"/>
          </p:cNvSpPr>
          <p:nvPr>
            <p:ph type="title"/>
          </p:nvPr>
        </p:nvSpPr>
        <p:spPr/>
        <p:txBody>
          <a:bodyPr/>
          <a:lstStyle/>
          <a:p>
            <a:r>
              <a:rPr lang="en-US" dirty="0"/>
              <a:t>Results of Output Contracts</a:t>
            </a:r>
          </a:p>
        </p:txBody>
      </p:sp>
      <p:sp>
        <p:nvSpPr>
          <p:cNvPr id="3" name="Content Placeholder 2">
            <a:extLst>
              <a:ext uri="{FF2B5EF4-FFF2-40B4-BE49-F238E27FC236}">
                <a16:creationId xmlns:a16="http://schemas.microsoft.com/office/drawing/2014/main" id="{FE6606CE-2093-3A66-AC9E-F98A44596595}"/>
              </a:ext>
            </a:extLst>
          </p:cNvPr>
          <p:cNvSpPr>
            <a:spLocks noGrp="1"/>
          </p:cNvSpPr>
          <p:nvPr>
            <p:ph idx="1"/>
          </p:nvPr>
        </p:nvSpPr>
        <p:spPr/>
        <p:txBody>
          <a:bodyPr/>
          <a:lstStyle/>
          <a:p>
            <a:r>
              <a:rPr lang="en-US" dirty="0"/>
              <a:t>Spanish Problem with FIT</a:t>
            </a:r>
          </a:p>
          <a:p>
            <a:r>
              <a:rPr lang="en-US" dirty="0"/>
              <a:t>Too Easy to Make Money with FIT</a:t>
            </a:r>
          </a:p>
          <a:p>
            <a:r>
              <a:rPr lang="en-US" dirty="0"/>
              <a:t>Oversupply of Solar in India</a:t>
            </a:r>
          </a:p>
          <a:p>
            <a:r>
              <a:rPr lang="en-US" dirty="0"/>
              <a:t>Successful Low Bids</a:t>
            </a:r>
          </a:p>
          <a:p>
            <a:r>
              <a:rPr lang="en-US" dirty="0"/>
              <a:t>Country Risk with Off-shore Wind</a:t>
            </a:r>
          </a:p>
          <a:p>
            <a:r>
              <a:rPr lang="en-US" dirty="0"/>
              <a:t>Problems in Developing Hydro and other Renewable Projects in Africa</a:t>
            </a:r>
          </a:p>
        </p:txBody>
      </p:sp>
      <p:sp>
        <p:nvSpPr>
          <p:cNvPr id="4" name="Slide Number Placeholder 3">
            <a:extLst>
              <a:ext uri="{FF2B5EF4-FFF2-40B4-BE49-F238E27FC236}">
                <a16:creationId xmlns:a16="http://schemas.microsoft.com/office/drawing/2014/main" id="{691A1C70-B195-089D-2568-FC564ECE5766}"/>
              </a:ext>
            </a:extLst>
          </p:cNvPr>
          <p:cNvSpPr>
            <a:spLocks noGrp="1"/>
          </p:cNvSpPr>
          <p:nvPr>
            <p:ph type="sldNum" sz="quarter" idx="12"/>
          </p:nvPr>
        </p:nvSpPr>
        <p:spPr/>
        <p:txBody>
          <a:bodyPr/>
          <a:lstStyle/>
          <a:p>
            <a:fld id="{EB241CD2-1E45-42A3-B213-66A034DF9A3B}" type="slidenum">
              <a:rPr lang="en-GB" smtClean="0"/>
              <a:t>143</a:t>
            </a:fld>
            <a:endParaRPr lang="en-GB" dirty="0"/>
          </a:p>
        </p:txBody>
      </p:sp>
    </p:spTree>
    <p:extLst>
      <p:ext uri="{BB962C8B-B14F-4D97-AF65-F5344CB8AC3E}">
        <p14:creationId xmlns:p14="http://schemas.microsoft.com/office/powerpoint/2010/main" val="202929166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C3E3E-536B-B280-641B-2908B03A4787}"/>
              </a:ext>
            </a:extLst>
          </p:cNvPr>
          <p:cNvSpPr>
            <a:spLocks noGrp="1"/>
          </p:cNvSpPr>
          <p:nvPr>
            <p:ph type="ctrTitle"/>
          </p:nvPr>
        </p:nvSpPr>
        <p:spPr>
          <a:xfrm>
            <a:off x="652979" y="2100472"/>
            <a:ext cx="7759501" cy="2297792"/>
          </a:xfrm>
        </p:spPr>
        <p:txBody>
          <a:bodyPr>
            <a:normAutofit/>
          </a:bodyPr>
          <a:lstStyle/>
          <a:p>
            <a:r>
              <a:rPr lang="en-US" dirty="0"/>
              <a:t>Availability Incentives and Availability Liquidated Damage</a:t>
            </a:r>
            <a:br>
              <a:rPr lang="en-US" dirty="0"/>
            </a:br>
            <a:endParaRPr lang="en-US" dirty="0"/>
          </a:p>
        </p:txBody>
      </p:sp>
      <p:sp>
        <p:nvSpPr>
          <p:cNvPr id="4" name="Slide Number Placeholder 3">
            <a:extLst>
              <a:ext uri="{FF2B5EF4-FFF2-40B4-BE49-F238E27FC236}">
                <a16:creationId xmlns:a16="http://schemas.microsoft.com/office/drawing/2014/main" id="{46327006-2B06-3D11-77DA-F157ABD3084F}"/>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144</a:t>
            </a:fld>
            <a:endParaRPr lang="en-GB" dirty="0"/>
          </a:p>
        </p:txBody>
      </p:sp>
    </p:spTree>
    <p:extLst>
      <p:ext uri="{BB962C8B-B14F-4D97-AF65-F5344CB8AC3E}">
        <p14:creationId xmlns:p14="http://schemas.microsoft.com/office/powerpoint/2010/main" val="337506284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E60CE-4103-00A3-7BC1-3FA5B684A8EC}"/>
              </a:ext>
            </a:extLst>
          </p:cNvPr>
          <p:cNvSpPr>
            <a:spLocks noGrp="1"/>
          </p:cNvSpPr>
          <p:nvPr>
            <p:ph type="title"/>
          </p:nvPr>
        </p:nvSpPr>
        <p:spPr/>
        <p:txBody>
          <a:bodyPr/>
          <a:lstStyle/>
          <a:p>
            <a:r>
              <a:rPr lang="en-US" dirty="0"/>
              <a:t>Different Ways to Compute Availability Payment</a:t>
            </a:r>
          </a:p>
        </p:txBody>
      </p:sp>
      <p:sp>
        <p:nvSpPr>
          <p:cNvPr id="3" name="Content Placeholder 2">
            <a:extLst>
              <a:ext uri="{FF2B5EF4-FFF2-40B4-BE49-F238E27FC236}">
                <a16:creationId xmlns:a16="http://schemas.microsoft.com/office/drawing/2014/main" id="{BF9E9B3B-FA03-9E4B-503B-FA7410BF0E83}"/>
              </a:ext>
            </a:extLst>
          </p:cNvPr>
          <p:cNvSpPr>
            <a:spLocks noGrp="1"/>
          </p:cNvSpPr>
          <p:nvPr>
            <p:ph idx="1"/>
          </p:nvPr>
        </p:nvSpPr>
        <p:spPr/>
        <p:txBody>
          <a:bodyPr>
            <a:normAutofit lnSpcReduction="10000"/>
          </a:bodyPr>
          <a:lstStyle/>
          <a:p>
            <a:pPr algn="l"/>
            <a:r>
              <a:rPr lang="en-JM" dirty="0"/>
              <a:t>Providing incentives for a project to be available is a fundamental element of project finance and contracts. </a:t>
            </a:r>
          </a:p>
          <a:p>
            <a:pPr algn="l"/>
            <a:r>
              <a:rPr lang="en-JM" dirty="0"/>
              <a:t>Penalties for a plant not having optimal availability can be structured using liquidated damages, reduced capacity payments or other penalty mechanisms. </a:t>
            </a:r>
          </a:p>
          <a:p>
            <a:pPr algn="l"/>
            <a:r>
              <a:rPr lang="en-US" dirty="0"/>
              <a:t>Capacity Payment come from financing costs, they do not come from off-taker costs as was the case with delay liquidated damages.</a:t>
            </a:r>
          </a:p>
          <a:p>
            <a:pPr algn="l"/>
            <a:r>
              <a:rPr lang="en-US" dirty="0"/>
              <a:t>This method is commonly used but it is silly because the penalty has nothing to do with the off-taker cost as is the case with delay liquidated damages.</a:t>
            </a:r>
          </a:p>
          <a:p>
            <a:pPr algn="l"/>
            <a:r>
              <a:rPr lang="en-US" dirty="0"/>
              <a:t>Example:</a:t>
            </a:r>
          </a:p>
          <a:p>
            <a:pPr lvl="1" algn="l"/>
            <a:r>
              <a:rPr lang="en-US" dirty="0"/>
              <a:t>In mini-grid people do not use electricity in the middle of the night</a:t>
            </a:r>
          </a:p>
          <a:p>
            <a:pPr lvl="1" algn="l"/>
            <a:r>
              <a:rPr lang="en-US" dirty="0"/>
              <a:t>Plant could have an outage, and capacity payments are reduced, but there is no cost to this plant outage</a:t>
            </a:r>
          </a:p>
          <a:p>
            <a:pPr lvl="1" algn="l"/>
            <a:r>
              <a:rPr lang="en-US" dirty="0"/>
              <a:t>Alternatively, plant could have and outage when electricity is used for production and people in hospital. Here the same penalty could apply but the true cost of the outage to the off-taker is very high. </a:t>
            </a:r>
          </a:p>
          <a:p>
            <a:pPr algn="l"/>
            <a:endParaRPr lang="en-US" dirty="0"/>
          </a:p>
        </p:txBody>
      </p:sp>
      <p:sp>
        <p:nvSpPr>
          <p:cNvPr id="4" name="Slide Number Placeholder 3">
            <a:extLst>
              <a:ext uri="{FF2B5EF4-FFF2-40B4-BE49-F238E27FC236}">
                <a16:creationId xmlns:a16="http://schemas.microsoft.com/office/drawing/2014/main" id="{34B67785-D29F-40DF-B52E-48777D89703A}"/>
              </a:ext>
            </a:extLst>
          </p:cNvPr>
          <p:cNvSpPr>
            <a:spLocks noGrp="1"/>
          </p:cNvSpPr>
          <p:nvPr>
            <p:ph type="sldNum" sz="quarter" idx="12"/>
          </p:nvPr>
        </p:nvSpPr>
        <p:spPr/>
        <p:txBody>
          <a:bodyPr/>
          <a:lstStyle/>
          <a:p>
            <a:fld id="{EB241CD2-1E45-42A3-B213-66A034DF9A3B}" type="slidenum">
              <a:rPr lang="en-GB" smtClean="0"/>
              <a:t>145</a:t>
            </a:fld>
            <a:endParaRPr lang="en-GB" dirty="0"/>
          </a:p>
        </p:txBody>
      </p:sp>
    </p:spTree>
    <p:extLst>
      <p:ext uri="{BB962C8B-B14F-4D97-AF65-F5344CB8AC3E}">
        <p14:creationId xmlns:p14="http://schemas.microsoft.com/office/powerpoint/2010/main" val="125751673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D0E06-4BC9-496C-8EBB-D6528ABEE6F8}"/>
              </a:ext>
            </a:extLst>
          </p:cNvPr>
          <p:cNvSpPr>
            <a:spLocks noGrp="1"/>
          </p:cNvSpPr>
          <p:nvPr>
            <p:ph type="title"/>
          </p:nvPr>
        </p:nvSpPr>
        <p:spPr/>
        <p:txBody>
          <a:bodyPr/>
          <a:lstStyle/>
          <a:p>
            <a:r>
              <a:rPr lang="en-029" dirty="0"/>
              <a:t>Capacity Charge Example</a:t>
            </a:r>
          </a:p>
        </p:txBody>
      </p:sp>
      <p:sp>
        <p:nvSpPr>
          <p:cNvPr id="3" name="Content Placeholder 2">
            <a:extLst>
              <a:ext uri="{FF2B5EF4-FFF2-40B4-BE49-F238E27FC236}">
                <a16:creationId xmlns:a16="http://schemas.microsoft.com/office/drawing/2014/main" id="{5C9E9ACC-079C-6020-553E-077A9B7CA64A}"/>
              </a:ext>
            </a:extLst>
          </p:cNvPr>
          <p:cNvSpPr>
            <a:spLocks noGrp="1"/>
          </p:cNvSpPr>
          <p:nvPr>
            <p:ph idx="1"/>
          </p:nvPr>
        </p:nvSpPr>
        <p:spPr>
          <a:xfrm>
            <a:off x="406401" y="1209675"/>
            <a:ext cx="6104128" cy="4477893"/>
          </a:xfrm>
        </p:spPr>
        <p:txBody>
          <a:bodyPr/>
          <a:lstStyle/>
          <a:p>
            <a:pPr algn="l"/>
            <a:r>
              <a:rPr lang="en-US" dirty="0"/>
              <a:t>In many contracts, there is a penalty for the plant not  being available from formulas that seem to be fancy and complicated. </a:t>
            </a:r>
          </a:p>
          <a:p>
            <a:pPr algn="l"/>
            <a:r>
              <a:rPr lang="en-US" dirty="0"/>
              <a:t>These formulas are derived from the capacity payment, which has nothing to do with the off-taker costs of the outage.</a:t>
            </a:r>
          </a:p>
          <a:p>
            <a:pPr algn="l"/>
            <a:r>
              <a:rPr lang="en-US" dirty="0"/>
              <a:t>The formulas seem intuitive and they are relatively simple to apply, but they are irrelevant.</a:t>
            </a:r>
          </a:p>
          <a:p>
            <a:pPr algn="l"/>
            <a:r>
              <a:rPr lang="en-US" dirty="0"/>
              <a:t>If the cost of being unavailable changes because of fuel costs; because of capacity in the region or for other reasons, there are no incentives for the investor to improve availability or to reduce maintenance expenditures.</a:t>
            </a:r>
          </a:p>
        </p:txBody>
      </p:sp>
      <p:pic>
        <p:nvPicPr>
          <p:cNvPr id="4" name="Picture 3">
            <a:extLst>
              <a:ext uri="{FF2B5EF4-FFF2-40B4-BE49-F238E27FC236}">
                <a16:creationId xmlns:a16="http://schemas.microsoft.com/office/drawing/2014/main" id="{046D6A11-E4B9-4EFE-A24B-A3247758073F}"/>
              </a:ext>
            </a:extLst>
          </p:cNvPr>
          <p:cNvPicPr>
            <a:picLocks noChangeAspect="1"/>
          </p:cNvPicPr>
          <p:nvPr/>
        </p:nvPicPr>
        <p:blipFill>
          <a:blip r:embed="rId2"/>
          <a:stretch>
            <a:fillRect/>
          </a:stretch>
        </p:blipFill>
        <p:spPr>
          <a:xfrm>
            <a:off x="6830567" y="1326320"/>
            <a:ext cx="4079413" cy="4576459"/>
          </a:xfrm>
          <a:prstGeom prst="rect">
            <a:avLst/>
          </a:prstGeom>
        </p:spPr>
      </p:pic>
    </p:spTree>
    <p:extLst>
      <p:ext uri="{BB962C8B-B14F-4D97-AF65-F5344CB8AC3E}">
        <p14:creationId xmlns:p14="http://schemas.microsoft.com/office/powerpoint/2010/main" val="118163574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7E905-E06C-4582-BECB-E0179D0A9272}"/>
              </a:ext>
            </a:extLst>
          </p:cNvPr>
          <p:cNvSpPr>
            <a:spLocks noGrp="1"/>
          </p:cNvSpPr>
          <p:nvPr>
            <p:ph type="title"/>
          </p:nvPr>
        </p:nvSpPr>
        <p:spPr/>
        <p:txBody>
          <a:bodyPr>
            <a:normAutofit fontScale="90000"/>
          </a:bodyPr>
          <a:lstStyle/>
          <a:p>
            <a:r>
              <a:rPr lang="en-029" dirty="0"/>
              <a:t>Example of Availability Penalties Summer and Winter Penalties</a:t>
            </a:r>
          </a:p>
        </p:txBody>
      </p:sp>
      <p:sp>
        <p:nvSpPr>
          <p:cNvPr id="3" name="Content Placeholder 2">
            <a:extLst>
              <a:ext uri="{FF2B5EF4-FFF2-40B4-BE49-F238E27FC236}">
                <a16:creationId xmlns:a16="http://schemas.microsoft.com/office/drawing/2014/main" id="{198EB497-ADE1-4C33-9FA6-31EE5A29825D}"/>
              </a:ext>
            </a:extLst>
          </p:cNvPr>
          <p:cNvSpPr>
            <a:spLocks noGrp="1"/>
          </p:cNvSpPr>
          <p:nvPr>
            <p:ph idx="1"/>
          </p:nvPr>
        </p:nvSpPr>
        <p:spPr/>
        <p:txBody>
          <a:bodyPr/>
          <a:lstStyle/>
          <a:p>
            <a:pPr marL="0" indent="0">
              <a:buNone/>
            </a:pPr>
            <a:r>
              <a:rPr lang="en-029" dirty="0"/>
              <a:t> </a:t>
            </a:r>
          </a:p>
        </p:txBody>
      </p:sp>
      <p:pic>
        <p:nvPicPr>
          <p:cNvPr id="4" name="Picture 3">
            <a:extLst>
              <a:ext uri="{FF2B5EF4-FFF2-40B4-BE49-F238E27FC236}">
                <a16:creationId xmlns:a16="http://schemas.microsoft.com/office/drawing/2014/main" id="{924ED9AC-BDBB-4F87-A903-85289901F5E7}"/>
              </a:ext>
            </a:extLst>
          </p:cNvPr>
          <p:cNvPicPr>
            <a:picLocks noChangeAspect="1"/>
          </p:cNvPicPr>
          <p:nvPr/>
        </p:nvPicPr>
        <p:blipFill>
          <a:blip r:embed="rId2"/>
          <a:stretch>
            <a:fillRect/>
          </a:stretch>
        </p:blipFill>
        <p:spPr>
          <a:xfrm>
            <a:off x="266700" y="955221"/>
            <a:ext cx="4982168" cy="4881584"/>
          </a:xfrm>
          <a:prstGeom prst="rect">
            <a:avLst/>
          </a:prstGeom>
        </p:spPr>
      </p:pic>
      <p:pic>
        <p:nvPicPr>
          <p:cNvPr id="5" name="Picture 4">
            <a:extLst>
              <a:ext uri="{FF2B5EF4-FFF2-40B4-BE49-F238E27FC236}">
                <a16:creationId xmlns:a16="http://schemas.microsoft.com/office/drawing/2014/main" id="{56EE4AAA-CE51-45EF-8F89-820C71CC3E2D}"/>
              </a:ext>
            </a:extLst>
          </p:cNvPr>
          <p:cNvPicPr>
            <a:picLocks noChangeAspect="1"/>
          </p:cNvPicPr>
          <p:nvPr/>
        </p:nvPicPr>
        <p:blipFill>
          <a:blip r:embed="rId3"/>
          <a:stretch>
            <a:fillRect/>
          </a:stretch>
        </p:blipFill>
        <p:spPr>
          <a:xfrm>
            <a:off x="5248868" y="1324326"/>
            <a:ext cx="3285533" cy="2071687"/>
          </a:xfrm>
          <a:prstGeom prst="rect">
            <a:avLst/>
          </a:prstGeom>
        </p:spPr>
      </p:pic>
      <p:sp>
        <p:nvSpPr>
          <p:cNvPr id="6" name="TextBox 5">
            <a:extLst>
              <a:ext uri="{FF2B5EF4-FFF2-40B4-BE49-F238E27FC236}">
                <a16:creationId xmlns:a16="http://schemas.microsoft.com/office/drawing/2014/main" id="{68A4708D-0F72-4FC6-B600-316687BF536A}"/>
              </a:ext>
            </a:extLst>
          </p:cNvPr>
          <p:cNvSpPr txBox="1"/>
          <p:nvPr/>
        </p:nvSpPr>
        <p:spPr>
          <a:xfrm>
            <a:off x="8933688" y="1617264"/>
            <a:ext cx="2561627" cy="3416320"/>
          </a:xfrm>
          <a:prstGeom prst="rect">
            <a:avLst/>
          </a:prstGeom>
          <a:solidFill>
            <a:srgbClr val="FFFF00"/>
          </a:solidFill>
        </p:spPr>
        <p:txBody>
          <a:bodyPr wrap="square" rtlCol="0">
            <a:spAutoFit/>
          </a:bodyPr>
          <a:lstStyle/>
          <a:p>
            <a:r>
              <a:rPr lang="en-US" sz="1350" dirty="0"/>
              <a:t>Issue with this type of contract. </a:t>
            </a:r>
          </a:p>
          <a:p>
            <a:endParaRPr lang="en-US" sz="1350" dirty="0"/>
          </a:p>
          <a:p>
            <a:r>
              <a:rPr lang="en-US" sz="1350" dirty="0"/>
              <a:t>The DF factor corresponds to the capacity payment. This may be more or less that the true cost of availability.</a:t>
            </a:r>
          </a:p>
          <a:p>
            <a:endParaRPr lang="en-US" sz="1350" dirty="0"/>
          </a:p>
          <a:p>
            <a:r>
              <a:rPr lang="en-US" sz="1350" dirty="0"/>
              <a:t>The contracted average availability should be derived from minimizing cost</a:t>
            </a:r>
          </a:p>
          <a:p>
            <a:endParaRPr lang="en-US" sz="1350" dirty="0"/>
          </a:p>
          <a:p>
            <a:r>
              <a:rPr lang="en-US" sz="1350" dirty="0"/>
              <a:t>Summer Penalties are Higher than Winter Penalties.  Illustrates that the penalties should correspond to the cost of the off-taker in PPP Contracts</a:t>
            </a:r>
          </a:p>
        </p:txBody>
      </p:sp>
      <p:sp>
        <p:nvSpPr>
          <p:cNvPr id="7" name="Slide Number Placeholder 6">
            <a:extLst>
              <a:ext uri="{FF2B5EF4-FFF2-40B4-BE49-F238E27FC236}">
                <a16:creationId xmlns:a16="http://schemas.microsoft.com/office/drawing/2014/main" id="{F3001D7F-B594-76C0-FD57-4C33C65F2F30}"/>
              </a:ext>
            </a:extLst>
          </p:cNvPr>
          <p:cNvSpPr>
            <a:spLocks noGrp="1"/>
          </p:cNvSpPr>
          <p:nvPr>
            <p:ph type="sldNum" sz="quarter" idx="12"/>
          </p:nvPr>
        </p:nvSpPr>
        <p:spPr/>
        <p:txBody>
          <a:bodyPr/>
          <a:lstStyle/>
          <a:p>
            <a:fld id="{EB241CD2-1E45-42A3-B213-66A034DF9A3B}" type="slidenum">
              <a:rPr lang="en-GB" smtClean="0"/>
              <a:t>147</a:t>
            </a:fld>
            <a:endParaRPr lang="en-GB" dirty="0"/>
          </a:p>
        </p:txBody>
      </p:sp>
      <p:pic>
        <p:nvPicPr>
          <p:cNvPr id="9" name="Picture 8" descr="The provided text appears to be a table or spreadsheet listing various contracts and their availability targets, including the percentage of the target achieved and the number of years, with the data covering years 1 through 22.&#10;&#10;AI-generated content may be incorrect.">
            <a:extLst>
              <a:ext uri="{FF2B5EF4-FFF2-40B4-BE49-F238E27FC236}">
                <a16:creationId xmlns:a16="http://schemas.microsoft.com/office/drawing/2014/main" id="{8216787A-F7D1-9801-79A8-F93566C21340}"/>
              </a:ext>
            </a:extLst>
          </p:cNvPr>
          <p:cNvPicPr>
            <a:picLocks noChangeAspect="1"/>
          </p:cNvPicPr>
          <p:nvPr/>
        </p:nvPicPr>
        <p:blipFill>
          <a:blip r:embed="rId4"/>
          <a:stretch>
            <a:fillRect/>
          </a:stretch>
        </p:blipFill>
        <p:spPr>
          <a:xfrm>
            <a:off x="5325998" y="2176252"/>
            <a:ext cx="3348103" cy="3223587"/>
          </a:xfrm>
          <a:prstGeom prst="rect">
            <a:avLst/>
          </a:prstGeom>
        </p:spPr>
      </p:pic>
    </p:spTree>
    <p:extLst>
      <p:ext uri="{BB962C8B-B14F-4D97-AF65-F5344CB8AC3E}">
        <p14:creationId xmlns:p14="http://schemas.microsoft.com/office/powerpoint/2010/main" val="4897092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7A17D-8FEC-44B7-8038-EED92927E52D}"/>
              </a:ext>
            </a:extLst>
          </p:cNvPr>
          <p:cNvSpPr>
            <a:spLocks noGrp="1"/>
          </p:cNvSpPr>
          <p:nvPr>
            <p:ph type="title"/>
          </p:nvPr>
        </p:nvSpPr>
        <p:spPr/>
        <p:txBody>
          <a:bodyPr/>
          <a:lstStyle/>
          <a:p>
            <a:r>
              <a:rPr lang="en-029" dirty="0"/>
              <a:t>Availability Deductions from Capacity Payment</a:t>
            </a:r>
          </a:p>
        </p:txBody>
      </p:sp>
      <p:sp>
        <p:nvSpPr>
          <p:cNvPr id="3" name="Content Placeholder 2">
            <a:extLst>
              <a:ext uri="{FF2B5EF4-FFF2-40B4-BE49-F238E27FC236}">
                <a16:creationId xmlns:a16="http://schemas.microsoft.com/office/drawing/2014/main" id="{BD276E94-47A8-4F53-855D-4EF4F2DE3564}"/>
              </a:ext>
            </a:extLst>
          </p:cNvPr>
          <p:cNvSpPr>
            <a:spLocks noGrp="1"/>
          </p:cNvSpPr>
          <p:nvPr>
            <p:ph idx="1"/>
          </p:nvPr>
        </p:nvSpPr>
        <p:spPr/>
        <p:txBody>
          <a:bodyPr/>
          <a:lstStyle/>
          <a:p>
            <a:endParaRPr lang="en-029" dirty="0"/>
          </a:p>
          <a:p>
            <a:endParaRPr lang="en-029" dirty="0"/>
          </a:p>
        </p:txBody>
      </p:sp>
      <p:pic>
        <p:nvPicPr>
          <p:cNvPr id="4" name="Picture 3">
            <a:extLst>
              <a:ext uri="{FF2B5EF4-FFF2-40B4-BE49-F238E27FC236}">
                <a16:creationId xmlns:a16="http://schemas.microsoft.com/office/drawing/2014/main" id="{2A973E0F-BEDA-4BF1-AF56-1616F2A0B5CA}"/>
              </a:ext>
            </a:extLst>
          </p:cNvPr>
          <p:cNvPicPr>
            <a:picLocks noChangeAspect="1"/>
          </p:cNvPicPr>
          <p:nvPr/>
        </p:nvPicPr>
        <p:blipFill>
          <a:blip r:embed="rId2"/>
          <a:stretch>
            <a:fillRect/>
          </a:stretch>
        </p:blipFill>
        <p:spPr>
          <a:xfrm>
            <a:off x="843809" y="1058833"/>
            <a:ext cx="4493719" cy="2497394"/>
          </a:xfrm>
          <a:prstGeom prst="rect">
            <a:avLst/>
          </a:prstGeom>
        </p:spPr>
      </p:pic>
      <p:pic>
        <p:nvPicPr>
          <p:cNvPr id="5" name="Picture 4">
            <a:extLst>
              <a:ext uri="{FF2B5EF4-FFF2-40B4-BE49-F238E27FC236}">
                <a16:creationId xmlns:a16="http://schemas.microsoft.com/office/drawing/2014/main" id="{D5A0BC82-66A4-4592-9B20-62C72CB94B36}"/>
              </a:ext>
            </a:extLst>
          </p:cNvPr>
          <p:cNvPicPr>
            <a:picLocks noChangeAspect="1"/>
          </p:cNvPicPr>
          <p:nvPr/>
        </p:nvPicPr>
        <p:blipFill>
          <a:blip r:embed="rId3"/>
          <a:stretch>
            <a:fillRect/>
          </a:stretch>
        </p:blipFill>
        <p:spPr>
          <a:xfrm>
            <a:off x="6364915" y="1429058"/>
            <a:ext cx="4103012" cy="1999942"/>
          </a:xfrm>
          <a:prstGeom prst="rect">
            <a:avLst/>
          </a:prstGeom>
        </p:spPr>
      </p:pic>
      <p:pic>
        <p:nvPicPr>
          <p:cNvPr id="6" name="Picture 5">
            <a:extLst>
              <a:ext uri="{FF2B5EF4-FFF2-40B4-BE49-F238E27FC236}">
                <a16:creationId xmlns:a16="http://schemas.microsoft.com/office/drawing/2014/main" id="{505E4010-6E00-47E6-B241-34E02C553FF0}"/>
              </a:ext>
            </a:extLst>
          </p:cNvPr>
          <p:cNvPicPr>
            <a:picLocks noChangeAspect="1"/>
          </p:cNvPicPr>
          <p:nvPr/>
        </p:nvPicPr>
        <p:blipFill>
          <a:blip r:embed="rId4"/>
          <a:stretch>
            <a:fillRect/>
          </a:stretch>
        </p:blipFill>
        <p:spPr>
          <a:xfrm>
            <a:off x="1731264" y="3707069"/>
            <a:ext cx="3429000" cy="2432758"/>
          </a:xfrm>
          <a:prstGeom prst="rect">
            <a:avLst/>
          </a:prstGeom>
        </p:spPr>
      </p:pic>
      <p:pic>
        <p:nvPicPr>
          <p:cNvPr id="7" name="Picture 6">
            <a:extLst>
              <a:ext uri="{FF2B5EF4-FFF2-40B4-BE49-F238E27FC236}">
                <a16:creationId xmlns:a16="http://schemas.microsoft.com/office/drawing/2014/main" id="{970F2127-8212-440E-9772-B85311AED95A}"/>
              </a:ext>
            </a:extLst>
          </p:cNvPr>
          <p:cNvPicPr>
            <a:picLocks noChangeAspect="1"/>
          </p:cNvPicPr>
          <p:nvPr/>
        </p:nvPicPr>
        <p:blipFill>
          <a:blip r:embed="rId5"/>
          <a:stretch>
            <a:fillRect/>
          </a:stretch>
        </p:blipFill>
        <p:spPr>
          <a:xfrm>
            <a:off x="6554245" y="3791813"/>
            <a:ext cx="3913682" cy="2265034"/>
          </a:xfrm>
          <a:prstGeom prst="rect">
            <a:avLst/>
          </a:prstGeom>
        </p:spPr>
      </p:pic>
    </p:spTree>
    <p:extLst>
      <p:ext uri="{BB962C8B-B14F-4D97-AF65-F5344CB8AC3E}">
        <p14:creationId xmlns:p14="http://schemas.microsoft.com/office/powerpoint/2010/main" val="147598490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E16C6-677A-7F2A-D6E4-A27D050A2539}"/>
              </a:ext>
            </a:extLst>
          </p:cNvPr>
          <p:cNvSpPr>
            <a:spLocks noGrp="1"/>
          </p:cNvSpPr>
          <p:nvPr>
            <p:ph type="title"/>
          </p:nvPr>
        </p:nvSpPr>
        <p:spPr/>
        <p:txBody>
          <a:bodyPr/>
          <a:lstStyle/>
          <a:p>
            <a:r>
              <a:rPr lang="en-US" dirty="0"/>
              <a:t>Hypothetical Case for Analysis of Availability Cost</a:t>
            </a:r>
          </a:p>
        </p:txBody>
      </p:sp>
      <p:sp>
        <p:nvSpPr>
          <p:cNvPr id="3" name="Content Placeholder 2">
            <a:extLst>
              <a:ext uri="{FF2B5EF4-FFF2-40B4-BE49-F238E27FC236}">
                <a16:creationId xmlns:a16="http://schemas.microsoft.com/office/drawing/2014/main" id="{A1815655-210C-5FA3-AA25-111B46887DCE}"/>
              </a:ext>
            </a:extLst>
          </p:cNvPr>
          <p:cNvSpPr>
            <a:spLocks noGrp="1"/>
          </p:cNvSpPr>
          <p:nvPr>
            <p:ph idx="1"/>
          </p:nvPr>
        </p:nvSpPr>
        <p:spPr>
          <a:xfrm>
            <a:off x="406400" y="1209675"/>
            <a:ext cx="8810752" cy="4935093"/>
          </a:xfrm>
        </p:spPr>
        <p:txBody>
          <a:bodyPr>
            <a:normAutofit fontScale="92500" lnSpcReduction="20000"/>
          </a:bodyPr>
          <a:lstStyle/>
          <a:p>
            <a:pPr algn="l"/>
            <a:r>
              <a:rPr lang="en-JM" dirty="0"/>
              <a:t>A hypothetical case where a power plant is built next to a remote petrochemical facility located far from the power grid can be used to consider availability issues in contracts. </a:t>
            </a:r>
          </a:p>
          <a:p>
            <a:pPr algn="l"/>
            <a:r>
              <a:rPr lang="en-JM" dirty="0"/>
              <a:t>The cost of the electricity plant being unavailable is very high, because if there is no electricity the petrochemical facility will not produce any output and the value of the lost output dwarfs the cost of electricity. </a:t>
            </a:r>
          </a:p>
          <a:p>
            <a:pPr algn="l"/>
            <a:r>
              <a:rPr lang="en-JM" dirty="0"/>
              <a:t>The electricity production could be separated into smaller units and added units could be constructed to increase reliability. In this case, if one plant was unavailable, there would be other plants that could replace the unavailable plant. </a:t>
            </a:r>
          </a:p>
          <a:p>
            <a:pPr algn="l"/>
            <a:r>
              <a:rPr lang="en-JM" dirty="0"/>
              <a:t>When the plant is designed, the potential for multiple outages would have to be assessed.  </a:t>
            </a:r>
          </a:p>
          <a:p>
            <a:pPr algn="l"/>
            <a:r>
              <a:rPr lang="en-JM" dirty="0"/>
              <a:t>Once the electricity plant begins operation, added maintenance could be performed on each unit to make sure individual plant availability of the smaller units is very high. </a:t>
            </a:r>
          </a:p>
          <a:p>
            <a:pPr algn="l"/>
            <a:r>
              <a:rPr lang="en-JM" dirty="0"/>
              <a:t>This redundancy and extra maintenance has a high cost, and contracts should provide incentives for to keep the plants maintained. </a:t>
            </a:r>
          </a:p>
          <a:p>
            <a:pPr algn="l"/>
            <a:r>
              <a:rPr lang="en-JM" dirty="0"/>
              <a:t>This contrasts with other situations where the  off-taker already has a large portfolio of plants and the cost of being unavailable is a lot less.</a:t>
            </a:r>
            <a:endParaRPr lang="en-US" dirty="0"/>
          </a:p>
          <a:p>
            <a:pPr algn="l"/>
            <a:endParaRPr lang="en-US" dirty="0"/>
          </a:p>
        </p:txBody>
      </p:sp>
      <p:sp>
        <p:nvSpPr>
          <p:cNvPr id="4" name="Slide Number Placeholder 3">
            <a:extLst>
              <a:ext uri="{FF2B5EF4-FFF2-40B4-BE49-F238E27FC236}">
                <a16:creationId xmlns:a16="http://schemas.microsoft.com/office/drawing/2014/main" id="{30AFAEEA-4564-CF0B-3AF5-1A90334EB00E}"/>
              </a:ext>
            </a:extLst>
          </p:cNvPr>
          <p:cNvSpPr>
            <a:spLocks noGrp="1"/>
          </p:cNvSpPr>
          <p:nvPr>
            <p:ph type="sldNum" sz="quarter" idx="12"/>
          </p:nvPr>
        </p:nvSpPr>
        <p:spPr/>
        <p:txBody>
          <a:bodyPr/>
          <a:lstStyle/>
          <a:p>
            <a:fld id="{EB241CD2-1E45-42A3-B213-66A034DF9A3B}" type="slidenum">
              <a:rPr lang="en-GB" smtClean="0"/>
              <a:t>149</a:t>
            </a:fld>
            <a:endParaRPr lang="en-GB" dirty="0"/>
          </a:p>
        </p:txBody>
      </p:sp>
      <p:pic>
        <p:nvPicPr>
          <p:cNvPr id="6" name="Picture 5" descr="The image depicts a large industrial complex with numerous tall, complex pipes and equipment, likely an oil refinery or chemical plant.&#10;&#10;AI-generated content may be incorrect.">
            <a:extLst>
              <a:ext uri="{FF2B5EF4-FFF2-40B4-BE49-F238E27FC236}">
                <a16:creationId xmlns:a16="http://schemas.microsoft.com/office/drawing/2014/main" id="{AB30EC7E-6966-4C86-2E82-D736197433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41452" y="930403"/>
            <a:ext cx="2402205" cy="1841500"/>
          </a:xfrm>
          <a:prstGeom prst="rect">
            <a:avLst/>
          </a:prstGeom>
        </p:spPr>
      </p:pic>
    </p:spTree>
    <p:extLst>
      <p:ext uri="{BB962C8B-B14F-4D97-AF65-F5344CB8AC3E}">
        <p14:creationId xmlns:p14="http://schemas.microsoft.com/office/powerpoint/2010/main" val="228542863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F9582-456A-0AA6-46B8-4D579348E2B5}"/>
              </a:ext>
            </a:extLst>
          </p:cNvPr>
          <p:cNvSpPr>
            <a:spLocks noGrp="1"/>
          </p:cNvSpPr>
          <p:nvPr>
            <p:ph type="title"/>
          </p:nvPr>
        </p:nvSpPr>
        <p:spPr/>
        <p:txBody>
          <a:bodyPr/>
          <a:lstStyle/>
          <a:p>
            <a:r>
              <a:rPr lang="en-US" dirty="0"/>
              <a:t>Availability Incentives and Risk in Capacity Payment</a:t>
            </a:r>
          </a:p>
        </p:txBody>
      </p:sp>
      <p:sp>
        <p:nvSpPr>
          <p:cNvPr id="3" name="Content Placeholder 2">
            <a:extLst>
              <a:ext uri="{FF2B5EF4-FFF2-40B4-BE49-F238E27FC236}">
                <a16:creationId xmlns:a16="http://schemas.microsoft.com/office/drawing/2014/main" id="{CBECB760-9DC6-8ED1-5FF4-5D110CD052A0}"/>
              </a:ext>
            </a:extLst>
          </p:cNvPr>
          <p:cNvSpPr>
            <a:spLocks noGrp="1"/>
          </p:cNvSpPr>
          <p:nvPr>
            <p:ph idx="1"/>
          </p:nvPr>
        </p:nvSpPr>
        <p:spPr/>
        <p:txBody>
          <a:bodyPr>
            <a:normAutofit/>
          </a:bodyPr>
          <a:lstStyle/>
          <a:p>
            <a:pPr algn="l"/>
            <a:r>
              <a:rPr lang="en-JM" sz="1800" dirty="0"/>
              <a:t>To illustrate issues with penalties for being unavailable, including changes in the cost of a plant being unavailable, the periods of the year a plant is unavailable and the costs to the investor of increasing available, a hypothetical example analogous to the delay case can be used. </a:t>
            </a:r>
          </a:p>
          <a:p>
            <a:pPr algn="l"/>
            <a:r>
              <a:rPr lang="en-JM" sz="1800" dirty="0"/>
              <a:t>In this case, different levels of availability are assumed. It is impossible to achieve 100% reliability and the cost to the investor declines with lower availability. It is assumed that the cost to  the off-taker is not linear and increases with lower availability, which could be due to the cost of replacing more and more capacity. </a:t>
            </a:r>
            <a:endParaRPr lang="en-US" sz="1800" dirty="0"/>
          </a:p>
        </p:txBody>
      </p:sp>
      <p:sp>
        <p:nvSpPr>
          <p:cNvPr id="4" name="Slide Number Placeholder 3">
            <a:extLst>
              <a:ext uri="{FF2B5EF4-FFF2-40B4-BE49-F238E27FC236}">
                <a16:creationId xmlns:a16="http://schemas.microsoft.com/office/drawing/2014/main" id="{9C0C0BFA-5BE3-8980-E4DF-43A7440EF137}"/>
              </a:ext>
            </a:extLst>
          </p:cNvPr>
          <p:cNvSpPr>
            <a:spLocks noGrp="1"/>
          </p:cNvSpPr>
          <p:nvPr>
            <p:ph type="sldNum" sz="quarter" idx="12"/>
          </p:nvPr>
        </p:nvSpPr>
        <p:spPr/>
        <p:txBody>
          <a:bodyPr/>
          <a:lstStyle/>
          <a:p>
            <a:fld id="{EB241CD2-1E45-42A3-B213-66A034DF9A3B}" type="slidenum">
              <a:rPr lang="en-GB" smtClean="0"/>
              <a:t>150</a:t>
            </a:fld>
            <a:endParaRPr lang="en-GB" dirty="0"/>
          </a:p>
        </p:txBody>
      </p:sp>
      <p:pic>
        <p:nvPicPr>
          <p:cNvPr id="9" name="Picture 8">
            <a:extLst>
              <a:ext uri="{FF2B5EF4-FFF2-40B4-BE49-F238E27FC236}">
                <a16:creationId xmlns:a16="http://schemas.microsoft.com/office/drawing/2014/main" id="{F10C91D4-8046-BA4A-FFB5-337FC2F2577C}"/>
              </a:ext>
            </a:extLst>
          </p:cNvPr>
          <p:cNvPicPr>
            <a:picLocks noChangeAspect="1"/>
          </p:cNvPicPr>
          <p:nvPr/>
        </p:nvPicPr>
        <p:blipFill>
          <a:blip r:embed="rId2"/>
          <a:stretch>
            <a:fillRect/>
          </a:stretch>
        </p:blipFill>
        <p:spPr>
          <a:xfrm>
            <a:off x="2088893" y="2965783"/>
            <a:ext cx="8702719" cy="3289420"/>
          </a:xfrm>
          <a:prstGeom prst="rect">
            <a:avLst/>
          </a:prstGeom>
        </p:spPr>
      </p:pic>
    </p:spTree>
    <p:extLst>
      <p:ext uri="{BB962C8B-B14F-4D97-AF65-F5344CB8AC3E}">
        <p14:creationId xmlns:p14="http://schemas.microsoft.com/office/powerpoint/2010/main" val="151694837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DB5CE-7E22-0CA9-FCEF-80379A3B1D80}"/>
              </a:ext>
            </a:extLst>
          </p:cNvPr>
          <p:cNvSpPr>
            <a:spLocks noGrp="1"/>
          </p:cNvSpPr>
          <p:nvPr>
            <p:ph type="title"/>
          </p:nvPr>
        </p:nvSpPr>
        <p:spPr/>
        <p:txBody>
          <a:bodyPr>
            <a:normAutofit fontScale="90000"/>
          </a:bodyPr>
          <a:lstStyle/>
          <a:p>
            <a:r>
              <a:rPr lang="en-US" dirty="0"/>
              <a:t>Nuances and Approximations in LD Measurement for Availability</a:t>
            </a:r>
          </a:p>
        </p:txBody>
      </p:sp>
      <p:sp>
        <p:nvSpPr>
          <p:cNvPr id="3" name="Content Placeholder 2">
            <a:extLst>
              <a:ext uri="{FF2B5EF4-FFF2-40B4-BE49-F238E27FC236}">
                <a16:creationId xmlns:a16="http://schemas.microsoft.com/office/drawing/2014/main" id="{BB2D964A-AA6B-24EB-0E14-285BCB7CF711}"/>
              </a:ext>
            </a:extLst>
          </p:cNvPr>
          <p:cNvSpPr>
            <a:spLocks noGrp="1"/>
          </p:cNvSpPr>
          <p:nvPr>
            <p:ph idx="1"/>
          </p:nvPr>
        </p:nvSpPr>
        <p:spPr>
          <a:xfrm>
            <a:off x="406400" y="1209675"/>
            <a:ext cx="6473371" cy="4592412"/>
          </a:xfrm>
        </p:spPr>
        <p:txBody>
          <a:bodyPr/>
          <a:lstStyle/>
          <a:p>
            <a:pPr algn="l"/>
            <a:r>
              <a:rPr lang="en-JM" dirty="0"/>
              <a:t>As was the case with delay damages, the correct liquidated damage is computed once the optimal target is set as illustrated in a similar graph to the cost of delay with lines representing the off-taker cost and the investor cost. </a:t>
            </a:r>
          </a:p>
          <a:p>
            <a:pPr algn="l"/>
            <a:r>
              <a:rPr lang="en-JM" dirty="0"/>
              <a:t>The cost to the off-taker from being unavailable is shown as the orange line and can continually change. If the plant has better efficiency than other plants, the cost to the off-taker can change every day. </a:t>
            </a:r>
          </a:p>
          <a:p>
            <a:pPr algn="l"/>
            <a:r>
              <a:rPr lang="en-JM" dirty="0"/>
              <a:t>Further, the off-taker cost that defines liquidated damage should change with different levels of availability. If new options for enhancing reliability become available, the investor cost could be reduced which suggests the target should be changed before which the liquidated damage applies.</a:t>
            </a:r>
            <a:endParaRPr lang="en-US" dirty="0"/>
          </a:p>
        </p:txBody>
      </p:sp>
      <p:sp>
        <p:nvSpPr>
          <p:cNvPr id="4" name="Slide Number Placeholder 3">
            <a:extLst>
              <a:ext uri="{FF2B5EF4-FFF2-40B4-BE49-F238E27FC236}">
                <a16:creationId xmlns:a16="http://schemas.microsoft.com/office/drawing/2014/main" id="{55753D2E-4B55-7745-D590-E8E50FB55CFB}"/>
              </a:ext>
            </a:extLst>
          </p:cNvPr>
          <p:cNvSpPr>
            <a:spLocks noGrp="1"/>
          </p:cNvSpPr>
          <p:nvPr>
            <p:ph type="sldNum" sz="quarter" idx="12"/>
          </p:nvPr>
        </p:nvSpPr>
        <p:spPr/>
        <p:txBody>
          <a:bodyPr/>
          <a:lstStyle/>
          <a:p>
            <a:fld id="{EB241CD2-1E45-42A3-B213-66A034DF9A3B}" type="slidenum">
              <a:rPr lang="en-GB" smtClean="0"/>
              <a:t>151</a:t>
            </a:fld>
            <a:endParaRPr lang="en-GB" dirty="0"/>
          </a:p>
        </p:txBody>
      </p:sp>
      <p:pic>
        <p:nvPicPr>
          <p:cNvPr id="6" name="Picture 5" descr="The graph illustrates the changes in costs for investors and off-takers at different availability levels, showing a downward trend in costs as availability decreases.&#10;&#10;AI-generated content may be incorrect.">
            <a:extLst>
              <a:ext uri="{FF2B5EF4-FFF2-40B4-BE49-F238E27FC236}">
                <a16:creationId xmlns:a16="http://schemas.microsoft.com/office/drawing/2014/main" id="{8FBEEDFC-B1CA-9557-C321-371C93F0B03D}"/>
              </a:ext>
            </a:extLst>
          </p:cNvPr>
          <p:cNvPicPr>
            <a:picLocks noChangeAspect="1"/>
          </p:cNvPicPr>
          <p:nvPr/>
        </p:nvPicPr>
        <p:blipFill>
          <a:blip r:embed="rId2"/>
          <a:stretch>
            <a:fillRect/>
          </a:stretch>
        </p:blipFill>
        <p:spPr>
          <a:xfrm>
            <a:off x="7149862" y="857251"/>
            <a:ext cx="4199948" cy="2571749"/>
          </a:xfrm>
          <a:prstGeom prst="rect">
            <a:avLst/>
          </a:prstGeom>
        </p:spPr>
      </p:pic>
      <p:pic>
        <p:nvPicPr>
          <p:cNvPr id="8" name="Picture 7" descr="The image displays a bar chart depicting the cost distribution for an investor and an off-taker, with the cost decreasing as the number of units increases, and the availability percentage decreasing from 98% to 80%.&#10;&#10;AI-generated content may be incorrect.">
            <a:extLst>
              <a:ext uri="{FF2B5EF4-FFF2-40B4-BE49-F238E27FC236}">
                <a16:creationId xmlns:a16="http://schemas.microsoft.com/office/drawing/2014/main" id="{34DB277A-A2B7-9E5B-E4B2-8FCD5BD66877}"/>
              </a:ext>
            </a:extLst>
          </p:cNvPr>
          <p:cNvPicPr>
            <a:picLocks noChangeAspect="1"/>
          </p:cNvPicPr>
          <p:nvPr/>
        </p:nvPicPr>
        <p:blipFill>
          <a:blip r:embed="rId3"/>
          <a:stretch>
            <a:fillRect/>
          </a:stretch>
        </p:blipFill>
        <p:spPr>
          <a:xfrm>
            <a:off x="7149862" y="3505882"/>
            <a:ext cx="4245977" cy="2571750"/>
          </a:xfrm>
          <a:prstGeom prst="rect">
            <a:avLst/>
          </a:prstGeom>
        </p:spPr>
      </p:pic>
    </p:spTree>
    <p:extLst>
      <p:ext uri="{BB962C8B-B14F-4D97-AF65-F5344CB8AC3E}">
        <p14:creationId xmlns:p14="http://schemas.microsoft.com/office/powerpoint/2010/main" val="402819567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14E1C-6C0E-A84C-036C-4A034FEF87F9}"/>
              </a:ext>
            </a:extLst>
          </p:cNvPr>
          <p:cNvSpPr>
            <a:spLocks noGrp="1"/>
          </p:cNvSpPr>
          <p:nvPr>
            <p:ph type="title"/>
          </p:nvPr>
        </p:nvSpPr>
        <p:spPr/>
        <p:txBody>
          <a:bodyPr/>
          <a:lstStyle/>
          <a:p>
            <a:r>
              <a:rPr lang="en-US" dirty="0"/>
              <a:t>Setting Targets and Penalties</a:t>
            </a:r>
          </a:p>
        </p:txBody>
      </p:sp>
      <p:sp>
        <p:nvSpPr>
          <p:cNvPr id="3" name="Content Placeholder 2">
            <a:extLst>
              <a:ext uri="{FF2B5EF4-FFF2-40B4-BE49-F238E27FC236}">
                <a16:creationId xmlns:a16="http://schemas.microsoft.com/office/drawing/2014/main" id="{06FB6F32-8CE4-4ABA-9F1D-77EDABA6E709}"/>
              </a:ext>
            </a:extLst>
          </p:cNvPr>
          <p:cNvSpPr>
            <a:spLocks noGrp="1"/>
          </p:cNvSpPr>
          <p:nvPr>
            <p:ph idx="1"/>
          </p:nvPr>
        </p:nvSpPr>
        <p:spPr/>
        <p:txBody>
          <a:bodyPr/>
          <a:lstStyle/>
          <a:p>
            <a:r>
              <a:rPr lang="en-US" b="1" dirty="0"/>
              <a:t>The "Gold-Plating" vs. Skimping Dilemma</a:t>
            </a:r>
            <a:endParaRPr lang="en-US" dirty="0"/>
          </a:p>
          <a:p>
            <a:pPr lvl="0"/>
            <a:r>
              <a:rPr lang="en-US" b="1" dirty="0"/>
              <a:t>Skimping:</a:t>
            </a:r>
            <a:r>
              <a:rPr lang="en-US" dirty="0"/>
              <a:t> Private operators are incentivized to sweat the assets and defer lifecycle replacements to save money, leading to operational friction (e.g., hospital wards closing temporarily due to frequent AC breakdowns).</a:t>
            </a:r>
          </a:p>
          <a:p>
            <a:pPr lvl="0"/>
            <a:r>
              <a:rPr lang="en-US" b="1" dirty="0"/>
              <a:t>Gold-Plating:</a:t>
            </a:r>
            <a:r>
              <a:rPr lang="en-US" dirty="0"/>
              <a:t> Conversely, because the private partner has to hit strict availability targets to avoid heavy performance penalties, they might over-engineer the lifecycle schedule, replacing perfectly good systems prematurely just to eliminate any risk of operational failure.</a:t>
            </a:r>
          </a:p>
          <a:p>
            <a:pPr lvl="0"/>
            <a:r>
              <a:rPr lang="en-US" dirty="0"/>
              <a:t>In theory this dilemma is resolved with appropriate targets and penalties</a:t>
            </a:r>
          </a:p>
          <a:p>
            <a:pPr lvl="0"/>
            <a:endParaRPr lang="en-US" dirty="0"/>
          </a:p>
          <a:p>
            <a:endParaRPr lang="en-US" dirty="0"/>
          </a:p>
        </p:txBody>
      </p:sp>
      <p:sp>
        <p:nvSpPr>
          <p:cNvPr id="4" name="Slide Number Placeholder 3">
            <a:extLst>
              <a:ext uri="{FF2B5EF4-FFF2-40B4-BE49-F238E27FC236}">
                <a16:creationId xmlns:a16="http://schemas.microsoft.com/office/drawing/2014/main" id="{44A7418D-5A78-47BC-1368-F847FFA7C8B2}"/>
              </a:ext>
            </a:extLst>
          </p:cNvPr>
          <p:cNvSpPr>
            <a:spLocks noGrp="1"/>
          </p:cNvSpPr>
          <p:nvPr>
            <p:ph type="sldNum" sz="quarter" idx="12"/>
          </p:nvPr>
        </p:nvSpPr>
        <p:spPr/>
        <p:txBody>
          <a:bodyPr/>
          <a:lstStyle/>
          <a:p>
            <a:fld id="{EB241CD2-1E45-42A3-B213-66A034DF9A3B}" type="slidenum">
              <a:rPr lang="en-GB" smtClean="0"/>
              <a:t>152</a:t>
            </a:fld>
            <a:endParaRPr lang="en-GB" dirty="0"/>
          </a:p>
        </p:txBody>
      </p:sp>
    </p:spTree>
    <p:extLst>
      <p:ext uri="{BB962C8B-B14F-4D97-AF65-F5344CB8AC3E}">
        <p14:creationId xmlns:p14="http://schemas.microsoft.com/office/powerpoint/2010/main" val="227916443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F5765-CCDE-ECFF-E017-92D4E6321E05}"/>
              </a:ext>
            </a:extLst>
          </p:cNvPr>
          <p:cNvSpPr>
            <a:spLocks noGrp="1"/>
          </p:cNvSpPr>
          <p:nvPr>
            <p:ph type="title"/>
          </p:nvPr>
        </p:nvSpPr>
        <p:spPr/>
        <p:txBody>
          <a:bodyPr/>
          <a:lstStyle/>
          <a:p>
            <a:r>
              <a:rPr lang="en-US" dirty="0"/>
              <a:t>Complex Liquidated Damages and Financing Cost</a:t>
            </a:r>
          </a:p>
        </p:txBody>
      </p:sp>
      <p:sp>
        <p:nvSpPr>
          <p:cNvPr id="3" name="Content Placeholder 2">
            <a:extLst>
              <a:ext uri="{FF2B5EF4-FFF2-40B4-BE49-F238E27FC236}">
                <a16:creationId xmlns:a16="http://schemas.microsoft.com/office/drawing/2014/main" id="{270D23AB-B36B-06EF-785B-B4434095C2BF}"/>
              </a:ext>
            </a:extLst>
          </p:cNvPr>
          <p:cNvSpPr>
            <a:spLocks noGrp="1"/>
          </p:cNvSpPr>
          <p:nvPr>
            <p:ph idx="1"/>
          </p:nvPr>
        </p:nvSpPr>
        <p:spPr/>
        <p:txBody>
          <a:bodyPr/>
          <a:lstStyle/>
          <a:p>
            <a:pPr algn="l"/>
            <a:r>
              <a:rPr lang="en-JM" dirty="0"/>
              <a:t>One could imagine revising the liquidated damages on a periodic basis in order to improve the incentives. </a:t>
            </a:r>
          </a:p>
          <a:p>
            <a:pPr algn="l"/>
            <a:r>
              <a:rPr lang="en-JM" dirty="0"/>
              <a:t>This brings up the classic issues involving the trade-off between achieving low cost of capital and better incentives.</a:t>
            </a:r>
          </a:p>
          <a:p>
            <a:pPr algn="l"/>
            <a:r>
              <a:rPr lang="en-JM" dirty="0"/>
              <a:t>Changing the availability targets could affect the ability to finance the project with debt. </a:t>
            </a:r>
          </a:p>
          <a:p>
            <a:pPr algn="l"/>
            <a:r>
              <a:rPr lang="en-JM" dirty="0"/>
              <a:t>For example, changing targets may prompt bankers to require a higher DSCR with would be evidence of an increased cost of capital. </a:t>
            </a:r>
          </a:p>
          <a:p>
            <a:pPr algn="l"/>
            <a:r>
              <a:rPr lang="en-JM" dirty="0"/>
              <a:t>As with other issues, there is no easy answer, but it is useful to think about the different aspects of the issue when negotiating contracts or having discussions between different parties.</a:t>
            </a:r>
            <a:endParaRPr lang="en-US" dirty="0"/>
          </a:p>
          <a:p>
            <a:pPr marL="0" indent="0" algn="l">
              <a:buNone/>
            </a:pPr>
            <a:endParaRPr lang="en-US" dirty="0"/>
          </a:p>
        </p:txBody>
      </p:sp>
      <p:sp>
        <p:nvSpPr>
          <p:cNvPr id="4" name="Slide Number Placeholder 3">
            <a:extLst>
              <a:ext uri="{FF2B5EF4-FFF2-40B4-BE49-F238E27FC236}">
                <a16:creationId xmlns:a16="http://schemas.microsoft.com/office/drawing/2014/main" id="{02335BAC-C800-CAB2-7C0E-3F733DD676B9}"/>
              </a:ext>
            </a:extLst>
          </p:cNvPr>
          <p:cNvSpPr>
            <a:spLocks noGrp="1"/>
          </p:cNvSpPr>
          <p:nvPr>
            <p:ph type="sldNum" sz="quarter" idx="12"/>
          </p:nvPr>
        </p:nvSpPr>
        <p:spPr/>
        <p:txBody>
          <a:bodyPr/>
          <a:lstStyle/>
          <a:p>
            <a:fld id="{EB241CD2-1E45-42A3-B213-66A034DF9A3B}" type="slidenum">
              <a:rPr lang="en-GB" smtClean="0"/>
              <a:t>153</a:t>
            </a:fld>
            <a:endParaRPr lang="en-GB" dirty="0"/>
          </a:p>
        </p:txBody>
      </p:sp>
    </p:spTree>
    <p:extLst>
      <p:ext uri="{BB962C8B-B14F-4D97-AF65-F5344CB8AC3E}">
        <p14:creationId xmlns:p14="http://schemas.microsoft.com/office/powerpoint/2010/main" val="359885124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43B90-C3D9-4414-4935-8894C82E8B61}"/>
              </a:ext>
            </a:extLst>
          </p:cNvPr>
          <p:cNvSpPr>
            <a:spLocks noGrp="1"/>
          </p:cNvSpPr>
          <p:nvPr>
            <p:ph type="title"/>
          </p:nvPr>
        </p:nvSpPr>
        <p:spPr/>
        <p:txBody>
          <a:bodyPr/>
          <a:lstStyle/>
          <a:p>
            <a:r>
              <a:rPr lang="en-US" dirty="0"/>
              <a:t>Hospital PPP: The "</a:t>
            </a:r>
            <a:r>
              <a:rPr lang="en-US" dirty="0" err="1"/>
              <a:t>Handback</a:t>
            </a:r>
            <a:r>
              <a:rPr lang="en-US" dirty="0"/>
              <a:t>" Clause</a:t>
            </a:r>
          </a:p>
        </p:txBody>
      </p:sp>
      <p:sp>
        <p:nvSpPr>
          <p:cNvPr id="3" name="Content Placeholder 2">
            <a:extLst>
              <a:ext uri="{FF2B5EF4-FFF2-40B4-BE49-F238E27FC236}">
                <a16:creationId xmlns:a16="http://schemas.microsoft.com/office/drawing/2014/main" id="{77A1EC61-6904-76A3-4D89-32076AB0C64D}"/>
              </a:ext>
            </a:extLst>
          </p:cNvPr>
          <p:cNvSpPr>
            <a:spLocks noGrp="1"/>
          </p:cNvSpPr>
          <p:nvPr>
            <p:ph idx="1"/>
          </p:nvPr>
        </p:nvSpPr>
        <p:spPr/>
        <p:txBody>
          <a:bodyPr/>
          <a:lstStyle/>
          <a:p>
            <a:r>
              <a:rPr lang="en-US" dirty="0"/>
              <a:t>PPP contracts feature strict </a:t>
            </a:r>
            <a:r>
              <a:rPr lang="en-US" b="1" dirty="0" err="1"/>
              <a:t>Handback</a:t>
            </a:r>
            <a:r>
              <a:rPr lang="en-US" b="1" dirty="0"/>
              <a:t> Requirements</a:t>
            </a:r>
            <a:r>
              <a:rPr lang="en-US" dirty="0"/>
              <a:t>. In Year 25 or 30, the private partner cannot just hand over a dilapidated building. </a:t>
            </a:r>
          </a:p>
          <a:p>
            <a:r>
              <a:rPr lang="en-US" dirty="0"/>
              <a:t>The contract stipulates the asset must have a remaining residual life (e.g., </a:t>
            </a:r>
            <a:r>
              <a:rPr lang="en-US" i="1" dirty="0"/>
              <a:t>"the roof must have at least 10 years of residual life upon </a:t>
            </a:r>
            <a:r>
              <a:rPr lang="en-US" i="1" dirty="0" err="1"/>
              <a:t>handback</a:t>
            </a:r>
            <a:r>
              <a:rPr lang="en-US" i="1" dirty="0"/>
              <a:t>"</a:t>
            </a:r>
            <a:r>
              <a:rPr lang="en-US" dirty="0"/>
              <a:t>). </a:t>
            </a:r>
          </a:p>
          <a:p>
            <a:r>
              <a:rPr lang="en-US" dirty="0"/>
              <a:t>If the SPV skimped on lifecycle spending in Years 15–23 to maximize investor dividends, they face massive financial penalties or must inject huge capital at the eleventh hour to bring the asset up to code.</a:t>
            </a:r>
          </a:p>
          <a:p>
            <a:endParaRPr lang="en-US" dirty="0"/>
          </a:p>
        </p:txBody>
      </p:sp>
      <p:sp>
        <p:nvSpPr>
          <p:cNvPr id="4" name="Slide Number Placeholder 3">
            <a:extLst>
              <a:ext uri="{FF2B5EF4-FFF2-40B4-BE49-F238E27FC236}">
                <a16:creationId xmlns:a16="http://schemas.microsoft.com/office/drawing/2014/main" id="{42F162C7-453C-B1D2-60A1-ADBA18D5D0F0}"/>
              </a:ext>
            </a:extLst>
          </p:cNvPr>
          <p:cNvSpPr>
            <a:spLocks noGrp="1"/>
          </p:cNvSpPr>
          <p:nvPr>
            <p:ph type="sldNum" sz="quarter" idx="12"/>
          </p:nvPr>
        </p:nvSpPr>
        <p:spPr/>
        <p:txBody>
          <a:bodyPr/>
          <a:lstStyle/>
          <a:p>
            <a:fld id="{EB241CD2-1E45-42A3-B213-66A034DF9A3B}" type="slidenum">
              <a:rPr lang="en-GB" smtClean="0"/>
              <a:t>154</a:t>
            </a:fld>
            <a:endParaRPr lang="en-GB" dirty="0"/>
          </a:p>
        </p:txBody>
      </p:sp>
    </p:spTree>
    <p:extLst>
      <p:ext uri="{BB962C8B-B14F-4D97-AF65-F5344CB8AC3E}">
        <p14:creationId xmlns:p14="http://schemas.microsoft.com/office/powerpoint/2010/main" val="35900377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CCB77-F568-1BB7-C9E1-C81F1DCD34F8}"/>
              </a:ext>
            </a:extLst>
          </p:cNvPr>
          <p:cNvSpPr>
            <a:spLocks noGrp="1"/>
          </p:cNvSpPr>
          <p:nvPr>
            <p:ph type="title"/>
          </p:nvPr>
        </p:nvSpPr>
        <p:spPr/>
        <p:txBody>
          <a:bodyPr/>
          <a:lstStyle/>
          <a:p>
            <a:r>
              <a:rPr lang="en-US" dirty="0"/>
              <a:t>The Anatomy of an Availability Failure</a:t>
            </a:r>
          </a:p>
        </p:txBody>
      </p:sp>
      <p:sp>
        <p:nvSpPr>
          <p:cNvPr id="3" name="Content Placeholder 2">
            <a:extLst>
              <a:ext uri="{FF2B5EF4-FFF2-40B4-BE49-F238E27FC236}">
                <a16:creationId xmlns:a16="http://schemas.microsoft.com/office/drawing/2014/main" id="{7D88CD30-2A53-5D63-11FB-697BF4B98248}"/>
              </a:ext>
            </a:extLst>
          </p:cNvPr>
          <p:cNvSpPr>
            <a:spLocks noGrp="1"/>
          </p:cNvSpPr>
          <p:nvPr>
            <p:ph idx="1"/>
          </p:nvPr>
        </p:nvSpPr>
        <p:spPr/>
        <p:txBody>
          <a:bodyPr>
            <a:normAutofit fontScale="70000" lnSpcReduction="20000"/>
          </a:bodyPr>
          <a:lstStyle/>
          <a:p>
            <a:r>
              <a:rPr lang="en-US" dirty="0"/>
              <a:t>Imagine a scenario at a typical PFI hospital where a water pipe bursts at 2:00 AM, flooding a core Operating Theatre and knocking out the electricity.</a:t>
            </a:r>
          </a:p>
          <a:p>
            <a:r>
              <a:rPr lang="en-US" dirty="0"/>
              <a:t>Step 1: The Helpdesk Trigger</a:t>
            </a:r>
          </a:p>
          <a:p>
            <a:pPr lvl="1"/>
            <a:r>
              <a:rPr lang="en-US" dirty="0"/>
              <a:t>The hospital staff immediately call the PFI Special Purpose Vehicle (SPV)'s centralized 24/7 Helpdesk. The moment the call is logged, two contractual clocks start ticking simultaneously:</a:t>
            </a:r>
          </a:p>
          <a:p>
            <a:pPr lvl="1"/>
            <a:r>
              <a:rPr lang="en-US" dirty="0"/>
              <a:t>The Response Time Clock: The time the provider has to get an engineer on-site (e.g., must respond within 15 minutes for an emergency).</a:t>
            </a:r>
          </a:p>
          <a:p>
            <a:pPr lvl="1"/>
            <a:r>
              <a:rPr lang="en-US" dirty="0"/>
              <a:t>The Rectification Time Clock: The total time allowed to fix the issue before financial penalties begin to accrue (e.g., 2 hours for a critical clinical area).</a:t>
            </a:r>
          </a:p>
          <a:p>
            <a:r>
              <a:rPr lang="en-US" dirty="0"/>
              <a:t>Step 2: Defining "Unavailability"</a:t>
            </a:r>
          </a:p>
          <a:p>
            <a:r>
              <a:rPr lang="en-US" dirty="0"/>
              <a:t>Under the contract, the Operating Theatre is legally classified as "Unavailable" because it breaches the mandatory Availability Criteria outlined in the agreement. To be considered available, a room must pass three distinct tests:</a:t>
            </a:r>
          </a:p>
          <a:p>
            <a:pPr lvl="1"/>
            <a:r>
              <a:rPr lang="en-US" dirty="0"/>
              <a:t>Access: Can staff and patients safely get into the room? (No, it's flooded).</a:t>
            </a:r>
          </a:p>
          <a:p>
            <a:pPr lvl="1"/>
            <a:r>
              <a:rPr lang="en-US" dirty="0"/>
              <a:t>Safety: Does it comply with statutory safety laws? (No, standing water with exposed electrical grids).</a:t>
            </a:r>
          </a:p>
          <a:p>
            <a:pPr lvl="1"/>
            <a:r>
              <a:rPr lang="en-US" dirty="0"/>
              <a:t>Environment: Are temperature, lighting, humidity, and medical gases functioning? (No, the power is out).</a:t>
            </a:r>
          </a:p>
          <a:p>
            <a:r>
              <a:rPr lang="en-US" dirty="0"/>
              <a:t>Step 3: Calculating the Deduction Formula</a:t>
            </a:r>
          </a:p>
          <a:p>
            <a:pPr lvl="1"/>
            <a:r>
              <a:rPr lang="en-US" dirty="0"/>
              <a:t>If the provider fails to dry the room and restore power within the 2-hour rectification window, the </a:t>
            </a:r>
            <a:r>
              <a:rPr lang="en-US" dirty="0" err="1"/>
              <a:t>PayMech</a:t>
            </a:r>
            <a:r>
              <a:rPr lang="en-US" dirty="0"/>
              <a:t> formula triggers. The deduction isn't a random fine; it is an exact mathematical calculation subtracted directly from the hospital's next monthly Unitary Charge invoice:</a:t>
            </a:r>
          </a:p>
          <a:p>
            <a:r>
              <a:rPr lang="en-US" dirty="0"/>
              <a:t>	Deduction = Unit Functional Valuation times Weighting Factor times Duration of Unavailability</a:t>
            </a:r>
          </a:p>
          <a:p>
            <a:pPr marL="0" indent="0">
              <a:buNone/>
            </a:pPr>
            <a:r>
              <a:rPr lang="en-US" dirty="0"/>
              <a:t>	Unit Functional Valuation: The baseline "rental" cost of that specific space per hour.</a:t>
            </a:r>
          </a:p>
          <a:p>
            <a:r>
              <a:rPr lang="en-US" dirty="0"/>
              <a:t>	Weighting Factor: A multiplier based on how critical the room is to hospital operations. </a:t>
            </a:r>
          </a:p>
          <a:p>
            <a:endParaRPr lang="en-US" dirty="0"/>
          </a:p>
        </p:txBody>
      </p:sp>
      <p:sp>
        <p:nvSpPr>
          <p:cNvPr id="4" name="Slide Number Placeholder 3">
            <a:extLst>
              <a:ext uri="{FF2B5EF4-FFF2-40B4-BE49-F238E27FC236}">
                <a16:creationId xmlns:a16="http://schemas.microsoft.com/office/drawing/2014/main" id="{38B1B90F-B099-06F8-3423-744CCF1112D3}"/>
              </a:ext>
            </a:extLst>
          </p:cNvPr>
          <p:cNvSpPr>
            <a:spLocks noGrp="1"/>
          </p:cNvSpPr>
          <p:nvPr>
            <p:ph type="sldNum" sz="quarter" idx="12"/>
          </p:nvPr>
        </p:nvSpPr>
        <p:spPr/>
        <p:txBody>
          <a:bodyPr/>
          <a:lstStyle/>
          <a:p>
            <a:fld id="{EB241CD2-1E45-42A3-B213-66A034DF9A3B}" type="slidenum">
              <a:rPr lang="en-GB" smtClean="0"/>
              <a:t>155</a:t>
            </a:fld>
            <a:endParaRPr lang="en-GB" dirty="0"/>
          </a:p>
        </p:txBody>
      </p:sp>
    </p:spTree>
    <p:extLst>
      <p:ext uri="{BB962C8B-B14F-4D97-AF65-F5344CB8AC3E}">
        <p14:creationId xmlns:p14="http://schemas.microsoft.com/office/powerpoint/2010/main" val="256102818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BE1A1-CB04-B611-43DD-DD72D4C7E0AF}"/>
              </a:ext>
            </a:extLst>
          </p:cNvPr>
          <p:cNvSpPr>
            <a:spLocks noGrp="1"/>
          </p:cNvSpPr>
          <p:nvPr>
            <p:ph type="title"/>
          </p:nvPr>
        </p:nvSpPr>
        <p:spPr/>
        <p:txBody>
          <a:bodyPr/>
          <a:lstStyle/>
          <a:p>
            <a:r>
              <a:rPr lang="en-US" dirty="0"/>
              <a:t>Critical versus Essential versus Support</a:t>
            </a:r>
          </a:p>
        </p:txBody>
      </p:sp>
      <p:pic>
        <p:nvPicPr>
          <p:cNvPr id="6" name="Content Placeholder 5">
            <a:extLst>
              <a:ext uri="{FF2B5EF4-FFF2-40B4-BE49-F238E27FC236}">
                <a16:creationId xmlns:a16="http://schemas.microsoft.com/office/drawing/2014/main" id="{F2DE63D0-B803-C6D3-CD37-0376FB6D2662}"/>
              </a:ext>
            </a:extLst>
          </p:cNvPr>
          <p:cNvPicPr>
            <a:picLocks noGrp="1" noChangeAspect="1"/>
          </p:cNvPicPr>
          <p:nvPr>
            <p:ph idx="1"/>
          </p:nvPr>
        </p:nvPicPr>
        <p:blipFill>
          <a:blip r:embed="rId2"/>
          <a:stretch>
            <a:fillRect/>
          </a:stretch>
        </p:blipFill>
        <p:spPr>
          <a:xfrm>
            <a:off x="843280" y="1191200"/>
            <a:ext cx="8882357" cy="3624640"/>
          </a:xfrm>
          <a:prstGeom prst="rect">
            <a:avLst/>
          </a:prstGeom>
        </p:spPr>
      </p:pic>
      <p:sp>
        <p:nvSpPr>
          <p:cNvPr id="4" name="Slide Number Placeholder 3">
            <a:extLst>
              <a:ext uri="{FF2B5EF4-FFF2-40B4-BE49-F238E27FC236}">
                <a16:creationId xmlns:a16="http://schemas.microsoft.com/office/drawing/2014/main" id="{3A234FB6-F9B2-BEFA-2C88-0A77B667B3FF}"/>
              </a:ext>
            </a:extLst>
          </p:cNvPr>
          <p:cNvSpPr>
            <a:spLocks noGrp="1"/>
          </p:cNvSpPr>
          <p:nvPr>
            <p:ph type="sldNum" sz="quarter" idx="12"/>
          </p:nvPr>
        </p:nvSpPr>
        <p:spPr/>
        <p:txBody>
          <a:bodyPr/>
          <a:lstStyle/>
          <a:p>
            <a:fld id="{EB241CD2-1E45-42A3-B213-66A034DF9A3B}" type="slidenum">
              <a:rPr lang="en-GB" smtClean="0"/>
              <a:t>156</a:t>
            </a:fld>
            <a:endParaRPr lang="en-GB" dirty="0"/>
          </a:p>
        </p:txBody>
      </p:sp>
    </p:spTree>
    <p:extLst>
      <p:ext uri="{BB962C8B-B14F-4D97-AF65-F5344CB8AC3E}">
        <p14:creationId xmlns:p14="http://schemas.microsoft.com/office/powerpoint/2010/main" val="263602027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83DD2-FA15-7FB0-321F-67BE0AE04396}"/>
              </a:ext>
            </a:extLst>
          </p:cNvPr>
          <p:cNvSpPr>
            <a:spLocks noGrp="1"/>
          </p:cNvSpPr>
          <p:nvPr>
            <p:ph type="title"/>
          </p:nvPr>
        </p:nvSpPr>
        <p:spPr/>
        <p:txBody>
          <a:bodyPr/>
          <a:lstStyle/>
          <a:p>
            <a:r>
              <a:rPr lang="en-US" dirty="0"/>
              <a:t>Output Specification</a:t>
            </a:r>
          </a:p>
        </p:txBody>
      </p:sp>
      <p:sp>
        <p:nvSpPr>
          <p:cNvPr id="3" name="Content Placeholder 2">
            <a:extLst>
              <a:ext uri="{FF2B5EF4-FFF2-40B4-BE49-F238E27FC236}">
                <a16:creationId xmlns:a16="http://schemas.microsoft.com/office/drawing/2014/main" id="{B3E12084-7CCA-EF5F-6629-35BF2B8D9FCA}"/>
              </a:ext>
            </a:extLst>
          </p:cNvPr>
          <p:cNvSpPr>
            <a:spLocks noGrp="1"/>
          </p:cNvSpPr>
          <p:nvPr>
            <p:ph idx="1"/>
          </p:nvPr>
        </p:nvSpPr>
        <p:spPr/>
        <p:txBody>
          <a:bodyPr/>
          <a:lstStyle/>
          <a:p>
            <a:r>
              <a:rPr lang="en-US" dirty="0"/>
              <a:t>A PFI agreement contains an incredibly detailed document called the </a:t>
            </a:r>
            <a:r>
              <a:rPr lang="en-US" b="1" dirty="0"/>
              <a:t>Output Specification</a:t>
            </a:r>
            <a:r>
              <a:rPr lang="en-US" dirty="0"/>
              <a:t>. Instead of telling the contractor </a:t>
            </a:r>
            <a:r>
              <a:rPr lang="en-US" i="1" dirty="0"/>
              <a:t>how</a:t>
            </a:r>
            <a:r>
              <a:rPr lang="en-US" dirty="0"/>
              <a:t> to do their job, it specifies the </a:t>
            </a:r>
            <a:r>
              <a:rPr lang="en-US" i="1" dirty="0"/>
              <a:t>result</a:t>
            </a:r>
            <a:r>
              <a:rPr lang="en-US" dirty="0"/>
              <a:t> required. If that result is not met, a service failure occurs.</a:t>
            </a:r>
          </a:p>
          <a:p>
            <a:r>
              <a:rPr lang="en-US" dirty="0"/>
              <a:t>Failures generally fall into two categories:</a:t>
            </a:r>
          </a:p>
          <a:p>
            <a:r>
              <a:rPr lang="en-US" b="1" dirty="0"/>
              <a:t>Availability Failures:</a:t>
            </a:r>
            <a:r>
              <a:rPr lang="en-US" dirty="0"/>
              <a:t> A physical space is completely unusable for its intended purpose (e.g., a hospital operating theatre is too cold to perform surgery, or a school classroom has a leaking roof).</a:t>
            </a:r>
          </a:p>
          <a:p>
            <a:r>
              <a:rPr lang="en-US" b="1" dirty="0"/>
              <a:t>Performance Failures:</a:t>
            </a:r>
            <a:r>
              <a:rPr lang="en-US" dirty="0"/>
              <a:t> A service is still operational but falls below the required standard (e.g., the catering team serves school lunch 45 minutes late, or a broken door lock isn't fixed within the 4-hour emergency window).</a:t>
            </a:r>
          </a:p>
          <a:p>
            <a:r>
              <a:rPr lang="en-US" dirty="0"/>
              <a:t>Each specific failure is assigned a predetermined weight of points based on its severity. For example, a late lunch might equal </a:t>
            </a:r>
            <a:r>
              <a:rPr lang="en-US" b="1" dirty="0"/>
              <a:t>5 SFPs</a:t>
            </a:r>
            <a:r>
              <a:rPr lang="en-US" dirty="0"/>
              <a:t>, while a critical medical gas failure in an ICU might equal </a:t>
            </a:r>
            <a:r>
              <a:rPr lang="en-US" b="1" dirty="0"/>
              <a:t>500 SFPs</a:t>
            </a:r>
            <a:r>
              <a:rPr lang="en-US" dirty="0"/>
              <a:t>.</a:t>
            </a:r>
          </a:p>
          <a:p>
            <a:endParaRPr lang="en-US" dirty="0"/>
          </a:p>
        </p:txBody>
      </p:sp>
      <p:sp>
        <p:nvSpPr>
          <p:cNvPr id="4" name="Slide Number Placeholder 3">
            <a:extLst>
              <a:ext uri="{FF2B5EF4-FFF2-40B4-BE49-F238E27FC236}">
                <a16:creationId xmlns:a16="http://schemas.microsoft.com/office/drawing/2014/main" id="{DCFA17E9-D694-DF16-C1AC-F23309DC1BCD}"/>
              </a:ext>
            </a:extLst>
          </p:cNvPr>
          <p:cNvSpPr>
            <a:spLocks noGrp="1"/>
          </p:cNvSpPr>
          <p:nvPr>
            <p:ph type="sldNum" sz="quarter" idx="12"/>
          </p:nvPr>
        </p:nvSpPr>
        <p:spPr/>
        <p:txBody>
          <a:bodyPr/>
          <a:lstStyle/>
          <a:p>
            <a:fld id="{EB241CD2-1E45-42A3-B213-66A034DF9A3B}" type="slidenum">
              <a:rPr lang="en-GB" smtClean="0"/>
              <a:t>157</a:t>
            </a:fld>
            <a:endParaRPr lang="en-GB" dirty="0"/>
          </a:p>
        </p:txBody>
      </p:sp>
    </p:spTree>
    <p:extLst>
      <p:ext uri="{BB962C8B-B14F-4D97-AF65-F5344CB8AC3E}">
        <p14:creationId xmlns:p14="http://schemas.microsoft.com/office/powerpoint/2010/main" val="217491038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C6214-0FC2-0437-A00C-E613370B9ADA}"/>
              </a:ext>
            </a:extLst>
          </p:cNvPr>
          <p:cNvSpPr>
            <a:spLocks noGrp="1"/>
          </p:cNvSpPr>
          <p:nvPr>
            <p:ph type="title"/>
          </p:nvPr>
        </p:nvSpPr>
        <p:spPr/>
        <p:txBody>
          <a:bodyPr>
            <a:normAutofit/>
          </a:bodyPr>
          <a:lstStyle/>
          <a:p>
            <a:r>
              <a:rPr lang="en-US" dirty="0"/>
              <a:t>Ratcheting (Repeated Failures)</a:t>
            </a:r>
          </a:p>
        </p:txBody>
      </p:sp>
      <p:sp>
        <p:nvSpPr>
          <p:cNvPr id="3" name="Content Placeholder 2">
            <a:extLst>
              <a:ext uri="{FF2B5EF4-FFF2-40B4-BE49-F238E27FC236}">
                <a16:creationId xmlns:a16="http://schemas.microsoft.com/office/drawing/2014/main" id="{7D04A53E-CEBD-A5E9-B194-C2F59887C070}"/>
              </a:ext>
            </a:extLst>
          </p:cNvPr>
          <p:cNvSpPr>
            <a:spLocks noGrp="1"/>
          </p:cNvSpPr>
          <p:nvPr>
            <p:ph idx="1"/>
          </p:nvPr>
        </p:nvSpPr>
        <p:spPr/>
        <p:txBody>
          <a:bodyPr>
            <a:normAutofit lnSpcReduction="10000"/>
          </a:bodyPr>
          <a:lstStyle/>
          <a:p>
            <a:r>
              <a:rPr lang="en-US" dirty="0"/>
              <a:t>Many PFI contracts include a </a:t>
            </a:r>
            <a:r>
              <a:rPr lang="en-US" b="1" dirty="0"/>
              <a:t>ratcheting mechanism</a:t>
            </a:r>
            <a:r>
              <a:rPr lang="en-US" dirty="0"/>
              <a:t>. If the contractor fails the same performance metric repeatedly, the SFPs multiply.</a:t>
            </a:r>
          </a:p>
          <a:p>
            <a:r>
              <a:rPr lang="en-US" i="1" dirty="0"/>
              <a:t>Example:</a:t>
            </a:r>
            <a:r>
              <a:rPr lang="en-US" dirty="0"/>
              <a:t> If a security gate fails to lock on Monday, it triggers </a:t>
            </a:r>
            <a:r>
              <a:rPr lang="en-US" b="1" dirty="0"/>
              <a:t>10 SFPs</a:t>
            </a:r>
            <a:r>
              <a:rPr lang="en-US" dirty="0"/>
              <a:t>. If it is still broken on Tuesday, the contract might dictate it triggers </a:t>
            </a:r>
            <a:r>
              <a:rPr lang="en-US" b="1" dirty="0"/>
              <a:t>20 SFPs</a:t>
            </a:r>
            <a:r>
              <a:rPr lang="en-US" dirty="0"/>
              <a:t>, and </a:t>
            </a:r>
            <a:r>
              <a:rPr lang="en-US" b="1" dirty="0"/>
              <a:t>40 SFPs</a:t>
            </a:r>
            <a:r>
              <a:rPr lang="en-US" dirty="0"/>
              <a:t> on Wednesday. This stops the contractor from simply accepting a minor flat-rate fine to avoid doing expensive repairs.</a:t>
            </a:r>
          </a:p>
          <a:p>
            <a:pPr algn="l"/>
            <a:r>
              <a:rPr lang="en-US" dirty="0"/>
              <a:t>To keep the system balanced, availability contracts feature two critical guardrails:</a:t>
            </a:r>
          </a:p>
          <a:p>
            <a:pPr lvl="0" algn="l"/>
            <a:r>
              <a:rPr lang="en-US" b="1" dirty="0"/>
              <a:t>The Ratchet Mechanism:</a:t>
            </a:r>
            <a:r>
              <a:rPr lang="en-US" dirty="0"/>
              <a:t> If a room becomes unavailable repeatedly (e.g., the same heating system breaks down three times in a single month), the </a:t>
            </a:r>
            <a:r>
              <a:rPr lang="en-US" dirty="0" err="1"/>
              <a:t>PayMech</a:t>
            </a:r>
            <a:r>
              <a:rPr lang="en-US" dirty="0"/>
              <a:t> includes a "ratchet" that doubles or triples the deduction amount for chronic failures to prevent the provider from treating minor penalties as an acceptable cost of doing business.</a:t>
            </a:r>
          </a:p>
          <a:p>
            <a:pPr lvl="0" algn="l"/>
            <a:r>
              <a:rPr lang="en-US" b="1" dirty="0"/>
              <a:t>The Ratchet Cap:</a:t>
            </a:r>
            <a:r>
              <a:rPr lang="en-US" dirty="0"/>
              <a:t> Conversely, to ensure the project remains bankable, the maximum cumulative deductions inside any single month or year are typically capped at 100% of the service fee. This guarantees that a catastrophic failure cannot create an infinite debt spiral that immediately bankrupts the provider, keeping the facility operational while repairs are made.</a:t>
            </a:r>
          </a:p>
          <a:p>
            <a:pPr algn="l"/>
            <a:r>
              <a:rPr lang="en-US" dirty="0"/>
              <a:t> </a:t>
            </a:r>
          </a:p>
          <a:p>
            <a:endParaRPr lang="en-US" dirty="0"/>
          </a:p>
          <a:p>
            <a:endParaRPr lang="en-US" dirty="0"/>
          </a:p>
        </p:txBody>
      </p:sp>
      <p:sp>
        <p:nvSpPr>
          <p:cNvPr id="4" name="Slide Number Placeholder 3">
            <a:extLst>
              <a:ext uri="{FF2B5EF4-FFF2-40B4-BE49-F238E27FC236}">
                <a16:creationId xmlns:a16="http://schemas.microsoft.com/office/drawing/2014/main" id="{61ED7BC6-1F6A-41EC-AA89-F0F6E28F1DC4}"/>
              </a:ext>
            </a:extLst>
          </p:cNvPr>
          <p:cNvSpPr>
            <a:spLocks noGrp="1"/>
          </p:cNvSpPr>
          <p:nvPr>
            <p:ph type="sldNum" sz="quarter" idx="12"/>
          </p:nvPr>
        </p:nvSpPr>
        <p:spPr/>
        <p:txBody>
          <a:bodyPr/>
          <a:lstStyle/>
          <a:p>
            <a:fld id="{EB241CD2-1E45-42A3-B213-66A034DF9A3B}" type="slidenum">
              <a:rPr lang="en-GB" smtClean="0"/>
              <a:t>158</a:t>
            </a:fld>
            <a:endParaRPr lang="en-GB" dirty="0"/>
          </a:p>
        </p:txBody>
      </p:sp>
    </p:spTree>
    <p:extLst>
      <p:ext uri="{BB962C8B-B14F-4D97-AF65-F5344CB8AC3E}">
        <p14:creationId xmlns:p14="http://schemas.microsoft.com/office/powerpoint/2010/main" val="66567598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CCCD5-1628-5FE0-50AC-D97E2B89B824}"/>
              </a:ext>
            </a:extLst>
          </p:cNvPr>
          <p:cNvSpPr>
            <a:spLocks noGrp="1"/>
          </p:cNvSpPr>
          <p:nvPr>
            <p:ph type="title"/>
          </p:nvPr>
        </p:nvSpPr>
        <p:spPr/>
        <p:txBody>
          <a:bodyPr>
            <a:normAutofit/>
          </a:bodyPr>
          <a:lstStyle/>
          <a:p>
            <a:r>
              <a:rPr lang="en-US" dirty="0"/>
              <a:t>The Financial and Legal Consequences of SFPs</a:t>
            </a:r>
          </a:p>
        </p:txBody>
      </p:sp>
      <p:sp>
        <p:nvSpPr>
          <p:cNvPr id="3" name="Content Placeholder 2">
            <a:extLst>
              <a:ext uri="{FF2B5EF4-FFF2-40B4-BE49-F238E27FC236}">
                <a16:creationId xmlns:a16="http://schemas.microsoft.com/office/drawing/2014/main" id="{0024DF57-8915-6A77-9614-27A225C94C2F}"/>
              </a:ext>
            </a:extLst>
          </p:cNvPr>
          <p:cNvSpPr>
            <a:spLocks noGrp="1"/>
          </p:cNvSpPr>
          <p:nvPr>
            <p:ph idx="1"/>
          </p:nvPr>
        </p:nvSpPr>
        <p:spPr/>
        <p:txBody>
          <a:bodyPr>
            <a:normAutofit fontScale="77500" lnSpcReduction="20000"/>
          </a:bodyPr>
          <a:lstStyle/>
          <a:p>
            <a:r>
              <a:rPr lang="en-US" dirty="0"/>
              <a:t>At the end of each month, the total tally of Service Failure Points is plugged into the project's financial payment mechanism. This triggers a series of escalating contractual remedies:</a:t>
            </a:r>
          </a:p>
          <a:p>
            <a:r>
              <a:rPr lang="en-US" b="1" dirty="0"/>
              <a:t>Level 1: Availability and Performance Deductions</a:t>
            </a:r>
          </a:p>
          <a:p>
            <a:r>
              <a:rPr lang="en-US" dirty="0"/>
              <a:t>The primary consequence of SFPs is direct financial loss. The total points are converted into a monetary deduction via a formula predefined in the contract. This money is withheld from the government's monthly </a:t>
            </a:r>
            <a:r>
              <a:rPr lang="en-US" b="1" dirty="0"/>
              <a:t>Unitary Charge</a:t>
            </a:r>
            <a:r>
              <a:rPr lang="en-US" dirty="0"/>
              <a:t> payment to the Special Purpose Vehicle (SPV).</a:t>
            </a:r>
          </a:p>
          <a:p>
            <a:r>
              <a:rPr lang="en-US" b="1" dirty="0"/>
              <a:t>Level 2: Increased Monitoring &amp; Warning Notices</a:t>
            </a:r>
          </a:p>
          <a:p>
            <a:r>
              <a:rPr lang="en-US" dirty="0"/>
              <a:t>If the contractor crosses a certain point threshold within a rolling 3- or 6-month period, they trigger an </a:t>
            </a:r>
            <a:r>
              <a:rPr lang="en-US" b="1" dirty="0"/>
              <a:t>Increased Monitoring Phase</a:t>
            </a:r>
            <a:r>
              <a:rPr lang="en-US" dirty="0"/>
              <a:t>. The private contractor must pay out-of-pocket for independent auditors or public sector staff to closely track their work until performance improves. The public authority will also issue formal Warning Notices.</a:t>
            </a:r>
          </a:p>
          <a:p>
            <a:r>
              <a:rPr lang="en-US" b="1" dirty="0"/>
              <a:t>Level 3: Contractor Replacement (Step-In Rights)</a:t>
            </a:r>
          </a:p>
          <a:p>
            <a:r>
              <a:rPr lang="en-US" dirty="0"/>
              <a:t>Because the SPV (the corporate shell holding the contract) usually subcontracts the actual work to a Facilities Management (FM) company, crossing a critical SFP threshold allows the SPV investors to fire the FM company. The investors will "step in" and replace the contractor to save the project before the government shuts it down completely.</a:t>
            </a:r>
          </a:p>
          <a:p>
            <a:r>
              <a:rPr lang="en-US" b="1" dirty="0"/>
              <a:t>Level 4: Project Default and Termination</a:t>
            </a:r>
          </a:p>
          <a:p>
            <a:r>
              <a:rPr lang="en-US" dirty="0"/>
              <a:t>If the total number of SFPs hits an absolute ceiling—representing an existential failure to maintain the public asset—it constitutes a </a:t>
            </a:r>
            <a:r>
              <a:rPr lang="en-US" b="1" dirty="0"/>
              <a:t>Contractor Default</a:t>
            </a:r>
            <a:r>
              <a:rPr lang="en-US" dirty="0"/>
              <a:t>. The public authority has the right to terminate the entire 30-year PFI contract, evict the private consortium, take back the asset, and sue the investors for damages.</a:t>
            </a:r>
          </a:p>
          <a:p>
            <a:endParaRPr lang="en-US" dirty="0"/>
          </a:p>
        </p:txBody>
      </p:sp>
      <p:sp>
        <p:nvSpPr>
          <p:cNvPr id="4" name="Slide Number Placeholder 3">
            <a:extLst>
              <a:ext uri="{FF2B5EF4-FFF2-40B4-BE49-F238E27FC236}">
                <a16:creationId xmlns:a16="http://schemas.microsoft.com/office/drawing/2014/main" id="{88FBC540-246E-6543-F1E5-974A2FF45CB8}"/>
              </a:ext>
            </a:extLst>
          </p:cNvPr>
          <p:cNvSpPr>
            <a:spLocks noGrp="1"/>
          </p:cNvSpPr>
          <p:nvPr>
            <p:ph type="sldNum" sz="quarter" idx="12"/>
          </p:nvPr>
        </p:nvSpPr>
        <p:spPr/>
        <p:txBody>
          <a:bodyPr/>
          <a:lstStyle/>
          <a:p>
            <a:fld id="{EB241CD2-1E45-42A3-B213-66A034DF9A3B}" type="slidenum">
              <a:rPr lang="en-GB" smtClean="0"/>
              <a:t>159</a:t>
            </a:fld>
            <a:endParaRPr lang="en-GB" dirty="0"/>
          </a:p>
        </p:txBody>
      </p:sp>
    </p:spTree>
    <p:extLst>
      <p:ext uri="{BB962C8B-B14F-4D97-AF65-F5344CB8AC3E}">
        <p14:creationId xmlns:p14="http://schemas.microsoft.com/office/powerpoint/2010/main" val="66509020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0E6E3-6954-4D1A-9904-52A9592EEC7F}"/>
              </a:ext>
            </a:extLst>
          </p:cNvPr>
          <p:cNvSpPr>
            <a:spLocks noGrp="1"/>
          </p:cNvSpPr>
          <p:nvPr>
            <p:ph type="title"/>
          </p:nvPr>
        </p:nvSpPr>
        <p:spPr/>
        <p:txBody>
          <a:bodyPr/>
          <a:lstStyle/>
          <a:p>
            <a:r>
              <a:rPr lang="en-US" dirty="0"/>
              <a:t>Weighting Example – PPP Hospital Example</a:t>
            </a:r>
          </a:p>
        </p:txBody>
      </p:sp>
      <p:pic>
        <p:nvPicPr>
          <p:cNvPr id="6" name="Content Placeholder 5">
            <a:extLst>
              <a:ext uri="{FF2B5EF4-FFF2-40B4-BE49-F238E27FC236}">
                <a16:creationId xmlns:a16="http://schemas.microsoft.com/office/drawing/2014/main" id="{8119A675-38DF-7EC5-819F-7800622168BF}"/>
              </a:ext>
            </a:extLst>
          </p:cNvPr>
          <p:cNvPicPr>
            <a:picLocks noGrp="1" noChangeAspect="1"/>
          </p:cNvPicPr>
          <p:nvPr>
            <p:ph idx="1"/>
          </p:nvPr>
        </p:nvPicPr>
        <p:blipFill>
          <a:blip r:embed="rId2"/>
          <a:stretch>
            <a:fillRect/>
          </a:stretch>
        </p:blipFill>
        <p:spPr>
          <a:xfrm>
            <a:off x="2880361" y="1831886"/>
            <a:ext cx="6140766" cy="3448227"/>
          </a:xfrm>
          <a:prstGeom prst="rect">
            <a:avLst/>
          </a:prstGeom>
        </p:spPr>
      </p:pic>
      <p:sp>
        <p:nvSpPr>
          <p:cNvPr id="4" name="Slide Number Placeholder 3">
            <a:extLst>
              <a:ext uri="{FF2B5EF4-FFF2-40B4-BE49-F238E27FC236}">
                <a16:creationId xmlns:a16="http://schemas.microsoft.com/office/drawing/2014/main" id="{D59F05FF-C0BB-7093-6D40-5BBFCF8ACCDD}"/>
              </a:ext>
            </a:extLst>
          </p:cNvPr>
          <p:cNvSpPr>
            <a:spLocks noGrp="1"/>
          </p:cNvSpPr>
          <p:nvPr>
            <p:ph type="sldNum" sz="quarter" idx="12"/>
          </p:nvPr>
        </p:nvSpPr>
        <p:spPr/>
        <p:txBody>
          <a:bodyPr/>
          <a:lstStyle/>
          <a:p>
            <a:fld id="{EB241CD2-1E45-42A3-B213-66A034DF9A3B}" type="slidenum">
              <a:rPr lang="en-GB" smtClean="0"/>
              <a:t>160</a:t>
            </a:fld>
            <a:endParaRPr lang="en-GB" dirty="0"/>
          </a:p>
        </p:txBody>
      </p:sp>
    </p:spTree>
    <p:extLst>
      <p:ext uri="{BB962C8B-B14F-4D97-AF65-F5344CB8AC3E}">
        <p14:creationId xmlns:p14="http://schemas.microsoft.com/office/powerpoint/2010/main" val="51933141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47F3E-D301-4825-C6D9-46AD955F3C3D}"/>
              </a:ext>
            </a:extLst>
          </p:cNvPr>
          <p:cNvSpPr>
            <a:spLocks noGrp="1"/>
          </p:cNvSpPr>
          <p:nvPr>
            <p:ph type="ctrTitle"/>
          </p:nvPr>
        </p:nvSpPr>
        <p:spPr>
          <a:xfrm>
            <a:off x="643835" y="1707280"/>
            <a:ext cx="7265725" cy="3358496"/>
          </a:xfrm>
        </p:spPr>
        <p:txBody>
          <a:bodyPr/>
          <a:lstStyle/>
          <a:p>
            <a:r>
              <a:rPr lang="en-US" dirty="0"/>
              <a:t>Nuanced Issue in Output Contracts</a:t>
            </a:r>
            <a:br>
              <a:rPr lang="en-US" dirty="0"/>
            </a:br>
            <a:r>
              <a:rPr lang="en-US" dirty="0"/>
              <a:t>Adjustment to Price for Performance Ratio</a:t>
            </a:r>
          </a:p>
        </p:txBody>
      </p:sp>
    </p:spTree>
    <p:extLst>
      <p:ext uri="{BB962C8B-B14F-4D97-AF65-F5344CB8AC3E}">
        <p14:creationId xmlns:p14="http://schemas.microsoft.com/office/powerpoint/2010/main" val="38897623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CCE6A-ED38-90A0-2E56-3742893AB668}"/>
              </a:ext>
            </a:extLst>
          </p:cNvPr>
          <p:cNvSpPr>
            <a:spLocks noGrp="1"/>
          </p:cNvSpPr>
          <p:nvPr>
            <p:ph type="title"/>
          </p:nvPr>
        </p:nvSpPr>
        <p:spPr/>
        <p:txBody>
          <a:bodyPr/>
          <a:lstStyle/>
          <a:p>
            <a:r>
              <a:rPr lang="en-US" dirty="0"/>
              <a:t>Performance Ratio Penalty</a:t>
            </a:r>
          </a:p>
        </p:txBody>
      </p:sp>
      <p:sp>
        <p:nvSpPr>
          <p:cNvPr id="3" name="Content Placeholder 2">
            <a:extLst>
              <a:ext uri="{FF2B5EF4-FFF2-40B4-BE49-F238E27FC236}">
                <a16:creationId xmlns:a16="http://schemas.microsoft.com/office/drawing/2014/main" id="{FF0CE10C-32EF-C4AD-D79B-F67A66B0F219}"/>
              </a:ext>
            </a:extLst>
          </p:cNvPr>
          <p:cNvSpPr>
            <a:spLocks noGrp="1"/>
          </p:cNvSpPr>
          <p:nvPr>
            <p:ph idx="1"/>
          </p:nvPr>
        </p:nvSpPr>
        <p:spPr/>
        <p:txBody>
          <a:bodyPr/>
          <a:lstStyle/>
          <a:p>
            <a:r>
              <a:rPr lang="en-US" dirty="0"/>
              <a:t>Solar projects contracts may have a performance ratio penalty that one may think is analogous to the availability penalty. Similar adjustments could be made for wind projects, where various are similar to the performance ratio.</a:t>
            </a:r>
          </a:p>
          <a:p>
            <a:pPr algn="l"/>
            <a:r>
              <a:rPr lang="en-JM" dirty="0"/>
              <a:t>For output-based projects, it can be more difficult to carefully design incentives as single price contracts already have implicit incentives because of variation in output.</a:t>
            </a:r>
          </a:p>
          <a:p>
            <a:pPr algn="l"/>
            <a:r>
              <a:rPr lang="en-JM" dirty="0"/>
              <a:t>It may be the case that changes in output that correspond investments in performance may already be too high.</a:t>
            </a:r>
          </a:p>
          <a:p>
            <a:pPr algn="l"/>
            <a:endParaRPr lang="en-JM" dirty="0"/>
          </a:p>
          <a:p>
            <a:pPr algn="l"/>
            <a:endParaRPr lang="en-US" dirty="0"/>
          </a:p>
        </p:txBody>
      </p:sp>
      <p:sp>
        <p:nvSpPr>
          <p:cNvPr id="4" name="Slide Number Placeholder 3">
            <a:extLst>
              <a:ext uri="{FF2B5EF4-FFF2-40B4-BE49-F238E27FC236}">
                <a16:creationId xmlns:a16="http://schemas.microsoft.com/office/drawing/2014/main" id="{129050CA-5AB8-7220-77CF-67C1C3DF6468}"/>
              </a:ext>
            </a:extLst>
          </p:cNvPr>
          <p:cNvSpPr>
            <a:spLocks noGrp="1"/>
          </p:cNvSpPr>
          <p:nvPr>
            <p:ph type="sldNum" sz="quarter" idx="12"/>
          </p:nvPr>
        </p:nvSpPr>
        <p:spPr/>
        <p:txBody>
          <a:bodyPr/>
          <a:lstStyle/>
          <a:p>
            <a:fld id="{EB241CD2-1E45-42A3-B213-66A034DF9A3B}" type="slidenum">
              <a:rPr lang="en-GB" smtClean="0"/>
              <a:t>162</a:t>
            </a:fld>
            <a:endParaRPr lang="en-GB" dirty="0"/>
          </a:p>
        </p:txBody>
      </p:sp>
      <p:pic>
        <p:nvPicPr>
          <p:cNvPr id="6" name="Picture 5" descr="The text describes key terms and definitions related to the performance metrics of a plant or generator, specifically focusing on the concepts of performance guarantee, performance ratio, and performance test, as outlined in sections 9.4 and 7.&#10;&#10;AI-generated content may be incorrect.">
            <a:extLst>
              <a:ext uri="{FF2B5EF4-FFF2-40B4-BE49-F238E27FC236}">
                <a16:creationId xmlns:a16="http://schemas.microsoft.com/office/drawing/2014/main" id="{0EFB6589-F688-DF4A-35B5-3A1C4F80BE4D}"/>
              </a:ext>
            </a:extLst>
          </p:cNvPr>
          <p:cNvPicPr>
            <a:picLocks noChangeAspect="1"/>
          </p:cNvPicPr>
          <p:nvPr/>
        </p:nvPicPr>
        <p:blipFill>
          <a:blip r:embed="rId2"/>
          <a:stretch>
            <a:fillRect/>
          </a:stretch>
        </p:blipFill>
        <p:spPr>
          <a:xfrm>
            <a:off x="1768343" y="4208662"/>
            <a:ext cx="6747007" cy="1768470"/>
          </a:xfrm>
          <a:prstGeom prst="rect">
            <a:avLst/>
          </a:prstGeom>
        </p:spPr>
      </p:pic>
    </p:spTree>
    <p:extLst>
      <p:ext uri="{BB962C8B-B14F-4D97-AF65-F5344CB8AC3E}">
        <p14:creationId xmlns:p14="http://schemas.microsoft.com/office/powerpoint/2010/main" val="256124374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01BB2-FBC8-5A0D-0A71-DDA07E12F93F}"/>
              </a:ext>
            </a:extLst>
          </p:cNvPr>
          <p:cNvSpPr>
            <a:spLocks noGrp="1"/>
          </p:cNvSpPr>
          <p:nvPr>
            <p:ph type="title"/>
          </p:nvPr>
        </p:nvSpPr>
        <p:spPr/>
        <p:txBody>
          <a:bodyPr/>
          <a:lstStyle/>
          <a:p>
            <a:r>
              <a:rPr lang="en-US" dirty="0"/>
              <a:t>Understanding the Performance Ratio</a:t>
            </a:r>
          </a:p>
        </p:txBody>
      </p:sp>
      <p:sp>
        <p:nvSpPr>
          <p:cNvPr id="3" name="Content Placeholder 2">
            <a:extLst>
              <a:ext uri="{FF2B5EF4-FFF2-40B4-BE49-F238E27FC236}">
                <a16:creationId xmlns:a16="http://schemas.microsoft.com/office/drawing/2014/main" id="{D8B55624-0020-2C1E-BDB3-C8E2488E4990}"/>
              </a:ext>
            </a:extLst>
          </p:cNvPr>
          <p:cNvSpPr>
            <a:spLocks noGrp="1"/>
          </p:cNvSpPr>
          <p:nvPr>
            <p:ph idx="1"/>
          </p:nvPr>
        </p:nvSpPr>
        <p:spPr/>
        <p:txBody>
          <a:bodyPr/>
          <a:lstStyle/>
          <a:p>
            <a:pPr algn="l"/>
            <a:r>
              <a:rPr lang="en-US" dirty="0"/>
              <a:t>Performance Ratio is in simple terms, uncontrollable solar from upstairs relative to amount of solar that is produced.</a:t>
            </a:r>
          </a:p>
          <a:p>
            <a:pPr algn="l"/>
            <a:r>
              <a:rPr lang="en-US" dirty="0"/>
              <a:t>Things that investor can control</a:t>
            </a:r>
          </a:p>
          <a:p>
            <a:pPr lvl="1" algn="l"/>
            <a:r>
              <a:rPr lang="en-US" dirty="0"/>
              <a:t>Type of panels</a:t>
            </a:r>
          </a:p>
          <a:p>
            <a:pPr lvl="1" algn="l"/>
            <a:r>
              <a:rPr lang="en-US" dirty="0"/>
              <a:t>Loss from wiring</a:t>
            </a:r>
          </a:p>
          <a:p>
            <a:pPr lvl="1" algn="l"/>
            <a:r>
              <a:rPr lang="en-US" dirty="0"/>
              <a:t>Cleaning of panels</a:t>
            </a:r>
          </a:p>
          <a:p>
            <a:pPr lvl="1" algn="l"/>
            <a:endParaRPr lang="en-US" dirty="0"/>
          </a:p>
        </p:txBody>
      </p:sp>
      <p:sp>
        <p:nvSpPr>
          <p:cNvPr id="4" name="Slide Number Placeholder 3">
            <a:extLst>
              <a:ext uri="{FF2B5EF4-FFF2-40B4-BE49-F238E27FC236}">
                <a16:creationId xmlns:a16="http://schemas.microsoft.com/office/drawing/2014/main" id="{C9CE3871-A759-53AF-BA43-3CC786E547CE}"/>
              </a:ext>
            </a:extLst>
          </p:cNvPr>
          <p:cNvSpPr>
            <a:spLocks noGrp="1"/>
          </p:cNvSpPr>
          <p:nvPr>
            <p:ph type="sldNum" sz="quarter" idx="12"/>
          </p:nvPr>
        </p:nvSpPr>
        <p:spPr/>
        <p:txBody>
          <a:bodyPr/>
          <a:lstStyle/>
          <a:p>
            <a:fld id="{EB241CD2-1E45-42A3-B213-66A034DF9A3B}" type="slidenum">
              <a:rPr lang="en-GB" smtClean="0"/>
              <a:t>163</a:t>
            </a:fld>
            <a:endParaRPr lang="en-GB" dirty="0"/>
          </a:p>
        </p:txBody>
      </p:sp>
      <p:pic>
        <p:nvPicPr>
          <p:cNvPr id="6" name="Picture 7" descr="http://www.standardandpoors.com/spf/fgr_articles/778885/5524601.gif">
            <a:extLst>
              <a:ext uri="{FF2B5EF4-FFF2-40B4-BE49-F238E27FC236}">
                <a16:creationId xmlns:a16="http://schemas.microsoft.com/office/drawing/2014/main" id="{2D54B609-0741-706E-6DF2-9A706073DBDB}"/>
              </a:ext>
            </a:extLst>
          </p:cNvPr>
          <p:cNvPicPr>
            <a:picLocks noChangeAspect="1" noChangeArrowheads="1"/>
          </p:cNvPicPr>
          <p:nvPr/>
        </p:nvPicPr>
        <p:blipFill>
          <a:blip r:embed="rId2" cstate="print"/>
          <a:srcRect/>
          <a:stretch>
            <a:fillRect/>
          </a:stretch>
        </p:blipFill>
        <p:spPr bwMode="auto">
          <a:xfrm>
            <a:off x="5337528" y="2085975"/>
            <a:ext cx="5353486" cy="3439276"/>
          </a:xfrm>
          <a:prstGeom prst="rect">
            <a:avLst/>
          </a:prstGeom>
          <a:noFill/>
          <a:ln w="9525">
            <a:noFill/>
            <a:miter lim="800000"/>
            <a:headEnd/>
            <a:tailEnd/>
          </a:ln>
        </p:spPr>
      </p:pic>
    </p:spTree>
    <p:extLst>
      <p:ext uri="{BB962C8B-B14F-4D97-AF65-F5344CB8AC3E}">
        <p14:creationId xmlns:p14="http://schemas.microsoft.com/office/powerpoint/2010/main" val="50387158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A0B7F1-80F7-4C8D-A1FD-CB49EC1852DA}"/>
              </a:ext>
            </a:extLst>
          </p:cNvPr>
          <p:cNvSpPr>
            <a:spLocks noGrp="1"/>
          </p:cNvSpPr>
          <p:nvPr>
            <p:ph type="title"/>
          </p:nvPr>
        </p:nvSpPr>
        <p:spPr/>
        <p:txBody>
          <a:bodyPr>
            <a:normAutofit/>
          </a:bodyPr>
          <a:lstStyle/>
          <a:p>
            <a:r>
              <a:rPr lang="en-US" dirty="0"/>
              <a:t>kWp Benchmark from STC – 1000 Watts/m2 and 25°</a:t>
            </a:r>
          </a:p>
        </p:txBody>
      </p:sp>
      <p:sp>
        <p:nvSpPr>
          <p:cNvPr id="2" name="Content Placeholder 1">
            <a:extLst>
              <a:ext uri="{FF2B5EF4-FFF2-40B4-BE49-F238E27FC236}">
                <a16:creationId xmlns:a16="http://schemas.microsoft.com/office/drawing/2014/main" id="{AC16A25D-D235-45B1-B031-A57094184EB6}"/>
              </a:ext>
            </a:extLst>
          </p:cNvPr>
          <p:cNvSpPr>
            <a:spLocks noGrp="1"/>
          </p:cNvSpPr>
          <p:nvPr>
            <p:ph idx="1"/>
          </p:nvPr>
        </p:nvSpPr>
        <p:spPr>
          <a:xfrm>
            <a:off x="406401" y="1209675"/>
            <a:ext cx="4984750" cy="4514850"/>
          </a:xfrm>
        </p:spPr>
        <p:txBody>
          <a:bodyPr>
            <a:normAutofit/>
          </a:bodyPr>
          <a:lstStyle/>
          <a:p>
            <a:pPr algn="l"/>
            <a:r>
              <a:rPr lang="en-US" sz="2400" dirty="0"/>
              <a:t>In most projects, you have some kind of benchmark to measure capital costs</a:t>
            </a:r>
          </a:p>
          <a:p>
            <a:pPr algn="l"/>
            <a:r>
              <a:rPr lang="en-US" sz="2400" dirty="0"/>
              <a:t>For example, in real estate, the cost per square meter</a:t>
            </a:r>
          </a:p>
          <a:p>
            <a:pPr algn="l"/>
            <a:r>
              <a:rPr lang="en-US" sz="2400" dirty="0"/>
              <a:t>In solar the amount you produce depends on sunlight and how you configure the solar project.</a:t>
            </a:r>
          </a:p>
          <a:p>
            <a:pPr algn="l"/>
            <a:r>
              <a:rPr lang="en-US" sz="2400" dirty="0"/>
              <a:t>Standard Testing Condition (STC) is used with a flash test to create a benchmark test for a panel (kWp or kWdc).</a:t>
            </a:r>
          </a:p>
        </p:txBody>
      </p:sp>
      <p:pic>
        <p:nvPicPr>
          <p:cNvPr id="5" name="Picture 4">
            <a:extLst>
              <a:ext uri="{FF2B5EF4-FFF2-40B4-BE49-F238E27FC236}">
                <a16:creationId xmlns:a16="http://schemas.microsoft.com/office/drawing/2014/main" id="{4BE31F14-361D-4E74-AF1C-A965448119EF}"/>
              </a:ext>
            </a:extLst>
          </p:cNvPr>
          <p:cNvPicPr>
            <a:picLocks noChangeAspect="1"/>
          </p:cNvPicPr>
          <p:nvPr/>
        </p:nvPicPr>
        <p:blipFill>
          <a:blip r:embed="rId2"/>
          <a:stretch>
            <a:fillRect/>
          </a:stretch>
        </p:blipFill>
        <p:spPr>
          <a:xfrm>
            <a:off x="7332731" y="1302258"/>
            <a:ext cx="3680265" cy="2372920"/>
          </a:xfrm>
          <a:prstGeom prst="rect">
            <a:avLst/>
          </a:prstGeom>
        </p:spPr>
      </p:pic>
      <p:pic>
        <p:nvPicPr>
          <p:cNvPr id="6" name="Picture 5">
            <a:extLst>
              <a:ext uri="{FF2B5EF4-FFF2-40B4-BE49-F238E27FC236}">
                <a16:creationId xmlns:a16="http://schemas.microsoft.com/office/drawing/2014/main" id="{89FFA371-ECEA-7558-5976-E005C9B9F475}"/>
              </a:ext>
            </a:extLst>
          </p:cNvPr>
          <p:cNvPicPr>
            <a:picLocks noChangeAspect="1"/>
          </p:cNvPicPr>
          <p:nvPr/>
        </p:nvPicPr>
        <p:blipFill>
          <a:blip r:embed="rId3"/>
          <a:stretch>
            <a:fillRect/>
          </a:stretch>
        </p:blipFill>
        <p:spPr>
          <a:xfrm>
            <a:off x="6973822" y="3775749"/>
            <a:ext cx="4903103" cy="2491609"/>
          </a:xfrm>
          <a:prstGeom prst="rect">
            <a:avLst/>
          </a:prstGeom>
        </p:spPr>
      </p:pic>
    </p:spTree>
    <p:extLst>
      <p:ext uri="{BB962C8B-B14F-4D97-AF65-F5344CB8AC3E}">
        <p14:creationId xmlns:p14="http://schemas.microsoft.com/office/powerpoint/2010/main" val="241115637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EC4BC-BE98-9D54-A9A1-16DE85F10C56}"/>
              </a:ext>
            </a:extLst>
          </p:cNvPr>
          <p:cNvSpPr>
            <a:spLocks noGrp="1"/>
          </p:cNvSpPr>
          <p:nvPr>
            <p:ph type="title"/>
          </p:nvPr>
        </p:nvSpPr>
        <p:spPr/>
        <p:txBody>
          <a:bodyPr>
            <a:normAutofit/>
          </a:bodyPr>
          <a:lstStyle/>
          <a:p>
            <a:r>
              <a:rPr lang="en-US" dirty="0"/>
              <a:t>Solar, Temperature and Performance Ratio</a:t>
            </a:r>
          </a:p>
        </p:txBody>
      </p:sp>
      <p:sp>
        <p:nvSpPr>
          <p:cNvPr id="3" name="Content Placeholder 2">
            <a:extLst>
              <a:ext uri="{FF2B5EF4-FFF2-40B4-BE49-F238E27FC236}">
                <a16:creationId xmlns:a16="http://schemas.microsoft.com/office/drawing/2014/main" id="{E1FEDB4A-C6DE-120B-9030-2849CA35CE85}"/>
              </a:ext>
            </a:extLst>
          </p:cNvPr>
          <p:cNvSpPr>
            <a:spLocks noGrp="1"/>
          </p:cNvSpPr>
          <p:nvPr>
            <p:ph idx="1"/>
          </p:nvPr>
        </p:nvSpPr>
        <p:spPr/>
        <p:txBody>
          <a:bodyPr/>
          <a:lstStyle/>
          <a:p>
            <a:r>
              <a:rPr lang="en-US" dirty="0"/>
              <a:t>Temperature coefficient</a:t>
            </a:r>
          </a:p>
          <a:p>
            <a:endParaRPr lang="en-US" dirty="0"/>
          </a:p>
        </p:txBody>
      </p:sp>
      <p:pic>
        <p:nvPicPr>
          <p:cNvPr id="5" name="Picture 4">
            <a:extLst>
              <a:ext uri="{FF2B5EF4-FFF2-40B4-BE49-F238E27FC236}">
                <a16:creationId xmlns:a16="http://schemas.microsoft.com/office/drawing/2014/main" id="{B6955386-C98D-C2A6-9832-9862A7F2F8D0}"/>
              </a:ext>
            </a:extLst>
          </p:cNvPr>
          <p:cNvPicPr>
            <a:picLocks noChangeAspect="1"/>
          </p:cNvPicPr>
          <p:nvPr/>
        </p:nvPicPr>
        <p:blipFill>
          <a:blip r:embed="rId2"/>
          <a:stretch>
            <a:fillRect/>
          </a:stretch>
        </p:blipFill>
        <p:spPr>
          <a:xfrm>
            <a:off x="3183181" y="1949127"/>
            <a:ext cx="5825638" cy="4122490"/>
          </a:xfrm>
          <a:prstGeom prst="rect">
            <a:avLst/>
          </a:prstGeom>
        </p:spPr>
      </p:pic>
      <p:sp>
        <p:nvSpPr>
          <p:cNvPr id="4" name="TextBox 3">
            <a:extLst>
              <a:ext uri="{FF2B5EF4-FFF2-40B4-BE49-F238E27FC236}">
                <a16:creationId xmlns:a16="http://schemas.microsoft.com/office/drawing/2014/main" id="{29767228-1FC0-397B-894D-8B9C9D7FAB0B}"/>
              </a:ext>
            </a:extLst>
          </p:cNvPr>
          <p:cNvSpPr txBox="1"/>
          <p:nvPr/>
        </p:nvSpPr>
        <p:spPr>
          <a:xfrm>
            <a:off x="1671485" y="4170997"/>
            <a:ext cx="1511697" cy="1477328"/>
          </a:xfrm>
          <a:prstGeom prst="rect">
            <a:avLst/>
          </a:prstGeom>
          <a:solidFill>
            <a:srgbClr val="FFFF00"/>
          </a:solidFill>
        </p:spPr>
        <p:txBody>
          <a:bodyPr wrap="square" rtlCol="0">
            <a:spAutoFit/>
          </a:bodyPr>
          <a:lstStyle/>
          <a:p>
            <a:r>
              <a:rPr lang="en-US" dirty="0"/>
              <a:t>Note that 20 to 30 degrees above the ambient temperature</a:t>
            </a:r>
          </a:p>
        </p:txBody>
      </p:sp>
      <p:cxnSp>
        <p:nvCxnSpPr>
          <p:cNvPr id="7" name="Straight Arrow Connector 6">
            <a:extLst>
              <a:ext uri="{FF2B5EF4-FFF2-40B4-BE49-F238E27FC236}">
                <a16:creationId xmlns:a16="http://schemas.microsoft.com/office/drawing/2014/main" id="{DF76C029-7F98-F7C6-9424-2A25F61087D4}"/>
              </a:ext>
            </a:extLst>
          </p:cNvPr>
          <p:cNvCxnSpPr/>
          <p:nvPr/>
        </p:nvCxnSpPr>
        <p:spPr>
          <a:xfrm>
            <a:off x="2427333" y="5648325"/>
            <a:ext cx="881223" cy="162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67519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42300-9ADB-FD54-CF7B-C93C067D7E3C}"/>
              </a:ext>
            </a:extLst>
          </p:cNvPr>
          <p:cNvSpPr>
            <a:spLocks noGrp="1"/>
          </p:cNvSpPr>
          <p:nvPr>
            <p:ph type="title"/>
          </p:nvPr>
        </p:nvSpPr>
        <p:spPr>
          <a:xfrm>
            <a:off x="266700" y="203202"/>
            <a:ext cx="10141656" cy="654049"/>
          </a:xfrm>
        </p:spPr>
        <p:txBody>
          <a:bodyPr anchor="ctr">
            <a:normAutofit/>
          </a:bodyPr>
          <a:lstStyle/>
          <a:p>
            <a:r>
              <a:rPr lang="en-US" dirty="0"/>
              <a:t>Complicated Calculations of Performance Ratio</a:t>
            </a:r>
          </a:p>
        </p:txBody>
      </p:sp>
      <p:sp>
        <p:nvSpPr>
          <p:cNvPr id="3" name="Content Placeholder 2">
            <a:extLst>
              <a:ext uri="{FF2B5EF4-FFF2-40B4-BE49-F238E27FC236}">
                <a16:creationId xmlns:a16="http://schemas.microsoft.com/office/drawing/2014/main" id="{6AD0C405-E00E-EB52-34DD-A666D294D6AA}"/>
              </a:ext>
            </a:extLst>
          </p:cNvPr>
          <p:cNvSpPr>
            <a:spLocks noGrp="1"/>
          </p:cNvSpPr>
          <p:nvPr>
            <p:ph sz="half" idx="1"/>
          </p:nvPr>
        </p:nvSpPr>
        <p:spPr>
          <a:xfrm>
            <a:off x="317500" y="1285875"/>
            <a:ext cx="2760363" cy="3981450"/>
          </a:xfrm>
        </p:spPr>
        <p:txBody>
          <a:bodyPr>
            <a:normAutofit lnSpcReduction="10000"/>
          </a:bodyPr>
          <a:lstStyle/>
          <a:p>
            <a:r>
              <a:rPr lang="en-US" dirty="0"/>
              <a:t>Note the definition of Yr from STC</a:t>
            </a:r>
          </a:p>
          <a:p>
            <a:r>
              <a:rPr lang="en-US" dirty="0"/>
              <a:t>Need to adjust for temperature in calculation</a:t>
            </a:r>
          </a:p>
          <a:p>
            <a:r>
              <a:rPr lang="en-US" dirty="0"/>
              <a:t>My definition</a:t>
            </a:r>
          </a:p>
          <a:p>
            <a:r>
              <a:rPr lang="en-US" dirty="0"/>
              <a:t>Denominator – capacity factor if had 25 degrees and irradiation that is on the plane</a:t>
            </a:r>
          </a:p>
          <a:p>
            <a:r>
              <a:rPr lang="en-US" dirty="0"/>
              <a:t>Numerator – Actual capacity factor</a:t>
            </a:r>
          </a:p>
          <a:p>
            <a:endParaRPr lang="en-US" dirty="0"/>
          </a:p>
          <a:p>
            <a:endParaRPr lang="en-US" dirty="0"/>
          </a:p>
          <a:p>
            <a:endParaRPr lang="en-US" dirty="0"/>
          </a:p>
        </p:txBody>
      </p:sp>
      <p:pic>
        <p:nvPicPr>
          <p:cNvPr id="6" name="Picture 5" descr="A diagram illustrates the calculation of the Actual Performance Ratio (APR) for solar modules, including factors like energy output, irradiance, and module temperature.&#10;&#10;AI-generated content may be incorrect.">
            <a:extLst>
              <a:ext uri="{FF2B5EF4-FFF2-40B4-BE49-F238E27FC236}">
                <a16:creationId xmlns:a16="http://schemas.microsoft.com/office/drawing/2014/main" id="{B8B8819B-C6A8-C238-BFB4-427148A55EB3}"/>
              </a:ext>
            </a:extLst>
          </p:cNvPr>
          <p:cNvPicPr>
            <a:picLocks noChangeAspect="1"/>
          </p:cNvPicPr>
          <p:nvPr/>
        </p:nvPicPr>
        <p:blipFill>
          <a:blip r:embed="rId2"/>
          <a:stretch>
            <a:fillRect/>
          </a:stretch>
        </p:blipFill>
        <p:spPr>
          <a:xfrm>
            <a:off x="8480066" y="1285875"/>
            <a:ext cx="3394434" cy="4665890"/>
          </a:xfrm>
          <a:prstGeom prst="rect">
            <a:avLst/>
          </a:prstGeom>
          <a:noFill/>
        </p:spPr>
      </p:pic>
      <p:sp>
        <p:nvSpPr>
          <p:cNvPr id="4" name="Slide Number Placeholder 3">
            <a:extLst>
              <a:ext uri="{FF2B5EF4-FFF2-40B4-BE49-F238E27FC236}">
                <a16:creationId xmlns:a16="http://schemas.microsoft.com/office/drawing/2014/main" id="{1DFBB459-E2AD-6B29-3391-437AB30A99B5}"/>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166</a:t>
            </a:fld>
            <a:endParaRPr lang="en-GB"/>
          </a:p>
        </p:txBody>
      </p:sp>
      <p:pic>
        <p:nvPicPr>
          <p:cNvPr id="8" name="Picture 7" descr="The image depicts a mathematical formula for calculating the annual Actual Plant Performance Ratio (PR) for a solar power plant, involving variables such as final plant yield, reference yield, net electrical energy, and solar irradiance levels.&#10;&#10;AI-generated content may be incorrect.">
            <a:extLst>
              <a:ext uri="{FF2B5EF4-FFF2-40B4-BE49-F238E27FC236}">
                <a16:creationId xmlns:a16="http://schemas.microsoft.com/office/drawing/2014/main" id="{2C17F8C0-3020-1C53-1528-29D60A9BCA5F}"/>
              </a:ext>
            </a:extLst>
          </p:cNvPr>
          <p:cNvPicPr>
            <a:picLocks noChangeAspect="1"/>
          </p:cNvPicPr>
          <p:nvPr/>
        </p:nvPicPr>
        <p:blipFill>
          <a:blip r:embed="rId3"/>
          <a:stretch>
            <a:fillRect/>
          </a:stretch>
        </p:blipFill>
        <p:spPr>
          <a:xfrm>
            <a:off x="3077863" y="906235"/>
            <a:ext cx="5202614" cy="5145859"/>
          </a:xfrm>
          <a:prstGeom prst="rect">
            <a:avLst/>
          </a:prstGeom>
        </p:spPr>
      </p:pic>
    </p:spTree>
    <p:extLst>
      <p:ext uri="{BB962C8B-B14F-4D97-AF65-F5344CB8AC3E}">
        <p14:creationId xmlns:p14="http://schemas.microsoft.com/office/powerpoint/2010/main" val="86802484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C1136-6905-FBF6-DDF9-AB9559023CDF}"/>
              </a:ext>
            </a:extLst>
          </p:cNvPr>
          <p:cNvSpPr>
            <a:spLocks noGrp="1"/>
          </p:cNvSpPr>
          <p:nvPr>
            <p:ph type="title"/>
          </p:nvPr>
        </p:nvSpPr>
        <p:spPr>
          <a:xfrm>
            <a:off x="1117600" y="381000"/>
            <a:ext cx="9448800" cy="762000"/>
          </a:xfrm>
        </p:spPr>
        <p:txBody>
          <a:bodyPr anchor="ctr">
            <a:normAutofit/>
          </a:bodyPr>
          <a:lstStyle/>
          <a:p>
            <a:r>
              <a:rPr lang="en-US" dirty="0"/>
              <a:t>Costs and Benefits of Cleaning Panels</a:t>
            </a:r>
          </a:p>
        </p:txBody>
      </p:sp>
      <p:sp>
        <p:nvSpPr>
          <p:cNvPr id="3" name="Content Placeholder 2">
            <a:extLst>
              <a:ext uri="{FF2B5EF4-FFF2-40B4-BE49-F238E27FC236}">
                <a16:creationId xmlns:a16="http://schemas.microsoft.com/office/drawing/2014/main" id="{C649C873-9E82-CB0F-4F92-22E25F1EE1FF}"/>
              </a:ext>
            </a:extLst>
          </p:cNvPr>
          <p:cNvSpPr>
            <a:spLocks noGrp="1"/>
          </p:cNvSpPr>
          <p:nvPr>
            <p:ph type="body" sz="half" idx="1"/>
          </p:nvPr>
        </p:nvSpPr>
        <p:spPr>
          <a:xfrm>
            <a:off x="379141" y="1605776"/>
            <a:ext cx="6768791" cy="4226312"/>
          </a:xfrm>
        </p:spPr>
        <p:txBody>
          <a:bodyPr>
            <a:normAutofit/>
          </a:bodyPr>
          <a:lstStyle/>
          <a:p>
            <a:r>
              <a:rPr lang="en-JM" sz="1700" dirty="0"/>
              <a:t>To demonstrate incentives for the performance ratio, consider the case of cleaning solar panels. </a:t>
            </a:r>
          </a:p>
          <a:p>
            <a:r>
              <a:rPr lang="en-JM" sz="1700" dirty="0"/>
              <a:t>In an analogous manner to evaluating plant availability, one could compute the optimal timing of cleaning panels and the technology to clean panels. </a:t>
            </a:r>
          </a:p>
          <a:p>
            <a:r>
              <a:rPr lang="en-JM" sz="1700" dirty="0"/>
              <a:t>Cleaning the panels two times per day with manual labour would be something analogous to  achieving 100% availability. One could be a cost function that has a curved shape as the more and more you clean the panels, there is a declining marginal benefit in terms of energy saved (diminishing return). </a:t>
            </a:r>
          </a:p>
          <a:p>
            <a:r>
              <a:rPr lang="en-JM" sz="1700" dirty="0"/>
              <a:t>You could also compute the value of energy produced by the panels. The value of the energy could be derived from the marginal cost or merchant price during the sunlight hours.</a:t>
            </a:r>
          </a:p>
        </p:txBody>
      </p:sp>
      <p:pic>
        <p:nvPicPr>
          <p:cNvPr id="6" name="Picture 5">
            <a:extLst>
              <a:ext uri="{FF2B5EF4-FFF2-40B4-BE49-F238E27FC236}">
                <a16:creationId xmlns:a16="http://schemas.microsoft.com/office/drawing/2014/main" id="{AFC9FF10-5317-A439-8951-732851DD1E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7279" y="1605776"/>
            <a:ext cx="4016456" cy="2865398"/>
          </a:xfrm>
          <a:prstGeom prst="rect">
            <a:avLst/>
          </a:prstGeom>
          <a:noFill/>
        </p:spPr>
      </p:pic>
      <p:sp>
        <p:nvSpPr>
          <p:cNvPr id="4" name="Slide Number Placeholder 3">
            <a:extLst>
              <a:ext uri="{FF2B5EF4-FFF2-40B4-BE49-F238E27FC236}">
                <a16:creationId xmlns:a16="http://schemas.microsoft.com/office/drawing/2014/main" id="{5EA3A456-B24D-0CF7-D896-4E668AEC2630}"/>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167</a:t>
            </a:fld>
            <a:endParaRPr lang="en-GB"/>
          </a:p>
        </p:txBody>
      </p:sp>
    </p:spTree>
    <p:extLst>
      <p:ext uri="{BB962C8B-B14F-4D97-AF65-F5344CB8AC3E}">
        <p14:creationId xmlns:p14="http://schemas.microsoft.com/office/powerpoint/2010/main" val="887409053"/>
      </p:ext>
    </p:extLst>
  </p:cSld>
  <p:clrMapOvr>
    <a:masterClrMapping/>
  </p:clrMapOvr>
  <p:transition>
    <p:zoom/>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EDCAA-BDCD-CCB6-E168-395F19C8F4B3}"/>
              </a:ext>
            </a:extLst>
          </p:cNvPr>
          <p:cNvSpPr>
            <a:spLocks noGrp="1"/>
          </p:cNvSpPr>
          <p:nvPr>
            <p:ph type="title"/>
          </p:nvPr>
        </p:nvSpPr>
        <p:spPr>
          <a:xfrm>
            <a:off x="786131" y="156241"/>
            <a:ext cx="9894061" cy="511271"/>
          </a:xfrm>
        </p:spPr>
        <p:txBody>
          <a:bodyPr anchor="ctr">
            <a:normAutofit fontScale="90000"/>
          </a:bodyPr>
          <a:lstStyle/>
          <a:p>
            <a:r>
              <a:rPr lang="en-US" sz="2300" dirty="0"/>
              <a:t>Questions About Implicit and Explicit Incentives and Payments in Single Price Contracts</a:t>
            </a:r>
          </a:p>
        </p:txBody>
      </p:sp>
      <p:sp>
        <p:nvSpPr>
          <p:cNvPr id="3" name="Content Placeholder 2">
            <a:extLst>
              <a:ext uri="{FF2B5EF4-FFF2-40B4-BE49-F238E27FC236}">
                <a16:creationId xmlns:a16="http://schemas.microsoft.com/office/drawing/2014/main" id="{46FFE07A-2E46-9A4A-7FB0-09DA796E6470}"/>
              </a:ext>
            </a:extLst>
          </p:cNvPr>
          <p:cNvSpPr>
            <a:spLocks noGrp="1"/>
          </p:cNvSpPr>
          <p:nvPr>
            <p:ph type="body" idx="1"/>
          </p:nvPr>
        </p:nvSpPr>
        <p:spPr>
          <a:xfrm>
            <a:off x="447043" y="1289658"/>
            <a:ext cx="6883397" cy="3695700"/>
          </a:xfrm>
        </p:spPr>
        <p:txBody>
          <a:bodyPr>
            <a:normAutofit/>
          </a:bodyPr>
          <a:lstStyle/>
          <a:p>
            <a:pPr marL="457200" lvl="1" algn="l"/>
            <a:r>
              <a:rPr lang="en-029" sz="2000" dirty="0">
                <a:solidFill>
                  <a:schemeClr val="tx1"/>
                </a:solidFill>
              </a:rPr>
              <a:t>Would you Clean Panels More if the Single Price in the PPA was Very High or Very Low (If the PPA price was high, you would want to clean the panels more).</a:t>
            </a:r>
            <a:endParaRPr lang="en-US" sz="2000" dirty="0">
              <a:solidFill>
                <a:schemeClr val="tx1"/>
              </a:solidFill>
            </a:endParaRPr>
          </a:p>
          <a:p>
            <a:pPr marL="457200" lvl="1" algn="l"/>
            <a:r>
              <a:rPr lang="en-029" sz="2000" dirty="0">
                <a:solidFill>
                  <a:schemeClr val="tx1"/>
                </a:solidFill>
              </a:rPr>
              <a:t>Does the Incentive to Clean Panels Correspond to the Incentives of the Off-taker (the off-taker would rather the low cost solar cleans the panels)</a:t>
            </a:r>
            <a:endParaRPr lang="en-US" sz="2000" dirty="0">
              <a:solidFill>
                <a:schemeClr val="tx1"/>
              </a:solidFill>
            </a:endParaRPr>
          </a:p>
          <a:p>
            <a:pPr marL="457200" lvl="1" algn="l"/>
            <a:r>
              <a:rPr lang="en-029" sz="2000" dirty="0">
                <a:solidFill>
                  <a:schemeClr val="tx1"/>
                </a:solidFill>
              </a:rPr>
              <a:t>Is there a theoretical solution like there is with availability liquidated damages.</a:t>
            </a:r>
            <a:endParaRPr lang="en-US" sz="2000" dirty="0">
              <a:solidFill>
                <a:schemeClr val="tx1"/>
              </a:solidFill>
            </a:endParaRPr>
          </a:p>
          <a:p>
            <a:pPr marL="457200" lvl="1" algn="l"/>
            <a:r>
              <a:rPr lang="en-029" sz="2000" dirty="0">
                <a:solidFill>
                  <a:schemeClr val="tx1"/>
                </a:solidFill>
              </a:rPr>
              <a:t>Can merchant prices be used in incentives</a:t>
            </a:r>
          </a:p>
          <a:p>
            <a:pPr marL="457200" lvl="1" algn="l"/>
            <a:endParaRPr lang="en-US" sz="2000" dirty="0">
              <a:solidFill>
                <a:schemeClr val="tx1"/>
              </a:solidFill>
            </a:endParaRPr>
          </a:p>
          <a:p>
            <a:pPr marL="457200"/>
            <a:endParaRPr lang="en-US" dirty="0"/>
          </a:p>
        </p:txBody>
      </p:sp>
      <p:sp>
        <p:nvSpPr>
          <p:cNvPr id="4" name="Slide Number Placeholder 3">
            <a:extLst>
              <a:ext uri="{FF2B5EF4-FFF2-40B4-BE49-F238E27FC236}">
                <a16:creationId xmlns:a16="http://schemas.microsoft.com/office/drawing/2014/main" id="{84881C33-F33D-843B-F62F-DEF5630FE213}"/>
              </a:ext>
            </a:extLst>
          </p:cNvPr>
          <p:cNvSpPr>
            <a:spLocks noGrp="1"/>
          </p:cNvSpPr>
          <p:nvPr>
            <p:ph type="sldNum" sz="quarter" idx="12"/>
          </p:nvPr>
        </p:nvSpPr>
        <p:spPr/>
        <p:txBody>
          <a:bodyPr anchor="ctr">
            <a:normAutofit/>
          </a:bodyPr>
          <a:lstStyle/>
          <a:p>
            <a:pPr>
              <a:spcAft>
                <a:spcPts val="600"/>
              </a:spcAft>
            </a:pPr>
            <a:fld id="{EB241CD2-1E45-42A3-B213-66A034DF9A3B}" type="slidenum">
              <a:rPr lang="en-GB" smtClean="0"/>
              <a:pPr>
                <a:spcAft>
                  <a:spcPts val="600"/>
                </a:spcAft>
              </a:pPr>
              <a:t>168</a:t>
            </a:fld>
            <a:endParaRPr lang="en-GB"/>
          </a:p>
        </p:txBody>
      </p:sp>
      <p:pic>
        <p:nvPicPr>
          <p:cNvPr id="6" name="Picture 5" descr="A screenshot of a cell phone&#10;&#10;Description generated with very high confidence">
            <a:extLst>
              <a:ext uri="{FF2B5EF4-FFF2-40B4-BE49-F238E27FC236}">
                <a16:creationId xmlns:a16="http://schemas.microsoft.com/office/drawing/2014/main" id="{A23F7C80-F8A8-FE44-ABC2-03CF88F349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8123056" y="845373"/>
            <a:ext cx="3621901" cy="2625878"/>
          </a:xfrm>
          <a:prstGeom prst="rect">
            <a:avLst/>
          </a:prstGeom>
          <a:noFill/>
          <a:extLst>
            <a:ext uri="{91240B29-F687-4F45-9708-019B960494DF}">
              <a14:hiddenLine xmlns:a14="http://schemas.microsoft.com/office/drawing/2010/main" w="9525">
                <a:solidFill>
                  <a:schemeClr val="tx1"/>
                </a:solidFill>
                <a:miter lim="800000"/>
                <a:headEnd/>
                <a:tailEnd/>
              </a14:hiddenLine>
            </a:ext>
          </a:extLst>
        </p:spPr>
      </p:pic>
      <p:pic>
        <p:nvPicPr>
          <p:cNvPr id="8" name="Picture 7">
            <a:extLst>
              <a:ext uri="{FF2B5EF4-FFF2-40B4-BE49-F238E27FC236}">
                <a16:creationId xmlns:a16="http://schemas.microsoft.com/office/drawing/2014/main" id="{2C3C86BC-31DD-5AAE-7AEB-EAF6DB6E2039}"/>
              </a:ext>
            </a:extLst>
          </p:cNvPr>
          <p:cNvPicPr>
            <a:picLocks noChangeAspect="1"/>
          </p:cNvPicPr>
          <p:nvPr/>
        </p:nvPicPr>
        <p:blipFill>
          <a:blip r:embed="rId3"/>
          <a:stretch>
            <a:fillRect/>
          </a:stretch>
        </p:blipFill>
        <p:spPr>
          <a:xfrm>
            <a:off x="8460229" y="3946810"/>
            <a:ext cx="3284728" cy="1750544"/>
          </a:xfrm>
          <a:prstGeom prst="rect">
            <a:avLst/>
          </a:prstGeom>
        </p:spPr>
      </p:pic>
    </p:spTree>
    <p:extLst>
      <p:ext uri="{BB962C8B-B14F-4D97-AF65-F5344CB8AC3E}">
        <p14:creationId xmlns:p14="http://schemas.microsoft.com/office/powerpoint/2010/main" val="328592573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D7B9B-E5E3-FF94-77D9-8C6ADE3439EC}"/>
              </a:ext>
            </a:extLst>
          </p:cNvPr>
          <p:cNvSpPr>
            <a:spLocks noGrp="1"/>
          </p:cNvSpPr>
          <p:nvPr>
            <p:ph type="title"/>
          </p:nvPr>
        </p:nvSpPr>
        <p:spPr/>
        <p:txBody>
          <a:bodyPr/>
          <a:lstStyle/>
          <a:p>
            <a:r>
              <a:rPr lang="en-US" dirty="0"/>
              <a:t>Incentives for Performance Ratio in Solar Power</a:t>
            </a:r>
          </a:p>
        </p:txBody>
      </p:sp>
      <p:sp>
        <p:nvSpPr>
          <p:cNvPr id="3" name="Content Placeholder 2">
            <a:extLst>
              <a:ext uri="{FF2B5EF4-FFF2-40B4-BE49-F238E27FC236}">
                <a16:creationId xmlns:a16="http://schemas.microsoft.com/office/drawing/2014/main" id="{C1175577-4717-30CB-7114-5EB6AB17E2C9}"/>
              </a:ext>
            </a:extLst>
          </p:cNvPr>
          <p:cNvSpPr>
            <a:spLocks noGrp="1"/>
          </p:cNvSpPr>
          <p:nvPr>
            <p:ph idx="1"/>
          </p:nvPr>
        </p:nvSpPr>
        <p:spPr/>
        <p:txBody>
          <a:bodyPr/>
          <a:lstStyle/>
          <a:p>
            <a:r>
              <a:rPr lang="en-JM" dirty="0"/>
              <a:t>The loss from not cleaning panels depends on the price in the contract. If the price for  the solar project is high, the incentive to clean the panels is also high because a small loss in output causes a big loss in revenues. On the other hand, if the price of the solar is low, there is less incentive to clean panels.</a:t>
            </a:r>
            <a:endParaRPr lang="en-US" dirty="0"/>
          </a:p>
          <a:p>
            <a:endParaRPr lang="en-US" dirty="0"/>
          </a:p>
        </p:txBody>
      </p:sp>
      <p:sp>
        <p:nvSpPr>
          <p:cNvPr id="4" name="Slide Number Placeholder 3">
            <a:extLst>
              <a:ext uri="{FF2B5EF4-FFF2-40B4-BE49-F238E27FC236}">
                <a16:creationId xmlns:a16="http://schemas.microsoft.com/office/drawing/2014/main" id="{3E4D4C11-CAD3-15A6-B0E0-5E42C50DB74F}"/>
              </a:ext>
            </a:extLst>
          </p:cNvPr>
          <p:cNvSpPr>
            <a:spLocks noGrp="1"/>
          </p:cNvSpPr>
          <p:nvPr>
            <p:ph type="sldNum" sz="quarter" idx="12"/>
          </p:nvPr>
        </p:nvSpPr>
        <p:spPr/>
        <p:txBody>
          <a:bodyPr/>
          <a:lstStyle/>
          <a:p>
            <a:fld id="{EB241CD2-1E45-42A3-B213-66A034DF9A3B}" type="slidenum">
              <a:rPr lang="en-GB" smtClean="0"/>
              <a:t>169</a:t>
            </a:fld>
            <a:endParaRPr lang="en-GB" dirty="0"/>
          </a:p>
        </p:txBody>
      </p:sp>
      <p:pic>
        <p:nvPicPr>
          <p:cNvPr id="6" name="Picture 5" descr="The image contains a text document detailing the terms of performance liquidated damages in a contract, specifically focusing on the calculation and limitations of PV Performance Liquidated Damages.&#10;&#10;AI-generated content may be incorrect.">
            <a:extLst>
              <a:ext uri="{FF2B5EF4-FFF2-40B4-BE49-F238E27FC236}">
                <a16:creationId xmlns:a16="http://schemas.microsoft.com/office/drawing/2014/main" id="{F89E0DCB-3587-830F-A680-98ECA4A75F7E}"/>
              </a:ext>
            </a:extLst>
          </p:cNvPr>
          <p:cNvPicPr>
            <a:picLocks noChangeAspect="1"/>
          </p:cNvPicPr>
          <p:nvPr/>
        </p:nvPicPr>
        <p:blipFill>
          <a:blip r:embed="rId2"/>
          <a:stretch>
            <a:fillRect/>
          </a:stretch>
        </p:blipFill>
        <p:spPr>
          <a:xfrm>
            <a:off x="406400" y="2032019"/>
            <a:ext cx="7443689" cy="3257550"/>
          </a:xfrm>
          <a:prstGeom prst="rect">
            <a:avLst/>
          </a:prstGeom>
        </p:spPr>
      </p:pic>
      <p:pic>
        <p:nvPicPr>
          <p:cNvPr id="8" name="Picture 7" descr="The text describes a performance metric where the LD Rate is set at 45,000 USD per 0.1% deviation from the expected 80% of the estimated present value (PV).&#10;&#10;AI-generated content may be incorrect.">
            <a:extLst>
              <a:ext uri="{FF2B5EF4-FFF2-40B4-BE49-F238E27FC236}">
                <a16:creationId xmlns:a16="http://schemas.microsoft.com/office/drawing/2014/main" id="{EFE01121-A2B6-AA31-D310-E48F11BB0130}"/>
              </a:ext>
            </a:extLst>
          </p:cNvPr>
          <p:cNvPicPr>
            <a:picLocks noChangeAspect="1"/>
          </p:cNvPicPr>
          <p:nvPr/>
        </p:nvPicPr>
        <p:blipFill>
          <a:blip r:embed="rId3"/>
          <a:stretch>
            <a:fillRect/>
          </a:stretch>
        </p:blipFill>
        <p:spPr>
          <a:xfrm>
            <a:off x="4732092" y="5237153"/>
            <a:ext cx="6442882" cy="822344"/>
          </a:xfrm>
          <a:prstGeom prst="rect">
            <a:avLst/>
          </a:prstGeom>
        </p:spPr>
      </p:pic>
    </p:spTree>
    <p:extLst>
      <p:ext uri="{BB962C8B-B14F-4D97-AF65-F5344CB8AC3E}">
        <p14:creationId xmlns:p14="http://schemas.microsoft.com/office/powerpoint/2010/main" val="254185473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DC06-28F8-6ADC-D013-3B55F33945CC}"/>
              </a:ext>
            </a:extLst>
          </p:cNvPr>
          <p:cNvSpPr>
            <a:spLocks noGrp="1"/>
          </p:cNvSpPr>
          <p:nvPr>
            <p:ph type="title"/>
          </p:nvPr>
        </p:nvSpPr>
        <p:spPr>
          <a:xfrm>
            <a:off x="266700" y="203202"/>
            <a:ext cx="10141656" cy="654049"/>
          </a:xfrm>
        </p:spPr>
        <p:txBody>
          <a:bodyPr anchor="ctr">
            <a:normAutofit/>
          </a:bodyPr>
          <a:lstStyle/>
          <a:p>
            <a:r>
              <a:rPr lang="en-US" dirty="0"/>
              <a:t>Distortion in Incentives from Output Projects</a:t>
            </a:r>
          </a:p>
        </p:txBody>
      </p:sp>
      <p:sp>
        <p:nvSpPr>
          <p:cNvPr id="3" name="Content Placeholder 2">
            <a:extLst>
              <a:ext uri="{FF2B5EF4-FFF2-40B4-BE49-F238E27FC236}">
                <a16:creationId xmlns:a16="http://schemas.microsoft.com/office/drawing/2014/main" id="{828F0F92-3A56-637E-E3D0-86F4CDBC1620}"/>
              </a:ext>
            </a:extLst>
          </p:cNvPr>
          <p:cNvSpPr>
            <a:spLocks noGrp="1"/>
          </p:cNvSpPr>
          <p:nvPr>
            <p:ph sz="half" idx="1"/>
          </p:nvPr>
        </p:nvSpPr>
        <p:spPr>
          <a:xfrm>
            <a:off x="317499" y="1285875"/>
            <a:ext cx="8413905" cy="4178223"/>
          </a:xfrm>
        </p:spPr>
        <p:txBody>
          <a:bodyPr>
            <a:normAutofit/>
          </a:bodyPr>
          <a:lstStyle/>
          <a:p>
            <a:r>
              <a:rPr lang="en-JM" sz="1600" dirty="0"/>
              <a:t>To illustrate how the incentives are distorted in output-based contracts, reviewing feed-in tariffs that were used to encourage the industry to grow. </a:t>
            </a:r>
          </a:p>
          <a:p>
            <a:r>
              <a:rPr lang="en-JM" sz="1600" dirty="0"/>
              <a:t>The graph of prices per kWh for solar power for the first feed-in tariffs was 45 Euro cents per kWh and it has come down to 1.2 Euro cents in some countries and somewhere around 5 Euro cents per kWh in German. </a:t>
            </a:r>
          </a:p>
          <a:p>
            <a:r>
              <a:rPr lang="en-JM" sz="1600" dirty="0"/>
              <a:t>If you owned one of the old projects that had a high price and also a new project. You would have an incentive to always keep the panels cleaned and you would have an incentive to do anything else you can to increase the output of the  projects such as increasing the size of inverters and minimizing the wiring losses. You may even cut down trees that are nearby and put tin foil below the panels if the panels have bifacial capability meaning that cells are on the bottom of the panels. </a:t>
            </a:r>
          </a:p>
          <a:p>
            <a:r>
              <a:rPr lang="en-JM" sz="1600" dirty="0"/>
              <a:t>These increases in output would be very expensive for the off-taker as the revenues would be high. </a:t>
            </a:r>
          </a:p>
          <a:p>
            <a:r>
              <a:rPr lang="en-JM" sz="1600" dirty="0"/>
              <a:t>For contracts with a low price, the situation is the inverse. There is less incentive improve the efficiency when the off taker would prefer that these projects would increase their output.</a:t>
            </a:r>
            <a:endParaRPr lang="en-US" sz="1600" dirty="0"/>
          </a:p>
        </p:txBody>
      </p:sp>
      <p:sp>
        <p:nvSpPr>
          <p:cNvPr id="4" name="Slide Number Placeholder 3">
            <a:extLst>
              <a:ext uri="{FF2B5EF4-FFF2-40B4-BE49-F238E27FC236}">
                <a16:creationId xmlns:a16="http://schemas.microsoft.com/office/drawing/2014/main" id="{5C182997-1093-D07C-3F35-E7C153116611}"/>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170</a:t>
            </a:fld>
            <a:endParaRPr lang="en-GB"/>
          </a:p>
        </p:txBody>
      </p:sp>
    </p:spTree>
    <p:extLst>
      <p:ext uri="{BB962C8B-B14F-4D97-AF65-F5344CB8AC3E}">
        <p14:creationId xmlns:p14="http://schemas.microsoft.com/office/powerpoint/2010/main" val="388645455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9B919-4D8C-87FF-118C-136E8A81AF5B}"/>
              </a:ext>
            </a:extLst>
          </p:cNvPr>
          <p:cNvSpPr>
            <a:spLocks noGrp="1"/>
          </p:cNvSpPr>
          <p:nvPr>
            <p:ph type="title"/>
          </p:nvPr>
        </p:nvSpPr>
        <p:spPr/>
        <p:txBody>
          <a:bodyPr/>
          <a:lstStyle/>
          <a:p>
            <a:r>
              <a:rPr lang="en-US" dirty="0"/>
              <a:t>Does Added Penalty Make Sense</a:t>
            </a:r>
          </a:p>
        </p:txBody>
      </p:sp>
      <p:sp>
        <p:nvSpPr>
          <p:cNvPr id="3" name="Content Placeholder 2">
            <a:extLst>
              <a:ext uri="{FF2B5EF4-FFF2-40B4-BE49-F238E27FC236}">
                <a16:creationId xmlns:a16="http://schemas.microsoft.com/office/drawing/2014/main" id="{F01620D9-BF73-8E92-7872-0DFF8251CC50}"/>
              </a:ext>
            </a:extLst>
          </p:cNvPr>
          <p:cNvSpPr>
            <a:spLocks noGrp="1"/>
          </p:cNvSpPr>
          <p:nvPr>
            <p:ph idx="1"/>
          </p:nvPr>
        </p:nvSpPr>
        <p:spPr/>
        <p:txBody>
          <a:bodyPr/>
          <a:lstStyle/>
          <a:p>
            <a:r>
              <a:rPr lang="en-JM" dirty="0"/>
              <a:t>It would be difficult to impose methods with incentives that apply the off-taker cost from power in the  market. A possible method that is not applied would be to set a target performance ratio would be the basis for measuring output for revenues. If the output is increased or decreased relative to this performance ratio, the revenues could be adjusted by something like the formula below. This is probably not realistic and certainly has not been applied, but it is instructive as a basis of items in a contract such as allowing the implementation of tracking or replacing panels with bi-facial panels.  In the formulas, PR means the performance ratio. The incentive revenues could be positive or negative and depends on establishment of the target performance ratio.</a:t>
            </a:r>
            <a:endParaRPr lang="en-US" dirty="0"/>
          </a:p>
          <a:p>
            <a:r>
              <a:rPr lang="en-JM" dirty="0"/>
              <a:t> </a:t>
            </a:r>
            <a:endParaRPr lang="en-US" dirty="0"/>
          </a:p>
          <a:p>
            <a:r>
              <a:rPr lang="en-JM" dirty="0"/>
              <a:t>Base Revenues = Solar Irradiation Measured x Target PR x Single Price</a:t>
            </a:r>
            <a:endParaRPr lang="en-US" dirty="0"/>
          </a:p>
          <a:p>
            <a:r>
              <a:rPr lang="en-JM" dirty="0"/>
              <a:t>Incentive Revenues = (Actual Output – Output at Target PR) x Market Price </a:t>
            </a:r>
            <a:endParaRPr lang="en-US" dirty="0"/>
          </a:p>
          <a:p>
            <a:endParaRPr lang="en-US" dirty="0"/>
          </a:p>
        </p:txBody>
      </p:sp>
      <p:sp>
        <p:nvSpPr>
          <p:cNvPr id="4" name="Slide Number Placeholder 3">
            <a:extLst>
              <a:ext uri="{FF2B5EF4-FFF2-40B4-BE49-F238E27FC236}">
                <a16:creationId xmlns:a16="http://schemas.microsoft.com/office/drawing/2014/main" id="{E7BC18BA-01A2-302C-3476-B605D8850D4C}"/>
              </a:ext>
            </a:extLst>
          </p:cNvPr>
          <p:cNvSpPr>
            <a:spLocks noGrp="1"/>
          </p:cNvSpPr>
          <p:nvPr>
            <p:ph type="sldNum" sz="quarter" idx="12"/>
          </p:nvPr>
        </p:nvSpPr>
        <p:spPr/>
        <p:txBody>
          <a:bodyPr/>
          <a:lstStyle/>
          <a:p>
            <a:fld id="{EB241CD2-1E45-42A3-B213-66A034DF9A3B}" type="slidenum">
              <a:rPr lang="en-GB" smtClean="0"/>
              <a:t>171</a:t>
            </a:fld>
            <a:endParaRPr lang="en-GB" dirty="0"/>
          </a:p>
        </p:txBody>
      </p:sp>
    </p:spTree>
    <p:extLst>
      <p:ext uri="{BB962C8B-B14F-4D97-AF65-F5344CB8AC3E}">
        <p14:creationId xmlns:p14="http://schemas.microsoft.com/office/powerpoint/2010/main" val="38786016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26770-9C7E-7C4C-0F59-AF1842A0B338}"/>
              </a:ext>
            </a:extLst>
          </p:cNvPr>
          <p:cNvSpPr>
            <a:spLocks noGrp="1"/>
          </p:cNvSpPr>
          <p:nvPr>
            <p:ph type="ctrTitle"/>
          </p:nvPr>
        </p:nvSpPr>
        <p:spPr/>
        <p:txBody>
          <a:bodyPr/>
          <a:lstStyle/>
          <a:p>
            <a:r>
              <a:rPr lang="en-US" dirty="0"/>
              <a:t>Target Efficiency in Contracts</a:t>
            </a:r>
          </a:p>
        </p:txBody>
      </p:sp>
    </p:spTree>
    <p:extLst>
      <p:ext uri="{BB962C8B-B14F-4D97-AF65-F5344CB8AC3E}">
        <p14:creationId xmlns:p14="http://schemas.microsoft.com/office/powerpoint/2010/main" val="64855300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B67A-D51C-0092-AE91-7E8488425C0F}"/>
              </a:ext>
            </a:extLst>
          </p:cNvPr>
          <p:cNvSpPr>
            <a:spLocks noGrp="1"/>
          </p:cNvSpPr>
          <p:nvPr>
            <p:ph type="title"/>
          </p:nvPr>
        </p:nvSpPr>
        <p:spPr/>
        <p:txBody>
          <a:bodyPr/>
          <a:lstStyle/>
          <a:p>
            <a:r>
              <a:rPr lang="en-US" dirty="0"/>
              <a:t>Mechanics of Target Efficiency versus Alternatives</a:t>
            </a:r>
          </a:p>
        </p:txBody>
      </p:sp>
      <p:sp>
        <p:nvSpPr>
          <p:cNvPr id="3" name="Content Placeholder 2">
            <a:extLst>
              <a:ext uri="{FF2B5EF4-FFF2-40B4-BE49-F238E27FC236}">
                <a16:creationId xmlns:a16="http://schemas.microsoft.com/office/drawing/2014/main" id="{B1D429EA-172B-6793-EB67-3989941580F9}"/>
              </a:ext>
            </a:extLst>
          </p:cNvPr>
          <p:cNvSpPr>
            <a:spLocks noGrp="1"/>
          </p:cNvSpPr>
          <p:nvPr>
            <p:ph idx="1"/>
          </p:nvPr>
        </p:nvSpPr>
        <p:spPr/>
        <p:txBody>
          <a:bodyPr/>
          <a:lstStyle/>
          <a:p>
            <a:r>
              <a:rPr lang="en-JM" dirty="0"/>
              <a:t>You want to completely separate costs that are controllable by the investor and related entities such as the O&amp;M contractor from costs that are not controllable like worldwide fuel prices.</a:t>
            </a:r>
          </a:p>
          <a:p>
            <a:r>
              <a:rPr lang="en-JM" dirty="0"/>
              <a:t>Fuel cost depends on uncontrollable fuel price and controllable efficiency (heat rate)</a:t>
            </a:r>
          </a:p>
          <a:p>
            <a:r>
              <a:rPr lang="en-JM" dirty="0"/>
              <a:t>Fuel Cost Recoverable = Actual Fuel Price x Target Efficiency x Amount of Energy</a:t>
            </a:r>
            <a:endParaRPr lang="en-US" dirty="0"/>
          </a:p>
          <a:p>
            <a:pPr lvl="1"/>
            <a:r>
              <a:rPr lang="en-JM" dirty="0"/>
              <a:t>If the target efficiency equals the actual efficiency, the investor and the lender will not be affected by the change in fuel price. </a:t>
            </a:r>
          </a:p>
          <a:p>
            <a:pPr lvl="1"/>
            <a:r>
              <a:rPr lang="en-JM" dirty="0"/>
              <a:t>But if the actual efficiency differs from the target efficiency the impact of the actual versus the target efficiency is affected by the fuel cost and the actual dispatch. </a:t>
            </a:r>
          </a:p>
          <a:p>
            <a:pPr algn="l"/>
            <a:r>
              <a:rPr lang="en-JM" dirty="0"/>
              <a:t>Provisions for target heat rates in thermal power plants or target efficiency measures are different from liquidated damages or penalties on the capacity payment. </a:t>
            </a:r>
          </a:p>
          <a:p>
            <a:pPr algn="l"/>
            <a:r>
              <a:rPr lang="en-JM" dirty="0"/>
              <a:t>Target efficiency can receive different treatment because the efficiency ratios directly affect revenue while actual efficiency drives costs. </a:t>
            </a:r>
          </a:p>
          <a:p>
            <a:endParaRPr lang="en-JM" dirty="0"/>
          </a:p>
        </p:txBody>
      </p:sp>
      <p:sp>
        <p:nvSpPr>
          <p:cNvPr id="4" name="Slide Number Placeholder 3">
            <a:extLst>
              <a:ext uri="{FF2B5EF4-FFF2-40B4-BE49-F238E27FC236}">
                <a16:creationId xmlns:a16="http://schemas.microsoft.com/office/drawing/2014/main" id="{70E5E2DC-97F4-9968-CD8D-E46718520B49}"/>
              </a:ext>
            </a:extLst>
          </p:cNvPr>
          <p:cNvSpPr>
            <a:spLocks noGrp="1"/>
          </p:cNvSpPr>
          <p:nvPr>
            <p:ph type="sldNum" sz="quarter" idx="12"/>
          </p:nvPr>
        </p:nvSpPr>
        <p:spPr/>
        <p:txBody>
          <a:bodyPr/>
          <a:lstStyle/>
          <a:p>
            <a:fld id="{EB241CD2-1E45-42A3-B213-66A034DF9A3B}" type="slidenum">
              <a:rPr lang="en-GB" smtClean="0"/>
              <a:t>173</a:t>
            </a:fld>
            <a:endParaRPr lang="en-GB" dirty="0"/>
          </a:p>
        </p:txBody>
      </p:sp>
    </p:spTree>
    <p:extLst>
      <p:ext uri="{BB962C8B-B14F-4D97-AF65-F5344CB8AC3E}">
        <p14:creationId xmlns:p14="http://schemas.microsoft.com/office/powerpoint/2010/main" val="2093207339"/>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2A163-D9DD-C377-BE6F-BF424E8B075A}"/>
              </a:ext>
            </a:extLst>
          </p:cNvPr>
          <p:cNvSpPr>
            <a:spLocks noGrp="1"/>
          </p:cNvSpPr>
          <p:nvPr>
            <p:ph type="title"/>
          </p:nvPr>
        </p:nvSpPr>
        <p:spPr/>
        <p:txBody>
          <a:bodyPr/>
          <a:lstStyle/>
          <a:p>
            <a:r>
              <a:rPr lang="en-US" dirty="0"/>
              <a:t>Penalty or Bonus from Target Efficiency</a:t>
            </a:r>
          </a:p>
        </p:txBody>
      </p:sp>
      <p:sp>
        <p:nvSpPr>
          <p:cNvPr id="3" name="Content Placeholder 2">
            <a:extLst>
              <a:ext uri="{FF2B5EF4-FFF2-40B4-BE49-F238E27FC236}">
                <a16:creationId xmlns:a16="http://schemas.microsoft.com/office/drawing/2014/main" id="{5699AB45-4CC3-EFB8-D02F-16DE13F4E602}"/>
              </a:ext>
            </a:extLst>
          </p:cNvPr>
          <p:cNvSpPr>
            <a:spLocks noGrp="1"/>
          </p:cNvSpPr>
          <p:nvPr>
            <p:ph idx="1"/>
          </p:nvPr>
        </p:nvSpPr>
        <p:spPr/>
        <p:txBody>
          <a:bodyPr>
            <a:normAutofit/>
          </a:bodyPr>
          <a:lstStyle/>
          <a:p>
            <a:pPr algn="l"/>
            <a:r>
              <a:rPr lang="en-JM" dirty="0"/>
              <a:t>For electricity plants that use thermal energy (natural gas, coal, oil), revenue contracts (PPA’s) require bidding a target heat rate which measures the efficiency of the plant.</a:t>
            </a:r>
          </a:p>
          <a:p>
            <a:pPr algn="l"/>
            <a:r>
              <a:rPr lang="en-JM" dirty="0"/>
              <a:t>Use a simple equation where the total fuel expenditure that must be recovered in prices is the commodity price of fuel multiplied by the efficiency and the actual capacity used. The recoverable amount is from the target efficiency while the fuel cost is the actual (in this case the efficiency is the reciprocal of the typical efficiency measure where a higher number implies worse efficiency). </a:t>
            </a:r>
          </a:p>
          <a:p>
            <a:pPr algn="l"/>
            <a:r>
              <a:rPr lang="en-JM" dirty="0"/>
              <a:t>In the equations below, the penalty does not depend on computing a liquidated damage.</a:t>
            </a:r>
          </a:p>
          <a:p>
            <a:pPr algn="l"/>
            <a:r>
              <a:rPr lang="en-JM" dirty="0"/>
              <a:t>Actual Fuel Cost = Actual Fuel Price x Actual Efficiency x Actual Capacity Used</a:t>
            </a:r>
            <a:endParaRPr lang="en-US" dirty="0"/>
          </a:p>
          <a:p>
            <a:pPr algn="l"/>
            <a:r>
              <a:rPr lang="en-JM" dirty="0"/>
              <a:t>Fuel Cost Recoverable = Actual Fuel Price x Target Efficiency x Actual Capacity Used</a:t>
            </a:r>
            <a:endParaRPr lang="en-US" dirty="0"/>
          </a:p>
          <a:p>
            <a:pPr algn="l"/>
            <a:r>
              <a:rPr lang="en-JM" dirty="0"/>
              <a:t>Penalty/Bonus = (Target Efficiency – Actual Efficiency) x Actual Fuel Price x Actual Capacity</a:t>
            </a:r>
            <a:endParaRPr lang="en-US" dirty="0"/>
          </a:p>
        </p:txBody>
      </p:sp>
      <p:sp>
        <p:nvSpPr>
          <p:cNvPr id="4" name="Slide Number Placeholder 3">
            <a:extLst>
              <a:ext uri="{FF2B5EF4-FFF2-40B4-BE49-F238E27FC236}">
                <a16:creationId xmlns:a16="http://schemas.microsoft.com/office/drawing/2014/main" id="{1A839934-2A25-6680-E154-4B2C7651B2B7}"/>
              </a:ext>
            </a:extLst>
          </p:cNvPr>
          <p:cNvSpPr>
            <a:spLocks noGrp="1"/>
          </p:cNvSpPr>
          <p:nvPr>
            <p:ph type="sldNum" sz="quarter" idx="12"/>
          </p:nvPr>
        </p:nvSpPr>
        <p:spPr/>
        <p:txBody>
          <a:bodyPr/>
          <a:lstStyle/>
          <a:p>
            <a:fld id="{EB241CD2-1E45-42A3-B213-66A034DF9A3B}" type="slidenum">
              <a:rPr lang="en-GB" smtClean="0"/>
              <a:t>174</a:t>
            </a:fld>
            <a:endParaRPr lang="en-GB" dirty="0"/>
          </a:p>
        </p:txBody>
      </p:sp>
    </p:spTree>
    <p:extLst>
      <p:ext uri="{BB962C8B-B14F-4D97-AF65-F5344CB8AC3E}">
        <p14:creationId xmlns:p14="http://schemas.microsoft.com/office/powerpoint/2010/main" val="345229616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01AB0-3F0F-A801-ED01-909F5FAC61A5}"/>
              </a:ext>
            </a:extLst>
          </p:cNvPr>
          <p:cNvSpPr>
            <a:spLocks noGrp="1"/>
          </p:cNvSpPr>
          <p:nvPr>
            <p:ph type="title"/>
          </p:nvPr>
        </p:nvSpPr>
        <p:spPr/>
        <p:txBody>
          <a:bodyPr/>
          <a:lstStyle/>
          <a:p>
            <a:r>
              <a:rPr lang="en-US" dirty="0"/>
              <a:t>Incentive to Bid at Target Efficiency</a:t>
            </a:r>
          </a:p>
        </p:txBody>
      </p:sp>
      <p:sp>
        <p:nvSpPr>
          <p:cNvPr id="3" name="Content Placeholder 2">
            <a:extLst>
              <a:ext uri="{FF2B5EF4-FFF2-40B4-BE49-F238E27FC236}">
                <a16:creationId xmlns:a16="http://schemas.microsoft.com/office/drawing/2014/main" id="{98A81F04-AD41-9152-838B-D1D28EEB3B4E}"/>
              </a:ext>
            </a:extLst>
          </p:cNvPr>
          <p:cNvSpPr>
            <a:spLocks noGrp="1"/>
          </p:cNvSpPr>
          <p:nvPr>
            <p:ph idx="1"/>
          </p:nvPr>
        </p:nvSpPr>
        <p:spPr/>
        <p:txBody>
          <a:bodyPr/>
          <a:lstStyle/>
          <a:p>
            <a:pPr algn="l"/>
            <a:r>
              <a:rPr lang="en-JM" dirty="0"/>
              <a:t>When looking at this formula, you may think that there can be an incentive to bid with an efficiency more that is expected to be actual. You may have more of a chance of winning the bid, or, in terms of heat rate, bid a lower heat rate than  the actual expected heat rate. </a:t>
            </a:r>
          </a:p>
          <a:p>
            <a:pPr algn="l"/>
            <a:r>
              <a:rPr lang="en-JM" dirty="0"/>
              <a:t>This would not be a good strategy because if the actual efficiency is worse than the target efficiency, then whenever the plant produces energy, it loses money. Further, if the actual fuel cost is higher or  the dispatch is higher, the losses from the optimistic optimizing efficiency are larger. </a:t>
            </a:r>
          </a:p>
          <a:p>
            <a:pPr algn="l"/>
            <a:r>
              <a:rPr lang="en-JM" dirty="0"/>
              <a:t>Instead, you could bid a target heat rate that is lower than higher than the expected actual. In this case, the investor would have less chances of winning the bid. Further, as the dispatch is driven by the target heat rate rather than the actual heat rate, when you bid  a low efficiency, you would be dispatched at less than you  would if the actual efficiency  is used. </a:t>
            </a:r>
            <a:endParaRPr lang="en-US" dirty="0"/>
          </a:p>
        </p:txBody>
      </p:sp>
      <p:sp>
        <p:nvSpPr>
          <p:cNvPr id="4" name="Slide Number Placeholder 3">
            <a:extLst>
              <a:ext uri="{FF2B5EF4-FFF2-40B4-BE49-F238E27FC236}">
                <a16:creationId xmlns:a16="http://schemas.microsoft.com/office/drawing/2014/main" id="{808D7ABD-735C-2481-F3F9-C9D991684ED8}"/>
              </a:ext>
            </a:extLst>
          </p:cNvPr>
          <p:cNvSpPr>
            <a:spLocks noGrp="1"/>
          </p:cNvSpPr>
          <p:nvPr>
            <p:ph type="sldNum" sz="quarter" idx="12"/>
          </p:nvPr>
        </p:nvSpPr>
        <p:spPr/>
        <p:txBody>
          <a:bodyPr/>
          <a:lstStyle/>
          <a:p>
            <a:fld id="{EB241CD2-1E45-42A3-B213-66A034DF9A3B}" type="slidenum">
              <a:rPr lang="en-GB" smtClean="0"/>
              <a:t>175</a:t>
            </a:fld>
            <a:endParaRPr lang="en-GB" dirty="0"/>
          </a:p>
        </p:txBody>
      </p:sp>
    </p:spTree>
    <p:extLst>
      <p:ext uri="{BB962C8B-B14F-4D97-AF65-F5344CB8AC3E}">
        <p14:creationId xmlns:p14="http://schemas.microsoft.com/office/powerpoint/2010/main" val="335447758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2C54E-F3B3-6FE8-1B04-92E421C74F9C}"/>
              </a:ext>
            </a:extLst>
          </p:cNvPr>
          <p:cNvSpPr>
            <a:spLocks noGrp="1"/>
          </p:cNvSpPr>
          <p:nvPr>
            <p:ph type="title"/>
          </p:nvPr>
        </p:nvSpPr>
        <p:spPr/>
        <p:txBody>
          <a:bodyPr>
            <a:normAutofit/>
          </a:bodyPr>
          <a:lstStyle/>
          <a:p>
            <a:r>
              <a:rPr lang="en-US" dirty="0"/>
              <a:t>Case 1: Bid Target Efficiency Better than Actual Efficiency</a:t>
            </a:r>
          </a:p>
        </p:txBody>
      </p:sp>
      <p:sp>
        <p:nvSpPr>
          <p:cNvPr id="3" name="Content Placeholder 2">
            <a:extLst>
              <a:ext uri="{FF2B5EF4-FFF2-40B4-BE49-F238E27FC236}">
                <a16:creationId xmlns:a16="http://schemas.microsoft.com/office/drawing/2014/main" id="{B123DA12-81FC-6795-D427-EEF5EFE05220}"/>
              </a:ext>
            </a:extLst>
          </p:cNvPr>
          <p:cNvSpPr>
            <a:spLocks noGrp="1"/>
          </p:cNvSpPr>
          <p:nvPr>
            <p:ph idx="1"/>
          </p:nvPr>
        </p:nvSpPr>
        <p:spPr/>
        <p:txBody>
          <a:bodyPr>
            <a:normAutofit lnSpcReduction="10000"/>
          </a:bodyPr>
          <a:lstStyle/>
          <a:p>
            <a:pPr algn="l"/>
            <a:r>
              <a:rPr lang="en-JM" dirty="0"/>
              <a:t>In the formula, pretend the actual heat rate is 7.0 MMBTU/MWH and you bid 6.5 MMBTU/MWH</a:t>
            </a:r>
          </a:p>
          <a:p>
            <a:pPr algn="l"/>
            <a:endParaRPr lang="en-JM" dirty="0"/>
          </a:p>
          <a:p>
            <a:pPr algn="l"/>
            <a:r>
              <a:rPr lang="en-JM" dirty="0"/>
              <a:t>If the gas price is USD 10/MMBTU</a:t>
            </a:r>
          </a:p>
          <a:p>
            <a:pPr algn="l"/>
            <a:r>
              <a:rPr lang="en-JM" dirty="0"/>
              <a:t>Capacity for one Hour,  1,000 MW</a:t>
            </a:r>
          </a:p>
          <a:p>
            <a:pPr algn="l"/>
            <a:r>
              <a:rPr lang="en-JM" dirty="0"/>
              <a:t>Gain of Loss = Actual Fuel Price x Actual Dispatch x (Target HR - Actual HR)</a:t>
            </a:r>
            <a:endParaRPr lang="en-US" dirty="0"/>
          </a:p>
          <a:p>
            <a:pPr algn="l"/>
            <a:r>
              <a:rPr lang="en-JM" dirty="0"/>
              <a:t>Gain of Loss = 10 USD/MMBTU x 1,000 MW x (6.5 MMBTU/MW – 7.0 MMBTU/MW)</a:t>
            </a:r>
            <a:endParaRPr lang="en-US" dirty="0"/>
          </a:p>
          <a:p>
            <a:pPr algn="l"/>
            <a:r>
              <a:rPr lang="en-JM" dirty="0"/>
              <a:t>Gain of Loss = 10,000 USD x MW/MMBTU x (- .5 MMBTU/MW)</a:t>
            </a:r>
            <a:endParaRPr lang="en-US" dirty="0"/>
          </a:p>
          <a:p>
            <a:pPr algn="l"/>
            <a:r>
              <a:rPr lang="en-JM" dirty="0"/>
              <a:t>Loss = USD 5,000 for One Hour</a:t>
            </a:r>
          </a:p>
          <a:p>
            <a:pPr algn="l"/>
            <a:endParaRPr lang="en-JM" dirty="0"/>
          </a:p>
          <a:p>
            <a:pPr algn="l"/>
            <a:r>
              <a:rPr lang="en-US" dirty="0"/>
              <a:t>Will be dispatched on target heat rate of 6.5 MMBTU/MWH</a:t>
            </a:r>
          </a:p>
          <a:p>
            <a:pPr algn="l"/>
            <a:r>
              <a:rPr lang="en-US" dirty="0"/>
              <a:t>Dispatch more because lower target heat rate; means more losses</a:t>
            </a:r>
          </a:p>
          <a:p>
            <a:pPr algn="l"/>
            <a:r>
              <a:rPr lang="en-US" dirty="0"/>
              <a:t>Maybe more chance of winning bid, but lose when plant is dispatched</a:t>
            </a:r>
          </a:p>
          <a:p>
            <a:pPr algn="l"/>
            <a:endParaRPr lang="en-US" dirty="0"/>
          </a:p>
        </p:txBody>
      </p:sp>
      <p:sp>
        <p:nvSpPr>
          <p:cNvPr id="4" name="Slide Number Placeholder 3">
            <a:extLst>
              <a:ext uri="{FF2B5EF4-FFF2-40B4-BE49-F238E27FC236}">
                <a16:creationId xmlns:a16="http://schemas.microsoft.com/office/drawing/2014/main" id="{42104A8E-7F52-56A6-F158-B6E321350BF0}"/>
              </a:ext>
            </a:extLst>
          </p:cNvPr>
          <p:cNvSpPr>
            <a:spLocks noGrp="1"/>
          </p:cNvSpPr>
          <p:nvPr>
            <p:ph type="sldNum" sz="quarter" idx="12"/>
          </p:nvPr>
        </p:nvSpPr>
        <p:spPr/>
        <p:txBody>
          <a:bodyPr/>
          <a:lstStyle/>
          <a:p>
            <a:fld id="{EB241CD2-1E45-42A3-B213-66A034DF9A3B}" type="slidenum">
              <a:rPr lang="en-GB" smtClean="0"/>
              <a:t>176</a:t>
            </a:fld>
            <a:endParaRPr lang="en-GB" dirty="0"/>
          </a:p>
        </p:txBody>
      </p:sp>
    </p:spTree>
    <p:extLst>
      <p:ext uri="{BB962C8B-B14F-4D97-AF65-F5344CB8AC3E}">
        <p14:creationId xmlns:p14="http://schemas.microsoft.com/office/powerpoint/2010/main" val="211869442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C8856-BC7B-5E15-7F7E-A6E5B64E2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265526-5C96-E3B9-46AD-4ADD25D11A78}"/>
              </a:ext>
            </a:extLst>
          </p:cNvPr>
          <p:cNvSpPr>
            <a:spLocks noGrp="1"/>
          </p:cNvSpPr>
          <p:nvPr>
            <p:ph type="title"/>
          </p:nvPr>
        </p:nvSpPr>
        <p:spPr/>
        <p:txBody>
          <a:bodyPr>
            <a:normAutofit/>
          </a:bodyPr>
          <a:lstStyle/>
          <a:p>
            <a:r>
              <a:rPr lang="en-US" dirty="0"/>
              <a:t>Case 2: Bid Target Efficiency Better than Actual Efficiency</a:t>
            </a:r>
          </a:p>
        </p:txBody>
      </p:sp>
      <p:sp>
        <p:nvSpPr>
          <p:cNvPr id="3" name="Content Placeholder 2">
            <a:extLst>
              <a:ext uri="{FF2B5EF4-FFF2-40B4-BE49-F238E27FC236}">
                <a16:creationId xmlns:a16="http://schemas.microsoft.com/office/drawing/2014/main" id="{B073DBB4-A8E5-8373-E51C-67A579C706CD}"/>
              </a:ext>
            </a:extLst>
          </p:cNvPr>
          <p:cNvSpPr>
            <a:spLocks noGrp="1"/>
          </p:cNvSpPr>
          <p:nvPr>
            <p:ph idx="1"/>
          </p:nvPr>
        </p:nvSpPr>
        <p:spPr/>
        <p:txBody>
          <a:bodyPr>
            <a:normAutofit fontScale="92500" lnSpcReduction="20000"/>
          </a:bodyPr>
          <a:lstStyle/>
          <a:p>
            <a:r>
              <a:rPr lang="en-JM" dirty="0"/>
              <a:t>In the formula, pretend that the actual is 6.5 MMBTU/MWH and you bid a worse heat rate of 7.0 MMBTU/MWH</a:t>
            </a:r>
          </a:p>
          <a:p>
            <a:endParaRPr lang="en-JM" dirty="0"/>
          </a:p>
          <a:p>
            <a:r>
              <a:rPr lang="en-JM" dirty="0"/>
              <a:t>If the gas price is USD 10/MMBTU</a:t>
            </a:r>
          </a:p>
          <a:p>
            <a:r>
              <a:rPr lang="en-JM" dirty="0"/>
              <a:t>Capacity for one Hour,  1,000 MW</a:t>
            </a:r>
          </a:p>
          <a:p>
            <a:r>
              <a:rPr lang="en-JM" dirty="0"/>
              <a:t>Gain of Loss = Actual Fuel Price x Actual Dispatch x (Target HR - Actual HR)</a:t>
            </a:r>
            <a:endParaRPr lang="en-US" dirty="0"/>
          </a:p>
          <a:p>
            <a:r>
              <a:rPr lang="en-JM" dirty="0"/>
              <a:t>Gain of Loss = 10 USD/MMBTU x 1,000 MW x (6.5 MMBTU/MW - 7.0 MMBTU/MW)</a:t>
            </a:r>
            <a:endParaRPr lang="en-US" dirty="0"/>
          </a:p>
          <a:p>
            <a:r>
              <a:rPr lang="en-JM" dirty="0"/>
              <a:t>Gain of Loss = 10,000 USD x MW/MMBTU x (.5 MMBTU/MW)</a:t>
            </a:r>
            <a:endParaRPr lang="en-US" dirty="0"/>
          </a:p>
          <a:p>
            <a:r>
              <a:rPr lang="en-JM" dirty="0"/>
              <a:t>Gain = USD 5,000 for One Hour</a:t>
            </a:r>
          </a:p>
          <a:p>
            <a:endParaRPr lang="en-JM" dirty="0"/>
          </a:p>
          <a:p>
            <a:r>
              <a:rPr lang="en-US" dirty="0"/>
              <a:t>Will be dispatched on target heat rate of 7.0 MMBTU/MWH; if the last plant  to dispatch has a heat rate of 6.7 MMBTU/MWH, the plant will not be dispatched.</a:t>
            </a:r>
          </a:p>
          <a:p>
            <a:r>
              <a:rPr lang="en-US" dirty="0"/>
              <a:t>Dispatch less because higher target heat rate; means less gains</a:t>
            </a:r>
          </a:p>
          <a:p>
            <a:r>
              <a:rPr lang="en-US" dirty="0"/>
              <a:t>Less chance of winning the bid</a:t>
            </a:r>
          </a:p>
        </p:txBody>
      </p:sp>
      <p:sp>
        <p:nvSpPr>
          <p:cNvPr id="4" name="Slide Number Placeholder 3">
            <a:extLst>
              <a:ext uri="{FF2B5EF4-FFF2-40B4-BE49-F238E27FC236}">
                <a16:creationId xmlns:a16="http://schemas.microsoft.com/office/drawing/2014/main" id="{23C48C3C-F11F-9FD2-0B34-C1B7C8BAF4E4}"/>
              </a:ext>
            </a:extLst>
          </p:cNvPr>
          <p:cNvSpPr>
            <a:spLocks noGrp="1"/>
          </p:cNvSpPr>
          <p:nvPr>
            <p:ph type="sldNum" sz="quarter" idx="12"/>
          </p:nvPr>
        </p:nvSpPr>
        <p:spPr/>
        <p:txBody>
          <a:bodyPr/>
          <a:lstStyle/>
          <a:p>
            <a:fld id="{EB241CD2-1E45-42A3-B213-66A034DF9A3B}" type="slidenum">
              <a:rPr lang="en-GB" smtClean="0"/>
              <a:t>177</a:t>
            </a:fld>
            <a:endParaRPr lang="en-GB" dirty="0"/>
          </a:p>
        </p:txBody>
      </p:sp>
    </p:spTree>
    <p:extLst>
      <p:ext uri="{BB962C8B-B14F-4D97-AF65-F5344CB8AC3E}">
        <p14:creationId xmlns:p14="http://schemas.microsoft.com/office/powerpoint/2010/main" val="145001947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35046-3EB8-7A7A-D4AC-84009A8FF5BA}"/>
              </a:ext>
            </a:extLst>
          </p:cNvPr>
          <p:cNvSpPr>
            <a:spLocks noGrp="1"/>
          </p:cNvSpPr>
          <p:nvPr>
            <p:ph type="title"/>
          </p:nvPr>
        </p:nvSpPr>
        <p:spPr>
          <a:xfrm>
            <a:off x="266700" y="203202"/>
            <a:ext cx="10141656" cy="654049"/>
          </a:xfrm>
        </p:spPr>
        <p:txBody>
          <a:bodyPr anchor="ctr">
            <a:normAutofit/>
          </a:bodyPr>
          <a:lstStyle/>
          <a:p>
            <a:r>
              <a:rPr lang="en-US" dirty="0"/>
              <a:t>Example of Target Heat Rate with Changing Prices</a:t>
            </a:r>
          </a:p>
        </p:txBody>
      </p:sp>
      <p:sp>
        <p:nvSpPr>
          <p:cNvPr id="3" name="Content Placeholder 2">
            <a:extLst>
              <a:ext uri="{FF2B5EF4-FFF2-40B4-BE49-F238E27FC236}">
                <a16:creationId xmlns:a16="http://schemas.microsoft.com/office/drawing/2014/main" id="{A1460092-5A1A-FD92-22B1-21E0A8CD535B}"/>
              </a:ext>
            </a:extLst>
          </p:cNvPr>
          <p:cNvSpPr>
            <a:spLocks noGrp="1"/>
          </p:cNvSpPr>
          <p:nvPr>
            <p:ph sz="half" idx="1"/>
          </p:nvPr>
        </p:nvSpPr>
        <p:spPr>
          <a:xfrm>
            <a:off x="179772" y="1114424"/>
            <a:ext cx="7964103" cy="4981575"/>
          </a:xfrm>
        </p:spPr>
        <p:txBody>
          <a:bodyPr>
            <a:normAutofit lnSpcReduction="10000"/>
          </a:bodyPr>
          <a:lstStyle/>
          <a:p>
            <a:r>
              <a:rPr lang="en-JM" sz="1800" dirty="0"/>
              <a:t>The method of using target heat rates also provides incentives for changes in operation  over the life of the project. </a:t>
            </a:r>
          </a:p>
          <a:p>
            <a:r>
              <a:rPr lang="en-JM" sz="1800" dirty="0"/>
              <a:t>To see how this works, you can think about the dramatic increase in gas prices that occurred in 2022 after the invasion of Ukraine. The graph illustrates the dramatic increase in natural  gas prices which spiked at about USD 80/MMBTU. </a:t>
            </a:r>
          </a:p>
          <a:p>
            <a:r>
              <a:rPr lang="en-JM" sz="1800" dirty="0"/>
              <a:t>With the increase gas prices there should be a very strong incentive to do whatever engineering enhancements possible to increase efficiency (this is an idea of merchant pricing). </a:t>
            </a:r>
          </a:p>
          <a:p>
            <a:r>
              <a:rPr lang="en-JM" sz="1800" dirty="0"/>
              <a:t>Using the  formulas above that incorporate the actual fuel price, the advantage of improving the heat rate is  correctly much more pronounced with the higher natural gas price as the recovery is based on the target heat rate (although ultimate consumers do not receive benefits from the improvement in the heat rate). </a:t>
            </a:r>
          </a:p>
          <a:p>
            <a:r>
              <a:rPr lang="en-JM" sz="1800" dirty="0"/>
              <a:t>One could extend the discussion to availability targets and other operating characteristics. For an efficient plant the incentives to improve availability when the gas price is very high should be strong. The liquidated damage structure does not provide flexible incentives because the damage calculations are fixed and do not change with market conditions</a:t>
            </a:r>
            <a:endParaRPr lang="en-US" sz="1800" dirty="0"/>
          </a:p>
        </p:txBody>
      </p:sp>
      <p:pic>
        <p:nvPicPr>
          <p:cNvPr id="5" name="Picture 4">
            <a:extLst>
              <a:ext uri="{FF2B5EF4-FFF2-40B4-BE49-F238E27FC236}">
                <a16:creationId xmlns:a16="http://schemas.microsoft.com/office/drawing/2014/main" id="{B36AD528-EA2F-6E6F-DB8E-F9E671FA31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9628" y="2562224"/>
            <a:ext cx="3517350" cy="2163171"/>
          </a:xfrm>
          <a:prstGeom prst="rect">
            <a:avLst/>
          </a:prstGeom>
          <a:noFill/>
        </p:spPr>
      </p:pic>
      <p:sp>
        <p:nvSpPr>
          <p:cNvPr id="4" name="Slide Number Placeholder 3">
            <a:extLst>
              <a:ext uri="{FF2B5EF4-FFF2-40B4-BE49-F238E27FC236}">
                <a16:creationId xmlns:a16="http://schemas.microsoft.com/office/drawing/2014/main" id="{806A2A9F-44EF-499B-C633-79ABDCD2354F}"/>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178</a:t>
            </a:fld>
            <a:endParaRPr lang="en-GB"/>
          </a:p>
        </p:txBody>
      </p:sp>
    </p:spTree>
    <p:extLst>
      <p:ext uri="{BB962C8B-B14F-4D97-AF65-F5344CB8AC3E}">
        <p14:creationId xmlns:p14="http://schemas.microsoft.com/office/powerpoint/2010/main" val="402162512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589B7-5221-D237-B50C-9C22A4D04BDE}"/>
              </a:ext>
            </a:extLst>
          </p:cNvPr>
          <p:cNvSpPr>
            <a:spLocks noGrp="1"/>
          </p:cNvSpPr>
          <p:nvPr>
            <p:ph type="title"/>
          </p:nvPr>
        </p:nvSpPr>
        <p:spPr>
          <a:xfrm>
            <a:off x="266700" y="203202"/>
            <a:ext cx="10141656" cy="654049"/>
          </a:xfrm>
        </p:spPr>
        <p:txBody>
          <a:bodyPr anchor="ctr">
            <a:normAutofit/>
          </a:bodyPr>
          <a:lstStyle/>
          <a:p>
            <a:r>
              <a:rPr lang="en-US" sz="2800"/>
              <a:t>LCOE in Bids with Different Efficiency and Capacity Charge</a:t>
            </a:r>
          </a:p>
        </p:txBody>
      </p:sp>
      <p:sp>
        <p:nvSpPr>
          <p:cNvPr id="10" name="Content Placeholder 2">
            <a:extLst>
              <a:ext uri="{FF2B5EF4-FFF2-40B4-BE49-F238E27FC236}">
                <a16:creationId xmlns:a16="http://schemas.microsoft.com/office/drawing/2014/main" id="{EC5A7554-AECB-060A-C561-4215D41DDC84}"/>
              </a:ext>
            </a:extLst>
          </p:cNvPr>
          <p:cNvSpPr>
            <a:spLocks noGrp="1"/>
          </p:cNvSpPr>
          <p:nvPr>
            <p:ph sz="half" idx="1"/>
          </p:nvPr>
        </p:nvSpPr>
        <p:spPr>
          <a:xfrm>
            <a:off x="317499" y="1285875"/>
            <a:ext cx="3752695" cy="4501608"/>
          </a:xfrm>
        </p:spPr>
        <p:txBody>
          <a:bodyPr/>
          <a:lstStyle/>
          <a:p>
            <a:r>
              <a:rPr lang="en-US" dirty="0"/>
              <a:t>Example demonstrating bid with target heat rate versus capacity price and fixed O&amp;M price.</a:t>
            </a:r>
          </a:p>
          <a:p>
            <a:r>
              <a:rPr lang="en-US" dirty="0"/>
              <a:t>Assessment of bid depends on fuel price and capacity factor.</a:t>
            </a:r>
          </a:p>
          <a:p>
            <a:r>
              <a:rPr lang="en-US" dirty="0"/>
              <a:t>With lower fuel price and capacity factor, the fixed cost is more important</a:t>
            </a:r>
          </a:p>
          <a:p>
            <a:r>
              <a:rPr lang="en-US" dirty="0"/>
              <a:t>With higher fuel price and  capacity factor, the heat rate is more important</a:t>
            </a:r>
          </a:p>
        </p:txBody>
      </p:sp>
      <p:pic>
        <p:nvPicPr>
          <p:cNvPr id="5" name="Content Placeholder 4">
            <a:extLst>
              <a:ext uri="{FF2B5EF4-FFF2-40B4-BE49-F238E27FC236}">
                <a16:creationId xmlns:a16="http://schemas.microsoft.com/office/drawing/2014/main" id="{8B0EF2A0-C482-9F8F-21A6-B72C208A41C4}"/>
              </a:ext>
            </a:extLst>
          </p:cNvPr>
          <p:cNvPicPr>
            <a:picLocks noGrp="1" noChangeAspect="1"/>
          </p:cNvPicPr>
          <p:nvPr>
            <p:ph sz="half" idx="2"/>
          </p:nvPr>
        </p:nvPicPr>
        <p:blipFill>
          <a:blip r:embed="rId2"/>
          <a:stretch>
            <a:fillRect/>
          </a:stretch>
        </p:blipFill>
        <p:spPr>
          <a:xfrm>
            <a:off x="4282069" y="1076598"/>
            <a:ext cx="6878134" cy="4797497"/>
          </a:xfrm>
          <a:prstGeom prst="rect">
            <a:avLst/>
          </a:prstGeom>
          <a:noFill/>
        </p:spPr>
      </p:pic>
      <p:sp>
        <p:nvSpPr>
          <p:cNvPr id="4" name="Slide Number Placeholder 3">
            <a:extLst>
              <a:ext uri="{FF2B5EF4-FFF2-40B4-BE49-F238E27FC236}">
                <a16:creationId xmlns:a16="http://schemas.microsoft.com/office/drawing/2014/main" id="{44EFBAD9-A94C-38C9-B3C0-3AA50570AD23}"/>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179</a:t>
            </a:fld>
            <a:endParaRPr lang="en-GB"/>
          </a:p>
        </p:txBody>
      </p:sp>
    </p:spTree>
    <p:extLst>
      <p:ext uri="{BB962C8B-B14F-4D97-AF65-F5344CB8AC3E}">
        <p14:creationId xmlns:p14="http://schemas.microsoft.com/office/powerpoint/2010/main" val="377094202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0B2C3-4426-F7E5-1C89-8D079CA62D88}"/>
              </a:ext>
            </a:extLst>
          </p:cNvPr>
          <p:cNvSpPr>
            <a:spLocks noGrp="1"/>
          </p:cNvSpPr>
          <p:nvPr>
            <p:ph type="title"/>
          </p:nvPr>
        </p:nvSpPr>
        <p:spPr/>
        <p:txBody>
          <a:bodyPr/>
          <a:lstStyle/>
          <a:p>
            <a:r>
              <a:rPr lang="en-US" dirty="0"/>
              <a:t>Incentives with Target Efficiency</a:t>
            </a:r>
          </a:p>
        </p:txBody>
      </p:sp>
      <p:sp>
        <p:nvSpPr>
          <p:cNvPr id="3" name="Content Placeholder 2">
            <a:extLst>
              <a:ext uri="{FF2B5EF4-FFF2-40B4-BE49-F238E27FC236}">
                <a16:creationId xmlns:a16="http://schemas.microsoft.com/office/drawing/2014/main" id="{785D7A98-BC0D-DCE9-A4CB-BC76D0EB2047}"/>
              </a:ext>
            </a:extLst>
          </p:cNvPr>
          <p:cNvSpPr>
            <a:spLocks noGrp="1"/>
          </p:cNvSpPr>
          <p:nvPr>
            <p:ph idx="1"/>
          </p:nvPr>
        </p:nvSpPr>
        <p:spPr>
          <a:xfrm>
            <a:off x="406400" y="1483995"/>
            <a:ext cx="11088915" cy="4693104"/>
          </a:xfrm>
        </p:spPr>
        <p:txBody>
          <a:bodyPr/>
          <a:lstStyle/>
          <a:p>
            <a:r>
              <a:rPr lang="en-JM" dirty="0"/>
              <a:t>In the formulas below you can use an efficiency percent of something like 55%. In terms of a heat  rate expressed in BTU/kWh (something like 6,500 is 3,412/6,500 = 52.5%)</a:t>
            </a:r>
          </a:p>
          <a:p>
            <a:endParaRPr lang="en-JM" dirty="0"/>
          </a:p>
          <a:p>
            <a:r>
              <a:rPr lang="en-JM" dirty="0"/>
              <a:t>Fuel Cost Recoverable = Actual Fuel Price x Target Efficiency x Actual Capacity Dispatch</a:t>
            </a:r>
            <a:endParaRPr lang="en-US" dirty="0"/>
          </a:p>
          <a:p>
            <a:r>
              <a:rPr lang="en-JM" dirty="0"/>
              <a:t>Fuel Cost Incurred = Actual Fuel Price x Actual Efficiency x Actual Capacity Dispatched</a:t>
            </a:r>
            <a:endParaRPr lang="en-US" dirty="0"/>
          </a:p>
          <a:p>
            <a:r>
              <a:rPr lang="en-JM" dirty="0"/>
              <a:t>Gain or Loss from Efficiency = Fuel Cost Recoverable – Fuel Cost Incurred</a:t>
            </a:r>
            <a:endParaRPr lang="en-US" dirty="0"/>
          </a:p>
          <a:p>
            <a:r>
              <a:rPr lang="en-JM" dirty="0"/>
              <a:t>Gain of Loss = Actual Fuel Price x Actual Dispatch x (Actual Efficiency - Target Efficiency)</a:t>
            </a:r>
            <a:endParaRPr lang="en-US" dirty="0"/>
          </a:p>
          <a:p>
            <a:endParaRPr lang="en-US" dirty="0"/>
          </a:p>
          <a:p>
            <a:r>
              <a:rPr lang="en-US" dirty="0"/>
              <a:t>Bid Evaluation by Off-taker: Levelized Cost for Evaluating Bid  Based on Target Efficiency</a:t>
            </a:r>
          </a:p>
          <a:p>
            <a:endParaRPr lang="en-US" dirty="0"/>
          </a:p>
        </p:txBody>
      </p:sp>
      <p:sp>
        <p:nvSpPr>
          <p:cNvPr id="4" name="Slide Number Placeholder 3">
            <a:extLst>
              <a:ext uri="{FF2B5EF4-FFF2-40B4-BE49-F238E27FC236}">
                <a16:creationId xmlns:a16="http://schemas.microsoft.com/office/drawing/2014/main" id="{BA72FF97-268F-0756-EF1B-94B3E9753A93}"/>
              </a:ext>
            </a:extLst>
          </p:cNvPr>
          <p:cNvSpPr>
            <a:spLocks noGrp="1"/>
          </p:cNvSpPr>
          <p:nvPr>
            <p:ph type="sldNum" sz="quarter" idx="12"/>
          </p:nvPr>
        </p:nvSpPr>
        <p:spPr/>
        <p:txBody>
          <a:bodyPr/>
          <a:lstStyle/>
          <a:p>
            <a:fld id="{EB241CD2-1E45-42A3-B213-66A034DF9A3B}" type="slidenum">
              <a:rPr lang="en-GB" smtClean="0"/>
              <a:t>180</a:t>
            </a:fld>
            <a:endParaRPr lang="en-GB" dirty="0"/>
          </a:p>
        </p:txBody>
      </p:sp>
      <p:pic>
        <p:nvPicPr>
          <p:cNvPr id="6" name="Picture 5">
            <a:extLst>
              <a:ext uri="{FF2B5EF4-FFF2-40B4-BE49-F238E27FC236}">
                <a16:creationId xmlns:a16="http://schemas.microsoft.com/office/drawing/2014/main" id="{7AEE0492-2DDD-22C5-4E75-C42A863E3FFC}"/>
              </a:ext>
            </a:extLst>
          </p:cNvPr>
          <p:cNvPicPr>
            <a:picLocks noChangeAspect="1"/>
          </p:cNvPicPr>
          <p:nvPr/>
        </p:nvPicPr>
        <p:blipFill>
          <a:blip r:embed="rId2"/>
          <a:stretch>
            <a:fillRect/>
          </a:stretch>
        </p:blipFill>
        <p:spPr>
          <a:xfrm>
            <a:off x="7872984" y="0"/>
            <a:ext cx="3396360" cy="1373463"/>
          </a:xfrm>
          <a:prstGeom prst="rect">
            <a:avLst/>
          </a:prstGeom>
        </p:spPr>
      </p:pic>
    </p:spTree>
    <p:extLst>
      <p:ext uri="{BB962C8B-B14F-4D97-AF65-F5344CB8AC3E}">
        <p14:creationId xmlns:p14="http://schemas.microsoft.com/office/powerpoint/2010/main" val="349752225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030B9-F493-591D-4DFD-F96E504AB57A}"/>
              </a:ext>
            </a:extLst>
          </p:cNvPr>
          <p:cNvSpPr>
            <a:spLocks noGrp="1"/>
          </p:cNvSpPr>
          <p:nvPr>
            <p:ph type="ctrTitle"/>
          </p:nvPr>
        </p:nvSpPr>
        <p:spPr>
          <a:xfrm>
            <a:off x="624785" y="2333625"/>
            <a:ext cx="7444251" cy="1404256"/>
          </a:xfrm>
        </p:spPr>
        <p:txBody>
          <a:bodyPr/>
          <a:lstStyle/>
          <a:p>
            <a:r>
              <a:rPr lang="en-US" dirty="0"/>
              <a:t>Performance Provisions in Supply Contracts</a:t>
            </a:r>
          </a:p>
        </p:txBody>
      </p:sp>
    </p:spTree>
    <p:extLst>
      <p:ext uri="{BB962C8B-B14F-4D97-AF65-F5344CB8AC3E}">
        <p14:creationId xmlns:p14="http://schemas.microsoft.com/office/powerpoint/2010/main" val="359206752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65F28-4573-5424-CB41-3C02137BB0EB}"/>
            </a:ext>
          </a:extLst>
        </p:cNvPr>
        <p:cNvGrpSpPr/>
        <p:nvPr/>
      </p:nvGrpSpPr>
      <p:grpSpPr>
        <a:xfrm>
          <a:off x="0" y="0"/>
          <a:ext cx="0" cy="0"/>
          <a:chOff x="0" y="0"/>
          <a:chExt cx="0" cy="0"/>
        </a:xfrm>
      </p:grpSpPr>
      <p:cxnSp>
        <p:nvCxnSpPr>
          <p:cNvPr id="44" name="Straight Arrow Connector 43">
            <a:extLst>
              <a:ext uri="{FF2B5EF4-FFF2-40B4-BE49-F238E27FC236}">
                <a16:creationId xmlns:a16="http://schemas.microsoft.com/office/drawing/2014/main" id="{A07E7ACC-A4F3-0525-3F6D-52910668DFA8}"/>
              </a:ext>
            </a:extLst>
          </p:cNvPr>
          <p:cNvCxnSpPr>
            <a:cxnSpLocks/>
          </p:cNvCxnSpPr>
          <p:nvPr/>
        </p:nvCxnSpPr>
        <p:spPr bwMode="auto">
          <a:xfrm flipV="1">
            <a:off x="6683533" y="4758431"/>
            <a:ext cx="2104502" cy="26674"/>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7" name="Oval 6">
            <a:extLst>
              <a:ext uri="{FF2B5EF4-FFF2-40B4-BE49-F238E27FC236}">
                <a16:creationId xmlns:a16="http://schemas.microsoft.com/office/drawing/2014/main" id="{E42E8166-D770-5D86-D552-280BED9C4522}"/>
              </a:ext>
            </a:extLst>
          </p:cNvPr>
          <p:cNvSpPr/>
          <p:nvPr/>
        </p:nvSpPr>
        <p:spPr bwMode="auto">
          <a:xfrm>
            <a:off x="5274369" y="4106381"/>
            <a:ext cx="1423289" cy="980165"/>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dirty="0">
              <a:solidFill>
                <a:schemeClr val="bg1">
                  <a:lumMod val="95000"/>
                </a:schemeClr>
              </a:solidFill>
              <a:latin typeface="Arial" pitchFamily="34" charset="0"/>
            </a:endParaRPr>
          </a:p>
          <a:p>
            <a:pPr algn="ctr" eaLnBrk="0" fontAlgn="base" hangingPunct="0">
              <a:spcBef>
                <a:spcPct val="0"/>
              </a:spcBef>
              <a:spcAft>
                <a:spcPct val="0"/>
              </a:spcAft>
            </a:pPr>
            <a:r>
              <a:rPr lang="en-US" sz="900" dirty="0">
                <a:solidFill>
                  <a:schemeClr val="bg1">
                    <a:lumMod val="95000"/>
                  </a:schemeClr>
                </a:solidFill>
                <a:latin typeface="Arial" pitchFamily="34" charset="0"/>
              </a:rPr>
              <a:t>Special Purpose Vehicle: Bond Rating of BBB-</a:t>
            </a:r>
          </a:p>
        </p:txBody>
      </p:sp>
      <p:sp>
        <p:nvSpPr>
          <p:cNvPr id="8" name="Oval 7">
            <a:extLst>
              <a:ext uri="{FF2B5EF4-FFF2-40B4-BE49-F238E27FC236}">
                <a16:creationId xmlns:a16="http://schemas.microsoft.com/office/drawing/2014/main" id="{291EC93F-81ED-C60D-52C6-DC94A39F2FFD}"/>
              </a:ext>
            </a:extLst>
          </p:cNvPr>
          <p:cNvSpPr/>
          <p:nvPr/>
        </p:nvSpPr>
        <p:spPr bwMode="auto">
          <a:xfrm>
            <a:off x="6683533" y="1170511"/>
            <a:ext cx="2274691" cy="833004"/>
          </a:xfrm>
          <a:prstGeom prst="ellipse">
            <a:avLst/>
          </a:prstGeom>
          <a:solidFill>
            <a:schemeClr val="tx1"/>
          </a:solidFill>
          <a:ln w="12700" cap="flat" cmpd="sng" algn="ctr">
            <a:solidFill>
              <a:schemeClr val="accent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Off-taker: Want strong off-taker with inactive to honor</a:t>
            </a:r>
            <a:r>
              <a:rPr lang="en-US" sz="900" dirty="0">
                <a:solidFill>
                  <a:schemeClr val="bg1">
                    <a:lumMod val="95000"/>
                  </a:schemeClr>
                </a:solidFill>
              </a:rPr>
              <a:t> contract</a:t>
            </a:r>
            <a:endParaRPr lang="en-US" sz="900" dirty="0">
              <a:solidFill>
                <a:schemeClr val="bg1">
                  <a:lumMod val="95000"/>
                </a:schemeClr>
              </a:solidFill>
              <a:latin typeface="Arial" pitchFamily="34" charset="0"/>
            </a:endParaRPr>
          </a:p>
        </p:txBody>
      </p:sp>
      <p:sp>
        <p:nvSpPr>
          <p:cNvPr id="14" name="Oval 13">
            <a:extLst>
              <a:ext uri="{FF2B5EF4-FFF2-40B4-BE49-F238E27FC236}">
                <a16:creationId xmlns:a16="http://schemas.microsoft.com/office/drawing/2014/main" id="{D601E094-C391-56C6-B636-9157D44373A8}"/>
              </a:ext>
            </a:extLst>
          </p:cNvPr>
          <p:cNvSpPr/>
          <p:nvPr/>
        </p:nvSpPr>
        <p:spPr bwMode="auto">
          <a:xfrm>
            <a:off x="1654210" y="4139319"/>
            <a:ext cx="1561073" cy="860558"/>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EPC Contractor: Want Strong Record and Finances</a:t>
            </a:r>
          </a:p>
        </p:txBody>
      </p:sp>
      <p:sp>
        <p:nvSpPr>
          <p:cNvPr id="15" name="Rectangle 14">
            <a:extLst>
              <a:ext uri="{FF2B5EF4-FFF2-40B4-BE49-F238E27FC236}">
                <a16:creationId xmlns:a16="http://schemas.microsoft.com/office/drawing/2014/main" id="{2F897271-A335-68C3-EB42-9D2A7BFC1BBF}"/>
              </a:ext>
            </a:extLst>
          </p:cNvPr>
          <p:cNvSpPr/>
          <p:nvPr/>
        </p:nvSpPr>
        <p:spPr bwMode="auto">
          <a:xfrm>
            <a:off x="3943118" y="4837866"/>
            <a:ext cx="1058695" cy="43851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EPC: Fixed Price Contract with LD</a:t>
            </a:r>
          </a:p>
        </p:txBody>
      </p:sp>
      <p:sp>
        <p:nvSpPr>
          <p:cNvPr id="21" name="Oval 20">
            <a:extLst>
              <a:ext uri="{FF2B5EF4-FFF2-40B4-BE49-F238E27FC236}">
                <a16:creationId xmlns:a16="http://schemas.microsoft.com/office/drawing/2014/main" id="{7FBBFD10-6813-E7C0-5EFA-90FAC3EB4A38}"/>
              </a:ext>
            </a:extLst>
          </p:cNvPr>
          <p:cNvSpPr/>
          <p:nvPr/>
        </p:nvSpPr>
        <p:spPr bwMode="auto">
          <a:xfrm>
            <a:off x="8788035" y="4267890"/>
            <a:ext cx="1240245" cy="71916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O&amp;M Contractor</a:t>
            </a:r>
          </a:p>
        </p:txBody>
      </p:sp>
      <p:sp>
        <p:nvSpPr>
          <p:cNvPr id="71" name="Rectangle 70">
            <a:extLst>
              <a:ext uri="{FF2B5EF4-FFF2-40B4-BE49-F238E27FC236}">
                <a16:creationId xmlns:a16="http://schemas.microsoft.com/office/drawing/2014/main" id="{6B1D2ADD-7265-3AB0-B9CA-621D2C30D6EF}"/>
              </a:ext>
            </a:extLst>
          </p:cNvPr>
          <p:cNvSpPr/>
          <p:nvPr/>
        </p:nvSpPr>
        <p:spPr bwMode="auto">
          <a:xfrm>
            <a:off x="7412554" y="4825099"/>
            <a:ext cx="794802" cy="320492"/>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O&amp;M Agreement</a:t>
            </a:r>
          </a:p>
        </p:txBody>
      </p:sp>
      <p:sp>
        <p:nvSpPr>
          <p:cNvPr id="76" name="Title 1">
            <a:extLst>
              <a:ext uri="{FF2B5EF4-FFF2-40B4-BE49-F238E27FC236}">
                <a16:creationId xmlns:a16="http://schemas.microsoft.com/office/drawing/2014/main" id="{A8A445F7-342E-062F-1E5D-4617F006E430}"/>
              </a:ext>
            </a:extLst>
          </p:cNvPr>
          <p:cNvSpPr>
            <a:spLocks noGrp="1"/>
          </p:cNvSpPr>
          <p:nvPr>
            <p:ph type="title"/>
          </p:nvPr>
        </p:nvSpPr>
        <p:spPr/>
        <p:txBody>
          <a:bodyPr>
            <a:normAutofit/>
          </a:bodyPr>
          <a:lstStyle/>
          <a:p>
            <a:r>
              <a:rPr lang="en-US" dirty="0"/>
              <a:t>Illustrate Risks of Volume and Performance</a:t>
            </a:r>
          </a:p>
        </p:txBody>
      </p:sp>
      <p:cxnSp>
        <p:nvCxnSpPr>
          <p:cNvPr id="27" name="Straight Arrow Connector 26">
            <a:extLst>
              <a:ext uri="{FF2B5EF4-FFF2-40B4-BE49-F238E27FC236}">
                <a16:creationId xmlns:a16="http://schemas.microsoft.com/office/drawing/2014/main" id="{01179F51-7D22-321F-CD3C-0D5B4ED838B7}"/>
              </a:ext>
            </a:extLst>
          </p:cNvPr>
          <p:cNvCxnSpPr>
            <a:cxnSpLocks/>
          </p:cNvCxnSpPr>
          <p:nvPr/>
        </p:nvCxnSpPr>
        <p:spPr>
          <a:xfrm>
            <a:off x="4462680" y="1857782"/>
            <a:ext cx="1177430" cy="2316620"/>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A112188-2EE2-928B-EBEA-53329D47A30C}"/>
              </a:ext>
            </a:extLst>
          </p:cNvPr>
          <p:cNvCxnSpPr>
            <a:cxnSpLocks/>
            <a:stCxn id="8" idx="4"/>
          </p:cNvCxnSpPr>
          <p:nvPr/>
        </p:nvCxnSpPr>
        <p:spPr>
          <a:xfrm flipH="1">
            <a:off x="6363208" y="2003515"/>
            <a:ext cx="1457671" cy="2170887"/>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027D2FA7-C765-FD8E-4416-9B7D45EECFFE}"/>
              </a:ext>
            </a:extLst>
          </p:cNvPr>
          <p:cNvSpPr/>
          <p:nvPr/>
        </p:nvSpPr>
        <p:spPr bwMode="auto">
          <a:xfrm>
            <a:off x="6707444" y="2491525"/>
            <a:ext cx="1130135" cy="37561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PPA with Single Price </a:t>
            </a:r>
          </a:p>
        </p:txBody>
      </p:sp>
      <p:sp>
        <p:nvSpPr>
          <p:cNvPr id="5" name="Slide Number Placeholder 4">
            <a:extLst>
              <a:ext uri="{FF2B5EF4-FFF2-40B4-BE49-F238E27FC236}">
                <a16:creationId xmlns:a16="http://schemas.microsoft.com/office/drawing/2014/main" id="{695D2751-EEE6-F8D2-C375-360864AA51DF}"/>
              </a:ext>
            </a:extLst>
          </p:cNvPr>
          <p:cNvSpPr>
            <a:spLocks noGrp="1"/>
          </p:cNvSpPr>
          <p:nvPr>
            <p:ph type="sldNum" sz="quarter" idx="12"/>
          </p:nvPr>
        </p:nvSpPr>
        <p:spPr/>
        <p:txBody>
          <a:bodyPr/>
          <a:lstStyle/>
          <a:p>
            <a:fld id="{EB241CD2-1E45-42A3-B213-66A034DF9A3B}" type="slidenum">
              <a:rPr lang="en-GB" smtClean="0"/>
              <a:t>182</a:t>
            </a:fld>
            <a:endParaRPr lang="en-GB" dirty="0"/>
          </a:p>
        </p:txBody>
      </p:sp>
      <p:sp>
        <p:nvSpPr>
          <p:cNvPr id="11" name="Oval 10">
            <a:extLst>
              <a:ext uri="{FF2B5EF4-FFF2-40B4-BE49-F238E27FC236}">
                <a16:creationId xmlns:a16="http://schemas.microsoft.com/office/drawing/2014/main" id="{FA597860-D3BC-92BC-F086-721CB52575B5}"/>
              </a:ext>
            </a:extLst>
          </p:cNvPr>
          <p:cNvSpPr/>
          <p:nvPr/>
        </p:nvSpPr>
        <p:spPr bwMode="auto">
          <a:xfrm>
            <a:off x="3184770" y="1124344"/>
            <a:ext cx="2274691" cy="743115"/>
          </a:xfrm>
          <a:prstGeom prst="ellipse">
            <a:avLst/>
          </a:prstGeom>
          <a:solidFill>
            <a:srgbClr val="0070C0"/>
          </a:solidFill>
          <a:ln w="12700" cap="flat" cmpd="sng" algn="ctr">
            <a:solidFill>
              <a:schemeClr val="accent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Volumes depend on resource, power curve, availability</a:t>
            </a:r>
          </a:p>
        </p:txBody>
      </p:sp>
      <p:cxnSp>
        <p:nvCxnSpPr>
          <p:cNvPr id="22" name="Straight Arrow Connector 21">
            <a:extLst>
              <a:ext uri="{FF2B5EF4-FFF2-40B4-BE49-F238E27FC236}">
                <a16:creationId xmlns:a16="http://schemas.microsoft.com/office/drawing/2014/main" id="{A992A089-93B6-B4F5-DA8A-066659816F1D}"/>
              </a:ext>
            </a:extLst>
          </p:cNvPr>
          <p:cNvCxnSpPr>
            <a:cxnSpLocks/>
          </p:cNvCxnSpPr>
          <p:nvPr/>
        </p:nvCxnSpPr>
        <p:spPr>
          <a:xfrm flipH="1">
            <a:off x="3183992" y="4769610"/>
            <a:ext cx="212166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C29CDBE7-02A3-A8B6-A8D4-6950B4DB92AF}"/>
              </a:ext>
            </a:extLst>
          </p:cNvPr>
          <p:cNvSpPr/>
          <p:nvPr/>
        </p:nvSpPr>
        <p:spPr bwMode="auto">
          <a:xfrm>
            <a:off x="4256192" y="2374464"/>
            <a:ext cx="1249893" cy="47291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Volumes Depend on Power Curve,  Availability</a:t>
            </a:r>
          </a:p>
        </p:txBody>
      </p:sp>
      <p:cxnSp>
        <p:nvCxnSpPr>
          <p:cNvPr id="36" name="Straight Arrow Connector 35">
            <a:extLst>
              <a:ext uri="{FF2B5EF4-FFF2-40B4-BE49-F238E27FC236}">
                <a16:creationId xmlns:a16="http://schemas.microsoft.com/office/drawing/2014/main" id="{95EEF97C-AC79-3C45-5BC5-B3F1FC1AD7DE}"/>
              </a:ext>
            </a:extLst>
          </p:cNvPr>
          <p:cNvCxnSpPr>
            <a:cxnSpLocks/>
            <a:stCxn id="21" idx="1"/>
          </p:cNvCxnSpPr>
          <p:nvPr/>
        </p:nvCxnSpPr>
        <p:spPr>
          <a:xfrm flipH="1">
            <a:off x="6707444" y="4373209"/>
            <a:ext cx="2262221" cy="23900"/>
          </a:xfrm>
          <a:prstGeom prst="straightConnector1">
            <a:avLst/>
          </a:prstGeom>
          <a:ln w="25400">
            <a:solidFill>
              <a:schemeClr val="accent6">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5D48D0EC-1955-CED8-4FC9-DE47C4CF8CA1}"/>
              </a:ext>
            </a:extLst>
          </p:cNvPr>
          <p:cNvSpPr/>
          <p:nvPr/>
        </p:nvSpPr>
        <p:spPr bwMode="auto">
          <a:xfrm>
            <a:off x="7219366" y="3775429"/>
            <a:ext cx="1249893" cy="47291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 Availability and Power Curve  Guarantee</a:t>
            </a:r>
          </a:p>
        </p:txBody>
      </p:sp>
      <p:cxnSp>
        <p:nvCxnSpPr>
          <p:cNvPr id="50" name="Straight Arrow Connector 49">
            <a:extLst>
              <a:ext uri="{FF2B5EF4-FFF2-40B4-BE49-F238E27FC236}">
                <a16:creationId xmlns:a16="http://schemas.microsoft.com/office/drawing/2014/main" id="{C15C8CF3-B7F9-3BB4-6FC8-6DDA497B9152}"/>
              </a:ext>
            </a:extLst>
          </p:cNvPr>
          <p:cNvCxnSpPr>
            <a:cxnSpLocks/>
          </p:cNvCxnSpPr>
          <p:nvPr/>
        </p:nvCxnSpPr>
        <p:spPr>
          <a:xfrm flipV="1">
            <a:off x="3206236" y="4373209"/>
            <a:ext cx="2089638" cy="23900"/>
          </a:xfrm>
          <a:prstGeom prst="straightConnector1">
            <a:avLst/>
          </a:prstGeom>
          <a:ln w="25400">
            <a:solidFill>
              <a:schemeClr val="accent6">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74ACBFD9-AFFB-E00B-8129-185BB15631D2}"/>
              </a:ext>
            </a:extLst>
          </p:cNvPr>
          <p:cNvSpPr/>
          <p:nvPr/>
        </p:nvSpPr>
        <p:spPr bwMode="auto">
          <a:xfrm>
            <a:off x="3547236" y="3905388"/>
            <a:ext cx="1300394" cy="37561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Power Curve and Availability Test</a:t>
            </a:r>
          </a:p>
        </p:txBody>
      </p:sp>
    </p:spTree>
    <p:extLst>
      <p:ext uri="{BB962C8B-B14F-4D97-AF65-F5344CB8AC3E}">
        <p14:creationId xmlns:p14="http://schemas.microsoft.com/office/powerpoint/2010/main" val="88484266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0FE37-96E7-3B11-28AF-B6C955452D50}"/>
              </a:ext>
            </a:extLst>
          </p:cNvPr>
          <p:cNvSpPr>
            <a:spLocks noGrp="1"/>
          </p:cNvSpPr>
          <p:nvPr>
            <p:ph type="title"/>
          </p:nvPr>
        </p:nvSpPr>
        <p:spPr>
          <a:xfrm>
            <a:off x="1117600" y="381000"/>
            <a:ext cx="9448800" cy="762000"/>
          </a:xfrm>
        </p:spPr>
        <p:txBody>
          <a:bodyPr anchor="ctr">
            <a:normAutofit/>
          </a:bodyPr>
          <a:lstStyle/>
          <a:p>
            <a:r>
              <a:rPr lang="en-US" dirty="0"/>
              <a:t>Performance Liquidated Damage</a:t>
            </a:r>
          </a:p>
        </p:txBody>
      </p:sp>
      <p:sp>
        <p:nvSpPr>
          <p:cNvPr id="11" name="Text Placeholder 2">
            <a:extLst>
              <a:ext uri="{FF2B5EF4-FFF2-40B4-BE49-F238E27FC236}">
                <a16:creationId xmlns:a16="http://schemas.microsoft.com/office/drawing/2014/main" id="{F0183DE8-0AB4-1E13-1252-FC9220CF1528}"/>
              </a:ext>
            </a:extLst>
          </p:cNvPr>
          <p:cNvSpPr>
            <a:spLocks noGrp="1"/>
          </p:cNvSpPr>
          <p:nvPr>
            <p:ph type="body" sz="half" idx="1"/>
          </p:nvPr>
        </p:nvSpPr>
        <p:spPr>
          <a:xfrm>
            <a:off x="587375" y="1257300"/>
            <a:ext cx="5530606" cy="4457700"/>
          </a:xfrm>
        </p:spPr>
        <p:txBody>
          <a:bodyPr/>
          <a:lstStyle/>
          <a:p>
            <a:pPr algn="l"/>
            <a:r>
              <a:rPr lang="en-US" dirty="0"/>
              <a:t>Can construct liquidated damage in the manner that liquidated damage is structured for the PPA agreement</a:t>
            </a:r>
          </a:p>
        </p:txBody>
      </p:sp>
      <p:pic>
        <p:nvPicPr>
          <p:cNvPr id="6" name="Content Placeholder 5" descr="The image describes the calculation of liquidated damages for a project when guaranteed generation levels are not met.&#10;&#10;AI-generated content may be incorrect.">
            <a:extLst>
              <a:ext uri="{FF2B5EF4-FFF2-40B4-BE49-F238E27FC236}">
                <a16:creationId xmlns:a16="http://schemas.microsoft.com/office/drawing/2014/main" id="{6425D9A6-6B3B-9102-997B-AB6FE08FC4CA}"/>
              </a:ext>
            </a:extLst>
          </p:cNvPr>
          <p:cNvPicPr>
            <a:picLocks noGrp="1" noChangeAspect="1"/>
          </p:cNvPicPr>
          <p:nvPr>
            <p:ph sz="half" idx="2"/>
          </p:nvPr>
        </p:nvPicPr>
        <p:blipFill>
          <a:blip r:embed="rId2"/>
          <a:stretch>
            <a:fillRect/>
          </a:stretch>
        </p:blipFill>
        <p:spPr>
          <a:xfrm>
            <a:off x="392332" y="3698421"/>
            <a:ext cx="8237318" cy="2285854"/>
          </a:xfrm>
          <a:prstGeom prst="rect">
            <a:avLst/>
          </a:prstGeom>
          <a:noFill/>
        </p:spPr>
      </p:pic>
      <p:sp>
        <p:nvSpPr>
          <p:cNvPr id="4" name="Slide Number Placeholder 3">
            <a:extLst>
              <a:ext uri="{FF2B5EF4-FFF2-40B4-BE49-F238E27FC236}">
                <a16:creationId xmlns:a16="http://schemas.microsoft.com/office/drawing/2014/main" id="{E45AE8F3-684C-52EF-0B4E-A7E38E4C76DD}"/>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183</a:t>
            </a:fld>
            <a:endParaRPr lang="en-GB"/>
          </a:p>
        </p:txBody>
      </p:sp>
      <p:pic>
        <p:nvPicPr>
          <p:cNvPr id="8" name="Picture 7" descr="The diagram shows a line chart depicting the capacity factor percentages of various wind turbine manufacturers, such as Enercon, Nordex, and Vestas, increasing over time.&#10;&#10;AI-generated content may be incorrect.">
            <a:extLst>
              <a:ext uri="{FF2B5EF4-FFF2-40B4-BE49-F238E27FC236}">
                <a16:creationId xmlns:a16="http://schemas.microsoft.com/office/drawing/2014/main" id="{51B9B71C-DA5E-CC4F-98B8-676E820A5C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5428" y="593271"/>
            <a:ext cx="3961986" cy="2892879"/>
          </a:xfrm>
          <a:prstGeom prst="rect">
            <a:avLst/>
          </a:prstGeom>
        </p:spPr>
      </p:pic>
    </p:spTree>
    <p:extLst>
      <p:ext uri="{BB962C8B-B14F-4D97-AF65-F5344CB8AC3E}">
        <p14:creationId xmlns:p14="http://schemas.microsoft.com/office/powerpoint/2010/main" val="2260096636"/>
      </p:ext>
    </p:extLst>
  </p:cSld>
  <p:clrMapOvr>
    <a:masterClrMapping/>
  </p:clrMapOvr>
  <p:transition>
    <p:zoom/>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14F85-E679-B3A0-EAB7-19BFC27C6A95}"/>
              </a:ext>
            </a:extLst>
          </p:cNvPr>
          <p:cNvSpPr>
            <a:spLocks noGrp="1"/>
          </p:cNvSpPr>
          <p:nvPr>
            <p:ph type="title"/>
          </p:nvPr>
        </p:nvSpPr>
        <p:spPr>
          <a:xfrm>
            <a:off x="266700" y="203202"/>
            <a:ext cx="10141656" cy="654049"/>
          </a:xfrm>
        </p:spPr>
        <p:txBody>
          <a:bodyPr anchor="ctr">
            <a:normAutofit/>
          </a:bodyPr>
          <a:lstStyle/>
          <a:p>
            <a:r>
              <a:rPr lang="en-US" dirty="0"/>
              <a:t>Siemens Gamesa and Payment for Guarantees</a:t>
            </a:r>
          </a:p>
        </p:txBody>
      </p:sp>
      <p:sp>
        <p:nvSpPr>
          <p:cNvPr id="3" name="Content Placeholder 2">
            <a:extLst>
              <a:ext uri="{FF2B5EF4-FFF2-40B4-BE49-F238E27FC236}">
                <a16:creationId xmlns:a16="http://schemas.microsoft.com/office/drawing/2014/main" id="{4727381E-A906-9AA7-CB9F-C994140326A9}"/>
              </a:ext>
            </a:extLst>
          </p:cNvPr>
          <p:cNvSpPr>
            <a:spLocks noGrp="1"/>
          </p:cNvSpPr>
          <p:nvPr>
            <p:ph sz="half" idx="1"/>
          </p:nvPr>
        </p:nvSpPr>
        <p:spPr>
          <a:xfrm>
            <a:off x="317500" y="1285875"/>
            <a:ext cx="5537200" cy="4665890"/>
          </a:xfrm>
        </p:spPr>
        <p:txBody>
          <a:bodyPr>
            <a:normAutofit/>
          </a:bodyPr>
          <a:lstStyle/>
          <a:p>
            <a:r>
              <a:rPr lang="en-US" sz="1600" dirty="0"/>
              <a:t>Based on the current work of our lawyers with Siemens Gamesa customers, it is likely that wind turbine operators may be entitled to higher claims for damages than according to Siemens Gamesa’s contractual agreements. This applies particularly to loss of profit caused by defects in already installed wind turbines and as well as by delay in delivery. This depends on the governing law of the specific case.</a:t>
            </a:r>
          </a:p>
          <a:p>
            <a:r>
              <a:rPr lang="en-US" sz="1600" dirty="0"/>
              <a:t>Contractual agreements with Siemens Gamesa contain limitations and exclusions of liability, as well as liquidated damages for delay. However, doubts arise about the validity of these provisions of Siemens Gamesa’s General Terms and Conditions, with the national statutory law likely to take precedence. If for example in Germany the statutory law provisions, i.e. the provisions of the German Civil Code (BGB), apply, Siemens Gamesa could be liable to a much greater extent than stipulated in the contractual provisions. There are similar results in many other jurisdictions.</a:t>
            </a:r>
          </a:p>
          <a:p>
            <a:endParaRPr lang="en-US" sz="1600" dirty="0"/>
          </a:p>
        </p:txBody>
      </p:sp>
      <p:pic>
        <p:nvPicPr>
          <p:cNvPr id="6" name="Picture 5">
            <a:extLst>
              <a:ext uri="{FF2B5EF4-FFF2-40B4-BE49-F238E27FC236}">
                <a16:creationId xmlns:a16="http://schemas.microsoft.com/office/drawing/2014/main" id="{6D58A35F-06F6-2546-B278-68C5AD1021D0}"/>
              </a:ext>
            </a:extLst>
          </p:cNvPr>
          <p:cNvPicPr>
            <a:picLocks noChangeAspect="1"/>
          </p:cNvPicPr>
          <p:nvPr/>
        </p:nvPicPr>
        <p:blipFill>
          <a:blip r:embed="rId2"/>
          <a:stretch>
            <a:fillRect/>
          </a:stretch>
        </p:blipFill>
        <p:spPr>
          <a:xfrm>
            <a:off x="6057900" y="2151462"/>
            <a:ext cx="5537200" cy="2934715"/>
          </a:xfrm>
          <a:prstGeom prst="rect">
            <a:avLst/>
          </a:prstGeom>
          <a:noFill/>
        </p:spPr>
      </p:pic>
      <p:sp>
        <p:nvSpPr>
          <p:cNvPr id="4" name="Slide Number Placeholder 3">
            <a:extLst>
              <a:ext uri="{FF2B5EF4-FFF2-40B4-BE49-F238E27FC236}">
                <a16:creationId xmlns:a16="http://schemas.microsoft.com/office/drawing/2014/main" id="{574C26EE-B7F6-DF7C-AC3E-7F3AB6F2A320}"/>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184</a:t>
            </a:fld>
            <a:endParaRPr lang="en-GB"/>
          </a:p>
        </p:txBody>
      </p:sp>
    </p:spTree>
    <p:extLst>
      <p:ext uri="{BB962C8B-B14F-4D97-AF65-F5344CB8AC3E}">
        <p14:creationId xmlns:p14="http://schemas.microsoft.com/office/powerpoint/2010/main" val="319121312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D674-F7CC-972F-ECE8-7A5A67FFFFB2}"/>
              </a:ext>
            </a:extLst>
          </p:cNvPr>
          <p:cNvSpPr>
            <a:spLocks noGrp="1"/>
          </p:cNvSpPr>
          <p:nvPr>
            <p:ph type="title"/>
          </p:nvPr>
        </p:nvSpPr>
        <p:spPr/>
        <p:txBody>
          <a:bodyPr/>
          <a:lstStyle/>
          <a:p>
            <a:r>
              <a:rPr lang="en-US" dirty="0"/>
              <a:t>Penalty Calculation for Power Curve Performance</a:t>
            </a:r>
          </a:p>
        </p:txBody>
      </p:sp>
      <p:sp>
        <p:nvSpPr>
          <p:cNvPr id="3" name="Content Placeholder 2">
            <a:extLst>
              <a:ext uri="{FF2B5EF4-FFF2-40B4-BE49-F238E27FC236}">
                <a16:creationId xmlns:a16="http://schemas.microsoft.com/office/drawing/2014/main" id="{621C3E63-EE5E-4B92-AC76-4DA11F4D19C9}"/>
              </a:ext>
            </a:extLst>
          </p:cNvPr>
          <p:cNvSpPr>
            <a:spLocks noGrp="1"/>
          </p:cNvSpPr>
          <p:nvPr>
            <p:ph idx="1"/>
          </p:nvPr>
        </p:nvSpPr>
        <p:spPr>
          <a:xfrm>
            <a:off x="406400" y="1198789"/>
            <a:ext cx="11088915" cy="4693104"/>
          </a:xfrm>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19AD0DDB-8194-954C-2A4E-44574FAB5A1C}"/>
              </a:ext>
            </a:extLst>
          </p:cNvPr>
          <p:cNvSpPr>
            <a:spLocks noGrp="1"/>
          </p:cNvSpPr>
          <p:nvPr>
            <p:ph type="sldNum" sz="quarter" idx="12"/>
          </p:nvPr>
        </p:nvSpPr>
        <p:spPr/>
        <p:txBody>
          <a:bodyPr/>
          <a:lstStyle/>
          <a:p>
            <a:fld id="{EB241CD2-1E45-42A3-B213-66A034DF9A3B}" type="slidenum">
              <a:rPr lang="en-GB" smtClean="0"/>
              <a:t>185</a:t>
            </a:fld>
            <a:endParaRPr lang="en-GB" dirty="0"/>
          </a:p>
        </p:txBody>
      </p:sp>
      <p:pic>
        <p:nvPicPr>
          <p:cNvPr id="6" name="Picture 5">
            <a:extLst>
              <a:ext uri="{FF2B5EF4-FFF2-40B4-BE49-F238E27FC236}">
                <a16:creationId xmlns:a16="http://schemas.microsoft.com/office/drawing/2014/main" id="{8C9FF028-92F9-D586-DEE2-2FA529235E36}"/>
              </a:ext>
            </a:extLst>
          </p:cNvPr>
          <p:cNvPicPr>
            <a:picLocks noChangeAspect="1"/>
          </p:cNvPicPr>
          <p:nvPr/>
        </p:nvPicPr>
        <p:blipFill>
          <a:blip r:embed="rId2"/>
          <a:stretch>
            <a:fillRect/>
          </a:stretch>
        </p:blipFill>
        <p:spPr>
          <a:xfrm>
            <a:off x="3019255" y="766439"/>
            <a:ext cx="7896395" cy="5325121"/>
          </a:xfrm>
          <a:prstGeom prst="rect">
            <a:avLst/>
          </a:prstGeom>
        </p:spPr>
      </p:pic>
    </p:spTree>
    <p:extLst>
      <p:ext uri="{BB962C8B-B14F-4D97-AF65-F5344CB8AC3E}">
        <p14:creationId xmlns:p14="http://schemas.microsoft.com/office/powerpoint/2010/main" val="360155372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4CB1-78E7-0986-8CC0-E76314B7BCA9}"/>
              </a:ext>
            </a:extLst>
          </p:cNvPr>
          <p:cNvSpPr>
            <a:spLocks noGrp="1"/>
          </p:cNvSpPr>
          <p:nvPr>
            <p:ph type="title"/>
          </p:nvPr>
        </p:nvSpPr>
        <p:spPr>
          <a:xfrm>
            <a:off x="1117600" y="381000"/>
            <a:ext cx="9448800" cy="762000"/>
          </a:xfrm>
        </p:spPr>
        <p:txBody>
          <a:bodyPr anchor="ctr">
            <a:normAutofit/>
          </a:bodyPr>
          <a:lstStyle/>
          <a:p>
            <a:r>
              <a:rPr lang="en-US" dirty="0"/>
              <a:t>Performance Ratio Test for Solar</a:t>
            </a:r>
          </a:p>
        </p:txBody>
      </p:sp>
      <p:sp>
        <p:nvSpPr>
          <p:cNvPr id="3" name="Content Placeholder 2">
            <a:extLst>
              <a:ext uri="{FF2B5EF4-FFF2-40B4-BE49-F238E27FC236}">
                <a16:creationId xmlns:a16="http://schemas.microsoft.com/office/drawing/2014/main" id="{6A5EFE62-E170-5567-37F5-FB3F64478CC3}"/>
              </a:ext>
            </a:extLst>
          </p:cNvPr>
          <p:cNvSpPr>
            <a:spLocks noGrp="1"/>
          </p:cNvSpPr>
          <p:nvPr>
            <p:ph type="body" sz="half" idx="1"/>
          </p:nvPr>
        </p:nvSpPr>
        <p:spPr>
          <a:xfrm>
            <a:off x="1016000" y="1295400"/>
            <a:ext cx="5351346" cy="4570141"/>
          </a:xfrm>
        </p:spPr>
        <p:txBody>
          <a:bodyPr>
            <a:normAutofit/>
          </a:bodyPr>
          <a:lstStyle/>
          <a:p>
            <a:r>
              <a:rPr lang="en-US" dirty="0"/>
              <a:t>.</a:t>
            </a:r>
          </a:p>
          <a:p>
            <a:endParaRPr lang="en-US" dirty="0"/>
          </a:p>
        </p:txBody>
      </p:sp>
      <p:pic>
        <p:nvPicPr>
          <p:cNvPr id="6" name="Picture 5">
            <a:extLst>
              <a:ext uri="{FF2B5EF4-FFF2-40B4-BE49-F238E27FC236}">
                <a16:creationId xmlns:a16="http://schemas.microsoft.com/office/drawing/2014/main" id="{7172D8CA-2E29-E271-7BBA-3C19899D7F6E}"/>
              </a:ext>
            </a:extLst>
          </p:cNvPr>
          <p:cNvPicPr>
            <a:picLocks noChangeAspect="1"/>
          </p:cNvPicPr>
          <p:nvPr/>
        </p:nvPicPr>
        <p:blipFill>
          <a:blip r:embed="rId2"/>
          <a:stretch>
            <a:fillRect/>
          </a:stretch>
        </p:blipFill>
        <p:spPr>
          <a:xfrm>
            <a:off x="5838825" y="1594452"/>
            <a:ext cx="5656490" cy="1286851"/>
          </a:xfrm>
          <a:prstGeom prst="rect">
            <a:avLst/>
          </a:prstGeom>
          <a:noFill/>
        </p:spPr>
      </p:pic>
      <p:sp>
        <p:nvSpPr>
          <p:cNvPr id="4" name="Slide Number Placeholder 3">
            <a:extLst>
              <a:ext uri="{FF2B5EF4-FFF2-40B4-BE49-F238E27FC236}">
                <a16:creationId xmlns:a16="http://schemas.microsoft.com/office/drawing/2014/main" id="{3B5E13AC-E3A5-6105-E9A3-BDA18B6E5E1A}"/>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186</a:t>
            </a:fld>
            <a:endParaRPr lang="en-GB"/>
          </a:p>
        </p:txBody>
      </p:sp>
      <p:pic>
        <p:nvPicPr>
          <p:cNvPr id="8" name="Picture 7" descr="The document describes how the Actual Performance Ratio is calculated, emphasizing a minimum achievement of 95% of the Estimated Performance Ratio, with adjustments for measurement periods spanning different months.&#10;&#10;AI-generated content may be incorrect.">
            <a:extLst>
              <a:ext uri="{FF2B5EF4-FFF2-40B4-BE49-F238E27FC236}">
                <a16:creationId xmlns:a16="http://schemas.microsoft.com/office/drawing/2014/main" id="{7C2A7F33-355B-9ED2-2254-0ECC96B1AF64}"/>
              </a:ext>
            </a:extLst>
          </p:cNvPr>
          <p:cNvPicPr>
            <a:picLocks noChangeAspect="1"/>
          </p:cNvPicPr>
          <p:nvPr/>
        </p:nvPicPr>
        <p:blipFill>
          <a:blip r:embed="rId3"/>
          <a:stretch>
            <a:fillRect/>
          </a:stretch>
        </p:blipFill>
        <p:spPr>
          <a:xfrm>
            <a:off x="5603226" y="3844592"/>
            <a:ext cx="6121227" cy="1650070"/>
          </a:xfrm>
          <a:prstGeom prst="rect">
            <a:avLst/>
          </a:prstGeom>
        </p:spPr>
      </p:pic>
      <p:pic>
        <p:nvPicPr>
          <p:cNvPr id="10" name="Picture 9" descr="The document displays a table showing the guaranteed performance ratio (PRG) for a specific product, measured in degrees Celsius, across various months from January to May.&#10;&#10;AI-generated content may be incorrect.">
            <a:extLst>
              <a:ext uri="{FF2B5EF4-FFF2-40B4-BE49-F238E27FC236}">
                <a16:creationId xmlns:a16="http://schemas.microsoft.com/office/drawing/2014/main" id="{B7C6E59D-FD15-0A9B-8244-DABB02C9F8DC}"/>
              </a:ext>
            </a:extLst>
          </p:cNvPr>
          <p:cNvPicPr>
            <a:picLocks noChangeAspect="1"/>
          </p:cNvPicPr>
          <p:nvPr/>
        </p:nvPicPr>
        <p:blipFill>
          <a:blip r:embed="rId4"/>
          <a:stretch>
            <a:fillRect/>
          </a:stretch>
        </p:blipFill>
        <p:spPr>
          <a:xfrm>
            <a:off x="397324" y="1737160"/>
            <a:ext cx="5843641" cy="3048197"/>
          </a:xfrm>
          <a:prstGeom prst="rect">
            <a:avLst/>
          </a:prstGeom>
        </p:spPr>
      </p:pic>
    </p:spTree>
    <p:extLst>
      <p:ext uri="{BB962C8B-B14F-4D97-AF65-F5344CB8AC3E}">
        <p14:creationId xmlns:p14="http://schemas.microsoft.com/office/powerpoint/2010/main" val="681230292"/>
      </p:ext>
    </p:extLst>
  </p:cSld>
  <p:clrMapOvr>
    <a:masterClrMapping/>
  </p:clrMapOvr>
  <p:transition>
    <p:zoom/>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C7BD7-18DD-4EFE-A804-8AF825C4786C}"/>
              </a:ext>
            </a:extLst>
          </p:cNvPr>
          <p:cNvSpPr>
            <a:spLocks noGrp="1"/>
          </p:cNvSpPr>
          <p:nvPr>
            <p:ph type="title"/>
          </p:nvPr>
        </p:nvSpPr>
        <p:spPr>
          <a:xfrm>
            <a:off x="266700" y="203202"/>
            <a:ext cx="10141656" cy="654049"/>
          </a:xfrm>
        </p:spPr>
        <p:txBody>
          <a:bodyPr anchor="ctr">
            <a:normAutofit/>
          </a:bodyPr>
          <a:lstStyle/>
          <a:p>
            <a:r>
              <a:rPr lang="en-029" sz="2300"/>
              <a:t>EPC Provisions – Guaranteed Capacity and Performance for Solar Plant</a:t>
            </a:r>
          </a:p>
        </p:txBody>
      </p:sp>
      <p:sp>
        <p:nvSpPr>
          <p:cNvPr id="13" name="Content Placeholder 2">
            <a:extLst>
              <a:ext uri="{FF2B5EF4-FFF2-40B4-BE49-F238E27FC236}">
                <a16:creationId xmlns:a16="http://schemas.microsoft.com/office/drawing/2014/main" id="{D45228A7-1FB4-A51E-BD70-ED770651C605}"/>
              </a:ext>
            </a:extLst>
          </p:cNvPr>
          <p:cNvSpPr>
            <a:spLocks noGrp="1"/>
          </p:cNvSpPr>
          <p:nvPr>
            <p:ph sz="half" idx="1"/>
          </p:nvPr>
        </p:nvSpPr>
        <p:spPr>
          <a:xfrm>
            <a:off x="317500" y="1285875"/>
            <a:ext cx="3786149" cy="4479305"/>
          </a:xfrm>
        </p:spPr>
        <p:txBody>
          <a:bodyPr/>
          <a:lstStyle/>
          <a:p>
            <a:r>
              <a:rPr lang="en-US" dirty="0"/>
              <a:t>Need to test panels at COD</a:t>
            </a:r>
          </a:p>
          <a:p>
            <a:r>
              <a:rPr lang="en-US" dirty="0"/>
              <a:t>Risk of Degradation in output.</a:t>
            </a:r>
          </a:p>
          <a:p>
            <a:r>
              <a:rPr lang="en-US" dirty="0"/>
              <a:t>Unlike test for thermal plant</a:t>
            </a:r>
          </a:p>
          <a:p>
            <a:endParaRPr lang="en-US" dirty="0"/>
          </a:p>
        </p:txBody>
      </p:sp>
      <p:pic>
        <p:nvPicPr>
          <p:cNvPr id="6" name="Picture 5" descr="The image describes the guaranteed minimum installed capacity of a photovoltaic plant, detailing the standard testing conditions and the minimum guaranteed power output.&#10;&#10;AI-generated content may be incorrect.">
            <a:extLst>
              <a:ext uri="{FF2B5EF4-FFF2-40B4-BE49-F238E27FC236}">
                <a16:creationId xmlns:a16="http://schemas.microsoft.com/office/drawing/2014/main" id="{214624E3-A3FF-35D3-19E9-F630340876E0}"/>
              </a:ext>
            </a:extLst>
          </p:cNvPr>
          <p:cNvPicPr>
            <a:picLocks noChangeAspect="1"/>
          </p:cNvPicPr>
          <p:nvPr/>
        </p:nvPicPr>
        <p:blipFill>
          <a:blip r:embed="rId2"/>
          <a:stretch>
            <a:fillRect/>
          </a:stretch>
        </p:blipFill>
        <p:spPr>
          <a:xfrm>
            <a:off x="4951141" y="1613321"/>
            <a:ext cx="6643959" cy="3438249"/>
          </a:xfrm>
          <a:prstGeom prst="rect">
            <a:avLst/>
          </a:prstGeom>
          <a:noFill/>
        </p:spPr>
      </p:pic>
      <p:sp>
        <p:nvSpPr>
          <p:cNvPr id="3" name="Slide Number Placeholder 2">
            <a:extLst>
              <a:ext uri="{FF2B5EF4-FFF2-40B4-BE49-F238E27FC236}">
                <a16:creationId xmlns:a16="http://schemas.microsoft.com/office/drawing/2014/main" id="{78D1FC04-5244-FA3D-8CAE-0E0F681F3C74}"/>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187</a:t>
            </a:fld>
            <a:endParaRPr lang="en-GB"/>
          </a:p>
        </p:txBody>
      </p:sp>
    </p:spTree>
    <p:extLst>
      <p:ext uri="{BB962C8B-B14F-4D97-AF65-F5344CB8AC3E}">
        <p14:creationId xmlns:p14="http://schemas.microsoft.com/office/powerpoint/2010/main" val="312493933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en-US" dirty="0"/>
              <a:t>LD on Heat Rate in Supply Agreement</a:t>
            </a:r>
          </a:p>
        </p:txBody>
      </p:sp>
      <p:sp>
        <p:nvSpPr>
          <p:cNvPr id="84995" name="Rectangle 3"/>
          <p:cNvSpPr>
            <a:spLocks noGrp="1" noChangeArrowheads="1"/>
          </p:cNvSpPr>
          <p:nvPr>
            <p:ph type="body" idx="1"/>
          </p:nvPr>
        </p:nvSpPr>
        <p:spPr>
          <a:xfrm>
            <a:off x="406400" y="1219200"/>
            <a:ext cx="11088915" cy="4693104"/>
          </a:xfrm>
        </p:spPr>
        <p:txBody>
          <a:bodyPr>
            <a:normAutofit/>
          </a:bodyPr>
          <a:lstStyle/>
          <a:p>
            <a:pPr>
              <a:lnSpc>
                <a:spcPct val="90000"/>
              </a:lnSpc>
            </a:pPr>
            <a:r>
              <a:rPr lang="en-US" altLang="en-US" sz="1800" dirty="0"/>
              <a:t>Determining any liquidated damages related to Commercial Net Heat Rate, Commercial Net Heat Rate shall be averaged (with separate averages for natural gas and fuel oil) for the six Units (based upon the final Performance Tests for each Unit) as adjusted for transformer losses, auxiliary loads and balance of plant restrictions determined during the tests for Plant Commercial Operation, and liquidated damages, if any, shall be computed based upon the per Unit average Commercial Net Heat Rate for natural gas and fuel oil. </a:t>
            </a:r>
          </a:p>
          <a:p>
            <a:pPr>
              <a:lnSpc>
                <a:spcPct val="90000"/>
              </a:lnSpc>
            </a:pPr>
            <a:r>
              <a:rPr lang="en-US" altLang="en-US" sz="1800" dirty="0"/>
              <a:t>Prior to the computation of liquidated damages for net heat rate of the entire Plant, Contractor shall, at such times as are provided in this Agreement, pay to Owner liquidated damages of</a:t>
            </a:r>
          </a:p>
          <a:p>
            <a:pPr lvl="1">
              <a:lnSpc>
                <a:spcPct val="90000"/>
              </a:lnSpc>
            </a:pPr>
            <a:r>
              <a:rPr lang="en-US" altLang="en-US" dirty="0"/>
              <a:t> FIVE THOUSAND EIGHT HUNDRED SIXTY DOLLARS ($5,860) per BTU/KW-HR for each BTU/KW-HR that the net heat rate of a Unit exceeds Ten Thousand Six Hundred Eighty-Three  (10,683) BTU/KW-HR (HHV) when operated on natural gas,</a:t>
            </a:r>
          </a:p>
          <a:p>
            <a:pPr lvl="1">
              <a:lnSpc>
                <a:spcPct val="90000"/>
              </a:lnSpc>
            </a:pPr>
            <a:r>
              <a:rPr lang="en-US" altLang="en-US" dirty="0"/>
              <a:t>plus, NINE HUNDRED FIFTY DOLLARS ($950) per BTU/KW-HR  for each BTU/KW-HR that the net heat rate of a Unit exceeds Ten Thousand Eight Hundred  Twenty-One (10,821) BTU/KW-HR (HHV) when operated on fuel oil, as measured in the most recent Performance Tests for such Unit. </a:t>
            </a:r>
          </a:p>
          <a:p>
            <a:pPr>
              <a:lnSpc>
                <a:spcPct val="90000"/>
              </a:lnSpc>
            </a:pPr>
            <a:r>
              <a:rPr lang="en-US" altLang="en-US" sz="1800" dirty="0"/>
              <a:t>Contractor shall have the right to retest.  Contractor's total aggregate liability for liquidated damages shall not exceed twenty-two- and one-half percent (22 1/2%) of the Guaranteed Lump Sum Price.</a:t>
            </a:r>
          </a:p>
        </p:txBody>
      </p:sp>
    </p:spTree>
    <p:extLst>
      <p:ext uri="{BB962C8B-B14F-4D97-AF65-F5344CB8AC3E}">
        <p14:creationId xmlns:p14="http://schemas.microsoft.com/office/powerpoint/2010/main" val="137751611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621D26-CAB5-D52A-F246-C4F446ABFC15}"/>
              </a:ext>
            </a:extLst>
          </p:cNvPr>
          <p:cNvSpPr>
            <a:spLocks noGrp="1"/>
          </p:cNvSpPr>
          <p:nvPr>
            <p:ph type="title"/>
          </p:nvPr>
        </p:nvSpPr>
        <p:spPr/>
        <p:txBody>
          <a:bodyPr/>
          <a:lstStyle/>
          <a:p>
            <a:r>
              <a:rPr lang="en-US" dirty="0"/>
              <a:t>What is a Good Way to Compute Penalty</a:t>
            </a:r>
          </a:p>
        </p:txBody>
      </p:sp>
      <p:sp>
        <p:nvSpPr>
          <p:cNvPr id="6" name="Text Placeholder 5">
            <a:extLst>
              <a:ext uri="{FF2B5EF4-FFF2-40B4-BE49-F238E27FC236}">
                <a16:creationId xmlns:a16="http://schemas.microsoft.com/office/drawing/2014/main" id="{5D707DCA-E3E7-EA95-A236-0E79E7A7E626}"/>
              </a:ext>
            </a:extLst>
          </p:cNvPr>
          <p:cNvSpPr>
            <a:spLocks noGrp="1"/>
          </p:cNvSpPr>
          <p:nvPr>
            <p:ph type="body" idx="1"/>
          </p:nvPr>
        </p:nvSpPr>
        <p:spPr/>
        <p:txBody>
          <a:bodyPr/>
          <a:lstStyle/>
          <a:p>
            <a:r>
              <a:rPr lang="en-US" dirty="0"/>
              <a:t>Heat Rate value depends on fuel price and capacity factor</a:t>
            </a:r>
          </a:p>
          <a:p>
            <a:r>
              <a:rPr lang="en-US" dirty="0"/>
              <a:t>Can you be flexible</a:t>
            </a:r>
          </a:p>
        </p:txBody>
      </p:sp>
      <p:sp>
        <p:nvSpPr>
          <p:cNvPr id="4" name="Slide Number Placeholder 3">
            <a:extLst>
              <a:ext uri="{FF2B5EF4-FFF2-40B4-BE49-F238E27FC236}">
                <a16:creationId xmlns:a16="http://schemas.microsoft.com/office/drawing/2014/main" id="{F583C8FE-F5E2-39A6-4CA8-180862017B76}"/>
              </a:ext>
            </a:extLst>
          </p:cNvPr>
          <p:cNvSpPr>
            <a:spLocks noGrp="1"/>
          </p:cNvSpPr>
          <p:nvPr>
            <p:ph type="sldNum" sz="quarter" idx="12"/>
          </p:nvPr>
        </p:nvSpPr>
        <p:spPr/>
        <p:txBody>
          <a:bodyPr/>
          <a:lstStyle/>
          <a:p>
            <a:fld id="{EB241CD2-1E45-42A3-B213-66A034DF9A3B}" type="slidenum">
              <a:rPr lang="en-GB" smtClean="0"/>
              <a:t>189</a:t>
            </a:fld>
            <a:endParaRPr lang="en-GB" dirty="0"/>
          </a:p>
        </p:txBody>
      </p:sp>
    </p:spTree>
    <p:extLst>
      <p:ext uri="{BB962C8B-B14F-4D97-AF65-F5344CB8AC3E}">
        <p14:creationId xmlns:p14="http://schemas.microsoft.com/office/powerpoint/2010/main" val="6835240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17464-2CA2-940A-F9D3-E22F245C5654}"/>
              </a:ext>
            </a:extLst>
          </p:cNvPr>
          <p:cNvSpPr>
            <a:spLocks noGrp="1"/>
          </p:cNvSpPr>
          <p:nvPr>
            <p:ph type="title"/>
          </p:nvPr>
        </p:nvSpPr>
        <p:spPr/>
        <p:txBody>
          <a:bodyPr/>
          <a:lstStyle/>
          <a:p>
            <a:r>
              <a:rPr lang="en-US" dirty="0"/>
              <a:t>Simulation from Example</a:t>
            </a:r>
          </a:p>
        </p:txBody>
      </p:sp>
      <p:sp>
        <p:nvSpPr>
          <p:cNvPr id="3" name="Content Placeholder 2">
            <a:extLst>
              <a:ext uri="{FF2B5EF4-FFF2-40B4-BE49-F238E27FC236}">
                <a16:creationId xmlns:a16="http://schemas.microsoft.com/office/drawing/2014/main" id="{E47FFFC7-3C01-DBD0-6BA2-90E3F7F8A819}"/>
              </a:ext>
            </a:extLst>
          </p:cNvPr>
          <p:cNvSpPr>
            <a:spLocks noGrp="1"/>
          </p:cNvSpPr>
          <p:nvPr>
            <p:ph idx="1"/>
          </p:nvPr>
        </p:nvSpPr>
        <p:spPr/>
        <p:txBody>
          <a:bodyPr/>
          <a:lstStyle/>
          <a:p>
            <a:r>
              <a:rPr lang="en-US" dirty="0"/>
              <a:t>Theoretical penalty with gas price and capacity factor</a:t>
            </a:r>
          </a:p>
          <a:p>
            <a:endParaRPr lang="en-US" dirty="0"/>
          </a:p>
        </p:txBody>
      </p:sp>
      <p:sp>
        <p:nvSpPr>
          <p:cNvPr id="4" name="Slide Number Placeholder 3">
            <a:extLst>
              <a:ext uri="{FF2B5EF4-FFF2-40B4-BE49-F238E27FC236}">
                <a16:creationId xmlns:a16="http://schemas.microsoft.com/office/drawing/2014/main" id="{EEC49238-9476-1505-16A3-858A59C7999A}"/>
              </a:ext>
            </a:extLst>
          </p:cNvPr>
          <p:cNvSpPr>
            <a:spLocks noGrp="1"/>
          </p:cNvSpPr>
          <p:nvPr>
            <p:ph type="sldNum" sz="quarter" idx="12"/>
          </p:nvPr>
        </p:nvSpPr>
        <p:spPr/>
        <p:txBody>
          <a:bodyPr/>
          <a:lstStyle/>
          <a:p>
            <a:fld id="{EB241CD2-1E45-42A3-B213-66A034DF9A3B}" type="slidenum">
              <a:rPr lang="en-GB" smtClean="0"/>
              <a:t>190</a:t>
            </a:fld>
            <a:endParaRPr lang="en-GB" dirty="0"/>
          </a:p>
        </p:txBody>
      </p:sp>
      <p:pic>
        <p:nvPicPr>
          <p:cNvPr id="6" name="Picture 5">
            <a:extLst>
              <a:ext uri="{FF2B5EF4-FFF2-40B4-BE49-F238E27FC236}">
                <a16:creationId xmlns:a16="http://schemas.microsoft.com/office/drawing/2014/main" id="{51147075-9FA3-6769-48CA-90DA7290B857}"/>
              </a:ext>
            </a:extLst>
          </p:cNvPr>
          <p:cNvPicPr>
            <a:picLocks noChangeAspect="1"/>
          </p:cNvPicPr>
          <p:nvPr/>
        </p:nvPicPr>
        <p:blipFill>
          <a:blip r:embed="rId2"/>
          <a:stretch>
            <a:fillRect/>
          </a:stretch>
        </p:blipFill>
        <p:spPr>
          <a:xfrm>
            <a:off x="2120710" y="1800115"/>
            <a:ext cx="7379079" cy="4267419"/>
          </a:xfrm>
          <a:prstGeom prst="rect">
            <a:avLst/>
          </a:prstGeom>
        </p:spPr>
      </p:pic>
    </p:spTree>
    <p:extLst>
      <p:ext uri="{BB962C8B-B14F-4D97-AF65-F5344CB8AC3E}">
        <p14:creationId xmlns:p14="http://schemas.microsoft.com/office/powerpoint/2010/main" val="240026233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AB945-3079-E8D5-3ADB-DE1FAE3B3E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834677-C654-1635-C3B1-FF46D41F4274}"/>
              </a:ext>
            </a:extLst>
          </p:cNvPr>
          <p:cNvSpPr>
            <a:spLocks noGrp="1"/>
          </p:cNvSpPr>
          <p:nvPr>
            <p:ph type="title"/>
          </p:nvPr>
        </p:nvSpPr>
        <p:spPr/>
        <p:txBody>
          <a:bodyPr/>
          <a:lstStyle/>
          <a:p>
            <a:r>
              <a:rPr lang="en-US" dirty="0"/>
              <a:t>Worse Case Simulation from Example</a:t>
            </a:r>
          </a:p>
        </p:txBody>
      </p:sp>
      <p:sp>
        <p:nvSpPr>
          <p:cNvPr id="3" name="Content Placeholder 2">
            <a:extLst>
              <a:ext uri="{FF2B5EF4-FFF2-40B4-BE49-F238E27FC236}">
                <a16:creationId xmlns:a16="http://schemas.microsoft.com/office/drawing/2014/main" id="{C5B7D81A-A7D7-32A7-4F63-C0E147912860}"/>
              </a:ext>
            </a:extLst>
          </p:cNvPr>
          <p:cNvSpPr>
            <a:spLocks noGrp="1"/>
          </p:cNvSpPr>
          <p:nvPr>
            <p:ph idx="1"/>
          </p:nvPr>
        </p:nvSpPr>
        <p:spPr/>
        <p:txBody>
          <a:bodyPr/>
          <a:lstStyle/>
          <a:p>
            <a:r>
              <a:rPr lang="en-US" dirty="0"/>
              <a:t>Theoretical penalty with gas price and capacity factor</a:t>
            </a:r>
          </a:p>
          <a:p>
            <a:endParaRPr lang="en-US" dirty="0"/>
          </a:p>
        </p:txBody>
      </p:sp>
      <p:sp>
        <p:nvSpPr>
          <p:cNvPr id="4" name="Slide Number Placeholder 3">
            <a:extLst>
              <a:ext uri="{FF2B5EF4-FFF2-40B4-BE49-F238E27FC236}">
                <a16:creationId xmlns:a16="http://schemas.microsoft.com/office/drawing/2014/main" id="{33207A09-8A10-A7A0-D800-82F1A4B5E0C2}"/>
              </a:ext>
            </a:extLst>
          </p:cNvPr>
          <p:cNvSpPr>
            <a:spLocks noGrp="1"/>
          </p:cNvSpPr>
          <p:nvPr>
            <p:ph type="sldNum" sz="quarter" idx="12"/>
          </p:nvPr>
        </p:nvSpPr>
        <p:spPr/>
        <p:txBody>
          <a:bodyPr/>
          <a:lstStyle/>
          <a:p>
            <a:fld id="{EB241CD2-1E45-42A3-B213-66A034DF9A3B}" type="slidenum">
              <a:rPr lang="en-GB" smtClean="0"/>
              <a:t>191</a:t>
            </a:fld>
            <a:endParaRPr lang="en-GB" dirty="0"/>
          </a:p>
        </p:txBody>
      </p:sp>
      <p:pic>
        <p:nvPicPr>
          <p:cNvPr id="7" name="Picture 6">
            <a:extLst>
              <a:ext uri="{FF2B5EF4-FFF2-40B4-BE49-F238E27FC236}">
                <a16:creationId xmlns:a16="http://schemas.microsoft.com/office/drawing/2014/main" id="{2531D830-5F9A-0D8C-471D-C206C2369CDC}"/>
              </a:ext>
            </a:extLst>
          </p:cNvPr>
          <p:cNvPicPr>
            <a:picLocks noChangeAspect="1"/>
          </p:cNvPicPr>
          <p:nvPr/>
        </p:nvPicPr>
        <p:blipFill>
          <a:blip r:embed="rId2"/>
          <a:stretch>
            <a:fillRect/>
          </a:stretch>
        </p:blipFill>
        <p:spPr>
          <a:xfrm>
            <a:off x="2143124" y="1761446"/>
            <a:ext cx="6658165" cy="4141333"/>
          </a:xfrm>
          <a:prstGeom prst="rect">
            <a:avLst/>
          </a:prstGeom>
        </p:spPr>
      </p:pic>
    </p:spTree>
    <p:extLst>
      <p:ext uri="{BB962C8B-B14F-4D97-AF65-F5344CB8AC3E}">
        <p14:creationId xmlns:p14="http://schemas.microsoft.com/office/powerpoint/2010/main" val="365191673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01AB9-C633-479C-97DC-0F04DF610076}"/>
              </a:ext>
            </a:extLst>
          </p:cNvPr>
          <p:cNvSpPr>
            <a:spLocks noGrp="1"/>
          </p:cNvSpPr>
          <p:nvPr>
            <p:ph type="title"/>
          </p:nvPr>
        </p:nvSpPr>
        <p:spPr/>
        <p:txBody>
          <a:bodyPr>
            <a:normAutofit fontScale="90000"/>
          </a:bodyPr>
          <a:lstStyle/>
          <a:p>
            <a:r>
              <a:rPr lang="en-029" dirty="0"/>
              <a:t>Real World Problems with EPC Contracts – Case 1, Samsung</a:t>
            </a:r>
          </a:p>
        </p:txBody>
      </p:sp>
      <p:sp>
        <p:nvSpPr>
          <p:cNvPr id="3" name="Content Placeholder 2">
            <a:extLst>
              <a:ext uri="{FF2B5EF4-FFF2-40B4-BE49-F238E27FC236}">
                <a16:creationId xmlns:a16="http://schemas.microsoft.com/office/drawing/2014/main" id="{3AA17BC0-5B96-4476-9705-3AECFD6ABFC7}"/>
              </a:ext>
            </a:extLst>
          </p:cNvPr>
          <p:cNvSpPr>
            <a:spLocks noGrp="1"/>
          </p:cNvSpPr>
          <p:nvPr>
            <p:ph idx="1"/>
          </p:nvPr>
        </p:nvSpPr>
        <p:spPr/>
        <p:txBody>
          <a:bodyPr/>
          <a:lstStyle/>
          <a:p>
            <a:r>
              <a:rPr lang="en-029" dirty="0"/>
              <a:t>Samsung Constructed a Combined Cycle Plant</a:t>
            </a:r>
          </a:p>
          <a:p>
            <a:r>
              <a:rPr lang="en-029" dirty="0"/>
              <a:t>Aggressive Bid on Contract Heat Rate</a:t>
            </a:r>
          </a:p>
          <a:p>
            <a:r>
              <a:rPr lang="en-029" dirty="0"/>
              <a:t>Allowed Band in EPC Contract of up to 1% Increase in Heat Rate</a:t>
            </a:r>
          </a:p>
          <a:p>
            <a:r>
              <a:rPr lang="en-029" dirty="0"/>
              <a:t>Met the Heat Rate in the Test. Turning knobs issue</a:t>
            </a:r>
          </a:p>
          <a:p>
            <a:r>
              <a:rPr lang="en-029" dirty="0"/>
              <a:t>Actual Heat Rate is 1.5% above Contract Heat Rate</a:t>
            </a:r>
          </a:p>
          <a:p>
            <a:r>
              <a:rPr lang="en-029" dirty="0"/>
              <a:t>Causes at Dramatic Reduction in the Financial Performance because Gas Price is about USD 5/MMBTU and fuel cost is much higher than the capacity charge.</a:t>
            </a:r>
          </a:p>
          <a:p>
            <a:r>
              <a:rPr lang="en-029" dirty="0"/>
              <a:t>Looking at spending about USD 80 million for compressor to improve the heat rate.</a:t>
            </a:r>
          </a:p>
        </p:txBody>
      </p:sp>
    </p:spTree>
    <p:extLst>
      <p:ext uri="{BB962C8B-B14F-4D97-AF65-F5344CB8AC3E}">
        <p14:creationId xmlns:p14="http://schemas.microsoft.com/office/powerpoint/2010/main" val="121128838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17E94-096C-F7DF-2BEC-31A5FF43D916}"/>
              </a:ext>
            </a:extLst>
          </p:cNvPr>
          <p:cNvSpPr>
            <a:spLocks noGrp="1"/>
          </p:cNvSpPr>
          <p:nvPr>
            <p:ph type="ctrTitle"/>
          </p:nvPr>
        </p:nvSpPr>
        <p:spPr>
          <a:xfrm>
            <a:off x="643835" y="1707280"/>
            <a:ext cx="7549189" cy="3075032"/>
          </a:xfrm>
        </p:spPr>
        <p:txBody>
          <a:bodyPr/>
          <a:lstStyle/>
          <a:p>
            <a:r>
              <a:rPr lang="en-US" dirty="0"/>
              <a:t>Performance Provisions in O&amp;M Agreements</a:t>
            </a:r>
          </a:p>
        </p:txBody>
      </p:sp>
    </p:spTree>
    <p:extLst>
      <p:ext uri="{BB962C8B-B14F-4D97-AF65-F5344CB8AC3E}">
        <p14:creationId xmlns:p14="http://schemas.microsoft.com/office/powerpoint/2010/main" val="189645561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B0F87-37FC-92E2-57CE-DD31EAA7BBC1}"/>
              </a:ext>
            </a:extLst>
          </p:cNvPr>
          <p:cNvSpPr>
            <a:spLocks noGrp="1"/>
          </p:cNvSpPr>
          <p:nvPr>
            <p:ph type="title"/>
          </p:nvPr>
        </p:nvSpPr>
        <p:spPr>
          <a:xfrm>
            <a:off x="266700" y="203202"/>
            <a:ext cx="10141656" cy="654049"/>
          </a:xfrm>
        </p:spPr>
        <p:txBody>
          <a:bodyPr anchor="ctr">
            <a:normAutofit/>
          </a:bodyPr>
          <a:lstStyle/>
          <a:p>
            <a:r>
              <a:rPr lang="en-US" dirty="0"/>
              <a:t>Provisions of Liquidated Damage</a:t>
            </a:r>
          </a:p>
        </p:txBody>
      </p:sp>
      <p:sp>
        <p:nvSpPr>
          <p:cNvPr id="11" name="Content Placeholder 2">
            <a:extLst>
              <a:ext uri="{FF2B5EF4-FFF2-40B4-BE49-F238E27FC236}">
                <a16:creationId xmlns:a16="http://schemas.microsoft.com/office/drawing/2014/main" id="{33898CE1-944C-6C19-84D1-D0A77E3701DE}"/>
              </a:ext>
            </a:extLst>
          </p:cNvPr>
          <p:cNvSpPr>
            <a:spLocks noGrp="1"/>
          </p:cNvSpPr>
          <p:nvPr>
            <p:ph sz="half" idx="1"/>
          </p:nvPr>
        </p:nvSpPr>
        <p:spPr>
          <a:xfrm>
            <a:off x="317500" y="1295400"/>
            <a:ext cx="4102100" cy="4451000"/>
          </a:xfrm>
        </p:spPr>
        <p:txBody>
          <a:bodyPr/>
          <a:lstStyle/>
          <a:p>
            <a:r>
              <a:rPr lang="en-US" dirty="0"/>
              <a:t>In this case the off-taker is the SPV (the project company in the contract). Clearly the liquidated damage is not the off-taker cost.</a:t>
            </a:r>
          </a:p>
          <a:p>
            <a:r>
              <a:rPr lang="en-US" dirty="0"/>
              <a:t>Note the liquidated damages are 30% of the lost revenues, not 100%.</a:t>
            </a:r>
          </a:p>
          <a:p>
            <a:r>
              <a:rPr lang="en-US" dirty="0"/>
              <a:t>There is also a provision for bonus payments.</a:t>
            </a:r>
          </a:p>
          <a:p>
            <a:r>
              <a:rPr lang="en-US" dirty="0"/>
              <a:t>Is this enough incentive. Use example of cleaning panels and the cost.</a:t>
            </a:r>
          </a:p>
        </p:txBody>
      </p:sp>
      <p:pic>
        <p:nvPicPr>
          <p:cNvPr id="6" name="Content Placeholder 5" descr="The image contains a contractual agreement detailing the responsibilities and financial implications for the O&amp;M (Operation and Maintenance) Contractor and the Project Company during the Operating Phase of a project, including provisions for liquidated damages, incentive payments, and liability caps.&#10;&#10;AI-generated content may be incorrect.">
            <a:extLst>
              <a:ext uri="{FF2B5EF4-FFF2-40B4-BE49-F238E27FC236}">
                <a16:creationId xmlns:a16="http://schemas.microsoft.com/office/drawing/2014/main" id="{DD80296E-D4BC-5A72-ADB3-C4EEB11A5827}"/>
              </a:ext>
            </a:extLst>
          </p:cNvPr>
          <p:cNvPicPr>
            <a:picLocks noGrp="1" noChangeAspect="1"/>
          </p:cNvPicPr>
          <p:nvPr>
            <p:ph sz="half" idx="2"/>
          </p:nvPr>
        </p:nvPicPr>
        <p:blipFill>
          <a:blip r:embed="rId2"/>
          <a:stretch>
            <a:fillRect/>
          </a:stretch>
        </p:blipFill>
        <p:spPr>
          <a:xfrm>
            <a:off x="4533901" y="1344473"/>
            <a:ext cx="7121602" cy="4451001"/>
          </a:xfrm>
          <a:prstGeom prst="rect">
            <a:avLst/>
          </a:prstGeom>
          <a:noFill/>
        </p:spPr>
      </p:pic>
      <p:sp>
        <p:nvSpPr>
          <p:cNvPr id="4" name="Slide Number Placeholder 3">
            <a:extLst>
              <a:ext uri="{FF2B5EF4-FFF2-40B4-BE49-F238E27FC236}">
                <a16:creationId xmlns:a16="http://schemas.microsoft.com/office/drawing/2014/main" id="{9F33610F-1552-F2C7-1133-6FFCA665B9AC}"/>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194</a:t>
            </a:fld>
            <a:endParaRPr lang="en-GB"/>
          </a:p>
        </p:txBody>
      </p:sp>
    </p:spTree>
    <p:extLst>
      <p:ext uri="{BB962C8B-B14F-4D97-AF65-F5344CB8AC3E}">
        <p14:creationId xmlns:p14="http://schemas.microsoft.com/office/powerpoint/2010/main" val="185085632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7BBB4-8C91-4F01-ADCF-27CE9536CD15}"/>
              </a:ext>
            </a:extLst>
          </p:cNvPr>
          <p:cNvSpPr>
            <a:spLocks noGrp="1"/>
          </p:cNvSpPr>
          <p:nvPr>
            <p:ph type="title"/>
          </p:nvPr>
        </p:nvSpPr>
        <p:spPr/>
        <p:txBody>
          <a:bodyPr/>
          <a:lstStyle/>
          <a:p>
            <a:r>
              <a:rPr lang="en-029" dirty="0"/>
              <a:t>Example of Terms of O&amp;M Contract</a:t>
            </a:r>
          </a:p>
        </p:txBody>
      </p:sp>
      <p:pic>
        <p:nvPicPr>
          <p:cNvPr id="4" name="Content Placeholder 3">
            <a:extLst>
              <a:ext uri="{FF2B5EF4-FFF2-40B4-BE49-F238E27FC236}">
                <a16:creationId xmlns:a16="http://schemas.microsoft.com/office/drawing/2014/main" id="{05AEF69E-A166-4F59-92B2-0E3693CF01BF}"/>
              </a:ext>
            </a:extLst>
          </p:cNvPr>
          <p:cNvPicPr>
            <a:picLocks noGrp="1" noChangeAspect="1"/>
          </p:cNvPicPr>
          <p:nvPr>
            <p:ph idx="1"/>
          </p:nvPr>
        </p:nvPicPr>
        <p:blipFill>
          <a:blip r:embed="rId2"/>
          <a:stretch>
            <a:fillRect/>
          </a:stretch>
        </p:blipFill>
        <p:spPr>
          <a:xfrm>
            <a:off x="876347" y="1285875"/>
            <a:ext cx="7157943" cy="4692650"/>
          </a:xfrm>
          <a:prstGeom prst="rect">
            <a:avLst/>
          </a:prstGeom>
        </p:spPr>
      </p:pic>
      <p:sp>
        <p:nvSpPr>
          <p:cNvPr id="3" name="TextBox 2">
            <a:extLst>
              <a:ext uri="{FF2B5EF4-FFF2-40B4-BE49-F238E27FC236}">
                <a16:creationId xmlns:a16="http://schemas.microsoft.com/office/drawing/2014/main" id="{B436AA7B-7527-A3E4-3E87-070A9580F7EF}"/>
              </a:ext>
            </a:extLst>
          </p:cNvPr>
          <p:cNvSpPr txBox="1"/>
          <p:nvPr/>
        </p:nvSpPr>
        <p:spPr>
          <a:xfrm>
            <a:off x="8458200" y="1276350"/>
            <a:ext cx="2476500" cy="2031325"/>
          </a:xfrm>
          <a:prstGeom prst="rect">
            <a:avLst/>
          </a:prstGeom>
          <a:noFill/>
        </p:spPr>
        <p:txBody>
          <a:bodyPr wrap="square" rtlCol="0">
            <a:spAutoFit/>
          </a:bodyPr>
          <a:lstStyle/>
          <a:p>
            <a:r>
              <a:rPr lang="en-US" dirty="0"/>
              <a:t>Reference to PPA</a:t>
            </a:r>
          </a:p>
          <a:p>
            <a:endParaRPr lang="en-US" dirty="0"/>
          </a:p>
          <a:p>
            <a:r>
              <a:rPr lang="en-US" dirty="0"/>
              <a:t>Tariff directly from PPA</a:t>
            </a:r>
          </a:p>
          <a:p>
            <a:endParaRPr lang="en-US" dirty="0"/>
          </a:p>
          <a:p>
            <a:r>
              <a:rPr lang="en-US" dirty="0"/>
              <a:t>Divide the bonus</a:t>
            </a:r>
          </a:p>
          <a:p>
            <a:endParaRPr lang="en-US" dirty="0"/>
          </a:p>
          <a:p>
            <a:r>
              <a:rPr lang="en-US" dirty="0"/>
              <a:t>Don’t divide Penalties</a:t>
            </a:r>
          </a:p>
        </p:txBody>
      </p:sp>
    </p:spTree>
    <p:extLst>
      <p:ext uri="{BB962C8B-B14F-4D97-AF65-F5344CB8AC3E}">
        <p14:creationId xmlns:p14="http://schemas.microsoft.com/office/powerpoint/2010/main" val="364790419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CFB3F-B2E7-44EE-B3D7-798F3299DB78}"/>
              </a:ext>
            </a:extLst>
          </p:cNvPr>
          <p:cNvSpPr>
            <a:spLocks noGrp="1"/>
          </p:cNvSpPr>
          <p:nvPr>
            <p:ph type="title"/>
          </p:nvPr>
        </p:nvSpPr>
        <p:spPr/>
        <p:txBody>
          <a:bodyPr/>
          <a:lstStyle/>
          <a:p>
            <a:r>
              <a:rPr lang="en-029" dirty="0"/>
              <a:t>Payment in O&amp;M Contract</a:t>
            </a:r>
          </a:p>
        </p:txBody>
      </p:sp>
      <p:pic>
        <p:nvPicPr>
          <p:cNvPr id="4" name="Content Placeholder 3">
            <a:extLst>
              <a:ext uri="{FF2B5EF4-FFF2-40B4-BE49-F238E27FC236}">
                <a16:creationId xmlns:a16="http://schemas.microsoft.com/office/drawing/2014/main" id="{D3E8B9C5-F8C6-4B9D-8D5D-EB1D0BD54E0D}"/>
              </a:ext>
            </a:extLst>
          </p:cNvPr>
          <p:cNvPicPr>
            <a:picLocks noGrp="1" noChangeAspect="1"/>
          </p:cNvPicPr>
          <p:nvPr>
            <p:ph idx="1"/>
          </p:nvPr>
        </p:nvPicPr>
        <p:blipFill>
          <a:blip r:embed="rId2"/>
          <a:stretch>
            <a:fillRect/>
          </a:stretch>
        </p:blipFill>
        <p:spPr>
          <a:xfrm>
            <a:off x="2432631" y="1524000"/>
            <a:ext cx="7326738" cy="4572000"/>
          </a:xfrm>
          <a:prstGeom prst="rect">
            <a:avLst/>
          </a:prstGeom>
        </p:spPr>
      </p:pic>
    </p:spTree>
    <p:extLst>
      <p:ext uri="{BB962C8B-B14F-4D97-AF65-F5344CB8AC3E}">
        <p14:creationId xmlns:p14="http://schemas.microsoft.com/office/powerpoint/2010/main" val="386053076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p:cNvSpPr>
            <a:spLocks noGrp="1"/>
          </p:cNvSpPr>
          <p:nvPr>
            <p:ph type="title"/>
          </p:nvPr>
        </p:nvSpPr>
        <p:spPr/>
        <p:txBody>
          <a:bodyPr/>
          <a:lstStyle/>
          <a:p>
            <a:r>
              <a:rPr lang="en-US" altLang="en-US" dirty="0"/>
              <a:t>O&amp;M Contract Timing</a:t>
            </a:r>
          </a:p>
        </p:txBody>
      </p:sp>
      <p:sp>
        <p:nvSpPr>
          <p:cNvPr id="172035" name="Content Placeholder 2"/>
          <p:cNvSpPr>
            <a:spLocks noGrp="1"/>
          </p:cNvSpPr>
          <p:nvPr>
            <p:ph idx="1"/>
          </p:nvPr>
        </p:nvSpPr>
        <p:spPr/>
        <p:txBody>
          <a:bodyPr/>
          <a:lstStyle/>
          <a:p>
            <a:r>
              <a:rPr lang="en-US" altLang="en-US" sz="1600" dirty="0"/>
              <a:t>Term of the O&amp;M Agreement begins on the date of execution of the O&amp;M Agreement and terminates on the earlier of (i) termination of the PPA; and (ii) the 20</a:t>
            </a:r>
            <a:r>
              <a:rPr lang="en-US" altLang="en-US" sz="1600" baseline="30000" dirty="0"/>
              <a:t>th</a:t>
            </a:r>
            <a:r>
              <a:rPr lang="en-US" altLang="en-US" sz="1600" dirty="0"/>
              <a:t> anniversary of PCOD.</a:t>
            </a:r>
          </a:p>
          <a:p>
            <a:r>
              <a:rPr lang="en-US" altLang="en-US" sz="1600" dirty="0"/>
              <a:t>The Term is divided into periods:</a:t>
            </a:r>
          </a:p>
          <a:p>
            <a:r>
              <a:rPr lang="en-US" altLang="en-US" sz="1600" dirty="0"/>
              <a:t>Mobilization Period: Period from the Mobilization Date through the Day before the Commercial Operation Date.</a:t>
            </a:r>
          </a:p>
          <a:p>
            <a:r>
              <a:rPr lang="en-US" altLang="en-US" sz="1600" dirty="0"/>
              <a:t>Early Operating Period: From COD through PCOD. </a:t>
            </a:r>
          </a:p>
          <a:p>
            <a:r>
              <a:rPr lang="en-US" altLang="en-US" sz="1600" dirty="0"/>
              <a:t>Project Operating Period: Period from the PCOD through and the last end of the term.</a:t>
            </a:r>
          </a:p>
          <a:p>
            <a:endParaRPr lang="en-US" altLang="en-US" dirty="0"/>
          </a:p>
        </p:txBody>
      </p:sp>
    </p:spTree>
    <p:extLst>
      <p:ext uri="{BB962C8B-B14F-4D97-AF65-F5344CB8AC3E}">
        <p14:creationId xmlns:p14="http://schemas.microsoft.com/office/powerpoint/2010/main" val="79376107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p:cNvSpPr>
            <a:spLocks noGrp="1"/>
          </p:cNvSpPr>
          <p:nvPr>
            <p:ph type="title"/>
          </p:nvPr>
        </p:nvSpPr>
        <p:spPr/>
        <p:txBody>
          <a:bodyPr/>
          <a:lstStyle/>
          <a:p>
            <a:r>
              <a:rPr lang="en-US" altLang="en-US" dirty="0"/>
              <a:t>Incentives in O&amp;M Contract</a:t>
            </a:r>
          </a:p>
        </p:txBody>
      </p:sp>
      <p:sp>
        <p:nvSpPr>
          <p:cNvPr id="173059" name="Content Placeholder 2"/>
          <p:cNvSpPr>
            <a:spLocks noGrp="1"/>
          </p:cNvSpPr>
          <p:nvPr>
            <p:ph idx="1"/>
          </p:nvPr>
        </p:nvSpPr>
        <p:spPr/>
        <p:txBody>
          <a:bodyPr/>
          <a:lstStyle/>
          <a:p>
            <a:pPr algn="l"/>
            <a:r>
              <a:rPr lang="en-US" altLang="en-US" dirty="0"/>
              <a:t>Fuel Incentive – If the actual consumption of natural gas is lower than estimated in the fuel model, the SPV shall pay the O&amp;M contractor a fuel Incentive payment equal to some percent of energy charge in the PPA .  This will be subject to an annual cap.  </a:t>
            </a:r>
          </a:p>
          <a:p>
            <a:pPr algn="l"/>
            <a:r>
              <a:rPr lang="en-US" altLang="en-US" dirty="0"/>
              <a:t>If gas consumption is higher than estimated, the O&amp;M contractor  will pay to the SPV an amount equal to 25% of the energy charge component, subject to an annual cap.</a:t>
            </a:r>
          </a:p>
          <a:p>
            <a:pPr algn="l"/>
            <a:r>
              <a:rPr lang="en-GB" altLang="en-US" dirty="0"/>
              <a:t>If the actual capacity payments of the SPV exceed the projected capacity payments revenues, the SPV will pay the Operator an Energy Availability Incentive Payment equivalent to 20% of the additional revenue.  There is a similar mechanism if the capacity payments are below the project payments</a:t>
            </a:r>
            <a:endParaRPr lang="en-US" altLang="en-US" dirty="0"/>
          </a:p>
        </p:txBody>
      </p:sp>
    </p:spTree>
    <p:extLst>
      <p:ext uri="{BB962C8B-B14F-4D97-AF65-F5344CB8AC3E}">
        <p14:creationId xmlns:p14="http://schemas.microsoft.com/office/powerpoint/2010/main" val="209680305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F5F0B-8787-0AE7-6899-F114BD49D9B8}"/>
              </a:ext>
            </a:extLst>
          </p:cNvPr>
          <p:cNvSpPr>
            <a:spLocks noGrp="1"/>
          </p:cNvSpPr>
          <p:nvPr>
            <p:ph type="ctrTitle"/>
          </p:nvPr>
        </p:nvSpPr>
        <p:spPr/>
        <p:txBody>
          <a:bodyPr/>
          <a:lstStyle/>
          <a:p>
            <a:r>
              <a:rPr lang="en-US" dirty="0"/>
              <a:t>Warranty Periods</a:t>
            </a:r>
          </a:p>
        </p:txBody>
      </p:sp>
    </p:spTree>
    <p:extLst>
      <p:ext uri="{BB962C8B-B14F-4D97-AF65-F5344CB8AC3E}">
        <p14:creationId xmlns:p14="http://schemas.microsoft.com/office/powerpoint/2010/main" val="294449167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60720-B242-A208-11D8-91ED168C63AB}"/>
              </a:ext>
            </a:extLst>
          </p:cNvPr>
          <p:cNvSpPr>
            <a:spLocks noGrp="1"/>
          </p:cNvSpPr>
          <p:nvPr>
            <p:ph type="title"/>
          </p:nvPr>
        </p:nvSpPr>
        <p:spPr>
          <a:xfrm>
            <a:off x="266700" y="203202"/>
            <a:ext cx="10141656" cy="654049"/>
          </a:xfrm>
        </p:spPr>
        <p:txBody>
          <a:bodyPr anchor="ctr">
            <a:normAutofit/>
          </a:bodyPr>
          <a:lstStyle/>
          <a:p>
            <a:r>
              <a:rPr lang="en-US" dirty="0"/>
              <a:t>Warranty Period</a:t>
            </a:r>
          </a:p>
        </p:txBody>
      </p:sp>
      <p:sp>
        <p:nvSpPr>
          <p:cNvPr id="3" name="Content Placeholder 2">
            <a:extLst>
              <a:ext uri="{FF2B5EF4-FFF2-40B4-BE49-F238E27FC236}">
                <a16:creationId xmlns:a16="http://schemas.microsoft.com/office/drawing/2014/main" id="{274A338C-022C-2F57-6262-AC855164CD24}"/>
              </a:ext>
            </a:extLst>
          </p:cNvPr>
          <p:cNvSpPr>
            <a:spLocks noGrp="1"/>
          </p:cNvSpPr>
          <p:nvPr>
            <p:ph sz="half" idx="1"/>
          </p:nvPr>
        </p:nvSpPr>
        <p:spPr>
          <a:xfrm>
            <a:off x="317500" y="1285875"/>
            <a:ext cx="5537200" cy="4665890"/>
          </a:xfrm>
        </p:spPr>
        <p:txBody>
          <a:bodyPr>
            <a:normAutofit/>
          </a:bodyPr>
          <a:lstStyle/>
          <a:p>
            <a:r>
              <a:rPr lang="en-JM" dirty="0"/>
              <a:t>Warranty period: The supplier must replace any defective component with new or refurbished components. </a:t>
            </a:r>
          </a:p>
          <a:p>
            <a:r>
              <a:rPr lang="en-JM" dirty="0"/>
              <a:t>Supplier bears all of the costs and expenses associated with corrections, including necessary disassembly, transportation and reassembly (but not the effect on production or availability). </a:t>
            </a:r>
          </a:p>
          <a:p>
            <a:r>
              <a:rPr lang="en-JM" dirty="0"/>
              <a:t>Fundamental formula:</a:t>
            </a:r>
          </a:p>
          <a:p>
            <a:r>
              <a:rPr lang="en-JM" dirty="0"/>
              <a:t>Premium vs Probability x Loss</a:t>
            </a:r>
          </a:p>
          <a:p>
            <a:endParaRPr lang="en-JM" dirty="0"/>
          </a:p>
        </p:txBody>
      </p:sp>
      <p:pic>
        <p:nvPicPr>
          <p:cNvPr id="6" name="Picture 5">
            <a:extLst>
              <a:ext uri="{FF2B5EF4-FFF2-40B4-BE49-F238E27FC236}">
                <a16:creationId xmlns:a16="http://schemas.microsoft.com/office/drawing/2014/main" id="{A31204A9-2215-1157-F6CD-32781F934F5B}"/>
              </a:ext>
            </a:extLst>
          </p:cNvPr>
          <p:cNvPicPr>
            <a:picLocks noChangeAspect="1"/>
          </p:cNvPicPr>
          <p:nvPr/>
        </p:nvPicPr>
        <p:blipFill>
          <a:blip r:embed="rId2"/>
          <a:srcRect l="9019" r="24820" b="-1"/>
          <a:stretch>
            <a:fillRect/>
          </a:stretch>
        </p:blipFill>
        <p:spPr>
          <a:xfrm>
            <a:off x="6057900" y="1285875"/>
            <a:ext cx="5537200" cy="4665890"/>
          </a:xfrm>
          <a:prstGeom prst="rect">
            <a:avLst/>
          </a:prstGeom>
          <a:noFill/>
        </p:spPr>
      </p:pic>
      <p:sp>
        <p:nvSpPr>
          <p:cNvPr id="4" name="Slide Number Placeholder 3">
            <a:extLst>
              <a:ext uri="{FF2B5EF4-FFF2-40B4-BE49-F238E27FC236}">
                <a16:creationId xmlns:a16="http://schemas.microsoft.com/office/drawing/2014/main" id="{A0BC3A63-6A81-F559-95FF-DDCF0E4EEBBE}"/>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200</a:t>
            </a:fld>
            <a:endParaRPr lang="en-GB"/>
          </a:p>
        </p:txBody>
      </p:sp>
    </p:spTree>
    <p:extLst>
      <p:ext uri="{BB962C8B-B14F-4D97-AF65-F5344CB8AC3E}">
        <p14:creationId xmlns:p14="http://schemas.microsoft.com/office/powerpoint/2010/main" val="32053149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E829-70C5-44B6-5EE5-785441897700}"/>
              </a:ext>
            </a:extLst>
          </p:cNvPr>
          <p:cNvSpPr>
            <a:spLocks noGrp="1"/>
          </p:cNvSpPr>
          <p:nvPr>
            <p:ph type="title"/>
          </p:nvPr>
        </p:nvSpPr>
        <p:spPr>
          <a:xfrm>
            <a:off x="266700" y="203202"/>
            <a:ext cx="10141656" cy="654049"/>
          </a:xfrm>
        </p:spPr>
        <p:txBody>
          <a:bodyPr anchor="ctr">
            <a:normAutofit/>
          </a:bodyPr>
          <a:lstStyle/>
          <a:p>
            <a:r>
              <a:rPr lang="en-US" dirty="0"/>
              <a:t>Warranty Periods and Project Finance Timing</a:t>
            </a:r>
          </a:p>
        </p:txBody>
      </p:sp>
      <p:pic>
        <p:nvPicPr>
          <p:cNvPr id="6" name="Content Placeholder 5" descr="The diagram illustrates the transformation of cash flow in a project finance model, detailing the process from initial funding to final payments, including commitments, fees, and potential risks associated with development and default.&#10;&#10;AI-generated content may be incorrect.">
            <a:extLst>
              <a:ext uri="{FF2B5EF4-FFF2-40B4-BE49-F238E27FC236}">
                <a16:creationId xmlns:a16="http://schemas.microsoft.com/office/drawing/2014/main" id="{F3C12900-0D46-C0A4-8831-669847CC74CA}"/>
              </a:ext>
            </a:extLst>
          </p:cNvPr>
          <p:cNvPicPr>
            <a:picLocks noGrp="1" noChangeAspect="1"/>
          </p:cNvPicPr>
          <p:nvPr>
            <p:ph idx="1"/>
          </p:nvPr>
        </p:nvPicPr>
        <p:blipFill>
          <a:blip r:embed="rId2"/>
          <a:stretch>
            <a:fillRect/>
          </a:stretch>
        </p:blipFill>
        <p:spPr>
          <a:xfrm>
            <a:off x="2119752" y="1209675"/>
            <a:ext cx="7662211" cy="4693104"/>
          </a:xfrm>
          <a:prstGeom prst="rect">
            <a:avLst/>
          </a:prstGeom>
          <a:noFill/>
        </p:spPr>
      </p:pic>
      <p:sp>
        <p:nvSpPr>
          <p:cNvPr id="4" name="Slide Number Placeholder 3">
            <a:extLst>
              <a:ext uri="{FF2B5EF4-FFF2-40B4-BE49-F238E27FC236}">
                <a16:creationId xmlns:a16="http://schemas.microsoft.com/office/drawing/2014/main" id="{B002A179-0DE4-C619-DD5A-31A3DA20EAB4}"/>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201</a:t>
            </a:fld>
            <a:endParaRPr lang="en-GB"/>
          </a:p>
        </p:txBody>
      </p:sp>
    </p:spTree>
    <p:extLst>
      <p:ext uri="{BB962C8B-B14F-4D97-AF65-F5344CB8AC3E}">
        <p14:creationId xmlns:p14="http://schemas.microsoft.com/office/powerpoint/2010/main" val="421902825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A317F-00AE-EA5B-E58E-D4C2A81402F8}"/>
              </a:ext>
            </a:extLst>
          </p:cNvPr>
          <p:cNvSpPr>
            <a:spLocks noGrp="1"/>
          </p:cNvSpPr>
          <p:nvPr>
            <p:ph type="title"/>
          </p:nvPr>
        </p:nvSpPr>
        <p:spPr/>
        <p:txBody>
          <a:bodyPr/>
          <a:lstStyle/>
          <a:p>
            <a:r>
              <a:rPr lang="en-US" dirty="0"/>
              <a:t>Warranty Period and Long-term Service Agreements</a:t>
            </a:r>
          </a:p>
        </p:txBody>
      </p:sp>
      <p:sp>
        <p:nvSpPr>
          <p:cNvPr id="3" name="Content Placeholder 2">
            <a:extLst>
              <a:ext uri="{FF2B5EF4-FFF2-40B4-BE49-F238E27FC236}">
                <a16:creationId xmlns:a16="http://schemas.microsoft.com/office/drawing/2014/main" id="{7DFE7C43-9E76-AED5-5906-77CE3E83D910}"/>
              </a:ext>
            </a:extLst>
          </p:cNvPr>
          <p:cNvSpPr>
            <a:spLocks noGrp="1"/>
          </p:cNvSpPr>
          <p:nvPr>
            <p:ph idx="1"/>
          </p:nvPr>
        </p:nvSpPr>
        <p:spPr>
          <a:xfrm>
            <a:off x="406400" y="1209674"/>
            <a:ext cx="7603743" cy="4733926"/>
          </a:xfrm>
        </p:spPr>
        <p:txBody>
          <a:bodyPr>
            <a:normAutofit lnSpcReduction="10000"/>
          </a:bodyPr>
          <a:lstStyle/>
          <a:p>
            <a:pPr algn="l"/>
            <a:r>
              <a:rPr lang="en-JM" dirty="0"/>
              <a:t>Compare timelines and milestones in project finance to a relationship with a dating period, engagement period and a long-lasting marriage. </a:t>
            </a:r>
          </a:p>
          <a:p>
            <a:pPr algn="l"/>
            <a:r>
              <a:rPr lang="en-JM" dirty="0"/>
              <a:t>One of the points is that until you move in together after signing the  marriage contract, you don’t really know how things will work (maybe having children and financial pressures as well).  </a:t>
            </a:r>
          </a:p>
          <a:p>
            <a:pPr algn="l"/>
            <a:r>
              <a:rPr lang="en-JM" dirty="0"/>
              <a:t>Hypothetically, if you could have a warranty period to see if things are working and have somebody (maybe a psychologist) resolve the problems if they  are not,  you could be more confident that the marriage will work. </a:t>
            </a:r>
          </a:p>
          <a:p>
            <a:pPr algn="l"/>
            <a:r>
              <a:rPr lang="en-JM" dirty="0"/>
              <a:t>Further, over the period in which you are working on the engagement and the duration of the marriage there may be some change orders that have a cost to one of the parties to the marriage (maybe he should do the dishes after she got a job). For a project finance transaction there can be analogous issues with a warranty period and change orders, the subjects of  this section.</a:t>
            </a:r>
            <a:r>
              <a:rPr lang="en-US" dirty="0"/>
              <a:t>.</a:t>
            </a:r>
          </a:p>
          <a:p>
            <a:pPr algn="l"/>
            <a:endParaRPr lang="en-US" dirty="0"/>
          </a:p>
        </p:txBody>
      </p:sp>
      <p:sp>
        <p:nvSpPr>
          <p:cNvPr id="4" name="Slide Number Placeholder 3">
            <a:extLst>
              <a:ext uri="{FF2B5EF4-FFF2-40B4-BE49-F238E27FC236}">
                <a16:creationId xmlns:a16="http://schemas.microsoft.com/office/drawing/2014/main" id="{92954026-7164-17B3-72A2-15D3956095A8}"/>
              </a:ext>
            </a:extLst>
          </p:cNvPr>
          <p:cNvSpPr>
            <a:spLocks noGrp="1"/>
          </p:cNvSpPr>
          <p:nvPr>
            <p:ph type="sldNum" sz="quarter" idx="12"/>
          </p:nvPr>
        </p:nvSpPr>
        <p:spPr/>
        <p:txBody>
          <a:bodyPr/>
          <a:lstStyle/>
          <a:p>
            <a:fld id="{EB241CD2-1E45-42A3-B213-66A034DF9A3B}" type="slidenum">
              <a:rPr lang="en-GB" smtClean="0"/>
              <a:t>202</a:t>
            </a:fld>
            <a:endParaRPr lang="en-GB" dirty="0"/>
          </a:p>
        </p:txBody>
      </p:sp>
      <p:pic>
        <p:nvPicPr>
          <p:cNvPr id="5" name="Picture 4">
            <a:extLst>
              <a:ext uri="{FF2B5EF4-FFF2-40B4-BE49-F238E27FC236}">
                <a16:creationId xmlns:a16="http://schemas.microsoft.com/office/drawing/2014/main" id="{4A790EDD-3D20-BCEA-2814-ED6690EA3F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5592" y="2056261"/>
            <a:ext cx="3750564" cy="2176187"/>
          </a:xfrm>
          <a:prstGeom prst="rect">
            <a:avLst/>
          </a:prstGeom>
        </p:spPr>
      </p:pic>
    </p:spTree>
    <p:extLst>
      <p:ext uri="{BB962C8B-B14F-4D97-AF65-F5344CB8AC3E}">
        <p14:creationId xmlns:p14="http://schemas.microsoft.com/office/powerpoint/2010/main" val="264064361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13A3-5B83-4B41-E776-EA97306388CE}"/>
              </a:ext>
            </a:extLst>
          </p:cNvPr>
          <p:cNvSpPr>
            <a:spLocks noGrp="1"/>
          </p:cNvSpPr>
          <p:nvPr>
            <p:ph type="title"/>
          </p:nvPr>
        </p:nvSpPr>
        <p:spPr/>
        <p:txBody>
          <a:bodyPr/>
          <a:lstStyle/>
          <a:p>
            <a:r>
              <a:rPr lang="en-US" dirty="0"/>
              <a:t>Warranty and Banks</a:t>
            </a:r>
          </a:p>
        </p:txBody>
      </p:sp>
      <p:sp>
        <p:nvSpPr>
          <p:cNvPr id="3" name="Content Placeholder 2">
            <a:extLst>
              <a:ext uri="{FF2B5EF4-FFF2-40B4-BE49-F238E27FC236}">
                <a16:creationId xmlns:a16="http://schemas.microsoft.com/office/drawing/2014/main" id="{20DED7B2-198D-6B2F-0BE6-1A60CA02B40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EBBE6525-5671-DEFC-94C4-5BC7B9BEF5AD}"/>
              </a:ext>
            </a:extLst>
          </p:cNvPr>
          <p:cNvSpPr>
            <a:spLocks noGrp="1"/>
          </p:cNvSpPr>
          <p:nvPr>
            <p:ph type="sldNum" sz="quarter" idx="12"/>
          </p:nvPr>
        </p:nvSpPr>
        <p:spPr/>
        <p:txBody>
          <a:bodyPr/>
          <a:lstStyle/>
          <a:p>
            <a:fld id="{EB241CD2-1E45-42A3-B213-66A034DF9A3B}" type="slidenum">
              <a:rPr lang="en-GB" smtClean="0"/>
              <a:t>203</a:t>
            </a:fld>
            <a:endParaRPr lang="en-GB" dirty="0"/>
          </a:p>
        </p:txBody>
      </p:sp>
      <p:pic>
        <p:nvPicPr>
          <p:cNvPr id="6" name="Picture 5">
            <a:extLst>
              <a:ext uri="{FF2B5EF4-FFF2-40B4-BE49-F238E27FC236}">
                <a16:creationId xmlns:a16="http://schemas.microsoft.com/office/drawing/2014/main" id="{15CE5806-8DA9-3740-A2A8-D73FA49E492C}"/>
              </a:ext>
            </a:extLst>
          </p:cNvPr>
          <p:cNvPicPr>
            <a:picLocks noChangeAspect="1"/>
          </p:cNvPicPr>
          <p:nvPr/>
        </p:nvPicPr>
        <p:blipFill>
          <a:blip r:embed="rId2"/>
          <a:stretch>
            <a:fillRect/>
          </a:stretch>
        </p:blipFill>
        <p:spPr>
          <a:xfrm>
            <a:off x="2466829" y="828682"/>
            <a:ext cx="7105796" cy="5826116"/>
          </a:xfrm>
          <a:prstGeom prst="rect">
            <a:avLst/>
          </a:prstGeom>
        </p:spPr>
      </p:pic>
    </p:spTree>
    <p:extLst>
      <p:ext uri="{BB962C8B-B14F-4D97-AF65-F5344CB8AC3E}">
        <p14:creationId xmlns:p14="http://schemas.microsoft.com/office/powerpoint/2010/main" val="300597133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06DC4-3FAD-328E-F167-9C3FBB6296E8}"/>
              </a:ext>
            </a:extLst>
          </p:cNvPr>
          <p:cNvSpPr>
            <a:spLocks noGrp="1"/>
          </p:cNvSpPr>
          <p:nvPr>
            <p:ph type="title"/>
          </p:nvPr>
        </p:nvSpPr>
        <p:spPr/>
        <p:txBody>
          <a:bodyPr/>
          <a:lstStyle/>
          <a:p>
            <a:r>
              <a:rPr lang="en-US" dirty="0"/>
              <a:t>Warranty Period and Maintenance</a:t>
            </a:r>
          </a:p>
        </p:txBody>
      </p:sp>
      <p:sp>
        <p:nvSpPr>
          <p:cNvPr id="3" name="Content Placeholder 2">
            <a:extLst>
              <a:ext uri="{FF2B5EF4-FFF2-40B4-BE49-F238E27FC236}">
                <a16:creationId xmlns:a16="http://schemas.microsoft.com/office/drawing/2014/main" id="{97E0D225-3E3C-ED21-DD1B-76C11040839C}"/>
              </a:ext>
            </a:extLst>
          </p:cNvPr>
          <p:cNvSpPr>
            <a:spLocks noGrp="1"/>
          </p:cNvSpPr>
          <p:nvPr>
            <p:ph idx="1"/>
          </p:nvPr>
        </p:nvSpPr>
        <p:spPr/>
        <p:txBody>
          <a:bodyPr>
            <a:normAutofit/>
          </a:bodyPr>
          <a:lstStyle/>
          <a:p>
            <a:r>
              <a:rPr lang="en-JM" dirty="0"/>
              <a:t>The performance of equipment during the warranty period can be affected by the manner in which maintenance is performed. </a:t>
            </a:r>
          </a:p>
          <a:p>
            <a:r>
              <a:rPr lang="en-JM" dirty="0"/>
              <a:t>This implies that maintenance should be performed and/or verified by the equipment supplier or the EPC contractor, so the suggestion cannot be made that the equipment is not working because of bad maintenance. </a:t>
            </a:r>
          </a:p>
          <a:p>
            <a:r>
              <a:rPr lang="en-JM" dirty="0"/>
              <a:t>If the equipment fails because of poor maintenance performed by another party, there can be disputes as to the reason for the failure. If there is a third-party maintenance provider, the contract will probably mandate that the supplier may </a:t>
            </a:r>
            <a:r>
              <a:rPr lang="en-US" dirty="0"/>
              <a:t>have the right to inspect all and confirm compliance with the maintenance.</a:t>
            </a:r>
          </a:p>
          <a:p>
            <a:endParaRPr lang="en-US" dirty="0"/>
          </a:p>
        </p:txBody>
      </p:sp>
      <p:sp>
        <p:nvSpPr>
          <p:cNvPr id="4" name="Slide Number Placeholder 3">
            <a:extLst>
              <a:ext uri="{FF2B5EF4-FFF2-40B4-BE49-F238E27FC236}">
                <a16:creationId xmlns:a16="http://schemas.microsoft.com/office/drawing/2014/main" id="{470A6EA0-1835-400D-B6EB-6D6776227603}"/>
              </a:ext>
            </a:extLst>
          </p:cNvPr>
          <p:cNvSpPr>
            <a:spLocks noGrp="1"/>
          </p:cNvSpPr>
          <p:nvPr>
            <p:ph type="sldNum" sz="quarter" idx="12"/>
          </p:nvPr>
        </p:nvSpPr>
        <p:spPr/>
        <p:txBody>
          <a:bodyPr/>
          <a:lstStyle/>
          <a:p>
            <a:fld id="{EB241CD2-1E45-42A3-B213-66A034DF9A3B}" type="slidenum">
              <a:rPr lang="en-GB" smtClean="0"/>
              <a:t>204</a:t>
            </a:fld>
            <a:endParaRPr lang="en-GB" dirty="0"/>
          </a:p>
        </p:txBody>
      </p:sp>
    </p:spTree>
    <p:extLst>
      <p:ext uri="{BB962C8B-B14F-4D97-AF65-F5344CB8AC3E}">
        <p14:creationId xmlns:p14="http://schemas.microsoft.com/office/powerpoint/2010/main" val="423511205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87CD1-A6C5-B01C-86FC-3EF686A66184}"/>
              </a:ext>
            </a:extLst>
          </p:cNvPr>
          <p:cNvSpPr>
            <a:spLocks noGrp="1"/>
          </p:cNvSpPr>
          <p:nvPr>
            <p:ph type="title"/>
          </p:nvPr>
        </p:nvSpPr>
        <p:spPr/>
        <p:txBody>
          <a:bodyPr/>
          <a:lstStyle/>
          <a:p>
            <a:r>
              <a:rPr lang="en-US" dirty="0"/>
              <a:t>Warranty Period versus Defects Period</a:t>
            </a:r>
          </a:p>
        </p:txBody>
      </p:sp>
      <p:sp>
        <p:nvSpPr>
          <p:cNvPr id="3" name="Content Placeholder 2">
            <a:extLst>
              <a:ext uri="{FF2B5EF4-FFF2-40B4-BE49-F238E27FC236}">
                <a16:creationId xmlns:a16="http://schemas.microsoft.com/office/drawing/2014/main" id="{FE100DA0-AB67-0F20-476E-909D83EF91C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BDB55CF0-75BD-5FDA-6955-0C287DC9EADC}"/>
              </a:ext>
            </a:extLst>
          </p:cNvPr>
          <p:cNvSpPr>
            <a:spLocks noGrp="1"/>
          </p:cNvSpPr>
          <p:nvPr>
            <p:ph type="sldNum" sz="quarter" idx="12"/>
          </p:nvPr>
        </p:nvSpPr>
        <p:spPr/>
        <p:txBody>
          <a:bodyPr/>
          <a:lstStyle/>
          <a:p>
            <a:fld id="{EB241CD2-1E45-42A3-B213-66A034DF9A3B}" type="slidenum">
              <a:rPr lang="en-GB" smtClean="0"/>
              <a:t>205</a:t>
            </a:fld>
            <a:endParaRPr lang="en-GB" dirty="0"/>
          </a:p>
        </p:txBody>
      </p:sp>
      <p:pic>
        <p:nvPicPr>
          <p:cNvPr id="6" name="Picture 5" descr="The text describes a document with two parts regarding warranties for photovoltaic (PV) modules: (A) indicates a mechanical warranty that lasts for ten years after the date of installation, and (B) mentions a performance warranty that is guaranteed alongside the PV modules.&#10;&#10;AI-generated content may be incorrect.">
            <a:extLst>
              <a:ext uri="{FF2B5EF4-FFF2-40B4-BE49-F238E27FC236}">
                <a16:creationId xmlns:a16="http://schemas.microsoft.com/office/drawing/2014/main" id="{ACE356BC-1834-93BA-761D-F5AD930BA036}"/>
              </a:ext>
            </a:extLst>
          </p:cNvPr>
          <p:cNvPicPr>
            <a:picLocks noChangeAspect="1"/>
          </p:cNvPicPr>
          <p:nvPr/>
        </p:nvPicPr>
        <p:blipFill>
          <a:blip r:embed="rId2"/>
          <a:stretch>
            <a:fillRect/>
          </a:stretch>
        </p:blipFill>
        <p:spPr>
          <a:xfrm>
            <a:off x="3083865" y="1722690"/>
            <a:ext cx="4362674" cy="1454225"/>
          </a:xfrm>
          <a:prstGeom prst="rect">
            <a:avLst/>
          </a:prstGeom>
        </p:spPr>
      </p:pic>
      <p:pic>
        <p:nvPicPr>
          <p:cNvPr id="10" name="Picture 9" descr="The document outlines the specified durations for mechanical warranties for different components: 25 years for modules, 25 years for mounting structures, 10 years for inverters, and 5 years for transformers and trackers.&#10;&#10;AI-generated content may be incorrect.">
            <a:extLst>
              <a:ext uri="{FF2B5EF4-FFF2-40B4-BE49-F238E27FC236}">
                <a16:creationId xmlns:a16="http://schemas.microsoft.com/office/drawing/2014/main" id="{35F8E62F-D187-9632-7FEE-A036920A31C6}"/>
              </a:ext>
            </a:extLst>
          </p:cNvPr>
          <p:cNvPicPr>
            <a:picLocks noChangeAspect="1"/>
          </p:cNvPicPr>
          <p:nvPr/>
        </p:nvPicPr>
        <p:blipFill>
          <a:blip r:embed="rId3"/>
          <a:stretch>
            <a:fillRect/>
          </a:stretch>
        </p:blipFill>
        <p:spPr>
          <a:xfrm>
            <a:off x="3377837" y="2945712"/>
            <a:ext cx="4229317" cy="2063856"/>
          </a:xfrm>
          <a:prstGeom prst="rect">
            <a:avLst/>
          </a:prstGeom>
        </p:spPr>
      </p:pic>
    </p:spTree>
    <p:extLst>
      <p:ext uri="{BB962C8B-B14F-4D97-AF65-F5344CB8AC3E}">
        <p14:creationId xmlns:p14="http://schemas.microsoft.com/office/powerpoint/2010/main" val="165539503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05209-CA7B-4192-8D88-F2F371CDBB94}"/>
              </a:ext>
            </a:extLst>
          </p:cNvPr>
          <p:cNvSpPr>
            <a:spLocks noGrp="1"/>
          </p:cNvSpPr>
          <p:nvPr>
            <p:ph type="title"/>
          </p:nvPr>
        </p:nvSpPr>
        <p:spPr/>
        <p:txBody>
          <a:bodyPr/>
          <a:lstStyle/>
          <a:p>
            <a:r>
              <a:rPr lang="en-029" dirty="0"/>
              <a:t>O&amp;M Contract Penalties and Incentives</a:t>
            </a:r>
          </a:p>
        </p:txBody>
      </p:sp>
      <p:pic>
        <p:nvPicPr>
          <p:cNvPr id="4" name="Content Placeholder 3">
            <a:extLst>
              <a:ext uri="{FF2B5EF4-FFF2-40B4-BE49-F238E27FC236}">
                <a16:creationId xmlns:a16="http://schemas.microsoft.com/office/drawing/2014/main" id="{6CE8C5E4-2873-4072-ABA9-38E7FF040B22}"/>
              </a:ext>
            </a:extLst>
          </p:cNvPr>
          <p:cNvPicPr>
            <a:picLocks noGrp="1" noChangeAspect="1"/>
          </p:cNvPicPr>
          <p:nvPr>
            <p:ph idx="1"/>
          </p:nvPr>
        </p:nvPicPr>
        <p:blipFill>
          <a:blip r:embed="rId2"/>
          <a:stretch>
            <a:fillRect/>
          </a:stretch>
        </p:blipFill>
        <p:spPr>
          <a:xfrm>
            <a:off x="1773766" y="1635278"/>
            <a:ext cx="8665635" cy="4079723"/>
          </a:xfrm>
          <a:prstGeom prst="rect">
            <a:avLst/>
          </a:prstGeom>
        </p:spPr>
      </p:pic>
    </p:spTree>
    <p:extLst>
      <p:ext uri="{BB962C8B-B14F-4D97-AF65-F5344CB8AC3E}">
        <p14:creationId xmlns:p14="http://schemas.microsoft.com/office/powerpoint/2010/main" val="290273721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25364-735C-2D89-6688-BB74FA84525D}"/>
              </a:ext>
            </a:extLst>
          </p:cNvPr>
          <p:cNvSpPr>
            <a:spLocks noGrp="1"/>
          </p:cNvSpPr>
          <p:nvPr>
            <p:ph type="ctrTitle"/>
          </p:nvPr>
        </p:nvSpPr>
        <p:spPr/>
        <p:txBody>
          <a:bodyPr/>
          <a:lstStyle/>
          <a:p>
            <a:r>
              <a:rPr lang="en-US" dirty="0"/>
              <a:t>Change Orders and Scope Changes</a:t>
            </a:r>
          </a:p>
        </p:txBody>
      </p:sp>
    </p:spTree>
    <p:extLst>
      <p:ext uri="{BB962C8B-B14F-4D97-AF65-F5344CB8AC3E}">
        <p14:creationId xmlns:p14="http://schemas.microsoft.com/office/powerpoint/2010/main" val="196097080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9D834-0EE8-4B9C-D02A-5C8F164E6AF3}"/>
              </a:ext>
            </a:extLst>
          </p:cNvPr>
          <p:cNvSpPr>
            <a:spLocks noGrp="1"/>
          </p:cNvSpPr>
          <p:nvPr>
            <p:ph type="title"/>
          </p:nvPr>
        </p:nvSpPr>
        <p:spPr/>
        <p:txBody>
          <a:bodyPr/>
          <a:lstStyle/>
          <a:p>
            <a:r>
              <a:rPr lang="en-US" dirty="0"/>
              <a:t>Change Orders </a:t>
            </a:r>
          </a:p>
        </p:txBody>
      </p:sp>
      <p:sp>
        <p:nvSpPr>
          <p:cNvPr id="3" name="Content Placeholder 2">
            <a:extLst>
              <a:ext uri="{FF2B5EF4-FFF2-40B4-BE49-F238E27FC236}">
                <a16:creationId xmlns:a16="http://schemas.microsoft.com/office/drawing/2014/main" id="{E4491532-AD85-507F-4011-35766A3590EE}"/>
              </a:ext>
            </a:extLst>
          </p:cNvPr>
          <p:cNvSpPr>
            <a:spLocks noGrp="1"/>
          </p:cNvSpPr>
          <p:nvPr>
            <p:ph idx="1"/>
          </p:nvPr>
        </p:nvSpPr>
        <p:spPr/>
        <p:txBody>
          <a:bodyPr/>
          <a:lstStyle/>
          <a:p>
            <a:r>
              <a:rPr lang="en-US" dirty="0"/>
              <a:t>Change orders formalize modifications triggered by design errors, unforeseen site conditions, owner-requested additions, material substitutions, or regulatory changes discovered after signing. </a:t>
            </a:r>
          </a:p>
          <a:p>
            <a:r>
              <a:rPr lang="en-US" dirty="0"/>
              <a:t>Change Orders are legally binding documents. </a:t>
            </a:r>
          </a:p>
          <a:p>
            <a:r>
              <a:rPr lang="en-JM" dirty="0"/>
              <a:t>To limit the negative effects from cost over-runs in both the construction period and the  operation period coming  from change orders, the original writing of the contract is essential.</a:t>
            </a:r>
            <a:endParaRPr lang="en-US" dirty="0"/>
          </a:p>
          <a:p>
            <a:r>
              <a:rPr lang="en-US" dirty="0"/>
              <a:t>Reason for the required change</a:t>
            </a:r>
          </a:p>
          <a:p>
            <a:pPr lvl="1"/>
            <a:r>
              <a:rPr lang="en-US" dirty="0"/>
              <a:t>Investor</a:t>
            </a:r>
          </a:p>
          <a:p>
            <a:pPr lvl="1"/>
            <a:r>
              <a:rPr lang="en-US" dirty="0"/>
              <a:t>Force Majure</a:t>
            </a:r>
          </a:p>
          <a:p>
            <a:pPr lvl="1"/>
            <a:r>
              <a:rPr lang="en-US" dirty="0"/>
              <a:t>Regulation</a:t>
            </a:r>
          </a:p>
        </p:txBody>
      </p:sp>
      <p:sp>
        <p:nvSpPr>
          <p:cNvPr id="4" name="Slide Number Placeholder 3">
            <a:extLst>
              <a:ext uri="{FF2B5EF4-FFF2-40B4-BE49-F238E27FC236}">
                <a16:creationId xmlns:a16="http://schemas.microsoft.com/office/drawing/2014/main" id="{F9045665-3225-B5C8-B7B8-55AB6C5975EA}"/>
              </a:ext>
            </a:extLst>
          </p:cNvPr>
          <p:cNvSpPr>
            <a:spLocks noGrp="1"/>
          </p:cNvSpPr>
          <p:nvPr>
            <p:ph type="sldNum" sz="quarter" idx="12"/>
          </p:nvPr>
        </p:nvSpPr>
        <p:spPr/>
        <p:txBody>
          <a:bodyPr/>
          <a:lstStyle/>
          <a:p>
            <a:fld id="{EB241CD2-1E45-42A3-B213-66A034DF9A3B}" type="slidenum">
              <a:rPr lang="en-GB" smtClean="0"/>
              <a:t>208</a:t>
            </a:fld>
            <a:endParaRPr lang="en-GB" dirty="0"/>
          </a:p>
        </p:txBody>
      </p:sp>
      <p:pic>
        <p:nvPicPr>
          <p:cNvPr id="6" name="Picture 5" descr="The diagram illustrates the interconnected factors that lead to scope changes, including quality formation, information, budget, and resource changes.&#10;&#10;AI-generated content may be incorrect.">
            <a:extLst>
              <a:ext uri="{FF2B5EF4-FFF2-40B4-BE49-F238E27FC236}">
                <a16:creationId xmlns:a16="http://schemas.microsoft.com/office/drawing/2014/main" id="{55EFCC73-6640-ADE6-0EA9-31A18736500B}"/>
              </a:ext>
            </a:extLst>
          </p:cNvPr>
          <p:cNvPicPr>
            <a:picLocks noChangeAspect="1"/>
          </p:cNvPicPr>
          <p:nvPr/>
        </p:nvPicPr>
        <p:blipFill>
          <a:blip r:embed="rId2"/>
          <a:stretch>
            <a:fillRect/>
          </a:stretch>
        </p:blipFill>
        <p:spPr>
          <a:xfrm>
            <a:off x="8251430" y="3745781"/>
            <a:ext cx="2999036" cy="1902544"/>
          </a:xfrm>
          <a:prstGeom prst="rect">
            <a:avLst/>
          </a:prstGeom>
        </p:spPr>
      </p:pic>
      <p:pic>
        <p:nvPicPr>
          <p:cNvPr id="8" name="Picture 7" descr="The image illustrates a comparison between a clear and unclear scope for a project, highlighting the difference between predictable and unpredictable costs, including elements like furnace, ductwork, and an 5-ton AHU.&#10;&#10;AI-generated content may be incorrect.">
            <a:extLst>
              <a:ext uri="{FF2B5EF4-FFF2-40B4-BE49-F238E27FC236}">
                <a16:creationId xmlns:a16="http://schemas.microsoft.com/office/drawing/2014/main" id="{A5F66027-75F4-8790-2FA5-23B7310C6E43}"/>
              </a:ext>
            </a:extLst>
          </p:cNvPr>
          <p:cNvPicPr>
            <a:picLocks noChangeAspect="1"/>
          </p:cNvPicPr>
          <p:nvPr/>
        </p:nvPicPr>
        <p:blipFill>
          <a:blip r:embed="rId3"/>
          <a:stretch>
            <a:fillRect/>
          </a:stretch>
        </p:blipFill>
        <p:spPr>
          <a:xfrm>
            <a:off x="4949983" y="3685033"/>
            <a:ext cx="2902465" cy="2118798"/>
          </a:xfrm>
          <a:prstGeom prst="rect">
            <a:avLst/>
          </a:prstGeom>
          <a:noFill/>
        </p:spPr>
      </p:pic>
    </p:spTree>
    <p:extLst>
      <p:ext uri="{BB962C8B-B14F-4D97-AF65-F5344CB8AC3E}">
        <p14:creationId xmlns:p14="http://schemas.microsoft.com/office/powerpoint/2010/main" val="3679346646"/>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0DB14-D581-AB0E-E024-EF21F0884E63}"/>
              </a:ext>
            </a:extLst>
          </p:cNvPr>
          <p:cNvSpPr>
            <a:spLocks noGrp="1"/>
          </p:cNvSpPr>
          <p:nvPr>
            <p:ph type="title"/>
          </p:nvPr>
        </p:nvSpPr>
        <p:spPr>
          <a:xfrm>
            <a:off x="266700" y="203202"/>
            <a:ext cx="10141656" cy="654049"/>
          </a:xfrm>
        </p:spPr>
        <p:txBody>
          <a:bodyPr anchor="ctr">
            <a:normAutofit/>
          </a:bodyPr>
          <a:lstStyle/>
          <a:p>
            <a:r>
              <a:rPr lang="en-US" dirty="0"/>
              <a:t>Aspects of Change Orders</a:t>
            </a:r>
          </a:p>
        </p:txBody>
      </p:sp>
      <p:sp>
        <p:nvSpPr>
          <p:cNvPr id="3" name="Content Placeholder 2">
            <a:extLst>
              <a:ext uri="{FF2B5EF4-FFF2-40B4-BE49-F238E27FC236}">
                <a16:creationId xmlns:a16="http://schemas.microsoft.com/office/drawing/2014/main" id="{31C14715-C4D0-5163-56AD-AA3D1BB50958}"/>
              </a:ext>
            </a:extLst>
          </p:cNvPr>
          <p:cNvSpPr>
            <a:spLocks noGrp="1"/>
          </p:cNvSpPr>
          <p:nvPr>
            <p:ph sz="half" idx="1"/>
          </p:nvPr>
        </p:nvSpPr>
        <p:spPr>
          <a:xfrm>
            <a:off x="317499" y="1285874"/>
            <a:ext cx="11003643" cy="4810125"/>
          </a:xfrm>
        </p:spPr>
        <p:txBody>
          <a:bodyPr>
            <a:normAutofit/>
          </a:bodyPr>
          <a:lstStyle/>
          <a:p>
            <a:pPr marL="457200" lvl="0" indent="-457200">
              <a:buFont typeface="+mj-lt"/>
              <a:buAutoNum type="arabicPeriod"/>
            </a:pPr>
            <a:r>
              <a:rPr lang="en-JM" sz="1800" dirty="0"/>
              <a:t>Defining whether a contract change or a legitimate  change order actually exists, allowing for the fact that not every owner request is a change order. This means that normal contract changes without changing price and the scope that is clearly included does not warrant a change order no matter how the owner frames the request.</a:t>
            </a:r>
            <a:endParaRPr lang="en-US" sz="1800" dirty="0"/>
          </a:p>
          <a:p>
            <a:pPr marL="457200" lvl="0" indent="-457200">
              <a:buFont typeface="+mj-lt"/>
              <a:buAutoNum type="arabicPeriod"/>
            </a:pPr>
            <a:r>
              <a:rPr lang="en-JM" sz="1800" dirty="0"/>
              <a:t>Defining which party determines whether a change order exists, for example after writing a request, is it supplier alone that determines that the request is a change order or is the request part of the overall commitment to construct or operate the facility.</a:t>
            </a:r>
            <a:endParaRPr lang="en-US" sz="1800" dirty="0"/>
          </a:p>
          <a:p>
            <a:pPr marL="457200" lvl="0" indent="-457200">
              <a:buFont typeface="+mj-lt"/>
              <a:buAutoNum type="arabicPeriod"/>
            </a:pPr>
            <a:r>
              <a:rPr lang="en-JM" sz="1800" dirty="0"/>
              <a:t>Defining the scope of work is after a change order is received and whether the  scope of work can be subject to discussion,  or is it only the supplier who can estimate the work involved as a result of the change order. </a:t>
            </a:r>
            <a:endParaRPr lang="en-US" sz="1800" dirty="0"/>
          </a:p>
          <a:p>
            <a:pPr marL="457200" lvl="0" indent="-457200">
              <a:buFont typeface="+mj-lt"/>
              <a:buAutoNum type="arabicPeriod"/>
            </a:pPr>
            <a:r>
              <a:rPr lang="en-JM" sz="1800" dirty="0"/>
              <a:t>Defining with the right pricing method when a change order is defined. </a:t>
            </a:r>
            <a:r>
              <a:rPr lang="en-US" sz="1800" dirty="0"/>
              <a:t>Change orders can be priced using: (1) lump sum (a fixed price for a defined scope); (2) unit pricing (cost per measurable unit of work), (3) time and materials (actual labor and material costs plus markups), (4) subcontractor cost plus a markup; or (5) a market test. </a:t>
            </a:r>
          </a:p>
          <a:p>
            <a:pPr marL="457200" indent="-457200">
              <a:buFont typeface="+mj-lt"/>
              <a:buAutoNum type="arabicPeriod"/>
            </a:pPr>
            <a:r>
              <a:rPr lang="en-US" sz="1800" dirty="0"/>
              <a:t>The amounts charged for a change order can vary depending on what caused the change order including purchaser requested  changes,  force majeure or a change law. </a:t>
            </a:r>
          </a:p>
        </p:txBody>
      </p:sp>
      <p:sp>
        <p:nvSpPr>
          <p:cNvPr id="4" name="Slide Number Placeholder 3">
            <a:extLst>
              <a:ext uri="{FF2B5EF4-FFF2-40B4-BE49-F238E27FC236}">
                <a16:creationId xmlns:a16="http://schemas.microsoft.com/office/drawing/2014/main" id="{FCA80F58-0A7F-18CB-B04D-A19A7E2B6F83}"/>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209</a:t>
            </a:fld>
            <a:endParaRPr lang="en-GB"/>
          </a:p>
        </p:txBody>
      </p:sp>
    </p:spTree>
    <p:extLst>
      <p:ext uri="{BB962C8B-B14F-4D97-AF65-F5344CB8AC3E}">
        <p14:creationId xmlns:p14="http://schemas.microsoft.com/office/powerpoint/2010/main" val="105619419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A4CB1-9B49-0132-499A-E2CDD94C733E}"/>
              </a:ext>
            </a:extLst>
          </p:cNvPr>
          <p:cNvSpPr>
            <a:spLocks noGrp="1"/>
          </p:cNvSpPr>
          <p:nvPr>
            <p:ph type="title"/>
          </p:nvPr>
        </p:nvSpPr>
        <p:spPr/>
        <p:txBody>
          <a:bodyPr>
            <a:normAutofit fontScale="90000"/>
          </a:bodyPr>
          <a:lstStyle/>
          <a:p>
            <a:r>
              <a:rPr lang="en-US" dirty="0"/>
              <a:t>Example of Pricing For Change Orders (Disguised Name) – What do you think about 30%</a:t>
            </a:r>
          </a:p>
        </p:txBody>
      </p:sp>
      <p:sp>
        <p:nvSpPr>
          <p:cNvPr id="3" name="Content Placeholder 2">
            <a:extLst>
              <a:ext uri="{FF2B5EF4-FFF2-40B4-BE49-F238E27FC236}">
                <a16:creationId xmlns:a16="http://schemas.microsoft.com/office/drawing/2014/main" id="{CB4410EB-D3B5-4974-C0A1-24386BB7BDB8}"/>
              </a:ext>
            </a:extLst>
          </p:cNvPr>
          <p:cNvSpPr>
            <a:spLocks noGrp="1"/>
          </p:cNvSpPr>
          <p:nvPr>
            <p:ph idx="1"/>
          </p:nvPr>
        </p:nvSpPr>
        <p:spPr/>
        <p:txBody>
          <a:bodyPr>
            <a:normAutofit/>
          </a:bodyPr>
          <a:lstStyle/>
          <a:p>
            <a:pPr lvl="0"/>
            <a:r>
              <a:rPr lang="en-US" dirty="0"/>
              <a:t>When Purchaser is entitled to a Scope Change Order, then Taylor Swift may provide Purchaser with its proposed adjustments in writing, together with such estimates, calculations and other data as may be reasonably required by Purchaser to evaluate such proposal. Unless otherwise agreed by Purchaser and Swift in writing, proposed adjustments to the Contract Price shall be on a fixed-price basis. </a:t>
            </a:r>
          </a:p>
          <a:p>
            <a:pPr lvl="0"/>
            <a:r>
              <a:rPr lang="en-US" dirty="0"/>
              <a:t>Any services, including engineering services and project management, provided by Taylor Swift, but not including the cost of components and materials, shall be charged at Taylor Swifts’ standard rates in effect at the time of the performance of such services; and</a:t>
            </a:r>
          </a:p>
          <a:p>
            <a:pPr lvl="0"/>
            <a:r>
              <a:rPr lang="en-US" dirty="0"/>
              <a:t>Engineering and other services and repairs provided by any Subcontractor shall be charged at Taylor Swifts’ actual direct cost, plus thirty percent (30%); and </a:t>
            </a:r>
          </a:p>
          <a:p>
            <a:pPr lvl="0"/>
            <a:r>
              <a:rPr lang="en-US" dirty="0"/>
              <a:t>Components, equipment or materials for the Unit manufactured by or for Taylor Swift shall be charged at the then current market price for such components, equipment or materials; and</a:t>
            </a:r>
          </a:p>
          <a:p>
            <a:pPr lvl="0"/>
            <a:r>
              <a:rPr lang="en-US" dirty="0"/>
              <a:t>Any components, equipment or materials not covered by subsection (c) above shall be charged at Taylor Swifts’ actual direct cost, plus thirty percent (30%). </a:t>
            </a:r>
          </a:p>
          <a:p>
            <a:endParaRPr lang="en-US" dirty="0"/>
          </a:p>
        </p:txBody>
      </p:sp>
      <p:sp>
        <p:nvSpPr>
          <p:cNvPr id="4" name="Slide Number Placeholder 3">
            <a:extLst>
              <a:ext uri="{FF2B5EF4-FFF2-40B4-BE49-F238E27FC236}">
                <a16:creationId xmlns:a16="http://schemas.microsoft.com/office/drawing/2014/main" id="{78CE91E3-978A-53DE-D11D-32098382F6ED}"/>
              </a:ext>
            </a:extLst>
          </p:cNvPr>
          <p:cNvSpPr>
            <a:spLocks noGrp="1"/>
          </p:cNvSpPr>
          <p:nvPr>
            <p:ph type="sldNum" sz="quarter" idx="12"/>
          </p:nvPr>
        </p:nvSpPr>
        <p:spPr/>
        <p:txBody>
          <a:bodyPr/>
          <a:lstStyle/>
          <a:p>
            <a:fld id="{EB241CD2-1E45-42A3-B213-66A034DF9A3B}" type="slidenum">
              <a:rPr lang="en-GB" smtClean="0"/>
              <a:t>210</a:t>
            </a:fld>
            <a:endParaRPr lang="en-GB" dirty="0"/>
          </a:p>
        </p:txBody>
      </p:sp>
    </p:spTree>
    <p:extLst>
      <p:ext uri="{BB962C8B-B14F-4D97-AF65-F5344CB8AC3E}">
        <p14:creationId xmlns:p14="http://schemas.microsoft.com/office/powerpoint/2010/main" val="343515320"/>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234DE8-D56F-12B3-46CA-CFCA9C3FAC38}"/>
              </a:ext>
            </a:extLst>
          </p:cNvPr>
          <p:cNvSpPr>
            <a:spLocks noGrp="1"/>
          </p:cNvSpPr>
          <p:nvPr>
            <p:ph type="title"/>
          </p:nvPr>
        </p:nvSpPr>
        <p:spPr/>
        <p:txBody>
          <a:bodyPr/>
          <a:lstStyle/>
          <a:p>
            <a:r>
              <a:rPr lang="en-US" dirty="0"/>
              <a:t>UK Lock in Hospital</a:t>
            </a:r>
          </a:p>
        </p:txBody>
      </p:sp>
      <p:sp>
        <p:nvSpPr>
          <p:cNvPr id="3" name="Content Placeholder 2">
            <a:extLst>
              <a:ext uri="{FF2B5EF4-FFF2-40B4-BE49-F238E27FC236}">
                <a16:creationId xmlns:a16="http://schemas.microsoft.com/office/drawing/2014/main" id="{CFF6FBBD-772B-CFE2-23C1-A6446DA053C9}"/>
              </a:ext>
            </a:extLst>
          </p:cNvPr>
          <p:cNvSpPr>
            <a:spLocks noGrp="1"/>
          </p:cNvSpPr>
          <p:nvPr>
            <p:ph idx="1"/>
          </p:nvPr>
        </p:nvSpPr>
        <p:spPr/>
        <p:txBody>
          <a:bodyPr>
            <a:normAutofit lnSpcReduction="10000"/>
          </a:bodyPr>
          <a:lstStyle/>
          <a:p>
            <a:pPr algn="l"/>
            <a:r>
              <a:rPr lang="en-US" dirty="0"/>
              <a:t>Ultimately over the long period of a project finance contract a lot of things will change, and the general idea of change orders and other contract elements is that some flexibility is desirable.</a:t>
            </a:r>
          </a:p>
          <a:p>
            <a:pPr algn="l"/>
            <a:r>
              <a:rPr lang="en-US" dirty="0"/>
              <a:t>A case that illustrates this is change orders for a project financed hospital in the UK named t</a:t>
            </a:r>
            <a:r>
              <a:rPr lang="en-JM" dirty="0"/>
              <a:t>he Royal Blackburn Hospital. </a:t>
            </a:r>
          </a:p>
          <a:p>
            <a:pPr algn="l"/>
            <a:r>
              <a:rPr lang="en-US" dirty="0"/>
              <a:t>The private hospital named had a </a:t>
            </a:r>
            <a:r>
              <a:rPr lang="en-JM" dirty="0"/>
              <a:t> 30-year maintenance contract as well  as the finance contract. </a:t>
            </a:r>
          </a:p>
          <a:p>
            <a:pPr algn="l"/>
            <a:r>
              <a:rPr lang="en-JM" dirty="0"/>
              <a:t>Under the maintenance contract, the hospital was billed £486.54 to change a single door lock and £47.48 just to cut a single replacement key which must have been associated with some language in the contract. </a:t>
            </a:r>
          </a:p>
          <a:p>
            <a:pPr algn="l"/>
            <a:r>
              <a:rPr lang="en-JM" dirty="0"/>
              <a:t>The contractor  also billed the hospital £398.30 just to fit a standard wall connection (like a socket for electricity). </a:t>
            </a:r>
          </a:p>
          <a:p>
            <a:pPr algn="l"/>
            <a:r>
              <a:rPr lang="en-JM" dirty="0"/>
              <a:t>By comparison, at another hospital, changing a lock cost £15.09. </a:t>
            </a:r>
          </a:p>
          <a:p>
            <a:pPr algn="l"/>
            <a:r>
              <a:rPr lang="en-JM" dirty="0"/>
              <a:t>This change order caused a scandal and the negative press ultimately cost a lot more than the lock. "The public sector has allowed itself to be taken for a ride ... changes during a 25- to 30-year PFI contract are inevitable, but they should not be costing the taxpayer an arm and a leg.</a:t>
            </a:r>
            <a:r>
              <a:rPr lang="en-US" dirty="0"/>
              <a:t>.</a:t>
            </a:r>
          </a:p>
          <a:p>
            <a:pPr algn="l"/>
            <a:endParaRPr lang="en-US" dirty="0"/>
          </a:p>
        </p:txBody>
      </p:sp>
      <p:sp>
        <p:nvSpPr>
          <p:cNvPr id="4" name="Slide Number Placeholder 3">
            <a:extLst>
              <a:ext uri="{FF2B5EF4-FFF2-40B4-BE49-F238E27FC236}">
                <a16:creationId xmlns:a16="http://schemas.microsoft.com/office/drawing/2014/main" id="{817154AC-F617-85DD-3402-2189B2732FAB}"/>
              </a:ext>
            </a:extLst>
          </p:cNvPr>
          <p:cNvSpPr>
            <a:spLocks noGrp="1"/>
          </p:cNvSpPr>
          <p:nvPr>
            <p:ph type="sldNum" sz="quarter" idx="12"/>
          </p:nvPr>
        </p:nvSpPr>
        <p:spPr/>
        <p:txBody>
          <a:bodyPr/>
          <a:lstStyle/>
          <a:p>
            <a:fld id="{EB241CD2-1E45-42A3-B213-66A034DF9A3B}" type="slidenum">
              <a:rPr lang="en-GB" smtClean="0"/>
              <a:t>211</a:t>
            </a:fld>
            <a:endParaRPr lang="en-GB" dirty="0"/>
          </a:p>
        </p:txBody>
      </p:sp>
      <p:sp>
        <p:nvSpPr>
          <p:cNvPr id="8" name="Google Shape;85;p13">
            <a:extLst>
              <a:ext uri="{FF2B5EF4-FFF2-40B4-BE49-F238E27FC236}">
                <a16:creationId xmlns:a16="http://schemas.microsoft.com/office/drawing/2014/main" id="{D2474F28-CCA2-DFB8-B016-134A6D271677}"/>
              </a:ext>
            </a:extLst>
          </p:cNvPr>
          <p:cNvSpPr txBox="1"/>
          <p:nvPr/>
        </p:nvSpPr>
        <p:spPr>
          <a:xfrm>
            <a:off x="5715000" y="353254"/>
            <a:ext cx="2926080" cy="460126"/>
          </a:xfrm>
          <a:prstGeom prst="rect">
            <a:avLst/>
          </a:prstGeom>
          <a:solidFill>
            <a:schemeClr val="tx1"/>
          </a:solid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None/>
            </a:pPr>
            <a:r>
              <a:rPr lang="en-US" sz="1300" b="1" i="0" u="none" strike="noStrike" cap="none" dirty="0">
                <a:solidFill>
                  <a:srgbClr val="F8FAFC"/>
                </a:solidFill>
                <a:latin typeface="Poppins"/>
                <a:ea typeface="Poppins"/>
                <a:cs typeface="Poppins"/>
                <a:sym typeface="Poppins"/>
              </a:rPr>
              <a:t>Anatomy of a Failed PPP: </a:t>
            </a:r>
            <a:br>
              <a:rPr lang="en-US" sz="1300" b="0" i="0" u="none" strike="noStrike" cap="none" dirty="0">
                <a:solidFill>
                  <a:schemeClr val="dk1"/>
                </a:solidFill>
                <a:latin typeface="Calibri"/>
                <a:ea typeface="Calibri"/>
                <a:cs typeface="Calibri"/>
                <a:sym typeface="Calibri"/>
              </a:rPr>
            </a:br>
            <a:r>
              <a:rPr lang="en-US" sz="1300" b="1" i="0" u="none" strike="noStrike" cap="none" dirty="0">
                <a:solidFill>
                  <a:srgbClr val="F8FAFC"/>
                </a:solidFill>
                <a:latin typeface="Poppins"/>
                <a:ea typeface="Poppins"/>
                <a:cs typeface="Poppins"/>
                <a:sym typeface="Poppins"/>
              </a:rPr>
              <a:t> The </a:t>
            </a:r>
            <a:r>
              <a:rPr lang="en-US" sz="1300" b="1" i="0" u="none" strike="noStrike" cap="none" dirty="0">
                <a:solidFill>
                  <a:srgbClr val="06B6D4"/>
                </a:solidFill>
                <a:latin typeface="Poppins"/>
                <a:ea typeface="Poppins"/>
                <a:cs typeface="Poppins"/>
                <a:sym typeface="Poppins"/>
              </a:rPr>
              <a:t>Blackburn Hospital PFI</a:t>
            </a:r>
            <a:endParaRPr sz="1300" dirty="0"/>
          </a:p>
        </p:txBody>
      </p:sp>
    </p:spTree>
    <p:extLst>
      <p:ext uri="{BB962C8B-B14F-4D97-AF65-F5344CB8AC3E}">
        <p14:creationId xmlns:p14="http://schemas.microsoft.com/office/powerpoint/2010/main" val="374404656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3"/>
          <p:cNvSpPr txBox="1"/>
          <p:nvPr/>
        </p:nvSpPr>
        <p:spPr>
          <a:xfrm>
            <a:off x="2382393" y="1021550"/>
            <a:ext cx="7063359" cy="2229841"/>
          </a:xfrm>
          <a:prstGeom prst="rect">
            <a:avLst/>
          </a:prstGeom>
          <a:solidFill>
            <a:schemeClr val="tx1"/>
          </a:solidFill>
          <a:ln>
            <a:noFill/>
          </a:ln>
        </p:spPr>
        <p:txBody>
          <a:bodyPr spcFirstLastPara="1" wrap="square" lIns="0" tIns="0" rIns="0" bIns="0" anchor="t" anchorCtr="0">
            <a:spAutoFit/>
          </a:bodyPr>
          <a:lstStyle/>
          <a:p>
            <a:pPr marL="0" marR="0" lvl="0" indent="0" algn="ctr" rtl="0">
              <a:lnSpc>
                <a:spcPct val="115000"/>
              </a:lnSpc>
              <a:spcBef>
                <a:spcPts val="0"/>
              </a:spcBef>
              <a:spcAft>
                <a:spcPts val="0"/>
              </a:spcAft>
              <a:buNone/>
            </a:pPr>
            <a:r>
              <a:rPr lang="en-US" sz="4200" b="1" i="0" u="none" strike="noStrike" cap="none" dirty="0">
                <a:solidFill>
                  <a:srgbClr val="F8FAFC"/>
                </a:solidFill>
                <a:latin typeface="Poppins"/>
                <a:ea typeface="Poppins"/>
                <a:cs typeface="Poppins"/>
                <a:sym typeface="Poppins"/>
              </a:rPr>
              <a:t>Anatomy of a Failed PPP: </a:t>
            </a:r>
            <a:br>
              <a:rPr lang="en-US" sz="1800" b="0" i="0" u="none" strike="noStrike" cap="none" dirty="0">
                <a:solidFill>
                  <a:schemeClr val="dk1"/>
                </a:solidFill>
                <a:latin typeface="Calibri"/>
                <a:ea typeface="Calibri"/>
                <a:cs typeface="Calibri"/>
                <a:sym typeface="Calibri"/>
              </a:rPr>
            </a:br>
            <a:r>
              <a:rPr lang="en-US" sz="4200" b="1" i="0" u="none" strike="noStrike" cap="none" dirty="0">
                <a:solidFill>
                  <a:srgbClr val="F8FAFC"/>
                </a:solidFill>
                <a:latin typeface="Poppins"/>
                <a:ea typeface="Poppins"/>
                <a:cs typeface="Poppins"/>
                <a:sym typeface="Poppins"/>
              </a:rPr>
              <a:t> The </a:t>
            </a:r>
            <a:r>
              <a:rPr lang="en-US" sz="4200" b="1" i="0" u="none" strike="noStrike" cap="none" dirty="0">
                <a:solidFill>
                  <a:srgbClr val="06B6D4"/>
                </a:solidFill>
                <a:latin typeface="Poppins"/>
                <a:ea typeface="Poppins"/>
                <a:cs typeface="Poppins"/>
                <a:sym typeface="Poppins"/>
              </a:rPr>
              <a:t>Blackburn Hospital PFI</a:t>
            </a:r>
            <a:endParaRPr dirty="0"/>
          </a:p>
        </p:txBody>
      </p:sp>
      <p:sp>
        <p:nvSpPr>
          <p:cNvPr id="86" name="Google Shape;86;p13"/>
          <p:cNvSpPr txBox="1"/>
          <p:nvPr/>
        </p:nvSpPr>
        <p:spPr>
          <a:xfrm>
            <a:off x="2592705" y="5117883"/>
            <a:ext cx="7143750" cy="857250"/>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1500" b="0" i="0" u="none" strike="noStrike" cap="none" dirty="0">
                <a:solidFill>
                  <a:srgbClr val="94A3B8"/>
                </a:solidFill>
                <a:latin typeface="Lato"/>
                <a:ea typeface="Lato"/>
                <a:cs typeface="Lato"/>
                <a:sym typeface="Lato"/>
              </a:rPr>
              <a:t>A detailed case study exploring cost inefficiencies, structural rigidity, safety concerns, and the ultimate obsolescence of early 2000s Private Finance Initiative models in the NHS.</a:t>
            </a:r>
            <a:endParaRPr dirty="0"/>
          </a:p>
        </p:txBody>
      </p:sp>
      <p:sp>
        <p:nvSpPr>
          <p:cNvPr id="87" name="Google Shape;87;p13"/>
          <p:cNvSpPr/>
          <p:nvPr/>
        </p:nvSpPr>
        <p:spPr>
          <a:xfrm>
            <a:off x="5524500" y="4737645"/>
            <a:ext cx="1143000" cy="38100"/>
          </a:xfrm>
          <a:prstGeom prst="roundRect">
            <a:avLst>
              <a:gd name="adj" fmla="val 50000"/>
            </a:avLst>
          </a:prstGeom>
          <a:solidFill>
            <a:srgbClr val="06B6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01700486"/>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1" name="Google Shape;111;p15" descr="image.png"/>
          <p:cNvPicPr preferRelativeResize="0"/>
          <p:nvPr/>
        </p:nvPicPr>
        <p:blipFill rotWithShape="1">
          <a:blip r:embed="rId3">
            <a:alphaModFix/>
          </a:blip>
          <a:srcRect/>
          <a:stretch/>
        </p:blipFill>
        <p:spPr>
          <a:xfrm>
            <a:off x="762000" y="2670720"/>
            <a:ext cx="4800600" cy="2152650"/>
          </a:xfrm>
          <a:prstGeom prst="rect">
            <a:avLst/>
          </a:prstGeom>
          <a:noFill/>
          <a:ln>
            <a:noFill/>
          </a:ln>
        </p:spPr>
      </p:pic>
      <p:sp>
        <p:nvSpPr>
          <p:cNvPr id="112" name="Google Shape;112;p15"/>
          <p:cNvSpPr txBox="1"/>
          <p:nvPr/>
        </p:nvSpPr>
        <p:spPr>
          <a:xfrm>
            <a:off x="1785937" y="3061245"/>
            <a:ext cx="2752725" cy="104775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8250" b="1" i="0" u="none" strike="noStrike" cap="none">
                <a:solidFill>
                  <a:srgbClr val="06B6D4"/>
                </a:solidFill>
                <a:latin typeface="Poppins"/>
                <a:ea typeface="Poppins"/>
                <a:cs typeface="Poppins"/>
                <a:sym typeface="Poppins"/>
              </a:rPr>
              <a:t>£486</a:t>
            </a:r>
            <a:endParaRPr/>
          </a:p>
        </p:txBody>
      </p:sp>
      <p:sp>
        <p:nvSpPr>
          <p:cNvPr id="113" name="Google Shape;113;p15"/>
          <p:cNvSpPr txBox="1"/>
          <p:nvPr/>
        </p:nvSpPr>
        <p:spPr>
          <a:xfrm>
            <a:off x="1533525" y="4204245"/>
            <a:ext cx="3257550" cy="228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500" b="0" i="0" u="none" strike="noStrike" cap="none">
                <a:solidFill>
                  <a:srgbClr val="E2E8F0"/>
                </a:solidFill>
                <a:latin typeface="Lato"/>
                <a:ea typeface="Lato"/>
                <a:cs typeface="Lato"/>
                <a:sym typeface="Lato"/>
              </a:rPr>
              <a:t>COST TO CHANGE A SINGLE LOCK</a:t>
            </a:r>
            <a:endParaRPr/>
          </a:p>
        </p:txBody>
      </p:sp>
      <p:sp>
        <p:nvSpPr>
          <p:cNvPr id="114" name="Google Shape;114;p15"/>
          <p:cNvSpPr txBox="1"/>
          <p:nvPr/>
        </p:nvSpPr>
        <p:spPr>
          <a:xfrm>
            <a:off x="5943600" y="2513558"/>
            <a:ext cx="6160770" cy="400050"/>
          </a:xfrm>
          <a:prstGeom prst="rect">
            <a:avLst/>
          </a:prstGeom>
          <a:solidFill>
            <a:schemeClr val="tx1"/>
          </a:solid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1" i="0" u="none" strike="noStrike" cap="none" dirty="0">
                <a:solidFill>
                  <a:srgbClr val="F1F5F9"/>
                </a:solidFill>
                <a:latin typeface="Poppins"/>
                <a:ea typeface="Poppins"/>
                <a:cs typeface="Poppins"/>
                <a:sym typeface="Poppins"/>
              </a:rPr>
              <a:t>The "Key and Lock" Scandal</a:t>
            </a:r>
            <a:endParaRPr dirty="0"/>
          </a:p>
        </p:txBody>
      </p:sp>
      <p:sp>
        <p:nvSpPr>
          <p:cNvPr id="115" name="Google Shape;115;p15"/>
          <p:cNvSpPr txBox="1"/>
          <p:nvPr/>
        </p:nvSpPr>
        <p:spPr>
          <a:xfrm>
            <a:off x="5797296" y="3056483"/>
            <a:ext cx="6013704" cy="934871"/>
          </a:xfrm>
          <a:prstGeom prst="rect">
            <a:avLst/>
          </a:prstGeom>
          <a:solidFill>
            <a:schemeClr val="tx1"/>
          </a:solid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a:solidFill>
                  <a:srgbClr val="94A3B8"/>
                </a:solidFill>
                <a:latin typeface="Lato"/>
                <a:ea typeface="Lato"/>
                <a:cs typeface="Lato"/>
                <a:sym typeface="Lato"/>
              </a:rPr>
              <a:t>Highlighted directly by the UK National Audit Office (NAO) on PFI efficiency, the private consortium held a strict monopoly over any minor modifications or physical maintenance on-site.</a:t>
            </a:r>
            <a:endParaRPr dirty="0"/>
          </a:p>
        </p:txBody>
      </p:sp>
      <p:sp>
        <p:nvSpPr>
          <p:cNvPr id="116" name="Google Shape;116;p15"/>
          <p:cNvSpPr txBox="1"/>
          <p:nvPr/>
        </p:nvSpPr>
        <p:spPr>
          <a:xfrm>
            <a:off x="5797296" y="4473903"/>
            <a:ext cx="6013704" cy="953263"/>
          </a:xfrm>
          <a:prstGeom prst="rect">
            <a:avLst/>
          </a:prstGeom>
          <a:solidFill>
            <a:schemeClr val="tx1"/>
          </a:solid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1350" b="0" i="0" u="none" strike="noStrike" cap="none" dirty="0">
                <a:solidFill>
                  <a:srgbClr val="94A3B8"/>
                </a:solidFill>
                <a:latin typeface="Lato"/>
                <a:ea typeface="Lato"/>
                <a:cs typeface="Lato"/>
                <a:sym typeface="Lato"/>
              </a:rPr>
              <a:t>Standard replacement keys ranged from </a:t>
            </a:r>
            <a:r>
              <a:rPr lang="en-US" sz="1350" b="1" i="0" u="none" strike="noStrike" cap="none" dirty="0">
                <a:solidFill>
                  <a:srgbClr val="94A3B8"/>
                </a:solidFill>
                <a:latin typeface="Lato"/>
                <a:ea typeface="Lato"/>
                <a:cs typeface="Lato"/>
                <a:sym typeface="Lato"/>
              </a:rPr>
              <a:t>£4.26 to £47.48</a:t>
            </a:r>
            <a:r>
              <a:rPr lang="en-US" sz="1350" b="0" i="0" u="none" strike="noStrike" cap="none" dirty="0">
                <a:solidFill>
                  <a:srgbClr val="94A3B8"/>
                </a:solidFill>
                <a:latin typeface="Lato"/>
                <a:ea typeface="Lato"/>
                <a:cs typeface="Lato"/>
                <a:sym typeface="Lato"/>
              </a:rPr>
              <a:t>. Because hospital staff lack the commercial or legal right to employ local contractors, the trust was forced to pay massive premium penalties for routine tasks.</a:t>
            </a:r>
            <a:endParaRPr dirty="0"/>
          </a:p>
        </p:txBody>
      </p:sp>
      <p:sp>
        <p:nvSpPr>
          <p:cNvPr id="117" name="Google Shape;117;p15"/>
          <p:cNvSpPr txBox="1"/>
          <p:nvPr/>
        </p:nvSpPr>
        <p:spPr>
          <a:xfrm>
            <a:off x="904875" y="571500"/>
            <a:ext cx="11051381" cy="398115"/>
          </a:xfrm>
          <a:prstGeom prst="rect">
            <a:avLst/>
          </a:prstGeom>
          <a:solidFill>
            <a:schemeClr val="tx1"/>
          </a:solid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2850" b="0" i="0" u="none" strike="noStrike" cap="none" dirty="0">
                <a:solidFill>
                  <a:srgbClr val="F8FAFC"/>
                </a:solidFill>
                <a:latin typeface="Poppins SemiBold"/>
                <a:ea typeface="Poppins SemiBold"/>
                <a:cs typeface="Poppins SemiBold"/>
                <a:sym typeface="Poppins SemiBold"/>
              </a:rPr>
              <a:t>Exorbitant </a:t>
            </a:r>
            <a:r>
              <a:rPr lang="en-US" sz="2850" b="0" i="0" u="none" strike="noStrike" cap="none" dirty="0">
                <a:solidFill>
                  <a:srgbClr val="06B6D4"/>
                </a:solidFill>
                <a:latin typeface="Poppins SemiBold"/>
                <a:ea typeface="Poppins SemiBold"/>
                <a:cs typeface="Poppins SemiBold"/>
                <a:sym typeface="Poppins SemiBold"/>
              </a:rPr>
              <a:t>Variation Costs</a:t>
            </a:r>
            <a:endParaRPr dirty="0"/>
          </a:p>
        </p:txBody>
      </p:sp>
      <p:sp>
        <p:nvSpPr>
          <p:cNvPr id="118" name="Google Shape;118;p15"/>
          <p:cNvSpPr/>
          <p:nvPr/>
        </p:nvSpPr>
        <p:spPr>
          <a:xfrm>
            <a:off x="762000" y="571500"/>
            <a:ext cx="47625" cy="398115"/>
          </a:xfrm>
          <a:prstGeom prst="rect">
            <a:avLst/>
          </a:prstGeom>
          <a:solidFill>
            <a:srgbClr val="06B6D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282539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sz="half" idx="1"/>
          </p:nvPr>
        </p:nvSpPr>
        <p:spPr>
          <a:xfrm>
            <a:off x="996696" y="1271017"/>
            <a:ext cx="5099304" cy="2285998"/>
          </a:xfrm>
        </p:spPr>
        <p:txBody>
          <a:bodyPr>
            <a:normAutofit/>
          </a:bodyPr>
          <a:lstStyle/>
          <a:p>
            <a:pPr algn="l">
              <a:lnSpc>
                <a:spcPct val="80000"/>
              </a:lnSpc>
            </a:pPr>
            <a:r>
              <a:rPr lang="en-US" sz="1800" dirty="0"/>
              <a:t>Scope Changes from Government – Safety standards of navettes and other risks</a:t>
            </a:r>
          </a:p>
          <a:p>
            <a:pPr algn="l">
              <a:lnSpc>
                <a:spcPct val="80000"/>
              </a:lnSpc>
            </a:pPr>
            <a:r>
              <a:rPr lang="en-US" sz="1800" dirty="0"/>
              <a:t>Definition of who bears responsibility and risk allocation</a:t>
            </a:r>
          </a:p>
          <a:p>
            <a:pPr algn="l">
              <a:lnSpc>
                <a:spcPct val="80000"/>
              </a:lnSpc>
            </a:pPr>
            <a:r>
              <a:rPr lang="en-US" sz="1800" dirty="0"/>
              <a:t>A form of political risk; politically sensitive deadlines; managers with political experience rather than technical experience</a:t>
            </a:r>
          </a:p>
          <a:p>
            <a:pPr algn="l">
              <a:lnSpc>
                <a:spcPct val="80000"/>
              </a:lnSpc>
            </a:pPr>
            <a:endParaRPr lang="en-US" sz="1800" dirty="0"/>
          </a:p>
        </p:txBody>
      </p:sp>
      <p:pic>
        <p:nvPicPr>
          <p:cNvPr id="55300" name="Picture 18"/>
          <p:cNvPicPr>
            <a:picLocks noGrp="1" noChangeAspect="1" noChangeArrowheads="1"/>
          </p:cNvPicPr>
          <p:nvPr>
            <p:ph sz="quarter" idx="3"/>
          </p:nvPr>
        </p:nvPicPr>
        <p:blipFill>
          <a:blip r:embed="rId2" cstate="print"/>
          <a:srcRect/>
          <a:stretch>
            <a:fillRect/>
          </a:stretch>
        </p:blipFill>
        <p:spPr>
          <a:xfrm>
            <a:off x="5943600" y="3639313"/>
            <a:ext cx="4572000" cy="2322513"/>
          </a:xfrm>
          <a:noFill/>
        </p:spPr>
      </p:pic>
      <p:sp>
        <p:nvSpPr>
          <p:cNvPr id="55301" name="Rectangle 5"/>
          <p:cNvSpPr>
            <a:spLocks noChangeArrowheads="1"/>
          </p:cNvSpPr>
          <p:nvPr/>
        </p:nvSpPr>
        <p:spPr bwMode="auto">
          <a:xfrm>
            <a:off x="7611643" y="1028491"/>
            <a:ext cx="3745924" cy="1477328"/>
          </a:xfrm>
          <a:prstGeom prst="rect">
            <a:avLst/>
          </a:prstGeom>
          <a:solidFill>
            <a:srgbClr val="FFFF66"/>
          </a:solidFill>
          <a:ln w="12700">
            <a:noFill/>
            <a:miter lim="800000"/>
            <a:headEnd type="none" w="sm" len="sm"/>
            <a:tailEnd type="none" w="lg" len="lg"/>
          </a:ln>
        </p:spPr>
        <p:txBody>
          <a:bodyPr wrap="square" anchor="ctr">
            <a:spAutoFit/>
          </a:bodyPr>
          <a:lstStyle/>
          <a:p>
            <a:pPr>
              <a:tabLst>
                <a:tab pos="-457200" algn="l"/>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Lst>
            </a:pPr>
            <a:r>
              <a:rPr lang="en-GB" dirty="0"/>
              <a:t>The rolling stock for the shuttle trains was let on a procurement basis. TML would manage their acquisition on behalf of Eurotunnel and be paid a percentage fee for this service.</a:t>
            </a:r>
          </a:p>
        </p:txBody>
      </p:sp>
      <p:pic>
        <p:nvPicPr>
          <p:cNvPr id="55302" name="Picture 21"/>
          <p:cNvPicPr>
            <a:picLocks noGrp="1" noChangeAspect="1" noChangeArrowheads="1"/>
          </p:cNvPicPr>
          <p:nvPr>
            <p:ph sz="quarter" idx="2"/>
          </p:nvPr>
        </p:nvPicPr>
        <p:blipFill>
          <a:blip r:embed="rId3" cstate="print"/>
          <a:srcRect/>
          <a:stretch>
            <a:fillRect/>
          </a:stretch>
        </p:blipFill>
        <p:spPr>
          <a:xfrm>
            <a:off x="1789787" y="3657601"/>
            <a:ext cx="3641919" cy="2481338"/>
          </a:xfrm>
          <a:noFill/>
        </p:spPr>
      </p:pic>
      <p:sp>
        <p:nvSpPr>
          <p:cNvPr id="3" name="Title 2">
            <a:extLst>
              <a:ext uri="{FF2B5EF4-FFF2-40B4-BE49-F238E27FC236}">
                <a16:creationId xmlns:a16="http://schemas.microsoft.com/office/drawing/2014/main" id="{B1CD1ED7-93CE-C7CE-16E6-68289C8C2385}"/>
              </a:ext>
            </a:extLst>
          </p:cNvPr>
          <p:cNvSpPr>
            <a:spLocks noGrp="1"/>
          </p:cNvSpPr>
          <p:nvPr>
            <p:ph type="title"/>
          </p:nvPr>
        </p:nvSpPr>
        <p:spPr>
          <a:xfrm>
            <a:off x="1148992" y="165905"/>
            <a:ext cx="9448800" cy="762000"/>
          </a:xfrm>
        </p:spPr>
        <p:txBody>
          <a:bodyPr/>
          <a:lstStyle/>
          <a:p>
            <a:r>
              <a:rPr lang="en-US" dirty="0"/>
              <a:t>Eurotunnel Cost Overrun</a:t>
            </a:r>
          </a:p>
        </p:txBody>
      </p:sp>
      <p:cxnSp>
        <p:nvCxnSpPr>
          <p:cNvPr id="5" name="Straight Arrow Connector 4">
            <a:extLst>
              <a:ext uri="{FF2B5EF4-FFF2-40B4-BE49-F238E27FC236}">
                <a16:creationId xmlns:a16="http://schemas.microsoft.com/office/drawing/2014/main" id="{3E7C82D3-0C63-C25D-2648-98100EB3AC48}"/>
              </a:ext>
            </a:extLst>
          </p:cNvPr>
          <p:cNvCxnSpPr/>
          <p:nvPr/>
        </p:nvCxnSpPr>
        <p:spPr>
          <a:xfrm flipH="1">
            <a:off x="8686800" y="2715768"/>
            <a:ext cx="667512" cy="21030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784800"/>
      </p:ext>
    </p:extLst>
  </p:cSld>
  <p:clrMapOvr>
    <a:masterClrMapping/>
  </p:clrMapOvr>
  <p:transition>
    <p:zoom/>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a:t>Problems with Eurotunnel</a:t>
            </a:r>
          </a:p>
        </p:txBody>
      </p:sp>
      <p:sp>
        <p:nvSpPr>
          <p:cNvPr id="47107" name="Rectangle 4"/>
          <p:cNvSpPr>
            <a:spLocks noGrp="1" noChangeArrowheads="1"/>
          </p:cNvSpPr>
          <p:nvPr>
            <p:ph type="body" idx="1"/>
          </p:nvPr>
        </p:nvSpPr>
        <p:spPr/>
        <p:txBody>
          <a:bodyPr>
            <a:normAutofit fontScale="92500" lnSpcReduction="10000"/>
          </a:bodyPr>
          <a:lstStyle/>
          <a:p>
            <a:pPr algn="l">
              <a:lnSpc>
                <a:spcPct val="80000"/>
              </a:lnSpc>
            </a:pPr>
            <a:r>
              <a:rPr lang="en-US" dirty="0"/>
              <a:t>The Eurotunnel project includes many classic valuation issues in addition to the focus of applying optimistic assumptions from consultant studies related to construction costs and traffic projections.  These problems included distorted incentives because of the corporate structure, limited experience and reputation of equity investors, conflicts with the government and use of unconventional equipment: </a:t>
            </a:r>
          </a:p>
          <a:p>
            <a:pPr lvl="1" algn="l">
              <a:lnSpc>
                <a:spcPct val="80000"/>
              </a:lnSpc>
            </a:pPr>
            <a:r>
              <a:rPr lang="en-US" dirty="0"/>
              <a:t>First, a consortium of ten construction companies named TML that owned the majority of the shell company that was created for bidding on the concession.  This shell company signed construction contracts even though TML eventually only owned a tiny fraction of investment, presenting a dramatic conflict of interest.  Problems with the construction contracts led to many construction over-runs and delays.  </a:t>
            </a:r>
          </a:p>
          <a:p>
            <a:pPr lvl="1" algn="l">
              <a:lnSpc>
                <a:spcPct val="80000"/>
              </a:lnSpc>
            </a:pPr>
            <a:r>
              <a:rPr lang="en-US" dirty="0"/>
              <a:t>Second, the equity providers (mainly small French investors) did not have the wherewithal to evaluate the project economics provide assurance that somebody who gets paid after lenders could check the key valuation assumptions.  With hindsight, partially because of weak sponsors, the managers of Eurotunnel neither negotiated effectively with bankers nor with TML nor did they seem to have the best interests of shareholders in mind.  </a:t>
            </a:r>
          </a:p>
          <a:p>
            <a:pPr lvl="1" algn="l">
              <a:lnSpc>
                <a:spcPct val="80000"/>
              </a:lnSpc>
            </a:pPr>
            <a:r>
              <a:rPr lang="en-US" dirty="0"/>
              <a:t>Third, relationships between Eurotunnel and the governments of Britain and France were not aligned properly.  Even though the project was directly related to the government activities – government owned railways operated the trains, the 55-year concession period was defined by the government, the project was awarded by the government, and the government defined the safety requirements, there was no direct or indirect financial support from the French or British governments.</a:t>
            </a:r>
          </a:p>
          <a:p>
            <a:pPr lvl="1" algn="l">
              <a:lnSpc>
                <a:spcPct val="80000"/>
              </a:lnSpc>
            </a:pPr>
            <a:r>
              <a:rPr lang="en-US" dirty="0"/>
              <a:t>Fourth, the complexity of the ventilation systems, the shuttles, the toll plazas, the electricity requirements and other items introduced risk that could not be gauged by evaluating the cost and performance of other projects.</a:t>
            </a:r>
          </a:p>
        </p:txBody>
      </p:sp>
    </p:spTree>
    <p:extLst>
      <p:ext uri="{BB962C8B-B14F-4D97-AF65-F5344CB8AC3E}">
        <p14:creationId xmlns:p14="http://schemas.microsoft.com/office/powerpoint/2010/main" val="1018454972"/>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r>
              <a:rPr lang="en-US" dirty="0"/>
              <a:t>Over-riding Problem with Construction and Revenue Estimates – Hiding Behind Experts</a:t>
            </a:r>
          </a:p>
        </p:txBody>
      </p:sp>
      <p:sp>
        <p:nvSpPr>
          <p:cNvPr id="50179" name="Rectangle 3"/>
          <p:cNvSpPr>
            <a:spLocks noGrp="1" noChangeArrowheads="1"/>
          </p:cNvSpPr>
          <p:nvPr>
            <p:ph type="body" idx="1"/>
          </p:nvPr>
        </p:nvSpPr>
        <p:spPr/>
        <p:txBody>
          <a:bodyPr/>
          <a:lstStyle/>
          <a:p>
            <a:pPr algn="l"/>
            <a:r>
              <a:rPr lang="fr-FR" altLang="zh-CN" dirty="0">
                <a:ea typeface="SimSun" pitchFamily="2" charset="-122"/>
              </a:rPr>
              <a:t>Les dirigeants d’Eurotunnel ont toujours eu l’habitude de se retrancher derrière les cabinets de consultants et les experts pour ne pas endosser eux-mêmes la responsabilité de leurs affirmations”  </a:t>
            </a:r>
          </a:p>
          <a:p>
            <a:pPr lvl="1" algn="l"/>
            <a:r>
              <a:rPr lang="en-US" altLang="zh-CN" dirty="0">
                <a:ea typeface="SimSun" pitchFamily="2" charset="-122"/>
              </a:rPr>
              <a:t>meaning that the leaders of Eurotunnel always had the habit of hiding behind the consultants so that they did not have to take responsibility.  </a:t>
            </a:r>
          </a:p>
          <a:p>
            <a:pPr algn="l"/>
            <a:r>
              <a:rPr lang="fr-FR" altLang="zh-CN" dirty="0">
                <a:ea typeface="SimSun" pitchFamily="2" charset="-122"/>
              </a:rPr>
              <a:t>Cette histoire montre a quel point il est dangereux de confire son destin a des model mathématiques.</a:t>
            </a:r>
          </a:p>
          <a:p>
            <a:pPr lvl="1" algn="l"/>
            <a:r>
              <a:rPr lang="en-US" altLang="zh-CN" dirty="0">
                <a:ea typeface="SimSun" pitchFamily="2" charset="-122"/>
              </a:rPr>
              <a:t>This story shows at what point it is dangerous to put your destiny in the hands of mathematical models.</a:t>
            </a:r>
          </a:p>
          <a:p>
            <a:pPr algn="l"/>
            <a:r>
              <a:rPr lang="en-US" altLang="zh-CN" dirty="0">
                <a:ea typeface="SimSun" pitchFamily="2" charset="-122"/>
              </a:rPr>
              <a:t>The question of whether cost over-runs were the fault of government requirements or were the fault of consultants coming up with solutions that were too complex.</a:t>
            </a:r>
            <a:endParaRPr lang="en-US" dirty="0"/>
          </a:p>
        </p:txBody>
      </p:sp>
    </p:spTree>
    <p:extLst>
      <p:ext uri="{BB962C8B-B14F-4D97-AF65-F5344CB8AC3E}">
        <p14:creationId xmlns:p14="http://schemas.microsoft.com/office/powerpoint/2010/main" val="386181134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30DC6-2830-B366-F05C-BD62BE4F382B}"/>
              </a:ext>
            </a:extLst>
          </p:cNvPr>
          <p:cNvSpPr>
            <a:spLocks noGrp="1"/>
          </p:cNvSpPr>
          <p:nvPr>
            <p:ph type="ctrTitle"/>
          </p:nvPr>
        </p:nvSpPr>
        <p:spPr/>
        <p:txBody>
          <a:bodyPr/>
          <a:lstStyle/>
          <a:p>
            <a:r>
              <a:rPr lang="en-US" dirty="0"/>
              <a:t>Other  Provisions</a:t>
            </a:r>
          </a:p>
        </p:txBody>
      </p:sp>
    </p:spTree>
    <p:extLst>
      <p:ext uri="{BB962C8B-B14F-4D97-AF65-F5344CB8AC3E}">
        <p14:creationId xmlns:p14="http://schemas.microsoft.com/office/powerpoint/2010/main" val="1654132961"/>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p:txBody>
          <a:bodyPr/>
          <a:lstStyle/>
          <a:p>
            <a:r>
              <a:rPr lang="en-US" altLang="en-US" dirty="0"/>
              <a:t>Termination Clauses</a:t>
            </a:r>
          </a:p>
        </p:txBody>
      </p:sp>
      <p:sp>
        <p:nvSpPr>
          <p:cNvPr id="108547" name="Content Placeholder 2"/>
          <p:cNvSpPr>
            <a:spLocks noGrp="1"/>
          </p:cNvSpPr>
          <p:nvPr>
            <p:ph idx="1"/>
          </p:nvPr>
        </p:nvSpPr>
        <p:spPr/>
        <p:txBody>
          <a:bodyPr/>
          <a:lstStyle/>
          <a:p>
            <a:r>
              <a:rPr lang="en-US" altLang="en-US" dirty="0"/>
              <a:t>Generally designed to repay senior lenders in case of PPA termination</a:t>
            </a:r>
          </a:p>
          <a:p>
            <a:pPr lvl="1"/>
            <a:r>
              <a:rPr lang="en-US" altLang="en-US" dirty="0"/>
              <a:t>Exception may be where termination occurs because of default on debt.  Here the off-taker may have the option to buy-out facility and repay the entire senior debt</a:t>
            </a:r>
          </a:p>
          <a:p>
            <a:r>
              <a:rPr lang="en-US" altLang="en-US" dirty="0"/>
              <a:t>Ownership of off-taker (government percent)</a:t>
            </a:r>
          </a:p>
          <a:p>
            <a:r>
              <a:rPr lang="en-US" altLang="en-US" dirty="0"/>
              <a:t>Credit rating of the off-taker declines</a:t>
            </a:r>
          </a:p>
          <a:p>
            <a:r>
              <a:rPr lang="en-US" altLang="en-US" dirty="0"/>
              <a:t>Alternative termination valuation depending on causes for termination:</a:t>
            </a:r>
          </a:p>
          <a:p>
            <a:pPr lvl="1"/>
            <a:r>
              <a:rPr lang="en-US" altLang="en-US" dirty="0"/>
              <a:t>Payment of senior debt claims and termination costs only</a:t>
            </a:r>
          </a:p>
          <a:p>
            <a:pPr lvl="1"/>
            <a:r>
              <a:rPr lang="en-US" altLang="en-US" dirty="0"/>
              <a:t>Payment of senior debt plus equity contributions (pre-PCOD)</a:t>
            </a:r>
          </a:p>
          <a:p>
            <a:pPr lvl="1"/>
            <a:r>
              <a:rPr lang="en-US" altLang="en-US" dirty="0"/>
              <a:t>Payment of senior debt plus compounded rate of return on 12% on equity contributions</a:t>
            </a:r>
          </a:p>
        </p:txBody>
      </p:sp>
    </p:spTree>
    <p:extLst>
      <p:ext uri="{BB962C8B-B14F-4D97-AF65-F5344CB8AC3E}">
        <p14:creationId xmlns:p14="http://schemas.microsoft.com/office/powerpoint/2010/main" val="2031681189"/>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0E8FC-866A-9238-2170-7440E76AF5AF}"/>
              </a:ext>
            </a:extLst>
          </p:cNvPr>
          <p:cNvSpPr>
            <a:spLocks noGrp="1"/>
          </p:cNvSpPr>
          <p:nvPr>
            <p:ph type="title"/>
          </p:nvPr>
        </p:nvSpPr>
        <p:spPr/>
        <p:txBody>
          <a:bodyPr/>
          <a:lstStyle/>
          <a:p>
            <a:r>
              <a:rPr lang="en-US" dirty="0"/>
              <a:t>Billing and Metering</a:t>
            </a:r>
          </a:p>
        </p:txBody>
      </p:sp>
      <p:sp>
        <p:nvSpPr>
          <p:cNvPr id="3" name="Content Placeholder 2">
            <a:extLst>
              <a:ext uri="{FF2B5EF4-FFF2-40B4-BE49-F238E27FC236}">
                <a16:creationId xmlns:a16="http://schemas.microsoft.com/office/drawing/2014/main" id="{02AC11BA-3112-3095-F4AA-B8A0695D853E}"/>
              </a:ext>
            </a:extLst>
          </p:cNvPr>
          <p:cNvSpPr>
            <a:spLocks noGrp="1"/>
          </p:cNvSpPr>
          <p:nvPr>
            <p:ph idx="1"/>
          </p:nvPr>
        </p:nvSpPr>
        <p:spPr/>
        <p:txBody>
          <a:bodyPr/>
          <a:lstStyle/>
          <a:p>
            <a:r>
              <a:rPr lang="en-US" dirty="0"/>
              <a:t>Cost of working capital</a:t>
            </a:r>
          </a:p>
          <a:p>
            <a:r>
              <a:rPr lang="en-US" dirty="0"/>
              <a:t>Meter Location</a:t>
            </a:r>
          </a:p>
          <a:p>
            <a:r>
              <a:rPr lang="en-US" dirty="0"/>
              <a:t>Sun or Wind Measurement</a:t>
            </a:r>
          </a:p>
          <a:p>
            <a:endParaRPr lang="en-US" dirty="0"/>
          </a:p>
        </p:txBody>
      </p:sp>
      <p:sp>
        <p:nvSpPr>
          <p:cNvPr id="4" name="Slide Number Placeholder 3">
            <a:extLst>
              <a:ext uri="{FF2B5EF4-FFF2-40B4-BE49-F238E27FC236}">
                <a16:creationId xmlns:a16="http://schemas.microsoft.com/office/drawing/2014/main" id="{F69B2337-AC7F-E6D4-8EBF-C1E1B4C8BB39}"/>
              </a:ext>
            </a:extLst>
          </p:cNvPr>
          <p:cNvSpPr>
            <a:spLocks noGrp="1"/>
          </p:cNvSpPr>
          <p:nvPr>
            <p:ph type="sldNum" sz="quarter" idx="12"/>
          </p:nvPr>
        </p:nvSpPr>
        <p:spPr/>
        <p:txBody>
          <a:bodyPr/>
          <a:lstStyle/>
          <a:p>
            <a:fld id="{EB241CD2-1E45-42A3-B213-66A034DF9A3B}" type="slidenum">
              <a:rPr lang="en-GB" smtClean="0"/>
              <a:t>219</a:t>
            </a:fld>
            <a:endParaRPr lang="en-GB" dirty="0"/>
          </a:p>
        </p:txBody>
      </p:sp>
    </p:spTree>
    <p:extLst>
      <p:ext uri="{BB962C8B-B14F-4D97-AF65-F5344CB8AC3E}">
        <p14:creationId xmlns:p14="http://schemas.microsoft.com/office/powerpoint/2010/main" val="2936770968"/>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ED4A-7EDF-FBF7-B9C9-14D18FF62CDD}"/>
              </a:ext>
            </a:extLst>
          </p:cNvPr>
          <p:cNvSpPr>
            <a:spLocks noGrp="1"/>
          </p:cNvSpPr>
          <p:nvPr>
            <p:ph type="title"/>
          </p:nvPr>
        </p:nvSpPr>
        <p:spPr/>
        <p:txBody>
          <a:bodyPr/>
          <a:lstStyle/>
          <a:p>
            <a:r>
              <a:rPr lang="en-US" dirty="0"/>
              <a:t>Force Majure</a:t>
            </a:r>
          </a:p>
        </p:txBody>
      </p:sp>
      <p:sp>
        <p:nvSpPr>
          <p:cNvPr id="3" name="Content Placeholder 2">
            <a:extLst>
              <a:ext uri="{FF2B5EF4-FFF2-40B4-BE49-F238E27FC236}">
                <a16:creationId xmlns:a16="http://schemas.microsoft.com/office/drawing/2014/main" id="{F527EB9C-A51D-1992-CC9A-1A3ECCF4DC14}"/>
              </a:ext>
            </a:extLst>
          </p:cNvPr>
          <p:cNvSpPr>
            <a:spLocks noGrp="1"/>
          </p:cNvSpPr>
          <p:nvPr>
            <p:ph idx="1"/>
          </p:nvPr>
        </p:nvSpPr>
        <p:spPr/>
        <p:txBody>
          <a:bodyPr/>
          <a:lstStyle/>
          <a:p>
            <a:r>
              <a:rPr lang="en-US" dirty="0"/>
              <a:t>Somebody must be responsible</a:t>
            </a:r>
          </a:p>
          <a:p>
            <a:pPr lvl="1"/>
            <a:r>
              <a:rPr lang="en-US" dirty="0"/>
              <a:t>Investor</a:t>
            </a:r>
          </a:p>
          <a:p>
            <a:pPr lvl="1"/>
            <a:r>
              <a:rPr lang="en-US" dirty="0"/>
              <a:t>Off-taker</a:t>
            </a:r>
          </a:p>
          <a:p>
            <a:pPr lvl="1"/>
            <a:r>
              <a:rPr lang="en-US" dirty="0"/>
              <a:t>Insurance</a:t>
            </a:r>
          </a:p>
          <a:p>
            <a:pPr lvl="1"/>
            <a:endParaRPr lang="en-US" dirty="0"/>
          </a:p>
        </p:txBody>
      </p:sp>
      <p:sp>
        <p:nvSpPr>
          <p:cNvPr id="4" name="Slide Number Placeholder 3">
            <a:extLst>
              <a:ext uri="{FF2B5EF4-FFF2-40B4-BE49-F238E27FC236}">
                <a16:creationId xmlns:a16="http://schemas.microsoft.com/office/drawing/2014/main" id="{D08A9FE5-73DD-A5E5-0AE7-34B334F0D8E7}"/>
              </a:ext>
            </a:extLst>
          </p:cNvPr>
          <p:cNvSpPr>
            <a:spLocks noGrp="1"/>
          </p:cNvSpPr>
          <p:nvPr>
            <p:ph type="sldNum" sz="quarter" idx="12"/>
          </p:nvPr>
        </p:nvSpPr>
        <p:spPr/>
        <p:txBody>
          <a:bodyPr/>
          <a:lstStyle/>
          <a:p>
            <a:fld id="{EB241CD2-1E45-42A3-B213-66A034DF9A3B}" type="slidenum">
              <a:rPr lang="en-GB" smtClean="0"/>
              <a:t>220</a:t>
            </a:fld>
            <a:endParaRPr lang="en-GB" dirty="0"/>
          </a:p>
        </p:txBody>
      </p:sp>
      <p:pic>
        <p:nvPicPr>
          <p:cNvPr id="6" name="Picture 5">
            <a:extLst>
              <a:ext uri="{FF2B5EF4-FFF2-40B4-BE49-F238E27FC236}">
                <a16:creationId xmlns:a16="http://schemas.microsoft.com/office/drawing/2014/main" id="{CB1C60C1-D7CE-423C-C626-83F57B393B38}"/>
              </a:ext>
            </a:extLst>
          </p:cNvPr>
          <p:cNvPicPr>
            <a:picLocks noChangeAspect="1"/>
          </p:cNvPicPr>
          <p:nvPr/>
        </p:nvPicPr>
        <p:blipFill>
          <a:blip r:embed="rId2"/>
          <a:stretch>
            <a:fillRect/>
          </a:stretch>
        </p:blipFill>
        <p:spPr>
          <a:xfrm>
            <a:off x="4486107" y="1660320"/>
            <a:ext cx="6534486" cy="3988005"/>
          </a:xfrm>
          <a:prstGeom prst="rect">
            <a:avLst/>
          </a:prstGeom>
        </p:spPr>
      </p:pic>
    </p:spTree>
    <p:extLst>
      <p:ext uri="{BB962C8B-B14F-4D97-AF65-F5344CB8AC3E}">
        <p14:creationId xmlns:p14="http://schemas.microsoft.com/office/powerpoint/2010/main" val="385236258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C5C-2772-4D56-9D5E-2C4593CBE0E0}"/>
              </a:ext>
            </a:extLst>
          </p:cNvPr>
          <p:cNvSpPr>
            <a:spLocks noGrp="1"/>
          </p:cNvSpPr>
          <p:nvPr>
            <p:ph type="title"/>
          </p:nvPr>
        </p:nvSpPr>
        <p:spPr/>
        <p:txBody>
          <a:bodyPr/>
          <a:lstStyle/>
          <a:p>
            <a:r>
              <a:rPr lang="en-029" dirty="0"/>
              <a:t>Example of Termination Clause</a:t>
            </a:r>
          </a:p>
        </p:txBody>
      </p:sp>
      <p:pic>
        <p:nvPicPr>
          <p:cNvPr id="4" name="Content Placeholder 3">
            <a:extLst>
              <a:ext uri="{FF2B5EF4-FFF2-40B4-BE49-F238E27FC236}">
                <a16:creationId xmlns:a16="http://schemas.microsoft.com/office/drawing/2014/main" id="{E99FFA5A-1276-44FA-9868-E9EE92C3E803}"/>
              </a:ext>
            </a:extLst>
          </p:cNvPr>
          <p:cNvPicPr>
            <a:picLocks noGrp="1" noChangeAspect="1"/>
          </p:cNvPicPr>
          <p:nvPr>
            <p:ph idx="1"/>
          </p:nvPr>
        </p:nvPicPr>
        <p:blipFill>
          <a:blip r:embed="rId2"/>
          <a:stretch>
            <a:fillRect/>
          </a:stretch>
        </p:blipFill>
        <p:spPr>
          <a:xfrm>
            <a:off x="3683328" y="1524000"/>
            <a:ext cx="4825345" cy="4572000"/>
          </a:xfrm>
          <a:prstGeom prst="rect">
            <a:avLst/>
          </a:prstGeom>
        </p:spPr>
      </p:pic>
    </p:spTree>
    <p:extLst>
      <p:ext uri="{BB962C8B-B14F-4D97-AF65-F5344CB8AC3E}">
        <p14:creationId xmlns:p14="http://schemas.microsoft.com/office/powerpoint/2010/main" val="388948631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7C91F-62E9-6775-5735-8A665B9BBFB8}"/>
              </a:ext>
            </a:extLst>
          </p:cNvPr>
          <p:cNvSpPr>
            <a:spLocks noGrp="1"/>
          </p:cNvSpPr>
          <p:nvPr>
            <p:ph type="title"/>
          </p:nvPr>
        </p:nvSpPr>
        <p:spPr/>
        <p:txBody>
          <a:bodyPr/>
          <a:lstStyle/>
          <a:p>
            <a:r>
              <a:rPr lang="en-US" dirty="0"/>
              <a:t>Metering</a:t>
            </a:r>
          </a:p>
        </p:txBody>
      </p:sp>
      <p:sp>
        <p:nvSpPr>
          <p:cNvPr id="3" name="Content Placeholder 2">
            <a:extLst>
              <a:ext uri="{FF2B5EF4-FFF2-40B4-BE49-F238E27FC236}">
                <a16:creationId xmlns:a16="http://schemas.microsoft.com/office/drawing/2014/main" id="{42AABF76-1797-A112-02FA-15FA802E3B4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07DC75C0-93FC-F846-18E0-14465DBE1C7F}"/>
              </a:ext>
            </a:extLst>
          </p:cNvPr>
          <p:cNvSpPr>
            <a:spLocks noGrp="1"/>
          </p:cNvSpPr>
          <p:nvPr>
            <p:ph type="sldNum" sz="quarter" idx="12"/>
          </p:nvPr>
        </p:nvSpPr>
        <p:spPr/>
        <p:txBody>
          <a:bodyPr/>
          <a:lstStyle/>
          <a:p>
            <a:fld id="{EB241CD2-1E45-42A3-B213-66A034DF9A3B}" type="slidenum">
              <a:rPr lang="en-GB" smtClean="0"/>
              <a:t>222</a:t>
            </a:fld>
            <a:endParaRPr lang="en-GB" dirty="0"/>
          </a:p>
        </p:txBody>
      </p:sp>
      <p:pic>
        <p:nvPicPr>
          <p:cNvPr id="6" name="Picture 5">
            <a:extLst>
              <a:ext uri="{FF2B5EF4-FFF2-40B4-BE49-F238E27FC236}">
                <a16:creationId xmlns:a16="http://schemas.microsoft.com/office/drawing/2014/main" id="{E4DB707B-99E0-F01A-D428-6E862494712A}"/>
              </a:ext>
            </a:extLst>
          </p:cNvPr>
          <p:cNvPicPr>
            <a:picLocks noChangeAspect="1"/>
          </p:cNvPicPr>
          <p:nvPr/>
        </p:nvPicPr>
        <p:blipFill>
          <a:blip r:embed="rId2"/>
          <a:stretch>
            <a:fillRect/>
          </a:stretch>
        </p:blipFill>
        <p:spPr>
          <a:xfrm>
            <a:off x="1690992" y="2800350"/>
            <a:ext cx="7542069" cy="1076348"/>
          </a:xfrm>
          <a:prstGeom prst="rect">
            <a:avLst/>
          </a:prstGeom>
        </p:spPr>
      </p:pic>
    </p:spTree>
    <p:extLst>
      <p:ext uri="{BB962C8B-B14F-4D97-AF65-F5344CB8AC3E}">
        <p14:creationId xmlns:p14="http://schemas.microsoft.com/office/powerpoint/2010/main" val="328659905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A6363-37EE-4F21-88F2-7173D436D5C3}"/>
              </a:ext>
            </a:extLst>
          </p:cNvPr>
          <p:cNvSpPr>
            <a:spLocks noGrp="1"/>
          </p:cNvSpPr>
          <p:nvPr>
            <p:ph type="title"/>
          </p:nvPr>
        </p:nvSpPr>
        <p:spPr/>
        <p:txBody>
          <a:bodyPr/>
          <a:lstStyle/>
          <a:p>
            <a:r>
              <a:rPr lang="en-029" dirty="0"/>
              <a:t>Example of Arbitration Language</a:t>
            </a:r>
          </a:p>
        </p:txBody>
      </p:sp>
      <p:pic>
        <p:nvPicPr>
          <p:cNvPr id="4" name="Picture 3">
            <a:extLst>
              <a:ext uri="{FF2B5EF4-FFF2-40B4-BE49-F238E27FC236}">
                <a16:creationId xmlns:a16="http://schemas.microsoft.com/office/drawing/2014/main" id="{FAA68DAC-3B1C-4009-8A1C-6E1CD361765C}"/>
              </a:ext>
            </a:extLst>
          </p:cNvPr>
          <p:cNvPicPr>
            <a:picLocks noChangeAspect="1"/>
          </p:cNvPicPr>
          <p:nvPr/>
        </p:nvPicPr>
        <p:blipFill>
          <a:blip r:embed="rId2"/>
          <a:stretch>
            <a:fillRect/>
          </a:stretch>
        </p:blipFill>
        <p:spPr>
          <a:xfrm>
            <a:off x="2895600" y="1371601"/>
            <a:ext cx="5638800" cy="4680497"/>
          </a:xfrm>
          <a:prstGeom prst="rect">
            <a:avLst/>
          </a:prstGeom>
        </p:spPr>
      </p:pic>
    </p:spTree>
    <p:extLst>
      <p:ext uri="{BB962C8B-B14F-4D97-AF65-F5344CB8AC3E}">
        <p14:creationId xmlns:p14="http://schemas.microsoft.com/office/powerpoint/2010/main" val="474646935"/>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EF678-1AF7-219B-5D86-B67E791C711E}"/>
              </a:ext>
            </a:extLst>
          </p:cNvPr>
          <p:cNvSpPr>
            <a:spLocks noGrp="1"/>
          </p:cNvSpPr>
          <p:nvPr>
            <p:ph type="ctrTitle"/>
          </p:nvPr>
        </p:nvSpPr>
        <p:spPr>
          <a:xfrm>
            <a:off x="671267" y="1579264"/>
            <a:ext cx="6918253" cy="2709272"/>
          </a:xfrm>
        </p:spPr>
        <p:txBody>
          <a:bodyPr/>
          <a:lstStyle/>
          <a:p>
            <a:r>
              <a:rPr lang="en-US" dirty="0"/>
              <a:t>Case Study:</a:t>
            </a:r>
            <a:br>
              <a:rPr lang="en-US" dirty="0"/>
            </a:br>
            <a:r>
              <a:rPr lang="en-US" dirty="0"/>
              <a:t>Contract Structure for</a:t>
            </a:r>
            <a:br>
              <a:rPr lang="en-US" dirty="0"/>
            </a:br>
            <a:r>
              <a:rPr lang="en-US" dirty="0"/>
              <a:t>Battery Storage and Renewable</a:t>
            </a:r>
          </a:p>
        </p:txBody>
      </p:sp>
    </p:spTree>
    <p:extLst>
      <p:ext uri="{BB962C8B-B14F-4D97-AF65-F5344CB8AC3E}">
        <p14:creationId xmlns:p14="http://schemas.microsoft.com/office/powerpoint/2010/main" val="4178662568"/>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E549-C5BE-1DA2-27F0-2286730071B1}"/>
              </a:ext>
            </a:extLst>
          </p:cNvPr>
          <p:cNvSpPr>
            <a:spLocks noGrp="1"/>
          </p:cNvSpPr>
          <p:nvPr>
            <p:ph type="title"/>
          </p:nvPr>
        </p:nvSpPr>
        <p:spPr/>
        <p:txBody>
          <a:bodyPr/>
          <a:lstStyle/>
          <a:p>
            <a:r>
              <a:rPr lang="en-US" dirty="0"/>
              <a:t>Four Models for Storage PPA</a:t>
            </a:r>
          </a:p>
        </p:txBody>
      </p:sp>
      <p:sp>
        <p:nvSpPr>
          <p:cNvPr id="3" name="Content Placeholder 2">
            <a:extLst>
              <a:ext uri="{FF2B5EF4-FFF2-40B4-BE49-F238E27FC236}">
                <a16:creationId xmlns:a16="http://schemas.microsoft.com/office/drawing/2014/main" id="{CEAFF7B1-FC34-FB71-2B1F-76812FE7A1D2}"/>
              </a:ext>
            </a:extLst>
          </p:cNvPr>
          <p:cNvSpPr>
            <a:spLocks noGrp="1"/>
          </p:cNvSpPr>
          <p:nvPr>
            <p:ph idx="1"/>
          </p:nvPr>
        </p:nvSpPr>
        <p:spPr/>
        <p:txBody>
          <a:bodyPr/>
          <a:lstStyle/>
          <a:p>
            <a:r>
              <a:rPr lang="en-US" dirty="0"/>
              <a:t>Case 1: Solar PPA (output) plus Battery PPA (availability)</a:t>
            </a:r>
          </a:p>
          <a:p>
            <a:r>
              <a:rPr lang="en-US" dirty="0"/>
              <a:t>Case 2: Solar plus Storage to Meet Defined Demand (output)</a:t>
            </a:r>
          </a:p>
          <a:p>
            <a:r>
              <a:rPr lang="en-US" dirty="0"/>
              <a:t>Case 3: Customer Analysis for Independence from Grid (surplus sales, deficit purchases)</a:t>
            </a:r>
          </a:p>
          <a:p>
            <a:r>
              <a:rPr lang="en-US" dirty="0"/>
              <a:t>Case 4: Mini-grid with Solar and Battery</a:t>
            </a:r>
          </a:p>
        </p:txBody>
      </p:sp>
      <p:sp>
        <p:nvSpPr>
          <p:cNvPr id="4" name="Slide Number Placeholder 3">
            <a:extLst>
              <a:ext uri="{FF2B5EF4-FFF2-40B4-BE49-F238E27FC236}">
                <a16:creationId xmlns:a16="http://schemas.microsoft.com/office/drawing/2014/main" id="{282DB88F-14A9-6FD9-2749-D45AE82B1874}"/>
              </a:ext>
            </a:extLst>
          </p:cNvPr>
          <p:cNvSpPr>
            <a:spLocks noGrp="1"/>
          </p:cNvSpPr>
          <p:nvPr>
            <p:ph type="sldNum" sz="quarter" idx="12"/>
          </p:nvPr>
        </p:nvSpPr>
        <p:spPr/>
        <p:txBody>
          <a:bodyPr/>
          <a:lstStyle/>
          <a:p>
            <a:fld id="{EB241CD2-1E45-42A3-B213-66A034DF9A3B}" type="slidenum">
              <a:rPr lang="en-GB" smtClean="0"/>
              <a:t>225</a:t>
            </a:fld>
            <a:endParaRPr lang="en-GB" dirty="0"/>
          </a:p>
        </p:txBody>
      </p:sp>
    </p:spTree>
    <p:extLst>
      <p:ext uri="{BB962C8B-B14F-4D97-AF65-F5344CB8AC3E}">
        <p14:creationId xmlns:p14="http://schemas.microsoft.com/office/powerpoint/2010/main" val="1584426902"/>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16069E-5019-4E0C-BC0D-15A68FDA9EAB}"/>
              </a:ext>
            </a:extLst>
          </p:cNvPr>
          <p:cNvSpPr>
            <a:spLocks noGrp="1"/>
          </p:cNvSpPr>
          <p:nvPr>
            <p:ph type="title"/>
          </p:nvPr>
        </p:nvSpPr>
        <p:spPr/>
        <p:txBody>
          <a:bodyPr>
            <a:normAutofit fontScale="90000"/>
          </a:bodyPr>
          <a:lstStyle/>
          <a:p>
            <a:r>
              <a:rPr lang="en-029" dirty="0"/>
              <a:t>Capacity and Storage of Batteries - Think of a Battery Like a Water Tower or a Warehouse</a:t>
            </a:r>
          </a:p>
        </p:txBody>
      </p:sp>
      <p:sp>
        <p:nvSpPr>
          <p:cNvPr id="6" name="TextBox 5">
            <a:extLst>
              <a:ext uri="{FF2B5EF4-FFF2-40B4-BE49-F238E27FC236}">
                <a16:creationId xmlns:a16="http://schemas.microsoft.com/office/drawing/2014/main" id="{FEE3166C-F350-415A-93DA-B91040D75CAB}"/>
              </a:ext>
            </a:extLst>
          </p:cNvPr>
          <p:cNvSpPr txBox="1"/>
          <p:nvPr/>
        </p:nvSpPr>
        <p:spPr>
          <a:xfrm>
            <a:off x="1795419" y="1948226"/>
            <a:ext cx="4423338" cy="1245424"/>
          </a:xfrm>
          <a:prstGeom prst="rect">
            <a:avLst/>
          </a:prstGeom>
          <a:noFill/>
        </p:spPr>
        <p:txBody>
          <a:bodyPr wrap="square" rtlCol="0">
            <a:spAutoFit/>
          </a:bodyPr>
          <a:lstStyle/>
          <a:p>
            <a:r>
              <a:rPr lang="en-029" dirty="0"/>
              <a:t>The pipe is the capacity at any instant.  If this pipe capacity is 100 kW, then in one hour, the maximum that can be charged or delivered in one single hour is 100 kWh</a:t>
            </a:r>
          </a:p>
        </p:txBody>
      </p:sp>
      <p:sp>
        <p:nvSpPr>
          <p:cNvPr id="7" name="TextBox 6">
            <a:extLst>
              <a:ext uri="{FF2B5EF4-FFF2-40B4-BE49-F238E27FC236}">
                <a16:creationId xmlns:a16="http://schemas.microsoft.com/office/drawing/2014/main" id="{C9B7FDE3-EEAD-41C4-8B64-45E157D2AAF8}"/>
              </a:ext>
            </a:extLst>
          </p:cNvPr>
          <p:cNvSpPr txBox="1"/>
          <p:nvPr/>
        </p:nvSpPr>
        <p:spPr>
          <a:xfrm>
            <a:off x="1795419" y="3193651"/>
            <a:ext cx="4430390" cy="1200329"/>
          </a:xfrm>
          <a:prstGeom prst="rect">
            <a:avLst/>
          </a:prstGeom>
          <a:noFill/>
        </p:spPr>
        <p:txBody>
          <a:bodyPr wrap="square" rtlCol="0">
            <a:spAutoFit/>
          </a:bodyPr>
          <a:lstStyle/>
          <a:p>
            <a:r>
              <a:rPr lang="en-029" dirty="0"/>
              <a:t>The storage tank is the number of hours that be stored and then delivered.  It is measured in kWh. If the capacity is 100 kW and the storage is 4 hours, then the kWh is 400 kWh.</a:t>
            </a:r>
          </a:p>
        </p:txBody>
      </p:sp>
      <p:cxnSp>
        <p:nvCxnSpPr>
          <p:cNvPr id="9" name="Straight Arrow Connector 8">
            <a:extLst>
              <a:ext uri="{FF2B5EF4-FFF2-40B4-BE49-F238E27FC236}">
                <a16:creationId xmlns:a16="http://schemas.microsoft.com/office/drawing/2014/main" id="{F7639770-4A97-4938-B388-2F798F13014D}"/>
              </a:ext>
            </a:extLst>
          </p:cNvPr>
          <p:cNvCxnSpPr>
            <a:cxnSpLocks/>
          </p:cNvCxnSpPr>
          <p:nvPr/>
        </p:nvCxnSpPr>
        <p:spPr>
          <a:xfrm flipV="1">
            <a:off x="3097445" y="2727537"/>
            <a:ext cx="4102736" cy="5637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9A980C9-6D38-4C91-B986-210F9B636548}"/>
              </a:ext>
            </a:extLst>
          </p:cNvPr>
          <p:cNvPicPr>
            <a:picLocks noChangeAspect="1"/>
          </p:cNvPicPr>
          <p:nvPr/>
        </p:nvPicPr>
        <p:blipFill>
          <a:blip r:embed="rId2"/>
          <a:stretch>
            <a:fillRect/>
          </a:stretch>
        </p:blipFill>
        <p:spPr>
          <a:xfrm>
            <a:off x="6604959" y="4346930"/>
            <a:ext cx="3371211" cy="1687983"/>
          </a:xfrm>
          <a:prstGeom prst="rect">
            <a:avLst/>
          </a:prstGeom>
        </p:spPr>
      </p:pic>
      <p:sp>
        <p:nvSpPr>
          <p:cNvPr id="8" name="TextBox 7">
            <a:extLst>
              <a:ext uri="{FF2B5EF4-FFF2-40B4-BE49-F238E27FC236}">
                <a16:creationId xmlns:a16="http://schemas.microsoft.com/office/drawing/2014/main" id="{4EAD548D-ED50-4228-B8CD-EAE8474EF895}"/>
              </a:ext>
            </a:extLst>
          </p:cNvPr>
          <p:cNvSpPr txBox="1"/>
          <p:nvPr/>
        </p:nvSpPr>
        <p:spPr>
          <a:xfrm>
            <a:off x="1859783" y="4548095"/>
            <a:ext cx="3840480" cy="1477328"/>
          </a:xfrm>
          <a:prstGeom prst="rect">
            <a:avLst/>
          </a:prstGeom>
          <a:noFill/>
        </p:spPr>
        <p:txBody>
          <a:bodyPr wrap="square" rtlCol="0">
            <a:spAutoFit/>
          </a:bodyPr>
          <a:lstStyle/>
          <a:p>
            <a:r>
              <a:rPr lang="en-US" dirty="0"/>
              <a:t>In the warehouse, the movement in and out is the capacity (kW) – how many boxes in and out. The time in storage is kWh – you need the space for the boxes.</a:t>
            </a:r>
          </a:p>
        </p:txBody>
      </p:sp>
      <p:pic>
        <p:nvPicPr>
          <p:cNvPr id="10" name="Picture 9">
            <a:extLst>
              <a:ext uri="{FF2B5EF4-FFF2-40B4-BE49-F238E27FC236}">
                <a16:creationId xmlns:a16="http://schemas.microsoft.com/office/drawing/2014/main" id="{B931D3D9-EC68-438A-381E-EDCDE3AAC15F}"/>
              </a:ext>
            </a:extLst>
          </p:cNvPr>
          <p:cNvPicPr>
            <a:picLocks noChangeAspect="1"/>
          </p:cNvPicPr>
          <p:nvPr/>
        </p:nvPicPr>
        <p:blipFill>
          <a:blip r:embed="rId3"/>
          <a:stretch>
            <a:fillRect/>
          </a:stretch>
        </p:blipFill>
        <p:spPr>
          <a:xfrm>
            <a:off x="7296298" y="1533325"/>
            <a:ext cx="2411818" cy="2860654"/>
          </a:xfrm>
          <a:prstGeom prst="rect">
            <a:avLst/>
          </a:prstGeom>
        </p:spPr>
      </p:pic>
      <p:sp>
        <p:nvSpPr>
          <p:cNvPr id="11" name="TextBox 10">
            <a:extLst>
              <a:ext uri="{FF2B5EF4-FFF2-40B4-BE49-F238E27FC236}">
                <a16:creationId xmlns:a16="http://schemas.microsoft.com/office/drawing/2014/main" id="{158C3689-BAFC-097D-821F-A2E9B1EF2E5A}"/>
              </a:ext>
            </a:extLst>
          </p:cNvPr>
          <p:cNvSpPr txBox="1"/>
          <p:nvPr/>
        </p:nvSpPr>
        <p:spPr>
          <a:xfrm>
            <a:off x="9406759" y="1718441"/>
            <a:ext cx="989822" cy="369332"/>
          </a:xfrm>
          <a:prstGeom prst="rect">
            <a:avLst/>
          </a:prstGeom>
          <a:noFill/>
        </p:spPr>
        <p:txBody>
          <a:bodyPr wrap="square" rtlCol="0">
            <a:spAutoFit/>
          </a:bodyPr>
          <a:lstStyle/>
          <a:p>
            <a:r>
              <a:rPr lang="en-US" dirty="0"/>
              <a:t>kwh</a:t>
            </a:r>
          </a:p>
        </p:txBody>
      </p:sp>
      <p:sp>
        <p:nvSpPr>
          <p:cNvPr id="12" name="TextBox 11">
            <a:extLst>
              <a:ext uri="{FF2B5EF4-FFF2-40B4-BE49-F238E27FC236}">
                <a16:creationId xmlns:a16="http://schemas.microsoft.com/office/drawing/2014/main" id="{8A30D6B2-0C95-3042-A14C-7AD85FBE5205}"/>
              </a:ext>
            </a:extLst>
          </p:cNvPr>
          <p:cNvSpPr txBox="1"/>
          <p:nvPr/>
        </p:nvSpPr>
        <p:spPr>
          <a:xfrm>
            <a:off x="9418534" y="3711022"/>
            <a:ext cx="989822" cy="369332"/>
          </a:xfrm>
          <a:prstGeom prst="rect">
            <a:avLst/>
          </a:prstGeom>
          <a:noFill/>
        </p:spPr>
        <p:txBody>
          <a:bodyPr wrap="square" rtlCol="0">
            <a:spAutoFit/>
          </a:bodyPr>
          <a:lstStyle/>
          <a:p>
            <a:r>
              <a:rPr lang="en-US" dirty="0"/>
              <a:t>kw</a:t>
            </a:r>
          </a:p>
        </p:txBody>
      </p:sp>
      <p:sp>
        <p:nvSpPr>
          <p:cNvPr id="13" name="TextBox 12">
            <a:extLst>
              <a:ext uri="{FF2B5EF4-FFF2-40B4-BE49-F238E27FC236}">
                <a16:creationId xmlns:a16="http://schemas.microsoft.com/office/drawing/2014/main" id="{1199A76F-6413-C853-EEB7-4B78CA1679B7}"/>
              </a:ext>
            </a:extLst>
          </p:cNvPr>
          <p:cNvSpPr txBox="1"/>
          <p:nvPr/>
        </p:nvSpPr>
        <p:spPr>
          <a:xfrm>
            <a:off x="6486811" y="3147270"/>
            <a:ext cx="1404647" cy="923330"/>
          </a:xfrm>
          <a:prstGeom prst="rect">
            <a:avLst/>
          </a:prstGeom>
          <a:noFill/>
        </p:spPr>
        <p:txBody>
          <a:bodyPr wrap="square" rtlCol="0">
            <a:spAutoFit/>
          </a:bodyPr>
          <a:lstStyle/>
          <a:p>
            <a:r>
              <a:rPr lang="en-US" dirty="0"/>
              <a:t>Bigger Spout gives faster water</a:t>
            </a:r>
          </a:p>
        </p:txBody>
      </p:sp>
      <p:cxnSp>
        <p:nvCxnSpPr>
          <p:cNvPr id="15" name="Straight Arrow Connector 14">
            <a:extLst>
              <a:ext uri="{FF2B5EF4-FFF2-40B4-BE49-F238E27FC236}">
                <a16:creationId xmlns:a16="http://schemas.microsoft.com/office/drawing/2014/main" id="{E0C4490B-E2F9-5167-8F40-BAA7F3A0A80E}"/>
              </a:ext>
            </a:extLst>
          </p:cNvPr>
          <p:cNvCxnSpPr/>
          <p:nvPr/>
        </p:nvCxnSpPr>
        <p:spPr>
          <a:xfrm flipV="1">
            <a:off x="7656786" y="3711022"/>
            <a:ext cx="646386" cy="3258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C54136-4857-D080-6EEC-CB5DFB0DB013}"/>
              </a:ext>
            </a:extLst>
          </p:cNvPr>
          <p:cNvPicPr>
            <a:picLocks noChangeAspect="1"/>
          </p:cNvPicPr>
          <p:nvPr/>
        </p:nvPicPr>
        <p:blipFill>
          <a:blip r:embed="rId4"/>
          <a:stretch>
            <a:fillRect/>
          </a:stretch>
        </p:blipFill>
        <p:spPr>
          <a:xfrm rot="10800000">
            <a:off x="10310773" y="1887078"/>
            <a:ext cx="1479398" cy="2153148"/>
          </a:xfrm>
          <a:prstGeom prst="rect">
            <a:avLst/>
          </a:prstGeom>
        </p:spPr>
      </p:pic>
    </p:spTree>
    <p:extLst>
      <p:ext uri="{BB962C8B-B14F-4D97-AF65-F5344CB8AC3E}">
        <p14:creationId xmlns:p14="http://schemas.microsoft.com/office/powerpoint/2010/main" val="2042541215"/>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838C2-8AEB-07DA-F348-68F303D68627}"/>
              </a:ext>
            </a:extLst>
          </p:cNvPr>
          <p:cNvSpPr>
            <a:spLocks noGrp="1"/>
          </p:cNvSpPr>
          <p:nvPr>
            <p:ph type="title"/>
          </p:nvPr>
        </p:nvSpPr>
        <p:spPr/>
        <p:txBody>
          <a:bodyPr/>
          <a:lstStyle/>
          <a:p>
            <a:r>
              <a:rPr lang="en-US" dirty="0"/>
              <a:t>Battery Costs</a:t>
            </a:r>
          </a:p>
        </p:txBody>
      </p:sp>
      <p:sp>
        <p:nvSpPr>
          <p:cNvPr id="3" name="Content Placeholder 2">
            <a:extLst>
              <a:ext uri="{FF2B5EF4-FFF2-40B4-BE49-F238E27FC236}">
                <a16:creationId xmlns:a16="http://schemas.microsoft.com/office/drawing/2014/main" id="{DB9975AA-7FF8-5A4B-EA83-CF463000CA2C}"/>
              </a:ext>
            </a:extLst>
          </p:cNvPr>
          <p:cNvSpPr>
            <a:spLocks noGrp="1"/>
          </p:cNvSpPr>
          <p:nvPr>
            <p:ph idx="1"/>
          </p:nvPr>
        </p:nvSpPr>
        <p:spPr/>
        <p:txBody>
          <a:bodyPr/>
          <a:lstStyle/>
          <a:p>
            <a:r>
              <a:rPr lang="en-US" dirty="0"/>
              <a:t>Find battery costs in China from Shanghai Metal Exchange.</a:t>
            </a:r>
          </a:p>
          <a:p>
            <a:endParaRPr lang="en-US" dirty="0"/>
          </a:p>
        </p:txBody>
      </p:sp>
      <p:sp>
        <p:nvSpPr>
          <p:cNvPr id="4" name="Slide Number Placeholder 3">
            <a:extLst>
              <a:ext uri="{FF2B5EF4-FFF2-40B4-BE49-F238E27FC236}">
                <a16:creationId xmlns:a16="http://schemas.microsoft.com/office/drawing/2014/main" id="{C06741B1-28DA-1194-4316-02EB134728C8}"/>
              </a:ext>
            </a:extLst>
          </p:cNvPr>
          <p:cNvSpPr>
            <a:spLocks noGrp="1"/>
          </p:cNvSpPr>
          <p:nvPr>
            <p:ph type="sldNum" sz="quarter" idx="12"/>
          </p:nvPr>
        </p:nvSpPr>
        <p:spPr/>
        <p:txBody>
          <a:bodyPr/>
          <a:lstStyle/>
          <a:p>
            <a:fld id="{EB241CD2-1E45-42A3-B213-66A034DF9A3B}" type="slidenum">
              <a:rPr lang="en-GB" smtClean="0"/>
              <a:t>227</a:t>
            </a:fld>
            <a:endParaRPr lang="en-GB" dirty="0"/>
          </a:p>
        </p:txBody>
      </p:sp>
      <p:pic>
        <p:nvPicPr>
          <p:cNvPr id="6" name="Picture 5" descr="The diagram shows a descending trend in the price of lithium battery cells, specifically CATL's LFP cells, projected to continue until the end of 2024.&#10;&#10;AI-generated content may be incorrect.">
            <a:extLst>
              <a:ext uri="{FF2B5EF4-FFF2-40B4-BE49-F238E27FC236}">
                <a16:creationId xmlns:a16="http://schemas.microsoft.com/office/drawing/2014/main" id="{5FBE3009-DE84-4761-B76A-91D727870FA1}"/>
              </a:ext>
            </a:extLst>
          </p:cNvPr>
          <p:cNvPicPr>
            <a:picLocks noChangeAspect="1"/>
          </p:cNvPicPr>
          <p:nvPr/>
        </p:nvPicPr>
        <p:blipFill>
          <a:blip r:embed="rId2"/>
          <a:stretch>
            <a:fillRect/>
          </a:stretch>
        </p:blipFill>
        <p:spPr>
          <a:xfrm>
            <a:off x="406400" y="1848265"/>
            <a:ext cx="5420307" cy="3415923"/>
          </a:xfrm>
          <a:prstGeom prst="rect">
            <a:avLst/>
          </a:prstGeom>
        </p:spPr>
      </p:pic>
      <p:pic>
        <p:nvPicPr>
          <p:cNvPr id="8" name="Picture 7">
            <a:extLst>
              <a:ext uri="{FF2B5EF4-FFF2-40B4-BE49-F238E27FC236}">
                <a16:creationId xmlns:a16="http://schemas.microsoft.com/office/drawing/2014/main" id="{081F8CC7-B33B-10C2-FE6E-E9A58CD9AA7E}"/>
              </a:ext>
            </a:extLst>
          </p:cNvPr>
          <p:cNvPicPr>
            <a:picLocks noChangeAspect="1"/>
          </p:cNvPicPr>
          <p:nvPr/>
        </p:nvPicPr>
        <p:blipFill>
          <a:blip r:embed="rId3"/>
          <a:stretch>
            <a:fillRect/>
          </a:stretch>
        </p:blipFill>
        <p:spPr>
          <a:xfrm>
            <a:off x="6365295" y="1865465"/>
            <a:ext cx="4702755" cy="3398724"/>
          </a:xfrm>
          <a:prstGeom prst="rect">
            <a:avLst/>
          </a:prstGeom>
        </p:spPr>
      </p:pic>
    </p:spTree>
    <p:extLst>
      <p:ext uri="{BB962C8B-B14F-4D97-AF65-F5344CB8AC3E}">
        <p14:creationId xmlns:p14="http://schemas.microsoft.com/office/powerpoint/2010/main" val="127818431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D4A2F-5DB1-7AEE-1C12-3890A005D73A}"/>
              </a:ext>
            </a:extLst>
          </p:cNvPr>
          <p:cNvSpPr>
            <a:spLocks noGrp="1"/>
          </p:cNvSpPr>
          <p:nvPr>
            <p:ph type="title"/>
          </p:nvPr>
        </p:nvSpPr>
        <p:spPr/>
        <p:txBody>
          <a:bodyPr/>
          <a:lstStyle/>
          <a:p>
            <a:r>
              <a:rPr lang="en-US" dirty="0"/>
              <a:t>World-wide Battery Costs</a:t>
            </a:r>
          </a:p>
        </p:txBody>
      </p:sp>
      <p:sp>
        <p:nvSpPr>
          <p:cNvPr id="3" name="Content Placeholder 2">
            <a:extLst>
              <a:ext uri="{FF2B5EF4-FFF2-40B4-BE49-F238E27FC236}">
                <a16:creationId xmlns:a16="http://schemas.microsoft.com/office/drawing/2014/main" id="{5456CC6C-688D-F86F-DA7E-C9352BBB531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429F39D8-9785-53B2-418D-CA3E8F490B37}"/>
              </a:ext>
            </a:extLst>
          </p:cNvPr>
          <p:cNvSpPr>
            <a:spLocks noGrp="1"/>
          </p:cNvSpPr>
          <p:nvPr>
            <p:ph type="sldNum" sz="quarter" idx="12"/>
          </p:nvPr>
        </p:nvSpPr>
        <p:spPr/>
        <p:txBody>
          <a:bodyPr/>
          <a:lstStyle/>
          <a:p>
            <a:fld id="{EB241CD2-1E45-42A3-B213-66A034DF9A3B}" type="slidenum">
              <a:rPr lang="en-GB" smtClean="0"/>
              <a:t>228</a:t>
            </a:fld>
            <a:endParaRPr lang="en-GB" dirty="0"/>
          </a:p>
        </p:txBody>
      </p:sp>
      <p:pic>
        <p:nvPicPr>
          <p:cNvPr id="8" name="Picture 7">
            <a:extLst>
              <a:ext uri="{FF2B5EF4-FFF2-40B4-BE49-F238E27FC236}">
                <a16:creationId xmlns:a16="http://schemas.microsoft.com/office/drawing/2014/main" id="{3DBD8076-AFF1-3DE3-F68A-C8EE08B99297}"/>
              </a:ext>
            </a:extLst>
          </p:cNvPr>
          <p:cNvPicPr>
            <a:picLocks noChangeAspect="1"/>
          </p:cNvPicPr>
          <p:nvPr/>
        </p:nvPicPr>
        <p:blipFill>
          <a:blip r:embed="rId2"/>
          <a:stretch>
            <a:fillRect/>
          </a:stretch>
        </p:blipFill>
        <p:spPr>
          <a:xfrm>
            <a:off x="266700" y="1805781"/>
            <a:ext cx="5943905" cy="3759393"/>
          </a:xfrm>
          <a:prstGeom prst="rect">
            <a:avLst/>
          </a:prstGeom>
        </p:spPr>
      </p:pic>
      <p:sp>
        <p:nvSpPr>
          <p:cNvPr id="9" name="TextBox 8">
            <a:extLst>
              <a:ext uri="{FF2B5EF4-FFF2-40B4-BE49-F238E27FC236}">
                <a16:creationId xmlns:a16="http://schemas.microsoft.com/office/drawing/2014/main" id="{55C57C8B-1CD6-E58B-37D7-D2443F352DE0}"/>
              </a:ext>
            </a:extLst>
          </p:cNvPr>
          <p:cNvSpPr txBox="1"/>
          <p:nvPr/>
        </p:nvSpPr>
        <p:spPr>
          <a:xfrm>
            <a:off x="6947210" y="1505415"/>
            <a:ext cx="4215161" cy="1200329"/>
          </a:xfrm>
          <a:prstGeom prst="rect">
            <a:avLst/>
          </a:prstGeom>
          <a:noFill/>
        </p:spPr>
        <p:txBody>
          <a:bodyPr wrap="square" rtlCol="0">
            <a:spAutoFit/>
          </a:bodyPr>
          <a:lstStyle/>
          <a:p>
            <a:r>
              <a:rPr lang="en-US" dirty="0"/>
              <a:t>Total capacity: 8,000,000 kWh</a:t>
            </a:r>
          </a:p>
          <a:p>
            <a:r>
              <a:rPr lang="en-US" dirty="0"/>
              <a:t>Total Cost: 1,160,000,000</a:t>
            </a:r>
          </a:p>
          <a:p>
            <a:r>
              <a:rPr lang="en-US" dirty="0"/>
              <a:t>Cost/kWh: USD 145/kWh</a:t>
            </a:r>
          </a:p>
          <a:p>
            <a:endParaRPr lang="en-US" dirty="0"/>
          </a:p>
        </p:txBody>
      </p:sp>
      <p:pic>
        <p:nvPicPr>
          <p:cNvPr id="11" name="Picture 10">
            <a:extLst>
              <a:ext uri="{FF2B5EF4-FFF2-40B4-BE49-F238E27FC236}">
                <a16:creationId xmlns:a16="http://schemas.microsoft.com/office/drawing/2014/main" id="{36A7F34F-7B2B-9746-BB94-2AC5749C10D8}"/>
              </a:ext>
            </a:extLst>
          </p:cNvPr>
          <p:cNvPicPr>
            <a:picLocks noChangeAspect="1"/>
          </p:cNvPicPr>
          <p:nvPr/>
        </p:nvPicPr>
        <p:blipFill>
          <a:blip r:embed="rId3"/>
          <a:stretch>
            <a:fillRect/>
          </a:stretch>
        </p:blipFill>
        <p:spPr>
          <a:xfrm>
            <a:off x="6583590" y="2593355"/>
            <a:ext cx="4711942" cy="3283119"/>
          </a:xfrm>
          <a:prstGeom prst="rect">
            <a:avLst/>
          </a:prstGeom>
        </p:spPr>
      </p:pic>
    </p:spTree>
    <p:extLst>
      <p:ext uri="{BB962C8B-B14F-4D97-AF65-F5344CB8AC3E}">
        <p14:creationId xmlns:p14="http://schemas.microsoft.com/office/powerpoint/2010/main" val="857361039"/>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E87B9-1F76-95E5-6F69-ECB2F3CE5491}"/>
              </a:ext>
            </a:extLst>
          </p:cNvPr>
          <p:cNvSpPr>
            <a:spLocks noGrp="1"/>
          </p:cNvSpPr>
          <p:nvPr>
            <p:ph type="title"/>
          </p:nvPr>
        </p:nvSpPr>
        <p:spPr/>
        <p:txBody>
          <a:bodyPr/>
          <a:lstStyle/>
          <a:p>
            <a:r>
              <a:rPr lang="en-US" dirty="0"/>
              <a:t>Batteries for Ancillary Services and Load Shifting</a:t>
            </a:r>
          </a:p>
        </p:txBody>
      </p:sp>
      <p:sp>
        <p:nvSpPr>
          <p:cNvPr id="3" name="Content Placeholder 2">
            <a:extLst>
              <a:ext uri="{FF2B5EF4-FFF2-40B4-BE49-F238E27FC236}">
                <a16:creationId xmlns:a16="http://schemas.microsoft.com/office/drawing/2014/main" id="{5CD9132B-B881-378E-B597-2BB1A11A24BD}"/>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B19AE14A-775B-4555-E1AB-3E044007BE53}"/>
              </a:ext>
            </a:extLst>
          </p:cNvPr>
          <p:cNvSpPr>
            <a:spLocks noGrp="1"/>
          </p:cNvSpPr>
          <p:nvPr>
            <p:ph type="sldNum" sz="quarter" idx="12"/>
          </p:nvPr>
        </p:nvSpPr>
        <p:spPr/>
        <p:txBody>
          <a:bodyPr/>
          <a:lstStyle/>
          <a:p>
            <a:fld id="{EB241CD2-1E45-42A3-B213-66A034DF9A3B}" type="slidenum">
              <a:rPr lang="en-GB" smtClean="0"/>
              <a:t>229</a:t>
            </a:fld>
            <a:endParaRPr lang="en-GB" dirty="0"/>
          </a:p>
        </p:txBody>
      </p:sp>
      <p:pic>
        <p:nvPicPr>
          <p:cNvPr id="6" name="Picture 5">
            <a:extLst>
              <a:ext uri="{FF2B5EF4-FFF2-40B4-BE49-F238E27FC236}">
                <a16:creationId xmlns:a16="http://schemas.microsoft.com/office/drawing/2014/main" id="{E4C1D31D-0CBB-F19A-6855-F4CA3D76A020}"/>
              </a:ext>
            </a:extLst>
          </p:cNvPr>
          <p:cNvPicPr>
            <a:picLocks noChangeAspect="1"/>
          </p:cNvPicPr>
          <p:nvPr/>
        </p:nvPicPr>
        <p:blipFill>
          <a:blip r:embed="rId2"/>
          <a:stretch>
            <a:fillRect/>
          </a:stretch>
        </p:blipFill>
        <p:spPr>
          <a:xfrm>
            <a:off x="561202" y="2379463"/>
            <a:ext cx="5134748" cy="3268862"/>
          </a:xfrm>
          <a:prstGeom prst="rect">
            <a:avLst/>
          </a:prstGeom>
        </p:spPr>
      </p:pic>
      <p:pic>
        <p:nvPicPr>
          <p:cNvPr id="8" name="Picture 7">
            <a:extLst>
              <a:ext uri="{FF2B5EF4-FFF2-40B4-BE49-F238E27FC236}">
                <a16:creationId xmlns:a16="http://schemas.microsoft.com/office/drawing/2014/main" id="{738D22AC-5E42-EC3A-445D-E616F4B8225F}"/>
              </a:ext>
            </a:extLst>
          </p:cNvPr>
          <p:cNvPicPr>
            <a:picLocks noChangeAspect="1"/>
          </p:cNvPicPr>
          <p:nvPr/>
        </p:nvPicPr>
        <p:blipFill>
          <a:blip r:embed="rId3"/>
          <a:stretch>
            <a:fillRect/>
          </a:stretch>
        </p:blipFill>
        <p:spPr>
          <a:xfrm>
            <a:off x="6604184" y="2333625"/>
            <a:ext cx="4689565" cy="3451677"/>
          </a:xfrm>
          <a:prstGeom prst="rect">
            <a:avLst/>
          </a:prstGeom>
        </p:spPr>
      </p:pic>
    </p:spTree>
    <p:extLst>
      <p:ext uri="{BB962C8B-B14F-4D97-AF65-F5344CB8AC3E}">
        <p14:creationId xmlns:p14="http://schemas.microsoft.com/office/powerpoint/2010/main" val="1080976524"/>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F96A8-92BE-2B2E-9AE3-9996E6FDDE59}"/>
              </a:ext>
            </a:extLst>
          </p:cNvPr>
          <p:cNvSpPr>
            <a:spLocks noGrp="1"/>
          </p:cNvSpPr>
          <p:nvPr>
            <p:ph type="title"/>
          </p:nvPr>
        </p:nvSpPr>
        <p:spPr/>
        <p:txBody>
          <a:bodyPr/>
          <a:lstStyle/>
          <a:p>
            <a:r>
              <a:rPr lang="en-US" dirty="0"/>
              <a:t>Contract Issues from Case 1 (Solar and Battery PPA)</a:t>
            </a:r>
          </a:p>
        </p:txBody>
      </p:sp>
      <p:sp>
        <p:nvSpPr>
          <p:cNvPr id="3" name="Content Placeholder 2">
            <a:extLst>
              <a:ext uri="{FF2B5EF4-FFF2-40B4-BE49-F238E27FC236}">
                <a16:creationId xmlns:a16="http://schemas.microsoft.com/office/drawing/2014/main" id="{ED7DA9C5-B71B-C32E-193A-AF67B7D57815}"/>
              </a:ext>
            </a:extLst>
          </p:cNvPr>
          <p:cNvSpPr>
            <a:spLocks noGrp="1"/>
          </p:cNvSpPr>
          <p:nvPr>
            <p:ph idx="1"/>
          </p:nvPr>
        </p:nvSpPr>
        <p:spPr/>
        <p:txBody>
          <a:bodyPr/>
          <a:lstStyle/>
          <a:p>
            <a:pPr algn="l"/>
            <a:r>
              <a:rPr lang="en-US" dirty="0"/>
              <a:t>Issue of targets for availability, degradation, round trip efficiency</a:t>
            </a:r>
          </a:p>
          <a:p>
            <a:pPr algn="l"/>
            <a:r>
              <a:rPr lang="en-US" dirty="0"/>
              <a:t>Off-taker controls battery characteristics like availability PPA</a:t>
            </a:r>
          </a:p>
          <a:p>
            <a:pPr algn="l"/>
            <a:r>
              <a:rPr lang="en-US" dirty="0"/>
              <a:t>Cycles controlled by off-taker</a:t>
            </a:r>
          </a:p>
          <a:p>
            <a:pPr algn="l"/>
            <a:r>
              <a:rPr lang="en-US" dirty="0"/>
              <a:t>Cycles affect </a:t>
            </a:r>
          </a:p>
          <a:p>
            <a:pPr lvl="1" algn="l"/>
            <a:r>
              <a:rPr lang="en-US" dirty="0"/>
              <a:t>Battery life</a:t>
            </a:r>
          </a:p>
          <a:p>
            <a:pPr lvl="1" algn="l"/>
            <a:r>
              <a:rPr lang="en-US" dirty="0"/>
              <a:t>Degradation</a:t>
            </a:r>
          </a:p>
          <a:p>
            <a:pPr algn="l"/>
            <a:r>
              <a:rPr lang="en-US" dirty="0"/>
              <a:t>Options for cycles</a:t>
            </a:r>
          </a:p>
          <a:p>
            <a:pPr lvl="1" algn="l"/>
            <a:r>
              <a:rPr lang="en-US" dirty="0"/>
              <a:t>Estimate the number of cycles</a:t>
            </a:r>
          </a:p>
          <a:p>
            <a:pPr lvl="1" algn="l"/>
            <a:r>
              <a:rPr lang="en-US" dirty="0"/>
              <a:t>Limit number of cycles</a:t>
            </a:r>
          </a:p>
          <a:p>
            <a:pPr lvl="1" algn="l"/>
            <a:r>
              <a:rPr lang="en-US" dirty="0"/>
              <a:t>Impose a variable energy charge</a:t>
            </a:r>
          </a:p>
          <a:p>
            <a:pPr lvl="1" algn="l"/>
            <a:endParaRPr lang="en-US" dirty="0"/>
          </a:p>
          <a:p>
            <a:pPr lvl="1" algn="l"/>
            <a:endParaRPr lang="en-US" dirty="0"/>
          </a:p>
        </p:txBody>
      </p:sp>
      <p:sp>
        <p:nvSpPr>
          <p:cNvPr id="4" name="Slide Number Placeholder 3">
            <a:extLst>
              <a:ext uri="{FF2B5EF4-FFF2-40B4-BE49-F238E27FC236}">
                <a16:creationId xmlns:a16="http://schemas.microsoft.com/office/drawing/2014/main" id="{F5663474-587D-8415-996B-22C2F628E357}"/>
              </a:ext>
            </a:extLst>
          </p:cNvPr>
          <p:cNvSpPr>
            <a:spLocks noGrp="1"/>
          </p:cNvSpPr>
          <p:nvPr>
            <p:ph type="sldNum" sz="quarter" idx="12"/>
          </p:nvPr>
        </p:nvSpPr>
        <p:spPr/>
        <p:txBody>
          <a:bodyPr/>
          <a:lstStyle/>
          <a:p>
            <a:fld id="{EB241CD2-1E45-42A3-B213-66A034DF9A3B}" type="slidenum">
              <a:rPr lang="en-GB" smtClean="0"/>
              <a:t>230</a:t>
            </a:fld>
            <a:endParaRPr lang="en-GB" dirty="0"/>
          </a:p>
        </p:txBody>
      </p:sp>
      <p:pic>
        <p:nvPicPr>
          <p:cNvPr id="8" name="Picture 7" descr="The diagram illustrates how the lifespan of a battery decreases with each cycle, emphasizing the need for cell refreshes as the energy capacity diminishes over time.&#10;&#10;AI-generated content may be incorrect.">
            <a:extLst>
              <a:ext uri="{FF2B5EF4-FFF2-40B4-BE49-F238E27FC236}">
                <a16:creationId xmlns:a16="http://schemas.microsoft.com/office/drawing/2014/main" id="{BEAC63E9-5D0A-59D5-CEE7-531C7AB4945C}"/>
              </a:ext>
            </a:extLst>
          </p:cNvPr>
          <p:cNvPicPr>
            <a:picLocks noChangeAspect="1"/>
          </p:cNvPicPr>
          <p:nvPr/>
        </p:nvPicPr>
        <p:blipFill>
          <a:blip r:embed="rId2"/>
          <a:stretch>
            <a:fillRect/>
          </a:stretch>
        </p:blipFill>
        <p:spPr>
          <a:xfrm>
            <a:off x="6096001" y="2475829"/>
            <a:ext cx="5100566" cy="3600764"/>
          </a:xfrm>
          <a:prstGeom prst="rect">
            <a:avLst/>
          </a:prstGeom>
        </p:spPr>
      </p:pic>
    </p:spTree>
    <p:extLst>
      <p:ext uri="{BB962C8B-B14F-4D97-AF65-F5344CB8AC3E}">
        <p14:creationId xmlns:p14="http://schemas.microsoft.com/office/powerpoint/2010/main" val="699430724"/>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13085-CE35-C9D4-82AB-E963B1F99511}"/>
              </a:ext>
            </a:extLst>
          </p:cNvPr>
          <p:cNvSpPr>
            <a:spLocks noGrp="1"/>
          </p:cNvSpPr>
          <p:nvPr>
            <p:ph type="title"/>
          </p:nvPr>
        </p:nvSpPr>
        <p:spPr/>
        <p:txBody>
          <a:bodyPr/>
          <a:lstStyle/>
          <a:p>
            <a:r>
              <a:rPr lang="en-US" dirty="0"/>
              <a:t>Case 1: Battery plus Solar PPA</a:t>
            </a:r>
          </a:p>
        </p:txBody>
      </p:sp>
      <p:sp>
        <p:nvSpPr>
          <p:cNvPr id="3" name="Content Placeholder 2">
            <a:extLst>
              <a:ext uri="{FF2B5EF4-FFF2-40B4-BE49-F238E27FC236}">
                <a16:creationId xmlns:a16="http://schemas.microsoft.com/office/drawing/2014/main" id="{B194C9B5-4186-4751-1998-9E9BA3336EA4}"/>
              </a:ext>
            </a:extLst>
          </p:cNvPr>
          <p:cNvSpPr>
            <a:spLocks noGrp="1"/>
          </p:cNvSpPr>
          <p:nvPr>
            <p:ph idx="1"/>
          </p:nvPr>
        </p:nvSpPr>
        <p:spPr/>
        <p:txBody>
          <a:bodyPr/>
          <a:lstStyle/>
          <a:p>
            <a:r>
              <a:rPr lang="en-US" dirty="0"/>
              <a:t>Off-taker has control of Battery</a:t>
            </a:r>
          </a:p>
          <a:p>
            <a:pPr lvl="1"/>
            <a:r>
              <a:rPr lang="en-US" dirty="0"/>
              <a:t>Suggests capacity payment and not output based</a:t>
            </a:r>
          </a:p>
          <a:p>
            <a:pPr lvl="1"/>
            <a:r>
              <a:rPr lang="en-US" dirty="0"/>
              <a:t>Could use batteries for ancillary services</a:t>
            </a:r>
          </a:p>
          <a:p>
            <a:pPr lvl="1"/>
            <a:r>
              <a:rPr lang="en-US" dirty="0"/>
              <a:t>Could use batteries for load shifting</a:t>
            </a:r>
          </a:p>
          <a:p>
            <a:pPr lvl="1"/>
            <a:r>
              <a:rPr lang="en-US" dirty="0"/>
              <a:t>Some control of number of cycles</a:t>
            </a:r>
          </a:p>
          <a:p>
            <a:r>
              <a:rPr lang="en-US" dirty="0"/>
              <a:t>Different ways to Handle Degradation</a:t>
            </a:r>
          </a:p>
          <a:p>
            <a:pPr lvl="1"/>
            <a:r>
              <a:rPr lang="en-US" dirty="0"/>
              <a:t>Allow some decrease as part of PPA</a:t>
            </a:r>
          </a:p>
          <a:p>
            <a:pPr lvl="1"/>
            <a:r>
              <a:rPr lang="en-US" dirty="0"/>
              <a:t>Require Augmentation</a:t>
            </a:r>
          </a:p>
          <a:p>
            <a:pPr lvl="1"/>
            <a:r>
              <a:rPr lang="en-US" dirty="0"/>
              <a:t>Degradation depends on usage</a:t>
            </a:r>
          </a:p>
          <a:p>
            <a:r>
              <a:rPr lang="en-US" dirty="0"/>
              <a:t>How should penalties and bonuses be established for</a:t>
            </a:r>
          </a:p>
          <a:p>
            <a:pPr lvl="1"/>
            <a:r>
              <a:rPr lang="en-US" dirty="0"/>
              <a:t>Available Capacity</a:t>
            </a:r>
          </a:p>
          <a:p>
            <a:pPr lvl="1"/>
            <a:r>
              <a:rPr lang="en-US" dirty="0"/>
              <a:t>Round trip efficiency</a:t>
            </a:r>
          </a:p>
          <a:p>
            <a:pPr lvl="1"/>
            <a:endParaRPr lang="en-US" dirty="0"/>
          </a:p>
        </p:txBody>
      </p:sp>
      <p:sp>
        <p:nvSpPr>
          <p:cNvPr id="4" name="Slide Number Placeholder 3">
            <a:extLst>
              <a:ext uri="{FF2B5EF4-FFF2-40B4-BE49-F238E27FC236}">
                <a16:creationId xmlns:a16="http://schemas.microsoft.com/office/drawing/2014/main" id="{7252F9C0-2856-A8E7-5D4F-EBFDBF392F1C}"/>
              </a:ext>
            </a:extLst>
          </p:cNvPr>
          <p:cNvSpPr>
            <a:spLocks noGrp="1"/>
          </p:cNvSpPr>
          <p:nvPr>
            <p:ph type="sldNum" sz="quarter" idx="12"/>
          </p:nvPr>
        </p:nvSpPr>
        <p:spPr/>
        <p:txBody>
          <a:bodyPr/>
          <a:lstStyle/>
          <a:p>
            <a:fld id="{EB241CD2-1E45-42A3-B213-66A034DF9A3B}" type="slidenum">
              <a:rPr lang="en-GB" smtClean="0"/>
              <a:t>231</a:t>
            </a:fld>
            <a:endParaRPr lang="en-GB" dirty="0"/>
          </a:p>
        </p:txBody>
      </p:sp>
    </p:spTree>
    <p:extLst>
      <p:ext uri="{BB962C8B-B14F-4D97-AF65-F5344CB8AC3E}">
        <p14:creationId xmlns:p14="http://schemas.microsoft.com/office/powerpoint/2010/main" val="326428703"/>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078D-D62C-AA26-D9F0-3E77FE463AE5}"/>
              </a:ext>
            </a:extLst>
          </p:cNvPr>
          <p:cNvSpPr>
            <a:spLocks noGrp="1"/>
          </p:cNvSpPr>
          <p:nvPr>
            <p:ph type="title"/>
          </p:nvPr>
        </p:nvSpPr>
        <p:spPr/>
        <p:txBody>
          <a:bodyPr/>
          <a:lstStyle/>
          <a:p>
            <a:r>
              <a:rPr lang="en-US" dirty="0"/>
              <a:t>Pricing in PPA and Back of Envelope </a:t>
            </a:r>
          </a:p>
        </p:txBody>
      </p:sp>
      <p:sp>
        <p:nvSpPr>
          <p:cNvPr id="3" name="Content Placeholder 2">
            <a:extLst>
              <a:ext uri="{FF2B5EF4-FFF2-40B4-BE49-F238E27FC236}">
                <a16:creationId xmlns:a16="http://schemas.microsoft.com/office/drawing/2014/main" id="{CE0A24A7-1595-95CB-9B34-38EEE77FDB76}"/>
              </a:ext>
            </a:extLst>
          </p:cNvPr>
          <p:cNvSpPr>
            <a:spLocks noGrp="1"/>
          </p:cNvSpPr>
          <p:nvPr>
            <p:ph idx="1"/>
          </p:nvPr>
        </p:nvSpPr>
        <p:spPr>
          <a:xfrm>
            <a:off x="406401" y="1209675"/>
            <a:ext cx="3507232" cy="2219325"/>
          </a:xfrm>
        </p:spPr>
        <p:txBody>
          <a:bodyPr>
            <a:normAutofit lnSpcReduction="10000"/>
          </a:bodyPr>
          <a:lstStyle/>
          <a:p>
            <a:pPr algn="l"/>
            <a:endParaRPr lang="en-US" dirty="0"/>
          </a:p>
          <a:p>
            <a:pPr marL="0" indent="0" algn="l">
              <a:buNone/>
            </a:pPr>
            <a:r>
              <a:rPr lang="en-US" dirty="0"/>
              <a:t>Should there be a variable charge.</a:t>
            </a:r>
          </a:p>
          <a:p>
            <a:pPr marL="0" indent="0" algn="l">
              <a:buNone/>
            </a:pPr>
            <a:endParaRPr lang="en-US" dirty="0"/>
          </a:p>
          <a:p>
            <a:pPr marL="0" indent="0" algn="l">
              <a:buNone/>
            </a:pPr>
            <a:r>
              <a:rPr lang="en-US" dirty="0"/>
              <a:t>Is overhaul that is a function of hours a variable or fixed cost</a:t>
            </a:r>
          </a:p>
          <a:p>
            <a:pPr algn="l"/>
            <a:endParaRPr lang="en-US" dirty="0"/>
          </a:p>
        </p:txBody>
      </p:sp>
      <p:pic>
        <p:nvPicPr>
          <p:cNvPr id="10" name="Picture 9">
            <a:extLst>
              <a:ext uri="{FF2B5EF4-FFF2-40B4-BE49-F238E27FC236}">
                <a16:creationId xmlns:a16="http://schemas.microsoft.com/office/drawing/2014/main" id="{86D384BB-59C7-2F79-15CF-9DB425169CC6}"/>
              </a:ext>
            </a:extLst>
          </p:cNvPr>
          <p:cNvPicPr>
            <a:picLocks noChangeAspect="1"/>
          </p:cNvPicPr>
          <p:nvPr/>
        </p:nvPicPr>
        <p:blipFill>
          <a:blip r:embed="rId2"/>
          <a:stretch>
            <a:fillRect/>
          </a:stretch>
        </p:blipFill>
        <p:spPr>
          <a:xfrm>
            <a:off x="5960918" y="3941255"/>
            <a:ext cx="4002097" cy="2052609"/>
          </a:xfrm>
          <a:prstGeom prst="rect">
            <a:avLst/>
          </a:prstGeom>
        </p:spPr>
      </p:pic>
      <p:pic>
        <p:nvPicPr>
          <p:cNvPr id="12" name="Picture 11">
            <a:extLst>
              <a:ext uri="{FF2B5EF4-FFF2-40B4-BE49-F238E27FC236}">
                <a16:creationId xmlns:a16="http://schemas.microsoft.com/office/drawing/2014/main" id="{C3A3043B-BAF3-1F14-8E88-7AB4055013E0}"/>
              </a:ext>
            </a:extLst>
          </p:cNvPr>
          <p:cNvPicPr>
            <a:picLocks noChangeAspect="1"/>
          </p:cNvPicPr>
          <p:nvPr/>
        </p:nvPicPr>
        <p:blipFill>
          <a:blip r:embed="rId3"/>
          <a:stretch>
            <a:fillRect/>
          </a:stretch>
        </p:blipFill>
        <p:spPr>
          <a:xfrm>
            <a:off x="479570" y="3941256"/>
            <a:ext cx="4088813" cy="2143206"/>
          </a:xfrm>
          <a:prstGeom prst="rect">
            <a:avLst/>
          </a:prstGeom>
        </p:spPr>
      </p:pic>
      <p:pic>
        <p:nvPicPr>
          <p:cNvPr id="5" name="Picture 4" descr="The document outlines the pricing structure for a 250MW/500MWh Battery Energy Storage System (BESS), detailing the tariff, monthly energy payments, and the calculation method based on power, tariff, hours, and availability.&#10;&#10;AI-generated content may be incorrect.">
            <a:extLst>
              <a:ext uri="{FF2B5EF4-FFF2-40B4-BE49-F238E27FC236}">
                <a16:creationId xmlns:a16="http://schemas.microsoft.com/office/drawing/2014/main" id="{8373B374-59C3-062F-2C0A-D2C07B1FC05C}"/>
              </a:ext>
            </a:extLst>
          </p:cNvPr>
          <p:cNvPicPr>
            <a:picLocks noChangeAspect="1"/>
          </p:cNvPicPr>
          <p:nvPr/>
        </p:nvPicPr>
        <p:blipFill>
          <a:blip r:embed="rId4"/>
          <a:stretch>
            <a:fillRect/>
          </a:stretch>
        </p:blipFill>
        <p:spPr>
          <a:xfrm>
            <a:off x="5340916" y="1124878"/>
            <a:ext cx="5536633" cy="2703210"/>
          </a:xfrm>
          <a:prstGeom prst="rect">
            <a:avLst/>
          </a:prstGeom>
        </p:spPr>
      </p:pic>
    </p:spTree>
    <p:extLst>
      <p:ext uri="{BB962C8B-B14F-4D97-AF65-F5344CB8AC3E}">
        <p14:creationId xmlns:p14="http://schemas.microsoft.com/office/powerpoint/2010/main" val="41300149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911B6-C908-74D2-4C01-D81714A3120F}"/>
              </a:ext>
            </a:extLst>
          </p:cNvPr>
          <p:cNvSpPr>
            <a:spLocks noGrp="1"/>
          </p:cNvSpPr>
          <p:nvPr>
            <p:ph type="title"/>
          </p:nvPr>
        </p:nvSpPr>
        <p:spPr/>
        <p:txBody>
          <a:bodyPr/>
          <a:lstStyle/>
          <a:p>
            <a:r>
              <a:rPr lang="en-US" dirty="0"/>
              <a:t>Capacity Payment Formula – PPA 1</a:t>
            </a:r>
          </a:p>
        </p:txBody>
      </p:sp>
      <p:sp>
        <p:nvSpPr>
          <p:cNvPr id="3" name="Content Placeholder 2">
            <a:extLst>
              <a:ext uri="{FF2B5EF4-FFF2-40B4-BE49-F238E27FC236}">
                <a16:creationId xmlns:a16="http://schemas.microsoft.com/office/drawing/2014/main" id="{A44F26C9-F5FB-54F9-2065-E5970189221B}"/>
              </a:ext>
            </a:extLst>
          </p:cNvPr>
          <p:cNvSpPr>
            <a:spLocks noGrp="1"/>
          </p:cNvSpPr>
          <p:nvPr>
            <p:ph idx="1"/>
          </p:nvPr>
        </p:nvSpPr>
        <p:spPr/>
        <p:txBody>
          <a:bodyPr/>
          <a:lstStyle/>
          <a:p>
            <a:r>
              <a:rPr lang="en-US" dirty="0"/>
              <a:t>Use capacity because of 1 hour duration battery</a:t>
            </a:r>
          </a:p>
          <a:p>
            <a:endParaRPr lang="en-US" dirty="0"/>
          </a:p>
        </p:txBody>
      </p:sp>
      <p:pic>
        <p:nvPicPr>
          <p:cNvPr id="5" name="Picture 4">
            <a:extLst>
              <a:ext uri="{FF2B5EF4-FFF2-40B4-BE49-F238E27FC236}">
                <a16:creationId xmlns:a16="http://schemas.microsoft.com/office/drawing/2014/main" id="{71D19A77-6928-D732-9447-193ECF56F10D}"/>
              </a:ext>
            </a:extLst>
          </p:cNvPr>
          <p:cNvPicPr>
            <a:picLocks noChangeAspect="1"/>
          </p:cNvPicPr>
          <p:nvPr/>
        </p:nvPicPr>
        <p:blipFill>
          <a:blip r:embed="rId2"/>
          <a:stretch>
            <a:fillRect/>
          </a:stretch>
        </p:blipFill>
        <p:spPr>
          <a:xfrm>
            <a:off x="2347664" y="1965769"/>
            <a:ext cx="7249537" cy="4105848"/>
          </a:xfrm>
          <a:prstGeom prst="rect">
            <a:avLst/>
          </a:prstGeom>
        </p:spPr>
      </p:pic>
    </p:spTree>
    <p:extLst>
      <p:ext uri="{BB962C8B-B14F-4D97-AF65-F5344CB8AC3E}">
        <p14:creationId xmlns:p14="http://schemas.microsoft.com/office/powerpoint/2010/main" val="3080486468"/>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07A8A-DEC7-7E02-98AF-AFD1DC7B923A}"/>
              </a:ext>
            </a:extLst>
          </p:cNvPr>
          <p:cNvSpPr>
            <a:spLocks noGrp="1"/>
          </p:cNvSpPr>
          <p:nvPr>
            <p:ph type="title"/>
          </p:nvPr>
        </p:nvSpPr>
        <p:spPr/>
        <p:txBody>
          <a:bodyPr>
            <a:normAutofit/>
          </a:bodyPr>
          <a:lstStyle/>
          <a:p>
            <a:r>
              <a:rPr lang="en-US" dirty="0"/>
              <a:t>Pricing in a PPA Contract for Batteries – PPA Number 3</a:t>
            </a:r>
          </a:p>
        </p:txBody>
      </p:sp>
      <p:sp>
        <p:nvSpPr>
          <p:cNvPr id="3" name="Content Placeholder 2">
            <a:extLst>
              <a:ext uri="{FF2B5EF4-FFF2-40B4-BE49-F238E27FC236}">
                <a16:creationId xmlns:a16="http://schemas.microsoft.com/office/drawing/2014/main" id="{CEECBB4B-76A9-B4F5-099E-49CBF7577816}"/>
              </a:ext>
            </a:extLst>
          </p:cNvPr>
          <p:cNvSpPr>
            <a:spLocks noGrp="1"/>
          </p:cNvSpPr>
          <p:nvPr>
            <p:ph idx="1"/>
          </p:nvPr>
        </p:nvSpPr>
        <p:spPr>
          <a:xfrm>
            <a:off x="406400" y="1219200"/>
            <a:ext cx="11088915" cy="4693104"/>
          </a:xfrm>
        </p:spPr>
        <p:txBody>
          <a:bodyPr/>
          <a:lstStyle/>
          <a:p>
            <a:r>
              <a:rPr lang="en-US" dirty="0"/>
              <a:t>Capacity based – No discussion of a variable energy charge</a:t>
            </a:r>
          </a:p>
          <a:p>
            <a:endParaRPr lang="en-US" dirty="0"/>
          </a:p>
        </p:txBody>
      </p:sp>
      <p:sp>
        <p:nvSpPr>
          <p:cNvPr id="4" name="TextBox 3">
            <a:extLst>
              <a:ext uri="{FF2B5EF4-FFF2-40B4-BE49-F238E27FC236}">
                <a16:creationId xmlns:a16="http://schemas.microsoft.com/office/drawing/2014/main" id="{8CB79858-A0CA-342B-D6C7-E26FC2323F65}"/>
              </a:ext>
            </a:extLst>
          </p:cNvPr>
          <p:cNvSpPr txBox="1"/>
          <p:nvPr/>
        </p:nvSpPr>
        <p:spPr>
          <a:xfrm>
            <a:off x="6318423" y="1717590"/>
            <a:ext cx="3032093" cy="646331"/>
          </a:xfrm>
          <a:prstGeom prst="rect">
            <a:avLst/>
          </a:prstGeom>
          <a:solidFill>
            <a:srgbClr val="FFFF00"/>
          </a:solidFill>
        </p:spPr>
        <p:txBody>
          <a:bodyPr wrap="square" rtlCol="0">
            <a:spAutoFit/>
          </a:bodyPr>
          <a:lstStyle/>
          <a:p>
            <a:r>
              <a:rPr lang="en-US" dirty="0"/>
              <a:t>This is MW of capacity and not MWH</a:t>
            </a:r>
          </a:p>
        </p:txBody>
      </p:sp>
      <p:pic>
        <p:nvPicPr>
          <p:cNvPr id="7" name="Picture 6" descr="The document describes the terms for buying battery storage capacity under a power purchase agreement.&#10;&#10;AI-generated content may be incorrect.">
            <a:extLst>
              <a:ext uri="{FF2B5EF4-FFF2-40B4-BE49-F238E27FC236}">
                <a16:creationId xmlns:a16="http://schemas.microsoft.com/office/drawing/2014/main" id="{C68A51FB-8D5B-878D-3B5A-9CFA052DDB5B}"/>
              </a:ext>
            </a:extLst>
          </p:cNvPr>
          <p:cNvPicPr>
            <a:picLocks noChangeAspect="1"/>
          </p:cNvPicPr>
          <p:nvPr/>
        </p:nvPicPr>
        <p:blipFill>
          <a:blip r:embed="rId2"/>
          <a:stretch>
            <a:fillRect/>
          </a:stretch>
        </p:blipFill>
        <p:spPr>
          <a:xfrm>
            <a:off x="935950" y="2581211"/>
            <a:ext cx="8803155" cy="3248089"/>
          </a:xfrm>
          <a:prstGeom prst="rect">
            <a:avLst/>
          </a:prstGeom>
        </p:spPr>
      </p:pic>
    </p:spTree>
    <p:extLst>
      <p:ext uri="{BB962C8B-B14F-4D97-AF65-F5344CB8AC3E}">
        <p14:creationId xmlns:p14="http://schemas.microsoft.com/office/powerpoint/2010/main" val="3239971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A66E7-2D02-435E-1DE6-995A61D93D25}"/>
              </a:ext>
            </a:extLst>
          </p:cNvPr>
          <p:cNvSpPr>
            <a:spLocks noGrp="1"/>
          </p:cNvSpPr>
          <p:nvPr>
            <p:ph type="title"/>
          </p:nvPr>
        </p:nvSpPr>
        <p:spPr/>
        <p:txBody>
          <a:bodyPr/>
          <a:lstStyle/>
          <a:p>
            <a:r>
              <a:rPr lang="en-US" dirty="0"/>
              <a:t>Limit on Cycles in PPA – Does this Make Sense</a:t>
            </a:r>
          </a:p>
        </p:txBody>
      </p:sp>
      <p:sp>
        <p:nvSpPr>
          <p:cNvPr id="3" name="Content Placeholder 2">
            <a:extLst>
              <a:ext uri="{FF2B5EF4-FFF2-40B4-BE49-F238E27FC236}">
                <a16:creationId xmlns:a16="http://schemas.microsoft.com/office/drawing/2014/main" id="{AEAB2E8D-BF30-DAB4-BDA8-9D5DC5CE5955}"/>
              </a:ext>
            </a:extLst>
          </p:cNvPr>
          <p:cNvSpPr>
            <a:spLocks noGrp="1"/>
          </p:cNvSpPr>
          <p:nvPr>
            <p:ph idx="1"/>
          </p:nvPr>
        </p:nvSpPr>
        <p:spPr/>
        <p:txBody>
          <a:bodyPr/>
          <a:lstStyle/>
          <a:p>
            <a:r>
              <a:rPr lang="en-US" dirty="0"/>
              <a:t>Example of limits on Cycles</a:t>
            </a:r>
          </a:p>
          <a:p>
            <a:r>
              <a:rPr lang="en-US" dirty="0"/>
              <a:t>If there are less cycles, the investor gains a lot because the life of the battery is extended</a:t>
            </a:r>
          </a:p>
          <a:p>
            <a:r>
              <a:rPr lang="en-US" dirty="0"/>
              <a:t>Off-taker cannot use the battery in the optimal manner</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465B7E1-2E6C-482D-8819-DBD1D48F7125}"/>
              </a:ext>
            </a:extLst>
          </p:cNvPr>
          <p:cNvSpPr>
            <a:spLocks noGrp="1"/>
          </p:cNvSpPr>
          <p:nvPr>
            <p:ph type="sldNum" sz="quarter" idx="12"/>
          </p:nvPr>
        </p:nvSpPr>
        <p:spPr/>
        <p:txBody>
          <a:bodyPr/>
          <a:lstStyle/>
          <a:p>
            <a:fld id="{EB241CD2-1E45-42A3-B213-66A034DF9A3B}" type="slidenum">
              <a:rPr lang="en-GB" smtClean="0"/>
              <a:t>235</a:t>
            </a:fld>
            <a:endParaRPr lang="en-GB" dirty="0"/>
          </a:p>
        </p:txBody>
      </p:sp>
      <p:pic>
        <p:nvPicPr>
          <p:cNvPr id="6" name="Picture 5">
            <a:extLst>
              <a:ext uri="{FF2B5EF4-FFF2-40B4-BE49-F238E27FC236}">
                <a16:creationId xmlns:a16="http://schemas.microsoft.com/office/drawing/2014/main" id="{94AB01EA-4844-CAB9-F51B-0357173F9444}"/>
              </a:ext>
            </a:extLst>
          </p:cNvPr>
          <p:cNvPicPr>
            <a:picLocks noChangeAspect="1"/>
          </p:cNvPicPr>
          <p:nvPr/>
        </p:nvPicPr>
        <p:blipFill>
          <a:blip r:embed="rId2"/>
          <a:stretch>
            <a:fillRect/>
          </a:stretch>
        </p:blipFill>
        <p:spPr>
          <a:xfrm>
            <a:off x="1771490" y="3101905"/>
            <a:ext cx="6229670" cy="2711589"/>
          </a:xfrm>
          <a:prstGeom prst="rect">
            <a:avLst/>
          </a:prstGeom>
        </p:spPr>
      </p:pic>
    </p:spTree>
    <p:extLst>
      <p:ext uri="{BB962C8B-B14F-4D97-AF65-F5344CB8AC3E}">
        <p14:creationId xmlns:p14="http://schemas.microsoft.com/office/powerpoint/2010/main" val="707896506"/>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98EB2-F51C-57D7-9F84-5E073DEC3C91}"/>
              </a:ext>
            </a:extLst>
          </p:cNvPr>
          <p:cNvSpPr>
            <a:spLocks noGrp="1"/>
          </p:cNvSpPr>
          <p:nvPr>
            <p:ph type="title"/>
          </p:nvPr>
        </p:nvSpPr>
        <p:spPr/>
        <p:txBody>
          <a:bodyPr/>
          <a:lstStyle/>
          <a:p>
            <a:r>
              <a:rPr lang="en-US" dirty="0"/>
              <a:t>Case 2: Battery Plus Storage to Meet Electricity</a:t>
            </a:r>
          </a:p>
        </p:txBody>
      </p:sp>
      <p:sp>
        <p:nvSpPr>
          <p:cNvPr id="3" name="Content Placeholder 2">
            <a:extLst>
              <a:ext uri="{FF2B5EF4-FFF2-40B4-BE49-F238E27FC236}">
                <a16:creationId xmlns:a16="http://schemas.microsoft.com/office/drawing/2014/main" id="{E4E25B1C-E7EE-8DE6-34DA-7730F908F513}"/>
              </a:ext>
            </a:extLst>
          </p:cNvPr>
          <p:cNvSpPr>
            <a:spLocks noGrp="1"/>
          </p:cNvSpPr>
          <p:nvPr>
            <p:ph idx="1"/>
          </p:nvPr>
        </p:nvSpPr>
        <p:spPr/>
        <p:txBody>
          <a:bodyPr/>
          <a:lstStyle/>
          <a:p>
            <a:pPr algn="l"/>
            <a:r>
              <a:rPr lang="en-US" dirty="0"/>
              <a:t>Compute the amount of Battery Storage plus Solar from hourly analysis of solar, load and battery capacity. Adjust solar and  battery capacity. Investor optimizes amount of solar and storage.</a:t>
            </a:r>
          </a:p>
          <a:p>
            <a:pPr algn="l"/>
            <a:endParaRPr lang="en-US" dirty="0"/>
          </a:p>
        </p:txBody>
      </p:sp>
      <p:sp>
        <p:nvSpPr>
          <p:cNvPr id="4" name="Slide Number Placeholder 3">
            <a:extLst>
              <a:ext uri="{FF2B5EF4-FFF2-40B4-BE49-F238E27FC236}">
                <a16:creationId xmlns:a16="http://schemas.microsoft.com/office/drawing/2014/main" id="{6A8C920E-99C7-E7BD-7D87-10FC793BA41E}"/>
              </a:ext>
            </a:extLst>
          </p:cNvPr>
          <p:cNvSpPr>
            <a:spLocks noGrp="1"/>
          </p:cNvSpPr>
          <p:nvPr>
            <p:ph type="sldNum" sz="quarter" idx="12"/>
          </p:nvPr>
        </p:nvSpPr>
        <p:spPr/>
        <p:txBody>
          <a:bodyPr/>
          <a:lstStyle/>
          <a:p>
            <a:fld id="{EB241CD2-1E45-42A3-B213-66A034DF9A3B}" type="slidenum">
              <a:rPr lang="en-GB" smtClean="0"/>
              <a:t>236</a:t>
            </a:fld>
            <a:endParaRPr lang="en-GB" dirty="0"/>
          </a:p>
        </p:txBody>
      </p:sp>
      <p:pic>
        <p:nvPicPr>
          <p:cNvPr id="6" name="Picture 5" descr="The image displays a spreadsheet or financial model with columns for various energy-related metrics, including solar power generation, battery storage, and associated costs.&#10;&#10;AI-generated content may be incorrect.">
            <a:extLst>
              <a:ext uri="{FF2B5EF4-FFF2-40B4-BE49-F238E27FC236}">
                <a16:creationId xmlns:a16="http://schemas.microsoft.com/office/drawing/2014/main" id="{FC65EAA1-E594-AE76-8C91-8F1307D3DFDC}"/>
              </a:ext>
            </a:extLst>
          </p:cNvPr>
          <p:cNvPicPr>
            <a:picLocks noChangeAspect="1"/>
          </p:cNvPicPr>
          <p:nvPr/>
        </p:nvPicPr>
        <p:blipFill>
          <a:blip r:embed="rId2"/>
          <a:stretch>
            <a:fillRect/>
          </a:stretch>
        </p:blipFill>
        <p:spPr>
          <a:xfrm>
            <a:off x="1536192" y="2328254"/>
            <a:ext cx="7085294" cy="3697585"/>
          </a:xfrm>
          <a:prstGeom prst="rect">
            <a:avLst/>
          </a:prstGeom>
        </p:spPr>
      </p:pic>
      <p:sp>
        <p:nvSpPr>
          <p:cNvPr id="5" name="TextBox 4">
            <a:extLst>
              <a:ext uri="{FF2B5EF4-FFF2-40B4-BE49-F238E27FC236}">
                <a16:creationId xmlns:a16="http://schemas.microsoft.com/office/drawing/2014/main" id="{68C7DBF6-2E78-F117-B25E-34E9AB608B8F}"/>
              </a:ext>
            </a:extLst>
          </p:cNvPr>
          <p:cNvSpPr txBox="1"/>
          <p:nvPr/>
        </p:nvSpPr>
        <p:spPr>
          <a:xfrm>
            <a:off x="9410700" y="2571750"/>
            <a:ext cx="2084615" cy="646331"/>
          </a:xfrm>
          <a:prstGeom prst="rect">
            <a:avLst/>
          </a:prstGeom>
          <a:noFill/>
        </p:spPr>
        <p:txBody>
          <a:bodyPr wrap="square" rtlCol="0">
            <a:spAutoFit/>
          </a:bodyPr>
          <a:lstStyle/>
          <a:p>
            <a:r>
              <a:rPr lang="en-US" dirty="0"/>
              <a:t>Find the file on the website</a:t>
            </a:r>
          </a:p>
        </p:txBody>
      </p:sp>
    </p:spTree>
    <p:extLst>
      <p:ext uri="{BB962C8B-B14F-4D97-AF65-F5344CB8AC3E}">
        <p14:creationId xmlns:p14="http://schemas.microsoft.com/office/powerpoint/2010/main" val="162340874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E4975-B63B-B163-4EAA-FF1FE72FE720}"/>
              </a:ext>
            </a:extLst>
          </p:cNvPr>
          <p:cNvSpPr>
            <a:spLocks noGrp="1"/>
          </p:cNvSpPr>
          <p:nvPr>
            <p:ph type="title"/>
          </p:nvPr>
        </p:nvSpPr>
        <p:spPr/>
        <p:txBody>
          <a:bodyPr/>
          <a:lstStyle/>
          <a:p>
            <a:r>
              <a:rPr lang="en-US" dirty="0"/>
              <a:t>Case 2: Illustration of Hourly Analysis</a:t>
            </a:r>
          </a:p>
        </p:txBody>
      </p:sp>
      <p:sp>
        <p:nvSpPr>
          <p:cNvPr id="3" name="Content Placeholder 2">
            <a:extLst>
              <a:ext uri="{FF2B5EF4-FFF2-40B4-BE49-F238E27FC236}">
                <a16:creationId xmlns:a16="http://schemas.microsoft.com/office/drawing/2014/main" id="{99201208-DCF6-346E-526C-1B114D53A825}"/>
              </a:ext>
            </a:extLst>
          </p:cNvPr>
          <p:cNvSpPr>
            <a:spLocks noGrp="1"/>
          </p:cNvSpPr>
          <p:nvPr>
            <p:ph idx="1"/>
          </p:nvPr>
        </p:nvSpPr>
        <p:spPr/>
        <p:txBody>
          <a:bodyPr/>
          <a:lstStyle/>
          <a:p>
            <a:r>
              <a:rPr lang="en-US" dirty="0"/>
              <a:t>Illustration of dispatch</a:t>
            </a:r>
          </a:p>
        </p:txBody>
      </p:sp>
      <p:sp>
        <p:nvSpPr>
          <p:cNvPr id="4" name="Slide Number Placeholder 3">
            <a:extLst>
              <a:ext uri="{FF2B5EF4-FFF2-40B4-BE49-F238E27FC236}">
                <a16:creationId xmlns:a16="http://schemas.microsoft.com/office/drawing/2014/main" id="{679C783D-AD1D-B0A4-31A4-8BACD8409080}"/>
              </a:ext>
            </a:extLst>
          </p:cNvPr>
          <p:cNvSpPr>
            <a:spLocks noGrp="1"/>
          </p:cNvSpPr>
          <p:nvPr>
            <p:ph type="sldNum" sz="quarter" idx="12"/>
          </p:nvPr>
        </p:nvSpPr>
        <p:spPr/>
        <p:txBody>
          <a:bodyPr/>
          <a:lstStyle/>
          <a:p>
            <a:fld id="{EB241CD2-1E45-42A3-B213-66A034DF9A3B}" type="slidenum">
              <a:rPr lang="en-GB" smtClean="0"/>
              <a:t>237</a:t>
            </a:fld>
            <a:endParaRPr lang="en-GB" dirty="0"/>
          </a:p>
        </p:txBody>
      </p:sp>
      <p:pic>
        <p:nvPicPr>
          <p:cNvPr id="8" name="Picture 7" descr="The image displays a chart showing solar energy generation, battery capacity, and duration over a week, with specific values for different time intervals.&#10;&#10;AI-generated content may be incorrect.">
            <a:extLst>
              <a:ext uri="{FF2B5EF4-FFF2-40B4-BE49-F238E27FC236}">
                <a16:creationId xmlns:a16="http://schemas.microsoft.com/office/drawing/2014/main" id="{A1CE4995-87E5-9EB8-0D91-14D17CC94754}"/>
              </a:ext>
            </a:extLst>
          </p:cNvPr>
          <p:cNvPicPr>
            <a:picLocks noChangeAspect="1"/>
          </p:cNvPicPr>
          <p:nvPr/>
        </p:nvPicPr>
        <p:blipFill>
          <a:blip r:embed="rId2"/>
          <a:stretch>
            <a:fillRect/>
          </a:stretch>
        </p:blipFill>
        <p:spPr>
          <a:xfrm>
            <a:off x="6394706" y="1904075"/>
            <a:ext cx="4971286" cy="3625769"/>
          </a:xfrm>
          <a:prstGeom prst="rect">
            <a:avLst/>
          </a:prstGeom>
        </p:spPr>
      </p:pic>
      <p:pic>
        <p:nvPicPr>
          <p:cNvPr id="10" name="Picture 9" descr="The diagram displays a solar energy system's capacity, battery storage, and demand over a single week, showing the power generated, stored, and used, along with any unmet demand.&#10;&#10;AI-generated content may be incorrect.">
            <a:extLst>
              <a:ext uri="{FF2B5EF4-FFF2-40B4-BE49-F238E27FC236}">
                <a16:creationId xmlns:a16="http://schemas.microsoft.com/office/drawing/2014/main" id="{34165625-E885-9D9B-BF33-84BF27298D82}"/>
              </a:ext>
            </a:extLst>
          </p:cNvPr>
          <p:cNvPicPr>
            <a:picLocks noChangeAspect="1"/>
          </p:cNvPicPr>
          <p:nvPr/>
        </p:nvPicPr>
        <p:blipFill>
          <a:blip r:embed="rId3"/>
          <a:stretch>
            <a:fillRect/>
          </a:stretch>
        </p:blipFill>
        <p:spPr>
          <a:xfrm>
            <a:off x="526353" y="1904076"/>
            <a:ext cx="5270943" cy="3826545"/>
          </a:xfrm>
          <a:prstGeom prst="rect">
            <a:avLst/>
          </a:prstGeom>
        </p:spPr>
      </p:pic>
    </p:spTree>
    <p:extLst>
      <p:ext uri="{BB962C8B-B14F-4D97-AF65-F5344CB8AC3E}">
        <p14:creationId xmlns:p14="http://schemas.microsoft.com/office/powerpoint/2010/main" val="3707025548"/>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9D837-6090-2820-7355-D2805F25E9EF}"/>
              </a:ext>
            </a:extLst>
          </p:cNvPr>
          <p:cNvSpPr>
            <a:spLocks noGrp="1"/>
          </p:cNvSpPr>
          <p:nvPr>
            <p:ph type="title"/>
          </p:nvPr>
        </p:nvSpPr>
        <p:spPr/>
        <p:txBody>
          <a:bodyPr/>
          <a:lstStyle/>
          <a:p>
            <a:r>
              <a:rPr lang="en-US" dirty="0"/>
              <a:t>Case 2: Contract Theory for Target Supply Case</a:t>
            </a:r>
          </a:p>
        </p:txBody>
      </p:sp>
      <p:sp>
        <p:nvSpPr>
          <p:cNvPr id="3" name="Content Placeholder 2">
            <a:extLst>
              <a:ext uri="{FF2B5EF4-FFF2-40B4-BE49-F238E27FC236}">
                <a16:creationId xmlns:a16="http://schemas.microsoft.com/office/drawing/2014/main" id="{624B8278-183A-46A8-660B-34BDFD0B9DED}"/>
              </a:ext>
            </a:extLst>
          </p:cNvPr>
          <p:cNvSpPr>
            <a:spLocks noGrp="1"/>
          </p:cNvSpPr>
          <p:nvPr>
            <p:ph idx="1"/>
          </p:nvPr>
        </p:nvSpPr>
        <p:spPr>
          <a:xfrm>
            <a:off x="406401" y="1209675"/>
            <a:ext cx="4897119" cy="4468749"/>
          </a:xfrm>
        </p:spPr>
        <p:txBody>
          <a:bodyPr/>
          <a:lstStyle/>
          <a:p>
            <a:r>
              <a:rPr lang="en-US" dirty="0"/>
              <a:t>Should investor take risk of merchant pricing</a:t>
            </a:r>
          </a:p>
          <a:p>
            <a:pPr lvl="1"/>
            <a:r>
              <a:rPr lang="en-US" dirty="0"/>
              <a:t>Can the storage capacity be adjusted based on negative prices</a:t>
            </a:r>
          </a:p>
          <a:p>
            <a:pPr lvl="1"/>
            <a:r>
              <a:rPr lang="en-US" dirty="0"/>
              <a:t>Is the risk too great from merchant prices with surplus capacity</a:t>
            </a:r>
          </a:p>
          <a:p>
            <a:r>
              <a:rPr lang="en-US" dirty="0"/>
              <a:t>How should penalties be computed</a:t>
            </a:r>
          </a:p>
          <a:p>
            <a:pPr lvl="1"/>
            <a:r>
              <a:rPr lang="en-US" dirty="0"/>
              <a:t>If use merchant pricing, risks increase</a:t>
            </a:r>
          </a:p>
          <a:p>
            <a:pPr lvl="1"/>
            <a:r>
              <a:rPr lang="en-US" dirty="0"/>
              <a:t>Value depends on natural gas prices</a:t>
            </a:r>
          </a:p>
        </p:txBody>
      </p:sp>
      <p:sp>
        <p:nvSpPr>
          <p:cNvPr id="4" name="Slide Number Placeholder 3">
            <a:extLst>
              <a:ext uri="{FF2B5EF4-FFF2-40B4-BE49-F238E27FC236}">
                <a16:creationId xmlns:a16="http://schemas.microsoft.com/office/drawing/2014/main" id="{19C09E9D-BF82-E60A-697B-6FE0F2995FF3}"/>
              </a:ext>
            </a:extLst>
          </p:cNvPr>
          <p:cNvSpPr>
            <a:spLocks noGrp="1"/>
          </p:cNvSpPr>
          <p:nvPr>
            <p:ph type="sldNum" sz="quarter" idx="12"/>
          </p:nvPr>
        </p:nvSpPr>
        <p:spPr/>
        <p:txBody>
          <a:bodyPr/>
          <a:lstStyle/>
          <a:p>
            <a:fld id="{EB241CD2-1E45-42A3-B213-66A034DF9A3B}" type="slidenum">
              <a:rPr lang="en-GB" smtClean="0"/>
              <a:t>238</a:t>
            </a:fld>
            <a:endParaRPr lang="en-GB" dirty="0"/>
          </a:p>
        </p:txBody>
      </p:sp>
      <p:pic>
        <p:nvPicPr>
          <p:cNvPr id="6" name="Picture 5" descr="The image shows a bar chart comparing the value of solar surplus across different WESM (Wholesale Electricity Market) prices for the years 2022, 2024, and 2025.&#10;&#10;AI-generated content may be incorrect.">
            <a:extLst>
              <a:ext uri="{FF2B5EF4-FFF2-40B4-BE49-F238E27FC236}">
                <a16:creationId xmlns:a16="http://schemas.microsoft.com/office/drawing/2014/main" id="{B2FBF486-4782-4A1D-E7F4-934CF3EA7909}"/>
              </a:ext>
            </a:extLst>
          </p:cNvPr>
          <p:cNvPicPr>
            <a:picLocks noChangeAspect="1"/>
          </p:cNvPicPr>
          <p:nvPr/>
        </p:nvPicPr>
        <p:blipFill>
          <a:blip r:embed="rId2"/>
          <a:stretch>
            <a:fillRect/>
          </a:stretch>
        </p:blipFill>
        <p:spPr>
          <a:xfrm>
            <a:off x="5806440" y="1555303"/>
            <a:ext cx="5979159" cy="4350336"/>
          </a:xfrm>
          <a:prstGeom prst="rect">
            <a:avLst/>
          </a:prstGeom>
        </p:spPr>
      </p:pic>
    </p:spTree>
    <p:extLst>
      <p:ext uri="{BB962C8B-B14F-4D97-AF65-F5344CB8AC3E}">
        <p14:creationId xmlns:p14="http://schemas.microsoft.com/office/powerpoint/2010/main" val="2129715259"/>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B1CCC-9C6B-61B6-003A-E36AD6C3D89F}"/>
              </a:ext>
            </a:extLst>
          </p:cNvPr>
          <p:cNvSpPr>
            <a:spLocks noGrp="1"/>
          </p:cNvSpPr>
          <p:nvPr>
            <p:ph type="title"/>
          </p:nvPr>
        </p:nvSpPr>
        <p:spPr/>
        <p:txBody>
          <a:bodyPr/>
          <a:lstStyle/>
          <a:p>
            <a:r>
              <a:rPr lang="en-US" dirty="0"/>
              <a:t>Case 3: Customer Analysis</a:t>
            </a:r>
          </a:p>
        </p:txBody>
      </p:sp>
      <p:sp>
        <p:nvSpPr>
          <p:cNvPr id="3" name="Content Placeholder 2">
            <a:extLst>
              <a:ext uri="{FF2B5EF4-FFF2-40B4-BE49-F238E27FC236}">
                <a16:creationId xmlns:a16="http://schemas.microsoft.com/office/drawing/2014/main" id="{6466B400-3F84-A25D-AA3B-CD4F564EFACB}"/>
              </a:ext>
            </a:extLst>
          </p:cNvPr>
          <p:cNvSpPr>
            <a:spLocks noGrp="1"/>
          </p:cNvSpPr>
          <p:nvPr>
            <p:ph idx="1"/>
          </p:nvPr>
        </p:nvSpPr>
        <p:spPr/>
        <p:txBody>
          <a:bodyPr/>
          <a:lstStyle/>
          <a:p>
            <a:r>
              <a:rPr lang="en-US" dirty="0"/>
              <a:t>Build storage and solar to reduce high prices in Jamacia</a:t>
            </a:r>
          </a:p>
          <a:p>
            <a:r>
              <a:rPr lang="en-US" dirty="0"/>
              <a:t>Risk of tariff changes and net metering</a:t>
            </a:r>
          </a:p>
          <a:p>
            <a:r>
              <a:rPr lang="en-US" dirty="0"/>
              <a:t>Largely avoid merchant issues as risk from cost of battery and solar</a:t>
            </a:r>
          </a:p>
          <a:p>
            <a:r>
              <a:rPr lang="en-US" dirty="0"/>
              <a:t>Can private investor create a flat PPA price</a:t>
            </a:r>
          </a:p>
          <a:p>
            <a:pPr lvl="1"/>
            <a:r>
              <a:rPr lang="en-US" dirty="0"/>
              <a:t>Who takes risk of under or over solar capacity</a:t>
            </a:r>
          </a:p>
          <a:p>
            <a:pPr lvl="1"/>
            <a:r>
              <a:rPr lang="en-US" dirty="0"/>
              <a:t>How is load covered</a:t>
            </a:r>
          </a:p>
          <a:p>
            <a:pPr lvl="1"/>
            <a:r>
              <a:rPr lang="en-US" dirty="0"/>
              <a:t>Inflation adjustments</a:t>
            </a:r>
          </a:p>
        </p:txBody>
      </p:sp>
      <p:sp>
        <p:nvSpPr>
          <p:cNvPr id="4" name="Slide Number Placeholder 3">
            <a:extLst>
              <a:ext uri="{FF2B5EF4-FFF2-40B4-BE49-F238E27FC236}">
                <a16:creationId xmlns:a16="http://schemas.microsoft.com/office/drawing/2014/main" id="{1924E722-66EA-E1F9-B409-9CF79E4212C7}"/>
              </a:ext>
            </a:extLst>
          </p:cNvPr>
          <p:cNvSpPr>
            <a:spLocks noGrp="1"/>
          </p:cNvSpPr>
          <p:nvPr>
            <p:ph type="sldNum" sz="quarter" idx="12"/>
          </p:nvPr>
        </p:nvSpPr>
        <p:spPr/>
        <p:txBody>
          <a:bodyPr/>
          <a:lstStyle/>
          <a:p>
            <a:fld id="{EB241CD2-1E45-42A3-B213-66A034DF9A3B}" type="slidenum">
              <a:rPr lang="en-GB" smtClean="0"/>
              <a:t>239</a:t>
            </a:fld>
            <a:endParaRPr lang="en-GB" dirty="0"/>
          </a:p>
        </p:txBody>
      </p:sp>
    </p:spTree>
    <p:extLst>
      <p:ext uri="{BB962C8B-B14F-4D97-AF65-F5344CB8AC3E}">
        <p14:creationId xmlns:p14="http://schemas.microsoft.com/office/powerpoint/2010/main" val="2299120918"/>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C622C-170C-93FD-6231-D821F4C90DDD}"/>
              </a:ext>
            </a:extLst>
          </p:cNvPr>
          <p:cNvSpPr>
            <a:spLocks noGrp="1"/>
          </p:cNvSpPr>
          <p:nvPr>
            <p:ph type="title"/>
          </p:nvPr>
        </p:nvSpPr>
        <p:spPr/>
        <p:txBody>
          <a:bodyPr/>
          <a:lstStyle/>
          <a:p>
            <a:r>
              <a:rPr lang="en-US" dirty="0"/>
              <a:t>Case 3: Customer Investment</a:t>
            </a:r>
          </a:p>
        </p:txBody>
      </p:sp>
      <p:sp>
        <p:nvSpPr>
          <p:cNvPr id="3" name="Content Placeholder 2">
            <a:extLst>
              <a:ext uri="{FF2B5EF4-FFF2-40B4-BE49-F238E27FC236}">
                <a16:creationId xmlns:a16="http://schemas.microsoft.com/office/drawing/2014/main" id="{F17A41BC-DAE4-B848-036D-4CBA481D8B73}"/>
              </a:ext>
            </a:extLst>
          </p:cNvPr>
          <p:cNvSpPr>
            <a:spLocks noGrp="1"/>
          </p:cNvSpPr>
          <p:nvPr>
            <p:ph idx="1"/>
          </p:nvPr>
        </p:nvSpPr>
        <p:spPr/>
        <p:txBody>
          <a:bodyPr/>
          <a:lstStyle/>
          <a:p>
            <a:r>
              <a:rPr lang="en-US" dirty="0"/>
              <a:t>Size solar and battery to meet  load. Compute savings versus retail rates</a:t>
            </a:r>
          </a:p>
          <a:p>
            <a:endParaRPr lang="en-US" dirty="0"/>
          </a:p>
        </p:txBody>
      </p:sp>
      <p:sp>
        <p:nvSpPr>
          <p:cNvPr id="4" name="Slide Number Placeholder 3">
            <a:extLst>
              <a:ext uri="{FF2B5EF4-FFF2-40B4-BE49-F238E27FC236}">
                <a16:creationId xmlns:a16="http://schemas.microsoft.com/office/drawing/2014/main" id="{2507E19C-3F02-76D9-31D2-AF02FDDEC5FB}"/>
              </a:ext>
            </a:extLst>
          </p:cNvPr>
          <p:cNvSpPr>
            <a:spLocks noGrp="1"/>
          </p:cNvSpPr>
          <p:nvPr>
            <p:ph type="sldNum" sz="quarter" idx="12"/>
          </p:nvPr>
        </p:nvSpPr>
        <p:spPr/>
        <p:txBody>
          <a:bodyPr/>
          <a:lstStyle/>
          <a:p>
            <a:fld id="{EB241CD2-1E45-42A3-B213-66A034DF9A3B}" type="slidenum">
              <a:rPr lang="en-GB" smtClean="0"/>
              <a:t>240</a:t>
            </a:fld>
            <a:endParaRPr lang="en-GB" dirty="0"/>
          </a:p>
        </p:txBody>
      </p:sp>
      <p:pic>
        <p:nvPicPr>
          <p:cNvPr id="6" name="Picture 5" descr="The diagram displays a graph of solar power output (kWp) and battery capacity (kWh) over time, with a schedule of purchases and discharge levels.&#10;&#10;AI-generated content may be incorrect.">
            <a:extLst>
              <a:ext uri="{FF2B5EF4-FFF2-40B4-BE49-F238E27FC236}">
                <a16:creationId xmlns:a16="http://schemas.microsoft.com/office/drawing/2014/main" id="{2F1188C7-0C01-D4A1-D8A1-D5BB293CAD73}"/>
              </a:ext>
            </a:extLst>
          </p:cNvPr>
          <p:cNvPicPr>
            <a:picLocks noChangeAspect="1"/>
          </p:cNvPicPr>
          <p:nvPr/>
        </p:nvPicPr>
        <p:blipFill>
          <a:blip r:embed="rId2"/>
          <a:stretch>
            <a:fillRect/>
          </a:stretch>
        </p:blipFill>
        <p:spPr>
          <a:xfrm>
            <a:off x="2667246" y="1863507"/>
            <a:ext cx="6705354" cy="4791291"/>
          </a:xfrm>
          <a:prstGeom prst="rect">
            <a:avLst/>
          </a:prstGeom>
        </p:spPr>
      </p:pic>
    </p:spTree>
    <p:extLst>
      <p:ext uri="{BB962C8B-B14F-4D97-AF65-F5344CB8AC3E}">
        <p14:creationId xmlns:p14="http://schemas.microsoft.com/office/powerpoint/2010/main" val="3779773013"/>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5F079-6304-36C0-8241-70446D9FE8D5}"/>
              </a:ext>
            </a:extLst>
          </p:cNvPr>
          <p:cNvSpPr>
            <a:spLocks noGrp="1"/>
          </p:cNvSpPr>
          <p:nvPr>
            <p:ph type="title"/>
          </p:nvPr>
        </p:nvSpPr>
        <p:spPr/>
        <p:txBody>
          <a:bodyPr/>
          <a:lstStyle/>
          <a:p>
            <a:r>
              <a:rPr lang="en-US" dirty="0"/>
              <a:t>Case 3: Contract Issues</a:t>
            </a:r>
          </a:p>
        </p:txBody>
      </p:sp>
      <p:sp>
        <p:nvSpPr>
          <p:cNvPr id="3" name="Content Placeholder 2">
            <a:extLst>
              <a:ext uri="{FF2B5EF4-FFF2-40B4-BE49-F238E27FC236}">
                <a16:creationId xmlns:a16="http://schemas.microsoft.com/office/drawing/2014/main" id="{0E400546-3D1A-6E46-8FDE-98DCDA32C1AE}"/>
              </a:ext>
            </a:extLst>
          </p:cNvPr>
          <p:cNvSpPr>
            <a:spLocks noGrp="1"/>
          </p:cNvSpPr>
          <p:nvPr>
            <p:ph idx="1"/>
          </p:nvPr>
        </p:nvSpPr>
        <p:spPr/>
        <p:txBody>
          <a:bodyPr/>
          <a:lstStyle/>
          <a:p>
            <a:r>
              <a:rPr lang="en-US" dirty="0"/>
              <a:t>Investor could sign PPA with Customer</a:t>
            </a:r>
          </a:p>
          <a:p>
            <a:pPr lvl="1"/>
            <a:r>
              <a:rPr lang="en-US" dirty="0"/>
              <a:t>Fixed PPA price</a:t>
            </a:r>
          </a:p>
          <a:p>
            <a:pPr lvl="1"/>
            <a:r>
              <a:rPr lang="en-US" dirty="0"/>
              <a:t>Share of Savings</a:t>
            </a:r>
          </a:p>
          <a:p>
            <a:r>
              <a:rPr lang="en-US" dirty="0"/>
              <a:t>If fixed PPA Rate</a:t>
            </a:r>
          </a:p>
          <a:p>
            <a:pPr lvl="1"/>
            <a:r>
              <a:rPr lang="en-US" dirty="0"/>
              <a:t>Require some inventive for availability, degradation etc.</a:t>
            </a:r>
          </a:p>
          <a:p>
            <a:pPr lvl="1"/>
            <a:r>
              <a:rPr lang="en-US" dirty="0"/>
              <a:t>Could be similar to other models</a:t>
            </a:r>
          </a:p>
          <a:p>
            <a:r>
              <a:rPr lang="en-US" dirty="0"/>
              <a:t>If share of savings</a:t>
            </a:r>
          </a:p>
          <a:p>
            <a:pPr lvl="1"/>
            <a:r>
              <a:rPr lang="en-US" dirty="0"/>
              <a:t>Need hypothetical utility rate</a:t>
            </a:r>
          </a:p>
          <a:p>
            <a:pPr lvl="1"/>
            <a:r>
              <a:rPr lang="en-US" dirty="0"/>
              <a:t>Investor responsible for battery operating risks and degradation</a:t>
            </a:r>
          </a:p>
          <a:p>
            <a:pPr lvl="1"/>
            <a:r>
              <a:rPr lang="en-US" dirty="0"/>
              <a:t>Need high rates to  justify</a:t>
            </a:r>
          </a:p>
          <a:p>
            <a:endParaRPr lang="en-US" dirty="0"/>
          </a:p>
        </p:txBody>
      </p:sp>
      <p:sp>
        <p:nvSpPr>
          <p:cNvPr id="4" name="Slide Number Placeholder 3">
            <a:extLst>
              <a:ext uri="{FF2B5EF4-FFF2-40B4-BE49-F238E27FC236}">
                <a16:creationId xmlns:a16="http://schemas.microsoft.com/office/drawing/2014/main" id="{E3C99B14-1A19-B725-4AC0-4458715EC836}"/>
              </a:ext>
            </a:extLst>
          </p:cNvPr>
          <p:cNvSpPr>
            <a:spLocks noGrp="1"/>
          </p:cNvSpPr>
          <p:nvPr>
            <p:ph type="sldNum" sz="quarter" idx="12"/>
          </p:nvPr>
        </p:nvSpPr>
        <p:spPr/>
        <p:txBody>
          <a:bodyPr/>
          <a:lstStyle/>
          <a:p>
            <a:fld id="{EB241CD2-1E45-42A3-B213-66A034DF9A3B}" type="slidenum">
              <a:rPr lang="en-GB" smtClean="0"/>
              <a:t>241</a:t>
            </a:fld>
            <a:endParaRPr lang="en-GB" dirty="0"/>
          </a:p>
        </p:txBody>
      </p:sp>
    </p:spTree>
    <p:extLst>
      <p:ext uri="{BB962C8B-B14F-4D97-AF65-F5344CB8AC3E}">
        <p14:creationId xmlns:p14="http://schemas.microsoft.com/office/powerpoint/2010/main" val="330455550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ACB25-8249-2080-7404-128C4A04C8F5}"/>
              </a:ext>
            </a:extLst>
          </p:cNvPr>
          <p:cNvSpPr>
            <a:spLocks noGrp="1"/>
          </p:cNvSpPr>
          <p:nvPr>
            <p:ph type="title"/>
          </p:nvPr>
        </p:nvSpPr>
        <p:spPr/>
        <p:txBody>
          <a:bodyPr/>
          <a:lstStyle/>
          <a:p>
            <a:r>
              <a:rPr lang="en-US" dirty="0"/>
              <a:t>Case 4: Mini-Grid</a:t>
            </a:r>
          </a:p>
        </p:txBody>
      </p:sp>
      <p:sp>
        <p:nvSpPr>
          <p:cNvPr id="3" name="Content Placeholder 2">
            <a:extLst>
              <a:ext uri="{FF2B5EF4-FFF2-40B4-BE49-F238E27FC236}">
                <a16:creationId xmlns:a16="http://schemas.microsoft.com/office/drawing/2014/main" id="{304FD064-5FCB-5E04-A928-5AC5FCD5C3D3}"/>
              </a:ext>
            </a:extLst>
          </p:cNvPr>
          <p:cNvSpPr>
            <a:spLocks noGrp="1"/>
          </p:cNvSpPr>
          <p:nvPr>
            <p:ph idx="1"/>
          </p:nvPr>
        </p:nvSpPr>
        <p:spPr/>
        <p:txBody>
          <a:bodyPr/>
          <a:lstStyle/>
          <a:p>
            <a:r>
              <a:rPr lang="en-US" dirty="0"/>
              <a:t>Tariff for Power </a:t>
            </a:r>
          </a:p>
          <a:p>
            <a:r>
              <a:rPr lang="en-US" dirty="0"/>
              <a:t>Target Unserved Energy</a:t>
            </a:r>
          </a:p>
          <a:p>
            <a:r>
              <a:rPr lang="en-US" dirty="0"/>
              <a:t>Achieving Low Cost</a:t>
            </a:r>
          </a:p>
          <a:p>
            <a:endParaRPr lang="en-US" dirty="0"/>
          </a:p>
        </p:txBody>
      </p:sp>
      <p:sp>
        <p:nvSpPr>
          <p:cNvPr id="4" name="Slide Number Placeholder 3">
            <a:extLst>
              <a:ext uri="{FF2B5EF4-FFF2-40B4-BE49-F238E27FC236}">
                <a16:creationId xmlns:a16="http://schemas.microsoft.com/office/drawing/2014/main" id="{CFBD6DCA-3C8D-F96B-742B-BED1CDD98202}"/>
              </a:ext>
            </a:extLst>
          </p:cNvPr>
          <p:cNvSpPr>
            <a:spLocks noGrp="1"/>
          </p:cNvSpPr>
          <p:nvPr>
            <p:ph type="sldNum" sz="quarter" idx="12"/>
          </p:nvPr>
        </p:nvSpPr>
        <p:spPr/>
        <p:txBody>
          <a:bodyPr/>
          <a:lstStyle/>
          <a:p>
            <a:fld id="{EB241CD2-1E45-42A3-B213-66A034DF9A3B}" type="slidenum">
              <a:rPr lang="en-GB" smtClean="0"/>
              <a:t>242</a:t>
            </a:fld>
            <a:endParaRPr lang="en-GB" dirty="0"/>
          </a:p>
        </p:txBody>
      </p:sp>
      <p:pic>
        <p:nvPicPr>
          <p:cNvPr id="6" name="Picture 5" descr="The diagram shows a line chart comparing solar power usage, battery discharge, diesel consumption, unserved demand, and solar production over time, with data points recorded in June 2034.&#10;&#10;AI-generated content may be incorrect.">
            <a:extLst>
              <a:ext uri="{FF2B5EF4-FFF2-40B4-BE49-F238E27FC236}">
                <a16:creationId xmlns:a16="http://schemas.microsoft.com/office/drawing/2014/main" id="{A828AC13-68C9-0AC7-80F6-2F7ABF373BC5}"/>
              </a:ext>
            </a:extLst>
          </p:cNvPr>
          <p:cNvPicPr>
            <a:picLocks noChangeAspect="1"/>
          </p:cNvPicPr>
          <p:nvPr/>
        </p:nvPicPr>
        <p:blipFill>
          <a:blip r:embed="rId2"/>
          <a:stretch>
            <a:fillRect/>
          </a:stretch>
        </p:blipFill>
        <p:spPr>
          <a:xfrm>
            <a:off x="4654666" y="1148614"/>
            <a:ext cx="6501013" cy="4754165"/>
          </a:xfrm>
          <a:prstGeom prst="rect">
            <a:avLst/>
          </a:prstGeom>
        </p:spPr>
      </p:pic>
    </p:spTree>
    <p:extLst>
      <p:ext uri="{BB962C8B-B14F-4D97-AF65-F5344CB8AC3E}">
        <p14:creationId xmlns:p14="http://schemas.microsoft.com/office/powerpoint/2010/main" val="2691293133"/>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AD9F5-A704-7039-1BBF-D7B3CD8B13CC}"/>
              </a:ext>
            </a:extLst>
          </p:cNvPr>
          <p:cNvSpPr>
            <a:spLocks noGrp="1"/>
          </p:cNvSpPr>
          <p:nvPr>
            <p:ph type="title"/>
          </p:nvPr>
        </p:nvSpPr>
        <p:spPr/>
        <p:txBody>
          <a:bodyPr/>
          <a:lstStyle/>
          <a:p>
            <a:r>
              <a:rPr lang="en-US" dirty="0"/>
              <a:t>Case 4: Contract Issues in Mini-grid</a:t>
            </a:r>
          </a:p>
        </p:txBody>
      </p:sp>
      <p:sp>
        <p:nvSpPr>
          <p:cNvPr id="3" name="Content Placeholder 2">
            <a:extLst>
              <a:ext uri="{FF2B5EF4-FFF2-40B4-BE49-F238E27FC236}">
                <a16:creationId xmlns:a16="http://schemas.microsoft.com/office/drawing/2014/main" id="{3A7BE1B5-522B-CCCB-18EE-5D70AFA218CE}"/>
              </a:ext>
            </a:extLst>
          </p:cNvPr>
          <p:cNvSpPr>
            <a:spLocks noGrp="1"/>
          </p:cNvSpPr>
          <p:nvPr>
            <p:ph idx="1"/>
          </p:nvPr>
        </p:nvSpPr>
        <p:spPr/>
        <p:txBody>
          <a:bodyPr/>
          <a:lstStyle/>
          <a:p>
            <a:r>
              <a:rPr lang="en-US" dirty="0"/>
              <a:t>Ability to Change Rates</a:t>
            </a:r>
          </a:p>
          <a:p>
            <a:r>
              <a:rPr lang="en-US" dirty="0"/>
              <a:t>Replacement of Equipment</a:t>
            </a:r>
          </a:p>
          <a:p>
            <a:r>
              <a:rPr lang="en-US" dirty="0"/>
              <a:t>Grants and Replacement for Degradation</a:t>
            </a:r>
          </a:p>
          <a:p>
            <a:r>
              <a:rPr lang="en-US" dirty="0"/>
              <a:t>Grants and Replacement of Equipment at End of Life</a:t>
            </a:r>
          </a:p>
          <a:p>
            <a:r>
              <a:rPr lang="en-US" dirty="0"/>
              <a:t>Risks of Initial Customer Sign-ups</a:t>
            </a:r>
          </a:p>
          <a:p>
            <a:r>
              <a:rPr lang="en-US" dirty="0"/>
              <a:t>Too Many Risks for Private Investor at Start-up</a:t>
            </a:r>
          </a:p>
        </p:txBody>
      </p:sp>
      <p:sp>
        <p:nvSpPr>
          <p:cNvPr id="4" name="Slide Number Placeholder 3">
            <a:extLst>
              <a:ext uri="{FF2B5EF4-FFF2-40B4-BE49-F238E27FC236}">
                <a16:creationId xmlns:a16="http://schemas.microsoft.com/office/drawing/2014/main" id="{4C3E3A4F-A2A6-0B6B-FF50-11B1D7389D69}"/>
              </a:ext>
            </a:extLst>
          </p:cNvPr>
          <p:cNvSpPr>
            <a:spLocks noGrp="1"/>
          </p:cNvSpPr>
          <p:nvPr>
            <p:ph type="sldNum" sz="quarter" idx="12"/>
          </p:nvPr>
        </p:nvSpPr>
        <p:spPr/>
        <p:txBody>
          <a:bodyPr/>
          <a:lstStyle/>
          <a:p>
            <a:fld id="{EB241CD2-1E45-42A3-B213-66A034DF9A3B}" type="slidenum">
              <a:rPr lang="en-GB" smtClean="0"/>
              <a:t>243</a:t>
            </a:fld>
            <a:endParaRPr lang="en-GB" dirty="0"/>
          </a:p>
        </p:txBody>
      </p:sp>
    </p:spTree>
    <p:extLst>
      <p:ext uri="{BB962C8B-B14F-4D97-AF65-F5344CB8AC3E}">
        <p14:creationId xmlns:p14="http://schemas.microsoft.com/office/powerpoint/2010/main" val="116224491"/>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B9D6-3AD7-E433-B586-FBA9D49CB22E}"/>
              </a:ext>
            </a:extLst>
          </p:cNvPr>
          <p:cNvSpPr>
            <a:spLocks noGrp="1"/>
          </p:cNvSpPr>
          <p:nvPr>
            <p:ph type="ctrTitle"/>
          </p:nvPr>
        </p:nvSpPr>
        <p:spPr/>
        <p:txBody>
          <a:bodyPr/>
          <a:lstStyle/>
          <a:p>
            <a:r>
              <a:rPr lang="en-US" dirty="0"/>
              <a:t>Case Study</a:t>
            </a:r>
            <a:br>
              <a:rPr lang="en-US" dirty="0"/>
            </a:br>
            <a:r>
              <a:rPr lang="en-US" dirty="0"/>
              <a:t>Nuclear Plants and RAB Model</a:t>
            </a:r>
          </a:p>
        </p:txBody>
      </p:sp>
    </p:spTree>
    <p:extLst>
      <p:ext uri="{BB962C8B-B14F-4D97-AF65-F5344CB8AC3E}">
        <p14:creationId xmlns:p14="http://schemas.microsoft.com/office/powerpoint/2010/main" val="2635871922"/>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15DB-967B-9502-83E1-2D711B04E2E3}"/>
              </a:ext>
            </a:extLst>
          </p:cNvPr>
          <p:cNvSpPr>
            <a:spLocks noGrp="1"/>
          </p:cNvSpPr>
          <p:nvPr>
            <p:ph type="title"/>
          </p:nvPr>
        </p:nvSpPr>
        <p:spPr/>
        <p:txBody>
          <a:bodyPr>
            <a:normAutofit fontScale="90000"/>
          </a:bodyPr>
          <a:lstStyle/>
          <a:p>
            <a:r>
              <a:rPr lang="en-US" dirty="0"/>
              <a:t>Case Study of Rate Base Regulation for Nuclear Plants in UK</a:t>
            </a:r>
          </a:p>
        </p:txBody>
      </p:sp>
      <p:sp>
        <p:nvSpPr>
          <p:cNvPr id="3" name="Content Placeholder 2">
            <a:extLst>
              <a:ext uri="{FF2B5EF4-FFF2-40B4-BE49-F238E27FC236}">
                <a16:creationId xmlns:a16="http://schemas.microsoft.com/office/drawing/2014/main" id="{B5D58B27-848C-49FB-E0CE-2B324BC5DE3F}"/>
              </a:ext>
            </a:extLst>
          </p:cNvPr>
          <p:cNvSpPr>
            <a:spLocks noGrp="1"/>
          </p:cNvSpPr>
          <p:nvPr>
            <p:ph idx="1"/>
          </p:nvPr>
        </p:nvSpPr>
        <p:spPr/>
        <p:txBody>
          <a:bodyPr/>
          <a:lstStyle/>
          <a:p>
            <a:r>
              <a:rPr lang="en-029" dirty="0"/>
              <a:t>Back to Ancient forms of Regulation and Contracts</a:t>
            </a:r>
          </a:p>
          <a:p>
            <a:endParaRPr lang="en-029" dirty="0"/>
          </a:p>
          <a:p>
            <a:pPr lvl="1"/>
            <a:r>
              <a:rPr lang="en-029" dirty="0"/>
              <a:t>Importance of Cost of Capital</a:t>
            </a:r>
            <a:endParaRPr lang="en-US" dirty="0"/>
          </a:p>
          <a:p>
            <a:pPr lvl="1"/>
            <a:r>
              <a:rPr lang="en-029" dirty="0"/>
              <a:t>Computing Levelised Cost Model of Nuclear with Different Economic Models</a:t>
            </a:r>
            <a:endParaRPr lang="en-US" dirty="0"/>
          </a:p>
          <a:p>
            <a:pPr lvl="1"/>
            <a:r>
              <a:rPr lang="en-029" dirty="0"/>
              <a:t>Example of UAE Nuclear based on PPA and Public/Private Partner Structure</a:t>
            </a:r>
            <a:endParaRPr lang="en-US" dirty="0"/>
          </a:p>
          <a:p>
            <a:pPr lvl="1"/>
            <a:r>
              <a:rPr lang="en-029" dirty="0"/>
              <a:t>Alternative RAB Model in UK and Low Cost of Capital Objective</a:t>
            </a:r>
            <a:endParaRPr lang="en-US" dirty="0"/>
          </a:p>
          <a:p>
            <a:endParaRPr lang="en-US" dirty="0"/>
          </a:p>
        </p:txBody>
      </p:sp>
      <p:sp>
        <p:nvSpPr>
          <p:cNvPr id="4" name="Slide Number Placeholder 3">
            <a:extLst>
              <a:ext uri="{FF2B5EF4-FFF2-40B4-BE49-F238E27FC236}">
                <a16:creationId xmlns:a16="http://schemas.microsoft.com/office/drawing/2014/main" id="{8099617E-D37D-F2FF-70A8-F02A27F96E19}"/>
              </a:ext>
            </a:extLst>
          </p:cNvPr>
          <p:cNvSpPr>
            <a:spLocks noGrp="1"/>
          </p:cNvSpPr>
          <p:nvPr>
            <p:ph type="sldNum" sz="quarter" idx="12"/>
          </p:nvPr>
        </p:nvSpPr>
        <p:spPr/>
        <p:txBody>
          <a:bodyPr/>
          <a:lstStyle/>
          <a:p>
            <a:fld id="{EB241CD2-1E45-42A3-B213-66A034DF9A3B}" type="slidenum">
              <a:rPr lang="en-GB" smtClean="0"/>
              <a:t>245</a:t>
            </a:fld>
            <a:endParaRPr lang="en-GB" dirty="0"/>
          </a:p>
        </p:txBody>
      </p:sp>
    </p:spTree>
    <p:extLst>
      <p:ext uri="{BB962C8B-B14F-4D97-AF65-F5344CB8AC3E}">
        <p14:creationId xmlns:p14="http://schemas.microsoft.com/office/powerpoint/2010/main" val="1155431095"/>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2C315-4B68-C4A2-B9CF-5975C34AC48A}"/>
              </a:ext>
            </a:extLst>
          </p:cNvPr>
          <p:cNvSpPr>
            <a:spLocks noGrp="1"/>
          </p:cNvSpPr>
          <p:nvPr>
            <p:ph type="title"/>
          </p:nvPr>
        </p:nvSpPr>
        <p:spPr/>
        <p:txBody>
          <a:bodyPr/>
          <a:lstStyle/>
          <a:p>
            <a:r>
              <a:rPr lang="en-US" dirty="0"/>
              <a:t>Capital Cost of Nuclear</a:t>
            </a:r>
          </a:p>
        </p:txBody>
      </p:sp>
      <p:sp>
        <p:nvSpPr>
          <p:cNvPr id="3" name="Content Placeholder 2">
            <a:extLst>
              <a:ext uri="{FF2B5EF4-FFF2-40B4-BE49-F238E27FC236}">
                <a16:creationId xmlns:a16="http://schemas.microsoft.com/office/drawing/2014/main" id="{FD9BBDD3-5C36-8FDA-F59D-B91DCD6546A3}"/>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2D55A30-39A6-92E4-13CA-B109A99FC8D0}"/>
              </a:ext>
            </a:extLst>
          </p:cNvPr>
          <p:cNvSpPr>
            <a:spLocks noGrp="1"/>
          </p:cNvSpPr>
          <p:nvPr>
            <p:ph type="sldNum" sz="quarter" idx="12"/>
          </p:nvPr>
        </p:nvSpPr>
        <p:spPr/>
        <p:txBody>
          <a:bodyPr/>
          <a:lstStyle/>
          <a:p>
            <a:fld id="{EB241CD2-1E45-42A3-B213-66A034DF9A3B}" type="slidenum">
              <a:rPr lang="en-GB" smtClean="0"/>
              <a:t>246</a:t>
            </a:fld>
            <a:endParaRPr lang="en-GB" dirty="0"/>
          </a:p>
        </p:txBody>
      </p:sp>
      <p:pic>
        <p:nvPicPr>
          <p:cNvPr id="6" name="Picture 5">
            <a:extLst>
              <a:ext uri="{FF2B5EF4-FFF2-40B4-BE49-F238E27FC236}">
                <a16:creationId xmlns:a16="http://schemas.microsoft.com/office/drawing/2014/main" id="{96209572-CD44-C99F-629A-25E14F540CF5}"/>
              </a:ext>
            </a:extLst>
          </p:cNvPr>
          <p:cNvPicPr>
            <a:picLocks noChangeAspect="1"/>
          </p:cNvPicPr>
          <p:nvPr/>
        </p:nvPicPr>
        <p:blipFill>
          <a:blip r:embed="rId2"/>
          <a:stretch>
            <a:fillRect/>
          </a:stretch>
        </p:blipFill>
        <p:spPr>
          <a:xfrm>
            <a:off x="2103121" y="1558829"/>
            <a:ext cx="6898154" cy="4440450"/>
          </a:xfrm>
          <a:prstGeom prst="rect">
            <a:avLst/>
          </a:prstGeom>
        </p:spPr>
      </p:pic>
    </p:spTree>
    <p:extLst>
      <p:ext uri="{BB962C8B-B14F-4D97-AF65-F5344CB8AC3E}">
        <p14:creationId xmlns:p14="http://schemas.microsoft.com/office/powerpoint/2010/main" val="2359226035"/>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E67D3-5CFA-A39A-8FD0-0F8A042AF748}"/>
              </a:ext>
            </a:extLst>
          </p:cNvPr>
          <p:cNvSpPr>
            <a:spLocks noGrp="1"/>
          </p:cNvSpPr>
          <p:nvPr>
            <p:ph type="title"/>
          </p:nvPr>
        </p:nvSpPr>
        <p:spPr/>
        <p:txBody>
          <a:bodyPr>
            <a:normAutofit fontScale="90000"/>
          </a:bodyPr>
          <a:lstStyle/>
          <a:p>
            <a:r>
              <a:rPr lang="en-US"/>
              <a:t>PPP Project Example – Versus Corporate Finance or Government Ownership</a:t>
            </a:r>
          </a:p>
        </p:txBody>
      </p:sp>
      <p:sp>
        <p:nvSpPr>
          <p:cNvPr id="3" name="Content Placeholder 2">
            <a:extLst>
              <a:ext uri="{FF2B5EF4-FFF2-40B4-BE49-F238E27FC236}">
                <a16:creationId xmlns:a16="http://schemas.microsoft.com/office/drawing/2014/main" id="{B958919C-C9F7-328B-75E4-602C86FE0CE7}"/>
              </a:ext>
            </a:extLst>
          </p:cNvPr>
          <p:cNvSpPr>
            <a:spLocks noGrp="1"/>
          </p:cNvSpPr>
          <p:nvPr>
            <p:ph idx="1"/>
          </p:nvPr>
        </p:nvSpPr>
        <p:spPr/>
        <p:txBody>
          <a:bodyPr/>
          <a:lstStyle/>
          <a:p>
            <a:pPr marL="0" indent="0">
              <a:buNone/>
            </a:pPr>
            <a:endParaRPr lang="en-US" dirty="0"/>
          </a:p>
          <a:p>
            <a:endParaRPr lang="en-US" dirty="0"/>
          </a:p>
        </p:txBody>
      </p:sp>
      <p:pic>
        <p:nvPicPr>
          <p:cNvPr id="6" name="Picture 5">
            <a:extLst>
              <a:ext uri="{FF2B5EF4-FFF2-40B4-BE49-F238E27FC236}">
                <a16:creationId xmlns:a16="http://schemas.microsoft.com/office/drawing/2014/main" id="{D07A0511-871C-48CA-40F1-20C1C4B2730D}"/>
              </a:ext>
            </a:extLst>
          </p:cNvPr>
          <p:cNvPicPr>
            <a:picLocks noChangeAspect="1"/>
          </p:cNvPicPr>
          <p:nvPr/>
        </p:nvPicPr>
        <p:blipFill>
          <a:blip r:embed="rId2"/>
          <a:stretch>
            <a:fillRect/>
          </a:stretch>
        </p:blipFill>
        <p:spPr>
          <a:xfrm>
            <a:off x="2423185" y="1362751"/>
            <a:ext cx="4189343" cy="2193477"/>
          </a:xfrm>
          <a:prstGeom prst="rect">
            <a:avLst/>
          </a:prstGeom>
        </p:spPr>
      </p:pic>
      <p:pic>
        <p:nvPicPr>
          <p:cNvPr id="8" name="Picture 7">
            <a:extLst>
              <a:ext uri="{FF2B5EF4-FFF2-40B4-BE49-F238E27FC236}">
                <a16:creationId xmlns:a16="http://schemas.microsoft.com/office/drawing/2014/main" id="{87995A3B-FE58-ED9C-D6BB-BA0A3BACA12E}"/>
              </a:ext>
            </a:extLst>
          </p:cNvPr>
          <p:cNvPicPr>
            <a:picLocks noChangeAspect="1"/>
          </p:cNvPicPr>
          <p:nvPr/>
        </p:nvPicPr>
        <p:blipFill>
          <a:blip r:embed="rId3"/>
          <a:stretch>
            <a:fillRect/>
          </a:stretch>
        </p:blipFill>
        <p:spPr>
          <a:xfrm>
            <a:off x="2672895" y="3702493"/>
            <a:ext cx="3689921" cy="2200286"/>
          </a:xfrm>
          <a:prstGeom prst="rect">
            <a:avLst/>
          </a:prstGeom>
        </p:spPr>
      </p:pic>
      <p:sp>
        <p:nvSpPr>
          <p:cNvPr id="5" name="TextBox 4">
            <a:extLst>
              <a:ext uri="{FF2B5EF4-FFF2-40B4-BE49-F238E27FC236}">
                <a16:creationId xmlns:a16="http://schemas.microsoft.com/office/drawing/2014/main" id="{AF61BE7D-F96D-5D0C-C9FE-DF8E8953F78F}"/>
              </a:ext>
            </a:extLst>
          </p:cNvPr>
          <p:cNvSpPr txBox="1"/>
          <p:nvPr/>
        </p:nvSpPr>
        <p:spPr>
          <a:xfrm>
            <a:off x="7200182" y="2053087"/>
            <a:ext cx="2717321" cy="3693319"/>
          </a:xfrm>
          <a:prstGeom prst="rect">
            <a:avLst/>
          </a:prstGeom>
          <a:solidFill>
            <a:srgbClr val="FFFF00"/>
          </a:solidFill>
        </p:spPr>
        <p:txBody>
          <a:bodyPr wrap="square" rtlCol="0">
            <a:spAutoFit/>
          </a:bodyPr>
          <a:lstStyle/>
          <a:p>
            <a:r>
              <a:rPr lang="en-US" dirty="0">
                <a:latin typeface="Arial" panose="020B0604020202020204" pitchFamily="34" charset="0"/>
                <a:cs typeface="Arial" panose="020B0604020202020204" pitchFamily="34" charset="0"/>
              </a:rPr>
              <a:t>Draw diagram of PPP project in nuclear power</a:t>
            </a: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 18%/82% Private/Public</a:t>
            </a:r>
          </a:p>
          <a:p>
            <a:r>
              <a:rPr lang="en-US" dirty="0">
                <a:latin typeface="Arial" panose="020B0604020202020204" pitchFamily="34" charset="0"/>
                <a:cs typeface="Arial" panose="020B0604020202020204" pitchFamily="34" charset="0"/>
              </a:rPr>
              <a:t> ECP Contract – Private</a:t>
            </a:r>
          </a:p>
          <a:p>
            <a:r>
              <a:rPr lang="en-US" dirty="0">
                <a:latin typeface="Arial" panose="020B0604020202020204" pitchFamily="34" charset="0"/>
                <a:cs typeface="Arial" panose="020B0604020202020204" pitchFamily="34" charset="0"/>
              </a:rPr>
              <a:t> O&amp;M Public</a:t>
            </a:r>
          </a:p>
          <a:p>
            <a:r>
              <a:rPr lang="en-US" dirty="0">
                <a:latin typeface="Arial" panose="020B0604020202020204" pitchFamily="34" charset="0"/>
                <a:cs typeface="Arial" panose="020B0604020202020204" pitchFamily="34" charset="0"/>
              </a:rPr>
              <a:t> Debt 20% EXIM/80% Govt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a:t>
            </a:r>
          </a:p>
          <a:p>
            <a:r>
              <a:rPr lang="en-US" dirty="0">
                <a:latin typeface="Arial" panose="020B0604020202020204" pitchFamily="34" charset="0"/>
                <a:cs typeface="Arial" panose="020B0604020202020204" pitchFamily="34" charset="0"/>
              </a:rPr>
              <a:t>.</a:t>
            </a:r>
          </a:p>
        </p:txBody>
      </p:sp>
      <p:sp>
        <p:nvSpPr>
          <p:cNvPr id="7" name="Slide Number Placeholder 6">
            <a:extLst>
              <a:ext uri="{FF2B5EF4-FFF2-40B4-BE49-F238E27FC236}">
                <a16:creationId xmlns:a16="http://schemas.microsoft.com/office/drawing/2014/main" id="{0B6014CF-0F3B-6CC7-1876-096FB9A33FF6}"/>
              </a:ext>
            </a:extLst>
          </p:cNvPr>
          <p:cNvSpPr>
            <a:spLocks noGrp="1"/>
          </p:cNvSpPr>
          <p:nvPr>
            <p:ph type="sldNum" sz="quarter" idx="12"/>
          </p:nvPr>
        </p:nvSpPr>
        <p:spPr/>
        <p:txBody>
          <a:bodyPr/>
          <a:lstStyle/>
          <a:p>
            <a:fld id="{EB241CD2-1E45-42A3-B213-66A034DF9A3B}" type="slidenum">
              <a:rPr lang="en-GB" smtClean="0"/>
              <a:t>247</a:t>
            </a:fld>
            <a:endParaRPr lang="en-GB" dirty="0"/>
          </a:p>
        </p:txBody>
      </p:sp>
    </p:spTree>
    <p:extLst>
      <p:ext uri="{BB962C8B-B14F-4D97-AF65-F5344CB8AC3E}">
        <p14:creationId xmlns:p14="http://schemas.microsoft.com/office/powerpoint/2010/main" val="1567116942"/>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88AEB-1C5A-413B-2393-94CB78543E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7DE9DB-45C0-C7C6-DF4F-711CDB8685CF}"/>
              </a:ext>
            </a:extLst>
          </p:cNvPr>
          <p:cNvSpPr>
            <a:spLocks noGrp="1"/>
          </p:cNvSpPr>
          <p:nvPr>
            <p:ph type="title"/>
          </p:nvPr>
        </p:nvSpPr>
        <p:spPr/>
        <p:txBody>
          <a:bodyPr>
            <a:normAutofit/>
          </a:bodyPr>
          <a:lstStyle/>
          <a:p>
            <a:r>
              <a:rPr lang="en-US" dirty="0"/>
              <a:t>Exercise: Draw a Diagram of UAE Project</a:t>
            </a:r>
          </a:p>
        </p:txBody>
      </p:sp>
      <p:sp>
        <p:nvSpPr>
          <p:cNvPr id="3" name="Content Placeholder 2">
            <a:extLst>
              <a:ext uri="{FF2B5EF4-FFF2-40B4-BE49-F238E27FC236}">
                <a16:creationId xmlns:a16="http://schemas.microsoft.com/office/drawing/2014/main" id="{D4BAAF63-D652-8B49-1AAA-795E9B4F1DDD}"/>
              </a:ext>
            </a:extLst>
          </p:cNvPr>
          <p:cNvSpPr>
            <a:spLocks noGrp="1"/>
          </p:cNvSpPr>
          <p:nvPr>
            <p:ph idx="1"/>
          </p:nvPr>
        </p:nvSpPr>
        <p:spPr>
          <a:xfrm>
            <a:off x="0" y="971905"/>
            <a:ext cx="12120880" cy="5176965"/>
          </a:xfrm>
          <a:solidFill>
            <a:srgbClr val="FFFF00"/>
          </a:solidFill>
        </p:spPr>
        <p:txBody>
          <a:bodyPr/>
          <a:lstStyle/>
          <a:p>
            <a:r>
              <a:rPr lang="en-US" dirty="0"/>
              <a:t>.</a:t>
            </a:r>
          </a:p>
          <a:p>
            <a:endParaRPr lang="en-US" dirty="0"/>
          </a:p>
        </p:txBody>
      </p:sp>
      <p:sp>
        <p:nvSpPr>
          <p:cNvPr id="6" name="Oval 5">
            <a:extLst>
              <a:ext uri="{FF2B5EF4-FFF2-40B4-BE49-F238E27FC236}">
                <a16:creationId xmlns:a16="http://schemas.microsoft.com/office/drawing/2014/main" id="{199ACACE-9181-661B-E843-9BFD05015411}"/>
              </a:ext>
            </a:extLst>
          </p:cNvPr>
          <p:cNvSpPr/>
          <p:nvPr/>
        </p:nvSpPr>
        <p:spPr bwMode="auto">
          <a:xfrm>
            <a:off x="1981939" y="4376522"/>
            <a:ext cx="2052166" cy="911755"/>
          </a:xfrm>
          <a:prstGeom prst="ellipse">
            <a:avLst/>
          </a:prstGeom>
          <a:solidFill>
            <a:srgbClr val="00B0F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Equity Investor (Financed by EBL)</a:t>
            </a:r>
          </a:p>
        </p:txBody>
      </p:sp>
      <p:sp>
        <p:nvSpPr>
          <p:cNvPr id="5" name="Slide Number Placeholder 4">
            <a:extLst>
              <a:ext uri="{FF2B5EF4-FFF2-40B4-BE49-F238E27FC236}">
                <a16:creationId xmlns:a16="http://schemas.microsoft.com/office/drawing/2014/main" id="{281DAC13-AD67-E650-4BD1-C7D9B9BE7A0E}"/>
              </a:ext>
            </a:extLst>
          </p:cNvPr>
          <p:cNvSpPr>
            <a:spLocks noGrp="1"/>
          </p:cNvSpPr>
          <p:nvPr>
            <p:ph type="sldNum" sz="quarter" idx="12"/>
          </p:nvPr>
        </p:nvSpPr>
        <p:spPr/>
        <p:txBody>
          <a:bodyPr/>
          <a:lstStyle/>
          <a:p>
            <a:fld id="{EB241CD2-1E45-42A3-B213-66A034DF9A3B}" type="slidenum">
              <a:rPr lang="en-GB" smtClean="0"/>
              <a:t>248</a:t>
            </a:fld>
            <a:endParaRPr lang="en-GB" dirty="0"/>
          </a:p>
        </p:txBody>
      </p:sp>
      <p:sp>
        <p:nvSpPr>
          <p:cNvPr id="7" name="Oval 6">
            <a:extLst>
              <a:ext uri="{FF2B5EF4-FFF2-40B4-BE49-F238E27FC236}">
                <a16:creationId xmlns:a16="http://schemas.microsoft.com/office/drawing/2014/main" id="{A9470018-5B9D-6334-B178-0CC63C3731B7}"/>
              </a:ext>
            </a:extLst>
          </p:cNvPr>
          <p:cNvSpPr/>
          <p:nvPr/>
        </p:nvSpPr>
        <p:spPr bwMode="auto">
          <a:xfrm>
            <a:off x="883726" y="5256255"/>
            <a:ext cx="1726030" cy="911754"/>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Government of UAE – 82%</a:t>
            </a:r>
          </a:p>
        </p:txBody>
      </p:sp>
      <p:sp>
        <p:nvSpPr>
          <p:cNvPr id="9" name="Oval 8">
            <a:extLst>
              <a:ext uri="{FF2B5EF4-FFF2-40B4-BE49-F238E27FC236}">
                <a16:creationId xmlns:a16="http://schemas.microsoft.com/office/drawing/2014/main" id="{EBC3D167-950B-1D67-37FA-FF2A37B6AD41}"/>
              </a:ext>
            </a:extLst>
          </p:cNvPr>
          <p:cNvSpPr/>
          <p:nvPr/>
        </p:nvSpPr>
        <p:spPr bwMode="auto">
          <a:xfrm>
            <a:off x="3254596" y="5225751"/>
            <a:ext cx="1726030" cy="911754"/>
          </a:xfrm>
          <a:prstGeom prst="ellipse">
            <a:avLst/>
          </a:prstGeom>
          <a:solidFill>
            <a:srgbClr val="00206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 (EPC Contractor) – 18%</a:t>
            </a:r>
          </a:p>
        </p:txBody>
      </p:sp>
      <p:sp>
        <p:nvSpPr>
          <p:cNvPr id="11" name="Oval 10">
            <a:extLst>
              <a:ext uri="{FF2B5EF4-FFF2-40B4-BE49-F238E27FC236}">
                <a16:creationId xmlns:a16="http://schemas.microsoft.com/office/drawing/2014/main" id="{73763ADA-880F-08D8-FDE0-D35E8224A880}"/>
              </a:ext>
            </a:extLst>
          </p:cNvPr>
          <p:cNvSpPr/>
          <p:nvPr/>
        </p:nvSpPr>
        <p:spPr bwMode="auto">
          <a:xfrm>
            <a:off x="5041078" y="2572110"/>
            <a:ext cx="2052166" cy="1116760"/>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ENEC - Special Purpose Vehicle: </a:t>
            </a:r>
          </a:p>
        </p:txBody>
      </p:sp>
      <p:cxnSp>
        <p:nvCxnSpPr>
          <p:cNvPr id="15" name="Straight Arrow Connector 14">
            <a:extLst>
              <a:ext uri="{FF2B5EF4-FFF2-40B4-BE49-F238E27FC236}">
                <a16:creationId xmlns:a16="http://schemas.microsoft.com/office/drawing/2014/main" id="{D18C388B-D9C6-C0BD-607A-EBB4474DBF49}"/>
              </a:ext>
            </a:extLst>
          </p:cNvPr>
          <p:cNvCxnSpPr>
            <a:cxnSpLocks/>
            <a:endCxn id="11" idx="2"/>
          </p:cNvCxnSpPr>
          <p:nvPr/>
        </p:nvCxnSpPr>
        <p:spPr>
          <a:xfrm flipV="1">
            <a:off x="3044293" y="3130490"/>
            <a:ext cx="1996785" cy="1224507"/>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D5B120B-419D-C14B-3544-3133D2398BEF}"/>
              </a:ext>
            </a:extLst>
          </p:cNvPr>
          <p:cNvCxnSpPr>
            <a:cxnSpLocks/>
            <a:endCxn id="6" idx="7"/>
          </p:cNvCxnSpPr>
          <p:nvPr/>
        </p:nvCxnSpPr>
        <p:spPr>
          <a:xfrm flipH="1">
            <a:off x="3733572" y="3570547"/>
            <a:ext cx="1603956" cy="93949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4DDD2513-28B4-6EB3-8CDD-813A02D5A9BA}"/>
              </a:ext>
            </a:extLst>
          </p:cNvPr>
          <p:cNvSpPr/>
          <p:nvPr/>
        </p:nvSpPr>
        <p:spPr bwMode="auto">
          <a:xfrm>
            <a:off x="5009465" y="1013383"/>
            <a:ext cx="2173070" cy="1063699"/>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EWEC – Off-taker State Owned by UAE</a:t>
            </a:r>
          </a:p>
        </p:txBody>
      </p:sp>
      <p:cxnSp>
        <p:nvCxnSpPr>
          <p:cNvPr id="26" name="Straight Arrow Connector 25">
            <a:extLst>
              <a:ext uri="{FF2B5EF4-FFF2-40B4-BE49-F238E27FC236}">
                <a16:creationId xmlns:a16="http://schemas.microsoft.com/office/drawing/2014/main" id="{227655CB-67AF-4E47-580C-49BFEE988371}"/>
              </a:ext>
            </a:extLst>
          </p:cNvPr>
          <p:cNvCxnSpPr>
            <a:cxnSpLocks/>
            <a:stCxn id="25" idx="4"/>
          </p:cNvCxnSpPr>
          <p:nvPr/>
        </p:nvCxnSpPr>
        <p:spPr>
          <a:xfrm>
            <a:off x="6096000" y="2077082"/>
            <a:ext cx="0" cy="488569"/>
          </a:xfrm>
          <a:prstGeom prst="straightConnector1">
            <a:avLst/>
          </a:prstGeom>
          <a:ln w="603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00C84A07-2E7A-9D1D-5836-32BDAF5FA0AB}"/>
              </a:ext>
            </a:extLst>
          </p:cNvPr>
          <p:cNvSpPr/>
          <p:nvPr/>
        </p:nvSpPr>
        <p:spPr bwMode="auto">
          <a:xfrm>
            <a:off x="1074731" y="2481478"/>
            <a:ext cx="1726030" cy="911754"/>
          </a:xfrm>
          <a:prstGeom prst="ellipse">
            <a:avLst/>
          </a:prstGeom>
          <a:solidFill>
            <a:srgbClr val="00206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(EPC Contractor) </a:t>
            </a:r>
          </a:p>
        </p:txBody>
      </p:sp>
      <p:sp>
        <p:nvSpPr>
          <p:cNvPr id="39" name="Oval 38">
            <a:extLst>
              <a:ext uri="{FF2B5EF4-FFF2-40B4-BE49-F238E27FC236}">
                <a16:creationId xmlns:a16="http://schemas.microsoft.com/office/drawing/2014/main" id="{74B7C3D6-BE6E-C2C5-7188-9A0023CC0631}"/>
              </a:ext>
            </a:extLst>
          </p:cNvPr>
          <p:cNvSpPr/>
          <p:nvPr/>
        </p:nvSpPr>
        <p:spPr bwMode="auto">
          <a:xfrm>
            <a:off x="9582244" y="5247276"/>
            <a:ext cx="1726030" cy="911754"/>
          </a:xfrm>
          <a:prstGeom prst="ellipse">
            <a:avLst/>
          </a:prstGeom>
          <a:solidFill>
            <a:srgbClr val="00206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EXIM</a:t>
            </a:r>
          </a:p>
        </p:txBody>
      </p:sp>
      <p:sp>
        <p:nvSpPr>
          <p:cNvPr id="41" name="Oval 40">
            <a:extLst>
              <a:ext uri="{FF2B5EF4-FFF2-40B4-BE49-F238E27FC236}">
                <a16:creationId xmlns:a16="http://schemas.microsoft.com/office/drawing/2014/main" id="{5AFF3E32-642B-745F-486D-4D4681714B44}"/>
              </a:ext>
            </a:extLst>
          </p:cNvPr>
          <p:cNvSpPr/>
          <p:nvPr/>
        </p:nvSpPr>
        <p:spPr bwMode="auto">
          <a:xfrm>
            <a:off x="8484031" y="4210708"/>
            <a:ext cx="1726030" cy="911754"/>
          </a:xfrm>
          <a:prstGeom prst="ellipse">
            <a:avLst/>
          </a:prstGeom>
          <a:solidFill>
            <a:srgbClr val="00B0F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Lenders (EPC related and Government)</a:t>
            </a:r>
          </a:p>
        </p:txBody>
      </p:sp>
      <p:sp>
        <p:nvSpPr>
          <p:cNvPr id="43" name="Oval 42">
            <a:extLst>
              <a:ext uri="{FF2B5EF4-FFF2-40B4-BE49-F238E27FC236}">
                <a16:creationId xmlns:a16="http://schemas.microsoft.com/office/drawing/2014/main" id="{11513A9A-D5EF-0629-2177-E4BABD080D60}"/>
              </a:ext>
            </a:extLst>
          </p:cNvPr>
          <p:cNvSpPr/>
          <p:nvPr/>
        </p:nvSpPr>
        <p:spPr bwMode="auto">
          <a:xfrm>
            <a:off x="7518206" y="5247276"/>
            <a:ext cx="1726030" cy="911754"/>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latin typeface="Arial" pitchFamily="34" charset="0"/>
              </a:rPr>
              <a:t>UAE Government (15 Billion)</a:t>
            </a:r>
          </a:p>
        </p:txBody>
      </p:sp>
      <p:sp>
        <p:nvSpPr>
          <p:cNvPr id="45" name="Oval 44">
            <a:extLst>
              <a:ext uri="{FF2B5EF4-FFF2-40B4-BE49-F238E27FC236}">
                <a16:creationId xmlns:a16="http://schemas.microsoft.com/office/drawing/2014/main" id="{A349AF39-6E50-5BD4-D50A-59AA8AAE34E1}"/>
              </a:ext>
            </a:extLst>
          </p:cNvPr>
          <p:cNvSpPr/>
          <p:nvPr/>
        </p:nvSpPr>
        <p:spPr bwMode="auto">
          <a:xfrm>
            <a:off x="8679808" y="2265391"/>
            <a:ext cx="2052166" cy="1116760"/>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1300" dirty="0">
                <a:solidFill>
                  <a:schemeClr val="bg1"/>
                </a:solidFill>
                <a:latin typeface="Arial" pitchFamily="34" charset="0"/>
              </a:rPr>
              <a:t>ENEC – Performs O&amp;M without Contract, Cost plus</a:t>
            </a:r>
          </a:p>
        </p:txBody>
      </p:sp>
      <p:cxnSp>
        <p:nvCxnSpPr>
          <p:cNvPr id="51" name="Straight Arrow Connector 50">
            <a:extLst>
              <a:ext uri="{FF2B5EF4-FFF2-40B4-BE49-F238E27FC236}">
                <a16:creationId xmlns:a16="http://schemas.microsoft.com/office/drawing/2014/main" id="{E10C2646-FB90-9E35-8D46-2B184CA05A21}"/>
              </a:ext>
            </a:extLst>
          </p:cNvPr>
          <p:cNvCxnSpPr>
            <a:cxnSpLocks/>
            <a:stCxn id="41" idx="0"/>
          </p:cNvCxnSpPr>
          <p:nvPr/>
        </p:nvCxnSpPr>
        <p:spPr>
          <a:xfrm flipH="1" flipV="1">
            <a:off x="7153696" y="3154610"/>
            <a:ext cx="2193350" cy="105609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DD39B971-E5A1-FBFE-298D-8A8ED53CA337}"/>
              </a:ext>
            </a:extLst>
          </p:cNvPr>
          <p:cNvCxnSpPr>
            <a:cxnSpLocks/>
          </p:cNvCxnSpPr>
          <p:nvPr/>
        </p:nvCxnSpPr>
        <p:spPr>
          <a:xfrm>
            <a:off x="6667863" y="3576974"/>
            <a:ext cx="1816168" cy="93307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24EAC98-408C-9413-962A-19B499294F16}"/>
              </a:ext>
            </a:extLst>
          </p:cNvPr>
          <p:cNvCxnSpPr>
            <a:cxnSpLocks/>
            <a:endCxn id="45" idx="2"/>
          </p:cNvCxnSpPr>
          <p:nvPr/>
        </p:nvCxnSpPr>
        <p:spPr>
          <a:xfrm>
            <a:off x="7093244" y="2823771"/>
            <a:ext cx="1586564"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91183D4-F86F-98A9-C1DB-7ACA3F8E5224}"/>
              </a:ext>
            </a:extLst>
          </p:cNvPr>
          <p:cNvCxnSpPr>
            <a:cxnSpLocks/>
            <a:endCxn id="32" idx="6"/>
          </p:cNvCxnSpPr>
          <p:nvPr/>
        </p:nvCxnSpPr>
        <p:spPr>
          <a:xfrm flipH="1">
            <a:off x="2800761" y="2873631"/>
            <a:ext cx="2240317" cy="6372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91247"/>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416C-1D5D-A4D8-DD12-46F33C72614B}"/>
              </a:ext>
            </a:extLst>
          </p:cNvPr>
          <p:cNvSpPr>
            <a:spLocks noGrp="1"/>
          </p:cNvSpPr>
          <p:nvPr>
            <p:ph type="ctrTitle"/>
          </p:nvPr>
        </p:nvSpPr>
        <p:spPr>
          <a:xfrm>
            <a:off x="652979" y="1947672"/>
            <a:ext cx="7540045" cy="2962656"/>
          </a:xfrm>
        </p:spPr>
        <p:txBody>
          <a:bodyPr/>
          <a:lstStyle/>
          <a:p>
            <a:r>
              <a:rPr lang="en-US" dirty="0"/>
              <a:t>Contract Nuance 4: Adjustments for Commodity Prices During Construction </a:t>
            </a:r>
          </a:p>
        </p:txBody>
      </p:sp>
    </p:spTree>
    <p:extLst>
      <p:ext uri="{BB962C8B-B14F-4D97-AF65-F5344CB8AC3E}">
        <p14:creationId xmlns:p14="http://schemas.microsoft.com/office/powerpoint/2010/main" val="100752223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70B6F-D98B-8640-9545-B925D43F29B5}"/>
              </a:ext>
            </a:extLst>
          </p:cNvPr>
          <p:cNvSpPr>
            <a:spLocks noGrp="1"/>
          </p:cNvSpPr>
          <p:nvPr>
            <p:ph type="title"/>
          </p:nvPr>
        </p:nvSpPr>
        <p:spPr/>
        <p:txBody>
          <a:bodyPr>
            <a:normAutofit fontScale="90000"/>
          </a:bodyPr>
          <a:lstStyle/>
          <a:p>
            <a:r>
              <a:rPr lang="en-US" dirty="0"/>
              <a:t>Contract Nuances: Commodity Price Changes Over Long Construction Period</a:t>
            </a:r>
          </a:p>
        </p:txBody>
      </p:sp>
      <p:sp>
        <p:nvSpPr>
          <p:cNvPr id="3" name="Content Placeholder 2">
            <a:extLst>
              <a:ext uri="{FF2B5EF4-FFF2-40B4-BE49-F238E27FC236}">
                <a16:creationId xmlns:a16="http://schemas.microsoft.com/office/drawing/2014/main" id="{2265E240-EBE8-11C0-13BA-7467A8052738}"/>
              </a:ext>
            </a:extLst>
          </p:cNvPr>
          <p:cNvSpPr>
            <a:spLocks noGrp="1"/>
          </p:cNvSpPr>
          <p:nvPr>
            <p:ph idx="1"/>
          </p:nvPr>
        </p:nvSpPr>
        <p:spPr/>
        <p:txBody>
          <a:bodyPr/>
          <a:lstStyle/>
          <a:p>
            <a:r>
              <a:rPr lang="en-US" dirty="0"/>
              <a:t>Basic Idea of Fixed EPC Price</a:t>
            </a:r>
          </a:p>
          <a:p>
            <a:r>
              <a:rPr lang="en-US" dirty="0"/>
              <a:t>For Short-term Projects Not a Big Idea</a:t>
            </a:r>
          </a:p>
          <a:p>
            <a:r>
              <a:rPr lang="en-US" dirty="0"/>
              <a:t>Mechanical Problems of Applying Different Indices</a:t>
            </a:r>
          </a:p>
        </p:txBody>
      </p:sp>
      <p:sp>
        <p:nvSpPr>
          <p:cNvPr id="4" name="Slide Number Placeholder 3">
            <a:extLst>
              <a:ext uri="{FF2B5EF4-FFF2-40B4-BE49-F238E27FC236}">
                <a16:creationId xmlns:a16="http://schemas.microsoft.com/office/drawing/2014/main" id="{C6B170E7-FCCF-ED49-76DB-E4BCDA40D063}"/>
              </a:ext>
            </a:extLst>
          </p:cNvPr>
          <p:cNvSpPr>
            <a:spLocks noGrp="1"/>
          </p:cNvSpPr>
          <p:nvPr>
            <p:ph type="sldNum" sz="quarter" idx="12"/>
          </p:nvPr>
        </p:nvSpPr>
        <p:spPr/>
        <p:txBody>
          <a:bodyPr/>
          <a:lstStyle/>
          <a:p>
            <a:fld id="{EB241CD2-1E45-42A3-B213-66A034DF9A3B}" type="slidenum">
              <a:rPr lang="en-GB" smtClean="0"/>
              <a:t>250</a:t>
            </a:fld>
            <a:endParaRPr lang="en-GB" dirty="0"/>
          </a:p>
        </p:txBody>
      </p:sp>
    </p:spTree>
    <p:extLst>
      <p:ext uri="{BB962C8B-B14F-4D97-AF65-F5344CB8AC3E}">
        <p14:creationId xmlns:p14="http://schemas.microsoft.com/office/powerpoint/2010/main" val="1946741690"/>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F82F4-E4E2-4355-B0DE-C858539CA2C3}"/>
              </a:ext>
            </a:extLst>
          </p:cNvPr>
          <p:cNvSpPr>
            <a:spLocks noGrp="1"/>
          </p:cNvSpPr>
          <p:nvPr>
            <p:ph type="title"/>
          </p:nvPr>
        </p:nvSpPr>
        <p:spPr/>
        <p:txBody>
          <a:bodyPr/>
          <a:lstStyle/>
          <a:p>
            <a:r>
              <a:rPr lang="en-029"/>
              <a:t>Fixed Contract Price in EPC Contract</a:t>
            </a:r>
          </a:p>
        </p:txBody>
      </p:sp>
      <p:sp>
        <p:nvSpPr>
          <p:cNvPr id="3" name="Content Placeholder 2">
            <a:extLst>
              <a:ext uri="{FF2B5EF4-FFF2-40B4-BE49-F238E27FC236}">
                <a16:creationId xmlns:a16="http://schemas.microsoft.com/office/drawing/2014/main" id="{1BB23377-5C2C-44D9-A06D-5E15AACF7B1C}"/>
              </a:ext>
            </a:extLst>
          </p:cNvPr>
          <p:cNvSpPr>
            <a:spLocks noGrp="1"/>
          </p:cNvSpPr>
          <p:nvPr>
            <p:ph idx="1"/>
          </p:nvPr>
        </p:nvSpPr>
        <p:spPr/>
        <p:txBody>
          <a:bodyPr/>
          <a:lstStyle/>
          <a:p>
            <a:pPr marL="0" indent="0">
              <a:buNone/>
            </a:pPr>
            <a:r>
              <a:rPr lang="en-029" dirty="0"/>
              <a:t> </a:t>
            </a:r>
          </a:p>
        </p:txBody>
      </p:sp>
      <p:sp>
        <p:nvSpPr>
          <p:cNvPr id="5" name="Slide Number Placeholder 4">
            <a:extLst>
              <a:ext uri="{FF2B5EF4-FFF2-40B4-BE49-F238E27FC236}">
                <a16:creationId xmlns:a16="http://schemas.microsoft.com/office/drawing/2014/main" id="{6C444538-17BC-A94B-E54E-8631BA1CA00C}"/>
              </a:ext>
            </a:extLst>
          </p:cNvPr>
          <p:cNvSpPr>
            <a:spLocks noGrp="1"/>
          </p:cNvSpPr>
          <p:nvPr>
            <p:ph type="sldNum" sz="quarter" idx="12"/>
          </p:nvPr>
        </p:nvSpPr>
        <p:spPr/>
        <p:txBody>
          <a:bodyPr/>
          <a:lstStyle/>
          <a:p>
            <a:fld id="{EB241CD2-1E45-42A3-B213-66A034DF9A3B}" type="slidenum">
              <a:rPr lang="en-GB" smtClean="0"/>
              <a:t>251</a:t>
            </a:fld>
            <a:endParaRPr lang="en-GB" dirty="0"/>
          </a:p>
        </p:txBody>
      </p:sp>
      <p:pic>
        <p:nvPicPr>
          <p:cNvPr id="7" name="Picture 6">
            <a:extLst>
              <a:ext uri="{FF2B5EF4-FFF2-40B4-BE49-F238E27FC236}">
                <a16:creationId xmlns:a16="http://schemas.microsoft.com/office/drawing/2014/main" id="{7DA4237C-CE90-A919-21D1-3AA0471B6F65}"/>
              </a:ext>
            </a:extLst>
          </p:cNvPr>
          <p:cNvPicPr>
            <a:picLocks noChangeAspect="1"/>
          </p:cNvPicPr>
          <p:nvPr/>
        </p:nvPicPr>
        <p:blipFill>
          <a:blip r:embed="rId2"/>
          <a:stretch>
            <a:fillRect/>
          </a:stretch>
        </p:blipFill>
        <p:spPr>
          <a:xfrm>
            <a:off x="1726317" y="1454048"/>
            <a:ext cx="7875063" cy="4458256"/>
          </a:xfrm>
          <a:prstGeom prst="rect">
            <a:avLst/>
          </a:prstGeom>
        </p:spPr>
      </p:pic>
    </p:spTree>
    <p:extLst>
      <p:ext uri="{BB962C8B-B14F-4D97-AF65-F5344CB8AC3E}">
        <p14:creationId xmlns:p14="http://schemas.microsoft.com/office/powerpoint/2010/main" val="4043808846"/>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FA683-FEB4-0A8D-2FD1-457AE52C321B}"/>
              </a:ext>
            </a:extLst>
          </p:cNvPr>
          <p:cNvSpPr>
            <a:spLocks noGrp="1"/>
          </p:cNvSpPr>
          <p:nvPr>
            <p:ph type="title"/>
          </p:nvPr>
        </p:nvSpPr>
        <p:spPr/>
        <p:txBody>
          <a:bodyPr/>
          <a:lstStyle/>
          <a:p>
            <a:r>
              <a:rPr lang="en-US" dirty="0"/>
              <a:t>Nuance: Adjustments to Construction Cost</a:t>
            </a:r>
          </a:p>
        </p:txBody>
      </p:sp>
      <p:sp>
        <p:nvSpPr>
          <p:cNvPr id="3" name="Content Placeholder 2">
            <a:extLst>
              <a:ext uri="{FF2B5EF4-FFF2-40B4-BE49-F238E27FC236}">
                <a16:creationId xmlns:a16="http://schemas.microsoft.com/office/drawing/2014/main" id="{59CCB9E5-34C2-F373-6C1B-42D06B47E5CB}"/>
              </a:ext>
            </a:extLst>
          </p:cNvPr>
          <p:cNvSpPr>
            <a:spLocks noGrp="1"/>
          </p:cNvSpPr>
          <p:nvPr>
            <p:ph idx="1"/>
          </p:nvPr>
        </p:nvSpPr>
        <p:spPr>
          <a:xfrm>
            <a:off x="406400" y="1088137"/>
            <a:ext cx="4942839" cy="4773168"/>
          </a:xfrm>
        </p:spPr>
        <p:txBody>
          <a:bodyPr/>
          <a:lstStyle/>
          <a:p>
            <a:pPr algn="l"/>
            <a:r>
              <a:rPr lang="en-US" dirty="0"/>
              <a:t>Increase in Risk from Cement, Steel and other prices</a:t>
            </a:r>
          </a:p>
          <a:p>
            <a:pPr algn="l"/>
            <a:r>
              <a:rPr lang="en-US" dirty="0"/>
              <a:t>Price risk does not provide incentives</a:t>
            </a:r>
          </a:p>
          <a:p>
            <a:pPr algn="l"/>
            <a:r>
              <a:rPr lang="en-US" dirty="0"/>
              <a:t>Variability in prices</a:t>
            </a:r>
          </a:p>
          <a:p>
            <a:pPr algn="l"/>
            <a:r>
              <a:rPr lang="en-US" dirty="0"/>
              <a:t>Example in Financial Model</a:t>
            </a:r>
          </a:p>
          <a:p>
            <a:pPr algn="l"/>
            <a:endParaRPr lang="en-US" dirty="0"/>
          </a:p>
          <a:p>
            <a:pPr algn="l"/>
            <a:endParaRPr lang="en-US" dirty="0"/>
          </a:p>
        </p:txBody>
      </p:sp>
      <p:sp>
        <p:nvSpPr>
          <p:cNvPr id="4" name="Slide Number Placeholder 3">
            <a:extLst>
              <a:ext uri="{FF2B5EF4-FFF2-40B4-BE49-F238E27FC236}">
                <a16:creationId xmlns:a16="http://schemas.microsoft.com/office/drawing/2014/main" id="{4A6FF559-9615-D2C7-8B20-F409EAB6AAE0}"/>
              </a:ext>
            </a:extLst>
          </p:cNvPr>
          <p:cNvSpPr>
            <a:spLocks noGrp="1"/>
          </p:cNvSpPr>
          <p:nvPr>
            <p:ph type="sldNum" sz="quarter" idx="12"/>
          </p:nvPr>
        </p:nvSpPr>
        <p:spPr/>
        <p:txBody>
          <a:bodyPr/>
          <a:lstStyle/>
          <a:p>
            <a:fld id="{EB241CD2-1E45-42A3-B213-66A034DF9A3B}" type="slidenum">
              <a:rPr lang="en-GB" smtClean="0"/>
              <a:t>252</a:t>
            </a:fld>
            <a:endParaRPr lang="en-GB" dirty="0"/>
          </a:p>
        </p:txBody>
      </p:sp>
      <p:pic>
        <p:nvPicPr>
          <p:cNvPr id="6" name="Picture 5" descr="The image shows a line graph comparing the price volatility of copper and iron ore over a period from 1976 to 2023, indicating that copper has a lower volatility than iron ore.&#10;&#10;AI-generated content may be incorrect.">
            <a:extLst>
              <a:ext uri="{FF2B5EF4-FFF2-40B4-BE49-F238E27FC236}">
                <a16:creationId xmlns:a16="http://schemas.microsoft.com/office/drawing/2014/main" id="{0FB903BF-6A96-9808-A1A3-7D7F7C15FA13}"/>
              </a:ext>
            </a:extLst>
          </p:cNvPr>
          <p:cNvPicPr>
            <a:picLocks noChangeAspect="1"/>
          </p:cNvPicPr>
          <p:nvPr/>
        </p:nvPicPr>
        <p:blipFill>
          <a:blip r:embed="rId2"/>
          <a:stretch>
            <a:fillRect/>
          </a:stretch>
        </p:blipFill>
        <p:spPr>
          <a:xfrm>
            <a:off x="5739864" y="1515399"/>
            <a:ext cx="6232731" cy="3827202"/>
          </a:xfrm>
          <a:prstGeom prst="rect">
            <a:avLst/>
          </a:prstGeom>
        </p:spPr>
      </p:pic>
    </p:spTree>
    <p:extLst>
      <p:ext uri="{BB962C8B-B14F-4D97-AF65-F5344CB8AC3E}">
        <p14:creationId xmlns:p14="http://schemas.microsoft.com/office/powerpoint/2010/main" val="368976345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86B8-5ECC-65BA-54A7-DA9745C40622}"/>
              </a:ext>
            </a:extLst>
          </p:cNvPr>
          <p:cNvSpPr>
            <a:spLocks noGrp="1"/>
          </p:cNvSpPr>
          <p:nvPr>
            <p:ph type="title"/>
          </p:nvPr>
        </p:nvSpPr>
        <p:spPr/>
        <p:txBody>
          <a:bodyPr>
            <a:normAutofit fontScale="90000"/>
          </a:bodyPr>
          <a:lstStyle/>
          <a:p>
            <a:r>
              <a:rPr lang="en-US" dirty="0"/>
              <a:t>Construction Adjustment Nuance: Example from ENEC Financial Model</a:t>
            </a:r>
          </a:p>
        </p:txBody>
      </p:sp>
      <p:sp>
        <p:nvSpPr>
          <p:cNvPr id="3" name="Content Placeholder 2">
            <a:extLst>
              <a:ext uri="{FF2B5EF4-FFF2-40B4-BE49-F238E27FC236}">
                <a16:creationId xmlns:a16="http://schemas.microsoft.com/office/drawing/2014/main" id="{76DAD862-0CBC-9410-A011-61F2E88F7AC6}"/>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9B68A54-0AF7-6D26-E75B-726C48C0D806}"/>
              </a:ext>
            </a:extLst>
          </p:cNvPr>
          <p:cNvSpPr>
            <a:spLocks noGrp="1"/>
          </p:cNvSpPr>
          <p:nvPr>
            <p:ph type="sldNum" sz="quarter" idx="12"/>
          </p:nvPr>
        </p:nvSpPr>
        <p:spPr/>
        <p:txBody>
          <a:bodyPr/>
          <a:lstStyle/>
          <a:p>
            <a:fld id="{EB241CD2-1E45-42A3-B213-66A034DF9A3B}" type="slidenum">
              <a:rPr lang="en-GB" smtClean="0"/>
              <a:t>253</a:t>
            </a:fld>
            <a:endParaRPr lang="en-GB" dirty="0"/>
          </a:p>
        </p:txBody>
      </p:sp>
      <p:pic>
        <p:nvPicPr>
          <p:cNvPr id="6" name="Picture 5" descr="The image displays a detailed table with multiple columns, likely representing financial data, costs, and progress metrics for various projects or departments, such as KL1, KM1, UL1, UM, and others.&#10;&#10;AI-generated content may be incorrect.">
            <a:extLst>
              <a:ext uri="{FF2B5EF4-FFF2-40B4-BE49-F238E27FC236}">
                <a16:creationId xmlns:a16="http://schemas.microsoft.com/office/drawing/2014/main" id="{29FD2360-4008-0109-7F90-86F25FB06B83}"/>
              </a:ext>
            </a:extLst>
          </p:cNvPr>
          <p:cNvPicPr>
            <a:picLocks noChangeAspect="1"/>
          </p:cNvPicPr>
          <p:nvPr/>
        </p:nvPicPr>
        <p:blipFill>
          <a:blip r:embed="rId2"/>
          <a:stretch>
            <a:fillRect/>
          </a:stretch>
        </p:blipFill>
        <p:spPr>
          <a:xfrm>
            <a:off x="558515" y="1073029"/>
            <a:ext cx="11074969" cy="4711942"/>
          </a:xfrm>
          <a:prstGeom prst="rect">
            <a:avLst/>
          </a:prstGeom>
        </p:spPr>
      </p:pic>
    </p:spTree>
    <p:extLst>
      <p:ext uri="{BB962C8B-B14F-4D97-AF65-F5344CB8AC3E}">
        <p14:creationId xmlns:p14="http://schemas.microsoft.com/office/powerpoint/2010/main" val="1657780663"/>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4EA56C-D0BD-CDB8-DD61-FE59B02778C3}"/>
              </a:ext>
            </a:extLst>
          </p:cNvPr>
          <p:cNvSpPr>
            <a:spLocks noGrp="1"/>
          </p:cNvSpPr>
          <p:nvPr>
            <p:ph type="ctrTitle"/>
          </p:nvPr>
        </p:nvSpPr>
        <p:spPr>
          <a:xfrm>
            <a:off x="643835" y="1707280"/>
            <a:ext cx="6804715" cy="2483720"/>
          </a:xfrm>
        </p:spPr>
        <p:txBody>
          <a:bodyPr/>
          <a:lstStyle/>
          <a:p>
            <a:r>
              <a:rPr lang="en-US" dirty="0"/>
              <a:t>Nuance 5: Inflation Adjustments in PPA</a:t>
            </a:r>
          </a:p>
        </p:txBody>
      </p:sp>
      <p:sp>
        <p:nvSpPr>
          <p:cNvPr id="4" name="Slide Number Placeholder 3">
            <a:extLst>
              <a:ext uri="{FF2B5EF4-FFF2-40B4-BE49-F238E27FC236}">
                <a16:creationId xmlns:a16="http://schemas.microsoft.com/office/drawing/2014/main" id="{7DFEB0E0-8FA1-F50C-885A-F22D7DEB7CFF}"/>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254</a:t>
            </a:fld>
            <a:endParaRPr lang="en-GB" dirty="0"/>
          </a:p>
        </p:txBody>
      </p:sp>
    </p:spTree>
    <p:extLst>
      <p:ext uri="{BB962C8B-B14F-4D97-AF65-F5344CB8AC3E}">
        <p14:creationId xmlns:p14="http://schemas.microsoft.com/office/powerpoint/2010/main" val="409391520"/>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95705-C69D-280C-782C-66F94D76ABEB}"/>
              </a:ext>
            </a:extLst>
          </p:cNvPr>
          <p:cNvSpPr>
            <a:spLocks noGrp="1"/>
          </p:cNvSpPr>
          <p:nvPr>
            <p:ph type="title"/>
          </p:nvPr>
        </p:nvSpPr>
        <p:spPr/>
        <p:txBody>
          <a:bodyPr/>
          <a:lstStyle/>
          <a:p>
            <a:r>
              <a:rPr lang="en-US" dirty="0"/>
              <a:t>Pretend you are Lender, Consumer, Investor</a:t>
            </a:r>
          </a:p>
        </p:txBody>
      </p:sp>
      <p:sp>
        <p:nvSpPr>
          <p:cNvPr id="3" name="Text Placeholder 2">
            <a:extLst>
              <a:ext uri="{FF2B5EF4-FFF2-40B4-BE49-F238E27FC236}">
                <a16:creationId xmlns:a16="http://schemas.microsoft.com/office/drawing/2014/main" id="{04E9251B-BBB9-9802-B116-56A2ED2261AA}"/>
              </a:ext>
            </a:extLst>
          </p:cNvPr>
          <p:cNvSpPr>
            <a:spLocks noGrp="1"/>
          </p:cNvSpPr>
          <p:nvPr>
            <p:ph type="body" idx="1"/>
          </p:nvPr>
        </p:nvSpPr>
        <p:spPr/>
        <p:txBody>
          <a:bodyPr/>
          <a:lstStyle/>
          <a:p>
            <a:r>
              <a:rPr lang="en-US" dirty="0"/>
              <a:t>Would you want the cash flow to change when the inflation rate changes</a:t>
            </a:r>
          </a:p>
        </p:txBody>
      </p:sp>
      <p:sp>
        <p:nvSpPr>
          <p:cNvPr id="4" name="Slide Number Placeholder 3">
            <a:extLst>
              <a:ext uri="{FF2B5EF4-FFF2-40B4-BE49-F238E27FC236}">
                <a16:creationId xmlns:a16="http://schemas.microsoft.com/office/drawing/2014/main" id="{06BD5324-D6FA-4E68-9725-3DA194AD3DD3}"/>
              </a:ext>
            </a:extLst>
          </p:cNvPr>
          <p:cNvSpPr>
            <a:spLocks noGrp="1"/>
          </p:cNvSpPr>
          <p:nvPr>
            <p:ph type="sldNum" sz="quarter" idx="12"/>
          </p:nvPr>
        </p:nvSpPr>
        <p:spPr/>
        <p:txBody>
          <a:bodyPr/>
          <a:lstStyle/>
          <a:p>
            <a:fld id="{EB241CD2-1E45-42A3-B213-66A034DF9A3B}" type="slidenum">
              <a:rPr lang="en-GB" smtClean="0"/>
              <a:t>255</a:t>
            </a:fld>
            <a:endParaRPr lang="en-GB" dirty="0"/>
          </a:p>
        </p:txBody>
      </p:sp>
    </p:spTree>
    <p:extLst>
      <p:ext uri="{BB962C8B-B14F-4D97-AF65-F5344CB8AC3E}">
        <p14:creationId xmlns:p14="http://schemas.microsoft.com/office/powerpoint/2010/main" val="1924102644"/>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64B0-B8D3-5F4F-2B7B-C3EA647A64A2}"/>
              </a:ext>
            </a:extLst>
          </p:cNvPr>
          <p:cNvSpPr>
            <a:spLocks noGrp="1"/>
          </p:cNvSpPr>
          <p:nvPr>
            <p:ph type="title"/>
          </p:nvPr>
        </p:nvSpPr>
        <p:spPr/>
        <p:txBody>
          <a:bodyPr/>
          <a:lstStyle/>
          <a:p>
            <a:r>
              <a:rPr lang="en-US" dirty="0"/>
              <a:t>Inflation Risks to Different Parties</a:t>
            </a:r>
          </a:p>
        </p:txBody>
      </p:sp>
      <p:sp>
        <p:nvSpPr>
          <p:cNvPr id="3" name="Content Placeholder 2">
            <a:extLst>
              <a:ext uri="{FF2B5EF4-FFF2-40B4-BE49-F238E27FC236}">
                <a16:creationId xmlns:a16="http://schemas.microsoft.com/office/drawing/2014/main" id="{4588DDC3-620D-CA28-40B6-975ECD22F2ED}"/>
              </a:ext>
            </a:extLst>
          </p:cNvPr>
          <p:cNvSpPr>
            <a:spLocks noGrp="1"/>
          </p:cNvSpPr>
          <p:nvPr>
            <p:ph idx="1"/>
          </p:nvPr>
        </p:nvSpPr>
        <p:spPr/>
        <p:txBody>
          <a:bodyPr/>
          <a:lstStyle/>
          <a:p>
            <a:r>
              <a:rPr lang="en-US" dirty="0"/>
              <a:t>Issue – Should total price including the capacity payment increase with inflation</a:t>
            </a:r>
          </a:p>
          <a:p>
            <a:r>
              <a:rPr lang="en-US" dirty="0"/>
              <a:t>Mechanics – Create and inflation index from a given date from and objective source</a:t>
            </a:r>
          </a:p>
          <a:p>
            <a:r>
              <a:rPr lang="en-US" dirty="0"/>
              <a:t>Investors – Nominal return changes, but real return is constant</a:t>
            </a:r>
          </a:p>
          <a:p>
            <a:r>
              <a:rPr lang="en-US" dirty="0"/>
              <a:t>Off-taker – Initial price is lower, but price increases</a:t>
            </a:r>
          </a:p>
          <a:p>
            <a:r>
              <a:rPr lang="en-US" dirty="0"/>
              <a:t>Lenders – Almost always get paid for nominal and not real interest</a:t>
            </a:r>
          </a:p>
          <a:p>
            <a:r>
              <a:rPr lang="en-US" dirty="0"/>
              <a:t>Lenders – Causes average loan life to increase if sculpt</a:t>
            </a:r>
          </a:p>
          <a:p>
            <a:r>
              <a:rPr lang="en-US" dirty="0"/>
              <a:t>Lenders – Like hedged interest rate with fixed price</a:t>
            </a:r>
          </a:p>
          <a:p>
            <a:r>
              <a:rPr lang="en-US" dirty="0"/>
              <a:t>Potential Solutions</a:t>
            </a:r>
          </a:p>
          <a:p>
            <a:pPr lvl="1"/>
            <a:r>
              <a:rPr lang="en-US" dirty="0"/>
              <a:t>Inflation Sensitive Interest Rates and Repayment</a:t>
            </a:r>
          </a:p>
          <a:p>
            <a:pPr lvl="1"/>
            <a:r>
              <a:rPr lang="en-US" dirty="0"/>
              <a:t>Sculpting with negative repayments</a:t>
            </a:r>
          </a:p>
          <a:p>
            <a:pPr lvl="1"/>
            <a:r>
              <a:rPr lang="en-US" dirty="0"/>
              <a:t>Frequent Re-financing</a:t>
            </a:r>
          </a:p>
        </p:txBody>
      </p:sp>
      <p:sp>
        <p:nvSpPr>
          <p:cNvPr id="4" name="Slide Number Placeholder 3">
            <a:extLst>
              <a:ext uri="{FF2B5EF4-FFF2-40B4-BE49-F238E27FC236}">
                <a16:creationId xmlns:a16="http://schemas.microsoft.com/office/drawing/2014/main" id="{D46934A1-D7B0-FBC8-F1C7-77D83B020770}"/>
              </a:ext>
            </a:extLst>
          </p:cNvPr>
          <p:cNvSpPr>
            <a:spLocks noGrp="1"/>
          </p:cNvSpPr>
          <p:nvPr>
            <p:ph type="sldNum" sz="quarter" idx="12"/>
          </p:nvPr>
        </p:nvSpPr>
        <p:spPr/>
        <p:txBody>
          <a:bodyPr/>
          <a:lstStyle/>
          <a:p>
            <a:fld id="{EB241CD2-1E45-42A3-B213-66A034DF9A3B}" type="slidenum">
              <a:rPr lang="en-GB" smtClean="0"/>
              <a:t>256</a:t>
            </a:fld>
            <a:endParaRPr lang="en-GB" dirty="0"/>
          </a:p>
        </p:txBody>
      </p:sp>
    </p:spTree>
    <p:extLst>
      <p:ext uri="{BB962C8B-B14F-4D97-AF65-F5344CB8AC3E}">
        <p14:creationId xmlns:p14="http://schemas.microsoft.com/office/powerpoint/2010/main" val="2456061558"/>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3BDE8-32C3-45CD-9E32-5349D8421040}"/>
              </a:ext>
            </a:extLst>
          </p:cNvPr>
          <p:cNvSpPr>
            <a:spLocks noGrp="1"/>
          </p:cNvSpPr>
          <p:nvPr>
            <p:ph type="title"/>
          </p:nvPr>
        </p:nvSpPr>
        <p:spPr/>
        <p:txBody>
          <a:bodyPr>
            <a:normAutofit fontScale="90000"/>
          </a:bodyPr>
          <a:lstStyle/>
          <a:p>
            <a:r>
              <a:rPr lang="en-029" dirty="0"/>
              <a:t>Don’t be Intimidated by Language, Single Price PPA with Inflation</a:t>
            </a:r>
          </a:p>
        </p:txBody>
      </p:sp>
      <p:pic>
        <p:nvPicPr>
          <p:cNvPr id="4" name="Picture 3">
            <a:extLst>
              <a:ext uri="{FF2B5EF4-FFF2-40B4-BE49-F238E27FC236}">
                <a16:creationId xmlns:a16="http://schemas.microsoft.com/office/drawing/2014/main" id="{43BB0F22-EAC8-4E55-BFA8-0F744573F49B}"/>
              </a:ext>
            </a:extLst>
          </p:cNvPr>
          <p:cNvPicPr>
            <a:picLocks noChangeAspect="1"/>
          </p:cNvPicPr>
          <p:nvPr/>
        </p:nvPicPr>
        <p:blipFill>
          <a:blip r:embed="rId2"/>
          <a:stretch>
            <a:fillRect/>
          </a:stretch>
        </p:blipFill>
        <p:spPr>
          <a:xfrm>
            <a:off x="2404609" y="993512"/>
            <a:ext cx="7160104" cy="5270263"/>
          </a:xfrm>
          <a:prstGeom prst="rect">
            <a:avLst/>
          </a:prstGeom>
        </p:spPr>
      </p:pic>
    </p:spTree>
    <p:extLst>
      <p:ext uri="{BB962C8B-B14F-4D97-AF65-F5344CB8AC3E}">
        <p14:creationId xmlns:p14="http://schemas.microsoft.com/office/powerpoint/2010/main" val="3248388858"/>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7E2C-E174-F8A6-2146-A2CF04611008}"/>
              </a:ext>
            </a:extLst>
          </p:cNvPr>
          <p:cNvSpPr>
            <a:spLocks noGrp="1"/>
          </p:cNvSpPr>
          <p:nvPr>
            <p:ph type="title"/>
          </p:nvPr>
        </p:nvSpPr>
        <p:spPr/>
        <p:txBody>
          <a:bodyPr/>
          <a:lstStyle/>
          <a:p>
            <a:r>
              <a:rPr lang="en-US" dirty="0"/>
              <a:t>Inflation Risk and Cost of Capital</a:t>
            </a:r>
          </a:p>
        </p:txBody>
      </p:sp>
      <p:sp>
        <p:nvSpPr>
          <p:cNvPr id="3" name="Content Placeholder 2">
            <a:extLst>
              <a:ext uri="{FF2B5EF4-FFF2-40B4-BE49-F238E27FC236}">
                <a16:creationId xmlns:a16="http://schemas.microsoft.com/office/drawing/2014/main" id="{ED5A08FF-45D0-55D9-E978-561C7536C020}"/>
              </a:ext>
            </a:extLst>
          </p:cNvPr>
          <p:cNvSpPr>
            <a:spLocks noGrp="1"/>
          </p:cNvSpPr>
          <p:nvPr>
            <p:ph idx="1"/>
          </p:nvPr>
        </p:nvSpPr>
        <p:spPr/>
        <p:txBody>
          <a:bodyPr/>
          <a:lstStyle/>
          <a:p>
            <a:r>
              <a:rPr lang="en-US" dirty="0"/>
              <a:t>How big is inflation risk for investors</a:t>
            </a:r>
          </a:p>
          <a:p>
            <a:r>
              <a:rPr lang="en-US" dirty="0"/>
              <a:t>Can you think about innovative solutions</a:t>
            </a:r>
          </a:p>
          <a:p>
            <a:endParaRPr lang="en-US" dirty="0"/>
          </a:p>
        </p:txBody>
      </p:sp>
      <p:sp>
        <p:nvSpPr>
          <p:cNvPr id="4" name="Slide Number Placeholder 3">
            <a:extLst>
              <a:ext uri="{FF2B5EF4-FFF2-40B4-BE49-F238E27FC236}">
                <a16:creationId xmlns:a16="http://schemas.microsoft.com/office/drawing/2014/main" id="{60C9B70B-0B77-C24D-16DC-B0184472C791}"/>
              </a:ext>
            </a:extLst>
          </p:cNvPr>
          <p:cNvSpPr>
            <a:spLocks noGrp="1"/>
          </p:cNvSpPr>
          <p:nvPr>
            <p:ph type="sldNum" sz="quarter" idx="12"/>
          </p:nvPr>
        </p:nvSpPr>
        <p:spPr/>
        <p:txBody>
          <a:bodyPr/>
          <a:lstStyle/>
          <a:p>
            <a:fld id="{EB241CD2-1E45-42A3-B213-66A034DF9A3B}" type="slidenum">
              <a:rPr lang="en-GB" smtClean="0"/>
              <a:t>258</a:t>
            </a:fld>
            <a:endParaRPr lang="en-GB" dirty="0"/>
          </a:p>
        </p:txBody>
      </p:sp>
      <p:pic>
        <p:nvPicPr>
          <p:cNvPr id="6" name="Picture 5" descr="The image displays a line graph comparing various interest rates over time, including GDP Deflator, CPI US, 5-year, 10-year, and 3-month treasuries, as well as a series of historical dates.&#10;&#10;AI-generated content may be incorrect.">
            <a:extLst>
              <a:ext uri="{FF2B5EF4-FFF2-40B4-BE49-F238E27FC236}">
                <a16:creationId xmlns:a16="http://schemas.microsoft.com/office/drawing/2014/main" id="{8668640D-4AC3-3935-0748-F3AC05346A0A}"/>
              </a:ext>
            </a:extLst>
          </p:cNvPr>
          <p:cNvPicPr>
            <a:picLocks noChangeAspect="1"/>
          </p:cNvPicPr>
          <p:nvPr/>
        </p:nvPicPr>
        <p:blipFill>
          <a:blip r:embed="rId2"/>
          <a:stretch>
            <a:fillRect/>
          </a:stretch>
        </p:blipFill>
        <p:spPr>
          <a:xfrm>
            <a:off x="94249" y="2379890"/>
            <a:ext cx="9668196" cy="3800475"/>
          </a:xfrm>
          <a:prstGeom prst="rect">
            <a:avLst/>
          </a:prstGeom>
        </p:spPr>
      </p:pic>
      <p:sp>
        <p:nvSpPr>
          <p:cNvPr id="5" name="TextBox 4">
            <a:extLst>
              <a:ext uri="{FF2B5EF4-FFF2-40B4-BE49-F238E27FC236}">
                <a16:creationId xmlns:a16="http://schemas.microsoft.com/office/drawing/2014/main" id="{2A20F456-B62F-5F65-4C6B-ADAA4312360A}"/>
              </a:ext>
            </a:extLst>
          </p:cNvPr>
          <p:cNvSpPr txBox="1"/>
          <p:nvPr/>
        </p:nvSpPr>
        <p:spPr>
          <a:xfrm>
            <a:off x="7839307" y="530226"/>
            <a:ext cx="3278459" cy="1200329"/>
          </a:xfrm>
          <a:prstGeom prst="rect">
            <a:avLst/>
          </a:prstGeom>
          <a:solidFill>
            <a:srgbClr val="FFFF00"/>
          </a:solidFill>
        </p:spPr>
        <p:txBody>
          <a:bodyPr wrap="square" rtlCol="0">
            <a:spAutoFit/>
          </a:bodyPr>
          <a:lstStyle/>
          <a:p>
            <a:r>
              <a:rPr lang="en-US" dirty="0"/>
              <a:t>Do you think a risk-free bond should always get less return (have a lower cost of capital) than equity risk </a:t>
            </a:r>
          </a:p>
        </p:txBody>
      </p:sp>
    </p:spTree>
    <p:extLst>
      <p:ext uri="{BB962C8B-B14F-4D97-AF65-F5344CB8AC3E}">
        <p14:creationId xmlns:p14="http://schemas.microsoft.com/office/powerpoint/2010/main" val="2119242411"/>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5A4FD-F2A9-181B-54C3-A77B6A2F485E}"/>
              </a:ext>
            </a:extLst>
          </p:cNvPr>
          <p:cNvSpPr>
            <a:spLocks noGrp="1"/>
          </p:cNvSpPr>
          <p:nvPr>
            <p:ph type="title"/>
          </p:nvPr>
        </p:nvSpPr>
        <p:spPr/>
        <p:txBody>
          <a:bodyPr>
            <a:normAutofit fontScale="90000"/>
          </a:bodyPr>
          <a:lstStyle/>
          <a:p>
            <a:r>
              <a:rPr lang="en-US" dirty="0"/>
              <a:t>Different Revenue  Patterns from RAB, CFD and Inflation Adjusted CFD</a:t>
            </a:r>
          </a:p>
        </p:txBody>
      </p:sp>
      <p:sp>
        <p:nvSpPr>
          <p:cNvPr id="3" name="Content Placeholder 2">
            <a:extLst>
              <a:ext uri="{FF2B5EF4-FFF2-40B4-BE49-F238E27FC236}">
                <a16:creationId xmlns:a16="http://schemas.microsoft.com/office/drawing/2014/main" id="{F9066F99-5C11-AE8A-0AC3-6FA75EB8636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86713880-50D4-59D2-9117-BC60AAB250D8}"/>
              </a:ext>
            </a:extLst>
          </p:cNvPr>
          <p:cNvSpPr>
            <a:spLocks noGrp="1"/>
          </p:cNvSpPr>
          <p:nvPr>
            <p:ph type="sldNum" sz="quarter" idx="12"/>
          </p:nvPr>
        </p:nvSpPr>
        <p:spPr/>
        <p:txBody>
          <a:bodyPr/>
          <a:lstStyle/>
          <a:p>
            <a:fld id="{EB241CD2-1E45-42A3-B213-66A034DF9A3B}" type="slidenum">
              <a:rPr lang="en-GB" smtClean="0"/>
              <a:t>259</a:t>
            </a:fld>
            <a:endParaRPr lang="en-GB" dirty="0"/>
          </a:p>
        </p:txBody>
      </p:sp>
      <p:pic>
        <p:nvPicPr>
          <p:cNvPr id="6" name="Picture 5">
            <a:extLst>
              <a:ext uri="{FF2B5EF4-FFF2-40B4-BE49-F238E27FC236}">
                <a16:creationId xmlns:a16="http://schemas.microsoft.com/office/drawing/2014/main" id="{0B79F478-DC1F-2461-89B0-FD53B82960E1}"/>
              </a:ext>
            </a:extLst>
          </p:cNvPr>
          <p:cNvPicPr>
            <a:picLocks noChangeAspect="1"/>
          </p:cNvPicPr>
          <p:nvPr/>
        </p:nvPicPr>
        <p:blipFill>
          <a:blip r:embed="rId2"/>
          <a:stretch>
            <a:fillRect/>
          </a:stretch>
        </p:blipFill>
        <p:spPr>
          <a:xfrm>
            <a:off x="2939142" y="1138418"/>
            <a:ext cx="6928951" cy="5027572"/>
          </a:xfrm>
          <a:prstGeom prst="rect">
            <a:avLst/>
          </a:prstGeom>
        </p:spPr>
      </p:pic>
      <p:sp>
        <p:nvSpPr>
          <p:cNvPr id="7" name="TextBox 6">
            <a:extLst>
              <a:ext uri="{FF2B5EF4-FFF2-40B4-BE49-F238E27FC236}">
                <a16:creationId xmlns:a16="http://schemas.microsoft.com/office/drawing/2014/main" id="{543369D7-898B-CBE9-F8A4-81CF73B4C248}"/>
              </a:ext>
            </a:extLst>
          </p:cNvPr>
          <p:cNvSpPr txBox="1"/>
          <p:nvPr/>
        </p:nvSpPr>
        <p:spPr>
          <a:xfrm>
            <a:off x="266700" y="2153335"/>
            <a:ext cx="1854708" cy="2862322"/>
          </a:xfrm>
          <a:prstGeom prst="rect">
            <a:avLst/>
          </a:prstGeom>
          <a:noFill/>
        </p:spPr>
        <p:txBody>
          <a:bodyPr wrap="square" rtlCol="0">
            <a:spAutoFit/>
          </a:bodyPr>
          <a:lstStyle/>
          <a:p>
            <a:r>
              <a:rPr lang="en-US" dirty="0"/>
              <a:t>All of lines have the same nominal LCOE over the long-run</a:t>
            </a:r>
          </a:p>
          <a:p>
            <a:endParaRPr lang="en-US" dirty="0"/>
          </a:p>
          <a:p>
            <a:r>
              <a:rPr lang="en-US" dirty="0"/>
              <a:t>The most representative price is the inflation adjusted price</a:t>
            </a:r>
          </a:p>
        </p:txBody>
      </p:sp>
    </p:spTree>
    <p:extLst>
      <p:ext uri="{BB962C8B-B14F-4D97-AF65-F5344CB8AC3E}">
        <p14:creationId xmlns:p14="http://schemas.microsoft.com/office/powerpoint/2010/main" val="54123784"/>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6C124-11A6-B2E5-C59B-F84B5E435492}"/>
              </a:ext>
            </a:extLst>
          </p:cNvPr>
          <p:cNvSpPr>
            <a:spLocks noGrp="1"/>
          </p:cNvSpPr>
          <p:nvPr>
            <p:ph type="title"/>
          </p:nvPr>
        </p:nvSpPr>
        <p:spPr/>
        <p:txBody>
          <a:bodyPr>
            <a:normAutofit fontScale="90000"/>
          </a:bodyPr>
          <a:lstStyle/>
          <a:p>
            <a:r>
              <a:rPr lang="en-US" dirty="0"/>
              <a:t>Real versus Nominal Capacity Payment with Different Project Lives</a:t>
            </a:r>
          </a:p>
        </p:txBody>
      </p:sp>
      <p:sp>
        <p:nvSpPr>
          <p:cNvPr id="3" name="Content Placeholder 2">
            <a:extLst>
              <a:ext uri="{FF2B5EF4-FFF2-40B4-BE49-F238E27FC236}">
                <a16:creationId xmlns:a16="http://schemas.microsoft.com/office/drawing/2014/main" id="{87CC637F-2C3C-B835-C2DB-D91BA326B3D4}"/>
              </a:ext>
            </a:extLst>
          </p:cNvPr>
          <p:cNvSpPr>
            <a:spLocks noGrp="1"/>
          </p:cNvSpPr>
          <p:nvPr>
            <p:ph idx="1"/>
          </p:nvPr>
        </p:nvSpPr>
        <p:spPr/>
        <p:txBody>
          <a:bodyPr/>
          <a:lstStyle/>
          <a:p>
            <a:r>
              <a:rPr lang="en-US" dirty="0"/>
              <a:t>Same cost and return assumptions</a:t>
            </a:r>
          </a:p>
          <a:p>
            <a:r>
              <a:rPr lang="en-US" dirty="0"/>
              <a:t>46% reduction in initial price with 70-year life</a:t>
            </a:r>
          </a:p>
          <a:p>
            <a:r>
              <a:rPr lang="en-US" dirty="0"/>
              <a:t>21% reduction in initial price with 20-year life</a:t>
            </a:r>
          </a:p>
          <a:p>
            <a:endParaRPr lang="en-US" dirty="0"/>
          </a:p>
        </p:txBody>
      </p:sp>
      <p:sp>
        <p:nvSpPr>
          <p:cNvPr id="4" name="Slide Number Placeholder 3">
            <a:extLst>
              <a:ext uri="{FF2B5EF4-FFF2-40B4-BE49-F238E27FC236}">
                <a16:creationId xmlns:a16="http://schemas.microsoft.com/office/drawing/2014/main" id="{0D591264-3C38-572A-17C8-6710AE88CF69}"/>
              </a:ext>
            </a:extLst>
          </p:cNvPr>
          <p:cNvSpPr>
            <a:spLocks noGrp="1"/>
          </p:cNvSpPr>
          <p:nvPr>
            <p:ph type="sldNum" sz="quarter" idx="12"/>
          </p:nvPr>
        </p:nvSpPr>
        <p:spPr/>
        <p:txBody>
          <a:bodyPr/>
          <a:lstStyle/>
          <a:p>
            <a:fld id="{EB241CD2-1E45-42A3-B213-66A034DF9A3B}" type="slidenum">
              <a:rPr lang="en-GB" smtClean="0"/>
              <a:t>260</a:t>
            </a:fld>
            <a:endParaRPr lang="en-GB" dirty="0"/>
          </a:p>
        </p:txBody>
      </p:sp>
      <p:pic>
        <p:nvPicPr>
          <p:cNvPr id="6" name="Picture 5">
            <a:extLst>
              <a:ext uri="{FF2B5EF4-FFF2-40B4-BE49-F238E27FC236}">
                <a16:creationId xmlns:a16="http://schemas.microsoft.com/office/drawing/2014/main" id="{7939D1A4-D5E9-3475-AC28-3315678DD791}"/>
              </a:ext>
            </a:extLst>
          </p:cNvPr>
          <p:cNvPicPr>
            <a:picLocks noChangeAspect="1"/>
          </p:cNvPicPr>
          <p:nvPr/>
        </p:nvPicPr>
        <p:blipFill>
          <a:blip r:embed="rId2"/>
          <a:stretch>
            <a:fillRect/>
          </a:stretch>
        </p:blipFill>
        <p:spPr>
          <a:xfrm>
            <a:off x="266700" y="2725511"/>
            <a:ext cx="5475501" cy="3266896"/>
          </a:xfrm>
          <a:prstGeom prst="rect">
            <a:avLst/>
          </a:prstGeom>
        </p:spPr>
      </p:pic>
      <p:pic>
        <p:nvPicPr>
          <p:cNvPr id="9" name="Picture 8">
            <a:extLst>
              <a:ext uri="{FF2B5EF4-FFF2-40B4-BE49-F238E27FC236}">
                <a16:creationId xmlns:a16="http://schemas.microsoft.com/office/drawing/2014/main" id="{876A2859-AC90-29D1-CA97-C7559CDC3601}"/>
              </a:ext>
            </a:extLst>
          </p:cNvPr>
          <p:cNvPicPr>
            <a:picLocks noChangeAspect="1"/>
          </p:cNvPicPr>
          <p:nvPr/>
        </p:nvPicPr>
        <p:blipFill>
          <a:blip r:embed="rId3"/>
          <a:stretch>
            <a:fillRect/>
          </a:stretch>
        </p:blipFill>
        <p:spPr>
          <a:xfrm>
            <a:off x="6410012" y="2725511"/>
            <a:ext cx="5225003" cy="3177268"/>
          </a:xfrm>
          <a:prstGeom prst="rect">
            <a:avLst/>
          </a:prstGeom>
        </p:spPr>
      </p:pic>
      <p:sp>
        <p:nvSpPr>
          <p:cNvPr id="11" name="TextBox 10">
            <a:extLst>
              <a:ext uri="{FF2B5EF4-FFF2-40B4-BE49-F238E27FC236}">
                <a16:creationId xmlns:a16="http://schemas.microsoft.com/office/drawing/2014/main" id="{69148B9E-4C7C-3FA0-8E50-75C723BE6698}"/>
              </a:ext>
            </a:extLst>
          </p:cNvPr>
          <p:cNvSpPr txBox="1"/>
          <p:nvPr/>
        </p:nvSpPr>
        <p:spPr>
          <a:xfrm>
            <a:off x="7251192" y="1355818"/>
            <a:ext cx="3236976" cy="923330"/>
          </a:xfrm>
          <a:prstGeom prst="rect">
            <a:avLst/>
          </a:prstGeom>
          <a:noFill/>
        </p:spPr>
        <p:txBody>
          <a:bodyPr wrap="square" rtlCol="0">
            <a:spAutoFit/>
          </a:bodyPr>
          <a:lstStyle/>
          <a:p>
            <a:r>
              <a:rPr lang="en-US" dirty="0"/>
              <a:t>Difference is more extreme with Gas Plant where fuel increases with inflation</a:t>
            </a:r>
          </a:p>
        </p:txBody>
      </p:sp>
    </p:spTree>
    <p:extLst>
      <p:ext uri="{BB962C8B-B14F-4D97-AF65-F5344CB8AC3E}">
        <p14:creationId xmlns:p14="http://schemas.microsoft.com/office/powerpoint/2010/main" val="1240392273"/>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319F7-9EF8-D920-3B70-72B89B4D5695}"/>
              </a:ext>
            </a:extLst>
          </p:cNvPr>
          <p:cNvSpPr>
            <a:spLocks noGrp="1"/>
          </p:cNvSpPr>
          <p:nvPr>
            <p:ph type="title"/>
          </p:nvPr>
        </p:nvSpPr>
        <p:spPr/>
        <p:txBody>
          <a:bodyPr/>
          <a:lstStyle/>
          <a:p>
            <a:r>
              <a:rPr lang="en-US" dirty="0"/>
              <a:t>Even more Extreme – Adjust for Interest Rates</a:t>
            </a:r>
          </a:p>
        </p:txBody>
      </p:sp>
      <p:sp>
        <p:nvSpPr>
          <p:cNvPr id="3" name="Content Placeholder 2">
            <a:extLst>
              <a:ext uri="{FF2B5EF4-FFF2-40B4-BE49-F238E27FC236}">
                <a16:creationId xmlns:a16="http://schemas.microsoft.com/office/drawing/2014/main" id="{D0D31B2B-C150-978B-1538-EE2B2754D849}"/>
              </a:ext>
            </a:extLst>
          </p:cNvPr>
          <p:cNvSpPr>
            <a:spLocks noGrp="1"/>
          </p:cNvSpPr>
          <p:nvPr>
            <p:ph idx="1"/>
          </p:nvPr>
        </p:nvSpPr>
        <p:spPr/>
        <p:txBody>
          <a:bodyPr/>
          <a:lstStyle/>
          <a:p>
            <a:pPr algn="l"/>
            <a:r>
              <a:rPr lang="en-US" dirty="0"/>
              <a:t>To minimize the cost of capital, you could make an adjustment for variable rates and use variable rates in financing the nuclear plant.</a:t>
            </a:r>
          </a:p>
          <a:p>
            <a:pPr algn="l"/>
            <a:r>
              <a:rPr lang="en-US" dirty="0"/>
              <a:t>Over the long-run variable rates have a lower cost than fixed rates for the simple reason that long-term fixed rates have an inflation premium</a:t>
            </a:r>
          </a:p>
          <a:p>
            <a:pPr algn="l"/>
            <a:r>
              <a:rPr lang="en-US" dirty="0"/>
              <a:t>You would like to remove inflation risk from the debt and equity cost of capital</a:t>
            </a:r>
          </a:p>
          <a:p>
            <a:pPr algn="l"/>
            <a:r>
              <a:rPr lang="en-US" dirty="0"/>
              <a:t>37% Increase from lower price with varying rate</a:t>
            </a:r>
          </a:p>
          <a:p>
            <a:pPr algn="l"/>
            <a:endParaRPr lang="en-US" dirty="0"/>
          </a:p>
        </p:txBody>
      </p:sp>
      <p:sp>
        <p:nvSpPr>
          <p:cNvPr id="4" name="Slide Number Placeholder 3">
            <a:extLst>
              <a:ext uri="{FF2B5EF4-FFF2-40B4-BE49-F238E27FC236}">
                <a16:creationId xmlns:a16="http://schemas.microsoft.com/office/drawing/2014/main" id="{2A620670-BDE4-C27D-6413-DBA4A47ED7C9}"/>
              </a:ext>
            </a:extLst>
          </p:cNvPr>
          <p:cNvSpPr>
            <a:spLocks noGrp="1"/>
          </p:cNvSpPr>
          <p:nvPr>
            <p:ph type="sldNum" sz="quarter" idx="12"/>
          </p:nvPr>
        </p:nvSpPr>
        <p:spPr/>
        <p:txBody>
          <a:bodyPr/>
          <a:lstStyle/>
          <a:p>
            <a:fld id="{EB241CD2-1E45-42A3-B213-66A034DF9A3B}" type="slidenum">
              <a:rPr lang="en-GB" smtClean="0"/>
              <a:t>261</a:t>
            </a:fld>
            <a:endParaRPr lang="en-GB" dirty="0"/>
          </a:p>
        </p:txBody>
      </p:sp>
      <p:pic>
        <p:nvPicPr>
          <p:cNvPr id="5" name="Picture 4">
            <a:extLst>
              <a:ext uri="{FF2B5EF4-FFF2-40B4-BE49-F238E27FC236}">
                <a16:creationId xmlns:a16="http://schemas.microsoft.com/office/drawing/2014/main" id="{D6F4E5F6-ABBB-45AE-59B4-13AAD5F344F2}"/>
              </a:ext>
            </a:extLst>
          </p:cNvPr>
          <p:cNvPicPr>
            <a:picLocks noChangeAspect="1"/>
          </p:cNvPicPr>
          <p:nvPr/>
        </p:nvPicPr>
        <p:blipFill>
          <a:blip r:embed="rId2"/>
          <a:stretch>
            <a:fillRect/>
          </a:stretch>
        </p:blipFill>
        <p:spPr>
          <a:xfrm>
            <a:off x="93181" y="3748859"/>
            <a:ext cx="6341110" cy="2153920"/>
          </a:xfrm>
          <a:prstGeom prst="rect">
            <a:avLst/>
          </a:prstGeom>
        </p:spPr>
      </p:pic>
      <p:pic>
        <p:nvPicPr>
          <p:cNvPr id="7" name="Picture 6">
            <a:extLst>
              <a:ext uri="{FF2B5EF4-FFF2-40B4-BE49-F238E27FC236}">
                <a16:creationId xmlns:a16="http://schemas.microsoft.com/office/drawing/2014/main" id="{637844DC-7A9E-C132-C814-54CA876CB074}"/>
              </a:ext>
            </a:extLst>
          </p:cNvPr>
          <p:cNvPicPr>
            <a:picLocks noChangeAspect="1"/>
          </p:cNvPicPr>
          <p:nvPr/>
        </p:nvPicPr>
        <p:blipFill>
          <a:blip r:embed="rId3"/>
          <a:stretch>
            <a:fillRect/>
          </a:stretch>
        </p:blipFill>
        <p:spPr>
          <a:xfrm>
            <a:off x="6436759" y="3749040"/>
            <a:ext cx="2528043" cy="1899285"/>
          </a:xfrm>
          <a:prstGeom prst="rect">
            <a:avLst/>
          </a:prstGeom>
        </p:spPr>
      </p:pic>
      <p:pic>
        <p:nvPicPr>
          <p:cNvPr id="9" name="Picture 8">
            <a:extLst>
              <a:ext uri="{FF2B5EF4-FFF2-40B4-BE49-F238E27FC236}">
                <a16:creationId xmlns:a16="http://schemas.microsoft.com/office/drawing/2014/main" id="{1E855519-3ADB-225E-924D-44E2C1A10E7D}"/>
              </a:ext>
            </a:extLst>
          </p:cNvPr>
          <p:cNvPicPr>
            <a:picLocks noChangeAspect="1"/>
          </p:cNvPicPr>
          <p:nvPr/>
        </p:nvPicPr>
        <p:blipFill>
          <a:blip r:embed="rId4"/>
          <a:stretch>
            <a:fillRect/>
          </a:stretch>
        </p:blipFill>
        <p:spPr>
          <a:xfrm>
            <a:off x="9259318" y="3656575"/>
            <a:ext cx="2839501" cy="2084213"/>
          </a:xfrm>
          <a:prstGeom prst="rect">
            <a:avLst/>
          </a:prstGeom>
        </p:spPr>
      </p:pic>
    </p:spTree>
    <p:extLst>
      <p:ext uri="{BB962C8B-B14F-4D97-AF65-F5344CB8AC3E}">
        <p14:creationId xmlns:p14="http://schemas.microsoft.com/office/powerpoint/2010/main" val="413862515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62759-BB58-659B-2FAA-A53D32A330F1}"/>
              </a:ext>
            </a:extLst>
          </p:cNvPr>
          <p:cNvSpPr>
            <a:spLocks noGrp="1"/>
          </p:cNvSpPr>
          <p:nvPr>
            <p:ph type="ctrTitle"/>
          </p:nvPr>
        </p:nvSpPr>
        <p:spPr/>
        <p:txBody>
          <a:bodyPr/>
          <a:lstStyle/>
          <a:p>
            <a:r>
              <a:rPr lang="en-US" dirty="0"/>
              <a:t>Financing During Construction</a:t>
            </a:r>
          </a:p>
        </p:txBody>
      </p:sp>
    </p:spTree>
    <p:extLst>
      <p:ext uri="{BB962C8B-B14F-4D97-AF65-F5344CB8AC3E}">
        <p14:creationId xmlns:p14="http://schemas.microsoft.com/office/powerpoint/2010/main" val="1214868465"/>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AAE02-AD0D-C345-96C0-29C3BA294BCE}"/>
              </a:ext>
            </a:extLst>
          </p:cNvPr>
          <p:cNvSpPr>
            <a:spLocks noGrp="1"/>
          </p:cNvSpPr>
          <p:nvPr>
            <p:ph type="title"/>
          </p:nvPr>
        </p:nvSpPr>
        <p:spPr/>
        <p:txBody>
          <a:bodyPr>
            <a:normAutofit fontScale="90000"/>
          </a:bodyPr>
          <a:lstStyle/>
          <a:p>
            <a:r>
              <a:rPr lang="en-US" dirty="0"/>
              <a:t>Return of Rate Base Regulation – British Nuclear with CWIP in Rate Base</a:t>
            </a:r>
          </a:p>
        </p:txBody>
      </p:sp>
      <p:sp>
        <p:nvSpPr>
          <p:cNvPr id="3" name="Content Placeholder 2">
            <a:extLst>
              <a:ext uri="{FF2B5EF4-FFF2-40B4-BE49-F238E27FC236}">
                <a16:creationId xmlns:a16="http://schemas.microsoft.com/office/drawing/2014/main" id="{49DF0415-D7C4-F083-3F74-20F73A60A0EF}"/>
              </a:ext>
            </a:extLst>
          </p:cNvPr>
          <p:cNvSpPr>
            <a:spLocks noGrp="1"/>
          </p:cNvSpPr>
          <p:nvPr>
            <p:ph idx="1"/>
          </p:nvPr>
        </p:nvSpPr>
        <p:spPr/>
        <p:txBody>
          <a:bodyPr/>
          <a:lstStyle/>
          <a:p>
            <a:r>
              <a:rPr lang="en-US" dirty="0"/>
              <a:t>Sizewell Nuclear Plant</a:t>
            </a:r>
          </a:p>
          <a:p>
            <a:endParaRPr lang="en-US" dirty="0"/>
          </a:p>
        </p:txBody>
      </p:sp>
      <p:pic>
        <p:nvPicPr>
          <p:cNvPr id="5" name="Picture 4">
            <a:extLst>
              <a:ext uri="{FF2B5EF4-FFF2-40B4-BE49-F238E27FC236}">
                <a16:creationId xmlns:a16="http://schemas.microsoft.com/office/drawing/2014/main" id="{F4281B4A-CCFE-6B95-51E8-0258229E8565}"/>
              </a:ext>
            </a:extLst>
          </p:cNvPr>
          <p:cNvPicPr>
            <a:picLocks noChangeAspect="1"/>
          </p:cNvPicPr>
          <p:nvPr/>
        </p:nvPicPr>
        <p:blipFill>
          <a:blip r:embed="rId2"/>
          <a:stretch>
            <a:fillRect/>
          </a:stretch>
        </p:blipFill>
        <p:spPr>
          <a:xfrm>
            <a:off x="1783805" y="1738416"/>
            <a:ext cx="8045225" cy="3909909"/>
          </a:xfrm>
          <a:prstGeom prst="rect">
            <a:avLst/>
          </a:prstGeom>
        </p:spPr>
      </p:pic>
      <p:sp>
        <p:nvSpPr>
          <p:cNvPr id="4" name="Slide Number Placeholder 3">
            <a:extLst>
              <a:ext uri="{FF2B5EF4-FFF2-40B4-BE49-F238E27FC236}">
                <a16:creationId xmlns:a16="http://schemas.microsoft.com/office/drawing/2014/main" id="{756ADA0A-DCFD-155C-203B-806E9ABA628F}"/>
              </a:ext>
            </a:extLst>
          </p:cNvPr>
          <p:cNvSpPr>
            <a:spLocks noGrp="1"/>
          </p:cNvSpPr>
          <p:nvPr>
            <p:ph type="sldNum" sz="quarter" idx="12"/>
          </p:nvPr>
        </p:nvSpPr>
        <p:spPr/>
        <p:txBody>
          <a:bodyPr/>
          <a:lstStyle/>
          <a:p>
            <a:fld id="{EB241CD2-1E45-42A3-B213-66A034DF9A3B}" type="slidenum">
              <a:rPr lang="en-GB" smtClean="0"/>
              <a:t>263</a:t>
            </a:fld>
            <a:endParaRPr lang="en-GB" dirty="0"/>
          </a:p>
        </p:txBody>
      </p:sp>
    </p:spTree>
    <p:extLst>
      <p:ext uri="{BB962C8B-B14F-4D97-AF65-F5344CB8AC3E}">
        <p14:creationId xmlns:p14="http://schemas.microsoft.com/office/powerpoint/2010/main" val="472948763"/>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897D1-1191-D85D-255D-63F2A14A99BA}"/>
              </a:ext>
            </a:extLst>
          </p:cNvPr>
          <p:cNvSpPr>
            <a:spLocks noGrp="1"/>
          </p:cNvSpPr>
          <p:nvPr>
            <p:ph type="title"/>
          </p:nvPr>
        </p:nvSpPr>
        <p:spPr/>
        <p:txBody>
          <a:bodyPr/>
          <a:lstStyle/>
          <a:p>
            <a:r>
              <a:rPr lang="en-US" dirty="0"/>
              <a:t>Low Cost of Capital Objective in RAB</a:t>
            </a:r>
          </a:p>
        </p:txBody>
      </p:sp>
      <p:sp>
        <p:nvSpPr>
          <p:cNvPr id="3" name="Content Placeholder 2">
            <a:extLst>
              <a:ext uri="{FF2B5EF4-FFF2-40B4-BE49-F238E27FC236}">
                <a16:creationId xmlns:a16="http://schemas.microsoft.com/office/drawing/2014/main" id="{05A1948D-A616-F1C1-4D87-7098DCA7D4D5}"/>
              </a:ext>
            </a:extLst>
          </p:cNvPr>
          <p:cNvSpPr>
            <a:spLocks noGrp="1"/>
          </p:cNvSpPr>
          <p:nvPr>
            <p:ph idx="1"/>
          </p:nvPr>
        </p:nvSpPr>
        <p:spPr/>
        <p:txBody>
          <a:bodyPr/>
          <a:lstStyle/>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8D07D421-354D-8D38-88DD-D5F16443F6D2}"/>
              </a:ext>
            </a:extLst>
          </p:cNvPr>
          <p:cNvSpPr>
            <a:spLocks noGrp="1"/>
          </p:cNvSpPr>
          <p:nvPr>
            <p:ph type="sldNum" sz="quarter" idx="12"/>
          </p:nvPr>
        </p:nvSpPr>
        <p:spPr/>
        <p:txBody>
          <a:bodyPr/>
          <a:lstStyle/>
          <a:p>
            <a:fld id="{EB241CD2-1E45-42A3-B213-66A034DF9A3B}" type="slidenum">
              <a:rPr lang="en-GB" smtClean="0"/>
              <a:t>264</a:t>
            </a:fld>
            <a:endParaRPr lang="en-GB" dirty="0"/>
          </a:p>
        </p:txBody>
      </p:sp>
      <p:pic>
        <p:nvPicPr>
          <p:cNvPr id="6" name="Picture 5">
            <a:extLst>
              <a:ext uri="{FF2B5EF4-FFF2-40B4-BE49-F238E27FC236}">
                <a16:creationId xmlns:a16="http://schemas.microsoft.com/office/drawing/2014/main" id="{0762AD24-B3AE-451F-4B25-6FED28CBF174}"/>
              </a:ext>
            </a:extLst>
          </p:cNvPr>
          <p:cNvPicPr>
            <a:picLocks noChangeAspect="1"/>
          </p:cNvPicPr>
          <p:nvPr/>
        </p:nvPicPr>
        <p:blipFill>
          <a:blip r:embed="rId2"/>
          <a:stretch>
            <a:fillRect/>
          </a:stretch>
        </p:blipFill>
        <p:spPr>
          <a:xfrm>
            <a:off x="1625855" y="955221"/>
            <a:ext cx="8782501" cy="5169166"/>
          </a:xfrm>
          <a:prstGeom prst="rect">
            <a:avLst/>
          </a:prstGeom>
        </p:spPr>
      </p:pic>
    </p:spTree>
    <p:extLst>
      <p:ext uri="{BB962C8B-B14F-4D97-AF65-F5344CB8AC3E}">
        <p14:creationId xmlns:p14="http://schemas.microsoft.com/office/powerpoint/2010/main" val="3185578116"/>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C8976-BD26-CA9B-29FF-0D639142D4B7}"/>
              </a:ext>
            </a:extLst>
          </p:cNvPr>
          <p:cNvSpPr>
            <a:spLocks noGrp="1"/>
          </p:cNvSpPr>
          <p:nvPr>
            <p:ph type="title"/>
          </p:nvPr>
        </p:nvSpPr>
        <p:spPr/>
        <p:txBody>
          <a:bodyPr/>
          <a:lstStyle/>
          <a:p>
            <a:r>
              <a:rPr lang="en-US" dirty="0"/>
              <a:t>Funding of Sizewell</a:t>
            </a:r>
          </a:p>
        </p:txBody>
      </p:sp>
      <p:sp>
        <p:nvSpPr>
          <p:cNvPr id="3" name="Content Placeholder 2">
            <a:extLst>
              <a:ext uri="{FF2B5EF4-FFF2-40B4-BE49-F238E27FC236}">
                <a16:creationId xmlns:a16="http://schemas.microsoft.com/office/drawing/2014/main" id="{E5817341-6E68-4807-B3F3-0E2CB0CFB6E0}"/>
              </a:ext>
            </a:extLst>
          </p:cNvPr>
          <p:cNvSpPr>
            <a:spLocks noGrp="1"/>
          </p:cNvSpPr>
          <p:nvPr>
            <p:ph idx="1"/>
          </p:nvPr>
        </p:nvSpPr>
        <p:spPr/>
        <p:txBody>
          <a:bodyPr/>
          <a:lstStyle/>
          <a:p>
            <a:pPr marL="0" indent="0">
              <a:buNone/>
            </a:pPr>
            <a:r>
              <a:rPr lang="en-US" dirty="0"/>
              <a:t> </a:t>
            </a:r>
          </a:p>
        </p:txBody>
      </p:sp>
      <p:sp>
        <p:nvSpPr>
          <p:cNvPr id="4" name="Slide Number Placeholder 3">
            <a:extLst>
              <a:ext uri="{FF2B5EF4-FFF2-40B4-BE49-F238E27FC236}">
                <a16:creationId xmlns:a16="http://schemas.microsoft.com/office/drawing/2014/main" id="{095DAE6A-0B3E-F922-D5BC-0325F688C2CA}"/>
              </a:ext>
            </a:extLst>
          </p:cNvPr>
          <p:cNvSpPr>
            <a:spLocks noGrp="1"/>
          </p:cNvSpPr>
          <p:nvPr>
            <p:ph type="sldNum" sz="quarter" idx="12"/>
          </p:nvPr>
        </p:nvSpPr>
        <p:spPr/>
        <p:txBody>
          <a:bodyPr/>
          <a:lstStyle/>
          <a:p>
            <a:fld id="{EB241CD2-1E45-42A3-B213-66A034DF9A3B}" type="slidenum">
              <a:rPr lang="en-GB" smtClean="0"/>
              <a:t>265</a:t>
            </a:fld>
            <a:endParaRPr lang="en-GB" dirty="0"/>
          </a:p>
        </p:txBody>
      </p:sp>
      <p:pic>
        <p:nvPicPr>
          <p:cNvPr id="6" name="Picture 5">
            <a:extLst>
              <a:ext uri="{FF2B5EF4-FFF2-40B4-BE49-F238E27FC236}">
                <a16:creationId xmlns:a16="http://schemas.microsoft.com/office/drawing/2014/main" id="{7F59D5B6-FA1A-0E1C-40A3-B9A134AF195A}"/>
              </a:ext>
            </a:extLst>
          </p:cNvPr>
          <p:cNvPicPr>
            <a:picLocks noChangeAspect="1"/>
          </p:cNvPicPr>
          <p:nvPr/>
        </p:nvPicPr>
        <p:blipFill>
          <a:blip r:embed="rId2"/>
          <a:stretch>
            <a:fillRect/>
          </a:stretch>
        </p:blipFill>
        <p:spPr>
          <a:xfrm>
            <a:off x="2489200" y="1326130"/>
            <a:ext cx="7636695" cy="4576649"/>
          </a:xfrm>
          <a:prstGeom prst="rect">
            <a:avLst/>
          </a:prstGeom>
        </p:spPr>
      </p:pic>
    </p:spTree>
    <p:extLst>
      <p:ext uri="{BB962C8B-B14F-4D97-AF65-F5344CB8AC3E}">
        <p14:creationId xmlns:p14="http://schemas.microsoft.com/office/powerpoint/2010/main" val="1406062380"/>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E6874-87C8-EBAF-D72C-CCC57FCA189E}"/>
              </a:ext>
            </a:extLst>
          </p:cNvPr>
          <p:cNvSpPr>
            <a:spLocks noGrp="1"/>
          </p:cNvSpPr>
          <p:nvPr>
            <p:ph type="title"/>
          </p:nvPr>
        </p:nvSpPr>
        <p:spPr/>
        <p:txBody>
          <a:bodyPr/>
          <a:lstStyle/>
          <a:p>
            <a:r>
              <a:rPr lang="en-US" dirty="0"/>
              <a:t>Revenue Requirement from Classic RAB</a:t>
            </a:r>
          </a:p>
        </p:txBody>
      </p:sp>
      <p:sp>
        <p:nvSpPr>
          <p:cNvPr id="3" name="Content Placeholder 2">
            <a:extLst>
              <a:ext uri="{FF2B5EF4-FFF2-40B4-BE49-F238E27FC236}">
                <a16:creationId xmlns:a16="http://schemas.microsoft.com/office/drawing/2014/main" id="{FB758AE9-4C88-F17A-11E9-5DCD6E2014F6}"/>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6C13E723-CE20-F881-825C-8CA3862C1464}"/>
              </a:ext>
            </a:extLst>
          </p:cNvPr>
          <p:cNvSpPr>
            <a:spLocks noGrp="1"/>
          </p:cNvSpPr>
          <p:nvPr>
            <p:ph type="sldNum" sz="quarter" idx="12"/>
          </p:nvPr>
        </p:nvSpPr>
        <p:spPr/>
        <p:txBody>
          <a:bodyPr/>
          <a:lstStyle/>
          <a:p>
            <a:fld id="{EB241CD2-1E45-42A3-B213-66A034DF9A3B}" type="slidenum">
              <a:rPr lang="en-GB" smtClean="0"/>
              <a:t>266</a:t>
            </a:fld>
            <a:endParaRPr lang="en-GB" dirty="0"/>
          </a:p>
        </p:txBody>
      </p:sp>
      <p:pic>
        <p:nvPicPr>
          <p:cNvPr id="6" name="Picture 5">
            <a:extLst>
              <a:ext uri="{FF2B5EF4-FFF2-40B4-BE49-F238E27FC236}">
                <a16:creationId xmlns:a16="http://schemas.microsoft.com/office/drawing/2014/main" id="{4D01995F-46AF-0B5E-C363-E161A98F9FDA}"/>
              </a:ext>
            </a:extLst>
          </p:cNvPr>
          <p:cNvPicPr>
            <a:picLocks noChangeAspect="1"/>
          </p:cNvPicPr>
          <p:nvPr/>
        </p:nvPicPr>
        <p:blipFill>
          <a:blip r:embed="rId2"/>
          <a:stretch>
            <a:fillRect/>
          </a:stretch>
        </p:blipFill>
        <p:spPr>
          <a:xfrm>
            <a:off x="387057" y="1073611"/>
            <a:ext cx="10805200" cy="4993949"/>
          </a:xfrm>
          <a:prstGeom prst="rect">
            <a:avLst/>
          </a:prstGeom>
        </p:spPr>
      </p:pic>
      <p:sp>
        <p:nvSpPr>
          <p:cNvPr id="5" name="TextBox 4">
            <a:extLst>
              <a:ext uri="{FF2B5EF4-FFF2-40B4-BE49-F238E27FC236}">
                <a16:creationId xmlns:a16="http://schemas.microsoft.com/office/drawing/2014/main" id="{41F85C24-0F8F-E5BB-5F0D-E440628FBD95}"/>
              </a:ext>
            </a:extLst>
          </p:cNvPr>
          <p:cNvSpPr txBox="1"/>
          <p:nvPr/>
        </p:nvSpPr>
        <p:spPr>
          <a:xfrm>
            <a:off x="5669280" y="3429000"/>
            <a:ext cx="4325112" cy="369332"/>
          </a:xfrm>
          <a:prstGeom prst="rect">
            <a:avLst/>
          </a:prstGeom>
          <a:solidFill>
            <a:schemeClr val="bg1">
              <a:lumMod val="75000"/>
            </a:schemeClr>
          </a:solidFill>
        </p:spPr>
        <p:txBody>
          <a:bodyPr wrap="square" rtlCol="0">
            <a:spAutoFit/>
          </a:bodyPr>
          <a:lstStyle/>
          <a:p>
            <a:r>
              <a:rPr lang="en-US" dirty="0"/>
              <a:t>Price Declines, IRR Achieved</a:t>
            </a:r>
          </a:p>
        </p:txBody>
      </p:sp>
      <p:cxnSp>
        <p:nvCxnSpPr>
          <p:cNvPr id="8" name="Straight Arrow Connector 7">
            <a:extLst>
              <a:ext uri="{FF2B5EF4-FFF2-40B4-BE49-F238E27FC236}">
                <a16:creationId xmlns:a16="http://schemas.microsoft.com/office/drawing/2014/main" id="{FA634736-F23C-3953-12A4-C24F45655B50}"/>
              </a:ext>
            </a:extLst>
          </p:cNvPr>
          <p:cNvCxnSpPr>
            <a:cxnSpLocks/>
          </p:cNvCxnSpPr>
          <p:nvPr/>
        </p:nvCxnSpPr>
        <p:spPr>
          <a:xfrm flipH="1">
            <a:off x="3346704" y="3694176"/>
            <a:ext cx="2204759" cy="20756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E9CA629-AC7A-EE89-543A-3D1B13F928F7}"/>
              </a:ext>
            </a:extLst>
          </p:cNvPr>
          <p:cNvCxnSpPr/>
          <p:nvPr/>
        </p:nvCxnSpPr>
        <p:spPr>
          <a:xfrm flipH="1" flipV="1">
            <a:off x="5111496" y="3246120"/>
            <a:ext cx="439967" cy="1828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7680047"/>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E0589-872F-564D-11F2-59E301C1703E}"/>
              </a:ext>
            </a:extLst>
          </p:cNvPr>
          <p:cNvSpPr>
            <a:spLocks noGrp="1"/>
          </p:cNvSpPr>
          <p:nvPr>
            <p:ph type="title"/>
          </p:nvPr>
        </p:nvSpPr>
        <p:spPr/>
        <p:txBody>
          <a:bodyPr/>
          <a:lstStyle/>
          <a:p>
            <a:r>
              <a:rPr lang="en-US" dirty="0"/>
              <a:t>Revenue from CfD with and Without Inflation</a:t>
            </a:r>
          </a:p>
        </p:txBody>
      </p:sp>
      <p:sp>
        <p:nvSpPr>
          <p:cNvPr id="3" name="Content Placeholder 2">
            <a:extLst>
              <a:ext uri="{FF2B5EF4-FFF2-40B4-BE49-F238E27FC236}">
                <a16:creationId xmlns:a16="http://schemas.microsoft.com/office/drawing/2014/main" id="{C03923EE-77B7-A271-3E47-6689A7A0322C}"/>
              </a:ext>
            </a:extLst>
          </p:cNvPr>
          <p:cNvSpPr>
            <a:spLocks noGrp="1"/>
          </p:cNvSpPr>
          <p:nvPr>
            <p:ph idx="1"/>
          </p:nvPr>
        </p:nvSpPr>
        <p:spPr/>
        <p:txBody>
          <a:bodyPr/>
          <a:lstStyle/>
          <a:p>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7E45D11-5EFD-558C-5D53-A4CA7116B697}"/>
              </a:ext>
            </a:extLst>
          </p:cNvPr>
          <p:cNvSpPr>
            <a:spLocks noGrp="1"/>
          </p:cNvSpPr>
          <p:nvPr>
            <p:ph type="sldNum" sz="quarter" idx="12"/>
          </p:nvPr>
        </p:nvSpPr>
        <p:spPr/>
        <p:txBody>
          <a:bodyPr/>
          <a:lstStyle/>
          <a:p>
            <a:fld id="{EB241CD2-1E45-42A3-B213-66A034DF9A3B}" type="slidenum">
              <a:rPr lang="en-GB" smtClean="0"/>
              <a:t>267</a:t>
            </a:fld>
            <a:endParaRPr lang="en-GB" dirty="0"/>
          </a:p>
        </p:txBody>
      </p:sp>
      <p:pic>
        <p:nvPicPr>
          <p:cNvPr id="6" name="Picture 5">
            <a:extLst>
              <a:ext uri="{FF2B5EF4-FFF2-40B4-BE49-F238E27FC236}">
                <a16:creationId xmlns:a16="http://schemas.microsoft.com/office/drawing/2014/main" id="{45407727-39A2-B6D8-F8D6-96D74FC705A0}"/>
              </a:ext>
            </a:extLst>
          </p:cNvPr>
          <p:cNvPicPr>
            <a:picLocks noChangeAspect="1"/>
          </p:cNvPicPr>
          <p:nvPr/>
        </p:nvPicPr>
        <p:blipFill>
          <a:blip r:embed="rId2"/>
          <a:stretch>
            <a:fillRect/>
          </a:stretch>
        </p:blipFill>
        <p:spPr>
          <a:xfrm>
            <a:off x="425158" y="987299"/>
            <a:ext cx="11341683" cy="4883401"/>
          </a:xfrm>
          <a:prstGeom prst="rect">
            <a:avLst/>
          </a:prstGeom>
        </p:spPr>
      </p:pic>
      <p:sp>
        <p:nvSpPr>
          <p:cNvPr id="5" name="TextBox 4">
            <a:extLst>
              <a:ext uri="{FF2B5EF4-FFF2-40B4-BE49-F238E27FC236}">
                <a16:creationId xmlns:a16="http://schemas.microsoft.com/office/drawing/2014/main" id="{AC9221F6-F5E6-9212-B5D5-9080E4EA393B}"/>
              </a:ext>
            </a:extLst>
          </p:cNvPr>
          <p:cNvSpPr txBox="1"/>
          <p:nvPr/>
        </p:nvSpPr>
        <p:spPr>
          <a:xfrm>
            <a:off x="4965192" y="2551176"/>
            <a:ext cx="3246120" cy="369332"/>
          </a:xfrm>
          <a:prstGeom prst="rect">
            <a:avLst/>
          </a:prstGeom>
          <a:solidFill>
            <a:schemeClr val="bg1">
              <a:lumMod val="85000"/>
            </a:schemeClr>
          </a:solidFill>
        </p:spPr>
        <p:txBody>
          <a:bodyPr wrap="square" rtlCol="0">
            <a:spAutoFit/>
          </a:bodyPr>
          <a:lstStyle/>
          <a:p>
            <a:r>
              <a:rPr lang="en-US" dirty="0"/>
              <a:t>Same IRR with Different Prices</a:t>
            </a:r>
          </a:p>
        </p:txBody>
      </p:sp>
      <p:cxnSp>
        <p:nvCxnSpPr>
          <p:cNvPr id="8" name="Straight Arrow Connector 7">
            <a:extLst>
              <a:ext uri="{FF2B5EF4-FFF2-40B4-BE49-F238E27FC236}">
                <a16:creationId xmlns:a16="http://schemas.microsoft.com/office/drawing/2014/main" id="{904BC169-0B68-C4FB-3334-7348FC2070DF}"/>
              </a:ext>
            </a:extLst>
          </p:cNvPr>
          <p:cNvCxnSpPr/>
          <p:nvPr/>
        </p:nvCxnSpPr>
        <p:spPr>
          <a:xfrm flipH="1">
            <a:off x="3063240" y="2724912"/>
            <a:ext cx="19019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E6233F7-C81E-369F-B29F-6AA3212AE164}"/>
              </a:ext>
            </a:extLst>
          </p:cNvPr>
          <p:cNvCxnSpPr/>
          <p:nvPr/>
        </p:nvCxnSpPr>
        <p:spPr>
          <a:xfrm flipH="1" flipV="1">
            <a:off x="5294376" y="1600200"/>
            <a:ext cx="228600" cy="9509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7C169D1-08D7-332B-953E-A9111286376D}"/>
              </a:ext>
            </a:extLst>
          </p:cNvPr>
          <p:cNvCxnSpPr/>
          <p:nvPr/>
        </p:nvCxnSpPr>
        <p:spPr>
          <a:xfrm flipH="1">
            <a:off x="2871216" y="2788920"/>
            <a:ext cx="2093976" cy="2011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6737229"/>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1D3A3-8238-FCCC-53CE-A2058432C32A}"/>
              </a:ext>
            </a:extLst>
          </p:cNvPr>
          <p:cNvSpPr>
            <a:spLocks noGrp="1"/>
          </p:cNvSpPr>
          <p:nvPr>
            <p:ph type="title"/>
          </p:nvPr>
        </p:nvSpPr>
        <p:spPr/>
        <p:txBody>
          <a:bodyPr/>
          <a:lstStyle/>
          <a:p>
            <a:r>
              <a:rPr lang="en-US" dirty="0"/>
              <a:t>RAB LCOE versus without RAB</a:t>
            </a:r>
          </a:p>
        </p:txBody>
      </p:sp>
      <p:sp>
        <p:nvSpPr>
          <p:cNvPr id="3" name="Content Placeholder 2">
            <a:extLst>
              <a:ext uri="{FF2B5EF4-FFF2-40B4-BE49-F238E27FC236}">
                <a16:creationId xmlns:a16="http://schemas.microsoft.com/office/drawing/2014/main" id="{579650D0-D00E-F223-52EA-9FB2AF03193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067EBF20-BE80-2E60-8947-9773493617CA}"/>
              </a:ext>
            </a:extLst>
          </p:cNvPr>
          <p:cNvSpPr>
            <a:spLocks noGrp="1"/>
          </p:cNvSpPr>
          <p:nvPr>
            <p:ph type="sldNum" sz="quarter" idx="12"/>
          </p:nvPr>
        </p:nvSpPr>
        <p:spPr/>
        <p:txBody>
          <a:bodyPr/>
          <a:lstStyle/>
          <a:p>
            <a:fld id="{EB241CD2-1E45-42A3-B213-66A034DF9A3B}" type="slidenum">
              <a:rPr lang="en-GB" smtClean="0"/>
              <a:t>268</a:t>
            </a:fld>
            <a:endParaRPr lang="en-GB" dirty="0"/>
          </a:p>
        </p:txBody>
      </p:sp>
      <p:pic>
        <p:nvPicPr>
          <p:cNvPr id="6" name="Picture 5">
            <a:extLst>
              <a:ext uri="{FF2B5EF4-FFF2-40B4-BE49-F238E27FC236}">
                <a16:creationId xmlns:a16="http://schemas.microsoft.com/office/drawing/2014/main" id="{BB4AAC05-35B9-89E9-2FC2-A30C45E5E71F}"/>
              </a:ext>
            </a:extLst>
          </p:cNvPr>
          <p:cNvPicPr>
            <a:picLocks noChangeAspect="1"/>
          </p:cNvPicPr>
          <p:nvPr/>
        </p:nvPicPr>
        <p:blipFill>
          <a:blip r:embed="rId2"/>
          <a:stretch>
            <a:fillRect/>
          </a:stretch>
        </p:blipFill>
        <p:spPr>
          <a:xfrm>
            <a:off x="518160" y="923852"/>
            <a:ext cx="10977155" cy="4930116"/>
          </a:xfrm>
          <a:prstGeom prst="rect">
            <a:avLst/>
          </a:prstGeom>
        </p:spPr>
      </p:pic>
      <p:sp>
        <p:nvSpPr>
          <p:cNvPr id="5" name="TextBox 4">
            <a:extLst>
              <a:ext uri="{FF2B5EF4-FFF2-40B4-BE49-F238E27FC236}">
                <a16:creationId xmlns:a16="http://schemas.microsoft.com/office/drawing/2014/main" id="{4049306E-EBD2-7CEB-528A-4162C522FA11}"/>
              </a:ext>
            </a:extLst>
          </p:cNvPr>
          <p:cNvSpPr txBox="1"/>
          <p:nvPr/>
        </p:nvSpPr>
        <p:spPr>
          <a:xfrm>
            <a:off x="965200" y="4856480"/>
            <a:ext cx="2712720" cy="646331"/>
          </a:xfrm>
          <a:prstGeom prst="rect">
            <a:avLst/>
          </a:prstGeom>
          <a:solidFill>
            <a:srgbClr val="FFFF00"/>
          </a:solidFill>
        </p:spPr>
        <p:txBody>
          <a:bodyPr wrap="square" rtlCol="0">
            <a:spAutoFit/>
          </a:bodyPr>
          <a:lstStyle/>
          <a:p>
            <a:r>
              <a:rPr lang="en-US" dirty="0"/>
              <a:t>Reduction in Price from Financing with RAB</a:t>
            </a:r>
          </a:p>
        </p:txBody>
      </p:sp>
      <p:cxnSp>
        <p:nvCxnSpPr>
          <p:cNvPr id="8" name="Straight Arrow Connector 7">
            <a:extLst>
              <a:ext uri="{FF2B5EF4-FFF2-40B4-BE49-F238E27FC236}">
                <a16:creationId xmlns:a16="http://schemas.microsoft.com/office/drawing/2014/main" id="{0B29B1ED-0328-6B4E-1B7D-7A7C15EA69D8}"/>
              </a:ext>
            </a:extLst>
          </p:cNvPr>
          <p:cNvCxnSpPr>
            <a:cxnSpLocks/>
          </p:cNvCxnSpPr>
          <p:nvPr/>
        </p:nvCxnSpPr>
        <p:spPr>
          <a:xfrm>
            <a:off x="3535680" y="5008880"/>
            <a:ext cx="5293360" cy="64633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1447171"/>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FF2F3-7042-CE8B-5270-3A332EB30E0D}"/>
              </a:ext>
            </a:extLst>
          </p:cNvPr>
          <p:cNvSpPr>
            <a:spLocks noGrp="1"/>
          </p:cNvSpPr>
          <p:nvPr>
            <p:ph type="title"/>
          </p:nvPr>
        </p:nvSpPr>
        <p:spPr/>
        <p:txBody>
          <a:bodyPr/>
          <a:lstStyle/>
          <a:p>
            <a:r>
              <a:rPr lang="en-US" dirty="0"/>
              <a:t>Exchange Rate Adjustments</a:t>
            </a:r>
          </a:p>
        </p:txBody>
      </p:sp>
      <p:sp>
        <p:nvSpPr>
          <p:cNvPr id="3" name="Content Placeholder 2">
            <a:extLst>
              <a:ext uri="{FF2B5EF4-FFF2-40B4-BE49-F238E27FC236}">
                <a16:creationId xmlns:a16="http://schemas.microsoft.com/office/drawing/2014/main" id="{DA7C94BD-71A5-0B60-67EA-7F075FF39253}"/>
              </a:ext>
            </a:extLst>
          </p:cNvPr>
          <p:cNvSpPr>
            <a:spLocks noGrp="1"/>
          </p:cNvSpPr>
          <p:nvPr>
            <p:ph idx="1"/>
          </p:nvPr>
        </p:nvSpPr>
        <p:spPr/>
        <p:txBody>
          <a:bodyPr/>
          <a:lstStyle/>
          <a:p>
            <a:r>
              <a:rPr lang="en-US" dirty="0"/>
              <a:t>Exchange rate adjustments can produce similar results as inflation adjustments</a:t>
            </a:r>
          </a:p>
          <a:p>
            <a:r>
              <a:rPr lang="en-US" dirty="0"/>
              <a:t>Exchange rate adjustments have had negative results because of variation from PPP (not public private partnerships but purchasing power parity)</a:t>
            </a:r>
          </a:p>
        </p:txBody>
      </p:sp>
      <p:sp>
        <p:nvSpPr>
          <p:cNvPr id="4" name="Slide Number Placeholder 3">
            <a:extLst>
              <a:ext uri="{FF2B5EF4-FFF2-40B4-BE49-F238E27FC236}">
                <a16:creationId xmlns:a16="http://schemas.microsoft.com/office/drawing/2014/main" id="{AF52406C-D80B-B321-C925-60810E3E137B}"/>
              </a:ext>
            </a:extLst>
          </p:cNvPr>
          <p:cNvSpPr>
            <a:spLocks noGrp="1"/>
          </p:cNvSpPr>
          <p:nvPr>
            <p:ph type="sldNum" sz="quarter" idx="12"/>
          </p:nvPr>
        </p:nvSpPr>
        <p:spPr/>
        <p:txBody>
          <a:bodyPr/>
          <a:lstStyle/>
          <a:p>
            <a:fld id="{EB241CD2-1E45-42A3-B213-66A034DF9A3B}" type="slidenum">
              <a:rPr lang="en-GB" smtClean="0"/>
              <a:t>269</a:t>
            </a:fld>
            <a:endParaRPr lang="en-GB" dirty="0"/>
          </a:p>
        </p:txBody>
      </p:sp>
      <p:pic>
        <p:nvPicPr>
          <p:cNvPr id="6" name="Picture 5">
            <a:extLst>
              <a:ext uri="{FF2B5EF4-FFF2-40B4-BE49-F238E27FC236}">
                <a16:creationId xmlns:a16="http://schemas.microsoft.com/office/drawing/2014/main" id="{C0420D96-C64B-2794-EAF9-A0B94CA6BBE6}"/>
              </a:ext>
            </a:extLst>
          </p:cNvPr>
          <p:cNvPicPr>
            <a:picLocks noChangeAspect="1"/>
          </p:cNvPicPr>
          <p:nvPr/>
        </p:nvPicPr>
        <p:blipFill>
          <a:blip r:embed="rId2"/>
          <a:stretch>
            <a:fillRect/>
          </a:stretch>
        </p:blipFill>
        <p:spPr>
          <a:xfrm>
            <a:off x="6196268" y="2386584"/>
            <a:ext cx="3966720" cy="3684068"/>
          </a:xfrm>
          <a:prstGeom prst="rect">
            <a:avLst/>
          </a:prstGeom>
        </p:spPr>
      </p:pic>
    </p:spTree>
    <p:extLst>
      <p:ext uri="{BB962C8B-B14F-4D97-AF65-F5344CB8AC3E}">
        <p14:creationId xmlns:p14="http://schemas.microsoft.com/office/powerpoint/2010/main" val="1026239902"/>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E69DD-D737-5417-7227-C00594C776AF}"/>
              </a:ext>
            </a:extLst>
          </p:cNvPr>
          <p:cNvSpPr>
            <a:spLocks noGrp="1"/>
          </p:cNvSpPr>
          <p:nvPr>
            <p:ph type="title"/>
          </p:nvPr>
        </p:nvSpPr>
        <p:spPr/>
        <p:txBody>
          <a:bodyPr/>
          <a:lstStyle/>
          <a:p>
            <a:r>
              <a:rPr lang="en-US" dirty="0"/>
              <a:t>Simple Rule about Economics</a:t>
            </a:r>
          </a:p>
        </p:txBody>
      </p:sp>
      <p:sp>
        <p:nvSpPr>
          <p:cNvPr id="3" name="Content Placeholder 2">
            <a:extLst>
              <a:ext uri="{FF2B5EF4-FFF2-40B4-BE49-F238E27FC236}">
                <a16:creationId xmlns:a16="http://schemas.microsoft.com/office/drawing/2014/main" id="{4BF63A2F-852B-1CDA-78BA-7B9641891BF2}"/>
              </a:ext>
            </a:extLst>
          </p:cNvPr>
          <p:cNvSpPr>
            <a:spLocks noGrp="1"/>
          </p:cNvSpPr>
          <p:nvPr>
            <p:ph idx="1"/>
          </p:nvPr>
        </p:nvSpPr>
        <p:spPr/>
        <p:txBody>
          <a:bodyPr/>
          <a:lstStyle/>
          <a:p>
            <a:r>
              <a:rPr lang="en-US" dirty="0"/>
              <a:t>If the contracts do not make economic sense, the off-taker will try to get out of the  contracts</a:t>
            </a:r>
          </a:p>
          <a:p>
            <a:r>
              <a:rPr lang="en-US" dirty="0"/>
              <a:t>Examples</a:t>
            </a:r>
          </a:p>
          <a:p>
            <a:pPr lvl="1"/>
            <a:r>
              <a:rPr lang="en-US" dirty="0"/>
              <a:t>REC for wind farm in California</a:t>
            </a:r>
          </a:p>
          <a:p>
            <a:pPr lvl="1"/>
            <a:r>
              <a:rPr lang="en-US" dirty="0"/>
              <a:t>Enron Dabhol Plant</a:t>
            </a:r>
          </a:p>
          <a:p>
            <a:r>
              <a:rPr lang="en-US" dirty="0"/>
              <a:t>The fancy word CfD or contracts for difference is derived from LCOE</a:t>
            </a:r>
          </a:p>
          <a:p>
            <a:r>
              <a:rPr lang="en-US" dirty="0"/>
              <a:t>LCOE also used in bid evaluation</a:t>
            </a:r>
          </a:p>
          <a:p>
            <a:r>
              <a:rPr lang="en-US" dirty="0"/>
              <a:t>LCOE known as total cost of operation in other industries</a:t>
            </a:r>
          </a:p>
        </p:txBody>
      </p:sp>
      <p:sp>
        <p:nvSpPr>
          <p:cNvPr id="4" name="Slide Number Placeholder 3">
            <a:extLst>
              <a:ext uri="{FF2B5EF4-FFF2-40B4-BE49-F238E27FC236}">
                <a16:creationId xmlns:a16="http://schemas.microsoft.com/office/drawing/2014/main" id="{C07C95C2-25D2-ECFF-9EB4-0BF31FCD9F54}"/>
              </a:ext>
            </a:extLst>
          </p:cNvPr>
          <p:cNvSpPr>
            <a:spLocks noGrp="1"/>
          </p:cNvSpPr>
          <p:nvPr>
            <p:ph type="sldNum" sz="quarter" idx="12"/>
          </p:nvPr>
        </p:nvSpPr>
        <p:spPr/>
        <p:txBody>
          <a:bodyPr/>
          <a:lstStyle/>
          <a:p>
            <a:fld id="{EB241CD2-1E45-42A3-B213-66A034DF9A3B}" type="slidenum">
              <a:rPr lang="en-GB" smtClean="0"/>
              <a:t>270</a:t>
            </a:fld>
            <a:endParaRPr lang="en-GB" dirty="0"/>
          </a:p>
        </p:txBody>
      </p:sp>
    </p:spTree>
    <p:extLst>
      <p:ext uri="{BB962C8B-B14F-4D97-AF65-F5344CB8AC3E}">
        <p14:creationId xmlns:p14="http://schemas.microsoft.com/office/powerpoint/2010/main" val="3803866078"/>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40F3A6-5CDC-4810-9C1A-09E7DF520E8B}"/>
              </a:ext>
            </a:extLst>
          </p:cNvPr>
          <p:cNvSpPr>
            <a:spLocks noGrp="1"/>
          </p:cNvSpPr>
          <p:nvPr>
            <p:ph type="title"/>
          </p:nvPr>
        </p:nvSpPr>
        <p:spPr/>
        <p:txBody>
          <a:bodyPr/>
          <a:lstStyle/>
          <a:p>
            <a:r>
              <a:rPr lang="en-US" dirty="0"/>
              <a:t>Dabhol Case Study</a:t>
            </a:r>
          </a:p>
        </p:txBody>
      </p:sp>
      <p:sp>
        <p:nvSpPr>
          <p:cNvPr id="4" name="Slide Number Placeholder 3">
            <a:extLst>
              <a:ext uri="{FF2B5EF4-FFF2-40B4-BE49-F238E27FC236}">
                <a16:creationId xmlns:a16="http://schemas.microsoft.com/office/drawing/2014/main" id="{A480F6E8-63FA-4520-A236-8F46785F2184}"/>
              </a:ext>
            </a:extLst>
          </p:cNvPr>
          <p:cNvSpPr>
            <a:spLocks noGrp="1"/>
          </p:cNvSpPr>
          <p:nvPr>
            <p:ph type="sldNum" sz="quarter" idx="12"/>
          </p:nvPr>
        </p:nvSpPr>
        <p:spPr/>
        <p:txBody>
          <a:bodyPr/>
          <a:lstStyle/>
          <a:p>
            <a:pPr algn="ctr"/>
            <a:fld id="{0C3A1854-6B63-4059-B360-A3C4972BF0FC}" type="slidenum">
              <a:rPr lang="ko-KR" altLang="en-US" smtClean="0"/>
              <a:pPr algn="ctr"/>
              <a:t>271</a:t>
            </a:fld>
            <a:endParaRPr lang="ko-KR" altLang="en-US" dirty="0"/>
          </a:p>
        </p:txBody>
      </p:sp>
      <p:pic>
        <p:nvPicPr>
          <p:cNvPr id="6" name="Picture 5">
            <a:extLst>
              <a:ext uri="{FF2B5EF4-FFF2-40B4-BE49-F238E27FC236}">
                <a16:creationId xmlns:a16="http://schemas.microsoft.com/office/drawing/2014/main" id="{2DEA9249-F2D4-4FA0-A827-738F0D3D7DD2}"/>
              </a:ext>
            </a:extLst>
          </p:cNvPr>
          <p:cNvPicPr>
            <a:picLocks noChangeAspect="1"/>
          </p:cNvPicPr>
          <p:nvPr/>
        </p:nvPicPr>
        <p:blipFill>
          <a:blip r:embed="rId2"/>
          <a:stretch>
            <a:fillRect/>
          </a:stretch>
        </p:blipFill>
        <p:spPr>
          <a:xfrm>
            <a:off x="1758565" y="2695074"/>
            <a:ext cx="4432402" cy="2829375"/>
          </a:xfrm>
          <a:prstGeom prst="rect">
            <a:avLst/>
          </a:prstGeom>
        </p:spPr>
      </p:pic>
      <p:pic>
        <p:nvPicPr>
          <p:cNvPr id="7" name="Picture 6">
            <a:extLst>
              <a:ext uri="{FF2B5EF4-FFF2-40B4-BE49-F238E27FC236}">
                <a16:creationId xmlns:a16="http://schemas.microsoft.com/office/drawing/2014/main" id="{E9D4F862-2FB1-479B-BB55-3EC8A79050A7}"/>
              </a:ext>
            </a:extLst>
          </p:cNvPr>
          <p:cNvPicPr>
            <a:picLocks noChangeAspect="1"/>
          </p:cNvPicPr>
          <p:nvPr/>
        </p:nvPicPr>
        <p:blipFill>
          <a:blip r:embed="rId3"/>
          <a:stretch>
            <a:fillRect/>
          </a:stretch>
        </p:blipFill>
        <p:spPr>
          <a:xfrm>
            <a:off x="6230419" y="2695075"/>
            <a:ext cx="4283578" cy="2829375"/>
          </a:xfrm>
          <a:prstGeom prst="rect">
            <a:avLst/>
          </a:prstGeom>
        </p:spPr>
      </p:pic>
    </p:spTree>
    <p:extLst>
      <p:ext uri="{BB962C8B-B14F-4D97-AF65-F5344CB8AC3E}">
        <p14:creationId xmlns:p14="http://schemas.microsoft.com/office/powerpoint/2010/main" val="3017140132"/>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t>Contract Risk and Dahbol</a:t>
            </a:r>
          </a:p>
        </p:txBody>
      </p:sp>
      <p:sp>
        <p:nvSpPr>
          <p:cNvPr id="111619" name="Rectangle 3"/>
          <p:cNvSpPr>
            <a:spLocks noGrp="1" noChangeArrowheads="1"/>
          </p:cNvSpPr>
          <p:nvPr>
            <p:ph type="body" idx="1"/>
          </p:nvPr>
        </p:nvSpPr>
        <p:spPr>
          <a:xfrm>
            <a:off x="406401" y="1209675"/>
            <a:ext cx="7082536" cy="4496181"/>
          </a:xfrm>
        </p:spPr>
        <p:txBody>
          <a:bodyPr/>
          <a:lstStyle/>
          <a:p>
            <a:pPr algn="l">
              <a:lnSpc>
                <a:spcPct val="90000"/>
              </a:lnSpc>
            </a:pPr>
            <a:r>
              <a:rPr lang="en-US" sz="1800" dirty="0"/>
              <a:t>Investment in a $3 billion, 10-year liquefied natural gas power plant development project, was the largest development project and the single largest direct foreign investment in India’s history.</a:t>
            </a:r>
          </a:p>
          <a:p>
            <a:pPr algn="l">
              <a:lnSpc>
                <a:spcPct val="90000"/>
              </a:lnSpc>
            </a:pPr>
            <a:r>
              <a:rPr lang="en-US" sz="1800" dirty="0"/>
              <a:t>Begun in 1992, the Dabhol power plant near India’s financial capital of Bombay in Maharashtra state was to have gone online by 1997. It was supposed to supply energy-hungry India with more than 2,000 megawatts of electricity, about one-fifth the new energy needed by India each year.</a:t>
            </a:r>
          </a:p>
          <a:p>
            <a:pPr algn="l">
              <a:lnSpc>
                <a:spcPct val="90000"/>
              </a:lnSpc>
            </a:pPr>
            <a:r>
              <a:rPr lang="en-US" sz="1800" dirty="0"/>
              <a:t>In a joint venture with U.S. companies General Electric and Bechtel, Enron created an Indian subsidiary, Dabhol Power Co. DPC, which was 65 percent owned by Enron, was to build the power plant. Enron was to develop and operate the plant. Bechtel was to design and construct it, with GE supplying the equipment.</a:t>
            </a:r>
          </a:p>
          <a:p>
            <a:pPr algn="l">
              <a:lnSpc>
                <a:spcPct val="90000"/>
              </a:lnSpc>
            </a:pPr>
            <a:r>
              <a:rPr lang="en-US" sz="1800" dirty="0"/>
              <a:t>Enron brokered a deal with Qatar to provide the Dabhol plant 2.5 million tons of liquefied natural gas per year for 25 years, starting in 1997. </a:t>
            </a:r>
          </a:p>
        </p:txBody>
      </p:sp>
      <p:pic>
        <p:nvPicPr>
          <p:cNvPr id="3" name="Content Placeholder 5">
            <a:extLst>
              <a:ext uri="{FF2B5EF4-FFF2-40B4-BE49-F238E27FC236}">
                <a16:creationId xmlns:a16="http://schemas.microsoft.com/office/drawing/2014/main" id="{D9872B8E-D9D2-7260-99E5-D546FD443D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47887" y="2152842"/>
            <a:ext cx="3676525" cy="2068046"/>
          </a:xfrm>
          <a:prstGeom prst="rect">
            <a:avLst/>
          </a:prstGeom>
        </p:spPr>
      </p:pic>
    </p:spTree>
    <p:extLst>
      <p:ext uri="{BB962C8B-B14F-4D97-AF65-F5344CB8AC3E}">
        <p14:creationId xmlns:p14="http://schemas.microsoft.com/office/powerpoint/2010/main" val="420446485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Comments from Harvard Case Study</a:t>
            </a:r>
          </a:p>
        </p:txBody>
      </p:sp>
      <p:sp>
        <p:nvSpPr>
          <p:cNvPr id="110595" name="Rectangle 3"/>
          <p:cNvSpPr>
            <a:spLocks noGrp="1" noChangeArrowheads="1"/>
          </p:cNvSpPr>
          <p:nvPr>
            <p:ph type="body" idx="1"/>
          </p:nvPr>
        </p:nvSpPr>
        <p:spPr/>
        <p:txBody>
          <a:bodyPr>
            <a:normAutofit/>
          </a:bodyPr>
          <a:lstStyle/>
          <a:p>
            <a:pPr algn="l">
              <a:lnSpc>
                <a:spcPct val="80000"/>
              </a:lnSpc>
            </a:pPr>
            <a:r>
              <a:rPr lang="en-US" dirty="0"/>
              <a:t>This project is new-it's definitely a pioneer and as a result the policies and approvals are still evolving. But precisely because of its pioneer status and government interest at the top, many in India feel that this project has moved quite rapidly. </a:t>
            </a:r>
          </a:p>
          <a:p>
            <a:pPr algn="l">
              <a:lnSpc>
                <a:spcPct val="80000"/>
              </a:lnSpc>
            </a:pPr>
            <a:r>
              <a:rPr lang="en-US" dirty="0"/>
              <a:t>Judging from our </a:t>
            </a:r>
            <a:r>
              <a:rPr lang="en-US" b="1" dirty="0"/>
              <a:t>Philippines experience</a:t>
            </a:r>
            <a:r>
              <a:rPr lang="en-US" dirty="0"/>
              <a:t>, the first project through certainly paves the way. The first one is like a "baptism" for the country-after that you can use boilerplate documents; people are educated about the process .... The fact is that we've already invested $13.2 million with Bechtel and GE on this project, so we're very committed .... If we didn't believe in this project and the importance of it to India, we wouldn't be doing it. </a:t>
            </a:r>
            <a:r>
              <a:rPr lang="en-US" b="1" i="1" dirty="0"/>
              <a:t>We believe in the goal of cheap power in abundance for India ....</a:t>
            </a:r>
          </a:p>
          <a:p>
            <a:pPr algn="l">
              <a:lnSpc>
                <a:spcPct val="80000"/>
              </a:lnSpc>
            </a:pPr>
            <a:r>
              <a:rPr lang="en-US" dirty="0"/>
              <a:t>The stakes are high for India too. By having three large American companies involved, issues of national pride and the sincerity of economic reform naturally arise .... This project is really important for India. It symbolizes that real change has occurred, that they can get it done. Foreign investment will follow as will greater economic growth. This is a bellwether project. Other projects are being held up to see what happens here. If it can't happen here-with the most respectable sponsors, with independent fuel supply, and the most financially stable state-can it happen anywhere in India?</a:t>
            </a:r>
          </a:p>
        </p:txBody>
      </p:sp>
    </p:spTree>
    <p:extLst>
      <p:ext uri="{BB962C8B-B14F-4D97-AF65-F5344CB8AC3E}">
        <p14:creationId xmlns:p14="http://schemas.microsoft.com/office/powerpoint/2010/main" val="1692187712"/>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7680D-4FD5-8CE6-A19E-B97709C21914}"/>
              </a:ext>
            </a:extLst>
          </p:cNvPr>
          <p:cNvSpPr>
            <a:spLocks noGrp="1"/>
          </p:cNvSpPr>
          <p:nvPr>
            <p:ph type="title"/>
          </p:nvPr>
        </p:nvSpPr>
        <p:spPr/>
        <p:txBody>
          <a:bodyPr/>
          <a:lstStyle/>
          <a:p>
            <a:r>
              <a:rPr lang="en-US" dirty="0"/>
              <a:t>Where did Rebecca Mark Get her MBA</a:t>
            </a:r>
          </a:p>
        </p:txBody>
      </p:sp>
      <p:sp>
        <p:nvSpPr>
          <p:cNvPr id="3" name="Text Placeholder 2">
            <a:extLst>
              <a:ext uri="{FF2B5EF4-FFF2-40B4-BE49-F238E27FC236}">
                <a16:creationId xmlns:a16="http://schemas.microsoft.com/office/drawing/2014/main" id="{4376DA6E-81FF-85AE-626C-230EBC109D8A}"/>
              </a:ext>
            </a:extLst>
          </p:cNvPr>
          <p:cNvSpPr>
            <a:spLocks noGrp="1"/>
          </p:cNvSpPr>
          <p:nvPr>
            <p:ph idx="1"/>
          </p:nvPr>
        </p:nvSpPr>
        <p:spPr>
          <a:xfrm>
            <a:off x="349398" y="1004887"/>
            <a:ext cx="7070578" cy="5148263"/>
          </a:xfrm>
        </p:spPr>
        <p:txBody>
          <a:bodyPr>
            <a:normAutofit fontScale="92500" lnSpcReduction="10000"/>
          </a:bodyPr>
          <a:lstStyle/>
          <a:p>
            <a:pPr algn="l"/>
            <a:r>
              <a:rPr lang="en-US" sz="1800" dirty="0"/>
              <a:t>As they inched along the traffic jam of Bombay taxi cabs on Marine Drive, Rebecca Mark and Joe Sutton reflected upon the intense negotiation efforts of the past year and what had been accomplished. Their company, Enron Development Corporation, EDC, the development arm of the Enron Corporation, had been attempting entry into the potentially huge Indian market. EDC was headed  by </a:t>
            </a:r>
            <a:r>
              <a:rPr lang="en-US" sz="1800" b="1" dirty="0"/>
              <a:t>Rebecca Mark, its youthful, energetic president and CEO</a:t>
            </a:r>
            <a:r>
              <a:rPr lang="en-US" sz="1800" dirty="0"/>
              <a:t>. She summed up her philosophy and mission:</a:t>
            </a:r>
          </a:p>
          <a:p>
            <a:pPr algn="l"/>
            <a:r>
              <a:rPr lang="en-US" sz="1800" dirty="0"/>
              <a:t>We are a very eclectic bunch with some ex-military people and some ex-entrepreneurs. We are brought together with a certain amount of </a:t>
            </a:r>
            <a:r>
              <a:rPr lang="en-US" sz="1800" b="1" dirty="0"/>
              <a:t>missionary zeal</a:t>
            </a:r>
            <a:r>
              <a:rPr lang="en-US" sz="1800" dirty="0"/>
              <a:t> which I think you have to have in this business. It demands so much of you all the time that you really have to believe in what you are doing. I think for us that </a:t>
            </a:r>
            <a:r>
              <a:rPr lang="en-US" sz="1800" b="1" dirty="0"/>
              <a:t>missionary zeal</a:t>
            </a:r>
            <a:r>
              <a:rPr lang="en-US" sz="1800" dirty="0"/>
              <a:t> has three parts – first, that these projects are </a:t>
            </a:r>
            <a:r>
              <a:rPr lang="en-US" sz="1800" b="1" dirty="0"/>
              <a:t>good for the country</a:t>
            </a:r>
            <a:r>
              <a:rPr lang="en-US" sz="1800" dirty="0"/>
              <a:t>. They get the economy moving by bringing in power and they bring in investment. Second, these plants are environmentally safe and without equal when you consider other options of coal or nuclear power. Third, </a:t>
            </a:r>
            <a:r>
              <a:rPr lang="en-US" sz="1800" b="1" dirty="0"/>
              <a:t>we are brining a market mentality and spreading the privatization gospel in countries that desperately need this kind of thinking.</a:t>
            </a:r>
            <a:r>
              <a:rPr lang="en-US" sz="1800" dirty="0"/>
              <a:t> We are in the business of doing deals. This deal mentality is central to what we do. It’s never a question of finding deals but of finding the kind of deals we like to do. We like to be pioneers.</a:t>
            </a:r>
          </a:p>
          <a:p>
            <a:pPr algn="l"/>
            <a:endParaRPr lang="en-US" sz="1800" dirty="0"/>
          </a:p>
          <a:p>
            <a:pPr algn="l"/>
            <a:endParaRPr lang="en-US" sz="1800" dirty="0"/>
          </a:p>
          <a:p>
            <a:pPr algn="l"/>
            <a:endParaRPr lang="en-US" sz="1800" dirty="0"/>
          </a:p>
        </p:txBody>
      </p:sp>
      <p:pic>
        <p:nvPicPr>
          <p:cNvPr id="5" name="Picture 4">
            <a:extLst>
              <a:ext uri="{FF2B5EF4-FFF2-40B4-BE49-F238E27FC236}">
                <a16:creationId xmlns:a16="http://schemas.microsoft.com/office/drawing/2014/main" id="{F7B5DF95-EE6A-C80B-146E-C01E5CCA59B9}"/>
              </a:ext>
            </a:extLst>
          </p:cNvPr>
          <p:cNvPicPr>
            <a:picLocks noChangeAspect="1"/>
          </p:cNvPicPr>
          <p:nvPr/>
        </p:nvPicPr>
        <p:blipFill>
          <a:blip r:embed="rId2"/>
          <a:stretch>
            <a:fillRect/>
          </a:stretch>
        </p:blipFill>
        <p:spPr>
          <a:xfrm>
            <a:off x="7810500" y="2066396"/>
            <a:ext cx="4125872" cy="2725208"/>
          </a:xfrm>
          <a:prstGeom prst="rect">
            <a:avLst/>
          </a:prstGeom>
        </p:spPr>
      </p:pic>
    </p:spTree>
    <p:extLst>
      <p:ext uri="{BB962C8B-B14F-4D97-AF65-F5344CB8AC3E}">
        <p14:creationId xmlns:p14="http://schemas.microsoft.com/office/powerpoint/2010/main" val="2186554738"/>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07872-4C05-F5C0-8550-9AE966C56141}"/>
              </a:ext>
            </a:extLst>
          </p:cNvPr>
          <p:cNvSpPr>
            <a:spLocks noGrp="1"/>
          </p:cNvSpPr>
          <p:nvPr>
            <p:ph type="title"/>
          </p:nvPr>
        </p:nvSpPr>
        <p:spPr/>
        <p:txBody>
          <a:bodyPr/>
          <a:lstStyle/>
          <a:p>
            <a:r>
              <a:rPr lang="en-US" dirty="0"/>
              <a:t>Including Externalities</a:t>
            </a:r>
          </a:p>
        </p:txBody>
      </p:sp>
      <p:sp>
        <p:nvSpPr>
          <p:cNvPr id="3" name="Content Placeholder 2">
            <a:extLst>
              <a:ext uri="{FF2B5EF4-FFF2-40B4-BE49-F238E27FC236}">
                <a16:creationId xmlns:a16="http://schemas.microsoft.com/office/drawing/2014/main" id="{FDFDF1F0-7B76-8FDB-36E5-CEE073573108}"/>
              </a:ext>
            </a:extLst>
          </p:cNvPr>
          <p:cNvSpPr>
            <a:spLocks noGrp="1"/>
          </p:cNvSpPr>
          <p:nvPr>
            <p:ph idx="1"/>
          </p:nvPr>
        </p:nvSpPr>
        <p:spPr/>
        <p:txBody>
          <a:bodyPr/>
          <a:lstStyle/>
          <a:p>
            <a:r>
              <a:rPr lang="en-US" dirty="0"/>
              <a:t>Variable Cost can (should) include cost/MWH of greenhouse gasses</a:t>
            </a:r>
          </a:p>
          <a:p>
            <a:r>
              <a:rPr lang="en-US" dirty="0"/>
              <a:t>For CO2 easy to compute</a:t>
            </a:r>
          </a:p>
          <a:p>
            <a:pPr lvl="1"/>
            <a:r>
              <a:rPr lang="en-US" dirty="0"/>
              <a:t>Tons CO2/MWH</a:t>
            </a:r>
          </a:p>
          <a:p>
            <a:pPr lvl="1"/>
            <a:r>
              <a:rPr lang="en-US" dirty="0"/>
              <a:t>Cost/Ton</a:t>
            </a:r>
          </a:p>
          <a:p>
            <a:pPr lvl="1"/>
            <a:r>
              <a:rPr lang="en-US" dirty="0"/>
              <a:t>Cost per MWH</a:t>
            </a:r>
          </a:p>
          <a:p>
            <a:pPr lvl="1"/>
            <a:r>
              <a:rPr lang="en-US" dirty="0"/>
              <a:t>Find on Internet</a:t>
            </a:r>
          </a:p>
          <a:p>
            <a:r>
              <a:rPr lang="en-US" dirty="0"/>
              <a:t>For natural gas should include the cost of leakage</a:t>
            </a:r>
          </a:p>
          <a:p>
            <a:r>
              <a:rPr lang="en-US" dirty="0"/>
              <a:t>Could be other externalities</a:t>
            </a:r>
          </a:p>
          <a:p>
            <a:pPr lvl="1"/>
            <a:r>
              <a:rPr lang="en-US" dirty="0"/>
              <a:t>Cost of Accidents</a:t>
            </a:r>
          </a:p>
          <a:p>
            <a:pPr lvl="1"/>
            <a:r>
              <a:rPr lang="en-US" dirty="0"/>
              <a:t>Effects on Employment</a:t>
            </a:r>
          </a:p>
        </p:txBody>
      </p:sp>
      <p:sp>
        <p:nvSpPr>
          <p:cNvPr id="4" name="Slide Number Placeholder 3">
            <a:extLst>
              <a:ext uri="{FF2B5EF4-FFF2-40B4-BE49-F238E27FC236}">
                <a16:creationId xmlns:a16="http://schemas.microsoft.com/office/drawing/2014/main" id="{95F69C68-D7F8-7B20-AE98-AC3AB725114B}"/>
              </a:ext>
            </a:extLst>
          </p:cNvPr>
          <p:cNvSpPr>
            <a:spLocks noGrp="1"/>
          </p:cNvSpPr>
          <p:nvPr>
            <p:ph type="sldNum" sz="quarter" idx="12"/>
          </p:nvPr>
        </p:nvSpPr>
        <p:spPr/>
        <p:txBody>
          <a:bodyPr/>
          <a:lstStyle/>
          <a:p>
            <a:fld id="{EB241CD2-1E45-42A3-B213-66A034DF9A3B}" type="slidenum">
              <a:rPr lang="en-GB" smtClean="0"/>
              <a:t>275</a:t>
            </a:fld>
            <a:endParaRPr lang="en-GB" dirty="0"/>
          </a:p>
        </p:txBody>
      </p:sp>
      <p:pic>
        <p:nvPicPr>
          <p:cNvPr id="5" name="Picture 4">
            <a:extLst>
              <a:ext uri="{FF2B5EF4-FFF2-40B4-BE49-F238E27FC236}">
                <a16:creationId xmlns:a16="http://schemas.microsoft.com/office/drawing/2014/main" id="{0C2C476E-814F-F7E8-777A-F2B4A84D51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450" y="2120900"/>
            <a:ext cx="2743835" cy="2627518"/>
          </a:xfrm>
          <a:prstGeom prst="rect">
            <a:avLst/>
          </a:prstGeom>
        </p:spPr>
      </p:pic>
    </p:spTree>
    <p:extLst>
      <p:ext uri="{BB962C8B-B14F-4D97-AF65-F5344CB8AC3E}">
        <p14:creationId xmlns:p14="http://schemas.microsoft.com/office/powerpoint/2010/main" val="1784442598"/>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2235-DF5A-6897-92A5-CBAE33E2AAE6}"/>
              </a:ext>
            </a:extLst>
          </p:cNvPr>
          <p:cNvSpPr>
            <a:spLocks noGrp="1"/>
          </p:cNvSpPr>
          <p:nvPr>
            <p:ph type="ctrTitle"/>
          </p:nvPr>
        </p:nvSpPr>
        <p:spPr>
          <a:xfrm>
            <a:off x="680411" y="2221992"/>
            <a:ext cx="7146853" cy="1892808"/>
          </a:xfrm>
        </p:spPr>
        <p:txBody>
          <a:bodyPr/>
          <a:lstStyle/>
          <a:p>
            <a:r>
              <a:rPr lang="en-US" dirty="0"/>
              <a:t>Part 3</a:t>
            </a:r>
            <a:br>
              <a:rPr lang="en-US" dirty="0"/>
            </a:br>
            <a:r>
              <a:rPr lang="en-US" dirty="0"/>
              <a:t>Provisions Other Than Price in Contracts</a:t>
            </a:r>
          </a:p>
        </p:txBody>
      </p:sp>
    </p:spTree>
    <p:extLst>
      <p:ext uri="{BB962C8B-B14F-4D97-AF65-F5344CB8AC3E}">
        <p14:creationId xmlns:p14="http://schemas.microsoft.com/office/powerpoint/2010/main" val="2646459981"/>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1A5B0-98C9-8D75-4938-D4F583FBE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2CB391-3813-2540-CBD9-4D9A5A8FF320}"/>
              </a:ext>
            </a:extLst>
          </p:cNvPr>
          <p:cNvSpPr>
            <a:spLocks noGrp="1"/>
          </p:cNvSpPr>
          <p:nvPr>
            <p:ph type="title"/>
          </p:nvPr>
        </p:nvSpPr>
        <p:spPr/>
        <p:txBody>
          <a:bodyPr anchor="b">
            <a:normAutofit/>
          </a:bodyPr>
          <a:lstStyle/>
          <a:p>
            <a:r>
              <a:rPr lang="en-US" dirty="0"/>
              <a:t>Same General Point about Cost of Capital and Incentives</a:t>
            </a:r>
          </a:p>
        </p:txBody>
      </p:sp>
      <p:sp>
        <p:nvSpPr>
          <p:cNvPr id="3" name="Content Placeholder 2">
            <a:extLst>
              <a:ext uri="{FF2B5EF4-FFF2-40B4-BE49-F238E27FC236}">
                <a16:creationId xmlns:a16="http://schemas.microsoft.com/office/drawing/2014/main" id="{2015B0A6-5D56-4FF8-8DAE-50E0A614A56C}"/>
              </a:ext>
            </a:extLst>
          </p:cNvPr>
          <p:cNvSpPr>
            <a:spLocks noGrp="1"/>
          </p:cNvSpPr>
          <p:nvPr>
            <p:ph idx="1"/>
          </p:nvPr>
        </p:nvSpPr>
        <p:spPr/>
        <p:txBody>
          <a:bodyPr>
            <a:normAutofit/>
          </a:bodyPr>
          <a:lstStyle/>
          <a:p>
            <a:pPr marL="0" indent="0" algn="ctr">
              <a:buNone/>
            </a:pPr>
            <a:r>
              <a:rPr lang="en-US" sz="3200" dirty="0"/>
              <a:t>Central Point:</a:t>
            </a:r>
          </a:p>
          <a:p>
            <a:pPr marL="0" indent="0" algn="ctr">
              <a:buNone/>
            </a:pPr>
            <a:r>
              <a:rPr lang="en-US" sz="3200" dirty="0"/>
              <a:t>Tradeoff between:</a:t>
            </a:r>
          </a:p>
          <a:p>
            <a:pPr marL="0" indent="0" algn="ctr">
              <a:buNone/>
            </a:pPr>
            <a:r>
              <a:rPr lang="en-US" sz="3200" b="1" dirty="0"/>
              <a:t>Cost of imposing risk with cost of capital increase</a:t>
            </a:r>
          </a:p>
          <a:p>
            <a:pPr marL="0" indent="0" algn="ctr">
              <a:buNone/>
            </a:pPr>
            <a:r>
              <a:rPr lang="en-US" sz="3200" dirty="0"/>
              <a:t>And</a:t>
            </a:r>
          </a:p>
          <a:p>
            <a:pPr marL="0" indent="0" algn="ctr">
              <a:buNone/>
            </a:pPr>
            <a:r>
              <a:rPr lang="en-US" sz="3200" b="1" dirty="0"/>
              <a:t>Incentives to construct and operate efficiently</a:t>
            </a:r>
          </a:p>
          <a:p>
            <a:pPr marL="0" indent="0" algn="ctr">
              <a:buNone/>
            </a:pPr>
            <a:endParaRPr lang="en-US" sz="3200" dirty="0"/>
          </a:p>
        </p:txBody>
      </p:sp>
      <p:sp>
        <p:nvSpPr>
          <p:cNvPr id="4" name="Slide Number Placeholder 3">
            <a:extLst>
              <a:ext uri="{FF2B5EF4-FFF2-40B4-BE49-F238E27FC236}">
                <a16:creationId xmlns:a16="http://schemas.microsoft.com/office/drawing/2014/main" id="{272C1D04-F221-1403-68C5-1CD48B51379B}"/>
              </a:ext>
            </a:extLst>
          </p:cNvPr>
          <p:cNvSpPr>
            <a:spLocks noGrp="1"/>
          </p:cNvSpPr>
          <p:nvPr>
            <p:ph type="sldNum" sz="quarter" idx="12"/>
          </p:nvPr>
        </p:nvSpPr>
        <p:spPr/>
        <p:txBody>
          <a:bodyPr anchor="ctr">
            <a:normAutofit/>
          </a:bodyPr>
          <a:lstStyle/>
          <a:p>
            <a:pPr>
              <a:spcAft>
                <a:spcPts val="600"/>
              </a:spcAft>
            </a:pPr>
            <a:fld id="{EB241CD2-1E45-42A3-B213-66A034DF9A3B}" type="slidenum">
              <a:rPr lang="en-GB" smtClean="0"/>
              <a:pPr>
                <a:spcAft>
                  <a:spcPts val="600"/>
                </a:spcAft>
              </a:pPr>
              <a:t>277</a:t>
            </a:fld>
            <a:endParaRPr lang="en-GB"/>
          </a:p>
        </p:txBody>
      </p:sp>
      <p:pic>
        <p:nvPicPr>
          <p:cNvPr id="6" name="Picture 5" descr="A pie chart illustrating various incentives for enhancing efficiency.&#10;&#10;AI-generated content may be incorrect.">
            <a:extLst>
              <a:ext uri="{FF2B5EF4-FFF2-40B4-BE49-F238E27FC236}">
                <a16:creationId xmlns:a16="http://schemas.microsoft.com/office/drawing/2014/main" id="{D85333F9-0348-8352-55EB-AF7D168507EC}"/>
              </a:ext>
            </a:extLst>
          </p:cNvPr>
          <p:cNvPicPr>
            <a:picLocks noChangeAspect="1"/>
          </p:cNvPicPr>
          <p:nvPr/>
        </p:nvPicPr>
        <p:blipFill>
          <a:blip r:embed="rId2"/>
          <a:stretch>
            <a:fillRect/>
          </a:stretch>
        </p:blipFill>
        <p:spPr>
          <a:xfrm>
            <a:off x="8945078" y="4549967"/>
            <a:ext cx="2286117" cy="1549480"/>
          </a:xfrm>
          <a:prstGeom prst="rect">
            <a:avLst/>
          </a:prstGeom>
        </p:spPr>
      </p:pic>
      <p:pic>
        <p:nvPicPr>
          <p:cNvPr id="8" name="Picture 7" descr="The diagram depicts a pie chart with three colored segments representing different types of capital costs: green for equity, yellow for preferred stock, and red for debt.&#10;&#10;AI-generated content may be incorrect.">
            <a:extLst>
              <a:ext uri="{FF2B5EF4-FFF2-40B4-BE49-F238E27FC236}">
                <a16:creationId xmlns:a16="http://schemas.microsoft.com/office/drawing/2014/main" id="{72583D58-E1E4-E927-934A-D8F97783B193}"/>
              </a:ext>
            </a:extLst>
          </p:cNvPr>
          <p:cNvPicPr>
            <a:picLocks noChangeAspect="1"/>
          </p:cNvPicPr>
          <p:nvPr/>
        </p:nvPicPr>
        <p:blipFill>
          <a:blip r:embed="rId3"/>
          <a:stretch>
            <a:fillRect/>
          </a:stretch>
        </p:blipFill>
        <p:spPr>
          <a:xfrm>
            <a:off x="6445643" y="4549967"/>
            <a:ext cx="2235315" cy="1562180"/>
          </a:xfrm>
          <a:prstGeom prst="rect">
            <a:avLst/>
          </a:prstGeom>
        </p:spPr>
      </p:pic>
      <p:pic>
        <p:nvPicPr>
          <p:cNvPr id="10" name="Picture 9" descr="The image displays a pie chart with a green segment indicating positive incentives for efficiency.&#10;&#10;AI-generated content may be incorrect.">
            <a:extLst>
              <a:ext uri="{FF2B5EF4-FFF2-40B4-BE49-F238E27FC236}">
                <a16:creationId xmlns:a16="http://schemas.microsoft.com/office/drawing/2014/main" id="{FC76BA32-F9CA-AB35-C5F2-C36DA84B6CD4}"/>
              </a:ext>
            </a:extLst>
          </p:cNvPr>
          <p:cNvPicPr>
            <a:picLocks noChangeAspect="1"/>
          </p:cNvPicPr>
          <p:nvPr/>
        </p:nvPicPr>
        <p:blipFill>
          <a:blip r:embed="rId4"/>
          <a:stretch>
            <a:fillRect/>
          </a:stretch>
        </p:blipFill>
        <p:spPr>
          <a:xfrm>
            <a:off x="2962918" y="4626171"/>
            <a:ext cx="2095608" cy="1485976"/>
          </a:xfrm>
          <a:prstGeom prst="rect">
            <a:avLst/>
          </a:prstGeom>
        </p:spPr>
      </p:pic>
      <p:pic>
        <p:nvPicPr>
          <p:cNvPr id="12" name="Picture 11" descr="The image displays a pie chart illustrating the distribution of various cost components contributing to the total cost of capital.&#10;&#10;AI-generated content may be incorrect.">
            <a:extLst>
              <a:ext uri="{FF2B5EF4-FFF2-40B4-BE49-F238E27FC236}">
                <a16:creationId xmlns:a16="http://schemas.microsoft.com/office/drawing/2014/main" id="{35E9D56F-5DDA-34F4-8F1F-82E96F3CFB30}"/>
              </a:ext>
            </a:extLst>
          </p:cNvPr>
          <p:cNvPicPr>
            <a:picLocks noChangeAspect="1"/>
          </p:cNvPicPr>
          <p:nvPr/>
        </p:nvPicPr>
        <p:blipFill>
          <a:blip r:embed="rId5"/>
          <a:stretch>
            <a:fillRect/>
          </a:stretch>
        </p:blipFill>
        <p:spPr>
          <a:xfrm>
            <a:off x="697148" y="4537267"/>
            <a:ext cx="2125071" cy="1562180"/>
          </a:xfrm>
          <a:prstGeom prst="rect">
            <a:avLst/>
          </a:prstGeom>
        </p:spPr>
      </p:pic>
      <p:sp>
        <p:nvSpPr>
          <p:cNvPr id="14" name="TextBox 13">
            <a:extLst>
              <a:ext uri="{FF2B5EF4-FFF2-40B4-BE49-F238E27FC236}">
                <a16:creationId xmlns:a16="http://schemas.microsoft.com/office/drawing/2014/main" id="{826A2D84-FF54-DDD1-7466-B3D98089FD17}"/>
              </a:ext>
            </a:extLst>
          </p:cNvPr>
          <p:cNvSpPr txBox="1"/>
          <p:nvPr/>
        </p:nvSpPr>
        <p:spPr>
          <a:xfrm>
            <a:off x="1655936" y="4169056"/>
            <a:ext cx="2914061" cy="380911"/>
          </a:xfrm>
          <a:prstGeom prst="rect">
            <a:avLst/>
          </a:prstGeom>
          <a:solidFill>
            <a:schemeClr val="bg1">
              <a:lumMod val="75000"/>
            </a:schemeClr>
          </a:solidFill>
        </p:spPr>
        <p:txBody>
          <a:bodyPr wrap="square" rtlCol="0">
            <a:spAutoFit/>
          </a:bodyPr>
          <a:lstStyle/>
          <a:p>
            <a:r>
              <a:rPr lang="en-US" dirty="0"/>
              <a:t>Contract with Low Penalties</a:t>
            </a:r>
          </a:p>
        </p:txBody>
      </p:sp>
      <p:sp>
        <p:nvSpPr>
          <p:cNvPr id="16" name="TextBox 15">
            <a:extLst>
              <a:ext uri="{FF2B5EF4-FFF2-40B4-BE49-F238E27FC236}">
                <a16:creationId xmlns:a16="http://schemas.microsoft.com/office/drawing/2014/main" id="{BEB8A890-2FE8-8087-326B-75E4AEB5E94D}"/>
              </a:ext>
            </a:extLst>
          </p:cNvPr>
          <p:cNvSpPr txBox="1"/>
          <p:nvPr/>
        </p:nvSpPr>
        <p:spPr>
          <a:xfrm>
            <a:off x="7351886" y="4150143"/>
            <a:ext cx="2914061" cy="380911"/>
          </a:xfrm>
          <a:prstGeom prst="rect">
            <a:avLst/>
          </a:prstGeom>
          <a:solidFill>
            <a:schemeClr val="bg1">
              <a:lumMod val="75000"/>
            </a:schemeClr>
          </a:solidFill>
        </p:spPr>
        <p:txBody>
          <a:bodyPr wrap="square" rtlCol="0">
            <a:spAutoFit/>
          </a:bodyPr>
          <a:lstStyle/>
          <a:p>
            <a:r>
              <a:rPr lang="en-US" dirty="0"/>
              <a:t>Contract with High Penalties</a:t>
            </a:r>
          </a:p>
        </p:txBody>
      </p:sp>
    </p:spTree>
    <p:extLst>
      <p:ext uri="{BB962C8B-B14F-4D97-AF65-F5344CB8AC3E}">
        <p14:creationId xmlns:p14="http://schemas.microsoft.com/office/powerpoint/2010/main" val="70658838"/>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0AAC7-1C27-F0EE-5ACA-867F5C8C0A07}"/>
              </a:ext>
            </a:extLst>
          </p:cNvPr>
          <p:cNvSpPr>
            <a:spLocks noGrp="1"/>
          </p:cNvSpPr>
          <p:nvPr>
            <p:ph type="title"/>
          </p:nvPr>
        </p:nvSpPr>
        <p:spPr/>
        <p:txBody>
          <a:bodyPr/>
          <a:lstStyle/>
          <a:p>
            <a:r>
              <a:rPr lang="en-US" dirty="0"/>
              <a:t>Numbers in Project Contracts other than Price</a:t>
            </a:r>
          </a:p>
        </p:txBody>
      </p:sp>
      <p:sp>
        <p:nvSpPr>
          <p:cNvPr id="3" name="Content Placeholder 2">
            <a:extLst>
              <a:ext uri="{FF2B5EF4-FFF2-40B4-BE49-F238E27FC236}">
                <a16:creationId xmlns:a16="http://schemas.microsoft.com/office/drawing/2014/main" id="{1581E4DE-716F-A7CE-C8DF-4EC96C87A3DF}"/>
              </a:ext>
            </a:extLst>
          </p:cNvPr>
          <p:cNvSpPr>
            <a:spLocks noGrp="1"/>
          </p:cNvSpPr>
          <p:nvPr>
            <p:ph idx="1"/>
          </p:nvPr>
        </p:nvSpPr>
        <p:spPr/>
        <p:txBody>
          <a:bodyPr/>
          <a:lstStyle/>
          <a:p>
            <a:r>
              <a:rPr lang="en-US" dirty="0"/>
              <a:t>Target Date</a:t>
            </a:r>
          </a:p>
          <a:p>
            <a:r>
              <a:rPr lang="en-US" dirty="0"/>
              <a:t>Liquidated damage for Delay</a:t>
            </a:r>
          </a:p>
          <a:p>
            <a:r>
              <a:rPr lang="en-US" dirty="0"/>
              <a:t>Target Availability</a:t>
            </a:r>
          </a:p>
          <a:p>
            <a:r>
              <a:rPr lang="en-US" dirty="0"/>
              <a:t>Liquidated Damage or Other Penalties for Unavailability</a:t>
            </a:r>
          </a:p>
          <a:p>
            <a:r>
              <a:rPr lang="en-US" dirty="0"/>
              <a:t>Target Performance Ratio</a:t>
            </a:r>
          </a:p>
          <a:p>
            <a:r>
              <a:rPr lang="en-US" dirty="0"/>
              <a:t>Target Heat Rate</a:t>
            </a:r>
          </a:p>
          <a:p>
            <a:r>
              <a:rPr lang="en-US" dirty="0"/>
              <a:t>Performance Penalty in Supply Contracts</a:t>
            </a:r>
          </a:p>
          <a:p>
            <a:r>
              <a:rPr lang="en-US" dirty="0"/>
              <a:t>Warranty Period</a:t>
            </a:r>
          </a:p>
          <a:p>
            <a:endParaRPr lang="en-US" dirty="0"/>
          </a:p>
        </p:txBody>
      </p:sp>
      <p:sp>
        <p:nvSpPr>
          <p:cNvPr id="4" name="Slide Number Placeholder 3">
            <a:extLst>
              <a:ext uri="{FF2B5EF4-FFF2-40B4-BE49-F238E27FC236}">
                <a16:creationId xmlns:a16="http://schemas.microsoft.com/office/drawing/2014/main" id="{35DBE007-1143-E078-E2DB-CEC19F1DB024}"/>
              </a:ext>
            </a:extLst>
          </p:cNvPr>
          <p:cNvSpPr>
            <a:spLocks noGrp="1"/>
          </p:cNvSpPr>
          <p:nvPr>
            <p:ph type="sldNum" sz="quarter" idx="12"/>
          </p:nvPr>
        </p:nvSpPr>
        <p:spPr/>
        <p:txBody>
          <a:bodyPr/>
          <a:lstStyle/>
          <a:p>
            <a:fld id="{EB241CD2-1E45-42A3-B213-66A034DF9A3B}" type="slidenum">
              <a:rPr lang="en-GB" smtClean="0"/>
              <a:t>278</a:t>
            </a:fld>
            <a:endParaRPr lang="en-GB" dirty="0"/>
          </a:p>
        </p:txBody>
      </p:sp>
    </p:spTree>
    <p:extLst>
      <p:ext uri="{BB962C8B-B14F-4D97-AF65-F5344CB8AC3E}">
        <p14:creationId xmlns:p14="http://schemas.microsoft.com/office/powerpoint/2010/main" val="2664664227"/>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B86B-E7CC-186B-E26F-D85467D94737}"/>
              </a:ext>
            </a:extLst>
          </p:cNvPr>
          <p:cNvSpPr>
            <a:spLocks noGrp="1"/>
          </p:cNvSpPr>
          <p:nvPr>
            <p:ph type="title"/>
          </p:nvPr>
        </p:nvSpPr>
        <p:spPr/>
        <p:txBody>
          <a:bodyPr/>
          <a:lstStyle/>
          <a:p>
            <a:r>
              <a:rPr lang="en-US" dirty="0"/>
              <a:t>Introduction to Non-Price Provisions of  Contracts</a:t>
            </a:r>
          </a:p>
        </p:txBody>
      </p:sp>
      <p:sp>
        <p:nvSpPr>
          <p:cNvPr id="3" name="Content Placeholder 2">
            <a:extLst>
              <a:ext uri="{FF2B5EF4-FFF2-40B4-BE49-F238E27FC236}">
                <a16:creationId xmlns:a16="http://schemas.microsoft.com/office/drawing/2014/main" id="{718A368F-DA29-B0F7-2FB3-A4DE823AB0BC}"/>
              </a:ext>
            </a:extLst>
          </p:cNvPr>
          <p:cNvSpPr>
            <a:spLocks noGrp="1"/>
          </p:cNvSpPr>
          <p:nvPr>
            <p:ph idx="1"/>
          </p:nvPr>
        </p:nvSpPr>
        <p:spPr/>
        <p:txBody>
          <a:bodyPr>
            <a:normAutofit/>
          </a:bodyPr>
          <a:lstStyle/>
          <a:p>
            <a:pPr algn="l"/>
            <a:r>
              <a:rPr lang="en-JM" dirty="0"/>
              <a:t>Contracts in a project finance transaction contain a number of targets, penalties (called liquidated damages) and bonuses that guide how the project should perform. If the targets are not set correctly and/or the penalties or bonuses are not set according to costs incurred by society, the benefits of project finance can diminish.</a:t>
            </a:r>
          </a:p>
          <a:p>
            <a:pPr algn="l"/>
            <a:r>
              <a:rPr lang="en-JM" dirty="0"/>
              <a:t>This part addresses provisions in contracts other than the setting of price. </a:t>
            </a:r>
          </a:p>
          <a:p>
            <a:pPr algn="l"/>
            <a:r>
              <a:rPr lang="en-JM" dirty="0"/>
              <a:t>Issues include:</a:t>
            </a:r>
          </a:p>
          <a:p>
            <a:pPr lvl="1" algn="l"/>
            <a:r>
              <a:rPr lang="en-JM" dirty="0"/>
              <a:t>Whether details of the contract provisions that establish targets make sense; </a:t>
            </a:r>
          </a:p>
          <a:p>
            <a:pPr lvl="1" algn="l"/>
            <a:r>
              <a:rPr lang="en-JM" dirty="0"/>
              <a:t>Whether penalties and bonuses are set to appropriate levels; </a:t>
            </a:r>
          </a:p>
          <a:p>
            <a:pPr lvl="1" algn="l"/>
            <a:r>
              <a:rPr lang="en-JM" dirty="0"/>
              <a:t>Whether tests of performance and the related compensation are adequate; </a:t>
            </a:r>
          </a:p>
          <a:p>
            <a:pPr lvl="1" algn="l"/>
            <a:r>
              <a:rPr lang="en-JM" dirty="0"/>
              <a:t>Whether parties to the contract can live up to obligations (and not go bankrupt). </a:t>
            </a:r>
          </a:p>
        </p:txBody>
      </p:sp>
      <p:sp>
        <p:nvSpPr>
          <p:cNvPr id="4" name="Slide Number Placeholder 3">
            <a:extLst>
              <a:ext uri="{FF2B5EF4-FFF2-40B4-BE49-F238E27FC236}">
                <a16:creationId xmlns:a16="http://schemas.microsoft.com/office/drawing/2014/main" id="{4B50DAE2-EBA7-8490-8CBB-23337450393D}"/>
              </a:ext>
            </a:extLst>
          </p:cNvPr>
          <p:cNvSpPr>
            <a:spLocks noGrp="1"/>
          </p:cNvSpPr>
          <p:nvPr>
            <p:ph type="sldNum" sz="quarter" idx="12"/>
          </p:nvPr>
        </p:nvSpPr>
        <p:spPr/>
        <p:txBody>
          <a:bodyPr/>
          <a:lstStyle/>
          <a:p>
            <a:fld id="{EB241CD2-1E45-42A3-B213-66A034DF9A3B}" type="slidenum">
              <a:rPr lang="en-GB" smtClean="0"/>
              <a:t>279</a:t>
            </a:fld>
            <a:endParaRPr lang="en-GB" dirty="0"/>
          </a:p>
        </p:txBody>
      </p:sp>
    </p:spTree>
    <p:extLst>
      <p:ext uri="{BB962C8B-B14F-4D97-AF65-F5344CB8AC3E}">
        <p14:creationId xmlns:p14="http://schemas.microsoft.com/office/powerpoint/2010/main" val="3951061169"/>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D761F-9D16-4309-07A8-FC2E88623B1B}"/>
              </a:ext>
            </a:extLst>
          </p:cNvPr>
          <p:cNvSpPr>
            <a:spLocks noGrp="1"/>
          </p:cNvSpPr>
          <p:nvPr>
            <p:ph type="title"/>
          </p:nvPr>
        </p:nvSpPr>
        <p:spPr/>
        <p:txBody>
          <a:bodyPr/>
          <a:lstStyle/>
          <a:p>
            <a:r>
              <a:rPr lang="en-US" dirty="0"/>
              <a:t>Objectives and Ideas</a:t>
            </a:r>
          </a:p>
        </p:txBody>
      </p:sp>
      <p:sp>
        <p:nvSpPr>
          <p:cNvPr id="3" name="Content Placeholder 2">
            <a:extLst>
              <a:ext uri="{FF2B5EF4-FFF2-40B4-BE49-F238E27FC236}">
                <a16:creationId xmlns:a16="http://schemas.microsoft.com/office/drawing/2014/main" id="{181A3A09-9ECF-11A8-0444-1D58E7DA1BC5}"/>
              </a:ext>
            </a:extLst>
          </p:cNvPr>
          <p:cNvSpPr>
            <a:spLocks noGrp="1"/>
          </p:cNvSpPr>
          <p:nvPr>
            <p:ph idx="1"/>
          </p:nvPr>
        </p:nvSpPr>
        <p:spPr/>
        <p:txBody>
          <a:bodyPr>
            <a:normAutofit/>
          </a:bodyPr>
          <a:lstStyle/>
          <a:p>
            <a:pPr algn="l"/>
            <a:r>
              <a:rPr lang="en-US" dirty="0"/>
              <a:t>Do not to work through every provision in a contract and/or to discuss particular contract language. </a:t>
            </a:r>
          </a:p>
          <a:p>
            <a:pPr algn="l"/>
            <a:r>
              <a:rPr lang="en-US" dirty="0"/>
              <a:t>Understand the theory of how different liquidated damage numbers can be derived; </a:t>
            </a:r>
          </a:p>
          <a:p>
            <a:pPr algn="l"/>
            <a:r>
              <a:rPr lang="en-US" dirty="0"/>
              <a:t>How targets in contracts should be established; </a:t>
            </a:r>
          </a:p>
          <a:p>
            <a:pPr algn="l"/>
            <a:r>
              <a:rPr lang="en-US" dirty="0"/>
              <a:t>How changes that occur after the contract is in place should be managed; </a:t>
            </a:r>
          </a:p>
          <a:p>
            <a:pPr algn="l"/>
            <a:r>
              <a:rPr lang="en-US" dirty="0"/>
              <a:t>How incentives for performance should be measured in contracts other than the price contract. </a:t>
            </a:r>
          </a:p>
        </p:txBody>
      </p:sp>
      <p:sp>
        <p:nvSpPr>
          <p:cNvPr id="4" name="Slide Number Placeholder 3">
            <a:extLst>
              <a:ext uri="{FF2B5EF4-FFF2-40B4-BE49-F238E27FC236}">
                <a16:creationId xmlns:a16="http://schemas.microsoft.com/office/drawing/2014/main" id="{03ABA3C2-A35E-171D-5531-EC807BF6E20E}"/>
              </a:ext>
            </a:extLst>
          </p:cNvPr>
          <p:cNvSpPr>
            <a:spLocks noGrp="1"/>
          </p:cNvSpPr>
          <p:nvPr>
            <p:ph type="sldNum" sz="quarter" idx="12"/>
          </p:nvPr>
        </p:nvSpPr>
        <p:spPr/>
        <p:txBody>
          <a:bodyPr/>
          <a:lstStyle/>
          <a:p>
            <a:fld id="{EB241CD2-1E45-42A3-B213-66A034DF9A3B}" type="slidenum">
              <a:rPr lang="en-GB" smtClean="0"/>
              <a:t>280</a:t>
            </a:fld>
            <a:endParaRPr lang="en-GB" dirty="0"/>
          </a:p>
        </p:txBody>
      </p:sp>
    </p:spTree>
    <p:extLst>
      <p:ext uri="{BB962C8B-B14F-4D97-AF65-F5344CB8AC3E}">
        <p14:creationId xmlns:p14="http://schemas.microsoft.com/office/powerpoint/2010/main" val="109872740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7A8A3-6754-4E5C-4D2C-69E1155BA3A4}"/>
              </a:ext>
            </a:extLst>
          </p:cNvPr>
          <p:cNvSpPr>
            <a:spLocks noGrp="1"/>
          </p:cNvSpPr>
          <p:nvPr>
            <p:ph type="ctrTitle"/>
          </p:nvPr>
        </p:nvSpPr>
        <p:spPr/>
        <p:txBody>
          <a:bodyPr/>
          <a:lstStyle/>
          <a:p>
            <a:r>
              <a:rPr lang="en-US" dirty="0"/>
              <a:t>Liquidated Damage for Delay</a:t>
            </a:r>
          </a:p>
        </p:txBody>
      </p:sp>
    </p:spTree>
    <p:extLst>
      <p:ext uri="{BB962C8B-B14F-4D97-AF65-F5344CB8AC3E}">
        <p14:creationId xmlns:p14="http://schemas.microsoft.com/office/powerpoint/2010/main" val="3804335965"/>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51C0B-6FB2-BE58-3885-65DA0E4A1728}"/>
              </a:ext>
            </a:extLst>
          </p:cNvPr>
          <p:cNvSpPr>
            <a:spLocks noGrp="1"/>
          </p:cNvSpPr>
          <p:nvPr>
            <p:ph type="title"/>
          </p:nvPr>
        </p:nvSpPr>
        <p:spPr/>
        <p:txBody>
          <a:bodyPr/>
          <a:lstStyle/>
          <a:p>
            <a:r>
              <a:rPr lang="en-US" dirty="0"/>
              <a:t>Liquidated Damage Theory and Targets</a:t>
            </a:r>
          </a:p>
        </p:txBody>
      </p:sp>
      <p:sp>
        <p:nvSpPr>
          <p:cNvPr id="3" name="Content Placeholder 2">
            <a:extLst>
              <a:ext uri="{FF2B5EF4-FFF2-40B4-BE49-F238E27FC236}">
                <a16:creationId xmlns:a16="http://schemas.microsoft.com/office/drawing/2014/main" id="{AAAC7E36-08BA-B783-642D-BECC3E98D9AB}"/>
              </a:ext>
            </a:extLst>
          </p:cNvPr>
          <p:cNvSpPr>
            <a:spLocks noGrp="1"/>
          </p:cNvSpPr>
          <p:nvPr>
            <p:ph idx="1"/>
          </p:nvPr>
        </p:nvSpPr>
        <p:spPr/>
        <p:txBody>
          <a:bodyPr/>
          <a:lstStyle/>
          <a:p>
            <a:pPr algn="l"/>
            <a:r>
              <a:rPr lang="en-JM" dirty="0"/>
              <a:t>Different kinds of provisions to provide incentives and resolve problems include:</a:t>
            </a:r>
          </a:p>
          <a:p>
            <a:pPr algn="l"/>
            <a:r>
              <a:rPr lang="en-JM" dirty="0"/>
              <a:t> (1) liquidated damages</a:t>
            </a:r>
          </a:p>
          <a:p>
            <a:pPr algn="l"/>
            <a:r>
              <a:rPr lang="en-JM" dirty="0"/>
              <a:t> (2) targets for timing availability and other items, </a:t>
            </a:r>
          </a:p>
          <a:p>
            <a:pPr algn="l"/>
            <a:r>
              <a:rPr lang="en-JM" dirty="0"/>
              <a:t>(3) targets for achieving efficiency different from liquidated damages, </a:t>
            </a:r>
          </a:p>
          <a:p>
            <a:pPr algn="l"/>
            <a:r>
              <a:rPr lang="en-JM" dirty="0"/>
              <a:t>(4) valuation formulas for performance targets in contracts with suppliers</a:t>
            </a:r>
          </a:p>
          <a:p>
            <a:pPr algn="l"/>
            <a:r>
              <a:rPr lang="en-JM" dirty="0"/>
              <a:t>(5) adjustments for change orders should be understood. </a:t>
            </a:r>
          </a:p>
          <a:p>
            <a:pPr algn="l"/>
            <a:endParaRPr lang="en-JM" dirty="0"/>
          </a:p>
          <a:p>
            <a:pPr algn="l"/>
            <a:r>
              <a:rPr lang="en-JM" dirty="0"/>
              <a:t>It is easy to get lost in the contract provisions without taking a step back and thinking about why the structure of provisions are different; the theory of how the numbers and dates in the contracts should be established and how problems can arise from inappropriate terms can cause problems. </a:t>
            </a:r>
            <a:endParaRPr lang="en-US" dirty="0"/>
          </a:p>
          <a:p>
            <a:pPr algn="l"/>
            <a:endParaRPr lang="en-US" dirty="0"/>
          </a:p>
        </p:txBody>
      </p:sp>
      <p:sp>
        <p:nvSpPr>
          <p:cNvPr id="4" name="Slide Number Placeholder 3">
            <a:extLst>
              <a:ext uri="{FF2B5EF4-FFF2-40B4-BE49-F238E27FC236}">
                <a16:creationId xmlns:a16="http://schemas.microsoft.com/office/drawing/2014/main" id="{9D9988F3-223E-23C8-574A-6E3DE7880B77}"/>
              </a:ext>
            </a:extLst>
          </p:cNvPr>
          <p:cNvSpPr>
            <a:spLocks noGrp="1"/>
          </p:cNvSpPr>
          <p:nvPr>
            <p:ph type="sldNum" sz="quarter" idx="12"/>
          </p:nvPr>
        </p:nvSpPr>
        <p:spPr/>
        <p:txBody>
          <a:bodyPr/>
          <a:lstStyle/>
          <a:p>
            <a:fld id="{EB241CD2-1E45-42A3-B213-66A034DF9A3B}" type="slidenum">
              <a:rPr lang="en-GB" smtClean="0"/>
              <a:t>282</a:t>
            </a:fld>
            <a:endParaRPr lang="en-GB" dirty="0"/>
          </a:p>
        </p:txBody>
      </p:sp>
    </p:spTree>
    <p:extLst>
      <p:ext uri="{BB962C8B-B14F-4D97-AF65-F5344CB8AC3E}">
        <p14:creationId xmlns:p14="http://schemas.microsoft.com/office/powerpoint/2010/main" val="353601355"/>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50941-D72A-B1A6-EF09-7FC5F502170D}"/>
              </a:ext>
            </a:extLst>
          </p:cNvPr>
          <p:cNvSpPr>
            <a:spLocks noGrp="1"/>
          </p:cNvSpPr>
          <p:nvPr>
            <p:ph type="title"/>
          </p:nvPr>
        </p:nvSpPr>
        <p:spPr/>
        <p:txBody>
          <a:bodyPr/>
          <a:lstStyle/>
          <a:p>
            <a:r>
              <a:rPr lang="en-US" dirty="0"/>
              <a:t>Legal Rule for Liquidated Damage</a:t>
            </a:r>
          </a:p>
        </p:txBody>
      </p:sp>
      <p:sp>
        <p:nvSpPr>
          <p:cNvPr id="3" name="Content Placeholder 2">
            <a:extLst>
              <a:ext uri="{FF2B5EF4-FFF2-40B4-BE49-F238E27FC236}">
                <a16:creationId xmlns:a16="http://schemas.microsoft.com/office/drawing/2014/main" id="{4B227EF3-2B82-F1B7-1C14-A1A6999ABE5C}"/>
              </a:ext>
            </a:extLst>
          </p:cNvPr>
          <p:cNvSpPr>
            <a:spLocks noGrp="1"/>
          </p:cNvSpPr>
          <p:nvPr>
            <p:ph idx="1"/>
          </p:nvPr>
        </p:nvSpPr>
        <p:spPr>
          <a:xfrm>
            <a:off x="424689" y="1337310"/>
            <a:ext cx="4421632" cy="3794760"/>
          </a:xfrm>
        </p:spPr>
        <p:txBody>
          <a:bodyPr/>
          <a:lstStyle/>
          <a:p>
            <a:pPr algn="l"/>
            <a:r>
              <a:rPr lang="en-US" dirty="0"/>
              <a:t>Seller agrees that liquidated damages represent are </a:t>
            </a:r>
            <a:r>
              <a:rPr lang="en-US" b="1" dirty="0"/>
              <a:t>genuine</a:t>
            </a:r>
            <a:r>
              <a:rPr lang="en-US" dirty="0"/>
              <a:t> pre-estimate of damage the off-taker would experience as a result of failure to achieve the commercial operations date.</a:t>
            </a:r>
          </a:p>
          <a:p>
            <a:pPr algn="l"/>
            <a:r>
              <a:rPr lang="en-US" dirty="0"/>
              <a:t>Why does this make sense</a:t>
            </a:r>
          </a:p>
          <a:p>
            <a:pPr algn="l"/>
            <a:r>
              <a:rPr lang="en-US" dirty="0"/>
              <a:t>How can the damages be computed</a:t>
            </a:r>
          </a:p>
          <a:p>
            <a:pPr algn="l"/>
            <a:r>
              <a:rPr lang="en-US" dirty="0"/>
              <a:t>How is the target commercial operation computed</a:t>
            </a:r>
          </a:p>
        </p:txBody>
      </p:sp>
      <p:sp>
        <p:nvSpPr>
          <p:cNvPr id="4" name="Slide Number Placeholder 3">
            <a:extLst>
              <a:ext uri="{FF2B5EF4-FFF2-40B4-BE49-F238E27FC236}">
                <a16:creationId xmlns:a16="http://schemas.microsoft.com/office/drawing/2014/main" id="{659F53A9-09F3-C617-242D-CF3C3910527A}"/>
              </a:ext>
            </a:extLst>
          </p:cNvPr>
          <p:cNvSpPr>
            <a:spLocks noGrp="1"/>
          </p:cNvSpPr>
          <p:nvPr>
            <p:ph type="sldNum" sz="quarter" idx="12"/>
          </p:nvPr>
        </p:nvSpPr>
        <p:spPr/>
        <p:txBody>
          <a:bodyPr/>
          <a:lstStyle/>
          <a:p>
            <a:fld id="{EB241CD2-1E45-42A3-B213-66A034DF9A3B}" type="slidenum">
              <a:rPr lang="en-GB" smtClean="0"/>
              <a:t>283</a:t>
            </a:fld>
            <a:endParaRPr lang="en-GB" dirty="0"/>
          </a:p>
        </p:txBody>
      </p:sp>
      <p:pic>
        <p:nvPicPr>
          <p:cNvPr id="5" name="Content Placeholder 3">
            <a:extLst>
              <a:ext uri="{FF2B5EF4-FFF2-40B4-BE49-F238E27FC236}">
                <a16:creationId xmlns:a16="http://schemas.microsoft.com/office/drawing/2014/main" id="{E5D1AB16-1D6E-5D61-7966-D2A1FA354756}"/>
              </a:ext>
            </a:extLst>
          </p:cNvPr>
          <p:cNvPicPr>
            <a:picLocks noChangeAspect="1"/>
          </p:cNvPicPr>
          <p:nvPr/>
        </p:nvPicPr>
        <p:blipFill>
          <a:blip r:embed="rId2"/>
          <a:stretch>
            <a:fillRect/>
          </a:stretch>
        </p:blipFill>
        <p:spPr>
          <a:xfrm>
            <a:off x="4918742" y="1337310"/>
            <a:ext cx="6953217" cy="4032504"/>
          </a:xfrm>
          <a:prstGeom prst="rect">
            <a:avLst/>
          </a:prstGeom>
        </p:spPr>
      </p:pic>
    </p:spTree>
    <p:extLst>
      <p:ext uri="{BB962C8B-B14F-4D97-AF65-F5344CB8AC3E}">
        <p14:creationId xmlns:p14="http://schemas.microsoft.com/office/powerpoint/2010/main" val="1530398366"/>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B748A-B248-45AC-A1E5-D6A2DEFE7A2C}"/>
              </a:ext>
            </a:extLst>
          </p:cNvPr>
          <p:cNvSpPr>
            <a:spLocks noGrp="1"/>
          </p:cNvSpPr>
          <p:nvPr>
            <p:ph type="title"/>
          </p:nvPr>
        </p:nvSpPr>
        <p:spPr/>
        <p:txBody>
          <a:bodyPr>
            <a:normAutofit/>
          </a:bodyPr>
          <a:lstStyle/>
          <a:p>
            <a:r>
              <a:rPr lang="en-029" dirty="0"/>
              <a:t>Difficult of Impossible to Compute Liquidated Damages</a:t>
            </a:r>
          </a:p>
        </p:txBody>
      </p:sp>
      <p:sp>
        <p:nvSpPr>
          <p:cNvPr id="3" name="Content Placeholder 2">
            <a:extLst>
              <a:ext uri="{FF2B5EF4-FFF2-40B4-BE49-F238E27FC236}">
                <a16:creationId xmlns:a16="http://schemas.microsoft.com/office/drawing/2014/main" id="{9FBDD2B3-C61B-78A9-573C-2E588AE3AA3C}"/>
              </a:ext>
            </a:extLst>
          </p:cNvPr>
          <p:cNvSpPr>
            <a:spLocks noGrp="1"/>
          </p:cNvSpPr>
          <p:nvPr>
            <p:ph idx="1"/>
          </p:nvPr>
        </p:nvSpPr>
        <p:spPr>
          <a:xfrm>
            <a:off x="266700" y="1848674"/>
            <a:ext cx="3482340" cy="2929319"/>
          </a:xfrm>
        </p:spPr>
        <p:txBody>
          <a:bodyPr/>
          <a:lstStyle/>
          <a:p>
            <a:pPr algn="l"/>
            <a:r>
              <a:rPr lang="en-US" dirty="0"/>
              <a:t>Note that acknowledged that “difficult or impossible to determine with absolute precision the amount of damages”</a:t>
            </a:r>
          </a:p>
          <a:p>
            <a:pPr algn="l"/>
            <a:r>
              <a:rPr lang="en-US" dirty="0"/>
              <a:t>This does not mean that you should not think about how damages work  in theory</a:t>
            </a:r>
          </a:p>
          <a:p>
            <a:pPr algn="l"/>
            <a:endParaRPr lang="en-US" dirty="0"/>
          </a:p>
        </p:txBody>
      </p:sp>
      <p:pic>
        <p:nvPicPr>
          <p:cNvPr id="4" name="Picture 3">
            <a:extLst>
              <a:ext uri="{FF2B5EF4-FFF2-40B4-BE49-F238E27FC236}">
                <a16:creationId xmlns:a16="http://schemas.microsoft.com/office/drawing/2014/main" id="{1AB98D17-AC7F-42FC-855C-3C1503FE9F5F}"/>
              </a:ext>
            </a:extLst>
          </p:cNvPr>
          <p:cNvPicPr>
            <a:picLocks noChangeAspect="1"/>
          </p:cNvPicPr>
          <p:nvPr/>
        </p:nvPicPr>
        <p:blipFill>
          <a:blip r:embed="rId2"/>
          <a:stretch>
            <a:fillRect/>
          </a:stretch>
        </p:blipFill>
        <p:spPr>
          <a:xfrm>
            <a:off x="3895344" y="1398380"/>
            <a:ext cx="8198035" cy="3749489"/>
          </a:xfrm>
          <a:prstGeom prst="rect">
            <a:avLst/>
          </a:prstGeom>
        </p:spPr>
      </p:pic>
    </p:spTree>
    <p:extLst>
      <p:ext uri="{BB962C8B-B14F-4D97-AF65-F5344CB8AC3E}">
        <p14:creationId xmlns:p14="http://schemas.microsoft.com/office/powerpoint/2010/main" val="2118271805"/>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75888-9C77-4A90-88A1-BE0A48BF6FF4}"/>
              </a:ext>
            </a:extLst>
          </p:cNvPr>
          <p:cNvSpPr>
            <a:spLocks noGrp="1"/>
          </p:cNvSpPr>
          <p:nvPr>
            <p:ph type="title"/>
          </p:nvPr>
        </p:nvSpPr>
        <p:spPr>
          <a:xfrm>
            <a:off x="266700" y="203202"/>
            <a:ext cx="10141656" cy="654049"/>
          </a:xfrm>
        </p:spPr>
        <p:txBody>
          <a:bodyPr anchor="ctr">
            <a:normAutofit/>
          </a:bodyPr>
          <a:lstStyle/>
          <a:p>
            <a:r>
              <a:rPr lang="en-US"/>
              <a:t>Example of Delay Penalty in PPA Contract</a:t>
            </a:r>
          </a:p>
        </p:txBody>
      </p:sp>
      <p:sp>
        <p:nvSpPr>
          <p:cNvPr id="6" name="Content Placeholder 5">
            <a:extLst>
              <a:ext uri="{FF2B5EF4-FFF2-40B4-BE49-F238E27FC236}">
                <a16:creationId xmlns:a16="http://schemas.microsoft.com/office/drawing/2014/main" id="{CEF136AB-8785-9FD1-B00C-1C55114141D1}"/>
              </a:ext>
            </a:extLst>
          </p:cNvPr>
          <p:cNvSpPr>
            <a:spLocks noGrp="1"/>
          </p:cNvSpPr>
          <p:nvPr>
            <p:ph sz="half" idx="1"/>
          </p:nvPr>
        </p:nvSpPr>
        <p:spPr>
          <a:xfrm>
            <a:off x="306350" y="1285875"/>
            <a:ext cx="4560926" cy="4333875"/>
          </a:xfrm>
        </p:spPr>
        <p:txBody>
          <a:bodyPr>
            <a:normAutofit/>
          </a:bodyPr>
          <a:lstStyle/>
          <a:p>
            <a:r>
              <a:rPr lang="en-US" dirty="0"/>
              <a:t>Example of liquidated damages with the amounts for liquidated damage.</a:t>
            </a:r>
          </a:p>
          <a:p>
            <a:r>
              <a:rPr lang="en-US" dirty="0"/>
              <a:t>Define timing of liquidated damage</a:t>
            </a:r>
          </a:p>
          <a:p>
            <a:r>
              <a:rPr lang="en-US" dirty="0"/>
              <a:t>Note how again discuss that the LD is from the  off-taker cost</a:t>
            </a:r>
          </a:p>
          <a:p>
            <a:endParaRPr lang="en-US" dirty="0"/>
          </a:p>
        </p:txBody>
      </p:sp>
      <p:pic>
        <p:nvPicPr>
          <p:cNvPr id="8" name="Picture 7" descr="The image contains a document detailing the terms of liquidated damages for delays in the Commercial Operation Date, specifying a penalty of 400 AED per MW per day.&#10;&#10;AI-generated content may be incorrect.">
            <a:extLst>
              <a:ext uri="{FF2B5EF4-FFF2-40B4-BE49-F238E27FC236}">
                <a16:creationId xmlns:a16="http://schemas.microsoft.com/office/drawing/2014/main" id="{001C89B2-3793-92E3-D064-939C48A4C3E8}"/>
              </a:ext>
            </a:extLst>
          </p:cNvPr>
          <p:cNvPicPr>
            <a:picLocks noChangeAspect="1"/>
          </p:cNvPicPr>
          <p:nvPr/>
        </p:nvPicPr>
        <p:blipFill>
          <a:blip r:embed="rId2"/>
          <a:stretch>
            <a:fillRect/>
          </a:stretch>
        </p:blipFill>
        <p:spPr>
          <a:xfrm>
            <a:off x="5188547" y="1266825"/>
            <a:ext cx="6655110" cy="4092890"/>
          </a:xfrm>
          <a:prstGeom prst="rect">
            <a:avLst/>
          </a:prstGeom>
          <a:noFill/>
        </p:spPr>
      </p:pic>
      <p:sp>
        <p:nvSpPr>
          <p:cNvPr id="3" name="Slide Number Placeholder 2">
            <a:extLst>
              <a:ext uri="{FF2B5EF4-FFF2-40B4-BE49-F238E27FC236}">
                <a16:creationId xmlns:a16="http://schemas.microsoft.com/office/drawing/2014/main" id="{EC45BA13-A0C0-6D6F-58B1-D42A1AB4B1D1}"/>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285</a:t>
            </a:fld>
            <a:endParaRPr lang="en-GB"/>
          </a:p>
        </p:txBody>
      </p:sp>
    </p:spTree>
    <p:extLst>
      <p:ext uri="{BB962C8B-B14F-4D97-AF65-F5344CB8AC3E}">
        <p14:creationId xmlns:p14="http://schemas.microsoft.com/office/powerpoint/2010/main" val="4028836719"/>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2BA3B-88D3-A9D6-5A83-ED98A0E6C58C}"/>
              </a:ext>
            </a:extLst>
          </p:cNvPr>
          <p:cNvSpPr>
            <a:spLocks noGrp="1"/>
          </p:cNvSpPr>
          <p:nvPr>
            <p:ph type="title"/>
          </p:nvPr>
        </p:nvSpPr>
        <p:spPr/>
        <p:txBody>
          <a:bodyPr>
            <a:normAutofit fontScale="90000"/>
          </a:bodyPr>
          <a:lstStyle/>
          <a:p>
            <a:r>
              <a:rPr lang="en-US" dirty="0"/>
              <a:t>Exact Computations of Liquidated Damages and Other Items</a:t>
            </a:r>
          </a:p>
        </p:txBody>
      </p:sp>
      <p:sp>
        <p:nvSpPr>
          <p:cNvPr id="3" name="Content Placeholder 2">
            <a:extLst>
              <a:ext uri="{FF2B5EF4-FFF2-40B4-BE49-F238E27FC236}">
                <a16:creationId xmlns:a16="http://schemas.microsoft.com/office/drawing/2014/main" id="{B7226DEF-E0AC-64DA-44D7-65D5755F87F1}"/>
              </a:ext>
            </a:extLst>
          </p:cNvPr>
          <p:cNvSpPr>
            <a:spLocks noGrp="1"/>
          </p:cNvSpPr>
          <p:nvPr>
            <p:ph idx="1"/>
          </p:nvPr>
        </p:nvSpPr>
        <p:spPr/>
        <p:txBody>
          <a:bodyPr/>
          <a:lstStyle/>
          <a:p>
            <a:r>
              <a:rPr lang="en-US" dirty="0"/>
              <a:t>Exact definition of quantifying exact terms is not realistic. </a:t>
            </a:r>
          </a:p>
          <a:p>
            <a:r>
              <a:rPr lang="en-US" dirty="0"/>
              <a:t>The difficulty in computing precise numbers does not mean that the theory should be ignored. </a:t>
            </a:r>
          </a:p>
          <a:p>
            <a:pPr lvl="1"/>
            <a:endParaRPr lang="en-US" dirty="0"/>
          </a:p>
          <a:p>
            <a:pPr lvl="1"/>
            <a:r>
              <a:rPr lang="en-US" dirty="0"/>
              <a:t>For example, language in a price contract may include a provision that liquidated damages are derived from the off-taker cost. Then, the liquidated damage of something like USD 500 per MW-day is stated as the penalty for missing the target in-service date. </a:t>
            </a:r>
          </a:p>
          <a:p>
            <a:pPr lvl="1"/>
            <a:r>
              <a:rPr lang="en-US" dirty="0"/>
              <a:t>But when you ask somebody  who worked on the contract exactly how the 500 figure is computed, I doubt you would get some kind of careful analysis of the marginal costs (or merchant prices) of the delay in the operation date, net of the cost savings from not paying prices on the contract. </a:t>
            </a:r>
          </a:p>
          <a:p>
            <a:r>
              <a:rPr lang="en-US" dirty="0"/>
              <a:t>If you have some kind of idea of how the liquidated damages in theory should be computed, you can be better at negotiating, discussing, analyzing and interpretation of contracts.</a:t>
            </a:r>
          </a:p>
          <a:p>
            <a:endParaRPr lang="en-US" dirty="0"/>
          </a:p>
        </p:txBody>
      </p:sp>
      <p:sp>
        <p:nvSpPr>
          <p:cNvPr id="4" name="Slide Number Placeholder 3">
            <a:extLst>
              <a:ext uri="{FF2B5EF4-FFF2-40B4-BE49-F238E27FC236}">
                <a16:creationId xmlns:a16="http://schemas.microsoft.com/office/drawing/2014/main" id="{9E49CDE0-EB9E-550A-F165-0DEF71F75B35}"/>
              </a:ext>
            </a:extLst>
          </p:cNvPr>
          <p:cNvSpPr>
            <a:spLocks noGrp="1"/>
          </p:cNvSpPr>
          <p:nvPr>
            <p:ph type="sldNum" sz="quarter" idx="12"/>
          </p:nvPr>
        </p:nvSpPr>
        <p:spPr/>
        <p:txBody>
          <a:bodyPr/>
          <a:lstStyle/>
          <a:p>
            <a:fld id="{EB241CD2-1E45-42A3-B213-66A034DF9A3B}" type="slidenum">
              <a:rPr lang="en-GB" smtClean="0"/>
              <a:t>286</a:t>
            </a:fld>
            <a:endParaRPr lang="en-GB" dirty="0"/>
          </a:p>
        </p:txBody>
      </p:sp>
    </p:spTree>
    <p:extLst>
      <p:ext uri="{BB962C8B-B14F-4D97-AF65-F5344CB8AC3E}">
        <p14:creationId xmlns:p14="http://schemas.microsoft.com/office/powerpoint/2010/main" val="453600671"/>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3B9C4-9F8D-9496-255E-DBD1734B65A9}"/>
              </a:ext>
            </a:extLst>
          </p:cNvPr>
          <p:cNvSpPr>
            <a:spLocks noGrp="1"/>
          </p:cNvSpPr>
          <p:nvPr>
            <p:ph type="title"/>
          </p:nvPr>
        </p:nvSpPr>
        <p:spPr/>
        <p:txBody>
          <a:bodyPr/>
          <a:lstStyle/>
          <a:p>
            <a:r>
              <a:rPr lang="en-US" dirty="0"/>
              <a:t>Targets and Liquidated Damage</a:t>
            </a:r>
          </a:p>
        </p:txBody>
      </p:sp>
      <p:sp>
        <p:nvSpPr>
          <p:cNvPr id="3" name="Content Placeholder 2">
            <a:extLst>
              <a:ext uri="{FF2B5EF4-FFF2-40B4-BE49-F238E27FC236}">
                <a16:creationId xmlns:a16="http://schemas.microsoft.com/office/drawing/2014/main" id="{6B1906D7-85E6-56A8-CC97-CC5FBCC2E445}"/>
              </a:ext>
            </a:extLst>
          </p:cNvPr>
          <p:cNvSpPr>
            <a:spLocks noGrp="1"/>
          </p:cNvSpPr>
          <p:nvPr>
            <p:ph idx="1"/>
          </p:nvPr>
        </p:nvSpPr>
        <p:spPr/>
        <p:txBody>
          <a:bodyPr>
            <a:normAutofit/>
          </a:bodyPr>
          <a:lstStyle/>
          <a:p>
            <a:r>
              <a:rPr lang="en-JM" dirty="0"/>
              <a:t>For evaluating liquidated damages, targets are part of the process. </a:t>
            </a:r>
          </a:p>
          <a:p>
            <a:r>
              <a:rPr lang="en-JM" dirty="0"/>
              <a:t>Just about any target is founded either explicitly or implicitly using a cost trade-off between the investor and the off taker – not just the off-taker</a:t>
            </a:r>
          </a:p>
          <a:p>
            <a:r>
              <a:rPr lang="en-JM" dirty="0"/>
              <a:t>Understanding the establishment of liquidated damages in contracts can be understood only if the evaluation is made together with targets. </a:t>
            </a:r>
          </a:p>
          <a:p>
            <a:r>
              <a:rPr lang="en-JM" dirty="0"/>
              <a:t>Targets include things like the target in-service date, target availability, target degradation, target round trip efficiency, target capacity, target efficiency and other items. Some of the targets are directly included in a bid like the target efficiency. In terms of computing liquidated damages, you could write a very simple equation (not like the equations in a contract). The relationship between targets and penalties is illustrated.</a:t>
            </a:r>
            <a:endParaRPr lang="en-US" dirty="0"/>
          </a:p>
          <a:p>
            <a:r>
              <a:rPr lang="en-JM" dirty="0"/>
              <a:t>If Actual Date is After Target Date, Penalty = Liquidated Damage per Day x Delay Days</a:t>
            </a:r>
            <a:endParaRPr lang="en-US" dirty="0"/>
          </a:p>
          <a:p>
            <a:endParaRPr lang="en-US" dirty="0"/>
          </a:p>
        </p:txBody>
      </p:sp>
      <p:sp>
        <p:nvSpPr>
          <p:cNvPr id="4" name="Slide Number Placeholder 3">
            <a:extLst>
              <a:ext uri="{FF2B5EF4-FFF2-40B4-BE49-F238E27FC236}">
                <a16:creationId xmlns:a16="http://schemas.microsoft.com/office/drawing/2014/main" id="{8B8FD8D5-A62F-397F-FAAC-CCCF0BB94F3C}"/>
              </a:ext>
            </a:extLst>
          </p:cNvPr>
          <p:cNvSpPr>
            <a:spLocks noGrp="1"/>
          </p:cNvSpPr>
          <p:nvPr>
            <p:ph type="sldNum" sz="quarter" idx="12"/>
          </p:nvPr>
        </p:nvSpPr>
        <p:spPr/>
        <p:txBody>
          <a:bodyPr/>
          <a:lstStyle/>
          <a:p>
            <a:fld id="{EB241CD2-1E45-42A3-B213-66A034DF9A3B}" type="slidenum">
              <a:rPr lang="en-GB" smtClean="0"/>
              <a:t>287</a:t>
            </a:fld>
            <a:endParaRPr lang="en-GB" dirty="0"/>
          </a:p>
        </p:txBody>
      </p:sp>
    </p:spTree>
    <p:extLst>
      <p:ext uri="{BB962C8B-B14F-4D97-AF65-F5344CB8AC3E}">
        <p14:creationId xmlns:p14="http://schemas.microsoft.com/office/powerpoint/2010/main" val="1141796959"/>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4AD63-88FA-65B0-2FC0-382F8788B695}"/>
              </a:ext>
            </a:extLst>
          </p:cNvPr>
          <p:cNvSpPr>
            <a:spLocks noGrp="1"/>
          </p:cNvSpPr>
          <p:nvPr>
            <p:ph type="title"/>
          </p:nvPr>
        </p:nvSpPr>
        <p:spPr/>
        <p:txBody>
          <a:bodyPr/>
          <a:lstStyle/>
          <a:p>
            <a:r>
              <a:rPr lang="en-US" dirty="0"/>
              <a:t>Example for Analysis of Targets and Liquidated Damage</a:t>
            </a:r>
          </a:p>
        </p:txBody>
      </p:sp>
      <p:sp>
        <p:nvSpPr>
          <p:cNvPr id="3" name="Content Placeholder 2">
            <a:extLst>
              <a:ext uri="{FF2B5EF4-FFF2-40B4-BE49-F238E27FC236}">
                <a16:creationId xmlns:a16="http://schemas.microsoft.com/office/drawing/2014/main" id="{A0AEC15D-CCC0-23F6-2220-CD7D810AD6C7}"/>
              </a:ext>
            </a:extLst>
          </p:cNvPr>
          <p:cNvSpPr>
            <a:spLocks noGrp="1"/>
          </p:cNvSpPr>
          <p:nvPr>
            <p:ph idx="1"/>
          </p:nvPr>
        </p:nvSpPr>
        <p:spPr/>
        <p:txBody>
          <a:bodyPr/>
          <a:lstStyle/>
          <a:p>
            <a:r>
              <a:rPr lang="en-US" dirty="0"/>
              <a:t>Assume that the cost increases in a linear basis</a:t>
            </a:r>
          </a:p>
          <a:p>
            <a:r>
              <a:rPr lang="en-US" dirty="0"/>
              <a:t>Assume the cost of different dates can be understood from EPC Contractor</a:t>
            </a:r>
          </a:p>
          <a:p>
            <a:endParaRPr lang="en-US" dirty="0"/>
          </a:p>
        </p:txBody>
      </p:sp>
      <p:sp>
        <p:nvSpPr>
          <p:cNvPr id="4" name="Slide Number Placeholder 3">
            <a:extLst>
              <a:ext uri="{FF2B5EF4-FFF2-40B4-BE49-F238E27FC236}">
                <a16:creationId xmlns:a16="http://schemas.microsoft.com/office/drawing/2014/main" id="{52DD867F-F333-7560-B09C-0C7BB752D9DC}"/>
              </a:ext>
            </a:extLst>
          </p:cNvPr>
          <p:cNvSpPr>
            <a:spLocks noGrp="1"/>
          </p:cNvSpPr>
          <p:nvPr>
            <p:ph type="sldNum" sz="quarter" idx="12"/>
          </p:nvPr>
        </p:nvSpPr>
        <p:spPr/>
        <p:txBody>
          <a:bodyPr/>
          <a:lstStyle/>
          <a:p>
            <a:fld id="{EB241CD2-1E45-42A3-B213-66A034DF9A3B}" type="slidenum">
              <a:rPr lang="en-GB" smtClean="0"/>
              <a:t>288</a:t>
            </a:fld>
            <a:endParaRPr lang="en-GB" dirty="0"/>
          </a:p>
        </p:txBody>
      </p:sp>
      <p:pic>
        <p:nvPicPr>
          <p:cNvPr id="6" name="Picture 5" descr="The image displays a table or chart detailing the costs associated with an investment project, including changes in total costs over several quarters, with a breakdown of costs for the investor, off-taker, and accumulated changes.&#10;&#10;AI-generated content may be incorrect.">
            <a:extLst>
              <a:ext uri="{FF2B5EF4-FFF2-40B4-BE49-F238E27FC236}">
                <a16:creationId xmlns:a16="http://schemas.microsoft.com/office/drawing/2014/main" id="{0BDF0300-42A9-F4E5-5B67-72DCFF2585A4}"/>
              </a:ext>
            </a:extLst>
          </p:cNvPr>
          <p:cNvPicPr>
            <a:picLocks noChangeAspect="1"/>
          </p:cNvPicPr>
          <p:nvPr/>
        </p:nvPicPr>
        <p:blipFill>
          <a:blip r:embed="rId2"/>
          <a:stretch>
            <a:fillRect/>
          </a:stretch>
        </p:blipFill>
        <p:spPr>
          <a:xfrm>
            <a:off x="1828800" y="2283501"/>
            <a:ext cx="7609113" cy="3761808"/>
          </a:xfrm>
          <a:prstGeom prst="rect">
            <a:avLst/>
          </a:prstGeom>
        </p:spPr>
      </p:pic>
    </p:spTree>
    <p:extLst>
      <p:ext uri="{BB962C8B-B14F-4D97-AF65-F5344CB8AC3E}">
        <p14:creationId xmlns:p14="http://schemas.microsoft.com/office/powerpoint/2010/main" val="737223978"/>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1EEC-8628-8F26-BFB1-3F42766F08FD}"/>
              </a:ext>
            </a:extLst>
          </p:cNvPr>
          <p:cNvSpPr>
            <a:spLocks noGrp="1"/>
          </p:cNvSpPr>
          <p:nvPr>
            <p:ph type="title"/>
          </p:nvPr>
        </p:nvSpPr>
        <p:spPr/>
        <p:txBody>
          <a:bodyPr/>
          <a:lstStyle/>
          <a:p>
            <a:r>
              <a:rPr lang="en-US" dirty="0"/>
              <a:t>Cost Trade-offs and Minimizing Total Cost</a:t>
            </a:r>
          </a:p>
        </p:txBody>
      </p:sp>
      <p:sp>
        <p:nvSpPr>
          <p:cNvPr id="3" name="Content Placeholder 2">
            <a:extLst>
              <a:ext uri="{FF2B5EF4-FFF2-40B4-BE49-F238E27FC236}">
                <a16:creationId xmlns:a16="http://schemas.microsoft.com/office/drawing/2014/main" id="{F9CB95F7-9FFF-7A37-A022-8569DB8E9697}"/>
              </a:ext>
            </a:extLst>
          </p:cNvPr>
          <p:cNvSpPr>
            <a:spLocks noGrp="1"/>
          </p:cNvSpPr>
          <p:nvPr>
            <p:ph idx="1"/>
          </p:nvPr>
        </p:nvSpPr>
        <p:spPr/>
        <p:txBody>
          <a:bodyPr/>
          <a:lstStyle/>
          <a:p>
            <a:r>
              <a:rPr lang="en-US" dirty="0"/>
              <a:t>Find the  minimum cost</a:t>
            </a:r>
          </a:p>
          <a:p>
            <a:r>
              <a:rPr lang="en-US" dirty="0"/>
              <a:t>When the derivative of total cost equals zero</a:t>
            </a:r>
          </a:p>
          <a:p>
            <a:r>
              <a:rPr lang="en-US" dirty="0"/>
              <a:t>Liquidated damage is orange line after the target is reached</a:t>
            </a:r>
          </a:p>
          <a:p>
            <a:pPr marL="0" indent="0">
              <a:buNone/>
            </a:pPr>
            <a:endParaRPr lang="en-US" dirty="0"/>
          </a:p>
        </p:txBody>
      </p:sp>
      <p:sp>
        <p:nvSpPr>
          <p:cNvPr id="4" name="Slide Number Placeholder 3">
            <a:extLst>
              <a:ext uri="{FF2B5EF4-FFF2-40B4-BE49-F238E27FC236}">
                <a16:creationId xmlns:a16="http://schemas.microsoft.com/office/drawing/2014/main" id="{3AB47369-6342-7B5D-346A-9D61FCAA387D}"/>
              </a:ext>
            </a:extLst>
          </p:cNvPr>
          <p:cNvSpPr>
            <a:spLocks noGrp="1"/>
          </p:cNvSpPr>
          <p:nvPr>
            <p:ph type="sldNum" sz="quarter" idx="12"/>
          </p:nvPr>
        </p:nvSpPr>
        <p:spPr/>
        <p:txBody>
          <a:bodyPr/>
          <a:lstStyle/>
          <a:p>
            <a:fld id="{EB241CD2-1E45-42A3-B213-66A034DF9A3B}" type="slidenum">
              <a:rPr lang="en-GB" smtClean="0"/>
              <a:t>289</a:t>
            </a:fld>
            <a:endParaRPr lang="en-GB" dirty="0"/>
          </a:p>
        </p:txBody>
      </p:sp>
      <p:pic>
        <p:nvPicPr>
          <p:cNvPr id="8" name="Picture 7" descr="The image displays a bar chart with the total costs decreasing from $12,500 to $1,000 across ten sequential intervals.&#10;&#10;AI-generated content may be incorrect.">
            <a:extLst>
              <a:ext uri="{FF2B5EF4-FFF2-40B4-BE49-F238E27FC236}">
                <a16:creationId xmlns:a16="http://schemas.microsoft.com/office/drawing/2014/main" id="{3AD42ABF-767E-33A1-CE2D-150C8BA1C8D5}"/>
              </a:ext>
            </a:extLst>
          </p:cNvPr>
          <p:cNvPicPr>
            <a:picLocks noChangeAspect="1"/>
          </p:cNvPicPr>
          <p:nvPr/>
        </p:nvPicPr>
        <p:blipFill>
          <a:blip r:embed="rId2"/>
          <a:stretch>
            <a:fillRect/>
          </a:stretch>
        </p:blipFill>
        <p:spPr>
          <a:xfrm>
            <a:off x="5950857" y="2759164"/>
            <a:ext cx="5314524" cy="2717931"/>
          </a:xfrm>
          <a:prstGeom prst="rect">
            <a:avLst/>
          </a:prstGeom>
        </p:spPr>
      </p:pic>
      <p:pic>
        <p:nvPicPr>
          <p:cNvPr id="10" name="Picture 9" descr="The diagram illustrates a linear relationship where the cost increases by $100 for each additional unit, with separate lines representing the costs associated with delay and other factors.&#10;&#10;AI-generated content may be incorrect.">
            <a:extLst>
              <a:ext uri="{FF2B5EF4-FFF2-40B4-BE49-F238E27FC236}">
                <a16:creationId xmlns:a16="http://schemas.microsoft.com/office/drawing/2014/main" id="{549C304C-D577-3323-536A-9BBACBA1D91B}"/>
              </a:ext>
            </a:extLst>
          </p:cNvPr>
          <p:cNvPicPr>
            <a:picLocks noChangeAspect="1"/>
          </p:cNvPicPr>
          <p:nvPr/>
        </p:nvPicPr>
        <p:blipFill>
          <a:blip r:embed="rId3"/>
          <a:stretch>
            <a:fillRect/>
          </a:stretch>
        </p:blipFill>
        <p:spPr>
          <a:xfrm>
            <a:off x="510373" y="2759164"/>
            <a:ext cx="4827155" cy="2930773"/>
          </a:xfrm>
          <a:prstGeom prst="rect">
            <a:avLst/>
          </a:prstGeom>
        </p:spPr>
      </p:pic>
    </p:spTree>
    <p:extLst>
      <p:ext uri="{BB962C8B-B14F-4D97-AF65-F5344CB8AC3E}">
        <p14:creationId xmlns:p14="http://schemas.microsoft.com/office/powerpoint/2010/main" val="143207380"/>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0444D-F551-958B-DD79-881D07D81C7E}"/>
              </a:ext>
            </a:extLst>
          </p:cNvPr>
          <p:cNvSpPr>
            <a:spLocks noGrp="1"/>
          </p:cNvSpPr>
          <p:nvPr>
            <p:ph type="title"/>
          </p:nvPr>
        </p:nvSpPr>
        <p:spPr/>
        <p:txBody>
          <a:bodyPr/>
          <a:lstStyle/>
          <a:p>
            <a:r>
              <a:rPr lang="en-US" dirty="0"/>
              <a:t>Liquidated Damages and Late Flights</a:t>
            </a:r>
          </a:p>
        </p:txBody>
      </p:sp>
      <p:sp>
        <p:nvSpPr>
          <p:cNvPr id="3" name="Content Placeholder 2">
            <a:extLst>
              <a:ext uri="{FF2B5EF4-FFF2-40B4-BE49-F238E27FC236}">
                <a16:creationId xmlns:a16="http://schemas.microsoft.com/office/drawing/2014/main" id="{3AC5DD0E-4EE6-D858-55D5-C02A1F3889EB}"/>
              </a:ext>
            </a:extLst>
          </p:cNvPr>
          <p:cNvSpPr>
            <a:spLocks noGrp="1"/>
          </p:cNvSpPr>
          <p:nvPr>
            <p:ph idx="1"/>
          </p:nvPr>
        </p:nvSpPr>
        <p:spPr/>
        <p:txBody>
          <a:bodyPr/>
          <a:lstStyle/>
          <a:p>
            <a:r>
              <a:rPr lang="en-US" dirty="0"/>
              <a:t>Airplane must be on the ground</a:t>
            </a:r>
          </a:p>
          <a:p>
            <a:r>
              <a:rPr lang="en-US" dirty="0"/>
              <a:t>Penalties from passenger standpoint</a:t>
            </a:r>
          </a:p>
          <a:p>
            <a:r>
              <a:rPr lang="en-US" dirty="0"/>
              <a:t>Cost of achieving too aggressive targets</a:t>
            </a:r>
          </a:p>
          <a:p>
            <a:r>
              <a:rPr lang="en-US" dirty="0"/>
              <a:t>What happens if the delay cost is too high</a:t>
            </a:r>
          </a:p>
        </p:txBody>
      </p:sp>
      <p:sp>
        <p:nvSpPr>
          <p:cNvPr id="4" name="Slide Number Placeholder 3">
            <a:extLst>
              <a:ext uri="{FF2B5EF4-FFF2-40B4-BE49-F238E27FC236}">
                <a16:creationId xmlns:a16="http://schemas.microsoft.com/office/drawing/2014/main" id="{A29C8297-BFCD-9FE3-9FE7-501CD30FC7EF}"/>
              </a:ext>
            </a:extLst>
          </p:cNvPr>
          <p:cNvSpPr>
            <a:spLocks noGrp="1"/>
          </p:cNvSpPr>
          <p:nvPr>
            <p:ph type="sldNum" sz="quarter" idx="12"/>
          </p:nvPr>
        </p:nvSpPr>
        <p:spPr/>
        <p:txBody>
          <a:bodyPr/>
          <a:lstStyle/>
          <a:p>
            <a:fld id="{EB241CD2-1E45-42A3-B213-66A034DF9A3B}" type="slidenum">
              <a:rPr lang="en-GB" smtClean="0"/>
              <a:t>290</a:t>
            </a:fld>
            <a:endParaRPr lang="en-GB" dirty="0"/>
          </a:p>
        </p:txBody>
      </p:sp>
    </p:spTree>
    <p:extLst>
      <p:ext uri="{BB962C8B-B14F-4D97-AF65-F5344CB8AC3E}">
        <p14:creationId xmlns:p14="http://schemas.microsoft.com/office/powerpoint/2010/main" val="4000812994"/>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CF6D1-6DFA-6E9B-7174-EDF2D0104196}"/>
              </a:ext>
            </a:extLst>
          </p:cNvPr>
          <p:cNvSpPr>
            <a:spLocks noGrp="1"/>
          </p:cNvSpPr>
          <p:nvPr>
            <p:ph type="title"/>
          </p:nvPr>
        </p:nvSpPr>
        <p:spPr>
          <a:xfrm>
            <a:off x="266700" y="203202"/>
            <a:ext cx="10141656" cy="654049"/>
          </a:xfrm>
        </p:spPr>
        <p:txBody>
          <a:bodyPr anchor="ctr">
            <a:normAutofit/>
          </a:bodyPr>
          <a:lstStyle/>
          <a:p>
            <a:r>
              <a:rPr lang="en-US" dirty="0"/>
              <a:t>Issues in Computing Off-taker Cost</a:t>
            </a:r>
          </a:p>
        </p:txBody>
      </p:sp>
      <p:sp>
        <p:nvSpPr>
          <p:cNvPr id="3" name="Content Placeholder 2">
            <a:extLst>
              <a:ext uri="{FF2B5EF4-FFF2-40B4-BE49-F238E27FC236}">
                <a16:creationId xmlns:a16="http://schemas.microsoft.com/office/drawing/2014/main" id="{4C4141DB-202E-90FF-4301-0E6420A0C9AF}"/>
              </a:ext>
            </a:extLst>
          </p:cNvPr>
          <p:cNvSpPr>
            <a:spLocks noGrp="1"/>
          </p:cNvSpPr>
          <p:nvPr>
            <p:ph sz="half" idx="1"/>
          </p:nvPr>
        </p:nvSpPr>
        <p:spPr>
          <a:xfrm>
            <a:off x="317500" y="1285875"/>
            <a:ext cx="5537200" cy="4665890"/>
          </a:xfrm>
        </p:spPr>
        <p:txBody>
          <a:bodyPr>
            <a:normAutofit/>
          </a:bodyPr>
          <a:lstStyle/>
          <a:p>
            <a:r>
              <a:rPr lang="en-US" sz="1400"/>
              <a:t>Costs of delay to off-taker</a:t>
            </a:r>
          </a:p>
          <a:p>
            <a:pPr lvl="1"/>
            <a:r>
              <a:rPr lang="en-US" sz="1400"/>
              <a:t>Start with short-run marginal cost (graph of supply curve)</a:t>
            </a:r>
          </a:p>
          <a:p>
            <a:pPr lvl="1"/>
            <a:r>
              <a:rPr lang="en-US" sz="1400"/>
              <a:t>Could include increase in probability of unserved energy with delay</a:t>
            </a:r>
          </a:p>
          <a:p>
            <a:pPr lvl="1"/>
            <a:r>
              <a:rPr lang="en-US" sz="1400"/>
              <a:t>Could include environmental benefits lost from delay </a:t>
            </a:r>
          </a:p>
          <a:p>
            <a:pPr lvl="1"/>
            <a:r>
              <a:rPr lang="en-US" sz="1400"/>
              <a:t>Not necessarily linear</a:t>
            </a:r>
          </a:p>
          <a:p>
            <a:r>
              <a:rPr lang="en-US" sz="1400"/>
              <a:t>Benefits of delay to off-taker</a:t>
            </a:r>
          </a:p>
          <a:p>
            <a:pPr lvl="1"/>
            <a:r>
              <a:rPr lang="en-US" sz="1400"/>
              <a:t>Don’t have to pay PPA price</a:t>
            </a:r>
          </a:p>
          <a:p>
            <a:pPr lvl="1"/>
            <a:r>
              <a:rPr lang="en-US" sz="1400"/>
              <a:t>Will have energy and/or capacity at the end of the life</a:t>
            </a:r>
          </a:p>
          <a:p>
            <a:r>
              <a:rPr lang="en-US" sz="1400"/>
              <a:t>Conceptually can compute and back out implied marginal cost</a:t>
            </a:r>
          </a:p>
          <a:p>
            <a:pPr lvl="1"/>
            <a:r>
              <a:rPr lang="en-US" sz="1400"/>
              <a:t>USD 300/MW-day</a:t>
            </a:r>
          </a:p>
          <a:p>
            <a:pPr lvl="1"/>
            <a:r>
              <a:rPr lang="en-US" sz="1400"/>
              <a:t>Hours of solar – 6.5 hours</a:t>
            </a:r>
          </a:p>
          <a:p>
            <a:pPr lvl="1"/>
            <a:r>
              <a:rPr lang="en-US" sz="1400"/>
              <a:t>Net cost delay cost per hour (net of PPA) = USD 300/6.5 = USD 46.15/MWH</a:t>
            </a:r>
          </a:p>
          <a:p>
            <a:pPr lvl="1"/>
            <a:r>
              <a:rPr lang="en-US" sz="1400"/>
              <a:t>Add the cost of the PPA (e.g. USD 30/MWH) to get the implied marginal cost = 76.15/MWH</a:t>
            </a:r>
          </a:p>
          <a:p>
            <a:pPr lvl="1"/>
            <a:endParaRPr lang="en-US" sz="1400"/>
          </a:p>
          <a:p>
            <a:endParaRPr lang="en-US" sz="1400"/>
          </a:p>
        </p:txBody>
      </p:sp>
      <p:pic>
        <p:nvPicPr>
          <p:cNvPr id="6" name="Picture 1">
            <a:extLst>
              <a:ext uri="{FF2B5EF4-FFF2-40B4-BE49-F238E27FC236}">
                <a16:creationId xmlns:a16="http://schemas.microsoft.com/office/drawing/2014/main" id="{97DC6BD4-7A0D-C486-B281-FD3822CD0A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406747" y="999116"/>
            <a:ext cx="3363162" cy="24298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631562EA-E595-26C2-69E1-55229F784A8C}"/>
              </a:ext>
            </a:extLst>
          </p:cNvPr>
          <p:cNvSpPr>
            <a:spLocks noGrp="1"/>
          </p:cNvSpPr>
          <p:nvPr>
            <p:ph type="sldNum" sz="quarter" idx="12"/>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291</a:t>
            </a:fld>
            <a:endParaRPr lang="en-GB"/>
          </a:p>
        </p:txBody>
      </p:sp>
      <p:pic>
        <p:nvPicPr>
          <p:cNvPr id="8" name="Picture 7">
            <a:extLst>
              <a:ext uri="{FF2B5EF4-FFF2-40B4-BE49-F238E27FC236}">
                <a16:creationId xmlns:a16="http://schemas.microsoft.com/office/drawing/2014/main" id="{2594AF0F-AC62-0F37-E032-C79D03769ABB}"/>
              </a:ext>
            </a:extLst>
          </p:cNvPr>
          <p:cNvPicPr>
            <a:picLocks noChangeAspect="1"/>
          </p:cNvPicPr>
          <p:nvPr/>
        </p:nvPicPr>
        <p:blipFill>
          <a:blip r:embed="rId3"/>
          <a:stretch>
            <a:fillRect/>
          </a:stretch>
        </p:blipFill>
        <p:spPr>
          <a:xfrm>
            <a:off x="7406747" y="3695977"/>
            <a:ext cx="3511718" cy="2352510"/>
          </a:xfrm>
          <a:prstGeom prst="rect">
            <a:avLst/>
          </a:prstGeom>
        </p:spPr>
      </p:pic>
    </p:spTree>
    <p:extLst>
      <p:ext uri="{BB962C8B-B14F-4D97-AF65-F5344CB8AC3E}">
        <p14:creationId xmlns:p14="http://schemas.microsoft.com/office/powerpoint/2010/main" val="324687561"/>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F238C-C3FB-4AA6-B6B1-59B270732B78}"/>
              </a:ext>
            </a:extLst>
          </p:cNvPr>
          <p:cNvSpPr>
            <a:spLocks noGrp="1"/>
          </p:cNvSpPr>
          <p:nvPr>
            <p:ph type="title"/>
          </p:nvPr>
        </p:nvSpPr>
        <p:spPr/>
        <p:txBody>
          <a:bodyPr/>
          <a:lstStyle/>
          <a:p>
            <a:r>
              <a:rPr lang="en-US" dirty="0"/>
              <a:t>ICOD versus PCOD</a:t>
            </a:r>
          </a:p>
        </p:txBody>
      </p:sp>
      <p:sp>
        <p:nvSpPr>
          <p:cNvPr id="3" name="Content Placeholder 2">
            <a:extLst>
              <a:ext uri="{FF2B5EF4-FFF2-40B4-BE49-F238E27FC236}">
                <a16:creationId xmlns:a16="http://schemas.microsoft.com/office/drawing/2014/main" id="{EE4B3270-6571-8696-DFCF-0F976A25B6A5}"/>
              </a:ext>
            </a:extLst>
          </p:cNvPr>
          <p:cNvSpPr>
            <a:spLocks noGrp="1"/>
          </p:cNvSpPr>
          <p:nvPr>
            <p:ph idx="1"/>
          </p:nvPr>
        </p:nvSpPr>
        <p:spPr/>
        <p:txBody>
          <a:bodyPr/>
          <a:lstStyle/>
          <a:p>
            <a:r>
              <a:rPr lang="en-US" dirty="0"/>
              <a:t>How much should the revenues for ICOD before PCOD be adjusted</a:t>
            </a:r>
          </a:p>
          <a:p>
            <a:r>
              <a:rPr lang="en-US" dirty="0"/>
              <a:t>Typical case is that pre-cod revenues receive less than post COD revenues</a:t>
            </a:r>
          </a:p>
          <a:p>
            <a:r>
              <a:rPr lang="en-US" dirty="0"/>
              <a:t>Understand this because maybe the system planning was done with the COD date and there is more value from diminished loss of load probability</a:t>
            </a:r>
          </a:p>
          <a:p>
            <a:pPr algn="l"/>
            <a:r>
              <a:rPr lang="en-US" dirty="0"/>
              <a:t>But does renewable really affect VOLL (value of lost load) because it is fundamentally not predictable</a:t>
            </a:r>
          </a:p>
          <a:p>
            <a:pPr algn="l"/>
            <a:r>
              <a:rPr lang="en-US" dirty="0"/>
              <a:t>Should be based on season and be relative to marginal cost of the system (like the inverse of liquidated damage, recall LD from MW-day to MW-hour with capacity factor)</a:t>
            </a:r>
          </a:p>
          <a:p>
            <a:pPr marL="0" indent="0" algn="l">
              <a:buNone/>
            </a:pPr>
            <a:endParaRPr lang="en-US" dirty="0"/>
          </a:p>
          <a:p>
            <a:endParaRPr lang="en-US" dirty="0"/>
          </a:p>
        </p:txBody>
      </p:sp>
      <p:sp>
        <p:nvSpPr>
          <p:cNvPr id="4" name="Slide Number Placeholder 3">
            <a:extLst>
              <a:ext uri="{FF2B5EF4-FFF2-40B4-BE49-F238E27FC236}">
                <a16:creationId xmlns:a16="http://schemas.microsoft.com/office/drawing/2014/main" id="{81483126-3BAF-BE98-ADD1-C5FBFE14A471}"/>
              </a:ext>
            </a:extLst>
          </p:cNvPr>
          <p:cNvSpPr>
            <a:spLocks noGrp="1"/>
          </p:cNvSpPr>
          <p:nvPr>
            <p:ph type="sldNum" sz="quarter" idx="12"/>
          </p:nvPr>
        </p:nvSpPr>
        <p:spPr/>
        <p:txBody>
          <a:bodyPr/>
          <a:lstStyle/>
          <a:p>
            <a:fld id="{EB241CD2-1E45-42A3-B213-66A034DF9A3B}" type="slidenum">
              <a:rPr lang="en-GB" smtClean="0"/>
              <a:t>292</a:t>
            </a:fld>
            <a:endParaRPr lang="en-GB" dirty="0"/>
          </a:p>
        </p:txBody>
      </p:sp>
    </p:spTree>
    <p:extLst>
      <p:ext uri="{BB962C8B-B14F-4D97-AF65-F5344CB8AC3E}">
        <p14:creationId xmlns:p14="http://schemas.microsoft.com/office/powerpoint/2010/main" val="1516417720"/>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AC20C-60D1-4BAD-E919-F4DA040A9197}"/>
              </a:ext>
            </a:extLst>
          </p:cNvPr>
          <p:cNvSpPr>
            <a:spLocks noGrp="1"/>
          </p:cNvSpPr>
          <p:nvPr>
            <p:ph type="title"/>
          </p:nvPr>
        </p:nvSpPr>
        <p:spPr/>
        <p:txBody>
          <a:bodyPr>
            <a:normAutofit fontScale="90000"/>
          </a:bodyPr>
          <a:lstStyle/>
          <a:p>
            <a:r>
              <a:rPr lang="en-US" dirty="0"/>
              <a:t>Why Only Off-taker Cost in Liquidated Damages and not Investor Cost</a:t>
            </a:r>
          </a:p>
        </p:txBody>
      </p:sp>
      <p:sp>
        <p:nvSpPr>
          <p:cNvPr id="3" name="Content Placeholder 2">
            <a:extLst>
              <a:ext uri="{FF2B5EF4-FFF2-40B4-BE49-F238E27FC236}">
                <a16:creationId xmlns:a16="http://schemas.microsoft.com/office/drawing/2014/main" id="{A5B73E3D-61AD-365C-7465-D7915C37568E}"/>
              </a:ext>
            </a:extLst>
          </p:cNvPr>
          <p:cNvSpPr>
            <a:spLocks noGrp="1"/>
          </p:cNvSpPr>
          <p:nvPr>
            <p:ph idx="1"/>
          </p:nvPr>
        </p:nvSpPr>
        <p:spPr/>
        <p:txBody>
          <a:bodyPr>
            <a:normAutofit/>
          </a:bodyPr>
          <a:lstStyle/>
          <a:p>
            <a:r>
              <a:rPr lang="en-US" sz="2400" dirty="0"/>
              <a:t>Once target is established,</a:t>
            </a:r>
          </a:p>
          <a:p>
            <a:pPr lvl="1"/>
            <a:r>
              <a:rPr lang="en-US" sz="2000" dirty="0"/>
              <a:t>Any change in the investor cost is already born by  him</a:t>
            </a:r>
          </a:p>
          <a:p>
            <a:pPr lvl="1"/>
            <a:r>
              <a:rPr lang="en-US" sz="2000" dirty="0"/>
              <a:t>Example</a:t>
            </a:r>
          </a:p>
          <a:p>
            <a:pPr lvl="2"/>
            <a:r>
              <a:rPr lang="en-US" sz="1800" dirty="0"/>
              <a:t>Investor cost dramatically declines for some reason</a:t>
            </a:r>
          </a:p>
          <a:p>
            <a:pPr lvl="2"/>
            <a:r>
              <a:rPr lang="en-US" sz="1800" dirty="0"/>
              <a:t>Target optimum date would be delayed</a:t>
            </a:r>
          </a:p>
          <a:p>
            <a:pPr lvl="2"/>
            <a:r>
              <a:rPr lang="en-US" sz="1800" dirty="0"/>
              <a:t>Better for target to save money on delay and extend the target date</a:t>
            </a:r>
          </a:p>
          <a:p>
            <a:pPr lvl="2"/>
            <a:r>
              <a:rPr lang="en-US" sz="1800" dirty="0"/>
              <a:t>The target COD has been re-optimized with revised investor cost</a:t>
            </a:r>
          </a:p>
          <a:p>
            <a:pPr lvl="1"/>
            <a:r>
              <a:rPr lang="en-US" sz="2000" dirty="0"/>
              <a:t>In the example, the investor cost is already accounted for because the investor pays the costs</a:t>
            </a:r>
          </a:p>
          <a:p>
            <a:pPr lvl="1"/>
            <a:r>
              <a:rPr lang="en-US" sz="2000" dirty="0"/>
              <a:t>As the investor pays the cost, there is no necessity for an additional penalty</a:t>
            </a:r>
          </a:p>
        </p:txBody>
      </p:sp>
      <p:sp>
        <p:nvSpPr>
          <p:cNvPr id="4" name="Slide Number Placeholder 3">
            <a:extLst>
              <a:ext uri="{FF2B5EF4-FFF2-40B4-BE49-F238E27FC236}">
                <a16:creationId xmlns:a16="http://schemas.microsoft.com/office/drawing/2014/main" id="{E7483944-0C67-1DF5-7643-3488E57D183E}"/>
              </a:ext>
            </a:extLst>
          </p:cNvPr>
          <p:cNvSpPr>
            <a:spLocks noGrp="1"/>
          </p:cNvSpPr>
          <p:nvPr>
            <p:ph type="sldNum" sz="quarter" idx="12"/>
          </p:nvPr>
        </p:nvSpPr>
        <p:spPr/>
        <p:txBody>
          <a:bodyPr/>
          <a:lstStyle/>
          <a:p>
            <a:fld id="{EB241CD2-1E45-42A3-B213-66A034DF9A3B}" type="slidenum">
              <a:rPr lang="en-GB" smtClean="0"/>
              <a:t>293</a:t>
            </a:fld>
            <a:endParaRPr lang="en-GB" dirty="0"/>
          </a:p>
        </p:txBody>
      </p:sp>
    </p:spTree>
    <p:extLst>
      <p:ext uri="{BB962C8B-B14F-4D97-AF65-F5344CB8AC3E}">
        <p14:creationId xmlns:p14="http://schemas.microsoft.com/office/powerpoint/2010/main" val="1072942222"/>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67EE3-3AB0-971F-668F-13CE0EDC505C}"/>
              </a:ext>
            </a:extLst>
          </p:cNvPr>
          <p:cNvSpPr>
            <a:spLocks noGrp="1"/>
          </p:cNvSpPr>
          <p:nvPr>
            <p:ph type="title"/>
          </p:nvPr>
        </p:nvSpPr>
        <p:spPr/>
        <p:txBody>
          <a:bodyPr/>
          <a:lstStyle/>
          <a:p>
            <a:r>
              <a:rPr lang="en-US" dirty="0"/>
              <a:t>Liquidated Damage in EPC Contract</a:t>
            </a:r>
          </a:p>
        </p:txBody>
      </p:sp>
      <p:sp>
        <p:nvSpPr>
          <p:cNvPr id="3" name="Content Placeholder 2">
            <a:extLst>
              <a:ext uri="{FF2B5EF4-FFF2-40B4-BE49-F238E27FC236}">
                <a16:creationId xmlns:a16="http://schemas.microsoft.com/office/drawing/2014/main" id="{00DD3234-C6D6-B211-AF1D-B6A184877CB9}"/>
              </a:ext>
            </a:extLst>
          </p:cNvPr>
          <p:cNvSpPr>
            <a:spLocks noGrp="1"/>
          </p:cNvSpPr>
          <p:nvPr>
            <p:ph idx="1"/>
          </p:nvPr>
        </p:nvSpPr>
        <p:spPr/>
        <p:txBody>
          <a:bodyPr/>
          <a:lstStyle/>
          <a:p>
            <a:pPr algn="l"/>
            <a:r>
              <a:rPr lang="en-JM" dirty="0"/>
              <a:t>Ultimately the EPC contractor is responsible for the construction costs and if the off-taker imposes liquidated damages to the SPV as part of the price contract (the PPA), then the liquidated damages are directly transferred to the EPC contract. </a:t>
            </a:r>
          </a:p>
          <a:p>
            <a:pPr algn="l"/>
            <a:r>
              <a:rPr lang="en-JM" dirty="0"/>
              <a:t>But this is not the end of the process. The delay has an additional cost to the SPV which is not part of the penalty imposed by the off-taker. This cost to the  SPV which is not part of the liquidated damage penalties in the PPA is the financing cost. For the EPC contract, the SPV is the buyer (like the off-taker) and the liquidated damage is computed from the SPV cost which includes the financing cost. </a:t>
            </a:r>
          </a:p>
          <a:p>
            <a:pPr algn="l"/>
            <a:r>
              <a:rPr lang="en-JM" dirty="0"/>
              <a:t>As with calculation of liquidated damage for the cost of the off-taker delay, calculations can be ambiguous. A financial model can be created with and without the construction delay to measure the financial effect on the SPV. The ambiguity comes into play because the effect on the SPV finances could be computed from the increase in interest during construction or alternatively the amount of the added liquidated damage could be derived from the amount needed to achieve the  equity IRR that would have existed if there was no delay.</a:t>
            </a:r>
            <a:endParaRPr lang="en-US" dirty="0"/>
          </a:p>
          <a:p>
            <a:pPr algn="l"/>
            <a:endParaRPr lang="en-US" dirty="0"/>
          </a:p>
        </p:txBody>
      </p:sp>
      <p:sp>
        <p:nvSpPr>
          <p:cNvPr id="4" name="Slide Number Placeholder 3">
            <a:extLst>
              <a:ext uri="{FF2B5EF4-FFF2-40B4-BE49-F238E27FC236}">
                <a16:creationId xmlns:a16="http://schemas.microsoft.com/office/drawing/2014/main" id="{BE74F473-7E36-F64D-F437-D980D46A8555}"/>
              </a:ext>
            </a:extLst>
          </p:cNvPr>
          <p:cNvSpPr>
            <a:spLocks noGrp="1"/>
          </p:cNvSpPr>
          <p:nvPr>
            <p:ph type="sldNum" sz="quarter" idx="12"/>
          </p:nvPr>
        </p:nvSpPr>
        <p:spPr/>
        <p:txBody>
          <a:bodyPr/>
          <a:lstStyle/>
          <a:p>
            <a:fld id="{EB241CD2-1E45-42A3-B213-66A034DF9A3B}" type="slidenum">
              <a:rPr lang="en-GB" smtClean="0"/>
              <a:t>294</a:t>
            </a:fld>
            <a:endParaRPr lang="en-GB" dirty="0"/>
          </a:p>
        </p:txBody>
      </p:sp>
    </p:spTree>
    <p:extLst>
      <p:ext uri="{BB962C8B-B14F-4D97-AF65-F5344CB8AC3E}">
        <p14:creationId xmlns:p14="http://schemas.microsoft.com/office/powerpoint/2010/main" val="1653700189"/>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28832-56CE-DACB-4D04-B2B22247D30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1B262AC-6493-E5BA-7888-A94751C435D0}"/>
              </a:ext>
            </a:extLst>
          </p:cNvPr>
          <p:cNvCxnSpPr>
            <a:cxnSpLocks/>
            <a:stCxn id="8" idx="4"/>
            <a:endCxn id="7" idx="0"/>
          </p:cNvCxnSpPr>
          <p:nvPr/>
        </p:nvCxnSpPr>
        <p:spPr>
          <a:xfrm>
            <a:off x="6202960" y="1059036"/>
            <a:ext cx="0" cy="2369963"/>
          </a:xfrm>
          <a:prstGeom prst="straightConnector1">
            <a:avLst/>
          </a:prstGeom>
          <a:ln w="1143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0B21603-C2A8-0413-E899-56A614D48661}"/>
              </a:ext>
            </a:extLst>
          </p:cNvPr>
          <p:cNvCxnSpPr>
            <a:cxnSpLocks/>
            <a:stCxn id="7" idx="2"/>
            <a:endCxn id="14" idx="6"/>
          </p:cNvCxnSpPr>
          <p:nvPr/>
        </p:nvCxnSpPr>
        <p:spPr bwMode="auto">
          <a:xfrm flipH="1">
            <a:off x="3117566" y="3974482"/>
            <a:ext cx="2102134" cy="61504"/>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44" name="Straight Arrow Connector 43">
            <a:extLst>
              <a:ext uri="{FF2B5EF4-FFF2-40B4-BE49-F238E27FC236}">
                <a16:creationId xmlns:a16="http://schemas.microsoft.com/office/drawing/2014/main" id="{9EF030AE-DC15-363E-E6E6-7A8E04F24EFD}"/>
              </a:ext>
            </a:extLst>
          </p:cNvPr>
          <p:cNvCxnSpPr>
            <a:cxnSpLocks/>
            <a:stCxn id="7" idx="6"/>
            <a:endCxn id="21" idx="2"/>
          </p:cNvCxnSpPr>
          <p:nvPr/>
        </p:nvCxnSpPr>
        <p:spPr bwMode="auto">
          <a:xfrm flipV="1">
            <a:off x="7186220" y="3856867"/>
            <a:ext cx="2727964" cy="117615"/>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7" name="Oval 6">
            <a:extLst>
              <a:ext uri="{FF2B5EF4-FFF2-40B4-BE49-F238E27FC236}">
                <a16:creationId xmlns:a16="http://schemas.microsoft.com/office/drawing/2014/main" id="{9D86ADEA-4FFE-48D8-6FCA-D67C725922E1}"/>
              </a:ext>
            </a:extLst>
          </p:cNvPr>
          <p:cNvSpPr/>
          <p:nvPr/>
        </p:nvSpPr>
        <p:spPr bwMode="auto">
          <a:xfrm>
            <a:off x="5219700" y="3428999"/>
            <a:ext cx="1966520" cy="1090965"/>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Special Purpose Vehicle – Incurs LD from PPA and Effects of Debt</a:t>
            </a:r>
          </a:p>
        </p:txBody>
      </p:sp>
      <p:sp>
        <p:nvSpPr>
          <p:cNvPr id="8" name="Oval 7">
            <a:extLst>
              <a:ext uri="{FF2B5EF4-FFF2-40B4-BE49-F238E27FC236}">
                <a16:creationId xmlns:a16="http://schemas.microsoft.com/office/drawing/2014/main" id="{F4850A0B-ACAF-25DF-6A3B-2CA4EBFB146A}"/>
              </a:ext>
            </a:extLst>
          </p:cNvPr>
          <p:cNvSpPr/>
          <p:nvPr/>
        </p:nvSpPr>
        <p:spPr bwMode="auto">
          <a:xfrm>
            <a:off x="5304687" y="165878"/>
            <a:ext cx="1796546" cy="893158"/>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Off-taker</a:t>
            </a:r>
          </a:p>
        </p:txBody>
      </p:sp>
      <p:sp>
        <p:nvSpPr>
          <p:cNvPr id="13" name="Rectangle 12">
            <a:extLst>
              <a:ext uri="{FF2B5EF4-FFF2-40B4-BE49-F238E27FC236}">
                <a16:creationId xmlns:a16="http://schemas.microsoft.com/office/drawing/2014/main" id="{245CE674-2F19-AA47-9852-6906F99D7564}"/>
              </a:ext>
            </a:extLst>
          </p:cNvPr>
          <p:cNvSpPr/>
          <p:nvPr/>
        </p:nvSpPr>
        <p:spPr bwMode="auto">
          <a:xfrm>
            <a:off x="4957136" y="1263906"/>
            <a:ext cx="2604562" cy="156552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b="1" dirty="0">
                <a:latin typeface="Arial" pitchFamily="34" charset="0"/>
              </a:rPr>
              <a:t>PPA Contract</a:t>
            </a:r>
          </a:p>
          <a:p>
            <a:pPr algn="ctr" eaLnBrk="0" fontAlgn="base" hangingPunct="0">
              <a:spcBef>
                <a:spcPct val="0"/>
              </a:spcBef>
              <a:spcAft>
                <a:spcPct val="0"/>
              </a:spcAft>
            </a:pPr>
            <a:r>
              <a:rPr lang="en-US" sz="1200" dirty="0">
                <a:latin typeface="Arial" pitchFamily="34" charset="0"/>
              </a:rPr>
              <a:t>Four-Part Tariff </a:t>
            </a:r>
          </a:p>
          <a:p>
            <a:pPr algn="ctr" eaLnBrk="0" fontAlgn="base" hangingPunct="0">
              <a:spcBef>
                <a:spcPct val="0"/>
              </a:spcBef>
              <a:spcAft>
                <a:spcPct val="0"/>
              </a:spcAft>
            </a:pPr>
            <a:r>
              <a:rPr lang="en-US" sz="1200" dirty="0">
                <a:latin typeface="Arial" pitchFamily="34" charset="0"/>
              </a:rPr>
              <a:t>Fixed Capacity Charge at Fin Close</a:t>
            </a:r>
          </a:p>
          <a:p>
            <a:pPr algn="ctr" eaLnBrk="0" hangingPunct="0"/>
            <a:r>
              <a:rPr lang="en-US" sz="1200" dirty="0">
                <a:latin typeface="Arial" pitchFamily="34" charset="0"/>
              </a:rPr>
              <a:t>LD Penalty for Delay Risk</a:t>
            </a:r>
          </a:p>
          <a:p>
            <a:pPr algn="ctr" eaLnBrk="0" fontAlgn="base" hangingPunct="0">
              <a:spcBef>
                <a:spcPct val="0"/>
              </a:spcBef>
              <a:spcAft>
                <a:spcPct val="0"/>
              </a:spcAft>
            </a:pPr>
            <a:r>
              <a:rPr lang="en-US" sz="1200" dirty="0">
                <a:latin typeface="Arial" pitchFamily="34" charset="0"/>
              </a:rPr>
              <a:t>Contract O&amp;M Charge</a:t>
            </a:r>
          </a:p>
          <a:p>
            <a:pPr algn="ctr" eaLnBrk="0" fontAlgn="base" hangingPunct="0">
              <a:spcBef>
                <a:spcPct val="0"/>
              </a:spcBef>
              <a:spcAft>
                <a:spcPct val="0"/>
              </a:spcAft>
            </a:pPr>
            <a:r>
              <a:rPr lang="en-US" sz="1200" dirty="0">
                <a:latin typeface="Arial" pitchFamily="34" charset="0"/>
              </a:rPr>
              <a:t>Contract Heat Rate</a:t>
            </a:r>
          </a:p>
          <a:p>
            <a:pPr algn="ctr" eaLnBrk="0" fontAlgn="base" hangingPunct="0">
              <a:spcBef>
                <a:spcPct val="0"/>
              </a:spcBef>
              <a:spcAft>
                <a:spcPct val="0"/>
              </a:spcAft>
            </a:pPr>
            <a:r>
              <a:rPr lang="en-US" sz="1200" dirty="0">
                <a:latin typeface="Arial" pitchFamily="34" charset="0"/>
              </a:rPr>
              <a:t>Availability Penalty</a:t>
            </a:r>
          </a:p>
        </p:txBody>
      </p:sp>
      <p:sp>
        <p:nvSpPr>
          <p:cNvPr id="14" name="Oval 13">
            <a:extLst>
              <a:ext uri="{FF2B5EF4-FFF2-40B4-BE49-F238E27FC236}">
                <a16:creationId xmlns:a16="http://schemas.microsoft.com/office/drawing/2014/main" id="{5199F184-4BE3-E9BC-2D2C-FCC346BE7E0F}"/>
              </a:ext>
            </a:extLst>
          </p:cNvPr>
          <p:cNvSpPr/>
          <p:nvPr/>
        </p:nvSpPr>
        <p:spPr bwMode="auto">
          <a:xfrm>
            <a:off x="1096393" y="3617088"/>
            <a:ext cx="2021173" cy="837796"/>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EPC Contractor</a:t>
            </a:r>
          </a:p>
          <a:p>
            <a:pPr algn="ctr" eaLnBrk="0" fontAlgn="base" hangingPunct="0">
              <a:spcBef>
                <a:spcPct val="0"/>
              </a:spcBef>
              <a:spcAft>
                <a:spcPct val="0"/>
              </a:spcAft>
            </a:pPr>
            <a:r>
              <a:rPr lang="en-US" sz="1200" dirty="0">
                <a:solidFill>
                  <a:schemeClr val="bg1">
                    <a:lumMod val="95000"/>
                  </a:schemeClr>
                </a:solidFill>
                <a:latin typeface="Arial" pitchFamily="34" charset="0"/>
              </a:rPr>
              <a:t>Back-to-Back Plus Financial Cost</a:t>
            </a:r>
          </a:p>
        </p:txBody>
      </p:sp>
      <p:sp>
        <p:nvSpPr>
          <p:cNvPr id="15" name="Rectangle 14">
            <a:extLst>
              <a:ext uri="{FF2B5EF4-FFF2-40B4-BE49-F238E27FC236}">
                <a16:creationId xmlns:a16="http://schemas.microsoft.com/office/drawing/2014/main" id="{7B267B02-E977-8D12-3255-119B18FF1740}"/>
              </a:ext>
            </a:extLst>
          </p:cNvPr>
          <p:cNvSpPr/>
          <p:nvPr/>
        </p:nvSpPr>
        <p:spPr bwMode="auto">
          <a:xfrm>
            <a:off x="3493044" y="3687765"/>
            <a:ext cx="1353813" cy="57343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Fixed Price Contract with LD</a:t>
            </a:r>
          </a:p>
        </p:txBody>
      </p:sp>
      <p:sp>
        <p:nvSpPr>
          <p:cNvPr id="21" name="Oval 20">
            <a:extLst>
              <a:ext uri="{FF2B5EF4-FFF2-40B4-BE49-F238E27FC236}">
                <a16:creationId xmlns:a16="http://schemas.microsoft.com/office/drawing/2014/main" id="{7A44F0AB-4027-1E08-C339-0F1DC9CBD94C}"/>
              </a:ext>
            </a:extLst>
          </p:cNvPr>
          <p:cNvSpPr/>
          <p:nvPr/>
        </p:nvSpPr>
        <p:spPr bwMode="auto">
          <a:xfrm>
            <a:off x="9914184" y="3559000"/>
            <a:ext cx="1378844" cy="595733"/>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O&amp;M Contractor</a:t>
            </a:r>
          </a:p>
        </p:txBody>
      </p:sp>
      <p:sp>
        <p:nvSpPr>
          <p:cNvPr id="24" name="Rectangle 23">
            <a:extLst>
              <a:ext uri="{FF2B5EF4-FFF2-40B4-BE49-F238E27FC236}">
                <a16:creationId xmlns:a16="http://schemas.microsoft.com/office/drawing/2014/main" id="{AA560AEE-CB56-57F4-DF44-073BBB5A3800}"/>
              </a:ext>
            </a:extLst>
          </p:cNvPr>
          <p:cNvSpPr/>
          <p:nvPr/>
        </p:nvSpPr>
        <p:spPr bwMode="auto">
          <a:xfrm>
            <a:off x="7751717" y="3490503"/>
            <a:ext cx="1596970" cy="1090966"/>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Contract with Guaranteed Heat Rate and Availability Penalty</a:t>
            </a:r>
          </a:p>
          <a:p>
            <a:pPr algn="ctr" eaLnBrk="0" fontAlgn="base" hangingPunct="0">
              <a:spcBef>
                <a:spcPct val="0"/>
              </a:spcBef>
              <a:spcAft>
                <a:spcPct val="0"/>
              </a:spcAft>
            </a:pPr>
            <a:r>
              <a:rPr lang="en-US" sz="1200" dirty="0">
                <a:latin typeface="Arial" pitchFamily="34" charset="0"/>
              </a:rPr>
              <a:t>and Fixed Fee</a:t>
            </a:r>
          </a:p>
        </p:txBody>
      </p:sp>
      <p:sp>
        <p:nvSpPr>
          <p:cNvPr id="2" name="Title 1">
            <a:extLst>
              <a:ext uri="{FF2B5EF4-FFF2-40B4-BE49-F238E27FC236}">
                <a16:creationId xmlns:a16="http://schemas.microsoft.com/office/drawing/2014/main" id="{26598FCF-2D24-AB18-DB01-6A1F3AA5448C}"/>
              </a:ext>
            </a:extLst>
          </p:cNvPr>
          <p:cNvSpPr>
            <a:spLocks noGrp="1"/>
          </p:cNvSpPr>
          <p:nvPr>
            <p:ph type="title"/>
          </p:nvPr>
        </p:nvSpPr>
        <p:spPr>
          <a:xfrm>
            <a:off x="348622" y="131285"/>
            <a:ext cx="2257963" cy="2170794"/>
          </a:xfrm>
        </p:spPr>
        <p:txBody>
          <a:bodyPr>
            <a:normAutofit fontScale="90000"/>
          </a:bodyPr>
          <a:lstStyle/>
          <a:p>
            <a:r>
              <a:rPr lang="en-US" dirty="0"/>
              <a:t>Back-to-Back Contracts with Liquidated Damage</a:t>
            </a:r>
          </a:p>
        </p:txBody>
      </p:sp>
      <p:sp>
        <p:nvSpPr>
          <p:cNvPr id="4" name="Slide Number Placeholder 3">
            <a:extLst>
              <a:ext uri="{FF2B5EF4-FFF2-40B4-BE49-F238E27FC236}">
                <a16:creationId xmlns:a16="http://schemas.microsoft.com/office/drawing/2014/main" id="{407638CE-7CAD-3C0A-BD99-16AF300CB1C9}"/>
              </a:ext>
            </a:extLst>
          </p:cNvPr>
          <p:cNvSpPr>
            <a:spLocks noGrp="1"/>
          </p:cNvSpPr>
          <p:nvPr>
            <p:ph type="sldNum" sz="quarter" idx="12"/>
          </p:nvPr>
        </p:nvSpPr>
        <p:spPr/>
        <p:txBody>
          <a:bodyPr/>
          <a:lstStyle/>
          <a:p>
            <a:fld id="{EB241CD2-1E45-42A3-B213-66A034DF9A3B}" type="slidenum">
              <a:rPr lang="en-GB" smtClean="0"/>
              <a:t>295</a:t>
            </a:fld>
            <a:endParaRPr lang="en-GB" dirty="0"/>
          </a:p>
        </p:txBody>
      </p:sp>
      <p:cxnSp>
        <p:nvCxnSpPr>
          <p:cNvPr id="52" name="Straight Arrow Connector 51">
            <a:extLst>
              <a:ext uri="{FF2B5EF4-FFF2-40B4-BE49-F238E27FC236}">
                <a16:creationId xmlns:a16="http://schemas.microsoft.com/office/drawing/2014/main" id="{4906ADF1-2F7F-E178-0F55-8AD49A9E5A22}"/>
              </a:ext>
            </a:extLst>
          </p:cNvPr>
          <p:cNvCxnSpPr>
            <a:cxnSpLocks/>
            <a:endCxn id="15" idx="0"/>
          </p:cNvCxnSpPr>
          <p:nvPr/>
        </p:nvCxnSpPr>
        <p:spPr>
          <a:xfrm flipH="1">
            <a:off x="4169951" y="2046668"/>
            <a:ext cx="997993" cy="16410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52DCECB-FF4B-ED09-D7DA-E1AD98BE9DBD}"/>
              </a:ext>
            </a:extLst>
          </p:cNvPr>
          <p:cNvCxnSpPr>
            <a:stCxn id="13" idx="3"/>
          </p:cNvCxnSpPr>
          <p:nvPr/>
        </p:nvCxnSpPr>
        <p:spPr>
          <a:xfrm>
            <a:off x="7561698" y="2046668"/>
            <a:ext cx="1214156" cy="1742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EFA835AE-3EA6-CDC3-6E22-AB3BE6BBC14F}"/>
              </a:ext>
            </a:extLst>
          </p:cNvPr>
          <p:cNvSpPr/>
          <p:nvPr/>
        </p:nvSpPr>
        <p:spPr bwMode="auto">
          <a:xfrm>
            <a:off x="3946549" y="5246119"/>
            <a:ext cx="2021173" cy="837796"/>
          </a:xfrm>
          <a:prstGeom prst="ellipse">
            <a:avLst/>
          </a:prstGeom>
          <a:solidFill>
            <a:schemeClr val="bg2">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Lender</a:t>
            </a:r>
          </a:p>
        </p:txBody>
      </p:sp>
      <p:sp>
        <p:nvSpPr>
          <p:cNvPr id="27" name="Oval 26">
            <a:extLst>
              <a:ext uri="{FF2B5EF4-FFF2-40B4-BE49-F238E27FC236}">
                <a16:creationId xmlns:a16="http://schemas.microsoft.com/office/drawing/2014/main" id="{45C4F056-D346-2F6D-4ACE-780BA7DE7C3A}"/>
              </a:ext>
            </a:extLst>
          </p:cNvPr>
          <p:cNvSpPr/>
          <p:nvPr/>
        </p:nvSpPr>
        <p:spPr bwMode="auto">
          <a:xfrm>
            <a:off x="6529029" y="5246119"/>
            <a:ext cx="2021173" cy="837796"/>
          </a:xfrm>
          <a:prstGeom prst="ellipse">
            <a:avLst/>
          </a:prstGeom>
          <a:solidFill>
            <a:schemeClr val="bg2">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solidFill>
                  <a:schemeClr val="bg1">
                    <a:lumMod val="95000"/>
                  </a:schemeClr>
                </a:solidFill>
                <a:latin typeface="Arial" pitchFamily="34" charset="0"/>
              </a:rPr>
              <a:t>Equity Investor</a:t>
            </a:r>
          </a:p>
        </p:txBody>
      </p:sp>
      <p:sp>
        <p:nvSpPr>
          <p:cNvPr id="29" name="Rectangle 28">
            <a:extLst>
              <a:ext uri="{FF2B5EF4-FFF2-40B4-BE49-F238E27FC236}">
                <a16:creationId xmlns:a16="http://schemas.microsoft.com/office/drawing/2014/main" id="{171407C1-F2D2-D5F8-5694-32DD44CF5F94}"/>
              </a:ext>
            </a:extLst>
          </p:cNvPr>
          <p:cNvSpPr/>
          <p:nvPr/>
        </p:nvSpPr>
        <p:spPr bwMode="auto">
          <a:xfrm>
            <a:off x="4149966" y="4579548"/>
            <a:ext cx="1353813" cy="57343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200" dirty="0">
                <a:latin typeface="Arial" pitchFamily="34" charset="0"/>
              </a:rPr>
              <a:t>Loan Agreement with Target DSCR</a:t>
            </a:r>
          </a:p>
        </p:txBody>
      </p:sp>
      <p:cxnSp>
        <p:nvCxnSpPr>
          <p:cNvPr id="31" name="Straight Arrow Connector 30">
            <a:extLst>
              <a:ext uri="{FF2B5EF4-FFF2-40B4-BE49-F238E27FC236}">
                <a16:creationId xmlns:a16="http://schemas.microsoft.com/office/drawing/2014/main" id="{9F6F4463-5133-F597-02CD-9E73DDD39274}"/>
              </a:ext>
            </a:extLst>
          </p:cNvPr>
          <p:cNvCxnSpPr>
            <a:stCxn id="29" idx="1"/>
            <a:endCxn id="14" idx="4"/>
          </p:cNvCxnSpPr>
          <p:nvPr/>
        </p:nvCxnSpPr>
        <p:spPr>
          <a:xfrm flipH="1" flipV="1">
            <a:off x="2106980" y="4454884"/>
            <a:ext cx="2042986" cy="4113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9738103"/>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4CE20-E253-4920-8119-6D63FFD21D75}"/>
              </a:ext>
            </a:extLst>
          </p:cNvPr>
          <p:cNvSpPr>
            <a:spLocks noGrp="1"/>
          </p:cNvSpPr>
          <p:nvPr>
            <p:ph type="title"/>
          </p:nvPr>
        </p:nvSpPr>
        <p:spPr>
          <a:xfrm>
            <a:off x="1117600" y="381000"/>
            <a:ext cx="9448800" cy="762000"/>
          </a:xfrm>
        </p:spPr>
        <p:txBody>
          <a:bodyPr anchor="ctr">
            <a:normAutofit/>
          </a:bodyPr>
          <a:lstStyle/>
          <a:p>
            <a:r>
              <a:rPr lang="en-US" sz="2300"/>
              <a:t>Delay Liquidated Damage in EPC Contract – Off-taker Penalty Plus the Financing Cost; Not Exactly Back-to-Back</a:t>
            </a:r>
          </a:p>
        </p:txBody>
      </p:sp>
      <p:sp>
        <p:nvSpPr>
          <p:cNvPr id="10" name="Content Placeholder 3">
            <a:extLst>
              <a:ext uri="{FF2B5EF4-FFF2-40B4-BE49-F238E27FC236}">
                <a16:creationId xmlns:a16="http://schemas.microsoft.com/office/drawing/2014/main" id="{850AB80A-B5D7-FCF3-7D47-DDEDDF79689A}"/>
              </a:ext>
            </a:extLst>
          </p:cNvPr>
          <p:cNvSpPr>
            <a:spLocks noGrp="1"/>
          </p:cNvSpPr>
          <p:nvPr>
            <p:ph type="body" sz="half" idx="1"/>
          </p:nvPr>
        </p:nvSpPr>
        <p:spPr>
          <a:xfrm>
            <a:off x="614555" y="1434889"/>
            <a:ext cx="10770839" cy="2524356"/>
          </a:xfrm>
        </p:spPr>
        <p:txBody>
          <a:bodyPr>
            <a:normAutofit/>
          </a:bodyPr>
          <a:lstStyle/>
          <a:p>
            <a:r>
              <a:rPr lang="en-US" dirty="0"/>
              <a:t>Cost to investor includes cost of delay from financing cost</a:t>
            </a:r>
          </a:p>
          <a:p>
            <a:r>
              <a:rPr lang="en-US" dirty="0"/>
              <a:t>Could target IRR</a:t>
            </a:r>
          </a:p>
          <a:p>
            <a:r>
              <a:rPr lang="en-US" dirty="0"/>
              <a:t>Could target DSCR </a:t>
            </a:r>
          </a:p>
          <a:p>
            <a:r>
              <a:rPr lang="en-US" dirty="0"/>
              <a:t>This cost should be included in the investor cost when the target date is established (i.e. include the estimate from the  EPC provider from things like overtime and also the financing cost)</a:t>
            </a:r>
          </a:p>
        </p:txBody>
      </p:sp>
      <p:pic>
        <p:nvPicPr>
          <p:cNvPr id="8" name="Picture 7" descr="The image describes a document detailing the calculation and terms for liquidated damages due for project delays.&#10;&#10;AI-generated content may be incorrect.">
            <a:extLst>
              <a:ext uri="{FF2B5EF4-FFF2-40B4-BE49-F238E27FC236}">
                <a16:creationId xmlns:a16="http://schemas.microsoft.com/office/drawing/2014/main" id="{6CDB8939-8B96-C046-52C7-004684DF67F5}"/>
              </a:ext>
            </a:extLst>
          </p:cNvPr>
          <p:cNvPicPr>
            <a:picLocks noChangeAspect="1"/>
          </p:cNvPicPr>
          <p:nvPr/>
        </p:nvPicPr>
        <p:blipFill>
          <a:blip r:embed="rId2"/>
          <a:stretch>
            <a:fillRect/>
          </a:stretch>
        </p:blipFill>
        <p:spPr>
          <a:xfrm>
            <a:off x="2186877" y="3959245"/>
            <a:ext cx="7086764" cy="1895708"/>
          </a:xfrm>
          <a:prstGeom prst="rect">
            <a:avLst/>
          </a:prstGeom>
          <a:noFill/>
        </p:spPr>
      </p:pic>
      <p:sp>
        <p:nvSpPr>
          <p:cNvPr id="3" name="Slide Number Placeholder 2">
            <a:extLst>
              <a:ext uri="{FF2B5EF4-FFF2-40B4-BE49-F238E27FC236}">
                <a16:creationId xmlns:a16="http://schemas.microsoft.com/office/drawing/2014/main" id="{CBF5E29D-3192-6A43-D3C1-130524ED2464}"/>
              </a:ext>
            </a:extLst>
          </p:cNvPr>
          <p:cNvSpPr>
            <a:spLocks noGrp="1"/>
          </p:cNvSpPr>
          <p:nvPr>
            <p:ph type="sldNum" sz="quarter" idx="11"/>
          </p:nvPr>
        </p:nvSpPr>
        <p:spPr>
          <a:xfrm>
            <a:off x="11495315" y="6457951"/>
            <a:ext cx="696685" cy="400050"/>
          </a:xfrm>
        </p:spPr>
        <p:txBody>
          <a:bodyPr anchor="ctr">
            <a:normAutofit/>
          </a:bodyPr>
          <a:lstStyle/>
          <a:p>
            <a:pPr>
              <a:spcAft>
                <a:spcPts val="600"/>
              </a:spcAft>
            </a:pPr>
            <a:fld id="{EB241CD2-1E45-42A3-B213-66A034DF9A3B}" type="slidenum">
              <a:rPr lang="en-GB" smtClean="0"/>
              <a:pPr>
                <a:spcAft>
                  <a:spcPts val="600"/>
                </a:spcAft>
              </a:pPr>
              <a:t>296</a:t>
            </a:fld>
            <a:endParaRPr lang="en-GB"/>
          </a:p>
        </p:txBody>
      </p:sp>
    </p:spTree>
    <p:extLst>
      <p:ext uri="{BB962C8B-B14F-4D97-AF65-F5344CB8AC3E}">
        <p14:creationId xmlns:p14="http://schemas.microsoft.com/office/powerpoint/2010/main" val="21542587"/>
      </p:ext>
    </p:extLst>
  </p:cSld>
  <p:clrMapOvr>
    <a:masterClrMapping/>
  </p:clrMapOvr>
  <p:transition>
    <p:zoom/>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D8F90-3155-47F6-B06C-76E80165F62C}"/>
              </a:ext>
            </a:extLst>
          </p:cNvPr>
          <p:cNvSpPr>
            <a:spLocks noGrp="1"/>
          </p:cNvSpPr>
          <p:nvPr>
            <p:ph type="title"/>
          </p:nvPr>
        </p:nvSpPr>
        <p:spPr/>
        <p:txBody>
          <a:bodyPr/>
          <a:lstStyle/>
          <a:p>
            <a:r>
              <a:rPr lang="en-029" dirty="0"/>
              <a:t>Real World Case 2, Sino Hydro</a:t>
            </a:r>
          </a:p>
        </p:txBody>
      </p:sp>
      <p:sp>
        <p:nvSpPr>
          <p:cNvPr id="3" name="Content Placeholder 2">
            <a:extLst>
              <a:ext uri="{FF2B5EF4-FFF2-40B4-BE49-F238E27FC236}">
                <a16:creationId xmlns:a16="http://schemas.microsoft.com/office/drawing/2014/main" id="{FE38D015-6AF0-4553-89AA-671CCA3A972F}"/>
              </a:ext>
            </a:extLst>
          </p:cNvPr>
          <p:cNvSpPr>
            <a:spLocks noGrp="1"/>
          </p:cNvSpPr>
          <p:nvPr>
            <p:ph idx="1"/>
          </p:nvPr>
        </p:nvSpPr>
        <p:spPr/>
        <p:txBody>
          <a:bodyPr/>
          <a:lstStyle/>
          <a:p>
            <a:r>
              <a:rPr lang="en-029" dirty="0"/>
              <a:t>Sino Hydro was late in constructing a combined cycle plant by 5 months.  The liquidated damage per day was about USD 200 per MW-day resulting in cost of about USD 15 million.</a:t>
            </a:r>
          </a:p>
          <a:p>
            <a:r>
              <a:rPr lang="en-029" dirty="0"/>
              <a:t>Sino Hydro claimed the delay was caused by weather and refused to pay the liquidated damage (bonding, total cost of project was about 265 million)</a:t>
            </a:r>
          </a:p>
          <a:p>
            <a:r>
              <a:rPr lang="en-029" dirty="0"/>
              <a:t>Now in arbitration. Sino Hydro and IPP appoint one arbiter. The two pick a third.</a:t>
            </a:r>
          </a:p>
          <a:p>
            <a:r>
              <a:rPr lang="en-029" dirty="0"/>
              <a:t>Also heat rate problem with 1% band and actual is worse, particularly at low loading levels.</a:t>
            </a:r>
          </a:p>
          <a:p>
            <a:r>
              <a:rPr lang="en-029" dirty="0"/>
              <a:t>Solutions.  Put in solar panels – reduce fuel cost and keep the capacity the same.  Alternatively get higher pressure gas from pipeline.</a:t>
            </a:r>
          </a:p>
          <a:p>
            <a:endParaRPr lang="en-029" dirty="0"/>
          </a:p>
        </p:txBody>
      </p:sp>
    </p:spTree>
    <p:extLst>
      <p:ext uri="{BB962C8B-B14F-4D97-AF65-F5344CB8AC3E}">
        <p14:creationId xmlns:p14="http://schemas.microsoft.com/office/powerpoint/2010/main" val="1783605727"/>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ED9D7-A7D9-DEE5-6346-347BD15FF271}"/>
              </a:ext>
            </a:extLst>
          </p:cNvPr>
          <p:cNvSpPr>
            <a:spLocks noGrp="1"/>
          </p:cNvSpPr>
          <p:nvPr>
            <p:ph type="ctrTitle"/>
          </p:nvPr>
        </p:nvSpPr>
        <p:spPr>
          <a:xfrm>
            <a:off x="643835" y="1707280"/>
            <a:ext cx="6423715" cy="3207620"/>
          </a:xfrm>
        </p:spPr>
        <p:txBody>
          <a:bodyPr/>
          <a:lstStyle/>
          <a:p>
            <a:r>
              <a:rPr lang="en-US" dirty="0"/>
              <a:t>Equity Investors Financial Performance</a:t>
            </a:r>
          </a:p>
        </p:txBody>
      </p:sp>
    </p:spTree>
    <p:extLst>
      <p:ext uri="{BB962C8B-B14F-4D97-AF65-F5344CB8AC3E}">
        <p14:creationId xmlns:p14="http://schemas.microsoft.com/office/powerpoint/2010/main" val="3327253938"/>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2AA60-A785-0D2F-AA18-3DFDE6797167}"/>
              </a:ext>
            </a:extLst>
          </p:cNvPr>
          <p:cNvSpPr>
            <a:spLocks noGrp="1"/>
          </p:cNvSpPr>
          <p:nvPr>
            <p:ph type="title"/>
          </p:nvPr>
        </p:nvSpPr>
        <p:spPr/>
        <p:txBody>
          <a:bodyPr/>
          <a:lstStyle/>
          <a:p>
            <a:r>
              <a:rPr lang="en-US" dirty="0"/>
              <a:t>Sponsor Analysis</a:t>
            </a:r>
          </a:p>
        </p:txBody>
      </p:sp>
      <p:sp>
        <p:nvSpPr>
          <p:cNvPr id="3" name="Content Placeholder 2">
            <a:extLst>
              <a:ext uri="{FF2B5EF4-FFF2-40B4-BE49-F238E27FC236}">
                <a16:creationId xmlns:a16="http://schemas.microsoft.com/office/drawing/2014/main" id="{423C59EC-22B5-3425-9109-44DBDF070331}"/>
              </a:ext>
            </a:extLst>
          </p:cNvPr>
          <p:cNvSpPr>
            <a:spLocks noGrp="1"/>
          </p:cNvSpPr>
          <p:nvPr>
            <p:ph idx="1"/>
          </p:nvPr>
        </p:nvSpPr>
        <p:spPr/>
        <p:txBody>
          <a:bodyPr>
            <a:normAutofit/>
          </a:bodyPr>
          <a:lstStyle/>
          <a:p>
            <a:r>
              <a:rPr lang="en-US" b="1" dirty="0">
                <a:solidFill>
                  <a:schemeClr val="tx1"/>
                </a:solidFill>
              </a:rPr>
              <a:t>Balfour Beatty plc</a:t>
            </a:r>
            <a:r>
              <a:rPr lang="en-US" dirty="0">
                <a:solidFill>
                  <a:schemeClr val="tx1"/>
                </a:solidFill>
              </a:rPr>
              <a:t> is an international infrastructure group based in the </a:t>
            </a:r>
            <a:r>
              <a:rPr lang="en-US" dirty="0">
                <a:solidFill>
                  <a:schemeClr val="tx1"/>
                </a:solidFill>
                <a:hlinkClick r:id="rId2" tooltip="United Kingdom">
                  <a:extLst>
                    <a:ext uri="{A12FA001-AC4F-418D-AE19-62706E023703}">
                      <ahyp:hlinkClr xmlns:ahyp="http://schemas.microsoft.com/office/drawing/2018/hyperlinkcolor" val="tx"/>
                    </a:ext>
                  </a:extLst>
                </a:hlinkClick>
              </a:rPr>
              <a:t>United Kingdom</a:t>
            </a:r>
            <a:r>
              <a:rPr lang="en-US" dirty="0">
                <a:solidFill>
                  <a:schemeClr val="tx1"/>
                </a:solidFill>
              </a:rPr>
              <a:t> with capabilities in construction services, support services and infrastructure investments. A constituent of the </a:t>
            </a:r>
            <a:r>
              <a:rPr lang="en-US" dirty="0">
                <a:solidFill>
                  <a:schemeClr val="tx1"/>
                </a:solidFill>
                <a:hlinkClick r:id="rId3" tooltip="FTSE 250 Index">
                  <a:extLst>
                    <a:ext uri="{A12FA001-AC4F-418D-AE19-62706E023703}">
                      <ahyp:hlinkClr xmlns:ahyp="http://schemas.microsoft.com/office/drawing/2018/hyperlinkcolor" val="tx"/>
                    </a:ext>
                  </a:extLst>
                </a:hlinkClick>
              </a:rPr>
              <a:t>FTSE 250 Index</a:t>
            </a:r>
            <a:r>
              <a:rPr lang="en-US" dirty="0">
                <a:solidFill>
                  <a:schemeClr val="tx1"/>
                </a:solidFill>
              </a:rPr>
              <a:t>, the company is active across the UK, US and Hong Kong. </a:t>
            </a:r>
          </a:p>
          <a:p>
            <a:r>
              <a:rPr lang="en-US" dirty="0">
                <a:solidFill>
                  <a:schemeClr val="tx1"/>
                </a:solidFill>
              </a:rPr>
              <a:t>For a time, Balfour Beatty's activities were dominated by two domestic sectors: power stations and the railways. It also opted to develop its presence as contractor within various power and civil engineering projects. Throughout the 1970s, Balfour Beatty expanded its presence in the road construction sector through schemes such as the </a:t>
            </a:r>
            <a:r>
              <a:rPr lang="en-US" dirty="0">
                <a:solidFill>
                  <a:schemeClr val="tx1"/>
                </a:solidFill>
                <a:hlinkClick r:id="rId4" tooltip="M73 motorway">
                  <a:extLst>
                    <a:ext uri="{A12FA001-AC4F-418D-AE19-62706E023703}">
                      <ahyp:hlinkClr xmlns:ahyp="http://schemas.microsoft.com/office/drawing/2018/hyperlinkcolor" val="tx"/>
                    </a:ext>
                  </a:extLst>
                </a:hlinkClick>
              </a:rPr>
              <a:t>M73 motorway</a:t>
            </a:r>
            <a:r>
              <a:rPr lang="en-US" dirty="0">
                <a:solidFill>
                  <a:schemeClr val="tx1"/>
                </a:solidFill>
              </a:rPr>
              <a:t> and the </a:t>
            </a:r>
            <a:r>
              <a:rPr lang="en-US" dirty="0">
                <a:solidFill>
                  <a:schemeClr val="tx1"/>
                </a:solidFill>
                <a:hlinkClick r:id="rId5" tooltip="Glasgow Inner Ring Road">
                  <a:extLst>
                    <a:ext uri="{A12FA001-AC4F-418D-AE19-62706E023703}">
                      <ahyp:hlinkClr xmlns:ahyp="http://schemas.microsoft.com/office/drawing/2018/hyperlinkcolor" val="tx"/>
                    </a:ext>
                  </a:extLst>
                </a:hlinkClick>
              </a:rPr>
              <a:t>Glasgow Inner Ring Road</a:t>
            </a:r>
            <a:r>
              <a:rPr lang="en-US" dirty="0">
                <a:solidFill>
                  <a:schemeClr val="tx1"/>
                </a:solidFill>
              </a:rPr>
              <a:t>. Between 1986 and 1995, Balfour Beatty operated Balfour Beatty Homes; after a collapse of the housing market, Balfour Beatty Homes was renamed Clarke Homes and then sold to </a:t>
            </a:r>
            <a:r>
              <a:rPr lang="en-US" dirty="0">
                <a:solidFill>
                  <a:schemeClr val="tx1"/>
                </a:solidFill>
                <a:hlinkClick r:id="rId6" tooltip="Westbury (housebuilder)">
                  <a:extLst>
                    <a:ext uri="{A12FA001-AC4F-418D-AE19-62706E023703}">
                      <ahyp:hlinkClr xmlns:ahyp="http://schemas.microsoft.com/office/drawing/2018/hyperlinkcolor" val="tx"/>
                    </a:ext>
                  </a:extLst>
                </a:hlinkClick>
              </a:rPr>
              <a:t>Westbury</a:t>
            </a:r>
            <a:r>
              <a:rPr lang="en-US" dirty="0">
                <a:solidFill>
                  <a:schemeClr val="tx1"/>
                </a:solidFill>
              </a:rPr>
              <a:t>. During the 2000s, the company's business strategy diversified from the construction of infrastructure alone towards the financing, operation, design and management functions. Balfour Beatty also pursued a strategy of growth via acquisition, primarily in the United Kingdom and North America, including Mansell plc, </a:t>
            </a:r>
            <a:r>
              <a:rPr lang="en-US" dirty="0">
                <a:solidFill>
                  <a:schemeClr val="tx1"/>
                </a:solidFill>
                <a:hlinkClick r:id="rId7" tooltip="Birse Group">
                  <a:extLst>
                    <a:ext uri="{A12FA001-AC4F-418D-AE19-62706E023703}">
                      <ahyp:hlinkClr xmlns:ahyp="http://schemas.microsoft.com/office/drawing/2018/hyperlinkcolor" val="tx"/>
                    </a:ext>
                  </a:extLst>
                </a:hlinkClick>
              </a:rPr>
              <a:t>Birse Group</a:t>
            </a:r>
            <a:r>
              <a:rPr lang="en-US" dirty="0">
                <a:solidFill>
                  <a:schemeClr val="tx1"/>
                </a:solidFill>
              </a:rPr>
              <a:t>, </a:t>
            </a:r>
            <a:r>
              <a:rPr lang="en-US" dirty="0">
                <a:solidFill>
                  <a:schemeClr val="tx1"/>
                </a:solidFill>
                <a:hlinkClick r:id="rId8" tooltip="Rok plc">
                  <a:extLst>
                    <a:ext uri="{A12FA001-AC4F-418D-AE19-62706E023703}">
                      <ahyp:hlinkClr xmlns:ahyp="http://schemas.microsoft.com/office/drawing/2018/hyperlinkcolor" val="tx"/>
                    </a:ext>
                  </a:extLst>
                </a:hlinkClick>
              </a:rPr>
              <a:t>Rok plc</a:t>
            </a:r>
            <a:r>
              <a:rPr lang="en-US" dirty="0">
                <a:solidFill>
                  <a:schemeClr val="tx1"/>
                </a:solidFill>
              </a:rPr>
              <a:t>, </a:t>
            </a:r>
            <a:r>
              <a:rPr lang="en-US" dirty="0">
                <a:solidFill>
                  <a:schemeClr val="tx1"/>
                </a:solidFill>
                <a:hlinkClick r:id="rId9" tooltip="Balfour Beatty Construction">
                  <a:extLst>
                    <a:ext uri="{A12FA001-AC4F-418D-AE19-62706E023703}">
                      <ahyp:hlinkClr xmlns:ahyp="http://schemas.microsoft.com/office/drawing/2018/hyperlinkcolor" val="tx"/>
                    </a:ext>
                  </a:extLst>
                </a:hlinkClick>
              </a:rPr>
              <a:t>Centex Construction</a:t>
            </a:r>
            <a:r>
              <a:rPr lang="en-US" dirty="0">
                <a:solidFill>
                  <a:schemeClr val="tx1"/>
                </a:solidFill>
              </a:rPr>
              <a:t>, </a:t>
            </a:r>
            <a:r>
              <a:rPr lang="en-US" dirty="0">
                <a:solidFill>
                  <a:schemeClr val="tx1"/>
                </a:solidFill>
                <a:hlinkClick r:id="rId10" tooltip="WSP USA">
                  <a:extLst>
                    <a:ext uri="{A12FA001-AC4F-418D-AE19-62706E023703}">
                      <ahyp:hlinkClr xmlns:ahyp="http://schemas.microsoft.com/office/drawing/2018/hyperlinkcolor" val="tx"/>
                    </a:ext>
                  </a:extLst>
                </a:hlinkClick>
              </a:rPr>
              <a:t>Parsons Brinckerhoff</a:t>
            </a:r>
            <a:r>
              <a:rPr lang="en-US" dirty="0">
                <a:solidFill>
                  <a:schemeClr val="tx1"/>
                </a:solidFill>
              </a:rPr>
              <a:t>.</a:t>
            </a:r>
          </a:p>
        </p:txBody>
      </p:sp>
      <p:sp>
        <p:nvSpPr>
          <p:cNvPr id="4" name="Slide Number Placeholder 3">
            <a:extLst>
              <a:ext uri="{FF2B5EF4-FFF2-40B4-BE49-F238E27FC236}">
                <a16:creationId xmlns:a16="http://schemas.microsoft.com/office/drawing/2014/main" id="{A7E1C7DE-B78E-0E68-F8AB-8712CD411172}"/>
              </a:ext>
            </a:extLst>
          </p:cNvPr>
          <p:cNvSpPr>
            <a:spLocks noGrp="1"/>
          </p:cNvSpPr>
          <p:nvPr>
            <p:ph type="sldNum" sz="quarter" idx="12"/>
          </p:nvPr>
        </p:nvSpPr>
        <p:spPr/>
        <p:txBody>
          <a:bodyPr/>
          <a:lstStyle/>
          <a:p>
            <a:fld id="{EB241CD2-1E45-42A3-B213-66A034DF9A3B}" type="slidenum">
              <a:rPr lang="en-GB" smtClean="0"/>
              <a:t>299</a:t>
            </a:fld>
            <a:endParaRPr lang="en-GB" dirty="0"/>
          </a:p>
        </p:txBody>
      </p:sp>
    </p:spTree>
    <p:extLst>
      <p:ext uri="{BB962C8B-B14F-4D97-AF65-F5344CB8AC3E}">
        <p14:creationId xmlns:p14="http://schemas.microsoft.com/office/powerpoint/2010/main" val="3312575646"/>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B1C21-CCD4-C732-87A3-F7BE73777659}"/>
              </a:ext>
            </a:extLst>
          </p:cNvPr>
          <p:cNvSpPr>
            <a:spLocks noGrp="1"/>
          </p:cNvSpPr>
          <p:nvPr>
            <p:ph type="title"/>
          </p:nvPr>
        </p:nvSpPr>
        <p:spPr/>
        <p:txBody>
          <a:bodyPr/>
          <a:lstStyle/>
          <a:p>
            <a:r>
              <a:rPr lang="en-US" dirty="0"/>
              <a:t>Financial Comparison</a:t>
            </a:r>
          </a:p>
        </p:txBody>
      </p:sp>
      <p:sp>
        <p:nvSpPr>
          <p:cNvPr id="3" name="Content Placeholder 2">
            <a:extLst>
              <a:ext uri="{FF2B5EF4-FFF2-40B4-BE49-F238E27FC236}">
                <a16:creationId xmlns:a16="http://schemas.microsoft.com/office/drawing/2014/main" id="{EDB1CFED-F959-744D-F718-C767B2800707}"/>
              </a:ext>
            </a:extLst>
          </p:cNvPr>
          <p:cNvSpPr>
            <a:spLocks noGrp="1"/>
          </p:cNvSpPr>
          <p:nvPr>
            <p:ph idx="1"/>
          </p:nvPr>
        </p:nvSpPr>
        <p:spPr/>
        <p:txBody>
          <a:bodyPr/>
          <a:lstStyle/>
          <a:p>
            <a:r>
              <a:rPr lang="fr-FR" dirty="0"/>
              <a:t>BYG.F Bouygues SA</a:t>
            </a:r>
            <a:endParaRPr lang="en-US" dirty="0"/>
          </a:p>
          <a:p>
            <a:r>
              <a:rPr lang="fr-FR" dirty="0"/>
              <a:t>MTO.L </a:t>
            </a:r>
            <a:r>
              <a:rPr lang="fr-FR" dirty="0" err="1"/>
              <a:t>Mitie</a:t>
            </a:r>
            <a:r>
              <a:rPr lang="fr-FR" dirty="0"/>
              <a:t> Group </a:t>
            </a:r>
            <a:r>
              <a:rPr lang="fr-FR" dirty="0" err="1"/>
              <a:t>plc</a:t>
            </a:r>
            <a:endParaRPr lang="en-US" dirty="0"/>
          </a:p>
          <a:p>
            <a:r>
              <a:rPr lang="en-US" dirty="0"/>
              <a:t>BBY.L Balfour Beatty plc</a:t>
            </a:r>
          </a:p>
          <a:p>
            <a:r>
              <a:rPr lang="en-US" dirty="0"/>
              <a:t>KIE.L Kier Group plc</a:t>
            </a:r>
          </a:p>
          <a:p>
            <a:r>
              <a:rPr lang="en-US" dirty="0"/>
              <a:t>BWY.L Bellway plc</a:t>
            </a:r>
          </a:p>
          <a:p>
            <a:r>
              <a:rPr lang="en-US" dirty="0"/>
              <a:t>GFRD.L </a:t>
            </a:r>
            <a:r>
              <a:rPr lang="en-US" dirty="0" err="1"/>
              <a:t>Galliford</a:t>
            </a:r>
            <a:r>
              <a:rPr lang="en-US" dirty="0"/>
              <a:t> Try Holdings plc</a:t>
            </a:r>
          </a:p>
          <a:p>
            <a:r>
              <a:rPr lang="en-US" dirty="0"/>
              <a:t>FGP.L FirstGroup plc</a:t>
            </a:r>
          </a:p>
          <a:p>
            <a:r>
              <a:rPr lang="en-US" dirty="0"/>
              <a:t>BAB.L Babcock International Group PLC</a:t>
            </a:r>
          </a:p>
          <a:p>
            <a:endParaRPr lang="en-US" dirty="0"/>
          </a:p>
        </p:txBody>
      </p:sp>
      <p:sp>
        <p:nvSpPr>
          <p:cNvPr id="4" name="Slide Number Placeholder 3">
            <a:extLst>
              <a:ext uri="{FF2B5EF4-FFF2-40B4-BE49-F238E27FC236}">
                <a16:creationId xmlns:a16="http://schemas.microsoft.com/office/drawing/2014/main" id="{D40B8CB7-3930-1569-C085-4D858712C638}"/>
              </a:ext>
            </a:extLst>
          </p:cNvPr>
          <p:cNvSpPr>
            <a:spLocks noGrp="1"/>
          </p:cNvSpPr>
          <p:nvPr>
            <p:ph type="sldNum" sz="quarter" idx="12"/>
          </p:nvPr>
        </p:nvSpPr>
        <p:spPr/>
        <p:txBody>
          <a:bodyPr/>
          <a:lstStyle/>
          <a:p>
            <a:fld id="{EB241CD2-1E45-42A3-B213-66A034DF9A3B}" type="slidenum">
              <a:rPr lang="en-GB" smtClean="0"/>
              <a:t>300</a:t>
            </a:fld>
            <a:endParaRPr lang="en-GB" dirty="0"/>
          </a:p>
        </p:txBody>
      </p:sp>
    </p:spTree>
    <p:extLst>
      <p:ext uri="{BB962C8B-B14F-4D97-AF65-F5344CB8AC3E}">
        <p14:creationId xmlns:p14="http://schemas.microsoft.com/office/powerpoint/2010/main" val="3059190947"/>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39541-AC54-B703-93DA-BD16F11CD2BD}"/>
              </a:ext>
            </a:extLst>
          </p:cNvPr>
          <p:cNvSpPr>
            <a:spLocks noGrp="1"/>
          </p:cNvSpPr>
          <p:nvPr>
            <p:ph type="title"/>
          </p:nvPr>
        </p:nvSpPr>
        <p:spPr/>
        <p:txBody>
          <a:bodyPr/>
          <a:lstStyle/>
          <a:p>
            <a:r>
              <a:rPr lang="en-US" dirty="0"/>
              <a:t>Balfour Beatty ROE and Price to Book</a:t>
            </a:r>
          </a:p>
        </p:txBody>
      </p:sp>
      <p:sp>
        <p:nvSpPr>
          <p:cNvPr id="3" name="Content Placeholder 2">
            <a:extLst>
              <a:ext uri="{FF2B5EF4-FFF2-40B4-BE49-F238E27FC236}">
                <a16:creationId xmlns:a16="http://schemas.microsoft.com/office/drawing/2014/main" id="{8DE49368-6E93-B1BA-B3F1-4F24709C99F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B7409ECC-A7E5-D780-B49D-3679A8DB5349}"/>
              </a:ext>
            </a:extLst>
          </p:cNvPr>
          <p:cNvSpPr>
            <a:spLocks noGrp="1"/>
          </p:cNvSpPr>
          <p:nvPr>
            <p:ph type="sldNum" sz="quarter" idx="12"/>
          </p:nvPr>
        </p:nvSpPr>
        <p:spPr/>
        <p:txBody>
          <a:bodyPr/>
          <a:lstStyle/>
          <a:p>
            <a:fld id="{EB241CD2-1E45-42A3-B213-66A034DF9A3B}" type="slidenum">
              <a:rPr lang="en-GB" smtClean="0"/>
              <a:t>301</a:t>
            </a:fld>
            <a:endParaRPr lang="en-GB" dirty="0"/>
          </a:p>
        </p:txBody>
      </p:sp>
      <p:pic>
        <p:nvPicPr>
          <p:cNvPr id="6" name="Picture 5">
            <a:extLst>
              <a:ext uri="{FF2B5EF4-FFF2-40B4-BE49-F238E27FC236}">
                <a16:creationId xmlns:a16="http://schemas.microsoft.com/office/drawing/2014/main" id="{1FFE24B4-E9BF-C069-CF4D-0A4648822D2D}"/>
              </a:ext>
            </a:extLst>
          </p:cNvPr>
          <p:cNvPicPr>
            <a:picLocks noChangeAspect="1"/>
          </p:cNvPicPr>
          <p:nvPr/>
        </p:nvPicPr>
        <p:blipFill>
          <a:blip r:embed="rId2"/>
          <a:stretch>
            <a:fillRect/>
          </a:stretch>
        </p:blipFill>
        <p:spPr>
          <a:xfrm>
            <a:off x="406400" y="1019378"/>
            <a:ext cx="10922561" cy="4883401"/>
          </a:xfrm>
          <a:prstGeom prst="rect">
            <a:avLst/>
          </a:prstGeom>
        </p:spPr>
      </p:pic>
    </p:spTree>
    <p:extLst>
      <p:ext uri="{BB962C8B-B14F-4D97-AF65-F5344CB8AC3E}">
        <p14:creationId xmlns:p14="http://schemas.microsoft.com/office/powerpoint/2010/main" val="3238118165"/>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3228-9B58-4B3F-7FAF-CD37661093AC}"/>
              </a:ext>
            </a:extLst>
          </p:cNvPr>
          <p:cNvSpPr>
            <a:spLocks noGrp="1"/>
          </p:cNvSpPr>
          <p:nvPr>
            <p:ph type="title"/>
          </p:nvPr>
        </p:nvSpPr>
        <p:spPr/>
        <p:txBody>
          <a:bodyPr/>
          <a:lstStyle/>
          <a:p>
            <a:r>
              <a:rPr lang="en-US" dirty="0"/>
              <a:t>ROE, ROIC and Growth</a:t>
            </a:r>
          </a:p>
        </p:txBody>
      </p:sp>
      <p:sp>
        <p:nvSpPr>
          <p:cNvPr id="3" name="Content Placeholder 2">
            <a:extLst>
              <a:ext uri="{FF2B5EF4-FFF2-40B4-BE49-F238E27FC236}">
                <a16:creationId xmlns:a16="http://schemas.microsoft.com/office/drawing/2014/main" id="{E70FFDBC-A178-2671-ECB2-7FC324A3F22F}"/>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DDFA42CA-41D6-317E-B6A4-6BD82DD541E2}"/>
              </a:ext>
            </a:extLst>
          </p:cNvPr>
          <p:cNvSpPr>
            <a:spLocks noGrp="1"/>
          </p:cNvSpPr>
          <p:nvPr>
            <p:ph type="sldNum" sz="quarter" idx="12"/>
          </p:nvPr>
        </p:nvSpPr>
        <p:spPr/>
        <p:txBody>
          <a:bodyPr/>
          <a:lstStyle/>
          <a:p>
            <a:fld id="{EB241CD2-1E45-42A3-B213-66A034DF9A3B}" type="slidenum">
              <a:rPr lang="en-GB" smtClean="0"/>
              <a:t>302</a:t>
            </a:fld>
            <a:endParaRPr lang="en-GB" dirty="0"/>
          </a:p>
        </p:txBody>
      </p:sp>
      <p:pic>
        <p:nvPicPr>
          <p:cNvPr id="6" name="Picture 5">
            <a:extLst>
              <a:ext uri="{FF2B5EF4-FFF2-40B4-BE49-F238E27FC236}">
                <a16:creationId xmlns:a16="http://schemas.microsoft.com/office/drawing/2014/main" id="{0AA29965-434B-A1BE-BA72-43A8C225015E}"/>
              </a:ext>
            </a:extLst>
          </p:cNvPr>
          <p:cNvPicPr>
            <a:picLocks noChangeAspect="1"/>
          </p:cNvPicPr>
          <p:nvPr/>
        </p:nvPicPr>
        <p:blipFill>
          <a:blip r:embed="rId2"/>
          <a:stretch>
            <a:fillRect/>
          </a:stretch>
        </p:blipFill>
        <p:spPr>
          <a:xfrm>
            <a:off x="644245" y="939672"/>
            <a:ext cx="10903510" cy="4978656"/>
          </a:xfrm>
          <a:prstGeom prst="rect">
            <a:avLst/>
          </a:prstGeom>
        </p:spPr>
      </p:pic>
    </p:spTree>
    <p:extLst>
      <p:ext uri="{BB962C8B-B14F-4D97-AF65-F5344CB8AC3E}">
        <p14:creationId xmlns:p14="http://schemas.microsoft.com/office/powerpoint/2010/main" val="1278993304"/>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19C8F-A779-EFC2-3F3F-C4D5A7DD8AF8}"/>
              </a:ext>
            </a:extLst>
          </p:cNvPr>
          <p:cNvSpPr>
            <a:spLocks noGrp="1"/>
          </p:cNvSpPr>
          <p:nvPr>
            <p:ph type="title"/>
          </p:nvPr>
        </p:nvSpPr>
        <p:spPr/>
        <p:txBody>
          <a:bodyPr/>
          <a:lstStyle/>
          <a:p>
            <a:r>
              <a:rPr lang="en-US" dirty="0"/>
              <a:t>Credit Ratios</a:t>
            </a:r>
          </a:p>
        </p:txBody>
      </p:sp>
      <p:pic>
        <p:nvPicPr>
          <p:cNvPr id="6" name="Content Placeholder 5">
            <a:extLst>
              <a:ext uri="{FF2B5EF4-FFF2-40B4-BE49-F238E27FC236}">
                <a16:creationId xmlns:a16="http://schemas.microsoft.com/office/drawing/2014/main" id="{EDAC2387-96BE-D897-4D94-461D4A6049D1}"/>
              </a:ext>
            </a:extLst>
          </p:cNvPr>
          <p:cNvPicPr>
            <a:picLocks noGrp="1" noChangeAspect="1"/>
          </p:cNvPicPr>
          <p:nvPr>
            <p:ph idx="1"/>
          </p:nvPr>
        </p:nvPicPr>
        <p:blipFill>
          <a:blip r:embed="rId2"/>
          <a:stretch>
            <a:fillRect/>
          </a:stretch>
        </p:blipFill>
        <p:spPr>
          <a:xfrm>
            <a:off x="1425284" y="1209675"/>
            <a:ext cx="9050920" cy="4692650"/>
          </a:xfrm>
          <a:prstGeom prst="rect">
            <a:avLst/>
          </a:prstGeom>
        </p:spPr>
      </p:pic>
      <p:sp>
        <p:nvSpPr>
          <p:cNvPr id="4" name="Slide Number Placeholder 3">
            <a:extLst>
              <a:ext uri="{FF2B5EF4-FFF2-40B4-BE49-F238E27FC236}">
                <a16:creationId xmlns:a16="http://schemas.microsoft.com/office/drawing/2014/main" id="{B534AD71-A1F6-21AD-D03E-0D314A5986BA}"/>
              </a:ext>
            </a:extLst>
          </p:cNvPr>
          <p:cNvSpPr>
            <a:spLocks noGrp="1"/>
          </p:cNvSpPr>
          <p:nvPr>
            <p:ph type="sldNum" sz="quarter" idx="12"/>
          </p:nvPr>
        </p:nvSpPr>
        <p:spPr/>
        <p:txBody>
          <a:bodyPr/>
          <a:lstStyle/>
          <a:p>
            <a:fld id="{EB241CD2-1E45-42A3-B213-66A034DF9A3B}" type="slidenum">
              <a:rPr lang="en-GB" smtClean="0"/>
              <a:t>303</a:t>
            </a:fld>
            <a:endParaRPr lang="en-GB" dirty="0"/>
          </a:p>
        </p:txBody>
      </p:sp>
    </p:spTree>
    <p:extLst>
      <p:ext uri="{BB962C8B-B14F-4D97-AF65-F5344CB8AC3E}">
        <p14:creationId xmlns:p14="http://schemas.microsoft.com/office/powerpoint/2010/main" val="239620988"/>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2C9E7-50F8-6504-CF00-615E01456B95}"/>
              </a:ext>
            </a:extLst>
          </p:cNvPr>
          <p:cNvSpPr>
            <a:spLocks noGrp="1"/>
          </p:cNvSpPr>
          <p:nvPr>
            <p:ph type="title"/>
          </p:nvPr>
        </p:nvSpPr>
        <p:spPr/>
        <p:txBody>
          <a:bodyPr/>
          <a:lstStyle/>
          <a:p>
            <a:r>
              <a:rPr lang="en-US" dirty="0"/>
              <a:t>Bouygues Returns and Value</a:t>
            </a:r>
          </a:p>
        </p:txBody>
      </p:sp>
      <p:sp>
        <p:nvSpPr>
          <p:cNvPr id="3" name="Content Placeholder 2">
            <a:extLst>
              <a:ext uri="{FF2B5EF4-FFF2-40B4-BE49-F238E27FC236}">
                <a16:creationId xmlns:a16="http://schemas.microsoft.com/office/drawing/2014/main" id="{B7C5DE43-28AF-DC81-725D-63D9AC599E7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C50DB89B-CBA2-4BA0-9022-DA8D10B8C80C}"/>
              </a:ext>
            </a:extLst>
          </p:cNvPr>
          <p:cNvSpPr>
            <a:spLocks noGrp="1"/>
          </p:cNvSpPr>
          <p:nvPr>
            <p:ph type="sldNum" sz="quarter" idx="12"/>
          </p:nvPr>
        </p:nvSpPr>
        <p:spPr/>
        <p:txBody>
          <a:bodyPr/>
          <a:lstStyle/>
          <a:p>
            <a:fld id="{EB241CD2-1E45-42A3-B213-66A034DF9A3B}" type="slidenum">
              <a:rPr lang="en-GB" smtClean="0"/>
              <a:t>304</a:t>
            </a:fld>
            <a:endParaRPr lang="en-GB" dirty="0"/>
          </a:p>
        </p:txBody>
      </p:sp>
      <p:pic>
        <p:nvPicPr>
          <p:cNvPr id="6" name="Picture 5">
            <a:extLst>
              <a:ext uri="{FF2B5EF4-FFF2-40B4-BE49-F238E27FC236}">
                <a16:creationId xmlns:a16="http://schemas.microsoft.com/office/drawing/2014/main" id="{5B32C759-5997-6053-A658-E213DF7A4188}"/>
              </a:ext>
            </a:extLst>
          </p:cNvPr>
          <p:cNvPicPr>
            <a:picLocks noChangeAspect="1"/>
          </p:cNvPicPr>
          <p:nvPr/>
        </p:nvPicPr>
        <p:blipFill>
          <a:blip r:embed="rId2"/>
          <a:stretch>
            <a:fillRect/>
          </a:stretch>
        </p:blipFill>
        <p:spPr>
          <a:xfrm>
            <a:off x="675996" y="923796"/>
            <a:ext cx="10840007" cy="5010407"/>
          </a:xfrm>
          <a:prstGeom prst="rect">
            <a:avLst/>
          </a:prstGeom>
        </p:spPr>
      </p:pic>
    </p:spTree>
    <p:extLst>
      <p:ext uri="{BB962C8B-B14F-4D97-AF65-F5344CB8AC3E}">
        <p14:creationId xmlns:p14="http://schemas.microsoft.com/office/powerpoint/2010/main" val="3576495059"/>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FD13D-145D-96A9-E157-2E13E3822FD3}"/>
              </a:ext>
            </a:extLst>
          </p:cNvPr>
          <p:cNvSpPr>
            <a:spLocks noGrp="1"/>
          </p:cNvSpPr>
          <p:nvPr>
            <p:ph type="title"/>
          </p:nvPr>
        </p:nvSpPr>
        <p:spPr/>
        <p:txBody>
          <a:bodyPr/>
          <a:lstStyle/>
          <a:p>
            <a:r>
              <a:rPr lang="en-US" dirty="0"/>
              <a:t>Bouygues Debt Profile</a:t>
            </a:r>
          </a:p>
        </p:txBody>
      </p:sp>
      <p:sp>
        <p:nvSpPr>
          <p:cNvPr id="3" name="Content Placeholder 2">
            <a:extLst>
              <a:ext uri="{FF2B5EF4-FFF2-40B4-BE49-F238E27FC236}">
                <a16:creationId xmlns:a16="http://schemas.microsoft.com/office/drawing/2014/main" id="{3058395C-7552-5DA9-8FAC-6CC891D85042}"/>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67DA35E8-BE94-761E-C397-4AFFBEC725B3}"/>
              </a:ext>
            </a:extLst>
          </p:cNvPr>
          <p:cNvSpPr>
            <a:spLocks noGrp="1"/>
          </p:cNvSpPr>
          <p:nvPr>
            <p:ph type="sldNum" sz="quarter" idx="12"/>
          </p:nvPr>
        </p:nvSpPr>
        <p:spPr/>
        <p:txBody>
          <a:bodyPr/>
          <a:lstStyle/>
          <a:p>
            <a:fld id="{EB241CD2-1E45-42A3-B213-66A034DF9A3B}" type="slidenum">
              <a:rPr lang="en-GB" smtClean="0"/>
              <a:t>305</a:t>
            </a:fld>
            <a:endParaRPr lang="en-GB" dirty="0"/>
          </a:p>
        </p:txBody>
      </p:sp>
      <p:pic>
        <p:nvPicPr>
          <p:cNvPr id="6" name="Picture 5">
            <a:extLst>
              <a:ext uri="{FF2B5EF4-FFF2-40B4-BE49-F238E27FC236}">
                <a16:creationId xmlns:a16="http://schemas.microsoft.com/office/drawing/2014/main" id="{064A9514-2F9F-7347-EAEA-03BD665DB7F4}"/>
              </a:ext>
            </a:extLst>
          </p:cNvPr>
          <p:cNvPicPr>
            <a:picLocks noChangeAspect="1"/>
          </p:cNvPicPr>
          <p:nvPr/>
        </p:nvPicPr>
        <p:blipFill>
          <a:blip r:embed="rId2"/>
          <a:stretch>
            <a:fillRect/>
          </a:stretch>
        </p:blipFill>
        <p:spPr>
          <a:xfrm>
            <a:off x="1009388" y="799965"/>
            <a:ext cx="10173223" cy="5258070"/>
          </a:xfrm>
          <a:prstGeom prst="rect">
            <a:avLst/>
          </a:prstGeom>
        </p:spPr>
      </p:pic>
    </p:spTree>
    <p:extLst>
      <p:ext uri="{BB962C8B-B14F-4D97-AF65-F5344CB8AC3E}">
        <p14:creationId xmlns:p14="http://schemas.microsoft.com/office/powerpoint/2010/main" val="3253608830"/>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CB71C-9D81-460C-F53F-BC8CBA6EC223}"/>
              </a:ext>
            </a:extLst>
          </p:cNvPr>
          <p:cNvSpPr>
            <a:spLocks noGrp="1"/>
          </p:cNvSpPr>
          <p:nvPr>
            <p:ph type="title"/>
          </p:nvPr>
        </p:nvSpPr>
        <p:spPr/>
        <p:txBody>
          <a:bodyPr/>
          <a:lstStyle/>
          <a:p>
            <a:r>
              <a:rPr lang="en-US" dirty="0"/>
              <a:t>Mitie Group – O&amp;M</a:t>
            </a:r>
          </a:p>
        </p:txBody>
      </p:sp>
      <p:sp>
        <p:nvSpPr>
          <p:cNvPr id="3" name="Content Placeholder 2">
            <a:extLst>
              <a:ext uri="{FF2B5EF4-FFF2-40B4-BE49-F238E27FC236}">
                <a16:creationId xmlns:a16="http://schemas.microsoft.com/office/drawing/2014/main" id="{5C48542A-D55C-8014-2419-2575C5A907C8}"/>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D10BE21A-B14E-2599-40BD-1A731106ACFD}"/>
              </a:ext>
            </a:extLst>
          </p:cNvPr>
          <p:cNvSpPr>
            <a:spLocks noGrp="1"/>
          </p:cNvSpPr>
          <p:nvPr>
            <p:ph type="sldNum" sz="quarter" idx="12"/>
          </p:nvPr>
        </p:nvSpPr>
        <p:spPr/>
        <p:txBody>
          <a:bodyPr/>
          <a:lstStyle/>
          <a:p>
            <a:fld id="{EB241CD2-1E45-42A3-B213-66A034DF9A3B}" type="slidenum">
              <a:rPr lang="en-GB" smtClean="0"/>
              <a:t>306</a:t>
            </a:fld>
            <a:endParaRPr lang="en-GB" dirty="0"/>
          </a:p>
        </p:txBody>
      </p:sp>
      <p:pic>
        <p:nvPicPr>
          <p:cNvPr id="6" name="Picture 5">
            <a:extLst>
              <a:ext uri="{FF2B5EF4-FFF2-40B4-BE49-F238E27FC236}">
                <a16:creationId xmlns:a16="http://schemas.microsoft.com/office/drawing/2014/main" id="{119AD8B7-098B-30F0-B2F1-60381412ADD7}"/>
              </a:ext>
            </a:extLst>
          </p:cNvPr>
          <p:cNvPicPr>
            <a:picLocks noChangeAspect="1"/>
          </p:cNvPicPr>
          <p:nvPr/>
        </p:nvPicPr>
        <p:blipFill>
          <a:blip r:embed="rId2"/>
          <a:stretch>
            <a:fillRect/>
          </a:stretch>
        </p:blipFill>
        <p:spPr>
          <a:xfrm>
            <a:off x="672821" y="952372"/>
            <a:ext cx="10846357" cy="4953255"/>
          </a:xfrm>
          <a:prstGeom prst="rect">
            <a:avLst/>
          </a:prstGeom>
        </p:spPr>
      </p:pic>
    </p:spTree>
    <p:extLst>
      <p:ext uri="{BB962C8B-B14F-4D97-AF65-F5344CB8AC3E}">
        <p14:creationId xmlns:p14="http://schemas.microsoft.com/office/powerpoint/2010/main" val="750008671"/>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BEABD-72F9-46C4-109A-2C329A756BC3}"/>
              </a:ext>
            </a:extLst>
          </p:cNvPr>
          <p:cNvSpPr>
            <a:spLocks noGrp="1"/>
          </p:cNvSpPr>
          <p:nvPr>
            <p:ph type="ctrTitle"/>
          </p:nvPr>
        </p:nvSpPr>
        <p:spPr>
          <a:xfrm>
            <a:off x="838200" y="969575"/>
            <a:ext cx="7784592" cy="2053544"/>
          </a:xfrm>
        </p:spPr>
        <p:txBody>
          <a:bodyPr/>
          <a:lstStyle/>
          <a:p>
            <a:pPr algn="ctr"/>
            <a:r>
              <a:rPr lang="en-US" dirty="0"/>
              <a:t>Provocative Statements (to make you angry but think)</a:t>
            </a:r>
          </a:p>
        </p:txBody>
      </p:sp>
      <p:sp>
        <p:nvSpPr>
          <p:cNvPr id="5" name="Text Placeholder 4">
            <a:extLst>
              <a:ext uri="{FF2B5EF4-FFF2-40B4-BE49-F238E27FC236}">
                <a16:creationId xmlns:a16="http://schemas.microsoft.com/office/drawing/2014/main" id="{24FA23B7-2101-EA0F-E802-1ADF8CC03E1B}"/>
              </a:ext>
            </a:extLst>
          </p:cNvPr>
          <p:cNvSpPr>
            <a:spLocks noGrp="1"/>
          </p:cNvSpPr>
          <p:nvPr>
            <p:ph type="subTitle" idx="1"/>
          </p:nvPr>
        </p:nvSpPr>
        <p:spPr>
          <a:xfrm>
            <a:off x="755904" y="3398023"/>
            <a:ext cx="7171944" cy="2865306"/>
          </a:xfrm>
        </p:spPr>
        <p:txBody>
          <a:bodyPr/>
          <a:lstStyle/>
          <a:p>
            <a:r>
              <a:rPr lang="en-US" dirty="0"/>
              <a:t>Some Examples</a:t>
            </a:r>
          </a:p>
          <a:p>
            <a:r>
              <a:rPr lang="en-US" dirty="0"/>
              <a:t>I don’t work for a big company so I can say this</a:t>
            </a:r>
          </a:p>
          <a:p>
            <a:r>
              <a:rPr lang="en-US" dirty="0"/>
              <a:t>Please do not worry about the terms (like CfD) yet</a:t>
            </a:r>
          </a:p>
        </p:txBody>
      </p:sp>
      <p:sp>
        <p:nvSpPr>
          <p:cNvPr id="4" name="Slide Number Placeholder 3">
            <a:extLst>
              <a:ext uri="{FF2B5EF4-FFF2-40B4-BE49-F238E27FC236}">
                <a16:creationId xmlns:a16="http://schemas.microsoft.com/office/drawing/2014/main" id="{E2A93748-4709-941E-44E1-9A226617EEEF}"/>
              </a:ext>
            </a:extLst>
          </p:cNvPr>
          <p:cNvSpPr>
            <a:spLocks noGrp="1"/>
          </p:cNvSpPr>
          <p:nvPr>
            <p:ph type="sldNum" sz="quarter" idx="4294967295"/>
          </p:nvPr>
        </p:nvSpPr>
        <p:spPr>
          <a:xfrm>
            <a:off x="11495088" y="6457950"/>
            <a:ext cx="696912" cy="400050"/>
          </a:xfrm>
        </p:spPr>
        <p:txBody>
          <a:bodyPr/>
          <a:lstStyle/>
          <a:p>
            <a:fld id="{EB241CD2-1E45-42A3-B213-66A034DF9A3B}" type="slidenum">
              <a:rPr lang="en-GB" smtClean="0"/>
              <a:t>307</a:t>
            </a:fld>
            <a:endParaRPr lang="en-GB" dirty="0"/>
          </a:p>
        </p:txBody>
      </p:sp>
    </p:spTree>
    <p:extLst>
      <p:ext uri="{BB962C8B-B14F-4D97-AF65-F5344CB8AC3E}">
        <p14:creationId xmlns:p14="http://schemas.microsoft.com/office/powerpoint/2010/main" val="2828609430"/>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5C2EA-4CA6-0D16-B683-F1019C1CC64E}"/>
              </a:ext>
            </a:extLst>
          </p:cNvPr>
          <p:cNvSpPr>
            <a:spLocks noGrp="1"/>
          </p:cNvSpPr>
          <p:nvPr>
            <p:ph type="title"/>
          </p:nvPr>
        </p:nvSpPr>
        <p:spPr>
          <a:xfrm>
            <a:off x="265176" y="552068"/>
            <a:ext cx="11082275" cy="1655392"/>
          </a:xfrm>
        </p:spPr>
        <p:txBody>
          <a:bodyPr>
            <a:normAutofit fontScale="90000"/>
          </a:bodyPr>
          <a:lstStyle/>
          <a:p>
            <a:r>
              <a:rPr lang="en-US" dirty="0"/>
              <a:t>The Value of the Term in a PPA (years) is Measured Incorrectly and Generally Too Short</a:t>
            </a:r>
          </a:p>
        </p:txBody>
      </p:sp>
      <p:sp>
        <p:nvSpPr>
          <p:cNvPr id="3" name="Text Placeholder 2">
            <a:extLst>
              <a:ext uri="{FF2B5EF4-FFF2-40B4-BE49-F238E27FC236}">
                <a16:creationId xmlns:a16="http://schemas.microsoft.com/office/drawing/2014/main" id="{828848D5-93A4-5516-4256-57EF43D041A9}"/>
              </a:ext>
            </a:extLst>
          </p:cNvPr>
          <p:cNvSpPr>
            <a:spLocks noGrp="1"/>
          </p:cNvSpPr>
          <p:nvPr>
            <p:ph type="body" idx="1"/>
          </p:nvPr>
        </p:nvSpPr>
        <p:spPr/>
        <p:txBody>
          <a:bodyPr/>
          <a:lstStyle/>
          <a:p>
            <a:r>
              <a:rPr lang="en-US" dirty="0"/>
              <a:t>Should a Solar PPA have a 15-year, 20-year, 30-year or 40-year PPA</a:t>
            </a:r>
          </a:p>
          <a:p>
            <a:r>
              <a:rPr lang="en-US" dirty="0"/>
              <a:t>Because of distortions in the IRR, the value of longer PPAs can be dramatically understated.</a:t>
            </a:r>
          </a:p>
          <a:p>
            <a:r>
              <a:rPr lang="en-US" dirty="0"/>
              <a:t>You can be creative and add options for the case when the plant becomes uneconomic at the end of its life. The PPA can include different options to cease operations and cease PPA payments (when the benefits of the plant are less than the variable operating cost of the plant).</a:t>
            </a:r>
          </a:p>
        </p:txBody>
      </p:sp>
      <p:sp>
        <p:nvSpPr>
          <p:cNvPr id="4" name="Slide Number Placeholder 3">
            <a:extLst>
              <a:ext uri="{FF2B5EF4-FFF2-40B4-BE49-F238E27FC236}">
                <a16:creationId xmlns:a16="http://schemas.microsoft.com/office/drawing/2014/main" id="{82373C5D-4046-C799-4422-3A180A681ECC}"/>
              </a:ext>
            </a:extLst>
          </p:cNvPr>
          <p:cNvSpPr>
            <a:spLocks noGrp="1"/>
          </p:cNvSpPr>
          <p:nvPr>
            <p:ph type="sldNum" sz="quarter" idx="12"/>
          </p:nvPr>
        </p:nvSpPr>
        <p:spPr/>
        <p:txBody>
          <a:bodyPr/>
          <a:lstStyle/>
          <a:p>
            <a:fld id="{EB241CD2-1E45-42A3-B213-66A034DF9A3B}" type="slidenum">
              <a:rPr lang="en-GB" smtClean="0"/>
              <a:t>308</a:t>
            </a:fld>
            <a:endParaRPr lang="en-GB" dirty="0"/>
          </a:p>
        </p:txBody>
      </p:sp>
    </p:spTree>
    <p:extLst>
      <p:ext uri="{BB962C8B-B14F-4D97-AF65-F5344CB8AC3E}">
        <p14:creationId xmlns:p14="http://schemas.microsoft.com/office/powerpoint/2010/main" val="2898733585"/>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84AD3-54DA-0928-B79D-58F62A529996}"/>
              </a:ext>
            </a:extLst>
          </p:cNvPr>
          <p:cNvSpPr>
            <a:spLocks noGrp="1"/>
          </p:cNvSpPr>
          <p:nvPr>
            <p:ph type="title"/>
          </p:nvPr>
        </p:nvSpPr>
        <p:spPr/>
        <p:txBody>
          <a:bodyPr>
            <a:normAutofit fontScale="90000"/>
          </a:bodyPr>
          <a:lstStyle/>
          <a:p>
            <a:r>
              <a:rPr lang="en-US" dirty="0"/>
              <a:t>A Merchant Tail for Offshore Wind is Bad Policy By Increasing Risk (Cost of Capital) with No Benefit</a:t>
            </a:r>
          </a:p>
        </p:txBody>
      </p:sp>
      <p:sp>
        <p:nvSpPr>
          <p:cNvPr id="3" name="Text Placeholder 2">
            <a:extLst>
              <a:ext uri="{FF2B5EF4-FFF2-40B4-BE49-F238E27FC236}">
                <a16:creationId xmlns:a16="http://schemas.microsoft.com/office/drawing/2014/main" id="{2AC69432-E866-0276-96FD-04C15251DE38}"/>
              </a:ext>
            </a:extLst>
          </p:cNvPr>
          <p:cNvSpPr>
            <a:spLocks noGrp="1"/>
          </p:cNvSpPr>
          <p:nvPr>
            <p:ph type="body" idx="1"/>
          </p:nvPr>
        </p:nvSpPr>
        <p:spPr/>
        <p:txBody>
          <a:bodyPr/>
          <a:lstStyle/>
          <a:p>
            <a:r>
              <a:rPr lang="en-US" dirty="0"/>
              <a:t>Adding merchant risk when nothing can be changed with merchant prices just makes the initial part of the contract more expensive for consumers</a:t>
            </a:r>
          </a:p>
        </p:txBody>
      </p:sp>
      <p:sp>
        <p:nvSpPr>
          <p:cNvPr id="4" name="Slide Number Placeholder 3">
            <a:extLst>
              <a:ext uri="{FF2B5EF4-FFF2-40B4-BE49-F238E27FC236}">
                <a16:creationId xmlns:a16="http://schemas.microsoft.com/office/drawing/2014/main" id="{3708B9B9-4B7E-7922-86F2-9E4F286BD7C9}"/>
              </a:ext>
            </a:extLst>
          </p:cNvPr>
          <p:cNvSpPr>
            <a:spLocks noGrp="1"/>
          </p:cNvSpPr>
          <p:nvPr>
            <p:ph type="sldNum" sz="quarter" idx="12"/>
          </p:nvPr>
        </p:nvSpPr>
        <p:spPr/>
        <p:txBody>
          <a:bodyPr/>
          <a:lstStyle/>
          <a:p>
            <a:fld id="{EB241CD2-1E45-42A3-B213-66A034DF9A3B}" type="slidenum">
              <a:rPr lang="en-GB" smtClean="0"/>
              <a:t>309</a:t>
            </a:fld>
            <a:endParaRPr lang="en-GB" dirty="0"/>
          </a:p>
        </p:txBody>
      </p:sp>
    </p:spTree>
    <p:extLst>
      <p:ext uri="{BB962C8B-B14F-4D97-AF65-F5344CB8AC3E}">
        <p14:creationId xmlns:p14="http://schemas.microsoft.com/office/powerpoint/2010/main" val="2754059983"/>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C1698-F962-75E6-C779-CF5F3006854A}"/>
              </a:ext>
            </a:extLst>
          </p:cNvPr>
          <p:cNvSpPr>
            <a:spLocks noGrp="1"/>
          </p:cNvSpPr>
          <p:nvPr>
            <p:ph type="title"/>
          </p:nvPr>
        </p:nvSpPr>
        <p:spPr>
          <a:xfrm>
            <a:off x="708026" y="1301527"/>
            <a:ext cx="10515600" cy="1572303"/>
          </a:xfrm>
        </p:spPr>
        <p:txBody>
          <a:bodyPr>
            <a:normAutofit fontScale="90000"/>
          </a:bodyPr>
          <a:lstStyle/>
          <a:p>
            <a:r>
              <a:rPr lang="en-US" dirty="0"/>
              <a:t>You May Proudly be Able to Create a Risk Allocation Matrix, but Many Cannot Say Exactly What is Wrong by Allocating Risks Badly</a:t>
            </a:r>
          </a:p>
        </p:txBody>
      </p:sp>
      <p:sp>
        <p:nvSpPr>
          <p:cNvPr id="5" name="Text Placeholder 4">
            <a:extLst>
              <a:ext uri="{FF2B5EF4-FFF2-40B4-BE49-F238E27FC236}">
                <a16:creationId xmlns:a16="http://schemas.microsoft.com/office/drawing/2014/main" id="{358062CF-2A6A-E42C-64E8-E0D2012C5093}"/>
              </a:ext>
            </a:extLst>
          </p:cNvPr>
          <p:cNvSpPr>
            <a:spLocks noGrp="1"/>
          </p:cNvSpPr>
          <p:nvPr>
            <p:ph type="body" idx="1"/>
          </p:nvPr>
        </p:nvSpPr>
        <p:spPr>
          <a:xfrm>
            <a:off x="708026" y="3262308"/>
            <a:ext cx="10515600" cy="2808515"/>
          </a:xfrm>
        </p:spPr>
        <p:txBody>
          <a:bodyPr/>
          <a:lstStyle/>
          <a:p>
            <a:r>
              <a:rPr lang="en-US" dirty="0"/>
              <a:t>We will work through risk allocation, but you must also think about what can go wrong if you do not allocate risks properly.</a:t>
            </a:r>
          </a:p>
          <a:p>
            <a:r>
              <a:rPr lang="en-US" dirty="0"/>
              <a:t>What happens if you allocate a risk that is not controllable.</a:t>
            </a:r>
          </a:p>
        </p:txBody>
      </p:sp>
      <p:sp>
        <p:nvSpPr>
          <p:cNvPr id="4" name="Slide Number Placeholder 3">
            <a:extLst>
              <a:ext uri="{FF2B5EF4-FFF2-40B4-BE49-F238E27FC236}">
                <a16:creationId xmlns:a16="http://schemas.microsoft.com/office/drawing/2014/main" id="{28B0EB1F-0F22-7F2E-8982-345984D87F9C}"/>
              </a:ext>
            </a:extLst>
          </p:cNvPr>
          <p:cNvSpPr>
            <a:spLocks noGrp="1"/>
          </p:cNvSpPr>
          <p:nvPr>
            <p:ph type="sldNum" sz="quarter" idx="12"/>
          </p:nvPr>
        </p:nvSpPr>
        <p:spPr/>
        <p:txBody>
          <a:bodyPr/>
          <a:lstStyle/>
          <a:p>
            <a:fld id="{EB241CD2-1E45-42A3-B213-66A034DF9A3B}" type="slidenum">
              <a:rPr lang="en-GB" smtClean="0"/>
              <a:t>310</a:t>
            </a:fld>
            <a:endParaRPr lang="en-GB" dirty="0"/>
          </a:p>
        </p:txBody>
      </p:sp>
    </p:spTree>
    <p:extLst>
      <p:ext uri="{BB962C8B-B14F-4D97-AF65-F5344CB8AC3E}">
        <p14:creationId xmlns:p14="http://schemas.microsoft.com/office/powerpoint/2010/main" val="3718841384"/>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5EF03-A3C0-6E8A-9F24-A52CFE4F407C}"/>
              </a:ext>
            </a:extLst>
          </p:cNvPr>
          <p:cNvSpPr>
            <a:spLocks noGrp="1"/>
          </p:cNvSpPr>
          <p:nvPr>
            <p:ph type="title"/>
          </p:nvPr>
        </p:nvSpPr>
        <p:spPr/>
        <p:txBody>
          <a:bodyPr>
            <a:normAutofit fontScale="90000"/>
          </a:bodyPr>
          <a:lstStyle/>
          <a:p>
            <a:r>
              <a:rPr lang="en-US" dirty="0"/>
              <a:t>Not Including Inflation in Capacity Charges has Been a Disaster for Nuclear Plants</a:t>
            </a:r>
          </a:p>
        </p:txBody>
      </p:sp>
      <p:sp>
        <p:nvSpPr>
          <p:cNvPr id="3" name="Text Placeholder 2">
            <a:extLst>
              <a:ext uri="{FF2B5EF4-FFF2-40B4-BE49-F238E27FC236}">
                <a16:creationId xmlns:a16="http://schemas.microsoft.com/office/drawing/2014/main" id="{E3B16633-93D9-CD28-EF0B-71DBD876E35D}"/>
              </a:ext>
            </a:extLst>
          </p:cNvPr>
          <p:cNvSpPr>
            <a:spLocks noGrp="1"/>
          </p:cNvSpPr>
          <p:nvPr>
            <p:ph type="body" idx="1"/>
          </p:nvPr>
        </p:nvSpPr>
        <p:spPr/>
        <p:txBody>
          <a:bodyPr/>
          <a:lstStyle/>
          <a:p>
            <a:r>
              <a:rPr lang="en-US" dirty="0"/>
              <a:t>The cost of bread will not be the same in sixty years as it is today. We will work through issues with nuclear plants.</a:t>
            </a:r>
          </a:p>
          <a:p>
            <a:r>
              <a:rPr lang="en-US" dirty="0"/>
              <a:t>Fuel is allowed to inflate for a natural gas plant, but not nuclear capacity payments</a:t>
            </a:r>
          </a:p>
          <a:p>
            <a:r>
              <a:rPr lang="en-US" dirty="0"/>
              <a:t>It is even better to take inflation risk out of the cost of debt capital which further reduces prices.</a:t>
            </a:r>
          </a:p>
        </p:txBody>
      </p:sp>
      <p:sp>
        <p:nvSpPr>
          <p:cNvPr id="4" name="Slide Number Placeholder 3">
            <a:extLst>
              <a:ext uri="{FF2B5EF4-FFF2-40B4-BE49-F238E27FC236}">
                <a16:creationId xmlns:a16="http://schemas.microsoft.com/office/drawing/2014/main" id="{7BA36B72-ACEA-6D56-ABE2-652005886B07}"/>
              </a:ext>
            </a:extLst>
          </p:cNvPr>
          <p:cNvSpPr>
            <a:spLocks noGrp="1"/>
          </p:cNvSpPr>
          <p:nvPr>
            <p:ph type="sldNum" sz="quarter" idx="12"/>
          </p:nvPr>
        </p:nvSpPr>
        <p:spPr/>
        <p:txBody>
          <a:bodyPr/>
          <a:lstStyle/>
          <a:p>
            <a:fld id="{EB241CD2-1E45-42A3-B213-66A034DF9A3B}" type="slidenum">
              <a:rPr lang="en-GB" smtClean="0"/>
              <a:t>311</a:t>
            </a:fld>
            <a:endParaRPr lang="en-GB" dirty="0"/>
          </a:p>
        </p:txBody>
      </p:sp>
    </p:spTree>
    <p:extLst>
      <p:ext uri="{BB962C8B-B14F-4D97-AF65-F5344CB8AC3E}">
        <p14:creationId xmlns:p14="http://schemas.microsoft.com/office/powerpoint/2010/main" val="2697859105"/>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A3886-835C-F30D-A86E-2913CB10DFE2}"/>
              </a:ext>
            </a:extLst>
          </p:cNvPr>
          <p:cNvSpPr>
            <a:spLocks noGrp="1"/>
          </p:cNvSpPr>
          <p:nvPr>
            <p:ph type="title"/>
          </p:nvPr>
        </p:nvSpPr>
        <p:spPr/>
        <p:txBody>
          <a:bodyPr>
            <a:normAutofit fontScale="90000"/>
          </a:bodyPr>
          <a:lstStyle/>
          <a:p>
            <a:r>
              <a:rPr lang="en-029" noProof="0" dirty="0"/>
              <a:t>Not Including Inflation in Prices for Renewable Contracts is Driven by Rigid Behaviour of </a:t>
            </a:r>
            <a:r>
              <a:rPr lang="en-029" dirty="0"/>
              <a:t>Lenders</a:t>
            </a:r>
            <a:endParaRPr lang="en-029" noProof="0" dirty="0"/>
          </a:p>
        </p:txBody>
      </p:sp>
      <p:sp>
        <p:nvSpPr>
          <p:cNvPr id="3" name="Text Placeholder 2">
            <a:extLst>
              <a:ext uri="{FF2B5EF4-FFF2-40B4-BE49-F238E27FC236}">
                <a16:creationId xmlns:a16="http://schemas.microsoft.com/office/drawing/2014/main" id="{9E59FBF6-2FBB-50C0-405D-E0EE487F1BF5}"/>
              </a:ext>
            </a:extLst>
          </p:cNvPr>
          <p:cNvSpPr>
            <a:spLocks noGrp="1"/>
          </p:cNvSpPr>
          <p:nvPr>
            <p:ph type="body" idx="1"/>
          </p:nvPr>
        </p:nvSpPr>
        <p:spPr/>
        <p:txBody>
          <a:bodyPr/>
          <a:lstStyle/>
          <a:p>
            <a:r>
              <a:rPr lang="en-029" noProof="0" dirty="0"/>
              <a:t>We will understand why banks desire flat nominal </a:t>
            </a:r>
            <a:r>
              <a:rPr lang="en-029" dirty="0"/>
              <a:t>prices and see why they can be more flexible. </a:t>
            </a:r>
          </a:p>
          <a:p>
            <a:r>
              <a:rPr lang="en-029" noProof="0" dirty="0"/>
              <a:t>It makes economic sense to increase prices </a:t>
            </a:r>
            <a:r>
              <a:rPr lang="en-029" dirty="0"/>
              <a:t>with inflation, but this is not a common practise because banks cannot get creative with structuring.</a:t>
            </a:r>
            <a:endParaRPr lang="en-029" noProof="0" dirty="0"/>
          </a:p>
        </p:txBody>
      </p:sp>
      <p:sp>
        <p:nvSpPr>
          <p:cNvPr id="4" name="Slide Number Placeholder 3">
            <a:extLst>
              <a:ext uri="{FF2B5EF4-FFF2-40B4-BE49-F238E27FC236}">
                <a16:creationId xmlns:a16="http://schemas.microsoft.com/office/drawing/2014/main" id="{0CE275B0-AAD4-10D5-D71F-EFD5ED4479AA}"/>
              </a:ext>
            </a:extLst>
          </p:cNvPr>
          <p:cNvSpPr>
            <a:spLocks noGrp="1"/>
          </p:cNvSpPr>
          <p:nvPr>
            <p:ph type="sldNum" sz="quarter" idx="12"/>
          </p:nvPr>
        </p:nvSpPr>
        <p:spPr/>
        <p:txBody>
          <a:bodyPr/>
          <a:lstStyle/>
          <a:p>
            <a:fld id="{EB241CD2-1E45-42A3-B213-66A034DF9A3B}" type="slidenum">
              <a:rPr lang="en-029" noProof="0" smtClean="0"/>
              <a:t>312</a:t>
            </a:fld>
            <a:endParaRPr lang="en-029" noProof="0" dirty="0"/>
          </a:p>
        </p:txBody>
      </p:sp>
    </p:spTree>
    <p:extLst>
      <p:ext uri="{BB962C8B-B14F-4D97-AF65-F5344CB8AC3E}">
        <p14:creationId xmlns:p14="http://schemas.microsoft.com/office/powerpoint/2010/main" val="4264165429"/>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917E-05A1-9093-3DBB-809D145568D8}"/>
              </a:ext>
            </a:extLst>
          </p:cNvPr>
          <p:cNvSpPr>
            <a:spLocks noGrp="1"/>
          </p:cNvSpPr>
          <p:nvPr>
            <p:ph type="title"/>
          </p:nvPr>
        </p:nvSpPr>
        <p:spPr/>
        <p:txBody>
          <a:bodyPr>
            <a:normAutofit fontScale="90000"/>
          </a:bodyPr>
          <a:lstStyle/>
          <a:p>
            <a:r>
              <a:rPr lang="en-US" dirty="0"/>
              <a:t>Measuring the True Variable Costs in a Capacity Payment Contract Should not Be Manipulated or Measured Simplistically</a:t>
            </a:r>
          </a:p>
        </p:txBody>
      </p:sp>
      <p:sp>
        <p:nvSpPr>
          <p:cNvPr id="3" name="Text Placeholder 2">
            <a:extLst>
              <a:ext uri="{FF2B5EF4-FFF2-40B4-BE49-F238E27FC236}">
                <a16:creationId xmlns:a16="http://schemas.microsoft.com/office/drawing/2014/main" id="{4DD2CC44-B67D-F81A-127C-ED7CA1E42912}"/>
              </a:ext>
            </a:extLst>
          </p:cNvPr>
          <p:cNvSpPr>
            <a:spLocks noGrp="1"/>
          </p:cNvSpPr>
          <p:nvPr>
            <p:ph type="body" idx="1"/>
          </p:nvPr>
        </p:nvSpPr>
        <p:spPr/>
        <p:txBody>
          <a:bodyPr/>
          <a:lstStyle/>
          <a:p>
            <a:r>
              <a:rPr lang="en-US" dirty="0"/>
              <a:t>We will work through the question of whether it can be an effective strategy to move costs around in a bid.</a:t>
            </a:r>
          </a:p>
          <a:p>
            <a:r>
              <a:rPr lang="en-US" dirty="0"/>
              <a:t>Variable costs include the cost of a shortened life and can include major overhauls. If variable costs are classified as fixed costs, distortions that harm the economics of the project can occur.</a:t>
            </a:r>
          </a:p>
        </p:txBody>
      </p:sp>
      <p:sp>
        <p:nvSpPr>
          <p:cNvPr id="4" name="Slide Number Placeholder 3">
            <a:extLst>
              <a:ext uri="{FF2B5EF4-FFF2-40B4-BE49-F238E27FC236}">
                <a16:creationId xmlns:a16="http://schemas.microsoft.com/office/drawing/2014/main" id="{F2FA6323-6416-8AF7-47CD-7B608A84F9BC}"/>
              </a:ext>
            </a:extLst>
          </p:cNvPr>
          <p:cNvSpPr>
            <a:spLocks noGrp="1"/>
          </p:cNvSpPr>
          <p:nvPr>
            <p:ph type="sldNum" sz="quarter" idx="12"/>
          </p:nvPr>
        </p:nvSpPr>
        <p:spPr/>
        <p:txBody>
          <a:bodyPr/>
          <a:lstStyle/>
          <a:p>
            <a:fld id="{EB241CD2-1E45-42A3-B213-66A034DF9A3B}" type="slidenum">
              <a:rPr lang="en-GB" smtClean="0"/>
              <a:t>313</a:t>
            </a:fld>
            <a:endParaRPr lang="en-GB" dirty="0"/>
          </a:p>
        </p:txBody>
      </p:sp>
    </p:spTree>
    <p:extLst>
      <p:ext uri="{BB962C8B-B14F-4D97-AF65-F5344CB8AC3E}">
        <p14:creationId xmlns:p14="http://schemas.microsoft.com/office/powerpoint/2010/main" val="1578233898"/>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5E59E-2BC7-8D89-2363-97FD45F206FE}"/>
              </a:ext>
            </a:extLst>
          </p:cNvPr>
          <p:cNvSpPr>
            <a:spLocks noGrp="1"/>
          </p:cNvSpPr>
          <p:nvPr>
            <p:ph type="title"/>
          </p:nvPr>
        </p:nvSpPr>
        <p:spPr/>
        <p:txBody>
          <a:bodyPr/>
          <a:lstStyle/>
          <a:p>
            <a:r>
              <a:rPr lang="en-US" dirty="0"/>
              <a:t>Merchant Prices have Missed their Most Basic Objective</a:t>
            </a:r>
          </a:p>
        </p:txBody>
      </p:sp>
      <p:sp>
        <p:nvSpPr>
          <p:cNvPr id="3" name="Text Placeholder 2">
            <a:extLst>
              <a:ext uri="{FF2B5EF4-FFF2-40B4-BE49-F238E27FC236}">
                <a16:creationId xmlns:a16="http://schemas.microsoft.com/office/drawing/2014/main" id="{56BFE863-5ADA-9CB1-3BA7-BD9F49017432}"/>
              </a:ext>
            </a:extLst>
          </p:cNvPr>
          <p:cNvSpPr>
            <a:spLocks noGrp="1"/>
          </p:cNvSpPr>
          <p:nvPr>
            <p:ph type="body" idx="1"/>
          </p:nvPr>
        </p:nvSpPr>
        <p:spPr/>
        <p:txBody>
          <a:bodyPr/>
          <a:lstStyle/>
          <a:p>
            <a:r>
              <a:rPr lang="en-US" dirty="0"/>
              <a:t>Merchant markets without capacity payments have resulted in major overbuilds or underbuilds, exactly the problem they were meant to avoid.</a:t>
            </a:r>
          </a:p>
        </p:txBody>
      </p:sp>
      <p:sp>
        <p:nvSpPr>
          <p:cNvPr id="4" name="Slide Number Placeholder 3">
            <a:extLst>
              <a:ext uri="{FF2B5EF4-FFF2-40B4-BE49-F238E27FC236}">
                <a16:creationId xmlns:a16="http://schemas.microsoft.com/office/drawing/2014/main" id="{366467F7-B024-44A1-83C2-43C324D1B975}"/>
              </a:ext>
            </a:extLst>
          </p:cNvPr>
          <p:cNvSpPr>
            <a:spLocks noGrp="1"/>
          </p:cNvSpPr>
          <p:nvPr>
            <p:ph type="sldNum" sz="quarter" idx="12"/>
          </p:nvPr>
        </p:nvSpPr>
        <p:spPr/>
        <p:txBody>
          <a:bodyPr/>
          <a:lstStyle/>
          <a:p>
            <a:fld id="{EB241CD2-1E45-42A3-B213-66A034DF9A3B}" type="slidenum">
              <a:rPr lang="en-GB" smtClean="0"/>
              <a:t>314</a:t>
            </a:fld>
            <a:endParaRPr lang="en-GB" dirty="0"/>
          </a:p>
        </p:txBody>
      </p:sp>
    </p:spTree>
    <p:extLst>
      <p:ext uri="{BB962C8B-B14F-4D97-AF65-F5344CB8AC3E}">
        <p14:creationId xmlns:p14="http://schemas.microsoft.com/office/powerpoint/2010/main" val="2507098374"/>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C8B33-E727-801F-65B0-94A4FBA68CA9}"/>
              </a:ext>
            </a:extLst>
          </p:cNvPr>
          <p:cNvSpPr>
            <a:spLocks noGrp="1"/>
          </p:cNvSpPr>
          <p:nvPr>
            <p:ph type="title"/>
          </p:nvPr>
        </p:nvSpPr>
        <p:spPr/>
        <p:txBody>
          <a:bodyPr/>
          <a:lstStyle/>
          <a:p>
            <a:r>
              <a:rPr lang="en-US" dirty="0"/>
              <a:t>CfD (Contract for Difference) is a fancy way of using a flat PPA price</a:t>
            </a:r>
          </a:p>
        </p:txBody>
      </p:sp>
      <p:sp>
        <p:nvSpPr>
          <p:cNvPr id="3" name="Text Placeholder 2">
            <a:extLst>
              <a:ext uri="{FF2B5EF4-FFF2-40B4-BE49-F238E27FC236}">
                <a16:creationId xmlns:a16="http://schemas.microsoft.com/office/drawing/2014/main" id="{545430E7-CFE7-99DA-F24F-25A9C05A2162}"/>
              </a:ext>
            </a:extLst>
          </p:cNvPr>
          <p:cNvSpPr>
            <a:spLocks noGrp="1"/>
          </p:cNvSpPr>
          <p:nvPr>
            <p:ph type="body" idx="1"/>
          </p:nvPr>
        </p:nvSpPr>
        <p:spPr/>
        <p:txBody>
          <a:bodyPr/>
          <a:lstStyle/>
          <a:p>
            <a:r>
              <a:rPr lang="en-US" dirty="0"/>
              <a:t>Setting a CfD price, you may call this a strike price, is entirely different from setting the price of a forward swap contract.</a:t>
            </a:r>
          </a:p>
        </p:txBody>
      </p:sp>
      <p:sp>
        <p:nvSpPr>
          <p:cNvPr id="4" name="Slide Number Placeholder 3">
            <a:extLst>
              <a:ext uri="{FF2B5EF4-FFF2-40B4-BE49-F238E27FC236}">
                <a16:creationId xmlns:a16="http://schemas.microsoft.com/office/drawing/2014/main" id="{05D09030-F5CC-4E9E-F937-215D989350FD}"/>
              </a:ext>
            </a:extLst>
          </p:cNvPr>
          <p:cNvSpPr>
            <a:spLocks noGrp="1"/>
          </p:cNvSpPr>
          <p:nvPr>
            <p:ph type="sldNum" sz="quarter" idx="12"/>
          </p:nvPr>
        </p:nvSpPr>
        <p:spPr/>
        <p:txBody>
          <a:bodyPr/>
          <a:lstStyle/>
          <a:p>
            <a:fld id="{EB241CD2-1E45-42A3-B213-66A034DF9A3B}" type="slidenum">
              <a:rPr lang="en-GB" smtClean="0"/>
              <a:t>315</a:t>
            </a:fld>
            <a:endParaRPr lang="en-GB" dirty="0"/>
          </a:p>
        </p:txBody>
      </p:sp>
    </p:spTree>
    <p:extLst>
      <p:ext uri="{BB962C8B-B14F-4D97-AF65-F5344CB8AC3E}">
        <p14:creationId xmlns:p14="http://schemas.microsoft.com/office/powerpoint/2010/main" val="1934271916"/>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9DE03-C9BB-FAF4-A469-5CF9BFF95419}"/>
              </a:ext>
            </a:extLst>
          </p:cNvPr>
          <p:cNvSpPr>
            <a:spLocks noGrp="1"/>
          </p:cNvSpPr>
          <p:nvPr>
            <p:ph type="title"/>
          </p:nvPr>
        </p:nvSpPr>
        <p:spPr/>
        <p:txBody>
          <a:bodyPr>
            <a:normAutofit fontScale="90000"/>
          </a:bodyPr>
          <a:lstStyle/>
          <a:p>
            <a:r>
              <a:rPr lang="en-US" dirty="0"/>
              <a:t>Despite Fancy Language, a Corporate PPA is Fundamentally the same as Other PPA’s</a:t>
            </a:r>
          </a:p>
        </p:txBody>
      </p:sp>
      <p:sp>
        <p:nvSpPr>
          <p:cNvPr id="3" name="Text Placeholder 2">
            <a:extLst>
              <a:ext uri="{FF2B5EF4-FFF2-40B4-BE49-F238E27FC236}">
                <a16:creationId xmlns:a16="http://schemas.microsoft.com/office/drawing/2014/main" id="{63D3A00A-20FA-5CDA-277A-6AF0CA50FCDC}"/>
              </a:ext>
            </a:extLst>
          </p:cNvPr>
          <p:cNvSpPr>
            <a:spLocks noGrp="1"/>
          </p:cNvSpPr>
          <p:nvPr>
            <p:ph type="body" idx="1"/>
          </p:nvPr>
        </p:nvSpPr>
        <p:spPr/>
        <p:txBody>
          <a:bodyPr/>
          <a:lstStyle/>
          <a:p>
            <a:r>
              <a:rPr lang="en-US" dirty="0"/>
              <a:t>A corporate PPA may use CfD, deemed energy, CPPA and other terms. They are fundamentally the same as other PPAs.</a:t>
            </a:r>
          </a:p>
          <a:p>
            <a:r>
              <a:rPr lang="en-US" dirty="0"/>
              <a:t>ECA’s (energy conversion agreements) are not fundamentally more different than capacity payments.</a:t>
            </a:r>
          </a:p>
        </p:txBody>
      </p:sp>
      <p:sp>
        <p:nvSpPr>
          <p:cNvPr id="4" name="Slide Number Placeholder 3">
            <a:extLst>
              <a:ext uri="{FF2B5EF4-FFF2-40B4-BE49-F238E27FC236}">
                <a16:creationId xmlns:a16="http://schemas.microsoft.com/office/drawing/2014/main" id="{34D876E5-D93E-5B16-848A-2285536E30DE}"/>
              </a:ext>
            </a:extLst>
          </p:cNvPr>
          <p:cNvSpPr>
            <a:spLocks noGrp="1"/>
          </p:cNvSpPr>
          <p:nvPr>
            <p:ph type="sldNum" sz="quarter" idx="12"/>
          </p:nvPr>
        </p:nvSpPr>
        <p:spPr/>
        <p:txBody>
          <a:bodyPr/>
          <a:lstStyle/>
          <a:p>
            <a:fld id="{EB241CD2-1E45-42A3-B213-66A034DF9A3B}" type="slidenum">
              <a:rPr lang="en-GB" smtClean="0"/>
              <a:t>316</a:t>
            </a:fld>
            <a:endParaRPr lang="en-GB" dirty="0"/>
          </a:p>
        </p:txBody>
      </p:sp>
    </p:spTree>
    <p:extLst>
      <p:ext uri="{BB962C8B-B14F-4D97-AF65-F5344CB8AC3E}">
        <p14:creationId xmlns:p14="http://schemas.microsoft.com/office/powerpoint/2010/main" val="393915740"/>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2A81B-1CA5-7809-8C74-194D368E3AF7}"/>
              </a:ext>
            </a:extLst>
          </p:cNvPr>
          <p:cNvSpPr>
            <a:spLocks noGrp="1"/>
          </p:cNvSpPr>
          <p:nvPr>
            <p:ph type="title"/>
          </p:nvPr>
        </p:nvSpPr>
        <p:spPr>
          <a:xfrm>
            <a:off x="979715" y="1149127"/>
            <a:ext cx="10515600" cy="1572303"/>
          </a:xfrm>
        </p:spPr>
        <p:txBody>
          <a:bodyPr>
            <a:normAutofit fontScale="90000"/>
          </a:bodyPr>
          <a:lstStyle/>
          <a:p>
            <a:r>
              <a:rPr lang="en-US" dirty="0"/>
              <a:t>If a Solar Project is Not Compensated During Periods of Negative or Zero Merchant Prices, it is Essentially a Merchant Project</a:t>
            </a:r>
          </a:p>
        </p:txBody>
      </p:sp>
      <p:sp>
        <p:nvSpPr>
          <p:cNvPr id="3" name="Text Placeholder 2">
            <a:extLst>
              <a:ext uri="{FF2B5EF4-FFF2-40B4-BE49-F238E27FC236}">
                <a16:creationId xmlns:a16="http://schemas.microsoft.com/office/drawing/2014/main" id="{0E3082AE-5022-51DD-01C5-7E338E2A47A5}"/>
              </a:ext>
            </a:extLst>
          </p:cNvPr>
          <p:cNvSpPr>
            <a:spLocks noGrp="1"/>
          </p:cNvSpPr>
          <p:nvPr>
            <p:ph type="body" idx="1"/>
          </p:nvPr>
        </p:nvSpPr>
        <p:spPr>
          <a:xfrm>
            <a:off x="908051" y="3094263"/>
            <a:ext cx="10515600" cy="2808515"/>
          </a:xfrm>
        </p:spPr>
        <p:txBody>
          <a:bodyPr/>
          <a:lstStyle/>
          <a:p>
            <a:r>
              <a:rPr lang="en-US" dirty="0"/>
              <a:t>There have been dramatic changes in merchant markets with for example, more than 18% of hours at zero of negative prices for solar and when solar should be disconnected from the grid.</a:t>
            </a:r>
          </a:p>
        </p:txBody>
      </p:sp>
      <p:sp>
        <p:nvSpPr>
          <p:cNvPr id="4" name="Slide Number Placeholder 3">
            <a:extLst>
              <a:ext uri="{FF2B5EF4-FFF2-40B4-BE49-F238E27FC236}">
                <a16:creationId xmlns:a16="http://schemas.microsoft.com/office/drawing/2014/main" id="{8F216166-8428-C339-5457-7E7182172397}"/>
              </a:ext>
            </a:extLst>
          </p:cNvPr>
          <p:cNvSpPr>
            <a:spLocks noGrp="1"/>
          </p:cNvSpPr>
          <p:nvPr>
            <p:ph type="sldNum" sz="quarter" idx="12"/>
          </p:nvPr>
        </p:nvSpPr>
        <p:spPr/>
        <p:txBody>
          <a:bodyPr/>
          <a:lstStyle/>
          <a:p>
            <a:fld id="{EB241CD2-1E45-42A3-B213-66A034DF9A3B}" type="slidenum">
              <a:rPr lang="en-GB" smtClean="0"/>
              <a:t>317</a:t>
            </a:fld>
            <a:endParaRPr lang="en-GB" dirty="0"/>
          </a:p>
        </p:txBody>
      </p:sp>
    </p:spTree>
    <p:extLst>
      <p:ext uri="{BB962C8B-B14F-4D97-AF65-F5344CB8AC3E}">
        <p14:creationId xmlns:p14="http://schemas.microsoft.com/office/powerpoint/2010/main" val="2650885356"/>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21786-0632-E612-3861-BE4D0B48ACE4}"/>
              </a:ext>
            </a:extLst>
          </p:cNvPr>
          <p:cNvSpPr>
            <a:spLocks noGrp="1"/>
          </p:cNvSpPr>
          <p:nvPr>
            <p:ph type="title"/>
          </p:nvPr>
        </p:nvSpPr>
        <p:spPr>
          <a:xfrm>
            <a:off x="831851" y="778033"/>
            <a:ext cx="10515600" cy="1572303"/>
          </a:xfrm>
        </p:spPr>
        <p:txBody>
          <a:bodyPr>
            <a:normAutofit fontScale="90000"/>
          </a:bodyPr>
          <a:lstStyle/>
          <a:p>
            <a:r>
              <a:rPr lang="en-US" dirty="0"/>
              <a:t>Developing an Efficient Bidding Process is the Most Important Element for an Off-taker</a:t>
            </a:r>
          </a:p>
        </p:txBody>
      </p:sp>
      <p:sp>
        <p:nvSpPr>
          <p:cNvPr id="8" name="Text Placeholder 7">
            <a:extLst>
              <a:ext uri="{FF2B5EF4-FFF2-40B4-BE49-F238E27FC236}">
                <a16:creationId xmlns:a16="http://schemas.microsoft.com/office/drawing/2014/main" id="{D6BF08E0-AAC7-1B47-FBBF-30288EDEFD10}"/>
              </a:ext>
            </a:extLst>
          </p:cNvPr>
          <p:cNvSpPr>
            <a:spLocks noGrp="1"/>
          </p:cNvSpPr>
          <p:nvPr>
            <p:ph type="body" idx="1"/>
          </p:nvPr>
        </p:nvSpPr>
        <p:spPr>
          <a:xfrm>
            <a:off x="831851" y="2660577"/>
            <a:ext cx="10515600" cy="2808515"/>
          </a:xfrm>
        </p:spPr>
        <p:txBody>
          <a:bodyPr/>
          <a:lstStyle/>
          <a:p>
            <a:r>
              <a:rPr lang="en-US" dirty="0"/>
              <a:t>We will see this with a couple of case studies.</a:t>
            </a:r>
          </a:p>
        </p:txBody>
      </p:sp>
      <p:sp>
        <p:nvSpPr>
          <p:cNvPr id="4" name="Slide Number Placeholder 3">
            <a:extLst>
              <a:ext uri="{FF2B5EF4-FFF2-40B4-BE49-F238E27FC236}">
                <a16:creationId xmlns:a16="http://schemas.microsoft.com/office/drawing/2014/main" id="{A8728465-93BD-8961-EEB9-7D2AC3E259CC}"/>
              </a:ext>
            </a:extLst>
          </p:cNvPr>
          <p:cNvSpPr>
            <a:spLocks noGrp="1"/>
          </p:cNvSpPr>
          <p:nvPr>
            <p:ph type="sldNum" sz="quarter" idx="12"/>
          </p:nvPr>
        </p:nvSpPr>
        <p:spPr/>
        <p:txBody>
          <a:bodyPr/>
          <a:lstStyle/>
          <a:p>
            <a:fld id="{EB241CD2-1E45-42A3-B213-66A034DF9A3B}" type="slidenum">
              <a:rPr lang="en-GB" smtClean="0"/>
              <a:t>318</a:t>
            </a:fld>
            <a:endParaRPr lang="en-GB" dirty="0"/>
          </a:p>
        </p:txBody>
      </p:sp>
    </p:spTree>
    <p:extLst>
      <p:ext uri="{BB962C8B-B14F-4D97-AF65-F5344CB8AC3E}">
        <p14:creationId xmlns:p14="http://schemas.microsoft.com/office/powerpoint/2010/main" val="770317766"/>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9917C-CF6D-B04B-84D5-681D2B8675A8}"/>
              </a:ext>
            </a:extLst>
          </p:cNvPr>
          <p:cNvSpPr>
            <a:spLocks noGrp="1"/>
          </p:cNvSpPr>
          <p:nvPr>
            <p:ph type="title"/>
          </p:nvPr>
        </p:nvSpPr>
        <p:spPr/>
        <p:txBody>
          <a:bodyPr>
            <a:normAutofit fontScale="90000"/>
          </a:bodyPr>
          <a:lstStyle/>
          <a:p>
            <a:r>
              <a:rPr lang="en-US" dirty="0"/>
              <a:t>Adjustments Should be Made for Lithium Prices During Construction in Battery PPAs</a:t>
            </a:r>
          </a:p>
        </p:txBody>
      </p:sp>
      <p:sp>
        <p:nvSpPr>
          <p:cNvPr id="3" name="Text Placeholder 2">
            <a:extLst>
              <a:ext uri="{FF2B5EF4-FFF2-40B4-BE49-F238E27FC236}">
                <a16:creationId xmlns:a16="http://schemas.microsoft.com/office/drawing/2014/main" id="{09E1566E-FC35-71FD-CFD8-BFC3E1B22AAC}"/>
              </a:ext>
            </a:extLst>
          </p:cNvPr>
          <p:cNvSpPr>
            <a:spLocks noGrp="1"/>
          </p:cNvSpPr>
          <p:nvPr>
            <p:ph type="body" idx="1"/>
          </p:nvPr>
        </p:nvSpPr>
        <p:spPr/>
        <p:txBody>
          <a:bodyPr/>
          <a:lstStyle/>
          <a:p>
            <a:r>
              <a:rPr lang="en-US" dirty="0"/>
              <a:t>We will discuss nuances around whether prices should be fixed or whether there should be adjustments during the construction period.</a:t>
            </a:r>
          </a:p>
          <a:p>
            <a:r>
              <a:rPr lang="en-US" dirty="0"/>
              <a:t>Asking investors to accept the risk of volatile Lithium prices  does not make  sense.</a:t>
            </a:r>
          </a:p>
        </p:txBody>
      </p:sp>
      <p:sp>
        <p:nvSpPr>
          <p:cNvPr id="4" name="Slide Number Placeholder 3">
            <a:extLst>
              <a:ext uri="{FF2B5EF4-FFF2-40B4-BE49-F238E27FC236}">
                <a16:creationId xmlns:a16="http://schemas.microsoft.com/office/drawing/2014/main" id="{87151C95-0049-1161-B4F7-FF86AECDAD4F}"/>
              </a:ext>
            </a:extLst>
          </p:cNvPr>
          <p:cNvSpPr>
            <a:spLocks noGrp="1"/>
          </p:cNvSpPr>
          <p:nvPr>
            <p:ph type="sldNum" sz="quarter" idx="12"/>
          </p:nvPr>
        </p:nvSpPr>
        <p:spPr/>
        <p:txBody>
          <a:bodyPr/>
          <a:lstStyle/>
          <a:p>
            <a:fld id="{EB241CD2-1E45-42A3-B213-66A034DF9A3B}" type="slidenum">
              <a:rPr lang="en-GB" smtClean="0"/>
              <a:t>319</a:t>
            </a:fld>
            <a:endParaRPr lang="en-GB" dirty="0"/>
          </a:p>
        </p:txBody>
      </p:sp>
    </p:spTree>
    <p:extLst>
      <p:ext uri="{BB962C8B-B14F-4D97-AF65-F5344CB8AC3E}">
        <p14:creationId xmlns:p14="http://schemas.microsoft.com/office/powerpoint/2010/main" val="3495001396"/>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FF43D-F266-E9CE-28EC-E7100FF15977}"/>
              </a:ext>
            </a:extLst>
          </p:cNvPr>
          <p:cNvSpPr>
            <a:spLocks noGrp="1"/>
          </p:cNvSpPr>
          <p:nvPr>
            <p:ph type="title"/>
          </p:nvPr>
        </p:nvSpPr>
        <p:spPr/>
        <p:txBody>
          <a:bodyPr/>
          <a:lstStyle/>
          <a:p>
            <a:r>
              <a:rPr lang="en-US" dirty="0"/>
              <a:t>Putting a Limit on Cycles in a Battery PPA is Idiotic</a:t>
            </a:r>
          </a:p>
        </p:txBody>
      </p:sp>
      <p:sp>
        <p:nvSpPr>
          <p:cNvPr id="3" name="Text Placeholder 2">
            <a:extLst>
              <a:ext uri="{FF2B5EF4-FFF2-40B4-BE49-F238E27FC236}">
                <a16:creationId xmlns:a16="http://schemas.microsoft.com/office/drawing/2014/main" id="{9C190576-E0B5-4DFC-9553-AE5D11000EE3}"/>
              </a:ext>
            </a:extLst>
          </p:cNvPr>
          <p:cNvSpPr>
            <a:spLocks noGrp="1"/>
          </p:cNvSpPr>
          <p:nvPr>
            <p:ph type="body" idx="1"/>
          </p:nvPr>
        </p:nvSpPr>
        <p:spPr/>
        <p:txBody>
          <a:bodyPr/>
          <a:lstStyle/>
          <a:p>
            <a:r>
              <a:rPr lang="en-US" dirty="0"/>
              <a:t>We will see that the treatment of cycles in battery PPAs is crude and that contracts which put a limit on how batteries can be used (limiting the number of cycles) distort the economics of battery storage.</a:t>
            </a:r>
          </a:p>
        </p:txBody>
      </p:sp>
      <p:sp>
        <p:nvSpPr>
          <p:cNvPr id="4" name="Slide Number Placeholder 3">
            <a:extLst>
              <a:ext uri="{FF2B5EF4-FFF2-40B4-BE49-F238E27FC236}">
                <a16:creationId xmlns:a16="http://schemas.microsoft.com/office/drawing/2014/main" id="{C60B41E0-CBA2-687F-A84C-04BB8F3D340F}"/>
              </a:ext>
            </a:extLst>
          </p:cNvPr>
          <p:cNvSpPr>
            <a:spLocks noGrp="1"/>
          </p:cNvSpPr>
          <p:nvPr>
            <p:ph type="sldNum" sz="quarter" idx="12"/>
          </p:nvPr>
        </p:nvSpPr>
        <p:spPr/>
        <p:txBody>
          <a:bodyPr/>
          <a:lstStyle/>
          <a:p>
            <a:fld id="{EB241CD2-1E45-42A3-B213-66A034DF9A3B}" type="slidenum">
              <a:rPr lang="en-GB" smtClean="0"/>
              <a:t>320</a:t>
            </a:fld>
            <a:endParaRPr lang="en-GB" dirty="0"/>
          </a:p>
        </p:txBody>
      </p:sp>
    </p:spTree>
    <p:extLst>
      <p:ext uri="{BB962C8B-B14F-4D97-AF65-F5344CB8AC3E}">
        <p14:creationId xmlns:p14="http://schemas.microsoft.com/office/powerpoint/2010/main" val="2945944872"/>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D04A2-DBCE-1900-12D3-4A198F1EDFE7}"/>
              </a:ext>
            </a:extLst>
          </p:cNvPr>
          <p:cNvSpPr>
            <a:spLocks noGrp="1"/>
          </p:cNvSpPr>
          <p:nvPr>
            <p:ph type="title"/>
          </p:nvPr>
        </p:nvSpPr>
        <p:spPr/>
        <p:txBody>
          <a:bodyPr>
            <a:normAutofit fontScale="90000"/>
          </a:bodyPr>
          <a:lstStyle/>
          <a:p>
            <a:r>
              <a:rPr lang="en-US" dirty="0"/>
              <a:t>Claiming that There is Only One Way to Structure a Battery Contract Means that You Have Not Thought About it Much</a:t>
            </a:r>
          </a:p>
        </p:txBody>
      </p:sp>
      <p:sp>
        <p:nvSpPr>
          <p:cNvPr id="3" name="Text Placeholder 2">
            <a:extLst>
              <a:ext uri="{FF2B5EF4-FFF2-40B4-BE49-F238E27FC236}">
                <a16:creationId xmlns:a16="http://schemas.microsoft.com/office/drawing/2014/main" id="{ECDAD649-C952-724A-FF56-D76CD073CA91}"/>
              </a:ext>
            </a:extLst>
          </p:cNvPr>
          <p:cNvSpPr>
            <a:spLocks noGrp="1"/>
          </p:cNvSpPr>
          <p:nvPr>
            <p:ph type="body" idx="1"/>
          </p:nvPr>
        </p:nvSpPr>
        <p:spPr/>
        <p:txBody>
          <a:bodyPr/>
          <a:lstStyle/>
          <a:p>
            <a:r>
              <a:rPr lang="en-US" dirty="0"/>
              <a:t>You can structure BESS as either a capacity payment contract or an energy-based contract or as a corporate PPA measured against retail prices.</a:t>
            </a:r>
          </a:p>
          <a:p>
            <a:r>
              <a:rPr lang="en-US" dirty="0"/>
              <a:t>Each contract design includes different risks (different required IRRs).</a:t>
            </a:r>
          </a:p>
        </p:txBody>
      </p:sp>
      <p:sp>
        <p:nvSpPr>
          <p:cNvPr id="4" name="Slide Number Placeholder 3">
            <a:extLst>
              <a:ext uri="{FF2B5EF4-FFF2-40B4-BE49-F238E27FC236}">
                <a16:creationId xmlns:a16="http://schemas.microsoft.com/office/drawing/2014/main" id="{D72BB8A9-5D88-24E2-7552-849359F4BB1D}"/>
              </a:ext>
            </a:extLst>
          </p:cNvPr>
          <p:cNvSpPr>
            <a:spLocks noGrp="1"/>
          </p:cNvSpPr>
          <p:nvPr>
            <p:ph type="sldNum" sz="quarter" idx="12"/>
          </p:nvPr>
        </p:nvSpPr>
        <p:spPr/>
        <p:txBody>
          <a:bodyPr/>
          <a:lstStyle/>
          <a:p>
            <a:fld id="{EB241CD2-1E45-42A3-B213-66A034DF9A3B}" type="slidenum">
              <a:rPr lang="en-GB" smtClean="0"/>
              <a:t>321</a:t>
            </a:fld>
            <a:endParaRPr lang="en-GB" dirty="0"/>
          </a:p>
        </p:txBody>
      </p:sp>
    </p:spTree>
    <p:extLst>
      <p:ext uri="{BB962C8B-B14F-4D97-AF65-F5344CB8AC3E}">
        <p14:creationId xmlns:p14="http://schemas.microsoft.com/office/powerpoint/2010/main" val="1156499296"/>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69091-A0D5-1A95-C868-34365A765D29}"/>
              </a:ext>
            </a:extLst>
          </p:cNvPr>
          <p:cNvSpPr>
            <a:spLocks noGrp="1"/>
          </p:cNvSpPr>
          <p:nvPr>
            <p:ph type="title"/>
          </p:nvPr>
        </p:nvSpPr>
        <p:spPr/>
        <p:txBody>
          <a:bodyPr>
            <a:normAutofit fontScale="90000"/>
          </a:bodyPr>
          <a:lstStyle/>
          <a:p>
            <a:r>
              <a:rPr lang="en-US" dirty="0"/>
              <a:t>Understanding Sizing of Battery Capacity can be Done by Imagining an Upside-Down Bottle</a:t>
            </a:r>
          </a:p>
        </p:txBody>
      </p:sp>
      <p:sp>
        <p:nvSpPr>
          <p:cNvPr id="3" name="Text Placeholder 2">
            <a:extLst>
              <a:ext uri="{FF2B5EF4-FFF2-40B4-BE49-F238E27FC236}">
                <a16:creationId xmlns:a16="http://schemas.microsoft.com/office/drawing/2014/main" id="{9364E1C2-BF18-7CF1-443C-6F21BDFCF297}"/>
              </a:ext>
            </a:extLst>
          </p:cNvPr>
          <p:cNvSpPr>
            <a:spLocks noGrp="1"/>
          </p:cNvSpPr>
          <p:nvPr>
            <p:ph type="body" idx="1"/>
          </p:nvPr>
        </p:nvSpPr>
        <p:spPr/>
        <p:txBody>
          <a:bodyPr/>
          <a:lstStyle/>
          <a:p>
            <a:r>
              <a:rPr lang="en-US" dirty="0"/>
              <a:t>If there are six hours of solar (25% capacity factor x 24 hours), then you need 18 hours of storage that you must have in batteries one way or another for round the clock demand (a bit less maybe).</a:t>
            </a:r>
          </a:p>
        </p:txBody>
      </p:sp>
      <p:sp>
        <p:nvSpPr>
          <p:cNvPr id="4" name="Slide Number Placeholder 3">
            <a:extLst>
              <a:ext uri="{FF2B5EF4-FFF2-40B4-BE49-F238E27FC236}">
                <a16:creationId xmlns:a16="http://schemas.microsoft.com/office/drawing/2014/main" id="{E2636F03-B62D-2BA3-6044-933EA4A8D8D3}"/>
              </a:ext>
            </a:extLst>
          </p:cNvPr>
          <p:cNvSpPr>
            <a:spLocks noGrp="1"/>
          </p:cNvSpPr>
          <p:nvPr>
            <p:ph type="sldNum" sz="quarter" idx="12"/>
          </p:nvPr>
        </p:nvSpPr>
        <p:spPr/>
        <p:txBody>
          <a:bodyPr/>
          <a:lstStyle/>
          <a:p>
            <a:fld id="{EB241CD2-1E45-42A3-B213-66A034DF9A3B}" type="slidenum">
              <a:rPr lang="en-GB" smtClean="0"/>
              <a:t>322</a:t>
            </a:fld>
            <a:endParaRPr lang="en-GB" dirty="0"/>
          </a:p>
        </p:txBody>
      </p:sp>
    </p:spTree>
    <p:extLst>
      <p:ext uri="{BB962C8B-B14F-4D97-AF65-F5344CB8AC3E}">
        <p14:creationId xmlns:p14="http://schemas.microsoft.com/office/powerpoint/2010/main" val="1744150929"/>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CE47F-ABAE-3EFA-B686-7766E232E953}"/>
              </a:ext>
            </a:extLst>
          </p:cNvPr>
          <p:cNvSpPr>
            <a:spLocks noGrp="1"/>
          </p:cNvSpPr>
          <p:nvPr>
            <p:ph type="title"/>
          </p:nvPr>
        </p:nvSpPr>
        <p:spPr/>
        <p:txBody>
          <a:bodyPr>
            <a:normAutofit fontScale="90000"/>
          </a:bodyPr>
          <a:lstStyle/>
          <a:p>
            <a:r>
              <a:rPr lang="en-US" dirty="0"/>
              <a:t>Classic Measures of LCOE are So Distorted They Have Little to do with Costs of Alternative Supply</a:t>
            </a:r>
          </a:p>
        </p:txBody>
      </p:sp>
      <p:sp>
        <p:nvSpPr>
          <p:cNvPr id="3" name="Text Placeholder 2">
            <a:extLst>
              <a:ext uri="{FF2B5EF4-FFF2-40B4-BE49-F238E27FC236}">
                <a16:creationId xmlns:a16="http://schemas.microsoft.com/office/drawing/2014/main" id="{9B6FAC69-CA4A-D5B5-3DF0-7D00DF4BB856}"/>
              </a:ext>
            </a:extLst>
          </p:cNvPr>
          <p:cNvSpPr>
            <a:spLocks noGrp="1"/>
          </p:cNvSpPr>
          <p:nvPr>
            <p:ph type="body" idx="1"/>
          </p:nvPr>
        </p:nvSpPr>
        <p:spPr/>
        <p:txBody>
          <a:bodyPr/>
          <a:lstStyle/>
          <a:p>
            <a:r>
              <a:rPr lang="en-US" dirty="0"/>
              <a:t>Unless LCOE corrects for adjustments for inflation, true cost of capital, taxes and degradation mean that LCOE the answer will be distorted. </a:t>
            </a:r>
          </a:p>
          <a:p>
            <a:r>
              <a:rPr lang="en-US" dirty="0"/>
              <a:t>The LCOE measurement can be fine for evaluating the relative cost of alternatives but not the absolute cost.</a:t>
            </a:r>
          </a:p>
        </p:txBody>
      </p:sp>
      <p:sp>
        <p:nvSpPr>
          <p:cNvPr id="4" name="Slide Number Placeholder 3">
            <a:extLst>
              <a:ext uri="{FF2B5EF4-FFF2-40B4-BE49-F238E27FC236}">
                <a16:creationId xmlns:a16="http://schemas.microsoft.com/office/drawing/2014/main" id="{84242398-9C91-1486-17A1-1E972204E1B6}"/>
              </a:ext>
            </a:extLst>
          </p:cNvPr>
          <p:cNvSpPr>
            <a:spLocks noGrp="1"/>
          </p:cNvSpPr>
          <p:nvPr>
            <p:ph type="sldNum" sz="quarter" idx="12"/>
          </p:nvPr>
        </p:nvSpPr>
        <p:spPr/>
        <p:txBody>
          <a:bodyPr/>
          <a:lstStyle/>
          <a:p>
            <a:fld id="{EB241CD2-1E45-42A3-B213-66A034DF9A3B}" type="slidenum">
              <a:rPr lang="en-GB" smtClean="0"/>
              <a:t>323</a:t>
            </a:fld>
            <a:endParaRPr lang="en-GB" dirty="0"/>
          </a:p>
        </p:txBody>
      </p:sp>
    </p:spTree>
    <p:extLst>
      <p:ext uri="{BB962C8B-B14F-4D97-AF65-F5344CB8AC3E}">
        <p14:creationId xmlns:p14="http://schemas.microsoft.com/office/powerpoint/2010/main" val="2552959504"/>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28B2C8C-1778-A306-8FB6-516A5FEAA8C6}"/>
              </a:ext>
            </a:extLst>
          </p:cNvPr>
          <p:cNvSpPr>
            <a:spLocks noGrp="1"/>
          </p:cNvSpPr>
          <p:nvPr>
            <p:ph type="title"/>
          </p:nvPr>
        </p:nvSpPr>
        <p:spPr/>
        <p:txBody>
          <a:bodyPr>
            <a:normAutofit fontScale="90000"/>
          </a:bodyPr>
          <a:lstStyle/>
          <a:p>
            <a:r>
              <a:rPr lang="en-US" dirty="0"/>
              <a:t>If a Plant is Fundamentally Not Economic, the PPA May Work for a While it Will Probably Fail</a:t>
            </a:r>
          </a:p>
        </p:txBody>
      </p:sp>
      <p:sp>
        <p:nvSpPr>
          <p:cNvPr id="6" name="Text Placeholder 5">
            <a:extLst>
              <a:ext uri="{FF2B5EF4-FFF2-40B4-BE49-F238E27FC236}">
                <a16:creationId xmlns:a16="http://schemas.microsoft.com/office/drawing/2014/main" id="{D0385894-52A3-D07D-462C-012EE1621A6E}"/>
              </a:ext>
            </a:extLst>
          </p:cNvPr>
          <p:cNvSpPr>
            <a:spLocks noGrp="1"/>
          </p:cNvSpPr>
          <p:nvPr>
            <p:ph type="body" idx="1"/>
          </p:nvPr>
        </p:nvSpPr>
        <p:spPr/>
        <p:txBody>
          <a:bodyPr/>
          <a:lstStyle/>
          <a:p>
            <a:r>
              <a:rPr lang="en-US" dirty="0"/>
              <a:t>If the correctly measured LCOE is too high for a project (because of a high IRR, a high cost or a bad technology), the government will figure out that it is paying too much one day no matter how well contracts are written.</a:t>
            </a:r>
          </a:p>
        </p:txBody>
      </p:sp>
      <p:sp>
        <p:nvSpPr>
          <p:cNvPr id="4" name="Slide Number Placeholder 3">
            <a:extLst>
              <a:ext uri="{FF2B5EF4-FFF2-40B4-BE49-F238E27FC236}">
                <a16:creationId xmlns:a16="http://schemas.microsoft.com/office/drawing/2014/main" id="{E538B69B-DB50-B8AC-9005-012C470168CC}"/>
              </a:ext>
            </a:extLst>
          </p:cNvPr>
          <p:cNvSpPr>
            <a:spLocks noGrp="1"/>
          </p:cNvSpPr>
          <p:nvPr>
            <p:ph type="sldNum" sz="quarter" idx="12"/>
          </p:nvPr>
        </p:nvSpPr>
        <p:spPr/>
        <p:txBody>
          <a:bodyPr/>
          <a:lstStyle/>
          <a:p>
            <a:fld id="{EB241CD2-1E45-42A3-B213-66A034DF9A3B}" type="slidenum">
              <a:rPr lang="en-GB" smtClean="0"/>
              <a:t>324</a:t>
            </a:fld>
            <a:endParaRPr lang="en-GB" dirty="0"/>
          </a:p>
        </p:txBody>
      </p:sp>
    </p:spTree>
    <p:extLst>
      <p:ext uri="{BB962C8B-B14F-4D97-AF65-F5344CB8AC3E}">
        <p14:creationId xmlns:p14="http://schemas.microsoft.com/office/powerpoint/2010/main" val="760906345"/>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C648B-AC24-D356-88A5-BDFDABEF9B04}"/>
              </a:ext>
            </a:extLst>
          </p:cNvPr>
          <p:cNvSpPr>
            <a:spLocks noGrp="1"/>
          </p:cNvSpPr>
          <p:nvPr>
            <p:ph type="title"/>
          </p:nvPr>
        </p:nvSpPr>
        <p:spPr/>
        <p:txBody>
          <a:bodyPr/>
          <a:lstStyle/>
          <a:p>
            <a:r>
              <a:rPr lang="en-US" dirty="0"/>
              <a:t>There is not Only One Way to Design Availability and Efficiency Penalties</a:t>
            </a:r>
          </a:p>
        </p:txBody>
      </p:sp>
      <p:sp>
        <p:nvSpPr>
          <p:cNvPr id="3" name="Text Placeholder 2">
            <a:extLst>
              <a:ext uri="{FF2B5EF4-FFF2-40B4-BE49-F238E27FC236}">
                <a16:creationId xmlns:a16="http://schemas.microsoft.com/office/drawing/2014/main" id="{A151B89A-9E39-5AC1-9B6D-8A15625D805C}"/>
              </a:ext>
            </a:extLst>
          </p:cNvPr>
          <p:cNvSpPr>
            <a:spLocks noGrp="1"/>
          </p:cNvSpPr>
          <p:nvPr>
            <p:ph type="body" idx="1"/>
          </p:nvPr>
        </p:nvSpPr>
        <p:spPr/>
        <p:txBody>
          <a:bodyPr/>
          <a:lstStyle/>
          <a:p>
            <a:r>
              <a:rPr lang="en-US" dirty="0"/>
              <a:t>You can make the availability penalties directly related to capacity payments. This means you are using the investor cost and not the off-taker cost.</a:t>
            </a:r>
          </a:p>
          <a:p>
            <a:r>
              <a:rPr lang="en-US" dirty="0"/>
              <a:t>Deductions from payments are not as good as carefully designed liquidated damages.</a:t>
            </a:r>
          </a:p>
        </p:txBody>
      </p:sp>
      <p:sp>
        <p:nvSpPr>
          <p:cNvPr id="4" name="Slide Number Placeholder 3">
            <a:extLst>
              <a:ext uri="{FF2B5EF4-FFF2-40B4-BE49-F238E27FC236}">
                <a16:creationId xmlns:a16="http://schemas.microsoft.com/office/drawing/2014/main" id="{449BFFDA-6E36-D1E2-1A44-972F0C915710}"/>
              </a:ext>
            </a:extLst>
          </p:cNvPr>
          <p:cNvSpPr>
            <a:spLocks noGrp="1"/>
          </p:cNvSpPr>
          <p:nvPr>
            <p:ph type="sldNum" sz="quarter" idx="12"/>
          </p:nvPr>
        </p:nvSpPr>
        <p:spPr/>
        <p:txBody>
          <a:bodyPr/>
          <a:lstStyle/>
          <a:p>
            <a:fld id="{EB241CD2-1E45-42A3-B213-66A034DF9A3B}" type="slidenum">
              <a:rPr lang="en-GB" smtClean="0"/>
              <a:t>325</a:t>
            </a:fld>
            <a:endParaRPr lang="en-GB" dirty="0"/>
          </a:p>
        </p:txBody>
      </p:sp>
    </p:spTree>
    <p:extLst>
      <p:ext uri="{BB962C8B-B14F-4D97-AF65-F5344CB8AC3E}">
        <p14:creationId xmlns:p14="http://schemas.microsoft.com/office/powerpoint/2010/main" val="3698044847"/>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8F446-943C-8D7F-3089-AAB32984BA63}"/>
              </a:ext>
            </a:extLst>
          </p:cNvPr>
          <p:cNvSpPr>
            <a:spLocks noGrp="1"/>
          </p:cNvSpPr>
          <p:nvPr>
            <p:ph type="title"/>
          </p:nvPr>
        </p:nvSpPr>
        <p:spPr/>
        <p:txBody>
          <a:bodyPr>
            <a:normAutofit fontScale="90000"/>
          </a:bodyPr>
          <a:lstStyle/>
          <a:p>
            <a:r>
              <a:rPr lang="en-US" dirty="0"/>
              <a:t>In Theory, Liquidated Damages and Other Penalties Should be Adjusted over Time</a:t>
            </a:r>
          </a:p>
        </p:txBody>
      </p:sp>
      <p:sp>
        <p:nvSpPr>
          <p:cNvPr id="3" name="Text Placeholder 2">
            <a:extLst>
              <a:ext uri="{FF2B5EF4-FFF2-40B4-BE49-F238E27FC236}">
                <a16:creationId xmlns:a16="http://schemas.microsoft.com/office/drawing/2014/main" id="{1FCF2DF1-EA63-264A-4C4E-8571BC02C01D}"/>
              </a:ext>
            </a:extLst>
          </p:cNvPr>
          <p:cNvSpPr>
            <a:spLocks noGrp="1"/>
          </p:cNvSpPr>
          <p:nvPr>
            <p:ph type="body" idx="1"/>
          </p:nvPr>
        </p:nvSpPr>
        <p:spPr/>
        <p:txBody>
          <a:bodyPr/>
          <a:lstStyle/>
          <a:p>
            <a:r>
              <a:rPr lang="en-US" dirty="0"/>
              <a:t>How crazy is it to assume things do not change over the long lifetime of a PPA contract</a:t>
            </a:r>
          </a:p>
          <a:p>
            <a:r>
              <a:rPr lang="en-US" dirty="0"/>
              <a:t>The delay liquidated damage should be adjusted for the season</a:t>
            </a:r>
          </a:p>
          <a:p>
            <a:r>
              <a:rPr lang="en-US" dirty="0"/>
              <a:t>The optimal way to design availability penalties is with different penalties depending on the cost. But this can increase risk and may not be optimal (e.g. high gas prices after attack on Ukraine).</a:t>
            </a:r>
          </a:p>
          <a:p>
            <a:endParaRPr lang="en-US" dirty="0"/>
          </a:p>
        </p:txBody>
      </p:sp>
      <p:sp>
        <p:nvSpPr>
          <p:cNvPr id="4" name="Slide Number Placeholder 3">
            <a:extLst>
              <a:ext uri="{FF2B5EF4-FFF2-40B4-BE49-F238E27FC236}">
                <a16:creationId xmlns:a16="http://schemas.microsoft.com/office/drawing/2014/main" id="{95C6AD7F-D1D5-319D-C312-55ADD71A2087}"/>
              </a:ext>
            </a:extLst>
          </p:cNvPr>
          <p:cNvSpPr>
            <a:spLocks noGrp="1"/>
          </p:cNvSpPr>
          <p:nvPr>
            <p:ph type="sldNum" sz="quarter" idx="12"/>
          </p:nvPr>
        </p:nvSpPr>
        <p:spPr/>
        <p:txBody>
          <a:bodyPr/>
          <a:lstStyle/>
          <a:p>
            <a:fld id="{EB241CD2-1E45-42A3-B213-66A034DF9A3B}" type="slidenum">
              <a:rPr lang="en-GB" smtClean="0"/>
              <a:t>326</a:t>
            </a:fld>
            <a:endParaRPr lang="en-GB" dirty="0"/>
          </a:p>
        </p:txBody>
      </p:sp>
    </p:spTree>
    <p:extLst>
      <p:ext uri="{BB962C8B-B14F-4D97-AF65-F5344CB8AC3E}">
        <p14:creationId xmlns:p14="http://schemas.microsoft.com/office/powerpoint/2010/main" val="3906353567"/>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3878C-34E4-7C43-F715-4451F9A25E01}"/>
              </a:ext>
            </a:extLst>
          </p:cNvPr>
          <p:cNvSpPr>
            <a:spLocks noGrp="1"/>
          </p:cNvSpPr>
          <p:nvPr>
            <p:ph type="title"/>
          </p:nvPr>
        </p:nvSpPr>
        <p:spPr/>
        <p:txBody>
          <a:bodyPr>
            <a:normAutofit fontScale="90000"/>
          </a:bodyPr>
          <a:lstStyle/>
          <a:p>
            <a:r>
              <a:rPr lang="en-US" dirty="0"/>
              <a:t>Putting Performance Ratio Penalties into Solar PPAs can Double Count and Distort Incentives</a:t>
            </a:r>
          </a:p>
        </p:txBody>
      </p:sp>
      <p:sp>
        <p:nvSpPr>
          <p:cNvPr id="3" name="Text Placeholder 2">
            <a:extLst>
              <a:ext uri="{FF2B5EF4-FFF2-40B4-BE49-F238E27FC236}">
                <a16:creationId xmlns:a16="http://schemas.microsoft.com/office/drawing/2014/main" id="{26A18FA4-C9B0-564D-4293-137F168E7525}"/>
              </a:ext>
            </a:extLst>
          </p:cNvPr>
          <p:cNvSpPr>
            <a:spLocks noGrp="1"/>
          </p:cNvSpPr>
          <p:nvPr>
            <p:ph type="body" idx="1"/>
          </p:nvPr>
        </p:nvSpPr>
        <p:spPr/>
        <p:txBody>
          <a:bodyPr/>
          <a:lstStyle/>
          <a:p>
            <a:r>
              <a:rPr lang="en-US" dirty="0"/>
              <a:t>Investors already lose if performance is not met. Another performance penalty can double count penalties and lead to overinvestment</a:t>
            </a:r>
          </a:p>
        </p:txBody>
      </p:sp>
      <p:sp>
        <p:nvSpPr>
          <p:cNvPr id="4" name="Slide Number Placeholder 3">
            <a:extLst>
              <a:ext uri="{FF2B5EF4-FFF2-40B4-BE49-F238E27FC236}">
                <a16:creationId xmlns:a16="http://schemas.microsoft.com/office/drawing/2014/main" id="{7252704E-90C7-715C-CC6F-D70705238D19}"/>
              </a:ext>
            </a:extLst>
          </p:cNvPr>
          <p:cNvSpPr>
            <a:spLocks noGrp="1"/>
          </p:cNvSpPr>
          <p:nvPr>
            <p:ph type="sldNum" sz="quarter" idx="12"/>
          </p:nvPr>
        </p:nvSpPr>
        <p:spPr/>
        <p:txBody>
          <a:bodyPr/>
          <a:lstStyle/>
          <a:p>
            <a:fld id="{EB241CD2-1E45-42A3-B213-66A034DF9A3B}" type="slidenum">
              <a:rPr lang="en-GB" smtClean="0"/>
              <a:t>327</a:t>
            </a:fld>
            <a:endParaRPr lang="en-GB" dirty="0"/>
          </a:p>
        </p:txBody>
      </p:sp>
    </p:spTree>
    <p:extLst>
      <p:ext uri="{BB962C8B-B14F-4D97-AF65-F5344CB8AC3E}">
        <p14:creationId xmlns:p14="http://schemas.microsoft.com/office/powerpoint/2010/main" val="2408680125"/>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F5B7F-E1F7-2E2B-5A57-8B7525341371}"/>
              </a:ext>
            </a:extLst>
          </p:cNvPr>
          <p:cNvSpPr>
            <a:spLocks noGrp="1"/>
          </p:cNvSpPr>
          <p:nvPr>
            <p:ph type="title"/>
          </p:nvPr>
        </p:nvSpPr>
        <p:spPr/>
        <p:txBody>
          <a:bodyPr>
            <a:normAutofit fontScale="90000"/>
          </a:bodyPr>
          <a:lstStyle/>
          <a:p>
            <a:r>
              <a:rPr lang="en-US" dirty="0"/>
              <a:t>Accepting Long Warranty Periods is Expensive Because of O&amp;M Restrictions. With Experience they are Less Necessary</a:t>
            </a:r>
          </a:p>
        </p:txBody>
      </p:sp>
      <p:sp>
        <p:nvSpPr>
          <p:cNvPr id="3" name="Text Placeholder 2">
            <a:extLst>
              <a:ext uri="{FF2B5EF4-FFF2-40B4-BE49-F238E27FC236}">
                <a16:creationId xmlns:a16="http://schemas.microsoft.com/office/drawing/2014/main" id="{314D89A3-9462-3B3F-AE0A-CD92DF5EEF94}"/>
              </a:ext>
            </a:extLst>
          </p:cNvPr>
          <p:cNvSpPr>
            <a:spLocks noGrp="1"/>
          </p:cNvSpPr>
          <p:nvPr>
            <p:ph type="body" idx="1"/>
          </p:nvPr>
        </p:nvSpPr>
        <p:spPr/>
        <p:txBody>
          <a:bodyPr/>
          <a:lstStyle/>
          <a:p>
            <a:r>
              <a:rPr lang="en-US" dirty="0"/>
              <a:t>We will see that long warranty periods can require limitations on O&amp;M. If you can be confident about performance with experience, the warranty period can be shorter.</a:t>
            </a:r>
          </a:p>
        </p:txBody>
      </p:sp>
      <p:sp>
        <p:nvSpPr>
          <p:cNvPr id="4" name="Slide Number Placeholder 3">
            <a:extLst>
              <a:ext uri="{FF2B5EF4-FFF2-40B4-BE49-F238E27FC236}">
                <a16:creationId xmlns:a16="http://schemas.microsoft.com/office/drawing/2014/main" id="{5E09A62C-6CA0-0C4F-E53D-ED447BEEE8B8}"/>
              </a:ext>
            </a:extLst>
          </p:cNvPr>
          <p:cNvSpPr>
            <a:spLocks noGrp="1"/>
          </p:cNvSpPr>
          <p:nvPr>
            <p:ph type="sldNum" sz="quarter" idx="12"/>
          </p:nvPr>
        </p:nvSpPr>
        <p:spPr/>
        <p:txBody>
          <a:bodyPr/>
          <a:lstStyle/>
          <a:p>
            <a:fld id="{EB241CD2-1E45-42A3-B213-66A034DF9A3B}" type="slidenum">
              <a:rPr lang="en-GB" smtClean="0"/>
              <a:t>328</a:t>
            </a:fld>
            <a:endParaRPr lang="en-GB" dirty="0"/>
          </a:p>
        </p:txBody>
      </p:sp>
    </p:spTree>
    <p:extLst>
      <p:ext uri="{BB962C8B-B14F-4D97-AF65-F5344CB8AC3E}">
        <p14:creationId xmlns:p14="http://schemas.microsoft.com/office/powerpoint/2010/main" val="1251853084"/>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354C9-123D-E5AA-484D-64ADBB1973E3}"/>
              </a:ext>
            </a:extLst>
          </p:cNvPr>
          <p:cNvSpPr>
            <a:spLocks noGrp="1"/>
          </p:cNvSpPr>
          <p:nvPr>
            <p:ph type="title"/>
          </p:nvPr>
        </p:nvSpPr>
        <p:spPr/>
        <p:txBody>
          <a:bodyPr>
            <a:normAutofit fontScale="90000"/>
          </a:bodyPr>
          <a:lstStyle/>
          <a:p>
            <a:r>
              <a:rPr lang="en-US" dirty="0"/>
              <a:t>It is Doubtful that the Value of Renewable Energy Before COD is Less than the Value after COD</a:t>
            </a:r>
          </a:p>
        </p:txBody>
      </p:sp>
      <p:sp>
        <p:nvSpPr>
          <p:cNvPr id="3" name="Text Placeholder 2">
            <a:extLst>
              <a:ext uri="{FF2B5EF4-FFF2-40B4-BE49-F238E27FC236}">
                <a16:creationId xmlns:a16="http://schemas.microsoft.com/office/drawing/2014/main" id="{A9FD7657-0684-0C58-2715-4D6371C73FC2}"/>
              </a:ext>
            </a:extLst>
          </p:cNvPr>
          <p:cNvSpPr>
            <a:spLocks noGrp="1"/>
          </p:cNvSpPr>
          <p:nvPr>
            <p:ph type="body" idx="1"/>
          </p:nvPr>
        </p:nvSpPr>
        <p:spPr/>
        <p:txBody>
          <a:bodyPr/>
          <a:lstStyle/>
          <a:p>
            <a:r>
              <a:rPr lang="en-US" dirty="0"/>
              <a:t>Putting discounts on energy produced before PCOD (for example, 75%) increases the cost for energy after COD and distorts bidding without benefits in capacity planning.</a:t>
            </a:r>
          </a:p>
        </p:txBody>
      </p:sp>
      <p:sp>
        <p:nvSpPr>
          <p:cNvPr id="4" name="Slide Number Placeholder 3">
            <a:extLst>
              <a:ext uri="{FF2B5EF4-FFF2-40B4-BE49-F238E27FC236}">
                <a16:creationId xmlns:a16="http://schemas.microsoft.com/office/drawing/2014/main" id="{6DD605AE-E864-1BD1-C0DC-D276AC29AA2A}"/>
              </a:ext>
            </a:extLst>
          </p:cNvPr>
          <p:cNvSpPr>
            <a:spLocks noGrp="1"/>
          </p:cNvSpPr>
          <p:nvPr>
            <p:ph type="sldNum" sz="quarter" idx="12"/>
          </p:nvPr>
        </p:nvSpPr>
        <p:spPr/>
        <p:txBody>
          <a:bodyPr/>
          <a:lstStyle/>
          <a:p>
            <a:fld id="{EB241CD2-1E45-42A3-B213-66A034DF9A3B}" type="slidenum">
              <a:rPr lang="en-GB" smtClean="0"/>
              <a:t>329</a:t>
            </a:fld>
            <a:endParaRPr lang="en-GB" dirty="0"/>
          </a:p>
        </p:txBody>
      </p:sp>
    </p:spTree>
    <p:extLst>
      <p:ext uri="{BB962C8B-B14F-4D97-AF65-F5344CB8AC3E}">
        <p14:creationId xmlns:p14="http://schemas.microsoft.com/office/powerpoint/2010/main" val="544892634"/>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908C738-8E1B-BAE6-45FD-6C9CE63BC2BB}"/>
              </a:ext>
            </a:extLst>
          </p:cNvPr>
          <p:cNvSpPr>
            <a:spLocks noGrp="1"/>
          </p:cNvSpPr>
          <p:nvPr>
            <p:ph type="title"/>
          </p:nvPr>
        </p:nvSpPr>
        <p:spPr/>
        <p:txBody>
          <a:bodyPr/>
          <a:lstStyle/>
          <a:p>
            <a:r>
              <a:rPr lang="en-US" dirty="0"/>
              <a:t>Change Orders Must be Flexible and Allow Market Tests</a:t>
            </a:r>
          </a:p>
        </p:txBody>
      </p:sp>
      <p:sp>
        <p:nvSpPr>
          <p:cNvPr id="6" name="Text Placeholder 5">
            <a:extLst>
              <a:ext uri="{FF2B5EF4-FFF2-40B4-BE49-F238E27FC236}">
                <a16:creationId xmlns:a16="http://schemas.microsoft.com/office/drawing/2014/main" id="{84214411-96D1-1016-9D2F-E5223273F2D8}"/>
              </a:ext>
            </a:extLst>
          </p:cNvPr>
          <p:cNvSpPr>
            <a:spLocks noGrp="1"/>
          </p:cNvSpPr>
          <p:nvPr>
            <p:ph type="body" idx="1"/>
          </p:nvPr>
        </p:nvSpPr>
        <p:spPr/>
        <p:txBody>
          <a:bodyPr/>
          <a:lstStyle/>
          <a:p>
            <a:r>
              <a:rPr lang="en-US" dirty="0"/>
              <a:t>Scope changes can ruin projects for investors. The language in change orders must not limit flexibility as over the life of a project things completely change.</a:t>
            </a:r>
          </a:p>
        </p:txBody>
      </p:sp>
      <p:sp>
        <p:nvSpPr>
          <p:cNvPr id="4" name="Slide Number Placeholder 3">
            <a:extLst>
              <a:ext uri="{FF2B5EF4-FFF2-40B4-BE49-F238E27FC236}">
                <a16:creationId xmlns:a16="http://schemas.microsoft.com/office/drawing/2014/main" id="{FB6883DB-6B00-CB9F-C5F9-FDF61E98735F}"/>
              </a:ext>
            </a:extLst>
          </p:cNvPr>
          <p:cNvSpPr>
            <a:spLocks noGrp="1"/>
          </p:cNvSpPr>
          <p:nvPr>
            <p:ph type="sldNum" sz="quarter" idx="12"/>
          </p:nvPr>
        </p:nvSpPr>
        <p:spPr/>
        <p:txBody>
          <a:bodyPr/>
          <a:lstStyle/>
          <a:p>
            <a:fld id="{EB241CD2-1E45-42A3-B213-66A034DF9A3B}" type="slidenum">
              <a:rPr lang="en-GB" smtClean="0"/>
              <a:t>330</a:t>
            </a:fld>
            <a:endParaRPr lang="en-GB" dirty="0"/>
          </a:p>
        </p:txBody>
      </p:sp>
    </p:spTree>
    <p:extLst>
      <p:ext uri="{BB962C8B-B14F-4D97-AF65-F5344CB8AC3E}">
        <p14:creationId xmlns:p14="http://schemas.microsoft.com/office/powerpoint/2010/main" val="3420861587"/>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7752-268D-291C-B270-D40AACEB6E49}"/>
              </a:ext>
            </a:extLst>
          </p:cNvPr>
          <p:cNvSpPr>
            <a:spLocks noGrp="1"/>
          </p:cNvSpPr>
          <p:nvPr>
            <p:ph type="title"/>
          </p:nvPr>
        </p:nvSpPr>
        <p:spPr/>
        <p:txBody>
          <a:bodyPr>
            <a:normAutofit fontScale="90000"/>
          </a:bodyPr>
          <a:lstStyle/>
          <a:p>
            <a:r>
              <a:rPr lang="en-US" dirty="0"/>
              <a:t>In O&amp;M Contracts there is No Fundamental Reason for Making Liquidated Damages Less than PPA Penalties</a:t>
            </a:r>
          </a:p>
        </p:txBody>
      </p:sp>
      <p:sp>
        <p:nvSpPr>
          <p:cNvPr id="3" name="Text Placeholder 2">
            <a:extLst>
              <a:ext uri="{FF2B5EF4-FFF2-40B4-BE49-F238E27FC236}">
                <a16:creationId xmlns:a16="http://schemas.microsoft.com/office/drawing/2014/main" id="{7F0C0F1C-A661-7692-D53A-7DC872830F65}"/>
              </a:ext>
            </a:extLst>
          </p:cNvPr>
          <p:cNvSpPr>
            <a:spLocks noGrp="1"/>
          </p:cNvSpPr>
          <p:nvPr>
            <p:ph type="body" idx="1"/>
          </p:nvPr>
        </p:nvSpPr>
        <p:spPr/>
        <p:txBody>
          <a:bodyPr/>
          <a:lstStyle/>
          <a:p>
            <a:r>
              <a:rPr lang="en-US" dirty="0"/>
              <a:t>We will see that O&amp;M contracts do not fully transfer penalties that are in PPA contracts O&amp;M contractor. This limits the incentives of the  O&amp;M contractor to perform.</a:t>
            </a:r>
          </a:p>
        </p:txBody>
      </p:sp>
      <p:sp>
        <p:nvSpPr>
          <p:cNvPr id="4" name="Slide Number Placeholder 3">
            <a:extLst>
              <a:ext uri="{FF2B5EF4-FFF2-40B4-BE49-F238E27FC236}">
                <a16:creationId xmlns:a16="http://schemas.microsoft.com/office/drawing/2014/main" id="{11A87603-A465-8CC8-FCA7-67E7E8106122}"/>
              </a:ext>
            </a:extLst>
          </p:cNvPr>
          <p:cNvSpPr>
            <a:spLocks noGrp="1"/>
          </p:cNvSpPr>
          <p:nvPr>
            <p:ph type="sldNum" sz="quarter" idx="12"/>
          </p:nvPr>
        </p:nvSpPr>
        <p:spPr/>
        <p:txBody>
          <a:bodyPr/>
          <a:lstStyle/>
          <a:p>
            <a:fld id="{EB241CD2-1E45-42A3-B213-66A034DF9A3B}" type="slidenum">
              <a:rPr lang="en-GB" smtClean="0"/>
              <a:t>331</a:t>
            </a:fld>
            <a:endParaRPr lang="en-GB" dirty="0"/>
          </a:p>
        </p:txBody>
      </p:sp>
    </p:spTree>
    <p:extLst>
      <p:ext uri="{BB962C8B-B14F-4D97-AF65-F5344CB8AC3E}">
        <p14:creationId xmlns:p14="http://schemas.microsoft.com/office/powerpoint/2010/main" val="3391327830"/>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1EC1A-E93D-1C53-FDFE-5BD7250745C5}"/>
              </a:ext>
            </a:extLst>
          </p:cNvPr>
          <p:cNvSpPr>
            <a:spLocks noGrp="1"/>
          </p:cNvSpPr>
          <p:nvPr>
            <p:ph type="title"/>
          </p:nvPr>
        </p:nvSpPr>
        <p:spPr/>
        <p:txBody>
          <a:bodyPr>
            <a:normAutofit fontScale="90000"/>
          </a:bodyPr>
          <a:lstStyle/>
          <a:p>
            <a:r>
              <a:rPr lang="en-US" dirty="0"/>
              <a:t>Many Tricks and Issues for Financing (Development Fees, DSCR Convert, Re-financing, Project Sale, P90 Measurement)</a:t>
            </a:r>
          </a:p>
        </p:txBody>
      </p:sp>
      <p:sp>
        <p:nvSpPr>
          <p:cNvPr id="3" name="Text Placeholder 2">
            <a:extLst>
              <a:ext uri="{FF2B5EF4-FFF2-40B4-BE49-F238E27FC236}">
                <a16:creationId xmlns:a16="http://schemas.microsoft.com/office/drawing/2014/main" id="{ABBAF1CC-797C-EB6C-E9E6-17A2CBC9CB65}"/>
              </a:ext>
            </a:extLst>
          </p:cNvPr>
          <p:cNvSpPr>
            <a:spLocks noGrp="1"/>
          </p:cNvSpPr>
          <p:nvPr>
            <p:ph type="body" idx="1"/>
          </p:nvPr>
        </p:nvSpPr>
        <p:spPr/>
        <p:txBody>
          <a:bodyPr/>
          <a:lstStyle/>
          <a:p>
            <a:r>
              <a:rPr lang="en-US" dirty="0"/>
              <a:t>We will discuss a number of nuanced issues associated with financing on the last day; not just the standard IRR/DSCR stuff.</a:t>
            </a:r>
          </a:p>
        </p:txBody>
      </p:sp>
      <p:sp>
        <p:nvSpPr>
          <p:cNvPr id="4" name="Slide Number Placeholder 3">
            <a:extLst>
              <a:ext uri="{FF2B5EF4-FFF2-40B4-BE49-F238E27FC236}">
                <a16:creationId xmlns:a16="http://schemas.microsoft.com/office/drawing/2014/main" id="{AF5935BA-2EE4-AE28-A219-8FB907D8C47F}"/>
              </a:ext>
            </a:extLst>
          </p:cNvPr>
          <p:cNvSpPr>
            <a:spLocks noGrp="1"/>
          </p:cNvSpPr>
          <p:nvPr>
            <p:ph type="sldNum" sz="quarter" idx="12"/>
          </p:nvPr>
        </p:nvSpPr>
        <p:spPr/>
        <p:txBody>
          <a:bodyPr/>
          <a:lstStyle/>
          <a:p>
            <a:fld id="{EB241CD2-1E45-42A3-B213-66A034DF9A3B}" type="slidenum">
              <a:rPr lang="en-GB" smtClean="0"/>
              <a:t>332</a:t>
            </a:fld>
            <a:endParaRPr lang="en-GB" dirty="0"/>
          </a:p>
        </p:txBody>
      </p:sp>
    </p:spTree>
    <p:extLst>
      <p:ext uri="{BB962C8B-B14F-4D97-AF65-F5344CB8AC3E}">
        <p14:creationId xmlns:p14="http://schemas.microsoft.com/office/powerpoint/2010/main" val="4264787865"/>
      </p:ext>
    </p:extLst>
  </p:cSld>
  <p:clrMapOvr>
    <a:masterClrMapping/>
  </p:clrMapOvr>
</p:sld>
</file>

<file path=ppt/theme/theme1.xml><?xml version="1.0" encoding="utf-8"?>
<a:theme xmlns:a="http://schemas.openxmlformats.org/drawingml/2006/main" name="Office Theme">
  <a:themeElements>
    <a:clrScheme name="ELS Palette">
      <a:dk1>
        <a:sysClr val="windowText" lastClr="000000"/>
      </a:dk1>
      <a:lt1>
        <a:sysClr val="window" lastClr="FFFFFF"/>
      </a:lt1>
      <a:dk2>
        <a:srgbClr val="44546A"/>
      </a:dk2>
      <a:lt2>
        <a:srgbClr val="E7E6E6"/>
      </a:lt2>
      <a:accent1>
        <a:srgbClr val="A1B3C2"/>
      </a:accent1>
      <a:accent2>
        <a:srgbClr val="728EA3"/>
      </a:accent2>
      <a:accent3>
        <a:srgbClr val="436885"/>
      </a:accent3>
      <a:accent4>
        <a:srgbClr val="144266"/>
      </a:accent4>
      <a:accent5>
        <a:srgbClr val="3D3D3D"/>
      </a:accent5>
      <a:accent6>
        <a:srgbClr val="000000"/>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Learning Template 2018" id="{04CE0C22-ED7F-46CB-BC65-E68FB60107E8}" vid="{EE53C80E-D2C7-4B31-877E-8733A34E7E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ea4884f-dd23-4a9e-9674-e0962577458b" xsi:nil="true"/>
    <lcf76f155ced4ddcb4097134ff3c332f xmlns="6192822a-c85a-4fd8-902b-47168ba51a1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22C2E2B10CF94468480BACF496908E0" ma:contentTypeVersion="13" ma:contentTypeDescription="Create a new document." ma:contentTypeScope="" ma:versionID="18914f2fa9e2f548665f32c5a4de79ef">
  <xsd:schema xmlns:xsd="http://www.w3.org/2001/XMLSchema" xmlns:xs="http://www.w3.org/2001/XMLSchema" xmlns:p="http://schemas.microsoft.com/office/2006/metadata/properties" xmlns:ns2="6192822a-c85a-4fd8-902b-47168ba51a1b" xmlns:ns3="6ea4884f-dd23-4a9e-9674-e0962577458b" targetNamespace="http://schemas.microsoft.com/office/2006/metadata/properties" ma:root="true" ma:fieldsID="91c33ad5cdb163c7460cb486d03121cd" ns2:_="" ns3:_="">
    <xsd:import namespace="6192822a-c85a-4fd8-902b-47168ba51a1b"/>
    <xsd:import namespace="6ea4884f-dd23-4a9e-9674-e0962577458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BillingMetadata"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92822a-c85a-4fd8-902b-47168ba51a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32ff089-c713-41da-a7f8-7725fa36ebb8" ma:termSetId="09814cd3-568e-fe90-9814-8d621ff8fb84" ma:anchorId="fba54fb3-c3e1-fe81-a776-ca4b69148c4d" ma:open="true" ma:isKeyword="false">
      <xsd:complexType>
        <xsd:sequence>
          <xsd:element ref="pc:Terms" minOccurs="0" maxOccurs="1"/>
        </xsd:sequence>
      </xsd:complex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a4884f-dd23-4a9e-9674-e0962577458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97a576b-233c-4f6a-bc99-79689ae6a87f}" ma:internalName="TaxCatchAll" ma:showField="CatchAllData" ma:web="6ea4884f-dd23-4a9e-9674-e096257745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846560-7417-4620-9430-258701E19CF2}">
  <ds:schemaRefs>
    <ds:schemaRef ds:uri="http://schemas.microsoft.com/office/2006/metadata/properties"/>
    <ds:schemaRef ds:uri="http://schemas.microsoft.com/office/infopath/2007/PartnerControls"/>
    <ds:schemaRef ds:uri="6ea4884f-dd23-4a9e-9674-e0962577458b"/>
    <ds:schemaRef ds:uri="6192822a-c85a-4fd8-902b-47168ba51a1b"/>
  </ds:schemaRefs>
</ds:datastoreItem>
</file>

<file path=customXml/itemProps2.xml><?xml version="1.0" encoding="utf-8"?>
<ds:datastoreItem xmlns:ds="http://schemas.openxmlformats.org/officeDocument/2006/customXml" ds:itemID="{3A12640A-A610-4889-909B-349FC94A00D1}">
  <ds:schemaRefs>
    <ds:schemaRef ds:uri="http://schemas.microsoft.com/sharepoint/v3/contenttype/forms"/>
  </ds:schemaRefs>
</ds:datastoreItem>
</file>

<file path=customXml/itemProps3.xml><?xml version="1.0" encoding="utf-8"?>
<ds:datastoreItem xmlns:ds="http://schemas.openxmlformats.org/officeDocument/2006/customXml" ds:itemID="{72720DE7-00F3-4A88-8D4D-158078DF35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92822a-c85a-4fd8-902b-47168ba51a1b"/>
    <ds:schemaRef ds:uri="6ea4884f-dd23-4a9e-9674-e096257745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Learning Template 2025</Template>
  <TotalTime>93768</TotalTime>
  <Words>24281</Words>
  <Application>Microsoft Office PowerPoint</Application>
  <PresentationFormat>Widescreen</PresentationFormat>
  <Paragraphs>2046</Paragraphs>
  <Slides>332</Slides>
  <Notes>22</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332</vt:i4>
      </vt:variant>
    </vt:vector>
  </HeadingPairs>
  <TitlesOfParts>
    <vt:vector size="347" baseType="lpstr">
      <vt:lpstr>SimSun</vt:lpstr>
      <vt:lpstr>Arial</vt:lpstr>
      <vt:lpstr>Calibri</vt:lpstr>
      <vt:lpstr>Courier New</vt:lpstr>
      <vt:lpstr>Franklin Gothic Demi</vt:lpstr>
      <vt:lpstr>Georgia</vt:lpstr>
      <vt:lpstr>Lato</vt:lpstr>
      <vt:lpstr>Poppins</vt:lpstr>
      <vt:lpstr>Poppins SemiBold</vt:lpstr>
      <vt:lpstr>Rockwell</vt:lpstr>
      <vt:lpstr>Times New Roman</vt:lpstr>
      <vt:lpstr>Wingdings</vt:lpstr>
      <vt:lpstr>Wingdings 2</vt:lpstr>
      <vt:lpstr>Wingdings 3</vt:lpstr>
      <vt:lpstr>Office Theme</vt:lpstr>
      <vt:lpstr>Day 2 Contract and Social Impact Pillar</vt:lpstr>
      <vt:lpstr>Suggestions from Day 1</vt:lpstr>
      <vt:lpstr>Initial Questions for You</vt:lpstr>
      <vt:lpstr>Simplified Course Outline – Day 2</vt:lpstr>
      <vt:lpstr>Outline of Issues for Price Contracts</vt:lpstr>
      <vt:lpstr>No Easy Way to Measure Value of Incentives vs Increase in Risk</vt:lpstr>
      <vt:lpstr>Terminology and Contract Parties</vt:lpstr>
      <vt:lpstr>Diagram of Who Incurs Risk and Contract Structure</vt:lpstr>
      <vt:lpstr>Limited Risk Transferred – More Retained by Off-taker</vt:lpstr>
      <vt:lpstr>High Risk Transfer with Merchant Prices</vt:lpstr>
      <vt:lpstr>Objectives of Pricing Contracts</vt:lpstr>
      <vt:lpstr>Project Finance History</vt:lpstr>
      <vt:lpstr>Project Financing History</vt:lpstr>
      <vt:lpstr>Policy Option 1 – Cost-plus Regulation or State Ownership</vt:lpstr>
      <vt:lpstr>Les Trente Glorieouses  and MAGA or MUBA – 1945 to 1973 </vt:lpstr>
      <vt:lpstr>GE and Electricity</vt:lpstr>
      <vt:lpstr>Growth in Electricity Demand</vt:lpstr>
      <vt:lpstr>A Boring Utility Company and MUBA  (Make Utilities Boring Again) and Cost-Plus Regulation</vt:lpstr>
      <vt:lpstr>Boring Utility Company Earning Much Lower Returns – ROIC Perspective</vt:lpstr>
      <vt:lpstr>Relatively Stable Multiples of Earnings and EBITDA for Boring Utility Companies</vt:lpstr>
      <vt:lpstr>Part 2: 1980’s </vt:lpstr>
      <vt:lpstr>Part 2: 1973 Energy Crisis and End of Declining Real Prices</vt:lpstr>
      <vt:lpstr>Part 2: 1980’s and Cost Increases and Cost Over-runs </vt:lpstr>
      <vt:lpstr>U.S. Nuclear Capacity Factor</vt:lpstr>
      <vt:lpstr>Reaction to Nuclear Plant Cost Increases – Throwing Monopoly Money at Government Regulators</vt:lpstr>
      <vt:lpstr>Availability and Multi-Part  Contracts</vt:lpstr>
      <vt:lpstr>Mechanics of Allocating Construction Cost Over-runs and Construction Delay</vt:lpstr>
      <vt:lpstr>Define a Take or Pay versus Take and Pay Contract</vt:lpstr>
      <vt:lpstr>Question: Is a Rental Car Agreement an Availability or Output Contract </vt:lpstr>
      <vt:lpstr>Risk Allocation in Rental Car Agreements</vt:lpstr>
      <vt:lpstr>Rental Car – Who is SPV and Who is Off-taker</vt:lpstr>
      <vt:lpstr>General Allocation in Initial Capacity-based PPA Contracts</vt:lpstr>
      <vt:lpstr>Notion of Independent Dispatchable Power Projects, Risk Allocation and PPA</vt:lpstr>
      <vt:lpstr>Projects Depend on Who Controls the Output</vt:lpstr>
      <vt:lpstr>Availability Projects without Output Risk and Notion of Not No Control of Output – Would you pay firemen only when they put out fires </vt:lpstr>
      <vt:lpstr>Risk Allocation Part 1: Allocation between IPP Investor and the Off-taker for Take or Pay Availability Contract</vt:lpstr>
      <vt:lpstr>Risk Allocation Part 2: Investor Risks to Different Contracts for the SPV</vt:lpstr>
      <vt:lpstr>Question:   What Happens to Prices Ultimate Consumers Pay if You Charge Risks that Cannot be Controlled by the SPV to the Investor</vt:lpstr>
      <vt:lpstr>The Way You Get to Risk Allocation: Four or More-Part Tariff in Availability</vt:lpstr>
      <vt:lpstr>Example of Capacity Charge (A horrible Contract in Lagos)</vt:lpstr>
      <vt:lpstr>What is Between E and EBITDA (Include the E)</vt:lpstr>
      <vt:lpstr>What is Between Revenues and EBITDA</vt:lpstr>
      <vt:lpstr>Drivers and Profit and Loss Statement - Dispatchable</vt:lpstr>
      <vt:lpstr>Availability Case – Blackburn Hospital in the UK</vt:lpstr>
      <vt:lpstr>Terms</vt:lpstr>
      <vt:lpstr>Modernizing Care Infrastructure</vt:lpstr>
      <vt:lpstr>Modernizing Care Infrastructure</vt:lpstr>
      <vt:lpstr>Defining Unavailability</vt:lpstr>
      <vt:lpstr>Penalties in PPP/PFI</vt:lpstr>
      <vt:lpstr>PowerPoint Presentation</vt:lpstr>
      <vt:lpstr>PowerPoint Presentation</vt:lpstr>
      <vt:lpstr>Illustrative Diagram</vt:lpstr>
      <vt:lpstr>Nuanced Issue 1: PPA Term</vt:lpstr>
      <vt:lpstr>Make and Argument for Long-term or Short-term PPAs</vt:lpstr>
      <vt:lpstr>How Long Should the PPA Life Be to Promote Low Cost</vt:lpstr>
      <vt:lpstr>Efficient Length of Contract</vt:lpstr>
      <vt:lpstr>Case 1: Relatively Low IRR; No Terminal Value Assigned</vt:lpstr>
      <vt:lpstr>Case 2: High IRR – IRR should not be God</vt:lpstr>
      <vt:lpstr>One-year Contract Absurdity</vt:lpstr>
      <vt:lpstr>Economic Life of 40 years versus Contract term of 20 years</vt:lpstr>
      <vt:lpstr>PPA Life and What Happens Afterwords</vt:lpstr>
      <vt:lpstr>Nuanced Issue 2: Fixed and Variable Cost in Biding</vt:lpstr>
      <vt:lpstr>Question: Should you Always Bid Actual Fixed and Variable Cost or Should you Play Bidding Games</vt:lpstr>
      <vt:lpstr>Question: Are These Costs Fixed or Variable</vt:lpstr>
      <vt:lpstr>Risks of Fixed and Variable Cost</vt:lpstr>
      <vt:lpstr>LCOE for Bid in Capacity Payment</vt:lpstr>
      <vt:lpstr>What Happens if Estimate Fixed and Variable Costs Inconsistent with Actual Cost</vt:lpstr>
      <vt:lpstr>Example of Bidding Differently than Actual Cost – Seems to Increase Risk</vt:lpstr>
      <vt:lpstr>Nuance in Bidding when Investor Believes Generation will Change</vt:lpstr>
      <vt:lpstr>Life Cycle Costs and Fixed versus Variable</vt:lpstr>
      <vt:lpstr>What Lifecycle Costs Include</vt:lpstr>
      <vt:lpstr>Lifecycle Cost and Reserve Accounts</vt:lpstr>
      <vt:lpstr>Lifecycle Issues</vt:lpstr>
      <vt:lpstr>Results of PPA (Single Buyer) Model</vt:lpstr>
      <vt:lpstr>1980’s Independent Power and Incentives (Plant Availability)</vt:lpstr>
      <vt:lpstr>Mixed Results</vt:lpstr>
      <vt:lpstr>Problems with Availability Structure</vt:lpstr>
      <vt:lpstr>Issue of PPA Effectiveness</vt:lpstr>
      <vt:lpstr>Philippines Contracts – Extreme Example</vt:lpstr>
      <vt:lpstr>Case Study - Funding Enron - Subic Bay, Philippines</vt:lpstr>
      <vt:lpstr>113 MW Diesel Generator Power Station Subic Bay, Philippines</vt:lpstr>
      <vt:lpstr>Case 1: Enron Subic</vt:lpstr>
      <vt:lpstr>BOT/PPA Contract</vt:lpstr>
      <vt:lpstr>Simple Model</vt:lpstr>
      <vt:lpstr>Capacity was Added over Many Years in Philippines</vt:lpstr>
      <vt:lpstr>Philippines Results</vt:lpstr>
      <vt:lpstr>Counter Example – Saudi Wind and Solar Projects</vt:lpstr>
      <vt:lpstr>Wind Example – Lazard versus Saudi</vt:lpstr>
      <vt:lpstr>PowerPoint Presentation</vt:lpstr>
      <vt:lpstr>PowerPoint Presentation</vt:lpstr>
      <vt:lpstr>Tameside Hospital Default</vt:lpstr>
      <vt:lpstr>PowerPoint Presentation</vt:lpstr>
      <vt:lpstr>The Wider Policy Legacy</vt:lpstr>
      <vt:lpstr>Part 3:1995 - 2010 Merchant Period</vt:lpstr>
      <vt:lpstr>Concept of Merchant Power</vt:lpstr>
      <vt:lpstr>Merchant Market Question: Do Higher Risks to Merchant Investors Mean Lower Risk to Consumers</vt:lpstr>
      <vt:lpstr>Merchant Power Boom</vt:lpstr>
      <vt:lpstr>Uses of Merchant Prices in Contract Analysis </vt:lpstr>
      <vt:lpstr>Monthly Electricity and Gas Prices – Higher Correlation</vt:lpstr>
      <vt:lpstr>Changes in Merchant Prices with Increased Solar</vt:lpstr>
      <vt:lpstr>Monthly Gas Price and Electric Price</vt:lpstr>
      <vt:lpstr>Illustration of Different Supply Curves (Sorting or Stacking Variable Costs)</vt:lpstr>
      <vt:lpstr>Question on Merchant Production</vt:lpstr>
      <vt:lpstr>Concept of How Renewable Energy Affects Merchant Prices</vt:lpstr>
      <vt:lpstr>Current and Future Markets</vt:lpstr>
      <vt:lpstr>Results of Merchant Price Investments</vt:lpstr>
      <vt:lpstr>Merchant Prices Benefits</vt:lpstr>
      <vt:lpstr>Full Competition - Problems</vt:lpstr>
      <vt:lpstr>UK Oversupply in Merchant Market</vt:lpstr>
      <vt:lpstr>AES Drax Bond Rating TimeLine</vt:lpstr>
      <vt:lpstr>Crash of Merchant Power</vt:lpstr>
      <vt:lpstr>Defaults without Contracts</vt:lpstr>
      <vt:lpstr>Price History During the California Crisis</vt:lpstr>
      <vt:lpstr>Prices versus Marginal Cost</vt:lpstr>
      <vt:lpstr>Physical Withholding</vt:lpstr>
      <vt:lpstr>Status of Merchant Markets</vt:lpstr>
      <vt:lpstr> 2010’s, Renewable Energy and  Feed-in Tariffs  All Output Purchased and Control of Output is Investor and  not Off-taker</vt:lpstr>
      <vt:lpstr>Solar History: 2000’s and Feed-in Tariffs - German Solar Feed-In Tariffs and Managing Risk</vt:lpstr>
      <vt:lpstr>Difference Between Contract Prices for Renewable Energy and Dispatchable Plants</vt:lpstr>
      <vt:lpstr>Renewable Project Finance Diagram </vt:lpstr>
      <vt:lpstr>Revolution in Solar Module Prices and the Price of Polysilicon</vt:lpstr>
      <vt:lpstr>How to Encourage Renewable Energy</vt:lpstr>
      <vt:lpstr>Risk Allocation with Availability and Output Projects</vt:lpstr>
      <vt:lpstr>Average Solar by Year – Little Variation</vt:lpstr>
      <vt:lpstr>Offshore Wind by Year in Oman</vt:lpstr>
      <vt:lpstr>Wind Resource and Power Curves</vt:lpstr>
      <vt:lpstr>Nightmare Graph and Missing the P90 – Fitch Report</vt:lpstr>
      <vt:lpstr>Forecast of Traffic Volumes</vt:lpstr>
      <vt:lpstr>Eurotunnel Forecasts and Actual</vt:lpstr>
      <vt:lpstr>Projected and Forecast Traffic and Revenues</vt:lpstr>
      <vt:lpstr>Eurotunnel – Price and Traffic Estimates</vt:lpstr>
      <vt:lpstr>Volume and Interest Rate Risk -- Mexico Tollways</vt:lpstr>
      <vt:lpstr>S&amp;P Start Up Tollroads Study</vt:lpstr>
      <vt:lpstr>Relying on Complicated Models without Doing a Back of the Envelope Check</vt:lpstr>
      <vt:lpstr>Other Cases – Traffic Problems with Alternative</vt:lpstr>
      <vt:lpstr>Case Study of Toll-Road in Un-congested Area</vt:lpstr>
      <vt:lpstr>Transurban versus Original Forecast – Average Annual Traffic</vt:lpstr>
      <vt:lpstr>Example of Simple Checks from Traffic Studies</vt:lpstr>
      <vt:lpstr>Use of Ratios Different Ratios in Different Industries: DSCR and Credit Ratings in Project Finance</vt:lpstr>
      <vt:lpstr>Convincing Yourself That Unrealistic Optimistic Forecasts Will Occur – Firehouse Effect</vt:lpstr>
      <vt:lpstr>Short-fall and Excess Energy in Renewable PPA</vt:lpstr>
      <vt:lpstr>Does Capacity Shortfall Make Sense in Single Price PPA</vt:lpstr>
      <vt:lpstr>Results of Output Contracts</vt:lpstr>
      <vt:lpstr>Availability Incentives and Availability Liquidated Damage </vt:lpstr>
      <vt:lpstr>Different Ways to Compute Availability Payment</vt:lpstr>
      <vt:lpstr>Capacity Charge Example</vt:lpstr>
      <vt:lpstr>Example of Availability Penalties Summer and Winter Penalties</vt:lpstr>
      <vt:lpstr>Availability Deductions from Capacity Payment</vt:lpstr>
      <vt:lpstr>Hypothetical Case for Analysis of Availability Cost</vt:lpstr>
      <vt:lpstr>Availability Incentives and Risk in Capacity Payment</vt:lpstr>
      <vt:lpstr>Nuances and Approximations in LD Measurement for Availability</vt:lpstr>
      <vt:lpstr>Setting Targets and Penalties</vt:lpstr>
      <vt:lpstr>Complex Liquidated Damages and Financing Cost</vt:lpstr>
      <vt:lpstr>Hospital PPP: The "Handback" Clause</vt:lpstr>
      <vt:lpstr>The Anatomy of an Availability Failure</vt:lpstr>
      <vt:lpstr>Critical versus Essential versus Support</vt:lpstr>
      <vt:lpstr>Output Specification</vt:lpstr>
      <vt:lpstr>Ratcheting (Repeated Failures)</vt:lpstr>
      <vt:lpstr>The Financial and Legal Consequences of SFPs</vt:lpstr>
      <vt:lpstr>Weighting Example – PPP Hospital Example</vt:lpstr>
      <vt:lpstr>Nuanced Issue in Output Contracts Adjustment to Price for Performance Ratio</vt:lpstr>
      <vt:lpstr>Performance Ratio Penalty</vt:lpstr>
      <vt:lpstr>Understanding the Performance Ratio</vt:lpstr>
      <vt:lpstr>kWp Benchmark from STC – 1000 Watts/m2 and 25°</vt:lpstr>
      <vt:lpstr>Solar, Temperature and Performance Ratio</vt:lpstr>
      <vt:lpstr>Complicated Calculations of Performance Ratio</vt:lpstr>
      <vt:lpstr>Costs and Benefits of Cleaning Panels</vt:lpstr>
      <vt:lpstr>Questions About Implicit and Explicit Incentives and Payments in Single Price Contracts</vt:lpstr>
      <vt:lpstr>Incentives for Performance Ratio in Solar Power</vt:lpstr>
      <vt:lpstr>Distortion in Incentives from Output Projects</vt:lpstr>
      <vt:lpstr>Does Added Penalty Make Sense</vt:lpstr>
      <vt:lpstr>Target Efficiency in Contracts</vt:lpstr>
      <vt:lpstr>Mechanics of Target Efficiency versus Alternatives</vt:lpstr>
      <vt:lpstr>Penalty or Bonus from Target Efficiency</vt:lpstr>
      <vt:lpstr>Incentive to Bid at Target Efficiency</vt:lpstr>
      <vt:lpstr>Case 1: Bid Target Efficiency Better than Actual Efficiency</vt:lpstr>
      <vt:lpstr>Case 2: Bid Target Efficiency Better than Actual Efficiency</vt:lpstr>
      <vt:lpstr>Example of Target Heat Rate with Changing Prices</vt:lpstr>
      <vt:lpstr>LCOE in Bids with Different Efficiency and Capacity Charge</vt:lpstr>
      <vt:lpstr>Incentives with Target Efficiency</vt:lpstr>
      <vt:lpstr>Performance Provisions in Supply Contracts</vt:lpstr>
      <vt:lpstr>Illustrate Risks of Volume and Performance</vt:lpstr>
      <vt:lpstr>Performance Liquidated Damage</vt:lpstr>
      <vt:lpstr>Siemens Gamesa and Payment for Guarantees</vt:lpstr>
      <vt:lpstr>Penalty Calculation for Power Curve Performance</vt:lpstr>
      <vt:lpstr>Performance Ratio Test for Solar</vt:lpstr>
      <vt:lpstr>EPC Provisions – Guaranteed Capacity and Performance for Solar Plant</vt:lpstr>
      <vt:lpstr>LD on Heat Rate in Supply Agreement</vt:lpstr>
      <vt:lpstr>What is a Good Way to Compute Penalty</vt:lpstr>
      <vt:lpstr>Simulation from Example</vt:lpstr>
      <vt:lpstr>Worse Case Simulation from Example</vt:lpstr>
      <vt:lpstr>Real World Problems with EPC Contracts – Case 1, Samsung</vt:lpstr>
      <vt:lpstr>Performance Provisions in O&amp;M Agreements</vt:lpstr>
      <vt:lpstr>Provisions of Liquidated Damage</vt:lpstr>
      <vt:lpstr>Example of Terms of O&amp;M Contract</vt:lpstr>
      <vt:lpstr>Payment in O&amp;M Contract</vt:lpstr>
      <vt:lpstr>O&amp;M Contract Timing</vt:lpstr>
      <vt:lpstr>Incentives in O&amp;M Contract</vt:lpstr>
      <vt:lpstr>Warranty Periods</vt:lpstr>
      <vt:lpstr>Warranty Period</vt:lpstr>
      <vt:lpstr>Warranty Periods and Project Finance Timing</vt:lpstr>
      <vt:lpstr>Warranty Period and Long-term Service Agreements</vt:lpstr>
      <vt:lpstr>Warranty and Banks</vt:lpstr>
      <vt:lpstr>Warranty Period and Maintenance</vt:lpstr>
      <vt:lpstr>Warranty Period versus Defects Period</vt:lpstr>
      <vt:lpstr>O&amp;M Contract Penalties and Incentives</vt:lpstr>
      <vt:lpstr>Change Orders and Scope Changes</vt:lpstr>
      <vt:lpstr>Change Orders </vt:lpstr>
      <vt:lpstr>Aspects of Change Orders</vt:lpstr>
      <vt:lpstr>Example of Pricing For Change Orders (Disguised Name) – What do you think about 30%</vt:lpstr>
      <vt:lpstr>UK Lock in Hospital</vt:lpstr>
      <vt:lpstr>PowerPoint Presentation</vt:lpstr>
      <vt:lpstr>PowerPoint Presentation</vt:lpstr>
      <vt:lpstr>Eurotunnel Cost Overrun</vt:lpstr>
      <vt:lpstr>Problems with Eurotunnel</vt:lpstr>
      <vt:lpstr>Over-riding Problem with Construction and Revenue Estimates – Hiding Behind Experts</vt:lpstr>
      <vt:lpstr>Other  Provisions</vt:lpstr>
      <vt:lpstr>Termination Clauses</vt:lpstr>
      <vt:lpstr>Billing and Metering</vt:lpstr>
      <vt:lpstr>Force Majure</vt:lpstr>
      <vt:lpstr>Example of Termination Clause</vt:lpstr>
      <vt:lpstr>Metering</vt:lpstr>
      <vt:lpstr>Example of Arbitration Language</vt:lpstr>
      <vt:lpstr>Case Study: Contract Structure for Battery Storage and Renewable</vt:lpstr>
      <vt:lpstr>Four Models for Storage PPA</vt:lpstr>
      <vt:lpstr>Capacity and Storage of Batteries - Think of a Battery Like a Water Tower or a Warehouse</vt:lpstr>
      <vt:lpstr>Battery Costs</vt:lpstr>
      <vt:lpstr>World-wide Battery Costs</vt:lpstr>
      <vt:lpstr>Batteries for Ancillary Services and Load Shifting</vt:lpstr>
      <vt:lpstr>Contract Issues from Case 1 (Solar and Battery PPA)</vt:lpstr>
      <vt:lpstr>Case 1: Battery plus Solar PPA</vt:lpstr>
      <vt:lpstr>Pricing in PPA and Back of Envelope </vt:lpstr>
      <vt:lpstr>Capacity Payment Formula – PPA 1</vt:lpstr>
      <vt:lpstr>Pricing in a PPA Contract for Batteries – PPA Number 3</vt:lpstr>
      <vt:lpstr>Limit on Cycles in PPA – Does this Make Sense</vt:lpstr>
      <vt:lpstr>Case 2: Battery Plus Storage to Meet Electricity</vt:lpstr>
      <vt:lpstr>Case 2: Illustration of Hourly Analysis</vt:lpstr>
      <vt:lpstr>Case 2: Contract Theory for Target Supply Case</vt:lpstr>
      <vt:lpstr>Case 3: Customer Analysis</vt:lpstr>
      <vt:lpstr>Case 3: Customer Investment</vt:lpstr>
      <vt:lpstr>Case 3: Contract Issues</vt:lpstr>
      <vt:lpstr>Case 4: Mini-Grid</vt:lpstr>
      <vt:lpstr>Case 4: Contract Issues in Mini-grid</vt:lpstr>
      <vt:lpstr>Case Study Nuclear Plants and RAB Model</vt:lpstr>
      <vt:lpstr>Case Study of Rate Base Regulation for Nuclear Plants in UK</vt:lpstr>
      <vt:lpstr>Capital Cost of Nuclear</vt:lpstr>
      <vt:lpstr>PPP Project Example – Versus Corporate Finance or Government Ownership</vt:lpstr>
      <vt:lpstr>Exercise: Draw a Diagram of UAE Project</vt:lpstr>
      <vt:lpstr>Contract Nuance 4: Adjustments for Commodity Prices During Construction </vt:lpstr>
      <vt:lpstr>Contract Nuances: Commodity Price Changes Over Long Construction Period</vt:lpstr>
      <vt:lpstr>Fixed Contract Price in EPC Contract</vt:lpstr>
      <vt:lpstr>Nuance: Adjustments to Construction Cost</vt:lpstr>
      <vt:lpstr>Construction Adjustment Nuance: Example from ENEC Financial Model</vt:lpstr>
      <vt:lpstr>Nuance 5: Inflation Adjustments in PPA</vt:lpstr>
      <vt:lpstr>Pretend you are Lender, Consumer, Investor</vt:lpstr>
      <vt:lpstr>Inflation Risks to Different Parties</vt:lpstr>
      <vt:lpstr>Don’t be Intimidated by Language, Single Price PPA with Inflation</vt:lpstr>
      <vt:lpstr>Inflation Risk and Cost of Capital</vt:lpstr>
      <vt:lpstr>Different Revenue  Patterns from RAB, CFD and Inflation Adjusted CFD</vt:lpstr>
      <vt:lpstr>Real versus Nominal Capacity Payment with Different Project Lives</vt:lpstr>
      <vt:lpstr>Even more Extreme – Adjust for Interest Rates</vt:lpstr>
      <vt:lpstr>Financing During Construction</vt:lpstr>
      <vt:lpstr>Return of Rate Base Regulation – British Nuclear with CWIP in Rate Base</vt:lpstr>
      <vt:lpstr>Low Cost of Capital Objective in RAB</vt:lpstr>
      <vt:lpstr>Funding of Sizewell</vt:lpstr>
      <vt:lpstr>Revenue Requirement from Classic RAB</vt:lpstr>
      <vt:lpstr>Revenue from CfD with and Without Inflation</vt:lpstr>
      <vt:lpstr>RAB LCOE versus without RAB</vt:lpstr>
      <vt:lpstr>Exchange Rate Adjustments</vt:lpstr>
      <vt:lpstr>Simple Rule about Economics</vt:lpstr>
      <vt:lpstr>Dabhol Case Study</vt:lpstr>
      <vt:lpstr>Contract Risk and Dahbol</vt:lpstr>
      <vt:lpstr>Comments from Harvard Case Study</vt:lpstr>
      <vt:lpstr>Where did Rebecca Mark Get her MBA</vt:lpstr>
      <vt:lpstr>Including Externalities</vt:lpstr>
      <vt:lpstr>Part 3 Provisions Other Than Price in Contracts</vt:lpstr>
      <vt:lpstr>Same General Point about Cost of Capital and Incentives</vt:lpstr>
      <vt:lpstr>Numbers in Project Contracts other than Price</vt:lpstr>
      <vt:lpstr>Introduction to Non-Price Provisions of  Contracts</vt:lpstr>
      <vt:lpstr>Objectives and Ideas</vt:lpstr>
      <vt:lpstr>Liquidated Damage for Delay</vt:lpstr>
      <vt:lpstr>Liquidated Damage Theory and Targets</vt:lpstr>
      <vt:lpstr>Legal Rule for Liquidated Damage</vt:lpstr>
      <vt:lpstr>Difficult of Impossible to Compute Liquidated Damages</vt:lpstr>
      <vt:lpstr>Example of Delay Penalty in PPA Contract</vt:lpstr>
      <vt:lpstr>Exact Computations of Liquidated Damages and Other Items</vt:lpstr>
      <vt:lpstr>Targets and Liquidated Damage</vt:lpstr>
      <vt:lpstr>Example for Analysis of Targets and Liquidated Damage</vt:lpstr>
      <vt:lpstr>Cost Trade-offs and Minimizing Total Cost</vt:lpstr>
      <vt:lpstr>Liquidated Damages and Late Flights</vt:lpstr>
      <vt:lpstr>Issues in Computing Off-taker Cost</vt:lpstr>
      <vt:lpstr>ICOD versus PCOD</vt:lpstr>
      <vt:lpstr>Why Only Off-taker Cost in Liquidated Damages and not Investor Cost</vt:lpstr>
      <vt:lpstr>Liquidated Damage in EPC Contract</vt:lpstr>
      <vt:lpstr>Back-to-Back Contracts with Liquidated Damage</vt:lpstr>
      <vt:lpstr>Delay Liquidated Damage in EPC Contract – Off-taker Penalty Plus the Financing Cost; Not Exactly Back-to-Back</vt:lpstr>
      <vt:lpstr>Real World Case 2, Sino Hydro</vt:lpstr>
      <vt:lpstr>Equity Investors Financial Performance</vt:lpstr>
      <vt:lpstr>Sponsor Analysis</vt:lpstr>
      <vt:lpstr>Financial Comparison</vt:lpstr>
      <vt:lpstr>Balfour Beatty ROE and Price to Book</vt:lpstr>
      <vt:lpstr>ROE, ROIC and Growth</vt:lpstr>
      <vt:lpstr>Credit Ratios</vt:lpstr>
      <vt:lpstr>Bouygues Returns and Value</vt:lpstr>
      <vt:lpstr>Bouygues Debt Profile</vt:lpstr>
      <vt:lpstr>Mitie Group – O&amp;M</vt:lpstr>
      <vt:lpstr>Provocative Statements (to make you angry but think)</vt:lpstr>
      <vt:lpstr>The Value of the Term in a PPA (years) is Measured Incorrectly and Generally Too Short</vt:lpstr>
      <vt:lpstr>A Merchant Tail for Offshore Wind is Bad Policy By Increasing Risk (Cost of Capital) with No Benefit</vt:lpstr>
      <vt:lpstr>You May Proudly be Able to Create a Risk Allocation Matrix, but Many Cannot Say Exactly What is Wrong by Allocating Risks Badly</vt:lpstr>
      <vt:lpstr>Not Including Inflation in Capacity Charges has Been a Disaster for Nuclear Plants</vt:lpstr>
      <vt:lpstr>Not Including Inflation in Prices for Renewable Contracts is Driven by Rigid Behaviour of Lenders</vt:lpstr>
      <vt:lpstr>Measuring the True Variable Costs in a Capacity Payment Contract Should not Be Manipulated or Measured Simplistically</vt:lpstr>
      <vt:lpstr>Merchant Prices have Missed their Most Basic Objective</vt:lpstr>
      <vt:lpstr>CfD (Contract for Difference) is a fancy way of using a flat PPA price</vt:lpstr>
      <vt:lpstr>Despite Fancy Language, a Corporate PPA is Fundamentally the same as Other PPA’s</vt:lpstr>
      <vt:lpstr>If a Solar Project is Not Compensated During Periods of Negative or Zero Merchant Prices, it is Essentially a Merchant Project</vt:lpstr>
      <vt:lpstr>Developing an Efficient Bidding Process is the Most Important Element for an Off-taker</vt:lpstr>
      <vt:lpstr>Adjustments Should be Made for Lithium Prices During Construction in Battery PPAs</vt:lpstr>
      <vt:lpstr>Putting a Limit on Cycles in a Battery PPA is Idiotic</vt:lpstr>
      <vt:lpstr>Claiming that There is Only One Way to Structure a Battery Contract Means that You Have Not Thought About it Much</vt:lpstr>
      <vt:lpstr>Understanding Sizing of Battery Capacity can be Done by Imagining an Upside-Down Bottle</vt:lpstr>
      <vt:lpstr>Classic Measures of LCOE are So Distorted They Have Little to do with Costs of Alternative Supply</vt:lpstr>
      <vt:lpstr>If a Plant is Fundamentally Not Economic, the PPA May Work for a While it Will Probably Fail</vt:lpstr>
      <vt:lpstr>There is not Only One Way to Design Availability and Efficiency Penalties</vt:lpstr>
      <vt:lpstr>In Theory, Liquidated Damages and Other Penalties Should be Adjusted over Time</vt:lpstr>
      <vt:lpstr>Putting Performance Ratio Penalties into Solar PPAs can Double Count and Distort Incentives</vt:lpstr>
      <vt:lpstr>Accepting Long Warranty Periods is Expensive Because of O&amp;M Restrictions. With Experience they are Less Necessary</vt:lpstr>
      <vt:lpstr>It is Doubtful that the Value of Renewable Energy Before COD is Less than the Value after COD</vt:lpstr>
      <vt:lpstr>Change Orders Must be Flexible and Allow Market Tests</vt:lpstr>
      <vt:lpstr>In O&amp;M Contracts there is No Fundamental Reason for Making Liquidated Damages Less than PPA Penalties</vt:lpstr>
      <vt:lpstr>Many Tricks and Issues for Financing (Development Fees, DSCR Convert, Re-financing, Project Sale, P90 Measurement)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Wang, Rui (UK)</dc:creator>
  <cp:lastModifiedBy>Edward Bodmer</cp:lastModifiedBy>
  <cp:revision>51</cp:revision>
  <cp:lastPrinted>2016-07-04T11:35:44Z</cp:lastPrinted>
  <dcterms:created xsi:type="dcterms:W3CDTF">2025-03-28T08:41:26Z</dcterms:created>
  <dcterms:modified xsi:type="dcterms:W3CDTF">2026-10-26T07:48:57Z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0x010100222C2E2B10CF94468480BACF496908E0</vt:lpwstr>
  </property>
  <property fmtid="{D5CDD505-2E9C-101B-9397-08002B2CF9AE}" pid="3" name="Order">
    <vt:r8>7599200</vt:r8>
  </property>
</Properties>
</file>