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459"/>
  </p:notesMasterIdLst>
  <p:handoutMasterIdLst>
    <p:handoutMasterId r:id="rId460"/>
  </p:handoutMasterIdLst>
  <p:sldIdLst>
    <p:sldId id="4266" r:id="rId5"/>
    <p:sldId id="4387" r:id="rId6"/>
    <p:sldId id="4355" r:id="rId7"/>
    <p:sldId id="4537" r:id="rId8"/>
    <p:sldId id="4297" r:id="rId9"/>
    <p:sldId id="4488" r:id="rId10"/>
    <p:sldId id="4306" r:id="rId11"/>
    <p:sldId id="4307" r:id="rId12"/>
    <p:sldId id="4308" r:id="rId13"/>
    <p:sldId id="4587" r:id="rId14"/>
    <p:sldId id="4588" r:id="rId15"/>
    <p:sldId id="4589" r:id="rId16"/>
    <p:sldId id="4590" r:id="rId17"/>
    <p:sldId id="4310" r:id="rId18"/>
    <p:sldId id="4356" r:id="rId19"/>
    <p:sldId id="4418" r:id="rId20"/>
    <p:sldId id="4285" r:id="rId21"/>
    <p:sldId id="4277" r:id="rId22"/>
    <p:sldId id="4286" r:id="rId23"/>
    <p:sldId id="4311" r:id="rId24"/>
    <p:sldId id="4289" r:id="rId25"/>
    <p:sldId id="4284" r:id="rId26"/>
    <p:sldId id="4357" r:id="rId27"/>
    <p:sldId id="2570" r:id="rId28"/>
    <p:sldId id="2571" r:id="rId29"/>
    <p:sldId id="2572" r:id="rId30"/>
    <p:sldId id="2573" r:id="rId31"/>
    <p:sldId id="4290" r:id="rId32"/>
    <p:sldId id="4291" r:id="rId33"/>
    <p:sldId id="4292" r:id="rId34"/>
    <p:sldId id="4358" r:id="rId35"/>
    <p:sldId id="4294" r:id="rId36"/>
    <p:sldId id="4295" r:id="rId37"/>
    <p:sldId id="4293" r:id="rId38"/>
    <p:sldId id="4296" r:id="rId39"/>
    <p:sldId id="3967" r:id="rId40"/>
    <p:sldId id="4359" r:id="rId41"/>
    <p:sldId id="4288" r:id="rId42"/>
    <p:sldId id="4360" r:id="rId43"/>
    <p:sldId id="4298" r:id="rId44"/>
    <p:sldId id="4301" r:id="rId45"/>
    <p:sldId id="4300" r:id="rId46"/>
    <p:sldId id="4302" r:id="rId47"/>
    <p:sldId id="4299" r:id="rId48"/>
    <p:sldId id="4042" r:id="rId49"/>
    <p:sldId id="4043" r:id="rId50"/>
    <p:sldId id="4041" r:id="rId51"/>
    <p:sldId id="414" r:id="rId52"/>
    <p:sldId id="4281" r:id="rId53"/>
    <p:sldId id="4246" r:id="rId54"/>
    <p:sldId id="4354" r:id="rId55"/>
    <p:sldId id="4247" r:id="rId56"/>
    <p:sldId id="4244" r:id="rId57"/>
    <p:sldId id="4361" r:id="rId58"/>
    <p:sldId id="4362" r:id="rId59"/>
    <p:sldId id="4282" r:id="rId60"/>
    <p:sldId id="4363" r:id="rId61"/>
    <p:sldId id="4366" r:id="rId62"/>
    <p:sldId id="4134" r:id="rId63"/>
    <p:sldId id="4381" r:id="rId64"/>
    <p:sldId id="3926" r:id="rId65"/>
    <p:sldId id="2067" r:id="rId66"/>
    <p:sldId id="4365" r:id="rId67"/>
    <p:sldId id="3623" r:id="rId68"/>
    <p:sldId id="2068" r:id="rId69"/>
    <p:sldId id="3691" r:id="rId70"/>
    <p:sldId id="4133" r:id="rId71"/>
    <p:sldId id="3931" r:id="rId72"/>
    <p:sldId id="3932" r:id="rId73"/>
    <p:sldId id="1238" r:id="rId74"/>
    <p:sldId id="4367" r:id="rId75"/>
    <p:sldId id="4370" r:id="rId76"/>
    <p:sldId id="4092" r:id="rId77"/>
    <p:sldId id="2641" r:id="rId78"/>
    <p:sldId id="4267" r:id="rId79"/>
    <p:sldId id="3513" r:id="rId80"/>
    <p:sldId id="3989" r:id="rId81"/>
    <p:sldId id="2520" r:id="rId82"/>
    <p:sldId id="4001" r:id="rId83"/>
    <p:sldId id="785" r:id="rId84"/>
    <p:sldId id="3511" r:id="rId85"/>
    <p:sldId id="2303" r:id="rId86"/>
    <p:sldId id="510" r:id="rId87"/>
    <p:sldId id="3933" r:id="rId88"/>
    <p:sldId id="3516" r:id="rId89"/>
    <p:sldId id="2561" r:id="rId90"/>
    <p:sldId id="4372" r:id="rId91"/>
    <p:sldId id="1706" r:id="rId92"/>
    <p:sldId id="1947" r:id="rId93"/>
    <p:sldId id="4489" r:id="rId94"/>
    <p:sldId id="4503" r:id="rId95"/>
    <p:sldId id="4490" r:id="rId96"/>
    <p:sldId id="4497" r:id="rId97"/>
    <p:sldId id="4504" r:id="rId98"/>
    <p:sldId id="4505" r:id="rId99"/>
    <p:sldId id="4498" r:id="rId100"/>
    <p:sldId id="4499" r:id="rId101"/>
    <p:sldId id="4500" r:id="rId102"/>
    <p:sldId id="4481" r:id="rId103"/>
    <p:sldId id="4506" r:id="rId104"/>
    <p:sldId id="4376" r:id="rId105"/>
    <p:sldId id="4507" r:id="rId106"/>
    <p:sldId id="4374" r:id="rId107"/>
    <p:sldId id="4375" r:id="rId108"/>
    <p:sldId id="4377" r:id="rId109"/>
    <p:sldId id="4373" r:id="rId110"/>
    <p:sldId id="4482" r:id="rId111"/>
    <p:sldId id="3588" r:id="rId112"/>
    <p:sldId id="4383" r:id="rId113"/>
    <p:sldId id="4369" r:id="rId114"/>
    <p:sldId id="4268" r:id="rId115"/>
    <p:sldId id="1720" r:id="rId116"/>
    <p:sldId id="295" r:id="rId117"/>
    <p:sldId id="294" r:id="rId118"/>
    <p:sldId id="1679" r:id="rId119"/>
    <p:sldId id="296" r:id="rId120"/>
    <p:sldId id="1731" r:id="rId121"/>
    <p:sldId id="4382" r:id="rId122"/>
    <p:sldId id="4520" r:id="rId123"/>
    <p:sldId id="4538" r:id="rId124"/>
    <p:sldId id="4270" r:id="rId125"/>
    <p:sldId id="4384" r:id="rId126"/>
    <p:sldId id="4380" r:id="rId127"/>
    <p:sldId id="4385" r:id="rId128"/>
    <p:sldId id="4386" r:id="rId129"/>
    <p:sldId id="1974" r:id="rId130"/>
    <p:sldId id="2625" r:id="rId131"/>
    <p:sldId id="1798" r:id="rId132"/>
    <p:sldId id="4514" r:id="rId133"/>
    <p:sldId id="4515" r:id="rId134"/>
    <p:sldId id="4437" r:id="rId135"/>
    <p:sldId id="4513" r:id="rId136"/>
    <p:sldId id="4379" r:id="rId137"/>
    <p:sldId id="4486" r:id="rId138"/>
    <p:sldId id="4391" r:id="rId139"/>
    <p:sldId id="2356" r:id="rId140"/>
    <p:sldId id="2299" r:id="rId141"/>
    <p:sldId id="3728" r:id="rId142"/>
    <p:sldId id="2237" r:id="rId143"/>
    <p:sldId id="4512" r:id="rId144"/>
    <p:sldId id="4546" r:id="rId145"/>
    <p:sldId id="4547" r:id="rId146"/>
    <p:sldId id="4390" r:id="rId147"/>
    <p:sldId id="4548" r:id="rId148"/>
    <p:sldId id="2638" r:id="rId149"/>
    <p:sldId id="3699" r:id="rId150"/>
    <p:sldId id="2462" r:id="rId151"/>
    <p:sldId id="279" r:id="rId152"/>
    <p:sldId id="4508" r:id="rId153"/>
    <p:sldId id="280" r:id="rId154"/>
    <p:sldId id="2053" r:id="rId155"/>
    <p:sldId id="2055" r:id="rId156"/>
    <p:sldId id="1742" r:id="rId157"/>
    <p:sldId id="2062" r:id="rId158"/>
    <p:sldId id="1843" r:id="rId159"/>
    <p:sldId id="1761" r:id="rId160"/>
    <p:sldId id="1598" r:id="rId161"/>
    <p:sldId id="4485" r:id="rId162"/>
    <p:sldId id="4521" r:id="rId163"/>
    <p:sldId id="4522" r:id="rId164"/>
    <p:sldId id="4484" r:id="rId165"/>
    <p:sldId id="4496" r:id="rId166"/>
    <p:sldId id="4509" r:id="rId167"/>
    <p:sldId id="4412" r:id="rId168"/>
    <p:sldId id="4414" r:id="rId169"/>
    <p:sldId id="3935" r:id="rId170"/>
    <p:sldId id="3595" r:id="rId171"/>
    <p:sldId id="3936" r:id="rId172"/>
    <p:sldId id="3937" r:id="rId173"/>
    <p:sldId id="3596" r:id="rId174"/>
    <p:sldId id="4487" r:id="rId175"/>
    <p:sldId id="2563" r:id="rId176"/>
    <p:sldId id="4077" r:id="rId177"/>
    <p:sldId id="4371" r:id="rId178"/>
    <p:sldId id="4469" r:id="rId179"/>
    <p:sldId id="4516" r:id="rId180"/>
    <p:sldId id="4393" r:id="rId181"/>
    <p:sldId id="4394" r:id="rId182"/>
    <p:sldId id="405" r:id="rId183"/>
    <p:sldId id="4517" r:id="rId184"/>
    <p:sldId id="4518" r:id="rId185"/>
    <p:sldId id="4395" r:id="rId186"/>
    <p:sldId id="2399" r:id="rId187"/>
    <p:sldId id="3877" r:id="rId188"/>
    <p:sldId id="2512" r:id="rId189"/>
    <p:sldId id="4519" r:id="rId190"/>
    <p:sldId id="4404" r:id="rId191"/>
    <p:sldId id="4400" r:id="rId192"/>
    <p:sldId id="4401" r:id="rId193"/>
    <p:sldId id="4403" r:id="rId194"/>
    <p:sldId id="4402" r:id="rId195"/>
    <p:sldId id="4406" r:id="rId196"/>
    <p:sldId id="4407" r:id="rId197"/>
    <p:sldId id="4408" r:id="rId198"/>
    <p:sldId id="4409" r:id="rId199"/>
    <p:sldId id="4525" r:id="rId200"/>
    <p:sldId id="4250" r:id="rId201"/>
    <p:sldId id="4251" r:id="rId202"/>
    <p:sldId id="4324" r:id="rId203"/>
    <p:sldId id="4048" r:id="rId204"/>
    <p:sldId id="4259" r:id="rId205"/>
    <p:sldId id="4441" r:id="rId206"/>
    <p:sldId id="4415" r:id="rId207"/>
    <p:sldId id="1930" r:id="rId208"/>
    <p:sldId id="4419" r:id="rId209"/>
    <p:sldId id="4420" r:id="rId210"/>
    <p:sldId id="4492" r:id="rId211"/>
    <p:sldId id="4510" r:id="rId212"/>
    <p:sldId id="4413" r:id="rId213"/>
    <p:sldId id="4445" r:id="rId214"/>
    <p:sldId id="4511" r:id="rId215"/>
    <p:sldId id="4322" r:id="rId216"/>
    <p:sldId id="4495" r:id="rId217"/>
    <p:sldId id="4542" r:id="rId218"/>
    <p:sldId id="3987" r:id="rId219"/>
    <p:sldId id="4323" r:id="rId220"/>
    <p:sldId id="4325" r:id="rId221"/>
    <p:sldId id="4326" r:id="rId222"/>
    <p:sldId id="4327" r:id="rId223"/>
    <p:sldId id="4328" r:id="rId224"/>
    <p:sldId id="4458" r:id="rId225"/>
    <p:sldId id="4459" r:id="rId226"/>
    <p:sldId id="661" r:id="rId227"/>
    <p:sldId id="4011" r:id="rId228"/>
    <p:sldId id="4010" r:id="rId229"/>
    <p:sldId id="4530" r:id="rId230"/>
    <p:sldId id="4331" r:id="rId231"/>
    <p:sldId id="4460" r:id="rId232"/>
    <p:sldId id="4461" r:id="rId233"/>
    <p:sldId id="4493" r:id="rId234"/>
    <p:sldId id="4494" r:id="rId235"/>
    <p:sldId id="4502" r:id="rId236"/>
    <p:sldId id="4501" r:id="rId237"/>
    <p:sldId id="4529" r:id="rId238"/>
    <p:sldId id="4532" r:id="rId239"/>
    <p:sldId id="4527" r:id="rId240"/>
    <p:sldId id="4416" r:id="rId241"/>
    <p:sldId id="4528" r:id="rId242"/>
    <p:sldId id="4432" r:id="rId243"/>
    <p:sldId id="4446" r:id="rId244"/>
    <p:sldId id="4447" r:id="rId245"/>
    <p:sldId id="4422" r:id="rId246"/>
    <p:sldId id="4444" r:id="rId247"/>
    <p:sldId id="4417" r:id="rId248"/>
    <p:sldId id="4443" r:id="rId249"/>
    <p:sldId id="782" r:id="rId250"/>
    <p:sldId id="4448" r:id="rId251"/>
    <p:sldId id="4454" r:id="rId252"/>
    <p:sldId id="4455" r:id="rId253"/>
    <p:sldId id="4456" r:id="rId254"/>
    <p:sldId id="4457" r:id="rId255"/>
    <p:sldId id="4462" r:id="rId256"/>
    <p:sldId id="4463" r:id="rId257"/>
    <p:sldId id="4534" r:id="rId258"/>
    <p:sldId id="783" r:id="rId259"/>
    <p:sldId id="2064" r:id="rId260"/>
    <p:sldId id="4254" r:id="rId261"/>
    <p:sldId id="4426" r:id="rId262"/>
    <p:sldId id="1879" r:id="rId263"/>
    <p:sldId id="1872" r:id="rId264"/>
    <p:sldId id="1867" r:id="rId265"/>
    <p:sldId id="4464" r:id="rId266"/>
    <p:sldId id="4316" r:id="rId267"/>
    <p:sldId id="4317" r:id="rId268"/>
    <p:sldId id="4465" r:id="rId269"/>
    <p:sldId id="4451" r:id="rId270"/>
    <p:sldId id="4450" r:id="rId271"/>
    <p:sldId id="4452" r:id="rId272"/>
    <p:sldId id="2554" r:id="rId273"/>
    <p:sldId id="2430" r:id="rId274"/>
    <p:sldId id="4477" r:id="rId275"/>
    <p:sldId id="4269" r:id="rId276"/>
    <p:sldId id="4318" r:id="rId277"/>
    <p:sldId id="4449" r:id="rId278"/>
    <p:sldId id="4466" r:id="rId279"/>
    <p:sldId id="4468" r:id="rId280"/>
    <p:sldId id="4535" r:id="rId281"/>
    <p:sldId id="4427" r:id="rId282"/>
    <p:sldId id="4471" r:id="rId283"/>
    <p:sldId id="4470" r:id="rId284"/>
    <p:sldId id="4473" r:id="rId285"/>
    <p:sldId id="4332" r:id="rId286"/>
    <p:sldId id="4333" r:id="rId287"/>
    <p:sldId id="4474" r:id="rId288"/>
    <p:sldId id="4334" r:id="rId289"/>
    <p:sldId id="4330" r:id="rId290"/>
    <p:sldId id="4429" r:id="rId291"/>
    <p:sldId id="4335" r:id="rId292"/>
    <p:sldId id="4479" r:id="rId293"/>
    <p:sldId id="4329" r:id="rId294"/>
    <p:sldId id="4321" r:id="rId295"/>
    <p:sldId id="4478" r:id="rId296"/>
    <p:sldId id="1927" r:id="rId297"/>
    <p:sldId id="1821" r:id="rId298"/>
    <p:sldId id="4549" r:id="rId299"/>
    <p:sldId id="4550" r:id="rId300"/>
    <p:sldId id="4551" r:id="rId301"/>
    <p:sldId id="2063" r:id="rId302"/>
    <p:sldId id="4442" r:id="rId303"/>
    <p:sldId id="4480" r:id="rId304"/>
    <p:sldId id="1951" r:id="rId305"/>
    <p:sldId id="1896" r:id="rId306"/>
    <p:sldId id="1897" r:id="rId307"/>
    <p:sldId id="1889" r:id="rId308"/>
    <p:sldId id="1890" r:id="rId309"/>
    <p:sldId id="4430" r:id="rId310"/>
    <p:sldId id="4531" r:id="rId311"/>
    <p:sldId id="4340" r:id="rId312"/>
    <p:sldId id="4435" r:id="rId313"/>
    <p:sldId id="4440" r:id="rId314"/>
    <p:sldId id="4436" r:id="rId315"/>
    <p:sldId id="1958" r:id="rId316"/>
    <p:sldId id="4431" r:id="rId317"/>
    <p:sldId id="4339" r:id="rId318"/>
    <p:sldId id="4438" r:id="rId319"/>
    <p:sldId id="4343" r:id="rId320"/>
    <p:sldId id="4341" r:id="rId321"/>
    <p:sldId id="1760" r:id="rId322"/>
    <p:sldId id="1504" r:id="rId323"/>
    <p:sldId id="1500" r:id="rId324"/>
    <p:sldId id="4453" r:id="rId325"/>
    <p:sldId id="2006" r:id="rId326"/>
    <p:sldId id="4545" r:id="rId327"/>
    <p:sldId id="2007" r:id="rId328"/>
    <p:sldId id="4434" r:id="rId329"/>
    <p:sldId id="257" r:id="rId330"/>
    <p:sldId id="3998" r:id="rId331"/>
    <p:sldId id="3832" r:id="rId332"/>
    <p:sldId id="3833" r:id="rId333"/>
    <p:sldId id="4552" r:id="rId334"/>
    <p:sldId id="4553" r:id="rId335"/>
    <p:sldId id="4554" r:id="rId336"/>
    <p:sldId id="4555" r:id="rId337"/>
    <p:sldId id="4556" r:id="rId338"/>
    <p:sldId id="4557" r:id="rId339"/>
    <p:sldId id="4558" r:id="rId340"/>
    <p:sldId id="4559" r:id="rId341"/>
    <p:sldId id="4560" r:id="rId342"/>
    <p:sldId id="260" r:id="rId343"/>
    <p:sldId id="4561" r:id="rId344"/>
    <p:sldId id="4562" r:id="rId345"/>
    <p:sldId id="4563" r:id="rId346"/>
    <p:sldId id="4564" r:id="rId347"/>
    <p:sldId id="3946" r:id="rId348"/>
    <p:sldId id="4565" r:id="rId349"/>
    <p:sldId id="4566" r:id="rId350"/>
    <p:sldId id="4567" r:id="rId351"/>
    <p:sldId id="4568" r:id="rId352"/>
    <p:sldId id="4569" r:id="rId353"/>
    <p:sldId id="3979" r:id="rId354"/>
    <p:sldId id="4570" r:id="rId355"/>
    <p:sldId id="4571" r:id="rId356"/>
    <p:sldId id="4572" r:id="rId357"/>
    <p:sldId id="4573" r:id="rId358"/>
    <p:sldId id="4574" r:id="rId359"/>
    <p:sldId id="4575" r:id="rId360"/>
    <p:sldId id="4576" r:id="rId361"/>
    <p:sldId id="3962" r:id="rId362"/>
    <p:sldId id="4577" r:id="rId363"/>
    <p:sldId id="4578" r:id="rId364"/>
    <p:sldId id="4579" r:id="rId365"/>
    <p:sldId id="4580" r:id="rId366"/>
    <p:sldId id="4581" r:id="rId367"/>
    <p:sldId id="4582" r:id="rId368"/>
    <p:sldId id="4583" r:id="rId369"/>
    <p:sldId id="4584" r:id="rId370"/>
    <p:sldId id="4585" r:id="rId371"/>
    <p:sldId id="4586" r:id="rId372"/>
    <p:sldId id="4094" r:id="rId373"/>
    <p:sldId id="4095" r:id="rId374"/>
    <p:sldId id="4119" r:id="rId375"/>
    <p:sldId id="3839" r:id="rId376"/>
    <p:sldId id="3761" r:id="rId377"/>
    <p:sldId id="3973" r:id="rId378"/>
    <p:sldId id="4101" r:id="rId379"/>
    <p:sldId id="4097" r:id="rId380"/>
    <p:sldId id="3974" r:id="rId381"/>
    <p:sldId id="4102" r:id="rId382"/>
    <p:sldId id="4110" r:id="rId383"/>
    <p:sldId id="3986" r:id="rId384"/>
    <p:sldId id="3829" r:id="rId385"/>
    <p:sldId id="2584" r:id="rId386"/>
    <p:sldId id="4107" r:id="rId387"/>
    <p:sldId id="3965" r:id="rId388"/>
    <p:sldId id="4112" r:id="rId389"/>
    <p:sldId id="4111" r:id="rId390"/>
    <p:sldId id="4108" r:id="rId391"/>
    <p:sldId id="2432" r:id="rId392"/>
    <p:sldId id="1490" r:id="rId393"/>
    <p:sldId id="1070" r:id="rId394"/>
    <p:sldId id="2586" r:id="rId395"/>
    <p:sldId id="4113" r:id="rId396"/>
    <p:sldId id="3966" r:id="rId397"/>
    <p:sldId id="2587" r:id="rId398"/>
    <p:sldId id="2040" r:id="rId399"/>
    <p:sldId id="1529" r:id="rId400"/>
    <p:sldId id="3991" r:id="rId401"/>
    <p:sldId id="4126" r:id="rId402"/>
    <p:sldId id="4109" r:id="rId403"/>
    <p:sldId id="4114" r:id="rId404"/>
    <p:sldId id="3992" r:id="rId405"/>
    <p:sldId id="3517" r:id="rId406"/>
    <p:sldId id="2306" r:id="rId407"/>
    <p:sldId id="2123" r:id="rId408"/>
    <p:sldId id="4118" r:id="rId409"/>
    <p:sldId id="4120" r:id="rId410"/>
    <p:sldId id="4115" r:id="rId411"/>
    <p:sldId id="4121" r:id="rId412"/>
    <p:sldId id="4098" r:id="rId413"/>
    <p:sldId id="4099" r:id="rId414"/>
    <p:sldId id="4100" r:id="rId415"/>
    <p:sldId id="4122" r:id="rId416"/>
    <p:sldId id="3495" r:id="rId417"/>
    <p:sldId id="4128" r:id="rId418"/>
    <p:sldId id="1975" r:id="rId419"/>
    <p:sldId id="3547" r:id="rId420"/>
    <p:sldId id="4123" r:id="rId421"/>
    <p:sldId id="3548" r:id="rId422"/>
    <p:sldId id="2634" r:id="rId423"/>
    <p:sldId id="267" r:id="rId424"/>
    <p:sldId id="3577" r:id="rId425"/>
    <p:sldId id="3975" r:id="rId426"/>
    <p:sldId id="4129" r:id="rId427"/>
    <p:sldId id="3539" r:id="rId428"/>
    <p:sldId id="509" r:id="rId429"/>
    <p:sldId id="3983" r:id="rId430"/>
    <p:sldId id="3537" r:id="rId431"/>
    <p:sldId id="3607" r:id="rId432"/>
    <p:sldId id="514" r:id="rId433"/>
    <p:sldId id="3969" r:id="rId434"/>
    <p:sldId id="3615" r:id="rId435"/>
    <p:sldId id="3621" r:id="rId436"/>
    <p:sldId id="4047" r:id="rId437"/>
    <p:sldId id="4135" r:id="rId438"/>
    <p:sldId id="4138" r:id="rId439"/>
    <p:sldId id="4136" r:id="rId440"/>
    <p:sldId id="4139" r:id="rId441"/>
    <p:sldId id="3840" r:id="rId442"/>
    <p:sldId id="1086" r:id="rId443"/>
    <p:sldId id="4078" r:id="rId444"/>
    <p:sldId id="4079" r:id="rId445"/>
    <p:sldId id="2359" r:id="rId446"/>
    <p:sldId id="4252" r:id="rId447"/>
    <p:sldId id="4233" r:id="rId448"/>
    <p:sldId id="4186" r:id="rId449"/>
    <p:sldId id="4189" r:id="rId450"/>
    <p:sldId id="4190" r:id="rId451"/>
    <p:sldId id="4234" r:id="rId452"/>
    <p:sldId id="4235" r:id="rId453"/>
    <p:sldId id="4236" r:id="rId454"/>
    <p:sldId id="4237" r:id="rId455"/>
    <p:sldId id="4239" r:id="rId456"/>
    <p:sldId id="4238" r:id="rId457"/>
    <p:sldId id="4240" r:id="rId458"/>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756BF9"/>
    <a:srgbClr val="1111FB"/>
    <a:srgbClr val="003A63"/>
    <a:srgbClr val="152E58"/>
    <a:srgbClr val="454545"/>
    <a:srgbClr val="0D7BB6"/>
    <a:srgbClr val="043F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9321AB-3E2D-405C-B99A-C738E87A1276}" v="1" dt="2026-09-02T06:34:36.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404" autoAdjust="0"/>
  </p:normalViewPr>
  <p:slideViewPr>
    <p:cSldViewPr snapToGrid="0">
      <p:cViewPr varScale="1">
        <p:scale>
          <a:sx n="67" d="100"/>
          <a:sy n="67" d="100"/>
        </p:scale>
        <p:origin x="572" y="44"/>
      </p:cViewPr>
      <p:guideLst>
        <p:guide orient="horz" pos="2160"/>
        <p:guide pos="3840"/>
      </p:guideLst>
    </p:cSldViewPr>
  </p:slideViewPr>
  <p:notesTextViewPr>
    <p:cViewPr>
      <p:scale>
        <a:sx n="1" d="1"/>
        <a:sy n="1" d="1"/>
      </p:scale>
      <p:origin x="0" y="0"/>
    </p:cViewPr>
  </p:notesTextViewPr>
  <p:sorterViewPr>
    <p:cViewPr>
      <p:scale>
        <a:sx n="60" d="100"/>
        <a:sy n="60" d="100"/>
      </p:scale>
      <p:origin x="0" y="-22864"/>
    </p:cViewPr>
  </p:sorterViewPr>
  <p:notesViewPr>
    <p:cSldViewPr snapToGrid="0">
      <p:cViewPr varScale="1">
        <p:scale>
          <a:sx n="77" d="100"/>
          <a:sy n="77" d="100"/>
        </p:scale>
        <p:origin x="3120" y="9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99" Type="http://schemas.openxmlformats.org/officeDocument/2006/relationships/slide" Target="slides/slide295.xml"/><Relationship Id="rId21" Type="http://schemas.openxmlformats.org/officeDocument/2006/relationships/slide" Target="slides/slide17.xml"/><Relationship Id="rId63" Type="http://schemas.openxmlformats.org/officeDocument/2006/relationships/slide" Target="slides/slide59.xml"/><Relationship Id="rId159" Type="http://schemas.openxmlformats.org/officeDocument/2006/relationships/slide" Target="slides/slide155.xml"/><Relationship Id="rId324" Type="http://schemas.openxmlformats.org/officeDocument/2006/relationships/slide" Target="slides/slide320.xml"/><Relationship Id="rId366" Type="http://schemas.openxmlformats.org/officeDocument/2006/relationships/slide" Target="slides/slide362.xml"/><Relationship Id="rId170" Type="http://schemas.openxmlformats.org/officeDocument/2006/relationships/slide" Target="slides/slide166.xml"/><Relationship Id="rId226" Type="http://schemas.openxmlformats.org/officeDocument/2006/relationships/slide" Target="slides/slide222.xml"/><Relationship Id="rId433" Type="http://schemas.openxmlformats.org/officeDocument/2006/relationships/slide" Target="slides/slide429.xml"/><Relationship Id="rId268" Type="http://schemas.openxmlformats.org/officeDocument/2006/relationships/slide" Target="slides/slide264.xml"/><Relationship Id="rId32" Type="http://schemas.openxmlformats.org/officeDocument/2006/relationships/slide" Target="slides/slide28.xml"/><Relationship Id="rId74" Type="http://schemas.openxmlformats.org/officeDocument/2006/relationships/slide" Target="slides/slide70.xml"/><Relationship Id="rId128" Type="http://schemas.openxmlformats.org/officeDocument/2006/relationships/slide" Target="slides/slide124.xml"/><Relationship Id="rId335" Type="http://schemas.openxmlformats.org/officeDocument/2006/relationships/slide" Target="slides/slide331.xml"/><Relationship Id="rId377" Type="http://schemas.openxmlformats.org/officeDocument/2006/relationships/slide" Target="slides/slide373.xml"/><Relationship Id="rId5" Type="http://schemas.openxmlformats.org/officeDocument/2006/relationships/slide" Target="slides/slide1.xml"/><Relationship Id="rId181" Type="http://schemas.openxmlformats.org/officeDocument/2006/relationships/slide" Target="slides/slide177.xml"/><Relationship Id="rId237" Type="http://schemas.openxmlformats.org/officeDocument/2006/relationships/slide" Target="slides/slide233.xml"/><Relationship Id="rId402" Type="http://schemas.openxmlformats.org/officeDocument/2006/relationships/slide" Target="slides/slide398.xml"/><Relationship Id="rId279" Type="http://schemas.openxmlformats.org/officeDocument/2006/relationships/slide" Target="slides/slide275.xml"/><Relationship Id="rId444" Type="http://schemas.openxmlformats.org/officeDocument/2006/relationships/slide" Target="slides/slide440.xml"/><Relationship Id="rId43" Type="http://schemas.openxmlformats.org/officeDocument/2006/relationships/slide" Target="slides/slide39.xml"/><Relationship Id="rId139" Type="http://schemas.openxmlformats.org/officeDocument/2006/relationships/slide" Target="slides/slide135.xml"/><Relationship Id="rId290" Type="http://schemas.openxmlformats.org/officeDocument/2006/relationships/slide" Target="slides/slide286.xml"/><Relationship Id="rId304" Type="http://schemas.openxmlformats.org/officeDocument/2006/relationships/slide" Target="slides/slide300.xml"/><Relationship Id="rId346" Type="http://schemas.openxmlformats.org/officeDocument/2006/relationships/slide" Target="slides/slide342.xml"/><Relationship Id="rId388" Type="http://schemas.openxmlformats.org/officeDocument/2006/relationships/slide" Target="slides/slide384.xml"/><Relationship Id="rId85" Type="http://schemas.openxmlformats.org/officeDocument/2006/relationships/slide" Target="slides/slide81.xml"/><Relationship Id="rId150" Type="http://schemas.openxmlformats.org/officeDocument/2006/relationships/slide" Target="slides/slide146.xml"/><Relationship Id="rId192" Type="http://schemas.openxmlformats.org/officeDocument/2006/relationships/slide" Target="slides/slide188.xml"/><Relationship Id="rId206" Type="http://schemas.openxmlformats.org/officeDocument/2006/relationships/slide" Target="slides/slide202.xml"/><Relationship Id="rId413" Type="http://schemas.openxmlformats.org/officeDocument/2006/relationships/slide" Target="slides/slide409.xml"/><Relationship Id="rId248" Type="http://schemas.openxmlformats.org/officeDocument/2006/relationships/slide" Target="slides/slide244.xml"/><Relationship Id="rId455" Type="http://schemas.openxmlformats.org/officeDocument/2006/relationships/slide" Target="slides/slide451.xml"/><Relationship Id="rId12" Type="http://schemas.openxmlformats.org/officeDocument/2006/relationships/slide" Target="slides/slide8.xml"/><Relationship Id="rId108" Type="http://schemas.openxmlformats.org/officeDocument/2006/relationships/slide" Target="slides/slide104.xml"/><Relationship Id="rId315" Type="http://schemas.openxmlformats.org/officeDocument/2006/relationships/slide" Target="slides/slide311.xml"/><Relationship Id="rId357" Type="http://schemas.openxmlformats.org/officeDocument/2006/relationships/slide" Target="slides/slide353.xml"/><Relationship Id="rId54" Type="http://schemas.openxmlformats.org/officeDocument/2006/relationships/slide" Target="slides/slide50.xml"/><Relationship Id="rId96" Type="http://schemas.openxmlformats.org/officeDocument/2006/relationships/slide" Target="slides/slide92.xml"/><Relationship Id="rId161" Type="http://schemas.openxmlformats.org/officeDocument/2006/relationships/slide" Target="slides/slide157.xml"/><Relationship Id="rId217" Type="http://schemas.openxmlformats.org/officeDocument/2006/relationships/slide" Target="slides/slide213.xml"/><Relationship Id="rId399" Type="http://schemas.openxmlformats.org/officeDocument/2006/relationships/slide" Target="slides/slide395.xml"/><Relationship Id="rId259" Type="http://schemas.openxmlformats.org/officeDocument/2006/relationships/slide" Target="slides/slide255.xml"/><Relationship Id="rId424" Type="http://schemas.openxmlformats.org/officeDocument/2006/relationships/slide" Target="slides/slide420.xml"/><Relationship Id="rId466" Type="http://schemas.microsoft.com/office/2015/10/relationships/revisionInfo" Target="revisionInfo.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326" Type="http://schemas.openxmlformats.org/officeDocument/2006/relationships/slide" Target="slides/slide322.xml"/><Relationship Id="rId65" Type="http://schemas.openxmlformats.org/officeDocument/2006/relationships/slide" Target="slides/slide61.xml"/><Relationship Id="rId130" Type="http://schemas.openxmlformats.org/officeDocument/2006/relationships/slide" Target="slides/slide126.xml"/><Relationship Id="rId368" Type="http://schemas.openxmlformats.org/officeDocument/2006/relationships/slide" Target="slides/slide364.xml"/><Relationship Id="rId172" Type="http://schemas.openxmlformats.org/officeDocument/2006/relationships/slide" Target="slides/slide168.xml"/><Relationship Id="rId228" Type="http://schemas.openxmlformats.org/officeDocument/2006/relationships/slide" Target="slides/slide224.xml"/><Relationship Id="rId435" Type="http://schemas.openxmlformats.org/officeDocument/2006/relationships/slide" Target="slides/slide431.xml"/><Relationship Id="rId281" Type="http://schemas.openxmlformats.org/officeDocument/2006/relationships/slide" Target="slides/slide277.xml"/><Relationship Id="rId337" Type="http://schemas.openxmlformats.org/officeDocument/2006/relationships/slide" Target="slides/slide333.xml"/><Relationship Id="rId34" Type="http://schemas.openxmlformats.org/officeDocument/2006/relationships/slide" Target="slides/slide30.xml"/><Relationship Id="rId76" Type="http://schemas.openxmlformats.org/officeDocument/2006/relationships/slide" Target="slides/slide72.xml"/><Relationship Id="rId141" Type="http://schemas.openxmlformats.org/officeDocument/2006/relationships/slide" Target="slides/slide137.xml"/><Relationship Id="rId379" Type="http://schemas.openxmlformats.org/officeDocument/2006/relationships/slide" Target="slides/slide375.xml"/><Relationship Id="rId7" Type="http://schemas.openxmlformats.org/officeDocument/2006/relationships/slide" Target="slides/slide3.xml"/><Relationship Id="rId183" Type="http://schemas.openxmlformats.org/officeDocument/2006/relationships/slide" Target="slides/slide179.xml"/><Relationship Id="rId239" Type="http://schemas.openxmlformats.org/officeDocument/2006/relationships/slide" Target="slides/slide235.xml"/><Relationship Id="rId390" Type="http://schemas.openxmlformats.org/officeDocument/2006/relationships/slide" Target="slides/slide386.xml"/><Relationship Id="rId404" Type="http://schemas.openxmlformats.org/officeDocument/2006/relationships/slide" Target="slides/slide400.xml"/><Relationship Id="rId446" Type="http://schemas.openxmlformats.org/officeDocument/2006/relationships/slide" Target="slides/slide442.xml"/><Relationship Id="rId250" Type="http://schemas.openxmlformats.org/officeDocument/2006/relationships/slide" Target="slides/slide246.xml"/><Relationship Id="rId292" Type="http://schemas.openxmlformats.org/officeDocument/2006/relationships/slide" Target="slides/slide288.xml"/><Relationship Id="rId306" Type="http://schemas.openxmlformats.org/officeDocument/2006/relationships/slide" Target="slides/slide302.xml"/><Relationship Id="rId45" Type="http://schemas.openxmlformats.org/officeDocument/2006/relationships/slide" Target="slides/slide41.xml"/><Relationship Id="rId87" Type="http://schemas.openxmlformats.org/officeDocument/2006/relationships/slide" Target="slides/slide83.xml"/><Relationship Id="rId110" Type="http://schemas.openxmlformats.org/officeDocument/2006/relationships/slide" Target="slides/slide106.xml"/><Relationship Id="rId348" Type="http://schemas.openxmlformats.org/officeDocument/2006/relationships/slide" Target="slides/slide344.xml"/><Relationship Id="rId152" Type="http://schemas.openxmlformats.org/officeDocument/2006/relationships/slide" Target="slides/slide148.xml"/><Relationship Id="rId194" Type="http://schemas.openxmlformats.org/officeDocument/2006/relationships/slide" Target="slides/slide190.xml"/><Relationship Id="rId208" Type="http://schemas.openxmlformats.org/officeDocument/2006/relationships/slide" Target="slides/slide204.xml"/><Relationship Id="rId415" Type="http://schemas.openxmlformats.org/officeDocument/2006/relationships/slide" Target="slides/slide411.xml"/><Relationship Id="rId457" Type="http://schemas.openxmlformats.org/officeDocument/2006/relationships/slide" Target="slides/slide453.xml"/><Relationship Id="rId261" Type="http://schemas.openxmlformats.org/officeDocument/2006/relationships/slide" Target="slides/slide257.xml"/><Relationship Id="rId14" Type="http://schemas.openxmlformats.org/officeDocument/2006/relationships/slide" Target="slides/slide10.xml"/><Relationship Id="rId56" Type="http://schemas.openxmlformats.org/officeDocument/2006/relationships/slide" Target="slides/slide52.xml"/><Relationship Id="rId317" Type="http://schemas.openxmlformats.org/officeDocument/2006/relationships/slide" Target="slides/slide313.xml"/><Relationship Id="rId359" Type="http://schemas.openxmlformats.org/officeDocument/2006/relationships/slide" Target="slides/slide355.xml"/><Relationship Id="rId98" Type="http://schemas.openxmlformats.org/officeDocument/2006/relationships/slide" Target="slides/slide94.xml"/><Relationship Id="rId121" Type="http://schemas.openxmlformats.org/officeDocument/2006/relationships/slide" Target="slides/slide117.xml"/><Relationship Id="rId163" Type="http://schemas.openxmlformats.org/officeDocument/2006/relationships/slide" Target="slides/slide159.xml"/><Relationship Id="rId219" Type="http://schemas.openxmlformats.org/officeDocument/2006/relationships/slide" Target="slides/slide215.xml"/><Relationship Id="rId370" Type="http://schemas.openxmlformats.org/officeDocument/2006/relationships/slide" Target="slides/slide366.xml"/><Relationship Id="rId426" Type="http://schemas.openxmlformats.org/officeDocument/2006/relationships/slide" Target="slides/slide422.xml"/><Relationship Id="rId230" Type="http://schemas.openxmlformats.org/officeDocument/2006/relationships/slide" Target="slides/slide226.xml"/><Relationship Id="rId25" Type="http://schemas.openxmlformats.org/officeDocument/2006/relationships/slide" Target="slides/slide21.xml"/><Relationship Id="rId67" Type="http://schemas.openxmlformats.org/officeDocument/2006/relationships/slide" Target="slides/slide63.xml"/><Relationship Id="rId272" Type="http://schemas.openxmlformats.org/officeDocument/2006/relationships/slide" Target="slides/slide268.xml"/><Relationship Id="rId328" Type="http://schemas.openxmlformats.org/officeDocument/2006/relationships/slide" Target="slides/slide324.xml"/><Relationship Id="rId132" Type="http://schemas.openxmlformats.org/officeDocument/2006/relationships/slide" Target="slides/slide128.xml"/><Relationship Id="rId174" Type="http://schemas.openxmlformats.org/officeDocument/2006/relationships/slide" Target="slides/slide170.xml"/><Relationship Id="rId381" Type="http://schemas.openxmlformats.org/officeDocument/2006/relationships/slide" Target="slides/slide377.xml"/><Relationship Id="rId241" Type="http://schemas.openxmlformats.org/officeDocument/2006/relationships/slide" Target="slides/slide237.xml"/><Relationship Id="rId437" Type="http://schemas.openxmlformats.org/officeDocument/2006/relationships/slide" Target="slides/slide433.xml"/><Relationship Id="rId36" Type="http://schemas.openxmlformats.org/officeDocument/2006/relationships/slide" Target="slides/slide32.xml"/><Relationship Id="rId283" Type="http://schemas.openxmlformats.org/officeDocument/2006/relationships/slide" Target="slides/slide279.xml"/><Relationship Id="rId339" Type="http://schemas.openxmlformats.org/officeDocument/2006/relationships/slide" Target="slides/slide335.xml"/><Relationship Id="rId78" Type="http://schemas.openxmlformats.org/officeDocument/2006/relationships/slide" Target="slides/slide74.xml"/><Relationship Id="rId101" Type="http://schemas.openxmlformats.org/officeDocument/2006/relationships/slide" Target="slides/slide97.xml"/><Relationship Id="rId143" Type="http://schemas.openxmlformats.org/officeDocument/2006/relationships/slide" Target="slides/slide139.xml"/><Relationship Id="rId185" Type="http://schemas.openxmlformats.org/officeDocument/2006/relationships/slide" Target="slides/slide181.xml"/><Relationship Id="rId350" Type="http://schemas.openxmlformats.org/officeDocument/2006/relationships/slide" Target="slides/slide346.xml"/><Relationship Id="rId406" Type="http://schemas.openxmlformats.org/officeDocument/2006/relationships/slide" Target="slides/slide402.xml"/><Relationship Id="rId9" Type="http://schemas.openxmlformats.org/officeDocument/2006/relationships/slide" Target="slides/slide5.xml"/><Relationship Id="rId210" Type="http://schemas.openxmlformats.org/officeDocument/2006/relationships/slide" Target="slides/slide206.xml"/><Relationship Id="rId392" Type="http://schemas.openxmlformats.org/officeDocument/2006/relationships/slide" Target="slides/slide388.xml"/><Relationship Id="rId448" Type="http://schemas.openxmlformats.org/officeDocument/2006/relationships/slide" Target="slides/slide444.xml"/><Relationship Id="rId252" Type="http://schemas.openxmlformats.org/officeDocument/2006/relationships/slide" Target="slides/slide248.xml"/><Relationship Id="rId294" Type="http://schemas.openxmlformats.org/officeDocument/2006/relationships/slide" Target="slides/slide290.xml"/><Relationship Id="rId308" Type="http://schemas.openxmlformats.org/officeDocument/2006/relationships/slide" Target="slides/slide304.xml"/><Relationship Id="rId47" Type="http://schemas.openxmlformats.org/officeDocument/2006/relationships/slide" Target="slides/slide43.xml"/><Relationship Id="rId89" Type="http://schemas.openxmlformats.org/officeDocument/2006/relationships/slide" Target="slides/slide85.xml"/><Relationship Id="rId112" Type="http://schemas.openxmlformats.org/officeDocument/2006/relationships/slide" Target="slides/slide108.xml"/><Relationship Id="rId154" Type="http://schemas.openxmlformats.org/officeDocument/2006/relationships/slide" Target="slides/slide150.xml"/><Relationship Id="rId361" Type="http://schemas.openxmlformats.org/officeDocument/2006/relationships/slide" Target="slides/slide357.xml"/><Relationship Id="rId196" Type="http://schemas.openxmlformats.org/officeDocument/2006/relationships/slide" Target="slides/slide192.xml"/><Relationship Id="rId417" Type="http://schemas.openxmlformats.org/officeDocument/2006/relationships/slide" Target="slides/slide413.xml"/><Relationship Id="rId459" Type="http://schemas.openxmlformats.org/officeDocument/2006/relationships/notesMaster" Target="notesMasters/notesMaster1.xml"/><Relationship Id="rId16" Type="http://schemas.openxmlformats.org/officeDocument/2006/relationships/slide" Target="slides/slide12.xml"/><Relationship Id="rId221" Type="http://schemas.openxmlformats.org/officeDocument/2006/relationships/slide" Target="slides/slide217.xml"/><Relationship Id="rId263" Type="http://schemas.openxmlformats.org/officeDocument/2006/relationships/slide" Target="slides/slide259.xml"/><Relationship Id="rId319" Type="http://schemas.openxmlformats.org/officeDocument/2006/relationships/slide" Target="slides/slide315.xml"/><Relationship Id="rId58" Type="http://schemas.openxmlformats.org/officeDocument/2006/relationships/slide" Target="slides/slide54.xml"/><Relationship Id="rId123" Type="http://schemas.openxmlformats.org/officeDocument/2006/relationships/slide" Target="slides/slide119.xml"/><Relationship Id="rId330" Type="http://schemas.openxmlformats.org/officeDocument/2006/relationships/slide" Target="slides/slide326.xml"/><Relationship Id="rId165" Type="http://schemas.openxmlformats.org/officeDocument/2006/relationships/slide" Target="slides/slide161.xml"/><Relationship Id="rId372" Type="http://schemas.openxmlformats.org/officeDocument/2006/relationships/slide" Target="slides/slide368.xml"/><Relationship Id="rId428" Type="http://schemas.openxmlformats.org/officeDocument/2006/relationships/slide" Target="slides/slide424.xml"/><Relationship Id="rId232" Type="http://schemas.openxmlformats.org/officeDocument/2006/relationships/slide" Target="slides/slide228.xml"/><Relationship Id="rId274" Type="http://schemas.openxmlformats.org/officeDocument/2006/relationships/slide" Target="slides/slide270.xml"/><Relationship Id="rId27" Type="http://schemas.openxmlformats.org/officeDocument/2006/relationships/slide" Target="slides/slide23.xml"/><Relationship Id="rId69" Type="http://schemas.openxmlformats.org/officeDocument/2006/relationships/slide" Target="slides/slide65.xml"/><Relationship Id="rId134" Type="http://schemas.openxmlformats.org/officeDocument/2006/relationships/slide" Target="slides/slide130.xml"/><Relationship Id="rId80" Type="http://schemas.openxmlformats.org/officeDocument/2006/relationships/slide" Target="slides/slide76.xml"/><Relationship Id="rId176" Type="http://schemas.openxmlformats.org/officeDocument/2006/relationships/slide" Target="slides/slide172.xml"/><Relationship Id="rId341" Type="http://schemas.openxmlformats.org/officeDocument/2006/relationships/slide" Target="slides/slide337.xml"/><Relationship Id="rId383" Type="http://schemas.openxmlformats.org/officeDocument/2006/relationships/slide" Target="slides/slide379.xml"/><Relationship Id="rId439" Type="http://schemas.openxmlformats.org/officeDocument/2006/relationships/slide" Target="slides/slide435.xml"/><Relationship Id="rId201" Type="http://schemas.openxmlformats.org/officeDocument/2006/relationships/slide" Target="slides/slide197.xml"/><Relationship Id="rId243" Type="http://schemas.openxmlformats.org/officeDocument/2006/relationships/slide" Target="slides/slide239.xml"/><Relationship Id="rId285" Type="http://schemas.openxmlformats.org/officeDocument/2006/relationships/slide" Target="slides/slide281.xml"/><Relationship Id="rId450" Type="http://schemas.openxmlformats.org/officeDocument/2006/relationships/slide" Target="slides/slide446.xml"/><Relationship Id="rId38" Type="http://schemas.openxmlformats.org/officeDocument/2006/relationships/slide" Target="slides/slide34.xml"/><Relationship Id="rId103" Type="http://schemas.openxmlformats.org/officeDocument/2006/relationships/slide" Target="slides/slide99.xml"/><Relationship Id="rId310" Type="http://schemas.openxmlformats.org/officeDocument/2006/relationships/slide" Target="slides/slide306.xml"/><Relationship Id="rId91" Type="http://schemas.openxmlformats.org/officeDocument/2006/relationships/slide" Target="slides/slide87.xml"/><Relationship Id="rId145" Type="http://schemas.openxmlformats.org/officeDocument/2006/relationships/slide" Target="slides/slide141.xml"/><Relationship Id="rId187" Type="http://schemas.openxmlformats.org/officeDocument/2006/relationships/slide" Target="slides/slide183.xml"/><Relationship Id="rId352" Type="http://schemas.openxmlformats.org/officeDocument/2006/relationships/slide" Target="slides/slide348.xml"/><Relationship Id="rId394" Type="http://schemas.openxmlformats.org/officeDocument/2006/relationships/slide" Target="slides/slide390.xml"/><Relationship Id="rId408" Type="http://schemas.openxmlformats.org/officeDocument/2006/relationships/slide" Target="slides/slide404.xml"/><Relationship Id="rId212" Type="http://schemas.openxmlformats.org/officeDocument/2006/relationships/slide" Target="slides/slide208.xml"/><Relationship Id="rId254" Type="http://schemas.openxmlformats.org/officeDocument/2006/relationships/slide" Target="slides/slide250.xml"/><Relationship Id="rId49" Type="http://schemas.openxmlformats.org/officeDocument/2006/relationships/slide" Target="slides/slide45.xml"/><Relationship Id="rId114" Type="http://schemas.openxmlformats.org/officeDocument/2006/relationships/slide" Target="slides/slide110.xml"/><Relationship Id="rId296" Type="http://schemas.openxmlformats.org/officeDocument/2006/relationships/slide" Target="slides/slide292.xml"/><Relationship Id="rId461" Type="http://schemas.openxmlformats.org/officeDocument/2006/relationships/presProps" Target="presProps.xml"/><Relationship Id="rId60" Type="http://schemas.openxmlformats.org/officeDocument/2006/relationships/slide" Target="slides/slide56.xml"/><Relationship Id="rId156" Type="http://schemas.openxmlformats.org/officeDocument/2006/relationships/slide" Target="slides/slide152.xml"/><Relationship Id="rId198" Type="http://schemas.openxmlformats.org/officeDocument/2006/relationships/slide" Target="slides/slide194.xml"/><Relationship Id="rId321" Type="http://schemas.openxmlformats.org/officeDocument/2006/relationships/slide" Target="slides/slide317.xml"/><Relationship Id="rId363" Type="http://schemas.openxmlformats.org/officeDocument/2006/relationships/slide" Target="slides/slide359.xml"/><Relationship Id="rId419" Type="http://schemas.openxmlformats.org/officeDocument/2006/relationships/slide" Target="slides/slide415.xml"/><Relationship Id="rId223" Type="http://schemas.openxmlformats.org/officeDocument/2006/relationships/slide" Target="slides/slide219.xml"/><Relationship Id="rId430" Type="http://schemas.openxmlformats.org/officeDocument/2006/relationships/slide" Target="slides/slide426.xml"/><Relationship Id="rId18" Type="http://schemas.openxmlformats.org/officeDocument/2006/relationships/slide" Target="slides/slide14.xml"/><Relationship Id="rId265" Type="http://schemas.openxmlformats.org/officeDocument/2006/relationships/slide" Target="slides/slide261.xml"/><Relationship Id="rId125" Type="http://schemas.openxmlformats.org/officeDocument/2006/relationships/slide" Target="slides/slide121.xml"/><Relationship Id="rId167" Type="http://schemas.openxmlformats.org/officeDocument/2006/relationships/slide" Target="slides/slide163.xml"/><Relationship Id="rId332" Type="http://schemas.openxmlformats.org/officeDocument/2006/relationships/slide" Target="slides/slide328.xml"/><Relationship Id="rId374" Type="http://schemas.openxmlformats.org/officeDocument/2006/relationships/slide" Target="slides/slide370.xml"/><Relationship Id="rId71" Type="http://schemas.openxmlformats.org/officeDocument/2006/relationships/slide" Target="slides/slide67.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276" Type="http://schemas.openxmlformats.org/officeDocument/2006/relationships/slide" Target="slides/slide272.xml"/><Relationship Id="rId441" Type="http://schemas.openxmlformats.org/officeDocument/2006/relationships/slide" Target="slides/slide437.xml"/><Relationship Id="rId40" Type="http://schemas.openxmlformats.org/officeDocument/2006/relationships/slide" Target="slides/slide36.xml"/><Relationship Id="rId136" Type="http://schemas.openxmlformats.org/officeDocument/2006/relationships/slide" Target="slides/slide132.xml"/><Relationship Id="rId178" Type="http://schemas.openxmlformats.org/officeDocument/2006/relationships/slide" Target="slides/slide174.xml"/><Relationship Id="rId301" Type="http://schemas.openxmlformats.org/officeDocument/2006/relationships/slide" Target="slides/slide297.xml"/><Relationship Id="rId343" Type="http://schemas.openxmlformats.org/officeDocument/2006/relationships/slide" Target="slides/slide339.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385" Type="http://schemas.openxmlformats.org/officeDocument/2006/relationships/slide" Target="slides/slide381.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slide" Target="slides/slide241.xml"/><Relationship Id="rId266" Type="http://schemas.openxmlformats.org/officeDocument/2006/relationships/slide" Target="slides/slide262.xml"/><Relationship Id="rId287" Type="http://schemas.openxmlformats.org/officeDocument/2006/relationships/slide" Target="slides/slide283.xml"/><Relationship Id="rId410" Type="http://schemas.openxmlformats.org/officeDocument/2006/relationships/slide" Target="slides/slide406.xml"/><Relationship Id="rId431" Type="http://schemas.openxmlformats.org/officeDocument/2006/relationships/slide" Target="slides/slide427.xml"/><Relationship Id="rId452" Type="http://schemas.openxmlformats.org/officeDocument/2006/relationships/slide" Target="slides/slide448.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312" Type="http://schemas.openxmlformats.org/officeDocument/2006/relationships/slide" Target="slides/slide308.xml"/><Relationship Id="rId333" Type="http://schemas.openxmlformats.org/officeDocument/2006/relationships/slide" Target="slides/slide329.xml"/><Relationship Id="rId354" Type="http://schemas.openxmlformats.org/officeDocument/2006/relationships/slide" Target="slides/slide350.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75" Type="http://schemas.openxmlformats.org/officeDocument/2006/relationships/slide" Target="slides/slide371.xml"/><Relationship Id="rId396" Type="http://schemas.openxmlformats.org/officeDocument/2006/relationships/slide" Target="slides/slide392.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256" Type="http://schemas.openxmlformats.org/officeDocument/2006/relationships/slide" Target="slides/slide252.xml"/><Relationship Id="rId277" Type="http://schemas.openxmlformats.org/officeDocument/2006/relationships/slide" Target="slides/slide273.xml"/><Relationship Id="rId298" Type="http://schemas.openxmlformats.org/officeDocument/2006/relationships/slide" Target="slides/slide294.xml"/><Relationship Id="rId400" Type="http://schemas.openxmlformats.org/officeDocument/2006/relationships/slide" Target="slides/slide396.xml"/><Relationship Id="rId421" Type="http://schemas.openxmlformats.org/officeDocument/2006/relationships/slide" Target="slides/slide417.xml"/><Relationship Id="rId442" Type="http://schemas.openxmlformats.org/officeDocument/2006/relationships/slide" Target="slides/slide438.xml"/><Relationship Id="rId463" Type="http://schemas.openxmlformats.org/officeDocument/2006/relationships/theme" Target="theme/theme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302" Type="http://schemas.openxmlformats.org/officeDocument/2006/relationships/slide" Target="slides/slide298.xml"/><Relationship Id="rId323" Type="http://schemas.openxmlformats.org/officeDocument/2006/relationships/slide" Target="slides/slide319.xml"/><Relationship Id="rId344" Type="http://schemas.openxmlformats.org/officeDocument/2006/relationships/slide" Target="slides/slide340.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365" Type="http://schemas.openxmlformats.org/officeDocument/2006/relationships/slide" Target="slides/slide361.xml"/><Relationship Id="rId386" Type="http://schemas.openxmlformats.org/officeDocument/2006/relationships/slide" Target="slides/slide382.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slide" Target="slides/slide242.xml"/><Relationship Id="rId267" Type="http://schemas.openxmlformats.org/officeDocument/2006/relationships/slide" Target="slides/slide263.xml"/><Relationship Id="rId288" Type="http://schemas.openxmlformats.org/officeDocument/2006/relationships/slide" Target="slides/slide284.xml"/><Relationship Id="rId411" Type="http://schemas.openxmlformats.org/officeDocument/2006/relationships/slide" Target="slides/slide407.xml"/><Relationship Id="rId432" Type="http://schemas.openxmlformats.org/officeDocument/2006/relationships/slide" Target="slides/slide428.xml"/><Relationship Id="rId453" Type="http://schemas.openxmlformats.org/officeDocument/2006/relationships/slide" Target="slides/slide449.xml"/><Relationship Id="rId106" Type="http://schemas.openxmlformats.org/officeDocument/2006/relationships/slide" Target="slides/slide102.xml"/><Relationship Id="rId127" Type="http://schemas.openxmlformats.org/officeDocument/2006/relationships/slide" Target="slides/slide123.xml"/><Relationship Id="rId313" Type="http://schemas.openxmlformats.org/officeDocument/2006/relationships/slide" Target="slides/slide309.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 Id="rId334" Type="http://schemas.openxmlformats.org/officeDocument/2006/relationships/slide" Target="slides/slide330.xml"/><Relationship Id="rId355" Type="http://schemas.openxmlformats.org/officeDocument/2006/relationships/slide" Target="slides/slide351.xml"/><Relationship Id="rId376" Type="http://schemas.openxmlformats.org/officeDocument/2006/relationships/slide" Target="slides/slide372.xml"/><Relationship Id="rId397" Type="http://schemas.openxmlformats.org/officeDocument/2006/relationships/slide" Target="slides/slide393.xml"/><Relationship Id="rId4" Type="http://schemas.openxmlformats.org/officeDocument/2006/relationships/slideMaster" Target="slideMasters/slideMaster1.xml"/><Relationship Id="rId180" Type="http://schemas.openxmlformats.org/officeDocument/2006/relationships/slide" Target="slides/slide17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78" Type="http://schemas.openxmlformats.org/officeDocument/2006/relationships/slide" Target="slides/slide274.xml"/><Relationship Id="rId401" Type="http://schemas.openxmlformats.org/officeDocument/2006/relationships/slide" Target="slides/slide397.xml"/><Relationship Id="rId422" Type="http://schemas.openxmlformats.org/officeDocument/2006/relationships/slide" Target="slides/slide418.xml"/><Relationship Id="rId443" Type="http://schemas.openxmlformats.org/officeDocument/2006/relationships/slide" Target="slides/slide439.xml"/><Relationship Id="rId464" Type="http://schemas.openxmlformats.org/officeDocument/2006/relationships/tableStyles" Target="tableStyles.xml"/><Relationship Id="rId303" Type="http://schemas.openxmlformats.org/officeDocument/2006/relationships/slide" Target="slides/slide299.xml"/><Relationship Id="rId42" Type="http://schemas.openxmlformats.org/officeDocument/2006/relationships/slide" Target="slides/slide38.xml"/><Relationship Id="rId84" Type="http://schemas.openxmlformats.org/officeDocument/2006/relationships/slide" Target="slides/slide80.xml"/><Relationship Id="rId138" Type="http://schemas.openxmlformats.org/officeDocument/2006/relationships/slide" Target="slides/slide134.xml"/><Relationship Id="rId345" Type="http://schemas.openxmlformats.org/officeDocument/2006/relationships/slide" Target="slides/slide341.xml"/><Relationship Id="rId387" Type="http://schemas.openxmlformats.org/officeDocument/2006/relationships/slide" Target="slides/slide383.xml"/><Relationship Id="rId191" Type="http://schemas.openxmlformats.org/officeDocument/2006/relationships/slide" Target="slides/slide187.xml"/><Relationship Id="rId205" Type="http://schemas.openxmlformats.org/officeDocument/2006/relationships/slide" Target="slides/slide201.xml"/><Relationship Id="rId247" Type="http://schemas.openxmlformats.org/officeDocument/2006/relationships/slide" Target="slides/slide243.xml"/><Relationship Id="rId412" Type="http://schemas.openxmlformats.org/officeDocument/2006/relationships/slide" Target="slides/slide408.xml"/><Relationship Id="rId107" Type="http://schemas.openxmlformats.org/officeDocument/2006/relationships/slide" Target="slides/slide103.xml"/><Relationship Id="rId289" Type="http://schemas.openxmlformats.org/officeDocument/2006/relationships/slide" Target="slides/slide285.xml"/><Relationship Id="rId454" Type="http://schemas.openxmlformats.org/officeDocument/2006/relationships/slide" Target="slides/slide450.xml"/><Relationship Id="rId11" Type="http://schemas.openxmlformats.org/officeDocument/2006/relationships/slide" Target="slides/slide7.xml"/><Relationship Id="rId53" Type="http://schemas.openxmlformats.org/officeDocument/2006/relationships/slide" Target="slides/slide49.xml"/><Relationship Id="rId149" Type="http://schemas.openxmlformats.org/officeDocument/2006/relationships/slide" Target="slides/slide145.xml"/><Relationship Id="rId314" Type="http://schemas.openxmlformats.org/officeDocument/2006/relationships/slide" Target="slides/slide310.xml"/><Relationship Id="rId356" Type="http://schemas.openxmlformats.org/officeDocument/2006/relationships/slide" Target="slides/slide352.xml"/><Relationship Id="rId398" Type="http://schemas.openxmlformats.org/officeDocument/2006/relationships/slide" Target="slides/slide394.xml"/><Relationship Id="rId95" Type="http://schemas.openxmlformats.org/officeDocument/2006/relationships/slide" Target="slides/slide91.xml"/><Relationship Id="rId160" Type="http://schemas.openxmlformats.org/officeDocument/2006/relationships/slide" Target="slides/slide156.xml"/><Relationship Id="rId216" Type="http://schemas.openxmlformats.org/officeDocument/2006/relationships/slide" Target="slides/slide212.xml"/><Relationship Id="rId423" Type="http://schemas.openxmlformats.org/officeDocument/2006/relationships/slide" Target="slides/slide419.xml"/><Relationship Id="rId258" Type="http://schemas.openxmlformats.org/officeDocument/2006/relationships/slide" Target="slides/slide254.xml"/><Relationship Id="rId465" Type="http://schemas.microsoft.com/office/2016/11/relationships/changesInfo" Target="changesInfos/changesInfo1.xml"/><Relationship Id="rId22" Type="http://schemas.openxmlformats.org/officeDocument/2006/relationships/slide" Target="slides/slide18.xml"/><Relationship Id="rId64" Type="http://schemas.openxmlformats.org/officeDocument/2006/relationships/slide" Target="slides/slide60.xml"/><Relationship Id="rId118" Type="http://schemas.openxmlformats.org/officeDocument/2006/relationships/slide" Target="slides/slide114.xml"/><Relationship Id="rId325" Type="http://schemas.openxmlformats.org/officeDocument/2006/relationships/slide" Target="slides/slide321.xml"/><Relationship Id="rId367" Type="http://schemas.openxmlformats.org/officeDocument/2006/relationships/slide" Target="slides/slide363.xml"/><Relationship Id="rId171" Type="http://schemas.openxmlformats.org/officeDocument/2006/relationships/slide" Target="slides/slide167.xml"/><Relationship Id="rId227" Type="http://schemas.openxmlformats.org/officeDocument/2006/relationships/slide" Target="slides/slide223.xml"/><Relationship Id="rId269" Type="http://schemas.openxmlformats.org/officeDocument/2006/relationships/slide" Target="slides/slide265.xml"/><Relationship Id="rId434" Type="http://schemas.openxmlformats.org/officeDocument/2006/relationships/slide" Target="slides/slide430.xml"/><Relationship Id="rId33" Type="http://schemas.openxmlformats.org/officeDocument/2006/relationships/slide" Target="slides/slide29.xml"/><Relationship Id="rId129" Type="http://schemas.openxmlformats.org/officeDocument/2006/relationships/slide" Target="slides/slide125.xml"/><Relationship Id="rId280" Type="http://schemas.openxmlformats.org/officeDocument/2006/relationships/slide" Target="slides/slide276.xml"/><Relationship Id="rId336" Type="http://schemas.openxmlformats.org/officeDocument/2006/relationships/slide" Target="slides/slide332.xml"/><Relationship Id="rId75" Type="http://schemas.openxmlformats.org/officeDocument/2006/relationships/slide" Target="slides/slide71.xml"/><Relationship Id="rId140" Type="http://schemas.openxmlformats.org/officeDocument/2006/relationships/slide" Target="slides/slide136.xml"/><Relationship Id="rId182" Type="http://schemas.openxmlformats.org/officeDocument/2006/relationships/slide" Target="slides/slide178.xml"/><Relationship Id="rId378" Type="http://schemas.openxmlformats.org/officeDocument/2006/relationships/slide" Target="slides/slide374.xml"/><Relationship Id="rId403" Type="http://schemas.openxmlformats.org/officeDocument/2006/relationships/slide" Target="slides/slide399.xml"/><Relationship Id="rId6" Type="http://schemas.openxmlformats.org/officeDocument/2006/relationships/slide" Target="slides/slide2.xml"/><Relationship Id="rId238" Type="http://schemas.openxmlformats.org/officeDocument/2006/relationships/slide" Target="slides/slide234.xml"/><Relationship Id="rId445" Type="http://schemas.openxmlformats.org/officeDocument/2006/relationships/slide" Target="slides/slide441.xml"/><Relationship Id="rId291" Type="http://schemas.openxmlformats.org/officeDocument/2006/relationships/slide" Target="slides/slide287.xml"/><Relationship Id="rId305" Type="http://schemas.openxmlformats.org/officeDocument/2006/relationships/slide" Target="slides/slide301.xml"/><Relationship Id="rId347" Type="http://schemas.openxmlformats.org/officeDocument/2006/relationships/slide" Target="slides/slide343.xml"/><Relationship Id="rId44" Type="http://schemas.openxmlformats.org/officeDocument/2006/relationships/slide" Target="slides/slide40.xml"/><Relationship Id="rId86" Type="http://schemas.openxmlformats.org/officeDocument/2006/relationships/slide" Target="slides/slide82.xml"/><Relationship Id="rId151" Type="http://schemas.openxmlformats.org/officeDocument/2006/relationships/slide" Target="slides/slide147.xml"/><Relationship Id="rId389" Type="http://schemas.openxmlformats.org/officeDocument/2006/relationships/slide" Target="slides/slide385.xml"/><Relationship Id="rId193" Type="http://schemas.openxmlformats.org/officeDocument/2006/relationships/slide" Target="slides/slide189.xml"/><Relationship Id="rId207" Type="http://schemas.openxmlformats.org/officeDocument/2006/relationships/slide" Target="slides/slide203.xml"/><Relationship Id="rId249" Type="http://schemas.openxmlformats.org/officeDocument/2006/relationships/slide" Target="slides/slide245.xml"/><Relationship Id="rId414" Type="http://schemas.openxmlformats.org/officeDocument/2006/relationships/slide" Target="slides/slide410.xml"/><Relationship Id="rId456" Type="http://schemas.openxmlformats.org/officeDocument/2006/relationships/slide" Target="slides/slide452.xml"/><Relationship Id="rId13" Type="http://schemas.openxmlformats.org/officeDocument/2006/relationships/slide" Target="slides/slide9.xml"/><Relationship Id="rId109" Type="http://schemas.openxmlformats.org/officeDocument/2006/relationships/slide" Target="slides/slide105.xml"/><Relationship Id="rId260" Type="http://schemas.openxmlformats.org/officeDocument/2006/relationships/slide" Target="slides/slide256.xml"/><Relationship Id="rId316" Type="http://schemas.openxmlformats.org/officeDocument/2006/relationships/slide" Target="slides/slide312.xml"/><Relationship Id="rId55" Type="http://schemas.openxmlformats.org/officeDocument/2006/relationships/slide" Target="slides/slide51.xml"/><Relationship Id="rId97" Type="http://schemas.openxmlformats.org/officeDocument/2006/relationships/slide" Target="slides/slide93.xml"/><Relationship Id="rId120" Type="http://schemas.openxmlformats.org/officeDocument/2006/relationships/slide" Target="slides/slide116.xml"/><Relationship Id="rId358" Type="http://schemas.openxmlformats.org/officeDocument/2006/relationships/slide" Target="slides/slide354.xml"/><Relationship Id="rId162" Type="http://schemas.openxmlformats.org/officeDocument/2006/relationships/slide" Target="slides/slide158.xml"/><Relationship Id="rId218" Type="http://schemas.openxmlformats.org/officeDocument/2006/relationships/slide" Target="slides/slide214.xml"/><Relationship Id="rId425" Type="http://schemas.openxmlformats.org/officeDocument/2006/relationships/slide" Target="slides/slide421.xml"/><Relationship Id="rId271" Type="http://schemas.openxmlformats.org/officeDocument/2006/relationships/slide" Target="slides/slide267.xml"/><Relationship Id="rId24" Type="http://schemas.openxmlformats.org/officeDocument/2006/relationships/slide" Target="slides/slide20.xml"/><Relationship Id="rId66" Type="http://schemas.openxmlformats.org/officeDocument/2006/relationships/slide" Target="slides/slide62.xml"/><Relationship Id="rId131" Type="http://schemas.openxmlformats.org/officeDocument/2006/relationships/slide" Target="slides/slide127.xml"/><Relationship Id="rId327" Type="http://schemas.openxmlformats.org/officeDocument/2006/relationships/slide" Target="slides/slide323.xml"/><Relationship Id="rId369" Type="http://schemas.openxmlformats.org/officeDocument/2006/relationships/slide" Target="slides/slide365.xml"/><Relationship Id="rId173" Type="http://schemas.openxmlformats.org/officeDocument/2006/relationships/slide" Target="slides/slide169.xml"/><Relationship Id="rId229" Type="http://schemas.openxmlformats.org/officeDocument/2006/relationships/slide" Target="slides/slide225.xml"/><Relationship Id="rId380" Type="http://schemas.openxmlformats.org/officeDocument/2006/relationships/slide" Target="slides/slide376.xml"/><Relationship Id="rId436" Type="http://schemas.openxmlformats.org/officeDocument/2006/relationships/slide" Target="slides/slide432.xml"/><Relationship Id="rId240" Type="http://schemas.openxmlformats.org/officeDocument/2006/relationships/slide" Target="slides/slide236.xml"/><Relationship Id="rId35" Type="http://schemas.openxmlformats.org/officeDocument/2006/relationships/slide" Target="slides/slide31.xml"/><Relationship Id="rId77" Type="http://schemas.openxmlformats.org/officeDocument/2006/relationships/slide" Target="slides/slide73.xml"/><Relationship Id="rId100" Type="http://schemas.openxmlformats.org/officeDocument/2006/relationships/slide" Target="slides/slide96.xml"/><Relationship Id="rId282" Type="http://schemas.openxmlformats.org/officeDocument/2006/relationships/slide" Target="slides/slide278.xml"/><Relationship Id="rId338" Type="http://schemas.openxmlformats.org/officeDocument/2006/relationships/slide" Target="slides/slide334.xml"/><Relationship Id="rId8" Type="http://schemas.openxmlformats.org/officeDocument/2006/relationships/slide" Target="slides/slide4.xml"/><Relationship Id="rId142" Type="http://schemas.openxmlformats.org/officeDocument/2006/relationships/slide" Target="slides/slide138.xml"/><Relationship Id="rId184" Type="http://schemas.openxmlformats.org/officeDocument/2006/relationships/slide" Target="slides/slide180.xml"/><Relationship Id="rId391" Type="http://schemas.openxmlformats.org/officeDocument/2006/relationships/slide" Target="slides/slide387.xml"/><Relationship Id="rId405" Type="http://schemas.openxmlformats.org/officeDocument/2006/relationships/slide" Target="slides/slide401.xml"/><Relationship Id="rId447" Type="http://schemas.openxmlformats.org/officeDocument/2006/relationships/slide" Target="slides/slide443.xml"/><Relationship Id="rId251" Type="http://schemas.openxmlformats.org/officeDocument/2006/relationships/slide" Target="slides/slide247.xml"/><Relationship Id="rId46" Type="http://schemas.openxmlformats.org/officeDocument/2006/relationships/slide" Target="slides/slide42.xml"/><Relationship Id="rId293" Type="http://schemas.openxmlformats.org/officeDocument/2006/relationships/slide" Target="slides/slide289.xml"/><Relationship Id="rId307" Type="http://schemas.openxmlformats.org/officeDocument/2006/relationships/slide" Target="slides/slide303.xml"/><Relationship Id="rId349" Type="http://schemas.openxmlformats.org/officeDocument/2006/relationships/slide" Target="slides/slide345.xml"/><Relationship Id="rId88" Type="http://schemas.openxmlformats.org/officeDocument/2006/relationships/slide" Target="slides/slide84.xml"/><Relationship Id="rId111" Type="http://schemas.openxmlformats.org/officeDocument/2006/relationships/slide" Target="slides/slide107.xml"/><Relationship Id="rId153" Type="http://schemas.openxmlformats.org/officeDocument/2006/relationships/slide" Target="slides/slide149.xml"/><Relationship Id="rId195" Type="http://schemas.openxmlformats.org/officeDocument/2006/relationships/slide" Target="slides/slide191.xml"/><Relationship Id="rId209" Type="http://schemas.openxmlformats.org/officeDocument/2006/relationships/slide" Target="slides/slide205.xml"/><Relationship Id="rId360" Type="http://schemas.openxmlformats.org/officeDocument/2006/relationships/slide" Target="slides/slide356.xml"/><Relationship Id="rId416" Type="http://schemas.openxmlformats.org/officeDocument/2006/relationships/slide" Target="slides/slide412.xml"/><Relationship Id="rId220" Type="http://schemas.openxmlformats.org/officeDocument/2006/relationships/slide" Target="slides/slide216.xml"/><Relationship Id="rId458" Type="http://schemas.openxmlformats.org/officeDocument/2006/relationships/slide" Target="slides/slide454.xml"/><Relationship Id="rId15" Type="http://schemas.openxmlformats.org/officeDocument/2006/relationships/slide" Target="slides/slide11.xml"/><Relationship Id="rId57" Type="http://schemas.openxmlformats.org/officeDocument/2006/relationships/slide" Target="slides/slide53.xml"/><Relationship Id="rId262" Type="http://schemas.openxmlformats.org/officeDocument/2006/relationships/slide" Target="slides/slide258.xml"/><Relationship Id="rId318" Type="http://schemas.openxmlformats.org/officeDocument/2006/relationships/slide" Target="slides/slide314.xml"/><Relationship Id="rId99" Type="http://schemas.openxmlformats.org/officeDocument/2006/relationships/slide" Target="slides/slide95.xml"/><Relationship Id="rId122" Type="http://schemas.openxmlformats.org/officeDocument/2006/relationships/slide" Target="slides/slide118.xml"/><Relationship Id="rId164" Type="http://schemas.openxmlformats.org/officeDocument/2006/relationships/slide" Target="slides/slide160.xml"/><Relationship Id="rId371" Type="http://schemas.openxmlformats.org/officeDocument/2006/relationships/slide" Target="slides/slide367.xml"/><Relationship Id="rId427" Type="http://schemas.openxmlformats.org/officeDocument/2006/relationships/slide" Target="slides/slide423.xml"/><Relationship Id="rId26" Type="http://schemas.openxmlformats.org/officeDocument/2006/relationships/slide" Target="slides/slide22.xml"/><Relationship Id="rId231" Type="http://schemas.openxmlformats.org/officeDocument/2006/relationships/slide" Target="slides/slide227.xml"/><Relationship Id="rId273" Type="http://schemas.openxmlformats.org/officeDocument/2006/relationships/slide" Target="slides/slide269.xml"/><Relationship Id="rId329" Type="http://schemas.openxmlformats.org/officeDocument/2006/relationships/slide" Target="slides/slide325.xml"/><Relationship Id="rId68" Type="http://schemas.openxmlformats.org/officeDocument/2006/relationships/slide" Target="slides/slide64.xml"/><Relationship Id="rId133" Type="http://schemas.openxmlformats.org/officeDocument/2006/relationships/slide" Target="slides/slide129.xml"/><Relationship Id="rId175" Type="http://schemas.openxmlformats.org/officeDocument/2006/relationships/slide" Target="slides/slide171.xml"/><Relationship Id="rId340" Type="http://schemas.openxmlformats.org/officeDocument/2006/relationships/slide" Target="slides/slide336.xml"/><Relationship Id="rId200" Type="http://schemas.openxmlformats.org/officeDocument/2006/relationships/slide" Target="slides/slide196.xml"/><Relationship Id="rId382" Type="http://schemas.openxmlformats.org/officeDocument/2006/relationships/slide" Target="slides/slide378.xml"/><Relationship Id="rId438" Type="http://schemas.openxmlformats.org/officeDocument/2006/relationships/slide" Target="slides/slide434.xml"/><Relationship Id="rId242" Type="http://schemas.openxmlformats.org/officeDocument/2006/relationships/slide" Target="slides/slide238.xml"/><Relationship Id="rId284" Type="http://schemas.openxmlformats.org/officeDocument/2006/relationships/slide" Target="slides/slide280.xml"/><Relationship Id="rId37" Type="http://schemas.openxmlformats.org/officeDocument/2006/relationships/slide" Target="slides/slide33.xml"/><Relationship Id="rId79" Type="http://schemas.openxmlformats.org/officeDocument/2006/relationships/slide" Target="slides/slide75.xml"/><Relationship Id="rId102" Type="http://schemas.openxmlformats.org/officeDocument/2006/relationships/slide" Target="slides/slide98.xml"/><Relationship Id="rId144" Type="http://schemas.openxmlformats.org/officeDocument/2006/relationships/slide" Target="slides/slide140.xml"/><Relationship Id="rId90" Type="http://schemas.openxmlformats.org/officeDocument/2006/relationships/slide" Target="slides/slide86.xml"/><Relationship Id="rId186" Type="http://schemas.openxmlformats.org/officeDocument/2006/relationships/slide" Target="slides/slide182.xml"/><Relationship Id="rId351" Type="http://schemas.openxmlformats.org/officeDocument/2006/relationships/slide" Target="slides/slide347.xml"/><Relationship Id="rId393" Type="http://schemas.openxmlformats.org/officeDocument/2006/relationships/slide" Target="slides/slide389.xml"/><Relationship Id="rId407" Type="http://schemas.openxmlformats.org/officeDocument/2006/relationships/slide" Target="slides/slide403.xml"/><Relationship Id="rId449" Type="http://schemas.openxmlformats.org/officeDocument/2006/relationships/slide" Target="slides/slide445.xml"/><Relationship Id="rId211" Type="http://schemas.openxmlformats.org/officeDocument/2006/relationships/slide" Target="slides/slide207.xml"/><Relationship Id="rId253" Type="http://schemas.openxmlformats.org/officeDocument/2006/relationships/slide" Target="slides/slide249.xml"/><Relationship Id="rId295" Type="http://schemas.openxmlformats.org/officeDocument/2006/relationships/slide" Target="slides/slide291.xml"/><Relationship Id="rId309" Type="http://schemas.openxmlformats.org/officeDocument/2006/relationships/slide" Target="slides/slide305.xml"/><Relationship Id="rId460" Type="http://schemas.openxmlformats.org/officeDocument/2006/relationships/handoutMaster" Target="handoutMasters/handoutMaster1.xml"/><Relationship Id="rId48" Type="http://schemas.openxmlformats.org/officeDocument/2006/relationships/slide" Target="slides/slide44.xml"/><Relationship Id="rId113" Type="http://schemas.openxmlformats.org/officeDocument/2006/relationships/slide" Target="slides/slide109.xml"/><Relationship Id="rId320" Type="http://schemas.openxmlformats.org/officeDocument/2006/relationships/slide" Target="slides/slide316.xml"/><Relationship Id="rId155" Type="http://schemas.openxmlformats.org/officeDocument/2006/relationships/slide" Target="slides/slide151.xml"/><Relationship Id="rId197" Type="http://schemas.openxmlformats.org/officeDocument/2006/relationships/slide" Target="slides/slide193.xml"/><Relationship Id="rId362" Type="http://schemas.openxmlformats.org/officeDocument/2006/relationships/slide" Target="slides/slide358.xml"/><Relationship Id="rId418" Type="http://schemas.openxmlformats.org/officeDocument/2006/relationships/slide" Target="slides/slide414.xml"/><Relationship Id="rId222" Type="http://schemas.openxmlformats.org/officeDocument/2006/relationships/slide" Target="slides/slide218.xml"/><Relationship Id="rId264" Type="http://schemas.openxmlformats.org/officeDocument/2006/relationships/slide" Target="slides/slide260.xml"/><Relationship Id="rId17" Type="http://schemas.openxmlformats.org/officeDocument/2006/relationships/slide" Target="slides/slide13.xml"/><Relationship Id="rId59" Type="http://schemas.openxmlformats.org/officeDocument/2006/relationships/slide" Target="slides/slide55.xml"/><Relationship Id="rId124" Type="http://schemas.openxmlformats.org/officeDocument/2006/relationships/slide" Target="slides/slide120.xml"/><Relationship Id="rId70" Type="http://schemas.openxmlformats.org/officeDocument/2006/relationships/slide" Target="slides/slide66.xml"/><Relationship Id="rId166" Type="http://schemas.openxmlformats.org/officeDocument/2006/relationships/slide" Target="slides/slide162.xml"/><Relationship Id="rId331" Type="http://schemas.openxmlformats.org/officeDocument/2006/relationships/slide" Target="slides/slide327.xml"/><Relationship Id="rId373" Type="http://schemas.openxmlformats.org/officeDocument/2006/relationships/slide" Target="slides/slide369.xml"/><Relationship Id="rId429" Type="http://schemas.openxmlformats.org/officeDocument/2006/relationships/slide" Target="slides/slide425.xml"/><Relationship Id="rId1" Type="http://schemas.openxmlformats.org/officeDocument/2006/relationships/customXml" Target="../customXml/item1.xml"/><Relationship Id="rId233" Type="http://schemas.openxmlformats.org/officeDocument/2006/relationships/slide" Target="slides/slide229.xml"/><Relationship Id="rId440" Type="http://schemas.openxmlformats.org/officeDocument/2006/relationships/slide" Target="slides/slide436.xml"/><Relationship Id="rId28" Type="http://schemas.openxmlformats.org/officeDocument/2006/relationships/slide" Target="slides/slide24.xml"/><Relationship Id="rId275" Type="http://schemas.openxmlformats.org/officeDocument/2006/relationships/slide" Target="slides/slide271.xml"/><Relationship Id="rId300" Type="http://schemas.openxmlformats.org/officeDocument/2006/relationships/slide" Target="slides/slide296.xml"/><Relationship Id="rId81" Type="http://schemas.openxmlformats.org/officeDocument/2006/relationships/slide" Target="slides/slide77.xml"/><Relationship Id="rId135" Type="http://schemas.openxmlformats.org/officeDocument/2006/relationships/slide" Target="slides/slide131.xml"/><Relationship Id="rId177" Type="http://schemas.openxmlformats.org/officeDocument/2006/relationships/slide" Target="slides/slide173.xml"/><Relationship Id="rId342" Type="http://schemas.openxmlformats.org/officeDocument/2006/relationships/slide" Target="slides/slide338.xml"/><Relationship Id="rId384" Type="http://schemas.openxmlformats.org/officeDocument/2006/relationships/slide" Target="slides/slide380.xml"/><Relationship Id="rId202" Type="http://schemas.openxmlformats.org/officeDocument/2006/relationships/slide" Target="slides/slide198.xml"/><Relationship Id="rId244" Type="http://schemas.openxmlformats.org/officeDocument/2006/relationships/slide" Target="slides/slide240.xml"/><Relationship Id="rId39" Type="http://schemas.openxmlformats.org/officeDocument/2006/relationships/slide" Target="slides/slide35.xml"/><Relationship Id="rId286" Type="http://schemas.openxmlformats.org/officeDocument/2006/relationships/slide" Target="slides/slide282.xml"/><Relationship Id="rId451" Type="http://schemas.openxmlformats.org/officeDocument/2006/relationships/slide" Target="slides/slide447.xml"/><Relationship Id="rId50" Type="http://schemas.openxmlformats.org/officeDocument/2006/relationships/slide" Target="slides/slide46.xml"/><Relationship Id="rId104" Type="http://schemas.openxmlformats.org/officeDocument/2006/relationships/slide" Target="slides/slide100.xml"/><Relationship Id="rId146" Type="http://schemas.openxmlformats.org/officeDocument/2006/relationships/slide" Target="slides/slide142.xml"/><Relationship Id="rId188" Type="http://schemas.openxmlformats.org/officeDocument/2006/relationships/slide" Target="slides/slide184.xml"/><Relationship Id="rId311" Type="http://schemas.openxmlformats.org/officeDocument/2006/relationships/slide" Target="slides/slide307.xml"/><Relationship Id="rId353" Type="http://schemas.openxmlformats.org/officeDocument/2006/relationships/slide" Target="slides/slide349.xml"/><Relationship Id="rId395" Type="http://schemas.openxmlformats.org/officeDocument/2006/relationships/slide" Target="slides/slide391.xml"/><Relationship Id="rId409" Type="http://schemas.openxmlformats.org/officeDocument/2006/relationships/slide" Target="slides/slide405.xml"/><Relationship Id="rId92" Type="http://schemas.openxmlformats.org/officeDocument/2006/relationships/slide" Target="slides/slide88.xml"/><Relationship Id="rId213" Type="http://schemas.openxmlformats.org/officeDocument/2006/relationships/slide" Target="slides/slide209.xml"/><Relationship Id="rId420" Type="http://schemas.openxmlformats.org/officeDocument/2006/relationships/slide" Target="slides/slide416.xml"/><Relationship Id="rId255" Type="http://schemas.openxmlformats.org/officeDocument/2006/relationships/slide" Target="slides/slide251.xml"/><Relationship Id="rId297" Type="http://schemas.openxmlformats.org/officeDocument/2006/relationships/slide" Target="slides/slide293.xml"/><Relationship Id="rId462" Type="http://schemas.openxmlformats.org/officeDocument/2006/relationships/viewProps" Target="viewProps.xml"/><Relationship Id="rId115" Type="http://schemas.openxmlformats.org/officeDocument/2006/relationships/slide" Target="slides/slide111.xml"/><Relationship Id="rId157" Type="http://schemas.openxmlformats.org/officeDocument/2006/relationships/slide" Target="slides/slide153.xml"/><Relationship Id="rId322" Type="http://schemas.openxmlformats.org/officeDocument/2006/relationships/slide" Target="slides/slide318.xml"/><Relationship Id="rId364" Type="http://schemas.openxmlformats.org/officeDocument/2006/relationships/slide" Target="slides/slide3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Bodmer" userId="f82d64a42721f930" providerId="LiveId" clId="{08926B8C-A6EC-41C3-BFE6-E624C32C2D34}"/>
    <pc:docChg chg="custSel addSld delSld modSld">
      <pc:chgData name="Edward Bodmer" userId="f82d64a42721f930" providerId="LiveId" clId="{08926B8C-A6EC-41C3-BFE6-E624C32C2D34}" dt="2026-09-02T06:35:15.859" v="74" actId="47"/>
      <pc:docMkLst>
        <pc:docMk/>
      </pc:docMkLst>
      <pc:sldChg chg="modSp add mod">
        <pc:chgData name="Edward Bodmer" userId="f82d64a42721f930" providerId="LiveId" clId="{08926B8C-A6EC-41C3-BFE6-E624C32C2D34}" dt="2026-09-02T06:34:37.100" v="42" actId="27636"/>
        <pc:sldMkLst>
          <pc:docMk/>
          <pc:sldMk cId="3151463020" sldId="257"/>
        </pc:sldMkLst>
        <pc:spChg chg="mod">
          <ac:chgData name="Edward Bodmer" userId="f82d64a42721f930" providerId="LiveId" clId="{08926B8C-A6EC-41C3-BFE6-E624C32C2D34}" dt="2026-09-02T06:34:37.100" v="42" actId="27636"/>
          <ac:spMkLst>
            <pc:docMk/>
            <pc:sldMk cId="3151463020" sldId="257"/>
            <ac:spMk id="3" creationId="{00000000-0000-0000-0000-000000000000}"/>
          </ac:spMkLst>
        </pc:spChg>
      </pc:sldChg>
      <pc:sldChg chg="add del">
        <pc:chgData name="Edward Bodmer" userId="f82d64a42721f930" providerId="LiveId" clId="{08926B8C-A6EC-41C3-BFE6-E624C32C2D34}" dt="2026-09-02T06:34:42.943" v="60" actId="47"/>
        <pc:sldMkLst>
          <pc:docMk/>
          <pc:sldMk cId="1057311683" sldId="258"/>
        </pc:sldMkLst>
      </pc:sldChg>
      <pc:sldChg chg="modSp add mod">
        <pc:chgData name="Edward Bodmer" userId="f82d64a42721f930" providerId="LiveId" clId="{08926B8C-A6EC-41C3-BFE6-E624C32C2D34}" dt="2026-09-02T06:34:37.291" v="45" actId="27636"/>
        <pc:sldMkLst>
          <pc:docMk/>
          <pc:sldMk cId="1531229828" sldId="260"/>
        </pc:sldMkLst>
        <pc:spChg chg="mod">
          <ac:chgData name="Edward Bodmer" userId="f82d64a42721f930" providerId="LiveId" clId="{08926B8C-A6EC-41C3-BFE6-E624C32C2D34}" dt="2026-09-02T06:34:37.291" v="45" actId="27636"/>
          <ac:spMkLst>
            <pc:docMk/>
            <pc:sldMk cId="1531229828" sldId="260"/>
            <ac:spMk id="2" creationId="{00000000-0000-0000-0000-000000000000}"/>
          </ac:spMkLst>
        </pc:spChg>
      </pc:sldChg>
      <pc:sldChg chg="del">
        <pc:chgData name="Edward Bodmer" userId="f82d64a42721f930" providerId="LiveId" clId="{08926B8C-A6EC-41C3-BFE6-E624C32C2D34}" dt="2026-09-02T06:31:54.910" v="13" actId="47"/>
        <pc:sldMkLst>
          <pc:docMk/>
          <pc:sldMk cId="229454147" sldId="264"/>
        </pc:sldMkLst>
      </pc:sldChg>
      <pc:sldChg chg="add">
        <pc:chgData name="Edward Bodmer" userId="f82d64a42721f930" providerId="LiveId" clId="{08926B8C-A6EC-41C3-BFE6-E624C32C2D34}" dt="2026-09-02T06:34:36.859" v="41"/>
        <pc:sldMkLst>
          <pc:docMk/>
          <pc:sldMk cId="731933150" sldId="3832"/>
        </pc:sldMkLst>
      </pc:sldChg>
      <pc:sldChg chg="add">
        <pc:chgData name="Edward Bodmer" userId="f82d64a42721f930" providerId="LiveId" clId="{08926B8C-A6EC-41C3-BFE6-E624C32C2D34}" dt="2026-09-02T06:34:36.859" v="41"/>
        <pc:sldMkLst>
          <pc:docMk/>
          <pc:sldMk cId="1464521398" sldId="3833"/>
        </pc:sldMkLst>
      </pc:sldChg>
      <pc:sldChg chg="add">
        <pc:chgData name="Edward Bodmer" userId="f82d64a42721f930" providerId="LiveId" clId="{08926B8C-A6EC-41C3-BFE6-E624C32C2D34}" dt="2026-09-02T06:34:36.859" v="41"/>
        <pc:sldMkLst>
          <pc:docMk/>
          <pc:sldMk cId="2051186997" sldId="3946"/>
        </pc:sldMkLst>
      </pc:sldChg>
      <pc:sldChg chg="modSp add mod">
        <pc:chgData name="Edward Bodmer" userId="f82d64a42721f930" providerId="LiveId" clId="{08926B8C-A6EC-41C3-BFE6-E624C32C2D34}" dt="2026-09-02T06:34:37.353" v="52" actId="27636"/>
        <pc:sldMkLst>
          <pc:docMk/>
          <pc:sldMk cId="1150082906" sldId="3962"/>
        </pc:sldMkLst>
        <pc:spChg chg="mod">
          <ac:chgData name="Edward Bodmer" userId="f82d64a42721f930" providerId="LiveId" clId="{08926B8C-A6EC-41C3-BFE6-E624C32C2D34}" dt="2026-09-02T06:34:37.353" v="52" actId="27636"/>
          <ac:spMkLst>
            <pc:docMk/>
            <pc:sldMk cId="1150082906" sldId="3962"/>
            <ac:spMk id="2" creationId="{236142BA-012D-039B-8867-1614AA84C31E}"/>
          </ac:spMkLst>
        </pc:spChg>
      </pc:sldChg>
      <pc:sldChg chg="modSp add mod">
        <pc:chgData name="Edward Bodmer" userId="f82d64a42721f930" providerId="LiveId" clId="{08926B8C-A6EC-41C3-BFE6-E624C32C2D34}" dt="2026-09-02T06:34:37.339" v="49" actId="27636"/>
        <pc:sldMkLst>
          <pc:docMk/>
          <pc:sldMk cId="282278841" sldId="3979"/>
        </pc:sldMkLst>
        <pc:spChg chg="mod">
          <ac:chgData name="Edward Bodmer" userId="f82d64a42721f930" providerId="LiveId" clId="{08926B8C-A6EC-41C3-BFE6-E624C32C2D34}" dt="2026-09-02T06:34:37.339" v="49" actId="27636"/>
          <ac:spMkLst>
            <pc:docMk/>
            <pc:sldMk cId="282278841" sldId="3979"/>
            <ac:spMk id="2" creationId="{CD2A9F03-2F9D-073E-76E4-B01C8C4426EF}"/>
          </ac:spMkLst>
        </pc:spChg>
      </pc:sldChg>
      <pc:sldChg chg="modSp add mod">
        <pc:chgData name="Edward Bodmer" userId="f82d64a42721f930" providerId="LiveId" clId="{08926B8C-A6EC-41C3-BFE6-E624C32C2D34}" dt="2026-09-02T06:34:37.249" v="43" actId="27636"/>
        <pc:sldMkLst>
          <pc:docMk/>
          <pc:sldMk cId="484050203" sldId="3998"/>
        </pc:sldMkLst>
        <pc:spChg chg="mod">
          <ac:chgData name="Edward Bodmer" userId="f82d64a42721f930" providerId="LiveId" clId="{08926B8C-A6EC-41C3-BFE6-E624C32C2D34}" dt="2026-09-02T06:34:37.249" v="43" actId="27636"/>
          <ac:spMkLst>
            <pc:docMk/>
            <pc:sldMk cId="484050203" sldId="3998"/>
            <ac:spMk id="3" creationId="{C51AE07F-6723-7E93-FE50-144174F15694}"/>
          </ac:spMkLst>
        </pc:spChg>
      </pc:sldChg>
      <pc:sldChg chg="del">
        <pc:chgData name="Edward Bodmer" userId="f82d64a42721f930" providerId="LiveId" clId="{08926B8C-A6EC-41C3-BFE6-E624C32C2D34}" dt="2026-09-02T06:35:15.859" v="74" actId="47"/>
        <pc:sldMkLst>
          <pc:docMk/>
          <pc:sldMk cId="3596321804" sldId="4096"/>
        </pc:sldMkLst>
      </pc:sldChg>
      <pc:sldChg chg="del">
        <pc:chgData name="Edward Bodmer" userId="f82d64a42721f930" providerId="LiveId" clId="{08926B8C-A6EC-41C3-BFE6-E624C32C2D34}" dt="2026-09-02T06:35:14.571" v="73" actId="47"/>
        <pc:sldMkLst>
          <pc:docMk/>
          <pc:sldMk cId="567539024" sldId="4105"/>
        </pc:sldMkLst>
      </pc:sldChg>
      <pc:sldChg chg="del">
        <pc:chgData name="Edward Bodmer" userId="f82d64a42721f930" providerId="LiveId" clId="{08926B8C-A6EC-41C3-BFE6-E624C32C2D34}" dt="2026-09-02T06:32:09.844" v="24" actId="47"/>
        <pc:sldMkLst>
          <pc:docMk/>
          <pc:sldMk cId="0" sldId="4162"/>
        </pc:sldMkLst>
      </pc:sldChg>
      <pc:sldChg chg="del">
        <pc:chgData name="Edward Bodmer" userId="f82d64a42721f930" providerId="LiveId" clId="{08926B8C-A6EC-41C3-BFE6-E624C32C2D34}" dt="2026-09-02T06:32:16.558" v="30" actId="47"/>
        <pc:sldMkLst>
          <pc:docMk/>
          <pc:sldMk cId="0" sldId="4163"/>
        </pc:sldMkLst>
      </pc:sldChg>
      <pc:sldChg chg="del">
        <pc:chgData name="Edward Bodmer" userId="f82d64a42721f930" providerId="LiveId" clId="{08926B8C-A6EC-41C3-BFE6-E624C32C2D34}" dt="2026-09-02T06:32:11.628" v="26" actId="47"/>
        <pc:sldMkLst>
          <pc:docMk/>
          <pc:sldMk cId="0" sldId="4164"/>
        </pc:sldMkLst>
      </pc:sldChg>
      <pc:sldChg chg="del">
        <pc:chgData name="Edward Bodmer" userId="f82d64a42721f930" providerId="LiveId" clId="{08926B8C-A6EC-41C3-BFE6-E624C32C2D34}" dt="2026-09-02T06:32:17.263" v="31" actId="47"/>
        <pc:sldMkLst>
          <pc:docMk/>
          <pc:sldMk cId="0" sldId="4165"/>
        </pc:sldMkLst>
      </pc:sldChg>
      <pc:sldChg chg="del">
        <pc:chgData name="Edward Bodmer" userId="f82d64a42721f930" providerId="LiveId" clId="{08926B8C-A6EC-41C3-BFE6-E624C32C2D34}" dt="2026-09-02T06:32:18.193" v="32" actId="47"/>
        <pc:sldMkLst>
          <pc:docMk/>
          <pc:sldMk cId="0" sldId="4167"/>
        </pc:sldMkLst>
      </pc:sldChg>
      <pc:sldChg chg="del">
        <pc:chgData name="Edward Bodmer" userId="f82d64a42721f930" providerId="LiveId" clId="{08926B8C-A6EC-41C3-BFE6-E624C32C2D34}" dt="2026-09-02T06:32:19.165" v="33" actId="47"/>
        <pc:sldMkLst>
          <pc:docMk/>
          <pc:sldMk cId="4113258859" sldId="4181"/>
        </pc:sldMkLst>
      </pc:sldChg>
      <pc:sldChg chg="del">
        <pc:chgData name="Edward Bodmer" userId="f82d64a42721f930" providerId="LiveId" clId="{08926B8C-A6EC-41C3-BFE6-E624C32C2D34}" dt="2026-09-02T06:32:28.141" v="35" actId="47"/>
        <pc:sldMkLst>
          <pc:docMk/>
          <pc:sldMk cId="0" sldId="4191"/>
        </pc:sldMkLst>
      </pc:sldChg>
      <pc:sldChg chg="del">
        <pc:chgData name="Edward Bodmer" userId="f82d64a42721f930" providerId="LiveId" clId="{08926B8C-A6EC-41C3-BFE6-E624C32C2D34}" dt="2026-09-02T06:32:31.583" v="36" actId="47"/>
        <pc:sldMkLst>
          <pc:docMk/>
          <pc:sldMk cId="0" sldId="4192"/>
        </pc:sldMkLst>
      </pc:sldChg>
      <pc:sldChg chg="del">
        <pc:chgData name="Edward Bodmer" userId="f82d64a42721f930" providerId="LiveId" clId="{08926B8C-A6EC-41C3-BFE6-E624C32C2D34}" dt="2026-09-02T06:32:32.537" v="37" actId="47"/>
        <pc:sldMkLst>
          <pc:docMk/>
          <pc:sldMk cId="2016231069" sldId="4193"/>
        </pc:sldMkLst>
      </pc:sldChg>
      <pc:sldChg chg="del">
        <pc:chgData name="Edward Bodmer" userId="f82d64a42721f930" providerId="LiveId" clId="{08926B8C-A6EC-41C3-BFE6-E624C32C2D34}" dt="2026-09-02T06:32:38.978" v="38" actId="47"/>
        <pc:sldMkLst>
          <pc:docMk/>
          <pc:sldMk cId="0" sldId="4195"/>
        </pc:sldMkLst>
      </pc:sldChg>
      <pc:sldChg chg="del">
        <pc:chgData name="Edward Bodmer" userId="f82d64a42721f930" providerId="LiveId" clId="{08926B8C-A6EC-41C3-BFE6-E624C32C2D34}" dt="2026-09-02T06:32:39.791" v="39" actId="47"/>
        <pc:sldMkLst>
          <pc:docMk/>
          <pc:sldMk cId="0" sldId="4196"/>
        </pc:sldMkLst>
      </pc:sldChg>
      <pc:sldChg chg="del">
        <pc:chgData name="Edward Bodmer" userId="f82d64a42721f930" providerId="LiveId" clId="{08926B8C-A6EC-41C3-BFE6-E624C32C2D34}" dt="2026-09-02T06:32:40.927" v="40" actId="47"/>
        <pc:sldMkLst>
          <pc:docMk/>
          <pc:sldMk cId="0" sldId="4197"/>
        </pc:sldMkLst>
      </pc:sldChg>
      <pc:sldChg chg="del">
        <pc:chgData name="Edward Bodmer" userId="f82d64a42721f930" providerId="LiveId" clId="{08926B8C-A6EC-41C3-BFE6-E624C32C2D34}" dt="2026-09-02T06:31:54.192" v="12" actId="47"/>
        <pc:sldMkLst>
          <pc:docMk/>
          <pc:sldMk cId="0" sldId="4198"/>
        </pc:sldMkLst>
      </pc:sldChg>
      <pc:sldChg chg="del">
        <pc:chgData name="Edward Bodmer" userId="f82d64a42721f930" providerId="LiveId" clId="{08926B8C-A6EC-41C3-BFE6-E624C32C2D34}" dt="2026-09-02T06:32:09.163" v="23" actId="47"/>
        <pc:sldMkLst>
          <pc:docMk/>
          <pc:sldMk cId="2048332370" sldId="4204"/>
        </pc:sldMkLst>
      </pc:sldChg>
      <pc:sldChg chg="del">
        <pc:chgData name="Edward Bodmer" userId="f82d64a42721f930" providerId="LiveId" clId="{08926B8C-A6EC-41C3-BFE6-E624C32C2D34}" dt="2026-09-02T06:32:10.572" v="25" actId="47"/>
        <pc:sldMkLst>
          <pc:docMk/>
          <pc:sldMk cId="4116391598" sldId="4205"/>
        </pc:sldMkLst>
      </pc:sldChg>
      <pc:sldChg chg="del">
        <pc:chgData name="Edward Bodmer" userId="f82d64a42721f930" providerId="LiveId" clId="{08926B8C-A6EC-41C3-BFE6-E624C32C2D34}" dt="2026-09-02T06:32:04.276" v="18" actId="47"/>
        <pc:sldMkLst>
          <pc:docMk/>
          <pc:sldMk cId="2516491165" sldId="4206"/>
        </pc:sldMkLst>
      </pc:sldChg>
      <pc:sldChg chg="del">
        <pc:chgData name="Edward Bodmer" userId="f82d64a42721f930" providerId="LiveId" clId="{08926B8C-A6EC-41C3-BFE6-E624C32C2D34}" dt="2026-09-02T06:32:05.177" v="19" actId="47"/>
        <pc:sldMkLst>
          <pc:docMk/>
          <pc:sldMk cId="1572564818" sldId="4207"/>
        </pc:sldMkLst>
      </pc:sldChg>
      <pc:sldChg chg="del">
        <pc:chgData name="Edward Bodmer" userId="f82d64a42721f930" providerId="LiveId" clId="{08926B8C-A6EC-41C3-BFE6-E624C32C2D34}" dt="2026-09-02T06:31:52.551" v="10" actId="47"/>
        <pc:sldMkLst>
          <pc:docMk/>
          <pc:sldMk cId="3140700733" sldId="4208"/>
        </pc:sldMkLst>
      </pc:sldChg>
      <pc:sldChg chg="del">
        <pc:chgData name="Edward Bodmer" userId="f82d64a42721f930" providerId="LiveId" clId="{08926B8C-A6EC-41C3-BFE6-E624C32C2D34}" dt="2026-09-02T06:31:53.196" v="11" actId="47"/>
        <pc:sldMkLst>
          <pc:docMk/>
          <pc:sldMk cId="2006185517" sldId="4209"/>
        </pc:sldMkLst>
      </pc:sldChg>
      <pc:sldChg chg="del">
        <pc:chgData name="Edward Bodmer" userId="f82d64a42721f930" providerId="LiveId" clId="{08926B8C-A6EC-41C3-BFE6-E624C32C2D34}" dt="2026-09-02T06:32:06.688" v="21" actId="47"/>
        <pc:sldMkLst>
          <pc:docMk/>
          <pc:sldMk cId="3901618333" sldId="4211"/>
        </pc:sldMkLst>
      </pc:sldChg>
      <pc:sldChg chg="del">
        <pc:chgData name="Edward Bodmer" userId="f82d64a42721f930" providerId="LiveId" clId="{08926B8C-A6EC-41C3-BFE6-E624C32C2D34}" dt="2026-09-02T06:32:05.914" v="20" actId="47"/>
        <pc:sldMkLst>
          <pc:docMk/>
          <pc:sldMk cId="4005169795" sldId="4212"/>
        </pc:sldMkLst>
      </pc:sldChg>
      <pc:sldChg chg="del">
        <pc:chgData name="Edward Bodmer" userId="f82d64a42721f930" providerId="LiveId" clId="{08926B8C-A6EC-41C3-BFE6-E624C32C2D34}" dt="2026-09-02T06:31:56.287" v="15" actId="47"/>
        <pc:sldMkLst>
          <pc:docMk/>
          <pc:sldMk cId="806966457" sldId="4214"/>
        </pc:sldMkLst>
      </pc:sldChg>
      <pc:sldChg chg="del">
        <pc:chgData name="Edward Bodmer" userId="f82d64a42721f930" providerId="LiveId" clId="{08926B8C-A6EC-41C3-BFE6-E624C32C2D34}" dt="2026-09-02T06:32:01.362" v="16" actId="47"/>
        <pc:sldMkLst>
          <pc:docMk/>
          <pc:sldMk cId="2151169015" sldId="4215"/>
        </pc:sldMkLst>
      </pc:sldChg>
      <pc:sldChg chg="del">
        <pc:chgData name="Edward Bodmer" userId="f82d64a42721f930" providerId="LiveId" clId="{08926B8C-A6EC-41C3-BFE6-E624C32C2D34}" dt="2026-09-02T06:32:02.555" v="17" actId="47"/>
        <pc:sldMkLst>
          <pc:docMk/>
          <pc:sldMk cId="1895544366" sldId="4216"/>
        </pc:sldMkLst>
      </pc:sldChg>
      <pc:sldChg chg="del">
        <pc:chgData name="Edward Bodmer" userId="f82d64a42721f930" providerId="LiveId" clId="{08926B8C-A6EC-41C3-BFE6-E624C32C2D34}" dt="2026-09-02T06:31:55.579" v="14" actId="47"/>
        <pc:sldMkLst>
          <pc:docMk/>
          <pc:sldMk cId="639195273" sldId="4217"/>
        </pc:sldMkLst>
      </pc:sldChg>
      <pc:sldChg chg="del">
        <pc:chgData name="Edward Bodmer" userId="f82d64a42721f930" providerId="LiveId" clId="{08926B8C-A6EC-41C3-BFE6-E624C32C2D34}" dt="2026-09-02T06:31:49.497" v="7" actId="47"/>
        <pc:sldMkLst>
          <pc:docMk/>
          <pc:sldMk cId="334003130" sldId="4219"/>
        </pc:sldMkLst>
      </pc:sldChg>
      <pc:sldChg chg="del">
        <pc:chgData name="Edward Bodmer" userId="f82d64a42721f930" providerId="LiveId" clId="{08926B8C-A6EC-41C3-BFE6-E624C32C2D34}" dt="2026-09-02T06:31:51.191" v="8" actId="47"/>
        <pc:sldMkLst>
          <pc:docMk/>
          <pc:sldMk cId="2186516445" sldId="4220"/>
        </pc:sldMkLst>
      </pc:sldChg>
      <pc:sldChg chg="del">
        <pc:chgData name="Edward Bodmer" userId="f82d64a42721f930" providerId="LiveId" clId="{08926B8C-A6EC-41C3-BFE6-E624C32C2D34}" dt="2026-09-02T06:31:51.862" v="9" actId="47"/>
        <pc:sldMkLst>
          <pc:docMk/>
          <pc:sldMk cId="1713481372" sldId="4222"/>
        </pc:sldMkLst>
      </pc:sldChg>
      <pc:sldChg chg="del">
        <pc:chgData name="Edward Bodmer" userId="f82d64a42721f930" providerId="LiveId" clId="{08926B8C-A6EC-41C3-BFE6-E624C32C2D34}" dt="2026-09-02T06:32:07.445" v="22" actId="47"/>
        <pc:sldMkLst>
          <pc:docMk/>
          <pc:sldMk cId="296912504" sldId="4223"/>
        </pc:sldMkLst>
      </pc:sldChg>
      <pc:sldChg chg="del">
        <pc:chgData name="Edward Bodmer" userId="f82d64a42721f930" providerId="LiveId" clId="{08926B8C-A6EC-41C3-BFE6-E624C32C2D34}" dt="2026-09-02T06:32:20.248" v="34" actId="47"/>
        <pc:sldMkLst>
          <pc:docMk/>
          <pc:sldMk cId="1074250069" sldId="4224"/>
        </pc:sldMkLst>
      </pc:sldChg>
      <pc:sldChg chg="del">
        <pc:chgData name="Edward Bodmer" userId="f82d64a42721f930" providerId="LiveId" clId="{08926B8C-A6EC-41C3-BFE6-E624C32C2D34}" dt="2026-09-02T06:32:12.422" v="27" actId="47"/>
        <pc:sldMkLst>
          <pc:docMk/>
          <pc:sldMk cId="886428781" sldId="4230"/>
        </pc:sldMkLst>
      </pc:sldChg>
      <pc:sldChg chg="del">
        <pc:chgData name="Edward Bodmer" userId="f82d64a42721f930" providerId="LiveId" clId="{08926B8C-A6EC-41C3-BFE6-E624C32C2D34}" dt="2026-09-02T06:32:15.049" v="28" actId="47"/>
        <pc:sldMkLst>
          <pc:docMk/>
          <pc:sldMk cId="1780679932" sldId="4231"/>
        </pc:sldMkLst>
      </pc:sldChg>
      <pc:sldChg chg="del">
        <pc:chgData name="Edward Bodmer" userId="f82d64a42721f930" providerId="LiveId" clId="{08926B8C-A6EC-41C3-BFE6-E624C32C2D34}" dt="2026-09-02T06:32:15.859" v="29" actId="47"/>
        <pc:sldMkLst>
          <pc:docMk/>
          <pc:sldMk cId="2726495954" sldId="4232"/>
        </pc:sldMkLst>
      </pc:sldChg>
      <pc:sldChg chg="del">
        <pc:chgData name="Edward Bodmer" userId="f82d64a42721f930" providerId="LiveId" clId="{08926B8C-A6EC-41C3-BFE6-E624C32C2D34}" dt="2026-09-02T06:31:02.379" v="0" actId="47"/>
        <pc:sldMkLst>
          <pc:docMk/>
          <pc:sldMk cId="1277051695" sldId="4241"/>
        </pc:sldMkLst>
      </pc:sldChg>
      <pc:sldChg chg="del">
        <pc:chgData name="Edward Bodmer" userId="f82d64a42721f930" providerId="LiveId" clId="{08926B8C-A6EC-41C3-BFE6-E624C32C2D34}" dt="2026-09-02T06:35:07.808" v="72" actId="47"/>
        <pc:sldMkLst>
          <pc:docMk/>
          <pc:sldMk cId="4272000864" sldId="4245"/>
        </pc:sldMkLst>
      </pc:sldChg>
      <pc:sldChg chg="del">
        <pc:chgData name="Edward Bodmer" userId="f82d64a42721f930" providerId="LiveId" clId="{08926B8C-A6EC-41C3-BFE6-E624C32C2D34}" dt="2026-09-02T06:31:31.101" v="1" actId="47"/>
        <pc:sldMkLst>
          <pc:docMk/>
          <pc:sldMk cId="2535303813" sldId="4258"/>
        </pc:sldMkLst>
      </pc:sldChg>
      <pc:sldChg chg="del">
        <pc:chgData name="Edward Bodmer" userId="f82d64a42721f930" providerId="LiveId" clId="{08926B8C-A6EC-41C3-BFE6-E624C32C2D34}" dt="2026-09-02T06:31:34.329" v="2" actId="47"/>
        <pc:sldMkLst>
          <pc:docMk/>
          <pc:sldMk cId="1884808115" sldId="4261"/>
        </pc:sldMkLst>
      </pc:sldChg>
      <pc:sldChg chg="del">
        <pc:chgData name="Edward Bodmer" userId="f82d64a42721f930" providerId="LiveId" clId="{08926B8C-A6EC-41C3-BFE6-E624C32C2D34}" dt="2026-09-02T06:31:38.657" v="3" actId="47"/>
        <pc:sldMkLst>
          <pc:docMk/>
          <pc:sldMk cId="1400626761" sldId="4262"/>
        </pc:sldMkLst>
      </pc:sldChg>
      <pc:sldChg chg="del">
        <pc:chgData name="Edward Bodmer" userId="f82d64a42721f930" providerId="LiveId" clId="{08926B8C-A6EC-41C3-BFE6-E624C32C2D34}" dt="2026-09-02T06:31:45.167" v="4" actId="47"/>
        <pc:sldMkLst>
          <pc:docMk/>
          <pc:sldMk cId="3912062821" sldId="4263"/>
        </pc:sldMkLst>
      </pc:sldChg>
      <pc:sldChg chg="del">
        <pc:chgData name="Edward Bodmer" userId="f82d64a42721f930" providerId="LiveId" clId="{08926B8C-A6EC-41C3-BFE6-E624C32C2D34}" dt="2026-09-02T06:31:46.411" v="5" actId="47"/>
        <pc:sldMkLst>
          <pc:docMk/>
          <pc:sldMk cId="2233534549" sldId="4264"/>
        </pc:sldMkLst>
      </pc:sldChg>
      <pc:sldChg chg="del">
        <pc:chgData name="Edward Bodmer" userId="f82d64a42721f930" providerId="LiveId" clId="{08926B8C-A6EC-41C3-BFE6-E624C32C2D34}" dt="2026-09-02T06:31:47.344" v="6" actId="47"/>
        <pc:sldMkLst>
          <pc:docMk/>
          <pc:sldMk cId="499690453" sldId="4265"/>
        </pc:sldMkLst>
      </pc:sldChg>
      <pc:sldChg chg="modSp mod">
        <pc:chgData name="Edward Bodmer" userId="f82d64a42721f930" providerId="LiveId" clId="{08926B8C-A6EC-41C3-BFE6-E624C32C2D34}" dt="2026-09-02T06:34:49.333" v="71" actId="20577"/>
        <pc:sldMkLst>
          <pc:docMk/>
          <pc:sldMk cId="2749371712" sldId="4434"/>
        </pc:sldMkLst>
        <pc:spChg chg="mod">
          <ac:chgData name="Edward Bodmer" userId="f82d64a42721f930" providerId="LiveId" clId="{08926B8C-A6EC-41C3-BFE6-E624C32C2D34}" dt="2026-09-02T06:34:49.333" v="71" actId="20577"/>
          <ac:spMkLst>
            <pc:docMk/>
            <pc:sldMk cId="2749371712" sldId="4434"/>
            <ac:spMk id="2" creationId="{5D9D2758-3941-AEC8-0895-83D30646DF70}"/>
          </ac:spMkLst>
        </pc:spChg>
      </pc:sldChg>
      <pc:sldChg chg="add">
        <pc:chgData name="Edward Bodmer" userId="f82d64a42721f930" providerId="LiveId" clId="{08926B8C-A6EC-41C3-BFE6-E624C32C2D34}" dt="2026-09-02T06:34:36.859" v="41"/>
        <pc:sldMkLst>
          <pc:docMk/>
          <pc:sldMk cId="361244047" sldId="4552"/>
        </pc:sldMkLst>
      </pc:sldChg>
      <pc:sldChg chg="modSp add mod">
        <pc:chgData name="Edward Bodmer" userId="f82d64a42721f930" providerId="LiveId" clId="{08926B8C-A6EC-41C3-BFE6-E624C32C2D34}" dt="2026-09-02T06:34:37.276" v="44" actId="27636"/>
        <pc:sldMkLst>
          <pc:docMk/>
          <pc:sldMk cId="3367400893" sldId="4553"/>
        </pc:sldMkLst>
        <pc:spChg chg="mod">
          <ac:chgData name="Edward Bodmer" userId="f82d64a42721f930" providerId="LiveId" clId="{08926B8C-A6EC-41C3-BFE6-E624C32C2D34}" dt="2026-09-02T06:34:37.276" v="44" actId="27636"/>
          <ac:spMkLst>
            <pc:docMk/>
            <pc:sldMk cId="3367400893" sldId="4553"/>
            <ac:spMk id="3" creationId="{EAD3ADD9-2248-AB02-3CA9-9415BB5EC579}"/>
          </ac:spMkLst>
        </pc:spChg>
      </pc:sldChg>
      <pc:sldChg chg="add">
        <pc:chgData name="Edward Bodmer" userId="f82d64a42721f930" providerId="LiveId" clId="{08926B8C-A6EC-41C3-BFE6-E624C32C2D34}" dt="2026-09-02T06:34:36.859" v="41"/>
        <pc:sldMkLst>
          <pc:docMk/>
          <pc:sldMk cId="137386844" sldId="4554"/>
        </pc:sldMkLst>
      </pc:sldChg>
      <pc:sldChg chg="add">
        <pc:chgData name="Edward Bodmer" userId="f82d64a42721f930" providerId="LiveId" clId="{08926B8C-A6EC-41C3-BFE6-E624C32C2D34}" dt="2026-09-02T06:34:36.859" v="41"/>
        <pc:sldMkLst>
          <pc:docMk/>
          <pc:sldMk cId="3926048534" sldId="4555"/>
        </pc:sldMkLst>
      </pc:sldChg>
      <pc:sldChg chg="add">
        <pc:chgData name="Edward Bodmer" userId="f82d64a42721f930" providerId="LiveId" clId="{08926B8C-A6EC-41C3-BFE6-E624C32C2D34}" dt="2026-09-02T06:34:36.859" v="41"/>
        <pc:sldMkLst>
          <pc:docMk/>
          <pc:sldMk cId="3843560692" sldId="4556"/>
        </pc:sldMkLst>
      </pc:sldChg>
      <pc:sldChg chg="add">
        <pc:chgData name="Edward Bodmer" userId="f82d64a42721f930" providerId="LiveId" clId="{08926B8C-A6EC-41C3-BFE6-E624C32C2D34}" dt="2026-09-02T06:34:36.859" v="41"/>
        <pc:sldMkLst>
          <pc:docMk/>
          <pc:sldMk cId="1949833988" sldId="4557"/>
        </pc:sldMkLst>
      </pc:sldChg>
      <pc:sldChg chg="add">
        <pc:chgData name="Edward Bodmer" userId="f82d64a42721f930" providerId="LiveId" clId="{08926B8C-A6EC-41C3-BFE6-E624C32C2D34}" dt="2026-09-02T06:34:36.859" v="41"/>
        <pc:sldMkLst>
          <pc:docMk/>
          <pc:sldMk cId="2790537361" sldId="4558"/>
        </pc:sldMkLst>
      </pc:sldChg>
      <pc:sldChg chg="add">
        <pc:chgData name="Edward Bodmer" userId="f82d64a42721f930" providerId="LiveId" clId="{08926B8C-A6EC-41C3-BFE6-E624C32C2D34}" dt="2026-09-02T06:34:36.859" v="41"/>
        <pc:sldMkLst>
          <pc:docMk/>
          <pc:sldMk cId="4214216374" sldId="4559"/>
        </pc:sldMkLst>
      </pc:sldChg>
      <pc:sldChg chg="add">
        <pc:chgData name="Edward Bodmer" userId="f82d64a42721f930" providerId="LiveId" clId="{08926B8C-A6EC-41C3-BFE6-E624C32C2D34}" dt="2026-09-02T06:34:36.859" v="41"/>
        <pc:sldMkLst>
          <pc:docMk/>
          <pc:sldMk cId="855174530" sldId="4560"/>
        </pc:sldMkLst>
      </pc:sldChg>
      <pc:sldChg chg="add">
        <pc:chgData name="Edward Bodmer" userId="f82d64a42721f930" providerId="LiveId" clId="{08926B8C-A6EC-41C3-BFE6-E624C32C2D34}" dt="2026-09-02T06:34:36.859" v="41"/>
        <pc:sldMkLst>
          <pc:docMk/>
          <pc:sldMk cId="2940042847" sldId="4561"/>
        </pc:sldMkLst>
      </pc:sldChg>
      <pc:sldChg chg="add">
        <pc:chgData name="Edward Bodmer" userId="f82d64a42721f930" providerId="LiveId" clId="{08926B8C-A6EC-41C3-BFE6-E624C32C2D34}" dt="2026-09-02T06:34:36.859" v="41"/>
        <pc:sldMkLst>
          <pc:docMk/>
          <pc:sldMk cId="0" sldId="4562"/>
        </pc:sldMkLst>
      </pc:sldChg>
      <pc:sldChg chg="modSp add mod">
        <pc:chgData name="Edward Bodmer" userId="f82d64a42721f930" providerId="LiveId" clId="{08926B8C-A6EC-41C3-BFE6-E624C32C2D34}" dt="2026-09-02T06:34:37.313" v="46" actId="27636"/>
        <pc:sldMkLst>
          <pc:docMk/>
          <pc:sldMk cId="1104815333" sldId="4563"/>
        </pc:sldMkLst>
        <pc:spChg chg="mod">
          <ac:chgData name="Edward Bodmer" userId="f82d64a42721f930" providerId="LiveId" clId="{08926B8C-A6EC-41C3-BFE6-E624C32C2D34}" dt="2026-09-02T06:34:37.313" v="46" actId="27636"/>
          <ac:spMkLst>
            <pc:docMk/>
            <pc:sldMk cId="1104815333" sldId="4563"/>
            <ac:spMk id="3" creationId="{FB231798-4B50-25E2-5C40-1A692B5B7ADD}"/>
          </ac:spMkLst>
        </pc:spChg>
      </pc:sldChg>
      <pc:sldChg chg="modSp add mod">
        <pc:chgData name="Edward Bodmer" userId="f82d64a42721f930" providerId="LiveId" clId="{08926B8C-A6EC-41C3-BFE6-E624C32C2D34}" dt="2026-09-02T06:34:37.324" v="47" actId="27636"/>
        <pc:sldMkLst>
          <pc:docMk/>
          <pc:sldMk cId="3896964404" sldId="4564"/>
        </pc:sldMkLst>
        <pc:spChg chg="mod">
          <ac:chgData name="Edward Bodmer" userId="f82d64a42721f930" providerId="LiveId" clId="{08926B8C-A6EC-41C3-BFE6-E624C32C2D34}" dt="2026-09-02T06:34:37.324" v="47" actId="27636"/>
          <ac:spMkLst>
            <pc:docMk/>
            <pc:sldMk cId="3896964404" sldId="4564"/>
            <ac:spMk id="2" creationId="{B5F8A617-2533-6303-5297-82D2498D3CF6}"/>
          </ac:spMkLst>
        </pc:spChg>
      </pc:sldChg>
      <pc:sldChg chg="modSp add mod">
        <pc:chgData name="Edward Bodmer" userId="f82d64a42721f930" providerId="LiveId" clId="{08926B8C-A6EC-41C3-BFE6-E624C32C2D34}" dt="2026-09-02T06:34:37.332" v="48" actId="27636"/>
        <pc:sldMkLst>
          <pc:docMk/>
          <pc:sldMk cId="3842362859" sldId="4565"/>
        </pc:sldMkLst>
        <pc:spChg chg="mod">
          <ac:chgData name="Edward Bodmer" userId="f82d64a42721f930" providerId="LiveId" clId="{08926B8C-A6EC-41C3-BFE6-E624C32C2D34}" dt="2026-09-02T06:34:37.332" v="48" actId="27636"/>
          <ac:spMkLst>
            <pc:docMk/>
            <pc:sldMk cId="3842362859" sldId="4565"/>
            <ac:spMk id="3" creationId="{FB231798-4B50-25E2-5C40-1A692B5B7ADD}"/>
          </ac:spMkLst>
        </pc:spChg>
      </pc:sldChg>
      <pc:sldChg chg="add">
        <pc:chgData name="Edward Bodmer" userId="f82d64a42721f930" providerId="LiveId" clId="{08926B8C-A6EC-41C3-BFE6-E624C32C2D34}" dt="2026-09-02T06:34:36.859" v="41"/>
        <pc:sldMkLst>
          <pc:docMk/>
          <pc:sldMk cId="2112262781" sldId="4566"/>
        </pc:sldMkLst>
      </pc:sldChg>
      <pc:sldChg chg="add">
        <pc:chgData name="Edward Bodmer" userId="f82d64a42721f930" providerId="LiveId" clId="{08926B8C-A6EC-41C3-BFE6-E624C32C2D34}" dt="2026-09-02T06:34:36.859" v="41"/>
        <pc:sldMkLst>
          <pc:docMk/>
          <pc:sldMk cId="0" sldId="4567"/>
        </pc:sldMkLst>
      </pc:sldChg>
      <pc:sldChg chg="add">
        <pc:chgData name="Edward Bodmer" userId="f82d64a42721f930" providerId="LiveId" clId="{08926B8C-A6EC-41C3-BFE6-E624C32C2D34}" dt="2026-09-02T06:34:36.859" v="41"/>
        <pc:sldMkLst>
          <pc:docMk/>
          <pc:sldMk cId="112494376" sldId="4568"/>
        </pc:sldMkLst>
      </pc:sldChg>
      <pc:sldChg chg="add">
        <pc:chgData name="Edward Bodmer" userId="f82d64a42721f930" providerId="LiveId" clId="{08926B8C-A6EC-41C3-BFE6-E624C32C2D34}" dt="2026-09-02T06:34:36.859" v="41"/>
        <pc:sldMkLst>
          <pc:docMk/>
          <pc:sldMk cId="3835704618" sldId="4569"/>
        </pc:sldMkLst>
      </pc:sldChg>
      <pc:sldChg chg="add">
        <pc:chgData name="Edward Bodmer" userId="f82d64a42721f930" providerId="LiveId" clId="{08926B8C-A6EC-41C3-BFE6-E624C32C2D34}" dt="2026-09-02T06:34:36.859" v="41"/>
        <pc:sldMkLst>
          <pc:docMk/>
          <pc:sldMk cId="1113694417" sldId="4570"/>
        </pc:sldMkLst>
      </pc:sldChg>
      <pc:sldChg chg="add">
        <pc:chgData name="Edward Bodmer" userId="f82d64a42721f930" providerId="LiveId" clId="{08926B8C-A6EC-41C3-BFE6-E624C32C2D34}" dt="2026-09-02T06:34:36.859" v="41"/>
        <pc:sldMkLst>
          <pc:docMk/>
          <pc:sldMk cId="2668452815" sldId="4571"/>
        </pc:sldMkLst>
      </pc:sldChg>
      <pc:sldChg chg="add">
        <pc:chgData name="Edward Bodmer" userId="f82d64a42721f930" providerId="LiveId" clId="{08926B8C-A6EC-41C3-BFE6-E624C32C2D34}" dt="2026-09-02T06:34:36.859" v="41"/>
        <pc:sldMkLst>
          <pc:docMk/>
          <pc:sldMk cId="2171001694" sldId="4572"/>
        </pc:sldMkLst>
      </pc:sldChg>
      <pc:sldChg chg="modSp add mod">
        <pc:chgData name="Edward Bodmer" userId="f82d64a42721f930" providerId="LiveId" clId="{08926B8C-A6EC-41C3-BFE6-E624C32C2D34}" dt="2026-09-02T06:34:37.344" v="50" actId="27636"/>
        <pc:sldMkLst>
          <pc:docMk/>
          <pc:sldMk cId="3445555803" sldId="4573"/>
        </pc:sldMkLst>
        <pc:spChg chg="mod">
          <ac:chgData name="Edward Bodmer" userId="f82d64a42721f930" providerId="LiveId" clId="{08926B8C-A6EC-41C3-BFE6-E624C32C2D34}" dt="2026-09-02T06:34:37.344" v="50" actId="27636"/>
          <ac:spMkLst>
            <pc:docMk/>
            <pc:sldMk cId="3445555803" sldId="4573"/>
            <ac:spMk id="3" creationId="{A624A8B1-05E1-4797-8A77-3EE1D59C641F}"/>
          </ac:spMkLst>
        </pc:spChg>
      </pc:sldChg>
      <pc:sldChg chg="modSp add mod">
        <pc:chgData name="Edward Bodmer" userId="f82d64a42721f930" providerId="LiveId" clId="{08926B8C-A6EC-41C3-BFE6-E624C32C2D34}" dt="2026-09-02T06:34:37.350" v="51" actId="27636"/>
        <pc:sldMkLst>
          <pc:docMk/>
          <pc:sldMk cId="82354269" sldId="4574"/>
        </pc:sldMkLst>
        <pc:spChg chg="mod">
          <ac:chgData name="Edward Bodmer" userId="f82d64a42721f930" providerId="LiveId" clId="{08926B8C-A6EC-41C3-BFE6-E624C32C2D34}" dt="2026-09-02T06:34:37.350" v="51" actId="27636"/>
          <ac:spMkLst>
            <pc:docMk/>
            <pc:sldMk cId="82354269" sldId="4574"/>
            <ac:spMk id="2" creationId="{ADC773E9-185E-AFE6-27F5-E543CFD0CAE7}"/>
          </ac:spMkLst>
        </pc:spChg>
      </pc:sldChg>
      <pc:sldChg chg="add">
        <pc:chgData name="Edward Bodmer" userId="f82d64a42721f930" providerId="LiveId" clId="{08926B8C-A6EC-41C3-BFE6-E624C32C2D34}" dt="2026-09-02T06:34:36.859" v="41"/>
        <pc:sldMkLst>
          <pc:docMk/>
          <pc:sldMk cId="1265519761" sldId="4575"/>
        </pc:sldMkLst>
      </pc:sldChg>
      <pc:sldChg chg="add">
        <pc:chgData name="Edward Bodmer" userId="f82d64a42721f930" providerId="LiveId" clId="{08926B8C-A6EC-41C3-BFE6-E624C32C2D34}" dt="2026-09-02T06:34:36.859" v="41"/>
        <pc:sldMkLst>
          <pc:docMk/>
          <pc:sldMk cId="3475352596" sldId="4576"/>
        </pc:sldMkLst>
      </pc:sldChg>
      <pc:sldChg chg="add">
        <pc:chgData name="Edward Bodmer" userId="f82d64a42721f930" providerId="LiveId" clId="{08926B8C-A6EC-41C3-BFE6-E624C32C2D34}" dt="2026-09-02T06:34:36.859" v="41"/>
        <pc:sldMkLst>
          <pc:docMk/>
          <pc:sldMk cId="1403241237" sldId="4577"/>
        </pc:sldMkLst>
      </pc:sldChg>
      <pc:sldChg chg="add">
        <pc:chgData name="Edward Bodmer" userId="f82d64a42721f930" providerId="LiveId" clId="{08926B8C-A6EC-41C3-BFE6-E624C32C2D34}" dt="2026-09-02T06:34:36.859" v="41"/>
        <pc:sldMkLst>
          <pc:docMk/>
          <pc:sldMk cId="302204035" sldId="4578"/>
        </pc:sldMkLst>
      </pc:sldChg>
      <pc:sldChg chg="modSp add mod">
        <pc:chgData name="Edward Bodmer" userId="f82d64a42721f930" providerId="LiveId" clId="{08926B8C-A6EC-41C3-BFE6-E624C32C2D34}" dt="2026-09-02T06:34:37.380" v="53" actId="27636"/>
        <pc:sldMkLst>
          <pc:docMk/>
          <pc:sldMk cId="2349500441" sldId="4579"/>
        </pc:sldMkLst>
        <pc:spChg chg="mod">
          <ac:chgData name="Edward Bodmer" userId="f82d64a42721f930" providerId="LiveId" clId="{08926B8C-A6EC-41C3-BFE6-E624C32C2D34}" dt="2026-09-02T06:34:37.380" v="53" actId="27636"/>
          <ac:spMkLst>
            <pc:docMk/>
            <pc:sldMk cId="2349500441" sldId="4579"/>
            <ac:spMk id="3" creationId="{BF84B2DD-11E4-27C3-105B-90FB76257E7C}"/>
          </ac:spMkLst>
        </pc:spChg>
      </pc:sldChg>
      <pc:sldChg chg="add">
        <pc:chgData name="Edward Bodmer" userId="f82d64a42721f930" providerId="LiveId" clId="{08926B8C-A6EC-41C3-BFE6-E624C32C2D34}" dt="2026-09-02T06:34:36.859" v="41"/>
        <pc:sldMkLst>
          <pc:docMk/>
          <pc:sldMk cId="3968519302" sldId="4580"/>
        </pc:sldMkLst>
      </pc:sldChg>
      <pc:sldChg chg="add">
        <pc:chgData name="Edward Bodmer" userId="f82d64a42721f930" providerId="LiveId" clId="{08926B8C-A6EC-41C3-BFE6-E624C32C2D34}" dt="2026-09-02T06:34:36.859" v="41"/>
        <pc:sldMkLst>
          <pc:docMk/>
          <pc:sldMk cId="2499894518" sldId="4581"/>
        </pc:sldMkLst>
      </pc:sldChg>
      <pc:sldChg chg="add">
        <pc:chgData name="Edward Bodmer" userId="f82d64a42721f930" providerId="LiveId" clId="{08926B8C-A6EC-41C3-BFE6-E624C32C2D34}" dt="2026-09-02T06:34:36.859" v="41"/>
        <pc:sldMkLst>
          <pc:docMk/>
          <pc:sldMk cId="4178972328" sldId="4582"/>
        </pc:sldMkLst>
      </pc:sldChg>
      <pc:sldChg chg="modSp add mod">
        <pc:chgData name="Edward Bodmer" userId="f82d64a42721f930" providerId="LiveId" clId="{08926B8C-A6EC-41C3-BFE6-E624C32C2D34}" dt="2026-09-02T06:34:37.395" v="55" actId="27636"/>
        <pc:sldMkLst>
          <pc:docMk/>
          <pc:sldMk cId="1357381754" sldId="4583"/>
        </pc:sldMkLst>
        <pc:spChg chg="mod">
          <ac:chgData name="Edward Bodmer" userId="f82d64a42721f930" providerId="LiveId" clId="{08926B8C-A6EC-41C3-BFE6-E624C32C2D34}" dt="2026-09-02T06:34:37.384" v="54" actId="27636"/>
          <ac:spMkLst>
            <pc:docMk/>
            <pc:sldMk cId="1357381754" sldId="4583"/>
            <ac:spMk id="2" creationId="{70117FAA-26C4-46BF-AC9C-95E48F8BDA79}"/>
          </ac:spMkLst>
        </pc:spChg>
        <pc:spChg chg="mod">
          <ac:chgData name="Edward Bodmer" userId="f82d64a42721f930" providerId="LiveId" clId="{08926B8C-A6EC-41C3-BFE6-E624C32C2D34}" dt="2026-09-02T06:34:37.395" v="55" actId="27636"/>
          <ac:spMkLst>
            <pc:docMk/>
            <pc:sldMk cId="1357381754" sldId="4583"/>
            <ac:spMk id="3" creationId="{E89B9A61-9D3E-445D-B90D-EDCA98BBBF63}"/>
          </ac:spMkLst>
        </pc:spChg>
      </pc:sldChg>
      <pc:sldChg chg="modSp add mod">
        <pc:chgData name="Edward Bodmer" userId="f82d64a42721f930" providerId="LiveId" clId="{08926B8C-A6EC-41C3-BFE6-E624C32C2D34}" dt="2026-09-02T06:34:37.404" v="57" actId="27636"/>
        <pc:sldMkLst>
          <pc:docMk/>
          <pc:sldMk cId="63102506" sldId="4584"/>
        </pc:sldMkLst>
        <pc:spChg chg="mod">
          <ac:chgData name="Edward Bodmer" userId="f82d64a42721f930" providerId="LiveId" clId="{08926B8C-A6EC-41C3-BFE6-E624C32C2D34}" dt="2026-09-02T06:34:37.404" v="57" actId="27636"/>
          <ac:spMkLst>
            <pc:docMk/>
            <pc:sldMk cId="63102506" sldId="4584"/>
            <ac:spMk id="2" creationId="{4EDFE19B-B390-36E7-E9F0-441893CB7F34}"/>
          </ac:spMkLst>
        </pc:spChg>
        <pc:spChg chg="mod">
          <ac:chgData name="Edward Bodmer" userId="f82d64a42721f930" providerId="LiveId" clId="{08926B8C-A6EC-41C3-BFE6-E624C32C2D34}" dt="2026-09-02T06:34:37.404" v="56" actId="27636"/>
          <ac:spMkLst>
            <pc:docMk/>
            <pc:sldMk cId="63102506" sldId="4584"/>
            <ac:spMk id="3" creationId="{5941B1B3-EF3C-546F-0BF2-A893CE3E74A2}"/>
          </ac:spMkLst>
        </pc:spChg>
      </pc:sldChg>
      <pc:sldChg chg="add">
        <pc:chgData name="Edward Bodmer" userId="f82d64a42721f930" providerId="LiveId" clId="{08926B8C-A6EC-41C3-BFE6-E624C32C2D34}" dt="2026-09-02T06:34:36.859" v="41"/>
        <pc:sldMkLst>
          <pc:docMk/>
          <pc:sldMk cId="3932158960" sldId="4585"/>
        </pc:sldMkLst>
      </pc:sldChg>
      <pc:sldChg chg="modSp add mod">
        <pc:chgData name="Edward Bodmer" userId="f82d64a42721f930" providerId="LiveId" clId="{08926B8C-A6EC-41C3-BFE6-E624C32C2D34}" dt="2026-09-02T06:34:37.420" v="59" actId="27636"/>
        <pc:sldMkLst>
          <pc:docMk/>
          <pc:sldMk cId="4038931100" sldId="4586"/>
        </pc:sldMkLst>
        <pc:spChg chg="mod">
          <ac:chgData name="Edward Bodmer" userId="f82d64a42721f930" providerId="LiveId" clId="{08926B8C-A6EC-41C3-BFE6-E624C32C2D34}" dt="2026-09-02T06:34:37.420" v="59" actId="27636"/>
          <ac:spMkLst>
            <pc:docMk/>
            <pc:sldMk cId="4038931100" sldId="4586"/>
            <ac:spMk id="4" creationId="{00000000-0000-0000-0000-000000000000}"/>
          </ac:spMkLst>
        </pc:spChg>
        <pc:spChg chg="mod">
          <ac:chgData name="Edward Bodmer" userId="f82d64a42721f930" providerId="LiveId" clId="{08926B8C-A6EC-41C3-BFE6-E624C32C2D34}" dt="2026-09-02T06:34:37.415" v="58" actId="27636"/>
          <ac:spMkLst>
            <pc:docMk/>
            <pc:sldMk cId="4038931100" sldId="4586"/>
            <ac:spMk id="5" creationId="{00000000-0000-0000-0000-000000000000}"/>
          </ac:spMkLst>
        </pc:spChg>
      </pc:sldChg>
      <pc:sldMasterChg chg="delSldLayout">
        <pc:chgData name="Edward Bodmer" userId="f82d64a42721f930" providerId="LiveId" clId="{08926B8C-A6EC-41C3-BFE6-E624C32C2D34}" dt="2026-09-02T06:34:42.943" v="60" actId="47"/>
        <pc:sldMasterMkLst>
          <pc:docMk/>
          <pc:sldMasterMk cId="1719574762" sldId="2147483660"/>
        </pc:sldMasterMkLst>
        <pc:sldLayoutChg chg="del">
          <pc:chgData name="Edward Bodmer" userId="f82d64a42721f930" providerId="LiveId" clId="{08926B8C-A6EC-41C3-BFE6-E624C32C2D34}" dt="2026-09-02T06:34:42.943" v="60" actId="47"/>
          <pc:sldLayoutMkLst>
            <pc:docMk/>
            <pc:sldMasterMk cId="1719574762" sldId="2147483660"/>
            <pc:sldLayoutMk cId="920498783" sldId="21474836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dirty="0"/>
          </a:p>
        </p:txBody>
      </p:sp>
      <p:sp>
        <p:nvSpPr>
          <p:cNvPr id="4" name="Footer Placeholder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dirty="0"/>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A4BD871-AC4C-4644-8D41-937EFAD34EDE}" type="slidenum">
              <a:rPr lang="en-GB" smtClean="0"/>
              <a:t>‹#›</a:t>
            </a:fld>
            <a:endParaRPr lang="en-GB" dirty="0"/>
          </a:p>
        </p:txBody>
      </p:sp>
    </p:spTree>
    <p:extLst>
      <p:ext uri="{BB962C8B-B14F-4D97-AF65-F5344CB8AC3E}">
        <p14:creationId xmlns:p14="http://schemas.microsoft.com/office/powerpoint/2010/main" val="699419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dirty="0"/>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33F28571-2F41-43C0-88A5-5009138D1E05}" type="datetimeFigureOut">
              <a:rPr lang="en-GB" smtClean="0"/>
              <a:t>05/09/2026</a:t>
            </a:fld>
            <a:endParaRPr lang="en-GB" dirty="0"/>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dirty="0"/>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dirty="0"/>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92A4A1E6-AFF2-4655-977E-81BC5B8B3CD5}" type="slidenum">
              <a:rPr lang="en-GB" smtClean="0"/>
              <a:t>‹#›</a:t>
            </a:fld>
            <a:endParaRPr lang="en-GB" dirty="0"/>
          </a:p>
        </p:txBody>
      </p:sp>
    </p:spTree>
    <p:extLst>
      <p:ext uri="{BB962C8B-B14F-4D97-AF65-F5344CB8AC3E}">
        <p14:creationId xmlns:p14="http://schemas.microsoft.com/office/powerpoint/2010/main" val="355637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A4A1E6-AFF2-4655-977E-81BC5B8B3CD5}" type="slidenum">
              <a:rPr lang="en-GB" smtClean="0"/>
              <a:t>18</a:t>
            </a:fld>
            <a:endParaRPr lang="en-GB" dirty="0"/>
          </a:p>
        </p:txBody>
      </p:sp>
    </p:spTree>
    <p:extLst>
      <p:ext uri="{BB962C8B-B14F-4D97-AF65-F5344CB8AC3E}">
        <p14:creationId xmlns:p14="http://schemas.microsoft.com/office/powerpoint/2010/main" val="1070264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9D6747-2706-48B0-9B3B-7BFC87D901CC}" type="slidenum">
              <a:rPr lang="en-US" smtClean="0"/>
              <a:pPr/>
              <a:t>364</a:t>
            </a:fld>
            <a:endParaRPr lang="en-US" dirty="0"/>
          </a:p>
        </p:txBody>
      </p:sp>
    </p:spTree>
    <p:extLst>
      <p:ext uri="{BB962C8B-B14F-4D97-AF65-F5344CB8AC3E}">
        <p14:creationId xmlns:p14="http://schemas.microsoft.com/office/powerpoint/2010/main" val="187776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D6747-2706-48B0-9B3B-7BFC87D901CC}" type="slidenum">
              <a:rPr lang="en-US" smtClean="0"/>
              <a:pPr/>
              <a:t>425</a:t>
            </a:fld>
            <a:endParaRPr lang="en-US"/>
          </a:p>
        </p:txBody>
      </p:sp>
    </p:spTree>
    <p:extLst>
      <p:ext uri="{BB962C8B-B14F-4D97-AF65-F5344CB8AC3E}">
        <p14:creationId xmlns:p14="http://schemas.microsoft.com/office/powerpoint/2010/main" val="150455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9D6747-2706-48B0-9B3B-7BFC87D901CC}" type="slidenum">
              <a:rPr lang="en-US" smtClean="0"/>
              <a:pPr/>
              <a:t>429</a:t>
            </a:fld>
            <a:endParaRPr lang="en-US"/>
          </a:p>
        </p:txBody>
      </p:sp>
    </p:spTree>
    <p:extLst>
      <p:ext uri="{BB962C8B-B14F-4D97-AF65-F5344CB8AC3E}">
        <p14:creationId xmlns:p14="http://schemas.microsoft.com/office/powerpoint/2010/main" val="824449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89CD-BBB2-8FD7-3AF8-32353F126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BE8A0-2FEE-E536-52EF-B56C305582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DDEB1F-CC8C-A70D-42FA-2EB4A00C6D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54F4F0-6025-1BA6-35AE-BA05F2C4AED8}"/>
              </a:ext>
            </a:extLst>
          </p:cNvPr>
          <p:cNvSpPr>
            <a:spLocks noGrp="1"/>
          </p:cNvSpPr>
          <p:nvPr>
            <p:ph type="sldNum" sz="quarter" idx="5"/>
          </p:nvPr>
        </p:nvSpPr>
        <p:spPr/>
        <p:txBody>
          <a:bodyPr/>
          <a:lstStyle/>
          <a:p>
            <a:fld id="{92A4A1E6-AFF2-4655-977E-81BC5B8B3CD5}" type="slidenum">
              <a:rPr lang="en-GB" smtClean="0"/>
              <a:t>54</a:t>
            </a:fld>
            <a:endParaRPr lang="en-GB" dirty="0"/>
          </a:p>
        </p:txBody>
      </p:sp>
    </p:spTree>
    <p:extLst>
      <p:ext uri="{BB962C8B-B14F-4D97-AF65-F5344CB8AC3E}">
        <p14:creationId xmlns:p14="http://schemas.microsoft.com/office/powerpoint/2010/main" val="4270502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8887-B039-ADA3-6B60-B6E1A01D5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7907D-5C4E-57A2-84BA-C072A0E861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D8ED9D-1014-0EC5-8A04-1C5C9E4CA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9A24DD-91FC-537C-434C-908F71E3CECD}"/>
              </a:ext>
            </a:extLst>
          </p:cNvPr>
          <p:cNvSpPr>
            <a:spLocks noGrp="1"/>
          </p:cNvSpPr>
          <p:nvPr>
            <p:ph type="sldNum" sz="quarter" idx="5"/>
          </p:nvPr>
        </p:nvSpPr>
        <p:spPr/>
        <p:txBody>
          <a:bodyPr/>
          <a:lstStyle/>
          <a:p>
            <a:fld id="{92A4A1E6-AFF2-4655-977E-81BC5B8B3CD5}" type="slidenum">
              <a:rPr lang="en-GB" smtClean="0"/>
              <a:t>55</a:t>
            </a:fld>
            <a:endParaRPr lang="en-GB" dirty="0"/>
          </a:p>
        </p:txBody>
      </p:sp>
    </p:spTree>
    <p:extLst>
      <p:ext uri="{BB962C8B-B14F-4D97-AF65-F5344CB8AC3E}">
        <p14:creationId xmlns:p14="http://schemas.microsoft.com/office/powerpoint/2010/main" val="170517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9425" y="1279525"/>
            <a:ext cx="6140450" cy="34544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A4A1E6-AFF2-4655-977E-81BC5B8B3CD5}" type="slidenum">
              <a:rPr lang="en-GB" smtClean="0"/>
              <a:t>84</a:t>
            </a:fld>
            <a:endParaRPr lang="en-GB" dirty="0"/>
          </a:p>
        </p:txBody>
      </p:sp>
    </p:spTree>
    <p:extLst>
      <p:ext uri="{BB962C8B-B14F-4D97-AF65-F5344CB8AC3E}">
        <p14:creationId xmlns:p14="http://schemas.microsoft.com/office/powerpoint/2010/main" val="894775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bwMode="auto">
          <a:xfrm>
            <a:off x="582613" y="796925"/>
            <a:ext cx="5694362" cy="3203575"/>
          </a:xfrm>
          <a:prstGeom prst="rect">
            <a:avLst/>
          </a:prstGeom>
          <a:noFill/>
          <a:ln w="12700">
            <a:solidFill>
              <a:schemeClr val="tx1"/>
            </a:solidFill>
            <a:miter lim="800000"/>
            <a:headEnd/>
            <a:tailEnd/>
          </a:ln>
        </p:spPr>
        <p:txBody>
          <a:bodyPr/>
          <a:lstStyle/>
          <a:p>
            <a:endParaRPr lang="en-US"/>
          </a:p>
        </p:txBody>
      </p:sp>
      <p:sp>
        <p:nvSpPr>
          <p:cNvPr id="244739" name="Rectangle 3"/>
          <p:cNvSpPr>
            <a:spLocks noGrp="1" noChangeArrowheads="1"/>
          </p:cNvSpPr>
          <p:nvPr>
            <p:ph type="body" idx="1"/>
          </p:nvPr>
        </p:nvSpPr>
        <p:spPr bwMode="auto">
          <a:xfrm>
            <a:off x="914400" y="4344988"/>
            <a:ext cx="5029200" cy="3851275"/>
          </a:xfrm>
          <a:prstGeom prst="rect">
            <a:avLst/>
          </a:prstGeom>
          <a:noFill/>
          <a:ln>
            <a:miter lim="800000"/>
            <a:headEnd/>
            <a:tailEnd/>
          </a:ln>
        </p:spPr>
        <p:txBody>
          <a:bodyPr lIns="90488" tIns="44450" rIns="90488" bIns="44450"/>
          <a:lstStyle/>
          <a:p>
            <a:endParaRPr lang="en-US" dirty="0"/>
          </a:p>
        </p:txBody>
      </p:sp>
    </p:spTree>
    <p:extLst>
      <p:ext uri="{BB962C8B-B14F-4D97-AF65-F5344CB8AC3E}">
        <p14:creationId xmlns:p14="http://schemas.microsoft.com/office/powerpoint/2010/main" val="3981397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txBody>
          <a:bodyPr/>
          <a:lstStyle/>
          <a:p>
            <a:endParaRPr lang="en-US"/>
          </a:p>
        </p:txBody>
      </p:sp>
      <p:sp>
        <p:nvSpPr>
          <p:cNvPr id="24576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dirty="0"/>
          </a:p>
        </p:txBody>
      </p:sp>
    </p:spTree>
    <p:extLst>
      <p:ext uri="{BB962C8B-B14F-4D97-AF65-F5344CB8AC3E}">
        <p14:creationId xmlns:p14="http://schemas.microsoft.com/office/powerpoint/2010/main" val="2609382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5"/>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lstStyle/>
          <a:p>
            <a:fld id="{033CE7E9-1099-4A7E-ABEB-BA55365A13A9}" type="slidenum">
              <a:rPr lang="en-AU"/>
              <a:pPr/>
              <a:t>116</a:t>
            </a:fld>
            <a:endParaRPr lang="en-AU" dirty="0"/>
          </a:p>
        </p:txBody>
      </p:sp>
      <p:sp>
        <p:nvSpPr>
          <p:cNvPr id="243715" name="Rectangle 2"/>
          <p:cNvSpPr>
            <a:spLocks noGrp="1" noRot="1" noChangeAspect="1" noChangeArrowheads="1" noTextEdit="1"/>
          </p:cNvSpPr>
          <p:nvPr>
            <p:ph type="sldImg"/>
          </p:nvPr>
        </p:nvSpPr>
        <p:spPr bwMode="auto">
          <a:xfrm>
            <a:off x="582613" y="796925"/>
            <a:ext cx="5692775" cy="3203575"/>
          </a:xfrm>
          <a:prstGeom prst="rect">
            <a:avLst/>
          </a:prstGeom>
          <a:noFill/>
          <a:ln>
            <a:miter lim="800000"/>
            <a:headEnd/>
            <a:tailEnd/>
          </a:ln>
        </p:spPr>
        <p:txBody>
          <a:bodyPr/>
          <a:lstStyle/>
          <a:p>
            <a:endParaRPr lang="en-US"/>
          </a:p>
        </p:txBody>
      </p:sp>
      <p:sp>
        <p:nvSpPr>
          <p:cNvPr id="243716"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dirty="0"/>
          </a:p>
        </p:txBody>
      </p:sp>
    </p:spTree>
    <p:extLst>
      <p:ext uri="{BB962C8B-B14F-4D97-AF65-F5344CB8AC3E}">
        <p14:creationId xmlns:p14="http://schemas.microsoft.com/office/powerpoint/2010/main" val="3400740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9D6747-2706-48B0-9B3B-7BFC87D901CC}" type="slidenum">
              <a:rPr lang="en-US" smtClean="0"/>
              <a:pPr/>
              <a:t>339</a:t>
            </a:fld>
            <a:endParaRPr lang="en-US" dirty="0"/>
          </a:p>
        </p:txBody>
      </p:sp>
    </p:spTree>
    <p:extLst>
      <p:ext uri="{BB962C8B-B14F-4D97-AF65-F5344CB8AC3E}">
        <p14:creationId xmlns:p14="http://schemas.microsoft.com/office/powerpoint/2010/main" val="3675593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9D6747-2706-48B0-9B3B-7BFC87D901CC}" type="slidenum">
              <a:rPr lang="en-US" smtClean="0"/>
              <a:pPr/>
              <a:t>360</a:t>
            </a:fld>
            <a:endParaRPr lang="en-US" dirty="0"/>
          </a:p>
        </p:txBody>
      </p:sp>
    </p:spTree>
    <p:extLst>
      <p:ext uri="{BB962C8B-B14F-4D97-AF65-F5344CB8AC3E}">
        <p14:creationId xmlns:p14="http://schemas.microsoft.com/office/powerpoint/2010/main" val="4149603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969575"/>
            <a:ext cx="10363200" cy="1767794"/>
          </a:xfrm>
        </p:spPr>
        <p:txBody>
          <a:bodyPr anchor="b">
            <a:normAutofit/>
          </a:bodyPr>
          <a:lstStyle>
            <a:lvl1pPr algn="l">
              <a:defRPr sz="4600">
                <a:solidFill>
                  <a:srgbClr val="043F63"/>
                </a:solidFill>
                <a:latin typeface="Rockwell" panose="02060603020205020403"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838200" y="3023119"/>
            <a:ext cx="10363200" cy="2169546"/>
          </a:xfrm>
        </p:spPr>
        <p:txBody>
          <a:bodyPr>
            <a:normAutofit/>
          </a:bodyPr>
          <a:lstStyle>
            <a:lvl1pPr marL="0" indent="0" algn="l">
              <a:buNone/>
              <a:defRPr sz="2800">
                <a:solidFill>
                  <a:srgbClr val="0D7BB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p:cNvSpPr/>
          <p:nvPr userDrawn="1"/>
        </p:nvSpPr>
        <p:spPr>
          <a:xfrm>
            <a:off x="11592564"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2436830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DAD40372-B768-4C73-9A09-0D684B2AEE29}"/>
              </a:ext>
            </a:extLst>
          </p:cNvPr>
          <p:cNvSpPr/>
          <p:nvPr userDrawn="1">
            <p:custDataLst>
              <p:tags r:id="rId2"/>
            </p:custDataLst>
          </p:nvPr>
        </p:nvSpPr>
        <p:spPr>
          <a:xfrm>
            <a:off x="3"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C5E640F-FD61-45C0-AA8F-687101D03AE5}"/>
              </a:ext>
            </a:extLst>
          </p:cNvPr>
          <p:cNvSpPr>
            <a:spLocks noGrp="1"/>
          </p:cNvSpPr>
          <p:nvPr>
            <p:ph type="title"/>
          </p:nvPr>
        </p:nvSpPr>
        <p:spPr>
          <a:xfrm>
            <a:off x="126561" y="480561"/>
            <a:ext cx="10141656" cy="654049"/>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670983AD-11FF-4C85-8B0D-D94B09A21C25}"/>
              </a:ext>
            </a:extLst>
          </p:cNvPr>
          <p:cNvSpPr>
            <a:spLocks noGrp="1"/>
          </p:cNvSpPr>
          <p:nvPr>
            <p:ph type="ftr" sz="quarter" idx="10"/>
          </p:nvPr>
        </p:nvSpPr>
        <p:spPr/>
        <p:txBody>
          <a:bodyPr/>
          <a:lstStyle/>
          <a:p>
            <a:pPr>
              <a:spcBef>
                <a:spcPct val="0"/>
              </a:spcBef>
              <a:buFont typeface="Arial" panose="020B0604020202020204" pitchFamily="34" charset="0"/>
              <a:buNone/>
            </a:pPr>
            <a:endParaRPr lang="en-US"/>
          </a:p>
        </p:txBody>
      </p:sp>
      <p:sp>
        <p:nvSpPr>
          <p:cNvPr id="6" name="Content Placeholder 5">
            <a:extLst>
              <a:ext uri="{FF2B5EF4-FFF2-40B4-BE49-F238E27FC236}">
                <a16:creationId xmlns:a16="http://schemas.microsoft.com/office/drawing/2014/main" id="{0AF09A1B-51EE-4454-899B-C39C55FD8B25}"/>
              </a:ext>
            </a:extLst>
          </p:cNvPr>
          <p:cNvSpPr>
            <a:spLocks noGrp="1"/>
          </p:cNvSpPr>
          <p:nvPr>
            <p:ph sz="quarter" idx="12"/>
          </p:nvPr>
        </p:nvSpPr>
        <p:spPr>
          <a:xfrm>
            <a:off x="2095500" y="1600200"/>
            <a:ext cx="8001000" cy="4660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E516752-01E3-CD79-09FE-A3A8A9D49518}"/>
              </a:ext>
            </a:extLst>
          </p:cNvPr>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
        <p:nvSpPr>
          <p:cNvPr id="8" name="Slide Number Placeholder 3">
            <a:extLst>
              <a:ext uri="{FF2B5EF4-FFF2-40B4-BE49-F238E27FC236}">
                <a16:creationId xmlns:a16="http://schemas.microsoft.com/office/drawing/2014/main" id="{9D18F91C-DAB5-500E-BCFE-6C5337ACC707}"/>
              </a:ext>
            </a:extLst>
          </p:cNvPr>
          <p:cNvSpPr>
            <a:spLocks noGrp="1"/>
          </p:cNvSpPr>
          <p:nvPr>
            <p:ph type="sldNum" sz="quarter" idx="11"/>
          </p:nvPr>
        </p:nvSpPr>
        <p:spPr>
          <a:xfrm>
            <a:off x="11495315" y="6457951"/>
            <a:ext cx="696685" cy="400050"/>
          </a:xfrm>
        </p:spPr>
        <p:txBody>
          <a:bodyPr/>
          <a:lstStyle/>
          <a:p>
            <a:fld id="{1D963C44-05F1-400C-9AA3-0B5012F5D92A}" type="slidenum">
              <a:rPr lang="en-US" smtClean="0"/>
              <a:pPr/>
              <a:t>‹#›</a:t>
            </a:fld>
            <a:endParaRPr lang="en-US"/>
          </a:p>
        </p:txBody>
      </p:sp>
    </p:spTree>
    <p:custDataLst>
      <p:tags r:id="rId1"/>
    </p:custDataLst>
    <p:extLst>
      <p:ext uri="{BB962C8B-B14F-4D97-AF65-F5344CB8AC3E}">
        <p14:creationId xmlns:p14="http://schemas.microsoft.com/office/powerpoint/2010/main" val="4096733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NaturEner 1 Column">
    <p:spTree>
      <p:nvGrpSpPr>
        <p:cNvPr id="1" name=""/>
        <p:cNvGrpSpPr/>
        <p:nvPr/>
      </p:nvGrpSpPr>
      <p:grpSpPr>
        <a:xfrm>
          <a:off x="0" y="0"/>
          <a:ext cx="0" cy="0"/>
          <a:chOff x="0" y="0"/>
          <a:chExt cx="0" cy="0"/>
        </a:xfrm>
      </p:grpSpPr>
      <p:sp>
        <p:nvSpPr>
          <p:cNvPr id="7" name="Rectangle 6"/>
          <p:cNvSpPr/>
          <p:nvPr userDrawn="1"/>
        </p:nvSpPr>
        <p:spPr>
          <a:xfrm>
            <a:off x="0" y="0"/>
            <a:ext cx="9685232" cy="41874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9673169" y="6439256"/>
            <a:ext cx="2518833" cy="41874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a:spLocks noGrp="1"/>
          </p:cNvSpPr>
          <p:nvPr>
            <p:ph type="ctrTitle" hasCustomPrompt="1"/>
          </p:nvPr>
        </p:nvSpPr>
        <p:spPr>
          <a:xfrm>
            <a:off x="323478" y="770145"/>
            <a:ext cx="11532679" cy="488877"/>
          </a:xfrm>
          <a:noFill/>
        </p:spPr>
        <p:txBody>
          <a:bodyPr>
            <a:noAutofit/>
          </a:bodyPr>
          <a:lstStyle>
            <a:lvl1pPr algn="l">
              <a:defRPr sz="3600" b="1" baseline="0">
                <a:solidFill>
                  <a:srgbClr val="002060"/>
                </a:solidFill>
                <a:latin typeface="Calibri" pitchFamily="34" charset="0"/>
              </a:defRPr>
            </a:lvl1pPr>
          </a:lstStyle>
          <a:p>
            <a:r>
              <a:rPr lang="en-US" dirty="0"/>
              <a:t>Title</a:t>
            </a:r>
          </a:p>
        </p:txBody>
      </p:sp>
      <p:sp>
        <p:nvSpPr>
          <p:cNvPr id="13" name="Text Placeholder 12"/>
          <p:cNvSpPr>
            <a:spLocks noGrp="1"/>
          </p:cNvSpPr>
          <p:nvPr>
            <p:ph type="body" sz="quarter" idx="13"/>
          </p:nvPr>
        </p:nvSpPr>
        <p:spPr>
          <a:xfrm>
            <a:off x="323478" y="1600200"/>
            <a:ext cx="11526689" cy="4916621"/>
          </a:xfrm>
        </p:spPr>
        <p:txBody>
          <a:bodyPr/>
          <a:lstStyle>
            <a:lvl1pPr>
              <a:buFont typeface="Wingdings" pitchFamily="2" charset="2"/>
              <a:buChar char="§"/>
              <a:defRPr sz="2400" b="0" i="0" baseline="0">
                <a:solidFill>
                  <a:schemeClr val="tx1"/>
                </a:solidFill>
                <a:latin typeface="Calibri" pitchFamily="34" charset="0"/>
              </a:defRPr>
            </a:lvl1pPr>
            <a:lvl2pPr>
              <a:buFont typeface="Wingdings" pitchFamily="2" charset="2"/>
              <a:buChar char="ú"/>
              <a:defRPr sz="2400" b="0" i="0" baseline="0">
                <a:solidFill>
                  <a:srgbClr val="898989"/>
                </a:solidFill>
                <a:latin typeface="Calibri" pitchFamily="34" charset="0"/>
              </a:defRPr>
            </a:lvl2pPr>
            <a:lvl3pPr>
              <a:buFont typeface="Wingdings 2" pitchFamily="18" charset="2"/>
              <a:buChar char=""/>
              <a:defRPr sz="1800" b="0" i="0" baseline="0">
                <a:solidFill>
                  <a:srgbClr val="898989"/>
                </a:solidFill>
                <a:latin typeface="Calibri" pitchFamily="34" charset="0"/>
              </a:defRPr>
            </a:lvl3pPr>
            <a:lvl4pPr>
              <a:buFont typeface="Courier New" pitchFamily="49" charset="0"/>
              <a:buChar char="o"/>
              <a:defRPr sz="1600" b="0" i="0" baseline="0">
                <a:solidFill>
                  <a:srgbClr val="898989"/>
                </a:solidFill>
                <a:latin typeface="Calibri"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67252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Header Only">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1C35E6F0-70C5-4483-B9A7-D6ABB9CDD502}"/>
              </a:ext>
            </a:extLst>
          </p:cNvPr>
          <p:cNvSpPr/>
          <p:nvPr userDrawn="1">
            <p:custDataLst>
              <p:tags r:id="rId2"/>
            </p:custDataLst>
          </p:nvPr>
        </p:nvSpPr>
        <p:spPr>
          <a:xfrm>
            <a:off x="3"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231984CE-0D62-4893-A7CE-97740F60D79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9D6D8FA-003A-47CC-A6D7-5F3CE8CD3993}"/>
              </a:ext>
            </a:extLst>
          </p:cNvPr>
          <p:cNvSpPr>
            <a:spLocks noGrp="1"/>
          </p:cNvSpPr>
          <p:nvPr>
            <p:ph type="ftr" sz="quarter" idx="10"/>
          </p:nvPr>
        </p:nvSpPr>
        <p:spPr/>
        <p:txBody>
          <a:bodyPr/>
          <a:lstStyle/>
          <a:p>
            <a:pPr>
              <a:spcBef>
                <a:spcPct val="0"/>
              </a:spcBef>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4BFB745B-2ABA-460D-BC1E-5C4491A8D4E5}"/>
              </a:ext>
            </a:extLst>
          </p:cNvPr>
          <p:cNvSpPr>
            <a:spLocks noGrp="1"/>
          </p:cNvSpPr>
          <p:nvPr>
            <p:ph type="sldNum" sz="quarter" idx="11"/>
          </p:nvPr>
        </p:nvSpPr>
        <p:spPr/>
        <p:txBody>
          <a:bodyPr/>
          <a:lstStyle/>
          <a:p>
            <a:fld id="{1D963C44-05F1-400C-9AA3-0B5012F5D92A}" type="slidenum">
              <a:rPr lang="en-US" smtClean="0"/>
              <a:pPr/>
              <a:t>‹#›</a:t>
            </a:fld>
            <a:endParaRPr lang="en-US"/>
          </a:p>
        </p:txBody>
      </p:sp>
      <p:sp>
        <p:nvSpPr>
          <p:cNvPr id="6" name="Rectangle 5">
            <a:extLst>
              <a:ext uri="{FF2B5EF4-FFF2-40B4-BE49-F238E27FC236}">
                <a16:creationId xmlns:a16="http://schemas.microsoft.com/office/drawing/2014/main" id="{4F69CB31-A0C8-4A06-F995-99B81BD2DEF4}"/>
              </a:ext>
            </a:extLst>
          </p:cNvPr>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custDataLst>
      <p:tags r:id="rId1"/>
    </p:custDataLst>
    <p:extLst>
      <p:ext uri="{BB962C8B-B14F-4D97-AF65-F5344CB8AC3E}">
        <p14:creationId xmlns:p14="http://schemas.microsoft.com/office/powerpoint/2010/main" val="3473581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3835" y="1707280"/>
            <a:ext cx="10363200" cy="1767794"/>
          </a:xfrm>
        </p:spPr>
        <p:txBody>
          <a:bodyPr anchor="b">
            <a:normAutofit/>
          </a:bodyPr>
          <a:lstStyle>
            <a:lvl1pPr algn="l">
              <a:defRPr sz="3450" b="1">
                <a:solidFill>
                  <a:srgbClr val="043F63"/>
                </a:solidFill>
                <a:latin typeface="Rockwell" panose="02060603020205020403" pitchFamily="18" charset="0"/>
              </a:defRPr>
            </a:lvl1pPr>
          </a:lstStyle>
          <a:p>
            <a:r>
              <a:rPr lang="en-US" dirty="0"/>
              <a:t>Click to edit Master title style</a:t>
            </a:r>
          </a:p>
        </p:txBody>
      </p:sp>
      <p:sp>
        <p:nvSpPr>
          <p:cNvPr id="8" name="Rectangle 7"/>
          <p:cNvSpPr/>
          <p:nvPr userDrawn="1"/>
        </p:nvSpPr>
        <p:spPr>
          <a:xfrm>
            <a:off x="11592565" y="6604909"/>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2909615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3835" y="1707280"/>
            <a:ext cx="10363200" cy="1767794"/>
          </a:xfrm>
        </p:spPr>
        <p:txBody>
          <a:bodyPr anchor="b">
            <a:normAutofit/>
          </a:bodyPr>
          <a:lstStyle>
            <a:lvl1pPr algn="l">
              <a:defRPr sz="3450" b="1">
                <a:solidFill>
                  <a:srgbClr val="043F63"/>
                </a:solidFill>
                <a:latin typeface="Rockwell" panose="02060603020205020403" pitchFamily="18" charset="0"/>
              </a:defRPr>
            </a:lvl1pPr>
          </a:lstStyle>
          <a:p>
            <a:r>
              <a:rPr lang="en-US" dirty="0"/>
              <a:t>Click to edit Master title style</a:t>
            </a:r>
          </a:p>
        </p:txBody>
      </p:sp>
      <p:sp>
        <p:nvSpPr>
          <p:cNvPr id="8" name="Rectangle 7"/>
          <p:cNvSpPr/>
          <p:nvPr userDrawn="1"/>
        </p:nvSpPr>
        <p:spPr>
          <a:xfrm>
            <a:off x="11592565" y="6604909"/>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2025</a:t>
            </a:r>
            <a:endParaRPr lang="en-GB" sz="525" dirty="0">
              <a:solidFill>
                <a:schemeClr val="tx1"/>
              </a:solidFill>
            </a:endParaRPr>
          </a:p>
        </p:txBody>
      </p:sp>
    </p:spTree>
    <p:extLst>
      <p:ext uri="{BB962C8B-B14F-4D97-AF65-F5344CB8AC3E}">
        <p14:creationId xmlns:p14="http://schemas.microsoft.com/office/powerpoint/2010/main" val="1688464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9F657-77C7-42B3-B914-85EEC4582CC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F5B5865-828A-4971-9485-787895614002}"/>
              </a:ext>
            </a:extLst>
          </p:cNvPr>
          <p:cNvSpPr>
            <a:spLocks noGrp="1"/>
          </p:cNvSpPr>
          <p:nvPr>
            <p:ph type="ftr" sz="quarter" idx="10"/>
          </p:nvPr>
        </p:nvSpPr>
        <p:spPr/>
        <p:txBody>
          <a:bodyPr/>
          <a:lstStyle/>
          <a:p>
            <a:pPr>
              <a:spcBef>
                <a:spcPct val="0"/>
              </a:spcBef>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19EFD11-9DD8-4115-B18B-73567E579587}"/>
              </a:ext>
            </a:extLst>
          </p:cNvPr>
          <p:cNvSpPr>
            <a:spLocks noGrp="1"/>
          </p:cNvSpPr>
          <p:nvPr>
            <p:ph type="sldNum" sz="quarter" idx="11"/>
          </p:nvPr>
        </p:nvSpPr>
        <p:spPr/>
        <p:txBody>
          <a:bodyPr/>
          <a:lstStyle/>
          <a:p>
            <a:fld id="{1D963C44-05F1-400C-9AA3-0B5012F5D92A}" type="slidenum">
              <a:rPr lang="en-US" smtClean="0"/>
              <a:pPr/>
              <a:t>‹#›</a:t>
            </a:fld>
            <a:endParaRPr lang="en-US" dirty="0"/>
          </a:p>
        </p:txBody>
      </p:sp>
      <p:sp>
        <p:nvSpPr>
          <p:cNvPr id="6" name="Content Placeholder 5">
            <a:extLst>
              <a:ext uri="{FF2B5EF4-FFF2-40B4-BE49-F238E27FC236}">
                <a16:creationId xmlns:a16="http://schemas.microsoft.com/office/drawing/2014/main" id="{E7B844F4-E80C-467E-9D11-B925B39F0F7B}"/>
              </a:ext>
            </a:extLst>
          </p:cNvPr>
          <p:cNvSpPr>
            <a:spLocks noGrp="1"/>
          </p:cNvSpPr>
          <p:nvPr>
            <p:ph sz="quarter" idx="12"/>
          </p:nvPr>
        </p:nvSpPr>
        <p:spPr>
          <a:xfrm>
            <a:off x="2095500" y="1600200"/>
            <a:ext cx="3925888" cy="4660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710D2CC8-5951-45EA-B1C5-385AAAA02C11}"/>
              </a:ext>
            </a:extLst>
          </p:cNvPr>
          <p:cNvSpPr>
            <a:spLocks noGrp="1"/>
          </p:cNvSpPr>
          <p:nvPr>
            <p:ph sz="quarter" idx="13"/>
          </p:nvPr>
        </p:nvSpPr>
        <p:spPr>
          <a:xfrm>
            <a:off x="6170612" y="1600200"/>
            <a:ext cx="3925888" cy="464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23930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B241CD2-1E45-42A3-B213-66A034DF9A3B}" type="slidenum">
              <a:rPr lang="en-GB" smtClean="0"/>
              <a:t>‹#›</a:t>
            </a:fld>
            <a:endParaRPr lang="en-GB" dirty="0"/>
          </a:p>
        </p:txBody>
      </p:sp>
      <p:sp>
        <p:nvSpPr>
          <p:cNvPr id="5" name="Rectangle 4"/>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3348068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787177"/>
            <a:ext cx="10515600" cy="1572303"/>
          </a:xfrm>
        </p:spPr>
        <p:txBody>
          <a:bodyPr anchor="b">
            <a:normAutofit/>
          </a:bodyPr>
          <a:lstStyle>
            <a:lvl1pPr algn="l">
              <a:defRPr sz="4600"/>
            </a:lvl1pPr>
          </a:lstStyle>
          <a:p>
            <a:r>
              <a:rPr lang="en-US"/>
              <a:t>Click to edit Master title style</a:t>
            </a:r>
            <a:endParaRPr lang="en-US" dirty="0"/>
          </a:p>
        </p:txBody>
      </p:sp>
      <p:sp>
        <p:nvSpPr>
          <p:cNvPr id="3" name="Text Placeholder 2"/>
          <p:cNvSpPr>
            <a:spLocks noGrp="1"/>
          </p:cNvSpPr>
          <p:nvPr>
            <p:ph type="body" idx="1"/>
          </p:nvPr>
        </p:nvSpPr>
        <p:spPr>
          <a:xfrm>
            <a:off x="831851" y="2669721"/>
            <a:ext cx="10515600" cy="2808515"/>
          </a:xfrm>
        </p:spPr>
        <p:txBody>
          <a:bodyPr/>
          <a:lstStyle>
            <a:lvl1pPr marL="0" indent="0" algn="l">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EB241CD2-1E45-42A3-B213-66A034DF9A3B}" type="slidenum">
              <a:rPr lang="en-GB" smtClean="0"/>
              <a:t>‹#›</a:t>
            </a:fld>
            <a:endParaRPr lang="en-GB" dirty="0"/>
          </a:p>
        </p:txBody>
      </p:sp>
      <p:sp>
        <p:nvSpPr>
          <p:cNvPr id="7" name="Rectangle 6"/>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1106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17500" y="1285875"/>
            <a:ext cx="5537200" cy="4665890"/>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57900" y="1285875"/>
            <a:ext cx="5537200" cy="4665890"/>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EB241CD2-1E45-42A3-B213-66A034DF9A3B}" type="slidenum">
              <a:rPr lang="en-GB" smtClean="0"/>
              <a:t>‹#›</a:t>
            </a:fld>
            <a:endParaRPr lang="en-GB" dirty="0"/>
          </a:p>
        </p:txBody>
      </p:sp>
      <p:sp>
        <p:nvSpPr>
          <p:cNvPr id="8" name="Rectangle 7"/>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2371713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EB241CD2-1E45-42A3-B213-66A034DF9A3B}" type="slidenum">
              <a:rPr lang="en-GB" smtClean="0"/>
              <a:t>‹#›</a:t>
            </a:fld>
            <a:endParaRPr lang="en-GB" dirty="0"/>
          </a:p>
        </p:txBody>
      </p:sp>
      <p:sp>
        <p:nvSpPr>
          <p:cNvPr id="6" name="Rectangle 5"/>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232178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241CD2-1E45-42A3-B213-66A034DF9A3B}" type="slidenum">
              <a:rPr lang="en-GB" smtClean="0"/>
              <a:t>‹#›</a:t>
            </a:fld>
            <a:endParaRPr lang="en-GB" dirty="0"/>
          </a:p>
        </p:txBody>
      </p:sp>
      <p:sp>
        <p:nvSpPr>
          <p:cNvPr id="5" name="Rectangle 4"/>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Tree>
    <p:extLst>
      <p:ext uri="{BB962C8B-B14F-4D97-AF65-F5344CB8AC3E}">
        <p14:creationId xmlns:p14="http://schemas.microsoft.com/office/powerpoint/2010/main" val="130204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3835" y="1707280"/>
            <a:ext cx="10363200" cy="1767794"/>
          </a:xfrm>
        </p:spPr>
        <p:txBody>
          <a:bodyPr anchor="b">
            <a:normAutofit/>
          </a:bodyPr>
          <a:lstStyle>
            <a:lvl1pPr algn="l">
              <a:defRPr sz="3450" b="1">
                <a:solidFill>
                  <a:srgbClr val="043F63"/>
                </a:solidFill>
                <a:latin typeface="Rockwell" panose="02060603020205020403" pitchFamily="18" charset="0"/>
              </a:defRPr>
            </a:lvl1pPr>
          </a:lstStyle>
          <a:p>
            <a:r>
              <a:rPr lang="en-US"/>
              <a:t>Click to edit Master title style</a:t>
            </a:r>
          </a:p>
        </p:txBody>
      </p:sp>
      <p:sp>
        <p:nvSpPr>
          <p:cNvPr id="8" name="Rectangle 7"/>
          <p:cNvSpPr/>
          <p:nvPr userDrawn="1"/>
        </p:nvSpPr>
        <p:spPr>
          <a:xfrm>
            <a:off x="11592565" y="6604909"/>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525" dirty="0">
                <a:solidFill>
                  <a:schemeClr val="bg1"/>
                </a:solidFill>
              </a:rPr>
              <a:t>© 2026</a:t>
            </a:r>
            <a:endParaRPr lang="en-GB" sz="525" dirty="0">
              <a:solidFill>
                <a:schemeClr val="tx1"/>
              </a:solidFill>
            </a:endParaRPr>
          </a:p>
        </p:txBody>
      </p:sp>
    </p:spTree>
    <p:extLst>
      <p:ext uri="{BB962C8B-B14F-4D97-AF65-F5344CB8AC3E}">
        <p14:creationId xmlns:p14="http://schemas.microsoft.com/office/powerpoint/2010/main" val="2835256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7600" y="381000"/>
            <a:ext cx="9448800" cy="762000"/>
          </a:xfrm>
        </p:spPr>
        <p:txBody>
          <a:bodyPr/>
          <a:lstStyle/>
          <a:p>
            <a:r>
              <a:rPr lang="en-US"/>
              <a:t>Click to edit Master title style</a:t>
            </a:r>
          </a:p>
        </p:txBody>
      </p:sp>
      <p:sp>
        <p:nvSpPr>
          <p:cNvPr id="3" name="Text Placeholder 2"/>
          <p:cNvSpPr>
            <a:spLocks noGrp="1"/>
          </p:cNvSpPr>
          <p:nvPr>
            <p:ph type="body" sz="half" idx="1"/>
          </p:nvPr>
        </p:nvSpPr>
        <p:spPr>
          <a:xfrm>
            <a:off x="1016000" y="1295400"/>
            <a:ext cx="50292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95400"/>
            <a:ext cx="50292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8F7A187-06DC-B849-0A0B-147BE1D6780A}"/>
              </a:ext>
            </a:extLst>
          </p:cNvPr>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
        <p:nvSpPr>
          <p:cNvPr id="6" name="Slide Number Placeholder 3">
            <a:extLst>
              <a:ext uri="{FF2B5EF4-FFF2-40B4-BE49-F238E27FC236}">
                <a16:creationId xmlns:a16="http://schemas.microsoft.com/office/drawing/2014/main" id="{41B041BC-49C8-0588-ACF0-F3A882F668D2}"/>
              </a:ext>
            </a:extLst>
          </p:cNvPr>
          <p:cNvSpPr>
            <a:spLocks noGrp="1"/>
          </p:cNvSpPr>
          <p:nvPr>
            <p:ph type="sldNum" sz="quarter" idx="11"/>
          </p:nvPr>
        </p:nvSpPr>
        <p:spPr>
          <a:xfrm>
            <a:off x="11495315" y="6457951"/>
            <a:ext cx="696685" cy="400050"/>
          </a:xfrm>
        </p:spPr>
        <p:txBody>
          <a:bodyPr/>
          <a:lstStyle/>
          <a:p>
            <a:fld id="{1D963C44-05F1-400C-9AA3-0B5012F5D92A}" type="slidenum">
              <a:rPr lang="en-US" smtClean="0"/>
              <a:pPr/>
              <a:t>‹#›</a:t>
            </a:fld>
            <a:endParaRPr lang="en-US"/>
          </a:p>
        </p:txBody>
      </p:sp>
    </p:spTree>
    <p:extLst>
      <p:ext uri="{BB962C8B-B14F-4D97-AF65-F5344CB8AC3E}">
        <p14:creationId xmlns:p14="http://schemas.microsoft.com/office/powerpoint/2010/main" val="1206374836"/>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17600" y="381000"/>
            <a:ext cx="9448800" cy="762000"/>
          </a:xfrm>
        </p:spPr>
        <p:txBody>
          <a:bodyPr/>
          <a:lstStyle/>
          <a:p>
            <a:r>
              <a:rPr lang="en-US"/>
              <a:t>Click to edit Master title style</a:t>
            </a:r>
          </a:p>
        </p:txBody>
      </p:sp>
      <p:sp>
        <p:nvSpPr>
          <p:cNvPr id="3" name="Text Placeholder 2"/>
          <p:cNvSpPr>
            <a:spLocks noGrp="1"/>
          </p:cNvSpPr>
          <p:nvPr>
            <p:ph type="body" sz="half" idx="1"/>
          </p:nvPr>
        </p:nvSpPr>
        <p:spPr>
          <a:xfrm>
            <a:off x="1016000" y="1295400"/>
            <a:ext cx="50292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295400"/>
            <a:ext cx="5029200" cy="2476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3924300"/>
            <a:ext cx="5029200" cy="2476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2DDAD15-4E29-0FBC-1C85-8D796AA64D71}"/>
              </a:ext>
            </a:extLst>
          </p:cNvPr>
          <p:cNvSpPr/>
          <p:nvPr userDrawn="1"/>
        </p:nvSpPr>
        <p:spPr>
          <a:xfrm>
            <a:off x="11049312" y="6604907"/>
            <a:ext cx="466531"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700" dirty="0">
                <a:solidFill>
                  <a:schemeClr val="bg1"/>
                </a:solidFill>
              </a:rPr>
              <a:t>© 2026</a:t>
            </a:r>
            <a:endParaRPr lang="en-GB" sz="700" dirty="0">
              <a:solidFill>
                <a:schemeClr val="tx1"/>
              </a:solidFill>
            </a:endParaRPr>
          </a:p>
        </p:txBody>
      </p:sp>
      <p:sp>
        <p:nvSpPr>
          <p:cNvPr id="7" name="Slide Number Placeholder 3">
            <a:extLst>
              <a:ext uri="{FF2B5EF4-FFF2-40B4-BE49-F238E27FC236}">
                <a16:creationId xmlns:a16="http://schemas.microsoft.com/office/drawing/2014/main" id="{D959BE57-5422-C744-2FD4-880B30CC34F7}"/>
              </a:ext>
            </a:extLst>
          </p:cNvPr>
          <p:cNvSpPr>
            <a:spLocks noGrp="1"/>
          </p:cNvSpPr>
          <p:nvPr>
            <p:ph type="sldNum" sz="quarter" idx="11"/>
          </p:nvPr>
        </p:nvSpPr>
        <p:spPr>
          <a:xfrm>
            <a:off x="11495315" y="6457951"/>
            <a:ext cx="696685" cy="400050"/>
          </a:xfrm>
        </p:spPr>
        <p:txBody>
          <a:bodyPr/>
          <a:lstStyle/>
          <a:p>
            <a:fld id="{1D963C44-05F1-400C-9AA3-0B5012F5D92A}" type="slidenum">
              <a:rPr lang="en-US" smtClean="0"/>
              <a:pPr/>
              <a:t>‹#›</a:t>
            </a:fld>
            <a:endParaRPr lang="en-US"/>
          </a:p>
        </p:txBody>
      </p:sp>
    </p:spTree>
    <p:extLst>
      <p:ext uri="{BB962C8B-B14F-4D97-AF65-F5344CB8AC3E}">
        <p14:creationId xmlns:p14="http://schemas.microsoft.com/office/powerpoint/2010/main" val="273902334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6700" y="203202"/>
            <a:ext cx="10141656" cy="65404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6400" y="1209675"/>
            <a:ext cx="11088915" cy="46931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495315" y="6457951"/>
            <a:ext cx="696685" cy="400050"/>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EB241CD2-1E45-42A3-B213-66A034DF9A3B}" type="slidenum">
              <a:rPr lang="en-GB" smtClean="0"/>
              <a:pPr/>
              <a:t>‹#›</a:t>
            </a:fld>
            <a:endParaRPr lang="en-GB" dirty="0"/>
          </a:p>
        </p:txBody>
      </p:sp>
    </p:spTree>
    <p:extLst>
      <p:ext uri="{BB962C8B-B14F-4D97-AF65-F5344CB8AC3E}">
        <p14:creationId xmlns:p14="http://schemas.microsoft.com/office/powerpoint/2010/main" val="1719574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74" r:id="rId8"/>
    <p:sldLayoutId id="2147483675" r:id="rId9"/>
    <p:sldLayoutId id="2147483676" r:id="rId10"/>
    <p:sldLayoutId id="2147483678" r:id="rId11"/>
    <p:sldLayoutId id="2147483682" r:id="rId12"/>
    <p:sldLayoutId id="2147483684" r:id="rId13"/>
    <p:sldLayoutId id="2147483685" r:id="rId14"/>
    <p:sldLayoutId id="2147483686" r:id="rId15"/>
  </p:sldLayoutIdLst>
  <p:hf hdr="0" ftr="0" dt="0"/>
  <p:txStyles>
    <p:titleStyle>
      <a:lvl1pPr algn="l" defTabSz="914400" rtl="0" eaLnBrk="1" latinLnBrk="0" hangingPunct="1">
        <a:lnSpc>
          <a:spcPct val="90000"/>
        </a:lnSpc>
        <a:spcBef>
          <a:spcPct val="0"/>
        </a:spcBef>
        <a:buNone/>
        <a:defRPr sz="3000" b="0" kern="1200">
          <a:solidFill>
            <a:srgbClr val="0D7BB6"/>
          </a:solidFill>
          <a:latin typeface="Arial" panose="020B0604020202020204" pitchFamily="34" charset="0"/>
          <a:ea typeface="+mj-ea"/>
          <a:cs typeface="Arial" panose="020B0604020202020204" pitchFamily="34" charset="0"/>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7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5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2.xml"/><Relationship Id="rId4" Type="http://schemas.openxmlformats.org/officeDocument/2006/relationships/image" Target="../media/image89.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emf"/><Relationship Id="rId1" Type="http://schemas.openxmlformats.org/officeDocument/2006/relationships/slideLayout" Target="../slideLayouts/slideLayout9.xml"/><Relationship Id="rId4" Type="http://schemas.openxmlformats.org/officeDocument/2006/relationships/image" Target="../media/image94.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184.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0.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2.xml"/><Relationship Id="rId4" Type="http://schemas.openxmlformats.org/officeDocument/2006/relationships/image" Target="../media/image178.pn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8.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261.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png"/><Relationship Id="rId1" Type="http://schemas.openxmlformats.org/officeDocument/2006/relationships/slideLayout" Target="../slideLayouts/slideLayout2.xml"/><Relationship Id="rId5" Type="http://schemas.openxmlformats.org/officeDocument/2006/relationships/image" Target="../media/image200.png"/><Relationship Id="rId4" Type="http://schemas.openxmlformats.org/officeDocument/2006/relationships/image" Target="../media/image199.png"/></Relationships>
</file>

<file path=ppt/slides/_rels/slide262.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4.xml"/></Relationships>
</file>

<file path=ppt/slides/_rels/slide272.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8.xml"/></Relationships>
</file>

<file path=ppt/slides/_rels/slide27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xml"/></Relationships>
</file>

<file path=ppt/slides/_rels/slide274.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4.xml"/></Relationships>
</file>

<file path=ppt/slides/_rels/slide285.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4.xml"/></Relationships>
</file>

<file path=ppt/slides/_rels/slide286.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21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4.xml"/></Relationships>
</file>

<file path=ppt/slides/_rels/slide291.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8.xml"/><Relationship Id="rId4" Type="http://schemas.openxmlformats.org/officeDocument/2006/relationships/image" Target="../media/image223.png"/></Relationships>
</file>

<file path=ppt/slides/_rels/slide293.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4.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6.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4.xml"/></Relationships>
</file>

<file path=ppt/slides/_rels/slide301.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3" Type="http://schemas.openxmlformats.org/officeDocument/2006/relationships/image" Target="../media/image239.emf"/><Relationship Id="rId2" Type="http://schemas.openxmlformats.org/officeDocument/2006/relationships/image" Target="../media/image238.emf"/><Relationship Id="rId1" Type="http://schemas.openxmlformats.org/officeDocument/2006/relationships/slideLayout" Target="../slideLayouts/slideLayout9.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7.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0.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 Id="rId4" Type="http://schemas.openxmlformats.org/officeDocument/2006/relationships/image" Target="../media/image245.png"/></Relationships>
</file>

<file path=ppt/slides/_rels/slide341.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4.xml"/></Relationships>
</file>

<file path=ppt/slides/_rels/slide342.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15.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1.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15.xml"/></Relationships>
</file>

<file path=ppt/slides/_rels/slide352.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10.xml"/></Relationships>
</file>

<file path=ppt/slides/_rels/slide353.xml.rels><?xml version="1.0" encoding="UTF-8" standalone="yes"?>
<Relationships xmlns="http://schemas.openxmlformats.org/package/2006/relationships"><Relationship Id="rId2" Type="http://schemas.openxmlformats.org/officeDocument/2006/relationships/image" Target="../media/image256.pn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8.xml"/><Relationship Id="rId5" Type="http://schemas.openxmlformats.org/officeDocument/2006/relationships/image" Target="../media/image261.png"/><Relationship Id="rId4" Type="http://schemas.openxmlformats.org/officeDocument/2006/relationships/image" Target="../media/image260.png"/></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9.xml"/><Relationship Id="rId4" Type="http://schemas.openxmlformats.org/officeDocument/2006/relationships/image" Target="../media/image265.png"/></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7.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 Id="rId4" Type="http://schemas.openxmlformats.org/officeDocument/2006/relationships/image" Target="../media/image245.png"/></Relationships>
</file>

<file path=ppt/slides/_rels/slide389.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4.xml"/></Relationships>
</file>

<file path=ppt/slides/_rels/slide391.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9.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10.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2" Type="http://schemas.openxmlformats.org/officeDocument/2006/relationships/image" Target="../media/image272.png"/><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png"/><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5.xml"/></Relationships>
</file>

<file path=ppt/slides/_rels/slide417.xml.rels><?xml version="1.0" encoding="UTF-8" standalone="yes"?>
<Relationships xmlns="http://schemas.openxmlformats.org/package/2006/relationships"><Relationship Id="rId2" Type="http://schemas.openxmlformats.org/officeDocument/2006/relationships/image" Target="../media/image275.png"/><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image" Target="../media/image2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1590.png"/><Relationship Id="rId4" Type="http://schemas.openxmlformats.org/officeDocument/2006/relationships/image" Target="../media/image1580.png"/></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5.xml"/></Relationships>
</file>

<file path=ppt/slides/_rels/slide428.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image" Target="../media/image263.png"/><Relationship Id="rId1" Type="http://schemas.openxmlformats.org/officeDocument/2006/relationships/slideLayout" Target="../slideLayouts/slideLayout5.xml"/></Relationships>
</file>

<file path=ppt/slides/_rels/slide42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1.xml"/><Relationship Id="rId4" Type="http://schemas.openxmlformats.org/officeDocument/2006/relationships/image" Target="../media/image1630.png"/></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image" Target="../media/image276.png"/><Relationship Id="rId1" Type="http://schemas.openxmlformats.org/officeDocument/2006/relationships/slideLayout" Target="../slideLayouts/slideLayout2.xml"/><Relationship Id="rId5" Type="http://schemas.openxmlformats.org/officeDocument/2006/relationships/image" Target="../media/image279.png"/><Relationship Id="rId4" Type="http://schemas.openxmlformats.org/officeDocument/2006/relationships/image" Target="../media/image278.png"/></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5.xml.rels><?xml version="1.0" encoding="UTF-8" standalone="yes"?>
<Relationships xmlns="http://schemas.openxmlformats.org/package/2006/relationships"><Relationship Id="rId8" Type="http://schemas.openxmlformats.org/officeDocument/2006/relationships/hyperlink" Target="https://en.wikipedia.org/wiki/Rok_plc" TargetMode="External"/><Relationship Id="rId3" Type="http://schemas.openxmlformats.org/officeDocument/2006/relationships/hyperlink" Target="https://en.wikipedia.org/wiki/FTSE_250_Index" TargetMode="External"/><Relationship Id="rId7" Type="http://schemas.openxmlformats.org/officeDocument/2006/relationships/hyperlink" Target="https://en.wikipedia.org/wiki/Birse_Group" TargetMode="External"/><Relationship Id="rId2" Type="http://schemas.openxmlformats.org/officeDocument/2006/relationships/hyperlink" Target="https://en.wikipedia.org/wiki/United_Kingdom" TargetMode="External"/><Relationship Id="rId1" Type="http://schemas.openxmlformats.org/officeDocument/2006/relationships/slideLayout" Target="../slideLayouts/slideLayout2.xml"/><Relationship Id="rId6" Type="http://schemas.openxmlformats.org/officeDocument/2006/relationships/hyperlink" Target="https://en.wikipedia.org/wiki/Westbury_(housebuilder)" TargetMode="External"/><Relationship Id="rId5" Type="http://schemas.openxmlformats.org/officeDocument/2006/relationships/hyperlink" Target="https://en.wikipedia.org/wiki/Glasgow_Inner_Ring_Road" TargetMode="External"/><Relationship Id="rId10" Type="http://schemas.openxmlformats.org/officeDocument/2006/relationships/hyperlink" Target="https://en.wikipedia.org/wiki/WSP_USA" TargetMode="External"/><Relationship Id="rId4" Type="http://schemas.openxmlformats.org/officeDocument/2006/relationships/hyperlink" Target="https://en.wikipedia.org/wiki/M73_motorway" TargetMode="External"/><Relationship Id="rId9" Type="http://schemas.openxmlformats.org/officeDocument/2006/relationships/hyperlink" Target="https://en.wikipedia.org/wiki/Balfour_Beatty_Construction" TargetMode="External"/></Relationships>
</file>

<file path=ppt/slides/_rels/slide446.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83.png"/></Relationships>
</file>

<file path=ppt/slides/_rels/slide447.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2" Type="http://schemas.openxmlformats.org/officeDocument/2006/relationships/image" Target="../media/image286.png"/><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7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8194-615C-3CB3-0C59-C589775ABDBF}"/>
              </a:ext>
            </a:extLst>
          </p:cNvPr>
          <p:cNvSpPr>
            <a:spLocks noGrp="1"/>
          </p:cNvSpPr>
          <p:nvPr>
            <p:ph type="title"/>
          </p:nvPr>
        </p:nvSpPr>
        <p:spPr/>
        <p:txBody>
          <a:bodyPr/>
          <a:lstStyle/>
          <a:p>
            <a:r>
              <a:rPr lang="en-US" dirty="0"/>
              <a:t>General Points</a:t>
            </a:r>
          </a:p>
        </p:txBody>
      </p:sp>
      <p:sp>
        <p:nvSpPr>
          <p:cNvPr id="3" name="Content Placeholder 2">
            <a:extLst>
              <a:ext uri="{FF2B5EF4-FFF2-40B4-BE49-F238E27FC236}">
                <a16:creationId xmlns:a16="http://schemas.microsoft.com/office/drawing/2014/main" id="{3E351488-F117-04D0-BC4A-774C3D3A18C3}"/>
              </a:ext>
            </a:extLst>
          </p:cNvPr>
          <p:cNvSpPr>
            <a:spLocks noGrp="1"/>
          </p:cNvSpPr>
          <p:nvPr>
            <p:ph idx="1"/>
          </p:nvPr>
        </p:nvSpPr>
        <p:spPr/>
        <p:txBody>
          <a:bodyPr/>
          <a:lstStyle/>
          <a:p>
            <a:pPr algn="l"/>
            <a:r>
              <a:rPr lang="en-US" dirty="0"/>
              <a:t>I have decided to be provocative and a little controversial</a:t>
            </a:r>
          </a:p>
          <a:p>
            <a:pPr algn="l"/>
            <a:r>
              <a:rPr lang="en-US" dirty="0"/>
              <a:t>I ask some questions just to see if you are there</a:t>
            </a:r>
          </a:p>
          <a:p>
            <a:pPr algn="l"/>
            <a:r>
              <a:rPr lang="en-US" dirty="0"/>
              <a:t>I will have a discussion period after each session where you can argue with  me</a:t>
            </a:r>
          </a:p>
          <a:p>
            <a:pPr algn="l"/>
            <a:endParaRPr lang="en-US" dirty="0"/>
          </a:p>
          <a:p>
            <a:pPr algn="l"/>
            <a:r>
              <a:rPr lang="en-US" dirty="0"/>
              <a:t>Nuances in Contracts are the most interesting</a:t>
            </a:r>
          </a:p>
          <a:p>
            <a:pPr algn="l"/>
            <a:r>
              <a:rPr lang="en-US" dirty="0"/>
              <a:t>Understand the theory rather underlying contracts rather than contract language</a:t>
            </a:r>
          </a:p>
          <a:p>
            <a:pPr algn="l"/>
            <a:r>
              <a:rPr lang="en-US" dirty="0"/>
              <a:t>Learn how we got to various contract structures</a:t>
            </a:r>
          </a:p>
          <a:p>
            <a:pPr algn="l"/>
            <a:r>
              <a:rPr lang="en-US" dirty="0"/>
              <a:t>Make sure understand the “why” of contracts and where contracts can produce negative impacts</a:t>
            </a:r>
          </a:p>
          <a:p>
            <a:pPr algn="l"/>
            <a:r>
              <a:rPr lang="en-US" dirty="0"/>
              <a:t>Evaluate in the context of current trends in merchant prices and in battery storage</a:t>
            </a:r>
          </a:p>
          <a:p>
            <a:pPr algn="l"/>
            <a:r>
              <a:rPr lang="en-US" dirty="0"/>
              <a:t>Global thinking with off-taker perspective, bank perspective, EPC contractor perspective</a:t>
            </a:r>
          </a:p>
          <a:p>
            <a:pPr marL="0" indent="0" algn="l">
              <a:buNone/>
            </a:pPr>
            <a:endParaRPr lang="en-US" dirty="0"/>
          </a:p>
        </p:txBody>
      </p:sp>
      <p:sp>
        <p:nvSpPr>
          <p:cNvPr id="4" name="Slide Number Placeholder 3">
            <a:extLst>
              <a:ext uri="{FF2B5EF4-FFF2-40B4-BE49-F238E27FC236}">
                <a16:creationId xmlns:a16="http://schemas.microsoft.com/office/drawing/2014/main" id="{7FCDEB55-C15D-9421-70B3-1312B7B70E5A}"/>
              </a:ext>
            </a:extLst>
          </p:cNvPr>
          <p:cNvSpPr>
            <a:spLocks noGrp="1"/>
          </p:cNvSpPr>
          <p:nvPr>
            <p:ph type="sldNum" sz="quarter" idx="12"/>
          </p:nvPr>
        </p:nvSpPr>
        <p:spPr/>
        <p:txBody>
          <a:bodyPr/>
          <a:lstStyle/>
          <a:p>
            <a:fld id="{EB241CD2-1E45-42A3-B213-66A034DF9A3B}" type="slidenum">
              <a:rPr lang="en-GB" smtClean="0"/>
              <a:t>1</a:t>
            </a:fld>
            <a:endParaRPr lang="en-GB" dirty="0"/>
          </a:p>
        </p:txBody>
      </p:sp>
    </p:spTree>
    <p:extLst>
      <p:ext uri="{BB962C8B-B14F-4D97-AF65-F5344CB8AC3E}">
        <p14:creationId xmlns:p14="http://schemas.microsoft.com/office/powerpoint/2010/main" val="3806191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BEABD-72F9-46C4-109A-2C329A756BC3}"/>
              </a:ext>
            </a:extLst>
          </p:cNvPr>
          <p:cNvSpPr>
            <a:spLocks noGrp="1"/>
          </p:cNvSpPr>
          <p:nvPr>
            <p:ph type="title"/>
          </p:nvPr>
        </p:nvSpPr>
        <p:spPr/>
        <p:txBody>
          <a:bodyPr/>
          <a:lstStyle/>
          <a:p>
            <a:pPr algn="ctr"/>
            <a:r>
              <a:rPr lang="en-US" dirty="0"/>
              <a:t>Provocative Statements (to make you mad but think)</a:t>
            </a:r>
          </a:p>
        </p:txBody>
      </p:sp>
      <p:sp>
        <p:nvSpPr>
          <p:cNvPr id="5" name="Text Placeholder 4">
            <a:extLst>
              <a:ext uri="{FF2B5EF4-FFF2-40B4-BE49-F238E27FC236}">
                <a16:creationId xmlns:a16="http://schemas.microsoft.com/office/drawing/2014/main" id="{24FA23B7-2101-EA0F-E802-1ADF8CC03E1B}"/>
              </a:ext>
            </a:extLst>
          </p:cNvPr>
          <p:cNvSpPr>
            <a:spLocks noGrp="1"/>
          </p:cNvSpPr>
          <p:nvPr>
            <p:ph type="body" idx="1"/>
          </p:nvPr>
        </p:nvSpPr>
        <p:spPr/>
        <p:txBody>
          <a:bodyPr/>
          <a:lstStyle/>
          <a:p>
            <a:r>
              <a:rPr lang="en-US" dirty="0"/>
              <a:t>Some Examples</a:t>
            </a:r>
          </a:p>
          <a:p>
            <a:r>
              <a:rPr lang="en-US" dirty="0"/>
              <a:t>I don’t work for a big company so I can say this</a:t>
            </a:r>
          </a:p>
        </p:txBody>
      </p:sp>
      <p:sp>
        <p:nvSpPr>
          <p:cNvPr id="4" name="Slide Number Placeholder 3">
            <a:extLst>
              <a:ext uri="{FF2B5EF4-FFF2-40B4-BE49-F238E27FC236}">
                <a16:creationId xmlns:a16="http://schemas.microsoft.com/office/drawing/2014/main" id="{E2A93748-4709-941E-44E1-9A226617EEEF}"/>
              </a:ext>
            </a:extLst>
          </p:cNvPr>
          <p:cNvSpPr>
            <a:spLocks noGrp="1"/>
          </p:cNvSpPr>
          <p:nvPr>
            <p:ph type="sldNum" sz="quarter" idx="12"/>
          </p:nvPr>
        </p:nvSpPr>
        <p:spPr/>
        <p:txBody>
          <a:bodyPr/>
          <a:lstStyle/>
          <a:p>
            <a:fld id="{EB241CD2-1E45-42A3-B213-66A034DF9A3B}" type="slidenum">
              <a:rPr lang="en-GB" smtClean="0"/>
              <a:t>10</a:t>
            </a:fld>
            <a:endParaRPr lang="en-GB" dirty="0"/>
          </a:p>
        </p:txBody>
      </p:sp>
    </p:spTree>
    <p:extLst>
      <p:ext uri="{BB962C8B-B14F-4D97-AF65-F5344CB8AC3E}">
        <p14:creationId xmlns:p14="http://schemas.microsoft.com/office/powerpoint/2010/main" val="35925635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BECDB-9D01-8F26-3575-89A9F689210A}"/>
              </a:ext>
            </a:extLst>
          </p:cNvPr>
          <p:cNvSpPr>
            <a:spLocks noGrp="1"/>
          </p:cNvSpPr>
          <p:nvPr>
            <p:ph type="title"/>
          </p:nvPr>
        </p:nvSpPr>
        <p:spPr/>
        <p:txBody>
          <a:bodyPr/>
          <a:lstStyle/>
          <a:p>
            <a:r>
              <a:rPr lang="en-US" dirty="0"/>
              <a:t>Question: Should you Always Bid Actual Fixed and Variable Cost</a:t>
            </a:r>
          </a:p>
        </p:txBody>
      </p:sp>
      <p:sp>
        <p:nvSpPr>
          <p:cNvPr id="3" name="Text Placeholder 2">
            <a:extLst>
              <a:ext uri="{FF2B5EF4-FFF2-40B4-BE49-F238E27FC236}">
                <a16:creationId xmlns:a16="http://schemas.microsoft.com/office/drawing/2014/main" id="{4AD1FF36-C084-4CAE-0F04-A6358DF53158}"/>
              </a:ext>
            </a:extLst>
          </p:cNvPr>
          <p:cNvSpPr>
            <a:spLocks noGrp="1"/>
          </p:cNvSpPr>
          <p:nvPr>
            <p:ph type="body" idx="1"/>
          </p:nvPr>
        </p:nvSpPr>
        <p:spPr/>
        <p:txBody>
          <a:bodyPr/>
          <a:lstStyle/>
          <a:p>
            <a:r>
              <a:rPr lang="en-US" dirty="0"/>
              <a:t>Related question: What is fixed cost and what is variable cost</a:t>
            </a:r>
          </a:p>
          <a:p>
            <a:r>
              <a:rPr lang="en-US" dirty="0"/>
              <a:t>Related question: Is there more risk for fixed or variable cost</a:t>
            </a:r>
          </a:p>
        </p:txBody>
      </p:sp>
      <p:sp>
        <p:nvSpPr>
          <p:cNvPr id="4" name="Slide Number Placeholder 3">
            <a:extLst>
              <a:ext uri="{FF2B5EF4-FFF2-40B4-BE49-F238E27FC236}">
                <a16:creationId xmlns:a16="http://schemas.microsoft.com/office/drawing/2014/main" id="{9E6D9540-BD71-3C50-4C06-0E67DCF16D57}"/>
              </a:ext>
            </a:extLst>
          </p:cNvPr>
          <p:cNvSpPr>
            <a:spLocks noGrp="1"/>
          </p:cNvSpPr>
          <p:nvPr>
            <p:ph type="sldNum" sz="quarter" idx="12"/>
          </p:nvPr>
        </p:nvSpPr>
        <p:spPr/>
        <p:txBody>
          <a:bodyPr/>
          <a:lstStyle/>
          <a:p>
            <a:fld id="{EB241CD2-1E45-42A3-B213-66A034DF9A3B}" type="slidenum">
              <a:rPr lang="en-GB" smtClean="0"/>
              <a:t>100</a:t>
            </a:fld>
            <a:endParaRPr lang="en-GB" dirty="0"/>
          </a:p>
        </p:txBody>
      </p:sp>
    </p:spTree>
    <p:extLst>
      <p:ext uri="{BB962C8B-B14F-4D97-AF65-F5344CB8AC3E}">
        <p14:creationId xmlns:p14="http://schemas.microsoft.com/office/powerpoint/2010/main" val="23437091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A9A82-BF8A-FD4C-0759-4300ECE3FC6E}"/>
              </a:ext>
            </a:extLst>
          </p:cNvPr>
          <p:cNvSpPr>
            <a:spLocks noGrp="1"/>
          </p:cNvSpPr>
          <p:nvPr>
            <p:ph type="title"/>
          </p:nvPr>
        </p:nvSpPr>
        <p:spPr/>
        <p:txBody>
          <a:bodyPr/>
          <a:lstStyle/>
          <a:p>
            <a:r>
              <a:rPr lang="en-US" dirty="0"/>
              <a:t>Risks of Fixed and Variable Cost</a:t>
            </a:r>
          </a:p>
        </p:txBody>
      </p:sp>
      <p:sp>
        <p:nvSpPr>
          <p:cNvPr id="3" name="Content Placeholder 2">
            <a:extLst>
              <a:ext uri="{FF2B5EF4-FFF2-40B4-BE49-F238E27FC236}">
                <a16:creationId xmlns:a16="http://schemas.microsoft.com/office/drawing/2014/main" id="{E2763543-E4EF-2538-5718-0D1867179A65}"/>
              </a:ext>
            </a:extLst>
          </p:cNvPr>
          <p:cNvSpPr>
            <a:spLocks noGrp="1"/>
          </p:cNvSpPr>
          <p:nvPr>
            <p:ph idx="1"/>
          </p:nvPr>
        </p:nvSpPr>
        <p:spPr/>
        <p:txBody>
          <a:bodyPr>
            <a:normAutofit lnSpcReduction="10000"/>
          </a:bodyPr>
          <a:lstStyle/>
          <a:p>
            <a:pPr algn="l"/>
            <a:r>
              <a:rPr lang="en-JM" dirty="0"/>
              <a:t>In competitive markets, the structure of fixed and variable costs can affect the risk of a company. In general, fixed costs increase risk (operating leverage) profits are more sensitive to changes in sales volumes. </a:t>
            </a:r>
          </a:p>
          <a:p>
            <a:pPr lvl="1" algn="l"/>
            <a:r>
              <a:rPr lang="en-JM" dirty="0"/>
              <a:t>A company that has more fixed cost relative to variable cost can provide upside for equity upside if volume sales increase. For example, if a company is optimistic about its prospects, it may hire their own employees rather than using consultants. </a:t>
            </a:r>
          </a:p>
          <a:p>
            <a:pPr lvl="1" algn="l"/>
            <a:r>
              <a:rPr lang="en-JM" dirty="0"/>
              <a:t>On the other hand, lenders may prefer variable costs because the downside is protected (sadly, they like it when employees are variable cost and can be eliminated in economic downturns). </a:t>
            </a:r>
          </a:p>
          <a:p>
            <a:pPr algn="l"/>
            <a:r>
              <a:rPr lang="en-JM" dirty="0"/>
              <a:t>In an availability  contract, the risk associated with fixed cost versus variable costs are removed and an incentive is provided for the investor to optimise costs given the expected generation. </a:t>
            </a:r>
          </a:p>
          <a:p>
            <a:pPr lvl="1" algn="l"/>
            <a:r>
              <a:rPr lang="en-JM" dirty="0"/>
              <a:t>The availability structure removes risk differences between fixed and variable costs as investors are compensated for both costs. </a:t>
            </a:r>
          </a:p>
          <a:p>
            <a:pPr lvl="1" algn="l"/>
            <a:r>
              <a:rPr lang="en-JM" dirty="0"/>
              <a:t>Assume the off-taker believes a certain level of generation will occur from its analysis of dispatch, demand, new capacity and other factors. This level of generation may be the indicated generation used by the off-taker in assessing the bid, </a:t>
            </a:r>
          </a:p>
          <a:p>
            <a:pPr lvl="2" algn="l"/>
            <a:r>
              <a:rPr lang="en-JM" dirty="0"/>
              <a:t>The total bid for capacity and fixed operation price are assessed directly</a:t>
            </a:r>
          </a:p>
          <a:p>
            <a:pPr lvl="2" algn="l"/>
            <a:r>
              <a:rPr lang="en-JM" dirty="0"/>
              <a:t>The fuel expenses and variable operating costs are assessed using assumed generation.</a:t>
            </a:r>
            <a:endParaRPr lang="en-US" dirty="0"/>
          </a:p>
        </p:txBody>
      </p:sp>
      <p:sp>
        <p:nvSpPr>
          <p:cNvPr id="4" name="Slide Number Placeholder 3">
            <a:extLst>
              <a:ext uri="{FF2B5EF4-FFF2-40B4-BE49-F238E27FC236}">
                <a16:creationId xmlns:a16="http://schemas.microsoft.com/office/drawing/2014/main" id="{0C07C6A8-B9A2-A1F0-3DF6-C4D1DEC50FB7}"/>
              </a:ext>
            </a:extLst>
          </p:cNvPr>
          <p:cNvSpPr>
            <a:spLocks noGrp="1"/>
          </p:cNvSpPr>
          <p:nvPr>
            <p:ph type="sldNum" sz="quarter" idx="12"/>
          </p:nvPr>
        </p:nvSpPr>
        <p:spPr/>
        <p:txBody>
          <a:bodyPr/>
          <a:lstStyle/>
          <a:p>
            <a:fld id="{EB241CD2-1E45-42A3-B213-66A034DF9A3B}" type="slidenum">
              <a:rPr lang="en-GB" smtClean="0"/>
              <a:t>101</a:t>
            </a:fld>
            <a:endParaRPr lang="en-GB" dirty="0"/>
          </a:p>
        </p:txBody>
      </p:sp>
    </p:spTree>
    <p:extLst>
      <p:ext uri="{BB962C8B-B14F-4D97-AF65-F5344CB8AC3E}">
        <p14:creationId xmlns:p14="http://schemas.microsoft.com/office/powerpoint/2010/main" val="12224293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47CD1-A17D-89E0-2228-4AAB7B202588}"/>
              </a:ext>
            </a:extLst>
          </p:cNvPr>
          <p:cNvSpPr>
            <a:spLocks noGrp="1"/>
          </p:cNvSpPr>
          <p:nvPr>
            <p:ph type="title"/>
          </p:nvPr>
        </p:nvSpPr>
        <p:spPr/>
        <p:txBody>
          <a:bodyPr/>
          <a:lstStyle/>
          <a:p>
            <a:r>
              <a:rPr lang="en-US" dirty="0"/>
              <a:t>LCOE for Bid in Capacity Payment</a:t>
            </a:r>
          </a:p>
        </p:txBody>
      </p:sp>
      <p:sp>
        <p:nvSpPr>
          <p:cNvPr id="3" name="Content Placeholder 2">
            <a:extLst>
              <a:ext uri="{FF2B5EF4-FFF2-40B4-BE49-F238E27FC236}">
                <a16:creationId xmlns:a16="http://schemas.microsoft.com/office/drawing/2014/main" id="{E927541A-0570-FD94-3CD3-AD537EEABC34}"/>
              </a:ext>
            </a:extLst>
          </p:cNvPr>
          <p:cNvSpPr>
            <a:spLocks noGrp="1"/>
          </p:cNvSpPr>
          <p:nvPr>
            <p:ph idx="1"/>
          </p:nvPr>
        </p:nvSpPr>
        <p:spPr/>
        <p:txBody>
          <a:bodyPr/>
          <a:lstStyle/>
          <a:p>
            <a:r>
              <a:rPr lang="en-US" dirty="0"/>
              <a:t>Components of LCOE</a:t>
            </a:r>
          </a:p>
          <a:p>
            <a:pPr lvl="1"/>
            <a:r>
              <a:rPr lang="en-US" dirty="0"/>
              <a:t>Capacity Payment x Capacity from Bidder</a:t>
            </a:r>
          </a:p>
          <a:p>
            <a:pPr lvl="1"/>
            <a:r>
              <a:rPr lang="en-US" dirty="0"/>
              <a:t>Fixed O&amp;M from Bidder</a:t>
            </a:r>
          </a:p>
          <a:p>
            <a:pPr lvl="1"/>
            <a:r>
              <a:rPr lang="en-US" dirty="0"/>
              <a:t>Variable O&amp;M from Bidder x Generation from Off-taker</a:t>
            </a:r>
          </a:p>
          <a:p>
            <a:pPr lvl="1"/>
            <a:r>
              <a:rPr lang="en-US" dirty="0"/>
              <a:t>Fuel Cost from Off-taker x Efficiency from Bidder x Generation from Off-taker</a:t>
            </a:r>
          </a:p>
          <a:p>
            <a:pPr lvl="1"/>
            <a:endParaRPr lang="en-US" dirty="0"/>
          </a:p>
          <a:p>
            <a:pPr lvl="1"/>
            <a:r>
              <a:rPr lang="en-US" dirty="0"/>
              <a:t>Add up four costs</a:t>
            </a:r>
          </a:p>
          <a:p>
            <a:pPr lvl="1"/>
            <a:r>
              <a:rPr lang="en-US" dirty="0"/>
              <a:t>Account for generation changes</a:t>
            </a:r>
          </a:p>
          <a:p>
            <a:pPr lvl="1"/>
            <a:r>
              <a:rPr lang="en-US" dirty="0"/>
              <a:t>Account for discount rate</a:t>
            </a:r>
          </a:p>
          <a:p>
            <a:pPr lvl="1"/>
            <a:endParaRPr lang="en-US" dirty="0"/>
          </a:p>
          <a:p>
            <a:pPr lvl="1"/>
            <a:r>
              <a:rPr lang="en-US" dirty="0"/>
              <a:t>PV of Revenues from adding components/PV of Generation</a:t>
            </a:r>
          </a:p>
        </p:txBody>
      </p:sp>
      <p:sp>
        <p:nvSpPr>
          <p:cNvPr id="4" name="Slide Number Placeholder 3">
            <a:extLst>
              <a:ext uri="{FF2B5EF4-FFF2-40B4-BE49-F238E27FC236}">
                <a16:creationId xmlns:a16="http://schemas.microsoft.com/office/drawing/2014/main" id="{A9000972-2F38-B30B-9205-2F8F4C851841}"/>
              </a:ext>
            </a:extLst>
          </p:cNvPr>
          <p:cNvSpPr>
            <a:spLocks noGrp="1"/>
          </p:cNvSpPr>
          <p:nvPr>
            <p:ph type="sldNum" sz="quarter" idx="12"/>
          </p:nvPr>
        </p:nvSpPr>
        <p:spPr/>
        <p:txBody>
          <a:bodyPr/>
          <a:lstStyle/>
          <a:p>
            <a:fld id="{EB241CD2-1E45-42A3-B213-66A034DF9A3B}" type="slidenum">
              <a:rPr lang="en-GB" smtClean="0"/>
              <a:t>102</a:t>
            </a:fld>
            <a:endParaRPr lang="en-GB" dirty="0"/>
          </a:p>
        </p:txBody>
      </p:sp>
    </p:spTree>
    <p:extLst>
      <p:ext uri="{BB962C8B-B14F-4D97-AF65-F5344CB8AC3E}">
        <p14:creationId xmlns:p14="http://schemas.microsoft.com/office/powerpoint/2010/main" val="19420502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7D32-1383-15E2-B7D9-FADDC97EEB53}"/>
              </a:ext>
            </a:extLst>
          </p:cNvPr>
          <p:cNvSpPr>
            <a:spLocks noGrp="1"/>
          </p:cNvSpPr>
          <p:nvPr>
            <p:ph type="title"/>
          </p:nvPr>
        </p:nvSpPr>
        <p:spPr/>
        <p:txBody>
          <a:bodyPr>
            <a:normAutofit fontScale="90000"/>
          </a:bodyPr>
          <a:lstStyle/>
          <a:p>
            <a:r>
              <a:rPr lang="en-US" dirty="0"/>
              <a:t>What Happens if Estimate Fixed and Variable Costs Inconsistent with Actual Cost</a:t>
            </a:r>
          </a:p>
        </p:txBody>
      </p:sp>
      <p:sp>
        <p:nvSpPr>
          <p:cNvPr id="3" name="Content Placeholder 2">
            <a:extLst>
              <a:ext uri="{FF2B5EF4-FFF2-40B4-BE49-F238E27FC236}">
                <a16:creationId xmlns:a16="http://schemas.microsoft.com/office/drawing/2014/main" id="{C539433C-F586-24E6-4E1B-A8E718E789FE}"/>
              </a:ext>
            </a:extLst>
          </p:cNvPr>
          <p:cNvSpPr>
            <a:spLocks noGrp="1"/>
          </p:cNvSpPr>
          <p:nvPr>
            <p:ph idx="1"/>
          </p:nvPr>
        </p:nvSpPr>
        <p:spPr/>
        <p:txBody>
          <a:bodyPr>
            <a:normAutofit/>
          </a:bodyPr>
          <a:lstStyle/>
          <a:p>
            <a:r>
              <a:rPr lang="en-US" dirty="0"/>
              <a:t>Bid fixed cost when true cost is variable</a:t>
            </a:r>
          </a:p>
          <a:p>
            <a:pPr lvl="1"/>
            <a:r>
              <a:rPr lang="en-US" dirty="0"/>
              <a:t>Under some generation condition</a:t>
            </a:r>
          </a:p>
          <a:p>
            <a:pPr lvl="2"/>
            <a:r>
              <a:rPr lang="en-US" dirty="0"/>
              <a:t>Fixed cost recovered equals fixed cost incurred</a:t>
            </a:r>
          </a:p>
          <a:p>
            <a:pPr lvl="2"/>
            <a:r>
              <a:rPr lang="en-US" dirty="0"/>
              <a:t>Variable Cost recovered equals  variable cost incurred</a:t>
            </a:r>
          </a:p>
          <a:p>
            <a:pPr lvl="1"/>
            <a:r>
              <a:rPr lang="en-US" dirty="0"/>
              <a:t>If generation from off-taker is higher</a:t>
            </a:r>
          </a:p>
          <a:p>
            <a:pPr lvl="2"/>
            <a:r>
              <a:rPr lang="en-US" dirty="0"/>
              <a:t>Collect more fixed than fixed incurred</a:t>
            </a:r>
          </a:p>
          <a:p>
            <a:pPr lvl="2"/>
            <a:r>
              <a:rPr lang="en-US" dirty="0"/>
              <a:t>Variable cost collected will be less than the actual variable costs incurred</a:t>
            </a:r>
          </a:p>
          <a:p>
            <a:pPr lvl="2"/>
            <a:r>
              <a:rPr lang="en-US" dirty="0"/>
              <a:t>Cash flow and return will  be lower than if costs were calibrated</a:t>
            </a:r>
          </a:p>
          <a:p>
            <a:pPr lvl="1"/>
            <a:r>
              <a:rPr lang="en-US" dirty="0"/>
              <a:t>If generation from off-taker is higher</a:t>
            </a:r>
          </a:p>
          <a:p>
            <a:pPr lvl="2"/>
            <a:r>
              <a:rPr lang="en-US" dirty="0"/>
              <a:t>Collect more fixed than fixed costs incurred</a:t>
            </a:r>
          </a:p>
          <a:p>
            <a:pPr lvl="2"/>
            <a:r>
              <a:rPr lang="en-US" dirty="0"/>
              <a:t>Variable cost collected will be more than fixed costs recovered</a:t>
            </a:r>
          </a:p>
          <a:p>
            <a:pPr lvl="2"/>
            <a:r>
              <a:rPr lang="en-US" dirty="0"/>
              <a:t>Cash flow and return will be higher</a:t>
            </a:r>
          </a:p>
          <a:p>
            <a:pPr lvl="1"/>
            <a:r>
              <a:rPr lang="en-US" dirty="0"/>
              <a:t>Risk to investors from cash flow variability increases</a:t>
            </a:r>
          </a:p>
          <a:p>
            <a:pPr lvl="1"/>
            <a:r>
              <a:rPr lang="en-US" dirty="0"/>
              <a:t>Incentive to bid true  fixed  and variable cost  </a:t>
            </a:r>
          </a:p>
        </p:txBody>
      </p:sp>
      <p:sp>
        <p:nvSpPr>
          <p:cNvPr id="4" name="Slide Number Placeholder 3">
            <a:extLst>
              <a:ext uri="{FF2B5EF4-FFF2-40B4-BE49-F238E27FC236}">
                <a16:creationId xmlns:a16="http://schemas.microsoft.com/office/drawing/2014/main" id="{01467715-9AA0-61CA-1B13-E2C8FFE39BD5}"/>
              </a:ext>
            </a:extLst>
          </p:cNvPr>
          <p:cNvSpPr>
            <a:spLocks noGrp="1"/>
          </p:cNvSpPr>
          <p:nvPr>
            <p:ph type="sldNum" sz="quarter" idx="12"/>
          </p:nvPr>
        </p:nvSpPr>
        <p:spPr/>
        <p:txBody>
          <a:bodyPr/>
          <a:lstStyle/>
          <a:p>
            <a:fld id="{EB241CD2-1E45-42A3-B213-66A034DF9A3B}" type="slidenum">
              <a:rPr lang="en-GB" smtClean="0"/>
              <a:t>103</a:t>
            </a:fld>
            <a:endParaRPr lang="en-GB" dirty="0"/>
          </a:p>
        </p:txBody>
      </p:sp>
    </p:spTree>
    <p:extLst>
      <p:ext uri="{BB962C8B-B14F-4D97-AF65-F5344CB8AC3E}">
        <p14:creationId xmlns:p14="http://schemas.microsoft.com/office/powerpoint/2010/main" val="6178575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e image displays a table comparing various financial metrics, including bid prices, generation costs, and cash flow effects, for a power generation project.&#10;&#10;AI-generated content may be incorrect.">
            <a:extLst>
              <a:ext uri="{FF2B5EF4-FFF2-40B4-BE49-F238E27FC236}">
                <a16:creationId xmlns:a16="http://schemas.microsoft.com/office/drawing/2014/main" id="{9DC9C336-C054-72E7-7778-D1AF5935B82C}"/>
              </a:ext>
            </a:extLst>
          </p:cNvPr>
          <p:cNvPicPr>
            <a:picLocks noChangeAspect="1"/>
          </p:cNvPicPr>
          <p:nvPr/>
        </p:nvPicPr>
        <p:blipFill>
          <a:blip r:embed="rId2"/>
          <a:stretch>
            <a:fillRect/>
          </a:stretch>
        </p:blipFill>
        <p:spPr>
          <a:xfrm>
            <a:off x="6096000" y="1131504"/>
            <a:ext cx="5207268" cy="3676839"/>
          </a:xfrm>
          <a:prstGeom prst="rect">
            <a:avLst/>
          </a:prstGeom>
        </p:spPr>
      </p:pic>
      <p:sp>
        <p:nvSpPr>
          <p:cNvPr id="2" name="Title 1">
            <a:extLst>
              <a:ext uri="{FF2B5EF4-FFF2-40B4-BE49-F238E27FC236}">
                <a16:creationId xmlns:a16="http://schemas.microsoft.com/office/drawing/2014/main" id="{E9FCE62D-EE4C-7668-B981-BD5139F1A0D5}"/>
              </a:ext>
            </a:extLst>
          </p:cNvPr>
          <p:cNvSpPr>
            <a:spLocks noGrp="1"/>
          </p:cNvSpPr>
          <p:nvPr>
            <p:ph type="title"/>
          </p:nvPr>
        </p:nvSpPr>
        <p:spPr/>
        <p:txBody>
          <a:bodyPr>
            <a:normAutofit fontScale="90000"/>
          </a:bodyPr>
          <a:lstStyle/>
          <a:p>
            <a:r>
              <a:rPr lang="en-US" dirty="0"/>
              <a:t>Example of Bidding Differently than Actual Cost – Seems to Increase Risk</a:t>
            </a:r>
          </a:p>
        </p:txBody>
      </p:sp>
      <p:sp>
        <p:nvSpPr>
          <p:cNvPr id="3" name="Content Placeholder 2">
            <a:extLst>
              <a:ext uri="{FF2B5EF4-FFF2-40B4-BE49-F238E27FC236}">
                <a16:creationId xmlns:a16="http://schemas.microsoft.com/office/drawing/2014/main" id="{545FE9D7-F1B2-D88E-5028-AD271A3E4AC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92201832-8887-F78E-0DD1-FBFA2BE6C3E0}"/>
              </a:ext>
            </a:extLst>
          </p:cNvPr>
          <p:cNvSpPr>
            <a:spLocks noGrp="1"/>
          </p:cNvSpPr>
          <p:nvPr>
            <p:ph type="sldNum" sz="quarter" idx="12"/>
          </p:nvPr>
        </p:nvSpPr>
        <p:spPr/>
        <p:txBody>
          <a:bodyPr/>
          <a:lstStyle/>
          <a:p>
            <a:fld id="{EB241CD2-1E45-42A3-B213-66A034DF9A3B}" type="slidenum">
              <a:rPr lang="en-GB" smtClean="0"/>
              <a:t>104</a:t>
            </a:fld>
            <a:endParaRPr lang="en-GB" dirty="0"/>
          </a:p>
        </p:txBody>
      </p:sp>
      <p:pic>
        <p:nvPicPr>
          <p:cNvPr id="6" name="Picture 5" descr="The image displays a table comparing the actual cost, bid, and various operational and maintenance (O&amp;M) figures, expressed in megawatt-hours (MWH) and euros, for different generation costs and recovery.&#10;&#10;AI-generated content may be incorrect.">
            <a:extLst>
              <a:ext uri="{FF2B5EF4-FFF2-40B4-BE49-F238E27FC236}">
                <a16:creationId xmlns:a16="http://schemas.microsoft.com/office/drawing/2014/main" id="{E5080FD0-592D-4960-D4E1-AAC47E63877C}"/>
              </a:ext>
            </a:extLst>
          </p:cNvPr>
          <p:cNvPicPr>
            <a:picLocks noChangeAspect="1"/>
          </p:cNvPicPr>
          <p:nvPr/>
        </p:nvPicPr>
        <p:blipFill>
          <a:blip r:embed="rId3"/>
          <a:stretch>
            <a:fillRect/>
          </a:stretch>
        </p:blipFill>
        <p:spPr>
          <a:xfrm>
            <a:off x="406400" y="1209675"/>
            <a:ext cx="5359675" cy="3314870"/>
          </a:xfrm>
          <a:prstGeom prst="rect">
            <a:avLst/>
          </a:prstGeom>
        </p:spPr>
      </p:pic>
      <p:sp>
        <p:nvSpPr>
          <p:cNvPr id="9" name="TextBox 8">
            <a:extLst>
              <a:ext uri="{FF2B5EF4-FFF2-40B4-BE49-F238E27FC236}">
                <a16:creationId xmlns:a16="http://schemas.microsoft.com/office/drawing/2014/main" id="{994117DE-BD48-0C7F-C343-96719BABD847}"/>
              </a:ext>
            </a:extLst>
          </p:cNvPr>
          <p:cNvSpPr txBox="1"/>
          <p:nvPr/>
        </p:nvSpPr>
        <p:spPr>
          <a:xfrm rot="10800000" flipV="1">
            <a:off x="7083988" y="5256448"/>
            <a:ext cx="2394857" cy="646331"/>
          </a:xfrm>
          <a:prstGeom prst="rect">
            <a:avLst/>
          </a:prstGeom>
          <a:solidFill>
            <a:schemeClr val="bg1">
              <a:lumMod val="75000"/>
            </a:schemeClr>
          </a:solidFill>
        </p:spPr>
        <p:txBody>
          <a:bodyPr wrap="square" rtlCol="0">
            <a:spAutoFit/>
          </a:bodyPr>
          <a:lstStyle/>
          <a:p>
            <a:r>
              <a:rPr lang="en-US" dirty="0"/>
              <a:t>Bid Higher Fixed and Lower Variable</a:t>
            </a:r>
          </a:p>
        </p:txBody>
      </p:sp>
      <p:cxnSp>
        <p:nvCxnSpPr>
          <p:cNvPr id="11" name="Straight Arrow Connector 10">
            <a:extLst>
              <a:ext uri="{FF2B5EF4-FFF2-40B4-BE49-F238E27FC236}">
                <a16:creationId xmlns:a16="http://schemas.microsoft.com/office/drawing/2014/main" id="{BEFA4FDC-AC4B-0883-2D40-1C0ED808B707}"/>
              </a:ext>
            </a:extLst>
          </p:cNvPr>
          <p:cNvCxnSpPr>
            <a:stCxn id="9" idx="0"/>
          </p:cNvCxnSpPr>
          <p:nvPr/>
        </p:nvCxnSpPr>
        <p:spPr>
          <a:xfrm flipV="1">
            <a:off x="8281416" y="2577385"/>
            <a:ext cx="661416" cy="2679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8B7DEE2-1DCC-C128-D48C-ED0C80076BF1}"/>
              </a:ext>
            </a:extLst>
          </p:cNvPr>
          <p:cNvCxnSpPr>
            <a:stCxn id="9" idx="0"/>
          </p:cNvCxnSpPr>
          <p:nvPr/>
        </p:nvCxnSpPr>
        <p:spPr>
          <a:xfrm flipV="1">
            <a:off x="8281416" y="3143775"/>
            <a:ext cx="990600" cy="2112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3170875-52DE-14BE-6085-86FC5AB872F3}"/>
              </a:ext>
            </a:extLst>
          </p:cNvPr>
          <p:cNvSpPr txBox="1"/>
          <p:nvPr/>
        </p:nvSpPr>
        <p:spPr>
          <a:xfrm>
            <a:off x="632678" y="4656283"/>
            <a:ext cx="4864608" cy="1200329"/>
          </a:xfrm>
          <a:prstGeom prst="rect">
            <a:avLst/>
          </a:prstGeom>
          <a:solidFill>
            <a:srgbClr val="FFFF00"/>
          </a:solidFill>
        </p:spPr>
        <p:txBody>
          <a:bodyPr wrap="square" rtlCol="0">
            <a:spAutoFit/>
          </a:bodyPr>
          <a:lstStyle/>
          <a:p>
            <a:r>
              <a:rPr lang="en-US" dirty="0"/>
              <a:t>If investor believes off-taker did not estimate bid correctly, an alternative bidding strategy could be justified. For example, more renewable lowers generation.</a:t>
            </a:r>
          </a:p>
        </p:txBody>
      </p:sp>
    </p:spTree>
    <p:extLst>
      <p:ext uri="{BB962C8B-B14F-4D97-AF65-F5344CB8AC3E}">
        <p14:creationId xmlns:p14="http://schemas.microsoft.com/office/powerpoint/2010/main" val="39872000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DD8D-790F-C848-F1B0-6EF975C5EAA0}"/>
              </a:ext>
            </a:extLst>
          </p:cNvPr>
          <p:cNvSpPr>
            <a:spLocks noGrp="1"/>
          </p:cNvSpPr>
          <p:nvPr>
            <p:ph type="title"/>
          </p:nvPr>
        </p:nvSpPr>
        <p:spPr/>
        <p:txBody>
          <a:bodyPr>
            <a:normAutofit fontScale="90000"/>
          </a:bodyPr>
          <a:lstStyle/>
          <a:p>
            <a:r>
              <a:rPr lang="en-US" dirty="0"/>
              <a:t>Nuance in Bidding when Investor Believes Generation will Change</a:t>
            </a:r>
          </a:p>
        </p:txBody>
      </p:sp>
      <p:sp>
        <p:nvSpPr>
          <p:cNvPr id="3" name="Content Placeholder 2">
            <a:extLst>
              <a:ext uri="{FF2B5EF4-FFF2-40B4-BE49-F238E27FC236}">
                <a16:creationId xmlns:a16="http://schemas.microsoft.com/office/drawing/2014/main" id="{6CCA1252-E065-2E30-11A2-1AC99E034C59}"/>
              </a:ext>
            </a:extLst>
          </p:cNvPr>
          <p:cNvSpPr>
            <a:spLocks noGrp="1"/>
          </p:cNvSpPr>
          <p:nvPr>
            <p:ph idx="1"/>
          </p:nvPr>
        </p:nvSpPr>
        <p:spPr>
          <a:xfrm>
            <a:off x="406401" y="1209675"/>
            <a:ext cx="5107432" cy="4523613"/>
          </a:xfrm>
        </p:spPr>
        <p:txBody>
          <a:bodyPr>
            <a:normAutofit lnSpcReduction="10000"/>
          </a:bodyPr>
          <a:lstStyle/>
          <a:p>
            <a:pPr algn="l"/>
            <a:r>
              <a:rPr lang="en-JM" dirty="0"/>
              <a:t>Much of this chapter is about discussing  nuances and exceptions. </a:t>
            </a:r>
          </a:p>
          <a:p>
            <a:pPr algn="l"/>
            <a:r>
              <a:rPr lang="en-JM" dirty="0"/>
              <a:t>Pretend that  the investor believes the generation expected by the off-taker is overstated as new renewable capacity will enter the market and/or demand will decrease. </a:t>
            </a:r>
          </a:p>
          <a:p>
            <a:pPr algn="l"/>
            <a:r>
              <a:rPr lang="en-JM" dirty="0"/>
              <a:t>If generation is reduced relative to the amount used in the levelised cost bid assessment, then less fixed cost and more variable cost will ultimately be profitable (the third column in  the table). </a:t>
            </a:r>
          </a:p>
          <a:p>
            <a:pPr algn="l"/>
            <a:r>
              <a:rPr lang="en-JM" dirty="0"/>
              <a:t>The investor can bid artificial higher fixed cost and lower variable cost relative to  what is expected as in the third column and realize the saving. </a:t>
            </a:r>
            <a:endParaRPr lang="en-US" dirty="0"/>
          </a:p>
          <a:p>
            <a:pPr algn="l"/>
            <a:endParaRPr lang="en-US" dirty="0"/>
          </a:p>
        </p:txBody>
      </p:sp>
      <p:sp>
        <p:nvSpPr>
          <p:cNvPr id="4" name="Slide Number Placeholder 3">
            <a:extLst>
              <a:ext uri="{FF2B5EF4-FFF2-40B4-BE49-F238E27FC236}">
                <a16:creationId xmlns:a16="http://schemas.microsoft.com/office/drawing/2014/main" id="{A6E97E9D-5897-F9C6-E4EB-241AB7FDBC25}"/>
              </a:ext>
            </a:extLst>
          </p:cNvPr>
          <p:cNvSpPr>
            <a:spLocks noGrp="1"/>
          </p:cNvSpPr>
          <p:nvPr>
            <p:ph type="sldNum" sz="quarter" idx="12"/>
          </p:nvPr>
        </p:nvSpPr>
        <p:spPr/>
        <p:txBody>
          <a:bodyPr/>
          <a:lstStyle/>
          <a:p>
            <a:fld id="{EB241CD2-1E45-42A3-B213-66A034DF9A3B}" type="slidenum">
              <a:rPr lang="en-GB" smtClean="0"/>
              <a:t>105</a:t>
            </a:fld>
            <a:endParaRPr lang="en-GB" dirty="0"/>
          </a:p>
        </p:txBody>
      </p:sp>
      <p:pic>
        <p:nvPicPr>
          <p:cNvPr id="6" name="Picture 5" descr="The image displays a table comparing various financial metrics, including bid prices, generation costs, and cash flow effects, for a power generation project.&#10;&#10;AI-generated content may be incorrect.">
            <a:extLst>
              <a:ext uri="{FF2B5EF4-FFF2-40B4-BE49-F238E27FC236}">
                <a16:creationId xmlns:a16="http://schemas.microsoft.com/office/drawing/2014/main" id="{187D6256-3852-95C1-9E51-74B60FE31CFF}"/>
              </a:ext>
            </a:extLst>
          </p:cNvPr>
          <p:cNvPicPr>
            <a:picLocks noChangeAspect="1"/>
          </p:cNvPicPr>
          <p:nvPr/>
        </p:nvPicPr>
        <p:blipFill>
          <a:blip r:embed="rId2"/>
          <a:stretch>
            <a:fillRect/>
          </a:stretch>
        </p:blipFill>
        <p:spPr>
          <a:xfrm>
            <a:off x="5894084" y="1590580"/>
            <a:ext cx="5207268" cy="3676839"/>
          </a:xfrm>
          <a:prstGeom prst="rect">
            <a:avLst/>
          </a:prstGeom>
        </p:spPr>
      </p:pic>
      <p:sp>
        <p:nvSpPr>
          <p:cNvPr id="5" name="TextBox 4">
            <a:extLst>
              <a:ext uri="{FF2B5EF4-FFF2-40B4-BE49-F238E27FC236}">
                <a16:creationId xmlns:a16="http://schemas.microsoft.com/office/drawing/2014/main" id="{6566C2A2-D94D-CEC0-717F-3DD591F4838B}"/>
              </a:ext>
            </a:extLst>
          </p:cNvPr>
          <p:cNvSpPr txBox="1"/>
          <p:nvPr/>
        </p:nvSpPr>
        <p:spPr>
          <a:xfrm>
            <a:off x="6600825" y="685800"/>
            <a:ext cx="4133850" cy="646331"/>
          </a:xfrm>
          <a:prstGeom prst="rect">
            <a:avLst/>
          </a:prstGeom>
          <a:solidFill>
            <a:schemeClr val="bg1">
              <a:lumMod val="75000"/>
            </a:schemeClr>
          </a:solidFill>
        </p:spPr>
        <p:txBody>
          <a:bodyPr wrap="square" rtlCol="0">
            <a:spAutoFit/>
          </a:bodyPr>
          <a:lstStyle/>
          <a:p>
            <a:r>
              <a:rPr lang="en-US" dirty="0"/>
              <a:t>Fixed cost and variable cost different from actual expected cost</a:t>
            </a:r>
          </a:p>
        </p:txBody>
      </p:sp>
    </p:spTree>
    <p:extLst>
      <p:ext uri="{BB962C8B-B14F-4D97-AF65-F5344CB8AC3E}">
        <p14:creationId xmlns:p14="http://schemas.microsoft.com/office/powerpoint/2010/main" val="35915037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69C28-03A4-8C7E-6774-7923397D3729}"/>
              </a:ext>
            </a:extLst>
          </p:cNvPr>
          <p:cNvSpPr>
            <a:spLocks noGrp="1"/>
          </p:cNvSpPr>
          <p:nvPr>
            <p:ph type="title"/>
          </p:nvPr>
        </p:nvSpPr>
        <p:spPr>
          <a:xfrm>
            <a:off x="755651" y="339502"/>
            <a:ext cx="10515600" cy="1572303"/>
          </a:xfrm>
        </p:spPr>
        <p:txBody>
          <a:bodyPr/>
          <a:lstStyle/>
          <a:p>
            <a:pPr algn="ctr"/>
            <a:r>
              <a:rPr lang="en-US" dirty="0"/>
              <a:t>Question: Are These Costs Fixed or Variable</a:t>
            </a:r>
          </a:p>
        </p:txBody>
      </p:sp>
      <p:sp>
        <p:nvSpPr>
          <p:cNvPr id="3" name="Content Placeholder 2">
            <a:extLst>
              <a:ext uri="{FF2B5EF4-FFF2-40B4-BE49-F238E27FC236}">
                <a16:creationId xmlns:a16="http://schemas.microsoft.com/office/drawing/2014/main" id="{88FAE1EE-9AEC-7E5A-EEC1-13AAF6F91F1D}"/>
              </a:ext>
            </a:extLst>
          </p:cNvPr>
          <p:cNvSpPr>
            <a:spLocks noGrp="1"/>
          </p:cNvSpPr>
          <p:nvPr>
            <p:ph type="body" idx="1"/>
          </p:nvPr>
        </p:nvSpPr>
        <p:spPr>
          <a:xfrm>
            <a:off x="1015173" y="2345871"/>
            <a:ext cx="10515600" cy="2808515"/>
          </a:xfrm>
        </p:spPr>
        <p:txBody>
          <a:bodyPr/>
          <a:lstStyle/>
          <a:p>
            <a:r>
              <a:rPr lang="en-US" dirty="0"/>
              <a:t>Plant Overhaul Cost				          Re-surfacing Cost</a:t>
            </a:r>
          </a:p>
          <a:p>
            <a:endParaRPr lang="en-US" dirty="0"/>
          </a:p>
        </p:txBody>
      </p:sp>
      <p:sp>
        <p:nvSpPr>
          <p:cNvPr id="4" name="Slide Number Placeholder 3">
            <a:extLst>
              <a:ext uri="{FF2B5EF4-FFF2-40B4-BE49-F238E27FC236}">
                <a16:creationId xmlns:a16="http://schemas.microsoft.com/office/drawing/2014/main" id="{6A685D0B-2E3B-4181-9357-253A254C2618}"/>
              </a:ext>
            </a:extLst>
          </p:cNvPr>
          <p:cNvSpPr>
            <a:spLocks noGrp="1"/>
          </p:cNvSpPr>
          <p:nvPr>
            <p:ph type="sldNum" sz="quarter" idx="12"/>
          </p:nvPr>
        </p:nvSpPr>
        <p:spPr/>
        <p:txBody>
          <a:bodyPr/>
          <a:lstStyle/>
          <a:p>
            <a:fld id="{EB241CD2-1E45-42A3-B213-66A034DF9A3B}" type="slidenum">
              <a:rPr lang="en-GB" smtClean="0"/>
              <a:t>106</a:t>
            </a:fld>
            <a:endParaRPr lang="en-GB" dirty="0"/>
          </a:p>
        </p:txBody>
      </p:sp>
      <p:pic>
        <p:nvPicPr>
          <p:cNvPr id="6" name="Picture 5" descr="The image depicts a large, enclosed, and possibly futuristic facility or laboratory setting, with various large machinery or equipment inside, likely used for scientific research or advanced technological development.&#10;&#10;AI-generated content may be incorrect.">
            <a:extLst>
              <a:ext uri="{FF2B5EF4-FFF2-40B4-BE49-F238E27FC236}">
                <a16:creationId xmlns:a16="http://schemas.microsoft.com/office/drawing/2014/main" id="{41DAFB22-42C0-7040-517A-7C72BF1757A4}"/>
              </a:ext>
            </a:extLst>
          </p:cNvPr>
          <p:cNvPicPr>
            <a:picLocks noChangeAspect="1"/>
          </p:cNvPicPr>
          <p:nvPr/>
        </p:nvPicPr>
        <p:blipFill>
          <a:blip r:embed="rId2"/>
          <a:stretch>
            <a:fillRect/>
          </a:stretch>
        </p:blipFill>
        <p:spPr>
          <a:xfrm>
            <a:off x="1384771" y="2834215"/>
            <a:ext cx="2406774" cy="2971953"/>
          </a:xfrm>
          <a:prstGeom prst="rect">
            <a:avLst/>
          </a:prstGeom>
        </p:spPr>
      </p:pic>
      <p:pic>
        <p:nvPicPr>
          <p:cNvPr id="8" name="Picture 7" descr="The image depicts a complex multi-level highway interchange with multiple lanes and construction activity.&#10;&#10;AI-generated content may be incorrect.">
            <a:extLst>
              <a:ext uri="{FF2B5EF4-FFF2-40B4-BE49-F238E27FC236}">
                <a16:creationId xmlns:a16="http://schemas.microsoft.com/office/drawing/2014/main" id="{CB38967C-36A7-01EB-3695-66DA0DF24336}"/>
              </a:ext>
            </a:extLst>
          </p:cNvPr>
          <p:cNvPicPr>
            <a:picLocks noChangeAspect="1"/>
          </p:cNvPicPr>
          <p:nvPr/>
        </p:nvPicPr>
        <p:blipFill>
          <a:blip r:embed="rId3"/>
          <a:stretch>
            <a:fillRect/>
          </a:stretch>
        </p:blipFill>
        <p:spPr>
          <a:xfrm>
            <a:off x="6962775" y="3353663"/>
            <a:ext cx="3373268" cy="2234789"/>
          </a:xfrm>
          <a:prstGeom prst="rect">
            <a:avLst/>
          </a:prstGeom>
        </p:spPr>
      </p:pic>
    </p:spTree>
    <p:extLst>
      <p:ext uri="{BB962C8B-B14F-4D97-AF65-F5344CB8AC3E}">
        <p14:creationId xmlns:p14="http://schemas.microsoft.com/office/powerpoint/2010/main" val="9521177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11F1-44EA-34D7-EBB7-ACA06080FFA9}"/>
              </a:ext>
            </a:extLst>
          </p:cNvPr>
          <p:cNvSpPr>
            <a:spLocks noGrp="1"/>
          </p:cNvSpPr>
          <p:nvPr>
            <p:ph type="ctrTitle"/>
          </p:nvPr>
        </p:nvSpPr>
        <p:spPr/>
        <p:txBody>
          <a:bodyPr/>
          <a:lstStyle/>
          <a:p>
            <a:r>
              <a:rPr lang="en-US" dirty="0"/>
              <a:t>Results of PPA (Single Buyer) Model</a:t>
            </a:r>
          </a:p>
        </p:txBody>
      </p:sp>
    </p:spTree>
    <p:extLst>
      <p:ext uri="{BB962C8B-B14F-4D97-AF65-F5344CB8AC3E}">
        <p14:creationId xmlns:p14="http://schemas.microsoft.com/office/powerpoint/2010/main" val="24802741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n-US" altLang="en-US" dirty="0"/>
              <a:t>1980’s Independent Power and Incentives (Plant Availability)</a:t>
            </a:r>
          </a:p>
        </p:txBody>
      </p:sp>
      <p:pic>
        <p:nvPicPr>
          <p:cNvPr id="2253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748311" y="826899"/>
            <a:ext cx="5251922" cy="2893916"/>
          </a:xfrm>
        </p:spPr>
      </p:pic>
      <p:sp>
        <p:nvSpPr>
          <p:cNvPr id="22531" name="Rectangle 3"/>
          <p:cNvSpPr>
            <a:spLocks noGrp="1" noChangeArrowheads="1"/>
          </p:cNvSpPr>
          <p:nvPr>
            <p:ph type="body" sz="quarter" idx="4294967295"/>
          </p:nvPr>
        </p:nvSpPr>
        <p:spPr>
          <a:xfrm>
            <a:off x="390525" y="1314450"/>
            <a:ext cx="5029200" cy="4002088"/>
          </a:xfrm>
        </p:spPr>
        <p:txBody>
          <a:bodyPr>
            <a:normAutofit/>
          </a:bodyPr>
          <a:lstStyle/>
          <a:p>
            <a:pPr marL="257175" indent="-257175" algn="l">
              <a:lnSpc>
                <a:spcPct val="80000"/>
              </a:lnSpc>
            </a:pPr>
            <a:r>
              <a:rPr lang="en-US" altLang="en-US" sz="1800" dirty="0"/>
              <a:t>Plant Availability has dramatically improved from about 60% in 1993-1994 to 75-80%.</a:t>
            </a:r>
          </a:p>
          <a:p>
            <a:pPr marL="257175" indent="-257175" algn="l">
              <a:lnSpc>
                <a:spcPct val="80000"/>
              </a:lnSpc>
            </a:pPr>
            <a:r>
              <a:rPr lang="en-US" altLang="en-US" sz="1800" dirty="0"/>
              <a:t>Leads to independent power producers and contracts that provided rewards and penalties for particular risks – capital expenditure cost over-runs and power plant availability</a:t>
            </a:r>
          </a:p>
          <a:p>
            <a:pPr marL="257175" indent="-257175" algn="l">
              <a:lnSpc>
                <a:spcPct val="80000"/>
              </a:lnSpc>
            </a:pPr>
            <a:r>
              <a:rPr lang="en-US" altLang="en-US" sz="1800" dirty="0"/>
              <a:t>Project finance and back-to-back contracts to limit risk to banks and allow low cost of capital</a:t>
            </a:r>
          </a:p>
          <a:p>
            <a:pPr marL="257175" indent="-257175" algn="l">
              <a:lnSpc>
                <a:spcPct val="80000"/>
              </a:lnSpc>
            </a:pPr>
            <a:r>
              <a:rPr lang="en-US" altLang="en-US" sz="1800" dirty="0"/>
              <a:t>No output risk (cash flow is independent of amount produced with is given by off-taker) designed with a capacity charge</a:t>
            </a:r>
          </a:p>
        </p:txBody>
      </p:sp>
      <p:pic>
        <p:nvPicPr>
          <p:cNvPr id="2" name="Picture 2">
            <a:extLst>
              <a:ext uri="{FF2B5EF4-FFF2-40B4-BE49-F238E27FC236}">
                <a16:creationId xmlns:a16="http://schemas.microsoft.com/office/drawing/2014/main" id="{4C4262B0-6EF3-ABBF-BDC3-EF82FCC854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912864" y="3894625"/>
            <a:ext cx="3931919" cy="2858133"/>
          </a:xfrm>
          <a:prstGeom prst="rect">
            <a:avLst/>
          </a:prstGeom>
        </p:spPr>
      </p:pic>
      <p:sp>
        <p:nvSpPr>
          <p:cNvPr id="3" name="Slide Number Placeholder 2">
            <a:extLst>
              <a:ext uri="{FF2B5EF4-FFF2-40B4-BE49-F238E27FC236}">
                <a16:creationId xmlns:a16="http://schemas.microsoft.com/office/drawing/2014/main" id="{A0FF605A-DD86-4E72-147C-5256456B0C5E}"/>
              </a:ext>
            </a:extLst>
          </p:cNvPr>
          <p:cNvSpPr>
            <a:spLocks noGrp="1"/>
          </p:cNvSpPr>
          <p:nvPr>
            <p:ph type="sldNum" sz="quarter" idx="12"/>
          </p:nvPr>
        </p:nvSpPr>
        <p:spPr/>
        <p:txBody>
          <a:bodyPr/>
          <a:lstStyle/>
          <a:p>
            <a:fld id="{EB241CD2-1E45-42A3-B213-66A034DF9A3B}" type="slidenum">
              <a:rPr lang="en-GB" smtClean="0"/>
              <a:t>108</a:t>
            </a:fld>
            <a:endParaRPr lang="en-GB" dirty="0"/>
          </a:p>
        </p:txBody>
      </p:sp>
    </p:spTree>
    <p:extLst>
      <p:ext uri="{BB962C8B-B14F-4D97-AF65-F5344CB8AC3E}">
        <p14:creationId xmlns:p14="http://schemas.microsoft.com/office/powerpoint/2010/main" val="22720352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83F9B-B810-AFA2-D77B-4AC992D3486E}"/>
              </a:ext>
            </a:extLst>
          </p:cNvPr>
          <p:cNvSpPr>
            <a:spLocks noGrp="1"/>
          </p:cNvSpPr>
          <p:nvPr>
            <p:ph type="title"/>
          </p:nvPr>
        </p:nvSpPr>
        <p:spPr/>
        <p:txBody>
          <a:bodyPr/>
          <a:lstStyle/>
          <a:p>
            <a:r>
              <a:rPr lang="en-US" dirty="0"/>
              <a:t>Mixed Results</a:t>
            </a:r>
          </a:p>
        </p:txBody>
      </p:sp>
      <p:sp>
        <p:nvSpPr>
          <p:cNvPr id="3" name="Content Placeholder 2">
            <a:extLst>
              <a:ext uri="{FF2B5EF4-FFF2-40B4-BE49-F238E27FC236}">
                <a16:creationId xmlns:a16="http://schemas.microsoft.com/office/drawing/2014/main" id="{B57DDB7E-4E55-DF1F-27FB-F107F6E47E5A}"/>
              </a:ext>
            </a:extLst>
          </p:cNvPr>
          <p:cNvSpPr>
            <a:spLocks noGrp="1"/>
          </p:cNvSpPr>
          <p:nvPr>
            <p:ph idx="1"/>
          </p:nvPr>
        </p:nvSpPr>
        <p:spPr/>
        <p:txBody>
          <a:bodyPr>
            <a:normAutofit/>
          </a:bodyPr>
          <a:lstStyle/>
          <a:p>
            <a:r>
              <a:rPr lang="en-JM" dirty="0"/>
              <a:t>Results of the availability contracts have arguably been mixed in terms of both the direct cost of EPC and operating and maintenance contracts as well as in achieving  a low cost of capital and corresponding prices to ultimate consumers. </a:t>
            </a:r>
          </a:p>
          <a:p>
            <a:r>
              <a:rPr lang="en-JM" dirty="0"/>
              <a:t>The concept of focused incentives and competitive bids to achieve a low cost of capital has merit. </a:t>
            </a:r>
          </a:p>
          <a:p>
            <a:r>
              <a:rPr lang="en-JM" dirty="0"/>
              <a:t>Enron cases in the Philippines and in India demonstrate potential problems. </a:t>
            </a:r>
          </a:p>
          <a:p>
            <a:pPr lvl="1"/>
            <a:r>
              <a:rPr lang="en-JM" dirty="0"/>
              <a:t>Effective competitive bidding was not applied; </a:t>
            </a:r>
          </a:p>
          <a:p>
            <a:pPr lvl="1"/>
            <a:r>
              <a:rPr lang="en-JM" dirty="0"/>
              <a:t>Equity returns were very high; </a:t>
            </a:r>
          </a:p>
          <a:p>
            <a:pPr lvl="1"/>
            <a:r>
              <a:rPr lang="en-JM" dirty="0"/>
              <a:t>Constraints from lenders limited operating flexibility; </a:t>
            </a:r>
          </a:p>
          <a:p>
            <a:pPr lvl="1"/>
            <a:r>
              <a:rPr lang="en-JM" dirty="0"/>
              <a:t>Prices were not adjusted for inflation; </a:t>
            </a:r>
          </a:p>
          <a:p>
            <a:pPr lvl="1"/>
            <a:r>
              <a:rPr lang="en-JM" dirty="0"/>
              <a:t>Projects such as nuclear plants with long construction periods and long lives were not financed. </a:t>
            </a:r>
          </a:p>
          <a:p>
            <a:pPr lvl="1"/>
            <a:r>
              <a:rPr lang="en-JM" dirty="0"/>
              <a:t>The government and/or off-taker made inefficient decisions that resulted in over-capacity and the wrong type of capacity. </a:t>
            </a:r>
          </a:p>
          <a:p>
            <a:pPr lvl="1"/>
            <a:r>
              <a:rPr lang="en-JM" dirty="0"/>
              <a:t>Profits made by EPC and operation and maintenance companies, particularly for developing companies were very high. </a:t>
            </a:r>
            <a:endParaRPr lang="en-US" dirty="0"/>
          </a:p>
        </p:txBody>
      </p:sp>
      <p:sp>
        <p:nvSpPr>
          <p:cNvPr id="4" name="Slide Number Placeholder 3">
            <a:extLst>
              <a:ext uri="{FF2B5EF4-FFF2-40B4-BE49-F238E27FC236}">
                <a16:creationId xmlns:a16="http://schemas.microsoft.com/office/drawing/2014/main" id="{87C3DFB2-9648-AA47-1A67-B74EF07DF4D1}"/>
              </a:ext>
            </a:extLst>
          </p:cNvPr>
          <p:cNvSpPr>
            <a:spLocks noGrp="1"/>
          </p:cNvSpPr>
          <p:nvPr>
            <p:ph type="sldNum" sz="quarter" idx="12"/>
          </p:nvPr>
        </p:nvSpPr>
        <p:spPr/>
        <p:txBody>
          <a:bodyPr/>
          <a:lstStyle/>
          <a:p>
            <a:fld id="{EB241CD2-1E45-42A3-B213-66A034DF9A3B}" type="slidenum">
              <a:rPr lang="en-GB" smtClean="0"/>
              <a:t>109</a:t>
            </a:fld>
            <a:endParaRPr lang="en-GB" dirty="0"/>
          </a:p>
        </p:txBody>
      </p:sp>
    </p:spTree>
    <p:extLst>
      <p:ext uri="{BB962C8B-B14F-4D97-AF65-F5344CB8AC3E}">
        <p14:creationId xmlns:p14="http://schemas.microsoft.com/office/powerpoint/2010/main" val="267852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C2EA-4CA6-0D16-B683-F1019C1CC64E}"/>
              </a:ext>
            </a:extLst>
          </p:cNvPr>
          <p:cNvSpPr>
            <a:spLocks noGrp="1"/>
          </p:cNvSpPr>
          <p:nvPr>
            <p:ph type="title"/>
          </p:nvPr>
        </p:nvSpPr>
        <p:spPr/>
        <p:txBody>
          <a:bodyPr/>
          <a:lstStyle/>
          <a:p>
            <a:r>
              <a:rPr lang="en-US" dirty="0"/>
              <a:t>The Value of the Term in a PPA is Measured Incorrectly</a:t>
            </a:r>
          </a:p>
        </p:txBody>
      </p:sp>
      <p:sp>
        <p:nvSpPr>
          <p:cNvPr id="3" name="Text Placeholder 2">
            <a:extLst>
              <a:ext uri="{FF2B5EF4-FFF2-40B4-BE49-F238E27FC236}">
                <a16:creationId xmlns:a16="http://schemas.microsoft.com/office/drawing/2014/main" id="{828848D5-93A4-5516-4256-57EF43D041A9}"/>
              </a:ext>
            </a:extLst>
          </p:cNvPr>
          <p:cNvSpPr>
            <a:spLocks noGrp="1"/>
          </p:cNvSpPr>
          <p:nvPr>
            <p:ph type="body" idx="1"/>
          </p:nvPr>
        </p:nvSpPr>
        <p:spPr/>
        <p:txBody>
          <a:bodyPr/>
          <a:lstStyle/>
          <a:p>
            <a:r>
              <a:rPr lang="en-US" dirty="0"/>
              <a:t>Because of distortions in the IRR, the value of longer PPAs can be dramatically understated</a:t>
            </a:r>
          </a:p>
        </p:txBody>
      </p:sp>
      <p:sp>
        <p:nvSpPr>
          <p:cNvPr id="4" name="Slide Number Placeholder 3">
            <a:extLst>
              <a:ext uri="{FF2B5EF4-FFF2-40B4-BE49-F238E27FC236}">
                <a16:creationId xmlns:a16="http://schemas.microsoft.com/office/drawing/2014/main" id="{82373C5D-4046-C799-4422-3A180A681ECC}"/>
              </a:ext>
            </a:extLst>
          </p:cNvPr>
          <p:cNvSpPr>
            <a:spLocks noGrp="1"/>
          </p:cNvSpPr>
          <p:nvPr>
            <p:ph type="sldNum" sz="quarter" idx="12"/>
          </p:nvPr>
        </p:nvSpPr>
        <p:spPr/>
        <p:txBody>
          <a:bodyPr/>
          <a:lstStyle/>
          <a:p>
            <a:fld id="{EB241CD2-1E45-42A3-B213-66A034DF9A3B}" type="slidenum">
              <a:rPr lang="en-GB" smtClean="0"/>
              <a:t>11</a:t>
            </a:fld>
            <a:endParaRPr lang="en-GB" dirty="0"/>
          </a:p>
        </p:txBody>
      </p:sp>
    </p:spTree>
    <p:extLst>
      <p:ext uri="{BB962C8B-B14F-4D97-AF65-F5344CB8AC3E}">
        <p14:creationId xmlns:p14="http://schemas.microsoft.com/office/powerpoint/2010/main" val="16125494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10B3-3FEB-7F19-3212-0A06854AE86B}"/>
              </a:ext>
            </a:extLst>
          </p:cNvPr>
          <p:cNvSpPr>
            <a:spLocks noGrp="1"/>
          </p:cNvSpPr>
          <p:nvPr>
            <p:ph type="title"/>
          </p:nvPr>
        </p:nvSpPr>
        <p:spPr/>
        <p:txBody>
          <a:bodyPr/>
          <a:lstStyle/>
          <a:p>
            <a:r>
              <a:rPr lang="en-US" dirty="0"/>
              <a:t>Problems with Availability Structure</a:t>
            </a:r>
          </a:p>
        </p:txBody>
      </p:sp>
      <p:sp>
        <p:nvSpPr>
          <p:cNvPr id="3" name="Content Placeholder 2">
            <a:extLst>
              <a:ext uri="{FF2B5EF4-FFF2-40B4-BE49-F238E27FC236}">
                <a16:creationId xmlns:a16="http://schemas.microsoft.com/office/drawing/2014/main" id="{A8392069-F132-17A8-2BEC-6DEB389A0481}"/>
              </a:ext>
            </a:extLst>
          </p:cNvPr>
          <p:cNvSpPr>
            <a:spLocks noGrp="1"/>
          </p:cNvSpPr>
          <p:nvPr>
            <p:ph idx="1"/>
          </p:nvPr>
        </p:nvSpPr>
        <p:spPr/>
        <p:txBody>
          <a:bodyPr/>
          <a:lstStyle/>
          <a:p>
            <a:r>
              <a:rPr lang="en-US" dirty="0"/>
              <a:t>Question about true competitive bidding</a:t>
            </a:r>
          </a:p>
          <a:p>
            <a:r>
              <a:rPr lang="en-US" dirty="0"/>
              <a:t>Question about earned equity returns</a:t>
            </a:r>
          </a:p>
          <a:p>
            <a:r>
              <a:rPr lang="en-US" dirty="0"/>
              <a:t>Question about constraints from lenders</a:t>
            </a:r>
          </a:p>
          <a:p>
            <a:r>
              <a:rPr lang="en-US" dirty="0"/>
              <a:t>Question about inflation adjustments</a:t>
            </a:r>
          </a:p>
          <a:p>
            <a:r>
              <a:rPr lang="en-US" dirty="0"/>
              <a:t>Question about ability to finance projects with long construction periods</a:t>
            </a:r>
          </a:p>
          <a:p>
            <a:endParaRPr lang="en-US" dirty="0"/>
          </a:p>
          <a:p>
            <a:r>
              <a:rPr lang="en-US" dirty="0"/>
              <a:t>Question about government decisions for amount and type of capacity</a:t>
            </a:r>
          </a:p>
          <a:p>
            <a:r>
              <a:rPr lang="en-US" dirty="0"/>
              <a:t>Question about profits earned by EPC and O&amp;M Providers</a:t>
            </a:r>
          </a:p>
          <a:p>
            <a:endParaRPr lang="en-US" dirty="0"/>
          </a:p>
        </p:txBody>
      </p:sp>
      <p:sp>
        <p:nvSpPr>
          <p:cNvPr id="4" name="Slide Number Placeholder 3">
            <a:extLst>
              <a:ext uri="{FF2B5EF4-FFF2-40B4-BE49-F238E27FC236}">
                <a16:creationId xmlns:a16="http://schemas.microsoft.com/office/drawing/2014/main" id="{D0F92AB0-D59B-69E7-CA05-40FB0E66E082}"/>
              </a:ext>
            </a:extLst>
          </p:cNvPr>
          <p:cNvSpPr>
            <a:spLocks noGrp="1"/>
          </p:cNvSpPr>
          <p:nvPr>
            <p:ph type="sldNum" sz="quarter" idx="12"/>
          </p:nvPr>
        </p:nvSpPr>
        <p:spPr/>
        <p:txBody>
          <a:bodyPr/>
          <a:lstStyle/>
          <a:p>
            <a:fld id="{EB241CD2-1E45-42A3-B213-66A034DF9A3B}" type="slidenum">
              <a:rPr lang="en-GB" smtClean="0"/>
              <a:t>110</a:t>
            </a:fld>
            <a:endParaRPr lang="en-GB" dirty="0"/>
          </a:p>
        </p:txBody>
      </p:sp>
    </p:spTree>
    <p:extLst>
      <p:ext uri="{BB962C8B-B14F-4D97-AF65-F5344CB8AC3E}">
        <p14:creationId xmlns:p14="http://schemas.microsoft.com/office/powerpoint/2010/main" val="10290494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44857-A514-62C9-8C9C-E0DD03097F80}"/>
              </a:ext>
            </a:extLst>
          </p:cNvPr>
          <p:cNvSpPr>
            <a:spLocks noGrp="1"/>
          </p:cNvSpPr>
          <p:nvPr>
            <p:ph type="title"/>
          </p:nvPr>
        </p:nvSpPr>
        <p:spPr/>
        <p:txBody>
          <a:bodyPr/>
          <a:lstStyle/>
          <a:p>
            <a:r>
              <a:rPr lang="en-US" dirty="0"/>
              <a:t>Issue of PPA Effectiveness</a:t>
            </a:r>
          </a:p>
        </p:txBody>
      </p:sp>
      <p:sp>
        <p:nvSpPr>
          <p:cNvPr id="3" name="Content Placeholder 2">
            <a:extLst>
              <a:ext uri="{FF2B5EF4-FFF2-40B4-BE49-F238E27FC236}">
                <a16:creationId xmlns:a16="http://schemas.microsoft.com/office/drawing/2014/main" id="{1BE7B3A8-E0E0-9EFC-6147-06561F7604BE}"/>
              </a:ext>
            </a:extLst>
          </p:cNvPr>
          <p:cNvSpPr>
            <a:spLocks noGrp="1"/>
          </p:cNvSpPr>
          <p:nvPr>
            <p:ph idx="1"/>
          </p:nvPr>
        </p:nvSpPr>
        <p:spPr/>
        <p:txBody>
          <a:bodyPr>
            <a:normAutofit/>
          </a:bodyPr>
          <a:lstStyle/>
          <a:p>
            <a:r>
              <a:rPr lang="en-US" sz="2400" dirty="0"/>
              <a:t>How would you test the effectiveness of the regulatory model versus PPA contracts</a:t>
            </a:r>
          </a:p>
          <a:p>
            <a:pPr lvl="1"/>
            <a:r>
              <a:rPr lang="en-US" sz="2000" dirty="0"/>
              <a:t>Whether the right amount of capacity is built by IPPs</a:t>
            </a:r>
          </a:p>
          <a:p>
            <a:pPr lvl="1"/>
            <a:r>
              <a:rPr lang="en-US" sz="2000" dirty="0"/>
              <a:t>Whether prices decline from levels that existed under government ownership/regulation</a:t>
            </a:r>
          </a:p>
          <a:p>
            <a:pPr lvl="1"/>
            <a:r>
              <a:rPr lang="en-US" sz="2000" dirty="0"/>
              <a:t>Whether the efficiency gains and the competitive bidding produces lower costs to consumers</a:t>
            </a:r>
          </a:p>
          <a:p>
            <a:pPr lvl="1"/>
            <a:r>
              <a:rPr lang="en-US" sz="2000" dirty="0"/>
              <a:t>It is impossible to really quantify the benefits of the PPA model relative to the government ownership/cost plus regulation model</a:t>
            </a:r>
          </a:p>
        </p:txBody>
      </p:sp>
      <p:sp>
        <p:nvSpPr>
          <p:cNvPr id="4" name="Slide Number Placeholder 3">
            <a:extLst>
              <a:ext uri="{FF2B5EF4-FFF2-40B4-BE49-F238E27FC236}">
                <a16:creationId xmlns:a16="http://schemas.microsoft.com/office/drawing/2014/main" id="{11B52F93-C7AD-893D-9696-3416030DA4C7}"/>
              </a:ext>
            </a:extLst>
          </p:cNvPr>
          <p:cNvSpPr>
            <a:spLocks noGrp="1"/>
          </p:cNvSpPr>
          <p:nvPr>
            <p:ph type="sldNum" sz="quarter" idx="12"/>
          </p:nvPr>
        </p:nvSpPr>
        <p:spPr/>
        <p:txBody>
          <a:bodyPr/>
          <a:lstStyle/>
          <a:p>
            <a:fld id="{EB241CD2-1E45-42A3-B213-66A034DF9A3B}" type="slidenum">
              <a:rPr lang="en-GB" smtClean="0"/>
              <a:t>111</a:t>
            </a:fld>
            <a:endParaRPr lang="en-GB" dirty="0"/>
          </a:p>
        </p:txBody>
      </p:sp>
    </p:spTree>
    <p:extLst>
      <p:ext uri="{BB962C8B-B14F-4D97-AF65-F5344CB8AC3E}">
        <p14:creationId xmlns:p14="http://schemas.microsoft.com/office/powerpoint/2010/main" val="3736300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ltLang="en-US" dirty="0"/>
              <a:t>Philippines Contracts – Extreme Example</a:t>
            </a:r>
          </a:p>
        </p:txBody>
      </p:sp>
      <p:pic>
        <p:nvPicPr>
          <p:cNvPr id="1034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61950" y="1436014"/>
            <a:ext cx="6794500" cy="4283748"/>
          </a:xfrm>
          <a:noFill/>
        </p:spPr>
      </p:pic>
      <p:sp>
        <p:nvSpPr>
          <p:cNvPr id="2" name="Rectangle 5">
            <a:extLst>
              <a:ext uri="{FF2B5EF4-FFF2-40B4-BE49-F238E27FC236}">
                <a16:creationId xmlns:a16="http://schemas.microsoft.com/office/drawing/2014/main" id="{01C3476A-1446-432B-38DF-09BC577280C8}"/>
              </a:ext>
            </a:extLst>
          </p:cNvPr>
          <p:cNvSpPr txBox="1">
            <a:spLocks noChangeArrowheads="1"/>
          </p:cNvSpPr>
          <p:nvPr/>
        </p:nvSpPr>
        <p:spPr>
          <a:xfrm>
            <a:off x="7439025" y="1571625"/>
            <a:ext cx="4391025" cy="3762375"/>
          </a:xfrm>
          <a:prstGeom prst="rect">
            <a:avLst/>
          </a:prstGeom>
          <a:solidFill>
            <a:schemeClr val="bg1">
              <a:lumMod val="85000"/>
            </a:schemeClr>
          </a:solidFill>
        </p:spPr>
        <p:txBody>
          <a:bodyPr vert="horz" lIns="91440" tIns="45720" rIns="91440" bIns="45720" rtlCol="0">
            <a:normAutofit fontScale="77500" lnSpcReduction="20000"/>
          </a:bodyPr>
          <a:lst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7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5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en-US" sz="1600" dirty="0"/>
              <a:t>Frequent brown outs ranging from 2 to 12 hour daily in early 1991.</a:t>
            </a:r>
          </a:p>
          <a:p>
            <a:pPr algn="l"/>
            <a:r>
              <a:rPr lang="en-US" altLang="en-US" sz="1600" dirty="0"/>
              <a:t>Cancelled 625 MW Batam Nuclear plant when it was almost complete.</a:t>
            </a:r>
          </a:p>
          <a:p>
            <a:pPr algn="l"/>
            <a:r>
              <a:rPr lang="en-US" altLang="en-US" sz="1600" dirty="0"/>
              <a:t>Projected growth in electricity demand requires commissioning of new plants and rehabilitation of old plants.</a:t>
            </a:r>
          </a:p>
          <a:p>
            <a:pPr algn="l"/>
            <a:r>
              <a:rPr lang="en-US" altLang="en-US" sz="1600" dirty="0"/>
              <a:t>State-owned Generating Company was NAPCOR; Approx. 72% of NAPCOR’s capacity is in Luzon.</a:t>
            </a:r>
          </a:p>
          <a:p>
            <a:pPr algn="l"/>
            <a:r>
              <a:rPr lang="en-US" altLang="en-US" sz="1600" dirty="0"/>
              <a:t>Frequent closure of existing plants due to deterioration of oil-based plants.</a:t>
            </a:r>
          </a:p>
          <a:p>
            <a:pPr algn="l"/>
            <a:r>
              <a:rPr lang="en-US" altLang="en-US" sz="1600" dirty="0"/>
              <a:t>Failure to undertake regular maintenance of certain plants</a:t>
            </a:r>
          </a:p>
          <a:p>
            <a:pPr algn="l"/>
            <a:r>
              <a:rPr lang="en-US" altLang="en-US" sz="1600" dirty="0"/>
              <a:t>Postponed maintenance due to insufficient power reserve</a:t>
            </a:r>
          </a:p>
          <a:p>
            <a:pPr algn="l"/>
            <a:r>
              <a:rPr lang="en-US" altLang="en-US" sz="1600" dirty="0"/>
              <a:t>The S&amp;P bond rating for the Philippines was BB</a:t>
            </a:r>
          </a:p>
          <a:p>
            <a:pPr algn="l"/>
            <a:r>
              <a:rPr lang="en-US" altLang="en-US" sz="1600" dirty="0"/>
              <a:t>The World Bank estimated that power outages in 1990 reduced economic output in Metro Manila alone by $2.4 billion.</a:t>
            </a:r>
          </a:p>
          <a:p>
            <a:pPr algn="l"/>
            <a:endParaRPr lang="en-US" altLang="en-US" sz="1600" dirty="0"/>
          </a:p>
          <a:p>
            <a:pPr algn="l">
              <a:buFontTx/>
              <a:buNone/>
            </a:pPr>
            <a:endParaRPr lang="en-US" altLang="en-US" sz="16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p:cNvSpPr>
          <p:nvPr/>
        </p:nvSpPr>
        <p:spPr bwMode="auto">
          <a:xfrm>
            <a:off x="8166101" y="4181475"/>
            <a:ext cx="2043829" cy="708528"/>
          </a:xfrm>
          <a:prstGeom prst="rect">
            <a:avLst/>
          </a:prstGeom>
          <a:noFill/>
          <a:ln w="47625" cmpd="thinThick">
            <a:solidFill>
              <a:schemeClr val="tx1"/>
            </a:solidFill>
            <a:miter lim="800000"/>
            <a:headEnd/>
            <a:tailEnd/>
          </a:ln>
        </p:spPr>
        <p:txBody>
          <a:bodyPr wrap="none" lIns="92075" tIns="46038" rIns="92075" bIns="46038">
            <a:spAutoFit/>
          </a:bodyPr>
          <a:lstStyle/>
          <a:p>
            <a:r>
              <a:rPr lang="en-AU" sz="2000" b="1" dirty="0">
                <a:latin typeface="Times New Roman" pitchFamily="18" charset="0"/>
              </a:rPr>
              <a:t>Enron Power</a:t>
            </a:r>
          </a:p>
          <a:p>
            <a:r>
              <a:rPr lang="en-AU" sz="2000" b="1" dirty="0">
                <a:latin typeface="Times New Roman" pitchFamily="18" charset="0"/>
              </a:rPr>
              <a:t>Philippines Corp</a:t>
            </a:r>
          </a:p>
        </p:txBody>
      </p:sp>
      <p:sp>
        <p:nvSpPr>
          <p:cNvPr id="131075" name="Rectangle 3"/>
          <p:cNvSpPr>
            <a:spLocks noChangeArrowheads="1"/>
          </p:cNvSpPr>
          <p:nvPr/>
        </p:nvSpPr>
        <p:spPr bwMode="auto">
          <a:xfrm>
            <a:off x="2454276" y="1524001"/>
            <a:ext cx="1843453" cy="831639"/>
          </a:xfrm>
          <a:prstGeom prst="rect">
            <a:avLst/>
          </a:prstGeom>
          <a:noFill/>
          <a:ln w="47625" cmpd="thinThick">
            <a:solidFill>
              <a:schemeClr val="tx1"/>
            </a:solidFill>
            <a:miter lim="800000"/>
            <a:headEnd/>
            <a:tailEnd/>
          </a:ln>
        </p:spPr>
        <p:txBody>
          <a:bodyPr wrap="none" lIns="92075" tIns="46038" rIns="92075" bIns="46038">
            <a:spAutoFit/>
          </a:bodyPr>
          <a:lstStyle/>
          <a:p>
            <a:r>
              <a:rPr lang="en-AU" sz="2400" b="1" dirty="0">
                <a:latin typeface="Times New Roman" pitchFamily="18" charset="0"/>
              </a:rPr>
              <a:t>Philippines</a:t>
            </a:r>
          </a:p>
          <a:p>
            <a:r>
              <a:rPr lang="en-AU" sz="2400" b="1" dirty="0">
                <a:latin typeface="Times New Roman" pitchFamily="18" charset="0"/>
              </a:rPr>
              <a:t>Government</a:t>
            </a:r>
          </a:p>
        </p:txBody>
      </p:sp>
      <p:sp>
        <p:nvSpPr>
          <p:cNvPr id="131076" name="Rectangle 4"/>
          <p:cNvSpPr>
            <a:spLocks noChangeArrowheads="1"/>
          </p:cNvSpPr>
          <p:nvPr/>
        </p:nvSpPr>
        <p:spPr bwMode="auto">
          <a:xfrm>
            <a:off x="9426575" y="2306639"/>
            <a:ext cx="1018740" cy="831639"/>
          </a:xfrm>
          <a:prstGeom prst="rect">
            <a:avLst/>
          </a:prstGeom>
          <a:noFill/>
          <a:ln w="47625" cmpd="thinThick">
            <a:solidFill>
              <a:schemeClr val="tx1"/>
            </a:solidFill>
            <a:miter lim="800000"/>
            <a:headEnd/>
            <a:tailEnd/>
          </a:ln>
        </p:spPr>
        <p:txBody>
          <a:bodyPr wrap="none" lIns="92075" tIns="46038" rIns="92075" bIns="46038">
            <a:spAutoFit/>
          </a:bodyPr>
          <a:lstStyle/>
          <a:p>
            <a:r>
              <a:rPr lang="en-AU" sz="2400" b="1" dirty="0">
                <a:latin typeface="Times New Roman" pitchFamily="18" charset="0"/>
              </a:rPr>
              <a:t>Enron</a:t>
            </a:r>
          </a:p>
          <a:p>
            <a:r>
              <a:rPr lang="en-AU" sz="2400" b="1" dirty="0">
                <a:latin typeface="Times New Roman" pitchFamily="18" charset="0"/>
              </a:rPr>
              <a:t>Corp.</a:t>
            </a:r>
          </a:p>
        </p:txBody>
      </p:sp>
      <p:sp>
        <p:nvSpPr>
          <p:cNvPr id="131077" name="Rectangle 5"/>
          <p:cNvSpPr>
            <a:spLocks noChangeArrowheads="1"/>
          </p:cNvSpPr>
          <p:nvPr/>
        </p:nvSpPr>
        <p:spPr bwMode="auto">
          <a:xfrm>
            <a:off x="5362576" y="3878264"/>
            <a:ext cx="1228541" cy="1570303"/>
          </a:xfrm>
          <a:prstGeom prst="rect">
            <a:avLst/>
          </a:prstGeom>
          <a:noFill/>
          <a:ln w="57150" cmpd="tri">
            <a:solidFill>
              <a:schemeClr val="tx1"/>
            </a:solidFill>
            <a:miter lim="800000"/>
            <a:headEnd/>
            <a:tailEnd/>
          </a:ln>
        </p:spPr>
        <p:txBody>
          <a:bodyPr wrap="none" lIns="92075" tIns="46038" rIns="92075" bIns="46038">
            <a:spAutoFit/>
          </a:bodyPr>
          <a:lstStyle/>
          <a:p>
            <a:r>
              <a:rPr lang="en-AU" sz="2400" b="1" dirty="0">
                <a:latin typeface="Times New Roman" pitchFamily="18" charset="0"/>
              </a:rPr>
              <a:t>113MW</a:t>
            </a:r>
          </a:p>
          <a:p>
            <a:r>
              <a:rPr lang="en-AU" sz="2400" b="1" dirty="0">
                <a:latin typeface="Times New Roman" pitchFamily="18" charset="0"/>
              </a:rPr>
              <a:t>Subic</a:t>
            </a:r>
          </a:p>
          <a:p>
            <a:r>
              <a:rPr lang="en-AU" sz="2400" b="1" dirty="0">
                <a:latin typeface="Times New Roman" pitchFamily="18" charset="0"/>
              </a:rPr>
              <a:t>Power</a:t>
            </a:r>
          </a:p>
          <a:p>
            <a:r>
              <a:rPr lang="en-AU" sz="2400" b="1" dirty="0">
                <a:latin typeface="Times New Roman" pitchFamily="18" charset="0"/>
              </a:rPr>
              <a:t>Corp.</a:t>
            </a:r>
          </a:p>
        </p:txBody>
      </p:sp>
      <p:sp>
        <p:nvSpPr>
          <p:cNvPr id="131078" name="Line 6"/>
          <p:cNvSpPr>
            <a:spLocks noChangeShapeType="1"/>
          </p:cNvSpPr>
          <p:nvPr/>
        </p:nvSpPr>
        <p:spPr bwMode="auto">
          <a:xfrm>
            <a:off x="10287000" y="3203576"/>
            <a:ext cx="0" cy="8350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079" name="Rectangle 7"/>
          <p:cNvSpPr>
            <a:spLocks noChangeArrowheads="1"/>
          </p:cNvSpPr>
          <p:nvPr/>
        </p:nvSpPr>
        <p:spPr bwMode="auto">
          <a:xfrm>
            <a:off x="8077200" y="5181600"/>
            <a:ext cx="1309654" cy="708528"/>
          </a:xfrm>
          <a:prstGeom prst="rect">
            <a:avLst/>
          </a:prstGeom>
          <a:noFill/>
          <a:ln w="47625" cmpd="thinThick">
            <a:solidFill>
              <a:schemeClr val="tx1"/>
            </a:solidFill>
            <a:miter lim="800000"/>
            <a:headEnd/>
            <a:tailEnd/>
          </a:ln>
        </p:spPr>
        <p:txBody>
          <a:bodyPr wrap="none" lIns="92075" tIns="46038" rIns="92075" bIns="46038">
            <a:spAutoFit/>
          </a:bodyPr>
          <a:lstStyle/>
          <a:p>
            <a:r>
              <a:rPr lang="en-AU" sz="2000" b="1" dirty="0">
                <a:latin typeface="Times New Roman" pitchFamily="18" charset="0"/>
              </a:rPr>
              <a:t>Philippine</a:t>
            </a:r>
          </a:p>
          <a:p>
            <a:r>
              <a:rPr lang="en-AU" sz="2000" b="1" dirty="0">
                <a:latin typeface="Times New Roman" pitchFamily="18" charset="0"/>
              </a:rPr>
              <a:t>Investors</a:t>
            </a:r>
          </a:p>
        </p:txBody>
      </p:sp>
      <p:sp>
        <p:nvSpPr>
          <p:cNvPr id="131080" name="Line 8"/>
          <p:cNvSpPr>
            <a:spLocks noChangeShapeType="1"/>
          </p:cNvSpPr>
          <p:nvPr/>
        </p:nvSpPr>
        <p:spPr bwMode="auto">
          <a:xfrm flipH="1">
            <a:off x="6613526" y="5313363"/>
            <a:ext cx="1368425" cy="0"/>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081" name="Rectangle 9"/>
          <p:cNvSpPr>
            <a:spLocks noChangeArrowheads="1"/>
          </p:cNvSpPr>
          <p:nvPr/>
        </p:nvSpPr>
        <p:spPr bwMode="auto">
          <a:xfrm>
            <a:off x="4308475" y="2492376"/>
            <a:ext cx="1133324" cy="831639"/>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15-year</a:t>
            </a:r>
          </a:p>
          <a:p>
            <a:pPr algn="l"/>
            <a:r>
              <a:rPr lang="en-AU" sz="1600" dirty="0">
                <a:latin typeface="Times New Roman" pitchFamily="18" charset="0"/>
              </a:rPr>
              <a:t>BOT</a:t>
            </a:r>
          </a:p>
          <a:p>
            <a:pPr algn="l"/>
            <a:r>
              <a:rPr lang="en-AU" sz="1600" dirty="0">
                <a:latin typeface="Times New Roman" pitchFamily="18" charset="0"/>
              </a:rPr>
              <a:t>Concession</a:t>
            </a:r>
          </a:p>
        </p:txBody>
      </p:sp>
      <p:sp>
        <p:nvSpPr>
          <p:cNvPr id="131082" name="Rectangle 10"/>
          <p:cNvSpPr>
            <a:spLocks noChangeArrowheads="1"/>
          </p:cNvSpPr>
          <p:nvPr/>
        </p:nvSpPr>
        <p:spPr bwMode="auto">
          <a:xfrm>
            <a:off x="2439988" y="3581401"/>
            <a:ext cx="1314462" cy="462307"/>
          </a:xfrm>
          <a:prstGeom prst="rect">
            <a:avLst/>
          </a:prstGeom>
          <a:noFill/>
          <a:ln w="47625" cmpd="thinThick">
            <a:solidFill>
              <a:schemeClr val="tx1"/>
            </a:solidFill>
            <a:miter lim="800000"/>
            <a:headEnd/>
            <a:tailEnd/>
          </a:ln>
        </p:spPr>
        <p:txBody>
          <a:bodyPr wrap="none" lIns="92075" tIns="46038" rIns="92075" bIns="46038">
            <a:spAutoFit/>
          </a:bodyPr>
          <a:lstStyle/>
          <a:p>
            <a:pPr algn="l"/>
            <a:r>
              <a:rPr lang="en-AU" sz="2400" b="1" dirty="0">
                <a:latin typeface="Times New Roman" pitchFamily="18" charset="0"/>
              </a:rPr>
              <a:t>Napocor</a:t>
            </a:r>
          </a:p>
        </p:txBody>
      </p:sp>
      <p:sp>
        <p:nvSpPr>
          <p:cNvPr id="131083" name="Rectangle 11"/>
          <p:cNvSpPr>
            <a:spLocks noChangeArrowheads="1"/>
          </p:cNvSpPr>
          <p:nvPr/>
        </p:nvSpPr>
        <p:spPr bwMode="auto">
          <a:xfrm>
            <a:off x="4216400" y="3482975"/>
            <a:ext cx="968214" cy="585418"/>
          </a:xfrm>
          <a:prstGeom prst="rect">
            <a:avLst/>
          </a:prstGeom>
          <a:noFill/>
          <a:ln w="9525">
            <a:noFill/>
            <a:miter lim="800000"/>
            <a:headEnd/>
            <a:tailEnd/>
          </a:ln>
        </p:spPr>
        <p:txBody>
          <a:bodyPr wrap="none" lIns="92075" tIns="46038" rIns="92075" bIns="46038">
            <a:spAutoFit/>
          </a:bodyPr>
          <a:lstStyle/>
          <a:p>
            <a:r>
              <a:rPr lang="en-AU" sz="1600" dirty="0">
                <a:latin typeface="Times New Roman" pitchFamily="18" charset="0"/>
              </a:rPr>
              <a:t>Supply</a:t>
            </a:r>
          </a:p>
          <a:p>
            <a:r>
              <a:rPr lang="en-AU" sz="1600" dirty="0">
                <a:latin typeface="Times New Roman" pitchFamily="18" charset="0"/>
              </a:rPr>
              <a:t>Fuel Free</a:t>
            </a:r>
          </a:p>
        </p:txBody>
      </p:sp>
      <p:sp>
        <p:nvSpPr>
          <p:cNvPr id="131084" name="Rectangle 12"/>
          <p:cNvSpPr>
            <a:spLocks noChangeArrowheads="1"/>
          </p:cNvSpPr>
          <p:nvPr/>
        </p:nvSpPr>
        <p:spPr bwMode="auto">
          <a:xfrm>
            <a:off x="2312988" y="5133183"/>
            <a:ext cx="1447800" cy="987425"/>
          </a:xfrm>
          <a:prstGeom prst="rect">
            <a:avLst/>
          </a:prstGeom>
          <a:noFill/>
          <a:ln w="12700">
            <a:solidFill>
              <a:schemeClr val="tx1"/>
            </a:solidFill>
            <a:prstDash val="dashDot"/>
            <a:miter lim="800000"/>
            <a:headEnd/>
            <a:tailEnd/>
          </a:ln>
        </p:spPr>
        <p:txBody>
          <a:bodyPr wrap="none" lIns="92075" tIns="46038" rIns="92075" bIns="46038">
            <a:spAutoFit/>
          </a:bodyPr>
          <a:lstStyle/>
          <a:p>
            <a:pPr>
              <a:buFontTx/>
              <a:buChar char="•"/>
            </a:pPr>
            <a:r>
              <a:rPr lang="en-AU" sz="1400" dirty="0">
                <a:latin typeface="Times New Roman" pitchFamily="18" charset="0"/>
              </a:rPr>
              <a:t>Capacity Charge</a:t>
            </a:r>
          </a:p>
          <a:p>
            <a:pPr>
              <a:buFontTx/>
              <a:buChar char="•"/>
            </a:pPr>
            <a:r>
              <a:rPr lang="en-AU" sz="1400" dirty="0">
                <a:latin typeface="Times New Roman" pitchFamily="18" charset="0"/>
              </a:rPr>
              <a:t>O&amp;M Charge</a:t>
            </a:r>
          </a:p>
          <a:p>
            <a:pPr>
              <a:buFontTx/>
              <a:buChar char="•"/>
            </a:pPr>
            <a:r>
              <a:rPr lang="en-AU" sz="1400" dirty="0">
                <a:latin typeface="Times New Roman" pitchFamily="18" charset="0"/>
              </a:rPr>
              <a:t>Energy Charge</a:t>
            </a:r>
          </a:p>
          <a:p>
            <a:r>
              <a:rPr lang="en-AU" sz="1600" b="1" dirty="0">
                <a:latin typeface="Times New Roman" pitchFamily="18" charset="0"/>
              </a:rPr>
              <a:t>PPA</a:t>
            </a:r>
          </a:p>
        </p:txBody>
      </p:sp>
      <p:sp>
        <p:nvSpPr>
          <p:cNvPr id="131085" name="Rectangle 13"/>
          <p:cNvSpPr>
            <a:spLocks noChangeArrowheads="1"/>
          </p:cNvSpPr>
          <p:nvPr/>
        </p:nvSpPr>
        <p:spPr bwMode="auto">
          <a:xfrm>
            <a:off x="7489826" y="1536701"/>
            <a:ext cx="1493999" cy="646973"/>
          </a:xfrm>
          <a:prstGeom prst="rect">
            <a:avLst/>
          </a:prstGeom>
          <a:noFill/>
          <a:ln w="38100" cmpd="dbl">
            <a:solidFill>
              <a:schemeClr val="tx1"/>
            </a:solidFill>
            <a:miter lim="800000"/>
            <a:headEnd/>
            <a:tailEnd/>
          </a:ln>
        </p:spPr>
        <p:txBody>
          <a:bodyPr wrap="none" lIns="92075" tIns="46038" rIns="92075" bIns="46038">
            <a:spAutoFit/>
          </a:bodyPr>
          <a:lstStyle/>
          <a:p>
            <a:pPr algn="l"/>
            <a:r>
              <a:rPr lang="en-AU" dirty="0">
                <a:latin typeface="Times New Roman" pitchFamily="18" charset="0"/>
              </a:rPr>
              <a:t>Enron Power</a:t>
            </a:r>
          </a:p>
          <a:p>
            <a:pPr algn="l"/>
            <a:r>
              <a:rPr lang="en-AU" dirty="0">
                <a:latin typeface="Times New Roman" pitchFamily="18" charset="0"/>
              </a:rPr>
              <a:t>Operating Co.</a:t>
            </a:r>
          </a:p>
        </p:txBody>
      </p:sp>
      <p:sp>
        <p:nvSpPr>
          <p:cNvPr id="131086" name="Rectangle 14"/>
          <p:cNvSpPr>
            <a:spLocks noChangeArrowheads="1"/>
          </p:cNvSpPr>
          <p:nvPr/>
        </p:nvSpPr>
        <p:spPr bwMode="auto">
          <a:xfrm>
            <a:off x="5756276" y="2492375"/>
            <a:ext cx="1236663" cy="825500"/>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Turnkey</a:t>
            </a:r>
          </a:p>
          <a:p>
            <a:pPr algn="l"/>
            <a:r>
              <a:rPr lang="en-AU" sz="1600" dirty="0">
                <a:latin typeface="Times New Roman" pitchFamily="18" charset="0"/>
              </a:rPr>
              <a:t>Construction</a:t>
            </a:r>
          </a:p>
          <a:p>
            <a:pPr algn="l"/>
            <a:r>
              <a:rPr lang="en-AU" sz="1600" dirty="0">
                <a:latin typeface="Times New Roman" pitchFamily="18" charset="0"/>
              </a:rPr>
              <a:t>Contract</a:t>
            </a:r>
          </a:p>
        </p:txBody>
      </p:sp>
      <p:sp>
        <p:nvSpPr>
          <p:cNvPr id="131087" name="Rectangle 15"/>
          <p:cNvSpPr>
            <a:spLocks noChangeArrowheads="1"/>
          </p:cNvSpPr>
          <p:nvPr/>
        </p:nvSpPr>
        <p:spPr bwMode="auto">
          <a:xfrm>
            <a:off x="9432925" y="1598613"/>
            <a:ext cx="1157368" cy="585418"/>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Completion</a:t>
            </a:r>
          </a:p>
          <a:p>
            <a:pPr algn="l"/>
            <a:r>
              <a:rPr lang="en-AU" sz="1600" dirty="0">
                <a:latin typeface="Times New Roman" pitchFamily="18" charset="0"/>
              </a:rPr>
              <a:t>Guarantee</a:t>
            </a:r>
          </a:p>
        </p:txBody>
      </p:sp>
      <p:sp>
        <p:nvSpPr>
          <p:cNvPr id="131088" name="Rectangle 16"/>
          <p:cNvSpPr>
            <a:spLocks noChangeArrowheads="1"/>
          </p:cNvSpPr>
          <p:nvPr/>
        </p:nvSpPr>
        <p:spPr bwMode="auto">
          <a:xfrm>
            <a:off x="4606925" y="1450976"/>
            <a:ext cx="1479550" cy="409575"/>
          </a:xfrm>
          <a:prstGeom prst="rect">
            <a:avLst/>
          </a:prstGeom>
          <a:noFill/>
          <a:ln w="12700">
            <a:solidFill>
              <a:schemeClr val="tx1"/>
            </a:solidFill>
            <a:miter lim="800000"/>
            <a:headEnd/>
            <a:tailEnd/>
          </a:ln>
        </p:spPr>
        <p:txBody>
          <a:bodyPr wrap="none" lIns="92075" tIns="46038" rIns="92075" bIns="46038">
            <a:spAutoFit/>
          </a:bodyPr>
          <a:lstStyle/>
          <a:p>
            <a:pPr algn="l"/>
            <a:r>
              <a:rPr lang="en-AU" sz="2000" dirty="0">
                <a:latin typeface="Times New Roman" pitchFamily="18" charset="0"/>
              </a:rPr>
              <a:t>Equip’t Cos.</a:t>
            </a:r>
          </a:p>
        </p:txBody>
      </p:sp>
      <p:sp>
        <p:nvSpPr>
          <p:cNvPr id="131089" name="Rectangle 17"/>
          <p:cNvSpPr>
            <a:spLocks noChangeArrowheads="1"/>
          </p:cNvSpPr>
          <p:nvPr/>
        </p:nvSpPr>
        <p:spPr bwMode="auto">
          <a:xfrm>
            <a:off x="6137275" y="1501775"/>
            <a:ext cx="1079500" cy="336550"/>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Warranties</a:t>
            </a:r>
          </a:p>
        </p:txBody>
      </p:sp>
      <p:sp>
        <p:nvSpPr>
          <p:cNvPr id="131090" name="Rectangle 18"/>
          <p:cNvSpPr>
            <a:spLocks noChangeArrowheads="1"/>
          </p:cNvSpPr>
          <p:nvPr/>
        </p:nvSpPr>
        <p:spPr bwMode="auto">
          <a:xfrm>
            <a:off x="4402138" y="5753895"/>
            <a:ext cx="3130550" cy="366713"/>
          </a:xfrm>
          <a:prstGeom prst="rect">
            <a:avLst/>
          </a:prstGeom>
          <a:noFill/>
          <a:ln w="9525">
            <a:noFill/>
            <a:miter lim="800000"/>
            <a:headEnd/>
            <a:tailEnd/>
          </a:ln>
        </p:spPr>
        <p:txBody>
          <a:bodyPr wrap="none" lIns="92075" tIns="46038" rIns="92075" bIns="46038">
            <a:spAutoFit/>
          </a:bodyPr>
          <a:lstStyle/>
          <a:p>
            <a:pPr algn="l"/>
            <a:r>
              <a:rPr lang="en-AU" b="1" dirty="0">
                <a:latin typeface="Times New Roman" pitchFamily="18" charset="0"/>
              </a:rPr>
              <a:t>US$105 million, 15-year Notes</a:t>
            </a:r>
          </a:p>
        </p:txBody>
      </p:sp>
      <p:sp>
        <p:nvSpPr>
          <p:cNvPr id="131091" name="Line 19"/>
          <p:cNvSpPr>
            <a:spLocks noChangeShapeType="1"/>
          </p:cNvSpPr>
          <p:nvPr/>
        </p:nvSpPr>
        <p:spPr bwMode="auto">
          <a:xfrm flipH="1">
            <a:off x="6689726" y="4551363"/>
            <a:ext cx="1368425" cy="0"/>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092" name="Rectangle 20"/>
          <p:cNvSpPr>
            <a:spLocks noChangeArrowheads="1"/>
          </p:cNvSpPr>
          <p:nvPr/>
        </p:nvSpPr>
        <p:spPr bwMode="auto">
          <a:xfrm>
            <a:off x="3165475" y="4625976"/>
            <a:ext cx="782638" cy="581025"/>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Buyout</a:t>
            </a:r>
          </a:p>
          <a:p>
            <a:pPr algn="l"/>
            <a:r>
              <a:rPr lang="en-AU" sz="1600" dirty="0">
                <a:latin typeface="Times New Roman" pitchFamily="18" charset="0"/>
              </a:rPr>
              <a:t>Rights</a:t>
            </a:r>
          </a:p>
        </p:txBody>
      </p:sp>
      <p:sp>
        <p:nvSpPr>
          <p:cNvPr id="131093" name="Rectangle 21"/>
          <p:cNvSpPr>
            <a:spLocks noChangeArrowheads="1"/>
          </p:cNvSpPr>
          <p:nvPr/>
        </p:nvSpPr>
        <p:spPr bwMode="auto">
          <a:xfrm>
            <a:off x="8264525" y="3149600"/>
            <a:ext cx="1333500" cy="654050"/>
          </a:xfrm>
          <a:prstGeom prst="rect">
            <a:avLst/>
          </a:prstGeom>
          <a:noFill/>
          <a:ln w="12700">
            <a:solidFill>
              <a:schemeClr val="tx1"/>
            </a:solidFill>
            <a:miter lim="800000"/>
            <a:headEnd/>
            <a:tailEnd/>
          </a:ln>
        </p:spPr>
        <p:txBody>
          <a:bodyPr wrap="none" lIns="92075" tIns="46038" rIns="92075" bIns="46038">
            <a:spAutoFit/>
          </a:bodyPr>
          <a:lstStyle/>
          <a:p>
            <a:pPr algn="l"/>
            <a:r>
              <a:rPr lang="en-AU" dirty="0">
                <a:latin typeface="Times New Roman" pitchFamily="18" charset="0"/>
              </a:rPr>
              <a:t>Enron Subic</a:t>
            </a:r>
          </a:p>
          <a:p>
            <a:pPr algn="l"/>
            <a:r>
              <a:rPr lang="en-AU" dirty="0">
                <a:latin typeface="Times New Roman" pitchFamily="18" charset="0"/>
              </a:rPr>
              <a:t>Power Corp</a:t>
            </a:r>
          </a:p>
        </p:txBody>
      </p:sp>
      <p:sp>
        <p:nvSpPr>
          <p:cNvPr id="131094" name="Rectangle 22"/>
          <p:cNvSpPr>
            <a:spLocks noChangeArrowheads="1"/>
          </p:cNvSpPr>
          <p:nvPr/>
        </p:nvSpPr>
        <p:spPr bwMode="auto">
          <a:xfrm>
            <a:off x="6750050" y="3254375"/>
            <a:ext cx="1099660" cy="585418"/>
          </a:xfrm>
          <a:prstGeom prst="rect">
            <a:avLst/>
          </a:prstGeom>
          <a:noFill/>
          <a:ln w="9525">
            <a:noFill/>
            <a:miter lim="800000"/>
            <a:headEnd/>
            <a:tailEnd/>
          </a:ln>
        </p:spPr>
        <p:txBody>
          <a:bodyPr wrap="none" lIns="92075" tIns="46038" rIns="92075" bIns="46038">
            <a:spAutoFit/>
          </a:bodyPr>
          <a:lstStyle/>
          <a:p>
            <a:r>
              <a:rPr lang="en-AU" sz="1600" dirty="0">
                <a:latin typeface="Times New Roman" pitchFamily="18" charset="0"/>
              </a:rPr>
              <a:t>O&amp;M</a:t>
            </a:r>
          </a:p>
          <a:p>
            <a:r>
              <a:rPr lang="en-AU" sz="1600" dirty="0">
                <a:latin typeface="Times New Roman" pitchFamily="18" charset="0"/>
              </a:rPr>
              <a:t>Agreement</a:t>
            </a:r>
          </a:p>
        </p:txBody>
      </p:sp>
      <p:sp>
        <p:nvSpPr>
          <p:cNvPr id="131095" name="Line 23"/>
          <p:cNvSpPr>
            <a:spLocks noChangeShapeType="1"/>
          </p:cNvSpPr>
          <p:nvPr/>
        </p:nvSpPr>
        <p:spPr bwMode="auto">
          <a:xfrm flipH="1">
            <a:off x="9585326" y="2954339"/>
            <a:ext cx="377825" cy="4540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096" name="Line 24"/>
          <p:cNvSpPr>
            <a:spLocks noChangeShapeType="1"/>
          </p:cNvSpPr>
          <p:nvPr/>
        </p:nvSpPr>
        <p:spPr bwMode="auto">
          <a:xfrm flipH="1" flipV="1">
            <a:off x="8974139" y="1809751"/>
            <a:ext cx="682625" cy="2254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097" name="Oval 25"/>
          <p:cNvSpPr>
            <a:spLocks noChangeArrowheads="1"/>
          </p:cNvSpPr>
          <p:nvPr/>
        </p:nvSpPr>
        <p:spPr bwMode="auto">
          <a:xfrm>
            <a:off x="6083300" y="1509713"/>
            <a:ext cx="1054100" cy="292100"/>
          </a:xfrm>
          <a:prstGeom prst="ellipse">
            <a:avLst/>
          </a:prstGeom>
          <a:noFill/>
          <a:ln w="12700">
            <a:solidFill>
              <a:schemeClr val="tx1"/>
            </a:solidFill>
            <a:round/>
            <a:headEnd/>
            <a:tailEnd/>
          </a:ln>
        </p:spPr>
        <p:txBody>
          <a:bodyPr wrap="none" anchor="ctr"/>
          <a:lstStyle/>
          <a:p>
            <a:endParaRPr lang="en-US" dirty="0"/>
          </a:p>
        </p:txBody>
      </p:sp>
      <p:sp>
        <p:nvSpPr>
          <p:cNvPr id="131098" name="Oval 26"/>
          <p:cNvSpPr>
            <a:spLocks noChangeArrowheads="1"/>
          </p:cNvSpPr>
          <p:nvPr/>
        </p:nvSpPr>
        <p:spPr bwMode="auto">
          <a:xfrm>
            <a:off x="4254500" y="2500313"/>
            <a:ext cx="1206500" cy="901700"/>
          </a:xfrm>
          <a:prstGeom prst="ellipse">
            <a:avLst/>
          </a:prstGeom>
          <a:noFill/>
          <a:ln w="12700">
            <a:solidFill>
              <a:schemeClr val="tx1"/>
            </a:solidFill>
            <a:round/>
            <a:headEnd/>
            <a:tailEnd/>
          </a:ln>
        </p:spPr>
        <p:txBody>
          <a:bodyPr wrap="none" anchor="ctr"/>
          <a:lstStyle/>
          <a:p>
            <a:endParaRPr lang="en-US" dirty="0"/>
          </a:p>
        </p:txBody>
      </p:sp>
      <p:sp>
        <p:nvSpPr>
          <p:cNvPr id="131099" name="Oval 27"/>
          <p:cNvSpPr>
            <a:spLocks noChangeArrowheads="1"/>
          </p:cNvSpPr>
          <p:nvPr/>
        </p:nvSpPr>
        <p:spPr bwMode="auto">
          <a:xfrm>
            <a:off x="4178300" y="3490913"/>
            <a:ext cx="977900" cy="596900"/>
          </a:xfrm>
          <a:prstGeom prst="ellipse">
            <a:avLst/>
          </a:prstGeom>
          <a:noFill/>
          <a:ln w="12700">
            <a:solidFill>
              <a:schemeClr val="tx1"/>
            </a:solidFill>
            <a:round/>
            <a:headEnd/>
            <a:tailEnd/>
          </a:ln>
        </p:spPr>
        <p:txBody>
          <a:bodyPr wrap="none" anchor="ctr"/>
          <a:lstStyle/>
          <a:p>
            <a:endParaRPr lang="en-US" dirty="0"/>
          </a:p>
        </p:txBody>
      </p:sp>
      <p:sp>
        <p:nvSpPr>
          <p:cNvPr id="131100" name="Oval 28"/>
          <p:cNvSpPr>
            <a:spLocks noChangeArrowheads="1"/>
          </p:cNvSpPr>
          <p:nvPr/>
        </p:nvSpPr>
        <p:spPr bwMode="auto">
          <a:xfrm>
            <a:off x="3111500" y="4633913"/>
            <a:ext cx="825500" cy="520700"/>
          </a:xfrm>
          <a:prstGeom prst="ellipse">
            <a:avLst/>
          </a:prstGeom>
          <a:noFill/>
          <a:ln w="12700">
            <a:solidFill>
              <a:schemeClr val="tx1"/>
            </a:solidFill>
            <a:round/>
            <a:headEnd/>
            <a:tailEnd/>
          </a:ln>
        </p:spPr>
        <p:txBody>
          <a:bodyPr wrap="none" anchor="ctr"/>
          <a:lstStyle/>
          <a:p>
            <a:endParaRPr lang="en-US" dirty="0"/>
          </a:p>
        </p:txBody>
      </p:sp>
      <p:sp>
        <p:nvSpPr>
          <p:cNvPr id="131101" name="Oval 29"/>
          <p:cNvSpPr>
            <a:spLocks noChangeArrowheads="1"/>
          </p:cNvSpPr>
          <p:nvPr/>
        </p:nvSpPr>
        <p:spPr bwMode="auto">
          <a:xfrm>
            <a:off x="4204438" y="5737225"/>
            <a:ext cx="3340100" cy="444500"/>
          </a:xfrm>
          <a:prstGeom prst="ellipse">
            <a:avLst/>
          </a:prstGeom>
          <a:noFill/>
          <a:ln w="12700">
            <a:solidFill>
              <a:schemeClr val="tx1"/>
            </a:solidFill>
            <a:round/>
            <a:headEnd/>
            <a:tailEnd/>
          </a:ln>
        </p:spPr>
        <p:txBody>
          <a:bodyPr wrap="none" anchor="ctr"/>
          <a:lstStyle/>
          <a:p>
            <a:endParaRPr lang="en-US" dirty="0"/>
          </a:p>
        </p:txBody>
      </p:sp>
      <p:sp>
        <p:nvSpPr>
          <p:cNvPr id="131102" name="Oval 30"/>
          <p:cNvSpPr>
            <a:spLocks noChangeArrowheads="1"/>
          </p:cNvSpPr>
          <p:nvPr/>
        </p:nvSpPr>
        <p:spPr bwMode="auto">
          <a:xfrm>
            <a:off x="5626100" y="2500313"/>
            <a:ext cx="1282700" cy="825500"/>
          </a:xfrm>
          <a:prstGeom prst="ellipse">
            <a:avLst/>
          </a:prstGeom>
          <a:noFill/>
          <a:ln w="12700">
            <a:solidFill>
              <a:schemeClr val="tx1"/>
            </a:solidFill>
            <a:round/>
            <a:headEnd/>
            <a:tailEnd/>
          </a:ln>
        </p:spPr>
        <p:txBody>
          <a:bodyPr wrap="none" anchor="ctr"/>
          <a:lstStyle/>
          <a:p>
            <a:endParaRPr lang="en-US" dirty="0"/>
          </a:p>
        </p:txBody>
      </p:sp>
      <p:sp>
        <p:nvSpPr>
          <p:cNvPr id="131103" name="Oval 31"/>
          <p:cNvSpPr>
            <a:spLocks noChangeArrowheads="1"/>
          </p:cNvSpPr>
          <p:nvPr/>
        </p:nvSpPr>
        <p:spPr bwMode="auto">
          <a:xfrm>
            <a:off x="6769100" y="3262313"/>
            <a:ext cx="977900" cy="596900"/>
          </a:xfrm>
          <a:prstGeom prst="ellipse">
            <a:avLst/>
          </a:prstGeom>
          <a:noFill/>
          <a:ln w="12700">
            <a:solidFill>
              <a:schemeClr val="tx1"/>
            </a:solidFill>
            <a:round/>
            <a:headEnd/>
            <a:tailEnd/>
          </a:ln>
        </p:spPr>
        <p:txBody>
          <a:bodyPr wrap="none" anchor="ctr"/>
          <a:lstStyle/>
          <a:p>
            <a:endParaRPr lang="en-US" dirty="0"/>
          </a:p>
        </p:txBody>
      </p:sp>
      <p:sp>
        <p:nvSpPr>
          <p:cNvPr id="131104" name="Oval 32"/>
          <p:cNvSpPr>
            <a:spLocks noChangeArrowheads="1"/>
          </p:cNvSpPr>
          <p:nvPr/>
        </p:nvSpPr>
        <p:spPr bwMode="auto">
          <a:xfrm>
            <a:off x="9378950" y="1606550"/>
            <a:ext cx="1206500" cy="520700"/>
          </a:xfrm>
          <a:prstGeom prst="ellipse">
            <a:avLst/>
          </a:prstGeom>
          <a:noFill/>
          <a:ln w="12700">
            <a:solidFill>
              <a:schemeClr val="tx1"/>
            </a:solidFill>
            <a:round/>
            <a:headEnd/>
            <a:tailEnd/>
          </a:ln>
        </p:spPr>
        <p:txBody>
          <a:bodyPr wrap="none" anchor="ctr"/>
          <a:lstStyle/>
          <a:p>
            <a:endParaRPr lang="en-US" dirty="0"/>
          </a:p>
        </p:txBody>
      </p:sp>
      <p:sp>
        <p:nvSpPr>
          <p:cNvPr id="131105" name="Rectangle 33"/>
          <p:cNvSpPr>
            <a:spLocks noChangeArrowheads="1"/>
          </p:cNvSpPr>
          <p:nvPr/>
        </p:nvSpPr>
        <p:spPr bwMode="auto">
          <a:xfrm>
            <a:off x="2936875" y="2797176"/>
            <a:ext cx="1225550" cy="581025"/>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Performance</a:t>
            </a:r>
          </a:p>
          <a:p>
            <a:pPr algn="l"/>
            <a:r>
              <a:rPr lang="en-AU" sz="1600" dirty="0">
                <a:latin typeface="Times New Roman" pitchFamily="18" charset="0"/>
              </a:rPr>
              <a:t>Undertaking</a:t>
            </a:r>
          </a:p>
        </p:txBody>
      </p:sp>
      <p:sp>
        <p:nvSpPr>
          <p:cNvPr id="131106" name="Rectangle 34"/>
          <p:cNvSpPr>
            <a:spLocks noChangeArrowheads="1"/>
          </p:cNvSpPr>
          <p:nvPr/>
        </p:nvSpPr>
        <p:spPr bwMode="auto">
          <a:xfrm>
            <a:off x="4232276" y="4244976"/>
            <a:ext cx="804863" cy="581025"/>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Ground</a:t>
            </a:r>
          </a:p>
          <a:p>
            <a:pPr algn="l"/>
            <a:r>
              <a:rPr lang="en-AU" sz="1600" dirty="0">
                <a:latin typeface="Times New Roman" pitchFamily="18" charset="0"/>
              </a:rPr>
              <a:t>Lease</a:t>
            </a:r>
          </a:p>
        </p:txBody>
      </p:sp>
      <p:sp>
        <p:nvSpPr>
          <p:cNvPr id="131107" name="Rectangle 35"/>
          <p:cNvSpPr>
            <a:spLocks noChangeArrowheads="1"/>
          </p:cNvSpPr>
          <p:nvPr/>
        </p:nvSpPr>
        <p:spPr bwMode="auto">
          <a:xfrm>
            <a:off x="6899275" y="5540375"/>
            <a:ext cx="1055688" cy="336550"/>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Insurances</a:t>
            </a:r>
          </a:p>
        </p:txBody>
      </p:sp>
      <p:sp>
        <p:nvSpPr>
          <p:cNvPr id="131108" name="Oval 36"/>
          <p:cNvSpPr>
            <a:spLocks noChangeArrowheads="1"/>
          </p:cNvSpPr>
          <p:nvPr/>
        </p:nvSpPr>
        <p:spPr bwMode="auto">
          <a:xfrm>
            <a:off x="6845300" y="5548313"/>
            <a:ext cx="1054100" cy="292100"/>
          </a:xfrm>
          <a:prstGeom prst="ellipse">
            <a:avLst/>
          </a:prstGeom>
          <a:noFill/>
          <a:ln w="12700">
            <a:solidFill>
              <a:schemeClr val="tx1"/>
            </a:solidFill>
            <a:round/>
            <a:headEnd/>
            <a:tailEnd/>
          </a:ln>
        </p:spPr>
        <p:txBody>
          <a:bodyPr wrap="none" anchor="ctr"/>
          <a:lstStyle/>
          <a:p>
            <a:endParaRPr lang="en-US" dirty="0"/>
          </a:p>
        </p:txBody>
      </p:sp>
      <p:sp>
        <p:nvSpPr>
          <p:cNvPr id="131109" name="Rectangle 37"/>
          <p:cNvSpPr>
            <a:spLocks noChangeArrowheads="1"/>
          </p:cNvSpPr>
          <p:nvPr/>
        </p:nvSpPr>
        <p:spPr bwMode="auto">
          <a:xfrm>
            <a:off x="4987926" y="2028825"/>
            <a:ext cx="1230313" cy="349250"/>
          </a:xfrm>
          <a:prstGeom prst="rect">
            <a:avLst/>
          </a:prstGeom>
          <a:noFill/>
          <a:ln w="12700">
            <a:solidFill>
              <a:schemeClr val="tx1"/>
            </a:solidFill>
            <a:miter lim="800000"/>
            <a:headEnd/>
            <a:tailEnd/>
          </a:ln>
        </p:spPr>
        <p:txBody>
          <a:bodyPr wrap="none" lIns="92075" tIns="46038" rIns="92075" bIns="46038">
            <a:spAutoFit/>
          </a:bodyPr>
          <a:lstStyle/>
          <a:p>
            <a:pPr algn="l"/>
            <a:r>
              <a:rPr lang="en-AU" sz="1600" dirty="0">
                <a:latin typeface="Times New Roman" pitchFamily="18" charset="0"/>
              </a:rPr>
              <a:t>Fluor Daniel</a:t>
            </a:r>
          </a:p>
        </p:txBody>
      </p:sp>
      <p:sp>
        <p:nvSpPr>
          <p:cNvPr id="131110" name="Rectangle 38"/>
          <p:cNvSpPr>
            <a:spLocks noChangeArrowheads="1"/>
          </p:cNvSpPr>
          <p:nvPr/>
        </p:nvSpPr>
        <p:spPr bwMode="auto">
          <a:xfrm>
            <a:off x="7654925" y="2333626"/>
            <a:ext cx="1462088" cy="593725"/>
          </a:xfrm>
          <a:prstGeom prst="rect">
            <a:avLst/>
          </a:prstGeom>
          <a:noFill/>
          <a:ln w="12700">
            <a:solidFill>
              <a:schemeClr val="tx1"/>
            </a:solidFill>
            <a:miter lim="800000"/>
            <a:headEnd/>
            <a:tailEnd/>
          </a:ln>
        </p:spPr>
        <p:txBody>
          <a:bodyPr wrap="none" lIns="92075" tIns="46038" rIns="92075" bIns="46038">
            <a:spAutoFit/>
          </a:bodyPr>
          <a:lstStyle/>
          <a:p>
            <a:pPr algn="l"/>
            <a:r>
              <a:rPr lang="en-AU" sz="1600" dirty="0">
                <a:latin typeface="Times New Roman" pitchFamily="18" charset="0"/>
              </a:rPr>
              <a:t>Enron Power</a:t>
            </a:r>
          </a:p>
          <a:p>
            <a:pPr algn="l"/>
            <a:r>
              <a:rPr lang="en-AU" sz="1600" dirty="0">
                <a:latin typeface="Times New Roman" pitchFamily="18" charset="0"/>
              </a:rPr>
              <a:t>Phils. Op’g Co.</a:t>
            </a:r>
          </a:p>
        </p:txBody>
      </p:sp>
      <p:sp>
        <p:nvSpPr>
          <p:cNvPr id="131111" name="Arc 39"/>
          <p:cNvSpPr>
            <a:spLocks/>
          </p:cNvSpPr>
          <p:nvPr/>
        </p:nvSpPr>
        <p:spPr bwMode="auto">
          <a:xfrm>
            <a:off x="6615113" y="2955925"/>
            <a:ext cx="1066800" cy="9144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25"/>
                </a:moveTo>
                <a:cubicBezTo>
                  <a:pt x="41" y="9637"/>
                  <a:pt x="9680" y="17"/>
                  <a:pt x="21568" y="0"/>
                </a:cubicBezTo>
              </a:path>
              <a:path w="21600" h="21600" stroke="0" extrusionOk="0">
                <a:moveTo>
                  <a:pt x="0" y="21525"/>
                </a:moveTo>
                <a:cubicBezTo>
                  <a:pt x="41" y="9637"/>
                  <a:pt x="9680" y="17"/>
                  <a:pt x="21568" y="0"/>
                </a:cubicBezTo>
                <a:lnTo>
                  <a:pt x="21600" y="21600"/>
                </a:lnTo>
                <a:close/>
              </a:path>
            </a:pathLst>
          </a:custGeom>
          <a:noFill/>
          <a:ln w="12700" cap="rnd">
            <a:solidFill>
              <a:schemeClr val="tx1"/>
            </a:solidFill>
            <a:round/>
            <a:headEnd type="stealth" w="med" len="lg"/>
            <a:tailEnd type="none" w="sm" len="sm"/>
          </a:ln>
        </p:spPr>
        <p:txBody>
          <a:bodyPr wrap="none" anchor="ctr"/>
          <a:lstStyle/>
          <a:p>
            <a:endParaRPr lang="en-US" dirty="0"/>
          </a:p>
        </p:txBody>
      </p:sp>
      <p:sp>
        <p:nvSpPr>
          <p:cNvPr id="131112" name="Arc 40"/>
          <p:cNvSpPr>
            <a:spLocks/>
          </p:cNvSpPr>
          <p:nvPr/>
        </p:nvSpPr>
        <p:spPr bwMode="auto">
          <a:xfrm>
            <a:off x="7529513" y="2955925"/>
            <a:ext cx="76200" cy="304800"/>
          </a:xfrm>
          <a:custGeom>
            <a:avLst/>
            <a:gdLst>
              <a:gd name="T0" fmla="*/ 0 w 21599"/>
              <a:gd name="T1" fmla="*/ 2147483647 h 21595"/>
              <a:gd name="T2" fmla="*/ 2147483647 w 21599"/>
              <a:gd name="T3" fmla="*/ 0 h 21595"/>
              <a:gd name="T4" fmla="*/ 2147483647 w 21599"/>
              <a:gd name="T5" fmla="*/ 2147483647 h 21595"/>
              <a:gd name="T6" fmla="*/ 0 60000 65536"/>
              <a:gd name="T7" fmla="*/ 0 60000 65536"/>
              <a:gd name="T8" fmla="*/ 0 60000 65536"/>
              <a:gd name="T9" fmla="*/ 0 w 21599"/>
              <a:gd name="T10" fmla="*/ 0 h 21595"/>
              <a:gd name="T11" fmla="*/ 21599 w 21599"/>
              <a:gd name="T12" fmla="*/ 21595 h 21595"/>
            </a:gdLst>
            <a:ahLst/>
            <a:cxnLst>
              <a:cxn ang="T6">
                <a:pos x="T0" y="T1"/>
              </a:cxn>
              <a:cxn ang="T7">
                <a:pos x="T2" y="T3"/>
              </a:cxn>
              <a:cxn ang="T8">
                <a:pos x="T4" y="T5"/>
              </a:cxn>
            </a:cxnLst>
            <a:rect l="T9" t="T10" r="T11" b="T12"/>
            <a:pathLst>
              <a:path w="21599" h="21595" fill="none" extrusionOk="0">
                <a:moveTo>
                  <a:pt x="0" y="21370"/>
                </a:moveTo>
                <a:cubicBezTo>
                  <a:pt x="121" y="9704"/>
                  <a:pt x="9484" y="242"/>
                  <a:pt x="21148" y="-1"/>
                </a:cubicBezTo>
              </a:path>
              <a:path w="21599" h="21595" stroke="0" extrusionOk="0">
                <a:moveTo>
                  <a:pt x="0" y="21370"/>
                </a:moveTo>
                <a:cubicBezTo>
                  <a:pt x="121" y="9704"/>
                  <a:pt x="9484" y="242"/>
                  <a:pt x="21148" y="-1"/>
                </a:cubicBezTo>
                <a:lnTo>
                  <a:pt x="21599" y="21595"/>
                </a:lnTo>
                <a:close/>
              </a:path>
            </a:pathLst>
          </a:custGeom>
          <a:noFill/>
          <a:ln w="12700" cap="rnd">
            <a:solidFill>
              <a:schemeClr val="tx1"/>
            </a:solidFill>
            <a:prstDash val="sysDot"/>
            <a:round/>
            <a:headEnd type="none" w="sm" len="sm"/>
            <a:tailEnd type="none" w="sm" len="sm"/>
          </a:ln>
        </p:spPr>
        <p:txBody>
          <a:bodyPr wrap="none" anchor="ctr"/>
          <a:lstStyle/>
          <a:p>
            <a:endParaRPr lang="en-US" dirty="0"/>
          </a:p>
        </p:txBody>
      </p:sp>
      <p:sp>
        <p:nvSpPr>
          <p:cNvPr id="131113" name="Line 41"/>
          <p:cNvSpPr>
            <a:spLocks noChangeShapeType="1"/>
          </p:cNvSpPr>
          <p:nvPr/>
        </p:nvSpPr>
        <p:spPr bwMode="auto">
          <a:xfrm flipH="1">
            <a:off x="7756526" y="3335339"/>
            <a:ext cx="454025" cy="730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14" name="Line 42"/>
          <p:cNvSpPr>
            <a:spLocks noChangeShapeType="1"/>
          </p:cNvSpPr>
          <p:nvPr/>
        </p:nvSpPr>
        <p:spPr bwMode="auto">
          <a:xfrm flipH="1">
            <a:off x="6613526" y="3792539"/>
            <a:ext cx="454025" cy="2254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15" name="Line 43"/>
          <p:cNvSpPr>
            <a:spLocks noChangeShapeType="1"/>
          </p:cNvSpPr>
          <p:nvPr/>
        </p:nvSpPr>
        <p:spPr bwMode="auto">
          <a:xfrm flipH="1">
            <a:off x="9128126" y="2570163"/>
            <a:ext cx="149225" cy="0"/>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16" name="Rectangle 44"/>
          <p:cNvSpPr>
            <a:spLocks noChangeArrowheads="1"/>
          </p:cNvSpPr>
          <p:nvPr/>
        </p:nvSpPr>
        <p:spPr bwMode="auto">
          <a:xfrm>
            <a:off x="6594476" y="2035175"/>
            <a:ext cx="557213" cy="336550"/>
          </a:xfrm>
          <a:prstGeom prst="rect">
            <a:avLst/>
          </a:prstGeom>
          <a:noFill/>
          <a:ln w="9525">
            <a:noFill/>
            <a:miter lim="800000"/>
            <a:headEnd/>
            <a:tailEnd/>
          </a:ln>
        </p:spPr>
        <p:txBody>
          <a:bodyPr wrap="none" lIns="92075" tIns="46038" rIns="92075" bIns="46038">
            <a:spAutoFit/>
          </a:bodyPr>
          <a:lstStyle/>
          <a:p>
            <a:pPr algn="l"/>
            <a:r>
              <a:rPr lang="en-AU" sz="1600" dirty="0">
                <a:latin typeface="Times New Roman" pitchFamily="18" charset="0"/>
              </a:rPr>
              <a:t>EPC</a:t>
            </a:r>
          </a:p>
        </p:txBody>
      </p:sp>
      <p:sp>
        <p:nvSpPr>
          <p:cNvPr id="131117" name="Oval 45"/>
          <p:cNvSpPr>
            <a:spLocks noChangeArrowheads="1"/>
          </p:cNvSpPr>
          <p:nvPr/>
        </p:nvSpPr>
        <p:spPr bwMode="auto">
          <a:xfrm>
            <a:off x="6616700" y="2043113"/>
            <a:ext cx="444500" cy="292100"/>
          </a:xfrm>
          <a:prstGeom prst="ellipse">
            <a:avLst/>
          </a:prstGeom>
          <a:noFill/>
          <a:ln w="12700">
            <a:solidFill>
              <a:schemeClr val="tx1"/>
            </a:solidFill>
            <a:round/>
            <a:headEnd/>
            <a:tailEnd/>
          </a:ln>
        </p:spPr>
        <p:txBody>
          <a:bodyPr wrap="none" anchor="ctr"/>
          <a:lstStyle/>
          <a:p>
            <a:endParaRPr lang="en-US" dirty="0"/>
          </a:p>
        </p:txBody>
      </p:sp>
      <p:sp>
        <p:nvSpPr>
          <p:cNvPr id="131118" name="Line 46"/>
          <p:cNvSpPr>
            <a:spLocks noChangeShapeType="1"/>
          </p:cNvSpPr>
          <p:nvPr/>
        </p:nvSpPr>
        <p:spPr bwMode="auto">
          <a:xfrm>
            <a:off x="7146926" y="1658939"/>
            <a:ext cx="301625" cy="730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19" name="Line 47"/>
          <p:cNvSpPr>
            <a:spLocks noChangeShapeType="1"/>
          </p:cNvSpPr>
          <p:nvPr/>
        </p:nvSpPr>
        <p:spPr bwMode="auto">
          <a:xfrm>
            <a:off x="6232526" y="2189163"/>
            <a:ext cx="377825" cy="0"/>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20" name="Line 48"/>
          <p:cNvSpPr>
            <a:spLocks noChangeShapeType="1"/>
          </p:cNvSpPr>
          <p:nvPr/>
        </p:nvSpPr>
        <p:spPr bwMode="auto">
          <a:xfrm flipV="1">
            <a:off x="6992939" y="1809751"/>
            <a:ext cx="530225" cy="3016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1" name="Line 49"/>
          <p:cNvSpPr>
            <a:spLocks noChangeShapeType="1"/>
          </p:cNvSpPr>
          <p:nvPr/>
        </p:nvSpPr>
        <p:spPr bwMode="auto">
          <a:xfrm flipH="1">
            <a:off x="6765926" y="2192339"/>
            <a:ext cx="682625" cy="4540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22" name="Line 50"/>
          <p:cNvSpPr>
            <a:spLocks noChangeShapeType="1"/>
          </p:cNvSpPr>
          <p:nvPr/>
        </p:nvSpPr>
        <p:spPr bwMode="auto">
          <a:xfrm>
            <a:off x="6229350" y="3335339"/>
            <a:ext cx="0" cy="5302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3" name="Oval 51"/>
          <p:cNvSpPr>
            <a:spLocks noChangeArrowheads="1"/>
          </p:cNvSpPr>
          <p:nvPr/>
        </p:nvSpPr>
        <p:spPr bwMode="auto">
          <a:xfrm>
            <a:off x="2959100" y="2805113"/>
            <a:ext cx="1130300" cy="520700"/>
          </a:xfrm>
          <a:prstGeom prst="ellipse">
            <a:avLst/>
          </a:prstGeom>
          <a:noFill/>
          <a:ln w="12700">
            <a:solidFill>
              <a:schemeClr val="tx1"/>
            </a:solidFill>
            <a:round/>
            <a:headEnd/>
            <a:tailEnd/>
          </a:ln>
        </p:spPr>
        <p:txBody>
          <a:bodyPr wrap="none" anchor="ctr"/>
          <a:lstStyle/>
          <a:p>
            <a:endParaRPr lang="en-US" dirty="0"/>
          </a:p>
        </p:txBody>
      </p:sp>
      <p:sp>
        <p:nvSpPr>
          <p:cNvPr id="131124" name="Line 52"/>
          <p:cNvSpPr>
            <a:spLocks noChangeShapeType="1"/>
          </p:cNvSpPr>
          <p:nvPr/>
        </p:nvSpPr>
        <p:spPr bwMode="auto">
          <a:xfrm>
            <a:off x="3486150" y="2420939"/>
            <a:ext cx="0" cy="3778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25" name="Line 53"/>
          <p:cNvSpPr>
            <a:spLocks noChangeShapeType="1"/>
          </p:cNvSpPr>
          <p:nvPr/>
        </p:nvSpPr>
        <p:spPr bwMode="auto">
          <a:xfrm>
            <a:off x="3486150" y="3335339"/>
            <a:ext cx="0" cy="2254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6" name="Line 54"/>
          <p:cNvSpPr>
            <a:spLocks noChangeShapeType="1"/>
          </p:cNvSpPr>
          <p:nvPr/>
        </p:nvSpPr>
        <p:spPr bwMode="auto">
          <a:xfrm>
            <a:off x="2647950" y="2420939"/>
            <a:ext cx="0" cy="11398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7" name="Line 55"/>
          <p:cNvSpPr>
            <a:spLocks noChangeShapeType="1"/>
          </p:cNvSpPr>
          <p:nvPr/>
        </p:nvSpPr>
        <p:spPr bwMode="auto">
          <a:xfrm>
            <a:off x="5848349" y="5468939"/>
            <a:ext cx="5501" cy="2635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8" name="Line 56"/>
          <p:cNvSpPr>
            <a:spLocks noChangeShapeType="1"/>
          </p:cNvSpPr>
          <p:nvPr/>
        </p:nvSpPr>
        <p:spPr bwMode="auto">
          <a:xfrm flipH="1">
            <a:off x="2800349" y="4097340"/>
            <a:ext cx="1" cy="1035843"/>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29" name="Oval 57"/>
          <p:cNvSpPr>
            <a:spLocks noChangeArrowheads="1"/>
          </p:cNvSpPr>
          <p:nvPr/>
        </p:nvSpPr>
        <p:spPr bwMode="auto">
          <a:xfrm>
            <a:off x="4178300" y="4252913"/>
            <a:ext cx="825500" cy="520700"/>
          </a:xfrm>
          <a:prstGeom prst="ellipse">
            <a:avLst/>
          </a:prstGeom>
          <a:noFill/>
          <a:ln w="12700">
            <a:solidFill>
              <a:schemeClr val="tx1"/>
            </a:solidFill>
            <a:round/>
            <a:headEnd/>
            <a:tailEnd/>
          </a:ln>
        </p:spPr>
        <p:txBody>
          <a:bodyPr wrap="none" anchor="ctr"/>
          <a:lstStyle/>
          <a:p>
            <a:endParaRPr lang="en-US" dirty="0"/>
          </a:p>
        </p:txBody>
      </p:sp>
      <p:sp>
        <p:nvSpPr>
          <p:cNvPr id="131130" name="Line 58"/>
          <p:cNvSpPr>
            <a:spLocks noChangeShapeType="1"/>
          </p:cNvSpPr>
          <p:nvPr/>
        </p:nvSpPr>
        <p:spPr bwMode="auto">
          <a:xfrm>
            <a:off x="3794126" y="3789363"/>
            <a:ext cx="377825" cy="0"/>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31" name="Arc 59"/>
          <p:cNvSpPr>
            <a:spLocks/>
          </p:cNvSpPr>
          <p:nvPr/>
        </p:nvSpPr>
        <p:spPr bwMode="auto">
          <a:xfrm>
            <a:off x="5162550" y="3717925"/>
            <a:ext cx="457200" cy="152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tx1"/>
            </a:solidFill>
            <a:round/>
            <a:headEnd type="none" w="sm" len="sm"/>
            <a:tailEnd type="stealth" w="med" len="lg"/>
          </a:ln>
        </p:spPr>
        <p:txBody>
          <a:bodyPr wrap="none" anchor="ctr"/>
          <a:lstStyle/>
          <a:p>
            <a:endParaRPr lang="en-US" dirty="0"/>
          </a:p>
        </p:txBody>
      </p:sp>
      <p:sp>
        <p:nvSpPr>
          <p:cNvPr id="131132" name="Line 60"/>
          <p:cNvSpPr>
            <a:spLocks noChangeShapeType="1"/>
          </p:cNvSpPr>
          <p:nvPr/>
        </p:nvSpPr>
        <p:spPr bwMode="auto">
          <a:xfrm>
            <a:off x="4327526" y="2420939"/>
            <a:ext cx="149225" cy="1492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33" name="Line 61"/>
          <p:cNvSpPr>
            <a:spLocks noChangeShapeType="1"/>
          </p:cNvSpPr>
          <p:nvPr/>
        </p:nvSpPr>
        <p:spPr bwMode="auto">
          <a:xfrm>
            <a:off x="5318126" y="3182939"/>
            <a:ext cx="606425" cy="6826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34" name="Rectangle 62"/>
          <p:cNvSpPr>
            <a:spLocks noChangeArrowheads="1"/>
          </p:cNvSpPr>
          <p:nvPr/>
        </p:nvSpPr>
        <p:spPr bwMode="auto">
          <a:xfrm>
            <a:off x="6823076" y="4244975"/>
            <a:ext cx="557213" cy="336550"/>
          </a:xfrm>
          <a:prstGeom prst="rect">
            <a:avLst/>
          </a:prstGeom>
          <a:noFill/>
          <a:ln w="9525">
            <a:noFill/>
            <a:miter lim="800000"/>
            <a:headEnd/>
            <a:tailEnd/>
          </a:ln>
        </p:spPr>
        <p:txBody>
          <a:bodyPr wrap="none" lIns="92075" tIns="46038" rIns="92075" bIns="46038">
            <a:spAutoFit/>
          </a:bodyPr>
          <a:lstStyle/>
          <a:p>
            <a:pPr algn="l"/>
            <a:r>
              <a:rPr lang="en-AU" sz="1600" i="1" dirty="0">
                <a:latin typeface="Times New Roman" pitchFamily="18" charset="0"/>
              </a:rPr>
              <a:t>65%</a:t>
            </a:r>
          </a:p>
        </p:txBody>
      </p:sp>
      <p:sp>
        <p:nvSpPr>
          <p:cNvPr id="131135" name="Rectangle 63"/>
          <p:cNvSpPr>
            <a:spLocks noChangeArrowheads="1"/>
          </p:cNvSpPr>
          <p:nvPr/>
        </p:nvSpPr>
        <p:spPr bwMode="auto">
          <a:xfrm>
            <a:off x="6823076" y="5006975"/>
            <a:ext cx="557213" cy="336550"/>
          </a:xfrm>
          <a:prstGeom prst="rect">
            <a:avLst/>
          </a:prstGeom>
          <a:noFill/>
          <a:ln w="9525">
            <a:noFill/>
            <a:miter lim="800000"/>
            <a:headEnd/>
            <a:tailEnd/>
          </a:ln>
        </p:spPr>
        <p:txBody>
          <a:bodyPr wrap="none" lIns="92075" tIns="46038" rIns="92075" bIns="46038">
            <a:spAutoFit/>
          </a:bodyPr>
          <a:lstStyle/>
          <a:p>
            <a:pPr algn="l"/>
            <a:r>
              <a:rPr lang="en-AU" sz="1600" i="1" dirty="0">
                <a:latin typeface="Times New Roman" pitchFamily="18" charset="0"/>
              </a:rPr>
              <a:t>35%</a:t>
            </a:r>
          </a:p>
        </p:txBody>
      </p:sp>
      <p:sp>
        <p:nvSpPr>
          <p:cNvPr id="131136" name="Arc 64"/>
          <p:cNvSpPr>
            <a:spLocks/>
          </p:cNvSpPr>
          <p:nvPr/>
        </p:nvSpPr>
        <p:spPr bwMode="auto">
          <a:xfrm>
            <a:off x="6386513" y="5465763"/>
            <a:ext cx="457200" cy="2286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700" cap="rnd">
            <a:solidFill>
              <a:schemeClr val="tx1"/>
            </a:solidFill>
            <a:round/>
            <a:headEnd type="none" w="sm" len="sm"/>
            <a:tailEnd type="stealth" w="med" len="lg"/>
          </a:ln>
        </p:spPr>
        <p:txBody>
          <a:bodyPr wrap="none" anchor="ctr"/>
          <a:lstStyle/>
          <a:p>
            <a:endParaRPr lang="en-US" dirty="0"/>
          </a:p>
        </p:txBody>
      </p:sp>
      <p:sp>
        <p:nvSpPr>
          <p:cNvPr id="131137" name="Line 65"/>
          <p:cNvSpPr>
            <a:spLocks noChangeShapeType="1"/>
          </p:cNvSpPr>
          <p:nvPr/>
        </p:nvSpPr>
        <p:spPr bwMode="auto">
          <a:xfrm flipV="1">
            <a:off x="4097339" y="5314951"/>
            <a:ext cx="1216025" cy="301625"/>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38" name="Line 66"/>
          <p:cNvSpPr>
            <a:spLocks noChangeShapeType="1"/>
          </p:cNvSpPr>
          <p:nvPr/>
        </p:nvSpPr>
        <p:spPr bwMode="auto">
          <a:xfrm>
            <a:off x="3409950" y="4097339"/>
            <a:ext cx="0" cy="5302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39" name="Line 67"/>
          <p:cNvSpPr>
            <a:spLocks noChangeShapeType="1"/>
          </p:cNvSpPr>
          <p:nvPr/>
        </p:nvSpPr>
        <p:spPr bwMode="auto">
          <a:xfrm>
            <a:off x="3946526" y="4932363"/>
            <a:ext cx="1368425" cy="0"/>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40" name="Line 68"/>
          <p:cNvSpPr>
            <a:spLocks noChangeShapeType="1"/>
          </p:cNvSpPr>
          <p:nvPr/>
        </p:nvSpPr>
        <p:spPr bwMode="auto">
          <a:xfrm>
            <a:off x="3794126" y="4097339"/>
            <a:ext cx="454025" cy="3016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41" name="Line 69"/>
          <p:cNvSpPr>
            <a:spLocks noChangeShapeType="1"/>
          </p:cNvSpPr>
          <p:nvPr/>
        </p:nvSpPr>
        <p:spPr bwMode="auto">
          <a:xfrm>
            <a:off x="5013326" y="4475163"/>
            <a:ext cx="301625" cy="0"/>
          </a:xfrm>
          <a:prstGeom prst="line">
            <a:avLst/>
          </a:prstGeom>
          <a:noFill/>
          <a:ln w="12700">
            <a:solidFill>
              <a:schemeClr val="tx1"/>
            </a:solidFill>
            <a:round/>
            <a:headEnd type="none" w="sm" len="sm"/>
            <a:tailEnd type="stealth" w="med" len="lg"/>
          </a:ln>
        </p:spPr>
        <p:txBody>
          <a:bodyPr wrap="none" anchor="ctr"/>
          <a:lstStyle/>
          <a:p>
            <a:endParaRPr lang="en-US" dirty="0"/>
          </a:p>
        </p:txBody>
      </p:sp>
      <p:sp>
        <p:nvSpPr>
          <p:cNvPr id="131142" name="Line 70"/>
          <p:cNvSpPr>
            <a:spLocks noChangeShapeType="1"/>
          </p:cNvSpPr>
          <p:nvPr/>
        </p:nvSpPr>
        <p:spPr bwMode="auto">
          <a:xfrm flipH="1" flipV="1">
            <a:off x="10364789" y="2058989"/>
            <a:ext cx="73025" cy="225425"/>
          </a:xfrm>
          <a:prstGeom prst="line">
            <a:avLst/>
          </a:prstGeom>
          <a:noFill/>
          <a:ln w="12700">
            <a:solidFill>
              <a:schemeClr val="tx1"/>
            </a:solidFill>
            <a:round/>
            <a:headEnd type="none" w="sm" len="sm"/>
            <a:tailEnd type="none" w="sm" len="sm"/>
          </a:ln>
        </p:spPr>
        <p:txBody>
          <a:bodyPr wrap="none" anchor="ctr"/>
          <a:lstStyle/>
          <a:p>
            <a:endParaRPr lang="en-US" dirty="0"/>
          </a:p>
        </p:txBody>
      </p:sp>
      <p:sp>
        <p:nvSpPr>
          <p:cNvPr id="131143" name="Rectangle 72"/>
          <p:cNvSpPr>
            <a:spLocks noGrp="1" noChangeArrowheads="1"/>
          </p:cNvSpPr>
          <p:nvPr>
            <p:ph type="title"/>
          </p:nvPr>
        </p:nvSpPr>
        <p:spPr>
          <a:xfrm>
            <a:off x="731520" y="298240"/>
            <a:ext cx="10424160" cy="608224"/>
          </a:xfrm>
        </p:spPr>
        <p:txBody>
          <a:bodyPr>
            <a:normAutofit fontScale="90000"/>
          </a:bodyPr>
          <a:lstStyle/>
          <a:p>
            <a:r>
              <a:rPr lang="en-US" dirty="0"/>
              <a:t>Case Study - Funding</a:t>
            </a:r>
            <a:br>
              <a:rPr lang="en-US" dirty="0"/>
            </a:br>
            <a:r>
              <a:rPr lang="en-US" dirty="0"/>
              <a:t>Enron - Subic Bay, Philippines</a:t>
            </a:r>
          </a:p>
        </p:txBody>
      </p:sp>
      <p:pic>
        <p:nvPicPr>
          <p:cNvPr id="3" name="Picture 2" descr="Project Finance&#10;&#10;AI-generated content may be incorrect.">
            <a:extLst>
              <a:ext uri="{FF2B5EF4-FFF2-40B4-BE49-F238E27FC236}">
                <a16:creationId xmlns:a16="http://schemas.microsoft.com/office/drawing/2014/main" id="{D5623883-3587-8248-D603-C9E4252375EF}"/>
              </a:ext>
            </a:extLst>
          </p:cNvPr>
          <p:cNvPicPr>
            <a:picLocks noChangeAspect="1"/>
          </p:cNvPicPr>
          <p:nvPr/>
        </p:nvPicPr>
        <p:blipFill>
          <a:blip r:embed="rId3"/>
          <a:stretch>
            <a:fillRect/>
          </a:stretch>
        </p:blipFill>
        <p:spPr>
          <a:xfrm>
            <a:off x="169284" y="1412310"/>
            <a:ext cx="1702379" cy="1805946"/>
          </a:xfrm>
          <a:prstGeom prst="rect">
            <a:avLst/>
          </a:prstGeom>
        </p:spPr>
      </p:pic>
    </p:spTree>
    <p:extLst>
      <p:ext uri="{BB962C8B-B14F-4D97-AF65-F5344CB8AC3E}">
        <p14:creationId xmlns:p14="http://schemas.microsoft.com/office/powerpoint/2010/main" val="31575588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ChangeArrowheads="1"/>
          </p:cNvSpPr>
          <p:nvPr>
            <p:ph idx="1"/>
          </p:nvPr>
        </p:nvSpPr>
        <p:spPr/>
        <p:txBody>
          <a:bodyPr>
            <a:normAutofit lnSpcReduction="10000"/>
          </a:bodyPr>
          <a:lstStyle/>
          <a:p>
            <a:pPr>
              <a:lnSpc>
                <a:spcPct val="80000"/>
              </a:lnSpc>
              <a:buFontTx/>
              <a:buNone/>
            </a:pPr>
            <a:r>
              <a:rPr lang="en-AU" sz="1800" dirty="0"/>
              <a:t>Sources of Funds:</a:t>
            </a:r>
          </a:p>
          <a:p>
            <a:pPr>
              <a:lnSpc>
                <a:spcPct val="80000"/>
              </a:lnSpc>
              <a:buFontTx/>
              <a:buNone/>
            </a:pPr>
            <a:r>
              <a:rPr lang="en-AU" sz="1800" dirty="0"/>
              <a:t>	Notes						$  105 M</a:t>
            </a:r>
          </a:p>
          <a:p>
            <a:pPr>
              <a:lnSpc>
                <a:spcPct val="80000"/>
              </a:lnSpc>
              <a:buFontTx/>
              <a:buNone/>
            </a:pPr>
            <a:r>
              <a:rPr lang="en-AU" sz="1800" dirty="0"/>
              <a:t>	Subordinated Note		   		         7</a:t>
            </a:r>
          </a:p>
          <a:p>
            <a:pPr>
              <a:lnSpc>
                <a:spcPct val="80000"/>
              </a:lnSpc>
              <a:buFontTx/>
              <a:buNone/>
            </a:pPr>
            <a:r>
              <a:rPr lang="en-AU" sz="1800" dirty="0"/>
              <a:t>	Equity of Sponsor	                          		       28</a:t>
            </a:r>
          </a:p>
          <a:p>
            <a:pPr>
              <a:lnSpc>
                <a:spcPct val="80000"/>
              </a:lnSpc>
              <a:buFontTx/>
              <a:buNone/>
            </a:pPr>
            <a:r>
              <a:rPr lang="en-AU" sz="1800" dirty="0"/>
              <a:t>	Working Capital			        	         2</a:t>
            </a:r>
          </a:p>
          <a:p>
            <a:pPr>
              <a:lnSpc>
                <a:spcPct val="80000"/>
              </a:lnSpc>
              <a:buFontTx/>
              <a:buNone/>
            </a:pPr>
            <a:r>
              <a:rPr lang="en-AU" sz="1800" dirty="0"/>
              <a:t>		</a:t>
            </a:r>
            <a:r>
              <a:rPr lang="en-AU" sz="1800" u="sng" dirty="0"/>
              <a:t>TOTAL					$   142</a:t>
            </a:r>
          </a:p>
          <a:p>
            <a:pPr>
              <a:lnSpc>
                <a:spcPct val="80000"/>
              </a:lnSpc>
              <a:buFontTx/>
              <a:buNone/>
            </a:pPr>
            <a:r>
              <a:rPr lang="en-AU" sz="1800" dirty="0"/>
              <a:t>Uses of Funds:</a:t>
            </a:r>
          </a:p>
          <a:p>
            <a:pPr>
              <a:lnSpc>
                <a:spcPct val="80000"/>
              </a:lnSpc>
              <a:buFontTx/>
              <a:buNone/>
            </a:pPr>
            <a:r>
              <a:rPr lang="en-AU" sz="1800" dirty="0"/>
              <a:t>	Turnkey Contractor  				$  112 M</a:t>
            </a:r>
          </a:p>
          <a:p>
            <a:pPr>
              <a:lnSpc>
                <a:spcPct val="80000"/>
              </a:lnSpc>
              <a:buFontTx/>
              <a:buNone/>
            </a:pPr>
            <a:r>
              <a:rPr lang="en-AU" sz="1800" dirty="0"/>
              <a:t>	Bonus to Turnkey Contractor	                   	        7</a:t>
            </a:r>
          </a:p>
          <a:p>
            <a:pPr>
              <a:lnSpc>
                <a:spcPct val="80000"/>
              </a:lnSpc>
              <a:buFontTx/>
              <a:buNone/>
            </a:pPr>
            <a:r>
              <a:rPr lang="en-AU" sz="1800" dirty="0"/>
              <a:t>	Development and other related costs and Fees	      14</a:t>
            </a:r>
          </a:p>
          <a:p>
            <a:pPr>
              <a:lnSpc>
                <a:spcPct val="80000"/>
              </a:lnSpc>
              <a:buFontTx/>
              <a:buNone/>
            </a:pPr>
            <a:r>
              <a:rPr lang="en-AU" sz="1800" dirty="0"/>
              <a:t>	Pre operating, Start-up and Commissioning Costs	        3</a:t>
            </a:r>
          </a:p>
          <a:p>
            <a:pPr>
              <a:lnSpc>
                <a:spcPct val="80000"/>
              </a:lnSpc>
              <a:buFontTx/>
              <a:buNone/>
            </a:pPr>
            <a:r>
              <a:rPr lang="en-AU" sz="1800" dirty="0"/>
              <a:t>	IDC					         	        4</a:t>
            </a:r>
          </a:p>
          <a:p>
            <a:pPr>
              <a:lnSpc>
                <a:spcPct val="80000"/>
              </a:lnSpc>
              <a:buFontTx/>
              <a:buNone/>
            </a:pPr>
            <a:r>
              <a:rPr lang="en-AU" sz="1800" dirty="0"/>
              <a:t>	Working Capital Loan				        2</a:t>
            </a:r>
          </a:p>
          <a:p>
            <a:pPr>
              <a:lnSpc>
                <a:spcPct val="80000"/>
              </a:lnSpc>
              <a:buFontTx/>
              <a:buNone/>
            </a:pPr>
            <a:r>
              <a:rPr lang="en-AU" sz="1800" dirty="0"/>
              <a:t>		</a:t>
            </a:r>
            <a:r>
              <a:rPr lang="en-AU" sz="1800" u="sng" dirty="0"/>
              <a:t>TOTAL					$   142</a:t>
            </a:r>
          </a:p>
          <a:p>
            <a:pPr>
              <a:lnSpc>
                <a:spcPct val="80000"/>
              </a:lnSpc>
              <a:buFontTx/>
              <a:buNone/>
            </a:pPr>
            <a:endParaRPr lang="en-AU" sz="1800" dirty="0"/>
          </a:p>
          <a:p>
            <a:pPr>
              <a:lnSpc>
                <a:spcPct val="80000"/>
              </a:lnSpc>
              <a:buFontTx/>
              <a:buNone/>
            </a:pPr>
            <a:endParaRPr lang="en-AU" sz="1800" dirty="0"/>
          </a:p>
        </p:txBody>
      </p:sp>
      <p:sp>
        <p:nvSpPr>
          <p:cNvPr id="132098" name="Rectangle 2"/>
          <p:cNvSpPr>
            <a:spLocks noGrp="1" noChangeArrowheads="1"/>
          </p:cNvSpPr>
          <p:nvPr>
            <p:ph type="title"/>
          </p:nvPr>
        </p:nvSpPr>
        <p:spPr/>
        <p:txBody>
          <a:bodyPr>
            <a:normAutofit fontScale="90000"/>
          </a:bodyPr>
          <a:lstStyle/>
          <a:p>
            <a:r>
              <a:rPr lang="en-AU" dirty="0"/>
              <a:t>113 MW Diesel Generator Power Station</a:t>
            </a:r>
            <a:br>
              <a:rPr lang="en-AU" dirty="0"/>
            </a:br>
            <a:r>
              <a:rPr lang="en-AU" dirty="0"/>
              <a:t>Subic Bay, Philippines</a:t>
            </a:r>
          </a:p>
        </p:txBody>
      </p:sp>
      <p:sp>
        <p:nvSpPr>
          <p:cNvPr id="2" name="TextBox 1">
            <a:extLst>
              <a:ext uri="{FF2B5EF4-FFF2-40B4-BE49-F238E27FC236}">
                <a16:creationId xmlns:a16="http://schemas.microsoft.com/office/drawing/2014/main" id="{E72D4E3A-D208-DD28-BE89-67B0B3108E3F}"/>
              </a:ext>
            </a:extLst>
          </p:cNvPr>
          <p:cNvSpPr txBox="1"/>
          <p:nvPr/>
        </p:nvSpPr>
        <p:spPr>
          <a:xfrm>
            <a:off x="8238744" y="2121408"/>
            <a:ext cx="2624328" cy="646331"/>
          </a:xfrm>
          <a:prstGeom prst="rect">
            <a:avLst/>
          </a:prstGeom>
          <a:noFill/>
        </p:spPr>
        <p:txBody>
          <a:bodyPr wrap="square" rtlCol="0">
            <a:spAutoFit/>
          </a:bodyPr>
          <a:lstStyle/>
          <a:p>
            <a:r>
              <a:rPr lang="en-US" dirty="0"/>
              <a:t>First, compute the cost per kW (113 kW)</a:t>
            </a:r>
          </a:p>
        </p:txBody>
      </p:sp>
      <p:sp>
        <p:nvSpPr>
          <p:cNvPr id="3" name="TextBox 2">
            <a:extLst>
              <a:ext uri="{FF2B5EF4-FFF2-40B4-BE49-F238E27FC236}">
                <a16:creationId xmlns:a16="http://schemas.microsoft.com/office/drawing/2014/main" id="{C52C0815-F307-42BF-176A-F588D1B47F6F}"/>
              </a:ext>
            </a:extLst>
          </p:cNvPr>
          <p:cNvSpPr txBox="1"/>
          <p:nvPr/>
        </p:nvSpPr>
        <p:spPr>
          <a:xfrm>
            <a:off x="8134350" y="2943225"/>
            <a:ext cx="2274006" cy="369332"/>
          </a:xfrm>
          <a:prstGeom prst="rect">
            <a:avLst/>
          </a:prstGeom>
          <a:solidFill>
            <a:srgbClr val="FFFF00"/>
          </a:solidFill>
        </p:spPr>
        <p:txBody>
          <a:bodyPr wrap="square" rtlCol="0">
            <a:spAutoFit/>
          </a:bodyPr>
          <a:lstStyle/>
          <a:p>
            <a:r>
              <a:rPr lang="en-US" dirty="0"/>
              <a:t>Cost is USD 1,250/kW</a:t>
            </a:r>
          </a:p>
        </p:txBody>
      </p:sp>
      <p:sp>
        <p:nvSpPr>
          <p:cNvPr id="4" name="TextBox 3">
            <a:extLst>
              <a:ext uri="{FF2B5EF4-FFF2-40B4-BE49-F238E27FC236}">
                <a16:creationId xmlns:a16="http://schemas.microsoft.com/office/drawing/2014/main" id="{DB0DA71E-7FC3-2D3B-DB01-D5DE695CDC77}"/>
              </a:ext>
            </a:extLst>
          </p:cNvPr>
          <p:cNvSpPr txBox="1"/>
          <p:nvPr/>
        </p:nvSpPr>
        <p:spPr>
          <a:xfrm>
            <a:off x="8134350" y="3619500"/>
            <a:ext cx="2274006" cy="646331"/>
          </a:xfrm>
          <a:prstGeom prst="rect">
            <a:avLst/>
          </a:prstGeom>
          <a:solidFill>
            <a:srgbClr val="FFFF00"/>
          </a:solidFill>
        </p:spPr>
        <p:txBody>
          <a:bodyPr wrap="square" rtlCol="0">
            <a:spAutoFit/>
          </a:bodyPr>
          <a:lstStyle/>
          <a:p>
            <a:r>
              <a:rPr lang="en-US" dirty="0"/>
              <a:t>True Equity Finance, Not 28 Million</a:t>
            </a:r>
          </a:p>
        </p:txBody>
      </p:sp>
    </p:spTree>
    <p:extLst>
      <p:ext uri="{BB962C8B-B14F-4D97-AF65-F5344CB8AC3E}">
        <p14:creationId xmlns:p14="http://schemas.microsoft.com/office/powerpoint/2010/main" val="21744738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altLang="en-US"/>
              <a:t>Case 1: Enron Subic</a:t>
            </a:r>
          </a:p>
        </p:txBody>
      </p:sp>
      <p:sp>
        <p:nvSpPr>
          <p:cNvPr id="118787" name="Content Placeholder 2"/>
          <p:cNvSpPr>
            <a:spLocks noGrp="1"/>
          </p:cNvSpPr>
          <p:nvPr>
            <p:ph idx="1"/>
          </p:nvPr>
        </p:nvSpPr>
        <p:spPr/>
        <p:txBody>
          <a:bodyPr/>
          <a:lstStyle/>
          <a:p>
            <a:r>
              <a:rPr lang="en-US" altLang="en-US" sz="1600" dirty="0"/>
              <a:t>Summary</a:t>
            </a:r>
          </a:p>
          <a:p>
            <a:pPr lvl="1"/>
            <a:r>
              <a:rPr lang="en-US" altLang="en-US" sz="1600" dirty="0"/>
              <a:t>Financial Close: 		1993 (First Round)</a:t>
            </a:r>
          </a:p>
          <a:p>
            <a:pPr lvl="1"/>
            <a:r>
              <a:rPr lang="en-US" altLang="en-US" sz="1600" dirty="0"/>
              <a:t>Commercial Operation: 	1994</a:t>
            </a:r>
          </a:p>
          <a:p>
            <a:pPr lvl="1"/>
            <a:r>
              <a:rPr lang="en-US" altLang="en-US" sz="1600" dirty="0"/>
              <a:t>PPA Agreement:		15 Years; Guarantee by Government</a:t>
            </a:r>
          </a:p>
          <a:p>
            <a:pPr lvl="1"/>
            <a:r>
              <a:rPr lang="en-US" altLang="en-US" sz="1600" dirty="0"/>
              <a:t>Bonds:			$105 Million</a:t>
            </a:r>
          </a:p>
          <a:p>
            <a:pPr lvl="2"/>
            <a:r>
              <a:rPr lang="en-US" altLang="en-US" dirty="0"/>
              <a:t>Maturity		15 Years</a:t>
            </a:r>
          </a:p>
          <a:p>
            <a:pPr lvl="2"/>
            <a:r>
              <a:rPr lang="en-US" altLang="en-US" dirty="0"/>
              <a:t>Repayment		Level</a:t>
            </a:r>
          </a:p>
          <a:p>
            <a:pPr lvl="2"/>
            <a:r>
              <a:rPr lang="en-US" altLang="en-US" dirty="0"/>
              <a:t>Interest Rate		9.5% (3.68% spread to Treasury)</a:t>
            </a:r>
          </a:p>
          <a:p>
            <a:pPr lvl="2"/>
            <a:r>
              <a:rPr lang="en-US" altLang="en-US" dirty="0"/>
              <a:t>Minimum DSCR	1.37</a:t>
            </a:r>
          </a:p>
          <a:p>
            <a:pPr lvl="1"/>
            <a:r>
              <a:rPr lang="en-US" altLang="en-US" sz="1600" dirty="0"/>
              <a:t>Completion Guarantee/Liquidated Damages</a:t>
            </a:r>
          </a:p>
          <a:p>
            <a:pPr lvl="1"/>
            <a:r>
              <a:rPr lang="en-US" altLang="en-US" sz="1600" dirty="0"/>
              <a:t>Capacity Charge		$21.6/kW/Month</a:t>
            </a:r>
          </a:p>
        </p:txBody>
      </p:sp>
      <p:sp>
        <p:nvSpPr>
          <p:cNvPr id="3" name="TextBox 2">
            <a:extLst>
              <a:ext uri="{FF2B5EF4-FFF2-40B4-BE49-F238E27FC236}">
                <a16:creationId xmlns:a16="http://schemas.microsoft.com/office/drawing/2014/main" id="{0E593CD4-E582-9594-7DA3-E7873146AB61}"/>
              </a:ext>
            </a:extLst>
          </p:cNvPr>
          <p:cNvSpPr txBox="1"/>
          <p:nvPr/>
        </p:nvSpPr>
        <p:spPr>
          <a:xfrm>
            <a:off x="6562725" y="857250"/>
            <a:ext cx="4564380" cy="646331"/>
          </a:xfrm>
          <a:prstGeom prst="rect">
            <a:avLst/>
          </a:prstGeom>
          <a:solidFill>
            <a:srgbClr val="FFFF00"/>
          </a:solidFill>
        </p:spPr>
        <p:txBody>
          <a:bodyPr wrap="square" rtlCol="0">
            <a:spAutoFit/>
          </a:bodyPr>
          <a:lstStyle/>
          <a:p>
            <a:r>
              <a:rPr lang="en-US" dirty="0"/>
              <a:t>Debt Service with PMT</a:t>
            </a:r>
          </a:p>
          <a:p>
            <a:r>
              <a:rPr lang="en-US" dirty="0"/>
              <a:t>PMT (9.5%,15,-105) = 13.4 USD million/year</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dirty="0"/>
              <a:t>BOT/PPA Contract</a:t>
            </a:r>
          </a:p>
        </p:txBody>
      </p:sp>
      <p:sp>
        <p:nvSpPr>
          <p:cNvPr id="130051" name="Rectangle 3"/>
          <p:cNvSpPr>
            <a:spLocks noGrp="1" noChangeArrowheads="1"/>
          </p:cNvSpPr>
          <p:nvPr>
            <p:ph type="body" idx="1"/>
          </p:nvPr>
        </p:nvSpPr>
        <p:spPr/>
        <p:txBody>
          <a:bodyPr>
            <a:normAutofit/>
          </a:bodyPr>
          <a:lstStyle/>
          <a:p>
            <a:r>
              <a:rPr lang="en-US" dirty="0"/>
              <a:t>15-year BOT and toll process</a:t>
            </a:r>
          </a:p>
          <a:p>
            <a:r>
              <a:rPr lang="en-US" dirty="0"/>
              <a:t>113 MW Capacity</a:t>
            </a:r>
          </a:p>
          <a:p>
            <a:r>
              <a:rPr lang="en-US" dirty="0"/>
              <a:t>EPC Cost USD 112 Million </a:t>
            </a:r>
          </a:p>
          <a:p>
            <a:r>
              <a:rPr lang="en-US" dirty="0"/>
              <a:t>NAPOCOR (government owned generation company) to supply fuel &amp; take electricity  - no fuel availability risk</a:t>
            </a:r>
          </a:p>
          <a:p>
            <a:r>
              <a:rPr lang="en-US" dirty="0"/>
              <a:t>Capacity fee $21.6/kW/month on available capacity</a:t>
            </a:r>
          </a:p>
          <a:p>
            <a:r>
              <a:rPr lang="en-US" dirty="0"/>
              <a:t>Capacity fee is dollar denominated – no direct foreign exchange risk, overseas a/c</a:t>
            </a:r>
          </a:p>
          <a:p>
            <a:r>
              <a:rPr lang="en-US" dirty="0"/>
              <a:t>O&amp;M fixed fee and energy fee is in Peso - $4.56/kW/Month</a:t>
            </a:r>
          </a:p>
          <a:p>
            <a:r>
              <a:rPr lang="en-US" dirty="0"/>
              <a:t>heat rate penalty &amp; bonuses</a:t>
            </a:r>
          </a:p>
          <a:p>
            <a:r>
              <a:rPr lang="en-US" dirty="0"/>
              <a:t>buy out rights @ NPV capacity fees- late payment, change of BOT law, war, etc.</a:t>
            </a:r>
          </a:p>
          <a:p>
            <a:endParaRPr lang="en-US" dirty="0"/>
          </a:p>
        </p:txBody>
      </p:sp>
      <p:sp>
        <p:nvSpPr>
          <p:cNvPr id="2" name="TextBox 1">
            <a:extLst>
              <a:ext uri="{FF2B5EF4-FFF2-40B4-BE49-F238E27FC236}">
                <a16:creationId xmlns:a16="http://schemas.microsoft.com/office/drawing/2014/main" id="{A8EA8E79-2826-5D0D-CB7E-498D7372B7C5}"/>
              </a:ext>
            </a:extLst>
          </p:cNvPr>
          <p:cNvSpPr txBox="1"/>
          <p:nvPr/>
        </p:nvSpPr>
        <p:spPr>
          <a:xfrm>
            <a:off x="5886450" y="400049"/>
            <a:ext cx="5695950" cy="369332"/>
          </a:xfrm>
          <a:prstGeom prst="rect">
            <a:avLst/>
          </a:prstGeom>
          <a:solidFill>
            <a:srgbClr val="FFFF00"/>
          </a:solidFill>
        </p:spPr>
        <p:txBody>
          <a:bodyPr wrap="square" rtlCol="0">
            <a:spAutoFit/>
          </a:bodyPr>
          <a:lstStyle/>
          <a:p>
            <a:r>
              <a:rPr lang="en-US" dirty="0"/>
              <a:t>Capacity Payment: 21.6 x 113 x 12 = USD 29.3 million</a:t>
            </a:r>
          </a:p>
        </p:txBody>
      </p:sp>
      <p:sp>
        <p:nvSpPr>
          <p:cNvPr id="3" name="TextBox 2">
            <a:extLst>
              <a:ext uri="{FF2B5EF4-FFF2-40B4-BE49-F238E27FC236}">
                <a16:creationId xmlns:a16="http://schemas.microsoft.com/office/drawing/2014/main" id="{302FFB4F-4505-D94A-9512-CCECEDB5B944}"/>
              </a:ext>
            </a:extLst>
          </p:cNvPr>
          <p:cNvSpPr txBox="1"/>
          <p:nvPr/>
        </p:nvSpPr>
        <p:spPr>
          <a:xfrm>
            <a:off x="5886450" y="769382"/>
            <a:ext cx="5695950" cy="369332"/>
          </a:xfrm>
          <a:prstGeom prst="rect">
            <a:avLst/>
          </a:prstGeom>
          <a:solidFill>
            <a:srgbClr val="FFFF00"/>
          </a:solidFill>
        </p:spPr>
        <p:txBody>
          <a:bodyPr wrap="square" rtlCol="0">
            <a:spAutoFit/>
          </a:bodyPr>
          <a:lstStyle/>
          <a:p>
            <a:r>
              <a:rPr lang="en-US" dirty="0"/>
              <a:t>EPC Payback: 112/29.3 = 3.8 years</a:t>
            </a:r>
          </a:p>
        </p:txBody>
      </p:sp>
      <p:sp>
        <p:nvSpPr>
          <p:cNvPr id="4" name="TextBox 3">
            <a:extLst>
              <a:ext uri="{FF2B5EF4-FFF2-40B4-BE49-F238E27FC236}">
                <a16:creationId xmlns:a16="http://schemas.microsoft.com/office/drawing/2014/main" id="{196B3C8C-9E51-9F96-E2EC-BEE3804C6EF4}"/>
              </a:ext>
            </a:extLst>
          </p:cNvPr>
          <p:cNvSpPr txBox="1"/>
          <p:nvPr/>
        </p:nvSpPr>
        <p:spPr>
          <a:xfrm>
            <a:off x="5886450" y="1138713"/>
            <a:ext cx="5695950" cy="369332"/>
          </a:xfrm>
          <a:prstGeom prst="rect">
            <a:avLst/>
          </a:prstGeom>
          <a:solidFill>
            <a:srgbClr val="FFFF00"/>
          </a:solidFill>
        </p:spPr>
        <p:txBody>
          <a:bodyPr wrap="square" rtlCol="0">
            <a:spAutoFit/>
          </a:bodyPr>
          <a:lstStyle/>
          <a:p>
            <a:r>
              <a:rPr lang="en-US" dirty="0"/>
              <a:t>Cash After Debt Service: 29.3 – 13.4 = 15.9</a:t>
            </a:r>
          </a:p>
        </p:txBody>
      </p:sp>
      <p:sp>
        <p:nvSpPr>
          <p:cNvPr id="5" name="TextBox 4">
            <a:extLst>
              <a:ext uri="{FF2B5EF4-FFF2-40B4-BE49-F238E27FC236}">
                <a16:creationId xmlns:a16="http://schemas.microsoft.com/office/drawing/2014/main" id="{882942A1-B2B5-8069-CEE8-3786470BE752}"/>
              </a:ext>
            </a:extLst>
          </p:cNvPr>
          <p:cNvSpPr txBox="1"/>
          <p:nvPr/>
        </p:nvSpPr>
        <p:spPr>
          <a:xfrm>
            <a:off x="5886450" y="1508046"/>
            <a:ext cx="5695950" cy="369332"/>
          </a:xfrm>
          <a:prstGeom prst="rect">
            <a:avLst/>
          </a:prstGeom>
          <a:solidFill>
            <a:srgbClr val="FFFF00"/>
          </a:solidFill>
        </p:spPr>
        <p:txBody>
          <a:bodyPr wrap="square" rtlCol="0">
            <a:spAutoFit/>
          </a:bodyPr>
          <a:lstStyle/>
          <a:p>
            <a:r>
              <a:rPr lang="en-US" dirty="0"/>
              <a:t>Equity Payback with Distorted Equity: 28/15.9 = 1.76 Years</a:t>
            </a:r>
          </a:p>
        </p:txBody>
      </p:sp>
    </p:spTree>
    <p:extLst>
      <p:ext uri="{BB962C8B-B14F-4D97-AF65-F5344CB8AC3E}">
        <p14:creationId xmlns:p14="http://schemas.microsoft.com/office/powerpoint/2010/main" val="5832066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nchor="ctr">
            <a:normAutofit/>
          </a:bodyPr>
          <a:lstStyle/>
          <a:p>
            <a:r>
              <a:rPr lang="en-US" altLang="en-US" dirty="0"/>
              <a:t>Capacity was Added over Many Years in Philippines</a:t>
            </a:r>
          </a:p>
        </p:txBody>
      </p:sp>
      <p:pic>
        <p:nvPicPr>
          <p:cNvPr id="10445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6230111" y="1609725"/>
            <a:ext cx="5662696" cy="4121150"/>
          </a:xfrm>
          <a:noFill/>
        </p:spPr>
      </p:pic>
      <p:sp>
        <p:nvSpPr>
          <p:cNvPr id="104456" name="Slide Number Placeholder 4">
            <a:extLst>
              <a:ext uri="{FF2B5EF4-FFF2-40B4-BE49-F238E27FC236}">
                <a16:creationId xmlns:a16="http://schemas.microsoft.com/office/drawing/2014/main" id="{F674AB8A-383F-E6A9-50CB-0715AA4E3BFF}"/>
              </a:ext>
            </a:extLst>
          </p:cNvPr>
          <p:cNvSpPr>
            <a:spLocks noGrp="1"/>
          </p:cNvSpPr>
          <p:nvPr>
            <p:ph type="sldNum" sz="quarter" idx="12"/>
          </p:nvPr>
        </p:nvSpPr>
        <p:spPr/>
        <p:txBody>
          <a:bodyPr/>
          <a:lstStyle/>
          <a:p>
            <a:pPr>
              <a:spcAft>
                <a:spcPts val="600"/>
              </a:spcAft>
            </a:pPr>
            <a:fld id="{1D963C44-05F1-400C-9AA3-0B5012F5D92A}" type="slidenum">
              <a:rPr lang="en-US" smtClean="0"/>
              <a:pPr>
                <a:spcAft>
                  <a:spcPts val="600"/>
                </a:spcAft>
              </a:pPr>
              <a:t>117</a:t>
            </a:fld>
            <a:endParaRPr lang="en-US"/>
          </a:p>
        </p:txBody>
      </p:sp>
      <p:sp>
        <p:nvSpPr>
          <p:cNvPr id="2" name="Text Placeholder 1">
            <a:extLst>
              <a:ext uri="{FF2B5EF4-FFF2-40B4-BE49-F238E27FC236}">
                <a16:creationId xmlns:a16="http://schemas.microsoft.com/office/drawing/2014/main" id="{4D6A1DDF-5F22-394A-6693-6042DBA13458}"/>
              </a:ext>
            </a:extLst>
          </p:cNvPr>
          <p:cNvSpPr>
            <a:spLocks noGrp="1"/>
          </p:cNvSpPr>
          <p:nvPr>
            <p:ph type="body" sz="half" idx="4294967295"/>
          </p:nvPr>
        </p:nvSpPr>
        <p:spPr>
          <a:xfrm>
            <a:off x="0" y="1295400"/>
            <a:ext cx="5029200" cy="5105400"/>
          </a:xfrm>
        </p:spPr>
        <p:txBody>
          <a:bodyPr>
            <a:normAutofit/>
          </a:bodyPr>
          <a:lstStyle/>
          <a:p>
            <a:endParaRPr lang="en-US" dirty="0"/>
          </a:p>
          <a:p>
            <a:endParaRPr lang="en-US" dirty="0"/>
          </a:p>
          <a:p>
            <a:r>
              <a:rPr lang="en-US" dirty="0"/>
              <a:t>Electric Bill showing PPA price</a:t>
            </a:r>
          </a:p>
          <a:p>
            <a:endParaRPr lang="en-US" dirty="0"/>
          </a:p>
          <a:p>
            <a:endParaRPr lang="en-US" dirty="0"/>
          </a:p>
        </p:txBody>
      </p:sp>
      <p:pic>
        <p:nvPicPr>
          <p:cNvPr id="4" name="Picture 3" descr="The document is a residential energy bill dated November 12, 2002, listing charges for electricity, taxes, and a power act, totaling $2,866.20.&#10;&#10;AI-generated content may be incorrect.">
            <a:extLst>
              <a:ext uri="{FF2B5EF4-FFF2-40B4-BE49-F238E27FC236}">
                <a16:creationId xmlns:a16="http://schemas.microsoft.com/office/drawing/2014/main" id="{51C3CFEB-3B0F-E4AD-70D8-2F2C84396BCC}"/>
              </a:ext>
            </a:extLst>
          </p:cNvPr>
          <p:cNvPicPr>
            <a:picLocks noChangeAspect="1"/>
          </p:cNvPicPr>
          <p:nvPr/>
        </p:nvPicPr>
        <p:blipFill>
          <a:blip r:embed="rId3"/>
          <a:stretch>
            <a:fillRect/>
          </a:stretch>
        </p:blipFill>
        <p:spPr>
          <a:xfrm>
            <a:off x="457444" y="2797121"/>
            <a:ext cx="5315223" cy="2101958"/>
          </a:xfrm>
          <a:prstGeom prst="rect">
            <a:avLst/>
          </a:prstGeo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6DD09-C144-28BD-A04B-8C4140EF779C}"/>
              </a:ext>
            </a:extLst>
          </p:cNvPr>
          <p:cNvSpPr>
            <a:spLocks noGrp="1"/>
          </p:cNvSpPr>
          <p:nvPr>
            <p:ph type="title"/>
          </p:nvPr>
        </p:nvSpPr>
        <p:spPr/>
        <p:txBody>
          <a:bodyPr/>
          <a:lstStyle/>
          <a:p>
            <a:r>
              <a:rPr lang="en-US" dirty="0"/>
              <a:t>Philippines Results</a:t>
            </a:r>
          </a:p>
        </p:txBody>
      </p:sp>
      <p:sp>
        <p:nvSpPr>
          <p:cNvPr id="3" name="Content Placeholder 2">
            <a:extLst>
              <a:ext uri="{FF2B5EF4-FFF2-40B4-BE49-F238E27FC236}">
                <a16:creationId xmlns:a16="http://schemas.microsoft.com/office/drawing/2014/main" id="{716EB8C8-8AFB-0050-D5C7-0FF9989E098F}"/>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9CBD1E2D-1D47-3304-556A-F13A4855F187}"/>
              </a:ext>
            </a:extLst>
          </p:cNvPr>
          <p:cNvSpPr>
            <a:spLocks noGrp="1"/>
          </p:cNvSpPr>
          <p:nvPr>
            <p:ph type="sldNum" sz="quarter" idx="12"/>
          </p:nvPr>
        </p:nvSpPr>
        <p:spPr/>
        <p:txBody>
          <a:bodyPr/>
          <a:lstStyle/>
          <a:p>
            <a:fld id="{EB241CD2-1E45-42A3-B213-66A034DF9A3B}" type="slidenum">
              <a:rPr lang="en-GB" smtClean="0"/>
              <a:t>118</a:t>
            </a:fld>
            <a:endParaRPr lang="en-GB" dirty="0"/>
          </a:p>
        </p:txBody>
      </p:sp>
      <p:pic>
        <p:nvPicPr>
          <p:cNvPr id="6" name="Picture 5" descr="The diagram shows a historical trend of increasing reserve margins in the power generation sector from 1988 to 2001, with actual capacity growth varying between 3% and 9.2% each year.&#10;&#10;AI-generated content may be incorrect.">
            <a:extLst>
              <a:ext uri="{FF2B5EF4-FFF2-40B4-BE49-F238E27FC236}">
                <a16:creationId xmlns:a16="http://schemas.microsoft.com/office/drawing/2014/main" id="{5E5D4F7C-6E0E-1AA9-6F10-F27A6CFCFCAA}"/>
              </a:ext>
            </a:extLst>
          </p:cNvPr>
          <p:cNvPicPr>
            <a:picLocks noChangeAspect="1"/>
          </p:cNvPicPr>
          <p:nvPr/>
        </p:nvPicPr>
        <p:blipFill>
          <a:blip r:embed="rId2"/>
          <a:stretch>
            <a:fillRect/>
          </a:stretch>
        </p:blipFill>
        <p:spPr>
          <a:xfrm>
            <a:off x="5559552" y="1568268"/>
            <a:ext cx="6474368" cy="3959010"/>
          </a:xfrm>
          <a:prstGeom prst="rect">
            <a:avLst/>
          </a:prstGeom>
        </p:spPr>
      </p:pic>
      <p:pic>
        <p:nvPicPr>
          <p:cNvPr id="8" name="Picture 7" descr="The image shows a bar chart comparing prices of various items in different countries, with the Philippines having the highest price and the USA having the lowest.&#10;&#10;AI-generated content may be incorrect.">
            <a:extLst>
              <a:ext uri="{FF2B5EF4-FFF2-40B4-BE49-F238E27FC236}">
                <a16:creationId xmlns:a16="http://schemas.microsoft.com/office/drawing/2014/main" id="{D0B25BBC-1247-73C9-A793-3A2216B536CE}"/>
              </a:ext>
            </a:extLst>
          </p:cNvPr>
          <p:cNvPicPr>
            <a:picLocks noChangeAspect="1"/>
          </p:cNvPicPr>
          <p:nvPr/>
        </p:nvPicPr>
        <p:blipFill>
          <a:blip r:embed="rId3"/>
          <a:stretch>
            <a:fillRect/>
          </a:stretch>
        </p:blipFill>
        <p:spPr>
          <a:xfrm>
            <a:off x="406400" y="2157520"/>
            <a:ext cx="5493032" cy="3219615"/>
          </a:xfrm>
          <a:prstGeom prst="rect">
            <a:avLst/>
          </a:prstGeom>
        </p:spPr>
      </p:pic>
    </p:spTree>
    <p:extLst>
      <p:ext uri="{BB962C8B-B14F-4D97-AF65-F5344CB8AC3E}">
        <p14:creationId xmlns:p14="http://schemas.microsoft.com/office/powerpoint/2010/main" val="26931697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500F5-CD3C-02C6-98EC-085D9CCD3476}"/>
              </a:ext>
            </a:extLst>
          </p:cNvPr>
          <p:cNvSpPr>
            <a:spLocks noGrp="1"/>
          </p:cNvSpPr>
          <p:nvPr>
            <p:ph type="ctrTitle"/>
          </p:nvPr>
        </p:nvSpPr>
        <p:spPr/>
        <p:txBody>
          <a:bodyPr/>
          <a:lstStyle/>
          <a:p>
            <a:r>
              <a:rPr lang="en-US" dirty="0"/>
              <a:t>End of Session 1 for First Day</a:t>
            </a:r>
          </a:p>
        </p:txBody>
      </p:sp>
      <p:sp>
        <p:nvSpPr>
          <p:cNvPr id="3" name="Subtitle 2">
            <a:extLst>
              <a:ext uri="{FF2B5EF4-FFF2-40B4-BE49-F238E27FC236}">
                <a16:creationId xmlns:a16="http://schemas.microsoft.com/office/drawing/2014/main" id="{48915186-AC6C-EB99-696E-3DE2E317B34E}"/>
              </a:ext>
            </a:extLst>
          </p:cNvPr>
          <p:cNvSpPr>
            <a:spLocks noGrp="1"/>
          </p:cNvSpPr>
          <p:nvPr>
            <p:ph type="subTitle" idx="1"/>
          </p:nvPr>
        </p:nvSpPr>
        <p:spPr/>
        <p:txBody>
          <a:bodyPr/>
          <a:lstStyle/>
          <a:p>
            <a:r>
              <a:rPr lang="en-US" dirty="0"/>
              <a:t>10-15 Minute Break</a:t>
            </a:r>
          </a:p>
        </p:txBody>
      </p:sp>
    </p:spTree>
    <p:extLst>
      <p:ext uri="{BB962C8B-B14F-4D97-AF65-F5344CB8AC3E}">
        <p14:creationId xmlns:p14="http://schemas.microsoft.com/office/powerpoint/2010/main" val="3421200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5EF03-A3C0-6E8A-9F24-A52CFE4F407C}"/>
              </a:ext>
            </a:extLst>
          </p:cNvPr>
          <p:cNvSpPr>
            <a:spLocks noGrp="1"/>
          </p:cNvSpPr>
          <p:nvPr>
            <p:ph type="title"/>
          </p:nvPr>
        </p:nvSpPr>
        <p:spPr/>
        <p:txBody>
          <a:bodyPr>
            <a:normAutofit fontScale="90000"/>
          </a:bodyPr>
          <a:lstStyle/>
          <a:p>
            <a:r>
              <a:rPr lang="en-US" dirty="0"/>
              <a:t>Not Including Inflation in Capacity Charges has Been a Disaster for Nuclear Plants</a:t>
            </a:r>
          </a:p>
        </p:txBody>
      </p:sp>
      <p:sp>
        <p:nvSpPr>
          <p:cNvPr id="3" name="Text Placeholder 2">
            <a:extLst>
              <a:ext uri="{FF2B5EF4-FFF2-40B4-BE49-F238E27FC236}">
                <a16:creationId xmlns:a16="http://schemas.microsoft.com/office/drawing/2014/main" id="{E3B16633-93D9-CD28-EF0B-71DBD876E3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A36B72-ACEA-6D56-ABE2-652005886B07}"/>
              </a:ext>
            </a:extLst>
          </p:cNvPr>
          <p:cNvSpPr>
            <a:spLocks noGrp="1"/>
          </p:cNvSpPr>
          <p:nvPr>
            <p:ph type="sldNum" sz="quarter" idx="12"/>
          </p:nvPr>
        </p:nvSpPr>
        <p:spPr/>
        <p:txBody>
          <a:bodyPr/>
          <a:lstStyle/>
          <a:p>
            <a:fld id="{EB241CD2-1E45-42A3-B213-66A034DF9A3B}" type="slidenum">
              <a:rPr lang="en-GB" smtClean="0"/>
              <a:t>12</a:t>
            </a:fld>
            <a:endParaRPr lang="en-GB" dirty="0"/>
          </a:p>
        </p:txBody>
      </p:sp>
    </p:spTree>
    <p:extLst>
      <p:ext uri="{BB962C8B-B14F-4D97-AF65-F5344CB8AC3E}">
        <p14:creationId xmlns:p14="http://schemas.microsoft.com/office/powerpoint/2010/main" val="40171187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C7CE-B488-4CD4-275E-6ED07B3208A4}"/>
              </a:ext>
            </a:extLst>
          </p:cNvPr>
          <p:cNvSpPr>
            <a:spLocks noGrp="1"/>
          </p:cNvSpPr>
          <p:nvPr>
            <p:ph type="ctrTitle"/>
          </p:nvPr>
        </p:nvSpPr>
        <p:spPr/>
        <p:txBody>
          <a:bodyPr/>
          <a:lstStyle/>
          <a:p>
            <a:r>
              <a:rPr lang="en-US" dirty="0"/>
              <a:t>Start of Day, Part 2</a:t>
            </a:r>
          </a:p>
        </p:txBody>
      </p:sp>
      <p:sp>
        <p:nvSpPr>
          <p:cNvPr id="3" name="Subtitle 2">
            <a:extLst>
              <a:ext uri="{FF2B5EF4-FFF2-40B4-BE49-F238E27FC236}">
                <a16:creationId xmlns:a16="http://schemas.microsoft.com/office/drawing/2014/main" id="{EE87C1F8-681C-4A57-51DA-6F7EDA4CC4D0}"/>
              </a:ext>
            </a:extLst>
          </p:cNvPr>
          <p:cNvSpPr>
            <a:spLocks noGrp="1"/>
          </p:cNvSpPr>
          <p:nvPr>
            <p:ph type="subTitle" idx="1"/>
          </p:nvPr>
        </p:nvSpPr>
        <p:spPr>
          <a:xfrm>
            <a:off x="838200" y="3023119"/>
            <a:ext cx="7372350" cy="2168006"/>
          </a:xfrm>
        </p:spPr>
        <p:txBody>
          <a:bodyPr/>
          <a:lstStyle/>
          <a:p>
            <a:r>
              <a:rPr lang="en-JM" b="1" dirty="0"/>
              <a:t>Day 1, Part 2: </a:t>
            </a:r>
            <a:r>
              <a:rPr lang="en-JM" dirty="0"/>
              <a:t>PPA Life Issues, Merchant Power, Contracts for Differences and Swap Contracts</a:t>
            </a:r>
            <a:endParaRPr lang="en-US" dirty="0"/>
          </a:p>
        </p:txBody>
      </p:sp>
    </p:spTree>
    <p:extLst>
      <p:ext uri="{BB962C8B-B14F-4D97-AF65-F5344CB8AC3E}">
        <p14:creationId xmlns:p14="http://schemas.microsoft.com/office/powerpoint/2010/main" val="233710328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5778-3938-0E5A-6EB4-5650693C870A}"/>
              </a:ext>
            </a:extLst>
          </p:cNvPr>
          <p:cNvSpPr>
            <a:spLocks noGrp="1"/>
          </p:cNvSpPr>
          <p:nvPr>
            <p:ph type="ctrTitle"/>
          </p:nvPr>
        </p:nvSpPr>
        <p:spPr/>
        <p:txBody>
          <a:bodyPr/>
          <a:lstStyle/>
          <a:p>
            <a:r>
              <a:rPr lang="en-US" dirty="0"/>
              <a:t>Part 3:1995 - 2010</a:t>
            </a:r>
            <a:br>
              <a:rPr lang="en-US" dirty="0"/>
            </a:br>
            <a:r>
              <a:rPr lang="en-US" dirty="0"/>
              <a:t>Merchant Period</a:t>
            </a:r>
          </a:p>
        </p:txBody>
      </p:sp>
    </p:spTree>
    <p:extLst>
      <p:ext uri="{BB962C8B-B14F-4D97-AF65-F5344CB8AC3E}">
        <p14:creationId xmlns:p14="http://schemas.microsoft.com/office/powerpoint/2010/main" val="13728864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FC51A-4C63-A68A-A259-C4CEE46ECD36}"/>
              </a:ext>
            </a:extLst>
          </p:cNvPr>
          <p:cNvSpPr>
            <a:spLocks noGrp="1"/>
          </p:cNvSpPr>
          <p:nvPr>
            <p:ph type="title"/>
          </p:nvPr>
        </p:nvSpPr>
        <p:spPr/>
        <p:txBody>
          <a:bodyPr/>
          <a:lstStyle/>
          <a:p>
            <a:r>
              <a:rPr lang="en-US" dirty="0"/>
              <a:t>Concept of Merchant Power</a:t>
            </a:r>
          </a:p>
        </p:txBody>
      </p:sp>
      <p:sp>
        <p:nvSpPr>
          <p:cNvPr id="3" name="Content Placeholder 2">
            <a:extLst>
              <a:ext uri="{FF2B5EF4-FFF2-40B4-BE49-F238E27FC236}">
                <a16:creationId xmlns:a16="http://schemas.microsoft.com/office/drawing/2014/main" id="{BFDC02DA-8542-F83C-CD66-3053BEBB545E}"/>
              </a:ext>
            </a:extLst>
          </p:cNvPr>
          <p:cNvSpPr>
            <a:spLocks noGrp="1"/>
          </p:cNvSpPr>
          <p:nvPr>
            <p:ph idx="1"/>
          </p:nvPr>
        </p:nvSpPr>
        <p:spPr/>
        <p:txBody>
          <a:bodyPr/>
          <a:lstStyle/>
          <a:p>
            <a:r>
              <a:rPr lang="en-JM" dirty="0"/>
              <a:t>In the late 1990’s and early 2000’s, the idea of allowing electricity generating plants to be developed without contracts was implemented in many electricity markets. </a:t>
            </a:r>
          </a:p>
          <a:p>
            <a:r>
              <a:rPr lang="en-JM" dirty="0"/>
              <a:t>Economists who love markets argued that if investors develop projects without contracts, that the investors have a strong incentive to evaluate future market conditions and the type of investments that are most efficient in a market. </a:t>
            </a:r>
          </a:p>
          <a:p>
            <a:pPr lvl="1"/>
            <a:r>
              <a:rPr lang="en-JM" dirty="0"/>
              <a:t>Investors would be rewarded for adding the right kind of capacity at the right time and if they operate the capacity efficiently over the life of the investment. </a:t>
            </a:r>
          </a:p>
          <a:p>
            <a:pPr lvl="1"/>
            <a:r>
              <a:rPr lang="en-JM" dirty="0"/>
              <a:t>The cost of capital applied to plants build on a merchant basis would reflect the true risks faced by the technology. </a:t>
            </a:r>
          </a:p>
          <a:p>
            <a:pPr lvl="1"/>
            <a:r>
              <a:rPr lang="en-JM" dirty="0"/>
              <a:t>The suggestion of investment derived from merchant prices rather than availability agreements was that the government or utility companies who were off-takers should not force consumers to take the risk of over-supply or requesting the wrong kind of capacity. </a:t>
            </a:r>
          </a:p>
          <a:p>
            <a:pPr lvl="1"/>
            <a:r>
              <a:rPr lang="en-JM" dirty="0"/>
              <a:t>If the investor incurs the financial penalty from taking over-supply risk, the incentives from potentially losing money will result in them making better decisions than the</a:t>
            </a:r>
            <a:endParaRPr lang="en-US" dirty="0"/>
          </a:p>
        </p:txBody>
      </p:sp>
      <p:sp>
        <p:nvSpPr>
          <p:cNvPr id="4" name="Slide Number Placeholder 3">
            <a:extLst>
              <a:ext uri="{FF2B5EF4-FFF2-40B4-BE49-F238E27FC236}">
                <a16:creationId xmlns:a16="http://schemas.microsoft.com/office/drawing/2014/main" id="{47310605-AD7E-E997-06A3-74D185C6BEBD}"/>
              </a:ext>
            </a:extLst>
          </p:cNvPr>
          <p:cNvSpPr>
            <a:spLocks noGrp="1"/>
          </p:cNvSpPr>
          <p:nvPr>
            <p:ph type="sldNum" sz="quarter" idx="12"/>
          </p:nvPr>
        </p:nvSpPr>
        <p:spPr/>
        <p:txBody>
          <a:bodyPr/>
          <a:lstStyle/>
          <a:p>
            <a:fld id="{EB241CD2-1E45-42A3-B213-66A034DF9A3B}" type="slidenum">
              <a:rPr lang="en-GB" smtClean="0"/>
              <a:t>122</a:t>
            </a:fld>
            <a:endParaRPr lang="en-GB" dirty="0"/>
          </a:p>
        </p:txBody>
      </p:sp>
    </p:spTree>
    <p:extLst>
      <p:ext uri="{BB962C8B-B14F-4D97-AF65-F5344CB8AC3E}">
        <p14:creationId xmlns:p14="http://schemas.microsoft.com/office/powerpoint/2010/main" val="145171133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ADD6A-4027-3D2E-4F1A-632B0D72CC22}"/>
              </a:ext>
            </a:extLst>
          </p:cNvPr>
          <p:cNvSpPr>
            <a:spLocks noGrp="1"/>
          </p:cNvSpPr>
          <p:nvPr>
            <p:ph type="title"/>
          </p:nvPr>
        </p:nvSpPr>
        <p:spPr/>
        <p:txBody>
          <a:bodyPr>
            <a:normAutofit fontScale="90000"/>
          </a:bodyPr>
          <a:lstStyle/>
          <a:p>
            <a:r>
              <a:rPr lang="en-US" dirty="0"/>
              <a:t>Merchant Market Question: Do Higher Risks to Merchant Investors Mean Lower Risk to Consumers</a:t>
            </a:r>
          </a:p>
        </p:txBody>
      </p:sp>
      <p:sp>
        <p:nvSpPr>
          <p:cNvPr id="3" name="Content Placeholder 2">
            <a:extLst>
              <a:ext uri="{FF2B5EF4-FFF2-40B4-BE49-F238E27FC236}">
                <a16:creationId xmlns:a16="http://schemas.microsoft.com/office/drawing/2014/main" id="{05DB9E7D-4A3A-E259-F7FD-AAF04C8D6FEA}"/>
              </a:ext>
            </a:extLst>
          </p:cNvPr>
          <p:cNvSpPr>
            <a:spLocks noGrp="1"/>
          </p:cNvSpPr>
          <p:nvPr>
            <p:ph idx="1"/>
          </p:nvPr>
        </p:nvSpPr>
        <p:spPr>
          <a:xfrm>
            <a:off x="406400" y="1220185"/>
            <a:ext cx="11088915" cy="4693104"/>
          </a:xfrm>
        </p:spPr>
        <p:txBody>
          <a:bodyPr/>
          <a:lstStyle/>
          <a:p>
            <a:r>
              <a:rPr lang="en-US" dirty="0"/>
              <a:t>Current</a:t>
            </a:r>
          </a:p>
          <a:p>
            <a:pPr lvl="1"/>
            <a:r>
              <a:rPr lang="en-US" dirty="0"/>
              <a:t>Risks of Renewable Energy Driven More by Gas Prices than for Gas Prices</a:t>
            </a:r>
          </a:p>
          <a:p>
            <a:pPr lvl="1"/>
            <a:r>
              <a:rPr lang="en-US" dirty="0"/>
              <a:t>Gas Price Natural Hedge</a:t>
            </a:r>
          </a:p>
          <a:p>
            <a:pPr lvl="1"/>
            <a:r>
              <a:rPr lang="en-US" dirty="0"/>
              <a:t>What if All Plants were Renewable Backed Up with Storage</a:t>
            </a:r>
          </a:p>
        </p:txBody>
      </p:sp>
      <p:sp>
        <p:nvSpPr>
          <p:cNvPr id="4" name="Slide Number Placeholder 3">
            <a:extLst>
              <a:ext uri="{FF2B5EF4-FFF2-40B4-BE49-F238E27FC236}">
                <a16:creationId xmlns:a16="http://schemas.microsoft.com/office/drawing/2014/main" id="{D43213E6-C966-B3EE-FC17-0D2E2615AE45}"/>
              </a:ext>
            </a:extLst>
          </p:cNvPr>
          <p:cNvSpPr>
            <a:spLocks noGrp="1"/>
          </p:cNvSpPr>
          <p:nvPr>
            <p:ph type="sldNum" sz="quarter" idx="12"/>
          </p:nvPr>
        </p:nvSpPr>
        <p:spPr/>
        <p:txBody>
          <a:bodyPr/>
          <a:lstStyle/>
          <a:p>
            <a:fld id="{EB241CD2-1E45-42A3-B213-66A034DF9A3B}" type="slidenum">
              <a:rPr lang="en-GB" smtClean="0"/>
              <a:t>123</a:t>
            </a:fld>
            <a:endParaRPr lang="en-GB" dirty="0"/>
          </a:p>
        </p:txBody>
      </p:sp>
      <p:pic>
        <p:nvPicPr>
          <p:cNvPr id="6" name="Picture 5" descr="The diagram shows a pie chart with different colored segments indicating various incentives for improving efficiency.&#10;&#10;AI-generated content may be incorrect.">
            <a:extLst>
              <a:ext uri="{FF2B5EF4-FFF2-40B4-BE49-F238E27FC236}">
                <a16:creationId xmlns:a16="http://schemas.microsoft.com/office/drawing/2014/main" id="{48EE8B60-CBB8-8C4F-1954-E1384FC91EBB}"/>
              </a:ext>
            </a:extLst>
          </p:cNvPr>
          <p:cNvPicPr>
            <a:picLocks noChangeAspect="1"/>
          </p:cNvPicPr>
          <p:nvPr/>
        </p:nvPicPr>
        <p:blipFill>
          <a:blip r:embed="rId2"/>
          <a:stretch>
            <a:fillRect/>
          </a:stretch>
        </p:blipFill>
        <p:spPr>
          <a:xfrm>
            <a:off x="1996966" y="3083092"/>
            <a:ext cx="3214194" cy="1999763"/>
          </a:xfrm>
          <a:prstGeom prst="rect">
            <a:avLst/>
          </a:prstGeom>
        </p:spPr>
      </p:pic>
      <p:pic>
        <p:nvPicPr>
          <p:cNvPr id="8" name="Picture 7" descr="The diagram displays a pie chart illustrating the distribution of various capital costs, with the largest segment representing the most significant cost component.&#10;&#10;AI-generated content may be incorrect.">
            <a:extLst>
              <a:ext uri="{FF2B5EF4-FFF2-40B4-BE49-F238E27FC236}">
                <a16:creationId xmlns:a16="http://schemas.microsoft.com/office/drawing/2014/main" id="{EE5878D0-E8FD-AB91-F555-80432E3FE79C}"/>
              </a:ext>
            </a:extLst>
          </p:cNvPr>
          <p:cNvPicPr>
            <a:picLocks noChangeAspect="1"/>
          </p:cNvPicPr>
          <p:nvPr/>
        </p:nvPicPr>
        <p:blipFill>
          <a:blip r:embed="rId3"/>
          <a:stretch>
            <a:fillRect/>
          </a:stretch>
        </p:blipFill>
        <p:spPr>
          <a:xfrm>
            <a:off x="6801726" y="3083092"/>
            <a:ext cx="2861171" cy="2047216"/>
          </a:xfrm>
          <a:prstGeom prst="rect">
            <a:avLst/>
          </a:prstGeom>
        </p:spPr>
      </p:pic>
    </p:spTree>
    <p:extLst>
      <p:ext uri="{BB962C8B-B14F-4D97-AF65-F5344CB8AC3E}">
        <p14:creationId xmlns:p14="http://schemas.microsoft.com/office/powerpoint/2010/main" val="32185704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540C7-0809-B0E5-D00F-65096D57DE6C}"/>
              </a:ext>
            </a:extLst>
          </p:cNvPr>
          <p:cNvSpPr>
            <a:spLocks noGrp="1"/>
          </p:cNvSpPr>
          <p:nvPr>
            <p:ph type="title"/>
          </p:nvPr>
        </p:nvSpPr>
        <p:spPr/>
        <p:txBody>
          <a:bodyPr/>
          <a:lstStyle/>
          <a:p>
            <a:r>
              <a:rPr lang="en-US" dirty="0"/>
              <a:t>Merchant Power Boom</a:t>
            </a:r>
          </a:p>
        </p:txBody>
      </p:sp>
      <p:sp>
        <p:nvSpPr>
          <p:cNvPr id="3" name="Content Placeholder 2">
            <a:extLst>
              <a:ext uri="{FF2B5EF4-FFF2-40B4-BE49-F238E27FC236}">
                <a16:creationId xmlns:a16="http://schemas.microsoft.com/office/drawing/2014/main" id="{B5836A7B-F2F5-9A75-8AD2-9F2431B23E7B}"/>
              </a:ext>
            </a:extLst>
          </p:cNvPr>
          <p:cNvSpPr>
            <a:spLocks noGrp="1"/>
          </p:cNvSpPr>
          <p:nvPr>
            <p:ph idx="1"/>
          </p:nvPr>
        </p:nvSpPr>
        <p:spPr>
          <a:xfrm>
            <a:off x="406401" y="1209675"/>
            <a:ext cx="6076695" cy="4743069"/>
          </a:xfrm>
        </p:spPr>
        <p:txBody>
          <a:bodyPr>
            <a:normAutofit fontScale="92500" lnSpcReduction="10000"/>
          </a:bodyPr>
          <a:lstStyle/>
          <a:p>
            <a:pPr algn="l"/>
            <a:r>
              <a:rPr lang="en-JM" dirty="0"/>
              <a:t>A merchant boom period occurred somewhere around the late 1990’s. </a:t>
            </a:r>
          </a:p>
          <a:p>
            <a:pPr algn="l"/>
            <a:r>
              <a:rPr lang="en-JM" dirty="0"/>
              <a:t>During the merchant period, electricity projects were developed and constructed with no revenue contracts whatsoever, raising the fundamental question of whether contracts are really necessary to construct capital intensive investments and/or whether economically efficient outcomes can be realized without any risk allocation. </a:t>
            </a:r>
          </a:p>
          <a:p>
            <a:pPr algn="l"/>
            <a:r>
              <a:rPr lang="en-JM" dirty="0"/>
              <a:t>The merchant boom period coincided with dramatic efficiency in natural gas plants (which are relatively less capital-intensive than other types of generating plants) as illustrated in  the accompanying chart. </a:t>
            </a:r>
          </a:p>
          <a:p>
            <a:pPr algn="l"/>
            <a:r>
              <a:rPr lang="en-JM" dirty="0"/>
              <a:t>Oil and other resource extraction projects have been financed without long-term government related contracts and real estate projects have been developed without locking-in rental rates (oil projects often do use price hedges). </a:t>
            </a:r>
            <a:endParaRPr lang="en-US" dirty="0"/>
          </a:p>
        </p:txBody>
      </p:sp>
      <p:sp>
        <p:nvSpPr>
          <p:cNvPr id="4" name="Slide Number Placeholder 3">
            <a:extLst>
              <a:ext uri="{FF2B5EF4-FFF2-40B4-BE49-F238E27FC236}">
                <a16:creationId xmlns:a16="http://schemas.microsoft.com/office/drawing/2014/main" id="{6AB2396D-AB28-F21D-1C68-BB82ABBAFD5F}"/>
              </a:ext>
            </a:extLst>
          </p:cNvPr>
          <p:cNvSpPr>
            <a:spLocks noGrp="1"/>
          </p:cNvSpPr>
          <p:nvPr>
            <p:ph type="sldNum" sz="quarter" idx="12"/>
          </p:nvPr>
        </p:nvSpPr>
        <p:spPr/>
        <p:txBody>
          <a:bodyPr/>
          <a:lstStyle/>
          <a:p>
            <a:fld id="{EB241CD2-1E45-42A3-B213-66A034DF9A3B}" type="slidenum">
              <a:rPr lang="en-GB" smtClean="0"/>
              <a:t>124</a:t>
            </a:fld>
            <a:endParaRPr lang="en-GB" dirty="0"/>
          </a:p>
        </p:txBody>
      </p:sp>
      <p:pic>
        <p:nvPicPr>
          <p:cNvPr id="5" name="Picture 4">
            <a:extLst>
              <a:ext uri="{FF2B5EF4-FFF2-40B4-BE49-F238E27FC236}">
                <a16:creationId xmlns:a16="http://schemas.microsoft.com/office/drawing/2014/main" id="{FC2603C9-FB22-DA0D-E15D-72002AF00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85432" y="1410101"/>
            <a:ext cx="5169409" cy="3894618"/>
          </a:xfrm>
          <a:prstGeom prst="rect">
            <a:avLst/>
          </a:prstGeom>
          <a:noFill/>
          <a:ln>
            <a:noFill/>
          </a:ln>
        </p:spPr>
      </p:pic>
    </p:spTree>
    <p:extLst>
      <p:ext uri="{BB962C8B-B14F-4D97-AF65-F5344CB8AC3E}">
        <p14:creationId xmlns:p14="http://schemas.microsoft.com/office/powerpoint/2010/main" val="41056883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271EE-783A-7A0E-FA36-BBCEC6F2817D}"/>
              </a:ext>
            </a:extLst>
          </p:cNvPr>
          <p:cNvSpPr>
            <a:spLocks noGrp="1"/>
          </p:cNvSpPr>
          <p:nvPr>
            <p:ph type="title"/>
          </p:nvPr>
        </p:nvSpPr>
        <p:spPr/>
        <p:txBody>
          <a:bodyPr/>
          <a:lstStyle/>
          <a:p>
            <a:r>
              <a:rPr lang="en-US" dirty="0"/>
              <a:t>Uses of Merchant Prices in Contract Analysis </a:t>
            </a:r>
          </a:p>
        </p:txBody>
      </p:sp>
      <p:sp>
        <p:nvSpPr>
          <p:cNvPr id="3" name="Content Placeholder 2">
            <a:extLst>
              <a:ext uri="{FF2B5EF4-FFF2-40B4-BE49-F238E27FC236}">
                <a16:creationId xmlns:a16="http://schemas.microsoft.com/office/drawing/2014/main" id="{2934FFC4-5FD2-BB70-43D3-025CDCCF32FD}"/>
              </a:ext>
            </a:extLst>
          </p:cNvPr>
          <p:cNvSpPr>
            <a:spLocks noGrp="1"/>
          </p:cNvSpPr>
          <p:nvPr>
            <p:ph idx="1"/>
          </p:nvPr>
        </p:nvSpPr>
        <p:spPr/>
        <p:txBody>
          <a:bodyPr/>
          <a:lstStyle/>
          <a:p>
            <a:pPr algn="l"/>
            <a:r>
              <a:rPr lang="en-JM" dirty="0"/>
              <a:t>Plants built on a merchant basis without a contract have come along with a higher cost of capital than the cost-plus model or the availability PPA model. </a:t>
            </a:r>
          </a:p>
          <a:p>
            <a:pPr algn="l"/>
            <a:r>
              <a:rPr lang="en-JM" dirty="0"/>
              <a:t>Primary focus address the trade-off between increased cost of capital from increased risk versus increased incentives to operate efficiently. </a:t>
            </a:r>
          </a:p>
          <a:p>
            <a:pPr algn="l"/>
            <a:r>
              <a:rPr lang="en-JM" dirty="0"/>
              <a:t>Why should we include discussion of merchant power when the subject of the chapter is contracts. </a:t>
            </a:r>
          </a:p>
          <a:p>
            <a:pPr algn="l"/>
            <a:r>
              <a:rPr lang="en-JM" dirty="0"/>
              <a:t>Related marginal cost and merchant price issues are involved in various aspects of contracts involving questions of:</a:t>
            </a:r>
          </a:p>
          <a:p>
            <a:pPr lvl="1"/>
            <a:r>
              <a:rPr lang="en-JM" sz="2400" dirty="0"/>
              <a:t>merchant tail, </a:t>
            </a:r>
          </a:p>
          <a:p>
            <a:pPr lvl="1"/>
            <a:r>
              <a:rPr lang="en-JM" sz="2400" dirty="0"/>
              <a:t>using merchant prices in measuring penalties</a:t>
            </a:r>
          </a:p>
          <a:p>
            <a:pPr lvl="1"/>
            <a:r>
              <a:rPr lang="en-JM" sz="2400" dirty="0"/>
              <a:t>negative merchant prices limiting generation </a:t>
            </a:r>
          </a:p>
          <a:p>
            <a:pPr lvl="1"/>
            <a:r>
              <a:rPr lang="en-JM" sz="2400" dirty="0"/>
              <a:t>measuring liquidated damages with merchant prices. </a:t>
            </a:r>
            <a:endParaRPr lang="en-US" sz="2400" dirty="0"/>
          </a:p>
        </p:txBody>
      </p:sp>
      <p:sp>
        <p:nvSpPr>
          <p:cNvPr id="4" name="Slide Number Placeholder 3">
            <a:extLst>
              <a:ext uri="{FF2B5EF4-FFF2-40B4-BE49-F238E27FC236}">
                <a16:creationId xmlns:a16="http://schemas.microsoft.com/office/drawing/2014/main" id="{CF72A170-989A-CEC8-6A81-851D29DCB86D}"/>
              </a:ext>
            </a:extLst>
          </p:cNvPr>
          <p:cNvSpPr>
            <a:spLocks noGrp="1"/>
          </p:cNvSpPr>
          <p:nvPr>
            <p:ph type="sldNum" sz="quarter" idx="12"/>
          </p:nvPr>
        </p:nvSpPr>
        <p:spPr/>
        <p:txBody>
          <a:bodyPr/>
          <a:lstStyle/>
          <a:p>
            <a:fld id="{EB241CD2-1E45-42A3-B213-66A034DF9A3B}" type="slidenum">
              <a:rPr lang="en-GB" smtClean="0"/>
              <a:t>125</a:t>
            </a:fld>
            <a:endParaRPr lang="en-GB" dirty="0"/>
          </a:p>
        </p:txBody>
      </p:sp>
    </p:spTree>
    <p:extLst>
      <p:ext uri="{BB962C8B-B14F-4D97-AF65-F5344CB8AC3E}">
        <p14:creationId xmlns:p14="http://schemas.microsoft.com/office/powerpoint/2010/main" val="278097810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dirty="0"/>
              <a:t>Monthly Electricity and Gas Prices – Higher Correlation</a:t>
            </a:r>
          </a:p>
        </p:txBody>
      </p:sp>
      <p:sp>
        <p:nvSpPr>
          <p:cNvPr id="50179" name="Footer Placeholder 4"/>
          <p:cNvSpPr>
            <a:spLocks noGrp="1"/>
          </p:cNvSpPr>
          <p:nvPr>
            <p:ph type="ftr" sz="quarter" idx="4294967295"/>
          </p:nvPr>
        </p:nvSpPr>
        <p:spPr bwMode="auto">
          <a:xfrm>
            <a:off x="4648200" y="6356351"/>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Arial" charset="0"/>
                <a:cs typeface="Arial" charset="0"/>
              </a:defRPr>
            </a:lvl1pPr>
            <a:lvl2pPr marL="742950" indent="-285750" eaLnBrk="0" hangingPunct="0">
              <a:defRPr sz="1200">
                <a:solidFill>
                  <a:schemeClr val="tx1"/>
                </a:solidFill>
                <a:latin typeface="Arial" charset="0"/>
                <a:cs typeface="Arial" charset="0"/>
              </a:defRPr>
            </a:lvl2pPr>
            <a:lvl3pPr marL="1143000" indent="-228600" eaLnBrk="0" hangingPunct="0">
              <a:defRPr sz="1200">
                <a:solidFill>
                  <a:schemeClr val="tx1"/>
                </a:solidFill>
                <a:latin typeface="Arial" charset="0"/>
                <a:cs typeface="Arial" charset="0"/>
              </a:defRPr>
            </a:lvl3pPr>
            <a:lvl4pPr marL="1600200" indent="-228600" eaLnBrk="0" hangingPunct="0">
              <a:defRPr sz="1200">
                <a:solidFill>
                  <a:schemeClr val="tx1"/>
                </a:solidFill>
                <a:latin typeface="Arial" charset="0"/>
                <a:cs typeface="Arial" charset="0"/>
              </a:defRPr>
            </a:lvl4pPr>
            <a:lvl5pPr marL="2057400" indent="-228600" eaLnBrk="0" hangingPunct="0">
              <a:defRPr sz="1200">
                <a:solidFill>
                  <a:schemeClr val="tx1"/>
                </a:solidFill>
                <a:latin typeface="Arial" charset="0"/>
                <a:cs typeface="Arial" charset="0"/>
              </a:defRPr>
            </a:lvl5pPr>
            <a:lvl6pPr marL="2514600" indent="-228600" eaLnBrk="0" fontAlgn="base" hangingPunct="0">
              <a:spcBef>
                <a:spcPct val="0"/>
              </a:spcBef>
              <a:spcAft>
                <a:spcPct val="0"/>
              </a:spcAft>
              <a:defRPr sz="1200">
                <a:solidFill>
                  <a:schemeClr val="tx1"/>
                </a:solidFill>
                <a:latin typeface="Arial" charset="0"/>
                <a:cs typeface="Arial" charset="0"/>
              </a:defRPr>
            </a:lvl6pPr>
            <a:lvl7pPr marL="2971800" indent="-228600" eaLnBrk="0" fontAlgn="base" hangingPunct="0">
              <a:spcBef>
                <a:spcPct val="0"/>
              </a:spcBef>
              <a:spcAft>
                <a:spcPct val="0"/>
              </a:spcAft>
              <a:defRPr sz="1200">
                <a:solidFill>
                  <a:schemeClr val="tx1"/>
                </a:solidFill>
                <a:latin typeface="Arial" charset="0"/>
                <a:cs typeface="Arial" charset="0"/>
              </a:defRPr>
            </a:lvl7pPr>
            <a:lvl8pPr marL="3429000" indent="-228600" eaLnBrk="0" fontAlgn="base" hangingPunct="0">
              <a:spcBef>
                <a:spcPct val="0"/>
              </a:spcBef>
              <a:spcAft>
                <a:spcPct val="0"/>
              </a:spcAft>
              <a:defRPr sz="1200">
                <a:solidFill>
                  <a:schemeClr val="tx1"/>
                </a:solidFill>
                <a:latin typeface="Arial" charset="0"/>
                <a:cs typeface="Arial" charset="0"/>
              </a:defRPr>
            </a:lvl8pPr>
            <a:lvl9pPr marL="3886200" indent="-228600" eaLnBrk="0" fontAlgn="base" hangingPunct="0">
              <a:spcBef>
                <a:spcPct val="0"/>
              </a:spcBef>
              <a:spcAft>
                <a:spcPct val="0"/>
              </a:spcAft>
              <a:defRPr sz="1200">
                <a:solidFill>
                  <a:schemeClr val="tx1"/>
                </a:solidFill>
                <a:latin typeface="Arial" charset="0"/>
                <a:cs typeface="Arial" charset="0"/>
              </a:defRPr>
            </a:lvl9pPr>
          </a:lstStyle>
          <a:p>
            <a:pPr algn="ctr"/>
            <a:r>
              <a:rPr lang="en-US" altLang="en-US" dirty="0"/>
              <a:t>www.edbodmer.com</a:t>
            </a:r>
          </a:p>
        </p:txBody>
      </p:sp>
      <p:pic>
        <p:nvPicPr>
          <p:cNvPr id="3" name="Picture 2" descr="The image displays a line graph comparing the monthly electricity prices in USD/MWH and gas prices in USD/MMBTU for Denmark, with a timeline from January 1996 to February 2021.&#10;&#10;AI-generated content may be incorrect.">
            <a:extLst>
              <a:ext uri="{FF2B5EF4-FFF2-40B4-BE49-F238E27FC236}">
                <a16:creationId xmlns:a16="http://schemas.microsoft.com/office/drawing/2014/main" id="{0FC3CE4D-B64B-D476-53A0-99E73238C7EB}"/>
              </a:ext>
            </a:extLst>
          </p:cNvPr>
          <p:cNvPicPr>
            <a:picLocks noChangeAspect="1"/>
          </p:cNvPicPr>
          <p:nvPr/>
        </p:nvPicPr>
        <p:blipFill>
          <a:blip r:embed="rId2"/>
          <a:stretch>
            <a:fillRect/>
          </a:stretch>
        </p:blipFill>
        <p:spPr>
          <a:xfrm>
            <a:off x="6529197" y="2606467"/>
            <a:ext cx="4718304" cy="3081688"/>
          </a:xfrm>
          <a:prstGeom prst="rect">
            <a:avLst/>
          </a:prstGeom>
        </p:spPr>
      </p:pic>
      <p:pic>
        <p:nvPicPr>
          <p:cNvPr id="8" name="Content Placeholder 7" descr="The image shows a line graph with two y-axes, one representing monthly electricity prices and the other representing monthly gas prices in the Northeast U.S. from January to May.&#10;&#10;AI-generated content may be incorrect.">
            <a:extLst>
              <a:ext uri="{FF2B5EF4-FFF2-40B4-BE49-F238E27FC236}">
                <a16:creationId xmlns:a16="http://schemas.microsoft.com/office/drawing/2014/main" id="{C9F6BCD8-A93D-77A6-FD1E-DD4182BD2C3D}"/>
              </a:ext>
            </a:extLst>
          </p:cNvPr>
          <p:cNvPicPr>
            <a:picLocks noGrp="1" noChangeAspect="1"/>
          </p:cNvPicPr>
          <p:nvPr>
            <p:ph idx="1"/>
          </p:nvPr>
        </p:nvPicPr>
        <p:blipFill>
          <a:blip r:embed="rId3"/>
          <a:stretch>
            <a:fillRect/>
          </a:stretch>
        </p:blipFill>
        <p:spPr>
          <a:xfrm>
            <a:off x="577215" y="2501692"/>
            <a:ext cx="5328153" cy="3081689"/>
          </a:xfrm>
          <a:prstGeom prst="rect">
            <a:avLst/>
          </a:prstGeom>
        </p:spPr>
      </p:pic>
      <p:sp>
        <p:nvSpPr>
          <p:cNvPr id="2" name="TextBox 1">
            <a:extLst>
              <a:ext uri="{FF2B5EF4-FFF2-40B4-BE49-F238E27FC236}">
                <a16:creationId xmlns:a16="http://schemas.microsoft.com/office/drawing/2014/main" id="{C5AAE6FE-EDCA-E80B-3A24-8B3ADF97F109}"/>
              </a:ext>
            </a:extLst>
          </p:cNvPr>
          <p:cNvSpPr txBox="1"/>
          <p:nvPr/>
        </p:nvSpPr>
        <p:spPr>
          <a:xfrm>
            <a:off x="3743325" y="1276350"/>
            <a:ext cx="4648200" cy="923330"/>
          </a:xfrm>
          <a:prstGeom prst="rect">
            <a:avLst/>
          </a:prstGeom>
          <a:noFill/>
        </p:spPr>
        <p:txBody>
          <a:bodyPr wrap="square" rtlCol="0">
            <a:spAutoFit/>
          </a:bodyPr>
          <a:lstStyle/>
          <a:p>
            <a:r>
              <a:rPr lang="en-US" dirty="0"/>
              <a:t>Reasons for understanding merchant prices even if you are not working on merchant investments</a:t>
            </a:r>
          </a:p>
        </p:txBody>
      </p:sp>
    </p:spTree>
    <p:extLst>
      <p:ext uri="{BB962C8B-B14F-4D97-AF65-F5344CB8AC3E}">
        <p14:creationId xmlns:p14="http://schemas.microsoft.com/office/powerpoint/2010/main" val="38145974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A21EE-0C0C-8449-1B43-D80D67058039}"/>
              </a:ext>
            </a:extLst>
          </p:cNvPr>
          <p:cNvSpPr>
            <a:spLocks noGrp="1"/>
          </p:cNvSpPr>
          <p:nvPr>
            <p:ph type="title"/>
          </p:nvPr>
        </p:nvSpPr>
        <p:spPr/>
        <p:txBody>
          <a:bodyPr/>
          <a:lstStyle/>
          <a:p>
            <a:r>
              <a:rPr lang="en-US" dirty="0"/>
              <a:t>Monthly Gas Price and Electric Price</a:t>
            </a:r>
          </a:p>
        </p:txBody>
      </p:sp>
      <p:pic>
        <p:nvPicPr>
          <p:cNvPr id="7" name="Content Placeholder 6" descr="The image displays a line graph comparing electricity prices in different regions (Copenhagen, Germany) over the months of July and August 2022.&#10;&#10;AI-generated content may be incorrect.">
            <a:extLst>
              <a:ext uri="{FF2B5EF4-FFF2-40B4-BE49-F238E27FC236}">
                <a16:creationId xmlns:a16="http://schemas.microsoft.com/office/drawing/2014/main" id="{D509BAC6-84BD-3860-6083-A1C1D1BC3C31}"/>
              </a:ext>
            </a:extLst>
          </p:cNvPr>
          <p:cNvPicPr>
            <a:picLocks noGrp="1" noChangeAspect="1"/>
          </p:cNvPicPr>
          <p:nvPr>
            <p:ph idx="1"/>
          </p:nvPr>
        </p:nvPicPr>
        <p:blipFill>
          <a:blip r:embed="rId2"/>
          <a:stretch>
            <a:fillRect/>
          </a:stretch>
        </p:blipFill>
        <p:spPr>
          <a:xfrm>
            <a:off x="108607" y="1542190"/>
            <a:ext cx="5807561" cy="4188144"/>
          </a:xfrm>
          <a:prstGeom prst="rect">
            <a:avLst/>
          </a:prstGeom>
        </p:spPr>
      </p:pic>
      <p:pic>
        <p:nvPicPr>
          <p:cNvPr id="6" name="Picture 5">
            <a:extLst>
              <a:ext uri="{FF2B5EF4-FFF2-40B4-BE49-F238E27FC236}">
                <a16:creationId xmlns:a16="http://schemas.microsoft.com/office/drawing/2014/main" id="{69E37624-1D7C-CB04-5157-070C3A2AF419}"/>
              </a:ext>
            </a:extLst>
          </p:cNvPr>
          <p:cNvPicPr>
            <a:picLocks noChangeAspect="1"/>
          </p:cNvPicPr>
          <p:nvPr/>
        </p:nvPicPr>
        <p:blipFill>
          <a:blip r:embed="rId3"/>
          <a:stretch>
            <a:fillRect/>
          </a:stretch>
        </p:blipFill>
        <p:spPr>
          <a:xfrm>
            <a:off x="6096000" y="1582889"/>
            <a:ext cx="5698829" cy="4127997"/>
          </a:xfrm>
          <a:prstGeom prst="rect">
            <a:avLst/>
          </a:prstGeom>
        </p:spPr>
      </p:pic>
    </p:spTree>
    <p:extLst>
      <p:ext uri="{BB962C8B-B14F-4D97-AF65-F5344CB8AC3E}">
        <p14:creationId xmlns:p14="http://schemas.microsoft.com/office/powerpoint/2010/main" val="11717247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DAE28-71AE-4C2B-B1CC-E8DC60589344}"/>
              </a:ext>
            </a:extLst>
          </p:cNvPr>
          <p:cNvSpPr>
            <a:spLocks noGrp="1"/>
          </p:cNvSpPr>
          <p:nvPr>
            <p:ph type="title"/>
          </p:nvPr>
        </p:nvSpPr>
        <p:spPr/>
        <p:txBody>
          <a:bodyPr/>
          <a:lstStyle/>
          <a:p>
            <a:r>
              <a:rPr lang="en-029" dirty="0"/>
              <a:t>Illustration of Different Supply Curves</a:t>
            </a:r>
          </a:p>
        </p:txBody>
      </p:sp>
      <p:sp>
        <p:nvSpPr>
          <p:cNvPr id="3" name="Content Placeholder 2">
            <a:extLst>
              <a:ext uri="{FF2B5EF4-FFF2-40B4-BE49-F238E27FC236}">
                <a16:creationId xmlns:a16="http://schemas.microsoft.com/office/drawing/2014/main" id="{07AFD0ED-C6D3-4D8A-955C-856C4A8E27E9}"/>
              </a:ext>
            </a:extLst>
          </p:cNvPr>
          <p:cNvSpPr>
            <a:spLocks noGrp="1"/>
          </p:cNvSpPr>
          <p:nvPr>
            <p:ph idx="1"/>
          </p:nvPr>
        </p:nvSpPr>
        <p:spPr>
          <a:xfrm>
            <a:off x="406400" y="1228147"/>
            <a:ext cx="11088915" cy="4693104"/>
          </a:xfrm>
        </p:spPr>
        <p:txBody>
          <a:bodyPr/>
          <a:lstStyle/>
          <a:p>
            <a:r>
              <a:rPr lang="en-029" dirty="0"/>
              <a:t>Three different supply curves with different mixes of capacity, different gas prices, different heat rates and other factors are illustrated below. </a:t>
            </a:r>
          </a:p>
          <a:p>
            <a:r>
              <a:rPr lang="en-029" dirty="0"/>
              <a:t>The danger for cash flow on a plant is if the plant is  part of  a long stretch of flat costs. At the flat area the price is equal to the  cost and there is no margin. This is the danger of large surplus capacity</a:t>
            </a:r>
          </a:p>
          <a:p>
            <a:endParaRPr lang="en-029" dirty="0"/>
          </a:p>
        </p:txBody>
      </p:sp>
      <p:pic>
        <p:nvPicPr>
          <p:cNvPr id="6" name="Picture 5" descr="A screenshot of a cell phone&#10;&#10;Description generated with very high confidence">
            <a:extLst>
              <a:ext uri="{FF2B5EF4-FFF2-40B4-BE49-F238E27FC236}">
                <a16:creationId xmlns:a16="http://schemas.microsoft.com/office/drawing/2014/main" id="{44163B3A-DD7F-42D9-97BB-CB3D5B8CE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53" y="2931338"/>
            <a:ext cx="4029529" cy="2416518"/>
          </a:xfrm>
          <a:prstGeom prst="rect">
            <a:avLst/>
          </a:prstGeom>
        </p:spPr>
      </p:pic>
      <p:pic>
        <p:nvPicPr>
          <p:cNvPr id="8" name="Picture 7" descr="A screenshot of a cell phone&#10;&#10;Description generated with very high confidence">
            <a:extLst>
              <a:ext uri="{FF2B5EF4-FFF2-40B4-BE49-F238E27FC236}">
                <a16:creationId xmlns:a16="http://schemas.microsoft.com/office/drawing/2014/main" id="{71B4AE06-9F41-4ACD-8333-4BBDA16E1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4206" y="2973842"/>
            <a:ext cx="3897877" cy="2283958"/>
          </a:xfrm>
          <a:prstGeom prst="rect">
            <a:avLst/>
          </a:prstGeom>
        </p:spPr>
      </p:pic>
      <p:pic>
        <p:nvPicPr>
          <p:cNvPr id="10" name="Picture 9" descr="A screenshot of a cell phone&#10;&#10;Description generated with very high confidence">
            <a:extLst>
              <a:ext uri="{FF2B5EF4-FFF2-40B4-BE49-F238E27FC236}">
                <a16:creationId xmlns:a16="http://schemas.microsoft.com/office/drawing/2014/main" id="{D224D665-E525-477A-8763-DDFA8C91F8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359" y="2973842"/>
            <a:ext cx="4041733" cy="2416518"/>
          </a:xfrm>
          <a:prstGeom prst="rect">
            <a:avLst/>
          </a:prstGeom>
        </p:spPr>
      </p:pic>
      <p:sp>
        <p:nvSpPr>
          <p:cNvPr id="4" name="TextBox 3">
            <a:extLst>
              <a:ext uri="{FF2B5EF4-FFF2-40B4-BE49-F238E27FC236}">
                <a16:creationId xmlns:a16="http://schemas.microsoft.com/office/drawing/2014/main" id="{E7003C85-A14C-DA8C-29D4-C2E3A73AC0BE}"/>
              </a:ext>
            </a:extLst>
          </p:cNvPr>
          <p:cNvSpPr txBox="1"/>
          <p:nvPr/>
        </p:nvSpPr>
        <p:spPr>
          <a:xfrm>
            <a:off x="3819524" y="5638801"/>
            <a:ext cx="5343525" cy="369332"/>
          </a:xfrm>
          <a:prstGeom prst="rect">
            <a:avLst/>
          </a:prstGeom>
          <a:solidFill>
            <a:schemeClr val="bg1">
              <a:lumMod val="85000"/>
            </a:schemeClr>
          </a:solidFill>
        </p:spPr>
        <p:txBody>
          <a:bodyPr wrap="square" rtlCol="0">
            <a:spAutoFit/>
          </a:bodyPr>
          <a:lstStyle/>
          <a:p>
            <a:r>
              <a:rPr lang="en-US" dirty="0"/>
              <a:t>Dangerous Area – Compete without making a margin</a:t>
            </a:r>
          </a:p>
        </p:txBody>
      </p:sp>
    </p:spTree>
    <p:extLst>
      <p:ext uri="{BB962C8B-B14F-4D97-AF65-F5344CB8AC3E}">
        <p14:creationId xmlns:p14="http://schemas.microsoft.com/office/powerpoint/2010/main" val="2601520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19E88-DCF8-1235-8CB6-B24D280AB7C4}"/>
              </a:ext>
            </a:extLst>
          </p:cNvPr>
          <p:cNvSpPr>
            <a:spLocks noGrp="1"/>
          </p:cNvSpPr>
          <p:nvPr>
            <p:ph type="title"/>
          </p:nvPr>
        </p:nvSpPr>
        <p:spPr/>
        <p:txBody>
          <a:bodyPr>
            <a:normAutofit fontScale="90000"/>
          </a:bodyPr>
          <a:lstStyle/>
          <a:p>
            <a:r>
              <a:rPr lang="en-US" dirty="0"/>
              <a:t>Why Gas Plants have a Natural Hedge and Renewable or Nuclear does not have Natural Hedge</a:t>
            </a:r>
          </a:p>
        </p:txBody>
      </p:sp>
      <p:sp>
        <p:nvSpPr>
          <p:cNvPr id="3" name="Content Placeholder 2">
            <a:extLst>
              <a:ext uri="{FF2B5EF4-FFF2-40B4-BE49-F238E27FC236}">
                <a16:creationId xmlns:a16="http://schemas.microsoft.com/office/drawing/2014/main" id="{E00E1A2B-992C-BDF1-5756-9D865386235B}"/>
              </a:ext>
            </a:extLst>
          </p:cNvPr>
          <p:cNvSpPr>
            <a:spLocks noGrp="1"/>
          </p:cNvSpPr>
          <p:nvPr>
            <p:ph idx="1"/>
          </p:nvPr>
        </p:nvSpPr>
        <p:spPr/>
        <p:txBody>
          <a:bodyPr/>
          <a:lstStyle/>
          <a:p>
            <a:r>
              <a:rPr lang="en-US" dirty="0"/>
              <a:t>Simple example with market heat rate</a:t>
            </a:r>
          </a:p>
          <a:p>
            <a:r>
              <a:rPr lang="en-US" dirty="0"/>
              <a:t>Gas Plant scenario with high and low gas prices</a:t>
            </a:r>
          </a:p>
          <a:p>
            <a:r>
              <a:rPr lang="en-US" dirty="0"/>
              <a:t>Gas Plant with periods of non-production</a:t>
            </a:r>
          </a:p>
          <a:p>
            <a:endParaRPr lang="en-US" dirty="0"/>
          </a:p>
        </p:txBody>
      </p:sp>
      <p:sp>
        <p:nvSpPr>
          <p:cNvPr id="4" name="Slide Number Placeholder 3">
            <a:extLst>
              <a:ext uri="{FF2B5EF4-FFF2-40B4-BE49-F238E27FC236}">
                <a16:creationId xmlns:a16="http://schemas.microsoft.com/office/drawing/2014/main" id="{3591BEA7-E59A-DD6C-4D36-7D8EDE9560D2}"/>
              </a:ext>
            </a:extLst>
          </p:cNvPr>
          <p:cNvSpPr>
            <a:spLocks noGrp="1"/>
          </p:cNvSpPr>
          <p:nvPr>
            <p:ph type="sldNum" sz="quarter" idx="12"/>
          </p:nvPr>
        </p:nvSpPr>
        <p:spPr/>
        <p:txBody>
          <a:bodyPr/>
          <a:lstStyle/>
          <a:p>
            <a:fld id="{EB241CD2-1E45-42A3-B213-66A034DF9A3B}" type="slidenum">
              <a:rPr lang="en-GB" smtClean="0"/>
              <a:t>129</a:t>
            </a:fld>
            <a:endParaRPr lang="en-GB" dirty="0"/>
          </a:p>
        </p:txBody>
      </p:sp>
    </p:spTree>
    <p:extLst>
      <p:ext uri="{BB962C8B-B14F-4D97-AF65-F5344CB8AC3E}">
        <p14:creationId xmlns:p14="http://schemas.microsoft.com/office/powerpoint/2010/main" val="3237200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FF43D-F266-E9CE-28EC-E7100FF15977}"/>
              </a:ext>
            </a:extLst>
          </p:cNvPr>
          <p:cNvSpPr>
            <a:spLocks noGrp="1"/>
          </p:cNvSpPr>
          <p:nvPr>
            <p:ph type="title"/>
          </p:nvPr>
        </p:nvSpPr>
        <p:spPr/>
        <p:txBody>
          <a:bodyPr/>
          <a:lstStyle/>
          <a:p>
            <a:r>
              <a:rPr lang="en-US" dirty="0"/>
              <a:t>Putting a Limit on Cycles in a Battery PPA is Idiotic</a:t>
            </a:r>
          </a:p>
        </p:txBody>
      </p:sp>
      <p:sp>
        <p:nvSpPr>
          <p:cNvPr id="3" name="Text Placeholder 2">
            <a:extLst>
              <a:ext uri="{FF2B5EF4-FFF2-40B4-BE49-F238E27FC236}">
                <a16:creationId xmlns:a16="http://schemas.microsoft.com/office/drawing/2014/main" id="{9C190576-E0B5-4DFC-9553-AE5D11000E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0B41E0-CBA2-687F-A84C-04BB8F3D340F}"/>
              </a:ext>
            </a:extLst>
          </p:cNvPr>
          <p:cNvSpPr>
            <a:spLocks noGrp="1"/>
          </p:cNvSpPr>
          <p:nvPr>
            <p:ph type="sldNum" sz="quarter" idx="12"/>
          </p:nvPr>
        </p:nvSpPr>
        <p:spPr/>
        <p:txBody>
          <a:bodyPr/>
          <a:lstStyle/>
          <a:p>
            <a:fld id="{EB241CD2-1E45-42A3-B213-66A034DF9A3B}" type="slidenum">
              <a:rPr lang="en-GB" smtClean="0"/>
              <a:t>13</a:t>
            </a:fld>
            <a:endParaRPr lang="en-GB" dirty="0"/>
          </a:p>
        </p:txBody>
      </p:sp>
    </p:spTree>
    <p:extLst>
      <p:ext uri="{BB962C8B-B14F-4D97-AF65-F5344CB8AC3E}">
        <p14:creationId xmlns:p14="http://schemas.microsoft.com/office/powerpoint/2010/main" val="129253324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B9576-3D78-55A8-9796-3BC425DFC032}"/>
              </a:ext>
            </a:extLst>
          </p:cNvPr>
          <p:cNvSpPr>
            <a:spLocks noGrp="1"/>
          </p:cNvSpPr>
          <p:nvPr>
            <p:ph type="title"/>
          </p:nvPr>
        </p:nvSpPr>
        <p:spPr/>
        <p:txBody>
          <a:bodyPr/>
          <a:lstStyle/>
          <a:p>
            <a:r>
              <a:rPr lang="en-US" dirty="0"/>
              <a:t>Question on Merchant Production</a:t>
            </a:r>
          </a:p>
        </p:txBody>
      </p:sp>
      <p:sp>
        <p:nvSpPr>
          <p:cNvPr id="5" name="Text Placeholder 4">
            <a:extLst>
              <a:ext uri="{FF2B5EF4-FFF2-40B4-BE49-F238E27FC236}">
                <a16:creationId xmlns:a16="http://schemas.microsoft.com/office/drawing/2014/main" id="{C005F005-3124-05EB-DD87-98CD9C632B54}"/>
              </a:ext>
            </a:extLst>
          </p:cNvPr>
          <p:cNvSpPr>
            <a:spLocks noGrp="1"/>
          </p:cNvSpPr>
          <p:nvPr>
            <p:ph type="body" idx="1"/>
          </p:nvPr>
        </p:nvSpPr>
        <p:spPr/>
        <p:txBody>
          <a:bodyPr/>
          <a:lstStyle/>
          <a:p>
            <a:r>
              <a:rPr lang="en-US" dirty="0"/>
              <a:t>Do you believe that there is some kind of inherent lower risk for thermal plants than for renewable energy or nuclear</a:t>
            </a:r>
          </a:p>
        </p:txBody>
      </p:sp>
      <p:sp>
        <p:nvSpPr>
          <p:cNvPr id="4" name="Slide Number Placeholder 3">
            <a:extLst>
              <a:ext uri="{FF2B5EF4-FFF2-40B4-BE49-F238E27FC236}">
                <a16:creationId xmlns:a16="http://schemas.microsoft.com/office/drawing/2014/main" id="{009597A6-D4B9-7AD1-37B6-B693B4077B62}"/>
              </a:ext>
            </a:extLst>
          </p:cNvPr>
          <p:cNvSpPr>
            <a:spLocks noGrp="1"/>
          </p:cNvSpPr>
          <p:nvPr>
            <p:ph type="sldNum" sz="quarter" idx="12"/>
          </p:nvPr>
        </p:nvSpPr>
        <p:spPr/>
        <p:txBody>
          <a:bodyPr/>
          <a:lstStyle/>
          <a:p>
            <a:fld id="{EB241CD2-1E45-42A3-B213-66A034DF9A3B}" type="slidenum">
              <a:rPr lang="en-GB" smtClean="0"/>
              <a:t>130</a:t>
            </a:fld>
            <a:endParaRPr lang="en-GB" dirty="0"/>
          </a:p>
        </p:txBody>
      </p:sp>
    </p:spTree>
    <p:extLst>
      <p:ext uri="{BB962C8B-B14F-4D97-AF65-F5344CB8AC3E}">
        <p14:creationId xmlns:p14="http://schemas.microsoft.com/office/powerpoint/2010/main" val="375010023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C2AD9-2D42-A0C7-43CB-63FC03F63ABE}"/>
              </a:ext>
            </a:extLst>
          </p:cNvPr>
          <p:cNvSpPr>
            <a:spLocks noGrp="1"/>
          </p:cNvSpPr>
          <p:nvPr>
            <p:ph type="title"/>
          </p:nvPr>
        </p:nvSpPr>
        <p:spPr/>
        <p:txBody>
          <a:bodyPr/>
          <a:lstStyle/>
          <a:p>
            <a:r>
              <a:rPr lang="en-US" dirty="0"/>
              <a:t>Changes in Merchant Prices with Increased Solar</a:t>
            </a:r>
          </a:p>
        </p:txBody>
      </p:sp>
      <p:sp>
        <p:nvSpPr>
          <p:cNvPr id="3" name="Content Placeholder 2">
            <a:extLst>
              <a:ext uri="{FF2B5EF4-FFF2-40B4-BE49-F238E27FC236}">
                <a16:creationId xmlns:a16="http://schemas.microsoft.com/office/drawing/2014/main" id="{C1A5E5D1-0E87-3EDF-7142-B209F2380AAD}"/>
              </a:ext>
            </a:extLst>
          </p:cNvPr>
          <p:cNvSpPr>
            <a:spLocks noGrp="1"/>
          </p:cNvSpPr>
          <p:nvPr>
            <p:ph idx="1"/>
          </p:nvPr>
        </p:nvSpPr>
        <p:spPr/>
        <p:txBody>
          <a:bodyPr/>
          <a:lstStyle/>
          <a:p>
            <a:r>
              <a:rPr lang="en-US" dirty="0"/>
              <a:t>Increased volatility and reduction in the  price during solar hours</a:t>
            </a:r>
          </a:p>
          <a:p>
            <a:endParaRPr lang="en-US" dirty="0"/>
          </a:p>
        </p:txBody>
      </p:sp>
      <p:sp>
        <p:nvSpPr>
          <p:cNvPr id="4" name="Slide Number Placeholder 3">
            <a:extLst>
              <a:ext uri="{FF2B5EF4-FFF2-40B4-BE49-F238E27FC236}">
                <a16:creationId xmlns:a16="http://schemas.microsoft.com/office/drawing/2014/main" id="{B66468B1-6E3A-FD78-4B05-F7987F8467A2}"/>
              </a:ext>
            </a:extLst>
          </p:cNvPr>
          <p:cNvSpPr>
            <a:spLocks noGrp="1"/>
          </p:cNvSpPr>
          <p:nvPr>
            <p:ph type="sldNum" sz="quarter" idx="12"/>
          </p:nvPr>
        </p:nvSpPr>
        <p:spPr/>
        <p:txBody>
          <a:bodyPr/>
          <a:lstStyle/>
          <a:p>
            <a:fld id="{EB241CD2-1E45-42A3-B213-66A034DF9A3B}" type="slidenum">
              <a:rPr lang="en-GB" smtClean="0"/>
              <a:t>131</a:t>
            </a:fld>
            <a:endParaRPr lang="en-GB" dirty="0"/>
          </a:p>
        </p:txBody>
      </p:sp>
      <p:pic>
        <p:nvPicPr>
          <p:cNvPr id="6" name="Picture 5" descr="The image displays a comparative chart of solar energy prices in the Netherlands for the summer months of 2019 and 2024, measured in Euro per megawatt-hour (MWh) and provided by PVGIS.&#10;&#10;AI-generated content may be incorrect.">
            <a:extLst>
              <a:ext uri="{FF2B5EF4-FFF2-40B4-BE49-F238E27FC236}">
                <a16:creationId xmlns:a16="http://schemas.microsoft.com/office/drawing/2014/main" id="{C548C2D8-CC7F-6BA4-D0D9-FA2D5DBD86A8}"/>
              </a:ext>
            </a:extLst>
          </p:cNvPr>
          <p:cNvPicPr>
            <a:picLocks noChangeAspect="1"/>
          </p:cNvPicPr>
          <p:nvPr/>
        </p:nvPicPr>
        <p:blipFill>
          <a:blip r:embed="rId2"/>
          <a:stretch>
            <a:fillRect/>
          </a:stretch>
        </p:blipFill>
        <p:spPr>
          <a:xfrm>
            <a:off x="406400" y="1871166"/>
            <a:ext cx="6639058" cy="3777159"/>
          </a:xfrm>
          <a:prstGeom prst="rect">
            <a:avLst/>
          </a:prstGeom>
        </p:spPr>
      </p:pic>
      <p:pic>
        <p:nvPicPr>
          <p:cNvPr id="7" name="Picture 6" descr="The provided text appears to be a data table showing the average number of hours at zero or negative electricity price over the years 2015 to 2026, along with the average gas price for the same years.&#10;&#10;AI-generated content may be incorrect.">
            <a:extLst>
              <a:ext uri="{FF2B5EF4-FFF2-40B4-BE49-F238E27FC236}">
                <a16:creationId xmlns:a16="http://schemas.microsoft.com/office/drawing/2014/main" id="{83AA58F8-000E-8BAD-627E-19E1B65B1C60}"/>
              </a:ext>
            </a:extLst>
          </p:cNvPr>
          <p:cNvPicPr>
            <a:picLocks noChangeAspect="1"/>
          </p:cNvPicPr>
          <p:nvPr/>
        </p:nvPicPr>
        <p:blipFill>
          <a:blip r:embed="rId3"/>
          <a:stretch>
            <a:fillRect/>
          </a:stretch>
        </p:blipFill>
        <p:spPr>
          <a:xfrm>
            <a:off x="7175046" y="2694183"/>
            <a:ext cx="4496254" cy="2677917"/>
          </a:xfrm>
          <a:prstGeom prst="rect">
            <a:avLst/>
          </a:prstGeom>
        </p:spPr>
      </p:pic>
      <p:sp>
        <p:nvSpPr>
          <p:cNvPr id="5" name="TextBox 4">
            <a:extLst>
              <a:ext uri="{FF2B5EF4-FFF2-40B4-BE49-F238E27FC236}">
                <a16:creationId xmlns:a16="http://schemas.microsoft.com/office/drawing/2014/main" id="{F4ABF80F-E5E9-6A93-C3EC-F577B45A68DF}"/>
              </a:ext>
            </a:extLst>
          </p:cNvPr>
          <p:cNvSpPr txBox="1"/>
          <p:nvPr/>
        </p:nvSpPr>
        <p:spPr>
          <a:xfrm>
            <a:off x="8153400" y="2019300"/>
            <a:ext cx="2857500" cy="369332"/>
          </a:xfrm>
          <a:prstGeom prst="rect">
            <a:avLst/>
          </a:prstGeom>
          <a:solidFill>
            <a:schemeClr val="bg1">
              <a:lumMod val="85000"/>
            </a:schemeClr>
          </a:solidFill>
        </p:spPr>
        <p:txBody>
          <a:bodyPr wrap="square" rtlCol="0">
            <a:spAutoFit/>
          </a:bodyPr>
          <a:lstStyle/>
          <a:p>
            <a:pPr algn="ctr"/>
            <a:r>
              <a:rPr lang="en-US" dirty="0"/>
              <a:t>Spain Prices</a:t>
            </a:r>
          </a:p>
        </p:txBody>
      </p:sp>
    </p:spTree>
    <p:extLst>
      <p:ext uri="{BB962C8B-B14F-4D97-AF65-F5344CB8AC3E}">
        <p14:creationId xmlns:p14="http://schemas.microsoft.com/office/powerpoint/2010/main" val="20874643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90F08-C34A-6776-C3FF-C5EA171EF6CA}"/>
              </a:ext>
            </a:extLst>
          </p:cNvPr>
          <p:cNvSpPr>
            <a:spLocks noGrp="1"/>
          </p:cNvSpPr>
          <p:nvPr>
            <p:ph type="title"/>
          </p:nvPr>
        </p:nvSpPr>
        <p:spPr/>
        <p:txBody>
          <a:bodyPr>
            <a:normAutofit fontScale="90000"/>
          </a:bodyPr>
          <a:lstStyle/>
          <a:p>
            <a:r>
              <a:rPr lang="en-US" dirty="0"/>
              <a:t>Concept of How Renewable Energy Affects Merchant Prices</a:t>
            </a:r>
          </a:p>
        </p:txBody>
      </p:sp>
      <p:sp>
        <p:nvSpPr>
          <p:cNvPr id="3" name="Content Placeholder 2">
            <a:extLst>
              <a:ext uri="{FF2B5EF4-FFF2-40B4-BE49-F238E27FC236}">
                <a16:creationId xmlns:a16="http://schemas.microsoft.com/office/drawing/2014/main" id="{9D1D2CDF-0F0B-1F7C-A586-10142C4D4817}"/>
              </a:ext>
            </a:extLst>
          </p:cNvPr>
          <p:cNvSpPr>
            <a:spLocks noGrp="1"/>
          </p:cNvSpPr>
          <p:nvPr>
            <p:ph idx="1"/>
          </p:nvPr>
        </p:nvSpPr>
        <p:spPr/>
        <p:txBody>
          <a:bodyPr/>
          <a:lstStyle/>
          <a:p>
            <a:r>
              <a:rPr lang="en-US" dirty="0"/>
              <a:t>Treat renewable power that is not controllable as a reduction in demand</a:t>
            </a:r>
          </a:p>
          <a:p>
            <a:r>
              <a:rPr lang="en-US" dirty="0"/>
              <a:t>Illustration with net demand for thermal production</a:t>
            </a:r>
          </a:p>
          <a:p>
            <a:r>
              <a:rPr lang="en-US" dirty="0"/>
              <a:t>Illustration of Single Day Power Price in France</a:t>
            </a:r>
          </a:p>
        </p:txBody>
      </p:sp>
      <p:sp>
        <p:nvSpPr>
          <p:cNvPr id="4" name="Slide Number Placeholder 3">
            <a:extLst>
              <a:ext uri="{FF2B5EF4-FFF2-40B4-BE49-F238E27FC236}">
                <a16:creationId xmlns:a16="http://schemas.microsoft.com/office/drawing/2014/main" id="{0D07F902-3F76-D65F-DE3B-90FE7D4AE961}"/>
              </a:ext>
            </a:extLst>
          </p:cNvPr>
          <p:cNvSpPr>
            <a:spLocks noGrp="1"/>
          </p:cNvSpPr>
          <p:nvPr>
            <p:ph type="sldNum" sz="quarter" idx="12"/>
          </p:nvPr>
        </p:nvSpPr>
        <p:spPr/>
        <p:txBody>
          <a:bodyPr/>
          <a:lstStyle/>
          <a:p>
            <a:fld id="{EB241CD2-1E45-42A3-B213-66A034DF9A3B}" type="slidenum">
              <a:rPr lang="en-GB" smtClean="0"/>
              <a:t>132</a:t>
            </a:fld>
            <a:endParaRPr lang="en-GB" dirty="0"/>
          </a:p>
        </p:txBody>
      </p:sp>
    </p:spTree>
    <p:extLst>
      <p:ext uri="{BB962C8B-B14F-4D97-AF65-F5344CB8AC3E}">
        <p14:creationId xmlns:p14="http://schemas.microsoft.com/office/powerpoint/2010/main" val="16265951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ADA9E-975D-536F-0E9F-732A92732EBD}"/>
              </a:ext>
            </a:extLst>
          </p:cNvPr>
          <p:cNvSpPr>
            <a:spLocks noGrp="1"/>
          </p:cNvSpPr>
          <p:nvPr>
            <p:ph type="title"/>
          </p:nvPr>
        </p:nvSpPr>
        <p:spPr>
          <a:xfrm>
            <a:off x="1117600" y="381000"/>
            <a:ext cx="9448800" cy="762000"/>
          </a:xfrm>
        </p:spPr>
        <p:txBody>
          <a:bodyPr anchor="ctr">
            <a:normAutofit/>
          </a:bodyPr>
          <a:lstStyle/>
          <a:p>
            <a:r>
              <a:rPr lang="en-US" dirty="0"/>
              <a:t>Current and Future Markets</a:t>
            </a:r>
          </a:p>
        </p:txBody>
      </p:sp>
      <p:sp>
        <p:nvSpPr>
          <p:cNvPr id="5" name="Content Placeholder 4">
            <a:extLst>
              <a:ext uri="{FF2B5EF4-FFF2-40B4-BE49-F238E27FC236}">
                <a16:creationId xmlns:a16="http://schemas.microsoft.com/office/drawing/2014/main" id="{475CF5CC-E128-0DF8-D7D6-55847EA5DB90}"/>
              </a:ext>
            </a:extLst>
          </p:cNvPr>
          <p:cNvSpPr>
            <a:spLocks noGrp="1"/>
          </p:cNvSpPr>
          <p:nvPr>
            <p:ph type="body" sz="half" idx="1"/>
          </p:nvPr>
        </p:nvSpPr>
        <p:spPr>
          <a:xfrm>
            <a:off x="1016000" y="1295400"/>
            <a:ext cx="5029200" cy="5105400"/>
          </a:xfrm>
        </p:spPr>
        <p:txBody>
          <a:bodyPr>
            <a:normAutofit/>
          </a:bodyPr>
          <a:lstStyle/>
          <a:p>
            <a:r>
              <a:rPr lang="en-US" dirty="0"/>
              <a:t>Current – Driven by Gas Prices</a:t>
            </a:r>
          </a:p>
        </p:txBody>
      </p:sp>
      <p:sp>
        <p:nvSpPr>
          <p:cNvPr id="6" name="Content Placeholder 5">
            <a:extLst>
              <a:ext uri="{FF2B5EF4-FFF2-40B4-BE49-F238E27FC236}">
                <a16:creationId xmlns:a16="http://schemas.microsoft.com/office/drawing/2014/main" id="{CC234F6A-01BB-73E0-EDD5-BB6FF2F437CA}"/>
              </a:ext>
            </a:extLst>
          </p:cNvPr>
          <p:cNvSpPr>
            <a:spLocks noGrp="1"/>
          </p:cNvSpPr>
          <p:nvPr>
            <p:ph sz="quarter" idx="3"/>
          </p:nvPr>
        </p:nvSpPr>
        <p:spPr>
          <a:xfrm>
            <a:off x="6096000" y="1434877"/>
            <a:ext cx="5080000" cy="4232497"/>
          </a:xfrm>
        </p:spPr>
        <p:txBody>
          <a:bodyPr>
            <a:normAutofit/>
          </a:bodyPr>
          <a:lstStyle/>
          <a:p>
            <a:pPr algn="l"/>
            <a:r>
              <a:rPr lang="en-US" dirty="0"/>
              <a:t>Future – Driven by Resource and Storage Cost. Sunlight hours; solar only; non-sun hours; storage + solar</a:t>
            </a:r>
          </a:p>
        </p:txBody>
      </p:sp>
      <p:sp>
        <p:nvSpPr>
          <p:cNvPr id="4" name="Slide Number Placeholder 3">
            <a:extLst>
              <a:ext uri="{FF2B5EF4-FFF2-40B4-BE49-F238E27FC236}">
                <a16:creationId xmlns:a16="http://schemas.microsoft.com/office/drawing/2014/main" id="{5DBA31C7-57AA-2EF5-80C1-E34639F9EA9A}"/>
              </a:ext>
            </a:extLst>
          </p:cNvPr>
          <p:cNvSpPr>
            <a:spLocks noGrp="1"/>
          </p:cNvSpPr>
          <p:nvPr>
            <p:ph type="sldNum" sz="quarter" idx="11"/>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133</a:t>
            </a:fld>
            <a:endParaRPr lang="en-GB"/>
          </a:p>
        </p:txBody>
      </p:sp>
      <p:pic>
        <p:nvPicPr>
          <p:cNvPr id="11" name="Picture 10">
            <a:extLst>
              <a:ext uri="{FF2B5EF4-FFF2-40B4-BE49-F238E27FC236}">
                <a16:creationId xmlns:a16="http://schemas.microsoft.com/office/drawing/2014/main" id="{08989F7E-4429-8860-FD81-D02044E1A36E}"/>
              </a:ext>
            </a:extLst>
          </p:cNvPr>
          <p:cNvPicPr>
            <a:picLocks noChangeAspect="1"/>
          </p:cNvPicPr>
          <p:nvPr/>
        </p:nvPicPr>
        <p:blipFill>
          <a:blip r:embed="rId2"/>
          <a:stretch>
            <a:fillRect/>
          </a:stretch>
        </p:blipFill>
        <p:spPr>
          <a:xfrm>
            <a:off x="6466115" y="2746548"/>
            <a:ext cx="5029200" cy="3022203"/>
          </a:xfrm>
          <a:prstGeom prst="rect">
            <a:avLst/>
          </a:prstGeom>
        </p:spPr>
      </p:pic>
      <p:pic>
        <p:nvPicPr>
          <p:cNvPr id="13" name="Picture 12" descr="The image displays a list of prices ranging from 80.00 to 0.01, arranged in descending order.&#10;&#10;AI-generated content may be incorrect.">
            <a:extLst>
              <a:ext uri="{FF2B5EF4-FFF2-40B4-BE49-F238E27FC236}">
                <a16:creationId xmlns:a16="http://schemas.microsoft.com/office/drawing/2014/main" id="{A369532B-9B29-B406-A77F-0249027C8DCB}"/>
              </a:ext>
            </a:extLst>
          </p:cNvPr>
          <p:cNvPicPr>
            <a:picLocks noChangeAspect="1"/>
          </p:cNvPicPr>
          <p:nvPr/>
        </p:nvPicPr>
        <p:blipFill>
          <a:blip r:embed="rId3"/>
          <a:stretch>
            <a:fillRect/>
          </a:stretch>
        </p:blipFill>
        <p:spPr>
          <a:xfrm>
            <a:off x="1276824" y="1861190"/>
            <a:ext cx="3070417" cy="2242966"/>
          </a:xfrm>
          <a:prstGeom prst="rect">
            <a:avLst/>
          </a:prstGeom>
        </p:spPr>
      </p:pic>
      <p:pic>
        <p:nvPicPr>
          <p:cNvPr id="15" name="Picture 14" descr="The image displays a line chart with price points increasing from $20 to $120 in intervals of $10, dated for 26 July 2025.&#10;&#10;AI-generated content may be incorrect.">
            <a:extLst>
              <a:ext uri="{FF2B5EF4-FFF2-40B4-BE49-F238E27FC236}">
                <a16:creationId xmlns:a16="http://schemas.microsoft.com/office/drawing/2014/main" id="{C9DE1288-7678-B60A-9C29-C30CE916AF96}"/>
              </a:ext>
            </a:extLst>
          </p:cNvPr>
          <p:cNvPicPr>
            <a:picLocks noChangeAspect="1"/>
          </p:cNvPicPr>
          <p:nvPr/>
        </p:nvPicPr>
        <p:blipFill>
          <a:blip r:embed="rId4"/>
          <a:stretch>
            <a:fillRect/>
          </a:stretch>
        </p:blipFill>
        <p:spPr>
          <a:xfrm>
            <a:off x="1426667" y="4166068"/>
            <a:ext cx="2989517" cy="2172819"/>
          </a:xfrm>
          <a:prstGeom prst="rect">
            <a:avLst/>
          </a:prstGeom>
        </p:spPr>
      </p:pic>
    </p:spTree>
    <p:extLst>
      <p:ext uri="{BB962C8B-B14F-4D97-AF65-F5344CB8AC3E}">
        <p14:creationId xmlns:p14="http://schemas.microsoft.com/office/powerpoint/2010/main" val="1473653600"/>
      </p:ext>
    </p:extLst>
  </p:cSld>
  <p:clrMapOvr>
    <a:masterClrMapping/>
  </p:clrMapOvr>
  <p:transition>
    <p:zoom/>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0694E-0A4E-7FD1-9C87-47B64285A526}"/>
              </a:ext>
            </a:extLst>
          </p:cNvPr>
          <p:cNvSpPr>
            <a:spLocks noGrp="1"/>
          </p:cNvSpPr>
          <p:nvPr>
            <p:ph type="ctrTitle"/>
          </p:nvPr>
        </p:nvSpPr>
        <p:spPr>
          <a:xfrm>
            <a:off x="643835" y="1707279"/>
            <a:ext cx="7061890" cy="2912345"/>
          </a:xfrm>
        </p:spPr>
        <p:txBody>
          <a:bodyPr/>
          <a:lstStyle/>
          <a:p>
            <a:r>
              <a:rPr lang="en-US" dirty="0"/>
              <a:t>Forward Contracts in Merchant Power</a:t>
            </a:r>
          </a:p>
        </p:txBody>
      </p:sp>
    </p:spTree>
    <p:extLst>
      <p:ext uri="{BB962C8B-B14F-4D97-AF65-F5344CB8AC3E}">
        <p14:creationId xmlns:p14="http://schemas.microsoft.com/office/powerpoint/2010/main" val="4881295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EDECD-D7EF-D5B4-A164-611B5D8616B9}"/>
              </a:ext>
            </a:extLst>
          </p:cNvPr>
          <p:cNvSpPr>
            <a:spLocks noGrp="1"/>
          </p:cNvSpPr>
          <p:nvPr>
            <p:ph type="title"/>
          </p:nvPr>
        </p:nvSpPr>
        <p:spPr>
          <a:xfrm>
            <a:off x="1117600" y="381000"/>
            <a:ext cx="9448800" cy="762000"/>
          </a:xfrm>
        </p:spPr>
        <p:txBody>
          <a:bodyPr anchor="ctr">
            <a:normAutofit/>
          </a:bodyPr>
          <a:lstStyle/>
          <a:p>
            <a:r>
              <a:rPr lang="en-US" dirty="0"/>
              <a:t>Example of Swap Contract</a:t>
            </a:r>
          </a:p>
        </p:txBody>
      </p:sp>
      <p:sp>
        <p:nvSpPr>
          <p:cNvPr id="3" name="Text Placeholder 2">
            <a:extLst>
              <a:ext uri="{FF2B5EF4-FFF2-40B4-BE49-F238E27FC236}">
                <a16:creationId xmlns:a16="http://schemas.microsoft.com/office/drawing/2014/main" id="{8E48FF0B-B6A4-F264-6CB2-C45E0AFA34F2}"/>
              </a:ext>
            </a:extLst>
          </p:cNvPr>
          <p:cNvSpPr>
            <a:spLocks noGrp="1"/>
          </p:cNvSpPr>
          <p:nvPr>
            <p:ph type="body" sz="half" idx="1"/>
          </p:nvPr>
        </p:nvSpPr>
        <p:spPr>
          <a:xfrm>
            <a:off x="156117" y="1295401"/>
            <a:ext cx="7187658" cy="4362450"/>
          </a:xfrm>
        </p:spPr>
        <p:txBody>
          <a:bodyPr>
            <a:normAutofit/>
          </a:bodyPr>
          <a:lstStyle/>
          <a:p>
            <a:pPr algn="l"/>
            <a:r>
              <a:rPr lang="en-US" sz="2400" dirty="0"/>
              <a:t>Debt has fixed repayment that is known by a contract</a:t>
            </a:r>
          </a:p>
          <a:p>
            <a:pPr algn="l"/>
            <a:r>
              <a:rPr lang="en-US" sz="2400" dirty="0"/>
              <a:t>The balance of debt is known</a:t>
            </a:r>
          </a:p>
          <a:p>
            <a:pPr algn="l"/>
            <a:r>
              <a:rPr lang="en-US" sz="2400" dirty="0"/>
              <a:t>A contract for fixing interest rates can be written as the swap if interest rates are floating</a:t>
            </a:r>
          </a:p>
          <a:p>
            <a:pPr algn="l"/>
            <a:r>
              <a:rPr lang="en-US" sz="2400" dirty="0"/>
              <a:t>Can use forward interest rates to fix the swap – easy to derive the implied short-term rates from two long-term bonds (e.g. 9 year and 10-year bond).</a:t>
            </a:r>
          </a:p>
          <a:p>
            <a:pPr algn="l"/>
            <a:r>
              <a:rPr lang="en-US" sz="2400" dirty="0"/>
              <a:t>Diagrams with paying variable rate and receiving fixed price</a:t>
            </a:r>
          </a:p>
        </p:txBody>
      </p:sp>
      <p:pic>
        <p:nvPicPr>
          <p:cNvPr id="5" name="Picture 4" descr="The diagram illustrates the interest rates and net costs for two companies, A and B, involved in swap banking agreements, detailing the impact of LIBOR and floating rate changes on their respective loans.&#10;&#10;AI-generated content may be incorrect.">
            <a:extLst>
              <a:ext uri="{FF2B5EF4-FFF2-40B4-BE49-F238E27FC236}">
                <a16:creationId xmlns:a16="http://schemas.microsoft.com/office/drawing/2014/main" id="{155C790E-65DE-E862-50EF-6A878D0078BB}"/>
              </a:ext>
            </a:extLst>
          </p:cNvPr>
          <p:cNvPicPr>
            <a:picLocks noChangeAspect="1"/>
          </p:cNvPicPr>
          <p:nvPr/>
        </p:nvPicPr>
        <p:blipFill>
          <a:blip r:embed="rId2"/>
          <a:stretch>
            <a:fillRect/>
          </a:stretch>
        </p:blipFill>
        <p:spPr>
          <a:xfrm>
            <a:off x="7439025" y="1651730"/>
            <a:ext cx="4476750" cy="2887503"/>
          </a:xfrm>
          <a:prstGeom prst="rect">
            <a:avLst/>
          </a:prstGeom>
          <a:noFill/>
        </p:spPr>
      </p:pic>
      <p:sp>
        <p:nvSpPr>
          <p:cNvPr id="10" name="Slide Number Placeholder 4">
            <a:extLst>
              <a:ext uri="{FF2B5EF4-FFF2-40B4-BE49-F238E27FC236}">
                <a16:creationId xmlns:a16="http://schemas.microsoft.com/office/drawing/2014/main" id="{BC30FA93-011C-7BA4-D258-3A5EB663A518}"/>
              </a:ext>
            </a:extLst>
          </p:cNvPr>
          <p:cNvSpPr>
            <a:spLocks noGrp="1"/>
          </p:cNvSpPr>
          <p:nvPr>
            <p:ph type="sldNum" sz="quarter" idx="11"/>
          </p:nvPr>
        </p:nvSpPr>
        <p:spPr>
          <a:xfrm>
            <a:off x="11495315" y="6457951"/>
            <a:ext cx="696685" cy="400050"/>
          </a:xfrm>
        </p:spPr>
        <p:txBody>
          <a:bodyPr/>
          <a:lstStyle/>
          <a:p>
            <a:pPr>
              <a:spcAft>
                <a:spcPts val="600"/>
              </a:spcAft>
            </a:pPr>
            <a:fld id="{1D963C44-05F1-400C-9AA3-0B5012F5D92A}" type="slidenum">
              <a:rPr lang="en-US" smtClean="0"/>
              <a:pPr>
                <a:spcAft>
                  <a:spcPts val="600"/>
                </a:spcAft>
              </a:pPr>
              <a:t>135</a:t>
            </a:fld>
            <a:endParaRPr lang="en-US"/>
          </a:p>
        </p:txBody>
      </p:sp>
    </p:spTree>
    <p:extLst>
      <p:ext uri="{BB962C8B-B14F-4D97-AF65-F5344CB8AC3E}">
        <p14:creationId xmlns:p14="http://schemas.microsoft.com/office/powerpoint/2010/main" val="1936299561"/>
      </p:ext>
    </p:extLst>
  </p:cSld>
  <p:clrMapOvr>
    <a:masterClrMapping/>
  </p:clrMapOvr>
  <p:transition>
    <p:zoom/>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DABAF-DEB3-5203-98A2-08DB8CB6D8A7}"/>
              </a:ext>
            </a:extLst>
          </p:cNvPr>
          <p:cNvSpPr>
            <a:spLocks noGrp="1"/>
          </p:cNvSpPr>
          <p:nvPr>
            <p:ph type="title"/>
          </p:nvPr>
        </p:nvSpPr>
        <p:spPr/>
        <p:txBody>
          <a:bodyPr anchor="ctr">
            <a:normAutofit/>
          </a:bodyPr>
          <a:lstStyle/>
          <a:p>
            <a:r>
              <a:rPr lang="en-US" sz="2800"/>
              <a:t>Contrast Interest Rate Swap and Contract for Wind Power</a:t>
            </a:r>
          </a:p>
        </p:txBody>
      </p:sp>
      <p:sp>
        <p:nvSpPr>
          <p:cNvPr id="3" name="Content Placeholder 2">
            <a:extLst>
              <a:ext uri="{FF2B5EF4-FFF2-40B4-BE49-F238E27FC236}">
                <a16:creationId xmlns:a16="http://schemas.microsoft.com/office/drawing/2014/main" id="{3B5A5EAA-8860-95C2-E449-3A21662044FE}"/>
              </a:ext>
            </a:extLst>
          </p:cNvPr>
          <p:cNvSpPr>
            <a:spLocks noGrp="1"/>
          </p:cNvSpPr>
          <p:nvPr>
            <p:ph idx="1"/>
          </p:nvPr>
        </p:nvSpPr>
        <p:spPr/>
        <p:txBody>
          <a:bodyPr>
            <a:normAutofit/>
          </a:bodyPr>
          <a:lstStyle/>
          <a:p>
            <a:r>
              <a:rPr lang="en-US"/>
              <a:t>Interest Rates:</a:t>
            </a:r>
          </a:p>
          <a:p>
            <a:pPr lvl="1"/>
            <a:r>
              <a:rPr lang="en-US">
                <a:solidFill>
                  <a:schemeClr val="tx1"/>
                </a:solidFill>
              </a:rPr>
              <a:t>Know the notional amount</a:t>
            </a:r>
          </a:p>
          <a:p>
            <a:pPr lvl="1"/>
            <a:r>
              <a:rPr lang="en-US">
                <a:solidFill>
                  <a:schemeClr val="tx1"/>
                </a:solidFill>
              </a:rPr>
              <a:t>Find a counter party or derive forward rates</a:t>
            </a:r>
          </a:p>
          <a:p>
            <a:pPr lvl="1"/>
            <a:r>
              <a:rPr lang="en-US">
                <a:solidFill>
                  <a:schemeClr val="tx1"/>
                </a:solidFill>
              </a:rPr>
              <a:t>Can do all sorts of hedges</a:t>
            </a:r>
          </a:p>
          <a:p>
            <a:r>
              <a:rPr lang="en-US"/>
              <a:t>Wind Project</a:t>
            </a:r>
          </a:p>
          <a:p>
            <a:pPr lvl="1"/>
            <a:r>
              <a:rPr lang="en-US">
                <a:solidFill>
                  <a:schemeClr val="tx1"/>
                </a:solidFill>
              </a:rPr>
              <a:t>Do not know the hour of the production</a:t>
            </a:r>
          </a:p>
          <a:p>
            <a:pPr lvl="1"/>
            <a:r>
              <a:rPr lang="en-US">
                <a:solidFill>
                  <a:schemeClr val="tx1"/>
                </a:solidFill>
              </a:rPr>
              <a:t>Can find somebody who will hedge prices given the output</a:t>
            </a:r>
          </a:p>
          <a:p>
            <a:pPr lvl="1"/>
            <a:r>
              <a:rPr lang="en-US">
                <a:solidFill>
                  <a:schemeClr val="tx1"/>
                </a:solidFill>
              </a:rPr>
              <a:t> This is where you can use contracts for differences rather than swap</a:t>
            </a:r>
          </a:p>
        </p:txBody>
      </p:sp>
    </p:spTree>
    <p:extLst>
      <p:ext uri="{BB962C8B-B14F-4D97-AF65-F5344CB8AC3E}">
        <p14:creationId xmlns:p14="http://schemas.microsoft.com/office/powerpoint/2010/main" val="20994379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D099-7F7D-B030-9864-079515ACC5C8}"/>
              </a:ext>
            </a:extLst>
          </p:cNvPr>
          <p:cNvSpPr>
            <a:spLocks noGrp="1"/>
          </p:cNvSpPr>
          <p:nvPr>
            <p:ph type="title"/>
          </p:nvPr>
        </p:nvSpPr>
        <p:spPr>
          <a:xfrm>
            <a:off x="266700" y="203202"/>
            <a:ext cx="10141656" cy="654049"/>
          </a:xfrm>
        </p:spPr>
        <p:txBody>
          <a:bodyPr>
            <a:normAutofit fontScale="90000"/>
          </a:bodyPr>
          <a:lstStyle/>
          <a:p>
            <a:r>
              <a:rPr lang="en-US" dirty="0"/>
              <a:t>Difference between a Standard Forward Swap and Contract for Difference</a:t>
            </a:r>
          </a:p>
        </p:txBody>
      </p:sp>
      <p:sp>
        <p:nvSpPr>
          <p:cNvPr id="16" name="Content Placeholder 15">
            <a:extLst>
              <a:ext uri="{FF2B5EF4-FFF2-40B4-BE49-F238E27FC236}">
                <a16:creationId xmlns:a16="http://schemas.microsoft.com/office/drawing/2014/main" id="{CF15D192-2986-9E60-4C46-64FB1F3E1A2A}"/>
              </a:ext>
            </a:extLst>
          </p:cNvPr>
          <p:cNvSpPr>
            <a:spLocks noGrp="1"/>
          </p:cNvSpPr>
          <p:nvPr>
            <p:ph idx="1"/>
          </p:nvPr>
        </p:nvSpPr>
        <p:spPr>
          <a:xfrm>
            <a:off x="406400" y="1209675"/>
            <a:ext cx="11088915" cy="4395258"/>
          </a:xfrm>
        </p:spPr>
        <p:txBody>
          <a:bodyPr/>
          <a:lstStyle/>
          <a:p>
            <a:pPr marL="0" indent="0">
              <a:buNone/>
            </a:pPr>
            <a:r>
              <a:rPr lang="en-US" dirty="0"/>
              <a:t>We discussed Contracts for Differences above in the context of UK and Polish projects. In these forward contracts the settlement is made based on production which can vary.  The price is assured no matter what is the production. Classic forward contracts like interest rate swaps are different because they have fixed notional volumes which allows the counter party to evaluate prices without the price variation. Orsted’s hedging uses forward or swap contracts where notional volume is fixed.</a:t>
            </a:r>
          </a:p>
          <a:p>
            <a:endParaRPr lang="en-GB" dirty="0"/>
          </a:p>
        </p:txBody>
      </p:sp>
      <p:sp>
        <p:nvSpPr>
          <p:cNvPr id="17" name="Text Placeholder 5">
            <a:extLst>
              <a:ext uri="{FF2B5EF4-FFF2-40B4-BE49-F238E27FC236}">
                <a16:creationId xmlns:a16="http://schemas.microsoft.com/office/drawing/2014/main" id="{90D7173A-BF66-C46B-49F2-6F117E88C79B}"/>
              </a:ext>
            </a:extLst>
          </p:cNvPr>
          <p:cNvSpPr txBox="1">
            <a:spLocks/>
          </p:cNvSpPr>
          <p:nvPr/>
        </p:nvSpPr>
        <p:spPr>
          <a:xfrm>
            <a:off x="6169026" y="3065348"/>
            <a:ext cx="4041775" cy="639762"/>
          </a:xfrm>
          <a:prstGeom prst="rect">
            <a:avLst/>
          </a:prstGeom>
        </p:spPr>
        <p:txBody>
          <a:bodyPr/>
          <a:lst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4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Contract for Difference</a:t>
            </a:r>
          </a:p>
        </p:txBody>
      </p:sp>
      <p:sp>
        <p:nvSpPr>
          <p:cNvPr id="18" name="Text Placeholder 3">
            <a:extLst>
              <a:ext uri="{FF2B5EF4-FFF2-40B4-BE49-F238E27FC236}">
                <a16:creationId xmlns:a16="http://schemas.microsoft.com/office/drawing/2014/main" id="{49E4D000-52FF-3981-254C-4DB41728639B}"/>
              </a:ext>
            </a:extLst>
          </p:cNvPr>
          <p:cNvSpPr txBox="1">
            <a:spLocks/>
          </p:cNvSpPr>
          <p:nvPr/>
        </p:nvSpPr>
        <p:spPr>
          <a:xfrm>
            <a:off x="1930715" y="3086130"/>
            <a:ext cx="4040188" cy="639762"/>
          </a:xfrm>
          <a:prstGeom prst="rect">
            <a:avLst/>
          </a:prstGeom>
        </p:spPr>
        <p:txBody>
          <a:bodyPr vert="horz" lIns="91440" tIns="45720" rIns="91440" bIns="45720" rtlCol="0">
            <a:normAutofit/>
          </a:bodyPr>
          <a:lst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4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Forward Contract (Swap)</a:t>
            </a:r>
          </a:p>
        </p:txBody>
      </p:sp>
      <p:sp>
        <p:nvSpPr>
          <p:cNvPr id="19" name="Content Placeholder 4">
            <a:extLst>
              <a:ext uri="{FF2B5EF4-FFF2-40B4-BE49-F238E27FC236}">
                <a16:creationId xmlns:a16="http://schemas.microsoft.com/office/drawing/2014/main" id="{AFE2E0AB-91C5-441C-A322-46ECCD082CDE}"/>
              </a:ext>
            </a:extLst>
          </p:cNvPr>
          <p:cNvSpPr txBox="1">
            <a:spLocks/>
          </p:cNvSpPr>
          <p:nvPr/>
        </p:nvSpPr>
        <p:spPr>
          <a:xfrm>
            <a:off x="1932304" y="3547667"/>
            <a:ext cx="3699164" cy="2568316"/>
          </a:xfrm>
          <a:prstGeom prst="rect">
            <a:avLst/>
          </a:prstGeom>
          <a:solidFill>
            <a:schemeClr val="bg1"/>
          </a:solidFill>
        </p:spPr>
        <p:txBody>
          <a:bodyPr>
            <a:normAutofit lnSpcReduction="10000"/>
          </a:bodyPr>
          <a:lst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4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t>Contract settles on the difference between a fixed forward price and the merchant price</a:t>
            </a:r>
          </a:p>
          <a:p>
            <a:pPr algn="l"/>
            <a:r>
              <a:rPr lang="en-US" dirty="0"/>
              <a:t>Contract has defined term</a:t>
            </a:r>
          </a:p>
          <a:p>
            <a:pPr algn="l"/>
            <a:r>
              <a:rPr lang="en-US" dirty="0"/>
              <a:t>Contract based on a notional amount like and interest rate swap or a forward exchange rate contract</a:t>
            </a:r>
          </a:p>
        </p:txBody>
      </p:sp>
      <p:sp>
        <p:nvSpPr>
          <p:cNvPr id="20" name="Content Placeholder 7">
            <a:extLst>
              <a:ext uri="{FF2B5EF4-FFF2-40B4-BE49-F238E27FC236}">
                <a16:creationId xmlns:a16="http://schemas.microsoft.com/office/drawing/2014/main" id="{1E4C26CD-C1E6-CE13-3587-7AC2B26C3E60}"/>
              </a:ext>
            </a:extLst>
          </p:cNvPr>
          <p:cNvSpPr txBox="1">
            <a:spLocks/>
          </p:cNvSpPr>
          <p:nvPr/>
        </p:nvSpPr>
        <p:spPr>
          <a:xfrm>
            <a:off x="6169025" y="3630795"/>
            <a:ext cx="3788238" cy="2485189"/>
          </a:xfrm>
          <a:prstGeom prst="rect">
            <a:avLst/>
          </a:prstGeom>
          <a:solidFill>
            <a:schemeClr val="bg1"/>
          </a:solidFill>
        </p:spPr>
        <p:txBody>
          <a:bodyPr>
            <a:normAutofit lnSpcReduction="10000"/>
          </a:bodyPr>
          <a:lstStyle>
            <a:lvl1pPr marL="228600" indent="-228600" algn="just" defTabSz="914400" rtl="0" eaLnBrk="1" latinLnBrk="0" hangingPunct="1">
              <a:lnSpc>
                <a:spcPct val="90000"/>
              </a:lnSpc>
              <a:spcBef>
                <a:spcPts val="1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just" defTabSz="914400" rtl="0" eaLnBrk="1" latinLnBrk="0" hangingPunct="1">
              <a:lnSpc>
                <a:spcPct val="90000"/>
              </a:lnSpc>
              <a:spcBef>
                <a:spcPts val="500"/>
              </a:spcBef>
              <a:buFont typeface="Wingdings 3" panose="05040102010807070707" pitchFamily="18" charset="2"/>
              <a:buChar char=""/>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just" defTabSz="914400" rtl="0" eaLnBrk="1" latinLnBrk="0" hangingPunct="1">
              <a:lnSpc>
                <a:spcPct val="90000"/>
              </a:lnSpc>
              <a:spcBef>
                <a:spcPts val="500"/>
              </a:spcBef>
              <a:buFont typeface="Wingdings 3" panose="05040102010807070707" pitchFamily="18" charset="2"/>
              <a:buChar char=""/>
              <a:defRPr sz="16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just" defTabSz="914400" rtl="0" eaLnBrk="1" latinLnBrk="0" hangingPunct="1">
              <a:lnSpc>
                <a:spcPct val="90000"/>
              </a:lnSpc>
              <a:spcBef>
                <a:spcPts val="500"/>
              </a:spcBef>
              <a:buFont typeface="Wingdings 3" panose="05040102010807070707" pitchFamily="18" charset="2"/>
              <a:buChar char=""/>
              <a:defRPr sz="14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t>Contract settles on the difference between a fixed forward price and the merchant price</a:t>
            </a:r>
          </a:p>
          <a:p>
            <a:pPr algn="l"/>
            <a:r>
              <a:rPr lang="en-US" dirty="0"/>
              <a:t>Contract has defined term</a:t>
            </a:r>
          </a:p>
          <a:p>
            <a:pPr algn="l"/>
            <a:r>
              <a:rPr lang="en-US" dirty="0"/>
              <a:t>Contract based on production at a power project where the amount of output is not fixed</a:t>
            </a:r>
          </a:p>
        </p:txBody>
      </p:sp>
    </p:spTree>
    <p:extLst>
      <p:ext uri="{BB962C8B-B14F-4D97-AF65-F5344CB8AC3E}">
        <p14:creationId xmlns:p14="http://schemas.microsoft.com/office/powerpoint/2010/main" val="9768099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4B21C-8BF8-A32E-7596-D4814630272A}"/>
              </a:ext>
            </a:extLst>
          </p:cNvPr>
          <p:cNvSpPr>
            <a:spLocks noGrp="1"/>
          </p:cNvSpPr>
          <p:nvPr>
            <p:ph type="title"/>
          </p:nvPr>
        </p:nvSpPr>
        <p:spPr/>
        <p:txBody>
          <a:bodyPr>
            <a:normAutofit/>
          </a:bodyPr>
          <a:lstStyle/>
          <a:p>
            <a:r>
              <a:rPr lang="en-US" dirty="0"/>
              <a:t>Counter Parties, Swap Contract and Exposure</a:t>
            </a:r>
          </a:p>
        </p:txBody>
      </p:sp>
      <p:pic>
        <p:nvPicPr>
          <p:cNvPr id="5" name="Picture 4">
            <a:extLst>
              <a:ext uri="{FF2B5EF4-FFF2-40B4-BE49-F238E27FC236}">
                <a16:creationId xmlns:a16="http://schemas.microsoft.com/office/drawing/2014/main" id="{405D5EA5-9C2F-E9D0-47A4-742708CA1F60}"/>
              </a:ext>
            </a:extLst>
          </p:cNvPr>
          <p:cNvPicPr>
            <a:picLocks noChangeAspect="1"/>
          </p:cNvPicPr>
          <p:nvPr/>
        </p:nvPicPr>
        <p:blipFill>
          <a:blip r:embed="rId2"/>
          <a:stretch>
            <a:fillRect/>
          </a:stretch>
        </p:blipFill>
        <p:spPr>
          <a:xfrm>
            <a:off x="8415149" y="676735"/>
            <a:ext cx="2955666" cy="5089391"/>
          </a:xfrm>
          <a:prstGeom prst="rect">
            <a:avLst/>
          </a:prstGeom>
        </p:spPr>
      </p:pic>
      <p:sp>
        <p:nvSpPr>
          <p:cNvPr id="6" name="TextBox 5">
            <a:extLst>
              <a:ext uri="{FF2B5EF4-FFF2-40B4-BE49-F238E27FC236}">
                <a16:creationId xmlns:a16="http://schemas.microsoft.com/office/drawing/2014/main" id="{05A9DD1C-96EB-CC82-178B-185D8B47D37F}"/>
              </a:ext>
            </a:extLst>
          </p:cNvPr>
          <p:cNvSpPr txBox="1"/>
          <p:nvPr/>
        </p:nvSpPr>
        <p:spPr>
          <a:xfrm>
            <a:off x="4902452" y="3081215"/>
            <a:ext cx="3387634" cy="1600438"/>
          </a:xfrm>
          <a:prstGeom prst="rect">
            <a:avLst/>
          </a:prstGeom>
          <a:solidFill>
            <a:srgbClr val="FFFF00"/>
          </a:solidFill>
        </p:spPr>
        <p:txBody>
          <a:bodyPr wrap="square" rtlCol="0">
            <a:spAutoFit/>
          </a:bodyPr>
          <a:lstStyle/>
          <a:p>
            <a:r>
              <a:rPr lang="en-US" sz="1400" dirty="0">
                <a:latin typeface="Arial" panose="020B0604020202020204" pitchFamily="34" charset="0"/>
                <a:cs typeface="Arial" panose="020B0604020202020204" pitchFamily="34" charset="0"/>
              </a:rPr>
              <a:t>Fixed price is 40</a:t>
            </a:r>
          </a:p>
          <a:p>
            <a:r>
              <a:rPr lang="en-US" sz="1400" dirty="0">
                <a:latin typeface="Arial" panose="020B0604020202020204" pitchFamily="34" charset="0"/>
                <a:cs typeface="Arial" panose="020B0604020202020204" pitchFamily="34" charset="0"/>
              </a:rPr>
              <a:t>Merchant Price is 5</a:t>
            </a:r>
          </a:p>
          <a:p>
            <a:r>
              <a:rPr lang="en-US" sz="1400" dirty="0">
                <a:latin typeface="Arial" panose="020B0604020202020204" pitchFamily="34" charset="0"/>
                <a:cs typeface="Arial" panose="020B0604020202020204" pitchFamily="34" charset="0"/>
              </a:rPr>
              <a:t>Production is Notional amount of 100</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Sell at Merchant price and receive 500</a:t>
            </a:r>
          </a:p>
          <a:p>
            <a:r>
              <a:rPr lang="en-US" sz="1400" dirty="0">
                <a:latin typeface="Arial" panose="020B0604020202020204" pitchFamily="34" charset="0"/>
                <a:cs typeface="Arial" panose="020B0604020202020204" pitchFamily="34" charset="0"/>
              </a:rPr>
              <a:t>Receive Settlement of 35 x 100 or 3,500</a:t>
            </a:r>
          </a:p>
          <a:p>
            <a:r>
              <a:rPr lang="en-US" sz="1400" dirty="0">
                <a:latin typeface="Arial" panose="020B0604020202020204" pitchFamily="34" charset="0"/>
                <a:cs typeface="Arial" panose="020B0604020202020204" pitchFamily="34" charset="0"/>
              </a:rPr>
              <a:t>Receive Total of 40,000</a:t>
            </a:r>
          </a:p>
        </p:txBody>
      </p:sp>
      <p:sp>
        <p:nvSpPr>
          <p:cNvPr id="7" name="TextBox 6">
            <a:extLst>
              <a:ext uri="{FF2B5EF4-FFF2-40B4-BE49-F238E27FC236}">
                <a16:creationId xmlns:a16="http://schemas.microsoft.com/office/drawing/2014/main" id="{77FDB6C7-A234-9435-2950-2F108BC22875}"/>
              </a:ext>
            </a:extLst>
          </p:cNvPr>
          <p:cNvSpPr txBox="1"/>
          <p:nvPr/>
        </p:nvSpPr>
        <p:spPr>
          <a:xfrm>
            <a:off x="4946435" y="4759128"/>
            <a:ext cx="3632283" cy="1600438"/>
          </a:xfrm>
          <a:prstGeom prst="rect">
            <a:avLst/>
          </a:prstGeom>
          <a:solidFill>
            <a:srgbClr val="FFFF00"/>
          </a:solidFill>
        </p:spPr>
        <p:txBody>
          <a:bodyPr wrap="square" rtlCol="0">
            <a:spAutoFit/>
          </a:bodyPr>
          <a:lstStyle/>
          <a:p>
            <a:r>
              <a:rPr lang="en-US" sz="1400" dirty="0">
                <a:latin typeface="Arial" panose="020B0604020202020204" pitchFamily="34" charset="0"/>
                <a:cs typeface="Arial" panose="020B0604020202020204" pitchFamily="34" charset="0"/>
              </a:rPr>
              <a:t>Fixed price is 40</a:t>
            </a:r>
          </a:p>
          <a:p>
            <a:r>
              <a:rPr lang="en-US" sz="1400" dirty="0">
                <a:latin typeface="Arial" panose="020B0604020202020204" pitchFamily="34" charset="0"/>
                <a:cs typeface="Arial" panose="020B0604020202020204" pitchFamily="34" charset="0"/>
              </a:rPr>
              <a:t>Merchant Price is 200</a:t>
            </a:r>
          </a:p>
          <a:p>
            <a:r>
              <a:rPr lang="en-US" sz="1400" dirty="0">
                <a:latin typeface="Arial" panose="020B0604020202020204" pitchFamily="34" charset="0"/>
                <a:cs typeface="Arial" panose="020B0604020202020204" pitchFamily="34" charset="0"/>
              </a:rPr>
              <a:t>Production is 0</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Pay Settlement of 160 x 100 or 160,000</a:t>
            </a:r>
          </a:p>
          <a:p>
            <a:r>
              <a:rPr lang="en-US" sz="1400" dirty="0">
                <a:latin typeface="Arial" panose="020B0604020202020204" pitchFamily="34" charset="0"/>
                <a:cs typeface="Arial" panose="020B0604020202020204" pitchFamily="34" charset="0"/>
              </a:rPr>
              <a:t>No offset from selling notional amount of power because none is produced</a:t>
            </a:r>
          </a:p>
        </p:txBody>
      </p:sp>
      <p:sp>
        <p:nvSpPr>
          <p:cNvPr id="4" name="TextBox 3">
            <a:extLst>
              <a:ext uri="{FF2B5EF4-FFF2-40B4-BE49-F238E27FC236}">
                <a16:creationId xmlns:a16="http://schemas.microsoft.com/office/drawing/2014/main" id="{9392B256-EF1A-7D3F-6629-428D999F2B38}"/>
              </a:ext>
            </a:extLst>
          </p:cNvPr>
          <p:cNvSpPr txBox="1"/>
          <p:nvPr/>
        </p:nvSpPr>
        <p:spPr>
          <a:xfrm>
            <a:off x="5886277" y="1326530"/>
            <a:ext cx="1995054" cy="1323439"/>
          </a:xfrm>
          <a:prstGeom prst="rect">
            <a:avLst/>
          </a:prstGeom>
          <a:solidFill>
            <a:srgbClr val="FF0000"/>
          </a:solid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The example below shows the danger of hedging without production. There is no notional amount.</a:t>
            </a:r>
          </a:p>
        </p:txBody>
      </p:sp>
      <p:sp>
        <p:nvSpPr>
          <p:cNvPr id="8" name="Slide Number Placeholder 7">
            <a:extLst>
              <a:ext uri="{FF2B5EF4-FFF2-40B4-BE49-F238E27FC236}">
                <a16:creationId xmlns:a16="http://schemas.microsoft.com/office/drawing/2014/main" id="{20F9B6FB-DBCA-7530-0C96-416270181511}"/>
              </a:ext>
            </a:extLst>
          </p:cNvPr>
          <p:cNvSpPr>
            <a:spLocks noGrp="1"/>
          </p:cNvSpPr>
          <p:nvPr>
            <p:ph type="sldNum" sz="quarter" idx="12"/>
          </p:nvPr>
        </p:nvSpPr>
        <p:spPr/>
        <p:txBody>
          <a:bodyPr/>
          <a:lstStyle/>
          <a:p>
            <a:fld id="{EB241CD2-1E45-42A3-B213-66A034DF9A3B}" type="slidenum">
              <a:rPr lang="en-GB" smtClean="0"/>
              <a:t>138</a:t>
            </a:fld>
            <a:endParaRPr lang="en-GB" dirty="0"/>
          </a:p>
        </p:txBody>
      </p:sp>
      <p:pic>
        <p:nvPicPr>
          <p:cNvPr id="12" name="Picture 11">
            <a:extLst>
              <a:ext uri="{FF2B5EF4-FFF2-40B4-BE49-F238E27FC236}">
                <a16:creationId xmlns:a16="http://schemas.microsoft.com/office/drawing/2014/main" id="{924EB187-DFF4-8152-59C1-AF6C77D1788D}"/>
              </a:ext>
            </a:extLst>
          </p:cNvPr>
          <p:cNvPicPr>
            <a:picLocks noChangeAspect="1"/>
          </p:cNvPicPr>
          <p:nvPr/>
        </p:nvPicPr>
        <p:blipFill>
          <a:blip r:embed="rId3"/>
          <a:stretch>
            <a:fillRect/>
          </a:stretch>
        </p:blipFill>
        <p:spPr>
          <a:xfrm>
            <a:off x="0" y="857251"/>
            <a:ext cx="4902452" cy="5391427"/>
          </a:xfrm>
          <a:prstGeom prst="rect">
            <a:avLst/>
          </a:prstGeom>
        </p:spPr>
      </p:pic>
    </p:spTree>
    <p:extLst>
      <p:ext uri="{BB962C8B-B14F-4D97-AF65-F5344CB8AC3E}">
        <p14:creationId xmlns:p14="http://schemas.microsoft.com/office/powerpoint/2010/main" val="8486893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5EA81-AF13-414B-8952-84997F02BA8C}"/>
              </a:ext>
            </a:extLst>
          </p:cNvPr>
          <p:cNvSpPr>
            <a:spLocks noGrp="1"/>
          </p:cNvSpPr>
          <p:nvPr>
            <p:ph type="title"/>
          </p:nvPr>
        </p:nvSpPr>
        <p:spPr>
          <a:xfrm>
            <a:off x="266700" y="203202"/>
            <a:ext cx="10141656" cy="654049"/>
          </a:xfrm>
        </p:spPr>
        <p:txBody>
          <a:bodyPr>
            <a:normAutofit fontScale="90000"/>
          </a:bodyPr>
          <a:lstStyle/>
          <a:p>
            <a:r>
              <a:rPr lang="en-US"/>
              <a:t>Forward Merchant Prices, Natural Gas Prices and Market Heat Rates</a:t>
            </a:r>
            <a:endParaRPr lang="en-US" dirty="0"/>
          </a:p>
        </p:txBody>
      </p:sp>
      <p:sp>
        <p:nvSpPr>
          <p:cNvPr id="11" name="Content Placeholder 10">
            <a:extLst>
              <a:ext uri="{FF2B5EF4-FFF2-40B4-BE49-F238E27FC236}">
                <a16:creationId xmlns:a16="http://schemas.microsoft.com/office/drawing/2014/main" id="{78A2A7C6-CADC-6FC7-2659-E3739CF0D1DC}"/>
              </a:ext>
            </a:extLst>
          </p:cNvPr>
          <p:cNvSpPr>
            <a:spLocks noGrp="1"/>
          </p:cNvSpPr>
          <p:nvPr>
            <p:ph idx="1"/>
          </p:nvPr>
        </p:nvSpPr>
        <p:spPr>
          <a:xfrm>
            <a:off x="406400" y="1209676"/>
            <a:ext cx="11088688" cy="1698470"/>
          </a:xfrm>
        </p:spPr>
        <p:txBody>
          <a:bodyPr>
            <a:normAutofit fontScale="85000" lnSpcReduction="10000"/>
          </a:bodyPr>
          <a:lstStyle/>
          <a:p>
            <a:pPr algn="l"/>
            <a:r>
              <a:rPr lang="en-US" dirty="0"/>
              <a:t>The graphs below are intended to illustrate how a trader could evaluate future electricity prices. As electricity is driven by natural gas and as natural gas can be stored, the forward prices for natural gas are stable as shown on the left-hand side graph. </a:t>
            </a:r>
          </a:p>
          <a:p>
            <a:pPr algn="l"/>
            <a:r>
              <a:rPr lang="en-US" dirty="0"/>
              <a:t>Electricity prices can be evaluated relative to natural gas prices using the formula: Heat Rate = Electric Price/Natural Gas Price. The right-hand side graph shows that the implied heat rate in France and Denmark. For France it is quite stable. The forward price could then be evaluated as: Forward Price = HR x Gas Price. For Denmark the heat rate is much more variable and more difficult for the trader to evaluate.</a:t>
            </a:r>
          </a:p>
          <a:p>
            <a:pPr algn="l"/>
            <a:endParaRPr lang="en-GB" dirty="0"/>
          </a:p>
        </p:txBody>
      </p:sp>
      <p:sp>
        <p:nvSpPr>
          <p:cNvPr id="4" name="Slide Number Placeholder 3">
            <a:extLst>
              <a:ext uri="{FF2B5EF4-FFF2-40B4-BE49-F238E27FC236}">
                <a16:creationId xmlns:a16="http://schemas.microsoft.com/office/drawing/2014/main" id="{FE39D368-83E9-6A18-549D-12DE6BE8C4DF}"/>
              </a:ext>
            </a:extLst>
          </p:cNvPr>
          <p:cNvSpPr>
            <a:spLocks noGrp="1"/>
          </p:cNvSpPr>
          <p:nvPr>
            <p:ph type="sldNum" sz="quarter" idx="12"/>
          </p:nvPr>
        </p:nvSpPr>
        <p:spPr>
          <a:xfrm>
            <a:off x="11495315" y="6457951"/>
            <a:ext cx="696685" cy="400050"/>
          </a:xfrm>
        </p:spPr>
        <p:txBody>
          <a:bodyPr/>
          <a:lstStyle/>
          <a:p>
            <a:fld id="{EB241CD2-1E45-42A3-B213-66A034DF9A3B}" type="slidenum">
              <a:rPr lang="en-GB" smtClean="0"/>
              <a:pPr/>
              <a:t>139</a:t>
            </a:fld>
            <a:endParaRPr lang="en-GB" dirty="0"/>
          </a:p>
        </p:txBody>
      </p:sp>
      <p:pic>
        <p:nvPicPr>
          <p:cNvPr id="9" name="Picture 8">
            <a:extLst>
              <a:ext uri="{FF2B5EF4-FFF2-40B4-BE49-F238E27FC236}">
                <a16:creationId xmlns:a16="http://schemas.microsoft.com/office/drawing/2014/main" id="{C85AAAC3-8AA9-1ADA-8776-043B0D7F49ED}"/>
              </a:ext>
            </a:extLst>
          </p:cNvPr>
          <p:cNvPicPr>
            <a:picLocks noChangeAspect="1"/>
          </p:cNvPicPr>
          <p:nvPr/>
        </p:nvPicPr>
        <p:blipFill>
          <a:blip r:embed="rId2"/>
          <a:stretch>
            <a:fillRect/>
          </a:stretch>
        </p:blipFill>
        <p:spPr>
          <a:xfrm>
            <a:off x="6594461" y="3260571"/>
            <a:ext cx="4900627" cy="3581228"/>
          </a:xfrm>
          <a:prstGeom prst="rect">
            <a:avLst/>
          </a:prstGeom>
        </p:spPr>
      </p:pic>
      <p:pic>
        <p:nvPicPr>
          <p:cNvPr id="12" name="Content Placeholder 6">
            <a:extLst>
              <a:ext uri="{FF2B5EF4-FFF2-40B4-BE49-F238E27FC236}">
                <a16:creationId xmlns:a16="http://schemas.microsoft.com/office/drawing/2014/main" id="{12AE96D3-80B6-4FA5-9585-C7773AF4D617}"/>
              </a:ext>
            </a:extLst>
          </p:cNvPr>
          <p:cNvPicPr>
            <a:picLocks noChangeAspect="1"/>
          </p:cNvPicPr>
          <p:nvPr/>
        </p:nvPicPr>
        <p:blipFill>
          <a:blip r:embed="rId3"/>
          <a:stretch>
            <a:fillRect/>
          </a:stretch>
        </p:blipFill>
        <p:spPr>
          <a:xfrm>
            <a:off x="696911" y="3264816"/>
            <a:ext cx="4900627" cy="3593184"/>
          </a:xfrm>
          <a:prstGeom prst="rect">
            <a:avLst/>
          </a:prstGeom>
        </p:spPr>
      </p:pic>
    </p:spTree>
    <p:extLst>
      <p:ext uri="{BB962C8B-B14F-4D97-AF65-F5344CB8AC3E}">
        <p14:creationId xmlns:p14="http://schemas.microsoft.com/office/powerpoint/2010/main" val="3745174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FD7CD-AC65-6F19-584D-78E6EB3B25AB}"/>
              </a:ext>
            </a:extLst>
          </p:cNvPr>
          <p:cNvSpPr>
            <a:spLocks noGrp="1"/>
          </p:cNvSpPr>
          <p:nvPr>
            <p:ph type="ctrTitle"/>
          </p:nvPr>
        </p:nvSpPr>
        <p:spPr>
          <a:xfrm>
            <a:off x="643835" y="1707280"/>
            <a:ext cx="7576621" cy="3129896"/>
          </a:xfrm>
        </p:spPr>
        <p:txBody>
          <a:bodyPr/>
          <a:lstStyle/>
          <a:p>
            <a:r>
              <a:rPr lang="en-US" dirty="0"/>
              <a:t>Part 1 of Session # 1: Key Commercial Terms, History of PPA Contracts and Objectives of Project Finance</a:t>
            </a:r>
          </a:p>
        </p:txBody>
      </p:sp>
    </p:spTree>
    <p:extLst>
      <p:ext uri="{BB962C8B-B14F-4D97-AF65-F5344CB8AC3E}">
        <p14:creationId xmlns:p14="http://schemas.microsoft.com/office/powerpoint/2010/main" val="263144573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FE6B8-23CC-D648-87D7-B47CF6E7A658}"/>
              </a:ext>
            </a:extLst>
          </p:cNvPr>
          <p:cNvSpPr>
            <a:spLocks noGrp="1"/>
          </p:cNvSpPr>
          <p:nvPr>
            <p:ph type="title"/>
          </p:nvPr>
        </p:nvSpPr>
        <p:spPr>
          <a:xfrm>
            <a:off x="266700" y="203202"/>
            <a:ext cx="10141656" cy="654049"/>
          </a:xfrm>
        </p:spPr>
        <p:txBody>
          <a:bodyPr anchor="ctr">
            <a:normAutofit/>
          </a:bodyPr>
          <a:lstStyle/>
          <a:p>
            <a:r>
              <a:rPr lang="en-US" sz="2800" dirty="0"/>
              <a:t>Mechanics of Swap Contract with 5 x 16 Block </a:t>
            </a:r>
          </a:p>
        </p:txBody>
      </p:sp>
      <p:sp>
        <p:nvSpPr>
          <p:cNvPr id="3" name="Content Placeholder 2">
            <a:extLst>
              <a:ext uri="{FF2B5EF4-FFF2-40B4-BE49-F238E27FC236}">
                <a16:creationId xmlns:a16="http://schemas.microsoft.com/office/drawing/2014/main" id="{8CDCEECC-FF6C-A084-3930-6DA59F5D27A5}"/>
              </a:ext>
            </a:extLst>
          </p:cNvPr>
          <p:cNvSpPr>
            <a:spLocks noGrp="1"/>
          </p:cNvSpPr>
          <p:nvPr>
            <p:ph sz="half" idx="1"/>
          </p:nvPr>
        </p:nvSpPr>
        <p:spPr>
          <a:xfrm>
            <a:off x="317500" y="1285875"/>
            <a:ext cx="5213194" cy="4575300"/>
          </a:xfrm>
        </p:spPr>
        <p:txBody>
          <a:bodyPr>
            <a:normAutofit/>
          </a:bodyPr>
          <a:lstStyle/>
          <a:p>
            <a:r>
              <a:rPr lang="en-US" dirty="0"/>
              <a:t>Imagine that you arrange a swap contract</a:t>
            </a:r>
          </a:p>
          <a:p>
            <a:r>
              <a:rPr lang="en-US" dirty="0"/>
              <a:t>Lock in gas price from forward market</a:t>
            </a:r>
          </a:p>
          <a:p>
            <a:r>
              <a:rPr lang="en-US" dirty="0"/>
              <a:t>Have a counter party that wants to fix prices for block</a:t>
            </a:r>
          </a:p>
          <a:p>
            <a:pPr lvl="1"/>
            <a:r>
              <a:rPr lang="en-US" sz="2000" dirty="0"/>
              <a:t>Could be a data center that needs power</a:t>
            </a:r>
          </a:p>
          <a:p>
            <a:pPr lvl="1"/>
            <a:r>
              <a:rPr lang="en-US" sz="2000" dirty="0"/>
              <a:t>Usage of power does not depend on the sun shining</a:t>
            </a:r>
          </a:p>
          <a:p>
            <a:pPr lvl="1"/>
            <a:endParaRPr lang="en-US" sz="2000" dirty="0"/>
          </a:p>
        </p:txBody>
      </p:sp>
      <p:sp>
        <p:nvSpPr>
          <p:cNvPr id="4" name="Slide Number Placeholder 3">
            <a:extLst>
              <a:ext uri="{FF2B5EF4-FFF2-40B4-BE49-F238E27FC236}">
                <a16:creationId xmlns:a16="http://schemas.microsoft.com/office/drawing/2014/main" id="{BE17533B-F947-A572-D871-36B014396301}"/>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140</a:t>
            </a:fld>
            <a:endParaRPr lang="en-GB"/>
          </a:p>
        </p:txBody>
      </p:sp>
      <p:pic>
        <p:nvPicPr>
          <p:cNvPr id="8" name="Picture 7">
            <a:extLst>
              <a:ext uri="{FF2B5EF4-FFF2-40B4-BE49-F238E27FC236}">
                <a16:creationId xmlns:a16="http://schemas.microsoft.com/office/drawing/2014/main" id="{4749E215-7791-2EFE-071D-1587D46B7ED5}"/>
              </a:ext>
            </a:extLst>
          </p:cNvPr>
          <p:cNvPicPr>
            <a:picLocks noChangeAspect="1"/>
          </p:cNvPicPr>
          <p:nvPr/>
        </p:nvPicPr>
        <p:blipFill>
          <a:blip r:embed="rId2"/>
          <a:stretch>
            <a:fillRect/>
          </a:stretch>
        </p:blipFill>
        <p:spPr>
          <a:xfrm>
            <a:off x="6096000" y="1211667"/>
            <a:ext cx="5778500" cy="4649507"/>
          </a:xfrm>
          <a:prstGeom prst="rect">
            <a:avLst/>
          </a:prstGeom>
        </p:spPr>
      </p:pic>
    </p:spTree>
    <p:extLst>
      <p:ext uri="{BB962C8B-B14F-4D97-AF65-F5344CB8AC3E}">
        <p14:creationId xmlns:p14="http://schemas.microsoft.com/office/powerpoint/2010/main" val="73566256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C3CD0-4BBB-5472-7366-616815595139}"/>
              </a:ext>
            </a:extLst>
          </p:cNvPr>
          <p:cNvSpPr>
            <a:spLocks noGrp="1"/>
          </p:cNvSpPr>
          <p:nvPr>
            <p:ph type="title"/>
          </p:nvPr>
        </p:nvSpPr>
        <p:spPr/>
        <p:txBody>
          <a:bodyPr/>
          <a:lstStyle/>
          <a:p>
            <a:r>
              <a:rPr lang="en-US" dirty="0"/>
              <a:t>Swap Contract When Dispatch Different than Contract</a:t>
            </a:r>
          </a:p>
        </p:txBody>
      </p:sp>
      <p:sp>
        <p:nvSpPr>
          <p:cNvPr id="3" name="Content Placeholder 2">
            <a:extLst>
              <a:ext uri="{FF2B5EF4-FFF2-40B4-BE49-F238E27FC236}">
                <a16:creationId xmlns:a16="http://schemas.microsoft.com/office/drawing/2014/main" id="{C57B2112-777C-EE8D-0EBB-32839EF66FD1}"/>
              </a:ext>
            </a:extLst>
          </p:cNvPr>
          <p:cNvSpPr>
            <a:spLocks noGrp="1"/>
          </p:cNvSpPr>
          <p:nvPr>
            <p:ph idx="1"/>
          </p:nvPr>
        </p:nvSpPr>
        <p:spPr>
          <a:xfrm>
            <a:off x="406400" y="1209675"/>
            <a:ext cx="3022163" cy="3496140"/>
          </a:xfrm>
        </p:spPr>
        <p:txBody>
          <a:bodyPr/>
          <a:lstStyle/>
          <a:p>
            <a:pPr algn="l"/>
            <a:r>
              <a:rPr lang="en-US" dirty="0"/>
              <a:t>Renewable Example with under production. Probable that price will be high.</a:t>
            </a:r>
          </a:p>
          <a:p>
            <a:pPr algn="l"/>
            <a:r>
              <a:rPr lang="en-US" dirty="0"/>
              <a:t>Note that recover less than the price in the swap contract because have to purchase from the market.</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CA3CDFCA-DA64-C4E8-519D-D7F8ACBD4A79}"/>
              </a:ext>
            </a:extLst>
          </p:cNvPr>
          <p:cNvSpPr>
            <a:spLocks noGrp="1"/>
          </p:cNvSpPr>
          <p:nvPr>
            <p:ph type="sldNum" sz="quarter" idx="12"/>
          </p:nvPr>
        </p:nvSpPr>
        <p:spPr/>
        <p:txBody>
          <a:bodyPr/>
          <a:lstStyle/>
          <a:p>
            <a:fld id="{EB241CD2-1E45-42A3-B213-66A034DF9A3B}" type="slidenum">
              <a:rPr lang="en-GB" smtClean="0"/>
              <a:t>141</a:t>
            </a:fld>
            <a:endParaRPr lang="en-GB" dirty="0"/>
          </a:p>
        </p:txBody>
      </p:sp>
      <p:pic>
        <p:nvPicPr>
          <p:cNvPr id="6" name="Picture 5">
            <a:extLst>
              <a:ext uri="{FF2B5EF4-FFF2-40B4-BE49-F238E27FC236}">
                <a16:creationId xmlns:a16="http://schemas.microsoft.com/office/drawing/2014/main" id="{62080237-44F3-761B-D51C-159BE04D2A6B}"/>
              </a:ext>
            </a:extLst>
          </p:cNvPr>
          <p:cNvPicPr>
            <a:picLocks noChangeAspect="1"/>
          </p:cNvPicPr>
          <p:nvPr/>
        </p:nvPicPr>
        <p:blipFill>
          <a:blip r:embed="rId2"/>
          <a:stretch>
            <a:fillRect/>
          </a:stretch>
        </p:blipFill>
        <p:spPr>
          <a:xfrm>
            <a:off x="3933825" y="1033612"/>
            <a:ext cx="8086725" cy="5046649"/>
          </a:xfrm>
          <a:prstGeom prst="rect">
            <a:avLst/>
          </a:prstGeom>
        </p:spPr>
      </p:pic>
    </p:spTree>
    <p:extLst>
      <p:ext uri="{BB962C8B-B14F-4D97-AF65-F5344CB8AC3E}">
        <p14:creationId xmlns:p14="http://schemas.microsoft.com/office/powerpoint/2010/main" val="19973627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04348-21C5-75EE-D9E3-1EF6F170E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63560-8AA1-50C6-6DF8-D32A6169C89B}"/>
              </a:ext>
            </a:extLst>
          </p:cNvPr>
          <p:cNvSpPr>
            <a:spLocks noGrp="1"/>
          </p:cNvSpPr>
          <p:nvPr>
            <p:ph type="title"/>
          </p:nvPr>
        </p:nvSpPr>
        <p:spPr/>
        <p:txBody>
          <a:bodyPr/>
          <a:lstStyle/>
          <a:p>
            <a:r>
              <a:rPr lang="en-US" dirty="0"/>
              <a:t>Swap Contract When Dispatch Different than Contract</a:t>
            </a:r>
          </a:p>
        </p:txBody>
      </p:sp>
      <p:sp>
        <p:nvSpPr>
          <p:cNvPr id="3" name="Content Placeholder 2">
            <a:extLst>
              <a:ext uri="{FF2B5EF4-FFF2-40B4-BE49-F238E27FC236}">
                <a16:creationId xmlns:a16="http://schemas.microsoft.com/office/drawing/2014/main" id="{E65FD2FC-AA4E-693E-24D3-DD28679ADD9D}"/>
              </a:ext>
            </a:extLst>
          </p:cNvPr>
          <p:cNvSpPr>
            <a:spLocks noGrp="1"/>
          </p:cNvSpPr>
          <p:nvPr>
            <p:ph idx="1"/>
          </p:nvPr>
        </p:nvSpPr>
        <p:spPr>
          <a:xfrm>
            <a:off x="406400" y="1209675"/>
            <a:ext cx="3022163" cy="3496140"/>
          </a:xfrm>
        </p:spPr>
        <p:txBody>
          <a:bodyPr/>
          <a:lstStyle/>
          <a:p>
            <a:pPr algn="l"/>
            <a:r>
              <a:rPr lang="en-US" dirty="0"/>
              <a:t>Renewable Example with over production. Probable that price will be low.</a:t>
            </a:r>
          </a:p>
          <a:p>
            <a:pPr algn="l"/>
            <a:r>
              <a:rPr lang="en-US" dirty="0"/>
              <a:t>Note that recover less than the price in the swap contract because have to purchase from the market.</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328A0629-1016-56FF-CE50-B339718F0F36}"/>
              </a:ext>
            </a:extLst>
          </p:cNvPr>
          <p:cNvSpPr>
            <a:spLocks noGrp="1"/>
          </p:cNvSpPr>
          <p:nvPr>
            <p:ph type="sldNum" sz="quarter" idx="12"/>
          </p:nvPr>
        </p:nvSpPr>
        <p:spPr/>
        <p:txBody>
          <a:bodyPr/>
          <a:lstStyle/>
          <a:p>
            <a:fld id="{EB241CD2-1E45-42A3-B213-66A034DF9A3B}" type="slidenum">
              <a:rPr lang="en-GB" smtClean="0"/>
              <a:t>142</a:t>
            </a:fld>
            <a:endParaRPr lang="en-GB" dirty="0"/>
          </a:p>
        </p:txBody>
      </p:sp>
      <p:pic>
        <p:nvPicPr>
          <p:cNvPr id="7" name="Picture 6">
            <a:extLst>
              <a:ext uri="{FF2B5EF4-FFF2-40B4-BE49-F238E27FC236}">
                <a16:creationId xmlns:a16="http://schemas.microsoft.com/office/drawing/2014/main" id="{FD007507-3C90-934D-75AB-90978F6C58B9}"/>
              </a:ext>
            </a:extLst>
          </p:cNvPr>
          <p:cNvPicPr>
            <a:picLocks noChangeAspect="1"/>
          </p:cNvPicPr>
          <p:nvPr/>
        </p:nvPicPr>
        <p:blipFill>
          <a:blip r:embed="rId2"/>
          <a:stretch>
            <a:fillRect/>
          </a:stretch>
        </p:blipFill>
        <p:spPr>
          <a:xfrm>
            <a:off x="3873435" y="1209675"/>
            <a:ext cx="7452005" cy="4680085"/>
          </a:xfrm>
          <a:prstGeom prst="rect">
            <a:avLst/>
          </a:prstGeom>
        </p:spPr>
      </p:pic>
    </p:spTree>
    <p:extLst>
      <p:ext uri="{BB962C8B-B14F-4D97-AF65-F5344CB8AC3E}">
        <p14:creationId xmlns:p14="http://schemas.microsoft.com/office/powerpoint/2010/main" val="20307458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D099-7F7D-B030-9864-079515ACC5C8}"/>
              </a:ext>
            </a:extLst>
          </p:cNvPr>
          <p:cNvSpPr>
            <a:spLocks noGrp="1"/>
          </p:cNvSpPr>
          <p:nvPr>
            <p:ph type="title"/>
          </p:nvPr>
        </p:nvSpPr>
        <p:spPr/>
        <p:txBody>
          <a:bodyPr/>
          <a:lstStyle/>
          <a:p>
            <a:r>
              <a:rPr lang="en-US" dirty="0"/>
              <a:t>Difference between Swap and CdF – Notional Settlement</a:t>
            </a:r>
          </a:p>
        </p:txBody>
      </p:sp>
      <p:sp>
        <p:nvSpPr>
          <p:cNvPr id="3" name="Content Placeholder 2">
            <a:extLst>
              <a:ext uri="{FF2B5EF4-FFF2-40B4-BE49-F238E27FC236}">
                <a16:creationId xmlns:a16="http://schemas.microsoft.com/office/drawing/2014/main" id="{7062A91F-C1DD-0B40-DE43-D6A4C5ABCA1B}"/>
              </a:ext>
            </a:extLst>
          </p:cNvPr>
          <p:cNvSpPr>
            <a:spLocks noGrp="1"/>
          </p:cNvSpPr>
          <p:nvPr>
            <p:ph idx="1"/>
          </p:nvPr>
        </p:nvSpPr>
        <p:spPr/>
        <p:txBody>
          <a:bodyPr/>
          <a:lstStyle/>
          <a:p>
            <a:r>
              <a:rPr lang="en-US" dirty="0"/>
              <a:t>.</a:t>
            </a:r>
          </a:p>
        </p:txBody>
      </p:sp>
      <p:pic>
        <p:nvPicPr>
          <p:cNvPr id="7" name="Picture 6">
            <a:extLst>
              <a:ext uri="{FF2B5EF4-FFF2-40B4-BE49-F238E27FC236}">
                <a16:creationId xmlns:a16="http://schemas.microsoft.com/office/drawing/2014/main" id="{2A2171DE-62FC-F781-170F-E61503FF351B}"/>
              </a:ext>
            </a:extLst>
          </p:cNvPr>
          <p:cNvPicPr>
            <a:picLocks noChangeAspect="1"/>
          </p:cNvPicPr>
          <p:nvPr/>
        </p:nvPicPr>
        <p:blipFill>
          <a:blip r:embed="rId2"/>
          <a:stretch>
            <a:fillRect/>
          </a:stretch>
        </p:blipFill>
        <p:spPr>
          <a:xfrm>
            <a:off x="2421683" y="1689548"/>
            <a:ext cx="2616512" cy="3953521"/>
          </a:xfrm>
          <a:prstGeom prst="rect">
            <a:avLst/>
          </a:prstGeom>
        </p:spPr>
      </p:pic>
      <p:pic>
        <p:nvPicPr>
          <p:cNvPr id="9" name="Picture 8">
            <a:extLst>
              <a:ext uri="{FF2B5EF4-FFF2-40B4-BE49-F238E27FC236}">
                <a16:creationId xmlns:a16="http://schemas.microsoft.com/office/drawing/2014/main" id="{38435B03-AAEE-0C6A-294C-89DAF4CD210C}"/>
              </a:ext>
            </a:extLst>
          </p:cNvPr>
          <p:cNvPicPr>
            <a:picLocks noChangeAspect="1"/>
          </p:cNvPicPr>
          <p:nvPr/>
        </p:nvPicPr>
        <p:blipFill>
          <a:blip r:embed="rId3"/>
          <a:stretch>
            <a:fillRect/>
          </a:stretch>
        </p:blipFill>
        <p:spPr>
          <a:xfrm>
            <a:off x="6096001" y="1981274"/>
            <a:ext cx="2729813" cy="3953521"/>
          </a:xfrm>
          <a:prstGeom prst="rect">
            <a:avLst/>
          </a:prstGeom>
        </p:spPr>
      </p:pic>
    </p:spTree>
    <p:extLst>
      <p:ext uri="{BB962C8B-B14F-4D97-AF65-F5344CB8AC3E}">
        <p14:creationId xmlns:p14="http://schemas.microsoft.com/office/powerpoint/2010/main" val="164689353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45694-8D40-DD2E-A4DC-F50D8FDA218C}"/>
              </a:ext>
            </a:extLst>
          </p:cNvPr>
          <p:cNvSpPr>
            <a:spLocks noGrp="1"/>
          </p:cNvSpPr>
          <p:nvPr>
            <p:ph type="title"/>
          </p:nvPr>
        </p:nvSpPr>
        <p:spPr/>
        <p:txBody>
          <a:bodyPr/>
          <a:lstStyle/>
          <a:p>
            <a:r>
              <a:rPr lang="en-US" dirty="0"/>
              <a:t>Contract for Difference</a:t>
            </a:r>
          </a:p>
        </p:txBody>
      </p:sp>
      <p:sp>
        <p:nvSpPr>
          <p:cNvPr id="3" name="Content Placeholder 2">
            <a:extLst>
              <a:ext uri="{FF2B5EF4-FFF2-40B4-BE49-F238E27FC236}">
                <a16:creationId xmlns:a16="http://schemas.microsoft.com/office/drawing/2014/main" id="{D196EB06-6B6C-1905-E0DF-160E23E6C6D8}"/>
              </a:ext>
            </a:extLst>
          </p:cNvPr>
          <p:cNvSpPr>
            <a:spLocks noGrp="1"/>
          </p:cNvSpPr>
          <p:nvPr>
            <p:ph idx="1"/>
          </p:nvPr>
        </p:nvSpPr>
        <p:spPr>
          <a:xfrm>
            <a:off x="406401" y="1209675"/>
            <a:ext cx="4310566" cy="4354784"/>
          </a:xfrm>
        </p:spPr>
        <p:txBody>
          <a:bodyPr/>
          <a:lstStyle/>
          <a:p>
            <a:pPr algn="l"/>
            <a:r>
              <a:rPr lang="en-US" dirty="0"/>
              <a:t>Contract for difference depends on fixed price with flexible volume</a:t>
            </a:r>
          </a:p>
          <a:p>
            <a:pPr algn="l"/>
            <a:r>
              <a:rPr lang="en-US" dirty="0"/>
              <a:t>Just like a PPA contract with a fixed price</a:t>
            </a:r>
          </a:p>
          <a:p>
            <a:pPr algn="l"/>
            <a:endParaRPr lang="en-US" dirty="0"/>
          </a:p>
        </p:txBody>
      </p:sp>
      <p:sp>
        <p:nvSpPr>
          <p:cNvPr id="4" name="Slide Number Placeholder 3">
            <a:extLst>
              <a:ext uri="{FF2B5EF4-FFF2-40B4-BE49-F238E27FC236}">
                <a16:creationId xmlns:a16="http://schemas.microsoft.com/office/drawing/2014/main" id="{1983574D-5811-9A25-6D36-0C35057C1933}"/>
              </a:ext>
            </a:extLst>
          </p:cNvPr>
          <p:cNvSpPr>
            <a:spLocks noGrp="1"/>
          </p:cNvSpPr>
          <p:nvPr>
            <p:ph type="sldNum" sz="quarter" idx="12"/>
          </p:nvPr>
        </p:nvSpPr>
        <p:spPr/>
        <p:txBody>
          <a:bodyPr/>
          <a:lstStyle/>
          <a:p>
            <a:fld id="{EB241CD2-1E45-42A3-B213-66A034DF9A3B}" type="slidenum">
              <a:rPr lang="en-GB" smtClean="0"/>
              <a:t>144</a:t>
            </a:fld>
            <a:endParaRPr lang="en-GB" dirty="0"/>
          </a:p>
        </p:txBody>
      </p:sp>
      <p:pic>
        <p:nvPicPr>
          <p:cNvPr id="6" name="Picture 5">
            <a:extLst>
              <a:ext uri="{FF2B5EF4-FFF2-40B4-BE49-F238E27FC236}">
                <a16:creationId xmlns:a16="http://schemas.microsoft.com/office/drawing/2014/main" id="{1689B9E6-934A-12C1-502B-763F81BB31F5}"/>
              </a:ext>
            </a:extLst>
          </p:cNvPr>
          <p:cNvPicPr>
            <a:picLocks noChangeAspect="1"/>
          </p:cNvPicPr>
          <p:nvPr/>
        </p:nvPicPr>
        <p:blipFill>
          <a:blip r:embed="rId2"/>
          <a:stretch>
            <a:fillRect/>
          </a:stretch>
        </p:blipFill>
        <p:spPr>
          <a:xfrm>
            <a:off x="5507461" y="352153"/>
            <a:ext cx="6083613" cy="5296172"/>
          </a:xfrm>
          <a:prstGeom prst="rect">
            <a:avLst/>
          </a:prstGeom>
        </p:spPr>
      </p:pic>
    </p:spTree>
    <p:extLst>
      <p:ext uri="{BB962C8B-B14F-4D97-AF65-F5344CB8AC3E}">
        <p14:creationId xmlns:p14="http://schemas.microsoft.com/office/powerpoint/2010/main" val="299797944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07434-4B36-FFF4-7358-C2AF399953CC}"/>
              </a:ext>
            </a:extLst>
          </p:cNvPr>
          <p:cNvSpPr>
            <a:spLocks noGrp="1"/>
          </p:cNvSpPr>
          <p:nvPr>
            <p:ph type="title"/>
          </p:nvPr>
        </p:nvSpPr>
        <p:spPr>
          <a:xfrm>
            <a:off x="266700" y="203202"/>
            <a:ext cx="10141656" cy="654049"/>
          </a:xfrm>
        </p:spPr>
        <p:txBody>
          <a:bodyPr>
            <a:normAutofit/>
          </a:bodyPr>
          <a:lstStyle/>
          <a:p>
            <a:r>
              <a:rPr lang="en-US" dirty="0"/>
              <a:t>Orsted Merchant Exposure and Hedging</a:t>
            </a:r>
          </a:p>
        </p:txBody>
      </p:sp>
      <p:sp>
        <p:nvSpPr>
          <p:cNvPr id="5" name="Content Placeholder 4">
            <a:extLst>
              <a:ext uri="{FF2B5EF4-FFF2-40B4-BE49-F238E27FC236}">
                <a16:creationId xmlns:a16="http://schemas.microsoft.com/office/drawing/2014/main" id="{F33EA716-9CA8-75B0-08C0-E44E75273EBC}"/>
              </a:ext>
            </a:extLst>
          </p:cNvPr>
          <p:cNvSpPr>
            <a:spLocks noGrp="1"/>
          </p:cNvSpPr>
          <p:nvPr>
            <p:ph idx="1"/>
          </p:nvPr>
        </p:nvSpPr>
        <p:spPr>
          <a:xfrm>
            <a:off x="93677" y="1209035"/>
            <a:ext cx="4964098" cy="4691063"/>
          </a:xfrm>
        </p:spPr>
        <p:txBody>
          <a:bodyPr>
            <a:normAutofit lnSpcReduction="10000"/>
          </a:bodyPr>
          <a:lstStyle/>
          <a:p>
            <a:pPr algn="l"/>
            <a:r>
              <a:rPr lang="en-US" dirty="0"/>
              <a:t>The Orsted illustrates difficulties in hedging merchant prices with power generation that does not produce power at predictable times. The excerpts from Orsted’s financial statements have some background on Orsted’s hedging and merchant exposure. The right-hand slide shows that the merchant exposure is about 20% of generation. The left-hand slide shows historic and forward prices. Note that at the beginning of the chart prices for the U.S. and Europe were similar and that they have dramatically diverged after Russia’s invasion of Ukraine. Subsequent slides discuss the mechanics of hedging and how Orsted to a loss from over-hedging.</a:t>
            </a:r>
          </a:p>
          <a:p>
            <a:pPr algn="l"/>
            <a:endParaRPr lang="en-US" dirty="0"/>
          </a:p>
        </p:txBody>
      </p:sp>
      <p:sp>
        <p:nvSpPr>
          <p:cNvPr id="3" name="Slide Number Placeholder 2">
            <a:extLst>
              <a:ext uri="{FF2B5EF4-FFF2-40B4-BE49-F238E27FC236}">
                <a16:creationId xmlns:a16="http://schemas.microsoft.com/office/drawing/2014/main" id="{89E0741C-F777-CF76-BDAA-9685FC0DFFAC}"/>
              </a:ext>
            </a:extLst>
          </p:cNvPr>
          <p:cNvSpPr>
            <a:spLocks noGrp="1"/>
          </p:cNvSpPr>
          <p:nvPr>
            <p:ph type="sldNum" sz="quarter" idx="12"/>
          </p:nvPr>
        </p:nvSpPr>
        <p:spPr>
          <a:xfrm>
            <a:off x="11495315" y="6457951"/>
            <a:ext cx="696685" cy="400050"/>
          </a:xfrm>
        </p:spPr>
        <p:txBody>
          <a:bodyPr/>
          <a:lstStyle/>
          <a:p>
            <a:fld id="{EB241CD2-1E45-42A3-B213-66A034DF9A3B}" type="slidenum">
              <a:rPr lang="en-GB" smtClean="0"/>
              <a:pPr/>
              <a:t>145</a:t>
            </a:fld>
            <a:endParaRPr lang="en-GB" dirty="0"/>
          </a:p>
        </p:txBody>
      </p:sp>
      <p:pic>
        <p:nvPicPr>
          <p:cNvPr id="4" name="Picture 3">
            <a:extLst>
              <a:ext uri="{FF2B5EF4-FFF2-40B4-BE49-F238E27FC236}">
                <a16:creationId xmlns:a16="http://schemas.microsoft.com/office/drawing/2014/main" id="{11AFB2BB-6DD0-38C7-7EC0-BD9238009A84}"/>
              </a:ext>
            </a:extLst>
          </p:cNvPr>
          <p:cNvPicPr>
            <a:picLocks noChangeAspect="1"/>
          </p:cNvPicPr>
          <p:nvPr/>
        </p:nvPicPr>
        <p:blipFill>
          <a:blip r:embed="rId2"/>
          <a:stretch>
            <a:fillRect/>
          </a:stretch>
        </p:blipFill>
        <p:spPr>
          <a:xfrm>
            <a:off x="7622902" y="76199"/>
            <a:ext cx="3557228" cy="3227234"/>
          </a:xfrm>
          <a:prstGeom prst="rect">
            <a:avLst/>
          </a:prstGeom>
        </p:spPr>
      </p:pic>
      <p:pic>
        <p:nvPicPr>
          <p:cNvPr id="6" name="Content Placeholder 4">
            <a:extLst>
              <a:ext uri="{FF2B5EF4-FFF2-40B4-BE49-F238E27FC236}">
                <a16:creationId xmlns:a16="http://schemas.microsoft.com/office/drawing/2014/main" id="{802312ED-2E0C-270C-5E49-67D1203C3EC0}"/>
              </a:ext>
            </a:extLst>
          </p:cNvPr>
          <p:cNvPicPr>
            <a:picLocks noChangeAspect="1"/>
          </p:cNvPicPr>
          <p:nvPr/>
        </p:nvPicPr>
        <p:blipFill>
          <a:blip r:embed="rId3"/>
          <a:stretch>
            <a:fillRect/>
          </a:stretch>
        </p:blipFill>
        <p:spPr>
          <a:xfrm>
            <a:off x="7049965" y="3554567"/>
            <a:ext cx="4703102" cy="3227234"/>
          </a:xfrm>
          <a:prstGeom prst="rect">
            <a:avLst/>
          </a:prstGeom>
        </p:spPr>
      </p:pic>
    </p:spTree>
    <p:extLst>
      <p:ext uri="{BB962C8B-B14F-4D97-AF65-F5344CB8AC3E}">
        <p14:creationId xmlns:p14="http://schemas.microsoft.com/office/powerpoint/2010/main" val="836758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6285-E30C-7DFE-463C-7B6C7298EA4C}"/>
              </a:ext>
            </a:extLst>
          </p:cNvPr>
          <p:cNvSpPr>
            <a:spLocks noGrp="1"/>
          </p:cNvSpPr>
          <p:nvPr>
            <p:ph type="title"/>
          </p:nvPr>
        </p:nvSpPr>
        <p:spPr>
          <a:xfrm>
            <a:off x="266700" y="203202"/>
            <a:ext cx="10141656" cy="654049"/>
          </a:xfrm>
        </p:spPr>
        <p:txBody>
          <a:bodyPr>
            <a:normAutofit fontScale="90000"/>
          </a:bodyPr>
          <a:lstStyle/>
          <a:p>
            <a:r>
              <a:rPr lang="en-US" dirty="0"/>
              <a:t>Orsted Exposure to Fixed Volume Swaps and CfD with Flexible Volumes</a:t>
            </a:r>
          </a:p>
        </p:txBody>
      </p:sp>
      <p:sp>
        <p:nvSpPr>
          <p:cNvPr id="3" name="Content Placeholder 2">
            <a:extLst>
              <a:ext uri="{FF2B5EF4-FFF2-40B4-BE49-F238E27FC236}">
                <a16:creationId xmlns:a16="http://schemas.microsoft.com/office/drawing/2014/main" id="{A4D020AA-F38A-E37F-4996-34BBCFF96D7D}"/>
              </a:ext>
            </a:extLst>
          </p:cNvPr>
          <p:cNvSpPr>
            <a:spLocks noGrp="1"/>
          </p:cNvSpPr>
          <p:nvPr>
            <p:ph idx="1"/>
          </p:nvPr>
        </p:nvSpPr>
        <p:spPr>
          <a:xfrm>
            <a:off x="406400" y="1209675"/>
            <a:ext cx="11088915" cy="4395258"/>
          </a:xfrm>
        </p:spPr>
        <p:txBody>
          <a:bodyPr/>
          <a:lstStyle/>
          <a:p>
            <a:pPr algn="l"/>
            <a:r>
              <a:rPr lang="en-US" dirty="0"/>
              <a:t>The chart below shows how the exposure to merchant prices is hedged. The chart shows the percent of exposure to merchant prices that is hedged. This is further split between the percent that is hedged with swap contracts with fixed notional amounts and the amount that is hedged with </a:t>
            </a:r>
            <a:r>
              <a:rPr lang="en-US" dirty="0" err="1"/>
              <a:t>CfD’s</a:t>
            </a:r>
            <a:r>
              <a:rPr lang="en-US" dirty="0"/>
              <a:t> which can also be termed a PPA with a fixed price (I don’t think this is really hedging merchant price risk). Note that corporate PPA’s can use a third party to hedge the risk with a CfD in the on-shore category.</a:t>
            </a:r>
          </a:p>
        </p:txBody>
      </p:sp>
      <p:sp>
        <p:nvSpPr>
          <p:cNvPr id="4" name="Slide Number Placeholder 3">
            <a:extLst>
              <a:ext uri="{FF2B5EF4-FFF2-40B4-BE49-F238E27FC236}">
                <a16:creationId xmlns:a16="http://schemas.microsoft.com/office/drawing/2014/main" id="{ED291618-CEA9-8A2D-5183-2D8159F44650}"/>
              </a:ext>
            </a:extLst>
          </p:cNvPr>
          <p:cNvSpPr>
            <a:spLocks noGrp="1"/>
          </p:cNvSpPr>
          <p:nvPr>
            <p:ph type="sldNum" sz="quarter" idx="12"/>
          </p:nvPr>
        </p:nvSpPr>
        <p:spPr>
          <a:xfrm>
            <a:off x="11495315" y="6457951"/>
            <a:ext cx="696685" cy="400050"/>
          </a:xfrm>
        </p:spPr>
        <p:txBody>
          <a:bodyPr/>
          <a:lstStyle/>
          <a:p>
            <a:fld id="{EB241CD2-1E45-42A3-B213-66A034DF9A3B}" type="slidenum">
              <a:rPr lang="en-GB" smtClean="0"/>
              <a:pPr/>
              <a:t>146</a:t>
            </a:fld>
            <a:endParaRPr lang="en-GB" dirty="0"/>
          </a:p>
        </p:txBody>
      </p:sp>
      <p:pic>
        <p:nvPicPr>
          <p:cNvPr id="7" name="Picture 6">
            <a:extLst>
              <a:ext uri="{FF2B5EF4-FFF2-40B4-BE49-F238E27FC236}">
                <a16:creationId xmlns:a16="http://schemas.microsoft.com/office/drawing/2014/main" id="{8859E092-A15E-52F0-BBB5-E20647CCED74}"/>
              </a:ext>
            </a:extLst>
          </p:cNvPr>
          <p:cNvPicPr>
            <a:picLocks noChangeAspect="1"/>
          </p:cNvPicPr>
          <p:nvPr/>
        </p:nvPicPr>
        <p:blipFill>
          <a:blip r:embed="rId2"/>
          <a:stretch>
            <a:fillRect/>
          </a:stretch>
        </p:blipFill>
        <p:spPr>
          <a:xfrm>
            <a:off x="93089" y="3606844"/>
            <a:ext cx="5857768" cy="2808636"/>
          </a:xfrm>
          <a:prstGeom prst="rect">
            <a:avLst/>
          </a:prstGeom>
        </p:spPr>
      </p:pic>
      <p:pic>
        <p:nvPicPr>
          <p:cNvPr id="8" name="Picture 7">
            <a:extLst>
              <a:ext uri="{FF2B5EF4-FFF2-40B4-BE49-F238E27FC236}">
                <a16:creationId xmlns:a16="http://schemas.microsoft.com/office/drawing/2014/main" id="{36412876-4EDB-369E-A48B-D3D2359D5AFB}"/>
              </a:ext>
            </a:extLst>
          </p:cNvPr>
          <p:cNvPicPr>
            <a:picLocks noChangeAspect="1"/>
          </p:cNvPicPr>
          <p:nvPr/>
        </p:nvPicPr>
        <p:blipFill>
          <a:blip r:embed="rId3"/>
          <a:stretch>
            <a:fillRect/>
          </a:stretch>
        </p:blipFill>
        <p:spPr>
          <a:xfrm>
            <a:off x="6096000" y="3367526"/>
            <a:ext cx="5538829" cy="3287272"/>
          </a:xfrm>
          <a:prstGeom prst="rect">
            <a:avLst/>
          </a:prstGeom>
        </p:spPr>
      </p:pic>
    </p:spTree>
    <p:extLst>
      <p:ext uri="{BB962C8B-B14F-4D97-AF65-F5344CB8AC3E}">
        <p14:creationId xmlns:p14="http://schemas.microsoft.com/office/powerpoint/2010/main" val="63602154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34CD5-0C0B-A70E-13D2-F78754C63A98}"/>
              </a:ext>
            </a:extLst>
          </p:cNvPr>
          <p:cNvSpPr>
            <a:spLocks noGrp="1"/>
          </p:cNvSpPr>
          <p:nvPr>
            <p:ph type="title"/>
          </p:nvPr>
        </p:nvSpPr>
        <p:spPr>
          <a:xfrm>
            <a:off x="266700" y="203202"/>
            <a:ext cx="10141656" cy="654049"/>
          </a:xfrm>
        </p:spPr>
        <p:txBody>
          <a:bodyPr/>
          <a:lstStyle/>
          <a:p>
            <a:r>
              <a:rPr lang="en-US" dirty="0"/>
              <a:t>Orsted Losses from Over-Hedging</a:t>
            </a:r>
          </a:p>
        </p:txBody>
      </p:sp>
      <p:sp>
        <p:nvSpPr>
          <p:cNvPr id="3" name="Text Placeholder 2">
            <a:extLst>
              <a:ext uri="{FF2B5EF4-FFF2-40B4-BE49-F238E27FC236}">
                <a16:creationId xmlns:a16="http://schemas.microsoft.com/office/drawing/2014/main" id="{F5E22F68-C468-DE7E-B698-FBB33478F7AE}"/>
              </a:ext>
            </a:extLst>
          </p:cNvPr>
          <p:cNvSpPr>
            <a:spLocks noGrp="1"/>
          </p:cNvSpPr>
          <p:nvPr>
            <p:ph idx="1"/>
          </p:nvPr>
        </p:nvSpPr>
        <p:spPr>
          <a:xfrm>
            <a:off x="406400" y="1209675"/>
            <a:ext cx="7356669" cy="4395788"/>
          </a:xfrm>
        </p:spPr>
        <p:txBody>
          <a:bodyPr>
            <a:normAutofit/>
          </a:bodyPr>
          <a:lstStyle/>
          <a:p>
            <a:pPr algn="l"/>
            <a:r>
              <a:rPr lang="en-US" dirty="0"/>
              <a:t>Orsted Comment:</a:t>
            </a:r>
          </a:p>
          <a:p>
            <a:pPr algn="l"/>
            <a:r>
              <a:rPr lang="en-US" dirty="0"/>
              <a:t>Also, we saw negative effects from volume-related over-hedging. When we hedge our future power generation, we try to take into account the difference between the price we will receive from our power generation and the price our hedges will be settled at, i.e. what we describe as intermittency. In addition to cater for intermittency, when we enter into hedges years in advance, we have entered into trades to mitigate the more near-term risk of even higher price differences between peak and off-peak periods over the '22-'23 winter period.</a:t>
            </a:r>
          </a:p>
          <a:p>
            <a:pPr algn="l"/>
            <a:r>
              <a:rPr lang="en-US" dirty="0"/>
              <a:t>Over-hedging Defined by Orsted</a:t>
            </a:r>
          </a:p>
          <a:p>
            <a:pPr algn="l"/>
            <a:r>
              <a:rPr lang="en-US" dirty="0"/>
              <a:t>Misalignment between volume of actual production versus volume that was hedged. Potential causes include delayed ramp-up and low wind</a:t>
            </a:r>
          </a:p>
          <a:p>
            <a:pPr algn="l"/>
            <a:endParaRPr lang="en-US" dirty="0"/>
          </a:p>
        </p:txBody>
      </p:sp>
      <p:sp>
        <p:nvSpPr>
          <p:cNvPr id="6" name="Slide Number Placeholder 5">
            <a:extLst>
              <a:ext uri="{FF2B5EF4-FFF2-40B4-BE49-F238E27FC236}">
                <a16:creationId xmlns:a16="http://schemas.microsoft.com/office/drawing/2014/main" id="{D5FF1254-93CE-E036-5DA7-1B2150120B21}"/>
              </a:ext>
            </a:extLst>
          </p:cNvPr>
          <p:cNvSpPr>
            <a:spLocks noGrp="1"/>
          </p:cNvSpPr>
          <p:nvPr>
            <p:ph type="sldNum" sz="quarter" idx="12"/>
          </p:nvPr>
        </p:nvSpPr>
        <p:spPr>
          <a:xfrm>
            <a:off x="11495315" y="6457951"/>
            <a:ext cx="696685" cy="400050"/>
          </a:xfrm>
        </p:spPr>
        <p:txBody>
          <a:bodyPr/>
          <a:lstStyle/>
          <a:p>
            <a:fld id="{EB241CD2-1E45-42A3-B213-66A034DF9A3B}" type="slidenum">
              <a:rPr lang="en-GB" smtClean="0"/>
              <a:pPr/>
              <a:t>147</a:t>
            </a:fld>
            <a:endParaRPr lang="en-GB" dirty="0"/>
          </a:p>
        </p:txBody>
      </p:sp>
      <p:pic>
        <p:nvPicPr>
          <p:cNvPr id="4" name="Picture 3">
            <a:extLst>
              <a:ext uri="{FF2B5EF4-FFF2-40B4-BE49-F238E27FC236}">
                <a16:creationId xmlns:a16="http://schemas.microsoft.com/office/drawing/2014/main" id="{186C7393-D2F5-B393-99A5-559EA58E1678}"/>
              </a:ext>
            </a:extLst>
          </p:cNvPr>
          <p:cNvPicPr>
            <a:picLocks noChangeAspect="1"/>
          </p:cNvPicPr>
          <p:nvPr/>
        </p:nvPicPr>
        <p:blipFill>
          <a:blip r:embed="rId2"/>
          <a:stretch>
            <a:fillRect/>
          </a:stretch>
        </p:blipFill>
        <p:spPr>
          <a:xfrm>
            <a:off x="8171248" y="857250"/>
            <a:ext cx="3784294" cy="2773302"/>
          </a:xfrm>
          <a:prstGeom prst="rect">
            <a:avLst/>
          </a:prstGeom>
        </p:spPr>
      </p:pic>
      <p:sp>
        <p:nvSpPr>
          <p:cNvPr id="5" name="TextBox 4">
            <a:extLst>
              <a:ext uri="{FF2B5EF4-FFF2-40B4-BE49-F238E27FC236}">
                <a16:creationId xmlns:a16="http://schemas.microsoft.com/office/drawing/2014/main" id="{BF8CE93E-7168-8BCE-E04D-9A72E56B86A0}"/>
              </a:ext>
            </a:extLst>
          </p:cNvPr>
          <p:cNvSpPr txBox="1"/>
          <p:nvPr/>
        </p:nvSpPr>
        <p:spPr>
          <a:xfrm>
            <a:off x="8171248" y="3716516"/>
            <a:ext cx="3784294" cy="2308324"/>
          </a:xfrm>
          <a:prstGeom prst="rect">
            <a:avLst/>
          </a:prstGeom>
          <a:solidFill>
            <a:srgbClr val="FFFF00"/>
          </a:solidFill>
        </p:spPr>
        <p:txBody>
          <a:bodyPr wrap="square" rtlCol="0">
            <a:spAutoFit/>
          </a:bodyPr>
          <a:lstStyle/>
          <a:p>
            <a:r>
              <a:rPr lang="en-US" dirty="0">
                <a:latin typeface="Arial" panose="020B0604020202020204" pitchFamily="34" charset="0"/>
                <a:cs typeface="Arial" panose="020B0604020202020204" pitchFamily="34" charset="0"/>
              </a:rPr>
              <a:t>Presumably, Orsted is producing when the prices are zero and collects a settlement to receive a fixed price. But if there is no production when the prices are high, the settlement must be paid. If the production were constant, the hedge would work.</a:t>
            </a:r>
          </a:p>
        </p:txBody>
      </p:sp>
    </p:spTree>
    <p:extLst>
      <p:ext uri="{BB962C8B-B14F-4D97-AF65-F5344CB8AC3E}">
        <p14:creationId xmlns:p14="http://schemas.microsoft.com/office/powerpoint/2010/main" val="88383450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dirty="0"/>
              <a:t>Merchant Prices Benefits</a:t>
            </a:r>
          </a:p>
        </p:txBody>
      </p:sp>
      <p:sp>
        <p:nvSpPr>
          <p:cNvPr id="26627" name="Content Placeholder 2"/>
          <p:cNvSpPr>
            <a:spLocks noGrp="1"/>
          </p:cNvSpPr>
          <p:nvPr>
            <p:ph idx="1"/>
          </p:nvPr>
        </p:nvSpPr>
        <p:spPr/>
        <p:txBody>
          <a:bodyPr>
            <a:normAutofit/>
          </a:bodyPr>
          <a:lstStyle/>
          <a:p>
            <a:pPr algn="l"/>
            <a:r>
              <a:rPr lang="en-US" altLang="en-US" sz="2400" dirty="0"/>
              <a:t>Benefits of Competitive System</a:t>
            </a:r>
          </a:p>
          <a:p>
            <a:pPr lvl="1" algn="l"/>
            <a:r>
              <a:rPr lang="en-US" altLang="en-US" sz="2000" dirty="0">
                <a:solidFill>
                  <a:schemeClr val="tx1"/>
                </a:solidFill>
              </a:rPr>
              <a:t>Private entities incur risks for not building the correct mix and amount of capacity.  It is the only model where investors must deal with demand and fuel price risks that are inherent in production of electric power.</a:t>
            </a:r>
          </a:p>
          <a:p>
            <a:pPr lvl="1" algn="l"/>
            <a:r>
              <a:rPr lang="en-US" altLang="en-US" sz="2000" dirty="0">
                <a:solidFill>
                  <a:schemeClr val="tx1"/>
                </a:solidFill>
              </a:rPr>
              <a:t>Market prices create a transparent process where investors do not concentrate resources on gaming the system, negotiating uneconomic contracts or bribing officials.</a:t>
            </a:r>
          </a:p>
          <a:p>
            <a:pPr lvl="1" algn="l"/>
            <a:r>
              <a:rPr lang="en-US" altLang="en-US" sz="2000" dirty="0">
                <a:solidFill>
                  <a:schemeClr val="tx1"/>
                </a:solidFill>
              </a:rPr>
              <a:t>Prices move according to supply and demand where prices fall when demand falls and they rise when demand rises.  All of the other systems have the opposite effect.</a:t>
            </a:r>
          </a:p>
          <a:p>
            <a:pPr lvl="1" algn="l"/>
            <a:r>
              <a:rPr lang="en-US" altLang="en-US" sz="2000" dirty="0">
                <a:solidFill>
                  <a:schemeClr val="tx1"/>
                </a:solidFill>
              </a:rPr>
              <a:t>Can attract foreign capital</a:t>
            </a:r>
          </a:p>
        </p:txBody>
      </p:sp>
    </p:spTree>
    <p:extLst>
      <p:ext uri="{BB962C8B-B14F-4D97-AF65-F5344CB8AC3E}">
        <p14:creationId xmlns:p14="http://schemas.microsoft.com/office/powerpoint/2010/main" val="130367459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75DB-45B8-40C4-8284-F55136960FA4}"/>
              </a:ext>
            </a:extLst>
          </p:cNvPr>
          <p:cNvSpPr>
            <a:spLocks noGrp="1"/>
          </p:cNvSpPr>
          <p:nvPr>
            <p:ph type="ctrTitle"/>
          </p:nvPr>
        </p:nvSpPr>
        <p:spPr>
          <a:xfrm>
            <a:off x="643835" y="1707279"/>
            <a:ext cx="6661840" cy="2836145"/>
          </a:xfrm>
        </p:spPr>
        <p:txBody>
          <a:bodyPr/>
          <a:lstStyle/>
          <a:p>
            <a:r>
              <a:rPr lang="en-US" dirty="0"/>
              <a:t>Results of Merchant Price Investments</a:t>
            </a:r>
          </a:p>
        </p:txBody>
      </p:sp>
    </p:spTree>
    <p:extLst>
      <p:ext uri="{BB962C8B-B14F-4D97-AF65-F5344CB8AC3E}">
        <p14:creationId xmlns:p14="http://schemas.microsoft.com/office/powerpoint/2010/main" val="3277552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07337-710F-1648-2FAE-A0BD868989F8}"/>
              </a:ext>
            </a:extLst>
          </p:cNvPr>
          <p:cNvSpPr>
            <a:spLocks noGrp="1"/>
          </p:cNvSpPr>
          <p:nvPr>
            <p:ph type="title"/>
          </p:nvPr>
        </p:nvSpPr>
        <p:spPr/>
        <p:txBody>
          <a:bodyPr/>
          <a:lstStyle/>
          <a:p>
            <a:r>
              <a:rPr lang="en-US" dirty="0"/>
              <a:t>Outline of Issues for Price Contracts</a:t>
            </a:r>
          </a:p>
        </p:txBody>
      </p:sp>
      <p:sp>
        <p:nvSpPr>
          <p:cNvPr id="3" name="Content Placeholder 2">
            <a:extLst>
              <a:ext uri="{FF2B5EF4-FFF2-40B4-BE49-F238E27FC236}">
                <a16:creationId xmlns:a16="http://schemas.microsoft.com/office/drawing/2014/main" id="{5D155276-098B-7621-8B00-93DF1DA6E843}"/>
              </a:ext>
            </a:extLst>
          </p:cNvPr>
          <p:cNvSpPr>
            <a:spLocks noGrp="1"/>
          </p:cNvSpPr>
          <p:nvPr>
            <p:ph idx="1"/>
          </p:nvPr>
        </p:nvSpPr>
        <p:spPr/>
        <p:txBody>
          <a:bodyPr/>
          <a:lstStyle/>
          <a:p>
            <a:r>
              <a:rPr lang="en-US" dirty="0"/>
              <a:t>General Discussion of Risks Facing Electric Generation Investments with no Contracts</a:t>
            </a:r>
          </a:p>
          <a:p>
            <a:r>
              <a:rPr lang="en-US" dirty="0"/>
              <a:t>Capital Intensity of Electricity Generation</a:t>
            </a:r>
          </a:p>
          <a:p>
            <a:r>
              <a:rPr lang="en-US" dirty="0"/>
              <a:t>Effects of Risk and Return on Capital Intensive Investments</a:t>
            </a:r>
          </a:p>
          <a:p>
            <a:r>
              <a:rPr lang="en-US" dirty="0"/>
              <a:t>Large Effects of Changes in Risk and Return on Capital Intensive Investments</a:t>
            </a:r>
          </a:p>
          <a:p>
            <a:r>
              <a:rPr lang="en-US" dirty="0"/>
              <a:t>Fundamental Aspects of Contracts</a:t>
            </a:r>
          </a:p>
          <a:p>
            <a:pPr lvl="1"/>
            <a:r>
              <a:rPr lang="en-US" dirty="0"/>
              <a:t>Allocate Risk Between Parties</a:t>
            </a:r>
          </a:p>
          <a:p>
            <a:pPr lvl="1"/>
            <a:r>
              <a:rPr lang="en-US" dirty="0"/>
              <a:t>Provide Incentives</a:t>
            </a:r>
          </a:p>
          <a:p>
            <a:r>
              <a:rPr lang="en-US" dirty="0"/>
              <a:t>Risk and Incentives in Cost Plus Model</a:t>
            </a:r>
          </a:p>
          <a:p>
            <a:r>
              <a:rPr lang="en-US" dirty="0"/>
              <a:t>Risk and Incentives in Availability/Capacity Payment Model</a:t>
            </a:r>
          </a:p>
          <a:p>
            <a:r>
              <a:rPr lang="en-US" dirty="0"/>
              <a:t>Risk and Incentives in Merchant Model</a:t>
            </a:r>
          </a:p>
          <a:p>
            <a:r>
              <a:rPr lang="en-US" dirty="0"/>
              <a:t>Risk and Incentives in Output Model</a:t>
            </a:r>
          </a:p>
          <a:p>
            <a:r>
              <a:rPr lang="en-US" dirty="0"/>
              <a:t>Nuanced issues with individual contracts</a:t>
            </a:r>
          </a:p>
          <a:p>
            <a:endParaRPr lang="en-US" dirty="0"/>
          </a:p>
        </p:txBody>
      </p:sp>
      <p:sp>
        <p:nvSpPr>
          <p:cNvPr id="4" name="Slide Number Placeholder 3">
            <a:extLst>
              <a:ext uri="{FF2B5EF4-FFF2-40B4-BE49-F238E27FC236}">
                <a16:creationId xmlns:a16="http://schemas.microsoft.com/office/drawing/2014/main" id="{8735321E-4B47-7F9A-65BA-7B0D357EF674}"/>
              </a:ext>
            </a:extLst>
          </p:cNvPr>
          <p:cNvSpPr>
            <a:spLocks noGrp="1"/>
          </p:cNvSpPr>
          <p:nvPr>
            <p:ph type="sldNum" sz="quarter" idx="12"/>
          </p:nvPr>
        </p:nvSpPr>
        <p:spPr/>
        <p:txBody>
          <a:bodyPr/>
          <a:lstStyle/>
          <a:p>
            <a:fld id="{EB241CD2-1E45-42A3-B213-66A034DF9A3B}" type="slidenum">
              <a:rPr lang="en-GB" smtClean="0"/>
              <a:t>15</a:t>
            </a:fld>
            <a:endParaRPr lang="en-GB" dirty="0"/>
          </a:p>
        </p:txBody>
      </p:sp>
    </p:spTree>
    <p:extLst>
      <p:ext uri="{BB962C8B-B14F-4D97-AF65-F5344CB8AC3E}">
        <p14:creationId xmlns:p14="http://schemas.microsoft.com/office/powerpoint/2010/main" val="72766037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a:t>Full Competition - Problems</a:t>
            </a:r>
          </a:p>
        </p:txBody>
      </p:sp>
      <p:sp>
        <p:nvSpPr>
          <p:cNvPr id="27651" name="Content Placeholder 2"/>
          <p:cNvSpPr>
            <a:spLocks noGrp="1"/>
          </p:cNvSpPr>
          <p:nvPr>
            <p:ph idx="1"/>
          </p:nvPr>
        </p:nvSpPr>
        <p:spPr/>
        <p:txBody>
          <a:bodyPr>
            <a:normAutofit/>
          </a:bodyPr>
          <a:lstStyle/>
          <a:p>
            <a:pPr algn="l"/>
            <a:r>
              <a:rPr lang="en-US" altLang="en-US" dirty="0"/>
              <a:t>Problems</a:t>
            </a:r>
          </a:p>
          <a:p>
            <a:pPr lvl="1" algn="l"/>
            <a:r>
              <a:rPr lang="en-US" altLang="en-US" dirty="0">
                <a:solidFill>
                  <a:schemeClr val="tx1"/>
                </a:solidFill>
              </a:rPr>
              <a:t>Exercise of market power allows companies to extract high profits, play games and leads to inefficient outcomes.</a:t>
            </a:r>
          </a:p>
          <a:p>
            <a:pPr lvl="1" algn="l"/>
            <a:r>
              <a:rPr lang="en-US" altLang="en-US" dirty="0">
                <a:solidFill>
                  <a:schemeClr val="tx1"/>
                </a:solidFill>
              </a:rPr>
              <a:t>Cost of capital increased in this model, making renewable investments very difficult.</a:t>
            </a:r>
          </a:p>
          <a:p>
            <a:pPr lvl="1" algn="l"/>
            <a:r>
              <a:rPr lang="en-US" altLang="en-US" dirty="0">
                <a:solidFill>
                  <a:schemeClr val="tx1"/>
                </a:solidFill>
              </a:rPr>
              <a:t>Very difficult to build long-lead time  plants such as nuclear plants.</a:t>
            </a:r>
          </a:p>
          <a:p>
            <a:pPr lvl="1" algn="l"/>
            <a:r>
              <a:rPr lang="en-US" altLang="en-US" dirty="0">
                <a:solidFill>
                  <a:schemeClr val="tx1"/>
                </a:solidFill>
              </a:rPr>
              <a:t>Market will not result in optimal investment decisions given the dramatic changes in value of electricity plants.</a:t>
            </a:r>
          </a:p>
          <a:p>
            <a:pPr lvl="1" algn="l"/>
            <a:r>
              <a:rPr lang="en-US" altLang="en-US" dirty="0">
                <a:solidFill>
                  <a:schemeClr val="tx1"/>
                </a:solidFill>
              </a:rPr>
              <a:t>Market prices can be very volatile.</a:t>
            </a:r>
          </a:p>
          <a:p>
            <a:pPr lvl="1" algn="l"/>
            <a:r>
              <a:rPr lang="en-US" altLang="en-US" dirty="0">
                <a:solidFill>
                  <a:schemeClr val="tx1"/>
                </a:solidFill>
              </a:rPr>
              <a:t>Benefits do not flow to consumers as suppliers lobby for capacity payments and other items that keep prices high in depressed markets</a:t>
            </a:r>
          </a:p>
          <a:p>
            <a:pPr lvl="1" algn="l"/>
            <a:r>
              <a:rPr lang="en-US" altLang="en-US" dirty="0">
                <a:solidFill>
                  <a:schemeClr val="tx1"/>
                </a:solidFill>
              </a:rPr>
              <a:t>California</a:t>
            </a:r>
          </a:p>
          <a:p>
            <a:pPr lvl="1" algn="l"/>
            <a:endParaRPr lang="en-US" altLang="en-US" dirty="0">
              <a:solidFill>
                <a:schemeClr val="tx1"/>
              </a:solidFill>
            </a:endParaRPr>
          </a:p>
        </p:txBody>
      </p:sp>
    </p:spTree>
    <p:extLst>
      <p:ext uri="{BB962C8B-B14F-4D97-AF65-F5344CB8AC3E}">
        <p14:creationId xmlns:p14="http://schemas.microsoft.com/office/powerpoint/2010/main" val="413161159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dirty="0"/>
              <a:t>UK Oversupply in Merchant Market</a:t>
            </a:r>
          </a:p>
        </p:txBody>
      </p:sp>
      <p:pic>
        <p:nvPicPr>
          <p:cNvPr id="4198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447800"/>
            <a:ext cx="63881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27507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n-US" altLang="en-US" dirty="0"/>
              <a:t>AES Drax Bond Rating TimeLine</a:t>
            </a:r>
          </a:p>
        </p:txBody>
      </p:sp>
      <p:sp>
        <p:nvSpPr>
          <p:cNvPr id="195587" name="Rectangle 3"/>
          <p:cNvSpPr>
            <a:spLocks noGrp="1" noChangeArrowheads="1"/>
          </p:cNvSpPr>
          <p:nvPr>
            <p:ph type="body" sz="half" idx="1"/>
          </p:nvPr>
        </p:nvSpPr>
        <p:spPr>
          <a:xfrm>
            <a:off x="209550" y="990600"/>
            <a:ext cx="3310890" cy="5007864"/>
          </a:xfrm>
        </p:spPr>
        <p:txBody>
          <a:bodyPr>
            <a:normAutofit fontScale="92500"/>
          </a:bodyPr>
          <a:lstStyle/>
          <a:p>
            <a:pPr>
              <a:lnSpc>
                <a:spcPct val="80000"/>
              </a:lnSpc>
            </a:pPr>
            <a:r>
              <a:rPr lang="en-US" altLang="en-US" sz="1400" dirty="0"/>
              <a:t>Rating Action 25 JUL 2000 MOODY'S ASSIGNS (P</a:t>
            </a:r>
            <a:r>
              <a:rPr lang="en-US" altLang="en-US" sz="1400" b="1" dirty="0"/>
              <a:t>)Baa3</a:t>
            </a:r>
            <a:r>
              <a:rPr lang="en-US" altLang="en-US" sz="1400" dirty="0"/>
              <a:t> RATING TO AES DRAX HOLDINGS LIMITED AND (P) Ba2 TO AES DRAX ENERGY LIMITED PROJECT FINANCE BONDS </a:t>
            </a:r>
          </a:p>
          <a:p>
            <a:pPr>
              <a:lnSpc>
                <a:spcPct val="80000"/>
              </a:lnSpc>
            </a:pPr>
            <a:r>
              <a:rPr lang="en-US" altLang="en-US" sz="1400" dirty="0"/>
              <a:t>Rating Action 20 APR 2001 MOODY'S CONFIRMS AES DRAX'S DEBT RATINGS; CHANGES OUTLOOK TO NEGATIVE</a:t>
            </a:r>
          </a:p>
          <a:p>
            <a:pPr>
              <a:lnSpc>
                <a:spcPct val="80000"/>
              </a:lnSpc>
            </a:pPr>
            <a:r>
              <a:rPr lang="en-US" altLang="en-US" sz="1400" dirty="0"/>
              <a:t>Rating Action 7 DEC 2001 MOODY'S DOWNGRADES AES DRAX HOLDINGS Ltd BONDS AND INPOWER Ltd BANK LOAN FROM </a:t>
            </a:r>
            <a:r>
              <a:rPr lang="en-US" altLang="en-US" sz="1400" b="1" dirty="0"/>
              <a:t>Baa3 TO Ba1</a:t>
            </a:r>
            <a:r>
              <a:rPr lang="en-US" altLang="en-US" sz="1400" dirty="0"/>
              <a:t>, AND AES DRAX ENERGY Ltd NOTES FROM Ba2 TO B1 </a:t>
            </a:r>
          </a:p>
          <a:p>
            <a:pPr>
              <a:lnSpc>
                <a:spcPct val="80000"/>
              </a:lnSpc>
            </a:pPr>
            <a:r>
              <a:rPr lang="en-US" altLang="en-US" sz="1400" dirty="0"/>
              <a:t>Rating Action 1 MAR 2002 MOODY'S PUTS AES DRAX ENERGY LTD HIGH YIELD NOTES RATED B1 ON REVIEW FOR DOWNGRADE</a:t>
            </a:r>
          </a:p>
          <a:p>
            <a:pPr>
              <a:lnSpc>
                <a:spcPct val="80000"/>
              </a:lnSpc>
            </a:pPr>
            <a:r>
              <a:rPr lang="en-US" altLang="en-US" sz="1400" dirty="0"/>
              <a:t>Rating Action 13 AUG 2002 MOODY'S PLACES Ba1 DEBT RATINGS OF AES DRAX HOLDINGS LTD AND INPOWER LTD, AND B1 RATINGS OF AES DRAX ENERGY LTD ON REVIEW FOR DOWNGRADE</a:t>
            </a:r>
          </a:p>
          <a:p>
            <a:pPr>
              <a:lnSpc>
                <a:spcPct val="80000"/>
              </a:lnSpc>
            </a:pPr>
            <a:endParaRPr lang="en-US" altLang="en-US" sz="1400" dirty="0"/>
          </a:p>
        </p:txBody>
      </p:sp>
      <p:sp>
        <p:nvSpPr>
          <p:cNvPr id="195588" name="Rectangle 4"/>
          <p:cNvSpPr>
            <a:spLocks noGrp="1" noChangeArrowheads="1"/>
          </p:cNvSpPr>
          <p:nvPr>
            <p:ph type="body" sz="half" idx="2"/>
          </p:nvPr>
        </p:nvSpPr>
        <p:spPr>
          <a:xfrm>
            <a:off x="3733800" y="990600"/>
            <a:ext cx="3096768" cy="5007864"/>
          </a:xfrm>
        </p:spPr>
        <p:txBody>
          <a:bodyPr/>
          <a:lstStyle/>
          <a:p>
            <a:pPr>
              <a:lnSpc>
                <a:spcPct val="80000"/>
              </a:lnSpc>
            </a:pPr>
            <a:r>
              <a:rPr lang="en-US" altLang="en-US" sz="1400" dirty="0"/>
              <a:t>Rating Action 21 AUG 2002 MOODY'S DOWNGRADES DEBT RATINGS OF AES DRAX HOLDINGS LtD, INPOWER LtD, AND AES DRAX ENERGY LtD      </a:t>
            </a:r>
          </a:p>
          <a:p>
            <a:pPr>
              <a:lnSpc>
                <a:spcPct val="80000"/>
              </a:lnSpc>
            </a:pPr>
            <a:r>
              <a:rPr lang="en-US" altLang="en-US" sz="1400" dirty="0"/>
              <a:t>Rating Action 14 OCT 2002 MOODY’S DOWNGRADES DEBT RATINGS OF INPOWER LTD AND AES DRAX HOLDINGS LTD TO </a:t>
            </a:r>
            <a:r>
              <a:rPr lang="en-US" altLang="en-US" sz="1400" b="1" dirty="0"/>
              <a:t>Caa1</a:t>
            </a:r>
            <a:r>
              <a:rPr lang="en-US" altLang="en-US" sz="1400" dirty="0"/>
              <a:t>, AND DEBT RATINGS OF AES DRAX ENERGY LTD TO Ca. ALL RATINGS ARE LEFT ON REVIEW FOR FURTHER DOWNGRADE   </a:t>
            </a:r>
          </a:p>
          <a:p>
            <a:pPr>
              <a:lnSpc>
                <a:spcPct val="80000"/>
              </a:lnSpc>
            </a:pPr>
            <a:r>
              <a:rPr lang="en-US" altLang="en-US" sz="1400" dirty="0"/>
              <a:t>Rating Action 7 NOV 2002 MOODY'S DOWNGRADES DEBT RATINGS OF INPOWER LTD AND AES DRAX HOLDINGS LTD TO Caa2, AND DEBT RATINGS OF AES DRAX ENERGY LTD TO C </a:t>
            </a:r>
          </a:p>
          <a:p>
            <a:pPr>
              <a:lnSpc>
                <a:spcPct val="80000"/>
              </a:lnSpc>
            </a:pPr>
            <a:r>
              <a:rPr lang="en-US" altLang="en-US" sz="1400" dirty="0"/>
              <a:t>Rating Action 19 JAN 2004 MOODY’S WITHDRAWS RATINGS ON DRAX POWER PROJECT </a:t>
            </a:r>
          </a:p>
          <a:p>
            <a:pPr>
              <a:lnSpc>
                <a:spcPct val="80000"/>
              </a:lnSpc>
            </a:pPr>
            <a:endParaRPr lang="en-US" altLang="en-US" sz="1400" dirty="0"/>
          </a:p>
          <a:p>
            <a:pPr>
              <a:lnSpc>
                <a:spcPct val="80000"/>
              </a:lnSpc>
            </a:pPr>
            <a:endParaRPr lang="en-US" altLang="en-US" sz="1400" dirty="0"/>
          </a:p>
          <a:p>
            <a:pPr>
              <a:lnSpc>
                <a:spcPct val="80000"/>
              </a:lnSpc>
            </a:pPr>
            <a:endParaRPr lang="en-US" altLang="en-US" sz="1400" dirty="0"/>
          </a:p>
          <a:p>
            <a:pPr>
              <a:lnSpc>
                <a:spcPct val="80000"/>
              </a:lnSpc>
            </a:pPr>
            <a:endParaRPr lang="en-US" altLang="en-US" sz="1400" dirty="0"/>
          </a:p>
        </p:txBody>
      </p:sp>
      <p:pic>
        <p:nvPicPr>
          <p:cNvPr id="3" name="Picture 2" descr="The image displays a timeline of key events for AES Drax, including acquisitions, downgrades, and bankruptcy declarations.&#10;&#10;AI-generated content may be incorrect.">
            <a:extLst>
              <a:ext uri="{FF2B5EF4-FFF2-40B4-BE49-F238E27FC236}">
                <a16:creationId xmlns:a16="http://schemas.microsoft.com/office/drawing/2014/main" id="{C38FFD5D-5099-7DBB-A6EE-B23972B5EE8C}"/>
              </a:ext>
            </a:extLst>
          </p:cNvPr>
          <p:cNvPicPr>
            <a:picLocks noChangeAspect="1"/>
          </p:cNvPicPr>
          <p:nvPr/>
        </p:nvPicPr>
        <p:blipFill>
          <a:blip r:embed="rId2"/>
          <a:stretch>
            <a:fillRect/>
          </a:stretch>
        </p:blipFill>
        <p:spPr>
          <a:xfrm>
            <a:off x="7183179" y="491587"/>
            <a:ext cx="3945069" cy="2937413"/>
          </a:xfrm>
          <a:prstGeom prst="rect">
            <a:avLst/>
          </a:prstGeom>
        </p:spPr>
      </p:pic>
      <p:pic>
        <p:nvPicPr>
          <p:cNvPr id="5" name="Picture 2" descr="The table displays a financial summary for the year 2003, showing a positive turnover of $524,831, a gross profit of $305,369, and a net income (EBT) of -$35,250.&#10;&#10;AI-generated content may be incorrect.">
            <a:extLst>
              <a:ext uri="{FF2B5EF4-FFF2-40B4-BE49-F238E27FC236}">
                <a16:creationId xmlns:a16="http://schemas.microsoft.com/office/drawing/2014/main" id="{B550CCA9-9DA1-2BCC-67A2-1F6B12E655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4860" y="4114792"/>
            <a:ext cx="4967590" cy="152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lg" len="lg"/>
              </a14:hiddenLine>
            </a:ext>
          </a:extLst>
        </p:spPr>
      </p:pic>
    </p:spTree>
    <p:extLst>
      <p:ext uri="{BB962C8B-B14F-4D97-AF65-F5344CB8AC3E}">
        <p14:creationId xmlns:p14="http://schemas.microsoft.com/office/powerpoint/2010/main" val="49613868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itle 1"/>
          <p:cNvSpPr>
            <a:spLocks noGrp="1"/>
          </p:cNvSpPr>
          <p:nvPr>
            <p:ph type="title"/>
          </p:nvPr>
        </p:nvSpPr>
        <p:spPr/>
        <p:txBody>
          <a:bodyPr/>
          <a:lstStyle/>
          <a:p>
            <a:r>
              <a:rPr lang="en-US" altLang="en-US"/>
              <a:t>Crash of Merchant Power</a:t>
            </a:r>
          </a:p>
        </p:txBody>
      </p:sp>
      <p:sp>
        <p:nvSpPr>
          <p:cNvPr id="200707" name="Date Placeholder 3"/>
          <p:cNvSpPr>
            <a:spLocks noGrp="1"/>
          </p:cNvSpPr>
          <p:nvPr>
            <p:ph type="dt" sz="quarter" idx="4294967295"/>
          </p:nvPr>
        </p:nvSpPr>
        <p:spPr bwMode="auto">
          <a:xfrm>
            <a:off x="1981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fld id="{8EEDDE80-EBA4-4ACA-9CAA-2D7136AFD55C}" type="datetime3">
              <a:rPr lang="en-US" altLang="en-US"/>
              <a:pPr/>
              <a:t>5 September 2026</a:t>
            </a:fld>
            <a:endParaRPr lang="en-US" altLang="en-US"/>
          </a:p>
        </p:txBody>
      </p:sp>
      <p:sp>
        <p:nvSpPr>
          <p:cNvPr id="200708" name="Footer Placeholder 4"/>
          <p:cNvSpPr>
            <a:spLocks noGrp="1"/>
          </p:cNvSpPr>
          <p:nvPr>
            <p:ph type="ftr" sz="quarter" idx="4294967295"/>
          </p:nvPr>
        </p:nvSpPr>
        <p:spPr bwMode="auto">
          <a:xfrm>
            <a:off x="4648200" y="6356351"/>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a:t>www.edbodmer.com</a:t>
            </a:r>
          </a:p>
        </p:txBody>
      </p:sp>
      <p:sp>
        <p:nvSpPr>
          <p:cNvPr id="200709" name="Slide Number Placeholder 5"/>
          <p:cNvSpPr>
            <a:spLocks noGrp="1"/>
          </p:cNvSpPr>
          <p:nvPr>
            <p:ph type="sldNum" sz="quarter" idx="4294967295"/>
          </p:nvPr>
        </p:nvSpPr>
        <p:spPr bwMode="auto">
          <a:xfrm>
            <a:off x="8077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fld id="{B1A45C1B-B06E-4C29-9277-45A08889C8AC}" type="slidenum">
              <a:rPr lang="en-US" altLang="en-US"/>
              <a:pPr/>
              <a:t>153</a:t>
            </a:fld>
            <a:endParaRPr lang="en-US" altLang="en-US"/>
          </a:p>
        </p:txBody>
      </p:sp>
      <p:pic>
        <p:nvPicPr>
          <p:cNvPr id="2007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62289" y="1604963"/>
            <a:ext cx="6067425" cy="4514850"/>
          </a:xfrm>
          <a:noFill/>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B87B1-5CAF-499A-92D6-89A66AD19336}"/>
              </a:ext>
            </a:extLst>
          </p:cNvPr>
          <p:cNvSpPr>
            <a:spLocks noGrp="1"/>
          </p:cNvSpPr>
          <p:nvPr>
            <p:ph type="title"/>
          </p:nvPr>
        </p:nvSpPr>
        <p:spPr/>
        <p:txBody>
          <a:bodyPr/>
          <a:lstStyle/>
          <a:p>
            <a:r>
              <a:rPr lang="en-029" dirty="0"/>
              <a:t>Defaults without Contracts</a:t>
            </a:r>
          </a:p>
        </p:txBody>
      </p:sp>
      <p:pic>
        <p:nvPicPr>
          <p:cNvPr id="4" name="Content Placeholder 4">
            <a:extLst>
              <a:ext uri="{FF2B5EF4-FFF2-40B4-BE49-F238E27FC236}">
                <a16:creationId xmlns:a16="http://schemas.microsoft.com/office/drawing/2014/main" id="{68C92DFD-9401-4D90-A9B8-F065BFA9E2DF}"/>
              </a:ext>
            </a:extLst>
          </p:cNvPr>
          <p:cNvPicPr>
            <a:picLocks noGrp="1" noChangeAspect="1"/>
          </p:cNvPicPr>
          <p:nvPr>
            <p:ph idx="1"/>
          </p:nvPr>
        </p:nvPicPr>
        <p:blipFill>
          <a:blip r:embed="rId2"/>
          <a:stretch>
            <a:fillRect/>
          </a:stretch>
        </p:blipFill>
        <p:spPr>
          <a:xfrm>
            <a:off x="1887592" y="1066801"/>
            <a:ext cx="8221571" cy="5766619"/>
          </a:xfrm>
          <a:prstGeom prst="rect">
            <a:avLst/>
          </a:prstGeom>
        </p:spPr>
      </p:pic>
    </p:spTree>
    <p:extLst>
      <p:ext uri="{BB962C8B-B14F-4D97-AF65-F5344CB8AC3E}">
        <p14:creationId xmlns:p14="http://schemas.microsoft.com/office/powerpoint/2010/main" val="175084607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title"/>
          </p:nvPr>
        </p:nvSpPr>
        <p:spPr/>
        <p:txBody>
          <a:bodyPr/>
          <a:lstStyle/>
          <a:p>
            <a:r>
              <a:rPr lang="en-US" altLang="en-US" dirty="0"/>
              <a:t>Price History During the California Crisis</a:t>
            </a:r>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993" y="1126866"/>
            <a:ext cx="6340416" cy="4604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lg" len="lg"/>
              </a14:hiddenLine>
            </a:ext>
          </a:extLst>
        </p:spPr>
      </p:pic>
    </p:spTree>
    <p:extLst>
      <p:ext uri="{BB962C8B-B14F-4D97-AF65-F5344CB8AC3E}">
        <p14:creationId xmlns:p14="http://schemas.microsoft.com/office/powerpoint/2010/main" val="73993056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altLang="en-US"/>
              <a:t>Prices versus Marginal Cost</a:t>
            </a:r>
          </a:p>
        </p:txBody>
      </p:sp>
      <p:pic>
        <p:nvPicPr>
          <p:cNvPr id="757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2275" y="838201"/>
            <a:ext cx="8655050" cy="5419725"/>
          </a:xfrm>
          <a:noFill/>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ltLang="en-US"/>
              <a:t>Physical Withholding</a:t>
            </a:r>
          </a:p>
        </p:txBody>
      </p:sp>
      <p:pic>
        <p:nvPicPr>
          <p:cNvPr id="78851" name="Picture 3"/>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5139379" y="980292"/>
            <a:ext cx="6785921" cy="4820433"/>
          </a:xfrm>
          <a:noFill/>
          <a:ln>
            <a:solidFill>
              <a:srgbClr val="000000"/>
            </a:solidFill>
            <a:miter lim="800000"/>
            <a:headEnd/>
            <a:tailEnd/>
          </a:ln>
        </p:spPr>
      </p:pic>
      <p:sp>
        <p:nvSpPr>
          <p:cNvPr id="2234372" name="Rectangle 4"/>
          <p:cNvSpPr>
            <a:spLocks noGrp="1" noChangeArrowheads="1"/>
          </p:cNvSpPr>
          <p:nvPr>
            <p:ph type="body" sz="half" idx="1"/>
          </p:nvPr>
        </p:nvSpPr>
        <p:spPr>
          <a:xfrm>
            <a:off x="266700" y="1257301"/>
            <a:ext cx="2085975" cy="1562099"/>
          </a:xfrm>
        </p:spPr>
        <p:txBody>
          <a:bodyPr/>
          <a:lstStyle/>
          <a:p>
            <a:pPr marL="342900" indent="-342900">
              <a:lnSpc>
                <a:spcPct val="80000"/>
              </a:lnSpc>
              <a:defRPr/>
            </a:pPr>
            <a:r>
              <a:rPr lang="en-US" sz="1600" dirty="0">
                <a:effectLst>
                  <a:outerShdw blurRad="38100" dist="38100" dir="2700000" algn="tl">
                    <a:srgbClr val="C0C0C0"/>
                  </a:outerShdw>
                </a:effectLst>
              </a:rPr>
              <a:t>Price volatility was affected by plant outages that were in part driven by problems with IPP contracts</a:t>
            </a:r>
          </a:p>
          <a:p>
            <a:pPr marL="342900" indent="-342900">
              <a:lnSpc>
                <a:spcPct val="80000"/>
              </a:lnSpc>
              <a:defRPr/>
            </a:pPr>
            <a:endParaRPr lang="en-US" sz="1600" dirty="0"/>
          </a:p>
        </p:txBody>
      </p:sp>
      <p:sp>
        <p:nvSpPr>
          <p:cNvPr id="78853" name="Rectangle 5"/>
          <p:cNvSpPr>
            <a:spLocks noGrp="1" noChangeArrowheads="1"/>
          </p:cNvSpPr>
          <p:nvPr>
            <p:ph type="body" sz="half" idx="2"/>
          </p:nvPr>
        </p:nvSpPr>
        <p:spPr>
          <a:xfrm>
            <a:off x="180975" y="3200401"/>
            <a:ext cx="4648200" cy="2724149"/>
          </a:xfrm>
        </p:spPr>
        <p:txBody>
          <a:bodyPr>
            <a:normAutofit/>
          </a:bodyPr>
          <a:lstStyle/>
          <a:p>
            <a:pPr marL="290513" indent="-290513">
              <a:lnSpc>
                <a:spcPct val="80000"/>
              </a:lnSpc>
            </a:pPr>
            <a:r>
              <a:rPr lang="en-US" altLang="en-US" sz="1400" dirty="0"/>
              <a:t>suppliers began offering less power to the daily auctions at the Power Exchange and at higher prices. On the afternoon of June 28, for example, prices climbed to $750 a megawatt-hour, four to five times as high as on similarly hot days in the summer of 1999. Power Exchange investigators later concluded that all of the power-plant operators -- Dynegy, Williams, Duke Energy Corp., Reliant Energy Inc. and Mirant Corp. -- as well as marketers such as Enron had at times withheld electricity from its daily auctions. The suppliers may have tried to sell the power to the ISO or out-of-state buyers, hoping to fetch a higher price. Or, they may have idled the plants, hoping to induce a scarcity that would drive prices even higher.</a:t>
            </a:r>
          </a:p>
          <a:p>
            <a:pPr marL="290513" indent="-290513">
              <a:lnSpc>
                <a:spcPct val="80000"/>
              </a:lnSpc>
            </a:pPr>
            <a:endParaRPr lang="en-US" altLang="en-US" sz="14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07D5B-5C82-62F7-1F5E-51EC941E81C8}"/>
              </a:ext>
            </a:extLst>
          </p:cNvPr>
          <p:cNvSpPr>
            <a:spLocks noGrp="1"/>
          </p:cNvSpPr>
          <p:nvPr>
            <p:ph type="title"/>
          </p:nvPr>
        </p:nvSpPr>
        <p:spPr>
          <a:xfrm>
            <a:off x="266700" y="203202"/>
            <a:ext cx="10141656" cy="654049"/>
          </a:xfrm>
        </p:spPr>
        <p:txBody>
          <a:bodyPr anchor="ctr">
            <a:normAutofit/>
          </a:bodyPr>
          <a:lstStyle/>
          <a:p>
            <a:r>
              <a:rPr lang="en-US" dirty="0"/>
              <a:t>Status of Merchant Markets</a:t>
            </a:r>
          </a:p>
        </p:txBody>
      </p:sp>
      <p:sp>
        <p:nvSpPr>
          <p:cNvPr id="3" name="Content Placeholder 2">
            <a:extLst>
              <a:ext uri="{FF2B5EF4-FFF2-40B4-BE49-F238E27FC236}">
                <a16:creationId xmlns:a16="http://schemas.microsoft.com/office/drawing/2014/main" id="{B944392C-022A-9459-3001-2DC432F82414}"/>
              </a:ext>
            </a:extLst>
          </p:cNvPr>
          <p:cNvSpPr>
            <a:spLocks noGrp="1"/>
          </p:cNvSpPr>
          <p:nvPr>
            <p:ph sz="half" idx="1"/>
          </p:nvPr>
        </p:nvSpPr>
        <p:spPr>
          <a:xfrm>
            <a:off x="317500" y="1285875"/>
            <a:ext cx="5537200" cy="4665890"/>
          </a:xfrm>
        </p:spPr>
        <p:txBody>
          <a:bodyPr>
            <a:normAutofit/>
          </a:bodyPr>
          <a:lstStyle/>
          <a:p>
            <a:r>
              <a:rPr lang="en-US" dirty="0"/>
              <a:t>Merchant Markets Exist</a:t>
            </a:r>
          </a:p>
          <a:p>
            <a:r>
              <a:rPr lang="en-US" dirty="0"/>
              <a:t>Using Markets with Volatile Prices and No Capacity Payments to Build Capacity is Rare</a:t>
            </a:r>
          </a:p>
          <a:p>
            <a:r>
              <a:rPr lang="en-US" dirty="0"/>
              <a:t>Continued Problems</a:t>
            </a:r>
          </a:p>
          <a:p>
            <a:pPr lvl="1"/>
            <a:r>
              <a:rPr lang="en-US" sz="2000"/>
              <a:t>Texas Winter Outage</a:t>
            </a:r>
          </a:p>
          <a:p>
            <a:pPr lvl="1"/>
            <a:r>
              <a:rPr lang="en-US" sz="2000"/>
              <a:t>Turkey Investments</a:t>
            </a:r>
          </a:p>
          <a:p>
            <a:pPr lvl="1"/>
            <a:r>
              <a:rPr lang="en-US" sz="2000"/>
              <a:t>Price Spikes </a:t>
            </a:r>
          </a:p>
          <a:p>
            <a:r>
              <a:rPr lang="en-US" dirty="0"/>
              <a:t>Electricity and Government Intervention</a:t>
            </a:r>
          </a:p>
          <a:p>
            <a:pPr lvl="1"/>
            <a:r>
              <a:rPr lang="en-US" sz="2000"/>
              <a:t>Renewable Energy</a:t>
            </a:r>
          </a:p>
          <a:p>
            <a:pPr lvl="1"/>
            <a:r>
              <a:rPr lang="en-US" sz="2000"/>
              <a:t>Gas Supply and Ukraine</a:t>
            </a:r>
          </a:p>
          <a:p>
            <a:pPr lvl="1"/>
            <a:r>
              <a:rPr lang="en-US" sz="2000"/>
              <a:t>Nuclear Power</a:t>
            </a:r>
          </a:p>
          <a:p>
            <a:pPr lvl="1"/>
            <a:r>
              <a:rPr lang="en-US" sz="2000"/>
              <a:t>Whales and Wind Power</a:t>
            </a:r>
          </a:p>
          <a:p>
            <a:pPr lvl="1"/>
            <a:endParaRPr lang="en-US" sz="2000"/>
          </a:p>
        </p:txBody>
      </p:sp>
      <p:pic>
        <p:nvPicPr>
          <p:cNvPr id="5" name="Picture 4">
            <a:extLst>
              <a:ext uri="{FF2B5EF4-FFF2-40B4-BE49-F238E27FC236}">
                <a16:creationId xmlns:a16="http://schemas.microsoft.com/office/drawing/2014/main" id="{D0CDA30F-D199-1E20-BB80-042B356C9E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6057" y="2074115"/>
            <a:ext cx="3923061" cy="3089410"/>
          </a:xfrm>
          <a:prstGeom prst="rect">
            <a:avLst/>
          </a:prstGeom>
          <a:noFill/>
        </p:spPr>
      </p:pic>
      <p:sp>
        <p:nvSpPr>
          <p:cNvPr id="4" name="Slide Number Placeholder 3">
            <a:extLst>
              <a:ext uri="{FF2B5EF4-FFF2-40B4-BE49-F238E27FC236}">
                <a16:creationId xmlns:a16="http://schemas.microsoft.com/office/drawing/2014/main" id="{4998F59A-E3D4-DDEA-3F1F-3B586E16A03F}"/>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158</a:t>
            </a:fld>
            <a:endParaRPr lang="en-GB"/>
          </a:p>
        </p:txBody>
      </p:sp>
    </p:spTree>
    <p:extLst>
      <p:ext uri="{BB962C8B-B14F-4D97-AF65-F5344CB8AC3E}">
        <p14:creationId xmlns:p14="http://schemas.microsoft.com/office/powerpoint/2010/main" val="212792403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8A4B-5A56-5757-B402-80008D5E8ED4}"/>
              </a:ext>
            </a:extLst>
          </p:cNvPr>
          <p:cNvSpPr>
            <a:spLocks noGrp="1"/>
          </p:cNvSpPr>
          <p:nvPr>
            <p:ph type="ctrTitle"/>
          </p:nvPr>
        </p:nvSpPr>
        <p:spPr>
          <a:xfrm>
            <a:off x="838200" y="1665335"/>
            <a:ext cx="6467475" cy="1072034"/>
          </a:xfrm>
        </p:spPr>
        <p:txBody>
          <a:bodyPr>
            <a:normAutofit fontScale="90000"/>
          </a:bodyPr>
          <a:lstStyle/>
          <a:p>
            <a:r>
              <a:rPr lang="en-US" dirty="0"/>
              <a:t>End of Second Session for  First Day</a:t>
            </a:r>
          </a:p>
        </p:txBody>
      </p:sp>
      <p:sp>
        <p:nvSpPr>
          <p:cNvPr id="3" name="Subtitle 2">
            <a:extLst>
              <a:ext uri="{FF2B5EF4-FFF2-40B4-BE49-F238E27FC236}">
                <a16:creationId xmlns:a16="http://schemas.microsoft.com/office/drawing/2014/main" id="{DC55F058-C369-B3CB-D558-7A2519CEA739}"/>
              </a:ext>
            </a:extLst>
          </p:cNvPr>
          <p:cNvSpPr>
            <a:spLocks noGrp="1"/>
          </p:cNvSpPr>
          <p:nvPr>
            <p:ph type="subTitle" idx="1"/>
          </p:nvPr>
        </p:nvSpPr>
        <p:spPr/>
        <p:txBody>
          <a:bodyPr/>
          <a:lstStyle/>
          <a:p>
            <a:r>
              <a:rPr lang="en-US" dirty="0"/>
              <a:t>End of First Day</a:t>
            </a:r>
          </a:p>
        </p:txBody>
      </p:sp>
    </p:spTree>
    <p:extLst>
      <p:ext uri="{BB962C8B-B14F-4D97-AF65-F5344CB8AC3E}">
        <p14:creationId xmlns:p14="http://schemas.microsoft.com/office/powerpoint/2010/main" val="2950923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7CD2B-82D0-9923-CE74-C3CD013F7230}"/>
              </a:ext>
            </a:extLst>
          </p:cNvPr>
          <p:cNvSpPr>
            <a:spLocks noGrp="1"/>
          </p:cNvSpPr>
          <p:nvPr>
            <p:ph type="title"/>
          </p:nvPr>
        </p:nvSpPr>
        <p:spPr/>
        <p:txBody>
          <a:bodyPr/>
          <a:lstStyle/>
          <a:p>
            <a:r>
              <a:rPr lang="en-US" dirty="0"/>
              <a:t>Nuanced Issues in Pricing of Contracts</a:t>
            </a:r>
          </a:p>
        </p:txBody>
      </p:sp>
      <p:sp>
        <p:nvSpPr>
          <p:cNvPr id="3" name="Content Placeholder 2">
            <a:extLst>
              <a:ext uri="{FF2B5EF4-FFF2-40B4-BE49-F238E27FC236}">
                <a16:creationId xmlns:a16="http://schemas.microsoft.com/office/drawing/2014/main" id="{81A15598-8F56-F383-C394-94B2ED5327C2}"/>
              </a:ext>
            </a:extLst>
          </p:cNvPr>
          <p:cNvSpPr>
            <a:spLocks noGrp="1"/>
          </p:cNvSpPr>
          <p:nvPr>
            <p:ph idx="1"/>
          </p:nvPr>
        </p:nvSpPr>
        <p:spPr/>
        <p:txBody>
          <a:bodyPr/>
          <a:lstStyle/>
          <a:p>
            <a:r>
              <a:rPr lang="en-US" dirty="0"/>
              <a:t>PPA Life Nuance</a:t>
            </a:r>
          </a:p>
          <a:p>
            <a:r>
              <a:rPr lang="en-US" dirty="0"/>
              <a:t>Inflation Adjustment Nuance</a:t>
            </a:r>
          </a:p>
          <a:p>
            <a:r>
              <a:rPr lang="en-US" dirty="0"/>
              <a:t>Transmission Constraint Nuance</a:t>
            </a:r>
          </a:p>
          <a:p>
            <a:r>
              <a:rPr lang="en-US" dirty="0"/>
              <a:t>Deemed Energy Nuance</a:t>
            </a:r>
          </a:p>
          <a:p>
            <a:r>
              <a:rPr lang="en-US" dirty="0"/>
              <a:t>Nuance in Price Changes for Construction Cost Adjustment</a:t>
            </a:r>
          </a:p>
          <a:p>
            <a:r>
              <a:rPr lang="en-US" dirty="0"/>
              <a:t>Nuance of Fixed and Variable O&amp;M Bidding</a:t>
            </a:r>
          </a:p>
          <a:p>
            <a:endParaRPr lang="en-US" dirty="0"/>
          </a:p>
        </p:txBody>
      </p:sp>
      <p:sp>
        <p:nvSpPr>
          <p:cNvPr id="4" name="Slide Number Placeholder 3">
            <a:extLst>
              <a:ext uri="{FF2B5EF4-FFF2-40B4-BE49-F238E27FC236}">
                <a16:creationId xmlns:a16="http://schemas.microsoft.com/office/drawing/2014/main" id="{2478B398-CB10-926D-51FD-7A83DB478BDC}"/>
              </a:ext>
            </a:extLst>
          </p:cNvPr>
          <p:cNvSpPr>
            <a:spLocks noGrp="1"/>
          </p:cNvSpPr>
          <p:nvPr>
            <p:ph type="sldNum" sz="quarter" idx="12"/>
          </p:nvPr>
        </p:nvSpPr>
        <p:spPr/>
        <p:txBody>
          <a:bodyPr/>
          <a:lstStyle/>
          <a:p>
            <a:fld id="{EB241CD2-1E45-42A3-B213-66A034DF9A3B}" type="slidenum">
              <a:rPr lang="en-GB" smtClean="0"/>
              <a:t>16</a:t>
            </a:fld>
            <a:endParaRPr lang="en-GB" dirty="0"/>
          </a:p>
        </p:txBody>
      </p:sp>
    </p:spTree>
    <p:extLst>
      <p:ext uri="{BB962C8B-B14F-4D97-AF65-F5344CB8AC3E}">
        <p14:creationId xmlns:p14="http://schemas.microsoft.com/office/powerpoint/2010/main" val="84646391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46391-77C0-736A-E41D-C897ABF994F7}"/>
              </a:ext>
            </a:extLst>
          </p:cNvPr>
          <p:cNvSpPr>
            <a:spLocks noGrp="1"/>
          </p:cNvSpPr>
          <p:nvPr>
            <p:ph type="ctrTitle"/>
          </p:nvPr>
        </p:nvSpPr>
        <p:spPr/>
        <p:txBody>
          <a:bodyPr/>
          <a:lstStyle/>
          <a:p>
            <a:r>
              <a:rPr lang="en-US" dirty="0"/>
              <a:t>Start of Second Day</a:t>
            </a:r>
          </a:p>
        </p:txBody>
      </p:sp>
      <p:sp>
        <p:nvSpPr>
          <p:cNvPr id="3" name="Subtitle 2">
            <a:extLst>
              <a:ext uri="{FF2B5EF4-FFF2-40B4-BE49-F238E27FC236}">
                <a16:creationId xmlns:a16="http://schemas.microsoft.com/office/drawing/2014/main" id="{877F1E19-75A1-2A8F-C5ED-73293993061B}"/>
              </a:ext>
            </a:extLst>
          </p:cNvPr>
          <p:cNvSpPr>
            <a:spLocks noGrp="1"/>
          </p:cNvSpPr>
          <p:nvPr>
            <p:ph type="subTitle" idx="1"/>
          </p:nvPr>
        </p:nvSpPr>
        <p:spPr>
          <a:xfrm>
            <a:off x="838200" y="3023118"/>
            <a:ext cx="7600950" cy="2291831"/>
          </a:xfrm>
        </p:spPr>
        <p:txBody>
          <a:bodyPr/>
          <a:lstStyle/>
          <a:p>
            <a:r>
              <a:rPr lang="en-JM" b="1" dirty="0"/>
              <a:t>Day 2, Part 1: </a:t>
            </a:r>
            <a:r>
              <a:rPr lang="en-JM" dirty="0"/>
              <a:t>Renewable Energy Output Contracts, Deemed Energy, Alternative Contracts for Storage plus Solar</a:t>
            </a:r>
            <a:endParaRPr lang="en-US" dirty="0"/>
          </a:p>
        </p:txBody>
      </p:sp>
    </p:spTree>
    <p:extLst>
      <p:ext uri="{BB962C8B-B14F-4D97-AF65-F5344CB8AC3E}">
        <p14:creationId xmlns:p14="http://schemas.microsoft.com/office/powerpoint/2010/main" val="74662497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20457-4C2A-0F61-A515-39BBDFD9F12A}"/>
              </a:ext>
            </a:extLst>
          </p:cNvPr>
          <p:cNvSpPr>
            <a:spLocks noGrp="1"/>
          </p:cNvSpPr>
          <p:nvPr>
            <p:ph type="ctrTitle"/>
          </p:nvPr>
        </p:nvSpPr>
        <p:spPr/>
        <p:txBody>
          <a:bodyPr/>
          <a:lstStyle/>
          <a:p>
            <a:r>
              <a:rPr lang="en-US" dirty="0"/>
              <a:t>Nuance 3: Deemed Energy and</a:t>
            </a:r>
            <a:br>
              <a:rPr lang="en-US" dirty="0"/>
            </a:br>
            <a:r>
              <a:rPr lang="en-US" dirty="0"/>
              <a:t>Negative Prices</a:t>
            </a:r>
          </a:p>
        </p:txBody>
      </p:sp>
    </p:spTree>
    <p:extLst>
      <p:ext uri="{BB962C8B-B14F-4D97-AF65-F5344CB8AC3E}">
        <p14:creationId xmlns:p14="http://schemas.microsoft.com/office/powerpoint/2010/main" val="377418234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5025C-F759-F8AD-B810-C058D7B9A3ED}"/>
              </a:ext>
            </a:extLst>
          </p:cNvPr>
          <p:cNvSpPr>
            <a:spLocks noGrp="1"/>
          </p:cNvSpPr>
          <p:nvPr>
            <p:ph type="title"/>
          </p:nvPr>
        </p:nvSpPr>
        <p:spPr/>
        <p:txBody>
          <a:bodyPr/>
          <a:lstStyle/>
          <a:p>
            <a:r>
              <a:rPr lang="en-US" dirty="0"/>
              <a:t>Debate About Deemed Energy</a:t>
            </a:r>
          </a:p>
        </p:txBody>
      </p:sp>
      <p:sp>
        <p:nvSpPr>
          <p:cNvPr id="3" name="Content Placeholder 2">
            <a:extLst>
              <a:ext uri="{FF2B5EF4-FFF2-40B4-BE49-F238E27FC236}">
                <a16:creationId xmlns:a16="http://schemas.microsoft.com/office/drawing/2014/main" id="{B1E901A4-4F96-F22E-313F-B52F6A98308C}"/>
              </a:ext>
            </a:extLst>
          </p:cNvPr>
          <p:cNvSpPr>
            <a:spLocks noGrp="1"/>
          </p:cNvSpPr>
          <p:nvPr>
            <p:ph idx="1"/>
          </p:nvPr>
        </p:nvSpPr>
        <p:spPr>
          <a:xfrm>
            <a:off x="406401" y="1209674"/>
            <a:ext cx="7261224" cy="4791075"/>
          </a:xfrm>
        </p:spPr>
        <p:txBody>
          <a:bodyPr>
            <a:normAutofit fontScale="92500" lnSpcReduction="10000"/>
          </a:bodyPr>
          <a:lstStyle/>
          <a:p>
            <a:pPr algn="l"/>
            <a:r>
              <a:rPr lang="en-JM" dirty="0"/>
              <a:t>Arguments for allowing deemed energy to be recovered from the off-taker are that the developer cannot control transmission problems that arise from the off-taker. </a:t>
            </a:r>
          </a:p>
          <a:p>
            <a:pPr algn="l"/>
            <a:r>
              <a:rPr lang="en-JM" dirty="0"/>
              <a:t>Alternatively, an argument can be made that the developer cannot control risks of other producers coming into the market that results in an over-supply and negative prices. </a:t>
            </a:r>
          </a:p>
          <a:p>
            <a:pPr algn="l"/>
            <a:r>
              <a:rPr lang="en-JM" dirty="0"/>
              <a:t>Arguments for not allowing deemed energy to be compensated for the developer is that an oversupply of power in regions where there is insufficient transmission capacity should have been part of the evaluation of where to build the solar farm in the first place. </a:t>
            </a:r>
          </a:p>
          <a:p>
            <a:pPr algn="l"/>
            <a:r>
              <a:rPr lang="en-US" dirty="0"/>
              <a:t>Should the investor put investments where there is sufficient transmission</a:t>
            </a:r>
          </a:p>
          <a:p>
            <a:pPr algn="l"/>
            <a:r>
              <a:rPr lang="en-US" dirty="0"/>
              <a:t>Should the investor have to predict others who will over-invest and cause a transmission constraint</a:t>
            </a:r>
          </a:p>
          <a:p>
            <a:pPr algn="l"/>
            <a:r>
              <a:rPr lang="en-US" dirty="0"/>
              <a:t>Does increase in transmission risk provide any incentive benefits</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34ABE686-1EFC-03BE-3ACD-D9FC387006BE}"/>
              </a:ext>
            </a:extLst>
          </p:cNvPr>
          <p:cNvSpPr>
            <a:spLocks noGrp="1"/>
          </p:cNvSpPr>
          <p:nvPr>
            <p:ph type="sldNum" sz="quarter" idx="12"/>
          </p:nvPr>
        </p:nvSpPr>
        <p:spPr/>
        <p:txBody>
          <a:bodyPr/>
          <a:lstStyle/>
          <a:p>
            <a:fld id="{EB241CD2-1E45-42A3-B213-66A034DF9A3B}" type="slidenum">
              <a:rPr lang="en-GB" smtClean="0"/>
              <a:t>162</a:t>
            </a:fld>
            <a:endParaRPr lang="en-GB" dirty="0"/>
          </a:p>
        </p:txBody>
      </p:sp>
      <p:pic>
        <p:nvPicPr>
          <p:cNvPr id="6" name="Picture 5" descr="The image shows a map of Texas with numerous wind turbines depicted, highlighting the significant growth in wind energy projects in the state.&#10;&#10;AI-generated content may be incorrect.">
            <a:extLst>
              <a:ext uri="{FF2B5EF4-FFF2-40B4-BE49-F238E27FC236}">
                <a16:creationId xmlns:a16="http://schemas.microsoft.com/office/drawing/2014/main" id="{A8A061D0-C3A4-8A9E-42DC-8D5286FC9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6939" y="1096055"/>
            <a:ext cx="3916718" cy="4665890"/>
          </a:xfrm>
          <a:prstGeom prst="rect">
            <a:avLst/>
          </a:prstGeom>
          <a:noFill/>
        </p:spPr>
      </p:pic>
    </p:spTree>
    <p:extLst>
      <p:ext uri="{BB962C8B-B14F-4D97-AF65-F5344CB8AC3E}">
        <p14:creationId xmlns:p14="http://schemas.microsoft.com/office/powerpoint/2010/main" val="395389069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DDEEC4-79B8-4E63-E3C0-5BB55059AB8F}"/>
              </a:ext>
            </a:extLst>
          </p:cNvPr>
          <p:cNvSpPr>
            <a:spLocks noGrp="1"/>
          </p:cNvSpPr>
          <p:nvPr>
            <p:ph type="title"/>
          </p:nvPr>
        </p:nvSpPr>
        <p:spPr/>
        <p:txBody>
          <a:bodyPr/>
          <a:lstStyle/>
          <a:p>
            <a:r>
              <a:rPr lang="en-US" dirty="0"/>
              <a:t>Question On Transmission and Deemed Energy</a:t>
            </a:r>
          </a:p>
        </p:txBody>
      </p:sp>
      <p:sp>
        <p:nvSpPr>
          <p:cNvPr id="6" name="Text Placeholder 5">
            <a:extLst>
              <a:ext uri="{FF2B5EF4-FFF2-40B4-BE49-F238E27FC236}">
                <a16:creationId xmlns:a16="http://schemas.microsoft.com/office/drawing/2014/main" id="{7AD1125B-763D-F6CD-EC91-FB9BF0AD7683}"/>
              </a:ext>
            </a:extLst>
          </p:cNvPr>
          <p:cNvSpPr>
            <a:spLocks noGrp="1"/>
          </p:cNvSpPr>
          <p:nvPr>
            <p:ph type="body" idx="1"/>
          </p:nvPr>
        </p:nvSpPr>
        <p:spPr/>
        <p:txBody>
          <a:bodyPr/>
          <a:lstStyle/>
          <a:p>
            <a:r>
              <a:rPr lang="en-US" dirty="0"/>
              <a:t>Should the investor or the off-taker take risk of transmission constraints</a:t>
            </a:r>
          </a:p>
          <a:p>
            <a:r>
              <a:rPr lang="en-US" dirty="0"/>
              <a:t>Should the investor take the risk of negative prices</a:t>
            </a:r>
          </a:p>
        </p:txBody>
      </p:sp>
      <p:sp>
        <p:nvSpPr>
          <p:cNvPr id="4" name="Slide Number Placeholder 3">
            <a:extLst>
              <a:ext uri="{FF2B5EF4-FFF2-40B4-BE49-F238E27FC236}">
                <a16:creationId xmlns:a16="http://schemas.microsoft.com/office/drawing/2014/main" id="{AB64533A-66B3-98B7-AE25-D6B53531C87A}"/>
              </a:ext>
            </a:extLst>
          </p:cNvPr>
          <p:cNvSpPr>
            <a:spLocks noGrp="1"/>
          </p:cNvSpPr>
          <p:nvPr>
            <p:ph type="sldNum" sz="quarter" idx="12"/>
          </p:nvPr>
        </p:nvSpPr>
        <p:spPr/>
        <p:txBody>
          <a:bodyPr/>
          <a:lstStyle/>
          <a:p>
            <a:fld id="{EB241CD2-1E45-42A3-B213-66A034DF9A3B}" type="slidenum">
              <a:rPr lang="en-GB" smtClean="0"/>
              <a:t>163</a:t>
            </a:fld>
            <a:endParaRPr lang="en-GB" dirty="0"/>
          </a:p>
        </p:txBody>
      </p:sp>
    </p:spTree>
    <p:extLst>
      <p:ext uri="{BB962C8B-B14F-4D97-AF65-F5344CB8AC3E}">
        <p14:creationId xmlns:p14="http://schemas.microsoft.com/office/powerpoint/2010/main" val="335330058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E8C3-0368-81C8-8851-6918CBF9D76C}"/>
              </a:ext>
            </a:extLst>
          </p:cNvPr>
          <p:cNvSpPr>
            <a:spLocks noGrp="1"/>
          </p:cNvSpPr>
          <p:nvPr>
            <p:ph type="title"/>
          </p:nvPr>
        </p:nvSpPr>
        <p:spPr/>
        <p:txBody>
          <a:bodyPr/>
          <a:lstStyle/>
          <a:p>
            <a:r>
              <a:rPr lang="en-US" dirty="0"/>
              <a:t>Who Should Take the Risk of Constrained Operation</a:t>
            </a:r>
          </a:p>
        </p:txBody>
      </p:sp>
      <p:sp>
        <p:nvSpPr>
          <p:cNvPr id="3" name="Content Placeholder 2">
            <a:extLst>
              <a:ext uri="{FF2B5EF4-FFF2-40B4-BE49-F238E27FC236}">
                <a16:creationId xmlns:a16="http://schemas.microsoft.com/office/drawing/2014/main" id="{DB3F3775-A5B4-184D-33EE-E8DA25C50235}"/>
              </a:ext>
            </a:extLst>
          </p:cNvPr>
          <p:cNvSpPr>
            <a:spLocks noGrp="1"/>
          </p:cNvSpPr>
          <p:nvPr>
            <p:ph idx="1"/>
          </p:nvPr>
        </p:nvSpPr>
        <p:spPr/>
        <p:txBody>
          <a:bodyPr/>
          <a:lstStyle/>
          <a:p>
            <a:r>
              <a:rPr lang="en-US" dirty="0"/>
              <a:t>Similar to transmission risk</a:t>
            </a:r>
          </a:p>
          <a:p>
            <a:r>
              <a:rPr lang="en-US" dirty="0"/>
              <a:t>If off-taker wants more solar power should risk increase</a:t>
            </a:r>
          </a:p>
          <a:p>
            <a:endParaRPr lang="en-US" dirty="0"/>
          </a:p>
        </p:txBody>
      </p:sp>
      <p:sp>
        <p:nvSpPr>
          <p:cNvPr id="4" name="Slide Number Placeholder 3">
            <a:extLst>
              <a:ext uri="{FF2B5EF4-FFF2-40B4-BE49-F238E27FC236}">
                <a16:creationId xmlns:a16="http://schemas.microsoft.com/office/drawing/2014/main" id="{3C803D7D-1E70-8727-F432-03F00B00909C}"/>
              </a:ext>
            </a:extLst>
          </p:cNvPr>
          <p:cNvSpPr>
            <a:spLocks noGrp="1"/>
          </p:cNvSpPr>
          <p:nvPr>
            <p:ph type="sldNum" sz="quarter" idx="12"/>
          </p:nvPr>
        </p:nvSpPr>
        <p:spPr/>
        <p:txBody>
          <a:bodyPr/>
          <a:lstStyle/>
          <a:p>
            <a:fld id="{EB241CD2-1E45-42A3-B213-66A034DF9A3B}" type="slidenum">
              <a:rPr lang="en-GB" smtClean="0"/>
              <a:t>164</a:t>
            </a:fld>
            <a:endParaRPr lang="en-GB" dirty="0"/>
          </a:p>
        </p:txBody>
      </p:sp>
      <p:pic>
        <p:nvPicPr>
          <p:cNvPr id="6" name="Picture 5" descr="The image displays a table with various columns, including dates, times, prices, and other financial metrics, which seems to be related to energy generation pricing, with some values showing negative or zero.&#10;&#10;AI-generated content may be incorrect.">
            <a:extLst>
              <a:ext uri="{FF2B5EF4-FFF2-40B4-BE49-F238E27FC236}">
                <a16:creationId xmlns:a16="http://schemas.microsoft.com/office/drawing/2014/main" id="{23B3CE5D-3C37-76C6-C045-2FE9BE715525}"/>
              </a:ext>
            </a:extLst>
          </p:cNvPr>
          <p:cNvPicPr>
            <a:picLocks noChangeAspect="1"/>
          </p:cNvPicPr>
          <p:nvPr/>
        </p:nvPicPr>
        <p:blipFill>
          <a:blip r:embed="rId2"/>
          <a:stretch>
            <a:fillRect/>
          </a:stretch>
        </p:blipFill>
        <p:spPr>
          <a:xfrm>
            <a:off x="1520535" y="2534962"/>
            <a:ext cx="7950036" cy="3529869"/>
          </a:xfrm>
          <a:prstGeom prst="rect">
            <a:avLst/>
          </a:prstGeom>
        </p:spPr>
      </p:pic>
    </p:spTree>
    <p:extLst>
      <p:ext uri="{BB962C8B-B14F-4D97-AF65-F5344CB8AC3E}">
        <p14:creationId xmlns:p14="http://schemas.microsoft.com/office/powerpoint/2010/main" val="187450313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E455C-F5D2-89DD-71E0-A0BFE061203F}"/>
              </a:ext>
            </a:extLst>
          </p:cNvPr>
          <p:cNvSpPr>
            <a:spLocks noGrp="1"/>
          </p:cNvSpPr>
          <p:nvPr>
            <p:ph type="title"/>
          </p:nvPr>
        </p:nvSpPr>
        <p:spPr>
          <a:xfrm>
            <a:off x="266700" y="203202"/>
            <a:ext cx="10141656" cy="654049"/>
          </a:xfrm>
        </p:spPr>
        <p:txBody>
          <a:bodyPr anchor="ctr">
            <a:normAutofit/>
          </a:bodyPr>
          <a:lstStyle/>
          <a:p>
            <a:r>
              <a:rPr lang="en-US" dirty="0"/>
              <a:t>Changes in Merchant Prices with Renewable Energy</a:t>
            </a:r>
          </a:p>
        </p:txBody>
      </p:sp>
      <p:sp>
        <p:nvSpPr>
          <p:cNvPr id="3" name="Content Placeholder 2">
            <a:extLst>
              <a:ext uri="{FF2B5EF4-FFF2-40B4-BE49-F238E27FC236}">
                <a16:creationId xmlns:a16="http://schemas.microsoft.com/office/drawing/2014/main" id="{213B0E36-C7C9-54D9-13E2-DCFF55AA0097}"/>
              </a:ext>
            </a:extLst>
          </p:cNvPr>
          <p:cNvSpPr>
            <a:spLocks noGrp="1"/>
          </p:cNvSpPr>
          <p:nvPr>
            <p:ph sz="half" idx="1"/>
          </p:nvPr>
        </p:nvSpPr>
        <p:spPr>
          <a:xfrm>
            <a:off x="317500" y="1285875"/>
            <a:ext cx="3139378" cy="3899442"/>
          </a:xfrm>
        </p:spPr>
        <p:txBody>
          <a:bodyPr>
            <a:normAutofit/>
          </a:bodyPr>
          <a:lstStyle/>
          <a:p>
            <a:r>
              <a:rPr lang="en-US" dirty="0"/>
              <a:t>Read the language carefully from corporate PPA.</a:t>
            </a:r>
          </a:p>
          <a:p>
            <a:r>
              <a:rPr lang="en-US" dirty="0"/>
              <a:t>Note protecting the buyer and not the seller</a:t>
            </a:r>
          </a:p>
          <a:p>
            <a:r>
              <a:rPr lang="en-US" dirty="0"/>
              <a:t>Work through example with price of -100</a:t>
            </a:r>
          </a:p>
          <a:p>
            <a:r>
              <a:rPr lang="en-US" dirty="0"/>
              <a:t>Pays the CfD</a:t>
            </a:r>
          </a:p>
          <a:p>
            <a:endParaRPr lang="en-US" dirty="0"/>
          </a:p>
        </p:txBody>
      </p:sp>
      <p:pic>
        <p:nvPicPr>
          <p:cNvPr id="8" name="Picture 7" descr="The image describes a pricing mechanism where negative floating prices lead to zero intervals for buyers, and a make-whole payment is calculated based on the difference between the minimum floating price and the fixed price, multiplied by a percentage of the generated energy, adjusted for tax credits.&#10;&#10;AI-generated content may be incorrect.">
            <a:extLst>
              <a:ext uri="{FF2B5EF4-FFF2-40B4-BE49-F238E27FC236}">
                <a16:creationId xmlns:a16="http://schemas.microsoft.com/office/drawing/2014/main" id="{A362DAF7-43C9-394E-F8ED-CEC30CE7FB42}"/>
              </a:ext>
            </a:extLst>
          </p:cNvPr>
          <p:cNvPicPr>
            <a:picLocks noChangeAspect="1"/>
          </p:cNvPicPr>
          <p:nvPr/>
        </p:nvPicPr>
        <p:blipFill>
          <a:blip r:embed="rId2"/>
          <a:stretch>
            <a:fillRect/>
          </a:stretch>
        </p:blipFill>
        <p:spPr>
          <a:xfrm>
            <a:off x="4126734" y="1717289"/>
            <a:ext cx="7591030" cy="2694813"/>
          </a:xfrm>
          <a:prstGeom prst="rect">
            <a:avLst/>
          </a:prstGeom>
          <a:noFill/>
        </p:spPr>
      </p:pic>
      <p:sp>
        <p:nvSpPr>
          <p:cNvPr id="4" name="Slide Number Placeholder 3">
            <a:extLst>
              <a:ext uri="{FF2B5EF4-FFF2-40B4-BE49-F238E27FC236}">
                <a16:creationId xmlns:a16="http://schemas.microsoft.com/office/drawing/2014/main" id="{B1490C03-6B61-6B87-EF40-3E157C5220C4}"/>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165</a:t>
            </a:fld>
            <a:endParaRPr lang="en-GB"/>
          </a:p>
        </p:txBody>
      </p:sp>
    </p:spTree>
    <p:extLst>
      <p:ext uri="{BB962C8B-B14F-4D97-AF65-F5344CB8AC3E}">
        <p14:creationId xmlns:p14="http://schemas.microsoft.com/office/powerpoint/2010/main" val="82500214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BC1D1-63C0-3400-53B3-99876B468DBC}"/>
              </a:ext>
            </a:extLst>
          </p:cNvPr>
          <p:cNvSpPr>
            <a:spLocks noGrp="1"/>
          </p:cNvSpPr>
          <p:nvPr>
            <p:ph type="ctrTitle"/>
          </p:nvPr>
        </p:nvSpPr>
        <p:spPr>
          <a:xfrm>
            <a:off x="377571" y="3246120"/>
            <a:ext cx="8099679" cy="2240280"/>
          </a:xfrm>
        </p:spPr>
        <p:txBody>
          <a:bodyPr>
            <a:noAutofit/>
          </a:bodyPr>
          <a:lstStyle/>
          <a:p>
            <a:br>
              <a:rPr lang="en-US" sz="3800" dirty="0"/>
            </a:br>
            <a:r>
              <a:rPr lang="en-US" sz="3800" dirty="0"/>
              <a:t>2010’s, Renewable Energy and </a:t>
            </a:r>
            <a:br>
              <a:rPr lang="en-US" sz="3800" dirty="0"/>
            </a:br>
            <a:r>
              <a:rPr lang="en-US" sz="3800" dirty="0"/>
              <a:t>Feed-in Tariffs</a:t>
            </a:r>
            <a:br>
              <a:rPr lang="en-US" sz="3800" dirty="0"/>
            </a:br>
            <a:br>
              <a:rPr lang="en-US" sz="3800" dirty="0"/>
            </a:br>
            <a:r>
              <a:rPr lang="en-US" sz="3800" dirty="0"/>
              <a:t>All Output Purchased and Control of Output is Investor and </a:t>
            </a:r>
            <a:br>
              <a:rPr lang="en-US" sz="3800" dirty="0"/>
            </a:br>
            <a:r>
              <a:rPr lang="en-US" sz="3800" dirty="0"/>
              <a:t>not Off-taker</a:t>
            </a:r>
          </a:p>
        </p:txBody>
      </p:sp>
    </p:spTree>
    <p:extLst>
      <p:ext uri="{BB962C8B-B14F-4D97-AF65-F5344CB8AC3E}">
        <p14:creationId xmlns:p14="http://schemas.microsoft.com/office/powerpoint/2010/main" val="373231403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E0AD-C98F-CDB7-CD4A-F1146722E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77DFA1-2495-A02B-F281-13B4BC1AD383}"/>
              </a:ext>
            </a:extLst>
          </p:cNvPr>
          <p:cNvSpPr>
            <a:spLocks noGrp="1"/>
          </p:cNvSpPr>
          <p:nvPr>
            <p:ph type="title"/>
          </p:nvPr>
        </p:nvSpPr>
        <p:spPr/>
        <p:txBody>
          <a:bodyPr>
            <a:normAutofit fontScale="90000"/>
          </a:bodyPr>
          <a:lstStyle/>
          <a:p>
            <a:r>
              <a:rPr lang="en-US" dirty="0"/>
              <a:t>Solar History: 2000’s and Feed-in Tariffs - German Solar Feed-In Tariffs and Managing Risk</a:t>
            </a:r>
          </a:p>
        </p:txBody>
      </p:sp>
      <p:sp>
        <p:nvSpPr>
          <p:cNvPr id="3" name="Content Placeholder 2">
            <a:extLst>
              <a:ext uri="{FF2B5EF4-FFF2-40B4-BE49-F238E27FC236}">
                <a16:creationId xmlns:a16="http://schemas.microsoft.com/office/drawing/2014/main" id="{9E0A9D47-6351-5271-0FF6-3DA0ED41D0BA}"/>
              </a:ext>
            </a:extLst>
          </p:cNvPr>
          <p:cNvSpPr>
            <a:spLocks noGrp="1"/>
          </p:cNvSpPr>
          <p:nvPr>
            <p:ph idx="4294967295"/>
          </p:nvPr>
        </p:nvSpPr>
        <p:spPr>
          <a:xfrm>
            <a:off x="0" y="1209675"/>
            <a:ext cx="11088688" cy="4692650"/>
          </a:xfrm>
        </p:spPr>
        <p:txBody>
          <a:bodyPr/>
          <a:lstStyle/>
          <a:p>
            <a:endParaRPr lang="en-US" dirty="0"/>
          </a:p>
          <a:p>
            <a:endParaRPr lang="en-US" dirty="0"/>
          </a:p>
        </p:txBody>
      </p:sp>
      <p:pic>
        <p:nvPicPr>
          <p:cNvPr id="4" name="Picture 2" descr="A screenshot of a cell phone&#10;&#10;Description generated with very high confidence">
            <a:extLst>
              <a:ext uri="{FF2B5EF4-FFF2-40B4-BE49-F238E27FC236}">
                <a16:creationId xmlns:a16="http://schemas.microsoft.com/office/drawing/2014/main" id="{A23F7C80-F8A8-FE44-ABC2-03CF88F349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210317" y="2811575"/>
            <a:ext cx="3350106" cy="243075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a:extLst>
              <a:ext uri="{FF2B5EF4-FFF2-40B4-BE49-F238E27FC236}">
                <a16:creationId xmlns:a16="http://schemas.microsoft.com/office/drawing/2014/main" id="{C3DEF41F-0641-78AE-3A44-AF9C656093F6}"/>
              </a:ext>
            </a:extLst>
          </p:cNvPr>
          <p:cNvPicPr>
            <a:picLocks noChangeAspect="1"/>
          </p:cNvPicPr>
          <p:nvPr/>
        </p:nvPicPr>
        <p:blipFill>
          <a:blip r:embed="rId3"/>
          <a:stretch>
            <a:fillRect/>
          </a:stretch>
        </p:blipFill>
        <p:spPr>
          <a:xfrm>
            <a:off x="6096001" y="2793288"/>
            <a:ext cx="3372932" cy="2464286"/>
          </a:xfrm>
          <a:prstGeom prst="rect">
            <a:avLst/>
          </a:prstGeom>
        </p:spPr>
      </p:pic>
      <p:sp>
        <p:nvSpPr>
          <p:cNvPr id="7" name="TextBox 6">
            <a:extLst>
              <a:ext uri="{FF2B5EF4-FFF2-40B4-BE49-F238E27FC236}">
                <a16:creationId xmlns:a16="http://schemas.microsoft.com/office/drawing/2014/main" id="{2ADC8A60-EA88-9117-C6FC-B74C3837F742}"/>
              </a:ext>
            </a:extLst>
          </p:cNvPr>
          <p:cNvSpPr txBox="1"/>
          <p:nvPr/>
        </p:nvSpPr>
        <p:spPr>
          <a:xfrm>
            <a:off x="493059" y="1328072"/>
            <a:ext cx="11223811" cy="1261884"/>
          </a:xfrm>
          <a:prstGeom prst="rect">
            <a:avLst/>
          </a:prstGeom>
          <a:noFill/>
        </p:spPr>
        <p:txBody>
          <a:bodyPr wrap="square" rtlCol="0">
            <a:spAutoFit/>
          </a:bodyPr>
          <a:lstStyle/>
          <a:p>
            <a:r>
              <a:rPr lang="en-US" sz="1900" dirty="0">
                <a:solidFill>
                  <a:schemeClr val="accent6">
                    <a:lumMod val="65000"/>
                    <a:lumOff val="35000"/>
                  </a:schemeClr>
                </a:solidFill>
                <a:latin typeface="Arial" panose="020B0604020202020204" pitchFamily="34" charset="0"/>
                <a:cs typeface="Arial" panose="020B0604020202020204" pitchFamily="34" charset="0"/>
              </a:rPr>
              <a:t>The left-hand scale represents feed-in tariffs meaning that if you put a meter next to your solar project and record the MWH generation, you get paid for that generation. The right-hand graph shows market prices (with correlation to gas prices). The y-scale is the same for both graphs. Comparing the blue bars on the left to the blue line on the right illustrates the magnitude of the subsidy in the feed-in tariff.</a:t>
            </a:r>
          </a:p>
        </p:txBody>
      </p:sp>
      <p:sp>
        <p:nvSpPr>
          <p:cNvPr id="8" name="TextBox 7">
            <a:extLst>
              <a:ext uri="{FF2B5EF4-FFF2-40B4-BE49-F238E27FC236}">
                <a16:creationId xmlns:a16="http://schemas.microsoft.com/office/drawing/2014/main" id="{177CA870-1B86-9321-347E-8864C9C9E867}"/>
              </a:ext>
            </a:extLst>
          </p:cNvPr>
          <p:cNvSpPr txBox="1"/>
          <p:nvPr/>
        </p:nvSpPr>
        <p:spPr>
          <a:xfrm>
            <a:off x="2121159" y="5423715"/>
            <a:ext cx="7949682" cy="577081"/>
          </a:xfrm>
          <a:prstGeom prst="rect">
            <a:avLst/>
          </a:prstGeom>
          <a:solidFill>
            <a:srgbClr val="FFFF00"/>
          </a:solidFill>
        </p:spPr>
        <p:txBody>
          <a:bodyPr wrap="square" rtlCol="0">
            <a:spAutoFit/>
          </a:bodyPr>
          <a:lstStyle/>
          <a:p>
            <a:r>
              <a:rPr lang="en-US" sz="1050" dirty="0">
                <a:latin typeface="Arial" panose="020B0604020202020204" pitchFamily="34" charset="0"/>
                <a:cs typeface="Arial" panose="020B0604020202020204" pitchFamily="34" charset="0"/>
              </a:rPr>
              <a:t>The feed-in tariffs were very simple contracts enabling companies to secure financing. The feed-in tariffs were supposed to encourage cost declines from scale, and they worked very well. There have been solar projects with contracts of around 1 Euro cent per kWh</a:t>
            </a:r>
          </a:p>
        </p:txBody>
      </p:sp>
      <p:sp>
        <p:nvSpPr>
          <p:cNvPr id="9" name="Slide Number Placeholder 8">
            <a:extLst>
              <a:ext uri="{FF2B5EF4-FFF2-40B4-BE49-F238E27FC236}">
                <a16:creationId xmlns:a16="http://schemas.microsoft.com/office/drawing/2014/main" id="{BA8CC271-520D-EDF1-2BE1-75D3A9E70796}"/>
              </a:ext>
            </a:extLst>
          </p:cNvPr>
          <p:cNvSpPr>
            <a:spLocks noGrp="1"/>
          </p:cNvSpPr>
          <p:nvPr>
            <p:ph type="sldNum" sz="quarter" idx="12"/>
          </p:nvPr>
        </p:nvSpPr>
        <p:spPr/>
        <p:txBody>
          <a:bodyPr/>
          <a:lstStyle/>
          <a:p>
            <a:fld id="{EB241CD2-1E45-42A3-B213-66A034DF9A3B}" type="slidenum">
              <a:rPr lang="en-GB" smtClean="0"/>
              <a:t>167</a:t>
            </a:fld>
            <a:endParaRPr lang="en-GB" dirty="0"/>
          </a:p>
        </p:txBody>
      </p:sp>
    </p:spTree>
    <p:extLst>
      <p:ext uri="{BB962C8B-B14F-4D97-AF65-F5344CB8AC3E}">
        <p14:creationId xmlns:p14="http://schemas.microsoft.com/office/powerpoint/2010/main" val="70405839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6D021-D1F3-32DA-08D9-3180BBACD0A5}"/>
              </a:ext>
            </a:extLst>
          </p:cNvPr>
          <p:cNvSpPr>
            <a:spLocks noGrp="1"/>
          </p:cNvSpPr>
          <p:nvPr>
            <p:ph type="title"/>
          </p:nvPr>
        </p:nvSpPr>
        <p:spPr/>
        <p:txBody>
          <a:bodyPr>
            <a:normAutofit fontScale="90000"/>
          </a:bodyPr>
          <a:lstStyle/>
          <a:p>
            <a:r>
              <a:rPr lang="en-US" dirty="0"/>
              <a:t>Difference Between Contract Prices for Renewable Energy and Dispatchable Plants</a:t>
            </a:r>
          </a:p>
        </p:txBody>
      </p:sp>
      <p:sp>
        <p:nvSpPr>
          <p:cNvPr id="3" name="Content Placeholder 2">
            <a:extLst>
              <a:ext uri="{FF2B5EF4-FFF2-40B4-BE49-F238E27FC236}">
                <a16:creationId xmlns:a16="http://schemas.microsoft.com/office/drawing/2014/main" id="{A5788C5C-9273-86C7-57A2-CAF48FC9F064}"/>
              </a:ext>
            </a:extLst>
          </p:cNvPr>
          <p:cNvSpPr>
            <a:spLocks noGrp="1"/>
          </p:cNvSpPr>
          <p:nvPr>
            <p:ph idx="1"/>
          </p:nvPr>
        </p:nvSpPr>
        <p:spPr/>
        <p:txBody>
          <a:bodyPr>
            <a:normAutofit/>
          </a:bodyPr>
          <a:lstStyle/>
          <a:p>
            <a:pPr algn="l"/>
            <a:r>
              <a:rPr lang="en-US" dirty="0"/>
              <a:t>In a dispatchable coal plant, gas plant, nuclear plant the operator controls the amount of electricity that is produced by the plant.</a:t>
            </a:r>
          </a:p>
          <a:p>
            <a:pPr algn="l"/>
            <a:r>
              <a:rPr lang="en-US" dirty="0"/>
              <a:t>In a renewable project, the amount of output comes from upstairs – wind for wind projects, solar radiation for solar projects and rainfall for hydro projects.</a:t>
            </a:r>
          </a:p>
          <a:p>
            <a:pPr algn="l"/>
            <a:r>
              <a:rPr lang="en-US" dirty="0"/>
              <a:t>For a dispatchable plant (except for merchant plants discussed below), the amount of production is controlled by the buyer and not the seller for the plant</a:t>
            </a:r>
          </a:p>
        </p:txBody>
      </p:sp>
      <p:pic>
        <p:nvPicPr>
          <p:cNvPr id="5" name="Picture 4">
            <a:extLst>
              <a:ext uri="{FF2B5EF4-FFF2-40B4-BE49-F238E27FC236}">
                <a16:creationId xmlns:a16="http://schemas.microsoft.com/office/drawing/2014/main" id="{A99EBC28-401B-6BE2-9D09-D2986DFDFBE1}"/>
              </a:ext>
            </a:extLst>
          </p:cNvPr>
          <p:cNvPicPr>
            <a:picLocks noChangeAspect="1"/>
          </p:cNvPicPr>
          <p:nvPr/>
        </p:nvPicPr>
        <p:blipFill>
          <a:blip r:embed="rId2"/>
          <a:stretch>
            <a:fillRect/>
          </a:stretch>
        </p:blipFill>
        <p:spPr>
          <a:xfrm>
            <a:off x="6920251" y="4172324"/>
            <a:ext cx="1601450" cy="1177246"/>
          </a:xfrm>
          <a:prstGeom prst="rect">
            <a:avLst/>
          </a:prstGeom>
        </p:spPr>
      </p:pic>
      <p:sp>
        <p:nvSpPr>
          <p:cNvPr id="6" name="TextBox 5">
            <a:extLst>
              <a:ext uri="{FF2B5EF4-FFF2-40B4-BE49-F238E27FC236}">
                <a16:creationId xmlns:a16="http://schemas.microsoft.com/office/drawing/2014/main" id="{DAC3B726-7009-8A0B-A70F-C851CACE98F0}"/>
              </a:ext>
            </a:extLst>
          </p:cNvPr>
          <p:cNvSpPr txBox="1"/>
          <p:nvPr/>
        </p:nvSpPr>
        <p:spPr>
          <a:xfrm>
            <a:off x="946605" y="3668340"/>
            <a:ext cx="5433441" cy="160043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If you are stupid enough to build your wind farm next to a tree, then you should realize a lower return than somebody who does not do something so stupid. This demonstrates that investors in renewable energy must take generation risk to encourage efficient development of projects. Taking resource risks makes renewable energy projects inherently more risky than dispatchable projects in a PPA context</a:t>
            </a:r>
          </a:p>
        </p:txBody>
      </p:sp>
      <p:pic>
        <p:nvPicPr>
          <p:cNvPr id="10" name="Picture 9">
            <a:extLst>
              <a:ext uri="{FF2B5EF4-FFF2-40B4-BE49-F238E27FC236}">
                <a16:creationId xmlns:a16="http://schemas.microsoft.com/office/drawing/2014/main" id="{9D929CC6-7C64-FDB2-F134-4D8890015AB1}"/>
              </a:ext>
            </a:extLst>
          </p:cNvPr>
          <p:cNvPicPr>
            <a:picLocks noChangeAspect="1"/>
          </p:cNvPicPr>
          <p:nvPr/>
        </p:nvPicPr>
        <p:blipFill>
          <a:blip r:embed="rId3"/>
          <a:stretch>
            <a:fillRect/>
          </a:stretch>
        </p:blipFill>
        <p:spPr>
          <a:xfrm>
            <a:off x="8713322" y="4172325"/>
            <a:ext cx="1910687" cy="1183543"/>
          </a:xfrm>
          <a:prstGeom prst="rect">
            <a:avLst/>
          </a:prstGeom>
        </p:spPr>
      </p:pic>
      <p:sp>
        <p:nvSpPr>
          <p:cNvPr id="4" name="Slide Number Placeholder 3">
            <a:extLst>
              <a:ext uri="{FF2B5EF4-FFF2-40B4-BE49-F238E27FC236}">
                <a16:creationId xmlns:a16="http://schemas.microsoft.com/office/drawing/2014/main" id="{6796E130-B57B-853E-D6F1-E6DFD1BEF0F2}"/>
              </a:ext>
            </a:extLst>
          </p:cNvPr>
          <p:cNvSpPr>
            <a:spLocks noGrp="1"/>
          </p:cNvSpPr>
          <p:nvPr>
            <p:ph type="sldNum" sz="quarter" idx="12"/>
          </p:nvPr>
        </p:nvSpPr>
        <p:spPr/>
        <p:txBody>
          <a:bodyPr/>
          <a:lstStyle/>
          <a:p>
            <a:fld id="{EB241CD2-1E45-42A3-B213-66A034DF9A3B}" type="slidenum">
              <a:rPr lang="en-GB" smtClean="0"/>
              <a:t>168</a:t>
            </a:fld>
            <a:endParaRPr lang="en-GB" dirty="0"/>
          </a:p>
        </p:txBody>
      </p:sp>
    </p:spTree>
    <p:extLst>
      <p:ext uri="{BB962C8B-B14F-4D97-AF65-F5344CB8AC3E}">
        <p14:creationId xmlns:p14="http://schemas.microsoft.com/office/powerpoint/2010/main" val="24555737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itle 1">
            <a:extLst>
              <a:ext uri="{FF2B5EF4-FFF2-40B4-BE49-F238E27FC236}">
                <a16:creationId xmlns:a16="http://schemas.microsoft.com/office/drawing/2014/main" id="{1FBDAC0A-0D42-47FA-B29A-5EEFFAE04430}"/>
              </a:ext>
            </a:extLst>
          </p:cNvPr>
          <p:cNvSpPr>
            <a:spLocks noGrp="1"/>
          </p:cNvSpPr>
          <p:nvPr>
            <p:ph type="title"/>
          </p:nvPr>
        </p:nvSpPr>
        <p:spPr/>
        <p:txBody>
          <a:bodyPr>
            <a:normAutofit/>
          </a:bodyPr>
          <a:lstStyle/>
          <a:p>
            <a:r>
              <a:rPr lang="en-US" dirty="0"/>
              <a:t>Renewable Project Finance Diagram </a:t>
            </a:r>
          </a:p>
        </p:txBody>
      </p:sp>
      <p:pic>
        <p:nvPicPr>
          <p:cNvPr id="9" name="Picture 8">
            <a:extLst>
              <a:ext uri="{FF2B5EF4-FFF2-40B4-BE49-F238E27FC236}">
                <a16:creationId xmlns:a16="http://schemas.microsoft.com/office/drawing/2014/main" id="{293F9370-67DD-8ED5-8411-5318712C4313}"/>
              </a:ext>
            </a:extLst>
          </p:cNvPr>
          <p:cNvPicPr>
            <a:picLocks noChangeAspect="1"/>
          </p:cNvPicPr>
          <p:nvPr/>
        </p:nvPicPr>
        <p:blipFill>
          <a:blip r:embed="rId2"/>
          <a:stretch>
            <a:fillRect/>
          </a:stretch>
        </p:blipFill>
        <p:spPr>
          <a:xfrm>
            <a:off x="1252728" y="1089107"/>
            <a:ext cx="7175679" cy="4998392"/>
          </a:xfrm>
          <a:prstGeom prst="rect">
            <a:avLst/>
          </a:prstGeom>
        </p:spPr>
      </p:pic>
      <p:sp>
        <p:nvSpPr>
          <p:cNvPr id="11" name="TextBox 10">
            <a:extLst>
              <a:ext uri="{FF2B5EF4-FFF2-40B4-BE49-F238E27FC236}">
                <a16:creationId xmlns:a16="http://schemas.microsoft.com/office/drawing/2014/main" id="{BECB8F08-7458-B30C-D0B0-D86B73116A74}"/>
              </a:ext>
            </a:extLst>
          </p:cNvPr>
          <p:cNvSpPr txBox="1"/>
          <p:nvPr/>
        </p:nvSpPr>
        <p:spPr>
          <a:xfrm>
            <a:off x="8777918" y="2276477"/>
            <a:ext cx="1851982" cy="1724024"/>
          </a:xfrm>
          <a:prstGeom prst="rect">
            <a:avLst/>
          </a:prstGeom>
          <a:solidFill>
            <a:srgbClr val="FFFF00"/>
          </a:solidFill>
        </p:spPr>
        <p:txBody>
          <a:bodyPr vert="horz" wrap="square" lIns="0" tIns="0" rIns="0" bIns="0" rtlCol="0">
            <a:noAutofit/>
          </a:bodyPr>
          <a:lstStyle/>
          <a:p>
            <a:pPr algn="l"/>
            <a:r>
              <a:rPr lang="en-US" sz="2000" dirty="0">
                <a:solidFill>
                  <a:schemeClr val="accent6">
                    <a:lumMod val="65000"/>
                    <a:lumOff val="35000"/>
                  </a:schemeClr>
                </a:solidFill>
                <a:latin typeface="Arial" panose="020B0604020202020204" pitchFamily="34" charset="0"/>
                <a:cs typeface="Arial" panose="020B0604020202020204" pitchFamily="34" charset="0"/>
              </a:rPr>
              <a:t>Big Difference is output risk where there is uncertainty for volumes sold.</a:t>
            </a:r>
          </a:p>
        </p:txBody>
      </p:sp>
      <p:sp>
        <p:nvSpPr>
          <p:cNvPr id="2" name="Slide Number Placeholder 1">
            <a:extLst>
              <a:ext uri="{FF2B5EF4-FFF2-40B4-BE49-F238E27FC236}">
                <a16:creationId xmlns:a16="http://schemas.microsoft.com/office/drawing/2014/main" id="{242DC250-5F7B-D4F3-B9E1-BDFAF03DBCC1}"/>
              </a:ext>
            </a:extLst>
          </p:cNvPr>
          <p:cNvSpPr>
            <a:spLocks noGrp="1"/>
          </p:cNvSpPr>
          <p:nvPr>
            <p:ph type="sldNum" sz="quarter" idx="12"/>
          </p:nvPr>
        </p:nvSpPr>
        <p:spPr/>
        <p:txBody>
          <a:bodyPr/>
          <a:lstStyle/>
          <a:p>
            <a:fld id="{EB241CD2-1E45-42A3-B213-66A034DF9A3B}" type="slidenum">
              <a:rPr lang="en-GB" smtClean="0"/>
              <a:t>169</a:t>
            </a:fld>
            <a:endParaRPr lang="en-GB" dirty="0"/>
          </a:p>
        </p:txBody>
      </p:sp>
    </p:spTree>
    <p:extLst>
      <p:ext uri="{BB962C8B-B14F-4D97-AF65-F5344CB8AC3E}">
        <p14:creationId xmlns:p14="http://schemas.microsoft.com/office/powerpoint/2010/main" val="2583050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EA2F-E2A1-D2FE-31EE-A364A12A8308}"/>
              </a:ext>
            </a:extLst>
          </p:cNvPr>
          <p:cNvSpPr>
            <a:spLocks noGrp="1"/>
          </p:cNvSpPr>
          <p:nvPr>
            <p:ph type="title"/>
          </p:nvPr>
        </p:nvSpPr>
        <p:spPr/>
        <p:txBody>
          <a:bodyPr/>
          <a:lstStyle/>
          <a:p>
            <a:r>
              <a:rPr lang="en-US" dirty="0"/>
              <a:t>Contract Role</a:t>
            </a:r>
          </a:p>
        </p:txBody>
      </p:sp>
      <p:sp>
        <p:nvSpPr>
          <p:cNvPr id="3" name="Content Placeholder 2">
            <a:extLst>
              <a:ext uri="{FF2B5EF4-FFF2-40B4-BE49-F238E27FC236}">
                <a16:creationId xmlns:a16="http://schemas.microsoft.com/office/drawing/2014/main" id="{72090C63-B8C4-4153-3DBD-49D95D2BBD80}"/>
              </a:ext>
            </a:extLst>
          </p:cNvPr>
          <p:cNvSpPr>
            <a:spLocks noGrp="1"/>
          </p:cNvSpPr>
          <p:nvPr>
            <p:ph idx="1"/>
          </p:nvPr>
        </p:nvSpPr>
        <p:spPr/>
        <p:txBody>
          <a:bodyPr>
            <a:normAutofit lnSpcReduction="10000"/>
          </a:bodyPr>
          <a:lstStyle/>
          <a:p>
            <a:pPr algn="l"/>
            <a:r>
              <a:rPr lang="en-US" dirty="0"/>
              <a:t>You will probably be involved with either negotiating contracts and/or performing financial analysis on  a series of different contracts including the purchased power agreement (PPA), the engineering, procurement and construction agreement (EPC), the operation and maintenance agreement (O&amp;M), the loan agreement, the shareholders agreement, the long-term supply agreement and other agreements. </a:t>
            </a:r>
          </a:p>
          <a:p>
            <a:pPr algn="l"/>
            <a:r>
              <a:rPr lang="en-US" dirty="0"/>
              <a:t>Look at different perspectives: Most fundamental idea of negotiation – understand perspective of the other party</a:t>
            </a:r>
          </a:p>
          <a:p>
            <a:pPr algn="l"/>
            <a:r>
              <a:rPr lang="en-US" dirty="0"/>
              <a:t>Perhaps the off-taker (the government, public utility or other corporation that purchases the output). </a:t>
            </a:r>
          </a:p>
          <a:p>
            <a:pPr algn="l"/>
            <a:r>
              <a:rPr lang="en-US" dirty="0"/>
              <a:t>Perspective of the owner or stockholder of the special company set-up in project finance (the  SPV). </a:t>
            </a:r>
          </a:p>
          <a:p>
            <a:pPr algn="l"/>
            <a:r>
              <a:rPr lang="en-US" dirty="0"/>
              <a:t>The lender to a project finance transaction and evaluate the risks that are created by contracts, as risks are purposefully added to the project to create incentives.</a:t>
            </a:r>
          </a:p>
          <a:p>
            <a:pPr algn="l"/>
            <a:r>
              <a:rPr lang="en-US" dirty="0"/>
              <a:t>Perspective of construction companies, operation and maintenance companies or other companies that provide services to the project. </a:t>
            </a:r>
          </a:p>
          <a:p>
            <a:pPr algn="l"/>
            <a:endParaRPr lang="en-US" dirty="0"/>
          </a:p>
        </p:txBody>
      </p:sp>
      <p:sp>
        <p:nvSpPr>
          <p:cNvPr id="4" name="Slide Number Placeholder 3">
            <a:extLst>
              <a:ext uri="{FF2B5EF4-FFF2-40B4-BE49-F238E27FC236}">
                <a16:creationId xmlns:a16="http://schemas.microsoft.com/office/drawing/2014/main" id="{AE57E872-8C75-170B-10E6-A75DE0C24F35}"/>
              </a:ext>
            </a:extLst>
          </p:cNvPr>
          <p:cNvSpPr>
            <a:spLocks noGrp="1"/>
          </p:cNvSpPr>
          <p:nvPr>
            <p:ph type="sldNum" sz="quarter" idx="12"/>
          </p:nvPr>
        </p:nvSpPr>
        <p:spPr/>
        <p:txBody>
          <a:bodyPr/>
          <a:lstStyle/>
          <a:p>
            <a:fld id="{EB241CD2-1E45-42A3-B213-66A034DF9A3B}" type="slidenum">
              <a:rPr lang="en-GB" smtClean="0"/>
              <a:t>17</a:t>
            </a:fld>
            <a:endParaRPr lang="en-GB" dirty="0"/>
          </a:p>
        </p:txBody>
      </p:sp>
    </p:spTree>
    <p:extLst>
      <p:ext uri="{BB962C8B-B14F-4D97-AF65-F5344CB8AC3E}">
        <p14:creationId xmlns:p14="http://schemas.microsoft.com/office/powerpoint/2010/main" val="20411998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524F-9E53-74AB-886D-B02D20DF6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71C87-E204-4B10-50A2-FF555E6B4374}"/>
              </a:ext>
            </a:extLst>
          </p:cNvPr>
          <p:cNvSpPr>
            <a:spLocks noGrp="1"/>
          </p:cNvSpPr>
          <p:nvPr>
            <p:ph type="title"/>
          </p:nvPr>
        </p:nvSpPr>
        <p:spPr/>
        <p:txBody>
          <a:bodyPr>
            <a:normAutofit fontScale="90000"/>
          </a:bodyPr>
          <a:lstStyle/>
          <a:p>
            <a:r>
              <a:rPr lang="en-US" dirty="0"/>
              <a:t>Revolution in Solar Module Prices and the Price of Polysilicon</a:t>
            </a:r>
          </a:p>
        </p:txBody>
      </p:sp>
      <p:pic>
        <p:nvPicPr>
          <p:cNvPr id="6" name="Picture 5">
            <a:extLst>
              <a:ext uri="{FF2B5EF4-FFF2-40B4-BE49-F238E27FC236}">
                <a16:creationId xmlns:a16="http://schemas.microsoft.com/office/drawing/2014/main" id="{0D7853C1-24A9-EF04-7410-78B628A4968E}"/>
              </a:ext>
            </a:extLst>
          </p:cNvPr>
          <p:cNvPicPr>
            <a:picLocks noChangeAspect="1"/>
          </p:cNvPicPr>
          <p:nvPr/>
        </p:nvPicPr>
        <p:blipFill>
          <a:blip r:embed="rId2"/>
          <a:stretch>
            <a:fillRect/>
          </a:stretch>
        </p:blipFill>
        <p:spPr>
          <a:xfrm>
            <a:off x="5971306" y="1256172"/>
            <a:ext cx="4182344" cy="4272299"/>
          </a:xfrm>
          <a:prstGeom prst="rect">
            <a:avLst/>
          </a:prstGeom>
        </p:spPr>
      </p:pic>
      <p:pic>
        <p:nvPicPr>
          <p:cNvPr id="4" name="Picture 3">
            <a:extLst>
              <a:ext uri="{FF2B5EF4-FFF2-40B4-BE49-F238E27FC236}">
                <a16:creationId xmlns:a16="http://schemas.microsoft.com/office/drawing/2014/main" id="{88706CFE-2DB5-3CCB-2E37-BEAF716991B7}"/>
              </a:ext>
            </a:extLst>
          </p:cNvPr>
          <p:cNvPicPr>
            <a:picLocks noChangeAspect="1"/>
          </p:cNvPicPr>
          <p:nvPr/>
        </p:nvPicPr>
        <p:blipFill>
          <a:blip r:embed="rId3"/>
          <a:stretch>
            <a:fillRect/>
          </a:stretch>
        </p:blipFill>
        <p:spPr>
          <a:xfrm>
            <a:off x="1504950" y="1302795"/>
            <a:ext cx="3726963" cy="4225680"/>
          </a:xfrm>
          <a:prstGeom prst="rect">
            <a:avLst/>
          </a:prstGeom>
        </p:spPr>
      </p:pic>
      <p:sp>
        <p:nvSpPr>
          <p:cNvPr id="5" name="Slide Number Placeholder 4">
            <a:extLst>
              <a:ext uri="{FF2B5EF4-FFF2-40B4-BE49-F238E27FC236}">
                <a16:creationId xmlns:a16="http://schemas.microsoft.com/office/drawing/2014/main" id="{35948CB0-F650-8201-119C-8D7F3BF41FFF}"/>
              </a:ext>
            </a:extLst>
          </p:cNvPr>
          <p:cNvSpPr>
            <a:spLocks noGrp="1"/>
          </p:cNvSpPr>
          <p:nvPr>
            <p:ph type="sldNum" sz="quarter" idx="12"/>
          </p:nvPr>
        </p:nvSpPr>
        <p:spPr/>
        <p:txBody>
          <a:bodyPr/>
          <a:lstStyle/>
          <a:p>
            <a:fld id="{EB241CD2-1E45-42A3-B213-66A034DF9A3B}" type="slidenum">
              <a:rPr lang="en-GB" smtClean="0"/>
              <a:t>170</a:t>
            </a:fld>
            <a:endParaRPr lang="en-GB" dirty="0"/>
          </a:p>
        </p:txBody>
      </p:sp>
    </p:spTree>
    <p:extLst>
      <p:ext uri="{BB962C8B-B14F-4D97-AF65-F5344CB8AC3E}">
        <p14:creationId xmlns:p14="http://schemas.microsoft.com/office/powerpoint/2010/main" val="330939072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0BE05-49E9-2C49-E2DF-E6D277213CD4}"/>
              </a:ext>
            </a:extLst>
          </p:cNvPr>
          <p:cNvSpPr>
            <a:spLocks noGrp="1"/>
          </p:cNvSpPr>
          <p:nvPr>
            <p:ph type="title"/>
          </p:nvPr>
        </p:nvSpPr>
        <p:spPr/>
        <p:txBody>
          <a:bodyPr/>
          <a:lstStyle/>
          <a:p>
            <a:r>
              <a:rPr lang="en-US" dirty="0"/>
              <a:t>How to Encourage Renewable Energy</a:t>
            </a:r>
          </a:p>
        </p:txBody>
      </p:sp>
      <p:sp>
        <p:nvSpPr>
          <p:cNvPr id="3" name="Content Placeholder 2">
            <a:extLst>
              <a:ext uri="{FF2B5EF4-FFF2-40B4-BE49-F238E27FC236}">
                <a16:creationId xmlns:a16="http://schemas.microsoft.com/office/drawing/2014/main" id="{C6809EBE-2590-4BDA-FCE1-D6502B39998B}"/>
              </a:ext>
            </a:extLst>
          </p:cNvPr>
          <p:cNvSpPr>
            <a:spLocks noGrp="1"/>
          </p:cNvSpPr>
          <p:nvPr>
            <p:ph idx="1"/>
          </p:nvPr>
        </p:nvSpPr>
        <p:spPr>
          <a:xfrm>
            <a:off x="406400" y="1209675"/>
            <a:ext cx="11088915" cy="4693104"/>
          </a:xfrm>
        </p:spPr>
        <p:txBody>
          <a:bodyPr/>
          <a:lstStyle/>
          <a:p>
            <a:r>
              <a:rPr lang="en-US" dirty="0"/>
              <a:t>Tariffs with Single Price (Feed-in and PPA bids)</a:t>
            </a:r>
          </a:p>
          <a:p>
            <a:r>
              <a:rPr lang="en-US" dirty="0"/>
              <a:t>Initial Subsidy (Joke about coal producing electricity from coal; solar from subsidies)</a:t>
            </a:r>
          </a:p>
          <a:p>
            <a:r>
              <a:rPr lang="en-US" dirty="0"/>
              <a:t>Merchant not selected</a:t>
            </a:r>
          </a:p>
          <a:p>
            <a:r>
              <a:rPr lang="en-US" dirty="0"/>
              <a:t>Capacity payment does not make sense</a:t>
            </a:r>
          </a:p>
          <a:p>
            <a:r>
              <a:rPr lang="en-US" dirty="0"/>
              <a:t>Output based contract; shorter life than economic life; no inflation risk</a:t>
            </a:r>
          </a:p>
        </p:txBody>
      </p:sp>
      <p:sp>
        <p:nvSpPr>
          <p:cNvPr id="4" name="Slide Number Placeholder 3">
            <a:extLst>
              <a:ext uri="{FF2B5EF4-FFF2-40B4-BE49-F238E27FC236}">
                <a16:creationId xmlns:a16="http://schemas.microsoft.com/office/drawing/2014/main" id="{A06F4F69-83C2-3F27-6A6A-1526D695524C}"/>
              </a:ext>
            </a:extLst>
          </p:cNvPr>
          <p:cNvSpPr>
            <a:spLocks noGrp="1"/>
          </p:cNvSpPr>
          <p:nvPr>
            <p:ph type="sldNum" sz="quarter" idx="12"/>
          </p:nvPr>
        </p:nvSpPr>
        <p:spPr/>
        <p:txBody>
          <a:bodyPr/>
          <a:lstStyle/>
          <a:p>
            <a:fld id="{EB241CD2-1E45-42A3-B213-66A034DF9A3B}" type="slidenum">
              <a:rPr lang="en-GB" smtClean="0"/>
              <a:t>171</a:t>
            </a:fld>
            <a:endParaRPr lang="en-GB" dirty="0"/>
          </a:p>
        </p:txBody>
      </p:sp>
      <p:pic>
        <p:nvPicPr>
          <p:cNvPr id="6" name="Picture 5">
            <a:extLst>
              <a:ext uri="{FF2B5EF4-FFF2-40B4-BE49-F238E27FC236}">
                <a16:creationId xmlns:a16="http://schemas.microsoft.com/office/drawing/2014/main" id="{9F1B0A6A-E922-C942-9E25-204192A0FE7B}"/>
              </a:ext>
            </a:extLst>
          </p:cNvPr>
          <p:cNvPicPr>
            <a:picLocks noChangeAspect="1"/>
          </p:cNvPicPr>
          <p:nvPr/>
        </p:nvPicPr>
        <p:blipFill>
          <a:blip r:embed="rId2"/>
          <a:stretch>
            <a:fillRect/>
          </a:stretch>
        </p:blipFill>
        <p:spPr>
          <a:xfrm>
            <a:off x="2133547" y="3827569"/>
            <a:ext cx="2286053" cy="1759050"/>
          </a:xfrm>
          <a:prstGeom prst="rect">
            <a:avLst/>
          </a:prstGeom>
        </p:spPr>
      </p:pic>
      <p:pic>
        <p:nvPicPr>
          <p:cNvPr id="8" name="Picture 7" descr="The diagram shows a colorful gauge with a green background, indicating a high level of efficiency, with a black and yellow segment, suggesting areas for improvement.&#10;&#10;AI-generated content may be incorrect.">
            <a:extLst>
              <a:ext uri="{FF2B5EF4-FFF2-40B4-BE49-F238E27FC236}">
                <a16:creationId xmlns:a16="http://schemas.microsoft.com/office/drawing/2014/main" id="{8F360BB1-06A9-3315-D022-0C350B1EDA7F}"/>
              </a:ext>
            </a:extLst>
          </p:cNvPr>
          <p:cNvPicPr>
            <a:picLocks noChangeAspect="1"/>
          </p:cNvPicPr>
          <p:nvPr/>
        </p:nvPicPr>
        <p:blipFill>
          <a:blip r:embed="rId3"/>
          <a:stretch>
            <a:fillRect/>
          </a:stretch>
        </p:blipFill>
        <p:spPr>
          <a:xfrm>
            <a:off x="5991225" y="3828257"/>
            <a:ext cx="2652475" cy="1754609"/>
          </a:xfrm>
          <a:prstGeom prst="rect">
            <a:avLst/>
          </a:prstGeom>
        </p:spPr>
      </p:pic>
    </p:spTree>
    <p:extLst>
      <p:ext uri="{BB962C8B-B14F-4D97-AF65-F5344CB8AC3E}">
        <p14:creationId xmlns:p14="http://schemas.microsoft.com/office/powerpoint/2010/main" val="399993667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ECB8-E3DE-FA94-E9F1-5A79C5314039}"/>
              </a:ext>
            </a:extLst>
          </p:cNvPr>
          <p:cNvSpPr>
            <a:spLocks noGrp="1"/>
          </p:cNvSpPr>
          <p:nvPr>
            <p:ph type="title"/>
          </p:nvPr>
        </p:nvSpPr>
        <p:spPr/>
        <p:txBody>
          <a:bodyPr/>
          <a:lstStyle/>
          <a:p>
            <a:r>
              <a:rPr lang="en-US"/>
              <a:t>Average Solar by Year – Little Variation</a:t>
            </a:r>
          </a:p>
        </p:txBody>
      </p:sp>
      <p:sp>
        <p:nvSpPr>
          <p:cNvPr id="3" name="Content Placeholder 2">
            <a:extLst>
              <a:ext uri="{FF2B5EF4-FFF2-40B4-BE49-F238E27FC236}">
                <a16:creationId xmlns:a16="http://schemas.microsoft.com/office/drawing/2014/main" id="{6FD69381-5141-1CBE-69E8-A5EE6FE3A194}"/>
              </a:ext>
            </a:extLst>
          </p:cNvPr>
          <p:cNvSpPr>
            <a:spLocks noGrp="1"/>
          </p:cNvSpPr>
          <p:nvPr>
            <p:ph idx="1"/>
          </p:nvPr>
        </p:nvSpPr>
        <p:spPr>
          <a:xfrm>
            <a:off x="406400" y="1191387"/>
            <a:ext cx="11088915" cy="4693104"/>
          </a:xfrm>
        </p:spPr>
        <p:txBody>
          <a:bodyPr/>
          <a:lstStyle/>
          <a:p>
            <a:r>
              <a:rPr lang="en-US" dirty="0"/>
              <a:t>You can see the lack of variation in solar from year to year.</a:t>
            </a:r>
          </a:p>
          <a:p>
            <a:r>
              <a:rPr lang="en-US" dirty="0"/>
              <a:t>Standard deviation allows you to compute P90 with NORINV. </a:t>
            </a:r>
          </a:p>
          <a:p>
            <a:r>
              <a:rPr lang="en-US" dirty="0"/>
              <a:t>This is not meant to be too technical</a:t>
            </a:r>
          </a:p>
        </p:txBody>
      </p:sp>
      <p:pic>
        <p:nvPicPr>
          <p:cNvPr id="5" name="Picture 4">
            <a:extLst>
              <a:ext uri="{FF2B5EF4-FFF2-40B4-BE49-F238E27FC236}">
                <a16:creationId xmlns:a16="http://schemas.microsoft.com/office/drawing/2014/main" id="{F191BD0D-22A6-9EE4-C19C-FB3566A7ABA0}"/>
              </a:ext>
            </a:extLst>
          </p:cNvPr>
          <p:cNvPicPr>
            <a:picLocks noChangeAspect="1"/>
          </p:cNvPicPr>
          <p:nvPr/>
        </p:nvPicPr>
        <p:blipFill>
          <a:blip r:embed="rId2"/>
          <a:stretch>
            <a:fillRect/>
          </a:stretch>
        </p:blipFill>
        <p:spPr>
          <a:xfrm>
            <a:off x="5813778" y="2158407"/>
            <a:ext cx="5260879" cy="3847508"/>
          </a:xfrm>
          <a:prstGeom prst="rect">
            <a:avLst/>
          </a:prstGeom>
        </p:spPr>
      </p:pic>
      <p:sp>
        <p:nvSpPr>
          <p:cNvPr id="4" name="TextBox 3">
            <a:extLst>
              <a:ext uri="{FF2B5EF4-FFF2-40B4-BE49-F238E27FC236}">
                <a16:creationId xmlns:a16="http://schemas.microsoft.com/office/drawing/2014/main" id="{3CC8F2B0-3BE2-4243-6552-9CAB91DC4B13}"/>
              </a:ext>
            </a:extLst>
          </p:cNvPr>
          <p:cNvSpPr txBox="1"/>
          <p:nvPr/>
        </p:nvSpPr>
        <p:spPr>
          <a:xfrm>
            <a:off x="2039112" y="3101837"/>
            <a:ext cx="2239684" cy="2308324"/>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This risk is easy, and it is mean reverting. </a:t>
            </a:r>
          </a:p>
          <a:p>
            <a:endParaRPr lang="en-US" dirty="0">
              <a:solidFill>
                <a:schemeClr val="accent6">
                  <a:lumMod val="65000"/>
                  <a:lumOff val="35000"/>
                </a:schemeClr>
              </a:solidFill>
              <a:latin typeface="Arial" panose="020B0604020202020204" pitchFamily="34" charset="0"/>
              <a:cs typeface="Arial" panose="020B0604020202020204" pitchFamily="34" charset="0"/>
            </a:endParaRPr>
          </a:p>
          <a:p>
            <a:r>
              <a:rPr lang="en-US" dirty="0">
                <a:solidFill>
                  <a:schemeClr val="accent6">
                    <a:lumMod val="65000"/>
                    <a:lumOff val="35000"/>
                  </a:schemeClr>
                </a:solidFill>
                <a:latin typeface="Arial" panose="020B0604020202020204" pitchFamily="34" charset="0"/>
                <a:cs typeface="Arial" panose="020B0604020202020204" pitchFamily="34" charset="0"/>
              </a:rPr>
              <a:t>The technical risks discussed next are much more important</a:t>
            </a:r>
          </a:p>
        </p:txBody>
      </p:sp>
      <p:sp>
        <p:nvSpPr>
          <p:cNvPr id="6" name="Slide Number Placeholder 5">
            <a:extLst>
              <a:ext uri="{FF2B5EF4-FFF2-40B4-BE49-F238E27FC236}">
                <a16:creationId xmlns:a16="http://schemas.microsoft.com/office/drawing/2014/main" id="{B766D9CD-1FEC-C7CE-C195-6002AB643A9F}"/>
              </a:ext>
            </a:extLst>
          </p:cNvPr>
          <p:cNvSpPr>
            <a:spLocks noGrp="1"/>
          </p:cNvSpPr>
          <p:nvPr>
            <p:ph type="sldNum" sz="quarter" idx="12"/>
          </p:nvPr>
        </p:nvSpPr>
        <p:spPr/>
        <p:txBody>
          <a:bodyPr/>
          <a:lstStyle/>
          <a:p>
            <a:fld id="{EB241CD2-1E45-42A3-B213-66A034DF9A3B}" type="slidenum">
              <a:rPr lang="en-GB" smtClean="0"/>
              <a:t>172</a:t>
            </a:fld>
            <a:endParaRPr lang="en-GB" dirty="0"/>
          </a:p>
        </p:txBody>
      </p:sp>
    </p:spTree>
    <p:extLst>
      <p:ext uri="{BB962C8B-B14F-4D97-AF65-F5344CB8AC3E}">
        <p14:creationId xmlns:p14="http://schemas.microsoft.com/office/powerpoint/2010/main" val="218524599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ECE9F-32FD-6E5E-DB3F-141879C83D59}"/>
              </a:ext>
            </a:extLst>
          </p:cNvPr>
          <p:cNvSpPr>
            <a:spLocks noGrp="1"/>
          </p:cNvSpPr>
          <p:nvPr>
            <p:ph type="title"/>
          </p:nvPr>
        </p:nvSpPr>
        <p:spPr/>
        <p:txBody>
          <a:bodyPr/>
          <a:lstStyle/>
          <a:p>
            <a:r>
              <a:rPr lang="en-US"/>
              <a:t>Offshore Wind by Year in Oman</a:t>
            </a:r>
          </a:p>
        </p:txBody>
      </p:sp>
      <p:pic>
        <p:nvPicPr>
          <p:cNvPr id="6" name="Picture 5">
            <a:extLst>
              <a:ext uri="{FF2B5EF4-FFF2-40B4-BE49-F238E27FC236}">
                <a16:creationId xmlns:a16="http://schemas.microsoft.com/office/drawing/2014/main" id="{2388613E-7A93-C961-36C4-E0C32116882C}"/>
              </a:ext>
            </a:extLst>
          </p:cNvPr>
          <p:cNvPicPr>
            <a:picLocks noChangeAspect="1"/>
          </p:cNvPicPr>
          <p:nvPr/>
        </p:nvPicPr>
        <p:blipFill>
          <a:blip r:embed="rId2"/>
          <a:stretch>
            <a:fillRect/>
          </a:stretch>
        </p:blipFill>
        <p:spPr>
          <a:xfrm>
            <a:off x="348996" y="1619572"/>
            <a:ext cx="5466588" cy="4023606"/>
          </a:xfrm>
          <a:prstGeom prst="rect">
            <a:avLst/>
          </a:prstGeom>
        </p:spPr>
      </p:pic>
      <p:sp>
        <p:nvSpPr>
          <p:cNvPr id="5" name="Slide Number Placeholder 4">
            <a:extLst>
              <a:ext uri="{FF2B5EF4-FFF2-40B4-BE49-F238E27FC236}">
                <a16:creationId xmlns:a16="http://schemas.microsoft.com/office/drawing/2014/main" id="{FE0E1B71-710F-0793-134E-5BB3EA13F308}"/>
              </a:ext>
            </a:extLst>
          </p:cNvPr>
          <p:cNvSpPr>
            <a:spLocks noGrp="1"/>
          </p:cNvSpPr>
          <p:nvPr>
            <p:ph type="sldNum" sz="quarter" idx="12"/>
          </p:nvPr>
        </p:nvSpPr>
        <p:spPr/>
        <p:txBody>
          <a:bodyPr/>
          <a:lstStyle/>
          <a:p>
            <a:fld id="{EB241CD2-1E45-42A3-B213-66A034DF9A3B}" type="slidenum">
              <a:rPr lang="en-GB" smtClean="0"/>
              <a:t>173</a:t>
            </a:fld>
            <a:endParaRPr lang="en-GB" dirty="0"/>
          </a:p>
        </p:txBody>
      </p:sp>
      <p:pic>
        <p:nvPicPr>
          <p:cNvPr id="5734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291072" y="1619572"/>
            <a:ext cx="5341746" cy="3882945"/>
          </a:xfrm>
        </p:spPr>
      </p:pic>
    </p:spTree>
    <p:extLst>
      <p:ext uri="{BB962C8B-B14F-4D97-AF65-F5344CB8AC3E}">
        <p14:creationId xmlns:p14="http://schemas.microsoft.com/office/powerpoint/2010/main" val="129069913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DA0E4-D168-DCA4-87F8-D2499B54F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A3BCF-8C57-E73D-DDA7-E415B298129E}"/>
              </a:ext>
            </a:extLst>
          </p:cNvPr>
          <p:cNvSpPr>
            <a:spLocks noGrp="1"/>
          </p:cNvSpPr>
          <p:nvPr>
            <p:ph type="title"/>
          </p:nvPr>
        </p:nvSpPr>
        <p:spPr/>
        <p:txBody>
          <a:bodyPr/>
          <a:lstStyle/>
          <a:p>
            <a:r>
              <a:rPr lang="en-US" dirty="0"/>
              <a:t>Wind Resource and Power Curves</a:t>
            </a:r>
          </a:p>
        </p:txBody>
      </p:sp>
      <p:sp>
        <p:nvSpPr>
          <p:cNvPr id="3" name="Content Placeholder 2">
            <a:extLst>
              <a:ext uri="{FF2B5EF4-FFF2-40B4-BE49-F238E27FC236}">
                <a16:creationId xmlns:a16="http://schemas.microsoft.com/office/drawing/2014/main" id="{AAC28F16-D642-A0F0-91DD-1DB4D1019F79}"/>
              </a:ext>
            </a:extLst>
          </p:cNvPr>
          <p:cNvSpPr>
            <a:spLocks noGrp="1"/>
          </p:cNvSpPr>
          <p:nvPr>
            <p:ph idx="1"/>
          </p:nvPr>
        </p:nvSpPr>
        <p:spPr>
          <a:xfrm>
            <a:off x="406400" y="1209675"/>
            <a:ext cx="5689599" cy="4532757"/>
          </a:xfrm>
        </p:spPr>
        <p:txBody>
          <a:bodyPr/>
          <a:lstStyle/>
          <a:p>
            <a:pPr algn="l"/>
            <a:r>
              <a:rPr lang="en-US" dirty="0"/>
              <a:t>For wind, there is more uncertainty in volumes and in cash flow because the relationship between the resource (wind speed) and the output is not linear.</a:t>
            </a:r>
          </a:p>
          <a:p>
            <a:pPr algn="l"/>
            <a:r>
              <a:rPr lang="en-US" dirty="0"/>
              <a:t>Further, being able to get precise numbers on wind speeds is more difficult than for solar.</a:t>
            </a:r>
          </a:p>
          <a:p>
            <a:pPr algn="l"/>
            <a:r>
              <a:rPr lang="en-US" dirty="0"/>
              <a:t>Wind speed data now available on PVGIS</a:t>
            </a:r>
          </a:p>
          <a:p>
            <a:pPr algn="l"/>
            <a:endParaRPr lang="en-US" dirty="0"/>
          </a:p>
        </p:txBody>
      </p:sp>
      <p:sp>
        <p:nvSpPr>
          <p:cNvPr id="4" name="Slide Number Placeholder 3">
            <a:extLst>
              <a:ext uri="{FF2B5EF4-FFF2-40B4-BE49-F238E27FC236}">
                <a16:creationId xmlns:a16="http://schemas.microsoft.com/office/drawing/2014/main" id="{22BB5423-4AC5-9BE1-5B07-43ED90820CA9}"/>
              </a:ext>
            </a:extLst>
          </p:cNvPr>
          <p:cNvSpPr>
            <a:spLocks noGrp="1"/>
          </p:cNvSpPr>
          <p:nvPr>
            <p:ph type="sldNum" sz="quarter" idx="12"/>
          </p:nvPr>
        </p:nvSpPr>
        <p:spPr/>
        <p:txBody>
          <a:bodyPr/>
          <a:lstStyle/>
          <a:p>
            <a:fld id="{EB241CD2-1E45-42A3-B213-66A034DF9A3B}" type="slidenum">
              <a:rPr lang="en-GB" smtClean="0"/>
              <a:t>174</a:t>
            </a:fld>
            <a:endParaRPr lang="en-GB" dirty="0"/>
          </a:p>
        </p:txBody>
      </p:sp>
      <p:pic>
        <p:nvPicPr>
          <p:cNvPr id="7" name="Picture 6">
            <a:extLst>
              <a:ext uri="{FF2B5EF4-FFF2-40B4-BE49-F238E27FC236}">
                <a16:creationId xmlns:a16="http://schemas.microsoft.com/office/drawing/2014/main" id="{F83307C6-3C57-BEA6-AAEF-421018C1E8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345" y="1686912"/>
            <a:ext cx="5050970" cy="3688010"/>
          </a:xfrm>
          <a:prstGeom prst="rect">
            <a:avLst/>
          </a:prstGeom>
        </p:spPr>
      </p:pic>
      <p:pic>
        <p:nvPicPr>
          <p:cNvPr id="6" name="Picture 5">
            <a:extLst>
              <a:ext uri="{FF2B5EF4-FFF2-40B4-BE49-F238E27FC236}">
                <a16:creationId xmlns:a16="http://schemas.microsoft.com/office/drawing/2014/main" id="{4014DCEE-BF1E-A001-84A9-0E690614DF16}"/>
              </a:ext>
            </a:extLst>
          </p:cNvPr>
          <p:cNvPicPr>
            <a:picLocks noChangeAspect="1" noChangeArrowheads="1"/>
          </p:cNvPicPr>
          <p:nvPr/>
        </p:nvPicPr>
        <p:blipFill>
          <a:blip r:embed="rId3" cstate="print"/>
          <a:srcRect/>
          <a:stretch>
            <a:fillRect/>
          </a:stretch>
        </p:blipFill>
        <p:spPr bwMode="auto">
          <a:xfrm>
            <a:off x="1425852" y="3733800"/>
            <a:ext cx="3163134" cy="2235200"/>
          </a:xfrm>
          <a:prstGeom prst="rect">
            <a:avLst/>
          </a:prstGeom>
          <a:noFill/>
          <a:ln w="9525">
            <a:noFill/>
            <a:miter lim="800000"/>
            <a:headEnd/>
            <a:tailEnd/>
          </a:ln>
        </p:spPr>
      </p:pic>
    </p:spTree>
    <p:extLst>
      <p:ext uri="{BB962C8B-B14F-4D97-AF65-F5344CB8AC3E}">
        <p14:creationId xmlns:p14="http://schemas.microsoft.com/office/powerpoint/2010/main" val="20789180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13361-4011-E94E-DB68-6A0F726ED292}"/>
              </a:ext>
            </a:extLst>
          </p:cNvPr>
          <p:cNvSpPr>
            <a:spLocks noGrp="1"/>
          </p:cNvSpPr>
          <p:nvPr>
            <p:ph type="title"/>
          </p:nvPr>
        </p:nvSpPr>
        <p:spPr/>
        <p:txBody>
          <a:bodyPr/>
          <a:lstStyle/>
          <a:p>
            <a:r>
              <a:rPr lang="en-US" dirty="0"/>
              <a:t>Risk Allocation with Availability and Output Projects</a:t>
            </a:r>
          </a:p>
        </p:txBody>
      </p:sp>
      <p:sp>
        <p:nvSpPr>
          <p:cNvPr id="4" name="Slide Number Placeholder 3">
            <a:extLst>
              <a:ext uri="{FF2B5EF4-FFF2-40B4-BE49-F238E27FC236}">
                <a16:creationId xmlns:a16="http://schemas.microsoft.com/office/drawing/2014/main" id="{BBC5CAA2-7E41-12BB-485E-05F15D9FAE3F}"/>
              </a:ext>
            </a:extLst>
          </p:cNvPr>
          <p:cNvSpPr>
            <a:spLocks noGrp="1"/>
          </p:cNvSpPr>
          <p:nvPr>
            <p:ph type="sldNum" sz="quarter" idx="12"/>
          </p:nvPr>
        </p:nvSpPr>
        <p:spPr/>
        <p:txBody>
          <a:bodyPr/>
          <a:lstStyle/>
          <a:p>
            <a:fld id="{EB241CD2-1E45-42A3-B213-66A034DF9A3B}" type="slidenum">
              <a:rPr lang="en-GB" smtClean="0"/>
              <a:t>175</a:t>
            </a:fld>
            <a:endParaRPr lang="en-GB" dirty="0"/>
          </a:p>
        </p:txBody>
      </p:sp>
      <p:pic>
        <p:nvPicPr>
          <p:cNvPr id="5" name="Content Placeholder 4">
            <a:extLst>
              <a:ext uri="{FF2B5EF4-FFF2-40B4-BE49-F238E27FC236}">
                <a16:creationId xmlns:a16="http://schemas.microsoft.com/office/drawing/2014/main" id="{D46E19DC-7CFC-7FB5-B84F-2647637B64A1}"/>
              </a:ext>
            </a:extLst>
          </p:cNvPr>
          <p:cNvPicPr>
            <a:picLocks noGrp="1" noChangeAspect="1"/>
          </p:cNvPicPr>
          <p:nvPr>
            <p:ph idx="1"/>
          </p:nvPr>
        </p:nvPicPr>
        <p:blipFill>
          <a:blip r:embed="rId2"/>
          <a:stretch>
            <a:fillRect/>
          </a:stretch>
        </p:blipFill>
        <p:spPr>
          <a:xfrm>
            <a:off x="2112658" y="1077039"/>
            <a:ext cx="7891313" cy="2601595"/>
          </a:xfrm>
          <a:prstGeom prst="rect">
            <a:avLst/>
          </a:prstGeom>
        </p:spPr>
      </p:pic>
      <p:pic>
        <p:nvPicPr>
          <p:cNvPr id="6" name="Picture 5">
            <a:extLst>
              <a:ext uri="{FF2B5EF4-FFF2-40B4-BE49-F238E27FC236}">
                <a16:creationId xmlns:a16="http://schemas.microsoft.com/office/drawing/2014/main" id="{2F37E8A4-AAF8-D9AF-5903-C7A64DED6F26}"/>
              </a:ext>
            </a:extLst>
          </p:cNvPr>
          <p:cNvPicPr>
            <a:picLocks noChangeAspect="1"/>
          </p:cNvPicPr>
          <p:nvPr/>
        </p:nvPicPr>
        <p:blipFill>
          <a:blip r:embed="rId3"/>
          <a:stretch>
            <a:fillRect/>
          </a:stretch>
        </p:blipFill>
        <p:spPr>
          <a:xfrm>
            <a:off x="2231571" y="4053203"/>
            <a:ext cx="7772400" cy="2601595"/>
          </a:xfrm>
          <a:prstGeom prst="rect">
            <a:avLst/>
          </a:prstGeom>
        </p:spPr>
      </p:pic>
    </p:spTree>
    <p:extLst>
      <p:ext uri="{BB962C8B-B14F-4D97-AF65-F5344CB8AC3E}">
        <p14:creationId xmlns:p14="http://schemas.microsoft.com/office/powerpoint/2010/main" val="141732306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A2A4-0475-432C-DA51-7069B64FFD50}"/>
              </a:ext>
            </a:extLst>
          </p:cNvPr>
          <p:cNvSpPr>
            <a:spLocks noGrp="1"/>
          </p:cNvSpPr>
          <p:nvPr>
            <p:ph type="title"/>
          </p:nvPr>
        </p:nvSpPr>
        <p:spPr/>
        <p:txBody>
          <a:bodyPr/>
          <a:lstStyle/>
          <a:p>
            <a:r>
              <a:rPr lang="en-US" dirty="0"/>
              <a:t>Results of Output Contracts</a:t>
            </a:r>
          </a:p>
        </p:txBody>
      </p:sp>
      <p:sp>
        <p:nvSpPr>
          <p:cNvPr id="3" name="Content Placeholder 2">
            <a:extLst>
              <a:ext uri="{FF2B5EF4-FFF2-40B4-BE49-F238E27FC236}">
                <a16:creationId xmlns:a16="http://schemas.microsoft.com/office/drawing/2014/main" id="{FE6606CE-2093-3A66-AC9E-F98A44596595}"/>
              </a:ext>
            </a:extLst>
          </p:cNvPr>
          <p:cNvSpPr>
            <a:spLocks noGrp="1"/>
          </p:cNvSpPr>
          <p:nvPr>
            <p:ph idx="1"/>
          </p:nvPr>
        </p:nvSpPr>
        <p:spPr/>
        <p:txBody>
          <a:bodyPr/>
          <a:lstStyle/>
          <a:p>
            <a:r>
              <a:rPr lang="en-US" dirty="0"/>
              <a:t>Spanish Problem with FIT</a:t>
            </a:r>
          </a:p>
          <a:p>
            <a:r>
              <a:rPr lang="en-US" dirty="0"/>
              <a:t>Too Easy to Make Money with FIT</a:t>
            </a:r>
          </a:p>
          <a:p>
            <a:r>
              <a:rPr lang="en-US" dirty="0"/>
              <a:t>Oversupply of Solar in India</a:t>
            </a:r>
          </a:p>
          <a:p>
            <a:r>
              <a:rPr lang="en-US" dirty="0"/>
              <a:t>Successful Low Bids</a:t>
            </a:r>
          </a:p>
          <a:p>
            <a:r>
              <a:rPr lang="en-US" dirty="0"/>
              <a:t>Country Risk with Off-shore Wind</a:t>
            </a:r>
          </a:p>
          <a:p>
            <a:r>
              <a:rPr lang="en-US" dirty="0"/>
              <a:t>Problems in Developing Hydro and other Renewable Projects in Africa</a:t>
            </a:r>
          </a:p>
        </p:txBody>
      </p:sp>
      <p:sp>
        <p:nvSpPr>
          <p:cNvPr id="4" name="Slide Number Placeholder 3">
            <a:extLst>
              <a:ext uri="{FF2B5EF4-FFF2-40B4-BE49-F238E27FC236}">
                <a16:creationId xmlns:a16="http://schemas.microsoft.com/office/drawing/2014/main" id="{691A1C70-B195-089D-2568-FC564ECE5766}"/>
              </a:ext>
            </a:extLst>
          </p:cNvPr>
          <p:cNvSpPr>
            <a:spLocks noGrp="1"/>
          </p:cNvSpPr>
          <p:nvPr>
            <p:ph type="sldNum" sz="quarter" idx="12"/>
          </p:nvPr>
        </p:nvSpPr>
        <p:spPr/>
        <p:txBody>
          <a:bodyPr/>
          <a:lstStyle/>
          <a:p>
            <a:fld id="{EB241CD2-1E45-42A3-B213-66A034DF9A3B}" type="slidenum">
              <a:rPr lang="en-GB" smtClean="0"/>
              <a:t>176</a:t>
            </a:fld>
            <a:endParaRPr lang="en-GB" dirty="0"/>
          </a:p>
        </p:txBody>
      </p:sp>
    </p:spTree>
    <p:extLst>
      <p:ext uri="{BB962C8B-B14F-4D97-AF65-F5344CB8AC3E}">
        <p14:creationId xmlns:p14="http://schemas.microsoft.com/office/powerpoint/2010/main" val="202929166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EF678-1AF7-219B-5D86-B67E791C711E}"/>
              </a:ext>
            </a:extLst>
          </p:cNvPr>
          <p:cNvSpPr>
            <a:spLocks noGrp="1"/>
          </p:cNvSpPr>
          <p:nvPr>
            <p:ph type="ctrTitle"/>
          </p:nvPr>
        </p:nvSpPr>
        <p:spPr>
          <a:xfrm>
            <a:off x="671267" y="1579264"/>
            <a:ext cx="6918253" cy="2709272"/>
          </a:xfrm>
        </p:spPr>
        <p:txBody>
          <a:bodyPr/>
          <a:lstStyle/>
          <a:p>
            <a:r>
              <a:rPr lang="en-US" dirty="0"/>
              <a:t>Case Study:</a:t>
            </a:r>
            <a:br>
              <a:rPr lang="en-US" dirty="0"/>
            </a:br>
            <a:r>
              <a:rPr lang="en-US" dirty="0"/>
              <a:t>Contract Structure for</a:t>
            </a:r>
            <a:br>
              <a:rPr lang="en-US" dirty="0"/>
            </a:br>
            <a:r>
              <a:rPr lang="en-US" dirty="0"/>
              <a:t>Battery Storage and Renewable</a:t>
            </a:r>
          </a:p>
        </p:txBody>
      </p:sp>
    </p:spTree>
    <p:extLst>
      <p:ext uri="{BB962C8B-B14F-4D97-AF65-F5344CB8AC3E}">
        <p14:creationId xmlns:p14="http://schemas.microsoft.com/office/powerpoint/2010/main" val="417866256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E549-C5BE-1DA2-27F0-2286730071B1}"/>
              </a:ext>
            </a:extLst>
          </p:cNvPr>
          <p:cNvSpPr>
            <a:spLocks noGrp="1"/>
          </p:cNvSpPr>
          <p:nvPr>
            <p:ph type="title"/>
          </p:nvPr>
        </p:nvSpPr>
        <p:spPr/>
        <p:txBody>
          <a:bodyPr/>
          <a:lstStyle/>
          <a:p>
            <a:r>
              <a:rPr lang="en-US" dirty="0"/>
              <a:t>Four Models for Storage PPA</a:t>
            </a:r>
          </a:p>
        </p:txBody>
      </p:sp>
      <p:sp>
        <p:nvSpPr>
          <p:cNvPr id="3" name="Content Placeholder 2">
            <a:extLst>
              <a:ext uri="{FF2B5EF4-FFF2-40B4-BE49-F238E27FC236}">
                <a16:creationId xmlns:a16="http://schemas.microsoft.com/office/drawing/2014/main" id="{CEAFF7B1-FC34-FB71-2B1F-76812FE7A1D2}"/>
              </a:ext>
            </a:extLst>
          </p:cNvPr>
          <p:cNvSpPr>
            <a:spLocks noGrp="1"/>
          </p:cNvSpPr>
          <p:nvPr>
            <p:ph idx="1"/>
          </p:nvPr>
        </p:nvSpPr>
        <p:spPr/>
        <p:txBody>
          <a:bodyPr/>
          <a:lstStyle/>
          <a:p>
            <a:r>
              <a:rPr lang="en-US" dirty="0"/>
              <a:t>Case 1: Solar PPA (output) plus Battery PPA (availability)</a:t>
            </a:r>
          </a:p>
          <a:p>
            <a:r>
              <a:rPr lang="en-US" dirty="0"/>
              <a:t>Case 2: Solar plus Storage to Meet Defined Demand (output)</a:t>
            </a:r>
          </a:p>
          <a:p>
            <a:r>
              <a:rPr lang="en-US" dirty="0"/>
              <a:t>Case 3: Customer Analysis for Independence from Grid (surplus sales, deficit purchases)</a:t>
            </a:r>
          </a:p>
          <a:p>
            <a:r>
              <a:rPr lang="en-US" dirty="0"/>
              <a:t>Case 4: Mini-grid with Solar and Battery</a:t>
            </a:r>
          </a:p>
        </p:txBody>
      </p:sp>
      <p:sp>
        <p:nvSpPr>
          <p:cNvPr id="4" name="Slide Number Placeholder 3">
            <a:extLst>
              <a:ext uri="{FF2B5EF4-FFF2-40B4-BE49-F238E27FC236}">
                <a16:creationId xmlns:a16="http://schemas.microsoft.com/office/drawing/2014/main" id="{282DB88F-14A9-6FD9-2749-D45AE82B1874}"/>
              </a:ext>
            </a:extLst>
          </p:cNvPr>
          <p:cNvSpPr>
            <a:spLocks noGrp="1"/>
          </p:cNvSpPr>
          <p:nvPr>
            <p:ph type="sldNum" sz="quarter" idx="12"/>
          </p:nvPr>
        </p:nvSpPr>
        <p:spPr/>
        <p:txBody>
          <a:bodyPr/>
          <a:lstStyle/>
          <a:p>
            <a:fld id="{EB241CD2-1E45-42A3-B213-66A034DF9A3B}" type="slidenum">
              <a:rPr lang="en-GB" smtClean="0"/>
              <a:t>178</a:t>
            </a:fld>
            <a:endParaRPr lang="en-GB" dirty="0"/>
          </a:p>
        </p:txBody>
      </p:sp>
    </p:spTree>
    <p:extLst>
      <p:ext uri="{BB962C8B-B14F-4D97-AF65-F5344CB8AC3E}">
        <p14:creationId xmlns:p14="http://schemas.microsoft.com/office/powerpoint/2010/main" val="158442690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16069E-5019-4E0C-BC0D-15A68FDA9EAB}"/>
              </a:ext>
            </a:extLst>
          </p:cNvPr>
          <p:cNvSpPr>
            <a:spLocks noGrp="1"/>
          </p:cNvSpPr>
          <p:nvPr>
            <p:ph type="title"/>
          </p:nvPr>
        </p:nvSpPr>
        <p:spPr/>
        <p:txBody>
          <a:bodyPr>
            <a:normAutofit fontScale="90000"/>
          </a:bodyPr>
          <a:lstStyle/>
          <a:p>
            <a:r>
              <a:rPr lang="en-029" dirty="0"/>
              <a:t>Capacity and Storage of Batteries - Think of a Battery Like a Water Tower or a Warehouse</a:t>
            </a:r>
          </a:p>
        </p:txBody>
      </p:sp>
      <p:sp>
        <p:nvSpPr>
          <p:cNvPr id="6" name="TextBox 5">
            <a:extLst>
              <a:ext uri="{FF2B5EF4-FFF2-40B4-BE49-F238E27FC236}">
                <a16:creationId xmlns:a16="http://schemas.microsoft.com/office/drawing/2014/main" id="{FEE3166C-F350-415A-93DA-B91040D75CAB}"/>
              </a:ext>
            </a:extLst>
          </p:cNvPr>
          <p:cNvSpPr txBox="1"/>
          <p:nvPr/>
        </p:nvSpPr>
        <p:spPr>
          <a:xfrm>
            <a:off x="1795419" y="1948226"/>
            <a:ext cx="4423338" cy="1245424"/>
          </a:xfrm>
          <a:prstGeom prst="rect">
            <a:avLst/>
          </a:prstGeom>
          <a:noFill/>
        </p:spPr>
        <p:txBody>
          <a:bodyPr wrap="square" rtlCol="0">
            <a:spAutoFit/>
          </a:bodyPr>
          <a:lstStyle/>
          <a:p>
            <a:r>
              <a:rPr lang="en-029" dirty="0"/>
              <a:t>The pipe is the capacity at any instant.  If this pipe capacity is 100 kW, then in one hour, the maximum that can be charged or delivered in one single hour is 100 kWh</a:t>
            </a:r>
          </a:p>
        </p:txBody>
      </p:sp>
      <p:sp>
        <p:nvSpPr>
          <p:cNvPr id="7" name="TextBox 6">
            <a:extLst>
              <a:ext uri="{FF2B5EF4-FFF2-40B4-BE49-F238E27FC236}">
                <a16:creationId xmlns:a16="http://schemas.microsoft.com/office/drawing/2014/main" id="{C9B7FDE3-EEAD-41C4-8B64-45E157D2AAF8}"/>
              </a:ext>
            </a:extLst>
          </p:cNvPr>
          <p:cNvSpPr txBox="1"/>
          <p:nvPr/>
        </p:nvSpPr>
        <p:spPr>
          <a:xfrm>
            <a:off x="1795419" y="3193651"/>
            <a:ext cx="4430390" cy="1200329"/>
          </a:xfrm>
          <a:prstGeom prst="rect">
            <a:avLst/>
          </a:prstGeom>
          <a:noFill/>
        </p:spPr>
        <p:txBody>
          <a:bodyPr wrap="square" rtlCol="0">
            <a:spAutoFit/>
          </a:bodyPr>
          <a:lstStyle/>
          <a:p>
            <a:r>
              <a:rPr lang="en-029" dirty="0"/>
              <a:t>The storage tank is the number of hours that be stored and then delivered.  It is measured in kWh. If the capacity is 100 kW and the storage is 4 hours, then the kWh is 400 kWh.</a:t>
            </a:r>
          </a:p>
        </p:txBody>
      </p:sp>
      <p:cxnSp>
        <p:nvCxnSpPr>
          <p:cNvPr id="9" name="Straight Arrow Connector 8">
            <a:extLst>
              <a:ext uri="{FF2B5EF4-FFF2-40B4-BE49-F238E27FC236}">
                <a16:creationId xmlns:a16="http://schemas.microsoft.com/office/drawing/2014/main" id="{F7639770-4A97-4938-B388-2F798F13014D}"/>
              </a:ext>
            </a:extLst>
          </p:cNvPr>
          <p:cNvCxnSpPr>
            <a:cxnSpLocks/>
          </p:cNvCxnSpPr>
          <p:nvPr/>
        </p:nvCxnSpPr>
        <p:spPr>
          <a:xfrm flipV="1">
            <a:off x="3097445" y="2727537"/>
            <a:ext cx="4102736" cy="5637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9A980C9-6D38-4C91-B986-210F9B636548}"/>
              </a:ext>
            </a:extLst>
          </p:cNvPr>
          <p:cNvPicPr>
            <a:picLocks noChangeAspect="1"/>
          </p:cNvPicPr>
          <p:nvPr/>
        </p:nvPicPr>
        <p:blipFill>
          <a:blip r:embed="rId2"/>
          <a:stretch>
            <a:fillRect/>
          </a:stretch>
        </p:blipFill>
        <p:spPr>
          <a:xfrm>
            <a:off x="6604959" y="4346930"/>
            <a:ext cx="3371211" cy="1687983"/>
          </a:xfrm>
          <a:prstGeom prst="rect">
            <a:avLst/>
          </a:prstGeom>
        </p:spPr>
      </p:pic>
      <p:sp>
        <p:nvSpPr>
          <p:cNvPr id="8" name="TextBox 7">
            <a:extLst>
              <a:ext uri="{FF2B5EF4-FFF2-40B4-BE49-F238E27FC236}">
                <a16:creationId xmlns:a16="http://schemas.microsoft.com/office/drawing/2014/main" id="{4EAD548D-ED50-4228-B8CD-EAE8474EF895}"/>
              </a:ext>
            </a:extLst>
          </p:cNvPr>
          <p:cNvSpPr txBox="1"/>
          <p:nvPr/>
        </p:nvSpPr>
        <p:spPr>
          <a:xfrm>
            <a:off x="1859783" y="4548095"/>
            <a:ext cx="3840480" cy="1477328"/>
          </a:xfrm>
          <a:prstGeom prst="rect">
            <a:avLst/>
          </a:prstGeom>
          <a:noFill/>
        </p:spPr>
        <p:txBody>
          <a:bodyPr wrap="square" rtlCol="0">
            <a:spAutoFit/>
          </a:bodyPr>
          <a:lstStyle/>
          <a:p>
            <a:r>
              <a:rPr lang="en-US" dirty="0"/>
              <a:t>In the warehouse, the movement in and out is the capacity (kW) – how many boxes in and out. The time in storage is kWh – you need the space for the boxes.</a:t>
            </a:r>
          </a:p>
        </p:txBody>
      </p:sp>
      <p:pic>
        <p:nvPicPr>
          <p:cNvPr id="10" name="Picture 9">
            <a:extLst>
              <a:ext uri="{FF2B5EF4-FFF2-40B4-BE49-F238E27FC236}">
                <a16:creationId xmlns:a16="http://schemas.microsoft.com/office/drawing/2014/main" id="{B931D3D9-EC68-438A-381E-EDCDE3AAC15F}"/>
              </a:ext>
            </a:extLst>
          </p:cNvPr>
          <p:cNvPicPr>
            <a:picLocks noChangeAspect="1"/>
          </p:cNvPicPr>
          <p:nvPr/>
        </p:nvPicPr>
        <p:blipFill>
          <a:blip r:embed="rId3"/>
          <a:stretch>
            <a:fillRect/>
          </a:stretch>
        </p:blipFill>
        <p:spPr>
          <a:xfrm>
            <a:off x="7296298" y="1533325"/>
            <a:ext cx="2411818" cy="2860654"/>
          </a:xfrm>
          <a:prstGeom prst="rect">
            <a:avLst/>
          </a:prstGeom>
        </p:spPr>
      </p:pic>
      <p:sp>
        <p:nvSpPr>
          <p:cNvPr id="11" name="TextBox 10">
            <a:extLst>
              <a:ext uri="{FF2B5EF4-FFF2-40B4-BE49-F238E27FC236}">
                <a16:creationId xmlns:a16="http://schemas.microsoft.com/office/drawing/2014/main" id="{158C3689-BAFC-097D-821F-A2E9B1EF2E5A}"/>
              </a:ext>
            </a:extLst>
          </p:cNvPr>
          <p:cNvSpPr txBox="1"/>
          <p:nvPr/>
        </p:nvSpPr>
        <p:spPr>
          <a:xfrm>
            <a:off x="9406759" y="1718441"/>
            <a:ext cx="989822" cy="369332"/>
          </a:xfrm>
          <a:prstGeom prst="rect">
            <a:avLst/>
          </a:prstGeom>
          <a:noFill/>
        </p:spPr>
        <p:txBody>
          <a:bodyPr wrap="square" rtlCol="0">
            <a:spAutoFit/>
          </a:bodyPr>
          <a:lstStyle/>
          <a:p>
            <a:r>
              <a:rPr lang="en-US" dirty="0"/>
              <a:t>kwh</a:t>
            </a:r>
          </a:p>
        </p:txBody>
      </p:sp>
      <p:sp>
        <p:nvSpPr>
          <p:cNvPr id="12" name="TextBox 11">
            <a:extLst>
              <a:ext uri="{FF2B5EF4-FFF2-40B4-BE49-F238E27FC236}">
                <a16:creationId xmlns:a16="http://schemas.microsoft.com/office/drawing/2014/main" id="{8A30D6B2-0C95-3042-A14C-7AD85FBE5205}"/>
              </a:ext>
            </a:extLst>
          </p:cNvPr>
          <p:cNvSpPr txBox="1"/>
          <p:nvPr/>
        </p:nvSpPr>
        <p:spPr>
          <a:xfrm>
            <a:off x="9264869" y="3429000"/>
            <a:ext cx="989822" cy="369332"/>
          </a:xfrm>
          <a:prstGeom prst="rect">
            <a:avLst/>
          </a:prstGeom>
          <a:noFill/>
        </p:spPr>
        <p:txBody>
          <a:bodyPr wrap="square" rtlCol="0">
            <a:spAutoFit/>
          </a:bodyPr>
          <a:lstStyle/>
          <a:p>
            <a:r>
              <a:rPr lang="en-US" dirty="0"/>
              <a:t>kw</a:t>
            </a:r>
          </a:p>
        </p:txBody>
      </p:sp>
      <p:sp>
        <p:nvSpPr>
          <p:cNvPr id="13" name="TextBox 12">
            <a:extLst>
              <a:ext uri="{FF2B5EF4-FFF2-40B4-BE49-F238E27FC236}">
                <a16:creationId xmlns:a16="http://schemas.microsoft.com/office/drawing/2014/main" id="{1199A76F-6413-C853-EEB7-4B78CA1679B7}"/>
              </a:ext>
            </a:extLst>
          </p:cNvPr>
          <p:cNvSpPr txBox="1"/>
          <p:nvPr/>
        </p:nvSpPr>
        <p:spPr>
          <a:xfrm>
            <a:off x="6486811" y="3147270"/>
            <a:ext cx="1404647" cy="923330"/>
          </a:xfrm>
          <a:prstGeom prst="rect">
            <a:avLst/>
          </a:prstGeom>
          <a:noFill/>
        </p:spPr>
        <p:txBody>
          <a:bodyPr wrap="square" rtlCol="0">
            <a:spAutoFit/>
          </a:bodyPr>
          <a:lstStyle/>
          <a:p>
            <a:r>
              <a:rPr lang="en-US" dirty="0"/>
              <a:t>Bigger Spout gives faster water</a:t>
            </a:r>
          </a:p>
        </p:txBody>
      </p:sp>
      <p:cxnSp>
        <p:nvCxnSpPr>
          <p:cNvPr id="15" name="Straight Arrow Connector 14">
            <a:extLst>
              <a:ext uri="{FF2B5EF4-FFF2-40B4-BE49-F238E27FC236}">
                <a16:creationId xmlns:a16="http://schemas.microsoft.com/office/drawing/2014/main" id="{E0C4490B-E2F9-5167-8F40-BAA7F3A0A80E}"/>
              </a:ext>
            </a:extLst>
          </p:cNvPr>
          <p:cNvCxnSpPr/>
          <p:nvPr/>
        </p:nvCxnSpPr>
        <p:spPr>
          <a:xfrm flipV="1">
            <a:off x="7656786" y="3711022"/>
            <a:ext cx="646386" cy="325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2541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BE70-A1FB-248F-3346-17AD307D0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BB136-DB2E-7EE1-C68C-4B1AA3CFB24A}"/>
              </a:ext>
            </a:extLst>
          </p:cNvPr>
          <p:cNvSpPr>
            <a:spLocks noGrp="1"/>
          </p:cNvSpPr>
          <p:nvPr>
            <p:ph type="title"/>
          </p:nvPr>
        </p:nvSpPr>
        <p:spPr/>
        <p:txBody>
          <a:bodyPr>
            <a:normAutofit/>
          </a:bodyPr>
          <a:lstStyle/>
          <a:p>
            <a:pPr algn="ctr"/>
            <a:r>
              <a:rPr lang="en-US" dirty="0"/>
              <a:t>Diagram of Who Incurs Risk and Contract Structure</a:t>
            </a:r>
          </a:p>
        </p:txBody>
      </p:sp>
      <p:sp>
        <p:nvSpPr>
          <p:cNvPr id="4" name="Slide Number Placeholder 3">
            <a:extLst>
              <a:ext uri="{FF2B5EF4-FFF2-40B4-BE49-F238E27FC236}">
                <a16:creationId xmlns:a16="http://schemas.microsoft.com/office/drawing/2014/main" id="{BBA63DF3-7FEA-4955-6B65-523E7F6DAD29}"/>
              </a:ext>
            </a:extLst>
          </p:cNvPr>
          <p:cNvSpPr>
            <a:spLocks noGrp="1"/>
          </p:cNvSpPr>
          <p:nvPr>
            <p:ph type="sldNum" sz="quarter" idx="12"/>
          </p:nvPr>
        </p:nvSpPr>
        <p:spPr/>
        <p:txBody>
          <a:bodyPr/>
          <a:lstStyle/>
          <a:p>
            <a:fld id="{EB241CD2-1E45-42A3-B213-66A034DF9A3B}" type="slidenum">
              <a:rPr lang="en-GB" smtClean="0"/>
              <a:t>18</a:t>
            </a:fld>
            <a:endParaRPr lang="en-GB" dirty="0"/>
          </a:p>
        </p:txBody>
      </p:sp>
      <p:sp>
        <p:nvSpPr>
          <p:cNvPr id="5" name="Rectangle 4">
            <a:extLst>
              <a:ext uri="{FF2B5EF4-FFF2-40B4-BE49-F238E27FC236}">
                <a16:creationId xmlns:a16="http://schemas.microsoft.com/office/drawing/2014/main" id="{58ADE0C8-8564-FD38-F91E-5D7CBFE66495}"/>
              </a:ext>
            </a:extLst>
          </p:cNvPr>
          <p:cNvSpPr/>
          <p:nvPr/>
        </p:nvSpPr>
        <p:spPr>
          <a:xfrm>
            <a:off x="148658" y="3122086"/>
            <a:ext cx="2551176" cy="82296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Ultimate Consumer</a:t>
            </a:r>
            <a:r>
              <a:rPr lang="en-US" dirty="0"/>
              <a:t> (society) Wants low prices</a:t>
            </a:r>
          </a:p>
        </p:txBody>
      </p:sp>
      <p:sp>
        <p:nvSpPr>
          <p:cNvPr id="7" name="Rectangle 6">
            <a:extLst>
              <a:ext uri="{FF2B5EF4-FFF2-40B4-BE49-F238E27FC236}">
                <a16:creationId xmlns:a16="http://schemas.microsoft.com/office/drawing/2014/main" id="{48599EFC-4637-13EF-A176-0A0F5D108614}"/>
              </a:ext>
            </a:extLst>
          </p:cNvPr>
          <p:cNvSpPr/>
          <p:nvPr/>
        </p:nvSpPr>
        <p:spPr>
          <a:xfrm>
            <a:off x="320870" y="4633510"/>
            <a:ext cx="2206752" cy="128326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Off-taker</a:t>
            </a:r>
            <a:r>
              <a:rPr lang="en-US" dirty="0"/>
              <a:t> - Pays for Output through PPA Contract</a:t>
            </a:r>
          </a:p>
        </p:txBody>
      </p:sp>
      <p:sp>
        <p:nvSpPr>
          <p:cNvPr id="8" name="Rectangle 7">
            <a:extLst>
              <a:ext uri="{FF2B5EF4-FFF2-40B4-BE49-F238E27FC236}">
                <a16:creationId xmlns:a16="http://schemas.microsoft.com/office/drawing/2014/main" id="{D6864707-2C16-972E-8E83-20D1757F4D23}"/>
              </a:ext>
            </a:extLst>
          </p:cNvPr>
          <p:cNvSpPr/>
          <p:nvPr/>
        </p:nvSpPr>
        <p:spPr>
          <a:xfrm>
            <a:off x="4999613" y="3172414"/>
            <a:ext cx="1964638" cy="1381970"/>
          </a:xfrm>
          <a:prstGeom prst="rect">
            <a:avLst/>
          </a:prstGeom>
          <a:solidFill>
            <a:srgbClr val="FFFF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Purpose Vehicle (SPV), Shell company that signs contracts</a:t>
            </a:r>
          </a:p>
        </p:txBody>
      </p:sp>
      <p:sp>
        <p:nvSpPr>
          <p:cNvPr id="15" name="Rectangle 14">
            <a:extLst>
              <a:ext uri="{FF2B5EF4-FFF2-40B4-BE49-F238E27FC236}">
                <a16:creationId xmlns:a16="http://schemas.microsoft.com/office/drawing/2014/main" id="{3759B87B-DA89-4415-42A5-E86F637A937F}"/>
              </a:ext>
            </a:extLst>
          </p:cNvPr>
          <p:cNvSpPr/>
          <p:nvPr/>
        </p:nvSpPr>
        <p:spPr>
          <a:xfrm>
            <a:off x="263338" y="1245371"/>
            <a:ext cx="2436492" cy="122232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Off-taker Risk – Total Risks Minus Risks Allocated with PPA Contract</a:t>
            </a:r>
          </a:p>
        </p:txBody>
      </p:sp>
      <p:sp>
        <p:nvSpPr>
          <p:cNvPr id="17" name="Rectangle 16">
            <a:extLst>
              <a:ext uri="{FF2B5EF4-FFF2-40B4-BE49-F238E27FC236}">
                <a16:creationId xmlns:a16="http://schemas.microsoft.com/office/drawing/2014/main" id="{AED3F4D9-06BB-5366-FEBC-29A6089F4A5A}"/>
              </a:ext>
            </a:extLst>
          </p:cNvPr>
          <p:cNvSpPr/>
          <p:nvPr/>
        </p:nvSpPr>
        <p:spPr>
          <a:xfrm>
            <a:off x="3608320" y="4862134"/>
            <a:ext cx="2192689" cy="10241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Equity Investor (Sponsor/Developer) Wants High Return Relative to Risk</a:t>
            </a:r>
          </a:p>
        </p:txBody>
      </p:sp>
      <p:sp>
        <p:nvSpPr>
          <p:cNvPr id="14" name="Rectangle 13">
            <a:extLst>
              <a:ext uri="{FF2B5EF4-FFF2-40B4-BE49-F238E27FC236}">
                <a16:creationId xmlns:a16="http://schemas.microsoft.com/office/drawing/2014/main" id="{CDE5AA19-8756-3EFE-0642-8FDBFACA634F}"/>
              </a:ext>
            </a:extLst>
          </p:cNvPr>
          <p:cNvSpPr/>
          <p:nvPr/>
        </p:nvSpPr>
        <p:spPr>
          <a:xfrm>
            <a:off x="4468885" y="1502214"/>
            <a:ext cx="2589011" cy="746891"/>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Investor Risk – Risk Retained by SPV and Not Transferred to Suppliers</a:t>
            </a:r>
          </a:p>
        </p:txBody>
      </p:sp>
      <p:sp>
        <p:nvSpPr>
          <p:cNvPr id="18" name="Rectangle 17">
            <a:extLst>
              <a:ext uri="{FF2B5EF4-FFF2-40B4-BE49-F238E27FC236}">
                <a16:creationId xmlns:a16="http://schemas.microsoft.com/office/drawing/2014/main" id="{45A4CFE9-C59A-17EE-66CD-147A5BC7DE1A}"/>
              </a:ext>
            </a:extLst>
          </p:cNvPr>
          <p:cNvSpPr/>
          <p:nvPr/>
        </p:nvSpPr>
        <p:spPr>
          <a:xfrm>
            <a:off x="8323844" y="1464243"/>
            <a:ext cx="3318765" cy="793153"/>
          </a:xfrm>
          <a:prstGeom prst="rect">
            <a:avLst/>
          </a:prstGeom>
          <a:solidFill>
            <a:srgbClr val="152E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Contractor Risk – Risk Associated with Constructing the Plant and Operating the Plant</a:t>
            </a:r>
          </a:p>
        </p:txBody>
      </p:sp>
      <p:sp>
        <p:nvSpPr>
          <p:cNvPr id="22" name="Rectangle 21">
            <a:extLst>
              <a:ext uri="{FF2B5EF4-FFF2-40B4-BE49-F238E27FC236}">
                <a16:creationId xmlns:a16="http://schemas.microsoft.com/office/drawing/2014/main" id="{4EA5AE91-E744-66E4-575E-9A92ACA8F8E4}"/>
              </a:ext>
            </a:extLst>
          </p:cNvPr>
          <p:cNvSpPr/>
          <p:nvPr/>
        </p:nvSpPr>
        <p:spPr>
          <a:xfrm>
            <a:off x="6091650" y="4862132"/>
            <a:ext cx="2040644" cy="10546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Debt Investor (Lender) Wants to be paid back</a:t>
            </a:r>
          </a:p>
        </p:txBody>
      </p:sp>
      <p:cxnSp>
        <p:nvCxnSpPr>
          <p:cNvPr id="24" name="Straight Arrow Connector 23">
            <a:extLst>
              <a:ext uri="{FF2B5EF4-FFF2-40B4-BE49-F238E27FC236}">
                <a16:creationId xmlns:a16="http://schemas.microsoft.com/office/drawing/2014/main" id="{637A31D7-B529-7AAA-FBD9-63BD4282A952}"/>
              </a:ext>
            </a:extLst>
          </p:cNvPr>
          <p:cNvCxnSpPr>
            <a:cxnSpLocks/>
            <a:stCxn id="7" idx="3"/>
            <a:endCxn id="8" idx="1"/>
          </p:cNvCxnSpPr>
          <p:nvPr/>
        </p:nvCxnSpPr>
        <p:spPr>
          <a:xfrm flipV="1">
            <a:off x="2527622" y="3863399"/>
            <a:ext cx="2471991" cy="14117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3C9C816B-F32D-AD72-8AE8-501CC13F5A85}"/>
              </a:ext>
            </a:extLst>
          </p:cNvPr>
          <p:cNvSpPr/>
          <p:nvPr/>
        </p:nvSpPr>
        <p:spPr>
          <a:xfrm>
            <a:off x="8570227" y="3438359"/>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EPC Contractor  Wants to profit from efficient construction</a:t>
            </a:r>
          </a:p>
        </p:txBody>
      </p:sp>
      <p:sp>
        <p:nvSpPr>
          <p:cNvPr id="36" name="Rectangle 35">
            <a:extLst>
              <a:ext uri="{FF2B5EF4-FFF2-40B4-BE49-F238E27FC236}">
                <a16:creationId xmlns:a16="http://schemas.microsoft.com/office/drawing/2014/main" id="{330FA175-8643-5AB4-6D5D-7414BFE64561}"/>
              </a:ext>
            </a:extLst>
          </p:cNvPr>
          <p:cNvSpPr/>
          <p:nvPr/>
        </p:nvSpPr>
        <p:spPr>
          <a:xfrm>
            <a:off x="8570227" y="4437092"/>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O&amp;M Contractor  Wants to profit from efficient operation</a:t>
            </a:r>
          </a:p>
        </p:txBody>
      </p:sp>
      <p:cxnSp>
        <p:nvCxnSpPr>
          <p:cNvPr id="38" name="Straight Connector 37">
            <a:extLst>
              <a:ext uri="{FF2B5EF4-FFF2-40B4-BE49-F238E27FC236}">
                <a16:creationId xmlns:a16="http://schemas.microsoft.com/office/drawing/2014/main" id="{EDEC1BD3-CCFD-F5E0-694A-85F556A32C1B}"/>
              </a:ext>
            </a:extLst>
          </p:cNvPr>
          <p:cNvCxnSpPr>
            <a:cxnSpLocks/>
          </p:cNvCxnSpPr>
          <p:nvPr/>
        </p:nvCxnSpPr>
        <p:spPr>
          <a:xfrm>
            <a:off x="3211929" y="1012330"/>
            <a:ext cx="0" cy="4874002"/>
          </a:xfrm>
          <a:prstGeom prst="line">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B58BE2AA-72EA-ADF2-DAD4-579491141FCD}"/>
              </a:ext>
            </a:extLst>
          </p:cNvPr>
          <p:cNvCxnSpPr>
            <a:cxnSpLocks/>
            <a:stCxn id="5" idx="2"/>
            <a:endCxn id="7" idx="0"/>
          </p:cNvCxnSpPr>
          <p:nvPr/>
        </p:nvCxnSpPr>
        <p:spPr>
          <a:xfrm>
            <a:off x="1424246" y="3945046"/>
            <a:ext cx="0" cy="68846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83659FA-1872-ADCC-4963-B39079009D5F}"/>
              </a:ext>
            </a:extLst>
          </p:cNvPr>
          <p:cNvCxnSpPr/>
          <p:nvPr/>
        </p:nvCxnSpPr>
        <p:spPr>
          <a:xfrm>
            <a:off x="79248" y="2645515"/>
            <a:ext cx="12033504" cy="0"/>
          </a:xfrm>
          <a:prstGeom prst="line">
            <a:avLst/>
          </a:prstGeom>
          <a:ln w="73025">
            <a:solidFill>
              <a:srgbClr val="00B0F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C880667C-2562-9B8A-CD89-3AE9956FA437}"/>
              </a:ext>
            </a:extLst>
          </p:cNvPr>
          <p:cNvSpPr/>
          <p:nvPr/>
        </p:nvSpPr>
        <p:spPr>
          <a:xfrm>
            <a:off x="266699" y="2774266"/>
            <a:ext cx="11375912" cy="2203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Money with Contracts</a:t>
            </a:r>
          </a:p>
        </p:txBody>
      </p:sp>
      <p:sp>
        <p:nvSpPr>
          <p:cNvPr id="80" name="Rectangle 79">
            <a:extLst>
              <a:ext uri="{FF2B5EF4-FFF2-40B4-BE49-F238E27FC236}">
                <a16:creationId xmlns:a16="http://schemas.microsoft.com/office/drawing/2014/main" id="{C82E1B9F-DBB7-0A7A-91B5-1D9BC4E6F97E}"/>
              </a:ext>
            </a:extLst>
          </p:cNvPr>
          <p:cNvSpPr/>
          <p:nvPr/>
        </p:nvSpPr>
        <p:spPr>
          <a:xfrm>
            <a:off x="215265" y="917237"/>
            <a:ext cx="11551822" cy="2271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Risk from Contracts</a:t>
            </a:r>
          </a:p>
        </p:txBody>
      </p:sp>
      <p:cxnSp>
        <p:nvCxnSpPr>
          <p:cNvPr id="89" name="Straight Arrow Connector 88">
            <a:extLst>
              <a:ext uri="{FF2B5EF4-FFF2-40B4-BE49-F238E27FC236}">
                <a16:creationId xmlns:a16="http://schemas.microsoft.com/office/drawing/2014/main" id="{9AAAFC0A-3F4E-F5D4-E896-5C5D036A92FF}"/>
              </a:ext>
            </a:extLst>
          </p:cNvPr>
          <p:cNvCxnSpPr>
            <a:cxnSpLocks/>
            <a:stCxn id="15" idx="3"/>
            <a:endCxn id="14" idx="1"/>
          </p:cNvCxnSpPr>
          <p:nvPr/>
        </p:nvCxnSpPr>
        <p:spPr>
          <a:xfrm>
            <a:off x="2699830" y="1856533"/>
            <a:ext cx="1769055" cy="19127"/>
          </a:xfrm>
          <a:prstGeom prst="straightConnector1">
            <a:avLst/>
          </a:prstGeom>
          <a:ln w="762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189F621B-3716-2310-1ABB-FFC93F941095}"/>
              </a:ext>
            </a:extLst>
          </p:cNvPr>
          <p:cNvCxnSpPr>
            <a:cxnSpLocks/>
            <a:stCxn id="14" idx="3"/>
            <a:endCxn id="18" idx="1"/>
          </p:cNvCxnSpPr>
          <p:nvPr/>
        </p:nvCxnSpPr>
        <p:spPr>
          <a:xfrm flipV="1">
            <a:off x="7057896" y="1860820"/>
            <a:ext cx="1265948" cy="14840"/>
          </a:xfrm>
          <a:prstGeom prst="straightConnector1">
            <a:avLst/>
          </a:prstGeom>
          <a:ln w="254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D6643B28-3700-D16C-BB15-3CCDA1E22D37}"/>
              </a:ext>
            </a:extLst>
          </p:cNvPr>
          <p:cNvCxnSpPr>
            <a:cxnSpLocks/>
            <a:stCxn id="8" idx="3"/>
            <a:endCxn id="30" idx="1"/>
          </p:cNvCxnSpPr>
          <p:nvPr/>
        </p:nvCxnSpPr>
        <p:spPr>
          <a:xfrm>
            <a:off x="6964251" y="3863399"/>
            <a:ext cx="1605976"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339E0B05-B8E8-07C3-2B75-E460FC75BB3B}"/>
              </a:ext>
            </a:extLst>
          </p:cNvPr>
          <p:cNvCxnSpPr>
            <a:cxnSpLocks/>
            <a:stCxn id="8" idx="3"/>
            <a:endCxn id="36" idx="1"/>
          </p:cNvCxnSpPr>
          <p:nvPr/>
        </p:nvCxnSpPr>
        <p:spPr>
          <a:xfrm>
            <a:off x="6964251" y="3863399"/>
            <a:ext cx="1605976" cy="99873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BEF84C3C-6986-DFE2-3F24-C0A8E12445E7}"/>
              </a:ext>
            </a:extLst>
          </p:cNvPr>
          <p:cNvCxnSpPr>
            <a:cxnSpLocks/>
            <a:stCxn id="17" idx="0"/>
          </p:cNvCxnSpPr>
          <p:nvPr/>
        </p:nvCxnSpPr>
        <p:spPr>
          <a:xfrm flipV="1">
            <a:off x="4704665" y="4575285"/>
            <a:ext cx="471903" cy="28684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B3EAC1B3-0678-3D7C-EB64-8E72C45227EA}"/>
              </a:ext>
            </a:extLst>
          </p:cNvPr>
          <p:cNvCxnSpPr>
            <a:cxnSpLocks/>
          </p:cNvCxnSpPr>
          <p:nvPr/>
        </p:nvCxnSpPr>
        <p:spPr>
          <a:xfrm flipH="1">
            <a:off x="5317451" y="4575285"/>
            <a:ext cx="354191" cy="2659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375B59E5-01F7-E84E-D33C-6582E896BC94}"/>
              </a:ext>
            </a:extLst>
          </p:cNvPr>
          <p:cNvCxnSpPr>
            <a:cxnSpLocks/>
          </p:cNvCxnSpPr>
          <p:nvPr/>
        </p:nvCxnSpPr>
        <p:spPr>
          <a:xfrm flipH="1" flipV="1">
            <a:off x="6378597" y="4564834"/>
            <a:ext cx="348070" cy="29729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6EC20D3C-7285-9E32-B0F9-91C481348343}"/>
              </a:ext>
            </a:extLst>
          </p:cNvPr>
          <p:cNvCxnSpPr>
            <a:cxnSpLocks/>
            <a:endCxn id="22" idx="0"/>
          </p:cNvCxnSpPr>
          <p:nvPr/>
        </p:nvCxnSpPr>
        <p:spPr>
          <a:xfrm>
            <a:off x="6706579" y="4554384"/>
            <a:ext cx="405393" cy="3077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89510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38C2-8AEB-07DA-F348-68F303D68627}"/>
              </a:ext>
            </a:extLst>
          </p:cNvPr>
          <p:cNvSpPr>
            <a:spLocks noGrp="1"/>
          </p:cNvSpPr>
          <p:nvPr>
            <p:ph type="title"/>
          </p:nvPr>
        </p:nvSpPr>
        <p:spPr/>
        <p:txBody>
          <a:bodyPr/>
          <a:lstStyle/>
          <a:p>
            <a:r>
              <a:rPr lang="en-US" dirty="0"/>
              <a:t>Battery Costs</a:t>
            </a:r>
          </a:p>
        </p:txBody>
      </p:sp>
      <p:sp>
        <p:nvSpPr>
          <p:cNvPr id="3" name="Content Placeholder 2">
            <a:extLst>
              <a:ext uri="{FF2B5EF4-FFF2-40B4-BE49-F238E27FC236}">
                <a16:creationId xmlns:a16="http://schemas.microsoft.com/office/drawing/2014/main" id="{DB9975AA-7FF8-5A4B-EA83-CF463000CA2C}"/>
              </a:ext>
            </a:extLst>
          </p:cNvPr>
          <p:cNvSpPr>
            <a:spLocks noGrp="1"/>
          </p:cNvSpPr>
          <p:nvPr>
            <p:ph idx="1"/>
          </p:nvPr>
        </p:nvSpPr>
        <p:spPr/>
        <p:txBody>
          <a:bodyPr/>
          <a:lstStyle/>
          <a:p>
            <a:r>
              <a:rPr lang="en-US" dirty="0"/>
              <a:t>Find battery costs in China from Shanghai Metal Exchange.</a:t>
            </a:r>
          </a:p>
          <a:p>
            <a:endParaRPr lang="en-US" dirty="0"/>
          </a:p>
        </p:txBody>
      </p:sp>
      <p:sp>
        <p:nvSpPr>
          <p:cNvPr id="4" name="Slide Number Placeholder 3">
            <a:extLst>
              <a:ext uri="{FF2B5EF4-FFF2-40B4-BE49-F238E27FC236}">
                <a16:creationId xmlns:a16="http://schemas.microsoft.com/office/drawing/2014/main" id="{C06741B1-28DA-1194-4316-02EB134728C8}"/>
              </a:ext>
            </a:extLst>
          </p:cNvPr>
          <p:cNvSpPr>
            <a:spLocks noGrp="1"/>
          </p:cNvSpPr>
          <p:nvPr>
            <p:ph type="sldNum" sz="quarter" idx="12"/>
          </p:nvPr>
        </p:nvSpPr>
        <p:spPr/>
        <p:txBody>
          <a:bodyPr/>
          <a:lstStyle/>
          <a:p>
            <a:fld id="{EB241CD2-1E45-42A3-B213-66A034DF9A3B}" type="slidenum">
              <a:rPr lang="en-GB" smtClean="0"/>
              <a:t>180</a:t>
            </a:fld>
            <a:endParaRPr lang="en-GB" dirty="0"/>
          </a:p>
        </p:txBody>
      </p:sp>
      <p:pic>
        <p:nvPicPr>
          <p:cNvPr id="6" name="Picture 5" descr="The diagram shows a descending trend in the price of lithium battery cells, specifically CATL's LFP cells, projected to continue until the end of 2024.&#10;&#10;AI-generated content may be incorrect.">
            <a:extLst>
              <a:ext uri="{FF2B5EF4-FFF2-40B4-BE49-F238E27FC236}">
                <a16:creationId xmlns:a16="http://schemas.microsoft.com/office/drawing/2014/main" id="{5FBE3009-DE84-4761-B76A-91D727870FA1}"/>
              </a:ext>
            </a:extLst>
          </p:cNvPr>
          <p:cNvPicPr>
            <a:picLocks noChangeAspect="1"/>
          </p:cNvPicPr>
          <p:nvPr/>
        </p:nvPicPr>
        <p:blipFill>
          <a:blip r:embed="rId2"/>
          <a:stretch>
            <a:fillRect/>
          </a:stretch>
        </p:blipFill>
        <p:spPr>
          <a:xfrm>
            <a:off x="406400" y="1848265"/>
            <a:ext cx="5420307" cy="3415923"/>
          </a:xfrm>
          <a:prstGeom prst="rect">
            <a:avLst/>
          </a:prstGeom>
        </p:spPr>
      </p:pic>
      <p:pic>
        <p:nvPicPr>
          <p:cNvPr id="8" name="Picture 7">
            <a:extLst>
              <a:ext uri="{FF2B5EF4-FFF2-40B4-BE49-F238E27FC236}">
                <a16:creationId xmlns:a16="http://schemas.microsoft.com/office/drawing/2014/main" id="{081F8CC7-B33B-10C2-FE6E-E9A58CD9AA7E}"/>
              </a:ext>
            </a:extLst>
          </p:cNvPr>
          <p:cNvPicPr>
            <a:picLocks noChangeAspect="1"/>
          </p:cNvPicPr>
          <p:nvPr/>
        </p:nvPicPr>
        <p:blipFill>
          <a:blip r:embed="rId3"/>
          <a:stretch>
            <a:fillRect/>
          </a:stretch>
        </p:blipFill>
        <p:spPr>
          <a:xfrm>
            <a:off x="6365295" y="1865465"/>
            <a:ext cx="4702755" cy="3398724"/>
          </a:xfrm>
          <a:prstGeom prst="rect">
            <a:avLst/>
          </a:prstGeom>
        </p:spPr>
      </p:pic>
    </p:spTree>
    <p:extLst>
      <p:ext uri="{BB962C8B-B14F-4D97-AF65-F5344CB8AC3E}">
        <p14:creationId xmlns:p14="http://schemas.microsoft.com/office/powerpoint/2010/main" val="127818431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E87B9-1F76-95E5-6F69-ECB2F3CE5491}"/>
              </a:ext>
            </a:extLst>
          </p:cNvPr>
          <p:cNvSpPr>
            <a:spLocks noGrp="1"/>
          </p:cNvSpPr>
          <p:nvPr>
            <p:ph type="title"/>
          </p:nvPr>
        </p:nvSpPr>
        <p:spPr/>
        <p:txBody>
          <a:bodyPr/>
          <a:lstStyle/>
          <a:p>
            <a:r>
              <a:rPr lang="en-US" dirty="0"/>
              <a:t>Batteries for Ancillary Services and Load Shifting</a:t>
            </a:r>
          </a:p>
        </p:txBody>
      </p:sp>
      <p:sp>
        <p:nvSpPr>
          <p:cNvPr id="3" name="Content Placeholder 2">
            <a:extLst>
              <a:ext uri="{FF2B5EF4-FFF2-40B4-BE49-F238E27FC236}">
                <a16:creationId xmlns:a16="http://schemas.microsoft.com/office/drawing/2014/main" id="{5CD9132B-B881-378E-B597-2BB1A11A24BD}"/>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B19AE14A-775B-4555-E1AB-3E044007BE53}"/>
              </a:ext>
            </a:extLst>
          </p:cNvPr>
          <p:cNvSpPr>
            <a:spLocks noGrp="1"/>
          </p:cNvSpPr>
          <p:nvPr>
            <p:ph type="sldNum" sz="quarter" idx="12"/>
          </p:nvPr>
        </p:nvSpPr>
        <p:spPr/>
        <p:txBody>
          <a:bodyPr/>
          <a:lstStyle/>
          <a:p>
            <a:fld id="{EB241CD2-1E45-42A3-B213-66A034DF9A3B}" type="slidenum">
              <a:rPr lang="en-GB" smtClean="0"/>
              <a:t>181</a:t>
            </a:fld>
            <a:endParaRPr lang="en-GB" dirty="0"/>
          </a:p>
        </p:txBody>
      </p:sp>
      <p:pic>
        <p:nvPicPr>
          <p:cNvPr id="6" name="Picture 5">
            <a:extLst>
              <a:ext uri="{FF2B5EF4-FFF2-40B4-BE49-F238E27FC236}">
                <a16:creationId xmlns:a16="http://schemas.microsoft.com/office/drawing/2014/main" id="{E4C1D31D-0CBB-F19A-6855-F4CA3D76A020}"/>
              </a:ext>
            </a:extLst>
          </p:cNvPr>
          <p:cNvPicPr>
            <a:picLocks noChangeAspect="1"/>
          </p:cNvPicPr>
          <p:nvPr/>
        </p:nvPicPr>
        <p:blipFill>
          <a:blip r:embed="rId2"/>
          <a:stretch>
            <a:fillRect/>
          </a:stretch>
        </p:blipFill>
        <p:spPr>
          <a:xfrm>
            <a:off x="561202" y="2379463"/>
            <a:ext cx="5134748" cy="3268862"/>
          </a:xfrm>
          <a:prstGeom prst="rect">
            <a:avLst/>
          </a:prstGeom>
        </p:spPr>
      </p:pic>
      <p:pic>
        <p:nvPicPr>
          <p:cNvPr id="8" name="Picture 7">
            <a:extLst>
              <a:ext uri="{FF2B5EF4-FFF2-40B4-BE49-F238E27FC236}">
                <a16:creationId xmlns:a16="http://schemas.microsoft.com/office/drawing/2014/main" id="{738D22AC-5E42-EC3A-445D-E616F4B8225F}"/>
              </a:ext>
            </a:extLst>
          </p:cNvPr>
          <p:cNvPicPr>
            <a:picLocks noChangeAspect="1"/>
          </p:cNvPicPr>
          <p:nvPr/>
        </p:nvPicPr>
        <p:blipFill>
          <a:blip r:embed="rId3"/>
          <a:stretch>
            <a:fillRect/>
          </a:stretch>
        </p:blipFill>
        <p:spPr>
          <a:xfrm>
            <a:off x="6604184" y="2333625"/>
            <a:ext cx="4689565" cy="3451677"/>
          </a:xfrm>
          <a:prstGeom prst="rect">
            <a:avLst/>
          </a:prstGeom>
        </p:spPr>
      </p:pic>
    </p:spTree>
    <p:extLst>
      <p:ext uri="{BB962C8B-B14F-4D97-AF65-F5344CB8AC3E}">
        <p14:creationId xmlns:p14="http://schemas.microsoft.com/office/powerpoint/2010/main" val="108097652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13085-CE35-C9D4-82AB-E963B1F99511}"/>
              </a:ext>
            </a:extLst>
          </p:cNvPr>
          <p:cNvSpPr>
            <a:spLocks noGrp="1"/>
          </p:cNvSpPr>
          <p:nvPr>
            <p:ph type="title"/>
          </p:nvPr>
        </p:nvSpPr>
        <p:spPr/>
        <p:txBody>
          <a:bodyPr/>
          <a:lstStyle/>
          <a:p>
            <a:r>
              <a:rPr lang="en-US" dirty="0"/>
              <a:t>Case 1: Battery plus Solar PPA</a:t>
            </a:r>
          </a:p>
        </p:txBody>
      </p:sp>
      <p:sp>
        <p:nvSpPr>
          <p:cNvPr id="3" name="Content Placeholder 2">
            <a:extLst>
              <a:ext uri="{FF2B5EF4-FFF2-40B4-BE49-F238E27FC236}">
                <a16:creationId xmlns:a16="http://schemas.microsoft.com/office/drawing/2014/main" id="{B194C9B5-4186-4751-1998-9E9BA3336EA4}"/>
              </a:ext>
            </a:extLst>
          </p:cNvPr>
          <p:cNvSpPr>
            <a:spLocks noGrp="1"/>
          </p:cNvSpPr>
          <p:nvPr>
            <p:ph idx="1"/>
          </p:nvPr>
        </p:nvSpPr>
        <p:spPr/>
        <p:txBody>
          <a:bodyPr/>
          <a:lstStyle/>
          <a:p>
            <a:r>
              <a:rPr lang="en-US" dirty="0"/>
              <a:t>Off-taker has control of Battery</a:t>
            </a:r>
          </a:p>
          <a:p>
            <a:pPr lvl="1"/>
            <a:r>
              <a:rPr lang="en-US" dirty="0"/>
              <a:t>Suggests capacity payment and not output based</a:t>
            </a:r>
          </a:p>
          <a:p>
            <a:pPr lvl="1"/>
            <a:r>
              <a:rPr lang="en-US" dirty="0"/>
              <a:t>Could use batteries for ancillary services</a:t>
            </a:r>
          </a:p>
          <a:p>
            <a:pPr lvl="1"/>
            <a:r>
              <a:rPr lang="en-US" dirty="0"/>
              <a:t>Could use batteries for load shifting</a:t>
            </a:r>
          </a:p>
          <a:p>
            <a:pPr lvl="1"/>
            <a:r>
              <a:rPr lang="en-US" dirty="0"/>
              <a:t>Some control of number of cycles</a:t>
            </a:r>
          </a:p>
          <a:p>
            <a:r>
              <a:rPr lang="en-US" dirty="0"/>
              <a:t>Different ways to Handle Degradation</a:t>
            </a:r>
          </a:p>
          <a:p>
            <a:pPr lvl="1"/>
            <a:r>
              <a:rPr lang="en-US" dirty="0"/>
              <a:t>Allow some decrease as part of PPA</a:t>
            </a:r>
          </a:p>
          <a:p>
            <a:pPr lvl="1"/>
            <a:r>
              <a:rPr lang="en-US" dirty="0"/>
              <a:t>Require Augmentation</a:t>
            </a:r>
          </a:p>
          <a:p>
            <a:pPr lvl="1"/>
            <a:r>
              <a:rPr lang="en-US" dirty="0"/>
              <a:t>Degradation depends on usage</a:t>
            </a:r>
          </a:p>
          <a:p>
            <a:r>
              <a:rPr lang="en-US" dirty="0"/>
              <a:t>How should penalties and bonuses be established for</a:t>
            </a:r>
          </a:p>
          <a:p>
            <a:pPr lvl="1"/>
            <a:r>
              <a:rPr lang="en-US" dirty="0"/>
              <a:t>Available Capacity</a:t>
            </a:r>
          </a:p>
          <a:p>
            <a:pPr lvl="1"/>
            <a:r>
              <a:rPr lang="en-US" dirty="0"/>
              <a:t>Round trip efficiency</a:t>
            </a:r>
          </a:p>
          <a:p>
            <a:pPr lvl="1"/>
            <a:endParaRPr lang="en-US" dirty="0"/>
          </a:p>
        </p:txBody>
      </p:sp>
      <p:sp>
        <p:nvSpPr>
          <p:cNvPr id="4" name="Slide Number Placeholder 3">
            <a:extLst>
              <a:ext uri="{FF2B5EF4-FFF2-40B4-BE49-F238E27FC236}">
                <a16:creationId xmlns:a16="http://schemas.microsoft.com/office/drawing/2014/main" id="{7252F9C0-2856-A8E7-5D4F-EBFDBF392F1C}"/>
              </a:ext>
            </a:extLst>
          </p:cNvPr>
          <p:cNvSpPr>
            <a:spLocks noGrp="1"/>
          </p:cNvSpPr>
          <p:nvPr>
            <p:ph type="sldNum" sz="quarter" idx="12"/>
          </p:nvPr>
        </p:nvSpPr>
        <p:spPr/>
        <p:txBody>
          <a:bodyPr/>
          <a:lstStyle/>
          <a:p>
            <a:fld id="{EB241CD2-1E45-42A3-B213-66A034DF9A3B}" type="slidenum">
              <a:rPr lang="en-GB" smtClean="0"/>
              <a:t>182</a:t>
            </a:fld>
            <a:endParaRPr lang="en-GB" dirty="0"/>
          </a:p>
        </p:txBody>
      </p:sp>
    </p:spTree>
    <p:extLst>
      <p:ext uri="{BB962C8B-B14F-4D97-AF65-F5344CB8AC3E}">
        <p14:creationId xmlns:p14="http://schemas.microsoft.com/office/powerpoint/2010/main" val="32642870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B078D-D62C-AA26-D9F0-3E77FE463AE5}"/>
              </a:ext>
            </a:extLst>
          </p:cNvPr>
          <p:cNvSpPr>
            <a:spLocks noGrp="1"/>
          </p:cNvSpPr>
          <p:nvPr>
            <p:ph type="title"/>
          </p:nvPr>
        </p:nvSpPr>
        <p:spPr/>
        <p:txBody>
          <a:bodyPr/>
          <a:lstStyle/>
          <a:p>
            <a:r>
              <a:rPr lang="en-US" dirty="0"/>
              <a:t>Pricing in PPA and Back of Envelope </a:t>
            </a:r>
          </a:p>
        </p:txBody>
      </p:sp>
      <p:sp>
        <p:nvSpPr>
          <p:cNvPr id="3" name="Content Placeholder 2">
            <a:extLst>
              <a:ext uri="{FF2B5EF4-FFF2-40B4-BE49-F238E27FC236}">
                <a16:creationId xmlns:a16="http://schemas.microsoft.com/office/drawing/2014/main" id="{CE0A24A7-1595-95CB-9B34-38EEE77FDB76}"/>
              </a:ext>
            </a:extLst>
          </p:cNvPr>
          <p:cNvSpPr>
            <a:spLocks noGrp="1"/>
          </p:cNvSpPr>
          <p:nvPr>
            <p:ph idx="1"/>
          </p:nvPr>
        </p:nvSpPr>
        <p:spPr>
          <a:xfrm>
            <a:off x="406401" y="1209675"/>
            <a:ext cx="3507232" cy="2219325"/>
          </a:xfrm>
        </p:spPr>
        <p:txBody>
          <a:bodyPr>
            <a:normAutofit lnSpcReduction="10000"/>
          </a:bodyPr>
          <a:lstStyle/>
          <a:p>
            <a:pPr algn="l"/>
            <a:endParaRPr lang="en-US" dirty="0"/>
          </a:p>
          <a:p>
            <a:pPr marL="0" indent="0" algn="l">
              <a:buNone/>
            </a:pPr>
            <a:r>
              <a:rPr lang="en-US" dirty="0"/>
              <a:t>Should there be a variable charge.</a:t>
            </a:r>
          </a:p>
          <a:p>
            <a:pPr marL="0" indent="0" algn="l">
              <a:buNone/>
            </a:pPr>
            <a:endParaRPr lang="en-US" dirty="0"/>
          </a:p>
          <a:p>
            <a:pPr marL="0" indent="0" algn="l">
              <a:buNone/>
            </a:pPr>
            <a:r>
              <a:rPr lang="en-US" dirty="0"/>
              <a:t>Is overhaul that is a function of hours a variable or fixed cost</a:t>
            </a:r>
          </a:p>
          <a:p>
            <a:pPr algn="l"/>
            <a:endParaRPr lang="en-US" dirty="0"/>
          </a:p>
        </p:txBody>
      </p:sp>
      <p:pic>
        <p:nvPicPr>
          <p:cNvPr id="10" name="Picture 9">
            <a:extLst>
              <a:ext uri="{FF2B5EF4-FFF2-40B4-BE49-F238E27FC236}">
                <a16:creationId xmlns:a16="http://schemas.microsoft.com/office/drawing/2014/main" id="{86D384BB-59C7-2F79-15CF-9DB425169CC6}"/>
              </a:ext>
            </a:extLst>
          </p:cNvPr>
          <p:cNvPicPr>
            <a:picLocks noChangeAspect="1"/>
          </p:cNvPicPr>
          <p:nvPr/>
        </p:nvPicPr>
        <p:blipFill>
          <a:blip r:embed="rId2"/>
          <a:stretch>
            <a:fillRect/>
          </a:stretch>
        </p:blipFill>
        <p:spPr>
          <a:xfrm>
            <a:off x="5960918" y="3941255"/>
            <a:ext cx="4002097" cy="2052609"/>
          </a:xfrm>
          <a:prstGeom prst="rect">
            <a:avLst/>
          </a:prstGeom>
        </p:spPr>
      </p:pic>
      <p:pic>
        <p:nvPicPr>
          <p:cNvPr id="12" name="Picture 11">
            <a:extLst>
              <a:ext uri="{FF2B5EF4-FFF2-40B4-BE49-F238E27FC236}">
                <a16:creationId xmlns:a16="http://schemas.microsoft.com/office/drawing/2014/main" id="{C3A3043B-BAF3-1F14-8E88-7AB4055013E0}"/>
              </a:ext>
            </a:extLst>
          </p:cNvPr>
          <p:cNvPicPr>
            <a:picLocks noChangeAspect="1"/>
          </p:cNvPicPr>
          <p:nvPr/>
        </p:nvPicPr>
        <p:blipFill>
          <a:blip r:embed="rId3"/>
          <a:stretch>
            <a:fillRect/>
          </a:stretch>
        </p:blipFill>
        <p:spPr>
          <a:xfrm>
            <a:off x="479570" y="3941256"/>
            <a:ext cx="4088813" cy="2143206"/>
          </a:xfrm>
          <a:prstGeom prst="rect">
            <a:avLst/>
          </a:prstGeom>
        </p:spPr>
      </p:pic>
      <p:pic>
        <p:nvPicPr>
          <p:cNvPr id="5" name="Picture 4" descr="The document outlines the pricing structure for a 250MW/500MWh Battery Energy Storage System (BESS), detailing the tariff, monthly energy payments, and the calculation method based on power, tariff, hours, and availability.&#10;&#10;AI-generated content may be incorrect.">
            <a:extLst>
              <a:ext uri="{FF2B5EF4-FFF2-40B4-BE49-F238E27FC236}">
                <a16:creationId xmlns:a16="http://schemas.microsoft.com/office/drawing/2014/main" id="{8373B374-59C3-062F-2C0A-D2C07B1FC05C}"/>
              </a:ext>
            </a:extLst>
          </p:cNvPr>
          <p:cNvPicPr>
            <a:picLocks noChangeAspect="1"/>
          </p:cNvPicPr>
          <p:nvPr/>
        </p:nvPicPr>
        <p:blipFill>
          <a:blip r:embed="rId4"/>
          <a:stretch>
            <a:fillRect/>
          </a:stretch>
        </p:blipFill>
        <p:spPr>
          <a:xfrm>
            <a:off x="5340916" y="1124878"/>
            <a:ext cx="5536633" cy="2703210"/>
          </a:xfrm>
          <a:prstGeom prst="rect">
            <a:avLst/>
          </a:prstGeom>
        </p:spPr>
      </p:pic>
    </p:spTree>
    <p:extLst>
      <p:ext uri="{BB962C8B-B14F-4D97-AF65-F5344CB8AC3E}">
        <p14:creationId xmlns:p14="http://schemas.microsoft.com/office/powerpoint/2010/main" val="413001490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1B6-C908-74D2-4C01-D81714A3120F}"/>
              </a:ext>
            </a:extLst>
          </p:cNvPr>
          <p:cNvSpPr>
            <a:spLocks noGrp="1"/>
          </p:cNvSpPr>
          <p:nvPr>
            <p:ph type="title"/>
          </p:nvPr>
        </p:nvSpPr>
        <p:spPr/>
        <p:txBody>
          <a:bodyPr/>
          <a:lstStyle/>
          <a:p>
            <a:r>
              <a:rPr lang="en-US" dirty="0"/>
              <a:t>Capacity Payment Formula – PPA 1</a:t>
            </a:r>
          </a:p>
        </p:txBody>
      </p:sp>
      <p:sp>
        <p:nvSpPr>
          <p:cNvPr id="3" name="Content Placeholder 2">
            <a:extLst>
              <a:ext uri="{FF2B5EF4-FFF2-40B4-BE49-F238E27FC236}">
                <a16:creationId xmlns:a16="http://schemas.microsoft.com/office/drawing/2014/main" id="{A44F26C9-F5FB-54F9-2065-E5970189221B}"/>
              </a:ext>
            </a:extLst>
          </p:cNvPr>
          <p:cNvSpPr>
            <a:spLocks noGrp="1"/>
          </p:cNvSpPr>
          <p:nvPr>
            <p:ph idx="1"/>
          </p:nvPr>
        </p:nvSpPr>
        <p:spPr/>
        <p:txBody>
          <a:bodyPr/>
          <a:lstStyle/>
          <a:p>
            <a:r>
              <a:rPr lang="en-US" dirty="0"/>
              <a:t>Use capacity because of 1 hour duration battery</a:t>
            </a:r>
          </a:p>
          <a:p>
            <a:endParaRPr lang="en-US" dirty="0"/>
          </a:p>
        </p:txBody>
      </p:sp>
      <p:pic>
        <p:nvPicPr>
          <p:cNvPr id="5" name="Picture 4">
            <a:extLst>
              <a:ext uri="{FF2B5EF4-FFF2-40B4-BE49-F238E27FC236}">
                <a16:creationId xmlns:a16="http://schemas.microsoft.com/office/drawing/2014/main" id="{71D19A77-6928-D732-9447-193ECF56F10D}"/>
              </a:ext>
            </a:extLst>
          </p:cNvPr>
          <p:cNvPicPr>
            <a:picLocks noChangeAspect="1"/>
          </p:cNvPicPr>
          <p:nvPr/>
        </p:nvPicPr>
        <p:blipFill>
          <a:blip r:embed="rId2"/>
          <a:stretch>
            <a:fillRect/>
          </a:stretch>
        </p:blipFill>
        <p:spPr>
          <a:xfrm>
            <a:off x="2347664" y="1965769"/>
            <a:ext cx="7249537" cy="4105848"/>
          </a:xfrm>
          <a:prstGeom prst="rect">
            <a:avLst/>
          </a:prstGeom>
        </p:spPr>
      </p:pic>
    </p:spTree>
    <p:extLst>
      <p:ext uri="{BB962C8B-B14F-4D97-AF65-F5344CB8AC3E}">
        <p14:creationId xmlns:p14="http://schemas.microsoft.com/office/powerpoint/2010/main" val="308048646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7A8A-DEC7-7E02-98AF-AFD1DC7B923A}"/>
              </a:ext>
            </a:extLst>
          </p:cNvPr>
          <p:cNvSpPr>
            <a:spLocks noGrp="1"/>
          </p:cNvSpPr>
          <p:nvPr>
            <p:ph type="title"/>
          </p:nvPr>
        </p:nvSpPr>
        <p:spPr/>
        <p:txBody>
          <a:bodyPr>
            <a:normAutofit/>
          </a:bodyPr>
          <a:lstStyle/>
          <a:p>
            <a:r>
              <a:rPr lang="en-US" dirty="0"/>
              <a:t>Pricing in a PPA Contract for Batteries – PPA Number 3</a:t>
            </a:r>
          </a:p>
        </p:txBody>
      </p:sp>
      <p:sp>
        <p:nvSpPr>
          <p:cNvPr id="3" name="Content Placeholder 2">
            <a:extLst>
              <a:ext uri="{FF2B5EF4-FFF2-40B4-BE49-F238E27FC236}">
                <a16:creationId xmlns:a16="http://schemas.microsoft.com/office/drawing/2014/main" id="{CEECBB4B-76A9-B4F5-099E-49CBF7577816}"/>
              </a:ext>
            </a:extLst>
          </p:cNvPr>
          <p:cNvSpPr>
            <a:spLocks noGrp="1"/>
          </p:cNvSpPr>
          <p:nvPr>
            <p:ph idx="1"/>
          </p:nvPr>
        </p:nvSpPr>
        <p:spPr>
          <a:xfrm>
            <a:off x="406400" y="1219200"/>
            <a:ext cx="11088915" cy="4693104"/>
          </a:xfrm>
        </p:spPr>
        <p:txBody>
          <a:bodyPr/>
          <a:lstStyle/>
          <a:p>
            <a:r>
              <a:rPr lang="en-US" dirty="0"/>
              <a:t>Capacity based – No discussion of a variable energy charge</a:t>
            </a:r>
          </a:p>
          <a:p>
            <a:endParaRPr lang="en-US" dirty="0"/>
          </a:p>
        </p:txBody>
      </p:sp>
      <p:sp>
        <p:nvSpPr>
          <p:cNvPr id="4" name="TextBox 3">
            <a:extLst>
              <a:ext uri="{FF2B5EF4-FFF2-40B4-BE49-F238E27FC236}">
                <a16:creationId xmlns:a16="http://schemas.microsoft.com/office/drawing/2014/main" id="{8CB79858-A0CA-342B-D6C7-E26FC2323F65}"/>
              </a:ext>
            </a:extLst>
          </p:cNvPr>
          <p:cNvSpPr txBox="1"/>
          <p:nvPr/>
        </p:nvSpPr>
        <p:spPr>
          <a:xfrm>
            <a:off x="6318423" y="1717590"/>
            <a:ext cx="3032093" cy="646331"/>
          </a:xfrm>
          <a:prstGeom prst="rect">
            <a:avLst/>
          </a:prstGeom>
          <a:solidFill>
            <a:srgbClr val="FFFF00"/>
          </a:solidFill>
        </p:spPr>
        <p:txBody>
          <a:bodyPr wrap="square" rtlCol="0">
            <a:spAutoFit/>
          </a:bodyPr>
          <a:lstStyle/>
          <a:p>
            <a:r>
              <a:rPr lang="en-US" dirty="0"/>
              <a:t>This is MW of capacity and not MWH</a:t>
            </a:r>
          </a:p>
        </p:txBody>
      </p:sp>
      <p:pic>
        <p:nvPicPr>
          <p:cNvPr id="7" name="Picture 6" descr="The document describes the terms for buying battery storage capacity under a power purchase agreement.&#10;&#10;AI-generated content may be incorrect.">
            <a:extLst>
              <a:ext uri="{FF2B5EF4-FFF2-40B4-BE49-F238E27FC236}">
                <a16:creationId xmlns:a16="http://schemas.microsoft.com/office/drawing/2014/main" id="{C68A51FB-8D5B-878D-3B5A-9CFA052DDB5B}"/>
              </a:ext>
            </a:extLst>
          </p:cNvPr>
          <p:cNvPicPr>
            <a:picLocks noChangeAspect="1"/>
          </p:cNvPicPr>
          <p:nvPr/>
        </p:nvPicPr>
        <p:blipFill>
          <a:blip r:embed="rId2"/>
          <a:stretch>
            <a:fillRect/>
          </a:stretch>
        </p:blipFill>
        <p:spPr>
          <a:xfrm>
            <a:off x="935950" y="2581211"/>
            <a:ext cx="8803155" cy="3248089"/>
          </a:xfrm>
          <a:prstGeom prst="rect">
            <a:avLst/>
          </a:prstGeom>
        </p:spPr>
      </p:pic>
    </p:spTree>
    <p:extLst>
      <p:ext uri="{BB962C8B-B14F-4D97-AF65-F5344CB8AC3E}">
        <p14:creationId xmlns:p14="http://schemas.microsoft.com/office/powerpoint/2010/main" val="3239971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66E7-2D02-435E-1DE6-995A61D93D25}"/>
              </a:ext>
            </a:extLst>
          </p:cNvPr>
          <p:cNvSpPr>
            <a:spLocks noGrp="1"/>
          </p:cNvSpPr>
          <p:nvPr>
            <p:ph type="title"/>
          </p:nvPr>
        </p:nvSpPr>
        <p:spPr/>
        <p:txBody>
          <a:bodyPr/>
          <a:lstStyle/>
          <a:p>
            <a:r>
              <a:rPr lang="en-US" dirty="0"/>
              <a:t>Limit on Cycles in PPA</a:t>
            </a:r>
          </a:p>
        </p:txBody>
      </p:sp>
      <p:sp>
        <p:nvSpPr>
          <p:cNvPr id="3" name="Content Placeholder 2">
            <a:extLst>
              <a:ext uri="{FF2B5EF4-FFF2-40B4-BE49-F238E27FC236}">
                <a16:creationId xmlns:a16="http://schemas.microsoft.com/office/drawing/2014/main" id="{AEAB2E8D-BF30-DAB4-BDA8-9D5DC5CE5955}"/>
              </a:ext>
            </a:extLst>
          </p:cNvPr>
          <p:cNvSpPr>
            <a:spLocks noGrp="1"/>
          </p:cNvSpPr>
          <p:nvPr>
            <p:ph idx="1"/>
          </p:nvPr>
        </p:nvSpPr>
        <p:spPr/>
        <p:txBody>
          <a:bodyPr/>
          <a:lstStyle/>
          <a:p>
            <a:r>
              <a:rPr lang="en-US" dirty="0"/>
              <a:t>Example of limits on Cycles</a:t>
            </a:r>
          </a:p>
        </p:txBody>
      </p:sp>
      <p:sp>
        <p:nvSpPr>
          <p:cNvPr id="4" name="Slide Number Placeholder 3">
            <a:extLst>
              <a:ext uri="{FF2B5EF4-FFF2-40B4-BE49-F238E27FC236}">
                <a16:creationId xmlns:a16="http://schemas.microsoft.com/office/drawing/2014/main" id="{A465B7E1-2E6C-482D-8819-DBD1D48F7125}"/>
              </a:ext>
            </a:extLst>
          </p:cNvPr>
          <p:cNvSpPr>
            <a:spLocks noGrp="1"/>
          </p:cNvSpPr>
          <p:nvPr>
            <p:ph type="sldNum" sz="quarter" idx="12"/>
          </p:nvPr>
        </p:nvSpPr>
        <p:spPr/>
        <p:txBody>
          <a:bodyPr/>
          <a:lstStyle/>
          <a:p>
            <a:fld id="{EB241CD2-1E45-42A3-B213-66A034DF9A3B}" type="slidenum">
              <a:rPr lang="en-GB" smtClean="0"/>
              <a:t>186</a:t>
            </a:fld>
            <a:endParaRPr lang="en-GB" dirty="0"/>
          </a:p>
        </p:txBody>
      </p:sp>
    </p:spTree>
    <p:extLst>
      <p:ext uri="{BB962C8B-B14F-4D97-AF65-F5344CB8AC3E}">
        <p14:creationId xmlns:p14="http://schemas.microsoft.com/office/powerpoint/2010/main" val="70789650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F96A8-92BE-2B2E-9AE3-9996E6FDDE59}"/>
              </a:ext>
            </a:extLst>
          </p:cNvPr>
          <p:cNvSpPr>
            <a:spLocks noGrp="1"/>
          </p:cNvSpPr>
          <p:nvPr>
            <p:ph type="title"/>
          </p:nvPr>
        </p:nvSpPr>
        <p:spPr/>
        <p:txBody>
          <a:bodyPr/>
          <a:lstStyle/>
          <a:p>
            <a:r>
              <a:rPr lang="en-US" dirty="0"/>
              <a:t>Contract Issues from Case 1 (Solar and Battery PPA)</a:t>
            </a:r>
          </a:p>
        </p:txBody>
      </p:sp>
      <p:sp>
        <p:nvSpPr>
          <p:cNvPr id="3" name="Content Placeholder 2">
            <a:extLst>
              <a:ext uri="{FF2B5EF4-FFF2-40B4-BE49-F238E27FC236}">
                <a16:creationId xmlns:a16="http://schemas.microsoft.com/office/drawing/2014/main" id="{ED7DA9C5-B71B-C32E-193A-AF67B7D57815}"/>
              </a:ext>
            </a:extLst>
          </p:cNvPr>
          <p:cNvSpPr>
            <a:spLocks noGrp="1"/>
          </p:cNvSpPr>
          <p:nvPr>
            <p:ph idx="1"/>
          </p:nvPr>
        </p:nvSpPr>
        <p:spPr/>
        <p:txBody>
          <a:bodyPr/>
          <a:lstStyle/>
          <a:p>
            <a:pPr algn="l"/>
            <a:r>
              <a:rPr lang="en-US" dirty="0"/>
              <a:t>Issue of targets for availability, degradation, round trip efficiency</a:t>
            </a:r>
          </a:p>
          <a:p>
            <a:pPr algn="l"/>
            <a:r>
              <a:rPr lang="en-US" dirty="0"/>
              <a:t>Off-taker controls battery characteristics like availability PPA</a:t>
            </a:r>
          </a:p>
          <a:p>
            <a:pPr algn="l"/>
            <a:r>
              <a:rPr lang="en-US" dirty="0"/>
              <a:t>Cycles controlled by off-taker</a:t>
            </a:r>
          </a:p>
          <a:p>
            <a:pPr algn="l"/>
            <a:r>
              <a:rPr lang="en-US" dirty="0"/>
              <a:t>Cycles affect </a:t>
            </a:r>
          </a:p>
          <a:p>
            <a:pPr lvl="1" algn="l"/>
            <a:r>
              <a:rPr lang="en-US" dirty="0"/>
              <a:t>Battery life</a:t>
            </a:r>
          </a:p>
          <a:p>
            <a:pPr lvl="1" algn="l"/>
            <a:r>
              <a:rPr lang="en-US" dirty="0"/>
              <a:t>Degradation</a:t>
            </a:r>
          </a:p>
          <a:p>
            <a:pPr algn="l"/>
            <a:r>
              <a:rPr lang="en-US" dirty="0"/>
              <a:t>Options for cycles</a:t>
            </a:r>
          </a:p>
          <a:p>
            <a:pPr lvl="1" algn="l"/>
            <a:r>
              <a:rPr lang="en-US" dirty="0"/>
              <a:t>Estimate the number of cycles</a:t>
            </a:r>
          </a:p>
          <a:p>
            <a:pPr lvl="1" algn="l"/>
            <a:r>
              <a:rPr lang="en-US" dirty="0"/>
              <a:t>Limit number of cycles</a:t>
            </a:r>
          </a:p>
          <a:p>
            <a:pPr lvl="1" algn="l"/>
            <a:r>
              <a:rPr lang="en-US" dirty="0"/>
              <a:t>Impose a variable energy charge</a:t>
            </a:r>
          </a:p>
          <a:p>
            <a:pPr lvl="1" algn="l"/>
            <a:endParaRPr lang="en-US" dirty="0"/>
          </a:p>
          <a:p>
            <a:pPr lvl="1" algn="l"/>
            <a:endParaRPr lang="en-US" dirty="0"/>
          </a:p>
        </p:txBody>
      </p:sp>
      <p:sp>
        <p:nvSpPr>
          <p:cNvPr id="4" name="Slide Number Placeholder 3">
            <a:extLst>
              <a:ext uri="{FF2B5EF4-FFF2-40B4-BE49-F238E27FC236}">
                <a16:creationId xmlns:a16="http://schemas.microsoft.com/office/drawing/2014/main" id="{F5663474-587D-8415-996B-22C2F628E357}"/>
              </a:ext>
            </a:extLst>
          </p:cNvPr>
          <p:cNvSpPr>
            <a:spLocks noGrp="1"/>
          </p:cNvSpPr>
          <p:nvPr>
            <p:ph type="sldNum" sz="quarter" idx="12"/>
          </p:nvPr>
        </p:nvSpPr>
        <p:spPr/>
        <p:txBody>
          <a:bodyPr/>
          <a:lstStyle/>
          <a:p>
            <a:fld id="{EB241CD2-1E45-42A3-B213-66A034DF9A3B}" type="slidenum">
              <a:rPr lang="en-GB" smtClean="0"/>
              <a:t>187</a:t>
            </a:fld>
            <a:endParaRPr lang="en-GB" dirty="0"/>
          </a:p>
        </p:txBody>
      </p:sp>
      <p:pic>
        <p:nvPicPr>
          <p:cNvPr id="8" name="Picture 7" descr="The diagram illustrates how the lifespan of a battery decreases with each cycle, emphasizing the need for cell refreshes as the energy capacity diminishes over time.&#10;&#10;AI-generated content may be incorrect.">
            <a:extLst>
              <a:ext uri="{FF2B5EF4-FFF2-40B4-BE49-F238E27FC236}">
                <a16:creationId xmlns:a16="http://schemas.microsoft.com/office/drawing/2014/main" id="{BEAC63E9-5D0A-59D5-CEE7-531C7AB4945C}"/>
              </a:ext>
            </a:extLst>
          </p:cNvPr>
          <p:cNvPicPr>
            <a:picLocks noChangeAspect="1"/>
          </p:cNvPicPr>
          <p:nvPr/>
        </p:nvPicPr>
        <p:blipFill>
          <a:blip r:embed="rId2"/>
          <a:stretch>
            <a:fillRect/>
          </a:stretch>
        </p:blipFill>
        <p:spPr>
          <a:xfrm>
            <a:off x="6702651" y="2475829"/>
            <a:ext cx="4493915" cy="3172496"/>
          </a:xfrm>
          <a:prstGeom prst="rect">
            <a:avLst/>
          </a:prstGeom>
        </p:spPr>
      </p:pic>
    </p:spTree>
    <p:extLst>
      <p:ext uri="{BB962C8B-B14F-4D97-AF65-F5344CB8AC3E}">
        <p14:creationId xmlns:p14="http://schemas.microsoft.com/office/powerpoint/2010/main" val="69943072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98EB2-F51C-57D7-9F84-5E073DEC3C91}"/>
              </a:ext>
            </a:extLst>
          </p:cNvPr>
          <p:cNvSpPr>
            <a:spLocks noGrp="1"/>
          </p:cNvSpPr>
          <p:nvPr>
            <p:ph type="title"/>
          </p:nvPr>
        </p:nvSpPr>
        <p:spPr/>
        <p:txBody>
          <a:bodyPr/>
          <a:lstStyle/>
          <a:p>
            <a:r>
              <a:rPr lang="en-US" dirty="0"/>
              <a:t>Case 2: Battery Plus Storage to Meet Electricity</a:t>
            </a:r>
          </a:p>
        </p:txBody>
      </p:sp>
      <p:sp>
        <p:nvSpPr>
          <p:cNvPr id="3" name="Content Placeholder 2">
            <a:extLst>
              <a:ext uri="{FF2B5EF4-FFF2-40B4-BE49-F238E27FC236}">
                <a16:creationId xmlns:a16="http://schemas.microsoft.com/office/drawing/2014/main" id="{E4E25B1C-E7EE-8DE6-34DA-7730F908F513}"/>
              </a:ext>
            </a:extLst>
          </p:cNvPr>
          <p:cNvSpPr>
            <a:spLocks noGrp="1"/>
          </p:cNvSpPr>
          <p:nvPr>
            <p:ph idx="1"/>
          </p:nvPr>
        </p:nvSpPr>
        <p:spPr/>
        <p:txBody>
          <a:bodyPr/>
          <a:lstStyle/>
          <a:p>
            <a:r>
              <a:rPr lang="en-US" dirty="0"/>
              <a:t>Compute the amount of Battery Storage plus Solar from hourly analysis of solar, load and battery capacity. Adjust solar and  battery capacity. Investor optimizes amount of solar and storage.</a:t>
            </a:r>
          </a:p>
          <a:p>
            <a:endParaRPr lang="en-US" dirty="0"/>
          </a:p>
        </p:txBody>
      </p:sp>
      <p:sp>
        <p:nvSpPr>
          <p:cNvPr id="4" name="Slide Number Placeholder 3">
            <a:extLst>
              <a:ext uri="{FF2B5EF4-FFF2-40B4-BE49-F238E27FC236}">
                <a16:creationId xmlns:a16="http://schemas.microsoft.com/office/drawing/2014/main" id="{6A8C920E-99C7-E7BD-7D87-10FC793BA41E}"/>
              </a:ext>
            </a:extLst>
          </p:cNvPr>
          <p:cNvSpPr>
            <a:spLocks noGrp="1"/>
          </p:cNvSpPr>
          <p:nvPr>
            <p:ph type="sldNum" sz="quarter" idx="12"/>
          </p:nvPr>
        </p:nvSpPr>
        <p:spPr/>
        <p:txBody>
          <a:bodyPr/>
          <a:lstStyle/>
          <a:p>
            <a:fld id="{EB241CD2-1E45-42A3-B213-66A034DF9A3B}" type="slidenum">
              <a:rPr lang="en-GB" smtClean="0"/>
              <a:t>188</a:t>
            </a:fld>
            <a:endParaRPr lang="en-GB" dirty="0"/>
          </a:p>
        </p:txBody>
      </p:sp>
      <p:pic>
        <p:nvPicPr>
          <p:cNvPr id="6" name="Picture 5" descr="The image displays a spreadsheet or financial model with columns for various energy-related metrics, including solar power generation, battery storage, and associated costs.&#10;&#10;AI-generated content may be incorrect.">
            <a:extLst>
              <a:ext uri="{FF2B5EF4-FFF2-40B4-BE49-F238E27FC236}">
                <a16:creationId xmlns:a16="http://schemas.microsoft.com/office/drawing/2014/main" id="{FC65EAA1-E594-AE76-8C91-8F1307D3DFDC}"/>
              </a:ext>
            </a:extLst>
          </p:cNvPr>
          <p:cNvPicPr>
            <a:picLocks noChangeAspect="1"/>
          </p:cNvPicPr>
          <p:nvPr/>
        </p:nvPicPr>
        <p:blipFill>
          <a:blip r:embed="rId2"/>
          <a:stretch>
            <a:fillRect/>
          </a:stretch>
        </p:blipFill>
        <p:spPr>
          <a:xfrm>
            <a:off x="1536192" y="2328254"/>
            <a:ext cx="7085294" cy="3697585"/>
          </a:xfrm>
          <a:prstGeom prst="rect">
            <a:avLst/>
          </a:prstGeom>
        </p:spPr>
      </p:pic>
      <p:sp>
        <p:nvSpPr>
          <p:cNvPr id="5" name="TextBox 4">
            <a:extLst>
              <a:ext uri="{FF2B5EF4-FFF2-40B4-BE49-F238E27FC236}">
                <a16:creationId xmlns:a16="http://schemas.microsoft.com/office/drawing/2014/main" id="{68C7DBF6-2E78-F117-B25E-34E9AB608B8F}"/>
              </a:ext>
            </a:extLst>
          </p:cNvPr>
          <p:cNvSpPr txBox="1"/>
          <p:nvPr/>
        </p:nvSpPr>
        <p:spPr>
          <a:xfrm>
            <a:off x="9410700" y="2571750"/>
            <a:ext cx="2084615" cy="646331"/>
          </a:xfrm>
          <a:prstGeom prst="rect">
            <a:avLst/>
          </a:prstGeom>
          <a:noFill/>
        </p:spPr>
        <p:txBody>
          <a:bodyPr wrap="square" rtlCol="0">
            <a:spAutoFit/>
          </a:bodyPr>
          <a:lstStyle/>
          <a:p>
            <a:r>
              <a:rPr lang="en-US" dirty="0"/>
              <a:t>Find the file on the website</a:t>
            </a:r>
          </a:p>
        </p:txBody>
      </p:sp>
    </p:spTree>
    <p:extLst>
      <p:ext uri="{BB962C8B-B14F-4D97-AF65-F5344CB8AC3E}">
        <p14:creationId xmlns:p14="http://schemas.microsoft.com/office/powerpoint/2010/main" val="162340874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E4975-B63B-B163-4EAA-FF1FE72FE720}"/>
              </a:ext>
            </a:extLst>
          </p:cNvPr>
          <p:cNvSpPr>
            <a:spLocks noGrp="1"/>
          </p:cNvSpPr>
          <p:nvPr>
            <p:ph type="title"/>
          </p:nvPr>
        </p:nvSpPr>
        <p:spPr/>
        <p:txBody>
          <a:bodyPr/>
          <a:lstStyle/>
          <a:p>
            <a:r>
              <a:rPr lang="en-US" dirty="0"/>
              <a:t>Case 2: Illustration of Hourly Analysis</a:t>
            </a:r>
          </a:p>
        </p:txBody>
      </p:sp>
      <p:sp>
        <p:nvSpPr>
          <p:cNvPr id="3" name="Content Placeholder 2">
            <a:extLst>
              <a:ext uri="{FF2B5EF4-FFF2-40B4-BE49-F238E27FC236}">
                <a16:creationId xmlns:a16="http://schemas.microsoft.com/office/drawing/2014/main" id="{99201208-DCF6-346E-526C-1B114D53A825}"/>
              </a:ext>
            </a:extLst>
          </p:cNvPr>
          <p:cNvSpPr>
            <a:spLocks noGrp="1"/>
          </p:cNvSpPr>
          <p:nvPr>
            <p:ph idx="1"/>
          </p:nvPr>
        </p:nvSpPr>
        <p:spPr/>
        <p:txBody>
          <a:bodyPr/>
          <a:lstStyle/>
          <a:p>
            <a:r>
              <a:rPr lang="en-US" dirty="0"/>
              <a:t>Illustration of dispatch</a:t>
            </a:r>
          </a:p>
        </p:txBody>
      </p:sp>
      <p:sp>
        <p:nvSpPr>
          <p:cNvPr id="4" name="Slide Number Placeholder 3">
            <a:extLst>
              <a:ext uri="{FF2B5EF4-FFF2-40B4-BE49-F238E27FC236}">
                <a16:creationId xmlns:a16="http://schemas.microsoft.com/office/drawing/2014/main" id="{679C783D-AD1D-B0A4-31A4-8BACD8409080}"/>
              </a:ext>
            </a:extLst>
          </p:cNvPr>
          <p:cNvSpPr>
            <a:spLocks noGrp="1"/>
          </p:cNvSpPr>
          <p:nvPr>
            <p:ph type="sldNum" sz="quarter" idx="12"/>
          </p:nvPr>
        </p:nvSpPr>
        <p:spPr/>
        <p:txBody>
          <a:bodyPr/>
          <a:lstStyle/>
          <a:p>
            <a:fld id="{EB241CD2-1E45-42A3-B213-66A034DF9A3B}" type="slidenum">
              <a:rPr lang="en-GB" smtClean="0"/>
              <a:t>189</a:t>
            </a:fld>
            <a:endParaRPr lang="en-GB" dirty="0"/>
          </a:p>
        </p:txBody>
      </p:sp>
      <p:pic>
        <p:nvPicPr>
          <p:cNvPr id="8" name="Picture 7" descr="The image displays a chart showing solar energy generation, battery capacity, and duration over a week, with specific values for different time intervals.&#10;&#10;AI-generated content may be incorrect.">
            <a:extLst>
              <a:ext uri="{FF2B5EF4-FFF2-40B4-BE49-F238E27FC236}">
                <a16:creationId xmlns:a16="http://schemas.microsoft.com/office/drawing/2014/main" id="{A1CE4995-87E5-9EB8-0D91-14D17CC94754}"/>
              </a:ext>
            </a:extLst>
          </p:cNvPr>
          <p:cNvPicPr>
            <a:picLocks noChangeAspect="1"/>
          </p:cNvPicPr>
          <p:nvPr/>
        </p:nvPicPr>
        <p:blipFill>
          <a:blip r:embed="rId2"/>
          <a:stretch>
            <a:fillRect/>
          </a:stretch>
        </p:blipFill>
        <p:spPr>
          <a:xfrm>
            <a:off x="6394706" y="1904075"/>
            <a:ext cx="4971286" cy="3625769"/>
          </a:xfrm>
          <a:prstGeom prst="rect">
            <a:avLst/>
          </a:prstGeom>
        </p:spPr>
      </p:pic>
      <p:pic>
        <p:nvPicPr>
          <p:cNvPr id="10" name="Picture 9" descr="The diagram displays a solar energy system's capacity, battery storage, and demand over a single week, showing the power generated, stored, and used, along with any unmet demand.&#10;&#10;AI-generated content may be incorrect.">
            <a:extLst>
              <a:ext uri="{FF2B5EF4-FFF2-40B4-BE49-F238E27FC236}">
                <a16:creationId xmlns:a16="http://schemas.microsoft.com/office/drawing/2014/main" id="{34165625-E885-9D9B-BF33-84BF27298D82}"/>
              </a:ext>
            </a:extLst>
          </p:cNvPr>
          <p:cNvPicPr>
            <a:picLocks noChangeAspect="1"/>
          </p:cNvPicPr>
          <p:nvPr/>
        </p:nvPicPr>
        <p:blipFill>
          <a:blip r:embed="rId3"/>
          <a:stretch>
            <a:fillRect/>
          </a:stretch>
        </p:blipFill>
        <p:spPr>
          <a:xfrm>
            <a:off x="526353" y="1904076"/>
            <a:ext cx="5270943" cy="3826545"/>
          </a:xfrm>
          <a:prstGeom prst="rect">
            <a:avLst/>
          </a:prstGeom>
        </p:spPr>
      </p:pic>
    </p:spTree>
    <p:extLst>
      <p:ext uri="{BB962C8B-B14F-4D97-AF65-F5344CB8AC3E}">
        <p14:creationId xmlns:p14="http://schemas.microsoft.com/office/powerpoint/2010/main" val="3707025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3284D-E43A-62BA-277E-963EF7159863}"/>
              </a:ext>
            </a:extLst>
          </p:cNvPr>
          <p:cNvSpPr>
            <a:spLocks noGrp="1"/>
          </p:cNvSpPr>
          <p:nvPr>
            <p:ph type="title"/>
          </p:nvPr>
        </p:nvSpPr>
        <p:spPr/>
        <p:txBody>
          <a:bodyPr/>
          <a:lstStyle/>
          <a:p>
            <a:r>
              <a:rPr lang="en-US" dirty="0"/>
              <a:t>Terminology and Contract Parties</a:t>
            </a:r>
          </a:p>
        </p:txBody>
      </p:sp>
      <p:sp>
        <p:nvSpPr>
          <p:cNvPr id="3" name="Content Placeholder 2">
            <a:extLst>
              <a:ext uri="{FF2B5EF4-FFF2-40B4-BE49-F238E27FC236}">
                <a16:creationId xmlns:a16="http://schemas.microsoft.com/office/drawing/2014/main" id="{AE02F7AE-916C-BEB2-230A-11F63B993515}"/>
              </a:ext>
            </a:extLst>
          </p:cNvPr>
          <p:cNvSpPr>
            <a:spLocks noGrp="1"/>
          </p:cNvSpPr>
          <p:nvPr>
            <p:ph idx="1"/>
          </p:nvPr>
        </p:nvSpPr>
        <p:spPr/>
        <p:txBody>
          <a:bodyPr/>
          <a:lstStyle/>
          <a:p>
            <a:r>
              <a:rPr lang="en-US" dirty="0"/>
              <a:t>SPV – Separate Corporation that Signs the Contracts</a:t>
            </a:r>
          </a:p>
          <a:p>
            <a:r>
              <a:rPr lang="en-US" dirty="0"/>
              <a:t>Off-taker – Utility company, government or corporation (corporate PPA)</a:t>
            </a:r>
          </a:p>
          <a:p>
            <a:r>
              <a:rPr lang="en-US" dirty="0"/>
              <a:t>Ultimate Consumer – Who ultimately pays electricity prices and has risks</a:t>
            </a:r>
          </a:p>
          <a:p>
            <a:r>
              <a:rPr lang="en-US" dirty="0"/>
              <a:t>Investor – Sponsor or developer; company that makes equity investment</a:t>
            </a:r>
          </a:p>
          <a:p>
            <a:r>
              <a:rPr lang="en-US" dirty="0"/>
              <a:t>Lender – Commercial bank, development bank, bond</a:t>
            </a:r>
          </a:p>
          <a:p>
            <a:r>
              <a:rPr lang="en-US" dirty="0"/>
              <a:t>Supplier – EPC or O&amp;M provider (O&amp;M could be investor)</a:t>
            </a:r>
          </a:p>
        </p:txBody>
      </p:sp>
      <p:sp>
        <p:nvSpPr>
          <p:cNvPr id="4" name="Slide Number Placeholder 3">
            <a:extLst>
              <a:ext uri="{FF2B5EF4-FFF2-40B4-BE49-F238E27FC236}">
                <a16:creationId xmlns:a16="http://schemas.microsoft.com/office/drawing/2014/main" id="{C382E462-F2D8-42CB-60F9-CD0FFC3DE91E}"/>
              </a:ext>
            </a:extLst>
          </p:cNvPr>
          <p:cNvSpPr>
            <a:spLocks noGrp="1"/>
          </p:cNvSpPr>
          <p:nvPr>
            <p:ph type="sldNum" sz="quarter" idx="12"/>
          </p:nvPr>
        </p:nvSpPr>
        <p:spPr/>
        <p:txBody>
          <a:bodyPr/>
          <a:lstStyle/>
          <a:p>
            <a:fld id="{EB241CD2-1E45-42A3-B213-66A034DF9A3B}" type="slidenum">
              <a:rPr lang="en-GB" smtClean="0"/>
              <a:t>19</a:t>
            </a:fld>
            <a:endParaRPr lang="en-GB" dirty="0"/>
          </a:p>
        </p:txBody>
      </p:sp>
    </p:spTree>
    <p:extLst>
      <p:ext uri="{BB962C8B-B14F-4D97-AF65-F5344CB8AC3E}">
        <p14:creationId xmlns:p14="http://schemas.microsoft.com/office/powerpoint/2010/main" val="51357255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D837-6090-2820-7355-D2805F25E9EF}"/>
              </a:ext>
            </a:extLst>
          </p:cNvPr>
          <p:cNvSpPr>
            <a:spLocks noGrp="1"/>
          </p:cNvSpPr>
          <p:nvPr>
            <p:ph type="title"/>
          </p:nvPr>
        </p:nvSpPr>
        <p:spPr/>
        <p:txBody>
          <a:bodyPr/>
          <a:lstStyle/>
          <a:p>
            <a:r>
              <a:rPr lang="en-US" dirty="0"/>
              <a:t>Case 2: Contract Theory for Target Supply Case</a:t>
            </a:r>
          </a:p>
        </p:txBody>
      </p:sp>
      <p:sp>
        <p:nvSpPr>
          <p:cNvPr id="3" name="Content Placeholder 2">
            <a:extLst>
              <a:ext uri="{FF2B5EF4-FFF2-40B4-BE49-F238E27FC236}">
                <a16:creationId xmlns:a16="http://schemas.microsoft.com/office/drawing/2014/main" id="{624B8278-183A-46A8-660B-34BDFD0B9DED}"/>
              </a:ext>
            </a:extLst>
          </p:cNvPr>
          <p:cNvSpPr>
            <a:spLocks noGrp="1"/>
          </p:cNvSpPr>
          <p:nvPr>
            <p:ph idx="1"/>
          </p:nvPr>
        </p:nvSpPr>
        <p:spPr>
          <a:xfrm>
            <a:off x="406401" y="1209675"/>
            <a:ext cx="4897119" cy="4468749"/>
          </a:xfrm>
        </p:spPr>
        <p:txBody>
          <a:bodyPr/>
          <a:lstStyle/>
          <a:p>
            <a:r>
              <a:rPr lang="en-US" dirty="0"/>
              <a:t>Should investor take risk of merchant pricing</a:t>
            </a:r>
          </a:p>
          <a:p>
            <a:pPr lvl="1"/>
            <a:r>
              <a:rPr lang="en-US" dirty="0"/>
              <a:t>Can the storage capacity be adjusted based on negative prices</a:t>
            </a:r>
          </a:p>
          <a:p>
            <a:pPr lvl="1"/>
            <a:r>
              <a:rPr lang="en-US" dirty="0"/>
              <a:t>Is the risk too great from merchant prices with surplus capacity</a:t>
            </a:r>
          </a:p>
          <a:p>
            <a:r>
              <a:rPr lang="en-US" dirty="0"/>
              <a:t>How should penalties be computed</a:t>
            </a:r>
          </a:p>
          <a:p>
            <a:pPr lvl="1"/>
            <a:r>
              <a:rPr lang="en-US" dirty="0"/>
              <a:t>If use merchant pricing, risks increase</a:t>
            </a:r>
          </a:p>
          <a:p>
            <a:pPr lvl="1"/>
            <a:r>
              <a:rPr lang="en-US" dirty="0"/>
              <a:t>Value depends on natural gas prices</a:t>
            </a:r>
          </a:p>
        </p:txBody>
      </p:sp>
      <p:sp>
        <p:nvSpPr>
          <p:cNvPr id="4" name="Slide Number Placeholder 3">
            <a:extLst>
              <a:ext uri="{FF2B5EF4-FFF2-40B4-BE49-F238E27FC236}">
                <a16:creationId xmlns:a16="http://schemas.microsoft.com/office/drawing/2014/main" id="{19C09E9D-BF82-E60A-697B-6FE0F2995FF3}"/>
              </a:ext>
            </a:extLst>
          </p:cNvPr>
          <p:cNvSpPr>
            <a:spLocks noGrp="1"/>
          </p:cNvSpPr>
          <p:nvPr>
            <p:ph type="sldNum" sz="quarter" idx="12"/>
          </p:nvPr>
        </p:nvSpPr>
        <p:spPr/>
        <p:txBody>
          <a:bodyPr/>
          <a:lstStyle/>
          <a:p>
            <a:fld id="{EB241CD2-1E45-42A3-B213-66A034DF9A3B}" type="slidenum">
              <a:rPr lang="en-GB" smtClean="0"/>
              <a:t>190</a:t>
            </a:fld>
            <a:endParaRPr lang="en-GB" dirty="0"/>
          </a:p>
        </p:txBody>
      </p:sp>
      <p:pic>
        <p:nvPicPr>
          <p:cNvPr id="6" name="Picture 5" descr="The image shows a bar chart comparing the value of solar surplus across different WESM (Wholesale Electricity Market) prices for the years 2022, 2024, and 2025.&#10;&#10;AI-generated content may be incorrect.">
            <a:extLst>
              <a:ext uri="{FF2B5EF4-FFF2-40B4-BE49-F238E27FC236}">
                <a16:creationId xmlns:a16="http://schemas.microsoft.com/office/drawing/2014/main" id="{B2FBF486-4782-4A1D-E7F4-934CF3EA7909}"/>
              </a:ext>
            </a:extLst>
          </p:cNvPr>
          <p:cNvPicPr>
            <a:picLocks noChangeAspect="1"/>
          </p:cNvPicPr>
          <p:nvPr/>
        </p:nvPicPr>
        <p:blipFill>
          <a:blip r:embed="rId2"/>
          <a:stretch>
            <a:fillRect/>
          </a:stretch>
        </p:blipFill>
        <p:spPr>
          <a:xfrm>
            <a:off x="5806440" y="1555303"/>
            <a:ext cx="5979159" cy="4350336"/>
          </a:xfrm>
          <a:prstGeom prst="rect">
            <a:avLst/>
          </a:prstGeom>
        </p:spPr>
      </p:pic>
    </p:spTree>
    <p:extLst>
      <p:ext uri="{BB962C8B-B14F-4D97-AF65-F5344CB8AC3E}">
        <p14:creationId xmlns:p14="http://schemas.microsoft.com/office/powerpoint/2010/main" val="212971525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B1CCC-9C6B-61B6-003A-E36AD6C3D89F}"/>
              </a:ext>
            </a:extLst>
          </p:cNvPr>
          <p:cNvSpPr>
            <a:spLocks noGrp="1"/>
          </p:cNvSpPr>
          <p:nvPr>
            <p:ph type="title"/>
          </p:nvPr>
        </p:nvSpPr>
        <p:spPr/>
        <p:txBody>
          <a:bodyPr/>
          <a:lstStyle/>
          <a:p>
            <a:r>
              <a:rPr lang="en-US" dirty="0"/>
              <a:t>Case 3: Customer Analysis</a:t>
            </a:r>
          </a:p>
        </p:txBody>
      </p:sp>
      <p:sp>
        <p:nvSpPr>
          <p:cNvPr id="3" name="Content Placeholder 2">
            <a:extLst>
              <a:ext uri="{FF2B5EF4-FFF2-40B4-BE49-F238E27FC236}">
                <a16:creationId xmlns:a16="http://schemas.microsoft.com/office/drawing/2014/main" id="{6466B400-3F84-A25D-AA3B-CD4F564EFACB}"/>
              </a:ext>
            </a:extLst>
          </p:cNvPr>
          <p:cNvSpPr>
            <a:spLocks noGrp="1"/>
          </p:cNvSpPr>
          <p:nvPr>
            <p:ph idx="1"/>
          </p:nvPr>
        </p:nvSpPr>
        <p:spPr/>
        <p:txBody>
          <a:bodyPr/>
          <a:lstStyle/>
          <a:p>
            <a:r>
              <a:rPr lang="en-US" dirty="0"/>
              <a:t>Build storage and solar to reduce high prices in Jamacia</a:t>
            </a:r>
          </a:p>
          <a:p>
            <a:r>
              <a:rPr lang="en-US" dirty="0"/>
              <a:t>Risk of tariff changes and net metering</a:t>
            </a:r>
          </a:p>
          <a:p>
            <a:r>
              <a:rPr lang="en-US" dirty="0"/>
              <a:t>Largely avoid merchant issues as risk from cost of battery and solar</a:t>
            </a:r>
          </a:p>
          <a:p>
            <a:r>
              <a:rPr lang="en-US" dirty="0"/>
              <a:t>Can private investor create a flat PPA price</a:t>
            </a:r>
          </a:p>
          <a:p>
            <a:pPr lvl="1"/>
            <a:r>
              <a:rPr lang="en-US" dirty="0"/>
              <a:t>Who takes risk of under or over solar capacity</a:t>
            </a:r>
          </a:p>
          <a:p>
            <a:pPr lvl="1"/>
            <a:r>
              <a:rPr lang="en-US" dirty="0"/>
              <a:t>How is load covered</a:t>
            </a:r>
          </a:p>
          <a:p>
            <a:pPr lvl="1"/>
            <a:r>
              <a:rPr lang="en-US" dirty="0"/>
              <a:t>Inflation adjustments</a:t>
            </a:r>
          </a:p>
        </p:txBody>
      </p:sp>
      <p:sp>
        <p:nvSpPr>
          <p:cNvPr id="4" name="Slide Number Placeholder 3">
            <a:extLst>
              <a:ext uri="{FF2B5EF4-FFF2-40B4-BE49-F238E27FC236}">
                <a16:creationId xmlns:a16="http://schemas.microsoft.com/office/drawing/2014/main" id="{1924E722-66EA-E1F9-B409-9CF79E4212C7}"/>
              </a:ext>
            </a:extLst>
          </p:cNvPr>
          <p:cNvSpPr>
            <a:spLocks noGrp="1"/>
          </p:cNvSpPr>
          <p:nvPr>
            <p:ph type="sldNum" sz="quarter" idx="12"/>
          </p:nvPr>
        </p:nvSpPr>
        <p:spPr/>
        <p:txBody>
          <a:bodyPr/>
          <a:lstStyle/>
          <a:p>
            <a:fld id="{EB241CD2-1E45-42A3-B213-66A034DF9A3B}" type="slidenum">
              <a:rPr lang="en-GB" smtClean="0"/>
              <a:t>191</a:t>
            </a:fld>
            <a:endParaRPr lang="en-GB" dirty="0"/>
          </a:p>
        </p:txBody>
      </p:sp>
    </p:spTree>
    <p:extLst>
      <p:ext uri="{BB962C8B-B14F-4D97-AF65-F5344CB8AC3E}">
        <p14:creationId xmlns:p14="http://schemas.microsoft.com/office/powerpoint/2010/main" val="229912091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C622C-170C-93FD-6231-D821F4C90DDD}"/>
              </a:ext>
            </a:extLst>
          </p:cNvPr>
          <p:cNvSpPr>
            <a:spLocks noGrp="1"/>
          </p:cNvSpPr>
          <p:nvPr>
            <p:ph type="title"/>
          </p:nvPr>
        </p:nvSpPr>
        <p:spPr/>
        <p:txBody>
          <a:bodyPr/>
          <a:lstStyle/>
          <a:p>
            <a:r>
              <a:rPr lang="en-US" dirty="0"/>
              <a:t>Case 3: Customer Investment</a:t>
            </a:r>
          </a:p>
        </p:txBody>
      </p:sp>
      <p:sp>
        <p:nvSpPr>
          <p:cNvPr id="3" name="Content Placeholder 2">
            <a:extLst>
              <a:ext uri="{FF2B5EF4-FFF2-40B4-BE49-F238E27FC236}">
                <a16:creationId xmlns:a16="http://schemas.microsoft.com/office/drawing/2014/main" id="{F17A41BC-DAE4-B848-036D-4CBA481D8B73}"/>
              </a:ext>
            </a:extLst>
          </p:cNvPr>
          <p:cNvSpPr>
            <a:spLocks noGrp="1"/>
          </p:cNvSpPr>
          <p:nvPr>
            <p:ph idx="1"/>
          </p:nvPr>
        </p:nvSpPr>
        <p:spPr/>
        <p:txBody>
          <a:bodyPr/>
          <a:lstStyle/>
          <a:p>
            <a:r>
              <a:rPr lang="en-US" dirty="0"/>
              <a:t>Size solar and battery to meet  load. Compute savings versus retail rates</a:t>
            </a:r>
          </a:p>
          <a:p>
            <a:endParaRPr lang="en-US" dirty="0"/>
          </a:p>
        </p:txBody>
      </p:sp>
      <p:sp>
        <p:nvSpPr>
          <p:cNvPr id="4" name="Slide Number Placeholder 3">
            <a:extLst>
              <a:ext uri="{FF2B5EF4-FFF2-40B4-BE49-F238E27FC236}">
                <a16:creationId xmlns:a16="http://schemas.microsoft.com/office/drawing/2014/main" id="{2507E19C-3F02-76D9-31D2-AF02FDDEC5FB}"/>
              </a:ext>
            </a:extLst>
          </p:cNvPr>
          <p:cNvSpPr>
            <a:spLocks noGrp="1"/>
          </p:cNvSpPr>
          <p:nvPr>
            <p:ph type="sldNum" sz="quarter" idx="12"/>
          </p:nvPr>
        </p:nvSpPr>
        <p:spPr/>
        <p:txBody>
          <a:bodyPr/>
          <a:lstStyle/>
          <a:p>
            <a:fld id="{EB241CD2-1E45-42A3-B213-66A034DF9A3B}" type="slidenum">
              <a:rPr lang="en-GB" smtClean="0"/>
              <a:t>192</a:t>
            </a:fld>
            <a:endParaRPr lang="en-GB" dirty="0"/>
          </a:p>
        </p:txBody>
      </p:sp>
      <p:pic>
        <p:nvPicPr>
          <p:cNvPr id="6" name="Picture 5" descr="The diagram displays a graph of solar power output (kWp) and battery capacity (kWh) over time, with a schedule of purchases and discharge levels.&#10;&#10;AI-generated content may be incorrect.">
            <a:extLst>
              <a:ext uri="{FF2B5EF4-FFF2-40B4-BE49-F238E27FC236}">
                <a16:creationId xmlns:a16="http://schemas.microsoft.com/office/drawing/2014/main" id="{2F1188C7-0C01-D4A1-D8A1-D5BB293CAD73}"/>
              </a:ext>
            </a:extLst>
          </p:cNvPr>
          <p:cNvPicPr>
            <a:picLocks noChangeAspect="1"/>
          </p:cNvPicPr>
          <p:nvPr/>
        </p:nvPicPr>
        <p:blipFill>
          <a:blip r:embed="rId2"/>
          <a:stretch>
            <a:fillRect/>
          </a:stretch>
        </p:blipFill>
        <p:spPr>
          <a:xfrm>
            <a:off x="2667246" y="1863507"/>
            <a:ext cx="6705354" cy="4791291"/>
          </a:xfrm>
          <a:prstGeom prst="rect">
            <a:avLst/>
          </a:prstGeom>
        </p:spPr>
      </p:pic>
    </p:spTree>
    <p:extLst>
      <p:ext uri="{BB962C8B-B14F-4D97-AF65-F5344CB8AC3E}">
        <p14:creationId xmlns:p14="http://schemas.microsoft.com/office/powerpoint/2010/main" val="377977301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5F079-6304-36C0-8241-70446D9FE8D5}"/>
              </a:ext>
            </a:extLst>
          </p:cNvPr>
          <p:cNvSpPr>
            <a:spLocks noGrp="1"/>
          </p:cNvSpPr>
          <p:nvPr>
            <p:ph type="title"/>
          </p:nvPr>
        </p:nvSpPr>
        <p:spPr/>
        <p:txBody>
          <a:bodyPr/>
          <a:lstStyle/>
          <a:p>
            <a:r>
              <a:rPr lang="en-US" dirty="0"/>
              <a:t>Case 3: Contract Issues</a:t>
            </a:r>
          </a:p>
        </p:txBody>
      </p:sp>
      <p:sp>
        <p:nvSpPr>
          <p:cNvPr id="3" name="Content Placeholder 2">
            <a:extLst>
              <a:ext uri="{FF2B5EF4-FFF2-40B4-BE49-F238E27FC236}">
                <a16:creationId xmlns:a16="http://schemas.microsoft.com/office/drawing/2014/main" id="{0E400546-3D1A-6E46-8FDE-98DCDA32C1AE}"/>
              </a:ext>
            </a:extLst>
          </p:cNvPr>
          <p:cNvSpPr>
            <a:spLocks noGrp="1"/>
          </p:cNvSpPr>
          <p:nvPr>
            <p:ph idx="1"/>
          </p:nvPr>
        </p:nvSpPr>
        <p:spPr/>
        <p:txBody>
          <a:bodyPr/>
          <a:lstStyle/>
          <a:p>
            <a:r>
              <a:rPr lang="en-US" dirty="0"/>
              <a:t>Investor could sign PPA with Customer</a:t>
            </a:r>
          </a:p>
          <a:p>
            <a:pPr lvl="1"/>
            <a:r>
              <a:rPr lang="en-US" dirty="0"/>
              <a:t>Fixed PPA price</a:t>
            </a:r>
          </a:p>
          <a:p>
            <a:pPr lvl="1"/>
            <a:r>
              <a:rPr lang="en-US" dirty="0"/>
              <a:t>Share of Savings</a:t>
            </a:r>
          </a:p>
          <a:p>
            <a:r>
              <a:rPr lang="en-US" dirty="0"/>
              <a:t>If fixed PPA Rate</a:t>
            </a:r>
          </a:p>
          <a:p>
            <a:pPr lvl="1"/>
            <a:r>
              <a:rPr lang="en-US" dirty="0"/>
              <a:t>Require some inventive for availability, degradation etc.</a:t>
            </a:r>
          </a:p>
          <a:p>
            <a:pPr lvl="1"/>
            <a:r>
              <a:rPr lang="en-US" dirty="0"/>
              <a:t>Could be similar to other models</a:t>
            </a:r>
          </a:p>
          <a:p>
            <a:r>
              <a:rPr lang="en-US" dirty="0"/>
              <a:t>If share of savings</a:t>
            </a:r>
          </a:p>
          <a:p>
            <a:pPr lvl="1"/>
            <a:r>
              <a:rPr lang="en-US" dirty="0"/>
              <a:t>Need hypothetical utility rate</a:t>
            </a:r>
          </a:p>
          <a:p>
            <a:pPr lvl="1"/>
            <a:r>
              <a:rPr lang="en-US" dirty="0"/>
              <a:t>Investor responsible for battery operating risks and degradation</a:t>
            </a:r>
          </a:p>
          <a:p>
            <a:pPr lvl="1"/>
            <a:r>
              <a:rPr lang="en-US" dirty="0"/>
              <a:t>Need high rates to  justify</a:t>
            </a:r>
          </a:p>
          <a:p>
            <a:endParaRPr lang="en-US" dirty="0"/>
          </a:p>
        </p:txBody>
      </p:sp>
      <p:sp>
        <p:nvSpPr>
          <p:cNvPr id="4" name="Slide Number Placeholder 3">
            <a:extLst>
              <a:ext uri="{FF2B5EF4-FFF2-40B4-BE49-F238E27FC236}">
                <a16:creationId xmlns:a16="http://schemas.microsoft.com/office/drawing/2014/main" id="{E3C99B14-1A19-B725-4AC0-4458715EC836}"/>
              </a:ext>
            </a:extLst>
          </p:cNvPr>
          <p:cNvSpPr>
            <a:spLocks noGrp="1"/>
          </p:cNvSpPr>
          <p:nvPr>
            <p:ph type="sldNum" sz="quarter" idx="12"/>
          </p:nvPr>
        </p:nvSpPr>
        <p:spPr/>
        <p:txBody>
          <a:bodyPr/>
          <a:lstStyle/>
          <a:p>
            <a:fld id="{EB241CD2-1E45-42A3-B213-66A034DF9A3B}" type="slidenum">
              <a:rPr lang="en-GB" smtClean="0"/>
              <a:t>193</a:t>
            </a:fld>
            <a:endParaRPr lang="en-GB" dirty="0"/>
          </a:p>
        </p:txBody>
      </p:sp>
    </p:spTree>
    <p:extLst>
      <p:ext uri="{BB962C8B-B14F-4D97-AF65-F5344CB8AC3E}">
        <p14:creationId xmlns:p14="http://schemas.microsoft.com/office/powerpoint/2010/main" val="330455550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ACB25-8249-2080-7404-128C4A04C8F5}"/>
              </a:ext>
            </a:extLst>
          </p:cNvPr>
          <p:cNvSpPr>
            <a:spLocks noGrp="1"/>
          </p:cNvSpPr>
          <p:nvPr>
            <p:ph type="title"/>
          </p:nvPr>
        </p:nvSpPr>
        <p:spPr/>
        <p:txBody>
          <a:bodyPr/>
          <a:lstStyle/>
          <a:p>
            <a:r>
              <a:rPr lang="en-US" dirty="0"/>
              <a:t>Case 4: Mini-Grid</a:t>
            </a:r>
          </a:p>
        </p:txBody>
      </p:sp>
      <p:sp>
        <p:nvSpPr>
          <p:cNvPr id="3" name="Content Placeholder 2">
            <a:extLst>
              <a:ext uri="{FF2B5EF4-FFF2-40B4-BE49-F238E27FC236}">
                <a16:creationId xmlns:a16="http://schemas.microsoft.com/office/drawing/2014/main" id="{304FD064-5FCB-5E04-A928-5AC5FCD5C3D3}"/>
              </a:ext>
            </a:extLst>
          </p:cNvPr>
          <p:cNvSpPr>
            <a:spLocks noGrp="1"/>
          </p:cNvSpPr>
          <p:nvPr>
            <p:ph idx="1"/>
          </p:nvPr>
        </p:nvSpPr>
        <p:spPr/>
        <p:txBody>
          <a:bodyPr/>
          <a:lstStyle/>
          <a:p>
            <a:r>
              <a:rPr lang="en-US" dirty="0"/>
              <a:t>Tariff for Power </a:t>
            </a:r>
          </a:p>
          <a:p>
            <a:r>
              <a:rPr lang="en-US" dirty="0"/>
              <a:t>Target Unserved Energy</a:t>
            </a:r>
          </a:p>
          <a:p>
            <a:r>
              <a:rPr lang="en-US" dirty="0"/>
              <a:t>Achieving Low Cost</a:t>
            </a:r>
          </a:p>
          <a:p>
            <a:endParaRPr lang="en-US" dirty="0"/>
          </a:p>
        </p:txBody>
      </p:sp>
      <p:sp>
        <p:nvSpPr>
          <p:cNvPr id="4" name="Slide Number Placeholder 3">
            <a:extLst>
              <a:ext uri="{FF2B5EF4-FFF2-40B4-BE49-F238E27FC236}">
                <a16:creationId xmlns:a16="http://schemas.microsoft.com/office/drawing/2014/main" id="{CFBD6DCA-3C8D-F96B-742B-BED1CDD98202}"/>
              </a:ext>
            </a:extLst>
          </p:cNvPr>
          <p:cNvSpPr>
            <a:spLocks noGrp="1"/>
          </p:cNvSpPr>
          <p:nvPr>
            <p:ph type="sldNum" sz="quarter" idx="12"/>
          </p:nvPr>
        </p:nvSpPr>
        <p:spPr/>
        <p:txBody>
          <a:bodyPr/>
          <a:lstStyle/>
          <a:p>
            <a:fld id="{EB241CD2-1E45-42A3-B213-66A034DF9A3B}" type="slidenum">
              <a:rPr lang="en-GB" smtClean="0"/>
              <a:t>194</a:t>
            </a:fld>
            <a:endParaRPr lang="en-GB" dirty="0"/>
          </a:p>
        </p:txBody>
      </p:sp>
      <p:pic>
        <p:nvPicPr>
          <p:cNvPr id="6" name="Picture 5" descr="The diagram shows a line chart comparing solar power usage, battery discharge, diesel consumption, unserved demand, and solar production over time, with data points recorded in June 2034.&#10;&#10;AI-generated content may be incorrect.">
            <a:extLst>
              <a:ext uri="{FF2B5EF4-FFF2-40B4-BE49-F238E27FC236}">
                <a16:creationId xmlns:a16="http://schemas.microsoft.com/office/drawing/2014/main" id="{A828AC13-68C9-0AC7-80F6-2F7ABF373BC5}"/>
              </a:ext>
            </a:extLst>
          </p:cNvPr>
          <p:cNvPicPr>
            <a:picLocks noChangeAspect="1"/>
          </p:cNvPicPr>
          <p:nvPr/>
        </p:nvPicPr>
        <p:blipFill>
          <a:blip r:embed="rId2"/>
          <a:stretch>
            <a:fillRect/>
          </a:stretch>
        </p:blipFill>
        <p:spPr>
          <a:xfrm>
            <a:off x="4654666" y="1148614"/>
            <a:ext cx="6501013" cy="4754165"/>
          </a:xfrm>
          <a:prstGeom prst="rect">
            <a:avLst/>
          </a:prstGeom>
        </p:spPr>
      </p:pic>
    </p:spTree>
    <p:extLst>
      <p:ext uri="{BB962C8B-B14F-4D97-AF65-F5344CB8AC3E}">
        <p14:creationId xmlns:p14="http://schemas.microsoft.com/office/powerpoint/2010/main" val="269129313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AD9F5-A704-7039-1BBF-D7B3CD8B13CC}"/>
              </a:ext>
            </a:extLst>
          </p:cNvPr>
          <p:cNvSpPr>
            <a:spLocks noGrp="1"/>
          </p:cNvSpPr>
          <p:nvPr>
            <p:ph type="title"/>
          </p:nvPr>
        </p:nvSpPr>
        <p:spPr/>
        <p:txBody>
          <a:bodyPr/>
          <a:lstStyle/>
          <a:p>
            <a:r>
              <a:rPr lang="en-US" dirty="0"/>
              <a:t>Case 4: Contract Issues in Mini-grid</a:t>
            </a:r>
          </a:p>
        </p:txBody>
      </p:sp>
      <p:sp>
        <p:nvSpPr>
          <p:cNvPr id="3" name="Content Placeholder 2">
            <a:extLst>
              <a:ext uri="{FF2B5EF4-FFF2-40B4-BE49-F238E27FC236}">
                <a16:creationId xmlns:a16="http://schemas.microsoft.com/office/drawing/2014/main" id="{3A7BE1B5-522B-CCCB-18EE-5D70AFA218CE}"/>
              </a:ext>
            </a:extLst>
          </p:cNvPr>
          <p:cNvSpPr>
            <a:spLocks noGrp="1"/>
          </p:cNvSpPr>
          <p:nvPr>
            <p:ph idx="1"/>
          </p:nvPr>
        </p:nvSpPr>
        <p:spPr/>
        <p:txBody>
          <a:bodyPr/>
          <a:lstStyle/>
          <a:p>
            <a:r>
              <a:rPr lang="en-US" dirty="0"/>
              <a:t>Ability to Change Rates</a:t>
            </a:r>
          </a:p>
          <a:p>
            <a:r>
              <a:rPr lang="en-US" dirty="0"/>
              <a:t>Replacement of Equipment</a:t>
            </a:r>
          </a:p>
          <a:p>
            <a:r>
              <a:rPr lang="en-US" dirty="0"/>
              <a:t>Grants and Replacement for Degradation</a:t>
            </a:r>
          </a:p>
          <a:p>
            <a:r>
              <a:rPr lang="en-US" dirty="0"/>
              <a:t>Grants and Replacement of Equipment at End of Life</a:t>
            </a:r>
          </a:p>
          <a:p>
            <a:r>
              <a:rPr lang="en-US" dirty="0"/>
              <a:t>Risks of Initial Customer Sign-ups</a:t>
            </a:r>
          </a:p>
          <a:p>
            <a:r>
              <a:rPr lang="en-US" dirty="0"/>
              <a:t>Too Many Risks for Private Investor at Start-up</a:t>
            </a:r>
          </a:p>
        </p:txBody>
      </p:sp>
      <p:sp>
        <p:nvSpPr>
          <p:cNvPr id="4" name="Slide Number Placeholder 3">
            <a:extLst>
              <a:ext uri="{FF2B5EF4-FFF2-40B4-BE49-F238E27FC236}">
                <a16:creationId xmlns:a16="http://schemas.microsoft.com/office/drawing/2014/main" id="{4C3E3A4F-A2A6-0B6B-FF50-11B1D7389D69}"/>
              </a:ext>
            </a:extLst>
          </p:cNvPr>
          <p:cNvSpPr>
            <a:spLocks noGrp="1"/>
          </p:cNvSpPr>
          <p:nvPr>
            <p:ph type="sldNum" sz="quarter" idx="12"/>
          </p:nvPr>
        </p:nvSpPr>
        <p:spPr/>
        <p:txBody>
          <a:bodyPr/>
          <a:lstStyle/>
          <a:p>
            <a:fld id="{EB241CD2-1E45-42A3-B213-66A034DF9A3B}" type="slidenum">
              <a:rPr lang="en-GB" smtClean="0"/>
              <a:t>195</a:t>
            </a:fld>
            <a:endParaRPr lang="en-GB" dirty="0"/>
          </a:p>
        </p:txBody>
      </p:sp>
    </p:spTree>
    <p:extLst>
      <p:ext uri="{BB962C8B-B14F-4D97-AF65-F5344CB8AC3E}">
        <p14:creationId xmlns:p14="http://schemas.microsoft.com/office/powerpoint/2010/main" val="11622449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46656-5669-271F-6D57-70C1BE3808D9}"/>
              </a:ext>
            </a:extLst>
          </p:cNvPr>
          <p:cNvSpPr>
            <a:spLocks noGrp="1"/>
          </p:cNvSpPr>
          <p:nvPr>
            <p:ph type="ctrTitle"/>
          </p:nvPr>
        </p:nvSpPr>
        <p:spPr/>
        <p:txBody>
          <a:bodyPr/>
          <a:lstStyle/>
          <a:p>
            <a:r>
              <a:rPr lang="en-US" dirty="0"/>
              <a:t>Break for Second Day</a:t>
            </a:r>
          </a:p>
        </p:txBody>
      </p:sp>
      <p:sp>
        <p:nvSpPr>
          <p:cNvPr id="3" name="Subtitle 2">
            <a:extLst>
              <a:ext uri="{FF2B5EF4-FFF2-40B4-BE49-F238E27FC236}">
                <a16:creationId xmlns:a16="http://schemas.microsoft.com/office/drawing/2014/main" id="{668E7C28-61A4-4F87-B13E-0F0D1DA6BE27}"/>
              </a:ext>
            </a:extLst>
          </p:cNvPr>
          <p:cNvSpPr>
            <a:spLocks noGrp="1"/>
          </p:cNvSpPr>
          <p:nvPr>
            <p:ph type="subTitle" idx="1"/>
          </p:nvPr>
        </p:nvSpPr>
        <p:spPr/>
        <p:txBody>
          <a:bodyPr/>
          <a:lstStyle/>
          <a:p>
            <a:r>
              <a:rPr lang="en-JM" b="1" dirty="0"/>
              <a:t>Day 2, Part 2: </a:t>
            </a:r>
            <a:r>
              <a:rPr lang="en-JM" dirty="0"/>
              <a:t>Nuances with Inflation in Contracts, Issues in Financing Nuclear Power, Levelised Cost of Electricity</a:t>
            </a:r>
            <a:endParaRPr lang="en-US" dirty="0"/>
          </a:p>
        </p:txBody>
      </p:sp>
    </p:spTree>
    <p:extLst>
      <p:ext uri="{BB962C8B-B14F-4D97-AF65-F5344CB8AC3E}">
        <p14:creationId xmlns:p14="http://schemas.microsoft.com/office/powerpoint/2010/main" val="376044995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4B9D6-3AD7-E433-B586-FBA9D49CB22E}"/>
              </a:ext>
            </a:extLst>
          </p:cNvPr>
          <p:cNvSpPr>
            <a:spLocks noGrp="1"/>
          </p:cNvSpPr>
          <p:nvPr>
            <p:ph type="ctrTitle"/>
          </p:nvPr>
        </p:nvSpPr>
        <p:spPr/>
        <p:txBody>
          <a:bodyPr/>
          <a:lstStyle/>
          <a:p>
            <a:r>
              <a:rPr lang="en-US" dirty="0"/>
              <a:t>Case Study</a:t>
            </a:r>
            <a:br>
              <a:rPr lang="en-US" dirty="0"/>
            </a:br>
            <a:r>
              <a:rPr lang="en-US" dirty="0"/>
              <a:t>Nuclear Plants and RAB Model</a:t>
            </a:r>
          </a:p>
        </p:txBody>
      </p:sp>
    </p:spTree>
    <p:extLst>
      <p:ext uri="{BB962C8B-B14F-4D97-AF65-F5344CB8AC3E}">
        <p14:creationId xmlns:p14="http://schemas.microsoft.com/office/powerpoint/2010/main" val="263587192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15DB-967B-9502-83E1-2D711B04E2E3}"/>
              </a:ext>
            </a:extLst>
          </p:cNvPr>
          <p:cNvSpPr>
            <a:spLocks noGrp="1"/>
          </p:cNvSpPr>
          <p:nvPr>
            <p:ph type="title"/>
          </p:nvPr>
        </p:nvSpPr>
        <p:spPr/>
        <p:txBody>
          <a:bodyPr>
            <a:normAutofit fontScale="90000"/>
          </a:bodyPr>
          <a:lstStyle/>
          <a:p>
            <a:r>
              <a:rPr lang="en-US" dirty="0"/>
              <a:t>Case Study of Rate Base Regulation for Nuclear Plants in UK</a:t>
            </a:r>
          </a:p>
        </p:txBody>
      </p:sp>
      <p:sp>
        <p:nvSpPr>
          <p:cNvPr id="3" name="Content Placeholder 2">
            <a:extLst>
              <a:ext uri="{FF2B5EF4-FFF2-40B4-BE49-F238E27FC236}">
                <a16:creationId xmlns:a16="http://schemas.microsoft.com/office/drawing/2014/main" id="{B5D58B27-848C-49FB-E0CE-2B324BC5DE3F}"/>
              </a:ext>
            </a:extLst>
          </p:cNvPr>
          <p:cNvSpPr>
            <a:spLocks noGrp="1"/>
          </p:cNvSpPr>
          <p:nvPr>
            <p:ph idx="1"/>
          </p:nvPr>
        </p:nvSpPr>
        <p:spPr/>
        <p:txBody>
          <a:bodyPr/>
          <a:lstStyle/>
          <a:p>
            <a:r>
              <a:rPr lang="en-029" dirty="0"/>
              <a:t>Back to Ancient forms of Regulation and Contracts</a:t>
            </a:r>
          </a:p>
          <a:p>
            <a:endParaRPr lang="en-029" dirty="0"/>
          </a:p>
          <a:p>
            <a:pPr lvl="1"/>
            <a:r>
              <a:rPr lang="en-029" dirty="0"/>
              <a:t>Importance of Cost of Capital</a:t>
            </a:r>
            <a:endParaRPr lang="en-US" dirty="0"/>
          </a:p>
          <a:p>
            <a:pPr lvl="1"/>
            <a:r>
              <a:rPr lang="en-029" dirty="0"/>
              <a:t>Computing Levelised Cost Model of Nuclear with Different Economic Models</a:t>
            </a:r>
            <a:endParaRPr lang="en-US" dirty="0"/>
          </a:p>
          <a:p>
            <a:pPr lvl="1"/>
            <a:r>
              <a:rPr lang="en-029" dirty="0"/>
              <a:t>Example of UAE Nuclear based on PPA and Public/Private Partner Structure</a:t>
            </a:r>
            <a:endParaRPr lang="en-US" dirty="0"/>
          </a:p>
          <a:p>
            <a:pPr lvl="1"/>
            <a:r>
              <a:rPr lang="en-029" dirty="0"/>
              <a:t>Alternative RAB Model in UK and Low Cost of Capital Objective</a:t>
            </a:r>
            <a:endParaRPr lang="en-US" dirty="0"/>
          </a:p>
          <a:p>
            <a:endParaRPr lang="en-US" dirty="0"/>
          </a:p>
        </p:txBody>
      </p:sp>
      <p:sp>
        <p:nvSpPr>
          <p:cNvPr id="4" name="Slide Number Placeholder 3">
            <a:extLst>
              <a:ext uri="{FF2B5EF4-FFF2-40B4-BE49-F238E27FC236}">
                <a16:creationId xmlns:a16="http://schemas.microsoft.com/office/drawing/2014/main" id="{8099617E-D37D-F2FF-70A8-F02A27F96E19}"/>
              </a:ext>
            </a:extLst>
          </p:cNvPr>
          <p:cNvSpPr>
            <a:spLocks noGrp="1"/>
          </p:cNvSpPr>
          <p:nvPr>
            <p:ph type="sldNum" sz="quarter" idx="12"/>
          </p:nvPr>
        </p:nvSpPr>
        <p:spPr/>
        <p:txBody>
          <a:bodyPr/>
          <a:lstStyle/>
          <a:p>
            <a:fld id="{EB241CD2-1E45-42A3-B213-66A034DF9A3B}" type="slidenum">
              <a:rPr lang="en-GB" smtClean="0"/>
              <a:t>198</a:t>
            </a:fld>
            <a:endParaRPr lang="en-GB" dirty="0"/>
          </a:p>
        </p:txBody>
      </p:sp>
    </p:spTree>
    <p:extLst>
      <p:ext uri="{BB962C8B-B14F-4D97-AF65-F5344CB8AC3E}">
        <p14:creationId xmlns:p14="http://schemas.microsoft.com/office/powerpoint/2010/main" val="115543109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2C315-4B68-C4A2-B9CF-5975C34AC48A}"/>
              </a:ext>
            </a:extLst>
          </p:cNvPr>
          <p:cNvSpPr>
            <a:spLocks noGrp="1"/>
          </p:cNvSpPr>
          <p:nvPr>
            <p:ph type="title"/>
          </p:nvPr>
        </p:nvSpPr>
        <p:spPr/>
        <p:txBody>
          <a:bodyPr/>
          <a:lstStyle/>
          <a:p>
            <a:r>
              <a:rPr lang="en-US" dirty="0"/>
              <a:t>Capital Cost of Nuclear</a:t>
            </a:r>
          </a:p>
        </p:txBody>
      </p:sp>
      <p:sp>
        <p:nvSpPr>
          <p:cNvPr id="3" name="Content Placeholder 2">
            <a:extLst>
              <a:ext uri="{FF2B5EF4-FFF2-40B4-BE49-F238E27FC236}">
                <a16:creationId xmlns:a16="http://schemas.microsoft.com/office/drawing/2014/main" id="{FD9BBDD3-5C36-8FDA-F59D-B91DCD6546A3}"/>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22D55A30-39A6-92E4-13CA-B109A99FC8D0}"/>
              </a:ext>
            </a:extLst>
          </p:cNvPr>
          <p:cNvSpPr>
            <a:spLocks noGrp="1"/>
          </p:cNvSpPr>
          <p:nvPr>
            <p:ph type="sldNum" sz="quarter" idx="12"/>
          </p:nvPr>
        </p:nvSpPr>
        <p:spPr/>
        <p:txBody>
          <a:bodyPr/>
          <a:lstStyle/>
          <a:p>
            <a:fld id="{EB241CD2-1E45-42A3-B213-66A034DF9A3B}" type="slidenum">
              <a:rPr lang="en-GB" smtClean="0"/>
              <a:t>199</a:t>
            </a:fld>
            <a:endParaRPr lang="en-GB" dirty="0"/>
          </a:p>
        </p:txBody>
      </p:sp>
      <p:pic>
        <p:nvPicPr>
          <p:cNvPr id="6" name="Picture 5">
            <a:extLst>
              <a:ext uri="{FF2B5EF4-FFF2-40B4-BE49-F238E27FC236}">
                <a16:creationId xmlns:a16="http://schemas.microsoft.com/office/drawing/2014/main" id="{96209572-CD44-C99F-629A-25E14F540CF5}"/>
              </a:ext>
            </a:extLst>
          </p:cNvPr>
          <p:cNvPicPr>
            <a:picLocks noChangeAspect="1"/>
          </p:cNvPicPr>
          <p:nvPr/>
        </p:nvPicPr>
        <p:blipFill>
          <a:blip r:embed="rId2"/>
          <a:stretch>
            <a:fillRect/>
          </a:stretch>
        </p:blipFill>
        <p:spPr>
          <a:xfrm>
            <a:off x="2103121" y="1558829"/>
            <a:ext cx="6898154" cy="4440450"/>
          </a:xfrm>
          <a:prstGeom prst="rect">
            <a:avLst/>
          </a:prstGeom>
        </p:spPr>
      </p:pic>
    </p:spTree>
    <p:extLst>
      <p:ext uri="{BB962C8B-B14F-4D97-AF65-F5344CB8AC3E}">
        <p14:creationId xmlns:p14="http://schemas.microsoft.com/office/powerpoint/2010/main" val="235922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E913F-159C-14A4-454D-1723D394D6DC}"/>
              </a:ext>
            </a:extLst>
          </p:cNvPr>
          <p:cNvSpPr>
            <a:spLocks noGrp="1"/>
          </p:cNvSpPr>
          <p:nvPr>
            <p:ph type="title"/>
          </p:nvPr>
        </p:nvSpPr>
        <p:spPr/>
        <p:txBody>
          <a:bodyPr/>
          <a:lstStyle/>
          <a:p>
            <a:r>
              <a:rPr lang="en-US" dirty="0"/>
              <a:t>Biggest Rule</a:t>
            </a:r>
          </a:p>
        </p:txBody>
      </p:sp>
      <p:sp>
        <p:nvSpPr>
          <p:cNvPr id="3" name="Content Placeholder 2">
            <a:extLst>
              <a:ext uri="{FF2B5EF4-FFF2-40B4-BE49-F238E27FC236}">
                <a16:creationId xmlns:a16="http://schemas.microsoft.com/office/drawing/2014/main" id="{48AADD26-4B92-66C9-6F7D-E86E9186B746}"/>
              </a:ext>
            </a:extLst>
          </p:cNvPr>
          <p:cNvSpPr>
            <a:spLocks noGrp="1"/>
          </p:cNvSpPr>
          <p:nvPr>
            <p:ph idx="1"/>
          </p:nvPr>
        </p:nvSpPr>
        <p:spPr/>
        <p:txBody>
          <a:bodyPr/>
          <a:lstStyle/>
          <a:p>
            <a:r>
              <a:rPr lang="en-US" dirty="0"/>
              <a:t>I beg you to interrupt</a:t>
            </a:r>
          </a:p>
          <a:p>
            <a:r>
              <a:rPr lang="en-US" dirty="0"/>
              <a:t>I also want to make it through the materials</a:t>
            </a:r>
          </a:p>
          <a:p>
            <a:r>
              <a:rPr lang="en-US" dirty="0"/>
              <a:t>Discussion Period</a:t>
            </a:r>
          </a:p>
          <a:p>
            <a:r>
              <a:rPr lang="en-US" dirty="0"/>
              <a:t>In the discussion period it would be wonderful to discuss your examples</a:t>
            </a:r>
          </a:p>
          <a:p>
            <a:endParaRPr lang="en-US" dirty="0"/>
          </a:p>
        </p:txBody>
      </p:sp>
      <p:sp>
        <p:nvSpPr>
          <p:cNvPr id="4" name="Slide Number Placeholder 3">
            <a:extLst>
              <a:ext uri="{FF2B5EF4-FFF2-40B4-BE49-F238E27FC236}">
                <a16:creationId xmlns:a16="http://schemas.microsoft.com/office/drawing/2014/main" id="{B39BCB40-52F8-BC9D-E0A2-018D9FA1393A}"/>
              </a:ext>
            </a:extLst>
          </p:cNvPr>
          <p:cNvSpPr>
            <a:spLocks noGrp="1"/>
          </p:cNvSpPr>
          <p:nvPr>
            <p:ph type="sldNum" sz="quarter" idx="12"/>
          </p:nvPr>
        </p:nvSpPr>
        <p:spPr/>
        <p:txBody>
          <a:bodyPr/>
          <a:lstStyle/>
          <a:p>
            <a:fld id="{EB241CD2-1E45-42A3-B213-66A034DF9A3B}" type="slidenum">
              <a:rPr lang="en-GB" smtClean="0"/>
              <a:t>2</a:t>
            </a:fld>
            <a:endParaRPr lang="en-GB" dirty="0"/>
          </a:p>
        </p:txBody>
      </p:sp>
    </p:spTree>
    <p:extLst>
      <p:ext uri="{BB962C8B-B14F-4D97-AF65-F5344CB8AC3E}">
        <p14:creationId xmlns:p14="http://schemas.microsoft.com/office/powerpoint/2010/main" val="171785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E80B3-8AAE-CDAD-AB21-2F821B049C3B}"/>
              </a:ext>
            </a:extLst>
          </p:cNvPr>
          <p:cNvSpPr>
            <a:spLocks noGrp="1"/>
          </p:cNvSpPr>
          <p:nvPr>
            <p:ph type="title"/>
          </p:nvPr>
        </p:nvSpPr>
        <p:spPr>
          <a:xfrm>
            <a:off x="384048" y="788418"/>
            <a:ext cx="10141656" cy="654049"/>
          </a:xfrm>
        </p:spPr>
        <p:txBody>
          <a:bodyPr>
            <a:normAutofit fontScale="90000"/>
          </a:bodyPr>
          <a:lstStyle/>
          <a:p>
            <a:r>
              <a:rPr lang="en-029" dirty="0"/>
              <a:t>Background on PPA Contracts in for Power Generation with Risk Allocation and a History of Rational for Risk Allocation Through Contracts.</a:t>
            </a:r>
            <a:br>
              <a:rPr lang="en-US" dirty="0"/>
            </a:br>
            <a:endParaRPr lang="en-US" dirty="0"/>
          </a:p>
        </p:txBody>
      </p:sp>
      <p:sp>
        <p:nvSpPr>
          <p:cNvPr id="3" name="Content Placeholder 2">
            <a:extLst>
              <a:ext uri="{FF2B5EF4-FFF2-40B4-BE49-F238E27FC236}">
                <a16:creationId xmlns:a16="http://schemas.microsoft.com/office/drawing/2014/main" id="{498ED5E6-7D06-568A-E597-76F88B632B4B}"/>
              </a:ext>
            </a:extLst>
          </p:cNvPr>
          <p:cNvSpPr>
            <a:spLocks noGrp="1"/>
          </p:cNvSpPr>
          <p:nvPr>
            <p:ph idx="1"/>
          </p:nvPr>
        </p:nvSpPr>
        <p:spPr>
          <a:xfrm>
            <a:off x="384048" y="1828799"/>
            <a:ext cx="11111267" cy="4073979"/>
          </a:xfrm>
        </p:spPr>
        <p:txBody>
          <a:bodyPr/>
          <a:lstStyle/>
          <a:p>
            <a:pPr lvl="0"/>
            <a:r>
              <a:rPr lang="en-029" dirty="0"/>
              <a:t>Background on PPA Contracts in for Power Generation with Risk Allocation and a History of Rational for Risk Allocation Through Contracts.</a:t>
            </a:r>
            <a:endParaRPr lang="en-US" dirty="0"/>
          </a:p>
          <a:p>
            <a:pPr lvl="1"/>
            <a:r>
              <a:rPr lang="en-029" dirty="0"/>
              <a:t>Context of Capital Intensity</a:t>
            </a:r>
          </a:p>
          <a:p>
            <a:pPr lvl="1"/>
            <a:r>
              <a:rPr lang="en-029" dirty="0"/>
              <a:t>Original Reason for PPA Availability Contracts in 1970’s and 1980’s</a:t>
            </a:r>
            <a:endParaRPr lang="en-US" dirty="0"/>
          </a:p>
          <a:p>
            <a:pPr lvl="1"/>
            <a:r>
              <a:rPr lang="en-029" dirty="0"/>
              <a:t>Merchant Power Phase – Objectives and Results</a:t>
            </a:r>
            <a:endParaRPr lang="en-US" dirty="0"/>
          </a:p>
          <a:p>
            <a:pPr lvl="1"/>
            <a:r>
              <a:rPr lang="en-029" dirty="0"/>
              <a:t>Renewable Energy Contracts and Resource Risk</a:t>
            </a:r>
            <a:endParaRPr lang="en-US" dirty="0"/>
          </a:p>
          <a:p>
            <a:pPr lvl="1"/>
            <a:r>
              <a:rPr lang="en-029" dirty="0"/>
              <a:t>Battery Contracts and Problems of Merchant Over-supply</a:t>
            </a:r>
            <a:endParaRPr lang="en-US" dirty="0"/>
          </a:p>
          <a:p>
            <a:r>
              <a:rPr lang="en-029" dirty="0"/>
              <a:t> Understand overall policy leads to similar issues with individual contracts</a:t>
            </a:r>
            <a:endParaRPr lang="en-US" dirty="0"/>
          </a:p>
          <a:p>
            <a:endParaRPr lang="en-US" dirty="0"/>
          </a:p>
        </p:txBody>
      </p:sp>
      <p:sp>
        <p:nvSpPr>
          <p:cNvPr id="4" name="Slide Number Placeholder 3">
            <a:extLst>
              <a:ext uri="{FF2B5EF4-FFF2-40B4-BE49-F238E27FC236}">
                <a16:creationId xmlns:a16="http://schemas.microsoft.com/office/drawing/2014/main" id="{84F26D65-E39B-1B4C-1824-BBA40867A5D9}"/>
              </a:ext>
            </a:extLst>
          </p:cNvPr>
          <p:cNvSpPr>
            <a:spLocks noGrp="1"/>
          </p:cNvSpPr>
          <p:nvPr>
            <p:ph type="sldNum" sz="quarter" idx="12"/>
          </p:nvPr>
        </p:nvSpPr>
        <p:spPr/>
        <p:txBody>
          <a:bodyPr/>
          <a:lstStyle/>
          <a:p>
            <a:fld id="{EB241CD2-1E45-42A3-B213-66A034DF9A3B}" type="slidenum">
              <a:rPr lang="en-GB" smtClean="0"/>
              <a:t>20</a:t>
            </a:fld>
            <a:endParaRPr lang="en-GB" dirty="0"/>
          </a:p>
        </p:txBody>
      </p:sp>
    </p:spTree>
    <p:extLst>
      <p:ext uri="{BB962C8B-B14F-4D97-AF65-F5344CB8AC3E}">
        <p14:creationId xmlns:p14="http://schemas.microsoft.com/office/powerpoint/2010/main" val="241818641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E67D3-5CFA-A39A-8FD0-0F8A042AF748}"/>
              </a:ext>
            </a:extLst>
          </p:cNvPr>
          <p:cNvSpPr>
            <a:spLocks noGrp="1"/>
          </p:cNvSpPr>
          <p:nvPr>
            <p:ph type="title"/>
          </p:nvPr>
        </p:nvSpPr>
        <p:spPr/>
        <p:txBody>
          <a:bodyPr>
            <a:normAutofit fontScale="90000"/>
          </a:bodyPr>
          <a:lstStyle/>
          <a:p>
            <a:r>
              <a:rPr lang="en-US"/>
              <a:t>PPP Project Example – Versus Corporate Finance or Government Ownership</a:t>
            </a:r>
          </a:p>
        </p:txBody>
      </p:sp>
      <p:sp>
        <p:nvSpPr>
          <p:cNvPr id="3" name="Content Placeholder 2">
            <a:extLst>
              <a:ext uri="{FF2B5EF4-FFF2-40B4-BE49-F238E27FC236}">
                <a16:creationId xmlns:a16="http://schemas.microsoft.com/office/drawing/2014/main" id="{B958919C-C9F7-328B-75E4-602C86FE0CE7}"/>
              </a:ext>
            </a:extLst>
          </p:cNvPr>
          <p:cNvSpPr>
            <a:spLocks noGrp="1"/>
          </p:cNvSpPr>
          <p:nvPr>
            <p:ph idx="1"/>
          </p:nvPr>
        </p:nvSpPr>
        <p:spPr/>
        <p:txBody>
          <a:bodyPr/>
          <a:lstStyle/>
          <a:p>
            <a:pPr marL="0" indent="0">
              <a:buNone/>
            </a:pPr>
            <a:endParaRPr lang="en-US" dirty="0"/>
          </a:p>
          <a:p>
            <a:endParaRPr lang="en-US" dirty="0"/>
          </a:p>
        </p:txBody>
      </p:sp>
      <p:pic>
        <p:nvPicPr>
          <p:cNvPr id="6" name="Picture 5">
            <a:extLst>
              <a:ext uri="{FF2B5EF4-FFF2-40B4-BE49-F238E27FC236}">
                <a16:creationId xmlns:a16="http://schemas.microsoft.com/office/drawing/2014/main" id="{D07A0511-871C-48CA-40F1-20C1C4B2730D}"/>
              </a:ext>
            </a:extLst>
          </p:cNvPr>
          <p:cNvPicPr>
            <a:picLocks noChangeAspect="1"/>
          </p:cNvPicPr>
          <p:nvPr/>
        </p:nvPicPr>
        <p:blipFill>
          <a:blip r:embed="rId2"/>
          <a:stretch>
            <a:fillRect/>
          </a:stretch>
        </p:blipFill>
        <p:spPr>
          <a:xfrm>
            <a:off x="2423185" y="1362751"/>
            <a:ext cx="4189343" cy="2193477"/>
          </a:xfrm>
          <a:prstGeom prst="rect">
            <a:avLst/>
          </a:prstGeom>
        </p:spPr>
      </p:pic>
      <p:pic>
        <p:nvPicPr>
          <p:cNvPr id="8" name="Picture 7">
            <a:extLst>
              <a:ext uri="{FF2B5EF4-FFF2-40B4-BE49-F238E27FC236}">
                <a16:creationId xmlns:a16="http://schemas.microsoft.com/office/drawing/2014/main" id="{87995A3B-FE58-ED9C-D6BB-BA0A3BACA12E}"/>
              </a:ext>
            </a:extLst>
          </p:cNvPr>
          <p:cNvPicPr>
            <a:picLocks noChangeAspect="1"/>
          </p:cNvPicPr>
          <p:nvPr/>
        </p:nvPicPr>
        <p:blipFill>
          <a:blip r:embed="rId3"/>
          <a:stretch>
            <a:fillRect/>
          </a:stretch>
        </p:blipFill>
        <p:spPr>
          <a:xfrm>
            <a:off x="2672895" y="3702493"/>
            <a:ext cx="3689921" cy="2200286"/>
          </a:xfrm>
          <a:prstGeom prst="rect">
            <a:avLst/>
          </a:prstGeom>
        </p:spPr>
      </p:pic>
      <p:sp>
        <p:nvSpPr>
          <p:cNvPr id="5" name="TextBox 4">
            <a:extLst>
              <a:ext uri="{FF2B5EF4-FFF2-40B4-BE49-F238E27FC236}">
                <a16:creationId xmlns:a16="http://schemas.microsoft.com/office/drawing/2014/main" id="{AF61BE7D-F96D-5D0C-C9FE-DF8E8953F78F}"/>
              </a:ext>
            </a:extLst>
          </p:cNvPr>
          <p:cNvSpPr txBox="1"/>
          <p:nvPr/>
        </p:nvSpPr>
        <p:spPr>
          <a:xfrm>
            <a:off x="7200182" y="2053087"/>
            <a:ext cx="2717321" cy="3693319"/>
          </a:xfrm>
          <a:prstGeom prst="rect">
            <a:avLst/>
          </a:prstGeom>
          <a:solidFill>
            <a:srgbClr val="FFFF00"/>
          </a:solidFill>
        </p:spPr>
        <p:txBody>
          <a:bodyPr wrap="square" rtlCol="0">
            <a:spAutoFit/>
          </a:bodyPr>
          <a:lstStyle/>
          <a:p>
            <a:r>
              <a:rPr lang="en-US" dirty="0">
                <a:latin typeface="Arial" panose="020B0604020202020204" pitchFamily="34" charset="0"/>
                <a:cs typeface="Arial" panose="020B0604020202020204" pitchFamily="34" charset="0"/>
              </a:rPr>
              <a:t>Draw diagram of PPP project in nuclear power</a:t>
            </a:r>
          </a:p>
          <a:p>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18%/82% Private/Public</a:t>
            </a:r>
          </a:p>
          <a:p>
            <a:r>
              <a:rPr lang="en-US" dirty="0">
                <a:latin typeface="Arial" panose="020B0604020202020204" pitchFamily="34" charset="0"/>
                <a:cs typeface="Arial" panose="020B0604020202020204" pitchFamily="34" charset="0"/>
              </a:rPr>
              <a:t> ECP Contract – Private</a:t>
            </a:r>
          </a:p>
          <a:p>
            <a:r>
              <a:rPr lang="en-US" dirty="0">
                <a:latin typeface="Arial" panose="020B0604020202020204" pitchFamily="34" charset="0"/>
                <a:cs typeface="Arial" panose="020B0604020202020204" pitchFamily="34" charset="0"/>
              </a:rPr>
              <a:t> O&amp;M Public</a:t>
            </a:r>
          </a:p>
          <a:p>
            <a:r>
              <a:rPr lang="en-US" dirty="0">
                <a:latin typeface="Arial" panose="020B0604020202020204" pitchFamily="34" charset="0"/>
                <a:cs typeface="Arial" panose="020B0604020202020204" pitchFamily="34" charset="0"/>
              </a:rPr>
              <a:t> Debt 20% EXIM/80% Govt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a:t>
            </a:r>
          </a:p>
        </p:txBody>
      </p:sp>
      <p:sp>
        <p:nvSpPr>
          <p:cNvPr id="7" name="Slide Number Placeholder 6">
            <a:extLst>
              <a:ext uri="{FF2B5EF4-FFF2-40B4-BE49-F238E27FC236}">
                <a16:creationId xmlns:a16="http://schemas.microsoft.com/office/drawing/2014/main" id="{0B6014CF-0F3B-6CC7-1876-096FB9A33FF6}"/>
              </a:ext>
            </a:extLst>
          </p:cNvPr>
          <p:cNvSpPr>
            <a:spLocks noGrp="1"/>
          </p:cNvSpPr>
          <p:nvPr>
            <p:ph type="sldNum" sz="quarter" idx="12"/>
          </p:nvPr>
        </p:nvSpPr>
        <p:spPr/>
        <p:txBody>
          <a:bodyPr/>
          <a:lstStyle/>
          <a:p>
            <a:fld id="{EB241CD2-1E45-42A3-B213-66A034DF9A3B}" type="slidenum">
              <a:rPr lang="en-GB" smtClean="0"/>
              <a:t>200</a:t>
            </a:fld>
            <a:endParaRPr lang="en-GB" dirty="0"/>
          </a:p>
        </p:txBody>
      </p:sp>
    </p:spTree>
    <p:extLst>
      <p:ext uri="{BB962C8B-B14F-4D97-AF65-F5344CB8AC3E}">
        <p14:creationId xmlns:p14="http://schemas.microsoft.com/office/powerpoint/2010/main" val="156711694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88AEB-1C5A-413B-2393-94CB78543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DE9DB-45C0-C7C6-DF4F-711CDB8685CF}"/>
              </a:ext>
            </a:extLst>
          </p:cNvPr>
          <p:cNvSpPr>
            <a:spLocks noGrp="1"/>
          </p:cNvSpPr>
          <p:nvPr>
            <p:ph type="title"/>
          </p:nvPr>
        </p:nvSpPr>
        <p:spPr/>
        <p:txBody>
          <a:bodyPr>
            <a:normAutofit/>
          </a:bodyPr>
          <a:lstStyle/>
          <a:p>
            <a:r>
              <a:rPr lang="en-US" dirty="0"/>
              <a:t>Exercise: Draw a Diagram of UAE Project</a:t>
            </a:r>
          </a:p>
        </p:txBody>
      </p:sp>
      <p:sp>
        <p:nvSpPr>
          <p:cNvPr id="3" name="Content Placeholder 2">
            <a:extLst>
              <a:ext uri="{FF2B5EF4-FFF2-40B4-BE49-F238E27FC236}">
                <a16:creationId xmlns:a16="http://schemas.microsoft.com/office/drawing/2014/main" id="{D4BAAF63-D652-8B49-1AAA-795E9B4F1DDD}"/>
              </a:ext>
            </a:extLst>
          </p:cNvPr>
          <p:cNvSpPr>
            <a:spLocks noGrp="1"/>
          </p:cNvSpPr>
          <p:nvPr>
            <p:ph idx="1"/>
          </p:nvPr>
        </p:nvSpPr>
        <p:spPr>
          <a:xfrm>
            <a:off x="0" y="971905"/>
            <a:ext cx="12120880" cy="5176965"/>
          </a:xfrm>
          <a:solidFill>
            <a:srgbClr val="FFFF00"/>
          </a:solidFill>
        </p:spPr>
        <p:txBody>
          <a:bodyPr/>
          <a:lstStyle/>
          <a:p>
            <a:r>
              <a:rPr lang="en-US" dirty="0"/>
              <a:t>.</a:t>
            </a:r>
          </a:p>
          <a:p>
            <a:endParaRPr lang="en-US" dirty="0"/>
          </a:p>
        </p:txBody>
      </p:sp>
      <p:sp>
        <p:nvSpPr>
          <p:cNvPr id="6" name="Oval 5">
            <a:extLst>
              <a:ext uri="{FF2B5EF4-FFF2-40B4-BE49-F238E27FC236}">
                <a16:creationId xmlns:a16="http://schemas.microsoft.com/office/drawing/2014/main" id="{199ACACE-9181-661B-E843-9BFD05015411}"/>
              </a:ext>
            </a:extLst>
          </p:cNvPr>
          <p:cNvSpPr/>
          <p:nvPr/>
        </p:nvSpPr>
        <p:spPr bwMode="auto">
          <a:xfrm>
            <a:off x="1981939" y="4376522"/>
            <a:ext cx="2052166" cy="911755"/>
          </a:xfrm>
          <a:prstGeom prst="ellipse">
            <a:avLst/>
          </a:prstGeom>
          <a:solidFill>
            <a:srgbClr val="00B0F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latin typeface="Arial" pitchFamily="34" charset="0"/>
              </a:rPr>
              <a:t>Equity Investor (Financed by EBL)</a:t>
            </a:r>
          </a:p>
        </p:txBody>
      </p:sp>
      <p:sp>
        <p:nvSpPr>
          <p:cNvPr id="5" name="Slide Number Placeholder 4">
            <a:extLst>
              <a:ext uri="{FF2B5EF4-FFF2-40B4-BE49-F238E27FC236}">
                <a16:creationId xmlns:a16="http://schemas.microsoft.com/office/drawing/2014/main" id="{281DAC13-AD67-E650-4BD1-C7D9B9BE7A0E}"/>
              </a:ext>
            </a:extLst>
          </p:cNvPr>
          <p:cNvSpPr>
            <a:spLocks noGrp="1"/>
          </p:cNvSpPr>
          <p:nvPr>
            <p:ph type="sldNum" sz="quarter" idx="12"/>
          </p:nvPr>
        </p:nvSpPr>
        <p:spPr/>
        <p:txBody>
          <a:bodyPr/>
          <a:lstStyle/>
          <a:p>
            <a:fld id="{EB241CD2-1E45-42A3-B213-66A034DF9A3B}" type="slidenum">
              <a:rPr lang="en-GB" smtClean="0"/>
              <a:t>201</a:t>
            </a:fld>
            <a:endParaRPr lang="en-GB" dirty="0"/>
          </a:p>
        </p:txBody>
      </p:sp>
      <p:sp>
        <p:nvSpPr>
          <p:cNvPr id="7" name="Oval 6">
            <a:extLst>
              <a:ext uri="{FF2B5EF4-FFF2-40B4-BE49-F238E27FC236}">
                <a16:creationId xmlns:a16="http://schemas.microsoft.com/office/drawing/2014/main" id="{A9470018-5B9D-6334-B178-0CC63C3731B7}"/>
              </a:ext>
            </a:extLst>
          </p:cNvPr>
          <p:cNvSpPr/>
          <p:nvPr/>
        </p:nvSpPr>
        <p:spPr bwMode="auto">
          <a:xfrm>
            <a:off x="883726" y="5256255"/>
            <a:ext cx="1726030" cy="911754"/>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latin typeface="Arial" pitchFamily="34" charset="0"/>
              </a:rPr>
              <a:t>Government of UAE – 82%</a:t>
            </a:r>
          </a:p>
        </p:txBody>
      </p:sp>
      <p:sp>
        <p:nvSpPr>
          <p:cNvPr id="9" name="Oval 8">
            <a:extLst>
              <a:ext uri="{FF2B5EF4-FFF2-40B4-BE49-F238E27FC236}">
                <a16:creationId xmlns:a16="http://schemas.microsoft.com/office/drawing/2014/main" id="{EBC3D167-950B-1D67-37FA-FF2A37B6AD41}"/>
              </a:ext>
            </a:extLst>
          </p:cNvPr>
          <p:cNvSpPr/>
          <p:nvPr/>
        </p:nvSpPr>
        <p:spPr bwMode="auto">
          <a:xfrm>
            <a:off x="3254596" y="5225751"/>
            <a:ext cx="1726030" cy="911754"/>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solidFill>
                  <a:schemeClr val="bg1"/>
                </a:solidFill>
                <a:latin typeface="Arial" pitchFamily="34" charset="0"/>
              </a:rPr>
              <a:t> (EPC Contractor) – 18%</a:t>
            </a:r>
          </a:p>
        </p:txBody>
      </p:sp>
      <p:sp>
        <p:nvSpPr>
          <p:cNvPr id="11" name="Oval 10">
            <a:extLst>
              <a:ext uri="{FF2B5EF4-FFF2-40B4-BE49-F238E27FC236}">
                <a16:creationId xmlns:a16="http://schemas.microsoft.com/office/drawing/2014/main" id="{73763ADA-880F-08D8-FDE0-D35E8224A880}"/>
              </a:ext>
            </a:extLst>
          </p:cNvPr>
          <p:cNvSpPr/>
          <p:nvPr/>
        </p:nvSpPr>
        <p:spPr bwMode="auto">
          <a:xfrm>
            <a:off x="5041078" y="2572110"/>
            <a:ext cx="2052166" cy="1116760"/>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solidFill>
                  <a:schemeClr val="bg1"/>
                </a:solidFill>
                <a:latin typeface="Arial" pitchFamily="34" charset="0"/>
              </a:rPr>
              <a:t>ENEC - Special Purpose Vehicle: </a:t>
            </a:r>
          </a:p>
        </p:txBody>
      </p:sp>
      <p:cxnSp>
        <p:nvCxnSpPr>
          <p:cNvPr id="15" name="Straight Arrow Connector 14">
            <a:extLst>
              <a:ext uri="{FF2B5EF4-FFF2-40B4-BE49-F238E27FC236}">
                <a16:creationId xmlns:a16="http://schemas.microsoft.com/office/drawing/2014/main" id="{D18C388B-D9C6-C0BD-607A-EBB4474DBF49}"/>
              </a:ext>
            </a:extLst>
          </p:cNvPr>
          <p:cNvCxnSpPr>
            <a:cxnSpLocks/>
            <a:endCxn id="11" idx="2"/>
          </p:cNvCxnSpPr>
          <p:nvPr/>
        </p:nvCxnSpPr>
        <p:spPr>
          <a:xfrm flipV="1">
            <a:off x="3044293" y="3130490"/>
            <a:ext cx="1996785" cy="122450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D5B120B-419D-C14B-3544-3133D2398BEF}"/>
              </a:ext>
            </a:extLst>
          </p:cNvPr>
          <p:cNvCxnSpPr>
            <a:cxnSpLocks/>
            <a:endCxn id="6" idx="7"/>
          </p:cNvCxnSpPr>
          <p:nvPr/>
        </p:nvCxnSpPr>
        <p:spPr>
          <a:xfrm flipH="1">
            <a:off x="3733572" y="3570547"/>
            <a:ext cx="1603956" cy="93949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4DDD2513-28B4-6EB3-8CDD-813A02D5A9BA}"/>
              </a:ext>
            </a:extLst>
          </p:cNvPr>
          <p:cNvSpPr/>
          <p:nvPr/>
        </p:nvSpPr>
        <p:spPr bwMode="auto">
          <a:xfrm>
            <a:off x="5009465" y="1013383"/>
            <a:ext cx="2173070" cy="1063699"/>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latin typeface="Arial" pitchFamily="34" charset="0"/>
              </a:rPr>
              <a:t>EWEC – Off-taker State Owned by UAE</a:t>
            </a:r>
          </a:p>
        </p:txBody>
      </p:sp>
      <p:cxnSp>
        <p:nvCxnSpPr>
          <p:cNvPr id="26" name="Straight Arrow Connector 25">
            <a:extLst>
              <a:ext uri="{FF2B5EF4-FFF2-40B4-BE49-F238E27FC236}">
                <a16:creationId xmlns:a16="http://schemas.microsoft.com/office/drawing/2014/main" id="{227655CB-67AF-4E47-580C-49BFEE988371}"/>
              </a:ext>
            </a:extLst>
          </p:cNvPr>
          <p:cNvCxnSpPr>
            <a:cxnSpLocks/>
            <a:stCxn id="25" idx="4"/>
          </p:cNvCxnSpPr>
          <p:nvPr/>
        </p:nvCxnSpPr>
        <p:spPr>
          <a:xfrm>
            <a:off x="6096000" y="2077082"/>
            <a:ext cx="0" cy="488569"/>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00C84A07-2E7A-9D1D-5836-32BDAF5FA0AB}"/>
              </a:ext>
            </a:extLst>
          </p:cNvPr>
          <p:cNvSpPr/>
          <p:nvPr/>
        </p:nvSpPr>
        <p:spPr bwMode="auto">
          <a:xfrm>
            <a:off x="1074731" y="2481478"/>
            <a:ext cx="1726030" cy="911754"/>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solidFill>
                  <a:schemeClr val="bg1"/>
                </a:solidFill>
                <a:latin typeface="Arial" pitchFamily="34" charset="0"/>
              </a:rPr>
              <a:t>(EPC Contractor) </a:t>
            </a:r>
          </a:p>
        </p:txBody>
      </p:sp>
      <p:sp>
        <p:nvSpPr>
          <p:cNvPr id="39" name="Oval 38">
            <a:extLst>
              <a:ext uri="{FF2B5EF4-FFF2-40B4-BE49-F238E27FC236}">
                <a16:creationId xmlns:a16="http://schemas.microsoft.com/office/drawing/2014/main" id="{74B7C3D6-BE6E-C2C5-7188-9A0023CC0631}"/>
              </a:ext>
            </a:extLst>
          </p:cNvPr>
          <p:cNvSpPr/>
          <p:nvPr/>
        </p:nvSpPr>
        <p:spPr bwMode="auto">
          <a:xfrm>
            <a:off x="9582244" y="5247276"/>
            <a:ext cx="1726030" cy="911754"/>
          </a:xfrm>
          <a:prstGeom prst="ellipse">
            <a:avLst/>
          </a:prstGeom>
          <a:solidFill>
            <a:srgbClr val="00206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solidFill>
                  <a:schemeClr val="bg1"/>
                </a:solidFill>
                <a:latin typeface="Arial" pitchFamily="34" charset="0"/>
              </a:rPr>
              <a:t>EXIM</a:t>
            </a:r>
          </a:p>
        </p:txBody>
      </p:sp>
      <p:sp>
        <p:nvSpPr>
          <p:cNvPr id="41" name="Oval 40">
            <a:extLst>
              <a:ext uri="{FF2B5EF4-FFF2-40B4-BE49-F238E27FC236}">
                <a16:creationId xmlns:a16="http://schemas.microsoft.com/office/drawing/2014/main" id="{5AFF3E32-642B-745F-486D-4D4681714B44}"/>
              </a:ext>
            </a:extLst>
          </p:cNvPr>
          <p:cNvSpPr/>
          <p:nvPr/>
        </p:nvSpPr>
        <p:spPr bwMode="auto">
          <a:xfrm>
            <a:off x="8484031" y="4210708"/>
            <a:ext cx="1726030" cy="911754"/>
          </a:xfrm>
          <a:prstGeom prst="ellipse">
            <a:avLst/>
          </a:prstGeom>
          <a:solidFill>
            <a:srgbClr val="00B0F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latin typeface="Arial" pitchFamily="34" charset="0"/>
              </a:rPr>
              <a:t>Lenders (EPC related and Government)</a:t>
            </a:r>
          </a:p>
        </p:txBody>
      </p:sp>
      <p:sp>
        <p:nvSpPr>
          <p:cNvPr id="43" name="Oval 42">
            <a:extLst>
              <a:ext uri="{FF2B5EF4-FFF2-40B4-BE49-F238E27FC236}">
                <a16:creationId xmlns:a16="http://schemas.microsoft.com/office/drawing/2014/main" id="{11513A9A-D5EF-0629-2177-E4BABD080D60}"/>
              </a:ext>
            </a:extLst>
          </p:cNvPr>
          <p:cNvSpPr/>
          <p:nvPr/>
        </p:nvSpPr>
        <p:spPr bwMode="auto">
          <a:xfrm>
            <a:off x="7518206" y="5247276"/>
            <a:ext cx="1726030" cy="911754"/>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latin typeface="Arial" pitchFamily="34" charset="0"/>
              </a:rPr>
              <a:t>UAE Government (15 Billion)</a:t>
            </a:r>
          </a:p>
        </p:txBody>
      </p:sp>
      <p:sp>
        <p:nvSpPr>
          <p:cNvPr id="45" name="Oval 44">
            <a:extLst>
              <a:ext uri="{FF2B5EF4-FFF2-40B4-BE49-F238E27FC236}">
                <a16:creationId xmlns:a16="http://schemas.microsoft.com/office/drawing/2014/main" id="{A349AF39-6E50-5BD4-D50A-59AA8AAE34E1}"/>
              </a:ext>
            </a:extLst>
          </p:cNvPr>
          <p:cNvSpPr/>
          <p:nvPr/>
        </p:nvSpPr>
        <p:spPr bwMode="auto">
          <a:xfrm>
            <a:off x="8679808" y="2265391"/>
            <a:ext cx="2052166" cy="1116760"/>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1300" dirty="0">
                <a:solidFill>
                  <a:schemeClr val="bg1"/>
                </a:solidFill>
                <a:latin typeface="Arial" pitchFamily="34" charset="0"/>
              </a:rPr>
              <a:t>ENEC – Performs O&amp;M without Contract, Cost plus</a:t>
            </a:r>
          </a:p>
        </p:txBody>
      </p:sp>
      <p:cxnSp>
        <p:nvCxnSpPr>
          <p:cNvPr id="51" name="Straight Arrow Connector 50">
            <a:extLst>
              <a:ext uri="{FF2B5EF4-FFF2-40B4-BE49-F238E27FC236}">
                <a16:creationId xmlns:a16="http://schemas.microsoft.com/office/drawing/2014/main" id="{E10C2646-FB90-9E35-8D46-2B184CA05A21}"/>
              </a:ext>
            </a:extLst>
          </p:cNvPr>
          <p:cNvCxnSpPr>
            <a:cxnSpLocks/>
            <a:stCxn id="41" idx="0"/>
          </p:cNvCxnSpPr>
          <p:nvPr/>
        </p:nvCxnSpPr>
        <p:spPr>
          <a:xfrm flipH="1" flipV="1">
            <a:off x="7153696" y="3154610"/>
            <a:ext cx="2193350" cy="105609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DD39B971-E5A1-FBFE-298D-8A8ED53CA337}"/>
              </a:ext>
            </a:extLst>
          </p:cNvPr>
          <p:cNvCxnSpPr>
            <a:cxnSpLocks/>
          </p:cNvCxnSpPr>
          <p:nvPr/>
        </p:nvCxnSpPr>
        <p:spPr>
          <a:xfrm>
            <a:off x="6667863" y="3576974"/>
            <a:ext cx="1816168" cy="93307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24EAC98-408C-9413-962A-19B499294F16}"/>
              </a:ext>
            </a:extLst>
          </p:cNvPr>
          <p:cNvCxnSpPr>
            <a:cxnSpLocks/>
            <a:endCxn id="45" idx="2"/>
          </p:cNvCxnSpPr>
          <p:nvPr/>
        </p:nvCxnSpPr>
        <p:spPr>
          <a:xfrm>
            <a:off x="7093244" y="2823771"/>
            <a:ext cx="15865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1183D4-F86F-98A9-C1DB-7ACA3F8E5224}"/>
              </a:ext>
            </a:extLst>
          </p:cNvPr>
          <p:cNvCxnSpPr>
            <a:cxnSpLocks/>
            <a:endCxn id="32" idx="6"/>
          </p:cNvCxnSpPr>
          <p:nvPr/>
        </p:nvCxnSpPr>
        <p:spPr>
          <a:xfrm flipH="1">
            <a:off x="2800761" y="2873631"/>
            <a:ext cx="2240317" cy="6372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9124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B416C-1D5D-A4D8-DD12-46F33C72614B}"/>
              </a:ext>
            </a:extLst>
          </p:cNvPr>
          <p:cNvSpPr>
            <a:spLocks noGrp="1"/>
          </p:cNvSpPr>
          <p:nvPr>
            <p:ph type="ctrTitle"/>
          </p:nvPr>
        </p:nvSpPr>
        <p:spPr>
          <a:xfrm>
            <a:off x="652979" y="1947672"/>
            <a:ext cx="7540045" cy="2962656"/>
          </a:xfrm>
        </p:spPr>
        <p:txBody>
          <a:bodyPr/>
          <a:lstStyle/>
          <a:p>
            <a:r>
              <a:rPr lang="en-US" dirty="0"/>
              <a:t>Contract Nuance 4: Adjustments for Commodity Prices During Construction </a:t>
            </a:r>
          </a:p>
        </p:txBody>
      </p:sp>
    </p:spTree>
    <p:extLst>
      <p:ext uri="{BB962C8B-B14F-4D97-AF65-F5344CB8AC3E}">
        <p14:creationId xmlns:p14="http://schemas.microsoft.com/office/powerpoint/2010/main" val="100752223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70B6F-D98B-8640-9545-B925D43F29B5}"/>
              </a:ext>
            </a:extLst>
          </p:cNvPr>
          <p:cNvSpPr>
            <a:spLocks noGrp="1"/>
          </p:cNvSpPr>
          <p:nvPr>
            <p:ph type="title"/>
          </p:nvPr>
        </p:nvSpPr>
        <p:spPr/>
        <p:txBody>
          <a:bodyPr>
            <a:normAutofit fontScale="90000"/>
          </a:bodyPr>
          <a:lstStyle/>
          <a:p>
            <a:r>
              <a:rPr lang="en-US" dirty="0"/>
              <a:t>Contract Nuances: Commodity Price Changes Over Long Construction Period</a:t>
            </a:r>
          </a:p>
        </p:txBody>
      </p:sp>
      <p:sp>
        <p:nvSpPr>
          <p:cNvPr id="3" name="Content Placeholder 2">
            <a:extLst>
              <a:ext uri="{FF2B5EF4-FFF2-40B4-BE49-F238E27FC236}">
                <a16:creationId xmlns:a16="http://schemas.microsoft.com/office/drawing/2014/main" id="{2265E240-EBE8-11C0-13BA-7467A8052738}"/>
              </a:ext>
            </a:extLst>
          </p:cNvPr>
          <p:cNvSpPr>
            <a:spLocks noGrp="1"/>
          </p:cNvSpPr>
          <p:nvPr>
            <p:ph idx="1"/>
          </p:nvPr>
        </p:nvSpPr>
        <p:spPr/>
        <p:txBody>
          <a:bodyPr/>
          <a:lstStyle/>
          <a:p>
            <a:r>
              <a:rPr lang="en-US" dirty="0"/>
              <a:t>Basic Idea of Fixed EPC Price</a:t>
            </a:r>
          </a:p>
          <a:p>
            <a:r>
              <a:rPr lang="en-US" dirty="0"/>
              <a:t>For Short-term Projects Not a Big Idea</a:t>
            </a:r>
          </a:p>
          <a:p>
            <a:r>
              <a:rPr lang="en-US" dirty="0"/>
              <a:t>Mechanical Problems of Applying Different Indices</a:t>
            </a:r>
          </a:p>
        </p:txBody>
      </p:sp>
      <p:sp>
        <p:nvSpPr>
          <p:cNvPr id="4" name="Slide Number Placeholder 3">
            <a:extLst>
              <a:ext uri="{FF2B5EF4-FFF2-40B4-BE49-F238E27FC236}">
                <a16:creationId xmlns:a16="http://schemas.microsoft.com/office/drawing/2014/main" id="{C6B170E7-FCCF-ED49-76DB-E4BCDA40D063}"/>
              </a:ext>
            </a:extLst>
          </p:cNvPr>
          <p:cNvSpPr>
            <a:spLocks noGrp="1"/>
          </p:cNvSpPr>
          <p:nvPr>
            <p:ph type="sldNum" sz="quarter" idx="12"/>
          </p:nvPr>
        </p:nvSpPr>
        <p:spPr/>
        <p:txBody>
          <a:bodyPr/>
          <a:lstStyle/>
          <a:p>
            <a:fld id="{EB241CD2-1E45-42A3-B213-66A034DF9A3B}" type="slidenum">
              <a:rPr lang="en-GB" smtClean="0"/>
              <a:t>203</a:t>
            </a:fld>
            <a:endParaRPr lang="en-GB" dirty="0"/>
          </a:p>
        </p:txBody>
      </p:sp>
    </p:spTree>
    <p:extLst>
      <p:ext uri="{BB962C8B-B14F-4D97-AF65-F5344CB8AC3E}">
        <p14:creationId xmlns:p14="http://schemas.microsoft.com/office/powerpoint/2010/main" val="194674169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82F4-E4E2-4355-B0DE-C858539CA2C3}"/>
              </a:ext>
            </a:extLst>
          </p:cNvPr>
          <p:cNvSpPr>
            <a:spLocks noGrp="1"/>
          </p:cNvSpPr>
          <p:nvPr>
            <p:ph type="title"/>
          </p:nvPr>
        </p:nvSpPr>
        <p:spPr/>
        <p:txBody>
          <a:bodyPr/>
          <a:lstStyle/>
          <a:p>
            <a:r>
              <a:rPr lang="en-029"/>
              <a:t>Fixed Contract Price in EPC Contract</a:t>
            </a:r>
          </a:p>
        </p:txBody>
      </p:sp>
      <p:sp>
        <p:nvSpPr>
          <p:cNvPr id="3" name="Content Placeholder 2">
            <a:extLst>
              <a:ext uri="{FF2B5EF4-FFF2-40B4-BE49-F238E27FC236}">
                <a16:creationId xmlns:a16="http://schemas.microsoft.com/office/drawing/2014/main" id="{1BB23377-5C2C-44D9-A06D-5E15AACF7B1C}"/>
              </a:ext>
            </a:extLst>
          </p:cNvPr>
          <p:cNvSpPr>
            <a:spLocks noGrp="1"/>
          </p:cNvSpPr>
          <p:nvPr>
            <p:ph idx="1"/>
          </p:nvPr>
        </p:nvSpPr>
        <p:spPr/>
        <p:txBody>
          <a:bodyPr/>
          <a:lstStyle/>
          <a:p>
            <a:pPr marL="0" indent="0">
              <a:buNone/>
            </a:pPr>
            <a:r>
              <a:rPr lang="en-029" dirty="0"/>
              <a:t> </a:t>
            </a:r>
          </a:p>
        </p:txBody>
      </p:sp>
      <p:sp>
        <p:nvSpPr>
          <p:cNvPr id="5" name="Slide Number Placeholder 4">
            <a:extLst>
              <a:ext uri="{FF2B5EF4-FFF2-40B4-BE49-F238E27FC236}">
                <a16:creationId xmlns:a16="http://schemas.microsoft.com/office/drawing/2014/main" id="{6C444538-17BC-A94B-E54E-8631BA1CA00C}"/>
              </a:ext>
            </a:extLst>
          </p:cNvPr>
          <p:cNvSpPr>
            <a:spLocks noGrp="1"/>
          </p:cNvSpPr>
          <p:nvPr>
            <p:ph type="sldNum" sz="quarter" idx="12"/>
          </p:nvPr>
        </p:nvSpPr>
        <p:spPr/>
        <p:txBody>
          <a:bodyPr/>
          <a:lstStyle/>
          <a:p>
            <a:fld id="{EB241CD2-1E45-42A3-B213-66A034DF9A3B}" type="slidenum">
              <a:rPr lang="en-GB" smtClean="0"/>
              <a:t>204</a:t>
            </a:fld>
            <a:endParaRPr lang="en-GB" dirty="0"/>
          </a:p>
        </p:txBody>
      </p:sp>
      <p:pic>
        <p:nvPicPr>
          <p:cNvPr id="7" name="Picture 6">
            <a:extLst>
              <a:ext uri="{FF2B5EF4-FFF2-40B4-BE49-F238E27FC236}">
                <a16:creationId xmlns:a16="http://schemas.microsoft.com/office/drawing/2014/main" id="{7DA4237C-CE90-A919-21D1-3AA0471B6F65}"/>
              </a:ext>
            </a:extLst>
          </p:cNvPr>
          <p:cNvPicPr>
            <a:picLocks noChangeAspect="1"/>
          </p:cNvPicPr>
          <p:nvPr/>
        </p:nvPicPr>
        <p:blipFill>
          <a:blip r:embed="rId2"/>
          <a:stretch>
            <a:fillRect/>
          </a:stretch>
        </p:blipFill>
        <p:spPr>
          <a:xfrm>
            <a:off x="1726317" y="1454048"/>
            <a:ext cx="7875063" cy="4458256"/>
          </a:xfrm>
          <a:prstGeom prst="rect">
            <a:avLst/>
          </a:prstGeom>
        </p:spPr>
      </p:pic>
    </p:spTree>
    <p:extLst>
      <p:ext uri="{BB962C8B-B14F-4D97-AF65-F5344CB8AC3E}">
        <p14:creationId xmlns:p14="http://schemas.microsoft.com/office/powerpoint/2010/main" val="404380884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FA683-FEB4-0A8D-2FD1-457AE52C321B}"/>
              </a:ext>
            </a:extLst>
          </p:cNvPr>
          <p:cNvSpPr>
            <a:spLocks noGrp="1"/>
          </p:cNvSpPr>
          <p:nvPr>
            <p:ph type="title"/>
          </p:nvPr>
        </p:nvSpPr>
        <p:spPr/>
        <p:txBody>
          <a:bodyPr/>
          <a:lstStyle/>
          <a:p>
            <a:r>
              <a:rPr lang="en-US" dirty="0"/>
              <a:t>Nuance: Adjustments to Construction Cost</a:t>
            </a:r>
          </a:p>
        </p:txBody>
      </p:sp>
      <p:sp>
        <p:nvSpPr>
          <p:cNvPr id="3" name="Content Placeholder 2">
            <a:extLst>
              <a:ext uri="{FF2B5EF4-FFF2-40B4-BE49-F238E27FC236}">
                <a16:creationId xmlns:a16="http://schemas.microsoft.com/office/drawing/2014/main" id="{59CCB9E5-34C2-F373-6C1B-42D06B47E5CB}"/>
              </a:ext>
            </a:extLst>
          </p:cNvPr>
          <p:cNvSpPr>
            <a:spLocks noGrp="1"/>
          </p:cNvSpPr>
          <p:nvPr>
            <p:ph idx="1"/>
          </p:nvPr>
        </p:nvSpPr>
        <p:spPr>
          <a:xfrm>
            <a:off x="406400" y="1088137"/>
            <a:ext cx="4942839" cy="4773168"/>
          </a:xfrm>
        </p:spPr>
        <p:txBody>
          <a:bodyPr/>
          <a:lstStyle/>
          <a:p>
            <a:pPr algn="l"/>
            <a:r>
              <a:rPr lang="en-US" dirty="0"/>
              <a:t>Increase in Risk from Cement, Steel and other prices</a:t>
            </a:r>
          </a:p>
          <a:p>
            <a:pPr algn="l"/>
            <a:r>
              <a:rPr lang="en-US" dirty="0"/>
              <a:t>Price risk does not provide incentives</a:t>
            </a:r>
          </a:p>
          <a:p>
            <a:pPr algn="l"/>
            <a:r>
              <a:rPr lang="en-US" dirty="0"/>
              <a:t>Variability in prices</a:t>
            </a:r>
          </a:p>
          <a:p>
            <a:pPr algn="l"/>
            <a:r>
              <a:rPr lang="en-US" dirty="0"/>
              <a:t>Example in Financial Model</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4A6FF559-9615-D2C7-8B20-F409EAB6AAE0}"/>
              </a:ext>
            </a:extLst>
          </p:cNvPr>
          <p:cNvSpPr>
            <a:spLocks noGrp="1"/>
          </p:cNvSpPr>
          <p:nvPr>
            <p:ph type="sldNum" sz="quarter" idx="12"/>
          </p:nvPr>
        </p:nvSpPr>
        <p:spPr/>
        <p:txBody>
          <a:bodyPr/>
          <a:lstStyle/>
          <a:p>
            <a:fld id="{EB241CD2-1E45-42A3-B213-66A034DF9A3B}" type="slidenum">
              <a:rPr lang="en-GB" smtClean="0"/>
              <a:t>205</a:t>
            </a:fld>
            <a:endParaRPr lang="en-GB" dirty="0"/>
          </a:p>
        </p:txBody>
      </p:sp>
      <p:pic>
        <p:nvPicPr>
          <p:cNvPr id="6" name="Picture 5" descr="The image shows a line graph comparing the price volatility of copper and iron ore over a period from 1976 to 2023, indicating that copper has a lower volatility than iron ore.&#10;&#10;AI-generated content may be incorrect.">
            <a:extLst>
              <a:ext uri="{FF2B5EF4-FFF2-40B4-BE49-F238E27FC236}">
                <a16:creationId xmlns:a16="http://schemas.microsoft.com/office/drawing/2014/main" id="{0FB903BF-6A96-9808-A1A3-7D7F7C15FA13}"/>
              </a:ext>
            </a:extLst>
          </p:cNvPr>
          <p:cNvPicPr>
            <a:picLocks noChangeAspect="1"/>
          </p:cNvPicPr>
          <p:nvPr/>
        </p:nvPicPr>
        <p:blipFill>
          <a:blip r:embed="rId2"/>
          <a:stretch>
            <a:fillRect/>
          </a:stretch>
        </p:blipFill>
        <p:spPr>
          <a:xfrm>
            <a:off x="5739864" y="1515399"/>
            <a:ext cx="6232731" cy="3827202"/>
          </a:xfrm>
          <a:prstGeom prst="rect">
            <a:avLst/>
          </a:prstGeom>
        </p:spPr>
      </p:pic>
    </p:spTree>
    <p:extLst>
      <p:ext uri="{BB962C8B-B14F-4D97-AF65-F5344CB8AC3E}">
        <p14:creationId xmlns:p14="http://schemas.microsoft.com/office/powerpoint/2010/main" val="368976345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786B8-5ECC-65BA-54A7-DA9745C40622}"/>
              </a:ext>
            </a:extLst>
          </p:cNvPr>
          <p:cNvSpPr>
            <a:spLocks noGrp="1"/>
          </p:cNvSpPr>
          <p:nvPr>
            <p:ph type="title"/>
          </p:nvPr>
        </p:nvSpPr>
        <p:spPr/>
        <p:txBody>
          <a:bodyPr>
            <a:normAutofit fontScale="90000"/>
          </a:bodyPr>
          <a:lstStyle/>
          <a:p>
            <a:r>
              <a:rPr lang="en-US" dirty="0"/>
              <a:t>Construction Adjustment Nuance: Example from ENEC Financial Model</a:t>
            </a:r>
          </a:p>
        </p:txBody>
      </p:sp>
      <p:sp>
        <p:nvSpPr>
          <p:cNvPr id="3" name="Content Placeholder 2">
            <a:extLst>
              <a:ext uri="{FF2B5EF4-FFF2-40B4-BE49-F238E27FC236}">
                <a16:creationId xmlns:a16="http://schemas.microsoft.com/office/drawing/2014/main" id="{76DAD862-0CBC-9410-A011-61F2E88F7AC6}"/>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29B68A54-0AF7-6D26-E75B-726C48C0D806}"/>
              </a:ext>
            </a:extLst>
          </p:cNvPr>
          <p:cNvSpPr>
            <a:spLocks noGrp="1"/>
          </p:cNvSpPr>
          <p:nvPr>
            <p:ph type="sldNum" sz="quarter" idx="12"/>
          </p:nvPr>
        </p:nvSpPr>
        <p:spPr/>
        <p:txBody>
          <a:bodyPr/>
          <a:lstStyle/>
          <a:p>
            <a:fld id="{EB241CD2-1E45-42A3-B213-66A034DF9A3B}" type="slidenum">
              <a:rPr lang="en-GB" smtClean="0"/>
              <a:t>206</a:t>
            </a:fld>
            <a:endParaRPr lang="en-GB" dirty="0"/>
          </a:p>
        </p:txBody>
      </p:sp>
      <p:pic>
        <p:nvPicPr>
          <p:cNvPr id="6" name="Picture 5" descr="The image displays a detailed table with multiple columns, likely representing financial data, costs, and progress metrics for various projects or departments, such as KL1, KM1, UL1, UM, and others.&#10;&#10;AI-generated content may be incorrect.">
            <a:extLst>
              <a:ext uri="{FF2B5EF4-FFF2-40B4-BE49-F238E27FC236}">
                <a16:creationId xmlns:a16="http://schemas.microsoft.com/office/drawing/2014/main" id="{29FD2360-4008-0109-7F90-86F25FB06B83}"/>
              </a:ext>
            </a:extLst>
          </p:cNvPr>
          <p:cNvPicPr>
            <a:picLocks noChangeAspect="1"/>
          </p:cNvPicPr>
          <p:nvPr/>
        </p:nvPicPr>
        <p:blipFill>
          <a:blip r:embed="rId2"/>
          <a:stretch>
            <a:fillRect/>
          </a:stretch>
        </p:blipFill>
        <p:spPr>
          <a:xfrm>
            <a:off x="558515" y="1073029"/>
            <a:ext cx="11074969" cy="4711942"/>
          </a:xfrm>
          <a:prstGeom prst="rect">
            <a:avLst/>
          </a:prstGeom>
        </p:spPr>
      </p:pic>
    </p:spTree>
    <p:extLst>
      <p:ext uri="{BB962C8B-B14F-4D97-AF65-F5344CB8AC3E}">
        <p14:creationId xmlns:p14="http://schemas.microsoft.com/office/powerpoint/2010/main" val="165778066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4EA56C-D0BD-CDB8-DD61-FE59B02778C3}"/>
              </a:ext>
            </a:extLst>
          </p:cNvPr>
          <p:cNvSpPr>
            <a:spLocks noGrp="1"/>
          </p:cNvSpPr>
          <p:nvPr>
            <p:ph type="ctrTitle"/>
          </p:nvPr>
        </p:nvSpPr>
        <p:spPr>
          <a:xfrm>
            <a:off x="643835" y="1707280"/>
            <a:ext cx="6804715" cy="2483720"/>
          </a:xfrm>
        </p:spPr>
        <p:txBody>
          <a:bodyPr/>
          <a:lstStyle/>
          <a:p>
            <a:r>
              <a:rPr lang="en-US" dirty="0"/>
              <a:t>Nuance 5: Inflation Adjustments in PPA</a:t>
            </a:r>
          </a:p>
        </p:txBody>
      </p:sp>
      <p:sp>
        <p:nvSpPr>
          <p:cNvPr id="4" name="Slide Number Placeholder 3">
            <a:extLst>
              <a:ext uri="{FF2B5EF4-FFF2-40B4-BE49-F238E27FC236}">
                <a16:creationId xmlns:a16="http://schemas.microsoft.com/office/drawing/2014/main" id="{7DFEB0E0-8FA1-F50C-885A-F22D7DEB7CFF}"/>
              </a:ext>
            </a:extLst>
          </p:cNvPr>
          <p:cNvSpPr>
            <a:spLocks noGrp="1"/>
          </p:cNvSpPr>
          <p:nvPr>
            <p:ph type="sldNum" sz="quarter" idx="4294967295"/>
          </p:nvPr>
        </p:nvSpPr>
        <p:spPr>
          <a:xfrm>
            <a:off x="11495088" y="6457950"/>
            <a:ext cx="696912" cy="400050"/>
          </a:xfrm>
        </p:spPr>
        <p:txBody>
          <a:bodyPr/>
          <a:lstStyle/>
          <a:p>
            <a:fld id="{EB241CD2-1E45-42A3-B213-66A034DF9A3B}" type="slidenum">
              <a:rPr lang="en-GB" smtClean="0"/>
              <a:t>207</a:t>
            </a:fld>
            <a:endParaRPr lang="en-GB" dirty="0"/>
          </a:p>
        </p:txBody>
      </p:sp>
    </p:spTree>
    <p:extLst>
      <p:ext uri="{BB962C8B-B14F-4D97-AF65-F5344CB8AC3E}">
        <p14:creationId xmlns:p14="http://schemas.microsoft.com/office/powerpoint/2010/main" val="40939152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95705-C69D-280C-782C-66F94D76ABEB}"/>
              </a:ext>
            </a:extLst>
          </p:cNvPr>
          <p:cNvSpPr>
            <a:spLocks noGrp="1"/>
          </p:cNvSpPr>
          <p:nvPr>
            <p:ph type="title"/>
          </p:nvPr>
        </p:nvSpPr>
        <p:spPr/>
        <p:txBody>
          <a:bodyPr/>
          <a:lstStyle/>
          <a:p>
            <a:r>
              <a:rPr lang="en-US" dirty="0"/>
              <a:t>Pretend you are Lender, Consumer, Investor</a:t>
            </a:r>
          </a:p>
        </p:txBody>
      </p:sp>
      <p:sp>
        <p:nvSpPr>
          <p:cNvPr id="3" name="Text Placeholder 2">
            <a:extLst>
              <a:ext uri="{FF2B5EF4-FFF2-40B4-BE49-F238E27FC236}">
                <a16:creationId xmlns:a16="http://schemas.microsoft.com/office/drawing/2014/main" id="{04E9251B-BBB9-9802-B116-56A2ED2261AA}"/>
              </a:ext>
            </a:extLst>
          </p:cNvPr>
          <p:cNvSpPr>
            <a:spLocks noGrp="1"/>
          </p:cNvSpPr>
          <p:nvPr>
            <p:ph type="body" idx="1"/>
          </p:nvPr>
        </p:nvSpPr>
        <p:spPr/>
        <p:txBody>
          <a:bodyPr/>
          <a:lstStyle/>
          <a:p>
            <a:r>
              <a:rPr lang="en-US" dirty="0"/>
              <a:t>Would you want the cash flow to change when the inflation rate changes</a:t>
            </a:r>
          </a:p>
        </p:txBody>
      </p:sp>
      <p:sp>
        <p:nvSpPr>
          <p:cNvPr id="4" name="Slide Number Placeholder 3">
            <a:extLst>
              <a:ext uri="{FF2B5EF4-FFF2-40B4-BE49-F238E27FC236}">
                <a16:creationId xmlns:a16="http://schemas.microsoft.com/office/drawing/2014/main" id="{06BD5324-D6FA-4E68-9725-3DA194AD3DD3}"/>
              </a:ext>
            </a:extLst>
          </p:cNvPr>
          <p:cNvSpPr>
            <a:spLocks noGrp="1"/>
          </p:cNvSpPr>
          <p:nvPr>
            <p:ph type="sldNum" sz="quarter" idx="12"/>
          </p:nvPr>
        </p:nvSpPr>
        <p:spPr/>
        <p:txBody>
          <a:bodyPr/>
          <a:lstStyle/>
          <a:p>
            <a:fld id="{EB241CD2-1E45-42A3-B213-66A034DF9A3B}" type="slidenum">
              <a:rPr lang="en-GB" smtClean="0"/>
              <a:t>208</a:t>
            </a:fld>
            <a:endParaRPr lang="en-GB" dirty="0"/>
          </a:p>
        </p:txBody>
      </p:sp>
    </p:spTree>
    <p:extLst>
      <p:ext uri="{BB962C8B-B14F-4D97-AF65-F5344CB8AC3E}">
        <p14:creationId xmlns:p14="http://schemas.microsoft.com/office/powerpoint/2010/main" val="192410264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364B0-B8D3-5F4F-2B7B-C3EA647A64A2}"/>
              </a:ext>
            </a:extLst>
          </p:cNvPr>
          <p:cNvSpPr>
            <a:spLocks noGrp="1"/>
          </p:cNvSpPr>
          <p:nvPr>
            <p:ph type="title"/>
          </p:nvPr>
        </p:nvSpPr>
        <p:spPr/>
        <p:txBody>
          <a:bodyPr/>
          <a:lstStyle/>
          <a:p>
            <a:r>
              <a:rPr lang="en-US" dirty="0"/>
              <a:t>Inflation Risks to Different Parties</a:t>
            </a:r>
          </a:p>
        </p:txBody>
      </p:sp>
      <p:sp>
        <p:nvSpPr>
          <p:cNvPr id="3" name="Content Placeholder 2">
            <a:extLst>
              <a:ext uri="{FF2B5EF4-FFF2-40B4-BE49-F238E27FC236}">
                <a16:creationId xmlns:a16="http://schemas.microsoft.com/office/drawing/2014/main" id="{4588DDC3-620D-CA28-40B6-975ECD22F2ED}"/>
              </a:ext>
            </a:extLst>
          </p:cNvPr>
          <p:cNvSpPr>
            <a:spLocks noGrp="1"/>
          </p:cNvSpPr>
          <p:nvPr>
            <p:ph idx="1"/>
          </p:nvPr>
        </p:nvSpPr>
        <p:spPr/>
        <p:txBody>
          <a:bodyPr/>
          <a:lstStyle/>
          <a:p>
            <a:r>
              <a:rPr lang="en-US" dirty="0"/>
              <a:t>Issue – Should total price including the capacity payment increase with inflation</a:t>
            </a:r>
          </a:p>
          <a:p>
            <a:r>
              <a:rPr lang="en-US" dirty="0"/>
              <a:t>Mechanics – Create and inflation index from a given date from and objective source</a:t>
            </a:r>
          </a:p>
          <a:p>
            <a:r>
              <a:rPr lang="en-US" dirty="0"/>
              <a:t>Investors – Nominal return changes, but real return is constant</a:t>
            </a:r>
          </a:p>
          <a:p>
            <a:r>
              <a:rPr lang="en-US" dirty="0"/>
              <a:t>Off-taker – Initial price is lower, but price increases</a:t>
            </a:r>
          </a:p>
          <a:p>
            <a:r>
              <a:rPr lang="en-US" dirty="0"/>
              <a:t>Lenders – Almost always get paid for nominal and not real interest</a:t>
            </a:r>
          </a:p>
          <a:p>
            <a:r>
              <a:rPr lang="en-US" dirty="0"/>
              <a:t>Lenders – Causes average loan life to increase if sculpt</a:t>
            </a:r>
          </a:p>
          <a:p>
            <a:r>
              <a:rPr lang="en-US" dirty="0"/>
              <a:t>Lenders – Like hedged interest rate with fixed price</a:t>
            </a:r>
          </a:p>
          <a:p>
            <a:r>
              <a:rPr lang="en-US" dirty="0"/>
              <a:t>Potential Solutions</a:t>
            </a:r>
          </a:p>
          <a:p>
            <a:pPr lvl="1"/>
            <a:r>
              <a:rPr lang="en-US" dirty="0"/>
              <a:t>Inflation Sensitive Interest Rates and Repayment</a:t>
            </a:r>
          </a:p>
          <a:p>
            <a:pPr lvl="1"/>
            <a:r>
              <a:rPr lang="en-US" dirty="0"/>
              <a:t>Sculpting with negative repayments</a:t>
            </a:r>
          </a:p>
          <a:p>
            <a:pPr lvl="1"/>
            <a:r>
              <a:rPr lang="en-US" dirty="0"/>
              <a:t>Frequent Re-financing</a:t>
            </a:r>
          </a:p>
        </p:txBody>
      </p:sp>
      <p:sp>
        <p:nvSpPr>
          <p:cNvPr id="4" name="Slide Number Placeholder 3">
            <a:extLst>
              <a:ext uri="{FF2B5EF4-FFF2-40B4-BE49-F238E27FC236}">
                <a16:creationId xmlns:a16="http://schemas.microsoft.com/office/drawing/2014/main" id="{D46934A1-D7B0-FBC8-F1C7-77D83B020770}"/>
              </a:ext>
            </a:extLst>
          </p:cNvPr>
          <p:cNvSpPr>
            <a:spLocks noGrp="1"/>
          </p:cNvSpPr>
          <p:nvPr>
            <p:ph type="sldNum" sz="quarter" idx="12"/>
          </p:nvPr>
        </p:nvSpPr>
        <p:spPr/>
        <p:txBody>
          <a:bodyPr/>
          <a:lstStyle/>
          <a:p>
            <a:fld id="{EB241CD2-1E45-42A3-B213-66A034DF9A3B}" type="slidenum">
              <a:rPr lang="en-GB" smtClean="0"/>
              <a:t>209</a:t>
            </a:fld>
            <a:endParaRPr lang="en-GB" dirty="0"/>
          </a:p>
        </p:txBody>
      </p:sp>
    </p:spTree>
    <p:extLst>
      <p:ext uri="{BB962C8B-B14F-4D97-AF65-F5344CB8AC3E}">
        <p14:creationId xmlns:p14="http://schemas.microsoft.com/office/powerpoint/2010/main" val="2456061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361FF-9083-0EEE-7F33-242227612D30}"/>
              </a:ext>
            </a:extLst>
          </p:cNvPr>
          <p:cNvSpPr>
            <a:spLocks noGrp="1"/>
          </p:cNvSpPr>
          <p:nvPr>
            <p:ph type="ctrTitle"/>
          </p:nvPr>
        </p:nvSpPr>
        <p:spPr>
          <a:xfrm>
            <a:off x="643835" y="1707279"/>
            <a:ext cx="7280965" cy="2810291"/>
          </a:xfrm>
        </p:spPr>
        <p:txBody>
          <a:bodyPr/>
          <a:lstStyle/>
          <a:p>
            <a:r>
              <a:rPr lang="en-US"/>
              <a:t>Starting Point – Define Capital Intensity As Characteristic of Electricity Generating Assets </a:t>
            </a:r>
            <a:endParaRPr lang="en-US" dirty="0"/>
          </a:p>
        </p:txBody>
      </p:sp>
    </p:spTree>
    <p:extLst>
      <p:ext uri="{BB962C8B-B14F-4D97-AF65-F5344CB8AC3E}">
        <p14:creationId xmlns:p14="http://schemas.microsoft.com/office/powerpoint/2010/main" val="402694688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BDE8-32C3-45CD-9E32-5349D8421040}"/>
              </a:ext>
            </a:extLst>
          </p:cNvPr>
          <p:cNvSpPr>
            <a:spLocks noGrp="1"/>
          </p:cNvSpPr>
          <p:nvPr>
            <p:ph type="title"/>
          </p:nvPr>
        </p:nvSpPr>
        <p:spPr/>
        <p:txBody>
          <a:bodyPr>
            <a:normAutofit fontScale="90000"/>
          </a:bodyPr>
          <a:lstStyle/>
          <a:p>
            <a:r>
              <a:rPr lang="en-029" dirty="0"/>
              <a:t>Don’t be Intimidated by Language, Single Price PPA with Inflation</a:t>
            </a:r>
          </a:p>
        </p:txBody>
      </p:sp>
      <p:pic>
        <p:nvPicPr>
          <p:cNvPr id="4" name="Picture 3">
            <a:extLst>
              <a:ext uri="{FF2B5EF4-FFF2-40B4-BE49-F238E27FC236}">
                <a16:creationId xmlns:a16="http://schemas.microsoft.com/office/drawing/2014/main" id="{43BB0F22-EAC8-4E55-BFA8-0F744573F49B}"/>
              </a:ext>
            </a:extLst>
          </p:cNvPr>
          <p:cNvPicPr>
            <a:picLocks noChangeAspect="1"/>
          </p:cNvPicPr>
          <p:nvPr/>
        </p:nvPicPr>
        <p:blipFill>
          <a:blip r:embed="rId2"/>
          <a:stretch>
            <a:fillRect/>
          </a:stretch>
        </p:blipFill>
        <p:spPr>
          <a:xfrm>
            <a:off x="2404609" y="984368"/>
            <a:ext cx="7160104" cy="5270263"/>
          </a:xfrm>
          <a:prstGeom prst="rect">
            <a:avLst/>
          </a:prstGeom>
        </p:spPr>
      </p:pic>
    </p:spTree>
    <p:extLst>
      <p:ext uri="{BB962C8B-B14F-4D97-AF65-F5344CB8AC3E}">
        <p14:creationId xmlns:p14="http://schemas.microsoft.com/office/powerpoint/2010/main" val="324838885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7E2C-E174-F8A6-2146-A2CF04611008}"/>
              </a:ext>
            </a:extLst>
          </p:cNvPr>
          <p:cNvSpPr>
            <a:spLocks noGrp="1"/>
          </p:cNvSpPr>
          <p:nvPr>
            <p:ph type="title"/>
          </p:nvPr>
        </p:nvSpPr>
        <p:spPr/>
        <p:txBody>
          <a:bodyPr/>
          <a:lstStyle/>
          <a:p>
            <a:r>
              <a:rPr lang="en-US" dirty="0"/>
              <a:t>Inflation Risk and Cost of Capital</a:t>
            </a:r>
          </a:p>
        </p:txBody>
      </p:sp>
      <p:sp>
        <p:nvSpPr>
          <p:cNvPr id="3" name="Content Placeholder 2">
            <a:extLst>
              <a:ext uri="{FF2B5EF4-FFF2-40B4-BE49-F238E27FC236}">
                <a16:creationId xmlns:a16="http://schemas.microsoft.com/office/drawing/2014/main" id="{ED5A08FF-45D0-55D9-E978-561C7536C020}"/>
              </a:ext>
            </a:extLst>
          </p:cNvPr>
          <p:cNvSpPr>
            <a:spLocks noGrp="1"/>
          </p:cNvSpPr>
          <p:nvPr>
            <p:ph idx="1"/>
          </p:nvPr>
        </p:nvSpPr>
        <p:spPr/>
        <p:txBody>
          <a:bodyPr/>
          <a:lstStyle/>
          <a:p>
            <a:r>
              <a:rPr lang="en-US" dirty="0"/>
              <a:t>How big is inflation risk for investors</a:t>
            </a:r>
          </a:p>
          <a:p>
            <a:r>
              <a:rPr lang="en-US" dirty="0"/>
              <a:t>Can you think about innovative solutions</a:t>
            </a:r>
          </a:p>
          <a:p>
            <a:endParaRPr lang="en-US" dirty="0"/>
          </a:p>
        </p:txBody>
      </p:sp>
      <p:sp>
        <p:nvSpPr>
          <p:cNvPr id="4" name="Slide Number Placeholder 3">
            <a:extLst>
              <a:ext uri="{FF2B5EF4-FFF2-40B4-BE49-F238E27FC236}">
                <a16:creationId xmlns:a16="http://schemas.microsoft.com/office/drawing/2014/main" id="{60C9B70B-0B77-C24D-16DC-B0184472C791}"/>
              </a:ext>
            </a:extLst>
          </p:cNvPr>
          <p:cNvSpPr>
            <a:spLocks noGrp="1"/>
          </p:cNvSpPr>
          <p:nvPr>
            <p:ph type="sldNum" sz="quarter" idx="12"/>
          </p:nvPr>
        </p:nvSpPr>
        <p:spPr/>
        <p:txBody>
          <a:bodyPr/>
          <a:lstStyle/>
          <a:p>
            <a:fld id="{EB241CD2-1E45-42A3-B213-66A034DF9A3B}" type="slidenum">
              <a:rPr lang="en-GB" smtClean="0"/>
              <a:t>211</a:t>
            </a:fld>
            <a:endParaRPr lang="en-GB" dirty="0"/>
          </a:p>
        </p:txBody>
      </p:sp>
      <p:pic>
        <p:nvPicPr>
          <p:cNvPr id="6" name="Picture 5" descr="The image displays a line graph comparing various interest rates over time, including GDP Deflator, CPI US, 5-year, 10-year, and 3-month treasuries, as well as a series of historical dates.&#10;&#10;AI-generated content may be incorrect.">
            <a:extLst>
              <a:ext uri="{FF2B5EF4-FFF2-40B4-BE49-F238E27FC236}">
                <a16:creationId xmlns:a16="http://schemas.microsoft.com/office/drawing/2014/main" id="{8668640D-4AC3-3935-0748-F3AC05346A0A}"/>
              </a:ext>
            </a:extLst>
          </p:cNvPr>
          <p:cNvPicPr>
            <a:picLocks noChangeAspect="1"/>
          </p:cNvPicPr>
          <p:nvPr/>
        </p:nvPicPr>
        <p:blipFill>
          <a:blip r:embed="rId2"/>
          <a:stretch>
            <a:fillRect/>
          </a:stretch>
        </p:blipFill>
        <p:spPr>
          <a:xfrm>
            <a:off x="908288" y="2200275"/>
            <a:ext cx="9668196" cy="3800475"/>
          </a:xfrm>
          <a:prstGeom prst="rect">
            <a:avLst/>
          </a:prstGeom>
        </p:spPr>
      </p:pic>
    </p:spTree>
    <p:extLst>
      <p:ext uri="{BB962C8B-B14F-4D97-AF65-F5344CB8AC3E}">
        <p14:creationId xmlns:p14="http://schemas.microsoft.com/office/powerpoint/2010/main" val="211924241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5A4FD-F2A9-181B-54C3-A77B6A2F485E}"/>
              </a:ext>
            </a:extLst>
          </p:cNvPr>
          <p:cNvSpPr>
            <a:spLocks noGrp="1"/>
          </p:cNvSpPr>
          <p:nvPr>
            <p:ph type="title"/>
          </p:nvPr>
        </p:nvSpPr>
        <p:spPr/>
        <p:txBody>
          <a:bodyPr>
            <a:normAutofit fontScale="90000"/>
          </a:bodyPr>
          <a:lstStyle/>
          <a:p>
            <a:r>
              <a:rPr lang="en-US" dirty="0"/>
              <a:t>Different Revenue  Patterns from RAB, CFD and Inflation Adjusted CFD</a:t>
            </a:r>
          </a:p>
        </p:txBody>
      </p:sp>
      <p:sp>
        <p:nvSpPr>
          <p:cNvPr id="3" name="Content Placeholder 2">
            <a:extLst>
              <a:ext uri="{FF2B5EF4-FFF2-40B4-BE49-F238E27FC236}">
                <a16:creationId xmlns:a16="http://schemas.microsoft.com/office/drawing/2014/main" id="{F9066F99-5C11-AE8A-0AC3-6FA75EB8636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86713880-50D4-59D2-9117-BC60AAB250D8}"/>
              </a:ext>
            </a:extLst>
          </p:cNvPr>
          <p:cNvSpPr>
            <a:spLocks noGrp="1"/>
          </p:cNvSpPr>
          <p:nvPr>
            <p:ph type="sldNum" sz="quarter" idx="12"/>
          </p:nvPr>
        </p:nvSpPr>
        <p:spPr/>
        <p:txBody>
          <a:bodyPr/>
          <a:lstStyle/>
          <a:p>
            <a:fld id="{EB241CD2-1E45-42A3-B213-66A034DF9A3B}" type="slidenum">
              <a:rPr lang="en-GB" smtClean="0"/>
              <a:t>212</a:t>
            </a:fld>
            <a:endParaRPr lang="en-GB" dirty="0"/>
          </a:p>
        </p:txBody>
      </p:sp>
      <p:pic>
        <p:nvPicPr>
          <p:cNvPr id="6" name="Picture 5">
            <a:extLst>
              <a:ext uri="{FF2B5EF4-FFF2-40B4-BE49-F238E27FC236}">
                <a16:creationId xmlns:a16="http://schemas.microsoft.com/office/drawing/2014/main" id="{0B79F478-DC1F-2461-89B0-FD53B82960E1}"/>
              </a:ext>
            </a:extLst>
          </p:cNvPr>
          <p:cNvPicPr>
            <a:picLocks noChangeAspect="1"/>
          </p:cNvPicPr>
          <p:nvPr/>
        </p:nvPicPr>
        <p:blipFill>
          <a:blip r:embed="rId2"/>
          <a:stretch>
            <a:fillRect/>
          </a:stretch>
        </p:blipFill>
        <p:spPr>
          <a:xfrm>
            <a:off x="2939142" y="1138418"/>
            <a:ext cx="6928951" cy="5027572"/>
          </a:xfrm>
          <a:prstGeom prst="rect">
            <a:avLst/>
          </a:prstGeom>
        </p:spPr>
      </p:pic>
      <p:sp>
        <p:nvSpPr>
          <p:cNvPr id="7" name="TextBox 6">
            <a:extLst>
              <a:ext uri="{FF2B5EF4-FFF2-40B4-BE49-F238E27FC236}">
                <a16:creationId xmlns:a16="http://schemas.microsoft.com/office/drawing/2014/main" id="{543369D7-898B-CBE9-F8A4-81CF73B4C248}"/>
              </a:ext>
            </a:extLst>
          </p:cNvPr>
          <p:cNvSpPr txBox="1"/>
          <p:nvPr/>
        </p:nvSpPr>
        <p:spPr>
          <a:xfrm>
            <a:off x="266700" y="2153335"/>
            <a:ext cx="1854708" cy="2862322"/>
          </a:xfrm>
          <a:prstGeom prst="rect">
            <a:avLst/>
          </a:prstGeom>
          <a:noFill/>
        </p:spPr>
        <p:txBody>
          <a:bodyPr wrap="square" rtlCol="0">
            <a:spAutoFit/>
          </a:bodyPr>
          <a:lstStyle/>
          <a:p>
            <a:r>
              <a:rPr lang="en-US" dirty="0"/>
              <a:t>All of lines have the same nominal LCOE over the long-run</a:t>
            </a:r>
          </a:p>
          <a:p>
            <a:endParaRPr lang="en-US" dirty="0"/>
          </a:p>
          <a:p>
            <a:r>
              <a:rPr lang="en-US" dirty="0"/>
              <a:t>The most representative price is the inflation adjusted price</a:t>
            </a:r>
          </a:p>
        </p:txBody>
      </p:sp>
    </p:spTree>
    <p:extLst>
      <p:ext uri="{BB962C8B-B14F-4D97-AF65-F5344CB8AC3E}">
        <p14:creationId xmlns:p14="http://schemas.microsoft.com/office/powerpoint/2010/main" val="5412378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6C124-11A6-B2E5-C59B-F84B5E435492}"/>
              </a:ext>
            </a:extLst>
          </p:cNvPr>
          <p:cNvSpPr>
            <a:spLocks noGrp="1"/>
          </p:cNvSpPr>
          <p:nvPr>
            <p:ph type="title"/>
          </p:nvPr>
        </p:nvSpPr>
        <p:spPr/>
        <p:txBody>
          <a:bodyPr/>
          <a:lstStyle/>
          <a:p>
            <a:r>
              <a:rPr lang="en-US" dirty="0"/>
              <a:t>Real versus Nominal with Different Project Lives</a:t>
            </a:r>
          </a:p>
        </p:txBody>
      </p:sp>
      <p:sp>
        <p:nvSpPr>
          <p:cNvPr id="3" name="Content Placeholder 2">
            <a:extLst>
              <a:ext uri="{FF2B5EF4-FFF2-40B4-BE49-F238E27FC236}">
                <a16:creationId xmlns:a16="http://schemas.microsoft.com/office/drawing/2014/main" id="{87CC637F-2C3C-B835-C2DB-D91BA326B3D4}"/>
              </a:ext>
            </a:extLst>
          </p:cNvPr>
          <p:cNvSpPr>
            <a:spLocks noGrp="1"/>
          </p:cNvSpPr>
          <p:nvPr>
            <p:ph idx="1"/>
          </p:nvPr>
        </p:nvSpPr>
        <p:spPr/>
        <p:txBody>
          <a:bodyPr/>
          <a:lstStyle/>
          <a:p>
            <a:r>
              <a:rPr lang="en-US" dirty="0"/>
              <a:t>Same cost and return assumptions</a:t>
            </a:r>
          </a:p>
          <a:p>
            <a:r>
              <a:rPr lang="en-US" dirty="0"/>
              <a:t>36% reduction in initial price with 70-year life</a:t>
            </a:r>
          </a:p>
          <a:p>
            <a:r>
              <a:rPr lang="en-US" dirty="0"/>
              <a:t>11% reduction in initial price with 20-year life</a:t>
            </a:r>
          </a:p>
          <a:p>
            <a:endParaRPr lang="en-US" dirty="0"/>
          </a:p>
        </p:txBody>
      </p:sp>
      <p:sp>
        <p:nvSpPr>
          <p:cNvPr id="4" name="Slide Number Placeholder 3">
            <a:extLst>
              <a:ext uri="{FF2B5EF4-FFF2-40B4-BE49-F238E27FC236}">
                <a16:creationId xmlns:a16="http://schemas.microsoft.com/office/drawing/2014/main" id="{0D591264-3C38-572A-17C8-6710AE88CF69}"/>
              </a:ext>
            </a:extLst>
          </p:cNvPr>
          <p:cNvSpPr>
            <a:spLocks noGrp="1"/>
          </p:cNvSpPr>
          <p:nvPr>
            <p:ph type="sldNum" sz="quarter" idx="12"/>
          </p:nvPr>
        </p:nvSpPr>
        <p:spPr/>
        <p:txBody>
          <a:bodyPr/>
          <a:lstStyle/>
          <a:p>
            <a:fld id="{EB241CD2-1E45-42A3-B213-66A034DF9A3B}" type="slidenum">
              <a:rPr lang="en-GB" smtClean="0"/>
              <a:t>213</a:t>
            </a:fld>
            <a:endParaRPr lang="en-GB" dirty="0"/>
          </a:p>
        </p:txBody>
      </p:sp>
      <p:pic>
        <p:nvPicPr>
          <p:cNvPr id="8" name="Picture 7" descr="The diagram illustrates a comparison between the real cost and nominal cost over a lifespan of 70 years, showing a consistent gap between the two.&#10;&#10;AI-generated content may be incorrect.">
            <a:extLst>
              <a:ext uri="{FF2B5EF4-FFF2-40B4-BE49-F238E27FC236}">
                <a16:creationId xmlns:a16="http://schemas.microsoft.com/office/drawing/2014/main" id="{80B425D4-F721-2015-6ABF-11E4749D39E0}"/>
              </a:ext>
            </a:extLst>
          </p:cNvPr>
          <p:cNvPicPr>
            <a:picLocks noChangeAspect="1"/>
          </p:cNvPicPr>
          <p:nvPr/>
        </p:nvPicPr>
        <p:blipFill>
          <a:blip r:embed="rId2"/>
          <a:stretch>
            <a:fillRect/>
          </a:stretch>
        </p:blipFill>
        <p:spPr>
          <a:xfrm>
            <a:off x="266700" y="2569402"/>
            <a:ext cx="5496197" cy="3333377"/>
          </a:xfrm>
          <a:prstGeom prst="rect">
            <a:avLst/>
          </a:prstGeom>
        </p:spPr>
      </p:pic>
      <p:pic>
        <p:nvPicPr>
          <p:cNvPr id="10" name="Picture 9" descr="The diagram shows a comparison between nominal and real costs over a period of 20 years.&#10;&#10;AI-generated content may be incorrect.">
            <a:extLst>
              <a:ext uri="{FF2B5EF4-FFF2-40B4-BE49-F238E27FC236}">
                <a16:creationId xmlns:a16="http://schemas.microsoft.com/office/drawing/2014/main" id="{69239925-9E65-9855-DEAD-D64BC89E4527}"/>
              </a:ext>
            </a:extLst>
          </p:cNvPr>
          <p:cNvPicPr>
            <a:picLocks noChangeAspect="1"/>
          </p:cNvPicPr>
          <p:nvPr/>
        </p:nvPicPr>
        <p:blipFill>
          <a:blip r:embed="rId3"/>
          <a:stretch>
            <a:fillRect/>
          </a:stretch>
        </p:blipFill>
        <p:spPr>
          <a:xfrm>
            <a:off x="6172186" y="2569402"/>
            <a:ext cx="5613414" cy="3423005"/>
          </a:xfrm>
          <a:prstGeom prst="rect">
            <a:avLst/>
          </a:prstGeom>
        </p:spPr>
      </p:pic>
    </p:spTree>
    <p:extLst>
      <p:ext uri="{BB962C8B-B14F-4D97-AF65-F5344CB8AC3E}">
        <p14:creationId xmlns:p14="http://schemas.microsoft.com/office/powerpoint/2010/main" val="124039227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62759-BB58-659B-2FAA-A53D32A330F1}"/>
              </a:ext>
            </a:extLst>
          </p:cNvPr>
          <p:cNvSpPr>
            <a:spLocks noGrp="1"/>
          </p:cNvSpPr>
          <p:nvPr>
            <p:ph type="ctrTitle"/>
          </p:nvPr>
        </p:nvSpPr>
        <p:spPr/>
        <p:txBody>
          <a:bodyPr/>
          <a:lstStyle/>
          <a:p>
            <a:r>
              <a:rPr lang="en-US" dirty="0"/>
              <a:t>Financing During Construction</a:t>
            </a:r>
          </a:p>
        </p:txBody>
      </p:sp>
    </p:spTree>
    <p:extLst>
      <p:ext uri="{BB962C8B-B14F-4D97-AF65-F5344CB8AC3E}">
        <p14:creationId xmlns:p14="http://schemas.microsoft.com/office/powerpoint/2010/main" val="121486846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AAE02-AD0D-C345-96C0-29C3BA294BCE}"/>
              </a:ext>
            </a:extLst>
          </p:cNvPr>
          <p:cNvSpPr>
            <a:spLocks noGrp="1"/>
          </p:cNvSpPr>
          <p:nvPr>
            <p:ph type="title"/>
          </p:nvPr>
        </p:nvSpPr>
        <p:spPr/>
        <p:txBody>
          <a:bodyPr>
            <a:normAutofit fontScale="90000"/>
          </a:bodyPr>
          <a:lstStyle/>
          <a:p>
            <a:r>
              <a:rPr lang="en-US" dirty="0"/>
              <a:t>Return of Rate Base Regulation – British Nuclear with CWIP in Rate Base</a:t>
            </a:r>
          </a:p>
        </p:txBody>
      </p:sp>
      <p:sp>
        <p:nvSpPr>
          <p:cNvPr id="3" name="Content Placeholder 2">
            <a:extLst>
              <a:ext uri="{FF2B5EF4-FFF2-40B4-BE49-F238E27FC236}">
                <a16:creationId xmlns:a16="http://schemas.microsoft.com/office/drawing/2014/main" id="{49DF0415-D7C4-F083-3F74-20F73A60A0EF}"/>
              </a:ext>
            </a:extLst>
          </p:cNvPr>
          <p:cNvSpPr>
            <a:spLocks noGrp="1"/>
          </p:cNvSpPr>
          <p:nvPr>
            <p:ph idx="1"/>
          </p:nvPr>
        </p:nvSpPr>
        <p:spPr/>
        <p:txBody>
          <a:bodyPr/>
          <a:lstStyle/>
          <a:p>
            <a:r>
              <a:rPr lang="en-US" dirty="0"/>
              <a:t>Sizewell Nuclear Plant</a:t>
            </a:r>
          </a:p>
          <a:p>
            <a:endParaRPr lang="en-US" dirty="0"/>
          </a:p>
        </p:txBody>
      </p:sp>
      <p:pic>
        <p:nvPicPr>
          <p:cNvPr id="5" name="Picture 4">
            <a:extLst>
              <a:ext uri="{FF2B5EF4-FFF2-40B4-BE49-F238E27FC236}">
                <a16:creationId xmlns:a16="http://schemas.microsoft.com/office/drawing/2014/main" id="{F4281B4A-CCFE-6B95-51E8-0258229E8565}"/>
              </a:ext>
            </a:extLst>
          </p:cNvPr>
          <p:cNvPicPr>
            <a:picLocks noChangeAspect="1"/>
          </p:cNvPicPr>
          <p:nvPr/>
        </p:nvPicPr>
        <p:blipFill>
          <a:blip r:embed="rId2"/>
          <a:stretch>
            <a:fillRect/>
          </a:stretch>
        </p:blipFill>
        <p:spPr>
          <a:xfrm>
            <a:off x="1783805" y="1738416"/>
            <a:ext cx="8045225" cy="3909909"/>
          </a:xfrm>
          <a:prstGeom prst="rect">
            <a:avLst/>
          </a:prstGeom>
        </p:spPr>
      </p:pic>
      <p:sp>
        <p:nvSpPr>
          <p:cNvPr id="4" name="Slide Number Placeholder 3">
            <a:extLst>
              <a:ext uri="{FF2B5EF4-FFF2-40B4-BE49-F238E27FC236}">
                <a16:creationId xmlns:a16="http://schemas.microsoft.com/office/drawing/2014/main" id="{756ADA0A-DCFD-155C-203B-806E9ABA628F}"/>
              </a:ext>
            </a:extLst>
          </p:cNvPr>
          <p:cNvSpPr>
            <a:spLocks noGrp="1"/>
          </p:cNvSpPr>
          <p:nvPr>
            <p:ph type="sldNum" sz="quarter" idx="12"/>
          </p:nvPr>
        </p:nvSpPr>
        <p:spPr/>
        <p:txBody>
          <a:bodyPr/>
          <a:lstStyle/>
          <a:p>
            <a:fld id="{EB241CD2-1E45-42A3-B213-66A034DF9A3B}" type="slidenum">
              <a:rPr lang="en-GB" smtClean="0"/>
              <a:t>215</a:t>
            </a:fld>
            <a:endParaRPr lang="en-GB" dirty="0"/>
          </a:p>
        </p:txBody>
      </p:sp>
    </p:spTree>
    <p:extLst>
      <p:ext uri="{BB962C8B-B14F-4D97-AF65-F5344CB8AC3E}">
        <p14:creationId xmlns:p14="http://schemas.microsoft.com/office/powerpoint/2010/main" val="47294876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897D1-1191-D85D-255D-63F2A14A99BA}"/>
              </a:ext>
            </a:extLst>
          </p:cNvPr>
          <p:cNvSpPr>
            <a:spLocks noGrp="1"/>
          </p:cNvSpPr>
          <p:nvPr>
            <p:ph type="title"/>
          </p:nvPr>
        </p:nvSpPr>
        <p:spPr/>
        <p:txBody>
          <a:bodyPr/>
          <a:lstStyle/>
          <a:p>
            <a:r>
              <a:rPr lang="en-US" dirty="0"/>
              <a:t>Low Cost of Capital Objective in RAB</a:t>
            </a:r>
          </a:p>
        </p:txBody>
      </p:sp>
      <p:sp>
        <p:nvSpPr>
          <p:cNvPr id="3" name="Content Placeholder 2">
            <a:extLst>
              <a:ext uri="{FF2B5EF4-FFF2-40B4-BE49-F238E27FC236}">
                <a16:creationId xmlns:a16="http://schemas.microsoft.com/office/drawing/2014/main" id="{05A1948D-A616-F1C1-4D87-7098DCA7D4D5}"/>
              </a:ext>
            </a:extLst>
          </p:cNvPr>
          <p:cNvSpPr>
            <a:spLocks noGrp="1"/>
          </p:cNvSpPr>
          <p:nvPr>
            <p:ph idx="1"/>
          </p:nvPr>
        </p:nvSpPr>
        <p:spPr/>
        <p:txBody>
          <a:bodyPr/>
          <a:lstStyle/>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8D07D421-354D-8D38-88DD-D5F16443F6D2}"/>
              </a:ext>
            </a:extLst>
          </p:cNvPr>
          <p:cNvSpPr>
            <a:spLocks noGrp="1"/>
          </p:cNvSpPr>
          <p:nvPr>
            <p:ph type="sldNum" sz="quarter" idx="12"/>
          </p:nvPr>
        </p:nvSpPr>
        <p:spPr/>
        <p:txBody>
          <a:bodyPr/>
          <a:lstStyle/>
          <a:p>
            <a:fld id="{EB241CD2-1E45-42A3-B213-66A034DF9A3B}" type="slidenum">
              <a:rPr lang="en-GB" smtClean="0"/>
              <a:t>216</a:t>
            </a:fld>
            <a:endParaRPr lang="en-GB" dirty="0"/>
          </a:p>
        </p:txBody>
      </p:sp>
      <p:pic>
        <p:nvPicPr>
          <p:cNvPr id="6" name="Picture 5">
            <a:extLst>
              <a:ext uri="{FF2B5EF4-FFF2-40B4-BE49-F238E27FC236}">
                <a16:creationId xmlns:a16="http://schemas.microsoft.com/office/drawing/2014/main" id="{0762AD24-B3AE-451F-4B25-6FED28CBF174}"/>
              </a:ext>
            </a:extLst>
          </p:cNvPr>
          <p:cNvPicPr>
            <a:picLocks noChangeAspect="1"/>
          </p:cNvPicPr>
          <p:nvPr/>
        </p:nvPicPr>
        <p:blipFill>
          <a:blip r:embed="rId2"/>
          <a:stretch>
            <a:fillRect/>
          </a:stretch>
        </p:blipFill>
        <p:spPr>
          <a:xfrm>
            <a:off x="1625855" y="955221"/>
            <a:ext cx="8782501" cy="5169166"/>
          </a:xfrm>
          <a:prstGeom prst="rect">
            <a:avLst/>
          </a:prstGeom>
        </p:spPr>
      </p:pic>
    </p:spTree>
    <p:extLst>
      <p:ext uri="{BB962C8B-B14F-4D97-AF65-F5344CB8AC3E}">
        <p14:creationId xmlns:p14="http://schemas.microsoft.com/office/powerpoint/2010/main" val="318557811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8976-BD26-CA9B-29FF-0D639142D4B7}"/>
              </a:ext>
            </a:extLst>
          </p:cNvPr>
          <p:cNvSpPr>
            <a:spLocks noGrp="1"/>
          </p:cNvSpPr>
          <p:nvPr>
            <p:ph type="title"/>
          </p:nvPr>
        </p:nvSpPr>
        <p:spPr/>
        <p:txBody>
          <a:bodyPr/>
          <a:lstStyle/>
          <a:p>
            <a:r>
              <a:rPr lang="en-US" dirty="0"/>
              <a:t>Funding of Sizewell</a:t>
            </a:r>
          </a:p>
        </p:txBody>
      </p:sp>
      <p:sp>
        <p:nvSpPr>
          <p:cNvPr id="3" name="Content Placeholder 2">
            <a:extLst>
              <a:ext uri="{FF2B5EF4-FFF2-40B4-BE49-F238E27FC236}">
                <a16:creationId xmlns:a16="http://schemas.microsoft.com/office/drawing/2014/main" id="{E5817341-6E68-4807-B3F3-0E2CB0CFB6E0}"/>
              </a:ext>
            </a:extLst>
          </p:cNvPr>
          <p:cNvSpPr>
            <a:spLocks noGrp="1"/>
          </p:cNvSpPr>
          <p:nvPr>
            <p:ph idx="1"/>
          </p:nvPr>
        </p:nvSpPr>
        <p:spPr/>
        <p:txBody>
          <a:bodyPr/>
          <a:lstStyle/>
          <a:p>
            <a:pPr marL="0" indent="0">
              <a:buNone/>
            </a:pPr>
            <a:r>
              <a:rPr lang="en-US" dirty="0"/>
              <a:t> </a:t>
            </a:r>
          </a:p>
        </p:txBody>
      </p:sp>
      <p:sp>
        <p:nvSpPr>
          <p:cNvPr id="4" name="Slide Number Placeholder 3">
            <a:extLst>
              <a:ext uri="{FF2B5EF4-FFF2-40B4-BE49-F238E27FC236}">
                <a16:creationId xmlns:a16="http://schemas.microsoft.com/office/drawing/2014/main" id="{095DAE6A-0B3E-F922-D5BC-0325F688C2CA}"/>
              </a:ext>
            </a:extLst>
          </p:cNvPr>
          <p:cNvSpPr>
            <a:spLocks noGrp="1"/>
          </p:cNvSpPr>
          <p:nvPr>
            <p:ph type="sldNum" sz="quarter" idx="12"/>
          </p:nvPr>
        </p:nvSpPr>
        <p:spPr/>
        <p:txBody>
          <a:bodyPr/>
          <a:lstStyle/>
          <a:p>
            <a:fld id="{EB241CD2-1E45-42A3-B213-66A034DF9A3B}" type="slidenum">
              <a:rPr lang="en-GB" smtClean="0"/>
              <a:t>217</a:t>
            </a:fld>
            <a:endParaRPr lang="en-GB" dirty="0"/>
          </a:p>
        </p:txBody>
      </p:sp>
      <p:pic>
        <p:nvPicPr>
          <p:cNvPr id="6" name="Picture 5">
            <a:extLst>
              <a:ext uri="{FF2B5EF4-FFF2-40B4-BE49-F238E27FC236}">
                <a16:creationId xmlns:a16="http://schemas.microsoft.com/office/drawing/2014/main" id="{7F59D5B6-FA1A-0E1C-40A3-B9A134AF195A}"/>
              </a:ext>
            </a:extLst>
          </p:cNvPr>
          <p:cNvPicPr>
            <a:picLocks noChangeAspect="1"/>
          </p:cNvPicPr>
          <p:nvPr/>
        </p:nvPicPr>
        <p:blipFill>
          <a:blip r:embed="rId2"/>
          <a:stretch>
            <a:fillRect/>
          </a:stretch>
        </p:blipFill>
        <p:spPr>
          <a:xfrm>
            <a:off x="2489200" y="1326130"/>
            <a:ext cx="7636695" cy="4576649"/>
          </a:xfrm>
          <a:prstGeom prst="rect">
            <a:avLst/>
          </a:prstGeom>
        </p:spPr>
      </p:pic>
    </p:spTree>
    <p:extLst>
      <p:ext uri="{BB962C8B-B14F-4D97-AF65-F5344CB8AC3E}">
        <p14:creationId xmlns:p14="http://schemas.microsoft.com/office/powerpoint/2010/main" val="140606238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E6874-87C8-EBAF-D72C-CCC57FCA189E}"/>
              </a:ext>
            </a:extLst>
          </p:cNvPr>
          <p:cNvSpPr>
            <a:spLocks noGrp="1"/>
          </p:cNvSpPr>
          <p:nvPr>
            <p:ph type="title"/>
          </p:nvPr>
        </p:nvSpPr>
        <p:spPr/>
        <p:txBody>
          <a:bodyPr/>
          <a:lstStyle/>
          <a:p>
            <a:r>
              <a:rPr lang="en-US" dirty="0"/>
              <a:t>Revenue Requirement from Classic RAB</a:t>
            </a:r>
          </a:p>
        </p:txBody>
      </p:sp>
      <p:sp>
        <p:nvSpPr>
          <p:cNvPr id="3" name="Content Placeholder 2">
            <a:extLst>
              <a:ext uri="{FF2B5EF4-FFF2-40B4-BE49-F238E27FC236}">
                <a16:creationId xmlns:a16="http://schemas.microsoft.com/office/drawing/2014/main" id="{FB758AE9-4C88-F17A-11E9-5DCD6E2014F6}"/>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6C13E723-CE20-F881-825C-8CA3862C1464}"/>
              </a:ext>
            </a:extLst>
          </p:cNvPr>
          <p:cNvSpPr>
            <a:spLocks noGrp="1"/>
          </p:cNvSpPr>
          <p:nvPr>
            <p:ph type="sldNum" sz="quarter" idx="12"/>
          </p:nvPr>
        </p:nvSpPr>
        <p:spPr/>
        <p:txBody>
          <a:bodyPr/>
          <a:lstStyle/>
          <a:p>
            <a:fld id="{EB241CD2-1E45-42A3-B213-66A034DF9A3B}" type="slidenum">
              <a:rPr lang="en-GB" smtClean="0"/>
              <a:t>218</a:t>
            </a:fld>
            <a:endParaRPr lang="en-GB" dirty="0"/>
          </a:p>
        </p:txBody>
      </p:sp>
      <p:pic>
        <p:nvPicPr>
          <p:cNvPr id="6" name="Picture 5">
            <a:extLst>
              <a:ext uri="{FF2B5EF4-FFF2-40B4-BE49-F238E27FC236}">
                <a16:creationId xmlns:a16="http://schemas.microsoft.com/office/drawing/2014/main" id="{4D01995F-46AF-0B5E-C363-E161A98F9FDA}"/>
              </a:ext>
            </a:extLst>
          </p:cNvPr>
          <p:cNvPicPr>
            <a:picLocks noChangeAspect="1"/>
          </p:cNvPicPr>
          <p:nvPr/>
        </p:nvPicPr>
        <p:blipFill>
          <a:blip r:embed="rId2"/>
          <a:stretch>
            <a:fillRect/>
          </a:stretch>
        </p:blipFill>
        <p:spPr>
          <a:xfrm>
            <a:off x="387057" y="1073611"/>
            <a:ext cx="10805200" cy="4993949"/>
          </a:xfrm>
          <a:prstGeom prst="rect">
            <a:avLst/>
          </a:prstGeom>
        </p:spPr>
      </p:pic>
      <p:sp>
        <p:nvSpPr>
          <p:cNvPr id="5" name="TextBox 4">
            <a:extLst>
              <a:ext uri="{FF2B5EF4-FFF2-40B4-BE49-F238E27FC236}">
                <a16:creationId xmlns:a16="http://schemas.microsoft.com/office/drawing/2014/main" id="{41F85C24-0F8F-E5BB-5F0D-E440628FBD95}"/>
              </a:ext>
            </a:extLst>
          </p:cNvPr>
          <p:cNvSpPr txBox="1"/>
          <p:nvPr/>
        </p:nvSpPr>
        <p:spPr>
          <a:xfrm>
            <a:off x="5669280" y="3429000"/>
            <a:ext cx="4325112" cy="369332"/>
          </a:xfrm>
          <a:prstGeom prst="rect">
            <a:avLst/>
          </a:prstGeom>
          <a:solidFill>
            <a:schemeClr val="bg1">
              <a:lumMod val="75000"/>
            </a:schemeClr>
          </a:solidFill>
        </p:spPr>
        <p:txBody>
          <a:bodyPr wrap="square" rtlCol="0">
            <a:spAutoFit/>
          </a:bodyPr>
          <a:lstStyle/>
          <a:p>
            <a:r>
              <a:rPr lang="en-US" dirty="0"/>
              <a:t>Price Declines, IRR Achieved</a:t>
            </a:r>
          </a:p>
        </p:txBody>
      </p:sp>
      <p:cxnSp>
        <p:nvCxnSpPr>
          <p:cNvPr id="8" name="Straight Arrow Connector 7">
            <a:extLst>
              <a:ext uri="{FF2B5EF4-FFF2-40B4-BE49-F238E27FC236}">
                <a16:creationId xmlns:a16="http://schemas.microsoft.com/office/drawing/2014/main" id="{FA634736-F23C-3953-12A4-C24F45655B50}"/>
              </a:ext>
            </a:extLst>
          </p:cNvPr>
          <p:cNvCxnSpPr>
            <a:cxnSpLocks/>
          </p:cNvCxnSpPr>
          <p:nvPr/>
        </p:nvCxnSpPr>
        <p:spPr>
          <a:xfrm flipH="1">
            <a:off x="3346704" y="3694176"/>
            <a:ext cx="2204759" cy="20756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E9CA629-AC7A-EE89-543A-3D1B13F928F7}"/>
              </a:ext>
            </a:extLst>
          </p:cNvPr>
          <p:cNvCxnSpPr/>
          <p:nvPr/>
        </p:nvCxnSpPr>
        <p:spPr>
          <a:xfrm flipH="1" flipV="1">
            <a:off x="5111496" y="3246120"/>
            <a:ext cx="439967" cy="182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68004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0589-872F-564D-11F2-59E301C1703E}"/>
              </a:ext>
            </a:extLst>
          </p:cNvPr>
          <p:cNvSpPr>
            <a:spLocks noGrp="1"/>
          </p:cNvSpPr>
          <p:nvPr>
            <p:ph type="title"/>
          </p:nvPr>
        </p:nvSpPr>
        <p:spPr/>
        <p:txBody>
          <a:bodyPr/>
          <a:lstStyle/>
          <a:p>
            <a:r>
              <a:rPr lang="en-US" dirty="0"/>
              <a:t>Revenue from CfD with and Without Inflation</a:t>
            </a:r>
          </a:p>
        </p:txBody>
      </p:sp>
      <p:sp>
        <p:nvSpPr>
          <p:cNvPr id="3" name="Content Placeholder 2">
            <a:extLst>
              <a:ext uri="{FF2B5EF4-FFF2-40B4-BE49-F238E27FC236}">
                <a16:creationId xmlns:a16="http://schemas.microsoft.com/office/drawing/2014/main" id="{C03923EE-77B7-A271-3E47-6689A7A0322C}"/>
              </a:ext>
            </a:extLst>
          </p:cNvPr>
          <p:cNvSpPr>
            <a:spLocks noGrp="1"/>
          </p:cNvSpPr>
          <p:nvPr>
            <p:ph idx="1"/>
          </p:nvPr>
        </p:nvSpPr>
        <p:spPr/>
        <p:txBody>
          <a:bodyPr/>
          <a:lstStyle/>
          <a:p>
            <a:r>
              <a:rPr lang="en-US" dirty="0"/>
              <a:t>.</a:t>
            </a:r>
          </a:p>
          <a:p>
            <a:endParaRPr lang="en-US" dirty="0"/>
          </a:p>
          <a:p>
            <a:endParaRPr lang="en-US" dirty="0"/>
          </a:p>
        </p:txBody>
      </p:sp>
      <p:sp>
        <p:nvSpPr>
          <p:cNvPr id="4" name="Slide Number Placeholder 3">
            <a:extLst>
              <a:ext uri="{FF2B5EF4-FFF2-40B4-BE49-F238E27FC236}">
                <a16:creationId xmlns:a16="http://schemas.microsoft.com/office/drawing/2014/main" id="{17E45D11-5EFD-558C-5D53-A4CA7116B697}"/>
              </a:ext>
            </a:extLst>
          </p:cNvPr>
          <p:cNvSpPr>
            <a:spLocks noGrp="1"/>
          </p:cNvSpPr>
          <p:nvPr>
            <p:ph type="sldNum" sz="quarter" idx="12"/>
          </p:nvPr>
        </p:nvSpPr>
        <p:spPr/>
        <p:txBody>
          <a:bodyPr/>
          <a:lstStyle/>
          <a:p>
            <a:fld id="{EB241CD2-1E45-42A3-B213-66A034DF9A3B}" type="slidenum">
              <a:rPr lang="en-GB" smtClean="0"/>
              <a:t>219</a:t>
            </a:fld>
            <a:endParaRPr lang="en-GB" dirty="0"/>
          </a:p>
        </p:txBody>
      </p:sp>
      <p:pic>
        <p:nvPicPr>
          <p:cNvPr id="6" name="Picture 5">
            <a:extLst>
              <a:ext uri="{FF2B5EF4-FFF2-40B4-BE49-F238E27FC236}">
                <a16:creationId xmlns:a16="http://schemas.microsoft.com/office/drawing/2014/main" id="{45407727-39A2-B6D8-F8D6-96D74FC705A0}"/>
              </a:ext>
            </a:extLst>
          </p:cNvPr>
          <p:cNvPicPr>
            <a:picLocks noChangeAspect="1"/>
          </p:cNvPicPr>
          <p:nvPr/>
        </p:nvPicPr>
        <p:blipFill>
          <a:blip r:embed="rId2"/>
          <a:stretch>
            <a:fillRect/>
          </a:stretch>
        </p:blipFill>
        <p:spPr>
          <a:xfrm>
            <a:off x="425158" y="987299"/>
            <a:ext cx="11341683" cy="4883401"/>
          </a:xfrm>
          <a:prstGeom prst="rect">
            <a:avLst/>
          </a:prstGeom>
        </p:spPr>
      </p:pic>
      <p:sp>
        <p:nvSpPr>
          <p:cNvPr id="5" name="TextBox 4">
            <a:extLst>
              <a:ext uri="{FF2B5EF4-FFF2-40B4-BE49-F238E27FC236}">
                <a16:creationId xmlns:a16="http://schemas.microsoft.com/office/drawing/2014/main" id="{AC9221F6-F5E6-9212-B5D5-9080E4EA393B}"/>
              </a:ext>
            </a:extLst>
          </p:cNvPr>
          <p:cNvSpPr txBox="1"/>
          <p:nvPr/>
        </p:nvSpPr>
        <p:spPr>
          <a:xfrm>
            <a:off x="4965192" y="2551176"/>
            <a:ext cx="3246120" cy="369332"/>
          </a:xfrm>
          <a:prstGeom prst="rect">
            <a:avLst/>
          </a:prstGeom>
          <a:solidFill>
            <a:schemeClr val="bg1">
              <a:lumMod val="85000"/>
            </a:schemeClr>
          </a:solidFill>
        </p:spPr>
        <p:txBody>
          <a:bodyPr wrap="square" rtlCol="0">
            <a:spAutoFit/>
          </a:bodyPr>
          <a:lstStyle/>
          <a:p>
            <a:r>
              <a:rPr lang="en-US" dirty="0"/>
              <a:t>Same IRR with Different Prices</a:t>
            </a:r>
          </a:p>
        </p:txBody>
      </p:sp>
      <p:cxnSp>
        <p:nvCxnSpPr>
          <p:cNvPr id="8" name="Straight Arrow Connector 7">
            <a:extLst>
              <a:ext uri="{FF2B5EF4-FFF2-40B4-BE49-F238E27FC236}">
                <a16:creationId xmlns:a16="http://schemas.microsoft.com/office/drawing/2014/main" id="{904BC169-0B68-C4FB-3334-7348FC2070DF}"/>
              </a:ext>
            </a:extLst>
          </p:cNvPr>
          <p:cNvCxnSpPr/>
          <p:nvPr/>
        </p:nvCxnSpPr>
        <p:spPr>
          <a:xfrm flipH="1">
            <a:off x="3063240" y="2724912"/>
            <a:ext cx="1901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E6233F7-C81E-369F-B29F-6AA3212AE164}"/>
              </a:ext>
            </a:extLst>
          </p:cNvPr>
          <p:cNvCxnSpPr/>
          <p:nvPr/>
        </p:nvCxnSpPr>
        <p:spPr>
          <a:xfrm flipH="1" flipV="1">
            <a:off x="5294376" y="1600200"/>
            <a:ext cx="228600" cy="950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7C169D1-08D7-332B-953E-A9111286376D}"/>
              </a:ext>
            </a:extLst>
          </p:cNvPr>
          <p:cNvCxnSpPr/>
          <p:nvPr/>
        </p:nvCxnSpPr>
        <p:spPr>
          <a:xfrm flipH="1">
            <a:off x="2871216" y="2788920"/>
            <a:ext cx="2093976" cy="2011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737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41452-9B84-8EC3-3F53-82293AB36822}"/>
              </a:ext>
            </a:extLst>
          </p:cNvPr>
          <p:cNvSpPr>
            <a:spLocks noGrp="1"/>
          </p:cNvSpPr>
          <p:nvPr>
            <p:ph type="title"/>
          </p:nvPr>
        </p:nvSpPr>
        <p:spPr/>
        <p:txBody>
          <a:bodyPr/>
          <a:lstStyle/>
          <a:p>
            <a:r>
              <a:rPr lang="en-US" dirty="0"/>
              <a:t>Which is More Capital Intensive</a:t>
            </a:r>
          </a:p>
        </p:txBody>
      </p:sp>
      <p:sp>
        <p:nvSpPr>
          <p:cNvPr id="3" name="Content Placeholder 2">
            <a:extLst>
              <a:ext uri="{FF2B5EF4-FFF2-40B4-BE49-F238E27FC236}">
                <a16:creationId xmlns:a16="http://schemas.microsoft.com/office/drawing/2014/main" id="{B561BD8B-49E3-A13A-C696-95C42BC40406}"/>
              </a:ext>
            </a:extLst>
          </p:cNvPr>
          <p:cNvSpPr>
            <a:spLocks noGrp="1"/>
          </p:cNvSpPr>
          <p:nvPr>
            <p:ph sz="half" idx="1"/>
          </p:nvPr>
        </p:nvSpPr>
        <p:spPr/>
        <p:txBody>
          <a:bodyPr/>
          <a:lstStyle/>
          <a:p>
            <a:r>
              <a:rPr lang="en-US" dirty="0"/>
              <a:t>Vegetable Stand: If this doesn’t work, he can go do something else.</a:t>
            </a:r>
          </a:p>
          <a:p>
            <a:endParaRPr lang="en-US" dirty="0"/>
          </a:p>
        </p:txBody>
      </p:sp>
      <p:sp>
        <p:nvSpPr>
          <p:cNvPr id="4" name="Content Placeholder 3">
            <a:extLst>
              <a:ext uri="{FF2B5EF4-FFF2-40B4-BE49-F238E27FC236}">
                <a16:creationId xmlns:a16="http://schemas.microsoft.com/office/drawing/2014/main" id="{B8D8BB90-EEAC-ABEA-8FBA-B84A8D4106D9}"/>
              </a:ext>
            </a:extLst>
          </p:cNvPr>
          <p:cNvSpPr>
            <a:spLocks noGrp="1"/>
          </p:cNvSpPr>
          <p:nvPr>
            <p:ph sz="half" idx="2"/>
          </p:nvPr>
        </p:nvSpPr>
        <p:spPr/>
        <p:txBody>
          <a:bodyPr/>
          <a:lstStyle/>
          <a:p>
            <a:r>
              <a:rPr lang="en-US" dirty="0"/>
              <a:t>Nuclear Plant: If we want to recover the costs of this over a couple of years, the fares people will pay would be extremely high.</a:t>
            </a:r>
          </a:p>
        </p:txBody>
      </p:sp>
      <p:sp>
        <p:nvSpPr>
          <p:cNvPr id="5" name="Slide Number Placeholder 4">
            <a:extLst>
              <a:ext uri="{FF2B5EF4-FFF2-40B4-BE49-F238E27FC236}">
                <a16:creationId xmlns:a16="http://schemas.microsoft.com/office/drawing/2014/main" id="{0FC974F5-1397-1921-6B45-5401EE5B5EF8}"/>
              </a:ext>
            </a:extLst>
          </p:cNvPr>
          <p:cNvSpPr>
            <a:spLocks noGrp="1"/>
          </p:cNvSpPr>
          <p:nvPr>
            <p:ph type="sldNum" sz="quarter" idx="12"/>
          </p:nvPr>
        </p:nvSpPr>
        <p:spPr/>
        <p:txBody>
          <a:bodyPr/>
          <a:lstStyle/>
          <a:p>
            <a:fld id="{EB241CD2-1E45-42A3-B213-66A034DF9A3B}" type="slidenum">
              <a:rPr lang="en-GB" smtClean="0"/>
              <a:t>22</a:t>
            </a:fld>
            <a:endParaRPr lang="en-GB" dirty="0"/>
          </a:p>
        </p:txBody>
      </p:sp>
      <p:pic>
        <p:nvPicPr>
          <p:cNvPr id="11" name="Picture 10">
            <a:extLst>
              <a:ext uri="{FF2B5EF4-FFF2-40B4-BE49-F238E27FC236}">
                <a16:creationId xmlns:a16="http://schemas.microsoft.com/office/drawing/2014/main" id="{E74360D4-9651-F0CF-5ECA-33A634CD5CB9}"/>
              </a:ext>
            </a:extLst>
          </p:cNvPr>
          <p:cNvPicPr>
            <a:picLocks noChangeAspect="1"/>
          </p:cNvPicPr>
          <p:nvPr/>
        </p:nvPicPr>
        <p:blipFill>
          <a:blip r:embed="rId2"/>
          <a:stretch>
            <a:fillRect/>
          </a:stretch>
        </p:blipFill>
        <p:spPr>
          <a:xfrm>
            <a:off x="1131062" y="2385576"/>
            <a:ext cx="3538925" cy="2396734"/>
          </a:xfrm>
          <a:prstGeom prst="rect">
            <a:avLst/>
          </a:prstGeom>
        </p:spPr>
      </p:pic>
      <p:pic>
        <p:nvPicPr>
          <p:cNvPr id="14" name="Picture 13">
            <a:extLst>
              <a:ext uri="{FF2B5EF4-FFF2-40B4-BE49-F238E27FC236}">
                <a16:creationId xmlns:a16="http://schemas.microsoft.com/office/drawing/2014/main" id="{20209F7B-F1E5-5564-49ED-F78CAF4AF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636" y="2648954"/>
            <a:ext cx="3922720" cy="2062370"/>
          </a:xfrm>
          <a:prstGeom prst="rect">
            <a:avLst/>
          </a:prstGeom>
        </p:spPr>
      </p:pic>
      <p:sp>
        <p:nvSpPr>
          <p:cNvPr id="16" name="TextBox 15">
            <a:extLst>
              <a:ext uri="{FF2B5EF4-FFF2-40B4-BE49-F238E27FC236}">
                <a16:creationId xmlns:a16="http://schemas.microsoft.com/office/drawing/2014/main" id="{94D634E5-2505-4129-ECBC-866263779CD4}"/>
              </a:ext>
            </a:extLst>
          </p:cNvPr>
          <p:cNvSpPr txBox="1"/>
          <p:nvPr/>
        </p:nvSpPr>
        <p:spPr>
          <a:xfrm>
            <a:off x="2682949" y="5135527"/>
            <a:ext cx="5560828" cy="64633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is more capital-intensive and which is more sensitive to the cost of capital</a:t>
            </a:r>
          </a:p>
        </p:txBody>
      </p:sp>
    </p:spTree>
    <p:extLst>
      <p:ext uri="{BB962C8B-B14F-4D97-AF65-F5344CB8AC3E}">
        <p14:creationId xmlns:p14="http://schemas.microsoft.com/office/powerpoint/2010/main" val="24669807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1D3A3-8238-FCCC-53CE-A2058432C32A}"/>
              </a:ext>
            </a:extLst>
          </p:cNvPr>
          <p:cNvSpPr>
            <a:spLocks noGrp="1"/>
          </p:cNvSpPr>
          <p:nvPr>
            <p:ph type="title"/>
          </p:nvPr>
        </p:nvSpPr>
        <p:spPr/>
        <p:txBody>
          <a:bodyPr/>
          <a:lstStyle/>
          <a:p>
            <a:r>
              <a:rPr lang="en-US" dirty="0"/>
              <a:t>RAB LCOE versus without RAB</a:t>
            </a:r>
          </a:p>
        </p:txBody>
      </p:sp>
      <p:sp>
        <p:nvSpPr>
          <p:cNvPr id="3" name="Content Placeholder 2">
            <a:extLst>
              <a:ext uri="{FF2B5EF4-FFF2-40B4-BE49-F238E27FC236}">
                <a16:creationId xmlns:a16="http://schemas.microsoft.com/office/drawing/2014/main" id="{579650D0-D00E-F223-52EA-9FB2AF03193B}"/>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067EBF20-BE80-2E60-8947-9773493617CA}"/>
              </a:ext>
            </a:extLst>
          </p:cNvPr>
          <p:cNvSpPr>
            <a:spLocks noGrp="1"/>
          </p:cNvSpPr>
          <p:nvPr>
            <p:ph type="sldNum" sz="quarter" idx="12"/>
          </p:nvPr>
        </p:nvSpPr>
        <p:spPr/>
        <p:txBody>
          <a:bodyPr/>
          <a:lstStyle/>
          <a:p>
            <a:fld id="{EB241CD2-1E45-42A3-B213-66A034DF9A3B}" type="slidenum">
              <a:rPr lang="en-GB" smtClean="0"/>
              <a:t>220</a:t>
            </a:fld>
            <a:endParaRPr lang="en-GB" dirty="0"/>
          </a:p>
        </p:txBody>
      </p:sp>
      <p:pic>
        <p:nvPicPr>
          <p:cNvPr id="6" name="Picture 5">
            <a:extLst>
              <a:ext uri="{FF2B5EF4-FFF2-40B4-BE49-F238E27FC236}">
                <a16:creationId xmlns:a16="http://schemas.microsoft.com/office/drawing/2014/main" id="{BB4AAC05-35B9-89E9-2FC2-A30C45E5E71F}"/>
              </a:ext>
            </a:extLst>
          </p:cNvPr>
          <p:cNvPicPr>
            <a:picLocks noChangeAspect="1"/>
          </p:cNvPicPr>
          <p:nvPr/>
        </p:nvPicPr>
        <p:blipFill>
          <a:blip r:embed="rId2"/>
          <a:stretch>
            <a:fillRect/>
          </a:stretch>
        </p:blipFill>
        <p:spPr>
          <a:xfrm>
            <a:off x="518160" y="923852"/>
            <a:ext cx="10977155" cy="4930116"/>
          </a:xfrm>
          <a:prstGeom prst="rect">
            <a:avLst/>
          </a:prstGeom>
        </p:spPr>
      </p:pic>
      <p:sp>
        <p:nvSpPr>
          <p:cNvPr id="5" name="TextBox 4">
            <a:extLst>
              <a:ext uri="{FF2B5EF4-FFF2-40B4-BE49-F238E27FC236}">
                <a16:creationId xmlns:a16="http://schemas.microsoft.com/office/drawing/2014/main" id="{4049306E-EBD2-7CEB-528A-4162C522FA11}"/>
              </a:ext>
            </a:extLst>
          </p:cNvPr>
          <p:cNvSpPr txBox="1"/>
          <p:nvPr/>
        </p:nvSpPr>
        <p:spPr>
          <a:xfrm>
            <a:off x="965200" y="4856480"/>
            <a:ext cx="2712720" cy="646331"/>
          </a:xfrm>
          <a:prstGeom prst="rect">
            <a:avLst/>
          </a:prstGeom>
          <a:solidFill>
            <a:srgbClr val="FFFF00"/>
          </a:solidFill>
        </p:spPr>
        <p:txBody>
          <a:bodyPr wrap="square" rtlCol="0">
            <a:spAutoFit/>
          </a:bodyPr>
          <a:lstStyle/>
          <a:p>
            <a:r>
              <a:rPr lang="en-US" dirty="0"/>
              <a:t>Reduction in Price from Financing with RAB</a:t>
            </a:r>
          </a:p>
        </p:txBody>
      </p:sp>
      <p:cxnSp>
        <p:nvCxnSpPr>
          <p:cNvPr id="8" name="Straight Arrow Connector 7">
            <a:extLst>
              <a:ext uri="{FF2B5EF4-FFF2-40B4-BE49-F238E27FC236}">
                <a16:creationId xmlns:a16="http://schemas.microsoft.com/office/drawing/2014/main" id="{0B29B1ED-0328-6B4E-1B7D-7A7C15EA69D8}"/>
              </a:ext>
            </a:extLst>
          </p:cNvPr>
          <p:cNvCxnSpPr>
            <a:cxnSpLocks/>
          </p:cNvCxnSpPr>
          <p:nvPr/>
        </p:nvCxnSpPr>
        <p:spPr>
          <a:xfrm>
            <a:off x="3535680" y="5008880"/>
            <a:ext cx="5293360" cy="6463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144717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2EB9C-BA21-E517-4361-3CD9959AA030}"/>
              </a:ext>
            </a:extLst>
          </p:cNvPr>
          <p:cNvSpPr>
            <a:spLocks noGrp="1"/>
          </p:cNvSpPr>
          <p:nvPr>
            <p:ph type="ctrTitle"/>
          </p:nvPr>
        </p:nvSpPr>
        <p:spPr>
          <a:xfrm>
            <a:off x="720035" y="2483739"/>
            <a:ext cx="7073701" cy="1890522"/>
          </a:xfrm>
        </p:spPr>
        <p:txBody>
          <a:bodyPr/>
          <a:lstStyle/>
          <a:p>
            <a:r>
              <a:rPr lang="en-US" dirty="0"/>
              <a:t>Importance, Nuances and Calculation of the Levelised Cost of  Electricity</a:t>
            </a:r>
          </a:p>
        </p:txBody>
      </p:sp>
    </p:spTree>
    <p:extLst>
      <p:ext uri="{BB962C8B-B14F-4D97-AF65-F5344CB8AC3E}">
        <p14:creationId xmlns:p14="http://schemas.microsoft.com/office/powerpoint/2010/main" val="28238544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E69DD-D737-5417-7227-C00594C776AF}"/>
              </a:ext>
            </a:extLst>
          </p:cNvPr>
          <p:cNvSpPr>
            <a:spLocks noGrp="1"/>
          </p:cNvSpPr>
          <p:nvPr>
            <p:ph type="title"/>
          </p:nvPr>
        </p:nvSpPr>
        <p:spPr/>
        <p:txBody>
          <a:bodyPr/>
          <a:lstStyle/>
          <a:p>
            <a:r>
              <a:rPr lang="en-US" dirty="0"/>
              <a:t>Simple Rule about Economics</a:t>
            </a:r>
          </a:p>
        </p:txBody>
      </p:sp>
      <p:sp>
        <p:nvSpPr>
          <p:cNvPr id="3" name="Content Placeholder 2">
            <a:extLst>
              <a:ext uri="{FF2B5EF4-FFF2-40B4-BE49-F238E27FC236}">
                <a16:creationId xmlns:a16="http://schemas.microsoft.com/office/drawing/2014/main" id="{4BF63A2F-852B-1CDA-78BA-7B9641891BF2}"/>
              </a:ext>
            </a:extLst>
          </p:cNvPr>
          <p:cNvSpPr>
            <a:spLocks noGrp="1"/>
          </p:cNvSpPr>
          <p:nvPr>
            <p:ph idx="1"/>
          </p:nvPr>
        </p:nvSpPr>
        <p:spPr/>
        <p:txBody>
          <a:bodyPr/>
          <a:lstStyle/>
          <a:p>
            <a:r>
              <a:rPr lang="en-US" dirty="0"/>
              <a:t>If the contracts do not make economic sense, the off-taker will try to get out of the  contracts</a:t>
            </a:r>
          </a:p>
          <a:p>
            <a:r>
              <a:rPr lang="en-US" dirty="0"/>
              <a:t>Examples</a:t>
            </a:r>
          </a:p>
          <a:p>
            <a:pPr lvl="1"/>
            <a:r>
              <a:rPr lang="en-US" dirty="0"/>
              <a:t>REC for wind farm in California</a:t>
            </a:r>
          </a:p>
          <a:p>
            <a:pPr lvl="1"/>
            <a:r>
              <a:rPr lang="en-US" dirty="0"/>
              <a:t>Enron Dabhol Plant</a:t>
            </a:r>
          </a:p>
          <a:p>
            <a:r>
              <a:rPr lang="en-US" dirty="0"/>
              <a:t>The fancy word CfD or contracts for difference is derived from LCOE</a:t>
            </a:r>
          </a:p>
          <a:p>
            <a:r>
              <a:rPr lang="en-US" dirty="0"/>
              <a:t>LCOE also used in bid evaluation</a:t>
            </a:r>
          </a:p>
          <a:p>
            <a:r>
              <a:rPr lang="en-US" dirty="0"/>
              <a:t>LCOE known as total cost of operation in other industries</a:t>
            </a:r>
          </a:p>
        </p:txBody>
      </p:sp>
      <p:sp>
        <p:nvSpPr>
          <p:cNvPr id="4" name="Slide Number Placeholder 3">
            <a:extLst>
              <a:ext uri="{FF2B5EF4-FFF2-40B4-BE49-F238E27FC236}">
                <a16:creationId xmlns:a16="http://schemas.microsoft.com/office/drawing/2014/main" id="{C07C95C2-25D2-ECFF-9EB4-0BF31FCD9F54}"/>
              </a:ext>
            </a:extLst>
          </p:cNvPr>
          <p:cNvSpPr>
            <a:spLocks noGrp="1"/>
          </p:cNvSpPr>
          <p:nvPr>
            <p:ph type="sldNum" sz="quarter" idx="12"/>
          </p:nvPr>
        </p:nvSpPr>
        <p:spPr/>
        <p:txBody>
          <a:bodyPr/>
          <a:lstStyle/>
          <a:p>
            <a:fld id="{EB241CD2-1E45-42A3-B213-66A034DF9A3B}" type="slidenum">
              <a:rPr lang="en-GB" smtClean="0"/>
              <a:t>222</a:t>
            </a:fld>
            <a:endParaRPr lang="en-GB" dirty="0"/>
          </a:p>
        </p:txBody>
      </p:sp>
    </p:spTree>
    <p:extLst>
      <p:ext uri="{BB962C8B-B14F-4D97-AF65-F5344CB8AC3E}">
        <p14:creationId xmlns:p14="http://schemas.microsoft.com/office/powerpoint/2010/main" val="380386607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40F3A6-5CDC-4810-9C1A-09E7DF520E8B}"/>
              </a:ext>
            </a:extLst>
          </p:cNvPr>
          <p:cNvSpPr>
            <a:spLocks noGrp="1"/>
          </p:cNvSpPr>
          <p:nvPr>
            <p:ph type="title"/>
          </p:nvPr>
        </p:nvSpPr>
        <p:spPr/>
        <p:txBody>
          <a:bodyPr/>
          <a:lstStyle/>
          <a:p>
            <a:r>
              <a:rPr lang="en-US" dirty="0"/>
              <a:t>Dabhol Case Study</a:t>
            </a:r>
          </a:p>
        </p:txBody>
      </p:sp>
      <p:sp>
        <p:nvSpPr>
          <p:cNvPr id="4" name="Slide Number Placeholder 3">
            <a:extLst>
              <a:ext uri="{FF2B5EF4-FFF2-40B4-BE49-F238E27FC236}">
                <a16:creationId xmlns:a16="http://schemas.microsoft.com/office/drawing/2014/main" id="{A480F6E8-63FA-4520-A236-8F46785F2184}"/>
              </a:ext>
            </a:extLst>
          </p:cNvPr>
          <p:cNvSpPr>
            <a:spLocks noGrp="1"/>
          </p:cNvSpPr>
          <p:nvPr>
            <p:ph type="sldNum" sz="quarter" idx="12"/>
          </p:nvPr>
        </p:nvSpPr>
        <p:spPr/>
        <p:txBody>
          <a:bodyPr/>
          <a:lstStyle/>
          <a:p>
            <a:pPr algn="ctr"/>
            <a:fld id="{0C3A1854-6B63-4059-B360-A3C4972BF0FC}" type="slidenum">
              <a:rPr lang="ko-KR" altLang="en-US" smtClean="0"/>
              <a:pPr algn="ctr"/>
              <a:t>223</a:t>
            </a:fld>
            <a:endParaRPr lang="ko-KR" altLang="en-US" dirty="0"/>
          </a:p>
        </p:txBody>
      </p:sp>
      <p:pic>
        <p:nvPicPr>
          <p:cNvPr id="6" name="Picture 5">
            <a:extLst>
              <a:ext uri="{FF2B5EF4-FFF2-40B4-BE49-F238E27FC236}">
                <a16:creationId xmlns:a16="http://schemas.microsoft.com/office/drawing/2014/main" id="{2DEA9249-F2D4-4FA0-A827-738F0D3D7DD2}"/>
              </a:ext>
            </a:extLst>
          </p:cNvPr>
          <p:cNvPicPr>
            <a:picLocks noChangeAspect="1"/>
          </p:cNvPicPr>
          <p:nvPr/>
        </p:nvPicPr>
        <p:blipFill>
          <a:blip r:embed="rId2"/>
          <a:stretch>
            <a:fillRect/>
          </a:stretch>
        </p:blipFill>
        <p:spPr>
          <a:xfrm>
            <a:off x="1758565" y="2695074"/>
            <a:ext cx="4432402" cy="2829375"/>
          </a:xfrm>
          <a:prstGeom prst="rect">
            <a:avLst/>
          </a:prstGeom>
        </p:spPr>
      </p:pic>
      <p:pic>
        <p:nvPicPr>
          <p:cNvPr id="7" name="Picture 6">
            <a:extLst>
              <a:ext uri="{FF2B5EF4-FFF2-40B4-BE49-F238E27FC236}">
                <a16:creationId xmlns:a16="http://schemas.microsoft.com/office/drawing/2014/main" id="{E9D4F862-2FB1-479B-BB55-3EC8A79050A7}"/>
              </a:ext>
            </a:extLst>
          </p:cNvPr>
          <p:cNvPicPr>
            <a:picLocks noChangeAspect="1"/>
          </p:cNvPicPr>
          <p:nvPr/>
        </p:nvPicPr>
        <p:blipFill>
          <a:blip r:embed="rId3"/>
          <a:stretch>
            <a:fillRect/>
          </a:stretch>
        </p:blipFill>
        <p:spPr>
          <a:xfrm>
            <a:off x="6230419" y="2695075"/>
            <a:ext cx="4283578" cy="2829375"/>
          </a:xfrm>
          <a:prstGeom prst="rect">
            <a:avLst/>
          </a:prstGeom>
        </p:spPr>
      </p:pic>
    </p:spTree>
    <p:extLst>
      <p:ext uri="{BB962C8B-B14F-4D97-AF65-F5344CB8AC3E}">
        <p14:creationId xmlns:p14="http://schemas.microsoft.com/office/powerpoint/2010/main" val="301714013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a:t>Contract Risk and Dahbol</a:t>
            </a:r>
          </a:p>
        </p:txBody>
      </p:sp>
      <p:sp>
        <p:nvSpPr>
          <p:cNvPr id="111619" name="Rectangle 3"/>
          <p:cNvSpPr>
            <a:spLocks noGrp="1" noChangeArrowheads="1"/>
          </p:cNvSpPr>
          <p:nvPr>
            <p:ph type="body" idx="1"/>
          </p:nvPr>
        </p:nvSpPr>
        <p:spPr/>
        <p:txBody>
          <a:bodyPr/>
          <a:lstStyle/>
          <a:p>
            <a:pPr algn="l">
              <a:lnSpc>
                <a:spcPct val="90000"/>
              </a:lnSpc>
            </a:pPr>
            <a:r>
              <a:rPr lang="en-US" sz="1800" dirty="0"/>
              <a:t>Investment in a $3 billion, 10-year liquefied natural gas power plant development project, was the largest development project and the single largest direct foreign investment in India’s history.</a:t>
            </a:r>
          </a:p>
          <a:p>
            <a:pPr algn="l">
              <a:lnSpc>
                <a:spcPct val="90000"/>
              </a:lnSpc>
            </a:pPr>
            <a:r>
              <a:rPr lang="en-US" sz="1800" dirty="0"/>
              <a:t>Begun in 1992, the Dabhol power plant near India’s financial capital of Bombay in Maharashtra state was to have gone online by 1997. It was supposed to supply energy-hungry India with more than 2,000 megawatts of electricity, about one-fifth the new energy needed by India each year.</a:t>
            </a:r>
          </a:p>
          <a:p>
            <a:pPr algn="l">
              <a:lnSpc>
                <a:spcPct val="90000"/>
              </a:lnSpc>
            </a:pPr>
            <a:r>
              <a:rPr lang="en-US" sz="1800" dirty="0"/>
              <a:t>In a joint venture with U.S. companies General Electric and Bechtel, Enron created an Indian subsidiary, Dabhol Power Co. DPC, which was 65 percent owned by Enron, was to build the power plant. Enron was to develop and operate the plant. Bechtel was to design and construct it, with GE supplying the equipment.</a:t>
            </a:r>
          </a:p>
          <a:p>
            <a:pPr algn="l">
              <a:lnSpc>
                <a:spcPct val="90000"/>
              </a:lnSpc>
            </a:pPr>
            <a:r>
              <a:rPr lang="en-US" sz="1800" dirty="0"/>
              <a:t>Enron brokered a deal with Qatar to provide the Dabhol plant 2.5 million tons of liquefied natural gas per year for 25 years, starting in 1997. </a:t>
            </a:r>
          </a:p>
        </p:txBody>
      </p:sp>
    </p:spTree>
    <p:extLst>
      <p:ext uri="{BB962C8B-B14F-4D97-AF65-F5344CB8AC3E}">
        <p14:creationId xmlns:p14="http://schemas.microsoft.com/office/powerpoint/2010/main" val="420446485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a:t>Comments from Harvard Case Study</a:t>
            </a:r>
          </a:p>
        </p:txBody>
      </p:sp>
      <p:sp>
        <p:nvSpPr>
          <p:cNvPr id="110595" name="Rectangle 3"/>
          <p:cNvSpPr>
            <a:spLocks noGrp="1" noChangeArrowheads="1"/>
          </p:cNvSpPr>
          <p:nvPr>
            <p:ph type="body" idx="1"/>
          </p:nvPr>
        </p:nvSpPr>
        <p:spPr/>
        <p:txBody>
          <a:bodyPr>
            <a:normAutofit/>
          </a:bodyPr>
          <a:lstStyle/>
          <a:p>
            <a:pPr algn="l">
              <a:lnSpc>
                <a:spcPct val="80000"/>
              </a:lnSpc>
            </a:pPr>
            <a:r>
              <a:rPr lang="en-US" dirty="0"/>
              <a:t>This project is new-it's definitely a pioneer and as a result the policies and approvals are still evolving. But precisely because of its pioneer status and government interest at the top, many in India feel that this project has moved quite rapidly. </a:t>
            </a:r>
          </a:p>
          <a:p>
            <a:pPr algn="l">
              <a:lnSpc>
                <a:spcPct val="80000"/>
              </a:lnSpc>
            </a:pPr>
            <a:r>
              <a:rPr lang="en-US" dirty="0"/>
              <a:t>Judging from our </a:t>
            </a:r>
            <a:r>
              <a:rPr lang="en-US" b="1" dirty="0"/>
              <a:t>Philippines experience</a:t>
            </a:r>
            <a:r>
              <a:rPr lang="en-US" dirty="0"/>
              <a:t>, the first project through certainly paves the way. The first one is like a "baptism" for the country-after that you can use boilerplate documents; people are educated about the process .... The fact is that we've already invested $13.2 million with Bechtel and GE on this project, so we're very committed .... If we didn't believe in this project and the importance of it to India, we wouldn't be doing it. </a:t>
            </a:r>
            <a:r>
              <a:rPr lang="en-US" b="1" i="1" dirty="0"/>
              <a:t>We believe in the goal of cheap power in abundance for India ....</a:t>
            </a:r>
          </a:p>
          <a:p>
            <a:pPr algn="l">
              <a:lnSpc>
                <a:spcPct val="80000"/>
              </a:lnSpc>
            </a:pPr>
            <a:r>
              <a:rPr lang="en-US" dirty="0"/>
              <a:t>The stakes are high for India too. By having three large American companies involved, issues of national pride and the sincerity of economic reform naturally arise .... This project is really important for India. It symbolizes that real change has occurred, that they can get it done. Foreign investment will follow as will greater economic growth. This is a bellwether project. Other projects are being held up to see what happens here. If it can't happen here-with the most respectable sponsors, with independent fuel supply, and the most financially stable state-can it happen anywhere in India?</a:t>
            </a:r>
          </a:p>
        </p:txBody>
      </p:sp>
    </p:spTree>
    <p:extLst>
      <p:ext uri="{BB962C8B-B14F-4D97-AF65-F5344CB8AC3E}">
        <p14:creationId xmlns:p14="http://schemas.microsoft.com/office/powerpoint/2010/main" val="169218771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a:t>Comments from Harvard Case Study</a:t>
            </a:r>
          </a:p>
        </p:txBody>
      </p:sp>
      <p:sp>
        <p:nvSpPr>
          <p:cNvPr id="110595" name="Rectangle 3"/>
          <p:cNvSpPr>
            <a:spLocks noGrp="1" noChangeArrowheads="1"/>
          </p:cNvSpPr>
          <p:nvPr>
            <p:ph type="body" idx="1"/>
          </p:nvPr>
        </p:nvSpPr>
        <p:spPr/>
        <p:txBody>
          <a:bodyPr>
            <a:normAutofit/>
          </a:bodyPr>
          <a:lstStyle/>
          <a:p>
            <a:pPr algn="l">
              <a:lnSpc>
                <a:spcPct val="80000"/>
              </a:lnSpc>
            </a:pPr>
            <a:r>
              <a:rPr lang="en-US" dirty="0"/>
              <a:t>This project is new-it's definitely a pioneer and as a result the policies and approvals are still evolving. But precisely because of its pioneer status and government interest at the top, many in India feel that this project has moved quite rapidly. </a:t>
            </a:r>
          </a:p>
          <a:p>
            <a:pPr algn="l">
              <a:lnSpc>
                <a:spcPct val="80000"/>
              </a:lnSpc>
            </a:pPr>
            <a:r>
              <a:rPr lang="en-US" dirty="0"/>
              <a:t>Judging from our </a:t>
            </a:r>
            <a:r>
              <a:rPr lang="en-US" b="1" dirty="0"/>
              <a:t>Philippines experience</a:t>
            </a:r>
            <a:r>
              <a:rPr lang="en-US" dirty="0"/>
              <a:t>, the first project through certainly paves the way. The first one is like a "baptism" for the country-after that you can use boilerplate documents; people are educated about the process .... The fact is that we've already invested $13.2 million with Bechtel and GE on this project, so we're very committed .... If we didn't believe in this project and the importance of it to India, we wouldn't be doing it. </a:t>
            </a:r>
            <a:r>
              <a:rPr lang="en-US" b="1" i="1" dirty="0"/>
              <a:t>We believe in the goal of cheap power in abundance for India ....</a:t>
            </a:r>
          </a:p>
          <a:p>
            <a:pPr algn="l">
              <a:lnSpc>
                <a:spcPct val="80000"/>
              </a:lnSpc>
            </a:pPr>
            <a:r>
              <a:rPr lang="en-US" dirty="0"/>
              <a:t>The stakes are high for India too. By having three large American companies involved, issues of national pride and the sincerity of economic reform naturally arise .... This project is really important for India. It symbolizes that real change has occurred, that they can get it done. Foreign investment will follow as will greater economic growth. This is a bellwether project. Other projects are being held up to see what happens here. If it can't happen here-with the most respectable sponsors, with independent fuel supply, and the most financially stable state-can it happen anywhere in India?</a:t>
            </a:r>
          </a:p>
        </p:txBody>
      </p:sp>
    </p:spTree>
    <p:extLst>
      <p:ext uri="{BB962C8B-B14F-4D97-AF65-F5344CB8AC3E}">
        <p14:creationId xmlns:p14="http://schemas.microsoft.com/office/powerpoint/2010/main" val="363535352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039A1-9FEA-F5BE-1ABA-512C25466B89}"/>
              </a:ext>
            </a:extLst>
          </p:cNvPr>
          <p:cNvSpPr>
            <a:spLocks noGrp="1"/>
          </p:cNvSpPr>
          <p:nvPr>
            <p:ph type="title"/>
          </p:nvPr>
        </p:nvSpPr>
        <p:spPr/>
        <p:txBody>
          <a:bodyPr>
            <a:normAutofit fontScale="90000"/>
          </a:bodyPr>
          <a:lstStyle/>
          <a:p>
            <a:r>
              <a:rPr lang="en-US" dirty="0"/>
              <a:t>Contract for Differences (CFD) and Levelized Cost of Electricity (LCOE)</a:t>
            </a:r>
          </a:p>
        </p:txBody>
      </p:sp>
      <p:sp>
        <p:nvSpPr>
          <p:cNvPr id="3" name="Content Placeholder 2">
            <a:extLst>
              <a:ext uri="{FF2B5EF4-FFF2-40B4-BE49-F238E27FC236}">
                <a16:creationId xmlns:a16="http://schemas.microsoft.com/office/drawing/2014/main" id="{15F632F8-5F1A-C2C2-B9CF-AEDAFCB6CF62}"/>
              </a:ext>
            </a:extLst>
          </p:cNvPr>
          <p:cNvSpPr>
            <a:spLocks noGrp="1"/>
          </p:cNvSpPr>
          <p:nvPr>
            <p:ph idx="1"/>
          </p:nvPr>
        </p:nvSpPr>
        <p:spPr>
          <a:xfrm>
            <a:off x="406399" y="1209675"/>
            <a:ext cx="5127625" cy="4676775"/>
          </a:xfrm>
        </p:spPr>
        <p:txBody>
          <a:bodyPr/>
          <a:lstStyle/>
          <a:p>
            <a:pPr algn="l"/>
            <a:r>
              <a:rPr lang="en-US" dirty="0"/>
              <a:t>Importance of measuring cost of different alternatives.</a:t>
            </a:r>
          </a:p>
          <a:p>
            <a:pPr algn="l"/>
            <a:r>
              <a:rPr lang="en-US" dirty="0"/>
              <a:t>Comes down to measuring cost of capital expenditures and operating expenditures separated into fixed operating costs and variable operating costs.</a:t>
            </a:r>
          </a:p>
          <a:p>
            <a:pPr algn="l"/>
            <a:r>
              <a:rPr lang="en-US" dirty="0"/>
              <a:t>Measure the total costs relative to the  amount produced. </a:t>
            </a:r>
          </a:p>
          <a:p>
            <a:pPr algn="l"/>
            <a:r>
              <a:rPr lang="en-US" dirty="0"/>
              <a:t>In non-electricity industries compute the  total cost of ownership.</a:t>
            </a:r>
          </a:p>
          <a:p>
            <a:pPr algn="l"/>
            <a:r>
              <a:rPr lang="en-US" dirty="0"/>
              <a:t>Always depends on cost of capital, inflation and taxes</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0FE4E521-EC46-F1F0-EC42-9AA602C95E0A}"/>
              </a:ext>
            </a:extLst>
          </p:cNvPr>
          <p:cNvSpPr>
            <a:spLocks noGrp="1"/>
          </p:cNvSpPr>
          <p:nvPr>
            <p:ph type="sldNum" sz="quarter" idx="12"/>
          </p:nvPr>
        </p:nvSpPr>
        <p:spPr/>
        <p:txBody>
          <a:bodyPr/>
          <a:lstStyle/>
          <a:p>
            <a:fld id="{EB241CD2-1E45-42A3-B213-66A034DF9A3B}" type="slidenum">
              <a:rPr lang="en-GB" smtClean="0"/>
              <a:t>227</a:t>
            </a:fld>
            <a:endParaRPr lang="en-GB" dirty="0"/>
          </a:p>
        </p:txBody>
      </p:sp>
      <p:pic>
        <p:nvPicPr>
          <p:cNvPr id="7" name="Picture 6" descr="Luxembourg deploys 150 kW ABB fast ...">
            <a:extLst>
              <a:ext uri="{FF2B5EF4-FFF2-40B4-BE49-F238E27FC236}">
                <a16:creationId xmlns:a16="http://schemas.microsoft.com/office/drawing/2014/main" id="{481E28C9-D4D0-32E0-F17A-7E3AFEC30E03}"/>
              </a:ext>
            </a:extLst>
          </p:cNvPr>
          <p:cNvPicPr>
            <a:picLocks noChangeAspect="1"/>
          </p:cNvPicPr>
          <p:nvPr/>
        </p:nvPicPr>
        <p:blipFill>
          <a:blip r:embed="rId2"/>
          <a:stretch>
            <a:fillRect/>
          </a:stretch>
        </p:blipFill>
        <p:spPr>
          <a:xfrm>
            <a:off x="5651794" y="1649412"/>
            <a:ext cx="2037715" cy="1254125"/>
          </a:xfrm>
          <a:prstGeom prst="rect">
            <a:avLst/>
          </a:prstGeom>
        </p:spPr>
      </p:pic>
      <p:pic>
        <p:nvPicPr>
          <p:cNvPr id="8" name="Picture 7" descr="IRIS BUS Cityclass 491E.10.27/U95 3PP City bus Internal combustion diesel  engine">
            <a:extLst>
              <a:ext uri="{FF2B5EF4-FFF2-40B4-BE49-F238E27FC236}">
                <a16:creationId xmlns:a16="http://schemas.microsoft.com/office/drawing/2014/main" id="{6B8C6E92-3DEF-36B9-5E16-0D8455343F43}"/>
              </a:ext>
            </a:extLst>
          </p:cNvPr>
          <p:cNvPicPr>
            <a:picLocks noChangeAspect="1"/>
          </p:cNvPicPr>
          <p:nvPr/>
        </p:nvPicPr>
        <p:blipFill>
          <a:blip r:embed="rId3"/>
          <a:stretch>
            <a:fillRect/>
          </a:stretch>
        </p:blipFill>
        <p:spPr>
          <a:xfrm>
            <a:off x="5787684" y="3514725"/>
            <a:ext cx="1901825" cy="1426210"/>
          </a:xfrm>
          <a:prstGeom prst="rect">
            <a:avLst/>
          </a:prstGeom>
        </p:spPr>
      </p:pic>
      <p:pic>
        <p:nvPicPr>
          <p:cNvPr id="9" name="Picture 8" descr="The diagram illustrates the cost comparison of various NVIDIA technologies, such as NVL72, in different configurations and cooling methods.&#10;&#10;AI-generated content may be incorrect.">
            <a:extLst>
              <a:ext uri="{FF2B5EF4-FFF2-40B4-BE49-F238E27FC236}">
                <a16:creationId xmlns:a16="http://schemas.microsoft.com/office/drawing/2014/main" id="{A55DF7D4-058B-46C1-41C3-C0BBFFC17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4157" y="2276475"/>
            <a:ext cx="3619500" cy="2095500"/>
          </a:xfrm>
          <a:prstGeom prst="rect">
            <a:avLst/>
          </a:prstGeom>
        </p:spPr>
      </p:pic>
    </p:spTree>
    <p:extLst>
      <p:ext uri="{BB962C8B-B14F-4D97-AF65-F5344CB8AC3E}">
        <p14:creationId xmlns:p14="http://schemas.microsoft.com/office/powerpoint/2010/main" val="61892533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D0869-7115-C7A9-2B3C-D74FB4AEA29B}"/>
              </a:ext>
            </a:extLst>
          </p:cNvPr>
          <p:cNvSpPr>
            <a:spLocks noGrp="1"/>
          </p:cNvSpPr>
          <p:nvPr>
            <p:ph type="title"/>
          </p:nvPr>
        </p:nvSpPr>
        <p:spPr/>
        <p:txBody>
          <a:bodyPr/>
          <a:lstStyle/>
          <a:p>
            <a:r>
              <a:rPr lang="en-US" dirty="0"/>
              <a:t>Calculation of LCOE</a:t>
            </a:r>
          </a:p>
        </p:txBody>
      </p:sp>
      <p:sp>
        <p:nvSpPr>
          <p:cNvPr id="3" name="Content Placeholder 2">
            <a:extLst>
              <a:ext uri="{FF2B5EF4-FFF2-40B4-BE49-F238E27FC236}">
                <a16:creationId xmlns:a16="http://schemas.microsoft.com/office/drawing/2014/main" id="{EB06A85D-6BA1-EB76-CFBA-D617465CEED5}"/>
              </a:ext>
            </a:extLst>
          </p:cNvPr>
          <p:cNvSpPr>
            <a:spLocks noGrp="1"/>
          </p:cNvSpPr>
          <p:nvPr>
            <p:ph idx="1"/>
          </p:nvPr>
        </p:nvSpPr>
        <p:spPr/>
        <p:txBody>
          <a:bodyPr>
            <a:normAutofit/>
          </a:bodyPr>
          <a:lstStyle/>
          <a:p>
            <a:r>
              <a:rPr lang="en-US" sz="2400" dirty="0"/>
              <a:t>Four Equations – Produce the same value</a:t>
            </a:r>
          </a:p>
          <a:p>
            <a:pPr lvl="1"/>
            <a:r>
              <a:rPr lang="en-US" sz="2000" dirty="0"/>
              <a:t>Theoretical Discount Rate – Pre-tax target IRR</a:t>
            </a:r>
          </a:p>
          <a:p>
            <a:pPr lvl="1"/>
            <a:r>
              <a:rPr lang="en-US" sz="2000" dirty="0"/>
              <a:t>Classic Equation: LCOE = PV of Revenues/PV of Generation</a:t>
            </a:r>
          </a:p>
          <a:p>
            <a:pPr lvl="1"/>
            <a:r>
              <a:rPr lang="en-US" sz="2000" dirty="0"/>
              <a:t>Similar Equation: LCOE = (Capital Expenditures + PV of O&amp;M)/PV of Generation</a:t>
            </a:r>
          </a:p>
          <a:p>
            <a:pPr lvl="1"/>
            <a:r>
              <a:rPr lang="en-US" sz="2000" dirty="0"/>
              <a:t>Conceptual Equation: LCOE = Weighted Average Price where weights are discount rate, generation</a:t>
            </a:r>
          </a:p>
          <a:p>
            <a:pPr lvl="1"/>
            <a:r>
              <a:rPr lang="en-US" sz="2000" dirty="0"/>
              <a:t>Value Driver Equation: LCOE = </a:t>
            </a:r>
          </a:p>
          <a:p>
            <a:pPr lvl="2"/>
            <a:r>
              <a:rPr lang="en-US" sz="1900" dirty="0"/>
              <a:t>(Capacity Cost + Fuel Cost + Variable O&amp;M + Fixed O&amp;M)/kWh  where</a:t>
            </a:r>
          </a:p>
          <a:p>
            <a:pPr lvl="1"/>
            <a:r>
              <a:rPr lang="en-US" sz="2000" dirty="0"/>
              <a:t>Capacity Cost in Equation: Capacity Cost = </a:t>
            </a:r>
          </a:p>
          <a:p>
            <a:pPr lvl="2"/>
            <a:r>
              <a:rPr lang="en-US" sz="1900" dirty="0"/>
              <a:t>PMT(Discount Rate, Economic Life, FV of Cap Exp)</a:t>
            </a:r>
          </a:p>
        </p:txBody>
      </p:sp>
      <p:sp>
        <p:nvSpPr>
          <p:cNvPr id="4" name="Slide Number Placeholder 3">
            <a:extLst>
              <a:ext uri="{FF2B5EF4-FFF2-40B4-BE49-F238E27FC236}">
                <a16:creationId xmlns:a16="http://schemas.microsoft.com/office/drawing/2014/main" id="{3958ADA0-CFB0-E29E-85AD-C06A174ACD7C}"/>
              </a:ext>
            </a:extLst>
          </p:cNvPr>
          <p:cNvSpPr>
            <a:spLocks noGrp="1"/>
          </p:cNvSpPr>
          <p:nvPr>
            <p:ph type="sldNum" sz="quarter" idx="12"/>
          </p:nvPr>
        </p:nvSpPr>
        <p:spPr/>
        <p:txBody>
          <a:bodyPr/>
          <a:lstStyle/>
          <a:p>
            <a:fld id="{EB241CD2-1E45-42A3-B213-66A034DF9A3B}" type="slidenum">
              <a:rPr lang="en-GB" smtClean="0"/>
              <a:t>228</a:t>
            </a:fld>
            <a:endParaRPr lang="en-GB" dirty="0"/>
          </a:p>
        </p:txBody>
      </p:sp>
    </p:spTree>
    <p:extLst>
      <p:ext uri="{BB962C8B-B14F-4D97-AF65-F5344CB8AC3E}">
        <p14:creationId xmlns:p14="http://schemas.microsoft.com/office/powerpoint/2010/main" val="4074349576"/>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22C56-BDC3-4A87-CA71-E814697EAE86}"/>
              </a:ext>
            </a:extLst>
          </p:cNvPr>
          <p:cNvSpPr>
            <a:spLocks noGrp="1"/>
          </p:cNvSpPr>
          <p:nvPr>
            <p:ph type="title"/>
          </p:nvPr>
        </p:nvSpPr>
        <p:spPr>
          <a:xfrm>
            <a:off x="266700" y="203202"/>
            <a:ext cx="10141656" cy="654049"/>
          </a:xfrm>
        </p:spPr>
        <p:txBody>
          <a:bodyPr anchor="ctr">
            <a:normAutofit/>
          </a:bodyPr>
          <a:lstStyle/>
          <a:p>
            <a:r>
              <a:rPr lang="en-US" dirty="0"/>
              <a:t>Nuances in LCOE Calculation</a:t>
            </a:r>
          </a:p>
        </p:txBody>
      </p:sp>
      <p:sp>
        <p:nvSpPr>
          <p:cNvPr id="3" name="Content Placeholder 2">
            <a:extLst>
              <a:ext uri="{FF2B5EF4-FFF2-40B4-BE49-F238E27FC236}">
                <a16:creationId xmlns:a16="http://schemas.microsoft.com/office/drawing/2014/main" id="{422B9950-DF57-546B-75B0-8604473D60F0}"/>
              </a:ext>
            </a:extLst>
          </p:cNvPr>
          <p:cNvSpPr>
            <a:spLocks noGrp="1"/>
          </p:cNvSpPr>
          <p:nvPr>
            <p:ph sz="half" idx="1"/>
          </p:nvPr>
        </p:nvSpPr>
        <p:spPr>
          <a:xfrm>
            <a:off x="317500" y="1296761"/>
            <a:ext cx="5537200" cy="4665890"/>
          </a:xfrm>
        </p:spPr>
        <p:txBody>
          <a:bodyPr>
            <a:normAutofit/>
          </a:bodyPr>
          <a:lstStyle/>
          <a:p>
            <a:r>
              <a:rPr lang="en-US" dirty="0"/>
              <a:t>Nuances are essential</a:t>
            </a:r>
          </a:p>
          <a:p>
            <a:pPr lvl="1"/>
            <a:r>
              <a:rPr lang="en-US" sz="2000" dirty="0"/>
              <a:t>Real versus nominal LCOE</a:t>
            </a:r>
          </a:p>
          <a:p>
            <a:pPr lvl="1"/>
            <a:r>
              <a:rPr lang="en-US" sz="2000" dirty="0"/>
              <a:t>Taxes in LCOE</a:t>
            </a:r>
          </a:p>
          <a:p>
            <a:pPr lvl="1"/>
            <a:r>
              <a:rPr lang="en-US" sz="2000" dirty="0"/>
              <a:t>Financing Assumptions</a:t>
            </a:r>
          </a:p>
          <a:p>
            <a:pPr lvl="1"/>
            <a:r>
              <a:rPr lang="en-US" sz="2000" dirty="0"/>
              <a:t>Cost of Capital</a:t>
            </a:r>
          </a:p>
        </p:txBody>
      </p:sp>
      <p:pic>
        <p:nvPicPr>
          <p:cNvPr id="5" name="Picture 4" descr="A graph of a graph with numbers and text&#10;&#10;Description automatically generated with medium confidence">
            <a:extLst>
              <a:ext uri="{FF2B5EF4-FFF2-40B4-BE49-F238E27FC236}">
                <a16:creationId xmlns:a16="http://schemas.microsoft.com/office/drawing/2014/main" id="{FEA6F350-E4ED-FCF6-13D3-7C8A5129E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7900" y="1576979"/>
            <a:ext cx="5537200" cy="4083682"/>
          </a:xfrm>
          <a:prstGeom prst="rect">
            <a:avLst/>
          </a:prstGeom>
          <a:noFill/>
        </p:spPr>
      </p:pic>
      <p:sp>
        <p:nvSpPr>
          <p:cNvPr id="4" name="Slide Number Placeholder 3">
            <a:extLst>
              <a:ext uri="{FF2B5EF4-FFF2-40B4-BE49-F238E27FC236}">
                <a16:creationId xmlns:a16="http://schemas.microsoft.com/office/drawing/2014/main" id="{F8E7C693-82A2-837E-A366-AC89321A10D2}"/>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229</a:t>
            </a:fld>
            <a:endParaRPr lang="en-GB"/>
          </a:p>
        </p:txBody>
      </p:sp>
    </p:spTree>
    <p:extLst>
      <p:ext uri="{BB962C8B-B14F-4D97-AF65-F5344CB8AC3E}">
        <p14:creationId xmlns:p14="http://schemas.microsoft.com/office/powerpoint/2010/main" val="3972399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5A16B-31CC-84D4-AFE6-504D9A0EA880}"/>
              </a:ext>
            </a:extLst>
          </p:cNvPr>
          <p:cNvSpPr>
            <a:spLocks noGrp="1"/>
          </p:cNvSpPr>
          <p:nvPr>
            <p:ph type="title"/>
          </p:nvPr>
        </p:nvSpPr>
        <p:spPr/>
        <p:txBody>
          <a:bodyPr/>
          <a:lstStyle/>
          <a:p>
            <a:r>
              <a:rPr lang="en-US" dirty="0"/>
              <a:t>Capital Intensity Defined by Two Things</a:t>
            </a:r>
          </a:p>
        </p:txBody>
      </p:sp>
      <p:sp>
        <p:nvSpPr>
          <p:cNvPr id="3" name="Content Placeholder 2">
            <a:extLst>
              <a:ext uri="{FF2B5EF4-FFF2-40B4-BE49-F238E27FC236}">
                <a16:creationId xmlns:a16="http://schemas.microsoft.com/office/drawing/2014/main" id="{B5CCD440-4BF4-811B-7DDA-D723ACD67640}"/>
              </a:ext>
            </a:extLst>
          </p:cNvPr>
          <p:cNvSpPr>
            <a:spLocks noGrp="1"/>
          </p:cNvSpPr>
          <p:nvPr>
            <p:ph idx="1"/>
          </p:nvPr>
        </p:nvSpPr>
        <p:spPr/>
        <p:txBody>
          <a:bodyPr>
            <a:normAutofit/>
          </a:bodyPr>
          <a:lstStyle/>
          <a:p>
            <a:r>
              <a:rPr lang="en-US" sz="2800" dirty="0"/>
              <a:t>Capital Intensity Must be Relative</a:t>
            </a:r>
          </a:p>
          <a:p>
            <a:pPr marL="0" indent="0">
              <a:buNone/>
            </a:pPr>
            <a:endParaRPr lang="en-US" sz="2800" dirty="0"/>
          </a:p>
          <a:p>
            <a:r>
              <a:rPr lang="en-US" sz="2800" dirty="0"/>
              <a:t>Capital Intensity Defined by Two Things</a:t>
            </a:r>
          </a:p>
          <a:p>
            <a:pPr lvl="1"/>
            <a:r>
              <a:rPr lang="en-US" sz="2400" dirty="0"/>
              <a:t>Lifetime of Assets</a:t>
            </a:r>
          </a:p>
          <a:p>
            <a:pPr lvl="1"/>
            <a:r>
              <a:rPr lang="en-US" sz="2400" dirty="0"/>
              <a:t>Capital Expenditures Relative to Operating Expenses</a:t>
            </a:r>
          </a:p>
        </p:txBody>
      </p:sp>
      <p:sp>
        <p:nvSpPr>
          <p:cNvPr id="4" name="Slide Number Placeholder 3">
            <a:extLst>
              <a:ext uri="{FF2B5EF4-FFF2-40B4-BE49-F238E27FC236}">
                <a16:creationId xmlns:a16="http://schemas.microsoft.com/office/drawing/2014/main" id="{E78F1E59-0D7D-FD1C-ADAE-ED7A559C0D73}"/>
              </a:ext>
            </a:extLst>
          </p:cNvPr>
          <p:cNvSpPr>
            <a:spLocks noGrp="1"/>
          </p:cNvSpPr>
          <p:nvPr>
            <p:ph type="sldNum" sz="quarter" idx="12"/>
          </p:nvPr>
        </p:nvSpPr>
        <p:spPr/>
        <p:txBody>
          <a:bodyPr/>
          <a:lstStyle/>
          <a:p>
            <a:fld id="{EB241CD2-1E45-42A3-B213-66A034DF9A3B}" type="slidenum">
              <a:rPr lang="en-GB" smtClean="0"/>
              <a:t>23</a:t>
            </a:fld>
            <a:endParaRPr lang="en-GB" dirty="0"/>
          </a:p>
        </p:txBody>
      </p:sp>
    </p:spTree>
    <p:extLst>
      <p:ext uri="{BB962C8B-B14F-4D97-AF65-F5344CB8AC3E}">
        <p14:creationId xmlns:p14="http://schemas.microsoft.com/office/powerpoint/2010/main" val="924701299"/>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F087B-E46F-98B8-6682-C007D34C93E1}"/>
              </a:ext>
            </a:extLst>
          </p:cNvPr>
          <p:cNvSpPr>
            <a:spLocks noGrp="1"/>
          </p:cNvSpPr>
          <p:nvPr>
            <p:ph type="title"/>
          </p:nvPr>
        </p:nvSpPr>
        <p:spPr/>
        <p:txBody>
          <a:bodyPr/>
          <a:lstStyle/>
          <a:p>
            <a:r>
              <a:rPr lang="en-US" dirty="0"/>
              <a:t>Lazard LCOE</a:t>
            </a:r>
          </a:p>
        </p:txBody>
      </p:sp>
      <p:sp>
        <p:nvSpPr>
          <p:cNvPr id="3" name="Content Placeholder 2">
            <a:extLst>
              <a:ext uri="{FF2B5EF4-FFF2-40B4-BE49-F238E27FC236}">
                <a16:creationId xmlns:a16="http://schemas.microsoft.com/office/drawing/2014/main" id="{F696E83C-D51C-8E38-6F3B-10D28921F86F}"/>
              </a:ext>
            </a:extLst>
          </p:cNvPr>
          <p:cNvSpPr>
            <a:spLocks noGrp="1"/>
          </p:cNvSpPr>
          <p:nvPr>
            <p:ph idx="1"/>
          </p:nvPr>
        </p:nvSpPr>
        <p:spPr>
          <a:xfrm>
            <a:off x="406400" y="1200150"/>
            <a:ext cx="11088915" cy="4693104"/>
          </a:xfrm>
        </p:spPr>
        <p:txBody>
          <a:bodyPr/>
          <a:lstStyle/>
          <a:p>
            <a:r>
              <a:rPr lang="en-US" dirty="0"/>
              <a:t>Famous Lazard study is biased against capital intensive technologies</a:t>
            </a:r>
          </a:p>
          <a:p>
            <a:endParaRPr lang="en-US" dirty="0"/>
          </a:p>
        </p:txBody>
      </p:sp>
      <p:sp>
        <p:nvSpPr>
          <p:cNvPr id="4" name="Slide Number Placeholder 3">
            <a:extLst>
              <a:ext uri="{FF2B5EF4-FFF2-40B4-BE49-F238E27FC236}">
                <a16:creationId xmlns:a16="http://schemas.microsoft.com/office/drawing/2014/main" id="{98FA154D-26AE-EDCA-5937-0979BB07453D}"/>
              </a:ext>
            </a:extLst>
          </p:cNvPr>
          <p:cNvSpPr>
            <a:spLocks noGrp="1"/>
          </p:cNvSpPr>
          <p:nvPr>
            <p:ph type="sldNum" sz="quarter" idx="12"/>
          </p:nvPr>
        </p:nvSpPr>
        <p:spPr/>
        <p:txBody>
          <a:bodyPr/>
          <a:lstStyle/>
          <a:p>
            <a:fld id="{EB241CD2-1E45-42A3-B213-66A034DF9A3B}" type="slidenum">
              <a:rPr lang="en-GB" smtClean="0"/>
              <a:t>230</a:t>
            </a:fld>
            <a:endParaRPr lang="en-GB" dirty="0"/>
          </a:p>
        </p:txBody>
      </p:sp>
      <p:pic>
        <p:nvPicPr>
          <p:cNvPr id="5" name="Picture 4">
            <a:extLst>
              <a:ext uri="{FF2B5EF4-FFF2-40B4-BE49-F238E27FC236}">
                <a16:creationId xmlns:a16="http://schemas.microsoft.com/office/drawing/2014/main" id="{7D567EC7-4EC1-4477-C9C4-9B3BA5B54C0F}"/>
              </a:ext>
            </a:extLst>
          </p:cNvPr>
          <p:cNvPicPr>
            <a:picLocks noChangeAspect="1"/>
          </p:cNvPicPr>
          <p:nvPr/>
        </p:nvPicPr>
        <p:blipFill>
          <a:blip r:embed="rId2"/>
          <a:stretch>
            <a:fillRect/>
          </a:stretch>
        </p:blipFill>
        <p:spPr>
          <a:xfrm>
            <a:off x="266700" y="2543176"/>
            <a:ext cx="5882013" cy="2893875"/>
          </a:xfrm>
          <a:prstGeom prst="rect">
            <a:avLst/>
          </a:prstGeom>
        </p:spPr>
      </p:pic>
      <p:pic>
        <p:nvPicPr>
          <p:cNvPr id="6" name="Picture 5">
            <a:extLst>
              <a:ext uri="{FF2B5EF4-FFF2-40B4-BE49-F238E27FC236}">
                <a16:creationId xmlns:a16="http://schemas.microsoft.com/office/drawing/2014/main" id="{06E7254B-2374-C6EE-24E7-648402E1ECEE}"/>
              </a:ext>
            </a:extLst>
          </p:cNvPr>
          <p:cNvPicPr>
            <a:picLocks noChangeAspect="1"/>
          </p:cNvPicPr>
          <p:nvPr/>
        </p:nvPicPr>
        <p:blipFill>
          <a:blip r:embed="rId3"/>
          <a:stretch>
            <a:fillRect/>
          </a:stretch>
        </p:blipFill>
        <p:spPr>
          <a:xfrm>
            <a:off x="6310382" y="2333626"/>
            <a:ext cx="5614918" cy="3021018"/>
          </a:xfrm>
          <a:prstGeom prst="rect">
            <a:avLst/>
          </a:prstGeom>
        </p:spPr>
      </p:pic>
    </p:spTree>
    <p:extLst>
      <p:ext uri="{BB962C8B-B14F-4D97-AF65-F5344CB8AC3E}">
        <p14:creationId xmlns:p14="http://schemas.microsoft.com/office/powerpoint/2010/main" val="281227314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54CB8-1847-3A85-2D90-AE10CCD6A2F9}"/>
              </a:ext>
            </a:extLst>
          </p:cNvPr>
          <p:cNvSpPr>
            <a:spLocks noGrp="1"/>
          </p:cNvSpPr>
          <p:nvPr>
            <p:ph type="title"/>
          </p:nvPr>
        </p:nvSpPr>
        <p:spPr/>
        <p:txBody>
          <a:bodyPr/>
          <a:lstStyle/>
          <a:p>
            <a:r>
              <a:rPr lang="en-US" dirty="0"/>
              <a:t>Effect of Financial Assumptions on LCOE</a:t>
            </a:r>
          </a:p>
        </p:txBody>
      </p:sp>
      <p:sp>
        <p:nvSpPr>
          <p:cNvPr id="3" name="Content Placeholder 2">
            <a:extLst>
              <a:ext uri="{FF2B5EF4-FFF2-40B4-BE49-F238E27FC236}">
                <a16:creationId xmlns:a16="http://schemas.microsoft.com/office/drawing/2014/main" id="{90367EE3-E7B7-61ED-B6A5-3B4D9C053754}"/>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1EEB6D6-97B8-0F79-86E0-6E06DEF29CEB}"/>
              </a:ext>
            </a:extLst>
          </p:cNvPr>
          <p:cNvSpPr>
            <a:spLocks noGrp="1"/>
          </p:cNvSpPr>
          <p:nvPr>
            <p:ph type="sldNum" sz="quarter" idx="12"/>
          </p:nvPr>
        </p:nvSpPr>
        <p:spPr/>
        <p:txBody>
          <a:bodyPr/>
          <a:lstStyle/>
          <a:p>
            <a:fld id="{EB241CD2-1E45-42A3-B213-66A034DF9A3B}" type="slidenum">
              <a:rPr lang="en-GB" smtClean="0"/>
              <a:t>231</a:t>
            </a:fld>
            <a:endParaRPr lang="en-GB" dirty="0"/>
          </a:p>
        </p:txBody>
      </p:sp>
      <p:pic>
        <p:nvPicPr>
          <p:cNvPr id="10" name="Picture 9" descr="The diagram illustrates the sensitivity of the Levelized Cost of Electricity (LCOE) for a nuclear plant, considering factors like interest rates, equity costs, taxes, and debt ratios.&#10;&#10;AI-generated content may be incorrect.">
            <a:extLst>
              <a:ext uri="{FF2B5EF4-FFF2-40B4-BE49-F238E27FC236}">
                <a16:creationId xmlns:a16="http://schemas.microsoft.com/office/drawing/2014/main" id="{9818C0B6-8C44-6C09-963A-A8DA5A9E4BB6}"/>
              </a:ext>
            </a:extLst>
          </p:cNvPr>
          <p:cNvPicPr>
            <a:picLocks noChangeAspect="1"/>
          </p:cNvPicPr>
          <p:nvPr/>
        </p:nvPicPr>
        <p:blipFill>
          <a:blip r:embed="rId2"/>
          <a:stretch>
            <a:fillRect/>
          </a:stretch>
        </p:blipFill>
        <p:spPr>
          <a:xfrm>
            <a:off x="1380891" y="1209675"/>
            <a:ext cx="9566710" cy="4693103"/>
          </a:xfrm>
          <a:prstGeom prst="rect">
            <a:avLst/>
          </a:prstGeom>
        </p:spPr>
      </p:pic>
    </p:spTree>
    <p:extLst>
      <p:ext uri="{BB962C8B-B14F-4D97-AF65-F5344CB8AC3E}">
        <p14:creationId xmlns:p14="http://schemas.microsoft.com/office/powerpoint/2010/main" val="126670041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52896-9FEA-FF6A-CC9A-A1C0A75690BB}"/>
              </a:ext>
            </a:extLst>
          </p:cNvPr>
          <p:cNvSpPr>
            <a:spLocks noGrp="1"/>
          </p:cNvSpPr>
          <p:nvPr>
            <p:ph type="title"/>
          </p:nvPr>
        </p:nvSpPr>
        <p:spPr/>
        <p:txBody>
          <a:bodyPr/>
          <a:lstStyle/>
          <a:p>
            <a:r>
              <a:rPr lang="en-US" dirty="0"/>
              <a:t>LCOE of Different Technologies</a:t>
            </a:r>
          </a:p>
        </p:txBody>
      </p:sp>
      <p:sp>
        <p:nvSpPr>
          <p:cNvPr id="3" name="Content Placeholder 2">
            <a:extLst>
              <a:ext uri="{FF2B5EF4-FFF2-40B4-BE49-F238E27FC236}">
                <a16:creationId xmlns:a16="http://schemas.microsoft.com/office/drawing/2014/main" id="{C9F0476E-38F3-2CD5-0BE8-C9F5F3619B43}"/>
              </a:ext>
            </a:extLst>
          </p:cNvPr>
          <p:cNvSpPr>
            <a:spLocks noGrp="1"/>
          </p:cNvSpPr>
          <p:nvPr>
            <p:ph idx="1"/>
          </p:nvPr>
        </p:nvSpPr>
        <p:spPr/>
        <p:txBody>
          <a:bodyPr/>
          <a:lstStyle/>
          <a:p>
            <a:r>
              <a:rPr lang="en-US" dirty="0"/>
              <a:t>Cost depend on use cases</a:t>
            </a:r>
          </a:p>
          <a:p>
            <a:endParaRPr lang="en-US" dirty="0"/>
          </a:p>
        </p:txBody>
      </p:sp>
      <p:sp>
        <p:nvSpPr>
          <p:cNvPr id="4" name="Slide Number Placeholder 3">
            <a:extLst>
              <a:ext uri="{FF2B5EF4-FFF2-40B4-BE49-F238E27FC236}">
                <a16:creationId xmlns:a16="http://schemas.microsoft.com/office/drawing/2014/main" id="{A3894134-DEDC-15FF-EBBB-6FB32A77D65E}"/>
              </a:ext>
            </a:extLst>
          </p:cNvPr>
          <p:cNvSpPr>
            <a:spLocks noGrp="1"/>
          </p:cNvSpPr>
          <p:nvPr>
            <p:ph type="sldNum" sz="quarter" idx="12"/>
          </p:nvPr>
        </p:nvSpPr>
        <p:spPr/>
        <p:txBody>
          <a:bodyPr/>
          <a:lstStyle/>
          <a:p>
            <a:fld id="{EB241CD2-1E45-42A3-B213-66A034DF9A3B}" type="slidenum">
              <a:rPr lang="en-GB" smtClean="0"/>
              <a:t>232</a:t>
            </a:fld>
            <a:endParaRPr lang="en-GB" dirty="0"/>
          </a:p>
        </p:txBody>
      </p:sp>
      <p:pic>
        <p:nvPicPr>
          <p:cNvPr id="6" name="Picture 5" descr="The chart displays a range of internal rates of return (IRR) for various energy sources, including gas, solar, and wind, with prices listed in USD per MMBTU.&#10;&#10;AI-generated content may be incorrect.">
            <a:extLst>
              <a:ext uri="{FF2B5EF4-FFF2-40B4-BE49-F238E27FC236}">
                <a16:creationId xmlns:a16="http://schemas.microsoft.com/office/drawing/2014/main" id="{2A4FBEAD-CB70-4679-FBE2-64B22853FB1C}"/>
              </a:ext>
            </a:extLst>
          </p:cNvPr>
          <p:cNvPicPr>
            <a:picLocks noChangeAspect="1"/>
          </p:cNvPicPr>
          <p:nvPr/>
        </p:nvPicPr>
        <p:blipFill>
          <a:blip r:embed="rId2"/>
          <a:stretch>
            <a:fillRect/>
          </a:stretch>
        </p:blipFill>
        <p:spPr>
          <a:xfrm>
            <a:off x="4882599" y="1060903"/>
            <a:ext cx="6804576" cy="4990648"/>
          </a:xfrm>
          <a:prstGeom prst="rect">
            <a:avLst/>
          </a:prstGeom>
        </p:spPr>
      </p:pic>
    </p:spTree>
    <p:extLst>
      <p:ext uri="{BB962C8B-B14F-4D97-AF65-F5344CB8AC3E}">
        <p14:creationId xmlns:p14="http://schemas.microsoft.com/office/powerpoint/2010/main" val="60230376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3F4B5-2D9E-5D60-0874-1A41CB81B0E5}"/>
              </a:ext>
            </a:extLst>
          </p:cNvPr>
          <p:cNvSpPr>
            <a:spLocks noGrp="1"/>
          </p:cNvSpPr>
          <p:nvPr>
            <p:ph type="title"/>
          </p:nvPr>
        </p:nvSpPr>
        <p:spPr/>
        <p:txBody>
          <a:bodyPr/>
          <a:lstStyle/>
          <a:p>
            <a:r>
              <a:rPr lang="en-US" dirty="0"/>
              <a:t>LCOE of Battery and Solar</a:t>
            </a:r>
          </a:p>
        </p:txBody>
      </p:sp>
      <p:sp>
        <p:nvSpPr>
          <p:cNvPr id="3" name="Content Placeholder 2">
            <a:extLst>
              <a:ext uri="{FF2B5EF4-FFF2-40B4-BE49-F238E27FC236}">
                <a16:creationId xmlns:a16="http://schemas.microsoft.com/office/drawing/2014/main" id="{9792F11B-7696-B52E-57F8-233699B15FEF}"/>
              </a:ext>
            </a:extLst>
          </p:cNvPr>
          <p:cNvSpPr>
            <a:spLocks noGrp="1"/>
          </p:cNvSpPr>
          <p:nvPr>
            <p:ph idx="1"/>
          </p:nvPr>
        </p:nvSpPr>
        <p:spPr/>
        <p:txBody>
          <a:bodyPr/>
          <a:lstStyle/>
          <a:p>
            <a:r>
              <a:rPr lang="en-US" dirty="0"/>
              <a:t>Big Question for Electricity – Cost of Storage and Solar</a:t>
            </a:r>
          </a:p>
          <a:p>
            <a:pPr marL="0" indent="0">
              <a:buNone/>
            </a:pPr>
            <a:endParaRPr lang="en-US" dirty="0"/>
          </a:p>
        </p:txBody>
      </p:sp>
      <p:sp>
        <p:nvSpPr>
          <p:cNvPr id="4" name="Slide Number Placeholder 3">
            <a:extLst>
              <a:ext uri="{FF2B5EF4-FFF2-40B4-BE49-F238E27FC236}">
                <a16:creationId xmlns:a16="http://schemas.microsoft.com/office/drawing/2014/main" id="{FD13FBB5-1145-0141-0A43-496BF6CDCAA4}"/>
              </a:ext>
            </a:extLst>
          </p:cNvPr>
          <p:cNvSpPr>
            <a:spLocks noGrp="1"/>
          </p:cNvSpPr>
          <p:nvPr>
            <p:ph type="sldNum" sz="quarter" idx="12"/>
          </p:nvPr>
        </p:nvSpPr>
        <p:spPr/>
        <p:txBody>
          <a:bodyPr/>
          <a:lstStyle/>
          <a:p>
            <a:fld id="{EB241CD2-1E45-42A3-B213-66A034DF9A3B}" type="slidenum">
              <a:rPr lang="en-GB" smtClean="0"/>
              <a:t>233</a:t>
            </a:fld>
            <a:endParaRPr lang="en-GB" dirty="0"/>
          </a:p>
        </p:txBody>
      </p:sp>
      <p:pic>
        <p:nvPicPr>
          <p:cNvPr id="6" name="Picture 5" descr="The image displays a battery waterfall chart with various factors such as battery storage, operating and maintenance costs, service requirements, battery life, and degradation rates, comparing different scenarios for a battery'0s.&#10;&#10;AI-generated content may be incorrect.">
            <a:extLst>
              <a:ext uri="{FF2B5EF4-FFF2-40B4-BE49-F238E27FC236}">
                <a16:creationId xmlns:a16="http://schemas.microsoft.com/office/drawing/2014/main" id="{1A8C582C-4ED4-6132-42C1-0C0CC72AEE41}"/>
              </a:ext>
            </a:extLst>
          </p:cNvPr>
          <p:cNvPicPr>
            <a:picLocks noChangeAspect="1"/>
          </p:cNvPicPr>
          <p:nvPr/>
        </p:nvPicPr>
        <p:blipFill>
          <a:blip r:embed="rId2"/>
          <a:stretch>
            <a:fillRect/>
          </a:stretch>
        </p:blipFill>
        <p:spPr>
          <a:xfrm>
            <a:off x="6561868" y="1905000"/>
            <a:ext cx="5367239" cy="3886372"/>
          </a:xfrm>
          <a:prstGeom prst="rect">
            <a:avLst/>
          </a:prstGeom>
        </p:spPr>
      </p:pic>
      <p:pic>
        <p:nvPicPr>
          <p:cNvPr id="7" name="Picture 6" descr="The diagram shows a descending trend in the price of lithium battery cells, specifically CATL's LFP cells, projected to continue until the end of 2024.&#10;&#10;AI-generated content may be incorrect.">
            <a:extLst>
              <a:ext uri="{FF2B5EF4-FFF2-40B4-BE49-F238E27FC236}">
                <a16:creationId xmlns:a16="http://schemas.microsoft.com/office/drawing/2014/main" id="{2120CD40-C683-E2D1-D08C-4F47CEF09B2B}"/>
              </a:ext>
            </a:extLst>
          </p:cNvPr>
          <p:cNvPicPr>
            <a:picLocks noChangeAspect="1"/>
          </p:cNvPicPr>
          <p:nvPr/>
        </p:nvPicPr>
        <p:blipFill>
          <a:blip r:embed="rId3"/>
          <a:stretch>
            <a:fillRect/>
          </a:stretch>
        </p:blipFill>
        <p:spPr>
          <a:xfrm>
            <a:off x="406400" y="1848265"/>
            <a:ext cx="5420307" cy="3415923"/>
          </a:xfrm>
          <a:prstGeom prst="rect">
            <a:avLst/>
          </a:prstGeom>
        </p:spPr>
      </p:pic>
    </p:spTree>
    <p:extLst>
      <p:ext uri="{BB962C8B-B14F-4D97-AF65-F5344CB8AC3E}">
        <p14:creationId xmlns:p14="http://schemas.microsoft.com/office/powerpoint/2010/main" val="356048985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7872-4C05-F5C0-8550-9AE966C56141}"/>
              </a:ext>
            </a:extLst>
          </p:cNvPr>
          <p:cNvSpPr>
            <a:spLocks noGrp="1"/>
          </p:cNvSpPr>
          <p:nvPr>
            <p:ph type="title"/>
          </p:nvPr>
        </p:nvSpPr>
        <p:spPr/>
        <p:txBody>
          <a:bodyPr/>
          <a:lstStyle/>
          <a:p>
            <a:r>
              <a:rPr lang="en-US" dirty="0"/>
              <a:t>Including Externalities</a:t>
            </a:r>
          </a:p>
        </p:txBody>
      </p:sp>
      <p:sp>
        <p:nvSpPr>
          <p:cNvPr id="3" name="Content Placeholder 2">
            <a:extLst>
              <a:ext uri="{FF2B5EF4-FFF2-40B4-BE49-F238E27FC236}">
                <a16:creationId xmlns:a16="http://schemas.microsoft.com/office/drawing/2014/main" id="{FDFDF1F0-7B76-8FDB-36E5-CEE073573108}"/>
              </a:ext>
            </a:extLst>
          </p:cNvPr>
          <p:cNvSpPr>
            <a:spLocks noGrp="1"/>
          </p:cNvSpPr>
          <p:nvPr>
            <p:ph idx="1"/>
          </p:nvPr>
        </p:nvSpPr>
        <p:spPr/>
        <p:txBody>
          <a:bodyPr/>
          <a:lstStyle/>
          <a:p>
            <a:r>
              <a:rPr lang="en-US" dirty="0"/>
              <a:t>Variable Cost can (should) include cost/MWH of greenhouse gasses</a:t>
            </a:r>
          </a:p>
          <a:p>
            <a:r>
              <a:rPr lang="en-US" dirty="0"/>
              <a:t>For CO2 easy to compute</a:t>
            </a:r>
          </a:p>
          <a:p>
            <a:pPr lvl="1"/>
            <a:r>
              <a:rPr lang="en-US" dirty="0"/>
              <a:t>Tons CO2/MWH</a:t>
            </a:r>
          </a:p>
          <a:p>
            <a:pPr lvl="1"/>
            <a:r>
              <a:rPr lang="en-US" dirty="0"/>
              <a:t>Cost/Ton</a:t>
            </a:r>
          </a:p>
          <a:p>
            <a:pPr lvl="1"/>
            <a:r>
              <a:rPr lang="en-US" dirty="0"/>
              <a:t>Cost per MWH</a:t>
            </a:r>
          </a:p>
          <a:p>
            <a:pPr lvl="1"/>
            <a:r>
              <a:rPr lang="en-US" dirty="0"/>
              <a:t>Find on Internet</a:t>
            </a:r>
          </a:p>
          <a:p>
            <a:r>
              <a:rPr lang="en-US" dirty="0"/>
              <a:t>For natural gas should include the cost of leakage</a:t>
            </a:r>
          </a:p>
          <a:p>
            <a:r>
              <a:rPr lang="en-US" dirty="0"/>
              <a:t>Could be other externalities</a:t>
            </a:r>
          </a:p>
          <a:p>
            <a:pPr lvl="1"/>
            <a:r>
              <a:rPr lang="en-US" dirty="0"/>
              <a:t>Cost of Accidents</a:t>
            </a:r>
          </a:p>
          <a:p>
            <a:pPr lvl="1"/>
            <a:r>
              <a:rPr lang="en-US" dirty="0"/>
              <a:t>Effects on Employment</a:t>
            </a:r>
          </a:p>
        </p:txBody>
      </p:sp>
      <p:sp>
        <p:nvSpPr>
          <p:cNvPr id="4" name="Slide Number Placeholder 3">
            <a:extLst>
              <a:ext uri="{FF2B5EF4-FFF2-40B4-BE49-F238E27FC236}">
                <a16:creationId xmlns:a16="http://schemas.microsoft.com/office/drawing/2014/main" id="{95F69C68-D7F8-7B20-AE98-AC3AB725114B}"/>
              </a:ext>
            </a:extLst>
          </p:cNvPr>
          <p:cNvSpPr>
            <a:spLocks noGrp="1"/>
          </p:cNvSpPr>
          <p:nvPr>
            <p:ph type="sldNum" sz="quarter" idx="12"/>
          </p:nvPr>
        </p:nvSpPr>
        <p:spPr/>
        <p:txBody>
          <a:bodyPr/>
          <a:lstStyle/>
          <a:p>
            <a:fld id="{EB241CD2-1E45-42A3-B213-66A034DF9A3B}" type="slidenum">
              <a:rPr lang="en-GB" smtClean="0"/>
              <a:t>234</a:t>
            </a:fld>
            <a:endParaRPr lang="en-GB" dirty="0"/>
          </a:p>
        </p:txBody>
      </p:sp>
      <p:pic>
        <p:nvPicPr>
          <p:cNvPr id="5" name="Picture 4">
            <a:extLst>
              <a:ext uri="{FF2B5EF4-FFF2-40B4-BE49-F238E27FC236}">
                <a16:creationId xmlns:a16="http://schemas.microsoft.com/office/drawing/2014/main" id="{0C2C476E-814F-F7E8-777A-F2B4A84D51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50" y="2120900"/>
            <a:ext cx="2743835" cy="2627518"/>
          </a:xfrm>
          <a:prstGeom prst="rect">
            <a:avLst/>
          </a:prstGeom>
        </p:spPr>
      </p:pic>
    </p:spTree>
    <p:extLst>
      <p:ext uri="{BB962C8B-B14F-4D97-AF65-F5344CB8AC3E}">
        <p14:creationId xmlns:p14="http://schemas.microsoft.com/office/powerpoint/2010/main" val="178444259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6DDF1-F87E-DF76-8A2A-30A3765446C8}"/>
              </a:ext>
            </a:extLst>
          </p:cNvPr>
          <p:cNvSpPr>
            <a:spLocks noGrp="1"/>
          </p:cNvSpPr>
          <p:nvPr>
            <p:ph type="ctrTitle"/>
          </p:nvPr>
        </p:nvSpPr>
        <p:spPr/>
        <p:txBody>
          <a:bodyPr/>
          <a:lstStyle/>
          <a:p>
            <a:r>
              <a:rPr lang="en-US" dirty="0"/>
              <a:t>End of Day 2</a:t>
            </a:r>
          </a:p>
        </p:txBody>
      </p:sp>
    </p:spTree>
    <p:extLst>
      <p:ext uri="{BB962C8B-B14F-4D97-AF65-F5344CB8AC3E}">
        <p14:creationId xmlns:p14="http://schemas.microsoft.com/office/powerpoint/2010/main" val="131394167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4DC05-ABDA-1474-B96F-F2A3E424A3C9}"/>
              </a:ext>
            </a:extLst>
          </p:cNvPr>
          <p:cNvSpPr>
            <a:spLocks noGrp="1"/>
          </p:cNvSpPr>
          <p:nvPr>
            <p:ph type="ctrTitle"/>
          </p:nvPr>
        </p:nvSpPr>
        <p:spPr/>
        <p:txBody>
          <a:bodyPr/>
          <a:lstStyle/>
          <a:p>
            <a:r>
              <a:rPr lang="en-US" dirty="0"/>
              <a:t>Start of Day 3</a:t>
            </a:r>
          </a:p>
        </p:txBody>
      </p:sp>
      <p:sp>
        <p:nvSpPr>
          <p:cNvPr id="3" name="Subtitle 2">
            <a:extLst>
              <a:ext uri="{FF2B5EF4-FFF2-40B4-BE49-F238E27FC236}">
                <a16:creationId xmlns:a16="http://schemas.microsoft.com/office/drawing/2014/main" id="{09952699-2562-32EB-3002-95785D066BBB}"/>
              </a:ext>
            </a:extLst>
          </p:cNvPr>
          <p:cNvSpPr>
            <a:spLocks noGrp="1"/>
          </p:cNvSpPr>
          <p:nvPr>
            <p:ph type="subTitle" idx="1"/>
          </p:nvPr>
        </p:nvSpPr>
        <p:spPr>
          <a:xfrm>
            <a:off x="838200" y="3023118"/>
            <a:ext cx="7029450" cy="2348981"/>
          </a:xfrm>
        </p:spPr>
        <p:txBody>
          <a:bodyPr/>
          <a:lstStyle/>
          <a:p>
            <a:r>
              <a:rPr lang="en-JM" b="1" dirty="0"/>
              <a:t>Day 3, Part 1</a:t>
            </a:r>
            <a:r>
              <a:rPr lang="en-JM" dirty="0"/>
              <a:t>:	 Liquidated Damages for Delay, Availability Incentives, Performance Ratio Adjustments in Off-take Contracts</a:t>
            </a:r>
            <a:endParaRPr lang="en-US" dirty="0"/>
          </a:p>
        </p:txBody>
      </p:sp>
    </p:spTree>
    <p:extLst>
      <p:ext uri="{BB962C8B-B14F-4D97-AF65-F5344CB8AC3E}">
        <p14:creationId xmlns:p14="http://schemas.microsoft.com/office/powerpoint/2010/main" val="2744891161"/>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2235-DF5A-6897-92A5-CBAE33E2AAE6}"/>
              </a:ext>
            </a:extLst>
          </p:cNvPr>
          <p:cNvSpPr>
            <a:spLocks noGrp="1"/>
          </p:cNvSpPr>
          <p:nvPr>
            <p:ph type="ctrTitle"/>
          </p:nvPr>
        </p:nvSpPr>
        <p:spPr>
          <a:xfrm>
            <a:off x="680411" y="2221992"/>
            <a:ext cx="7146853" cy="1892808"/>
          </a:xfrm>
        </p:spPr>
        <p:txBody>
          <a:bodyPr/>
          <a:lstStyle/>
          <a:p>
            <a:r>
              <a:rPr lang="en-US" dirty="0"/>
              <a:t>Part 3</a:t>
            </a:r>
            <a:br>
              <a:rPr lang="en-US" dirty="0"/>
            </a:br>
            <a:r>
              <a:rPr lang="en-US" dirty="0"/>
              <a:t>Provisions Other Than Price in Contracts</a:t>
            </a:r>
          </a:p>
        </p:txBody>
      </p:sp>
    </p:spTree>
    <p:extLst>
      <p:ext uri="{BB962C8B-B14F-4D97-AF65-F5344CB8AC3E}">
        <p14:creationId xmlns:p14="http://schemas.microsoft.com/office/powerpoint/2010/main" val="264645998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1A5B0-98C9-8D75-4938-D4F583FBE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2CB391-3813-2540-CBD9-4D9A5A8FF320}"/>
              </a:ext>
            </a:extLst>
          </p:cNvPr>
          <p:cNvSpPr>
            <a:spLocks noGrp="1"/>
          </p:cNvSpPr>
          <p:nvPr>
            <p:ph type="title"/>
          </p:nvPr>
        </p:nvSpPr>
        <p:spPr/>
        <p:txBody>
          <a:bodyPr anchor="b">
            <a:normAutofit/>
          </a:bodyPr>
          <a:lstStyle/>
          <a:p>
            <a:r>
              <a:rPr lang="en-US" dirty="0"/>
              <a:t>Same General Point about Cost of Capital and Incentives</a:t>
            </a:r>
          </a:p>
        </p:txBody>
      </p:sp>
      <p:sp>
        <p:nvSpPr>
          <p:cNvPr id="3" name="Content Placeholder 2">
            <a:extLst>
              <a:ext uri="{FF2B5EF4-FFF2-40B4-BE49-F238E27FC236}">
                <a16:creationId xmlns:a16="http://schemas.microsoft.com/office/drawing/2014/main" id="{2015B0A6-5D56-4FF8-8DAE-50E0A614A56C}"/>
              </a:ext>
            </a:extLst>
          </p:cNvPr>
          <p:cNvSpPr>
            <a:spLocks noGrp="1"/>
          </p:cNvSpPr>
          <p:nvPr>
            <p:ph idx="1"/>
          </p:nvPr>
        </p:nvSpPr>
        <p:spPr/>
        <p:txBody>
          <a:bodyPr>
            <a:normAutofit/>
          </a:bodyPr>
          <a:lstStyle/>
          <a:p>
            <a:pPr marL="0" indent="0" algn="ctr">
              <a:buNone/>
            </a:pPr>
            <a:r>
              <a:rPr lang="en-US" sz="3200" dirty="0"/>
              <a:t>Central Point:</a:t>
            </a:r>
          </a:p>
          <a:p>
            <a:pPr marL="0" indent="0" algn="ctr">
              <a:buNone/>
            </a:pPr>
            <a:r>
              <a:rPr lang="en-US" sz="3200" dirty="0"/>
              <a:t>Tradeoff between:</a:t>
            </a:r>
          </a:p>
          <a:p>
            <a:pPr marL="0" indent="0" algn="ctr">
              <a:buNone/>
            </a:pPr>
            <a:r>
              <a:rPr lang="en-US" sz="3200" b="1" dirty="0"/>
              <a:t>Cost of imposing risk with cost of capital increase</a:t>
            </a:r>
          </a:p>
          <a:p>
            <a:pPr marL="0" indent="0" algn="ctr">
              <a:buNone/>
            </a:pPr>
            <a:r>
              <a:rPr lang="en-US" sz="3200" dirty="0"/>
              <a:t>And</a:t>
            </a:r>
          </a:p>
          <a:p>
            <a:pPr marL="0" indent="0" algn="ctr">
              <a:buNone/>
            </a:pPr>
            <a:r>
              <a:rPr lang="en-US" sz="3200" b="1" dirty="0"/>
              <a:t>Incentives to construct and operate efficiently</a:t>
            </a:r>
          </a:p>
          <a:p>
            <a:pPr marL="0" indent="0" algn="ctr">
              <a:buNone/>
            </a:pPr>
            <a:endParaRPr lang="en-US" sz="3200" dirty="0"/>
          </a:p>
        </p:txBody>
      </p:sp>
      <p:sp>
        <p:nvSpPr>
          <p:cNvPr id="4" name="Slide Number Placeholder 3">
            <a:extLst>
              <a:ext uri="{FF2B5EF4-FFF2-40B4-BE49-F238E27FC236}">
                <a16:creationId xmlns:a16="http://schemas.microsoft.com/office/drawing/2014/main" id="{272C1D04-F221-1403-68C5-1CD48B51379B}"/>
              </a:ext>
            </a:extLst>
          </p:cNvPr>
          <p:cNvSpPr>
            <a:spLocks noGrp="1"/>
          </p:cNvSpPr>
          <p:nvPr>
            <p:ph type="sldNum" sz="quarter" idx="12"/>
          </p:nvPr>
        </p:nvSpPr>
        <p:spPr/>
        <p:txBody>
          <a:bodyPr anchor="ctr">
            <a:normAutofit/>
          </a:bodyPr>
          <a:lstStyle/>
          <a:p>
            <a:pPr>
              <a:spcAft>
                <a:spcPts val="600"/>
              </a:spcAft>
            </a:pPr>
            <a:fld id="{EB241CD2-1E45-42A3-B213-66A034DF9A3B}" type="slidenum">
              <a:rPr lang="en-GB" smtClean="0"/>
              <a:pPr>
                <a:spcAft>
                  <a:spcPts val="600"/>
                </a:spcAft>
              </a:pPr>
              <a:t>238</a:t>
            </a:fld>
            <a:endParaRPr lang="en-GB"/>
          </a:p>
        </p:txBody>
      </p:sp>
      <p:pic>
        <p:nvPicPr>
          <p:cNvPr id="6" name="Picture 5" descr="A pie chart illustrating various incentives for enhancing efficiency.&#10;&#10;AI-generated content may be incorrect.">
            <a:extLst>
              <a:ext uri="{FF2B5EF4-FFF2-40B4-BE49-F238E27FC236}">
                <a16:creationId xmlns:a16="http://schemas.microsoft.com/office/drawing/2014/main" id="{D85333F9-0348-8352-55EB-AF7D168507EC}"/>
              </a:ext>
            </a:extLst>
          </p:cNvPr>
          <p:cNvPicPr>
            <a:picLocks noChangeAspect="1"/>
          </p:cNvPicPr>
          <p:nvPr/>
        </p:nvPicPr>
        <p:blipFill>
          <a:blip r:embed="rId2"/>
          <a:stretch>
            <a:fillRect/>
          </a:stretch>
        </p:blipFill>
        <p:spPr>
          <a:xfrm>
            <a:off x="8945078" y="4549967"/>
            <a:ext cx="2286117" cy="1549480"/>
          </a:xfrm>
          <a:prstGeom prst="rect">
            <a:avLst/>
          </a:prstGeom>
        </p:spPr>
      </p:pic>
      <p:pic>
        <p:nvPicPr>
          <p:cNvPr id="8" name="Picture 7" descr="The diagram depicts a pie chart with three colored segments representing different types of capital costs: green for equity, yellow for preferred stock, and red for debt.&#10;&#10;AI-generated content may be incorrect.">
            <a:extLst>
              <a:ext uri="{FF2B5EF4-FFF2-40B4-BE49-F238E27FC236}">
                <a16:creationId xmlns:a16="http://schemas.microsoft.com/office/drawing/2014/main" id="{72583D58-E1E4-E927-934A-D8F97783B193}"/>
              </a:ext>
            </a:extLst>
          </p:cNvPr>
          <p:cNvPicPr>
            <a:picLocks noChangeAspect="1"/>
          </p:cNvPicPr>
          <p:nvPr/>
        </p:nvPicPr>
        <p:blipFill>
          <a:blip r:embed="rId3"/>
          <a:stretch>
            <a:fillRect/>
          </a:stretch>
        </p:blipFill>
        <p:spPr>
          <a:xfrm>
            <a:off x="6445643" y="4549967"/>
            <a:ext cx="2235315" cy="1562180"/>
          </a:xfrm>
          <a:prstGeom prst="rect">
            <a:avLst/>
          </a:prstGeom>
        </p:spPr>
      </p:pic>
      <p:pic>
        <p:nvPicPr>
          <p:cNvPr id="10" name="Picture 9" descr="The image displays a pie chart with a green segment indicating positive incentives for efficiency.&#10;&#10;AI-generated content may be incorrect.">
            <a:extLst>
              <a:ext uri="{FF2B5EF4-FFF2-40B4-BE49-F238E27FC236}">
                <a16:creationId xmlns:a16="http://schemas.microsoft.com/office/drawing/2014/main" id="{FC76BA32-F9CA-AB35-C5F2-C36DA84B6CD4}"/>
              </a:ext>
            </a:extLst>
          </p:cNvPr>
          <p:cNvPicPr>
            <a:picLocks noChangeAspect="1"/>
          </p:cNvPicPr>
          <p:nvPr/>
        </p:nvPicPr>
        <p:blipFill>
          <a:blip r:embed="rId4"/>
          <a:stretch>
            <a:fillRect/>
          </a:stretch>
        </p:blipFill>
        <p:spPr>
          <a:xfrm>
            <a:off x="2962918" y="4626171"/>
            <a:ext cx="2095608" cy="1485976"/>
          </a:xfrm>
          <a:prstGeom prst="rect">
            <a:avLst/>
          </a:prstGeom>
        </p:spPr>
      </p:pic>
      <p:pic>
        <p:nvPicPr>
          <p:cNvPr id="12" name="Picture 11" descr="The image displays a pie chart illustrating the distribution of various cost components contributing to the total cost of capital.&#10;&#10;AI-generated content may be incorrect.">
            <a:extLst>
              <a:ext uri="{FF2B5EF4-FFF2-40B4-BE49-F238E27FC236}">
                <a16:creationId xmlns:a16="http://schemas.microsoft.com/office/drawing/2014/main" id="{35E9D56F-5DDA-34F4-8F1F-82E96F3CFB30}"/>
              </a:ext>
            </a:extLst>
          </p:cNvPr>
          <p:cNvPicPr>
            <a:picLocks noChangeAspect="1"/>
          </p:cNvPicPr>
          <p:nvPr/>
        </p:nvPicPr>
        <p:blipFill>
          <a:blip r:embed="rId5"/>
          <a:stretch>
            <a:fillRect/>
          </a:stretch>
        </p:blipFill>
        <p:spPr>
          <a:xfrm>
            <a:off x="697148" y="4537267"/>
            <a:ext cx="2125071" cy="1562180"/>
          </a:xfrm>
          <a:prstGeom prst="rect">
            <a:avLst/>
          </a:prstGeom>
        </p:spPr>
      </p:pic>
      <p:sp>
        <p:nvSpPr>
          <p:cNvPr id="14" name="TextBox 13">
            <a:extLst>
              <a:ext uri="{FF2B5EF4-FFF2-40B4-BE49-F238E27FC236}">
                <a16:creationId xmlns:a16="http://schemas.microsoft.com/office/drawing/2014/main" id="{826A2D84-FF54-DDD1-7466-B3D98089FD17}"/>
              </a:ext>
            </a:extLst>
          </p:cNvPr>
          <p:cNvSpPr txBox="1"/>
          <p:nvPr/>
        </p:nvSpPr>
        <p:spPr>
          <a:xfrm>
            <a:off x="1655936" y="4169056"/>
            <a:ext cx="2914061" cy="380911"/>
          </a:xfrm>
          <a:prstGeom prst="rect">
            <a:avLst/>
          </a:prstGeom>
          <a:solidFill>
            <a:schemeClr val="bg1">
              <a:lumMod val="75000"/>
            </a:schemeClr>
          </a:solidFill>
        </p:spPr>
        <p:txBody>
          <a:bodyPr wrap="square" rtlCol="0">
            <a:spAutoFit/>
          </a:bodyPr>
          <a:lstStyle/>
          <a:p>
            <a:r>
              <a:rPr lang="en-US" dirty="0"/>
              <a:t>Contract with Low Penalties</a:t>
            </a:r>
          </a:p>
        </p:txBody>
      </p:sp>
      <p:sp>
        <p:nvSpPr>
          <p:cNvPr id="16" name="TextBox 15">
            <a:extLst>
              <a:ext uri="{FF2B5EF4-FFF2-40B4-BE49-F238E27FC236}">
                <a16:creationId xmlns:a16="http://schemas.microsoft.com/office/drawing/2014/main" id="{BEB8A890-2FE8-8087-326B-75E4AEB5E94D}"/>
              </a:ext>
            </a:extLst>
          </p:cNvPr>
          <p:cNvSpPr txBox="1"/>
          <p:nvPr/>
        </p:nvSpPr>
        <p:spPr>
          <a:xfrm>
            <a:off x="7351886" y="4150143"/>
            <a:ext cx="2914061" cy="380911"/>
          </a:xfrm>
          <a:prstGeom prst="rect">
            <a:avLst/>
          </a:prstGeom>
          <a:solidFill>
            <a:schemeClr val="bg1">
              <a:lumMod val="75000"/>
            </a:schemeClr>
          </a:solidFill>
        </p:spPr>
        <p:txBody>
          <a:bodyPr wrap="square" rtlCol="0">
            <a:spAutoFit/>
          </a:bodyPr>
          <a:lstStyle/>
          <a:p>
            <a:r>
              <a:rPr lang="en-US" dirty="0"/>
              <a:t>Contract with High Penalties</a:t>
            </a:r>
          </a:p>
        </p:txBody>
      </p:sp>
    </p:spTree>
    <p:extLst>
      <p:ext uri="{BB962C8B-B14F-4D97-AF65-F5344CB8AC3E}">
        <p14:creationId xmlns:p14="http://schemas.microsoft.com/office/powerpoint/2010/main" val="7065883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0AAC7-1C27-F0EE-5ACA-867F5C8C0A07}"/>
              </a:ext>
            </a:extLst>
          </p:cNvPr>
          <p:cNvSpPr>
            <a:spLocks noGrp="1"/>
          </p:cNvSpPr>
          <p:nvPr>
            <p:ph type="title"/>
          </p:nvPr>
        </p:nvSpPr>
        <p:spPr/>
        <p:txBody>
          <a:bodyPr/>
          <a:lstStyle/>
          <a:p>
            <a:r>
              <a:rPr lang="en-US" dirty="0"/>
              <a:t>Numbers in Project Contracts other than Price</a:t>
            </a:r>
          </a:p>
        </p:txBody>
      </p:sp>
      <p:sp>
        <p:nvSpPr>
          <p:cNvPr id="3" name="Content Placeholder 2">
            <a:extLst>
              <a:ext uri="{FF2B5EF4-FFF2-40B4-BE49-F238E27FC236}">
                <a16:creationId xmlns:a16="http://schemas.microsoft.com/office/drawing/2014/main" id="{1581E4DE-716F-A7CE-C8DF-4EC96C87A3DF}"/>
              </a:ext>
            </a:extLst>
          </p:cNvPr>
          <p:cNvSpPr>
            <a:spLocks noGrp="1"/>
          </p:cNvSpPr>
          <p:nvPr>
            <p:ph idx="1"/>
          </p:nvPr>
        </p:nvSpPr>
        <p:spPr/>
        <p:txBody>
          <a:bodyPr/>
          <a:lstStyle/>
          <a:p>
            <a:r>
              <a:rPr lang="en-US" dirty="0"/>
              <a:t>Target Date</a:t>
            </a:r>
          </a:p>
          <a:p>
            <a:r>
              <a:rPr lang="en-US" dirty="0"/>
              <a:t>Liquidated damage for Delay</a:t>
            </a:r>
          </a:p>
          <a:p>
            <a:r>
              <a:rPr lang="en-US" dirty="0"/>
              <a:t>Target Availability</a:t>
            </a:r>
          </a:p>
          <a:p>
            <a:r>
              <a:rPr lang="en-US" dirty="0"/>
              <a:t>Liquidated Damage or Other Penalties for Unavailability</a:t>
            </a:r>
          </a:p>
          <a:p>
            <a:r>
              <a:rPr lang="en-US" dirty="0"/>
              <a:t>Target Performance Ratio</a:t>
            </a:r>
          </a:p>
          <a:p>
            <a:r>
              <a:rPr lang="en-US" dirty="0"/>
              <a:t>Target Heat Rate</a:t>
            </a:r>
          </a:p>
          <a:p>
            <a:r>
              <a:rPr lang="en-US" dirty="0"/>
              <a:t>Performance Penalty in Supply Contracts</a:t>
            </a:r>
          </a:p>
          <a:p>
            <a:r>
              <a:rPr lang="en-US" dirty="0"/>
              <a:t>Warranty Period</a:t>
            </a:r>
          </a:p>
          <a:p>
            <a:endParaRPr lang="en-US" dirty="0"/>
          </a:p>
        </p:txBody>
      </p:sp>
      <p:sp>
        <p:nvSpPr>
          <p:cNvPr id="4" name="Slide Number Placeholder 3">
            <a:extLst>
              <a:ext uri="{FF2B5EF4-FFF2-40B4-BE49-F238E27FC236}">
                <a16:creationId xmlns:a16="http://schemas.microsoft.com/office/drawing/2014/main" id="{35DBE007-1143-E078-E2DB-CEC19F1DB024}"/>
              </a:ext>
            </a:extLst>
          </p:cNvPr>
          <p:cNvSpPr>
            <a:spLocks noGrp="1"/>
          </p:cNvSpPr>
          <p:nvPr>
            <p:ph type="sldNum" sz="quarter" idx="12"/>
          </p:nvPr>
        </p:nvSpPr>
        <p:spPr/>
        <p:txBody>
          <a:bodyPr/>
          <a:lstStyle/>
          <a:p>
            <a:fld id="{EB241CD2-1E45-42A3-B213-66A034DF9A3B}" type="slidenum">
              <a:rPr lang="en-GB" smtClean="0"/>
              <a:t>239</a:t>
            </a:fld>
            <a:endParaRPr lang="en-GB" dirty="0"/>
          </a:p>
        </p:txBody>
      </p:sp>
    </p:spTree>
    <p:extLst>
      <p:ext uri="{BB962C8B-B14F-4D97-AF65-F5344CB8AC3E}">
        <p14:creationId xmlns:p14="http://schemas.microsoft.com/office/powerpoint/2010/main" val="2664664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8264-AE75-2AA8-4F58-8283C3EB2F35}"/>
              </a:ext>
            </a:extLst>
          </p:cNvPr>
          <p:cNvSpPr>
            <a:spLocks noGrp="1"/>
          </p:cNvSpPr>
          <p:nvPr>
            <p:ph type="title"/>
          </p:nvPr>
        </p:nvSpPr>
        <p:spPr/>
        <p:txBody>
          <a:bodyPr>
            <a:normAutofit fontScale="90000"/>
          </a:bodyPr>
          <a:lstStyle/>
          <a:p>
            <a:r>
              <a:rPr lang="en-US" dirty="0"/>
              <a:t>Capital Intensity – Refinery versus Roof-top Solar and Importance of Financing</a:t>
            </a:r>
          </a:p>
        </p:txBody>
      </p:sp>
      <p:pic>
        <p:nvPicPr>
          <p:cNvPr id="10" name="Picture 9">
            <a:extLst>
              <a:ext uri="{FF2B5EF4-FFF2-40B4-BE49-F238E27FC236}">
                <a16:creationId xmlns:a16="http://schemas.microsoft.com/office/drawing/2014/main" id="{88C74391-2B1B-D6FE-9BCE-D40315C25551}"/>
              </a:ext>
            </a:extLst>
          </p:cNvPr>
          <p:cNvPicPr>
            <a:picLocks noChangeAspect="1"/>
          </p:cNvPicPr>
          <p:nvPr/>
        </p:nvPicPr>
        <p:blipFill>
          <a:blip r:embed="rId2"/>
          <a:stretch>
            <a:fillRect/>
          </a:stretch>
        </p:blipFill>
        <p:spPr>
          <a:xfrm>
            <a:off x="871243" y="1562100"/>
            <a:ext cx="4967727" cy="3119439"/>
          </a:xfrm>
          <a:prstGeom prst="rect">
            <a:avLst/>
          </a:prstGeom>
        </p:spPr>
      </p:pic>
      <p:pic>
        <p:nvPicPr>
          <p:cNvPr id="12" name="Picture 11">
            <a:extLst>
              <a:ext uri="{FF2B5EF4-FFF2-40B4-BE49-F238E27FC236}">
                <a16:creationId xmlns:a16="http://schemas.microsoft.com/office/drawing/2014/main" id="{A907A619-2999-0EC9-9262-F2817B7C8270}"/>
              </a:ext>
            </a:extLst>
          </p:cNvPr>
          <p:cNvPicPr>
            <a:picLocks noChangeAspect="1"/>
          </p:cNvPicPr>
          <p:nvPr/>
        </p:nvPicPr>
        <p:blipFill>
          <a:blip r:embed="rId3"/>
          <a:stretch>
            <a:fillRect/>
          </a:stretch>
        </p:blipFill>
        <p:spPr>
          <a:xfrm>
            <a:off x="6172201" y="1562100"/>
            <a:ext cx="4797596" cy="3174881"/>
          </a:xfrm>
          <a:prstGeom prst="rect">
            <a:avLst/>
          </a:prstGeom>
        </p:spPr>
      </p:pic>
      <p:sp>
        <p:nvSpPr>
          <p:cNvPr id="3" name="TextBox 2">
            <a:extLst>
              <a:ext uri="{FF2B5EF4-FFF2-40B4-BE49-F238E27FC236}">
                <a16:creationId xmlns:a16="http://schemas.microsoft.com/office/drawing/2014/main" id="{D237ABB0-7935-4EF8-43BF-735FB819B915}"/>
              </a:ext>
            </a:extLst>
          </p:cNvPr>
          <p:cNvSpPr txBox="1"/>
          <p:nvPr/>
        </p:nvSpPr>
        <p:spPr>
          <a:xfrm>
            <a:off x="2682949" y="5135527"/>
            <a:ext cx="5560828" cy="64633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is more capital-intensive and which is more sensitive to the cost of capital</a:t>
            </a:r>
          </a:p>
        </p:txBody>
      </p:sp>
      <p:sp>
        <p:nvSpPr>
          <p:cNvPr id="4" name="Slide Number Placeholder 3">
            <a:extLst>
              <a:ext uri="{FF2B5EF4-FFF2-40B4-BE49-F238E27FC236}">
                <a16:creationId xmlns:a16="http://schemas.microsoft.com/office/drawing/2014/main" id="{11300491-BE5D-4EC3-8AA4-A1561D72FEE8}"/>
              </a:ext>
            </a:extLst>
          </p:cNvPr>
          <p:cNvSpPr>
            <a:spLocks noGrp="1"/>
          </p:cNvSpPr>
          <p:nvPr>
            <p:ph type="sldNum" sz="quarter" idx="12"/>
          </p:nvPr>
        </p:nvSpPr>
        <p:spPr/>
        <p:txBody>
          <a:bodyPr/>
          <a:lstStyle/>
          <a:p>
            <a:fld id="{EB241CD2-1E45-42A3-B213-66A034DF9A3B}" type="slidenum">
              <a:rPr lang="en-GB" smtClean="0"/>
              <a:t>24</a:t>
            </a:fld>
            <a:endParaRPr lang="en-GB" dirty="0"/>
          </a:p>
        </p:txBody>
      </p:sp>
    </p:spTree>
    <p:extLst>
      <p:ext uri="{BB962C8B-B14F-4D97-AF65-F5344CB8AC3E}">
        <p14:creationId xmlns:p14="http://schemas.microsoft.com/office/powerpoint/2010/main" val="249101441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B86B-E7CC-186B-E26F-D85467D94737}"/>
              </a:ext>
            </a:extLst>
          </p:cNvPr>
          <p:cNvSpPr>
            <a:spLocks noGrp="1"/>
          </p:cNvSpPr>
          <p:nvPr>
            <p:ph type="title"/>
          </p:nvPr>
        </p:nvSpPr>
        <p:spPr/>
        <p:txBody>
          <a:bodyPr/>
          <a:lstStyle/>
          <a:p>
            <a:r>
              <a:rPr lang="en-US" dirty="0"/>
              <a:t>Introduction to Non-Price Provisions of  Contracts</a:t>
            </a:r>
          </a:p>
        </p:txBody>
      </p:sp>
      <p:sp>
        <p:nvSpPr>
          <p:cNvPr id="3" name="Content Placeholder 2">
            <a:extLst>
              <a:ext uri="{FF2B5EF4-FFF2-40B4-BE49-F238E27FC236}">
                <a16:creationId xmlns:a16="http://schemas.microsoft.com/office/drawing/2014/main" id="{718A368F-DA29-B0F7-2FB3-A4DE823AB0BC}"/>
              </a:ext>
            </a:extLst>
          </p:cNvPr>
          <p:cNvSpPr>
            <a:spLocks noGrp="1"/>
          </p:cNvSpPr>
          <p:nvPr>
            <p:ph idx="1"/>
          </p:nvPr>
        </p:nvSpPr>
        <p:spPr/>
        <p:txBody>
          <a:bodyPr>
            <a:normAutofit/>
          </a:bodyPr>
          <a:lstStyle/>
          <a:p>
            <a:pPr algn="l"/>
            <a:r>
              <a:rPr lang="en-JM" dirty="0"/>
              <a:t>Contracts in a project finance transaction contain a number of targets, penalties (called liquidated damages) and bonuses that guide how the project should perform. If the targets are not set correctly and/or the penalties or bonuses are not set according to costs incurred by society, the benefits of project finance can diminish.</a:t>
            </a:r>
          </a:p>
          <a:p>
            <a:pPr algn="l"/>
            <a:r>
              <a:rPr lang="en-JM" dirty="0"/>
              <a:t>This part addresses provisions in contracts other than the setting of price. </a:t>
            </a:r>
          </a:p>
          <a:p>
            <a:pPr algn="l"/>
            <a:r>
              <a:rPr lang="en-JM" dirty="0"/>
              <a:t>Issues include:</a:t>
            </a:r>
          </a:p>
          <a:p>
            <a:pPr lvl="1" algn="l"/>
            <a:r>
              <a:rPr lang="en-JM" dirty="0"/>
              <a:t>Whether details of the contract provisions that establish targets make sense; </a:t>
            </a:r>
          </a:p>
          <a:p>
            <a:pPr lvl="1" algn="l"/>
            <a:r>
              <a:rPr lang="en-JM" dirty="0"/>
              <a:t>Whether penalties and bonuses are set to appropriate levels; </a:t>
            </a:r>
          </a:p>
          <a:p>
            <a:pPr lvl="1" algn="l"/>
            <a:r>
              <a:rPr lang="en-JM" dirty="0"/>
              <a:t>Whether tests of performance and the related compensation are adequate; </a:t>
            </a:r>
          </a:p>
          <a:p>
            <a:pPr lvl="1" algn="l"/>
            <a:r>
              <a:rPr lang="en-JM" dirty="0"/>
              <a:t>Whether parties to the contract can live up to obligations (and not go bankrupt). </a:t>
            </a:r>
          </a:p>
        </p:txBody>
      </p:sp>
      <p:sp>
        <p:nvSpPr>
          <p:cNvPr id="4" name="Slide Number Placeholder 3">
            <a:extLst>
              <a:ext uri="{FF2B5EF4-FFF2-40B4-BE49-F238E27FC236}">
                <a16:creationId xmlns:a16="http://schemas.microsoft.com/office/drawing/2014/main" id="{4B50DAE2-EBA7-8490-8CBB-23337450393D}"/>
              </a:ext>
            </a:extLst>
          </p:cNvPr>
          <p:cNvSpPr>
            <a:spLocks noGrp="1"/>
          </p:cNvSpPr>
          <p:nvPr>
            <p:ph type="sldNum" sz="quarter" idx="12"/>
          </p:nvPr>
        </p:nvSpPr>
        <p:spPr/>
        <p:txBody>
          <a:bodyPr/>
          <a:lstStyle/>
          <a:p>
            <a:fld id="{EB241CD2-1E45-42A3-B213-66A034DF9A3B}" type="slidenum">
              <a:rPr lang="en-GB" smtClean="0"/>
              <a:t>240</a:t>
            </a:fld>
            <a:endParaRPr lang="en-GB" dirty="0"/>
          </a:p>
        </p:txBody>
      </p:sp>
    </p:spTree>
    <p:extLst>
      <p:ext uri="{BB962C8B-B14F-4D97-AF65-F5344CB8AC3E}">
        <p14:creationId xmlns:p14="http://schemas.microsoft.com/office/powerpoint/2010/main" val="395106116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761F-9D16-4309-07A8-FC2E88623B1B}"/>
              </a:ext>
            </a:extLst>
          </p:cNvPr>
          <p:cNvSpPr>
            <a:spLocks noGrp="1"/>
          </p:cNvSpPr>
          <p:nvPr>
            <p:ph type="title"/>
          </p:nvPr>
        </p:nvSpPr>
        <p:spPr/>
        <p:txBody>
          <a:bodyPr/>
          <a:lstStyle/>
          <a:p>
            <a:r>
              <a:rPr lang="en-US" dirty="0"/>
              <a:t>Objectives and Ideas</a:t>
            </a:r>
          </a:p>
        </p:txBody>
      </p:sp>
      <p:sp>
        <p:nvSpPr>
          <p:cNvPr id="3" name="Content Placeholder 2">
            <a:extLst>
              <a:ext uri="{FF2B5EF4-FFF2-40B4-BE49-F238E27FC236}">
                <a16:creationId xmlns:a16="http://schemas.microsoft.com/office/drawing/2014/main" id="{181A3A09-9ECF-11A8-0444-1D58E7DA1BC5}"/>
              </a:ext>
            </a:extLst>
          </p:cNvPr>
          <p:cNvSpPr>
            <a:spLocks noGrp="1"/>
          </p:cNvSpPr>
          <p:nvPr>
            <p:ph idx="1"/>
          </p:nvPr>
        </p:nvSpPr>
        <p:spPr/>
        <p:txBody>
          <a:bodyPr>
            <a:normAutofit/>
          </a:bodyPr>
          <a:lstStyle/>
          <a:p>
            <a:pPr algn="l"/>
            <a:r>
              <a:rPr lang="en-US" dirty="0"/>
              <a:t>Do not to work through every provision in a contract and/or to discuss particular contract language. </a:t>
            </a:r>
          </a:p>
          <a:p>
            <a:pPr algn="l"/>
            <a:r>
              <a:rPr lang="en-US" dirty="0"/>
              <a:t>Understand the theory of how different liquidated damage numbers can be derived; </a:t>
            </a:r>
          </a:p>
          <a:p>
            <a:pPr algn="l"/>
            <a:r>
              <a:rPr lang="en-US" dirty="0"/>
              <a:t>How targets in contracts should be established; </a:t>
            </a:r>
          </a:p>
          <a:p>
            <a:pPr algn="l"/>
            <a:r>
              <a:rPr lang="en-US" dirty="0"/>
              <a:t>How changes that occur after the contract is in place should be managed; </a:t>
            </a:r>
          </a:p>
          <a:p>
            <a:pPr algn="l"/>
            <a:r>
              <a:rPr lang="en-US" dirty="0"/>
              <a:t>How incentives for performance should be measured in contracts other than the price contract. </a:t>
            </a:r>
          </a:p>
        </p:txBody>
      </p:sp>
      <p:sp>
        <p:nvSpPr>
          <p:cNvPr id="4" name="Slide Number Placeholder 3">
            <a:extLst>
              <a:ext uri="{FF2B5EF4-FFF2-40B4-BE49-F238E27FC236}">
                <a16:creationId xmlns:a16="http://schemas.microsoft.com/office/drawing/2014/main" id="{03ABA3C2-A35E-171D-5531-EC807BF6E20E}"/>
              </a:ext>
            </a:extLst>
          </p:cNvPr>
          <p:cNvSpPr>
            <a:spLocks noGrp="1"/>
          </p:cNvSpPr>
          <p:nvPr>
            <p:ph type="sldNum" sz="quarter" idx="12"/>
          </p:nvPr>
        </p:nvSpPr>
        <p:spPr/>
        <p:txBody>
          <a:bodyPr/>
          <a:lstStyle/>
          <a:p>
            <a:fld id="{EB241CD2-1E45-42A3-B213-66A034DF9A3B}" type="slidenum">
              <a:rPr lang="en-GB" smtClean="0"/>
              <a:t>241</a:t>
            </a:fld>
            <a:endParaRPr lang="en-GB" dirty="0"/>
          </a:p>
        </p:txBody>
      </p:sp>
    </p:spTree>
    <p:extLst>
      <p:ext uri="{BB962C8B-B14F-4D97-AF65-F5344CB8AC3E}">
        <p14:creationId xmlns:p14="http://schemas.microsoft.com/office/powerpoint/2010/main" val="109872740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7A8A3-6754-4E5C-4D2C-69E1155BA3A4}"/>
              </a:ext>
            </a:extLst>
          </p:cNvPr>
          <p:cNvSpPr>
            <a:spLocks noGrp="1"/>
          </p:cNvSpPr>
          <p:nvPr>
            <p:ph type="ctrTitle"/>
          </p:nvPr>
        </p:nvSpPr>
        <p:spPr/>
        <p:txBody>
          <a:bodyPr/>
          <a:lstStyle/>
          <a:p>
            <a:r>
              <a:rPr lang="en-US" dirty="0"/>
              <a:t>Liquidated Damage for Delay</a:t>
            </a:r>
          </a:p>
        </p:txBody>
      </p:sp>
    </p:spTree>
    <p:extLst>
      <p:ext uri="{BB962C8B-B14F-4D97-AF65-F5344CB8AC3E}">
        <p14:creationId xmlns:p14="http://schemas.microsoft.com/office/powerpoint/2010/main" val="380433596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51C0B-6FB2-BE58-3885-65DA0E4A1728}"/>
              </a:ext>
            </a:extLst>
          </p:cNvPr>
          <p:cNvSpPr>
            <a:spLocks noGrp="1"/>
          </p:cNvSpPr>
          <p:nvPr>
            <p:ph type="title"/>
          </p:nvPr>
        </p:nvSpPr>
        <p:spPr/>
        <p:txBody>
          <a:bodyPr/>
          <a:lstStyle/>
          <a:p>
            <a:r>
              <a:rPr lang="en-US" dirty="0"/>
              <a:t>Liquidated Damage Theory and Targets</a:t>
            </a:r>
          </a:p>
        </p:txBody>
      </p:sp>
      <p:sp>
        <p:nvSpPr>
          <p:cNvPr id="3" name="Content Placeholder 2">
            <a:extLst>
              <a:ext uri="{FF2B5EF4-FFF2-40B4-BE49-F238E27FC236}">
                <a16:creationId xmlns:a16="http://schemas.microsoft.com/office/drawing/2014/main" id="{AAAC7E36-08BA-B783-642D-BECC3E98D9AB}"/>
              </a:ext>
            </a:extLst>
          </p:cNvPr>
          <p:cNvSpPr>
            <a:spLocks noGrp="1"/>
          </p:cNvSpPr>
          <p:nvPr>
            <p:ph idx="1"/>
          </p:nvPr>
        </p:nvSpPr>
        <p:spPr/>
        <p:txBody>
          <a:bodyPr/>
          <a:lstStyle/>
          <a:p>
            <a:pPr algn="l"/>
            <a:r>
              <a:rPr lang="en-JM" dirty="0"/>
              <a:t>Different kinds of provisions to provide incentives and resolve problems include:</a:t>
            </a:r>
          </a:p>
          <a:p>
            <a:pPr algn="l"/>
            <a:r>
              <a:rPr lang="en-JM" dirty="0"/>
              <a:t> (1) liquidated damages</a:t>
            </a:r>
          </a:p>
          <a:p>
            <a:pPr algn="l"/>
            <a:r>
              <a:rPr lang="en-JM" dirty="0"/>
              <a:t> (2) targets for timing availability and other items, </a:t>
            </a:r>
          </a:p>
          <a:p>
            <a:pPr algn="l"/>
            <a:r>
              <a:rPr lang="en-JM" dirty="0"/>
              <a:t>(3) targets for achieving efficiency different from liquidated damages, </a:t>
            </a:r>
          </a:p>
          <a:p>
            <a:pPr algn="l"/>
            <a:r>
              <a:rPr lang="en-JM" dirty="0"/>
              <a:t>(4) valuation formulas for performance targets in contracts with suppliers</a:t>
            </a:r>
          </a:p>
          <a:p>
            <a:pPr algn="l"/>
            <a:r>
              <a:rPr lang="en-JM" dirty="0"/>
              <a:t>(5) adjustments for change orders should be understood. </a:t>
            </a:r>
          </a:p>
          <a:p>
            <a:pPr algn="l"/>
            <a:endParaRPr lang="en-JM" dirty="0"/>
          </a:p>
          <a:p>
            <a:pPr algn="l"/>
            <a:r>
              <a:rPr lang="en-JM" dirty="0"/>
              <a:t>It is easy to get lost in the contract provisions without taking a step back and thinking about why the structure of provisions are different; the theory of how the numbers and dates in the contracts should be established and how problems can arise from inappropriate terms can cause problems. </a:t>
            </a:r>
            <a:endParaRPr lang="en-US" dirty="0"/>
          </a:p>
          <a:p>
            <a:pPr algn="l"/>
            <a:endParaRPr lang="en-US" dirty="0"/>
          </a:p>
        </p:txBody>
      </p:sp>
      <p:sp>
        <p:nvSpPr>
          <p:cNvPr id="4" name="Slide Number Placeholder 3">
            <a:extLst>
              <a:ext uri="{FF2B5EF4-FFF2-40B4-BE49-F238E27FC236}">
                <a16:creationId xmlns:a16="http://schemas.microsoft.com/office/drawing/2014/main" id="{9D9988F3-223E-23C8-574A-6E3DE7880B77}"/>
              </a:ext>
            </a:extLst>
          </p:cNvPr>
          <p:cNvSpPr>
            <a:spLocks noGrp="1"/>
          </p:cNvSpPr>
          <p:nvPr>
            <p:ph type="sldNum" sz="quarter" idx="12"/>
          </p:nvPr>
        </p:nvSpPr>
        <p:spPr/>
        <p:txBody>
          <a:bodyPr/>
          <a:lstStyle/>
          <a:p>
            <a:fld id="{EB241CD2-1E45-42A3-B213-66A034DF9A3B}" type="slidenum">
              <a:rPr lang="en-GB" smtClean="0"/>
              <a:t>243</a:t>
            </a:fld>
            <a:endParaRPr lang="en-GB" dirty="0"/>
          </a:p>
        </p:txBody>
      </p:sp>
    </p:spTree>
    <p:extLst>
      <p:ext uri="{BB962C8B-B14F-4D97-AF65-F5344CB8AC3E}">
        <p14:creationId xmlns:p14="http://schemas.microsoft.com/office/powerpoint/2010/main" val="35360135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50941-D72A-B1A6-EF09-7FC5F502170D}"/>
              </a:ext>
            </a:extLst>
          </p:cNvPr>
          <p:cNvSpPr>
            <a:spLocks noGrp="1"/>
          </p:cNvSpPr>
          <p:nvPr>
            <p:ph type="title"/>
          </p:nvPr>
        </p:nvSpPr>
        <p:spPr/>
        <p:txBody>
          <a:bodyPr/>
          <a:lstStyle/>
          <a:p>
            <a:r>
              <a:rPr lang="en-US" dirty="0"/>
              <a:t>Legal Rule for Liquidated Damage</a:t>
            </a:r>
          </a:p>
        </p:txBody>
      </p:sp>
      <p:sp>
        <p:nvSpPr>
          <p:cNvPr id="3" name="Content Placeholder 2">
            <a:extLst>
              <a:ext uri="{FF2B5EF4-FFF2-40B4-BE49-F238E27FC236}">
                <a16:creationId xmlns:a16="http://schemas.microsoft.com/office/drawing/2014/main" id="{4B227EF3-2B82-F1B7-1C14-A1A6999ABE5C}"/>
              </a:ext>
            </a:extLst>
          </p:cNvPr>
          <p:cNvSpPr>
            <a:spLocks noGrp="1"/>
          </p:cNvSpPr>
          <p:nvPr>
            <p:ph idx="1"/>
          </p:nvPr>
        </p:nvSpPr>
        <p:spPr>
          <a:xfrm>
            <a:off x="424689" y="1337310"/>
            <a:ext cx="4421632" cy="3794760"/>
          </a:xfrm>
        </p:spPr>
        <p:txBody>
          <a:bodyPr/>
          <a:lstStyle/>
          <a:p>
            <a:pPr algn="l"/>
            <a:r>
              <a:rPr lang="en-US" dirty="0"/>
              <a:t>Seller agrees that liquidated damages represent are </a:t>
            </a:r>
            <a:r>
              <a:rPr lang="en-US" b="1" dirty="0"/>
              <a:t>genuine</a:t>
            </a:r>
            <a:r>
              <a:rPr lang="en-US" dirty="0"/>
              <a:t> pre-estimate of damage the off-taker would experience as a result of failure to achieve the commercial operations date.</a:t>
            </a:r>
          </a:p>
          <a:p>
            <a:pPr algn="l"/>
            <a:r>
              <a:rPr lang="en-US" dirty="0"/>
              <a:t>Why does this make sense</a:t>
            </a:r>
          </a:p>
          <a:p>
            <a:pPr algn="l"/>
            <a:r>
              <a:rPr lang="en-US" dirty="0"/>
              <a:t>How can the damages be computed</a:t>
            </a:r>
          </a:p>
          <a:p>
            <a:pPr algn="l"/>
            <a:r>
              <a:rPr lang="en-US" dirty="0"/>
              <a:t>How is the target commercial operation computed</a:t>
            </a:r>
          </a:p>
        </p:txBody>
      </p:sp>
      <p:sp>
        <p:nvSpPr>
          <p:cNvPr id="4" name="Slide Number Placeholder 3">
            <a:extLst>
              <a:ext uri="{FF2B5EF4-FFF2-40B4-BE49-F238E27FC236}">
                <a16:creationId xmlns:a16="http://schemas.microsoft.com/office/drawing/2014/main" id="{659F53A9-09F3-C617-242D-CF3C3910527A}"/>
              </a:ext>
            </a:extLst>
          </p:cNvPr>
          <p:cNvSpPr>
            <a:spLocks noGrp="1"/>
          </p:cNvSpPr>
          <p:nvPr>
            <p:ph type="sldNum" sz="quarter" idx="12"/>
          </p:nvPr>
        </p:nvSpPr>
        <p:spPr/>
        <p:txBody>
          <a:bodyPr/>
          <a:lstStyle/>
          <a:p>
            <a:fld id="{EB241CD2-1E45-42A3-B213-66A034DF9A3B}" type="slidenum">
              <a:rPr lang="en-GB" smtClean="0"/>
              <a:t>244</a:t>
            </a:fld>
            <a:endParaRPr lang="en-GB" dirty="0"/>
          </a:p>
        </p:txBody>
      </p:sp>
      <p:pic>
        <p:nvPicPr>
          <p:cNvPr id="5" name="Content Placeholder 3">
            <a:extLst>
              <a:ext uri="{FF2B5EF4-FFF2-40B4-BE49-F238E27FC236}">
                <a16:creationId xmlns:a16="http://schemas.microsoft.com/office/drawing/2014/main" id="{E5D1AB16-1D6E-5D61-7966-D2A1FA354756}"/>
              </a:ext>
            </a:extLst>
          </p:cNvPr>
          <p:cNvPicPr>
            <a:picLocks noChangeAspect="1"/>
          </p:cNvPicPr>
          <p:nvPr/>
        </p:nvPicPr>
        <p:blipFill>
          <a:blip r:embed="rId2"/>
          <a:stretch>
            <a:fillRect/>
          </a:stretch>
        </p:blipFill>
        <p:spPr>
          <a:xfrm>
            <a:off x="4918742" y="1337310"/>
            <a:ext cx="6953217" cy="4032504"/>
          </a:xfrm>
          <a:prstGeom prst="rect">
            <a:avLst/>
          </a:prstGeom>
        </p:spPr>
      </p:pic>
    </p:spTree>
    <p:extLst>
      <p:ext uri="{BB962C8B-B14F-4D97-AF65-F5344CB8AC3E}">
        <p14:creationId xmlns:p14="http://schemas.microsoft.com/office/powerpoint/2010/main" val="153039836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B748A-B248-45AC-A1E5-D6A2DEFE7A2C}"/>
              </a:ext>
            </a:extLst>
          </p:cNvPr>
          <p:cNvSpPr>
            <a:spLocks noGrp="1"/>
          </p:cNvSpPr>
          <p:nvPr>
            <p:ph type="title"/>
          </p:nvPr>
        </p:nvSpPr>
        <p:spPr/>
        <p:txBody>
          <a:bodyPr>
            <a:normAutofit/>
          </a:bodyPr>
          <a:lstStyle/>
          <a:p>
            <a:r>
              <a:rPr lang="en-029" dirty="0"/>
              <a:t>Difficult of Impossible to Compute Liquidated Damages</a:t>
            </a:r>
          </a:p>
        </p:txBody>
      </p:sp>
      <p:sp>
        <p:nvSpPr>
          <p:cNvPr id="3" name="Content Placeholder 2">
            <a:extLst>
              <a:ext uri="{FF2B5EF4-FFF2-40B4-BE49-F238E27FC236}">
                <a16:creationId xmlns:a16="http://schemas.microsoft.com/office/drawing/2014/main" id="{9FBDD2B3-C61B-78A9-573C-2E588AE3AA3C}"/>
              </a:ext>
            </a:extLst>
          </p:cNvPr>
          <p:cNvSpPr>
            <a:spLocks noGrp="1"/>
          </p:cNvSpPr>
          <p:nvPr>
            <p:ph idx="1"/>
          </p:nvPr>
        </p:nvSpPr>
        <p:spPr>
          <a:xfrm>
            <a:off x="266700" y="1848674"/>
            <a:ext cx="3482340" cy="2929319"/>
          </a:xfrm>
        </p:spPr>
        <p:txBody>
          <a:bodyPr/>
          <a:lstStyle/>
          <a:p>
            <a:pPr algn="l"/>
            <a:r>
              <a:rPr lang="en-US" dirty="0"/>
              <a:t>Note that acknowledged that “difficult or impossible to determine with absolute precision the amount of damages”</a:t>
            </a:r>
          </a:p>
          <a:p>
            <a:pPr algn="l"/>
            <a:r>
              <a:rPr lang="en-US" dirty="0"/>
              <a:t>This does not mean that you should not think about how damages work  in theory</a:t>
            </a:r>
          </a:p>
          <a:p>
            <a:pPr algn="l"/>
            <a:endParaRPr lang="en-US" dirty="0"/>
          </a:p>
        </p:txBody>
      </p:sp>
      <p:pic>
        <p:nvPicPr>
          <p:cNvPr id="4" name="Picture 3">
            <a:extLst>
              <a:ext uri="{FF2B5EF4-FFF2-40B4-BE49-F238E27FC236}">
                <a16:creationId xmlns:a16="http://schemas.microsoft.com/office/drawing/2014/main" id="{1AB98D17-AC7F-42FC-855C-3C1503FE9F5F}"/>
              </a:ext>
            </a:extLst>
          </p:cNvPr>
          <p:cNvPicPr>
            <a:picLocks noChangeAspect="1"/>
          </p:cNvPicPr>
          <p:nvPr/>
        </p:nvPicPr>
        <p:blipFill>
          <a:blip r:embed="rId2"/>
          <a:stretch>
            <a:fillRect/>
          </a:stretch>
        </p:blipFill>
        <p:spPr>
          <a:xfrm>
            <a:off x="3895344" y="1398380"/>
            <a:ext cx="8198035" cy="3749489"/>
          </a:xfrm>
          <a:prstGeom prst="rect">
            <a:avLst/>
          </a:prstGeom>
        </p:spPr>
      </p:pic>
    </p:spTree>
    <p:extLst>
      <p:ext uri="{BB962C8B-B14F-4D97-AF65-F5344CB8AC3E}">
        <p14:creationId xmlns:p14="http://schemas.microsoft.com/office/powerpoint/2010/main" val="211827180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5888-9C77-4A90-88A1-BE0A48BF6FF4}"/>
              </a:ext>
            </a:extLst>
          </p:cNvPr>
          <p:cNvSpPr>
            <a:spLocks noGrp="1"/>
          </p:cNvSpPr>
          <p:nvPr>
            <p:ph type="title"/>
          </p:nvPr>
        </p:nvSpPr>
        <p:spPr>
          <a:xfrm>
            <a:off x="266700" y="203202"/>
            <a:ext cx="10141656" cy="654049"/>
          </a:xfrm>
        </p:spPr>
        <p:txBody>
          <a:bodyPr anchor="ctr">
            <a:normAutofit/>
          </a:bodyPr>
          <a:lstStyle/>
          <a:p>
            <a:r>
              <a:rPr lang="en-US"/>
              <a:t>Example of Delay Penalty in PPA Contract</a:t>
            </a:r>
          </a:p>
        </p:txBody>
      </p:sp>
      <p:sp>
        <p:nvSpPr>
          <p:cNvPr id="6" name="Content Placeholder 5">
            <a:extLst>
              <a:ext uri="{FF2B5EF4-FFF2-40B4-BE49-F238E27FC236}">
                <a16:creationId xmlns:a16="http://schemas.microsoft.com/office/drawing/2014/main" id="{CEF136AB-8785-9FD1-B00C-1C55114141D1}"/>
              </a:ext>
            </a:extLst>
          </p:cNvPr>
          <p:cNvSpPr>
            <a:spLocks noGrp="1"/>
          </p:cNvSpPr>
          <p:nvPr>
            <p:ph sz="half" idx="1"/>
          </p:nvPr>
        </p:nvSpPr>
        <p:spPr>
          <a:xfrm>
            <a:off x="306349" y="1285875"/>
            <a:ext cx="4979329" cy="4546213"/>
          </a:xfrm>
        </p:spPr>
        <p:txBody>
          <a:bodyPr>
            <a:normAutofit/>
          </a:bodyPr>
          <a:lstStyle/>
          <a:p>
            <a:r>
              <a:rPr lang="en-US" dirty="0"/>
              <a:t>Example of liquidated damages with the amounts for liquidated damage.</a:t>
            </a:r>
          </a:p>
          <a:p>
            <a:r>
              <a:rPr lang="en-US" dirty="0"/>
              <a:t>Define timing of liquidated damage</a:t>
            </a:r>
          </a:p>
          <a:p>
            <a:r>
              <a:rPr lang="en-US" dirty="0"/>
              <a:t>Note how again discuss that the LD is from the  off-taker cost</a:t>
            </a:r>
          </a:p>
          <a:p>
            <a:endParaRPr lang="en-US" dirty="0"/>
          </a:p>
        </p:txBody>
      </p:sp>
      <p:pic>
        <p:nvPicPr>
          <p:cNvPr id="8" name="Picture 7" descr="The image contains a document detailing the terms of liquidated damages for delays in the Commercial Operation Date, specifying a penalty of 400 AED per MW per day.&#10;&#10;AI-generated content may be incorrect.">
            <a:extLst>
              <a:ext uri="{FF2B5EF4-FFF2-40B4-BE49-F238E27FC236}">
                <a16:creationId xmlns:a16="http://schemas.microsoft.com/office/drawing/2014/main" id="{001C89B2-3793-92E3-D064-939C48A4C3E8}"/>
              </a:ext>
            </a:extLst>
          </p:cNvPr>
          <p:cNvPicPr>
            <a:picLocks noChangeAspect="1"/>
          </p:cNvPicPr>
          <p:nvPr/>
        </p:nvPicPr>
        <p:blipFill>
          <a:blip r:embed="rId2"/>
          <a:stretch>
            <a:fillRect/>
          </a:stretch>
        </p:blipFill>
        <p:spPr>
          <a:xfrm>
            <a:off x="4939990" y="1916132"/>
            <a:ext cx="6655110" cy="4092890"/>
          </a:xfrm>
          <a:prstGeom prst="rect">
            <a:avLst/>
          </a:prstGeom>
          <a:noFill/>
        </p:spPr>
      </p:pic>
      <p:sp>
        <p:nvSpPr>
          <p:cNvPr id="3" name="Slide Number Placeholder 2">
            <a:extLst>
              <a:ext uri="{FF2B5EF4-FFF2-40B4-BE49-F238E27FC236}">
                <a16:creationId xmlns:a16="http://schemas.microsoft.com/office/drawing/2014/main" id="{EC45BA13-A0C0-6D6F-58B1-D42A1AB4B1D1}"/>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246</a:t>
            </a:fld>
            <a:endParaRPr lang="en-GB"/>
          </a:p>
        </p:txBody>
      </p:sp>
    </p:spTree>
    <p:extLst>
      <p:ext uri="{BB962C8B-B14F-4D97-AF65-F5344CB8AC3E}">
        <p14:creationId xmlns:p14="http://schemas.microsoft.com/office/powerpoint/2010/main" val="402883671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2BA3B-88D3-A9D6-5A83-ED98A0E6C58C}"/>
              </a:ext>
            </a:extLst>
          </p:cNvPr>
          <p:cNvSpPr>
            <a:spLocks noGrp="1"/>
          </p:cNvSpPr>
          <p:nvPr>
            <p:ph type="title"/>
          </p:nvPr>
        </p:nvSpPr>
        <p:spPr/>
        <p:txBody>
          <a:bodyPr>
            <a:normAutofit fontScale="90000"/>
          </a:bodyPr>
          <a:lstStyle/>
          <a:p>
            <a:r>
              <a:rPr lang="en-US" dirty="0"/>
              <a:t>Exact Computations of Liquidated Damages and Other Items</a:t>
            </a:r>
          </a:p>
        </p:txBody>
      </p:sp>
      <p:sp>
        <p:nvSpPr>
          <p:cNvPr id="3" name="Content Placeholder 2">
            <a:extLst>
              <a:ext uri="{FF2B5EF4-FFF2-40B4-BE49-F238E27FC236}">
                <a16:creationId xmlns:a16="http://schemas.microsoft.com/office/drawing/2014/main" id="{B7226DEF-E0AC-64DA-44D7-65D5755F87F1}"/>
              </a:ext>
            </a:extLst>
          </p:cNvPr>
          <p:cNvSpPr>
            <a:spLocks noGrp="1"/>
          </p:cNvSpPr>
          <p:nvPr>
            <p:ph idx="1"/>
          </p:nvPr>
        </p:nvSpPr>
        <p:spPr/>
        <p:txBody>
          <a:bodyPr/>
          <a:lstStyle/>
          <a:p>
            <a:r>
              <a:rPr lang="en-US" dirty="0"/>
              <a:t>Exact definition of quantifying exact terms is not realistic. </a:t>
            </a:r>
          </a:p>
          <a:p>
            <a:r>
              <a:rPr lang="en-US" dirty="0"/>
              <a:t>The difficulty in computing precise numbers does not mean that the theory should be ignored. </a:t>
            </a:r>
          </a:p>
          <a:p>
            <a:pPr lvl="1"/>
            <a:endParaRPr lang="en-US" dirty="0"/>
          </a:p>
          <a:p>
            <a:pPr lvl="1"/>
            <a:r>
              <a:rPr lang="en-US" dirty="0"/>
              <a:t>For example, language in a price contract may include a provision that liquidated damages are derived from the off-taker cost. Then, the liquidated damage of something like USD 500 per MW-day is stated as the penalty for missing the target in-service date. </a:t>
            </a:r>
          </a:p>
          <a:p>
            <a:pPr lvl="1"/>
            <a:r>
              <a:rPr lang="en-US" dirty="0"/>
              <a:t>But when you ask somebody  who worked on the contract exactly how the 500 figure is computed, I doubt you would get some kind of careful analysis of the marginal costs (or merchant prices) of the delay in the operation date, net of the cost savings from not paying prices on the contract. </a:t>
            </a:r>
          </a:p>
          <a:p>
            <a:r>
              <a:rPr lang="en-US" dirty="0"/>
              <a:t>If you have some kind of idea of how the liquidated damages in theory should be computed, you can be better at negotiating, discussing, analyzing and interpretation of contracts.</a:t>
            </a:r>
          </a:p>
          <a:p>
            <a:endParaRPr lang="en-US" dirty="0"/>
          </a:p>
        </p:txBody>
      </p:sp>
      <p:sp>
        <p:nvSpPr>
          <p:cNvPr id="4" name="Slide Number Placeholder 3">
            <a:extLst>
              <a:ext uri="{FF2B5EF4-FFF2-40B4-BE49-F238E27FC236}">
                <a16:creationId xmlns:a16="http://schemas.microsoft.com/office/drawing/2014/main" id="{9E49CDE0-EB9E-550A-F165-0DEF71F75B35}"/>
              </a:ext>
            </a:extLst>
          </p:cNvPr>
          <p:cNvSpPr>
            <a:spLocks noGrp="1"/>
          </p:cNvSpPr>
          <p:nvPr>
            <p:ph type="sldNum" sz="quarter" idx="12"/>
          </p:nvPr>
        </p:nvSpPr>
        <p:spPr/>
        <p:txBody>
          <a:bodyPr/>
          <a:lstStyle/>
          <a:p>
            <a:fld id="{EB241CD2-1E45-42A3-B213-66A034DF9A3B}" type="slidenum">
              <a:rPr lang="en-GB" smtClean="0"/>
              <a:t>247</a:t>
            </a:fld>
            <a:endParaRPr lang="en-GB" dirty="0"/>
          </a:p>
        </p:txBody>
      </p:sp>
    </p:spTree>
    <p:extLst>
      <p:ext uri="{BB962C8B-B14F-4D97-AF65-F5344CB8AC3E}">
        <p14:creationId xmlns:p14="http://schemas.microsoft.com/office/powerpoint/2010/main" val="45360067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3B9C4-9F8D-9496-255E-DBD1734B65A9}"/>
              </a:ext>
            </a:extLst>
          </p:cNvPr>
          <p:cNvSpPr>
            <a:spLocks noGrp="1"/>
          </p:cNvSpPr>
          <p:nvPr>
            <p:ph type="title"/>
          </p:nvPr>
        </p:nvSpPr>
        <p:spPr/>
        <p:txBody>
          <a:bodyPr/>
          <a:lstStyle/>
          <a:p>
            <a:r>
              <a:rPr lang="en-US" dirty="0"/>
              <a:t>Targets and Liquidated Damage</a:t>
            </a:r>
          </a:p>
        </p:txBody>
      </p:sp>
      <p:sp>
        <p:nvSpPr>
          <p:cNvPr id="3" name="Content Placeholder 2">
            <a:extLst>
              <a:ext uri="{FF2B5EF4-FFF2-40B4-BE49-F238E27FC236}">
                <a16:creationId xmlns:a16="http://schemas.microsoft.com/office/drawing/2014/main" id="{6B1906D7-85E6-56A8-CC97-CC5FBCC2E445}"/>
              </a:ext>
            </a:extLst>
          </p:cNvPr>
          <p:cNvSpPr>
            <a:spLocks noGrp="1"/>
          </p:cNvSpPr>
          <p:nvPr>
            <p:ph idx="1"/>
          </p:nvPr>
        </p:nvSpPr>
        <p:spPr/>
        <p:txBody>
          <a:bodyPr>
            <a:normAutofit/>
          </a:bodyPr>
          <a:lstStyle/>
          <a:p>
            <a:r>
              <a:rPr lang="en-JM" dirty="0"/>
              <a:t>For evaluating liquidated damages, targets are part of the process. </a:t>
            </a:r>
          </a:p>
          <a:p>
            <a:r>
              <a:rPr lang="en-JM" dirty="0"/>
              <a:t>Just about any target is founded either explicitly or implicitly using a cost trade-off between the investor and the off taker – not just the off-taker</a:t>
            </a:r>
          </a:p>
          <a:p>
            <a:r>
              <a:rPr lang="en-JM" dirty="0"/>
              <a:t>Understanding the establishment of liquidated damages in contracts can be understood only if the evaluation is made together with targets. </a:t>
            </a:r>
          </a:p>
          <a:p>
            <a:r>
              <a:rPr lang="en-JM" dirty="0"/>
              <a:t>Targets include things like the target in-service date, target availability, target degradation, target round trip efficiency, target capacity, target efficiency and other items. Some of the targets are directly included in a bid like the target efficiency. In terms of computing liquidated damages, you could write a very simple equation (not like the equations in a contract). The relationship between targets and penalties is illustrated.</a:t>
            </a:r>
            <a:endParaRPr lang="en-US" dirty="0"/>
          </a:p>
          <a:p>
            <a:r>
              <a:rPr lang="en-JM" dirty="0"/>
              <a:t>If Actual Date is After Target Date, Penalty = Liquidated Damage per Day x Delay Days</a:t>
            </a:r>
            <a:endParaRPr lang="en-US" dirty="0"/>
          </a:p>
          <a:p>
            <a:endParaRPr lang="en-US" dirty="0"/>
          </a:p>
        </p:txBody>
      </p:sp>
      <p:sp>
        <p:nvSpPr>
          <p:cNvPr id="4" name="Slide Number Placeholder 3">
            <a:extLst>
              <a:ext uri="{FF2B5EF4-FFF2-40B4-BE49-F238E27FC236}">
                <a16:creationId xmlns:a16="http://schemas.microsoft.com/office/drawing/2014/main" id="{8B8FD8D5-A62F-397F-FAAC-CCCF0BB94F3C}"/>
              </a:ext>
            </a:extLst>
          </p:cNvPr>
          <p:cNvSpPr>
            <a:spLocks noGrp="1"/>
          </p:cNvSpPr>
          <p:nvPr>
            <p:ph type="sldNum" sz="quarter" idx="12"/>
          </p:nvPr>
        </p:nvSpPr>
        <p:spPr/>
        <p:txBody>
          <a:bodyPr/>
          <a:lstStyle/>
          <a:p>
            <a:fld id="{EB241CD2-1E45-42A3-B213-66A034DF9A3B}" type="slidenum">
              <a:rPr lang="en-GB" smtClean="0"/>
              <a:t>248</a:t>
            </a:fld>
            <a:endParaRPr lang="en-GB" dirty="0"/>
          </a:p>
        </p:txBody>
      </p:sp>
    </p:spTree>
    <p:extLst>
      <p:ext uri="{BB962C8B-B14F-4D97-AF65-F5344CB8AC3E}">
        <p14:creationId xmlns:p14="http://schemas.microsoft.com/office/powerpoint/2010/main" val="1141796959"/>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AD63-88FA-65B0-2FC0-382F8788B695}"/>
              </a:ext>
            </a:extLst>
          </p:cNvPr>
          <p:cNvSpPr>
            <a:spLocks noGrp="1"/>
          </p:cNvSpPr>
          <p:nvPr>
            <p:ph type="title"/>
          </p:nvPr>
        </p:nvSpPr>
        <p:spPr/>
        <p:txBody>
          <a:bodyPr/>
          <a:lstStyle/>
          <a:p>
            <a:r>
              <a:rPr lang="en-US" dirty="0"/>
              <a:t>Example for Analysis of Targets and Liquidated Damage</a:t>
            </a:r>
          </a:p>
        </p:txBody>
      </p:sp>
      <p:sp>
        <p:nvSpPr>
          <p:cNvPr id="3" name="Content Placeholder 2">
            <a:extLst>
              <a:ext uri="{FF2B5EF4-FFF2-40B4-BE49-F238E27FC236}">
                <a16:creationId xmlns:a16="http://schemas.microsoft.com/office/drawing/2014/main" id="{A0AEC15D-CCC0-23F6-2220-CD7D810AD6C7}"/>
              </a:ext>
            </a:extLst>
          </p:cNvPr>
          <p:cNvSpPr>
            <a:spLocks noGrp="1"/>
          </p:cNvSpPr>
          <p:nvPr>
            <p:ph idx="1"/>
          </p:nvPr>
        </p:nvSpPr>
        <p:spPr/>
        <p:txBody>
          <a:bodyPr/>
          <a:lstStyle/>
          <a:p>
            <a:r>
              <a:rPr lang="en-US" dirty="0"/>
              <a:t>Assume that the cost increases in a linear basis</a:t>
            </a:r>
          </a:p>
          <a:p>
            <a:r>
              <a:rPr lang="en-US" dirty="0"/>
              <a:t>Assume the cost of different dates can be understood from EPC Contractor</a:t>
            </a:r>
          </a:p>
          <a:p>
            <a:endParaRPr lang="en-US" dirty="0"/>
          </a:p>
        </p:txBody>
      </p:sp>
      <p:sp>
        <p:nvSpPr>
          <p:cNvPr id="4" name="Slide Number Placeholder 3">
            <a:extLst>
              <a:ext uri="{FF2B5EF4-FFF2-40B4-BE49-F238E27FC236}">
                <a16:creationId xmlns:a16="http://schemas.microsoft.com/office/drawing/2014/main" id="{52DD867F-F333-7560-B09C-0C7BB752D9DC}"/>
              </a:ext>
            </a:extLst>
          </p:cNvPr>
          <p:cNvSpPr>
            <a:spLocks noGrp="1"/>
          </p:cNvSpPr>
          <p:nvPr>
            <p:ph type="sldNum" sz="quarter" idx="12"/>
          </p:nvPr>
        </p:nvSpPr>
        <p:spPr/>
        <p:txBody>
          <a:bodyPr/>
          <a:lstStyle/>
          <a:p>
            <a:fld id="{EB241CD2-1E45-42A3-B213-66A034DF9A3B}" type="slidenum">
              <a:rPr lang="en-GB" smtClean="0"/>
              <a:t>249</a:t>
            </a:fld>
            <a:endParaRPr lang="en-GB" dirty="0"/>
          </a:p>
        </p:txBody>
      </p:sp>
      <p:pic>
        <p:nvPicPr>
          <p:cNvPr id="6" name="Picture 5" descr="The image displays a table or chart detailing the costs associated with an investment project, including changes in total costs over several quarters, with a breakdown of costs for the investor, off-taker, and accumulated changes.&#10;&#10;AI-generated content may be incorrect.">
            <a:extLst>
              <a:ext uri="{FF2B5EF4-FFF2-40B4-BE49-F238E27FC236}">
                <a16:creationId xmlns:a16="http://schemas.microsoft.com/office/drawing/2014/main" id="{0BDF0300-42A9-F4E5-5B67-72DCFF2585A4}"/>
              </a:ext>
            </a:extLst>
          </p:cNvPr>
          <p:cNvPicPr>
            <a:picLocks noChangeAspect="1"/>
          </p:cNvPicPr>
          <p:nvPr/>
        </p:nvPicPr>
        <p:blipFill>
          <a:blip r:embed="rId2"/>
          <a:stretch>
            <a:fillRect/>
          </a:stretch>
        </p:blipFill>
        <p:spPr>
          <a:xfrm>
            <a:off x="1828800" y="2283501"/>
            <a:ext cx="7609113" cy="3761808"/>
          </a:xfrm>
          <a:prstGeom prst="rect">
            <a:avLst/>
          </a:prstGeom>
        </p:spPr>
      </p:pic>
    </p:spTree>
    <p:extLst>
      <p:ext uri="{BB962C8B-B14F-4D97-AF65-F5344CB8AC3E}">
        <p14:creationId xmlns:p14="http://schemas.microsoft.com/office/powerpoint/2010/main" val="737223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8264-AE75-2AA8-4F58-8283C3EB2F35}"/>
              </a:ext>
            </a:extLst>
          </p:cNvPr>
          <p:cNvSpPr>
            <a:spLocks noGrp="1"/>
          </p:cNvSpPr>
          <p:nvPr>
            <p:ph type="title"/>
          </p:nvPr>
        </p:nvSpPr>
        <p:spPr/>
        <p:txBody>
          <a:bodyPr>
            <a:normAutofit/>
          </a:bodyPr>
          <a:lstStyle/>
          <a:p>
            <a:r>
              <a:rPr lang="en-US" dirty="0"/>
              <a:t>Capital Intensity – Hydro versus Natural Gas</a:t>
            </a:r>
          </a:p>
        </p:txBody>
      </p:sp>
      <p:pic>
        <p:nvPicPr>
          <p:cNvPr id="7" name="Picture 6">
            <a:extLst>
              <a:ext uri="{FF2B5EF4-FFF2-40B4-BE49-F238E27FC236}">
                <a16:creationId xmlns:a16="http://schemas.microsoft.com/office/drawing/2014/main" id="{AB8D0D84-4439-B0D5-5150-6FC9BD00AB02}"/>
              </a:ext>
            </a:extLst>
          </p:cNvPr>
          <p:cNvPicPr>
            <a:picLocks noChangeAspect="1"/>
          </p:cNvPicPr>
          <p:nvPr/>
        </p:nvPicPr>
        <p:blipFill>
          <a:blip r:embed="rId2"/>
          <a:stretch>
            <a:fillRect/>
          </a:stretch>
        </p:blipFill>
        <p:spPr>
          <a:xfrm>
            <a:off x="1189182" y="1857375"/>
            <a:ext cx="4484419" cy="2989612"/>
          </a:xfrm>
          <a:prstGeom prst="rect">
            <a:avLst/>
          </a:prstGeom>
        </p:spPr>
      </p:pic>
      <p:pic>
        <p:nvPicPr>
          <p:cNvPr id="17" name="Picture 16">
            <a:extLst>
              <a:ext uri="{FF2B5EF4-FFF2-40B4-BE49-F238E27FC236}">
                <a16:creationId xmlns:a16="http://schemas.microsoft.com/office/drawing/2014/main" id="{7C4C0ACC-3284-EC80-97C8-7CBA5E34C61F}"/>
              </a:ext>
            </a:extLst>
          </p:cNvPr>
          <p:cNvPicPr>
            <a:picLocks noChangeAspect="1"/>
          </p:cNvPicPr>
          <p:nvPr/>
        </p:nvPicPr>
        <p:blipFill>
          <a:blip r:embed="rId3"/>
          <a:stretch>
            <a:fillRect/>
          </a:stretch>
        </p:blipFill>
        <p:spPr>
          <a:xfrm>
            <a:off x="6192631" y="1857376"/>
            <a:ext cx="4557646" cy="2991340"/>
          </a:xfrm>
          <a:prstGeom prst="rect">
            <a:avLst/>
          </a:prstGeom>
        </p:spPr>
      </p:pic>
      <p:sp>
        <p:nvSpPr>
          <p:cNvPr id="3" name="TextBox 2">
            <a:extLst>
              <a:ext uri="{FF2B5EF4-FFF2-40B4-BE49-F238E27FC236}">
                <a16:creationId xmlns:a16="http://schemas.microsoft.com/office/drawing/2014/main" id="{196F08E1-6398-0668-9012-5FF459AB88FA}"/>
              </a:ext>
            </a:extLst>
          </p:cNvPr>
          <p:cNvSpPr txBox="1"/>
          <p:nvPr/>
        </p:nvSpPr>
        <p:spPr>
          <a:xfrm>
            <a:off x="2682949" y="5135527"/>
            <a:ext cx="5560828" cy="64633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is more capital-intensive and which is more sensitive to the cost of capital</a:t>
            </a:r>
          </a:p>
        </p:txBody>
      </p:sp>
      <p:sp>
        <p:nvSpPr>
          <p:cNvPr id="5" name="Slide Number Placeholder 4">
            <a:extLst>
              <a:ext uri="{FF2B5EF4-FFF2-40B4-BE49-F238E27FC236}">
                <a16:creationId xmlns:a16="http://schemas.microsoft.com/office/drawing/2014/main" id="{9D091B8E-876C-4AC7-5543-24F63E49B071}"/>
              </a:ext>
            </a:extLst>
          </p:cNvPr>
          <p:cNvSpPr>
            <a:spLocks noGrp="1"/>
          </p:cNvSpPr>
          <p:nvPr>
            <p:ph type="sldNum" sz="quarter" idx="12"/>
          </p:nvPr>
        </p:nvSpPr>
        <p:spPr/>
        <p:txBody>
          <a:bodyPr/>
          <a:lstStyle/>
          <a:p>
            <a:fld id="{EB241CD2-1E45-42A3-B213-66A034DF9A3B}" type="slidenum">
              <a:rPr lang="en-GB" smtClean="0"/>
              <a:t>25</a:t>
            </a:fld>
            <a:endParaRPr lang="en-GB" dirty="0"/>
          </a:p>
        </p:txBody>
      </p:sp>
    </p:spTree>
    <p:extLst>
      <p:ext uri="{BB962C8B-B14F-4D97-AF65-F5344CB8AC3E}">
        <p14:creationId xmlns:p14="http://schemas.microsoft.com/office/powerpoint/2010/main" val="386308640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01EEC-8628-8F26-BFB1-3F42766F08FD}"/>
              </a:ext>
            </a:extLst>
          </p:cNvPr>
          <p:cNvSpPr>
            <a:spLocks noGrp="1"/>
          </p:cNvSpPr>
          <p:nvPr>
            <p:ph type="title"/>
          </p:nvPr>
        </p:nvSpPr>
        <p:spPr/>
        <p:txBody>
          <a:bodyPr/>
          <a:lstStyle/>
          <a:p>
            <a:r>
              <a:rPr lang="en-US" dirty="0"/>
              <a:t>Cost Trade-offs and Minimizing Total Cost</a:t>
            </a:r>
          </a:p>
        </p:txBody>
      </p:sp>
      <p:sp>
        <p:nvSpPr>
          <p:cNvPr id="3" name="Content Placeholder 2">
            <a:extLst>
              <a:ext uri="{FF2B5EF4-FFF2-40B4-BE49-F238E27FC236}">
                <a16:creationId xmlns:a16="http://schemas.microsoft.com/office/drawing/2014/main" id="{F9CB95F7-9FFF-7A37-A022-8569DB8E9697}"/>
              </a:ext>
            </a:extLst>
          </p:cNvPr>
          <p:cNvSpPr>
            <a:spLocks noGrp="1"/>
          </p:cNvSpPr>
          <p:nvPr>
            <p:ph idx="1"/>
          </p:nvPr>
        </p:nvSpPr>
        <p:spPr/>
        <p:txBody>
          <a:bodyPr/>
          <a:lstStyle/>
          <a:p>
            <a:r>
              <a:rPr lang="en-US" dirty="0"/>
              <a:t>Find the  minimum cost</a:t>
            </a:r>
          </a:p>
          <a:p>
            <a:r>
              <a:rPr lang="en-US" dirty="0"/>
              <a:t>When the derivative of total cost equals zero</a:t>
            </a:r>
          </a:p>
          <a:p>
            <a:r>
              <a:rPr lang="en-US" dirty="0"/>
              <a:t>Liquidated damage is orange line after the target is reached</a:t>
            </a:r>
          </a:p>
          <a:p>
            <a:pPr marL="0" indent="0">
              <a:buNone/>
            </a:pPr>
            <a:endParaRPr lang="en-US" dirty="0"/>
          </a:p>
        </p:txBody>
      </p:sp>
      <p:sp>
        <p:nvSpPr>
          <p:cNvPr id="4" name="Slide Number Placeholder 3">
            <a:extLst>
              <a:ext uri="{FF2B5EF4-FFF2-40B4-BE49-F238E27FC236}">
                <a16:creationId xmlns:a16="http://schemas.microsoft.com/office/drawing/2014/main" id="{3AB47369-6342-7B5D-346A-9D61FCAA387D}"/>
              </a:ext>
            </a:extLst>
          </p:cNvPr>
          <p:cNvSpPr>
            <a:spLocks noGrp="1"/>
          </p:cNvSpPr>
          <p:nvPr>
            <p:ph type="sldNum" sz="quarter" idx="12"/>
          </p:nvPr>
        </p:nvSpPr>
        <p:spPr/>
        <p:txBody>
          <a:bodyPr/>
          <a:lstStyle/>
          <a:p>
            <a:fld id="{EB241CD2-1E45-42A3-B213-66A034DF9A3B}" type="slidenum">
              <a:rPr lang="en-GB" smtClean="0"/>
              <a:t>250</a:t>
            </a:fld>
            <a:endParaRPr lang="en-GB" dirty="0"/>
          </a:p>
        </p:txBody>
      </p:sp>
      <p:pic>
        <p:nvPicPr>
          <p:cNvPr id="8" name="Picture 7" descr="The image displays a bar chart with the total costs decreasing from $12,500 to $1,000 across ten sequential intervals.&#10;&#10;AI-generated content may be incorrect.">
            <a:extLst>
              <a:ext uri="{FF2B5EF4-FFF2-40B4-BE49-F238E27FC236}">
                <a16:creationId xmlns:a16="http://schemas.microsoft.com/office/drawing/2014/main" id="{3AD42ABF-767E-33A1-CE2D-150C8BA1C8D5}"/>
              </a:ext>
            </a:extLst>
          </p:cNvPr>
          <p:cNvPicPr>
            <a:picLocks noChangeAspect="1"/>
          </p:cNvPicPr>
          <p:nvPr/>
        </p:nvPicPr>
        <p:blipFill>
          <a:blip r:embed="rId2"/>
          <a:stretch>
            <a:fillRect/>
          </a:stretch>
        </p:blipFill>
        <p:spPr>
          <a:xfrm>
            <a:off x="696685" y="2972006"/>
            <a:ext cx="5314524" cy="2717931"/>
          </a:xfrm>
          <a:prstGeom prst="rect">
            <a:avLst/>
          </a:prstGeom>
        </p:spPr>
      </p:pic>
      <p:pic>
        <p:nvPicPr>
          <p:cNvPr id="10" name="Picture 9" descr="The diagram illustrates a linear relationship where the cost increases by $100 for each additional unit, with separate lines representing the costs associated with delay and other factors.&#10;&#10;AI-generated content may be incorrect.">
            <a:extLst>
              <a:ext uri="{FF2B5EF4-FFF2-40B4-BE49-F238E27FC236}">
                <a16:creationId xmlns:a16="http://schemas.microsoft.com/office/drawing/2014/main" id="{549C304C-D577-3323-536A-9BBACBA1D91B}"/>
              </a:ext>
            </a:extLst>
          </p:cNvPr>
          <p:cNvPicPr>
            <a:picLocks noChangeAspect="1"/>
          </p:cNvPicPr>
          <p:nvPr/>
        </p:nvPicPr>
        <p:blipFill>
          <a:blip r:embed="rId3"/>
          <a:stretch>
            <a:fillRect/>
          </a:stretch>
        </p:blipFill>
        <p:spPr>
          <a:xfrm>
            <a:off x="6668160" y="2972006"/>
            <a:ext cx="4827155" cy="2930773"/>
          </a:xfrm>
          <a:prstGeom prst="rect">
            <a:avLst/>
          </a:prstGeom>
        </p:spPr>
      </p:pic>
    </p:spTree>
    <p:extLst>
      <p:ext uri="{BB962C8B-B14F-4D97-AF65-F5344CB8AC3E}">
        <p14:creationId xmlns:p14="http://schemas.microsoft.com/office/powerpoint/2010/main" val="14320738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CF6D1-6DFA-6E9B-7174-EDF2D0104196}"/>
              </a:ext>
            </a:extLst>
          </p:cNvPr>
          <p:cNvSpPr>
            <a:spLocks noGrp="1"/>
          </p:cNvSpPr>
          <p:nvPr>
            <p:ph type="title"/>
          </p:nvPr>
        </p:nvSpPr>
        <p:spPr/>
        <p:txBody>
          <a:bodyPr/>
          <a:lstStyle/>
          <a:p>
            <a:r>
              <a:rPr lang="en-US" dirty="0"/>
              <a:t>Issues in Computing Off-taker Cost</a:t>
            </a:r>
          </a:p>
        </p:txBody>
      </p:sp>
      <p:sp>
        <p:nvSpPr>
          <p:cNvPr id="3" name="Content Placeholder 2">
            <a:extLst>
              <a:ext uri="{FF2B5EF4-FFF2-40B4-BE49-F238E27FC236}">
                <a16:creationId xmlns:a16="http://schemas.microsoft.com/office/drawing/2014/main" id="{4C4141DB-202E-90FF-4301-0E6420A0C9AF}"/>
              </a:ext>
            </a:extLst>
          </p:cNvPr>
          <p:cNvSpPr>
            <a:spLocks noGrp="1"/>
          </p:cNvSpPr>
          <p:nvPr>
            <p:ph idx="1"/>
          </p:nvPr>
        </p:nvSpPr>
        <p:spPr/>
        <p:txBody>
          <a:bodyPr/>
          <a:lstStyle/>
          <a:p>
            <a:r>
              <a:rPr lang="en-US" dirty="0"/>
              <a:t>Costs of delay to off-taker</a:t>
            </a:r>
          </a:p>
          <a:p>
            <a:pPr lvl="1"/>
            <a:r>
              <a:rPr lang="en-US" dirty="0"/>
              <a:t>Start with short-run marginal cost (graph of supply curve)</a:t>
            </a:r>
          </a:p>
          <a:p>
            <a:pPr lvl="1"/>
            <a:r>
              <a:rPr lang="en-US" dirty="0"/>
              <a:t>Could include increase in probability of unserved energy with delay</a:t>
            </a:r>
          </a:p>
          <a:p>
            <a:pPr lvl="1"/>
            <a:r>
              <a:rPr lang="en-US" dirty="0"/>
              <a:t>Could include environmental benefits lost from delay </a:t>
            </a:r>
          </a:p>
          <a:p>
            <a:pPr lvl="1"/>
            <a:r>
              <a:rPr lang="en-US" dirty="0"/>
              <a:t>Not necessarily linear</a:t>
            </a:r>
          </a:p>
          <a:p>
            <a:r>
              <a:rPr lang="en-US" dirty="0"/>
              <a:t>Benefits of delay to off-taker</a:t>
            </a:r>
          </a:p>
          <a:p>
            <a:pPr lvl="1"/>
            <a:r>
              <a:rPr lang="en-US" dirty="0"/>
              <a:t>Don’t have to pay PPA price</a:t>
            </a:r>
          </a:p>
          <a:p>
            <a:pPr lvl="1"/>
            <a:r>
              <a:rPr lang="en-US" dirty="0"/>
              <a:t>Will have energy and/or capacity at the end of the life</a:t>
            </a:r>
          </a:p>
          <a:p>
            <a:r>
              <a:rPr lang="en-US" dirty="0"/>
              <a:t>Conceptually can compute and back out implied marginal cost</a:t>
            </a:r>
          </a:p>
          <a:p>
            <a:pPr lvl="1"/>
            <a:r>
              <a:rPr lang="en-US" dirty="0"/>
              <a:t>USD 300/MW-day</a:t>
            </a:r>
          </a:p>
          <a:p>
            <a:pPr lvl="1"/>
            <a:r>
              <a:rPr lang="en-US" dirty="0"/>
              <a:t>Hours of solar – 6.5 hours</a:t>
            </a:r>
          </a:p>
          <a:p>
            <a:pPr lvl="1"/>
            <a:r>
              <a:rPr lang="en-US" dirty="0"/>
              <a:t>Net cost delay cost per hour (net of PPA) = USD 300/6.5 = USD 46.15/MWH</a:t>
            </a:r>
          </a:p>
          <a:p>
            <a:pPr lvl="1"/>
            <a:r>
              <a:rPr lang="en-US" dirty="0"/>
              <a:t>Add the cost of the PPA (e.g. USD 30/MWH) to get the implied marginal cost = 76.15/MWH</a:t>
            </a:r>
          </a:p>
          <a:p>
            <a:pPr lvl="1"/>
            <a:endParaRPr lang="en-US" dirty="0"/>
          </a:p>
          <a:p>
            <a:endParaRPr lang="en-US" dirty="0"/>
          </a:p>
        </p:txBody>
      </p:sp>
      <p:sp>
        <p:nvSpPr>
          <p:cNvPr id="4" name="Slide Number Placeholder 3">
            <a:extLst>
              <a:ext uri="{FF2B5EF4-FFF2-40B4-BE49-F238E27FC236}">
                <a16:creationId xmlns:a16="http://schemas.microsoft.com/office/drawing/2014/main" id="{631562EA-E595-26C2-69E1-55229F784A8C}"/>
              </a:ext>
            </a:extLst>
          </p:cNvPr>
          <p:cNvSpPr>
            <a:spLocks noGrp="1"/>
          </p:cNvSpPr>
          <p:nvPr>
            <p:ph type="sldNum" sz="quarter" idx="12"/>
          </p:nvPr>
        </p:nvSpPr>
        <p:spPr/>
        <p:txBody>
          <a:bodyPr/>
          <a:lstStyle/>
          <a:p>
            <a:fld id="{EB241CD2-1E45-42A3-B213-66A034DF9A3B}" type="slidenum">
              <a:rPr lang="en-GB" smtClean="0"/>
              <a:t>251</a:t>
            </a:fld>
            <a:endParaRPr lang="en-GB" dirty="0"/>
          </a:p>
        </p:txBody>
      </p:sp>
    </p:spTree>
    <p:extLst>
      <p:ext uri="{BB962C8B-B14F-4D97-AF65-F5344CB8AC3E}">
        <p14:creationId xmlns:p14="http://schemas.microsoft.com/office/powerpoint/2010/main" val="324687561"/>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C20C-60D1-4BAD-E919-F4DA040A9197}"/>
              </a:ext>
            </a:extLst>
          </p:cNvPr>
          <p:cNvSpPr>
            <a:spLocks noGrp="1"/>
          </p:cNvSpPr>
          <p:nvPr>
            <p:ph type="title"/>
          </p:nvPr>
        </p:nvSpPr>
        <p:spPr/>
        <p:txBody>
          <a:bodyPr>
            <a:normAutofit fontScale="90000"/>
          </a:bodyPr>
          <a:lstStyle/>
          <a:p>
            <a:r>
              <a:rPr lang="en-US" dirty="0"/>
              <a:t>Why Only Off-taker Cost in Liquidated Damages and not Investor Cost</a:t>
            </a:r>
          </a:p>
        </p:txBody>
      </p:sp>
      <p:sp>
        <p:nvSpPr>
          <p:cNvPr id="3" name="Content Placeholder 2">
            <a:extLst>
              <a:ext uri="{FF2B5EF4-FFF2-40B4-BE49-F238E27FC236}">
                <a16:creationId xmlns:a16="http://schemas.microsoft.com/office/drawing/2014/main" id="{A5B73E3D-61AD-365C-7465-D7915C37568E}"/>
              </a:ext>
            </a:extLst>
          </p:cNvPr>
          <p:cNvSpPr>
            <a:spLocks noGrp="1"/>
          </p:cNvSpPr>
          <p:nvPr>
            <p:ph idx="1"/>
          </p:nvPr>
        </p:nvSpPr>
        <p:spPr/>
        <p:txBody>
          <a:bodyPr>
            <a:normAutofit/>
          </a:bodyPr>
          <a:lstStyle/>
          <a:p>
            <a:r>
              <a:rPr lang="en-US" sz="2400" dirty="0"/>
              <a:t>Once target is established,</a:t>
            </a:r>
          </a:p>
          <a:p>
            <a:pPr lvl="1"/>
            <a:r>
              <a:rPr lang="en-US" sz="2000" dirty="0"/>
              <a:t>Any change in the investor cost is already born by  him</a:t>
            </a:r>
          </a:p>
          <a:p>
            <a:pPr lvl="1"/>
            <a:r>
              <a:rPr lang="en-US" sz="2000" dirty="0"/>
              <a:t>Example</a:t>
            </a:r>
          </a:p>
          <a:p>
            <a:pPr lvl="2"/>
            <a:r>
              <a:rPr lang="en-US" sz="1800" dirty="0"/>
              <a:t>Investor cost dramatically declines for some reason</a:t>
            </a:r>
          </a:p>
          <a:p>
            <a:pPr lvl="2"/>
            <a:r>
              <a:rPr lang="en-US" sz="1800" dirty="0"/>
              <a:t>Target optimum date would be delayed</a:t>
            </a:r>
          </a:p>
          <a:p>
            <a:pPr lvl="2"/>
            <a:r>
              <a:rPr lang="en-US" sz="1800" dirty="0"/>
              <a:t>Better for target to save money on delay and extend the target date</a:t>
            </a:r>
          </a:p>
          <a:p>
            <a:pPr lvl="2"/>
            <a:r>
              <a:rPr lang="en-US" sz="1800" dirty="0"/>
              <a:t>The target COD has been re-optimized with revised investor cost</a:t>
            </a:r>
          </a:p>
          <a:p>
            <a:pPr lvl="1"/>
            <a:r>
              <a:rPr lang="en-US" sz="2000" dirty="0"/>
              <a:t>In the example, the investor cost is already accounted for because the investor pays the costs</a:t>
            </a:r>
          </a:p>
          <a:p>
            <a:pPr lvl="1"/>
            <a:r>
              <a:rPr lang="en-US" sz="2000" dirty="0"/>
              <a:t>As the investor pays the cost, there is no necessity for an additional penalty</a:t>
            </a:r>
          </a:p>
        </p:txBody>
      </p:sp>
      <p:sp>
        <p:nvSpPr>
          <p:cNvPr id="4" name="Slide Number Placeholder 3">
            <a:extLst>
              <a:ext uri="{FF2B5EF4-FFF2-40B4-BE49-F238E27FC236}">
                <a16:creationId xmlns:a16="http://schemas.microsoft.com/office/drawing/2014/main" id="{E7483944-0C67-1DF5-7643-3488E57D183E}"/>
              </a:ext>
            </a:extLst>
          </p:cNvPr>
          <p:cNvSpPr>
            <a:spLocks noGrp="1"/>
          </p:cNvSpPr>
          <p:nvPr>
            <p:ph type="sldNum" sz="quarter" idx="12"/>
          </p:nvPr>
        </p:nvSpPr>
        <p:spPr/>
        <p:txBody>
          <a:bodyPr/>
          <a:lstStyle/>
          <a:p>
            <a:fld id="{EB241CD2-1E45-42A3-B213-66A034DF9A3B}" type="slidenum">
              <a:rPr lang="en-GB" smtClean="0"/>
              <a:t>252</a:t>
            </a:fld>
            <a:endParaRPr lang="en-GB" dirty="0"/>
          </a:p>
        </p:txBody>
      </p:sp>
    </p:spTree>
    <p:extLst>
      <p:ext uri="{BB962C8B-B14F-4D97-AF65-F5344CB8AC3E}">
        <p14:creationId xmlns:p14="http://schemas.microsoft.com/office/powerpoint/2010/main" val="1072942222"/>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7EE3-3AB0-971F-668F-13CE0EDC505C}"/>
              </a:ext>
            </a:extLst>
          </p:cNvPr>
          <p:cNvSpPr>
            <a:spLocks noGrp="1"/>
          </p:cNvSpPr>
          <p:nvPr>
            <p:ph type="title"/>
          </p:nvPr>
        </p:nvSpPr>
        <p:spPr/>
        <p:txBody>
          <a:bodyPr/>
          <a:lstStyle/>
          <a:p>
            <a:r>
              <a:rPr lang="en-US" dirty="0"/>
              <a:t>Liquidated Damage in EPC Contract</a:t>
            </a:r>
          </a:p>
        </p:txBody>
      </p:sp>
      <p:sp>
        <p:nvSpPr>
          <p:cNvPr id="3" name="Content Placeholder 2">
            <a:extLst>
              <a:ext uri="{FF2B5EF4-FFF2-40B4-BE49-F238E27FC236}">
                <a16:creationId xmlns:a16="http://schemas.microsoft.com/office/drawing/2014/main" id="{00DD3234-C6D6-B211-AF1D-B6A184877CB9}"/>
              </a:ext>
            </a:extLst>
          </p:cNvPr>
          <p:cNvSpPr>
            <a:spLocks noGrp="1"/>
          </p:cNvSpPr>
          <p:nvPr>
            <p:ph idx="1"/>
          </p:nvPr>
        </p:nvSpPr>
        <p:spPr/>
        <p:txBody>
          <a:bodyPr/>
          <a:lstStyle/>
          <a:p>
            <a:pPr algn="l"/>
            <a:r>
              <a:rPr lang="en-JM" dirty="0"/>
              <a:t>Ultimately the EPC contractor is responsible for the construction costs and if the off-taker imposes liquidated damages to the SPV as part of the price contract (the PPA), then the liquidated damages are directly transferred to the EPC contract. </a:t>
            </a:r>
          </a:p>
          <a:p>
            <a:pPr algn="l"/>
            <a:r>
              <a:rPr lang="en-JM" dirty="0"/>
              <a:t>But this is not the end of the process. The delay has an additional cost to the SPV which is not part of the penalty imposed by the off-taker. This cost to the  SPV which is not part of the liquidated damage penalties in the PPA is the financing cost. For the EPC contract, the SPV is the buyer (like the off-taker) and the liquidated damage is computed from the SPV cost which includes the financing cost. </a:t>
            </a:r>
          </a:p>
          <a:p>
            <a:pPr algn="l"/>
            <a:r>
              <a:rPr lang="en-JM" dirty="0"/>
              <a:t>As with calculation of liquidated damage for the cost of the off-taker delay, calculations can be ambiguous. A financial model can be created with and without the construction delay to measure the financial effect on the SPV. The ambiguity comes into play because the effect on the SPV finances could be computed from the increase in interest during construction or alternatively the amount of the added liquidated damage could be derived from the amount needed to achieve the  equity IRR that would have existed if there was no delay.</a:t>
            </a:r>
            <a:endParaRPr lang="en-US" dirty="0"/>
          </a:p>
          <a:p>
            <a:pPr algn="l"/>
            <a:endParaRPr lang="en-US" dirty="0"/>
          </a:p>
        </p:txBody>
      </p:sp>
      <p:sp>
        <p:nvSpPr>
          <p:cNvPr id="4" name="Slide Number Placeholder 3">
            <a:extLst>
              <a:ext uri="{FF2B5EF4-FFF2-40B4-BE49-F238E27FC236}">
                <a16:creationId xmlns:a16="http://schemas.microsoft.com/office/drawing/2014/main" id="{BE74F473-7E36-F64D-F437-D980D46A8555}"/>
              </a:ext>
            </a:extLst>
          </p:cNvPr>
          <p:cNvSpPr>
            <a:spLocks noGrp="1"/>
          </p:cNvSpPr>
          <p:nvPr>
            <p:ph type="sldNum" sz="quarter" idx="12"/>
          </p:nvPr>
        </p:nvSpPr>
        <p:spPr/>
        <p:txBody>
          <a:bodyPr/>
          <a:lstStyle/>
          <a:p>
            <a:fld id="{EB241CD2-1E45-42A3-B213-66A034DF9A3B}" type="slidenum">
              <a:rPr lang="en-GB" smtClean="0"/>
              <a:t>253</a:t>
            </a:fld>
            <a:endParaRPr lang="en-GB" dirty="0"/>
          </a:p>
        </p:txBody>
      </p:sp>
    </p:spTree>
    <p:extLst>
      <p:ext uri="{BB962C8B-B14F-4D97-AF65-F5344CB8AC3E}">
        <p14:creationId xmlns:p14="http://schemas.microsoft.com/office/powerpoint/2010/main" val="165370018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28832-56CE-DACB-4D04-B2B22247D300}"/>
            </a:ext>
          </a:extLst>
        </p:cNvPr>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C1B262AC-6493-E5BA-7888-A94751C435D0}"/>
              </a:ext>
            </a:extLst>
          </p:cNvPr>
          <p:cNvCxnSpPr>
            <a:cxnSpLocks/>
            <a:stCxn id="8" idx="4"/>
            <a:endCxn id="7" idx="0"/>
          </p:cNvCxnSpPr>
          <p:nvPr/>
        </p:nvCxnSpPr>
        <p:spPr>
          <a:xfrm>
            <a:off x="6202960" y="1059036"/>
            <a:ext cx="0" cy="2369963"/>
          </a:xfrm>
          <a:prstGeom prst="straightConnector1">
            <a:avLst/>
          </a:prstGeom>
          <a:ln w="1143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0B21603-C2A8-0413-E899-56A614D48661}"/>
              </a:ext>
            </a:extLst>
          </p:cNvPr>
          <p:cNvCxnSpPr>
            <a:cxnSpLocks/>
            <a:stCxn id="7" idx="2"/>
            <a:endCxn id="14" idx="6"/>
          </p:cNvCxnSpPr>
          <p:nvPr/>
        </p:nvCxnSpPr>
        <p:spPr bwMode="auto">
          <a:xfrm flipH="1">
            <a:off x="3117566" y="3974482"/>
            <a:ext cx="2102134" cy="61504"/>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44" name="Straight Arrow Connector 43">
            <a:extLst>
              <a:ext uri="{FF2B5EF4-FFF2-40B4-BE49-F238E27FC236}">
                <a16:creationId xmlns:a16="http://schemas.microsoft.com/office/drawing/2014/main" id="{9EF030AE-DC15-363E-E6E6-7A8E04F24EFD}"/>
              </a:ext>
            </a:extLst>
          </p:cNvPr>
          <p:cNvCxnSpPr>
            <a:cxnSpLocks/>
            <a:stCxn id="7" idx="6"/>
            <a:endCxn id="21" idx="2"/>
          </p:cNvCxnSpPr>
          <p:nvPr/>
        </p:nvCxnSpPr>
        <p:spPr bwMode="auto">
          <a:xfrm flipV="1">
            <a:off x="7186220" y="3856867"/>
            <a:ext cx="2727964" cy="117615"/>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sp>
        <p:nvSpPr>
          <p:cNvPr id="7" name="Oval 6">
            <a:extLst>
              <a:ext uri="{FF2B5EF4-FFF2-40B4-BE49-F238E27FC236}">
                <a16:creationId xmlns:a16="http://schemas.microsoft.com/office/drawing/2014/main" id="{9D86ADEA-4FFE-48D8-6FCA-D67C725922E1}"/>
              </a:ext>
            </a:extLst>
          </p:cNvPr>
          <p:cNvSpPr/>
          <p:nvPr/>
        </p:nvSpPr>
        <p:spPr bwMode="auto">
          <a:xfrm>
            <a:off x="5219700" y="3428999"/>
            <a:ext cx="1966520" cy="1090965"/>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Special Purpose Vehicle – Incurs LD from PPA and Effects of Debt</a:t>
            </a:r>
          </a:p>
        </p:txBody>
      </p:sp>
      <p:sp>
        <p:nvSpPr>
          <p:cNvPr id="8" name="Oval 7">
            <a:extLst>
              <a:ext uri="{FF2B5EF4-FFF2-40B4-BE49-F238E27FC236}">
                <a16:creationId xmlns:a16="http://schemas.microsoft.com/office/drawing/2014/main" id="{F4850A0B-ACAF-25DF-6A3B-2CA4EBFB146A}"/>
              </a:ext>
            </a:extLst>
          </p:cNvPr>
          <p:cNvSpPr/>
          <p:nvPr/>
        </p:nvSpPr>
        <p:spPr bwMode="auto">
          <a:xfrm>
            <a:off x="5304687" y="165878"/>
            <a:ext cx="1796546" cy="893158"/>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Off-taker</a:t>
            </a:r>
          </a:p>
        </p:txBody>
      </p:sp>
      <p:sp>
        <p:nvSpPr>
          <p:cNvPr id="13" name="Rectangle 12">
            <a:extLst>
              <a:ext uri="{FF2B5EF4-FFF2-40B4-BE49-F238E27FC236}">
                <a16:creationId xmlns:a16="http://schemas.microsoft.com/office/drawing/2014/main" id="{245CE674-2F19-AA47-9852-6906F99D7564}"/>
              </a:ext>
            </a:extLst>
          </p:cNvPr>
          <p:cNvSpPr/>
          <p:nvPr/>
        </p:nvSpPr>
        <p:spPr bwMode="auto">
          <a:xfrm>
            <a:off x="4957136" y="1263906"/>
            <a:ext cx="2604562" cy="156552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latin typeface="Arial" pitchFamily="34" charset="0"/>
              </a:rPr>
              <a:t>PPA Contract</a:t>
            </a:r>
          </a:p>
          <a:p>
            <a:pPr algn="ctr" eaLnBrk="0" fontAlgn="base" hangingPunct="0">
              <a:spcBef>
                <a:spcPct val="0"/>
              </a:spcBef>
              <a:spcAft>
                <a:spcPct val="0"/>
              </a:spcAft>
            </a:pPr>
            <a:r>
              <a:rPr lang="en-US" sz="1200" dirty="0">
                <a:latin typeface="Arial" pitchFamily="34" charset="0"/>
              </a:rPr>
              <a:t>Four-Part Tariff </a:t>
            </a:r>
          </a:p>
          <a:p>
            <a:pPr algn="ctr" eaLnBrk="0" fontAlgn="base" hangingPunct="0">
              <a:spcBef>
                <a:spcPct val="0"/>
              </a:spcBef>
              <a:spcAft>
                <a:spcPct val="0"/>
              </a:spcAft>
            </a:pPr>
            <a:r>
              <a:rPr lang="en-US" sz="1200" dirty="0">
                <a:latin typeface="Arial" pitchFamily="34" charset="0"/>
              </a:rPr>
              <a:t>Fixed Capacity Charge at Fin Close</a:t>
            </a:r>
          </a:p>
          <a:p>
            <a:pPr algn="ctr" eaLnBrk="0" hangingPunct="0"/>
            <a:r>
              <a:rPr lang="en-US" sz="1200" dirty="0">
                <a:latin typeface="Arial" pitchFamily="34" charset="0"/>
              </a:rPr>
              <a:t>LD Penalty for Delay Risk</a:t>
            </a:r>
          </a:p>
          <a:p>
            <a:pPr algn="ctr" eaLnBrk="0" fontAlgn="base" hangingPunct="0">
              <a:spcBef>
                <a:spcPct val="0"/>
              </a:spcBef>
              <a:spcAft>
                <a:spcPct val="0"/>
              </a:spcAft>
            </a:pPr>
            <a:r>
              <a:rPr lang="en-US" sz="1200" dirty="0">
                <a:latin typeface="Arial" pitchFamily="34" charset="0"/>
              </a:rPr>
              <a:t>Contract O&amp;M Charge</a:t>
            </a:r>
          </a:p>
          <a:p>
            <a:pPr algn="ctr" eaLnBrk="0" fontAlgn="base" hangingPunct="0">
              <a:spcBef>
                <a:spcPct val="0"/>
              </a:spcBef>
              <a:spcAft>
                <a:spcPct val="0"/>
              </a:spcAft>
            </a:pPr>
            <a:r>
              <a:rPr lang="en-US" sz="1200" dirty="0">
                <a:latin typeface="Arial" pitchFamily="34" charset="0"/>
              </a:rPr>
              <a:t>Contract Heat Rate</a:t>
            </a:r>
          </a:p>
          <a:p>
            <a:pPr algn="ctr" eaLnBrk="0" fontAlgn="base" hangingPunct="0">
              <a:spcBef>
                <a:spcPct val="0"/>
              </a:spcBef>
              <a:spcAft>
                <a:spcPct val="0"/>
              </a:spcAft>
            </a:pPr>
            <a:r>
              <a:rPr lang="en-US" sz="1200" dirty="0">
                <a:latin typeface="Arial" pitchFamily="34" charset="0"/>
              </a:rPr>
              <a:t>Availability Penalty</a:t>
            </a:r>
          </a:p>
        </p:txBody>
      </p:sp>
      <p:sp>
        <p:nvSpPr>
          <p:cNvPr id="14" name="Oval 13">
            <a:extLst>
              <a:ext uri="{FF2B5EF4-FFF2-40B4-BE49-F238E27FC236}">
                <a16:creationId xmlns:a16="http://schemas.microsoft.com/office/drawing/2014/main" id="{5199F184-4BE3-E9BC-2D2C-FCC346BE7E0F}"/>
              </a:ext>
            </a:extLst>
          </p:cNvPr>
          <p:cNvSpPr/>
          <p:nvPr/>
        </p:nvSpPr>
        <p:spPr bwMode="auto">
          <a:xfrm>
            <a:off x="1096393" y="3617088"/>
            <a:ext cx="2021173" cy="837796"/>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EPC Contractor</a:t>
            </a:r>
          </a:p>
          <a:p>
            <a:pPr algn="ctr" eaLnBrk="0" fontAlgn="base" hangingPunct="0">
              <a:spcBef>
                <a:spcPct val="0"/>
              </a:spcBef>
              <a:spcAft>
                <a:spcPct val="0"/>
              </a:spcAft>
            </a:pPr>
            <a:r>
              <a:rPr lang="en-US" sz="1200" dirty="0">
                <a:solidFill>
                  <a:schemeClr val="bg1">
                    <a:lumMod val="95000"/>
                  </a:schemeClr>
                </a:solidFill>
                <a:latin typeface="Arial" pitchFamily="34" charset="0"/>
              </a:rPr>
              <a:t>Back-to-Back Plus Financial Cost</a:t>
            </a:r>
          </a:p>
        </p:txBody>
      </p:sp>
      <p:sp>
        <p:nvSpPr>
          <p:cNvPr id="15" name="Rectangle 14">
            <a:extLst>
              <a:ext uri="{FF2B5EF4-FFF2-40B4-BE49-F238E27FC236}">
                <a16:creationId xmlns:a16="http://schemas.microsoft.com/office/drawing/2014/main" id="{7B267B02-E977-8D12-3255-119B18FF1740}"/>
              </a:ext>
            </a:extLst>
          </p:cNvPr>
          <p:cNvSpPr/>
          <p:nvPr/>
        </p:nvSpPr>
        <p:spPr bwMode="auto">
          <a:xfrm>
            <a:off x="3493044" y="3687765"/>
            <a:ext cx="1353813" cy="57343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Fixed Price Contract with LD</a:t>
            </a:r>
          </a:p>
        </p:txBody>
      </p:sp>
      <p:sp>
        <p:nvSpPr>
          <p:cNvPr id="21" name="Oval 20">
            <a:extLst>
              <a:ext uri="{FF2B5EF4-FFF2-40B4-BE49-F238E27FC236}">
                <a16:creationId xmlns:a16="http://schemas.microsoft.com/office/drawing/2014/main" id="{7A44F0AB-4027-1E08-C339-0F1DC9CBD94C}"/>
              </a:ext>
            </a:extLst>
          </p:cNvPr>
          <p:cNvSpPr/>
          <p:nvPr/>
        </p:nvSpPr>
        <p:spPr bwMode="auto">
          <a:xfrm>
            <a:off x="9914184" y="3559000"/>
            <a:ext cx="1378844" cy="595733"/>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O&amp;M Contractor</a:t>
            </a:r>
          </a:p>
        </p:txBody>
      </p:sp>
      <p:sp>
        <p:nvSpPr>
          <p:cNvPr id="24" name="Rectangle 23">
            <a:extLst>
              <a:ext uri="{FF2B5EF4-FFF2-40B4-BE49-F238E27FC236}">
                <a16:creationId xmlns:a16="http://schemas.microsoft.com/office/drawing/2014/main" id="{AA560AEE-CB56-57F4-DF44-073BBB5A3800}"/>
              </a:ext>
            </a:extLst>
          </p:cNvPr>
          <p:cNvSpPr/>
          <p:nvPr/>
        </p:nvSpPr>
        <p:spPr bwMode="auto">
          <a:xfrm>
            <a:off x="7751717" y="3490503"/>
            <a:ext cx="1596970" cy="109096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Contract with Guaranteed Heat Rate and Availability Penalty</a:t>
            </a:r>
          </a:p>
          <a:p>
            <a:pPr algn="ctr" eaLnBrk="0" fontAlgn="base" hangingPunct="0">
              <a:spcBef>
                <a:spcPct val="0"/>
              </a:spcBef>
              <a:spcAft>
                <a:spcPct val="0"/>
              </a:spcAft>
            </a:pPr>
            <a:r>
              <a:rPr lang="en-US" sz="1200" dirty="0">
                <a:latin typeface="Arial" pitchFamily="34" charset="0"/>
              </a:rPr>
              <a:t>and Fixed Fee</a:t>
            </a:r>
          </a:p>
        </p:txBody>
      </p:sp>
      <p:sp>
        <p:nvSpPr>
          <p:cNvPr id="2" name="Title 1">
            <a:extLst>
              <a:ext uri="{FF2B5EF4-FFF2-40B4-BE49-F238E27FC236}">
                <a16:creationId xmlns:a16="http://schemas.microsoft.com/office/drawing/2014/main" id="{26598FCF-2D24-AB18-DB01-6A1F3AA5448C}"/>
              </a:ext>
            </a:extLst>
          </p:cNvPr>
          <p:cNvSpPr>
            <a:spLocks noGrp="1"/>
          </p:cNvSpPr>
          <p:nvPr>
            <p:ph type="title"/>
          </p:nvPr>
        </p:nvSpPr>
        <p:spPr>
          <a:xfrm>
            <a:off x="348622" y="131285"/>
            <a:ext cx="2257963" cy="2170794"/>
          </a:xfrm>
        </p:spPr>
        <p:txBody>
          <a:bodyPr>
            <a:normAutofit/>
          </a:bodyPr>
          <a:lstStyle/>
          <a:p>
            <a:r>
              <a:rPr lang="en-US" dirty="0"/>
              <a:t>Back-to-Back Contracts with Availability</a:t>
            </a:r>
          </a:p>
        </p:txBody>
      </p:sp>
      <p:sp>
        <p:nvSpPr>
          <p:cNvPr id="4" name="Slide Number Placeholder 3">
            <a:extLst>
              <a:ext uri="{FF2B5EF4-FFF2-40B4-BE49-F238E27FC236}">
                <a16:creationId xmlns:a16="http://schemas.microsoft.com/office/drawing/2014/main" id="{407638CE-7CAD-3C0A-BD99-16AF300CB1C9}"/>
              </a:ext>
            </a:extLst>
          </p:cNvPr>
          <p:cNvSpPr>
            <a:spLocks noGrp="1"/>
          </p:cNvSpPr>
          <p:nvPr>
            <p:ph type="sldNum" sz="quarter" idx="12"/>
          </p:nvPr>
        </p:nvSpPr>
        <p:spPr/>
        <p:txBody>
          <a:bodyPr/>
          <a:lstStyle/>
          <a:p>
            <a:fld id="{EB241CD2-1E45-42A3-B213-66A034DF9A3B}" type="slidenum">
              <a:rPr lang="en-GB" smtClean="0"/>
              <a:t>254</a:t>
            </a:fld>
            <a:endParaRPr lang="en-GB" dirty="0"/>
          </a:p>
        </p:txBody>
      </p:sp>
      <p:cxnSp>
        <p:nvCxnSpPr>
          <p:cNvPr id="52" name="Straight Arrow Connector 51">
            <a:extLst>
              <a:ext uri="{FF2B5EF4-FFF2-40B4-BE49-F238E27FC236}">
                <a16:creationId xmlns:a16="http://schemas.microsoft.com/office/drawing/2014/main" id="{4906ADF1-2F7F-E178-0F55-8AD49A9E5A22}"/>
              </a:ext>
            </a:extLst>
          </p:cNvPr>
          <p:cNvCxnSpPr>
            <a:cxnSpLocks/>
            <a:endCxn id="15" idx="0"/>
          </p:cNvCxnSpPr>
          <p:nvPr/>
        </p:nvCxnSpPr>
        <p:spPr>
          <a:xfrm flipH="1">
            <a:off x="4169951" y="2046668"/>
            <a:ext cx="997993" cy="1641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352DCECB-FF4B-ED09-D7DA-E1AD98BE9DBD}"/>
              </a:ext>
            </a:extLst>
          </p:cNvPr>
          <p:cNvCxnSpPr>
            <a:stCxn id="13" idx="3"/>
          </p:cNvCxnSpPr>
          <p:nvPr/>
        </p:nvCxnSpPr>
        <p:spPr>
          <a:xfrm>
            <a:off x="7561698" y="2046668"/>
            <a:ext cx="1214156" cy="1742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EFA835AE-3EA6-CDC3-6E22-AB3BE6BBC14F}"/>
              </a:ext>
            </a:extLst>
          </p:cNvPr>
          <p:cNvSpPr/>
          <p:nvPr/>
        </p:nvSpPr>
        <p:spPr bwMode="auto">
          <a:xfrm>
            <a:off x="3946549" y="5246119"/>
            <a:ext cx="2021173" cy="837796"/>
          </a:xfrm>
          <a:prstGeom prst="ellipse">
            <a:avLst/>
          </a:prstGeom>
          <a:solidFill>
            <a:schemeClr val="bg2">
              <a:lumMod val="5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Lender</a:t>
            </a:r>
          </a:p>
        </p:txBody>
      </p:sp>
      <p:sp>
        <p:nvSpPr>
          <p:cNvPr id="27" name="Oval 26">
            <a:extLst>
              <a:ext uri="{FF2B5EF4-FFF2-40B4-BE49-F238E27FC236}">
                <a16:creationId xmlns:a16="http://schemas.microsoft.com/office/drawing/2014/main" id="{45C4F056-D346-2F6D-4ACE-780BA7DE7C3A}"/>
              </a:ext>
            </a:extLst>
          </p:cNvPr>
          <p:cNvSpPr/>
          <p:nvPr/>
        </p:nvSpPr>
        <p:spPr bwMode="auto">
          <a:xfrm>
            <a:off x="6529029" y="5246119"/>
            <a:ext cx="2021173" cy="837796"/>
          </a:xfrm>
          <a:prstGeom prst="ellipse">
            <a:avLst/>
          </a:prstGeom>
          <a:solidFill>
            <a:schemeClr val="bg2">
              <a:lumMod val="5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Equity Investor</a:t>
            </a:r>
          </a:p>
        </p:txBody>
      </p:sp>
      <p:sp>
        <p:nvSpPr>
          <p:cNvPr id="29" name="Rectangle 28">
            <a:extLst>
              <a:ext uri="{FF2B5EF4-FFF2-40B4-BE49-F238E27FC236}">
                <a16:creationId xmlns:a16="http://schemas.microsoft.com/office/drawing/2014/main" id="{171407C1-F2D2-D5F8-5694-32DD44CF5F94}"/>
              </a:ext>
            </a:extLst>
          </p:cNvPr>
          <p:cNvSpPr/>
          <p:nvPr/>
        </p:nvSpPr>
        <p:spPr bwMode="auto">
          <a:xfrm>
            <a:off x="4149966" y="4579548"/>
            <a:ext cx="1353813" cy="57343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Loan Agreement with Target DSCR</a:t>
            </a:r>
          </a:p>
        </p:txBody>
      </p:sp>
      <p:cxnSp>
        <p:nvCxnSpPr>
          <p:cNvPr id="31" name="Straight Arrow Connector 30">
            <a:extLst>
              <a:ext uri="{FF2B5EF4-FFF2-40B4-BE49-F238E27FC236}">
                <a16:creationId xmlns:a16="http://schemas.microsoft.com/office/drawing/2014/main" id="{9F6F4463-5133-F597-02CD-9E73DDD39274}"/>
              </a:ext>
            </a:extLst>
          </p:cNvPr>
          <p:cNvCxnSpPr>
            <a:stCxn id="29" idx="1"/>
            <a:endCxn id="14" idx="4"/>
          </p:cNvCxnSpPr>
          <p:nvPr/>
        </p:nvCxnSpPr>
        <p:spPr>
          <a:xfrm flipH="1" flipV="1">
            <a:off x="2106980" y="4454884"/>
            <a:ext cx="2042986" cy="411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973810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4CE20-E253-4920-8119-6D63FFD21D75}"/>
              </a:ext>
            </a:extLst>
          </p:cNvPr>
          <p:cNvSpPr>
            <a:spLocks noGrp="1"/>
          </p:cNvSpPr>
          <p:nvPr>
            <p:ph type="title"/>
          </p:nvPr>
        </p:nvSpPr>
        <p:spPr>
          <a:xfrm>
            <a:off x="1117600" y="381000"/>
            <a:ext cx="9448800" cy="762000"/>
          </a:xfrm>
        </p:spPr>
        <p:txBody>
          <a:bodyPr anchor="ctr">
            <a:normAutofit/>
          </a:bodyPr>
          <a:lstStyle/>
          <a:p>
            <a:r>
              <a:rPr lang="en-US" sz="2300"/>
              <a:t>Delay Liquidated Damage in EPC Contract – Off-taker Penalty Plus the Financing Cost; Not Exactly Back-to-Back</a:t>
            </a:r>
          </a:p>
        </p:txBody>
      </p:sp>
      <p:sp>
        <p:nvSpPr>
          <p:cNvPr id="10" name="Content Placeholder 3">
            <a:extLst>
              <a:ext uri="{FF2B5EF4-FFF2-40B4-BE49-F238E27FC236}">
                <a16:creationId xmlns:a16="http://schemas.microsoft.com/office/drawing/2014/main" id="{850AB80A-B5D7-FCF3-7D47-DDEDDF79689A}"/>
              </a:ext>
            </a:extLst>
          </p:cNvPr>
          <p:cNvSpPr>
            <a:spLocks noGrp="1"/>
          </p:cNvSpPr>
          <p:nvPr>
            <p:ph type="body" sz="half" idx="1"/>
          </p:nvPr>
        </p:nvSpPr>
        <p:spPr>
          <a:xfrm>
            <a:off x="614555" y="1434889"/>
            <a:ext cx="10770839" cy="2524356"/>
          </a:xfrm>
        </p:spPr>
        <p:txBody>
          <a:bodyPr>
            <a:normAutofit/>
          </a:bodyPr>
          <a:lstStyle/>
          <a:p>
            <a:r>
              <a:rPr lang="en-US" dirty="0"/>
              <a:t>Cost to investor includes cost of delay from financing cost</a:t>
            </a:r>
          </a:p>
          <a:p>
            <a:r>
              <a:rPr lang="en-US" dirty="0"/>
              <a:t>Could target IRR</a:t>
            </a:r>
          </a:p>
          <a:p>
            <a:r>
              <a:rPr lang="en-US" dirty="0"/>
              <a:t>Could target DSCR </a:t>
            </a:r>
          </a:p>
          <a:p>
            <a:r>
              <a:rPr lang="en-US" dirty="0"/>
              <a:t>This cost should be included in the investor cost when the target date is established (i.e. include the estimate from the  EPC provider from things like overtime and also the financing cost)</a:t>
            </a:r>
          </a:p>
        </p:txBody>
      </p:sp>
      <p:pic>
        <p:nvPicPr>
          <p:cNvPr id="8" name="Picture 7" descr="The image describes a document detailing the calculation and terms for liquidated damages due for project delays.&#10;&#10;AI-generated content may be incorrect.">
            <a:extLst>
              <a:ext uri="{FF2B5EF4-FFF2-40B4-BE49-F238E27FC236}">
                <a16:creationId xmlns:a16="http://schemas.microsoft.com/office/drawing/2014/main" id="{6CDB8939-8B96-C046-52C7-004684DF67F5}"/>
              </a:ext>
            </a:extLst>
          </p:cNvPr>
          <p:cNvPicPr>
            <a:picLocks noChangeAspect="1"/>
          </p:cNvPicPr>
          <p:nvPr/>
        </p:nvPicPr>
        <p:blipFill>
          <a:blip r:embed="rId2"/>
          <a:stretch>
            <a:fillRect/>
          </a:stretch>
        </p:blipFill>
        <p:spPr>
          <a:xfrm>
            <a:off x="2186877" y="3959245"/>
            <a:ext cx="7086764" cy="1895708"/>
          </a:xfrm>
          <a:prstGeom prst="rect">
            <a:avLst/>
          </a:prstGeom>
          <a:noFill/>
        </p:spPr>
      </p:pic>
      <p:sp>
        <p:nvSpPr>
          <p:cNvPr id="3" name="Slide Number Placeholder 2">
            <a:extLst>
              <a:ext uri="{FF2B5EF4-FFF2-40B4-BE49-F238E27FC236}">
                <a16:creationId xmlns:a16="http://schemas.microsoft.com/office/drawing/2014/main" id="{CBF5E29D-3192-6A43-D3C1-130524ED2464}"/>
              </a:ext>
            </a:extLst>
          </p:cNvPr>
          <p:cNvSpPr>
            <a:spLocks noGrp="1"/>
          </p:cNvSpPr>
          <p:nvPr>
            <p:ph type="sldNum" sz="quarter" idx="11"/>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255</a:t>
            </a:fld>
            <a:endParaRPr lang="en-GB"/>
          </a:p>
        </p:txBody>
      </p:sp>
    </p:spTree>
    <p:extLst>
      <p:ext uri="{BB962C8B-B14F-4D97-AF65-F5344CB8AC3E}">
        <p14:creationId xmlns:p14="http://schemas.microsoft.com/office/powerpoint/2010/main" val="21542587"/>
      </p:ext>
    </p:extLst>
  </p:cSld>
  <p:clrMapOvr>
    <a:masterClrMapping/>
  </p:clrMapOvr>
  <p:transition>
    <p:zoom/>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D8F90-3155-47F6-B06C-76E80165F62C}"/>
              </a:ext>
            </a:extLst>
          </p:cNvPr>
          <p:cNvSpPr>
            <a:spLocks noGrp="1"/>
          </p:cNvSpPr>
          <p:nvPr>
            <p:ph type="title"/>
          </p:nvPr>
        </p:nvSpPr>
        <p:spPr/>
        <p:txBody>
          <a:bodyPr/>
          <a:lstStyle/>
          <a:p>
            <a:r>
              <a:rPr lang="en-029" dirty="0"/>
              <a:t>Real World Case 2, Sino Hydro</a:t>
            </a:r>
          </a:p>
        </p:txBody>
      </p:sp>
      <p:sp>
        <p:nvSpPr>
          <p:cNvPr id="3" name="Content Placeholder 2">
            <a:extLst>
              <a:ext uri="{FF2B5EF4-FFF2-40B4-BE49-F238E27FC236}">
                <a16:creationId xmlns:a16="http://schemas.microsoft.com/office/drawing/2014/main" id="{FE38D015-6AF0-4553-89AA-671CCA3A972F}"/>
              </a:ext>
            </a:extLst>
          </p:cNvPr>
          <p:cNvSpPr>
            <a:spLocks noGrp="1"/>
          </p:cNvSpPr>
          <p:nvPr>
            <p:ph idx="1"/>
          </p:nvPr>
        </p:nvSpPr>
        <p:spPr/>
        <p:txBody>
          <a:bodyPr/>
          <a:lstStyle/>
          <a:p>
            <a:r>
              <a:rPr lang="en-029" dirty="0"/>
              <a:t>Sino Hydro was late in constructing a combined cycle plant by 5 months.  The liquidated damage per day was about USD 200 per MW-day resulting in cost of about USD 15 million.</a:t>
            </a:r>
          </a:p>
          <a:p>
            <a:r>
              <a:rPr lang="en-029" dirty="0"/>
              <a:t>Sino Hydro claimed the delay was caused by weather and refused to pay the liquidated damage (bonding, total cost of project was about 265 million)</a:t>
            </a:r>
          </a:p>
          <a:p>
            <a:r>
              <a:rPr lang="en-029" dirty="0"/>
              <a:t>Now in arbitration. Sino Hydro and IPP appoint one arbiter. The two pick a third.</a:t>
            </a:r>
          </a:p>
          <a:p>
            <a:r>
              <a:rPr lang="en-029" dirty="0"/>
              <a:t>Also heat rate problem with 1% band and actual is worse, particularly at low loading levels.</a:t>
            </a:r>
          </a:p>
          <a:p>
            <a:r>
              <a:rPr lang="en-029" dirty="0"/>
              <a:t>Solutions.  Put in solar panels – reduce fuel cost and keep the capacity the same.  Alternatively get higher pressure gas from pipeline.</a:t>
            </a:r>
          </a:p>
          <a:p>
            <a:endParaRPr lang="en-029" dirty="0"/>
          </a:p>
        </p:txBody>
      </p:sp>
    </p:spTree>
    <p:extLst>
      <p:ext uri="{BB962C8B-B14F-4D97-AF65-F5344CB8AC3E}">
        <p14:creationId xmlns:p14="http://schemas.microsoft.com/office/powerpoint/2010/main" val="178360572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C3E3E-536B-B280-641B-2908B03A4787}"/>
              </a:ext>
            </a:extLst>
          </p:cNvPr>
          <p:cNvSpPr>
            <a:spLocks noGrp="1"/>
          </p:cNvSpPr>
          <p:nvPr>
            <p:ph type="ctrTitle"/>
          </p:nvPr>
        </p:nvSpPr>
        <p:spPr>
          <a:xfrm>
            <a:off x="652979" y="2100472"/>
            <a:ext cx="7759501" cy="2297792"/>
          </a:xfrm>
        </p:spPr>
        <p:txBody>
          <a:bodyPr>
            <a:normAutofit/>
          </a:bodyPr>
          <a:lstStyle/>
          <a:p>
            <a:r>
              <a:rPr lang="en-US" dirty="0"/>
              <a:t>Availability Incentives and Availability Liquidated Damage</a:t>
            </a:r>
            <a:br>
              <a:rPr lang="en-US" dirty="0"/>
            </a:br>
            <a:endParaRPr lang="en-US" dirty="0"/>
          </a:p>
        </p:txBody>
      </p:sp>
      <p:sp>
        <p:nvSpPr>
          <p:cNvPr id="4" name="Slide Number Placeholder 3">
            <a:extLst>
              <a:ext uri="{FF2B5EF4-FFF2-40B4-BE49-F238E27FC236}">
                <a16:creationId xmlns:a16="http://schemas.microsoft.com/office/drawing/2014/main" id="{46327006-2B06-3D11-77DA-F157ABD3084F}"/>
              </a:ext>
            </a:extLst>
          </p:cNvPr>
          <p:cNvSpPr>
            <a:spLocks noGrp="1"/>
          </p:cNvSpPr>
          <p:nvPr>
            <p:ph type="sldNum" sz="quarter" idx="4294967295"/>
          </p:nvPr>
        </p:nvSpPr>
        <p:spPr>
          <a:xfrm>
            <a:off x="11495088" y="6457950"/>
            <a:ext cx="696912" cy="400050"/>
          </a:xfrm>
        </p:spPr>
        <p:txBody>
          <a:bodyPr/>
          <a:lstStyle/>
          <a:p>
            <a:fld id="{EB241CD2-1E45-42A3-B213-66A034DF9A3B}" type="slidenum">
              <a:rPr lang="en-GB" smtClean="0"/>
              <a:t>257</a:t>
            </a:fld>
            <a:endParaRPr lang="en-GB" dirty="0"/>
          </a:p>
        </p:txBody>
      </p:sp>
    </p:spTree>
    <p:extLst>
      <p:ext uri="{BB962C8B-B14F-4D97-AF65-F5344CB8AC3E}">
        <p14:creationId xmlns:p14="http://schemas.microsoft.com/office/powerpoint/2010/main" val="267869313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60CE-4103-00A3-7BC1-3FA5B684A8EC}"/>
              </a:ext>
            </a:extLst>
          </p:cNvPr>
          <p:cNvSpPr>
            <a:spLocks noGrp="1"/>
          </p:cNvSpPr>
          <p:nvPr>
            <p:ph type="title"/>
          </p:nvPr>
        </p:nvSpPr>
        <p:spPr/>
        <p:txBody>
          <a:bodyPr/>
          <a:lstStyle/>
          <a:p>
            <a:r>
              <a:rPr lang="en-US" dirty="0"/>
              <a:t>Different Ways to Compute Capacity Payment</a:t>
            </a:r>
          </a:p>
        </p:txBody>
      </p:sp>
      <p:sp>
        <p:nvSpPr>
          <p:cNvPr id="3" name="Content Placeholder 2">
            <a:extLst>
              <a:ext uri="{FF2B5EF4-FFF2-40B4-BE49-F238E27FC236}">
                <a16:creationId xmlns:a16="http://schemas.microsoft.com/office/drawing/2014/main" id="{BF9E9B3B-FA03-9E4B-503B-FA7410BF0E83}"/>
              </a:ext>
            </a:extLst>
          </p:cNvPr>
          <p:cNvSpPr>
            <a:spLocks noGrp="1"/>
          </p:cNvSpPr>
          <p:nvPr>
            <p:ph idx="1"/>
          </p:nvPr>
        </p:nvSpPr>
        <p:spPr/>
        <p:txBody>
          <a:bodyPr>
            <a:normAutofit lnSpcReduction="10000"/>
          </a:bodyPr>
          <a:lstStyle/>
          <a:p>
            <a:r>
              <a:rPr lang="en-JM" dirty="0"/>
              <a:t>Providing incentives for a project to be available is a fundamental element of project finance and contracts. </a:t>
            </a:r>
          </a:p>
          <a:p>
            <a:r>
              <a:rPr lang="en-JM" dirty="0"/>
              <a:t>Penalties for a plant not having optimal availability can be structured using liquidated damages, reduced capacity payments or other penalty mechanisms. </a:t>
            </a:r>
          </a:p>
          <a:p>
            <a:r>
              <a:rPr lang="en-US" dirty="0"/>
              <a:t>Capacity Payment come from financing costs, they do not come from off-taker costs as was the case with delay liquidated damages.</a:t>
            </a:r>
          </a:p>
          <a:p>
            <a:r>
              <a:rPr lang="en-US" dirty="0"/>
              <a:t>This method is commonly used but it is silly because the penalty has nothing to do with the off-taker cost as is the case with delay liquidated damages.</a:t>
            </a:r>
          </a:p>
          <a:p>
            <a:r>
              <a:rPr lang="en-US" dirty="0"/>
              <a:t>Example:</a:t>
            </a:r>
          </a:p>
          <a:p>
            <a:pPr lvl="1"/>
            <a:r>
              <a:rPr lang="en-US" dirty="0"/>
              <a:t>In mini-grid people do not use electricity in the middle of the night</a:t>
            </a:r>
          </a:p>
          <a:p>
            <a:pPr lvl="1"/>
            <a:r>
              <a:rPr lang="en-US" dirty="0"/>
              <a:t>Plant could have an outage, and capacity payments are reduced, but there is no cost to this plant outage</a:t>
            </a:r>
          </a:p>
          <a:p>
            <a:pPr lvl="1"/>
            <a:r>
              <a:rPr lang="en-US" dirty="0"/>
              <a:t>Alternatively, plant could have and outage when electricity is used for production and people in hospital. Here the same penalty could apply but the true cost of the outage to the off-taker is very high. </a:t>
            </a:r>
          </a:p>
          <a:p>
            <a:endParaRPr lang="en-US" dirty="0"/>
          </a:p>
        </p:txBody>
      </p:sp>
      <p:sp>
        <p:nvSpPr>
          <p:cNvPr id="4" name="Slide Number Placeholder 3">
            <a:extLst>
              <a:ext uri="{FF2B5EF4-FFF2-40B4-BE49-F238E27FC236}">
                <a16:creationId xmlns:a16="http://schemas.microsoft.com/office/drawing/2014/main" id="{34B67785-D29F-40DF-B52E-48777D89703A}"/>
              </a:ext>
            </a:extLst>
          </p:cNvPr>
          <p:cNvSpPr>
            <a:spLocks noGrp="1"/>
          </p:cNvSpPr>
          <p:nvPr>
            <p:ph type="sldNum" sz="quarter" idx="12"/>
          </p:nvPr>
        </p:nvSpPr>
        <p:spPr/>
        <p:txBody>
          <a:bodyPr/>
          <a:lstStyle/>
          <a:p>
            <a:fld id="{EB241CD2-1E45-42A3-B213-66A034DF9A3B}" type="slidenum">
              <a:rPr lang="en-GB" smtClean="0"/>
              <a:t>258</a:t>
            </a:fld>
            <a:endParaRPr lang="en-GB" dirty="0"/>
          </a:p>
        </p:txBody>
      </p:sp>
    </p:spTree>
    <p:extLst>
      <p:ext uri="{BB962C8B-B14F-4D97-AF65-F5344CB8AC3E}">
        <p14:creationId xmlns:p14="http://schemas.microsoft.com/office/powerpoint/2010/main" val="191338229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D0E06-4BC9-496C-8EBB-D6528ABEE6F8}"/>
              </a:ext>
            </a:extLst>
          </p:cNvPr>
          <p:cNvSpPr>
            <a:spLocks noGrp="1"/>
          </p:cNvSpPr>
          <p:nvPr>
            <p:ph type="title"/>
          </p:nvPr>
        </p:nvSpPr>
        <p:spPr/>
        <p:txBody>
          <a:bodyPr/>
          <a:lstStyle/>
          <a:p>
            <a:r>
              <a:rPr lang="en-029" dirty="0"/>
              <a:t>Capacity Charge Example</a:t>
            </a:r>
          </a:p>
        </p:txBody>
      </p:sp>
      <p:sp>
        <p:nvSpPr>
          <p:cNvPr id="3" name="Content Placeholder 2">
            <a:extLst>
              <a:ext uri="{FF2B5EF4-FFF2-40B4-BE49-F238E27FC236}">
                <a16:creationId xmlns:a16="http://schemas.microsoft.com/office/drawing/2014/main" id="{5C9E9ACC-079C-6020-553E-077A9B7CA64A}"/>
              </a:ext>
            </a:extLst>
          </p:cNvPr>
          <p:cNvSpPr>
            <a:spLocks noGrp="1"/>
          </p:cNvSpPr>
          <p:nvPr>
            <p:ph idx="1"/>
          </p:nvPr>
        </p:nvSpPr>
        <p:spPr>
          <a:xfrm>
            <a:off x="406401" y="1209675"/>
            <a:ext cx="6104128" cy="4477893"/>
          </a:xfrm>
        </p:spPr>
        <p:txBody>
          <a:bodyPr/>
          <a:lstStyle/>
          <a:p>
            <a:pPr algn="l"/>
            <a:r>
              <a:rPr lang="en-US" dirty="0"/>
              <a:t>In many contracts, there is a penalty for the plant not  being available from formulas that seem to be fancy and complicated. </a:t>
            </a:r>
          </a:p>
          <a:p>
            <a:pPr algn="l"/>
            <a:r>
              <a:rPr lang="en-US" dirty="0"/>
              <a:t>These formulas are derived from the capacity payment, which has nothing to do with the off-taker costs of the outage.</a:t>
            </a:r>
          </a:p>
          <a:p>
            <a:pPr algn="l"/>
            <a:r>
              <a:rPr lang="en-US" dirty="0"/>
              <a:t>The formulas seem intuitive and they are relatively simple to apply, but they are irrelevant.</a:t>
            </a:r>
          </a:p>
          <a:p>
            <a:pPr algn="l"/>
            <a:r>
              <a:rPr lang="en-US" dirty="0"/>
              <a:t>If the cost of being unavailable changes because of fuel costs; because of capacity in the region or for other reasons, there are no incentives for the investor to improve availability or to reduce maintenance expenditures.</a:t>
            </a:r>
          </a:p>
        </p:txBody>
      </p:sp>
      <p:pic>
        <p:nvPicPr>
          <p:cNvPr id="4" name="Picture 3">
            <a:extLst>
              <a:ext uri="{FF2B5EF4-FFF2-40B4-BE49-F238E27FC236}">
                <a16:creationId xmlns:a16="http://schemas.microsoft.com/office/drawing/2014/main" id="{046D6A11-E4B9-4EFE-A24B-A3247758073F}"/>
              </a:ext>
            </a:extLst>
          </p:cNvPr>
          <p:cNvPicPr>
            <a:picLocks noChangeAspect="1"/>
          </p:cNvPicPr>
          <p:nvPr/>
        </p:nvPicPr>
        <p:blipFill>
          <a:blip r:embed="rId2"/>
          <a:stretch>
            <a:fillRect/>
          </a:stretch>
        </p:blipFill>
        <p:spPr>
          <a:xfrm>
            <a:off x="6830567" y="1326320"/>
            <a:ext cx="4079413" cy="4576459"/>
          </a:xfrm>
          <a:prstGeom prst="rect">
            <a:avLst/>
          </a:prstGeom>
        </p:spPr>
      </p:pic>
    </p:spTree>
    <p:extLst>
      <p:ext uri="{BB962C8B-B14F-4D97-AF65-F5344CB8AC3E}">
        <p14:creationId xmlns:p14="http://schemas.microsoft.com/office/powerpoint/2010/main" val="1777483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8264-AE75-2AA8-4F58-8283C3EB2F35}"/>
              </a:ext>
            </a:extLst>
          </p:cNvPr>
          <p:cNvSpPr>
            <a:spLocks noGrp="1"/>
          </p:cNvSpPr>
          <p:nvPr>
            <p:ph type="title"/>
          </p:nvPr>
        </p:nvSpPr>
        <p:spPr/>
        <p:txBody>
          <a:bodyPr>
            <a:normAutofit fontScale="90000"/>
          </a:bodyPr>
          <a:lstStyle/>
          <a:p>
            <a:r>
              <a:rPr lang="en-US" dirty="0"/>
              <a:t>Capital Intensity – Energy Efficient House and Large House</a:t>
            </a:r>
          </a:p>
        </p:txBody>
      </p:sp>
      <p:sp>
        <p:nvSpPr>
          <p:cNvPr id="5" name="TextBox 4">
            <a:extLst>
              <a:ext uri="{FF2B5EF4-FFF2-40B4-BE49-F238E27FC236}">
                <a16:creationId xmlns:a16="http://schemas.microsoft.com/office/drawing/2014/main" id="{9E82D62F-4513-FFC3-3841-A057769885DA}"/>
              </a:ext>
            </a:extLst>
          </p:cNvPr>
          <p:cNvSpPr txBox="1"/>
          <p:nvPr/>
        </p:nvSpPr>
        <p:spPr>
          <a:xfrm>
            <a:off x="2682949" y="5135527"/>
            <a:ext cx="5560828" cy="64633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is more capital-intensive and which is more sensitive to the cost of capital</a:t>
            </a:r>
          </a:p>
        </p:txBody>
      </p:sp>
      <p:sp>
        <p:nvSpPr>
          <p:cNvPr id="7" name="Slide Number Placeholder 6">
            <a:extLst>
              <a:ext uri="{FF2B5EF4-FFF2-40B4-BE49-F238E27FC236}">
                <a16:creationId xmlns:a16="http://schemas.microsoft.com/office/drawing/2014/main" id="{DA713099-EF43-C235-A64F-1B679F9BF8D0}"/>
              </a:ext>
            </a:extLst>
          </p:cNvPr>
          <p:cNvSpPr>
            <a:spLocks noGrp="1"/>
          </p:cNvSpPr>
          <p:nvPr>
            <p:ph type="sldNum" sz="quarter" idx="12"/>
          </p:nvPr>
        </p:nvSpPr>
        <p:spPr/>
        <p:txBody>
          <a:bodyPr/>
          <a:lstStyle/>
          <a:p>
            <a:fld id="{EB241CD2-1E45-42A3-B213-66A034DF9A3B}" type="slidenum">
              <a:rPr lang="en-GB" smtClean="0"/>
              <a:t>26</a:t>
            </a:fld>
            <a:endParaRPr lang="en-GB" dirty="0"/>
          </a:p>
        </p:txBody>
      </p:sp>
      <p:pic>
        <p:nvPicPr>
          <p:cNvPr id="4" name="Picture 3">
            <a:extLst>
              <a:ext uri="{FF2B5EF4-FFF2-40B4-BE49-F238E27FC236}">
                <a16:creationId xmlns:a16="http://schemas.microsoft.com/office/drawing/2014/main" id="{9980A8A6-9C9C-3F5C-DDB3-3E528BB053DD}"/>
              </a:ext>
            </a:extLst>
          </p:cNvPr>
          <p:cNvPicPr>
            <a:picLocks noChangeAspect="1"/>
          </p:cNvPicPr>
          <p:nvPr/>
        </p:nvPicPr>
        <p:blipFill>
          <a:blip r:embed="rId2"/>
          <a:stretch>
            <a:fillRect/>
          </a:stretch>
        </p:blipFill>
        <p:spPr>
          <a:xfrm>
            <a:off x="6571750" y="2133599"/>
            <a:ext cx="5012660" cy="2439717"/>
          </a:xfrm>
          <a:prstGeom prst="rect">
            <a:avLst/>
          </a:prstGeom>
        </p:spPr>
      </p:pic>
      <p:pic>
        <p:nvPicPr>
          <p:cNvPr id="10" name="Picture 9">
            <a:extLst>
              <a:ext uri="{FF2B5EF4-FFF2-40B4-BE49-F238E27FC236}">
                <a16:creationId xmlns:a16="http://schemas.microsoft.com/office/drawing/2014/main" id="{9F97C853-6D85-033D-998D-8BC08DB10E1A}"/>
              </a:ext>
            </a:extLst>
          </p:cNvPr>
          <p:cNvPicPr>
            <a:picLocks noChangeAspect="1"/>
          </p:cNvPicPr>
          <p:nvPr/>
        </p:nvPicPr>
        <p:blipFill>
          <a:blip r:embed="rId3"/>
          <a:stretch>
            <a:fillRect/>
          </a:stretch>
        </p:blipFill>
        <p:spPr>
          <a:xfrm>
            <a:off x="1357475" y="1968953"/>
            <a:ext cx="3769695" cy="2418480"/>
          </a:xfrm>
          <a:prstGeom prst="rect">
            <a:avLst/>
          </a:prstGeom>
        </p:spPr>
      </p:pic>
    </p:spTree>
    <p:extLst>
      <p:ext uri="{BB962C8B-B14F-4D97-AF65-F5344CB8AC3E}">
        <p14:creationId xmlns:p14="http://schemas.microsoft.com/office/powerpoint/2010/main" val="3995134282"/>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7E905-E06C-4582-BECB-E0179D0A9272}"/>
              </a:ext>
            </a:extLst>
          </p:cNvPr>
          <p:cNvSpPr>
            <a:spLocks noGrp="1"/>
          </p:cNvSpPr>
          <p:nvPr>
            <p:ph type="title"/>
          </p:nvPr>
        </p:nvSpPr>
        <p:spPr/>
        <p:txBody>
          <a:bodyPr>
            <a:normAutofit fontScale="90000"/>
          </a:bodyPr>
          <a:lstStyle/>
          <a:p>
            <a:r>
              <a:rPr lang="en-029" dirty="0"/>
              <a:t>Example of Availability Penalties Summer and Winter Penalties</a:t>
            </a:r>
          </a:p>
        </p:txBody>
      </p:sp>
      <p:sp>
        <p:nvSpPr>
          <p:cNvPr id="3" name="Content Placeholder 2">
            <a:extLst>
              <a:ext uri="{FF2B5EF4-FFF2-40B4-BE49-F238E27FC236}">
                <a16:creationId xmlns:a16="http://schemas.microsoft.com/office/drawing/2014/main" id="{198EB497-ADE1-4C33-9FA6-31EE5A29825D}"/>
              </a:ext>
            </a:extLst>
          </p:cNvPr>
          <p:cNvSpPr>
            <a:spLocks noGrp="1"/>
          </p:cNvSpPr>
          <p:nvPr>
            <p:ph idx="1"/>
          </p:nvPr>
        </p:nvSpPr>
        <p:spPr/>
        <p:txBody>
          <a:bodyPr/>
          <a:lstStyle/>
          <a:p>
            <a:pPr marL="0" indent="0">
              <a:buNone/>
            </a:pPr>
            <a:r>
              <a:rPr lang="en-029" dirty="0"/>
              <a:t> </a:t>
            </a:r>
          </a:p>
        </p:txBody>
      </p:sp>
      <p:pic>
        <p:nvPicPr>
          <p:cNvPr id="4" name="Picture 3">
            <a:extLst>
              <a:ext uri="{FF2B5EF4-FFF2-40B4-BE49-F238E27FC236}">
                <a16:creationId xmlns:a16="http://schemas.microsoft.com/office/drawing/2014/main" id="{924ED9AC-BDBB-4F87-A903-85289901F5E7}"/>
              </a:ext>
            </a:extLst>
          </p:cNvPr>
          <p:cNvPicPr>
            <a:picLocks noChangeAspect="1"/>
          </p:cNvPicPr>
          <p:nvPr/>
        </p:nvPicPr>
        <p:blipFill>
          <a:blip r:embed="rId2"/>
          <a:stretch>
            <a:fillRect/>
          </a:stretch>
        </p:blipFill>
        <p:spPr>
          <a:xfrm>
            <a:off x="266700" y="955221"/>
            <a:ext cx="4982168" cy="4881584"/>
          </a:xfrm>
          <a:prstGeom prst="rect">
            <a:avLst/>
          </a:prstGeom>
        </p:spPr>
      </p:pic>
      <p:pic>
        <p:nvPicPr>
          <p:cNvPr id="5" name="Picture 4">
            <a:extLst>
              <a:ext uri="{FF2B5EF4-FFF2-40B4-BE49-F238E27FC236}">
                <a16:creationId xmlns:a16="http://schemas.microsoft.com/office/drawing/2014/main" id="{56EE4AAA-CE51-45EF-8F89-820C71CC3E2D}"/>
              </a:ext>
            </a:extLst>
          </p:cNvPr>
          <p:cNvPicPr>
            <a:picLocks noChangeAspect="1"/>
          </p:cNvPicPr>
          <p:nvPr/>
        </p:nvPicPr>
        <p:blipFill>
          <a:blip r:embed="rId3"/>
          <a:stretch>
            <a:fillRect/>
          </a:stretch>
        </p:blipFill>
        <p:spPr>
          <a:xfrm>
            <a:off x="5248868" y="1324326"/>
            <a:ext cx="3285533" cy="2071687"/>
          </a:xfrm>
          <a:prstGeom prst="rect">
            <a:avLst/>
          </a:prstGeom>
        </p:spPr>
      </p:pic>
      <p:sp>
        <p:nvSpPr>
          <p:cNvPr id="6" name="TextBox 5">
            <a:extLst>
              <a:ext uri="{FF2B5EF4-FFF2-40B4-BE49-F238E27FC236}">
                <a16:creationId xmlns:a16="http://schemas.microsoft.com/office/drawing/2014/main" id="{68A4708D-0F72-4FC6-B600-316687BF536A}"/>
              </a:ext>
            </a:extLst>
          </p:cNvPr>
          <p:cNvSpPr txBox="1"/>
          <p:nvPr/>
        </p:nvSpPr>
        <p:spPr>
          <a:xfrm>
            <a:off x="8933688" y="1617264"/>
            <a:ext cx="2561627" cy="3416320"/>
          </a:xfrm>
          <a:prstGeom prst="rect">
            <a:avLst/>
          </a:prstGeom>
          <a:solidFill>
            <a:srgbClr val="FFFF00"/>
          </a:solidFill>
        </p:spPr>
        <p:txBody>
          <a:bodyPr wrap="square" rtlCol="0">
            <a:spAutoFit/>
          </a:bodyPr>
          <a:lstStyle/>
          <a:p>
            <a:r>
              <a:rPr lang="en-US" sz="1350" dirty="0"/>
              <a:t>Issue with this type of contract. </a:t>
            </a:r>
          </a:p>
          <a:p>
            <a:endParaRPr lang="en-US" sz="1350" dirty="0"/>
          </a:p>
          <a:p>
            <a:r>
              <a:rPr lang="en-US" sz="1350" dirty="0"/>
              <a:t>The DF factor corresponds to the capacity payment. This may be more or less that the true cost of availability.</a:t>
            </a:r>
          </a:p>
          <a:p>
            <a:endParaRPr lang="en-US" sz="1350" dirty="0"/>
          </a:p>
          <a:p>
            <a:r>
              <a:rPr lang="en-US" sz="1350" dirty="0"/>
              <a:t>The contracted average availability should be derived from minimizing cost</a:t>
            </a:r>
          </a:p>
          <a:p>
            <a:endParaRPr lang="en-US" sz="1350" dirty="0"/>
          </a:p>
          <a:p>
            <a:r>
              <a:rPr lang="en-US" sz="1350" dirty="0"/>
              <a:t>Summer Penalties are Higher than Winter Penalties.  Illustrates that the penalties should correspond to the cost of the off-taker in PPP Contracts</a:t>
            </a:r>
          </a:p>
        </p:txBody>
      </p:sp>
      <p:sp>
        <p:nvSpPr>
          <p:cNvPr id="7" name="Slide Number Placeholder 6">
            <a:extLst>
              <a:ext uri="{FF2B5EF4-FFF2-40B4-BE49-F238E27FC236}">
                <a16:creationId xmlns:a16="http://schemas.microsoft.com/office/drawing/2014/main" id="{F3001D7F-B594-76C0-FD57-4C33C65F2F30}"/>
              </a:ext>
            </a:extLst>
          </p:cNvPr>
          <p:cNvSpPr>
            <a:spLocks noGrp="1"/>
          </p:cNvSpPr>
          <p:nvPr>
            <p:ph type="sldNum" sz="quarter" idx="12"/>
          </p:nvPr>
        </p:nvSpPr>
        <p:spPr/>
        <p:txBody>
          <a:bodyPr/>
          <a:lstStyle/>
          <a:p>
            <a:fld id="{EB241CD2-1E45-42A3-B213-66A034DF9A3B}" type="slidenum">
              <a:rPr lang="en-GB" smtClean="0"/>
              <a:t>260</a:t>
            </a:fld>
            <a:endParaRPr lang="en-GB" dirty="0"/>
          </a:p>
        </p:txBody>
      </p:sp>
      <p:pic>
        <p:nvPicPr>
          <p:cNvPr id="9" name="Picture 8" descr="The provided text appears to be a table or spreadsheet listing various contracts and their availability targets, including the percentage of the target achieved and the number of years, with the data covering years 1 through 22.&#10;&#10;AI-generated content may be incorrect.">
            <a:extLst>
              <a:ext uri="{FF2B5EF4-FFF2-40B4-BE49-F238E27FC236}">
                <a16:creationId xmlns:a16="http://schemas.microsoft.com/office/drawing/2014/main" id="{8216787A-F7D1-9801-79A8-F93566C21340}"/>
              </a:ext>
            </a:extLst>
          </p:cNvPr>
          <p:cNvPicPr>
            <a:picLocks noChangeAspect="1"/>
          </p:cNvPicPr>
          <p:nvPr/>
        </p:nvPicPr>
        <p:blipFill>
          <a:blip r:embed="rId4"/>
          <a:stretch>
            <a:fillRect/>
          </a:stretch>
        </p:blipFill>
        <p:spPr>
          <a:xfrm>
            <a:off x="5325998" y="2176252"/>
            <a:ext cx="3348103" cy="3223587"/>
          </a:xfrm>
          <a:prstGeom prst="rect">
            <a:avLst/>
          </a:prstGeom>
        </p:spPr>
      </p:pic>
    </p:spTree>
    <p:extLst>
      <p:ext uri="{BB962C8B-B14F-4D97-AF65-F5344CB8AC3E}">
        <p14:creationId xmlns:p14="http://schemas.microsoft.com/office/powerpoint/2010/main" val="869363151"/>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7A17D-8FEC-44B7-8038-EED92927E52D}"/>
              </a:ext>
            </a:extLst>
          </p:cNvPr>
          <p:cNvSpPr>
            <a:spLocks noGrp="1"/>
          </p:cNvSpPr>
          <p:nvPr>
            <p:ph type="title"/>
          </p:nvPr>
        </p:nvSpPr>
        <p:spPr/>
        <p:txBody>
          <a:bodyPr/>
          <a:lstStyle/>
          <a:p>
            <a:r>
              <a:rPr lang="en-029" dirty="0"/>
              <a:t>Availability Deductions from Capacity Payment</a:t>
            </a:r>
          </a:p>
        </p:txBody>
      </p:sp>
      <p:sp>
        <p:nvSpPr>
          <p:cNvPr id="3" name="Content Placeholder 2">
            <a:extLst>
              <a:ext uri="{FF2B5EF4-FFF2-40B4-BE49-F238E27FC236}">
                <a16:creationId xmlns:a16="http://schemas.microsoft.com/office/drawing/2014/main" id="{BD276E94-47A8-4F53-855D-4EF4F2DE3564}"/>
              </a:ext>
            </a:extLst>
          </p:cNvPr>
          <p:cNvSpPr>
            <a:spLocks noGrp="1"/>
          </p:cNvSpPr>
          <p:nvPr>
            <p:ph idx="1"/>
          </p:nvPr>
        </p:nvSpPr>
        <p:spPr/>
        <p:txBody>
          <a:bodyPr/>
          <a:lstStyle/>
          <a:p>
            <a:endParaRPr lang="en-029" dirty="0"/>
          </a:p>
          <a:p>
            <a:endParaRPr lang="en-029" dirty="0"/>
          </a:p>
        </p:txBody>
      </p:sp>
      <p:pic>
        <p:nvPicPr>
          <p:cNvPr id="4" name="Picture 3">
            <a:extLst>
              <a:ext uri="{FF2B5EF4-FFF2-40B4-BE49-F238E27FC236}">
                <a16:creationId xmlns:a16="http://schemas.microsoft.com/office/drawing/2014/main" id="{2A973E0F-BEDA-4BF1-AF56-1616F2A0B5CA}"/>
              </a:ext>
            </a:extLst>
          </p:cNvPr>
          <p:cNvPicPr>
            <a:picLocks noChangeAspect="1"/>
          </p:cNvPicPr>
          <p:nvPr/>
        </p:nvPicPr>
        <p:blipFill>
          <a:blip r:embed="rId2"/>
          <a:stretch>
            <a:fillRect/>
          </a:stretch>
        </p:blipFill>
        <p:spPr>
          <a:xfrm>
            <a:off x="843809" y="1058833"/>
            <a:ext cx="4493719" cy="2497394"/>
          </a:xfrm>
          <a:prstGeom prst="rect">
            <a:avLst/>
          </a:prstGeom>
        </p:spPr>
      </p:pic>
      <p:pic>
        <p:nvPicPr>
          <p:cNvPr id="5" name="Picture 4">
            <a:extLst>
              <a:ext uri="{FF2B5EF4-FFF2-40B4-BE49-F238E27FC236}">
                <a16:creationId xmlns:a16="http://schemas.microsoft.com/office/drawing/2014/main" id="{D5A0BC82-66A4-4592-9B20-62C72CB94B36}"/>
              </a:ext>
            </a:extLst>
          </p:cNvPr>
          <p:cNvPicPr>
            <a:picLocks noChangeAspect="1"/>
          </p:cNvPicPr>
          <p:nvPr/>
        </p:nvPicPr>
        <p:blipFill>
          <a:blip r:embed="rId3"/>
          <a:stretch>
            <a:fillRect/>
          </a:stretch>
        </p:blipFill>
        <p:spPr>
          <a:xfrm>
            <a:off x="6364915" y="1429058"/>
            <a:ext cx="4103012" cy="1999942"/>
          </a:xfrm>
          <a:prstGeom prst="rect">
            <a:avLst/>
          </a:prstGeom>
        </p:spPr>
      </p:pic>
      <p:pic>
        <p:nvPicPr>
          <p:cNvPr id="6" name="Picture 5">
            <a:extLst>
              <a:ext uri="{FF2B5EF4-FFF2-40B4-BE49-F238E27FC236}">
                <a16:creationId xmlns:a16="http://schemas.microsoft.com/office/drawing/2014/main" id="{505E4010-6E00-47E6-B241-34E02C553FF0}"/>
              </a:ext>
            </a:extLst>
          </p:cNvPr>
          <p:cNvPicPr>
            <a:picLocks noChangeAspect="1"/>
          </p:cNvPicPr>
          <p:nvPr/>
        </p:nvPicPr>
        <p:blipFill>
          <a:blip r:embed="rId4"/>
          <a:stretch>
            <a:fillRect/>
          </a:stretch>
        </p:blipFill>
        <p:spPr>
          <a:xfrm>
            <a:off x="1731264" y="3707069"/>
            <a:ext cx="3429000" cy="2432758"/>
          </a:xfrm>
          <a:prstGeom prst="rect">
            <a:avLst/>
          </a:prstGeom>
        </p:spPr>
      </p:pic>
      <p:pic>
        <p:nvPicPr>
          <p:cNvPr id="7" name="Picture 6">
            <a:extLst>
              <a:ext uri="{FF2B5EF4-FFF2-40B4-BE49-F238E27FC236}">
                <a16:creationId xmlns:a16="http://schemas.microsoft.com/office/drawing/2014/main" id="{970F2127-8212-440E-9772-B85311AED95A}"/>
              </a:ext>
            </a:extLst>
          </p:cNvPr>
          <p:cNvPicPr>
            <a:picLocks noChangeAspect="1"/>
          </p:cNvPicPr>
          <p:nvPr/>
        </p:nvPicPr>
        <p:blipFill>
          <a:blip r:embed="rId5"/>
          <a:stretch>
            <a:fillRect/>
          </a:stretch>
        </p:blipFill>
        <p:spPr>
          <a:xfrm>
            <a:off x="6554245" y="3791813"/>
            <a:ext cx="3913682" cy="2265034"/>
          </a:xfrm>
          <a:prstGeom prst="rect">
            <a:avLst/>
          </a:prstGeom>
        </p:spPr>
      </p:pic>
    </p:spTree>
    <p:extLst>
      <p:ext uri="{BB962C8B-B14F-4D97-AF65-F5344CB8AC3E}">
        <p14:creationId xmlns:p14="http://schemas.microsoft.com/office/powerpoint/2010/main" val="353281273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16C6-677A-7F2A-D6E4-A27D050A2539}"/>
              </a:ext>
            </a:extLst>
          </p:cNvPr>
          <p:cNvSpPr>
            <a:spLocks noGrp="1"/>
          </p:cNvSpPr>
          <p:nvPr>
            <p:ph type="title"/>
          </p:nvPr>
        </p:nvSpPr>
        <p:spPr/>
        <p:txBody>
          <a:bodyPr/>
          <a:lstStyle/>
          <a:p>
            <a:r>
              <a:rPr lang="en-US" dirty="0"/>
              <a:t>Hypothetical Case for Analysis of Availability Cost</a:t>
            </a:r>
          </a:p>
        </p:txBody>
      </p:sp>
      <p:sp>
        <p:nvSpPr>
          <p:cNvPr id="3" name="Content Placeholder 2">
            <a:extLst>
              <a:ext uri="{FF2B5EF4-FFF2-40B4-BE49-F238E27FC236}">
                <a16:creationId xmlns:a16="http://schemas.microsoft.com/office/drawing/2014/main" id="{A1815655-210C-5FA3-AA25-111B46887DCE}"/>
              </a:ext>
            </a:extLst>
          </p:cNvPr>
          <p:cNvSpPr>
            <a:spLocks noGrp="1"/>
          </p:cNvSpPr>
          <p:nvPr>
            <p:ph idx="1"/>
          </p:nvPr>
        </p:nvSpPr>
        <p:spPr>
          <a:xfrm>
            <a:off x="406400" y="1209675"/>
            <a:ext cx="8810752" cy="4935093"/>
          </a:xfrm>
        </p:spPr>
        <p:txBody>
          <a:bodyPr>
            <a:normAutofit fontScale="92500" lnSpcReduction="20000"/>
          </a:bodyPr>
          <a:lstStyle/>
          <a:p>
            <a:pPr algn="l"/>
            <a:r>
              <a:rPr lang="en-JM" dirty="0"/>
              <a:t>A hypothetical case where a power plant is built next to a remote petrochemical facility located far from the power grid can be used to consider availability issues in contracts. </a:t>
            </a:r>
          </a:p>
          <a:p>
            <a:pPr algn="l"/>
            <a:r>
              <a:rPr lang="en-JM" dirty="0"/>
              <a:t>The cost of the electricity plant being unavailable is very high, because if there is no electricity the petrochemical facility will not produce any output and the value of the lost output dwarfs the cost of electricity. </a:t>
            </a:r>
          </a:p>
          <a:p>
            <a:pPr algn="l"/>
            <a:r>
              <a:rPr lang="en-JM" dirty="0"/>
              <a:t>The electricity production could be separated into smaller units and added units could be constructed to increase reliability. In this case, if one plant was unavailable, there would be other plants that could replace the unavailable plant. </a:t>
            </a:r>
          </a:p>
          <a:p>
            <a:pPr algn="l"/>
            <a:r>
              <a:rPr lang="en-JM" dirty="0"/>
              <a:t>When the plant is designed, the potential for multiple outages would have to be assessed.  </a:t>
            </a:r>
          </a:p>
          <a:p>
            <a:pPr algn="l"/>
            <a:r>
              <a:rPr lang="en-JM" dirty="0"/>
              <a:t>Once the electricity plant begins operation, added maintenance could be performed on each unit to make sure individual plant availability of the smaller units is very high. </a:t>
            </a:r>
          </a:p>
          <a:p>
            <a:pPr algn="l"/>
            <a:r>
              <a:rPr lang="en-JM" dirty="0"/>
              <a:t>This redundancy and extra maintenance has a high cost, and contracts should provide incentives for to keep the plants maintained. </a:t>
            </a:r>
          </a:p>
          <a:p>
            <a:pPr algn="l"/>
            <a:r>
              <a:rPr lang="en-JM" dirty="0"/>
              <a:t>This contrasts with other situations where the  off-taker already has a large portfolio of plants and the cost of being unavailable is a lot less.</a:t>
            </a:r>
            <a:endParaRPr lang="en-US" dirty="0"/>
          </a:p>
          <a:p>
            <a:pPr algn="l"/>
            <a:endParaRPr lang="en-US" dirty="0"/>
          </a:p>
        </p:txBody>
      </p:sp>
      <p:sp>
        <p:nvSpPr>
          <p:cNvPr id="4" name="Slide Number Placeholder 3">
            <a:extLst>
              <a:ext uri="{FF2B5EF4-FFF2-40B4-BE49-F238E27FC236}">
                <a16:creationId xmlns:a16="http://schemas.microsoft.com/office/drawing/2014/main" id="{30AFAEEA-4564-CF0B-3AF5-1A90334EB00E}"/>
              </a:ext>
            </a:extLst>
          </p:cNvPr>
          <p:cNvSpPr>
            <a:spLocks noGrp="1"/>
          </p:cNvSpPr>
          <p:nvPr>
            <p:ph type="sldNum" sz="quarter" idx="12"/>
          </p:nvPr>
        </p:nvSpPr>
        <p:spPr/>
        <p:txBody>
          <a:bodyPr/>
          <a:lstStyle/>
          <a:p>
            <a:fld id="{EB241CD2-1E45-42A3-B213-66A034DF9A3B}" type="slidenum">
              <a:rPr lang="en-GB" smtClean="0"/>
              <a:t>262</a:t>
            </a:fld>
            <a:endParaRPr lang="en-GB" dirty="0"/>
          </a:p>
        </p:txBody>
      </p:sp>
      <p:pic>
        <p:nvPicPr>
          <p:cNvPr id="6" name="Picture 5" descr="The image depicts a large industrial complex with numerous tall, complex pipes and equipment, likely an oil refinery or chemical plant.&#10;&#10;AI-generated content may be incorrect.">
            <a:extLst>
              <a:ext uri="{FF2B5EF4-FFF2-40B4-BE49-F238E27FC236}">
                <a16:creationId xmlns:a16="http://schemas.microsoft.com/office/drawing/2014/main" id="{AB30EC7E-6966-4C86-2E82-D736197433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1452" y="930403"/>
            <a:ext cx="2402205" cy="1841500"/>
          </a:xfrm>
          <a:prstGeom prst="rect">
            <a:avLst/>
          </a:prstGeom>
        </p:spPr>
      </p:pic>
    </p:spTree>
    <p:extLst>
      <p:ext uri="{BB962C8B-B14F-4D97-AF65-F5344CB8AC3E}">
        <p14:creationId xmlns:p14="http://schemas.microsoft.com/office/powerpoint/2010/main" val="4089882881"/>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9582-456A-0AA6-46B8-4D579348E2B5}"/>
              </a:ext>
            </a:extLst>
          </p:cNvPr>
          <p:cNvSpPr>
            <a:spLocks noGrp="1"/>
          </p:cNvSpPr>
          <p:nvPr>
            <p:ph type="title"/>
          </p:nvPr>
        </p:nvSpPr>
        <p:spPr/>
        <p:txBody>
          <a:bodyPr/>
          <a:lstStyle/>
          <a:p>
            <a:r>
              <a:rPr lang="en-US" dirty="0"/>
              <a:t>Availability Incentives and Risk in Capacity Payment</a:t>
            </a:r>
          </a:p>
        </p:txBody>
      </p:sp>
      <p:sp>
        <p:nvSpPr>
          <p:cNvPr id="3" name="Content Placeholder 2">
            <a:extLst>
              <a:ext uri="{FF2B5EF4-FFF2-40B4-BE49-F238E27FC236}">
                <a16:creationId xmlns:a16="http://schemas.microsoft.com/office/drawing/2014/main" id="{CBECB760-9DC6-8ED1-5FF4-5D110CD052A0}"/>
              </a:ext>
            </a:extLst>
          </p:cNvPr>
          <p:cNvSpPr>
            <a:spLocks noGrp="1"/>
          </p:cNvSpPr>
          <p:nvPr>
            <p:ph idx="1"/>
          </p:nvPr>
        </p:nvSpPr>
        <p:spPr/>
        <p:txBody>
          <a:bodyPr>
            <a:normAutofit/>
          </a:bodyPr>
          <a:lstStyle/>
          <a:p>
            <a:r>
              <a:rPr lang="en-JM" sz="1800" dirty="0"/>
              <a:t>To illustrate issues with penalties for being unavailable, including changes in the cost of a plant being unavailable, the periods of the year a plant is unavailable and the costs to the investor of increasing available, a hypothetical example analogous to the delay case can be used. </a:t>
            </a:r>
          </a:p>
          <a:p>
            <a:r>
              <a:rPr lang="en-JM" sz="1800" dirty="0"/>
              <a:t>In this case, different levels of availability are assumed. It is impossible to achieve 100% reliability and the cost to the investor declines with lower availability. It is assumed that the cost to  the off-taker is not linear and increases with lower availability, which could be due to the cost of replacing more and more capacity. </a:t>
            </a:r>
            <a:endParaRPr lang="en-US" sz="1800" dirty="0"/>
          </a:p>
        </p:txBody>
      </p:sp>
      <p:sp>
        <p:nvSpPr>
          <p:cNvPr id="4" name="Slide Number Placeholder 3">
            <a:extLst>
              <a:ext uri="{FF2B5EF4-FFF2-40B4-BE49-F238E27FC236}">
                <a16:creationId xmlns:a16="http://schemas.microsoft.com/office/drawing/2014/main" id="{9C0C0BFA-5BE3-8980-E4DF-43A7440EF137}"/>
              </a:ext>
            </a:extLst>
          </p:cNvPr>
          <p:cNvSpPr>
            <a:spLocks noGrp="1"/>
          </p:cNvSpPr>
          <p:nvPr>
            <p:ph type="sldNum" sz="quarter" idx="12"/>
          </p:nvPr>
        </p:nvSpPr>
        <p:spPr/>
        <p:txBody>
          <a:bodyPr/>
          <a:lstStyle/>
          <a:p>
            <a:fld id="{EB241CD2-1E45-42A3-B213-66A034DF9A3B}" type="slidenum">
              <a:rPr lang="en-GB" smtClean="0"/>
              <a:t>263</a:t>
            </a:fld>
            <a:endParaRPr lang="en-GB" dirty="0"/>
          </a:p>
        </p:txBody>
      </p:sp>
      <p:pic>
        <p:nvPicPr>
          <p:cNvPr id="9" name="Picture 8">
            <a:extLst>
              <a:ext uri="{FF2B5EF4-FFF2-40B4-BE49-F238E27FC236}">
                <a16:creationId xmlns:a16="http://schemas.microsoft.com/office/drawing/2014/main" id="{F10C91D4-8046-BA4A-FFB5-337FC2F2577C}"/>
              </a:ext>
            </a:extLst>
          </p:cNvPr>
          <p:cNvPicPr>
            <a:picLocks noChangeAspect="1"/>
          </p:cNvPicPr>
          <p:nvPr/>
        </p:nvPicPr>
        <p:blipFill>
          <a:blip r:embed="rId2"/>
          <a:stretch>
            <a:fillRect/>
          </a:stretch>
        </p:blipFill>
        <p:spPr>
          <a:xfrm>
            <a:off x="2088893" y="2965783"/>
            <a:ext cx="8702719" cy="3289420"/>
          </a:xfrm>
          <a:prstGeom prst="rect">
            <a:avLst/>
          </a:prstGeom>
        </p:spPr>
      </p:pic>
    </p:spTree>
    <p:extLst>
      <p:ext uri="{BB962C8B-B14F-4D97-AF65-F5344CB8AC3E}">
        <p14:creationId xmlns:p14="http://schemas.microsoft.com/office/powerpoint/2010/main" val="755059495"/>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DB5CE-7E22-0CA9-FCEF-80379A3B1D80}"/>
              </a:ext>
            </a:extLst>
          </p:cNvPr>
          <p:cNvSpPr>
            <a:spLocks noGrp="1"/>
          </p:cNvSpPr>
          <p:nvPr>
            <p:ph type="title"/>
          </p:nvPr>
        </p:nvSpPr>
        <p:spPr/>
        <p:txBody>
          <a:bodyPr>
            <a:normAutofit fontScale="90000"/>
          </a:bodyPr>
          <a:lstStyle/>
          <a:p>
            <a:r>
              <a:rPr lang="en-US" dirty="0"/>
              <a:t>Nuances and Approximations in LD Measurement for Availability</a:t>
            </a:r>
          </a:p>
        </p:txBody>
      </p:sp>
      <p:sp>
        <p:nvSpPr>
          <p:cNvPr id="3" name="Content Placeholder 2">
            <a:extLst>
              <a:ext uri="{FF2B5EF4-FFF2-40B4-BE49-F238E27FC236}">
                <a16:creationId xmlns:a16="http://schemas.microsoft.com/office/drawing/2014/main" id="{BB2D964A-AA6B-24EB-0E14-285BCB7CF711}"/>
              </a:ext>
            </a:extLst>
          </p:cNvPr>
          <p:cNvSpPr>
            <a:spLocks noGrp="1"/>
          </p:cNvSpPr>
          <p:nvPr>
            <p:ph idx="1"/>
          </p:nvPr>
        </p:nvSpPr>
        <p:spPr>
          <a:xfrm>
            <a:off x="406400" y="1209675"/>
            <a:ext cx="6473371" cy="4592412"/>
          </a:xfrm>
        </p:spPr>
        <p:txBody>
          <a:bodyPr/>
          <a:lstStyle/>
          <a:p>
            <a:pPr algn="l"/>
            <a:r>
              <a:rPr lang="en-JM" dirty="0"/>
              <a:t>As was the case with delay damages, the correct liquidated damage is computed once the optimal target is set as illustrated in a similar graph to the cost of delay with lines representing the off-taker cost and the investor cost. </a:t>
            </a:r>
          </a:p>
          <a:p>
            <a:pPr algn="l"/>
            <a:r>
              <a:rPr lang="en-JM" dirty="0"/>
              <a:t>The cost to the off-taker from being unavailable is shown as the orange line and can continually change. If the plant has better efficiency than other plants, the cost to the off-taker can change every day. </a:t>
            </a:r>
          </a:p>
          <a:p>
            <a:pPr algn="l"/>
            <a:r>
              <a:rPr lang="en-JM" dirty="0"/>
              <a:t>Further, the off-taker cost that defines liquidated damage should change with different levels of availability. If new options for enhancing reliability become available, the investor cost could be reduced which suggests the target should be changed before which the liquidated damage applies.</a:t>
            </a:r>
            <a:endParaRPr lang="en-US" dirty="0"/>
          </a:p>
        </p:txBody>
      </p:sp>
      <p:sp>
        <p:nvSpPr>
          <p:cNvPr id="4" name="Slide Number Placeholder 3">
            <a:extLst>
              <a:ext uri="{FF2B5EF4-FFF2-40B4-BE49-F238E27FC236}">
                <a16:creationId xmlns:a16="http://schemas.microsoft.com/office/drawing/2014/main" id="{55753D2E-4B55-7745-D590-E8E50FB55CFB}"/>
              </a:ext>
            </a:extLst>
          </p:cNvPr>
          <p:cNvSpPr>
            <a:spLocks noGrp="1"/>
          </p:cNvSpPr>
          <p:nvPr>
            <p:ph type="sldNum" sz="quarter" idx="12"/>
          </p:nvPr>
        </p:nvSpPr>
        <p:spPr/>
        <p:txBody>
          <a:bodyPr/>
          <a:lstStyle/>
          <a:p>
            <a:fld id="{EB241CD2-1E45-42A3-B213-66A034DF9A3B}" type="slidenum">
              <a:rPr lang="en-GB" smtClean="0"/>
              <a:t>264</a:t>
            </a:fld>
            <a:endParaRPr lang="en-GB" dirty="0"/>
          </a:p>
        </p:txBody>
      </p:sp>
      <p:pic>
        <p:nvPicPr>
          <p:cNvPr id="6" name="Picture 5" descr="The graph illustrates the changes in costs for investors and off-takers at different availability levels, showing a downward trend in costs as availability decreases.&#10;&#10;AI-generated content may be incorrect.">
            <a:extLst>
              <a:ext uri="{FF2B5EF4-FFF2-40B4-BE49-F238E27FC236}">
                <a16:creationId xmlns:a16="http://schemas.microsoft.com/office/drawing/2014/main" id="{8FBEEDFC-B1CA-9557-C321-371C93F0B03D}"/>
              </a:ext>
            </a:extLst>
          </p:cNvPr>
          <p:cNvPicPr>
            <a:picLocks noChangeAspect="1"/>
          </p:cNvPicPr>
          <p:nvPr/>
        </p:nvPicPr>
        <p:blipFill>
          <a:blip r:embed="rId2"/>
          <a:stretch>
            <a:fillRect/>
          </a:stretch>
        </p:blipFill>
        <p:spPr>
          <a:xfrm>
            <a:off x="7149862" y="857251"/>
            <a:ext cx="4199948" cy="2571749"/>
          </a:xfrm>
          <a:prstGeom prst="rect">
            <a:avLst/>
          </a:prstGeom>
        </p:spPr>
      </p:pic>
      <p:pic>
        <p:nvPicPr>
          <p:cNvPr id="8" name="Picture 7" descr="The image displays a bar chart depicting the cost distribution for an investor and an off-taker, with the cost decreasing as the number of units increases, and the availability percentage decreasing from 98% to 80%.&#10;&#10;AI-generated content may be incorrect.">
            <a:extLst>
              <a:ext uri="{FF2B5EF4-FFF2-40B4-BE49-F238E27FC236}">
                <a16:creationId xmlns:a16="http://schemas.microsoft.com/office/drawing/2014/main" id="{34DB277A-A2B7-9E5B-E4B2-8FCD5BD66877}"/>
              </a:ext>
            </a:extLst>
          </p:cNvPr>
          <p:cNvPicPr>
            <a:picLocks noChangeAspect="1"/>
          </p:cNvPicPr>
          <p:nvPr/>
        </p:nvPicPr>
        <p:blipFill>
          <a:blip r:embed="rId3"/>
          <a:stretch>
            <a:fillRect/>
          </a:stretch>
        </p:blipFill>
        <p:spPr>
          <a:xfrm>
            <a:off x="7149862" y="3505882"/>
            <a:ext cx="4245977" cy="2571750"/>
          </a:xfrm>
          <a:prstGeom prst="rect">
            <a:avLst/>
          </a:prstGeom>
        </p:spPr>
      </p:pic>
    </p:spTree>
    <p:extLst>
      <p:ext uri="{BB962C8B-B14F-4D97-AF65-F5344CB8AC3E}">
        <p14:creationId xmlns:p14="http://schemas.microsoft.com/office/powerpoint/2010/main" val="266708842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F5765-CCDE-ECFF-E017-92D4E6321E05}"/>
              </a:ext>
            </a:extLst>
          </p:cNvPr>
          <p:cNvSpPr>
            <a:spLocks noGrp="1"/>
          </p:cNvSpPr>
          <p:nvPr>
            <p:ph type="title"/>
          </p:nvPr>
        </p:nvSpPr>
        <p:spPr/>
        <p:txBody>
          <a:bodyPr/>
          <a:lstStyle/>
          <a:p>
            <a:r>
              <a:rPr lang="en-US" dirty="0"/>
              <a:t>Complex Liquidated Damages and Financing Cost</a:t>
            </a:r>
          </a:p>
        </p:txBody>
      </p:sp>
      <p:sp>
        <p:nvSpPr>
          <p:cNvPr id="3" name="Content Placeholder 2">
            <a:extLst>
              <a:ext uri="{FF2B5EF4-FFF2-40B4-BE49-F238E27FC236}">
                <a16:creationId xmlns:a16="http://schemas.microsoft.com/office/drawing/2014/main" id="{270D23AB-B36B-06EF-785B-B4434095C2BF}"/>
              </a:ext>
            </a:extLst>
          </p:cNvPr>
          <p:cNvSpPr>
            <a:spLocks noGrp="1"/>
          </p:cNvSpPr>
          <p:nvPr>
            <p:ph idx="1"/>
          </p:nvPr>
        </p:nvSpPr>
        <p:spPr/>
        <p:txBody>
          <a:bodyPr/>
          <a:lstStyle/>
          <a:p>
            <a:pPr algn="l"/>
            <a:r>
              <a:rPr lang="en-JM" dirty="0"/>
              <a:t>One could imagine revising the liquidated damages on a periodic basis in order to improve the incentives. </a:t>
            </a:r>
          </a:p>
          <a:p>
            <a:pPr algn="l"/>
            <a:r>
              <a:rPr lang="en-JM" dirty="0"/>
              <a:t>This brings up the classic issues involving the trade-off between achieving low cost of capital and better incentives.</a:t>
            </a:r>
          </a:p>
          <a:p>
            <a:pPr algn="l"/>
            <a:r>
              <a:rPr lang="en-JM" dirty="0"/>
              <a:t>Changing the availability targets could affect the ability to finance the project with debt. </a:t>
            </a:r>
          </a:p>
          <a:p>
            <a:pPr algn="l"/>
            <a:r>
              <a:rPr lang="en-JM" dirty="0"/>
              <a:t>For example, changing targets may prompt bankers to require a higher DSCR with would be evidence of an increased cost of capital. </a:t>
            </a:r>
          </a:p>
          <a:p>
            <a:pPr algn="l"/>
            <a:r>
              <a:rPr lang="en-JM" dirty="0"/>
              <a:t>As with other issues, there is no easy answer, but it is useful to think about the different aspects of the issue when negotiating contracts or having discussions between different parties.</a:t>
            </a:r>
            <a:endParaRPr lang="en-US" dirty="0"/>
          </a:p>
          <a:p>
            <a:pPr marL="0" indent="0" algn="l">
              <a:buNone/>
            </a:pPr>
            <a:endParaRPr lang="en-US" dirty="0"/>
          </a:p>
        </p:txBody>
      </p:sp>
      <p:sp>
        <p:nvSpPr>
          <p:cNvPr id="4" name="Slide Number Placeholder 3">
            <a:extLst>
              <a:ext uri="{FF2B5EF4-FFF2-40B4-BE49-F238E27FC236}">
                <a16:creationId xmlns:a16="http://schemas.microsoft.com/office/drawing/2014/main" id="{02335BAC-C800-CAB2-7C0E-3F733DD676B9}"/>
              </a:ext>
            </a:extLst>
          </p:cNvPr>
          <p:cNvSpPr>
            <a:spLocks noGrp="1"/>
          </p:cNvSpPr>
          <p:nvPr>
            <p:ph type="sldNum" sz="quarter" idx="12"/>
          </p:nvPr>
        </p:nvSpPr>
        <p:spPr/>
        <p:txBody>
          <a:bodyPr/>
          <a:lstStyle/>
          <a:p>
            <a:fld id="{EB241CD2-1E45-42A3-B213-66A034DF9A3B}" type="slidenum">
              <a:rPr lang="en-GB" smtClean="0"/>
              <a:t>265</a:t>
            </a:fld>
            <a:endParaRPr lang="en-GB" dirty="0"/>
          </a:p>
        </p:txBody>
      </p:sp>
    </p:spTree>
    <p:extLst>
      <p:ext uri="{BB962C8B-B14F-4D97-AF65-F5344CB8AC3E}">
        <p14:creationId xmlns:p14="http://schemas.microsoft.com/office/powerpoint/2010/main" val="390812550"/>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47F3E-D301-4825-C6D9-46AD955F3C3D}"/>
              </a:ext>
            </a:extLst>
          </p:cNvPr>
          <p:cNvSpPr>
            <a:spLocks noGrp="1"/>
          </p:cNvSpPr>
          <p:nvPr>
            <p:ph type="ctrTitle"/>
          </p:nvPr>
        </p:nvSpPr>
        <p:spPr>
          <a:xfrm>
            <a:off x="643835" y="1707280"/>
            <a:ext cx="7265725" cy="3358496"/>
          </a:xfrm>
        </p:spPr>
        <p:txBody>
          <a:bodyPr/>
          <a:lstStyle/>
          <a:p>
            <a:r>
              <a:rPr lang="en-US" dirty="0"/>
              <a:t>Nuanced Issue in Output Contracts</a:t>
            </a:r>
            <a:br>
              <a:rPr lang="en-US" dirty="0"/>
            </a:br>
            <a:r>
              <a:rPr lang="en-US" dirty="0"/>
              <a:t>Adjustment to Price for Performance Ratio</a:t>
            </a:r>
          </a:p>
        </p:txBody>
      </p:sp>
    </p:spTree>
    <p:extLst>
      <p:ext uri="{BB962C8B-B14F-4D97-AF65-F5344CB8AC3E}">
        <p14:creationId xmlns:p14="http://schemas.microsoft.com/office/powerpoint/2010/main" val="276738364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CCE6A-ED38-90A0-2E56-3742893AB668}"/>
              </a:ext>
            </a:extLst>
          </p:cNvPr>
          <p:cNvSpPr>
            <a:spLocks noGrp="1"/>
          </p:cNvSpPr>
          <p:nvPr>
            <p:ph type="title"/>
          </p:nvPr>
        </p:nvSpPr>
        <p:spPr/>
        <p:txBody>
          <a:bodyPr/>
          <a:lstStyle/>
          <a:p>
            <a:r>
              <a:rPr lang="en-US" dirty="0"/>
              <a:t>Performance Ratio Penalty</a:t>
            </a:r>
          </a:p>
        </p:txBody>
      </p:sp>
      <p:sp>
        <p:nvSpPr>
          <p:cNvPr id="3" name="Content Placeholder 2">
            <a:extLst>
              <a:ext uri="{FF2B5EF4-FFF2-40B4-BE49-F238E27FC236}">
                <a16:creationId xmlns:a16="http://schemas.microsoft.com/office/drawing/2014/main" id="{FF0CE10C-32EF-C4AD-D79B-F67A66B0F219}"/>
              </a:ext>
            </a:extLst>
          </p:cNvPr>
          <p:cNvSpPr>
            <a:spLocks noGrp="1"/>
          </p:cNvSpPr>
          <p:nvPr>
            <p:ph idx="1"/>
          </p:nvPr>
        </p:nvSpPr>
        <p:spPr/>
        <p:txBody>
          <a:bodyPr/>
          <a:lstStyle/>
          <a:p>
            <a:r>
              <a:rPr lang="en-US" dirty="0"/>
              <a:t>Solar projects contracts may have a performance ratio penalty that one may think is analogous to the availability penalty. Similar adjustments could be made for wind projects, where various are similar to the performance ratio.</a:t>
            </a:r>
          </a:p>
          <a:p>
            <a:pPr algn="l"/>
            <a:r>
              <a:rPr lang="en-JM" dirty="0"/>
              <a:t>For output-based projects, it can be more difficult to carefully design incentives as single price contracts already have implicit incentives because of variation in output.</a:t>
            </a:r>
          </a:p>
          <a:p>
            <a:pPr algn="l"/>
            <a:r>
              <a:rPr lang="en-JM" dirty="0"/>
              <a:t>It may be the case that changes in output that correspond investments in performance may already be too high.</a:t>
            </a:r>
          </a:p>
          <a:p>
            <a:pPr algn="l"/>
            <a:endParaRPr lang="en-JM" dirty="0"/>
          </a:p>
          <a:p>
            <a:pPr algn="l"/>
            <a:endParaRPr lang="en-US" dirty="0"/>
          </a:p>
        </p:txBody>
      </p:sp>
      <p:sp>
        <p:nvSpPr>
          <p:cNvPr id="4" name="Slide Number Placeholder 3">
            <a:extLst>
              <a:ext uri="{FF2B5EF4-FFF2-40B4-BE49-F238E27FC236}">
                <a16:creationId xmlns:a16="http://schemas.microsoft.com/office/drawing/2014/main" id="{129050CA-5AB8-7220-77CF-67C1C3DF6468}"/>
              </a:ext>
            </a:extLst>
          </p:cNvPr>
          <p:cNvSpPr>
            <a:spLocks noGrp="1"/>
          </p:cNvSpPr>
          <p:nvPr>
            <p:ph type="sldNum" sz="quarter" idx="12"/>
          </p:nvPr>
        </p:nvSpPr>
        <p:spPr/>
        <p:txBody>
          <a:bodyPr/>
          <a:lstStyle/>
          <a:p>
            <a:fld id="{EB241CD2-1E45-42A3-B213-66A034DF9A3B}" type="slidenum">
              <a:rPr lang="en-GB" smtClean="0"/>
              <a:t>267</a:t>
            </a:fld>
            <a:endParaRPr lang="en-GB" dirty="0"/>
          </a:p>
        </p:txBody>
      </p:sp>
      <p:pic>
        <p:nvPicPr>
          <p:cNvPr id="6" name="Picture 5" descr="The text describes key terms and definitions related to the performance metrics of a plant or generator, specifically focusing on the concepts of performance guarantee, performance ratio, and performance test, as outlined in sections 9.4 and 7.&#10;&#10;AI-generated content may be incorrect.">
            <a:extLst>
              <a:ext uri="{FF2B5EF4-FFF2-40B4-BE49-F238E27FC236}">
                <a16:creationId xmlns:a16="http://schemas.microsoft.com/office/drawing/2014/main" id="{0EFB6589-F688-DF4A-35B5-3A1C4F80BE4D}"/>
              </a:ext>
            </a:extLst>
          </p:cNvPr>
          <p:cNvPicPr>
            <a:picLocks noChangeAspect="1"/>
          </p:cNvPicPr>
          <p:nvPr/>
        </p:nvPicPr>
        <p:blipFill>
          <a:blip r:embed="rId2"/>
          <a:stretch>
            <a:fillRect/>
          </a:stretch>
        </p:blipFill>
        <p:spPr>
          <a:xfrm>
            <a:off x="1768343" y="4208662"/>
            <a:ext cx="6747007" cy="1768470"/>
          </a:xfrm>
          <a:prstGeom prst="rect">
            <a:avLst/>
          </a:prstGeom>
        </p:spPr>
      </p:pic>
    </p:spTree>
    <p:extLst>
      <p:ext uri="{BB962C8B-B14F-4D97-AF65-F5344CB8AC3E}">
        <p14:creationId xmlns:p14="http://schemas.microsoft.com/office/powerpoint/2010/main" val="3020652812"/>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01BB2-FBC8-5A0D-0A71-DDA07E12F93F}"/>
              </a:ext>
            </a:extLst>
          </p:cNvPr>
          <p:cNvSpPr>
            <a:spLocks noGrp="1"/>
          </p:cNvSpPr>
          <p:nvPr>
            <p:ph type="title"/>
          </p:nvPr>
        </p:nvSpPr>
        <p:spPr/>
        <p:txBody>
          <a:bodyPr/>
          <a:lstStyle/>
          <a:p>
            <a:r>
              <a:rPr lang="en-US" dirty="0"/>
              <a:t>Understanding the Performance Ratio</a:t>
            </a:r>
          </a:p>
        </p:txBody>
      </p:sp>
      <p:sp>
        <p:nvSpPr>
          <p:cNvPr id="3" name="Content Placeholder 2">
            <a:extLst>
              <a:ext uri="{FF2B5EF4-FFF2-40B4-BE49-F238E27FC236}">
                <a16:creationId xmlns:a16="http://schemas.microsoft.com/office/drawing/2014/main" id="{D8B55624-0020-2C1E-BDB3-C8E2488E4990}"/>
              </a:ext>
            </a:extLst>
          </p:cNvPr>
          <p:cNvSpPr>
            <a:spLocks noGrp="1"/>
          </p:cNvSpPr>
          <p:nvPr>
            <p:ph idx="1"/>
          </p:nvPr>
        </p:nvSpPr>
        <p:spPr/>
        <p:txBody>
          <a:bodyPr/>
          <a:lstStyle/>
          <a:p>
            <a:pPr algn="l"/>
            <a:r>
              <a:rPr lang="en-US" dirty="0"/>
              <a:t>Performance Ratio is in simple terms, uncontrollable solar from upstairs relative to amount of solar that is produced.</a:t>
            </a:r>
          </a:p>
          <a:p>
            <a:pPr algn="l"/>
            <a:r>
              <a:rPr lang="en-US" dirty="0"/>
              <a:t>Things that investor can control</a:t>
            </a:r>
          </a:p>
          <a:p>
            <a:pPr lvl="1" algn="l"/>
            <a:r>
              <a:rPr lang="en-US" dirty="0"/>
              <a:t>Type of panels</a:t>
            </a:r>
          </a:p>
          <a:p>
            <a:pPr lvl="1" algn="l"/>
            <a:r>
              <a:rPr lang="en-US" dirty="0"/>
              <a:t>Loss from wiring</a:t>
            </a:r>
          </a:p>
          <a:p>
            <a:pPr lvl="1" algn="l"/>
            <a:r>
              <a:rPr lang="en-US" dirty="0"/>
              <a:t>Cleaning of panels</a:t>
            </a:r>
          </a:p>
          <a:p>
            <a:pPr lvl="1" algn="l"/>
            <a:endParaRPr lang="en-US" dirty="0"/>
          </a:p>
        </p:txBody>
      </p:sp>
      <p:sp>
        <p:nvSpPr>
          <p:cNvPr id="4" name="Slide Number Placeholder 3">
            <a:extLst>
              <a:ext uri="{FF2B5EF4-FFF2-40B4-BE49-F238E27FC236}">
                <a16:creationId xmlns:a16="http://schemas.microsoft.com/office/drawing/2014/main" id="{C9CE3871-A759-53AF-BA43-3CC786E547CE}"/>
              </a:ext>
            </a:extLst>
          </p:cNvPr>
          <p:cNvSpPr>
            <a:spLocks noGrp="1"/>
          </p:cNvSpPr>
          <p:nvPr>
            <p:ph type="sldNum" sz="quarter" idx="12"/>
          </p:nvPr>
        </p:nvSpPr>
        <p:spPr/>
        <p:txBody>
          <a:bodyPr/>
          <a:lstStyle/>
          <a:p>
            <a:fld id="{EB241CD2-1E45-42A3-B213-66A034DF9A3B}" type="slidenum">
              <a:rPr lang="en-GB" smtClean="0"/>
              <a:t>268</a:t>
            </a:fld>
            <a:endParaRPr lang="en-GB" dirty="0"/>
          </a:p>
        </p:txBody>
      </p:sp>
      <p:pic>
        <p:nvPicPr>
          <p:cNvPr id="6" name="Picture 7" descr="http://www.standardandpoors.com/spf/fgr_articles/778885/5524601.gif">
            <a:extLst>
              <a:ext uri="{FF2B5EF4-FFF2-40B4-BE49-F238E27FC236}">
                <a16:creationId xmlns:a16="http://schemas.microsoft.com/office/drawing/2014/main" id="{2D54B609-0741-706E-6DF2-9A706073DBDB}"/>
              </a:ext>
            </a:extLst>
          </p:cNvPr>
          <p:cNvPicPr>
            <a:picLocks noChangeAspect="1" noChangeArrowheads="1"/>
          </p:cNvPicPr>
          <p:nvPr/>
        </p:nvPicPr>
        <p:blipFill>
          <a:blip r:embed="rId2" cstate="print"/>
          <a:srcRect/>
          <a:stretch>
            <a:fillRect/>
          </a:stretch>
        </p:blipFill>
        <p:spPr bwMode="auto">
          <a:xfrm>
            <a:off x="5337528" y="2085975"/>
            <a:ext cx="5353486" cy="3439276"/>
          </a:xfrm>
          <a:prstGeom prst="rect">
            <a:avLst/>
          </a:prstGeom>
          <a:noFill/>
          <a:ln w="9525">
            <a:noFill/>
            <a:miter lim="800000"/>
            <a:headEnd/>
            <a:tailEnd/>
          </a:ln>
        </p:spPr>
      </p:pic>
    </p:spTree>
    <p:extLst>
      <p:ext uri="{BB962C8B-B14F-4D97-AF65-F5344CB8AC3E}">
        <p14:creationId xmlns:p14="http://schemas.microsoft.com/office/powerpoint/2010/main" val="195166149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0B7F1-80F7-4C8D-A1FD-CB49EC1852DA}"/>
              </a:ext>
            </a:extLst>
          </p:cNvPr>
          <p:cNvSpPr>
            <a:spLocks noGrp="1"/>
          </p:cNvSpPr>
          <p:nvPr>
            <p:ph type="title"/>
          </p:nvPr>
        </p:nvSpPr>
        <p:spPr/>
        <p:txBody>
          <a:bodyPr>
            <a:normAutofit/>
          </a:bodyPr>
          <a:lstStyle/>
          <a:p>
            <a:r>
              <a:rPr lang="en-US" dirty="0"/>
              <a:t>kWp Benchmark from STC – 1000 Watts/m2 and 25°</a:t>
            </a:r>
          </a:p>
        </p:txBody>
      </p:sp>
      <p:sp>
        <p:nvSpPr>
          <p:cNvPr id="2" name="Content Placeholder 1">
            <a:extLst>
              <a:ext uri="{FF2B5EF4-FFF2-40B4-BE49-F238E27FC236}">
                <a16:creationId xmlns:a16="http://schemas.microsoft.com/office/drawing/2014/main" id="{AC16A25D-D235-45B1-B031-A57094184EB6}"/>
              </a:ext>
            </a:extLst>
          </p:cNvPr>
          <p:cNvSpPr>
            <a:spLocks noGrp="1"/>
          </p:cNvSpPr>
          <p:nvPr>
            <p:ph idx="1"/>
          </p:nvPr>
        </p:nvSpPr>
        <p:spPr>
          <a:xfrm>
            <a:off x="406401" y="1209675"/>
            <a:ext cx="4984750" cy="4514850"/>
          </a:xfrm>
        </p:spPr>
        <p:txBody>
          <a:bodyPr>
            <a:normAutofit/>
          </a:bodyPr>
          <a:lstStyle/>
          <a:p>
            <a:pPr algn="l"/>
            <a:r>
              <a:rPr lang="en-US" sz="2400" dirty="0"/>
              <a:t>In most projects, you have some kind of benchmark to measure capital costs</a:t>
            </a:r>
          </a:p>
          <a:p>
            <a:pPr algn="l"/>
            <a:r>
              <a:rPr lang="en-US" sz="2400" dirty="0"/>
              <a:t>For example, in real estate, the cost per square meter</a:t>
            </a:r>
          </a:p>
          <a:p>
            <a:pPr algn="l"/>
            <a:r>
              <a:rPr lang="en-US" sz="2400" dirty="0"/>
              <a:t>In solar the amount you produce depends on sunlight and how you configure the solar project.</a:t>
            </a:r>
          </a:p>
          <a:p>
            <a:pPr algn="l"/>
            <a:r>
              <a:rPr lang="en-US" sz="2400" dirty="0"/>
              <a:t>Standard Testing Condition (STC) is used with a flash test to create a benchmark test for a panel (kWp or kWdc).</a:t>
            </a:r>
          </a:p>
        </p:txBody>
      </p:sp>
      <p:pic>
        <p:nvPicPr>
          <p:cNvPr id="5" name="Picture 4">
            <a:extLst>
              <a:ext uri="{FF2B5EF4-FFF2-40B4-BE49-F238E27FC236}">
                <a16:creationId xmlns:a16="http://schemas.microsoft.com/office/drawing/2014/main" id="{4BE31F14-361D-4E74-AF1C-A965448119EF}"/>
              </a:ext>
            </a:extLst>
          </p:cNvPr>
          <p:cNvPicPr>
            <a:picLocks noChangeAspect="1"/>
          </p:cNvPicPr>
          <p:nvPr/>
        </p:nvPicPr>
        <p:blipFill>
          <a:blip r:embed="rId2"/>
          <a:stretch>
            <a:fillRect/>
          </a:stretch>
        </p:blipFill>
        <p:spPr>
          <a:xfrm>
            <a:off x="7332731" y="1302258"/>
            <a:ext cx="3680265" cy="2372920"/>
          </a:xfrm>
          <a:prstGeom prst="rect">
            <a:avLst/>
          </a:prstGeom>
        </p:spPr>
      </p:pic>
      <p:pic>
        <p:nvPicPr>
          <p:cNvPr id="6" name="Picture 5">
            <a:extLst>
              <a:ext uri="{FF2B5EF4-FFF2-40B4-BE49-F238E27FC236}">
                <a16:creationId xmlns:a16="http://schemas.microsoft.com/office/drawing/2014/main" id="{89FFA371-ECEA-7558-5976-E005C9B9F475}"/>
              </a:ext>
            </a:extLst>
          </p:cNvPr>
          <p:cNvPicPr>
            <a:picLocks noChangeAspect="1"/>
          </p:cNvPicPr>
          <p:nvPr/>
        </p:nvPicPr>
        <p:blipFill>
          <a:blip r:embed="rId3"/>
          <a:stretch>
            <a:fillRect/>
          </a:stretch>
        </p:blipFill>
        <p:spPr>
          <a:xfrm>
            <a:off x="6973822" y="3775749"/>
            <a:ext cx="4903103" cy="2491609"/>
          </a:xfrm>
          <a:prstGeom prst="rect">
            <a:avLst/>
          </a:prstGeom>
        </p:spPr>
      </p:pic>
    </p:spTree>
    <p:extLst>
      <p:ext uri="{BB962C8B-B14F-4D97-AF65-F5344CB8AC3E}">
        <p14:creationId xmlns:p14="http://schemas.microsoft.com/office/powerpoint/2010/main" val="1504962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1F350-01AD-573A-E071-6FAA4D4170EE}"/>
              </a:ext>
            </a:extLst>
          </p:cNvPr>
          <p:cNvSpPr>
            <a:spLocks noGrp="1"/>
          </p:cNvSpPr>
          <p:nvPr>
            <p:ph type="title"/>
          </p:nvPr>
        </p:nvSpPr>
        <p:spPr/>
        <p:txBody>
          <a:bodyPr>
            <a:normAutofit fontScale="90000"/>
          </a:bodyPr>
          <a:lstStyle/>
          <a:p>
            <a:r>
              <a:rPr lang="en-US" dirty="0"/>
              <a:t>Which is more Capital-Intensive Electric or Internal Combustion</a:t>
            </a:r>
          </a:p>
        </p:txBody>
      </p:sp>
      <p:pic>
        <p:nvPicPr>
          <p:cNvPr id="10" name="Picture 9">
            <a:extLst>
              <a:ext uri="{FF2B5EF4-FFF2-40B4-BE49-F238E27FC236}">
                <a16:creationId xmlns:a16="http://schemas.microsoft.com/office/drawing/2014/main" id="{5D7C1E33-E78C-06D6-1DEE-A92EFA5E6435}"/>
              </a:ext>
            </a:extLst>
          </p:cNvPr>
          <p:cNvPicPr>
            <a:picLocks noChangeAspect="1"/>
          </p:cNvPicPr>
          <p:nvPr/>
        </p:nvPicPr>
        <p:blipFill>
          <a:blip r:embed="rId2"/>
          <a:stretch>
            <a:fillRect/>
          </a:stretch>
        </p:blipFill>
        <p:spPr>
          <a:xfrm>
            <a:off x="1128866" y="2236544"/>
            <a:ext cx="3938434" cy="2461522"/>
          </a:xfrm>
          <a:prstGeom prst="rect">
            <a:avLst/>
          </a:prstGeom>
        </p:spPr>
      </p:pic>
      <p:pic>
        <p:nvPicPr>
          <p:cNvPr id="14" name="Picture 13">
            <a:extLst>
              <a:ext uri="{FF2B5EF4-FFF2-40B4-BE49-F238E27FC236}">
                <a16:creationId xmlns:a16="http://schemas.microsoft.com/office/drawing/2014/main" id="{3D6F5FF7-0B1D-8988-3A6F-44CCADF8A019}"/>
              </a:ext>
            </a:extLst>
          </p:cNvPr>
          <p:cNvPicPr>
            <a:picLocks noChangeAspect="1"/>
          </p:cNvPicPr>
          <p:nvPr/>
        </p:nvPicPr>
        <p:blipFill>
          <a:blip r:embed="rId3"/>
          <a:stretch>
            <a:fillRect/>
          </a:stretch>
        </p:blipFill>
        <p:spPr>
          <a:xfrm>
            <a:off x="6741626" y="2124075"/>
            <a:ext cx="4138026" cy="2573991"/>
          </a:xfrm>
          <a:prstGeom prst="rect">
            <a:avLst/>
          </a:prstGeom>
        </p:spPr>
      </p:pic>
      <p:sp>
        <p:nvSpPr>
          <p:cNvPr id="3" name="TextBox 2">
            <a:extLst>
              <a:ext uri="{FF2B5EF4-FFF2-40B4-BE49-F238E27FC236}">
                <a16:creationId xmlns:a16="http://schemas.microsoft.com/office/drawing/2014/main" id="{67B2C15C-2FCF-4C60-EBE4-E712A1716C3D}"/>
              </a:ext>
            </a:extLst>
          </p:cNvPr>
          <p:cNvSpPr txBox="1"/>
          <p:nvPr/>
        </p:nvSpPr>
        <p:spPr>
          <a:xfrm>
            <a:off x="2682949" y="5135527"/>
            <a:ext cx="5560828" cy="64633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is more capital-intensive and which is more sensitive to the cost of capital</a:t>
            </a:r>
          </a:p>
        </p:txBody>
      </p:sp>
      <p:sp>
        <p:nvSpPr>
          <p:cNvPr id="5" name="Slide Number Placeholder 4">
            <a:extLst>
              <a:ext uri="{FF2B5EF4-FFF2-40B4-BE49-F238E27FC236}">
                <a16:creationId xmlns:a16="http://schemas.microsoft.com/office/drawing/2014/main" id="{83ED19FB-D8C6-D466-3D0D-11275EC6ED87}"/>
              </a:ext>
            </a:extLst>
          </p:cNvPr>
          <p:cNvSpPr>
            <a:spLocks noGrp="1"/>
          </p:cNvSpPr>
          <p:nvPr>
            <p:ph type="sldNum" sz="quarter" idx="12"/>
          </p:nvPr>
        </p:nvSpPr>
        <p:spPr/>
        <p:txBody>
          <a:bodyPr/>
          <a:lstStyle/>
          <a:p>
            <a:fld id="{EB241CD2-1E45-42A3-B213-66A034DF9A3B}" type="slidenum">
              <a:rPr lang="en-GB" smtClean="0"/>
              <a:t>27</a:t>
            </a:fld>
            <a:endParaRPr lang="en-GB" dirty="0"/>
          </a:p>
        </p:txBody>
      </p:sp>
    </p:spTree>
    <p:extLst>
      <p:ext uri="{BB962C8B-B14F-4D97-AF65-F5344CB8AC3E}">
        <p14:creationId xmlns:p14="http://schemas.microsoft.com/office/powerpoint/2010/main" val="87597867"/>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EC4BC-BE98-9D54-A9A1-16DE85F10C56}"/>
              </a:ext>
            </a:extLst>
          </p:cNvPr>
          <p:cNvSpPr>
            <a:spLocks noGrp="1"/>
          </p:cNvSpPr>
          <p:nvPr>
            <p:ph type="title"/>
          </p:nvPr>
        </p:nvSpPr>
        <p:spPr/>
        <p:txBody>
          <a:bodyPr>
            <a:normAutofit/>
          </a:bodyPr>
          <a:lstStyle/>
          <a:p>
            <a:r>
              <a:rPr lang="en-US" dirty="0"/>
              <a:t>Solar, Temperature and Performance Ratio</a:t>
            </a:r>
          </a:p>
        </p:txBody>
      </p:sp>
      <p:sp>
        <p:nvSpPr>
          <p:cNvPr id="3" name="Content Placeholder 2">
            <a:extLst>
              <a:ext uri="{FF2B5EF4-FFF2-40B4-BE49-F238E27FC236}">
                <a16:creationId xmlns:a16="http://schemas.microsoft.com/office/drawing/2014/main" id="{E1FEDB4A-C6DE-120B-9030-2849CA35CE85}"/>
              </a:ext>
            </a:extLst>
          </p:cNvPr>
          <p:cNvSpPr>
            <a:spLocks noGrp="1"/>
          </p:cNvSpPr>
          <p:nvPr>
            <p:ph idx="1"/>
          </p:nvPr>
        </p:nvSpPr>
        <p:spPr/>
        <p:txBody>
          <a:bodyPr/>
          <a:lstStyle/>
          <a:p>
            <a:r>
              <a:rPr lang="en-US" dirty="0"/>
              <a:t>Temperature coefficient</a:t>
            </a:r>
          </a:p>
          <a:p>
            <a:endParaRPr lang="en-US" dirty="0"/>
          </a:p>
        </p:txBody>
      </p:sp>
      <p:pic>
        <p:nvPicPr>
          <p:cNvPr id="5" name="Picture 4">
            <a:extLst>
              <a:ext uri="{FF2B5EF4-FFF2-40B4-BE49-F238E27FC236}">
                <a16:creationId xmlns:a16="http://schemas.microsoft.com/office/drawing/2014/main" id="{B6955386-C98D-C2A6-9832-9862A7F2F8D0}"/>
              </a:ext>
            </a:extLst>
          </p:cNvPr>
          <p:cNvPicPr>
            <a:picLocks noChangeAspect="1"/>
          </p:cNvPicPr>
          <p:nvPr/>
        </p:nvPicPr>
        <p:blipFill>
          <a:blip r:embed="rId2"/>
          <a:stretch>
            <a:fillRect/>
          </a:stretch>
        </p:blipFill>
        <p:spPr>
          <a:xfrm>
            <a:off x="3183181" y="1949127"/>
            <a:ext cx="5825638" cy="4122490"/>
          </a:xfrm>
          <a:prstGeom prst="rect">
            <a:avLst/>
          </a:prstGeom>
        </p:spPr>
      </p:pic>
      <p:sp>
        <p:nvSpPr>
          <p:cNvPr id="4" name="TextBox 3">
            <a:extLst>
              <a:ext uri="{FF2B5EF4-FFF2-40B4-BE49-F238E27FC236}">
                <a16:creationId xmlns:a16="http://schemas.microsoft.com/office/drawing/2014/main" id="{29767228-1FC0-397B-894D-8B9C9D7FAB0B}"/>
              </a:ext>
            </a:extLst>
          </p:cNvPr>
          <p:cNvSpPr txBox="1"/>
          <p:nvPr/>
        </p:nvSpPr>
        <p:spPr>
          <a:xfrm>
            <a:off x="1671485" y="4170997"/>
            <a:ext cx="1511697" cy="1477328"/>
          </a:xfrm>
          <a:prstGeom prst="rect">
            <a:avLst/>
          </a:prstGeom>
          <a:solidFill>
            <a:srgbClr val="FFFF00"/>
          </a:solidFill>
        </p:spPr>
        <p:txBody>
          <a:bodyPr wrap="square" rtlCol="0">
            <a:spAutoFit/>
          </a:bodyPr>
          <a:lstStyle/>
          <a:p>
            <a:r>
              <a:rPr lang="en-US" dirty="0"/>
              <a:t>Note that 20 to 30 degrees above the ambient temperature</a:t>
            </a:r>
          </a:p>
        </p:txBody>
      </p:sp>
      <p:cxnSp>
        <p:nvCxnSpPr>
          <p:cNvPr id="7" name="Straight Arrow Connector 6">
            <a:extLst>
              <a:ext uri="{FF2B5EF4-FFF2-40B4-BE49-F238E27FC236}">
                <a16:creationId xmlns:a16="http://schemas.microsoft.com/office/drawing/2014/main" id="{DF76C029-7F98-F7C6-9424-2A25F61087D4}"/>
              </a:ext>
            </a:extLst>
          </p:cNvPr>
          <p:cNvCxnSpPr/>
          <p:nvPr/>
        </p:nvCxnSpPr>
        <p:spPr>
          <a:xfrm>
            <a:off x="2427333" y="5648325"/>
            <a:ext cx="881223" cy="162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641233"/>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42300-9ADB-FD54-CF7B-C93C067D7E3C}"/>
              </a:ext>
            </a:extLst>
          </p:cNvPr>
          <p:cNvSpPr>
            <a:spLocks noGrp="1"/>
          </p:cNvSpPr>
          <p:nvPr>
            <p:ph type="title"/>
          </p:nvPr>
        </p:nvSpPr>
        <p:spPr>
          <a:xfrm>
            <a:off x="266700" y="203202"/>
            <a:ext cx="10141656" cy="654049"/>
          </a:xfrm>
        </p:spPr>
        <p:txBody>
          <a:bodyPr anchor="ctr">
            <a:normAutofit/>
          </a:bodyPr>
          <a:lstStyle/>
          <a:p>
            <a:r>
              <a:rPr lang="en-US" dirty="0"/>
              <a:t>Complicated Calculations of Performance Ratio</a:t>
            </a:r>
          </a:p>
        </p:txBody>
      </p:sp>
      <p:sp>
        <p:nvSpPr>
          <p:cNvPr id="3" name="Content Placeholder 2">
            <a:extLst>
              <a:ext uri="{FF2B5EF4-FFF2-40B4-BE49-F238E27FC236}">
                <a16:creationId xmlns:a16="http://schemas.microsoft.com/office/drawing/2014/main" id="{6AD0C405-E00E-EB52-34DD-A666D294D6AA}"/>
              </a:ext>
            </a:extLst>
          </p:cNvPr>
          <p:cNvSpPr>
            <a:spLocks noGrp="1"/>
          </p:cNvSpPr>
          <p:nvPr>
            <p:ph sz="half" idx="1"/>
          </p:nvPr>
        </p:nvSpPr>
        <p:spPr>
          <a:xfrm>
            <a:off x="317500" y="1285875"/>
            <a:ext cx="2760363" cy="3981450"/>
          </a:xfrm>
        </p:spPr>
        <p:txBody>
          <a:bodyPr>
            <a:normAutofit lnSpcReduction="10000"/>
          </a:bodyPr>
          <a:lstStyle/>
          <a:p>
            <a:r>
              <a:rPr lang="en-US" dirty="0"/>
              <a:t>Note the definition of Yr from STC</a:t>
            </a:r>
          </a:p>
          <a:p>
            <a:r>
              <a:rPr lang="en-US" dirty="0"/>
              <a:t>Need to adjust for temperature in calculation</a:t>
            </a:r>
          </a:p>
          <a:p>
            <a:r>
              <a:rPr lang="en-US" dirty="0"/>
              <a:t>My definition</a:t>
            </a:r>
          </a:p>
          <a:p>
            <a:r>
              <a:rPr lang="en-US" dirty="0"/>
              <a:t>Denominator – capacity factor if had 25 degrees and irradiation that is on the plane</a:t>
            </a:r>
          </a:p>
          <a:p>
            <a:r>
              <a:rPr lang="en-US" dirty="0"/>
              <a:t>Numerator – Actual capacity factor</a:t>
            </a:r>
          </a:p>
          <a:p>
            <a:endParaRPr lang="en-US" dirty="0"/>
          </a:p>
          <a:p>
            <a:endParaRPr lang="en-US" dirty="0"/>
          </a:p>
          <a:p>
            <a:endParaRPr lang="en-US" dirty="0"/>
          </a:p>
        </p:txBody>
      </p:sp>
      <p:pic>
        <p:nvPicPr>
          <p:cNvPr id="6" name="Picture 5" descr="A diagram illustrates the calculation of the Actual Performance Ratio (APR) for solar modules, including factors like energy output, irradiance, and module temperature.&#10;&#10;AI-generated content may be incorrect.">
            <a:extLst>
              <a:ext uri="{FF2B5EF4-FFF2-40B4-BE49-F238E27FC236}">
                <a16:creationId xmlns:a16="http://schemas.microsoft.com/office/drawing/2014/main" id="{B8B8819B-C6A8-C238-BFB4-427148A55EB3}"/>
              </a:ext>
            </a:extLst>
          </p:cNvPr>
          <p:cNvPicPr>
            <a:picLocks noChangeAspect="1"/>
          </p:cNvPicPr>
          <p:nvPr/>
        </p:nvPicPr>
        <p:blipFill>
          <a:blip r:embed="rId2"/>
          <a:stretch>
            <a:fillRect/>
          </a:stretch>
        </p:blipFill>
        <p:spPr>
          <a:xfrm>
            <a:off x="8480066" y="1285875"/>
            <a:ext cx="3394434" cy="4665890"/>
          </a:xfrm>
          <a:prstGeom prst="rect">
            <a:avLst/>
          </a:prstGeom>
          <a:noFill/>
        </p:spPr>
      </p:pic>
      <p:sp>
        <p:nvSpPr>
          <p:cNvPr id="4" name="Slide Number Placeholder 3">
            <a:extLst>
              <a:ext uri="{FF2B5EF4-FFF2-40B4-BE49-F238E27FC236}">
                <a16:creationId xmlns:a16="http://schemas.microsoft.com/office/drawing/2014/main" id="{1DFBB459-E2AD-6B29-3391-437AB30A99B5}"/>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271</a:t>
            </a:fld>
            <a:endParaRPr lang="en-GB"/>
          </a:p>
        </p:txBody>
      </p:sp>
      <p:pic>
        <p:nvPicPr>
          <p:cNvPr id="8" name="Picture 7" descr="The image depicts a mathematical formula for calculating the annual Actual Plant Performance Ratio (PR) for a solar power plant, involving variables such as final plant yield, reference yield, net electrical energy, and solar irradiance levels.&#10;&#10;AI-generated content may be incorrect.">
            <a:extLst>
              <a:ext uri="{FF2B5EF4-FFF2-40B4-BE49-F238E27FC236}">
                <a16:creationId xmlns:a16="http://schemas.microsoft.com/office/drawing/2014/main" id="{2C17F8C0-3020-1C53-1528-29D60A9BCA5F}"/>
              </a:ext>
            </a:extLst>
          </p:cNvPr>
          <p:cNvPicPr>
            <a:picLocks noChangeAspect="1"/>
          </p:cNvPicPr>
          <p:nvPr/>
        </p:nvPicPr>
        <p:blipFill>
          <a:blip r:embed="rId3"/>
          <a:stretch>
            <a:fillRect/>
          </a:stretch>
        </p:blipFill>
        <p:spPr>
          <a:xfrm>
            <a:off x="3077863" y="906235"/>
            <a:ext cx="5202614" cy="5145859"/>
          </a:xfrm>
          <a:prstGeom prst="rect">
            <a:avLst/>
          </a:prstGeom>
        </p:spPr>
      </p:pic>
    </p:spTree>
    <p:extLst>
      <p:ext uri="{BB962C8B-B14F-4D97-AF65-F5344CB8AC3E}">
        <p14:creationId xmlns:p14="http://schemas.microsoft.com/office/powerpoint/2010/main" val="1764249082"/>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C1136-6905-FBF6-DDF9-AB9559023CDF}"/>
              </a:ext>
            </a:extLst>
          </p:cNvPr>
          <p:cNvSpPr>
            <a:spLocks noGrp="1"/>
          </p:cNvSpPr>
          <p:nvPr>
            <p:ph type="title"/>
          </p:nvPr>
        </p:nvSpPr>
        <p:spPr>
          <a:xfrm>
            <a:off x="1117600" y="381000"/>
            <a:ext cx="9448800" cy="762000"/>
          </a:xfrm>
        </p:spPr>
        <p:txBody>
          <a:bodyPr anchor="ctr">
            <a:normAutofit/>
          </a:bodyPr>
          <a:lstStyle/>
          <a:p>
            <a:r>
              <a:rPr lang="en-US" dirty="0"/>
              <a:t>Costs and Benefits of Cleaning Panels</a:t>
            </a:r>
          </a:p>
        </p:txBody>
      </p:sp>
      <p:sp>
        <p:nvSpPr>
          <p:cNvPr id="3" name="Content Placeholder 2">
            <a:extLst>
              <a:ext uri="{FF2B5EF4-FFF2-40B4-BE49-F238E27FC236}">
                <a16:creationId xmlns:a16="http://schemas.microsoft.com/office/drawing/2014/main" id="{C649C873-9E82-CB0F-4F92-22E25F1EE1FF}"/>
              </a:ext>
            </a:extLst>
          </p:cNvPr>
          <p:cNvSpPr>
            <a:spLocks noGrp="1"/>
          </p:cNvSpPr>
          <p:nvPr>
            <p:ph type="body" sz="half" idx="1"/>
          </p:nvPr>
        </p:nvSpPr>
        <p:spPr>
          <a:xfrm>
            <a:off x="379141" y="1605776"/>
            <a:ext cx="6768791" cy="4226312"/>
          </a:xfrm>
        </p:spPr>
        <p:txBody>
          <a:bodyPr>
            <a:normAutofit/>
          </a:bodyPr>
          <a:lstStyle/>
          <a:p>
            <a:r>
              <a:rPr lang="en-JM" sz="1700" dirty="0"/>
              <a:t>To demonstrate incentives for the performance ratio, consider the case of cleaning solar panels. </a:t>
            </a:r>
          </a:p>
          <a:p>
            <a:r>
              <a:rPr lang="en-JM" sz="1700" dirty="0"/>
              <a:t>In an analogous manner to evaluating plant availability, one could compute the optimal timing of cleaning panels and the technology to clean panels. </a:t>
            </a:r>
          </a:p>
          <a:p>
            <a:r>
              <a:rPr lang="en-JM" sz="1700" dirty="0"/>
              <a:t>Cleaning the panels two times per day with manual labour would be something analogous to  achieving 100% availability. One could be a cost function that has a curved shape as the more and more you clean the panels, there is a declining marginal benefit in terms of energy saved (diminishing return). </a:t>
            </a:r>
          </a:p>
          <a:p>
            <a:r>
              <a:rPr lang="en-JM" sz="1700" dirty="0"/>
              <a:t>You could also compute the value of energy produced by the panels. The value of the energy could be derived from the marginal cost or merchant price during the sunlight hours.</a:t>
            </a:r>
          </a:p>
        </p:txBody>
      </p:sp>
      <p:pic>
        <p:nvPicPr>
          <p:cNvPr id="6" name="Picture 5">
            <a:extLst>
              <a:ext uri="{FF2B5EF4-FFF2-40B4-BE49-F238E27FC236}">
                <a16:creationId xmlns:a16="http://schemas.microsoft.com/office/drawing/2014/main" id="{AFC9FF10-5317-A439-8951-732851DD1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7279" y="1605776"/>
            <a:ext cx="4016456" cy="2865398"/>
          </a:xfrm>
          <a:prstGeom prst="rect">
            <a:avLst/>
          </a:prstGeom>
          <a:noFill/>
        </p:spPr>
      </p:pic>
      <p:sp>
        <p:nvSpPr>
          <p:cNvPr id="4" name="Slide Number Placeholder 3">
            <a:extLst>
              <a:ext uri="{FF2B5EF4-FFF2-40B4-BE49-F238E27FC236}">
                <a16:creationId xmlns:a16="http://schemas.microsoft.com/office/drawing/2014/main" id="{5EA3A456-B24D-0CF7-D896-4E668AEC2630}"/>
              </a:ext>
            </a:extLst>
          </p:cNvPr>
          <p:cNvSpPr>
            <a:spLocks noGrp="1"/>
          </p:cNvSpPr>
          <p:nvPr>
            <p:ph type="sldNum" sz="quarter" idx="11"/>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272</a:t>
            </a:fld>
            <a:endParaRPr lang="en-GB"/>
          </a:p>
        </p:txBody>
      </p:sp>
    </p:spTree>
    <p:extLst>
      <p:ext uri="{BB962C8B-B14F-4D97-AF65-F5344CB8AC3E}">
        <p14:creationId xmlns:p14="http://schemas.microsoft.com/office/powerpoint/2010/main" val="4244837774"/>
      </p:ext>
    </p:extLst>
  </p:cSld>
  <p:clrMapOvr>
    <a:masterClrMapping/>
  </p:clrMapOvr>
  <p:transition>
    <p:zoom/>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EDCAA-BDCD-CCB6-E168-395F19C8F4B3}"/>
              </a:ext>
            </a:extLst>
          </p:cNvPr>
          <p:cNvSpPr>
            <a:spLocks noGrp="1"/>
          </p:cNvSpPr>
          <p:nvPr>
            <p:ph type="title"/>
          </p:nvPr>
        </p:nvSpPr>
        <p:spPr/>
        <p:txBody>
          <a:bodyPr anchor="ctr">
            <a:normAutofit/>
          </a:bodyPr>
          <a:lstStyle/>
          <a:p>
            <a:r>
              <a:rPr lang="en-US" sz="2300" dirty="0"/>
              <a:t>Questions About Implicit and Explicit Incentives and Payments in Single Price Contracts</a:t>
            </a:r>
          </a:p>
        </p:txBody>
      </p:sp>
      <p:sp>
        <p:nvSpPr>
          <p:cNvPr id="3" name="Content Placeholder 2">
            <a:extLst>
              <a:ext uri="{FF2B5EF4-FFF2-40B4-BE49-F238E27FC236}">
                <a16:creationId xmlns:a16="http://schemas.microsoft.com/office/drawing/2014/main" id="{46FFE07A-2E46-9A4A-7FB0-09DA796E6470}"/>
              </a:ext>
            </a:extLst>
          </p:cNvPr>
          <p:cNvSpPr>
            <a:spLocks noGrp="1"/>
          </p:cNvSpPr>
          <p:nvPr>
            <p:ph type="body" idx="1"/>
          </p:nvPr>
        </p:nvSpPr>
        <p:spPr>
          <a:xfrm>
            <a:off x="584203" y="2057400"/>
            <a:ext cx="6883397" cy="3695700"/>
          </a:xfrm>
        </p:spPr>
        <p:txBody>
          <a:bodyPr>
            <a:normAutofit/>
          </a:bodyPr>
          <a:lstStyle/>
          <a:p>
            <a:pPr marL="457200" lvl="1"/>
            <a:r>
              <a:rPr lang="en-029" sz="2000" dirty="0"/>
              <a:t>Would you Clean Panels More if the Single Price in the PPA was Very High or Very Low (If the PPA price was high, you would want to clean the panels more).</a:t>
            </a:r>
            <a:endParaRPr lang="en-US" sz="2000" dirty="0"/>
          </a:p>
          <a:p>
            <a:pPr marL="457200" lvl="1"/>
            <a:r>
              <a:rPr lang="en-029" sz="2000" dirty="0"/>
              <a:t>Does the Incentive to Clean Panels Correspond to the Incentives of the Off-taker (the off-taker would rather the low cost solar cleans the panels)</a:t>
            </a:r>
            <a:endParaRPr lang="en-US" sz="2000" dirty="0"/>
          </a:p>
          <a:p>
            <a:pPr marL="457200" lvl="1"/>
            <a:r>
              <a:rPr lang="en-029" sz="2000" dirty="0"/>
              <a:t>Is there a theoretical solution like there is with availability liquidated damages.</a:t>
            </a:r>
            <a:endParaRPr lang="en-US" sz="2000" dirty="0"/>
          </a:p>
          <a:p>
            <a:pPr marL="457200" lvl="1"/>
            <a:r>
              <a:rPr lang="en-029" sz="2000" dirty="0"/>
              <a:t>Can merchant prices be used in incentives</a:t>
            </a:r>
          </a:p>
          <a:p>
            <a:pPr marL="457200" lvl="1"/>
            <a:endParaRPr lang="en-US" sz="2000" dirty="0"/>
          </a:p>
          <a:p>
            <a:pPr marL="457200"/>
            <a:endParaRPr lang="en-US" dirty="0"/>
          </a:p>
        </p:txBody>
      </p:sp>
      <p:sp>
        <p:nvSpPr>
          <p:cNvPr id="4" name="Slide Number Placeholder 3">
            <a:extLst>
              <a:ext uri="{FF2B5EF4-FFF2-40B4-BE49-F238E27FC236}">
                <a16:creationId xmlns:a16="http://schemas.microsoft.com/office/drawing/2014/main" id="{84881C33-F33D-843B-F62F-DEF5630FE213}"/>
              </a:ext>
            </a:extLst>
          </p:cNvPr>
          <p:cNvSpPr>
            <a:spLocks noGrp="1"/>
          </p:cNvSpPr>
          <p:nvPr>
            <p:ph type="sldNum" sz="quarter" idx="12"/>
          </p:nvPr>
        </p:nvSpPr>
        <p:spPr/>
        <p:txBody>
          <a:bodyPr anchor="ctr">
            <a:normAutofit/>
          </a:bodyPr>
          <a:lstStyle/>
          <a:p>
            <a:pPr>
              <a:spcAft>
                <a:spcPts val="600"/>
              </a:spcAft>
            </a:pPr>
            <a:fld id="{EB241CD2-1E45-42A3-B213-66A034DF9A3B}" type="slidenum">
              <a:rPr lang="en-GB" smtClean="0"/>
              <a:pPr>
                <a:spcAft>
                  <a:spcPts val="600"/>
                </a:spcAft>
              </a:pPr>
              <a:t>273</a:t>
            </a:fld>
            <a:endParaRPr lang="en-GB"/>
          </a:p>
        </p:txBody>
      </p:sp>
      <p:pic>
        <p:nvPicPr>
          <p:cNvPr id="6" name="Picture 5" descr="A screenshot of a cell phone&#10;&#10;Description generated with very high confidence">
            <a:extLst>
              <a:ext uri="{FF2B5EF4-FFF2-40B4-BE49-F238E27FC236}">
                <a16:creationId xmlns:a16="http://schemas.microsoft.com/office/drawing/2014/main" id="{A23F7C80-F8A8-FE44-ABC2-03CF88F349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973198" y="2359480"/>
            <a:ext cx="3621901" cy="2625878"/>
          </a:xfrm>
          <a:prstGeom prst="rect">
            <a:avLst/>
          </a:prstGeom>
          <a:noFill/>
          <a:extLs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D9366C9C-DD61-6D57-D584-29CCE06EEAFF}"/>
              </a:ext>
            </a:extLst>
          </p:cNvPr>
          <p:cNvSpPr txBox="1"/>
          <p:nvPr/>
        </p:nvSpPr>
        <p:spPr>
          <a:xfrm>
            <a:off x="2937228" y="5611296"/>
            <a:ext cx="4857750" cy="369332"/>
          </a:xfrm>
          <a:prstGeom prst="rect">
            <a:avLst/>
          </a:prstGeom>
          <a:solidFill>
            <a:srgbClr val="FF9933"/>
          </a:solidFill>
        </p:spPr>
        <p:txBody>
          <a:bodyPr wrap="square" rtlCol="0">
            <a:spAutoFit/>
          </a:bodyPr>
          <a:lstStyle/>
          <a:p>
            <a:r>
              <a:rPr lang="en-US" dirty="0"/>
              <a:t>Abu Dhabi Insert</a:t>
            </a:r>
          </a:p>
        </p:txBody>
      </p:sp>
    </p:spTree>
    <p:extLst>
      <p:ext uri="{BB962C8B-B14F-4D97-AF65-F5344CB8AC3E}">
        <p14:creationId xmlns:p14="http://schemas.microsoft.com/office/powerpoint/2010/main" val="415685033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D7B9B-E5E3-FF94-77D9-8C6ADE3439EC}"/>
              </a:ext>
            </a:extLst>
          </p:cNvPr>
          <p:cNvSpPr>
            <a:spLocks noGrp="1"/>
          </p:cNvSpPr>
          <p:nvPr>
            <p:ph type="title"/>
          </p:nvPr>
        </p:nvSpPr>
        <p:spPr/>
        <p:txBody>
          <a:bodyPr/>
          <a:lstStyle/>
          <a:p>
            <a:r>
              <a:rPr lang="en-US" dirty="0"/>
              <a:t>Incentives for Performance Ratio in Solar Power</a:t>
            </a:r>
          </a:p>
        </p:txBody>
      </p:sp>
      <p:sp>
        <p:nvSpPr>
          <p:cNvPr id="3" name="Content Placeholder 2">
            <a:extLst>
              <a:ext uri="{FF2B5EF4-FFF2-40B4-BE49-F238E27FC236}">
                <a16:creationId xmlns:a16="http://schemas.microsoft.com/office/drawing/2014/main" id="{C1175577-4717-30CB-7114-5EB6AB17E2C9}"/>
              </a:ext>
            </a:extLst>
          </p:cNvPr>
          <p:cNvSpPr>
            <a:spLocks noGrp="1"/>
          </p:cNvSpPr>
          <p:nvPr>
            <p:ph idx="1"/>
          </p:nvPr>
        </p:nvSpPr>
        <p:spPr/>
        <p:txBody>
          <a:bodyPr/>
          <a:lstStyle/>
          <a:p>
            <a:r>
              <a:rPr lang="en-JM" dirty="0"/>
              <a:t>The loss from not cleaning panels depends on the price in the contract. If the price for  the solar project is high, the incentive to clean the panels is also high because a small loss in output causes a big loss in revenues. On the other hand, if the price of the solar is low, there is less incentive to clean panels.</a:t>
            </a:r>
            <a:endParaRPr lang="en-US" dirty="0"/>
          </a:p>
          <a:p>
            <a:endParaRPr lang="en-US" dirty="0"/>
          </a:p>
        </p:txBody>
      </p:sp>
      <p:sp>
        <p:nvSpPr>
          <p:cNvPr id="4" name="Slide Number Placeholder 3">
            <a:extLst>
              <a:ext uri="{FF2B5EF4-FFF2-40B4-BE49-F238E27FC236}">
                <a16:creationId xmlns:a16="http://schemas.microsoft.com/office/drawing/2014/main" id="{3E4D4C11-CAD3-15A6-B0E0-5E42C50DB74F}"/>
              </a:ext>
            </a:extLst>
          </p:cNvPr>
          <p:cNvSpPr>
            <a:spLocks noGrp="1"/>
          </p:cNvSpPr>
          <p:nvPr>
            <p:ph type="sldNum" sz="quarter" idx="12"/>
          </p:nvPr>
        </p:nvSpPr>
        <p:spPr/>
        <p:txBody>
          <a:bodyPr/>
          <a:lstStyle/>
          <a:p>
            <a:fld id="{EB241CD2-1E45-42A3-B213-66A034DF9A3B}" type="slidenum">
              <a:rPr lang="en-GB" smtClean="0"/>
              <a:t>274</a:t>
            </a:fld>
            <a:endParaRPr lang="en-GB" dirty="0"/>
          </a:p>
        </p:txBody>
      </p:sp>
      <p:pic>
        <p:nvPicPr>
          <p:cNvPr id="6" name="Picture 5" descr="The image contains a text document detailing the terms of performance liquidated damages in a contract, specifically focusing on the calculation and limitations of PV Performance Liquidated Damages.&#10;&#10;AI-generated content may be incorrect.">
            <a:extLst>
              <a:ext uri="{FF2B5EF4-FFF2-40B4-BE49-F238E27FC236}">
                <a16:creationId xmlns:a16="http://schemas.microsoft.com/office/drawing/2014/main" id="{F89E0DCB-3587-830F-A680-98ECA4A75F7E}"/>
              </a:ext>
            </a:extLst>
          </p:cNvPr>
          <p:cNvPicPr>
            <a:picLocks noChangeAspect="1"/>
          </p:cNvPicPr>
          <p:nvPr/>
        </p:nvPicPr>
        <p:blipFill>
          <a:blip r:embed="rId2"/>
          <a:stretch>
            <a:fillRect/>
          </a:stretch>
        </p:blipFill>
        <p:spPr>
          <a:xfrm>
            <a:off x="406400" y="2032019"/>
            <a:ext cx="7443689" cy="3257550"/>
          </a:xfrm>
          <a:prstGeom prst="rect">
            <a:avLst/>
          </a:prstGeom>
        </p:spPr>
      </p:pic>
      <p:pic>
        <p:nvPicPr>
          <p:cNvPr id="8" name="Picture 7" descr="The text describes a performance metric where the LD Rate is set at 45,000 USD per 0.1% deviation from the expected 80% of the estimated present value (PV).&#10;&#10;AI-generated content may be incorrect.">
            <a:extLst>
              <a:ext uri="{FF2B5EF4-FFF2-40B4-BE49-F238E27FC236}">
                <a16:creationId xmlns:a16="http://schemas.microsoft.com/office/drawing/2014/main" id="{EFE01121-A2B6-AA31-D310-E48F11BB0130}"/>
              </a:ext>
            </a:extLst>
          </p:cNvPr>
          <p:cNvPicPr>
            <a:picLocks noChangeAspect="1"/>
          </p:cNvPicPr>
          <p:nvPr/>
        </p:nvPicPr>
        <p:blipFill>
          <a:blip r:embed="rId3"/>
          <a:stretch>
            <a:fillRect/>
          </a:stretch>
        </p:blipFill>
        <p:spPr>
          <a:xfrm>
            <a:off x="4732092" y="5237153"/>
            <a:ext cx="6442882" cy="822344"/>
          </a:xfrm>
          <a:prstGeom prst="rect">
            <a:avLst/>
          </a:prstGeom>
        </p:spPr>
      </p:pic>
    </p:spTree>
    <p:extLst>
      <p:ext uri="{BB962C8B-B14F-4D97-AF65-F5344CB8AC3E}">
        <p14:creationId xmlns:p14="http://schemas.microsoft.com/office/powerpoint/2010/main" val="80370177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6DC06-28F8-6ADC-D013-3B55F33945CC}"/>
              </a:ext>
            </a:extLst>
          </p:cNvPr>
          <p:cNvSpPr>
            <a:spLocks noGrp="1"/>
          </p:cNvSpPr>
          <p:nvPr>
            <p:ph type="title"/>
          </p:nvPr>
        </p:nvSpPr>
        <p:spPr>
          <a:xfrm>
            <a:off x="266700" y="203202"/>
            <a:ext cx="10141656" cy="654049"/>
          </a:xfrm>
        </p:spPr>
        <p:txBody>
          <a:bodyPr anchor="ctr">
            <a:normAutofit/>
          </a:bodyPr>
          <a:lstStyle/>
          <a:p>
            <a:r>
              <a:rPr lang="en-US" dirty="0"/>
              <a:t>Distortion in Incentives from Output Projects</a:t>
            </a:r>
          </a:p>
        </p:txBody>
      </p:sp>
      <p:sp>
        <p:nvSpPr>
          <p:cNvPr id="3" name="Content Placeholder 2">
            <a:extLst>
              <a:ext uri="{FF2B5EF4-FFF2-40B4-BE49-F238E27FC236}">
                <a16:creationId xmlns:a16="http://schemas.microsoft.com/office/drawing/2014/main" id="{828F0F92-3A56-637E-E3D0-86F4CDBC1620}"/>
              </a:ext>
            </a:extLst>
          </p:cNvPr>
          <p:cNvSpPr>
            <a:spLocks noGrp="1"/>
          </p:cNvSpPr>
          <p:nvPr>
            <p:ph sz="half" idx="1"/>
          </p:nvPr>
        </p:nvSpPr>
        <p:spPr>
          <a:xfrm>
            <a:off x="317499" y="1285875"/>
            <a:ext cx="8413905" cy="4178223"/>
          </a:xfrm>
        </p:spPr>
        <p:txBody>
          <a:bodyPr>
            <a:normAutofit/>
          </a:bodyPr>
          <a:lstStyle/>
          <a:p>
            <a:r>
              <a:rPr lang="en-JM" sz="1600" dirty="0"/>
              <a:t>To illustrate how the incentives are distorted in output-based contracts, reviewing feed-in tariffs that were used to encourage the industry to grow. </a:t>
            </a:r>
          </a:p>
          <a:p>
            <a:r>
              <a:rPr lang="en-JM" sz="1600" dirty="0"/>
              <a:t>The graph of prices per kWh for solar power for the first feed-in tariffs was 45 Euro cents per kWh and it has come down to 1.2 Euro cents in some countries and somewhere around 5 Euro cents per kWh in German. </a:t>
            </a:r>
          </a:p>
          <a:p>
            <a:r>
              <a:rPr lang="en-JM" sz="1600" dirty="0"/>
              <a:t>If you owned one of the old projects that had a high price and also a new project. You would have an incentive to always keep the panels cleaned and you would have an incentive to do anything else you can to increase the output of the  projects such as increasing the size of inverters and minimizing the wiring losses. You may even cut down trees that are nearby and put tin foil below the panels if the panels have bifacial capability meaning that cells are on the bottom of the panels. </a:t>
            </a:r>
          </a:p>
          <a:p>
            <a:r>
              <a:rPr lang="en-JM" sz="1600" dirty="0"/>
              <a:t>These increases in output would be very expensive for the off-taker as the revenues would be high. </a:t>
            </a:r>
          </a:p>
          <a:p>
            <a:r>
              <a:rPr lang="en-JM" sz="1600" dirty="0"/>
              <a:t>For contracts with a low price, the situation is the inverse. There is less incentive improve the efficiency when the off taker would prefer that these projects would increase their output.</a:t>
            </a:r>
            <a:endParaRPr lang="en-US" sz="1600" dirty="0"/>
          </a:p>
        </p:txBody>
      </p:sp>
      <p:sp>
        <p:nvSpPr>
          <p:cNvPr id="4" name="Slide Number Placeholder 3">
            <a:extLst>
              <a:ext uri="{FF2B5EF4-FFF2-40B4-BE49-F238E27FC236}">
                <a16:creationId xmlns:a16="http://schemas.microsoft.com/office/drawing/2014/main" id="{5C182997-1093-D07C-3F35-E7C153116611}"/>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275</a:t>
            </a:fld>
            <a:endParaRPr lang="en-GB"/>
          </a:p>
        </p:txBody>
      </p:sp>
    </p:spTree>
    <p:extLst>
      <p:ext uri="{BB962C8B-B14F-4D97-AF65-F5344CB8AC3E}">
        <p14:creationId xmlns:p14="http://schemas.microsoft.com/office/powerpoint/2010/main" val="3886967312"/>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9B919-4D8C-87FF-118C-136E8A81AF5B}"/>
              </a:ext>
            </a:extLst>
          </p:cNvPr>
          <p:cNvSpPr>
            <a:spLocks noGrp="1"/>
          </p:cNvSpPr>
          <p:nvPr>
            <p:ph type="title"/>
          </p:nvPr>
        </p:nvSpPr>
        <p:spPr/>
        <p:txBody>
          <a:bodyPr/>
          <a:lstStyle/>
          <a:p>
            <a:r>
              <a:rPr lang="en-US" dirty="0"/>
              <a:t>Does Added Penalty Make Sense</a:t>
            </a:r>
          </a:p>
        </p:txBody>
      </p:sp>
      <p:sp>
        <p:nvSpPr>
          <p:cNvPr id="3" name="Content Placeholder 2">
            <a:extLst>
              <a:ext uri="{FF2B5EF4-FFF2-40B4-BE49-F238E27FC236}">
                <a16:creationId xmlns:a16="http://schemas.microsoft.com/office/drawing/2014/main" id="{F01620D9-BF73-8E92-7872-0DFF8251CC50}"/>
              </a:ext>
            </a:extLst>
          </p:cNvPr>
          <p:cNvSpPr>
            <a:spLocks noGrp="1"/>
          </p:cNvSpPr>
          <p:nvPr>
            <p:ph idx="1"/>
          </p:nvPr>
        </p:nvSpPr>
        <p:spPr/>
        <p:txBody>
          <a:bodyPr/>
          <a:lstStyle/>
          <a:p>
            <a:r>
              <a:rPr lang="en-JM" dirty="0"/>
              <a:t>It would be difficult to impose methods with incentives that apply the off-taker cost from power in the  market. A possible method that is not applied would be to set a target performance ratio would be the basis for measuring output for revenues. If the output is increased or decreased relative to this performance ratio, the revenues could be adjusted by something like the formula below. This is probably not realistic and certainly has not been applied, but it is instructive as a basis of items in a contract such as allowing the implementation of tracking or replacing panels with bi-facial panels.  In the formulas, PR means the performance ratio. The incentive revenues could be positive or negative and depends on establishment of the target performance ratio.</a:t>
            </a:r>
            <a:endParaRPr lang="en-US" dirty="0"/>
          </a:p>
          <a:p>
            <a:r>
              <a:rPr lang="en-JM" dirty="0"/>
              <a:t> </a:t>
            </a:r>
            <a:endParaRPr lang="en-US" dirty="0"/>
          </a:p>
          <a:p>
            <a:r>
              <a:rPr lang="en-JM" dirty="0"/>
              <a:t>Base Revenues = Solar Irradiation Measured x Target PR x Single Price</a:t>
            </a:r>
            <a:endParaRPr lang="en-US" dirty="0"/>
          </a:p>
          <a:p>
            <a:r>
              <a:rPr lang="en-JM" dirty="0"/>
              <a:t>Incentive Revenues = (Actual Output – Output at Target PR) x Market Price </a:t>
            </a:r>
            <a:endParaRPr lang="en-US" dirty="0"/>
          </a:p>
          <a:p>
            <a:endParaRPr lang="en-US" dirty="0"/>
          </a:p>
        </p:txBody>
      </p:sp>
      <p:sp>
        <p:nvSpPr>
          <p:cNvPr id="4" name="Slide Number Placeholder 3">
            <a:extLst>
              <a:ext uri="{FF2B5EF4-FFF2-40B4-BE49-F238E27FC236}">
                <a16:creationId xmlns:a16="http://schemas.microsoft.com/office/drawing/2014/main" id="{E7BC18BA-01A2-302C-3476-B605D8850D4C}"/>
              </a:ext>
            </a:extLst>
          </p:cNvPr>
          <p:cNvSpPr>
            <a:spLocks noGrp="1"/>
          </p:cNvSpPr>
          <p:nvPr>
            <p:ph type="sldNum" sz="quarter" idx="12"/>
          </p:nvPr>
        </p:nvSpPr>
        <p:spPr/>
        <p:txBody>
          <a:bodyPr/>
          <a:lstStyle/>
          <a:p>
            <a:fld id="{EB241CD2-1E45-42A3-B213-66A034DF9A3B}" type="slidenum">
              <a:rPr lang="en-GB" smtClean="0"/>
              <a:t>276</a:t>
            </a:fld>
            <a:endParaRPr lang="en-GB" dirty="0"/>
          </a:p>
        </p:txBody>
      </p:sp>
    </p:spTree>
    <p:extLst>
      <p:ext uri="{BB962C8B-B14F-4D97-AF65-F5344CB8AC3E}">
        <p14:creationId xmlns:p14="http://schemas.microsoft.com/office/powerpoint/2010/main" val="216546036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BF3AD-3440-75A4-DDC3-33134CC32DA0}"/>
              </a:ext>
            </a:extLst>
          </p:cNvPr>
          <p:cNvSpPr>
            <a:spLocks noGrp="1"/>
          </p:cNvSpPr>
          <p:nvPr>
            <p:ph type="ctrTitle"/>
          </p:nvPr>
        </p:nvSpPr>
        <p:spPr/>
        <p:txBody>
          <a:bodyPr/>
          <a:lstStyle/>
          <a:p>
            <a:r>
              <a:rPr lang="en-US" dirty="0"/>
              <a:t>Break for Day 3</a:t>
            </a:r>
          </a:p>
        </p:txBody>
      </p:sp>
      <p:sp>
        <p:nvSpPr>
          <p:cNvPr id="3" name="Subtitle 2">
            <a:extLst>
              <a:ext uri="{FF2B5EF4-FFF2-40B4-BE49-F238E27FC236}">
                <a16:creationId xmlns:a16="http://schemas.microsoft.com/office/drawing/2014/main" id="{19F7AE04-F3E6-4859-7E28-CF47482F7B07}"/>
              </a:ext>
            </a:extLst>
          </p:cNvPr>
          <p:cNvSpPr>
            <a:spLocks noGrp="1"/>
          </p:cNvSpPr>
          <p:nvPr>
            <p:ph type="subTitle" idx="1"/>
          </p:nvPr>
        </p:nvSpPr>
        <p:spPr>
          <a:xfrm>
            <a:off x="838200" y="3023119"/>
            <a:ext cx="7534275" cy="2225156"/>
          </a:xfrm>
        </p:spPr>
        <p:txBody>
          <a:bodyPr/>
          <a:lstStyle/>
          <a:p>
            <a:r>
              <a:rPr lang="en-JM" b="1" dirty="0"/>
              <a:t>Day 3, Part 2:</a:t>
            </a:r>
            <a:r>
              <a:rPr lang="en-JM" dirty="0"/>
              <a:t> Target Efficiency Ratios, Performance Tests in Contracts, Warranties, Change Orders and Changes in Scope</a:t>
            </a:r>
            <a:endParaRPr lang="en-US" dirty="0"/>
          </a:p>
        </p:txBody>
      </p:sp>
    </p:spTree>
    <p:extLst>
      <p:ext uri="{BB962C8B-B14F-4D97-AF65-F5344CB8AC3E}">
        <p14:creationId xmlns:p14="http://schemas.microsoft.com/office/powerpoint/2010/main" val="1138890202"/>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6770-9C7E-7C4C-0F59-AF1842A0B338}"/>
              </a:ext>
            </a:extLst>
          </p:cNvPr>
          <p:cNvSpPr>
            <a:spLocks noGrp="1"/>
          </p:cNvSpPr>
          <p:nvPr>
            <p:ph type="ctrTitle"/>
          </p:nvPr>
        </p:nvSpPr>
        <p:spPr/>
        <p:txBody>
          <a:bodyPr/>
          <a:lstStyle/>
          <a:p>
            <a:r>
              <a:rPr lang="en-US" dirty="0"/>
              <a:t>Target Efficiency in Contracts</a:t>
            </a:r>
          </a:p>
        </p:txBody>
      </p:sp>
    </p:spTree>
    <p:extLst>
      <p:ext uri="{BB962C8B-B14F-4D97-AF65-F5344CB8AC3E}">
        <p14:creationId xmlns:p14="http://schemas.microsoft.com/office/powerpoint/2010/main" val="1435424512"/>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B67A-D51C-0092-AE91-7E8488425C0F}"/>
              </a:ext>
            </a:extLst>
          </p:cNvPr>
          <p:cNvSpPr>
            <a:spLocks noGrp="1"/>
          </p:cNvSpPr>
          <p:nvPr>
            <p:ph type="title"/>
          </p:nvPr>
        </p:nvSpPr>
        <p:spPr/>
        <p:txBody>
          <a:bodyPr/>
          <a:lstStyle/>
          <a:p>
            <a:r>
              <a:rPr lang="en-US" dirty="0"/>
              <a:t>Mechanics of Target Efficiency versus Alternatives</a:t>
            </a:r>
          </a:p>
        </p:txBody>
      </p:sp>
      <p:sp>
        <p:nvSpPr>
          <p:cNvPr id="3" name="Content Placeholder 2">
            <a:extLst>
              <a:ext uri="{FF2B5EF4-FFF2-40B4-BE49-F238E27FC236}">
                <a16:creationId xmlns:a16="http://schemas.microsoft.com/office/drawing/2014/main" id="{B1D429EA-172B-6793-EB67-3989941580F9}"/>
              </a:ext>
            </a:extLst>
          </p:cNvPr>
          <p:cNvSpPr>
            <a:spLocks noGrp="1"/>
          </p:cNvSpPr>
          <p:nvPr>
            <p:ph idx="1"/>
          </p:nvPr>
        </p:nvSpPr>
        <p:spPr/>
        <p:txBody>
          <a:bodyPr/>
          <a:lstStyle/>
          <a:p>
            <a:r>
              <a:rPr lang="en-JM" dirty="0"/>
              <a:t>You want to completely separate costs that are controllable by the investor and related entities such as the O&amp;M contractor from costs that are not controllable like worldwide fuel prices.</a:t>
            </a:r>
          </a:p>
          <a:p>
            <a:r>
              <a:rPr lang="en-JM" dirty="0"/>
              <a:t>Fuel cost depends on uncontrollable fuel price and controllable efficiency (heat rate)</a:t>
            </a:r>
          </a:p>
          <a:p>
            <a:r>
              <a:rPr lang="en-JM" dirty="0"/>
              <a:t>Fuel Cost Recoverable = Actual Fuel Price x Target Efficiency x Amount of Energy</a:t>
            </a:r>
            <a:endParaRPr lang="en-US" dirty="0"/>
          </a:p>
          <a:p>
            <a:pPr lvl="1"/>
            <a:r>
              <a:rPr lang="en-JM" dirty="0"/>
              <a:t>If the target efficiency equals the actual efficiency, the investor and the lender will not be affected by the change in fuel price. </a:t>
            </a:r>
          </a:p>
          <a:p>
            <a:pPr lvl="1"/>
            <a:r>
              <a:rPr lang="en-JM" dirty="0"/>
              <a:t>But if the actual efficiency differs from the target efficiency the impact of the actual versus the target efficiency is affected by the fuel cost and the actual dispatch. </a:t>
            </a:r>
          </a:p>
          <a:p>
            <a:pPr algn="l"/>
            <a:r>
              <a:rPr lang="en-JM" dirty="0"/>
              <a:t>Provisions for target heat rates in thermal power plants or target efficiency measures are different from liquidated damages or penalties on the capacity payment. </a:t>
            </a:r>
          </a:p>
          <a:p>
            <a:pPr algn="l"/>
            <a:r>
              <a:rPr lang="en-JM" dirty="0"/>
              <a:t>Target efficiency can receive different treatment because the efficiency ratios directly affect revenue while actual efficiency drives costs. </a:t>
            </a:r>
          </a:p>
          <a:p>
            <a:endParaRPr lang="en-JM" dirty="0"/>
          </a:p>
        </p:txBody>
      </p:sp>
      <p:sp>
        <p:nvSpPr>
          <p:cNvPr id="4" name="Slide Number Placeholder 3">
            <a:extLst>
              <a:ext uri="{FF2B5EF4-FFF2-40B4-BE49-F238E27FC236}">
                <a16:creationId xmlns:a16="http://schemas.microsoft.com/office/drawing/2014/main" id="{70E5E2DC-97F4-9968-CD8D-E46718520B49}"/>
              </a:ext>
            </a:extLst>
          </p:cNvPr>
          <p:cNvSpPr>
            <a:spLocks noGrp="1"/>
          </p:cNvSpPr>
          <p:nvPr>
            <p:ph type="sldNum" sz="quarter" idx="12"/>
          </p:nvPr>
        </p:nvSpPr>
        <p:spPr/>
        <p:txBody>
          <a:bodyPr/>
          <a:lstStyle/>
          <a:p>
            <a:fld id="{EB241CD2-1E45-42A3-B213-66A034DF9A3B}" type="slidenum">
              <a:rPr lang="en-GB" smtClean="0"/>
              <a:t>279</a:t>
            </a:fld>
            <a:endParaRPr lang="en-GB" dirty="0"/>
          </a:p>
        </p:txBody>
      </p:sp>
    </p:spTree>
    <p:extLst>
      <p:ext uri="{BB962C8B-B14F-4D97-AF65-F5344CB8AC3E}">
        <p14:creationId xmlns:p14="http://schemas.microsoft.com/office/powerpoint/2010/main" val="3086535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91764-23BA-73A9-AC85-F55755620499}"/>
              </a:ext>
            </a:extLst>
          </p:cNvPr>
          <p:cNvSpPr>
            <a:spLocks noGrp="1"/>
          </p:cNvSpPr>
          <p:nvPr>
            <p:ph type="title"/>
          </p:nvPr>
        </p:nvSpPr>
        <p:spPr/>
        <p:txBody>
          <a:bodyPr/>
          <a:lstStyle/>
          <a:p>
            <a:r>
              <a:rPr lang="en-US" dirty="0"/>
              <a:t>Two Things for Defining Capital Intensity</a:t>
            </a:r>
          </a:p>
        </p:txBody>
      </p:sp>
      <p:sp>
        <p:nvSpPr>
          <p:cNvPr id="3" name="Content Placeholder 2">
            <a:extLst>
              <a:ext uri="{FF2B5EF4-FFF2-40B4-BE49-F238E27FC236}">
                <a16:creationId xmlns:a16="http://schemas.microsoft.com/office/drawing/2014/main" id="{57979567-8FCB-B65E-4286-5EE577874619}"/>
              </a:ext>
            </a:extLst>
          </p:cNvPr>
          <p:cNvSpPr>
            <a:spLocks noGrp="1"/>
          </p:cNvSpPr>
          <p:nvPr>
            <p:ph idx="1"/>
          </p:nvPr>
        </p:nvSpPr>
        <p:spPr/>
        <p:txBody>
          <a:bodyPr/>
          <a:lstStyle/>
          <a:p>
            <a:r>
              <a:rPr lang="en-US" dirty="0"/>
              <a:t>Throughout the course, emphasize that there are two things that define any investment</a:t>
            </a:r>
          </a:p>
          <a:p>
            <a:pPr lvl="1"/>
            <a:r>
              <a:rPr lang="en-US" dirty="0"/>
              <a:t>Capital Expenditures</a:t>
            </a:r>
          </a:p>
          <a:p>
            <a:pPr lvl="1"/>
            <a:r>
              <a:rPr lang="en-US" dirty="0"/>
              <a:t>Operating Cost</a:t>
            </a:r>
          </a:p>
          <a:p>
            <a:pPr lvl="1"/>
            <a:r>
              <a:rPr lang="en-US" dirty="0"/>
              <a:t>Lifetime of Investment</a:t>
            </a:r>
          </a:p>
          <a:p>
            <a:r>
              <a:rPr lang="en-US" dirty="0"/>
              <a:t>Capital Intensity</a:t>
            </a:r>
          </a:p>
          <a:p>
            <a:pPr lvl="1"/>
            <a:r>
              <a:rPr lang="en-US" dirty="0"/>
              <a:t>Factor 1 – Operating Cost Low Relative to Capital Expenditures</a:t>
            </a:r>
          </a:p>
          <a:p>
            <a:pPr lvl="1"/>
            <a:r>
              <a:rPr lang="en-US" dirty="0"/>
              <a:t>Factor 2 – Long Life</a:t>
            </a:r>
          </a:p>
          <a:p>
            <a:r>
              <a:rPr lang="en-US" dirty="0"/>
              <a:t>Technical Definition of Capital Intensity</a:t>
            </a:r>
          </a:p>
          <a:p>
            <a:pPr lvl="1"/>
            <a:r>
              <a:rPr lang="en-US" dirty="0"/>
              <a:t>Capital Intensity = Capital Expenditures/Revenue</a:t>
            </a:r>
          </a:p>
          <a:p>
            <a:pPr lvl="1"/>
            <a:r>
              <a:rPr lang="en-US" dirty="0"/>
              <a:t>Useless definition</a:t>
            </a:r>
          </a:p>
        </p:txBody>
      </p:sp>
      <p:sp>
        <p:nvSpPr>
          <p:cNvPr id="4" name="Slide Number Placeholder 3">
            <a:extLst>
              <a:ext uri="{FF2B5EF4-FFF2-40B4-BE49-F238E27FC236}">
                <a16:creationId xmlns:a16="http://schemas.microsoft.com/office/drawing/2014/main" id="{1FE8D5CA-64C8-D1B9-D6D8-2FC4C0C88589}"/>
              </a:ext>
            </a:extLst>
          </p:cNvPr>
          <p:cNvSpPr>
            <a:spLocks noGrp="1"/>
          </p:cNvSpPr>
          <p:nvPr>
            <p:ph type="sldNum" sz="quarter" idx="12"/>
          </p:nvPr>
        </p:nvSpPr>
        <p:spPr/>
        <p:txBody>
          <a:bodyPr/>
          <a:lstStyle/>
          <a:p>
            <a:fld id="{EB241CD2-1E45-42A3-B213-66A034DF9A3B}" type="slidenum">
              <a:rPr lang="en-GB" smtClean="0"/>
              <a:t>28</a:t>
            </a:fld>
            <a:endParaRPr lang="en-GB" dirty="0"/>
          </a:p>
        </p:txBody>
      </p:sp>
    </p:spTree>
    <p:extLst>
      <p:ext uri="{BB962C8B-B14F-4D97-AF65-F5344CB8AC3E}">
        <p14:creationId xmlns:p14="http://schemas.microsoft.com/office/powerpoint/2010/main" val="1218984344"/>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2A163-D9DD-C377-BE6F-BF424E8B075A}"/>
              </a:ext>
            </a:extLst>
          </p:cNvPr>
          <p:cNvSpPr>
            <a:spLocks noGrp="1"/>
          </p:cNvSpPr>
          <p:nvPr>
            <p:ph type="title"/>
          </p:nvPr>
        </p:nvSpPr>
        <p:spPr/>
        <p:txBody>
          <a:bodyPr/>
          <a:lstStyle/>
          <a:p>
            <a:r>
              <a:rPr lang="en-US" dirty="0"/>
              <a:t>Penalty or Bonus from Target Efficiency</a:t>
            </a:r>
          </a:p>
        </p:txBody>
      </p:sp>
      <p:sp>
        <p:nvSpPr>
          <p:cNvPr id="3" name="Content Placeholder 2">
            <a:extLst>
              <a:ext uri="{FF2B5EF4-FFF2-40B4-BE49-F238E27FC236}">
                <a16:creationId xmlns:a16="http://schemas.microsoft.com/office/drawing/2014/main" id="{5699AB45-4CC3-EFB8-D02F-16DE13F4E602}"/>
              </a:ext>
            </a:extLst>
          </p:cNvPr>
          <p:cNvSpPr>
            <a:spLocks noGrp="1"/>
          </p:cNvSpPr>
          <p:nvPr>
            <p:ph idx="1"/>
          </p:nvPr>
        </p:nvSpPr>
        <p:spPr/>
        <p:txBody>
          <a:bodyPr>
            <a:normAutofit/>
          </a:bodyPr>
          <a:lstStyle/>
          <a:p>
            <a:pPr algn="l"/>
            <a:r>
              <a:rPr lang="en-JM" dirty="0"/>
              <a:t>For electricity plants that use thermal energy (natural gas, coal, oil), revenue contracts (PPA’s) require bidding a target heat rate which measures the efficiency of the plant.</a:t>
            </a:r>
          </a:p>
          <a:p>
            <a:pPr algn="l"/>
            <a:r>
              <a:rPr lang="en-JM" dirty="0"/>
              <a:t>Use a simple equation where the total fuel expenditure that must be recovered in prices is the commodity price of fuel multiplied by the efficiency and the actual capacity used. The recoverable amount is from the target efficiency while the fuel cost is the actual (in this case the efficiency is the reciprocal of the typical efficiency measure where a higher number implies worse efficiency). </a:t>
            </a:r>
          </a:p>
          <a:p>
            <a:pPr algn="l"/>
            <a:r>
              <a:rPr lang="en-JM" dirty="0"/>
              <a:t>In the equations below, the penalty does not depend on computing a liquidated damage.</a:t>
            </a:r>
          </a:p>
          <a:p>
            <a:pPr algn="l"/>
            <a:r>
              <a:rPr lang="en-JM" dirty="0"/>
              <a:t>Actual Fuel Cost = Actual Fuel Price x Actual Efficiency x Actual Capacity Used</a:t>
            </a:r>
            <a:endParaRPr lang="en-US" dirty="0"/>
          </a:p>
          <a:p>
            <a:pPr algn="l"/>
            <a:r>
              <a:rPr lang="en-JM" dirty="0"/>
              <a:t>Fuel Cost Recoverable = Actual Fuel Price x Target Efficiency x Actual Capacity Used</a:t>
            </a:r>
            <a:endParaRPr lang="en-US" dirty="0"/>
          </a:p>
          <a:p>
            <a:pPr algn="l"/>
            <a:r>
              <a:rPr lang="en-JM" dirty="0"/>
              <a:t>Penalty/Bonus = (Target Efficiency – Actual Efficiency) x Actual Fuel Price x Actual Capacity</a:t>
            </a:r>
            <a:endParaRPr lang="en-US" dirty="0"/>
          </a:p>
        </p:txBody>
      </p:sp>
      <p:sp>
        <p:nvSpPr>
          <p:cNvPr id="4" name="Slide Number Placeholder 3">
            <a:extLst>
              <a:ext uri="{FF2B5EF4-FFF2-40B4-BE49-F238E27FC236}">
                <a16:creationId xmlns:a16="http://schemas.microsoft.com/office/drawing/2014/main" id="{1A839934-2A25-6680-E154-4B2C7651B2B7}"/>
              </a:ext>
            </a:extLst>
          </p:cNvPr>
          <p:cNvSpPr>
            <a:spLocks noGrp="1"/>
          </p:cNvSpPr>
          <p:nvPr>
            <p:ph type="sldNum" sz="quarter" idx="12"/>
          </p:nvPr>
        </p:nvSpPr>
        <p:spPr/>
        <p:txBody>
          <a:bodyPr/>
          <a:lstStyle/>
          <a:p>
            <a:fld id="{EB241CD2-1E45-42A3-B213-66A034DF9A3B}" type="slidenum">
              <a:rPr lang="en-GB" smtClean="0"/>
              <a:t>280</a:t>
            </a:fld>
            <a:endParaRPr lang="en-GB" dirty="0"/>
          </a:p>
        </p:txBody>
      </p:sp>
    </p:spTree>
    <p:extLst>
      <p:ext uri="{BB962C8B-B14F-4D97-AF65-F5344CB8AC3E}">
        <p14:creationId xmlns:p14="http://schemas.microsoft.com/office/powerpoint/2010/main" val="1566347276"/>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01AB0-3F0F-A801-ED01-909F5FAC61A5}"/>
              </a:ext>
            </a:extLst>
          </p:cNvPr>
          <p:cNvSpPr>
            <a:spLocks noGrp="1"/>
          </p:cNvSpPr>
          <p:nvPr>
            <p:ph type="title"/>
          </p:nvPr>
        </p:nvSpPr>
        <p:spPr/>
        <p:txBody>
          <a:bodyPr/>
          <a:lstStyle/>
          <a:p>
            <a:r>
              <a:rPr lang="en-US" dirty="0"/>
              <a:t>Incentive to Bid at Target Efficiency</a:t>
            </a:r>
          </a:p>
        </p:txBody>
      </p:sp>
      <p:sp>
        <p:nvSpPr>
          <p:cNvPr id="3" name="Content Placeholder 2">
            <a:extLst>
              <a:ext uri="{FF2B5EF4-FFF2-40B4-BE49-F238E27FC236}">
                <a16:creationId xmlns:a16="http://schemas.microsoft.com/office/drawing/2014/main" id="{98A81F04-AD41-9152-838B-D1D28EEB3B4E}"/>
              </a:ext>
            </a:extLst>
          </p:cNvPr>
          <p:cNvSpPr>
            <a:spLocks noGrp="1"/>
          </p:cNvSpPr>
          <p:nvPr>
            <p:ph idx="1"/>
          </p:nvPr>
        </p:nvSpPr>
        <p:spPr/>
        <p:txBody>
          <a:bodyPr/>
          <a:lstStyle/>
          <a:p>
            <a:pPr algn="l"/>
            <a:r>
              <a:rPr lang="en-JM" dirty="0"/>
              <a:t>When looking at this formula, you may think that there can be an incentive to bid with an efficiency more that is expected to be actual. You may have more of a chance of winning the bid, or, in terms of heat rate, bid a lower heat rate than  the actual expected heat rate. </a:t>
            </a:r>
          </a:p>
          <a:p>
            <a:pPr algn="l"/>
            <a:r>
              <a:rPr lang="en-JM" dirty="0"/>
              <a:t>This would not be a good strategy because if the actual efficiency is worse than the target efficiency, then whenever the plant produces energy, it loses money. Further, if the actual fuel cost is higher or  the dispatch is higher, the losses from the optimistic optimizing efficiency are larger. </a:t>
            </a:r>
          </a:p>
          <a:p>
            <a:pPr algn="l"/>
            <a:r>
              <a:rPr lang="en-JM" dirty="0"/>
              <a:t>Instead, you could bid a target heat rate that is lower than higher than the expected actual. In this case, the investor would have less chances of winning the bid. Further, as the dispatch is driven by the target heat rate rather than the actual heat rate, when you bid  a low efficiency, you would be dispatched at less than you  would if the actual efficiency  is used. </a:t>
            </a:r>
            <a:endParaRPr lang="en-US" dirty="0"/>
          </a:p>
        </p:txBody>
      </p:sp>
      <p:sp>
        <p:nvSpPr>
          <p:cNvPr id="4" name="Slide Number Placeholder 3">
            <a:extLst>
              <a:ext uri="{FF2B5EF4-FFF2-40B4-BE49-F238E27FC236}">
                <a16:creationId xmlns:a16="http://schemas.microsoft.com/office/drawing/2014/main" id="{808D7ABD-735C-2481-F3F9-C9D991684ED8}"/>
              </a:ext>
            </a:extLst>
          </p:cNvPr>
          <p:cNvSpPr>
            <a:spLocks noGrp="1"/>
          </p:cNvSpPr>
          <p:nvPr>
            <p:ph type="sldNum" sz="quarter" idx="12"/>
          </p:nvPr>
        </p:nvSpPr>
        <p:spPr/>
        <p:txBody>
          <a:bodyPr/>
          <a:lstStyle/>
          <a:p>
            <a:fld id="{EB241CD2-1E45-42A3-B213-66A034DF9A3B}" type="slidenum">
              <a:rPr lang="en-GB" smtClean="0"/>
              <a:t>281</a:t>
            </a:fld>
            <a:endParaRPr lang="en-GB" dirty="0"/>
          </a:p>
        </p:txBody>
      </p:sp>
    </p:spTree>
    <p:extLst>
      <p:ext uri="{BB962C8B-B14F-4D97-AF65-F5344CB8AC3E}">
        <p14:creationId xmlns:p14="http://schemas.microsoft.com/office/powerpoint/2010/main" val="3517060592"/>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2C54E-F3B3-6FE8-1B04-92E421C74F9C}"/>
              </a:ext>
            </a:extLst>
          </p:cNvPr>
          <p:cNvSpPr>
            <a:spLocks noGrp="1"/>
          </p:cNvSpPr>
          <p:nvPr>
            <p:ph type="title"/>
          </p:nvPr>
        </p:nvSpPr>
        <p:spPr/>
        <p:txBody>
          <a:bodyPr>
            <a:normAutofit/>
          </a:bodyPr>
          <a:lstStyle/>
          <a:p>
            <a:r>
              <a:rPr lang="en-US" dirty="0"/>
              <a:t>Case 1: Bid Target Efficiency Better than Actual Efficiency</a:t>
            </a:r>
          </a:p>
        </p:txBody>
      </p:sp>
      <p:sp>
        <p:nvSpPr>
          <p:cNvPr id="3" name="Content Placeholder 2">
            <a:extLst>
              <a:ext uri="{FF2B5EF4-FFF2-40B4-BE49-F238E27FC236}">
                <a16:creationId xmlns:a16="http://schemas.microsoft.com/office/drawing/2014/main" id="{B123DA12-81FC-6795-D427-EEF5EFE05220}"/>
              </a:ext>
            </a:extLst>
          </p:cNvPr>
          <p:cNvSpPr>
            <a:spLocks noGrp="1"/>
          </p:cNvSpPr>
          <p:nvPr>
            <p:ph idx="1"/>
          </p:nvPr>
        </p:nvSpPr>
        <p:spPr/>
        <p:txBody>
          <a:bodyPr>
            <a:normAutofit lnSpcReduction="10000"/>
          </a:bodyPr>
          <a:lstStyle/>
          <a:p>
            <a:pPr algn="l"/>
            <a:r>
              <a:rPr lang="en-JM" dirty="0"/>
              <a:t>In the formula, pretend the actual heat rate is 7.0 MMBTU/MWH and you bid 6.5 MMBTU/MWH</a:t>
            </a:r>
          </a:p>
          <a:p>
            <a:pPr algn="l"/>
            <a:endParaRPr lang="en-JM" dirty="0"/>
          </a:p>
          <a:p>
            <a:pPr algn="l"/>
            <a:r>
              <a:rPr lang="en-JM" dirty="0"/>
              <a:t>If the gas price is USD 10/MMBTU</a:t>
            </a:r>
          </a:p>
          <a:p>
            <a:pPr algn="l"/>
            <a:r>
              <a:rPr lang="en-JM" dirty="0"/>
              <a:t>Capacity for one Hour,  1,000 MW</a:t>
            </a:r>
          </a:p>
          <a:p>
            <a:pPr algn="l"/>
            <a:r>
              <a:rPr lang="en-JM" dirty="0"/>
              <a:t>Gain of Loss = Actual Fuel Price x Actual Dispatch x (Target HR - Actual HR)</a:t>
            </a:r>
            <a:endParaRPr lang="en-US" dirty="0"/>
          </a:p>
          <a:p>
            <a:pPr algn="l"/>
            <a:r>
              <a:rPr lang="en-JM" dirty="0"/>
              <a:t>Gain of Loss = 10 USD/MMBTU x 1,000 MW x (6.5 MMBTU/MW – 7.0 MMBTU/MW)</a:t>
            </a:r>
            <a:endParaRPr lang="en-US" dirty="0"/>
          </a:p>
          <a:p>
            <a:pPr algn="l"/>
            <a:r>
              <a:rPr lang="en-JM" dirty="0"/>
              <a:t>Gain of Loss = 10,000 USD x MW/MMBTU x (- .5 MMBTU/MW)</a:t>
            </a:r>
            <a:endParaRPr lang="en-US" dirty="0"/>
          </a:p>
          <a:p>
            <a:pPr algn="l"/>
            <a:r>
              <a:rPr lang="en-JM" dirty="0"/>
              <a:t>Loss = USD 5,000 for One Hour</a:t>
            </a:r>
          </a:p>
          <a:p>
            <a:pPr algn="l"/>
            <a:endParaRPr lang="en-JM" dirty="0"/>
          </a:p>
          <a:p>
            <a:pPr algn="l"/>
            <a:r>
              <a:rPr lang="en-US" dirty="0"/>
              <a:t>Will be dispatched on target heat rate of 6.5 MMBTU/MWH</a:t>
            </a:r>
          </a:p>
          <a:p>
            <a:pPr algn="l"/>
            <a:r>
              <a:rPr lang="en-US" dirty="0"/>
              <a:t>Dispatch more because lower target heat rate; means more losses</a:t>
            </a:r>
          </a:p>
          <a:p>
            <a:pPr algn="l"/>
            <a:r>
              <a:rPr lang="en-US" dirty="0"/>
              <a:t>Maybe more chance of winning bid, but lose when plant is dispatched</a:t>
            </a:r>
          </a:p>
          <a:p>
            <a:pPr algn="l"/>
            <a:endParaRPr lang="en-US" dirty="0"/>
          </a:p>
        </p:txBody>
      </p:sp>
      <p:sp>
        <p:nvSpPr>
          <p:cNvPr id="4" name="Slide Number Placeholder 3">
            <a:extLst>
              <a:ext uri="{FF2B5EF4-FFF2-40B4-BE49-F238E27FC236}">
                <a16:creationId xmlns:a16="http://schemas.microsoft.com/office/drawing/2014/main" id="{42104A8E-7F52-56A6-F158-B6E321350BF0}"/>
              </a:ext>
            </a:extLst>
          </p:cNvPr>
          <p:cNvSpPr>
            <a:spLocks noGrp="1"/>
          </p:cNvSpPr>
          <p:nvPr>
            <p:ph type="sldNum" sz="quarter" idx="12"/>
          </p:nvPr>
        </p:nvSpPr>
        <p:spPr/>
        <p:txBody>
          <a:bodyPr/>
          <a:lstStyle/>
          <a:p>
            <a:fld id="{EB241CD2-1E45-42A3-B213-66A034DF9A3B}" type="slidenum">
              <a:rPr lang="en-GB" smtClean="0"/>
              <a:t>282</a:t>
            </a:fld>
            <a:endParaRPr lang="en-GB" dirty="0"/>
          </a:p>
        </p:txBody>
      </p:sp>
    </p:spTree>
    <p:extLst>
      <p:ext uri="{BB962C8B-B14F-4D97-AF65-F5344CB8AC3E}">
        <p14:creationId xmlns:p14="http://schemas.microsoft.com/office/powerpoint/2010/main" val="99063192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C8856-BC7B-5E15-7F7E-A6E5B64E2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265526-5C96-E3B9-46AD-4ADD25D11A78}"/>
              </a:ext>
            </a:extLst>
          </p:cNvPr>
          <p:cNvSpPr>
            <a:spLocks noGrp="1"/>
          </p:cNvSpPr>
          <p:nvPr>
            <p:ph type="title"/>
          </p:nvPr>
        </p:nvSpPr>
        <p:spPr/>
        <p:txBody>
          <a:bodyPr>
            <a:normAutofit/>
          </a:bodyPr>
          <a:lstStyle/>
          <a:p>
            <a:r>
              <a:rPr lang="en-US" dirty="0"/>
              <a:t>Case 2: Bid Target Efficiency Better than Actual Efficiency</a:t>
            </a:r>
          </a:p>
        </p:txBody>
      </p:sp>
      <p:sp>
        <p:nvSpPr>
          <p:cNvPr id="3" name="Content Placeholder 2">
            <a:extLst>
              <a:ext uri="{FF2B5EF4-FFF2-40B4-BE49-F238E27FC236}">
                <a16:creationId xmlns:a16="http://schemas.microsoft.com/office/drawing/2014/main" id="{B073DBB4-A8E5-8373-E51C-67A579C706CD}"/>
              </a:ext>
            </a:extLst>
          </p:cNvPr>
          <p:cNvSpPr>
            <a:spLocks noGrp="1"/>
          </p:cNvSpPr>
          <p:nvPr>
            <p:ph idx="1"/>
          </p:nvPr>
        </p:nvSpPr>
        <p:spPr/>
        <p:txBody>
          <a:bodyPr>
            <a:normAutofit fontScale="92500" lnSpcReduction="20000"/>
          </a:bodyPr>
          <a:lstStyle/>
          <a:p>
            <a:r>
              <a:rPr lang="en-JM" dirty="0"/>
              <a:t>In the formula, pretend that the actual is 6.5 MMBTU/MWH and you bid a worse heat rate of 7.0 MMBTU/MWH</a:t>
            </a:r>
          </a:p>
          <a:p>
            <a:endParaRPr lang="en-JM" dirty="0"/>
          </a:p>
          <a:p>
            <a:r>
              <a:rPr lang="en-JM" dirty="0"/>
              <a:t>If the gas price is USD 10/MMBTU</a:t>
            </a:r>
          </a:p>
          <a:p>
            <a:r>
              <a:rPr lang="en-JM" dirty="0"/>
              <a:t>Capacity for one Hour,  1,000 MW</a:t>
            </a:r>
          </a:p>
          <a:p>
            <a:r>
              <a:rPr lang="en-JM" dirty="0"/>
              <a:t>Gain of Loss = Actual Fuel Price x Actual Dispatch x (Target HR - Actual HR)</a:t>
            </a:r>
            <a:endParaRPr lang="en-US" dirty="0"/>
          </a:p>
          <a:p>
            <a:r>
              <a:rPr lang="en-JM" dirty="0"/>
              <a:t>Gain of Loss = 10 USD/MMBTU x 1,000 MW x (6.5 MMBTU/MW - 7.0 MMBTU/MW)</a:t>
            </a:r>
            <a:endParaRPr lang="en-US" dirty="0"/>
          </a:p>
          <a:p>
            <a:r>
              <a:rPr lang="en-JM" dirty="0"/>
              <a:t>Gain of Loss = 10,000 USD x MW/MMBTU x (.5 MMBTU/MW)</a:t>
            </a:r>
            <a:endParaRPr lang="en-US" dirty="0"/>
          </a:p>
          <a:p>
            <a:r>
              <a:rPr lang="en-JM" dirty="0"/>
              <a:t>Gain = USD 5,000 for One Hour</a:t>
            </a:r>
          </a:p>
          <a:p>
            <a:endParaRPr lang="en-JM" dirty="0"/>
          </a:p>
          <a:p>
            <a:r>
              <a:rPr lang="en-US" dirty="0"/>
              <a:t>Will be dispatched on target heat rate of 7.0 MMBTU/MWH; if the last plant  to dispatch has a heat rate of 6.7 MMBTU/MWH, the plant will not be dispatched.</a:t>
            </a:r>
          </a:p>
          <a:p>
            <a:r>
              <a:rPr lang="en-US" dirty="0"/>
              <a:t>Dispatch less because higher target heat rate; means less gains</a:t>
            </a:r>
          </a:p>
          <a:p>
            <a:r>
              <a:rPr lang="en-US" dirty="0"/>
              <a:t>Less chance of winning the bid</a:t>
            </a:r>
          </a:p>
        </p:txBody>
      </p:sp>
      <p:sp>
        <p:nvSpPr>
          <p:cNvPr id="4" name="Slide Number Placeholder 3">
            <a:extLst>
              <a:ext uri="{FF2B5EF4-FFF2-40B4-BE49-F238E27FC236}">
                <a16:creationId xmlns:a16="http://schemas.microsoft.com/office/drawing/2014/main" id="{23C48C3C-F11F-9FD2-0B34-C1B7C8BAF4E4}"/>
              </a:ext>
            </a:extLst>
          </p:cNvPr>
          <p:cNvSpPr>
            <a:spLocks noGrp="1"/>
          </p:cNvSpPr>
          <p:nvPr>
            <p:ph type="sldNum" sz="quarter" idx="12"/>
          </p:nvPr>
        </p:nvSpPr>
        <p:spPr/>
        <p:txBody>
          <a:bodyPr/>
          <a:lstStyle/>
          <a:p>
            <a:fld id="{EB241CD2-1E45-42A3-B213-66A034DF9A3B}" type="slidenum">
              <a:rPr lang="en-GB" smtClean="0"/>
              <a:t>283</a:t>
            </a:fld>
            <a:endParaRPr lang="en-GB" dirty="0"/>
          </a:p>
        </p:txBody>
      </p:sp>
    </p:spTree>
    <p:extLst>
      <p:ext uri="{BB962C8B-B14F-4D97-AF65-F5344CB8AC3E}">
        <p14:creationId xmlns:p14="http://schemas.microsoft.com/office/powerpoint/2010/main" val="113553726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5046-3EB8-7A7A-D4AC-84009A8FF5BA}"/>
              </a:ext>
            </a:extLst>
          </p:cNvPr>
          <p:cNvSpPr>
            <a:spLocks noGrp="1"/>
          </p:cNvSpPr>
          <p:nvPr>
            <p:ph type="title"/>
          </p:nvPr>
        </p:nvSpPr>
        <p:spPr>
          <a:xfrm>
            <a:off x="266700" y="203202"/>
            <a:ext cx="10141656" cy="654049"/>
          </a:xfrm>
        </p:spPr>
        <p:txBody>
          <a:bodyPr anchor="ctr">
            <a:normAutofit/>
          </a:bodyPr>
          <a:lstStyle/>
          <a:p>
            <a:r>
              <a:rPr lang="en-US" dirty="0"/>
              <a:t>Example of Target Heat Rate with Changing Prices</a:t>
            </a:r>
          </a:p>
        </p:txBody>
      </p:sp>
      <p:sp>
        <p:nvSpPr>
          <p:cNvPr id="3" name="Content Placeholder 2">
            <a:extLst>
              <a:ext uri="{FF2B5EF4-FFF2-40B4-BE49-F238E27FC236}">
                <a16:creationId xmlns:a16="http://schemas.microsoft.com/office/drawing/2014/main" id="{A1460092-5A1A-FD92-22B1-21E0A8CD535B}"/>
              </a:ext>
            </a:extLst>
          </p:cNvPr>
          <p:cNvSpPr>
            <a:spLocks noGrp="1"/>
          </p:cNvSpPr>
          <p:nvPr>
            <p:ph sz="half" idx="1"/>
          </p:nvPr>
        </p:nvSpPr>
        <p:spPr>
          <a:xfrm>
            <a:off x="179772" y="1114425"/>
            <a:ext cx="8312150" cy="4829176"/>
          </a:xfrm>
        </p:spPr>
        <p:txBody>
          <a:bodyPr>
            <a:normAutofit lnSpcReduction="10000"/>
          </a:bodyPr>
          <a:lstStyle/>
          <a:p>
            <a:r>
              <a:rPr lang="en-JM" sz="1800" dirty="0"/>
              <a:t>The method of using target heat rates also provides incentives for changes in operation  over the life of the project. </a:t>
            </a:r>
          </a:p>
          <a:p>
            <a:r>
              <a:rPr lang="en-JM" sz="1800" dirty="0"/>
              <a:t>To see how this works, you can think about the dramatic increase in gas prices that occurred in 2022 after the invasion of Ukraine. The graph illustrates the dramatic increase in natural  gas prices which spiked at about USD 80/MMBTU. </a:t>
            </a:r>
          </a:p>
          <a:p>
            <a:r>
              <a:rPr lang="en-JM" sz="1800" dirty="0"/>
              <a:t>With the increase gas prices there should be a very strong incentive to do whatever engineering enhancements possible to increase efficiency (this is an idea of merchant pricing). </a:t>
            </a:r>
          </a:p>
          <a:p>
            <a:r>
              <a:rPr lang="en-JM" sz="1800" dirty="0"/>
              <a:t>Using the  formulas above that incorporate the actual fuel price, the advantage of improving the heat rate is  correctly much more pronounced with the higher natural gas price as the recovery is based on the target heat rate (although ultimate consumers do not receive benefits from the improvement in the heat rate). </a:t>
            </a:r>
          </a:p>
          <a:p>
            <a:r>
              <a:rPr lang="en-JM" sz="1800" dirty="0"/>
              <a:t>One could extend the discussion to availability targets and other operating characteristics. For an efficient plant the incentives to improve availability when the gas price is very high should be strong. The liquidated damage structure does not provide flexible incentives because the damage calculations are fixed and do not change with market conditions</a:t>
            </a:r>
            <a:endParaRPr lang="en-US" sz="1800" dirty="0"/>
          </a:p>
        </p:txBody>
      </p:sp>
      <p:pic>
        <p:nvPicPr>
          <p:cNvPr id="5" name="Picture 4">
            <a:extLst>
              <a:ext uri="{FF2B5EF4-FFF2-40B4-BE49-F238E27FC236}">
                <a16:creationId xmlns:a16="http://schemas.microsoft.com/office/drawing/2014/main" id="{B36AD528-EA2F-6E6F-DB8E-F9E671FA31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2926" y="2419349"/>
            <a:ext cx="3159302" cy="1942971"/>
          </a:xfrm>
          <a:prstGeom prst="rect">
            <a:avLst/>
          </a:prstGeom>
          <a:noFill/>
        </p:spPr>
      </p:pic>
      <p:sp>
        <p:nvSpPr>
          <p:cNvPr id="4" name="Slide Number Placeholder 3">
            <a:extLst>
              <a:ext uri="{FF2B5EF4-FFF2-40B4-BE49-F238E27FC236}">
                <a16:creationId xmlns:a16="http://schemas.microsoft.com/office/drawing/2014/main" id="{806A2A9F-44EF-499B-C633-79ABDCD2354F}"/>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284</a:t>
            </a:fld>
            <a:endParaRPr lang="en-GB"/>
          </a:p>
        </p:txBody>
      </p:sp>
    </p:spTree>
    <p:extLst>
      <p:ext uri="{BB962C8B-B14F-4D97-AF65-F5344CB8AC3E}">
        <p14:creationId xmlns:p14="http://schemas.microsoft.com/office/powerpoint/2010/main" val="3877030938"/>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589B7-5221-D237-B50C-9C22A4D04BDE}"/>
              </a:ext>
            </a:extLst>
          </p:cNvPr>
          <p:cNvSpPr>
            <a:spLocks noGrp="1"/>
          </p:cNvSpPr>
          <p:nvPr>
            <p:ph type="title"/>
          </p:nvPr>
        </p:nvSpPr>
        <p:spPr>
          <a:xfrm>
            <a:off x="266700" y="203202"/>
            <a:ext cx="10141656" cy="654049"/>
          </a:xfrm>
        </p:spPr>
        <p:txBody>
          <a:bodyPr anchor="ctr">
            <a:normAutofit/>
          </a:bodyPr>
          <a:lstStyle/>
          <a:p>
            <a:r>
              <a:rPr lang="en-US" sz="2800"/>
              <a:t>LCOE in Bids with Different Efficiency and Capacity Charge</a:t>
            </a:r>
          </a:p>
        </p:txBody>
      </p:sp>
      <p:sp>
        <p:nvSpPr>
          <p:cNvPr id="10" name="Content Placeholder 2">
            <a:extLst>
              <a:ext uri="{FF2B5EF4-FFF2-40B4-BE49-F238E27FC236}">
                <a16:creationId xmlns:a16="http://schemas.microsoft.com/office/drawing/2014/main" id="{EC5A7554-AECB-060A-C561-4215D41DDC84}"/>
              </a:ext>
            </a:extLst>
          </p:cNvPr>
          <p:cNvSpPr>
            <a:spLocks noGrp="1"/>
          </p:cNvSpPr>
          <p:nvPr>
            <p:ph sz="half" idx="1"/>
          </p:nvPr>
        </p:nvSpPr>
        <p:spPr>
          <a:xfrm>
            <a:off x="317499" y="1285875"/>
            <a:ext cx="3752695" cy="4501608"/>
          </a:xfrm>
        </p:spPr>
        <p:txBody>
          <a:bodyPr/>
          <a:lstStyle/>
          <a:p>
            <a:r>
              <a:rPr lang="en-US" dirty="0"/>
              <a:t>Example demonstrating bid with target heat rate versus capacity price and fixed O&amp;M price.</a:t>
            </a:r>
          </a:p>
          <a:p>
            <a:r>
              <a:rPr lang="en-US" dirty="0"/>
              <a:t>Assessment of bid depends on fuel price and capacity factor.</a:t>
            </a:r>
          </a:p>
          <a:p>
            <a:r>
              <a:rPr lang="en-US" dirty="0"/>
              <a:t>With lower fuel price and capacity factor, the fixed cost is more important</a:t>
            </a:r>
          </a:p>
          <a:p>
            <a:r>
              <a:rPr lang="en-US" dirty="0"/>
              <a:t>With higher fuel price and  capacity factor, the heat rate is more important</a:t>
            </a:r>
          </a:p>
        </p:txBody>
      </p:sp>
      <p:pic>
        <p:nvPicPr>
          <p:cNvPr id="5" name="Content Placeholder 4">
            <a:extLst>
              <a:ext uri="{FF2B5EF4-FFF2-40B4-BE49-F238E27FC236}">
                <a16:creationId xmlns:a16="http://schemas.microsoft.com/office/drawing/2014/main" id="{8B0EF2A0-C482-9F8F-21A6-B72C208A41C4}"/>
              </a:ext>
            </a:extLst>
          </p:cNvPr>
          <p:cNvPicPr>
            <a:picLocks noGrp="1" noChangeAspect="1"/>
          </p:cNvPicPr>
          <p:nvPr>
            <p:ph sz="half" idx="2"/>
          </p:nvPr>
        </p:nvPicPr>
        <p:blipFill>
          <a:blip r:embed="rId2"/>
          <a:stretch>
            <a:fillRect/>
          </a:stretch>
        </p:blipFill>
        <p:spPr>
          <a:xfrm>
            <a:off x="4282069" y="1076598"/>
            <a:ext cx="6878134" cy="4797497"/>
          </a:xfrm>
          <a:prstGeom prst="rect">
            <a:avLst/>
          </a:prstGeom>
          <a:noFill/>
        </p:spPr>
      </p:pic>
      <p:sp>
        <p:nvSpPr>
          <p:cNvPr id="4" name="Slide Number Placeholder 3">
            <a:extLst>
              <a:ext uri="{FF2B5EF4-FFF2-40B4-BE49-F238E27FC236}">
                <a16:creationId xmlns:a16="http://schemas.microsoft.com/office/drawing/2014/main" id="{44EFBAD9-A94C-38C9-B3C0-3AA50570AD23}"/>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285</a:t>
            </a:fld>
            <a:endParaRPr lang="en-GB"/>
          </a:p>
        </p:txBody>
      </p:sp>
    </p:spTree>
    <p:extLst>
      <p:ext uri="{BB962C8B-B14F-4D97-AF65-F5344CB8AC3E}">
        <p14:creationId xmlns:p14="http://schemas.microsoft.com/office/powerpoint/2010/main" val="72678697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0B2C3-4426-F7E5-1C89-8D079CA62D88}"/>
              </a:ext>
            </a:extLst>
          </p:cNvPr>
          <p:cNvSpPr>
            <a:spLocks noGrp="1"/>
          </p:cNvSpPr>
          <p:nvPr>
            <p:ph type="title"/>
          </p:nvPr>
        </p:nvSpPr>
        <p:spPr/>
        <p:txBody>
          <a:bodyPr/>
          <a:lstStyle/>
          <a:p>
            <a:r>
              <a:rPr lang="en-US" dirty="0"/>
              <a:t>Incentives with Target Efficiency</a:t>
            </a:r>
          </a:p>
        </p:txBody>
      </p:sp>
      <p:sp>
        <p:nvSpPr>
          <p:cNvPr id="3" name="Content Placeholder 2">
            <a:extLst>
              <a:ext uri="{FF2B5EF4-FFF2-40B4-BE49-F238E27FC236}">
                <a16:creationId xmlns:a16="http://schemas.microsoft.com/office/drawing/2014/main" id="{785D7A98-BC0D-DCE9-A4CB-BC76D0EB2047}"/>
              </a:ext>
            </a:extLst>
          </p:cNvPr>
          <p:cNvSpPr>
            <a:spLocks noGrp="1"/>
          </p:cNvSpPr>
          <p:nvPr>
            <p:ph idx="1"/>
          </p:nvPr>
        </p:nvSpPr>
        <p:spPr>
          <a:xfrm>
            <a:off x="406400" y="1483995"/>
            <a:ext cx="11088915" cy="4693104"/>
          </a:xfrm>
        </p:spPr>
        <p:txBody>
          <a:bodyPr/>
          <a:lstStyle/>
          <a:p>
            <a:r>
              <a:rPr lang="en-JM" dirty="0"/>
              <a:t>In the formulas below you can use an efficiency percent of something like 55%. In terms of a heat  rate expressed in BTU/kWh (something like 6,500 is 3,412/6,500 = 52.5%)</a:t>
            </a:r>
          </a:p>
          <a:p>
            <a:endParaRPr lang="en-JM" dirty="0"/>
          </a:p>
          <a:p>
            <a:r>
              <a:rPr lang="en-JM" dirty="0"/>
              <a:t>Fuel Cost Recoverable = Actual Fuel Price x Target Efficiency x Actual Capacity Dispatch</a:t>
            </a:r>
            <a:endParaRPr lang="en-US" dirty="0"/>
          </a:p>
          <a:p>
            <a:r>
              <a:rPr lang="en-JM" dirty="0"/>
              <a:t>Fuel Cost Incurred = Actual Fuel Price x Actual Efficiency x Actual Capacity Dispatched</a:t>
            </a:r>
            <a:endParaRPr lang="en-US" dirty="0"/>
          </a:p>
          <a:p>
            <a:r>
              <a:rPr lang="en-JM" dirty="0"/>
              <a:t>Gain or Loss from Efficiency = Fuel Cost Recoverable – Fuel Cost Incurred</a:t>
            </a:r>
            <a:endParaRPr lang="en-US" dirty="0"/>
          </a:p>
          <a:p>
            <a:r>
              <a:rPr lang="en-JM" dirty="0"/>
              <a:t>Gain of Loss = Actual Fuel Price x Actual Dispatch x (Actual Efficiency - Target Efficiency)</a:t>
            </a:r>
            <a:endParaRPr lang="en-US" dirty="0"/>
          </a:p>
          <a:p>
            <a:endParaRPr lang="en-US" dirty="0"/>
          </a:p>
          <a:p>
            <a:r>
              <a:rPr lang="en-US" dirty="0"/>
              <a:t>Bid Evaluation by Off-taker: Levelized Cost for Evaluating Bid  Based on Target Efficiency</a:t>
            </a:r>
          </a:p>
          <a:p>
            <a:endParaRPr lang="en-US" dirty="0"/>
          </a:p>
        </p:txBody>
      </p:sp>
      <p:sp>
        <p:nvSpPr>
          <p:cNvPr id="4" name="Slide Number Placeholder 3">
            <a:extLst>
              <a:ext uri="{FF2B5EF4-FFF2-40B4-BE49-F238E27FC236}">
                <a16:creationId xmlns:a16="http://schemas.microsoft.com/office/drawing/2014/main" id="{BA72FF97-268F-0756-EF1B-94B3E9753A93}"/>
              </a:ext>
            </a:extLst>
          </p:cNvPr>
          <p:cNvSpPr>
            <a:spLocks noGrp="1"/>
          </p:cNvSpPr>
          <p:nvPr>
            <p:ph type="sldNum" sz="quarter" idx="12"/>
          </p:nvPr>
        </p:nvSpPr>
        <p:spPr/>
        <p:txBody>
          <a:bodyPr/>
          <a:lstStyle/>
          <a:p>
            <a:fld id="{EB241CD2-1E45-42A3-B213-66A034DF9A3B}" type="slidenum">
              <a:rPr lang="en-GB" smtClean="0"/>
              <a:t>286</a:t>
            </a:fld>
            <a:endParaRPr lang="en-GB" dirty="0"/>
          </a:p>
        </p:txBody>
      </p:sp>
      <p:pic>
        <p:nvPicPr>
          <p:cNvPr id="6" name="Picture 5">
            <a:extLst>
              <a:ext uri="{FF2B5EF4-FFF2-40B4-BE49-F238E27FC236}">
                <a16:creationId xmlns:a16="http://schemas.microsoft.com/office/drawing/2014/main" id="{7AEE0492-2DDD-22C5-4E75-C42A863E3FFC}"/>
              </a:ext>
            </a:extLst>
          </p:cNvPr>
          <p:cNvPicPr>
            <a:picLocks noChangeAspect="1"/>
          </p:cNvPicPr>
          <p:nvPr/>
        </p:nvPicPr>
        <p:blipFill>
          <a:blip r:embed="rId2"/>
          <a:stretch>
            <a:fillRect/>
          </a:stretch>
        </p:blipFill>
        <p:spPr>
          <a:xfrm>
            <a:off x="7872984" y="0"/>
            <a:ext cx="3396360" cy="1373463"/>
          </a:xfrm>
          <a:prstGeom prst="rect">
            <a:avLst/>
          </a:prstGeom>
        </p:spPr>
      </p:pic>
    </p:spTree>
    <p:extLst>
      <p:ext uri="{BB962C8B-B14F-4D97-AF65-F5344CB8AC3E}">
        <p14:creationId xmlns:p14="http://schemas.microsoft.com/office/powerpoint/2010/main" val="112609121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030B9-F493-591D-4DFD-F96E504AB57A}"/>
              </a:ext>
            </a:extLst>
          </p:cNvPr>
          <p:cNvSpPr>
            <a:spLocks noGrp="1"/>
          </p:cNvSpPr>
          <p:nvPr>
            <p:ph type="ctrTitle"/>
          </p:nvPr>
        </p:nvSpPr>
        <p:spPr>
          <a:xfrm>
            <a:off x="624785" y="2333625"/>
            <a:ext cx="7444251" cy="1404256"/>
          </a:xfrm>
        </p:spPr>
        <p:txBody>
          <a:bodyPr/>
          <a:lstStyle/>
          <a:p>
            <a:r>
              <a:rPr lang="en-US" dirty="0"/>
              <a:t>Performance Provisions in Supply Contracts</a:t>
            </a:r>
          </a:p>
        </p:txBody>
      </p:sp>
    </p:spTree>
    <p:extLst>
      <p:ext uri="{BB962C8B-B14F-4D97-AF65-F5344CB8AC3E}">
        <p14:creationId xmlns:p14="http://schemas.microsoft.com/office/powerpoint/2010/main" val="4278569554"/>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65F28-4573-5424-CB41-3C02137BB0EB}"/>
            </a:ext>
          </a:extLst>
        </p:cNvPr>
        <p:cNvGrpSpPr/>
        <p:nvPr/>
      </p:nvGrpSpPr>
      <p:grpSpPr>
        <a:xfrm>
          <a:off x="0" y="0"/>
          <a:ext cx="0" cy="0"/>
          <a:chOff x="0" y="0"/>
          <a:chExt cx="0" cy="0"/>
        </a:xfrm>
      </p:grpSpPr>
      <p:cxnSp>
        <p:nvCxnSpPr>
          <p:cNvPr id="44" name="Straight Arrow Connector 43">
            <a:extLst>
              <a:ext uri="{FF2B5EF4-FFF2-40B4-BE49-F238E27FC236}">
                <a16:creationId xmlns:a16="http://schemas.microsoft.com/office/drawing/2014/main" id="{A07E7ACC-A4F3-0525-3F6D-52910668DFA8}"/>
              </a:ext>
            </a:extLst>
          </p:cNvPr>
          <p:cNvCxnSpPr>
            <a:cxnSpLocks/>
          </p:cNvCxnSpPr>
          <p:nvPr/>
        </p:nvCxnSpPr>
        <p:spPr bwMode="auto">
          <a:xfrm flipV="1">
            <a:off x="6683533" y="4758431"/>
            <a:ext cx="2104502" cy="26674"/>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a:extLst>
              <a:ext uri="{FF2B5EF4-FFF2-40B4-BE49-F238E27FC236}">
                <a16:creationId xmlns:a16="http://schemas.microsoft.com/office/drawing/2014/main" id="{E42E8166-D770-5D86-D552-280BED9C4522}"/>
              </a:ext>
            </a:extLst>
          </p:cNvPr>
          <p:cNvSpPr/>
          <p:nvPr/>
        </p:nvSpPr>
        <p:spPr bwMode="auto">
          <a:xfrm>
            <a:off x="5274369" y="4106381"/>
            <a:ext cx="1423289" cy="980165"/>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Special Purpose Vehicle: Bond Rating of BBB-</a:t>
            </a:r>
          </a:p>
        </p:txBody>
      </p:sp>
      <p:sp>
        <p:nvSpPr>
          <p:cNvPr id="8" name="Oval 7">
            <a:extLst>
              <a:ext uri="{FF2B5EF4-FFF2-40B4-BE49-F238E27FC236}">
                <a16:creationId xmlns:a16="http://schemas.microsoft.com/office/drawing/2014/main" id="{291EC93F-81ED-C60D-52C6-DC94A39F2FFD}"/>
              </a:ext>
            </a:extLst>
          </p:cNvPr>
          <p:cNvSpPr/>
          <p:nvPr/>
        </p:nvSpPr>
        <p:spPr bwMode="auto">
          <a:xfrm>
            <a:off x="6683533" y="1170511"/>
            <a:ext cx="2274691" cy="833004"/>
          </a:xfrm>
          <a:prstGeom prst="ellipse">
            <a:avLst/>
          </a:prstGeom>
          <a:solidFill>
            <a:schemeClr val="tx1"/>
          </a:solidFill>
          <a:ln w="12700" cap="flat" cmpd="sng" algn="ctr">
            <a:solidFill>
              <a:schemeClr val="accent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Off-taker: Want strong off-taker with inactive to honor</a:t>
            </a:r>
            <a:r>
              <a:rPr lang="en-US" sz="900" dirty="0">
                <a:solidFill>
                  <a:schemeClr val="bg1">
                    <a:lumMod val="95000"/>
                  </a:schemeClr>
                </a:solidFill>
              </a:rPr>
              <a:t> contract</a:t>
            </a:r>
            <a:endParaRPr lang="en-US" sz="900" dirty="0">
              <a:solidFill>
                <a:schemeClr val="bg1">
                  <a:lumMod val="95000"/>
                </a:schemeClr>
              </a:solidFill>
              <a:latin typeface="Arial" pitchFamily="34" charset="0"/>
            </a:endParaRPr>
          </a:p>
        </p:txBody>
      </p:sp>
      <p:sp>
        <p:nvSpPr>
          <p:cNvPr id="14" name="Oval 13">
            <a:extLst>
              <a:ext uri="{FF2B5EF4-FFF2-40B4-BE49-F238E27FC236}">
                <a16:creationId xmlns:a16="http://schemas.microsoft.com/office/drawing/2014/main" id="{D601E094-C391-56C6-B636-9157D44373A8}"/>
              </a:ext>
            </a:extLst>
          </p:cNvPr>
          <p:cNvSpPr/>
          <p:nvPr/>
        </p:nvSpPr>
        <p:spPr bwMode="auto">
          <a:xfrm>
            <a:off x="1654210" y="4139319"/>
            <a:ext cx="1561073" cy="860558"/>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EPC Contractor: Want Strong Record and Finances</a:t>
            </a:r>
          </a:p>
        </p:txBody>
      </p:sp>
      <p:sp>
        <p:nvSpPr>
          <p:cNvPr id="15" name="Rectangle 14">
            <a:extLst>
              <a:ext uri="{FF2B5EF4-FFF2-40B4-BE49-F238E27FC236}">
                <a16:creationId xmlns:a16="http://schemas.microsoft.com/office/drawing/2014/main" id="{2F897271-A335-68C3-EB42-9D2A7BFC1BBF}"/>
              </a:ext>
            </a:extLst>
          </p:cNvPr>
          <p:cNvSpPr/>
          <p:nvPr/>
        </p:nvSpPr>
        <p:spPr bwMode="auto">
          <a:xfrm>
            <a:off x="3943118" y="4837866"/>
            <a:ext cx="1058695" cy="438514"/>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EPC: Fixed Price Contract with LD</a:t>
            </a:r>
          </a:p>
        </p:txBody>
      </p:sp>
      <p:sp>
        <p:nvSpPr>
          <p:cNvPr id="21" name="Oval 20">
            <a:extLst>
              <a:ext uri="{FF2B5EF4-FFF2-40B4-BE49-F238E27FC236}">
                <a16:creationId xmlns:a16="http://schemas.microsoft.com/office/drawing/2014/main" id="{7FBBFD10-6813-E7C0-5EFA-90FAC3EB4A38}"/>
              </a:ext>
            </a:extLst>
          </p:cNvPr>
          <p:cNvSpPr/>
          <p:nvPr/>
        </p:nvSpPr>
        <p:spPr bwMode="auto">
          <a:xfrm>
            <a:off x="8788035" y="4267890"/>
            <a:ext cx="1240245" cy="71916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O&amp;M Contractor</a:t>
            </a:r>
          </a:p>
        </p:txBody>
      </p:sp>
      <p:sp>
        <p:nvSpPr>
          <p:cNvPr id="71" name="Rectangle 70">
            <a:extLst>
              <a:ext uri="{FF2B5EF4-FFF2-40B4-BE49-F238E27FC236}">
                <a16:creationId xmlns:a16="http://schemas.microsoft.com/office/drawing/2014/main" id="{6B1D2ADD-7265-3AB0-B9CA-621D2C30D6EF}"/>
              </a:ext>
            </a:extLst>
          </p:cNvPr>
          <p:cNvSpPr/>
          <p:nvPr/>
        </p:nvSpPr>
        <p:spPr bwMode="auto">
          <a:xfrm>
            <a:off x="7412554" y="4825099"/>
            <a:ext cx="794802" cy="32049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O&amp;M Agreement</a:t>
            </a:r>
          </a:p>
        </p:txBody>
      </p:sp>
      <p:sp>
        <p:nvSpPr>
          <p:cNvPr id="76" name="Title 1">
            <a:extLst>
              <a:ext uri="{FF2B5EF4-FFF2-40B4-BE49-F238E27FC236}">
                <a16:creationId xmlns:a16="http://schemas.microsoft.com/office/drawing/2014/main" id="{A8A445F7-342E-062F-1E5D-4617F006E430}"/>
              </a:ext>
            </a:extLst>
          </p:cNvPr>
          <p:cNvSpPr>
            <a:spLocks noGrp="1"/>
          </p:cNvSpPr>
          <p:nvPr>
            <p:ph type="title"/>
          </p:nvPr>
        </p:nvSpPr>
        <p:spPr/>
        <p:txBody>
          <a:bodyPr>
            <a:normAutofit/>
          </a:bodyPr>
          <a:lstStyle/>
          <a:p>
            <a:r>
              <a:rPr lang="en-US" dirty="0"/>
              <a:t>Illustrate Risks of Volume and Performance</a:t>
            </a:r>
          </a:p>
        </p:txBody>
      </p:sp>
      <p:cxnSp>
        <p:nvCxnSpPr>
          <p:cNvPr id="27" name="Straight Arrow Connector 26">
            <a:extLst>
              <a:ext uri="{FF2B5EF4-FFF2-40B4-BE49-F238E27FC236}">
                <a16:creationId xmlns:a16="http://schemas.microsoft.com/office/drawing/2014/main" id="{01179F51-7D22-321F-CD3C-0D5B4ED838B7}"/>
              </a:ext>
            </a:extLst>
          </p:cNvPr>
          <p:cNvCxnSpPr>
            <a:cxnSpLocks/>
          </p:cNvCxnSpPr>
          <p:nvPr/>
        </p:nvCxnSpPr>
        <p:spPr>
          <a:xfrm>
            <a:off x="4462680" y="1857782"/>
            <a:ext cx="1177430" cy="2316620"/>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A112188-2EE2-928B-EBEA-53329D47A30C}"/>
              </a:ext>
            </a:extLst>
          </p:cNvPr>
          <p:cNvCxnSpPr>
            <a:cxnSpLocks/>
            <a:stCxn id="8" idx="4"/>
          </p:cNvCxnSpPr>
          <p:nvPr/>
        </p:nvCxnSpPr>
        <p:spPr>
          <a:xfrm flipH="1">
            <a:off x="6363208" y="2003515"/>
            <a:ext cx="1457671" cy="2170887"/>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027D2FA7-C765-FD8E-4416-9B7D45EECFFE}"/>
              </a:ext>
            </a:extLst>
          </p:cNvPr>
          <p:cNvSpPr/>
          <p:nvPr/>
        </p:nvSpPr>
        <p:spPr bwMode="auto">
          <a:xfrm>
            <a:off x="6707444" y="2491525"/>
            <a:ext cx="1130135" cy="375615"/>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PPA with Single Price </a:t>
            </a:r>
          </a:p>
        </p:txBody>
      </p:sp>
      <p:sp>
        <p:nvSpPr>
          <p:cNvPr id="5" name="Slide Number Placeholder 4">
            <a:extLst>
              <a:ext uri="{FF2B5EF4-FFF2-40B4-BE49-F238E27FC236}">
                <a16:creationId xmlns:a16="http://schemas.microsoft.com/office/drawing/2014/main" id="{695D2751-EEE6-F8D2-C375-360864AA51DF}"/>
              </a:ext>
            </a:extLst>
          </p:cNvPr>
          <p:cNvSpPr>
            <a:spLocks noGrp="1"/>
          </p:cNvSpPr>
          <p:nvPr>
            <p:ph type="sldNum" sz="quarter" idx="12"/>
          </p:nvPr>
        </p:nvSpPr>
        <p:spPr/>
        <p:txBody>
          <a:bodyPr/>
          <a:lstStyle/>
          <a:p>
            <a:fld id="{EB241CD2-1E45-42A3-B213-66A034DF9A3B}" type="slidenum">
              <a:rPr lang="en-GB" smtClean="0"/>
              <a:t>288</a:t>
            </a:fld>
            <a:endParaRPr lang="en-GB" dirty="0"/>
          </a:p>
        </p:txBody>
      </p:sp>
      <p:sp>
        <p:nvSpPr>
          <p:cNvPr id="11" name="Oval 10">
            <a:extLst>
              <a:ext uri="{FF2B5EF4-FFF2-40B4-BE49-F238E27FC236}">
                <a16:creationId xmlns:a16="http://schemas.microsoft.com/office/drawing/2014/main" id="{FA597860-D3BC-92BC-F086-721CB52575B5}"/>
              </a:ext>
            </a:extLst>
          </p:cNvPr>
          <p:cNvSpPr/>
          <p:nvPr/>
        </p:nvSpPr>
        <p:spPr bwMode="auto">
          <a:xfrm>
            <a:off x="3184770" y="1124344"/>
            <a:ext cx="2274691" cy="743115"/>
          </a:xfrm>
          <a:prstGeom prst="ellipse">
            <a:avLst/>
          </a:prstGeom>
          <a:solidFill>
            <a:srgbClr val="0070C0"/>
          </a:solidFill>
          <a:ln w="12700" cap="flat" cmpd="sng" algn="ctr">
            <a:solidFill>
              <a:schemeClr val="accent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Volumes depend on resource, power curve, availability</a:t>
            </a:r>
          </a:p>
        </p:txBody>
      </p:sp>
      <p:cxnSp>
        <p:nvCxnSpPr>
          <p:cNvPr id="22" name="Straight Arrow Connector 21">
            <a:extLst>
              <a:ext uri="{FF2B5EF4-FFF2-40B4-BE49-F238E27FC236}">
                <a16:creationId xmlns:a16="http://schemas.microsoft.com/office/drawing/2014/main" id="{A992A089-93B6-B4F5-DA8A-066659816F1D}"/>
              </a:ext>
            </a:extLst>
          </p:cNvPr>
          <p:cNvCxnSpPr>
            <a:cxnSpLocks/>
          </p:cNvCxnSpPr>
          <p:nvPr/>
        </p:nvCxnSpPr>
        <p:spPr>
          <a:xfrm flipH="1">
            <a:off x="3183992" y="4769610"/>
            <a:ext cx="212166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29CDBE7-02A3-A8B6-A8D4-6950B4DB92AF}"/>
              </a:ext>
            </a:extLst>
          </p:cNvPr>
          <p:cNvSpPr/>
          <p:nvPr/>
        </p:nvSpPr>
        <p:spPr bwMode="auto">
          <a:xfrm>
            <a:off x="4256192" y="2374464"/>
            <a:ext cx="1249893" cy="47291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Volumes Depend on Power Curve,  Availability</a:t>
            </a:r>
          </a:p>
        </p:txBody>
      </p:sp>
      <p:cxnSp>
        <p:nvCxnSpPr>
          <p:cNvPr id="36" name="Straight Arrow Connector 35">
            <a:extLst>
              <a:ext uri="{FF2B5EF4-FFF2-40B4-BE49-F238E27FC236}">
                <a16:creationId xmlns:a16="http://schemas.microsoft.com/office/drawing/2014/main" id="{95EEF97C-AC79-3C45-5BC5-B3F1FC1AD7DE}"/>
              </a:ext>
            </a:extLst>
          </p:cNvPr>
          <p:cNvCxnSpPr>
            <a:cxnSpLocks/>
            <a:stCxn id="21" idx="1"/>
          </p:cNvCxnSpPr>
          <p:nvPr/>
        </p:nvCxnSpPr>
        <p:spPr>
          <a:xfrm flipH="1">
            <a:off x="6707444" y="4373209"/>
            <a:ext cx="2262221" cy="23900"/>
          </a:xfrm>
          <a:prstGeom prst="straightConnector1">
            <a:avLst/>
          </a:prstGeom>
          <a:ln w="25400">
            <a:solidFill>
              <a:schemeClr val="accent6">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5D48D0EC-1955-CED8-4FC9-DE47C4CF8CA1}"/>
              </a:ext>
            </a:extLst>
          </p:cNvPr>
          <p:cNvSpPr/>
          <p:nvPr/>
        </p:nvSpPr>
        <p:spPr bwMode="auto">
          <a:xfrm>
            <a:off x="7219366" y="3775429"/>
            <a:ext cx="1249893" cy="47291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 Availability and Power Curve  Guarantee</a:t>
            </a:r>
          </a:p>
        </p:txBody>
      </p:sp>
      <p:cxnSp>
        <p:nvCxnSpPr>
          <p:cNvPr id="50" name="Straight Arrow Connector 49">
            <a:extLst>
              <a:ext uri="{FF2B5EF4-FFF2-40B4-BE49-F238E27FC236}">
                <a16:creationId xmlns:a16="http://schemas.microsoft.com/office/drawing/2014/main" id="{C15C8CF3-B7F9-3BB4-6FC8-6DDA497B9152}"/>
              </a:ext>
            </a:extLst>
          </p:cNvPr>
          <p:cNvCxnSpPr>
            <a:cxnSpLocks/>
          </p:cNvCxnSpPr>
          <p:nvPr/>
        </p:nvCxnSpPr>
        <p:spPr>
          <a:xfrm flipV="1">
            <a:off x="3206236" y="4373209"/>
            <a:ext cx="2089638" cy="23900"/>
          </a:xfrm>
          <a:prstGeom prst="straightConnector1">
            <a:avLst/>
          </a:prstGeom>
          <a:ln w="25400">
            <a:solidFill>
              <a:schemeClr val="accent6">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74ACBFD9-AFFB-E00B-8129-185BB15631D2}"/>
              </a:ext>
            </a:extLst>
          </p:cNvPr>
          <p:cNvSpPr/>
          <p:nvPr/>
        </p:nvSpPr>
        <p:spPr bwMode="auto">
          <a:xfrm>
            <a:off x="3547236" y="3905388"/>
            <a:ext cx="1300394" cy="375615"/>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latin typeface="Arial" pitchFamily="34" charset="0"/>
              </a:rPr>
              <a:t>Power Curve and Availability Test</a:t>
            </a:r>
          </a:p>
        </p:txBody>
      </p:sp>
    </p:spTree>
    <p:extLst>
      <p:ext uri="{BB962C8B-B14F-4D97-AF65-F5344CB8AC3E}">
        <p14:creationId xmlns:p14="http://schemas.microsoft.com/office/powerpoint/2010/main" val="1097556885"/>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0FE37-96E7-3B11-28AF-B6C955452D50}"/>
              </a:ext>
            </a:extLst>
          </p:cNvPr>
          <p:cNvSpPr>
            <a:spLocks noGrp="1"/>
          </p:cNvSpPr>
          <p:nvPr>
            <p:ph type="title"/>
          </p:nvPr>
        </p:nvSpPr>
        <p:spPr>
          <a:xfrm>
            <a:off x="1117600" y="381000"/>
            <a:ext cx="9448800" cy="762000"/>
          </a:xfrm>
        </p:spPr>
        <p:txBody>
          <a:bodyPr anchor="ctr">
            <a:normAutofit/>
          </a:bodyPr>
          <a:lstStyle/>
          <a:p>
            <a:r>
              <a:rPr lang="en-US" dirty="0"/>
              <a:t>Performance Liquidated Damage</a:t>
            </a:r>
          </a:p>
        </p:txBody>
      </p:sp>
      <p:sp>
        <p:nvSpPr>
          <p:cNvPr id="11" name="Text Placeholder 2">
            <a:extLst>
              <a:ext uri="{FF2B5EF4-FFF2-40B4-BE49-F238E27FC236}">
                <a16:creationId xmlns:a16="http://schemas.microsoft.com/office/drawing/2014/main" id="{F0183DE8-0AB4-1E13-1252-FC9220CF1528}"/>
              </a:ext>
            </a:extLst>
          </p:cNvPr>
          <p:cNvSpPr>
            <a:spLocks noGrp="1"/>
          </p:cNvSpPr>
          <p:nvPr>
            <p:ph type="body" sz="half" idx="1"/>
          </p:nvPr>
        </p:nvSpPr>
        <p:spPr>
          <a:xfrm>
            <a:off x="587375" y="1257300"/>
            <a:ext cx="5530606" cy="4457700"/>
          </a:xfrm>
        </p:spPr>
        <p:txBody>
          <a:bodyPr/>
          <a:lstStyle/>
          <a:p>
            <a:pPr algn="l"/>
            <a:r>
              <a:rPr lang="en-US" dirty="0"/>
              <a:t>Can construct liquidated damage in the manner that liquidated damage is structured for the PPA agreement</a:t>
            </a:r>
          </a:p>
        </p:txBody>
      </p:sp>
      <p:pic>
        <p:nvPicPr>
          <p:cNvPr id="6" name="Content Placeholder 5" descr="The image describes the calculation of liquidated damages for a project when guaranteed generation levels are not met.&#10;&#10;AI-generated content may be incorrect.">
            <a:extLst>
              <a:ext uri="{FF2B5EF4-FFF2-40B4-BE49-F238E27FC236}">
                <a16:creationId xmlns:a16="http://schemas.microsoft.com/office/drawing/2014/main" id="{6425D9A6-6B3B-9102-997B-AB6FE08FC4CA}"/>
              </a:ext>
            </a:extLst>
          </p:cNvPr>
          <p:cNvPicPr>
            <a:picLocks noGrp="1" noChangeAspect="1"/>
          </p:cNvPicPr>
          <p:nvPr>
            <p:ph sz="half" idx="2"/>
          </p:nvPr>
        </p:nvPicPr>
        <p:blipFill>
          <a:blip r:embed="rId2"/>
          <a:stretch>
            <a:fillRect/>
          </a:stretch>
        </p:blipFill>
        <p:spPr>
          <a:xfrm>
            <a:off x="392332" y="3698421"/>
            <a:ext cx="8237318" cy="2285854"/>
          </a:xfrm>
          <a:prstGeom prst="rect">
            <a:avLst/>
          </a:prstGeom>
          <a:noFill/>
        </p:spPr>
      </p:pic>
      <p:sp>
        <p:nvSpPr>
          <p:cNvPr id="4" name="Slide Number Placeholder 3">
            <a:extLst>
              <a:ext uri="{FF2B5EF4-FFF2-40B4-BE49-F238E27FC236}">
                <a16:creationId xmlns:a16="http://schemas.microsoft.com/office/drawing/2014/main" id="{E45AE8F3-684C-52EF-0B4E-A7E38E4C76DD}"/>
              </a:ext>
            </a:extLst>
          </p:cNvPr>
          <p:cNvSpPr>
            <a:spLocks noGrp="1"/>
          </p:cNvSpPr>
          <p:nvPr>
            <p:ph type="sldNum" sz="quarter" idx="11"/>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289</a:t>
            </a:fld>
            <a:endParaRPr lang="en-GB"/>
          </a:p>
        </p:txBody>
      </p:sp>
      <p:pic>
        <p:nvPicPr>
          <p:cNvPr id="8" name="Picture 7" descr="The diagram shows a line chart depicting the capacity factor percentages of various wind turbine manufacturers, such as Enercon, Nordex, and Vestas, increasing over time.&#10;&#10;AI-generated content may be incorrect.">
            <a:extLst>
              <a:ext uri="{FF2B5EF4-FFF2-40B4-BE49-F238E27FC236}">
                <a16:creationId xmlns:a16="http://schemas.microsoft.com/office/drawing/2014/main" id="{51B9B71C-DA5E-CC4F-98B8-676E820A5C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5428" y="593271"/>
            <a:ext cx="3961986" cy="2892879"/>
          </a:xfrm>
          <a:prstGeom prst="rect">
            <a:avLst/>
          </a:prstGeom>
        </p:spPr>
      </p:pic>
    </p:spTree>
    <p:extLst>
      <p:ext uri="{BB962C8B-B14F-4D97-AF65-F5344CB8AC3E}">
        <p14:creationId xmlns:p14="http://schemas.microsoft.com/office/powerpoint/2010/main" val="1666225284"/>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F71BD-2F82-D230-33E1-BF67F70178E1}"/>
              </a:ext>
            </a:extLst>
          </p:cNvPr>
          <p:cNvSpPr>
            <a:spLocks noGrp="1"/>
          </p:cNvSpPr>
          <p:nvPr>
            <p:ph type="ctrTitle"/>
          </p:nvPr>
        </p:nvSpPr>
        <p:spPr>
          <a:xfrm>
            <a:off x="567635" y="2333624"/>
            <a:ext cx="7063251" cy="1819275"/>
          </a:xfrm>
        </p:spPr>
        <p:txBody>
          <a:bodyPr/>
          <a:lstStyle/>
          <a:p>
            <a:r>
              <a:rPr lang="en-US" dirty="0"/>
              <a:t>Point 2 – Capital Intensity and Risk</a:t>
            </a:r>
          </a:p>
        </p:txBody>
      </p:sp>
    </p:spTree>
    <p:extLst>
      <p:ext uri="{BB962C8B-B14F-4D97-AF65-F5344CB8AC3E}">
        <p14:creationId xmlns:p14="http://schemas.microsoft.com/office/powerpoint/2010/main" val="48680574"/>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14F85-E679-B3A0-EAB7-19BFC27C6A95}"/>
              </a:ext>
            </a:extLst>
          </p:cNvPr>
          <p:cNvSpPr>
            <a:spLocks noGrp="1"/>
          </p:cNvSpPr>
          <p:nvPr>
            <p:ph type="title"/>
          </p:nvPr>
        </p:nvSpPr>
        <p:spPr>
          <a:xfrm>
            <a:off x="266700" y="203202"/>
            <a:ext cx="10141656" cy="654049"/>
          </a:xfrm>
        </p:spPr>
        <p:txBody>
          <a:bodyPr anchor="ctr">
            <a:normAutofit/>
          </a:bodyPr>
          <a:lstStyle/>
          <a:p>
            <a:r>
              <a:rPr lang="en-US" dirty="0"/>
              <a:t>Siemens Gamesa and Payment for Guarantees</a:t>
            </a:r>
          </a:p>
        </p:txBody>
      </p:sp>
      <p:sp>
        <p:nvSpPr>
          <p:cNvPr id="3" name="Content Placeholder 2">
            <a:extLst>
              <a:ext uri="{FF2B5EF4-FFF2-40B4-BE49-F238E27FC236}">
                <a16:creationId xmlns:a16="http://schemas.microsoft.com/office/drawing/2014/main" id="{4727381E-A906-9AA7-CB9F-C994140326A9}"/>
              </a:ext>
            </a:extLst>
          </p:cNvPr>
          <p:cNvSpPr>
            <a:spLocks noGrp="1"/>
          </p:cNvSpPr>
          <p:nvPr>
            <p:ph sz="half" idx="1"/>
          </p:nvPr>
        </p:nvSpPr>
        <p:spPr>
          <a:xfrm>
            <a:off x="317500" y="1285875"/>
            <a:ext cx="5537200" cy="4665890"/>
          </a:xfrm>
        </p:spPr>
        <p:txBody>
          <a:bodyPr>
            <a:normAutofit/>
          </a:bodyPr>
          <a:lstStyle/>
          <a:p>
            <a:r>
              <a:rPr lang="en-US" sz="1600" dirty="0"/>
              <a:t>Based on the current work of our lawyers with Siemens Gamesa customers, it is likely that wind turbine operators may be entitled to higher claims for damages than according to Siemens Gamesa’s contractual agreements. This applies particularly to loss of profit caused by defects in already installed wind turbines and as well as by delay in delivery. This depends on the governing law of the specific case.</a:t>
            </a:r>
          </a:p>
          <a:p>
            <a:r>
              <a:rPr lang="en-US" sz="1600" dirty="0"/>
              <a:t>Contractual agreements with Siemens Gamesa contain limitations and exclusions of liability, as well as liquidated damages for delay. However, doubts arise about the validity of these provisions of Siemens Gamesa’s General Terms and Conditions, with the national statutory law likely to take precedence. If for example in Germany the statutory law provisions, i.e. the provisions of the German Civil Code (BGB), apply, Siemens Gamesa could be liable to a much greater extent than stipulated in the contractual provisions. There are similar results in many other jurisdictions.</a:t>
            </a:r>
          </a:p>
          <a:p>
            <a:endParaRPr lang="en-US" sz="1600" dirty="0"/>
          </a:p>
        </p:txBody>
      </p:sp>
      <p:pic>
        <p:nvPicPr>
          <p:cNvPr id="6" name="Picture 5">
            <a:extLst>
              <a:ext uri="{FF2B5EF4-FFF2-40B4-BE49-F238E27FC236}">
                <a16:creationId xmlns:a16="http://schemas.microsoft.com/office/drawing/2014/main" id="{6D58A35F-06F6-2546-B278-68C5AD1021D0}"/>
              </a:ext>
            </a:extLst>
          </p:cNvPr>
          <p:cNvPicPr>
            <a:picLocks noChangeAspect="1"/>
          </p:cNvPicPr>
          <p:nvPr/>
        </p:nvPicPr>
        <p:blipFill>
          <a:blip r:embed="rId2"/>
          <a:stretch>
            <a:fillRect/>
          </a:stretch>
        </p:blipFill>
        <p:spPr>
          <a:xfrm>
            <a:off x="6057900" y="2151462"/>
            <a:ext cx="5537200" cy="2934715"/>
          </a:xfrm>
          <a:prstGeom prst="rect">
            <a:avLst/>
          </a:prstGeom>
          <a:noFill/>
        </p:spPr>
      </p:pic>
      <p:sp>
        <p:nvSpPr>
          <p:cNvPr id="4" name="Slide Number Placeholder 3">
            <a:extLst>
              <a:ext uri="{FF2B5EF4-FFF2-40B4-BE49-F238E27FC236}">
                <a16:creationId xmlns:a16="http://schemas.microsoft.com/office/drawing/2014/main" id="{574C26EE-B7F6-DF7C-AC3E-7F3AB6F2A320}"/>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290</a:t>
            </a:fld>
            <a:endParaRPr lang="en-GB"/>
          </a:p>
        </p:txBody>
      </p:sp>
    </p:spTree>
    <p:extLst>
      <p:ext uri="{BB962C8B-B14F-4D97-AF65-F5344CB8AC3E}">
        <p14:creationId xmlns:p14="http://schemas.microsoft.com/office/powerpoint/2010/main" val="1997695497"/>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D674-F7CC-972F-ECE8-7A5A67FFFFB2}"/>
              </a:ext>
            </a:extLst>
          </p:cNvPr>
          <p:cNvSpPr>
            <a:spLocks noGrp="1"/>
          </p:cNvSpPr>
          <p:nvPr>
            <p:ph type="title"/>
          </p:nvPr>
        </p:nvSpPr>
        <p:spPr/>
        <p:txBody>
          <a:bodyPr/>
          <a:lstStyle/>
          <a:p>
            <a:r>
              <a:rPr lang="en-US" dirty="0"/>
              <a:t>Penalty Calculation for Power Curve Performance</a:t>
            </a:r>
          </a:p>
        </p:txBody>
      </p:sp>
      <p:sp>
        <p:nvSpPr>
          <p:cNvPr id="3" name="Content Placeholder 2">
            <a:extLst>
              <a:ext uri="{FF2B5EF4-FFF2-40B4-BE49-F238E27FC236}">
                <a16:creationId xmlns:a16="http://schemas.microsoft.com/office/drawing/2014/main" id="{621C3E63-EE5E-4B92-AC76-4DA11F4D19C9}"/>
              </a:ext>
            </a:extLst>
          </p:cNvPr>
          <p:cNvSpPr>
            <a:spLocks noGrp="1"/>
          </p:cNvSpPr>
          <p:nvPr>
            <p:ph idx="1"/>
          </p:nvPr>
        </p:nvSpPr>
        <p:spPr>
          <a:xfrm>
            <a:off x="406400" y="1198789"/>
            <a:ext cx="11088915" cy="4693104"/>
          </a:xfrm>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19AD0DDB-8194-954C-2A4E-44574FAB5A1C}"/>
              </a:ext>
            </a:extLst>
          </p:cNvPr>
          <p:cNvSpPr>
            <a:spLocks noGrp="1"/>
          </p:cNvSpPr>
          <p:nvPr>
            <p:ph type="sldNum" sz="quarter" idx="12"/>
          </p:nvPr>
        </p:nvSpPr>
        <p:spPr/>
        <p:txBody>
          <a:bodyPr/>
          <a:lstStyle/>
          <a:p>
            <a:fld id="{EB241CD2-1E45-42A3-B213-66A034DF9A3B}" type="slidenum">
              <a:rPr lang="en-GB" smtClean="0"/>
              <a:t>291</a:t>
            </a:fld>
            <a:endParaRPr lang="en-GB" dirty="0"/>
          </a:p>
        </p:txBody>
      </p:sp>
      <p:pic>
        <p:nvPicPr>
          <p:cNvPr id="6" name="Picture 5">
            <a:extLst>
              <a:ext uri="{FF2B5EF4-FFF2-40B4-BE49-F238E27FC236}">
                <a16:creationId xmlns:a16="http://schemas.microsoft.com/office/drawing/2014/main" id="{8C9FF028-92F9-D586-DEE2-2FA529235E36}"/>
              </a:ext>
            </a:extLst>
          </p:cNvPr>
          <p:cNvPicPr>
            <a:picLocks noChangeAspect="1"/>
          </p:cNvPicPr>
          <p:nvPr/>
        </p:nvPicPr>
        <p:blipFill>
          <a:blip r:embed="rId2"/>
          <a:stretch>
            <a:fillRect/>
          </a:stretch>
        </p:blipFill>
        <p:spPr>
          <a:xfrm>
            <a:off x="3019255" y="766439"/>
            <a:ext cx="7896395" cy="5325121"/>
          </a:xfrm>
          <a:prstGeom prst="rect">
            <a:avLst/>
          </a:prstGeom>
        </p:spPr>
      </p:pic>
    </p:spTree>
    <p:extLst>
      <p:ext uri="{BB962C8B-B14F-4D97-AF65-F5344CB8AC3E}">
        <p14:creationId xmlns:p14="http://schemas.microsoft.com/office/powerpoint/2010/main" val="3075240530"/>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4CB1-78E7-0986-8CC0-E76314B7BCA9}"/>
              </a:ext>
            </a:extLst>
          </p:cNvPr>
          <p:cNvSpPr>
            <a:spLocks noGrp="1"/>
          </p:cNvSpPr>
          <p:nvPr>
            <p:ph type="title"/>
          </p:nvPr>
        </p:nvSpPr>
        <p:spPr>
          <a:xfrm>
            <a:off x="1117600" y="381000"/>
            <a:ext cx="9448800" cy="762000"/>
          </a:xfrm>
        </p:spPr>
        <p:txBody>
          <a:bodyPr anchor="ctr">
            <a:normAutofit/>
          </a:bodyPr>
          <a:lstStyle/>
          <a:p>
            <a:r>
              <a:rPr lang="en-US" dirty="0"/>
              <a:t>Performance Ratio Test for Solar</a:t>
            </a:r>
          </a:p>
        </p:txBody>
      </p:sp>
      <p:sp>
        <p:nvSpPr>
          <p:cNvPr id="3" name="Content Placeholder 2">
            <a:extLst>
              <a:ext uri="{FF2B5EF4-FFF2-40B4-BE49-F238E27FC236}">
                <a16:creationId xmlns:a16="http://schemas.microsoft.com/office/drawing/2014/main" id="{6A5EFE62-E170-5567-37F5-FB3F64478CC3}"/>
              </a:ext>
            </a:extLst>
          </p:cNvPr>
          <p:cNvSpPr>
            <a:spLocks noGrp="1"/>
          </p:cNvSpPr>
          <p:nvPr>
            <p:ph type="body" sz="half" idx="1"/>
          </p:nvPr>
        </p:nvSpPr>
        <p:spPr>
          <a:xfrm>
            <a:off x="1016000" y="1295400"/>
            <a:ext cx="5351346" cy="4570141"/>
          </a:xfrm>
        </p:spPr>
        <p:txBody>
          <a:bodyPr>
            <a:normAutofit/>
          </a:bodyPr>
          <a:lstStyle/>
          <a:p>
            <a:r>
              <a:rPr lang="en-US" dirty="0"/>
              <a:t>.</a:t>
            </a:r>
          </a:p>
          <a:p>
            <a:endParaRPr lang="en-US" dirty="0"/>
          </a:p>
        </p:txBody>
      </p:sp>
      <p:pic>
        <p:nvPicPr>
          <p:cNvPr id="6" name="Picture 5">
            <a:extLst>
              <a:ext uri="{FF2B5EF4-FFF2-40B4-BE49-F238E27FC236}">
                <a16:creationId xmlns:a16="http://schemas.microsoft.com/office/drawing/2014/main" id="{7172D8CA-2E29-E271-7BBA-3C19899D7F6E}"/>
              </a:ext>
            </a:extLst>
          </p:cNvPr>
          <p:cNvPicPr>
            <a:picLocks noChangeAspect="1"/>
          </p:cNvPicPr>
          <p:nvPr/>
        </p:nvPicPr>
        <p:blipFill>
          <a:blip r:embed="rId2"/>
          <a:stretch>
            <a:fillRect/>
          </a:stretch>
        </p:blipFill>
        <p:spPr>
          <a:xfrm>
            <a:off x="5838825" y="1594452"/>
            <a:ext cx="5656490" cy="1286851"/>
          </a:xfrm>
          <a:prstGeom prst="rect">
            <a:avLst/>
          </a:prstGeom>
          <a:noFill/>
        </p:spPr>
      </p:pic>
      <p:sp>
        <p:nvSpPr>
          <p:cNvPr id="4" name="Slide Number Placeholder 3">
            <a:extLst>
              <a:ext uri="{FF2B5EF4-FFF2-40B4-BE49-F238E27FC236}">
                <a16:creationId xmlns:a16="http://schemas.microsoft.com/office/drawing/2014/main" id="{3B5E13AC-E3A5-6105-E9A3-BDA18B6E5E1A}"/>
              </a:ext>
            </a:extLst>
          </p:cNvPr>
          <p:cNvSpPr>
            <a:spLocks noGrp="1"/>
          </p:cNvSpPr>
          <p:nvPr>
            <p:ph type="sldNum" sz="quarter" idx="11"/>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292</a:t>
            </a:fld>
            <a:endParaRPr lang="en-GB"/>
          </a:p>
        </p:txBody>
      </p:sp>
      <p:pic>
        <p:nvPicPr>
          <p:cNvPr id="8" name="Picture 7" descr="The document describes how the Actual Performance Ratio is calculated, emphasizing a minimum achievement of 95% of the Estimated Performance Ratio, with adjustments for measurement periods spanning different months.&#10;&#10;AI-generated content may be incorrect.">
            <a:extLst>
              <a:ext uri="{FF2B5EF4-FFF2-40B4-BE49-F238E27FC236}">
                <a16:creationId xmlns:a16="http://schemas.microsoft.com/office/drawing/2014/main" id="{7C2A7F33-355B-9ED2-2254-0ECC96B1AF64}"/>
              </a:ext>
            </a:extLst>
          </p:cNvPr>
          <p:cNvPicPr>
            <a:picLocks noChangeAspect="1"/>
          </p:cNvPicPr>
          <p:nvPr/>
        </p:nvPicPr>
        <p:blipFill>
          <a:blip r:embed="rId3"/>
          <a:stretch>
            <a:fillRect/>
          </a:stretch>
        </p:blipFill>
        <p:spPr>
          <a:xfrm>
            <a:off x="5603226" y="3844592"/>
            <a:ext cx="6121227" cy="1650070"/>
          </a:xfrm>
          <a:prstGeom prst="rect">
            <a:avLst/>
          </a:prstGeom>
        </p:spPr>
      </p:pic>
      <p:pic>
        <p:nvPicPr>
          <p:cNvPr id="10" name="Picture 9" descr="The document displays a table showing the guaranteed performance ratio (PRG) for a specific product, measured in degrees Celsius, across various months from January to May.&#10;&#10;AI-generated content may be incorrect.">
            <a:extLst>
              <a:ext uri="{FF2B5EF4-FFF2-40B4-BE49-F238E27FC236}">
                <a16:creationId xmlns:a16="http://schemas.microsoft.com/office/drawing/2014/main" id="{B7C6E59D-FD15-0A9B-8244-DABB02C9F8DC}"/>
              </a:ext>
            </a:extLst>
          </p:cNvPr>
          <p:cNvPicPr>
            <a:picLocks noChangeAspect="1"/>
          </p:cNvPicPr>
          <p:nvPr/>
        </p:nvPicPr>
        <p:blipFill>
          <a:blip r:embed="rId4"/>
          <a:stretch>
            <a:fillRect/>
          </a:stretch>
        </p:blipFill>
        <p:spPr>
          <a:xfrm>
            <a:off x="397324" y="1737160"/>
            <a:ext cx="5843641" cy="3048197"/>
          </a:xfrm>
          <a:prstGeom prst="rect">
            <a:avLst/>
          </a:prstGeom>
        </p:spPr>
      </p:pic>
    </p:spTree>
    <p:extLst>
      <p:ext uri="{BB962C8B-B14F-4D97-AF65-F5344CB8AC3E}">
        <p14:creationId xmlns:p14="http://schemas.microsoft.com/office/powerpoint/2010/main" val="3687383570"/>
      </p:ext>
    </p:extLst>
  </p:cSld>
  <p:clrMapOvr>
    <a:masterClrMapping/>
  </p:clrMapOvr>
  <p:transition>
    <p:zoom/>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C7BD7-18DD-4EFE-A804-8AF825C4786C}"/>
              </a:ext>
            </a:extLst>
          </p:cNvPr>
          <p:cNvSpPr>
            <a:spLocks noGrp="1"/>
          </p:cNvSpPr>
          <p:nvPr>
            <p:ph type="title"/>
          </p:nvPr>
        </p:nvSpPr>
        <p:spPr>
          <a:xfrm>
            <a:off x="266700" y="203202"/>
            <a:ext cx="10141656" cy="654049"/>
          </a:xfrm>
        </p:spPr>
        <p:txBody>
          <a:bodyPr anchor="ctr">
            <a:normAutofit/>
          </a:bodyPr>
          <a:lstStyle/>
          <a:p>
            <a:r>
              <a:rPr lang="en-029" sz="2300"/>
              <a:t>EPC Provisions – Guaranteed Capacity and Performance for Solar Plant</a:t>
            </a:r>
          </a:p>
        </p:txBody>
      </p:sp>
      <p:sp>
        <p:nvSpPr>
          <p:cNvPr id="13" name="Content Placeholder 2">
            <a:extLst>
              <a:ext uri="{FF2B5EF4-FFF2-40B4-BE49-F238E27FC236}">
                <a16:creationId xmlns:a16="http://schemas.microsoft.com/office/drawing/2014/main" id="{D45228A7-1FB4-A51E-BD70-ED770651C605}"/>
              </a:ext>
            </a:extLst>
          </p:cNvPr>
          <p:cNvSpPr>
            <a:spLocks noGrp="1"/>
          </p:cNvSpPr>
          <p:nvPr>
            <p:ph sz="half" idx="1"/>
          </p:nvPr>
        </p:nvSpPr>
        <p:spPr>
          <a:xfrm>
            <a:off x="317500" y="1285875"/>
            <a:ext cx="3786149" cy="4479305"/>
          </a:xfrm>
        </p:spPr>
        <p:txBody>
          <a:bodyPr/>
          <a:lstStyle/>
          <a:p>
            <a:r>
              <a:rPr lang="en-US" dirty="0"/>
              <a:t>Need to test panels at COD</a:t>
            </a:r>
          </a:p>
          <a:p>
            <a:r>
              <a:rPr lang="en-US" dirty="0"/>
              <a:t>Risk of Degradation in output.</a:t>
            </a:r>
          </a:p>
          <a:p>
            <a:r>
              <a:rPr lang="en-US" dirty="0"/>
              <a:t>Unlike test for thermal plant</a:t>
            </a:r>
          </a:p>
          <a:p>
            <a:endParaRPr lang="en-US" dirty="0"/>
          </a:p>
        </p:txBody>
      </p:sp>
      <p:pic>
        <p:nvPicPr>
          <p:cNvPr id="6" name="Picture 5" descr="The image describes the guaranteed minimum installed capacity of a photovoltaic plant, detailing the standard testing conditions and the minimum guaranteed power output.&#10;&#10;AI-generated content may be incorrect.">
            <a:extLst>
              <a:ext uri="{FF2B5EF4-FFF2-40B4-BE49-F238E27FC236}">
                <a16:creationId xmlns:a16="http://schemas.microsoft.com/office/drawing/2014/main" id="{214624E3-A3FF-35D3-19E9-F630340876E0}"/>
              </a:ext>
            </a:extLst>
          </p:cNvPr>
          <p:cNvPicPr>
            <a:picLocks noChangeAspect="1"/>
          </p:cNvPicPr>
          <p:nvPr/>
        </p:nvPicPr>
        <p:blipFill>
          <a:blip r:embed="rId2"/>
          <a:stretch>
            <a:fillRect/>
          </a:stretch>
        </p:blipFill>
        <p:spPr>
          <a:xfrm>
            <a:off x="4951141" y="1613321"/>
            <a:ext cx="6643959" cy="3438249"/>
          </a:xfrm>
          <a:prstGeom prst="rect">
            <a:avLst/>
          </a:prstGeom>
          <a:noFill/>
        </p:spPr>
      </p:pic>
      <p:sp>
        <p:nvSpPr>
          <p:cNvPr id="3" name="Slide Number Placeholder 2">
            <a:extLst>
              <a:ext uri="{FF2B5EF4-FFF2-40B4-BE49-F238E27FC236}">
                <a16:creationId xmlns:a16="http://schemas.microsoft.com/office/drawing/2014/main" id="{78D1FC04-5244-FA3D-8CAE-0E0F681F3C74}"/>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293</a:t>
            </a:fld>
            <a:endParaRPr lang="en-GB"/>
          </a:p>
        </p:txBody>
      </p:sp>
    </p:spTree>
    <p:extLst>
      <p:ext uri="{BB962C8B-B14F-4D97-AF65-F5344CB8AC3E}">
        <p14:creationId xmlns:p14="http://schemas.microsoft.com/office/powerpoint/2010/main" val="2339054239"/>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altLang="en-US" dirty="0"/>
              <a:t>LD on Heat Rate in Supply Agreement</a:t>
            </a:r>
          </a:p>
        </p:txBody>
      </p:sp>
      <p:sp>
        <p:nvSpPr>
          <p:cNvPr id="84995" name="Rectangle 3"/>
          <p:cNvSpPr>
            <a:spLocks noGrp="1" noChangeArrowheads="1"/>
          </p:cNvSpPr>
          <p:nvPr>
            <p:ph type="body" idx="1"/>
          </p:nvPr>
        </p:nvSpPr>
        <p:spPr>
          <a:xfrm>
            <a:off x="406400" y="1219200"/>
            <a:ext cx="11088915" cy="4693104"/>
          </a:xfrm>
        </p:spPr>
        <p:txBody>
          <a:bodyPr>
            <a:normAutofit/>
          </a:bodyPr>
          <a:lstStyle/>
          <a:p>
            <a:pPr>
              <a:lnSpc>
                <a:spcPct val="90000"/>
              </a:lnSpc>
            </a:pPr>
            <a:r>
              <a:rPr lang="en-US" altLang="en-US" sz="1800" dirty="0"/>
              <a:t>Determining any liquidated damages related to Commercial Net Heat Rate, Commercial Net Heat Rate shall be averaged (with separate averages for natural gas and fuel oil) for the six Units (based upon the final Performance Tests for each Unit) as adjusted for transformer losses, auxiliary loads and balance of plant restrictions determined during the tests for Plant Commercial Operation, and liquidated damages, if any, shall be computed based upon the per Unit average Commercial Net Heat Rate for natural gas and fuel oil. </a:t>
            </a:r>
          </a:p>
          <a:p>
            <a:pPr>
              <a:lnSpc>
                <a:spcPct val="90000"/>
              </a:lnSpc>
            </a:pPr>
            <a:r>
              <a:rPr lang="en-US" altLang="en-US" sz="1800" dirty="0"/>
              <a:t>Prior to the computation of liquidated damages for net heat rate of the entire Plant, Contractor shall, at such times as are provided in this Agreement, pay to Owner liquidated damages of</a:t>
            </a:r>
          </a:p>
          <a:p>
            <a:pPr lvl="1">
              <a:lnSpc>
                <a:spcPct val="90000"/>
              </a:lnSpc>
            </a:pPr>
            <a:r>
              <a:rPr lang="en-US" altLang="en-US" dirty="0"/>
              <a:t> FIVE THOUSAND EIGHT HUNDRED SIXTY DOLLARS ($5,860) per BTU/KW-HR for each BTU/KW-HR that the net heat rate of a Unit exceeds Ten Thousand Six Hundred Eighty-Three  (10,683) BTU/KW-HR (HHV) when operated on natural gas,</a:t>
            </a:r>
          </a:p>
          <a:p>
            <a:pPr lvl="1">
              <a:lnSpc>
                <a:spcPct val="90000"/>
              </a:lnSpc>
            </a:pPr>
            <a:r>
              <a:rPr lang="en-US" altLang="en-US" dirty="0"/>
              <a:t>plus, NINE HUNDRED FIFTY DOLLARS ($950) per BTU/KW-HR  for each BTU/KW-HR that the net heat rate of a Unit exceeds Ten Thousand Eight Hundred  Twenty-One (10,821) BTU/KW-HR (HHV) when operated on fuel oil, as measured in the most recent Performance Tests for such Unit. </a:t>
            </a:r>
          </a:p>
          <a:p>
            <a:pPr>
              <a:lnSpc>
                <a:spcPct val="90000"/>
              </a:lnSpc>
            </a:pPr>
            <a:r>
              <a:rPr lang="en-US" altLang="en-US" sz="1800" dirty="0"/>
              <a:t>Contractor shall have the right to retest.  Contractor's total aggregate liability for liquidated damages shall not exceed twenty-two- and one-half percent (22 1/2%) of the Guaranteed Lump Sum Price.</a:t>
            </a:r>
          </a:p>
        </p:txBody>
      </p:sp>
    </p:spTree>
    <p:extLst>
      <p:ext uri="{BB962C8B-B14F-4D97-AF65-F5344CB8AC3E}">
        <p14:creationId xmlns:p14="http://schemas.microsoft.com/office/powerpoint/2010/main" val="2843601452"/>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621D26-CAB5-D52A-F246-C4F446ABFC15}"/>
              </a:ext>
            </a:extLst>
          </p:cNvPr>
          <p:cNvSpPr>
            <a:spLocks noGrp="1"/>
          </p:cNvSpPr>
          <p:nvPr>
            <p:ph type="title"/>
          </p:nvPr>
        </p:nvSpPr>
        <p:spPr/>
        <p:txBody>
          <a:bodyPr/>
          <a:lstStyle/>
          <a:p>
            <a:r>
              <a:rPr lang="en-US" dirty="0"/>
              <a:t>What is a Good Way to Compute Penalty</a:t>
            </a:r>
          </a:p>
        </p:txBody>
      </p:sp>
      <p:sp>
        <p:nvSpPr>
          <p:cNvPr id="6" name="Text Placeholder 5">
            <a:extLst>
              <a:ext uri="{FF2B5EF4-FFF2-40B4-BE49-F238E27FC236}">
                <a16:creationId xmlns:a16="http://schemas.microsoft.com/office/drawing/2014/main" id="{5D707DCA-E3E7-EA95-A236-0E79E7A7E626}"/>
              </a:ext>
            </a:extLst>
          </p:cNvPr>
          <p:cNvSpPr>
            <a:spLocks noGrp="1"/>
          </p:cNvSpPr>
          <p:nvPr>
            <p:ph type="body" idx="1"/>
          </p:nvPr>
        </p:nvSpPr>
        <p:spPr/>
        <p:txBody>
          <a:bodyPr/>
          <a:lstStyle/>
          <a:p>
            <a:r>
              <a:rPr lang="en-US" dirty="0"/>
              <a:t>Heat Rate value depends on fuel price and capacity factor</a:t>
            </a:r>
          </a:p>
          <a:p>
            <a:r>
              <a:rPr lang="en-US" dirty="0"/>
              <a:t>Can you be flexible</a:t>
            </a:r>
          </a:p>
        </p:txBody>
      </p:sp>
      <p:sp>
        <p:nvSpPr>
          <p:cNvPr id="4" name="Slide Number Placeholder 3">
            <a:extLst>
              <a:ext uri="{FF2B5EF4-FFF2-40B4-BE49-F238E27FC236}">
                <a16:creationId xmlns:a16="http://schemas.microsoft.com/office/drawing/2014/main" id="{F583C8FE-F5E2-39A6-4CA8-180862017B76}"/>
              </a:ext>
            </a:extLst>
          </p:cNvPr>
          <p:cNvSpPr>
            <a:spLocks noGrp="1"/>
          </p:cNvSpPr>
          <p:nvPr>
            <p:ph type="sldNum" sz="quarter" idx="12"/>
          </p:nvPr>
        </p:nvSpPr>
        <p:spPr/>
        <p:txBody>
          <a:bodyPr/>
          <a:lstStyle/>
          <a:p>
            <a:fld id="{EB241CD2-1E45-42A3-B213-66A034DF9A3B}" type="slidenum">
              <a:rPr lang="en-GB" smtClean="0"/>
              <a:t>295</a:t>
            </a:fld>
            <a:endParaRPr lang="en-GB" dirty="0"/>
          </a:p>
        </p:txBody>
      </p:sp>
    </p:spTree>
    <p:extLst>
      <p:ext uri="{BB962C8B-B14F-4D97-AF65-F5344CB8AC3E}">
        <p14:creationId xmlns:p14="http://schemas.microsoft.com/office/powerpoint/2010/main" val="233479188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7464-2CA2-940A-F9D3-E22F245C5654}"/>
              </a:ext>
            </a:extLst>
          </p:cNvPr>
          <p:cNvSpPr>
            <a:spLocks noGrp="1"/>
          </p:cNvSpPr>
          <p:nvPr>
            <p:ph type="title"/>
          </p:nvPr>
        </p:nvSpPr>
        <p:spPr/>
        <p:txBody>
          <a:bodyPr/>
          <a:lstStyle/>
          <a:p>
            <a:r>
              <a:rPr lang="en-US" dirty="0"/>
              <a:t>Simulation from Example</a:t>
            </a:r>
          </a:p>
        </p:txBody>
      </p:sp>
      <p:sp>
        <p:nvSpPr>
          <p:cNvPr id="3" name="Content Placeholder 2">
            <a:extLst>
              <a:ext uri="{FF2B5EF4-FFF2-40B4-BE49-F238E27FC236}">
                <a16:creationId xmlns:a16="http://schemas.microsoft.com/office/drawing/2014/main" id="{E47FFFC7-3C01-DBD0-6BA2-90E3F7F8A819}"/>
              </a:ext>
            </a:extLst>
          </p:cNvPr>
          <p:cNvSpPr>
            <a:spLocks noGrp="1"/>
          </p:cNvSpPr>
          <p:nvPr>
            <p:ph idx="1"/>
          </p:nvPr>
        </p:nvSpPr>
        <p:spPr/>
        <p:txBody>
          <a:bodyPr/>
          <a:lstStyle/>
          <a:p>
            <a:r>
              <a:rPr lang="en-US" dirty="0"/>
              <a:t>Theoretical penalty with gas price and capacity factor</a:t>
            </a:r>
          </a:p>
          <a:p>
            <a:endParaRPr lang="en-US" dirty="0"/>
          </a:p>
        </p:txBody>
      </p:sp>
      <p:sp>
        <p:nvSpPr>
          <p:cNvPr id="4" name="Slide Number Placeholder 3">
            <a:extLst>
              <a:ext uri="{FF2B5EF4-FFF2-40B4-BE49-F238E27FC236}">
                <a16:creationId xmlns:a16="http://schemas.microsoft.com/office/drawing/2014/main" id="{EEC49238-9476-1505-16A3-858A59C7999A}"/>
              </a:ext>
            </a:extLst>
          </p:cNvPr>
          <p:cNvSpPr>
            <a:spLocks noGrp="1"/>
          </p:cNvSpPr>
          <p:nvPr>
            <p:ph type="sldNum" sz="quarter" idx="12"/>
          </p:nvPr>
        </p:nvSpPr>
        <p:spPr/>
        <p:txBody>
          <a:bodyPr/>
          <a:lstStyle/>
          <a:p>
            <a:fld id="{EB241CD2-1E45-42A3-B213-66A034DF9A3B}" type="slidenum">
              <a:rPr lang="en-GB" smtClean="0"/>
              <a:t>296</a:t>
            </a:fld>
            <a:endParaRPr lang="en-GB" dirty="0"/>
          </a:p>
        </p:txBody>
      </p:sp>
      <p:pic>
        <p:nvPicPr>
          <p:cNvPr id="6" name="Picture 5">
            <a:extLst>
              <a:ext uri="{FF2B5EF4-FFF2-40B4-BE49-F238E27FC236}">
                <a16:creationId xmlns:a16="http://schemas.microsoft.com/office/drawing/2014/main" id="{51147075-9FA3-6769-48CA-90DA7290B857}"/>
              </a:ext>
            </a:extLst>
          </p:cNvPr>
          <p:cNvPicPr>
            <a:picLocks noChangeAspect="1"/>
          </p:cNvPicPr>
          <p:nvPr/>
        </p:nvPicPr>
        <p:blipFill>
          <a:blip r:embed="rId2"/>
          <a:stretch>
            <a:fillRect/>
          </a:stretch>
        </p:blipFill>
        <p:spPr>
          <a:xfrm>
            <a:off x="2120710" y="1800115"/>
            <a:ext cx="7379079" cy="4267419"/>
          </a:xfrm>
          <a:prstGeom prst="rect">
            <a:avLst/>
          </a:prstGeom>
        </p:spPr>
      </p:pic>
    </p:spTree>
    <p:extLst>
      <p:ext uri="{BB962C8B-B14F-4D97-AF65-F5344CB8AC3E}">
        <p14:creationId xmlns:p14="http://schemas.microsoft.com/office/powerpoint/2010/main" val="3539987750"/>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AB945-3079-E8D5-3ADB-DE1FAE3B3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34677-C654-1635-C3B1-FF46D41F4274}"/>
              </a:ext>
            </a:extLst>
          </p:cNvPr>
          <p:cNvSpPr>
            <a:spLocks noGrp="1"/>
          </p:cNvSpPr>
          <p:nvPr>
            <p:ph type="title"/>
          </p:nvPr>
        </p:nvSpPr>
        <p:spPr/>
        <p:txBody>
          <a:bodyPr/>
          <a:lstStyle/>
          <a:p>
            <a:r>
              <a:rPr lang="en-US" dirty="0"/>
              <a:t>Worse Case Simulation from Example</a:t>
            </a:r>
          </a:p>
        </p:txBody>
      </p:sp>
      <p:sp>
        <p:nvSpPr>
          <p:cNvPr id="3" name="Content Placeholder 2">
            <a:extLst>
              <a:ext uri="{FF2B5EF4-FFF2-40B4-BE49-F238E27FC236}">
                <a16:creationId xmlns:a16="http://schemas.microsoft.com/office/drawing/2014/main" id="{C5B7D81A-A7D7-32A7-4F63-C0E147912860}"/>
              </a:ext>
            </a:extLst>
          </p:cNvPr>
          <p:cNvSpPr>
            <a:spLocks noGrp="1"/>
          </p:cNvSpPr>
          <p:nvPr>
            <p:ph idx="1"/>
          </p:nvPr>
        </p:nvSpPr>
        <p:spPr/>
        <p:txBody>
          <a:bodyPr/>
          <a:lstStyle/>
          <a:p>
            <a:r>
              <a:rPr lang="en-US" dirty="0"/>
              <a:t>Theoretical penalty with gas price and capacity factor</a:t>
            </a:r>
          </a:p>
          <a:p>
            <a:endParaRPr lang="en-US" dirty="0"/>
          </a:p>
        </p:txBody>
      </p:sp>
      <p:sp>
        <p:nvSpPr>
          <p:cNvPr id="4" name="Slide Number Placeholder 3">
            <a:extLst>
              <a:ext uri="{FF2B5EF4-FFF2-40B4-BE49-F238E27FC236}">
                <a16:creationId xmlns:a16="http://schemas.microsoft.com/office/drawing/2014/main" id="{33207A09-8A10-A7A0-D800-82F1A4B5E0C2}"/>
              </a:ext>
            </a:extLst>
          </p:cNvPr>
          <p:cNvSpPr>
            <a:spLocks noGrp="1"/>
          </p:cNvSpPr>
          <p:nvPr>
            <p:ph type="sldNum" sz="quarter" idx="12"/>
          </p:nvPr>
        </p:nvSpPr>
        <p:spPr/>
        <p:txBody>
          <a:bodyPr/>
          <a:lstStyle/>
          <a:p>
            <a:fld id="{EB241CD2-1E45-42A3-B213-66A034DF9A3B}" type="slidenum">
              <a:rPr lang="en-GB" smtClean="0"/>
              <a:t>297</a:t>
            </a:fld>
            <a:endParaRPr lang="en-GB" dirty="0"/>
          </a:p>
        </p:txBody>
      </p:sp>
      <p:pic>
        <p:nvPicPr>
          <p:cNvPr id="7" name="Picture 6">
            <a:extLst>
              <a:ext uri="{FF2B5EF4-FFF2-40B4-BE49-F238E27FC236}">
                <a16:creationId xmlns:a16="http://schemas.microsoft.com/office/drawing/2014/main" id="{2531D830-5F9A-0D8C-471D-C206C2369CDC}"/>
              </a:ext>
            </a:extLst>
          </p:cNvPr>
          <p:cNvPicPr>
            <a:picLocks noChangeAspect="1"/>
          </p:cNvPicPr>
          <p:nvPr/>
        </p:nvPicPr>
        <p:blipFill>
          <a:blip r:embed="rId2"/>
          <a:stretch>
            <a:fillRect/>
          </a:stretch>
        </p:blipFill>
        <p:spPr>
          <a:xfrm>
            <a:off x="2143124" y="1761446"/>
            <a:ext cx="6658165" cy="4141333"/>
          </a:xfrm>
          <a:prstGeom prst="rect">
            <a:avLst/>
          </a:prstGeom>
        </p:spPr>
      </p:pic>
    </p:spTree>
    <p:extLst>
      <p:ext uri="{BB962C8B-B14F-4D97-AF65-F5344CB8AC3E}">
        <p14:creationId xmlns:p14="http://schemas.microsoft.com/office/powerpoint/2010/main" val="27358943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01AB9-C633-479C-97DC-0F04DF610076}"/>
              </a:ext>
            </a:extLst>
          </p:cNvPr>
          <p:cNvSpPr>
            <a:spLocks noGrp="1"/>
          </p:cNvSpPr>
          <p:nvPr>
            <p:ph type="title"/>
          </p:nvPr>
        </p:nvSpPr>
        <p:spPr/>
        <p:txBody>
          <a:bodyPr>
            <a:normAutofit fontScale="90000"/>
          </a:bodyPr>
          <a:lstStyle/>
          <a:p>
            <a:r>
              <a:rPr lang="en-029" dirty="0"/>
              <a:t>Real World Problems with EPC Contracts – Case 1, Samsung</a:t>
            </a:r>
          </a:p>
        </p:txBody>
      </p:sp>
      <p:sp>
        <p:nvSpPr>
          <p:cNvPr id="3" name="Content Placeholder 2">
            <a:extLst>
              <a:ext uri="{FF2B5EF4-FFF2-40B4-BE49-F238E27FC236}">
                <a16:creationId xmlns:a16="http://schemas.microsoft.com/office/drawing/2014/main" id="{3AA17BC0-5B96-4476-9705-3AECFD6ABFC7}"/>
              </a:ext>
            </a:extLst>
          </p:cNvPr>
          <p:cNvSpPr>
            <a:spLocks noGrp="1"/>
          </p:cNvSpPr>
          <p:nvPr>
            <p:ph idx="1"/>
          </p:nvPr>
        </p:nvSpPr>
        <p:spPr/>
        <p:txBody>
          <a:bodyPr/>
          <a:lstStyle/>
          <a:p>
            <a:r>
              <a:rPr lang="en-029" dirty="0"/>
              <a:t>Samsung Constructed a Combined Cycle Plant</a:t>
            </a:r>
          </a:p>
          <a:p>
            <a:r>
              <a:rPr lang="en-029" dirty="0"/>
              <a:t>Aggressive Bid on Contract Heat Rate</a:t>
            </a:r>
          </a:p>
          <a:p>
            <a:r>
              <a:rPr lang="en-029" dirty="0"/>
              <a:t>Allowed Band in EPC Contract of up to 1% Increase in Heat Rate</a:t>
            </a:r>
          </a:p>
          <a:p>
            <a:r>
              <a:rPr lang="en-029" dirty="0"/>
              <a:t>Met the Heat Rate in the Test. Turning knobs issue</a:t>
            </a:r>
          </a:p>
          <a:p>
            <a:r>
              <a:rPr lang="en-029" dirty="0"/>
              <a:t>Actual Heat Rate is 1.5% above Contract Heat Rate</a:t>
            </a:r>
          </a:p>
          <a:p>
            <a:r>
              <a:rPr lang="en-029" dirty="0"/>
              <a:t>Causes at Dramatic Reduction in the Financial Performance because Gas Price is about USD 5/MMBTU and fuel cost is much higher than the capacity charge.</a:t>
            </a:r>
          </a:p>
          <a:p>
            <a:r>
              <a:rPr lang="en-029" dirty="0"/>
              <a:t>Looking at spending about USD 80 million for compressor to improve the heat rate.</a:t>
            </a:r>
          </a:p>
        </p:txBody>
      </p:sp>
    </p:spTree>
    <p:extLst>
      <p:ext uri="{BB962C8B-B14F-4D97-AF65-F5344CB8AC3E}">
        <p14:creationId xmlns:p14="http://schemas.microsoft.com/office/powerpoint/2010/main" val="495742992"/>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17E94-096C-F7DF-2BEC-31A5FF43D916}"/>
              </a:ext>
            </a:extLst>
          </p:cNvPr>
          <p:cNvSpPr>
            <a:spLocks noGrp="1"/>
          </p:cNvSpPr>
          <p:nvPr>
            <p:ph type="ctrTitle"/>
          </p:nvPr>
        </p:nvSpPr>
        <p:spPr>
          <a:xfrm>
            <a:off x="643835" y="1707280"/>
            <a:ext cx="7549189" cy="3075032"/>
          </a:xfrm>
        </p:spPr>
        <p:txBody>
          <a:bodyPr/>
          <a:lstStyle/>
          <a:p>
            <a:r>
              <a:rPr lang="en-US" dirty="0"/>
              <a:t>Performance Provisions in O&amp;M Agreements</a:t>
            </a:r>
          </a:p>
        </p:txBody>
      </p:sp>
    </p:spTree>
    <p:extLst>
      <p:ext uri="{BB962C8B-B14F-4D97-AF65-F5344CB8AC3E}">
        <p14:creationId xmlns:p14="http://schemas.microsoft.com/office/powerpoint/2010/main" val="2190184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63930-A33C-6C1E-450C-0F8C3B6444F5}"/>
              </a:ext>
            </a:extLst>
          </p:cNvPr>
          <p:cNvSpPr>
            <a:spLocks noGrp="1"/>
          </p:cNvSpPr>
          <p:nvPr>
            <p:ph type="title"/>
          </p:nvPr>
        </p:nvSpPr>
        <p:spPr>
          <a:xfrm>
            <a:off x="266700" y="203202"/>
            <a:ext cx="10141656" cy="654049"/>
          </a:xfrm>
        </p:spPr>
        <p:txBody>
          <a:bodyPr anchor="ctr">
            <a:normAutofit/>
          </a:bodyPr>
          <a:lstStyle/>
          <a:p>
            <a:r>
              <a:rPr lang="en-US" dirty="0"/>
              <a:t>Not Reading Detailed Contract Language</a:t>
            </a:r>
          </a:p>
        </p:txBody>
      </p:sp>
      <p:sp>
        <p:nvSpPr>
          <p:cNvPr id="3" name="Content Placeholder 2">
            <a:extLst>
              <a:ext uri="{FF2B5EF4-FFF2-40B4-BE49-F238E27FC236}">
                <a16:creationId xmlns:a16="http://schemas.microsoft.com/office/drawing/2014/main" id="{B7854C04-75EF-A2B0-A9DF-D9CEAA418D09}"/>
              </a:ext>
            </a:extLst>
          </p:cNvPr>
          <p:cNvSpPr>
            <a:spLocks noGrp="1"/>
          </p:cNvSpPr>
          <p:nvPr>
            <p:ph sz="half" idx="1"/>
          </p:nvPr>
        </p:nvSpPr>
        <p:spPr>
          <a:xfrm>
            <a:off x="317500" y="1285875"/>
            <a:ext cx="5537200" cy="4665890"/>
          </a:xfrm>
        </p:spPr>
        <p:txBody>
          <a:bodyPr>
            <a:normAutofit/>
          </a:bodyPr>
          <a:lstStyle/>
          <a:p>
            <a:r>
              <a:rPr lang="en-JM" sz="1900" dirty="0"/>
              <a:t>If you negotiate or review contracts, </a:t>
            </a:r>
          </a:p>
          <a:p>
            <a:r>
              <a:rPr lang="en-JM" sz="1900" dirty="0"/>
              <a:t>the idea is not to focus on reading and writing detailed contact provisions</a:t>
            </a:r>
          </a:p>
          <a:p>
            <a:r>
              <a:rPr lang="en-JM" sz="1900" dirty="0"/>
              <a:t>Focus on underlying reasons that contract provisions are included and what contract provisions make most sense for the overall efficiency of the contracts.</a:t>
            </a:r>
          </a:p>
          <a:p>
            <a:r>
              <a:rPr lang="en-JM" sz="1900" dirty="0"/>
              <a:t>Prompt you to think about different contract structures from a policy perspective, to provide a context for negotiation and to consider the effects on the counter party to the contract. </a:t>
            </a:r>
            <a:endParaRPr lang="en-US" sz="1900" dirty="0"/>
          </a:p>
          <a:p>
            <a:endParaRPr lang="en-US" sz="1900" dirty="0"/>
          </a:p>
        </p:txBody>
      </p:sp>
      <p:pic>
        <p:nvPicPr>
          <p:cNvPr id="6" name="Picture 5">
            <a:extLst>
              <a:ext uri="{FF2B5EF4-FFF2-40B4-BE49-F238E27FC236}">
                <a16:creationId xmlns:a16="http://schemas.microsoft.com/office/drawing/2014/main" id="{E134E2B1-36F7-B85A-B7C4-E02A8FAF0635}"/>
              </a:ext>
            </a:extLst>
          </p:cNvPr>
          <p:cNvPicPr>
            <a:picLocks noChangeAspect="1"/>
          </p:cNvPicPr>
          <p:nvPr/>
        </p:nvPicPr>
        <p:blipFill>
          <a:blip r:embed="rId2"/>
          <a:stretch>
            <a:fillRect/>
          </a:stretch>
        </p:blipFill>
        <p:spPr>
          <a:xfrm>
            <a:off x="6881204" y="1285875"/>
            <a:ext cx="3890591" cy="4665890"/>
          </a:xfrm>
          <a:prstGeom prst="rect">
            <a:avLst/>
          </a:prstGeom>
          <a:noFill/>
        </p:spPr>
      </p:pic>
      <p:sp>
        <p:nvSpPr>
          <p:cNvPr id="4" name="Slide Number Placeholder 3">
            <a:extLst>
              <a:ext uri="{FF2B5EF4-FFF2-40B4-BE49-F238E27FC236}">
                <a16:creationId xmlns:a16="http://schemas.microsoft.com/office/drawing/2014/main" id="{0F970AA0-7CB7-F3FA-1AE6-21FFFE45EE2F}"/>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a:t>
            </a:fld>
            <a:endParaRPr lang="en-GB"/>
          </a:p>
        </p:txBody>
      </p:sp>
    </p:spTree>
    <p:extLst>
      <p:ext uri="{BB962C8B-B14F-4D97-AF65-F5344CB8AC3E}">
        <p14:creationId xmlns:p14="http://schemas.microsoft.com/office/powerpoint/2010/main" val="1796662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3D97-E1C6-0B00-D74F-D0621289B030}"/>
              </a:ext>
            </a:extLst>
          </p:cNvPr>
          <p:cNvSpPr>
            <a:spLocks noGrp="1"/>
          </p:cNvSpPr>
          <p:nvPr>
            <p:ph type="title"/>
          </p:nvPr>
        </p:nvSpPr>
        <p:spPr/>
        <p:txBody>
          <a:bodyPr/>
          <a:lstStyle/>
          <a:p>
            <a:r>
              <a:rPr lang="en-US" dirty="0"/>
              <a:t>Risks of Investments</a:t>
            </a:r>
          </a:p>
        </p:txBody>
      </p:sp>
      <p:sp>
        <p:nvSpPr>
          <p:cNvPr id="3" name="Content Placeholder 2">
            <a:extLst>
              <a:ext uri="{FF2B5EF4-FFF2-40B4-BE49-F238E27FC236}">
                <a16:creationId xmlns:a16="http://schemas.microsoft.com/office/drawing/2014/main" id="{387FA482-8B17-95DD-D674-781FE81B56AB}"/>
              </a:ext>
            </a:extLst>
          </p:cNvPr>
          <p:cNvSpPr>
            <a:spLocks noGrp="1"/>
          </p:cNvSpPr>
          <p:nvPr>
            <p:ph idx="1"/>
          </p:nvPr>
        </p:nvSpPr>
        <p:spPr/>
        <p:txBody>
          <a:bodyPr/>
          <a:lstStyle/>
          <a:p>
            <a:r>
              <a:rPr lang="en-US" dirty="0"/>
              <a:t>Market Risks that Affect Price and Margin</a:t>
            </a:r>
          </a:p>
          <a:p>
            <a:pPr lvl="1"/>
            <a:r>
              <a:rPr lang="en-US" dirty="0"/>
              <a:t>Obsolescence - Better Technology becomes available</a:t>
            </a:r>
          </a:p>
          <a:p>
            <a:pPr lvl="1"/>
            <a:r>
              <a:rPr lang="en-US" dirty="0"/>
              <a:t>Demand - Reduction in overall industry demand</a:t>
            </a:r>
          </a:p>
          <a:p>
            <a:pPr lvl="1"/>
            <a:r>
              <a:rPr lang="en-US" dirty="0"/>
              <a:t>Surplus Capacity - Too many players come into the market</a:t>
            </a:r>
          </a:p>
          <a:p>
            <a:pPr lvl="1"/>
            <a:r>
              <a:rPr lang="en-US" dirty="0"/>
              <a:t>Commodity Prices - Steel or Fuel prices skyrocket</a:t>
            </a:r>
          </a:p>
          <a:p>
            <a:pPr lvl="1"/>
            <a:r>
              <a:rPr lang="en-US" dirty="0"/>
              <a:t>Macro economic - Inflation jumps, interest rates decline, exchange rates fluctuate</a:t>
            </a:r>
          </a:p>
          <a:p>
            <a:pPr marL="0" indent="0">
              <a:buNone/>
            </a:pPr>
            <a:r>
              <a:rPr lang="en-US" dirty="0"/>
              <a:t>	</a:t>
            </a:r>
          </a:p>
          <a:p>
            <a:r>
              <a:rPr lang="en-US" dirty="0"/>
              <a:t>Risks of Managing Investment	</a:t>
            </a:r>
          </a:p>
          <a:p>
            <a:pPr lvl="1"/>
            <a:r>
              <a:rPr lang="en-US" dirty="0"/>
              <a:t>Poor Construction Management - bad management leads to over-runs, delays and poor performance</a:t>
            </a:r>
          </a:p>
          <a:p>
            <a:pPr lvl="1"/>
            <a:r>
              <a:rPr lang="en-US" dirty="0"/>
              <a:t>Poor Operation Management - bad management leads to inefficiency and high cost</a:t>
            </a:r>
          </a:p>
          <a:p>
            <a:endParaRPr lang="en-US" dirty="0"/>
          </a:p>
        </p:txBody>
      </p:sp>
      <p:sp>
        <p:nvSpPr>
          <p:cNvPr id="4" name="Slide Number Placeholder 3">
            <a:extLst>
              <a:ext uri="{FF2B5EF4-FFF2-40B4-BE49-F238E27FC236}">
                <a16:creationId xmlns:a16="http://schemas.microsoft.com/office/drawing/2014/main" id="{8B0815FD-C41D-7763-8E04-AA4CD8BC0B2C}"/>
              </a:ext>
            </a:extLst>
          </p:cNvPr>
          <p:cNvSpPr>
            <a:spLocks noGrp="1"/>
          </p:cNvSpPr>
          <p:nvPr>
            <p:ph type="sldNum" sz="quarter" idx="12"/>
          </p:nvPr>
        </p:nvSpPr>
        <p:spPr/>
        <p:txBody>
          <a:bodyPr/>
          <a:lstStyle/>
          <a:p>
            <a:fld id="{EB241CD2-1E45-42A3-B213-66A034DF9A3B}" type="slidenum">
              <a:rPr lang="en-GB" smtClean="0"/>
              <a:t>30</a:t>
            </a:fld>
            <a:endParaRPr lang="en-GB" dirty="0"/>
          </a:p>
        </p:txBody>
      </p:sp>
    </p:spTree>
    <p:extLst>
      <p:ext uri="{BB962C8B-B14F-4D97-AF65-F5344CB8AC3E}">
        <p14:creationId xmlns:p14="http://schemas.microsoft.com/office/powerpoint/2010/main" val="1957138732"/>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B0F87-37FC-92E2-57CE-DD31EAA7BBC1}"/>
              </a:ext>
            </a:extLst>
          </p:cNvPr>
          <p:cNvSpPr>
            <a:spLocks noGrp="1"/>
          </p:cNvSpPr>
          <p:nvPr>
            <p:ph type="title"/>
          </p:nvPr>
        </p:nvSpPr>
        <p:spPr>
          <a:xfrm>
            <a:off x="266700" y="203202"/>
            <a:ext cx="10141656" cy="654049"/>
          </a:xfrm>
        </p:spPr>
        <p:txBody>
          <a:bodyPr anchor="ctr">
            <a:normAutofit/>
          </a:bodyPr>
          <a:lstStyle/>
          <a:p>
            <a:r>
              <a:rPr lang="en-US" dirty="0"/>
              <a:t>Provisions of Liquidated Damage</a:t>
            </a:r>
          </a:p>
        </p:txBody>
      </p:sp>
      <p:sp>
        <p:nvSpPr>
          <p:cNvPr id="11" name="Content Placeholder 2">
            <a:extLst>
              <a:ext uri="{FF2B5EF4-FFF2-40B4-BE49-F238E27FC236}">
                <a16:creationId xmlns:a16="http://schemas.microsoft.com/office/drawing/2014/main" id="{33898CE1-944C-6C19-84D1-D0A77E3701DE}"/>
              </a:ext>
            </a:extLst>
          </p:cNvPr>
          <p:cNvSpPr>
            <a:spLocks noGrp="1"/>
          </p:cNvSpPr>
          <p:nvPr>
            <p:ph sz="half" idx="1"/>
          </p:nvPr>
        </p:nvSpPr>
        <p:spPr>
          <a:xfrm>
            <a:off x="317500" y="1295400"/>
            <a:ext cx="4102100" cy="4451000"/>
          </a:xfrm>
        </p:spPr>
        <p:txBody>
          <a:bodyPr/>
          <a:lstStyle/>
          <a:p>
            <a:r>
              <a:rPr lang="en-US" dirty="0"/>
              <a:t>In this case the off-taker is the SPV (the project company in the contract). Clearly the liquidated damage is not the off-taker cost.</a:t>
            </a:r>
          </a:p>
          <a:p>
            <a:r>
              <a:rPr lang="en-US" dirty="0"/>
              <a:t>Note the liquidated damages are 30% of the lost revenues, not 100%.</a:t>
            </a:r>
          </a:p>
          <a:p>
            <a:r>
              <a:rPr lang="en-US" dirty="0"/>
              <a:t>There is also a provision for bonus payments.</a:t>
            </a:r>
          </a:p>
          <a:p>
            <a:r>
              <a:rPr lang="en-US" dirty="0"/>
              <a:t>Is this enough incentive. Use example of cleaning panels and the cost.</a:t>
            </a:r>
          </a:p>
        </p:txBody>
      </p:sp>
      <p:pic>
        <p:nvPicPr>
          <p:cNvPr id="6" name="Content Placeholder 5" descr="The image contains a contractual agreement detailing the responsibilities and financial implications for the O&amp;M (Operation and Maintenance) Contractor and the Project Company during the Operating Phase of a project, including provisions for liquidated damages, incentive payments, and liability caps.&#10;&#10;AI-generated content may be incorrect.">
            <a:extLst>
              <a:ext uri="{FF2B5EF4-FFF2-40B4-BE49-F238E27FC236}">
                <a16:creationId xmlns:a16="http://schemas.microsoft.com/office/drawing/2014/main" id="{DD80296E-D4BC-5A72-ADB3-C4EEB11A5827}"/>
              </a:ext>
            </a:extLst>
          </p:cNvPr>
          <p:cNvPicPr>
            <a:picLocks noGrp="1" noChangeAspect="1"/>
          </p:cNvPicPr>
          <p:nvPr>
            <p:ph sz="half" idx="2"/>
          </p:nvPr>
        </p:nvPicPr>
        <p:blipFill>
          <a:blip r:embed="rId2"/>
          <a:stretch>
            <a:fillRect/>
          </a:stretch>
        </p:blipFill>
        <p:spPr>
          <a:xfrm>
            <a:off x="4533901" y="1344473"/>
            <a:ext cx="7121602" cy="4451001"/>
          </a:xfrm>
          <a:prstGeom prst="rect">
            <a:avLst/>
          </a:prstGeom>
          <a:noFill/>
        </p:spPr>
      </p:pic>
      <p:sp>
        <p:nvSpPr>
          <p:cNvPr id="4" name="Slide Number Placeholder 3">
            <a:extLst>
              <a:ext uri="{FF2B5EF4-FFF2-40B4-BE49-F238E27FC236}">
                <a16:creationId xmlns:a16="http://schemas.microsoft.com/office/drawing/2014/main" id="{9F33610F-1552-F2C7-1133-6FFCA665B9AC}"/>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300</a:t>
            </a:fld>
            <a:endParaRPr lang="en-GB"/>
          </a:p>
        </p:txBody>
      </p:sp>
    </p:spTree>
    <p:extLst>
      <p:ext uri="{BB962C8B-B14F-4D97-AF65-F5344CB8AC3E}">
        <p14:creationId xmlns:p14="http://schemas.microsoft.com/office/powerpoint/2010/main" val="1886870495"/>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7BBB4-8C91-4F01-ADCF-27CE9536CD15}"/>
              </a:ext>
            </a:extLst>
          </p:cNvPr>
          <p:cNvSpPr>
            <a:spLocks noGrp="1"/>
          </p:cNvSpPr>
          <p:nvPr>
            <p:ph type="title"/>
          </p:nvPr>
        </p:nvSpPr>
        <p:spPr/>
        <p:txBody>
          <a:bodyPr/>
          <a:lstStyle/>
          <a:p>
            <a:r>
              <a:rPr lang="en-029" dirty="0"/>
              <a:t>Example of Terms of O&amp;M Contract</a:t>
            </a:r>
          </a:p>
        </p:txBody>
      </p:sp>
      <p:pic>
        <p:nvPicPr>
          <p:cNvPr id="4" name="Content Placeholder 3">
            <a:extLst>
              <a:ext uri="{FF2B5EF4-FFF2-40B4-BE49-F238E27FC236}">
                <a16:creationId xmlns:a16="http://schemas.microsoft.com/office/drawing/2014/main" id="{05AEF69E-A166-4F59-92B2-0E3693CF01BF}"/>
              </a:ext>
            </a:extLst>
          </p:cNvPr>
          <p:cNvPicPr>
            <a:picLocks noGrp="1" noChangeAspect="1"/>
          </p:cNvPicPr>
          <p:nvPr>
            <p:ph idx="1"/>
          </p:nvPr>
        </p:nvPicPr>
        <p:blipFill>
          <a:blip r:embed="rId2"/>
          <a:stretch>
            <a:fillRect/>
          </a:stretch>
        </p:blipFill>
        <p:spPr>
          <a:xfrm>
            <a:off x="876347" y="1285875"/>
            <a:ext cx="7157943" cy="4692650"/>
          </a:xfrm>
          <a:prstGeom prst="rect">
            <a:avLst/>
          </a:prstGeom>
        </p:spPr>
      </p:pic>
      <p:sp>
        <p:nvSpPr>
          <p:cNvPr id="3" name="TextBox 2">
            <a:extLst>
              <a:ext uri="{FF2B5EF4-FFF2-40B4-BE49-F238E27FC236}">
                <a16:creationId xmlns:a16="http://schemas.microsoft.com/office/drawing/2014/main" id="{B436AA7B-7527-A3E4-3E87-070A9580F7EF}"/>
              </a:ext>
            </a:extLst>
          </p:cNvPr>
          <p:cNvSpPr txBox="1"/>
          <p:nvPr/>
        </p:nvSpPr>
        <p:spPr>
          <a:xfrm>
            <a:off x="8458200" y="1276350"/>
            <a:ext cx="2476500" cy="2031325"/>
          </a:xfrm>
          <a:prstGeom prst="rect">
            <a:avLst/>
          </a:prstGeom>
          <a:noFill/>
        </p:spPr>
        <p:txBody>
          <a:bodyPr wrap="square" rtlCol="0">
            <a:spAutoFit/>
          </a:bodyPr>
          <a:lstStyle/>
          <a:p>
            <a:r>
              <a:rPr lang="en-US" dirty="0"/>
              <a:t>Reference to PPA</a:t>
            </a:r>
          </a:p>
          <a:p>
            <a:endParaRPr lang="en-US" dirty="0"/>
          </a:p>
          <a:p>
            <a:r>
              <a:rPr lang="en-US" dirty="0"/>
              <a:t>Tariff directly from PPA</a:t>
            </a:r>
          </a:p>
          <a:p>
            <a:endParaRPr lang="en-US" dirty="0"/>
          </a:p>
          <a:p>
            <a:r>
              <a:rPr lang="en-US" dirty="0"/>
              <a:t>Divide the bonus</a:t>
            </a:r>
          </a:p>
          <a:p>
            <a:endParaRPr lang="en-US" dirty="0"/>
          </a:p>
          <a:p>
            <a:r>
              <a:rPr lang="en-US" dirty="0"/>
              <a:t>Don’t divide Penalties</a:t>
            </a:r>
          </a:p>
        </p:txBody>
      </p:sp>
    </p:spTree>
    <p:extLst>
      <p:ext uri="{BB962C8B-B14F-4D97-AF65-F5344CB8AC3E}">
        <p14:creationId xmlns:p14="http://schemas.microsoft.com/office/powerpoint/2010/main" val="811930546"/>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800B7-3BAB-4214-A289-6B42C5575F56}"/>
              </a:ext>
            </a:extLst>
          </p:cNvPr>
          <p:cNvSpPr>
            <a:spLocks noGrp="1"/>
          </p:cNvSpPr>
          <p:nvPr>
            <p:ph type="title"/>
          </p:nvPr>
        </p:nvSpPr>
        <p:spPr/>
        <p:txBody>
          <a:bodyPr/>
          <a:lstStyle/>
          <a:p>
            <a:r>
              <a:rPr lang="en-029" dirty="0"/>
              <a:t>Liquidated Damages in O&amp;M Agreement</a:t>
            </a:r>
          </a:p>
        </p:txBody>
      </p:sp>
      <p:pic>
        <p:nvPicPr>
          <p:cNvPr id="5" name="Picture 4">
            <a:extLst>
              <a:ext uri="{FF2B5EF4-FFF2-40B4-BE49-F238E27FC236}">
                <a16:creationId xmlns:a16="http://schemas.microsoft.com/office/drawing/2014/main" id="{2C551684-11CF-42BA-A5BF-433A2DECB30F}"/>
              </a:ext>
            </a:extLst>
          </p:cNvPr>
          <p:cNvPicPr>
            <a:picLocks noChangeAspect="1"/>
          </p:cNvPicPr>
          <p:nvPr/>
        </p:nvPicPr>
        <p:blipFill>
          <a:blip r:embed="rId2"/>
          <a:stretch>
            <a:fillRect/>
          </a:stretch>
        </p:blipFill>
        <p:spPr>
          <a:xfrm>
            <a:off x="1828800" y="1886910"/>
            <a:ext cx="8534400" cy="3713555"/>
          </a:xfrm>
          <a:prstGeom prst="rect">
            <a:avLst/>
          </a:prstGeom>
        </p:spPr>
      </p:pic>
    </p:spTree>
    <p:extLst>
      <p:ext uri="{BB962C8B-B14F-4D97-AF65-F5344CB8AC3E}">
        <p14:creationId xmlns:p14="http://schemas.microsoft.com/office/powerpoint/2010/main" val="813886031"/>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CFB3F-B2E7-44EE-B3D7-798F3299DB78}"/>
              </a:ext>
            </a:extLst>
          </p:cNvPr>
          <p:cNvSpPr>
            <a:spLocks noGrp="1"/>
          </p:cNvSpPr>
          <p:nvPr>
            <p:ph type="title"/>
          </p:nvPr>
        </p:nvSpPr>
        <p:spPr/>
        <p:txBody>
          <a:bodyPr/>
          <a:lstStyle/>
          <a:p>
            <a:r>
              <a:rPr lang="en-029" dirty="0"/>
              <a:t>Payment in O&amp;M Contract</a:t>
            </a:r>
          </a:p>
        </p:txBody>
      </p:sp>
      <p:pic>
        <p:nvPicPr>
          <p:cNvPr id="4" name="Content Placeholder 3">
            <a:extLst>
              <a:ext uri="{FF2B5EF4-FFF2-40B4-BE49-F238E27FC236}">
                <a16:creationId xmlns:a16="http://schemas.microsoft.com/office/drawing/2014/main" id="{D3E8B9C5-F8C6-4B9D-8D5D-EB1D0BD54E0D}"/>
              </a:ext>
            </a:extLst>
          </p:cNvPr>
          <p:cNvPicPr>
            <a:picLocks noGrp="1" noChangeAspect="1"/>
          </p:cNvPicPr>
          <p:nvPr>
            <p:ph idx="1"/>
          </p:nvPr>
        </p:nvPicPr>
        <p:blipFill>
          <a:blip r:embed="rId2"/>
          <a:stretch>
            <a:fillRect/>
          </a:stretch>
        </p:blipFill>
        <p:spPr>
          <a:xfrm>
            <a:off x="2432631" y="1524000"/>
            <a:ext cx="7326738" cy="4572000"/>
          </a:xfrm>
          <a:prstGeom prst="rect">
            <a:avLst/>
          </a:prstGeom>
        </p:spPr>
      </p:pic>
    </p:spTree>
    <p:extLst>
      <p:ext uri="{BB962C8B-B14F-4D97-AF65-F5344CB8AC3E}">
        <p14:creationId xmlns:p14="http://schemas.microsoft.com/office/powerpoint/2010/main" val="1848620753"/>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itle 1"/>
          <p:cNvSpPr>
            <a:spLocks noGrp="1"/>
          </p:cNvSpPr>
          <p:nvPr>
            <p:ph type="title"/>
          </p:nvPr>
        </p:nvSpPr>
        <p:spPr/>
        <p:txBody>
          <a:bodyPr/>
          <a:lstStyle/>
          <a:p>
            <a:r>
              <a:rPr lang="en-US" altLang="en-US" dirty="0"/>
              <a:t>O&amp;M Contract Timing</a:t>
            </a:r>
          </a:p>
        </p:txBody>
      </p:sp>
      <p:sp>
        <p:nvSpPr>
          <p:cNvPr id="172035" name="Content Placeholder 2"/>
          <p:cNvSpPr>
            <a:spLocks noGrp="1"/>
          </p:cNvSpPr>
          <p:nvPr>
            <p:ph idx="1"/>
          </p:nvPr>
        </p:nvSpPr>
        <p:spPr/>
        <p:txBody>
          <a:bodyPr/>
          <a:lstStyle/>
          <a:p>
            <a:r>
              <a:rPr lang="en-US" altLang="en-US" sz="1600" dirty="0"/>
              <a:t>Term of the O&amp;M Agreement begins on the date of execution of the O&amp;M Agreement and terminates on the earlier of (i) termination of the PPA; and (ii) the 20</a:t>
            </a:r>
            <a:r>
              <a:rPr lang="en-US" altLang="en-US" sz="1600" baseline="30000" dirty="0"/>
              <a:t>th</a:t>
            </a:r>
            <a:r>
              <a:rPr lang="en-US" altLang="en-US" sz="1600" dirty="0"/>
              <a:t> anniversary of PCOD.</a:t>
            </a:r>
          </a:p>
          <a:p>
            <a:r>
              <a:rPr lang="en-US" altLang="en-US" sz="1600" dirty="0"/>
              <a:t>The Term is divided into periods:</a:t>
            </a:r>
          </a:p>
          <a:p>
            <a:r>
              <a:rPr lang="en-US" altLang="en-US" sz="1600" dirty="0"/>
              <a:t>Mobilization Period: Period from the Mobilization Date through the Day before the Commercial Operation Date.</a:t>
            </a:r>
          </a:p>
          <a:p>
            <a:r>
              <a:rPr lang="en-US" altLang="en-US" sz="1600" dirty="0"/>
              <a:t>Early Operating Period: From COD through PCOD. </a:t>
            </a:r>
          </a:p>
          <a:p>
            <a:r>
              <a:rPr lang="en-US" altLang="en-US" sz="1600" dirty="0"/>
              <a:t>Project Operating Period: Period from the PCOD through and the last end of the term.</a:t>
            </a:r>
          </a:p>
          <a:p>
            <a:endParaRPr lang="en-US" altLang="en-US" dirty="0"/>
          </a:p>
        </p:txBody>
      </p:sp>
    </p:spTree>
    <p:extLst>
      <p:ext uri="{BB962C8B-B14F-4D97-AF65-F5344CB8AC3E}">
        <p14:creationId xmlns:p14="http://schemas.microsoft.com/office/powerpoint/2010/main" val="2217672726"/>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itle 1"/>
          <p:cNvSpPr>
            <a:spLocks noGrp="1"/>
          </p:cNvSpPr>
          <p:nvPr>
            <p:ph type="title"/>
          </p:nvPr>
        </p:nvSpPr>
        <p:spPr/>
        <p:txBody>
          <a:bodyPr/>
          <a:lstStyle/>
          <a:p>
            <a:r>
              <a:rPr lang="en-US" altLang="en-US" dirty="0"/>
              <a:t>Incentives in O&amp;M Contract</a:t>
            </a:r>
          </a:p>
        </p:txBody>
      </p:sp>
      <p:sp>
        <p:nvSpPr>
          <p:cNvPr id="173059" name="Content Placeholder 2"/>
          <p:cNvSpPr>
            <a:spLocks noGrp="1"/>
          </p:cNvSpPr>
          <p:nvPr>
            <p:ph idx="1"/>
          </p:nvPr>
        </p:nvSpPr>
        <p:spPr/>
        <p:txBody>
          <a:bodyPr/>
          <a:lstStyle/>
          <a:p>
            <a:r>
              <a:rPr lang="en-US" altLang="en-US" dirty="0"/>
              <a:t>Fuel Incentive – If the actual consumption of natural gas is lower than estimated in the fuel model, the SPV shall pay the O&amp;M contractor a fuel Incentive payment equal to some percent of energy charge in the PPA .  This will be subject to an annual cap.  </a:t>
            </a:r>
          </a:p>
          <a:p>
            <a:r>
              <a:rPr lang="en-US" altLang="en-US" dirty="0"/>
              <a:t>If gas consumption is higher than estimated, the O&amp;M contractor  will pay to the SPV an amount equal to 25% of the energy charge component, subject to an annual cap.</a:t>
            </a:r>
          </a:p>
          <a:p>
            <a:r>
              <a:rPr lang="en-GB" altLang="en-US" dirty="0"/>
              <a:t>If the actual capacity payments of the SPV exceed the projected capacity payments revenues, the SPV will pay the Operator an Energy Availability Incentive Payment equivalent to 20% of the additional revenue.  There is a similar mechanism if the capacity payments are below the project payments</a:t>
            </a:r>
            <a:endParaRPr lang="en-US" altLang="en-US" dirty="0"/>
          </a:p>
        </p:txBody>
      </p:sp>
    </p:spTree>
    <p:extLst>
      <p:ext uri="{BB962C8B-B14F-4D97-AF65-F5344CB8AC3E}">
        <p14:creationId xmlns:p14="http://schemas.microsoft.com/office/powerpoint/2010/main" val="4200610995"/>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F5F0B-8787-0AE7-6899-F114BD49D9B8}"/>
              </a:ext>
            </a:extLst>
          </p:cNvPr>
          <p:cNvSpPr>
            <a:spLocks noGrp="1"/>
          </p:cNvSpPr>
          <p:nvPr>
            <p:ph type="ctrTitle"/>
          </p:nvPr>
        </p:nvSpPr>
        <p:spPr/>
        <p:txBody>
          <a:bodyPr/>
          <a:lstStyle/>
          <a:p>
            <a:r>
              <a:rPr lang="en-US" dirty="0"/>
              <a:t>Warranty Periods</a:t>
            </a:r>
          </a:p>
        </p:txBody>
      </p:sp>
    </p:spTree>
    <p:extLst>
      <p:ext uri="{BB962C8B-B14F-4D97-AF65-F5344CB8AC3E}">
        <p14:creationId xmlns:p14="http://schemas.microsoft.com/office/powerpoint/2010/main" val="2310350591"/>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0E829-70C5-44B6-5EE5-785441897700}"/>
              </a:ext>
            </a:extLst>
          </p:cNvPr>
          <p:cNvSpPr>
            <a:spLocks noGrp="1"/>
          </p:cNvSpPr>
          <p:nvPr>
            <p:ph type="title"/>
          </p:nvPr>
        </p:nvSpPr>
        <p:spPr>
          <a:xfrm>
            <a:off x="266700" y="203202"/>
            <a:ext cx="10141656" cy="654049"/>
          </a:xfrm>
        </p:spPr>
        <p:txBody>
          <a:bodyPr anchor="ctr">
            <a:normAutofit/>
          </a:bodyPr>
          <a:lstStyle/>
          <a:p>
            <a:r>
              <a:rPr lang="en-US" dirty="0"/>
              <a:t>Warranty Periods and Project Finance Timing</a:t>
            </a:r>
          </a:p>
        </p:txBody>
      </p:sp>
      <p:pic>
        <p:nvPicPr>
          <p:cNvPr id="6" name="Content Placeholder 5" descr="The diagram illustrates the transformation of cash flow in a project finance model, detailing the process from initial funding to final payments, including commitments, fees, and potential risks associated with development and default.&#10;&#10;AI-generated content may be incorrect.">
            <a:extLst>
              <a:ext uri="{FF2B5EF4-FFF2-40B4-BE49-F238E27FC236}">
                <a16:creationId xmlns:a16="http://schemas.microsoft.com/office/drawing/2014/main" id="{F3C12900-0D46-C0A4-8831-669847CC74CA}"/>
              </a:ext>
            </a:extLst>
          </p:cNvPr>
          <p:cNvPicPr>
            <a:picLocks noGrp="1" noChangeAspect="1"/>
          </p:cNvPicPr>
          <p:nvPr>
            <p:ph idx="1"/>
          </p:nvPr>
        </p:nvPicPr>
        <p:blipFill>
          <a:blip r:embed="rId2"/>
          <a:stretch>
            <a:fillRect/>
          </a:stretch>
        </p:blipFill>
        <p:spPr>
          <a:xfrm>
            <a:off x="2119752" y="1209675"/>
            <a:ext cx="7662211" cy="4693104"/>
          </a:xfrm>
          <a:prstGeom prst="rect">
            <a:avLst/>
          </a:prstGeom>
          <a:noFill/>
        </p:spPr>
      </p:pic>
      <p:sp>
        <p:nvSpPr>
          <p:cNvPr id="4" name="Slide Number Placeholder 3">
            <a:extLst>
              <a:ext uri="{FF2B5EF4-FFF2-40B4-BE49-F238E27FC236}">
                <a16:creationId xmlns:a16="http://schemas.microsoft.com/office/drawing/2014/main" id="{B002A179-0DE4-C619-DD5A-31A3DA20EAB4}"/>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307</a:t>
            </a:fld>
            <a:endParaRPr lang="en-GB"/>
          </a:p>
        </p:txBody>
      </p:sp>
    </p:spTree>
    <p:extLst>
      <p:ext uri="{BB962C8B-B14F-4D97-AF65-F5344CB8AC3E}">
        <p14:creationId xmlns:p14="http://schemas.microsoft.com/office/powerpoint/2010/main" val="605204970"/>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A317F-00AE-EA5B-E58E-D4C2A81402F8}"/>
              </a:ext>
            </a:extLst>
          </p:cNvPr>
          <p:cNvSpPr>
            <a:spLocks noGrp="1"/>
          </p:cNvSpPr>
          <p:nvPr>
            <p:ph type="title"/>
          </p:nvPr>
        </p:nvSpPr>
        <p:spPr/>
        <p:txBody>
          <a:bodyPr/>
          <a:lstStyle/>
          <a:p>
            <a:r>
              <a:rPr lang="en-US" dirty="0"/>
              <a:t>Warranty Period and Long-term Service Agreements</a:t>
            </a:r>
          </a:p>
        </p:txBody>
      </p:sp>
      <p:sp>
        <p:nvSpPr>
          <p:cNvPr id="3" name="Content Placeholder 2">
            <a:extLst>
              <a:ext uri="{FF2B5EF4-FFF2-40B4-BE49-F238E27FC236}">
                <a16:creationId xmlns:a16="http://schemas.microsoft.com/office/drawing/2014/main" id="{7DFE7C43-9E76-AED5-5906-77CE3E83D910}"/>
              </a:ext>
            </a:extLst>
          </p:cNvPr>
          <p:cNvSpPr>
            <a:spLocks noGrp="1"/>
          </p:cNvSpPr>
          <p:nvPr>
            <p:ph idx="1"/>
          </p:nvPr>
        </p:nvSpPr>
        <p:spPr>
          <a:xfrm>
            <a:off x="406400" y="1209674"/>
            <a:ext cx="7603743" cy="4733926"/>
          </a:xfrm>
        </p:spPr>
        <p:txBody>
          <a:bodyPr>
            <a:normAutofit lnSpcReduction="10000"/>
          </a:bodyPr>
          <a:lstStyle/>
          <a:p>
            <a:pPr algn="l"/>
            <a:r>
              <a:rPr lang="en-JM" dirty="0"/>
              <a:t>Compare timelines and milestones in project finance to a relationship with a dating period, engagement period and a long-lasting marriage. </a:t>
            </a:r>
          </a:p>
          <a:p>
            <a:pPr algn="l"/>
            <a:r>
              <a:rPr lang="en-JM" dirty="0"/>
              <a:t>One of the points is that until you move in together after signing the  marriage contract, you don’t really know how things will work (maybe having children and financial pressures as well).  </a:t>
            </a:r>
          </a:p>
          <a:p>
            <a:pPr algn="l"/>
            <a:r>
              <a:rPr lang="en-JM" dirty="0"/>
              <a:t>Hypothetically, if you could have a warranty period to see if things are working and have somebody (maybe a psychologist) resolve the problems if they  are not,  you could be more confident that the marriage will work. </a:t>
            </a:r>
          </a:p>
          <a:p>
            <a:pPr algn="l"/>
            <a:r>
              <a:rPr lang="en-JM" dirty="0"/>
              <a:t>Further, over the period in which you are working on the engagement and the duration of the marriage there may be some change orders that have a cost to one of the parties to the marriage (maybe he should do the dishes after she got a job). For a project finance transaction there can be analogous issues with a warranty period and change orders, the subjects of  this section.</a:t>
            </a:r>
            <a:r>
              <a:rPr lang="en-US" dirty="0"/>
              <a:t>.</a:t>
            </a:r>
          </a:p>
          <a:p>
            <a:pPr algn="l"/>
            <a:endParaRPr lang="en-US" dirty="0"/>
          </a:p>
        </p:txBody>
      </p:sp>
      <p:sp>
        <p:nvSpPr>
          <p:cNvPr id="4" name="Slide Number Placeholder 3">
            <a:extLst>
              <a:ext uri="{FF2B5EF4-FFF2-40B4-BE49-F238E27FC236}">
                <a16:creationId xmlns:a16="http://schemas.microsoft.com/office/drawing/2014/main" id="{92954026-7164-17B3-72A2-15D3956095A8}"/>
              </a:ext>
            </a:extLst>
          </p:cNvPr>
          <p:cNvSpPr>
            <a:spLocks noGrp="1"/>
          </p:cNvSpPr>
          <p:nvPr>
            <p:ph type="sldNum" sz="quarter" idx="12"/>
          </p:nvPr>
        </p:nvSpPr>
        <p:spPr/>
        <p:txBody>
          <a:bodyPr/>
          <a:lstStyle/>
          <a:p>
            <a:fld id="{EB241CD2-1E45-42A3-B213-66A034DF9A3B}" type="slidenum">
              <a:rPr lang="en-GB" smtClean="0"/>
              <a:t>308</a:t>
            </a:fld>
            <a:endParaRPr lang="en-GB" dirty="0"/>
          </a:p>
        </p:txBody>
      </p:sp>
      <p:pic>
        <p:nvPicPr>
          <p:cNvPr id="5" name="Picture 4">
            <a:extLst>
              <a:ext uri="{FF2B5EF4-FFF2-40B4-BE49-F238E27FC236}">
                <a16:creationId xmlns:a16="http://schemas.microsoft.com/office/drawing/2014/main" id="{4A790EDD-3D20-BCEA-2814-ED6690EA3F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5592" y="2056261"/>
            <a:ext cx="3750564" cy="2176187"/>
          </a:xfrm>
          <a:prstGeom prst="rect">
            <a:avLst/>
          </a:prstGeom>
        </p:spPr>
      </p:pic>
    </p:spTree>
    <p:extLst>
      <p:ext uri="{BB962C8B-B14F-4D97-AF65-F5344CB8AC3E}">
        <p14:creationId xmlns:p14="http://schemas.microsoft.com/office/powerpoint/2010/main" val="181514447"/>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60720-B242-A208-11D8-91ED168C63AB}"/>
              </a:ext>
            </a:extLst>
          </p:cNvPr>
          <p:cNvSpPr>
            <a:spLocks noGrp="1"/>
          </p:cNvSpPr>
          <p:nvPr>
            <p:ph type="title"/>
          </p:nvPr>
        </p:nvSpPr>
        <p:spPr/>
        <p:txBody>
          <a:bodyPr/>
          <a:lstStyle/>
          <a:p>
            <a:r>
              <a:rPr lang="en-US" dirty="0"/>
              <a:t>Warranty Period</a:t>
            </a:r>
          </a:p>
        </p:txBody>
      </p:sp>
      <p:sp>
        <p:nvSpPr>
          <p:cNvPr id="3" name="Content Placeholder 2">
            <a:extLst>
              <a:ext uri="{FF2B5EF4-FFF2-40B4-BE49-F238E27FC236}">
                <a16:creationId xmlns:a16="http://schemas.microsoft.com/office/drawing/2014/main" id="{274A338C-022C-2F57-6262-AC855164CD24}"/>
              </a:ext>
            </a:extLst>
          </p:cNvPr>
          <p:cNvSpPr>
            <a:spLocks noGrp="1"/>
          </p:cNvSpPr>
          <p:nvPr>
            <p:ph idx="1"/>
          </p:nvPr>
        </p:nvSpPr>
        <p:spPr/>
        <p:txBody>
          <a:bodyPr/>
          <a:lstStyle/>
          <a:p>
            <a:r>
              <a:rPr lang="en-JM" dirty="0"/>
              <a:t>Warranty period: The supplier must replace any defective component with new or refurbished components. </a:t>
            </a:r>
          </a:p>
          <a:p>
            <a:r>
              <a:rPr lang="en-JM" dirty="0"/>
              <a:t>Supplier bears all of the costs and expenses associated with corrections, including necessary disassembly, transportation and reassembly (but not the effect on production or availability). </a:t>
            </a:r>
          </a:p>
        </p:txBody>
      </p:sp>
      <p:sp>
        <p:nvSpPr>
          <p:cNvPr id="4" name="Slide Number Placeholder 3">
            <a:extLst>
              <a:ext uri="{FF2B5EF4-FFF2-40B4-BE49-F238E27FC236}">
                <a16:creationId xmlns:a16="http://schemas.microsoft.com/office/drawing/2014/main" id="{A0BC3A63-6A81-F559-95FF-DDCF0E4EEBBE}"/>
              </a:ext>
            </a:extLst>
          </p:cNvPr>
          <p:cNvSpPr>
            <a:spLocks noGrp="1"/>
          </p:cNvSpPr>
          <p:nvPr>
            <p:ph type="sldNum" sz="quarter" idx="12"/>
          </p:nvPr>
        </p:nvSpPr>
        <p:spPr/>
        <p:txBody>
          <a:bodyPr/>
          <a:lstStyle/>
          <a:p>
            <a:fld id="{EB241CD2-1E45-42A3-B213-66A034DF9A3B}" type="slidenum">
              <a:rPr lang="en-GB" smtClean="0"/>
              <a:t>309</a:t>
            </a:fld>
            <a:endParaRPr lang="en-GB" dirty="0"/>
          </a:p>
        </p:txBody>
      </p:sp>
    </p:spTree>
    <p:extLst>
      <p:ext uri="{BB962C8B-B14F-4D97-AF65-F5344CB8AC3E}">
        <p14:creationId xmlns:p14="http://schemas.microsoft.com/office/powerpoint/2010/main" val="1429752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07B28-F14C-ED80-CF80-E6916A7C86C9}"/>
              </a:ext>
            </a:extLst>
          </p:cNvPr>
          <p:cNvSpPr>
            <a:spLocks noGrp="1"/>
          </p:cNvSpPr>
          <p:nvPr>
            <p:ph type="title"/>
          </p:nvPr>
        </p:nvSpPr>
        <p:spPr/>
        <p:txBody>
          <a:bodyPr/>
          <a:lstStyle/>
          <a:p>
            <a:r>
              <a:rPr lang="en-US" dirty="0"/>
              <a:t>General Discussion of Risks without Contract Mitigation</a:t>
            </a:r>
          </a:p>
        </p:txBody>
      </p:sp>
      <p:sp>
        <p:nvSpPr>
          <p:cNvPr id="3" name="Content Placeholder 2">
            <a:extLst>
              <a:ext uri="{FF2B5EF4-FFF2-40B4-BE49-F238E27FC236}">
                <a16:creationId xmlns:a16="http://schemas.microsoft.com/office/drawing/2014/main" id="{775C43EE-C6C4-BBA7-F525-695DFE3F0E40}"/>
              </a:ext>
            </a:extLst>
          </p:cNvPr>
          <p:cNvSpPr>
            <a:spLocks noGrp="1"/>
          </p:cNvSpPr>
          <p:nvPr>
            <p:ph idx="1"/>
          </p:nvPr>
        </p:nvSpPr>
        <p:spPr/>
        <p:txBody>
          <a:bodyPr/>
          <a:lstStyle/>
          <a:p>
            <a:r>
              <a:rPr lang="en-JM" dirty="0"/>
              <a:t>Think of a railway, a toll road, a hospital, a pipeline, an electric transmission line or a hydroelectric generating plant. </a:t>
            </a:r>
          </a:p>
          <a:p>
            <a:r>
              <a:rPr lang="en-JM" dirty="0"/>
              <a:t>The asset life is long and recovering the up-front capital expenditures takes decades. </a:t>
            </a:r>
          </a:p>
          <a:p>
            <a:r>
              <a:rPr lang="en-JM" dirty="0"/>
              <a:t>Over this long period:</a:t>
            </a:r>
          </a:p>
          <a:p>
            <a:pPr lvl="1"/>
            <a:r>
              <a:rPr lang="en-JM" dirty="0"/>
              <a:t>technological innovations can render the asset obsolete (as with the efficiency of natural gas plants rendering older plants uneconomic), </a:t>
            </a:r>
          </a:p>
          <a:p>
            <a:pPr lvl="1"/>
            <a:r>
              <a:rPr lang="en-JM" dirty="0"/>
              <a:t>costs of the capital expenditures can fall dramatically (as with solar equipment), </a:t>
            </a:r>
          </a:p>
          <a:p>
            <a:pPr lvl="1"/>
            <a:r>
              <a:rPr lang="en-JM" dirty="0"/>
              <a:t>demand can drop profoundly (as with land line telecom), </a:t>
            </a:r>
          </a:p>
          <a:p>
            <a:pPr lvl="1"/>
            <a:r>
              <a:rPr lang="en-JM" dirty="0"/>
              <a:t>new entrants can come to the markets and create over-capacity (as with the merchant capacity boom in the early 2000’s)</a:t>
            </a:r>
          </a:p>
          <a:p>
            <a:pPr lvl="1"/>
            <a:r>
              <a:rPr lang="en-JM" dirty="0"/>
              <a:t>Development and other risks can render investments that are crucial for the economy difficult or expensive to finance.</a:t>
            </a:r>
          </a:p>
          <a:p>
            <a:pPr lvl="1"/>
            <a:r>
              <a:rPr lang="en-JM" dirty="0"/>
              <a:t>Financing cost of new plants that define marginal cost can change</a:t>
            </a:r>
            <a:endParaRPr lang="en-US" dirty="0"/>
          </a:p>
        </p:txBody>
      </p:sp>
      <p:sp>
        <p:nvSpPr>
          <p:cNvPr id="4" name="Slide Number Placeholder 3">
            <a:extLst>
              <a:ext uri="{FF2B5EF4-FFF2-40B4-BE49-F238E27FC236}">
                <a16:creationId xmlns:a16="http://schemas.microsoft.com/office/drawing/2014/main" id="{240B53BA-52B9-9E63-F90E-8538489B8BE7}"/>
              </a:ext>
            </a:extLst>
          </p:cNvPr>
          <p:cNvSpPr>
            <a:spLocks noGrp="1"/>
          </p:cNvSpPr>
          <p:nvPr>
            <p:ph type="sldNum" sz="quarter" idx="12"/>
          </p:nvPr>
        </p:nvSpPr>
        <p:spPr/>
        <p:txBody>
          <a:bodyPr/>
          <a:lstStyle/>
          <a:p>
            <a:fld id="{EB241CD2-1E45-42A3-B213-66A034DF9A3B}" type="slidenum">
              <a:rPr lang="en-GB" smtClean="0"/>
              <a:t>31</a:t>
            </a:fld>
            <a:endParaRPr lang="en-GB" dirty="0"/>
          </a:p>
        </p:txBody>
      </p:sp>
    </p:spTree>
    <p:extLst>
      <p:ext uri="{BB962C8B-B14F-4D97-AF65-F5344CB8AC3E}">
        <p14:creationId xmlns:p14="http://schemas.microsoft.com/office/powerpoint/2010/main" val="2086144168"/>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6DC4-3FAD-328E-F167-9C3FBB6296E8}"/>
              </a:ext>
            </a:extLst>
          </p:cNvPr>
          <p:cNvSpPr>
            <a:spLocks noGrp="1"/>
          </p:cNvSpPr>
          <p:nvPr>
            <p:ph type="title"/>
          </p:nvPr>
        </p:nvSpPr>
        <p:spPr/>
        <p:txBody>
          <a:bodyPr/>
          <a:lstStyle/>
          <a:p>
            <a:r>
              <a:rPr lang="en-US" dirty="0"/>
              <a:t>Warranty Period and Maintenance</a:t>
            </a:r>
          </a:p>
        </p:txBody>
      </p:sp>
      <p:sp>
        <p:nvSpPr>
          <p:cNvPr id="3" name="Content Placeholder 2">
            <a:extLst>
              <a:ext uri="{FF2B5EF4-FFF2-40B4-BE49-F238E27FC236}">
                <a16:creationId xmlns:a16="http://schemas.microsoft.com/office/drawing/2014/main" id="{97E0D225-3E3C-ED21-DD1B-76C11040839C}"/>
              </a:ext>
            </a:extLst>
          </p:cNvPr>
          <p:cNvSpPr>
            <a:spLocks noGrp="1"/>
          </p:cNvSpPr>
          <p:nvPr>
            <p:ph idx="1"/>
          </p:nvPr>
        </p:nvSpPr>
        <p:spPr/>
        <p:txBody>
          <a:bodyPr>
            <a:normAutofit/>
          </a:bodyPr>
          <a:lstStyle/>
          <a:p>
            <a:r>
              <a:rPr lang="en-JM" dirty="0"/>
              <a:t>The performance of equipment during the warranty period can be affected by the manner in which maintenance is performed. </a:t>
            </a:r>
          </a:p>
          <a:p>
            <a:r>
              <a:rPr lang="en-JM" dirty="0"/>
              <a:t>This implies that maintenance should be performed and/or verified by the equipment supplier or the EPC contractor, so the suggestion cannot be made that the equipment is not working because of bad maintenance. </a:t>
            </a:r>
          </a:p>
          <a:p>
            <a:r>
              <a:rPr lang="en-JM" dirty="0"/>
              <a:t>If the equipment fails because of poor maintenance performed by another party, there can be disputes as to the reason for the failure. If there is a third-party maintenance provider, the contract will probably mandate that the supplier may </a:t>
            </a:r>
            <a:r>
              <a:rPr lang="en-US" dirty="0"/>
              <a:t>have the right to inspect all and confirm compliance with the maintenance.</a:t>
            </a:r>
          </a:p>
          <a:p>
            <a:endParaRPr lang="en-US" dirty="0"/>
          </a:p>
        </p:txBody>
      </p:sp>
      <p:sp>
        <p:nvSpPr>
          <p:cNvPr id="4" name="Slide Number Placeholder 3">
            <a:extLst>
              <a:ext uri="{FF2B5EF4-FFF2-40B4-BE49-F238E27FC236}">
                <a16:creationId xmlns:a16="http://schemas.microsoft.com/office/drawing/2014/main" id="{470A6EA0-1835-400D-B6EB-6D6776227603}"/>
              </a:ext>
            </a:extLst>
          </p:cNvPr>
          <p:cNvSpPr>
            <a:spLocks noGrp="1"/>
          </p:cNvSpPr>
          <p:nvPr>
            <p:ph type="sldNum" sz="quarter" idx="12"/>
          </p:nvPr>
        </p:nvSpPr>
        <p:spPr/>
        <p:txBody>
          <a:bodyPr/>
          <a:lstStyle/>
          <a:p>
            <a:fld id="{EB241CD2-1E45-42A3-B213-66A034DF9A3B}" type="slidenum">
              <a:rPr lang="en-GB" smtClean="0"/>
              <a:t>310</a:t>
            </a:fld>
            <a:endParaRPr lang="en-GB" dirty="0"/>
          </a:p>
        </p:txBody>
      </p:sp>
    </p:spTree>
    <p:extLst>
      <p:ext uri="{BB962C8B-B14F-4D97-AF65-F5344CB8AC3E}">
        <p14:creationId xmlns:p14="http://schemas.microsoft.com/office/powerpoint/2010/main" val="2644397990"/>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87CD1-A6C5-B01C-86FC-3EF686A66184}"/>
              </a:ext>
            </a:extLst>
          </p:cNvPr>
          <p:cNvSpPr>
            <a:spLocks noGrp="1"/>
          </p:cNvSpPr>
          <p:nvPr>
            <p:ph type="title"/>
          </p:nvPr>
        </p:nvSpPr>
        <p:spPr/>
        <p:txBody>
          <a:bodyPr/>
          <a:lstStyle/>
          <a:p>
            <a:r>
              <a:rPr lang="en-US" dirty="0"/>
              <a:t>Warranty Period versus Defects Period</a:t>
            </a:r>
          </a:p>
        </p:txBody>
      </p:sp>
      <p:sp>
        <p:nvSpPr>
          <p:cNvPr id="3" name="Content Placeholder 2">
            <a:extLst>
              <a:ext uri="{FF2B5EF4-FFF2-40B4-BE49-F238E27FC236}">
                <a16:creationId xmlns:a16="http://schemas.microsoft.com/office/drawing/2014/main" id="{FE100DA0-AB67-0F20-476E-909D83EF91CB}"/>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BDB55CF0-75BD-5FDA-6955-0C287DC9EADC}"/>
              </a:ext>
            </a:extLst>
          </p:cNvPr>
          <p:cNvSpPr>
            <a:spLocks noGrp="1"/>
          </p:cNvSpPr>
          <p:nvPr>
            <p:ph type="sldNum" sz="quarter" idx="12"/>
          </p:nvPr>
        </p:nvSpPr>
        <p:spPr/>
        <p:txBody>
          <a:bodyPr/>
          <a:lstStyle/>
          <a:p>
            <a:fld id="{EB241CD2-1E45-42A3-B213-66A034DF9A3B}" type="slidenum">
              <a:rPr lang="en-GB" smtClean="0"/>
              <a:t>311</a:t>
            </a:fld>
            <a:endParaRPr lang="en-GB" dirty="0"/>
          </a:p>
        </p:txBody>
      </p:sp>
      <p:pic>
        <p:nvPicPr>
          <p:cNvPr id="6" name="Picture 5" descr="The text describes a document with two parts regarding warranties for photovoltaic (PV) modules: (A) indicates a mechanical warranty that lasts for ten years after the date of installation, and (B) mentions a performance warranty that is guaranteed alongside the PV modules.&#10;&#10;AI-generated content may be incorrect.">
            <a:extLst>
              <a:ext uri="{FF2B5EF4-FFF2-40B4-BE49-F238E27FC236}">
                <a16:creationId xmlns:a16="http://schemas.microsoft.com/office/drawing/2014/main" id="{ACE356BC-1834-93BA-761D-F5AD930BA036}"/>
              </a:ext>
            </a:extLst>
          </p:cNvPr>
          <p:cNvPicPr>
            <a:picLocks noChangeAspect="1"/>
          </p:cNvPicPr>
          <p:nvPr/>
        </p:nvPicPr>
        <p:blipFill>
          <a:blip r:embed="rId2"/>
          <a:stretch>
            <a:fillRect/>
          </a:stretch>
        </p:blipFill>
        <p:spPr>
          <a:xfrm>
            <a:off x="3083865" y="1722690"/>
            <a:ext cx="4362674" cy="1454225"/>
          </a:xfrm>
          <a:prstGeom prst="rect">
            <a:avLst/>
          </a:prstGeom>
        </p:spPr>
      </p:pic>
      <p:pic>
        <p:nvPicPr>
          <p:cNvPr id="10" name="Picture 9" descr="The document outlines the specified durations for mechanical warranties for different components: 25 years for modules, 25 years for mounting structures, 10 years for inverters, and 5 years for transformers and trackers.&#10;&#10;AI-generated content may be incorrect.">
            <a:extLst>
              <a:ext uri="{FF2B5EF4-FFF2-40B4-BE49-F238E27FC236}">
                <a16:creationId xmlns:a16="http://schemas.microsoft.com/office/drawing/2014/main" id="{35F8E62F-D187-9632-7FEE-A036920A31C6}"/>
              </a:ext>
            </a:extLst>
          </p:cNvPr>
          <p:cNvPicPr>
            <a:picLocks noChangeAspect="1"/>
          </p:cNvPicPr>
          <p:nvPr/>
        </p:nvPicPr>
        <p:blipFill>
          <a:blip r:embed="rId3"/>
          <a:stretch>
            <a:fillRect/>
          </a:stretch>
        </p:blipFill>
        <p:spPr>
          <a:xfrm>
            <a:off x="3377837" y="2945712"/>
            <a:ext cx="4229317" cy="2063856"/>
          </a:xfrm>
          <a:prstGeom prst="rect">
            <a:avLst/>
          </a:prstGeom>
        </p:spPr>
      </p:pic>
    </p:spTree>
    <p:extLst>
      <p:ext uri="{BB962C8B-B14F-4D97-AF65-F5344CB8AC3E}">
        <p14:creationId xmlns:p14="http://schemas.microsoft.com/office/powerpoint/2010/main" val="1989176893"/>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05209-CA7B-4192-8D88-F2F371CDBB94}"/>
              </a:ext>
            </a:extLst>
          </p:cNvPr>
          <p:cNvSpPr>
            <a:spLocks noGrp="1"/>
          </p:cNvSpPr>
          <p:nvPr>
            <p:ph type="title"/>
          </p:nvPr>
        </p:nvSpPr>
        <p:spPr/>
        <p:txBody>
          <a:bodyPr/>
          <a:lstStyle/>
          <a:p>
            <a:r>
              <a:rPr lang="en-029" dirty="0"/>
              <a:t>O&amp;M Contract Penalties and Incentives</a:t>
            </a:r>
          </a:p>
        </p:txBody>
      </p:sp>
      <p:pic>
        <p:nvPicPr>
          <p:cNvPr id="4" name="Content Placeholder 3">
            <a:extLst>
              <a:ext uri="{FF2B5EF4-FFF2-40B4-BE49-F238E27FC236}">
                <a16:creationId xmlns:a16="http://schemas.microsoft.com/office/drawing/2014/main" id="{6CE8C5E4-2873-4072-ABA9-38E7FF040B22}"/>
              </a:ext>
            </a:extLst>
          </p:cNvPr>
          <p:cNvPicPr>
            <a:picLocks noGrp="1" noChangeAspect="1"/>
          </p:cNvPicPr>
          <p:nvPr>
            <p:ph idx="1"/>
          </p:nvPr>
        </p:nvPicPr>
        <p:blipFill>
          <a:blip r:embed="rId2"/>
          <a:stretch>
            <a:fillRect/>
          </a:stretch>
        </p:blipFill>
        <p:spPr>
          <a:xfrm>
            <a:off x="1773766" y="1635278"/>
            <a:ext cx="8665635" cy="4079723"/>
          </a:xfrm>
          <a:prstGeom prst="rect">
            <a:avLst/>
          </a:prstGeom>
        </p:spPr>
      </p:pic>
    </p:spTree>
    <p:extLst>
      <p:ext uri="{BB962C8B-B14F-4D97-AF65-F5344CB8AC3E}">
        <p14:creationId xmlns:p14="http://schemas.microsoft.com/office/powerpoint/2010/main" val="1861442374"/>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25364-735C-2D89-6688-BB74FA84525D}"/>
              </a:ext>
            </a:extLst>
          </p:cNvPr>
          <p:cNvSpPr>
            <a:spLocks noGrp="1"/>
          </p:cNvSpPr>
          <p:nvPr>
            <p:ph type="ctrTitle"/>
          </p:nvPr>
        </p:nvSpPr>
        <p:spPr/>
        <p:txBody>
          <a:bodyPr/>
          <a:lstStyle/>
          <a:p>
            <a:r>
              <a:rPr lang="en-US" dirty="0"/>
              <a:t>Change Orders and Scope Changes</a:t>
            </a:r>
          </a:p>
        </p:txBody>
      </p:sp>
    </p:spTree>
    <p:extLst>
      <p:ext uri="{BB962C8B-B14F-4D97-AF65-F5344CB8AC3E}">
        <p14:creationId xmlns:p14="http://schemas.microsoft.com/office/powerpoint/2010/main" val="402644827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D834-0EE8-4B9C-D02A-5C8F164E6AF3}"/>
              </a:ext>
            </a:extLst>
          </p:cNvPr>
          <p:cNvSpPr>
            <a:spLocks noGrp="1"/>
          </p:cNvSpPr>
          <p:nvPr>
            <p:ph type="title"/>
          </p:nvPr>
        </p:nvSpPr>
        <p:spPr/>
        <p:txBody>
          <a:bodyPr/>
          <a:lstStyle/>
          <a:p>
            <a:r>
              <a:rPr lang="en-US" dirty="0"/>
              <a:t>Change Orders </a:t>
            </a:r>
          </a:p>
        </p:txBody>
      </p:sp>
      <p:sp>
        <p:nvSpPr>
          <p:cNvPr id="3" name="Content Placeholder 2">
            <a:extLst>
              <a:ext uri="{FF2B5EF4-FFF2-40B4-BE49-F238E27FC236}">
                <a16:creationId xmlns:a16="http://schemas.microsoft.com/office/drawing/2014/main" id="{E4491532-AD85-507F-4011-35766A3590EE}"/>
              </a:ext>
            </a:extLst>
          </p:cNvPr>
          <p:cNvSpPr>
            <a:spLocks noGrp="1"/>
          </p:cNvSpPr>
          <p:nvPr>
            <p:ph idx="1"/>
          </p:nvPr>
        </p:nvSpPr>
        <p:spPr/>
        <p:txBody>
          <a:bodyPr/>
          <a:lstStyle/>
          <a:p>
            <a:r>
              <a:rPr lang="en-US" dirty="0"/>
              <a:t>Change orders formalize modifications triggered by design errors, unforeseen site conditions, owner-requested additions, material substitutions, or regulatory changes discovered after signing. </a:t>
            </a:r>
          </a:p>
          <a:p>
            <a:r>
              <a:rPr lang="en-US" dirty="0"/>
              <a:t>Change Orders are legally binding documents. </a:t>
            </a:r>
          </a:p>
          <a:p>
            <a:r>
              <a:rPr lang="en-JM" dirty="0"/>
              <a:t>To limit the negative effects from cost over-runs in both the construction period and the  operation period coming  from change orders, the original writing of the contract is essential.</a:t>
            </a:r>
            <a:endParaRPr lang="en-US" dirty="0"/>
          </a:p>
          <a:p>
            <a:r>
              <a:rPr lang="en-US" dirty="0"/>
              <a:t>Reason for the required change</a:t>
            </a:r>
          </a:p>
          <a:p>
            <a:pPr lvl="1"/>
            <a:r>
              <a:rPr lang="en-US" dirty="0"/>
              <a:t>Investor</a:t>
            </a:r>
          </a:p>
          <a:p>
            <a:pPr lvl="1"/>
            <a:r>
              <a:rPr lang="en-US" dirty="0"/>
              <a:t>Force Majure</a:t>
            </a:r>
          </a:p>
          <a:p>
            <a:pPr lvl="1"/>
            <a:r>
              <a:rPr lang="en-US" dirty="0"/>
              <a:t>Regulation</a:t>
            </a:r>
          </a:p>
        </p:txBody>
      </p:sp>
      <p:sp>
        <p:nvSpPr>
          <p:cNvPr id="4" name="Slide Number Placeholder 3">
            <a:extLst>
              <a:ext uri="{FF2B5EF4-FFF2-40B4-BE49-F238E27FC236}">
                <a16:creationId xmlns:a16="http://schemas.microsoft.com/office/drawing/2014/main" id="{F9045665-3225-B5C8-B7B8-55AB6C5975EA}"/>
              </a:ext>
            </a:extLst>
          </p:cNvPr>
          <p:cNvSpPr>
            <a:spLocks noGrp="1"/>
          </p:cNvSpPr>
          <p:nvPr>
            <p:ph type="sldNum" sz="quarter" idx="12"/>
          </p:nvPr>
        </p:nvSpPr>
        <p:spPr/>
        <p:txBody>
          <a:bodyPr/>
          <a:lstStyle/>
          <a:p>
            <a:fld id="{EB241CD2-1E45-42A3-B213-66A034DF9A3B}" type="slidenum">
              <a:rPr lang="en-GB" smtClean="0"/>
              <a:t>314</a:t>
            </a:fld>
            <a:endParaRPr lang="en-GB" dirty="0"/>
          </a:p>
        </p:txBody>
      </p:sp>
      <p:pic>
        <p:nvPicPr>
          <p:cNvPr id="6" name="Picture 5" descr="The diagram illustrates the interconnected factors that lead to scope changes, including quality formation, information, budget, and resource changes.&#10;&#10;AI-generated content may be incorrect.">
            <a:extLst>
              <a:ext uri="{FF2B5EF4-FFF2-40B4-BE49-F238E27FC236}">
                <a16:creationId xmlns:a16="http://schemas.microsoft.com/office/drawing/2014/main" id="{55EFCC73-6640-ADE6-0EA9-31A18736500B}"/>
              </a:ext>
            </a:extLst>
          </p:cNvPr>
          <p:cNvPicPr>
            <a:picLocks noChangeAspect="1"/>
          </p:cNvPicPr>
          <p:nvPr/>
        </p:nvPicPr>
        <p:blipFill>
          <a:blip r:embed="rId2"/>
          <a:stretch>
            <a:fillRect/>
          </a:stretch>
        </p:blipFill>
        <p:spPr>
          <a:xfrm>
            <a:off x="8251430" y="3745781"/>
            <a:ext cx="2999036" cy="1902544"/>
          </a:xfrm>
          <a:prstGeom prst="rect">
            <a:avLst/>
          </a:prstGeom>
        </p:spPr>
      </p:pic>
      <p:pic>
        <p:nvPicPr>
          <p:cNvPr id="8" name="Picture 7" descr="The image illustrates a comparison between a clear and unclear scope for a project, highlighting the difference between predictable and unpredictable costs, including elements like furnace, ductwork, and an 5-ton AHU.&#10;&#10;AI-generated content may be incorrect.">
            <a:extLst>
              <a:ext uri="{FF2B5EF4-FFF2-40B4-BE49-F238E27FC236}">
                <a16:creationId xmlns:a16="http://schemas.microsoft.com/office/drawing/2014/main" id="{A5F66027-75F4-8790-2FA5-23B7310C6E43}"/>
              </a:ext>
            </a:extLst>
          </p:cNvPr>
          <p:cNvPicPr>
            <a:picLocks noChangeAspect="1"/>
          </p:cNvPicPr>
          <p:nvPr/>
        </p:nvPicPr>
        <p:blipFill>
          <a:blip r:embed="rId3"/>
          <a:stretch>
            <a:fillRect/>
          </a:stretch>
        </p:blipFill>
        <p:spPr>
          <a:xfrm>
            <a:off x="4949983" y="3685033"/>
            <a:ext cx="2902465" cy="2118798"/>
          </a:xfrm>
          <a:prstGeom prst="rect">
            <a:avLst/>
          </a:prstGeom>
          <a:noFill/>
        </p:spPr>
      </p:pic>
    </p:spTree>
    <p:extLst>
      <p:ext uri="{BB962C8B-B14F-4D97-AF65-F5344CB8AC3E}">
        <p14:creationId xmlns:p14="http://schemas.microsoft.com/office/powerpoint/2010/main" val="19662805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0DB14-D581-AB0E-E024-EF21F0884E63}"/>
              </a:ext>
            </a:extLst>
          </p:cNvPr>
          <p:cNvSpPr>
            <a:spLocks noGrp="1"/>
          </p:cNvSpPr>
          <p:nvPr>
            <p:ph type="title"/>
          </p:nvPr>
        </p:nvSpPr>
        <p:spPr>
          <a:xfrm>
            <a:off x="266700" y="203202"/>
            <a:ext cx="10141656" cy="654049"/>
          </a:xfrm>
        </p:spPr>
        <p:txBody>
          <a:bodyPr anchor="ctr">
            <a:normAutofit/>
          </a:bodyPr>
          <a:lstStyle/>
          <a:p>
            <a:r>
              <a:rPr lang="en-US" dirty="0"/>
              <a:t>Aspects of Change Orders</a:t>
            </a:r>
          </a:p>
        </p:txBody>
      </p:sp>
      <p:sp>
        <p:nvSpPr>
          <p:cNvPr id="3" name="Content Placeholder 2">
            <a:extLst>
              <a:ext uri="{FF2B5EF4-FFF2-40B4-BE49-F238E27FC236}">
                <a16:creationId xmlns:a16="http://schemas.microsoft.com/office/drawing/2014/main" id="{31C14715-C4D0-5163-56AD-AA3D1BB50958}"/>
              </a:ext>
            </a:extLst>
          </p:cNvPr>
          <p:cNvSpPr>
            <a:spLocks noGrp="1"/>
          </p:cNvSpPr>
          <p:nvPr>
            <p:ph sz="half" idx="1"/>
          </p:nvPr>
        </p:nvSpPr>
        <p:spPr>
          <a:xfrm>
            <a:off x="317499" y="1285874"/>
            <a:ext cx="11003643" cy="4810125"/>
          </a:xfrm>
        </p:spPr>
        <p:txBody>
          <a:bodyPr>
            <a:normAutofit/>
          </a:bodyPr>
          <a:lstStyle/>
          <a:p>
            <a:pPr marL="457200" lvl="0" indent="-457200">
              <a:buFont typeface="+mj-lt"/>
              <a:buAutoNum type="arabicPeriod"/>
            </a:pPr>
            <a:r>
              <a:rPr lang="en-JM" sz="1800" dirty="0"/>
              <a:t>Defining whether a contract change or a legitimate  change order actually exists, allowing for the fact that not every owner request is a change order. This means that normal contract changes without changing price and the scope that is clearly included does not warrant a change order no matter how the owner frames the request.</a:t>
            </a:r>
            <a:endParaRPr lang="en-US" sz="1800" dirty="0"/>
          </a:p>
          <a:p>
            <a:pPr marL="457200" lvl="0" indent="-457200">
              <a:buFont typeface="+mj-lt"/>
              <a:buAutoNum type="arabicPeriod"/>
            </a:pPr>
            <a:r>
              <a:rPr lang="en-JM" sz="1800" dirty="0"/>
              <a:t>Defining which party determines whether a change order exists, for example after writing a request, is it supplier alone that determines that the request is a change order or is the request part of the overall commitment to construct or operate the facility.</a:t>
            </a:r>
            <a:endParaRPr lang="en-US" sz="1800" dirty="0"/>
          </a:p>
          <a:p>
            <a:pPr marL="457200" lvl="0" indent="-457200">
              <a:buFont typeface="+mj-lt"/>
              <a:buAutoNum type="arabicPeriod"/>
            </a:pPr>
            <a:r>
              <a:rPr lang="en-JM" sz="1800" dirty="0"/>
              <a:t>Defining the scope of work is after a change order is received and whether the  scope of work can be subject to discussion,  or is it only the supplier who can estimate the work involved as a result of the change order. </a:t>
            </a:r>
            <a:endParaRPr lang="en-US" sz="1800" dirty="0"/>
          </a:p>
          <a:p>
            <a:pPr marL="457200" lvl="0" indent="-457200">
              <a:buFont typeface="+mj-lt"/>
              <a:buAutoNum type="arabicPeriod"/>
            </a:pPr>
            <a:r>
              <a:rPr lang="en-JM" sz="1800" dirty="0"/>
              <a:t>Defining with the right pricing method when a change order is defined. </a:t>
            </a:r>
            <a:r>
              <a:rPr lang="en-US" sz="1800" dirty="0"/>
              <a:t>Change orders can be priced using: (1) lump sum (a fixed price for a defined scope); (2) unit pricing (cost per measurable unit of work), (3) time and materials (actual labor and material costs plus markups), (4) subcontractor cost plus a markup; or (5) a market test. </a:t>
            </a:r>
          </a:p>
          <a:p>
            <a:pPr marL="457200" indent="-457200">
              <a:buFont typeface="+mj-lt"/>
              <a:buAutoNum type="arabicPeriod"/>
            </a:pPr>
            <a:r>
              <a:rPr lang="en-US" sz="1800" dirty="0"/>
              <a:t>The amounts charged for a change order can vary depending on what caused the change order including purchaser requested  changes,  force majeure or a change law. </a:t>
            </a:r>
          </a:p>
        </p:txBody>
      </p:sp>
      <p:sp>
        <p:nvSpPr>
          <p:cNvPr id="4" name="Slide Number Placeholder 3">
            <a:extLst>
              <a:ext uri="{FF2B5EF4-FFF2-40B4-BE49-F238E27FC236}">
                <a16:creationId xmlns:a16="http://schemas.microsoft.com/office/drawing/2014/main" id="{FCA80F58-0A7F-18CB-B04D-A19A7E2B6F83}"/>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315</a:t>
            </a:fld>
            <a:endParaRPr lang="en-GB"/>
          </a:p>
        </p:txBody>
      </p:sp>
    </p:spTree>
    <p:extLst>
      <p:ext uri="{BB962C8B-B14F-4D97-AF65-F5344CB8AC3E}">
        <p14:creationId xmlns:p14="http://schemas.microsoft.com/office/powerpoint/2010/main" val="3928184888"/>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4CB1-9B49-0132-499A-E2CDD94C733E}"/>
              </a:ext>
            </a:extLst>
          </p:cNvPr>
          <p:cNvSpPr>
            <a:spLocks noGrp="1"/>
          </p:cNvSpPr>
          <p:nvPr>
            <p:ph type="title"/>
          </p:nvPr>
        </p:nvSpPr>
        <p:spPr/>
        <p:txBody>
          <a:bodyPr>
            <a:normAutofit fontScale="90000"/>
          </a:bodyPr>
          <a:lstStyle/>
          <a:p>
            <a:r>
              <a:rPr lang="en-US" dirty="0"/>
              <a:t>Example of Pricing For Change Orders (Disguised Name) – What do you think about 30%</a:t>
            </a:r>
          </a:p>
        </p:txBody>
      </p:sp>
      <p:sp>
        <p:nvSpPr>
          <p:cNvPr id="3" name="Content Placeholder 2">
            <a:extLst>
              <a:ext uri="{FF2B5EF4-FFF2-40B4-BE49-F238E27FC236}">
                <a16:creationId xmlns:a16="http://schemas.microsoft.com/office/drawing/2014/main" id="{CB4410EB-D3B5-4974-C0A1-24386BB7BDB8}"/>
              </a:ext>
            </a:extLst>
          </p:cNvPr>
          <p:cNvSpPr>
            <a:spLocks noGrp="1"/>
          </p:cNvSpPr>
          <p:nvPr>
            <p:ph idx="1"/>
          </p:nvPr>
        </p:nvSpPr>
        <p:spPr/>
        <p:txBody>
          <a:bodyPr>
            <a:normAutofit/>
          </a:bodyPr>
          <a:lstStyle/>
          <a:p>
            <a:pPr lvl="0"/>
            <a:r>
              <a:rPr lang="en-US" dirty="0"/>
              <a:t>When Purchaser is entitled to a Scope Change Order, then Taylor Swift may provide Purchaser with its proposed adjustments in writing, together with such estimates, calculations and other data as may be reasonably required by Purchaser to evaluate such proposal. Unless otherwise agreed by Purchaser and Swift in writing, proposed adjustments to the Contract Price shall be on a fixed-price basis. </a:t>
            </a:r>
          </a:p>
          <a:p>
            <a:pPr lvl="0"/>
            <a:r>
              <a:rPr lang="en-US" dirty="0"/>
              <a:t>Any services, including engineering services and project management, provided by Taylor Swift, but not including the cost of components and materials, shall be charged at Taylor Swifts’ standard rates in effect at the time of the performance of such services; and</a:t>
            </a:r>
          </a:p>
          <a:p>
            <a:pPr lvl="0"/>
            <a:r>
              <a:rPr lang="en-US" dirty="0"/>
              <a:t>Engineering and other services and repairs provided by any Subcontractor shall be charged at Taylor Swifts’ actual direct cost, plus thirty percent (30%); and </a:t>
            </a:r>
          </a:p>
          <a:p>
            <a:pPr lvl="0"/>
            <a:r>
              <a:rPr lang="en-US" dirty="0"/>
              <a:t>Components, equipment or materials for the Unit manufactured by or for Taylor Swift shall be charged at the then current market price for such components, equipment or materials; and</a:t>
            </a:r>
          </a:p>
          <a:p>
            <a:pPr lvl="0"/>
            <a:r>
              <a:rPr lang="en-US" dirty="0"/>
              <a:t>Any components, equipment or materials not covered by subsection (c) above shall be charged at Taylor Swifts’ actual direct cost, plus thirty percent (30%). </a:t>
            </a:r>
          </a:p>
          <a:p>
            <a:endParaRPr lang="en-US" dirty="0"/>
          </a:p>
        </p:txBody>
      </p:sp>
      <p:sp>
        <p:nvSpPr>
          <p:cNvPr id="4" name="Slide Number Placeholder 3">
            <a:extLst>
              <a:ext uri="{FF2B5EF4-FFF2-40B4-BE49-F238E27FC236}">
                <a16:creationId xmlns:a16="http://schemas.microsoft.com/office/drawing/2014/main" id="{78CE91E3-978A-53DE-D11D-32098382F6ED}"/>
              </a:ext>
            </a:extLst>
          </p:cNvPr>
          <p:cNvSpPr>
            <a:spLocks noGrp="1"/>
          </p:cNvSpPr>
          <p:nvPr>
            <p:ph type="sldNum" sz="quarter" idx="12"/>
          </p:nvPr>
        </p:nvSpPr>
        <p:spPr/>
        <p:txBody>
          <a:bodyPr/>
          <a:lstStyle/>
          <a:p>
            <a:fld id="{EB241CD2-1E45-42A3-B213-66A034DF9A3B}" type="slidenum">
              <a:rPr lang="en-GB" smtClean="0"/>
              <a:t>316</a:t>
            </a:fld>
            <a:endParaRPr lang="en-GB" dirty="0"/>
          </a:p>
        </p:txBody>
      </p:sp>
    </p:spTree>
    <p:extLst>
      <p:ext uri="{BB962C8B-B14F-4D97-AF65-F5344CB8AC3E}">
        <p14:creationId xmlns:p14="http://schemas.microsoft.com/office/powerpoint/2010/main" val="3004949255"/>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234DE8-D56F-12B3-46CA-CFCA9C3FAC38}"/>
              </a:ext>
            </a:extLst>
          </p:cNvPr>
          <p:cNvSpPr>
            <a:spLocks noGrp="1"/>
          </p:cNvSpPr>
          <p:nvPr>
            <p:ph type="title"/>
          </p:nvPr>
        </p:nvSpPr>
        <p:spPr/>
        <p:txBody>
          <a:bodyPr/>
          <a:lstStyle/>
          <a:p>
            <a:r>
              <a:rPr lang="en-US" dirty="0"/>
              <a:t>UK Lock in Hospital</a:t>
            </a:r>
          </a:p>
        </p:txBody>
      </p:sp>
      <p:sp>
        <p:nvSpPr>
          <p:cNvPr id="3" name="Content Placeholder 2">
            <a:extLst>
              <a:ext uri="{FF2B5EF4-FFF2-40B4-BE49-F238E27FC236}">
                <a16:creationId xmlns:a16="http://schemas.microsoft.com/office/drawing/2014/main" id="{CFF6FBBD-772B-CFE2-23C1-A6446DA053C9}"/>
              </a:ext>
            </a:extLst>
          </p:cNvPr>
          <p:cNvSpPr>
            <a:spLocks noGrp="1"/>
          </p:cNvSpPr>
          <p:nvPr>
            <p:ph idx="1"/>
          </p:nvPr>
        </p:nvSpPr>
        <p:spPr/>
        <p:txBody>
          <a:bodyPr>
            <a:normAutofit lnSpcReduction="10000"/>
          </a:bodyPr>
          <a:lstStyle/>
          <a:p>
            <a:pPr algn="l"/>
            <a:r>
              <a:rPr lang="en-US" dirty="0"/>
              <a:t>Ultimately over the long period of a project finance contract a lot of things will change, and the general idea of change orders and other contract elements is that some flexibility is desirable.</a:t>
            </a:r>
          </a:p>
          <a:p>
            <a:pPr algn="l"/>
            <a:r>
              <a:rPr lang="en-US" dirty="0"/>
              <a:t>A case that illustrates this is change orders for a project financed hospital in the UK named t</a:t>
            </a:r>
            <a:r>
              <a:rPr lang="en-JM" dirty="0"/>
              <a:t>he Royal Blackburn Hospital. </a:t>
            </a:r>
          </a:p>
          <a:p>
            <a:pPr algn="l"/>
            <a:r>
              <a:rPr lang="en-US" dirty="0"/>
              <a:t>The private hospital named had a </a:t>
            </a:r>
            <a:r>
              <a:rPr lang="en-JM" dirty="0"/>
              <a:t> 30-year maintenance contract as well  as the finance contract. </a:t>
            </a:r>
          </a:p>
          <a:p>
            <a:pPr algn="l"/>
            <a:r>
              <a:rPr lang="en-JM" dirty="0"/>
              <a:t>Under the maintenance contract, the hospital was billed £486.54 to change a single door lock and £47.48 just to cut a single replacement key which must have been associated with some language in the contract. </a:t>
            </a:r>
          </a:p>
          <a:p>
            <a:pPr algn="l"/>
            <a:r>
              <a:rPr lang="en-JM" dirty="0"/>
              <a:t>The contractor  also billed the hospital £398.30 just to fit a standard wall connection (like a socket for electricity). </a:t>
            </a:r>
          </a:p>
          <a:p>
            <a:pPr algn="l"/>
            <a:r>
              <a:rPr lang="en-JM" dirty="0"/>
              <a:t>By comparison, at another hospital, changing a lock cost £15.09. </a:t>
            </a:r>
          </a:p>
          <a:p>
            <a:pPr algn="l"/>
            <a:r>
              <a:rPr lang="en-JM" dirty="0"/>
              <a:t>This change order caused a scandal and the negative press ultimately cost a lot more than the lock. "The public sector has allowed itself to be taken for a ride ... changes during a 25- to 30-year PFI contract are inevitable, but they should not be costing the taxpayer an arm and a leg.</a:t>
            </a:r>
            <a:r>
              <a:rPr lang="en-US" dirty="0"/>
              <a:t>.</a:t>
            </a:r>
          </a:p>
          <a:p>
            <a:pPr algn="l"/>
            <a:endParaRPr lang="en-US" dirty="0"/>
          </a:p>
        </p:txBody>
      </p:sp>
      <p:sp>
        <p:nvSpPr>
          <p:cNvPr id="4" name="Slide Number Placeholder 3">
            <a:extLst>
              <a:ext uri="{FF2B5EF4-FFF2-40B4-BE49-F238E27FC236}">
                <a16:creationId xmlns:a16="http://schemas.microsoft.com/office/drawing/2014/main" id="{817154AC-F617-85DD-3402-2189B2732FAB}"/>
              </a:ext>
            </a:extLst>
          </p:cNvPr>
          <p:cNvSpPr>
            <a:spLocks noGrp="1"/>
          </p:cNvSpPr>
          <p:nvPr>
            <p:ph type="sldNum" sz="quarter" idx="12"/>
          </p:nvPr>
        </p:nvSpPr>
        <p:spPr/>
        <p:txBody>
          <a:bodyPr/>
          <a:lstStyle/>
          <a:p>
            <a:fld id="{EB241CD2-1E45-42A3-B213-66A034DF9A3B}" type="slidenum">
              <a:rPr lang="en-GB" smtClean="0"/>
              <a:t>317</a:t>
            </a:fld>
            <a:endParaRPr lang="en-GB" dirty="0"/>
          </a:p>
        </p:txBody>
      </p:sp>
      <p:sp>
        <p:nvSpPr>
          <p:cNvPr id="8" name="Google Shape;85;p13">
            <a:extLst>
              <a:ext uri="{FF2B5EF4-FFF2-40B4-BE49-F238E27FC236}">
                <a16:creationId xmlns:a16="http://schemas.microsoft.com/office/drawing/2014/main" id="{D2474F28-CCA2-DFB8-B016-134A6D271677}"/>
              </a:ext>
            </a:extLst>
          </p:cNvPr>
          <p:cNvSpPr txBox="1"/>
          <p:nvPr/>
        </p:nvSpPr>
        <p:spPr>
          <a:xfrm>
            <a:off x="5715000" y="353254"/>
            <a:ext cx="2926080" cy="460126"/>
          </a:xfrm>
          <a:prstGeom prst="rect">
            <a:avLst/>
          </a:prstGeom>
          <a:solidFill>
            <a:schemeClr val="tx1"/>
          </a:solid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1300" b="1" i="0" u="none" strike="noStrike" cap="none" dirty="0">
                <a:solidFill>
                  <a:srgbClr val="F8FAFC"/>
                </a:solidFill>
                <a:latin typeface="Poppins"/>
                <a:ea typeface="Poppins"/>
                <a:cs typeface="Poppins"/>
                <a:sym typeface="Poppins"/>
              </a:rPr>
              <a:t>Anatomy of a Failed PPP: </a:t>
            </a:r>
            <a:br>
              <a:rPr lang="en-US" sz="1300" b="0" i="0" u="none" strike="noStrike" cap="none" dirty="0">
                <a:solidFill>
                  <a:schemeClr val="dk1"/>
                </a:solidFill>
                <a:latin typeface="Calibri"/>
                <a:ea typeface="Calibri"/>
                <a:cs typeface="Calibri"/>
                <a:sym typeface="Calibri"/>
              </a:rPr>
            </a:br>
            <a:r>
              <a:rPr lang="en-US" sz="1300" b="1" i="0" u="none" strike="noStrike" cap="none" dirty="0">
                <a:solidFill>
                  <a:srgbClr val="F8FAFC"/>
                </a:solidFill>
                <a:latin typeface="Poppins"/>
                <a:ea typeface="Poppins"/>
                <a:cs typeface="Poppins"/>
                <a:sym typeface="Poppins"/>
              </a:rPr>
              <a:t> The </a:t>
            </a:r>
            <a:r>
              <a:rPr lang="en-US" sz="1300" b="1" i="0" u="none" strike="noStrike" cap="none" dirty="0">
                <a:solidFill>
                  <a:srgbClr val="06B6D4"/>
                </a:solidFill>
                <a:latin typeface="Poppins"/>
                <a:ea typeface="Poppins"/>
                <a:cs typeface="Poppins"/>
                <a:sym typeface="Poppins"/>
              </a:rPr>
              <a:t>Blackburn Hospital PFI</a:t>
            </a:r>
            <a:endParaRPr sz="1300" dirty="0"/>
          </a:p>
        </p:txBody>
      </p:sp>
    </p:spTree>
    <p:extLst>
      <p:ext uri="{BB962C8B-B14F-4D97-AF65-F5344CB8AC3E}">
        <p14:creationId xmlns:p14="http://schemas.microsoft.com/office/powerpoint/2010/main" val="2093502877"/>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sz="half" idx="1"/>
          </p:nvPr>
        </p:nvSpPr>
        <p:spPr>
          <a:xfrm>
            <a:off x="996696" y="1271017"/>
            <a:ext cx="5099304" cy="2285998"/>
          </a:xfrm>
        </p:spPr>
        <p:txBody>
          <a:bodyPr>
            <a:normAutofit/>
          </a:bodyPr>
          <a:lstStyle/>
          <a:p>
            <a:pPr algn="l">
              <a:lnSpc>
                <a:spcPct val="80000"/>
              </a:lnSpc>
            </a:pPr>
            <a:r>
              <a:rPr lang="en-US" sz="1800" dirty="0"/>
              <a:t>Scope Changes from Government – Safety standards of navettes and other risks</a:t>
            </a:r>
          </a:p>
          <a:p>
            <a:pPr algn="l">
              <a:lnSpc>
                <a:spcPct val="80000"/>
              </a:lnSpc>
            </a:pPr>
            <a:r>
              <a:rPr lang="en-US" sz="1800" dirty="0"/>
              <a:t>Definition of who bears responsibility and risk allocation</a:t>
            </a:r>
          </a:p>
          <a:p>
            <a:pPr algn="l">
              <a:lnSpc>
                <a:spcPct val="80000"/>
              </a:lnSpc>
            </a:pPr>
            <a:r>
              <a:rPr lang="en-US" sz="1800" dirty="0"/>
              <a:t>A form of political risk; politically sensitive deadlines; managers with political experience rather than technical experience</a:t>
            </a:r>
          </a:p>
          <a:p>
            <a:pPr algn="l">
              <a:lnSpc>
                <a:spcPct val="80000"/>
              </a:lnSpc>
            </a:pPr>
            <a:endParaRPr lang="en-US" sz="1800" dirty="0"/>
          </a:p>
        </p:txBody>
      </p:sp>
      <p:pic>
        <p:nvPicPr>
          <p:cNvPr id="55300" name="Picture 18"/>
          <p:cNvPicPr>
            <a:picLocks noGrp="1" noChangeAspect="1" noChangeArrowheads="1"/>
          </p:cNvPicPr>
          <p:nvPr>
            <p:ph sz="quarter" idx="3"/>
          </p:nvPr>
        </p:nvPicPr>
        <p:blipFill>
          <a:blip r:embed="rId2" cstate="print"/>
          <a:srcRect/>
          <a:stretch>
            <a:fillRect/>
          </a:stretch>
        </p:blipFill>
        <p:spPr>
          <a:xfrm>
            <a:off x="5943600" y="3639313"/>
            <a:ext cx="4572000" cy="2322513"/>
          </a:xfrm>
          <a:noFill/>
        </p:spPr>
      </p:pic>
      <p:sp>
        <p:nvSpPr>
          <p:cNvPr id="55301" name="Rectangle 5"/>
          <p:cNvSpPr>
            <a:spLocks noChangeArrowheads="1"/>
          </p:cNvSpPr>
          <p:nvPr/>
        </p:nvSpPr>
        <p:spPr bwMode="auto">
          <a:xfrm>
            <a:off x="7611643" y="1028491"/>
            <a:ext cx="3745924" cy="1477328"/>
          </a:xfrm>
          <a:prstGeom prst="rect">
            <a:avLst/>
          </a:prstGeom>
          <a:solidFill>
            <a:srgbClr val="FFFF66"/>
          </a:solidFill>
          <a:ln w="12700">
            <a:noFill/>
            <a:miter lim="800000"/>
            <a:headEnd type="none" w="sm" len="sm"/>
            <a:tailEnd type="none" w="lg" len="lg"/>
          </a:ln>
        </p:spPr>
        <p:txBody>
          <a:bodyPr wrap="square" anchor="ctr">
            <a:spAutoFit/>
          </a:bodyPr>
          <a:lstStyle/>
          <a:p>
            <a:pPr>
              <a:tabLst>
                <a:tab pos="-457200" algn="l"/>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GB" dirty="0"/>
              <a:t>The rolling stock for the shuttle trains was let on a procurement basis. TML would manage their acquisition on behalf of Eurotunnel and be paid a percentage fee for this service.</a:t>
            </a:r>
          </a:p>
        </p:txBody>
      </p:sp>
      <p:pic>
        <p:nvPicPr>
          <p:cNvPr id="55302" name="Picture 21"/>
          <p:cNvPicPr>
            <a:picLocks noGrp="1" noChangeAspect="1" noChangeArrowheads="1"/>
          </p:cNvPicPr>
          <p:nvPr>
            <p:ph sz="quarter" idx="2"/>
          </p:nvPr>
        </p:nvPicPr>
        <p:blipFill>
          <a:blip r:embed="rId3" cstate="print"/>
          <a:srcRect/>
          <a:stretch>
            <a:fillRect/>
          </a:stretch>
        </p:blipFill>
        <p:spPr>
          <a:xfrm>
            <a:off x="1789787" y="3657601"/>
            <a:ext cx="3641919" cy="2481338"/>
          </a:xfrm>
          <a:noFill/>
        </p:spPr>
      </p:pic>
      <p:sp>
        <p:nvSpPr>
          <p:cNvPr id="3" name="Title 2">
            <a:extLst>
              <a:ext uri="{FF2B5EF4-FFF2-40B4-BE49-F238E27FC236}">
                <a16:creationId xmlns:a16="http://schemas.microsoft.com/office/drawing/2014/main" id="{B1CD1ED7-93CE-C7CE-16E6-68289C8C2385}"/>
              </a:ext>
            </a:extLst>
          </p:cNvPr>
          <p:cNvSpPr>
            <a:spLocks noGrp="1"/>
          </p:cNvSpPr>
          <p:nvPr>
            <p:ph type="title"/>
          </p:nvPr>
        </p:nvSpPr>
        <p:spPr>
          <a:xfrm>
            <a:off x="1148992" y="165905"/>
            <a:ext cx="9448800" cy="762000"/>
          </a:xfrm>
        </p:spPr>
        <p:txBody>
          <a:bodyPr/>
          <a:lstStyle/>
          <a:p>
            <a:r>
              <a:rPr lang="en-US" dirty="0"/>
              <a:t>Eurotunnel Cost Overrun</a:t>
            </a:r>
          </a:p>
        </p:txBody>
      </p:sp>
      <p:cxnSp>
        <p:nvCxnSpPr>
          <p:cNvPr id="5" name="Straight Arrow Connector 4">
            <a:extLst>
              <a:ext uri="{FF2B5EF4-FFF2-40B4-BE49-F238E27FC236}">
                <a16:creationId xmlns:a16="http://schemas.microsoft.com/office/drawing/2014/main" id="{3E7C82D3-0C63-C25D-2648-98100EB3AC48}"/>
              </a:ext>
            </a:extLst>
          </p:cNvPr>
          <p:cNvCxnSpPr/>
          <p:nvPr/>
        </p:nvCxnSpPr>
        <p:spPr>
          <a:xfrm flipH="1">
            <a:off x="8686800" y="2715768"/>
            <a:ext cx="667512" cy="2103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29363"/>
      </p:ext>
    </p:extLst>
  </p:cSld>
  <p:clrMapOvr>
    <a:masterClrMapping/>
  </p:clrMapOvr>
  <p:transition>
    <p:zoom/>
  </p:transition>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a:t>Problems with Eurotunnel</a:t>
            </a:r>
          </a:p>
        </p:txBody>
      </p:sp>
      <p:sp>
        <p:nvSpPr>
          <p:cNvPr id="47107" name="Rectangle 4"/>
          <p:cNvSpPr>
            <a:spLocks noGrp="1" noChangeArrowheads="1"/>
          </p:cNvSpPr>
          <p:nvPr>
            <p:ph type="body" idx="1"/>
          </p:nvPr>
        </p:nvSpPr>
        <p:spPr/>
        <p:txBody>
          <a:bodyPr>
            <a:normAutofit fontScale="92500" lnSpcReduction="10000"/>
          </a:bodyPr>
          <a:lstStyle/>
          <a:p>
            <a:pPr algn="l">
              <a:lnSpc>
                <a:spcPct val="80000"/>
              </a:lnSpc>
            </a:pPr>
            <a:r>
              <a:rPr lang="en-US" dirty="0"/>
              <a:t>The Eurotunnel project includes many classic valuation issues in addition to the focus of applying optimistic assumptions from consultant studies related to construction costs and traffic projections.  These problems included distorted incentives because of the corporate structure, limited experience and reputation of equity investors, conflicts with the government and use of unconventional equipment: </a:t>
            </a:r>
          </a:p>
          <a:p>
            <a:pPr lvl="1" algn="l">
              <a:lnSpc>
                <a:spcPct val="80000"/>
              </a:lnSpc>
            </a:pPr>
            <a:r>
              <a:rPr lang="en-US" dirty="0"/>
              <a:t>First, a consortium of ten construction companies named TML that owned the majority of the shell company that was created for bidding on the concession.  This shell company signed construction contracts even though TML eventually only owned a tiny fraction of investment, presenting a dramatic conflict of interest.  Problems with the construction contracts led to many construction over-runs and delays.  </a:t>
            </a:r>
          </a:p>
          <a:p>
            <a:pPr lvl="1" algn="l">
              <a:lnSpc>
                <a:spcPct val="80000"/>
              </a:lnSpc>
            </a:pPr>
            <a:r>
              <a:rPr lang="en-US" dirty="0"/>
              <a:t>Second, the equity providers (mainly small French investors) did not have the wherewithal to evaluate the project economics provide assurance that somebody who gets paid after lenders could check the key valuation assumptions.  With hindsight, partially because of weak sponsors, the managers of Eurotunnel neither negotiated effectively with bankers nor with TML nor did they seem to have the best interests of shareholders in mind.  </a:t>
            </a:r>
          </a:p>
          <a:p>
            <a:pPr lvl="1" algn="l">
              <a:lnSpc>
                <a:spcPct val="80000"/>
              </a:lnSpc>
            </a:pPr>
            <a:r>
              <a:rPr lang="en-US" dirty="0"/>
              <a:t>Third, relationships between Eurotunnel and the governments of Britain and France were not aligned properly.  Even though the project was directly related to the government activities – government owned railways operated the trains, the 55-year concession period was defined by the government, the project was awarded by the government, and the government defined the safety requirements, there was no direct or indirect financial support from the French or British governments.</a:t>
            </a:r>
          </a:p>
          <a:p>
            <a:pPr lvl="1" algn="l">
              <a:lnSpc>
                <a:spcPct val="80000"/>
              </a:lnSpc>
            </a:pPr>
            <a:r>
              <a:rPr lang="en-US" dirty="0"/>
              <a:t>Fourth, the complexity of the ventilation systems, the shuttles, the toll plazas, the electricity requirements and other items introduced risk that could not be gauged by evaluating the cost and performance of other projects.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9335-CEE8-6196-18CD-51713D21B1D8}"/>
              </a:ext>
            </a:extLst>
          </p:cNvPr>
          <p:cNvSpPr>
            <a:spLocks noGrp="1"/>
          </p:cNvSpPr>
          <p:nvPr>
            <p:ph type="title"/>
          </p:nvPr>
        </p:nvSpPr>
        <p:spPr>
          <a:xfrm>
            <a:off x="266700" y="203202"/>
            <a:ext cx="10141656" cy="654049"/>
          </a:xfrm>
        </p:spPr>
        <p:txBody>
          <a:bodyPr anchor="ctr">
            <a:normAutofit/>
          </a:bodyPr>
          <a:lstStyle/>
          <a:p>
            <a:r>
              <a:rPr lang="en-US" dirty="0"/>
              <a:t>General Risks Facing a Nuclear Plant</a:t>
            </a:r>
          </a:p>
        </p:txBody>
      </p:sp>
      <p:sp>
        <p:nvSpPr>
          <p:cNvPr id="3" name="Content Placeholder 2">
            <a:extLst>
              <a:ext uri="{FF2B5EF4-FFF2-40B4-BE49-F238E27FC236}">
                <a16:creationId xmlns:a16="http://schemas.microsoft.com/office/drawing/2014/main" id="{3CB8EA9E-D54F-D4CD-0529-70329AE2A817}"/>
              </a:ext>
            </a:extLst>
          </p:cNvPr>
          <p:cNvSpPr>
            <a:spLocks noGrp="1"/>
          </p:cNvSpPr>
          <p:nvPr>
            <p:ph sz="half" idx="1"/>
          </p:nvPr>
        </p:nvSpPr>
        <p:spPr>
          <a:xfrm>
            <a:off x="317500" y="1285875"/>
            <a:ext cx="5537200" cy="4665890"/>
          </a:xfrm>
        </p:spPr>
        <p:txBody>
          <a:bodyPr>
            <a:normAutofit/>
          </a:bodyPr>
          <a:lstStyle/>
          <a:p>
            <a:endParaRPr lang="en-US" dirty="0"/>
          </a:p>
          <a:p>
            <a:endParaRPr lang="en-US" dirty="0"/>
          </a:p>
          <a:p>
            <a:endParaRPr lang="en-US" dirty="0"/>
          </a:p>
          <a:p>
            <a:endParaRPr lang="en-US" dirty="0"/>
          </a:p>
          <a:p>
            <a:endParaRPr lang="en-US" dirty="0"/>
          </a:p>
          <a:p>
            <a:endParaRPr lang="en-US" dirty="0"/>
          </a:p>
          <a:p>
            <a:r>
              <a:rPr lang="en-US" dirty="0"/>
              <a:t>Example, exposure to natural gas prices</a:t>
            </a:r>
          </a:p>
          <a:p>
            <a:r>
              <a:rPr lang="en-US" dirty="0"/>
              <a:t>O&amp;M Expenses are low relative to revenues, so not economic to close plant</a:t>
            </a:r>
          </a:p>
          <a:p>
            <a:r>
              <a:rPr lang="en-US" dirty="0"/>
              <a:t>Cannot wait for plant to end its life and decide not to replace asset</a:t>
            </a:r>
          </a:p>
          <a:p>
            <a:r>
              <a:rPr lang="en-US" dirty="0"/>
              <a:t>Cannot move plant</a:t>
            </a:r>
          </a:p>
          <a:p>
            <a:endParaRPr lang="en-US" dirty="0"/>
          </a:p>
        </p:txBody>
      </p:sp>
      <p:pic>
        <p:nvPicPr>
          <p:cNvPr id="6" name="Picture 5">
            <a:extLst>
              <a:ext uri="{FF2B5EF4-FFF2-40B4-BE49-F238E27FC236}">
                <a16:creationId xmlns:a16="http://schemas.microsoft.com/office/drawing/2014/main" id="{23646E58-A00C-3AF1-6742-5542686256CC}"/>
              </a:ext>
            </a:extLst>
          </p:cNvPr>
          <p:cNvPicPr>
            <a:picLocks noChangeAspect="1"/>
          </p:cNvPicPr>
          <p:nvPr/>
        </p:nvPicPr>
        <p:blipFill>
          <a:blip r:embed="rId2"/>
          <a:stretch>
            <a:fillRect/>
          </a:stretch>
        </p:blipFill>
        <p:spPr>
          <a:xfrm>
            <a:off x="6057900" y="1902288"/>
            <a:ext cx="5537200" cy="3433063"/>
          </a:xfrm>
          <a:prstGeom prst="rect">
            <a:avLst/>
          </a:prstGeom>
          <a:noFill/>
        </p:spPr>
      </p:pic>
      <p:sp>
        <p:nvSpPr>
          <p:cNvPr id="4" name="Slide Number Placeholder 3">
            <a:extLst>
              <a:ext uri="{FF2B5EF4-FFF2-40B4-BE49-F238E27FC236}">
                <a16:creationId xmlns:a16="http://schemas.microsoft.com/office/drawing/2014/main" id="{44BE875C-4A71-E28F-7C2B-E469F5E4B5C4}"/>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32</a:t>
            </a:fld>
            <a:endParaRPr lang="en-GB"/>
          </a:p>
        </p:txBody>
      </p:sp>
      <p:pic>
        <p:nvPicPr>
          <p:cNvPr id="8" name="Picture 7">
            <a:extLst>
              <a:ext uri="{FF2B5EF4-FFF2-40B4-BE49-F238E27FC236}">
                <a16:creationId xmlns:a16="http://schemas.microsoft.com/office/drawing/2014/main" id="{7332047B-989E-1B10-7AF6-46F3F9F8A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740" y="1285875"/>
            <a:ext cx="3922720" cy="2062370"/>
          </a:xfrm>
          <a:prstGeom prst="rect">
            <a:avLst/>
          </a:prstGeom>
        </p:spPr>
      </p:pic>
    </p:spTree>
    <p:extLst>
      <p:ext uri="{BB962C8B-B14F-4D97-AF65-F5344CB8AC3E}">
        <p14:creationId xmlns:p14="http://schemas.microsoft.com/office/powerpoint/2010/main" val="4033350527"/>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r>
              <a:rPr lang="en-US" dirty="0"/>
              <a:t>Over-riding Problem with Construction and Revenue Estimates – Hiding Behind Experts</a:t>
            </a:r>
          </a:p>
        </p:txBody>
      </p:sp>
      <p:sp>
        <p:nvSpPr>
          <p:cNvPr id="50179" name="Rectangle 3"/>
          <p:cNvSpPr>
            <a:spLocks noGrp="1" noChangeArrowheads="1"/>
          </p:cNvSpPr>
          <p:nvPr>
            <p:ph type="body" idx="1"/>
          </p:nvPr>
        </p:nvSpPr>
        <p:spPr/>
        <p:txBody>
          <a:bodyPr/>
          <a:lstStyle/>
          <a:p>
            <a:pPr algn="l"/>
            <a:r>
              <a:rPr lang="fr-FR" altLang="zh-CN" dirty="0">
                <a:ea typeface="SimSun" pitchFamily="2" charset="-122"/>
              </a:rPr>
              <a:t>Les dirigeants d’Eurotunnel ont toujours eu l’habitude de se retrancher derrière les cabinets de consultants et les experts pour ne pas endosser eux-mêmes la responsabilité de leurs affirmations”  </a:t>
            </a:r>
          </a:p>
          <a:p>
            <a:pPr lvl="1" algn="l"/>
            <a:r>
              <a:rPr lang="en-US" altLang="zh-CN" dirty="0">
                <a:ea typeface="SimSun" pitchFamily="2" charset="-122"/>
              </a:rPr>
              <a:t>meaning that the leaders of Eurotunnel always had the habit of hiding behind the consultants so that they did not have to take responsibility.  </a:t>
            </a:r>
          </a:p>
          <a:p>
            <a:pPr algn="l"/>
            <a:r>
              <a:rPr lang="fr-FR" altLang="zh-CN" dirty="0">
                <a:ea typeface="SimSun" pitchFamily="2" charset="-122"/>
              </a:rPr>
              <a:t>Cette histoire montre a quel point il est dangereux de confire son destin a des model mathématiques.</a:t>
            </a:r>
          </a:p>
          <a:p>
            <a:pPr lvl="1" algn="l"/>
            <a:r>
              <a:rPr lang="en-US" altLang="zh-CN" dirty="0">
                <a:ea typeface="SimSun" pitchFamily="2" charset="-122"/>
              </a:rPr>
              <a:t>This story shows at what point it is dangerous to put your destiny in the hands of mathematical models.</a:t>
            </a:r>
          </a:p>
          <a:p>
            <a:pPr algn="l"/>
            <a:r>
              <a:rPr lang="en-US" altLang="zh-CN" dirty="0">
                <a:ea typeface="SimSun" pitchFamily="2" charset="-122"/>
              </a:rPr>
              <a:t>The question of whether cost over-runs were the fault of government requirements or were the fault of consultants coming up with solutions that were too complex.</a:t>
            </a:r>
            <a:endParaRPr lang="en-US"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0DC6-2830-B366-F05C-BD62BE4F382B}"/>
              </a:ext>
            </a:extLst>
          </p:cNvPr>
          <p:cNvSpPr>
            <a:spLocks noGrp="1"/>
          </p:cNvSpPr>
          <p:nvPr>
            <p:ph type="ctrTitle"/>
          </p:nvPr>
        </p:nvSpPr>
        <p:spPr/>
        <p:txBody>
          <a:bodyPr/>
          <a:lstStyle/>
          <a:p>
            <a:r>
              <a:rPr lang="en-US" dirty="0"/>
              <a:t>Other  Provisions</a:t>
            </a:r>
          </a:p>
        </p:txBody>
      </p:sp>
    </p:spTree>
    <p:extLst>
      <p:ext uri="{BB962C8B-B14F-4D97-AF65-F5344CB8AC3E}">
        <p14:creationId xmlns:p14="http://schemas.microsoft.com/office/powerpoint/2010/main" val="989273177"/>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altLang="en-US" dirty="0"/>
              <a:t>Termination Clauses</a:t>
            </a:r>
          </a:p>
        </p:txBody>
      </p:sp>
      <p:sp>
        <p:nvSpPr>
          <p:cNvPr id="108547" name="Content Placeholder 2"/>
          <p:cNvSpPr>
            <a:spLocks noGrp="1"/>
          </p:cNvSpPr>
          <p:nvPr>
            <p:ph idx="1"/>
          </p:nvPr>
        </p:nvSpPr>
        <p:spPr/>
        <p:txBody>
          <a:bodyPr/>
          <a:lstStyle/>
          <a:p>
            <a:r>
              <a:rPr lang="en-US" altLang="en-US" dirty="0"/>
              <a:t>Generally designed to repay senior lenders in case of PPA termination</a:t>
            </a:r>
          </a:p>
          <a:p>
            <a:pPr lvl="1"/>
            <a:r>
              <a:rPr lang="en-US" altLang="en-US" dirty="0"/>
              <a:t>Exception may be where termination occurs because of default on debt.  Here the off-taker may have the option to buy-out facility and repay the entire senior debt</a:t>
            </a:r>
          </a:p>
          <a:p>
            <a:r>
              <a:rPr lang="en-US" altLang="en-US" dirty="0"/>
              <a:t>Ownership of off-taker (government percent)</a:t>
            </a:r>
          </a:p>
          <a:p>
            <a:r>
              <a:rPr lang="en-US" altLang="en-US" dirty="0"/>
              <a:t>Credit rating of the off-taker declines</a:t>
            </a:r>
          </a:p>
          <a:p>
            <a:r>
              <a:rPr lang="en-US" altLang="en-US" dirty="0"/>
              <a:t>Alternative termination valuation depending on causes for termination:</a:t>
            </a:r>
          </a:p>
          <a:p>
            <a:pPr lvl="1"/>
            <a:r>
              <a:rPr lang="en-US" altLang="en-US" dirty="0"/>
              <a:t>Payment of senior debt claims and termination costs only</a:t>
            </a:r>
          </a:p>
          <a:p>
            <a:pPr lvl="1"/>
            <a:r>
              <a:rPr lang="en-US" altLang="en-US" dirty="0"/>
              <a:t>Payment of senior debt plus equity contributions (pre-PCOD)</a:t>
            </a:r>
          </a:p>
          <a:p>
            <a:pPr lvl="1"/>
            <a:r>
              <a:rPr lang="en-US" altLang="en-US" dirty="0"/>
              <a:t>Payment of senior debt plus compounded rate of return on 12% on equity contributions</a:t>
            </a:r>
          </a:p>
        </p:txBody>
      </p:sp>
    </p:spTree>
    <p:extLst>
      <p:ext uri="{BB962C8B-B14F-4D97-AF65-F5344CB8AC3E}">
        <p14:creationId xmlns:p14="http://schemas.microsoft.com/office/powerpoint/2010/main" val="163935491"/>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E8FC-866A-9238-2170-7440E76AF5AF}"/>
              </a:ext>
            </a:extLst>
          </p:cNvPr>
          <p:cNvSpPr>
            <a:spLocks noGrp="1"/>
          </p:cNvSpPr>
          <p:nvPr>
            <p:ph type="title"/>
          </p:nvPr>
        </p:nvSpPr>
        <p:spPr/>
        <p:txBody>
          <a:bodyPr/>
          <a:lstStyle/>
          <a:p>
            <a:r>
              <a:rPr lang="en-US" dirty="0"/>
              <a:t>Billing and Metering</a:t>
            </a:r>
          </a:p>
        </p:txBody>
      </p:sp>
      <p:sp>
        <p:nvSpPr>
          <p:cNvPr id="3" name="Content Placeholder 2">
            <a:extLst>
              <a:ext uri="{FF2B5EF4-FFF2-40B4-BE49-F238E27FC236}">
                <a16:creationId xmlns:a16="http://schemas.microsoft.com/office/drawing/2014/main" id="{02AC11BA-3112-3095-F4AA-B8A0695D853E}"/>
              </a:ext>
            </a:extLst>
          </p:cNvPr>
          <p:cNvSpPr>
            <a:spLocks noGrp="1"/>
          </p:cNvSpPr>
          <p:nvPr>
            <p:ph idx="1"/>
          </p:nvPr>
        </p:nvSpPr>
        <p:spPr/>
        <p:txBody>
          <a:bodyPr/>
          <a:lstStyle/>
          <a:p>
            <a:r>
              <a:rPr lang="en-US" dirty="0"/>
              <a:t>Cost of working capital</a:t>
            </a:r>
          </a:p>
          <a:p>
            <a:r>
              <a:rPr lang="en-US" dirty="0"/>
              <a:t>Meter Location</a:t>
            </a:r>
          </a:p>
          <a:p>
            <a:r>
              <a:rPr lang="en-US" dirty="0"/>
              <a:t>Sun or Wind Measurement</a:t>
            </a:r>
          </a:p>
          <a:p>
            <a:endParaRPr lang="en-US" dirty="0"/>
          </a:p>
        </p:txBody>
      </p:sp>
      <p:sp>
        <p:nvSpPr>
          <p:cNvPr id="4" name="Slide Number Placeholder 3">
            <a:extLst>
              <a:ext uri="{FF2B5EF4-FFF2-40B4-BE49-F238E27FC236}">
                <a16:creationId xmlns:a16="http://schemas.microsoft.com/office/drawing/2014/main" id="{F69B2337-AC7F-E6D4-8EBF-C1E1B4C8BB39}"/>
              </a:ext>
            </a:extLst>
          </p:cNvPr>
          <p:cNvSpPr>
            <a:spLocks noGrp="1"/>
          </p:cNvSpPr>
          <p:nvPr>
            <p:ph type="sldNum" sz="quarter" idx="12"/>
          </p:nvPr>
        </p:nvSpPr>
        <p:spPr/>
        <p:txBody>
          <a:bodyPr/>
          <a:lstStyle/>
          <a:p>
            <a:fld id="{EB241CD2-1E45-42A3-B213-66A034DF9A3B}" type="slidenum">
              <a:rPr lang="en-GB" smtClean="0"/>
              <a:t>323</a:t>
            </a:fld>
            <a:endParaRPr lang="en-GB" dirty="0"/>
          </a:p>
        </p:txBody>
      </p:sp>
    </p:spTree>
    <p:extLst>
      <p:ext uri="{BB962C8B-B14F-4D97-AF65-F5344CB8AC3E}">
        <p14:creationId xmlns:p14="http://schemas.microsoft.com/office/powerpoint/2010/main" val="89285854"/>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B6C5C-2772-4D56-9D5E-2C4593CBE0E0}"/>
              </a:ext>
            </a:extLst>
          </p:cNvPr>
          <p:cNvSpPr>
            <a:spLocks noGrp="1"/>
          </p:cNvSpPr>
          <p:nvPr>
            <p:ph type="title"/>
          </p:nvPr>
        </p:nvSpPr>
        <p:spPr/>
        <p:txBody>
          <a:bodyPr/>
          <a:lstStyle/>
          <a:p>
            <a:r>
              <a:rPr lang="en-029" dirty="0"/>
              <a:t>Example of Termination Clause</a:t>
            </a:r>
          </a:p>
        </p:txBody>
      </p:sp>
      <p:pic>
        <p:nvPicPr>
          <p:cNvPr id="4" name="Content Placeholder 3">
            <a:extLst>
              <a:ext uri="{FF2B5EF4-FFF2-40B4-BE49-F238E27FC236}">
                <a16:creationId xmlns:a16="http://schemas.microsoft.com/office/drawing/2014/main" id="{E99FFA5A-1276-44FA-9868-E9EE92C3E803}"/>
              </a:ext>
            </a:extLst>
          </p:cNvPr>
          <p:cNvPicPr>
            <a:picLocks noGrp="1" noChangeAspect="1"/>
          </p:cNvPicPr>
          <p:nvPr>
            <p:ph idx="1"/>
          </p:nvPr>
        </p:nvPicPr>
        <p:blipFill>
          <a:blip r:embed="rId2"/>
          <a:stretch>
            <a:fillRect/>
          </a:stretch>
        </p:blipFill>
        <p:spPr>
          <a:xfrm>
            <a:off x="3683328" y="1524000"/>
            <a:ext cx="4825345" cy="4572000"/>
          </a:xfrm>
          <a:prstGeom prst="rect">
            <a:avLst/>
          </a:prstGeom>
        </p:spPr>
      </p:pic>
    </p:spTree>
    <p:extLst>
      <p:ext uri="{BB962C8B-B14F-4D97-AF65-F5344CB8AC3E}">
        <p14:creationId xmlns:p14="http://schemas.microsoft.com/office/powerpoint/2010/main" val="3935731732"/>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2758-3941-AEC8-0895-83D30646DF70}"/>
              </a:ext>
            </a:extLst>
          </p:cNvPr>
          <p:cNvSpPr>
            <a:spLocks noGrp="1"/>
          </p:cNvSpPr>
          <p:nvPr>
            <p:ph type="ctrTitle"/>
          </p:nvPr>
        </p:nvSpPr>
        <p:spPr>
          <a:xfrm>
            <a:off x="643835" y="1707280"/>
            <a:ext cx="7082845" cy="2910440"/>
          </a:xfrm>
        </p:spPr>
        <p:txBody>
          <a:bodyPr/>
          <a:lstStyle/>
          <a:p>
            <a:r>
              <a:rPr lang="en-US" dirty="0"/>
              <a:t>Session 4: Project Finance and Lender Financing</a:t>
            </a:r>
          </a:p>
        </p:txBody>
      </p:sp>
    </p:spTree>
    <p:extLst>
      <p:ext uri="{BB962C8B-B14F-4D97-AF65-F5344CB8AC3E}">
        <p14:creationId xmlns:p14="http://schemas.microsoft.com/office/powerpoint/2010/main" val="2749371712"/>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a:t>
            </a:r>
          </a:p>
        </p:txBody>
      </p:sp>
      <p:sp>
        <p:nvSpPr>
          <p:cNvPr id="3" name="Content Placeholder 2"/>
          <p:cNvSpPr>
            <a:spLocks noGrp="1"/>
          </p:cNvSpPr>
          <p:nvPr>
            <p:ph idx="1"/>
          </p:nvPr>
        </p:nvSpPr>
        <p:spPr/>
        <p:txBody>
          <a:bodyPr>
            <a:normAutofit fontScale="92500" lnSpcReduction="20000"/>
          </a:bodyPr>
          <a:lstStyle/>
          <a:p>
            <a:r>
              <a:rPr lang="en-GB" dirty="0"/>
              <a:t>The course is not necessarily meant to be immediately practical to your daily job. The more important idea is to understand the basis for various ideas in project finance.</a:t>
            </a:r>
          </a:p>
          <a:p>
            <a:r>
              <a:rPr lang="en-GB" dirty="0"/>
              <a:t>Underlying ideas behind ideas when working on transactions rather than details</a:t>
            </a:r>
          </a:p>
          <a:p>
            <a:pPr lvl="1"/>
            <a:r>
              <a:rPr lang="en-GB" dirty="0"/>
              <a:t>What is the most fundamental goal</a:t>
            </a:r>
          </a:p>
          <a:p>
            <a:pPr lvl="1"/>
            <a:r>
              <a:rPr lang="en-GB" dirty="0"/>
              <a:t>What is the essence of project finance</a:t>
            </a:r>
          </a:p>
          <a:p>
            <a:pPr lvl="1"/>
            <a:r>
              <a:rPr lang="en-GB" dirty="0"/>
              <a:t>How does project finance relate to fundamental economic and societal questions</a:t>
            </a:r>
          </a:p>
          <a:p>
            <a:pPr lvl="1"/>
            <a:r>
              <a:rPr lang="en-GB" dirty="0"/>
              <a:t>How can long-term assets be financed and also provide incentives for efficient operation</a:t>
            </a:r>
          </a:p>
          <a:p>
            <a:pPr lvl="1"/>
            <a:r>
              <a:rPr lang="en-GB" dirty="0"/>
              <a:t>How should government policy issues associated with project finance investments be evaluated</a:t>
            </a:r>
          </a:p>
          <a:p>
            <a:endParaRPr lang="en-GB" dirty="0"/>
          </a:p>
          <a:p>
            <a:r>
              <a:rPr lang="en-GB" dirty="0"/>
              <a:t>Analysis of project finance</a:t>
            </a:r>
          </a:p>
          <a:p>
            <a:pPr lvl="1"/>
            <a:r>
              <a:rPr lang="en-GB" dirty="0"/>
              <a:t>Why is everybody so obsessed with IRR</a:t>
            </a:r>
          </a:p>
          <a:p>
            <a:pPr lvl="1"/>
            <a:r>
              <a:rPr lang="en-GB" dirty="0"/>
              <a:t>What is the meaning of DSCR and why are people so obsessed with the ratio</a:t>
            </a:r>
          </a:p>
          <a:p>
            <a:pPr lvl="1"/>
            <a:r>
              <a:rPr lang="en-GB" dirty="0"/>
              <a:t>How can the ideas be converted into structuring of loans</a:t>
            </a:r>
          </a:p>
          <a:p>
            <a:pPr lvl="1"/>
            <a:r>
              <a:rPr lang="en-GB" dirty="0"/>
              <a:t>How can we define major risks of a project and address those risks in contracts and debt structure</a:t>
            </a:r>
          </a:p>
          <a:p>
            <a:pPr lvl="1"/>
            <a:r>
              <a:rPr lang="en-GB" dirty="0"/>
              <a:t>What if anything can we do to manage risk after the project documents are signed</a:t>
            </a:r>
          </a:p>
          <a:p>
            <a:pPr lvl="1"/>
            <a:r>
              <a:rPr lang="en-GB" dirty="0"/>
              <a:t>How can be understand, use and not be intimidated by project finance models</a:t>
            </a:r>
          </a:p>
          <a:p>
            <a:pPr lvl="1"/>
            <a:r>
              <a:rPr lang="en-GB" dirty="0"/>
              <a:t>How do risks change as a project moves from through different phases</a:t>
            </a:r>
          </a:p>
          <a:p>
            <a:pPr lvl="1"/>
            <a:r>
              <a:rPr lang="en-GB" dirty="0"/>
              <a:t>Who are parties to project finance and </a:t>
            </a:r>
          </a:p>
          <a:p>
            <a:pPr lvl="1"/>
            <a:endParaRPr lang="en-GB" dirty="0"/>
          </a:p>
          <a:p>
            <a:pPr lvl="1"/>
            <a:endParaRPr lang="en-GB" dirty="0"/>
          </a:p>
          <a:p>
            <a:pPr lvl="1"/>
            <a:endParaRPr lang="en-GB" dirty="0"/>
          </a:p>
        </p:txBody>
      </p:sp>
      <p:sp>
        <p:nvSpPr>
          <p:cNvPr id="4" name="Slide Number Placeholder 3"/>
          <p:cNvSpPr>
            <a:spLocks noGrp="1"/>
          </p:cNvSpPr>
          <p:nvPr>
            <p:ph type="sldNum" sz="quarter" idx="12"/>
          </p:nvPr>
        </p:nvSpPr>
        <p:spPr/>
        <p:txBody>
          <a:bodyPr/>
          <a:lstStyle/>
          <a:p>
            <a:fld id="{EB241CD2-1E45-42A3-B213-66A034DF9A3B}" type="slidenum">
              <a:rPr lang="en-GB" smtClean="0"/>
              <a:t>326</a:t>
            </a:fld>
            <a:endParaRPr lang="en-GB" dirty="0"/>
          </a:p>
        </p:txBody>
      </p:sp>
    </p:spTree>
    <p:extLst>
      <p:ext uri="{BB962C8B-B14F-4D97-AF65-F5344CB8AC3E}">
        <p14:creationId xmlns:p14="http://schemas.microsoft.com/office/powerpoint/2010/main" val="3151463020"/>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62DA4-80A2-70B8-9338-958D3DCD07A7}"/>
              </a:ext>
            </a:extLst>
          </p:cNvPr>
          <p:cNvSpPr>
            <a:spLocks noGrp="1"/>
          </p:cNvSpPr>
          <p:nvPr>
            <p:ph type="title"/>
          </p:nvPr>
        </p:nvSpPr>
        <p:spPr/>
        <p:txBody>
          <a:bodyPr/>
          <a:lstStyle/>
          <a:p>
            <a:r>
              <a:rPr lang="en-US" dirty="0"/>
              <a:t>Learning Objectives - 1</a:t>
            </a:r>
          </a:p>
        </p:txBody>
      </p:sp>
      <p:sp>
        <p:nvSpPr>
          <p:cNvPr id="3" name="Content Placeholder 2">
            <a:extLst>
              <a:ext uri="{FF2B5EF4-FFF2-40B4-BE49-F238E27FC236}">
                <a16:creationId xmlns:a16="http://schemas.microsoft.com/office/drawing/2014/main" id="{C51AE07F-6723-7E93-FE50-144174F15694}"/>
              </a:ext>
            </a:extLst>
          </p:cNvPr>
          <p:cNvSpPr>
            <a:spLocks noGrp="1"/>
          </p:cNvSpPr>
          <p:nvPr>
            <p:ph idx="1"/>
          </p:nvPr>
        </p:nvSpPr>
        <p:spPr/>
        <p:txBody>
          <a:bodyPr>
            <a:normAutofit fontScale="92500"/>
          </a:bodyPr>
          <a:lstStyle/>
          <a:p>
            <a:pPr marL="628650" indent="-285750"/>
            <a:r>
              <a:rPr lang="en-US" dirty="0"/>
              <a:t>Critical learnings: </a:t>
            </a:r>
          </a:p>
          <a:p>
            <a:pPr marL="628650" indent="-285750"/>
            <a:endParaRPr lang="en-US" dirty="0"/>
          </a:p>
          <a:p>
            <a:pPr marL="971550" lvl="2" indent="-285750" algn="l"/>
            <a:r>
              <a:rPr lang="en-US" sz="1825" dirty="0"/>
              <a:t>Identify the key risks in a project and how to handle and structure them including the use of risk sharing contracts.</a:t>
            </a:r>
          </a:p>
          <a:p>
            <a:pPr marL="971550" lvl="2" indent="-285750" algn="l"/>
            <a:endParaRPr lang="en-US" sz="1825" dirty="0"/>
          </a:p>
          <a:p>
            <a:pPr marL="971550" lvl="2" indent="-285750" algn="l"/>
            <a:r>
              <a:rPr lang="en-US" sz="1825" dirty="0"/>
              <a:t>Define the essential parameters and logic flow for a robust project finance model. For example: financial model role of a model in assessing the overall financial feasibility of a project.</a:t>
            </a:r>
          </a:p>
          <a:p>
            <a:pPr marL="685800" lvl="2" indent="0" algn="l">
              <a:buNone/>
            </a:pPr>
            <a:endParaRPr lang="en-US" sz="1825" dirty="0"/>
          </a:p>
          <a:p>
            <a:pPr marL="971550" lvl="2" indent="-285750" algn="l"/>
            <a:r>
              <a:rPr lang="en-US" sz="1825" dirty="0"/>
              <a:t>Implications when dealing with projects such as green hydrogen or battery, technology, extraction and other related uncertainties</a:t>
            </a:r>
          </a:p>
          <a:p>
            <a:pPr marL="685800" lvl="2" indent="0" algn="l">
              <a:buNone/>
            </a:pPr>
            <a:endParaRPr lang="en-US" sz="1825" dirty="0"/>
          </a:p>
          <a:p>
            <a:pPr marL="971550" lvl="2" indent="-285750" algn="l"/>
            <a:r>
              <a:rPr lang="en-US" sz="1925" dirty="0"/>
              <a:t>Understand the foundations of the Project Finance industry, recent developments and trends </a:t>
            </a:r>
          </a:p>
          <a:p>
            <a:pPr marL="685800" lvl="2" indent="0" algn="l">
              <a:buNone/>
            </a:pPr>
            <a:endParaRPr lang="en-US" sz="1925" dirty="0"/>
          </a:p>
          <a:p>
            <a:pPr marL="971550" lvl="2" indent="-285750" algn="l"/>
            <a:r>
              <a:rPr lang="en-US" sz="2000" dirty="0"/>
              <a:t>Define the stages in the structuring and negotiation of key commercial and financial terms particularly as they relate to issues involving blended financing and Government Support </a:t>
            </a:r>
          </a:p>
          <a:p>
            <a:pPr marL="628650" lvl="1" indent="-285750" algn="l">
              <a:buNone/>
            </a:pPr>
            <a:endParaRPr lang="en-US" sz="1900" dirty="0"/>
          </a:p>
          <a:p>
            <a:pPr marL="628650" lvl="1" indent="-285750"/>
            <a:endParaRPr lang="en-US" dirty="0"/>
          </a:p>
          <a:p>
            <a:pPr marL="628650" indent="-285750"/>
            <a:endParaRPr lang="en-US" dirty="0"/>
          </a:p>
        </p:txBody>
      </p:sp>
    </p:spTree>
    <p:extLst>
      <p:ext uri="{BB962C8B-B14F-4D97-AF65-F5344CB8AC3E}">
        <p14:creationId xmlns:p14="http://schemas.microsoft.com/office/powerpoint/2010/main" val="484050203"/>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60F-E735-8655-222B-CDE397B7EDB2}"/>
              </a:ext>
            </a:extLst>
          </p:cNvPr>
          <p:cNvSpPr>
            <a:spLocks noGrp="1"/>
          </p:cNvSpPr>
          <p:nvPr>
            <p:ph type="title"/>
          </p:nvPr>
        </p:nvSpPr>
        <p:spPr/>
        <p:txBody>
          <a:bodyPr/>
          <a:lstStyle/>
          <a:p>
            <a:r>
              <a:rPr lang="en-US" dirty="0"/>
              <a:t>Notes on Financial Model</a:t>
            </a:r>
          </a:p>
        </p:txBody>
      </p:sp>
      <p:sp>
        <p:nvSpPr>
          <p:cNvPr id="3" name="Content Placeholder 2">
            <a:extLst>
              <a:ext uri="{FF2B5EF4-FFF2-40B4-BE49-F238E27FC236}">
                <a16:creationId xmlns:a16="http://schemas.microsoft.com/office/drawing/2014/main" id="{DCFDF5C3-3F85-A9BE-FBFF-97759306B0F0}"/>
              </a:ext>
            </a:extLst>
          </p:cNvPr>
          <p:cNvSpPr>
            <a:spLocks noGrp="1"/>
          </p:cNvSpPr>
          <p:nvPr>
            <p:ph idx="1"/>
          </p:nvPr>
        </p:nvSpPr>
        <p:spPr/>
        <p:txBody>
          <a:bodyPr>
            <a:normAutofit/>
          </a:bodyPr>
          <a:lstStyle/>
          <a:p>
            <a:r>
              <a:rPr lang="en-US" sz="1800" dirty="0"/>
              <a:t>Financial Model in Transaction</a:t>
            </a:r>
          </a:p>
          <a:p>
            <a:pPr lvl="1"/>
            <a:r>
              <a:rPr lang="en-US" sz="1600" dirty="0"/>
              <a:t>Tests whether all of the contracts including the loan agreement work in terms of financial ratios</a:t>
            </a:r>
          </a:p>
          <a:p>
            <a:pPr lvl="1"/>
            <a:r>
              <a:rPr lang="en-US" sz="1600" dirty="0"/>
              <a:t>Used for risk analysis to test downside cases and assure the lenders get paid</a:t>
            </a:r>
          </a:p>
          <a:p>
            <a:pPr lvl="1"/>
            <a:r>
              <a:rPr lang="en-US" sz="1600" dirty="0"/>
              <a:t>Puts all of the technical data together with the financing data to assess the economics of a project</a:t>
            </a:r>
          </a:p>
          <a:p>
            <a:pPr lvl="1"/>
            <a:r>
              <a:rPr lang="en-US" sz="1600" dirty="0"/>
              <a:t>Is a database of the meaningful data for the project</a:t>
            </a:r>
          </a:p>
          <a:p>
            <a:r>
              <a:rPr lang="en-US" sz="1800" dirty="0"/>
              <a:t>Financial Model as a Teaching Tool</a:t>
            </a:r>
          </a:p>
          <a:p>
            <a:pPr lvl="1"/>
            <a:r>
              <a:rPr lang="en-US" sz="1600" dirty="0"/>
              <a:t>Demonstrates the how project finance concepts work (e.g. DSCR and Volatility)</a:t>
            </a:r>
          </a:p>
          <a:p>
            <a:pPr lvl="1"/>
            <a:r>
              <a:rPr lang="en-US" sz="1600" dirty="0"/>
              <a:t>Isolate on issue to understand impacts on investors, lenders and society</a:t>
            </a:r>
          </a:p>
          <a:p>
            <a:pPr lvl="1"/>
            <a:r>
              <a:rPr lang="en-US" sz="1600" dirty="0"/>
              <a:t>Used to present nuanced issues</a:t>
            </a:r>
          </a:p>
          <a:p>
            <a:pPr lvl="1"/>
            <a:r>
              <a:rPr lang="en-US" sz="1600" dirty="0"/>
              <a:t>Demonstrates issues in case studies</a:t>
            </a:r>
          </a:p>
        </p:txBody>
      </p:sp>
      <p:sp>
        <p:nvSpPr>
          <p:cNvPr id="4" name="Slide Number Placeholder 3">
            <a:extLst>
              <a:ext uri="{FF2B5EF4-FFF2-40B4-BE49-F238E27FC236}">
                <a16:creationId xmlns:a16="http://schemas.microsoft.com/office/drawing/2014/main" id="{FE1F9611-6B18-7788-1DFB-D5951EA0FB78}"/>
              </a:ext>
            </a:extLst>
          </p:cNvPr>
          <p:cNvSpPr>
            <a:spLocks noGrp="1"/>
          </p:cNvSpPr>
          <p:nvPr>
            <p:ph type="sldNum" sz="quarter" idx="12"/>
          </p:nvPr>
        </p:nvSpPr>
        <p:spPr/>
        <p:txBody>
          <a:bodyPr/>
          <a:lstStyle/>
          <a:p>
            <a:fld id="{EB241CD2-1E45-42A3-B213-66A034DF9A3B}" type="slidenum">
              <a:rPr lang="en-GB" smtClean="0"/>
              <a:t>328</a:t>
            </a:fld>
            <a:endParaRPr lang="en-GB" dirty="0"/>
          </a:p>
        </p:txBody>
      </p:sp>
    </p:spTree>
    <p:extLst>
      <p:ext uri="{BB962C8B-B14F-4D97-AF65-F5344CB8AC3E}">
        <p14:creationId xmlns:p14="http://schemas.microsoft.com/office/powerpoint/2010/main" val="731933150"/>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625B9-5902-DF33-CB7E-4B504E5644BE}"/>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DD933CC9-A024-CD81-0747-ECD8F1B8A451}"/>
              </a:ext>
            </a:extLst>
          </p:cNvPr>
          <p:cNvSpPr>
            <a:spLocks noGrp="1"/>
          </p:cNvSpPr>
          <p:nvPr>
            <p:ph idx="1"/>
          </p:nvPr>
        </p:nvSpPr>
        <p:spPr>
          <a:xfrm>
            <a:off x="1828801" y="1023938"/>
            <a:ext cx="8316686" cy="4693104"/>
          </a:xfrm>
        </p:spPr>
        <p:txBody>
          <a:bodyPr>
            <a:normAutofit lnSpcReduction="10000"/>
          </a:bodyPr>
          <a:lstStyle/>
          <a:p>
            <a:r>
              <a:rPr lang="en-US" sz="1600" dirty="0"/>
              <a:t>Project Finance Overview</a:t>
            </a:r>
          </a:p>
          <a:p>
            <a:pPr lvl="1"/>
            <a:r>
              <a:rPr lang="en-US" sz="1400" dirty="0"/>
              <a:t>What is Finance, Investment, Rate of Return</a:t>
            </a:r>
          </a:p>
          <a:p>
            <a:pPr lvl="1"/>
            <a:r>
              <a:rPr lang="en-US" sz="1400" dirty="0"/>
              <a:t>What is the Definition and the Essence of Project Finance</a:t>
            </a:r>
          </a:p>
          <a:p>
            <a:pPr lvl="1"/>
            <a:r>
              <a:rPr lang="en-US" sz="1400" dirty="0"/>
              <a:t>Model Introduction and Capital Intensity</a:t>
            </a:r>
          </a:p>
          <a:p>
            <a:r>
              <a:rPr lang="en-US" sz="1600" dirty="0"/>
              <a:t>IRR and DSCR to Define Rate of Return and Risk in Project Finance </a:t>
            </a:r>
          </a:p>
          <a:p>
            <a:pPr lvl="1"/>
            <a:r>
              <a:rPr lang="en-US" sz="1400" dirty="0"/>
              <a:t>Petrozuata and Ras Laffan Case Study</a:t>
            </a:r>
          </a:p>
          <a:p>
            <a:pPr lvl="1"/>
            <a:r>
              <a:rPr lang="en-US" sz="1400" dirty="0"/>
              <a:t>Project Diagram and Risks</a:t>
            </a:r>
          </a:p>
          <a:p>
            <a:pPr lvl="1"/>
            <a:r>
              <a:rPr lang="en-US" sz="1400" dirty="0"/>
              <a:t>Exercise on Computing IRR and DSCR</a:t>
            </a:r>
          </a:p>
          <a:p>
            <a:r>
              <a:rPr lang="en-US" sz="1600" dirty="0"/>
              <a:t>History of Project Finance and Risk Allocation</a:t>
            </a:r>
          </a:p>
          <a:p>
            <a:pPr lvl="1"/>
            <a:r>
              <a:rPr lang="en-US" sz="1400" dirty="0"/>
              <a:t>Financing Long-term Capital-Intensive Assets – Sam </a:t>
            </a:r>
            <a:r>
              <a:rPr lang="en-US" sz="1400" dirty="0" err="1"/>
              <a:t>Insull</a:t>
            </a:r>
            <a:endParaRPr lang="en-US" sz="1400" dirty="0"/>
          </a:p>
          <a:p>
            <a:pPr lvl="1"/>
            <a:r>
              <a:rPr lang="en-US" sz="1400" dirty="0"/>
              <a:t>Providing Incentives in Financing – Availability Model</a:t>
            </a:r>
          </a:p>
          <a:p>
            <a:pPr lvl="1"/>
            <a:r>
              <a:rPr lang="en-US" sz="1400" dirty="0"/>
              <a:t>Resource and Output Risk – Renewable and Traffic</a:t>
            </a:r>
          </a:p>
          <a:p>
            <a:pPr lvl="1"/>
            <a:r>
              <a:rPr lang="en-US" sz="1400" dirty="0"/>
              <a:t>Merchant Risk – Incentives to Optimize Capacity Building</a:t>
            </a:r>
          </a:p>
          <a:p>
            <a:r>
              <a:rPr lang="en-US" sz="1600" dirty="0"/>
              <a:t>Current Project Finance and Renewable Energy</a:t>
            </a:r>
          </a:p>
          <a:p>
            <a:pPr lvl="1"/>
            <a:r>
              <a:rPr lang="en-US" sz="1400" dirty="0"/>
              <a:t>Overview of Renewable Energy</a:t>
            </a:r>
          </a:p>
          <a:p>
            <a:pPr lvl="1"/>
            <a:r>
              <a:rPr lang="en-US" sz="1400" dirty="0"/>
              <a:t>Risks and Contracts in Renewable Energy</a:t>
            </a:r>
          </a:p>
          <a:p>
            <a:pPr lvl="1"/>
            <a:r>
              <a:rPr lang="en-US" sz="1400" dirty="0"/>
              <a:t>Debt Structuring and Term Sheet</a:t>
            </a:r>
          </a:p>
          <a:p>
            <a:r>
              <a:rPr lang="en-US" sz="1550" dirty="0"/>
              <a:t>Infrastructure and PPP</a:t>
            </a:r>
          </a:p>
          <a:p>
            <a:endParaRPr lang="en-US" sz="1550" dirty="0"/>
          </a:p>
          <a:p>
            <a:pPr lvl="1"/>
            <a:endParaRPr lang="en-US" sz="1400" dirty="0"/>
          </a:p>
          <a:p>
            <a:pPr lvl="1"/>
            <a:endParaRPr lang="en-US" sz="1400" dirty="0"/>
          </a:p>
        </p:txBody>
      </p:sp>
      <p:sp>
        <p:nvSpPr>
          <p:cNvPr id="4" name="Slide Number Placeholder 3">
            <a:extLst>
              <a:ext uri="{FF2B5EF4-FFF2-40B4-BE49-F238E27FC236}">
                <a16:creationId xmlns:a16="http://schemas.microsoft.com/office/drawing/2014/main" id="{FC002B2A-B37C-4C63-18D2-7E7BE864111C}"/>
              </a:ext>
            </a:extLst>
          </p:cNvPr>
          <p:cNvSpPr>
            <a:spLocks noGrp="1"/>
          </p:cNvSpPr>
          <p:nvPr>
            <p:ph type="sldNum" sz="quarter" idx="12"/>
          </p:nvPr>
        </p:nvSpPr>
        <p:spPr/>
        <p:txBody>
          <a:bodyPr/>
          <a:lstStyle/>
          <a:p>
            <a:fld id="{EB241CD2-1E45-42A3-B213-66A034DF9A3B}" type="slidenum">
              <a:rPr lang="en-GB" smtClean="0"/>
              <a:t>329</a:t>
            </a:fld>
            <a:endParaRPr lang="en-GB" dirty="0"/>
          </a:p>
        </p:txBody>
      </p:sp>
    </p:spTree>
    <p:extLst>
      <p:ext uri="{BB962C8B-B14F-4D97-AF65-F5344CB8AC3E}">
        <p14:creationId xmlns:p14="http://schemas.microsoft.com/office/powerpoint/2010/main" val="1464521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BAD6A-922F-2F03-A751-8BC74E3DD70F}"/>
              </a:ext>
            </a:extLst>
          </p:cNvPr>
          <p:cNvSpPr>
            <a:spLocks noGrp="1"/>
          </p:cNvSpPr>
          <p:nvPr>
            <p:ph type="title"/>
          </p:nvPr>
        </p:nvSpPr>
        <p:spPr>
          <a:xfrm>
            <a:off x="266700" y="203202"/>
            <a:ext cx="10141656" cy="654049"/>
          </a:xfrm>
        </p:spPr>
        <p:txBody>
          <a:bodyPr anchor="ctr">
            <a:normAutofit/>
          </a:bodyPr>
          <a:lstStyle/>
          <a:p>
            <a:r>
              <a:rPr lang="en-US" dirty="0"/>
              <a:t>General Risks Facing Vegetable Vendor</a:t>
            </a:r>
          </a:p>
        </p:txBody>
      </p:sp>
      <p:sp>
        <p:nvSpPr>
          <p:cNvPr id="3" name="Content Placeholder 2">
            <a:extLst>
              <a:ext uri="{FF2B5EF4-FFF2-40B4-BE49-F238E27FC236}">
                <a16:creationId xmlns:a16="http://schemas.microsoft.com/office/drawing/2014/main" id="{98E198B1-BE74-05F4-0A06-7D6649A90704}"/>
              </a:ext>
            </a:extLst>
          </p:cNvPr>
          <p:cNvSpPr>
            <a:spLocks noGrp="1"/>
          </p:cNvSpPr>
          <p:nvPr>
            <p:ph sz="half" idx="1"/>
          </p:nvPr>
        </p:nvSpPr>
        <p:spPr>
          <a:xfrm>
            <a:off x="317500" y="1285875"/>
            <a:ext cx="5537200" cy="4665890"/>
          </a:xfrm>
        </p:spPr>
        <p:txBody>
          <a:bodyPr>
            <a:normAutofit/>
          </a:bodyPr>
          <a:lstStyle/>
          <a:p>
            <a:endParaRPr lang="en-US" dirty="0"/>
          </a:p>
          <a:p>
            <a:endParaRPr lang="en-US" dirty="0"/>
          </a:p>
          <a:p>
            <a:endParaRPr lang="en-US" dirty="0"/>
          </a:p>
          <a:p>
            <a:endParaRPr lang="en-US" dirty="0"/>
          </a:p>
          <a:p>
            <a:endParaRPr lang="en-US" dirty="0"/>
          </a:p>
          <a:p>
            <a:endParaRPr lang="en-US" dirty="0"/>
          </a:p>
          <a:p>
            <a:r>
              <a:rPr lang="en-US" dirty="0"/>
              <a:t>Assume that margins change because of price</a:t>
            </a:r>
          </a:p>
          <a:p>
            <a:r>
              <a:rPr lang="en-US" dirty="0"/>
              <a:t>Assume surplus capacity</a:t>
            </a:r>
          </a:p>
          <a:p>
            <a:r>
              <a:rPr lang="en-US" dirty="0"/>
              <a:t>Could decide not to replace cart</a:t>
            </a:r>
          </a:p>
          <a:p>
            <a:r>
              <a:rPr lang="en-US" dirty="0"/>
              <a:t>Could abandon cart and try something else</a:t>
            </a:r>
          </a:p>
          <a:p>
            <a:r>
              <a:rPr lang="en-US" dirty="0"/>
              <a:t>Could move to different location</a:t>
            </a:r>
          </a:p>
          <a:p>
            <a:pPr marL="0" indent="0">
              <a:buNone/>
            </a:pPr>
            <a:endParaRPr lang="en-US" dirty="0"/>
          </a:p>
        </p:txBody>
      </p:sp>
      <p:pic>
        <p:nvPicPr>
          <p:cNvPr id="6" name="Picture 5">
            <a:extLst>
              <a:ext uri="{FF2B5EF4-FFF2-40B4-BE49-F238E27FC236}">
                <a16:creationId xmlns:a16="http://schemas.microsoft.com/office/drawing/2014/main" id="{F28CF298-B8EB-736B-BD3D-7DB60737DCFF}"/>
              </a:ext>
            </a:extLst>
          </p:cNvPr>
          <p:cNvPicPr>
            <a:picLocks noChangeAspect="1"/>
          </p:cNvPicPr>
          <p:nvPr/>
        </p:nvPicPr>
        <p:blipFill>
          <a:blip r:embed="rId2"/>
          <a:srcRect l="21042" r="5973"/>
          <a:stretch>
            <a:fillRect/>
          </a:stretch>
        </p:blipFill>
        <p:spPr>
          <a:xfrm>
            <a:off x="6057900" y="1285875"/>
            <a:ext cx="5537200" cy="4665890"/>
          </a:xfrm>
          <a:prstGeom prst="rect">
            <a:avLst/>
          </a:prstGeom>
          <a:noFill/>
        </p:spPr>
      </p:pic>
      <p:sp>
        <p:nvSpPr>
          <p:cNvPr id="4" name="Slide Number Placeholder 3">
            <a:extLst>
              <a:ext uri="{FF2B5EF4-FFF2-40B4-BE49-F238E27FC236}">
                <a16:creationId xmlns:a16="http://schemas.microsoft.com/office/drawing/2014/main" id="{B9B9A399-4FC0-49CA-A78C-CB2A75F80A9C}"/>
              </a:ext>
            </a:extLst>
          </p:cNvPr>
          <p:cNvSpPr>
            <a:spLocks noGrp="1"/>
          </p:cNvSpPr>
          <p:nvPr>
            <p:ph type="sldNum" sz="quarter" idx="12"/>
          </p:nvPr>
        </p:nvSpPr>
        <p:spPr>
          <a:xfrm>
            <a:off x="11495315" y="6457951"/>
            <a:ext cx="696685" cy="400050"/>
          </a:xfrm>
        </p:spPr>
        <p:txBody>
          <a:bodyPr anchor="ctr">
            <a:normAutofit/>
          </a:bodyPr>
          <a:lstStyle/>
          <a:p>
            <a:pPr>
              <a:spcAft>
                <a:spcPts val="600"/>
              </a:spcAft>
            </a:pPr>
            <a:fld id="{EB241CD2-1E45-42A3-B213-66A034DF9A3B}" type="slidenum">
              <a:rPr lang="en-GB" smtClean="0"/>
              <a:pPr>
                <a:spcAft>
                  <a:spcPts val="600"/>
                </a:spcAft>
              </a:pPr>
              <a:t>33</a:t>
            </a:fld>
            <a:endParaRPr lang="en-GB"/>
          </a:p>
        </p:txBody>
      </p:sp>
      <p:pic>
        <p:nvPicPr>
          <p:cNvPr id="8" name="Picture 7">
            <a:extLst>
              <a:ext uri="{FF2B5EF4-FFF2-40B4-BE49-F238E27FC236}">
                <a16:creationId xmlns:a16="http://schemas.microsoft.com/office/drawing/2014/main" id="{129D4E53-E70F-F7EB-A48B-53967A8A6CE0}"/>
              </a:ext>
            </a:extLst>
          </p:cNvPr>
          <p:cNvPicPr>
            <a:picLocks noChangeAspect="1"/>
          </p:cNvPicPr>
          <p:nvPr/>
        </p:nvPicPr>
        <p:blipFill>
          <a:blip r:embed="rId3"/>
          <a:stretch>
            <a:fillRect/>
          </a:stretch>
        </p:blipFill>
        <p:spPr>
          <a:xfrm>
            <a:off x="1326996" y="1317766"/>
            <a:ext cx="2852338" cy="1931744"/>
          </a:xfrm>
          <a:prstGeom prst="rect">
            <a:avLst/>
          </a:prstGeom>
        </p:spPr>
      </p:pic>
    </p:spTree>
    <p:extLst>
      <p:ext uri="{BB962C8B-B14F-4D97-AF65-F5344CB8AC3E}">
        <p14:creationId xmlns:p14="http://schemas.microsoft.com/office/powerpoint/2010/main" val="288425231"/>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D20F02-0DEE-A70A-C21C-8E0436C4F5FC}"/>
              </a:ext>
            </a:extLst>
          </p:cNvPr>
          <p:cNvSpPr>
            <a:spLocks noGrp="1"/>
          </p:cNvSpPr>
          <p:nvPr>
            <p:ph type="ctrTitle"/>
          </p:nvPr>
        </p:nvSpPr>
        <p:spPr>
          <a:xfrm>
            <a:off x="2006877" y="1707280"/>
            <a:ext cx="5838411" cy="3063503"/>
          </a:xfrm>
        </p:spPr>
        <p:txBody>
          <a:bodyPr/>
          <a:lstStyle/>
          <a:p>
            <a:r>
              <a:rPr lang="en-US" dirty="0"/>
              <a:t>Session 1: What is Finance and What is an Investment</a:t>
            </a:r>
          </a:p>
        </p:txBody>
      </p:sp>
    </p:spTree>
    <p:extLst>
      <p:ext uri="{BB962C8B-B14F-4D97-AF65-F5344CB8AC3E}">
        <p14:creationId xmlns:p14="http://schemas.microsoft.com/office/powerpoint/2010/main" val="361244047"/>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3E54E-4A7D-75DD-D645-6FCA04F41B59}"/>
              </a:ext>
            </a:extLst>
          </p:cNvPr>
          <p:cNvSpPr>
            <a:spLocks noGrp="1"/>
          </p:cNvSpPr>
          <p:nvPr>
            <p:ph type="title"/>
          </p:nvPr>
        </p:nvSpPr>
        <p:spPr/>
        <p:txBody>
          <a:bodyPr>
            <a:normAutofit/>
          </a:bodyPr>
          <a:lstStyle/>
          <a:p>
            <a:r>
              <a:rPr lang="en-US" dirty="0"/>
              <a:t>What is an Investment</a:t>
            </a:r>
          </a:p>
        </p:txBody>
      </p:sp>
      <p:sp>
        <p:nvSpPr>
          <p:cNvPr id="3" name="Content Placeholder 2">
            <a:extLst>
              <a:ext uri="{FF2B5EF4-FFF2-40B4-BE49-F238E27FC236}">
                <a16:creationId xmlns:a16="http://schemas.microsoft.com/office/drawing/2014/main" id="{EAD3ADD9-2248-AB02-3CA9-9415BB5EC579}"/>
              </a:ext>
            </a:extLst>
          </p:cNvPr>
          <p:cNvSpPr>
            <a:spLocks noGrp="1"/>
          </p:cNvSpPr>
          <p:nvPr>
            <p:ph idx="1"/>
          </p:nvPr>
        </p:nvSpPr>
        <p:spPr/>
        <p:txBody>
          <a:bodyPr>
            <a:normAutofit fontScale="92500" lnSpcReduction="20000"/>
          </a:bodyPr>
          <a:lstStyle/>
          <a:p>
            <a:r>
              <a:rPr lang="en-US" dirty="0"/>
              <a:t>The important thing about finance is that it guides you to make the right kind of investments that will ultimately make a society better off.</a:t>
            </a:r>
          </a:p>
          <a:p>
            <a:r>
              <a:rPr lang="en-US" dirty="0"/>
              <a:t>But what is an investment</a:t>
            </a:r>
          </a:p>
          <a:p>
            <a:pPr lvl="1"/>
            <a:r>
              <a:rPr lang="en-US" dirty="0"/>
              <a:t>It is something where you have to incur a cost and then wait for benefits.</a:t>
            </a:r>
          </a:p>
          <a:p>
            <a:pPr lvl="1"/>
            <a:r>
              <a:rPr lang="en-US" dirty="0"/>
              <a:t>It is all about time and not even necessarily about money</a:t>
            </a:r>
          </a:p>
          <a:p>
            <a:pPr lvl="1"/>
            <a:r>
              <a:rPr lang="en-US" dirty="0"/>
              <a:t>Whenever you have to wait, there is uncertainty</a:t>
            </a:r>
          </a:p>
          <a:p>
            <a:r>
              <a:rPr lang="en-US" dirty="0"/>
              <a:t>Examples of investment</a:t>
            </a:r>
          </a:p>
          <a:p>
            <a:pPr lvl="1"/>
            <a:r>
              <a:rPr lang="en-US" dirty="0"/>
              <a:t>Capital Expenditure for a project</a:t>
            </a:r>
          </a:p>
          <a:p>
            <a:pPr lvl="1"/>
            <a:r>
              <a:rPr lang="en-US" dirty="0"/>
              <a:t>Spending money for sports betting</a:t>
            </a:r>
          </a:p>
          <a:p>
            <a:pPr lvl="1"/>
            <a:r>
              <a:rPr lang="en-US" dirty="0"/>
              <a:t>Creating a new website for your company</a:t>
            </a:r>
          </a:p>
          <a:p>
            <a:pPr lvl="1"/>
            <a:r>
              <a:rPr lang="en-US" dirty="0"/>
              <a:t>Hiring employees to study AI</a:t>
            </a:r>
          </a:p>
          <a:p>
            <a:pPr lvl="1"/>
            <a:r>
              <a:rPr lang="en-US" dirty="0"/>
              <a:t>Government investing in basic research on the origins of life</a:t>
            </a:r>
          </a:p>
          <a:p>
            <a:pPr lvl="1"/>
            <a:r>
              <a:rPr lang="en-US" dirty="0"/>
              <a:t>Writing a book</a:t>
            </a:r>
          </a:p>
          <a:p>
            <a:pPr lvl="1"/>
            <a:r>
              <a:rPr lang="en-US" dirty="0"/>
              <a:t>Having a child</a:t>
            </a:r>
          </a:p>
          <a:p>
            <a:r>
              <a:rPr lang="en-US" dirty="0"/>
              <a:t>Question:</a:t>
            </a:r>
          </a:p>
          <a:p>
            <a:pPr lvl="1"/>
            <a:r>
              <a:rPr lang="en-US" dirty="0"/>
              <a:t>Despite what you may hear on a YouTube advertisement, can you think of and investment gaining future benefits (happiness) without making an investment.</a:t>
            </a:r>
          </a:p>
          <a:p>
            <a:pPr marL="342900" lvl="1" indent="0">
              <a:buNone/>
            </a:pPr>
            <a:endParaRPr lang="en-US" dirty="0"/>
          </a:p>
        </p:txBody>
      </p:sp>
    </p:spTree>
    <p:extLst>
      <p:ext uri="{BB962C8B-B14F-4D97-AF65-F5344CB8AC3E}">
        <p14:creationId xmlns:p14="http://schemas.microsoft.com/office/powerpoint/2010/main" val="3367400893"/>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26187-8B88-4D95-CAE4-CF25362CB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C26AB-E732-40CF-14C6-95F91926D18B}"/>
              </a:ext>
            </a:extLst>
          </p:cNvPr>
          <p:cNvSpPr>
            <a:spLocks noGrp="1"/>
          </p:cNvSpPr>
          <p:nvPr>
            <p:ph type="title"/>
          </p:nvPr>
        </p:nvSpPr>
        <p:spPr/>
        <p:txBody>
          <a:bodyPr>
            <a:normAutofit/>
          </a:bodyPr>
          <a:lstStyle/>
          <a:p>
            <a:r>
              <a:rPr lang="en-US" dirty="0"/>
              <a:t>What is Return on an Investment</a:t>
            </a:r>
          </a:p>
        </p:txBody>
      </p:sp>
      <p:sp>
        <p:nvSpPr>
          <p:cNvPr id="3" name="Content Placeholder 2">
            <a:extLst>
              <a:ext uri="{FF2B5EF4-FFF2-40B4-BE49-F238E27FC236}">
                <a16:creationId xmlns:a16="http://schemas.microsoft.com/office/drawing/2014/main" id="{61F727EE-F49C-4FAC-8254-1EF1F38F6CA7}"/>
              </a:ext>
            </a:extLst>
          </p:cNvPr>
          <p:cNvSpPr>
            <a:spLocks noGrp="1"/>
          </p:cNvSpPr>
          <p:nvPr>
            <p:ph idx="1"/>
          </p:nvPr>
        </p:nvSpPr>
        <p:spPr/>
        <p:txBody>
          <a:bodyPr>
            <a:normAutofit/>
          </a:bodyPr>
          <a:lstStyle/>
          <a:p>
            <a:r>
              <a:rPr lang="en-US" dirty="0"/>
              <a:t>Making the correct investment that is best for you and for society is measured by the return on investment. Any return is a measure of the future benefits received compared to the investment made. </a:t>
            </a:r>
          </a:p>
          <a:p>
            <a:r>
              <a:rPr lang="en-US" dirty="0"/>
              <a:t>Assessment of the rate of return boils down to a cost and benefit analysis.</a:t>
            </a:r>
          </a:p>
          <a:p>
            <a:pPr lvl="1"/>
            <a:r>
              <a:rPr lang="en-US" dirty="0"/>
              <a:t>The cost is the investment made</a:t>
            </a:r>
          </a:p>
          <a:p>
            <a:pPr lvl="1"/>
            <a:r>
              <a:rPr lang="en-US" dirty="0"/>
              <a:t>The benefit is the future benefits received</a:t>
            </a:r>
          </a:p>
          <a:p>
            <a:pPr lvl="1"/>
            <a:r>
              <a:rPr lang="en-US" dirty="0"/>
              <a:t>The ratio of benefits to costs measure the efficacy of an investment.</a:t>
            </a:r>
          </a:p>
          <a:p>
            <a:pPr lvl="1"/>
            <a:r>
              <a:rPr lang="en-US" dirty="0"/>
              <a:t>The return to society can be different than the return to investors</a:t>
            </a:r>
          </a:p>
          <a:p>
            <a:pPr lvl="1"/>
            <a:r>
              <a:rPr lang="en-US" dirty="0"/>
              <a:t>In project finance an economic return can be computed that accounts for things like carbon emissions, land use, increased employment, personal productivity and other factors.</a:t>
            </a:r>
          </a:p>
        </p:txBody>
      </p:sp>
    </p:spTree>
    <p:extLst>
      <p:ext uri="{BB962C8B-B14F-4D97-AF65-F5344CB8AC3E}">
        <p14:creationId xmlns:p14="http://schemas.microsoft.com/office/powerpoint/2010/main" val="137386844"/>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a:xfrm>
            <a:off x="1827866" y="666390"/>
            <a:ext cx="8205479" cy="628687"/>
          </a:xfrm>
        </p:spPr>
        <p:txBody>
          <a:bodyPr>
            <a:normAutofit fontScale="90000"/>
          </a:bodyPr>
          <a:lstStyle/>
          <a:p>
            <a:r>
              <a:rPr lang="en-US" dirty="0"/>
              <a:t>Any Investment has at Minimum Three Things and a Rate of Return</a:t>
            </a:r>
          </a:p>
        </p:txBody>
      </p:sp>
      <p:sp>
        <p:nvSpPr>
          <p:cNvPr id="4" name="Slide Number Placeholder 3">
            <a:extLst>
              <a:ext uri="{FF2B5EF4-FFF2-40B4-BE49-F238E27FC236}">
                <a16:creationId xmlns:a16="http://schemas.microsoft.com/office/drawing/2014/main" id="{0EF14281-0788-0BA6-4150-F5C72C5ABB50}"/>
              </a:ext>
            </a:extLst>
          </p:cNvPr>
          <p:cNvSpPr>
            <a:spLocks noGrp="1"/>
          </p:cNvSpPr>
          <p:nvPr>
            <p:ph type="sldNum" sz="quarter" idx="12"/>
          </p:nvPr>
        </p:nvSpPr>
        <p:spPr>
          <a:xfrm>
            <a:off x="14543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333</a:t>
            </a:fld>
            <a:endParaRPr lang="en-GB" dirty="0"/>
          </a:p>
        </p:txBody>
      </p:sp>
      <p:sp>
        <p:nvSpPr>
          <p:cNvPr id="5" name="Oval 4">
            <a:extLst>
              <a:ext uri="{FF2B5EF4-FFF2-40B4-BE49-F238E27FC236}">
                <a16:creationId xmlns:a16="http://schemas.microsoft.com/office/drawing/2014/main" id="{714CE1D8-54BA-8B0C-C552-8387B635A720}"/>
              </a:ext>
            </a:extLst>
          </p:cNvPr>
          <p:cNvSpPr/>
          <p:nvPr/>
        </p:nvSpPr>
        <p:spPr bwMode="auto">
          <a:xfrm>
            <a:off x="5360231" y="3413056"/>
            <a:ext cx="1365030" cy="96130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Return on Investment from Cash Flow versus Capital Expenditure</a:t>
            </a:r>
          </a:p>
        </p:txBody>
      </p:sp>
      <p:sp>
        <p:nvSpPr>
          <p:cNvPr id="6" name="Oval 5">
            <a:extLst>
              <a:ext uri="{FF2B5EF4-FFF2-40B4-BE49-F238E27FC236}">
                <a16:creationId xmlns:a16="http://schemas.microsoft.com/office/drawing/2014/main" id="{2C96DB3A-A9EC-C1C4-E9C2-E9A0CF982061}"/>
              </a:ext>
            </a:extLst>
          </p:cNvPr>
          <p:cNvSpPr/>
          <p:nvPr/>
        </p:nvSpPr>
        <p:spPr bwMode="auto">
          <a:xfrm>
            <a:off x="5360231" y="1890198"/>
            <a:ext cx="1365030" cy="961303"/>
          </a:xfrm>
          <a:prstGeom prst="ellipse">
            <a:avLst/>
          </a:prstGeom>
          <a:solidFill>
            <a:srgbClr val="0D7BB6"/>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029" sz="900" dirty="0">
                <a:solidFill>
                  <a:schemeClr val="bg1">
                    <a:lumMod val="95000"/>
                  </a:schemeClr>
                </a:solidFill>
                <a:latin typeface="Arial" pitchFamily="34" charset="0"/>
              </a:rPr>
              <a:t>Revenues</a:t>
            </a:r>
            <a:r>
              <a:rPr lang="en-US" sz="900" dirty="0">
                <a:solidFill>
                  <a:schemeClr val="bg1">
                    <a:lumMod val="95000"/>
                  </a:schemeClr>
                </a:solidFill>
                <a:latin typeface="Arial" pitchFamily="34" charset="0"/>
              </a:rPr>
              <a:t> Realized</a:t>
            </a:r>
          </a:p>
        </p:txBody>
      </p:sp>
      <p:cxnSp>
        <p:nvCxnSpPr>
          <p:cNvPr id="8" name="Straight Arrow Connector 7">
            <a:extLst>
              <a:ext uri="{FF2B5EF4-FFF2-40B4-BE49-F238E27FC236}">
                <a16:creationId xmlns:a16="http://schemas.microsoft.com/office/drawing/2014/main" id="{A46D591A-4DBF-0EFA-8A62-4B7C988BE339}"/>
              </a:ext>
            </a:extLst>
          </p:cNvPr>
          <p:cNvCxnSpPr>
            <a:cxnSpLocks/>
            <a:stCxn id="6" idx="4"/>
            <a:endCxn id="5" idx="0"/>
          </p:cNvCxnSpPr>
          <p:nvPr/>
        </p:nvCxnSpPr>
        <p:spPr>
          <a:xfrm>
            <a:off x="6042746" y="2851500"/>
            <a:ext cx="0" cy="561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8C50020-CFDD-6D64-9B23-02E5592E5183}"/>
              </a:ext>
            </a:extLst>
          </p:cNvPr>
          <p:cNvSpPr/>
          <p:nvPr/>
        </p:nvSpPr>
        <p:spPr bwMode="auto">
          <a:xfrm>
            <a:off x="2856272" y="3413056"/>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Capital Investments</a:t>
            </a:r>
          </a:p>
        </p:txBody>
      </p:sp>
      <p:cxnSp>
        <p:nvCxnSpPr>
          <p:cNvPr id="23" name="Straight Arrow Connector 22">
            <a:extLst>
              <a:ext uri="{FF2B5EF4-FFF2-40B4-BE49-F238E27FC236}">
                <a16:creationId xmlns:a16="http://schemas.microsoft.com/office/drawing/2014/main" id="{7027635A-2B34-5A85-4463-AD36A42684CD}"/>
              </a:ext>
            </a:extLst>
          </p:cNvPr>
          <p:cNvCxnSpPr>
            <a:cxnSpLocks/>
            <a:stCxn id="20" idx="6"/>
            <a:endCxn id="5" idx="2"/>
          </p:cNvCxnSpPr>
          <p:nvPr/>
        </p:nvCxnSpPr>
        <p:spPr>
          <a:xfrm>
            <a:off x="4221302" y="3893707"/>
            <a:ext cx="1138930" cy="1"/>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8D92D31-8A4D-A30D-2CCE-09E79D89FFB6}"/>
              </a:ext>
            </a:extLst>
          </p:cNvPr>
          <p:cNvSpPr/>
          <p:nvPr/>
        </p:nvSpPr>
        <p:spPr bwMode="auto">
          <a:xfrm>
            <a:off x="7864191" y="3422470"/>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Operating Expenses</a:t>
            </a:r>
          </a:p>
        </p:txBody>
      </p:sp>
      <p:cxnSp>
        <p:nvCxnSpPr>
          <p:cNvPr id="17" name="Straight Arrow Connector 16">
            <a:extLst>
              <a:ext uri="{FF2B5EF4-FFF2-40B4-BE49-F238E27FC236}">
                <a16:creationId xmlns:a16="http://schemas.microsoft.com/office/drawing/2014/main" id="{E05A8166-701E-ABF1-E2B9-05DC3EB7FA2D}"/>
              </a:ext>
            </a:extLst>
          </p:cNvPr>
          <p:cNvCxnSpPr>
            <a:cxnSpLocks/>
            <a:stCxn id="11" idx="2"/>
            <a:endCxn id="5" idx="6"/>
          </p:cNvCxnSpPr>
          <p:nvPr/>
        </p:nvCxnSpPr>
        <p:spPr>
          <a:xfrm flipH="1" flipV="1">
            <a:off x="6725262" y="3893707"/>
            <a:ext cx="1138930" cy="9414"/>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55F7CDA-C68B-3B27-1394-0C34D6D54068}"/>
              </a:ext>
            </a:extLst>
          </p:cNvPr>
          <p:cNvSpPr txBox="1"/>
          <p:nvPr/>
        </p:nvSpPr>
        <p:spPr>
          <a:xfrm>
            <a:off x="3595993" y="4864423"/>
            <a:ext cx="5296711" cy="300082"/>
          </a:xfrm>
          <a:prstGeom prst="rect">
            <a:avLst/>
          </a:prstGeom>
          <a:solidFill>
            <a:srgbClr val="FFFF00"/>
          </a:solidFill>
        </p:spPr>
        <p:txBody>
          <a:bodyPr wrap="square" rtlCol="0">
            <a:spAutoFit/>
          </a:bodyPr>
          <a:lstStyle/>
          <a:p>
            <a:r>
              <a:rPr lang="en-US" sz="1350" dirty="0"/>
              <a:t>Project IRR, Unlevered Pre-tax IRR, Ungeared IRR, Pre-tax Project IRR</a:t>
            </a:r>
          </a:p>
        </p:txBody>
      </p:sp>
    </p:spTree>
    <p:extLst>
      <p:ext uri="{BB962C8B-B14F-4D97-AF65-F5344CB8AC3E}">
        <p14:creationId xmlns:p14="http://schemas.microsoft.com/office/powerpoint/2010/main" val="3926048534"/>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4F3FB-D4A6-E18B-9877-7711959F9A65}"/>
              </a:ext>
            </a:extLst>
          </p:cNvPr>
          <p:cNvSpPr>
            <a:spLocks noGrp="1"/>
          </p:cNvSpPr>
          <p:nvPr>
            <p:ph type="title"/>
          </p:nvPr>
        </p:nvSpPr>
        <p:spPr/>
        <p:txBody>
          <a:bodyPr>
            <a:normAutofit fontScale="90000"/>
          </a:bodyPr>
          <a:lstStyle/>
          <a:p>
            <a:r>
              <a:rPr lang="en-US" dirty="0"/>
              <a:t>Not as Sexy as a New Version of TikTok, but Very Important to Society</a:t>
            </a:r>
          </a:p>
        </p:txBody>
      </p:sp>
      <p:sp>
        <p:nvSpPr>
          <p:cNvPr id="3" name="Content Placeholder 2">
            <a:extLst>
              <a:ext uri="{FF2B5EF4-FFF2-40B4-BE49-F238E27FC236}">
                <a16:creationId xmlns:a16="http://schemas.microsoft.com/office/drawing/2014/main" id="{9FA58742-F04E-3D10-2D16-35BB032A37EC}"/>
              </a:ext>
            </a:extLst>
          </p:cNvPr>
          <p:cNvSpPr>
            <a:spLocks noGrp="1"/>
          </p:cNvSpPr>
          <p:nvPr>
            <p:ph idx="1"/>
          </p:nvPr>
        </p:nvSpPr>
        <p:spPr/>
        <p:txBody>
          <a:bodyPr/>
          <a:lstStyle/>
          <a:p>
            <a:r>
              <a:rPr lang="en-US" dirty="0"/>
              <a:t>Remember that the ultimate objective of finance is to provide the basis for assessing whether investments make sense for a company and/or a society</a:t>
            </a:r>
          </a:p>
          <a:p>
            <a:r>
              <a:rPr lang="en-US" dirty="0"/>
              <a:t>Maybe not “criminal justice” which encourages new jails</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861B71B4-0E9E-5236-EB0B-27E8ABF885D4}"/>
              </a:ext>
            </a:extLst>
          </p:cNvPr>
          <p:cNvPicPr>
            <a:picLocks noChangeAspect="1"/>
          </p:cNvPicPr>
          <p:nvPr/>
        </p:nvPicPr>
        <p:blipFill>
          <a:blip r:embed="rId2"/>
          <a:stretch>
            <a:fillRect/>
          </a:stretch>
        </p:blipFill>
        <p:spPr>
          <a:xfrm>
            <a:off x="1944905" y="2227157"/>
            <a:ext cx="6146564" cy="3945540"/>
          </a:xfrm>
          <a:prstGeom prst="rect">
            <a:avLst/>
          </a:prstGeom>
        </p:spPr>
      </p:pic>
    </p:spTree>
    <p:extLst>
      <p:ext uri="{BB962C8B-B14F-4D97-AF65-F5344CB8AC3E}">
        <p14:creationId xmlns:p14="http://schemas.microsoft.com/office/powerpoint/2010/main" val="3843560692"/>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0484-96B6-2E61-DA54-95E6929AFC40}"/>
              </a:ext>
            </a:extLst>
          </p:cNvPr>
          <p:cNvSpPr>
            <a:spLocks noGrp="1"/>
          </p:cNvSpPr>
          <p:nvPr>
            <p:ph type="title"/>
          </p:nvPr>
        </p:nvSpPr>
        <p:spPr/>
        <p:txBody>
          <a:bodyPr>
            <a:normAutofit/>
          </a:bodyPr>
          <a:lstStyle/>
          <a:p>
            <a:r>
              <a:rPr lang="en-US" dirty="0"/>
              <a:t>Definition of Project Finance and Concepts</a:t>
            </a:r>
          </a:p>
        </p:txBody>
      </p:sp>
      <p:sp>
        <p:nvSpPr>
          <p:cNvPr id="3" name="Content Placeholder 2">
            <a:extLst>
              <a:ext uri="{FF2B5EF4-FFF2-40B4-BE49-F238E27FC236}">
                <a16:creationId xmlns:a16="http://schemas.microsoft.com/office/drawing/2014/main" id="{D2B02D91-1E8C-118E-7BE7-E3C7A3694C5E}"/>
              </a:ext>
            </a:extLst>
          </p:cNvPr>
          <p:cNvSpPr>
            <a:spLocks noGrp="1"/>
          </p:cNvSpPr>
          <p:nvPr>
            <p:ph idx="1"/>
          </p:nvPr>
        </p:nvSpPr>
        <p:spPr/>
        <p:txBody>
          <a:bodyPr/>
          <a:lstStyle/>
          <a:p>
            <a:r>
              <a:rPr lang="en-US" dirty="0"/>
              <a:t>Definition of project finance and how it differs from corporate, asset and object finance; </a:t>
            </a:r>
          </a:p>
          <a:p>
            <a:pPr lvl="1" algn="l"/>
            <a:r>
              <a:rPr lang="en-US" dirty="0"/>
              <a:t>How is this different from other lending, what does non-recourse or limited recourse actually mean and who guarantees; </a:t>
            </a:r>
          </a:p>
          <a:p>
            <a:pPr lvl="1" algn="l"/>
            <a:r>
              <a:rPr lang="en-US" dirty="0"/>
              <a:t>Use of special purpose vehicle structures, how this looks in a project structure and why are they needed; </a:t>
            </a:r>
          </a:p>
          <a:p>
            <a:pPr lvl="1" algn="l"/>
            <a:r>
              <a:rPr lang="en-US" dirty="0"/>
              <a:t>When project finance can be an effective solution; </a:t>
            </a:r>
          </a:p>
          <a:p>
            <a:pPr lvl="1" algn="l"/>
            <a:r>
              <a:rPr lang="en-US" dirty="0"/>
              <a:t>Timelines, i.e. what happens and when; </a:t>
            </a:r>
          </a:p>
          <a:p>
            <a:pPr lvl="1" algn="l"/>
            <a:r>
              <a:rPr lang="en-US" dirty="0"/>
              <a:t>Overall contractual architecture in structured non-recourse transactions (for example renewable energy projects) and how does this differ from traditional Public Private Partnerships (PPPs); </a:t>
            </a:r>
          </a:p>
          <a:p>
            <a:pPr lvl="1" algn="l"/>
            <a:r>
              <a:rPr lang="en-US" dirty="0"/>
              <a:t>Recent trends on the use of project finance and the links with PPPs. </a:t>
            </a:r>
          </a:p>
          <a:p>
            <a:endParaRPr lang="en-US" dirty="0"/>
          </a:p>
        </p:txBody>
      </p:sp>
    </p:spTree>
    <p:extLst>
      <p:ext uri="{BB962C8B-B14F-4D97-AF65-F5344CB8AC3E}">
        <p14:creationId xmlns:p14="http://schemas.microsoft.com/office/powerpoint/2010/main" val="1949833988"/>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CD4ED-6F18-2B06-DEBB-C234501DB4C1}"/>
              </a:ext>
            </a:extLst>
          </p:cNvPr>
          <p:cNvSpPr>
            <a:spLocks noGrp="1"/>
          </p:cNvSpPr>
          <p:nvPr>
            <p:ph type="ctrTitle"/>
          </p:nvPr>
        </p:nvSpPr>
        <p:spPr>
          <a:xfrm>
            <a:off x="2006876" y="1707280"/>
            <a:ext cx="5893076" cy="2904477"/>
          </a:xfrm>
        </p:spPr>
        <p:txBody>
          <a:bodyPr/>
          <a:lstStyle/>
          <a:p>
            <a:r>
              <a:rPr lang="en-US" dirty="0"/>
              <a:t>Section 1a. Definition of Project Finance</a:t>
            </a:r>
          </a:p>
        </p:txBody>
      </p:sp>
    </p:spTree>
    <p:extLst>
      <p:ext uri="{BB962C8B-B14F-4D97-AF65-F5344CB8AC3E}">
        <p14:creationId xmlns:p14="http://schemas.microsoft.com/office/powerpoint/2010/main" val="2790537361"/>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5674-FDAA-8805-1855-BA87AA0E85EF}"/>
              </a:ext>
            </a:extLst>
          </p:cNvPr>
          <p:cNvSpPr>
            <a:spLocks noGrp="1"/>
          </p:cNvSpPr>
          <p:nvPr>
            <p:ph type="title"/>
          </p:nvPr>
        </p:nvSpPr>
        <p:spPr/>
        <p:txBody>
          <a:bodyPr>
            <a:normAutofit/>
          </a:bodyPr>
          <a:lstStyle/>
          <a:p>
            <a:r>
              <a:rPr lang="en-US" dirty="0"/>
              <a:t>Project Finance Definition in HBS Cases</a:t>
            </a:r>
          </a:p>
        </p:txBody>
      </p:sp>
      <p:sp>
        <p:nvSpPr>
          <p:cNvPr id="3" name="Content Placeholder 2">
            <a:extLst>
              <a:ext uri="{FF2B5EF4-FFF2-40B4-BE49-F238E27FC236}">
                <a16:creationId xmlns:a16="http://schemas.microsoft.com/office/drawing/2014/main" id="{568396DA-DCC2-2852-E4F2-0BAF3CD4E32A}"/>
              </a:ext>
            </a:extLst>
          </p:cNvPr>
          <p:cNvSpPr>
            <a:spLocks noGrp="1"/>
          </p:cNvSpPr>
          <p:nvPr>
            <p:ph idx="1"/>
          </p:nvPr>
        </p:nvSpPr>
        <p:spPr/>
        <p:txBody>
          <a:bodyPr>
            <a:normAutofit/>
          </a:bodyPr>
          <a:lstStyle/>
          <a:p>
            <a:r>
              <a:rPr lang="en-US" sz="2100" dirty="0"/>
              <a:t>Finnerty</a:t>
            </a:r>
          </a:p>
          <a:p>
            <a:r>
              <a:rPr lang="en-US" sz="2100" dirty="0"/>
              <a:t>… the raising of funds on a limited or </a:t>
            </a:r>
            <a:r>
              <a:rPr lang="en-US" sz="2100" b="1" dirty="0"/>
              <a:t>nonrecourse</a:t>
            </a:r>
            <a:r>
              <a:rPr lang="en-US" sz="2100" dirty="0"/>
              <a:t> basis to finance and economically </a:t>
            </a:r>
            <a:r>
              <a:rPr lang="en-US" sz="2100" b="1" dirty="0"/>
              <a:t>separable capital investment </a:t>
            </a:r>
            <a:r>
              <a:rPr lang="en-US" sz="2100" dirty="0"/>
              <a:t>in which the providers of the funds look primarily to the </a:t>
            </a:r>
            <a:r>
              <a:rPr lang="en-US" sz="2100" b="1" dirty="0"/>
              <a:t>cash flow</a:t>
            </a:r>
            <a:r>
              <a:rPr lang="en-US" sz="2100" dirty="0"/>
              <a:t> from the project as the source of funds to </a:t>
            </a:r>
            <a:r>
              <a:rPr lang="en-US" sz="2100" b="1" dirty="0"/>
              <a:t>service their loans </a:t>
            </a:r>
            <a:r>
              <a:rPr lang="en-US" sz="2100" dirty="0"/>
              <a:t>and provide the return of and return on their equity invested in the project.</a:t>
            </a:r>
            <a:endParaRPr lang="en-US" sz="1800" dirty="0">
              <a:solidFill>
                <a:srgbClr val="000000"/>
              </a:solidFill>
              <a:latin typeface="Calibri" panose="020F0502020204030204" pitchFamily="34" charset="0"/>
            </a:endParaRPr>
          </a:p>
          <a:p>
            <a:pPr algn="l"/>
            <a:r>
              <a:rPr lang="en-US" sz="1800" dirty="0">
                <a:solidFill>
                  <a:srgbClr val="000000"/>
                </a:solidFill>
                <a:latin typeface="Calibri" panose="020F0502020204030204" pitchFamily="34" charset="0"/>
              </a:rPr>
              <a:t>Terms in definition</a:t>
            </a:r>
          </a:p>
          <a:p>
            <a:pPr lvl="1" algn="l"/>
            <a:r>
              <a:rPr lang="en-US" sz="1500" dirty="0">
                <a:solidFill>
                  <a:srgbClr val="000000"/>
                </a:solidFill>
                <a:latin typeface="Calibri" panose="020F0502020204030204" pitchFamily="34" charset="0"/>
              </a:rPr>
              <a:t>Limited or nonrecourse</a:t>
            </a:r>
          </a:p>
          <a:p>
            <a:pPr lvl="1" algn="l"/>
            <a:r>
              <a:rPr lang="en-US" sz="1500" dirty="0">
                <a:solidFill>
                  <a:srgbClr val="000000"/>
                </a:solidFill>
                <a:latin typeface="Calibri" panose="020F0502020204030204" pitchFamily="34" charset="0"/>
              </a:rPr>
              <a:t>SPV – economically separable investment</a:t>
            </a:r>
          </a:p>
          <a:p>
            <a:pPr lvl="1" algn="l"/>
            <a:r>
              <a:rPr lang="en-US" sz="1500" dirty="0">
                <a:solidFill>
                  <a:srgbClr val="000000"/>
                </a:solidFill>
                <a:latin typeface="Calibri" panose="020F0502020204030204" pitchFamily="34" charset="0"/>
              </a:rPr>
              <a:t>DSCR – key measure of risk of default</a:t>
            </a:r>
          </a:p>
          <a:p>
            <a:pPr lvl="1" algn="l"/>
            <a:r>
              <a:rPr lang="en-US" sz="1500" dirty="0">
                <a:solidFill>
                  <a:srgbClr val="000000"/>
                </a:solidFill>
                <a:latin typeface="Calibri" panose="020F0502020204030204" pitchFamily="34" charset="0"/>
              </a:rPr>
              <a:t>IRR - Return on and of equity </a:t>
            </a:r>
          </a:p>
        </p:txBody>
      </p:sp>
      <p:pic>
        <p:nvPicPr>
          <p:cNvPr id="6" name="Picture 5">
            <a:extLst>
              <a:ext uri="{FF2B5EF4-FFF2-40B4-BE49-F238E27FC236}">
                <a16:creationId xmlns:a16="http://schemas.microsoft.com/office/drawing/2014/main" id="{25533769-68AC-327C-2511-90CE0D3C371C}"/>
              </a:ext>
            </a:extLst>
          </p:cNvPr>
          <p:cNvPicPr>
            <a:picLocks noChangeAspect="1"/>
          </p:cNvPicPr>
          <p:nvPr/>
        </p:nvPicPr>
        <p:blipFill>
          <a:blip r:embed="rId2"/>
          <a:stretch>
            <a:fillRect/>
          </a:stretch>
        </p:blipFill>
        <p:spPr>
          <a:xfrm>
            <a:off x="6334992" y="3933000"/>
            <a:ext cx="3952827" cy="1254460"/>
          </a:xfrm>
          <a:prstGeom prst="rect">
            <a:avLst/>
          </a:prstGeom>
        </p:spPr>
      </p:pic>
    </p:spTree>
    <p:extLst>
      <p:ext uri="{BB962C8B-B14F-4D97-AF65-F5344CB8AC3E}">
        <p14:creationId xmlns:p14="http://schemas.microsoft.com/office/powerpoint/2010/main" val="4214216374"/>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F113-4E59-7A5D-354F-285EB31850A9}"/>
              </a:ext>
            </a:extLst>
          </p:cNvPr>
          <p:cNvSpPr>
            <a:spLocks noGrp="1"/>
          </p:cNvSpPr>
          <p:nvPr>
            <p:ph type="title"/>
          </p:nvPr>
        </p:nvSpPr>
        <p:spPr/>
        <p:txBody>
          <a:bodyPr/>
          <a:lstStyle/>
          <a:p>
            <a:r>
              <a:rPr lang="en-US" dirty="0"/>
              <a:t>More Definitions</a:t>
            </a:r>
          </a:p>
        </p:txBody>
      </p:sp>
      <p:sp>
        <p:nvSpPr>
          <p:cNvPr id="3" name="Content Placeholder 2">
            <a:extLst>
              <a:ext uri="{FF2B5EF4-FFF2-40B4-BE49-F238E27FC236}">
                <a16:creationId xmlns:a16="http://schemas.microsoft.com/office/drawing/2014/main" id="{09301DC9-81EE-F21D-C92C-F9423406910B}"/>
              </a:ext>
            </a:extLst>
          </p:cNvPr>
          <p:cNvSpPr>
            <a:spLocks noGrp="1"/>
          </p:cNvSpPr>
          <p:nvPr>
            <p:ph idx="1"/>
          </p:nvPr>
        </p:nvSpPr>
        <p:spPr/>
        <p:txBody>
          <a:bodyPr>
            <a:normAutofit/>
          </a:bodyPr>
          <a:lstStyle/>
          <a:p>
            <a:r>
              <a:rPr lang="en-GB" sz="1800" i="1" dirty="0"/>
              <a:t>Project financing is a loan structure that relies primarily on the project's cash flow for repayment, with the project's assets, rights, and interests held as secondary collateral.</a:t>
            </a:r>
            <a:endParaRPr lang="en-US" sz="1800" dirty="0"/>
          </a:p>
          <a:p>
            <a:r>
              <a:rPr lang="en-US" sz="1800" i="1" dirty="0"/>
              <a:t>… financing of a particular economic unit in which a lender is satisfied to look initially to the cash flow and earnings of that project economic unit as the source of funds from which a loan will be repaid and to the assets of the economic unit as collateral for the loan.</a:t>
            </a:r>
            <a:endParaRPr lang="en-US" sz="1800" dirty="0"/>
          </a:p>
          <a:p>
            <a:r>
              <a:rPr lang="en-US" sz="1800" i="1" dirty="0"/>
              <a:t>Project finance involves the creation of a legally independent project company financed with nonrecourse debt (and equity from one or more corporate entities known as sponsoring firms) for the purpose of financing investment in a single purpose capital asset, usually with a limited life.</a:t>
            </a:r>
            <a:endParaRPr lang="en-US" sz="1800" dirty="0"/>
          </a:p>
          <a:p>
            <a:r>
              <a:rPr lang="en-GB" sz="1800" dirty="0"/>
              <a:t>Investopedia, definition of project finance</a:t>
            </a:r>
            <a:endParaRPr lang="en-US" sz="1800" dirty="0"/>
          </a:p>
          <a:p>
            <a:r>
              <a:rPr lang="en-GB" sz="1800" dirty="0"/>
              <a:t>Nevitt, P.K. and Fabozzi F, Euromoney, Project Financing, 7</a:t>
            </a:r>
            <a:r>
              <a:rPr lang="en-GB" sz="1800" baseline="30000" dirty="0"/>
              <a:t>th</a:t>
            </a:r>
            <a:r>
              <a:rPr lang="en-GB" sz="1800" dirty="0"/>
              <a:t> Edition, London </a:t>
            </a:r>
            <a:endParaRPr lang="en-US" sz="1800" dirty="0"/>
          </a:p>
          <a:p>
            <a:endParaRPr lang="en-US" sz="1800" dirty="0"/>
          </a:p>
        </p:txBody>
      </p:sp>
    </p:spTree>
    <p:extLst>
      <p:ext uri="{BB962C8B-B14F-4D97-AF65-F5344CB8AC3E}">
        <p14:creationId xmlns:p14="http://schemas.microsoft.com/office/powerpoint/2010/main" val="855174530"/>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10626" y="506440"/>
            <a:ext cx="7606242" cy="654049"/>
          </a:xfrm>
        </p:spPr>
        <p:txBody>
          <a:bodyPr/>
          <a:lstStyle/>
          <a:p>
            <a:pPr>
              <a:lnSpc>
                <a:spcPct val="100000"/>
              </a:lnSpc>
            </a:pPr>
            <a:r>
              <a:rPr lang="en-US" dirty="0"/>
              <a:t>What is Project Finance?</a:t>
            </a:r>
          </a:p>
        </p:txBody>
      </p:sp>
      <p:sp>
        <p:nvSpPr>
          <p:cNvPr id="2" name="Content Placeholder 1"/>
          <p:cNvSpPr>
            <a:spLocks noGrp="1"/>
          </p:cNvSpPr>
          <p:nvPr>
            <p:ph sz="quarter" idx="12"/>
          </p:nvPr>
        </p:nvSpPr>
        <p:spPr>
          <a:xfrm>
            <a:off x="2343509" y="1475118"/>
            <a:ext cx="6752866" cy="2613494"/>
          </a:xfrm>
        </p:spPr>
        <p:txBody>
          <a:bodyPr>
            <a:normAutofit lnSpcReduction="10000"/>
          </a:bodyPr>
          <a:lstStyle/>
          <a:p>
            <a:pPr marL="0" lvl="1" indent="0">
              <a:lnSpc>
                <a:spcPct val="100000"/>
              </a:lnSpc>
              <a:spcAft>
                <a:spcPts val="600"/>
              </a:spcAft>
              <a:buNone/>
            </a:pPr>
            <a:endParaRPr lang="en-US" dirty="0"/>
          </a:p>
          <a:p>
            <a:pPr>
              <a:lnSpc>
                <a:spcPct val="100000"/>
              </a:lnSpc>
              <a:spcAft>
                <a:spcPts val="600"/>
              </a:spcAft>
            </a:pPr>
            <a:r>
              <a:rPr lang="en-US" dirty="0"/>
              <a:t>Project finance refers to how an infrastructure project is structured where:</a:t>
            </a:r>
          </a:p>
          <a:p>
            <a:pPr lvl="1">
              <a:lnSpc>
                <a:spcPct val="100000"/>
              </a:lnSpc>
              <a:spcAft>
                <a:spcPts val="600"/>
              </a:spcAft>
            </a:pPr>
            <a:r>
              <a:rPr lang="en-US" dirty="0"/>
              <a:t>Future project revenues pay back the initial money invested, and </a:t>
            </a:r>
          </a:p>
          <a:p>
            <a:pPr lvl="1">
              <a:lnSpc>
                <a:spcPct val="100000"/>
              </a:lnSpc>
              <a:spcAft>
                <a:spcPts val="600"/>
              </a:spcAft>
            </a:pPr>
            <a:r>
              <a:rPr lang="en-US" dirty="0"/>
              <a:t>Investors are subject to limitations on losses in the event of project non-performance. </a:t>
            </a:r>
          </a:p>
          <a:p>
            <a:pPr lvl="1">
              <a:lnSpc>
                <a:spcPct val="100000"/>
              </a:lnSpc>
              <a:spcAft>
                <a:spcPts val="600"/>
              </a:spcAft>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5820E364-6217-4830-BE9C-47EE3808B474}"/>
              </a:ext>
            </a:extLst>
          </p:cNvPr>
          <p:cNvSpPr txBox="1"/>
          <p:nvPr/>
        </p:nvSpPr>
        <p:spPr>
          <a:xfrm>
            <a:off x="2620003" y="3514100"/>
            <a:ext cx="6000750" cy="1323439"/>
          </a:xfrm>
          <a:prstGeom prst="rect">
            <a:avLst/>
          </a:prstGeo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lvl="1">
              <a:spcAft>
                <a:spcPts val="600"/>
              </a:spcAft>
            </a:pPr>
            <a:r>
              <a:rPr lang="en-US" sz="1500" b="1" u="sng" dirty="0"/>
              <a:t>Technical Definition:</a:t>
            </a:r>
          </a:p>
          <a:p>
            <a:pPr marL="0" lvl="1">
              <a:spcAft>
                <a:spcPts val="600"/>
              </a:spcAft>
            </a:pPr>
            <a:r>
              <a:rPr lang="en-US" sz="1500" dirty="0"/>
              <a:t>Project finance is used to refer to a non-recourse or limited recourse debt financing structure in which debt, equity and credit enhancement are combined for the construction and operation or the refinancing of a particular facility in a capital-intensive industry.</a:t>
            </a:r>
          </a:p>
        </p:txBody>
      </p:sp>
      <p:sp>
        <p:nvSpPr>
          <p:cNvPr id="8" name="TextBox 7">
            <a:extLst>
              <a:ext uri="{FF2B5EF4-FFF2-40B4-BE49-F238E27FC236}">
                <a16:creationId xmlns:a16="http://schemas.microsoft.com/office/drawing/2014/main" id="{75623BB3-064E-8B43-2061-F54F249B500A}"/>
              </a:ext>
            </a:extLst>
          </p:cNvPr>
          <p:cNvSpPr txBox="1"/>
          <p:nvPr/>
        </p:nvSpPr>
        <p:spPr>
          <a:xfrm>
            <a:off x="9421093" y="2298123"/>
            <a:ext cx="1052945" cy="1371600"/>
          </a:xfrm>
          <a:prstGeom prst="rect">
            <a:avLst/>
          </a:prstGeom>
          <a:solidFill>
            <a:srgbClr val="FFFF00"/>
          </a:solidFill>
        </p:spPr>
        <p:txBody>
          <a:bodyPr vert="horz" wrap="square" lIns="0" tIns="0" rIns="0" bIns="0" rtlCol="0">
            <a:noAutofit/>
          </a:bodyPr>
          <a:lstStyle/>
          <a:p>
            <a:pPr algn="l"/>
            <a:r>
              <a:rPr lang="en-US" sz="1350" dirty="0"/>
              <a:t>Nothing about cash flow; Nothing about single asset</a:t>
            </a:r>
          </a:p>
        </p:txBody>
      </p:sp>
    </p:spTree>
    <p:custDataLst>
      <p:tags r:id="rId1"/>
    </p:custDataLst>
    <p:extLst>
      <p:ext uri="{BB962C8B-B14F-4D97-AF65-F5344CB8AC3E}">
        <p14:creationId xmlns:p14="http://schemas.microsoft.com/office/powerpoint/2010/main" val="1531229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11B2D-92FE-E06A-B413-85E554F1CEFA}"/>
              </a:ext>
            </a:extLst>
          </p:cNvPr>
          <p:cNvSpPr>
            <a:spLocks noGrp="1"/>
          </p:cNvSpPr>
          <p:nvPr>
            <p:ph type="ctrTitle"/>
          </p:nvPr>
        </p:nvSpPr>
        <p:spPr/>
        <p:txBody>
          <a:bodyPr/>
          <a:lstStyle/>
          <a:p>
            <a:r>
              <a:rPr lang="en-US" dirty="0"/>
              <a:t>Capital Intensity and Rate of Return</a:t>
            </a:r>
          </a:p>
        </p:txBody>
      </p:sp>
    </p:spTree>
    <p:extLst>
      <p:ext uri="{BB962C8B-B14F-4D97-AF65-F5344CB8AC3E}">
        <p14:creationId xmlns:p14="http://schemas.microsoft.com/office/powerpoint/2010/main" val="6967368"/>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B3CF-918F-447A-88C9-386B8C5C4BEE}"/>
              </a:ext>
            </a:extLst>
          </p:cNvPr>
          <p:cNvSpPr>
            <a:spLocks noGrp="1"/>
          </p:cNvSpPr>
          <p:nvPr>
            <p:ph type="title"/>
          </p:nvPr>
        </p:nvSpPr>
        <p:spPr>
          <a:xfrm>
            <a:off x="1774167" y="301925"/>
            <a:ext cx="8373777" cy="1049948"/>
          </a:xfrm>
        </p:spPr>
        <p:txBody>
          <a:bodyPr>
            <a:normAutofit/>
          </a:bodyPr>
          <a:lstStyle/>
          <a:p>
            <a:r>
              <a:rPr lang="en-US" dirty="0"/>
              <a:t>Which is a Better Way to Assess the Value of an Investment – Two Presentations to the Board</a:t>
            </a:r>
          </a:p>
        </p:txBody>
      </p:sp>
      <p:sp>
        <p:nvSpPr>
          <p:cNvPr id="3" name="Content Placeholder 2">
            <a:extLst>
              <a:ext uri="{FF2B5EF4-FFF2-40B4-BE49-F238E27FC236}">
                <a16:creationId xmlns:a16="http://schemas.microsoft.com/office/drawing/2014/main" id="{88CC5213-E550-421B-AFCC-D0247D8C17E4}"/>
              </a:ext>
            </a:extLst>
          </p:cNvPr>
          <p:cNvSpPr>
            <a:spLocks noGrp="1"/>
          </p:cNvSpPr>
          <p:nvPr>
            <p:ph idx="1"/>
          </p:nvPr>
        </p:nvSpPr>
        <p:spPr>
          <a:xfrm>
            <a:off x="2841050" y="1911727"/>
            <a:ext cx="6000750" cy="3486149"/>
          </a:xfrm>
        </p:spPr>
        <p:txBody>
          <a:bodyPr/>
          <a:lstStyle/>
          <a:p>
            <a:r>
              <a:rPr lang="en-US" dirty="0"/>
              <a:t>Value and Risk Verified by Investors Outside of the Company</a:t>
            </a:r>
          </a:p>
          <a:p>
            <a:pPr lvl="1"/>
            <a:r>
              <a:rPr lang="en-US" dirty="0"/>
              <a:t>Bank Puts money into the company</a:t>
            </a:r>
          </a:p>
          <a:p>
            <a:pPr lvl="1"/>
            <a:r>
              <a:rPr lang="en-US" dirty="0"/>
              <a:t>Makes sure the money will be paid back</a:t>
            </a:r>
          </a:p>
          <a:p>
            <a:pPr lvl="1"/>
            <a:r>
              <a:rPr lang="en-US" dirty="0"/>
              <a:t>Crucial stamp of approval</a:t>
            </a:r>
          </a:p>
          <a:p>
            <a:pPr lvl="1"/>
            <a:endParaRPr lang="en-US" dirty="0"/>
          </a:p>
        </p:txBody>
      </p:sp>
      <p:pic>
        <p:nvPicPr>
          <p:cNvPr id="5" name="Picture 4">
            <a:extLst>
              <a:ext uri="{FF2B5EF4-FFF2-40B4-BE49-F238E27FC236}">
                <a16:creationId xmlns:a16="http://schemas.microsoft.com/office/drawing/2014/main" id="{B8D32722-9E4E-484E-9101-B9A472CEF31B}"/>
              </a:ext>
            </a:extLst>
          </p:cNvPr>
          <p:cNvPicPr>
            <a:picLocks noChangeAspect="1"/>
          </p:cNvPicPr>
          <p:nvPr/>
        </p:nvPicPr>
        <p:blipFill>
          <a:blip r:embed="rId2"/>
          <a:stretch>
            <a:fillRect/>
          </a:stretch>
        </p:blipFill>
        <p:spPr>
          <a:xfrm>
            <a:off x="2175370" y="3036790"/>
            <a:ext cx="3309944" cy="2423632"/>
          </a:xfrm>
          <a:prstGeom prst="rect">
            <a:avLst/>
          </a:prstGeom>
        </p:spPr>
      </p:pic>
      <p:pic>
        <p:nvPicPr>
          <p:cNvPr id="8" name="Picture 7">
            <a:extLst>
              <a:ext uri="{FF2B5EF4-FFF2-40B4-BE49-F238E27FC236}">
                <a16:creationId xmlns:a16="http://schemas.microsoft.com/office/drawing/2014/main" id="{B4B53520-FE6E-D4A6-03F0-44E3DD4CF73E}"/>
              </a:ext>
            </a:extLst>
          </p:cNvPr>
          <p:cNvPicPr>
            <a:picLocks noChangeAspect="1"/>
          </p:cNvPicPr>
          <p:nvPr/>
        </p:nvPicPr>
        <p:blipFill>
          <a:blip r:embed="rId3"/>
          <a:stretch>
            <a:fillRect/>
          </a:stretch>
        </p:blipFill>
        <p:spPr>
          <a:xfrm>
            <a:off x="5884374" y="3371846"/>
            <a:ext cx="2246981" cy="1466177"/>
          </a:xfrm>
          <a:prstGeom prst="rect">
            <a:avLst/>
          </a:prstGeom>
        </p:spPr>
      </p:pic>
      <p:pic>
        <p:nvPicPr>
          <p:cNvPr id="6" name="Picture 5">
            <a:extLst>
              <a:ext uri="{FF2B5EF4-FFF2-40B4-BE49-F238E27FC236}">
                <a16:creationId xmlns:a16="http://schemas.microsoft.com/office/drawing/2014/main" id="{0B3588E1-6686-20E6-E60B-296A4A947748}"/>
              </a:ext>
            </a:extLst>
          </p:cNvPr>
          <p:cNvPicPr>
            <a:picLocks noChangeAspect="1"/>
          </p:cNvPicPr>
          <p:nvPr/>
        </p:nvPicPr>
        <p:blipFill>
          <a:blip r:embed="rId4"/>
          <a:stretch>
            <a:fillRect/>
          </a:stretch>
        </p:blipFill>
        <p:spPr>
          <a:xfrm>
            <a:off x="8553959" y="3113132"/>
            <a:ext cx="1593984" cy="1724891"/>
          </a:xfrm>
          <a:prstGeom prst="rect">
            <a:avLst/>
          </a:prstGeom>
        </p:spPr>
      </p:pic>
    </p:spTree>
    <p:extLst>
      <p:ext uri="{BB962C8B-B14F-4D97-AF65-F5344CB8AC3E}">
        <p14:creationId xmlns:p14="http://schemas.microsoft.com/office/powerpoint/2010/main" val="2940042847"/>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dirty="0"/>
              <a:t>Risk Measured by Bank from Cash Flow Forecast DSCR with High and Low Risk</a:t>
            </a:r>
          </a:p>
        </p:txBody>
      </p:sp>
      <p:sp>
        <p:nvSpPr>
          <p:cNvPr id="17411" name="Rectangle 3"/>
          <p:cNvSpPr>
            <a:spLocks noGrp="1" noChangeArrowheads="1"/>
          </p:cNvSpPr>
          <p:nvPr>
            <p:ph type="body" sz="half" idx="1"/>
          </p:nvPr>
        </p:nvSpPr>
        <p:spPr/>
        <p:txBody>
          <a:bodyPr/>
          <a:lstStyle/>
          <a:p>
            <a:pPr marL="406400" indent="-406400"/>
            <a:r>
              <a:rPr lang="en-US" sz="1600"/>
              <a:t>High Risk Cash Flows</a:t>
            </a:r>
          </a:p>
          <a:p>
            <a:pPr marL="406400" indent="-406400"/>
            <a:endParaRPr lang="en-US" sz="1600"/>
          </a:p>
        </p:txBody>
      </p:sp>
      <p:sp>
        <p:nvSpPr>
          <p:cNvPr id="17412" name="Rectangle 4"/>
          <p:cNvSpPr>
            <a:spLocks noGrp="1" noChangeArrowheads="1"/>
          </p:cNvSpPr>
          <p:nvPr>
            <p:ph type="body" sz="half" idx="2"/>
          </p:nvPr>
        </p:nvSpPr>
        <p:spPr/>
        <p:txBody>
          <a:bodyPr/>
          <a:lstStyle/>
          <a:p>
            <a:pPr marL="406400" indent="-406400"/>
            <a:r>
              <a:rPr lang="en-US" sz="1600"/>
              <a:t>Low Risk Cash Flows</a:t>
            </a:r>
          </a:p>
        </p:txBody>
      </p:sp>
      <p:pic>
        <p:nvPicPr>
          <p:cNvPr id="17413" name="Picture 5"/>
          <p:cNvPicPr>
            <a:picLocks noChangeAspect="1" noChangeArrowheads="1"/>
          </p:cNvPicPr>
          <p:nvPr/>
        </p:nvPicPr>
        <p:blipFill>
          <a:blip r:embed="rId2" cstate="print"/>
          <a:srcRect/>
          <a:stretch>
            <a:fillRect/>
          </a:stretch>
        </p:blipFill>
        <p:spPr bwMode="auto">
          <a:xfrm>
            <a:off x="2112065" y="1739900"/>
            <a:ext cx="4495800" cy="3073400"/>
          </a:xfrm>
          <a:prstGeom prst="rect">
            <a:avLst/>
          </a:prstGeom>
          <a:noFill/>
          <a:ln w="12700">
            <a:noFill/>
            <a:miter lim="800000"/>
            <a:headEnd type="none" w="sm" len="sm"/>
            <a:tailEnd type="none" w="sm" len="sm"/>
          </a:ln>
        </p:spPr>
      </p:pic>
      <p:pic>
        <p:nvPicPr>
          <p:cNvPr id="17414" name="Picture 6"/>
          <p:cNvPicPr>
            <a:picLocks noChangeAspect="1" noChangeArrowheads="1"/>
          </p:cNvPicPr>
          <p:nvPr/>
        </p:nvPicPr>
        <p:blipFill>
          <a:blip r:embed="rId3" cstate="print"/>
          <a:srcRect/>
          <a:stretch>
            <a:fillRect/>
          </a:stretch>
        </p:blipFill>
        <p:spPr bwMode="auto">
          <a:xfrm>
            <a:off x="6320976" y="1951038"/>
            <a:ext cx="4186238" cy="2862263"/>
          </a:xfrm>
          <a:prstGeom prst="rect">
            <a:avLst/>
          </a:prstGeom>
          <a:noFill/>
          <a:ln w="12700">
            <a:noFill/>
            <a:miter lim="800000"/>
            <a:headEnd type="none" w="sm" len="sm"/>
            <a:tailEnd type="none" w="sm" len="sm"/>
          </a:ln>
        </p:spPr>
      </p:pic>
      <p:sp>
        <p:nvSpPr>
          <p:cNvPr id="17415" name="Text Box 7"/>
          <p:cNvSpPr txBox="1">
            <a:spLocks noChangeArrowheads="1"/>
          </p:cNvSpPr>
          <p:nvPr/>
        </p:nvSpPr>
        <p:spPr bwMode="auto">
          <a:xfrm>
            <a:off x="2714625" y="5114925"/>
            <a:ext cx="6437658" cy="923330"/>
          </a:xfrm>
          <a:prstGeom prst="rect">
            <a:avLst/>
          </a:prstGeom>
          <a:solidFill>
            <a:srgbClr val="FFFF00"/>
          </a:solidFill>
          <a:ln w="12700">
            <a:noFill/>
            <a:miter lim="800000"/>
            <a:headEnd type="none" w="sm" len="sm"/>
            <a:tailEnd type="none" w="sm" len="sm"/>
          </a:ln>
        </p:spPr>
        <p:txBody>
          <a:bodyPr wrap="square">
            <a:spAutoFit/>
          </a:bodyPr>
          <a:lstStyle/>
          <a:p>
            <a:pPr algn="l">
              <a:spcBef>
                <a:spcPct val="50000"/>
              </a:spcBef>
            </a:pPr>
            <a:r>
              <a:rPr lang="en-US"/>
              <a:t>High Risk Project has higher margin, shorter-term and declining debt service.  Low risk has flat debt service, and longer-term and higher IRR on Equity</a:t>
            </a:r>
          </a:p>
        </p:txBody>
      </p:sp>
      <p:sp>
        <p:nvSpPr>
          <p:cNvPr id="17416" name="Line 8"/>
          <p:cNvSpPr>
            <a:spLocks noChangeShapeType="1"/>
          </p:cNvSpPr>
          <p:nvPr/>
        </p:nvSpPr>
        <p:spPr bwMode="auto">
          <a:xfrm flipV="1">
            <a:off x="3505200" y="2971800"/>
            <a:ext cx="0" cy="914400"/>
          </a:xfrm>
          <a:prstGeom prst="line">
            <a:avLst/>
          </a:prstGeom>
          <a:noFill/>
          <a:ln w="12700">
            <a:solidFill>
              <a:schemeClr val="tx1"/>
            </a:solidFill>
            <a:round/>
            <a:headEnd type="triangle" w="sm" len="sm"/>
            <a:tailEnd type="triangle" w="sm" len="sm"/>
          </a:ln>
        </p:spPr>
        <p:txBody>
          <a:bodyPr/>
          <a:lstStyle/>
          <a:p>
            <a:endParaRPr lang="en-US"/>
          </a:p>
        </p:txBody>
      </p:sp>
      <p:sp>
        <p:nvSpPr>
          <p:cNvPr id="17417" name="Line 9"/>
          <p:cNvSpPr>
            <a:spLocks noChangeShapeType="1"/>
          </p:cNvSpPr>
          <p:nvPr/>
        </p:nvSpPr>
        <p:spPr bwMode="auto">
          <a:xfrm flipV="1">
            <a:off x="7620000" y="3048000"/>
            <a:ext cx="0" cy="457200"/>
          </a:xfrm>
          <a:prstGeom prst="line">
            <a:avLst/>
          </a:prstGeom>
          <a:noFill/>
          <a:ln w="12700">
            <a:solidFill>
              <a:schemeClr val="tx1"/>
            </a:solidFill>
            <a:round/>
            <a:headEnd type="triangle" w="sm" len="sm"/>
            <a:tailEnd type="triangle" w="sm" len="sm"/>
          </a:ln>
        </p:spPr>
        <p:txBody>
          <a:bodyPr/>
          <a:lstStyle/>
          <a:p>
            <a:endParaRPr lang="en-US"/>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a:xfrm>
            <a:off x="2175553" y="764586"/>
            <a:ext cx="6689526" cy="563883"/>
          </a:xfrm>
        </p:spPr>
        <p:txBody>
          <a:bodyPr>
            <a:normAutofit fontScale="90000"/>
          </a:bodyPr>
          <a:lstStyle/>
          <a:p>
            <a:r>
              <a:rPr lang="en-US" dirty="0"/>
              <a:t>Why is Non-Recourse and No Parent Support so Important In Essence of Project Finance</a:t>
            </a:r>
          </a:p>
        </p:txBody>
      </p:sp>
      <p:sp>
        <p:nvSpPr>
          <p:cNvPr id="3" name="Content Placeholder 2">
            <a:extLst>
              <a:ext uri="{FF2B5EF4-FFF2-40B4-BE49-F238E27FC236}">
                <a16:creationId xmlns:a16="http://schemas.microsoft.com/office/drawing/2014/main" id="{FB231798-4B50-25E2-5C40-1A692B5B7ADD}"/>
              </a:ext>
            </a:extLst>
          </p:cNvPr>
          <p:cNvSpPr>
            <a:spLocks noGrp="1"/>
          </p:cNvSpPr>
          <p:nvPr>
            <p:ph idx="1"/>
          </p:nvPr>
        </p:nvSpPr>
        <p:spPr>
          <a:xfrm>
            <a:off x="2008910" y="2187287"/>
            <a:ext cx="4087091" cy="3603020"/>
          </a:xfrm>
        </p:spPr>
        <p:txBody>
          <a:bodyPr>
            <a:normAutofit fontScale="85000" lnSpcReduction="20000"/>
          </a:bodyPr>
          <a:lstStyle/>
          <a:p>
            <a:r>
              <a:rPr lang="en-US" dirty="0"/>
              <a:t>No parent guarantees (your children cannot send and email and receive your financial support like my daughter).</a:t>
            </a:r>
          </a:p>
          <a:p>
            <a:r>
              <a:rPr lang="en-US" dirty="0"/>
              <a:t>From a valuation and from a loan perspective a project must be economically viable and evaluated on a standalone basis. In corporate finance and regular old capital budgeting there is no such test.</a:t>
            </a:r>
          </a:p>
          <a:p>
            <a:r>
              <a:rPr lang="en-US" dirty="0"/>
              <a:t>Philosophical question – is a child with a lot of parent support able to perform better than one with none.</a:t>
            </a:r>
          </a:p>
          <a:p>
            <a:r>
              <a:rPr lang="en-US" dirty="0"/>
              <a:t>If you know there is a rich parent behind you, can you use this even if there is no direct promise.</a:t>
            </a:r>
          </a:p>
          <a:p>
            <a:endParaRPr lang="en-US" dirty="0"/>
          </a:p>
        </p:txBody>
      </p:sp>
      <p:pic>
        <p:nvPicPr>
          <p:cNvPr id="10" name="Picture 9">
            <a:extLst>
              <a:ext uri="{FF2B5EF4-FFF2-40B4-BE49-F238E27FC236}">
                <a16:creationId xmlns:a16="http://schemas.microsoft.com/office/drawing/2014/main" id="{A5AE4186-2DFF-79E7-410C-64954E74B2DD}"/>
              </a:ext>
            </a:extLst>
          </p:cNvPr>
          <p:cNvPicPr>
            <a:picLocks noChangeAspect="1"/>
          </p:cNvPicPr>
          <p:nvPr/>
        </p:nvPicPr>
        <p:blipFill>
          <a:blip r:embed="rId2"/>
          <a:stretch>
            <a:fillRect/>
          </a:stretch>
        </p:blipFill>
        <p:spPr>
          <a:xfrm>
            <a:off x="6537431" y="2303454"/>
            <a:ext cx="3565229" cy="2722149"/>
          </a:xfrm>
          <a:prstGeom prst="rect">
            <a:avLst/>
          </a:prstGeom>
        </p:spPr>
      </p:pic>
    </p:spTree>
    <p:extLst>
      <p:ext uri="{BB962C8B-B14F-4D97-AF65-F5344CB8AC3E}">
        <p14:creationId xmlns:p14="http://schemas.microsoft.com/office/powerpoint/2010/main" val="1104815333"/>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8A617-2533-6303-5297-82D2498D3CF6}"/>
              </a:ext>
            </a:extLst>
          </p:cNvPr>
          <p:cNvSpPr>
            <a:spLocks noGrp="1"/>
          </p:cNvSpPr>
          <p:nvPr>
            <p:ph type="title"/>
          </p:nvPr>
        </p:nvSpPr>
        <p:spPr/>
        <p:txBody>
          <a:bodyPr>
            <a:normAutofit/>
          </a:bodyPr>
          <a:lstStyle/>
          <a:p>
            <a:r>
              <a:rPr lang="en-US" dirty="0"/>
              <a:t>Language of Term Sheet Illustrating Parent Support</a:t>
            </a:r>
          </a:p>
        </p:txBody>
      </p:sp>
      <p:sp>
        <p:nvSpPr>
          <p:cNvPr id="3" name="Content Placeholder 2">
            <a:extLst>
              <a:ext uri="{FF2B5EF4-FFF2-40B4-BE49-F238E27FC236}">
                <a16:creationId xmlns:a16="http://schemas.microsoft.com/office/drawing/2014/main" id="{F2A4931D-1EAF-BD96-A6D5-28A40C2BF5E5}"/>
              </a:ext>
            </a:extLst>
          </p:cNvPr>
          <p:cNvSpPr>
            <a:spLocks noGrp="1"/>
          </p:cNvSpPr>
          <p:nvPr>
            <p:ph idx="1"/>
          </p:nvPr>
        </p:nvSpPr>
        <p:spPr/>
        <p:txBody>
          <a:bodyPr/>
          <a:lstStyle/>
          <a:p>
            <a:r>
              <a:rPr lang="en-US" dirty="0"/>
              <a:t>Why do they write sentences like this.</a:t>
            </a:r>
          </a:p>
          <a:p>
            <a:r>
              <a:rPr lang="en-US" dirty="0"/>
              <a:t>How would you read and interpret this if you were trying to understand the term for the first time.</a:t>
            </a:r>
          </a:p>
          <a:p>
            <a:r>
              <a:rPr lang="en-US" dirty="0"/>
              <a:t>What does it have to do with non-recourse financing.</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2430F2F0-C08F-7248-6412-088FE6E38BD4}"/>
              </a:ext>
            </a:extLst>
          </p:cNvPr>
          <p:cNvPicPr>
            <a:picLocks noChangeAspect="1"/>
          </p:cNvPicPr>
          <p:nvPr/>
        </p:nvPicPr>
        <p:blipFill>
          <a:blip r:embed="rId2"/>
          <a:stretch>
            <a:fillRect/>
          </a:stretch>
        </p:blipFill>
        <p:spPr>
          <a:xfrm>
            <a:off x="1724025" y="2601325"/>
            <a:ext cx="8421462" cy="2936833"/>
          </a:xfrm>
          <a:prstGeom prst="rect">
            <a:avLst/>
          </a:prstGeom>
        </p:spPr>
      </p:pic>
    </p:spTree>
    <p:extLst>
      <p:ext uri="{BB962C8B-B14F-4D97-AF65-F5344CB8AC3E}">
        <p14:creationId xmlns:p14="http://schemas.microsoft.com/office/powerpoint/2010/main" val="3896964404"/>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49DB-74CA-67D9-F3F0-9C4F829F8CDD}"/>
              </a:ext>
            </a:extLst>
          </p:cNvPr>
          <p:cNvSpPr>
            <a:spLocks noGrp="1"/>
          </p:cNvSpPr>
          <p:nvPr>
            <p:ph type="title"/>
          </p:nvPr>
        </p:nvSpPr>
        <p:spPr>
          <a:xfrm>
            <a:off x="1939685" y="617549"/>
            <a:ext cx="7606242" cy="654049"/>
          </a:xfrm>
          <a:solidFill>
            <a:schemeClr val="bg1"/>
          </a:solidFill>
        </p:spPr>
        <p:txBody>
          <a:bodyPr>
            <a:normAutofit fontScale="90000"/>
          </a:bodyPr>
          <a:lstStyle/>
          <a:p>
            <a:r>
              <a:rPr lang="en-US" dirty="0"/>
              <a:t>Example of Lender Analysis which Uses Data not Available to Equity Investor</a:t>
            </a:r>
          </a:p>
        </p:txBody>
      </p:sp>
      <p:sp>
        <p:nvSpPr>
          <p:cNvPr id="6" name="Content Placeholder 5">
            <a:extLst>
              <a:ext uri="{FF2B5EF4-FFF2-40B4-BE49-F238E27FC236}">
                <a16:creationId xmlns:a16="http://schemas.microsoft.com/office/drawing/2014/main" id="{23EF76D8-31D6-E08D-22E3-B699161AC8C0}"/>
              </a:ext>
            </a:extLst>
          </p:cNvPr>
          <p:cNvSpPr>
            <a:spLocks noGrp="1"/>
          </p:cNvSpPr>
          <p:nvPr>
            <p:ph sz="quarter" idx="12"/>
          </p:nvPr>
        </p:nvSpPr>
        <p:spPr>
          <a:xfrm>
            <a:off x="1736729" y="2240974"/>
            <a:ext cx="4091042" cy="3385705"/>
          </a:xfrm>
          <a:solidFill>
            <a:schemeClr val="bg1"/>
          </a:solidFill>
        </p:spPr>
        <p:txBody>
          <a:bodyPr/>
          <a:lstStyle/>
          <a:p>
            <a:pPr algn="l"/>
            <a:r>
              <a:rPr lang="en-US" b="1" dirty="0"/>
              <a:t>Key Credit Concerns and Verification with Independent Engineer</a:t>
            </a:r>
          </a:p>
          <a:p>
            <a:endParaRPr lang="en-US" dirty="0"/>
          </a:p>
        </p:txBody>
      </p:sp>
      <p:sp>
        <p:nvSpPr>
          <p:cNvPr id="7" name="Content Placeholder 6">
            <a:extLst>
              <a:ext uri="{FF2B5EF4-FFF2-40B4-BE49-F238E27FC236}">
                <a16:creationId xmlns:a16="http://schemas.microsoft.com/office/drawing/2014/main" id="{A94154B3-A644-8AFC-AAFA-1EE253491FD2}"/>
              </a:ext>
            </a:extLst>
          </p:cNvPr>
          <p:cNvSpPr>
            <a:spLocks noGrp="1"/>
          </p:cNvSpPr>
          <p:nvPr>
            <p:ph sz="quarter" idx="13"/>
          </p:nvPr>
        </p:nvSpPr>
        <p:spPr>
          <a:xfrm>
            <a:off x="6929108" y="2140527"/>
            <a:ext cx="2944416" cy="3486150"/>
          </a:xfrm>
          <a:solidFill>
            <a:schemeClr val="bg1"/>
          </a:solidFill>
        </p:spPr>
        <p:txBody>
          <a:bodyPr/>
          <a:lstStyle/>
          <a:p>
            <a:pPr algn="l"/>
            <a:r>
              <a:rPr lang="en-US" b="1" dirty="0"/>
              <a:t>Use of Alternative Parameters from Experience</a:t>
            </a:r>
          </a:p>
          <a:p>
            <a:endParaRPr lang="en-US" dirty="0"/>
          </a:p>
        </p:txBody>
      </p:sp>
      <p:pic>
        <p:nvPicPr>
          <p:cNvPr id="11" name="Picture 10">
            <a:extLst>
              <a:ext uri="{FF2B5EF4-FFF2-40B4-BE49-F238E27FC236}">
                <a16:creationId xmlns:a16="http://schemas.microsoft.com/office/drawing/2014/main" id="{53948876-1650-0493-03EB-6037677009B4}"/>
              </a:ext>
            </a:extLst>
          </p:cNvPr>
          <p:cNvPicPr>
            <a:picLocks noChangeAspect="1"/>
          </p:cNvPicPr>
          <p:nvPr/>
        </p:nvPicPr>
        <p:blipFill>
          <a:blip r:embed="rId2"/>
          <a:stretch>
            <a:fillRect/>
          </a:stretch>
        </p:blipFill>
        <p:spPr>
          <a:xfrm>
            <a:off x="1828006" y="2965674"/>
            <a:ext cx="4536225" cy="2957594"/>
          </a:xfrm>
          <a:prstGeom prst="rect">
            <a:avLst/>
          </a:prstGeom>
          <a:solidFill>
            <a:schemeClr val="bg1"/>
          </a:solidFill>
        </p:spPr>
      </p:pic>
      <p:pic>
        <p:nvPicPr>
          <p:cNvPr id="15" name="Picture 14">
            <a:extLst>
              <a:ext uri="{FF2B5EF4-FFF2-40B4-BE49-F238E27FC236}">
                <a16:creationId xmlns:a16="http://schemas.microsoft.com/office/drawing/2014/main" id="{1D1E8B19-4A8A-22BC-FE55-7A81291B15CF}"/>
              </a:ext>
            </a:extLst>
          </p:cNvPr>
          <p:cNvPicPr>
            <a:picLocks noChangeAspect="1"/>
          </p:cNvPicPr>
          <p:nvPr/>
        </p:nvPicPr>
        <p:blipFill>
          <a:blip r:embed="rId3"/>
          <a:stretch>
            <a:fillRect/>
          </a:stretch>
        </p:blipFill>
        <p:spPr>
          <a:xfrm>
            <a:off x="6494833" y="2782822"/>
            <a:ext cx="3587733" cy="2957593"/>
          </a:xfrm>
          <a:prstGeom prst="rect">
            <a:avLst/>
          </a:prstGeom>
          <a:solidFill>
            <a:schemeClr val="bg1"/>
          </a:solidFill>
        </p:spPr>
      </p:pic>
      <p:sp>
        <p:nvSpPr>
          <p:cNvPr id="16" name="TextBox 15">
            <a:extLst>
              <a:ext uri="{FF2B5EF4-FFF2-40B4-BE49-F238E27FC236}">
                <a16:creationId xmlns:a16="http://schemas.microsoft.com/office/drawing/2014/main" id="{A8BDEC59-10EA-C2B0-7BE2-2DB79C6623D0}"/>
              </a:ext>
            </a:extLst>
          </p:cNvPr>
          <p:cNvSpPr txBox="1"/>
          <p:nvPr/>
        </p:nvSpPr>
        <p:spPr>
          <a:xfrm>
            <a:off x="6929109" y="3192089"/>
            <a:ext cx="171347" cy="34289"/>
          </a:xfrm>
          <a:prstGeom prst="rect">
            <a:avLst/>
          </a:prstGeom>
          <a:solidFill>
            <a:schemeClr val="bg1"/>
          </a:solidFill>
        </p:spPr>
        <p:txBody>
          <a:bodyPr vert="horz" wrap="square" lIns="0" tIns="0" rIns="0" bIns="0" rtlCol="0">
            <a:noAutofit/>
          </a:bodyPr>
          <a:lstStyle/>
          <a:p>
            <a:pPr algn="l"/>
            <a:endParaRPr lang="en-US" sz="1350" dirty="0"/>
          </a:p>
        </p:txBody>
      </p:sp>
      <p:sp>
        <p:nvSpPr>
          <p:cNvPr id="18" name="TextBox 17">
            <a:extLst>
              <a:ext uri="{FF2B5EF4-FFF2-40B4-BE49-F238E27FC236}">
                <a16:creationId xmlns:a16="http://schemas.microsoft.com/office/drawing/2014/main" id="{2D095D6E-1C7D-DE24-1591-0BA290D5AA4E}"/>
              </a:ext>
            </a:extLst>
          </p:cNvPr>
          <p:cNvSpPr txBox="1"/>
          <p:nvPr/>
        </p:nvSpPr>
        <p:spPr>
          <a:xfrm>
            <a:off x="6843435" y="3169833"/>
            <a:ext cx="171347" cy="78798"/>
          </a:xfrm>
          <a:prstGeom prst="rect">
            <a:avLst/>
          </a:prstGeom>
          <a:solidFill>
            <a:schemeClr val="bg1"/>
          </a:solidFill>
        </p:spPr>
        <p:txBody>
          <a:bodyPr vert="horz" wrap="square" lIns="0" tIns="0" rIns="0" bIns="0" rtlCol="0">
            <a:noAutofit/>
          </a:bodyPr>
          <a:lstStyle/>
          <a:p>
            <a:pPr algn="l"/>
            <a:endParaRPr lang="en-US" sz="1350" dirty="0"/>
          </a:p>
        </p:txBody>
      </p:sp>
      <p:sp>
        <p:nvSpPr>
          <p:cNvPr id="19" name="TextBox 18">
            <a:extLst>
              <a:ext uri="{FF2B5EF4-FFF2-40B4-BE49-F238E27FC236}">
                <a16:creationId xmlns:a16="http://schemas.microsoft.com/office/drawing/2014/main" id="{C43E38BA-B878-D3FD-04A8-B7515B784744}"/>
              </a:ext>
            </a:extLst>
          </p:cNvPr>
          <p:cNvSpPr txBox="1"/>
          <p:nvPr/>
        </p:nvSpPr>
        <p:spPr>
          <a:xfrm>
            <a:off x="6843435" y="3556844"/>
            <a:ext cx="146085" cy="78798"/>
          </a:xfrm>
          <a:prstGeom prst="rect">
            <a:avLst/>
          </a:prstGeom>
          <a:solidFill>
            <a:schemeClr val="bg1"/>
          </a:solidFill>
        </p:spPr>
        <p:txBody>
          <a:bodyPr vert="horz" wrap="square" lIns="0" tIns="0" rIns="0" bIns="0" rtlCol="0">
            <a:noAutofit/>
          </a:bodyPr>
          <a:lstStyle/>
          <a:p>
            <a:pPr algn="l"/>
            <a:endParaRPr lang="en-US" sz="1350" dirty="0"/>
          </a:p>
        </p:txBody>
      </p:sp>
      <p:sp>
        <p:nvSpPr>
          <p:cNvPr id="20" name="TextBox 19">
            <a:extLst>
              <a:ext uri="{FF2B5EF4-FFF2-40B4-BE49-F238E27FC236}">
                <a16:creationId xmlns:a16="http://schemas.microsoft.com/office/drawing/2014/main" id="{5657C3A6-A752-4BA8-E118-B03FAA01B498}"/>
              </a:ext>
            </a:extLst>
          </p:cNvPr>
          <p:cNvSpPr txBox="1"/>
          <p:nvPr/>
        </p:nvSpPr>
        <p:spPr>
          <a:xfrm>
            <a:off x="7703341" y="4216378"/>
            <a:ext cx="279938" cy="41963"/>
          </a:xfrm>
          <a:prstGeom prst="rect">
            <a:avLst/>
          </a:prstGeom>
          <a:solidFill>
            <a:schemeClr val="bg1"/>
          </a:solidFill>
        </p:spPr>
        <p:txBody>
          <a:bodyPr vert="horz" wrap="square" lIns="0" tIns="0" rIns="0" bIns="0" rtlCol="0">
            <a:noAutofit/>
          </a:bodyPr>
          <a:lstStyle/>
          <a:p>
            <a:pPr algn="l"/>
            <a:endParaRPr lang="en-US" sz="1350" dirty="0"/>
          </a:p>
        </p:txBody>
      </p:sp>
      <p:sp>
        <p:nvSpPr>
          <p:cNvPr id="21" name="TextBox 20">
            <a:extLst>
              <a:ext uri="{FF2B5EF4-FFF2-40B4-BE49-F238E27FC236}">
                <a16:creationId xmlns:a16="http://schemas.microsoft.com/office/drawing/2014/main" id="{E3980D28-F3BB-C3EA-D824-5FA7094EFDB3}"/>
              </a:ext>
            </a:extLst>
          </p:cNvPr>
          <p:cNvSpPr txBox="1"/>
          <p:nvPr/>
        </p:nvSpPr>
        <p:spPr>
          <a:xfrm>
            <a:off x="2372443" y="3009268"/>
            <a:ext cx="539106" cy="76833"/>
          </a:xfrm>
          <a:prstGeom prst="rect">
            <a:avLst/>
          </a:prstGeom>
          <a:solidFill>
            <a:schemeClr val="bg1"/>
          </a:solidFill>
        </p:spPr>
        <p:txBody>
          <a:bodyPr vert="horz" wrap="square" lIns="0" tIns="0" rIns="0" bIns="0" rtlCol="0">
            <a:noAutofit/>
          </a:bodyPr>
          <a:lstStyle/>
          <a:p>
            <a:pPr algn="l"/>
            <a:endParaRPr lang="en-US" sz="1350" dirty="0"/>
          </a:p>
        </p:txBody>
      </p:sp>
      <p:sp>
        <p:nvSpPr>
          <p:cNvPr id="22" name="TextBox 21">
            <a:extLst>
              <a:ext uri="{FF2B5EF4-FFF2-40B4-BE49-F238E27FC236}">
                <a16:creationId xmlns:a16="http://schemas.microsoft.com/office/drawing/2014/main" id="{76720C83-7D61-5B98-50B9-03607E6ECE7E}"/>
              </a:ext>
            </a:extLst>
          </p:cNvPr>
          <p:cNvSpPr txBox="1"/>
          <p:nvPr/>
        </p:nvSpPr>
        <p:spPr>
          <a:xfrm>
            <a:off x="2038351" y="3771902"/>
            <a:ext cx="340639" cy="38417"/>
          </a:xfrm>
          <a:prstGeom prst="rect">
            <a:avLst/>
          </a:prstGeom>
          <a:solidFill>
            <a:schemeClr val="bg1"/>
          </a:solidFill>
        </p:spPr>
        <p:txBody>
          <a:bodyPr vert="horz" wrap="square" lIns="0" tIns="0" rIns="0" bIns="0" rtlCol="0">
            <a:noAutofit/>
          </a:bodyPr>
          <a:lstStyle/>
          <a:p>
            <a:pPr algn="l"/>
            <a:endParaRPr lang="en-US" sz="1350" dirty="0"/>
          </a:p>
        </p:txBody>
      </p:sp>
    </p:spTree>
    <p:extLst>
      <p:ext uri="{BB962C8B-B14F-4D97-AF65-F5344CB8AC3E}">
        <p14:creationId xmlns:p14="http://schemas.microsoft.com/office/powerpoint/2010/main" val="2051186997"/>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a:xfrm>
            <a:off x="1974759" y="120705"/>
            <a:ext cx="5035757" cy="685287"/>
          </a:xfrm>
        </p:spPr>
        <p:txBody>
          <a:bodyPr>
            <a:normAutofit fontScale="90000"/>
          </a:bodyPr>
          <a:lstStyle/>
          <a:p>
            <a:r>
              <a:rPr lang="en-US" dirty="0"/>
              <a:t>The Essence of Project Finance</a:t>
            </a:r>
          </a:p>
        </p:txBody>
      </p:sp>
      <p:sp>
        <p:nvSpPr>
          <p:cNvPr id="3" name="Content Placeholder 2">
            <a:extLst>
              <a:ext uri="{FF2B5EF4-FFF2-40B4-BE49-F238E27FC236}">
                <a16:creationId xmlns:a16="http://schemas.microsoft.com/office/drawing/2014/main" id="{FB231798-4B50-25E2-5C40-1A692B5B7ADD}"/>
              </a:ext>
            </a:extLst>
          </p:cNvPr>
          <p:cNvSpPr>
            <a:spLocks noGrp="1"/>
          </p:cNvSpPr>
          <p:nvPr>
            <p:ph idx="1"/>
          </p:nvPr>
        </p:nvSpPr>
        <p:spPr>
          <a:xfrm>
            <a:off x="1717019" y="1212040"/>
            <a:ext cx="3010448" cy="3211940"/>
          </a:xfrm>
        </p:spPr>
        <p:txBody>
          <a:bodyPr>
            <a:normAutofit fontScale="70000" lnSpcReduction="20000"/>
          </a:bodyPr>
          <a:lstStyle/>
          <a:p>
            <a:pPr algn="l"/>
            <a:r>
              <a:rPr lang="en-US" dirty="0"/>
              <a:t>Go Around the Bend and Assure that Risks are Mitigated or Reasonable.</a:t>
            </a:r>
          </a:p>
          <a:p>
            <a:pPr algn="l"/>
            <a:r>
              <a:rPr lang="en-US" dirty="0"/>
              <a:t>If all of the risks are acceptable and produce reasonable cash flow relative to the amount paid on debt, the lenders will put  a lot of money into the project.</a:t>
            </a:r>
          </a:p>
          <a:p>
            <a:pPr algn="l"/>
            <a:r>
              <a:rPr lang="en-US" dirty="0"/>
              <a:t>Reputation of the equity sponsors is important even if the loan is non-recourse. </a:t>
            </a:r>
          </a:p>
          <a:p>
            <a:pPr algn="l"/>
            <a:r>
              <a:rPr lang="en-US" dirty="0"/>
              <a:t>Note the IRR and the DSCR from cash flow as the performance metrics for the project. </a:t>
            </a:r>
          </a:p>
        </p:txBody>
      </p:sp>
      <p:sp>
        <p:nvSpPr>
          <p:cNvPr id="5" name="Oval 4">
            <a:extLst>
              <a:ext uri="{FF2B5EF4-FFF2-40B4-BE49-F238E27FC236}">
                <a16:creationId xmlns:a16="http://schemas.microsoft.com/office/drawing/2014/main" id="{714CE1D8-54BA-8B0C-C552-8387B635A720}"/>
              </a:ext>
            </a:extLst>
          </p:cNvPr>
          <p:cNvSpPr/>
          <p:nvPr/>
        </p:nvSpPr>
        <p:spPr bwMode="auto">
          <a:xfrm>
            <a:off x="7321332" y="2527785"/>
            <a:ext cx="1365030" cy="96130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Special Purpose Vehicle:</a:t>
            </a:r>
          </a:p>
          <a:p>
            <a:pPr algn="ctr" eaLnBrk="0" fontAlgn="base" hangingPunct="0">
              <a:spcBef>
                <a:spcPct val="0"/>
              </a:spcBef>
              <a:spcAft>
                <a:spcPct val="0"/>
              </a:spcAft>
            </a:pPr>
            <a:r>
              <a:rPr lang="en-US" sz="900" dirty="0">
                <a:solidFill>
                  <a:schemeClr val="bg1">
                    <a:lumMod val="95000"/>
                  </a:schemeClr>
                </a:solidFill>
                <a:latin typeface="Arial" pitchFamily="34" charset="0"/>
              </a:rPr>
              <a:t>Project IRR</a:t>
            </a:r>
          </a:p>
        </p:txBody>
      </p:sp>
      <p:sp>
        <p:nvSpPr>
          <p:cNvPr id="6" name="Oval 5">
            <a:extLst>
              <a:ext uri="{FF2B5EF4-FFF2-40B4-BE49-F238E27FC236}">
                <a16:creationId xmlns:a16="http://schemas.microsoft.com/office/drawing/2014/main" id="{2C96DB3A-A9EC-C1C4-E9C2-E9A0CF982061}"/>
              </a:ext>
            </a:extLst>
          </p:cNvPr>
          <p:cNvSpPr/>
          <p:nvPr/>
        </p:nvSpPr>
        <p:spPr bwMode="auto">
          <a:xfrm>
            <a:off x="7331646" y="899035"/>
            <a:ext cx="1365030" cy="961303"/>
          </a:xfrm>
          <a:prstGeom prst="ellipse">
            <a:avLst/>
          </a:prstGeom>
          <a:solidFill>
            <a:srgbClr val="0D7BB6"/>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029" sz="900" dirty="0">
                <a:solidFill>
                  <a:schemeClr val="bg1">
                    <a:lumMod val="95000"/>
                  </a:schemeClr>
                </a:solidFill>
                <a:latin typeface="Arial" pitchFamily="34" charset="0"/>
              </a:rPr>
              <a:t>Revenues</a:t>
            </a:r>
            <a:r>
              <a:rPr lang="en-US" sz="900" dirty="0">
                <a:solidFill>
                  <a:schemeClr val="bg1">
                    <a:lumMod val="95000"/>
                  </a:schemeClr>
                </a:solidFill>
                <a:latin typeface="Arial" pitchFamily="34" charset="0"/>
              </a:rPr>
              <a:t> Realized</a:t>
            </a:r>
          </a:p>
        </p:txBody>
      </p:sp>
      <p:cxnSp>
        <p:nvCxnSpPr>
          <p:cNvPr id="8" name="Straight Arrow Connector 7">
            <a:extLst>
              <a:ext uri="{FF2B5EF4-FFF2-40B4-BE49-F238E27FC236}">
                <a16:creationId xmlns:a16="http://schemas.microsoft.com/office/drawing/2014/main" id="{A46D591A-4DBF-0EFA-8A62-4B7C988BE339}"/>
              </a:ext>
            </a:extLst>
          </p:cNvPr>
          <p:cNvCxnSpPr>
            <a:cxnSpLocks/>
            <a:stCxn id="6" idx="4"/>
            <a:endCxn id="5" idx="0"/>
          </p:cNvCxnSpPr>
          <p:nvPr/>
        </p:nvCxnSpPr>
        <p:spPr>
          <a:xfrm flipH="1">
            <a:off x="8003847" y="1860336"/>
            <a:ext cx="10314" cy="6674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F2C295ED-7281-4ED9-72D4-32A00D2DA8ED}"/>
              </a:ext>
            </a:extLst>
          </p:cNvPr>
          <p:cNvSpPr/>
          <p:nvPr/>
        </p:nvSpPr>
        <p:spPr bwMode="auto">
          <a:xfrm>
            <a:off x="6239302" y="3712349"/>
            <a:ext cx="1365030" cy="961303"/>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825" dirty="0">
                <a:solidFill>
                  <a:schemeClr val="bg1">
                    <a:lumMod val="95000"/>
                  </a:schemeClr>
                </a:solidFill>
                <a:latin typeface="Arial" pitchFamily="34" charset="0"/>
              </a:rPr>
              <a:t>Lenders Receive Debt Service and Invest Debt</a:t>
            </a:r>
          </a:p>
          <a:p>
            <a:pPr algn="ctr" eaLnBrk="0" fontAlgn="base" hangingPunct="0">
              <a:spcBef>
                <a:spcPct val="0"/>
              </a:spcBef>
              <a:spcAft>
                <a:spcPct val="0"/>
              </a:spcAft>
            </a:pPr>
            <a:r>
              <a:rPr lang="en-US" sz="825" dirty="0">
                <a:solidFill>
                  <a:schemeClr val="bg1">
                    <a:lumMod val="95000"/>
                  </a:schemeClr>
                </a:solidFill>
                <a:latin typeface="Arial" pitchFamily="34" charset="0"/>
              </a:rPr>
              <a:t>DSCR</a:t>
            </a:r>
          </a:p>
        </p:txBody>
      </p:sp>
      <p:sp>
        <p:nvSpPr>
          <p:cNvPr id="10" name="Oval 9">
            <a:extLst>
              <a:ext uri="{FF2B5EF4-FFF2-40B4-BE49-F238E27FC236}">
                <a16:creationId xmlns:a16="http://schemas.microsoft.com/office/drawing/2014/main" id="{5F01A66F-9616-4C4E-3C89-85A738915B8C}"/>
              </a:ext>
            </a:extLst>
          </p:cNvPr>
          <p:cNvSpPr/>
          <p:nvPr/>
        </p:nvSpPr>
        <p:spPr bwMode="auto">
          <a:xfrm>
            <a:off x="8394041" y="3712349"/>
            <a:ext cx="1365030" cy="961303"/>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825" dirty="0">
                <a:solidFill>
                  <a:schemeClr val="bg1">
                    <a:lumMod val="95000"/>
                  </a:schemeClr>
                </a:solidFill>
                <a:latin typeface="Arial" pitchFamily="34" charset="0"/>
              </a:rPr>
              <a:t>Equity  Sponsors Receive Dividends and Invest Equity – Equity IRR</a:t>
            </a:r>
          </a:p>
        </p:txBody>
      </p:sp>
      <p:cxnSp>
        <p:nvCxnSpPr>
          <p:cNvPr id="12" name="Straight Arrow Connector 11">
            <a:extLst>
              <a:ext uri="{FF2B5EF4-FFF2-40B4-BE49-F238E27FC236}">
                <a16:creationId xmlns:a16="http://schemas.microsoft.com/office/drawing/2014/main" id="{E23AF827-D165-985B-D6D3-1A9D1F430D22}"/>
              </a:ext>
            </a:extLst>
          </p:cNvPr>
          <p:cNvCxnSpPr>
            <a:cxnSpLocks/>
            <a:stCxn id="5" idx="3"/>
          </p:cNvCxnSpPr>
          <p:nvPr/>
        </p:nvCxnSpPr>
        <p:spPr>
          <a:xfrm flipH="1">
            <a:off x="7142057" y="3348308"/>
            <a:ext cx="379180" cy="364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E529529-E72E-CF2B-276A-335CE54AD398}"/>
              </a:ext>
            </a:extLst>
          </p:cNvPr>
          <p:cNvCxnSpPr>
            <a:cxnSpLocks/>
            <a:stCxn id="5" idx="5"/>
          </p:cNvCxnSpPr>
          <p:nvPr/>
        </p:nvCxnSpPr>
        <p:spPr>
          <a:xfrm>
            <a:off x="8486458" y="3348309"/>
            <a:ext cx="472760" cy="32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8C50020-CFDD-6D64-9B23-02E5592E5183}"/>
              </a:ext>
            </a:extLst>
          </p:cNvPr>
          <p:cNvSpPr/>
          <p:nvPr/>
        </p:nvSpPr>
        <p:spPr bwMode="auto">
          <a:xfrm>
            <a:off x="5404243" y="2210058"/>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Capital Investments</a:t>
            </a:r>
          </a:p>
        </p:txBody>
      </p:sp>
      <p:cxnSp>
        <p:nvCxnSpPr>
          <p:cNvPr id="23" name="Straight Arrow Connector 22">
            <a:extLst>
              <a:ext uri="{FF2B5EF4-FFF2-40B4-BE49-F238E27FC236}">
                <a16:creationId xmlns:a16="http://schemas.microsoft.com/office/drawing/2014/main" id="{7027635A-2B34-5A85-4463-AD36A42684CD}"/>
              </a:ext>
            </a:extLst>
          </p:cNvPr>
          <p:cNvCxnSpPr>
            <a:cxnSpLocks/>
            <a:stCxn id="20" idx="6"/>
            <a:endCxn id="5" idx="2"/>
          </p:cNvCxnSpPr>
          <p:nvPr/>
        </p:nvCxnSpPr>
        <p:spPr>
          <a:xfrm>
            <a:off x="6769274" y="2690710"/>
            <a:ext cx="552059" cy="317727"/>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433450E-602F-A6D2-A0EE-D6F102ACCF48}"/>
              </a:ext>
            </a:extLst>
          </p:cNvPr>
          <p:cNvCxnSpPr>
            <a:cxnSpLocks/>
            <a:endCxn id="9" idx="7"/>
          </p:cNvCxnSpPr>
          <p:nvPr/>
        </p:nvCxnSpPr>
        <p:spPr>
          <a:xfrm flipH="1">
            <a:off x="7404429" y="3489087"/>
            <a:ext cx="348609" cy="364040"/>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2155D052-B365-F528-0310-1095B6F1A003}"/>
              </a:ext>
            </a:extLst>
          </p:cNvPr>
          <p:cNvCxnSpPr>
            <a:cxnSpLocks/>
          </p:cNvCxnSpPr>
          <p:nvPr/>
        </p:nvCxnSpPr>
        <p:spPr>
          <a:xfrm>
            <a:off x="8310945" y="3456185"/>
            <a:ext cx="438518" cy="289064"/>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8D92D31-8A4D-A30D-2CCE-09E79D89FFB6}"/>
              </a:ext>
            </a:extLst>
          </p:cNvPr>
          <p:cNvSpPr/>
          <p:nvPr/>
        </p:nvSpPr>
        <p:spPr bwMode="auto">
          <a:xfrm>
            <a:off x="9183754" y="2212293"/>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Operating Expenses</a:t>
            </a:r>
          </a:p>
        </p:txBody>
      </p:sp>
      <p:cxnSp>
        <p:nvCxnSpPr>
          <p:cNvPr id="17" name="Straight Arrow Connector 16">
            <a:extLst>
              <a:ext uri="{FF2B5EF4-FFF2-40B4-BE49-F238E27FC236}">
                <a16:creationId xmlns:a16="http://schemas.microsoft.com/office/drawing/2014/main" id="{E05A8166-701E-ABF1-E2B9-05DC3EB7FA2D}"/>
              </a:ext>
            </a:extLst>
          </p:cNvPr>
          <p:cNvCxnSpPr>
            <a:cxnSpLocks/>
            <a:stCxn id="11" idx="2"/>
            <a:endCxn id="5" idx="6"/>
          </p:cNvCxnSpPr>
          <p:nvPr/>
        </p:nvCxnSpPr>
        <p:spPr>
          <a:xfrm flipH="1">
            <a:off x="8686363" y="2692944"/>
            <a:ext cx="497393" cy="315492"/>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3D8EE95-F927-D456-67C9-913103BC728F}"/>
              </a:ext>
            </a:extLst>
          </p:cNvPr>
          <p:cNvSpPr txBox="1"/>
          <p:nvPr/>
        </p:nvSpPr>
        <p:spPr>
          <a:xfrm>
            <a:off x="4929929" y="1858058"/>
            <a:ext cx="752752" cy="300082"/>
          </a:xfrm>
          <a:prstGeom prst="rect">
            <a:avLst/>
          </a:prstGeom>
          <a:noFill/>
        </p:spPr>
        <p:txBody>
          <a:bodyPr wrap="square" rtlCol="0">
            <a:spAutoFit/>
          </a:bodyPr>
          <a:lstStyle/>
          <a:p>
            <a:r>
              <a:rPr lang="en-US" sz="1350" dirty="0"/>
              <a:t>Start</a:t>
            </a:r>
          </a:p>
        </p:txBody>
      </p:sp>
      <p:cxnSp>
        <p:nvCxnSpPr>
          <p:cNvPr id="18" name="Straight Arrow Connector 17">
            <a:extLst>
              <a:ext uri="{FF2B5EF4-FFF2-40B4-BE49-F238E27FC236}">
                <a16:creationId xmlns:a16="http://schemas.microsoft.com/office/drawing/2014/main" id="{C21AB655-354B-A723-8F87-601BB6323760}"/>
              </a:ext>
            </a:extLst>
          </p:cNvPr>
          <p:cNvCxnSpPr>
            <a:cxnSpLocks/>
            <a:stCxn id="14" idx="0"/>
          </p:cNvCxnSpPr>
          <p:nvPr/>
        </p:nvCxnSpPr>
        <p:spPr>
          <a:xfrm>
            <a:off x="5306306" y="1858059"/>
            <a:ext cx="668619" cy="290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A5DC5A6-5749-9CB6-A877-549667D1AB91}"/>
              </a:ext>
            </a:extLst>
          </p:cNvPr>
          <p:cNvSpPr txBox="1"/>
          <p:nvPr/>
        </p:nvSpPr>
        <p:spPr>
          <a:xfrm>
            <a:off x="5486551" y="3577409"/>
            <a:ext cx="601679" cy="300082"/>
          </a:xfrm>
          <a:prstGeom prst="rect">
            <a:avLst/>
          </a:prstGeom>
          <a:noFill/>
        </p:spPr>
        <p:txBody>
          <a:bodyPr wrap="square" rtlCol="0">
            <a:spAutoFit/>
          </a:bodyPr>
          <a:lstStyle/>
          <a:p>
            <a:r>
              <a:rPr lang="en-US" sz="1350" dirty="0"/>
              <a:t>End</a:t>
            </a:r>
          </a:p>
        </p:txBody>
      </p:sp>
      <p:cxnSp>
        <p:nvCxnSpPr>
          <p:cNvPr id="22" name="Straight Arrow Connector 21">
            <a:extLst>
              <a:ext uri="{FF2B5EF4-FFF2-40B4-BE49-F238E27FC236}">
                <a16:creationId xmlns:a16="http://schemas.microsoft.com/office/drawing/2014/main" id="{4B983C25-50BA-8F1B-24A3-0A76D6813E34}"/>
              </a:ext>
            </a:extLst>
          </p:cNvPr>
          <p:cNvCxnSpPr/>
          <p:nvPr/>
        </p:nvCxnSpPr>
        <p:spPr>
          <a:xfrm flipH="1" flipV="1">
            <a:off x="5694369" y="3853128"/>
            <a:ext cx="393860" cy="482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6A140B0-8FD6-DE80-CB10-D8F0E591CEAA}"/>
              </a:ext>
            </a:extLst>
          </p:cNvPr>
          <p:cNvSpPr txBox="1"/>
          <p:nvPr/>
        </p:nvSpPr>
        <p:spPr>
          <a:xfrm>
            <a:off x="1871975" y="4830030"/>
            <a:ext cx="8448051" cy="1384995"/>
          </a:xfrm>
          <a:prstGeom prst="rect">
            <a:avLst/>
          </a:prstGeom>
          <a:solidFill>
            <a:schemeClr val="bg1">
              <a:lumMod val="95000"/>
            </a:schemeClr>
          </a:solidFill>
        </p:spPr>
        <p:txBody>
          <a:bodyPr wrap="square">
            <a:spAutoFit/>
          </a:bodyPr>
          <a:lstStyle/>
          <a:p>
            <a:r>
              <a:rPr lang="en-US" sz="1400" dirty="0"/>
              <a:t>Project Finance is a method of financing where the costs and benefits of long-term capital-intensive assets can be assessed from the structuring of debt by lenders. Structuring of debt  considers the cash flow derived directly from the asset (non-recourse). Project finance typically involves management of risks through a series of contracts where risks are designed to provide incentives for project parties to efficiently manage construction and operation of a project. Project finance can low cost of capital with transparent and manageable risks and demonstration of support from lenders. </a:t>
            </a:r>
          </a:p>
        </p:txBody>
      </p:sp>
    </p:spTree>
    <p:extLst>
      <p:ext uri="{BB962C8B-B14F-4D97-AF65-F5344CB8AC3E}">
        <p14:creationId xmlns:p14="http://schemas.microsoft.com/office/powerpoint/2010/main" val="3842362859"/>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C5B75E-CFD3-41C1-81CB-3F290B3F2839}"/>
              </a:ext>
            </a:extLst>
          </p:cNvPr>
          <p:cNvSpPr>
            <a:spLocks noGrp="1"/>
          </p:cNvSpPr>
          <p:nvPr>
            <p:ph idx="1"/>
          </p:nvPr>
        </p:nvSpPr>
        <p:spPr/>
        <p:txBody>
          <a:bodyPr/>
          <a:lstStyle/>
          <a:p>
            <a:r>
              <a:rPr lang="en-US" dirty="0"/>
              <a:t>Illustration of re-financing risk in corporate loans versus DSCR in project finance.</a:t>
            </a:r>
          </a:p>
          <a:p>
            <a:endParaRPr lang="en-CH" dirty="0"/>
          </a:p>
        </p:txBody>
      </p:sp>
      <p:sp>
        <p:nvSpPr>
          <p:cNvPr id="3" name="Title 2">
            <a:extLst>
              <a:ext uri="{FF2B5EF4-FFF2-40B4-BE49-F238E27FC236}">
                <a16:creationId xmlns:a16="http://schemas.microsoft.com/office/drawing/2014/main" id="{A98014C8-520A-48DC-8189-2E5FDCC7F051}"/>
              </a:ext>
            </a:extLst>
          </p:cNvPr>
          <p:cNvSpPr>
            <a:spLocks noGrp="1"/>
          </p:cNvSpPr>
          <p:nvPr>
            <p:ph type="title"/>
          </p:nvPr>
        </p:nvSpPr>
        <p:spPr/>
        <p:txBody>
          <a:bodyPr>
            <a:normAutofit fontScale="90000"/>
          </a:bodyPr>
          <a:lstStyle/>
          <a:p>
            <a:r>
              <a:rPr lang="en-US" dirty="0"/>
              <a:t>Simple Example of Credit Analysis in Corporate Finance and Project Finance</a:t>
            </a:r>
            <a:endParaRPr lang="en-CH" dirty="0"/>
          </a:p>
        </p:txBody>
      </p:sp>
      <p:sp>
        <p:nvSpPr>
          <p:cNvPr id="4" name="Slide Number Placeholder 3">
            <a:extLst>
              <a:ext uri="{FF2B5EF4-FFF2-40B4-BE49-F238E27FC236}">
                <a16:creationId xmlns:a16="http://schemas.microsoft.com/office/drawing/2014/main" id="{A2BE0CF2-6B5B-4F17-B104-4D5EFB9AA314}"/>
              </a:ext>
            </a:extLst>
          </p:cNvPr>
          <p:cNvSpPr>
            <a:spLocks noGrp="1"/>
          </p:cNvSpPr>
          <p:nvPr>
            <p:ph type="sldNum" sz="quarter" idx="12"/>
          </p:nvPr>
        </p:nvSpPr>
        <p:spPr/>
        <p:txBody>
          <a:bodyPr/>
          <a:lstStyle/>
          <a:p>
            <a:pPr algn="ctr"/>
            <a:fld id="{0C3A1854-6B63-4059-B360-A3C4972BF0FC}" type="slidenum">
              <a:rPr lang="ko-KR" altLang="en-US" smtClean="0"/>
              <a:pPr algn="ctr"/>
              <a:t>346</a:t>
            </a:fld>
            <a:endParaRPr lang="ko-KR" altLang="en-US" dirty="0"/>
          </a:p>
        </p:txBody>
      </p:sp>
      <p:pic>
        <p:nvPicPr>
          <p:cNvPr id="5" name="Picture 4">
            <a:extLst>
              <a:ext uri="{FF2B5EF4-FFF2-40B4-BE49-F238E27FC236}">
                <a16:creationId xmlns:a16="http://schemas.microsoft.com/office/drawing/2014/main" id="{255CC6DA-9320-4C50-8AF6-B6091BE01EB8}"/>
              </a:ext>
            </a:extLst>
          </p:cNvPr>
          <p:cNvPicPr>
            <a:picLocks noChangeAspect="1"/>
          </p:cNvPicPr>
          <p:nvPr/>
        </p:nvPicPr>
        <p:blipFill>
          <a:blip r:embed="rId2"/>
          <a:stretch>
            <a:fillRect/>
          </a:stretch>
        </p:blipFill>
        <p:spPr>
          <a:xfrm>
            <a:off x="1828802" y="2224089"/>
            <a:ext cx="8291435" cy="3570013"/>
          </a:xfrm>
          <a:prstGeom prst="rect">
            <a:avLst/>
          </a:prstGeom>
        </p:spPr>
      </p:pic>
    </p:spTree>
    <p:extLst>
      <p:ext uri="{BB962C8B-B14F-4D97-AF65-F5344CB8AC3E}">
        <p14:creationId xmlns:p14="http://schemas.microsoft.com/office/powerpoint/2010/main" val="211226278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Risk Analysis in Project Finance Models</a:t>
            </a:r>
          </a:p>
        </p:txBody>
      </p:sp>
      <p:sp>
        <p:nvSpPr>
          <p:cNvPr id="13315" name="Rectangle 3"/>
          <p:cNvSpPr>
            <a:spLocks noGrp="1" noChangeArrowheads="1"/>
          </p:cNvSpPr>
          <p:nvPr>
            <p:ph type="body" idx="1"/>
          </p:nvPr>
        </p:nvSpPr>
        <p:spPr/>
        <p:txBody>
          <a:bodyPr/>
          <a:lstStyle/>
          <a:p>
            <a:pPr marL="342900" indent="-342900"/>
            <a:r>
              <a:rPr lang="en-US" dirty="0"/>
              <a:t>Project finance analysis to a large degree involves identifying, allocating and mitigating risk.  One must therefore be able first to identify risks and then to measure how effective the contracts and other mitigating factors (covenant, debt service reserve, liquidated damage) are in managing risk.</a:t>
            </a:r>
          </a:p>
          <a:p>
            <a:pPr marL="342900" indent="-342900"/>
            <a:endParaRPr lang="en-US" dirty="0"/>
          </a:p>
          <a:p>
            <a:pPr marL="342900" indent="-342900"/>
            <a:r>
              <a:rPr lang="en-US" sz="1600" b="1" i="1" dirty="0"/>
              <a:t>Project Finance Adage:</a:t>
            </a:r>
          </a:p>
          <a:p>
            <a:pPr marL="742950" lvl="1" indent="-285750"/>
            <a:r>
              <a:rPr lang="en-US" sz="1400" dirty="0"/>
              <a:t>At the beginning of the project</a:t>
            </a:r>
          </a:p>
          <a:p>
            <a:pPr lvl="2"/>
            <a:r>
              <a:rPr lang="en-US" sz="1400" dirty="0"/>
              <a:t>Lender has the money</a:t>
            </a:r>
          </a:p>
          <a:p>
            <a:pPr lvl="2"/>
            <a:r>
              <a:rPr lang="en-US" sz="1400" dirty="0"/>
              <a:t>Developer has the experience</a:t>
            </a:r>
          </a:p>
          <a:p>
            <a:pPr marL="742950" lvl="1" indent="-285750"/>
            <a:r>
              <a:rPr lang="en-US" sz="1400" dirty="0"/>
              <a:t>At the end of the project</a:t>
            </a:r>
          </a:p>
          <a:p>
            <a:pPr lvl="2"/>
            <a:r>
              <a:rPr lang="en-US" sz="1400" dirty="0"/>
              <a:t>Developer has the money</a:t>
            </a:r>
          </a:p>
          <a:p>
            <a:pPr lvl="2"/>
            <a:r>
              <a:rPr lang="en-US" sz="1400" dirty="0"/>
              <a:t>Lender has the experience</a:t>
            </a: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492" y="615628"/>
            <a:ext cx="7160895" cy="560897"/>
          </a:xfrm>
        </p:spPr>
        <p:txBody>
          <a:bodyPr>
            <a:normAutofit fontScale="90000"/>
          </a:bodyPr>
          <a:lstStyle/>
          <a:p>
            <a:r>
              <a:rPr lang="en-US" dirty="0"/>
              <a:t>In Project Finance, Risk is Managed to Achieve BBB- (Baa3)</a:t>
            </a:r>
          </a:p>
        </p:txBody>
      </p:sp>
      <p:pic>
        <p:nvPicPr>
          <p:cNvPr id="5" name="Content Placeholder 4"/>
          <p:cNvPicPr>
            <a:picLocks noGrp="1" noChangeAspect="1"/>
          </p:cNvPicPr>
          <p:nvPr>
            <p:ph idx="1"/>
          </p:nvPr>
        </p:nvPicPr>
        <p:blipFill>
          <a:blip r:embed="rId2"/>
          <a:stretch>
            <a:fillRect/>
          </a:stretch>
        </p:blipFill>
        <p:spPr>
          <a:xfrm>
            <a:off x="2330234" y="1718538"/>
            <a:ext cx="5048355" cy="3420925"/>
          </a:xfrm>
          <a:prstGeom prst="rect">
            <a:avLst/>
          </a:prstGeom>
        </p:spPr>
      </p:pic>
      <p:cxnSp>
        <p:nvCxnSpPr>
          <p:cNvPr id="7" name="Straight Connector 6"/>
          <p:cNvCxnSpPr/>
          <p:nvPr/>
        </p:nvCxnSpPr>
        <p:spPr>
          <a:xfrm>
            <a:off x="4726960" y="2927726"/>
            <a:ext cx="0" cy="158591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1D9A8A1-A2FD-9B9B-C70D-C6C318D568FA}"/>
              </a:ext>
            </a:extLst>
          </p:cNvPr>
          <p:cNvSpPr txBox="1"/>
          <p:nvPr/>
        </p:nvSpPr>
        <p:spPr>
          <a:xfrm>
            <a:off x="7974807" y="2128838"/>
            <a:ext cx="2214562" cy="1664494"/>
          </a:xfrm>
          <a:prstGeom prst="rect">
            <a:avLst/>
          </a:prstGeom>
          <a:solidFill>
            <a:srgbClr val="FFFF00"/>
          </a:solidFill>
        </p:spPr>
        <p:txBody>
          <a:bodyPr vert="horz" wrap="square" lIns="0" tIns="0" rIns="0" bIns="0" rtlCol="0">
            <a:noAutofit/>
          </a:bodyPr>
          <a:lstStyle/>
          <a:p>
            <a:pPr algn="l"/>
            <a:r>
              <a:rPr lang="en-US" sz="1350" dirty="0"/>
              <a:t>Example, the DSCR of 1.20 x for a solar project should have and footnote to be on a BBB equivalent. </a:t>
            </a:r>
          </a:p>
          <a:p>
            <a:pPr algn="l"/>
            <a:endParaRPr lang="en-US" sz="1350" dirty="0"/>
          </a:p>
          <a:p>
            <a:pPr algn="l"/>
            <a:r>
              <a:rPr lang="en-US" sz="1350" dirty="0"/>
              <a:t>Why BBB- and not AA</a:t>
            </a:r>
          </a:p>
          <a:p>
            <a:pPr algn="l"/>
            <a:endParaRPr lang="en-US" sz="1350" dirty="0"/>
          </a:p>
          <a:p>
            <a:pPr algn="l"/>
            <a:r>
              <a:rPr lang="en-US" sz="1350" dirty="0"/>
              <a:t>Why BBB- and not BB-</a:t>
            </a:r>
          </a:p>
        </p:txBody>
      </p:sp>
    </p:spTree>
    <p:extLst>
      <p:ext uri="{BB962C8B-B14F-4D97-AF65-F5344CB8AC3E}">
        <p14:creationId xmlns:p14="http://schemas.microsoft.com/office/powerpoint/2010/main" val="11249437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63C5E-746E-B7E8-C2F7-7B31FAE9BC0E}"/>
              </a:ext>
            </a:extLst>
          </p:cNvPr>
          <p:cNvSpPr>
            <a:spLocks noGrp="1"/>
          </p:cNvSpPr>
          <p:nvPr>
            <p:ph type="title"/>
          </p:nvPr>
        </p:nvSpPr>
        <p:spPr/>
        <p:txBody>
          <a:bodyPr>
            <a:normAutofit fontScale="90000"/>
          </a:bodyPr>
          <a:lstStyle/>
          <a:p>
            <a:r>
              <a:rPr lang="en-US" dirty="0"/>
              <a:t>Subjects for Key Parties, Contracts, Lenders and Equity Investors</a:t>
            </a:r>
          </a:p>
        </p:txBody>
      </p:sp>
      <p:sp>
        <p:nvSpPr>
          <p:cNvPr id="3" name="Content Placeholder 2">
            <a:extLst>
              <a:ext uri="{FF2B5EF4-FFF2-40B4-BE49-F238E27FC236}">
                <a16:creationId xmlns:a16="http://schemas.microsoft.com/office/drawing/2014/main" id="{3F893BE3-DABE-C96B-285D-59BCD96F8B97}"/>
              </a:ext>
            </a:extLst>
          </p:cNvPr>
          <p:cNvSpPr>
            <a:spLocks noGrp="1"/>
          </p:cNvSpPr>
          <p:nvPr>
            <p:ph idx="1"/>
          </p:nvPr>
        </p:nvSpPr>
        <p:spPr/>
        <p:txBody>
          <a:bodyPr/>
          <a:lstStyle/>
          <a:p>
            <a:r>
              <a:rPr lang="en-US" sz="1800" dirty="0"/>
              <a:t>Project company/borrower (IRR); </a:t>
            </a:r>
          </a:p>
          <a:p>
            <a:pPr lvl="1"/>
            <a:r>
              <a:rPr lang="en-US" sz="1600" dirty="0"/>
              <a:t>Industrial Sponsors and Financial Sponsors: key differences and how do they interact, e.g. shareholders agreement </a:t>
            </a:r>
            <a:r>
              <a:rPr lang="en-US" sz="1600" dirty="0" err="1"/>
              <a:t>etc</a:t>
            </a:r>
            <a:r>
              <a:rPr lang="en-US" sz="1600" dirty="0"/>
              <a:t>; </a:t>
            </a:r>
          </a:p>
          <a:p>
            <a:pPr lvl="1"/>
            <a:r>
              <a:rPr lang="en-US" sz="1600" dirty="0"/>
              <a:t>Construction contractors (EPC and margins); </a:t>
            </a:r>
          </a:p>
          <a:p>
            <a:pPr lvl="1"/>
            <a:r>
              <a:rPr lang="en-US" sz="1600" dirty="0"/>
              <a:t>Operator; </a:t>
            </a:r>
          </a:p>
          <a:p>
            <a:pPr lvl="1"/>
            <a:r>
              <a:rPr lang="en-US" sz="1600" dirty="0"/>
              <a:t>Suppliers; purchasers/off-takers; </a:t>
            </a:r>
          </a:p>
          <a:p>
            <a:pPr lvl="1"/>
            <a:r>
              <a:rPr lang="en-US" sz="1600" dirty="0"/>
              <a:t>Government role, government as a counterparty, government as a host </a:t>
            </a:r>
            <a:r>
              <a:rPr lang="en-US" sz="1600" dirty="0" err="1"/>
              <a:t>etc</a:t>
            </a:r>
            <a:r>
              <a:rPr lang="en-US" sz="1600" dirty="0"/>
              <a:t> </a:t>
            </a:r>
          </a:p>
          <a:p>
            <a:r>
              <a:rPr lang="en-US" sz="1800" dirty="0"/>
              <a:t>Risk-return and what it means (Required Equity IRR); </a:t>
            </a:r>
          </a:p>
          <a:p>
            <a:pPr lvl="1"/>
            <a:r>
              <a:rPr lang="en-US" sz="1600" dirty="0"/>
              <a:t>Third party equity investors (IRR for Mature Project); </a:t>
            </a:r>
          </a:p>
          <a:p>
            <a:pPr lvl="1"/>
            <a:r>
              <a:rPr lang="en-US" sz="1600" dirty="0"/>
              <a:t>Lenders banks and other sources (DSCR, LLCR, PLCR); </a:t>
            </a:r>
          </a:p>
          <a:p>
            <a:pPr lvl="1"/>
            <a:r>
              <a:rPr lang="en-US" sz="1600" dirty="0"/>
              <a:t>Multilateral banks and export credit agencies; </a:t>
            </a:r>
          </a:p>
          <a:p>
            <a:r>
              <a:rPr lang="en-US" sz="1800" dirty="0"/>
              <a:t>Different teams: legal team; finance team; financial adviser; model auditor; insurers; tax and accounting advisers; environmental consultant. </a:t>
            </a:r>
          </a:p>
          <a:p>
            <a:endParaRPr lang="en-US" dirty="0"/>
          </a:p>
        </p:txBody>
      </p:sp>
    </p:spTree>
    <p:extLst>
      <p:ext uri="{BB962C8B-B14F-4D97-AF65-F5344CB8AC3E}">
        <p14:creationId xmlns:p14="http://schemas.microsoft.com/office/powerpoint/2010/main" val="3835704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111AD-46D0-1960-962B-EB1512E79590}"/>
              </a:ext>
            </a:extLst>
          </p:cNvPr>
          <p:cNvSpPr>
            <a:spLocks noGrp="1"/>
          </p:cNvSpPr>
          <p:nvPr>
            <p:ph type="title"/>
          </p:nvPr>
        </p:nvSpPr>
        <p:spPr/>
        <p:txBody>
          <a:bodyPr/>
          <a:lstStyle/>
          <a:p>
            <a:r>
              <a:rPr lang="en-US" dirty="0"/>
              <a:t>Basic Idea that Greater Risk and Greater Require Return</a:t>
            </a:r>
          </a:p>
        </p:txBody>
      </p:sp>
      <p:sp>
        <p:nvSpPr>
          <p:cNvPr id="3" name="Content Placeholder 2">
            <a:extLst>
              <a:ext uri="{FF2B5EF4-FFF2-40B4-BE49-F238E27FC236}">
                <a16:creationId xmlns:a16="http://schemas.microsoft.com/office/drawing/2014/main" id="{04158166-AE2B-C2EE-98E4-B0D27F7493B7}"/>
              </a:ext>
            </a:extLst>
          </p:cNvPr>
          <p:cNvSpPr>
            <a:spLocks noGrp="1"/>
          </p:cNvSpPr>
          <p:nvPr>
            <p:ph idx="1"/>
          </p:nvPr>
        </p:nvSpPr>
        <p:spPr/>
        <p:txBody>
          <a:bodyPr/>
          <a:lstStyle/>
          <a:p>
            <a:r>
              <a:rPr lang="en-US" dirty="0"/>
              <a:t>Obvious points about risk and return</a:t>
            </a:r>
          </a:p>
          <a:p>
            <a:r>
              <a:rPr lang="en-US" dirty="0"/>
              <a:t>if investors in the nuclear plant and in the vegetable-stand incur all of the market risks, the required rate of return before and investment is made will obviously be higher for the nuclear plant.</a:t>
            </a:r>
          </a:p>
          <a:p>
            <a:r>
              <a:rPr lang="en-US" dirty="0"/>
              <a:t>Concepts of Beta and CAPM do not help</a:t>
            </a:r>
          </a:p>
          <a:p>
            <a:r>
              <a:rPr lang="en-US" dirty="0"/>
              <a:t>For project finance, the terms of the debt including the size of the debt and the length of the debt are the best indications of risk.</a:t>
            </a:r>
          </a:p>
          <a:p>
            <a:pPr lvl="1"/>
            <a:r>
              <a:rPr lang="en-US" dirty="0"/>
              <a:t>With higher risk will be more difficult to get debt financing over life</a:t>
            </a:r>
          </a:p>
          <a:p>
            <a:pPr lvl="1"/>
            <a:r>
              <a:rPr lang="en-US" dirty="0"/>
              <a:t>With higher risk will have higher required return on equity</a:t>
            </a:r>
          </a:p>
        </p:txBody>
      </p:sp>
      <p:sp>
        <p:nvSpPr>
          <p:cNvPr id="4" name="Slide Number Placeholder 3">
            <a:extLst>
              <a:ext uri="{FF2B5EF4-FFF2-40B4-BE49-F238E27FC236}">
                <a16:creationId xmlns:a16="http://schemas.microsoft.com/office/drawing/2014/main" id="{1EBC66C6-DBC2-9D7B-117E-68A560E65DB5}"/>
              </a:ext>
            </a:extLst>
          </p:cNvPr>
          <p:cNvSpPr>
            <a:spLocks noGrp="1"/>
          </p:cNvSpPr>
          <p:nvPr>
            <p:ph type="sldNum" sz="quarter" idx="12"/>
          </p:nvPr>
        </p:nvSpPr>
        <p:spPr/>
        <p:txBody>
          <a:bodyPr/>
          <a:lstStyle/>
          <a:p>
            <a:fld id="{EB241CD2-1E45-42A3-B213-66A034DF9A3B}" type="slidenum">
              <a:rPr lang="en-GB" smtClean="0"/>
              <a:t>35</a:t>
            </a:fld>
            <a:endParaRPr lang="en-GB" dirty="0"/>
          </a:p>
        </p:txBody>
      </p:sp>
    </p:spTree>
    <p:extLst>
      <p:ext uri="{BB962C8B-B14F-4D97-AF65-F5344CB8AC3E}">
        <p14:creationId xmlns:p14="http://schemas.microsoft.com/office/powerpoint/2010/main" val="334070493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A9F03-2F9D-073E-76E4-B01C8C4426EF}"/>
              </a:ext>
            </a:extLst>
          </p:cNvPr>
          <p:cNvSpPr>
            <a:spLocks noGrp="1"/>
          </p:cNvSpPr>
          <p:nvPr>
            <p:ph type="ctrTitle"/>
          </p:nvPr>
        </p:nvSpPr>
        <p:spPr/>
        <p:txBody>
          <a:bodyPr>
            <a:normAutofit/>
          </a:bodyPr>
          <a:lstStyle/>
          <a:p>
            <a:r>
              <a:rPr lang="en-US" dirty="0"/>
              <a:t>Equity Valuation in Project Finance – </a:t>
            </a:r>
            <a:br>
              <a:rPr lang="en-US" dirty="0"/>
            </a:br>
            <a:r>
              <a:rPr lang="en-US" dirty="0"/>
              <a:t>The IRR</a:t>
            </a:r>
          </a:p>
        </p:txBody>
      </p:sp>
    </p:spTree>
    <p:extLst>
      <p:ext uri="{BB962C8B-B14F-4D97-AF65-F5344CB8AC3E}">
        <p14:creationId xmlns:p14="http://schemas.microsoft.com/office/powerpoint/2010/main" val="282278841"/>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38AA3-2012-6EA0-6768-C4EC16780D20}"/>
              </a:ext>
            </a:extLst>
          </p:cNvPr>
          <p:cNvSpPr>
            <a:spLocks noGrp="1"/>
          </p:cNvSpPr>
          <p:nvPr>
            <p:ph type="title"/>
          </p:nvPr>
        </p:nvSpPr>
        <p:spPr>
          <a:xfrm>
            <a:off x="2961785" y="450649"/>
            <a:ext cx="6000750" cy="573741"/>
          </a:xfrm>
        </p:spPr>
        <p:txBody>
          <a:bodyPr>
            <a:normAutofit/>
          </a:bodyPr>
          <a:lstStyle/>
          <a:p>
            <a:r>
              <a:rPr lang="en-US" dirty="0"/>
              <a:t>Valuation of Projects and IRR</a:t>
            </a:r>
          </a:p>
        </p:txBody>
      </p:sp>
      <p:sp>
        <p:nvSpPr>
          <p:cNvPr id="5" name="Content Placeholder 4">
            <a:extLst>
              <a:ext uri="{FF2B5EF4-FFF2-40B4-BE49-F238E27FC236}">
                <a16:creationId xmlns:a16="http://schemas.microsoft.com/office/drawing/2014/main" id="{C96BEECE-D5C4-9A9C-76CC-68C452B4AB7D}"/>
              </a:ext>
            </a:extLst>
          </p:cNvPr>
          <p:cNvSpPr>
            <a:spLocks noGrp="1"/>
          </p:cNvSpPr>
          <p:nvPr>
            <p:ph sz="quarter" idx="12"/>
          </p:nvPr>
        </p:nvSpPr>
        <p:spPr>
          <a:xfrm>
            <a:off x="1682933" y="1380227"/>
            <a:ext cx="3513388" cy="4468483"/>
          </a:xfrm>
        </p:spPr>
        <p:txBody>
          <a:bodyPr>
            <a:normAutofit/>
          </a:bodyPr>
          <a:lstStyle/>
          <a:p>
            <a:pPr algn="l"/>
            <a:r>
              <a:rPr lang="en-US" sz="1800" dirty="0"/>
              <a:t>Project is typically valued with IRR</a:t>
            </a:r>
          </a:p>
          <a:p>
            <a:pPr algn="l"/>
            <a:r>
              <a:rPr lang="en-US" sz="1800" dirty="0"/>
              <a:t>Different IRRs</a:t>
            </a:r>
          </a:p>
          <a:p>
            <a:pPr lvl="1" algn="l"/>
            <a:r>
              <a:rPr lang="en-US" sz="1600" dirty="0"/>
              <a:t>Project IRR pre-tax</a:t>
            </a:r>
          </a:p>
          <a:p>
            <a:pPr lvl="1" algn="l"/>
            <a:r>
              <a:rPr lang="en-US" sz="1600" dirty="0"/>
              <a:t>Project IRR after-tax</a:t>
            </a:r>
          </a:p>
          <a:p>
            <a:pPr lvl="1" algn="l"/>
            <a:r>
              <a:rPr lang="en-US" sz="1600" dirty="0"/>
              <a:t>Debt IRR pre-tax</a:t>
            </a:r>
          </a:p>
          <a:p>
            <a:pPr lvl="1" algn="l"/>
            <a:r>
              <a:rPr lang="en-US" sz="1600" dirty="0"/>
              <a:t>Equity IRR – Overall</a:t>
            </a:r>
          </a:p>
          <a:p>
            <a:pPr lvl="1" algn="l"/>
            <a:r>
              <a:rPr lang="en-US" sz="1600" dirty="0"/>
              <a:t>EBL or Shareholder Debt IRR</a:t>
            </a:r>
          </a:p>
          <a:p>
            <a:pPr lvl="1" algn="l"/>
            <a:r>
              <a:rPr lang="en-US" sz="1600" dirty="0"/>
              <a:t>Pure Equity IRR</a:t>
            </a:r>
          </a:p>
          <a:p>
            <a:pPr lvl="1" algn="l"/>
            <a:r>
              <a:rPr lang="en-US" sz="1600" dirty="0"/>
              <a:t>IRR with and without Development Fee</a:t>
            </a:r>
          </a:p>
          <a:p>
            <a:pPr lvl="1" algn="l"/>
            <a:r>
              <a:rPr lang="en-US" sz="1600" dirty="0"/>
              <a:t>Holding Company IRR</a:t>
            </a:r>
          </a:p>
        </p:txBody>
      </p:sp>
      <p:sp>
        <p:nvSpPr>
          <p:cNvPr id="6" name="Content Placeholder 5">
            <a:extLst>
              <a:ext uri="{FF2B5EF4-FFF2-40B4-BE49-F238E27FC236}">
                <a16:creationId xmlns:a16="http://schemas.microsoft.com/office/drawing/2014/main" id="{DC327C77-DA2B-246C-879E-70B5D39C7596}"/>
              </a:ext>
            </a:extLst>
          </p:cNvPr>
          <p:cNvSpPr>
            <a:spLocks noGrp="1"/>
          </p:cNvSpPr>
          <p:nvPr>
            <p:ph sz="quarter" idx="13"/>
          </p:nvPr>
        </p:nvSpPr>
        <p:spPr>
          <a:xfrm>
            <a:off x="6035616" y="1475117"/>
            <a:ext cx="3870385" cy="3956374"/>
          </a:xfrm>
        </p:spPr>
        <p:txBody>
          <a:bodyPr/>
          <a:lstStyle/>
          <a:p>
            <a:r>
              <a:rPr lang="en-US" dirty="0"/>
              <a:t>IRR has taken over the world</a:t>
            </a:r>
          </a:p>
          <a:p>
            <a:r>
              <a:rPr lang="en-US" dirty="0"/>
              <a:t>Need to Understand the Nuances of the IRR</a:t>
            </a:r>
          </a:p>
          <a:p>
            <a:endParaRPr lang="en-US" dirty="0"/>
          </a:p>
        </p:txBody>
      </p:sp>
      <p:pic>
        <p:nvPicPr>
          <p:cNvPr id="7" name="Picture 6" descr="Text&#10;&#10;Description automatically generated">
            <a:extLst>
              <a:ext uri="{FF2B5EF4-FFF2-40B4-BE49-F238E27FC236}">
                <a16:creationId xmlns:a16="http://schemas.microsoft.com/office/drawing/2014/main" id="{485C0F88-499E-48AB-8778-7E1C25228572}"/>
              </a:ext>
            </a:extLst>
          </p:cNvPr>
          <p:cNvPicPr>
            <a:picLocks noChangeAspect="1"/>
          </p:cNvPicPr>
          <p:nvPr/>
        </p:nvPicPr>
        <p:blipFill>
          <a:blip r:embed="rId2"/>
          <a:stretch>
            <a:fillRect/>
          </a:stretch>
        </p:blipFill>
        <p:spPr>
          <a:xfrm>
            <a:off x="5432547" y="2760533"/>
            <a:ext cx="5076521" cy="2640767"/>
          </a:xfrm>
          <a:prstGeom prst="rect">
            <a:avLst/>
          </a:prstGeom>
        </p:spPr>
      </p:pic>
    </p:spTree>
    <p:extLst>
      <p:ext uri="{BB962C8B-B14F-4D97-AF65-F5344CB8AC3E}">
        <p14:creationId xmlns:p14="http://schemas.microsoft.com/office/powerpoint/2010/main" val="1113694417"/>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4D40-5FE3-20EC-3F66-CE0EAAD0BD37}"/>
              </a:ext>
            </a:extLst>
          </p:cNvPr>
          <p:cNvSpPr>
            <a:spLocks noGrp="1"/>
          </p:cNvSpPr>
          <p:nvPr>
            <p:ph type="title"/>
          </p:nvPr>
        </p:nvSpPr>
        <p:spPr>
          <a:xfrm>
            <a:off x="1978063" y="690342"/>
            <a:ext cx="8056418" cy="401782"/>
          </a:xfrm>
        </p:spPr>
        <p:txBody>
          <a:bodyPr>
            <a:normAutofit fontScale="90000"/>
          </a:bodyPr>
          <a:lstStyle/>
          <a:p>
            <a:r>
              <a:rPr lang="en-US" dirty="0"/>
              <a:t>IRR from Investing in a Stock and Yahoo Finance Adjusted Stock Price</a:t>
            </a:r>
          </a:p>
        </p:txBody>
      </p:sp>
      <p:sp>
        <p:nvSpPr>
          <p:cNvPr id="5" name="Content Placeholder 4">
            <a:extLst>
              <a:ext uri="{FF2B5EF4-FFF2-40B4-BE49-F238E27FC236}">
                <a16:creationId xmlns:a16="http://schemas.microsoft.com/office/drawing/2014/main" id="{0068A9D0-9799-093A-6611-236B4A29C6D2}"/>
              </a:ext>
            </a:extLst>
          </p:cNvPr>
          <p:cNvSpPr>
            <a:spLocks noGrp="1"/>
          </p:cNvSpPr>
          <p:nvPr>
            <p:ph sz="quarter" idx="12"/>
          </p:nvPr>
        </p:nvSpPr>
        <p:spPr>
          <a:xfrm>
            <a:off x="2119224" y="1630392"/>
            <a:ext cx="8209341" cy="870116"/>
          </a:xfrm>
        </p:spPr>
        <p:txBody>
          <a:bodyPr>
            <a:normAutofit/>
          </a:bodyPr>
          <a:lstStyle/>
          <a:p>
            <a:r>
              <a:rPr lang="en-US" dirty="0"/>
              <a:t>People who want to get rich, care about one thing. That is, how fast will your money grow and can it keep growing over a long period</a:t>
            </a:r>
          </a:p>
        </p:txBody>
      </p:sp>
      <p:pic>
        <p:nvPicPr>
          <p:cNvPr id="8" name="Picture 7">
            <a:extLst>
              <a:ext uri="{FF2B5EF4-FFF2-40B4-BE49-F238E27FC236}">
                <a16:creationId xmlns:a16="http://schemas.microsoft.com/office/drawing/2014/main" id="{40BF41B5-5C76-5586-A84C-3C198BAF246C}"/>
              </a:ext>
            </a:extLst>
          </p:cNvPr>
          <p:cNvPicPr>
            <a:picLocks noChangeAspect="1"/>
          </p:cNvPicPr>
          <p:nvPr/>
        </p:nvPicPr>
        <p:blipFill>
          <a:blip r:embed="rId2"/>
          <a:stretch>
            <a:fillRect/>
          </a:stretch>
        </p:blipFill>
        <p:spPr>
          <a:xfrm>
            <a:off x="3037815" y="2579478"/>
            <a:ext cx="5216635" cy="3182967"/>
          </a:xfrm>
          <a:prstGeom prst="rect">
            <a:avLst/>
          </a:prstGeom>
        </p:spPr>
      </p:pic>
    </p:spTree>
    <p:extLst>
      <p:ext uri="{BB962C8B-B14F-4D97-AF65-F5344CB8AC3E}">
        <p14:creationId xmlns:p14="http://schemas.microsoft.com/office/powerpoint/2010/main" val="2668452815"/>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6EAD-430D-3EBB-8548-7758E1501EC1}"/>
              </a:ext>
            </a:extLst>
          </p:cNvPr>
          <p:cNvSpPr>
            <a:spLocks noGrp="1"/>
          </p:cNvSpPr>
          <p:nvPr>
            <p:ph type="title"/>
          </p:nvPr>
        </p:nvSpPr>
        <p:spPr>
          <a:xfrm>
            <a:off x="1729956" y="492090"/>
            <a:ext cx="8010144" cy="612834"/>
          </a:xfrm>
        </p:spPr>
        <p:txBody>
          <a:bodyPr>
            <a:normAutofit fontScale="90000"/>
          </a:bodyPr>
          <a:lstStyle/>
          <a:p>
            <a:r>
              <a:rPr lang="en-US" dirty="0"/>
              <a:t>Compute IRR for Stocks and Prove the IRR is the Growth Rate</a:t>
            </a:r>
          </a:p>
        </p:txBody>
      </p:sp>
      <p:sp>
        <p:nvSpPr>
          <p:cNvPr id="3" name="Content Placeholder 2">
            <a:extLst>
              <a:ext uri="{FF2B5EF4-FFF2-40B4-BE49-F238E27FC236}">
                <a16:creationId xmlns:a16="http://schemas.microsoft.com/office/drawing/2014/main" id="{322163BF-3242-36CB-4B08-01A3EA8BF3ED}"/>
              </a:ext>
            </a:extLst>
          </p:cNvPr>
          <p:cNvSpPr>
            <a:spLocks noGrp="1"/>
          </p:cNvSpPr>
          <p:nvPr>
            <p:ph idx="1"/>
          </p:nvPr>
        </p:nvSpPr>
        <p:spPr>
          <a:xfrm>
            <a:off x="2593676" y="1449238"/>
            <a:ext cx="6502700" cy="4094312"/>
          </a:xfrm>
        </p:spPr>
        <p:txBody>
          <a:bodyPr/>
          <a:lstStyle/>
          <a:p>
            <a:r>
              <a:rPr lang="en-US" dirty="0"/>
              <a:t>Understand why investors care so much about IRR</a:t>
            </a:r>
          </a:p>
          <a:p>
            <a:r>
              <a:rPr lang="en-US" dirty="0"/>
              <a:t>IRR on Stocks using S&amp;P 500</a:t>
            </a:r>
          </a:p>
          <a:p>
            <a:endParaRPr lang="en-US" dirty="0"/>
          </a:p>
          <a:p>
            <a:endParaRPr lang="en-US" dirty="0"/>
          </a:p>
        </p:txBody>
      </p:sp>
      <p:pic>
        <p:nvPicPr>
          <p:cNvPr id="5" name="Picture 4">
            <a:extLst>
              <a:ext uri="{FF2B5EF4-FFF2-40B4-BE49-F238E27FC236}">
                <a16:creationId xmlns:a16="http://schemas.microsoft.com/office/drawing/2014/main" id="{71B0E6A1-1FDB-1BB7-735B-2924CAC99169}"/>
              </a:ext>
            </a:extLst>
          </p:cNvPr>
          <p:cNvPicPr>
            <a:picLocks noChangeAspect="1"/>
          </p:cNvPicPr>
          <p:nvPr/>
        </p:nvPicPr>
        <p:blipFill>
          <a:blip r:embed="rId2"/>
          <a:stretch>
            <a:fillRect/>
          </a:stretch>
        </p:blipFill>
        <p:spPr>
          <a:xfrm>
            <a:off x="2470822" y="2582994"/>
            <a:ext cx="7040507" cy="2644119"/>
          </a:xfrm>
          <a:prstGeom prst="rect">
            <a:avLst/>
          </a:prstGeom>
        </p:spPr>
      </p:pic>
    </p:spTree>
    <p:extLst>
      <p:ext uri="{BB962C8B-B14F-4D97-AF65-F5344CB8AC3E}">
        <p14:creationId xmlns:p14="http://schemas.microsoft.com/office/powerpoint/2010/main" val="2171001694"/>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D8587F-7578-493B-A159-DE339D731822}"/>
              </a:ext>
            </a:extLst>
          </p:cNvPr>
          <p:cNvSpPr>
            <a:spLocks noGrp="1"/>
          </p:cNvSpPr>
          <p:nvPr>
            <p:ph idx="1"/>
          </p:nvPr>
        </p:nvSpPr>
        <p:spPr/>
        <p:txBody>
          <a:bodyPr>
            <a:normAutofit/>
          </a:bodyPr>
          <a:lstStyle/>
          <a:p>
            <a:pPr algn="l"/>
            <a:r>
              <a:rPr lang="en-029" sz="1800" dirty="0"/>
              <a:t>The debt IRR can be computed from the perspective of debt holders.  The debt drawdowns are the negative cash flow while the debt service including interest and principal are positive cash flows.  The fees should be included as cash flow.  The debt IRR can be called the effective interest rate or the all-in rate.</a:t>
            </a:r>
            <a:endParaRPr lang="en-US" sz="1800" dirty="0"/>
          </a:p>
          <a:p>
            <a:pPr algn="l"/>
            <a:r>
              <a:rPr lang="en-029" sz="1800" dirty="0"/>
              <a:t>The project IRR is an effective statistic for evaluating the overall competitiveness of a project.  If the project IRR is very high, you should ask questions about why others cannot create similar projects and charge a lower price.  If the project IRR is below the cost of debt, you should ask why the project is occurring.</a:t>
            </a:r>
            <a:endParaRPr lang="en-US" sz="1800" dirty="0"/>
          </a:p>
          <a:p>
            <a:pPr algn="l"/>
            <a:r>
              <a:rPr lang="en-029" sz="1800" dirty="0"/>
              <a:t>The equity IRR is the focus of investors because it reflects money taken out of their pocket relative to dividends received.  In structuring debt terms such as a cash sweep or the debt to capital, the equity IRR can be used to understand the perspective of the sponsor.</a:t>
            </a:r>
            <a:endParaRPr lang="en-US" sz="1800" dirty="0"/>
          </a:p>
          <a:p>
            <a:pPr algn="l"/>
            <a:endParaRPr lang="en-029" sz="1800" dirty="0"/>
          </a:p>
        </p:txBody>
      </p:sp>
      <p:sp>
        <p:nvSpPr>
          <p:cNvPr id="3" name="Title 2">
            <a:extLst>
              <a:ext uri="{FF2B5EF4-FFF2-40B4-BE49-F238E27FC236}">
                <a16:creationId xmlns:a16="http://schemas.microsoft.com/office/drawing/2014/main" id="{A624A8B1-05E1-4797-8A77-3EE1D59C641F}"/>
              </a:ext>
            </a:extLst>
          </p:cNvPr>
          <p:cNvSpPr>
            <a:spLocks noGrp="1"/>
          </p:cNvSpPr>
          <p:nvPr>
            <p:ph type="title"/>
          </p:nvPr>
        </p:nvSpPr>
        <p:spPr/>
        <p:txBody>
          <a:bodyPr>
            <a:normAutofit/>
          </a:bodyPr>
          <a:lstStyle/>
          <a:p>
            <a:r>
              <a:rPr lang="en-029" dirty="0"/>
              <a:t>Project IRR, Debt IRR and Equity IRR Interpretation</a:t>
            </a:r>
          </a:p>
        </p:txBody>
      </p:sp>
      <p:sp>
        <p:nvSpPr>
          <p:cNvPr id="4" name="Slide Number Placeholder 3">
            <a:extLst>
              <a:ext uri="{FF2B5EF4-FFF2-40B4-BE49-F238E27FC236}">
                <a16:creationId xmlns:a16="http://schemas.microsoft.com/office/drawing/2014/main" id="{E74AC8CA-4723-4A60-91EF-842E8D3DD442}"/>
              </a:ext>
            </a:extLst>
          </p:cNvPr>
          <p:cNvSpPr>
            <a:spLocks noGrp="1"/>
          </p:cNvSpPr>
          <p:nvPr>
            <p:ph type="sldNum" sz="quarter" idx="12"/>
          </p:nvPr>
        </p:nvSpPr>
        <p:spPr/>
        <p:txBody>
          <a:bodyPr/>
          <a:lstStyle/>
          <a:p>
            <a:pPr algn="ctr"/>
            <a:fld id="{0C3A1854-6B63-4059-B360-A3C4972BF0FC}" type="slidenum">
              <a:rPr lang="ko-KR" altLang="en-US" smtClean="0"/>
              <a:pPr algn="ctr"/>
              <a:t>354</a:t>
            </a:fld>
            <a:endParaRPr lang="ko-KR" altLang="en-US" dirty="0"/>
          </a:p>
        </p:txBody>
      </p:sp>
    </p:spTree>
    <p:extLst>
      <p:ext uri="{BB962C8B-B14F-4D97-AF65-F5344CB8AC3E}">
        <p14:creationId xmlns:p14="http://schemas.microsoft.com/office/powerpoint/2010/main" val="3445555803"/>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27F63-E89D-4232-AED0-712A778DCAB9}"/>
              </a:ext>
            </a:extLst>
          </p:cNvPr>
          <p:cNvSpPr>
            <a:spLocks noGrp="1"/>
          </p:cNvSpPr>
          <p:nvPr>
            <p:ph type="title"/>
          </p:nvPr>
        </p:nvSpPr>
        <p:spPr>
          <a:xfrm>
            <a:off x="2012075" y="734782"/>
            <a:ext cx="7196444" cy="678873"/>
          </a:xfrm>
        </p:spPr>
        <p:txBody>
          <a:bodyPr>
            <a:normAutofit fontScale="90000"/>
          </a:bodyPr>
          <a:lstStyle/>
          <a:p>
            <a:r>
              <a:rPr lang="en-US" dirty="0"/>
              <a:t>Exercise: Computing the IRR and Growth for Amazon; Understanding the Effect of Small IRR Differences over Long Periods of Time</a:t>
            </a:r>
          </a:p>
        </p:txBody>
      </p:sp>
      <p:pic>
        <p:nvPicPr>
          <p:cNvPr id="5" name="Content Placeholder 4">
            <a:extLst>
              <a:ext uri="{FF2B5EF4-FFF2-40B4-BE49-F238E27FC236}">
                <a16:creationId xmlns:a16="http://schemas.microsoft.com/office/drawing/2014/main" id="{BD1E4811-C407-453D-B266-FC63838E2318}"/>
              </a:ext>
            </a:extLst>
          </p:cNvPr>
          <p:cNvPicPr>
            <a:picLocks noGrp="1" noChangeAspect="1"/>
          </p:cNvPicPr>
          <p:nvPr>
            <p:ph idx="1"/>
          </p:nvPr>
        </p:nvPicPr>
        <p:blipFill>
          <a:blip r:embed="rId2"/>
          <a:stretch>
            <a:fillRect/>
          </a:stretch>
        </p:blipFill>
        <p:spPr>
          <a:xfrm>
            <a:off x="5998064" y="2169954"/>
            <a:ext cx="4120499" cy="3519488"/>
          </a:xfrm>
          <a:prstGeom prst="rect">
            <a:avLst/>
          </a:prstGeom>
        </p:spPr>
      </p:pic>
      <p:sp>
        <p:nvSpPr>
          <p:cNvPr id="2" name="Text Placeholder 1">
            <a:extLst>
              <a:ext uri="{FF2B5EF4-FFF2-40B4-BE49-F238E27FC236}">
                <a16:creationId xmlns:a16="http://schemas.microsoft.com/office/drawing/2014/main" id="{ADC773E9-185E-AFE6-27F5-E543CFD0CAE7}"/>
              </a:ext>
            </a:extLst>
          </p:cNvPr>
          <p:cNvSpPr>
            <a:spLocks noGrp="1"/>
          </p:cNvSpPr>
          <p:nvPr>
            <p:ph type="body" sz="quarter" idx="4294967295"/>
          </p:nvPr>
        </p:nvSpPr>
        <p:spPr>
          <a:xfrm>
            <a:off x="1899933" y="2305268"/>
            <a:ext cx="3565687" cy="3054927"/>
          </a:xfrm>
        </p:spPr>
        <p:txBody>
          <a:bodyPr>
            <a:normAutofit fontScale="85000" lnSpcReduction="20000"/>
          </a:bodyPr>
          <a:lstStyle/>
          <a:p>
            <a:pPr algn="l"/>
            <a:r>
              <a:rPr lang="en-US" dirty="0"/>
              <a:t>Open File on Stock Prices and Economic Indicators from the Drop Box</a:t>
            </a:r>
          </a:p>
          <a:p>
            <a:pPr algn="l"/>
            <a:r>
              <a:rPr lang="en-US" dirty="0"/>
              <a:t>Compute the IRR with dates using XIRR and assuming dividends are re-invested</a:t>
            </a:r>
          </a:p>
          <a:p>
            <a:pPr algn="l"/>
            <a:r>
              <a:rPr lang="en-US" dirty="0"/>
              <a:t>Compute the daily compound growth rate  as g = (End/Start)^(1/Days) – 1 and then annualize using (1+Daily Growth)^365-1</a:t>
            </a:r>
          </a:p>
          <a:p>
            <a:pPr algn="l"/>
            <a:r>
              <a:rPr lang="en-US" dirty="0"/>
              <a:t>This demonstrates that XIRR is based on a daily rate</a:t>
            </a:r>
          </a:p>
          <a:p>
            <a:pPr algn="l"/>
            <a:endParaRPr lang="en-US" dirty="0"/>
          </a:p>
        </p:txBody>
      </p:sp>
    </p:spTree>
    <p:extLst>
      <p:ext uri="{BB962C8B-B14F-4D97-AF65-F5344CB8AC3E}">
        <p14:creationId xmlns:p14="http://schemas.microsoft.com/office/powerpoint/2010/main" val="82354269"/>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2AD0-EF09-7534-C6FF-78AFFDB41199}"/>
              </a:ext>
            </a:extLst>
          </p:cNvPr>
          <p:cNvSpPr>
            <a:spLocks noGrp="1"/>
          </p:cNvSpPr>
          <p:nvPr>
            <p:ph type="title"/>
          </p:nvPr>
        </p:nvSpPr>
        <p:spPr/>
        <p:txBody>
          <a:bodyPr>
            <a:normAutofit fontScale="90000"/>
          </a:bodyPr>
          <a:lstStyle/>
          <a:p>
            <a:r>
              <a:rPr lang="en-US" dirty="0"/>
              <a:t>IRR as Growth Rate in Cash Flow in a Project Finance Model</a:t>
            </a:r>
          </a:p>
        </p:txBody>
      </p:sp>
      <p:sp>
        <p:nvSpPr>
          <p:cNvPr id="3" name="Content Placeholder 2">
            <a:extLst>
              <a:ext uri="{FF2B5EF4-FFF2-40B4-BE49-F238E27FC236}">
                <a16:creationId xmlns:a16="http://schemas.microsoft.com/office/drawing/2014/main" id="{AE8DF491-5CBA-BC1D-024A-15CE2005F500}"/>
              </a:ext>
            </a:extLst>
          </p:cNvPr>
          <p:cNvSpPr>
            <a:spLocks noGrp="1"/>
          </p:cNvSpPr>
          <p:nvPr>
            <p:ph idx="1"/>
          </p:nvPr>
        </p:nvSpPr>
        <p:spPr/>
        <p:txBody>
          <a:bodyPr/>
          <a:lstStyle/>
          <a:p>
            <a:r>
              <a:rPr lang="en-US" dirty="0"/>
              <a:t>Hypothetical Investment Account</a:t>
            </a:r>
          </a:p>
          <a:p>
            <a:endParaRPr lang="en-US" dirty="0"/>
          </a:p>
        </p:txBody>
      </p:sp>
      <p:sp>
        <p:nvSpPr>
          <p:cNvPr id="4" name="Slide Number Placeholder 3">
            <a:extLst>
              <a:ext uri="{FF2B5EF4-FFF2-40B4-BE49-F238E27FC236}">
                <a16:creationId xmlns:a16="http://schemas.microsoft.com/office/drawing/2014/main" id="{AEFD6FE8-A12A-8EE3-8802-FB5412B1FB89}"/>
              </a:ext>
            </a:extLst>
          </p:cNvPr>
          <p:cNvSpPr>
            <a:spLocks noGrp="1"/>
          </p:cNvSpPr>
          <p:nvPr>
            <p:ph type="sldNum" sz="quarter" idx="12"/>
          </p:nvPr>
        </p:nvSpPr>
        <p:spPr>
          <a:xfrm>
            <a:off x="14543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356</a:t>
            </a:fld>
            <a:endParaRPr lang="en-GB" dirty="0"/>
          </a:p>
        </p:txBody>
      </p:sp>
      <p:pic>
        <p:nvPicPr>
          <p:cNvPr id="6" name="Picture 5">
            <a:extLst>
              <a:ext uri="{FF2B5EF4-FFF2-40B4-BE49-F238E27FC236}">
                <a16:creationId xmlns:a16="http://schemas.microsoft.com/office/drawing/2014/main" id="{EA2BAD24-4A97-370A-4F1B-F15D7646A9D6}"/>
              </a:ext>
            </a:extLst>
          </p:cNvPr>
          <p:cNvPicPr>
            <a:picLocks noChangeAspect="1"/>
          </p:cNvPicPr>
          <p:nvPr/>
        </p:nvPicPr>
        <p:blipFill>
          <a:blip r:embed="rId2"/>
          <a:stretch>
            <a:fillRect/>
          </a:stretch>
        </p:blipFill>
        <p:spPr>
          <a:xfrm>
            <a:off x="1563806" y="2367471"/>
            <a:ext cx="8939631" cy="2550927"/>
          </a:xfrm>
          <a:prstGeom prst="rect">
            <a:avLst/>
          </a:prstGeom>
        </p:spPr>
      </p:pic>
    </p:spTree>
    <p:extLst>
      <p:ext uri="{BB962C8B-B14F-4D97-AF65-F5344CB8AC3E}">
        <p14:creationId xmlns:p14="http://schemas.microsoft.com/office/powerpoint/2010/main" val="1265519761"/>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F41F-003C-382D-0C49-63F810900A81}"/>
              </a:ext>
            </a:extLst>
          </p:cNvPr>
          <p:cNvSpPr>
            <a:spLocks noGrp="1"/>
          </p:cNvSpPr>
          <p:nvPr>
            <p:ph type="title"/>
          </p:nvPr>
        </p:nvSpPr>
        <p:spPr/>
        <p:txBody>
          <a:bodyPr>
            <a:normAutofit/>
          </a:bodyPr>
          <a:lstStyle/>
          <a:p>
            <a:r>
              <a:rPr lang="en-US" dirty="0"/>
              <a:t>Real World Minimum Acceptable Target IRR</a:t>
            </a:r>
          </a:p>
        </p:txBody>
      </p:sp>
      <p:sp>
        <p:nvSpPr>
          <p:cNvPr id="3" name="Content Placeholder 2">
            <a:extLst>
              <a:ext uri="{FF2B5EF4-FFF2-40B4-BE49-F238E27FC236}">
                <a16:creationId xmlns:a16="http://schemas.microsoft.com/office/drawing/2014/main" id="{59F49D43-63D6-5872-FAC7-C08F0FDD1C76}"/>
              </a:ext>
            </a:extLst>
          </p:cNvPr>
          <p:cNvSpPr>
            <a:spLocks noGrp="1"/>
          </p:cNvSpPr>
          <p:nvPr>
            <p:ph idx="1"/>
          </p:nvPr>
        </p:nvSpPr>
        <p:spPr/>
        <p:txBody>
          <a:bodyPr/>
          <a:lstStyle/>
          <a:p>
            <a:pPr algn="l"/>
            <a:r>
              <a:rPr lang="en-US" dirty="0"/>
              <a:t>In practice there is no CAPM and certainly no un-levering and re-levering of Beta (see the discussion at the end).  </a:t>
            </a:r>
          </a:p>
          <a:p>
            <a:pPr algn="l"/>
            <a:r>
              <a:rPr lang="en-US" dirty="0"/>
              <a:t>In practice, equity IRR is used rather than project IRR as a target (this makes sense in theory as project finance implicitly adjusts for risk</a:t>
            </a:r>
          </a:p>
          <a:p>
            <a:pPr algn="l"/>
            <a:r>
              <a:rPr lang="en-US" dirty="0"/>
              <a:t>In practice,  and there are general standards for target IRR on buying and selling of projects. These standards have change over time. Pre-Covid for projects in Europe with a few years of history, equity IRR targets were as low as 4%.</a:t>
            </a:r>
          </a:p>
          <a:p>
            <a:pPr algn="l"/>
            <a:endParaRPr lang="en-US" dirty="0"/>
          </a:p>
        </p:txBody>
      </p:sp>
      <p:sp>
        <p:nvSpPr>
          <p:cNvPr id="4" name="Slide Number Placeholder 3">
            <a:extLst>
              <a:ext uri="{FF2B5EF4-FFF2-40B4-BE49-F238E27FC236}">
                <a16:creationId xmlns:a16="http://schemas.microsoft.com/office/drawing/2014/main" id="{1F611318-9CBC-946A-FAB2-389425665D85}"/>
              </a:ext>
            </a:extLst>
          </p:cNvPr>
          <p:cNvSpPr>
            <a:spLocks noGrp="1"/>
          </p:cNvSpPr>
          <p:nvPr>
            <p:ph type="sldNum" sz="quarter" idx="12"/>
          </p:nvPr>
        </p:nvSpPr>
        <p:spPr>
          <a:xfrm>
            <a:off x="14543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357</a:t>
            </a:fld>
            <a:endParaRPr lang="en-GB" dirty="0"/>
          </a:p>
        </p:txBody>
      </p:sp>
      <p:pic>
        <p:nvPicPr>
          <p:cNvPr id="6" name="Picture 5">
            <a:extLst>
              <a:ext uri="{FF2B5EF4-FFF2-40B4-BE49-F238E27FC236}">
                <a16:creationId xmlns:a16="http://schemas.microsoft.com/office/drawing/2014/main" id="{27AA340A-F353-5C63-F022-D035B96E8F2A}"/>
              </a:ext>
            </a:extLst>
          </p:cNvPr>
          <p:cNvPicPr>
            <a:picLocks noChangeAspect="1"/>
          </p:cNvPicPr>
          <p:nvPr/>
        </p:nvPicPr>
        <p:blipFill>
          <a:blip r:embed="rId2"/>
          <a:stretch>
            <a:fillRect/>
          </a:stretch>
        </p:blipFill>
        <p:spPr>
          <a:xfrm>
            <a:off x="1918340" y="3576842"/>
            <a:ext cx="4435224" cy="2343353"/>
          </a:xfrm>
          <a:prstGeom prst="rect">
            <a:avLst/>
          </a:prstGeom>
        </p:spPr>
      </p:pic>
      <p:sp>
        <p:nvSpPr>
          <p:cNvPr id="7" name="TextBox 6">
            <a:extLst>
              <a:ext uri="{FF2B5EF4-FFF2-40B4-BE49-F238E27FC236}">
                <a16:creationId xmlns:a16="http://schemas.microsoft.com/office/drawing/2014/main" id="{F4245C89-AA49-4095-73AD-B27DE063AFE8}"/>
              </a:ext>
            </a:extLst>
          </p:cNvPr>
          <p:cNvSpPr txBox="1"/>
          <p:nvPr/>
        </p:nvSpPr>
        <p:spPr>
          <a:xfrm>
            <a:off x="6958148" y="3802925"/>
            <a:ext cx="3276878" cy="1131079"/>
          </a:xfrm>
          <a:prstGeom prst="rect">
            <a:avLst/>
          </a:prstGeom>
          <a:solidFill>
            <a:srgbClr val="FFFF00"/>
          </a:solidFill>
        </p:spPr>
        <p:txBody>
          <a:bodyPr wrap="square" rtlCol="0">
            <a:spAutoFit/>
          </a:bodyPr>
          <a:lstStyle/>
          <a:p>
            <a:r>
              <a:rPr lang="en-US" sz="1350" dirty="0"/>
              <a:t>I have been told stories of insurance company executives and pension plan managers going around Europe holding suitcases of cash to buy solar and wind projects with operating history.</a:t>
            </a:r>
          </a:p>
        </p:txBody>
      </p:sp>
    </p:spTree>
    <p:extLst>
      <p:ext uri="{BB962C8B-B14F-4D97-AF65-F5344CB8AC3E}">
        <p14:creationId xmlns:p14="http://schemas.microsoft.com/office/powerpoint/2010/main" val="3475352596"/>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42BA-012D-039B-8867-1614AA84C31E}"/>
              </a:ext>
            </a:extLst>
          </p:cNvPr>
          <p:cNvSpPr>
            <a:spLocks noGrp="1"/>
          </p:cNvSpPr>
          <p:nvPr>
            <p:ph type="ctrTitle"/>
          </p:nvPr>
        </p:nvSpPr>
        <p:spPr/>
        <p:txBody>
          <a:bodyPr>
            <a:normAutofit/>
          </a:bodyPr>
          <a:lstStyle/>
          <a:p>
            <a:r>
              <a:rPr lang="en-US" dirty="0"/>
              <a:t>Lender in Project Finance and Assessment of Risk – The DSCR</a:t>
            </a:r>
          </a:p>
        </p:txBody>
      </p:sp>
    </p:spTree>
    <p:extLst>
      <p:ext uri="{BB962C8B-B14F-4D97-AF65-F5344CB8AC3E}">
        <p14:creationId xmlns:p14="http://schemas.microsoft.com/office/powerpoint/2010/main" val="1150082906"/>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7707E-3324-F95E-887B-A8FC4E7AE011}"/>
              </a:ext>
            </a:extLst>
          </p:cNvPr>
          <p:cNvSpPr>
            <a:spLocks noGrp="1"/>
          </p:cNvSpPr>
          <p:nvPr>
            <p:ph type="title"/>
          </p:nvPr>
        </p:nvSpPr>
        <p:spPr>
          <a:xfrm>
            <a:off x="2116218" y="475085"/>
            <a:ext cx="7395843" cy="758492"/>
          </a:xfrm>
        </p:spPr>
        <p:txBody>
          <a:bodyPr>
            <a:normAutofit fontScale="90000"/>
          </a:bodyPr>
          <a:lstStyle/>
          <a:p>
            <a:r>
              <a:rPr lang="en-US" dirty="0"/>
              <a:t>What Makes it Possible to Lend Long-term to Single Assets</a:t>
            </a:r>
          </a:p>
        </p:txBody>
      </p:sp>
      <p:sp>
        <p:nvSpPr>
          <p:cNvPr id="5" name="Content Placeholder 4">
            <a:extLst>
              <a:ext uri="{FF2B5EF4-FFF2-40B4-BE49-F238E27FC236}">
                <a16:creationId xmlns:a16="http://schemas.microsoft.com/office/drawing/2014/main" id="{CC5F440C-3D59-9AAB-E73F-7F09A56F5D9D}"/>
              </a:ext>
            </a:extLst>
          </p:cNvPr>
          <p:cNvSpPr>
            <a:spLocks noGrp="1"/>
          </p:cNvSpPr>
          <p:nvPr>
            <p:ph sz="quarter" idx="12"/>
          </p:nvPr>
        </p:nvSpPr>
        <p:spPr>
          <a:xfrm>
            <a:off x="1860431" y="1647646"/>
            <a:ext cx="8445261" cy="3381555"/>
          </a:xfrm>
        </p:spPr>
        <p:txBody>
          <a:bodyPr/>
          <a:lstStyle/>
          <a:p>
            <a:r>
              <a:rPr lang="en-US" dirty="0"/>
              <a:t>Discussed the importance of debt financing in raising money for project financed assets.</a:t>
            </a:r>
          </a:p>
          <a:p>
            <a:r>
              <a:rPr lang="en-US" dirty="0"/>
              <a:t>To achieve low cost of capital, the debt tenure of must be long (otherwise the DSCR will be too low).</a:t>
            </a:r>
          </a:p>
          <a:p>
            <a:r>
              <a:rPr lang="en-US" dirty="0"/>
              <a:t>Cannot have debt that has a bullet repayment that is supported by a portfolio of assets owned by a corporation.</a:t>
            </a:r>
          </a:p>
          <a:p>
            <a:r>
              <a:rPr lang="en-US" dirty="0"/>
              <a:t>Projects must have contacts and/or mean reverting cash flow to support long-term debt.</a:t>
            </a:r>
          </a:p>
          <a:p>
            <a:r>
              <a:rPr lang="en-US" dirty="0"/>
              <a:t>Use the formula: PV of Debt Service at Interest Rate = Debt</a:t>
            </a:r>
          </a:p>
        </p:txBody>
      </p:sp>
    </p:spTree>
    <p:extLst>
      <p:ext uri="{BB962C8B-B14F-4D97-AF65-F5344CB8AC3E}">
        <p14:creationId xmlns:p14="http://schemas.microsoft.com/office/powerpoint/2010/main" val="1403241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p:txBody>
          <a:bodyPr>
            <a:normAutofit fontScale="90000"/>
          </a:bodyPr>
          <a:lstStyle/>
          <a:p>
            <a:r>
              <a:rPr lang="en-US" dirty="0"/>
              <a:t>Any Investment has at Minimum Three Things and a Rate of Return</a:t>
            </a:r>
          </a:p>
        </p:txBody>
      </p:sp>
      <p:sp>
        <p:nvSpPr>
          <p:cNvPr id="5" name="Oval 4">
            <a:extLst>
              <a:ext uri="{FF2B5EF4-FFF2-40B4-BE49-F238E27FC236}">
                <a16:creationId xmlns:a16="http://schemas.microsoft.com/office/drawing/2014/main" id="{714CE1D8-54BA-8B0C-C552-8387B635A720}"/>
              </a:ext>
            </a:extLst>
          </p:cNvPr>
          <p:cNvSpPr/>
          <p:nvPr/>
        </p:nvSpPr>
        <p:spPr bwMode="auto">
          <a:xfrm>
            <a:off x="5360231" y="3413056"/>
            <a:ext cx="1365030" cy="96130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Return on Investment from Cash Flow versus Capital Expenditure</a:t>
            </a:r>
          </a:p>
        </p:txBody>
      </p:sp>
      <p:sp>
        <p:nvSpPr>
          <p:cNvPr id="6" name="Oval 5">
            <a:extLst>
              <a:ext uri="{FF2B5EF4-FFF2-40B4-BE49-F238E27FC236}">
                <a16:creationId xmlns:a16="http://schemas.microsoft.com/office/drawing/2014/main" id="{2C96DB3A-A9EC-C1C4-E9C2-E9A0CF982061}"/>
              </a:ext>
            </a:extLst>
          </p:cNvPr>
          <p:cNvSpPr/>
          <p:nvPr/>
        </p:nvSpPr>
        <p:spPr bwMode="auto">
          <a:xfrm>
            <a:off x="5360231" y="1890198"/>
            <a:ext cx="1365030" cy="961303"/>
          </a:xfrm>
          <a:prstGeom prst="ellipse">
            <a:avLst/>
          </a:prstGeom>
          <a:solidFill>
            <a:srgbClr val="0D7BB6"/>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029" sz="900" dirty="0">
                <a:solidFill>
                  <a:schemeClr val="bg1">
                    <a:lumMod val="95000"/>
                  </a:schemeClr>
                </a:solidFill>
                <a:latin typeface="Arial" pitchFamily="34" charset="0"/>
              </a:rPr>
              <a:t>Revenues</a:t>
            </a:r>
            <a:r>
              <a:rPr lang="en-US" sz="900" dirty="0">
                <a:solidFill>
                  <a:schemeClr val="bg1">
                    <a:lumMod val="95000"/>
                  </a:schemeClr>
                </a:solidFill>
                <a:latin typeface="Arial" pitchFamily="34" charset="0"/>
              </a:rPr>
              <a:t> Realized</a:t>
            </a:r>
          </a:p>
        </p:txBody>
      </p:sp>
      <p:cxnSp>
        <p:nvCxnSpPr>
          <p:cNvPr id="8" name="Straight Arrow Connector 7">
            <a:extLst>
              <a:ext uri="{FF2B5EF4-FFF2-40B4-BE49-F238E27FC236}">
                <a16:creationId xmlns:a16="http://schemas.microsoft.com/office/drawing/2014/main" id="{A46D591A-4DBF-0EFA-8A62-4B7C988BE339}"/>
              </a:ext>
            </a:extLst>
          </p:cNvPr>
          <p:cNvCxnSpPr>
            <a:cxnSpLocks/>
            <a:stCxn id="6" idx="4"/>
            <a:endCxn id="5" idx="0"/>
          </p:cNvCxnSpPr>
          <p:nvPr/>
        </p:nvCxnSpPr>
        <p:spPr>
          <a:xfrm>
            <a:off x="6042746" y="2851500"/>
            <a:ext cx="0" cy="561556"/>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8C50020-CFDD-6D64-9B23-02E5592E5183}"/>
              </a:ext>
            </a:extLst>
          </p:cNvPr>
          <p:cNvSpPr/>
          <p:nvPr/>
        </p:nvSpPr>
        <p:spPr bwMode="auto">
          <a:xfrm>
            <a:off x="2856272" y="3413056"/>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Capital Investments</a:t>
            </a:r>
          </a:p>
        </p:txBody>
      </p:sp>
      <p:cxnSp>
        <p:nvCxnSpPr>
          <p:cNvPr id="23" name="Straight Arrow Connector 22">
            <a:extLst>
              <a:ext uri="{FF2B5EF4-FFF2-40B4-BE49-F238E27FC236}">
                <a16:creationId xmlns:a16="http://schemas.microsoft.com/office/drawing/2014/main" id="{7027635A-2B34-5A85-4463-AD36A42684CD}"/>
              </a:ext>
            </a:extLst>
          </p:cNvPr>
          <p:cNvCxnSpPr>
            <a:cxnSpLocks/>
            <a:stCxn id="20" idx="6"/>
            <a:endCxn id="5" idx="2"/>
          </p:cNvCxnSpPr>
          <p:nvPr/>
        </p:nvCxnSpPr>
        <p:spPr>
          <a:xfrm>
            <a:off x="4221302" y="3893707"/>
            <a:ext cx="1138930" cy="1"/>
          </a:xfrm>
          <a:prstGeom prst="straightConnector1">
            <a:avLst/>
          </a:prstGeom>
          <a:ln w="31750">
            <a:headEnd type="arrow"/>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8D92D31-8A4D-A30D-2CCE-09E79D89FFB6}"/>
              </a:ext>
            </a:extLst>
          </p:cNvPr>
          <p:cNvSpPr/>
          <p:nvPr/>
        </p:nvSpPr>
        <p:spPr bwMode="auto">
          <a:xfrm>
            <a:off x="7864191" y="3422470"/>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Operating Expenses</a:t>
            </a:r>
          </a:p>
        </p:txBody>
      </p:sp>
      <p:cxnSp>
        <p:nvCxnSpPr>
          <p:cNvPr id="17" name="Straight Arrow Connector 16">
            <a:extLst>
              <a:ext uri="{FF2B5EF4-FFF2-40B4-BE49-F238E27FC236}">
                <a16:creationId xmlns:a16="http://schemas.microsoft.com/office/drawing/2014/main" id="{E05A8166-701E-ABF1-E2B9-05DC3EB7FA2D}"/>
              </a:ext>
            </a:extLst>
          </p:cNvPr>
          <p:cNvCxnSpPr>
            <a:cxnSpLocks/>
            <a:stCxn id="11" idx="2"/>
            <a:endCxn id="5" idx="6"/>
          </p:cNvCxnSpPr>
          <p:nvPr/>
        </p:nvCxnSpPr>
        <p:spPr>
          <a:xfrm flipH="1" flipV="1">
            <a:off x="6725262" y="3893707"/>
            <a:ext cx="1138930" cy="9414"/>
          </a:xfrm>
          <a:prstGeom prst="straightConnector1">
            <a:avLst/>
          </a:prstGeom>
          <a:ln w="31750">
            <a:headEnd type="arrow"/>
            <a:tailEnd type="non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55F7CDA-C68B-3B27-1394-0C34D6D54068}"/>
              </a:ext>
            </a:extLst>
          </p:cNvPr>
          <p:cNvSpPr txBox="1"/>
          <p:nvPr/>
        </p:nvSpPr>
        <p:spPr>
          <a:xfrm>
            <a:off x="3595993" y="4864423"/>
            <a:ext cx="5296711" cy="1200329"/>
          </a:xfrm>
          <a:prstGeom prst="rect">
            <a:avLst/>
          </a:prstGeom>
          <a:solidFill>
            <a:srgbClr val="FFFF00"/>
          </a:solidFill>
        </p:spPr>
        <p:txBody>
          <a:bodyPr wrap="square" rtlCol="0">
            <a:spAutoFit/>
          </a:bodyPr>
          <a:lstStyle/>
          <a:p>
            <a:r>
              <a:rPr lang="en-US" sz="2400" dirty="0"/>
              <a:t>Terms for return (Benefit versus Cost) -- Project IRR, Unlevered Pre-tax IRR, Ungeared IRR, Pre-tax Project IRR</a:t>
            </a:r>
          </a:p>
        </p:txBody>
      </p:sp>
      <p:sp>
        <p:nvSpPr>
          <p:cNvPr id="3" name="Slide Number Placeholder 2">
            <a:extLst>
              <a:ext uri="{FF2B5EF4-FFF2-40B4-BE49-F238E27FC236}">
                <a16:creationId xmlns:a16="http://schemas.microsoft.com/office/drawing/2014/main" id="{2E28D59D-151F-BC21-6008-9BA56E70467A}"/>
              </a:ext>
            </a:extLst>
          </p:cNvPr>
          <p:cNvSpPr>
            <a:spLocks noGrp="1"/>
          </p:cNvSpPr>
          <p:nvPr>
            <p:ph type="sldNum" sz="quarter" idx="12"/>
          </p:nvPr>
        </p:nvSpPr>
        <p:spPr/>
        <p:txBody>
          <a:bodyPr/>
          <a:lstStyle/>
          <a:p>
            <a:fld id="{EB241CD2-1E45-42A3-B213-66A034DF9A3B}" type="slidenum">
              <a:rPr lang="en-GB" smtClean="0"/>
              <a:t>36</a:t>
            </a:fld>
            <a:endParaRPr lang="en-GB" dirty="0"/>
          </a:p>
        </p:txBody>
      </p:sp>
      <p:sp>
        <p:nvSpPr>
          <p:cNvPr id="4" name="TextBox 3">
            <a:extLst>
              <a:ext uri="{FF2B5EF4-FFF2-40B4-BE49-F238E27FC236}">
                <a16:creationId xmlns:a16="http://schemas.microsoft.com/office/drawing/2014/main" id="{95483116-AED1-66F7-0AF0-46D709CEB74C}"/>
              </a:ext>
            </a:extLst>
          </p:cNvPr>
          <p:cNvSpPr txBox="1"/>
          <p:nvPr/>
        </p:nvSpPr>
        <p:spPr>
          <a:xfrm>
            <a:off x="7119164" y="2685507"/>
            <a:ext cx="2441448" cy="369332"/>
          </a:xfrm>
          <a:prstGeom prst="rect">
            <a:avLst/>
          </a:prstGeom>
          <a:noFill/>
        </p:spPr>
        <p:txBody>
          <a:bodyPr wrap="square" rtlCol="0">
            <a:spAutoFit/>
          </a:bodyPr>
          <a:lstStyle/>
          <a:p>
            <a:r>
              <a:rPr lang="en-US" dirty="0"/>
              <a:t>Operating Life</a:t>
            </a:r>
          </a:p>
        </p:txBody>
      </p:sp>
      <p:sp>
        <p:nvSpPr>
          <p:cNvPr id="9" name="TextBox 8">
            <a:extLst>
              <a:ext uri="{FF2B5EF4-FFF2-40B4-BE49-F238E27FC236}">
                <a16:creationId xmlns:a16="http://schemas.microsoft.com/office/drawing/2014/main" id="{FD9DCF5C-2C79-73BD-47F9-03E2CC23F501}"/>
              </a:ext>
            </a:extLst>
          </p:cNvPr>
          <p:cNvSpPr txBox="1"/>
          <p:nvPr/>
        </p:nvSpPr>
        <p:spPr>
          <a:xfrm>
            <a:off x="2856272" y="2676171"/>
            <a:ext cx="2441448" cy="369332"/>
          </a:xfrm>
          <a:prstGeom prst="rect">
            <a:avLst/>
          </a:prstGeom>
          <a:noFill/>
        </p:spPr>
        <p:txBody>
          <a:bodyPr wrap="square" rtlCol="0">
            <a:spAutoFit/>
          </a:bodyPr>
          <a:lstStyle/>
          <a:p>
            <a:r>
              <a:rPr lang="en-US" dirty="0"/>
              <a:t>Construction Period</a:t>
            </a:r>
          </a:p>
        </p:txBody>
      </p:sp>
    </p:spTree>
    <p:extLst>
      <p:ext uri="{BB962C8B-B14F-4D97-AF65-F5344CB8AC3E}">
        <p14:creationId xmlns:p14="http://schemas.microsoft.com/office/powerpoint/2010/main" val="3503654542"/>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C6C1C8-E585-43A1-B32D-88D78A160646}"/>
              </a:ext>
            </a:extLst>
          </p:cNvPr>
          <p:cNvSpPr/>
          <p:nvPr/>
        </p:nvSpPr>
        <p:spPr>
          <a:xfrm>
            <a:off x="3101211" y="2047882"/>
            <a:ext cx="2760859" cy="4572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t>Debt Service </a:t>
            </a:r>
          </a:p>
          <a:p>
            <a:pPr algn="ctr"/>
            <a:r>
              <a:rPr lang="en-US" sz="1350" b="1" dirty="0"/>
              <a:t>Coverage Ratio (DSCR)</a:t>
            </a:r>
          </a:p>
        </p:txBody>
      </p:sp>
      <p:sp>
        <p:nvSpPr>
          <p:cNvPr id="15" name="Content Placeholder 1">
            <a:extLst>
              <a:ext uri="{FF2B5EF4-FFF2-40B4-BE49-F238E27FC236}">
                <a16:creationId xmlns:a16="http://schemas.microsoft.com/office/drawing/2014/main" id="{3351A207-B9A6-4860-9F1A-D7DABEB210B6}"/>
              </a:ext>
            </a:extLst>
          </p:cNvPr>
          <p:cNvSpPr txBox="1">
            <a:spLocks/>
          </p:cNvSpPr>
          <p:nvPr/>
        </p:nvSpPr>
        <p:spPr>
          <a:xfrm>
            <a:off x="3143403" y="3845580"/>
            <a:ext cx="2760858" cy="3495675"/>
          </a:xfrm>
          <a:prstGeom prst="rect">
            <a:avLst/>
          </a:prstGeom>
        </p:spPr>
        <p:txBody>
          <a:bodyPr vert="horz" lIns="0" tIns="0" rIns="0" bIns="0" rtlCol="0">
            <a:normAutofit/>
          </a:bodyPr>
          <a:lstStyle>
            <a:lvl1pPr marL="228600" indent="-228600" algn="l" defTabSz="914400" rtl="0" eaLnBrk="1" latinLnBrk="0" hangingPunct="1">
              <a:lnSpc>
                <a:spcPct val="11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2pPr>
            <a:lvl3pPr marL="6858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3pPr>
            <a:lvl4pPr marL="9144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4pPr>
            <a:lvl5pPr marL="11430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125" dirty="0"/>
              <a:t>Debt Service Coverage Ratio (DSCR) determines debt borrowing capacity</a:t>
            </a:r>
          </a:p>
          <a:p>
            <a:pPr>
              <a:lnSpc>
                <a:spcPct val="100000"/>
              </a:lnSpc>
            </a:pPr>
            <a:r>
              <a:rPr lang="en-US" sz="1125" dirty="0"/>
              <a:t>Remainder of CFADS after debt service is the amount available for equity distributions</a:t>
            </a:r>
          </a:p>
          <a:p>
            <a:pPr>
              <a:lnSpc>
                <a:spcPct val="100000"/>
              </a:lnSpc>
            </a:pPr>
            <a:r>
              <a:rPr lang="en-US" sz="1125" b="1" dirty="0"/>
              <a:t>DSCR = 1.0x means there is exactly enough cash available to repay project debt</a:t>
            </a:r>
          </a:p>
          <a:p>
            <a:pPr marL="0" lvl="1" indent="0">
              <a:lnSpc>
                <a:spcPct val="100000"/>
              </a:lnSpc>
              <a:buNone/>
            </a:pPr>
            <a:endParaRPr lang="en-US" sz="1125" dirty="0"/>
          </a:p>
          <a:p>
            <a:pPr marL="0" lvl="1" indent="0">
              <a:lnSpc>
                <a:spcPct val="100000"/>
              </a:lnSpc>
              <a:buNone/>
            </a:pPr>
            <a:endParaRPr lang="en-US" sz="1125" dirty="0"/>
          </a:p>
        </p:txBody>
      </p:sp>
      <mc:AlternateContent xmlns:mc="http://schemas.openxmlformats.org/markup-compatibility/2006" xmlns:a14="http://schemas.microsoft.com/office/drawing/2010/main">
        <mc:Choice Requires="a14">
          <p:sp>
            <p:nvSpPr>
              <p:cNvPr id="18" name="Content Placeholder 1">
                <a:extLst>
                  <a:ext uri="{FF2B5EF4-FFF2-40B4-BE49-F238E27FC236}">
                    <a16:creationId xmlns:a16="http://schemas.microsoft.com/office/drawing/2014/main" id="{6186F5B9-1F30-40F6-9146-36F12B86E44F}"/>
                  </a:ext>
                </a:extLst>
              </p:cNvPr>
              <p:cNvSpPr txBox="1">
                <a:spLocks/>
              </p:cNvSpPr>
              <p:nvPr/>
            </p:nvSpPr>
            <p:spPr>
              <a:xfrm>
                <a:off x="3095633" y="2623084"/>
                <a:ext cx="2766437" cy="540830"/>
              </a:xfrm>
              <a:prstGeom prst="rect">
                <a:avLst/>
              </a:prstGeom>
            </p:spPr>
            <p:txBody>
              <a:bodyPr vert="horz" lIns="0" tIns="0" rIns="0" bIns="0" rtlCol="0">
                <a:normAutofit/>
              </a:bodyPr>
              <a:lstStyle>
                <a:lvl1pPr marL="228600" indent="-228600" algn="l" defTabSz="914400" rtl="0" eaLnBrk="1" latinLnBrk="0" hangingPunct="1">
                  <a:lnSpc>
                    <a:spcPct val="11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2pPr>
                <a:lvl3pPr marL="6858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3pPr>
                <a:lvl4pPr marL="9144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4pPr>
                <a:lvl5pPr marL="11430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Aft>
                    <a:spcPts val="225"/>
                  </a:spcAft>
                  <a:buNone/>
                </a:pPr>
                <a:endParaRPr lang="en-US" sz="1050" b="1" i="1" dirty="0">
                  <a:latin typeface="Cambria Math" panose="02040503050406030204" pitchFamily="18" charset="0"/>
                </a:endParaRPr>
              </a:p>
              <a:p>
                <a:pPr marL="0" lvl="1" indent="0">
                  <a:lnSpc>
                    <a:spcPct val="100000"/>
                  </a:lnSpc>
                  <a:spcAft>
                    <a:spcPts val="225"/>
                  </a:spcAft>
                  <a:buNone/>
                </a:pPr>
                <a14:m>
                  <m:oMathPara xmlns:m="http://schemas.openxmlformats.org/officeDocument/2006/math">
                    <m:oMath>
                      <m:r>
                        <a:rPr lang="en-US" sz="1050" b="1" i="1">
                          <a:latin typeface="Cambria Math" panose="02040503050406030204" pitchFamily="18" charset="0"/>
                        </a:rPr>
                        <m:t>𝑫𝑺𝑪𝑹</m:t>
                      </m:r>
                      <m:r>
                        <a:rPr lang="en-US" sz="1050" b="1" i="1">
                          <a:latin typeface="Cambria Math" panose="02040503050406030204" pitchFamily="18" charset="0"/>
                          <a:ea typeface="Cambria Math" panose="02040503050406030204" pitchFamily="18" charset="0"/>
                        </a:rPr>
                        <m:t>=</m:t>
                      </m:r>
                      <m:f>
                        <m:fPr>
                          <m:ctrlPr>
                            <a:rPr lang="en-US" sz="1050" b="1" i="1">
                              <a:latin typeface="Cambria Math" panose="02040503050406030204" pitchFamily="18" charset="0"/>
                              <a:ea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𝑪𝑭𝑨𝑫𝑺</m:t>
                          </m:r>
                        </m:num>
                        <m:den>
                          <m:r>
                            <a:rPr lang="en-US" sz="1050" b="1" i="1">
                              <a:latin typeface="Cambria Math" panose="02040503050406030204" pitchFamily="18" charset="0"/>
                              <a:ea typeface="Cambria Math" panose="02040503050406030204" pitchFamily="18" charset="0"/>
                            </a:rPr>
                            <m:t>𝑫𝒆𝒃𝒕</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𝑺𝒆𝒓𝒗𝒊𝒄𝒆</m:t>
                          </m:r>
                        </m:den>
                      </m:f>
                    </m:oMath>
                  </m:oMathPara>
                </a14:m>
                <a:endParaRPr lang="en-US" sz="1050" b="1" dirty="0"/>
              </a:p>
              <a:p>
                <a:pPr lvl="1">
                  <a:lnSpc>
                    <a:spcPct val="100000"/>
                  </a:lnSpc>
                  <a:spcAft>
                    <a:spcPts val="225"/>
                  </a:spcAft>
                </a:pPr>
                <a:endParaRPr lang="en-US" sz="1050" dirty="0"/>
              </a:p>
            </p:txBody>
          </p:sp>
        </mc:Choice>
        <mc:Fallback xmlns="">
          <p:sp>
            <p:nvSpPr>
              <p:cNvPr id="18" name="Content Placeholder 1">
                <a:extLst>
                  <a:ext uri="{FF2B5EF4-FFF2-40B4-BE49-F238E27FC236}">
                    <a16:creationId xmlns:a16="http://schemas.microsoft.com/office/drawing/2014/main" id="{6186F5B9-1F30-40F6-9146-36F12B86E44F}"/>
                  </a:ext>
                </a:extLst>
              </p:cNvPr>
              <p:cNvSpPr txBox="1">
                <a:spLocks noRot="1" noChangeAspect="1" noMove="1" noResize="1" noEditPoints="1" noAdjustHandles="1" noChangeArrowheads="1" noChangeShapeType="1" noTextEdit="1"/>
              </p:cNvSpPr>
              <p:nvPr/>
            </p:nvSpPr>
            <p:spPr>
              <a:xfrm>
                <a:off x="3095633" y="2623084"/>
                <a:ext cx="2766437" cy="540830"/>
              </a:xfrm>
              <a:prstGeom prst="rect">
                <a:avLst/>
              </a:prstGeom>
              <a:blipFill>
                <a:blip r:embed="rId4"/>
                <a:stretch>
                  <a:fillRect/>
                </a:stretch>
              </a:blipFill>
            </p:spPr>
            <p:txBody>
              <a:bodyPr/>
              <a:lstStyle/>
              <a:p>
                <a:r>
                  <a:rPr lang="en-US">
                    <a:noFill/>
                  </a:rPr>
                  <a:t> </a:t>
                </a:r>
              </a:p>
            </p:txBody>
          </p:sp>
        </mc:Fallback>
      </mc:AlternateContent>
      <p:sp>
        <p:nvSpPr>
          <p:cNvPr id="20" name="Rectangle 19">
            <a:extLst>
              <a:ext uri="{FF2B5EF4-FFF2-40B4-BE49-F238E27FC236}">
                <a16:creationId xmlns:a16="http://schemas.microsoft.com/office/drawing/2014/main" id="{8E2AA7A1-C21D-4D2D-AAD3-C0F4B1E7F4F3}"/>
              </a:ext>
            </a:extLst>
          </p:cNvPr>
          <p:cNvSpPr/>
          <p:nvPr/>
        </p:nvSpPr>
        <p:spPr>
          <a:xfrm>
            <a:off x="1400175" y="3239126"/>
            <a:ext cx="4514851" cy="577081"/>
          </a:xfrm>
          <a:prstGeom prst="rect">
            <a:avLst/>
          </a:prstGeom>
        </p:spPr>
        <p:txBody>
          <a:bodyPr wrap="square">
            <a:spAutoFit/>
          </a:bodyPr>
          <a:lstStyle/>
          <a:p>
            <a:pPr marL="1716838" lvl="5"/>
            <a:r>
              <a:rPr lang="en-US" sz="1050" i="1" dirty="0"/>
              <a:t>Where:</a:t>
            </a:r>
          </a:p>
          <a:p>
            <a:pPr marL="1716838" lvl="5"/>
            <a:r>
              <a:rPr lang="en-US" sz="1050" i="1" dirty="0"/>
              <a:t>Debt Service = principal repayments + interest</a:t>
            </a:r>
          </a:p>
          <a:p>
            <a:pPr lvl="1">
              <a:spcAft>
                <a:spcPts val="225"/>
              </a:spcAft>
            </a:pPr>
            <a:endParaRPr lang="en-US" sz="1050" dirty="0"/>
          </a:p>
        </p:txBody>
      </p:sp>
      <p:sp>
        <p:nvSpPr>
          <p:cNvPr id="13" name="Rectangle 12">
            <a:extLst>
              <a:ext uri="{FF2B5EF4-FFF2-40B4-BE49-F238E27FC236}">
                <a16:creationId xmlns:a16="http://schemas.microsoft.com/office/drawing/2014/main" id="{A55E3E77-C513-4B6B-9941-FC9C1D4684F5}"/>
              </a:ext>
            </a:extLst>
          </p:cNvPr>
          <p:cNvSpPr/>
          <p:nvPr/>
        </p:nvSpPr>
        <p:spPr>
          <a:xfrm>
            <a:off x="6335524" y="2057742"/>
            <a:ext cx="2760859" cy="4572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t>Loan Life</a:t>
            </a:r>
          </a:p>
          <a:p>
            <a:pPr algn="ctr"/>
            <a:r>
              <a:rPr lang="en-US" sz="1350" b="1" dirty="0"/>
              <a:t> Coverage Ratio (LLCR)</a:t>
            </a:r>
          </a:p>
        </p:txBody>
      </p:sp>
      <p:sp>
        <p:nvSpPr>
          <p:cNvPr id="17" name="Rectangle 16">
            <a:extLst>
              <a:ext uri="{FF2B5EF4-FFF2-40B4-BE49-F238E27FC236}">
                <a16:creationId xmlns:a16="http://schemas.microsoft.com/office/drawing/2014/main" id="{B37C444F-EBD7-4378-9D8C-CBF85EE3B51E}"/>
              </a:ext>
            </a:extLst>
          </p:cNvPr>
          <p:cNvSpPr/>
          <p:nvPr/>
        </p:nvSpPr>
        <p:spPr>
          <a:xfrm>
            <a:off x="6335524" y="3842729"/>
            <a:ext cx="2856869" cy="1440394"/>
          </a:xfrm>
          <a:prstGeom prst="rect">
            <a:avLst/>
          </a:prstGeom>
        </p:spPr>
        <p:txBody>
          <a:bodyPr wrap="square">
            <a:spAutoFit/>
          </a:bodyPr>
          <a:lstStyle/>
          <a:p>
            <a:pPr marL="214308" indent="-214308">
              <a:lnSpc>
                <a:spcPct val="120000"/>
              </a:lnSpc>
              <a:spcAft>
                <a:spcPts val="900"/>
              </a:spcAft>
              <a:buFont typeface="Arial" panose="020B0604020202020204" pitchFamily="34" charset="0"/>
              <a:buChar char="•"/>
            </a:pPr>
            <a:r>
              <a:rPr lang="en-US" sz="1125" dirty="0"/>
              <a:t>Loan Life Coverage Ratio (LLCR) measures the number of times available future cash can repay the outstanding debt balance</a:t>
            </a:r>
            <a:endParaRPr lang="en-US" sz="1125" b="1" dirty="0"/>
          </a:p>
          <a:p>
            <a:pPr marL="214308" indent="-214308">
              <a:lnSpc>
                <a:spcPct val="120000"/>
              </a:lnSpc>
              <a:spcAft>
                <a:spcPts val="900"/>
              </a:spcAft>
              <a:buFont typeface="Arial" panose="020B0604020202020204" pitchFamily="34" charset="0"/>
              <a:buChar char="•"/>
            </a:pPr>
            <a:r>
              <a:rPr lang="en-US" sz="1125" b="1" dirty="0"/>
              <a:t>LLCR = 1.0x means there is exactly enough future cash available to pay off the debt balance</a:t>
            </a:r>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C028A28A-AFF8-4054-8450-FA989ACB403A}"/>
                  </a:ext>
                </a:extLst>
              </p:cNvPr>
              <p:cNvSpPr/>
              <p:nvPr/>
            </p:nvSpPr>
            <p:spPr>
              <a:xfrm>
                <a:off x="6335522" y="2404579"/>
                <a:ext cx="2755280" cy="946221"/>
              </a:xfrm>
              <a:prstGeom prst="rect">
                <a:avLst/>
              </a:prstGeom>
            </p:spPr>
            <p:txBody>
              <a:bodyPr wrap="square">
                <a:spAutoFit/>
              </a:bodyPr>
              <a:lstStyle/>
              <a:p>
                <a:pPr marL="0" lvl="1">
                  <a:spcAft>
                    <a:spcPts val="900"/>
                  </a:spcAft>
                </a:pPr>
                <a:endParaRPr lang="en-US" sz="1050" b="1" i="1" dirty="0">
                  <a:latin typeface="Cambria Math" panose="02040503050406030204" pitchFamily="18" charset="0"/>
                </a:endParaRPr>
              </a:p>
              <a:p>
                <a:pPr marL="0" lvl="1">
                  <a:spcAft>
                    <a:spcPts val="900"/>
                  </a:spcAft>
                </a:pPr>
                <a14:m>
                  <m:oMathPara xmlns:m="http://schemas.openxmlformats.org/officeDocument/2006/math">
                    <m:oMath>
                      <m:r>
                        <a:rPr lang="en-US" sz="1050" b="1" i="1">
                          <a:latin typeface="Cambria Math" panose="02040503050406030204" pitchFamily="18" charset="0"/>
                        </a:rPr>
                        <m:t>𝑳𝑳𝑪𝑹</m:t>
                      </m:r>
                      <m:r>
                        <a:rPr lang="en-US" sz="1050" b="1" i="1">
                          <a:latin typeface="Cambria Math" panose="02040503050406030204" pitchFamily="18" charset="0"/>
                          <a:ea typeface="Cambria Math" panose="02040503050406030204" pitchFamily="18" charset="0"/>
                        </a:rPr>
                        <m:t>=</m:t>
                      </m:r>
                      <m:f>
                        <m:fPr>
                          <m:ctrlPr>
                            <a:rPr lang="en-US" sz="1050" b="1" i="1">
                              <a:latin typeface="Cambria Math" panose="02040503050406030204" pitchFamily="18" charset="0"/>
                              <a:ea typeface="Cambria Math" panose="02040503050406030204" pitchFamily="18" charset="0"/>
                            </a:rPr>
                          </m:ctrlPr>
                        </m:fPr>
                        <m:num>
                          <m:eqArr>
                            <m:eqArrPr>
                              <m:ctrlPr>
                                <a:rPr lang="en-US" sz="1050" b="1" i="1">
                                  <a:latin typeface="Cambria Math" panose="02040503050406030204" pitchFamily="18" charset="0"/>
                                  <a:ea typeface="Cambria Math" panose="02040503050406030204" pitchFamily="18" charset="0"/>
                                </a:rPr>
                              </m:ctrlPr>
                            </m:eqArrPr>
                            <m:e>
                              <m:r>
                                <a:rPr lang="en-US" sz="1050" b="1" i="1">
                                  <a:latin typeface="Cambria Math" panose="02040503050406030204" pitchFamily="18" charset="0"/>
                                  <a:ea typeface="Cambria Math" panose="02040503050406030204" pitchFamily="18" charset="0"/>
                                </a:rPr>
                                <m:t>𝑵𝑷𝑽</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𝒐𝒇</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𝒓𝒆𝒎𝒂𝒊𝒏𝒊𝒏𝒈</m:t>
                              </m:r>
                            </m:e>
                            <m:e>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𝑪𝑭𝑨𝑫𝑺</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𝒐𝒗𝒆𝒓</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𝒍𝒐𝒂𝒏</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𝒍𝒊𝒇𝒆</m:t>
                              </m:r>
                            </m:e>
                          </m:eqArr>
                        </m:num>
                        <m:den>
                          <m:r>
                            <a:rPr lang="en-US" sz="1050" b="1" i="1">
                              <a:latin typeface="Cambria Math" panose="02040503050406030204" pitchFamily="18" charset="0"/>
                              <a:ea typeface="Cambria Math" panose="02040503050406030204" pitchFamily="18" charset="0"/>
                            </a:rPr>
                            <m:t>𝑫𝒆𝒃𝒕</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𝑩𝒂𝒍𝒂𝒏𝒄𝒆</m:t>
                          </m:r>
                        </m:den>
                      </m:f>
                    </m:oMath>
                  </m:oMathPara>
                </a14:m>
                <a:endParaRPr lang="en-US" sz="1050" dirty="0"/>
              </a:p>
            </p:txBody>
          </p:sp>
        </mc:Choice>
        <mc:Fallback xmlns="">
          <p:sp>
            <p:nvSpPr>
              <p:cNvPr id="21" name="Rectangle 20">
                <a:extLst>
                  <a:ext uri="{FF2B5EF4-FFF2-40B4-BE49-F238E27FC236}">
                    <a16:creationId xmlns:a16="http://schemas.microsoft.com/office/drawing/2014/main" id="{C028A28A-AFF8-4054-8450-FA989ACB403A}"/>
                  </a:ext>
                </a:extLst>
              </p:cNvPr>
              <p:cNvSpPr>
                <a:spLocks noRot="1" noChangeAspect="1" noMove="1" noResize="1" noEditPoints="1" noAdjustHandles="1" noChangeArrowheads="1" noChangeShapeType="1" noTextEdit="1"/>
              </p:cNvSpPr>
              <p:nvPr/>
            </p:nvSpPr>
            <p:spPr>
              <a:xfrm>
                <a:off x="6335522" y="2404579"/>
                <a:ext cx="2755280" cy="946221"/>
              </a:xfrm>
              <a:prstGeom prst="rect">
                <a:avLst/>
              </a:prstGeom>
              <a:blipFill>
                <a:blip r:embed="rId5"/>
                <a:stretch>
                  <a:fillRect/>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D8F0392D-A7FD-4518-AE99-19D2FEB38932}"/>
              </a:ext>
            </a:extLst>
          </p:cNvPr>
          <p:cNvSpPr/>
          <p:nvPr/>
        </p:nvSpPr>
        <p:spPr>
          <a:xfrm>
            <a:off x="4708431" y="3239125"/>
            <a:ext cx="3952926" cy="415498"/>
          </a:xfrm>
          <a:prstGeom prst="rect">
            <a:avLst/>
          </a:prstGeom>
        </p:spPr>
        <p:txBody>
          <a:bodyPr wrap="square">
            <a:spAutoFit/>
          </a:bodyPr>
          <a:lstStyle/>
          <a:p>
            <a:pPr marL="1716838" lvl="5"/>
            <a:r>
              <a:rPr lang="en-US" sz="1050" i="1" dirty="0"/>
              <a:t>Where:</a:t>
            </a:r>
          </a:p>
          <a:p>
            <a:pPr marL="1716838" lvl="5"/>
            <a:r>
              <a:rPr lang="en-US" sz="1050" i="1" dirty="0"/>
              <a:t>Discount rate for NPV= cost of debt</a:t>
            </a:r>
          </a:p>
        </p:txBody>
      </p:sp>
      <p:cxnSp>
        <p:nvCxnSpPr>
          <p:cNvPr id="28" name="Straight Connector 27">
            <a:extLst>
              <a:ext uri="{FF2B5EF4-FFF2-40B4-BE49-F238E27FC236}">
                <a16:creationId xmlns:a16="http://schemas.microsoft.com/office/drawing/2014/main" id="{5AA7F09F-DD7A-4EC4-8D9A-219F846042EE}"/>
              </a:ext>
            </a:extLst>
          </p:cNvPr>
          <p:cNvCxnSpPr>
            <a:cxnSpLocks/>
          </p:cNvCxnSpPr>
          <p:nvPr/>
        </p:nvCxnSpPr>
        <p:spPr>
          <a:xfrm>
            <a:off x="3101205" y="3731711"/>
            <a:ext cx="5995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FA992E4-11A2-830A-A74A-EC4A55FBB6E6}"/>
              </a:ext>
            </a:extLst>
          </p:cNvPr>
          <p:cNvSpPr txBox="1"/>
          <p:nvPr/>
        </p:nvSpPr>
        <p:spPr>
          <a:xfrm>
            <a:off x="9282546" y="2514942"/>
            <a:ext cx="1180503" cy="2401930"/>
          </a:xfrm>
          <a:prstGeom prst="rect">
            <a:avLst/>
          </a:prstGeom>
          <a:solidFill>
            <a:srgbClr val="FFFF00"/>
          </a:solidFill>
        </p:spPr>
        <p:txBody>
          <a:bodyPr vert="horz" wrap="square" lIns="0" tIns="0" rIns="0" bIns="0" rtlCol="0">
            <a:noAutofit/>
          </a:bodyPr>
          <a:lstStyle/>
          <a:p>
            <a:pPr algn="l"/>
            <a:r>
              <a:rPr lang="en-US" sz="1350" dirty="0"/>
              <a:t>Debt Balance is PV of Debt Service, so LLCR is DSCR in terms of PV.</a:t>
            </a:r>
          </a:p>
          <a:p>
            <a:pPr algn="l"/>
            <a:r>
              <a:rPr lang="en-US" sz="1350" dirty="0"/>
              <a:t>Use PV of Debt Service because current cash flow is better than future cash flow</a:t>
            </a:r>
          </a:p>
          <a:p>
            <a:pPr algn="l"/>
            <a:endParaRPr lang="en-US" sz="1350" dirty="0"/>
          </a:p>
        </p:txBody>
      </p:sp>
      <p:sp>
        <p:nvSpPr>
          <p:cNvPr id="4" name="Title 3">
            <a:extLst>
              <a:ext uri="{FF2B5EF4-FFF2-40B4-BE49-F238E27FC236}">
                <a16:creationId xmlns:a16="http://schemas.microsoft.com/office/drawing/2014/main" id="{2CB3B826-335E-B616-A02D-19612177A7CD}"/>
              </a:ext>
            </a:extLst>
          </p:cNvPr>
          <p:cNvSpPr>
            <a:spLocks noGrp="1"/>
          </p:cNvSpPr>
          <p:nvPr>
            <p:ph type="title"/>
          </p:nvPr>
        </p:nvSpPr>
        <p:spPr>
          <a:xfrm>
            <a:off x="1860430" y="480561"/>
            <a:ext cx="7364733" cy="577080"/>
          </a:xfrm>
        </p:spPr>
        <p:txBody>
          <a:bodyPr>
            <a:normAutofit/>
          </a:bodyPr>
          <a:lstStyle/>
          <a:p>
            <a:r>
              <a:rPr lang="en-US" dirty="0"/>
              <a:t>Technical DSCR Definitions</a:t>
            </a:r>
          </a:p>
        </p:txBody>
      </p:sp>
    </p:spTree>
    <p:custDataLst>
      <p:tags r:id="rId1"/>
    </p:custDataLst>
    <p:extLst>
      <p:ext uri="{BB962C8B-B14F-4D97-AF65-F5344CB8AC3E}">
        <p14:creationId xmlns:p14="http://schemas.microsoft.com/office/powerpoint/2010/main" val="302204035"/>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422A-3A0D-7346-EF62-B52FF94FBD03}"/>
              </a:ext>
            </a:extLst>
          </p:cNvPr>
          <p:cNvSpPr>
            <a:spLocks noGrp="1"/>
          </p:cNvSpPr>
          <p:nvPr>
            <p:ph type="title"/>
          </p:nvPr>
        </p:nvSpPr>
        <p:spPr/>
        <p:txBody>
          <a:bodyPr/>
          <a:lstStyle/>
          <a:p>
            <a:r>
              <a:rPr lang="en-US" dirty="0"/>
              <a:t>Start with Risk Question</a:t>
            </a:r>
          </a:p>
        </p:txBody>
      </p:sp>
      <p:sp>
        <p:nvSpPr>
          <p:cNvPr id="3" name="Content Placeholder 2">
            <a:extLst>
              <a:ext uri="{FF2B5EF4-FFF2-40B4-BE49-F238E27FC236}">
                <a16:creationId xmlns:a16="http://schemas.microsoft.com/office/drawing/2014/main" id="{BF84B2DD-11E4-27C3-105B-90FB76257E7C}"/>
              </a:ext>
            </a:extLst>
          </p:cNvPr>
          <p:cNvSpPr>
            <a:spLocks noGrp="1"/>
          </p:cNvSpPr>
          <p:nvPr>
            <p:ph idx="1"/>
          </p:nvPr>
        </p:nvSpPr>
        <p:spPr/>
        <p:txBody>
          <a:bodyPr>
            <a:normAutofit fontScale="92500" lnSpcReduction="10000"/>
          </a:bodyPr>
          <a:lstStyle/>
          <a:p>
            <a:r>
              <a:rPr lang="en-US" dirty="0"/>
              <a:t>A couple of weeks ago, a very nice man asked me the following question. Which is riskier:</a:t>
            </a:r>
          </a:p>
          <a:p>
            <a:pPr lvl="1"/>
            <a:r>
              <a:rPr lang="en-US" dirty="0"/>
              <a:t>A solar project</a:t>
            </a:r>
          </a:p>
          <a:p>
            <a:pPr lvl="1"/>
            <a:r>
              <a:rPr lang="en-US" dirty="0"/>
              <a:t>A wind project</a:t>
            </a:r>
          </a:p>
          <a:p>
            <a:pPr lvl="1"/>
            <a:r>
              <a:rPr lang="en-US" dirty="0"/>
              <a:t>A battery project</a:t>
            </a:r>
          </a:p>
          <a:p>
            <a:pPr lvl="1"/>
            <a:endParaRPr lang="en-US" dirty="0"/>
          </a:p>
          <a:p>
            <a:r>
              <a:rPr lang="en-US" dirty="0"/>
              <a:t>My normal response would have been a bunch of </a:t>
            </a:r>
            <a:r>
              <a:rPr lang="en-GB" dirty="0"/>
              <a:t>gobbledegook</a:t>
            </a:r>
            <a:r>
              <a:rPr lang="en-US" dirty="0"/>
              <a:t> about the variability of wind compared to solar, whether batteries are proven technology over their lifetime; uncertainty in battery parameters of degradation, round-trip efficiency and state of charge …</a:t>
            </a:r>
          </a:p>
          <a:p>
            <a:r>
              <a:rPr lang="en-US" dirty="0"/>
              <a:t>Somebody who just completed an MBA program would try to find companies that only develop solar projects; companies that only own wind projects and companies that are only involved in the ownership of batteries. Then I suppose you could try to find betas for these companies. All of this would not be possible. But then you would have to un-lever the beta and re-lever the beta after you could get into arguments about whether the beta should be computed from daily, weekly or monthly stock price data and whether the beta should be mean reverted with the arbitrary two-third and one-third adjustment made in an academic article by Professor Bloom in the 1970’s.</a:t>
            </a:r>
          </a:p>
          <a:p>
            <a:r>
              <a:rPr lang="en-US" dirty="0"/>
              <a:t>How utterly ridiculous. Can you think of anything better.</a:t>
            </a:r>
          </a:p>
        </p:txBody>
      </p:sp>
    </p:spTree>
    <p:extLst>
      <p:ext uri="{BB962C8B-B14F-4D97-AF65-F5344CB8AC3E}">
        <p14:creationId xmlns:p14="http://schemas.microsoft.com/office/powerpoint/2010/main" val="2349500441"/>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C97C-437F-9F9B-98EF-6F2056B50939}"/>
              </a:ext>
            </a:extLst>
          </p:cNvPr>
          <p:cNvSpPr>
            <a:spLocks noGrp="1"/>
          </p:cNvSpPr>
          <p:nvPr>
            <p:ph type="title"/>
          </p:nvPr>
        </p:nvSpPr>
        <p:spPr>
          <a:xfrm>
            <a:off x="2150054" y="822661"/>
            <a:ext cx="7094589" cy="603849"/>
          </a:xfrm>
        </p:spPr>
        <p:txBody>
          <a:bodyPr>
            <a:normAutofit fontScale="90000"/>
          </a:bodyPr>
          <a:lstStyle/>
          <a:p>
            <a:r>
              <a:rPr lang="en-US" dirty="0"/>
              <a:t>New York Meeting, Google Maps and Assessing the Risk of Being Late</a:t>
            </a:r>
          </a:p>
        </p:txBody>
      </p:sp>
      <p:pic>
        <p:nvPicPr>
          <p:cNvPr id="4" name="Picture 3">
            <a:extLst>
              <a:ext uri="{FF2B5EF4-FFF2-40B4-BE49-F238E27FC236}">
                <a16:creationId xmlns:a16="http://schemas.microsoft.com/office/drawing/2014/main" id="{52151728-9C78-5C58-D4AA-93D60EA4488E}"/>
              </a:ext>
            </a:extLst>
          </p:cNvPr>
          <p:cNvPicPr>
            <a:picLocks noChangeAspect="1"/>
          </p:cNvPicPr>
          <p:nvPr/>
        </p:nvPicPr>
        <p:blipFill>
          <a:blip r:embed="rId2"/>
          <a:stretch>
            <a:fillRect/>
          </a:stretch>
        </p:blipFill>
        <p:spPr>
          <a:xfrm>
            <a:off x="2356715" y="2147979"/>
            <a:ext cx="6682789" cy="3231755"/>
          </a:xfrm>
          <a:prstGeom prst="rect">
            <a:avLst/>
          </a:prstGeom>
        </p:spPr>
      </p:pic>
    </p:spTree>
    <p:extLst>
      <p:ext uri="{BB962C8B-B14F-4D97-AF65-F5344CB8AC3E}">
        <p14:creationId xmlns:p14="http://schemas.microsoft.com/office/powerpoint/2010/main" val="3968519302"/>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B9A0-B912-F956-F53D-39448F285D3D}"/>
              </a:ext>
            </a:extLst>
          </p:cNvPr>
          <p:cNvSpPr>
            <a:spLocks noGrp="1"/>
          </p:cNvSpPr>
          <p:nvPr>
            <p:ph type="title"/>
          </p:nvPr>
        </p:nvSpPr>
        <p:spPr>
          <a:xfrm>
            <a:off x="1828801" y="230764"/>
            <a:ext cx="7606242" cy="654049"/>
          </a:xfrm>
        </p:spPr>
        <p:txBody>
          <a:bodyPr>
            <a:normAutofit fontScale="90000"/>
          </a:bodyPr>
          <a:lstStyle/>
          <a:p>
            <a:r>
              <a:rPr lang="en-US" dirty="0"/>
              <a:t>Which is More Important – DSCR or Debt to Capital</a:t>
            </a:r>
          </a:p>
        </p:txBody>
      </p:sp>
      <p:sp>
        <p:nvSpPr>
          <p:cNvPr id="3" name="Content Placeholder 2">
            <a:extLst>
              <a:ext uri="{FF2B5EF4-FFF2-40B4-BE49-F238E27FC236}">
                <a16:creationId xmlns:a16="http://schemas.microsoft.com/office/drawing/2014/main" id="{BB09DAFF-622A-FF29-3D1D-C8CB991AC157}"/>
              </a:ext>
            </a:extLst>
          </p:cNvPr>
          <p:cNvSpPr>
            <a:spLocks noGrp="1"/>
          </p:cNvSpPr>
          <p:nvPr>
            <p:ph idx="1"/>
          </p:nvPr>
        </p:nvSpPr>
        <p:spPr/>
        <p:txBody>
          <a:bodyPr/>
          <a:lstStyle/>
          <a:p>
            <a:r>
              <a:rPr lang="en-US" dirty="0"/>
              <a:t>Maximum Debt to Capital Constraint</a:t>
            </a:r>
          </a:p>
          <a:p>
            <a:endParaRPr lang="en-US" dirty="0"/>
          </a:p>
          <a:p>
            <a:endParaRPr lang="en-US" dirty="0"/>
          </a:p>
          <a:p>
            <a:endParaRPr lang="en-US" dirty="0"/>
          </a:p>
          <a:p>
            <a:endParaRPr lang="en-US" dirty="0"/>
          </a:p>
          <a:p>
            <a:endParaRPr lang="en-US" dirty="0"/>
          </a:p>
          <a:p>
            <a:endParaRPr lang="en-US" dirty="0"/>
          </a:p>
          <a:p>
            <a:r>
              <a:rPr lang="en-US" dirty="0"/>
              <a:t>Minimum DSCR Constraint</a:t>
            </a:r>
          </a:p>
          <a:p>
            <a:endParaRPr lang="en-US" dirty="0"/>
          </a:p>
          <a:p>
            <a:endParaRPr lang="en-US" dirty="0"/>
          </a:p>
        </p:txBody>
      </p:sp>
      <p:pic>
        <p:nvPicPr>
          <p:cNvPr id="5" name="Picture 4">
            <a:extLst>
              <a:ext uri="{FF2B5EF4-FFF2-40B4-BE49-F238E27FC236}">
                <a16:creationId xmlns:a16="http://schemas.microsoft.com/office/drawing/2014/main" id="{7791DDE3-49F7-E2E3-8204-8B873F5FFBF3}"/>
              </a:ext>
            </a:extLst>
          </p:cNvPr>
          <p:cNvPicPr>
            <a:picLocks noChangeAspect="1"/>
          </p:cNvPicPr>
          <p:nvPr/>
        </p:nvPicPr>
        <p:blipFill>
          <a:blip r:embed="rId2"/>
          <a:stretch>
            <a:fillRect/>
          </a:stretch>
        </p:blipFill>
        <p:spPr>
          <a:xfrm>
            <a:off x="1828802" y="1777042"/>
            <a:ext cx="6622703" cy="1021832"/>
          </a:xfrm>
          <a:prstGeom prst="rect">
            <a:avLst/>
          </a:prstGeom>
        </p:spPr>
      </p:pic>
      <p:pic>
        <p:nvPicPr>
          <p:cNvPr id="7" name="Picture 6">
            <a:extLst>
              <a:ext uri="{FF2B5EF4-FFF2-40B4-BE49-F238E27FC236}">
                <a16:creationId xmlns:a16="http://schemas.microsoft.com/office/drawing/2014/main" id="{9F101950-9511-8522-E366-7B214B18FFC5}"/>
              </a:ext>
            </a:extLst>
          </p:cNvPr>
          <p:cNvPicPr>
            <a:picLocks noChangeAspect="1"/>
          </p:cNvPicPr>
          <p:nvPr/>
        </p:nvPicPr>
        <p:blipFill>
          <a:blip r:embed="rId3"/>
          <a:stretch>
            <a:fillRect/>
          </a:stretch>
        </p:blipFill>
        <p:spPr>
          <a:xfrm>
            <a:off x="1831256" y="3929285"/>
            <a:ext cx="7391780" cy="1828894"/>
          </a:xfrm>
          <a:prstGeom prst="rect">
            <a:avLst/>
          </a:prstGeom>
        </p:spPr>
      </p:pic>
    </p:spTree>
    <p:extLst>
      <p:ext uri="{BB962C8B-B14F-4D97-AF65-F5344CB8AC3E}">
        <p14:creationId xmlns:p14="http://schemas.microsoft.com/office/powerpoint/2010/main" val="2499894518"/>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7EBA8F49-BCA6-4EF0-B6D5-775585C8321F}"/>
              </a:ext>
            </a:extLst>
          </p:cNvPr>
          <p:cNvSpPr>
            <a:spLocks noGrp="1"/>
          </p:cNvSpPr>
          <p:nvPr>
            <p:ph sz="quarter" idx="12"/>
          </p:nvPr>
        </p:nvSpPr>
        <p:spPr>
          <a:xfrm>
            <a:off x="3095625" y="2539073"/>
            <a:ext cx="6000750" cy="3495675"/>
          </a:xfrm>
        </p:spPr>
        <p:txBody>
          <a:bodyPr>
            <a:normAutofit/>
          </a:bodyPr>
          <a:lstStyle/>
          <a:p>
            <a:pPr>
              <a:lnSpc>
                <a:spcPct val="100000"/>
              </a:lnSpc>
            </a:pPr>
            <a:r>
              <a:rPr lang="en-US" sz="1125" dirty="0"/>
              <a:t>CFADS represents periodic net revenue available to repay initial financing of capital expenditures from the construction period </a:t>
            </a:r>
          </a:p>
          <a:p>
            <a:pPr>
              <a:lnSpc>
                <a:spcPct val="100000"/>
              </a:lnSpc>
            </a:pPr>
            <a:r>
              <a:rPr lang="en-US" sz="1125" dirty="0"/>
              <a:t>Once operating costs are accounted for, remaining money must be used to repay debt, followed by equity distributions</a:t>
            </a:r>
          </a:p>
        </p:txBody>
      </p:sp>
      <p:sp>
        <p:nvSpPr>
          <p:cNvPr id="24" name="Rectangle 23">
            <a:extLst>
              <a:ext uri="{FF2B5EF4-FFF2-40B4-BE49-F238E27FC236}">
                <a16:creationId xmlns:a16="http://schemas.microsoft.com/office/drawing/2014/main" id="{C6A4856F-D332-43A1-88E7-12AA10069701}"/>
              </a:ext>
            </a:extLst>
          </p:cNvPr>
          <p:cNvSpPr/>
          <p:nvPr/>
        </p:nvSpPr>
        <p:spPr>
          <a:xfrm>
            <a:off x="3406715" y="3925020"/>
            <a:ext cx="5448933" cy="1015663"/>
          </a:xfrm>
          <a:prstGeom prst="rect">
            <a:avLst/>
          </a:prstGeom>
        </p:spPr>
        <p:txBody>
          <a:bodyPr wrap="square">
            <a:spAutoFit/>
          </a:bodyPr>
          <a:lstStyle/>
          <a:p>
            <a:pPr algn="ctr">
              <a:lnSpc>
                <a:spcPct val="100000"/>
              </a:lnSpc>
            </a:pPr>
            <a:r>
              <a:rPr lang="en-US" sz="2000" b="1" dirty="0"/>
              <a:t>CFADS is the single-most important metric for evaluating the likelihood of senior debt repayment</a:t>
            </a:r>
          </a:p>
        </p:txBody>
      </p:sp>
      <p:cxnSp>
        <p:nvCxnSpPr>
          <p:cNvPr id="27" name="Straight Connector 26">
            <a:extLst>
              <a:ext uri="{FF2B5EF4-FFF2-40B4-BE49-F238E27FC236}">
                <a16:creationId xmlns:a16="http://schemas.microsoft.com/office/drawing/2014/main" id="{FCB78A0B-087F-4B98-807D-819A6BCA3AB8}"/>
              </a:ext>
            </a:extLst>
          </p:cNvPr>
          <p:cNvCxnSpPr>
            <a:cxnSpLocks/>
          </p:cNvCxnSpPr>
          <p:nvPr/>
        </p:nvCxnSpPr>
        <p:spPr>
          <a:xfrm>
            <a:off x="3130806" y="2349174"/>
            <a:ext cx="6000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A8F91F7-8213-46C9-8916-3C55C2A2A11B}"/>
              </a:ext>
            </a:extLst>
          </p:cNvPr>
          <p:cNvSpPr/>
          <p:nvPr/>
        </p:nvSpPr>
        <p:spPr>
          <a:xfrm>
            <a:off x="7586786" y="1317712"/>
            <a:ext cx="1430263" cy="276999"/>
          </a:xfrm>
          <a:prstGeom prst="rect">
            <a:avLst/>
          </a:prstGeom>
          <a:solidFill>
            <a:schemeClr val="accent3">
              <a:lumMod val="20000"/>
              <a:lumOff val="80000"/>
            </a:schemeClr>
          </a:solidFill>
        </p:spPr>
        <p:txBody>
          <a:bodyPr wrap="none">
            <a:spAutoFit/>
          </a:bodyPr>
          <a:lstStyle/>
          <a:p>
            <a:r>
              <a:rPr lang="en-US" sz="1200" b="1" dirty="0"/>
              <a:t>Toll Road Mini Case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82276B3-2423-4824-A9C8-5E0F1241645E}"/>
                  </a:ext>
                </a:extLst>
              </p:cNvPr>
              <p:cNvSpPr txBox="1"/>
              <p:nvPr/>
            </p:nvSpPr>
            <p:spPr>
              <a:xfrm>
                <a:off x="1923432" y="2007343"/>
                <a:ext cx="2705450" cy="452627"/>
              </a:xfrm>
              <a:prstGeom prst="rect">
                <a:avLst/>
              </a:prstGeom>
            </p:spPr>
            <p:txBody>
              <a:bodyPr vert="horz" wrap="none" lIns="0" tIns="0" rIns="0" bIns="0" rtlCol="0">
                <a:noAutofit/>
              </a:bodyPr>
              <a:lstStyle/>
              <a:p>
                <a:pPr marL="1716838" lvl="5" algn="just"/>
                <a14:m>
                  <m:oMathPara xmlns:m="http://schemas.openxmlformats.org/officeDocument/2006/math">
                    <m:oMathParaPr>
                      <m:jc m:val="left"/>
                    </m:oMathParaPr>
                    <m:oMath>
                      <m:r>
                        <a:rPr lang="en-US" sz="1200" b="1" i="1">
                          <a:latin typeface="Cambria Math" panose="02040503050406030204" pitchFamily="18" charset="0"/>
                        </a:rPr>
                        <m:t>𝑪𝑭𝑨𝑫𝑺</m:t>
                      </m:r>
                      <m:r>
                        <a:rPr lang="en-US" sz="1200" b="1" i="1">
                          <a:latin typeface="Cambria Math" panose="02040503050406030204" pitchFamily="18" charset="0"/>
                        </a:rPr>
                        <m:t> =</m:t>
                      </m:r>
                      <m:r>
                        <a:rPr lang="en-US" sz="1200" b="1" i="1">
                          <a:latin typeface="Cambria Math" panose="02040503050406030204" pitchFamily="18" charset="0"/>
                          <a:ea typeface="Cambria Math" panose="02040503050406030204" pitchFamily="18" charset="0"/>
                        </a:rPr>
                        <m:t>𝑹𝒆𝒗𝒆𝒏𝒖𝒆</m:t>
                      </m:r>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𝑶𝒑𝒆𝒓𝒂𝒕𝒊𝒏𝒈</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𝑪𝒐𝒔𝒕𝒔</m:t>
                      </m:r>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𝑾𝒐𝒓𝒌𝒊𝒏𝒈</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𝑪𝒂𝒑𝒊𝒕𝒂𝒍</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𝑨𝒅𝒋</m:t>
                      </m:r>
                    </m:oMath>
                  </m:oMathPara>
                </a14:m>
                <a:endParaRPr lang="en-US" sz="1200" b="1" dirty="0"/>
              </a:p>
            </p:txBody>
          </p:sp>
        </mc:Choice>
        <mc:Fallback xmlns="">
          <p:sp>
            <p:nvSpPr>
              <p:cNvPr id="2" name="TextBox 1">
                <a:extLst>
                  <a:ext uri="{FF2B5EF4-FFF2-40B4-BE49-F238E27FC236}">
                    <a16:creationId xmlns:a16="http://schemas.microsoft.com/office/drawing/2014/main" id="{E82276B3-2423-4824-A9C8-5E0F1241645E}"/>
                  </a:ext>
                </a:extLst>
              </p:cNvPr>
              <p:cNvSpPr txBox="1">
                <a:spLocks noRot="1" noChangeAspect="1" noMove="1" noResize="1" noEditPoints="1" noAdjustHandles="1" noChangeArrowheads="1" noChangeShapeType="1" noTextEdit="1"/>
              </p:cNvSpPr>
              <p:nvPr/>
            </p:nvSpPr>
            <p:spPr>
              <a:xfrm>
                <a:off x="1923432" y="2007343"/>
                <a:ext cx="2705450" cy="452627"/>
              </a:xfrm>
              <a:prstGeom prst="rect">
                <a:avLst/>
              </a:prstGeom>
              <a:blipFill>
                <a:blip r:embed="rId4"/>
                <a:stretch>
                  <a:fillRect t="-2667" r="-13363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CC502558-0238-4E54-EC25-CFCD7E95914E}"/>
              </a:ext>
            </a:extLst>
          </p:cNvPr>
          <p:cNvSpPr txBox="1"/>
          <p:nvPr/>
        </p:nvSpPr>
        <p:spPr>
          <a:xfrm>
            <a:off x="9275619" y="2118673"/>
            <a:ext cx="1246909" cy="1405578"/>
          </a:xfrm>
          <a:prstGeom prst="rect">
            <a:avLst/>
          </a:prstGeom>
          <a:solidFill>
            <a:srgbClr val="FFFF00"/>
          </a:solidFill>
        </p:spPr>
        <p:txBody>
          <a:bodyPr vert="horz" wrap="square" lIns="0" tIns="0" rIns="0" bIns="0" rtlCol="0">
            <a:noAutofit/>
          </a:bodyPr>
          <a:lstStyle/>
          <a:p>
            <a:pPr algn="l"/>
            <a:r>
              <a:rPr lang="en-US" sz="1350" dirty="0"/>
              <a:t>What is missing from the formula</a:t>
            </a:r>
          </a:p>
          <a:p>
            <a:pPr algn="l"/>
            <a:endParaRPr lang="en-US" sz="1350" dirty="0"/>
          </a:p>
          <a:p>
            <a:pPr algn="l"/>
            <a:r>
              <a:rPr lang="en-US" sz="1350" dirty="0"/>
              <a:t>What about changes in DSRA</a:t>
            </a:r>
          </a:p>
        </p:txBody>
      </p:sp>
      <p:sp>
        <p:nvSpPr>
          <p:cNvPr id="9" name="Title 8">
            <a:extLst>
              <a:ext uri="{FF2B5EF4-FFF2-40B4-BE49-F238E27FC236}">
                <a16:creationId xmlns:a16="http://schemas.microsoft.com/office/drawing/2014/main" id="{A4A2E334-B4ED-A81F-B250-996FD4E644D8}"/>
              </a:ext>
            </a:extLst>
          </p:cNvPr>
          <p:cNvSpPr>
            <a:spLocks noGrp="1"/>
          </p:cNvSpPr>
          <p:nvPr>
            <p:ph type="title"/>
          </p:nvPr>
        </p:nvSpPr>
        <p:spPr/>
        <p:txBody>
          <a:bodyPr>
            <a:normAutofit fontScale="90000"/>
          </a:bodyPr>
          <a:lstStyle/>
          <a:p>
            <a:r>
              <a:rPr lang="en-US" dirty="0"/>
              <a:t>Cash Flow Available for Debt Service (CFADS); It is what the Definition Says it is</a:t>
            </a:r>
          </a:p>
        </p:txBody>
      </p:sp>
    </p:spTree>
    <p:custDataLst>
      <p:tags r:id="rId1"/>
    </p:custDataLst>
    <p:extLst>
      <p:ext uri="{BB962C8B-B14F-4D97-AF65-F5344CB8AC3E}">
        <p14:creationId xmlns:p14="http://schemas.microsoft.com/office/powerpoint/2010/main" val="4178972328"/>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17FAA-26C4-46BF-AC9C-95E48F8BDA79}"/>
              </a:ext>
            </a:extLst>
          </p:cNvPr>
          <p:cNvSpPr>
            <a:spLocks noGrp="1"/>
          </p:cNvSpPr>
          <p:nvPr>
            <p:ph type="title"/>
          </p:nvPr>
        </p:nvSpPr>
        <p:spPr/>
        <p:txBody>
          <a:bodyPr>
            <a:normAutofit/>
          </a:bodyPr>
          <a:lstStyle/>
          <a:p>
            <a:r>
              <a:rPr lang="en-US" dirty="0"/>
              <a:t>You Can Go the Other Way to Find the DSCR</a:t>
            </a:r>
          </a:p>
        </p:txBody>
      </p:sp>
      <p:sp>
        <p:nvSpPr>
          <p:cNvPr id="3" name="Content Placeholder 2">
            <a:extLst>
              <a:ext uri="{FF2B5EF4-FFF2-40B4-BE49-F238E27FC236}">
                <a16:creationId xmlns:a16="http://schemas.microsoft.com/office/drawing/2014/main" id="{E89B9A61-9D3E-445D-B90D-EDCA98BBBF63}"/>
              </a:ext>
            </a:extLst>
          </p:cNvPr>
          <p:cNvSpPr>
            <a:spLocks noGrp="1"/>
          </p:cNvSpPr>
          <p:nvPr>
            <p:ph idx="1"/>
          </p:nvPr>
        </p:nvSpPr>
        <p:spPr/>
        <p:txBody>
          <a:bodyPr>
            <a:normAutofit fontScale="92500" lnSpcReduction="20000"/>
          </a:bodyPr>
          <a:lstStyle/>
          <a:p>
            <a:pPr algn="l"/>
            <a:r>
              <a:rPr lang="en-US" dirty="0"/>
              <a:t>Formulas for Break-Even: Say that you want to know how big the DSCR should be to cover for an availability payment that could be reduced by 20%.</a:t>
            </a:r>
          </a:p>
          <a:p>
            <a:endParaRPr lang="en-US" dirty="0"/>
          </a:p>
          <a:p>
            <a:r>
              <a:rPr lang="en-US" dirty="0"/>
              <a:t>The formulas below are for DSCR; you could also use LLCR and PLCR</a:t>
            </a:r>
          </a:p>
          <a:p>
            <a:pPr lvl="1"/>
            <a:r>
              <a:rPr lang="en-US" dirty="0"/>
              <a:t>DSCR = Cash Flow/Debt Service</a:t>
            </a:r>
          </a:p>
          <a:p>
            <a:pPr lvl="1"/>
            <a:r>
              <a:rPr lang="en-US" dirty="0"/>
              <a:t>Example: DSCR = 1.5 = 150/100</a:t>
            </a:r>
          </a:p>
          <a:p>
            <a:pPr lvl="1"/>
            <a:r>
              <a:rPr lang="en-US" dirty="0"/>
              <a:t>This means the cash flow break even is 50/150 = 1/3 = 33%</a:t>
            </a:r>
          </a:p>
          <a:p>
            <a:pPr lvl="1"/>
            <a:endParaRPr lang="en-US" dirty="0"/>
          </a:p>
          <a:p>
            <a:pPr lvl="1"/>
            <a:r>
              <a:rPr lang="en-US" dirty="0"/>
              <a:t>Break-even cash flow = (DSCR-1)/DSCR</a:t>
            </a:r>
          </a:p>
          <a:p>
            <a:pPr lvl="1"/>
            <a:r>
              <a:rPr lang="en-US" dirty="0"/>
              <a:t>BE = (DSCR-1)/DSCR</a:t>
            </a:r>
          </a:p>
          <a:p>
            <a:pPr lvl="1"/>
            <a:r>
              <a:rPr lang="en-US" dirty="0"/>
              <a:t>BE x DSCR = DSCR – 1</a:t>
            </a:r>
          </a:p>
          <a:p>
            <a:pPr lvl="1"/>
            <a:r>
              <a:rPr lang="en-US" dirty="0"/>
              <a:t>DSCR – BE x DSCR = 1</a:t>
            </a:r>
          </a:p>
          <a:p>
            <a:pPr lvl="1"/>
            <a:r>
              <a:rPr lang="en-US" dirty="0"/>
              <a:t>DSCR * (1-BE) = 1</a:t>
            </a:r>
          </a:p>
          <a:p>
            <a:pPr lvl="1"/>
            <a:r>
              <a:rPr lang="en-US" dirty="0"/>
              <a:t>DSCR = 1/(1-BE) or 1/.667 or 1.50</a:t>
            </a:r>
          </a:p>
          <a:p>
            <a:pPr algn="l"/>
            <a:endParaRPr lang="en-US" dirty="0"/>
          </a:p>
          <a:p>
            <a:pPr algn="l"/>
            <a:r>
              <a:rPr lang="en-US" dirty="0"/>
              <a:t>Note: Be careful with fixed costs.  If a project has fixed costs you have to make a more complex formula</a:t>
            </a:r>
          </a:p>
        </p:txBody>
      </p:sp>
      <p:sp>
        <p:nvSpPr>
          <p:cNvPr id="4" name="Slide Number Placeholder 3">
            <a:extLst>
              <a:ext uri="{FF2B5EF4-FFF2-40B4-BE49-F238E27FC236}">
                <a16:creationId xmlns:a16="http://schemas.microsoft.com/office/drawing/2014/main" id="{3E4E9775-576D-411D-96D2-390FA2919CFA}"/>
              </a:ext>
            </a:extLst>
          </p:cNvPr>
          <p:cNvSpPr>
            <a:spLocks noGrp="1"/>
          </p:cNvSpPr>
          <p:nvPr>
            <p:ph type="sldNum" sz="quarter" idx="12"/>
          </p:nvPr>
        </p:nvSpPr>
        <p:spPr>
          <a:xfrm>
            <a:off x="14543315" y="6457951"/>
            <a:ext cx="696685" cy="400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B241CD2-1E45-42A3-B213-66A034DF9A3B}" type="slidenum">
              <a:rPr lang="en-GB" smtClean="0"/>
              <a:pPr algn="ctr"/>
              <a:t>365</a:t>
            </a:fld>
            <a:endParaRPr lang="ko-KR" altLang="en-US" dirty="0"/>
          </a:p>
        </p:txBody>
      </p:sp>
    </p:spTree>
    <p:extLst>
      <p:ext uri="{BB962C8B-B14F-4D97-AF65-F5344CB8AC3E}">
        <p14:creationId xmlns:p14="http://schemas.microsoft.com/office/powerpoint/2010/main" val="1357381754"/>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FE19B-B390-36E7-E9F0-441893CB7F34}"/>
              </a:ext>
            </a:extLst>
          </p:cNvPr>
          <p:cNvSpPr>
            <a:spLocks noGrp="1"/>
          </p:cNvSpPr>
          <p:nvPr>
            <p:ph type="title"/>
          </p:nvPr>
        </p:nvSpPr>
        <p:spPr/>
        <p:txBody>
          <a:bodyPr>
            <a:normAutofit/>
          </a:bodyPr>
          <a:lstStyle/>
          <a:p>
            <a:r>
              <a:rPr lang="en-US" dirty="0"/>
              <a:t>Equity IRR, Debt Financing Theory and Project Finance</a:t>
            </a:r>
          </a:p>
        </p:txBody>
      </p:sp>
      <p:sp>
        <p:nvSpPr>
          <p:cNvPr id="3" name="Content Placeholder 2">
            <a:extLst>
              <a:ext uri="{FF2B5EF4-FFF2-40B4-BE49-F238E27FC236}">
                <a16:creationId xmlns:a16="http://schemas.microsoft.com/office/drawing/2014/main" id="{5941B1B3-EF3C-546F-0BF2-A893CE3E74A2}"/>
              </a:ext>
            </a:extLst>
          </p:cNvPr>
          <p:cNvSpPr>
            <a:spLocks noGrp="1"/>
          </p:cNvSpPr>
          <p:nvPr>
            <p:ph idx="1"/>
          </p:nvPr>
        </p:nvSpPr>
        <p:spPr>
          <a:xfrm>
            <a:off x="1828802" y="1209675"/>
            <a:ext cx="5233357" cy="4595902"/>
          </a:xfrm>
        </p:spPr>
        <p:txBody>
          <a:bodyPr>
            <a:normAutofit fontScale="77500" lnSpcReduction="20000"/>
          </a:bodyPr>
          <a:lstStyle/>
          <a:p>
            <a:pPr algn="l"/>
            <a:r>
              <a:rPr lang="en-US" dirty="0"/>
              <a:t>Miller and Modigliani and APV</a:t>
            </a:r>
          </a:p>
          <a:p>
            <a:pPr algn="l"/>
            <a:r>
              <a:rPr lang="en-US" dirty="0"/>
              <a:t>Debt Level and Risk in Project Finance</a:t>
            </a:r>
          </a:p>
          <a:p>
            <a:pPr algn="l"/>
            <a:r>
              <a:rPr lang="en-US" dirty="0"/>
              <a:t>Un-gear and Re-gear Beta is ridiculous in project finance (and maybe in any finance). This is because the debt level defines the level of risk and not the other way around</a:t>
            </a:r>
          </a:p>
          <a:p>
            <a:pPr algn="l"/>
            <a:r>
              <a:rPr lang="en-US" dirty="0"/>
              <a:t>Why Equity IRR rather than Project IRR is used in project finance. For example, a risky project has less debt that would imply a lower equity IRR if the project IRR was the same. But the project IRR should be higher because of the higher risk, and the lower debt offsets this risk leading to a similar equity IRR</a:t>
            </a:r>
          </a:p>
          <a:p>
            <a:pPr algn="l"/>
            <a:r>
              <a:rPr lang="en-US" dirty="0"/>
              <a:t>Problem with cash on the balance sheet</a:t>
            </a:r>
          </a:p>
          <a:p>
            <a:pPr algn="l"/>
            <a:r>
              <a:rPr lang="en-US" dirty="0"/>
              <a:t>Much bigger problem if cash is invested at the beginning because of IRR mathematics – if the cash must be financed by equity and not a mixture of debt and equity.</a:t>
            </a:r>
          </a:p>
          <a:p>
            <a:pPr algn="l"/>
            <a:r>
              <a:rPr lang="en-US" dirty="0"/>
              <a:t>This is one of the issues that arise with putting a cash reserve on the balance sheet to resolve the interest expense versus debt service problem</a:t>
            </a:r>
          </a:p>
          <a:p>
            <a:endParaRPr lang="en-US" dirty="0"/>
          </a:p>
          <a:p>
            <a:endParaRPr lang="en-US" dirty="0"/>
          </a:p>
        </p:txBody>
      </p:sp>
      <p:pic>
        <p:nvPicPr>
          <p:cNvPr id="4" name="Picture 3">
            <a:extLst>
              <a:ext uri="{FF2B5EF4-FFF2-40B4-BE49-F238E27FC236}">
                <a16:creationId xmlns:a16="http://schemas.microsoft.com/office/drawing/2014/main" id="{EE021A18-928E-4C35-ECD9-2BA794ECB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928" y="1574567"/>
            <a:ext cx="2743200" cy="2414905"/>
          </a:xfrm>
          <a:prstGeom prst="rect">
            <a:avLst/>
          </a:prstGeom>
        </p:spPr>
      </p:pic>
    </p:spTree>
    <p:extLst>
      <p:ext uri="{BB962C8B-B14F-4D97-AF65-F5344CB8AC3E}">
        <p14:creationId xmlns:p14="http://schemas.microsoft.com/office/powerpoint/2010/main" val="63102506"/>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E99AE-90B6-26EC-5C57-AAF58A5FA836}"/>
              </a:ext>
            </a:extLst>
          </p:cNvPr>
          <p:cNvSpPr>
            <a:spLocks noGrp="1"/>
          </p:cNvSpPr>
          <p:nvPr>
            <p:ph type="title"/>
          </p:nvPr>
        </p:nvSpPr>
        <p:spPr/>
        <p:txBody>
          <a:bodyPr>
            <a:normAutofit fontScale="90000"/>
          </a:bodyPr>
          <a:lstStyle/>
          <a:p>
            <a:r>
              <a:rPr lang="en-US" dirty="0"/>
              <a:t>Project Finance, Dividends and the Key Graph for Debt Structure</a:t>
            </a:r>
          </a:p>
        </p:txBody>
      </p:sp>
      <p:sp>
        <p:nvSpPr>
          <p:cNvPr id="3" name="Content Placeholder 2">
            <a:extLst>
              <a:ext uri="{FF2B5EF4-FFF2-40B4-BE49-F238E27FC236}">
                <a16:creationId xmlns:a16="http://schemas.microsoft.com/office/drawing/2014/main" id="{86E74032-984F-6538-1E9A-9EC8983FC026}"/>
              </a:ext>
            </a:extLst>
          </p:cNvPr>
          <p:cNvSpPr>
            <a:spLocks noGrp="1"/>
          </p:cNvSpPr>
          <p:nvPr>
            <p:ph idx="1"/>
          </p:nvPr>
        </p:nvSpPr>
        <p:spPr/>
        <p:txBody>
          <a:bodyPr/>
          <a:lstStyle/>
          <a:p>
            <a:r>
              <a:rPr lang="en-US" dirty="0"/>
              <a:t>Dividends (without cash sweep or cash trap) serve two purposes. One is to get the IRR; the second is to provide a buffer to lenders</a:t>
            </a:r>
          </a:p>
          <a:p>
            <a:r>
              <a:rPr lang="en-US" dirty="0"/>
              <a:t>Should dividends occur if interest is above debt service</a:t>
            </a:r>
          </a:p>
          <a:p>
            <a:r>
              <a:rPr lang="en-US" dirty="0"/>
              <a:t>Without dividends the IRR will be low (remember the IRR mathematics)</a:t>
            </a:r>
          </a:p>
          <a:p>
            <a:r>
              <a:rPr lang="en-US" dirty="0"/>
              <a:t>Dividends are needed for CFADS buffer</a:t>
            </a:r>
          </a:p>
          <a:p>
            <a:r>
              <a:rPr lang="en-US" dirty="0"/>
              <a:t>If extra cash is put in a reserve account and it just meets the debt service, there will be no buffer.</a:t>
            </a:r>
          </a:p>
          <a:p>
            <a:r>
              <a:rPr lang="en-US" dirty="0"/>
              <a:t>The formula: Debt Service = CFADS/DSCR</a:t>
            </a:r>
          </a:p>
          <a:p>
            <a:pPr lvl="1"/>
            <a:r>
              <a:rPr lang="en-US" dirty="0"/>
              <a:t> can be reversed to Debt Service * DSCR = CFADS</a:t>
            </a:r>
          </a:p>
          <a:p>
            <a:pPr lvl="1"/>
            <a:r>
              <a:rPr lang="en-US" dirty="0"/>
              <a:t>If the repayment is zero, you can use the formula to derive how much of a cash reserve is necessary</a:t>
            </a:r>
          </a:p>
          <a:p>
            <a:pPr lvl="1"/>
            <a:r>
              <a:rPr lang="en-US" dirty="0"/>
              <a:t> </a:t>
            </a:r>
          </a:p>
        </p:txBody>
      </p:sp>
      <p:pic>
        <p:nvPicPr>
          <p:cNvPr id="5" name="Picture 4">
            <a:extLst>
              <a:ext uri="{FF2B5EF4-FFF2-40B4-BE49-F238E27FC236}">
                <a16:creationId xmlns:a16="http://schemas.microsoft.com/office/drawing/2014/main" id="{CFF4D78B-2F29-5124-88CF-9D5D385AF91B}"/>
              </a:ext>
            </a:extLst>
          </p:cNvPr>
          <p:cNvPicPr>
            <a:picLocks noChangeAspect="1"/>
          </p:cNvPicPr>
          <p:nvPr/>
        </p:nvPicPr>
        <p:blipFill>
          <a:blip r:embed="rId2"/>
          <a:stretch>
            <a:fillRect/>
          </a:stretch>
        </p:blipFill>
        <p:spPr>
          <a:xfrm>
            <a:off x="3654495" y="4054444"/>
            <a:ext cx="4494592" cy="2803557"/>
          </a:xfrm>
          <a:prstGeom prst="rect">
            <a:avLst/>
          </a:prstGeom>
        </p:spPr>
      </p:pic>
    </p:spTree>
    <p:extLst>
      <p:ext uri="{BB962C8B-B14F-4D97-AF65-F5344CB8AC3E}">
        <p14:creationId xmlns:p14="http://schemas.microsoft.com/office/powerpoint/2010/main" val="3932158960"/>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FBC830-0EFD-4B82-B96E-C0F74C8A9058}"/>
              </a:ext>
            </a:extLst>
          </p:cNvPr>
          <p:cNvSpPr>
            <a:spLocks noGrp="1"/>
          </p:cNvSpPr>
          <p:nvPr>
            <p:ph type="title"/>
          </p:nvPr>
        </p:nvSpPr>
        <p:spPr/>
        <p:txBody>
          <a:bodyPr>
            <a:normAutofit fontScale="90000"/>
          </a:bodyPr>
          <a:lstStyle/>
          <a:p>
            <a:r>
              <a:rPr lang="en-US" dirty="0"/>
              <a:t>Risk Allocation Part 2: Investor Risks to Different Contracts for the SPV</a:t>
            </a:r>
          </a:p>
        </p:txBody>
      </p:sp>
      <p:sp>
        <p:nvSpPr>
          <p:cNvPr id="5" name="Content Placeholder 4"/>
          <p:cNvSpPr>
            <a:spLocks noGrp="1"/>
          </p:cNvSpPr>
          <p:nvPr>
            <p:ph idx="1"/>
          </p:nvPr>
        </p:nvSpPr>
        <p:spPr>
          <a:xfrm>
            <a:off x="1828802" y="1966317"/>
            <a:ext cx="4267199" cy="3317460"/>
          </a:xfrm>
        </p:spPr>
        <p:txBody>
          <a:bodyPr>
            <a:normAutofit fontScale="85000" lnSpcReduction="20000"/>
          </a:bodyPr>
          <a:lstStyle/>
          <a:p>
            <a:pPr marL="44053" indent="0" algn="ctr">
              <a:buNone/>
            </a:pPr>
            <a:r>
              <a:rPr lang="en-US" b="1" dirty="0"/>
              <a:t>Contract Mitigation</a:t>
            </a:r>
          </a:p>
          <a:p>
            <a:pPr marL="44053" indent="0" algn="ctr">
              <a:buNone/>
            </a:pPr>
            <a:endParaRPr lang="en-US" b="1" dirty="0"/>
          </a:p>
          <a:p>
            <a:r>
              <a:rPr lang="en-US" dirty="0"/>
              <a:t>EPC Contract with Fixed Price and LD (LSTK)</a:t>
            </a:r>
          </a:p>
          <a:p>
            <a:endParaRPr lang="en-US" dirty="0"/>
          </a:p>
          <a:p>
            <a:r>
              <a:rPr lang="en-US" dirty="0"/>
              <a:t>O&amp;M and EPC Contract</a:t>
            </a:r>
          </a:p>
          <a:p>
            <a:r>
              <a:rPr lang="en-US" dirty="0"/>
              <a:t>O&amp;M Contract and EPC LD Provision</a:t>
            </a:r>
          </a:p>
          <a:p>
            <a:r>
              <a:rPr lang="en-US" dirty="0"/>
              <a:t>O&amp;M Contract</a:t>
            </a:r>
          </a:p>
          <a:p>
            <a:r>
              <a:rPr lang="en-US" dirty="0"/>
              <a:t>Capacity Charge/Month; 4 Part PPA Contract</a:t>
            </a:r>
          </a:p>
          <a:p>
            <a:r>
              <a:rPr lang="en-US" dirty="0"/>
              <a:t>Swap Contract (Fix Rates)</a:t>
            </a:r>
          </a:p>
        </p:txBody>
      </p:sp>
      <p:sp>
        <p:nvSpPr>
          <p:cNvPr id="4" name="Content Placeholder 3"/>
          <p:cNvSpPr>
            <a:spLocks noGrp="1"/>
          </p:cNvSpPr>
          <p:nvPr>
            <p:ph type="body" sz="quarter" idx="4294967295"/>
          </p:nvPr>
        </p:nvSpPr>
        <p:spPr>
          <a:xfrm>
            <a:off x="6210300" y="1966319"/>
            <a:ext cx="4152900" cy="2925365"/>
          </a:xfrm>
        </p:spPr>
        <p:txBody>
          <a:bodyPr>
            <a:normAutofit fontScale="92500" lnSpcReduction="20000"/>
          </a:bodyPr>
          <a:lstStyle/>
          <a:p>
            <a:pPr marL="44053" indent="0" algn="ctr">
              <a:buNone/>
            </a:pPr>
            <a:r>
              <a:rPr lang="en-US" b="1" dirty="0"/>
              <a:t>IPP Risks</a:t>
            </a:r>
          </a:p>
          <a:p>
            <a:pPr marL="44053" indent="0" algn="ctr">
              <a:buNone/>
            </a:pPr>
            <a:endParaRPr lang="en-US" b="1" dirty="0"/>
          </a:p>
          <a:p>
            <a:r>
              <a:rPr lang="en-US" dirty="0"/>
              <a:t>Cost of Project, Time Delay and Technology Parameters</a:t>
            </a:r>
          </a:p>
          <a:p>
            <a:r>
              <a:rPr lang="en-US" dirty="0"/>
              <a:t>Availability Penalty in PPA</a:t>
            </a:r>
          </a:p>
          <a:p>
            <a:r>
              <a:rPr lang="en-US" dirty="0"/>
              <a:t>Efficiency or Heat Rate Risk </a:t>
            </a:r>
          </a:p>
          <a:p>
            <a:r>
              <a:rPr lang="en-US" dirty="0"/>
              <a:t>O&amp;M cost Risk – Real </a:t>
            </a:r>
          </a:p>
          <a:p>
            <a:r>
              <a:rPr lang="en-US" dirty="0"/>
              <a:t>Independence of Generation Risk</a:t>
            </a:r>
          </a:p>
          <a:p>
            <a:r>
              <a:rPr lang="en-US" dirty="0"/>
              <a:t>Interest Rate Fluctuation</a:t>
            </a:r>
          </a:p>
        </p:txBody>
      </p:sp>
    </p:spTree>
    <p:extLst>
      <p:ext uri="{BB962C8B-B14F-4D97-AF65-F5344CB8AC3E}">
        <p14:creationId xmlns:p14="http://schemas.microsoft.com/office/powerpoint/2010/main" val="4038931100"/>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5676C-F4A6-A69E-94C5-F5DFFBF9958B}"/>
              </a:ext>
            </a:extLst>
          </p:cNvPr>
          <p:cNvSpPr>
            <a:spLocks noGrp="1"/>
          </p:cNvSpPr>
          <p:nvPr>
            <p:ph type="ctrTitle"/>
          </p:nvPr>
        </p:nvSpPr>
        <p:spPr>
          <a:xfrm>
            <a:off x="671267" y="2144268"/>
            <a:ext cx="7101133" cy="2569464"/>
          </a:xfrm>
        </p:spPr>
        <p:txBody>
          <a:bodyPr>
            <a:normAutofit/>
          </a:bodyPr>
          <a:lstStyle/>
          <a:p>
            <a:r>
              <a:rPr lang="en-US" sz="4400" dirty="0"/>
              <a:t>Part 1: The Foundations, Objectives and Pillars of Project Finance</a:t>
            </a:r>
          </a:p>
        </p:txBody>
      </p:sp>
    </p:spTree>
    <p:extLst>
      <p:ext uri="{BB962C8B-B14F-4D97-AF65-F5344CB8AC3E}">
        <p14:creationId xmlns:p14="http://schemas.microsoft.com/office/powerpoint/2010/main" val="1473691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0AE50-622A-FA37-1823-E98FAC98D95B}"/>
              </a:ext>
            </a:extLst>
          </p:cNvPr>
          <p:cNvSpPr>
            <a:spLocks noGrp="1"/>
          </p:cNvSpPr>
          <p:nvPr>
            <p:ph type="title"/>
          </p:nvPr>
        </p:nvSpPr>
        <p:spPr/>
        <p:txBody>
          <a:bodyPr>
            <a:normAutofit fontScale="90000"/>
          </a:bodyPr>
          <a:lstStyle/>
          <a:p>
            <a:r>
              <a:rPr lang="en-US" dirty="0"/>
              <a:t>Rate of Return is More Important for Capital Intensive Investments</a:t>
            </a:r>
          </a:p>
        </p:txBody>
      </p:sp>
      <p:sp>
        <p:nvSpPr>
          <p:cNvPr id="3" name="Content Placeholder 2">
            <a:extLst>
              <a:ext uri="{FF2B5EF4-FFF2-40B4-BE49-F238E27FC236}">
                <a16:creationId xmlns:a16="http://schemas.microsoft.com/office/drawing/2014/main" id="{48D6DD85-21EA-7BDC-158C-4FE7AB9A8E27}"/>
              </a:ext>
            </a:extLst>
          </p:cNvPr>
          <p:cNvSpPr>
            <a:spLocks noGrp="1"/>
          </p:cNvSpPr>
          <p:nvPr>
            <p:ph idx="1"/>
          </p:nvPr>
        </p:nvSpPr>
        <p:spPr/>
        <p:txBody>
          <a:bodyPr>
            <a:normAutofit/>
          </a:bodyPr>
          <a:lstStyle/>
          <a:p>
            <a:r>
              <a:rPr lang="en-JM" dirty="0"/>
              <a:t>Whether or not the risk is different for a capital-intensive asset than for a non-capital-intensive asset, </a:t>
            </a:r>
          </a:p>
          <a:p>
            <a:r>
              <a:rPr lang="en-JM" dirty="0"/>
              <a:t>The effect of the cost of capital and rate of return is more important on the ultimate price is more important for the capital-intensive asset than for than the non-capital-intensive assets. </a:t>
            </a:r>
          </a:p>
          <a:p>
            <a:r>
              <a:rPr lang="en-JM" dirty="0"/>
              <a:t>More of the overall price comes from the recovery of capital expenditure over time. </a:t>
            </a:r>
          </a:p>
          <a:p>
            <a:r>
              <a:rPr lang="en-JM" dirty="0"/>
              <a:t>As the capital-intensive asset has higher capital expenditure relative to operating cost, the cost of capital multiplied by the asset base will be more important. </a:t>
            </a:r>
          </a:p>
          <a:p>
            <a:r>
              <a:rPr lang="en-JM" dirty="0"/>
              <a:t>If the amount of capital expenditure relative to the operating expense is the same, the cost of capital will be more important for the longer-lived assets.</a:t>
            </a:r>
            <a:endParaRPr lang="en-US" dirty="0"/>
          </a:p>
        </p:txBody>
      </p:sp>
      <p:sp>
        <p:nvSpPr>
          <p:cNvPr id="4" name="Slide Number Placeholder 3">
            <a:extLst>
              <a:ext uri="{FF2B5EF4-FFF2-40B4-BE49-F238E27FC236}">
                <a16:creationId xmlns:a16="http://schemas.microsoft.com/office/drawing/2014/main" id="{03570451-A5F6-4011-E724-1D86DB38C179}"/>
              </a:ext>
            </a:extLst>
          </p:cNvPr>
          <p:cNvSpPr>
            <a:spLocks noGrp="1"/>
          </p:cNvSpPr>
          <p:nvPr>
            <p:ph type="sldNum" sz="quarter" idx="12"/>
          </p:nvPr>
        </p:nvSpPr>
        <p:spPr/>
        <p:txBody>
          <a:bodyPr/>
          <a:lstStyle/>
          <a:p>
            <a:fld id="{EB241CD2-1E45-42A3-B213-66A034DF9A3B}" type="slidenum">
              <a:rPr lang="en-GB" smtClean="0"/>
              <a:t>37</a:t>
            </a:fld>
            <a:endParaRPr lang="en-GB" dirty="0"/>
          </a:p>
        </p:txBody>
      </p:sp>
    </p:spTree>
    <p:extLst>
      <p:ext uri="{BB962C8B-B14F-4D97-AF65-F5344CB8AC3E}">
        <p14:creationId xmlns:p14="http://schemas.microsoft.com/office/powerpoint/2010/main" val="1580756086"/>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CFECD-546E-987A-9709-F9D2AAFA78A1}"/>
              </a:ext>
            </a:extLst>
          </p:cNvPr>
          <p:cNvSpPr>
            <a:spLocks noGrp="1"/>
          </p:cNvSpPr>
          <p:nvPr>
            <p:ph type="title"/>
          </p:nvPr>
        </p:nvSpPr>
        <p:spPr>
          <a:xfrm>
            <a:off x="266700" y="203202"/>
            <a:ext cx="8402171" cy="654049"/>
          </a:xfrm>
        </p:spPr>
        <p:txBody>
          <a:bodyPr>
            <a:normAutofit fontScale="90000"/>
          </a:bodyPr>
          <a:lstStyle/>
          <a:p>
            <a:r>
              <a:rPr lang="en-US" dirty="0"/>
              <a:t>We Will Keep Coming Back to Some Key Objectives of Project Finance</a:t>
            </a:r>
          </a:p>
        </p:txBody>
      </p:sp>
      <p:sp>
        <p:nvSpPr>
          <p:cNvPr id="3" name="Content Placeholder 2">
            <a:extLst>
              <a:ext uri="{FF2B5EF4-FFF2-40B4-BE49-F238E27FC236}">
                <a16:creationId xmlns:a16="http://schemas.microsoft.com/office/drawing/2014/main" id="{FD1944BE-B8FD-6C10-67F6-906C370A4FF7}"/>
              </a:ext>
            </a:extLst>
          </p:cNvPr>
          <p:cNvSpPr>
            <a:spLocks noGrp="1"/>
          </p:cNvSpPr>
          <p:nvPr>
            <p:ph idx="1"/>
          </p:nvPr>
        </p:nvSpPr>
        <p:spPr>
          <a:xfrm>
            <a:off x="406400" y="1514475"/>
            <a:ext cx="11088915" cy="4693104"/>
          </a:xfrm>
        </p:spPr>
        <p:txBody>
          <a:bodyPr>
            <a:normAutofit fontScale="92500" lnSpcReduction="10000"/>
          </a:bodyPr>
          <a:lstStyle/>
          <a:p>
            <a:r>
              <a:rPr lang="en-US" sz="2400" dirty="0"/>
              <a:t>Four Pillars of Project Finance</a:t>
            </a:r>
          </a:p>
          <a:p>
            <a:pPr marL="342900" indent="-342900" algn="l">
              <a:buFont typeface="+mj-lt"/>
              <a:buAutoNum type="arabicPeriod"/>
            </a:pPr>
            <a:r>
              <a:rPr lang="en-US" sz="2400" dirty="0"/>
              <a:t>Minimizing cost of capital for capital intensive long-term investments through use of competitive bidding resulting low prices for in transport, water, electricity and other services.</a:t>
            </a:r>
          </a:p>
          <a:p>
            <a:pPr marL="342900" indent="-342900" algn="l">
              <a:buFont typeface="+mj-lt"/>
              <a:buAutoNum type="arabicPeriod"/>
            </a:pPr>
            <a:r>
              <a:rPr lang="en-US" sz="2400" dirty="0"/>
              <a:t>Financing the project primarily with lenders (organizations with no direct stake in the ownership and development of the project) who will carefully and objectively evaluate risks and assure the project and will assure the project makes sense from a technical and economic perspective.</a:t>
            </a:r>
          </a:p>
          <a:p>
            <a:pPr marL="342900" indent="-342900" algn="l">
              <a:buFont typeface="+mj-lt"/>
              <a:buAutoNum type="arabicPeriod"/>
            </a:pPr>
            <a:r>
              <a:rPr lang="en-US" sz="2400" dirty="0"/>
              <a:t>Using of price, construction and operation contracts that are structured with private entities to provide incentives for efficient construction and operations while not imposing uncontrollable risks on the private companies that increase cost of capital.</a:t>
            </a:r>
          </a:p>
          <a:p>
            <a:pPr marL="342900" indent="-342900" algn="l">
              <a:buFont typeface="+mj-lt"/>
              <a:buAutoNum type="arabicPeriod"/>
            </a:pPr>
            <a:r>
              <a:rPr lang="en-US" sz="2400" dirty="0"/>
              <a:t>Structuring bids, limiting technologies, defining project parameters -- to encourage development of investments that incorporate positive externalities and betterment of society.</a:t>
            </a:r>
          </a:p>
          <a:p>
            <a:endParaRPr lang="en-US" sz="2400" dirty="0"/>
          </a:p>
        </p:txBody>
      </p:sp>
      <p:pic>
        <p:nvPicPr>
          <p:cNvPr id="5" name="Picture 4">
            <a:extLst>
              <a:ext uri="{FF2B5EF4-FFF2-40B4-BE49-F238E27FC236}">
                <a16:creationId xmlns:a16="http://schemas.microsoft.com/office/drawing/2014/main" id="{38BEF959-A120-E4FE-2277-9BF48B399F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2570" y="203202"/>
            <a:ext cx="2448560" cy="1417955"/>
          </a:xfrm>
          <a:prstGeom prst="rect">
            <a:avLst/>
          </a:prstGeom>
        </p:spPr>
      </p:pic>
      <p:sp>
        <p:nvSpPr>
          <p:cNvPr id="6" name="Slide Number Placeholder 5">
            <a:extLst>
              <a:ext uri="{FF2B5EF4-FFF2-40B4-BE49-F238E27FC236}">
                <a16:creationId xmlns:a16="http://schemas.microsoft.com/office/drawing/2014/main" id="{B0111686-4AB1-E6B0-92CF-7048B9B2272B}"/>
              </a:ext>
            </a:extLst>
          </p:cNvPr>
          <p:cNvSpPr>
            <a:spLocks noGrp="1"/>
          </p:cNvSpPr>
          <p:nvPr>
            <p:ph type="sldNum" sz="quarter" idx="12"/>
          </p:nvPr>
        </p:nvSpPr>
        <p:spPr/>
        <p:txBody>
          <a:bodyPr/>
          <a:lstStyle/>
          <a:p>
            <a:fld id="{EB241CD2-1E45-42A3-B213-66A034DF9A3B}" type="slidenum">
              <a:rPr lang="en-GB" smtClean="0"/>
              <a:t>370</a:t>
            </a:fld>
            <a:endParaRPr lang="en-GB" dirty="0"/>
          </a:p>
        </p:txBody>
      </p:sp>
    </p:spTree>
    <p:extLst>
      <p:ext uri="{BB962C8B-B14F-4D97-AF65-F5344CB8AC3E}">
        <p14:creationId xmlns:p14="http://schemas.microsoft.com/office/powerpoint/2010/main" val="1243520304"/>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12F8E-7E7F-F209-E1DD-899E703EE2E9}"/>
              </a:ext>
            </a:extLst>
          </p:cNvPr>
          <p:cNvSpPr>
            <a:spLocks noGrp="1"/>
          </p:cNvSpPr>
          <p:nvPr>
            <p:ph type="title"/>
          </p:nvPr>
        </p:nvSpPr>
        <p:spPr/>
        <p:txBody>
          <a:bodyPr>
            <a:normAutofit/>
          </a:bodyPr>
          <a:lstStyle/>
          <a:p>
            <a:r>
              <a:rPr lang="en-US" dirty="0"/>
              <a:t>Project Finance Analysis Other than Four Pillars</a:t>
            </a:r>
          </a:p>
        </p:txBody>
      </p:sp>
      <p:sp>
        <p:nvSpPr>
          <p:cNvPr id="3" name="Content Placeholder 2">
            <a:extLst>
              <a:ext uri="{FF2B5EF4-FFF2-40B4-BE49-F238E27FC236}">
                <a16:creationId xmlns:a16="http://schemas.microsoft.com/office/drawing/2014/main" id="{70109A14-F660-501A-921B-273ED42FE6C6}"/>
              </a:ext>
            </a:extLst>
          </p:cNvPr>
          <p:cNvSpPr>
            <a:spLocks noGrp="1"/>
          </p:cNvSpPr>
          <p:nvPr>
            <p:ph idx="1"/>
          </p:nvPr>
        </p:nvSpPr>
        <p:spPr/>
        <p:txBody>
          <a:bodyPr>
            <a:normAutofit/>
          </a:bodyPr>
          <a:lstStyle/>
          <a:p>
            <a:pPr algn="l"/>
            <a:r>
              <a:rPr lang="en-US" sz="2800" dirty="0"/>
              <a:t>The fundamental problem resolved by project finance is raising money for an asset that will last a very long time. </a:t>
            </a:r>
          </a:p>
          <a:p>
            <a:pPr algn="l"/>
            <a:r>
              <a:rPr lang="en-US" sz="2800" dirty="0"/>
              <a:t>The pillars above cover key objectives to enable long-term financing, but not all aspects of project finance. </a:t>
            </a:r>
          </a:p>
          <a:p>
            <a:pPr algn="l"/>
            <a:r>
              <a:rPr lang="en-US" sz="2800" dirty="0"/>
              <a:t>Aspects of project not in the pillars are the use of IRR and DSCR to evaluate return and risk, changes in the value of a project over its life; upsides in project finance; the manner in which cash flows require mean reversion and/or contracts.</a:t>
            </a:r>
          </a:p>
        </p:txBody>
      </p:sp>
      <p:sp>
        <p:nvSpPr>
          <p:cNvPr id="5" name="Slide Number Placeholder 4">
            <a:extLst>
              <a:ext uri="{FF2B5EF4-FFF2-40B4-BE49-F238E27FC236}">
                <a16:creationId xmlns:a16="http://schemas.microsoft.com/office/drawing/2014/main" id="{29FF4CC2-48B1-A909-0243-1F426B3139EF}"/>
              </a:ext>
            </a:extLst>
          </p:cNvPr>
          <p:cNvSpPr>
            <a:spLocks noGrp="1"/>
          </p:cNvSpPr>
          <p:nvPr>
            <p:ph type="sldNum" sz="quarter" idx="12"/>
          </p:nvPr>
        </p:nvSpPr>
        <p:spPr/>
        <p:txBody>
          <a:bodyPr/>
          <a:lstStyle/>
          <a:p>
            <a:fld id="{EB241CD2-1E45-42A3-B213-66A034DF9A3B}" type="slidenum">
              <a:rPr lang="en-GB" smtClean="0"/>
              <a:t>371</a:t>
            </a:fld>
            <a:endParaRPr lang="en-GB" dirty="0"/>
          </a:p>
        </p:txBody>
      </p:sp>
    </p:spTree>
    <p:extLst>
      <p:ext uri="{BB962C8B-B14F-4D97-AF65-F5344CB8AC3E}">
        <p14:creationId xmlns:p14="http://schemas.microsoft.com/office/powerpoint/2010/main" val="2658253915"/>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D20F02-0DEE-A70A-C21C-8E0436C4F5FC}"/>
              </a:ext>
            </a:extLst>
          </p:cNvPr>
          <p:cNvSpPr>
            <a:spLocks noGrp="1"/>
          </p:cNvSpPr>
          <p:nvPr>
            <p:ph type="ctrTitle"/>
          </p:nvPr>
        </p:nvSpPr>
        <p:spPr>
          <a:xfrm>
            <a:off x="838200" y="1884363"/>
            <a:ext cx="10363200" cy="1766887"/>
          </a:xfrm>
        </p:spPr>
        <p:txBody>
          <a:bodyPr>
            <a:normAutofit/>
          </a:bodyPr>
          <a:lstStyle/>
          <a:p>
            <a:r>
              <a:rPr lang="en-US" sz="4200" dirty="0"/>
              <a:t>Part 1: What is Finance and </a:t>
            </a:r>
            <a:br>
              <a:rPr lang="en-US" sz="4200" dirty="0"/>
            </a:br>
            <a:r>
              <a:rPr lang="en-US" sz="4200" dirty="0"/>
              <a:t>What is an Investment</a:t>
            </a:r>
          </a:p>
        </p:txBody>
      </p:sp>
    </p:spTree>
    <p:extLst>
      <p:ext uri="{BB962C8B-B14F-4D97-AF65-F5344CB8AC3E}">
        <p14:creationId xmlns:p14="http://schemas.microsoft.com/office/powerpoint/2010/main" val="2640628454"/>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3E54E-4A7D-75DD-D645-6FCA04F41B59}"/>
              </a:ext>
            </a:extLst>
          </p:cNvPr>
          <p:cNvSpPr>
            <a:spLocks noGrp="1"/>
          </p:cNvSpPr>
          <p:nvPr>
            <p:ph type="title"/>
          </p:nvPr>
        </p:nvSpPr>
        <p:spPr/>
        <p:txBody>
          <a:bodyPr>
            <a:normAutofit/>
          </a:bodyPr>
          <a:lstStyle/>
          <a:p>
            <a:r>
              <a:rPr lang="en-US" dirty="0"/>
              <a:t>What is an Investment</a:t>
            </a:r>
          </a:p>
        </p:txBody>
      </p:sp>
      <p:sp>
        <p:nvSpPr>
          <p:cNvPr id="3" name="Content Placeholder 2">
            <a:extLst>
              <a:ext uri="{FF2B5EF4-FFF2-40B4-BE49-F238E27FC236}">
                <a16:creationId xmlns:a16="http://schemas.microsoft.com/office/drawing/2014/main" id="{EAD3ADD9-2248-AB02-3CA9-9415BB5EC579}"/>
              </a:ext>
            </a:extLst>
          </p:cNvPr>
          <p:cNvSpPr>
            <a:spLocks noGrp="1"/>
          </p:cNvSpPr>
          <p:nvPr>
            <p:ph idx="1"/>
          </p:nvPr>
        </p:nvSpPr>
        <p:spPr/>
        <p:txBody>
          <a:bodyPr>
            <a:normAutofit fontScale="92500" lnSpcReduction="20000"/>
          </a:bodyPr>
          <a:lstStyle/>
          <a:p>
            <a:r>
              <a:rPr lang="en-US" dirty="0"/>
              <a:t>The important thing about finance is that it guides you to make the right kind of investments that will ultimately make a society better off.</a:t>
            </a:r>
          </a:p>
          <a:p>
            <a:r>
              <a:rPr lang="en-US" dirty="0"/>
              <a:t>But what is an investment</a:t>
            </a:r>
          </a:p>
          <a:p>
            <a:pPr lvl="1"/>
            <a:r>
              <a:rPr lang="en-US" dirty="0"/>
              <a:t>It is something where you have to incur a cost and then wait for benefits.</a:t>
            </a:r>
          </a:p>
          <a:p>
            <a:pPr lvl="1"/>
            <a:r>
              <a:rPr lang="en-US" dirty="0"/>
              <a:t>It is all about time and not even necessarily about money</a:t>
            </a:r>
          </a:p>
          <a:p>
            <a:pPr lvl="1"/>
            <a:r>
              <a:rPr lang="en-US" dirty="0"/>
              <a:t>Whenever you have to wait, there is uncertainty</a:t>
            </a:r>
          </a:p>
          <a:p>
            <a:r>
              <a:rPr lang="en-US" dirty="0"/>
              <a:t>Examples of investment</a:t>
            </a:r>
          </a:p>
          <a:p>
            <a:pPr lvl="1"/>
            <a:r>
              <a:rPr lang="en-US" dirty="0"/>
              <a:t>Capital Expenditure for a project</a:t>
            </a:r>
          </a:p>
          <a:p>
            <a:pPr lvl="1"/>
            <a:r>
              <a:rPr lang="en-US" dirty="0"/>
              <a:t>Spending money for sports betting</a:t>
            </a:r>
          </a:p>
          <a:p>
            <a:pPr lvl="1"/>
            <a:r>
              <a:rPr lang="en-US" dirty="0"/>
              <a:t>Creating a new website for your company</a:t>
            </a:r>
          </a:p>
          <a:p>
            <a:pPr lvl="1"/>
            <a:r>
              <a:rPr lang="en-US" dirty="0"/>
              <a:t>Hiring employees to study AI</a:t>
            </a:r>
          </a:p>
          <a:p>
            <a:pPr lvl="1"/>
            <a:r>
              <a:rPr lang="en-US" dirty="0"/>
              <a:t>Government investing in basic research on the origins of life</a:t>
            </a:r>
          </a:p>
          <a:p>
            <a:pPr lvl="1"/>
            <a:r>
              <a:rPr lang="en-US" dirty="0"/>
              <a:t>Writing a book</a:t>
            </a:r>
          </a:p>
          <a:p>
            <a:pPr lvl="1"/>
            <a:r>
              <a:rPr lang="en-US" dirty="0"/>
              <a:t>Having a child</a:t>
            </a:r>
          </a:p>
          <a:p>
            <a:r>
              <a:rPr lang="en-US" dirty="0"/>
              <a:t>Question:</a:t>
            </a:r>
          </a:p>
          <a:p>
            <a:pPr lvl="1"/>
            <a:r>
              <a:rPr lang="en-US" dirty="0"/>
              <a:t>Despite what you may hear on a YouTube advertisement, can you think of and investment gaining future benefits (happiness) without making an investment.</a:t>
            </a:r>
          </a:p>
          <a:p>
            <a:pPr marL="342900" lvl="1" indent="0">
              <a:buNone/>
            </a:pPr>
            <a:endParaRPr lang="en-US" dirty="0"/>
          </a:p>
        </p:txBody>
      </p:sp>
      <p:sp>
        <p:nvSpPr>
          <p:cNvPr id="4" name="Slide Number Placeholder 3">
            <a:extLst>
              <a:ext uri="{FF2B5EF4-FFF2-40B4-BE49-F238E27FC236}">
                <a16:creationId xmlns:a16="http://schemas.microsoft.com/office/drawing/2014/main" id="{740A8EAC-3A35-206E-7C42-569D50BD56B8}"/>
              </a:ext>
            </a:extLst>
          </p:cNvPr>
          <p:cNvSpPr>
            <a:spLocks noGrp="1"/>
          </p:cNvSpPr>
          <p:nvPr>
            <p:ph type="sldNum" sz="quarter" idx="12"/>
          </p:nvPr>
        </p:nvSpPr>
        <p:spPr/>
        <p:txBody>
          <a:bodyPr/>
          <a:lstStyle/>
          <a:p>
            <a:fld id="{EB241CD2-1E45-42A3-B213-66A034DF9A3B}" type="slidenum">
              <a:rPr lang="en-GB" smtClean="0"/>
              <a:t>373</a:t>
            </a:fld>
            <a:endParaRPr lang="en-GB" dirty="0"/>
          </a:p>
        </p:txBody>
      </p:sp>
    </p:spTree>
    <p:extLst>
      <p:ext uri="{BB962C8B-B14F-4D97-AF65-F5344CB8AC3E}">
        <p14:creationId xmlns:p14="http://schemas.microsoft.com/office/powerpoint/2010/main" val="1879204033"/>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26187-8B88-4D95-CAE4-CF25362CB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C26AB-E732-40CF-14C6-95F91926D18B}"/>
              </a:ext>
            </a:extLst>
          </p:cNvPr>
          <p:cNvSpPr>
            <a:spLocks noGrp="1"/>
          </p:cNvSpPr>
          <p:nvPr>
            <p:ph type="title"/>
          </p:nvPr>
        </p:nvSpPr>
        <p:spPr/>
        <p:txBody>
          <a:bodyPr>
            <a:normAutofit fontScale="90000"/>
          </a:bodyPr>
          <a:lstStyle/>
          <a:p>
            <a:r>
              <a:rPr lang="en-US" dirty="0"/>
              <a:t>What is Return on an Investment and What is Cost of Capital</a:t>
            </a:r>
          </a:p>
        </p:txBody>
      </p:sp>
      <p:sp>
        <p:nvSpPr>
          <p:cNvPr id="3" name="Content Placeholder 2">
            <a:extLst>
              <a:ext uri="{FF2B5EF4-FFF2-40B4-BE49-F238E27FC236}">
                <a16:creationId xmlns:a16="http://schemas.microsoft.com/office/drawing/2014/main" id="{61F727EE-F49C-4FAC-8254-1EF1F38F6CA7}"/>
              </a:ext>
            </a:extLst>
          </p:cNvPr>
          <p:cNvSpPr>
            <a:spLocks noGrp="1"/>
          </p:cNvSpPr>
          <p:nvPr>
            <p:ph idx="1"/>
          </p:nvPr>
        </p:nvSpPr>
        <p:spPr/>
        <p:txBody>
          <a:bodyPr>
            <a:normAutofit/>
          </a:bodyPr>
          <a:lstStyle/>
          <a:p>
            <a:r>
              <a:rPr lang="en-US" sz="2000" dirty="0"/>
              <a:t>Making the correct investment that is best for you and for society is measured by the return on investment. Any return is a measure of the future benefits received compared to the investment made. </a:t>
            </a:r>
          </a:p>
          <a:p>
            <a:r>
              <a:rPr lang="en-US" sz="2000" dirty="0"/>
              <a:t>Assessment of the rate of return boils down to a cost and benefit analysis.</a:t>
            </a:r>
          </a:p>
          <a:p>
            <a:pPr lvl="1"/>
            <a:r>
              <a:rPr lang="en-US" sz="1800" dirty="0"/>
              <a:t>The cost is the investment made</a:t>
            </a:r>
          </a:p>
          <a:p>
            <a:pPr lvl="1"/>
            <a:r>
              <a:rPr lang="en-US" sz="1800" dirty="0"/>
              <a:t>The benefit is the future benefits received</a:t>
            </a:r>
          </a:p>
          <a:p>
            <a:pPr lvl="1"/>
            <a:r>
              <a:rPr lang="en-US" sz="1800" dirty="0"/>
              <a:t>The ratio of benefits to costs measure the efficacy of an investment.</a:t>
            </a:r>
          </a:p>
          <a:p>
            <a:pPr lvl="1"/>
            <a:r>
              <a:rPr lang="en-US" sz="1800" dirty="0"/>
              <a:t>The return to society can be different than the return to investors</a:t>
            </a:r>
          </a:p>
          <a:p>
            <a:pPr lvl="1"/>
            <a:r>
              <a:rPr lang="en-US" sz="1800" dirty="0"/>
              <a:t>In project finance an economic return can be computed that accounts for things like carbon emissions, land use, increased employment, personal productivity and other factors.</a:t>
            </a:r>
          </a:p>
        </p:txBody>
      </p:sp>
      <p:sp>
        <p:nvSpPr>
          <p:cNvPr id="4" name="Slide Number Placeholder 3">
            <a:extLst>
              <a:ext uri="{FF2B5EF4-FFF2-40B4-BE49-F238E27FC236}">
                <a16:creationId xmlns:a16="http://schemas.microsoft.com/office/drawing/2014/main" id="{871365C3-F00E-B61A-AFED-C7EFB2FC4EEA}"/>
              </a:ext>
            </a:extLst>
          </p:cNvPr>
          <p:cNvSpPr>
            <a:spLocks noGrp="1"/>
          </p:cNvSpPr>
          <p:nvPr>
            <p:ph type="sldNum" sz="quarter" idx="12"/>
          </p:nvPr>
        </p:nvSpPr>
        <p:spPr/>
        <p:txBody>
          <a:bodyPr/>
          <a:lstStyle/>
          <a:p>
            <a:fld id="{EB241CD2-1E45-42A3-B213-66A034DF9A3B}" type="slidenum">
              <a:rPr lang="en-GB" smtClean="0"/>
              <a:t>374</a:t>
            </a:fld>
            <a:endParaRPr lang="en-GB" dirty="0"/>
          </a:p>
        </p:txBody>
      </p:sp>
    </p:spTree>
    <p:extLst>
      <p:ext uri="{BB962C8B-B14F-4D97-AF65-F5344CB8AC3E}">
        <p14:creationId xmlns:p14="http://schemas.microsoft.com/office/powerpoint/2010/main" val="1258723478"/>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F261E-11CD-542F-B567-EA5CF6B4F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5C16E-32D9-122B-400F-D837E63B83E7}"/>
              </a:ext>
            </a:extLst>
          </p:cNvPr>
          <p:cNvSpPr>
            <a:spLocks noGrp="1"/>
          </p:cNvSpPr>
          <p:nvPr>
            <p:ph type="title"/>
          </p:nvPr>
        </p:nvSpPr>
        <p:spPr/>
        <p:txBody>
          <a:bodyPr>
            <a:normAutofit fontScale="90000"/>
          </a:bodyPr>
          <a:lstStyle/>
          <a:p>
            <a:r>
              <a:rPr lang="en-US" dirty="0"/>
              <a:t>What is not and Investment with a Return to Evaluate Costs and Benefits</a:t>
            </a:r>
          </a:p>
        </p:txBody>
      </p:sp>
      <p:sp>
        <p:nvSpPr>
          <p:cNvPr id="3" name="Content Placeholder 2">
            <a:extLst>
              <a:ext uri="{FF2B5EF4-FFF2-40B4-BE49-F238E27FC236}">
                <a16:creationId xmlns:a16="http://schemas.microsoft.com/office/drawing/2014/main" id="{79F43287-6BF1-A42C-E3ED-907CA93884AF}"/>
              </a:ext>
            </a:extLst>
          </p:cNvPr>
          <p:cNvSpPr>
            <a:spLocks noGrp="1"/>
          </p:cNvSpPr>
          <p:nvPr>
            <p:ph idx="1"/>
          </p:nvPr>
        </p:nvSpPr>
        <p:spPr/>
        <p:txBody>
          <a:bodyPr>
            <a:normAutofit fontScale="92500" lnSpcReduction="10000"/>
          </a:bodyPr>
          <a:lstStyle/>
          <a:p>
            <a:r>
              <a:rPr lang="en-US" dirty="0"/>
              <a:t>A company spending money on advertising</a:t>
            </a:r>
          </a:p>
          <a:p>
            <a:r>
              <a:rPr lang="en-US" dirty="0"/>
              <a:t>Gambling on a football match</a:t>
            </a:r>
          </a:p>
          <a:p>
            <a:r>
              <a:rPr lang="en-US" dirty="0"/>
              <a:t>Going for a jog in the morning</a:t>
            </a:r>
          </a:p>
          <a:p>
            <a:r>
              <a:rPr lang="en-US" dirty="0"/>
              <a:t>Inheriting Money</a:t>
            </a:r>
          </a:p>
          <a:p>
            <a:r>
              <a:rPr lang="en-US" dirty="0"/>
              <a:t>Buying a Stock</a:t>
            </a:r>
          </a:p>
          <a:p>
            <a:r>
              <a:rPr lang="en-US" dirty="0"/>
              <a:t>Decision by Napoleon to Invade Russia</a:t>
            </a:r>
          </a:p>
          <a:p>
            <a:r>
              <a:rPr lang="en-US" dirty="0"/>
              <a:t>Buying a coffee </a:t>
            </a:r>
          </a:p>
          <a:p>
            <a:r>
              <a:rPr lang="en-US" dirty="0"/>
              <a:t>A company making a decision to merge with another company</a:t>
            </a:r>
          </a:p>
          <a:p>
            <a:r>
              <a:rPr lang="en-US" dirty="0"/>
              <a:t>A private equity company selling off a company</a:t>
            </a:r>
          </a:p>
          <a:p>
            <a:r>
              <a:rPr lang="en-US" dirty="0"/>
              <a:t>A country finding an off-shore oil and gas field</a:t>
            </a:r>
          </a:p>
          <a:p>
            <a:r>
              <a:rPr lang="en-US" dirty="0"/>
              <a:t>Receiving a dividend</a:t>
            </a:r>
          </a:p>
          <a:p>
            <a:r>
              <a:rPr lang="en-US" dirty="0"/>
              <a:t>A city deciding to abandon trams in favor of car traffic</a:t>
            </a:r>
          </a:p>
          <a:p>
            <a:r>
              <a:rPr lang="en-US" dirty="0"/>
              <a:t>An industrial policy to develop green hydrogen</a:t>
            </a:r>
          </a:p>
        </p:txBody>
      </p:sp>
      <p:sp>
        <p:nvSpPr>
          <p:cNvPr id="5" name="Slide Number Placeholder 4">
            <a:extLst>
              <a:ext uri="{FF2B5EF4-FFF2-40B4-BE49-F238E27FC236}">
                <a16:creationId xmlns:a16="http://schemas.microsoft.com/office/drawing/2014/main" id="{C3EC4F83-DEE1-A1F1-793E-4D688E5BE921}"/>
              </a:ext>
            </a:extLst>
          </p:cNvPr>
          <p:cNvSpPr>
            <a:spLocks noGrp="1"/>
          </p:cNvSpPr>
          <p:nvPr>
            <p:ph type="sldNum" sz="quarter" idx="12"/>
          </p:nvPr>
        </p:nvSpPr>
        <p:spPr/>
        <p:txBody>
          <a:bodyPr/>
          <a:lstStyle/>
          <a:p>
            <a:fld id="{EB241CD2-1E45-42A3-B213-66A034DF9A3B}" type="slidenum">
              <a:rPr lang="en-GB" smtClean="0"/>
              <a:t>375</a:t>
            </a:fld>
            <a:endParaRPr lang="en-GB" dirty="0"/>
          </a:p>
        </p:txBody>
      </p:sp>
    </p:spTree>
    <p:extLst>
      <p:ext uri="{BB962C8B-B14F-4D97-AF65-F5344CB8AC3E}">
        <p14:creationId xmlns:p14="http://schemas.microsoft.com/office/powerpoint/2010/main" val="1093973890"/>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9E661-13C2-7F7C-82F8-17C09F5CACC5}"/>
              </a:ext>
            </a:extLst>
          </p:cNvPr>
          <p:cNvSpPr>
            <a:spLocks noGrp="1"/>
          </p:cNvSpPr>
          <p:nvPr>
            <p:ph type="ctrTitle"/>
          </p:nvPr>
        </p:nvSpPr>
        <p:spPr>
          <a:xfrm>
            <a:off x="349135" y="1700784"/>
            <a:ext cx="8694281" cy="2779776"/>
          </a:xfrm>
        </p:spPr>
        <p:txBody>
          <a:bodyPr>
            <a:noAutofit/>
          </a:bodyPr>
          <a:lstStyle/>
          <a:p>
            <a:r>
              <a:rPr lang="en-US" sz="4000" b="1" dirty="0"/>
              <a:t>Pillar 1 of Project Finance Capital </a:t>
            </a:r>
            <a:br>
              <a:rPr lang="en-US" sz="4000" b="1" dirty="0"/>
            </a:br>
            <a:r>
              <a:rPr lang="en-US" sz="4000" b="1" dirty="0"/>
              <a:t>Intensity and Importance of Cost </a:t>
            </a:r>
            <a:br>
              <a:rPr lang="en-US" sz="4000" b="1" dirty="0"/>
            </a:br>
            <a:r>
              <a:rPr lang="en-US" sz="4000" b="1" dirty="0"/>
              <a:t>of Capital being Close to Rate of</a:t>
            </a:r>
            <a:br>
              <a:rPr lang="en-US" sz="4000" b="1" dirty="0"/>
            </a:br>
            <a:r>
              <a:rPr lang="en-US" sz="4000" b="1" dirty="0"/>
              <a:t>Return</a:t>
            </a:r>
          </a:p>
        </p:txBody>
      </p:sp>
    </p:spTree>
    <p:extLst>
      <p:ext uri="{BB962C8B-B14F-4D97-AF65-F5344CB8AC3E}">
        <p14:creationId xmlns:p14="http://schemas.microsoft.com/office/powerpoint/2010/main" val="3501270537"/>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4F3FB-D4A6-E18B-9877-7711959F9A65}"/>
              </a:ext>
            </a:extLst>
          </p:cNvPr>
          <p:cNvSpPr>
            <a:spLocks noGrp="1"/>
          </p:cNvSpPr>
          <p:nvPr>
            <p:ph type="title"/>
          </p:nvPr>
        </p:nvSpPr>
        <p:spPr/>
        <p:txBody>
          <a:bodyPr>
            <a:normAutofit fontScale="90000"/>
          </a:bodyPr>
          <a:lstStyle/>
          <a:p>
            <a:r>
              <a:rPr lang="en-US" dirty="0"/>
              <a:t>Not as Sexy as a New Version of TikTok, but Very Important to Society</a:t>
            </a:r>
          </a:p>
        </p:txBody>
      </p:sp>
      <p:sp>
        <p:nvSpPr>
          <p:cNvPr id="3" name="Content Placeholder 2">
            <a:extLst>
              <a:ext uri="{FF2B5EF4-FFF2-40B4-BE49-F238E27FC236}">
                <a16:creationId xmlns:a16="http://schemas.microsoft.com/office/drawing/2014/main" id="{9FA58742-F04E-3D10-2D16-35BB032A37EC}"/>
              </a:ext>
            </a:extLst>
          </p:cNvPr>
          <p:cNvSpPr>
            <a:spLocks noGrp="1"/>
          </p:cNvSpPr>
          <p:nvPr>
            <p:ph idx="1"/>
          </p:nvPr>
        </p:nvSpPr>
        <p:spPr/>
        <p:txBody>
          <a:bodyPr/>
          <a:lstStyle/>
          <a:p>
            <a:r>
              <a:rPr lang="en-US" dirty="0"/>
              <a:t>Remember that the ultimate objective of finance is to provide the basis for assessing whether investments make sense for a company and/or a society</a:t>
            </a:r>
          </a:p>
          <a:p>
            <a:r>
              <a:rPr lang="en-US" dirty="0"/>
              <a:t>Maybe not “criminal justice” which encourages new jails</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861B71B4-0E9E-5236-EB0B-27E8ABF885D4}"/>
              </a:ext>
            </a:extLst>
          </p:cNvPr>
          <p:cNvPicPr>
            <a:picLocks noChangeAspect="1"/>
          </p:cNvPicPr>
          <p:nvPr/>
        </p:nvPicPr>
        <p:blipFill>
          <a:blip r:embed="rId2"/>
          <a:stretch>
            <a:fillRect/>
          </a:stretch>
        </p:blipFill>
        <p:spPr>
          <a:xfrm>
            <a:off x="1944905" y="2227157"/>
            <a:ext cx="6146564" cy="3945540"/>
          </a:xfrm>
          <a:prstGeom prst="rect">
            <a:avLst/>
          </a:prstGeom>
        </p:spPr>
      </p:pic>
      <p:sp>
        <p:nvSpPr>
          <p:cNvPr id="4" name="TextBox 3">
            <a:extLst>
              <a:ext uri="{FF2B5EF4-FFF2-40B4-BE49-F238E27FC236}">
                <a16:creationId xmlns:a16="http://schemas.microsoft.com/office/drawing/2014/main" id="{4133C845-6659-0568-1AB2-64FD19BFE9B3}"/>
              </a:ext>
            </a:extLst>
          </p:cNvPr>
          <p:cNvSpPr txBox="1"/>
          <p:nvPr/>
        </p:nvSpPr>
        <p:spPr>
          <a:xfrm>
            <a:off x="8699332" y="2765452"/>
            <a:ext cx="2539664" cy="2616101"/>
          </a:xfrm>
          <a:prstGeom prst="rect">
            <a:avLst/>
          </a:prstGeom>
          <a:solidFill>
            <a:srgbClr val="FFFF00"/>
          </a:solidFill>
        </p:spPr>
        <p:txBody>
          <a:bodyPr wrap="square" rtlCol="0">
            <a:spAutoFit/>
          </a:bodyPr>
          <a:lstStyle/>
          <a:p>
            <a:r>
              <a:rPr lang="en-US" sz="2000" dirty="0"/>
              <a:t>What is the difference between these business activities and activities like a local restaurant, a software </a:t>
            </a:r>
            <a:r>
              <a:rPr lang="en-US" sz="2400" dirty="0"/>
              <a:t>venture</a:t>
            </a:r>
            <a:r>
              <a:rPr lang="en-US" sz="2000" dirty="0"/>
              <a:t>, a bakery, hair-dresser, clothes designer</a:t>
            </a:r>
          </a:p>
        </p:txBody>
      </p:sp>
      <p:sp>
        <p:nvSpPr>
          <p:cNvPr id="6" name="Slide Number Placeholder 5">
            <a:extLst>
              <a:ext uri="{FF2B5EF4-FFF2-40B4-BE49-F238E27FC236}">
                <a16:creationId xmlns:a16="http://schemas.microsoft.com/office/drawing/2014/main" id="{12FD9224-8A3A-AFBE-FAF1-136A9F029358}"/>
              </a:ext>
            </a:extLst>
          </p:cNvPr>
          <p:cNvSpPr>
            <a:spLocks noGrp="1"/>
          </p:cNvSpPr>
          <p:nvPr>
            <p:ph type="sldNum" sz="quarter" idx="12"/>
          </p:nvPr>
        </p:nvSpPr>
        <p:spPr/>
        <p:txBody>
          <a:bodyPr/>
          <a:lstStyle/>
          <a:p>
            <a:fld id="{EB241CD2-1E45-42A3-B213-66A034DF9A3B}" type="slidenum">
              <a:rPr lang="en-GB" smtClean="0"/>
              <a:t>377</a:t>
            </a:fld>
            <a:endParaRPr lang="en-GB" dirty="0"/>
          </a:p>
        </p:txBody>
      </p:sp>
    </p:spTree>
    <p:extLst>
      <p:ext uri="{BB962C8B-B14F-4D97-AF65-F5344CB8AC3E}">
        <p14:creationId xmlns:p14="http://schemas.microsoft.com/office/powerpoint/2010/main" val="693915045"/>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CEA48-7C72-38A1-3C9D-5777126E03CE}"/>
              </a:ext>
            </a:extLst>
          </p:cNvPr>
          <p:cNvSpPr>
            <a:spLocks noGrp="1"/>
          </p:cNvSpPr>
          <p:nvPr>
            <p:ph type="title"/>
          </p:nvPr>
        </p:nvSpPr>
        <p:spPr/>
        <p:txBody>
          <a:bodyPr>
            <a:normAutofit fontScale="90000"/>
          </a:bodyPr>
          <a:lstStyle/>
          <a:p>
            <a:r>
              <a:rPr lang="en-US" dirty="0"/>
              <a:t>Effect of Capital Intensity and Cost of Capital on Prices People Pay for Essential Services</a:t>
            </a:r>
          </a:p>
        </p:txBody>
      </p:sp>
      <p:sp>
        <p:nvSpPr>
          <p:cNvPr id="3" name="Content Placeholder 2">
            <a:extLst>
              <a:ext uri="{FF2B5EF4-FFF2-40B4-BE49-F238E27FC236}">
                <a16:creationId xmlns:a16="http://schemas.microsoft.com/office/drawing/2014/main" id="{96BC00E0-CCF8-0310-CAA0-E7649532FE69}"/>
              </a:ext>
            </a:extLst>
          </p:cNvPr>
          <p:cNvSpPr>
            <a:spLocks noGrp="1"/>
          </p:cNvSpPr>
          <p:nvPr>
            <p:ph idx="1"/>
          </p:nvPr>
        </p:nvSpPr>
        <p:spPr/>
        <p:txBody>
          <a:bodyPr>
            <a:normAutofit lnSpcReduction="10000"/>
          </a:bodyPr>
          <a:lstStyle/>
          <a:p>
            <a:pPr algn="l"/>
            <a:r>
              <a:rPr lang="en-US" sz="2000" dirty="0"/>
              <a:t>Something that is pretty obvious </a:t>
            </a:r>
            <a:r>
              <a:rPr lang="en-US" sz="2000" dirty="0">
                <a:sym typeface="Wingdings" panose="05000000000000000000" pitchFamily="2" charset="2"/>
              </a:rPr>
              <a:t></a:t>
            </a:r>
            <a:r>
              <a:rPr lang="en-US" sz="2000" dirty="0"/>
              <a:t> if you have a bigger capital investment, the cost of capital and the return on capital matter more.</a:t>
            </a:r>
          </a:p>
          <a:p>
            <a:pPr algn="l"/>
            <a:endParaRPr lang="en-US" dirty="0"/>
          </a:p>
          <a:p>
            <a:pPr algn="l"/>
            <a:r>
              <a:rPr lang="en-US" sz="2000" dirty="0"/>
              <a:t>An old idea – Separate revenue into capital expenditure recovery and operating expense recovery</a:t>
            </a:r>
          </a:p>
          <a:p>
            <a:pPr lvl="1" algn="l"/>
            <a:r>
              <a:rPr lang="en-US" dirty="0"/>
              <a:t>Total Revenue (price to consumers) = </a:t>
            </a:r>
          </a:p>
          <a:p>
            <a:pPr marL="914400" lvl="2" indent="0" algn="l">
              <a:buNone/>
            </a:pPr>
            <a:r>
              <a:rPr lang="en-US" dirty="0"/>
              <a:t> Capital Recovery Component + Operating Expense Recovery Component</a:t>
            </a:r>
          </a:p>
          <a:p>
            <a:pPr marL="914400" lvl="2" indent="0" algn="l">
              <a:buNone/>
            </a:pPr>
            <a:endParaRPr lang="en-US" dirty="0"/>
          </a:p>
          <a:p>
            <a:pPr lvl="1" algn="l"/>
            <a:r>
              <a:rPr lang="en-US" dirty="0"/>
              <a:t>Capital Recovery = Capital Expenditures x Cost of Capital + Depreciation</a:t>
            </a:r>
          </a:p>
          <a:p>
            <a:pPr lvl="1" algn="l"/>
            <a:r>
              <a:rPr lang="en-US" dirty="0"/>
              <a:t>Operating Expense  = Operating Expense Recovery</a:t>
            </a:r>
          </a:p>
          <a:p>
            <a:pPr algn="l"/>
            <a:endParaRPr lang="en-US" sz="2000" dirty="0"/>
          </a:p>
          <a:p>
            <a:pPr algn="l"/>
            <a:r>
              <a:rPr lang="en-US" sz="2000" dirty="0"/>
              <a:t>If the Cost of Capital is Higher, what happens to Price</a:t>
            </a:r>
          </a:p>
          <a:p>
            <a:pPr algn="l"/>
            <a:endParaRPr lang="en-US" sz="2000" dirty="0"/>
          </a:p>
          <a:p>
            <a:pPr algn="l"/>
            <a:r>
              <a:rPr lang="en-US" sz="2000" dirty="0"/>
              <a:t>If one project has higher capital than another project (but lower expenses), what is the effect on consumer prices</a:t>
            </a:r>
          </a:p>
        </p:txBody>
      </p:sp>
      <p:sp>
        <p:nvSpPr>
          <p:cNvPr id="5" name="Slide Number Placeholder 4">
            <a:extLst>
              <a:ext uri="{FF2B5EF4-FFF2-40B4-BE49-F238E27FC236}">
                <a16:creationId xmlns:a16="http://schemas.microsoft.com/office/drawing/2014/main" id="{9B409C94-3483-F377-5084-8AB3A91E4DE6}"/>
              </a:ext>
            </a:extLst>
          </p:cNvPr>
          <p:cNvSpPr>
            <a:spLocks noGrp="1"/>
          </p:cNvSpPr>
          <p:nvPr>
            <p:ph type="sldNum" sz="quarter" idx="12"/>
          </p:nvPr>
        </p:nvSpPr>
        <p:spPr/>
        <p:txBody>
          <a:bodyPr/>
          <a:lstStyle/>
          <a:p>
            <a:fld id="{EB241CD2-1E45-42A3-B213-66A034DF9A3B}" type="slidenum">
              <a:rPr lang="en-GB" smtClean="0"/>
              <a:t>378</a:t>
            </a:fld>
            <a:endParaRPr lang="en-GB" dirty="0"/>
          </a:p>
        </p:txBody>
      </p:sp>
    </p:spTree>
    <p:extLst>
      <p:ext uri="{BB962C8B-B14F-4D97-AF65-F5344CB8AC3E}">
        <p14:creationId xmlns:p14="http://schemas.microsoft.com/office/powerpoint/2010/main" val="704187872"/>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8590-BE9B-D38E-602E-429F2435FDDA}"/>
              </a:ext>
            </a:extLst>
          </p:cNvPr>
          <p:cNvSpPr>
            <a:spLocks noGrp="1"/>
          </p:cNvSpPr>
          <p:nvPr>
            <p:ph type="title"/>
          </p:nvPr>
        </p:nvSpPr>
        <p:spPr/>
        <p:txBody>
          <a:bodyPr>
            <a:normAutofit/>
          </a:bodyPr>
          <a:lstStyle/>
          <a:p>
            <a:r>
              <a:rPr lang="en-US" dirty="0"/>
              <a:t>The Night Before and Pillar 1</a:t>
            </a:r>
          </a:p>
        </p:txBody>
      </p:sp>
      <p:sp>
        <p:nvSpPr>
          <p:cNvPr id="3" name="Content Placeholder 2">
            <a:extLst>
              <a:ext uri="{FF2B5EF4-FFF2-40B4-BE49-F238E27FC236}">
                <a16:creationId xmlns:a16="http://schemas.microsoft.com/office/drawing/2014/main" id="{B40FC4E8-1A13-74A5-898C-310EA62AC3AB}"/>
              </a:ext>
            </a:extLst>
          </p:cNvPr>
          <p:cNvSpPr>
            <a:spLocks noGrp="1"/>
          </p:cNvSpPr>
          <p:nvPr>
            <p:ph idx="1"/>
          </p:nvPr>
        </p:nvSpPr>
        <p:spPr/>
        <p:txBody>
          <a:bodyPr>
            <a:normAutofit fontScale="92500"/>
          </a:bodyPr>
          <a:lstStyle/>
          <a:p>
            <a:pPr algn="l"/>
            <a:r>
              <a:rPr lang="en-US" sz="2400" dirty="0"/>
              <a:t>In modern project finance revenues and prices are generally structured with a competitive bid process (it is of course possible to have competitive bidding without project finance).</a:t>
            </a:r>
          </a:p>
          <a:p>
            <a:pPr algn="l"/>
            <a:r>
              <a:rPr lang="en-US" sz="2400" dirty="0"/>
              <a:t>The implied objective of competitive bidding is that the price to consumers and cost of capital will be as low as possible – meaning the investor return is something close to its cost of capital. </a:t>
            </a:r>
          </a:p>
          <a:p>
            <a:pPr algn="l"/>
            <a:r>
              <a:rPr lang="en-US" sz="2400" dirty="0"/>
              <a:t>I ask about the “night before.” This is when people who have been working on developing projects for many months and have discussions with the chief financial officer about the acceptable IRR just before making the bid. I imagine (I think correctly) a phone call between the developers and the CFO where the developer tells the CFO that unless you lower the IRR requirement, we will lose the bid. </a:t>
            </a:r>
          </a:p>
          <a:p>
            <a:pPr algn="l"/>
            <a:r>
              <a:rPr lang="en-US" sz="2400" dirty="0"/>
              <a:t>What this night before is doing is establishing the lowest acceptable rate of return in the context of the risk of the project which is the definition of cost of capital.</a:t>
            </a:r>
          </a:p>
        </p:txBody>
      </p:sp>
      <p:sp>
        <p:nvSpPr>
          <p:cNvPr id="5" name="Slide Number Placeholder 4">
            <a:extLst>
              <a:ext uri="{FF2B5EF4-FFF2-40B4-BE49-F238E27FC236}">
                <a16:creationId xmlns:a16="http://schemas.microsoft.com/office/drawing/2014/main" id="{3CAA5CBD-E3AC-C8D7-254E-894CC034E4B4}"/>
              </a:ext>
            </a:extLst>
          </p:cNvPr>
          <p:cNvSpPr>
            <a:spLocks noGrp="1"/>
          </p:cNvSpPr>
          <p:nvPr>
            <p:ph type="sldNum" sz="quarter" idx="12"/>
          </p:nvPr>
        </p:nvSpPr>
        <p:spPr/>
        <p:txBody>
          <a:bodyPr/>
          <a:lstStyle/>
          <a:p>
            <a:fld id="{EB241CD2-1E45-42A3-B213-66A034DF9A3B}" type="slidenum">
              <a:rPr lang="en-GB" smtClean="0"/>
              <a:t>379</a:t>
            </a:fld>
            <a:endParaRPr lang="en-GB" dirty="0"/>
          </a:p>
        </p:txBody>
      </p:sp>
    </p:spTree>
    <p:extLst>
      <p:ext uri="{BB962C8B-B14F-4D97-AF65-F5344CB8AC3E}">
        <p14:creationId xmlns:p14="http://schemas.microsoft.com/office/powerpoint/2010/main" val="1456194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EDA68-57D7-0AAA-5537-8A33B13BEEB6}"/>
              </a:ext>
            </a:extLst>
          </p:cNvPr>
          <p:cNvSpPr>
            <a:spLocks noGrp="1"/>
          </p:cNvSpPr>
          <p:nvPr>
            <p:ph type="title"/>
          </p:nvPr>
        </p:nvSpPr>
        <p:spPr/>
        <p:txBody>
          <a:bodyPr/>
          <a:lstStyle/>
          <a:p>
            <a:r>
              <a:rPr lang="en-US" dirty="0"/>
              <a:t>Capital Intensity and Effect of Higher Required IRR</a:t>
            </a:r>
          </a:p>
        </p:txBody>
      </p:sp>
      <p:sp>
        <p:nvSpPr>
          <p:cNvPr id="3" name="Content Placeholder 2">
            <a:extLst>
              <a:ext uri="{FF2B5EF4-FFF2-40B4-BE49-F238E27FC236}">
                <a16:creationId xmlns:a16="http://schemas.microsoft.com/office/drawing/2014/main" id="{AC5EB62F-BDFA-0F23-FCDF-41D084497B29}"/>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5E48C4BC-942F-5BD9-B311-BBAC49FB7986}"/>
              </a:ext>
            </a:extLst>
          </p:cNvPr>
          <p:cNvSpPr>
            <a:spLocks noGrp="1"/>
          </p:cNvSpPr>
          <p:nvPr>
            <p:ph type="sldNum" sz="quarter" idx="12"/>
          </p:nvPr>
        </p:nvSpPr>
        <p:spPr/>
        <p:txBody>
          <a:bodyPr/>
          <a:lstStyle/>
          <a:p>
            <a:fld id="{EB241CD2-1E45-42A3-B213-66A034DF9A3B}" type="slidenum">
              <a:rPr lang="en-GB" smtClean="0"/>
              <a:t>38</a:t>
            </a:fld>
            <a:endParaRPr lang="en-GB" dirty="0"/>
          </a:p>
        </p:txBody>
      </p:sp>
      <p:pic>
        <p:nvPicPr>
          <p:cNvPr id="6" name="Picture 5">
            <a:extLst>
              <a:ext uri="{FF2B5EF4-FFF2-40B4-BE49-F238E27FC236}">
                <a16:creationId xmlns:a16="http://schemas.microsoft.com/office/drawing/2014/main" id="{B50CAC9E-617B-C710-453A-003179A22532}"/>
              </a:ext>
            </a:extLst>
          </p:cNvPr>
          <p:cNvPicPr>
            <a:picLocks noChangeAspect="1"/>
          </p:cNvPicPr>
          <p:nvPr/>
        </p:nvPicPr>
        <p:blipFill>
          <a:blip r:embed="rId2"/>
          <a:stretch>
            <a:fillRect/>
          </a:stretch>
        </p:blipFill>
        <p:spPr>
          <a:xfrm>
            <a:off x="2533490" y="1081110"/>
            <a:ext cx="6957982" cy="5022837"/>
          </a:xfrm>
          <a:prstGeom prst="rect">
            <a:avLst/>
          </a:prstGeom>
        </p:spPr>
      </p:pic>
    </p:spTree>
    <p:extLst>
      <p:ext uri="{BB962C8B-B14F-4D97-AF65-F5344CB8AC3E}">
        <p14:creationId xmlns:p14="http://schemas.microsoft.com/office/powerpoint/2010/main" val="3849223918"/>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CD4ED-6F18-2B06-DEBB-C234501DB4C1}"/>
              </a:ext>
            </a:extLst>
          </p:cNvPr>
          <p:cNvSpPr>
            <a:spLocks noGrp="1"/>
          </p:cNvSpPr>
          <p:nvPr>
            <p:ph type="ctrTitle"/>
          </p:nvPr>
        </p:nvSpPr>
        <p:spPr>
          <a:xfrm>
            <a:off x="739588" y="2802610"/>
            <a:ext cx="10363200" cy="1767794"/>
          </a:xfrm>
        </p:spPr>
        <p:txBody>
          <a:bodyPr>
            <a:normAutofit fontScale="90000"/>
          </a:bodyPr>
          <a:lstStyle/>
          <a:p>
            <a:r>
              <a:rPr lang="en-US" dirty="0"/>
              <a:t>Pillar 2: </a:t>
            </a:r>
            <a:br>
              <a:rPr lang="en-US" dirty="0"/>
            </a:br>
            <a:br>
              <a:rPr lang="en-US" dirty="0"/>
            </a:br>
            <a:r>
              <a:rPr lang="en-US" dirty="0"/>
              <a:t>Classic Definition of Project </a:t>
            </a:r>
            <a:br>
              <a:rPr lang="en-US" dirty="0"/>
            </a:br>
            <a:r>
              <a:rPr lang="en-US" dirty="0"/>
              <a:t>Finance as Debt, Project Finance </a:t>
            </a:r>
            <a:br>
              <a:rPr lang="en-US" dirty="0"/>
            </a:br>
            <a:r>
              <a:rPr lang="en-US" dirty="0"/>
              <a:t>Terms and Risk Verification</a:t>
            </a:r>
          </a:p>
        </p:txBody>
      </p:sp>
      <p:sp>
        <p:nvSpPr>
          <p:cNvPr id="3" name="Subtitle 2">
            <a:extLst>
              <a:ext uri="{FF2B5EF4-FFF2-40B4-BE49-F238E27FC236}">
                <a16:creationId xmlns:a16="http://schemas.microsoft.com/office/drawing/2014/main" id="{12BE0F37-5040-E9E6-D0DF-0CC80BA3A0CC}"/>
              </a:ext>
            </a:extLst>
          </p:cNvPr>
          <p:cNvSpPr>
            <a:spLocks noGrp="1"/>
          </p:cNvSpPr>
          <p:nvPr>
            <p:ph type="subTitle" idx="1"/>
          </p:nvPr>
        </p:nvSpPr>
        <p:spPr/>
        <p:txBody>
          <a:bodyPr/>
          <a:lstStyle/>
          <a:p>
            <a:endParaRPr lang="en-GB" dirty="0"/>
          </a:p>
          <a:p>
            <a:endParaRPr lang="en-GB" dirty="0"/>
          </a:p>
        </p:txBody>
      </p:sp>
    </p:spTree>
    <p:extLst>
      <p:ext uri="{BB962C8B-B14F-4D97-AF65-F5344CB8AC3E}">
        <p14:creationId xmlns:p14="http://schemas.microsoft.com/office/powerpoint/2010/main" val="74771850"/>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0484-96B6-2E61-DA54-95E6929AFC40}"/>
              </a:ext>
            </a:extLst>
          </p:cNvPr>
          <p:cNvSpPr>
            <a:spLocks noGrp="1"/>
          </p:cNvSpPr>
          <p:nvPr>
            <p:ph type="title"/>
          </p:nvPr>
        </p:nvSpPr>
        <p:spPr/>
        <p:txBody>
          <a:bodyPr>
            <a:normAutofit/>
          </a:bodyPr>
          <a:lstStyle/>
          <a:p>
            <a:r>
              <a:rPr lang="en-US" dirty="0"/>
              <a:t>Definition of Project Finance and Concepts</a:t>
            </a:r>
          </a:p>
        </p:txBody>
      </p:sp>
      <p:sp>
        <p:nvSpPr>
          <p:cNvPr id="3" name="Content Placeholder 2">
            <a:extLst>
              <a:ext uri="{FF2B5EF4-FFF2-40B4-BE49-F238E27FC236}">
                <a16:creationId xmlns:a16="http://schemas.microsoft.com/office/drawing/2014/main" id="{D2B02D91-1E8C-118E-7BE7-E3C7A3694C5E}"/>
              </a:ext>
            </a:extLst>
          </p:cNvPr>
          <p:cNvSpPr>
            <a:spLocks noGrp="1"/>
          </p:cNvSpPr>
          <p:nvPr>
            <p:ph idx="1"/>
          </p:nvPr>
        </p:nvSpPr>
        <p:spPr/>
        <p:txBody>
          <a:bodyPr>
            <a:normAutofit/>
          </a:bodyPr>
          <a:lstStyle/>
          <a:p>
            <a:pPr algn="l"/>
            <a:r>
              <a:rPr lang="en-US" sz="2800" dirty="0"/>
              <a:t>In this section I focus on lender analysis in project finance and how it differs from corporate, asset and object finance; </a:t>
            </a:r>
          </a:p>
          <a:p>
            <a:pPr lvl="1" algn="l"/>
            <a:r>
              <a:rPr lang="en-US" sz="2400" dirty="0"/>
              <a:t>How is this different from other lending, what does non-recourse or limited recourse actually mean and who guarantees; </a:t>
            </a:r>
          </a:p>
          <a:p>
            <a:pPr lvl="1" algn="l"/>
            <a:r>
              <a:rPr lang="en-US" sz="2400" dirty="0"/>
              <a:t>Use of special purpose vehicle structures, how this looks in a project structure and why are they needed; </a:t>
            </a:r>
          </a:p>
          <a:p>
            <a:pPr lvl="1" algn="l"/>
            <a:r>
              <a:rPr lang="en-US" sz="2400" dirty="0"/>
              <a:t>When project finance can be an effective solution; </a:t>
            </a:r>
          </a:p>
          <a:p>
            <a:pPr lvl="1" algn="l"/>
            <a:r>
              <a:rPr lang="en-US" sz="2400" dirty="0"/>
              <a:t>Timelines, i.e. what happens and when; </a:t>
            </a:r>
          </a:p>
          <a:p>
            <a:pPr lvl="1" algn="l"/>
            <a:r>
              <a:rPr lang="en-US" sz="2400" dirty="0"/>
              <a:t>Overall contractual architecture in structured non-recourse transactions (for example renewable energy projects) and how does this differ from traditional Public Private Partnerships (PPPs); </a:t>
            </a:r>
          </a:p>
          <a:p>
            <a:pPr lvl="1" algn="l"/>
            <a:r>
              <a:rPr lang="en-US" sz="2400" dirty="0"/>
              <a:t>Recent trends on the use of project finance and the links with PPPs. </a:t>
            </a:r>
          </a:p>
          <a:p>
            <a:pPr algn="l"/>
            <a:endParaRPr lang="en-US" sz="2800" dirty="0"/>
          </a:p>
        </p:txBody>
      </p:sp>
      <p:sp>
        <p:nvSpPr>
          <p:cNvPr id="4" name="Slide Number Placeholder 3">
            <a:extLst>
              <a:ext uri="{FF2B5EF4-FFF2-40B4-BE49-F238E27FC236}">
                <a16:creationId xmlns:a16="http://schemas.microsoft.com/office/drawing/2014/main" id="{427D81CB-6466-CDC3-1E7E-875CF9CCC5D0}"/>
              </a:ext>
            </a:extLst>
          </p:cNvPr>
          <p:cNvSpPr>
            <a:spLocks noGrp="1"/>
          </p:cNvSpPr>
          <p:nvPr>
            <p:ph type="sldNum" sz="quarter" idx="12"/>
          </p:nvPr>
        </p:nvSpPr>
        <p:spPr/>
        <p:txBody>
          <a:bodyPr/>
          <a:lstStyle/>
          <a:p>
            <a:fld id="{EB241CD2-1E45-42A3-B213-66A034DF9A3B}" type="slidenum">
              <a:rPr lang="en-GB" smtClean="0"/>
              <a:t>381</a:t>
            </a:fld>
            <a:endParaRPr lang="en-GB" dirty="0"/>
          </a:p>
        </p:txBody>
      </p:sp>
    </p:spTree>
    <p:extLst>
      <p:ext uri="{BB962C8B-B14F-4D97-AF65-F5344CB8AC3E}">
        <p14:creationId xmlns:p14="http://schemas.microsoft.com/office/powerpoint/2010/main" val="4073144042"/>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5674-FDAA-8805-1855-BA87AA0E85EF}"/>
              </a:ext>
            </a:extLst>
          </p:cNvPr>
          <p:cNvSpPr>
            <a:spLocks noGrp="1"/>
          </p:cNvSpPr>
          <p:nvPr>
            <p:ph type="title"/>
          </p:nvPr>
        </p:nvSpPr>
        <p:spPr/>
        <p:txBody>
          <a:bodyPr>
            <a:normAutofit/>
          </a:bodyPr>
          <a:lstStyle/>
          <a:p>
            <a:r>
              <a:rPr lang="en-US" dirty="0"/>
              <a:t>Project Finance Definition in HBS Cases</a:t>
            </a:r>
          </a:p>
        </p:txBody>
      </p:sp>
      <p:sp>
        <p:nvSpPr>
          <p:cNvPr id="3" name="Content Placeholder 2">
            <a:extLst>
              <a:ext uri="{FF2B5EF4-FFF2-40B4-BE49-F238E27FC236}">
                <a16:creationId xmlns:a16="http://schemas.microsoft.com/office/drawing/2014/main" id="{568396DA-DCC2-2852-E4F2-0BAF3CD4E32A}"/>
              </a:ext>
            </a:extLst>
          </p:cNvPr>
          <p:cNvSpPr>
            <a:spLocks noGrp="1"/>
          </p:cNvSpPr>
          <p:nvPr>
            <p:ph idx="1"/>
          </p:nvPr>
        </p:nvSpPr>
        <p:spPr/>
        <p:txBody>
          <a:bodyPr>
            <a:normAutofit/>
          </a:bodyPr>
          <a:lstStyle/>
          <a:p>
            <a:pPr algn="l"/>
            <a:r>
              <a:rPr lang="en-US" sz="2100" dirty="0"/>
              <a:t>J.D. Finnerty</a:t>
            </a:r>
          </a:p>
          <a:p>
            <a:pPr algn="l"/>
            <a:r>
              <a:rPr lang="en-US" sz="2100" dirty="0"/>
              <a:t>… the raising of funds on a limited or </a:t>
            </a:r>
            <a:r>
              <a:rPr lang="en-US" sz="2100" b="1" dirty="0"/>
              <a:t>nonrecourse</a:t>
            </a:r>
            <a:r>
              <a:rPr lang="en-US" sz="2100" dirty="0"/>
              <a:t> basis to finance an economically </a:t>
            </a:r>
            <a:r>
              <a:rPr lang="en-US" sz="2100" b="1" dirty="0"/>
              <a:t>separable capital investment </a:t>
            </a:r>
            <a:r>
              <a:rPr lang="en-US" sz="2100" dirty="0"/>
              <a:t>in which the providers of the funds look primarily to the </a:t>
            </a:r>
            <a:r>
              <a:rPr lang="en-US" sz="2100" b="1" dirty="0"/>
              <a:t>cash flow</a:t>
            </a:r>
            <a:r>
              <a:rPr lang="en-US" sz="2100" dirty="0"/>
              <a:t> from the project as the source of funds to </a:t>
            </a:r>
            <a:r>
              <a:rPr lang="en-US" sz="2100" b="1" dirty="0"/>
              <a:t>service their loans </a:t>
            </a:r>
            <a:r>
              <a:rPr lang="en-US" sz="2100" dirty="0"/>
              <a:t>and provide the return of and return on their equity invested in the project.</a:t>
            </a:r>
            <a:endParaRPr lang="en-US" sz="1800" dirty="0">
              <a:solidFill>
                <a:srgbClr val="000000"/>
              </a:solidFill>
              <a:latin typeface="Calibri" panose="020F0502020204030204" pitchFamily="34" charset="0"/>
            </a:endParaRPr>
          </a:p>
          <a:p>
            <a:pPr algn="l"/>
            <a:r>
              <a:rPr lang="en-US" sz="1800" dirty="0">
                <a:solidFill>
                  <a:srgbClr val="000000"/>
                </a:solidFill>
                <a:latin typeface="Calibri" panose="020F0502020204030204" pitchFamily="34" charset="0"/>
              </a:rPr>
              <a:t>Terms in definition</a:t>
            </a:r>
          </a:p>
          <a:p>
            <a:pPr lvl="1" algn="l"/>
            <a:r>
              <a:rPr lang="en-US" sz="1500" dirty="0">
                <a:solidFill>
                  <a:srgbClr val="000000"/>
                </a:solidFill>
                <a:latin typeface="Calibri" panose="020F0502020204030204" pitchFamily="34" charset="0"/>
              </a:rPr>
              <a:t>Limited or nonrecourse</a:t>
            </a:r>
          </a:p>
          <a:p>
            <a:pPr lvl="1" algn="l"/>
            <a:r>
              <a:rPr lang="en-US" sz="1500" dirty="0">
                <a:solidFill>
                  <a:srgbClr val="000000"/>
                </a:solidFill>
                <a:latin typeface="Calibri" panose="020F0502020204030204" pitchFamily="34" charset="0"/>
              </a:rPr>
              <a:t>SPV – economically separable investment</a:t>
            </a:r>
          </a:p>
          <a:p>
            <a:pPr lvl="1" algn="l"/>
            <a:r>
              <a:rPr lang="en-US" sz="1500" dirty="0">
                <a:solidFill>
                  <a:srgbClr val="000000"/>
                </a:solidFill>
                <a:latin typeface="Calibri" panose="020F0502020204030204" pitchFamily="34" charset="0"/>
              </a:rPr>
              <a:t>DSCR – key measure of risk of default</a:t>
            </a:r>
          </a:p>
          <a:p>
            <a:pPr lvl="1" algn="l"/>
            <a:r>
              <a:rPr lang="en-US" sz="1500" dirty="0">
                <a:solidFill>
                  <a:srgbClr val="000000"/>
                </a:solidFill>
                <a:latin typeface="Calibri" panose="020F0502020204030204" pitchFamily="34" charset="0"/>
              </a:rPr>
              <a:t>IRR - Return on and of equity </a:t>
            </a:r>
          </a:p>
        </p:txBody>
      </p:sp>
      <p:pic>
        <p:nvPicPr>
          <p:cNvPr id="6" name="Picture 5">
            <a:extLst>
              <a:ext uri="{FF2B5EF4-FFF2-40B4-BE49-F238E27FC236}">
                <a16:creationId xmlns:a16="http://schemas.microsoft.com/office/drawing/2014/main" id="{25533769-68AC-327C-2511-90CE0D3C371C}"/>
              </a:ext>
            </a:extLst>
          </p:cNvPr>
          <p:cNvPicPr>
            <a:picLocks noChangeAspect="1"/>
          </p:cNvPicPr>
          <p:nvPr/>
        </p:nvPicPr>
        <p:blipFill>
          <a:blip r:embed="rId2"/>
          <a:stretch>
            <a:fillRect/>
          </a:stretch>
        </p:blipFill>
        <p:spPr>
          <a:xfrm>
            <a:off x="6334992" y="3933000"/>
            <a:ext cx="3952827" cy="1254460"/>
          </a:xfrm>
          <a:prstGeom prst="rect">
            <a:avLst/>
          </a:prstGeom>
        </p:spPr>
      </p:pic>
      <p:sp>
        <p:nvSpPr>
          <p:cNvPr id="4" name="Slide Number Placeholder 3">
            <a:extLst>
              <a:ext uri="{FF2B5EF4-FFF2-40B4-BE49-F238E27FC236}">
                <a16:creationId xmlns:a16="http://schemas.microsoft.com/office/drawing/2014/main" id="{D8DC51A5-2BCA-284E-928C-A36824FC5307}"/>
              </a:ext>
            </a:extLst>
          </p:cNvPr>
          <p:cNvSpPr>
            <a:spLocks noGrp="1"/>
          </p:cNvSpPr>
          <p:nvPr>
            <p:ph type="sldNum" sz="quarter" idx="12"/>
          </p:nvPr>
        </p:nvSpPr>
        <p:spPr/>
        <p:txBody>
          <a:bodyPr/>
          <a:lstStyle/>
          <a:p>
            <a:fld id="{EB241CD2-1E45-42A3-B213-66A034DF9A3B}" type="slidenum">
              <a:rPr lang="en-GB" smtClean="0"/>
              <a:t>382</a:t>
            </a:fld>
            <a:endParaRPr lang="en-GB" dirty="0"/>
          </a:p>
        </p:txBody>
      </p:sp>
    </p:spTree>
    <p:extLst>
      <p:ext uri="{BB962C8B-B14F-4D97-AF65-F5344CB8AC3E}">
        <p14:creationId xmlns:p14="http://schemas.microsoft.com/office/powerpoint/2010/main" val="1089820739"/>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E0930-6A69-1AA8-CBF2-571E4676C136}"/>
              </a:ext>
            </a:extLst>
          </p:cNvPr>
          <p:cNvSpPr>
            <a:spLocks noGrp="1"/>
          </p:cNvSpPr>
          <p:nvPr>
            <p:ph type="title"/>
          </p:nvPr>
        </p:nvSpPr>
        <p:spPr/>
        <p:txBody>
          <a:bodyPr/>
          <a:lstStyle/>
          <a:p>
            <a:r>
              <a:rPr lang="en-US" dirty="0"/>
              <a:t>Terms in Finnerty Definition</a:t>
            </a:r>
          </a:p>
        </p:txBody>
      </p:sp>
      <p:sp>
        <p:nvSpPr>
          <p:cNvPr id="3" name="Content Placeholder 2">
            <a:extLst>
              <a:ext uri="{FF2B5EF4-FFF2-40B4-BE49-F238E27FC236}">
                <a16:creationId xmlns:a16="http://schemas.microsoft.com/office/drawing/2014/main" id="{4E147DCC-C5A0-104E-C78E-40B9E7F16C88}"/>
              </a:ext>
            </a:extLst>
          </p:cNvPr>
          <p:cNvSpPr>
            <a:spLocks noGrp="1"/>
          </p:cNvSpPr>
          <p:nvPr>
            <p:ph idx="1"/>
          </p:nvPr>
        </p:nvSpPr>
        <p:spPr/>
        <p:txBody>
          <a:bodyPr>
            <a:normAutofit/>
          </a:bodyPr>
          <a:lstStyle/>
          <a:p>
            <a:pPr algn="l"/>
            <a:r>
              <a:rPr lang="en-US" sz="1800" dirty="0"/>
              <a:t>The first term is </a:t>
            </a:r>
            <a:r>
              <a:rPr lang="en-US" sz="1800" b="1" dirty="0"/>
              <a:t>nonrecourse debt</a:t>
            </a:r>
            <a:r>
              <a:rPr lang="en-US" sz="1800" dirty="0"/>
              <a:t>. </a:t>
            </a:r>
          </a:p>
          <a:p>
            <a:pPr lvl="1" algn="l"/>
            <a:r>
              <a:rPr lang="en-US" sz="1600" dirty="0"/>
              <a:t>I define the notion of nonrecourse  as analogous to the lack of ability achieve guarantees from your parents where you cannot send an email to them and ask for money. Getting money from your parents is a parent guarantee is recourse, which is the opposite of nonrecourse. </a:t>
            </a:r>
          </a:p>
          <a:p>
            <a:pPr algn="l"/>
            <a:r>
              <a:rPr lang="en-US" sz="1800" dirty="0"/>
              <a:t>The second is </a:t>
            </a:r>
            <a:r>
              <a:rPr lang="en-US" sz="1800" b="1" dirty="0"/>
              <a:t>separable capital investment</a:t>
            </a:r>
            <a:r>
              <a:rPr lang="en-US" sz="1800" dirty="0"/>
              <a:t>. </a:t>
            </a:r>
          </a:p>
          <a:p>
            <a:pPr lvl="1" algn="l"/>
            <a:r>
              <a:rPr lang="en-US" sz="1600" dirty="0"/>
              <a:t>The idea of a separable investment means that an asset can have different investors, and its cash flow can be measured on distinct financial statements. The separable investment can be called a special purpose vehicle, which is simply a corporation set-up to own the asset. This allows bank financing specifically associated with the project cash flow. </a:t>
            </a:r>
          </a:p>
          <a:p>
            <a:pPr algn="l"/>
            <a:r>
              <a:rPr lang="en-US" sz="1800" dirty="0"/>
              <a:t>The third term are the two words, </a:t>
            </a:r>
            <a:r>
              <a:rPr lang="en-US" sz="1800" b="1" dirty="0"/>
              <a:t>cash flow</a:t>
            </a:r>
            <a:r>
              <a:rPr lang="en-US" sz="1800" dirty="0"/>
              <a:t>. </a:t>
            </a:r>
          </a:p>
          <a:p>
            <a:pPr lvl="1" algn="l"/>
            <a:r>
              <a:rPr lang="en-US" sz="1600" dirty="0"/>
              <a:t>By including the notion of cash flow in the project finance definition  (contrasted to earnings per share that are affected by depreciation, impairment charges other accounting adjustments), Finnerty’s definition emphasizes the way cash flow can directly be used in project finance. </a:t>
            </a:r>
          </a:p>
          <a:p>
            <a:pPr algn="l"/>
            <a:r>
              <a:rPr lang="en-US" sz="1800" dirty="0"/>
              <a:t>The fourth item involves the ability to </a:t>
            </a:r>
            <a:r>
              <a:rPr lang="en-US" sz="1800" b="1" dirty="0"/>
              <a:t>service loans</a:t>
            </a:r>
            <a:r>
              <a:rPr lang="en-US" sz="1800" dirty="0"/>
              <a:t>. </a:t>
            </a:r>
          </a:p>
          <a:p>
            <a:pPr lvl="1" algn="l"/>
            <a:r>
              <a:rPr lang="en-US" sz="1600" dirty="0"/>
              <a:t>Servicing debt introduces the notion that in project finance, the debt service – the interest and repayment on debt – is directly related to cash flow. </a:t>
            </a:r>
          </a:p>
        </p:txBody>
      </p:sp>
      <p:sp>
        <p:nvSpPr>
          <p:cNvPr id="5" name="Slide Number Placeholder 4">
            <a:extLst>
              <a:ext uri="{FF2B5EF4-FFF2-40B4-BE49-F238E27FC236}">
                <a16:creationId xmlns:a16="http://schemas.microsoft.com/office/drawing/2014/main" id="{CE43DD11-C8C1-61EE-F987-6758F83EF3CA}"/>
              </a:ext>
            </a:extLst>
          </p:cNvPr>
          <p:cNvSpPr>
            <a:spLocks noGrp="1"/>
          </p:cNvSpPr>
          <p:nvPr>
            <p:ph type="sldNum" sz="quarter" idx="12"/>
          </p:nvPr>
        </p:nvSpPr>
        <p:spPr/>
        <p:txBody>
          <a:bodyPr/>
          <a:lstStyle/>
          <a:p>
            <a:fld id="{EB241CD2-1E45-42A3-B213-66A034DF9A3B}" type="slidenum">
              <a:rPr lang="en-GB" smtClean="0"/>
              <a:t>383</a:t>
            </a:fld>
            <a:endParaRPr lang="en-GB" dirty="0"/>
          </a:p>
        </p:txBody>
      </p:sp>
    </p:spTree>
    <p:extLst>
      <p:ext uri="{BB962C8B-B14F-4D97-AF65-F5344CB8AC3E}">
        <p14:creationId xmlns:p14="http://schemas.microsoft.com/office/powerpoint/2010/main" val="1124472896"/>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F113-4E59-7A5D-354F-285EB31850A9}"/>
              </a:ext>
            </a:extLst>
          </p:cNvPr>
          <p:cNvSpPr>
            <a:spLocks noGrp="1"/>
          </p:cNvSpPr>
          <p:nvPr>
            <p:ph type="title"/>
          </p:nvPr>
        </p:nvSpPr>
        <p:spPr/>
        <p:txBody>
          <a:bodyPr/>
          <a:lstStyle/>
          <a:p>
            <a:r>
              <a:rPr lang="en-US" dirty="0"/>
              <a:t>More Definitions</a:t>
            </a:r>
          </a:p>
        </p:txBody>
      </p:sp>
      <p:sp>
        <p:nvSpPr>
          <p:cNvPr id="3" name="Content Placeholder 2">
            <a:extLst>
              <a:ext uri="{FF2B5EF4-FFF2-40B4-BE49-F238E27FC236}">
                <a16:creationId xmlns:a16="http://schemas.microsoft.com/office/drawing/2014/main" id="{09301DC9-81EE-F21D-C92C-F9423406910B}"/>
              </a:ext>
            </a:extLst>
          </p:cNvPr>
          <p:cNvSpPr>
            <a:spLocks noGrp="1"/>
          </p:cNvSpPr>
          <p:nvPr>
            <p:ph idx="1"/>
          </p:nvPr>
        </p:nvSpPr>
        <p:spPr/>
        <p:txBody>
          <a:bodyPr>
            <a:normAutofit/>
          </a:bodyPr>
          <a:lstStyle/>
          <a:p>
            <a:pPr marL="1658938" indent="-1658938" algn="l">
              <a:buNone/>
              <a:tabLst>
                <a:tab pos="1319213" algn="l"/>
                <a:tab pos="1604963" algn="l"/>
              </a:tabLst>
            </a:pPr>
            <a:r>
              <a:rPr lang="en-GB" sz="1800" i="1" dirty="0"/>
              <a:t>Definition Two: 	Project financing is a loan structure that </a:t>
            </a:r>
            <a:r>
              <a:rPr lang="en-GB" sz="1800" b="1" i="1" dirty="0"/>
              <a:t>relies primarily on the project's cash flow</a:t>
            </a:r>
            <a:r>
              <a:rPr lang="en-GB" sz="1800" i="1" dirty="0"/>
              <a:t> for repayment, with the project's assets, rights, and interests held as </a:t>
            </a:r>
            <a:r>
              <a:rPr lang="en-GB" sz="1800" b="1" i="1" dirty="0"/>
              <a:t>secondary collateral.</a:t>
            </a:r>
            <a:endParaRPr lang="en-US" sz="1800" dirty="0"/>
          </a:p>
          <a:p>
            <a:pPr marL="1658938" indent="-1658938" algn="l">
              <a:buNone/>
              <a:tabLst>
                <a:tab pos="1604963" algn="l"/>
              </a:tabLst>
            </a:pPr>
            <a:r>
              <a:rPr lang="en-US" sz="1800" i="1" dirty="0"/>
              <a:t>Definition Three: Financing of a particular economic unit in which a lender is satisfied to look initially to the cash flow and earnings of that project economic unit as the </a:t>
            </a:r>
            <a:r>
              <a:rPr lang="en-US" sz="1800" b="1" i="1" dirty="0"/>
              <a:t>source of funds</a:t>
            </a:r>
            <a:r>
              <a:rPr lang="en-US" sz="1800" i="1" dirty="0"/>
              <a:t> from which a loan will be repaid and to the assets of the economic unit as collateral for the loan.</a:t>
            </a:r>
            <a:endParaRPr lang="en-US" sz="1800" dirty="0"/>
          </a:p>
          <a:p>
            <a:pPr marL="1658938" indent="-1658938" algn="l">
              <a:buNone/>
              <a:tabLst>
                <a:tab pos="1658938" algn="l"/>
              </a:tabLst>
            </a:pPr>
            <a:r>
              <a:rPr lang="en-US" sz="1800" i="1" dirty="0"/>
              <a:t>Definition Four: 	Project finance involves the creation of a </a:t>
            </a:r>
            <a:r>
              <a:rPr lang="en-US" sz="1800" b="1" i="1" dirty="0"/>
              <a:t>legally independent project company</a:t>
            </a:r>
            <a:r>
              <a:rPr lang="en-US" sz="1800" i="1" dirty="0"/>
              <a:t> financed with nonrecourse debt (and equity from one or more corporate entities known as </a:t>
            </a:r>
            <a:r>
              <a:rPr lang="en-US" sz="1800" b="1" i="1" dirty="0"/>
              <a:t>sponsoring firms</a:t>
            </a:r>
            <a:r>
              <a:rPr lang="en-US" sz="1800" i="1" dirty="0"/>
              <a:t>) for the purpose of financing investment in a single purpose capital asset, </a:t>
            </a:r>
            <a:r>
              <a:rPr lang="en-US" sz="1800" b="1" i="1" dirty="0"/>
              <a:t>usually with a limited life</a:t>
            </a:r>
            <a:r>
              <a:rPr lang="en-US" sz="1800" i="1" dirty="0"/>
              <a:t>.</a:t>
            </a:r>
            <a:endParaRPr lang="en-US" sz="1800" dirty="0"/>
          </a:p>
          <a:p>
            <a:pPr marL="1658938" indent="-1658938" algn="l">
              <a:buNone/>
              <a:tabLst>
                <a:tab pos="1604963" algn="l"/>
              </a:tabLst>
            </a:pPr>
            <a:r>
              <a:rPr lang="en-US" sz="1800" i="1" dirty="0"/>
              <a:t>Definition Five: 	Project finance is used to refer to a non-recourse or </a:t>
            </a:r>
            <a:r>
              <a:rPr lang="en-US" sz="1800" b="1" i="1" dirty="0"/>
              <a:t>limited</a:t>
            </a:r>
            <a:r>
              <a:rPr lang="en-US" sz="1800" i="1" dirty="0"/>
              <a:t> </a:t>
            </a:r>
            <a:r>
              <a:rPr lang="en-US" sz="1800" b="1" i="1" dirty="0"/>
              <a:t>recourse</a:t>
            </a:r>
            <a:r>
              <a:rPr lang="en-US" sz="1800" i="1" dirty="0"/>
              <a:t> debt financing structure in which debt, equity and </a:t>
            </a:r>
            <a:r>
              <a:rPr lang="en-US" sz="1800" b="1" i="1" dirty="0"/>
              <a:t>credit enhancements</a:t>
            </a:r>
            <a:r>
              <a:rPr lang="en-US" sz="1800" i="1" dirty="0"/>
              <a:t> are combined for the construction and operation or </a:t>
            </a:r>
            <a:r>
              <a:rPr lang="en-US" sz="1800" b="1" i="1" dirty="0"/>
              <a:t>refinancing</a:t>
            </a:r>
            <a:r>
              <a:rPr lang="en-US" sz="1800" i="1" dirty="0"/>
              <a:t> of a particular facility in a </a:t>
            </a:r>
            <a:r>
              <a:rPr lang="en-US" sz="1800" b="1" i="1" dirty="0"/>
              <a:t>capital-intensive</a:t>
            </a:r>
            <a:r>
              <a:rPr lang="en-US" sz="1800" i="1" dirty="0"/>
              <a:t> industry.</a:t>
            </a:r>
            <a:endParaRPr lang="en-US" sz="1800" dirty="0"/>
          </a:p>
          <a:p>
            <a:pPr algn="l"/>
            <a:endParaRPr lang="en-GB" sz="1100" dirty="0"/>
          </a:p>
          <a:p>
            <a:pPr algn="l"/>
            <a:r>
              <a:rPr lang="en-GB" sz="1100" dirty="0"/>
              <a:t>Investopedia, definition of project finance</a:t>
            </a:r>
            <a:endParaRPr lang="en-US" sz="1100" dirty="0"/>
          </a:p>
          <a:p>
            <a:pPr algn="l"/>
            <a:r>
              <a:rPr lang="en-GB" sz="1100" dirty="0"/>
              <a:t>Nevitt, P.K. and Fabozzi F, Euromoney, Project Financing, 7</a:t>
            </a:r>
            <a:r>
              <a:rPr lang="en-GB" sz="1100" baseline="30000" dirty="0"/>
              <a:t>th</a:t>
            </a:r>
            <a:r>
              <a:rPr lang="en-GB" sz="1100" dirty="0"/>
              <a:t> Edition, London </a:t>
            </a:r>
            <a:endParaRPr lang="en-US" sz="1100" dirty="0"/>
          </a:p>
          <a:p>
            <a:pPr algn="l"/>
            <a:endParaRPr lang="en-US" sz="2400" dirty="0"/>
          </a:p>
        </p:txBody>
      </p:sp>
      <p:sp>
        <p:nvSpPr>
          <p:cNvPr id="4" name="Slide Number Placeholder 3">
            <a:extLst>
              <a:ext uri="{FF2B5EF4-FFF2-40B4-BE49-F238E27FC236}">
                <a16:creationId xmlns:a16="http://schemas.microsoft.com/office/drawing/2014/main" id="{82C3BA00-D960-AD56-9323-450EFC8601AD}"/>
              </a:ext>
            </a:extLst>
          </p:cNvPr>
          <p:cNvSpPr>
            <a:spLocks noGrp="1"/>
          </p:cNvSpPr>
          <p:nvPr>
            <p:ph type="sldNum" sz="quarter" idx="12"/>
          </p:nvPr>
        </p:nvSpPr>
        <p:spPr/>
        <p:txBody>
          <a:bodyPr/>
          <a:lstStyle/>
          <a:p>
            <a:fld id="{EB241CD2-1E45-42A3-B213-66A034DF9A3B}" type="slidenum">
              <a:rPr lang="en-GB" smtClean="0"/>
              <a:t>384</a:t>
            </a:fld>
            <a:endParaRPr lang="en-GB" dirty="0"/>
          </a:p>
        </p:txBody>
      </p:sp>
    </p:spTree>
    <p:extLst>
      <p:ext uri="{BB962C8B-B14F-4D97-AF65-F5344CB8AC3E}">
        <p14:creationId xmlns:p14="http://schemas.microsoft.com/office/powerpoint/2010/main" val="4156529375"/>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2745-C2B7-03C2-928A-A7BF86CD7A71}"/>
              </a:ext>
            </a:extLst>
          </p:cNvPr>
          <p:cNvSpPr>
            <a:spLocks noGrp="1"/>
          </p:cNvSpPr>
          <p:nvPr>
            <p:ph type="title"/>
          </p:nvPr>
        </p:nvSpPr>
        <p:spPr/>
        <p:txBody>
          <a:bodyPr>
            <a:normAutofit/>
          </a:bodyPr>
          <a:lstStyle/>
          <a:p>
            <a:r>
              <a:rPr lang="en-US" dirty="0"/>
              <a:t>More Terms from the Project Finance Definitions</a:t>
            </a:r>
          </a:p>
        </p:txBody>
      </p:sp>
      <p:sp>
        <p:nvSpPr>
          <p:cNvPr id="3" name="Content Placeholder 2">
            <a:extLst>
              <a:ext uri="{FF2B5EF4-FFF2-40B4-BE49-F238E27FC236}">
                <a16:creationId xmlns:a16="http://schemas.microsoft.com/office/drawing/2014/main" id="{65ED9609-F88A-5904-7E62-99CFD5A54405}"/>
              </a:ext>
            </a:extLst>
          </p:cNvPr>
          <p:cNvSpPr>
            <a:spLocks noGrp="1"/>
          </p:cNvSpPr>
          <p:nvPr>
            <p:ph idx="1"/>
          </p:nvPr>
        </p:nvSpPr>
        <p:spPr/>
        <p:txBody>
          <a:bodyPr>
            <a:normAutofit/>
          </a:bodyPr>
          <a:lstStyle/>
          <a:p>
            <a:pPr algn="l"/>
            <a:r>
              <a:rPr lang="en-US" sz="2000" dirty="0"/>
              <a:t>The term “</a:t>
            </a:r>
            <a:r>
              <a:rPr lang="en-US" sz="2000" b="1" dirty="0"/>
              <a:t>l</a:t>
            </a:r>
            <a:r>
              <a:rPr lang="en-US" sz="2000" b="1" i="1" dirty="0"/>
              <a:t>oan structure that relies on cash flow</a:t>
            </a:r>
            <a:r>
              <a:rPr lang="en-US" sz="2000" dirty="0"/>
              <a:t>” implies a loan structure where the debt service mimics projected cash flow and implies something named debt sculpting where the repayment of debt goes up and down with the expected cash flow patterns of the project.</a:t>
            </a:r>
          </a:p>
          <a:p>
            <a:pPr algn="l"/>
            <a:r>
              <a:rPr lang="en-US" sz="2000" dirty="0"/>
              <a:t>The term “</a:t>
            </a:r>
            <a:r>
              <a:rPr lang="en-US" sz="2000" b="1" i="1" dirty="0"/>
              <a:t>secondary collateral</a:t>
            </a:r>
            <a:r>
              <a:rPr lang="en-US" sz="2000" dirty="0"/>
              <a:t>” is the value of a project that can potentially be realized through sale of the asset. This concept is not important in project finance because the value of a project comes from cash flow.</a:t>
            </a:r>
          </a:p>
          <a:p>
            <a:pPr algn="l"/>
            <a:r>
              <a:rPr lang="en-US" sz="2000" dirty="0"/>
              <a:t>The term “</a:t>
            </a:r>
            <a:r>
              <a:rPr lang="en-US" sz="2000" b="1" i="1" dirty="0"/>
              <a:t>sources of funds</a:t>
            </a:r>
            <a:r>
              <a:rPr lang="en-US" sz="2000" dirty="0"/>
              <a:t>” points to the idea of cash flow and that the essence of evaluating project finance are two cash flow statements. The first is the sources of cash flow that are paid for constructing the assets while the second is the cash flow returned to investors after operation starts. </a:t>
            </a:r>
          </a:p>
          <a:p>
            <a:pPr algn="l"/>
            <a:r>
              <a:rPr lang="en-US" sz="2000" dirty="0"/>
              <a:t>The term “</a:t>
            </a:r>
            <a:r>
              <a:rPr lang="en-US" sz="2000" b="1" i="1" dirty="0"/>
              <a:t>legally independent project company</a:t>
            </a:r>
            <a:r>
              <a:rPr lang="en-US" sz="2000" dirty="0"/>
              <a:t>” emphasizes the notion that the special purpose company can have different investors is the company that repays debt. 	</a:t>
            </a:r>
          </a:p>
        </p:txBody>
      </p:sp>
      <p:sp>
        <p:nvSpPr>
          <p:cNvPr id="5" name="Slide Number Placeholder 4">
            <a:extLst>
              <a:ext uri="{FF2B5EF4-FFF2-40B4-BE49-F238E27FC236}">
                <a16:creationId xmlns:a16="http://schemas.microsoft.com/office/drawing/2014/main" id="{15861BDC-A428-E5FA-1B9D-2B2072C01152}"/>
              </a:ext>
            </a:extLst>
          </p:cNvPr>
          <p:cNvSpPr>
            <a:spLocks noGrp="1"/>
          </p:cNvSpPr>
          <p:nvPr>
            <p:ph type="sldNum" sz="quarter" idx="12"/>
          </p:nvPr>
        </p:nvSpPr>
        <p:spPr/>
        <p:txBody>
          <a:bodyPr/>
          <a:lstStyle/>
          <a:p>
            <a:fld id="{EB241CD2-1E45-42A3-B213-66A034DF9A3B}" type="slidenum">
              <a:rPr lang="en-GB" smtClean="0"/>
              <a:t>385</a:t>
            </a:fld>
            <a:endParaRPr lang="en-GB" dirty="0"/>
          </a:p>
        </p:txBody>
      </p:sp>
    </p:spTree>
    <p:extLst>
      <p:ext uri="{BB962C8B-B14F-4D97-AF65-F5344CB8AC3E}">
        <p14:creationId xmlns:p14="http://schemas.microsoft.com/office/powerpoint/2010/main" val="2922695985"/>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84196-76FE-6AAE-5C1E-6CE3E86DB387}"/>
              </a:ext>
            </a:extLst>
          </p:cNvPr>
          <p:cNvSpPr>
            <a:spLocks noGrp="1"/>
          </p:cNvSpPr>
          <p:nvPr>
            <p:ph type="title"/>
          </p:nvPr>
        </p:nvSpPr>
        <p:spPr/>
        <p:txBody>
          <a:bodyPr>
            <a:normAutofit/>
          </a:bodyPr>
          <a:lstStyle/>
          <a:p>
            <a:r>
              <a:rPr lang="en-US" dirty="0"/>
              <a:t>More Terms from the Project Finance Definitions</a:t>
            </a:r>
          </a:p>
        </p:txBody>
      </p:sp>
      <p:sp>
        <p:nvSpPr>
          <p:cNvPr id="3" name="Content Placeholder 2">
            <a:extLst>
              <a:ext uri="{FF2B5EF4-FFF2-40B4-BE49-F238E27FC236}">
                <a16:creationId xmlns:a16="http://schemas.microsoft.com/office/drawing/2014/main" id="{3275EB9A-7E24-979A-239C-1544F9DEF1F6}"/>
              </a:ext>
            </a:extLst>
          </p:cNvPr>
          <p:cNvSpPr>
            <a:spLocks noGrp="1"/>
          </p:cNvSpPr>
          <p:nvPr>
            <p:ph idx="1"/>
          </p:nvPr>
        </p:nvSpPr>
        <p:spPr/>
        <p:txBody>
          <a:bodyPr>
            <a:normAutofit/>
          </a:bodyPr>
          <a:lstStyle/>
          <a:p>
            <a:pPr algn="l"/>
            <a:r>
              <a:rPr lang="en-US" sz="2000" dirty="0"/>
              <a:t>The term “</a:t>
            </a:r>
            <a:r>
              <a:rPr lang="en-US" sz="2000" b="1" i="1" dirty="0"/>
              <a:t>sponsoring firms</a:t>
            </a:r>
            <a:r>
              <a:rPr lang="en-US" sz="2000" dirty="0"/>
              <a:t>” simply refers to the investors in a project. Investors in a public corporation may add up to millions. In project finance there are just a couple of partners. </a:t>
            </a:r>
          </a:p>
          <a:p>
            <a:pPr algn="l"/>
            <a:r>
              <a:rPr lang="en-US" sz="2000" dirty="0"/>
              <a:t>The term “</a:t>
            </a:r>
            <a:r>
              <a:rPr lang="en-US" sz="2000" b="1" i="1" dirty="0"/>
              <a:t>limited life</a:t>
            </a:r>
            <a:r>
              <a:rPr lang="en-US" sz="2000" dirty="0"/>
              <a:t>” in project finance means what is says, but it is important because cash flow analysis can be made over the entire life of a project. The amount of time between the end of the limited life and the end of debt term is called the tail.</a:t>
            </a:r>
          </a:p>
          <a:p>
            <a:pPr algn="l"/>
            <a:r>
              <a:rPr lang="en-US" sz="2000" dirty="0"/>
              <a:t>The term “</a:t>
            </a:r>
            <a:r>
              <a:rPr lang="en-US" sz="2000" b="1" i="1" dirty="0"/>
              <a:t>credit enhancements</a:t>
            </a:r>
            <a:r>
              <a:rPr lang="en-US" sz="2000" dirty="0"/>
              <a:t>” refer to mechanisms that protect debt through limiting dividends. These credit enhancements include covenants that do not allow dividends when ratios fall below a certain level; covenants to repay debt early instead of paying dividends (cash flow sweeps); and cash held on the balance sheet to provide cash in emergency situations. </a:t>
            </a:r>
          </a:p>
          <a:p>
            <a:pPr algn="l"/>
            <a:r>
              <a:rPr lang="en-US" sz="2000" dirty="0"/>
              <a:t>The term “</a:t>
            </a:r>
            <a:r>
              <a:rPr lang="en-US" sz="2000" b="1" i="1" dirty="0"/>
              <a:t>refinancing</a:t>
            </a:r>
            <a:r>
              <a:rPr lang="en-US" sz="2000" dirty="0"/>
              <a:t>” refers to re-paying exiting debt (generally before the end of the term of the debt) and replacing the existing debt with new debt that has better terms. </a:t>
            </a:r>
          </a:p>
        </p:txBody>
      </p:sp>
      <p:sp>
        <p:nvSpPr>
          <p:cNvPr id="5" name="Slide Number Placeholder 4">
            <a:extLst>
              <a:ext uri="{FF2B5EF4-FFF2-40B4-BE49-F238E27FC236}">
                <a16:creationId xmlns:a16="http://schemas.microsoft.com/office/drawing/2014/main" id="{78DB6DC0-33B5-5387-E43F-B0A18261C28B}"/>
              </a:ext>
            </a:extLst>
          </p:cNvPr>
          <p:cNvSpPr>
            <a:spLocks noGrp="1"/>
          </p:cNvSpPr>
          <p:nvPr>
            <p:ph type="sldNum" sz="quarter" idx="12"/>
          </p:nvPr>
        </p:nvSpPr>
        <p:spPr/>
        <p:txBody>
          <a:bodyPr/>
          <a:lstStyle/>
          <a:p>
            <a:fld id="{EB241CD2-1E45-42A3-B213-66A034DF9A3B}" type="slidenum">
              <a:rPr lang="en-GB" smtClean="0"/>
              <a:t>386</a:t>
            </a:fld>
            <a:endParaRPr lang="en-GB" dirty="0"/>
          </a:p>
        </p:txBody>
      </p:sp>
    </p:spTree>
    <p:extLst>
      <p:ext uri="{BB962C8B-B14F-4D97-AF65-F5344CB8AC3E}">
        <p14:creationId xmlns:p14="http://schemas.microsoft.com/office/powerpoint/2010/main" val="1012184611"/>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FAAA7-6BC5-A0F1-D442-65F4574734BB}"/>
              </a:ext>
            </a:extLst>
          </p:cNvPr>
          <p:cNvSpPr>
            <a:spLocks noGrp="1"/>
          </p:cNvSpPr>
          <p:nvPr>
            <p:ph type="title"/>
          </p:nvPr>
        </p:nvSpPr>
        <p:spPr/>
        <p:txBody>
          <a:bodyPr>
            <a:normAutofit fontScale="90000"/>
          </a:bodyPr>
          <a:lstStyle/>
          <a:p>
            <a:r>
              <a:rPr lang="en-US" dirty="0"/>
              <a:t>Problems with the Project Finance Definition: Aspects of Project Finance Other than Debt Ignored</a:t>
            </a:r>
          </a:p>
        </p:txBody>
      </p:sp>
      <p:sp>
        <p:nvSpPr>
          <p:cNvPr id="3" name="Content Placeholder 2">
            <a:extLst>
              <a:ext uri="{FF2B5EF4-FFF2-40B4-BE49-F238E27FC236}">
                <a16:creationId xmlns:a16="http://schemas.microsoft.com/office/drawing/2014/main" id="{8ADDC7DC-CF8A-96D3-51A4-F19596EB60C5}"/>
              </a:ext>
            </a:extLst>
          </p:cNvPr>
          <p:cNvSpPr>
            <a:spLocks noGrp="1"/>
          </p:cNvSpPr>
          <p:nvPr>
            <p:ph idx="1"/>
          </p:nvPr>
        </p:nvSpPr>
        <p:spPr/>
        <p:txBody>
          <a:bodyPr>
            <a:normAutofit/>
          </a:bodyPr>
          <a:lstStyle/>
          <a:p>
            <a:pPr algn="l"/>
            <a:r>
              <a:rPr lang="en-US" sz="2800" dirty="0"/>
              <a:t>All the definitions miss the pillars of project finance related to:</a:t>
            </a:r>
          </a:p>
          <a:p>
            <a:pPr lvl="1" algn="l"/>
            <a:r>
              <a:rPr lang="en-US" sz="2800" dirty="0"/>
              <a:t>encouraging efficient construction and operation using contracts; </a:t>
            </a:r>
          </a:p>
          <a:p>
            <a:pPr lvl="1" algn="l"/>
            <a:r>
              <a:rPr lang="en-US" sz="2800" dirty="0"/>
              <a:t>the essential point of achieving low prices for consumers and low returns relative to cost of capital through bidding;</a:t>
            </a:r>
          </a:p>
          <a:p>
            <a:pPr lvl="1" algn="l"/>
            <a:r>
              <a:rPr lang="en-US" sz="2800" dirty="0"/>
              <a:t>Explicitly managing externalities through disqualifying certain projects and encouraging others.</a:t>
            </a:r>
          </a:p>
        </p:txBody>
      </p:sp>
      <p:sp>
        <p:nvSpPr>
          <p:cNvPr id="5" name="Slide Number Placeholder 4">
            <a:extLst>
              <a:ext uri="{FF2B5EF4-FFF2-40B4-BE49-F238E27FC236}">
                <a16:creationId xmlns:a16="http://schemas.microsoft.com/office/drawing/2014/main" id="{6D8F5250-7B90-FF5C-5D1E-3AA22D2F1270}"/>
              </a:ext>
            </a:extLst>
          </p:cNvPr>
          <p:cNvSpPr>
            <a:spLocks noGrp="1"/>
          </p:cNvSpPr>
          <p:nvPr>
            <p:ph type="sldNum" sz="quarter" idx="12"/>
          </p:nvPr>
        </p:nvSpPr>
        <p:spPr/>
        <p:txBody>
          <a:bodyPr/>
          <a:lstStyle/>
          <a:p>
            <a:fld id="{EB241CD2-1E45-42A3-B213-66A034DF9A3B}" type="slidenum">
              <a:rPr lang="en-GB" smtClean="0"/>
              <a:t>387</a:t>
            </a:fld>
            <a:endParaRPr lang="en-GB" dirty="0"/>
          </a:p>
        </p:txBody>
      </p:sp>
    </p:spTree>
    <p:extLst>
      <p:ext uri="{BB962C8B-B14F-4D97-AF65-F5344CB8AC3E}">
        <p14:creationId xmlns:p14="http://schemas.microsoft.com/office/powerpoint/2010/main" val="2280054110"/>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B3CF-918F-447A-88C9-386B8C5C4BEE}"/>
              </a:ext>
            </a:extLst>
          </p:cNvPr>
          <p:cNvSpPr>
            <a:spLocks noGrp="1"/>
          </p:cNvSpPr>
          <p:nvPr>
            <p:ph type="title"/>
          </p:nvPr>
        </p:nvSpPr>
        <p:spPr/>
        <p:txBody>
          <a:bodyPr>
            <a:normAutofit fontScale="90000"/>
          </a:bodyPr>
          <a:lstStyle/>
          <a:p>
            <a:r>
              <a:rPr lang="en-US" dirty="0"/>
              <a:t>Which is a Better Way to Assess the Value of an Investment – Two Presentations to the Board</a:t>
            </a:r>
          </a:p>
        </p:txBody>
      </p:sp>
      <p:sp>
        <p:nvSpPr>
          <p:cNvPr id="3" name="Content Placeholder 2">
            <a:extLst>
              <a:ext uri="{FF2B5EF4-FFF2-40B4-BE49-F238E27FC236}">
                <a16:creationId xmlns:a16="http://schemas.microsoft.com/office/drawing/2014/main" id="{88CC5213-E550-421B-AFCC-D0247D8C17E4}"/>
              </a:ext>
            </a:extLst>
          </p:cNvPr>
          <p:cNvSpPr>
            <a:spLocks noGrp="1"/>
          </p:cNvSpPr>
          <p:nvPr>
            <p:ph idx="1"/>
          </p:nvPr>
        </p:nvSpPr>
        <p:spPr/>
        <p:txBody>
          <a:bodyPr/>
          <a:lstStyle/>
          <a:p>
            <a:r>
              <a:rPr lang="en-US" dirty="0"/>
              <a:t>Value and Risk Verified by Investors Outside of the Company</a:t>
            </a:r>
          </a:p>
          <a:p>
            <a:pPr lvl="1"/>
            <a:r>
              <a:rPr lang="en-US" dirty="0"/>
              <a:t>Bank Puts money into the company</a:t>
            </a:r>
          </a:p>
          <a:p>
            <a:pPr lvl="1"/>
            <a:r>
              <a:rPr lang="en-US" dirty="0"/>
              <a:t>Makes sure the money will be paid back</a:t>
            </a:r>
          </a:p>
          <a:p>
            <a:pPr lvl="1"/>
            <a:r>
              <a:rPr lang="en-US" dirty="0"/>
              <a:t>Crucial stamp of approval</a:t>
            </a:r>
          </a:p>
          <a:p>
            <a:pPr lvl="1"/>
            <a:endParaRPr lang="en-US" dirty="0"/>
          </a:p>
        </p:txBody>
      </p:sp>
      <p:pic>
        <p:nvPicPr>
          <p:cNvPr id="5" name="Picture 4">
            <a:extLst>
              <a:ext uri="{FF2B5EF4-FFF2-40B4-BE49-F238E27FC236}">
                <a16:creationId xmlns:a16="http://schemas.microsoft.com/office/drawing/2014/main" id="{B8D32722-9E4E-484E-9101-B9A472CEF31B}"/>
              </a:ext>
            </a:extLst>
          </p:cNvPr>
          <p:cNvPicPr>
            <a:picLocks noChangeAspect="1"/>
          </p:cNvPicPr>
          <p:nvPr/>
        </p:nvPicPr>
        <p:blipFill>
          <a:blip r:embed="rId2"/>
          <a:stretch>
            <a:fillRect/>
          </a:stretch>
        </p:blipFill>
        <p:spPr>
          <a:xfrm>
            <a:off x="1628775" y="2636558"/>
            <a:ext cx="3856539" cy="2823864"/>
          </a:xfrm>
          <a:prstGeom prst="rect">
            <a:avLst/>
          </a:prstGeom>
        </p:spPr>
      </p:pic>
      <p:pic>
        <p:nvPicPr>
          <p:cNvPr id="8" name="Picture 7">
            <a:extLst>
              <a:ext uri="{FF2B5EF4-FFF2-40B4-BE49-F238E27FC236}">
                <a16:creationId xmlns:a16="http://schemas.microsoft.com/office/drawing/2014/main" id="{B4B53520-FE6E-D4A6-03F0-44E3DD4CF73E}"/>
              </a:ext>
            </a:extLst>
          </p:cNvPr>
          <p:cNvPicPr>
            <a:picLocks noChangeAspect="1"/>
          </p:cNvPicPr>
          <p:nvPr/>
        </p:nvPicPr>
        <p:blipFill>
          <a:blip r:embed="rId3"/>
          <a:stretch>
            <a:fillRect/>
          </a:stretch>
        </p:blipFill>
        <p:spPr>
          <a:xfrm>
            <a:off x="5487884" y="3371846"/>
            <a:ext cx="2643472" cy="1724891"/>
          </a:xfrm>
          <a:prstGeom prst="rect">
            <a:avLst/>
          </a:prstGeom>
        </p:spPr>
      </p:pic>
      <p:pic>
        <p:nvPicPr>
          <p:cNvPr id="6" name="Picture 5">
            <a:extLst>
              <a:ext uri="{FF2B5EF4-FFF2-40B4-BE49-F238E27FC236}">
                <a16:creationId xmlns:a16="http://schemas.microsoft.com/office/drawing/2014/main" id="{0B3588E1-6686-20E6-E60B-296A4A947748}"/>
              </a:ext>
            </a:extLst>
          </p:cNvPr>
          <p:cNvPicPr>
            <a:picLocks noChangeAspect="1"/>
          </p:cNvPicPr>
          <p:nvPr/>
        </p:nvPicPr>
        <p:blipFill>
          <a:blip r:embed="rId4"/>
          <a:stretch>
            <a:fillRect/>
          </a:stretch>
        </p:blipFill>
        <p:spPr>
          <a:xfrm>
            <a:off x="8553958" y="3113132"/>
            <a:ext cx="1854397" cy="2006691"/>
          </a:xfrm>
          <a:prstGeom prst="rect">
            <a:avLst/>
          </a:prstGeom>
        </p:spPr>
      </p:pic>
      <p:sp>
        <p:nvSpPr>
          <p:cNvPr id="4" name="Slide Number Placeholder 3">
            <a:extLst>
              <a:ext uri="{FF2B5EF4-FFF2-40B4-BE49-F238E27FC236}">
                <a16:creationId xmlns:a16="http://schemas.microsoft.com/office/drawing/2014/main" id="{FA935515-A2B8-D061-7BE5-4FB5B69DBF5D}"/>
              </a:ext>
            </a:extLst>
          </p:cNvPr>
          <p:cNvSpPr>
            <a:spLocks noGrp="1"/>
          </p:cNvSpPr>
          <p:nvPr>
            <p:ph type="sldNum" sz="quarter" idx="12"/>
          </p:nvPr>
        </p:nvSpPr>
        <p:spPr/>
        <p:txBody>
          <a:bodyPr/>
          <a:lstStyle/>
          <a:p>
            <a:fld id="{EB241CD2-1E45-42A3-B213-66A034DF9A3B}" type="slidenum">
              <a:rPr lang="en-GB" smtClean="0"/>
              <a:t>388</a:t>
            </a:fld>
            <a:endParaRPr lang="en-GB" dirty="0"/>
          </a:p>
        </p:txBody>
      </p:sp>
    </p:spTree>
    <p:extLst>
      <p:ext uri="{BB962C8B-B14F-4D97-AF65-F5344CB8AC3E}">
        <p14:creationId xmlns:p14="http://schemas.microsoft.com/office/powerpoint/2010/main" val="3679089934"/>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 Project Finance, Risk is Managed to Achieve BBB- (Baa3)</a:t>
            </a:r>
          </a:p>
        </p:txBody>
      </p:sp>
      <p:pic>
        <p:nvPicPr>
          <p:cNvPr id="5" name="Content Placeholder 4"/>
          <p:cNvPicPr>
            <a:picLocks noGrp="1" noChangeAspect="1"/>
          </p:cNvPicPr>
          <p:nvPr>
            <p:ph idx="4294967295"/>
          </p:nvPr>
        </p:nvPicPr>
        <p:blipFill>
          <a:blip r:embed="rId2"/>
          <a:stretch>
            <a:fillRect/>
          </a:stretch>
        </p:blipFill>
        <p:spPr>
          <a:xfrm>
            <a:off x="1222890" y="1719262"/>
            <a:ext cx="5048250" cy="3419475"/>
          </a:xfrm>
          <a:prstGeom prst="rect">
            <a:avLst/>
          </a:prstGeom>
        </p:spPr>
      </p:pic>
      <p:cxnSp>
        <p:nvCxnSpPr>
          <p:cNvPr id="7" name="Straight Connector 6"/>
          <p:cNvCxnSpPr/>
          <p:nvPr/>
        </p:nvCxnSpPr>
        <p:spPr>
          <a:xfrm>
            <a:off x="3553942" y="3057035"/>
            <a:ext cx="0" cy="158591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1D9A8A1-A2FD-9B9B-C70D-C6C318D568FA}"/>
              </a:ext>
            </a:extLst>
          </p:cNvPr>
          <p:cNvSpPr txBox="1"/>
          <p:nvPr/>
        </p:nvSpPr>
        <p:spPr>
          <a:xfrm>
            <a:off x="7116071" y="1263232"/>
            <a:ext cx="2565603" cy="1664494"/>
          </a:xfrm>
          <a:prstGeom prst="rect">
            <a:avLst/>
          </a:prstGeom>
          <a:solidFill>
            <a:srgbClr val="FFFF00"/>
          </a:solidFill>
        </p:spPr>
        <p:txBody>
          <a:bodyPr vert="horz" wrap="square" lIns="0" tIns="0" rIns="0" bIns="0" rtlCol="0">
            <a:noAutofit/>
          </a:bodyPr>
          <a:lstStyle/>
          <a:p>
            <a:pPr algn="l"/>
            <a:r>
              <a:rPr lang="en-US" sz="1350" dirty="0">
                <a:solidFill>
                  <a:schemeClr val="accent6">
                    <a:lumMod val="65000"/>
                    <a:lumOff val="35000"/>
                  </a:schemeClr>
                </a:solidFill>
                <a:latin typeface="Arial" panose="020B0604020202020204" pitchFamily="34" charset="0"/>
                <a:cs typeface="Arial" panose="020B0604020202020204" pitchFamily="34" charset="0"/>
              </a:rPr>
              <a:t>Example, the DSCR of 1.20 x for a solar project should have and footnote to be on a BBB equivalent. </a:t>
            </a:r>
          </a:p>
          <a:p>
            <a:pPr algn="l"/>
            <a:endParaRPr lang="en-US" sz="1350" dirty="0">
              <a:solidFill>
                <a:schemeClr val="accent6">
                  <a:lumMod val="65000"/>
                  <a:lumOff val="35000"/>
                </a:schemeClr>
              </a:solidFill>
              <a:latin typeface="Arial" panose="020B0604020202020204" pitchFamily="34" charset="0"/>
              <a:cs typeface="Arial" panose="020B0604020202020204" pitchFamily="34" charset="0"/>
            </a:endParaRPr>
          </a:p>
          <a:p>
            <a:pPr algn="l"/>
            <a:r>
              <a:rPr lang="en-US" sz="1350" dirty="0">
                <a:solidFill>
                  <a:schemeClr val="accent6">
                    <a:lumMod val="65000"/>
                    <a:lumOff val="35000"/>
                  </a:schemeClr>
                </a:solidFill>
                <a:latin typeface="Arial" panose="020B0604020202020204" pitchFamily="34" charset="0"/>
                <a:cs typeface="Arial" panose="020B0604020202020204" pitchFamily="34" charset="0"/>
              </a:rPr>
              <a:t>Why BBB- and not AA</a:t>
            </a:r>
          </a:p>
          <a:p>
            <a:pPr algn="l"/>
            <a:endParaRPr lang="en-US" sz="1350" dirty="0">
              <a:solidFill>
                <a:schemeClr val="accent6">
                  <a:lumMod val="65000"/>
                  <a:lumOff val="35000"/>
                </a:schemeClr>
              </a:solidFill>
              <a:latin typeface="Arial" panose="020B0604020202020204" pitchFamily="34" charset="0"/>
              <a:cs typeface="Arial" panose="020B0604020202020204" pitchFamily="34" charset="0"/>
            </a:endParaRPr>
          </a:p>
          <a:p>
            <a:pPr algn="l"/>
            <a:r>
              <a:rPr lang="en-US" sz="1350" dirty="0">
                <a:solidFill>
                  <a:schemeClr val="accent6">
                    <a:lumMod val="65000"/>
                    <a:lumOff val="35000"/>
                  </a:schemeClr>
                </a:solidFill>
                <a:latin typeface="Arial" panose="020B0604020202020204" pitchFamily="34" charset="0"/>
                <a:cs typeface="Arial" panose="020B0604020202020204" pitchFamily="34" charset="0"/>
              </a:rPr>
              <a:t>Why BBB- and not BB-</a:t>
            </a:r>
          </a:p>
        </p:txBody>
      </p:sp>
      <p:sp>
        <p:nvSpPr>
          <p:cNvPr id="3" name="TextBox 2">
            <a:extLst>
              <a:ext uri="{FF2B5EF4-FFF2-40B4-BE49-F238E27FC236}">
                <a16:creationId xmlns:a16="http://schemas.microsoft.com/office/drawing/2014/main" id="{2D8F9EDB-4686-8468-A823-08222E368582}"/>
              </a:ext>
            </a:extLst>
          </p:cNvPr>
          <p:cNvSpPr txBox="1"/>
          <p:nvPr/>
        </p:nvSpPr>
        <p:spPr>
          <a:xfrm>
            <a:off x="7052097" y="3220977"/>
            <a:ext cx="3660726" cy="2585323"/>
          </a:xfrm>
          <a:prstGeom prst="rect">
            <a:avLst/>
          </a:prstGeom>
          <a:no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Understand the key difference between corporate finance where risk is given and the amount of debt increases or decreases risk versus project finance where you start with risk and back into the amount of debt to give a similar risk profile.</a:t>
            </a:r>
          </a:p>
          <a:p>
            <a:endParaRPr lang="en-US" dirty="0">
              <a:solidFill>
                <a:schemeClr val="accent6">
                  <a:lumMod val="65000"/>
                  <a:lumOff val="35000"/>
                </a:schemeClr>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63A16D0-5A0F-63A3-F01F-156F611221A0}"/>
              </a:ext>
            </a:extLst>
          </p:cNvPr>
          <p:cNvSpPr>
            <a:spLocks noGrp="1"/>
          </p:cNvSpPr>
          <p:nvPr>
            <p:ph type="sldNum" sz="quarter" idx="12"/>
          </p:nvPr>
        </p:nvSpPr>
        <p:spPr/>
        <p:txBody>
          <a:bodyPr/>
          <a:lstStyle/>
          <a:p>
            <a:fld id="{EB241CD2-1E45-42A3-B213-66A034DF9A3B}" type="slidenum">
              <a:rPr lang="en-GB" smtClean="0"/>
              <a:t>389</a:t>
            </a:fld>
            <a:endParaRPr lang="en-GB" dirty="0"/>
          </a:p>
        </p:txBody>
      </p:sp>
    </p:spTree>
    <p:extLst>
      <p:ext uri="{BB962C8B-B14F-4D97-AF65-F5344CB8AC3E}">
        <p14:creationId xmlns:p14="http://schemas.microsoft.com/office/powerpoint/2010/main" val="455569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F387-FA44-38D4-C19C-5F7718B2C8A9}"/>
              </a:ext>
            </a:extLst>
          </p:cNvPr>
          <p:cNvSpPr>
            <a:spLocks noGrp="1"/>
          </p:cNvSpPr>
          <p:nvPr>
            <p:ph type="title"/>
          </p:nvPr>
        </p:nvSpPr>
        <p:spPr/>
        <p:txBody>
          <a:bodyPr/>
          <a:lstStyle/>
          <a:p>
            <a:r>
              <a:rPr lang="en-US" dirty="0"/>
              <a:t>Why the Rate of Return is Affected by Economic Life</a:t>
            </a:r>
          </a:p>
        </p:txBody>
      </p:sp>
      <p:sp>
        <p:nvSpPr>
          <p:cNvPr id="3" name="Content Placeholder 2">
            <a:extLst>
              <a:ext uri="{FF2B5EF4-FFF2-40B4-BE49-F238E27FC236}">
                <a16:creationId xmlns:a16="http://schemas.microsoft.com/office/drawing/2014/main" id="{D7CD39C0-6E8C-2248-AC58-04D269BC8B95}"/>
              </a:ext>
            </a:extLst>
          </p:cNvPr>
          <p:cNvSpPr>
            <a:spLocks noGrp="1"/>
          </p:cNvSpPr>
          <p:nvPr>
            <p:ph idx="1"/>
          </p:nvPr>
        </p:nvSpPr>
        <p:spPr/>
        <p:txBody>
          <a:bodyPr>
            <a:normAutofit lnSpcReduction="10000"/>
          </a:bodyPr>
          <a:lstStyle/>
          <a:p>
            <a:r>
              <a:rPr lang="en-JM" dirty="0"/>
              <a:t>Even if the risk is not different for a capital-intensive asset than for a non-capital-intensive asset, the effect of the cost of capital and rate of return is more important on the ultimate price for the capital-intensive asset. </a:t>
            </a:r>
          </a:p>
          <a:p>
            <a:r>
              <a:rPr lang="en-JM" dirty="0"/>
              <a:t>More of the overall price comes from the recovery of the un-recovered capital expenditure balance over time (excluding the recovery of capital). </a:t>
            </a:r>
          </a:p>
          <a:p>
            <a:r>
              <a:rPr lang="en-JM" dirty="0"/>
              <a:t>A capital-intensive asset has higher capital expenditure relative to operating cost, the cost of capital multiplied by the asset base will be more important in the price. </a:t>
            </a:r>
          </a:p>
          <a:p>
            <a:r>
              <a:rPr lang="en-JM" dirty="0"/>
              <a:t>If the amount of capital expenditure relative to the operating expense is the same, the cost of capital will be more important for the longer-lived assets. </a:t>
            </a:r>
          </a:p>
          <a:p>
            <a:r>
              <a:rPr lang="en-JM" dirty="0"/>
              <a:t>More of the price is associated with return on capital and less with return of capital for the longer-lived asset. Return of capital (depreciation) is the same, but the return on capital is more because capital is outstanding for a longer period. Consider an asset with a two-year life versus an asset with a twenty-year asset. For the two-year asset, by the second year, the capital recovery declines in half. For the ten-year asset, the recovery will decline by 10%, and the capital expenditure will be outstanding for a longer period.</a:t>
            </a:r>
            <a:endParaRPr lang="en-US" dirty="0"/>
          </a:p>
        </p:txBody>
      </p:sp>
      <p:sp>
        <p:nvSpPr>
          <p:cNvPr id="4" name="Slide Number Placeholder 3">
            <a:extLst>
              <a:ext uri="{FF2B5EF4-FFF2-40B4-BE49-F238E27FC236}">
                <a16:creationId xmlns:a16="http://schemas.microsoft.com/office/drawing/2014/main" id="{4427FBDE-46D5-05F4-6A45-2F24B689CE74}"/>
              </a:ext>
            </a:extLst>
          </p:cNvPr>
          <p:cNvSpPr>
            <a:spLocks noGrp="1"/>
          </p:cNvSpPr>
          <p:nvPr>
            <p:ph type="sldNum" sz="quarter" idx="12"/>
          </p:nvPr>
        </p:nvSpPr>
        <p:spPr/>
        <p:txBody>
          <a:bodyPr/>
          <a:lstStyle/>
          <a:p>
            <a:fld id="{EB241CD2-1E45-42A3-B213-66A034DF9A3B}" type="slidenum">
              <a:rPr lang="en-GB" smtClean="0"/>
              <a:t>39</a:t>
            </a:fld>
            <a:endParaRPr lang="en-GB" dirty="0"/>
          </a:p>
        </p:txBody>
      </p:sp>
    </p:spTree>
    <p:extLst>
      <p:ext uri="{BB962C8B-B14F-4D97-AF65-F5344CB8AC3E}">
        <p14:creationId xmlns:p14="http://schemas.microsoft.com/office/powerpoint/2010/main" val="2720625459"/>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dirty="0"/>
              <a:t>Risk Measured by Bank from Cash Flow Forecast DSCR with High and Low Risk</a:t>
            </a:r>
          </a:p>
        </p:txBody>
      </p:sp>
      <p:sp>
        <p:nvSpPr>
          <p:cNvPr id="17411" name="Rectangle 3"/>
          <p:cNvSpPr>
            <a:spLocks noGrp="1" noChangeArrowheads="1"/>
          </p:cNvSpPr>
          <p:nvPr>
            <p:ph type="body" sz="half" idx="1"/>
          </p:nvPr>
        </p:nvSpPr>
        <p:spPr/>
        <p:txBody>
          <a:bodyPr/>
          <a:lstStyle/>
          <a:p>
            <a:pPr marL="406400" indent="-406400"/>
            <a:r>
              <a:rPr lang="en-US" sz="1600" dirty="0"/>
              <a:t>High Risk Cash Flows</a:t>
            </a:r>
          </a:p>
          <a:p>
            <a:pPr marL="406400" indent="-406400"/>
            <a:endParaRPr lang="en-US" sz="1600" dirty="0"/>
          </a:p>
        </p:txBody>
      </p:sp>
      <p:sp>
        <p:nvSpPr>
          <p:cNvPr id="17412" name="Rectangle 4"/>
          <p:cNvSpPr>
            <a:spLocks noGrp="1" noChangeArrowheads="1"/>
          </p:cNvSpPr>
          <p:nvPr>
            <p:ph type="body" sz="half" idx="2"/>
          </p:nvPr>
        </p:nvSpPr>
        <p:spPr/>
        <p:txBody>
          <a:bodyPr/>
          <a:lstStyle/>
          <a:p>
            <a:pPr marL="406400" indent="-406400"/>
            <a:r>
              <a:rPr lang="en-US" sz="1600" dirty="0"/>
              <a:t>Low Risk Cash Flows</a:t>
            </a:r>
          </a:p>
        </p:txBody>
      </p:sp>
      <p:pic>
        <p:nvPicPr>
          <p:cNvPr id="17413" name="Picture 5"/>
          <p:cNvPicPr>
            <a:picLocks noChangeAspect="1" noChangeArrowheads="1"/>
          </p:cNvPicPr>
          <p:nvPr/>
        </p:nvPicPr>
        <p:blipFill>
          <a:blip r:embed="rId2" cstate="print"/>
          <a:srcRect/>
          <a:stretch>
            <a:fillRect/>
          </a:stretch>
        </p:blipFill>
        <p:spPr bwMode="auto">
          <a:xfrm>
            <a:off x="2112065" y="1739900"/>
            <a:ext cx="4495800" cy="3073400"/>
          </a:xfrm>
          <a:prstGeom prst="rect">
            <a:avLst/>
          </a:prstGeom>
          <a:noFill/>
          <a:ln w="12700">
            <a:noFill/>
            <a:miter lim="800000"/>
            <a:headEnd type="none" w="sm" len="sm"/>
            <a:tailEnd type="none" w="sm" len="sm"/>
          </a:ln>
        </p:spPr>
      </p:pic>
      <p:pic>
        <p:nvPicPr>
          <p:cNvPr id="17414" name="Picture 6"/>
          <p:cNvPicPr>
            <a:picLocks noChangeAspect="1" noChangeArrowheads="1"/>
          </p:cNvPicPr>
          <p:nvPr/>
        </p:nvPicPr>
        <p:blipFill>
          <a:blip r:embed="rId3" cstate="print"/>
          <a:srcRect/>
          <a:stretch>
            <a:fillRect/>
          </a:stretch>
        </p:blipFill>
        <p:spPr bwMode="auto">
          <a:xfrm>
            <a:off x="6320976" y="1951038"/>
            <a:ext cx="4186238" cy="2862263"/>
          </a:xfrm>
          <a:prstGeom prst="rect">
            <a:avLst/>
          </a:prstGeom>
          <a:noFill/>
          <a:ln w="12700">
            <a:noFill/>
            <a:miter lim="800000"/>
            <a:headEnd type="none" w="sm" len="sm"/>
            <a:tailEnd type="none" w="sm" len="sm"/>
          </a:ln>
        </p:spPr>
      </p:pic>
      <p:sp>
        <p:nvSpPr>
          <p:cNvPr id="17415" name="Text Box 7"/>
          <p:cNvSpPr txBox="1">
            <a:spLocks noChangeArrowheads="1"/>
          </p:cNvSpPr>
          <p:nvPr/>
        </p:nvSpPr>
        <p:spPr bwMode="auto">
          <a:xfrm>
            <a:off x="2714625" y="5114925"/>
            <a:ext cx="6437658" cy="923330"/>
          </a:xfrm>
          <a:prstGeom prst="rect">
            <a:avLst/>
          </a:prstGeom>
          <a:solidFill>
            <a:srgbClr val="FFFF00"/>
          </a:solidFill>
          <a:ln w="12700">
            <a:noFill/>
            <a:miter lim="800000"/>
            <a:headEnd type="none" w="sm" len="sm"/>
            <a:tailEnd type="none" w="sm" len="sm"/>
          </a:ln>
        </p:spPr>
        <p:txBody>
          <a:bodyPr wrap="square">
            <a:spAutoFit/>
          </a:bodyPr>
          <a:lstStyle/>
          <a:p>
            <a:pPr algn="l">
              <a:spcBef>
                <a:spcPct val="50000"/>
              </a:spcBef>
            </a:pPr>
            <a:r>
              <a:rPr lang="en-US" dirty="0"/>
              <a:t>High Risk Project has higher margin, shorter-term and declining debt service.  Low risk has flat debt service, and longer-term and higher IRR on Equity</a:t>
            </a:r>
          </a:p>
        </p:txBody>
      </p:sp>
      <p:sp>
        <p:nvSpPr>
          <p:cNvPr id="17416" name="Line 8"/>
          <p:cNvSpPr>
            <a:spLocks noChangeShapeType="1"/>
          </p:cNvSpPr>
          <p:nvPr/>
        </p:nvSpPr>
        <p:spPr bwMode="auto">
          <a:xfrm flipV="1">
            <a:off x="3505200" y="2971800"/>
            <a:ext cx="0" cy="914400"/>
          </a:xfrm>
          <a:prstGeom prst="line">
            <a:avLst/>
          </a:prstGeom>
          <a:noFill/>
          <a:ln w="12700">
            <a:solidFill>
              <a:schemeClr val="tx1"/>
            </a:solidFill>
            <a:round/>
            <a:headEnd type="triangle" w="sm" len="sm"/>
            <a:tailEnd type="triangle" w="sm" len="sm"/>
          </a:ln>
        </p:spPr>
        <p:txBody>
          <a:bodyPr/>
          <a:lstStyle/>
          <a:p>
            <a:endParaRPr lang="en-US" dirty="0"/>
          </a:p>
        </p:txBody>
      </p:sp>
      <p:sp>
        <p:nvSpPr>
          <p:cNvPr id="17417" name="Line 9"/>
          <p:cNvSpPr>
            <a:spLocks noChangeShapeType="1"/>
          </p:cNvSpPr>
          <p:nvPr/>
        </p:nvSpPr>
        <p:spPr bwMode="auto">
          <a:xfrm flipV="1">
            <a:off x="7620000" y="3048000"/>
            <a:ext cx="0" cy="457200"/>
          </a:xfrm>
          <a:prstGeom prst="line">
            <a:avLst/>
          </a:prstGeom>
          <a:noFill/>
          <a:ln w="12700">
            <a:solidFill>
              <a:schemeClr val="tx1"/>
            </a:solidFill>
            <a:round/>
            <a:headEnd type="triangle" w="sm" len="sm"/>
            <a:tailEnd type="triangle" w="sm" len="sm"/>
          </a:ln>
        </p:spPr>
        <p:txBody>
          <a:bodyPr/>
          <a:lstStyle/>
          <a:p>
            <a:endParaRPr lang="en-US" dirty="0"/>
          </a:p>
        </p:txBody>
      </p:sp>
      <p:sp>
        <p:nvSpPr>
          <p:cNvPr id="2" name="Slide Number Placeholder 1">
            <a:extLst>
              <a:ext uri="{FF2B5EF4-FFF2-40B4-BE49-F238E27FC236}">
                <a16:creationId xmlns:a16="http://schemas.microsoft.com/office/drawing/2014/main" id="{1A0D1B25-2AA3-FBC7-F570-09029DBC55D3}"/>
              </a:ext>
            </a:extLst>
          </p:cNvPr>
          <p:cNvSpPr>
            <a:spLocks noGrp="1"/>
          </p:cNvSpPr>
          <p:nvPr>
            <p:ph type="sldNum" sz="quarter" idx="12"/>
          </p:nvPr>
        </p:nvSpPr>
        <p:spPr/>
        <p:txBody>
          <a:bodyPr/>
          <a:lstStyle/>
          <a:p>
            <a:fld id="{EB241CD2-1E45-42A3-B213-66A034DF9A3B}" type="slidenum">
              <a:rPr lang="en-GB" smtClean="0"/>
              <a:t>390</a:t>
            </a:fld>
            <a:endParaRPr lang="en-GB" dirty="0"/>
          </a:p>
        </p:txBody>
      </p:sp>
    </p:spTree>
    <p:extLst>
      <p:ext uri="{BB962C8B-B14F-4D97-AF65-F5344CB8AC3E}">
        <p14:creationId xmlns:p14="http://schemas.microsoft.com/office/powerpoint/2010/main" val="374693320"/>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p:txBody>
          <a:bodyPr>
            <a:normAutofit fontScale="90000"/>
          </a:bodyPr>
          <a:lstStyle/>
          <a:p>
            <a:r>
              <a:rPr lang="en-US" dirty="0"/>
              <a:t>Why is Non-Recourse and No Parent Support so Important In Essence of Project Finance</a:t>
            </a:r>
          </a:p>
        </p:txBody>
      </p:sp>
      <p:sp>
        <p:nvSpPr>
          <p:cNvPr id="3" name="Content Placeholder 2">
            <a:extLst>
              <a:ext uri="{FF2B5EF4-FFF2-40B4-BE49-F238E27FC236}">
                <a16:creationId xmlns:a16="http://schemas.microsoft.com/office/drawing/2014/main" id="{FB231798-4B50-25E2-5C40-1A692B5B7ADD}"/>
              </a:ext>
            </a:extLst>
          </p:cNvPr>
          <p:cNvSpPr>
            <a:spLocks noGrp="1"/>
          </p:cNvSpPr>
          <p:nvPr>
            <p:ph idx="1"/>
          </p:nvPr>
        </p:nvSpPr>
        <p:spPr>
          <a:xfrm>
            <a:off x="406400" y="1209675"/>
            <a:ext cx="6131031" cy="4693104"/>
          </a:xfrm>
        </p:spPr>
        <p:txBody>
          <a:bodyPr>
            <a:normAutofit fontScale="92500" lnSpcReduction="10000"/>
          </a:bodyPr>
          <a:lstStyle/>
          <a:p>
            <a:pPr algn="l"/>
            <a:r>
              <a:rPr lang="en-US" sz="2400" dirty="0"/>
              <a:t>No parent guarantees (your children cannot send and email and receive your financial support like my daughter).</a:t>
            </a:r>
          </a:p>
          <a:p>
            <a:pPr algn="l"/>
            <a:r>
              <a:rPr lang="en-US" sz="2400" dirty="0"/>
              <a:t>From a valuation and from a loan perspective a project must be economically viable and evaluated on a standalone basis. In corporate finance and regular old capital budgeting there is no such test.</a:t>
            </a:r>
          </a:p>
          <a:p>
            <a:pPr algn="l"/>
            <a:r>
              <a:rPr lang="en-US" sz="2400" dirty="0"/>
              <a:t>Philosophical question – is a child with a lot of parent support able to perform better than one with none.</a:t>
            </a:r>
          </a:p>
          <a:p>
            <a:pPr algn="l"/>
            <a:r>
              <a:rPr lang="en-US" sz="2400" dirty="0"/>
              <a:t>If you know there is a rich parent behind you, can you use this even if there is no direct promise.</a:t>
            </a:r>
          </a:p>
          <a:p>
            <a:pPr algn="l"/>
            <a:endParaRPr lang="en-US" sz="2400" dirty="0"/>
          </a:p>
        </p:txBody>
      </p:sp>
      <p:pic>
        <p:nvPicPr>
          <p:cNvPr id="10" name="Picture 9">
            <a:extLst>
              <a:ext uri="{FF2B5EF4-FFF2-40B4-BE49-F238E27FC236}">
                <a16:creationId xmlns:a16="http://schemas.microsoft.com/office/drawing/2014/main" id="{A5AE4186-2DFF-79E7-410C-64954E74B2DD}"/>
              </a:ext>
            </a:extLst>
          </p:cNvPr>
          <p:cNvPicPr>
            <a:picLocks noChangeAspect="1"/>
          </p:cNvPicPr>
          <p:nvPr/>
        </p:nvPicPr>
        <p:blipFill>
          <a:blip r:embed="rId2"/>
          <a:stretch>
            <a:fillRect/>
          </a:stretch>
        </p:blipFill>
        <p:spPr>
          <a:xfrm>
            <a:off x="7209784" y="1944865"/>
            <a:ext cx="3565229" cy="2722149"/>
          </a:xfrm>
          <a:prstGeom prst="rect">
            <a:avLst/>
          </a:prstGeom>
        </p:spPr>
      </p:pic>
      <p:sp>
        <p:nvSpPr>
          <p:cNvPr id="4" name="Slide Number Placeholder 3">
            <a:extLst>
              <a:ext uri="{FF2B5EF4-FFF2-40B4-BE49-F238E27FC236}">
                <a16:creationId xmlns:a16="http://schemas.microsoft.com/office/drawing/2014/main" id="{E507C5FC-7401-B0DA-9EDF-720986587823}"/>
              </a:ext>
            </a:extLst>
          </p:cNvPr>
          <p:cNvSpPr>
            <a:spLocks noGrp="1"/>
          </p:cNvSpPr>
          <p:nvPr>
            <p:ph type="sldNum" sz="quarter" idx="12"/>
          </p:nvPr>
        </p:nvSpPr>
        <p:spPr/>
        <p:txBody>
          <a:bodyPr/>
          <a:lstStyle/>
          <a:p>
            <a:fld id="{EB241CD2-1E45-42A3-B213-66A034DF9A3B}" type="slidenum">
              <a:rPr lang="en-GB" smtClean="0"/>
              <a:t>391</a:t>
            </a:fld>
            <a:endParaRPr lang="en-GB" dirty="0"/>
          </a:p>
        </p:txBody>
      </p:sp>
    </p:spTree>
    <p:extLst>
      <p:ext uri="{BB962C8B-B14F-4D97-AF65-F5344CB8AC3E}">
        <p14:creationId xmlns:p14="http://schemas.microsoft.com/office/powerpoint/2010/main" val="3137260486"/>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662F6-3F8D-7561-2DC6-5AD23CB5793E}"/>
              </a:ext>
            </a:extLst>
          </p:cNvPr>
          <p:cNvSpPr>
            <a:spLocks noGrp="1"/>
          </p:cNvSpPr>
          <p:nvPr>
            <p:ph type="title"/>
          </p:nvPr>
        </p:nvSpPr>
        <p:spPr/>
        <p:txBody>
          <a:bodyPr/>
          <a:lstStyle/>
          <a:p>
            <a:r>
              <a:rPr lang="en-US" dirty="0"/>
              <a:t>The Real Import of Nonrecourse</a:t>
            </a:r>
          </a:p>
        </p:txBody>
      </p:sp>
      <p:sp>
        <p:nvSpPr>
          <p:cNvPr id="3" name="Content Placeholder 2">
            <a:extLst>
              <a:ext uri="{FF2B5EF4-FFF2-40B4-BE49-F238E27FC236}">
                <a16:creationId xmlns:a16="http://schemas.microsoft.com/office/drawing/2014/main" id="{11E1D5C3-4CE4-01DE-5F76-37D51F34CF29}"/>
              </a:ext>
            </a:extLst>
          </p:cNvPr>
          <p:cNvSpPr>
            <a:spLocks noGrp="1"/>
          </p:cNvSpPr>
          <p:nvPr>
            <p:ph idx="1"/>
          </p:nvPr>
        </p:nvSpPr>
        <p:spPr/>
        <p:txBody>
          <a:bodyPr>
            <a:normAutofit/>
          </a:bodyPr>
          <a:lstStyle/>
          <a:p>
            <a:pPr algn="l"/>
            <a:r>
              <a:rPr lang="en-US" dirty="0"/>
              <a:t>The example of parental support (a term used in project finance) makes you understand that the real import of nonrecourse financing is that a project must be able to be viable on a standalone basis. </a:t>
            </a:r>
          </a:p>
          <a:p>
            <a:pPr algn="l"/>
            <a:r>
              <a:rPr lang="en-US" dirty="0"/>
              <a:t>Now think about nonrecourse and investment assessment. Not only do you have a third party assessing the viability of a long-term investment; this assessment of is made on a pure basis where the risks and the economic viability are directly evaluated. </a:t>
            </a:r>
          </a:p>
          <a:p>
            <a:pPr algn="l"/>
            <a:endParaRPr lang="en-US" i="1" dirty="0"/>
          </a:p>
        </p:txBody>
      </p:sp>
      <p:sp>
        <p:nvSpPr>
          <p:cNvPr id="7" name="TextBox 6">
            <a:extLst>
              <a:ext uri="{FF2B5EF4-FFF2-40B4-BE49-F238E27FC236}">
                <a16:creationId xmlns:a16="http://schemas.microsoft.com/office/drawing/2014/main" id="{2D9608C8-812B-5BF4-250F-E3994384FEA4}"/>
              </a:ext>
            </a:extLst>
          </p:cNvPr>
          <p:cNvSpPr txBox="1"/>
          <p:nvPr/>
        </p:nvSpPr>
        <p:spPr>
          <a:xfrm>
            <a:off x="1631270" y="4078665"/>
            <a:ext cx="8639174" cy="1323439"/>
          </a:xfrm>
          <a:prstGeom prst="rect">
            <a:avLst/>
          </a:prstGeom>
          <a:solidFill>
            <a:srgbClr val="FFFF00"/>
          </a:solidFill>
        </p:spPr>
        <p:txBody>
          <a:bodyPr wrap="square" rtlCol="0">
            <a:spAutoFit/>
          </a:bodyPr>
          <a:lstStyle/>
          <a:p>
            <a:r>
              <a:rPr lang="en-US" sz="2000" b="1" dirty="0">
                <a:solidFill>
                  <a:schemeClr val="accent6">
                    <a:lumMod val="65000"/>
                    <a:lumOff val="35000"/>
                  </a:schemeClr>
                </a:solidFill>
                <a:latin typeface="Arial" panose="020B0604020202020204" pitchFamily="34" charset="0"/>
                <a:cs typeface="Arial" panose="020B0604020202020204" pitchFamily="34" charset="0"/>
              </a:rPr>
              <a:t>Question: Without nonrecourse provisions in project finance debt, would the example of the two people making presentations be relevant</a:t>
            </a:r>
          </a:p>
          <a:p>
            <a:endParaRPr lang="en-US" sz="2000" dirty="0">
              <a:solidFill>
                <a:schemeClr val="accent6">
                  <a:lumMod val="65000"/>
                  <a:lumOff val="35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6861447-B2F2-57D4-90C9-CF9462A01C38}"/>
              </a:ext>
            </a:extLst>
          </p:cNvPr>
          <p:cNvSpPr>
            <a:spLocks noGrp="1"/>
          </p:cNvSpPr>
          <p:nvPr>
            <p:ph type="sldNum" sz="quarter" idx="12"/>
          </p:nvPr>
        </p:nvSpPr>
        <p:spPr/>
        <p:txBody>
          <a:bodyPr/>
          <a:lstStyle/>
          <a:p>
            <a:fld id="{EB241CD2-1E45-42A3-B213-66A034DF9A3B}" type="slidenum">
              <a:rPr lang="en-GB" smtClean="0"/>
              <a:t>392</a:t>
            </a:fld>
            <a:endParaRPr lang="en-GB" dirty="0"/>
          </a:p>
        </p:txBody>
      </p:sp>
    </p:spTree>
    <p:extLst>
      <p:ext uri="{BB962C8B-B14F-4D97-AF65-F5344CB8AC3E}">
        <p14:creationId xmlns:p14="http://schemas.microsoft.com/office/powerpoint/2010/main" val="3347769993"/>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8A617-2533-6303-5297-82D2498D3CF6}"/>
              </a:ext>
            </a:extLst>
          </p:cNvPr>
          <p:cNvSpPr>
            <a:spLocks noGrp="1"/>
          </p:cNvSpPr>
          <p:nvPr>
            <p:ph type="title"/>
          </p:nvPr>
        </p:nvSpPr>
        <p:spPr/>
        <p:txBody>
          <a:bodyPr>
            <a:normAutofit/>
          </a:bodyPr>
          <a:lstStyle/>
          <a:p>
            <a:r>
              <a:rPr lang="en-US" dirty="0"/>
              <a:t>Language of Term Sheet Illustrating Parent Support</a:t>
            </a:r>
          </a:p>
        </p:txBody>
      </p:sp>
      <p:sp>
        <p:nvSpPr>
          <p:cNvPr id="3" name="Content Placeholder 2">
            <a:extLst>
              <a:ext uri="{FF2B5EF4-FFF2-40B4-BE49-F238E27FC236}">
                <a16:creationId xmlns:a16="http://schemas.microsoft.com/office/drawing/2014/main" id="{F2A4931D-1EAF-BD96-A6D5-28A40C2BF5E5}"/>
              </a:ext>
            </a:extLst>
          </p:cNvPr>
          <p:cNvSpPr>
            <a:spLocks noGrp="1"/>
          </p:cNvSpPr>
          <p:nvPr>
            <p:ph idx="1"/>
          </p:nvPr>
        </p:nvSpPr>
        <p:spPr>
          <a:xfrm>
            <a:off x="1828801" y="1209675"/>
            <a:ext cx="8105552" cy="1661116"/>
          </a:xfrm>
          <a:solidFill>
            <a:srgbClr val="FFFF00"/>
          </a:solidFill>
        </p:spPr>
        <p:txBody>
          <a:bodyPr/>
          <a:lstStyle/>
          <a:p>
            <a:pPr algn="l"/>
            <a:r>
              <a:rPr lang="en-US" sz="1800" b="1" dirty="0"/>
              <a:t>Why do they write sentences like this.</a:t>
            </a:r>
          </a:p>
          <a:p>
            <a:pPr algn="l"/>
            <a:r>
              <a:rPr lang="en-US" sz="1800" b="1" dirty="0"/>
              <a:t>How would you read and interpret this if you were trying to understand the term for the first time.</a:t>
            </a:r>
          </a:p>
          <a:p>
            <a:pPr algn="l"/>
            <a:r>
              <a:rPr lang="en-US" sz="1800" b="1" dirty="0"/>
              <a:t>Under which scenario is the loan partial recourse and under which scenario is it full recourse.</a:t>
            </a:r>
          </a:p>
          <a:p>
            <a:pPr algn="l"/>
            <a:endParaRPr lang="en-US" dirty="0"/>
          </a:p>
          <a:p>
            <a:pPr algn="l"/>
            <a:endParaRPr lang="en-US" dirty="0"/>
          </a:p>
          <a:p>
            <a:pPr algn="l"/>
            <a:endParaRPr lang="en-US" dirty="0"/>
          </a:p>
        </p:txBody>
      </p:sp>
      <p:pic>
        <p:nvPicPr>
          <p:cNvPr id="5" name="Picture 4">
            <a:extLst>
              <a:ext uri="{FF2B5EF4-FFF2-40B4-BE49-F238E27FC236}">
                <a16:creationId xmlns:a16="http://schemas.microsoft.com/office/drawing/2014/main" id="{2430F2F0-C08F-7248-6412-088FE6E38BD4}"/>
              </a:ext>
            </a:extLst>
          </p:cNvPr>
          <p:cNvPicPr>
            <a:picLocks noChangeAspect="1"/>
          </p:cNvPicPr>
          <p:nvPr/>
        </p:nvPicPr>
        <p:blipFill>
          <a:blip r:embed="rId2"/>
          <a:stretch>
            <a:fillRect/>
          </a:stretch>
        </p:blipFill>
        <p:spPr>
          <a:xfrm>
            <a:off x="1776413" y="2965947"/>
            <a:ext cx="8421462" cy="2936833"/>
          </a:xfrm>
          <a:prstGeom prst="rect">
            <a:avLst/>
          </a:prstGeom>
        </p:spPr>
      </p:pic>
      <p:sp>
        <p:nvSpPr>
          <p:cNvPr id="4" name="Slide Number Placeholder 3">
            <a:extLst>
              <a:ext uri="{FF2B5EF4-FFF2-40B4-BE49-F238E27FC236}">
                <a16:creationId xmlns:a16="http://schemas.microsoft.com/office/drawing/2014/main" id="{98D3DD85-4045-6D38-7C25-E3B60BC2277F}"/>
              </a:ext>
            </a:extLst>
          </p:cNvPr>
          <p:cNvSpPr>
            <a:spLocks noGrp="1"/>
          </p:cNvSpPr>
          <p:nvPr>
            <p:ph type="sldNum" sz="quarter" idx="12"/>
          </p:nvPr>
        </p:nvSpPr>
        <p:spPr/>
        <p:txBody>
          <a:bodyPr/>
          <a:lstStyle/>
          <a:p>
            <a:fld id="{EB241CD2-1E45-42A3-B213-66A034DF9A3B}" type="slidenum">
              <a:rPr lang="en-GB" smtClean="0"/>
              <a:t>393</a:t>
            </a:fld>
            <a:endParaRPr lang="en-GB" dirty="0"/>
          </a:p>
        </p:txBody>
      </p:sp>
    </p:spTree>
    <p:extLst>
      <p:ext uri="{BB962C8B-B14F-4D97-AF65-F5344CB8AC3E}">
        <p14:creationId xmlns:p14="http://schemas.microsoft.com/office/powerpoint/2010/main" val="244362471"/>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67162-606B-F3F8-908F-4C4EB25BE638}"/>
              </a:ext>
            </a:extLst>
          </p:cNvPr>
          <p:cNvSpPr>
            <a:spLocks noGrp="1"/>
          </p:cNvSpPr>
          <p:nvPr>
            <p:ph type="title"/>
          </p:nvPr>
        </p:nvSpPr>
        <p:spPr/>
        <p:txBody>
          <a:bodyPr>
            <a:normAutofit/>
          </a:bodyPr>
          <a:lstStyle/>
          <a:p>
            <a:r>
              <a:rPr lang="en-US" dirty="0"/>
              <a:t>The Essence of the Verification Pillar of Project Finance</a:t>
            </a:r>
          </a:p>
        </p:txBody>
      </p:sp>
      <p:sp>
        <p:nvSpPr>
          <p:cNvPr id="3" name="Content Placeholder 2">
            <a:extLst>
              <a:ext uri="{FF2B5EF4-FFF2-40B4-BE49-F238E27FC236}">
                <a16:creationId xmlns:a16="http://schemas.microsoft.com/office/drawing/2014/main" id="{FB231798-4B50-25E2-5C40-1A692B5B7ADD}"/>
              </a:ext>
            </a:extLst>
          </p:cNvPr>
          <p:cNvSpPr>
            <a:spLocks noGrp="1"/>
          </p:cNvSpPr>
          <p:nvPr>
            <p:ph idx="1"/>
          </p:nvPr>
        </p:nvSpPr>
        <p:spPr>
          <a:xfrm>
            <a:off x="406400" y="1209675"/>
            <a:ext cx="4453955" cy="4693104"/>
          </a:xfrm>
        </p:spPr>
        <p:txBody>
          <a:bodyPr>
            <a:normAutofit/>
          </a:bodyPr>
          <a:lstStyle/>
          <a:p>
            <a:pPr algn="l"/>
            <a:r>
              <a:rPr lang="en-US" sz="1700" dirty="0"/>
              <a:t>Go Around the Bend and Assure that Risks are Mitigated or Reasonable.</a:t>
            </a:r>
          </a:p>
          <a:p>
            <a:pPr algn="l"/>
            <a:r>
              <a:rPr lang="en-US" sz="1700" dirty="0"/>
              <a:t>If all of the risks are acceptable and produce reasonable cash flow relative to the amount paid on debt, the lenders will put  a lot of money into the project.</a:t>
            </a:r>
          </a:p>
          <a:p>
            <a:pPr algn="l"/>
            <a:r>
              <a:rPr lang="en-US" sz="1700" dirty="0"/>
              <a:t>Reputation of the equity sponsors is important even if the loan is non-recourse. </a:t>
            </a:r>
          </a:p>
          <a:p>
            <a:pPr algn="l"/>
            <a:r>
              <a:rPr lang="en-US" sz="1700" dirty="0"/>
              <a:t>Note the IRR and the DSCR from cash flow as the performance metrics for the project. </a:t>
            </a:r>
          </a:p>
        </p:txBody>
      </p:sp>
      <p:sp>
        <p:nvSpPr>
          <p:cNvPr id="5" name="Oval 4">
            <a:extLst>
              <a:ext uri="{FF2B5EF4-FFF2-40B4-BE49-F238E27FC236}">
                <a16:creationId xmlns:a16="http://schemas.microsoft.com/office/drawing/2014/main" id="{714CE1D8-54BA-8B0C-C552-8387B635A720}"/>
              </a:ext>
            </a:extLst>
          </p:cNvPr>
          <p:cNvSpPr/>
          <p:nvPr/>
        </p:nvSpPr>
        <p:spPr bwMode="auto">
          <a:xfrm>
            <a:off x="7321332" y="2527785"/>
            <a:ext cx="1365030" cy="96130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dirty="0">
                <a:solidFill>
                  <a:schemeClr val="bg1">
                    <a:lumMod val="95000"/>
                  </a:schemeClr>
                </a:solidFill>
                <a:latin typeface="Arial" pitchFamily="34" charset="0"/>
              </a:rPr>
              <a:t>Special Purpose Vehicle:</a:t>
            </a:r>
          </a:p>
          <a:p>
            <a:pPr algn="ctr" eaLnBrk="0" fontAlgn="base" hangingPunct="0">
              <a:spcBef>
                <a:spcPct val="0"/>
              </a:spcBef>
              <a:spcAft>
                <a:spcPct val="0"/>
              </a:spcAft>
            </a:pPr>
            <a:r>
              <a:rPr lang="en-US" sz="900" dirty="0">
                <a:solidFill>
                  <a:schemeClr val="bg1">
                    <a:lumMod val="95000"/>
                  </a:schemeClr>
                </a:solidFill>
                <a:latin typeface="Arial" pitchFamily="34" charset="0"/>
              </a:rPr>
              <a:t>Project IRR</a:t>
            </a:r>
          </a:p>
        </p:txBody>
      </p:sp>
      <p:sp>
        <p:nvSpPr>
          <p:cNvPr id="6" name="Oval 5">
            <a:extLst>
              <a:ext uri="{FF2B5EF4-FFF2-40B4-BE49-F238E27FC236}">
                <a16:creationId xmlns:a16="http://schemas.microsoft.com/office/drawing/2014/main" id="{2C96DB3A-A9EC-C1C4-E9C2-E9A0CF982061}"/>
              </a:ext>
            </a:extLst>
          </p:cNvPr>
          <p:cNvSpPr/>
          <p:nvPr/>
        </p:nvSpPr>
        <p:spPr bwMode="auto">
          <a:xfrm>
            <a:off x="7331646" y="899035"/>
            <a:ext cx="1365030" cy="961303"/>
          </a:xfrm>
          <a:prstGeom prst="ellipse">
            <a:avLst/>
          </a:prstGeom>
          <a:solidFill>
            <a:srgbClr val="0D7BB6"/>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029" sz="900" dirty="0">
                <a:solidFill>
                  <a:schemeClr val="bg1">
                    <a:lumMod val="95000"/>
                  </a:schemeClr>
                </a:solidFill>
                <a:latin typeface="Arial" pitchFamily="34" charset="0"/>
              </a:rPr>
              <a:t>Revenues</a:t>
            </a:r>
            <a:r>
              <a:rPr lang="en-US" sz="900" dirty="0">
                <a:solidFill>
                  <a:schemeClr val="bg1">
                    <a:lumMod val="95000"/>
                  </a:schemeClr>
                </a:solidFill>
                <a:latin typeface="Arial" pitchFamily="34" charset="0"/>
              </a:rPr>
              <a:t> Realized</a:t>
            </a:r>
          </a:p>
        </p:txBody>
      </p:sp>
      <p:cxnSp>
        <p:nvCxnSpPr>
          <p:cNvPr id="8" name="Straight Arrow Connector 7">
            <a:extLst>
              <a:ext uri="{FF2B5EF4-FFF2-40B4-BE49-F238E27FC236}">
                <a16:creationId xmlns:a16="http://schemas.microsoft.com/office/drawing/2014/main" id="{A46D591A-4DBF-0EFA-8A62-4B7C988BE339}"/>
              </a:ext>
            </a:extLst>
          </p:cNvPr>
          <p:cNvCxnSpPr>
            <a:cxnSpLocks/>
            <a:stCxn id="6" idx="4"/>
            <a:endCxn id="5" idx="0"/>
          </p:cNvCxnSpPr>
          <p:nvPr/>
        </p:nvCxnSpPr>
        <p:spPr>
          <a:xfrm flipH="1">
            <a:off x="8003847" y="1860336"/>
            <a:ext cx="10314" cy="6674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F2C295ED-7281-4ED9-72D4-32A00D2DA8ED}"/>
              </a:ext>
            </a:extLst>
          </p:cNvPr>
          <p:cNvSpPr/>
          <p:nvPr/>
        </p:nvSpPr>
        <p:spPr bwMode="auto">
          <a:xfrm>
            <a:off x="6239302" y="3712349"/>
            <a:ext cx="1365030" cy="961303"/>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825" dirty="0">
                <a:solidFill>
                  <a:schemeClr val="bg1">
                    <a:lumMod val="95000"/>
                  </a:schemeClr>
                </a:solidFill>
                <a:latin typeface="Arial" pitchFamily="34" charset="0"/>
              </a:rPr>
              <a:t>Lenders Receive Debt Service and Invest Debt</a:t>
            </a:r>
          </a:p>
          <a:p>
            <a:pPr algn="ctr" eaLnBrk="0" fontAlgn="base" hangingPunct="0">
              <a:spcBef>
                <a:spcPct val="0"/>
              </a:spcBef>
              <a:spcAft>
                <a:spcPct val="0"/>
              </a:spcAft>
            </a:pPr>
            <a:r>
              <a:rPr lang="en-US" sz="825" dirty="0">
                <a:solidFill>
                  <a:schemeClr val="bg1">
                    <a:lumMod val="95000"/>
                  </a:schemeClr>
                </a:solidFill>
                <a:latin typeface="Arial" pitchFamily="34" charset="0"/>
              </a:rPr>
              <a:t>DSCR</a:t>
            </a:r>
          </a:p>
        </p:txBody>
      </p:sp>
      <p:sp>
        <p:nvSpPr>
          <p:cNvPr id="10" name="Oval 9">
            <a:extLst>
              <a:ext uri="{FF2B5EF4-FFF2-40B4-BE49-F238E27FC236}">
                <a16:creationId xmlns:a16="http://schemas.microsoft.com/office/drawing/2014/main" id="{5F01A66F-9616-4C4E-3C89-85A738915B8C}"/>
              </a:ext>
            </a:extLst>
          </p:cNvPr>
          <p:cNvSpPr/>
          <p:nvPr/>
        </p:nvSpPr>
        <p:spPr bwMode="auto">
          <a:xfrm>
            <a:off x="8394041" y="3712349"/>
            <a:ext cx="1365030" cy="961303"/>
          </a:xfrm>
          <a:prstGeom prst="ellipse">
            <a:avLst/>
          </a:prstGeom>
          <a:solidFill>
            <a:srgbClr val="00B05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825" dirty="0">
                <a:solidFill>
                  <a:schemeClr val="bg1">
                    <a:lumMod val="95000"/>
                  </a:schemeClr>
                </a:solidFill>
                <a:latin typeface="Arial" pitchFamily="34" charset="0"/>
              </a:rPr>
              <a:t>Equity  Sponsors Receive Dividends and Invest Equity – Equity IRR</a:t>
            </a:r>
          </a:p>
        </p:txBody>
      </p:sp>
      <p:cxnSp>
        <p:nvCxnSpPr>
          <p:cNvPr id="12" name="Straight Arrow Connector 11">
            <a:extLst>
              <a:ext uri="{FF2B5EF4-FFF2-40B4-BE49-F238E27FC236}">
                <a16:creationId xmlns:a16="http://schemas.microsoft.com/office/drawing/2014/main" id="{E23AF827-D165-985B-D6D3-1A9D1F430D22}"/>
              </a:ext>
            </a:extLst>
          </p:cNvPr>
          <p:cNvCxnSpPr>
            <a:cxnSpLocks/>
            <a:stCxn id="5" idx="3"/>
          </p:cNvCxnSpPr>
          <p:nvPr/>
        </p:nvCxnSpPr>
        <p:spPr>
          <a:xfrm flipH="1">
            <a:off x="7142057" y="3348308"/>
            <a:ext cx="379180" cy="364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E529529-E72E-CF2B-276A-335CE54AD398}"/>
              </a:ext>
            </a:extLst>
          </p:cNvPr>
          <p:cNvCxnSpPr>
            <a:cxnSpLocks/>
            <a:stCxn id="5" idx="5"/>
          </p:cNvCxnSpPr>
          <p:nvPr/>
        </p:nvCxnSpPr>
        <p:spPr>
          <a:xfrm>
            <a:off x="8486458" y="3348309"/>
            <a:ext cx="472760" cy="32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8C50020-CFDD-6D64-9B23-02E5592E5183}"/>
              </a:ext>
            </a:extLst>
          </p:cNvPr>
          <p:cNvSpPr/>
          <p:nvPr/>
        </p:nvSpPr>
        <p:spPr bwMode="auto">
          <a:xfrm>
            <a:off x="5404243" y="2210058"/>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Capital Investments</a:t>
            </a:r>
          </a:p>
        </p:txBody>
      </p:sp>
      <p:cxnSp>
        <p:nvCxnSpPr>
          <p:cNvPr id="23" name="Straight Arrow Connector 22">
            <a:extLst>
              <a:ext uri="{FF2B5EF4-FFF2-40B4-BE49-F238E27FC236}">
                <a16:creationId xmlns:a16="http://schemas.microsoft.com/office/drawing/2014/main" id="{7027635A-2B34-5A85-4463-AD36A42684CD}"/>
              </a:ext>
            </a:extLst>
          </p:cNvPr>
          <p:cNvCxnSpPr>
            <a:cxnSpLocks/>
            <a:stCxn id="20" idx="6"/>
            <a:endCxn id="5" idx="2"/>
          </p:cNvCxnSpPr>
          <p:nvPr/>
        </p:nvCxnSpPr>
        <p:spPr>
          <a:xfrm>
            <a:off x="6769274" y="2690710"/>
            <a:ext cx="552059" cy="317727"/>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433450E-602F-A6D2-A0EE-D6F102ACCF48}"/>
              </a:ext>
            </a:extLst>
          </p:cNvPr>
          <p:cNvCxnSpPr>
            <a:cxnSpLocks/>
            <a:endCxn id="9" idx="7"/>
          </p:cNvCxnSpPr>
          <p:nvPr/>
        </p:nvCxnSpPr>
        <p:spPr>
          <a:xfrm flipH="1">
            <a:off x="7404429" y="3489087"/>
            <a:ext cx="348609" cy="364040"/>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2155D052-B365-F528-0310-1095B6F1A003}"/>
              </a:ext>
            </a:extLst>
          </p:cNvPr>
          <p:cNvCxnSpPr>
            <a:cxnSpLocks/>
          </p:cNvCxnSpPr>
          <p:nvPr/>
        </p:nvCxnSpPr>
        <p:spPr>
          <a:xfrm>
            <a:off x="8310945" y="3456185"/>
            <a:ext cx="438518" cy="289064"/>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28D92D31-8A4D-A30D-2CCE-09E79D89FFB6}"/>
              </a:ext>
            </a:extLst>
          </p:cNvPr>
          <p:cNvSpPr/>
          <p:nvPr/>
        </p:nvSpPr>
        <p:spPr bwMode="auto">
          <a:xfrm>
            <a:off x="9183754" y="2212293"/>
            <a:ext cx="1365030" cy="961303"/>
          </a:xfrm>
          <a:prstGeom prst="ellipse">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endParaRPr lang="en-US" sz="900" dirty="0">
              <a:solidFill>
                <a:schemeClr val="bg1">
                  <a:lumMod val="95000"/>
                </a:schemeClr>
              </a:solidFill>
              <a:latin typeface="Arial" pitchFamily="34" charset="0"/>
            </a:endParaRPr>
          </a:p>
          <a:p>
            <a:pPr algn="ctr" eaLnBrk="0" fontAlgn="base" hangingPunct="0">
              <a:spcBef>
                <a:spcPct val="0"/>
              </a:spcBef>
              <a:spcAft>
                <a:spcPct val="0"/>
              </a:spcAft>
            </a:pPr>
            <a:r>
              <a:rPr lang="en-US" sz="900" dirty="0">
                <a:solidFill>
                  <a:schemeClr val="bg1">
                    <a:lumMod val="95000"/>
                  </a:schemeClr>
                </a:solidFill>
                <a:latin typeface="Arial" pitchFamily="34" charset="0"/>
              </a:rPr>
              <a:t>Operating Expenses</a:t>
            </a:r>
          </a:p>
        </p:txBody>
      </p:sp>
      <p:cxnSp>
        <p:nvCxnSpPr>
          <p:cNvPr id="17" name="Straight Arrow Connector 16">
            <a:extLst>
              <a:ext uri="{FF2B5EF4-FFF2-40B4-BE49-F238E27FC236}">
                <a16:creationId xmlns:a16="http://schemas.microsoft.com/office/drawing/2014/main" id="{E05A8166-701E-ABF1-E2B9-05DC3EB7FA2D}"/>
              </a:ext>
            </a:extLst>
          </p:cNvPr>
          <p:cNvCxnSpPr>
            <a:cxnSpLocks/>
            <a:stCxn id="11" idx="2"/>
            <a:endCxn id="5" idx="6"/>
          </p:cNvCxnSpPr>
          <p:nvPr/>
        </p:nvCxnSpPr>
        <p:spPr>
          <a:xfrm flipH="1">
            <a:off x="8686363" y="2692944"/>
            <a:ext cx="497393" cy="315492"/>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3D8EE95-F927-D456-67C9-913103BC728F}"/>
              </a:ext>
            </a:extLst>
          </p:cNvPr>
          <p:cNvSpPr txBox="1"/>
          <p:nvPr/>
        </p:nvSpPr>
        <p:spPr>
          <a:xfrm>
            <a:off x="4929929" y="1858058"/>
            <a:ext cx="752752" cy="300082"/>
          </a:xfrm>
          <a:prstGeom prst="rect">
            <a:avLst/>
          </a:prstGeom>
          <a:noFill/>
        </p:spPr>
        <p:txBody>
          <a:bodyPr wrap="square" rtlCol="0">
            <a:spAutoFit/>
          </a:bodyPr>
          <a:lstStyle/>
          <a:p>
            <a:r>
              <a:rPr lang="en-US" sz="1350" dirty="0"/>
              <a:t>Start</a:t>
            </a:r>
          </a:p>
        </p:txBody>
      </p:sp>
      <p:cxnSp>
        <p:nvCxnSpPr>
          <p:cNvPr id="18" name="Straight Arrow Connector 17">
            <a:extLst>
              <a:ext uri="{FF2B5EF4-FFF2-40B4-BE49-F238E27FC236}">
                <a16:creationId xmlns:a16="http://schemas.microsoft.com/office/drawing/2014/main" id="{C21AB655-354B-A723-8F87-601BB6323760}"/>
              </a:ext>
            </a:extLst>
          </p:cNvPr>
          <p:cNvCxnSpPr>
            <a:cxnSpLocks/>
            <a:stCxn id="14" idx="0"/>
          </p:cNvCxnSpPr>
          <p:nvPr/>
        </p:nvCxnSpPr>
        <p:spPr>
          <a:xfrm>
            <a:off x="5306306" y="1858059"/>
            <a:ext cx="668619" cy="290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A5DC5A6-5749-9CB6-A877-549667D1AB91}"/>
              </a:ext>
            </a:extLst>
          </p:cNvPr>
          <p:cNvSpPr txBox="1"/>
          <p:nvPr/>
        </p:nvSpPr>
        <p:spPr>
          <a:xfrm>
            <a:off x="5486551" y="3577409"/>
            <a:ext cx="601679" cy="300082"/>
          </a:xfrm>
          <a:prstGeom prst="rect">
            <a:avLst/>
          </a:prstGeom>
          <a:noFill/>
        </p:spPr>
        <p:txBody>
          <a:bodyPr wrap="square" rtlCol="0">
            <a:spAutoFit/>
          </a:bodyPr>
          <a:lstStyle/>
          <a:p>
            <a:r>
              <a:rPr lang="en-US" sz="1350" dirty="0"/>
              <a:t>End</a:t>
            </a:r>
          </a:p>
        </p:txBody>
      </p:sp>
      <p:cxnSp>
        <p:nvCxnSpPr>
          <p:cNvPr id="22" name="Straight Arrow Connector 21">
            <a:extLst>
              <a:ext uri="{FF2B5EF4-FFF2-40B4-BE49-F238E27FC236}">
                <a16:creationId xmlns:a16="http://schemas.microsoft.com/office/drawing/2014/main" id="{4B983C25-50BA-8F1B-24A3-0A76D6813E34}"/>
              </a:ext>
            </a:extLst>
          </p:cNvPr>
          <p:cNvCxnSpPr/>
          <p:nvPr/>
        </p:nvCxnSpPr>
        <p:spPr>
          <a:xfrm flipH="1" flipV="1">
            <a:off x="5694369" y="3853128"/>
            <a:ext cx="393860" cy="482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6A140B0-8FD6-DE80-CB10-D8F0E591CEAA}"/>
              </a:ext>
            </a:extLst>
          </p:cNvPr>
          <p:cNvSpPr txBox="1"/>
          <p:nvPr/>
        </p:nvSpPr>
        <p:spPr>
          <a:xfrm>
            <a:off x="1402019" y="4824238"/>
            <a:ext cx="9674566" cy="1169551"/>
          </a:xfrm>
          <a:prstGeom prst="rect">
            <a:avLst/>
          </a:prstGeom>
          <a:solidFill>
            <a:schemeClr val="bg1">
              <a:lumMod val="95000"/>
            </a:schemeClr>
          </a:solidFill>
        </p:spPr>
        <p:txBody>
          <a:bodyPr wrap="square">
            <a:spAutoFit/>
          </a:bodyPr>
          <a:lstStyle/>
          <a:p>
            <a:r>
              <a:rPr lang="en-US" sz="1400" dirty="0">
                <a:solidFill>
                  <a:schemeClr val="accent6">
                    <a:lumMod val="65000"/>
                    <a:lumOff val="35000"/>
                  </a:schemeClr>
                </a:solidFill>
                <a:latin typeface="Arial" panose="020B0604020202020204" pitchFamily="34" charset="0"/>
                <a:cs typeface="Arial" panose="020B0604020202020204" pitchFamily="34" charset="0"/>
              </a:rPr>
              <a:t>Project Finance is a method of financing where the costs and benefits of long-term capital-intensive assets can be assessed from the structuring of debt by lenders. Structuring of debt  considers the cash flow derived directly from the asset (non-recourse). Project finance typically involves management of risks through a series of contracts where risks are designed to provide incentives for project parties to efficiently manage construction and operation of a project. Project finance can low cost of capital with transparent and manageable risks and demonstration of support from lenders. </a:t>
            </a:r>
          </a:p>
        </p:txBody>
      </p:sp>
      <p:sp>
        <p:nvSpPr>
          <p:cNvPr id="4" name="Slide Number Placeholder 3">
            <a:extLst>
              <a:ext uri="{FF2B5EF4-FFF2-40B4-BE49-F238E27FC236}">
                <a16:creationId xmlns:a16="http://schemas.microsoft.com/office/drawing/2014/main" id="{7850F095-4998-E106-E762-80390800CC35}"/>
              </a:ext>
            </a:extLst>
          </p:cNvPr>
          <p:cNvSpPr>
            <a:spLocks noGrp="1"/>
          </p:cNvSpPr>
          <p:nvPr>
            <p:ph type="sldNum" sz="quarter" idx="12"/>
          </p:nvPr>
        </p:nvSpPr>
        <p:spPr/>
        <p:txBody>
          <a:bodyPr/>
          <a:lstStyle/>
          <a:p>
            <a:fld id="{EB241CD2-1E45-42A3-B213-66A034DF9A3B}" type="slidenum">
              <a:rPr lang="en-GB" smtClean="0"/>
              <a:t>394</a:t>
            </a:fld>
            <a:endParaRPr lang="en-GB" dirty="0"/>
          </a:p>
        </p:txBody>
      </p:sp>
    </p:spTree>
    <p:extLst>
      <p:ext uri="{BB962C8B-B14F-4D97-AF65-F5344CB8AC3E}">
        <p14:creationId xmlns:p14="http://schemas.microsoft.com/office/powerpoint/2010/main" val="2297433141"/>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8014C8-520A-48DC-8189-2E5FDCC7F051}"/>
              </a:ext>
            </a:extLst>
          </p:cNvPr>
          <p:cNvSpPr>
            <a:spLocks noGrp="1"/>
          </p:cNvSpPr>
          <p:nvPr>
            <p:ph type="title"/>
          </p:nvPr>
        </p:nvSpPr>
        <p:spPr/>
        <p:txBody>
          <a:bodyPr>
            <a:normAutofit fontScale="90000"/>
          </a:bodyPr>
          <a:lstStyle/>
          <a:p>
            <a:r>
              <a:rPr lang="en-US" dirty="0"/>
              <a:t>Simple Example of Credit Analysis in Corporate Finance and Project Finance</a:t>
            </a:r>
            <a:endParaRPr lang="en-CH"/>
          </a:p>
        </p:txBody>
      </p:sp>
      <p:sp>
        <p:nvSpPr>
          <p:cNvPr id="2" name="Content Placeholder 1">
            <a:extLst>
              <a:ext uri="{FF2B5EF4-FFF2-40B4-BE49-F238E27FC236}">
                <a16:creationId xmlns:a16="http://schemas.microsoft.com/office/drawing/2014/main" id="{AAC5B75E-CFD3-41C1-81CB-3F290B3F2839}"/>
              </a:ext>
            </a:extLst>
          </p:cNvPr>
          <p:cNvSpPr>
            <a:spLocks noGrp="1"/>
          </p:cNvSpPr>
          <p:nvPr>
            <p:ph idx="1"/>
          </p:nvPr>
        </p:nvSpPr>
        <p:spPr/>
        <p:txBody>
          <a:bodyPr/>
          <a:lstStyle/>
          <a:p>
            <a:r>
              <a:rPr lang="en-US" dirty="0"/>
              <a:t>Illustration of re-financing risk in corporate loans versus DSCR in project finance.</a:t>
            </a:r>
          </a:p>
          <a:p>
            <a:endParaRPr lang="en-CH"/>
          </a:p>
        </p:txBody>
      </p:sp>
      <p:pic>
        <p:nvPicPr>
          <p:cNvPr id="5" name="Picture 4">
            <a:extLst>
              <a:ext uri="{FF2B5EF4-FFF2-40B4-BE49-F238E27FC236}">
                <a16:creationId xmlns:a16="http://schemas.microsoft.com/office/drawing/2014/main" id="{255CC6DA-9320-4C50-8AF6-B6091BE01EB8}"/>
              </a:ext>
            </a:extLst>
          </p:cNvPr>
          <p:cNvPicPr>
            <a:picLocks noChangeAspect="1"/>
          </p:cNvPicPr>
          <p:nvPr/>
        </p:nvPicPr>
        <p:blipFill>
          <a:blip r:embed="rId2"/>
          <a:stretch>
            <a:fillRect/>
          </a:stretch>
        </p:blipFill>
        <p:spPr>
          <a:xfrm>
            <a:off x="696685" y="1985819"/>
            <a:ext cx="9261625" cy="3987744"/>
          </a:xfrm>
          <a:prstGeom prst="rect">
            <a:avLst/>
          </a:prstGeom>
        </p:spPr>
      </p:pic>
      <p:sp>
        <p:nvSpPr>
          <p:cNvPr id="6" name="Slide Number Placeholder 5">
            <a:extLst>
              <a:ext uri="{FF2B5EF4-FFF2-40B4-BE49-F238E27FC236}">
                <a16:creationId xmlns:a16="http://schemas.microsoft.com/office/drawing/2014/main" id="{54333EA7-AD84-8B77-1E8A-C5A7EBE5FCAB}"/>
              </a:ext>
            </a:extLst>
          </p:cNvPr>
          <p:cNvSpPr>
            <a:spLocks noGrp="1"/>
          </p:cNvSpPr>
          <p:nvPr>
            <p:ph type="sldNum" sz="quarter" idx="12"/>
          </p:nvPr>
        </p:nvSpPr>
        <p:spPr/>
        <p:txBody>
          <a:bodyPr/>
          <a:lstStyle/>
          <a:p>
            <a:fld id="{EB241CD2-1E45-42A3-B213-66A034DF9A3B}" type="slidenum">
              <a:rPr lang="en-GB" smtClean="0"/>
              <a:t>395</a:t>
            </a:fld>
            <a:endParaRPr lang="en-GB" dirty="0"/>
          </a:p>
        </p:txBody>
      </p:sp>
    </p:spTree>
    <p:extLst>
      <p:ext uri="{BB962C8B-B14F-4D97-AF65-F5344CB8AC3E}">
        <p14:creationId xmlns:p14="http://schemas.microsoft.com/office/powerpoint/2010/main" val="1217650800"/>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a:t>Risk Analysis in Project Finance Models</a:t>
            </a:r>
          </a:p>
        </p:txBody>
      </p:sp>
      <p:sp>
        <p:nvSpPr>
          <p:cNvPr id="13315" name="Rectangle 3"/>
          <p:cNvSpPr>
            <a:spLocks noGrp="1" noChangeArrowheads="1"/>
          </p:cNvSpPr>
          <p:nvPr>
            <p:ph type="body" idx="1"/>
          </p:nvPr>
        </p:nvSpPr>
        <p:spPr/>
        <p:txBody>
          <a:bodyPr>
            <a:normAutofit lnSpcReduction="10000"/>
          </a:bodyPr>
          <a:lstStyle/>
          <a:p>
            <a:pPr marL="342900" indent="-342900"/>
            <a:r>
              <a:rPr lang="en-US" sz="2800" dirty="0"/>
              <a:t>Project finance analysis to a large degree involves identifying, allocating and mitigating risk.  One must therefore be able first to identify risks and then to measure how effective the contracts and other mitigating factors (covenant, debt service reserve, liquidated damage) are in managing risk.</a:t>
            </a:r>
          </a:p>
          <a:p>
            <a:pPr marL="342900" indent="-342900"/>
            <a:endParaRPr lang="en-US" sz="2800" dirty="0"/>
          </a:p>
          <a:p>
            <a:pPr marL="342900" indent="-342900"/>
            <a:r>
              <a:rPr lang="en-US" b="1" i="1" dirty="0"/>
              <a:t>Project Finance Adage:</a:t>
            </a:r>
          </a:p>
          <a:p>
            <a:pPr marL="742950" lvl="1" indent="-285750"/>
            <a:r>
              <a:rPr lang="en-US" dirty="0"/>
              <a:t>At the beginning of the project</a:t>
            </a:r>
          </a:p>
          <a:p>
            <a:pPr marL="1143000" lvl="2" indent="-228600"/>
            <a:r>
              <a:rPr lang="en-US" sz="1800" dirty="0"/>
              <a:t>Lender has the money</a:t>
            </a:r>
          </a:p>
          <a:p>
            <a:pPr marL="1143000" lvl="2" indent="-228600"/>
            <a:r>
              <a:rPr lang="en-US" sz="1800" dirty="0"/>
              <a:t>Developer has the experience</a:t>
            </a:r>
          </a:p>
          <a:p>
            <a:pPr marL="742950" lvl="1" indent="-285750"/>
            <a:r>
              <a:rPr lang="en-US" dirty="0"/>
              <a:t>At the end of the project</a:t>
            </a:r>
          </a:p>
          <a:p>
            <a:pPr marL="1143000" lvl="2" indent="-228600"/>
            <a:r>
              <a:rPr lang="en-US" sz="1800" dirty="0"/>
              <a:t>Developer has the money</a:t>
            </a:r>
          </a:p>
          <a:p>
            <a:pPr marL="1143000" lvl="2" indent="-228600"/>
            <a:r>
              <a:rPr lang="en-US" sz="1800" dirty="0"/>
              <a:t>Lender has the experience</a:t>
            </a:r>
          </a:p>
        </p:txBody>
      </p:sp>
      <p:sp>
        <p:nvSpPr>
          <p:cNvPr id="2" name="Slide Number Placeholder 1">
            <a:extLst>
              <a:ext uri="{FF2B5EF4-FFF2-40B4-BE49-F238E27FC236}">
                <a16:creationId xmlns:a16="http://schemas.microsoft.com/office/drawing/2014/main" id="{3F597126-C541-D781-34DB-56166BBC58E4}"/>
              </a:ext>
            </a:extLst>
          </p:cNvPr>
          <p:cNvSpPr>
            <a:spLocks noGrp="1"/>
          </p:cNvSpPr>
          <p:nvPr>
            <p:ph type="sldNum" sz="quarter" idx="12"/>
          </p:nvPr>
        </p:nvSpPr>
        <p:spPr/>
        <p:txBody>
          <a:bodyPr/>
          <a:lstStyle/>
          <a:p>
            <a:fld id="{EB241CD2-1E45-42A3-B213-66A034DF9A3B}" type="slidenum">
              <a:rPr lang="en-GB" smtClean="0"/>
              <a:t>396</a:t>
            </a:fld>
            <a:endParaRPr lang="en-GB" dirty="0"/>
          </a:p>
        </p:txBody>
      </p:sp>
    </p:spTree>
    <p:extLst>
      <p:ext uri="{BB962C8B-B14F-4D97-AF65-F5344CB8AC3E}">
        <p14:creationId xmlns:p14="http://schemas.microsoft.com/office/powerpoint/2010/main" val="4217192721"/>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BB0A8-AEF8-150E-0FFC-730A7E0ED6C1}"/>
              </a:ext>
            </a:extLst>
          </p:cNvPr>
          <p:cNvSpPr>
            <a:spLocks noGrp="1"/>
          </p:cNvSpPr>
          <p:nvPr>
            <p:ph type="ctrTitle"/>
          </p:nvPr>
        </p:nvSpPr>
        <p:spPr>
          <a:xfrm>
            <a:off x="775447" y="2870093"/>
            <a:ext cx="10363200" cy="1767794"/>
          </a:xfrm>
        </p:spPr>
        <p:txBody>
          <a:bodyPr>
            <a:normAutofit fontScale="90000"/>
          </a:bodyPr>
          <a:lstStyle/>
          <a:p>
            <a:r>
              <a:rPr lang="en-US" dirty="0"/>
              <a:t>Pillar 3: </a:t>
            </a:r>
            <a:br>
              <a:rPr lang="en-US" dirty="0"/>
            </a:br>
            <a:r>
              <a:rPr lang="en-US" dirty="0"/>
              <a:t>Contract Structures to Encourage Efficiency and Key Parties in a </a:t>
            </a:r>
            <a:br>
              <a:rPr lang="en-US" dirty="0"/>
            </a:br>
            <a:r>
              <a:rPr lang="en-US" dirty="0"/>
              <a:t>Project Finance</a:t>
            </a:r>
          </a:p>
        </p:txBody>
      </p:sp>
    </p:spTree>
    <p:extLst>
      <p:ext uri="{BB962C8B-B14F-4D97-AF65-F5344CB8AC3E}">
        <p14:creationId xmlns:p14="http://schemas.microsoft.com/office/powerpoint/2010/main" val="73244088"/>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73AE-496B-D2D5-5E00-B80E790F4166}"/>
              </a:ext>
            </a:extLst>
          </p:cNvPr>
          <p:cNvSpPr>
            <a:spLocks noGrp="1"/>
          </p:cNvSpPr>
          <p:nvPr>
            <p:ph type="title"/>
          </p:nvPr>
        </p:nvSpPr>
        <p:spPr/>
        <p:txBody>
          <a:bodyPr/>
          <a:lstStyle/>
          <a:p>
            <a:r>
              <a:rPr lang="en-US" dirty="0"/>
              <a:t>Contract Pillar</a:t>
            </a:r>
          </a:p>
        </p:txBody>
      </p:sp>
      <p:sp>
        <p:nvSpPr>
          <p:cNvPr id="3" name="Content Placeholder 2">
            <a:extLst>
              <a:ext uri="{FF2B5EF4-FFF2-40B4-BE49-F238E27FC236}">
                <a16:creationId xmlns:a16="http://schemas.microsoft.com/office/drawing/2014/main" id="{CE46E6EC-BDF9-7278-8344-8B5FA03D6EB3}"/>
              </a:ext>
            </a:extLst>
          </p:cNvPr>
          <p:cNvSpPr>
            <a:spLocks noGrp="1"/>
          </p:cNvSpPr>
          <p:nvPr>
            <p:ph idx="1"/>
          </p:nvPr>
        </p:nvSpPr>
        <p:spPr/>
        <p:txBody>
          <a:bodyPr>
            <a:normAutofit/>
          </a:bodyPr>
          <a:lstStyle/>
          <a:p>
            <a:r>
              <a:rPr lang="en-US" sz="1800" dirty="0"/>
              <a:t>Some kind of contract structure is almost universal in project finance, although project finance such as merchant electric power and resource project finance has been applied without revenue contracts (which were supported by assumed mean reversion in commodity prices). </a:t>
            </a:r>
          </a:p>
          <a:p>
            <a:r>
              <a:rPr lang="en-US" sz="1800" dirty="0"/>
              <a:t>Contracts between the SPV and government agencies or other private companies create stable cash flow, mitigating the risk of technological obsolescence. </a:t>
            </a:r>
          </a:p>
          <a:p>
            <a:r>
              <a:rPr lang="en-US" sz="1800" dirty="0"/>
              <a:t>It is possible to structure an investment with a lot of contracts that impose targeted risks on investor without project finance debt, meaning that some kinds of contracts are necessary for project finance, but contracts do not mean investments will be project financed. Just as important as providing stable cash flow that is necessary for financing long-term investments, contracts can be used to explicitly impose targeted risks to provide private companies with an incentive to construct and operate projects in efficient manner.</a:t>
            </a:r>
          </a:p>
        </p:txBody>
      </p:sp>
      <p:sp>
        <p:nvSpPr>
          <p:cNvPr id="5" name="Slide Number Placeholder 4">
            <a:extLst>
              <a:ext uri="{FF2B5EF4-FFF2-40B4-BE49-F238E27FC236}">
                <a16:creationId xmlns:a16="http://schemas.microsoft.com/office/drawing/2014/main" id="{28972D26-4029-317F-D648-22B19B586743}"/>
              </a:ext>
            </a:extLst>
          </p:cNvPr>
          <p:cNvSpPr>
            <a:spLocks noGrp="1"/>
          </p:cNvSpPr>
          <p:nvPr>
            <p:ph type="sldNum" sz="quarter" idx="12"/>
          </p:nvPr>
        </p:nvSpPr>
        <p:spPr/>
        <p:txBody>
          <a:bodyPr/>
          <a:lstStyle/>
          <a:p>
            <a:fld id="{EB241CD2-1E45-42A3-B213-66A034DF9A3B}" type="slidenum">
              <a:rPr lang="en-GB" smtClean="0"/>
              <a:t>398</a:t>
            </a:fld>
            <a:endParaRPr lang="en-GB" dirty="0"/>
          </a:p>
        </p:txBody>
      </p:sp>
    </p:spTree>
    <p:extLst>
      <p:ext uri="{BB962C8B-B14F-4D97-AF65-F5344CB8AC3E}">
        <p14:creationId xmlns:p14="http://schemas.microsoft.com/office/powerpoint/2010/main" val="2180103390"/>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BD36-23DB-9F1F-9EFF-1939ED6056FC}"/>
              </a:ext>
            </a:extLst>
          </p:cNvPr>
          <p:cNvSpPr>
            <a:spLocks noGrp="1"/>
          </p:cNvSpPr>
          <p:nvPr>
            <p:ph type="title"/>
          </p:nvPr>
        </p:nvSpPr>
        <p:spPr/>
        <p:txBody>
          <a:bodyPr>
            <a:normAutofit fontScale="90000"/>
          </a:bodyPr>
          <a:lstStyle/>
          <a:p>
            <a:r>
              <a:rPr lang="en-US" dirty="0"/>
              <a:t>Pillar 3 of Project Finance – Private Companies with Contracts to Encourage Efficiency</a:t>
            </a:r>
          </a:p>
        </p:txBody>
      </p:sp>
      <p:sp>
        <p:nvSpPr>
          <p:cNvPr id="3" name="Content Placeholder 2">
            <a:extLst>
              <a:ext uri="{FF2B5EF4-FFF2-40B4-BE49-F238E27FC236}">
                <a16:creationId xmlns:a16="http://schemas.microsoft.com/office/drawing/2014/main" id="{34E30DB8-2B65-4247-684D-1633BE16344C}"/>
              </a:ext>
            </a:extLst>
          </p:cNvPr>
          <p:cNvSpPr>
            <a:spLocks noGrp="1"/>
          </p:cNvSpPr>
          <p:nvPr>
            <p:ph idx="1"/>
          </p:nvPr>
        </p:nvSpPr>
        <p:spPr/>
        <p:txBody>
          <a:bodyPr>
            <a:normAutofit/>
          </a:bodyPr>
          <a:lstStyle/>
          <a:p>
            <a:pPr algn="l"/>
            <a:r>
              <a:rPr lang="en-US" sz="2400" dirty="0"/>
              <a:t>Pillar number 3 is using of price, construction and operation contracts that are structured with private entities to provide incentives for efficient construction and operations while not imposing uncontrollable risks on the private companies that increase cost of capital. </a:t>
            </a:r>
          </a:p>
          <a:p>
            <a:pPr algn="l"/>
            <a:r>
              <a:rPr lang="en-US" sz="2400" dirty="0"/>
              <a:t>It is possible to structure an investment with a lot of contracts that impose targeted risks on investor without project finance debt. This is similar to pillar number one that involves achieving a low cost of capital through competitive bidding which does not necessitate a particular financing structure. </a:t>
            </a:r>
          </a:p>
          <a:p>
            <a:pPr algn="l"/>
            <a:r>
              <a:rPr lang="en-US" sz="2400" dirty="0"/>
              <a:t>Putting all of the pillars together – bidding, financing and contract structuring -- is what makes project finance a unique and potentially effective tool of economic policy. </a:t>
            </a:r>
          </a:p>
        </p:txBody>
      </p:sp>
      <p:sp>
        <p:nvSpPr>
          <p:cNvPr id="5" name="Slide Number Placeholder 4">
            <a:extLst>
              <a:ext uri="{FF2B5EF4-FFF2-40B4-BE49-F238E27FC236}">
                <a16:creationId xmlns:a16="http://schemas.microsoft.com/office/drawing/2014/main" id="{31311139-CE4C-8059-67C4-1C2605E09D66}"/>
              </a:ext>
            </a:extLst>
          </p:cNvPr>
          <p:cNvSpPr>
            <a:spLocks noGrp="1"/>
          </p:cNvSpPr>
          <p:nvPr>
            <p:ph type="sldNum" sz="quarter" idx="12"/>
          </p:nvPr>
        </p:nvSpPr>
        <p:spPr/>
        <p:txBody>
          <a:bodyPr/>
          <a:lstStyle/>
          <a:p>
            <a:fld id="{EB241CD2-1E45-42A3-B213-66A034DF9A3B}" type="slidenum">
              <a:rPr lang="en-GB" smtClean="0"/>
              <a:t>399</a:t>
            </a:fld>
            <a:endParaRPr lang="en-GB" dirty="0"/>
          </a:p>
        </p:txBody>
      </p:sp>
    </p:spTree>
    <p:extLst>
      <p:ext uri="{BB962C8B-B14F-4D97-AF65-F5344CB8AC3E}">
        <p14:creationId xmlns:p14="http://schemas.microsoft.com/office/powerpoint/2010/main" val="4028301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0841-A9CA-794A-A9A7-ED639B3556A1}"/>
              </a:ext>
            </a:extLst>
          </p:cNvPr>
          <p:cNvSpPr>
            <a:spLocks noGrp="1"/>
          </p:cNvSpPr>
          <p:nvPr>
            <p:ph type="title"/>
          </p:nvPr>
        </p:nvSpPr>
        <p:spPr/>
        <p:txBody>
          <a:bodyPr/>
          <a:lstStyle/>
          <a:p>
            <a:r>
              <a:rPr lang="en-US" dirty="0"/>
              <a:t>Simplified Course Outline</a:t>
            </a:r>
          </a:p>
        </p:txBody>
      </p:sp>
      <p:sp>
        <p:nvSpPr>
          <p:cNvPr id="3" name="Content Placeholder 2">
            <a:extLst>
              <a:ext uri="{FF2B5EF4-FFF2-40B4-BE49-F238E27FC236}">
                <a16:creationId xmlns:a16="http://schemas.microsoft.com/office/drawing/2014/main" id="{DCA0F727-7FFE-D631-8635-AF4B19814C16}"/>
              </a:ext>
            </a:extLst>
          </p:cNvPr>
          <p:cNvSpPr>
            <a:spLocks noGrp="1"/>
          </p:cNvSpPr>
          <p:nvPr>
            <p:ph idx="1"/>
          </p:nvPr>
        </p:nvSpPr>
        <p:spPr/>
        <p:txBody>
          <a:bodyPr>
            <a:normAutofit lnSpcReduction="10000"/>
          </a:bodyPr>
          <a:lstStyle/>
          <a:p>
            <a:pPr algn="l"/>
            <a:r>
              <a:rPr lang="en-JM" b="1" dirty="0"/>
              <a:t>Day 1, Part 1:</a:t>
            </a:r>
            <a:r>
              <a:rPr lang="en-JM" dirty="0"/>
              <a:t> Introduction, Context of Capital Intensity, Contract Objectives and Capacity Payment PPAs</a:t>
            </a:r>
            <a:endParaRPr lang="en-US" dirty="0"/>
          </a:p>
          <a:p>
            <a:pPr algn="l"/>
            <a:r>
              <a:rPr lang="en-JM" b="1" dirty="0"/>
              <a:t>Day 1, Part 2: </a:t>
            </a:r>
            <a:r>
              <a:rPr lang="en-JM" dirty="0"/>
              <a:t>PPA Life Issues, Merchant Power, Contracts for Differences and Swap Contracts</a:t>
            </a:r>
            <a:endParaRPr lang="en-US" dirty="0"/>
          </a:p>
          <a:p>
            <a:pPr algn="l"/>
            <a:r>
              <a:rPr lang="en-JM" b="1" dirty="0"/>
              <a:t>Day 2, Part 1: </a:t>
            </a:r>
            <a:r>
              <a:rPr lang="en-JM" dirty="0"/>
              <a:t>Renewable Energy Output Contracts, Deemed Energy, Alternative Contracts for Storage plus Solar</a:t>
            </a:r>
            <a:endParaRPr lang="en-US" dirty="0"/>
          </a:p>
          <a:p>
            <a:pPr algn="l"/>
            <a:r>
              <a:rPr lang="en-JM" b="1" dirty="0"/>
              <a:t>Day 2, Part 2: </a:t>
            </a:r>
            <a:r>
              <a:rPr lang="en-JM" dirty="0"/>
              <a:t>Nuances with Inflation in Contracts, Issues in Financing Nuclear Power, Levelised Cost of Electricity</a:t>
            </a:r>
            <a:endParaRPr lang="en-US" dirty="0"/>
          </a:p>
          <a:p>
            <a:pPr algn="l"/>
            <a:r>
              <a:rPr lang="en-JM" b="1" dirty="0"/>
              <a:t>Day 3, Part 1</a:t>
            </a:r>
            <a:r>
              <a:rPr lang="en-JM" dirty="0"/>
              <a:t>:	 Liquidated Damages for Delay, Availability Incentives, Performance Ratio Adjustments in Off-take Contracts</a:t>
            </a:r>
            <a:endParaRPr lang="en-US" dirty="0"/>
          </a:p>
          <a:p>
            <a:pPr algn="l"/>
            <a:r>
              <a:rPr lang="en-JM" b="1" dirty="0"/>
              <a:t>Day 3, Part 2:</a:t>
            </a:r>
            <a:r>
              <a:rPr lang="en-JM" dirty="0"/>
              <a:t> Target Efficiency Ratios, Performance Tests in Contracts, Warranties, Change Orders and Changes in Scope</a:t>
            </a:r>
            <a:endParaRPr lang="en-US" dirty="0"/>
          </a:p>
          <a:p>
            <a:pPr algn="l"/>
            <a:r>
              <a:rPr lang="en-JM" b="1" dirty="0"/>
              <a:t>Day 4, Part 1: </a:t>
            </a:r>
            <a:r>
              <a:rPr lang="en-JM" dirty="0"/>
              <a:t>Project Finance and Project Finance Agreements</a:t>
            </a:r>
            <a:endParaRPr lang="en-US" dirty="0"/>
          </a:p>
          <a:p>
            <a:pPr algn="l"/>
            <a:r>
              <a:rPr lang="en-JM" b="1" dirty="0"/>
              <a:t>Day 4, Part 2: </a:t>
            </a:r>
            <a:r>
              <a:rPr lang="en-JM" dirty="0"/>
              <a:t>Risk and Return in Project Finance Analysis, DSCR and Equity IRR Targets and Term Sheet</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D16CEB7-4B81-10BA-5435-8C76A430CFFA}"/>
              </a:ext>
            </a:extLst>
          </p:cNvPr>
          <p:cNvSpPr>
            <a:spLocks noGrp="1"/>
          </p:cNvSpPr>
          <p:nvPr>
            <p:ph type="sldNum" sz="quarter" idx="12"/>
          </p:nvPr>
        </p:nvSpPr>
        <p:spPr/>
        <p:txBody>
          <a:bodyPr/>
          <a:lstStyle/>
          <a:p>
            <a:fld id="{EB241CD2-1E45-42A3-B213-66A034DF9A3B}" type="slidenum">
              <a:rPr lang="en-GB" smtClean="0"/>
              <a:t>4</a:t>
            </a:fld>
            <a:endParaRPr lang="en-GB" dirty="0"/>
          </a:p>
        </p:txBody>
      </p:sp>
    </p:spTree>
    <p:extLst>
      <p:ext uri="{BB962C8B-B14F-4D97-AF65-F5344CB8AC3E}">
        <p14:creationId xmlns:p14="http://schemas.microsoft.com/office/powerpoint/2010/main" val="3960109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D2FA0-4469-E92C-6C42-182FB8AF718A}"/>
              </a:ext>
            </a:extLst>
          </p:cNvPr>
          <p:cNvSpPr>
            <a:spLocks noGrp="1"/>
          </p:cNvSpPr>
          <p:nvPr>
            <p:ph type="title"/>
          </p:nvPr>
        </p:nvSpPr>
        <p:spPr/>
        <p:txBody>
          <a:bodyPr/>
          <a:lstStyle/>
          <a:p>
            <a:r>
              <a:rPr lang="en-US" dirty="0"/>
              <a:t>Illustration of Scenarios with 15% Rate of Return</a:t>
            </a:r>
          </a:p>
        </p:txBody>
      </p:sp>
      <p:sp>
        <p:nvSpPr>
          <p:cNvPr id="4" name="Slide Number Placeholder 3">
            <a:extLst>
              <a:ext uri="{FF2B5EF4-FFF2-40B4-BE49-F238E27FC236}">
                <a16:creationId xmlns:a16="http://schemas.microsoft.com/office/drawing/2014/main" id="{2E283FA9-5D3E-C0AF-6B8C-E09C5F4908DD}"/>
              </a:ext>
            </a:extLst>
          </p:cNvPr>
          <p:cNvSpPr>
            <a:spLocks noGrp="1"/>
          </p:cNvSpPr>
          <p:nvPr>
            <p:ph type="sldNum" sz="quarter" idx="12"/>
          </p:nvPr>
        </p:nvSpPr>
        <p:spPr/>
        <p:txBody>
          <a:bodyPr/>
          <a:lstStyle/>
          <a:p>
            <a:fld id="{EB241CD2-1E45-42A3-B213-66A034DF9A3B}" type="slidenum">
              <a:rPr lang="en-GB" smtClean="0"/>
              <a:t>40</a:t>
            </a:fld>
            <a:endParaRPr lang="en-GB" dirty="0"/>
          </a:p>
        </p:txBody>
      </p:sp>
      <p:sp>
        <p:nvSpPr>
          <p:cNvPr id="3" name="Content Placeholder 2">
            <a:extLst>
              <a:ext uri="{FF2B5EF4-FFF2-40B4-BE49-F238E27FC236}">
                <a16:creationId xmlns:a16="http://schemas.microsoft.com/office/drawing/2014/main" id="{1638D07B-0F59-973A-5DF5-E73BBFD31815}"/>
              </a:ext>
            </a:extLst>
          </p:cNvPr>
          <p:cNvSpPr>
            <a:spLocks noGrp="1"/>
          </p:cNvSpPr>
          <p:nvPr>
            <p:ph idx="4294967295"/>
          </p:nvPr>
        </p:nvSpPr>
        <p:spPr>
          <a:xfrm>
            <a:off x="0" y="1209675"/>
            <a:ext cx="11088688" cy="4692650"/>
          </a:xfrm>
        </p:spPr>
        <p:txBody>
          <a:bodyPr/>
          <a:lstStyle/>
          <a:p>
            <a:r>
              <a:rPr lang="en-US" dirty="0"/>
              <a:t>The table below illustrates how prices can be measured from different assets. A formula can be used to establish recovery for capital expenditures and recovery for operating expense with different assumptions for economic life, return earned and inflation. The first case illustrates a 10-year economic life with a 15% rate of return.</a:t>
            </a:r>
          </a:p>
          <a:p>
            <a:endParaRPr lang="en-US" dirty="0"/>
          </a:p>
        </p:txBody>
      </p:sp>
      <p:pic>
        <p:nvPicPr>
          <p:cNvPr id="8" name="Picture 7">
            <a:extLst>
              <a:ext uri="{FF2B5EF4-FFF2-40B4-BE49-F238E27FC236}">
                <a16:creationId xmlns:a16="http://schemas.microsoft.com/office/drawing/2014/main" id="{58A2A72A-EFF0-0C7B-434E-A19CF4B03968}"/>
              </a:ext>
            </a:extLst>
          </p:cNvPr>
          <p:cNvPicPr>
            <a:picLocks noChangeAspect="1"/>
          </p:cNvPicPr>
          <p:nvPr/>
        </p:nvPicPr>
        <p:blipFill>
          <a:blip r:embed="rId2"/>
          <a:stretch>
            <a:fillRect/>
          </a:stretch>
        </p:blipFill>
        <p:spPr>
          <a:xfrm>
            <a:off x="1103312" y="2546431"/>
            <a:ext cx="9524347" cy="3355894"/>
          </a:xfrm>
          <a:prstGeom prst="rect">
            <a:avLst/>
          </a:prstGeom>
        </p:spPr>
      </p:pic>
      <p:sp>
        <p:nvSpPr>
          <p:cNvPr id="5" name="TextBox 4">
            <a:extLst>
              <a:ext uri="{FF2B5EF4-FFF2-40B4-BE49-F238E27FC236}">
                <a16:creationId xmlns:a16="http://schemas.microsoft.com/office/drawing/2014/main" id="{35C4DCD2-97E5-FBB5-5AE1-69E4F77DC2F3}"/>
              </a:ext>
            </a:extLst>
          </p:cNvPr>
          <p:cNvSpPr txBox="1"/>
          <p:nvPr/>
        </p:nvSpPr>
        <p:spPr>
          <a:xfrm>
            <a:off x="4425696" y="4087368"/>
            <a:ext cx="2459736" cy="646331"/>
          </a:xfrm>
          <a:prstGeom prst="rect">
            <a:avLst/>
          </a:prstGeom>
          <a:solidFill>
            <a:schemeClr val="bg1">
              <a:lumMod val="65000"/>
            </a:schemeClr>
          </a:solidFill>
        </p:spPr>
        <p:txBody>
          <a:bodyPr wrap="square" rtlCol="0">
            <a:spAutoFit/>
          </a:bodyPr>
          <a:lstStyle/>
          <a:p>
            <a:r>
              <a:rPr lang="en-US" dirty="0"/>
              <a:t>Like three parts of multi-part tariff</a:t>
            </a:r>
          </a:p>
        </p:txBody>
      </p:sp>
      <p:cxnSp>
        <p:nvCxnSpPr>
          <p:cNvPr id="7" name="Straight Arrow Connector 6">
            <a:extLst>
              <a:ext uri="{FF2B5EF4-FFF2-40B4-BE49-F238E27FC236}">
                <a16:creationId xmlns:a16="http://schemas.microsoft.com/office/drawing/2014/main" id="{70E99A0E-71F3-F85C-6F1B-D61BD1488BB6}"/>
              </a:ext>
            </a:extLst>
          </p:cNvPr>
          <p:cNvCxnSpPr>
            <a:cxnSpLocks/>
            <a:stCxn id="5" idx="1"/>
          </p:cNvCxnSpPr>
          <p:nvPr/>
        </p:nvCxnSpPr>
        <p:spPr>
          <a:xfrm flipH="1">
            <a:off x="3685032" y="4410534"/>
            <a:ext cx="740664" cy="783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B4E652B-7E83-FCCF-BCF7-5A111CC83560}"/>
              </a:ext>
            </a:extLst>
          </p:cNvPr>
          <p:cNvSpPr txBox="1"/>
          <p:nvPr/>
        </p:nvSpPr>
        <p:spPr>
          <a:xfrm>
            <a:off x="8277225" y="2901950"/>
            <a:ext cx="1828800" cy="369332"/>
          </a:xfrm>
          <a:prstGeom prst="rect">
            <a:avLst/>
          </a:prstGeom>
          <a:solidFill>
            <a:schemeClr val="bg1">
              <a:lumMod val="75000"/>
            </a:schemeClr>
          </a:solidFill>
        </p:spPr>
        <p:txBody>
          <a:bodyPr wrap="square" rtlCol="0">
            <a:spAutoFit/>
          </a:bodyPr>
          <a:lstStyle/>
          <a:p>
            <a:r>
              <a:rPr lang="en-US" dirty="0"/>
              <a:t>This is like LCOE</a:t>
            </a:r>
          </a:p>
        </p:txBody>
      </p:sp>
      <p:cxnSp>
        <p:nvCxnSpPr>
          <p:cNvPr id="10" name="Straight Arrow Connector 9">
            <a:extLst>
              <a:ext uri="{FF2B5EF4-FFF2-40B4-BE49-F238E27FC236}">
                <a16:creationId xmlns:a16="http://schemas.microsoft.com/office/drawing/2014/main" id="{AC2524D6-CDA3-CDDE-3339-DBE95B2548AB}"/>
              </a:ext>
            </a:extLst>
          </p:cNvPr>
          <p:cNvCxnSpPr/>
          <p:nvPr/>
        </p:nvCxnSpPr>
        <p:spPr>
          <a:xfrm flipH="1">
            <a:off x="4425696" y="3095625"/>
            <a:ext cx="3851529" cy="476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7958186"/>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EC21-003C-8033-F5E1-07476E3FF97F}"/>
              </a:ext>
            </a:extLst>
          </p:cNvPr>
          <p:cNvSpPr>
            <a:spLocks noGrp="1"/>
          </p:cNvSpPr>
          <p:nvPr>
            <p:ph type="title"/>
          </p:nvPr>
        </p:nvSpPr>
        <p:spPr/>
        <p:txBody>
          <a:bodyPr>
            <a:normAutofit fontScale="90000"/>
          </a:bodyPr>
          <a:lstStyle/>
          <a:p>
            <a:r>
              <a:rPr lang="en-US" dirty="0"/>
              <a:t>Contracts with Incentives and the History of Project Finance</a:t>
            </a:r>
          </a:p>
        </p:txBody>
      </p:sp>
      <p:sp>
        <p:nvSpPr>
          <p:cNvPr id="3" name="Content Placeholder 2">
            <a:extLst>
              <a:ext uri="{FF2B5EF4-FFF2-40B4-BE49-F238E27FC236}">
                <a16:creationId xmlns:a16="http://schemas.microsoft.com/office/drawing/2014/main" id="{73F2DBFB-B251-3338-9C76-B76FE4E1CD19}"/>
              </a:ext>
            </a:extLst>
          </p:cNvPr>
          <p:cNvSpPr>
            <a:spLocks noGrp="1"/>
          </p:cNvSpPr>
          <p:nvPr>
            <p:ph idx="1"/>
          </p:nvPr>
        </p:nvSpPr>
        <p:spPr/>
        <p:txBody>
          <a:bodyPr>
            <a:normAutofit/>
          </a:bodyPr>
          <a:lstStyle/>
          <a:p>
            <a:pPr algn="l"/>
            <a:r>
              <a:rPr lang="en-US" sz="1800" dirty="0"/>
              <a:t>The history of project finance was in large part due to coming up with a way to incentivize private investors to accept construction cost risk, construction delay risk, plant performance risk, operating cost and other risks that could be accepted by investors. </a:t>
            </a:r>
          </a:p>
          <a:p>
            <a:pPr algn="l"/>
            <a:r>
              <a:rPr lang="en-US" sz="1800" dirty="0"/>
              <a:t>In order to be able to provide these incentives, and also encourage competitive bidding, there should in theory be projects that were created from relatively small companies and with different kind of partnerships. </a:t>
            </a:r>
          </a:p>
          <a:p>
            <a:pPr algn="l"/>
            <a:r>
              <a:rPr lang="en-US" sz="1800" dirty="0"/>
              <a:t>These companies needed to be separable companies (SPV’s) with the ability to sign different contracts to further impose risks on parties that are qualified to take the risks such as Engineering, Procurement and Construction (EPC) companies. </a:t>
            </a:r>
          </a:p>
          <a:p>
            <a:pPr algn="l"/>
            <a:r>
              <a:rPr lang="en-US" sz="1800" dirty="0"/>
              <a:t>This separability the investment could in turn lead to financing of the projects. </a:t>
            </a:r>
          </a:p>
        </p:txBody>
      </p:sp>
      <p:sp>
        <p:nvSpPr>
          <p:cNvPr id="5" name="Slide Number Placeholder 4">
            <a:extLst>
              <a:ext uri="{FF2B5EF4-FFF2-40B4-BE49-F238E27FC236}">
                <a16:creationId xmlns:a16="http://schemas.microsoft.com/office/drawing/2014/main" id="{BD32C7E7-A898-482F-9E8D-B5F06EE486A4}"/>
              </a:ext>
            </a:extLst>
          </p:cNvPr>
          <p:cNvSpPr>
            <a:spLocks noGrp="1"/>
          </p:cNvSpPr>
          <p:nvPr>
            <p:ph type="sldNum" sz="quarter" idx="12"/>
          </p:nvPr>
        </p:nvSpPr>
        <p:spPr/>
        <p:txBody>
          <a:bodyPr/>
          <a:lstStyle/>
          <a:p>
            <a:fld id="{EB241CD2-1E45-42A3-B213-66A034DF9A3B}" type="slidenum">
              <a:rPr lang="en-GB" smtClean="0"/>
              <a:t>400</a:t>
            </a:fld>
            <a:endParaRPr lang="en-GB" dirty="0"/>
          </a:p>
        </p:txBody>
      </p:sp>
    </p:spTree>
    <p:extLst>
      <p:ext uri="{BB962C8B-B14F-4D97-AF65-F5344CB8AC3E}">
        <p14:creationId xmlns:p14="http://schemas.microsoft.com/office/powerpoint/2010/main" val="2978041974"/>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63C5E-746E-B7E8-C2F7-7B31FAE9BC0E}"/>
              </a:ext>
            </a:extLst>
          </p:cNvPr>
          <p:cNvSpPr>
            <a:spLocks noGrp="1"/>
          </p:cNvSpPr>
          <p:nvPr>
            <p:ph type="title"/>
          </p:nvPr>
        </p:nvSpPr>
        <p:spPr/>
        <p:txBody>
          <a:bodyPr>
            <a:normAutofit fontScale="90000"/>
          </a:bodyPr>
          <a:lstStyle/>
          <a:p>
            <a:r>
              <a:rPr lang="en-US" dirty="0"/>
              <a:t>Subjects for Key Parties, Contracts, Lenders and Equity Investors</a:t>
            </a:r>
          </a:p>
        </p:txBody>
      </p:sp>
      <p:sp>
        <p:nvSpPr>
          <p:cNvPr id="3" name="Content Placeholder 2">
            <a:extLst>
              <a:ext uri="{FF2B5EF4-FFF2-40B4-BE49-F238E27FC236}">
                <a16:creationId xmlns:a16="http://schemas.microsoft.com/office/drawing/2014/main" id="{3F893BE3-DABE-C96B-285D-59BCD96F8B97}"/>
              </a:ext>
            </a:extLst>
          </p:cNvPr>
          <p:cNvSpPr>
            <a:spLocks noGrp="1"/>
          </p:cNvSpPr>
          <p:nvPr>
            <p:ph idx="1"/>
          </p:nvPr>
        </p:nvSpPr>
        <p:spPr/>
        <p:txBody>
          <a:bodyPr/>
          <a:lstStyle/>
          <a:p>
            <a:r>
              <a:rPr lang="en-US" sz="1800" dirty="0"/>
              <a:t>Project company/borrower (IRR); </a:t>
            </a:r>
          </a:p>
          <a:p>
            <a:pPr lvl="1"/>
            <a:r>
              <a:rPr lang="en-US" sz="1600" dirty="0"/>
              <a:t>Industrial Sponsors and Financial Sponsors: key differences and how do they interact, e.g. shareholders agreement etc.; </a:t>
            </a:r>
          </a:p>
          <a:p>
            <a:pPr lvl="1"/>
            <a:r>
              <a:rPr lang="en-US" sz="1600" dirty="0"/>
              <a:t>Construction contractors (EPC and margins); </a:t>
            </a:r>
          </a:p>
          <a:p>
            <a:pPr lvl="1"/>
            <a:r>
              <a:rPr lang="en-US" sz="1600" dirty="0"/>
              <a:t>Operator; </a:t>
            </a:r>
          </a:p>
          <a:p>
            <a:pPr lvl="1"/>
            <a:r>
              <a:rPr lang="en-US" sz="1600" dirty="0"/>
              <a:t>Suppliers; purchasers/off-takers; </a:t>
            </a:r>
          </a:p>
          <a:p>
            <a:pPr lvl="1"/>
            <a:r>
              <a:rPr lang="en-US" sz="1600" dirty="0"/>
              <a:t>Government role, government as a counterparty, government as a host </a:t>
            </a:r>
            <a:r>
              <a:rPr lang="en-US" sz="1600" dirty="0" err="1"/>
              <a:t>etc</a:t>
            </a:r>
            <a:r>
              <a:rPr lang="en-US" sz="1600" dirty="0"/>
              <a:t> </a:t>
            </a:r>
          </a:p>
          <a:p>
            <a:r>
              <a:rPr lang="en-US" sz="1800" dirty="0"/>
              <a:t>Risk-return and what it means (Required Equity IRR); </a:t>
            </a:r>
          </a:p>
          <a:p>
            <a:pPr lvl="1"/>
            <a:r>
              <a:rPr lang="en-US" sz="1600" dirty="0"/>
              <a:t>Third party equity investors (IRR for Mature Project); </a:t>
            </a:r>
          </a:p>
          <a:p>
            <a:pPr lvl="1"/>
            <a:r>
              <a:rPr lang="en-US" sz="1600" dirty="0"/>
              <a:t>Lenders banks and other sources (DSCR, LLCR, PLCR); </a:t>
            </a:r>
          </a:p>
          <a:p>
            <a:pPr lvl="1"/>
            <a:r>
              <a:rPr lang="en-US" sz="1600" dirty="0"/>
              <a:t>Multilateral banks and export credit agencies; </a:t>
            </a:r>
          </a:p>
          <a:p>
            <a:r>
              <a:rPr lang="en-US" sz="1800" dirty="0"/>
              <a:t>Different teams: legal team; finance team; financial adviser; model auditor; insurers; tax and accounting advisers; environmental consultant. </a:t>
            </a:r>
          </a:p>
          <a:p>
            <a:endParaRPr lang="en-US" dirty="0"/>
          </a:p>
        </p:txBody>
      </p:sp>
      <p:sp>
        <p:nvSpPr>
          <p:cNvPr id="4" name="Slide Number Placeholder 3">
            <a:extLst>
              <a:ext uri="{FF2B5EF4-FFF2-40B4-BE49-F238E27FC236}">
                <a16:creationId xmlns:a16="http://schemas.microsoft.com/office/drawing/2014/main" id="{1DDB4EF2-ECCC-5843-7840-B3F082A25999}"/>
              </a:ext>
            </a:extLst>
          </p:cNvPr>
          <p:cNvSpPr>
            <a:spLocks noGrp="1"/>
          </p:cNvSpPr>
          <p:nvPr>
            <p:ph type="sldNum" sz="quarter" idx="12"/>
          </p:nvPr>
        </p:nvSpPr>
        <p:spPr/>
        <p:txBody>
          <a:bodyPr/>
          <a:lstStyle/>
          <a:p>
            <a:fld id="{EB241CD2-1E45-42A3-B213-66A034DF9A3B}" type="slidenum">
              <a:rPr lang="en-GB" smtClean="0"/>
              <a:t>401</a:t>
            </a:fld>
            <a:endParaRPr lang="en-GB" dirty="0"/>
          </a:p>
        </p:txBody>
      </p:sp>
    </p:spTree>
    <p:extLst>
      <p:ext uri="{BB962C8B-B14F-4D97-AF65-F5344CB8AC3E}">
        <p14:creationId xmlns:p14="http://schemas.microsoft.com/office/powerpoint/2010/main" val="3259808589"/>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906E4-B28D-9273-3FB1-2CB6A9B08084}"/>
              </a:ext>
            </a:extLst>
          </p:cNvPr>
          <p:cNvSpPr>
            <a:spLocks noGrp="1"/>
          </p:cNvSpPr>
          <p:nvPr>
            <p:ph type="title"/>
          </p:nvPr>
        </p:nvSpPr>
        <p:spPr/>
        <p:txBody>
          <a:bodyPr/>
          <a:lstStyle/>
          <a:p>
            <a:r>
              <a:rPr lang="en-US" dirty="0"/>
              <a:t>Economic Theory of Contracts</a:t>
            </a:r>
          </a:p>
        </p:txBody>
      </p:sp>
      <p:sp>
        <p:nvSpPr>
          <p:cNvPr id="3" name="Text Placeholder 2">
            <a:extLst>
              <a:ext uri="{FF2B5EF4-FFF2-40B4-BE49-F238E27FC236}">
                <a16:creationId xmlns:a16="http://schemas.microsoft.com/office/drawing/2014/main" id="{71E2C03E-62D1-9E83-28F1-12923041A438}"/>
              </a:ext>
            </a:extLst>
          </p:cNvPr>
          <p:cNvSpPr>
            <a:spLocks noGrp="1"/>
          </p:cNvSpPr>
          <p:nvPr>
            <p:ph idx="1"/>
          </p:nvPr>
        </p:nvSpPr>
        <p:spPr/>
        <p:txBody>
          <a:bodyPr>
            <a:normAutofit fontScale="92500" lnSpcReduction="20000"/>
          </a:bodyPr>
          <a:lstStyle/>
          <a:p>
            <a:r>
              <a:rPr lang="en-US" dirty="0"/>
              <a:t>Take a step back and think about what contracts really do:</a:t>
            </a:r>
          </a:p>
          <a:p>
            <a:pPr lvl="1"/>
            <a:r>
              <a:rPr lang="en-US" dirty="0"/>
              <a:t>Contracts manage the risk structure between the parities to provide incentives to operate efficiently. If you have no contract, you may have more variation in your cash flows or something else</a:t>
            </a:r>
          </a:p>
          <a:p>
            <a:pPr lvl="2"/>
            <a:r>
              <a:rPr lang="en-US" dirty="0"/>
              <a:t>Things that vary for which you can have hedging contracts</a:t>
            </a:r>
          </a:p>
          <a:p>
            <a:pPr lvl="3"/>
            <a:r>
              <a:rPr lang="en-US" dirty="0"/>
              <a:t>Commodity and electricity prices</a:t>
            </a:r>
          </a:p>
          <a:p>
            <a:pPr lvl="3"/>
            <a:r>
              <a:rPr lang="en-US" dirty="0"/>
              <a:t>Interest Rates</a:t>
            </a:r>
          </a:p>
          <a:p>
            <a:pPr lvl="3"/>
            <a:r>
              <a:rPr lang="en-US" dirty="0"/>
              <a:t>Inflation Rates</a:t>
            </a:r>
          </a:p>
          <a:p>
            <a:pPr lvl="1"/>
            <a:r>
              <a:rPr lang="en-US" dirty="0"/>
              <a:t>Generally, but not always, with hindsight, one party will be better off, and the other will be worse off by locking prices or other things in. </a:t>
            </a:r>
          </a:p>
          <a:p>
            <a:pPr lvl="2"/>
            <a:r>
              <a:rPr lang="en-US" dirty="0"/>
              <a:t>If you sign a contract for a loan on your house with a fixed interest rate, you may be happy if the interest rate rises but sad if it declines</a:t>
            </a:r>
          </a:p>
          <a:p>
            <a:pPr lvl="2"/>
            <a:r>
              <a:rPr lang="en-US" dirty="0"/>
              <a:t>If you sign a contract for life insurance and you die later, you lose on the contract, and the insurance company wins</a:t>
            </a:r>
          </a:p>
          <a:p>
            <a:pPr lvl="2"/>
            <a:r>
              <a:rPr lang="en-US" dirty="0"/>
              <a:t>If you sign a contract for buying solar power, you may be sad if the price of solar power goes down but happy if the solar price goes up.</a:t>
            </a:r>
          </a:p>
          <a:p>
            <a:pPr lvl="1"/>
            <a:r>
              <a:rPr lang="en-US" dirty="0"/>
              <a:t>Contracts should encourage parties to behave well, and in economic terms they should manage things efficiently and not waste money</a:t>
            </a:r>
          </a:p>
          <a:p>
            <a:pPr lvl="1"/>
            <a:r>
              <a:rPr lang="en-US" dirty="0"/>
              <a:t>Liquidated damages like warranties when you buy something – you will pay extra for the warranty on your phone from the likelihood of you damaging the phone and what is covered. The economics of a warranty depend on the buyer value,</a:t>
            </a:r>
          </a:p>
        </p:txBody>
      </p:sp>
      <p:sp>
        <p:nvSpPr>
          <p:cNvPr id="4" name="Slide Number Placeholder 3">
            <a:extLst>
              <a:ext uri="{FF2B5EF4-FFF2-40B4-BE49-F238E27FC236}">
                <a16:creationId xmlns:a16="http://schemas.microsoft.com/office/drawing/2014/main" id="{5EDAA396-D6A6-0301-987E-DCC615C5CFE4}"/>
              </a:ext>
            </a:extLst>
          </p:cNvPr>
          <p:cNvSpPr>
            <a:spLocks noGrp="1"/>
          </p:cNvSpPr>
          <p:nvPr>
            <p:ph type="sldNum" sz="quarter" idx="12"/>
          </p:nvPr>
        </p:nvSpPr>
        <p:spPr/>
        <p:txBody>
          <a:bodyPr/>
          <a:lstStyle/>
          <a:p>
            <a:fld id="{EB241CD2-1E45-42A3-B213-66A034DF9A3B}" type="slidenum">
              <a:rPr lang="en-GB" smtClean="0"/>
              <a:t>402</a:t>
            </a:fld>
            <a:endParaRPr lang="en-GB" dirty="0"/>
          </a:p>
        </p:txBody>
      </p:sp>
    </p:spTree>
    <p:extLst>
      <p:ext uri="{BB962C8B-B14F-4D97-AF65-F5344CB8AC3E}">
        <p14:creationId xmlns:p14="http://schemas.microsoft.com/office/powerpoint/2010/main" val="3903170574"/>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9DBED-4F3B-4488-BDAE-81598D5AB733}"/>
              </a:ext>
            </a:extLst>
          </p:cNvPr>
          <p:cNvSpPr>
            <a:spLocks noGrp="1"/>
          </p:cNvSpPr>
          <p:nvPr>
            <p:ph type="title"/>
          </p:nvPr>
        </p:nvSpPr>
        <p:spPr/>
        <p:txBody>
          <a:bodyPr>
            <a:normAutofit fontScale="90000"/>
          </a:bodyPr>
          <a:lstStyle/>
          <a:p>
            <a:r>
              <a:rPr lang="en-US"/>
              <a:t>Explaining Project Finance with Diagrams to Demonstrate Contracts and Risks</a:t>
            </a:r>
          </a:p>
        </p:txBody>
      </p:sp>
      <p:sp>
        <p:nvSpPr>
          <p:cNvPr id="6" name="Content Placeholder 5">
            <a:extLst>
              <a:ext uri="{FF2B5EF4-FFF2-40B4-BE49-F238E27FC236}">
                <a16:creationId xmlns:a16="http://schemas.microsoft.com/office/drawing/2014/main" id="{0F3B337D-22E0-4A1F-A766-7232A4695822}"/>
              </a:ext>
            </a:extLst>
          </p:cNvPr>
          <p:cNvSpPr>
            <a:spLocks noGrp="1"/>
          </p:cNvSpPr>
          <p:nvPr>
            <p:ph idx="1"/>
          </p:nvPr>
        </p:nvSpPr>
        <p:spPr/>
        <p:txBody>
          <a:bodyPr>
            <a:normAutofit/>
          </a:bodyPr>
          <a:lstStyle/>
          <a:p>
            <a:pPr algn="l"/>
            <a:r>
              <a:rPr lang="en-US" dirty="0"/>
              <a:t>You would like the diagram to give you a picture of the risk of the project and highlight issues with contracts</a:t>
            </a:r>
          </a:p>
          <a:p>
            <a:pPr lvl="1" algn="l"/>
            <a:r>
              <a:rPr lang="en-US" sz="2000" dirty="0"/>
              <a:t>SPV is a separate corporation in the middle</a:t>
            </a:r>
          </a:p>
          <a:p>
            <a:pPr lvl="1" algn="l"/>
            <a:r>
              <a:rPr lang="en-US" sz="2000" dirty="0"/>
              <a:t>SPV signs a lot of contracts that should be illustrate   with solid lines</a:t>
            </a:r>
          </a:p>
          <a:p>
            <a:pPr lvl="1" algn="l"/>
            <a:r>
              <a:rPr lang="en-US" sz="2000" dirty="0"/>
              <a:t>The contracts should be labeled (e.g. concession contract, EPC contract, PPA contract, O&amp;M contract, Loan Agreement, Shareholders agreement)</a:t>
            </a:r>
          </a:p>
          <a:p>
            <a:pPr lvl="1" algn="l"/>
            <a:r>
              <a:rPr lang="en-US" sz="2000" dirty="0"/>
              <a:t>Different levels of support from parent (non-recourse is no support)</a:t>
            </a:r>
          </a:p>
          <a:p>
            <a:pPr lvl="1" algn="l"/>
            <a:r>
              <a:rPr lang="en-US" sz="2000" dirty="0"/>
              <a:t>Contracts should be consistent with each other</a:t>
            </a:r>
          </a:p>
          <a:p>
            <a:pPr lvl="1" algn="l"/>
            <a:r>
              <a:rPr lang="en-US" sz="2000" dirty="0"/>
              <a:t>Diagram should show direction of money and start with revenues (no revenues, no project)</a:t>
            </a:r>
          </a:p>
          <a:p>
            <a:pPr lvl="1" algn="l"/>
            <a:r>
              <a:rPr lang="en-US" sz="2000" dirty="0"/>
              <a:t>Quality of off-takers should be shown on the diagram in the circles</a:t>
            </a:r>
          </a:p>
          <a:p>
            <a:pPr lvl="1" algn="l"/>
            <a:r>
              <a:rPr lang="en-US" sz="2000" dirty="0"/>
              <a:t>Insurances and guarantees should can be demonstrated</a:t>
            </a:r>
          </a:p>
        </p:txBody>
      </p:sp>
      <p:sp>
        <p:nvSpPr>
          <p:cNvPr id="3" name="Slide Number Placeholder 2">
            <a:extLst>
              <a:ext uri="{FF2B5EF4-FFF2-40B4-BE49-F238E27FC236}">
                <a16:creationId xmlns:a16="http://schemas.microsoft.com/office/drawing/2014/main" id="{BF1322CE-A5BB-8C74-039A-B867B289C170}"/>
              </a:ext>
            </a:extLst>
          </p:cNvPr>
          <p:cNvSpPr>
            <a:spLocks noGrp="1"/>
          </p:cNvSpPr>
          <p:nvPr>
            <p:ph type="sldNum" sz="quarter" idx="12"/>
          </p:nvPr>
        </p:nvSpPr>
        <p:spPr/>
        <p:txBody>
          <a:bodyPr/>
          <a:lstStyle/>
          <a:p>
            <a:fld id="{EB241CD2-1E45-42A3-B213-66A034DF9A3B}" type="slidenum">
              <a:rPr lang="en-GB" smtClean="0"/>
              <a:t>403</a:t>
            </a:fld>
            <a:endParaRPr lang="en-GB" dirty="0"/>
          </a:p>
        </p:txBody>
      </p:sp>
    </p:spTree>
    <p:extLst>
      <p:ext uri="{BB962C8B-B14F-4D97-AF65-F5344CB8AC3E}">
        <p14:creationId xmlns:p14="http://schemas.microsoft.com/office/powerpoint/2010/main" val="1209293476"/>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2468A0-64D9-40DB-B655-E36032D49978}"/>
              </a:ext>
            </a:extLst>
          </p:cNvPr>
          <p:cNvSpPr>
            <a:spLocks noGrp="1"/>
          </p:cNvSpPr>
          <p:nvPr>
            <p:ph type="title"/>
          </p:nvPr>
        </p:nvSpPr>
        <p:spPr/>
        <p:txBody>
          <a:bodyPr>
            <a:normAutofit fontScale="90000"/>
          </a:bodyPr>
          <a:lstStyle/>
          <a:p>
            <a:r>
              <a:rPr lang="en-US"/>
              <a:t>Start with Revenues and Risks from Revenues – General Categories from Revenue Generation</a:t>
            </a:r>
          </a:p>
        </p:txBody>
      </p:sp>
      <p:sp>
        <p:nvSpPr>
          <p:cNvPr id="4" name="Content Placeholder 3">
            <a:extLst>
              <a:ext uri="{FF2B5EF4-FFF2-40B4-BE49-F238E27FC236}">
                <a16:creationId xmlns:a16="http://schemas.microsoft.com/office/drawing/2014/main" id="{1EECD106-7701-4A33-9A43-0A51F81AEAFC}"/>
              </a:ext>
            </a:extLst>
          </p:cNvPr>
          <p:cNvSpPr>
            <a:spLocks noGrp="1"/>
          </p:cNvSpPr>
          <p:nvPr>
            <p:ph idx="1"/>
          </p:nvPr>
        </p:nvSpPr>
        <p:spPr/>
        <p:txBody>
          <a:bodyPr>
            <a:normAutofit lnSpcReduction="10000"/>
          </a:bodyPr>
          <a:lstStyle/>
          <a:p>
            <a:r>
              <a:rPr lang="en-US"/>
              <a:t>Different types of revenues in project finance</a:t>
            </a:r>
          </a:p>
          <a:p>
            <a:pPr lvl="1"/>
            <a:r>
              <a:rPr lang="en-US"/>
              <a:t>Price Risk and Volume Risk from Demand</a:t>
            </a:r>
          </a:p>
          <a:p>
            <a:pPr lvl="2"/>
            <a:r>
              <a:rPr lang="en-US"/>
              <a:t>Real Estate</a:t>
            </a:r>
          </a:p>
          <a:p>
            <a:pPr lvl="2"/>
            <a:r>
              <a:rPr lang="en-US"/>
              <a:t>Technology</a:t>
            </a:r>
          </a:p>
          <a:p>
            <a:pPr lvl="2"/>
            <a:r>
              <a:rPr lang="en-US"/>
              <a:t>Rehabilitation and some health care</a:t>
            </a:r>
          </a:p>
          <a:p>
            <a:pPr lvl="1"/>
            <a:r>
              <a:rPr lang="en-US"/>
              <a:t>Price Risk but Limited Demand Risk</a:t>
            </a:r>
          </a:p>
          <a:p>
            <a:pPr lvl="2"/>
            <a:r>
              <a:rPr lang="en-US"/>
              <a:t>Commodity Price – Oil and Gas</a:t>
            </a:r>
          </a:p>
          <a:p>
            <a:pPr lvl="2"/>
            <a:r>
              <a:rPr lang="en-US"/>
              <a:t>Refinery and Mining</a:t>
            </a:r>
          </a:p>
          <a:p>
            <a:pPr lvl="1"/>
            <a:r>
              <a:rPr lang="en-US"/>
              <a:t>Volume Risk but Limited Price Risk</a:t>
            </a:r>
          </a:p>
          <a:p>
            <a:pPr lvl="2"/>
            <a:r>
              <a:rPr lang="en-US"/>
              <a:t>Infrastructure – Toll roads and bridges</a:t>
            </a:r>
          </a:p>
          <a:p>
            <a:pPr lvl="2"/>
            <a:r>
              <a:rPr lang="en-US"/>
              <a:t>Infrastructure – Airports</a:t>
            </a:r>
          </a:p>
          <a:p>
            <a:pPr lvl="2"/>
            <a:r>
              <a:rPr lang="en-US"/>
              <a:t>Renewable Energy with Resource Risk</a:t>
            </a:r>
          </a:p>
          <a:p>
            <a:pPr lvl="1"/>
            <a:r>
              <a:rPr lang="en-US"/>
              <a:t>Availability Risk – No Price or Volume Risk</a:t>
            </a:r>
          </a:p>
          <a:p>
            <a:pPr lvl="2"/>
            <a:r>
              <a:rPr lang="en-US"/>
              <a:t>Dispatchable Power Plants – IPP, BOT, BOOT</a:t>
            </a:r>
          </a:p>
          <a:p>
            <a:pPr lvl="2"/>
            <a:r>
              <a:rPr lang="en-US"/>
              <a:t>Hospitals, Schools, Prisons – PPP, Availability Payment</a:t>
            </a:r>
          </a:p>
          <a:p>
            <a:pPr lvl="2"/>
            <a:r>
              <a:rPr lang="en-US"/>
              <a:t>Availability Bases Toll Roads – Availability Projects</a:t>
            </a:r>
          </a:p>
          <a:p>
            <a:pPr lvl="2"/>
            <a:endParaRPr lang="en-US"/>
          </a:p>
        </p:txBody>
      </p:sp>
      <p:sp>
        <p:nvSpPr>
          <p:cNvPr id="2" name="Slide Number Placeholder 1">
            <a:extLst>
              <a:ext uri="{FF2B5EF4-FFF2-40B4-BE49-F238E27FC236}">
                <a16:creationId xmlns:a16="http://schemas.microsoft.com/office/drawing/2014/main" id="{9FE19672-47D5-F624-FAF4-14D47A246394}"/>
              </a:ext>
            </a:extLst>
          </p:cNvPr>
          <p:cNvSpPr>
            <a:spLocks noGrp="1"/>
          </p:cNvSpPr>
          <p:nvPr>
            <p:ph type="sldNum" sz="quarter" idx="12"/>
          </p:nvPr>
        </p:nvSpPr>
        <p:spPr/>
        <p:txBody>
          <a:bodyPr/>
          <a:lstStyle/>
          <a:p>
            <a:fld id="{EB241CD2-1E45-42A3-B213-66A034DF9A3B}" type="slidenum">
              <a:rPr lang="en-GB" smtClean="0"/>
              <a:t>404</a:t>
            </a:fld>
            <a:endParaRPr lang="en-GB" dirty="0"/>
          </a:p>
        </p:txBody>
      </p:sp>
    </p:spTree>
    <p:extLst>
      <p:ext uri="{BB962C8B-B14F-4D97-AF65-F5344CB8AC3E}">
        <p14:creationId xmlns:p14="http://schemas.microsoft.com/office/powerpoint/2010/main" val="240002863"/>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EA78-61F6-92BA-20FF-5B712BFA7A6D}"/>
              </a:ext>
            </a:extLst>
          </p:cNvPr>
          <p:cNvSpPr>
            <a:spLocks noGrp="1"/>
          </p:cNvSpPr>
          <p:nvPr>
            <p:ph type="title"/>
          </p:nvPr>
        </p:nvSpPr>
        <p:spPr/>
        <p:txBody>
          <a:bodyPr>
            <a:normAutofit fontScale="90000"/>
          </a:bodyPr>
          <a:lstStyle/>
          <a:p>
            <a:r>
              <a:rPr lang="en-US"/>
              <a:t>Philosophy of Pillar 3 - Imposing Controllable Risks in Contracts</a:t>
            </a:r>
          </a:p>
        </p:txBody>
      </p:sp>
      <p:sp>
        <p:nvSpPr>
          <p:cNvPr id="3" name="Content Placeholder 2">
            <a:extLst>
              <a:ext uri="{FF2B5EF4-FFF2-40B4-BE49-F238E27FC236}">
                <a16:creationId xmlns:a16="http://schemas.microsoft.com/office/drawing/2014/main" id="{E7C0B0C6-8D0C-A382-A3F9-1A9E1AF0E671}"/>
              </a:ext>
            </a:extLst>
          </p:cNvPr>
          <p:cNvSpPr>
            <a:spLocks noGrp="1"/>
          </p:cNvSpPr>
          <p:nvPr>
            <p:ph idx="1"/>
          </p:nvPr>
        </p:nvSpPr>
        <p:spPr>
          <a:xfrm>
            <a:off x="406401" y="1209675"/>
            <a:ext cx="6953624" cy="4693104"/>
          </a:xfrm>
        </p:spPr>
        <p:txBody>
          <a:bodyPr>
            <a:normAutofit/>
          </a:bodyPr>
          <a:lstStyle/>
          <a:p>
            <a:pPr algn="l"/>
            <a:r>
              <a:rPr lang="en-US" sz="1800" dirty="0"/>
              <a:t>As with other subjects, when you work on a project finance transaction you can get lost in the language and the details of the contracts. </a:t>
            </a:r>
          </a:p>
          <a:p>
            <a:pPr lvl="1" algn="l"/>
            <a:r>
              <a:rPr lang="en-US" sz="1600" dirty="0"/>
              <a:t>Maybe you can work carefully on a formula in the contracts </a:t>
            </a:r>
          </a:p>
          <a:p>
            <a:pPr lvl="1" algn="l"/>
            <a:r>
              <a:rPr lang="en-US" sz="1600" dirty="0"/>
              <a:t>Maybe you assure that the language of the contracts addresses details that could potentially become an issue. </a:t>
            </a:r>
          </a:p>
          <a:p>
            <a:pPr algn="l"/>
            <a:r>
              <a:rPr lang="en-US" sz="1800" dirty="0"/>
              <a:t>General theory of contracts </a:t>
            </a:r>
          </a:p>
          <a:p>
            <a:pPr lvl="1" algn="l"/>
            <a:r>
              <a:rPr lang="en-US" sz="1600" dirty="0"/>
              <a:t>Provide incentives to private companies to be efficient. </a:t>
            </a:r>
          </a:p>
          <a:p>
            <a:pPr lvl="1" algn="l"/>
            <a:r>
              <a:rPr lang="en-US" sz="1600" dirty="0"/>
              <a:t>Contracts should not be structured where risks that cannot be controlled by the private companies as allocation of such risks does nothing other than increase the cost of capital without encouraging efficient behavior. </a:t>
            </a:r>
          </a:p>
          <a:p>
            <a:pPr lvl="1" algn="l"/>
            <a:r>
              <a:rPr lang="en-US" sz="1600" dirty="0"/>
              <a:t>Examples of such contract provisions are imposing the risk of oil price changes; inflation rate variation; uncontrollable output such as traffic; and exchange rate fluctuations on the private investor. </a:t>
            </a:r>
          </a:p>
        </p:txBody>
      </p:sp>
      <p:sp>
        <p:nvSpPr>
          <p:cNvPr id="5" name="Slide Number Placeholder 4">
            <a:extLst>
              <a:ext uri="{FF2B5EF4-FFF2-40B4-BE49-F238E27FC236}">
                <a16:creationId xmlns:a16="http://schemas.microsoft.com/office/drawing/2014/main" id="{6D816AE8-F3AF-9599-5594-BE6AD497E1FF}"/>
              </a:ext>
            </a:extLst>
          </p:cNvPr>
          <p:cNvSpPr>
            <a:spLocks noGrp="1"/>
          </p:cNvSpPr>
          <p:nvPr>
            <p:ph type="sldNum" sz="quarter" idx="12"/>
          </p:nvPr>
        </p:nvSpPr>
        <p:spPr/>
        <p:txBody>
          <a:bodyPr/>
          <a:lstStyle/>
          <a:p>
            <a:fld id="{EB241CD2-1E45-42A3-B213-66A034DF9A3B}" type="slidenum">
              <a:rPr lang="en-GB" smtClean="0"/>
              <a:t>405</a:t>
            </a:fld>
            <a:endParaRPr lang="en-GB" dirty="0"/>
          </a:p>
        </p:txBody>
      </p:sp>
    </p:spTree>
    <p:extLst>
      <p:ext uri="{BB962C8B-B14F-4D97-AF65-F5344CB8AC3E}">
        <p14:creationId xmlns:p14="http://schemas.microsoft.com/office/powerpoint/2010/main" val="3634998278"/>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33AF6-507A-AC0E-B4A4-CFE1DB8CED9A}"/>
              </a:ext>
            </a:extLst>
          </p:cNvPr>
          <p:cNvSpPr>
            <a:spLocks noGrp="1"/>
          </p:cNvSpPr>
          <p:nvPr>
            <p:ph type="title"/>
          </p:nvPr>
        </p:nvSpPr>
        <p:spPr/>
        <p:txBody>
          <a:bodyPr>
            <a:normAutofit fontScale="90000"/>
          </a:bodyPr>
          <a:lstStyle/>
          <a:p>
            <a:r>
              <a:rPr lang="en-US"/>
              <a:t>More Comprehensive Diagram of Project Finance and Parties</a:t>
            </a:r>
          </a:p>
        </p:txBody>
      </p:sp>
      <p:sp>
        <p:nvSpPr>
          <p:cNvPr id="3" name="Content Placeholder 2">
            <a:extLst>
              <a:ext uri="{FF2B5EF4-FFF2-40B4-BE49-F238E27FC236}">
                <a16:creationId xmlns:a16="http://schemas.microsoft.com/office/drawing/2014/main" id="{6D9129DD-CF17-A3EE-6D1C-34444D45D699}"/>
              </a:ext>
            </a:extLst>
          </p:cNvPr>
          <p:cNvSpPr>
            <a:spLocks noGrp="1"/>
          </p:cNvSpPr>
          <p:nvPr>
            <p:ph idx="1"/>
          </p:nvPr>
        </p:nvSpPr>
        <p:spPr/>
        <p:txBody>
          <a:bodyPr>
            <a:normAutofit/>
          </a:bodyPr>
          <a:lstStyle/>
          <a:p>
            <a:pPr algn="l"/>
            <a:r>
              <a:rPr lang="en-US" sz="1800"/>
              <a:t>The diagram on the next slide is illustration of a transaction that is part of a project finance model. </a:t>
            </a:r>
          </a:p>
          <a:p>
            <a:pPr algn="l"/>
            <a:r>
              <a:rPr lang="en-US" sz="1800"/>
              <a:t>The diagram shows the flow of cash (the green arrows) where the quantity produced comes from the sun with not contract. </a:t>
            </a:r>
          </a:p>
          <a:p>
            <a:pPr algn="l"/>
            <a:r>
              <a:rPr lang="en-US" sz="1800"/>
              <a:t>The price has a contract with a government agency (the yellow box) in Nigeria that in turn receives revenues from electricity distribution companies that have poor financial conditions. The EPC and O&amp;M contracts and off-takers are illustrated in a similar way. </a:t>
            </a:r>
          </a:p>
          <a:p>
            <a:pPr algn="l"/>
            <a:r>
              <a:rPr lang="en-US" sz="1800"/>
              <a:t>Risks associated with these projects that ultimately affect the cash flow of the SPV could be listed. The SPV oval is shown with the project IRR. This can be used to evaluate the reasonableness of the price contract. </a:t>
            </a:r>
          </a:p>
          <a:p>
            <a:pPr algn="l"/>
            <a:r>
              <a:rPr lang="en-US" sz="1800"/>
              <a:t>Finally, the funding from debt and equity is illustrated with the key financial ratios – the equity IRR and the DSCR. The diagram also shows the expected cash flow relative to the debt service. This means the diagram should demonstrate the ability of the contractor to meet the terms of the contract. In the diagram below, the important contracts; how the contracts interact, what are the risks, who takes the risks.</a:t>
            </a:r>
          </a:p>
        </p:txBody>
      </p:sp>
      <p:sp>
        <p:nvSpPr>
          <p:cNvPr id="5" name="Slide Number Placeholder 4">
            <a:extLst>
              <a:ext uri="{FF2B5EF4-FFF2-40B4-BE49-F238E27FC236}">
                <a16:creationId xmlns:a16="http://schemas.microsoft.com/office/drawing/2014/main" id="{6FF9FFE9-E8AB-FD8F-11ED-090972E07D23}"/>
              </a:ext>
            </a:extLst>
          </p:cNvPr>
          <p:cNvSpPr>
            <a:spLocks noGrp="1"/>
          </p:cNvSpPr>
          <p:nvPr>
            <p:ph type="sldNum" sz="quarter" idx="12"/>
          </p:nvPr>
        </p:nvSpPr>
        <p:spPr/>
        <p:txBody>
          <a:bodyPr/>
          <a:lstStyle/>
          <a:p>
            <a:fld id="{EB241CD2-1E45-42A3-B213-66A034DF9A3B}" type="slidenum">
              <a:rPr lang="en-GB" smtClean="0"/>
              <a:t>406</a:t>
            </a:fld>
            <a:endParaRPr lang="en-GB" dirty="0"/>
          </a:p>
        </p:txBody>
      </p:sp>
    </p:spTree>
    <p:extLst>
      <p:ext uri="{BB962C8B-B14F-4D97-AF65-F5344CB8AC3E}">
        <p14:creationId xmlns:p14="http://schemas.microsoft.com/office/powerpoint/2010/main" val="2540887791"/>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9D184-C9F4-2B13-8D35-993106302B4A}"/>
              </a:ext>
            </a:extLst>
          </p:cNvPr>
          <p:cNvSpPr>
            <a:spLocks noGrp="1"/>
          </p:cNvSpPr>
          <p:nvPr>
            <p:ph type="title"/>
          </p:nvPr>
        </p:nvSpPr>
        <p:spPr/>
        <p:txBody>
          <a:bodyPr/>
          <a:lstStyle/>
          <a:p>
            <a:r>
              <a:rPr lang="en-US"/>
              <a:t>Diagram from Financial Model</a:t>
            </a:r>
          </a:p>
        </p:txBody>
      </p:sp>
      <p:sp>
        <p:nvSpPr>
          <p:cNvPr id="3" name="Content Placeholder 2">
            <a:extLst>
              <a:ext uri="{FF2B5EF4-FFF2-40B4-BE49-F238E27FC236}">
                <a16:creationId xmlns:a16="http://schemas.microsoft.com/office/drawing/2014/main" id="{D11FFB5B-155A-CB8E-5BA2-F56976F6B0CC}"/>
              </a:ext>
            </a:extLst>
          </p:cNvPr>
          <p:cNvSpPr>
            <a:spLocks noGrp="1"/>
          </p:cNvSpPr>
          <p:nvPr>
            <p:ph idx="1"/>
          </p:nvPr>
        </p:nvSpPr>
        <p:spPr/>
        <p:txBody>
          <a:bodyPr/>
          <a:lstStyle/>
          <a:p>
            <a:r>
              <a:rPr lang="en-US"/>
              <a:t>Comprehensive diagram illustrating off-takers, contracts, returns, cash flow</a:t>
            </a:r>
          </a:p>
          <a:p>
            <a:endParaRPr lang="en-US"/>
          </a:p>
        </p:txBody>
      </p:sp>
      <p:pic>
        <p:nvPicPr>
          <p:cNvPr id="5" name="Picture 4" descr="A diagram of a model&#10;&#10;Description automatically generated with medium confidence">
            <a:extLst>
              <a:ext uri="{FF2B5EF4-FFF2-40B4-BE49-F238E27FC236}">
                <a16:creationId xmlns:a16="http://schemas.microsoft.com/office/drawing/2014/main" id="{B9D3F274-39A4-FFFF-7FCD-254821A5FD7F}"/>
              </a:ext>
            </a:extLst>
          </p:cNvPr>
          <p:cNvPicPr>
            <a:picLocks noChangeAspect="1"/>
          </p:cNvPicPr>
          <p:nvPr/>
        </p:nvPicPr>
        <p:blipFill>
          <a:blip r:embed="rId2"/>
          <a:stretch>
            <a:fillRect/>
          </a:stretch>
        </p:blipFill>
        <p:spPr>
          <a:xfrm>
            <a:off x="1724026" y="2009554"/>
            <a:ext cx="8336953" cy="3391786"/>
          </a:xfrm>
          <a:prstGeom prst="rect">
            <a:avLst/>
          </a:prstGeom>
        </p:spPr>
      </p:pic>
      <p:sp>
        <p:nvSpPr>
          <p:cNvPr id="6" name="Slide Number Placeholder 5">
            <a:extLst>
              <a:ext uri="{FF2B5EF4-FFF2-40B4-BE49-F238E27FC236}">
                <a16:creationId xmlns:a16="http://schemas.microsoft.com/office/drawing/2014/main" id="{B0807850-C0DD-7C38-32AF-F877CEA8A7A6}"/>
              </a:ext>
            </a:extLst>
          </p:cNvPr>
          <p:cNvSpPr>
            <a:spLocks noGrp="1"/>
          </p:cNvSpPr>
          <p:nvPr>
            <p:ph type="sldNum" sz="quarter" idx="12"/>
          </p:nvPr>
        </p:nvSpPr>
        <p:spPr/>
        <p:txBody>
          <a:bodyPr/>
          <a:lstStyle/>
          <a:p>
            <a:fld id="{EB241CD2-1E45-42A3-B213-66A034DF9A3B}" type="slidenum">
              <a:rPr lang="en-GB" smtClean="0"/>
              <a:t>407</a:t>
            </a:fld>
            <a:endParaRPr lang="en-GB" dirty="0"/>
          </a:p>
        </p:txBody>
      </p:sp>
    </p:spTree>
    <p:extLst>
      <p:ext uri="{BB962C8B-B14F-4D97-AF65-F5344CB8AC3E}">
        <p14:creationId xmlns:p14="http://schemas.microsoft.com/office/powerpoint/2010/main" val="1160856783"/>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1BBDE-B418-BCC3-99F7-BB20CEFDE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A10C5-A8CE-981C-34FB-DC969B9CB700}"/>
              </a:ext>
            </a:extLst>
          </p:cNvPr>
          <p:cNvSpPr>
            <a:spLocks noGrp="1"/>
          </p:cNvSpPr>
          <p:nvPr>
            <p:ph type="ctrTitle"/>
          </p:nvPr>
        </p:nvSpPr>
        <p:spPr>
          <a:xfrm>
            <a:off x="838200" y="2615472"/>
            <a:ext cx="10363200" cy="1767794"/>
          </a:xfrm>
        </p:spPr>
        <p:txBody>
          <a:bodyPr>
            <a:normAutofit fontScale="90000"/>
          </a:bodyPr>
          <a:lstStyle/>
          <a:p>
            <a:r>
              <a:rPr lang="en-US" dirty="0"/>
              <a:t>Pillar 4: Consideration of Items in </a:t>
            </a:r>
            <a:br>
              <a:rPr lang="en-US" dirty="0"/>
            </a:br>
            <a:r>
              <a:rPr lang="en-US" dirty="0"/>
              <a:t>Project that Are Not Measured by </a:t>
            </a:r>
            <a:br>
              <a:rPr lang="en-US" dirty="0"/>
            </a:br>
            <a:r>
              <a:rPr lang="en-US" dirty="0"/>
              <a:t>Private Investor Return or Risk Assessment by Lender</a:t>
            </a:r>
          </a:p>
        </p:txBody>
      </p:sp>
    </p:spTree>
    <p:extLst>
      <p:ext uri="{BB962C8B-B14F-4D97-AF65-F5344CB8AC3E}">
        <p14:creationId xmlns:p14="http://schemas.microsoft.com/office/powerpoint/2010/main" val="453808206"/>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C119-23D4-4EC9-5FB1-41F272613298}"/>
              </a:ext>
            </a:extLst>
          </p:cNvPr>
          <p:cNvSpPr>
            <a:spLocks noGrp="1"/>
          </p:cNvSpPr>
          <p:nvPr>
            <p:ph type="title"/>
          </p:nvPr>
        </p:nvSpPr>
        <p:spPr/>
        <p:txBody>
          <a:bodyPr>
            <a:normAutofit/>
          </a:bodyPr>
          <a:lstStyle/>
          <a:p>
            <a:r>
              <a:rPr lang="en-US"/>
              <a:t>Example of Investments – Christopher Columbus</a:t>
            </a:r>
          </a:p>
        </p:txBody>
      </p:sp>
      <p:sp>
        <p:nvSpPr>
          <p:cNvPr id="3" name="Content Placeholder 2">
            <a:extLst>
              <a:ext uri="{FF2B5EF4-FFF2-40B4-BE49-F238E27FC236}">
                <a16:creationId xmlns:a16="http://schemas.microsoft.com/office/drawing/2014/main" id="{796CFD85-1896-E48B-9F92-D0562496666B}"/>
              </a:ext>
            </a:extLst>
          </p:cNvPr>
          <p:cNvSpPr>
            <a:spLocks noGrp="1"/>
          </p:cNvSpPr>
          <p:nvPr>
            <p:ph idx="1"/>
          </p:nvPr>
        </p:nvSpPr>
        <p:spPr/>
        <p:txBody>
          <a:bodyPr>
            <a:normAutofit fontScale="92500" lnSpcReduction="10000"/>
          </a:bodyPr>
          <a:lstStyle/>
          <a:p>
            <a:pPr algn="l"/>
            <a:r>
              <a:rPr lang="en-US"/>
              <a:t>Cost of Investment</a:t>
            </a:r>
          </a:p>
          <a:p>
            <a:pPr lvl="1" algn="l"/>
            <a:r>
              <a:rPr lang="en-US"/>
              <a:t>Three Ships for about USD 3 Million</a:t>
            </a:r>
          </a:p>
          <a:p>
            <a:pPr algn="l"/>
            <a:r>
              <a:rPr lang="en-US"/>
              <a:t>Financing of Investment</a:t>
            </a:r>
          </a:p>
          <a:p>
            <a:pPr lvl="1" algn="l"/>
            <a:r>
              <a:rPr lang="en-US"/>
              <a:t>Public Private Partnership</a:t>
            </a:r>
          </a:p>
          <a:p>
            <a:pPr algn="l"/>
            <a:r>
              <a:rPr lang="en-US"/>
              <a:t>Forecast of Investment</a:t>
            </a:r>
          </a:p>
          <a:p>
            <a:pPr lvl="1" algn="l"/>
            <a:r>
              <a:rPr lang="en-US"/>
              <a:t>Distance from Portugal to India from estimates of the diameter of the earth</a:t>
            </a:r>
          </a:p>
          <a:p>
            <a:pPr algn="l"/>
            <a:r>
              <a:rPr lang="en-US"/>
              <a:t>Risks of Investment</a:t>
            </a:r>
          </a:p>
          <a:p>
            <a:pPr lvl="1" algn="l"/>
            <a:r>
              <a:rPr lang="en-US"/>
              <a:t>Shipwreck, Mutiny, Voyage will take too long</a:t>
            </a:r>
          </a:p>
          <a:p>
            <a:pPr algn="l"/>
            <a:r>
              <a:rPr lang="en-US"/>
              <a:t>You could think about computing the economic IRR of Columbus’ voyage, but I think it would be almost impossible to get your head around the societal costs and benefits and even make a vague estimate. Benefits could include starting the "Age of Discovery," providing massive wealth and new commodities for Europe; introducing crops like the potato and maize to the old world; allowing Spain to become a global superpower. On the other hand, the societal costs were devastating –  genocide of indigenous peoples killing many millions; initiation of the transatlantic slave trade; the brutality and extreme violence of the conquistadors; the ecological impact of invasive species and livestock that permanently altered the American ecosystem. </a:t>
            </a:r>
          </a:p>
        </p:txBody>
      </p:sp>
      <p:pic>
        <p:nvPicPr>
          <p:cNvPr id="5" name="Picture 4">
            <a:extLst>
              <a:ext uri="{FF2B5EF4-FFF2-40B4-BE49-F238E27FC236}">
                <a16:creationId xmlns:a16="http://schemas.microsoft.com/office/drawing/2014/main" id="{FB9203F8-4E63-EE23-E2A6-200650C23D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6888" y="1106900"/>
            <a:ext cx="3398427" cy="1342931"/>
          </a:xfrm>
          <a:prstGeom prst="rect">
            <a:avLst/>
          </a:prstGeom>
        </p:spPr>
      </p:pic>
      <p:sp>
        <p:nvSpPr>
          <p:cNvPr id="6" name="Slide Number Placeholder 5">
            <a:extLst>
              <a:ext uri="{FF2B5EF4-FFF2-40B4-BE49-F238E27FC236}">
                <a16:creationId xmlns:a16="http://schemas.microsoft.com/office/drawing/2014/main" id="{5BBE9FF1-4548-578C-5FC6-93779CF3ED63}"/>
              </a:ext>
            </a:extLst>
          </p:cNvPr>
          <p:cNvSpPr>
            <a:spLocks noGrp="1"/>
          </p:cNvSpPr>
          <p:nvPr>
            <p:ph type="sldNum" sz="quarter" idx="12"/>
          </p:nvPr>
        </p:nvSpPr>
        <p:spPr/>
        <p:txBody>
          <a:bodyPr/>
          <a:lstStyle/>
          <a:p>
            <a:fld id="{EB241CD2-1E45-42A3-B213-66A034DF9A3B}" type="slidenum">
              <a:rPr lang="en-GB" smtClean="0"/>
              <a:t>409</a:t>
            </a:fld>
            <a:endParaRPr lang="en-GB" dirty="0"/>
          </a:p>
        </p:txBody>
      </p:sp>
    </p:spTree>
    <p:extLst>
      <p:ext uri="{BB962C8B-B14F-4D97-AF65-F5344CB8AC3E}">
        <p14:creationId xmlns:p14="http://schemas.microsoft.com/office/powerpoint/2010/main" val="688050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6884-53BB-6E85-D1BB-E05CC54A6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E7594-3A5F-3722-3ABF-2EC6E59CD456}"/>
              </a:ext>
            </a:extLst>
          </p:cNvPr>
          <p:cNvSpPr>
            <a:spLocks noGrp="1"/>
          </p:cNvSpPr>
          <p:nvPr>
            <p:ph type="title"/>
          </p:nvPr>
        </p:nvSpPr>
        <p:spPr/>
        <p:txBody>
          <a:bodyPr/>
          <a:lstStyle/>
          <a:p>
            <a:r>
              <a:rPr lang="en-US" dirty="0"/>
              <a:t>Illustration of Scenarios with 5% Rate of Return</a:t>
            </a:r>
          </a:p>
        </p:txBody>
      </p:sp>
      <p:sp>
        <p:nvSpPr>
          <p:cNvPr id="4" name="Slide Number Placeholder 3">
            <a:extLst>
              <a:ext uri="{FF2B5EF4-FFF2-40B4-BE49-F238E27FC236}">
                <a16:creationId xmlns:a16="http://schemas.microsoft.com/office/drawing/2014/main" id="{58920F27-B81C-EE44-4C07-C0F40FEFAEF4}"/>
              </a:ext>
            </a:extLst>
          </p:cNvPr>
          <p:cNvSpPr>
            <a:spLocks noGrp="1"/>
          </p:cNvSpPr>
          <p:nvPr>
            <p:ph type="sldNum" sz="quarter" idx="12"/>
          </p:nvPr>
        </p:nvSpPr>
        <p:spPr/>
        <p:txBody>
          <a:bodyPr/>
          <a:lstStyle/>
          <a:p>
            <a:fld id="{EB241CD2-1E45-42A3-B213-66A034DF9A3B}" type="slidenum">
              <a:rPr lang="en-GB" smtClean="0"/>
              <a:t>41</a:t>
            </a:fld>
            <a:endParaRPr lang="en-GB" dirty="0"/>
          </a:p>
        </p:txBody>
      </p:sp>
      <p:sp>
        <p:nvSpPr>
          <p:cNvPr id="3" name="Content Placeholder 2">
            <a:extLst>
              <a:ext uri="{FF2B5EF4-FFF2-40B4-BE49-F238E27FC236}">
                <a16:creationId xmlns:a16="http://schemas.microsoft.com/office/drawing/2014/main" id="{BAE4DA34-F4A7-B47D-9C9C-34B288730533}"/>
              </a:ext>
            </a:extLst>
          </p:cNvPr>
          <p:cNvSpPr>
            <a:spLocks noGrp="1"/>
          </p:cNvSpPr>
          <p:nvPr>
            <p:ph idx="4294967295"/>
          </p:nvPr>
        </p:nvSpPr>
        <p:spPr>
          <a:xfrm>
            <a:off x="0" y="1209675"/>
            <a:ext cx="11088688" cy="4692650"/>
          </a:xfrm>
        </p:spPr>
        <p:txBody>
          <a:bodyPr/>
          <a:lstStyle/>
          <a:p>
            <a:r>
              <a:rPr lang="en-US" dirty="0"/>
              <a:t>The table below illustrates how prices change when a 5% rate of return is used. The price declines from 192 to 126.  This price decline is driven by the return and return of capital.</a:t>
            </a:r>
          </a:p>
          <a:p>
            <a:endParaRPr lang="en-US" dirty="0"/>
          </a:p>
        </p:txBody>
      </p:sp>
      <p:pic>
        <p:nvPicPr>
          <p:cNvPr id="6" name="Picture 5">
            <a:extLst>
              <a:ext uri="{FF2B5EF4-FFF2-40B4-BE49-F238E27FC236}">
                <a16:creationId xmlns:a16="http://schemas.microsoft.com/office/drawing/2014/main" id="{67F853F2-2E6D-C851-7CFA-1F7CFEFFA291}"/>
              </a:ext>
            </a:extLst>
          </p:cNvPr>
          <p:cNvPicPr>
            <a:picLocks noChangeAspect="1"/>
          </p:cNvPicPr>
          <p:nvPr/>
        </p:nvPicPr>
        <p:blipFill>
          <a:blip r:embed="rId2"/>
          <a:stretch>
            <a:fillRect/>
          </a:stretch>
        </p:blipFill>
        <p:spPr>
          <a:xfrm>
            <a:off x="672809" y="2250193"/>
            <a:ext cx="10107967" cy="3539490"/>
          </a:xfrm>
          <a:prstGeom prst="rect">
            <a:avLst/>
          </a:prstGeom>
        </p:spPr>
      </p:pic>
      <p:sp>
        <p:nvSpPr>
          <p:cNvPr id="5" name="TextBox 4">
            <a:extLst>
              <a:ext uri="{FF2B5EF4-FFF2-40B4-BE49-F238E27FC236}">
                <a16:creationId xmlns:a16="http://schemas.microsoft.com/office/drawing/2014/main" id="{5D984844-CF34-F813-BC49-96BF95609856}"/>
              </a:ext>
            </a:extLst>
          </p:cNvPr>
          <p:cNvSpPr txBox="1"/>
          <p:nvPr/>
        </p:nvSpPr>
        <p:spPr>
          <a:xfrm>
            <a:off x="4736592" y="3840481"/>
            <a:ext cx="3639312" cy="646331"/>
          </a:xfrm>
          <a:prstGeom prst="rect">
            <a:avLst/>
          </a:prstGeom>
          <a:solidFill>
            <a:srgbClr val="FFFF00"/>
          </a:solidFill>
        </p:spPr>
        <p:txBody>
          <a:bodyPr wrap="square" rtlCol="0">
            <a:spAutoFit/>
          </a:bodyPr>
          <a:lstStyle/>
          <a:p>
            <a:r>
              <a:rPr lang="en-US" dirty="0"/>
              <a:t>Note the lower capital expenditure recovery</a:t>
            </a:r>
          </a:p>
        </p:txBody>
      </p:sp>
      <p:cxnSp>
        <p:nvCxnSpPr>
          <p:cNvPr id="8" name="Straight Arrow Connector 7">
            <a:extLst>
              <a:ext uri="{FF2B5EF4-FFF2-40B4-BE49-F238E27FC236}">
                <a16:creationId xmlns:a16="http://schemas.microsoft.com/office/drawing/2014/main" id="{6D259736-9C43-DAEA-8C44-2344069154E2}"/>
              </a:ext>
            </a:extLst>
          </p:cNvPr>
          <p:cNvCxnSpPr>
            <a:cxnSpLocks/>
            <a:stCxn id="5" idx="1"/>
          </p:cNvCxnSpPr>
          <p:nvPr/>
        </p:nvCxnSpPr>
        <p:spPr>
          <a:xfrm flipH="1">
            <a:off x="3529584" y="4163647"/>
            <a:ext cx="1207008" cy="883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B37C84-446F-2BBC-55CC-1913EA9012B1}"/>
              </a:ext>
            </a:extLst>
          </p:cNvPr>
          <p:cNvSpPr txBox="1"/>
          <p:nvPr/>
        </p:nvSpPr>
        <p:spPr>
          <a:xfrm>
            <a:off x="5010150" y="2609850"/>
            <a:ext cx="4286250" cy="369332"/>
          </a:xfrm>
          <a:prstGeom prst="rect">
            <a:avLst/>
          </a:prstGeom>
          <a:solidFill>
            <a:schemeClr val="bg1">
              <a:lumMod val="75000"/>
            </a:schemeClr>
          </a:solidFill>
        </p:spPr>
        <p:txBody>
          <a:bodyPr wrap="square" rtlCol="0">
            <a:spAutoFit/>
          </a:bodyPr>
          <a:lstStyle/>
          <a:p>
            <a:r>
              <a:rPr lang="en-US" dirty="0"/>
              <a:t>Depreciation does not depend on return</a:t>
            </a:r>
          </a:p>
        </p:txBody>
      </p:sp>
      <p:cxnSp>
        <p:nvCxnSpPr>
          <p:cNvPr id="10" name="Straight Arrow Connector 9">
            <a:extLst>
              <a:ext uri="{FF2B5EF4-FFF2-40B4-BE49-F238E27FC236}">
                <a16:creationId xmlns:a16="http://schemas.microsoft.com/office/drawing/2014/main" id="{03C2FEA9-49BA-E195-5E9D-3F7B4A76D2A5}"/>
              </a:ext>
            </a:extLst>
          </p:cNvPr>
          <p:cNvCxnSpPr/>
          <p:nvPr/>
        </p:nvCxnSpPr>
        <p:spPr>
          <a:xfrm flipH="1">
            <a:off x="2181225" y="2743200"/>
            <a:ext cx="2828925" cy="2571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477379"/>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F1919-1A84-16A0-132B-54534A975999}"/>
              </a:ext>
            </a:extLst>
          </p:cNvPr>
          <p:cNvSpPr>
            <a:spLocks noGrp="1"/>
          </p:cNvSpPr>
          <p:nvPr>
            <p:ph type="title"/>
          </p:nvPr>
        </p:nvSpPr>
        <p:spPr/>
        <p:txBody>
          <a:bodyPr/>
          <a:lstStyle/>
          <a:p>
            <a:r>
              <a:rPr lang="en-US"/>
              <a:t>Example of Investment - NVIDA</a:t>
            </a:r>
          </a:p>
        </p:txBody>
      </p:sp>
      <p:sp>
        <p:nvSpPr>
          <p:cNvPr id="3" name="Content Placeholder 2">
            <a:extLst>
              <a:ext uri="{FF2B5EF4-FFF2-40B4-BE49-F238E27FC236}">
                <a16:creationId xmlns:a16="http://schemas.microsoft.com/office/drawing/2014/main" id="{993FEB31-611E-DC09-8BA6-9706BB1AFC79}"/>
              </a:ext>
            </a:extLst>
          </p:cNvPr>
          <p:cNvSpPr>
            <a:spLocks noGrp="1"/>
          </p:cNvSpPr>
          <p:nvPr>
            <p:ph idx="1"/>
          </p:nvPr>
        </p:nvSpPr>
        <p:spPr>
          <a:xfrm>
            <a:off x="406401" y="1209675"/>
            <a:ext cx="6965950" cy="4693104"/>
          </a:xfrm>
        </p:spPr>
        <p:txBody>
          <a:bodyPr/>
          <a:lstStyle/>
          <a:p>
            <a:pPr algn="l"/>
            <a:r>
              <a:rPr lang="en-US" dirty="0"/>
              <a:t>Cost of Investment</a:t>
            </a:r>
          </a:p>
          <a:p>
            <a:pPr lvl="1" algn="l"/>
            <a:r>
              <a:rPr lang="en-US" dirty="0"/>
              <a:t>Acquisitions and Internal Development in beginning In 2006</a:t>
            </a:r>
          </a:p>
          <a:p>
            <a:pPr algn="l"/>
            <a:r>
              <a:rPr lang="en-US" dirty="0"/>
              <a:t>Financing of Investment</a:t>
            </a:r>
          </a:p>
          <a:p>
            <a:pPr lvl="1" algn="l"/>
            <a:r>
              <a:rPr lang="en-US" dirty="0"/>
              <a:t>Public offering and cash from gaming chips</a:t>
            </a:r>
          </a:p>
          <a:p>
            <a:pPr algn="l"/>
            <a:r>
              <a:rPr lang="en-US" dirty="0"/>
              <a:t>Forecast of Investment</a:t>
            </a:r>
          </a:p>
          <a:p>
            <a:pPr lvl="1" algn="l"/>
            <a:r>
              <a:rPr lang="en-US" dirty="0"/>
              <a:t>Finding an application for the faster calculation chips</a:t>
            </a:r>
          </a:p>
          <a:p>
            <a:pPr algn="l"/>
            <a:r>
              <a:rPr lang="en-US" dirty="0"/>
              <a:t>Risks of Investment</a:t>
            </a:r>
          </a:p>
          <a:p>
            <a:pPr lvl="1" algn="l"/>
            <a:r>
              <a:rPr lang="en-US" dirty="0"/>
              <a:t>Faster calculation chips not needed for most applications</a:t>
            </a:r>
          </a:p>
          <a:p>
            <a:pPr algn="l"/>
            <a:r>
              <a:rPr lang="en-US" dirty="0"/>
              <a:t>Externalities of Investment</a:t>
            </a:r>
          </a:p>
          <a:p>
            <a:pPr algn="l"/>
            <a:endParaRPr lang="en-US" dirty="0"/>
          </a:p>
        </p:txBody>
      </p:sp>
      <p:pic>
        <p:nvPicPr>
          <p:cNvPr id="5" name="Picture 4">
            <a:extLst>
              <a:ext uri="{FF2B5EF4-FFF2-40B4-BE49-F238E27FC236}">
                <a16:creationId xmlns:a16="http://schemas.microsoft.com/office/drawing/2014/main" id="{471ABF8D-A1D7-98AE-99F9-BA91571D46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6273" y="1209674"/>
            <a:ext cx="3209582" cy="1570577"/>
          </a:xfrm>
          <a:prstGeom prst="rect">
            <a:avLst/>
          </a:prstGeom>
        </p:spPr>
      </p:pic>
      <p:sp>
        <p:nvSpPr>
          <p:cNvPr id="6" name="Slide Number Placeholder 5">
            <a:extLst>
              <a:ext uri="{FF2B5EF4-FFF2-40B4-BE49-F238E27FC236}">
                <a16:creationId xmlns:a16="http://schemas.microsoft.com/office/drawing/2014/main" id="{1B604E2D-55E1-1866-4585-14560C71A6D5}"/>
              </a:ext>
            </a:extLst>
          </p:cNvPr>
          <p:cNvSpPr>
            <a:spLocks noGrp="1"/>
          </p:cNvSpPr>
          <p:nvPr>
            <p:ph type="sldNum" sz="quarter" idx="12"/>
          </p:nvPr>
        </p:nvSpPr>
        <p:spPr/>
        <p:txBody>
          <a:bodyPr/>
          <a:lstStyle/>
          <a:p>
            <a:fld id="{EB241CD2-1E45-42A3-B213-66A034DF9A3B}" type="slidenum">
              <a:rPr lang="en-GB" smtClean="0"/>
              <a:t>410</a:t>
            </a:fld>
            <a:endParaRPr lang="en-GB" dirty="0"/>
          </a:p>
        </p:txBody>
      </p:sp>
    </p:spTree>
    <p:extLst>
      <p:ext uri="{BB962C8B-B14F-4D97-AF65-F5344CB8AC3E}">
        <p14:creationId xmlns:p14="http://schemas.microsoft.com/office/powerpoint/2010/main" val="544525632"/>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5E31D-1348-3612-7D1C-E9969C3039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A8B55A-4BD5-8D79-8CE4-C39F41744F61}"/>
              </a:ext>
            </a:extLst>
          </p:cNvPr>
          <p:cNvSpPr>
            <a:spLocks noGrp="1"/>
          </p:cNvSpPr>
          <p:nvPr>
            <p:ph type="title"/>
          </p:nvPr>
        </p:nvSpPr>
        <p:spPr/>
        <p:txBody>
          <a:bodyPr>
            <a:normAutofit/>
          </a:bodyPr>
          <a:lstStyle/>
          <a:p>
            <a:r>
              <a:rPr lang="en-US"/>
              <a:t>Example of Investment Externalities – Leaf Blower</a:t>
            </a:r>
          </a:p>
        </p:txBody>
      </p:sp>
      <p:sp>
        <p:nvSpPr>
          <p:cNvPr id="3" name="Content Placeholder 2">
            <a:extLst>
              <a:ext uri="{FF2B5EF4-FFF2-40B4-BE49-F238E27FC236}">
                <a16:creationId xmlns:a16="http://schemas.microsoft.com/office/drawing/2014/main" id="{2B519264-54A5-9926-3D45-8BF6B5871BB6}"/>
              </a:ext>
            </a:extLst>
          </p:cNvPr>
          <p:cNvSpPr>
            <a:spLocks noGrp="1"/>
          </p:cNvSpPr>
          <p:nvPr>
            <p:ph idx="1"/>
          </p:nvPr>
        </p:nvSpPr>
        <p:spPr/>
        <p:txBody>
          <a:bodyPr/>
          <a:lstStyle/>
          <a:p>
            <a:r>
              <a:rPr lang="en-US"/>
              <a:t>Cost of Investment</a:t>
            </a:r>
          </a:p>
          <a:p>
            <a:r>
              <a:rPr lang="en-US"/>
              <a:t>Financing of Investment</a:t>
            </a:r>
          </a:p>
          <a:p>
            <a:r>
              <a:rPr lang="en-US"/>
              <a:t>Forecast of Investment</a:t>
            </a:r>
          </a:p>
          <a:p>
            <a:r>
              <a:rPr lang="en-US"/>
              <a:t>Risks of Investment</a:t>
            </a:r>
          </a:p>
          <a:p>
            <a:r>
              <a:rPr lang="en-US"/>
              <a:t>Externalities of Investment – Positive</a:t>
            </a:r>
          </a:p>
          <a:p>
            <a:r>
              <a:rPr lang="en-US"/>
              <a:t>Externalities of Investment - Negative</a:t>
            </a:r>
          </a:p>
          <a:p>
            <a:endParaRPr lang="en-US"/>
          </a:p>
        </p:txBody>
      </p:sp>
      <p:pic>
        <p:nvPicPr>
          <p:cNvPr id="5" name="Picture 4">
            <a:extLst>
              <a:ext uri="{FF2B5EF4-FFF2-40B4-BE49-F238E27FC236}">
                <a16:creationId xmlns:a16="http://schemas.microsoft.com/office/drawing/2014/main" id="{5FB1F9E5-512D-B761-2157-BA1D31919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5119" y="1434983"/>
            <a:ext cx="2215149" cy="2121244"/>
          </a:xfrm>
          <a:prstGeom prst="rect">
            <a:avLst/>
          </a:prstGeom>
        </p:spPr>
      </p:pic>
      <p:sp>
        <p:nvSpPr>
          <p:cNvPr id="6" name="Slide Number Placeholder 5">
            <a:extLst>
              <a:ext uri="{FF2B5EF4-FFF2-40B4-BE49-F238E27FC236}">
                <a16:creationId xmlns:a16="http://schemas.microsoft.com/office/drawing/2014/main" id="{28657838-A492-709C-6468-5B1C584C0692}"/>
              </a:ext>
            </a:extLst>
          </p:cNvPr>
          <p:cNvSpPr>
            <a:spLocks noGrp="1"/>
          </p:cNvSpPr>
          <p:nvPr>
            <p:ph type="sldNum" sz="quarter" idx="12"/>
          </p:nvPr>
        </p:nvSpPr>
        <p:spPr/>
        <p:txBody>
          <a:bodyPr/>
          <a:lstStyle/>
          <a:p>
            <a:fld id="{EB241CD2-1E45-42A3-B213-66A034DF9A3B}" type="slidenum">
              <a:rPr lang="en-GB" smtClean="0"/>
              <a:t>411</a:t>
            </a:fld>
            <a:endParaRPr lang="en-GB" dirty="0"/>
          </a:p>
        </p:txBody>
      </p:sp>
    </p:spTree>
    <p:extLst>
      <p:ext uri="{BB962C8B-B14F-4D97-AF65-F5344CB8AC3E}">
        <p14:creationId xmlns:p14="http://schemas.microsoft.com/office/powerpoint/2010/main" val="3719356259"/>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3B7C8-7FA3-A7D9-2AC1-72CA81A88EAF}"/>
              </a:ext>
            </a:extLst>
          </p:cNvPr>
          <p:cNvSpPr>
            <a:spLocks noGrp="1"/>
          </p:cNvSpPr>
          <p:nvPr>
            <p:ph type="title"/>
          </p:nvPr>
        </p:nvSpPr>
        <p:spPr/>
        <p:txBody>
          <a:bodyPr/>
          <a:lstStyle/>
          <a:p>
            <a:r>
              <a:rPr lang="en-US"/>
              <a:t>Calculation of EIRR</a:t>
            </a:r>
          </a:p>
        </p:txBody>
      </p:sp>
      <p:sp>
        <p:nvSpPr>
          <p:cNvPr id="3" name="Content Placeholder 2">
            <a:extLst>
              <a:ext uri="{FF2B5EF4-FFF2-40B4-BE49-F238E27FC236}">
                <a16:creationId xmlns:a16="http://schemas.microsoft.com/office/drawing/2014/main" id="{ADB83C93-DBEF-0D7B-12F2-6743C5406DEA}"/>
              </a:ext>
            </a:extLst>
          </p:cNvPr>
          <p:cNvSpPr>
            <a:spLocks noGrp="1"/>
          </p:cNvSpPr>
          <p:nvPr>
            <p:ph idx="1"/>
          </p:nvPr>
        </p:nvSpPr>
        <p:spPr>
          <a:xfrm>
            <a:off x="406400" y="1082448"/>
            <a:ext cx="11088915" cy="4693104"/>
          </a:xfrm>
        </p:spPr>
        <p:txBody>
          <a:bodyPr>
            <a:normAutofit/>
          </a:bodyPr>
          <a:lstStyle/>
          <a:p>
            <a:r>
              <a:rPr lang="en-GB" sz="1800" dirty="0"/>
              <a:t>Actual case</a:t>
            </a:r>
          </a:p>
          <a:p>
            <a:r>
              <a:rPr lang="en-GB" sz="1800" dirty="0"/>
              <a:t>Project to bring electricity to villages in Mozambique through the use of solar power plus batteries. To quantify the environmental effects of the renewable energy, we quantified the value of the reduced emissions in the EIRR and put a price on them. To measure the effects of having electricity to promote irrigation and other uses, we evaluated the price that people and businesses are willing to pay for electricity when the electricity is not available, called the shadow price. This price that people are willing to pay could be derived from the amount people in Nigeria pay for electricity outages by having a back-up generator and the associated fuel.</a:t>
            </a:r>
            <a:endParaRPr lang="en-US" sz="1800" dirty="0"/>
          </a:p>
          <a:p>
            <a:endParaRPr lang="en-US" sz="1800" dirty="0"/>
          </a:p>
        </p:txBody>
      </p:sp>
      <p:pic>
        <p:nvPicPr>
          <p:cNvPr id="5" name="Picture 4">
            <a:extLst>
              <a:ext uri="{FF2B5EF4-FFF2-40B4-BE49-F238E27FC236}">
                <a16:creationId xmlns:a16="http://schemas.microsoft.com/office/drawing/2014/main" id="{55C99745-4E2C-E66C-8EB0-E48576610D41}"/>
              </a:ext>
            </a:extLst>
          </p:cNvPr>
          <p:cNvPicPr>
            <a:picLocks noChangeAspect="1"/>
          </p:cNvPicPr>
          <p:nvPr/>
        </p:nvPicPr>
        <p:blipFill>
          <a:blip r:embed="rId2"/>
          <a:stretch>
            <a:fillRect/>
          </a:stretch>
        </p:blipFill>
        <p:spPr>
          <a:xfrm>
            <a:off x="1944421" y="3429000"/>
            <a:ext cx="3914942" cy="2645701"/>
          </a:xfrm>
          <a:prstGeom prst="rect">
            <a:avLst/>
          </a:prstGeom>
        </p:spPr>
      </p:pic>
      <p:pic>
        <p:nvPicPr>
          <p:cNvPr id="6" name="Picture 5" descr="A graph with red and blue lines&#10;&#10;AI-generated content may be incorrect.">
            <a:extLst>
              <a:ext uri="{FF2B5EF4-FFF2-40B4-BE49-F238E27FC236}">
                <a16:creationId xmlns:a16="http://schemas.microsoft.com/office/drawing/2014/main" id="{3BC82337-D07E-C440-B62D-813B269AF0C1}"/>
              </a:ext>
            </a:extLst>
          </p:cNvPr>
          <p:cNvPicPr>
            <a:picLocks noChangeAspect="1"/>
          </p:cNvPicPr>
          <p:nvPr/>
        </p:nvPicPr>
        <p:blipFill>
          <a:blip r:embed="rId3"/>
          <a:stretch>
            <a:fillRect/>
          </a:stretch>
        </p:blipFill>
        <p:spPr>
          <a:xfrm>
            <a:off x="6332639" y="3339400"/>
            <a:ext cx="4033875" cy="2777351"/>
          </a:xfrm>
          <a:prstGeom prst="rect">
            <a:avLst/>
          </a:prstGeom>
        </p:spPr>
      </p:pic>
      <p:sp>
        <p:nvSpPr>
          <p:cNvPr id="7" name="Slide Number Placeholder 6">
            <a:extLst>
              <a:ext uri="{FF2B5EF4-FFF2-40B4-BE49-F238E27FC236}">
                <a16:creationId xmlns:a16="http://schemas.microsoft.com/office/drawing/2014/main" id="{D7476F3E-153D-0849-C4F0-442B79EABA11}"/>
              </a:ext>
            </a:extLst>
          </p:cNvPr>
          <p:cNvSpPr>
            <a:spLocks noGrp="1"/>
          </p:cNvSpPr>
          <p:nvPr>
            <p:ph type="sldNum" sz="quarter" idx="12"/>
          </p:nvPr>
        </p:nvSpPr>
        <p:spPr/>
        <p:txBody>
          <a:bodyPr/>
          <a:lstStyle/>
          <a:p>
            <a:fld id="{EB241CD2-1E45-42A3-B213-66A034DF9A3B}" type="slidenum">
              <a:rPr lang="en-GB" smtClean="0"/>
              <a:t>412</a:t>
            </a:fld>
            <a:endParaRPr lang="en-GB" dirty="0"/>
          </a:p>
        </p:txBody>
      </p:sp>
    </p:spTree>
    <p:extLst>
      <p:ext uri="{BB962C8B-B14F-4D97-AF65-F5344CB8AC3E}">
        <p14:creationId xmlns:p14="http://schemas.microsoft.com/office/powerpoint/2010/main" val="643355488"/>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93195-EAAC-92CF-455C-907C54704BF6}"/>
              </a:ext>
            </a:extLst>
          </p:cNvPr>
          <p:cNvSpPr>
            <a:spLocks noGrp="1"/>
          </p:cNvSpPr>
          <p:nvPr>
            <p:ph type="ctrTitle"/>
          </p:nvPr>
        </p:nvSpPr>
        <p:spPr>
          <a:xfrm>
            <a:off x="600363" y="1941945"/>
            <a:ext cx="7675418" cy="2974109"/>
          </a:xfrm>
        </p:spPr>
        <p:txBody>
          <a:bodyPr>
            <a:noAutofit/>
          </a:bodyPr>
          <a:lstStyle/>
          <a:p>
            <a:r>
              <a:rPr lang="en-US" sz="3200" dirty="0"/>
              <a:t>Parties to Transaction and Two Statistics in Project Finance:</a:t>
            </a:r>
            <a:br>
              <a:rPr lang="en-US" sz="3200" dirty="0"/>
            </a:br>
            <a:br>
              <a:rPr lang="en-US" sz="3200" dirty="0"/>
            </a:br>
            <a:r>
              <a:rPr lang="en-US" sz="3200" dirty="0"/>
              <a:t>IRR and DSCR</a:t>
            </a:r>
            <a:br>
              <a:rPr lang="en-US" sz="3200" dirty="0"/>
            </a:br>
            <a:br>
              <a:rPr lang="en-US" sz="3200" dirty="0"/>
            </a:br>
            <a:endParaRPr lang="en-US" sz="3200" dirty="0"/>
          </a:p>
        </p:txBody>
      </p:sp>
    </p:spTree>
    <p:extLst>
      <p:ext uri="{BB962C8B-B14F-4D97-AF65-F5344CB8AC3E}">
        <p14:creationId xmlns:p14="http://schemas.microsoft.com/office/powerpoint/2010/main" val="4088603076"/>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7A476D-8FBF-A429-E372-BA44D56EC73D}"/>
              </a:ext>
            </a:extLst>
          </p:cNvPr>
          <p:cNvSpPr>
            <a:spLocks noGrp="1"/>
          </p:cNvSpPr>
          <p:nvPr>
            <p:ph type="ctrTitle"/>
          </p:nvPr>
        </p:nvSpPr>
        <p:spPr>
          <a:xfrm>
            <a:off x="838200" y="1661206"/>
            <a:ext cx="7640782" cy="2605994"/>
          </a:xfrm>
        </p:spPr>
        <p:txBody>
          <a:bodyPr>
            <a:normAutofit/>
          </a:bodyPr>
          <a:lstStyle/>
          <a:p>
            <a:r>
              <a:rPr lang="en-US" sz="4100" dirty="0"/>
              <a:t>Equity Valuation in Project for Investors </a:t>
            </a:r>
            <a:br>
              <a:rPr lang="en-US" sz="4100" dirty="0"/>
            </a:br>
            <a:r>
              <a:rPr lang="en-US" sz="4100" dirty="0"/>
              <a:t>Finance – The IRR</a:t>
            </a:r>
            <a:endParaRPr lang="en-GB" sz="4100" dirty="0"/>
          </a:p>
        </p:txBody>
      </p:sp>
    </p:spTree>
    <p:extLst>
      <p:ext uri="{BB962C8B-B14F-4D97-AF65-F5344CB8AC3E}">
        <p14:creationId xmlns:p14="http://schemas.microsoft.com/office/powerpoint/2010/main" val="1500895328"/>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D8587F-7578-493B-A159-DE339D731822}"/>
              </a:ext>
            </a:extLst>
          </p:cNvPr>
          <p:cNvSpPr>
            <a:spLocks noGrp="1"/>
          </p:cNvSpPr>
          <p:nvPr>
            <p:ph idx="1"/>
          </p:nvPr>
        </p:nvSpPr>
        <p:spPr/>
        <p:txBody>
          <a:bodyPr>
            <a:normAutofit/>
          </a:bodyPr>
          <a:lstStyle/>
          <a:p>
            <a:pPr algn="l"/>
            <a:r>
              <a:rPr lang="en-029" sz="1800"/>
              <a:t>The debt IRR can be computed from the perspective of debt holders.  The debt drawdowns are the negative cash flow while the debt service including interest and principal are positive cash flows.  The fees should be included as cash flow.  The debt IRR can be called the effective interest rate or the all-in rate.</a:t>
            </a:r>
            <a:endParaRPr lang="en-US" sz="1800"/>
          </a:p>
          <a:p>
            <a:pPr algn="l"/>
            <a:r>
              <a:rPr lang="en-029" sz="1800"/>
              <a:t>The project IRR is an effective statistic for evaluating the overall competitiveness of a project.  If the project IRR is very high, you should ask questions about why others cannot create similar projects and charge a lower price.  If the project IRR is below the cost of debt, you should ask why the project is occurring.</a:t>
            </a:r>
            <a:endParaRPr lang="en-US" sz="1800"/>
          </a:p>
          <a:p>
            <a:pPr algn="l"/>
            <a:r>
              <a:rPr lang="en-029" sz="1800"/>
              <a:t>The equity IRR is the focus of investors because it reflects money taken out of their pocket relative to dividends received.  In structuring debt terms such as a cash sweep or the debt to capital, the equity IRR can be used to understand the perspective of the sponsor.</a:t>
            </a:r>
            <a:endParaRPr lang="en-US" sz="1800"/>
          </a:p>
          <a:p>
            <a:pPr algn="l"/>
            <a:endParaRPr lang="en-029" sz="1800"/>
          </a:p>
        </p:txBody>
      </p:sp>
      <p:sp>
        <p:nvSpPr>
          <p:cNvPr id="3" name="Title 2">
            <a:extLst>
              <a:ext uri="{FF2B5EF4-FFF2-40B4-BE49-F238E27FC236}">
                <a16:creationId xmlns:a16="http://schemas.microsoft.com/office/drawing/2014/main" id="{A624A8B1-05E1-4797-8A77-3EE1D59C641F}"/>
              </a:ext>
            </a:extLst>
          </p:cNvPr>
          <p:cNvSpPr>
            <a:spLocks noGrp="1"/>
          </p:cNvSpPr>
          <p:nvPr>
            <p:ph type="title"/>
          </p:nvPr>
        </p:nvSpPr>
        <p:spPr/>
        <p:txBody>
          <a:bodyPr>
            <a:normAutofit/>
          </a:bodyPr>
          <a:lstStyle/>
          <a:p>
            <a:r>
              <a:rPr lang="en-029"/>
              <a:t>Project IRR, Debt IRR and Equity IRR Interpretation</a:t>
            </a:r>
          </a:p>
        </p:txBody>
      </p:sp>
      <p:sp>
        <p:nvSpPr>
          <p:cNvPr id="5" name="Slide Number Placeholder 4">
            <a:extLst>
              <a:ext uri="{FF2B5EF4-FFF2-40B4-BE49-F238E27FC236}">
                <a16:creationId xmlns:a16="http://schemas.microsoft.com/office/drawing/2014/main" id="{B5978E5E-11B3-452E-9ACA-EDAF9C20ACFA}"/>
              </a:ext>
            </a:extLst>
          </p:cNvPr>
          <p:cNvSpPr>
            <a:spLocks noGrp="1"/>
          </p:cNvSpPr>
          <p:nvPr>
            <p:ph type="sldNum" sz="quarter" idx="12"/>
          </p:nvPr>
        </p:nvSpPr>
        <p:spPr/>
        <p:txBody>
          <a:bodyPr/>
          <a:lstStyle/>
          <a:p>
            <a:fld id="{EB241CD2-1E45-42A3-B213-66A034DF9A3B}" type="slidenum">
              <a:rPr lang="en-GB" smtClean="0"/>
              <a:t>415</a:t>
            </a:fld>
            <a:endParaRPr lang="en-GB" dirty="0"/>
          </a:p>
        </p:txBody>
      </p:sp>
    </p:spTree>
    <p:extLst>
      <p:ext uri="{BB962C8B-B14F-4D97-AF65-F5344CB8AC3E}">
        <p14:creationId xmlns:p14="http://schemas.microsoft.com/office/powerpoint/2010/main" val="375397530"/>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38AA3-2012-6EA0-6768-C4EC16780D20}"/>
              </a:ext>
            </a:extLst>
          </p:cNvPr>
          <p:cNvSpPr>
            <a:spLocks noGrp="1"/>
          </p:cNvSpPr>
          <p:nvPr>
            <p:ph type="title"/>
          </p:nvPr>
        </p:nvSpPr>
        <p:spPr/>
        <p:txBody>
          <a:bodyPr>
            <a:normAutofit/>
          </a:bodyPr>
          <a:lstStyle/>
          <a:p>
            <a:r>
              <a:rPr lang="en-US"/>
              <a:t>IRR had Taken over the World – Calling it BS is Absurd</a:t>
            </a:r>
          </a:p>
        </p:txBody>
      </p:sp>
      <p:sp>
        <p:nvSpPr>
          <p:cNvPr id="5" name="Content Placeholder 4">
            <a:extLst>
              <a:ext uri="{FF2B5EF4-FFF2-40B4-BE49-F238E27FC236}">
                <a16:creationId xmlns:a16="http://schemas.microsoft.com/office/drawing/2014/main" id="{C96BEECE-D5C4-9A9C-76CC-68C452B4AB7D}"/>
              </a:ext>
            </a:extLst>
          </p:cNvPr>
          <p:cNvSpPr>
            <a:spLocks noGrp="1"/>
          </p:cNvSpPr>
          <p:nvPr>
            <p:ph sz="quarter" idx="4294967295"/>
          </p:nvPr>
        </p:nvSpPr>
        <p:spPr>
          <a:xfrm>
            <a:off x="466725" y="1316038"/>
            <a:ext cx="3609975" cy="2752725"/>
          </a:xfrm>
        </p:spPr>
        <p:txBody>
          <a:bodyPr>
            <a:noAutofit/>
          </a:bodyPr>
          <a:lstStyle/>
          <a:p>
            <a:pPr algn="l"/>
            <a:r>
              <a:rPr lang="en-US" dirty="0"/>
              <a:t>Project is typically valued with IRR</a:t>
            </a:r>
          </a:p>
          <a:p>
            <a:pPr algn="l"/>
            <a:r>
              <a:rPr lang="en-US" dirty="0"/>
              <a:t>Different IRRs</a:t>
            </a:r>
          </a:p>
          <a:p>
            <a:pPr lvl="1" algn="l"/>
            <a:r>
              <a:rPr lang="en-US" sz="2000" dirty="0"/>
              <a:t>Project IRR pre-tax</a:t>
            </a:r>
          </a:p>
          <a:p>
            <a:pPr lvl="1" algn="l"/>
            <a:r>
              <a:rPr lang="en-US" sz="2000" dirty="0"/>
              <a:t>Project IRR after-tax</a:t>
            </a:r>
          </a:p>
          <a:p>
            <a:pPr lvl="1" algn="l"/>
            <a:r>
              <a:rPr lang="en-US" sz="2000" dirty="0"/>
              <a:t>Debt IRR pre-tax</a:t>
            </a:r>
          </a:p>
          <a:p>
            <a:pPr lvl="1" algn="l"/>
            <a:r>
              <a:rPr lang="en-US" sz="2000" dirty="0"/>
              <a:t>Equity IRR – Overall</a:t>
            </a:r>
          </a:p>
          <a:p>
            <a:pPr lvl="1" algn="l"/>
            <a:r>
              <a:rPr lang="en-US" sz="2000" dirty="0"/>
              <a:t>EBL or Shareholder Debt IRR</a:t>
            </a:r>
          </a:p>
          <a:p>
            <a:pPr lvl="1" algn="l"/>
            <a:r>
              <a:rPr lang="en-US" sz="2000" dirty="0"/>
              <a:t>Pure Equity IRR</a:t>
            </a:r>
          </a:p>
          <a:p>
            <a:pPr lvl="1" algn="l"/>
            <a:r>
              <a:rPr lang="en-US" sz="2000" dirty="0"/>
              <a:t>IRR with and without Development Fee</a:t>
            </a:r>
          </a:p>
          <a:p>
            <a:pPr lvl="1" algn="l"/>
            <a:r>
              <a:rPr lang="en-US" sz="2000" dirty="0"/>
              <a:t>Holding Company IRR</a:t>
            </a:r>
          </a:p>
        </p:txBody>
      </p:sp>
      <p:pic>
        <p:nvPicPr>
          <p:cNvPr id="7" name="Picture 6" descr="Text&#10;&#10;Description automatically generated">
            <a:extLst>
              <a:ext uri="{FF2B5EF4-FFF2-40B4-BE49-F238E27FC236}">
                <a16:creationId xmlns:a16="http://schemas.microsoft.com/office/drawing/2014/main" id="{485C0F88-499E-48AB-8778-7E1C25228572}"/>
              </a:ext>
            </a:extLst>
          </p:cNvPr>
          <p:cNvPicPr>
            <a:picLocks noChangeAspect="1"/>
          </p:cNvPicPr>
          <p:nvPr/>
        </p:nvPicPr>
        <p:blipFill>
          <a:blip r:embed="rId2"/>
          <a:stretch>
            <a:fillRect/>
          </a:stretch>
        </p:blipFill>
        <p:spPr>
          <a:xfrm>
            <a:off x="4249150" y="1588518"/>
            <a:ext cx="7581656" cy="3943919"/>
          </a:xfrm>
          <a:prstGeom prst="rect">
            <a:avLst/>
          </a:prstGeom>
        </p:spPr>
      </p:pic>
      <p:sp>
        <p:nvSpPr>
          <p:cNvPr id="3" name="Slide Number Placeholder 2">
            <a:extLst>
              <a:ext uri="{FF2B5EF4-FFF2-40B4-BE49-F238E27FC236}">
                <a16:creationId xmlns:a16="http://schemas.microsoft.com/office/drawing/2014/main" id="{5C0BE4A0-B354-2565-E6F4-816FF90C7284}"/>
              </a:ext>
            </a:extLst>
          </p:cNvPr>
          <p:cNvSpPr>
            <a:spLocks noGrp="1"/>
          </p:cNvSpPr>
          <p:nvPr>
            <p:ph type="sldNum" sz="quarter" idx="12"/>
          </p:nvPr>
        </p:nvSpPr>
        <p:spPr/>
        <p:txBody>
          <a:bodyPr/>
          <a:lstStyle/>
          <a:p>
            <a:fld id="{EB241CD2-1E45-42A3-B213-66A034DF9A3B}" type="slidenum">
              <a:rPr lang="en-GB" smtClean="0"/>
              <a:t>416</a:t>
            </a:fld>
            <a:endParaRPr lang="en-GB" dirty="0"/>
          </a:p>
        </p:txBody>
      </p:sp>
    </p:spTree>
    <p:extLst>
      <p:ext uri="{BB962C8B-B14F-4D97-AF65-F5344CB8AC3E}">
        <p14:creationId xmlns:p14="http://schemas.microsoft.com/office/powerpoint/2010/main" val="1071818585"/>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F88E9-0A51-7128-8BB7-9270D6768F95}"/>
              </a:ext>
            </a:extLst>
          </p:cNvPr>
          <p:cNvSpPr>
            <a:spLocks noGrp="1"/>
          </p:cNvSpPr>
          <p:nvPr>
            <p:ph type="title"/>
          </p:nvPr>
        </p:nvSpPr>
        <p:spPr/>
        <p:txBody>
          <a:bodyPr/>
          <a:lstStyle/>
          <a:p>
            <a:r>
              <a:rPr lang="en-US"/>
              <a:t>Calculating the IRR by Hand</a:t>
            </a:r>
          </a:p>
        </p:txBody>
      </p:sp>
      <p:sp>
        <p:nvSpPr>
          <p:cNvPr id="3" name="Content Placeholder 2">
            <a:extLst>
              <a:ext uri="{FF2B5EF4-FFF2-40B4-BE49-F238E27FC236}">
                <a16:creationId xmlns:a16="http://schemas.microsoft.com/office/drawing/2014/main" id="{26AC448D-0B1A-0488-8454-6F534BD7DC4F}"/>
              </a:ext>
            </a:extLst>
          </p:cNvPr>
          <p:cNvSpPr>
            <a:spLocks noGrp="1"/>
          </p:cNvSpPr>
          <p:nvPr>
            <p:ph idx="1"/>
          </p:nvPr>
        </p:nvSpPr>
        <p:spPr/>
        <p:txBody>
          <a:bodyPr/>
          <a:lstStyle/>
          <a:p>
            <a:r>
              <a:rPr lang="en-US"/>
              <a:t>Compute IRR by Hand without Excel</a:t>
            </a:r>
          </a:p>
          <a:p>
            <a:endParaRPr lang="en-US"/>
          </a:p>
        </p:txBody>
      </p:sp>
      <p:pic>
        <p:nvPicPr>
          <p:cNvPr id="5" name="Picture 4" descr="Table&#10;&#10;Description automatically generated">
            <a:extLst>
              <a:ext uri="{FF2B5EF4-FFF2-40B4-BE49-F238E27FC236}">
                <a16:creationId xmlns:a16="http://schemas.microsoft.com/office/drawing/2014/main" id="{129A011B-F43D-36F2-0D7F-452275CE3B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8951" y="2234545"/>
            <a:ext cx="4348577" cy="3341370"/>
          </a:xfrm>
          <a:prstGeom prst="rect">
            <a:avLst/>
          </a:prstGeom>
        </p:spPr>
      </p:pic>
      <p:sp>
        <p:nvSpPr>
          <p:cNvPr id="6" name="TextBox 5">
            <a:extLst>
              <a:ext uri="{FF2B5EF4-FFF2-40B4-BE49-F238E27FC236}">
                <a16:creationId xmlns:a16="http://schemas.microsoft.com/office/drawing/2014/main" id="{E3385853-9683-3661-143A-86DF41C7F6C5}"/>
              </a:ext>
            </a:extLst>
          </p:cNvPr>
          <p:cNvSpPr txBox="1"/>
          <p:nvPr/>
        </p:nvSpPr>
        <p:spPr>
          <a:xfrm>
            <a:off x="6423805" y="1311215"/>
            <a:ext cx="2906463" cy="923330"/>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Compute IRR for one year – I will check your result with excel</a:t>
            </a:r>
          </a:p>
        </p:txBody>
      </p:sp>
      <p:sp>
        <p:nvSpPr>
          <p:cNvPr id="7" name="TextBox 6">
            <a:extLst>
              <a:ext uri="{FF2B5EF4-FFF2-40B4-BE49-F238E27FC236}">
                <a16:creationId xmlns:a16="http://schemas.microsoft.com/office/drawing/2014/main" id="{BC212FB4-1743-2BE8-B84F-100C1A1DC0E8}"/>
              </a:ext>
            </a:extLst>
          </p:cNvPr>
          <p:cNvSpPr txBox="1"/>
          <p:nvPr/>
        </p:nvSpPr>
        <p:spPr>
          <a:xfrm>
            <a:off x="6423805" y="3146128"/>
            <a:ext cx="2906463" cy="1477328"/>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Compute IRR for construction and three year with your phone – I will check your result with excel</a:t>
            </a:r>
          </a:p>
        </p:txBody>
      </p:sp>
      <p:sp>
        <p:nvSpPr>
          <p:cNvPr id="8" name="Slide Number Placeholder 7">
            <a:extLst>
              <a:ext uri="{FF2B5EF4-FFF2-40B4-BE49-F238E27FC236}">
                <a16:creationId xmlns:a16="http://schemas.microsoft.com/office/drawing/2014/main" id="{68459894-90F3-2CFB-D7EA-FC12058FE312}"/>
              </a:ext>
            </a:extLst>
          </p:cNvPr>
          <p:cNvSpPr>
            <a:spLocks noGrp="1"/>
          </p:cNvSpPr>
          <p:nvPr>
            <p:ph type="sldNum" sz="quarter" idx="12"/>
          </p:nvPr>
        </p:nvSpPr>
        <p:spPr/>
        <p:txBody>
          <a:bodyPr/>
          <a:lstStyle/>
          <a:p>
            <a:fld id="{EB241CD2-1E45-42A3-B213-66A034DF9A3B}" type="slidenum">
              <a:rPr lang="en-GB" smtClean="0"/>
              <a:t>417</a:t>
            </a:fld>
            <a:endParaRPr lang="en-GB" dirty="0"/>
          </a:p>
        </p:txBody>
      </p:sp>
    </p:spTree>
    <p:extLst>
      <p:ext uri="{BB962C8B-B14F-4D97-AF65-F5344CB8AC3E}">
        <p14:creationId xmlns:p14="http://schemas.microsoft.com/office/powerpoint/2010/main" val="1208261110"/>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4D40-5FE3-20EC-3F66-CE0EAAD0BD37}"/>
              </a:ext>
            </a:extLst>
          </p:cNvPr>
          <p:cNvSpPr>
            <a:spLocks noGrp="1"/>
          </p:cNvSpPr>
          <p:nvPr>
            <p:ph type="title"/>
          </p:nvPr>
        </p:nvSpPr>
        <p:spPr/>
        <p:txBody>
          <a:bodyPr>
            <a:normAutofit fontScale="90000"/>
          </a:bodyPr>
          <a:lstStyle/>
          <a:p>
            <a:r>
              <a:rPr lang="en-US"/>
              <a:t>IRR from Investing in a Stock and Yahoo Finance Adjusted Stock Price</a:t>
            </a:r>
          </a:p>
        </p:txBody>
      </p:sp>
      <p:sp>
        <p:nvSpPr>
          <p:cNvPr id="5" name="Content Placeholder 4">
            <a:extLst>
              <a:ext uri="{FF2B5EF4-FFF2-40B4-BE49-F238E27FC236}">
                <a16:creationId xmlns:a16="http://schemas.microsoft.com/office/drawing/2014/main" id="{0068A9D0-9799-093A-6611-236B4A29C6D2}"/>
              </a:ext>
            </a:extLst>
          </p:cNvPr>
          <p:cNvSpPr>
            <a:spLocks noGrp="1"/>
          </p:cNvSpPr>
          <p:nvPr>
            <p:ph idx="1"/>
          </p:nvPr>
        </p:nvSpPr>
        <p:spPr/>
        <p:txBody>
          <a:bodyPr>
            <a:normAutofit/>
          </a:bodyPr>
          <a:lstStyle/>
          <a:p>
            <a:r>
              <a:rPr lang="en-US"/>
              <a:t>People who want to get rich, care about one thing. That is, how fast will your money grow and can it keep growing over a long period</a:t>
            </a:r>
          </a:p>
        </p:txBody>
      </p:sp>
      <p:pic>
        <p:nvPicPr>
          <p:cNvPr id="8" name="Picture 7">
            <a:extLst>
              <a:ext uri="{FF2B5EF4-FFF2-40B4-BE49-F238E27FC236}">
                <a16:creationId xmlns:a16="http://schemas.microsoft.com/office/drawing/2014/main" id="{40BF41B5-5C76-5586-A84C-3C198BAF246C}"/>
              </a:ext>
            </a:extLst>
          </p:cNvPr>
          <p:cNvPicPr>
            <a:picLocks noChangeAspect="1"/>
          </p:cNvPicPr>
          <p:nvPr/>
        </p:nvPicPr>
        <p:blipFill>
          <a:blip r:embed="rId2"/>
          <a:stretch>
            <a:fillRect/>
          </a:stretch>
        </p:blipFill>
        <p:spPr>
          <a:xfrm>
            <a:off x="3543300" y="2217528"/>
            <a:ext cx="5749375" cy="3508022"/>
          </a:xfrm>
          <a:prstGeom prst="rect">
            <a:avLst/>
          </a:prstGeom>
        </p:spPr>
      </p:pic>
      <p:sp>
        <p:nvSpPr>
          <p:cNvPr id="3" name="Slide Number Placeholder 2">
            <a:extLst>
              <a:ext uri="{FF2B5EF4-FFF2-40B4-BE49-F238E27FC236}">
                <a16:creationId xmlns:a16="http://schemas.microsoft.com/office/drawing/2014/main" id="{33C5662B-21C0-AA7A-0507-A601B5EF0A95}"/>
              </a:ext>
            </a:extLst>
          </p:cNvPr>
          <p:cNvSpPr>
            <a:spLocks noGrp="1"/>
          </p:cNvSpPr>
          <p:nvPr>
            <p:ph type="sldNum" sz="quarter" idx="12"/>
          </p:nvPr>
        </p:nvSpPr>
        <p:spPr/>
        <p:txBody>
          <a:bodyPr/>
          <a:lstStyle/>
          <a:p>
            <a:fld id="{EB241CD2-1E45-42A3-B213-66A034DF9A3B}" type="slidenum">
              <a:rPr lang="en-GB" smtClean="0"/>
              <a:t>418</a:t>
            </a:fld>
            <a:endParaRPr lang="en-GB" dirty="0"/>
          </a:p>
        </p:txBody>
      </p:sp>
    </p:spTree>
    <p:extLst>
      <p:ext uri="{BB962C8B-B14F-4D97-AF65-F5344CB8AC3E}">
        <p14:creationId xmlns:p14="http://schemas.microsoft.com/office/powerpoint/2010/main" val="438449192"/>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6EAD-430D-3EBB-8548-7758E1501EC1}"/>
              </a:ext>
            </a:extLst>
          </p:cNvPr>
          <p:cNvSpPr>
            <a:spLocks noGrp="1"/>
          </p:cNvSpPr>
          <p:nvPr>
            <p:ph type="title"/>
          </p:nvPr>
        </p:nvSpPr>
        <p:spPr/>
        <p:txBody>
          <a:bodyPr>
            <a:normAutofit fontScale="90000"/>
          </a:bodyPr>
          <a:lstStyle/>
          <a:p>
            <a:r>
              <a:rPr lang="en-US"/>
              <a:t>Compute IRR for Stocks and Prove the IRR is the Growth Rate</a:t>
            </a:r>
          </a:p>
        </p:txBody>
      </p:sp>
      <p:sp>
        <p:nvSpPr>
          <p:cNvPr id="3" name="Content Placeholder 2">
            <a:extLst>
              <a:ext uri="{FF2B5EF4-FFF2-40B4-BE49-F238E27FC236}">
                <a16:creationId xmlns:a16="http://schemas.microsoft.com/office/drawing/2014/main" id="{322163BF-3242-36CB-4B08-01A3EA8BF3ED}"/>
              </a:ext>
            </a:extLst>
          </p:cNvPr>
          <p:cNvSpPr>
            <a:spLocks noGrp="1"/>
          </p:cNvSpPr>
          <p:nvPr>
            <p:ph idx="1"/>
          </p:nvPr>
        </p:nvSpPr>
        <p:spPr/>
        <p:txBody>
          <a:bodyPr/>
          <a:lstStyle/>
          <a:p>
            <a:r>
              <a:rPr lang="en-US"/>
              <a:t>Understand why investors care so much about IRR</a:t>
            </a:r>
          </a:p>
          <a:p>
            <a:r>
              <a:rPr lang="en-US"/>
              <a:t>IRR on Stocks using S&amp;P 500</a:t>
            </a:r>
          </a:p>
          <a:p>
            <a:endParaRPr lang="en-US"/>
          </a:p>
          <a:p>
            <a:endParaRPr lang="en-US"/>
          </a:p>
        </p:txBody>
      </p:sp>
      <p:pic>
        <p:nvPicPr>
          <p:cNvPr id="5" name="Picture 4">
            <a:extLst>
              <a:ext uri="{FF2B5EF4-FFF2-40B4-BE49-F238E27FC236}">
                <a16:creationId xmlns:a16="http://schemas.microsoft.com/office/drawing/2014/main" id="{71B0E6A1-1FDB-1BB7-735B-2924CAC99169}"/>
              </a:ext>
            </a:extLst>
          </p:cNvPr>
          <p:cNvPicPr>
            <a:picLocks noChangeAspect="1"/>
          </p:cNvPicPr>
          <p:nvPr/>
        </p:nvPicPr>
        <p:blipFill>
          <a:blip r:embed="rId2"/>
          <a:stretch>
            <a:fillRect/>
          </a:stretch>
        </p:blipFill>
        <p:spPr>
          <a:xfrm>
            <a:off x="1651527" y="2421069"/>
            <a:ext cx="8593228" cy="3227256"/>
          </a:xfrm>
          <a:prstGeom prst="rect">
            <a:avLst/>
          </a:prstGeom>
        </p:spPr>
      </p:pic>
      <p:sp>
        <p:nvSpPr>
          <p:cNvPr id="4" name="Slide Number Placeholder 3">
            <a:extLst>
              <a:ext uri="{FF2B5EF4-FFF2-40B4-BE49-F238E27FC236}">
                <a16:creationId xmlns:a16="http://schemas.microsoft.com/office/drawing/2014/main" id="{5589C7FA-7892-60D3-94A5-0CD0E2D08DDB}"/>
              </a:ext>
            </a:extLst>
          </p:cNvPr>
          <p:cNvSpPr>
            <a:spLocks noGrp="1"/>
          </p:cNvSpPr>
          <p:nvPr>
            <p:ph type="sldNum" sz="quarter" idx="12"/>
          </p:nvPr>
        </p:nvSpPr>
        <p:spPr/>
        <p:txBody>
          <a:bodyPr/>
          <a:lstStyle/>
          <a:p>
            <a:fld id="{EB241CD2-1E45-42A3-B213-66A034DF9A3B}" type="slidenum">
              <a:rPr lang="en-GB" smtClean="0"/>
              <a:t>419</a:t>
            </a:fld>
            <a:endParaRPr lang="en-GB" dirty="0"/>
          </a:p>
        </p:txBody>
      </p:sp>
    </p:spTree>
    <p:extLst>
      <p:ext uri="{BB962C8B-B14F-4D97-AF65-F5344CB8AC3E}">
        <p14:creationId xmlns:p14="http://schemas.microsoft.com/office/powerpoint/2010/main" val="607317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9EC5-9BFA-2A7F-11D1-84B1288348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25630-D006-6E0E-A4EA-4A60EAFA86C3}"/>
              </a:ext>
            </a:extLst>
          </p:cNvPr>
          <p:cNvSpPr>
            <a:spLocks noGrp="1"/>
          </p:cNvSpPr>
          <p:nvPr>
            <p:ph type="title"/>
          </p:nvPr>
        </p:nvSpPr>
        <p:spPr/>
        <p:txBody>
          <a:bodyPr>
            <a:normAutofit fontScale="90000"/>
          </a:bodyPr>
          <a:lstStyle/>
          <a:p>
            <a:r>
              <a:rPr lang="en-US" dirty="0"/>
              <a:t>Illustration of Scenarios with 15% Rate of Return – 2-year life</a:t>
            </a:r>
          </a:p>
        </p:txBody>
      </p:sp>
      <p:sp>
        <p:nvSpPr>
          <p:cNvPr id="3" name="Content Placeholder 2">
            <a:extLst>
              <a:ext uri="{FF2B5EF4-FFF2-40B4-BE49-F238E27FC236}">
                <a16:creationId xmlns:a16="http://schemas.microsoft.com/office/drawing/2014/main" id="{507CA696-91BC-3D1F-0130-8AEC1F50D081}"/>
              </a:ext>
            </a:extLst>
          </p:cNvPr>
          <p:cNvSpPr>
            <a:spLocks noGrp="1"/>
          </p:cNvSpPr>
          <p:nvPr>
            <p:ph idx="1"/>
          </p:nvPr>
        </p:nvSpPr>
        <p:spPr/>
        <p:txBody>
          <a:bodyPr/>
          <a:lstStyle/>
          <a:p>
            <a:r>
              <a:rPr lang="en-US" dirty="0"/>
              <a:t>The table below illustrates a case with an asset that only lasts 2 years and a return of 15% Even though the return is high, the percent of recovery related to return is much lower. </a:t>
            </a:r>
          </a:p>
        </p:txBody>
      </p:sp>
      <p:sp>
        <p:nvSpPr>
          <p:cNvPr id="4" name="Slide Number Placeholder 3">
            <a:extLst>
              <a:ext uri="{FF2B5EF4-FFF2-40B4-BE49-F238E27FC236}">
                <a16:creationId xmlns:a16="http://schemas.microsoft.com/office/drawing/2014/main" id="{53CFEBC3-3B95-E868-B776-DA36150619F8}"/>
              </a:ext>
            </a:extLst>
          </p:cNvPr>
          <p:cNvSpPr>
            <a:spLocks noGrp="1"/>
          </p:cNvSpPr>
          <p:nvPr>
            <p:ph type="sldNum" sz="quarter" idx="12"/>
          </p:nvPr>
        </p:nvSpPr>
        <p:spPr/>
        <p:txBody>
          <a:bodyPr/>
          <a:lstStyle/>
          <a:p>
            <a:fld id="{EB241CD2-1E45-42A3-B213-66A034DF9A3B}" type="slidenum">
              <a:rPr lang="en-GB" smtClean="0"/>
              <a:t>42</a:t>
            </a:fld>
            <a:endParaRPr lang="en-GB" dirty="0"/>
          </a:p>
        </p:txBody>
      </p:sp>
      <p:pic>
        <p:nvPicPr>
          <p:cNvPr id="9" name="Picture 8">
            <a:extLst>
              <a:ext uri="{FF2B5EF4-FFF2-40B4-BE49-F238E27FC236}">
                <a16:creationId xmlns:a16="http://schemas.microsoft.com/office/drawing/2014/main" id="{B19AA055-49A9-A616-4732-9C4D1C08551A}"/>
              </a:ext>
            </a:extLst>
          </p:cNvPr>
          <p:cNvPicPr>
            <a:picLocks noChangeAspect="1"/>
          </p:cNvPicPr>
          <p:nvPr/>
        </p:nvPicPr>
        <p:blipFill>
          <a:blip r:embed="rId2"/>
          <a:stretch>
            <a:fillRect/>
          </a:stretch>
        </p:blipFill>
        <p:spPr>
          <a:xfrm>
            <a:off x="931563" y="2138974"/>
            <a:ext cx="10038588" cy="3643218"/>
          </a:xfrm>
          <a:prstGeom prst="rect">
            <a:avLst/>
          </a:prstGeom>
        </p:spPr>
      </p:pic>
      <p:sp>
        <p:nvSpPr>
          <p:cNvPr id="5" name="TextBox 4">
            <a:extLst>
              <a:ext uri="{FF2B5EF4-FFF2-40B4-BE49-F238E27FC236}">
                <a16:creationId xmlns:a16="http://schemas.microsoft.com/office/drawing/2014/main" id="{EC47BABA-2107-281D-27C0-547CD755B012}"/>
              </a:ext>
            </a:extLst>
          </p:cNvPr>
          <p:cNvSpPr txBox="1"/>
          <p:nvPr/>
        </p:nvSpPr>
        <p:spPr>
          <a:xfrm>
            <a:off x="5294376" y="3639312"/>
            <a:ext cx="2834640" cy="646331"/>
          </a:xfrm>
          <a:prstGeom prst="rect">
            <a:avLst/>
          </a:prstGeom>
          <a:solidFill>
            <a:schemeClr val="bg1">
              <a:lumMod val="65000"/>
            </a:schemeClr>
          </a:solidFill>
        </p:spPr>
        <p:txBody>
          <a:bodyPr wrap="square" rtlCol="0">
            <a:spAutoFit/>
          </a:bodyPr>
          <a:lstStyle/>
          <a:p>
            <a:r>
              <a:rPr lang="en-US" dirty="0"/>
              <a:t>Even Lower Capital Expenditure Recovery</a:t>
            </a:r>
          </a:p>
        </p:txBody>
      </p:sp>
      <p:cxnSp>
        <p:nvCxnSpPr>
          <p:cNvPr id="7" name="Straight Arrow Connector 6">
            <a:extLst>
              <a:ext uri="{FF2B5EF4-FFF2-40B4-BE49-F238E27FC236}">
                <a16:creationId xmlns:a16="http://schemas.microsoft.com/office/drawing/2014/main" id="{DA8AE566-15BE-B4F6-23EE-FE4076AF35B8}"/>
              </a:ext>
            </a:extLst>
          </p:cNvPr>
          <p:cNvCxnSpPr/>
          <p:nvPr/>
        </p:nvCxnSpPr>
        <p:spPr>
          <a:xfrm flipH="1">
            <a:off x="4361688" y="3931920"/>
            <a:ext cx="932688" cy="1078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8605982"/>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27F63-E89D-4232-AED0-712A778DCAB9}"/>
              </a:ext>
            </a:extLst>
          </p:cNvPr>
          <p:cNvSpPr>
            <a:spLocks noGrp="1"/>
          </p:cNvSpPr>
          <p:nvPr>
            <p:ph type="title"/>
          </p:nvPr>
        </p:nvSpPr>
        <p:spPr>
          <a:xfrm>
            <a:off x="266700" y="428626"/>
            <a:ext cx="10141656" cy="654049"/>
          </a:xfrm>
        </p:spPr>
        <p:txBody>
          <a:bodyPr>
            <a:normAutofit fontScale="90000"/>
          </a:bodyPr>
          <a:lstStyle/>
          <a:p>
            <a:r>
              <a:rPr lang="en-US" dirty="0"/>
              <a:t>Exercise: Computing the IRR and Growth for Amazon; Understanding the Effect of Small IRR Differences over Long Periods of Time</a:t>
            </a:r>
          </a:p>
        </p:txBody>
      </p:sp>
      <p:pic>
        <p:nvPicPr>
          <p:cNvPr id="5" name="Content Placeholder 4">
            <a:extLst>
              <a:ext uri="{FF2B5EF4-FFF2-40B4-BE49-F238E27FC236}">
                <a16:creationId xmlns:a16="http://schemas.microsoft.com/office/drawing/2014/main" id="{BD1E4811-C407-453D-B266-FC63838E2318}"/>
              </a:ext>
            </a:extLst>
          </p:cNvPr>
          <p:cNvPicPr>
            <a:picLocks noGrp="1" noChangeAspect="1"/>
          </p:cNvPicPr>
          <p:nvPr>
            <p:ph idx="1"/>
          </p:nvPr>
        </p:nvPicPr>
        <p:blipFill>
          <a:blip r:embed="rId2"/>
          <a:stretch>
            <a:fillRect/>
          </a:stretch>
        </p:blipFill>
        <p:spPr>
          <a:xfrm>
            <a:off x="5880269" y="1158875"/>
            <a:ext cx="5493999" cy="4692650"/>
          </a:xfrm>
          <a:prstGeom prst="rect">
            <a:avLst/>
          </a:prstGeom>
        </p:spPr>
      </p:pic>
      <p:sp>
        <p:nvSpPr>
          <p:cNvPr id="2" name="Text Placeholder 1">
            <a:extLst>
              <a:ext uri="{FF2B5EF4-FFF2-40B4-BE49-F238E27FC236}">
                <a16:creationId xmlns:a16="http://schemas.microsoft.com/office/drawing/2014/main" id="{ADC773E9-185E-AFE6-27F5-E543CFD0CAE7}"/>
              </a:ext>
            </a:extLst>
          </p:cNvPr>
          <p:cNvSpPr>
            <a:spLocks noGrp="1"/>
          </p:cNvSpPr>
          <p:nvPr>
            <p:ph type="body" sz="quarter" idx="4294967295"/>
          </p:nvPr>
        </p:nvSpPr>
        <p:spPr>
          <a:xfrm>
            <a:off x="317853" y="1724025"/>
            <a:ext cx="5019675" cy="3055938"/>
          </a:xfrm>
        </p:spPr>
        <p:txBody>
          <a:bodyPr>
            <a:normAutofit lnSpcReduction="10000"/>
          </a:bodyPr>
          <a:lstStyle/>
          <a:p>
            <a:pPr algn="l"/>
            <a:r>
              <a:rPr lang="en-US" dirty="0"/>
              <a:t>Open File on Stock Prices and Economic Indicators from the Drop Box</a:t>
            </a:r>
          </a:p>
          <a:p>
            <a:pPr algn="l"/>
            <a:r>
              <a:rPr lang="en-US" dirty="0"/>
              <a:t>Compute the IRR with dates using XIRR and assuming dividends are re-invested</a:t>
            </a:r>
          </a:p>
          <a:p>
            <a:pPr algn="l"/>
            <a:r>
              <a:rPr lang="en-US" dirty="0"/>
              <a:t>Compute the daily compound growth rate  as g = (End/Start)^(1/Days) – 1 and then annualize using (1+Daily Growth)^365-1</a:t>
            </a:r>
          </a:p>
          <a:p>
            <a:pPr algn="l"/>
            <a:r>
              <a:rPr lang="en-US" dirty="0"/>
              <a:t>This demonstrates that XIRR is based on a daily rate</a:t>
            </a:r>
          </a:p>
          <a:p>
            <a:pPr algn="l"/>
            <a:endParaRPr lang="en-US" dirty="0"/>
          </a:p>
        </p:txBody>
      </p:sp>
      <p:sp>
        <p:nvSpPr>
          <p:cNvPr id="4" name="Slide Number Placeholder 3">
            <a:extLst>
              <a:ext uri="{FF2B5EF4-FFF2-40B4-BE49-F238E27FC236}">
                <a16:creationId xmlns:a16="http://schemas.microsoft.com/office/drawing/2014/main" id="{F7C7521F-638B-9EAD-4717-AFD5F487999A}"/>
              </a:ext>
            </a:extLst>
          </p:cNvPr>
          <p:cNvSpPr>
            <a:spLocks noGrp="1"/>
          </p:cNvSpPr>
          <p:nvPr>
            <p:ph type="sldNum" sz="quarter" idx="12"/>
          </p:nvPr>
        </p:nvSpPr>
        <p:spPr/>
        <p:txBody>
          <a:bodyPr/>
          <a:lstStyle/>
          <a:p>
            <a:fld id="{EB241CD2-1E45-42A3-B213-66A034DF9A3B}" type="slidenum">
              <a:rPr lang="en-GB" smtClean="0"/>
              <a:t>420</a:t>
            </a:fld>
            <a:endParaRPr lang="en-GB" dirty="0"/>
          </a:p>
        </p:txBody>
      </p:sp>
    </p:spTree>
    <p:extLst>
      <p:ext uri="{BB962C8B-B14F-4D97-AF65-F5344CB8AC3E}">
        <p14:creationId xmlns:p14="http://schemas.microsoft.com/office/powerpoint/2010/main" val="2743531661"/>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2AD0-EF09-7534-C6FF-78AFFDB41199}"/>
              </a:ext>
            </a:extLst>
          </p:cNvPr>
          <p:cNvSpPr>
            <a:spLocks noGrp="1"/>
          </p:cNvSpPr>
          <p:nvPr>
            <p:ph type="title"/>
          </p:nvPr>
        </p:nvSpPr>
        <p:spPr/>
        <p:txBody>
          <a:bodyPr>
            <a:normAutofit fontScale="90000"/>
          </a:bodyPr>
          <a:lstStyle/>
          <a:p>
            <a:r>
              <a:rPr lang="en-US"/>
              <a:t>IRR as Growth Rate in Cash Flow in a Project Finance Model</a:t>
            </a:r>
          </a:p>
        </p:txBody>
      </p:sp>
      <p:sp>
        <p:nvSpPr>
          <p:cNvPr id="3" name="Content Placeholder 2">
            <a:extLst>
              <a:ext uri="{FF2B5EF4-FFF2-40B4-BE49-F238E27FC236}">
                <a16:creationId xmlns:a16="http://schemas.microsoft.com/office/drawing/2014/main" id="{AE8DF491-5CBA-BC1D-024A-15CE2005F500}"/>
              </a:ext>
            </a:extLst>
          </p:cNvPr>
          <p:cNvSpPr>
            <a:spLocks noGrp="1"/>
          </p:cNvSpPr>
          <p:nvPr>
            <p:ph idx="1"/>
          </p:nvPr>
        </p:nvSpPr>
        <p:spPr/>
        <p:txBody>
          <a:bodyPr/>
          <a:lstStyle/>
          <a:p>
            <a:r>
              <a:rPr lang="en-US"/>
              <a:t>Hypothetical Investment Account</a:t>
            </a:r>
          </a:p>
          <a:p>
            <a:endParaRPr lang="en-US"/>
          </a:p>
        </p:txBody>
      </p:sp>
      <p:pic>
        <p:nvPicPr>
          <p:cNvPr id="6" name="Picture 5">
            <a:extLst>
              <a:ext uri="{FF2B5EF4-FFF2-40B4-BE49-F238E27FC236}">
                <a16:creationId xmlns:a16="http://schemas.microsoft.com/office/drawing/2014/main" id="{EA2BAD24-4A97-370A-4F1B-F15D7646A9D6}"/>
              </a:ext>
            </a:extLst>
          </p:cNvPr>
          <p:cNvPicPr>
            <a:picLocks noChangeAspect="1"/>
          </p:cNvPicPr>
          <p:nvPr/>
        </p:nvPicPr>
        <p:blipFill>
          <a:blip r:embed="rId2"/>
          <a:stretch>
            <a:fillRect/>
          </a:stretch>
        </p:blipFill>
        <p:spPr>
          <a:xfrm>
            <a:off x="669634" y="2268080"/>
            <a:ext cx="10825681" cy="3089112"/>
          </a:xfrm>
          <a:prstGeom prst="rect">
            <a:avLst/>
          </a:prstGeom>
        </p:spPr>
      </p:pic>
      <p:sp>
        <p:nvSpPr>
          <p:cNvPr id="5" name="Slide Number Placeholder 4">
            <a:extLst>
              <a:ext uri="{FF2B5EF4-FFF2-40B4-BE49-F238E27FC236}">
                <a16:creationId xmlns:a16="http://schemas.microsoft.com/office/drawing/2014/main" id="{8BF2B7BC-EFA5-2617-B4E6-8E926FEAAC32}"/>
              </a:ext>
            </a:extLst>
          </p:cNvPr>
          <p:cNvSpPr>
            <a:spLocks noGrp="1"/>
          </p:cNvSpPr>
          <p:nvPr>
            <p:ph type="sldNum" sz="quarter" idx="12"/>
          </p:nvPr>
        </p:nvSpPr>
        <p:spPr/>
        <p:txBody>
          <a:bodyPr/>
          <a:lstStyle/>
          <a:p>
            <a:fld id="{EB241CD2-1E45-42A3-B213-66A034DF9A3B}" type="slidenum">
              <a:rPr lang="en-GB" smtClean="0"/>
              <a:t>421</a:t>
            </a:fld>
            <a:endParaRPr lang="en-GB" dirty="0"/>
          </a:p>
        </p:txBody>
      </p:sp>
    </p:spTree>
    <p:extLst>
      <p:ext uri="{BB962C8B-B14F-4D97-AF65-F5344CB8AC3E}">
        <p14:creationId xmlns:p14="http://schemas.microsoft.com/office/powerpoint/2010/main" val="1132384886"/>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F41F-003C-382D-0C49-63F810900A81}"/>
              </a:ext>
            </a:extLst>
          </p:cNvPr>
          <p:cNvSpPr>
            <a:spLocks noGrp="1"/>
          </p:cNvSpPr>
          <p:nvPr>
            <p:ph type="title"/>
          </p:nvPr>
        </p:nvSpPr>
        <p:spPr/>
        <p:txBody>
          <a:bodyPr>
            <a:normAutofit/>
          </a:bodyPr>
          <a:lstStyle/>
          <a:p>
            <a:r>
              <a:rPr lang="en-US"/>
              <a:t>Real World Minimum Acceptable Target IRR</a:t>
            </a:r>
          </a:p>
        </p:txBody>
      </p:sp>
      <p:sp>
        <p:nvSpPr>
          <p:cNvPr id="3" name="Content Placeholder 2">
            <a:extLst>
              <a:ext uri="{FF2B5EF4-FFF2-40B4-BE49-F238E27FC236}">
                <a16:creationId xmlns:a16="http://schemas.microsoft.com/office/drawing/2014/main" id="{59F49D43-63D6-5872-FAC7-C08F0FDD1C76}"/>
              </a:ext>
            </a:extLst>
          </p:cNvPr>
          <p:cNvSpPr>
            <a:spLocks noGrp="1"/>
          </p:cNvSpPr>
          <p:nvPr>
            <p:ph idx="1"/>
          </p:nvPr>
        </p:nvSpPr>
        <p:spPr/>
        <p:txBody>
          <a:bodyPr/>
          <a:lstStyle/>
          <a:p>
            <a:pPr algn="l"/>
            <a:r>
              <a:rPr lang="en-US"/>
              <a:t>In practice there is no CAPM and certainly no un-levering and re-levering of Beta (see the discussion at the end).  </a:t>
            </a:r>
          </a:p>
          <a:p>
            <a:pPr algn="l"/>
            <a:r>
              <a:rPr lang="en-US"/>
              <a:t>In practice, equity IRR is used rather than project IRR as a target (this makes sense in theory as project finance implicitly adjusts for risk</a:t>
            </a:r>
          </a:p>
          <a:p>
            <a:pPr algn="l"/>
            <a:r>
              <a:rPr lang="en-US"/>
              <a:t>In practice,  and there are general standards for target IRR on buying and selling of projects. These standards have change over time. Pre-Covid for projects in Europe with a few years of history, equity IRR targets were as low as 4%.</a:t>
            </a:r>
          </a:p>
          <a:p>
            <a:pPr algn="l"/>
            <a:endParaRPr lang="en-US"/>
          </a:p>
        </p:txBody>
      </p:sp>
      <p:pic>
        <p:nvPicPr>
          <p:cNvPr id="6" name="Picture 5">
            <a:extLst>
              <a:ext uri="{FF2B5EF4-FFF2-40B4-BE49-F238E27FC236}">
                <a16:creationId xmlns:a16="http://schemas.microsoft.com/office/drawing/2014/main" id="{27AA340A-F353-5C63-F022-D035B96E8F2A}"/>
              </a:ext>
            </a:extLst>
          </p:cNvPr>
          <p:cNvPicPr>
            <a:picLocks noChangeAspect="1"/>
          </p:cNvPicPr>
          <p:nvPr/>
        </p:nvPicPr>
        <p:blipFill>
          <a:blip r:embed="rId2"/>
          <a:stretch>
            <a:fillRect/>
          </a:stretch>
        </p:blipFill>
        <p:spPr>
          <a:xfrm>
            <a:off x="1918340" y="3576842"/>
            <a:ext cx="4435224" cy="2343353"/>
          </a:xfrm>
          <a:prstGeom prst="rect">
            <a:avLst/>
          </a:prstGeom>
        </p:spPr>
      </p:pic>
      <p:sp>
        <p:nvSpPr>
          <p:cNvPr id="7" name="TextBox 6">
            <a:extLst>
              <a:ext uri="{FF2B5EF4-FFF2-40B4-BE49-F238E27FC236}">
                <a16:creationId xmlns:a16="http://schemas.microsoft.com/office/drawing/2014/main" id="{F4245C89-AA49-4095-73AD-B27DE063AFE8}"/>
              </a:ext>
            </a:extLst>
          </p:cNvPr>
          <p:cNvSpPr txBox="1"/>
          <p:nvPr/>
        </p:nvSpPr>
        <p:spPr>
          <a:xfrm>
            <a:off x="6958148" y="3802925"/>
            <a:ext cx="3276878" cy="1131079"/>
          </a:xfrm>
          <a:prstGeom prst="rect">
            <a:avLst/>
          </a:prstGeom>
          <a:solidFill>
            <a:srgbClr val="FFFF00"/>
          </a:solidFill>
        </p:spPr>
        <p:txBody>
          <a:bodyPr wrap="square" rtlCol="0">
            <a:spAutoFit/>
          </a:bodyPr>
          <a:lstStyle/>
          <a:p>
            <a:r>
              <a:rPr lang="en-US" sz="1350"/>
              <a:t>I have been told stories of insurance company executives and pension plan managers going around Europe holding suitcases of cash to buy solar and wind projects with operating history.</a:t>
            </a:r>
          </a:p>
        </p:txBody>
      </p:sp>
      <p:sp>
        <p:nvSpPr>
          <p:cNvPr id="5" name="Slide Number Placeholder 4">
            <a:extLst>
              <a:ext uri="{FF2B5EF4-FFF2-40B4-BE49-F238E27FC236}">
                <a16:creationId xmlns:a16="http://schemas.microsoft.com/office/drawing/2014/main" id="{D5555E86-0449-C7C4-0682-9BE0CF60C737}"/>
              </a:ext>
            </a:extLst>
          </p:cNvPr>
          <p:cNvSpPr>
            <a:spLocks noGrp="1"/>
          </p:cNvSpPr>
          <p:nvPr>
            <p:ph type="sldNum" sz="quarter" idx="12"/>
          </p:nvPr>
        </p:nvSpPr>
        <p:spPr/>
        <p:txBody>
          <a:bodyPr/>
          <a:lstStyle/>
          <a:p>
            <a:fld id="{EB241CD2-1E45-42A3-B213-66A034DF9A3B}" type="slidenum">
              <a:rPr lang="en-GB" smtClean="0"/>
              <a:t>422</a:t>
            </a:fld>
            <a:endParaRPr lang="en-GB" dirty="0"/>
          </a:p>
        </p:txBody>
      </p:sp>
    </p:spTree>
    <p:extLst>
      <p:ext uri="{BB962C8B-B14F-4D97-AF65-F5344CB8AC3E}">
        <p14:creationId xmlns:p14="http://schemas.microsoft.com/office/powerpoint/2010/main" val="3687310935"/>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556B63-3A43-1DFC-5F18-D13323954811}"/>
              </a:ext>
            </a:extLst>
          </p:cNvPr>
          <p:cNvSpPr>
            <a:spLocks noGrp="1"/>
          </p:cNvSpPr>
          <p:nvPr>
            <p:ph type="ctrTitle"/>
          </p:nvPr>
        </p:nvSpPr>
        <p:spPr>
          <a:xfrm>
            <a:off x="838200" y="1893500"/>
            <a:ext cx="10363200" cy="1767794"/>
          </a:xfrm>
        </p:spPr>
        <p:txBody>
          <a:bodyPr>
            <a:normAutofit/>
          </a:bodyPr>
          <a:lstStyle/>
          <a:p>
            <a:r>
              <a:rPr lang="en-US" sz="4100" dirty="0"/>
              <a:t>Lender in Project Finance and </a:t>
            </a:r>
            <a:br>
              <a:rPr lang="en-US" sz="4100" dirty="0"/>
            </a:br>
            <a:r>
              <a:rPr lang="en-US" sz="4100" dirty="0"/>
              <a:t>Assessment of Risk – The DSCR</a:t>
            </a:r>
            <a:endParaRPr lang="en-GB" sz="4100" dirty="0"/>
          </a:p>
        </p:txBody>
      </p:sp>
    </p:spTree>
    <p:extLst>
      <p:ext uri="{BB962C8B-B14F-4D97-AF65-F5344CB8AC3E}">
        <p14:creationId xmlns:p14="http://schemas.microsoft.com/office/powerpoint/2010/main" val="2524306149"/>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7707E-3324-F95E-887B-A8FC4E7AE011}"/>
              </a:ext>
            </a:extLst>
          </p:cNvPr>
          <p:cNvSpPr>
            <a:spLocks noGrp="1"/>
          </p:cNvSpPr>
          <p:nvPr>
            <p:ph type="title"/>
          </p:nvPr>
        </p:nvSpPr>
        <p:spPr/>
        <p:txBody>
          <a:bodyPr>
            <a:normAutofit fontScale="90000"/>
          </a:bodyPr>
          <a:lstStyle/>
          <a:p>
            <a:r>
              <a:rPr lang="en-US"/>
              <a:t>What Makes it Possible to Lend Long-term to Single Assets</a:t>
            </a:r>
          </a:p>
        </p:txBody>
      </p:sp>
      <p:sp>
        <p:nvSpPr>
          <p:cNvPr id="5" name="Content Placeholder 4">
            <a:extLst>
              <a:ext uri="{FF2B5EF4-FFF2-40B4-BE49-F238E27FC236}">
                <a16:creationId xmlns:a16="http://schemas.microsoft.com/office/drawing/2014/main" id="{CC5F440C-3D59-9AAB-E73F-7F09A56F5D9D}"/>
              </a:ext>
            </a:extLst>
          </p:cNvPr>
          <p:cNvSpPr>
            <a:spLocks noGrp="1"/>
          </p:cNvSpPr>
          <p:nvPr>
            <p:ph idx="1"/>
          </p:nvPr>
        </p:nvSpPr>
        <p:spPr/>
        <p:txBody>
          <a:bodyPr/>
          <a:lstStyle/>
          <a:p>
            <a:r>
              <a:rPr lang="en-US"/>
              <a:t>Discussed the importance of debt financing in raising money for project financed assets.</a:t>
            </a:r>
          </a:p>
          <a:p>
            <a:r>
              <a:rPr lang="en-US"/>
              <a:t>To achieve low cost of capital, the debt tenure of must be long (otherwise the DSCR will be too low).</a:t>
            </a:r>
          </a:p>
          <a:p>
            <a:r>
              <a:rPr lang="en-US"/>
              <a:t>Cannot have debt that has a bullet repayment that is supported by a portfolio of assets owned by a corporation.</a:t>
            </a:r>
          </a:p>
          <a:p>
            <a:r>
              <a:rPr lang="en-US"/>
              <a:t>Projects must have contacts and/or mean reverting cash flow to support long-term debt.</a:t>
            </a:r>
          </a:p>
          <a:p>
            <a:r>
              <a:rPr lang="en-US"/>
              <a:t>Use the formula: PV of Debt Service at Interest Rate = Debt</a:t>
            </a:r>
          </a:p>
        </p:txBody>
      </p:sp>
      <p:sp>
        <p:nvSpPr>
          <p:cNvPr id="3" name="Slide Number Placeholder 2">
            <a:extLst>
              <a:ext uri="{FF2B5EF4-FFF2-40B4-BE49-F238E27FC236}">
                <a16:creationId xmlns:a16="http://schemas.microsoft.com/office/drawing/2014/main" id="{3023B07F-93BB-85FF-B113-4277E794C039}"/>
              </a:ext>
            </a:extLst>
          </p:cNvPr>
          <p:cNvSpPr>
            <a:spLocks noGrp="1"/>
          </p:cNvSpPr>
          <p:nvPr>
            <p:ph type="sldNum" sz="quarter" idx="12"/>
          </p:nvPr>
        </p:nvSpPr>
        <p:spPr/>
        <p:txBody>
          <a:bodyPr/>
          <a:lstStyle/>
          <a:p>
            <a:fld id="{EB241CD2-1E45-42A3-B213-66A034DF9A3B}" type="slidenum">
              <a:rPr lang="en-GB" smtClean="0"/>
              <a:t>424</a:t>
            </a:fld>
            <a:endParaRPr lang="en-GB" dirty="0"/>
          </a:p>
        </p:txBody>
      </p:sp>
    </p:spTree>
    <p:extLst>
      <p:ext uri="{BB962C8B-B14F-4D97-AF65-F5344CB8AC3E}">
        <p14:creationId xmlns:p14="http://schemas.microsoft.com/office/powerpoint/2010/main" val="1790764107"/>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C6C1C8-E585-43A1-B32D-88D78A160646}"/>
              </a:ext>
            </a:extLst>
          </p:cNvPr>
          <p:cNvSpPr/>
          <p:nvPr/>
        </p:nvSpPr>
        <p:spPr>
          <a:xfrm>
            <a:off x="3101211" y="2047882"/>
            <a:ext cx="2760859" cy="4572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a:t>Debt Service </a:t>
            </a:r>
          </a:p>
          <a:p>
            <a:pPr algn="ctr"/>
            <a:r>
              <a:rPr lang="en-US" sz="1350" b="1"/>
              <a:t>Coverage Ratio (DSCR)</a:t>
            </a:r>
          </a:p>
        </p:txBody>
      </p:sp>
      <p:sp>
        <p:nvSpPr>
          <p:cNvPr id="15" name="Content Placeholder 1">
            <a:extLst>
              <a:ext uri="{FF2B5EF4-FFF2-40B4-BE49-F238E27FC236}">
                <a16:creationId xmlns:a16="http://schemas.microsoft.com/office/drawing/2014/main" id="{3351A207-B9A6-4860-9F1A-D7DABEB210B6}"/>
              </a:ext>
            </a:extLst>
          </p:cNvPr>
          <p:cNvSpPr txBox="1">
            <a:spLocks/>
          </p:cNvSpPr>
          <p:nvPr/>
        </p:nvSpPr>
        <p:spPr>
          <a:xfrm>
            <a:off x="3143403" y="3845580"/>
            <a:ext cx="2760858" cy="3495675"/>
          </a:xfrm>
          <a:prstGeom prst="rect">
            <a:avLst/>
          </a:prstGeom>
        </p:spPr>
        <p:txBody>
          <a:bodyPr vert="horz" lIns="0" tIns="0" rIns="0" bIns="0" rtlCol="0">
            <a:normAutofit/>
          </a:bodyPr>
          <a:lstStyle>
            <a:lvl1pPr marL="228600" indent="-228600" algn="l" defTabSz="914400" rtl="0" eaLnBrk="1" latinLnBrk="0" hangingPunct="1">
              <a:lnSpc>
                <a:spcPct val="11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2pPr>
            <a:lvl3pPr marL="6858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3pPr>
            <a:lvl4pPr marL="9144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4pPr>
            <a:lvl5pPr marL="11430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125"/>
              <a:t>Debt Service Coverage Ratio (DSCR) determines debt borrowing capacity</a:t>
            </a:r>
          </a:p>
          <a:p>
            <a:pPr>
              <a:lnSpc>
                <a:spcPct val="100000"/>
              </a:lnSpc>
            </a:pPr>
            <a:r>
              <a:rPr lang="en-US" sz="1125"/>
              <a:t>Remainder of CFADS after debt service is the amount available for equity distributions</a:t>
            </a:r>
          </a:p>
          <a:p>
            <a:pPr>
              <a:lnSpc>
                <a:spcPct val="100000"/>
              </a:lnSpc>
            </a:pPr>
            <a:r>
              <a:rPr lang="en-US" sz="1125" b="1"/>
              <a:t>DSCR = 1.0x means there is exactly enough cash available to repay project debt</a:t>
            </a:r>
          </a:p>
          <a:p>
            <a:pPr marL="0" lvl="1" indent="0">
              <a:lnSpc>
                <a:spcPct val="100000"/>
              </a:lnSpc>
              <a:buNone/>
            </a:pPr>
            <a:endParaRPr lang="en-US" sz="1125"/>
          </a:p>
          <a:p>
            <a:pPr marL="0" lvl="1" indent="0">
              <a:lnSpc>
                <a:spcPct val="100000"/>
              </a:lnSpc>
              <a:buNone/>
            </a:pPr>
            <a:endParaRPr lang="en-US" sz="1125"/>
          </a:p>
        </p:txBody>
      </p:sp>
      <mc:AlternateContent xmlns:mc="http://schemas.openxmlformats.org/markup-compatibility/2006" xmlns:a14="http://schemas.microsoft.com/office/drawing/2010/main">
        <mc:Choice Requires="a14">
          <p:sp>
            <p:nvSpPr>
              <p:cNvPr id="18" name="Content Placeholder 1">
                <a:extLst>
                  <a:ext uri="{FF2B5EF4-FFF2-40B4-BE49-F238E27FC236}">
                    <a16:creationId xmlns:a16="http://schemas.microsoft.com/office/drawing/2014/main" id="{6186F5B9-1F30-40F6-9146-36F12B86E44F}"/>
                  </a:ext>
                </a:extLst>
              </p:cNvPr>
              <p:cNvSpPr txBox="1">
                <a:spLocks/>
              </p:cNvSpPr>
              <p:nvPr/>
            </p:nvSpPr>
            <p:spPr>
              <a:xfrm>
                <a:off x="3095633" y="2623084"/>
                <a:ext cx="2766437" cy="540830"/>
              </a:xfrm>
              <a:prstGeom prst="rect">
                <a:avLst/>
              </a:prstGeom>
            </p:spPr>
            <p:txBody>
              <a:bodyPr vert="horz" lIns="0" tIns="0" rIns="0" bIns="0" rtlCol="0">
                <a:normAutofit/>
              </a:bodyPr>
              <a:lstStyle>
                <a:lvl1pPr marL="228600" indent="-228600" algn="l" defTabSz="914400" rtl="0" eaLnBrk="1" latinLnBrk="0" hangingPunct="1">
                  <a:lnSpc>
                    <a:spcPct val="11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2pPr>
                <a:lvl3pPr marL="6858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3pPr>
                <a:lvl4pPr marL="9144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4pPr>
                <a:lvl5pPr marL="1143000" indent="-228600" algn="l" defTabSz="914400" rtl="0" eaLnBrk="1" latinLnBrk="0" hangingPunct="1">
                  <a:lnSpc>
                    <a:spcPct val="110000"/>
                  </a:lnSpc>
                  <a:spcBef>
                    <a:spcPts val="0"/>
                  </a:spcBef>
                  <a:spcAft>
                    <a:spcPts val="1200"/>
                  </a:spcAft>
                  <a:buFont typeface="Cambria" panose="02040503050406030204" pitchFamily="18"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Aft>
                    <a:spcPts val="225"/>
                  </a:spcAft>
                  <a:buNone/>
                </a:pPr>
                <a:endParaRPr lang="en-US" sz="1050" b="1" i="1">
                  <a:latin typeface="Cambria Math" panose="02040503050406030204" pitchFamily="18" charset="0"/>
                </a:endParaRPr>
              </a:p>
              <a:p>
                <a:pPr marL="0" lvl="1" indent="0">
                  <a:lnSpc>
                    <a:spcPct val="100000"/>
                  </a:lnSpc>
                  <a:spcAft>
                    <a:spcPts val="225"/>
                  </a:spcAft>
                  <a:buNone/>
                </a:pPr>
                <a14:m>
                  <m:oMathPara xmlns:m="http://schemas.openxmlformats.org/officeDocument/2006/math">
                    <m:oMath>
                      <m:r>
                        <a:rPr lang="en-US" sz="1050" b="1" i="1">
                          <a:latin typeface="Cambria Math" panose="02040503050406030204" pitchFamily="18" charset="0"/>
                        </a:rPr>
                        <m:t>𝑫𝑺𝑪𝑹</m:t>
                      </m:r>
                      <m:r>
                        <a:rPr lang="en-US" sz="1050" b="1" i="1">
                          <a:latin typeface="Cambria Math" panose="02040503050406030204" pitchFamily="18" charset="0"/>
                          <a:ea typeface="Cambria Math" panose="02040503050406030204" pitchFamily="18" charset="0"/>
                        </a:rPr>
                        <m:t>=</m:t>
                      </m:r>
                      <m:f>
                        <m:fPr>
                          <m:ctrlPr>
                            <a:rPr lang="en-US" sz="1050" b="1" i="1">
                              <a:latin typeface="Cambria Math" panose="02040503050406030204" pitchFamily="18" charset="0"/>
                              <a:ea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𝑪𝑭𝑨𝑫𝑺</m:t>
                          </m:r>
                        </m:num>
                        <m:den>
                          <m:r>
                            <a:rPr lang="en-US" sz="1050" b="1" i="1">
                              <a:latin typeface="Cambria Math" panose="02040503050406030204" pitchFamily="18" charset="0"/>
                              <a:ea typeface="Cambria Math" panose="02040503050406030204" pitchFamily="18" charset="0"/>
                            </a:rPr>
                            <m:t>𝑫𝒆𝒃𝒕</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𝑺𝒆𝒓𝒗𝒊𝒄𝒆</m:t>
                          </m:r>
                        </m:den>
                      </m:f>
                    </m:oMath>
                  </m:oMathPara>
                </a14:m>
                <a:endParaRPr lang="en-US" sz="1050" b="1"/>
              </a:p>
              <a:p>
                <a:pPr lvl="1">
                  <a:lnSpc>
                    <a:spcPct val="100000"/>
                  </a:lnSpc>
                  <a:spcAft>
                    <a:spcPts val="225"/>
                  </a:spcAft>
                </a:pPr>
                <a:endParaRPr lang="en-US" sz="1050"/>
              </a:p>
            </p:txBody>
          </p:sp>
        </mc:Choice>
        <mc:Fallback xmlns="">
          <p:sp>
            <p:nvSpPr>
              <p:cNvPr id="18" name="Content Placeholder 1">
                <a:extLst>
                  <a:ext uri="{FF2B5EF4-FFF2-40B4-BE49-F238E27FC236}">
                    <a16:creationId xmlns:a16="http://schemas.microsoft.com/office/drawing/2014/main" id="{6186F5B9-1F30-40F6-9146-36F12B86E44F}"/>
                  </a:ext>
                </a:extLst>
              </p:cNvPr>
              <p:cNvSpPr txBox="1">
                <a:spLocks noRot="1" noChangeAspect="1" noMove="1" noResize="1" noEditPoints="1" noAdjustHandles="1" noChangeArrowheads="1" noChangeShapeType="1" noTextEdit="1"/>
              </p:cNvSpPr>
              <p:nvPr/>
            </p:nvSpPr>
            <p:spPr>
              <a:xfrm>
                <a:off x="3095633" y="2623084"/>
                <a:ext cx="2766437" cy="540830"/>
              </a:xfrm>
              <a:prstGeom prst="rect">
                <a:avLst/>
              </a:prstGeom>
              <a:blipFill>
                <a:blip r:embed="rId4"/>
                <a:stretch>
                  <a:fillRect/>
                </a:stretch>
              </a:blipFill>
            </p:spPr>
            <p:txBody>
              <a:bodyPr/>
              <a:lstStyle/>
              <a:p>
                <a:r>
                  <a:rPr lang="en-US">
                    <a:noFill/>
                  </a:rPr>
                  <a:t> </a:t>
                </a:r>
              </a:p>
            </p:txBody>
          </p:sp>
        </mc:Fallback>
      </mc:AlternateContent>
      <p:sp>
        <p:nvSpPr>
          <p:cNvPr id="20" name="Rectangle 19">
            <a:extLst>
              <a:ext uri="{FF2B5EF4-FFF2-40B4-BE49-F238E27FC236}">
                <a16:creationId xmlns:a16="http://schemas.microsoft.com/office/drawing/2014/main" id="{8E2AA7A1-C21D-4D2D-AAD3-C0F4B1E7F4F3}"/>
              </a:ext>
            </a:extLst>
          </p:cNvPr>
          <p:cNvSpPr/>
          <p:nvPr/>
        </p:nvSpPr>
        <p:spPr>
          <a:xfrm>
            <a:off x="1400175" y="3239126"/>
            <a:ext cx="4514851" cy="577081"/>
          </a:xfrm>
          <a:prstGeom prst="rect">
            <a:avLst/>
          </a:prstGeom>
        </p:spPr>
        <p:txBody>
          <a:bodyPr wrap="square">
            <a:spAutoFit/>
          </a:bodyPr>
          <a:lstStyle/>
          <a:p>
            <a:pPr marL="1716838" lvl="5"/>
            <a:r>
              <a:rPr lang="en-US" sz="1050" i="1"/>
              <a:t>Where:</a:t>
            </a:r>
          </a:p>
          <a:p>
            <a:pPr marL="1716838" lvl="5"/>
            <a:r>
              <a:rPr lang="en-US" sz="1050" i="1"/>
              <a:t>Debt Service = principal repayments + interest</a:t>
            </a:r>
          </a:p>
          <a:p>
            <a:pPr lvl="1">
              <a:spcAft>
                <a:spcPts val="225"/>
              </a:spcAft>
            </a:pPr>
            <a:endParaRPr lang="en-US" sz="1050"/>
          </a:p>
        </p:txBody>
      </p:sp>
      <p:sp>
        <p:nvSpPr>
          <p:cNvPr id="13" name="Rectangle 12">
            <a:extLst>
              <a:ext uri="{FF2B5EF4-FFF2-40B4-BE49-F238E27FC236}">
                <a16:creationId xmlns:a16="http://schemas.microsoft.com/office/drawing/2014/main" id="{A55E3E77-C513-4B6B-9941-FC9C1D4684F5}"/>
              </a:ext>
            </a:extLst>
          </p:cNvPr>
          <p:cNvSpPr/>
          <p:nvPr/>
        </p:nvSpPr>
        <p:spPr>
          <a:xfrm>
            <a:off x="6335524" y="2057742"/>
            <a:ext cx="2760859" cy="4572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a:t>Loan Life</a:t>
            </a:r>
          </a:p>
          <a:p>
            <a:pPr algn="ctr"/>
            <a:r>
              <a:rPr lang="en-US" sz="1350" b="1"/>
              <a:t> Coverage Ratio (LLCR)</a:t>
            </a:r>
          </a:p>
        </p:txBody>
      </p:sp>
      <p:sp>
        <p:nvSpPr>
          <p:cNvPr id="17" name="Rectangle 16">
            <a:extLst>
              <a:ext uri="{FF2B5EF4-FFF2-40B4-BE49-F238E27FC236}">
                <a16:creationId xmlns:a16="http://schemas.microsoft.com/office/drawing/2014/main" id="{B37C444F-EBD7-4378-9D8C-CBF85EE3B51E}"/>
              </a:ext>
            </a:extLst>
          </p:cNvPr>
          <p:cNvSpPr/>
          <p:nvPr/>
        </p:nvSpPr>
        <p:spPr>
          <a:xfrm>
            <a:off x="6335524" y="3842729"/>
            <a:ext cx="2856869" cy="1440394"/>
          </a:xfrm>
          <a:prstGeom prst="rect">
            <a:avLst/>
          </a:prstGeom>
        </p:spPr>
        <p:txBody>
          <a:bodyPr wrap="square">
            <a:spAutoFit/>
          </a:bodyPr>
          <a:lstStyle/>
          <a:p>
            <a:pPr marL="214308" indent="-214308">
              <a:lnSpc>
                <a:spcPct val="120000"/>
              </a:lnSpc>
              <a:spcAft>
                <a:spcPts val="900"/>
              </a:spcAft>
              <a:buFont typeface="Arial" panose="020B0604020202020204" pitchFamily="34" charset="0"/>
              <a:buChar char="•"/>
            </a:pPr>
            <a:r>
              <a:rPr lang="en-US" sz="1125"/>
              <a:t>Loan Life Coverage Ratio (LLCR) measures the number of times available future cash can repay the outstanding debt balance</a:t>
            </a:r>
            <a:endParaRPr lang="en-US" sz="1125" b="1"/>
          </a:p>
          <a:p>
            <a:pPr marL="214308" indent="-214308">
              <a:lnSpc>
                <a:spcPct val="120000"/>
              </a:lnSpc>
              <a:spcAft>
                <a:spcPts val="900"/>
              </a:spcAft>
              <a:buFont typeface="Arial" panose="020B0604020202020204" pitchFamily="34" charset="0"/>
              <a:buChar char="•"/>
            </a:pPr>
            <a:r>
              <a:rPr lang="en-US" sz="1125" b="1"/>
              <a:t>LLCR = 1.0x means there is exactly enough future cash available to pay off the debt balance</a:t>
            </a:r>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C028A28A-AFF8-4054-8450-FA989ACB403A}"/>
                  </a:ext>
                </a:extLst>
              </p:cNvPr>
              <p:cNvSpPr/>
              <p:nvPr/>
            </p:nvSpPr>
            <p:spPr>
              <a:xfrm>
                <a:off x="6335522" y="2404579"/>
                <a:ext cx="2755280" cy="946221"/>
              </a:xfrm>
              <a:prstGeom prst="rect">
                <a:avLst/>
              </a:prstGeom>
            </p:spPr>
            <p:txBody>
              <a:bodyPr wrap="square">
                <a:spAutoFit/>
              </a:bodyPr>
              <a:lstStyle/>
              <a:p>
                <a:pPr marL="0" lvl="1">
                  <a:spcAft>
                    <a:spcPts val="900"/>
                  </a:spcAft>
                </a:pPr>
                <a:endParaRPr lang="en-US" sz="1050" b="1" i="1">
                  <a:latin typeface="Cambria Math" panose="02040503050406030204" pitchFamily="18" charset="0"/>
                </a:endParaRPr>
              </a:p>
              <a:p>
                <a:pPr marL="0" lvl="1">
                  <a:spcAft>
                    <a:spcPts val="900"/>
                  </a:spcAft>
                </a:pPr>
                <a14:m>
                  <m:oMathPara xmlns:m="http://schemas.openxmlformats.org/officeDocument/2006/math">
                    <m:oMath>
                      <m:r>
                        <a:rPr lang="en-US" sz="1050" b="1" i="1">
                          <a:latin typeface="Cambria Math" panose="02040503050406030204" pitchFamily="18" charset="0"/>
                        </a:rPr>
                        <m:t>𝑳𝑳𝑪𝑹</m:t>
                      </m:r>
                      <m:r>
                        <a:rPr lang="en-US" sz="1050" b="1" i="1">
                          <a:latin typeface="Cambria Math" panose="02040503050406030204" pitchFamily="18" charset="0"/>
                          <a:ea typeface="Cambria Math" panose="02040503050406030204" pitchFamily="18" charset="0"/>
                        </a:rPr>
                        <m:t>=</m:t>
                      </m:r>
                      <m:f>
                        <m:fPr>
                          <m:ctrlPr>
                            <a:rPr lang="en-US" sz="1050" b="1" i="1">
                              <a:latin typeface="Cambria Math" panose="02040503050406030204" pitchFamily="18" charset="0"/>
                              <a:ea typeface="Cambria Math" panose="02040503050406030204" pitchFamily="18" charset="0"/>
                            </a:rPr>
                          </m:ctrlPr>
                        </m:fPr>
                        <m:num>
                          <m:eqArr>
                            <m:eqArrPr>
                              <m:ctrlPr>
                                <a:rPr lang="en-US" sz="1050" b="1" i="1">
                                  <a:latin typeface="Cambria Math" panose="02040503050406030204" pitchFamily="18" charset="0"/>
                                  <a:ea typeface="Cambria Math" panose="02040503050406030204" pitchFamily="18" charset="0"/>
                                </a:rPr>
                              </m:ctrlPr>
                            </m:eqArrPr>
                            <m:e>
                              <m:r>
                                <a:rPr lang="en-US" sz="1050" b="1" i="1">
                                  <a:latin typeface="Cambria Math" panose="02040503050406030204" pitchFamily="18" charset="0"/>
                                  <a:ea typeface="Cambria Math" panose="02040503050406030204" pitchFamily="18" charset="0"/>
                                </a:rPr>
                                <m:t>𝑵𝑷𝑽</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𝒐𝒇</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𝒓𝒆𝒎𝒂𝒊𝒏𝒊𝒏𝒈</m:t>
                              </m:r>
                            </m:e>
                            <m:e>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𝑪𝑭𝑨𝑫𝑺</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𝒐𝒗𝒆𝒓</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𝒍𝒐𝒂𝒏</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𝒍𝒊𝒇𝒆</m:t>
                              </m:r>
                            </m:e>
                          </m:eqArr>
                        </m:num>
                        <m:den>
                          <m:r>
                            <a:rPr lang="en-US" sz="1050" b="1" i="1">
                              <a:latin typeface="Cambria Math" panose="02040503050406030204" pitchFamily="18" charset="0"/>
                              <a:ea typeface="Cambria Math" panose="02040503050406030204" pitchFamily="18" charset="0"/>
                            </a:rPr>
                            <m:t>𝑫𝒆𝒃𝒕</m:t>
                          </m:r>
                          <m:r>
                            <a:rPr lang="en-US" sz="1050" b="1" i="1">
                              <a:latin typeface="Cambria Math" panose="02040503050406030204" pitchFamily="18" charset="0"/>
                              <a:ea typeface="Cambria Math" panose="02040503050406030204" pitchFamily="18" charset="0"/>
                            </a:rPr>
                            <m:t> </m:t>
                          </m:r>
                          <m:r>
                            <a:rPr lang="en-US" sz="1050" b="1" i="1">
                              <a:latin typeface="Cambria Math" panose="02040503050406030204" pitchFamily="18" charset="0"/>
                              <a:ea typeface="Cambria Math" panose="02040503050406030204" pitchFamily="18" charset="0"/>
                            </a:rPr>
                            <m:t>𝑩𝒂𝒍𝒂𝒏𝒄𝒆</m:t>
                          </m:r>
                        </m:den>
                      </m:f>
                    </m:oMath>
                  </m:oMathPara>
                </a14:m>
                <a:endParaRPr lang="en-US" sz="1050"/>
              </a:p>
            </p:txBody>
          </p:sp>
        </mc:Choice>
        <mc:Fallback xmlns="">
          <p:sp>
            <p:nvSpPr>
              <p:cNvPr id="21" name="Rectangle 20">
                <a:extLst>
                  <a:ext uri="{FF2B5EF4-FFF2-40B4-BE49-F238E27FC236}">
                    <a16:creationId xmlns:a16="http://schemas.microsoft.com/office/drawing/2014/main" id="{C028A28A-AFF8-4054-8450-FA989ACB403A}"/>
                  </a:ext>
                </a:extLst>
              </p:cNvPr>
              <p:cNvSpPr>
                <a:spLocks noRot="1" noChangeAspect="1" noMove="1" noResize="1" noEditPoints="1" noAdjustHandles="1" noChangeArrowheads="1" noChangeShapeType="1" noTextEdit="1"/>
              </p:cNvSpPr>
              <p:nvPr/>
            </p:nvSpPr>
            <p:spPr>
              <a:xfrm>
                <a:off x="6335522" y="2404579"/>
                <a:ext cx="2755280" cy="946221"/>
              </a:xfrm>
              <a:prstGeom prst="rect">
                <a:avLst/>
              </a:prstGeom>
              <a:blipFill>
                <a:blip r:embed="rId5"/>
                <a:stretch>
                  <a:fillRect/>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D8F0392D-A7FD-4518-AE99-19D2FEB38932}"/>
              </a:ext>
            </a:extLst>
          </p:cNvPr>
          <p:cNvSpPr/>
          <p:nvPr/>
        </p:nvSpPr>
        <p:spPr>
          <a:xfrm>
            <a:off x="4708431" y="3239125"/>
            <a:ext cx="3952926" cy="415498"/>
          </a:xfrm>
          <a:prstGeom prst="rect">
            <a:avLst/>
          </a:prstGeom>
        </p:spPr>
        <p:txBody>
          <a:bodyPr wrap="square">
            <a:spAutoFit/>
          </a:bodyPr>
          <a:lstStyle/>
          <a:p>
            <a:pPr marL="1716838" lvl="5"/>
            <a:r>
              <a:rPr lang="en-US" sz="1050" i="1" dirty="0"/>
              <a:t>Where:</a:t>
            </a:r>
          </a:p>
          <a:p>
            <a:pPr marL="1716838" lvl="5"/>
            <a:r>
              <a:rPr lang="en-US" sz="1050" i="1" dirty="0"/>
              <a:t>Discount rate for NPV= cost of debt</a:t>
            </a:r>
          </a:p>
        </p:txBody>
      </p:sp>
      <p:cxnSp>
        <p:nvCxnSpPr>
          <p:cNvPr id="28" name="Straight Connector 27">
            <a:extLst>
              <a:ext uri="{FF2B5EF4-FFF2-40B4-BE49-F238E27FC236}">
                <a16:creationId xmlns:a16="http://schemas.microsoft.com/office/drawing/2014/main" id="{5AA7F09F-DD7A-4EC4-8D9A-219F846042EE}"/>
              </a:ext>
            </a:extLst>
          </p:cNvPr>
          <p:cNvCxnSpPr>
            <a:cxnSpLocks/>
          </p:cNvCxnSpPr>
          <p:nvPr/>
        </p:nvCxnSpPr>
        <p:spPr>
          <a:xfrm>
            <a:off x="3101205" y="3731711"/>
            <a:ext cx="5995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FA992E4-11A2-830A-A74A-EC4A55FBB6E6}"/>
              </a:ext>
            </a:extLst>
          </p:cNvPr>
          <p:cNvSpPr txBox="1"/>
          <p:nvPr/>
        </p:nvSpPr>
        <p:spPr>
          <a:xfrm>
            <a:off x="9282546" y="2514942"/>
            <a:ext cx="1180503" cy="2401930"/>
          </a:xfrm>
          <a:prstGeom prst="rect">
            <a:avLst/>
          </a:prstGeom>
          <a:solidFill>
            <a:srgbClr val="FFFF00"/>
          </a:solidFill>
        </p:spPr>
        <p:txBody>
          <a:bodyPr vert="horz" wrap="square" lIns="0" tIns="0" rIns="0" bIns="0" rtlCol="0">
            <a:noAutofit/>
          </a:bodyPr>
          <a:lstStyle/>
          <a:p>
            <a:pPr algn="l"/>
            <a:r>
              <a:rPr lang="en-US" sz="1350" dirty="0"/>
              <a:t>Debt Balance is PV of Debt Service, so LLCR is DSCR in terms of PV.</a:t>
            </a:r>
          </a:p>
          <a:p>
            <a:pPr algn="l"/>
            <a:r>
              <a:rPr lang="en-US" sz="1350" dirty="0"/>
              <a:t>Use PV of Debt Service because current cash flow is better than future cash flow</a:t>
            </a:r>
          </a:p>
          <a:p>
            <a:pPr algn="l"/>
            <a:endParaRPr lang="en-US" sz="1350" dirty="0"/>
          </a:p>
        </p:txBody>
      </p:sp>
      <p:sp>
        <p:nvSpPr>
          <p:cNvPr id="4" name="Title 3">
            <a:extLst>
              <a:ext uri="{FF2B5EF4-FFF2-40B4-BE49-F238E27FC236}">
                <a16:creationId xmlns:a16="http://schemas.microsoft.com/office/drawing/2014/main" id="{2CB3B826-335E-B616-A02D-19612177A7CD}"/>
              </a:ext>
            </a:extLst>
          </p:cNvPr>
          <p:cNvSpPr>
            <a:spLocks noGrp="1"/>
          </p:cNvSpPr>
          <p:nvPr>
            <p:ph type="title"/>
          </p:nvPr>
        </p:nvSpPr>
        <p:spPr/>
        <p:txBody>
          <a:bodyPr>
            <a:normAutofit/>
          </a:bodyPr>
          <a:lstStyle/>
          <a:p>
            <a:r>
              <a:rPr lang="en-US"/>
              <a:t>Technical DSCR Definitions</a:t>
            </a:r>
          </a:p>
        </p:txBody>
      </p:sp>
      <p:sp>
        <p:nvSpPr>
          <p:cNvPr id="3" name="Slide Number Placeholder 2">
            <a:extLst>
              <a:ext uri="{FF2B5EF4-FFF2-40B4-BE49-F238E27FC236}">
                <a16:creationId xmlns:a16="http://schemas.microsoft.com/office/drawing/2014/main" id="{8D7293F2-C697-7DA6-BE0C-48ED4F51A9FE}"/>
              </a:ext>
            </a:extLst>
          </p:cNvPr>
          <p:cNvSpPr>
            <a:spLocks noGrp="1"/>
          </p:cNvSpPr>
          <p:nvPr>
            <p:ph type="sldNum" sz="quarter" idx="12"/>
          </p:nvPr>
        </p:nvSpPr>
        <p:spPr/>
        <p:txBody>
          <a:bodyPr/>
          <a:lstStyle/>
          <a:p>
            <a:fld id="{EB241CD2-1E45-42A3-B213-66A034DF9A3B}" type="slidenum">
              <a:rPr lang="en-GB" smtClean="0"/>
              <a:t>425</a:t>
            </a:fld>
            <a:endParaRPr lang="en-GB" dirty="0"/>
          </a:p>
        </p:txBody>
      </p:sp>
    </p:spTree>
    <p:custDataLst>
      <p:tags r:id="rId1"/>
    </p:custDataLst>
    <p:extLst>
      <p:ext uri="{BB962C8B-B14F-4D97-AF65-F5344CB8AC3E}">
        <p14:creationId xmlns:p14="http://schemas.microsoft.com/office/powerpoint/2010/main" val="6012668"/>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422A-3A0D-7346-EF62-B52FF94FBD03}"/>
              </a:ext>
            </a:extLst>
          </p:cNvPr>
          <p:cNvSpPr>
            <a:spLocks noGrp="1"/>
          </p:cNvSpPr>
          <p:nvPr>
            <p:ph type="title"/>
          </p:nvPr>
        </p:nvSpPr>
        <p:spPr/>
        <p:txBody>
          <a:bodyPr/>
          <a:lstStyle/>
          <a:p>
            <a:r>
              <a:rPr lang="en-US"/>
              <a:t>Start with Risk Question</a:t>
            </a:r>
          </a:p>
        </p:txBody>
      </p:sp>
      <p:sp>
        <p:nvSpPr>
          <p:cNvPr id="3" name="Content Placeholder 2">
            <a:extLst>
              <a:ext uri="{FF2B5EF4-FFF2-40B4-BE49-F238E27FC236}">
                <a16:creationId xmlns:a16="http://schemas.microsoft.com/office/drawing/2014/main" id="{BF84B2DD-11E4-27C3-105B-90FB76257E7C}"/>
              </a:ext>
            </a:extLst>
          </p:cNvPr>
          <p:cNvSpPr>
            <a:spLocks noGrp="1"/>
          </p:cNvSpPr>
          <p:nvPr>
            <p:ph idx="1"/>
          </p:nvPr>
        </p:nvSpPr>
        <p:spPr/>
        <p:txBody>
          <a:bodyPr>
            <a:normAutofit fontScale="92500" lnSpcReduction="10000"/>
          </a:bodyPr>
          <a:lstStyle/>
          <a:p>
            <a:r>
              <a:rPr lang="en-US"/>
              <a:t>A couple of weeks ago, a very nice man asked me the following question. Which is riskier:</a:t>
            </a:r>
          </a:p>
          <a:p>
            <a:pPr lvl="1"/>
            <a:r>
              <a:rPr lang="en-US"/>
              <a:t>A solar project</a:t>
            </a:r>
          </a:p>
          <a:p>
            <a:pPr lvl="1"/>
            <a:r>
              <a:rPr lang="en-US"/>
              <a:t>A wind project</a:t>
            </a:r>
          </a:p>
          <a:p>
            <a:pPr lvl="1"/>
            <a:r>
              <a:rPr lang="en-US"/>
              <a:t>A battery project</a:t>
            </a:r>
          </a:p>
          <a:p>
            <a:pPr lvl="1"/>
            <a:endParaRPr lang="en-US"/>
          </a:p>
          <a:p>
            <a:r>
              <a:rPr lang="en-US"/>
              <a:t>My normal response would have been a bunch of </a:t>
            </a:r>
            <a:r>
              <a:rPr lang="en-GB"/>
              <a:t>gobbledegook</a:t>
            </a:r>
            <a:r>
              <a:rPr lang="en-US"/>
              <a:t> about the variability of wind compared to solar, whether batteries are proven technology over their lifetime; uncertainty in battery parameters of degradation, round-trip efficiency and state of charge …</a:t>
            </a:r>
          </a:p>
          <a:p>
            <a:r>
              <a:rPr lang="en-US"/>
              <a:t>Somebody who just completed an MBA program would try to find companies that only develop solar projects; companies that only own wind projects and companies that are only involved in the ownership of batteries. Then I suppose you could try to find betas for these companies. All of this would not be possible. But then you would have to un-lever the beta and re-lever the beta after you could get into arguments about whether the beta should be computed from daily, weekly or monthly stock price data and whether the beta should be mean reverted with the arbitrary two-third and one-third adjustment made in an academic article by Professor Bloom in the 1970’s.</a:t>
            </a:r>
          </a:p>
          <a:p>
            <a:r>
              <a:rPr lang="en-US"/>
              <a:t>How utterly ridiculous. Can you think of anything better.</a:t>
            </a:r>
          </a:p>
        </p:txBody>
      </p:sp>
      <p:sp>
        <p:nvSpPr>
          <p:cNvPr id="4" name="Slide Number Placeholder 3">
            <a:extLst>
              <a:ext uri="{FF2B5EF4-FFF2-40B4-BE49-F238E27FC236}">
                <a16:creationId xmlns:a16="http://schemas.microsoft.com/office/drawing/2014/main" id="{3CE303FE-6EDB-069D-78C1-4AF39C78DBF3}"/>
              </a:ext>
            </a:extLst>
          </p:cNvPr>
          <p:cNvSpPr>
            <a:spLocks noGrp="1"/>
          </p:cNvSpPr>
          <p:nvPr>
            <p:ph type="sldNum" sz="quarter" idx="12"/>
          </p:nvPr>
        </p:nvSpPr>
        <p:spPr/>
        <p:txBody>
          <a:bodyPr/>
          <a:lstStyle/>
          <a:p>
            <a:fld id="{EB241CD2-1E45-42A3-B213-66A034DF9A3B}" type="slidenum">
              <a:rPr lang="en-GB" smtClean="0"/>
              <a:t>426</a:t>
            </a:fld>
            <a:endParaRPr lang="en-GB" dirty="0"/>
          </a:p>
        </p:txBody>
      </p:sp>
    </p:spTree>
    <p:extLst>
      <p:ext uri="{BB962C8B-B14F-4D97-AF65-F5344CB8AC3E}">
        <p14:creationId xmlns:p14="http://schemas.microsoft.com/office/powerpoint/2010/main" val="2029086854"/>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C97C-437F-9F9B-98EF-6F2056B50939}"/>
              </a:ext>
            </a:extLst>
          </p:cNvPr>
          <p:cNvSpPr>
            <a:spLocks noGrp="1"/>
          </p:cNvSpPr>
          <p:nvPr>
            <p:ph type="title"/>
          </p:nvPr>
        </p:nvSpPr>
        <p:spPr/>
        <p:txBody>
          <a:bodyPr>
            <a:normAutofit fontScale="90000"/>
          </a:bodyPr>
          <a:lstStyle/>
          <a:p>
            <a:r>
              <a:rPr lang="en-US"/>
              <a:t>New York Meeting, Google Maps and Assessing the Risk of Being Late</a:t>
            </a:r>
          </a:p>
        </p:txBody>
      </p:sp>
      <p:pic>
        <p:nvPicPr>
          <p:cNvPr id="4" name="Picture 3">
            <a:extLst>
              <a:ext uri="{FF2B5EF4-FFF2-40B4-BE49-F238E27FC236}">
                <a16:creationId xmlns:a16="http://schemas.microsoft.com/office/drawing/2014/main" id="{52151728-9C78-5C58-D4AA-93D60EA4488E}"/>
              </a:ext>
            </a:extLst>
          </p:cNvPr>
          <p:cNvPicPr>
            <a:picLocks noChangeAspect="1"/>
          </p:cNvPicPr>
          <p:nvPr/>
        </p:nvPicPr>
        <p:blipFill>
          <a:blip r:embed="rId2"/>
          <a:stretch>
            <a:fillRect/>
          </a:stretch>
        </p:blipFill>
        <p:spPr>
          <a:xfrm>
            <a:off x="1054359" y="1592361"/>
            <a:ext cx="7595793" cy="3673278"/>
          </a:xfrm>
          <a:prstGeom prst="rect">
            <a:avLst/>
          </a:prstGeom>
        </p:spPr>
      </p:pic>
      <p:sp>
        <p:nvSpPr>
          <p:cNvPr id="3" name="TextBox 2">
            <a:extLst>
              <a:ext uri="{FF2B5EF4-FFF2-40B4-BE49-F238E27FC236}">
                <a16:creationId xmlns:a16="http://schemas.microsoft.com/office/drawing/2014/main" id="{1687E437-D5B7-0EDB-7246-71D75C4D0456}"/>
              </a:ext>
            </a:extLst>
          </p:cNvPr>
          <p:cNvSpPr txBox="1"/>
          <p:nvPr/>
        </p:nvSpPr>
        <p:spPr>
          <a:xfrm>
            <a:off x="8890959" y="2156604"/>
            <a:ext cx="1552755" cy="1754326"/>
          </a:xfrm>
          <a:prstGeom prst="rect">
            <a:avLst/>
          </a:prstGeom>
          <a:solidFill>
            <a:srgbClr val="FFFF00"/>
          </a:solidFill>
        </p:spPr>
        <p:txBody>
          <a:bodyPr wrap="square" rtlCol="0">
            <a:spAutoFit/>
          </a:bodyPr>
          <a:lstStyle/>
          <a:p>
            <a:r>
              <a:rPr lang="en-US"/>
              <a:t>How much extra time would you leave for an important meeting</a:t>
            </a:r>
          </a:p>
        </p:txBody>
      </p:sp>
      <p:sp>
        <p:nvSpPr>
          <p:cNvPr id="5" name="Slide Number Placeholder 4">
            <a:extLst>
              <a:ext uri="{FF2B5EF4-FFF2-40B4-BE49-F238E27FC236}">
                <a16:creationId xmlns:a16="http://schemas.microsoft.com/office/drawing/2014/main" id="{89A82E72-E272-EA1F-658B-CC62C238B980}"/>
              </a:ext>
            </a:extLst>
          </p:cNvPr>
          <p:cNvSpPr>
            <a:spLocks noGrp="1"/>
          </p:cNvSpPr>
          <p:nvPr>
            <p:ph type="sldNum" sz="quarter" idx="12"/>
          </p:nvPr>
        </p:nvSpPr>
        <p:spPr/>
        <p:txBody>
          <a:bodyPr/>
          <a:lstStyle/>
          <a:p>
            <a:fld id="{EB241CD2-1E45-42A3-B213-66A034DF9A3B}" type="slidenum">
              <a:rPr lang="en-GB" smtClean="0"/>
              <a:t>427</a:t>
            </a:fld>
            <a:endParaRPr lang="en-GB" dirty="0"/>
          </a:p>
        </p:txBody>
      </p:sp>
    </p:spTree>
    <p:extLst>
      <p:ext uri="{BB962C8B-B14F-4D97-AF65-F5344CB8AC3E}">
        <p14:creationId xmlns:p14="http://schemas.microsoft.com/office/powerpoint/2010/main" val="3848252528"/>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B9A0-B912-F956-F53D-39448F285D3D}"/>
              </a:ext>
            </a:extLst>
          </p:cNvPr>
          <p:cNvSpPr>
            <a:spLocks noGrp="1"/>
          </p:cNvSpPr>
          <p:nvPr>
            <p:ph type="title"/>
          </p:nvPr>
        </p:nvSpPr>
        <p:spPr/>
        <p:txBody>
          <a:bodyPr>
            <a:normAutofit/>
          </a:bodyPr>
          <a:lstStyle/>
          <a:p>
            <a:r>
              <a:rPr lang="en-US"/>
              <a:t>Which is More Important – DSCR or Debt to Capital</a:t>
            </a:r>
          </a:p>
        </p:txBody>
      </p:sp>
      <p:sp>
        <p:nvSpPr>
          <p:cNvPr id="3" name="Content Placeholder 2">
            <a:extLst>
              <a:ext uri="{FF2B5EF4-FFF2-40B4-BE49-F238E27FC236}">
                <a16:creationId xmlns:a16="http://schemas.microsoft.com/office/drawing/2014/main" id="{BB09DAFF-622A-FF29-3D1D-C8CB991AC157}"/>
              </a:ext>
            </a:extLst>
          </p:cNvPr>
          <p:cNvSpPr>
            <a:spLocks noGrp="1"/>
          </p:cNvSpPr>
          <p:nvPr>
            <p:ph idx="4294967295"/>
          </p:nvPr>
        </p:nvSpPr>
        <p:spPr>
          <a:xfrm>
            <a:off x="437322" y="1259371"/>
            <a:ext cx="11088688" cy="4692650"/>
          </a:xfrm>
        </p:spPr>
        <p:txBody>
          <a:bodyPr/>
          <a:lstStyle/>
          <a:p>
            <a:r>
              <a:rPr lang="en-US" dirty="0"/>
              <a:t>Maximum Debt to Capital Constraint</a:t>
            </a:r>
          </a:p>
          <a:p>
            <a:endParaRPr lang="en-US" dirty="0"/>
          </a:p>
          <a:p>
            <a:endParaRPr lang="en-US" dirty="0"/>
          </a:p>
          <a:p>
            <a:endParaRPr lang="en-US" dirty="0"/>
          </a:p>
          <a:p>
            <a:endParaRPr lang="en-US" dirty="0"/>
          </a:p>
          <a:p>
            <a:endParaRPr lang="en-US" dirty="0"/>
          </a:p>
          <a:p>
            <a:endParaRPr lang="en-US" dirty="0"/>
          </a:p>
          <a:p>
            <a:r>
              <a:rPr lang="en-US" dirty="0"/>
              <a:t>Minimum DSCR Constraint</a:t>
            </a:r>
          </a:p>
          <a:p>
            <a:endParaRPr lang="en-US" dirty="0"/>
          </a:p>
          <a:p>
            <a:endParaRPr lang="en-US" dirty="0"/>
          </a:p>
        </p:txBody>
      </p:sp>
      <p:pic>
        <p:nvPicPr>
          <p:cNvPr id="5" name="Picture 4">
            <a:extLst>
              <a:ext uri="{FF2B5EF4-FFF2-40B4-BE49-F238E27FC236}">
                <a16:creationId xmlns:a16="http://schemas.microsoft.com/office/drawing/2014/main" id="{7791DDE3-49F7-E2E3-8204-8B873F5FFBF3}"/>
              </a:ext>
            </a:extLst>
          </p:cNvPr>
          <p:cNvPicPr>
            <a:picLocks noChangeAspect="1"/>
          </p:cNvPicPr>
          <p:nvPr/>
        </p:nvPicPr>
        <p:blipFill>
          <a:blip r:embed="rId2"/>
          <a:stretch>
            <a:fillRect/>
          </a:stretch>
        </p:blipFill>
        <p:spPr>
          <a:xfrm>
            <a:off x="1828802" y="1777042"/>
            <a:ext cx="6622703" cy="1021832"/>
          </a:xfrm>
          <a:prstGeom prst="rect">
            <a:avLst/>
          </a:prstGeom>
        </p:spPr>
      </p:pic>
      <p:pic>
        <p:nvPicPr>
          <p:cNvPr id="7" name="Picture 6">
            <a:extLst>
              <a:ext uri="{FF2B5EF4-FFF2-40B4-BE49-F238E27FC236}">
                <a16:creationId xmlns:a16="http://schemas.microsoft.com/office/drawing/2014/main" id="{9F101950-9511-8522-E366-7B214B18FFC5}"/>
              </a:ext>
            </a:extLst>
          </p:cNvPr>
          <p:cNvPicPr>
            <a:picLocks noChangeAspect="1"/>
          </p:cNvPicPr>
          <p:nvPr/>
        </p:nvPicPr>
        <p:blipFill>
          <a:blip r:embed="rId3"/>
          <a:stretch>
            <a:fillRect/>
          </a:stretch>
        </p:blipFill>
        <p:spPr>
          <a:xfrm>
            <a:off x="1831256" y="3929285"/>
            <a:ext cx="7391780" cy="1828894"/>
          </a:xfrm>
          <a:prstGeom prst="rect">
            <a:avLst/>
          </a:prstGeom>
        </p:spPr>
      </p:pic>
      <p:sp>
        <p:nvSpPr>
          <p:cNvPr id="4" name="Slide Number Placeholder 3">
            <a:extLst>
              <a:ext uri="{FF2B5EF4-FFF2-40B4-BE49-F238E27FC236}">
                <a16:creationId xmlns:a16="http://schemas.microsoft.com/office/drawing/2014/main" id="{1BBF1D85-43F0-FA3C-F077-686CA720E024}"/>
              </a:ext>
            </a:extLst>
          </p:cNvPr>
          <p:cNvSpPr>
            <a:spLocks noGrp="1"/>
          </p:cNvSpPr>
          <p:nvPr>
            <p:ph type="sldNum" sz="quarter" idx="12"/>
          </p:nvPr>
        </p:nvSpPr>
        <p:spPr/>
        <p:txBody>
          <a:bodyPr/>
          <a:lstStyle/>
          <a:p>
            <a:fld id="{EB241CD2-1E45-42A3-B213-66A034DF9A3B}" type="slidenum">
              <a:rPr lang="en-GB" smtClean="0"/>
              <a:t>428</a:t>
            </a:fld>
            <a:endParaRPr lang="en-GB" dirty="0"/>
          </a:p>
        </p:txBody>
      </p:sp>
    </p:spTree>
    <p:extLst>
      <p:ext uri="{BB962C8B-B14F-4D97-AF65-F5344CB8AC3E}">
        <p14:creationId xmlns:p14="http://schemas.microsoft.com/office/powerpoint/2010/main" val="4129674634"/>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7EBA8F49-BCA6-4EF0-B6D5-775585C8321F}"/>
              </a:ext>
            </a:extLst>
          </p:cNvPr>
          <p:cNvSpPr>
            <a:spLocks noGrp="1"/>
          </p:cNvSpPr>
          <p:nvPr>
            <p:ph sz="quarter" idx="12"/>
          </p:nvPr>
        </p:nvSpPr>
        <p:spPr>
          <a:xfrm>
            <a:off x="660676" y="2650193"/>
            <a:ext cx="8542911" cy="3495675"/>
          </a:xfrm>
        </p:spPr>
        <p:txBody>
          <a:bodyPr>
            <a:normAutofit/>
          </a:bodyPr>
          <a:lstStyle/>
          <a:p>
            <a:pPr>
              <a:lnSpc>
                <a:spcPct val="100000"/>
              </a:lnSpc>
            </a:pPr>
            <a:r>
              <a:rPr lang="en-US" dirty="0"/>
              <a:t>CFADS represents periodic net revenue available to repay initial financing of capital expenditures from the construction period </a:t>
            </a:r>
          </a:p>
          <a:p>
            <a:pPr>
              <a:lnSpc>
                <a:spcPct val="100000"/>
              </a:lnSpc>
            </a:pPr>
            <a:r>
              <a:rPr lang="en-US" dirty="0"/>
              <a:t>Once operating costs are accounted for, remaining money must be used to repay debt, followed by equity distributions</a:t>
            </a:r>
          </a:p>
        </p:txBody>
      </p:sp>
      <p:sp>
        <p:nvSpPr>
          <p:cNvPr id="24" name="Rectangle 23">
            <a:extLst>
              <a:ext uri="{FF2B5EF4-FFF2-40B4-BE49-F238E27FC236}">
                <a16:creationId xmlns:a16="http://schemas.microsoft.com/office/drawing/2014/main" id="{C6A4856F-D332-43A1-88E7-12AA10069701}"/>
              </a:ext>
            </a:extLst>
          </p:cNvPr>
          <p:cNvSpPr/>
          <p:nvPr/>
        </p:nvSpPr>
        <p:spPr>
          <a:xfrm>
            <a:off x="3371533" y="4269984"/>
            <a:ext cx="5448933" cy="1015663"/>
          </a:xfrm>
          <a:prstGeom prst="rect">
            <a:avLst/>
          </a:prstGeom>
        </p:spPr>
        <p:txBody>
          <a:bodyPr wrap="square">
            <a:spAutoFit/>
          </a:bodyPr>
          <a:lstStyle/>
          <a:p>
            <a:pPr algn="ctr">
              <a:lnSpc>
                <a:spcPct val="100000"/>
              </a:lnSpc>
            </a:pPr>
            <a:r>
              <a:rPr lang="en-US" sz="2000" b="1" dirty="0">
                <a:latin typeface="Arial" panose="020B0604020202020204" pitchFamily="34" charset="0"/>
                <a:cs typeface="Arial" panose="020B0604020202020204" pitchFamily="34" charset="0"/>
              </a:rPr>
              <a:t>CFADS is the single-most important metric for evaluating the likelihood of senior debt repayment</a:t>
            </a:r>
          </a:p>
        </p:txBody>
      </p:sp>
      <p:cxnSp>
        <p:nvCxnSpPr>
          <p:cNvPr id="27" name="Straight Connector 26">
            <a:extLst>
              <a:ext uri="{FF2B5EF4-FFF2-40B4-BE49-F238E27FC236}">
                <a16:creationId xmlns:a16="http://schemas.microsoft.com/office/drawing/2014/main" id="{FCB78A0B-087F-4B98-807D-819A6BCA3AB8}"/>
              </a:ext>
            </a:extLst>
          </p:cNvPr>
          <p:cNvCxnSpPr>
            <a:cxnSpLocks/>
          </p:cNvCxnSpPr>
          <p:nvPr/>
        </p:nvCxnSpPr>
        <p:spPr>
          <a:xfrm>
            <a:off x="3130806" y="2349174"/>
            <a:ext cx="60007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A8F91F7-8213-46C9-8916-3C55C2A2A11B}"/>
              </a:ext>
            </a:extLst>
          </p:cNvPr>
          <p:cNvSpPr/>
          <p:nvPr/>
        </p:nvSpPr>
        <p:spPr>
          <a:xfrm>
            <a:off x="7586786" y="1317712"/>
            <a:ext cx="1430263" cy="276999"/>
          </a:xfrm>
          <a:prstGeom prst="rect">
            <a:avLst/>
          </a:prstGeom>
          <a:solidFill>
            <a:schemeClr val="accent3">
              <a:lumMod val="20000"/>
              <a:lumOff val="80000"/>
            </a:schemeClr>
          </a:solidFill>
        </p:spPr>
        <p:txBody>
          <a:bodyPr wrap="none">
            <a:spAutoFit/>
          </a:bodyPr>
          <a:lstStyle/>
          <a:p>
            <a:r>
              <a:rPr lang="en-US" sz="1200" b="1"/>
              <a:t>Toll Road Mini Case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82276B3-2423-4824-A9C8-5E0F1241645E}"/>
                  </a:ext>
                </a:extLst>
              </p:cNvPr>
              <p:cNvSpPr txBox="1"/>
              <p:nvPr/>
            </p:nvSpPr>
            <p:spPr>
              <a:xfrm>
                <a:off x="1923432" y="2007343"/>
                <a:ext cx="2705450" cy="452627"/>
              </a:xfrm>
              <a:prstGeom prst="rect">
                <a:avLst/>
              </a:prstGeom>
            </p:spPr>
            <p:txBody>
              <a:bodyPr vert="horz" wrap="none" lIns="0" tIns="0" rIns="0" bIns="0" rtlCol="0">
                <a:noAutofit/>
              </a:bodyPr>
              <a:lstStyle/>
              <a:p>
                <a:pPr marL="1716838" lvl="5" algn="just"/>
                <a14:m>
                  <m:oMathPara xmlns:m="http://schemas.openxmlformats.org/officeDocument/2006/math">
                    <m:oMathParaPr>
                      <m:jc m:val="left"/>
                    </m:oMathParaPr>
                    <m:oMath>
                      <m:r>
                        <a:rPr lang="en-US" sz="1200" b="1" i="1">
                          <a:latin typeface="Cambria Math" panose="02040503050406030204" pitchFamily="18" charset="0"/>
                        </a:rPr>
                        <m:t>𝑪𝑭𝑨𝑫𝑺</m:t>
                      </m:r>
                      <m:r>
                        <a:rPr lang="en-US" sz="1200" b="1" i="1">
                          <a:latin typeface="Cambria Math" panose="02040503050406030204" pitchFamily="18" charset="0"/>
                        </a:rPr>
                        <m:t> =</m:t>
                      </m:r>
                      <m:r>
                        <a:rPr lang="en-US" sz="1200" b="1" i="1">
                          <a:latin typeface="Cambria Math" panose="02040503050406030204" pitchFamily="18" charset="0"/>
                          <a:ea typeface="Cambria Math" panose="02040503050406030204" pitchFamily="18" charset="0"/>
                        </a:rPr>
                        <m:t>𝑹𝒆𝒗𝒆𝒏𝒖𝒆</m:t>
                      </m:r>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𝑶𝒑𝒆𝒓𝒂𝒕𝒊𝒏𝒈</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𝑪𝒐𝒔𝒕𝒔</m:t>
                      </m:r>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𝑾𝒐𝒓𝒌𝒊𝒏𝒈</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𝑪𝒂𝒑𝒊𝒕𝒂𝒍</m:t>
                      </m:r>
                      <m:r>
                        <a:rPr lang="en-US" sz="1200" b="1" i="1">
                          <a:latin typeface="Cambria Math" panose="02040503050406030204" pitchFamily="18" charset="0"/>
                          <a:ea typeface="Cambria Math" panose="02040503050406030204" pitchFamily="18" charset="0"/>
                        </a:rPr>
                        <m:t> </m:t>
                      </m:r>
                      <m:r>
                        <a:rPr lang="en-US" sz="1200" b="1" i="1">
                          <a:latin typeface="Cambria Math" panose="02040503050406030204" pitchFamily="18" charset="0"/>
                          <a:ea typeface="Cambria Math" panose="02040503050406030204" pitchFamily="18" charset="0"/>
                        </a:rPr>
                        <m:t>𝑨𝒅𝒋</m:t>
                      </m:r>
                    </m:oMath>
                  </m:oMathPara>
                </a14:m>
                <a:endParaRPr lang="en-US" sz="1200" b="1"/>
              </a:p>
            </p:txBody>
          </p:sp>
        </mc:Choice>
        <mc:Fallback xmlns="">
          <p:sp>
            <p:nvSpPr>
              <p:cNvPr id="2" name="TextBox 1">
                <a:extLst>
                  <a:ext uri="{FF2B5EF4-FFF2-40B4-BE49-F238E27FC236}">
                    <a16:creationId xmlns:a16="http://schemas.microsoft.com/office/drawing/2014/main" id="{E82276B3-2423-4824-A9C8-5E0F1241645E}"/>
                  </a:ext>
                </a:extLst>
              </p:cNvPr>
              <p:cNvSpPr txBox="1">
                <a:spLocks noRot="1" noChangeAspect="1" noMove="1" noResize="1" noEditPoints="1" noAdjustHandles="1" noChangeArrowheads="1" noChangeShapeType="1" noTextEdit="1"/>
              </p:cNvSpPr>
              <p:nvPr/>
            </p:nvSpPr>
            <p:spPr>
              <a:xfrm>
                <a:off x="1923432" y="2007343"/>
                <a:ext cx="2705450" cy="452627"/>
              </a:xfrm>
              <a:prstGeom prst="rect">
                <a:avLst/>
              </a:prstGeom>
              <a:blipFill>
                <a:blip r:embed="rId4"/>
                <a:stretch>
                  <a:fillRect t="-2667" r="-13363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CC502558-0238-4E54-EC25-CFCD7E95914E}"/>
              </a:ext>
            </a:extLst>
          </p:cNvPr>
          <p:cNvSpPr txBox="1"/>
          <p:nvPr/>
        </p:nvSpPr>
        <p:spPr>
          <a:xfrm>
            <a:off x="9275619" y="2118673"/>
            <a:ext cx="1246909" cy="1405578"/>
          </a:xfrm>
          <a:prstGeom prst="rect">
            <a:avLst/>
          </a:prstGeom>
          <a:solidFill>
            <a:srgbClr val="FFFF00"/>
          </a:solidFill>
        </p:spPr>
        <p:txBody>
          <a:bodyPr vert="horz" wrap="square" lIns="0" tIns="0" rIns="0" bIns="0" rtlCol="0">
            <a:noAutofit/>
          </a:bodyPr>
          <a:lstStyle/>
          <a:p>
            <a:pPr algn="l"/>
            <a:r>
              <a:rPr lang="en-US" sz="1350"/>
              <a:t>What is missing from the formula</a:t>
            </a:r>
          </a:p>
          <a:p>
            <a:pPr algn="l"/>
            <a:endParaRPr lang="en-US" sz="1350"/>
          </a:p>
          <a:p>
            <a:pPr algn="l"/>
            <a:r>
              <a:rPr lang="en-US" sz="1350"/>
              <a:t>What about changes in DSRA</a:t>
            </a:r>
          </a:p>
        </p:txBody>
      </p:sp>
      <p:sp>
        <p:nvSpPr>
          <p:cNvPr id="9" name="Title 8">
            <a:extLst>
              <a:ext uri="{FF2B5EF4-FFF2-40B4-BE49-F238E27FC236}">
                <a16:creationId xmlns:a16="http://schemas.microsoft.com/office/drawing/2014/main" id="{A4A2E334-B4ED-A81F-B250-996FD4E644D8}"/>
              </a:ext>
            </a:extLst>
          </p:cNvPr>
          <p:cNvSpPr>
            <a:spLocks noGrp="1"/>
          </p:cNvSpPr>
          <p:nvPr>
            <p:ph type="title"/>
          </p:nvPr>
        </p:nvSpPr>
        <p:spPr>
          <a:xfrm>
            <a:off x="305465" y="186130"/>
            <a:ext cx="10141656" cy="654049"/>
          </a:xfrm>
        </p:spPr>
        <p:txBody>
          <a:bodyPr>
            <a:normAutofit fontScale="90000"/>
          </a:bodyPr>
          <a:lstStyle/>
          <a:p>
            <a:r>
              <a:rPr lang="en-US" dirty="0"/>
              <a:t>Cash Flow Available for Debt Service (CFADS); It is what the Definition Says it is</a:t>
            </a:r>
          </a:p>
        </p:txBody>
      </p:sp>
      <p:sp>
        <p:nvSpPr>
          <p:cNvPr id="3" name="Slide Number Placeholder 2">
            <a:extLst>
              <a:ext uri="{FF2B5EF4-FFF2-40B4-BE49-F238E27FC236}">
                <a16:creationId xmlns:a16="http://schemas.microsoft.com/office/drawing/2014/main" id="{DEE1393F-2D3C-F07F-08E7-0BC4EE65E25B}"/>
              </a:ext>
            </a:extLst>
          </p:cNvPr>
          <p:cNvSpPr>
            <a:spLocks noGrp="1"/>
          </p:cNvSpPr>
          <p:nvPr>
            <p:ph type="sldNum" sz="quarter" idx="11"/>
          </p:nvPr>
        </p:nvSpPr>
        <p:spPr>
          <a:xfrm>
            <a:off x="11495315" y="6457951"/>
            <a:ext cx="696685" cy="400050"/>
          </a:xfrm>
        </p:spPr>
        <p:txBody>
          <a:bodyPr/>
          <a:lstStyle/>
          <a:p>
            <a:endParaRPr lang="en-US"/>
          </a:p>
          <a:p>
            <a:endParaRPr lang="en-US"/>
          </a:p>
        </p:txBody>
      </p:sp>
    </p:spTree>
    <p:custDataLst>
      <p:tags r:id="rId1"/>
    </p:custDataLst>
    <p:extLst>
      <p:ext uri="{BB962C8B-B14F-4D97-AF65-F5344CB8AC3E}">
        <p14:creationId xmlns:p14="http://schemas.microsoft.com/office/powerpoint/2010/main" val="4214982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5946F-C5B3-7FEC-C759-CABE378A43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6CA45-845C-EEC2-1D1E-9E5DF044A2AE}"/>
              </a:ext>
            </a:extLst>
          </p:cNvPr>
          <p:cNvSpPr>
            <a:spLocks noGrp="1"/>
          </p:cNvSpPr>
          <p:nvPr>
            <p:ph type="title"/>
          </p:nvPr>
        </p:nvSpPr>
        <p:spPr/>
        <p:txBody>
          <a:bodyPr>
            <a:normAutofit fontScale="90000"/>
          </a:bodyPr>
          <a:lstStyle/>
          <a:p>
            <a:r>
              <a:rPr lang="en-US" dirty="0"/>
              <a:t>Illustration of Scenarios with 5% Rate of Return – 2-year life</a:t>
            </a:r>
          </a:p>
        </p:txBody>
      </p:sp>
      <p:sp>
        <p:nvSpPr>
          <p:cNvPr id="3" name="Content Placeholder 2">
            <a:extLst>
              <a:ext uri="{FF2B5EF4-FFF2-40B4-BE49-F238E27FC236}">
                <a16:creationId xmlns:a16="http://schemas.microsoft.com/office/drawing/2014/main" id="{3D0E93A1-1F5E-0F56-5D2F-8B3D61CAF113}"/>
              </a:ext>
            </a:extLst>
          </p:cNvPr>
          <p:cNvSpPr>
            <a:spLocks noGrp="1"/>
          </p:cNvSpPr>
          <p:nvPr>
            <p:ph idx="1"/>
          </p:nvPr>
        </p:nvSpPr>
        <p:spPr/>
        <p:txBody>
          <a:bodyPr/>
          <a:lstStyle/>
          <a:p>
            <a:r>
              <a:rPr lang="en-US" dirty="0"/>
              <a:t>The table below illustrates a case with an asset that only lasts 2 years and a return of 15% Even though the return is high, the percent of recovery related to return is </a:t>
            </a:r>
            <a:r>
              <a:rPr lang="en-US"/>
              <a:t>much lower. </a:t>
            </a:r>
            <a:endParaRPr lang="en-US" dirty="0"/>
          </a:p>
        </p:txBody>
      </p:sp>
      <p:sp>
        <p:nvSpPr>
          <p:cNvPr id="4" name="Slide Number Placeholder 3">
            <a:extLst>
              <a:ext uri="{FF2B5EF4-FFF2-40B4-BE49-F238E27FC236}">
                <a16:creationId xmlns:a16="http://schemas.microsoft.com/office/drawing/2014/main" id="{F6C9F1CD-C121-4DA3-9075-A6BBBC98DB35}"/>
              </a:ext>
            </a:extLst>
          </p:cNvPr>
          <p:cNvSpPr>
            <a:spLocks noGrp="1"/>
          </p:cNvSpPr>
          <p:nvPr>
            <p:ph type="sldNum" sz="quarter" idx="12"/>
          </p:nvPr>
        </p:nvSpPr>
        <p:spPr/>
        <p:txBody>
          <a:bodyPr/>
          <a:lstStyle/>
          <a:p>
            <a:fld id="{EB241CD2-1E45-42A3-B213-66A034DF9A3B}" type="slidenum">
              <a:rPr lang="en-GB" smtClean="0"/>
              <a:t>43</a:t>
            </a:fld>
            <a:endParaRPr lang="en-GB" dirty="0"/>
          </a:p>
        </p:txBody>
      </p:sp>
      <p:pic>
        <p:nvPicPr>
          <p:cNvPr id="7" name="Picture 6">
            <a:extLst>
              <a:ext uri="{FF2B5EF4-FFF2-40B4-BE49-F238E27FC236}">
                <a16:creationId xmlns:a16="http://schemas.microsoft.com/office/drawing/2014/main" id="{FD20867D-298E-C6C3-F262-CAEF7C8C58A5}"/>
              </a:ext>
            </a:extLst>
          </p:cNvPr>
          <p:cNvPicPr>
            <a:picLocks noChangeAspect="1"/>
          </p:cNvPicPr>
          <p:nvPr/>
        </p:nvPicPr>
        <p:blipFill>
          <a:blip r:embed="rId2"/>
          <a:stretch>
            <a:fillRect/>
          </a:stretch>
        </p:blipFill>
        <p:spPr>
          <a:xfrm>
            <a:off x="696685" y="2049669"/>
            <a:ext cx="10349069" cy="3779958"/>
          </a:xfrm>
          <a:prstGeom prst="rect">
            <a:avLst/>
          </a:prstGeom>
        </p:spPr>
      </p:pic>
      <p:sp>
        <p:nvSpPr>
          <p:cNvPr id="6" name="TextBox 5">
            <a:extLst>
              <a:ext uri="{FF2B5EF4-FFF2-40B4-BE49-F238E27FC236}">
                <a16:creationId xmlns:a16="http://schemas.microsoft.com/office/drawing/2014/main" id="{2DF6098C-66D3-3F85-CC06-AA67EF96DF9D}"/>
              </a:ext>
            </a:extLst>
          </p:cNvPr>
          <p:cNvSpPr txBox="1"/>
          <p:nvPr/>
        </p:nvSpPr>
        <p:spPr>
          <a:xfrm>
            <a:off x="5120640" y="3794760"/>
            <a:ext cx="2834640" cy="646331"/>
          </a:xfrm>
          <a:prstGeom prst="rect">
            <a:avLst/>
          </a:prstGeom>
          <a:solidFill>
            <a:schemeClr val="bg1">
              <a:lumMod val="65000"/>
            </a:schemeClr>
          </a:solidFill>
        </p:spPr>
        <p:txBody>
          <a:bodyPr wrap="square" rtlCol="0">
            <a:spAutoFit/>
          </a:bodyPr>
          <a:lstStyle/>
          <a:p>
            <a:r>
              <a:rPr lang="en-US" dirty="0"/>
              <a:t>Lowest Capital Expenditure Recovery</a:t>
            </a:r>
          </a:p>
        </p:txBody>
      </p:sp>
      <p:cxnSp>
        <p:nvCxnSpPr>
          <p:cNvPr id="9" name="Straight Arrow Connector 8">
            <a:extLst>
              <a:ext uri="{FF2B5EF4-FFF2-40B4-BE49-F238E27FC236}">
                <a16:creationId xmlns:a16="http://schemas.microsoft.com/office/drawing/2014/main" id="{64EC51F3-9109-659F-E445-7ACC7AF64E21}"/>
              </a:ext>
            </a:extLst>
          </p:cNvPr>
          <p:cNvCxnSpPr>
            <a:stCxn id="6" idx="1"/>
          </p:cNvCxnSpPr>
          <p:nvPr/>
        </p:nvCxnSpPr>
        <p:spPr>
          <a:xfrm flipH="1">
            <a:off x="3611880" y="4117926"/>
            <a:ext cx="1508760" cy="975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849049"/>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17FAA-26C4-46BF-AC9C-95E48F8BDA79}"/>
              </a:ext>
            </a:extLst>
          </p:cNvPr>
          <p:cNvSpPr>
            <a:spLocks noGrp="1"/>
          </p:cNvSpPr>
          <p:nvPr>
            <p:ph type="title"/>
          </p:nvPr>
        </p:nvSpPr>
        <p:spPr/>
        <p:txBody>
          <a:bodyPr>
            <a:normAutofit/>
          </a:bodyPr>
          <a:lstStyle/>
          <a:p>
            <a:r>
              <a:rPr lang="en-US"/>
              <a:t>You Can Go the Other Way to Find the DSCR</a:t>
            </a:r>
          </a:p>
        </p:txBody>
      </p:sp>
      <p:sp>
        <p:nvSpPr>
          <p:cNvPr id="3" name="Content Placeholder 2">
            <a:extLst>
              <a:ext uri="{FF2B5EF4-FFF2-40B4-BE49-F238E27FC236}">
                <a16:creationId xmlns:a16="http://schemas.microsoft.com/office/drawing/2014/main" id="{E89B9A61-9D3E-445D-B90D-EDCA98BBBF63}"/>
              </a:ext>
            </a:extLst>
          </p:cNvPr>
          <p:cNvSpPr>
            <a:spLocks noGrp="1"/>
          </p:cNvSpPr>
          <p:nvPr>
            <p:ph idx="1"/>
          </p:nvPr>
        </p:nvSpPr>
        <p:spPr/>
        <p:txBody>
          <a:bodyPr>
            <a:normAutofit fontScale="92500" lnSpcReduction="20000"/>
          </a:bodyPr>
          <a:lstStyle/>
          <a:p>
            <a:pPr algn="l"/>
            <a:r>
              <a:rPr lang="en-US"/>
              <a:t>Formulas for Break-Even: Say that you want to know how big the DSCR should be to cover for an availability payment that could be reduced by 20%.</a:t>
            </a:r>
          </a:p>
          <a:p>
            <a:endParaRPr lang="en-US"/>
          </a:p>
          <a:p>
            <a:r>
              <a:rPr lang="en-US"/>
              <a:t>The formulas below are for DSCR; you could also use LLCR and PLCR</a:t>
            </a:r>
          </a:p>
          <a:p>
            <a:pPr lvl="1"/>
            <a:r>
              <a:rPr lang="en-US"/>
              <a:t>DSCR = Cash Flow/Debt Service</a:t>
            </a:r>
          </a:p>
          <a:p>
            <a:pPr lvl="1"/>
            <a:r>
              <a:rPr lang="en-US"/>
              <a:t>Example: DSCR = 1.5 = 150/100</a:t>
            </a:r>
          </a:p>
          <a:p>
            <a:pPr lvl="1"/>
            <a:r>
              <a:rPr lang="en-US"/>
              <a:t>This means the cash flow break even is 50/150 = 1/3 = 33%</a:t>
            </a:r>
          </a:p>
          <a:p>
            <a:pPr lvl="1"/>
            <a:endParaRPr lang="en-US"/>
          </a:p>
          <a:p>
            <a:pPr lvl="1"/>
            <a:r>
              <a:rPr lang="en-US"/>
              <a:t>Break-even cash flow = (DSCR-1)/DSCR</a:t>
            </a:r>
          </a:p>
          <a:p>
            <a:pPr lvl="1"/>
            <a:r>
              <a:rPr lang="en-US"/>
              <a:t>BE = (DSCR-1)/DSCR</a:t>
            </a:r>
          </a:p>
          <a:p>
            <a:pPr lvl="1"/>
            <a:r>
              <a:rPr lang="en-US"/>
              <a:t>BE x DSCR = DSCR – 1</a:t>
            </a:r>
          </a:p>
          <a:p>
            <a:pPr lvl="1"/>
            <a:r>
              <a:rPr lang="en-US"/>
              <a:t>DSCR – BE x DSCR = 1</a:t>
            </a:r>
          </a:p>
          <a:p>
            <a:pPr lvl="1"/>
            <a:r>
              <a:rPr lang="en-US"/>
              <a:t>DSCR * (1-BE) = 1</a:t>
            </a:r>
          </a:p>
          <a:p>
            <a:pPr lvl="1"/>
            <a:r>
              <a:rPr lang="en-US"/>
              <a:t>DSCR = 1/(1-BE) or 1/.667 or 1.50</a:t>
            </a:r>
          </a:p>
          <a:p>
            <a:pPr algn="l"/>
            <a:endParaRPr lang="en-US"/>
          </a:p>
          <a:p>
            <a:pPr algn="l"/>
            <a:r>
              <a:rPr lang="en-US"/>
              <a:t>Note: Be careful with fixed costs.  If a project has fixed costs you have to make a more complex formula</a:t>
            </a:r>
          </a:p>
        </p:txBody>
      </p:sp>
      <p:sp>
        <p:nvSpPr>
          <p:cNvPr id="5" name="Slide Number Placeholder 4">
            <a:extLst>
              <a:ext uri="{FF2B5EF4-FFF2-40B4-BE49-F238E27FC236}">
                <a16:creationId xmlns:a16="http://schemas.microsoft.com/office/drawing/2014/main" id="{A7C9F963-8020-5518-5662-A00C470E6B8D}"/>
              </a:ext>
            </a:extLst>
          </p:cNvPr>
          <p:cNvSpPr>
            <a:spLocks noGrp="1"/>
          </p:cNvSpPr>
          <p:nvPr>
            <p:ph type="sldNum" sz="quarter" idx="12"/>
          </p:nvPr>
        </p:nvSpPr>
        <p:spPr/>
        <p:txBody>
          <a:bodyPr/>
          <a:lstStyle/>
          <a:p>
            <a:fld id="{EB241CD2-1E45-42A3-B213-66A034DF9A3B}" type="slidenum">
              <a:rPr lang="en-GB" smtClean="0"/>
              <a:t>430</a:t>
            </a:fld>
            <a:endParaRPr lang="en-GB" dirty="0"/>
          </a:p>
        </p:txBody>
      </p:sp>
    </p:spTree>
    <p:extLst>
      <p:ext uri="{BB962C8B-B14F-4D97-AF65-F5344CB8AC3E}">
        <p14:creationId xmlns:p14="http://schemas.microsoft.com/office/powerpoint/2010/main" val="2677532756"/>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FE19B-B390-36E7-E9F0-441893CB7F34}"/>
              </a:ext>
            </a:extLst>
          </p:cNvPr>
          <p:cNvSpPr>
            <a:spLocks noGrp="1"/>
          </p:cNvSpPr>
          <p:nvPr>
            <p:ph type="title"/>
          </p:nvPr>
        </p:nvSpPr>
        <p:spPr/>
        <p:txBody>
          <a:bodyPr>
            <a:normAutofit/>
          </a:bodyPr>
          <a:lstStyle/>
          <a:p>
            <a:r>
              <a:rPr lang="en-US"/>
              <a:t>Equity IRR, Debt Financing Theory and Project Finance</a:t>
            </a:r>
          </a:p>
        </p:txBody>
      </p:sp>
      <p:sp>
        <p:nvSpPr>
          <p:cNvPr id="3" name="Content Placeholder 2">
            <a:extLst>
              <a:ext uri="{FF2B5EF4-FFF2-40B4-BE49-F238E27FC236}">
                <a16:creationId xmlns:a16="http://schemas.microsoft.com/office/drawing/2014/main" id="{5941B1B3-EF3C-546F-0BF2-A893CE3E74A2}"/>
              </a:ext>
            </a:extLst>
          </p:cNvPr>
          <p:cNvSpPr>
            <a:spLocks noGrp="1"/>
          </p:cNvSpPr>
          <p:nvPr>
            <p:ph idx="1"/>
          </p:nvPr>
        </p:nvSpPr>
        <p:spPr>
          <a:xfrm>
            <a:off x="406401" y="1209675"/>
            <a:ext cx="7442200" cy="4693104"/>
          </a:xfrm>
        </p:spPr>
        <p:txBody>
          <a:bodyPr>
            <a:normAutofit fontScale="92500" lnSpcReduction="20000"/>
          </a:bodyPr>
          <a:lstStyle/>
          <a:p>
            <a:pPr algn="l"/>
            <a:r>
              <a:rPr lang="en-US" dirty="0"/>
              <a:t>Miller and Modigliani and APV</a:t>
            </a:r>
          </a:p>
          <a:p>
            <a:pPr algn="l"/>
            <a:r>
              <a:rPr lang="en-US" dirty="0"/>
              <a:t>Debt Level and Risk in Project Finance</a:t>
            </a:r>
          </a:p>
          <a:p>
            <a:pPr algn="l"/>
            <a:r>
              <a:rPr lang="en-US" dirty="0"/>
              <a:t>Un-gear and Re-gear Beta is ridiculous in project finance (and maybe in any finance). This is because the debt level defines the level of risk and not the other way around</a:t>
            </a:r>
          </a:p>
          <a:p>
            <a:pPr algn="l"/>
            <a:r>
              <a:rPr lang="en-US" dirty="0"/>
              <a:t>Why Equity IRR rather than Project IRR is used in project finance. For example, a risky project has less debt that would imply a lower equity IRR if the project IRR was the same. But the project IRR should be higher because of the higher risk, and the lower debt offsets this risk leading to a similar equity IRR</a:t>
            </a:r>
          </a:p>
          <a:p>
            <a:pPr algn="l"/>
            <a:r>
              <a:rPr lang="en-US" dirty="0"/>
              <a:t>Problem with cash on the balance sheet</a:t>
            </a:r>
          </a:p>
          <a:p>
            <a:pPr algn="l"/>
            <a:r>
              <a:rPr lang="en-US" dirty="0"/>
              <a:t>Much bigger problem if cash is invested at the beginning because of IRR mathematics – if the cash must be financed by equity and not a mixture of debt and equity.</a:t>
            </a:r>
          </a:p>
          <a:p>
            <a:pPr algn="l"/>
            <a:r>
              <a:rPr lang="en-US" dirty="0"/>
              <a:t>This is one of the issues that arise with putting a cash reserve on the balance sheet to resolve the interest expense versus debt service problem</a:t>
            </a:r>
          </a:p>
          <a:p>
            <a:endParaRPr lang="en-US" dirty="0"/>
          </a:p>
          <a:p>
            <a:endParaRPr lang="en-US" dirty="0"/>
          </a:p>
        </p:txBody>
      </p:sp>
      <p:sp>
        <p:nvSpPr>
          <p:cNvPr id="5" name="Slide Number Placeholder 4">
            <a:extLst>
              <a:ext uri="{FF2B5EF4-FFF2-40B4-BE49-F238E27FC236}">
                <a16:creationId xmlns:a16="http://schemas.microsoft.com/office/drawing/2014/main" id="{A0409489-1701-8D98-7A42-18FFA19A2421}"/>
              </a:ext>
            </a:extLst>
          </p:cNvPr>
          <p:cNvSpPr>
            <a:spLocks noGrp="1"/>
          </p:cNvSpPr>
          <p:nvPr>
            <p:ph type="sldNum" sz="quarter" idx="12"/>
          </p:nvPr>
        </p:nvSpPr>
        <p:spPr/>
        <p:txBody>
          <a:bodyPr/>
          <a:lstStyle/>
          <a:p>
            <a:fld id="{EB241CD2-1E45-42A3-B213-66A034DF9A3B}" type="slidenum">
              <a:rPr lang="en-GB" smtClean="0"/>
              <a:t>431</a:t>
            </a:fld>
            <a:endParaRPr lang="en-GB" dirty="0"/>
          </a:p>
        </p:txBody>
      </p:sp>
      <p:pic>
        <p:nvPicPr>
          <p:cNvPr id="4" name="Picture 3">
            <a:extLst>
              <a:ext uri="{FF2B5EF4-FFF2-40B4-BE49-F238E27FC236}">
                <a16:creationId xmlns:a16="http://schemas.microsoft.com/office/drawing/2014/main" id="{EE021A18-928E-4C35-ECD9-2BA794ECB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5751" y="1770893"/>
            <a:ext cx="2743200" cy="2414905"/>
          </a:xfrm>
          <a:prstGeom prst="rect">
            <a:avLst/>
          </a:prstGeom>
        </p:spPr>
      </p:pic>
    </p:spTree>
    <p:extLst>
      <p:ext uri="{BB962C8B-B14F-4D97-AF65-F5344CB8AC3E}">
        <p14:creationId xmlns:p14="http://schemas.microsoft.com/office/powerpoint/2010/main" val="4116268747"/>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E99AE-90B6-26EC-5C57-AAF58A5FA836}"/>
              </a:ext>
            </a:extLst>
          </p:cNvPr>
          <p:cNvSpPr>
            <a:spLocks noGrp="1"/>
          </p:cNvSpPr>
          <p:nvPr>
            <p:ph type="title"/>
          </p:nvPr>
        </p:nvSpPr>
        <p:spPr/>
        <p:txBody>
          <a:bodyPr>
            <a:normAutofit fontScale="90000"/>
          </a:bodyPr>
          <a:lstStyle/>
          <a:p>
            <a:r>
              <a:rPr lang="en-US"/>
              <a:t>Project Finance, Dividends and the Key Graph for Debt Structure</a:t>
            </a:r>
          </a:p>
        </p:txBody>
      </p:sp>
      <p:sp>
        <p:nvSpPr>
          <p:cNvPr id="3" name="Content Placeholder 2">
            <a:extLst>
              <a:ext uri="{FF2B5EF4-FFF2-40B4-BE49-F238E27FC236}">
                <a16:creationId xmlns:a16="http://schemas.microsoft.com/office/drawing/2014/main" id="{86E74032-984F-6538-1E9A-9EC8983FC026}"/>
              </a:ext>
            </a:extLst>
          </p:cNvPr>
          <p:cNvSpPr>
            <a:spLocks noGrp="1"/>
          </p:cNvSpPr>
          <p:nvPr>
            <p:ph idx="1"/>
          </p:nvPr>
        </p:nvSpPr>
        <p:spPr>
          <a:xfrm>
            <a:off x="654051" y="1209675"/>
            <a:ext cx="5813424" cy="4693104"/>
          </a:xfrm>
        </p:spPr>
        <p:txBody>
          <a:bodyPr/>
          <a:lstStyle/>
          <a:p>
            <a:r>
              <a:rPr lang="en-US" sz="1700" dirty="0"/>
              <a:t>Dividends (without cash sweep or cash trap) serve two purposes. One is to get the IRR; the second is to provide a buffer to lenders</a:t>
            </a:r>
          </a:p>
          <a:p>
            <a:r>
              <a:rPr lang="en-US" sz="1700" dirty="0"/>
              <a:t>Should dividends occur if interest is above debt service</a:t>
            </a:r>
          </a:p>
          <a:p>
            <a:r>
              <a:rPr lang="en-US" sz="1700" dirty="0"/>
              <a:t>Without dividends the IRR will be low (remember the IRR mathematics)</a:t>
            </a:r>
          </a:p>
          <a:p>
            <a:r>
              <a:rPr lang="en-US" sz="1700" dirty="0"/>
              <a:t>Dividends are needed for CFADS buffer</a:t>
            </a:r>
          </a:p>
          <a:p>
            <a:r>
              <a:rPr lang="en-US" sz="1700" dirty="0"/>
              <a:t>If extra cash is put in a reserve account and it just meets the debt service, there will be no buffer.</a:t>
            </a:r>
          </a:p>
          <a:p>
            <a:r>
              <a:rPr lang="en-US" sz="1700" dirty="0"/>
              <a:t>The formula: Debt Service = CFADS/DSCR</a:t>
            </a:r>
          </a:p>
          <a:p>
            <a:pPr lvl="1"/>
            <a:r>
              <a:rPr lang="en-US" sz="1700" dirty="0"/>
              <a:t> can be reversed to Debt Service * DSCR = CFADS</a:t>
            </a:r>
          </a:p>
          <a:p>
            <a:pPr lvl="1"/>
            <a:r>
              <a:rPr lang="en-US" sz="1700" dirty="0"/>
              <a:t>If the repayment is zero, you can use the formula to derive how much of a cash reserve is necessary</a:t>
            </a:r>
          </a:p>
          <a:p>
            <a:pPr lvl="1"/>
            <a:endParaRPr lang="en-US" dirty="0"/>
          </a:p>
        </p:txBody>
      </p:sp>
      <p:pic>
        <p:nvPicPr>
          <p:cNvPr id="5" name="Picture 4">
            <a:extLst>
              <a:ext uri="{FF2B5EF4-FFF2-40B4-BE49-F238E27FC236}">
                <a16:creationId xmlns:a16="http://schemas.microsoft.com/office/drawing/2014/main" id="{CFF4D78B-2F29-5124-88CF-9D5D385AF91B}"/>
              </a:ext>
            </a:extLst>
          </p:cNvPr>
          <p:cNvPicPr>
            <a:picLocks noChangeAspect="1"/>
          </p:cNvPicPr>
          <p:nvPr/>
        </p:nvPicPr>
        <p:blipFill>
          <a:blip r:embed="rId2"/>
          <a:stretch>
            <a:fillRect/>
          </a:stretch>
        </p:blipFill>
        <p:spPr>
          <a:xfrm>
            <a:off x="6676873" y="1635094"/>
            <a:ext cx="4861076" cy="3032156"/>
          </a:xfrm>
          <a:prstGeom prst="rect">
            <a:avLst/>
          </a:prstGeom>
        </p:spPr>
      </p:pic>
      <p:sp>
        <p:nvSpPr>
          <p:cNvPr id="4" name="Slide Number Placeholder 3">
            <a:extLst>
              <a:ext uri="{FF2B5EF4-FFF2-40B4-BE49-F238E27FC236}">
                <a16:creationId xmlns:a16="http://schemas.microsoft.com/office/drawing/2014/main" id="{2B2D365D-B0A3-9C9D-C31F-B4A2F72BD998}"/>
              </a:ext>
            </a:extLst>
          </p:cNvPr>
          <p:cNvSpPr>
            <a:spLocks noGrp="1"/>
          </p:cNvSpPr>
          <p:nvPr>
            <p:ph type="sldNum" sz="quarter" idx="12"/>
          </p:nvPr>
        </p:nvSpPr>
        <p:spPr/>
        <p:txBody>
          <a:bodyPr/>
          <a:lstStyle/>
          <a:p>
            <a:fld id="{EB241CD2-1E45-42A3-B213-66A034DF9A3B}" type="slidenum">
              <a:rPr lang="en-GB" smtClean="0"/>
              <a:t>432</a:t>
            </a:fld>
            <a:endParaRPr lang="en-GB" dirty="0"/>
          </a:p>
        </p:txBody>
      </p:sp>
    </p:spTree>
    <p:extLst>
      <p:ext uri="{BB962C8B-B14F-4D97-AF65-F5344CB8AC3E}">
        <p14:creationId xmlns:p14="http://schemas.microsoft.com/office/powerpoint/2010/main" val="4006920711"/>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F7A0F-D917-80DC-E490-B52613CBE4C6}"/>
              </a:ext>
            </a:extLst>
          </p:cNvPr>
          <p:cNvSpPr>
            <a:spLocks noGrp="1"/>
          </p:cNvSpPr>
          <p:nvPr>
            <p:ph type="title"/>
          </p:nvPr>
        </p:nvSpPr>
        <p:spPr/>
        <p:txBody>
          <a:bodyPr/>
          <a:lstStyle/>
          <a:p>
            <a:r>
              <a:rPr lang="en-US"/>
              <a:t>Review</a:t>
            </a:r>
          </a:p>
        </p:txBody>
      </p:sp>
      <p:sp>
        <p:nvSpPr>
          <p:cNvPr id="3" name="Content Placeholder 2">
            <a:extLst>
              <a:ext uri="{FF2B5EF4-FFF2-40B4-BE49-F238E27FC236}">
                <a16:creationId xmlns:a16="http://schemas.microsoft.com/office/drawing/2014/main" id="{29544A13-E11F-67E1-E1F0-72CF3FD2B684}"/>
              </a:ext>
            </a:extLst>
          </p:cNvPr>
          <p:cNvSpPr>
            <a:spLocks noGrp="1"/>
          </p:cNvSpPr>
          <p:nvPr>
            <p:ph idx="1"/>
          </p:nvPr>
        </p:nvSpPr>
        <p:spPr/>
        <p:txBody>
          <a:bodyPr>
            <a:normAutofit lnSpcReduction="10000"/>
          </a:bodyPr>
          <a:lstStyle/>
          <a:p>
            <a:r>
              <a:rPr lang="en-US" dirty="0"/>
              <a:t>Finance is about cost and uncertain future benefits for investment decisions</a:t>
            </a:r>
          </a:p>
          <a:p>
            <a:pPr lvl="1"/>
            <a:r>
              <a:rPr lang="en-US" sz="1700" dirty="0"/>
              <a:t>Investment in this course – uncertain benefits</a:t>
            </a:r>
          </a:p>
          <a:p>
            <a:pPr lvl="1"/>
            <a:r>
              <a:rPr lang="en-US" sz="1700" dirty="0"/>
              <a:t>Measurement of risk in finance</a:t>
            </a:r>
          </a:p>
          <a:p>
            <a:pPr lvl="1"/>
            <a:endParaRPr lang="en-US" sz="1900" dirty="0"/>
          </a:p>
          <a:p>
            <a:pPr lvl="1"/>
            <a:r>
              <a:rPr lang="en-US" sz="1900" dirty="0"/>
              <a:t>IRR is growth but distorted. </a:t>
            </a:r>
          </a:p>
          <a:p>
            <a:pPr lvl="2"/>
            <a:r>
              <a:rPr lang="en-US" dirty="0"/>
              <a:t>As Lenders do you need to even look at IRR</a:t>
            </a:r>
          </a:p>
          <a:p>
            <a:pPr lvl="2"/>
            <a:r>
              <a:rPr lang="en-US" dirty="0"/>
              <a:t>Small Differences in IRR for Long-term Projects</a:t>
            </a:r>
          </a:p>
          <a:p>
            <a:pPr lvl="2"/>
            <a:r>
              <a:rPr lang="en-US" dirty="0"/>
              <a:t>Can you use the IRR to evaluate risks of project</a:t>
            </a:r>
          </a:p>
          <a:p>
            <a:pPr lvl="2"/>
            <a:r>
              <a:rPr lang="en-US" dirty="0"/>
              <a:t>What is project IRR, debt IRR and equity IRR</a:t>
            </a:r>
          </a:p>
          <a:p>
            <a:pPr lvl="1"/>
            <a:endParaRPr lang="en-US" sz="1900" dirty="0"/>
          </a:p>
          <a:p>
            <a:pPr lvl="1"/>
            <a:r>
              <a:rPr lang="en-US" sz="1900" dirty="0"/>
              <a:t>DSCR as measure of risk</a:t>
            </a:r>
          </a:p>
          <a:p>
            <a:pPr lvl="2"/>
            <a:r>
              <a:rPr lang="en-US" dirty="0"/>
              <a:t>Definition of DSCR</a:t>
            </a:r>
          </a:p>
          <a:p>
            <a:pPr lvl="2"/>
            <a:r>
              <a:rPr lang="en-US" dirty="0"/>
              <a:t>Structuring and Risk Analysis in Project Finance</a:t>
            </a:r>
          </a:p>
          <a:p>
            <a:pPr lvl="2"/>
            <a:r>
              <a:rPr lang="en-US" dirty="0"/>
              <a:t>Debt Structuring Around Expected Cash Flow</a:t>
            </a:r>
          </a:p>
          <a:p>
            <a:pPr lvl="2"/>
            <a:r>
              <a:rPr lang="en-US" dirty="0"/>
              <a:t>Formula for how low measures break-even depending on volatility of cash flow</a:t>
            </a:r>
          </a:p>
          <a:p>
            <a:pPr lvl="2"/>
            <a:r>
              <a:rPr lang="en-US" dirty="0"/>
              <a:t>Downside Analysis and DSCR</a:t>
            </a:r>
          </a:p>
          <a:p>
            <a:endParaRPr lang="en-US" sz="1800" dirty="0"/>
          </a:p>
        </p:txBody>
      </p:sp>
      <p:sp>
        <p:nvSpPr>
          <p:cNvPr id="5" name="Slide Number Placeholder 4">
            <a:extLst>
              <a:ext uri="{FF2B5EF4-FFF2-40B4-BE49-F238E27FC236}">
                <a16:creationId xmlns:a16="http://schemas.microsoft.com/office/drawing/2014/main" id="{85132EB2-7F21-66FE-0E01-C2F7435BFF40}"/>
              </a:ext>
            </a:extLst>
          </p:cNvPr>
          <p:cNvSpPr>
            <a:spLocks noGrp="1"/>
          </p:cNvSpPr>
          <p:nvPr>
            <p:ph type="sldNum" sz="quarter" idx="12"/>
          </p:nvPr>
        </p:nvSpPr>
        <p:spPr/>
        <p:txBody>
          <a:bodyPr/>
          <a:lstStyle/>
          <a:p>
            <a:fld id="{EB241CD2-1E45-42A3-B213-66A034DF9A3B}" type="slidenum">
              <a:rPr lang="en-GB" smtClean="0"/>
              <a:t>433</a:t>
            </a:fld>
            <a:endParaRPr lang="en-GB" dirty="0"/>
          </a:p>
        </p:txBody>
      </p:sp>
    </p:spTree>
    <p:extLst>
      <p:ext uri="{BB962C8B-B14F-4D97-AF65-F5344CB8AC3E}">
        <p14:creationId xmlns:p14="http://schemas.microsoft.com/office/powerpoint/2010/main" val="3738762418"/>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E27A3-A0F7-8B13-069D-41E0EBB933BA}"/>
              </a:ext>
            </a:extLst>
          </p:cNvPr>
          <p:cNvSpPr>
            <a:spLocks noGrp="1"/>
          </p:cNvSpPr>
          <p:nvPr>
            <p:ph type="ctrTitle"/>
          </p:nvPr>
        </p:nvSpPr>
        <p:spPr>
          <a:xfrm>
            <a:off x="899867" y="2692908"/>
            <a:ext cx="7009693" cy="1472184"/>
          </a:xfrm>
        </p:spPr>
        <p:txBody>
          <a:bodyPr/>
          <a:lstStyle/>
          <a:p>
            <a:r>
              <a:rPr lang="en-US" dirty="0"/>
              <a:t>Part 3: Different Contract Structures and Revenue Risk </a:t>
            </a:r>
          </a:p>
        </p:txBody>
      </p:sp>
    </p:spTree>
    <p:extLst>
      <p:ext uri="{BB962C8B-B14F-4D97-AF65-F5344CB8AC3E}">
        <p14:creationId xmlns:p14="http://schemas.microsoft.com/office/powerpoint/2010/main" val="972235354"/>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DA51B-E191-6FEA-1348-0B9EEF524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AF7F9-34E8-CAD3-4247-D0DFDF040889}"/>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BE51E5C7-A984-1206-D32D-FA220C1A32A7}"/>
              </a:ext>
            </a:extLst>
          </p:cNvPr>
          <p:cNvSpPr>
            <a:spLocks noGrp="1"/>
          </p:cNvSpPr>
          <p:nvPr>
            <p:ph idx="1"/>
          </p:nvPr>
        </p:nvSpPr>
        <p:spPr>
          <a:xfrm>
            <a:off x="406401" y="923544"/>
            <a:ext cx="9633712" cy="4979235"/>
          </a:xfrm>
        </p:spPr>
        <p:txBody>
          <a:bodyPr>
            <a:noAutofit/>
          </a:bodyPr>
          <a:lstStyle/>
          <a:p>
            <a:r>
              <a:rPr lang="en-US" sz="1050" dirty="0"/>
              <a:t>Foundations, Objectives and Pillars of Project Finance</a:t>
            </a:r>
          </a:p>
          <a:p>
            <a:pPr lvl="1"/>
            <a:r>
              <a:rPr lang="en-US" sz="1050" dirty="0"/>
              <a:t>Overview of project finance objectives and what makes project finance different from corporate finance</a:t>
            </a:r>
          </a:p>
          <a:p>
            <a:pPr lvl="1"/>
            <a:r>
              <a:rPr lang="en-US" sz="1050" dirty="0"/>
              <a:t>Cost of Capital and Financing Long-term Assets</a:t>
            </a:r>
          </a:p>
          <a:p>
            <a:pPr lvl="1"/>
            <a:r>
              <a:rPr lang="en-US" sz="1050" dirty="0"/>
              <a:t>Lending in Project Finance and Project Financing Terms (what does nonrecourse mean)</a:t>
            </a:r>
          </a:p>
          <a:p>
            <a:pPr lvl="1"/>
            <a:r>
              <a:rPr lang="en-US" sz="1050" dirty="0"/>
              <a:t>Contracts in Project Finance and the SPV</a:t>
            </a:r>
          </a:p>
          <a:p>
            <a:pPr lvl="1"/>
            <a:r>
              <a:rPr lang="en-US" sz="1050" dirty="0"/>
              <a:t>Benefits of Project Finance to Society and Effectiveness of Project Finance</a:t>
            </a:r>
          </a:p>
          <a:p>
            <a:r>
              <a:rPr lang="en-US" sz="1050" dirty="0"/>
              <a:t>Key Parties in Project Finance and Metrics Used by Parties in Assessing Rate of Return and Risk </a:t>
            </a:r>
          </a:p>
          <a:p>
            <a:pPr lvl="1"/>
            <a:r>
              <a:rPr lang="en-US" sz="1050" dirty="0"/>
              <a:t>Project Diagram with SPV, Sponsor, Lender, EPC, Operator and Illustration of Risks</a:t>
            </a:r>
          </a:p>
          <a:p>
            <a:pPr lvl="1"/>
            <a:r>
              <a:rPr lang="en-US" sz="1050" dirty="0"/>
              <a:t>Sponsors Assessing Risk/Return with IRR </a:t>
            </a:r>
          </a:p>
          <a:p>
            <a:pPr lvl="1"/>
            <a:r>
              <a:rPr lang="en-US" sz="1050" dirty="0"/>
              <a:t>Lenders Assessing Risk with DSCR and Variants</a:t>
            </a:r>
          </a:p>
          <a:p>
            <a:pPr lvl="1"/>
            <a:r>
              <a:rPr lang="en-US" sz="1050" dirty="0"/>
              <a:t>Petrozuata and Ras Laffan Case Study</a:t>
            </a:r>
          </a:p>
          <a:p>
            <a:r>
              <a:rPr lang="en-US" sz="1400" b="1" dirty="0"/>
              <a:t>Contracts to Allocate Risk and Assure Revenue Stability - History of Project Finance and Risk Allocation</a:t>
            </a:r>
          </a:p>
          <a:p>
            <a:pPr lvl="1"/>
            <a:r>
              <a:rPr lang="en-US" sz="1400" b="1" dirty="0"/>
              <a:t>History of Financing Long-term Capital-Intensive Assets and Development of Project Finance with Risk Allocation</a:t>
            </a:r>
          </a:p>
          <a:p>
            <a:pPr lvl="1"/>
            <a:r>
              <a:rPr lang="en-US" sz="1400" b="1" dirty="0"/>
              <a:t>Differences in Contract Structures; Sectoral Contracts, Availability/Output Contracts and PPP’s</a:t>
            </a:r>
          </a:p>
          <a:p>
            <a:pPr lvl="1"/>
            <a:r>
              <a:rPr lang="en-US" sz="1400" b="1" dirty="0"/>
              <a:t>Contract renegotiation and Migration</a:t>
            </a:r>
          </a:p>
          <a:p>
            <a:pPr lvl="1"/>
            <a:r>
              <a:rPr lang="en-US" sz="1400" b="1" dirty="0"/>
              <a:t>Case Study – Dabhol in India</a:t>
            </a:r>
          </a:p>
          <a:p>
            <a:r>
              <a:rPr lang="en-US" sz="1050" dirty="0"/>
              <a:t>Stages of Project Finance from Feasibility to Boring Project</a:t>
            </a:r>
          </a:p>
          <a:p>
            <a:pPr lvl="1"/>
            <a:r>
              <a:rPr lang="en-US" sz="1050" dirty="0"/>
              <a:t>Risk Diagram and Risk Reduction from Development to Maturity for Different Projects</a:t>
            </a:r>
          </a:p>
          <a:p>
            <a:pPr lvl="1"/>
            <a:r>
              <a:rPr lang="en-US" sz="1050" dirty="0"/>
              <a:t>Financial Close after Development Stage and Term Sheet</a:t>
            </a:r>
          </a:p>
          <a:p>
            <a:pPr lvl="1"/>
            <a:r>
              <a:rPr lang="en-US" sz="1050" dirty="0"/>
              <a:t>Risks and Contracts in Renewable Energy</a:t>
            </a:r>
          </a:p>
          <a:p>
            <a:pPr lvl="1"/>
            <a:r>
              <a:rPr lang="en-US" sz="1050" dirty="0"/>
              <a:t>Case Study - Eurotunnel</a:t>
            </a:r>
          </a:p>
          <a:p>
            <a:endParaRPr lang="en-US" sz="1050" dirty="0"/>
          </a:p>
          <a:p>
            <a:pPr lvl="1"/>
            <a:endParaRPr lang="en-US" sz="1050" dirty="0"/>
          </a:p>
          <a:p>
            <a:pPr lvl="1"/>
            <a:endParaRPr lang="en-US" sz="1050" dirty="0"/>
          </a:p>
        </p:txBody>
      </p:sp>
      <p:sp>
        <p:nvSpPr>
          <p:cNvPr id="5" name="Slide Number Placeholder 4">
            <a:extLst>
              <a:ext uri="{FF2B5EF4-FFF2-40B4-BE49-F238E27FC236}">
                <a16:creationId xmlns:a16="http://schemas.microsoft.com/office/drawing/2014/main" id="{AF1FBD49-E8B9-7E4F-A577-F6006327C4A0}"/>
              </a:ext>
            </a:extLst>
          </p:cNvPr>
          <p:cNvSpPr>
            <a:spLocks noGrp="1"/>
          </p:cNvSpPr>
          <p:nvPr>
            <p:ph type="sldNum" sz="quarter" idx="12"/>
          </p:nvPr>
        </p:nvSpPr>
        <p:spPr/>
        <p:txBody>
          <a:bodyPr/>
          <a:lstStyle/>
          <a:p>
            <a:fld id="{EB241CD2-1E45-42A3-B213-66A034DF9A3B}" type="slidenum">
              <a:rPr lang="en-GB" smtClean="0"/>
              <a:t>435</a:t>
            </a:fld>
            <a:endParaRPr lang="en-GB" dirty="0"/>
          </a:p>
        </p:txBody>
      </p:sp>
    </p:spTree>
    <p:extLst>
      <p:ext uri="{BB962C8B-B14F-4D97-AF65-F5344CB8AC3E}">
        <p14:creationId xmlns:p14="http://schemas.microsoft.com/office/powerpoint/2010/main" val="2088376018"/>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85603E-4BCE-738D-850B-D39B9446A5B1}"/>
              </a:ext>
            </a:extLst>
          </p:cNvPr>
          <p:cNvSpPr>
            <a:spLocks noGrp="1"/>
          </p:cNvSpPr>
          <p:nvPr>
            <p:ph type="ctrTitle"/>
          </p:nvPr>
        </p:nvSpPr>
        <p:spPr>
          <a:xfrm>
            <a:off x="643835" y="1707280"/>
            <a:ext cx="7887517" cy="2846432"/>
          </a:xfrm>
        </p:spPr>
        <p:txBody>
          <a:bodyPr/>
          <a:lstStyle/>
          <a:p>
            <a:r>
              <a:rPr lang="en-US" dirty="0"/>
              <a:t>Part 4: Project Finance Timeline and Risk Changes</a:t>
            </a:r>
          </a:p>
        </p:txBody>
      </p:sp>
    </p:spTree>
    <p:extLst>
      <p:ext uri="{BB962C8B-B14F-4D97-AF65-F5344CB8AC3E}">
        <p14:creationId xmlns:p14="http://schemas.microsoft.com/office/powerpoint/2010/main" val="1475745069"/>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B9E29-222F-47C9-7C7E-D85FE7FD08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8BDA3-FD4C-D395-57C1-9621B700337C}"/>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9900A8AF-E81B-B76F-6BCA-D7F474CF85DA}"/>
              </a:ext>
            </a:extLst>
          </p:cNvPr>
          <p:cNvSpPr>
            <a:spLocks noGrp="1"/>
          </p:cNvSpPr>
          <p:nvPr>
            <p:ph idx="1"/>
          </p:nvPr>
        </p:nvSpPr>
        <p:spPr>
          <a:xfrm>
            <a:off x="406401" y="923544"/>
            <a:ext cx="9633712" cy="4979235"/>
          </a:xfrm>
        </p:spPr>
        <p:txBody>
          <a:bodyPr>
            <a:noAutofit/>
          </a:bodyPr>
          <a:lstStyle/>
          <a:p>
            <a:r>
              <a:rPr lang="en-US" sz="1050" dirty="0"/>
              <a:t>Foundations, Objectives and Pillars of Project Finance</a:t>
            </a:r>
          </a:p>
          <a:p>
            <a:pPr lvl="1"/>
            <a:r>
              <a:rPr lang="en-US" sz="1050" dirty="0"/>
              <a:t>Overview of project finance objectives and what makes project finance different from corporate finance</a:t>
            </a:r>
          </a:p>
          <a:p>
            <a:pPr lvl="1"/>
            <a:r>
              <a:rPr lang="en-US" sz="1050" dirty="0"/>
              <a:t>Cost of Capital and Financing Long-term Assets</a:t>
            </a:r>
          </a:p>
          <a:p>
            <a:pPr lvl="1"/>
            <a:r>
              <a:rPr lang="en-US" sz="1050" dirty="0"/>
              <a:t>Lending in Project Finance and Project Financing Terms (what does nonrecourse mean)</a:t>
            </a:r>
          </a:p>
          <a:p>
            <a:pPr lvl="1"/>
            <a:r>
              <a:rPr lang="en-US" sz="1050" dirty="0"/>
              <a:t>Contracts in Project Finance and the SPV</a:t>
            </a:r>
          </a:p>
          <a:p>
            <a:pPr lvl="1"/>
            <a:r>
              <a:rPr lang="en-US" sz="1050" dirty="0"/>
              <a:t>Benefits of Project Finance to Society and Effectiveness of Project Finance</a:t>
            </a:r>
          </a:p>
          <a:p>
            <a:r>
              <a:rPr lang="en-US" sz="1050" dirty="0"/>
              <a:t>Key Parties in Project Finance and Metrics Used by Parties in Assessing Rate of Return and Risk </a:t>
            </a:r>
          </a:p>
          <a:p>
            <a:pPr lvl="1"/>
            <a:r>
              <a:rPr lang="en-US" sz="1050" dirty="0"/>
              <a:t>Project Diagram with SPV, Sponsor, Lender, EPC, Operator and Illustration of Risks</a:t>
            </a:r>
          </a:p>
          <a:p>
            <a:pPr lvl="1"/>
            <a:r>
              <a:rPr lang="en-US" sz="1050" dirty="0"/>
              <a:t>Sponsors Assessing Risk/Return with IRR </a:t>
            </a:r>
          </a:p>
          <a:p>
            <a:pPr lvl="1"/>
            <a:r>
              <a:rPr lang="en-US" sz="1050" dirty="0"/>
              <a:t>Lenders Assessing Risk with DSCR and Variants</a:t>
            </a:r>
          </a:p>
          <a:p>
            <a:pPr lvl="1"/>
            <a:r>
              <a:rPr lang="en-US" sz="1050" dirty="0"/>
              <a:t>Petrozuata and Ras Laffan Case Study</a:t>
            </a:r>
          </a:p>
          <a:p>
            <a:r>
              <a:rPr lang="en-US" sz="1050" dirty="0"/>
              <a:t>Contracts to Allocate Risk and Assure Revenue Stability - History of Project Finance and Risk Allocation</a:t>
            </a:r>
          </a:p>
          <a:p>
            <a:pPr lvl="1"/>
            <a:r>
              <a:rPr lang="en-US" sz="1050" dirty="0"/>
              <a:t>History of Financing Long-term Capital-Intensive Assets and Development of Project Finance with Risk Allocation</a:t>
            </a:r>
          </a:p>
          <a:p>
            <a:pPr lvl="1"/>
            <a:r>
              <a:rPr lang="en-US" sz="1050" dirty="0"/>
              <a:t>Differences in Contract Structures; Sectoral Contracts, Availability/Output Contracts and PPP’s</a:t>
            </a:r>
          </a:p>
          <a:p>
            <a:pPr lvl="1"/>
            <a:r>
              <a:rPr lang="en-US" sz="1050" dirty="0"/>
              <a:t>Contract renegotiation and Migration</a:t>
            </a:r>
          </a:p>
          <a:p>
            <a:pPr lvl="1"/>
            <a:r>
              <a:rPr lang="en-US" sz="1050" dirty="0"/>
              <a:t>Case Study – Dabhol in India</a:t>
            </a:r>
          </a:p>
          <a:p>
            <a:r>
              <a:rPr lang="en-US" sz="1600" b="1" dirty="0"/>
              <a:t>Stages of Project Finance from Feasibility to Boring Project</a:t>
            </a:r>
          </a:p>
          <a:p>
            <a:pPr lvl="1"/>
            <a:r>
              <a:rPr lang="en-US" sz="1600" b="1" dirty="0"/>
              <a:t>Risk Diagram and Risk Reduction from Development to Maturity for Different Projects</a:t>
            </a:r>
          </a:p>
          <a:p>
            <a:pPr lvl="1"/>
            <a:r>
              <a:rPr lang="en-US" sz="1600" b="1" dirty="0"/>
              <a:t>Financial Close after Development Stage and Term Sheet</a:t>
            </a:r>
          </a:p>
          <a:p>
            <a:pPr lvl="1"/>
            <a:r>
              <a:rPr lang="en-US" sz="1600" b="1" dirty="0"/>
              <a:t>Risks and Contracts in Renewable Energy</a:t>
            </a:r>
          </a:p>
          <a:p>
            <a:pPr lvl="1"/>
            <a:r>
              <a:rPr lang="en-US" sz="1600" b="1" dirty="0"/>
              <a:t>Case Study - Eurotunnel</a:t>
            </a:r>
          </a:p>
          <a:p>
            <a:endParaRPr lang="en-US" sz="1050" dirty="0"/>
          </a:p>
          <a:p>
            <a:pPr lvl="1"/>
            <a:endParaRPr lang="en-US" sz="1050" dirty="0"/>
          </a:p>
          <a:p>
            <a:pPr lvl="1"/>
            <a:endParaRPr lang="en-US" sz="1050" dirty="0"/>
          </a:p>
        </p:txBody>
      </p:sp>
      <p:sp>
        <p:nvSpPr>
          <p:cNvPr id="5" name="Slide Number Placeholder 4">
            <a:extLst>
              <a:ext uri="{FF2B5EF4-FFF2-40B4-BE49-F238E27FC236}">
                <a16:creationId xmlns:a16="http://schemas.microsoft.com/office/drawing/2014/main" id="{02C779CB-5802-5834-1FD5-C5CA0C15D2C2}"/>
              </a:ext>
            </a:extLst>
          </p:cNvPr>
          <p:cNvSpPr>
            <a:spLocks noGrp="1"/>
          </p:cNvSpPr>
          <p:nvPr>
            <p:ph type="sldNum" sz="quarter" idx="12"/>
          </p:nvPr>
        </p:nvSpPr>
        <p:spPr/>
        <p:txBody>
          <a:bodyPr/>
          <a:lstStyle/>
          <a:p>
            <a:fld id="{EB241CD2-1E45-42A3-B213-66A034DF9A3B}" type="slidenum">
              <a:rPr lang="en-GB" smtClean="0"/>
              <a:t>437</a:t>
            </a:fld>
            <a:endParaRPr lang="en-GB" dirty="0"/>
          </a:p>
        </p:txBody>
      </p:sp>
    </p:spTree>
    <p:extLst>
      <p:ext uri="{BB962C8B-B14F-4D97-AF65-F5344CB8AC3E}">
        <p14:creationId xmlns:p14="http://schemas.microsoft.com/office/powerpoint/2010/main" val="1512963539"/>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A648C-F3BA-CDBB-C8FB-88EF333AAA67}"/>
              </a:ext>
            </a:extLst>
          </p:cNvPr>
          <p:cNvSpPr>
            <a:spLocks noGrp="1"/>
          </p:cNvSpPr>
          <p:nvPr>
            <p:ph type="title"/>
          </p:nvPr>
        </p:nvSpPr>
        <p:spPr/>
        <p:txBody>
          <a:bodyPr/>
          <a:lstStyle/>
          <a:p>
            <a:r>
              <a:rPr lang="en-US"/>
              <a:t>Timeline Subjects</a:t>
            </a:r>
          </a:p>
        </p:txBody>
      </p:sp>
      <p:sp>
        <p:nvSpPr>
          <p:cNvPr id="3" name="Content Placeholder 2">
            <a:extLst>
              <a:ext uri="{FF2B5EF4-FFF2-40B4-BE49-F238E27FC236}">
                <a16:creationId xmlns:a16="http://schemas.microsoft.com/office/drawing/2014/main" id="{B2259299-E7F3-AF5D-388E-38993F920ECE}"/>
              </a:ext>
            </a:extLst>
          </p:cNvPr>
          <p:cNvSpPr>
            <a:spLocks noGrp="1"/>
          </p:cNvSpPr>
          <p:nvPr>
            <p:ph idx="1"/>
          </p:nvPr>
        </p:nvSpPr>
        <p:spPr/>
        <p:txBody>
          <a:bodyPr>
            <a:normAutofit/>
          </a:bodyPr>
          <a:lstStyle/>
          <a:p>
            <a:r>
              <a:rPr lang="en-US" dirty="0"/>
              <a:t>Project identification;</a:t>
            </a:r>
          </a:p>
          <a:p>
            <a:r>
              <a:rPr lang="en-US" dirty="0"/>
              <a:t>Project definition &amp; feasibility study;</a:t>
            </a:r>
          </a:p>
          <a:p>
            <a:r>
              <a:rPr lang="en-US" dirty="0"/>
              <a:t>Competition;</a:t>
            </a:r>
          </a:p>
          <a:p>
            <a:r>
              <a:rPr lang="en-US" dirty="0"/>
              <a:t>Contract negotiation;</a:t>
            </a:r>
          </a:p>
          <a:p>
            <a:r>
              <a:rPr lang="en-US" dirty="0"/>
              <a:t>Financial competition/commitments;</a:t>
            </a:r>
          </a:p>
          <a:p>
            <a:r>
              <a:rPr lang="en-US" dirty="0"/>
              <a:t>Financial due diligence;</a:t>
            </a:r>
          </a:p>
          <a:p>
            <a:r>
              <a:rPr lang="en-US" dirty="0"/>
              <a:t>Contractual structure of a Request for Proposals (RFP) and implications to achieve financial close</a:t>
            </a:r>
          </a:p>
          <a:p>
            <a:r>
              <a:rPr lang="en-US" dirty="0"/>
              <a:t>Linkages between these different stages and how they all fit together.</a:t>
            </a:r>
          </a:p>
        </p:txBody>
      </p:sp>
      <p:sp>
        <p:nvSpPr>
          <p:cNvPr id="4" name="Slide Number Placeholder 3">
            <a:extLst>
              <a:ext uri="{FF2B5EF4-FFF2-40B4-BE49-F238E27FC236}">
                <a16:creationId xmlns:a16="http://schemas.microsoft.com/office/drawing/2014/main" id="{1FB4C043-FDAC-EF87-AAAB-725C73FB301E}"/>
              </a:ext>
            </a:extLst>
          </p:cNvPr>
          <p:cNvSpPr>
            <a:spLocks noGrp="1"/>
          </p:cNvSpPr>
          <p:nvPr>
            <p:ph type="sldNum" sz="quarter" idx="12"/>
          </p:nvPr>
        </p:nvSpPr>
        <p:spPr/>
        <p:txBody>
          <a:bodyPr/>
          <a:lstStyle/>
          <a:p>
            <a:fld id="{EB241CD2-1E45-42A3-B213-66A034DF9A3B}" type="slidenum">
              <a:rPr lang="en-GB" smtClean="0"/>
              <a:t>438</a:t>
            </a:fld>
            <a:endParaRPr lang="en-GB" dirty="0"/>
          </a:p>
        </p:txBody>
      </p:sp>
    </p:spTree>
    <p:extLst>
      <p:ext uri="{BB962C8B-B14F-4D97-AF65-F5344CB8AC3E}">
        <p14:creationId xmlns:p14="http://schemas.microsoft.com/office/powerpoint/2010/main" val="659147981"/>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B6DF68ED-81DF-46BA-B09B-A9571628D205}"/>
              </a:ext>
            </a:extLst>
          </p:cNvPr>
          <p:cNvCxnSpPr/>
          <p:nvPr/>
        </p:nvCxnSpPr>
        <p:spPr>
          <a:xfrm>
            <a:off x="2529423" y="5689574"/>
            <a:ext cx="69192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066A9BE-6496-4248-A4D2-0F7FDA958E18}"/>
              </a:ext>
            </a:extLst>
          </p:cNvPr>
          <p:cNvCxnSpPr>
            <a:cxnSpLocks/>
            <a:stCxn id="10" idx="2"/>
          </p:cNvCxnSpPr>
          <p:nvPr/>
        </p:nvCxnSpPr>
        <p:spPr>
          <a:xfrm flipH="1">
            <a:off x="6102183" y="4621842"/>
            <a:ext cx="24032" cy="1067732"/>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3215F0B-E1D9-43A9-9AFC-C4AD9E2AEC50}"/>
              </a:ext>
            </a:extLst>
          </p:cNvPr>
          <p:cNvSpPr txBox="1"/>
          <p:nvPr/>
        </p:nvSpPr>
        <p:spPr>
          <a:xfrm>
            <a:off x="2092652" y="4862139"/>
            <a:ext cx="1899500" cy="738664"/>
          </a:xfrm>
          <a:prstGeom prst="rect">
            <a:avLst/>
          </a:prstGeom>
          <a:solidFill>
            <a:srgbClr val="00B0F0"/>
          </a:solidFill>
        </p:spPr>
        <p:txBody>
          <a:bodyPr wrap="square" rtlCol="0">
            <a:spAutoFit/>
          </a:bodyPr>
          <a:lstStyle/>
          <a:p>
            <a:r>
              <a:rPr lang="en-US" sz="1400" dirty="0"/>
              <a:t>Development is Dating period. Probability of failure is high</a:t>
            </a:r>
          </a:p>
        </p:txBody>
      </p:sp>
      <p:cxnSp>
        <p:nvCxnSpPr>
          <p:cNvPr id="15" name="Straight Connector 14">
            <a:extLst>
              <a:ext uri="{FF2B5EF4-FFF2-40B4-BE49-F238E27FC236}">
                <a16:creationId xmlns:a16="http://schemas.microsoft.com/office/drawing/2014/main" id="{2DDF37D1-907E-4D67-A079-4F84A3802E78}"/>
              </a:ext>
            </a:extLst>
          </p:cNvPr>
          <p:cNvCxnSpPr/>
          <p:nvPr/>
        </p:nvCxnSpPr>
        <p:spPr>
          <a:xfrm flipH="1">
            <a:off x="4315803" y="4621841"/>
            <a:ext cx="1" cy="1067733"/>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AD6A6D4-D549-4873-9093-EEFD44E9951C}"/>
              </a:ext>
            </a:extLst>
          </p:cNvPr>
          <p:cNvPicPr>
            <a:picLocks noChangeAspect="1"/>
          </p:cNvPicPr>
          <p:nvPr/>
        </p:nvPicPr>
        <p:blipFill>
          <a:blip r:embed="rId2"/>
          <a:stretch>
            <a:fillRect/>
          </a:stretch>
        </p:blipFill>
        <p:spPr>
          <a:xfrm>
            <a:off x="3924945" y="3736016"/>
            <a:ext cx="907593" cy="763276"/>
          </a:xfrm>
          <a:prstGeom prst="rect">
            <a:avLst/>
          </a:prstGeom>
        </p:spPr>
      </p:pic>
      <p:pic>
        <p:nvPicPr>
          <p:cNvPr id="5" name="Picture 4">
            <a:extLst>
              <a:ext uri="{FF2B5EF4-FFF2-40B4-BE49-F238E27FC236}">
                <a16:creationId xmlns:a16="http://schemas.microsoft.com/office/drawing/2014/main" id="{0769AF74-8422-4761-B363-20292E7F8690}"/>
              </a:ext>
            </a:extLst>
          </p:cNvPr>
          <p:cNvPicPr>
            <a:picLocks noChangeAspect="1"/>
          </p:cNvPicPr>
          <p:nvPr/>
        </p:nvPicPr>
        <p:blipFill>
          <a:blip r:embed="rId3"/>
          <a:stretch>
            <a:fillRect/>
          </a:stretch>
        </p:blipFill>
        <p:spPr>
          <a:xfrm>
            <a:off x="2264203" y="6032374"/>
            <a:ext cx="1104331" cy="727925"/>
          </a:xfrm>
          <a:prstGeom prst="rect">
            <a:avLst/>
          </a:prstGeom>
        </p:spPr>
      </p:pic>
      <p:sp>
        <p:nvSpPr>
          <p:cNvPr id="16" name="TextBox 15">
            <a:extLst>
              <a:ext uri="{FF2B5EF4-FFF2-40B4-BE49-F238E27FC236}">
                <a16:creationId xmlns:a16="http://schemas.microsoft.com/office/drawing/2014/main" id="{B6293888-D821-4442-ABDB-BD34D5ECC68A}"/>
              </a:ext>
            </a:extLst>
          </p:cNvPr>
          <p:cNvSpPr txBox="1"/>
          <p:nvPr/>
        </p:nvSpPr>
        <p:spPr>
          <a:xfrm>
            <a:off x="3693873" y="5923078"/>
            <a:ext cx="1592777" cy="923330"/>
          </a:xfrm>
          <a:prstGeom prst="rect">
            <a:avLst/>
          </a:prstGeom>
          <a:solidFill>
            <a:schemeClr val="accent1">
              <a:lumMod val="20000"/>
              <a:lumOff val="80000"/>
            </a:schemeClr>
          </a:solidFill>
        </p:spPr>
        <p:txBody>
          <a:bodyPr wrap="square" rtlCol="0">
            <a:spAutoFit/>
          </a:bodyPr>
          <a:lstStyle/>
          <a:p>
            <a:r>
              <a:rPr lang="en-US" dirty="0"/>
              <a:t>FC is just after engagement date</a:t>
            </a:r>
          </a:p>
        </p:txBody>
      </p:sp>
      <p:cxnSp>
        <p:nvCxnSpPr>
          <p:cNvPr id="17" name="Straight Connector 16">
            <a:extLst>
              <a:ext uri="{FF2B5EF4-FFF2-40B4-BE49-F238E27FC236}">
                <a16:creationId xmlns:a16="http://schemas.microsoft.com/office/drawing/2014/main" id="{25D93541-9F76-4D51-82B0-105955218DA6}"/>
              </a:ext>
            </a:extLst>
          </p:cNvPr>
          <p:cNvCxnSpPr>
            <a:cxnSpLocks/>
          </p:cNvCxnSpPr>
          <p:nvPr/>
        </p:nvCxnSpPr>
        <p:spPr>
          <a:xfrm flipH="1">
            <a:off x="9448697" y="4560567"/>
            <a:ext cx="24032" cy="1067732"/>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357657C-EA64-4062-A2A0-18C37E866B44}"/>
              </a:ext>
            </a:extLst>
          </p:cNvPr>
          <p:cNvSpPr txBox="1"/>
          <p:nvPr/>
        </p:nvSpPr>
        <p:spPr>
          <a:xfrm>
            <a:off x="6642333" y="4828362"/>
            <a:ext cx="2415618" cy="738664"/>
          </a:xfrm>
          <a:prstGeom prst="rect">
            <a:avLst/>
          </a:prstGeom>
          <a:solidFill>
            <a:srgbClr val="00B0F0"/>
          </a:solidFill>
        </p:spPr>
        <p:txBody>
          <a:bodyPr wrap="square" rtlCol="0">
            <a:spAutoFit/>
          </a:bodyPr>
          <a:lstStyle/>
          <a:p>
            <a:r>
              <a:rPr lang="en-US" sz="1400" dirty="0"/>
              <a:t>Pay your Bills and re-structure your life. Stuck with PPA type contract. May default.</a:t>
            </a:r>
          </a:p>
        </p:txBody>
      </p:sp>
      <p:pic>
        <p:nvPicPr>
          <p:cNvPr id="7" name="Picture 6">
            <a:extLst>
              <a:ext uri="{FF2B5EF4-FFF2-40B4-BE49-F238E27FC236}">
                <a16:creationId xmlns:a16="http://schemas.microsoft.com/office/drawing/2014/main" id="{61050DCA-3169-44DA-AAB8-E37F0C9B1A67}"/>
              </a:ext>
            </a:extLst>
          </p:cNvPr>
          <p:cNvPicPr>
            <a:picLocks noChangeAspect="1"/>
          </p:cNvPicPr>
          <p:nvPr/>
        </p:nvPicPr>
        <p:blipFill>
          <a:blip r:embed="rId4"/>
          <a:stretch>
            <a:fillRect/>
          </a:stretch>
        </p:blipFill>
        <p:spPr>
          <a:xfrm>
            <a:off x="9181474" y="3651372"/>
            <a:ext cx="582511" cy="906691"/>
          </a:xfrm>
          <a:prstGeom prst="rect">
            <a:avLst/>
          </a:prstGeom>
        </p:spPr>
      </p:pic>
      <p:cxnSp>
        <p:nvCxnSpPr>
          <p:cNvPr id="9" name="Straight Arrow Connector 8">
            <a:extLst>
              <a:ext uri="{FF2B5EF4-FFF2-40B4-BE49-F238E27FC236}">
                <a16:creationId xmlns:a16="http://schemas.microsoft.com/office/drawing/2014/main" id="{D63CC666-2230-4FC8-BE53-95C1EDD96C22}"/>
              </a:ext>
            </a:extLst>
          </p:cNvPr>
          <p:cNvCxnSpPr/>
          <p:nvPr/>
        </p:nvCxnSpPr>
        <p:spPr>
          <a:xfrm flipH="1">
            <a:off x="4622174" y="2974656"/>
            <a:ext cx="697582" cy="8766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B0DCFDD-0723-49AA-AC83-DC9E7BD4BF8E}"/>
              </a:ext>
            </a:extLst>
          </p:cNvPr>
          <p:cNvSpPr txBox="1"/>
          <p:nvPr/>
        </p:nvSpPr>
        <p:spPr>
          <a:xfrm>
            <a:off x="4710554" y="2758195"/>
            <a:ext cx="1442302" cy="649252"/>
          </a:xfrm>
          <a:prstGeom prst="rect">
            <a:avLst/>
          </a:prstGeom>
          <a:solidFill>
            <a:srgbClr val="FFFF00"/>
          </a:solidFill>
        </p:spPr>
        <p:txBody>
          <a:bodyPr wrap="square" rtlCol="0">
            <a:spAutoFit/>
          </a:bodyPr>
          <a:lstStyle/>
          <a:p>
            <a:r>
              <a:rPr lang="en-US" dirty="0"/>
              <a:t>Commitment Fee</a:t>
            </a:r>
          </a:p>
        </p:txBody>
      </p:sp>
      <p:sp>
        <p:nvSpPr>
          <p:cNvPr id="19" name="TextBox 18">
            <a:extLst>
              <a:ext uri="{FF2B5EF4-FFF2-40B4-BE49-F238E27FC236}">
                <a16:creationId xmlns:a16="http://schemas.microsoft.com/office/drawing/2014/main" id="{13AB6D35-C487-4B85-BEC0-DAD7791CBDB1}"/>
              </a:ext>
            </a:extLst>
          </p:cNvPr>
          <p:cNvSpPr txBox="1"/>
          <p:nvPr/>
        </p:nvSpPr>
        <p:spPr>
          <a:xfrm>
            <a:off x="8526121" y="5934672"/>
            <a:ext cx="1893217" cy="646331"/>
          </a:xfrm>
          <a:prstGeom prst="rect">
            <a:avLst/>
          </a:prstGeom>
          <a:solidFill>
            <a:schemeClr val="accent1">
              <a:lumMod val="40000"/>
              <a:lumOff val="60000"/>
            </a:schemeClr>
          </a:solidFill>
        </p:spPr>
        <p:txBody>
          <a:bodyPr wrap="square" rtlCol="0">
            <a:spAutoFit/>
          </a:bodyPr>
          <a:lstStyle/>
          <a:p>
            <a:r>
              <a:rPr lang="en-US" dirty="0"/>
              <a:t>Decommissioning Date</a:t>
            </a:r>
          </a:p>
        </p:txBody>
      </p:sp>
      <p:sp>
        <p:nvSpPr>
          <p:cNvPr id="20" name="TextBox 19">
            <a:extLst>
              <a:ext uri="{FF2B5EF4-FFF2-40B4-BE49-F238E27FC236}">
                <a16:creationId xmlns:a16="http://schemas.microsoft.com/office/drawing/2014/main" id="{4557264C-D1DD-44B0-8E72-C715BDCEE515}"/>
              </a:ext>
            </a:extLst>
          </p:cNvPr>
          <p:cNvSpPr txBox="1"/>
          <p:nvPr/>
        </p:nvSpPr>
        <p:spPr>
          <a:xfrm>
            <a:off x="2025444" y="2691851"/>
            <a:ext cx="1522075" cy="1477328"/>
          </a:xfrm>
          <a:prstGeom prst="rect">
            <a:avLst/>
          </a:prstGeom>
          <a:solidFill>
            <a:srgbClr val="FFFF00"/>
          </a:solidFill>
        </p:spPr>
        <p:txBody>
          <a:bodyPr wrap="square" rtlCol="0">
            <a:spAutoFit/>
          </a:bodyPr>
          <a:lstStyle/>
          <a:p>
            <a:r>
              <a:rPr lang="en-US" dirty="0"/>
              <a:t>Father of the bride makes commitment to pay for wedding</a:t>
            </a:r>
          </a:p>
        </p:txBody>
      </p:sp>
      <p:cxnSp>
        <p:nvCxnSpPr>
          <p:cNvPr id="22" name="Straight Arrow Connector 21">
            <a:extLst>
              <a:ext uri="{FF2B5EF4-FFF2-40B4-BE49-F238E27FC236}">
                <a16:creationId xmlns:a16="http://schemas.microsoft.com/office/drawing/2014/main" id="{4C12B801-4E84-452E-BDE8-EE6C1CA503A8}"/>
              </a:ext>
            </a:extLst>
          </p:cNvPr>
          <p:cNvCxnSpPr/>
          <p:nvPr/>
        </p:nvCxnSpPr>
        <p:spPr>
          <a:xfrm>
            <a:off x="3236435" y="4169179"/>
            <a:ext cx="1168923" cy="1520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2DF96DA-7D6B-44FB-9820-FAB6013E6DD1}"/>
              </a:ext>
            </a:extLst>
          </p:cNvPr>
          <p:cNvSpPr txBox="1"/>
          <p:nvPr/>
        </p:nvSpPr>
        <p:spPr>
          <a:xfrm>
            <a:off x="4455580" y="4954473"/>
            <a:ext cx="1495126" cy="646331"/>
          </a:xfrm>
          <a:prstGeom prst="rect">
            <a:avLst/>
          </a:prstGeom>
          <a:solidFill>
            <a:srgbClr val="00B0F0"/>
          </a:solidFill>
        </p:spPr>
        <p:txBody>
          <a:bodyPr wrap="square" rtlCol="0">
            <a:spAutoFit/>
          </a:bodyPr>
          <a:lstStyle/>
          <a:p>
            <a:r>
              <a:rPr lang="en-US" sz="1200" dirty="0"/>
              <a:t>Pay for Wedding with Other people's money</a:t>
            </a:r>
          </a:p>
        </p:txBody>
      </p:sp>
      <p:cxnSp>
        <p:nvCxnSpPr>
          <p:cNvPr id="8" name="Straight Connector 7">
            <a:extLst>
              <a:ext uri="{FF2B5EF4-FFF2-40B4-BE49-F238E27FC236}">
                <a16:creationId xmlns:a16="http://schemas.microsoft.com/office/drawing/2014/main" id="{75758D27-FEFC-4EA0-A034-BEAA01E03D17}"/>
              </a:ext>
            </a:extLst>
          </p:cNvPr>
          <p:cNvCxnSpPr/>
          <p:nvPr/>
        </p:nvCxnSpPr>
        <p:spPr>
          <a:xfrm flipV="1">
            <a:off x="6126215" y="1833295"/>
            <a:ext cx="0" cy="5496339"/>
          </a:xfrm>
          <a:prstGeom prst="line">
            <a:avLst/>
          </a:prstGeom>
          <a:ln w="117475">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8160BDA-88BB-4AC5-B57D-4F300951AD8C}"/>
              </a:ext>
            </a:extLst>
          </p:cNvPr>
          <p:cNvSpPr txBox="1"/>
          <p:nvPr/>
        </p:nvSpPr>
        <p:spPr>
          <a:xfrm>
            <a:off x="6572188" y="1669224"/>
            <a:ext cx="2415618" cy="1200329"/>
          </a:xfrm>
          <a:prstGeom prst="rect">
            <a:avLst/>
          </a:prstGeom>
          <a:solidFill>
            <a:srgbClr val="92D050"/>
          </a:solidFill>
        </p:spPr>
        <p:txBody>
          <a:bodyPr wrap="square" rtlCol="0">
            <a:spAutoFit/>
          </a:bodyPr>
          <a:lstStyle/>
          <a:p>
            <a:r>
              <a:rPr lang="en-US" dirty="0"/>
              <a:t>After COD, cash flow is presented in the cash flow waterfall and the last line is dividends</a:t>
            </a:r>
          </a:p>
        </p:txBody>
      </p:sp>
      <p:sp>
        <p:nvSpPr>
          <p:cNvPr id="25" name="TextBox 24">
            <a:extLst>
              <a:ext uri="{FF2B5EF4-FFF2-40B4-BE49-F238E27FC236}">
                <a16:creationId xmlns:a16="http://schemas.microsoft.com/office/drawing/2014/main" id="{17B27460-33FF-4864-A24E-D57225224624}"/>
              </a:ext>
            </a:extLst>
          </p:cNvPr>
          <p:cNvSpPr txBox="1"/>
          <p:nvPr/>
        </p:nvSpPr>
        <p:spPr>
          <a:xfrm>
            <a:off x="3322179" y="1567914"/>
            <a:ext cx="2415618" cy="1200329"/>
          </a:xfrm>
          <a:prstGeom prst="rect">
            <a:avLst/>
          </a:prstGeom>
          <a:solidFill>
            <a:srgbClr val="92D050"/>
          </a:solidFill>
        </p:spPr>
        <p:txBody>
          <a:bodyPr wrap="square" rtlCol="0">
            <a:spAutoFit/>
          </a:bodyPr>
          <a:lstStyle/>
          <a:p>
            <a:r>
              <a:rPr lang="en-US" dirty="0"/>
              <a:t>Before COD, cash flow is presented in the sources and uses statement</a:t>
            </a:r>
          </a:p>
        </p:txBody>
      </p:sp>
      <p:pic>
        <p:nvPicPr>
          <p:cNvPr id="10" name="Picture 9">
            <a:extLst>
              <a:ext uri="{FF2B5EF4-FFF2-40B4-BE49-F238E27FC236}">
                <a16:creationId xmlns:a16="http://schemas.microsoft.com/office/drawing/2014/main" id="{51DB459D-61CC-41C8-9F84-BFA5C56F7DCB}"/>
              </a:ext>
            </a:extLst>
          </p:cNvPr>
          <p:cNvPicPr>
            <a:picLocks noChangeAspect="1"/>
          </p:cNvPicPr>
          <p:nvPr/>
        </p:nvPicPr>
        <p:blipFill>
          <a:blip r:embed="rId5"/>
          <a:stretch>
            <a:fillRect/>
          </a:stretch>
        </p:blipFill>
        <p:spPr>
          <a:xfrm>
            <a:off x="5735469" y="3677962"/>
            <a:ext cx="781492" cy="943880"/>
          </a:xfrm>
          <a:prstGeom prst="rect">
            <a:avLst/>
          </a:prstGeom>
        </p:spPr>
      </p:pic>
      <p:sp>
        <p:nvSpPr>
          <p:cNvPr id="13" name="TextBox 12">
            <a:extLst>
              <a:ext uri="{FF2B5EF4-FFF2-40B4-BE49-F238E27FC236}">
                <a16:creationId xmlns:a16="http://schemas.microsoft.com/office/drawing/2014/main" id="{63D79DE2-94A6-4776-BC51-45DFCB16930E}"/>
              </a:ext>
            </a:extLst>
          </p:cNvPr>
          <p:cNvSpPr txBox="1"/>
          <p:nvPr/>
        </p:nvSpPr>
        <p:spPr>
          <a:xfrm>
            <a:off x="5577821" y="5934670"/>
            <a:ext cx="1150070" cy="923330"/>
          </a:xfrm>
          <a:prstGeom prst="rect">
            <a:avLst/>
          </a:prstGeom>
          <a:solidFill>
            <a:schemeClr val="accent1">
              <a:lumMod val="40000"/>
              <a:lumOff val="60000"/>
            </a:schemeClr>
          </a:solidFill>
        </p:spPr>
        <p:txBody>
          <a:bodyPr wrap="square" rtlCol="0">
            <a:spAutoFit/>
          </a:bodyPr>
          <a:lstStyle/>
          <a:p>
            <a:r>
              <a:rPr lang="en-US" dirty="0"/>
              <a:t>COD is Wedding Date</a:t>
            </a:r>
          </a:p>
        </p:txBody>
      </p:sp>
      <p:sp>
        <p:nvSpPr>
          <p:cNvPr id="26" name="Title 25">
            <a:extLst>
              <a:ext uri="{FF2B5EF4-FFF2-40B4-BE49-F238E27FC236}">
                <a16:creationId xmlns:a16="http://schemas.microsoft.com/office/drawing/2014/main" id="{626DAB0C-2441-DF24-946B-DFC4021F3654}"/>
              </a:ext>
            </a:extLst>
          </p:cNvPr>
          <p:cNvSpPr>
            <a:spLocks noGrp="1"/>
          </p:cNvSpPr>
          <p:nvPr>
            <p:ph type="title"/>
          </p:nvPr>
        </p:nvSpPr>
        <p:spPr/>
        <p:txBody>
          <a:bodyPr/>
          <a:lstStyle/>
          <a:p>
            <a:r>
              <a:rPr lang="en-US" dirty="0"/>
              <a:t>Project Finance and Changing Risk</a:t>
            </a:r>
          </a:p>
        </p:txBody>
      </p:sp>
    </p:spTree>
    <p:extLst>
      <p:ext uri="{BB962C8B-B14F-4D97-AF65-F5344CB8AC3E}">
        <p14:creationId xmlns:p14="http://schemas.microsoft.com/office/powerpoint/2010/main" val="2388272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B26FD-8137-8DBC-C794-D8ED24F58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4DF86-028A-7942-E9F3-D147B1EAC686}"/>
              </a:ext>
            </a:extLst>
          </p:cNvPr>
          <p:cNvSpPr>
            <a:spLocks noGrp="1"/>
          </p:cNvSpPr>
          <p:nvPr>
            <p:ph type="title"/>
          </p:nvPr>
        </p:nvSpPr>
        <p:spPr/>
        <p:txBody>
          <a:bodyPr/>
          <a:lstStyle/>
          <a:p>
            <a:r>
              <a:rPr lang="en-US" dirty="0"/>
              <a:t>Illustration of Scenarios with Rate of Return</a:t>
            </a:r>
          </a:p>
        </p:txBody>
      </p:sp>
      <p:sp>
        <p:nvSpPr>
          <p:cNvPr id="3" name="Content Placeholder 2">
            <a:extLst>
              <a:ext uri="{FF2B5EF4-FFF2-40B4-BE49-F238E27FC236}">
                <a16:creationId xmlns:a16="http://schemas.microsoft.com/office/drawing/2014/main" id="{01D3E9C0-1BC1-58FF-0755-D12D22D2785F}"/>
              </a:ext>
            </a:extLst>
          </p:cNvPr>
          <p:cNvSpPr>
            <a:spLocks noGrp="1"/>
          </p:cNvSpPr>
          <p:nvPr>
            <p:ph idx="1"/>
          </p:nvPr>
        </p:nvSpPr>
        <p:spPr/>
        <p:txBody>
          <a:bodyPr/>
          <a:lstStyle/>
          <a:p>
            <a:r>
              <a:rPr lang="en-US" dirty="0"/>
              <a:t>The table below illustrates how prices can be measured from different assets. A formula can be used to establish recovery for capital expenditures and recovery for operating expense with different assumptions for economic life, return earned and inflation. The first case illustrates a 10-year economic life with a 15% rate of return.</a:t>
            </a:r>
          </a:p>
          <a:p>
            <a:endParaRPr lang="en-US" dirty="0"/>
          </a:p>
        </p:txBody>
      </p:sp>
      <p:sp>
        <p:nvSpPr>
          <p:cNvPr id="4" name="Slide Number Placeholder 3">
            <a:extLst>
              <a:ext uri="{FF2B5EF4-FFF2-40B4-BE49-F238E27FC236}">
                <a16:creationId xmlns:a16="http://schemas.microsoft.com/office/drawing/2014/main" id="{5BA1526C-B4F6-6174-02A0-45B55C01E5C1}"/>
              </a:ext>
            </a:extLst>
          </p:cNvPr>
          <p:cNvSpPr>
            <a:spLocks noGrp="1"/>
          </p:cNvSpPr>
          <p:nvPr>
            <p:ph type="sldNum" sz="quarter" idx="12"/>
          </p:nvPr>
        </p:nvSpPr>
        <p:spPr/>
        <p:txBody>
          <a:bodyPr/>
          <a:lstStyle/>
          <a:p>
            <a:fld id="{EB241CD2-1E45-42A3-B213-66A034DF9A3B}" type="slidenum">
              <a:rPr lang="en-GB" smtClean="0"/>
              <a:t>44</a:t>
            </a:fld>
            <a:endParaRPr lang="en-GB" dirty="0"/>
          </a:p>
        </p:txBody>
      </p:sp>
      <p:pic>
        <p:nvPicPr>
          <p:cNvPr id="6" name="Picture 5">
            <a:extLst>
              <a:ext uri="{FF2B5EF4-FFF2-40B4-BE49-F238E27FC236}">
                <a16:creationId xmlns:a16="http://schemas.microsoft.com/office/drawing/2014/main" id="{CBA4FFAF-0AD4-B4F5-A280-D47A2E677EC9}"/>
              </a:ext>
            </a:extLst>
          </p:cNvPr>
          <p:cNvPicPr>
            <a:picLocks noChangeAspect="1"/>
          </p:cNvPicPr>
          <p:nvPr/>
        </p:nvPicPr>
        <p:blipFill>
          <a:blip r:embed="rId2"/>
          <a:stretch>
            <a:fillRect/>
          </a:stretch>
        </p:blipFill>
        <p:spPr>
          <a:xfrm>
            <a:off x="1255412" y="2432259"/>
            <a:ext cx="9087311" cy="3397368"/>
          </a:xfrm>
          <a:prstGeom prst="rect">
            <a:avLst/>
          </a:prstGeom>
        </p:spPr>
      </p:pic>
    </p:spTree>
    <p:extLst>
      <p:ext uri="{BB962C8B-B14F-4D97-AF65-F5344CB8AC3E}">
        <p14:creationId xmlns:p14="http://schemas.microsoft.com/office/powerpoint/2010/main" val="1436687343"/>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96031-13C1-8C8F-D26B-B327F02AA203}"/>
              </a:ext>
            </a:extLst>
          </p:cNvPr>
          <p:cNvSpPr>
            <a:spLocks noGrp="1"/>
          </p:cNvSpPr>
          <p:nvPr>
            <p:ph type="title"/>
          </p:nvPr>
        </p:nvSpPr>
        <p:spPr/>
        <p:txBody>
          <a:bodyPr/>
          <a:lstStyle/>
          <a:p>
            <a:r>
              <a:rPr lang="en-US"/>
              <a:t>P90 and DSCR</a:t>
            </a:r>
          </a:p>
        </p:txBody>
      </p:sp>
      <p:sp>
        <p:nvSpPr>
          <p:cNvPr id="3" name="Content Placeholder 2">
            <a:extLst>
              <a:ext uri="{FF2B5EF4-FFF2-40B4-BE49-F238E27FC236}">
                <a16:creationId xmlns:a16="http://schemas.microsoft.com/office/drawing/2014/main" id="{CDDEEDB5-E376-5F41-C250-FE8557B9A0AE}"/>
              </a:ext>
            </a:extLst>
          </p:cNvPr>
          <p:cNvSpPr>
            <a:spLocks noGrp="1"/>
          </p:cNvSpPr>
          <p:nvPr>
            <p:ph idx="1"/>
          </p:nvPr>
        </p:nvSpPr>
        <p:spPr/>
        <p:txBody>
          <a:bodyPr/>
          <a:lstStyle/>
          <a:p>
            <a:r>
              <a:rPr lang="en-US"/>
              <a:t>General idea of DSCR</a:t>
            </a:r>
          </a:p>
          <a:p>
            <a:pPr lvl="1"/>
            <a:r>
              <a:rPr lang="en-US"/>
              <a:t>DSCR = CFADS/Debt Service</a:t>
            </a:r>
          </a:p>
          <a:p>
            <a:pPr lvl="1"/>
            <a:r>
              <a:rPr lang="en-US"/>
              <a:t>Example 150/100 = 1.5x</a:t>
            </a:r>
          </a:p>
          <a:p>
            <a:pPr lvl="1"/>
            <a:r>
              <a:rPr lang="en-US"/>
              <a:t>Does not mean that cash flow can decrease by 50% and no default</a:t>
            </a:r>
          </a:p>
          <a:p>
            <a:pPr marL="342900" lvl="1" indent="0">
              <a:buNone/>
            </a:pPr>
            <a:endParaRPr lang="en-US"/>
          </a:p>
          <a:p>
            <a:pPr lvl="1"/>
            <a:r>
              <a:rPr lang="en-US"/>
              <a:t>Reduction in CFADS to break even – 50</a:t>
            </a:r>
          </a:p>
          <a:p>
            <a:pPr lvl="1"/>
            <a:r>
              <a:rPr lang="en-US"/>
              <a:t>Cash Flow 150</a:t>
            </a:r>
          </a:p>
          <a:p>
            <a:pPr lvl="1"/>
            <a:r>
              <a:rPr lang="en-US"/>
              <a:t>Percent reduction 50/150 = 1/3 = 33%</a:t>
            </a:r>
          </a:p>
          <a:p>
            <a:pPr lvl="1"/>
            <a:endParaRPr lang="en-US"/>
          </a:p>
          <a:p>
            <a:pPr lvl="1"/>
            <a:r>
              <a:rPr lang="en-US"/>
              <a:t>General Formula: Break Even </a:t>
            </a:r>
            <a:r>
              <a:rPr lang="en-US">
                <a:sym typeface="Wingdings" panose="05000000000000000000" pitchFamily="2" charset="2"/>
              </a:rPr>
              <a:t> 50/150 or (DSCR – 1)/DSCR</a:t>
            </a:r>
          </a:p>
          <a:p>
            <a:pPr lvl="1"/>
            <a:endParaRPr lang="en-US">
              <a:sym typeface="Wingdings" panose="05000000000000000000" pitchFamily="2" charset="2"/>
            </a:endParaRPr>
          </a:p>
          <a:p>
            <a:pPr lvl="1"/>
            <a:r>
              <a:rPr lang="en-US">
                <a:sym typeface="Wingdings" panose="05000000000000000000" pitchFamily="2" charset="2"/>
              </a:rPr>
              <a:t>Relation to P90, P90/P50 = X % </a:t>
            </a:r>
            <a:endParaRPr lang="en-US"/>
          </a:p>
          <a:p>
            <a:pPr lvl="1"/>
            <a:endParaRPr lang="en-US"/>
          </a:p>
        </p:txBody>
      </p:sp>
      <p:sp>
        <p:nvSpPr>
          <p:cNvPr id="5" name="Slide Number Placeholder 4">
            <a:extLst>
              <a:ext uri="{FF2B5EF4-FFF2-40B4-BE49-F238E27FC236}">
                <a16:creationId xmlns:a16="http://schemas.microsoft.com/office/drawing/2014/main" id="{94757DFD-B8A8-4617-1686-672A68B89BFA}"/>
              </a:ext>
            </a:extLst>
          </p:cNvPr>
          <p:cNvSpPr>
            <a:spLocks noGrp="1"/>
          </p:cNvSpPr>
          <p:nvPr>
            <p:ph type="sldNum" sz="quarter" idx="12"/>
          </p:nvPr>
        </p:nvSpPr>
        <p:spPr/>
        <p:txBody>
          <a:bodyPr/>
          <a:lstStyle/>
          <a:p>
            <a:fld id="{EB241CD2-1E45-42A3-B213-66A034DF9A3B}" type="slidenum">
              <a:rPr lang="en-GB" smtClean="0"/>
              <a:t>440</a:t>
            </a:fld>
            <a:endParaRPr lang="en-GB" dirty="0"/>
          </a:p>
        </p:txBody>
      </p:sp>
    </p:spTree>
    <p:extLst>
      <p:ext uri="{BB962C8B-B14F-4D97-AF65-F5344CB8AC3E}">
        <p14:creationId xmlns:p14="http://schemas.microsoft.com/office/powerpoint/2010/main" val="1940718581"/>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323AA-7668-AB92-2563-03E14E2C1A10}"/>
              </a:ext>
            </a:extLst>
          </p:cNvPr>
          <p:cNvSpPr>
            <a:spLocks noGrp="1"/>
          </p:cNvSpPr>
          <p:nvPr>
            <p:ph type="title"/>
          </p:nvPr>
        </p:nvSpPr>
        <p:spPr/>
        <p:txBody>
          <a:bodyPr/>
          <a:lstStyle/>
          <a:p>
            <a:r>
              <a:rPr lang="en-US"/>
              <a:t>Risks Other Than Resource Risk</a:t>
            </a:r>
          </a:p>
        </p:txBody>
      </p:sp>
      <p:sp>
        <p:nvSpPr>
          <p:cNvPr id="3" name="Content Placeholder 2">
            <a:extLst>
              <a:ext uri="{FF2B5EF4-FFF2-40B4-BE49-F238E27FC236}">
                <a16:creationId xmlns:a16="http://schemas.microsoft.com/office/drawing/2014/main" id="{2F383955-DAA2-DB5E-81A8-BF0C8829BBAB}"/>
              </a:ext>
            </a:extLst>
          </p:cNvPr>
          <p:cNvSpPr>
            <a:spLocks noGrp="1"/>
          </p:cNvSpPr>
          <p:nvPr>
            <p:ph idx="1"/>
          </p:nvPr>
        </p:nvSpPr>
        <p:spPr/>
        <p:txBody>
          <a:bodyPr/>
          <a:lstStyle/>
          <a:p>
            <a:r>
              <a:rPr lang="en-US" dirty="0"/>
              <a:t>Availability Risk</a:t>
            </a:r>
          </a:p>
          <a:p>
            <a:r>
              <a:rPr lang="en-US" dirty="0"/>
              <a:t>Technical Risk</a:t>
            </a:r>
          </a:p>
          <a:p>
            <a:r>
              <a:rPr lang="en-US" dirty="0"/>
              <a:t>O&amp;M Risk</a:t>
            </a:r>
          </a:p>
          <a:p>
            <a:r>
              <a:rPr lang="en-US" dirty="0"/>
              <a:t>Transmission Risk</a:t>
            </a:r>
          </a:p>
          <a:p>
            <a:r>
              <a:rPr lang="en-US" dirty="0"/>
              <a:t>Environmental Risk</a:t>
            </a:r>
          </a:p>
          <a:p>
            <a:r>
              <a:rPr lang="en-US" dirty="0"/>
              <a:t>Political Risk</a:t>
            </a:r>
          </a:p>
          <a:p>
            <a:r>
              <a:rPr lang="en-US" dirty="0"/>
              <a:t>Degradation Risk</a:t>
            </a:r>
          </a:p>
          <a:p>
            <a:endParaRPr lang="en-US" dirty="0"/>
          </a:p>
        </p:txBody>
      </p:sp>
      <p:pic>
        <p:nvPicPr>
          <p:cNvPr id="5" name="Picture 4">
            <a:extLst>
              <a:ext uri="{FF2B5EF4-FFF2-40B4-BE49-F238E27FC236}">
                <a16:creationId xmlns:a16="http://schemas.microsoft.com/office/drawing/2014/main" id="{58A13F89-82BD-C6EC-E037-957EA3163ADF}"/>
              </a:ext>
            </a:extLst>
          </p:cNvPr>
          <p:cNvPicPr>
            <a:picLocks noChangeAspect="1"/>
          </p:cNvPicPr>
          <p:nvPr/>
        </p:nvPicPr>
        <p:blipFill>
          <a:blip r:embed="rId2"/>
          <a:stretch>
            <a:fillRect/>
          </a:stretch>
        </p:blipFill>
        <p:spPr>
          <a:xfrm>
            <a:off x="4400672" y="1448358"/>
            <a:ext cx="5638720" cy="2056842"/>
          </a:xfrm>
          <a:prstGeom prst="rect">
            <a:avLst/>
          </a:prstGeom>
        </p:spPr>
      </p:pic>
      <p:sp>
        <p:nvSpPr>
          <p:cNvPr id="6" name="TextBox 5">
            <a:extLst>
              <a:ext uri="{FF2B5EF4-FFF2-40B4-BE49-F238E27FC236}">
                <a16:creationId xmlns:a16="http://schemas.microsoft.com/office/drawing/2014/main" id="{9623F53D-E2B4-D378-8F31-CDBD94F1BFCF}"/>
              </a:ext>
            </a:extLst>
          </p:cNvPr>
          <p:cNvSpPr txBox="1"/>
          <p:nvPr/>
        </p:nvSpPr>
        <p:spPr>
          <a:xfrm>
            <a:off x="6214310" y="3679240"/>
            <a:ext cx="2728542" cy="1246495"/>
          </a:xfrm>
          <a:prstGeom prst="rect">
            <a:avLst/>
          </a:prstGeom>
          <a:solidFill>
            <a:srgbClr val="FFFF00"/>
          </a:solidFill>
        </p:spPr>
        <p:txBody>
          <a:bodyPr wrap="square" rtlCol="0">
            <a:spAutoFit/>
          </a:bodyPr>
          <a:lstStyle/>
          <a:p>
            <a:r>
              <a:rPr lang="en-US" sz="1500" dirty="0">
                <a:solidFill>
                  <a:schemeClr val="accent6">
                    <a:lumMod val="65000"/>
                    <a:lumOff val="35000"/>
                  </a:schemeClr>
                </a:solidFill>
                <a:latin typeface="Arial" panose="020B0604020202020204" pitchFamily="34" charset="0"/>
                <a:cs typeface="Arial" panose="020B0604020202020204" pitchFamily="34" charset="0"/>
              </a:rPr>
              <a:t>The resource study also gives probabilities of downside cases which is essential for banks. The P99 one year capacity factor is 31.1%</a:t>
            </a:r>
          </a:p>
        </p:txBody>
      </p:sp>
      <p:sp>
        <p:nvSpPr>
          <p:cNvPr id="7" name="Slide Number Placeholder 6">
            <a:extLst>
              <a:ext uri="{FF2B5EF4-FFF2-40B4-BE49-F238E27FC236}">
                <a16:creationId xmlns:a16="http://schemas.microsoft.com/office/drawing/2014/main" id="{7FC4572D-13F0-C07E-7856-5592B53F16CB}"/>
              </a:ext>
            </a:extLst>
          </p:cNvPr>
          <p:cNvSpPr>
            <a:spLocks noGrp="1"/>
          </p:cNvSpPr>
          <p:nvPr>
            <p:ph type="sldNum" sz="quarter" idx="12"/>
          </p:nvPr>
        </p:nvSpPr>
        <p:spPr/>
        <p:txBody>
          <a:bodyPr/>
          <a:lstStyle/>
          <a:p>
            <a:fld id="{EB241CD2-1E45-42A3-B213-66A034DF9A3B}" type="slidenum">
              <a:rPr lang="en-GB" smtClean="0"/>
              <a:t>441</a:t>
            </a:fld>
            <a:endParaRPr lang="en-GB" dirty="0"/>
          </a:p>
        </p:txBody>
      </p:sp>
    </p:spTree>
    <p:extLst>
      <p:ext uri="{BB962C8B-B14F-4D97-AF65-F5344CB8AC3E}">
        <p14:creationId xmlns:p14="http://schemas.microsoft.com/office/powerpoint/2010/main" val="589885899"/>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779D6-68CC-4F47-95CE-EBF63074882F}"/>
              </a:ext>
            </a:extLst>
          </p:cNvPr>
          <p:cNvSpPr>
            <a:spLocks noGrp="1"/>
          </p:cNvSpPr>
          <p:nvPr>
            <p:ph type="title"/>
          </p:nvPr>
        </p:nvSpPr>
        <p:spPr/>
        <p:txBody>
          <a:bodyPr/>
          <a:lstStyle/>
          <a:p>
            <a:r>
              <a:rPr lang="en-US"/>
              <a:t>Mean Square Error – Exercise, Compute it</a:t>
            </a:r>
          </a:p>
        </p:txBody>
      </p:sp>
      <p:sp>
        <p:nvSpPr>
          <p:cNvPr id="3" name="Text Placeholder 2">
            <a:extLst>
              <a:ext uri="{FF2B5EF4-FFF2-40B4-BE49-F238E27FC236}">
                <a16:creationId xmlns:a16="http://schemas.microsoft.com/office/drawing/2014/main" id="{7F088343-8340-4069-9B08-717B3F6760E3}"/>
              </a:ext>
            </a:extLst>
          </p:cNvPr>
          <p:cNvSpPr>
            <a:spLocks noGrp="1"/>
          </p:cNvSpPr>
          <p:nvPr>
            <p:ph idx="1"/>
          </p:nvPr>
        </p:nvSpPr>
        <p:spPr/>
        <p:txBody>
          <a:bodyPr/>
          <a:lstStyle/>
          <a:p>
            <a:r>
              <a:rPr lang="en-US"/>
              <a:t>Compute the square of the component</a:t>
            </a:r>
          </a:p>
          <a:p>
            <a:r>
              <a:rPr lang="en-US"/>
              <a:t>Sum the Squares of the components</a:t>
            </a:r>
          </a:p>
          <a:p>
            <a:r>
              <a:rPr lang="en-US"/>
              <a:t>Take the Square Root of the Sum</a:t>
            </a:r>
          </a:p>
          <a:p>
            <a:endParaRPr lang="en-US"/>
          </a:p>
          <a:p>
            <a:endParaRPr lang="en-US"/>
          </a:p>
          <a:p>
            <a:endParaRPr lang="en-US"/>
          </a:p>
        </p:txBody>
      </p:sp>
      <p:pic>
        <p:nvPicPr>
          <p:cNvPr id="5" name="Picture 4" descr="Text, table&#10;&#10;Description automatically generated with medium confidence">
            <a:extLst>
              <a:ext uri="{FF2B5EF4-FFF2-40B4-BE49-F238E27FC236}">
                <a16:creationId xmlns:a16="http://schemas.microsoft.com/office/drawing/2014/main" id="{CF1719A1-345E-4231-B7B0-F89F6039159B}"/>
              </a:ext>
            </a:extLst>
          </p:cNvPr>
          <p:cNvPicPr>
            <a:picLocks noChangeAspect="1"/>
          </p:cNvPicPr>
          <p:nvPr/>
        </p:nvPicPr>
        <p:blipFill>
          <a:blip r:embed="rId2"/>
          <a:stretch>
            <a:fillRect/>
          </a:stretch>
        </p:blipFill>
        <p:spPr>
          <a:xfrm>
            <a:off x="2125579" y="2962069"/>
            <a:ext cx="6939547" cy="2688663"/>
          </a:xfrm>
          <a:prstGeom prst="rect">
            <a:avLst/>
          </a:prstGeom>
        </p:spPr>
      </p:pic>
      <p:sp>
        <p:nvSpPr>
          <p:cNvPr id="4" name="Slide Number Placeholder 3">
            <a:extLst>
              <a:ext uri="{FF2B5EF4-FFF2-40B4-BE49-F238E27FC236}">
                <a16:creationId xmlns:a16="http://schemas.microsoft.com/office/drawing/2014/main" id="{62C2FEEC-D19F-551C-42B9-7A3FFA1CD2E5}"/>
              </a:ext>
            </a:extLst>
          </p:cNvPr>
          <p:cNvSpPr>
            <a:spLocks noGrp="1"/>
          </p:cNvSpPr>
          <p:nvPr>
            <p:ph type="sldNum" sz="quarter" idx="12"/>
          </p:nvPr>
        </p:nvSpPr>
        <p:spPr/>
        <p:txBody>
          <a:bodyPr/>
          <a:lstStyle/>
          <a:p>
            <a:fld id="{EB241CD2-1E45-42A3-B213-66A034DF9A3B}" type="slidenum">
              <a:rPr lang="en-GB" smtClean="0"/>
              <a:t>442</a:t>
            </a:fld>
            <a:endParaRPr lang="en-GB" dirty="0"/>
          </a:p>
        </p:txBody>
      </p:sp>
    </p:spTree>
    <p:extLst>
      <p:ext uri="{BB962C8B-B14F-4D97-AF65-F5344CB8AC3E}">
        <p14:creationId xmlns:p14="http://schemas.microsoft.com/office/powerpoint/2010/main" val="1950671116"/>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99196-18FD-0AB7-0B80-969769FF28C3}"/>
              </a:ext>
            </a:extLst>
          </p:cNvPr>
          <p:cNvSpPr>
            <a:spLocks noGrp="1"/>
          </p:cNvSpPr>
          <p:nvPr>
            <p:ph type="title"/>
          </p:nvPr>
        </p:nvSpPr>
        <p:spPr/>
        <p:txBody>
          <a:bodyPr/>
          <a:lstStyle/>
          <a:p>
            <a:r>
              <a:rPr lang="en-US" dirty="0"/>
              <a:t>Final Point</a:t>
            </a:r>
          </a:p>
        </p:txBody>
      </p:sp>
      <p:sp>
        <p:nvSpPr>
          <p:cNvPr id="3" name="Content Placeholder 2">
            <a:extLst>
              <a:ext uri="{FF2B5EF4-FFF2-40B4-BE49-F238E27FC236}">
                <a16:creationId xmlns:a16="http://schemas.microsoft.com/office/drawing/2014/main" id="{5F7E84E5-748B-F200-5A3C-7AE11E81CBD5}"/>
              </a:ext>
            </a:extLst>
          </p:cNvPr>
          <p:cNvSpPr>
            <a:spLocks noGrp="1"/>
          </p:cNvSpPr>
          <p:nvPr>
            <p:ph idx="1"/>
          </p:nvPr>
        </p:nvSpPr>
        <p:spPr/>
        <p:txBody>
          <a:bodyPr/>
          <a:lstStyle/>
          <a:p>
            <a:r>
              <a:rPr lang="en-US" dirty="0"/>
              <a:t>In working through the history, one thing has not changed:</a:t>
            </a:r>
          </a:p>
          <a:p>
            <a:r>
              <a:rPr lang="en-US" dirty="0"/>
              <a:t>Tradeoff between:</a:t>
            </a:r>
          </a:p>
          <a:p>
            <a:pPr lvl="1"/>
            <a:r>
              <a:rPr lang="en-US" dirty="0"/>
              <a:t>Obtaining a low cost of capital through taking risk away from investors</a:t>
            </a:r>
          </a:p>
          <a:p>
            <a:pPr lvl="3"/>
            <a:endParaRPr lang="en-US" dirty="0"/>
          </a:p>
          <a:p>
            <a:pPr lvl="3"/>
            <a:r>
              <a:rPr lang="en-US" dirty="0"/>
              <a:t>And</a:t>
            </a:r>
          </a:p>
          <a:p>
            <a:pPr lvl="3"/>
            <a:endParaRPr lang="en-US" dirty="0"/>
          </a:p>
          <a:p>
            <a:pPr lvl="1"/>
            <a:r>
              <a:rPr lang="en-US" dirty="0"/>
              <a:t>Imposing risk on investors to encourage efficient </a:t>
            </a:r>
            <a:r>
              <a:rPr lang="en-US" dirty="0" err="1"/>
              <a:t>behaviour</a:t>
            </a:r>
            <a:endParaRPr lang="en-US" dirty="0"/>
          </a:p>
          <a:p>
            <a:pPr lvl="1"/>
            <a:endParaRPr lang="en-US" dirty="0"/>
          </a:p>
        </p:txBody>
      </p:sp>
      <p:sp>
        <p:nvSpPr>
          <p:cNvPr id="4" name="Slide Number Placeholder 3">
            <a:extLst>
              <a:ext uri="{FF2B5EF4-FFF2-40B4-BE49-F238E27FC236}">
                <a16:creationId xmlns:a16="http://schemas.microsoft.com/office/drawing/2014/main" id="{E0DC09CC-3811-9219-86DD-8A321611CEBE}"/>
              </a:ext>
            </a:extLst>
          </p:cNvPr>
          <p:cNvSpPr>
            <a:spLocks noGrp="1"/>
          </p:cNvSpPr>
          <p:nvPr>
            <p:ph type="sldNum" sz="quarter" idx="12"/>
          </p:nvPr>
        </p:nvSpPr>
        <p:spPr/>
        <p:txBody>
          <a:bodyPr/>
          <a:lstStyle/>
          <a:p>
            <a:fld id="{EB241CD2-1E45-42A3-B213-66A034DF9A3B}" type="slidenum">
              <a:rPr lang="en-GB" smtClean="0"/>
              <a:t>443</a:t>
            </a:fld>
            <a:endParaRPr lang="en-GB" dirty="0"/>
          </a:p>
        </p:txBody>
      </p:sp>
    </p:spTree>
    <p:extLst>
      <p:ext uri="{BB962C8B-B14F-4D97-AF65-F5344CB8AC3E}">
        <p14:creationId xmlns:p14="http://schemas.microsoft.com/office/powerpoint/2010/main" val="1947730997"/>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3BEB2-A8EC-CD00-AA65-C7AFE89C56AC}"/>
              </a:ext>
            </a:extLst>
          </p:cNvPr>
          <p:cNvSpPr>
            <a:spLocks noGrp="1"/>
          </p:cNvSpPr>
          <p:nvPr>
            <p:ph type="ctrTitle"/>
          </p:nvPr>
        </p:nvSpPr>
        <p:spPr/>
        <p:txBody>
          <a:bodyPr/>
          <a:lstStyle/>
          <a:p>
            <a:r>
              <a:rPr lang="en-US" dirty="0"/>
              <a:t>Sponsor Analysis</a:t>
            </a:r>
          </a:p>
        </p:txBody>
      </p:sp>
    </p:spTree>
    <p:extLst>
      <p:ext uri="{BB962C8B-B14F-4D97-AF65-F5344CB8AC3E}">
        <p14:creationId xmlns:p14="http://schemas.microsoft.com/office/powerpoint/2010/main" val="2973436658"/>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AA60-A785-0D2F-AA18-3DFDE6797167}"/>
              </a:ext>
            </a:extLst>
          </p:cNvPr>
          <p:cNvSpPr>
            <a:spLocks noGrp="1"/>
          </p:cNvSpPr>
          <p:nvPr>
            <p:ph type="title"/>
          </p:nvPr>
        </p:nvSpPr>
        <p:spPr/>
        <p:txBody>
          <a:bodyPr/>
          <a:lstStyle/>
          <a:p>
            <a:r>
              <a:rPr lang="en-US" dirty="0"/>
              <a:t>Sponsor Analysis</a:t>
            </a:r>
          </a:p>
        </p:txBody>
      </p:sp>
      <p:sp>
        <p:nvSpPr>
          <p:cNvPr id="3" name="Content Placeholder 2">
            <a:extLst>
              <a:ext uri="{FF2B5EF4-FFF2-40B4-BE49-F238E27FC236}">
                <a16:creationId xmlns:a16="http://schemas.microsoft.com/office/drawing/2014/main" id="{423C59EC-22B5-3425-9109-44DBDF070331}"/>
              </a:ext>
            </a:extLst>
          </p:cNvPr>
          <p:cNvSpPr>
            <a:spLocks noGrp="1"/>
          </p:cNvSpPr>
          <p:nvPr>
            <p:ph idx="1"/>
          </p:nvPr>
        </p:nvSpPr>
        <p:spPr/>
        <p:txBody>
          <a:bodyPr>
            <a:normAutofit/>
          </a:bodyPr>
          <a:lstStyle/>
          <a:p>
            <a:r>
              <a:rPr lang="en-US" b="1" dirty="0">
                <a:solidFill>
                  <a:schemeClr val="tx1"/>
                </a:solidFill>
              </a:rPr>
              <a:t>Balfour Beatty plc</a:t>
            </a:r>
            <a:r>
              <a:rPr lang="en-US" dirty="0">
                <a:solidFill>
                  <a:schemeClr val="tx1"/>
                </a:solidFill>
              </a:rPr>
              <a:t> is an international infrastructure group based in the </a:t>
            </a:r>
            <a:r>
              <a:rPr lang="en-US" dirty="0">
                <a:solidFill>
                  <a:schemeClr val="tx1"/>
                </a:solidFill>
                <a:hlinkClick r:id="rId2" tooltip="United Kingdom">
                  <a:extLst>
                    <a:ext uri="{A12FA001-AC4F-418D-AE19-62706E023703}">
                      <ahyp:hlinkClr xmlns:ahyp="http://schemas.microsoft.com/office/drawing/2018/hyperlinkcolor" val="tx"/>
                    </a:ext>
                  </a:extLst>
                </a:hlinkClick>
              </a:rPr>
              <a:t>United Kingdom</a:t>
            </a:r>
            <a:r>
              <a:rPr lang="en-US" dirty="0">
                <a:solidFill>
                  <a:schemeClr val="tx1"/>
                </a:solidFill>
              </a:rPr>
              <a:t> with capabilities in construction services, support services and infrastructure investments. A constituent of the </a:t>
            </a:r>
            <a:r>
              <a:rPr lang="en-US" dirty="0">
                <a:solidFill>
                  <a:schemeClr val="tx1"/>
                </a:solidFill>
                <a:hlinkClick r:id="rId3" tooltip="FTSE 250 Index">
                  <a:extLst>
                    <a:ext uri="{A12FA001-AC4F-418D-AE19-62706E023703}">
                      <ahyp:hlinkClr xmlns:ahyp="http://schemas.microsoft.com/office/drawing/2018/hyperlinkcolor" val="tx"/>
                    </a:ext>
                  </a:extLst>
                </a:hlinkClick>
              </a:rPr>
              <a:t>FTSE 250 Index</a:t>
            </a:r>
            <a:r>
              <a:rPr lang="en-US" dirty="0">
                <a:solidFill>
                  <a:schemeClr val="tx1"/>
                </a:solidFill>
              </a:rPr>
              <a:t>, the company is active across the UK, US and Hong Kong. </a:t>
            </a:r>
          </a:p>
          <a:p>
            <a:r>
              <a:rPr lang="en-US" dirty="0">
                <a:solidFill>
                  <a:schemeClr val="tx1"/>
                </a:solidFill>
              </a:rPr>
              <a:t>For a time, Balfour Beatty's activities were dominated by two domestic sectors: power stations and the railways. It also opted to develop its presence as contractor within various power and civil engineering projects. Throughout the 1970s, Balfour Beatty expanded its presence in the road construction sector through schemes such as the </a:t>
            </a:r>
            <a:r>
              <a:rPr lang="en-US" dirty="0">
                <a:solidFill>
                  <a:schemeClr val="tx1"/>
                </a:solidFill>
                <a:hlinkClick r:id="rId4" tooltip="M73 motorway">
                  <a:extLst>
                    <a:ext uri="{A12FA001-AC4F-418D-AE19-62706E023703}">
                      <ahyp:hlinkClr xmlns:ahyp="http://schemas.microsoft.com/office/drawing/2018/hyperlinkcolor" val="tx"/>
                    </a:ext>
                  </a:extLst>
                </a:hlinkClick>
              </a:rPr>
              <a:t>M73 motorway</a:t>
            </a:r>
            <a:r>
              <a:rPr lang="en-US" dirty="0">
                <a:solidFill>
                  <a:schemeClr val="tx1"/>
                </a:solidFill>
              </a:rPr>
              <a:t> and the </a:t>
            </a:r>
            <a:r>
              <a:rPr lang="en-US" dirty="0">
                <a:solidFill>
                  <a:schemeClr val="tx1"/>
                </a:solidFill>
                <a:hlinkClick r:id="rId5" tooltip="Glasgow Inner Ring Road">
                  <a:extLst>
                    <a:ext uri="{A12FA001-AC4F-418D-AE19-62706E023703}">
                      <ahyp:hlinkClr xmlns:ahyp="http://schemas.microsoft.com/office/drawing/2018/hyperlinkcolor" val="tx"/>
                    </a:ext>
                  </a:extLst>
                </a:hlinkClick>
              </a:rPr>
              <a:t>Glasgow Inner Ring Road</a:t>
            </a:r>
            <a:r>
              <a:rPr lang="en-US" dirty="0">
                <a:solidFill>
                  <a:schemeClr val="tx1"/>
                </a:solidFill>
              </a:rPr>
              <a:t>. Between 1986 and 1995, Balfour Beatty operated Balfour Beatty Homes; after a collapse of the housing market, Balfour Beatty Homes was renamed Clarke Homes and then sold to </a:t>
            </a:r>
            <a:r>
              <a:rPr lang="en-US" dirty="0">
                <a:solidFill>
                  <a:schemeClr val="tx1"/>
                </a:solidFill>
                <a:hlinkClick r:id="rId6" tooltip="Westbury (housebuilder)">
                  <a:extLst>
                    <a:ext uri="{A12FA001-AC4F-418D-AE19-62706E023703}">
                      <ahyp:hlinkClr xmlns:ahyp="http://schemas.microsoft.com/office/drawing/2018/hyperlinkcolor" val="tx"/>
                    </a:ext>
                  </a:extLst>
                </a:hlinkClick>
              </a:rPr>
              <a:t>Westbury</a:t>
            </a:r>
            <a:r>
              <a:rPr lang="en-US" dirty="0">
                <a:solidFill>
                  <a:schemeClr val="tx1"/>
                </a:solidFill>
              </a:rPr>
              <a:t>. During the 2000s, the company's business strategy diversified from the construction of infrastructure alone towards the financing, operation, design and management functions. Balfour Beatty also pursued a strategy of growth via acquisition, primarily in the United Kingdom and North America, including Mansell plc, </a:t>
            </a:r>
            <a:r>
              <a:rPr lang="en-US" dirty="0">
                <a:solidFill>
                  <a:schemeClr val="tx1"/>
                </a:solidFill>
                <a:hlinkClick r:id="rId7" tooltip="Birse Group">
                  <a:extLst>
                    <a:ext uri="{A12FA001-AC4F-418D-AE19-62706E023703}">
                      <ahyp:hlinkClr xmlns:ahyp="http://schemas.microsoft.com/office/drawing/2018/hyperlinkcolor" val="tx"/>
                    </a:ext>
                  </a:extLst>
                </a:hlinkClick>
              </a:rPr>
              <a:t>Birse Group</a:t>
            </a:r>
            <a:r>
              <a:rPr lang="en-US" dirty="0">
                <a:solidFill>
                  <a:schemeClr val="tx1"/>
                </a:solidFill>
              </a:rPr>
              <a:t>, </a:t>
            </a:r>
            <a:r>
              <a:rPr lang="en-US" dirty="0">
                <a:solidFill>
                  <a:schemeClr val="tx1"/>
                </a:solidFill>
                <a:hlinkClick r:id="rId8" tooltip="Rok plc">
                  <a:extLst>
                    <a:ext uri="{A12FA001-AC4F-418D-AE19-62706E023703}">
                      <ahyp:hlinkClr xmlns:ahyp="http://schemas.microsoft.com/office/drawing/2018/hyperlinkcolor" val="tx"/>
                    </a:ext>
                  </a:extLst>
                </a:hlinkClick>
              </a:rPr>
              <a:t>Rok plc</a:t>
            </a:r>
            <a:r>
              <a:rPr lang="en-US" dirty="0">
                <a:solidFill>
                  <a:schemeClr val="tx1"/>
                </a:solidFill>
              </a:rPr>
              <a:t>, </a:t>
            </a:r>
            <a:r>
              <a:rPr lang="en-US" dirty="0">
                <a:solidFill>
                  <a:schemeClr val="tx1"/>
                </a:solidFill>
                <a:hlinkClick r:id="rId9" tooltip="Balfour Beatty Construction">
                  <a:extLst>
                    <a:ext uri="{A12FA001-AC4F-418D-AE19-62706E023703}">
                      <ahyp:hlinkClr xmlns:ahyp="http://schemas.microsoft.com/office/drawing/2018/hyperlinkcolor" val="tx"/>
                    </a:ext>
                  </a:extLst>
                </a:hlinkClick>
              </a:rPr>
              <a:t>Centex Construction</a:t>
            </a:r>
            <a:r>
              <a:rPr lang="en-US" dirty="0">
                <a:solidFill>
                  <a:schemeClr val="tx1"/>
                </a:solidFill>
              </a:rPr>
              <a:t>, </a:t>
            </a:r>
            <a:r>
              <a:rPr lang="en-US" dirty="0">
                <a:solidFill>
                  <a:schemeClr val="tx1"/>
                </a:solidFill>
                <a:hlinkClick r:id="rId10" tooltip="WSP USA">
                  <a:extLst>
                    <a:ext uri="{A12FA001-AC4F-418D-AE19-62706E023703}">
                      <ahyp:hlinkClr xmlns:ahyp="http://schemas.microsoft.com/office/drawing/2018/hyperlinkcolor" val="tx"/>
                    </a:ext>
                  </a:extLst>
                </a:hlinkClick>
              </a:rPr>
              <a:t>Parsons Brinckerhoff</a:t>
            </a:r>
            <a:r>
              <a:rPr lang="en-US" dirty="0">
                <a:solidFill>
                  <a:schemeClr val="tx1"/>
                </a:solidFill>
              </a:rPr>
              <a:t>.</a:t>
            </a:r>
          </a:p>
        </p:txBody>
      </p:sp>
      <p:sp>
        <p:nvSpPr>
          <p:cNvPr id="4" name="Slide Number Placeholder 3">
            <a:extLst>
              <a:ext uri="{FF2B5EF4-FFF2-40B4-BE49-F238E27FC236}">
                <a16:creationId xmlns:a16="http://schemas.microsoft.com/office/drawing/2014/main" id="{A7E1C7DE-B78E-0E68-F8AB-8712CD411172}"/>
              </a:ext>
            </a:extLst>
          </p:cNvPr>
          <p:cNvSpPr>
            <a:spLocks noGrp="1"/>
          </p:cNvSpPr>
          <p:nvPr>
            <p:ph type="sldNum" sz="quarter" idx="12"/>
          </p:nvPr>
        </p:nvSpPr>
        <p:spPr/>
        <p:txBody>
          <a:bodyPr/>
          <a:lstStyle/>
          <a:p>
            <a:fld id="{EB241CD2-1E45-42A3-B213-66A034DF9A3B}" type="slidenum">
              <a:rPr lang="en-GB" smtClean="0"/>
              <a:t>445</a:t>
            </a:fld>
            <a:endParaRPr lang="en-GB" dirty="0"/>
          </a:p>
        </p:txBody>
      </p:sp>
    </p:spTree>
    <p:extLst>
      <p:ext uri="{BB962C8B-B14F-4D97-AF65-F5344CB8AC3E}">
        <p14:creationId xmlns:p14="http://schemas.microsoft.com/office/powerpoint/2010/main" val="3628775343"/>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3" name="Google Shape;93;p14" descr="image.png"/>
          <p:cNvPicPr preferRelativeResize="0"/>
          <p:nvPr/>
        </p:nvPicPr>
        <p:blipFill rotWithShape="1">
          <a:blip r:embed="rId3">
            <a:alphaModFix/>
          </a:blip>
          <a:srcRect/>
          <a:stretch/>
        </p:blipFill>
        <p:spPr>
          <a:xfrm>
            <a:off x="762000" y="1765845"/>
            <a:ext cx="5143500" cy="4010025"/>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6286500" y="1765845"/>
            <a:ext cx="5143500" cy="4010025"/>
          </a:xfrm>
          <a:prstGeom prst="rect">
            <a:avLst/>
          </a:prstGeom>
          <a:noFill/>
          <a:ln>
            <a:noFill/>
          </a:ln>
        </p:spPr>
      </p:pic>
      <p:sp>
        <p:nvSpPr>
          <p:cNvPr id="95" name="Google Shape;95;p14"/>
          <p:cNvSpPr txBox="1"/>
          <p:nvPr/>
        </p:nvSpPr>
        <p:spPr>
          <a:xfrm>
            <a:off x="1152525" y="2156370"/>
            <a:ext cx="4580572" cy="3333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0" i="0" u="none" strike="noStrike" cap="none">
                <a:solidFill>
                  <a:srgbClr val="0D9488"/>
                </a:solidFill>
                <a:latin typeface="Poppins SemiBold"/>
                <a:ea typeface="Poppins SemiBold"/>
                <a:cs typeface="Poppins SemiBold"/>
                <a:sym typeface="Poppins SemiBold"/>
              </a:rPr>
              <a:t>Target Business Case (12%–15%)</a:t>
            </a:r>
            <a:endParaRPr/>
          </a:p>
        </p:txBody>
      </p:sp>
      <p:sp>
        <p:nvSpPr>
          <p:cNvPr id="96" name="Google Shape;96;p14"/>
          <p:cNvSpPr txBox="1"/>
          <p:nvPr/>
        </p:nvSpPr>
        <p:spPr>
          <a:xfrm>
            <a:off x="6677025" y="2156370"/>
            <a:ext cx="4580572" cy="6667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0" i="0" u="none" strike="noStrike" cap="none">
                <a:solidFill>
                  <a:srgbClr val="0D9488"/>
                </a:solidFill>
                <a:latin typeface="Poppins SemiBold"/>
                <a:ea typeface="Poppins SemiBold"/>
                <a:cs typeface="Poppins SemiBold"/>
                <a:sym typeface="Poppins SemiBold"/>
              </a:rPr>
              <a:t>Actual Secondary Returns (15%–30%)</a:t>
            </a:r>
            <a:endParaRPr/>
          </a:p>
        </p:txBody>
      </p:sp>
      <p:sp>
        <p:nvSpPr>
          <p:cNvPr id="97" name="Google Shape;97;p14"/>
          <p:cNvSpPr txBox="1"/>
          <p:nvPr/>
        </p:nvSpPr>
        <p:spPr>
          <a:xfrm>
            <a:off x="1390650" y="2680245"/>
            <a:ext cx="4124325" cy="485775"/>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Initial Projection:</a:t>
            </a:r>
            <a:r>
              <a:rPr lang="en-US" sz="1275" b="0" i="0" u="none" strike="noStrike" cap="none">
                <a:solidFill>
                  <a:srgbClr val="334155"/>
                </a:solidFill>
                <a:latin typeface="Lato"/>
                <a:ea typeface="Lato"/>
                <a:cs typeface="Lato"/>
                <a:sym typeface="Lato"/>
              </a:rPr>
              <a:t> Bids were financial-engineered to show nominal post-tax equity IRRs in the 12% to 15% range.</a:t>
            </a:r>
            <a:endParaRPr/>
          </a:p>
        </p:txBody>
      </p:sp>
      <p:sp>
        <p:nvSpPr>
          <p:cNvPr id="98" name="Google Shape;98;p14"/>
          <p:cNvSpPr txBox="1"/>
          <p:nvPr/>
        </p:nvSpPr>
        <p:spPr>
          <a:xfrm>
            <a:off x="1390650" y="3308895"/>
            <a:ext cx="4124325" cy="728662"/>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Risk Justification:</a:t>
            </a:r>
            <a:r>
              <a:rPr lang="en-US" sz="1275" b="0" i="0" u="none" strike="noStrike" cap="none">
                <a:solidFill>
                  <a:srgbClr val="334155"/>
                </a:solidFill>
                <a:latin typeface="Lato"/>
                <a:ea typeface="Lato"/>
                <a:cs typeface="Lato"/>
                <a:sym typeface="Lato"/>
              </a:rPr>
              <a:t> Proponents argued high returns rewarded sponsors for carrying heavy construction and long-term delivery risks.</a:t>
            </a:r>
            <a:endParaRPr/>
          </a:p>
        </p:txBody>
      </p:sp>
      <p:sp>
        <p:nvSpPr>
          <p:cNvPr id="99" name="Google Shape;99;p14"/>
          <p:cNvSpPr txBox="1"/>
          <p:nvPr/>
        </p:nvSpPr>
        <p:spPr>
          <a:xfrm>
            <a:off x="1390650" y="4180433"/>
            <a:ext cx="4124325" cy="728662"/>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Public Assumption:</a:t>
            </a:r>
            <a:r>
              <a:rPr lang="en-US" sz="1275" b="0" i="0" u="none" strike="noStrike" cap="none">
                <a:solidFill>
                  <a:srgbClr val="334155"/>
                </a:solidFill>
                <a:latin typeface="Lato"/>
                <a:ea typeface="Lato"/>
                <a:cs typeface="Lato"/>
                <a:sym typeface="Lato"/>
              </a:rPr>
              <a:t> NHS Trusts signed agreements under the belief that private-sector yields were locked in at these moderate levels.</a:t>
            </a:r>
            <a:endParaRPr/>
          </a:p>
        </p:txBody>
      </p:sp>
      <p:sp>
        <p:nvSpPr>
          <p:cNvPr id="100" name="Google Shape;100;p14"/>
          <p:cNvSpPr txBox="1"/>
          <p:nvPr/>
        </p:nvSpPr>
        <p:spPr>
          <a:xfrm>
            <a:off x="6915150" y="3013620"/>
            <a:ext cx="4124325" cy="485775"/>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Risk De-escalation:</a:t>
            </a:r>
            <a:r>
              <a:rPr lang="en-US" sz="1275" b="0" i="0" u="none" strike="noStrike" cap="none">
                <a:solidFill>
                  <a:srgbClr val="334155"/>
                </a:solidFill>
                <a:latin typeface="Lato"/>
                <a:ea typeface="Lato"/>
                <a:cs typeface="Lato"/>
                <a:sym typeface="Lato"/>
              </a:rPr>
              <a:t> Once construction successfully concluded, physical asset risk effectively dropped to zero.</a:t>
            </a:r>
            <a:endParaRPr/>
          </a:p>
        </p:txBody>
      </p:sp>
      <p:sp>
        <p:nvSpPr>
          <p:cNvPr id="101" name="Google Shape;101;p14"/>
          <p:cNvSpPr txBox="1"/>
          <p:nvPr/>
        </p:nvSpPr>
        <p:spPr>
          <a:xfrm>
            <a:off x="6915150" y="3642270"/>
            <a:ext cx="4124325" cy="728662"/>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Equity Flipping:</a:t>
            </a:r>
            <a:r>
              <a:rPr lang="en-US" sz="1275" b="0" i="0" u="none" strike="noStrike" cap="none">
                <a:solidFill>
                  <a:srgbClr val="334155"/>
                </a:solidFill>
                <a:latin typeface="Lato"/>
                <a:ea typeface="Lato"/>
                <a:cs typeface="Lato"/>
                <a:sym typeface="Lato"/>
              </a:rPr>
              <a:t> Original sponsors systematically flipped their stakes to specialized secondary infrastructure funds (e.g., HICL).</a:t>
            </a:r>
            <a:endParaRPr/>
          </a:p>
        </p:txBody>
      </p:sp>
      <p:sp>
        <p:nvSpPr>
          <p:cNvPr id="102" name="Google Shape;102;p14"/>
          <p:cNvSpPr txBox="1"/>
          <p:nvPr/>
        </p:nvSpPr>
        <p:spPr>
          <a:xfrm>
            <a:off x="6915150" y="4513808"/>
            <a:ext cx="4124325" cy="728662"/>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334155"/>
                </a:solidFill>
                <a:latin typeface="Lato"/>
                <a:ea typeface="Lato"/>
                <a:cs typeface="Lato"/>
                <a:sym typeface="Lato"/>
              </a:rPr>
              <a:t>Widespread Excess:</a:t>
            </a:r>
            <a:r>
              <a:rPr lang="en-US" sz="1275" b="0" i="0" u="none" strike="noStrike" cap="none">
                <a:solidFill>
                  <a:srgbClr val="334155"/>
                </a:solidFill>
                <a:latin typeface="Lato"/>
                <a:ea typeface="Lato"/>
                <a:cs typeface="Lato"/>
                <a:sym typeface="Lato"/>
              </a:rPr>
              <a:t> Audits mapped actualized operational-phase transaction IRRs averaging an extraordinary **28%**.</a:t>
            </a:r>
            <a:endParaRPr/>
          </a:p>
        </p:txBody>
      </p:sp>
      <p:sp>
        <p:nvSpPr>
          <p:cNvPr id="103" name="Google Shape;103;p14"/>
          <p:cNvSpPr txBox="1"/>
          <p:nvPr/>
        </p:nvSpPr>
        <p:spPr>
          <a:xfrm>
            <a:off x="1152525" y="2632620"/>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4" name="Google Shape;104;p14"/>
          <p:cNvSpPr txBox="1"/>
          <p:nvPr/>
        </p:nvSpPr>
        <p:spPr>
          <a:xfrm>
            <a:off x="1152525" y="3261270"/>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5" name="Google Shape;105;p14"/>
          <p:cNvSpPr txBox="1"/>
          <p:nvPr/>
        </p:nvSpPr>
        <p:spPr>
          <a:xfrm>
            <a:off x="1152525" y="4132808"/>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6" name="Google Shape;106;p14"/>
          <p:cNvSpPr txBox="1"/>
          <p:nvPr/>
        </p:nvSpPr>
        <p:spPr>
          <a:xfrm>
            <a:off x="6677025" y="2965995"/>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7" name="Google Shape;107;p14"/>
          <p:cNvSpPr txBox="1"/>
          <p:nvPr/>
        </p:nvSpPr>
        <p:spPr>
          <a:xfrm>
            <a:off x="6677025" y="3594645"/>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8" name="Google Shape;108;p14"/>
          <p:cNvSpPr txBox="1"/>
          <p:nvPr/>
        </p:nvSpPr>
        <p:spPr>
          <a:xfrm>
            <a:off x="6677025" y="4466183"/>
            <a:ext cx="133350" cy="342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0D9488"/>
                </a:solidFill>
                <a:latin typeface="Lato"/>
                <a:ea typeface="Lato"/>
                <a:cs typeface="Lato"/>
                <a:sym typeface="Lato"/>
              </a:rPr>
              <a:t>•</a:t>
            </a:r>
            <a:endParaRPr/>
          </a:p>
        </p:txBody>
      </p:sp>
      <p:sp>
        <p:nvSpPr>
          <p:cNvPr id="109" name="Google Shape;109;p14"/>
          <p:cNvSpPr txBox="1"/>
          <p:nvPr/>
        </p:nvSpPr>
        <p:spPr>
          <a:xfrm>
            <a:off x="904875" y="571500"/>
            <a:ext cx="11051381" cy="39811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2850" b="0" i="0" u="none" strike="noStrike" cap="none">
                <a:solidFill>
                  <a:srgbClr val="0F172A"/>
                </a:solidFill>
                <a:latin typeface="Poppins SemiBold"/>
                <a:ea typeface="Poppins SemiBold"/>
                <a:cs typeface="Poppins SemiBold"/>
                <a:sym typeface="Poppins SemiBold"/>
              </a:rPr>
              <a:t>The PFI </a:t>
            </a:r>
            <a:r>
              <a:rPr lang="en-US" sz="2850" b="0" i="0" u="none" strike="noStrike" cap="none">
                <a:solidFill>
                  <a:srgbClr val="0D9488"/>
                </a:solidFill>
                <a:latin typeface="Poppins SemiBold"/>
                <a:ea typeface="Poppins SemiBold"/>
                <a:cs typeface="Poppins SemiBold"/>
                <a:sym typeface="Poppins SemiBold"/>
              </a:rPr>
              <a:t>Return Gap</a:t>
            </a:r>
            <a:endParaRPr/>
          </a:p>
        </p:txBody>
      </p:sp>
      <p:sp>
        <p:nvSpPr>
          <p:cNvPr id="110" name="Google Shape;110;p14"/>
          <p:cNvSpPr/>
          <p:nvPr/>
        </p:nvSpPr>
        <p:spPr>
          <a:xfrm>
            <a:off x="762000" y="571500"/>
            <a:ext cx="47625" cy="398115"/>
          </a:xfrm>
          <a:prstGeom prst="rect">
            <a:avLst/>
          </a:prstGeom>
          <a:solidFill>
            <a:srgbClr val="0D948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6" name="Google Shape;116;p15" descr="image.png"/>
          <p:cNvPicPr preferRelativeResize="0"/>
          <p:nvPr/>
        </p:nvPicPr>
        <p:blipFill rotWithShape="1">
          <a:blip r:embed="rId3">
            <a:alphaModFix/>
          </a:blip>
          <a:srcRect/>
          <a:stretch/>
        </p:blipFill>
        <p:spPr>
          <a:xfrm>
            <a:off x="880301" y="2492945"/>
            <a:ext cx="4610862" cy="2452688"/>
          </a:xfrm>
          <a:prstGeom prst="rect">
            <a:avLst/>
          </a:prstGeom>
          <a:noFill/>
          <a:ln>
            <a:noFill/>
          </a:ln>
        </p:spPr>
      </p:pic>
      <p:sp>
        <p:nvSpPr>
          <p:cNvPr id="117" name="Google Shape;117;p15"/>
          <p:cNvSpPr txBox="1"/>
          <p:nvPr/>
        </p:nvSpPr>
        <p:spPr>
          <a:xfrm>
            <a:off x="2171700" y="3142208"/>
            <a:ext cx="2546604" cy="1154162"/>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7500" b="1" i="0" u="none" strike="noStrike" cap="none" dirty="0">
                <a:solidFill>
                  <a:srgbClr val="0D9488"/>
                </a:solidFill>
                <a:latin typeface="Poppins"/>
                <a:ea typeface="Poppins"/>
                <a:cs typeface="Poppins"/>
                <a:sym typeface="Poppins"/>
              </a:rPr>
              <a:t>28%</a:t>
            </a:r>
            <a:endParaRPr dirty="0"/>
          </a:p>
        </p:txBody>
      </p:sp>
      <p:sp>
        <p:nvSpPr>
          <p:cNvPr id="118" name="Google Shape;118;p15"/>
          <p:cNvSpPr txBox="1"/>
          <p:nvPr/>
        </p:nvSpPr>
        <p:spPr>
          <a:xfrm>
            <a:off x="1381125" y="4189958"/>
            <a:ext cx="3562350" cy="2095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350" b="0" i="0" u="none" strike="noStrike" cap="none">
                <a:solidFill>
                  <a:srgbClr val="475569"/>
                </a:solidFill>
                <a:latin typeface="Lato"/>
                <a:ea typeface="Lato"/>
                <a:cs typeface="Lato"/>
                <a:sym typeface="Lato"/>
              </a:rPr>
              <a:t>AVERAGE ACTUALIZED SECONDARY IRR</a:t>
            </a:r>
            <a:endParaRPr/>
          </a:p>
        </p:txBody>
      </p:sp>
      <p:sp>
        <p:nvSpPr>
          <p:cNvPr id="119" name="Google Shape;119;p15"/>
          <p:cNvSpPr txBox="1"/>
          <p:nvPr/>
        </p:nvSpPr>
        <p:spPr>
          <a:xfrm>
            <a:off x="6038850" y="2384970"/>
            <a:ext cx="6153150" cy="4000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0F172A"/>
                </a:solidFill>
                <a:latin typeface="Poppins"/>
                <a:ea typeface="Poppins"/>
                <a:cs typeface="Poppins"/>
                <a:sym typeface="Poppins"/>
              </a:rPr>
              <a:t>Leveraging Lower Operational Risks</a:t>
            </a:r>
            <a:endParaRPr/>
          </a:p>
        </p:txBody>
      </p:sp>
      <p:sp>
        <p:nvSpPr>
          <p:cNvPr id="120" name="Google Shape;120;p15"/>
          <p:cNvSpPr txBox="1"/>
          <p:nvPr/>
        </p:nvSpPr>
        <p:spPr>
          <a:xfrm>
            <a:off x="6038850" y="2927895"/>
            <a:ext cx="5867400" cy="5143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0" i="0" u="none" strike="noStrike" cap="none">
                <a:solidFill>
                  <a:srgbClr val="475569"/>
                </a:solidFill>
                <a:latin typeface="Lato"/>
                <a:ea typeface="Lato"/>
                <a:cs typeface="Lato"/>
                <a:sym typeface="Lato"/>
              </a:rPr>
              <a:t>During a PFI's early bidding stage, sponsors secured senior debt at higher interest rates due to perceived construction risk.</a:t>
            </a:r>
            <a:endParaRPr/>
          </a:p>
        </p:txBody>
      </p:sp>
      <p:sp>
        <p:nvSpPr>
          <p:cNvPr id="121" name="Google Shape;121;p15"/>
          <p:cNvSpPr txBox="1"/>
          <p:nvPr/>
        </p:nvSpPr>
        <p:spPr>
          <a:xfrm>
            <a:off x="6038850" y="3585120"/>
            <a:ext cx="5867400" cy="77152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0" i="0" u="none" strike="noStrike" cap="none">
                <a:solidFill>
                  <a:srgbClr val="475569"/>
                </a:solidFill>
                <a:latin typeface="Lato"/>
                <a:ea typeface="Lato"/>
                <a:cs typeface="Lato"/>
                <a:sym typeface="Lato"/>
              </a:rPr>
              <a:t>Once the hospital opened, the low-risk nature of state-backed unitary charges allowed consortia to </a:t>
            </a:r>
            <a:r>
              <a:rPr lang="en-US" sz="1350" b="1" i="0" u="none" strike="noStrike" cap="none">
                <a:solidFill>
                  <a:srgbClr val="475569"/>
                </a:solidFill>
                <a:latin typeface="Lato"/>
                <a:ea typeface="Lato"/>
                <a:cs typeface="Lato"/>
                <a:sym typeface="Lato"/>
              </a:rPr>
              <a:t>refinance senior debt</a:t>
            </a:r>
            <a:r>
              <a:rPr lang="en-US" sz="1350" b="0" i="0" u="none" strike="noStrike" cap="none">
                <a:solidFill>
                  <a:srgbClr val="475569"/>
                </a:solidFill>
                <a:latin typeface="Lato"/>
                <a:ea typeface="Lato"/>
                <a:cs typeface="Lato"/>
                <a:sym typeface="Lato"/>
              </a:rPr>
              <a:t> with commercial banks at much cheaper margins and longer tenors.</a:t>
            </a:r>
            <a:endParaRPr/>
          </a:p>
        </p:txBody>
      </p:sp>
      <p:sp>
        <p:nvSpPr>
          <p:cNvPr id="122" name="Google Shape;122;p15"/>
          <p:cNvSpPr txBox="1"/>
          <p:nvPr/>
        </p:nvSpPr>
        <p:spPr>
          <a:xfrm>
            <a:off x="6038850" y="4499520"/>
            <a:ext cx="5867400" cy="5143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0" i="0" u="none" strike="noStrike" cap="none" dirty="0">
                <a:solidFill>
                  <a:srgbClr val="475569"/>
                </a:solidFill>
                <a:latin typeface="Lato"/>
                <a:ea typeface="Lato"/>
                <a:cs typeface="Lato"/>
                <a:sym typeface="Lato"/>
              </a:rPr>
              <a:t>The vast cash savings generated by lower debt payments were instantly swept to equity holders via special dividends, hyper-inflating the actualized IRR.</a:t>
            </a:r>
            <a:endParaRPr dirty="0"/>
          </a:p>
        </p:txBody>
      </p:sp>
      <p:sp>
        <p:nvSpPr>
          <p:cNvPr id="123" name="Google Shape;123;p15"/>
          <p:cNvSpPr txBox="1"/>
          <p:nvPr/>
        </p:nvSpPr>
        <p:spPr>
          <a:xfrm>
            <a:off x="904875" y="571500"/>
            <a:ext cx="11051381" cy="39811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2850" b="0" i="0" u="none" strike="noStrike" cap="none">
                <a:solidFill>
                  <a:srgbClr val="0F172A"/>
                </a:solidFill>
                <a:latin typeface="Poppins SemiBold"/>
                <a:ea typeface="Poppins SemiBold"/>
                <a:cs typeface="Poppins SemiBold"/>
                <a:sym typeface="Poppins SemiBold"/>
              </a:rPr>
              <a:t>Refinancing </a:t>
            </a:r>
            <a:r>
              <a:rPr lang="en-US" sz="2850" b="0" i="0" u="none" strike="noStrike" cap="none">
                <a:solidFill>
                  <a:srgbClr val="0D9488"/>
                </a:solidFill>
                <a:latin typeface="Poppins SemiBold"/>
                <a:ea typeface="Poppins SemiBold"/>
                <a:cs typeface="Poppins SemiBold"/>
                <a:sym typeface="Poppins SemiBold"/>
              </a:rPr>
              <a:t>Windfalls</a:t>
            </a:r>
            <a:endParaRPr/>
          </a:p>
        </p:txBody>
      </p:sp>
      <p:sp>
        <p:nvSpPr>
          <p:cNvPr id="124" name="Google Shape;124;p15"/>
          <p:cNvSpPr/>
          <p:nvPr/>
        </p:nvSpPr>
        <p:spPr>
          <a:xfrm>
            <a:off x="762000" y="571500"/>
            <a:ext cx="47625" cy="398115"/>
          </a:xfrm>
          <a:prstGeom prst="rect">
            <a:avLst/>
          </a:prstGeom>
          <a:solidFill>
            <a:srgbClr val="0D948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B1C21-CCD4-C732-87A3-F7BE73777659}"/>
              </a:ext>
            </a:extLst>
          </p:cNvPr>
          <p:cNvSpPr>
            <a:spLocks noGrp="1"/>
          </p:cNvSpPr>
          <p:nvPr>
            <p:ph type="title"/>
          </p:nvPr>
        </p:nvSpPr>
        <p:spPr/>
        <p:txBody>
          <a:bodyPr/>
          <a:lstStyle/>
          <a:p>
            <a:r>
              <a:rPr lang="en-US" dirty="0"/>
              <a:t>Financial Comparison</a:t>
            </a:r>
          </a:p>
        </p:txBody>
      </p:sp>
      <p:sp>
        <p:nvSpPr>
          <p:cNvPr id="3" name="Content Placeholder 2">
            <a:extLst>
              <a:ext uri="{FF2B5EF4-FFF2-40B4-BE49-F238E27FC236}">
                <a16:creationId xmlns:a16="http://schemas.microsoft.com/office/drawing/2014/main" id="{EDB1CFED-F959-744D-F718-C767B2800707}"/>
              </a:ext>
            </a:extLst>
          </p:cNvPr>
          <p:cNvSpPr>
            <a:spLocks noGrp="1"/>
          </p:cNvSpPr>
          <p:nvPr>
            <p:ph idx="1"/>
          </p:nvPr>
        </p:nvSpPr>
        <p:spPr/>
        <p:txBody>
          <a:bodyPr/>
          <a:lstStyle/>
          <a:p>
            <a:r>
              <a:rPr lang="fr-FR" dirty="0"/>
              <a:t>BYG.F Bouygues SA</a:t>
            </a:r>
            <a:endParaRPr lang="en-US" dirty="0"/>
          </a:p>
          <a:p>
            <a:r>
              <a:rPr lang="fr-FR" dirty="0"/>
              <a:t>MTO.L </a:t>
            </a:r>
            <a:r>
              <a:rPr lang="fr-FR" dirty="0" err="1"/>
              <a:t>Mitie</a:t>
            </a:r>
            <a:r>
              <a:rPr lang="fr-FR" dirty="0"/>
              <a:t> Group </a:t>
            </a:r>
            <a:r>
              <a:rPr lang="fr-FR" dirty="0" err="1"/>
              <a:t>plc</a:t>
            </a:r>
            <a:endParaRPr lang="en-US" dirty="0"/>
          </a:p>
          <a:p>
            <a:r>
              <a:rPr lang="en-US" dirty="0"/>
              <a:t>BBY.L Balfour Beatty plc</a:t>
            </a:r>
          </a:p>
          <a:p>
            <a:r>
              <a:rPr lang="en-US" dirty="0"/>
              <a:t>KIE.L Kier Group plc</a:t>
            </a:r>
          </a:p>
          <a:p>
            <a:r>
              <a:rPr lang="en-US" dirty="0"/>
              <a:t>BWY.L Bellway plc</a:t>
            </a:r>
          </a:p>
          <a:p>
            <a:r>
              <a:rPr lang="en-US" dirty="0"/>
              <a:t>GFRD.L </a:t>
            </a:r>
            <a:r>
              <a:rPr lang="en-US" dirty="0" err="1"/>
              <a:t>Galliford</a:t>
            </a:r>
            <a:r>
              <a:rPr lang="en-US" dirty="0"/>
              <a:t> Try Holdings plc</a:t>
            </a:r>
          </a:p>
          <a:p>
            <a:r>
              <a:rPr lang="en-US" dirty="0"/>
              <a:t>FGP.L FirstGroup plc</a:t>
            </a:r>
          </a:p>
          <a:p>
            <a:r>
              <a:rPr lang="en-US" dirty="0"/>
              <a:t>BAB.L Babcock International Group PLC</a:t>
            </a:r>
          </a:p>
          <a:p>
            <a:endParaRPr lang="en-US" dirty="0"/>
          </a:p>
        </p:txBody>
      </p:sp>
      <p:sp>
        <p:nvSpPr>
          <p:cNvPr id="4" name="Slide Number Placeholder 3">
            <a:extLst>
              <a:ext uri="{FF2B5EF4-FFF2-40B4-BE49-F238E27FC236}">
                <a16:creationId xmlns:a16="http://schemas.microsoft.com/office/drawing/2014/main" id="{D40B8CB7-3930-1569-C085-4D858712C638}"/>
              </a:ext>
            </a:extLst>
          </p:cNvPr>
          <p:cNvSpPr>
            <a:spLocks noGrp="1"/>
          </p:cNvSpPr>
          <p:nvPr>
            <p:ph type="sldNum" sz="quarter" idx="12"/>
          </p:nvPr>
        </p:nvSpPr>
        <p:spPr/>
        <p:txBody>
          <a:bodyPr/>
          <a:lstStyle/>
          <a:p>
            <a:fld id="{EB241CD2-1E45-42A3-B213-66A034DF9A3B}" type="slidenum">
              <a:rPr lang="en-GB" smtClean="0"/>
              <a:t>448</a:t>
            </a:fld>
            <a:endParaRPr lang="en-GB" dirty="0"/>
          </a:p>
        </p:txBody>
      </p:sp>
    </p:spTree>
    <p:extLst>
      <p:ext uri="{BB962C8B-B14F-4D97-AF65-F5344CB8AC3E}">
        <p14:creationId xmlns:p14="http://schemas.microsoft.com/office/powerpoint/2010/main" val="3753563467"/>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39541-AC54-B703-93DA-BD16F11CD2BD}"/>
              </a:ext>
            </a:extLst>
          </p:cNvPr>
          <p:cNvSpPr>
            <a:spLocks noGrp="1"/>
          </p:cNvSpPr>
          <p:nvPr>
            <p:ph type="title"/>
          </p:nvPr>
        </p:nvSpPr>
        <p:spPr/>
        <p:txBody>
          <a:bodyPr/>
          <a:lstStyle/>
          <a:p>
            <a:r>
              <a:rPr lang="en-US" dirty="0"/>
              <a:t>Balfour Beatty ROE and Price to Book</a:t>
            </a:r>
          </a:p>
        </p:txBody>
      </p:sp>
      <p:sp>
        <p:nvSpPr>
          <p:cNvPr id="3" name="Content Placeholder 2">
            <a:extLst>
              <a:ext uri="{FF2B5EF4-FFF2-40B4-BE49-F238E27FC236}">
                <a16:creationId xmlns:a16="http://schemas.microsoft.com/office/drawing/2014/main" id="{8DE49368-6E93-B1BA-B3F1-4F24709C99FB}"/>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B7409ECC-A7E5-D780-B49D-3679A8DB5349}"/>
              </a:ext>
            </a:extLst>
          </p:cNvPr>
          <p:cNvSpPr>
            <a:spLocks noGrp="1"/>
          </p:cNvSpPr>
          <p:nvPr>
            <p:ph type="sldNum" sz="quarter" idx="12"/>
          </p:nvPr>
        </p:nvSpPr>
        <p:spPr/>
        <p:txBody>
          <a:bodyPr/>
          <a:lstStyle/>
          <a:p>
            <a:fld id="{EB241CD2-1E45-42A3-B213-66A034DF9A3B}" type="slidenum">
              <a:rPr lang="en-GB" smtClean="0"/>
              <a:t>449</a:t>
            </a:fld>
            <a:endParaRPr lang="en-GB" dirty="0"/>
          </a:p>
        </p:txBody>
      </p:sp>
      <p:pic>
        <p:nvPicPr>
          <p:cNvPr id="6" name="Picture 5">
            <a:extLst>
              <a:ext uri="{FF2B5EF4-FFF2-40B4-BE49-F238E27FC236}">
                <a16:creationId xmlns:a16="http://schemas.microsoft.com/office/drawing/2014/main" id="{1FFE24B4-E9BF-C069-CF4D-0A4648822D2D}"/>
              </a:ext>
            </a:extLst>
          </p:cNvPr>
          <p:cNvPicPr>
            <a:picLocks noChangeAspect="1"/>
          </p:cNvPicPr>
          <p:nvPr/>
        </p:nvPicPr>
        <p:blipFill>
          <a:blip r:embed="rId2"/>
          <a:stretch>
            <a:fillRect/>
          </a:stretch>
        </p:blipFill>
        <p:spPr>
          <a:xfrm>
            <a:off x="406400" y="1019378"/>
            <a:ext cx="10922561" cy="4883401"/>
          </a:xfrm>
          <a:prstGeom prst="rect">
            <a:avLst/>
          </a:prstGeom>
        </p:spPr>
      </p:pic>
    </p:spTree>
    <p:extLst>
      <p:ext uri="{BB962C8B-B14F-4D97-AF65-F5344CB8AC3E}">
        <p14:creationId xmlns:p14="http://schemas.microsoft.com/office/powerpoint/2010/main" val="38619218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517E-1033-90EA-3F29-AC5885979F42}"/>
              </a:ext>
            </a:extLst>
          </p:cNvPr>
          <p:cNvSpPr>
            <a:spLocks noGrp="1"/>
          </p:cNvSpPr>
          <p:nvPr>
            <p:ph type="title"/>
          </p:nvPr>
        </p:nvSpPr>
        <p:spPr/>
        <p:txBody>
          <a:bodyPr/>
          <a:lstStyle/>
          <a:p>
            <a:r>
              <a:rPr lang="en-US" dirty="0"/>
              <a:t>Capital Intensity Definitions and Returns</a:t>
            </a:r>
          </a:p>
        </p:txBody>
      </p:sp>
      <p:sp>
        <p:nvSpPr>
          <p:cNvPr id="3" name="Content Placeholder 2">
            <a:extLst>
              <a:ext uri="{FF2B5EF4-FFF2-40B4-BE49-F238E27FC236}">
                <a16:creationId xmlns:a16="http://schemas.microsoft.com/office/drawing/2014/main" id="{B0B163B4-9E5E-6D7D-F665-993811C51A2F}"/>
              </a:ext>
            </a:extLst>
          </p:cNvPr>
          <p:cNvSpPr>
            <a:spLocks noGrp="1"/>
          </p:cNvSpPr>
          <p:nvPr>
            <p:ph idx="1"/>
          </p:nvPr>
        </p:nvSpPr>
        <p:spPr/>
        <p:txBody>
          <a:bodyPr/>
          <a:lstStyle/>
          <a:p>
            <a:r>
              <a:rPr lang="en-US" dirty="0"/>
              <a:t>Capital Intensity Depends </a:t>
            </a:r>
          </a:p>
          <a:p>
            <a:pPr lvl="1"/>
            <a:r>
              <a:rPr lang="en-US" dirty="0"/>
              <a:t>Operating Expenses to Capital Expenditures</a:t>
            </a:r>
          </a:p>
          <a:p>
            <a:pPr lvl="1"/>
            <a:r>
              <a:rPr lang="en-US" dirty="0"/>
              <a:t>Asset Life</a:t>
            </a:r>
          </a:p>
          <a:p>
            <a:pPr lvl="1"/>
            <a:r>
              <a:rPr lang="en-US" dirty="0"/>
              <a:t>Rate of Return</a:t>
            </a:r>
          </a:p>
          <a:p>
            <a:pPr lvl="1"/>
            <a:endParaRPr lang="en-US" dirty="0"/>
          </a:p>
        </p:txBody>
      </p:sp>
      <p:pic>
        <p:nvPicPr>
          <p:cNvPr id="6" name="Picture 5">
            <a:extLst>
              <a:ext uri="{FF2B5EF4-FFF2-40B4-BE49-F238E27FC236}">
                <a16:creationId xmlns:a16="http://schemas.microsoft.com/office/drawing/2014/main" id="{F2A6779F-14CC-B7BF-30AB-67FBBE93DC83}"/>
              </a:ext>
            </a:extLst>
          </p:cNvPr>
          <p:cNvPicPr>
            <a:picLocks noChangeAspect="1"/>
          </p:cNvPicPr>
          <p:nvPr/>
        </p:nvPicPr>
        <p:blipFill>
          <a:blip r:embed="rId2"/>
          <a:stretch>
            <a:fillRect/>
          </a:stretch>
        </p:blipFill>
        <p:spPr>
          <a:xfrm>
            <a:off x="2169404" y="2746638"/>
            <a:ext cx="7562905" cy="3000397"/>
          </a:xfrm>
          <a:prstGeom prst="rect">
            <a:avLst/>
          </a:prstGeom>
        </p:spPr>
      </p:pic>
      <p:sp>
        <p:nvSpPr>
          <p:cNvPr id="5" name="TextBox 4">
            <a:extLst>
              <a:ext uri="{FF2B5EF4-FFF2-40B4-BE49-F238E27FC236}">
                <a16:creationId xmlns:a16="http://schemas.microsoft.com/office/drawing/2014/main" id="{DA91C28C-69D5-063F-742A-F8E70C069134}"/>
              </a:ext>
            </a:extLst>
          </p:cNvPr>
          <p:cNvSpPr txBox="1"/>
          <p:nvPr/>
        </p:nvSpPr>
        <p:spPr>
          <a:xfrm>
            <a:off x="7174992" y="1014985"/>
            <a:ext cx="2434426" cy="1477328"/>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Which asset has the highest capital intensity, and which has lowest capital intensity</a:t>
            </a:r>
          </a:p>
        </p:txBody>
      </p:sp>
      <p:sp>
        <p:nvSpPr>
          <p:cNvPr id="7" name="Slide Number Placeholder 6">
            <a:extLst>
              <a:ext uri="{FF2B5EF4-FFF2-40B4-BE49-F238E27FC236}">
                <a16:creationId xmlns:a16="http://schemas.microsoft.com/office/drawing/2014/main" id="{FA343485-7612-5521-0E01-B4A8F6C06336}"/>
              </a:ext>
            </a:extLst>
          </p:cNvPr>
          <p:cNvSpPr>
            <a:spLocks noGrp="1"/>
          </p:cNvSpPr>
          <p:nvPr>
            <p:ph type="sldNum" sz="quarter" idx="12"/>
          </p:nvPr>
        </p:nvSpPr>
        <p:spPr/>
        <p:txBody>
          <a:bodyPr/>
          <a:lstStyle/>
          <a:p>
            <a:fld id="{EB241CD2-1E45-42A3-B213-66A034DF9A3B}" type="slidenum">
              <a:rPr lang="en-GB" smtClean="0"/>
              <a:t>45</a:t>
            </a:fld>
            <a:endParaRPr lang="en-GB" dirty="0"/>
          </a:p>
        </p:txBody>
      </p:sp>
    </p:spTree>
    <p:extLst>
      <p:ext uri="{BB962C8B-B14F-4D97-AF65-F5344CB8AC3E}">
        <p14:creationId xmlns:p14="http://schemas.microsoft.com/office/powerpoint/2010/main" val="2356790644"/>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F3228-9B58-4B3F-7FAF-CD37661093AC}"/>
              </a:ext>
            </a:extLst>
          </p:cNvPr>
          <p:cNvSpPr>
            <a:spLocks noGrp="1"/>
          </p:cNvSpPr>
          <p:nvPr>
            <p:ph type="title"/>
          </p:nvPr>
        </p:nvSpPr>
        <p:spPr/>
        <p:txBody>
          <a:bodyPr/>
          <a:lstStyle/>
          <a:p>
            <a:r>
              <a:rPr lang="en-US" dirty="0"/>
              <a:t>ROE, ROIC and Growth</a:t>
            </a:r>
          </a:p>
        </p:txBody>
      </p:sp>
      <p:sp>
        <p:nvSpPr>
          <p:cNvPr id="3" name="Content Placeholder 2">
            <a:extLst>
              <a:ext uri="{FF2B5EF4-FFF2-40B4-BE49-F238E27FC236}">
                <a16:creationId xmlns:a16="http://schemas.microsoft.com/office/drawing/2014/main" id="{E70FFDBC-A178-2671-ECB2-7FC324A3F22F}"/>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DFA42CA-41D6-317E-B6A4-6BD82DD541E2}"/>
              </a:ext>
            </a:extLst>
          </p:cNvPr>
          <p:cNvSpPr>
            <a:spLocks noGrp="1"/>
          </p:cNvSpPr>
          <p:nvPr>
            <p:ph type="sldNum" sz="quarter" idx="12"/>
          </p:nvPr>
        </p:nvSpPr>
        <p:spPr/>
        <p:txBody>
          <a:bodyPr/>
          <a:lstStyle/>
          <a:p>
            <a:fld id="{EB241CD2-1E45-42A3-B213-66A034DF9A3B}" type="slidenum">
              <a:rPr lang="en-GB" smtClean="0"/>
              <a:t>450</a:t>
            </a:fld>
            <a:endParaRPr lang="en-GB" dirty="0"/>
          </a:p>
        </p:txBody>
      </p:sp>
      <p:pic>
        <p:nvPicPr>
          <p:cNvPr id="6" name="Picture 5">
            <a:extLst>
              <a:ext uri="{FF2B5EF4-FFF2-40B4-BE49-F238E27FC236}">
                <a16:creationId xmlns:a16="http://schemas.microsoft.com/office/drawing/2014/main" id="{0AA29965-434B-A1BE-BA72-43A8C225015E}"/>
              </a:ext>
            </a:extLst>
          </p:cNvPr>
          <p:cNvPicPr>
            <a:picLocks noChangeAspect="1"/>
          </p:cNvPicPr>
          <p:nvPr/>
        </p:nvPicPr>
        <p:blipFill>
          <a:blip r:embed="rId2"/>
          <a:stretch>
            <a:fillRect/>
          </a:stretch>
        </p:blipFill>
        <p:spPr>
          <a:xfrm>
            <a:off x="644245" y="939672"/>
            <a:ext cx="10903510" cy="4978656"/>
          </a:xfrm>
          <a:prstGeom prst="rect">
            <a:avLst/>
          </a:prstGeom>
        </p:spPr>
      </p:pic>
    </p:spTree>
    <p:extLst>
      <p:ext uri="{BB962C8B-B14F-4D97-AF65-F5344CB8AC3E}">
        <p14:creationId xmlns:p14="http://schemas.microsoft.com/office/powerpoint/2010/main" val="606099951"/>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19C8F-A779-EFC2-3F3F-C4D5A7DD8AF8}"/>
              </a:ext>
            </a:extLst>
          </p:cNvPr>
          <p:cNvSpPr>
            <a:spLocks noGrp="1"/>
          </p:cNvSpPr>
          <p:nvPr>
            <p:ph type="title"/>
          </p:nvPr>
        </p:nvSpPr>
        <p:spPr/>
        <p:txBody>
          <a:bodyPr/>
          <a:lstStyle/>
          <a:p>
            <a:r>
              <a:rPr lang="en-US" dirty="0"/>
              <a:t>Credit Ratios</a:t>
            </a:r>
          </a:p>
        </p:txBody>
      </p:sp>
      <p:pic>
        <p:nvPicPr>
          <p:cNvPr id="6" name="Content Placeholder 5">
            <a:extLst>
              <a:ext uri="{FF2B5EF4-FFF2-40B4-BE49-F238E27FC236}">
                <a16:creationId xmlns:a16="http://schemas.microsoft.com/office/drawing/2014/main" id="{EDAC2387-96BE-D897-4D94-461D4A6049D1}"/>
              </a:ext>
            </a:extLst>
          </p:cNvPr>
          <p:cNvPicPr>
            <a:picLocks noGrp="1" noChangeAspect="1"/>
          </p:cNvPicPr>
          <p:nvPr>
            <p:ph idx="1"/>
          </p:nvPr>
        </p:nvPicPr>
        <p:blipFill>
          <a:blip r:embed="rId2"/>
          <a:stretch>
            <a:fillRect/>
          </a:stretch>
        </p:blipFill>
        <p:spPr>
          <a:xfrm>
            <a:off x="1425284" y="1209675"/>
            <a:ext cx="9050920" cy="4692650"/>
          </a:xfrm>
          <a:prstGeom prst="rect">
            <a:avLst/>
          </a:prstGeom>
        </p:spPr>
      </p:pic>
      <p:sp>
        <p:nvSpPr>
          <p:cNvPr id="4" name="Slide Number Placeholder 3">
            <a:extLst>
              <a:ext uri="{FF2B5EF4-FFF2-40B4-BE49-F238E27FC236}">
                <a16:creationId xmlns:a16="http://schemas.microsoft.com/office/drawing/2014/main" id="{B534AD71-A1F6-21AD-D03E-0D314A5986BA}"/>
              </a:ext>
            </a:extLst>
          </p:cNvPr>
          <p:cNvSpPr>
            <a:spLocks noGrp="1"/>
          </p:cNvSpPr>
          <p:nvPr>
            <p:ph type="sldNum" sz="quarter" idx="12"/>
          </p:nvPr>
        </p:nvSpPr>
        <p:spPr/>
        <p:txBody>
          <a:bodyPr/>
          <a:lstStyle/>
          <a:p>
            <a:fld id="{EB241CD2-1E45-42A3-B213-66A034DF9A3B}" type="slidenum">
              <a:rPr lang="en-GB" smtClean="0"/>
              <a:t>451</a:t>
            </a:fld>
            <a:endParaRPr lang="en-GB" dirty="0"/>
          </a:p>
        </p:txBody>
      </p:sp>
    </p:spTree>
    <p:extLst>
      <p:ext uri="{BB962C8B-B14F-4D97-AF65-F5344CB8AC3E}">
        <p14:creationId xmlns:p14="http://schemas.microsoft.com/office/powerpoint/2010/main" val="4199139598"/>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C9E7-50F8-6504-CF00-615E01456B95}"/>
              </a:ext>
            </a:extLst>
          </p:cNvPr>
          <p:cNvSpPr>
            <a:spLocks noGrp="1"/>
          </p:cNvSpPr>
          <p:nvPr>
            <p:ph type="title"/>
          </p:nvPr>
        </p:nvSpPr>
        <p:spPr/>
        <p:txBody>
          <a:bodyPr/>
          <a:lstStyle/>
          <a:p>
            <a:r>
              <a:rPr lang="en-US" dirty="0"/>
              <a:t>Bouygues Returns and Value</a:t>
            </a:r>
          </a:p>
        </p:txBody>
      </p:sp>
      <p:sp>
        <p:nvSpPr>
          <p:cNvPr id="3" name="Content Placeholder 2">
            <a:extLst>
              <a:ext uri="{FF2B5EF4-FFF2-40B4-BE49-F238E27FC236}">
                <a16:creationId xmlns:a16="http://schemas.microsoft.com/office/drawing/2014/main" id="{B7C5DE43-28AF-DC81-725D-63D9AC599E7A}"/>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C50DB89B-CBA2-4BA0-9022-DA8D10B8C80C}"/>
              </a:ext>
            </a:extLst>
          </p:cNvPr>
          <p:cNvSpPr>
            <a:spLocks noGrp="1"/>
          </p:cNvSpPr>
          <p:nvPr>
            <p:ph type="sldNum" sz="quarter" idx="12"/>
          </p:nvPr>
        </p:nvSpPr>
        <p:spPr/>
        <p:txBody>
          <a:bodyPr/>
          <a:lstStyle/>
          <a:p>
            <a:fld id="{EB241CD2-1E45-42A3-B213-66A034DF9A3B}" type="slidenum">
              <a:rPr lang="en-GB" smtClean="0"/>
              <a:t>452</a:t>
            </a:fld>
            <a:endParaRPr lang="en-GB" dirty="0"/>
          </a:p>
        </p:txBody>
      </p:sp>
      <p:pic>
        <p:nvPicPr>
          <p:cNvPr id="6" name="Picture 5">
            <a:extLst>
              <a:ext uri="{FF2B5EF4-FFF2-40B4-BE49-F238E27FC236}">
                <a16:creationId xmlns:a16="http://schemas.microsoft.com/office/drawing/2014/main" id="{5B32C759-5997-6053-A658-E213DF7A4188}"/>
              </a:ext>
            </a:extLst>
          </p:cNvPr>
          <p:cNvPicPr>
            <a:picLocks noChangeAspect="1"/>
          </p:cNvPicPr>
          <p:nvPr/>
        </p:nvPicPr>
        <p:blipFill>
          <a:blip r:embed="rId2"/>
          <a:stretch>
            <a:fillRect/>
          </a:stretch>
        </p:blipFill>
        <p:spPr>
          <a:xfrm>
            <a:off x="675996" y="923796"/>
            <a:ext cx="10840007" cy="5010407"/>
          </a:xfrm>
          <a:prstGeom prst="rect">
            <a:avLst/>
          </a:prstGeom>
        </p:spPr>
      </p:pic>
    </p:spTree>
    <p:extLst>
      <p:ext uri="{BB962C8B-B14F-4D97-AF65-F5344CB8AC3E}">
        <p14:creationId xmlns:p14="http://schemas.microsoft.com/office/powerpoint/2010/main" val="3419012656"/>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D13D-145D-96A9-E157-2E13E3822FD3}"/>
              </a:ext>
            </a:extLst>
          </p:cNvPr>
          <p:cNvSpPr>
            <a:spLocks noGrp="1"/>
          </p:cNvSpPr>
          <p:nvPr>
            <p:ph type="title"/>
          </p:nvPr>
        </p:nvSpPr>
        <p:spPr/>
        <p:txBody>
          <a:bodyPr/>
          <a:lstStyle/>
          <a:p>
            <a:r>
              <a:rPr lang="en-US" dirty="0"/>
              <a:t>Bouygues Debt Profile</a:t>
            </a:r>
          </a:p>
        </p:txBody>
      </p:sp>
      <p:sp>
        <p:nvSpPr>
          <p:cNvPr id="3" name="Content Placeholder 2">
            <a:extLst>
              <a:ext uri="{FF2B5EF4-FFF2-40B4-BE49-F238E27FC236}">
                <a16:creationId xmlns:a16="http://schemas.microsoft.com/office/drawing/2014/main" id="{3058395C-7552-5DA9-8FAC-6CC891D85042}"/>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67DA35E8-BE94-761E-C397-4AFFBEC725B3}"/>
              </a:ext>
            </a:extLst>
          </p:cNvPr>
          <p:cNvSpPr>
            <a:spLocks noGrp="1"/>
          </p:cNvSpPr>
          <p:nvPr>
            <p:ph type="sldNum" sz="quarter" idx="12"/>
          </p:nvPr>
        </p:nvSpPr>
        <p:spPr/>
        <p:txBody>
          <a:bodyPr/>
          <a:lstStyle/>
          <a:p>
            <a:fld id="{EB241CD2-1E45-42A3-B213-66A034DF9A3B}" type="slidenum">
              <a:rPr lang="en-GB" smtClean="0"/>
              <a:t>453</a:t>
            </a:fld>
            <a:endParaRPr lang="en-GB" dirty="0"/>
          </a:p>
        </p:txBody>
      </p:sp>
      <p:pic>
        <p:nvPicPr>
          <p:cNvPr id="6" name="Picture 5">
            <a:extLst>
              <a:ext uri="{FF2B5EF4-FFF2-40B4-BE49-F238E27FC236}">
                <a16:creationId xmlns:a16="http://schemas.microsoft.com/office/drawing/2014/main" id="{064A9514-2F9F-7347-EAEA-03BD665DB7F4}"/>
              </a:ext>
            </a:extLst>
          </p:cNvPr>
          <p:cNvPicPr>
            <a:picLocks noChangeAspect="1"/>
          </p:cNvPicPr>
          <p:nvPr/>
        </p:nvPicPr>
        <p:blipFill>
          <a:blip r:embed="rId2"/>
          <a:stretch>
            <a:fillRect/>
          </a:stretch>
        </p:blipFill>
        <p:spPr>
          <a:xfrm>
            <a:off x="1009388" y="799965"/>
            <a:ext cx="10173223" cy="5258070"/>
          </a:xfrm>
          <a:prstGeom prst="rect">
            <a:avLst/>
          </a:prstGeom>
        </p:spPr>
      </p:pic>
    </p:spTree>
    <p:extLst>
      <p:ext uri="{BB962C8B-B14F-4D97-AF65-F5344CB8AC3E}">
        <p14:creationId xmlns:p14="http://schemas.microsoft.com/office/powerpoint/2010/main" val="2286691579"/>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71C-9D81-460C-F53F-BC8CBA6EC223}"/>
              </a:ext>
            </a:extLst>
          </p:cNvPr>
          <p:cNvSpPr>
            <a:spLocks noGrp="1"/>
          </p:cNvSpPr>
          <p:nvPr>
            <p:ph type="title"/>
          </p:nvPr>
        </p:nvSpPr>
        <p:spPr/>
        <p:txBody>
          <a:bodyPr/>
          <a:lstStyle/>
          <a:p>
            <a:r>
              <a:rPr lang="en-US" dirty="0"/>
              <a:t>Mitie Group – O&amp;M</a:t>
            </a:r>
          </a:p>
        </p:txBody>
      </p:sp>
      <p:sp>
        <p:nvSpPr>
          <p:cNvPr id="3" name="Content Placeholder 2">
            <a:extLst>
              <a:ext uri="{FF2B5EF4-FFF2-40B4-BE49-F238E27FC236}">
                <a16:creationId xmlns:a16="http://schemas.microsoft.com/office/drawing/2014/main" id="{5C48542A-D55C-8014-2419-2575C5A907C8}"/>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D10BE21A-B14E-2599-40BD-1A731106ACFD}"/>
              </a:ext>
            </a:extLst>
          </p:cNvPr>
          <p:cNvSpPr>
            <a:spLocks noGrp="1"/>
          </p:cNvSpPr>
          <p:nvPr>
            <p:ph type="sldNum" sz="quarter" idx="12"/>
          </p:nvPr>
        </p:nvSpPr>
        <p:spPr/>
        <p:txBody>
          <a:bodyPr/>
          <a:lstStyle/>
          <a:p>
            <a:fld id="{EB241CD2-1E45-42A3-B213-66A034DF9A3B}" type="slidenum">
              <a:rPr lang="en-GB" smtClean="0"/>
              <a:t>454</a:t>
            </a:fld>
            <a:endParaRPr lang="en-GB" dirty="0"/>
          </a:p>
        </p:txBody>
      </p:sp>
      <p:pic>
        <p:nvPicPr>
          <p:cNvPr id="6" name="Picture 5">
            <a:extLst>
              <a:ext uri="{FF2B5EF4-FFF2-40B4-BE49-F238E27FC236}">
                <a16:creationId xmlns:a16="http://schemas.microsoft.com/office/drawing/2014/main" id="{119AD8B7-098B-30F0-B2F1-60381412ADD7}"/>
              </a:ext>
            </a:extLst>
          </p:cNvPr>
          <p:cNvPicPr>
            <a:picLocks noChangeAspect="1"/>
          </p:cNvPicPr>
          <p:nvPr/>
        </p:nvPicPr>
        <p:blipFill>
          <a:blip r:embed="rId2"/>
          <a:stretch>
            <a:fillRect/>
          </a:stretch>
        </p:blipFill>
        <p:spPr>
          <a:xfrm>
            <a:off x="672821" y="952372"/>
            <a:ext cx="10846357" cy="4953255"/>
          </a:xfrm>
          <a:prstGeom prst="rect">
            <a:avLst/>
          </a:prstGeom>
        </p:spPr>
      </p:pic>
    </p:spTree>
    <p:extLst>
      <p:ext uri="{BB962C8B-B14F-4D97-AF65-F5344CB8AC3E}">
        <p14:creationId xmlns:p14="http://schemas.microsoft.com/office/powerpoint/2010/main" val="4004938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234E6-BD09-BDA6-DF3F-49E1812E52C3}"/>
              </a:ext>
            </a:extLst>
          </p:cNvPr>
          <p:cNvSpPr>
            <a:spLocks noGrp="1"/>
          </p:cNvSpPr>
          <p:nvPr>
            <p:ph type="title"/>
          </p:nvPr>
        </p:nvSpPr>
        <p:spPr/>
        <p:txBody>
          <a:bodyPr>
            <a:normAutofit/>
          </a:bodyPr>
          <a:lstStyle/>
          <a:p>
            <a:r>
              <a:rPr lang="en-US" dirty="0"/>
              <a:t>Capital Intensity and Life and Operating Expense</a:t>
            </a:r>
          </a:p>
        </p:txBody>
      </p:sp>
      <p:sp>
        <p:nvSpPr>
          <p:cNvPr id="3" name="Content Placeholder 2">
            <a:extLst>
              <a:ext uri="{FF2B5EF4-FFF2-40B4-BE49-F238E27FC236}">
                <a16:creationId xmlns:a16="http://schemas.microsoft.com/office/drawing/2014/main" id="{75AFDD2C-6866-AD87-66A9-51AB3803D592}"/>
              </a:ext>
            </a:extLst>
          </p:cNvPr>
          <p:cNvSpPr>
            <a:spLocks noGrp="1"/>
          </p:cNvSpPr>
          <p:nvPr>
            <p:ph idx="1"/>
          </p:nvPr>
        </p:nvSpPr>
        <p:spPr/>
        <p:txBody>
          <a:bodyPr/>
          <a:lstStyle/>
          <a:p>
            <a:r>
              <a:rPr lang="en-US" dirty="0"/>
              <a:t>Data Tables Demonstrating Capital Intensity</a:t>
            </a:r>
          </a:p>
          <a:p>
            <a:endParaRPr lang="en-US" dirty="0"/>
          </a:p>
          <a:p>
            <a:pPr marL="0" indent="0">
              <a:buNone/>
            </a:pPr>
            <a:r>
              <a:rPr lang="en-US" dirty="0"/>
              <a:t> </a:t>
            </a:r>
          </a:p>
        </p:txBody>
      </p:sp>
      <p:pic>
        <p:nvPicPr>
          <p:cNvPr id="8" name="Picture 7">
            <a:extLst>
              <a:ext uri="{FF2B5EF4-FFF2-40B4-BE49-F238E27FC236}">
                <a16:creationId xmlns:a16="http://schemas.microsoft.com/office/drawing/2014/main" id="{850AE342-11AC-A28C-90C4-4A8481E26788}"/>
              </a:ext>
            </a:extLst>
          </p:cNvPr>
          <p:cNvPicPr>
            <a:picLocks noChangeAspect="1"/>
          </p:cNvPicPr>
          <p:nvPr/>
        </p:nvPicPr>
        <p:blipFill>
          <a:blip r:embed="rId2"/>
          <a:stretch>
            <a:fillRect/>
          </a:stretch>
        </p:blipFill>
        <p:spPr>
          <a:xfrm>
            <a:off x="848787" y="2044861"/>
            <a:ext cx="6658024" cy="3924329"/>
          </a:xfrm>
          <a:prstGeom prst="rect">
            <a:avLst/>
          </a:prstGeom>
        </p:spPr>
      </p:pic>
      <p:cxnSp>
        <p:nvCxnSpPr>
          <p:cNvPr id="6" name="Straight Arrow Connector 5">
            <a:extLst>
              <a:ext uri="{FF2B5EF4-FFF2-40B4-BE49-F238E27FC236}">
                <a16:creationId xmlns:a16="http://schemas.microsoft.com/office/drawing/2014/main" id="{9AF4CF22-56FF-EE23-7CC3-D281A020DF73}"/>
              </a:ext>
            </a:extLst>
          </p:cNvPr>
          <p:cNvCxnSpPr>
            <a:cxnSpLocks/>
          </p:cNvCxnSpPr>
          <p:nvPr/>
        </p:nvCxnSpPr>
        <p:spPr>
          <a:xfrm flipV="1">
            <a:off x="3062392" y="4824715"/>
            <a:ext cx="3848986" cy="903767"/>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3E13B0A-410E-1790-0FC0-B9FBFBCED43C}"/>
              </a:ext>
            </a:extLst>
          </p:cNvPr>
          <p:cNvSpPr>
            <a:spLocks noGrp="1"/>
          </p:cNvSpPr>
          <p:nvPr>
            <p:ph type="sldNum" sz="quarter" idx="12"/>
          </p:nvPr>
        </p:nvSpPr>
        <p:spPr/>
        <p:txBody>
          <a:bodyPr/>
          <a:lstStyle/>
          <a:p>
            <a:fld id="{EB241CD2-1E45-42A3-B213-66A034DF9A3B}" type="slidenum">
              <a:rPr lang="en-GB" smtClean="0"/>
              <a:t>46</a:t>
            </a:fld>
            <a:endParaRPr lang="en-GB" dirty="0"/>
          </a:p>
        </p:txBody>
      </p:sp>
      <p:sp>
        <p:nvSpPr>
          <p:cNvPr id="4" name="TextBox 3">
            <a:extLst>
              <a:ext uri="{FF2B5EF4-FFF2-40B4-BE49-F238E27FC236}">
                <a16:creationId xmlns:a16="http://schemas.microsoft.com/office/drawing/2014/main" id="{8B66A8E4-FCF6-4C4E-D007-B3EA7C19F4B0}"/>
              </a:ext>
            </a:extLst>
          </p:cNvPr>
          <p:cNvSpPr txBox="1"/>
          <p:nvPr/>
        </p:nvSpPr>
        <p:spPr>
          <a:xfrm>
            <a:off x="7924800" y="2161309"/>
            <a:ext cx="3112655" cy="1200329"/>
          </a:xfrm>
          <a:prstGeom prst="rect">
            <a:avLst/>
          </a:prstGeom>
          <a:noFill/>
        </p:spPr>
        <p:txBody>
          <a:bodyPr wrap="square" rtlCol="0">
            <a:spAutoFit/>
          </a:bodyPr>
          <a:lstStyle/>
          <a:p>
            <a:r>
              <a:rPr lang="en-US" dirty="0"/>
              <a:t>With 70-year life, the revenues doubles; with the 10-year life the increase in revenues is much less.</a:t>
            </a:r>
          </a:p>
        </p:txBody>
      </p:sp>
      <p:sp>
        <p:nvSpPr>
          <p:cNvPr id="7" name="TextBox 6">
            <a:extLst>
              <a:ext uri="{FF2B5EF4-FFF2-40B4-BE49-F238E27FC236}">
                <a16:creationId xmlns:a16="http://schemas.microsoft.com/office/drawing/2014/main" id="{2D67F781-1EE4-FFFA-7A10-CD2A0936CD6E}"/>
              </a:ext>
            </a:extLst>
          </p:cNvPr>
          <p:cNvSpPr txBox="1"/>
          <p:nvPr/>
        </p:nvSpPr>
        <p:spPr>
          <a:xfrm>
            <a:off x="8063345" y="4350327"/>
            <a:ext cx="3112655" cy="646331"/>
          </a:xfrm>
          <a:prstGeom prst="rect">
            <a:avLst/>
          </a:prstGeom>
          <a:noFill/>
        </p:spPr>
        <p:txBody>
          <a:bodyPr wrap="square" rtlCol="0">
            <a:spAutoFit/>
          </a:bodyPr>
          <a:lstStyle/>
          <a:p>
            <a:r>
              <a:rPr lang="en-US" dirty="0"/>
              <a:t>Capital Intensity as Assets Divided by Revenues</a:t>
            </a:r>
          </a:p>
        </p:txBody>
      </p:sp>
    </p:spTree>
    <p:extLst>
      <p:ext uri="{BB962C8B-B14F-4D97-AF65-F5344CB8AC3E}">
        <p14:creationId xmlns:p14="http://schemas.microsoft.com/office/powerpoint/2010/main" val="15465172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8BC47-CA7F-4CD1-72E7-C71BA3F5D3B6}"/>
              </a:ext>
            </a:extLst>
          </p:cNvPr>
          <p:cNvSpPr>
            <a:spLocks noGrp="1"/>
          </p:cNvSpPr>
          <p:nvPr>
            <p:ph type="title"/>
          </p:nvPr>
        </p:nvSpPr>
        <p:spPr/>
        <p:txBody>
          <a:bodyPr>
            <a:normAutofit fontScale="90000"/>
          </a:bodyPr>
          <a:lstStyle/>
          <a:p>
            <a:r>
              <a:rPr lang="en-US" dirty="0"/>
              <a:t>Capital Intensity Graph and Effect of Changes in Overall Return</a:t>
            </a:r>
          </a:p>
        </p:txBody>
      </p:sp>
      <p:sp>
        <p:nvSpPr>
          <p:cNvPr id="3" name="Content Placeholder 2">
            <a:extLst>
              <a:ext uri="{FF2B5EF4-FFF2-40B4-BE49-F238E27FC236}">
                <a16:creationId xmlns:a16="http://schemas.microsoft.com/office/drawing/2014/main" id="{16D3CFC8-C187-B093-04F8-2FCA408BEF93}"/>
              </a:ext>
            </a:extLst>
          </p:cNvPr>
          <p:cNvSpPr>
            <a:spLocks noGrp="1"/>
          </p:cNvSpPr>
          <p:nvPr>
            <p:ph idx="1"/>
          </p:nvPr>
        </p:nvSpPr>
        <p:spPr/>
        <p:txBody>
          <a:bodyPr/>
          <a:lstStyle/>
          <a:p>
            <a:r>
              <a:rPr lang="en-US" dirty="0"/>
              <a:t>If you can keep returns lower for capital intensive assets, the effect on prices or costs to the government is dramatic.</a:t>
            </a:r>
          </a:p>
          <a:p>
            <a:endParaRPr lang="en-US" dirty="0"/>
          </a:p>
        </p:txBody>
      </p:sp>
      <p:pic>
        <p:nvPicPr>
          <p:cNvPr id="6" name="Picture 5">
            <a:extLst>
              <a:ext uri="{FF2B5EF4-FFF2-40B4-BE49-F238E27FC236}">
                <a16:creationId xmlns:a16="http://schemas.microsoft.com/office/drawing/2014/main" id="{66613E09-838D-D6A1-F698-C8F7E4351771}"/>
              </a:ext>
            </a:extLst>
          </p:cNvPr>
          <p:cNvPicPr>
            <a:picLocks noChangeAspect="1"/>
          </p:cNvPicPr>
          <p:nvPr/>
        </p:nvPicPr>
        <p:blipFill>
          <a:blip r:embed="rId2"/>
          <a:stretch>
            <a:fillRect/>
          </a:stretch>
        </p:blipFill>
        <p:spPr>
          <a:xfrm>
            <a:off x="3257892" y="2020187"/>
            <a:ext cx="5727528" cy="4160179"/>
          </a:xfrm>
          <a:prstGeom prst="rect">
            <a:avLst/>
          </a:prstGeom>
        </p:spPr>
      </p:pic>
      <p:sp>
        <p:nvSpPr>
          <p:cNvPr id="5" name="Slide Number Placeholder 4">
            <a:extLst>
              <a:ext uri="{FF2B5EF4-FFF2-40B4-BE49-F238E27FC236}">
                <a16:creationId xmlns:a16="http://schemas.microsoft.com/office/drawing/2014/main" id="{0E33C136-5C06-ECCA-3A68-AF5F45B282AF}"/>
              </a:ext>
            </a:extLst>
          </p:cNvPr>
          <p:cNvSpPr>
            <a:spLocks noGrp="1"/>
          </p:cNvSpPr>
          <p:nvPr>
            <p:ph type="sldNum" sz="quarter" idx="12"/>
          </p:nvPr>
        </p:nvSpPr>
        <p:spPr/>
        <p:txBody>
          <a:bodyPr/>
          <a:lstStyle/>
          <a:p>
            <a:fld id="{EB241CD2-1E45-42A3-B213-66A034DF9A3B}" type="slidenum">
              <a:rPr lang="en-GB" smtClean="0"/>
              <a:t>47</a:t>
            </a:fld>
            <a:endParaRPr lang="en-GB" dirty="0"/>
          </a:p>
        </p:txBody>
      </p:sp>
    </p:spTree>
    <p:extLst>
      <p:ext uri="{BB962C8B-B14F-4D97-AF65-F5344CB8AC3E}">
        <p14:creationId xmlns:p14="http://schemas.microsoft.com/office/powerpoint/2010/main" val="25108045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Effects of Financing on Bid Price – Capital Intensive</a:t>
            </a:r>
          </a:p>
        </p:txBody>
      </p:sp>
      <p:pic>
        <p:nvPicPr>
          <p:cNvPr id="5" name="Content Placeholder 4"/>
          <p:cNvPicPr>
            <a:picLocks noGrp="1" noChangeAspect="1"/>
          </p:cNvPicPr>
          <p:nvPr>
            <p:ph idx="1"/>
          </p:nvPr>
        </p:nvPicPr>
        <p:blipFill>
          <a:blip r:embed="rId2"/>
          <a:stretch>
            <a:fillRect/>
          </a:stretch>
        </p:blipFill>
        <p:spPr>
          <a:xfrm>
            <a:off x="199874" y="1713046"/>
            <a:ext cx="5806657" cy="4224731"/>
          </a:xfrm>
          <a:prstGeom prst="rect">
            <a:avLst/>
          </a:prstGeom>
        </p:spPr>
      </p:pic>
      <p:pic>
        <p:nvPicPr>
          <p:cNvPr id="3" name="Content Placeholder 4">
            <a:extLst>
              <a:ext uri="{FF2B5EF4-FFF2-40B4-BE49-F238E27FC236}">
                <a16:creationId xmlns:a16="http://schemas.microsoft.com/office/drawing/2014/main" id="{65805219-87EB-D292-425E-10675840784E}"/>
              </a:ext>
            </a:extLst>
          </p:cNvPr>
          <p:cNvPicPr>
            <a:picLocks noChangeAspect="1"/>
          </p:cNvPicPr>
          <p:nvPr/>
        </p:nvPicPr>
        <p:blipFill>
          <a:blip r:embed="rId3"/>
          <a:stretch>
            <a:fillRect/>
          </a:stretch>
        </p:blipFill>
        <p:spPr>
          <a:xfrm>
            <a:off x="6096000" y="1713046"/>
            <a:ext cx="5806656" cy="4224730"/>
          </a:xfrm>
          <a:prstGeom prst="rect">
            <a:avLst/>
          </a:prstGeom>
        </p:spPr>
      </p:pic>
      <p:sp>
        <p:nvSpPr>
          <p:cNvPr id="6" name="TextBox 5">
            <a:extLst>
              <a:ext uri="{FF2B5EF4-FFF2-40B4-BE49-F238E27FC236}">
                <a16:creationId xmlns:a16="http://schemas.microsoft.com/office/drawing/2014/main" id="{B9523291-9B88-6A04-A977-19C10CF75007}"/>
              </a:ext>
            </a:extLst>
          </p:cNvPr>
          <p:cNvSpPr txBox="1"/>
          <p:nvPr/>
        </p:nvSpPr>
        <p:spPr>
          <a:xfrm>
            <a:off x="886968" y="1150508"/>
            <a:ext cx="10442392" cy="369332"/>
          </a:xfrm>
          <a:prstGeom prst="rect">
            <a:avLst/>
          </a:prstGeom>
          <a:no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Pillar 1: Effects of Lower Cost of Capital on the Cost Consumers Pay – Levelized Cost of Electricity</a:t>
            </a:r>
          </a:p>
        </p:txBody>
      </p:sp>
      <p:sp>
        <p:nvSpPr>
          <p:cNvPr id="7" name="Slide Number Placeholder 6">
            <a:extLst>
              <a:ext uri="{FF2B5EF4-FFF2-40B4-BE49-F238E27FC236}">
                <a16:creationId xmlns:a16="http://schemas.microsoft.com/office/drawing/2014/main" id="{7C4840B2-BA6D-9ED9-017C-B0141DE68B8A}"/>
              </a:ext>
            </a:extLst>
          </p:cNvPr>
          <p:cNvSpPr>
            <a:spLocks noGrp="1"/>
          </p:cNvSpPr>
          <p:nvPr>
            <p:ph type="sldNum" sz="quarter" idx="12"/>
          </p:nvPr>
        </p:nvSpPr>
        <p:spPr/>
        <p:txBody>
          <a:bodyPr/>
          <a:lstStyle/>
          <a:p>
            <a:fld id="{EB241CD2-1E45-42A3-B213-66A034DF9A3B}" type="slidenum">
              <a:rPr lang="en-GB" smtClean="0"/>
              <a:t>48</a:t>
            </a:fld>
            <a:endParaRPr lang="en-GB" dirty="0"/>
          </a:p>
        </p:txBody>
      </p:sp>
    </p:spTree>
    <p:extLst>
      <p:ext uri="{BB962C8B-B14F-4D97-AF65-F5344CB8AC3E}">
        <p14:creationId xmlns:p14="http://schemas.microsoft.com/office/powerpoint/2010/main" val="2555298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D1717-09E9-A685-F95C-DE40AEBEE5CA}"/>
              </a:ext>
            </a:extLst>
          </p:cNvPr>
          <p:cNvSpPr>
            <a:spLocks noGrp="1"/>
          </p:cNvSpPr>
          <p:nvPr>
            <p:ph type="title"/>
          </p:nvPr>
        </p:nvSpPr>
        <p:spPr/>
        <p:txBody>
          <a:bodyPr/>
          <a:lstStyle/>
          <a:p>
            <a:r>
              <a:rPr lang="en-US" dirty="0"/>
              <a:t>Capital Intensity – Why Relevant to Contracts</a:t>
            </a:r>
          </a:p>
        </p:txBody>
      </p:sp>
      <p:sp>
        <p:nvSpPr>
          <p:cNvPr id="3" name="Content Placeholder 2">
            <a:extLst>
              <a:ext uri="{FF2B5EF4-FFF2-40B4-BE49-F238E27FC236}">
                <a16:creationId xmlns:a16="http://schemas.microsoft.com/office/drawing/2014/main" id="{5917D3F4-A339-9F0A-B6C8-57A051CBE083}"/>
              </a:ext>
            </a:extLst>
          </p:cNvPr>
          <p:cNvSpPr>
            <a:spLocks noGrp="1"/>
          </p:cNvSpPr>
          <p:nvPr>
            <p:ph idx="1"/>
          </p:nvPr>
        </p:nvSpPr>
        <p:spPr/>
        <p:txBody>
          <a:bodyPr/>
          <a:lstStyle/>
          <a:p>
            <a:r>
              <a:rPr lang="en-US" dirty="0"/>
              <a:t>When you structure contracts, you affect the rate of return</a:t>
            </a:r>
          </a:p>
          <a:p>
            <a:r>
              <a:rPr lang="en-US" dirty="0"/>
              <a:t>Trying to derive a formula (Capital Expenditures/Revenues) is silly</a:t>
            </a:r>
          </a:p>
          <a:p>
            <a:r>
              <a:rPr lang="en-US" dirty="0"/>
              <a:t>Associated with Investment not a corporation</a:t>
            </a:r>
          </a:p>
          <a:p>
            <a:r>
              <a:rPr lang="en-US" dirty="0"/>
              <a:t>Any investment has three characteristics</a:t>
            </a:r>
          </a:p>
          <a:p>
            <a:pPr lvl="1"/>
            <a:r>
              <a:rPr lang="en-US" dirty="0"/>
              <a:t>Capital Expenditures</a:t>
            </a:r>
          </a:p>
          <a:p>
            <a:pPr lvl="1"/>
            <a:r>
              <a:rPr lang="en-US" dirty="0"/>
              <a:t>Operating Expenditures (including fuel)</a:t>
            </a:r>
          </a:p>
          <a:p>
            <a:pPr lvl="1"/>
            <a:r>
              <a:rPr lang="en-US" dirty="0"/>
              <a:t>Lifetime</a:t>
            </a:r>
          </a:p>
          <a:p>
            <a:pPr lvl="1"/>
            <a:r>
              <a:rPr lang="en-US" dirty="0"/>
              <a:t>Revenues that cover capital expenditures and operating expenditures and produce a return (IRR)</a:t>
            </a:r>
          </a:p>
          <a:p>
            <a:endParaRPr lang="en-US" dirty="0"/>
          </a:p>
        </p:txBody>
      </p:sp>
      <p:sp>
        <p:nvSpPr>
          <p:cNvPr id="4" name="Slide Number Placeholder 3">
            <a:extLst>
              <a:ext uri="{FF2B5EF4-FFF2-40B4-BE49-F238E27FC236}">
                <a16:creationId xmlns:a16="http://schemas.microsoft.com/office/drawing/2014/main" id="{B7BE844E-371B-A494-1906-8AA176AC968A}"/>
              </a:ext>
            </a:extLst>
          </p:cNvPr>
          <p:cNvSpPr>
            <a:spLocks noGrp="1"/>
          </p:cNvSpPr>
          <p:nvPr>
            <p:ph type="sldNum" sz="quarter" idx="12"/>
          </p:nvPr>
        </p:nvSpPr>
        <p:spPr/>
        <p:txBody>
          <a:bodyPr/>
          <a:lstStyle/>
          <a:p>
            <a:fld id="{EB241CD2-1E45-42A3-B213-66A034DF9A3B}" type="slidenum">
              <a:rPr lang="en-GB" smtClean="0"/>
              <a:t>49</a:t>
            </a:fld>
            <a:endParaRPr lang="en-GB" dirty="0"/>
          </a:p>
        </p:txBody>
      </p:sp>
    </p:spTree>
    <p:extLst>
      <p:ext uri="{BB962C8B-B14F-4D97-AF65-F5344CB8AC3E}">
        <p14:creationId xmlns:p14="http://schemas.microsoft.com/office/powerpoint/2010/main" val="191684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8AC78-25F4-94A7-F615-05FAE2076A62}"/>
              </a:ext>
            </a:extLst>
          </p:cNvPr>
          <p:cNvSpPr>
            <a:spLocks noGrp="1"/>
          </p:cNvSpPr>
          <p:nvPr>
            <p:ph type="title"/>
          </p:nvPr>
        </p:nvSpPr>
        <p:spPr/>
        <p:txBody>
          <a:bodyPr/>
          <a:lstStyle/>
          <a:p>
            <a:r>
              <a:rPr lang="en-US" dirty="0"/>
              <a:t>Pre-Reading, Resources</a:t>
            </a:r>
          </a:p>
        </p:txBody>
      </p:sp>
      <p:sp>
        <p:nvSpPr>
          <p:cNvPr id="3" name="Content Placeholder 2">
            <a:extLst>
              <a:ext uri="{FF2B5EF4-FFF2-40B4-BE49-F238E27FC236}">
                <a16:creationId xmlns:a16="http://schemas.microsoft.com/office/drawing/2014/main" id="{94C49A6D-1B9B-986C-58FB-77AD985EA7F4}"/>
              </a:ext>
            </a:extLst>
          </p:cNvPr>
          <p:cNvSpPr>
            <a:spLocks noGrp="1"/>
          </p:cNvSpPr>
          <p:nvPr>
            <p:ph idx="1"/>
          </p:nvPr>
        </p:nvSpPr>
        <p:spPr/>
        <p:txBody>
          <a:bodyPr>
            <a:normAutofit/>
          </a:bodyPr>
          <a:lstStyle/>
          <a:p>
            <a:r>
              <a:rPr lang="en-US" sz="2400" dirty="0"/>
              <a:t>Four Chapters for Four Sessions</a:t>
            </a:r>
          </a:p>
          <a:p>
            <a:pPr marL="0" indent="0">
              <a:buNone/>
            </a:pPr>
            <a:endParaRPr lang="en-US" sz="2400" dirty="0"/>
          </a:p>
          <a:p>
            <a:pPr lvl="1"/>
            <a:r>
              <a:rPr lang="en-US" sz="2000" dirty="0"/>
              <a:t>Chapter 19 on Contracts, Risk Allocation and Cost of Capital</a:t>
            </a:r>
          </a:p>
          <a:p>
            <a:pPr lvl="1"/>
            <a:r>
              <a:rPr lang="en-US" sz="2000" dirty="0"/>
              <a:t>Chapter 11 on Levelised Cost of Electricity and Contract for Differences</a:t>
            </a:r>
          </a:p>
          <a:p>
            <a:pPr lvl="1"/>
            <a:r>
              <a:rPr lang="en-US" sz="2000" dirty="0"/>
              <a:t>Chapter 20 on Targets and Liquidated Damages</a:t>
            </a:r>
          </a:p>
          <a:p>
            <a:pPr lvl="1"/>
            <a:r>
              <a:rPr lang="en-US" sz="2000" dirty="0"/>
              <a:t>Chapter 16 on Project Finance Theory</a:t>
            </a:r>
          </a:p>
        </p:txBody>
      </p:sp>
      <p:sp>
        <p:nvSpPr>
          <p:cNvPr id="4" name="Slide Number Placeholder 3">
            <a:extLst>
              <a:ext uri="{FF2B5EF4-FFF2-40B4-BE49-F238E27FC236}">
                <a16:creationId xmlns:a16="http://schemas.microsoft.com/office/drawing/2014/main" id="{0C24D727-8EA2-5E83-818C-EC459045086D}"/>
              </a:ext>
            </a:extLst>
          </p:cNvPr>
          <p:cNvSpPr>
            <a:spLocks noGrp="1"/>
          </p:cNvSpPr>
          <p:nvPr>
            <p:ph type="sldNum" sz="quarter" idx="12"/>
          </p:nvPr>
        </p:nvSpPr>
        <p:spPr/>
        <p:txBody>
          <a:bodyPr/>
          <a:lstStyle/>
          <a:p>
            <a:fld id="{EB241CD2-1E45-42A3-B213-66A034DF9A3B}" type="slidenum">
              <a:rPr lang="en-GB" smtClean="0"/>
              <a:t>5</a:t>
            </a:fld>
            <a:endParaRPr lang="en-GB" dirty="0"/>
          </a:p>
        </p:txBody>
      </p:sp>
    </p:spTree>
    <p:extLst>
      <p:ext uri="{BB962C8B-B14F-4D97-AF65-F5344CB8AC3E}">
        <p14:creationId xmlns:p14="http://schemas.microsoft.com/office/powerpoint/2010/main" val="900180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0836-EDB7-7943-B110-83F56238CA9E}"/>
              </a:ext>
            </a:extLst>
          </p:cNvPr>
          <p:cNvSpPr>
            <a:spLocks noGrp="1"/>
          </p:cNvSpPr>
          <p:nvPr>
            <p:ph type="ctrTitle"/>
          </p:nvPr>
        </p:nvSpPr>
        <p:spPr>
          <a:xfrm>
            <a:off x="490728" y="2176582"/>
            <a:ext cx="7711440" cy="2377129"/>
          </a:xfrm>
        </p:spPr>
        <p:txBody>
          <a:bodyPr>
            <a:normAutofit fontScale="90000"/>
          </a:bodyPr>
          <a:lstStyle/>
          <a:p>
            <a:r>
              <a:rPr lang="en-US" b="1" dirty="0"/>
              <a:t>Key Commercial Terms, History of PPA Contracts and Objectives of Project Finance</a:t>
            </a:r>
          </a:p>
        </p:txBody>
      </p:sp>
    </p:spTree>
    <p:extLst>
      <p:ext uri="{BB962C8B-B14F-4D97-AF65-F5344CB8AC3E}">
        <p14:creationId xmlns:p14="http://schemas.microsoft.com/office/powerpoint/2010/main" val="1455052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00C80-1B8F-E318-0700-42CAE39D86E2}"/>
              </a:ext>
            </a:extLst>
          </p:cNvPr>
          <p:cNvSpPr>
            <a:spLocks noGrp="1"/>
          </p:cNvSpPr>
          <p:nvPr>
            <p:ph type="title"/>
          </p:nvPr>
        </p:nvSpPr>
        <p:spPr/>
        <p:txBody>
          <a:bodyPr/>
          <a:lstStyle/>
          <a:p>
            <a:r>
              <a:rPr lang="en-US" dirty="0"/>
              <a:t>Objectives of Pricing Contracts</a:t>
            </a:r>
          </a:p>
        </p:txBody>
      </p:sp>
      <p:sp>
        <p:nvSpPr>
          <p:cNvPr id="3" name="Content Placeholder 2">
            <a:extLst>
              <a:ext uri="{FF2B5EF4-FFF2-40B4-BE49-F238E27FC236}">
                <a16:creationId xmlns:a16="http://schemas.microsoft.com/office/drawing/2014/main" id="{268C955D-1A15-6B96-B8A1-681AE1767B95}"/>
              </a:ext>
            </a:extLst>
          </p:cNvPr>
          <p:cNvSpPr>
            <a:spLocks noGrp="1"/>
          </p:cNvSpPr>
          <p:nvPr>
            <p:ph idx="1"/>
          </p:nvPr>
        </p:nvSpPr>
        <p:spPr/>
        <p:txBody>
          <a:bodyPr/>
          <a:lstStyle/>
          <a:p>
            <a:r>
              <a:rPr lang="en-JM" dirty="0"/>
              <a:t>Analysis of pricing contracts for infrastructure involves questions about:</a:t>
            </a:r>
          </a:p>
          <a:p>
            <a:r>
              <a:rPr lang="en-JM" dirty="0"/>
              <a:t>how to set contract prices in different circumstances; </a:t>
            </a:r>
          </a:p>
          <a:p>
            <a:r>
              <a:rPr lang="en-JM" dirty="0"/>
              <a:t>what kind of risk transfer between the parties is efficient; </a:t>
            </a:r>
          </a:p>
          <a:p>
            <a:r>
              <a:rPr lang="en-JM" dirty="0"/>
              <a:t>whether one party is benefiting at the expense of the other party. </a:t>
            </a:r>
          </a:p>
          <a:p>
            <a:r>
              <a:rPr lang="en-JM" dirty="0"/>
              <a:t>In creating an economically efficient project, the way contracts are developed and negotiated can result in projects that produce results that are good for both the contracting parties and the overall society. </a:t>
            </a:r>
          </a:p>
          <a:p>
            <a:r>
              <a:rPr lang="en-JM" dirty="0"/>
              <a:t>Contracts that are badly structured can have the opposite effect.</a:t>
            </a:r>
            <a:endParaRPr lang="en-US" dirty="0"/>
          </a:p>
        </p:txBody>
      </p:sp>
      <p:sp>
        <p:nvSpPr>
          <p:cNvPr id="4" name="Slide Number Placeholder 3">
            <a:extLst>
              <a:ext uri="{FF2B5EF4-FFF2-40B4-BE49-F238E27FC236}">
                <a16:creationId xmlns:a16="http://schemas.microsoft.com/office/drawing/2014/main" id="{F8BACE99-ED34-9344-FD36-F8AD2D79960F}"/>
              </a:ext>
            </a:extLst>
          </p:cNvPr>
          <p:cNvSpPr>
            <a:spLocks noGrp="1"/>
          </p:cNvSpPr>
          <p:nvPr>
            <p:ph type="sldNum" sz="quarter" idx="12"/>
          </p:nvPr>
        </p:nvSpPr>
        <p:spPr/>
        <p:txBody>
          <a:bodyPr/>
          <a:lstStyle/>
          <a:p>
            <a:fld id="{EB241CD2-1E45-42A3-B213-66A034DF9A3B}" type="slidenum">
              <a:rPr lang="en-GB" smtClean="0"/>
              <a:t>51</a:t>
            </a:fld>
            <a:endParaRPr lang="en-GB" dirty="0"/>
          </a:p>
        </p:txBody>
      </p:sp>
    </p:spTree>
    <p:extLst>
      <p:ext uri="{BB962C8B-B14F-4D97-AF65-F5344CB8AC3E}">
        <p14:creationId xmlns:p14="http://schemas.microsoft.com/office/powerpoint/2010/main" val="28633477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E9F81-40AB-35FA-E936-D5D569021124}"/>
              </a:ext>
            </a:extLst>
          </p:cNvPr>
          <p:cNvSpPr>
            <a:spLocks noGrp="1"/>
          </p:cNvSpPr>
          <p:nvPr>
            <p:ph type="title"/>
          </p:nvPr>
        </p:nvSpPr>
        <p:spPr>
          <a:xfrm>
            <a:off x="348996" y="815850"/>
            <a:ext cx="10141656" cy="654049"/>
          </a:xfrm>
        </p:spPr>
        <p:txBody>
          <a:bodyPr>
            <a:normAutofit fontScale="90000"/>
          </a:bodyPr>
          <a:lstStyle/>
          <a:p>
            <a:r>
              <a:rPr lang="en-US" dirty="0"/>
              <a:t>Background on PPA Contracts in for Power Generation with Risk Allocation and a History of Rational for Risk Allocation Through Contracts.</a:t>
            </a:r>
            <a:br>
              <a:rPr lang="en-US" dirty="0"/>
            </a:br>
            <a:endParaRPr lang="en-US" dirty="0"/>
          </a:p>
        </p:txBody>
      </p:sp>
      <p:sp>
        <p:nvSpPr>
          <p:cNvPr id="3" name="Content Placeholder 2">
            <a:extLst>
              <a:ext uri="{FF2B5EF4-FFF2-40B4-BE49-F238E27FC236}">
                <a16:creationId xmlns:a16="http://schemas.microsoft.com/office/drawing/2014/main" id="{9CE51940-F10A-19F0-832B-85178B7DA99F}"/>
              </a:ext>
            </a:extLst>
          </p:cNvPr>
          <p:cNvSpPr>
            <a:spLocks noGrp="1"/>
          </p:cNvSpPr>
          <p:nvPr>
            <p:ph idx="1"/>
          </p:nvPr>
        </p:nvSpPr>
        <p:spPr>
          <a:xfrm>
            <a:off x="266700" y="1874519"/>
            <a:ext cx="11228615" cy="4028259"/>
          </a:xfrm>
        </p:spPr>
        <p:txBody>
          <a:bodyPr/>
          <a:lstStyle/>
          <a:p>
            <a:pPr lvl="0"/>
            <a:r>
              <a:rPr lang="en-029" dirty="0"/>
              <a:t>Background on PPA Contracts in for Power Generation with Risk Allocation and a History of Rational for Risk Allocation Through Contracts.</a:t>
            </a:r>
            <a:endParaRPr lang="en-US" dirty="0"/>
          </a:p>
          <a:p>
            <a:pPr lvl="1"/>
            <a:r>
              <a:rPr lang="en-029" dirty="0"/>
              <a:t>Original Reason for PPA Contracts in 1970’s and 1980’s</a:t>
            </a:r>
            <a:endParaRPr lang="en-US" dirty="0"/>
          </a:p>
          <a:p>
            <a:pPr lvl="1"/>
            <a:r>
              <a:rPr lang="en-029" dirty="0"/>
              <a:t>Natural Gas and Results of Early Contracts</a:t>
            </a:r>
            <a:endParaRPr lang="en-US" dirty="0"/>
          </a:p>
          <a:p>
            <a:pPr lvl="1"/>
            <a:r>
              <a:rPr lang="en-029" dirty="0"/>
              <a:t>Merchant Power Phase – Objectives and Results</a:t>
            </a:r>
            <a:endParaRPr lang="en-US" dirty="0"/>
          </a:p>
          <a:p>
            <a:pPr lvl="1"/>
            <a:r>
              <a:rPr lang="en-029" dirty="0"/>
              <a:t>Renewable Energy Contracts and Resource Risk</a:t>
            </a:r>
            <a:endParaRPr lang="en-US" dirty="0"/>
          </a:p>
          <a:p>
            <a:pPr lvl="1"/>
            <a:r>
              <a:rPr lang="en-029" dirty="0"/>
              <a:t>Battery Contracts</a:t>
            </a:r>
            <a:endParaRPr lang="en-US" dirty="0"/>
          </a:p>
          <a:p>
            <a:endParaRPr lang="en-US" dirty="0"/>
          </a:p>
        </p:txBody>
      </p:sp>
      <p:sp>
        <p:nvSpPr>
          <p:cNvPr id="4" name="Slide Number Placeholder 3">
            <a:extLst>
              <a:ext uri="{FF2B5EF4-FFF2-40B4-BE49-F238E27FC236}">
                <a16:creationId xmlns:a16="http://schemas.microsoft.com/office/drawing/2014/main" id="{14D70BC2-EAE2-2810-50AD-3E414FA0A646}"/>
              </a:ext>
            </a:extLst>
          </p:cNvPr>
          <p:cNvSpPr>
            <a:spLocks noGrp="1"/>
          </p:cNvSpPr>
          <p:nvPr>
            <p:ph type="sldNum" sz="quarter" idx="12"/>
          </p:nvPr>
        </p:nvSpPr>
        <p:spPr/>
        <p:txBody>
          <a:bodyPr/>
          <a:lstStyle/>
          <a:p>
            <a:fld id="{EB241CD2-1E45-42A3-B213-66A034DF9A3B}" type="slidenum">
              <a:rPr lang="en-GB" smtClean="0"/>
              <a:t>52</a:t>
            </a:fld>
            <a:endParaRPr lang="en-GB" dirty="0"/>
          </a:p>
        </p:txBody>
      </p:sp>
    </p:spTree>
    <p:extLst>
      <p:ext uri="{BB962C8B-B14F-4D97-AF65-F5344CB8AC3E}">
        <p14:creationId xmlns:p14="http://schemas.microsoft.com/office/powerpoint/2010/main" val="2766629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0F4F4-3257-F83C-5E87-AF9638524234}"/>
              </a:ext>
            </a:extLst>
          </p:cNvPr>
          <p:cNvSpPr>
            <a:spLocks noGrp="1"/>
          </p:cNvSpPr>
          <p:nvPr>
            <p:ph type="title"/>
          </p:nvPr>
        </p:nvSpPr>
        <p:spPr/>
        <p:txBody>
          <a:bodyPr anchor="b">
            <a:normAutofit/>
          </a:bodyPr>
          <a:lstStyle/>
          <a:p>
            <a:r>
              <a:rPr lang="en-US" dirty="0"/>
              <a:t>Why so much about cost of capital</a:t>
            </a:r>
          </a:p>
        </p:txBody>
      </p:sp>
      <p:sp>
        <p:nvSpPr>
          <p:cNvPr id="3" name="Content Placeholder 2">
            <a:extLst>
              <a:ext uri="{FF2B5EF4-FFF2-40B4-BE49-F238E27FC236}">
                <a16:creationId xmlns:a16="http://schemas.microsoft.com/office/drawing/2014/main" id="{9F4A60FA-7EA8-B17B-14D5-5B39F4C72B9C}"/>
              </a:ext>
            </a:extLst>
          </p:cNvPr>
          <p:cNvSpPr>
            <a:spLocks noGrp="1"/>
          </p:cNvSpPr>
          <p:nvPr>
            <p:ph idx="1"/>
          </p:nvPr>
        </p:nvSpPr>
        <p:spPr/>
        <p:txBody>
          <a:bodyPr>
            <a:normAutofit/>
          </a:bodyPr>
          <a:lstStyle/>
          <a:p>
            <a:pPr marL="0" indent="0" algn="ctr">
              <a:buNone/>
            </a:pPr>
            <a:r>
              <a:rPr lang="en-US" sz="3200" dirty="0"/>
              <a:t>Central Point:</a:t>
            </a:r>
          </a:p>
          <a:p>
            <a:pPr marL="0" indent="0" algn="ctr">
              <a:buNone/>
            </a:pPr>
            <a:r>
              <a:rPr lang="en-US" sz="3200" dirty="0"/>
              <a:t>Tradeoff between:</a:t>
            </a:r>
          </a:p>
          <a:p>
            <a:pPr marL="0" indent="0" algn="ctr">
              <a:buNone/>
            </a:pPr>
            <a:r>
              <a:rPr lang="en-US" sz="3200" b="1" dirty="0"/>
              <a:t>Cost of imposing risk with cost of capital increase</a:t>
            </a:r>
          </a:p>
          <a:p>
            <a:pPr marL="0" indent="0" algn="ctr">
              <a:buNone/>
            </a:pPr>
            <a:r>
              <a:rPr lang="en-US" sz="3200" dirty="0"/>
              <a:t>And</a:t>
            </a:r>
          </a:p>
          <a:p>
            <a:pPr marL="0" indent="0" algn="ctr">
              <a:buNone/>
            </a:pPr>
            <a:r>
              <a:rPr lang="en-US" sz="3200" b="1" dirty="0"/>
              <a:t>Incentives to construct and operate efficiently</a:t>
            </a:r>
          </a:p>
          <a:p>
            <a:pPr marL="0" indent="0" algn="ctr">
              <a:buNone/>
            </a:pPr>
            <a:endParaRPr lang="en-US" sz="3200" dirty="0"/>
          </a:p>
        </p:txBody>
      </p:sp>
      <p:sp>
        <p:nvSpPr>
          <p:cNvPr id="4" name="Slide Number Placeholder 3">
            <a:extLst>
              <a:ext uri="{FF2B5EF4-FFF2-40B4-BE49-F238E27FC236}">
                <a16:creationId xmlns:a16="http://schemas.microsoft.com/office/drawing/2014/main" id="{E77262DB-3F1B-1B86-35C5-EADB474384E7}"/>
              </a:ext>
            </a:extLst>
          </p:cNvPr>
          <p:cNvSpPr>
            <a:spLocks noGrp="1"/>
          </p:cNvSpPr>
          <p:nvPr>
            <p:ph type="sldNum" sz="quarter" idx="12"/>
          </p:nvPr>
        </p:nvSpPr>
        <p:spPr/>
        <p:txBody>
          <a:bodyPr anchor="ctr">
            <a:normAutofit/>
          </a:bodyPr>
          <a:lstStyle/>
          <a:p>
            <a:pPr>
              <a:spcAft>
                <a:spcPts val="600"/>
              </a:spcAft>
            </a:pPr>
            <a:fld id="{EB241CD2-1E45-42A3-B213-66A034DF9A3B}" type="slidenum">
              <a:rPr lang="en-GB" smtClean="0"/>
              <a:pPr>
                <a:spcAft>
                  <a:spcPts val="600"/>
                </a:spcAft>
              </a:pPr>
              <a:t>53</a:t>
            </a:fld>
            <a:endParaRPr lang="en-GB"/>
          </a:p>
        </p:txBody>
      </p:sp>
      <p:pic>
        <p:nvPicPr>
          <p:cNvPr id="6" name="Picture 5" descr="A pie chart illustrating various incentives for enhancing efficiency.&#10;&#10;AI-generated content may be incorrect.">
            <a:extLst>
              <a:ext uri="{FF2B5EF4-FFF2-40B4-BE49-F238E27FC236}">
                <a16:creationId xmlns:a16="http://schemas.microsoft.com/office/drawing/2014/main" id="{A45FAD77-9482-F706-C30C-D99E2581DB0F}"/>
              </a:ext>
            </a:extLst>
          </p:cNvPr>
          <p:cNvPicPr>
            <a:picLocks noChangeAspect="1"/>
          </p:cNvPicPr>
          <p:nvPr/>
        </p:nvPicPr>
        <p:blipFill>
          <a:blip r:embed="rId2"/>
          <a:stretch>
            <a:fillRect/>
          </a:stretch>
        </p:blipFill>
        <p:spPr>
          <a:xfrm>
            <a:off x="8945078" y="4549967"/>
            <a:ext cx="2286117" cy="1549480"/>
          </a:xfrm>
          <a:prstGeom prst="rect">
            <a:avLst/>
          </a:prstGeom>
        </p:spPr>
      </p:pic>
      <p:pic>
        <p:nvPicPr>
          <p:cNvPr id="8" name="Picture 7" descr="The diagram depicts a pie chart with three colored segments representing different types of capital costs: green for equity, yellow for preferred stock, and red for debt.&#10;&#10;AI-generated content may be incorrect.">
            <a:extLst>
              <a:ext uri="{FF2B5EF4-FFF2-40B4-BE49-F238E27FC236}">
                <a16:creationId xmlns:a16="http://schemas.microsoft.com/office/drawing/2014/main" id="{4E9C597D-88CB-E1B1-A2AA-625E1B5F914D}"/>
              </a:ext>
            </a:extLst>
          </p:cNvPr>
          <p:cNvPicPr>
            <a:picLocks noChangeAspect="1"/>
          </p:cNvPicPr>
          <p:nvPr/>
        </p:nvPicPr>
        <p:blipFill>
          <a:blip r:embed="rId3"/>
          <a:stretch>
            <a:fillRect/>
          </a:stretch>
        </p:blipFill>
        <p:spPr>
          <a:xfrm>
            <a:off x="6445643" y="4549967"/>
            <a:ext cx="2235315" cy="1562180"/>
          </a:xfrm>
          <a:prstGeom prst="rect">
            <a:avLst/>
          </a:prstGeom>
        </p:spPr>
      </p:pic>
      <p:pic>
        <p:nvPicPr>
          <p:cNvPr id="10" name="Picture 9" descr="The image displays a pie chart with a green segment indicating positive incentives for efficiency.&#10;&#10;AI-generated content may be incorrect.">
            <a:extLst>
              <a:ext uri="{FF2B5EF4-FFF2-40B4-BE49-F238E27FC236}">
                <a16:creationId xmlns:a16="http://schemas.microsoft.com/office/drawing/2014/main" id="{800EBF72-9BD2-A3DF-40A3-4DCFE6418002}"/>
              </a:ext>
            </a:extLst>
          </p:cNvPr>
          <p:cNvPicPr>
            <a:picLocks noChangeAspect="1"/>
          </p:cNvPicPr>
          <p:nvPr/>
        </p:nvPicPr>
        <p:blipFill>
          <a:blip r:embed="rId4"/>
          <a:stretch>
            <a:fillRect/>
          </a:stretch>
        </p:blipFill>
        <p:spPr>
          <a:xfrm>
            <a:off x="2962918" y="4626171"/>
            <a:ext cx="2095608" cy="1485976"/>
          </a:xfrm>
          <a:prstGeom prst="rect">
            <a:avLst/>
          </a:prstGeom>
        </p:spPr>
      </p:pic>
      <p:pic>
        <p:nvPicPr>
          <p:cNvPr id="12" name="Picture 11" descr="The image displays a pie chart illustrating the distribution of various cost components contributing to the total cost of capital.&#10;&#10;AI-generated content may be incorrect.">
            <a:extLst>
              <a:ext uri="{FF2B5EF4-FFF2-40B4-BE49-F238E27FC236}">
                <a16:creationId xmlns:a16="http://schemas.microsoft.com/office/drawing/2014/main" id="{0A3A6374-1072-919D-138E-A56F05EC4F44}"/>
              </a:ext>
            </a:extLst>
          </p:cNvPr>
          <p:cNvPicPr>
            <a:picLocks noChangeAspect="1"/>
          </p:cNvPicPr>
          <p:nvPr/>
        </p:nvPicPr>
        <p:blipFill>
          <a:blip r:embed="rId5"/>
          <a:stretch>
            <a:fillRect/>
          </a:stretch>
        </p:blipFill>
        <p:spPr>
          <a:xfrm>
            <a:off x="697148" y="4537267"/>
            <a:ext cx="2125071" cy="1562180"/>
          </a:xfrm>
          <a:prstGeom prst="rect">
            <a:avLst/>
          </a:prstGeom>
        </p:spPr>
      </p:pic>
      <p:sp>
        <p:nvSpPr>
          <p:cNvPr id="14" name="TextBox 13">
            <a:extLst>
              <a:ext uri="{FF2B5EF4-FFF2-40B4-BE49-F238E27FC236}">
                <a16:creationId xmlns:a16="http://schemas.microsoft.com/office/drawing/2014/main" id="{5DB336D3-9AD6-62FA-A5E7-FD2EEE9EC26D}"/>
              </a:ext>
            </a:extLst>
          </p:cNvPr>
          <p:cNvSpPr txBox="1"/>
          <p:nvPr/>
        </p:nvSpPr>
        <p:spPr>
          <a:xfrm>
            <a:off x="1655936" y="4169056"/>
            <a:ext cx="2914061" cy="380911"/>
          </a:xfrm>
          <a:prstGeom prst="rect">
            <a:avLst/>
          </a:prstGeom>
          <a:solidFill>
            <a:schemeClr val="bg1">
              <a:lumMod val="75000"/>
            </a:schemeClr>
          </a:solidFill>
        </p:spPr>
        <p:txBody>
          <a:bodyPr wrap="square" rtlCol="0">
            <a:spAutoFit/>
          </a:bodyPr>
          <a:lstStyle/>
          <a:p>
            <a:r>
              <a:rPr lang="en-US" dirty="0"/>
              <a:t>Implicit Contract in Cost Plus</a:t>
            </a:r>
          </a:p>
        </p:txBody>
      </p:sp>
      <p:sp>
        <p:nvSpPr>
          <p:cNvPr id="16" name="TextBox 15">
            <a:extLst>
              <a:ext uri="{FF2B5EF4-FFF2-40B4-BE49-F238E27FC236}">
                <a16:creationId xmlns:a16="http://schemas.microsoft.com/office/drawing/2014/main" id="{171FA2B8-038A-58C1-62AA-AD3BCC0B9ED2}"/>
              </a:ext>
            </a:extLst>
          </p:cNvPr>
          <p:cNvSpPr txBox="1"/>
          <p:nvPr/>
        </p:nvSpPr>
        <p:spPr>
          <a:xfrm>
            <a:off x="7351886" y="4150143"/>
            <a:ext cx="2914061" cy="380911"/>
          </a:xfrm>
          <a:prstGeom prst="rect">
            <a:avLst/>
          </a:prstGeom>
          <a:solidFill>
            <a:schemeClr val="bg1">
              <a:lumMod val="75000"/>
            </a:schemeClr>
          </a:solidFill>
        </p:spPr>
        <p:txBody>
          <a:bodyPr wrap="square" rtlCol="0">
            <a:spAutoFit/>
          </a:bodyPr>
          <a:lstStyle/>
          <a:p>
            <a:r>
              <a:rPr lang="en-US" dirty="0"/>
              <a:t>Merchant Power – No PPA</a:t>
            </a:r>
          </a:p>
        </p:txBody>
      </p:sp>
    </p:spTree>
    <p:extLst>
      <p:ext uri="{BB962C8B-B14F-4D97-AF65-F5344CB8AC3E}">
        <p14:creationId xmlns:p14="http://schemas.microsoft.com/office/powerpoint/2010/main" val="2096436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57C2C-6EEF-2DDD-F617-5C68FD8B2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7FEF1-2F4A-132B-F21F-75D1EFD66460}"/>
              </a:ext>
            </a:extLst>
          </p:cNvPr>
          <p:cNvSpPr>
            <a:spLocks noGrp="1"/>
          </p:cNvSpPr>
          <p:nvPr>
            <p:ph type="title"/>
          </p:nvPr>
        </p:nvSpPr>
        <p:spPr/>
        <p:txBody>
          <a:bodyPr>
            <a:normAutofit/>
          </a:bodyPr>
          <a:lstStyle/>
          <a:p>
            <a:pPr algn="ctr"/>
            <a:r>
              <a:rPr lang="en-US" dirty="0"/>
              <a:t>Limited Risk Transferred – More Retained by Off-taker</a:t>
            </a:r>
          </a:p>
        </p:txBody>
      </p:sp>
      <p:sp>
        <p:nvSpPr>
          <p:cNvPr id="4" name="Slide Number Placeholder 3">
            <a:extLst>
              <a:ext uri="{FF2B5EF4-FFF2-40B4-BE49-F238E27FC236}">
                <a16:creationId xmlns:a16="http://schemas.microsoft.com/office/drawing/2014/main" id="{CAAF9D10-FDA8-8F8E-E33B-390A5636F2B2}"/>
              </a:ext>
            </a:extLst>
          </p:cNvPr>
          <p:cNvSpPr>
            <a:spLocks noGrp="1"/>
          </p:cNvSpPr>
          <p:nvPr>
            <p:ph type="sldNum" sz="quarter" idx="12"/>
          </p:nvPr>
        </p:nvSpPr>
        <p:spPr/>
        <p:txBody>
          <a:bodyPr/>
          <a:lstStyle/>
          <a:p>
            <a:fld id="{EB241CD2-1E45-42A3-B213-66A034DF9A3B}" type="slidenum">
              <a:rPr lang="en-GB" smtClean="0"/>
              <a:t>54</a:t>
            </a:fld>
            <a:endParaRPr lang="en-GB" dirty="0"/>
          </a:p>
        </p:txBody>
      </p:sp>
      <p:sp>
        <p:nvSpPr>
          <p:cNvPr id="5" name="Rectangle 4">
            <a:extLst>
              <a:ext uri="{FF2B5EF4-FFF2-40B4-BE49-F238E27FC236}">
                <a16:creationId xmlns:a16="http://schemas.microsoft.com/office/drawing/2014/main" id="{43555855-7ECF-E84F-0E21-F43CFAA545DC}"/>
              </a:ext>
            </a:extLst>
          </p:cNvPr>
          <p:cNvSpPr/>
          <p:nvPr/>
        </p:nvSpPr>
        <p:spPr>
          <a:xfrm>
            <a:off x="148658" y="3122086"/>
            <a:ext cx="2551176" cy="82296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Ultimate Consumer</a:t>
            </a:r>
            <a:r>
              <a:rPr lang="en-US" dirty="0"/>
              <a:t> (society) Wants low prices</a:t>
            </a:r>
          </a:p>
        </p:txBody>
      </p:sp>
      <p:sp>
        <p:nvSpPr>
          <p:cNvPr id="7" name="Rectangle 6">
            <a:extLst>
              <a:ext uri="{FF2B5EF4-FFF2-40B4-BE49-F238E27FC236}">
                <a16:creationId xmlns:a16="http://schemas.microsoft.com/office/drawing/2014/main" id="{78728989-085D-40FE-DD80-5C80F9E1B9EA}"/>
              </a:ext>
            </a:extLst>
          </p:cNvPr>
          <p:cNvSpPr/>
          <p:nvPr/>
        </p:nvSpPr>
        <p:spPr>
          <a:xfrm>
            <a:off x="320870" y="4633510"/>
            <a:ext cx="2206752" cy="128326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Off-taker</a:t>
            </a:r>
            <a:r>
              <a:rPr lang="en-US" dirty="0"/>
              <a:t> - Pays for Output through PPA Contract</a:t>
            </a:r>
          </a:p>
        </p:txBody>
      </p:sp>
      <p:sp>
        <p:nvSpPr>
          <p:cNvPr id="8" name="Rectangle 7">
            <a:extLst>
              <a:ext uri="{FF2B5EF4-FFF2-40B4-BE49-F238E27FC236}">
                <a16:creationId xmlns:a16="http://schemas.microsoft.com/office/drawing/2014/main" id="{DE26D78D-CB8D-1E0B-AA5D-F044C9CA75D8}"/>
              </a:ext>
            </a:extLst>
          </p:cNvPr>
          <p:cNvSpPr/>
          <p:nvPr/>
        </p:nvSpPr>
        <p:spPr>
          <a:xfrm>
            <a:off x="4999613" y="3172414"/>
            <a:ext cx="1964638" cy="1381970"/>
          </a:xfrm>
          <a:prstGeom prst="rect">
            <a:avLst/>
          </a:prstGeom>
          <a:solidFill>
            <a:srgbClr val="FFFF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Purpose Vehicle (SPV), Shell company that signs contracts</a:t>
            </a:r>
          </a:p>
        </p:txBody>
      </p:sp>
      <p:sp>
        <p:nvSpPr>
          <p:cNvPr id="15" name="Rectangle 14">
            <a:extLst>
              <a:ext uri="{FF2B5EF4-FFF2-40B4-BE49-F238E27FC236}">
                <a16:creationId xmlns:a16="http://schemas.microsoft.com/office/drawing/2014/main" id="{879ACDCF-2201-AA61-81D5-EDABC26C3034}"/>
              </a:ext>
            </a:extLst>
          </p:cNvPr>
          <p:cNvSpPr/>
          <p:nvPr/>
        </p:nvSpPr>
        <p:spPr>
          <a:xfrm>
            <a:off x="263338" y="1245371"/>
            <a:ext cx="2436492" cy="122232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Off-taker Risk – Total Risks Minus Risks Allocated with PPA Contract</a:t>
            </a:r>
          </a:p>
        </p:txBody>
      </p:sp>
      <p:sp>
        <p:nvSpPr>
          <p:cNvPr id="17" name="Rectangle 16">
            <a:extLst>
              <a:ext uri="{FF2B5EF4-FFF2-40B4-BE49-F238E27FC236}">
                <a16:creationId xmlns:a16="http://schemas.microsoft.com/office/drawing/2014/main" id="{3366BFCC-C38E-6618-9326-6F8B40327C96}"/>
              </a:ext>
            </a:extLst>
          </p:cNvPr>
          <p:cNvSpPr/>
          <p:nvPr/>
        </p:nvSpPr>
        <p:spPr>
          <a:xfrm>
            <a:off x="3608320" y="4862134"/>
            <a:ext cx="2192689" cy="10241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Equity Investor (Sponsor/Developer) Wants High Return Relative to Risk</a:t>
            </a:r>
          </a:p>
        </p:txBody>
      </p:sp>
      <p:sp>
        <p:nvSpPr>
          <p:cNvPr id="14" name="Rectangle 13">
            <a:extLst>
              <a:ext uri="{FF2B5EF4-FFF2-40B4-BE49-F238E27FC236}">
                <a16:creationId xmlns:a16="http://schemas.microsoft.com/office/drawing/2014/main" id="{55E1D438-8FD6-4ACB-2662-9DC7CA07E946}"/>
              </a:ext>
            </a:extLst>
          </p:cNvPr>
          <p:cNvSpPr/>
          <p:nvPr/>
        </p:nvSpPr>
        <p:spPr>
          <a:xfrm>
            <a:off x="4743493" y="1610544"/>
            <a:ext cx="2495366" cy="44961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Investor Risk – Risk Retained by SPV and Not Transferred to Suppliers</a:t>
            </a:r>
          </a:p>
        </p:txBody>
      </p:sp>
      <p:sp>
        <p:nvSpPr>
          <p:cNvPr id="18" name="Rectangle 17">
            <a:extLst>
              <a:ext uri="{FF2B5EF4-FFF2-40B4-BE49-F238E27FC236}">
                <a16:creationId xmlns:a16="http://schemas.microsoft.com/office/drawing/2014/main" id="{80271A11-0978-5289-A230-954C6560273B}"/>
              </a:ext>
            </a:extLst>
          </p:cNvPr>
          <p:cNvSpPr/>
          <p:nvPr/>
        </p:nvSpPr>
        <p:spPr>
          <a:xfrm>
            <a:off x="8570227" y="1548236"/>
            <a:ext cx="3072384" cy="562882"/>
          </a:xfrm>
          <a:prstGeom prst="rect">
            <a:avLst/>
          </a:prstGeom>
          <a:solidFill>
            <a:srgbClr val="152E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Contractor Risk – Risk Associated with Constructing the Plant and Operating the Plant</a:t>
            </a:r>
          </a:p>
        </p:txBody>
      </p:sp>
      <p:sp>
        <p:nvSpPr>
          <p:cNvPr id="22" name="Rectangle 21">
            <a:extLst>
              <a:ext uri="{FF2B5EF4-FFF2-40B4-BE49-F238E27FC236}">
                <a16:creationId xmlns:a16="http://schemas.microsoft.com/office/drawing/2014/main" id="{570856EA-05BF-580B-ECF1-958D23C54BC2}"/>
              </a:ext>
            </a:extLst>
          </p:cNvPr>
          <p:cNvSpPr/>
          <p:nvPr/>
        </p:nvSpPr>
        <p:spPr>
          <a:xfrm>
            <a:off x="6091650" y="4862132"/>
            <a:ext cx="2040644" cy="10546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Debt Investor (Lender) Wants to be paid back</a:t>
            </a:r>
          </a:p>
        </p:txBody>
      </p:sp>
      <p:cxnSp>
        <p:nvCxnSpPr>
          <p:cNvPr id="24" name="Straight Arrow Connector 23">
            <a:extLst>
              <a:ext uri="{FF2B5EF4-FFF2-40B4-BE49-F238E27FC236}">
                <a16:creationId xmlns:a16="http://schemas.microsoft.com/office/drawing/2014/main" id="{E4761182-8C52-96BF-E723-91B11B6D056A}"/>
              </a:ext>
            </a:extLst>
          </p:cNvPr>
          <p:cNvCxnSpPr>
            <a:cxnSpLocks/>
            <a:stCxn id="7" idx="3"/>
            <a:endCxn id="8" idx="1"/>
          </p:cNvCxnSpPr>
          <p:nvPr/>
        </p:nvCxnSpPr>
        <p:spPr>
          <a:xfrm flipV="1">
            <a:off x="2527622" y="3863399"/>
            <a:ext cx="2471991" cy="14117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0CBC47D-0307-9EC7-D984-683619F4B2FA}"/>
              </a:ext>
            </a:extLst>
          </p:cNvPr>
          <p:cNvSpPr/>
          <p:nvPr/>
        </p:nvSpPr>
        <p:spPr>
          <a:xfrm>
            <a:off x="8570227" y="3438359"/>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EPC Contractor  Wants to profit from efficient construction</a:t>
            </a:r>
          </a:p>
        </p:txBody>
      </p:sp>
      <p:sp>
        <p:nvSpPr>
          <p:cNvPr id="36" name="Rectangle 35">
            <a:extLst>
              <a:ext uri="{FF2B5EF4-FFF2-40B4-BE49-F238E27FC236}">
                <a16:creationId xmlns:a16="http://schemas.microsoft.com/office/drawing/2014/main" id="{427415EB-6D13-76F0-6B5E-5643B0FB235B}"/>
              </a:ext>
            </a:extLst>
          </p:cNvPr>
          <p:cNvSpPr/>
          <p:nvPr/>
        </p:nvSpPr>
        <p:spPr>
          <a:xfrm>
            <a:off x="8570227" y="4437092"/>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O&amp;M Contractor  Wants to profit from efficient operation</a:t>
            </a:r>
          </a:p>
        </p:txBody>
      </p:sp>
      <p:cxnSp>
        <p:nvCxnSpPr>
          <p:cNvPr id="38" name="Straight Connector 37">
            <a:extLst>
              <a:ext uri="{FF2B5EF4-FFF2-40B4-BE49-F238E27FC236}">
                <a16:creationId xmlns:a16="http://schemas.microsoft.com/office/drawing/2014/main" id="{E9F1A38E-4298-67F3-2610-076E8F7F4072}"/>
              </a:ext>
            </a:extLst>
          </p:cNvPr>
          <p:cNvCxnSpPr>
            <a:cxnSpLocks/>
          </p:cNvCxnSpPr>
          <p:nvPr/>
        </p:nvCxnSpPr>
        <p:spPr>
          <a:xfrm>
            <a:off x="3211929" y="1012330"/>
            <a:ext cx="0" cy="4874002"/>
          </a:xfrm>
          <a:prstGeom prst="line">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F91B686F-8FBB-8781-006C-88134580FE58}"/>
              </a:ext>
            </a:extLst>
          </p:cNvPr>
          <p:cNvCxnSpPr>
            <a:cxnSpLocks/>
            <a:stCxn id="5" idx="2"/>
            <a:endCxn id="7" idx="0"/>
          </p:cNvCxnSpPr>
          <p:nvPr/>
        </p:nvCxnSpPr>
        <p:spPr>
          <a:xfrm>
            <a:off x="1424246" y="3945046"/>
            <a:ext cx="0" cy="68846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A1E0BC9-5E01-2D19-5403-06D127E2E687}"/>
              </a:ext>
            </a:extLst>
          </p:cNvPr>
          <p:cNvCxnSpPr/>
          <p:nvPr/>
        </p:nvCxnSpPr>
        <p:spPr>
          <a:xfrm>
            <a:off x="79248" y="2645515"/>
            <a:ext cx="12033504" cy="0"/>
          </a:xfrm>
          <a:prstGeom prst="line">
            <a:avLst/>
          </a:prstGeom>
          <a:ln w="73025">
            <a:solidFill>
              <a:srgbClr val="00B0F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203A22F2-C8C6-CCE3-3D32-E7AB5A951395}"/>
              </a:ext>
            </a:extLst>
          </p:cNvPr>
          <p:cNvSpPr/>
          <p:nvPr/>
        </p:nvSpPr>
        <p:spPr>
          <a:xfrm>
            <a:off x="266699" y="2774266"/>
            <a:ext cx="11375912" cy="2203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Money with Contracts</a:t>
            </a:r>
          </a:p>
        </p:txBody>
      </p:sp>
      <p:sp>
        <p:nvSpPr>
          <p:cNvPr id="80" name="Rectangle 79">
            <a:extLst>
              <a:ext uri="{FF2B5EF4-FFF2-40B4-BE49-F238E27FC236}">
                <a16:creationId xmlns:a16="http://schemas.microsoft.com/office/drawing/2014/main" id="{929802BC-8E91-84DD-7E5E-83D916496003}"/>
              </a:ext>
            </a:extLst>
          </p:cNvPr>
          <p:cNvSpPr/>
          <p:nvPr/>
        </p:nvSpPr>
        <p:spPr>
          <a:xfrm>
            <a:off x="215265" y="917237"/>
            <a:ext cx="11551822" cy="2271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Risk from Contracts</a:t>
            </a:r>
          </a:p>
        </p:txBody>
      </p:sp>
      <p:cxnSp>
        <p:nvCxnSpPr>
          <p:cNvPr id="89" name="Straight Arrow Connector 88">
            <a:extLst>
              <a:ext uri="{FF2B5EF4-FFF2-40B4-BE49-F238E27FC236}">
                <a16:creationId xmlns:a16="http://schemas.microsoft.com/office/drawing/2014/main" id="{8C8D7B2B-83CE-3A59-06DF-6470C7708F1D}"/>
              </a:ext>
            </a:extLst>
          </p:cNvPr>
          <p:cNvCxnSpPr>
            <a:cxnSpLocks/>
            <a:stCxn id="15" idx="3"/>
            <a:endCxn id="14" idx="1"/>
          </p:cNvCxnSpPr>
          <p:nvPr/>
        </p:nvCxnSpPr>
        <p:spPr>
          <a:xfrm flipV="1">
            <a:off x="2699830" y="1835352"/>
            <a:ext cx="2043663" cy="21181"/>
          </a:xfrm>
          <a:prstGeom prst="straightConnector1">
            <a:avLst/>
          </a:prstGeom>
          <a:ln w="762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C00EBCF4-16FB-B97E-A754-FE7916C8C692}"/>
              </a:ext>
            </a:extLst>
          </p:cNvPr>
          <p:cNvCxnSpPr>
            <a:cxnSpLocks/>
            <a:stCxn id="14" idx="3"/>
            <a:endCxn id="18" idx="1"/>
          </p:cNvCxnSpPr>
          <p:nvPr/>
        </p:nvCxnSpPr>
        <p:spPr>
          <a:xfrm flipV="1">
            <a:off x="7238859" y="1829677"/>
            <a:ext cx="1331368" cy="5675"/>
          </a:xfrm>
          <a:prstGeom prst="straightConnector1">
            <a:avLst/>
          </a:prstGeom>
          <a:ln w="254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08EEA546-0283-8514-8ED9-430F0A279943}"/>
              </a:ext>
            </a:extLst>
          </p:cNvPr>
          <p:cNvCxnSpPr>
            <a:cxnSpLocks/>
            <a:stCxn id="8" idx="3"/>
            <a:endCxn id="30" idx="1"/>
          </p:cNvCxnSpPr>
          <p:nvPr/>
        </p:nvCxnSpPr>
        <p:spPr>
          <a:xfrm>
            <a:off x="6964251" y="3863399"/>
            <a:ext cx="1605976"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61C62FAF-FA00-CA0B-27C7-2AFE21B3DA1B}"/>
              </a:ext>
            </a:extLst>
          </p:cNvPr>
          <p:cNvCxnSpPr>
            <a:cxnSpLocks/>
            <a:stCxn id="8" idx="3"/>
            <a:endCxn id="36" idx="1"/>
          </p:cNvCxnSpPr>
          <p:nvPr/>
        </p:nvCxnSpPr>
        <p:spPr>
          <a:xfrm>
            <a:off x="6964251" y="3863399"/>
            <a:ext cx="1605976" cy="99873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A484CE23-C396-77C5-6E5E-8F05B9D0BE8F}"/>
              </a:ext>
            </a:extLst>
          </p:cNvPr>
          <p:cNvCxnSpPr>
            <a:cxnSpLocks/>
            <a:stCxn id="17" idx="0"/>
          </p:cNvCxnSpPr>
          <p:nvPr/>
        </p:nvCxnSpPr>
        <p:spPr>
          <a:xfrm flipV="1">
            <a:off x="4704665" y="4575285"/>
            <a:ext cx="471903" cy="28684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04D54945-3486-D596-F64A-CEDDD59F90FE}"/>
              </a:ext>
            </a:extLst>
          </p:cNvPr>
          <p:cNvCxnSpPr>
            <a:cxnSpLocks/>
          </p:cNvCxnSpPr>
          <p:nvPr/>
        </p:nvCxnSpPr>
        <p:spPr>
          <a:xfrm flipH="1">
            <a:off x="5317451" y="4575285"/>
            <a:ext cx="354191" cy="2659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AFE22637-EDFC-16E4-6D6D-57613D6BBAB9}"/>
              </a:ext>
            </a:extLst>
          </p:cNvPr>
          <p:cNvCxnSpPr>
            <a:cxnSpLocks/>
          </p:cNvCxnSpPr>
          <p:nvPr/>
        </p:nvCxnSpPr>
        <p:spPr>
          <a:xfrm flipH="1" flipV="1">
            <a:off x="6378597" y="4564834"/>
            <a:ext cx="348070" cy="29729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9A00F051-EDF8-C66F-0765-E5B067514E8B}"/>
              </a:ext>
            </a:extLst>
          </p:cNvPr>
          <p:cNvCxnSpPr>
            <a:cxnSpLocks/>
            <a:endCxn id="22" idx="0"/>
          </p:cNvCxnSpPr>
          <p:nvPr/>
        </p:nvCxnSpPr>
        <p:spPr>
          <a:xfrm>
            <a:off x="6706579" y="4554384"/>
            <a:ext cx="405393" cy="3077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5F099FF5-97C2-E470-6C40-51055FD5A4A9}"/>
              </a:ext>
            </a:extLst>
          </p:cNvPr>
          <p:cNvSpPr txBox="1"/>
          <p:nvPr/>
        </p:nvSpPr>
        <p:spPr>
          <a:xfrm>
            <a:off x="3311332" y="1292918"/>
            <a:ext cx="1033269" cy="461665"/>
          </a:xfrm>
          <a:prstGeom prst="rect">
            <a:avLst/>
          </a:prstGeom>
          <a:noFill/>
        </p:spPr>
        <p:txBody>
          <a:bodyPr wrap="square" rtlCol="0">
            <a:spAutoFit/>
          </a:bodyPr>
          <a:lstStyle/>
          <a:p>
            <a:r>
              <a:rPr lang="en-US" sz="1200" dirty="0"/>
              <a:t>Limited risk Transferred</a:t>
            </a:r>
          </a:p>
        </p:txBody>
      </p:sp>
    </p:spTree>
    <p:extLst>
      <p:ext uri="{BB962C8B-B14F-4D97-AF65-F5344CB8AC3E}">
        <p14:creationId xmlns:p14="http://schemas.microsoft.com/office/powerpoint/2010/main" val="26089291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529B6-C14A-080D-BAFB-A1C462F19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9F93B-A472-BE04-7D80-8B1678C4B324}"/>
              </a:ext>
            </a:extLst>
          </p:cNvPr>
          <p:cNvSpPr>
            <a:spLocks noGrp="1"/>
          </p:cNvSpPr>
          <p:nvPr>
            <p:ph type="title"/>
          </p:nvPr>
        </p:nvSpPr>
        <p:spPr/>
        <p:txBody>
          <a:bodyPr>
            <a:normAutofit/>
          </a:bodyPr>
          <a:lstStyle/>
          <a:p>
            <a:pPr algn="ctr"/>
            <a:r>
              <a:rPr lang="en-US" dirty="0"/>
              <a:t>High Risk Transfer with Merchant Prices</a:t>
            </a:r>
          </a:p>
        </p:txBody>
      </p:sp>
      <p:sp>
        <p:nvSpPr>
          <p:cNvPr id="4" name="Slide Number Placeholder 3">
            <a:extLst>
              <a:ext uri="{FF2B5EF4-FFF2-40B4-BE49-F238E27FC236}">
                <a16:creationId xmlns:a16="http://schemas.microsoft.com/office/drawing/2014/main" id="{809CAB0E-5AD3-F397-4076-15B70BF6E2E8}"/>
              </a:ext>
            </a:extLst>
          </p:cNvPr>
          <p:cNvSpPr>
            <a:spLocks noGrp="1"/>
          </p:cNvSpPr>
          <p:nvPr>
            <p:ph type="sldNum" sz="quarter" idx="12"/>
          </p:nvPr>
        </p:nvSpPr>
        <p:spPr/>
        <p:txBody>
          <a:bodyPr/>
          <a:lstStyle/>
          <a:p>
            <a:fld id="{EB241CD2-1E45-42A3-B213-66A034DF9A3B}" type="slidenum">
              <a:rPr lang="en-GB" smtClean="0"/>
              <a:t>55</a:t>
            </a:fld>
            <a:endParaRPr lang="en-GB" dirty="0"/>
          </a:p>
        </p:txBody>
      </p:sp>
      <p:sp>
        <p:nvSpPr>
          <p:cNvPr id="5" name="Rectangle 4">
            <a:extLst>
              <a:ext uri="{FF2B5EF4-FFF2-40B4-BE49-F238E27FC236}">
                <a16:creationId xmlns:a16="http://schemas.microsoft.com/office/drawing/2014/main" id="{213E8127-CE4B-7C89-36E0-2D6078461C5D}"/>
              </a:ext>
            </a:extLst>
          </p:cNvPr>
          <p:cNvSpPr/>
          <p:nvPr/>
        </p:nvSpPr>
        <p:spPr>
          <a:xfrm>
            <a:off x="177242" y="3073980"/>
            <a:ext cx="2638288" cy="1411742"/>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Ultimate Consumer</a:t>
            </a:r>
            <a:r>
              <a:rPr lang="en-US" dirty="0"/>
              <a:t> Pays Merchant Prices; Benefit from low prices with over-capacity and new technologies</a:t>
            </a:r>
          </a:p>
        </p:txBody>
      </p:sp>
      <p:sp>
        <p:nvSpPr>
          <p:cNvPr id="7" name="Rectangle 6">
            <a:extLst>
              <a:ext uri="{FF2B5EF4-FFF2-40B4-BE49-F238E27FC236}">
                <a16:creationId xmlns:a16="http://schemas.microsoft.com/office/drawing/2014/main" id="{BD134917-5B90-B487-DFF5-418A9259F9C1}"/>
              </a:ext>
            </a:extLst>
          </p:cNvPr>
          <p:cNvSpPr/>
          <p:nvPr/>
        </p:nvSpPr>
        <p:spPr>
          <a:xfrm>
            <a:off x="320870" y="4633510"/>
            <a:ext cx="2206752" cy="128326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Merchant Market Prices</a:t>
            </a:r>
          </a:p>
        </p:txBody>
      </p:sp>
      <p:sp>
        <p:nvSpPr>
          <p:cNvPr id="8" name="Rectangle 7">
            <a:extLst>
              <a:ext uri="{FF2B5EF4-FFF2-40B4-BE49-F238E27FC236}">
                <a16:creationId xmlns:a16="http://schemas.microsoft.com/office/drawing/2014/main" id="{16448E46-1878-3A9F-1FB5-22099A2746EC}"/>
              </a:ext>
            </a:extLst>
          </p:cNvPr>
          <p:cNvSpPr/>
          <p:nvPr/>
        </p:nvSpPr>
        <p:spPr>
          <a:xfrm>
            <a:off x="4999613" y="3172414"/>
            <a:ext cx="1964638" cy="1381970"/>
          </a:xfrm>
          <a:prstGeom prst="rect">
            <a:avLst/>
          </a:prstGeom>
          <a:solidFill>
            <a:srgbClr val="FFFF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Purpose Vehicle (SPV), Shell company that signs contracts</a:t>
            </a:r>
          </a:p>
        </p:txBody>
      </p:sp>
      <p:sp>
        <p:nvSpPr>
          <p:cNvPr id="15" name="Rectangle 14">
            <a:extLst>
              <a:ext uri="{FF2B5EF4-FFF2-40B4-BE49-F238E27FC236}">
                <a16:creationId xmlns:a16="http://schemas.microsoft.com/office/drawing/2014/main" id="{ECC6F750-FF36-617C-EEB3-D35C985FA5DE}"/>
              </a:ext>
            </a:extLst>
          </p:cNvPr>
          <p:cNvSpPr/>
          <p:nvPr/>
        </p:nvSpPr>
        <p:spPr>
          <a:xfrm>
            <a:off x="263338" y="1245371"/>
            <a:ext cx="2436492" cy="122232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Off-taker Risk – Total Risks Minus Risks Allocated with PPA Contract</a:t>
            </a:r>
          </a:p>
        </p:txBody>
      </p:sp>
      <p:sp>
        <p:nvSpPr>
          <p:cNvPr id="17" name="Rectangle 16">
            <a:extLst>
              <a:ext uri="{FF2B5EF4-FFF2-40B4-BE49-F238E27FC236}">
                <a16:creationId xmlns:a16="http://schemas.microsoft.com/office/drawing/2014/main" id="{EA573728-818A-59C0-D39F-9C61F152DF20}"/>
              </a:ext>
            </a:extLst>
          </p:cNvPr>
          <p:cNvSpPr/>
          <p:nvPr/>
        </p:nvSpPr>
        <p:spPr>
          <a:xfrm>
            <a:off x="3608320" y="4862134"/>
            <a:ext cx="2192689" cy="10241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Equity Investor (Sponsor/Developer) Wants High Return Relative to Risk</a:t>
            </a:r>
          </a:p>
        </p:txBody>
      </p:sp>
      <p:sp>
        <p:nvSpPr>
          <p:cNvPr id="14" name="Rectangle 13">
            <a:extLst>
              <a:ext uri="{FF2B5EF4-FFF2-40B4-BE49-F238E27FC236}">
                <a16:creationId xmlns:a16="http://schemas.microsoft.com/office/drawing/2014/main" id="{A73C6D39-F236-36F5-674B-8046F5983BA7}"/>
              </a:ext>
            </a:extLst>
          </p:cNvPr>
          <p:cNvSpPr/>
          <p:nvPr/>
        </p:nvSpPr>
        <p:spPr>
          <a:xfrm>
            <a:off x="4444003" y="1144101"/>
            <a:ext cx="2667969" cy="137266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Investor Risk – Risk Retained by SPV and Not Transferred to Suppliers</a:t>
            </a:r>
          </a:p>
        </p:txBody>
      </p:sp>
      <p:sp>
        <p:nvSpPr>
          <p:cNvPr id="18" name="Rectangle 17">
            <a:extLst>
              <a:ext uri="{FF2B5EF4-FFF2-40B4-BE49-F238E27FC236}">
                <a16:creationId xmlns:a16="http://schemas.microsoft.com/office/drawing/2014/main" id="{BFC11238-75D8-74BD-E24A-AD3743E58567}"/>
              </a:ext>
            </a:extLst>
          </p:cNvPr>
          <p:cNvSpPr/>
          <p:nvPr/>
        </p:nvSpPr>
        <p:spPr>
          <a:xfrm>
            <a:off x="8323846" y="1521625"/>
            <a:ext cx="3318765" cy="607580"/>
          </a:xfrm>
          <a:prstGeom prst="rect">
            <a:avLst/>
          </a:prstGeom>
          <a:solidFill>
            <a:srgbClr val="152E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dirty="0"/>
              <a:t>Contractor Risk – Risk Associated with Constructing the Plant and Operating the Plant</a:t>
            </a:r>
          </a:p>
        </p:txBody>
      </p:sp>
      <p:sp>
        <p:nvSpPr>
          <p:cNvPr id="22" name="Rectangle 21">
            <a:extLst>
              <a:ext uri="{FF2B5EF4-FFF2-40B4-BE49-F238E27FC236}">
                <a16:creationId xmlns:a16="http://schemas.microsoft.com/office/drawing/2014/main" id="{B44E8DA6-1A4E-29E9-1C3D-4FCA12D91824}"/>
              </a:ext>
            </a:extLst>
          </p:cNvPr>
          <p:cNvSpPr/>
          <p:nvPr/>
        </p:nvSpPr>
        <p:spPr>
          <a:xfrm>
            <a:off x="6091650" y="4862132"/>
            <a:ext cx="2040644" cy="10546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Debt Investor (Lender) Wants to be paid back</a:t>
            </a:r>
          </a:p>
        </p:txBody>
      </p:sp>
      <p:cxnSp>
        <p:nvCxnSpPr>
          <p:cNvPr id="24" name="Straight Arrow Connector 23">
            <a:extLst>
              <a:ext uri="{FF2B5EF4-FFF2-40B4-BE49-F238E27FC236}">
                <a16:creationId xmlns:a16="http://schemas.microsoft.com/office/drawing/2014/main" id="{683D0B2C-B3DD-F9B3-2227-D736953DC3AD}"/>
              </a:ext>
            </a:extLst>
          </p:cNvPr>
          <p:cNvCxnSpPr>
            <a:cxnSpLocks/>
            <a:stCxn id="7" idx="3"/>
            <a:endCxn id="8" idx="1"/>
          </p:cNvCxnSpPr>
          <p:nvPr/>
        </p:nvCxnSpPr>
        <p:spPr>
          <a:xfrm flipV="1">
            <a:off x="2527622" y="3863399"/>
            <a:ext cx="2471991" cy="14117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C5B62478-3875-9EFE-9550-6944C7D6EB6F}"/>
              </a:ext>
            </a:extLst>
          </p:cNvPr>
          <p:cNvSpPr/>
          <p:nvPr/>
        </p:nvSpPr>
        <p:spPr>
          <a:xfrm>
            <a:off x="8570227" y="3438359"/>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EPC Contractor  Wants to profit from efficient construction</a:t>
            </a:r>
          </a:p>
        </p:txBody>
      </p:sp>
      <p:sp>
        <p:nvSpPr>
          <p:cNvPr id="36" name="Rectangle 35">
            <a:extLst>
              <a:ext uri="{FF2B5EF4-FFF2-40B4-BE49-F238E27FC236}">
                <a16:creationId xmlns:a16="http://schemas.microsoft.com/office/drawing/2014/main" id="{0E5EDF07-B692-9379-6A3A-C2A7F34A600C}"/>
              </a:ext>
            </a:extLst>
          </p:cNvPr>
          <p:cNvSpPr/>
          <p:nvPr/>
        </p:nvSpPr>
        <p:spPr>
          <a:xfrm>
            <a:off x="8570227" y="4437092"/>
            <a:ext cx="3072384" cy="85008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O&amp;M Contractor  Wants to profit from efficient operation</a:t>
            </a:r>
          </a:p>
        </p:txBody>
      </p:sp>
      <p:cxnSp>
        <p:nvCxnSpPr>
          <p:cNvPr id="38" name="Straight Connector 37">
            <a:extLst>
              <a:ext uri="{FF2B5EF4-FFF2-40B4-BE49-F238E27FC236}">
                <a16:creationId xmlns:a16="http://schemas.microsoft.com/office/drawing/2014/main" id="{DFFA4799-4C68-B004-FBBB-8CE7933E3F2D}"/>
              </a:ext>
            </a:extLst>
          </p:cNvPr>
          <p:cNvCxnSpPr>
            <a:cxnSpLocks/>
          </p:cNvCxnSpPr>
          <p:nvPr/>
        </p:nvCxnSpPr>
        <p:spPr>
          <a:xfrm>
            <a:off x="3211929" y="1012330"/>
            <a:ext cx="0" cy="4874002"/>
          </a:xfrm>
          <a:prstGeom prst="line">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63FB717-43EB-E2DF-1318-BD4E7949CA4C}"/>
              </a:ext>
            </a:extLst>
          </p:cNvPr>
          <p:cNvCxnSpPr/>
          <p:nvPr/>
        </p:nvCxnSpPr>
        <p:spPr>
          <a:xfrm>
            <a:off x="79248" y="2645515"/>
            <a:ext cx="12033504" cy="0"/>
          </a:xfrm>
          <a:prstGeom prst="line">
            <a:avLst/>
          </a:prstGeom>
          <a:ln w="73025">
            <a:solidFill>
              <a:srgbClr val="00B0F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FBCD5A99-70F9-8755-71CE-CB1D6031C305}"/>
              </a:ext>
            </a:extLst>
          </p:cNvPr>
          <p:cNvSpPr/>
          <p:nvPr/>
        </p:nvSpPr>
        <p:spPr>
          <a:xfrm>
            <a:off x="266699" y="2774266"/>
            <a:ext cx="11375912" cy="2203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Money with Contracts</a:t>
            </a:r>
          </a:p>
        </p:txBody>
      </p:sp>
      <p:sp>
        <p:nvSpPr>
          <p:cNvPr id="80" name="Rectangle 79">
            <a:extLst>
              <a:ext uri="{FF2B5EF4-FFF2-40B4-BE49-F238E27FC236}">
                <a16:creationId xmlns:a16="http://schemas.microsoft.com/office/drawing/2014/main" id="{A70C428D-2128-15C3-0011-8B294AC7BDD4}"/>
              </a:ext>
            </a:extLst>
          </p:cNvPr>
          <p:cNvSpPr/>
          <p:nvPr/>
        </p:nvSpPr>
        <p:spPr>
          <a:xfrm>
            <a:off x="178744" y="826571"/>
            <a:ext cx="11551822" cy="2271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Flow of Risk from Contracts</a:t>
            </a:r>
          </a:p>
        </p:txBody>
      </p:sp>
      <p:cxnSp>
        <p:nvCxnSpPr>
          <p:cNvPr id="89" name="Straight Arrow Connector 88">
            <a:extLst>
              <a:ext uri="{FF2B5EF4-FFF2-40B4-BE49-F238E27FC236}">
                <a16:creationId xmlns:a16="http://schemas.microsoft.com/office/drawing/2014/main" id="{4EDD8191-00CA-72DD-592D-A7BA292E9A33}"/>
              </a:ext>
            </a:extLst>
          </p:cNvPr>
          <p:cNvCxnSpPr>
            <a:cxnSpLocks/>
            <a:stCxn id="15" idx="3"/>
            <a:endCxn id="14" idx="1"/>
          </p:cNvCxnSpPr>
          <p:nvPr/>
        </p:nvCxnSpPr>
        <p:spPr>
          <a:xfrm flipV="1">
            <a:off x="2699830" y="1830433"/>
            <a:ext cx="1744173" cy="26100"/>
          </a:xfrm>
          <a:prstGeom prst="straightConnector1">
            <a:avLst/>
          </a:prstGeom>
          <a:ln w="762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6854DD1B-900A-2BA0-48DE-80B3C31A5330}"/>
              </a:ext>
            </a:extLst>
          </p:cNvPr>
          <p:cNvCxnSpPr>
            <a:cxnSpLocks/>
            <a:stCxn id="14" idx="3"/>
            <a:endCxn id="18" idx="1"/>
          </p:cNvCxnSpPr>
          <p:nvPr/>
        </p:nvCxnSpPr>
        <p:spPr>
          <a:xfrm flipV="1">
            <a:off x="7111972" y="1825415"/>
            <a:ext cx="1211874" cy="5018"/>
          </a:xfrm>
          <a:prstGeom prst="straightConnector1">
            <a:avLst/>
          </a:prstGeom>
          <a:ln w="25400">
            <a:solidFill>
              <a:srgbClr val="1111FB"/>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56CFFB39-B5D5-76AC-8BF0-3B490FE3807B}"/>
              </a:ext>
            </a:extLst>
          </p:cNvPr>
          <p:cNvCxnSpPr>
            <a:cxnSpLocks/>
            <a:stCxn id="8" idx="3"/>
            <a:endCxn id="30" idx="1"/>
          </p:cNvCxnSpPr>
          <p:nvPr/>
        </p:nvCxnSpPr>
        <p:spPr>
          <a:xfrm>
            <a:off x="6964251" y="3863399"/>
            <a:ext cx="1605976"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DAD0E3A4-790F-BFC6-209C-631E493CAC37}"/>
              </a:ext>
            </a:extLst>
          </p:cNvPr>
          <p:cNvCxnSpPr>
            <a:cxnSpLocks/>
            <a:stCxn id="8" idx="3"/>
            <a:endCxn id="36" idx="1"/>
          </p:cNvCxnSpPr>
          <p:nvPr/>
        </p:nvCxnSpPr>
        <p:spPr>
          <a:xfrm>
            <a:off x="6964251" y="3863399"/>
            <a:ext cx="1605976" cy="99873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0A0F466D-FA92-FDE8-FF87-05D08836E289}"/>
              </a:ext>
            </a:extLst>
          </p:cNvPr>
          <p:cNvCxnSpPr>
            <a:cxnSpLocks/>
            <a:stCxn id="17" idx="0"/>
          </p:cNvCxnSpPr>
          <p:nvPr/>
        </p:nvCxnSpPr>
        <p:spPr>
          <a:xfrm flipV="1">
            <a:off x="4704665" y="4575285"/>
            <a:ext cx="471903" cy="28684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971C8E12-F527-E716-E3C1-8C01EF6DE0F8}"/>
              </a:ext>
            </a:extLst>
          </p:cNvPr>
          <p:cNvCxnSpPr>
            <a:cxnSpLocks/>
          </p:cNvCxnSpPr>
          <p:nvPr/>
        </p:nvCxnSpPr>
        <p:spPr>
          <a:xfrm flipH="1">
            <a:off x="5317451" y="4575285"/>
            <a:ext cx="354191" cy="2659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5356D0A5-178D-1CB6-C46D-684B9F5F0674}"/>
              </a:ext>
            </a:extLst>
          </p:cNvPr>
          <p:cNvCxnSpPr>
            <a:cxnSpLocks/>
          </p:cNvCxnSpPr>
          <p:nvPr/>
        </p:nvCxnSpPr>
        <p:spPr>
          <a:xfrm flipH="1" flipV="1">
            <a:off x="6378597" y="4564834"/>
            <a:ext cx="348070" cy="29729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3D69A8A3-883E-7FB0-03B2-1515F87930DC}"/>
              </a:ext>
            </a:extLst>
          </p:cNvPr>
          <p:cNvCxnSpPr>
            <a:cxnSpLocks/>
            <a:endCxn id="22" idx="0"/>
          </p:cNvCxnSpPr>
          <p:nvPr/>
        </p:nvCxnSpPr>
        <p:spPr>
          <a:xfrm>
            <a:off x="6706579" y="4554384"/>
            <a:ext cx="405393" cy="3077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3B81958-0D39-BEFF-F789-DFD220396129}"/>
              </a:ext>
            </a:extLst>
          </p:cNvPr>
          <p:cNvSpPr txBox="1"/>
          <p:nvPr/>
        </p:nvSpPr>
        <p:spPr>
          <a:xfrm>
            <a:off x="3311332" y="1292918"/>
            <a:ext cx="1033269" cy="461665"/>
          </a:xfrm>
          <a:prstGeom prst="rect">
            <a:avLst/>
          </a:prstGeom>
          <a:noFill/>
        </p:spPr>
        <p:txBody>
          <a:bodyPr wrap="square" rtlCol="0">
            <a:spAutoFit/>
          </a:bodyPr>
          <a:lstStyle/>
          <a:p>
            <a:r>
              <a:rPr lang="en-US" sz="1200" dirty="0"/>
              <a:t>All risk Transferred</a:t>
            </a:r>
          </a:p>
        </p:txBody>
      </p:sp>
    </p:spTree>
    <p:extLst>
      <p:ext uri="{BB962C8B-B14F-4D97-AF65-F5344CB8AC3E}">
        <p14:creationId xmlns:p14="http://schemas.microsoft.com/office/powerpoint/2010/main" val="34752091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D747B-B7A7-405F-0B5B-783A0A7D5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699BE-7675-0AAA-725C-5024480EB5B1}"/>
              </a:ext>
            </a:extLst>
          </p:cNvPr>
          <p:cNvSpPr>
            <a:spLocks noGrp="1"/>
          </p:cNvSpPr>
          <p:nvPr>
            <p:ph type="title"/>
          </p:nvPr>
        </p:nvSpPr>
        <p:spPr/>
        <p:txBody>
          <a:bodyPr>
            <a:normAutofit fontScale="90000"/>
          </a:bodyPr>
          <a:lstStyle/>
          <a:p>
            <a:r>
              <a:rPr lang="en-US" dirty="0"/>
              <a:t>Some Risks of Capital-Intensive Investments for Essential  Infrastructure; Should Government Intervene to Lower Risk</a:t>
            </a:r>
          </a:p>
        </p:txBody>
      </p:sp>
      <p:sp>
        <p:nvSpPr>
          <p:cNvPr id="3" name="Content Placeholder 2">
            <a:extLst>
              <a:ext uri="{FF2B5EF4-FFF2-40B4-BE49-F238E27FC236}">
                <a16:creationId xmlns:a16="http://schemas.microsoft.com/office/drawing/2014/main" id="{8CE5A155-EF5A-730A-DAC9-29202585E024}"/>
              </a:ext>
            </a:extLst>
          </p:cNvPr>
          <p:cNvSpPr>
            <a:spLocks noGrp="1"/>
          </p:cNvSpPr>
          <p:nvPr>
            <p:ph idx="1"/>
          </p:nvPr>
        </p:nvSpPr>
        <p:spPr/>
        <p:txBody>
          <a:bodyPr>
            <a:normAutofit fontScale="92500"/>
          </a:bodyPr>
          <a:lstStyle/>
          <a:p>
            <a:r>
              <a:rPr lang="en-US" dirty="0"/>
              <a:t>Technological Obsolescence</a:t>
            </a:r>
          </a:p>
          <a:p>
            <a:pPr lvl="1"/>
            <a:r>
              <a:rPr lang="en-US" dirty="0"/>
              <a:t>prices would have to be very high for investors to accept the risks new innovations coming into the market. An investor would want the price to cover capital expenditures over a relatively short period of time. </a:t>
            </a:r>
          </a:p>
          <a:p>
            <a:r>
              <a:rPr lang="en-US" dirty="0"/>
              <a:t>Over-capacity. </a:t>
            </a:r>
          </a:p>
          <a:p>
            <a:pPr lvl="1"/>
            <a:r>
              <a:rPr lang="en-US" dirty="0"/>
              <a:t>The risks of over-capacity are high in a market where assets are not regularly replaced because you may have to wait a long time until demand increases sufficiently to resolve the surplus capacity. </a:t>
            </a:r>
          </a:p>
          <a:p>
            <a:r>
              <a:rPr lang="en-US" dirty="0"/>
              <a:t>Declining volume</a:t>
            </a:r>
          </a:p>
          <a:p>
            <a:pPr lvl="1"/>
            <a:r>
              <a:rPr lang="en-US" dirty="0"/>
              <a:t>Volumes cannot be managed by investors (patients coming to the hospital, natural gas travelling through a pipeline, electricity dispatched by a central authority as function of a portfolio of plants, changes in environmental rules affecting  the project). If the constructor and the operator of a hospital takes risks of the number of sick people in the area as well as risks of others building hospitals nearby resulting in over capacity of beds, the risk and the cost of the hospital increase from the perspective of the private investor. If the government or a large corporation has made the decision to build the hospital (not the company who is constructing and operating the facility). </a:t>
            </a:r>
          </a:p>
          <a:p>
            <a:r>
              <a:rPr lang="en-US" dirty="0"/>
              <a:t>Changes in Cost over Construction Period</a:t>
            </a:r>
          </a:p>
          <a:p>
            <a:pPr lvl="1"/>
            <a:r>
              <a:rPr lang="en-US" dirty="0"/>
              <a:t>As cost of capital is so important, if the real cost of capital changes, investors will be exposed to  the risk </a:t>
            </a:r>
          </a:p>
        </p:txBody>
      </p:sp>
      <p:sp>
        <p:nvSpPr>
          <p:cNvPr id="4" name="Slide Number Placeholder 3">
            <a:extLst>
              <a:ext uri="{FF2B5EF4-FFF2-40B4-BE49-F238E27FC236}">
                <a16:creationId xmlns:a16="http://schemas.microsoft.com/office/drawing/2014/main" id="{C081CEA4-8A21-EEAE-681B-864E0B6F5096}"/>
              </a:ext>
            </a:extLst>
          </p:cNvPr>
          <p:cNvSpPr>
            <a:spLocks noGrp="1"/>
          </p:cNvSpPr>
          <p:nvPr>
            <p:ph type="sldNum" sz="quarter" idx="12"/>
          </p:nvPr>
        </p:nvSpPr>
        <p:spPr/>
        <p:txBody>
          <a:bodyPr/>
          <a:lstStyle/>
          <a:p>
            <a:fld id="{EB241CD2-1E45-42A3-B213-66A034DF9A3B}" type="slidenum">
              <a:rPr lang="en-GB" smtClean="0"/>
              <a:t>56</a:t>
            </a:fld>
            <a:endParaRPr lang="en-GB" dirty="0"/>
          </a:p>
        </p:txBody>
      </p:sp>
    </p:spTree>
    <p:extLst>
      <p:ext uri="{BB962C8B-B14F-4D97-AF65-F5344CB8AC3E}">
        <p14:creationId xmlns:p14="http://schemas.microsoft.com/office/powerpoint/2010/main" val="1020019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16DA9-8947-7C0F-AE5C-B572AB10080F}"/>
              </a:ext>
            </a:extLst>
          </p:cNvPr>
          <p:cNvSpPr>
            <a:spLocks noGrp="1"/>
          </p:cNvSpPr>
          <p:nvPr>
            <p:ph type="title"/>
          </p:nvPr>
        </p:nvSpPr>
        <p:spPr/>
        <p:txBody>
          <a:bodyPr>
            <a:normAutofit fontScale="90000"/>
          </a:bodyPr>
          <a:lstStyle/>
          <a:p>
            <a:r>
              <a:rPr lang="en-US" dirty="0"/>
              <a:t>Risk versus Incentives in Market Structure and Individual Contract Elements</a:t>
            </a:r>
          </a:p>
        </p:txBody>
      </p:sp>
      <p:sp>
        <p:nvSpPr>
          <p:cNvPr id="3" name="Content Placeholder 2">
            <a:extLst>
              <a:ext uri="{FF2B5EF4-FFF2-40B4-BE49-F238E27FC236}">
                <a16:creationId xmlns:a16="http://schemas.microsoft.com/office/drawing/2014/main" id="{CAE2CF53-C157-EE5A-3A99-179B6EB32599}"/>
              </a:ext>
            </a:extLst>
          </p:cNvPr>
          <p:cNvSpPr>
            <a:spLocks noGrp="1"/>
          </p:cNvSpPr>
          <p:nvPr>
            <p:ph idx="1"/>
          </p:nvPr>
        </p:nvSpPr>
        <p:spPr/>
        <p:txBody>
          <a:bodyPr/>
          <a:lstStyle/>
          <a:p>
            <a:r>
              <a:rPr lang="en-JM" dirty="0"/>
              <a:t>Discussing overall market structure schemes with different risk structure and different contract schemes leads into discussion of contract issues associated with particular contract elements.</a:t>
            </a:r>
          </a:p>
          <a:p>
            <a:r>
              <a:rPr lang="en-JM" dirty="0"/>
              <a:t>The policy questions associated with overall market structure are a macro version of the microcosm of issues associated with nuances related to particular questions in contracts. </a:t>
            </a:r>
          </a:p>
          <a:p>
            <a:r>
              <a:rPr lang="en-JM" dirty="0"/>
              <a:t>These issues involve capacity versus output contracts, treatment of inflation, compensation for deemed energy, merchant tail, adjustment for commodity price changes during construction, variable and fixed cost compensation. </a:t>
            </a:r>
            <a:endParaRPr lang="en-US" dirty="0"/>
          </a:p>
          <a:p>
            <a:endParaRPr lang="en-US" dirty="0"/>
          </a:p>
        </p:txBody>
      </p:sp>
      <p:sp>
        <p:nvSpPr>
          <p:cNvPr id="4" name="Slide Number Placeholder 3">
            <a:extLst>
              <a:ext uri="{FF2B5EF4-FFF2-40B4-BE49-F238E27FC236}">
                <a16:creationId xmlns:a16="http://schemas.microsoft.com/office/drawing/2014/main" id="{58EC17DB-75BB-D3E3-B911-95BF2CD23C22}"/>
              </a:ext>
            </a:extLst>
          </p:cNvPr>
          <p:cNvSpPr>
            <a:spLocks noGrp="1"/>
          </p:cNvSpPr>
          <p:nvPr>
            <p:ph type="sldNum" sz="quarter" idx="12"/>
          </p:nvPr>
        </p:nvSpPr>
        <p:spPr/>
        <p:txBody>
          <a:bodyPr/>
          <a:lstStyle/>
          <a:p>
            <a:fld id="{EB241CD2-1E45-42A3-B213-66A034DF9A3B}" type="slidenum">
              <a:rPr lang="en-GB" smtClean="0"/>
              <a:t>57</a:t>
            </a:fld>
            <a:endParaRPr lang="en-GB" dirty="0"/>
          </a:p>
        </p:txBody>
      </p:sp>
    </p:spTree>
    <p:extLst>
      <p:ext uri="{BB962C8B-B14F-4D97-AF65-F5344CB8AC3E}">
        <p14:creationId xmlns:p14="http://schemas.microsoft.com/office/powerpoint/2010/main" val="10634371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86896-EAA0-F2B6-01B1-A935B51B7805}"/>
              </a:ext>
            </a:extLst>
          </p:cNvPr>
          <p:cNvSpPr>
            <a:spLocks noGrp="1"/>
          </p:cNvSpPr>
          <p:nvPr>
            <p:ph type="title"/>
          </p:nvPr>
        </p:nvSpPr>
        <p:spPr/>
        <p:txBody>
          <a:bodyPr/>
          <a:lstStyle/>
          <a:p>
            <a:r>
              <a:rPr lang="en-US" dirty="0"/>
              <a:t>Overview of Electricity Generation Financing</a:t>
            </a:r>
          </a:p>
        </p:txBody>
      </p:sp>
      <p:sp>
        <p:nvSpPr>
          <p:cNvPr id="3" name="Content Placeholder 2">
            <a:extLst>
              <a:ext uri="{FF2B5EF4-FFF2-40B4-BE49-F238E27FC236}">
                <a16:creationId xmlns:a16="http://schemas.microsoft.com/office/drawing/2014/main" id="{6C3C8B8A-84BD-CFFC-2B6E-30BFA9A8BC0B}"/>
              </a:ext>
            </a:extLst>
          </p:cNvPr>
          <p:cNvSpPr>
            <a:spLocks noGrp="1"/>
          </p:cNvSpPr>
          <p:nvPr>
            <p:ph idx="1"/>
          </p:nvPr>
        </p:nvSpPr>
        <p:spPr/>
        <p:txBody>
          <a:bodyPr>
            <a:normAutofit fontScale="92500" lnSpcReduction="20000"/>
          </a:bodyPr>
          <a:lstStyle/>
          <a:p>
            <a:pPr algn="l"/>
            <a:r>
              <a:rPr lang="en-JM" dirty="0"/>
              <a:t>History highlights the same kind of risk and return trade-offs that are integral to analysis of detailed provisions of contracts. </a:t>
            </a:r>
          </a:p>
          <a:p>
            <a:pPr lvl="1" algn="l"/>
            <a:r>
              <a:rPr lang="en-JM" dirty="0"/>
              <a:t>For example, an issue may arise regarding whether the investor (and subsequently the EPC contractor) should be insulated from changes in the cement and steel price over a long construction period. The question of whether such a provision should be included boils down to similar questions of risk versus incentives that have driven different government policy. </a:t>
            </a:r>
          </a:p>
          <a:p>
            <a:pPr lvl="1" algn="l"/>
            <a:r>
              <a:rPr lang="en-JM" dirty="0"/>
              <a:t>The electricity generation industry is used to illustrate issues of risk and cost of capital objectives versus incentives to operate efficiently. </a:t>
            </a:r>
          </a:p>
          <a:p>
            <a:pPr algn="l"/>
            <a:r>
              <a:rPr lang="en-JM" dirty="0"/>
              <a:t>Similar histories could be used for large transport projects that were once entirely government owned and, in some cases went through an availability stage and a stage when investors accepted traffic risk. </a:t>
            </a:r>
          </a:p>
          <a:p>
            <a:pPr algn="l"/>
            <a:r>
              <a:rPr lang="en-JM" dirty="0"/>
              <a:t>The history of the trade-off between achieving low cost financing and incentives to operate efficiently, the history of financing generating assets can be classified into different periods. </a:t>
            </a:r>
          </a:p>
          <a:p>
            <a:pPr lvl="1" algn="l"/>
            <a:r>
              <a:rPr lang="en-JM" dirty="0"/>
              <a:t>The first period transferring virtually all risk to ultimate consumer. </a:t>
            </a:r>
          </a:p>
          <a:p>
            <a:pPr lvl="1" algn="l"/>
            <a:r>
              <a:rPr lang="en-JM" dirty="0"/>
              <a:t>The second period transfers selected risks using contracts that allocated selected risks like construction over-runs, delays and efficiency to investors. </a:t>
            </a:r>
          </a:p>
          <a:p>
            <a:pPr lvl="1" algn="l"/>
            <a:r>
              <a:rPr lang="en-JM" dirty="0"/>
              <a:t>The third period transferred imposed merchant prices by allocating even more risks to investors related to market supply and demand. </a:t>
            </a:r>
          </a:p>
          <a:p>
            <a:pPr lvl="1" algn="l"/>
            <a:r>
              <a:rPr lang="en-JM" dirty="0"/>
              <a:t>The fourth period using output-based contracts for renewable energy moves back from merchant risks.</a:t>
            </a:r>
            <a:endParaRPr lang="en-US" dirty="0"/>
          </a:p>
          <a:p>
            <a:endParaRPr lang="en-US" dirty="0"/>
          </a:p>
        </p:txBody>
      </p:sp>
      <p:sp>
        <p:nvSpPr>
          <p:cNvPr id="4" name="Slide Number Placeholder 3">
            <a:extLst>
              <a:ext uri="{FF2B5EF4-FFF2-40B4-BE49-F238E27FC236}">
                <a16:creationId xmlns:a16="http://schemas.microsoft.com/office/drawing/2014/main" id="{68632F14-2D67-CEC8-F8B0-5827B4167055}"/>
              </a:ext>
            </a:extLst>
          </p:cNvPr>
          <p:cNvSpPr>
            <a:spLocks noGrp="1"/>
          </p:cNvSpPr>
          <p:nvPr>
            <p:ph type="sldNum" sz="quarter" idx="12"/>
          </p:nvPr>
        </p:nvSpPr>
        <p:spPr/>
        <p:txBody>
          <a:bodyPr/>
          <a:lstStyle/>
          <a:p>
            <a:fld id="{EB241CD2-1E45-42A3-B213-66A034DF9A3B}" type="slidenum">
              <a:rPr lang="en-GB" smtClean="0"/>
              <a:t>58</a:t>
            </a:fld>
            <a:endParaRPr lang="en-GB" dirty="0"/>
          </a:p>
        </p:txBody>
      </p:sp>
    </p:spTree>
    <p:extLst>
      <p:ext uri="{BB962C8B-B14F-4D97-AF65-F5344CB8AC3E}">
        <p14:creationId xmlns:p14="http://schemas.microsoft.com/office/powerpoint/2010/main" val="38110640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DB7FA-0155-E7C0-10EB-65F0C06EEE9C}"/>
              </a:ext>
            </a:extLst>
          </p:cNvPr>
          <p:cNvSpPr>
            <a:spLocks noGrp="1"/>
          </p:cNvSpPr>
          <p:nvPr>
            <p:ph type="ctrTitle"/>
          </p:nvPr>
        </p:nvSpPr>
        <p:spPr/>
        <p:txBody>
          <a:bodyPr/>
          <a:lstStyle/>
          <a:p>
            <a:r>
              <a:rPr lang="en-GB" dirty="0"/>
              <a:t>Project Finance History</a:t>
            </a:r>
          </a:p>
        </p:txBody>
      </p:sp>
      <p:sp>
        <p:nvSpPr>
          <p:cNvPr id="3" name="Content Placeholder 2">
            <a:extLst>
              <a:ext uri="{FF2B5EF4-FFF2-40B4-BE49-F238E27FC236}">
                <a16:creationId xmlns:a16="http://schemas.microsoft.com/office/drawing/2014/main" id="{9620A8F1-A9A6-4D40-F539-FC173D712A86}"/>
              </a:ext>
            </a:extLst>
          </p:cNvPr>
          <p:cNvSpPr>
            <a:spLocks noGrp="1"/>
          </p:cNvSpPr>
          <p:nvPr>
            <p:ph type="subTitle" idx="1"/>
          </p:nvPr>
        </p:nvSpPr>
        <p:spPr>
          <a:xfrm>
            <a:off x="838200" y="3023119"/>
            <a:ext cx="7581900" cy="2777606"/>
          </a:xfrm>
        </p:spPr>
        <p:txBody>
          <a:bodyPr>
            <a:normAutofit fontScale="92500" lnSpcReduction="10000"/>
          </a:bodyPr>
          <a:lstStyle/>
          <a:p>
            <a:pPr marL="0" indent="0" algn="l">
              <a:buNone/>
            </a:pPr>
            <a:r>
              <a:rPr lang="en-US" dirty="0"/>
              <a:t>Some Historic Perspective would be good</a:t>
            </a:r>
            <a:br>
              <a:rPr lang="en-US" dirty="0"/>
            </a:br>
            <a:br>
              <a:rPr lang="en-US" dirty="0"/>
            </a:br>
            <a:r>
              <a:rPr lang="en-US" dirty="0"/>
              <a:t>Part 1: 1945 to 1973</a:t>
            </a:r>
            <a:br>
              <a:rPr lang="en-US" dirty="0"/>
            </a:br>
            <a:br>
              <a:rPr lang="en-US" dirty="0"/>
            </a:br>
            <a:r>
              <a:rPr lang="en-US" dirty="0"/>
              <a:t>Les Trente Gloriouses or MAGA</a:t>
            </a:r>
            <a:br>
              <a:rPr lang="en-US" dirty="0"/>
            </a:br>
            <a:br>
              <a:rPr lang="en-US" dirty="0"/>
            </a:br>
            <a:r>
              <a:rPr lang="en-US" dirty="0"/>
              <a:t>Regulatory Scheme – Cost Plus Regulation with WACC</a:t>
            </a:r>
            <a:endParaRPr lang="en-GB" dirty="0"/>
          </a:p>
        </p:txBody>
      </p:sp>
      <p:sp>
        <p:nvSpPr>
          <p:cNvPr id="4" name="Slide Number Placeholder 3">
            <a:extLst>
              <a:ext uri="{FF2B5EF4-FFF2-40B4-BE49-F238E27FC236}">
                <a16:creationId xmlns:a16="http://schemas.microsoft.com/office/drawing/2014/main" id="{C76C0778-E095-599E-603D-A8686569BFD3}"/>
              </a:ext>
            </a:extLst>
          </p:cNvPr>
          <p:cNvSpPr>
            <a:spLocks noGrp="1"/>
          </p:cNvSpPr>
          <p:nvPr>
            <p:ph type="sldNum" sz="quarter" idx="4294967295"/>
          </p:nvPr>
        </p:nvSpPr>
        <p:spPr>
          <a:xfrm>
            <a:off x="11495088" y="6457950"/>
            <a:ext cx="696912" cy="400050"/>
          </a:xfrm>
        </p:spPr>
        <p:txBody>
          <a:bodyPr/>
          <a:lstStyle/>
          <a:p>
            <a:fld id="{EB241CD2-1E45-42A3-B213-66A034DF9A3B}" type="slidenum">
              <a:rPr lang="en-GB" smtClean="0"/>
              <a:t>59</a:t>
            </a:fld>
            <a:endParaRPr lang="en-GB" dirty="0"/>
          </a:p>
        </p:txBody>
      </p:sp>
    </p:spTree>
    <p:extLst>
      <p:ext uri="{BB962C8B-B14F-4D97-AF65-F5344CB8AC3E}">
        <p14:creationId xmlns:p14="http://schemas.microsoft.com/office/powerpoint/2010/main" val="1450736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74D7C-453E-4917-813D-F6153D893BCC}"/>
              </a:ext>
            </a:extLst>
          </p:cNvPr>
          <p:cNvSpPr>
            <a:spLocks noGrp="1"/>
          </p:cNvSpPr>
          <p:nvPr>
            <p:ph type="title"/>
          </p:nvPr>
        </p:nvSpPr>
        <p:spPr/>
        <p:txBody>
          <a:bodyPr/>
          <a:lstStyle/>
          <a:p>
            <a:r>
              <a:rPr lang="en-US" dirty="0"/>
              <a:t>Pre-Course Questions</a:t>
            </a:r>
          </a:p>
        </p:txBody>
      </p:sp>
      <p:sp>
        <p:nvSpPr>
          <p:cNvPr id="3" name="Content Placeholder 2">
            <a:extLst>
              <a:ext uri="{FF2B5EF4-FFF2-40B4-BE49-F238E27FC236}">
                <a16:creationId xmlns:a16="http://schemas.microsoft.com/office/drawing/2014/main" id="{95FCA42E-2740-567D-D1B1-4251E2390EC6}"/>
              </a:ext>
            </a:extLst>
          </p:cNvPr>
          <p:cNvSpPr>
            <a:spLocks noGrp="1"/>
          </p:cNvSpPr>
          <p:nvPr>
            <p:ph idx="1"/>
          </p:nvPr>
        </p:nvSpPr>
        <p:spPr/>
        <p:txBody>
          <a:bodyPr/>
          <a:lstStyle/>
          <a:p>
            <a:r>
              <a:rPr lang="en-US" dirty="0"/>
              <a:t>What kinds of technology</a:t>
            </a:r>
          </a:p>
          <a:p>
            <a:r>
              <a:rPr lang="en-US" dirty="0"/>
              <a:t>How much have you worked on contracts already</a:t>
            </a:r>
          </a:p>
          <a:p>
            <a:r>
              <a:rPr lang="en-US" dirty="0"/>
              <a:t>What is your role</a:t>
            </a:r>
          </a:p>
          <a:p>
            <a:endParaRPr lang="en-US" dirty="0"/>
          </a:p>
        </p:txBody>
      </p:sp>
      <p:sp>
        <p:nvSpPr>
          <p:cNvPr id="4" name="Slide Number Placeholder 3">
            <a:extLst>
              <a:ext uri="{FF2B5EF4-FFF2-40B4-BE49-F238E27FC236}">
                <a16:creationId xmlns:a16="http://schemas.microsoft.com/office/drawing/2014/main" id="{2279F984-FB17-D543-912F-B108725E83BA}"/>
              </a:ext>
            </a:extLst>
          </p:cNvPr>
          <p:cNvSpPr>
            <a:spLocks noGrp="1"/>
          </p:cNvSpPr>
          <p:nvPr>
            <p:ph type="sldNum" sz="quarter" idx="12"/>
          </p:nvPr>
        </p:nvSpPr>
        <p:spPr/>
        <p:txBody>
          <a:bodyPr/>
          <a:lstStyle/>
          <a:p>
            <a:fld id="{EB241CD2-1E45-42A3-B213-66A034DF9A3B}" type="slidenum">
              <a:rPr lang="en-GB" smtClean="0"/>
              <a:t>6</a:t>
            </a:fld>
            <a:endParaRPr lang="en-GB" dirty="0"/>
          </a:p>
        </p:txBody>
      </p:sp>
    </p:spTree>
    <p:extLst>
      <p:ext uri="{BB962C8B-B14F-4D97-AF65-F5344CB8AC3E}">
        <p14:creationId xmlns:p14="http://schemas.microsoft.com/office/powerpoint/2010/main" val="20478256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E75B-45C6-7212-86EA-6AF11771E18E}"/>
              </a:ext>
            </a:extLst>
          </p:cNvPr>
          <p:cNvSpPr>
            <a:spLocks noGrp="1"/>
          </p:cNvSpPr>
          <p:nvPr>
            <p:ph type="title"/>
          </p:nvPr>
        </p:nvSpPr>
        <p:spPr/>
        <p:txBody>
          <a:bodyPr/>
          <a:lstStyle/>
          <a:p>
            <a:r>
              <a:rPr lang="en-US" dirty="0"/>
              <a:t>Policy Option 1 – Cost-plus Regulation or State Ownership</a:t>
            </a:r>
          </a:p>
        </p:txBody>
      </p:sp>
      <p:sp>
        <p:nvSpPr>
          <p:cNvPr id="3" name="Content Placeholder 2">
            <a:extLst>
              <a:ext uri="{FF2B5EF4-FFF2-40B4-BE49-F238E27FC236}">
                <a16:creationId xmlns:a16="http://schemas.microsoft.com/office/drawing/2014/main" id="{891B4BC6-7830-685E-0BDD-5B46C85B47AE}"/>
              </a:ext>
            </a:extLst>
          </p:cNvPr>
          <p:cNvSpPr>
            <a:spLocks noGrp="1"/>
          </p:cNvSpPr>
          <p:nvPr>
            <p:ph idx="1"/>
          </p:nvPr>
        </p:nvSpPr>
        <p:spPr/>
        <p:txBody>
          <a:bodyPr/>
          <a:lstStyle/>
          <a:p>
            <a:r>
              <a:rPr lang="en-US" dirty="0"/>
              <a:t>Cost of capital versus Incentives</a:t>
            </a:r>
          </a:p>
          <a:p>
            <a:pPr lvl="1"/>
            <a:r>
              <a:rPr lang="en-US" dirty="0"/>
              <a:t>In contract provisions</a:t>
            </a:r>
          </a:p>
          <a:p>
            <a:pPr lvl="1"/>
            <a:r>
              <a:rPr lang="en-US" dirty="0"/>
              <a:t>In policy options</a:t>
            </a:r>
          </a:p>
          <a:p>
            <a:r>
              <a:rPr lang="en-US" dirty="0"/>
              <a:t>Cost plus regulation or government ownership</a:t>
            </a:r>
          </a:p>
          <a:p>
            <a:r>
              <a:rPr lang="en-US" dirty="0"/>
              <a:t>Illustrate with speedometer of cost of capital and incentives</a:t>
            </a:r>
          </a:p>
          <a:p>
            <a:endParaRPr lang="en-US" dirty="0"/>
          </a:p>
        </p:txBody>
      </p:sp>
      <p:sp>
        <p:nvSpPr>
          <p:cNvPr id="4" name="Slide Number Placeholder 3">
            <a:extLst>
              <a:ext uri="{FF2B5EF4-FFF2-40B4-BE49-F238E27FC236}">
                <a16:creationId xmlns:a16="http://schemas.microsoft.com/office/drawing/2014/main" id="{7C882E0D-B7CB-E98C-A866-6CEE160DE9A4}"/>
              </a:ext>
            </a:extLst>
          </p:cNvPr>
          <p:cNvSpPr>
            <a:spLocks noGrp="1"/>
          </p:cNvSpPr>
          <p:nvPr>
            <p:ph type="sldNum" sz="quarter" idx="12"/>
          </p:nvPr>
        </p:nvSpPr>
        <p:spPr/>
        <p:txBody>
          <a:bodyPr/>
          <a:lstStyle/>
          <a:p>
            <a:fld id="{EB241CD2-1E45-42A3-B213-66A034DF9A3B}" type="slidenum">
              <a:rPr lang="en-GB" smtClean="0"/>
              <a:t>60</a:t>
            </a:fld>
            <a:endParaRPr lang="en-GB" dirty="0"/>
          </a:p>
        </p:txBody>
      </p:sp>
      <p:pic>
        <p:nvPicPr>
          <p:cNvPr id="8" name="Picture 7" descr="The diagram displays a colorful pie chart indicating the distribution of various costs associated with capital investment.&#10;&#10;AI-generated content may be incorrect.">
            <a:extLst>
              <a:ext uri="{FF2B5EF4-FFF2-40B4-BE49-F238E27FC236}">
                <a16:creationId xmlns:a16="http://schemas.microsoft.com/office/drawing/2014/main" id="{5709072F-A13D-159E-FA2A-A551E127E35A}"/>
              </a:ext>
            </a:extLst>
          </p:cNvPr>
          <p:cNvPicPr>
            <a:picLocks noChangeAspect="1"/>
          </p:cNvPicPr>
          <p:nvPr/>
        </p:nvPicPr>
        <p:blipFill>
          <a:blip r:embed="rId2"/>
          <a:stretch>
            <a:fillRect/>
          </a:stretch>
        </p:blipFill>
        <p:spPr>
          <a:xfrm>
            <a:off x="2606612" y="3646818"/>
            <a:ext cx="2714686" cy="1955741"/>
          </a:xfrm>
          <a:prstGeom prst="rect">
            <a:avLst/>
          </a:prstGeom>
        </p:spPr>
      </p:pic>
      <p:pic>
        <p:nvPicPr>
          <p:cNvPr id="10" name="Picture 9" descr="A pie chart showing various incentives for improving efficiency, with colorful segments indicating different motivational strategies.&#10;&#10;AI-generated content may be incorrect.">
            <a:extLst>
              <a:ext uri="{FF2B5EF4-FFF2-40B4-BE49-F238E27FC236}">
                <a16:creationId xmlns:a16="http://schemas.microsoft.com/office/drawing/2014/main" id="{A217B211-3B25-9D5D-A887-61459FB9DF28}"/>
              </a:ext>
            </a:extLst>
          </p:cNvPr>
          <p:cNvPicPr>
            <a:picLocks noChangeAspect="1"/>
          </p:cNvPicPr>
          <p:nvPr/>
        </p:nvPicPr>
        <p:blipFill>
          <a:blip r:embed="rId3"/>
          <a:stretch>
            <a:fillRect/>
          </a:stretch>
        </p:blipFill>
        <p:spPr>
          <a:xfrm>
            <a:off x="5906277" y="3646818"/>
            <a:ext cx="2727186" cy="1806587"/>
          </a:xfrm>
          <a:prstGeom prst="rect">
            <a:avLst/>
          </a:prstGeom>
        </p:spPr>
      </p:pic>
    </p:spTree>
    <p:extLst>
      <p:ext uri="{BB962C8B-B14F-4D97-AF65-F5344CB8AC3E}">
        <p14:creationId xmlns:p14="http://schemas.microsoft.com/office/powerpoint/2010/main" val="19873688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02A8-A5D3-2024-6878-D319E8649E90}"/>
              </a:ext>
            </a:extLst>
          </p:cNvPr>
          <p:cNvSpPr>
            <a:spLocks noGrp="1"/>
          </p:cNvSpPr>
          <p:nvPr>
            <p:ph type="title"/>
          </p:nvPr>
        </p:nvSpPr>
        <p:spPr/>
        <p:txBody>
          <a:bodyPr>
            <a:normAutofit fontScale="90000"/>
          </a:bodyPr>
          <a:lstStyle/>
          <a:p>
            <a:r>
              <a:rPr lang="en-US" dirty="0"/>
              <a:t>Les Trente Glorieouses  and MAGA or MUBA – 1945 to 1973 </a:t>
            </a:r>
          </a:p>
        </p:txBody>
      </p:sp>
      <p:sp>
        <p:nvSpPr>
          <p:cNvPr id="10" name="Content Placeholder 9">
            <a:extLst>
              <a:ext uri="{FF2B5EF4-FFF2-40B4-BE49-F238E27FC236}">
                <a16:creationId xmlns:a16="http://schemas.microsoft.com/office/drawing/2014/main" id="{0A93E0B1-4878-2009-1BCF-A39DFCEDA44E}"/>
              </a:ext>
            </a:extLst>
          </p:cNvPr>
          <p:cNvSpPr>
            <a:spLocks noGrp="1"/>
          </p:cNvSpPr>
          <p:nvPr>
            <p:ph idx="1"/>
          </p:nvPr>
        </p:nvSpPr>
        <p:spPr/>
        <p:txBody>
          <a:bodyPr>
            <a:normAutofit/>
          </a:bodyPr>
          <a:lstStyle/>
          <a:p>
            <a:r>
              <a:rPr lang="en-US" dirty="0"/>
              <a:t>Appliances and Bigger Houses</a:t>
            </a:r>
          </a:p>
          <a:p>
            <a:pPr lvl="1"/>
            <a:r>
              <a:rPr lang="en-US" dirty="0"/>
              <a:t>Washing Machine</a:t>
            </a:r>
          </a:p>
          <a:p>
            <a:pPr lvl="1"/>
            <a:r>
              <a:rPr lang="en-US" dirty="0"/>
              <a:t>Dryer</a:t>
            </a:r>
          </a:p>
          <a:p>
            <a:pPr lvl="1"/>
            <a:r>
              <a:rPr lang="en-US" dirty="0"/>
              <a:t>Fridge</a:t>
            </a:r>
          </a:p>
          <a:p>
            <a:pPr lvl="1"/>
            <a:r>
              <a:rPr lang="en-US" dirty="0"/>
              <a:t>Electric Stove</a:t>
            </a:r>
          </a:p>
          <a:p>
            <a:pPr lvl="1"/>
            <a:r>
              <a:rPr lang="en-US" dirty="0"/>
              <a:t>More Lights</a:t>
            </a:r>
          </a:p>
          <a:p>
            <a:pPr lvl="1"/>
            <a:r>
              <a:rPr lang="en-US" dirty="0"/>
              <a:t>Air Conditioning</a:t>
            </a:r>
          </a:p>
          <a:p>
            <a:pPr lvl="1"/>
            <a:r>
              <a:rPr lang="en-US" dirty="0"/>
              <a:t>Radio and Television</a:t>
            </a:r>
          </a:p>
          <a:p>
            <a:endParaRPr lang="en-US" dirty="0"/>
          </a:p>
        </p:txBody>
      </p:sp>
      <p:pic>
        <p:nvPicPr>
          <p:cNvPr id="12" name="Picture 11">
            <a:extLst>
              <a:ext uri="{FF2B5EF4-FFF2-40B4-BE49-F238E27FC236}">
                <a16:creationId xmlns:a16="http://schemas.microsoft.com/office/drawing/2014/main" id="{8FC958A3-25DB-1C40-66BA-2A7B2C03058B}"/>
              </a:ext>
            </a:extLst>
          </p:cNvPr>
          <p:cNvPicPr>
            <a:picLocks noChangeAspect="1"/>
          </p:cNvPicPr>
          <p:nvPr/>
        </p:nvPicPr>
        <p:blipFill>
          <a:blip r:embed="rId2"/>
          <a:stretch>
            <a:fillRect/>
          </a:stretch>
        </p:blipFill>
        <p:spPr>
          <a:xfrm>
            <a:off x="6851264" y="3068129"/>
            <a:ext cx="4112129" cy="2973443"/>
          </a:xfrm>
          <a:prstGeom prst="rect">
            <a:avLst/>
          </a:prstGeom>
        </p:spPr>
      </p:pic>
      <p:pic>
        <p:nvPicPr>
          <p:cNvPr id="8" name="Picture 7">
            <a:extLst>
              <a:ext uri="{FF2B5EF4-FFF2-40B4-BE49-F238E27FC236}">
                <a16:creationId xmlns:a16="http://schemas.microsoft.com/office/drawing/2014/main" id="{9460EEA3-6971-622C-6730-2CAE0ABBFBB5}"/>
              </a:ext>
            </a:extLst>
          </p:cNvPr>
          <p:cNvPicPr>
            <a:picLocks noChangeAspect="1"/>
          </p:cNvPicPr>
          <p:nvPr/>
        </p:nvPicPr>
        <p:blipFill>
          <a:blip r:embed="rId3"/>
          <a:stretch>
            <a:fillRect/>
          </a:stretch>
        </p:blipFill>
        <p:spPr>
          <a:xfrm>
            <a:off x="2220140" y="3905244"/>
            <a:ext cx="3617154" cy="2275121"/>
          </a:xfrm>
          <a:prstGeom prst="rect">
            <a:avLst/>
          </a:prstGeom>
        </p:spPr>
      </p:pic>
      <p:sp>
        <p:nvSpPr>
          <p:cNvPr id="3" name="TextBox 2">
            <a:extLst>
              <a:ext uri="{FF2B5EF4-FFF2-40B4-BE49-F238E27FC236}">
                <a16:creationId xmlns:a16="http://schemas.microsoft.com/office/drawing/2014/main" id="{8AB1CFCE-C91A-6401-9B4B-CF507C1FC40A}"/>
              </a:ext>
            </a:extLst>
          </p:cNvPr>
          <p:cNvSpPr txBox="1"/>
          <p:nvPr/>
        </p:nvSpPr>
        <p:spPr>
          <a:xfrm>
            <a:off x="5232752" y="1209675"/>
            <a:ext cx="4112129" cy="1384995"/>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Why is this introduction relevant for Project Finance Analysis. Demonstrates classic corporate finance. Companies want to get back to the low risk from cost plus model with WACC.</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will see that this analysis cannot be applied to companies like Orsted that are not stable.  </a:t>
            </a:r>
          </a:p>
        </p:txBody>
      </p:sp>
      <p:sp>
        <p:nvSpPr>
          <p:cNvPr id="4" name="Slide Number Placeholder 3">
            <a:extLst>
              <a:ext uri="{FF2B5EF4-FFF2-40B4-BE49-F238E27FC236}">
                <a16:creationId xmlns:a16="http://schemas.microsoft.com/office/drawing/2014/main" id="{6A9D9607-B1C2-E9AE-9A71-C3A9D3FF40AE}"/>
              </a:ext>
            </a:extLst>
          </p:cNvPr>
          <p:cNvSpPr>
            <a:spLocks noGrp="1"/>
          </p:cNvSpPr>
          <p:nvPr>
            <p:ph type="sldNum" sz="quarter" idx="12"/>
          </p:nvPr>
        </p:nvSpPr>
        <p:spPr/>
        <p:txBody>
          <a:bodyPr/>
          <a:lstStyle/>
          <a:p>
            <a:fld id="{EB241CD2-1E45-42A3-B213-66A034DF9A3B}" type="slidenum">
              <a:rPr lang="en-GB" smtClean="0"/>
              <a:t>61</a:t>
            </a:fld>
            <a:endParaRPr lang="en-GB" dirty="0"/>
          </a:p>
        </p:txBody>
      </p:sp>
    </p:spTree>
    <p:extLst>
      <p:ext uri="{BB962C8B-B14F-4D97-AF65-F5344CB8AC3E}">
        <p14:creationId xmlns:p14="http://schemas.microsoft.com/office/powerpoint/2010/main" val="18220451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7A478-6D93-3995-7838-EAB8B0CEDA24}"/>
              </a:ext>
            </a:extLst>
          </p:cNvPr>
          <p:cNvSpPr>
            <a:spLocks noGrp="1"/>
          </p:cNvSpPr>
          <p:nvPr>
            <p:ph type="title"/>
          </p:nvPr>
        </p:nvSpPr>
        <p:spPr>
          <a:xfrm>
            <a:off x="312106" y="186430"/>
            <a:ext cx="10679744" cy="444434"/>
          </a:xfrm>
        </p:spPr>
        <p:txBody>
          <a:bodyPr>
            <a:normAutofit fontScale="90000"/>
          </a:bodyPr>
          <a:lstStyle/>
          <a:p>
            <a:r>
              <a:rPr lang="en-US" dirty="0"/>
              <a:t>A Boring Utility Company and MUBA  (Make Utilities Boring Again)</a:t>
            </a:r>
          </a:p>
        </p:txBody>
      </p:sp>
      <p:pic>
        <p:nvPicPr>
          <p:cNvPr id="6" name="Content Placeholder 5">
            <a:extLst>
              <a:ext uri="{FF2B5EF4-FFF2-40B4-BE49-F238E27FC236}">
                <a16:creationId xmlns:a16="http://schemas.microsoft.com/office/drawing/2014/main" id="{77C79955-301D-EA88-C361-480B72C3640B}"/>
              </a:ext>
            </a:extLst>
          </p:cNvPr>
          <p:cNvPicPr>
            <a:picLocks noGrp="1" noChangeAspect="1"/>
          </p:cNvPicPr>
          <p:nvPr>
            <p:ph idx="1"/>
          </p:nvPr>
        </p:nvPicPr>
        <p:blipFill>
          <a:blip r:embed="rId2"/>
          <a:stretch>
            <a:fillRect/>
          </a:stretch>
        </p:blipFill>
        <p:spPr>
          <a:xfrm>
            <a:off x="312106" y="2054611"/>
            <a:ext cx="8658158" cy="3794353"/>
          </a:xfrm>
        </p:spPr>
      </p:pic>
      <p:sp>
        <p:nvSpPr>
          <p:cNvPr id="3" name="TextBox 2">
            <a:extLst>
              <a:ext uri="{FF2B5EF4-FFF2-40B4-BE49-F238E27FC236}">
                <a16:creationId xmlns:a16="http://schemas.microsoft.com/office/drawing/2014/main" id="{F02A9842-F8B2-ED8E-B579-A19298CA746F}"/>
              </a:ext>
            </a:extLst>
          </p:cNvPr>
          <p:cNvSpPr txBox="1"/>
          <p:nvPr/>
        </p:nvSpPr>
        <p:spPr>
          <a:xfrm>
            <a:off x="155448" y="4120593"/>
            <a:ext cx="2039112" cy="871713"/>
          </a:xfrm>
          <a:prstGeom prst="rect">
            <a:avLst/>
          </a:prstGeom>
          <a:solidFill>
            <a:srgbClr val="FFFF00"/>
          </a:solidFill>
        </p:spPr>
        <p:txBody>
          <a:bodyPr wrap="square" rtlCol="0">
            <a:spAutoFit/>
          </a:bodyPr>
          <a:lstStyle/>
          <a:p>
            <a:r>
              <a:rPr lang="en-US" sz="1013" dirty="0">
                <a:latin typeface="Arial" panose="020B0604020202020204" pitchFamily="34" charset="0"/>
                <a:cs typeface="Arial" panose="020B0604020202020204" pitchFamily="34" charset="0"/>
              </a:rPr>
              <a:t>12% return on equity produces market values relative to investment of well more than 2 suggesting that the cost of capital is far below 12%.</a:t>
            </a:r>
          </a:p>
        </p:txBody>
      </p:sp>
      <p:sp>
        <p:nvSpPr>
          <p:cNvPr id="5" name="TextBox 4">
            <a:extLst>
              <a:ext uri="{FF2B5EF4-FFF2-40B4-BE49-F238E27FC236}">
                <a16:creationId xmlns:a16="http://schemas.microsoft.com/office/drawing/2014/main" id="{510CAA79-D347-8F64-AD32-BEEB2BC06D04}"/>
              </a:ext>
            </a:extLst>
          </p:cNvPr>
          <p:cNvSpPr txBox="1"/>
          <p:nvPr/>
        </p:nvSpPr>
        <p:spPr>
          <a:xfrm>
            <a:off x="312106" y="1093188"/>
            <a:ext cx="7095710" cy="646331"/>
          </a:xfrm>
          <a:prstGeom prst="rect">
            <a:avLst/>
          </a:prstGeom>
          <a:no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Ability to finance long-term assets from guaranteed cost recovery and from allowed monopoly position.</a:t>
            </a:r>
          </a:p>
        </p:txBody>
      </p:sp>
      <p:pic>
        <p:nvPicPr>
          <p:cNvPr id="7" name="Picture 6">
            <a:extLst>
              <a:ext uri="{FF2B5EF4-FFF2-40B4-BE49-F238E27FC236}">
                <a16:creationId xmlns:a16="http://schemas.microsoft.com/office/drawing/2014/main" id="{01C0AF9F-2454-2FE5-6B36-BBDFA5151B65}"/>
              </a:ext>
            </a:extLst>
          </p:cNvPr>
          <p:cNvPicPr>
            <a:picLocks noChangeAspect="1"/>
          </p:cNvPicPr>
          <p:nvPr/>
        </p:nvPicPr>
        <p:blipFill>
          <a:blip r:embed="rId3"/>
          <a:stretch>
            <a:fillRect/>
          </a:stretch>
        </p:blipFill>
        <p:spPr>
          <a:xfrm>
            <a:off x="8970264" y="702034"/>
            <a:ext cx="2678245" cy="5218100"/>
          </a:xfrm>
          <a:prstGeom prst="rect">
            <a:avLst/>
          </a:prstGeom>
        </p:spPr>
      </p:pic>
      <p:sp>
        <p:nvSpPr>
          <p:cNvPr id="4" name="Slide Number Placeholder 3">
            <a:extLst>
              <a:ext uri="{FF2B5EF4-FFF2-40B4-BE49-F238E27FC236}">
                <a16:creationId xmlns:a16="http://schemas.microsoft.com/office/drawing/2014/main" id="{6C37D168-6D20-FBAD-EAB6-1BA56FA40923}"/>
              </a:ext>
            </a:extLst>
          </p:cNvPr>
          <p:cNvSpPr>
            <a:spLocks noGrp="1"/>
          </p:cNvSpPr>
          <p:nvPr>
            <p:ph type="sldNum" sz="quarter" idx="12"/>
          </p:nvPr>
        </p:nvSpPr>
        <p:spPr/>
        <p:txBody>
          <a:bodyPr/>
          <a:lstStyle/>
          <a:p>
            <a:fld id="{EB241CD2-1E45-42A3-B213-66A034DF9A3B}" type="slidenum">
              <a:rPr lang="en-GB" smtClean="0"/>
              <a:t>62</a:t>
            </a:fld>
            <a:endParaRPr lang="en-GB" dirty="0"/>
          </a:p>
        </p:txBody>
      </p:sp>
    </p:spTree>
    <p:extLst>
      <p:ext uri="{BB962C8B-B14F-4D97-AF65-F5344CB8AC3E}">
        <p14:creationId xmlns:p14="http://schemas.microsoft.com/office/powerpoint/2010/main" val="27484903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B2C49-3319-259A-0E63-7B9340C65DA4}"/>
              </a:ext>
            </a:extLst>
          </p:cNvPr>
          <p:cNvSpPr>
            <a:spLocks noGrp="1"/>
          </p:cNvSpPr>
          <p:nvPr>
            <p:ph type="title"/>
          </p:nvPr>
        </p:nvSpPr>
        <p:spPr/>
        <p:txBody>
          <a:bodyPr/>
          <a:lstStyle/>
          <a:p>
            <a:r>
              <a:rPr lang="en-US" dirty="0"/>
              <a:t>Growth in Electricity Demand</a:t>
            </a:r>
          </a:p>
        </p:txBody>
      </p:sp>
      <p:sp>
        <p:nvSpPr>
          <p:cNvPr id="3" name="Content Placeholder 2">
            <a:extLst>
              <a:ext uri="{FF2B5EF4-FFF2-40B4-BE49-F238E27FC236}">
                <a16:creationId xmlns:a16="http://schemas.microsoft.com/office/drawing/2014/main" id="{69E1C30A-0D10-3252-E511-8477DC5D30FE}"/>
              </a:ext>
            </a:extLst>
          </p:cNvPr>
          <p:cNvSpPr>
            <a:spLocks noGrp="1"/>
          </p:cNvSpPr>
          <p:nvPr>
            <p:ph idx="1"/>
          </p:nvPr>
        </p:nvSpPr>
        <p:spPr>
          <a:xfrm>
            <a:off x="406401" y="1218819"/>
            <a:ext cx="10001955" cy="4848606"/>
          </a:xfrm>
        </p:spPr>
        <p:txBody>
          <a:bodyPr>
            <a:normAutofit/>
          </a:bodyPr>
          <a:lstStyle/>
          <a:p>
            <a:pPr algn="l"/>
            <a:r>
              <a:rPr lang="en-JM" sz="1800" dirty="0"/>
              <a:t>It may be difficult for a young person to think about life before refrigerators, washing machines, television sets, vacuum cleaners, electric/gas stoves, dishwashers and other electric appliances. Use of these appliances grew exponentially after World War II requiring electricity plants that were primarily fuelled by fossil fuels including oil. </a:t>
            </a:r>
          </a:p>
          <a:p>
            <a:pPr algn="l"/>
            <a:r>
              <a:rPr lang="en-JM" sz="1800" dirty="0"/>
              <a:t>Demand growth and economies of scale implied that government ownership or a system of regulated prices which transferred risks to consumers was not controversial as prices of electricity were falling in real terms. GE (prior to Neutron Jack Welch taking control) was the one of the most important industrial companies in the world and private utility companies with stable dividends composed of a large fraction of market capitalization.</a:t>
            </a:r>
            <a:endParaRPr lang="en-US" sz="1800" dirty="0"/>
          </a:p>
          <a:p>
            <a:pPr algn="l"/>
            <a:endParaRPr lang="en-US" sz="1800" dirty="0"/>
          </a:p>
        </p:txBody>
      </p:sp>
      <p:sp>
        <p:nvSpPr>
          <p:cNvPr id="4" name="Slide Number Placeholder 3">
            <a:extLst>
              <a:ext uri="{FF2B5EF4-FFF2-40B4-BE49-F238E27FC236}">
                <a16:creationId xmlns:a16="http://schemas.microsoft.com/office/drawing/2014/main" id="{AD221AE0-AB58-D602-F0CA-12F1FD283700}"/>
              </a:ext>
            </a:extLst>
          </p:cNvPr>
          <p:cNvSpPr>
            <a:spLocks noGrp="1"/>
          </p:cNvSpPr>
          <p:nvPr>
            <p:ph type="sldNum" sz="quarter" idx="12"/>
          </p:nvPr>
        </p:nvSpPr>
        <p:spPr/>
        <p:txBody>
          <a:bodyPr/>
          <a:lstStyle/>
          <a:p>
            <a:fld id="{EB241CD2-1E45-42A3-B213-66A034DF9A3B}" type="slidenum">
              <a:rPr lang="en-GB" smtClean="0"/>
              <a:t>63</a:t>
            </a:fld>
            <a:endParaRPr lang="en-GB" dirty="0"/>
          </a:p>
        </p:txBody>
      </p:sp>
      <p:pic>
        <p:nvPicPr>
          <p:cNvPr id="5" name="Content Placeholder 3">
            <a:extLst>
              <a:ext uri="{FF2B5EF4-FFF2-40B4-BE49-F238E27FC236}">
                <a16:creationId xmlns:a16="http://schemas.microsoft.com/office/drawing/2014/main" id="{D325899F-0140-18E7-BA88-C585D1B121B7}"/>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a:xfrm>
            <a:off x="406401" y="4014439"/>
            <a:ext cx="3485375" cy="2052986"/>
          </a:xfrm>
          <a:prstGeom prst="rect">
            <a:avLst/>
          </a:prstGeom>
        </p:spPr>
      </p:pic>
      <p:pic>
        <p:nvPicPr>
          <p:cNvPr id="7" name="Picture 5">
            <a:extLst>
              <a:ext uri="{FF2B5EF4-FFF2-40B4-BE49-F238E27FC236}">
                <a16:creationId xmlns:a16="http://schemas.microsoft.com/office/drawing/2014/main" id="{E5E0CD81-FE80-B7E8-FC38-E090A1A2B8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9315" y="4014439"/>
            <a:ext cx="3090602" cy="2232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he graph shows a steady increase in electricity usage from 1949 to 2008, with the highest growth rate at 9.00% in 1972.&#10;&#10;AI-generated content may be incorrect.">
            <a:extLst>
              <a:ext uri="{FF2B5EF4-FFF2-40B4-BE49-F238E27FC236}">
                <a16:creationId xmlns:a16="http://schemas.microsoft.com/office/drawing/2014/main" id="{3FB58122-30C2-F8AD-2C0A-36D6655F5B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0618" y="3548278"/>
            <a:ext cx="3485375" cy="2519147"/>
          </a:xfrm>
          <a:prstGeom prst="rect">
            <a:avLst/>
          </a:prstGeom>
        </p:spPr>
      </p:pic>
    </p:spTree>
    <p:extLst>
      <p:ext uri="{BB962C8B-B14F-4D97-AF65-F5344CB8AC3E}">
        <p14:creationId xmlns:p14="http://schemas.microsoft.com/office/powerpoint/2010/main" val="4036411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48CC3-CF44-612E-16FA-41585AC2C0D0}"/>
              </a:ext>
            </a:extLst>
          </p:cNvPr>
          <p:cNvSpPr>
            <a:spLocks noGrp="1"/>
          </p:cNvSpPr>
          <p:nvPr>
            <p:ph type="title"/>
          </p:nvPr>
        </p:nvSpPr>
        <p:spPr/>
        <p:txBody>
          <a:bodyPr/>
          <a:lstStyle/>
          <a:p>
            <a:r>
              <a:rPr lang="en-US" dirty="0"/>
              <a:t>GE and Electricity</a:t>
            </a:r>
          </a:p>
        </p:txBody>
      </p:sp>
      <p:sp>
        <p:nvSpPr>
          <p:cNvPr id="3" name="Content Placeholder 2">
            <a:extLst>
              <a:ext uri="{FF2B5EF4-FFF2-40B4-BE49-F238E27FC236}">
                <a16:creationId xmlns:a16="http://schemas.microsoft.com/office/drawing/2014/main" id="{DFC9938C-DD3A-1A58-1E8F-BFF445E8A94E}"/>
              </a:ext>
            </a:extLst>
          </p:cNvPr>
          <p:cNvSpPr>
            <a:spLocks noGrp="1"/>
          </p:cNvSpPr>
          <p:nvPr>
            <p:ph idx="1"/>
          </p:nvPr>
        </p:nvSpPr>
        <p:spPr>
          <a:xfrm>
            <a:off x="406400" y="1209675"/>
            <a:ext cx="6727825" cy="4693104"/>
          </a:xfrm>
        </p:spPr>
        <p:txBody>
          <a:bodyPr>
            <a:normAutofit/>
          </a:bodyPr>
          <a:lstStyle/>
          <a:p>
            <a:pPr algn="l"/>
            <a:r>
              <a:rPr lang="en-US" sz="1700" dirty="0"/>
              <a:t>GE is most valuable company in the world – Note what a 15% growth rate means from compounding over a long period of time,</a:t>
            </a:r>
          </a:p>
          <a:p>
            <a:pPr algn="l"/>
            <a:r>
              <a:rPr lang="en-US" sz="1700" dirty="0"/>
              <a:t>High Growth and economies of scale allowed declining real cost. Larger networks and larger coal plants.</a:t>
            </a:r>
          </a:p>
          <a:p>
            <a:pPr algn="l"/>
            <a:r>
              <a:rPr lang="en-US" sz="1700" dirty="0"/>
              <a:t>Natural monopoly and cost-plus regulation or government ownership – No incentives for cost control of capital expenditures or operating costs.</a:t>
            </a:r>
          </a:p>
          <a:p>
            <a:pPr algn="l"/>
            <a:r>
              <a:rPr lang="en-US" sz="1700" dirty="0"/>
              <a:t>Financed from with Corporate Guarantees</a:t>
            </a:r>
          </a:p>
          <a:p>
            <a:pPr algn="l"/>
            <a:r>
              <a:rPr lang="en-US" sz="1700" dirty="0"/>
              <a:t>Long-term Financing from Regulatory Assurances</a:t>
            </a:r>
          </a:p>
          <a:p>
            <a:pPr algn="l"/>
            <a:endParaRPr lang="en-US" sz="1800" dirty="0"/>
          </a:p>
        </p:txBody>
      </p:sp>
      <p:pic>
        <p:nvPicPr>
          <p:cNvPr id="6" name="Picture 5">
            <a:extLst>
              <a:ext uri="{FF2B5EF4-FFF2-40B4-BE49-F238E27FC236}">
                <a16:creationId xmlns:a16="http://schemas.microsoft.com/office/drawing/2014/main" id="{339E9B2F-F4B0-6012-A583-755BE567CEEB}"/>
              </a:ext>
            </a:extLst>
          </p:cNvPr>
          <p:cNvPicPr>
            <a:picLocks noChangeAspect="1"/>
          </p:cNvPicPr>
          <p:nvPr/>
        </p:nvPicPr>
        <p:blipFill>
          <a:blip r:embed="rId2"/>
          <a:stretch>
            <a:fillRect/>
          </a:stretch>
        </p:blipFill>
        <p:spPr>
          <a:xfrm>
            <a:off x="8259331" y="203202"/>
            <a:ext cx="2486045" cy="1814448"/>
          </a:xfrm>
          <a:prstGeom prst="rect">
            <a:avLst/>
          </a:prstGeom>
        </p:spPr>
      </p:pic>
      <p:pic>
        <p:nvPicPr>
          <p:cNvPr id="9" name="Picture 8">
            <a:extLst>
              <a:ext uri="{FF2B5EF4-FFF2-40B4-BE49-F238E27FC236}">
                <a16:creationId xmlns:a16="http://schemas.microsoft.com/office/drawing/2014/main" id="{B3F1460B-07D8-836E-1921-FEFD7BE8C2EC}"/>
              </a:ext>
            </a:extLst>
          </p:cNvPr>
          <p:cNvPicPr>
            <a:picLocks noChangeAspect="1"/>
          </p:cNvPicPr>
          <p:nvPr/>
        </p:nvPicPr>
        <p:blipFill>
          <a:blip r:embed="rId3"/>
          <a:stretch>
            <a:fillRect/>
          </a:stretch>
        </p:blipFill>
        <p:spPr>
          <a:xfrm>
            <a:off x="8154616" y="2260069"/>
            <a:ext cx="2695474" cy="1963277"/>
          </a:xfrm>
          <a:prstGeom prst="rect">
            <a:avLst/>
          </a:prstGeom>
        </p:spPr>
      </p:pic>
      <p:pic>
        <p:nvPicPr>
          <p:cNvPr id="8" name="Picture 7" descr="A person in a suit sitting on a chair&#10;&#10;AI-generated content may be incorrect.">
            <a:extLst>
              <a:ext uri="{FF2B5EF4-FFF2-40B4-BE49-F238E27FC236}">
                <a16:creationId xmlns:a16="http://schemas.microsoft.com/office/drawing/2014/main" id="{254B25E4-80DA-243C-C51B-F7546C9245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1442" y="4429713"/>
            <a:ext cx="2468648" cy="1608835"/>
          </a:xfrm>
          <a:prstGeom prst="rect">
            <a:avLst/>
          </a:prstGeom>
        </p:spPr>
      </p:pic>
      <p:pic>
        <p:nvPicPr>
          <p:cNvPr id="10" name="Picture 9">
            <a:extLst>
              <a:ext uri="{FF2B5EF4-FFF2-40B4-BE49-F238E27FC236}">
                <a16:creationId xmlns:a16="http://schemas.microsoft.com/office/drawing/2014/main" id="{B7435BD0-25C7-BBC4-C86E-D96D02FADD41}"/>
              </a:ext>
            </a:extLst>
          </p:cNvPr>
          <p:cNvPicPr>
            <a:picLocks noChangeAspect="1"/>
          </p:cNvPicPr>
          <p:nvPr/>
        </p:nvPicPr>
        <p:blipFill>
          <a:blip r:embed="rId5"/>
          <a:stretch>
            <a:fillRect/>
          </a:stretch>
        </p:blipFill>
        <p:spPr>
          <a:xfrm>
            <a:off x="1853601" y="4112066"/>
            <a:ext cx="4867311" cy="1790713"/>
          </a:xfrm>
          <a:prstGeom prst="rect">
            <a:avLst/>
          </a:prstGeom>
        </p:spPr>
      </p:pic>
      <p:sp>
        <p:nvSpPr>
          <p:cNvPr id="4" name="Slide Number Placeholder 3">
            <a:extLst>
              <a:ext uri="{FF2B5EF4-FFF2-40B4-BE49-F238E27FC236}">
                <a16:creationId xmlns:a16="http://schemas.microsoft.com/office/drawing/2014/main" id="{A7562A05-4CDA-A3D5-8DB8-CA94D2EF16C7}"/>
              </a:ext>
            </a:extLst>
          </p:cNvPr>
          <p:cNvSpPr>
            <a:spLocks noGrp="1"/>
          </p:cNvSpPr>
          <p:nvPr>
            <p:ph type="sldNum" sz="quarter" idx="12"/>
          </p:nvPr>
        </p:nvSpPr>
        <p:spPr/>
        <p:txBody>
          <a:bodyPr/>
          <a:lstStyle/>
          <a:p>
            <a:fld id="{EB241CD2-1E45-42A3-B213-66A034DF9A3B}" type="slidenum">
              <a:rPr lang="en-GB" smtClean="0"/>
              <a:t>64</a:t>
            </a:fld>
            <a:endParaRPr lang="en-GB" dirty="0"/>
          </a:p>
        </p:txBody>
      </p:sp>
    </p:spTree>
    <p:extLst>
      <p:ext uri="{BB962C8B-B14F-4D97-AF65-F5344CB8AC3E}">
        <p14:creationId xmlns:p14="http://schemas.microsoft.com/office/powerpoint/2010/main" val="34758218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26BF-7FF9-7ED1-4F0E-04358437152F}"/>
              </a:ext>
            </a:extLst>
          </p:cNvPr>
          <p:cNvSpPr>
            <a:spLocks noGrp="1"/>
          </p:cNvSpPr>
          <p:nvPr>
            <p:ph type="title"/>
          </p:nvPr>
        </p:nvSpPr>
        <p:spPr/>
        <p:txBody>
          <a:bodyPr>
            <a:normAutofit fontScale="90000"/>
          </a:bodyPr>
          <a:lstStyle/>
          <a:p>
            <a:r>
              <a:rPr lang="en-US" dirty="0"/>
              <a:t>Boring Utility Company Earning Much Lower Returns – ROIC Perspective</a:t>
            </a:r>
          </a:p>
        </p:txBody>
      </p:sp>
      <p:pic>
        <p:nvPicPr>
          <p:cNvPr id="6" name="Content Placeholder 5">
            <a:extLst>
              <a:ext uri="{FF2B5EF4-FFF2-40B4-BE49-F238E27FC236}">
                <a16:creationId xmlns:a16="http://schemas.microsoft.com/office/drawing/2014/main" id="{040CDC4B-8DBC-F4BB-D65A-768779323AC8}"/>
              </a:ext>
            </a:extLst>
          </p:cNvPr>
          <p:cNvPicPr>
            <a:picLocks noGrp="1" noChangeAspect="1"/>
          </p:cNvPicPr>
          <p:nvPr>
            <p:ph idx="4294967295"/>
          </p:nvPr>
        </p:nvPicPr>
        <p:blipFill>
          <a:blip r:embed="rId2"/>
          <a:stretch>
            <a:fillRect/>
          </a:stretch>
        </p:blipFill>
        <p:spPr>
          <a:xfrm>
            <a:off x="1317624" y="1214438"/>
            <a:ext cx="10372113" cy="4652962"/>
          </a:xfrm>
        </p:spPr>
      </p:pic>
      <p:sp>
        <p:nvSpPr>
          <p:cNvPr id="3" name="TextBox 2">
            <a:extLst>
              <a:ext uri="{FF2B5EF4-FFF2-40B4-BE49-F238E27FC236}">
                <a16:creationId xmlns:a16="http://schemas.microsoft.com/office/drawing/2014/main" id="{660D4D3E-FAAC-5BF6-066B-3442045FAC9B}"/>
              </a:ext>
            </a:extLst>
          </p:cNvPr>
          <p:cNvSpPr txBox="1"/>
          <p:nvPr/>
        </p:nvSpPr>
        <p:spPr>
          <a:xfrm>
            <a:off x="774699" y="3978820"/>
            <a:ext cx="2492375" cy="1384995"/>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Valuation can be made from stable multiples, DCF and maybe CAPM. Could apply valuation formulas P/B = (ROE-g)/(k-g). Cost plus regulation. But cannot apply to renewable companies like Orsted</a:t>
            </a:r>
          </a:p>
        </p:txBody>
      </p:sp>
      <p:sp>
        <p:nvSpPr>
          <p:cNvPr id="4" name="Slide Number Placeholder 3">
            <a:extLst>
              <a:ext uri="{FF2B5EF4-FFF2-40B4-BE49-F238E27FC236}">
                <a16:creationId xmlns:a16="http://schemas.microsoft.com/office/drawing/2014/main" id="{BBABA48F-55B4-0040-3336-94243BC0D2B0}"/>
              </a:ext>
            </a:extLst>
          </p:cNvPr>
          <p:cNvSpPr>
            <a:spLocks noGrp="1"/>
          </p:cNvSpPr>
          <p:nvPr>
            <p:ph type="sldNum" sz="quarter" idx="12"/>
          </p:nvPr>
        </p:nvSpPr>
        <p:spPr/>
        <p:txBody>
          <a:bodyPr/>
          <a:lstStyle/>
          <a:p>
            <a:fld id="{EB241CD2-1E45-42A3-B213-66A034DF9A3B}" type="slidenum">
              <a:rPr lang="en-GB" smtClean="0"/>
              <a:t>65</a:t>
            </a:fld>
            <a:endParaRPr lang="en-GB" dirty="0"/>
          </a:p>
        </p:txBody>
      </p:sp>
    </p:spTree>
    <p:extLst>
      <p:ext uri="{BB962C8B-B14F-4D97-AF65-F5344CB8AC3E}">
        <p14:creationId xmlns:p14="http://schemas.microsoft.com/office/powerpoint/2010/main" val="30083553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CB540-AEEF-1C0A-5662-FED273D1C99C}"/>
              </a:ext>
            </a:extLst>
          </p:cNvPr>
          <p:cNvSpPr>
            <a:spLocks noGrp="1"/>
          </p:cNvSpPr>
          <p:nvPr>
            <p:ph type="title"/>
          </p:nvPr>
        </p:nvSpPr>
        <p:spPr/>
        <p:txBody>
          <a:bodyPr>
            <a:normAutofit fontScale="90000"/>
          </a:bodyPr>
          <a:lstStyle/>
          <a:p>
            <a:r>
              <a:rPr lang="en-US" dirty="0"/>
              <a:t>Relatively Stable Multiples of Earnings and EBITDA for Boring Utility Companies</a:t>
            </a:r>
          </a:p>
        </p:txBody>
      </p:sp>
      <p:pic>
        <p:nvPicPr>
          <p:cNvPr id="5" name="Picture 4">
            <a:extLst>
              <a:ext uri="{FF2B5EF4-FFF2-40B4-BE49-F238E27FC236}">
                <a16:creationId xmlns:a16="http://schemas.microsoft.com/office/drawing/2014/main" id="{7C0C2540-872C-2458-53AE-D72518405162}"/>
              </a:ext>
            </a:extLst>
          </p:cNvPr>
          <p:cNvPicPr>
            <a:picLocks noChangeAspect="1"/>
          </p:cNvPicPr>
          <p:nvPr/>
        </p:nvPicPr>
        <p:blipFill>
          <a:blip r:embed="rId2"/>
          <a:stretch>
            <a:fillRect/>
          </a:stretch>
        </p:blipFill>
        <p:spPr>
          <a:xfrm>
            <a:off x="1055595" y="1171575"/>
            <a:ext cx="10080810" cy="4876968"/>
          </a:xfrm>
          <a:prstGeom prst="rect">
            <a:avLst/>
          </a:prstGeom>
        </p:spPr>
      </p:pic>
      <p:sp>
        <p:nvSpPr>
          <p:cNvPr id="3" name="Slide Number Placeholder 2">
            <a:extLst>
              <a:ext uri="{FF2B5EF4-FFF2-40B4-BE49-F238E27FC236}">
                <a16:creationId xmlns:a16="http://schemas.microsoft.com/office/drawing/2014/main" id="{76C6A756-1D78-EB8D-2EAB-737CBF1AF4B6}"/>
              </a:ext>
            </a:extLst>
          </p:cNvPr>
          <p:cNvSpPr>
            <a:spLocks noGrp="1"/>
          </p:cNvSpPr>
          <p:nvPr>
            <p:ph type="sldNum" sz="quarter" idx="12"/>
          </p:nvPr>
        </p:nvSpPr>
        <p:spPr/>
        <p:txBody>
          <a:bodyPr/>
          <a:lstStyle/>
          <a:p>
            <a:fld id="{EB241CD2-1E45-42A3-B213-66A034DF9A3B}" type="slidenum">
              <a:rPr lang="en-GB" smtClean="0"/>
              <a:t>66</a:t>
            </a:fld>
            <a:endParaRPr lang="en-GB" dirty="0"/>
          </a:p>
        </p:txBody>
      </p:sp>
    </p:spTree>
    <p:extLst>
      <p:ext uri="{BB962C8B-B14F-4D97-AF65-F5344CB8AC3E}">
        <p14:creationId xmlns:p14="http://schemas.microsoft.com/office/powerpoint/2010/main" val="33460537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2F812-4EAA-8FDE-A4A5-84F0787084A2}"/>
              </a:ext>
            </a:extLst>
          </p:cNvPr>
          <p:cNvSpPr>
            <a:spLocks noGrp="1"/>
          </p:cNvSpPr>
          <p:nvPr>
            <p:ph type="ctrTitle"/>
          </p:nvPr>
        </p:nvSpPr>
        <p:spPr/>
        <p:txBody>
          <a:bodyPr>
            <a:normAutofit/>
          </a:bodyPr>
          <a:lstStyle/>
          <a:p>
            <a:r>
              <a:rPr lang="en-US" dirty="0"/>
              <a:t>Part 2: 1980’s </a:t>
            </a:r>
            <a:endParaRPr lang="en-GB" dirty="0"/>
          </a:p>
        </p:txBody>
      </p:sp>
      <p:sp>
        <p:nvSpPr>
          <p:cNvPr id="3" name="Content Placeholder 2">
            <a:extLst>
              <a:ext uri="{FF2B5EF4-FFF2-40B4-BE49-F238E27FC236}">
                <a16:creationId xmlns:a16="http://schemas.microsoft.com/office/drawing/2014/main" id="{8C732F53-1633-E046-9262-035EB69FCD4A}"/>
              </a:ext>
            </a:extLst>
          </p:cNvPr>
          <p:cNvSpPr>
            <a:spLocks noGrp="1"/>
          </p:cNvSpPr>
          <p:nvPr>
            <p:ph type="subTitle" idx="1"/>
          </p:nvPr>
        </p:nvSpPr>
        <p:spPr>
          <a:xfrm>
            <a:off x="374904" y="3023118"/>
            <a:ext cx="7159752" cy="2865307"/>
          </a:xfrm>
        </p:spPr>
        <p:txBody>
          <a:bodyPr>
            <a:normAutofit fontScale="62500" lnSpcReduction="20000"/>
          </a:bodyPr>
          <a:lstStyle/>
          <a:p>
            <a:pPr marL="0" indent="0" algn="l">
              <a:buNone/>
            </a:pPr>
            <a:br>
              <a:rPr lang="en-US" dirty="0"/>
            </a:br>
            <a:r>
              <a:rPr lang="en-US" dirty="0"/>
              <a:t>Capital Expenditure Over-runs; Low Efficiency, Independent Power Producers and PPA Agreements</a:t>
            </a:r>
            <a:br>
              <a:rPr lang="en-US" dirty="0"/>
            </a:br>
            <a:br>
              <a:rPr lang="en-US" dirty="0"/>
            </a:br>
            <a:r>
              <a:rPr lang="en-US" dirty="0"/>
              <a:t>Introduction to PPA Regulatory Scheme</a:t>
            </a:r>
            <a:br>
              <a:rPr lang="en-US" dirty="0"/>
            </a:br>
            <a:br>
              <a:rPr lang="en-US" dirty="0"/>
            </a:br>
            <a:r>
              <a:rPr lang="en-US" dirty="0"/>
              <a:t>Introduction to Output versus Availability</a:t>
            </a:r>
            <a:br>
              <a:rPr lang="en-US" dirty="0"/>
            </a:br>
            <a:br>
              <a:rPr lang="en-US" dirty="0"/>
            </a:br>
            <a:r>
              <a:rPr lang="en-US" dirty="0"/>
              <a:t>Inefficient to Impose Risks on Investor (including contractor) that cannot be controlled</a:t>
            </a:r>
            <a:br>
              <a:rPr lang="en-US" dirty="0"/>
            </a:br>
            <a:br>
              <a:rPr lang="en-US" dirty="0"/>
            </a:br>
            <a:r>
              <a:rPr lang="en-US" dirty="0"/>
              <a:t>Example of Toll Traffic</a:t>
            </a:r>
            <a:br>
              <a:rPr lang="en-US" dirty="0"/>
            </a:br>
            <a:endParaRPr lang="en-GB" dirty="0"/>
          </a:p>
        </p:txBody>
      </p:sp>
      <p:sp>
        <p:nvSpPr>
          <p:cNvPr id="4" name="Slide Number Placeholder 3">
            <a:extLst>
              <a:ext uri="{FF2B5EF4-FFF2-40B4-BE49-F238E27FC236}">
                <a16:creationId xmlns:a16="http://schemas.microsoft.com/office/drawing/2014/main" id="{FE3B6F6B-F145-0D93-944D-4F27A0FFAB86}"/>
              </a:ext>
            </a:extLst>
          </p:cNvPr>
          <p:cNvSpPr>
            <a:spLocks noGrp="1"/>
          </p:cNvSpPr>
          <p:nvPr>
            <p:ph type="sldNum" sz="quarter" idx="4294967295"/>
          </p:nvPr>
        </p:nvSpPr>
        <p:spPr>
          <a:xfrm>
            <a:off x="11495088" y="6457950"/>
            <a:ext cx="696912" cy="400050"/>
          </a:xfrm>
        </p:spPr>
        <p:txBody>
          <a:bodyPr/>
          <a:lstStyle/>
          <a:p>
            <a:fld id="{EB241CD2-1E45-42A3-B213-66A034DF9A3B}" type="slidenum">
              <a:rPr lang="en-GB" smtClean="0"/>
              <a:t>67</a:t>
            </a:fld>
            <a:endParaRPr lang="en-GB" dirty="0"/>
          </a:p>
        </p:txBody>
      </p:sp>
    </p:spTree>
    <p:extLst>
      <p:ext uri="{BB962C8B-B14F-4D97-AF65-F5344CB8AC3E}">
        <p14:creationId xmlns:p14="http://schemas.microsoft.com/office/powerpoint/2010/main" val="16046444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97CFC-34D0-9338-2994-65B18B4B5FFC}"/>
              </a:ext>
            </a:extLst>
          </p:cNvPr>
          <p:cNvSpPr>
            <a:spLocks noGrp="1"/>
          </p:cNvSpPr>
          <p:nvPr>
            <p:ph type="title"/>
          </p:nvPr>
        </p:nvSpPr>
        <p:spPr/>
        <p:txBody>
          <a:bodyPr>
            <a:normAutofit fontScale="90000"/>
          </a:bodyPr>
          <a:lstStyle/>
          <a:p>
            <a:r>
              <a:rPr lang="en-US" dirty="0"/>
              <a:t>Part 2: 1973 Energy Crisis and End of Declining Real Prices</a:t>
            </a:r>
          </a:p>
        </p:txBody>
      </p:sp>
      <p:sp>
        <p:nvSpPr>
          <p:cNvPr id="3" name="Content Placeholder 2">
            <a:extLst>
              <a:ext uri="{FF2B5EF4-FFF2-40B4-BE49-F238E27FC236}">
                <a16:creationId xmlns:a16="http://schemas.microsoft.com/office/drawing/2014/main" id="{D34F4809-DCD9-E5BC-2D65-1C4773CDE553}"/>
              </a:ext>
            </a:extLst>
          </p:cNvPr>
          <p:cNvSpPr>
            <a:spLocks noGrp="1"/>
          </p:cNvSpPr>
          <p:nvPr>
            <p:ph idx="1"/>
          </p:nvPr>
        </p:nvSpPr>
        <p:spPr/>
        <p:txBody>
          <a:bodyPr/>
          <a:lstStyle/>
          <a:p>
            <a:r>
              <a:rPr lang="en-US" dirty="0"/>
              <a:t>Dramatic Oil Shock of 1973 ended the Trente Gloriouses. Led to more nuclear power and first thinking about renewable energy.</a:t>
            </a:r>
          </a:p>
          <a:p>
            <a:endParaRPr lang="en-US" dirty="0"/>
          </a:p>
        </p:txBody>
      </p:sp>
      <p:pic>
        <p:nvPicPr>
          <p:cNvPr id="6" name="Picture 5">
            <a:extLst>
              <a:ext uri="{FF2B5EF4-FFF2-40B4-BE49-F238E27FC236}">
                <a16:creationId xmlns:a16="http://schemas.microsoft.com/office/drawing/2014/main" id="{6A3209DB-8DC0-398A-F4F2-520C422F82FF}"/>
              </a:ext>
            </a:extLst>
          </p:cNvPr>
          <p:cNvPicPr>
            <a:picLocks noChangeAspect="1"/>
          </p:cNvPicPr>
          <p:nvPr/>
        </p:nvPicPr>
        <p:blipFill>
          <a:blip r:embed="rId2"/>
          <a:stretch>
            <a:fillRect/>
          </a:stretch>
        </p:blipFill>
        <p:spPr>
          <a:xfrm>
            <a:off x="590662" y="2306245"/>
            <a:ext cx="9467134" cy="3342080"/>
          </a:xfrm>
          <a:prstGeom prst="rect">
            <a:avLst/>
          </a:prstGeom>
        </p:spPr>
      </p:pic>
      <p:pic>
        <p:nvPicPr>
          <p:cNvPr id="7" name="Picture 6">
            <a:extLst>
              <a:ext uri="{FF2B5EF4-FFF2-40B4-BE49-F238E27FC236}">
                <a16:creationId xmlns:a16="http://schemas.microsoft.com/office/drawing/2014/main" id="{37CA841D-A07B-91FE-734D-1415A8B27B62}"/>
              </a:ext>
            </a:extLst>
          </p:cNvPr>
          <p:cNvPicPr>
            <a:picLocks noChangeAspect="1"/>
          </p:cNvPicPr>
          <p:nvPr/>
        </p:nvPicPr>
        <p:blipFill>
          <a:blip r:embed="rId3"/>
          <a:stretch>
            <a:fillRect/>
          </a:stretch>
        </p:blipFill>
        <p:spPr>
          <a:xfrm>
            <a:off x="10057796" y="3556227"/>
            <a:ext cx="1984173" cy="1917040"/>
          </a:xfrm>
          <a:prstGeom prst="rect">
            <a:avLst/>
          </a:prstGeom>
        </p:spPr>
      </p:pic>
      <p:sp>
        <p:nvSpPr>
          <p:cNvPr id="4" name="Slide Number Placeholder 3">
            <a:extLst>
              <a:ext uri="{FF2B5EF4-FFF2-40B4-BE49-F238E27FC236}">
                <a16:creationId xmlns:a16="http://schemas.microsoft.com/office/drawing/2014/main" id="{D5BBC24E-A0BA-7042-EADB-4D8399FBC43F}"/>
              </a:ext>
            </a:extLst>
          </p:cNvPr>
          <p:cNvSpPr>
            <a:spLocks noGrp="1"/>
          </p:cNvSpPr>
          <p:nvPr>
            <p:ph type="sldNum" sz="quarter" idx="12"/>
          </p:nvPr>
        </p:nvSpPr>
        <p:spPr/>
        <p:txBody>
          <a:bodyPr/>
          <a:lstStyle/>
          <a:p>
            <a:fld id="{EB241CD2-1E45-42A3-B213-66A034DF9A3B}" type="slidenum">
              <a:rPr lang="en-GB" smtClean="0"/>
              <a:t>68</a:t>
            </a:fld>
            <a:endParaRPr lang="en-GB" dirty="0"/>
          </a:p>
        </p:txBody>
      </p:sp>
    </p:spTree>
    <p:extLst>
      <p:ext uri="{BB962C8B-B14F-4D97-AF65-F5344CB8AC3E}">
        <p14:creationId xmlns:p14="http://schemas.microsoft.com/office/powerpoint/2010/main" val="21648347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9158-EC24-6669-CE51-295379E37D6F}"/>
              </a:ext>
            </a:extLst>
          </p:cNvPr>
          <p:cNvSpPr>
            <a:spLocks noGrp="1"/>
          </p:cNvSpPr>
          <p:nvPr>
            <p:ph type="title"/>
          </p:nvPr>
        </p:nvSpPr>
        <p:spPr/>
        <p:txBody>
          <a:bodyPr>
            <a:normAutofit/>
          </a:bodyPr>
          <a:lstStyle/>
          <a:p>
            <a:r>
              <a:rPr lang="en-US" dirty="0"/>
              <a:t>Part 2: 1980’s and Cost Increases and Cost Over-runs </a:t>
            </a:r>
          </a:p>
        </p:txBody>
      </p:sp>
      <p:sp>
        <p:nvSpPr>
          <p:cNvPr id="3" name="Content Placeholder 2">
            <a:extLst>
              <a:ext uri="{FF2B5EF4-FFF2-40B4-BE49-F238E27FC236}">
                <a16:creationId xmlns:a16="http://schemas.microsoft.com/office/drawing/2014/main" id="{A431245A-BD2D-CD7C-FC9E-849085617AB1}"/>
              </a:ext>
            </a:extLst>
          </p:cNvPr>
          <p:cNvSpPr>
            <a:spLocks noGrp="1"/>
          </p:cNvSpPr>
          <p:nvPr>
            <p:ph idx="1"/>
          </p:nvPr>
        </p:nvSpPr>
        <p:spPr/>
        <p:txBody>
          <a:bodyPr/>
          <a:lstStyle/>
          <a:p>
            <a:r>
              <a:rPr lang="en-US" dirty="0"/>
              <a:t>Seabrook nuclear plant in US. (I understand that Denmark was considering nuclear power as well).</a:t>
            </a:r>
          </a:p>
          <a:p>
            <a:endParaRPr lang="en-US" dirty="0"/>
          </a:p>
        </p:txBody>
      </p:sp>
      <p:pic>
        <p:nvPicPr>
          <p:cNvPr id="6" name="Picture 5">
            <a:extLst>
              <a:ext uri="{FF2B5EF4-FFF2-40B4-BE49-F238E27FC236}">
                <a16:creationId xmlns:a16="http://schemas.microsoft.com/office/drawing/2014/main" id="{81A5101F-33B6-A6E1-E239-BBEB39071D96}"/>
              </a:ext>
            </a:extLst>
          </p:cNvPr>
          <p:cNvPicPr>
            <a:picLocks noChangeAspect="1"/>
          </p:cNvPicPr>
          <p:nvPr/>
        </p:nvPicPr>
        <p:blipFill>
          <a:blip r:embed="rId2"/>
          <a:stretch>
            <a:fillRect/>
          </a:stretch>
        </p:blipFill>
        <p:spPr>
          <a:xfrm>
            <a:off x="1166845" y="2124075"/>
            <a:ext cx="5435182" cy="3759761"/>
          </a:xfrm>
          <a:prstGeom prst="rect">
            <a:avLst/>
          </a:prstGeom>
        </p:spPr>
      </p:pic>
      <p:pic>
        <p:nvPicPr>
          <p:cNvPr id="8" name="Picture 7">
            <a:extLst>
              <a:ext uri="{FF2B5EF4-FFF2-40B4-BE49-F238E27FC236}">
                <a16:creationId xmlns:a16="http://schemas.microsoft.com/office/drawing/2014/main" id="{EA7A8C58-58F4-F6AD-CFAB-830BACEFE503}"/>
              </a:ext>
            </a:extLst>
          </p:cNvPr>
          <p:cNvPicPr>
            <a:picLocks noChangeAspect="1"/>
          </p:cNvPicPr>
          <p:nvPr/>
        </p:nvPicPr>
        <p:blipFill>
          <a:blip r:embed="rId3"/>
          <a:stretch>
            <a:fillRect/>
          </a:stretch>
        </p:blipFill>
        <p:spPr>
          <a:xfrm>
            <a:off x="6986157" y="2649703"/>
            <a:ext cx="2459458" cy="1346230"/>
          </a:xfrm>
          <a:prstGeom prst="rect">
            <a:avLst/>
          </a:prstGeom>
        </p:spPr>
      </p:pic>
      <p:sp>
        <p:nvSpPr>
          <p:cNvPr id="5" name="TextBox 4">
            <a:extLst>
              <a:ext uri="{FF2B5EF4-FFF2-40B4-BE49-F238E27FC236}">
                <a16:creationId xmlns:a16="http://schemas.microsoft.com/office/drawing/2014/main" id="{DC04C94B-8AD2-7E20-2547-1C114882D853}"/>
              </a:ext>
            </a:extLst>
          </p:cNvPr>
          <p:cNvSpPr txBox="1"/>
          <p:nvPr/>
        </p:nvSpPr>
        <p:spPr>
          <a:xfrm>
            <a:off x="6986157" y="4311067"/>
            <a:ext cx="2581012" cy="1200329"/>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Enough of the cost-plus regulatory scheme. Let companies bid and hold them to their cost estimates – if costs increase, you cannot increase prices, and multiple companies can build assets.</a:t>
            </a:r>
          </a:p>
        </p:txBody>
      </p:sp>
      <p:sp>
        <p:nvSpPr>
          <p:cNvPr id="4" name="Slide Number Placeholder 3">
            <a:extLst>
              <a:ext uri="{FF2B5EF4-FFF2-40B4-BE49-F238E27FC236}">
                <a16:creationId xmlns:a16="http://schemas.microsoft.com/office/drawing/2014/main" id="{795C7B37-F97D-5DCC-8D7B-F16499242E7D}"/>
              </a:ext>
            </a:extLst>
          </p:cNvPr>
          <p:cNvSpPr>
            <a:spLocks noGrp="1"/>
          </p:cNvSpPr>
          <p:nvPr>
            <p:ph type="sldNum" sz="quarter" idx="12"/>
          </p:nvPr>
        </p:nvSpPr>
        <p:spPr/>
        <p:txBody>
          <a:bodyPr/>
          <a:lstStyle/>
          <a:p>
            <a:fld id="{EB241CD2-1E45-42A3-B213-66A034DF9A3B}" type="slidenum">
              <a:rPr lang="en-GB" smtClean="0"/>
              <a:t>69</a:t>
            </a:fld>
            <a:endParaRPr lang="en-GB" dirty="0"/>
          </a:p>
        </p:txBody>
      </p:sp>
    </p:spTree>
    <p:extLst>
      <p:ext uri="{BB962C8B-B14F-4D97-AF65-F5344CB8AC3E}">
        <p14:creationId xmlns:p14="http://schemas.microsoft.com/office/powerpoint/2010/main" val="1391146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8F438-BCEA-6C9B-0D78-990108F67CDE}"/>
              </a:ext>
            </a:extLst>
          </p:cNvPr>
          <p:cNvSpPr>
            <a:spLocks noGrp="1"/>
          </p:cNvSpPr>
          <p:nvPr>
            <p:ph type="title"/>
          </p:nvPr>
        </p:nvSpPr>
        <p:spPr/>
        <p:txBody>
          <a:bodyPr/>
          <a:lstStyle/>
          <a:p>
            <a:r>
              <a:rPr lang="en-US" dirty="0"/>
              <a:t>PPA Strategy</a:t>
            </a:r>
          </a:p>
        </p:txBody>
      </p:sp>
      <p:sp>
        <p:nvSpPr>
          <p:cNvPr id="3" name="Content Placeholder 2">
            <a:extLst>
              <a:ext uri="{FF2B5EF4-FFF2-40B4-BE49-F238E27FC236}">
                <a16:creationId xmlns:a16="http://schemas.microsoft.com/office/drawing/2014/main" id="{7C8B3D6E-BB0D-252F-AC07-3707EDF81E69}"/>
              </a:ext>
            </a:extLst>
          </p:cNvPr>
          <p:cNvSpPr>
            <a:spLocks noGrp="1"/>
          </p:cNvSpPr>
          <p:nvPr>
            <p:ph idx="1"/>
          </p:nvPr>
        </p:nvSpPr>
        <p:spPr/>
        <p:txBody>
          <a:bodyPr/>
          <a:lstStyle/>
          <a:p>
            <a:pPr algn="l"/>
            <a:r>
              <a:rPr lang="en-GB" dirty="0"/>
              <a:t>Modules of the course will address the mechanics and strategic implications of alternative contract structures and techniques to assess the risk assessment and allocation of the contracts. </a:t>
            </a:r>
          </a:p>
          <a:p>
            <a:pPr algn="l"/>
            <a:r>
              <a:rPr lang="en-GB" dirty="0"/>
              <a:t>Analysis of different PPA contracts involves a variety of economic, financial, policy and legal subjects ranging from assessing the price and provisions of power purchase agreements to evaluating merchant power prices to understanding how power contract provisions affect debt structuring.  </a:t>
            </a:r>
          </a:p>
          <a:p>
            <a:pPr algn="l"/>
            <a:r>
              <a:rPr lang="en-GB" dirty="0"/>
              <a:t>Selected modelling exercises can be used to demonstrate the effect of nuances in PPA contracts.</a:t>
            </a:r>
            <a:endParaRPr lang="en-US" dirty="0"/>
          </a:p>
          <a:p>
            <a:pPr algn="l"/>
            <a:endParaRPr lang="en-US" dirty="0"/>
          </a:p>
        </p:txBody>
      </p:sp>
      <p:sp>
        <p:nvSpPr>
          <p:cNvPr id="4" name="Slide Number Placeholder 3">
            <a:extLst>
              <a:ext uri="{FF2B5EF4-FFF2-40B4-BE49-F238E27FC236}">
                <a16:creationId xmlns:a16="http://schemas.microsoft.com/office/drawing/2014/main" id="{ECC2EF64-7677-1BA1-58B1-4FDC8C454C93}"/>
              </a:ext>
            </a:extLst>
          </p:cNvPr>
          <p:cNvSpPr>
            <a:spLocks noGrp="1"/>
          </p:cNvSpPr>
          <p:nvPr>
            <p:ph type="sldNum" sz="quarter" idx="12"/>
          </p:nvPr>
        </p:nvSpPr>
        <p:spPr/>
        <p:txBody>
          <a:bodyPr/>
          <a:lstStyle/>
          <a:p>
            <a:fld id="{EB241CD2-1E45-42A3-B213-66A034DF9A3B}" type="slidenum">
              <a:rPr lang="en-GB" smtClean="0"/>
              <a:t>7</a:t>
            </a:fld>
            <a:endParaRPr lang="en-GB" dirty="0"/>
          </a:p>
        </p:txBody>
      </p:sp>
    </p:spTree>
    <p:extLst>
      <p:ext uri="{BB962C8B-B14F-4D97-AF65-F5344CB8AC3E}">
        <p14:creationId xmlns:p14="http://schemas.microsoft.com/office/powerpoint/2010/main" val="21558123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266700" y="203202"/>
            <a:ext cx="10141656" cy="654049"/>
          </a:xfrm>
        </p:spPr>
        <p:txBody>
          <a:bodyPr anchor="ctr">
            <a:normAutofit/>
          </a:bodyPr>
          <a:lstStyle/>
          <a:p>
            <a:r>
              <a:rPr lang="en-US" altLang="en-US"/>
              <a:t>U.S. Nuclear Capacity Factor</a:t>
            </a:r>
          </a:p>
        </p:txBody>
      </p:sp>
      <p:sp>
        <p:nvSpPr>
          <p:cNvPr id="65547" name="Content Placeholder 2">
            <a:extLst>
              <a:ext uri="{FF2B5EF4-FFF2-40B4-BE49-F238E27FC236}">
                <a16:creationId xmlns:a16="http://schemas.microsoft.com/office/drawing/2014/main" id="{C1A8DD5A-EEA4-D2BD-FFA2-F3C1BA9F2923}"/>
              </a:ext>
            </a:extLst>
          </p:cNvPr>
          <p:cNvSpPr>
            <a:spLocks noGrp="1"/>
          </p:cNvSpPr>
          <p:nvPr>
            <p:ph sz="half" idx="1"/>
          </p:nvPr>
        </p:nvSpPr>
        <p:spPr>
          <a:xfrm>
            <a:off x="317500" y="1285875"/>
            <a:ext cx="5537200" cy="4665890"/>
          </a:xfrm>
        </p:spPr>
        <p:txBody>
          <a:bodyPr/>
          <a:lstStyle/>
          <a:p>
            <a:r>
              <a:rPr lang="en-US" dirty="0"/>
              <a:t>Availability problems with nuclear power</a:t>
            </a:r>
          </a:p>
          <a:p>
            <a:r>
              <a:rPr lang="en-US" dirty="0"/>
              <a:t>Simply demonstrates that there were availability problems with the cost-plus model where there was little incentive to  improve reliability</a:t>
            </a:r>
          </a:p>
          <a:p>
            <a:r>
              <a:rPr lang="en-US" dirty="0"/>
              <a:t>This could be due to new plants coming on-line and  simple pressure by regulation</a:t>
            </a:r>
          </a:p>
        </p:txBody>
      </p:sp>
      <p:pic>
        <p:nvPicPr>
          <p:cNvPr id="65539"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a:xfrm>
            <a:off x="6057900" y="1604664"/>
            <a:ext cx="5537200" cy="4028312"/>
          </a:xfrm>
          <a:noFill/>
        </p:spPr>
      </p:pic>
      <p:sp>
        <p:nvSpPr>
          <p:cNvPr id="65546" name="Slide Number Placeholder 4">
            <a:extLst>
              <a:ext uri="{FF2B5EF4-FFF2-40B4-BE49-F238E27FC236}">
                <a16:creationId xmlns:a16="http://schemas.microsoft.com/office/drawing/2014/main" id="{24E157EA-9B75-FC7A-FB84-CABFC14279B0}"/>
              </a:ext>
            </a:extLst>
          </p:cNvPr>
          <p:cNvSpPr>
            <a:spLocks noGrp="1"/>
          </p:cNvSpPr>
          <p:nvPr>
            <p:ph type="sldNum" sz="quarter" idx="12"/>
          </p:nvPr>
        </p:nvSpPr>
        <p:spPr>
          <a:xfrm>
            <a:off x="11495315" y="6457951"/>
            <a:ext cx="696685" cy="400050"/>
          </a:xfrm>
        </p:spPr>
        <p:txBody>
          <a:bodyPr/>
          <a:lstStyle/>
          <a:p>
            <a:pPr>
              <a:spcAft>
                <a:spcPts val="600"/>
              </a:spcAft>
            </a:pPr>
            <a:fld id="{EB241CD2-1E45-42A3-B213-66A034DF9A3B}" type="slidenum">
              <a:rPr lang="en-GB" smtClean="0"/>
              <a:pPr>
                <a:spcAft>
                  <a:spcPts val="600"/>
                </a:spcAft>
              </a:pPr>
              <a:t>70</a:t>
            </a:fld>
            <a:endParaRPr lang="en-GB"/>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2FC8F-45F4-E65A-23C6-7FCA4967F9B7}"/>
              </a:ext>
            </a:extLst>
          </p:cNvPr>
          <p:cNvSpPr>
            <a:spLocks noGrp="1"/>
          </p:cNvSpPr>
          <p:nvPr>
            <p:ph type="title"/>
          </p:nvPr>
        </p:nvSpPr>
        <p:spPr/>
        <p:txBody>
          <a:bodyPr>
            <a:normAutofit fontScale="90000"/>
          </a:bodyPr>
          <a:lstStyle/>
          <a:p>
            <a:r>
              <a:rPr lang="en-US" dirty="0"/>
              <a:t>Reaction to Nuclear Plant Cost Increases – Throwing Monopoly Money at Government Regulators</a:t>
            </a:r>
          </a:p>
        </p:txBody>
      </p:sp>
      <p:sp>
        <p:nvSpPr>
          <p:cNvPr id="3" name="Content Placeholder 2">
            <a:extLst>
              <a:ext uri="{FF2B5EF4-FFF2-40B4-BE49-F238E27FC236}">
                <a16:creationId xmlns:a16="http://schemas.microsoft.com/office/drawing/2014/main" id="{E350CBC7-3963-052C-BBA3-3FFCA7999BAF}"/>
              </a:ext>
            </a:extLst>
          </p:cNvPr>
          <p:cNvSpPr>
            <a:spLocks noGrp="1"/>
          </p:cNvSpPr>
          <p:nvPr>
            <p:ph idx="1"/>
          </p:nvPr>
        </p:nvSpPr>
        <p:spPr>
          <a:xfrm>
            <a:off x="266700" y="1401699"/>
            <a:ext cx="11088915" cy="4693104"/>
          </a:xfrm>
        </p:spPr>
        <p:txBody>
          <a:bodyPr/>
          <a:lstStyle/>
          <a:p>
            <a:r>
              <a:rPr lang="en-US" dirty="0"/>
              <a:t>Reasons for Cost Increases</a:t>
            </a:r>
          </a:p>
          <a:p>
            <a:pPr lvl="1"/>
            <a:r>
              <a:rPr lang="en-US" dirty="0"/>
              <a:t>Demand for Construction Materials</a:t>
            </a:r>
          </a:p>
          <a:p>
            <a:pPr lvl="1"/>
            <a:r>
              <a:rPr lang="en-US" dirty="0"/>
              <a:t>High Inflation after Oil Shock</a:t>
            </a:r>
          </a:p>
          <a:p>
            <a:pPr lvl="1"/>
            <a:r>
              <a:rPr lang="en-US" dirty="0"/>
              <a:t>Strict Regulation and Safety Concerns</a:t>
            </a:r>
          </a:p>
          <a:p>
            <a:pPr lvl="1"/>
            <a:r>
              <a:rPr lang="en-US" dirty="0"/>
              <a:t>Just plain inefficiency and waste</a:t>
            </a:r>
          </a:p>
          <a:p>
            <a:r>
              <a:rPr lang="en-US" dirty="0"/>
              <a:t>Cost Plus Model</a:t>
            </a:r>
          </a:p>
          <a:p>
            <a:pPr lvl="1"/>
            <a:r>
              <a:rPr lang="en-US" dirty="0"/>
              <a:t>Front-end loading of price</a:t>
            </a:r>
          </a:p>
          <a:p>
            <a:pPr lvl="1"/>
            <a:r>
              <a:rPr lang="en-US" dirty="0"/>
              <a:t>No incentives for efficient management</a:t>
            </a:r>
          </a:p>
          <a:p>
            <a:pPr lvl="1"/>
            <a:r>
              <a:rPr lang="en-US" dirty="0"/>
              <a:t>Little planning with assured prices</a:t>
            </a:r>
          </a:p>
          <a:p>
            <a:pPr lvl="1"/>
            <a:r>
              <a:rPr lang="en-US" dirty="0"/>
              <a:t>Cost of capital increases</a:t>
            </a:r>
          </a:p>
          <a:p>
            <a:pPr lvl="1"/>
            <a:r>
              <a:rPr lang="en-US" dirty="0"/>
              <a:t>Declining bond ratings</a:t>
            </a:r>
          </a:p>
        </p:txBody>
      </p:sp>
      <p:sp>
        <p:nvSpPr>
          <p:cNvPr id="4" name="Slide Number Placeholder 3">
            <a:extLst>
              <a:ext uri="{FF2B5EF4-FFF2-40B4-BE49-F238E27FC236}">
                <a16:creationId xmlns:a16="http://schemas.microsoft.com/office/drawing/2014/main" id="{28725817-B8BF-39DC-032A-E99B76214526}"/>
              </a:ext>
            </a:extLst>
          </p:cNvPr>
          <p:cNvSpPr>
            <a:spLocks noGrp="1"/>
          </p:cNvSpPr>
          <p:nvPr>
            <p:ph type="sldNum" sz="quarter" idx="12"/>
          </p:nvPr>
        </p:nvSpPr>
        <p:spPr/>
        <p:txBody>
          <a:bodyPr/>
          <a:lstStyle/>
          <a:p>
            <a:fld id="{EB241CD2-1E45-42A3-B213-66A034DF9A3B}" type="slidenum">
              <a:rPr lang="en-GB" smtClean="0"/>
              <a:t>71</a:t>
            </a:fld>
            <a:endParaRPr lang="en-GB" dirty="0"/>
          </a:p>
        </p:txBody>
      </p:sp>
      <p:pic>
        <p:nvPicPr>
          <p:cNvPr id="5" name="Picture 4">
            <a:extLst>
              <a:ext uri="{FF2B5EF4-FFF2-40B4-BE49-F238E27FC236}">
                <a16:creationId xmlns:a16="http://schemas.microsoft.com/office/drawing/2014/main" id="{C07B615A-79BD-B8A7-1896-C475DBD5FE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0667" y="2135985"/>
            <a:ext cx="3877501" cy="2378587"/>
          </a:xfrm>
          <a:prstGeom prst="rect">
            <a:avLst/>
          </a:prstGeom>
        </p:spPr>
      </p:pic>
    </p:spTree>
    <p:extLst>
      <p:ext uri="{BB962C8B-B14F-4D97-AF65-F5344CB8AC3E}">
        <p14:creationId xmlns:p14="http://schemas.microsoft.com/office/powerpoint/2010/main" val="41342647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09B6-066F-1734-86FC-CEF4FF16A70D}"/>
              </a:ext>
            </a:extLst>
          </p:cNvPr>
          <p:cNvSpPr>
            <a:spLocks noGrp="1"/>
          </p:cNvSpPr>
          <p:nvPr>
            <p:ph type="ctrTitle"/>
          </p:nvPr>
        </p:nvSpPr>
        <p:spPr>
          <a:xfrm>
            <a:off x="673608" y="2450903"/>
            <a:ext cx="10363200" cy="1767794"/>
          </a:xfrm>
        </p:spPr>
        <p:txBody>
          <a:bodyPr/>
          <a:lstStyle/>
          <a:p>
            <a:r>
              <a:rPr lang="en-US" dirty="0"/>
              <a:t>Availability and Multi-Part </a:t>
            </a:r>
            <a:br>
              <a:rPr lang="en-US" dirty="0"/>
            </a:br>
            <a:r>
              <a:rPr lang="en-US" dirty="0"/>
              <a:t>Contracts</a:t>
            </a:r>
          </a:p>
        </p:txBody>
      </p:sp>
    </p:spTree>
    <p:extLst>
      <p:ext uri="{BB962C8B-B14F-4D97-AF65-F5344CB8AC3E}">
        <p14:creationId xmlns:p14="http://schemas.microsoft.com/office/powerpoint/2010/main" val="39319284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6B53F-DE74-FC7C-C12B-638F56CD2BF6}"/>
              </a:ext>
            </a:extLst>
          </p:cNvPr>
          <p:cNvSpPr>
            <a:spLocks noGrp="1"/>
          </p:cNvSpPr>
          <p:nvPr>
            <p:ph type="title"/>
          </p:nvPr>
        </p:nvSpPr>
        <p:spPr/>
        <p:txBody>
          <a:bodyPr>
            <a:normAutofit/>
          </a:bodyPr>
          <a:lstStyle/>
          <a:p>
            <a:r>
              <a:rPr lang="en-US" dirty="0"/>
              <a:t>Projects Depend on Who Controls the Output</a:t>
            </a:r>
          </a:p>
        </p:txBody>
      </p:sp>
      <p:sp>
        <p:nvSpPr>
          <p:cNvPr id="3" name="Content Placeholder 2">
            <a:extLst>
              <a:ext uri="{FF2B5EF4-FFF2-40B4-BE49-F238E27FC236}">
                <a16:creationId xmlns:a16="http://schemas.microsoft.com/office/drawing/2014/main" id="{42B51B28-E3E5-16FE-699E-B2C72B72306C}"/>
              </a:ext>
            </a:extLst>
          </p:cNvPr>
          <p:cNvSpPr>
            <a:spLocks noGrp="1"/>
          </p:cNvSpPr>
          <p:nvPr>
            <p:ph sz="half" idx="1"/>
          </p:nvPr>
        </p:nvSpPr>
        <p:spPr/>
        <p:txBody>
          <a:bodyPr/>
          <a:lstStyle/>
          <a:p>
            <a:r>
              <a:rPr lang="en-US" dirty="0"/>
              <a:t>Solar or Wind</a:t>
            </a:r>
          </a:p>
          <a:p>
            <a:endParaRPr lang="en-US" dirty="0"/>
          </a:p>
          <a:p>
            <a:endParaRPr lang="en-US" dirty="0"/>
          </a:p>
          <a:p>
            <a:endParaRPr lang="en-US" dirty="0"/>
          </a:p>
          <a:p>
            <a:endParaRPr lang="en-US" dirty="0"/>
          </a:p>
          <a:p>
            <a:endParaRPr lang="en-US" dirty="0"/>
          </a:p>
          <a:p>
            <a:r>
              <a:rPr lang="en-US" dirty="0"/>
              <a:t>Dispatchable Plant or Battery</a:t>
            </a:r>
          </a:p>
        </p:txBody>
      </p:sp>
      <p:sp>
        <p:nvSpPr>
          <p:cNvPr id="4" name="Content Placeholder 3">
            <a:extLst>
              <a:ext uri="{FF2B5EF4-FFF2-40B4-BE49-F238E27FC236}">
                <a16:creationId xmlns:a16="http://schemas.microsoft.com/office/drawing/2014/main" id="{7E4D05E1-02A1-02A7-5238-C1F96A4FAF09}"/>
              </a:ext>
            </a:extLst>
          </p:cNvPr>
          <p:cNvSpPr>
            <a:spLocks noGrp="1"/>
          </p:cNvSpPr>
          <p:nvPr>
            <p:ph sz="half" idx="2"/>
          </p:nvPr>
        </p:nvSpPr>
        <p:spPr>
          <a:xfrm>
            <a:off x="7666378" y="1708687"/>
            <a:ext cx="3928722" cy="4243077"/>
          </a:xfrm>
        </p:spPr>
        <p:txBody>
          <a:bodyPr/>
          <a:lstStyle/>
          <a:p>
            <a:r>
              <a:rPr lang="en-JM" dirty="0"/>
              <a:t>A single price is where an electric generating plant would be paid a flat price for each unit of electricity that is sold. </a:t>
            </a:r>
          </a:p>
          <a:p>
            <a:r>
              <a:rPr lang="en-JM" dirty="0"/>
              <a:t>This can be referred to as output-based plant. </a:t>
            </a:r>
          </a:p>
          <a:p>
            <a:r>
              <a:rPr lang="en-JM" dirty="0"/>
              <a:t>For an electricity plant whose output is controlled by the off-taker who dispatches all the plants as part of a portfolio, the developer has no control over the actual volume.</a:t>
            </a:r>
            <a:endParaRPr lang="en-US" dirty="0"/>
          </a:p>
          <a:p>
            <a:endParaRPr lang="en-US" dirty="0"/>
          </a:p>
        </p:txBody>
      </p:sp>
      <p:sp>
        <p:nvSpPr>
          <p:cNvPr id="7" name="Slide Number Placeholder 6">
            <a:extLst>
              <a:ext uri="{FF2B5EF4-FFF2-40B4-BE49-F238E27FC236}">
                <a16:creationId xmlns:a16="http://schemas.microsoft.com/office/drawing/2014/main" id="{2A2C4752-B043-718D-EFF0-C3965BB38918}"/>
              </a:ext>
            </a:extLst>
          </p:cNvPr>
          <p:cNvSpPr>
            <a:spLocks noGrp="1"/>
          </p:cNvSpPr>
          <p:nvPr>
            <p:ph type="sldNum" sz="quarter" idx="12"/>
          </p:nvPr>
        </p:nvSpPr>
        <p:spPr/>
        <p:txBody>
          <a:bodyPr/>
          <a:lstStyle/>
          <a:p>
            <a:fld id="{EB241CD2-1E45-42A3-B213-66A034DF9A3B}" type="slidenum">
              <a:rPr lang="en-GB" smtClean="0"/>
              <a:t>73</a:t>
            </a:fld>
            <a:endParaRPr lang="en-GB" dirty="0"/>
          </a:p>
        </p:txBody>
      </p:sp>
      <p:pic>
        <p:nvPicPr>
          <p:cNvPr id="6" name="Picture 5">
            <a:extLst>
              <a:ext uri="{FF2B5EF4-FFF2-40B4-BE49-F238E27FC236}">
                <a16:creationId xmlns:a16="http://schemas.microsoft.com/office/drawing/2014/main" id="{D23CD252-A19C-5DBD-0F46-AE0F7740C36E}"/>
              </a:ext>
            </a:extLst>
          </p:cNvPr>
          <p:cNvPicPr>
            <a:picLocks noChangeAspect="1"/>
          </p:cNvPicPr>
          <p:nvPr/>
        </p:nvPicPr>
        <p:blipFill>
          <a:blip r:embed="rId2"/>
          <a:stretch>
            <a:fillRect/>
          </a:stretch>
        </p:blipFill>
        <p:spPr>
          <a:xfrm>
            <a:off x="798862" y="4184879"/>
            <a:ext cx="2520207" cy="1908236"/>
          </a:xfrm>
          <a:prstGeom prst="rect">
            <a:avLst/>
          </a:prstGeom>
        </p:spPr>
      </p:pic>
      <p:pic>
        <p:nvPicPr>
          <p:cNvPr id="8" name="Picture 7">
            <a:extLst>
              <a:ext uri="{FF2B5EF4-FFF2-40B4-BE49-F238E27FC236}">
                <a16:creationId xmlns:a16="http://schemas.microsoft.com/office/drawing/2014/main" id="{B4CB1B39-863E-3F5C-120E-9623D55DE728}"/>
              </a:ext>
            </a:extLst>
          </p:cNvPr>
          <p:cNvPicPr>
            <a:picLocks noChangeAspect="1"/>
          </p:cNvPicPr>
          <p:nvPr/>
        </p:nvPicPr>
        <p:blipFill>
          <a:blip r:embed="rId3"/>
          <a:stretch>
            <a:fillRect/>
          </a:stretch>
        </p:blipFill>
        <p:spPr>
          <a:xfrm>
            <a:off x="4112434" y="4184879"/>
            <a:ext cx="2745817" cy="1918551"/>
          </a:xfrm>
          <a:prstGeom prst="rect">
            <a:avLst/>
          </a:prstGeom>
        </p:spPr>
      </p:pic>
      <p:pic>
        <p:nvPicPr>
          <p:cNvPr id="10" name="Picture 9">
            <a:extLst>
              <a:ext uri="{FF2B5EF4-FFF2-40B4-BE49-F238E27FC236}">
                <a16:creationId xmlns:a16="http://schemas.microsoft.com/office/drawing/2014/main" id="{741648B7-C7F1-6CA0-112B-B272B4F00E94}"/>
              </a:ext>
            </a:extLst>
          </p:cNvPr>
          <p:cNvPicPr>
            <a:picLocks noChangeAspect="1"/>
          </p:cNvPicPr>
          <p:nvPr/>
        </p:nvPicPr>
        <p:blipFill>
          <a:blip r:embed="rId4"/>
          <a:stretch>
            <a:fillRect/>
          </a:stretch>
        </p:blipFill>
        <p:spPr>
          <a:xfrm>
            <a:off x="798863" y="1740713"/>
            <a:ext cx="2520207" cy="1616565"/>
          </a:xfrm>
          <a:prstGeom prst="rect">
            <a:avLst/>
          </a:prstGeom>
        </p:spPr>
      </p:pic>
      <p:pic>
        <p:nvPicPr>
          <p:cNvPr id="12" name="Picture 11">
            <a:extLst>
              <a:ext uri="{FF2B5EF4-FFF2-40B4-BE49-F238E27FC236}">
                <a16:creationId xmlns:a16="http://schemas.microsoft.com/office/drawing/2014/main" id="{80317441-FA25-44BB-0775-EF6FCE4B4172}"/>
              </a:ext>
            </a:extLst>
          </p:cNvPr>
          <p:cNvPicPr>
            <a:picLocks noChangeAspect="1"/>
          </p:cNvPicPr>
          <p:nvPr/>
        </p:nvPicPr>
        <p:blipFill>
          <a:blip r:embed="rId5"/>
          <a:stretch>
            <a:fillRect/>
          </a:stretch>
        </p:blipFill>
        <p:spPr>
          <a:xfrm>
            <a:off x="4127197" y="1708688"/>
            <a:ext cx="2733724" cy="1680613"/>
          </a:xfrm>
          <a:prstGeom prst="rect">
            <a:avLst/>
          </a:prstGeom>
        </p:spPr>
      </p:pic>
      <p:sp>
        <p:nvSpPr>
          <p:cNvPr id="5" name="TextBox 4">
            <a:extLst>
              <a:ext uri="{FF2B5EF4-FFF2-40B4-BE49-F238E27FC236}">
                <a16:creationId xmlns:a16="http://schemas.microsoft.com/office/drawing/2014/main" id="{89B4366E-DD2B-0149-8FA2-1C26653B6D62}"/>
              </a:ext>
            </a:extLst>
          </p:cNvPr>
          <p:cNvSpPr txBox="1"/>
          <p:nvPr/>
        </p:nvSpPr>
        <p:spPr>
          <a:xfrm>
            <a:off x="9043176" y="255912"/>
            <a:ext cx="1595020" cy="1233996"/>
          </a:xfrm>
          <a:prstGeom prst="rect">
            <a:avLst/>
          </a:prstGeom>
          <a:solidFill>
            <a:srgbClr val="FFFF00"/>
          </a:solidFill>
        </p:spPr>
        <p:txBody>
          <a:bodyPr wrap="square" rtlCol="0">
            <a:spAutoFit/>
          </a:bodyPr>
          <a:lstStyle/>
          <a:p>
            <a:r>
              <a:rPr lang="en-US" dirty="0"/>
              <a:t>What is the contract structure for each</a:t>
            </a:r>
          </a:p>
        </p:txBody>
      </p:sp>
    </p:spTree>
    <p:extLst>
      <p:ext uri="{BB962C8B-B14F-4D97-AF65-F5344CB8AC3E}">
        <p14:creationId xmlns:p14="http://schemas.microsoft.com/office/powerpoint/2010/main" val="10250075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40FA90-83D3-4EBC-B381-931B7BD5DC9D}"/>
              </a:ext>
            </a:extLst>
          </p:cNvPr>
          <p:cNvSpPr>
            <a:spLocks noGrp="1"/>
          </p:cNvSpPr>
          <p:nvPr>
            <p:ph type="title"/>
          </p:nvPr>
        </p:nvSpPr>
        <p:spPr>
          <a:xfrm>
            <a:off x="266700" y="528638"/>
            <a:ext cx="10141656" cy="654049"/>
          </a:xfrm>
        </p:spPr>
        <p:txBody>
          <a:bodyPr>
            <a:normAutofit fontScale="90000"/>
          </a:bodyPr>
          <a:lstStyle/>
          <a:p>
            <a:r>
              <a:rPr lang="en-US" dirty="0"/>
              <a:t>Availability Projects without Output Risk and Notion of Not No Control of Output – Would you pay firemen only when they put out fires </a:t>
            </a:r>
          </a:p>
        </p:txBody>
      </p:sp>
      <p:sp>
        <p:nvSpPr>
          <p:cNvPr id="2" name="Content Placeholder 1">
            <a:extLst>
              <a:ext uri="{FF2B5EF4-FFF2-40B4-BE49-F238E27FC236}">
                <a16:creationId xmlns:a16="http://schemas.microsoft.com/office/drawing/2014/main" id="{948D7ABD-1993-457B-B1A8-028F199AB243}"/>
              </a:ext>
            </a:extLst>
          </p:cNvPr>
          <p:cNvSpPr>
            <a:spLocks noGrp="1"/>
          </p:cNvSpPr>
          <p:nvPr>
            <p:ph idx="1"/>
          </p:nvPr>
        </p:nvSpPr>
        <p:spPr>
          <a:xfrm>
            <a:off x="266700" y="1614487"/>
            <a:ext cx="7537450" cy="4714875"/>
          </a:xfrm>
        </p:spPr>
        <p:txBody>
          <a:bodyPr>
            <a:normAutofit/>
          </a:bodyPr>
          <a:lstStyle/>
          <a:p>
            <a:r>
              <a:rPr lang="en-US" dirty="0"/>
              <a:t>Capacity Price and Artificial Markets</a:t>
            </a:r>
          </a:p>
          <a:p>
            <a:pPr lvl="1"/>
            <a:r>
              <a:rPr lang="en-US" dirty="0"/>
              <a:t>When capacity is available, you can receive revenues no matter whether you use the capacity for revenues, this can be added</a:t>
            </a:r>
          </a:p>
          <a:p>
            <a:pPr lvl="1"/>
            <a:r>
              <a:rPr lang="en-US" dirty="0"/>
              <a:t>Some ancillary services may be like capacity where if you have the service available, you can earn money whether you use the capacity to produce energy</a:t>
            </a:r>
          </a:p>
          <a:p>
            <a:r>
              <a:rPr lang="en-US" dirty="0"/>
              <a:t>Think of Firemen (Firehouse Effect)</a:t>
            </a:r>
          </a:p>
          <a:p>
            <a:pPr lvl="1"/>
            <a:r>
              <a:rPr lang="en-US" dirty="0"/>
              <a:t>You pay them and need them to be ready</a:t>
            </a:r>
          </a:p>
          <a:p>
            <a:pPr lvl="1"/>
            <a:r>
              <a:rPr lang="en-US" dirty="0"/>
              <a:t>But if they are putting out a fire, they cannot be used for another fire</a:t>
            </a:r>
          </a:p>
          <a:p>
            <a:pPr lvl="1"/>
            <a:r>
              <a:rPr lang="en-US" dirty="0"/>
              <a:t>They receive capacity payments and must be available</a:t>
            </a:r>
          </a:p>
          <a:p>
            <a:pPr lvl="1"/>
            <a:r>
              <a:rPr lang="en-US" dirty="0"/>
              <a:t>You cannot really pay them on the volume of fires the</a:t>
            </a:r>
          </a:p>
          <a:p>
            <a:pPr lvl="1"/>
            <a:endParaRPr lang="en-US" dirty="0"/>
          </a:p>
        </p:txBody>
      </p:sp>
      <p:pic>
        <p:nvPicPr>
          <p:cNvPr id="6" name="Picture 5">
            <a:extLst>
              <a:ext uri="{FF2B5EF4-FFF2-40B4-BE49-F238E27FC236}">
                <a16:creationId xmlns:a16="http://schemas.microsoft.com/office/drawing/2014/main" id="{A7E741FB-BEF6-42B1-820A-B57016125C4A}"/>
              </a:ext>
            </a:extLst>
          </p:cNvPr>
          <p:cNvPicPr>
            <a:picLocks noChangeAspect="1"/>
          </p:cNvPicPr>
          <p:nvPr/>
        </p:nvPicPr>
        <p:blipFill>
          <a:blip r:embed="rId2"/>
          <a:stretch>
            <a:fillRect/>
          </a:stretch>
        </p:blipFill>
        <p:spPr>
          <a:xfrm>
            <a:off x="8875808" y="3971925"/>
            <a:ext cx="2604177" cy="1461570"/>
          </a:xfrm>
          <a:prstGeom prst="rect">
            <a:avLst/>
          </a:prstGeom>
        </p:spPr>
      </p:pic>
      <p:pic>
        <p:nvPicPr>
          <p:cNvPr id="8" name="Picture 7">
            <a:extLst>
              <a:ext uri="{FF2B5EF4-FFF2-40B4-BE49-F238E27FC236}">
                <a16:creationId xmlns:a16="http://schemas.microsoft.com/office/drawing/2014/main" id="{D61EA87D-D8A2-48E8-9863-E070E802D19B}"/>
              </a:ext>
            </a:extLst>
          </p:cNvPr>
          <p:cNvPicPr>
            <a:picLocks noChangeAspect="1"/>
          </p:cNvPicPr>
          <p:nvPr/>
        </p:nvPicPr>
        <p:blipFill>
          <a:blip r:embed="rId3"/>
          <a:stretch>
            <a:fillRect/>
          </a:stretch>
        </p:blipFill>
        <p:spPr>
          <a:xfrm>
            <a:off x="9032230" y="1569374"/>
            <a:ext cx="2313828" cy="1461569"/>
          </a:xfrm>
          <a:prstGeom prst="rect">
            <a:avLst/>
          </a:prstGeom>
        </p:spPr>
      </p:pic>
      <p:sp>
        <p:nvSpPr>
          <p:cNvPr id="4" name="TextBox 3">
            <a:extLst>
              <a:ext uri="{FF2B5EF4-FFF2-40B4-BE49-F238E27FC236}">
                <a16:creationId xmlns:a16="http://schemas.microsoft.com/office/drawing/2014/main" id="{B7FE6092-331C-728F-E4F5-04F22308E62A}"/>
              </a:ext>
            </a:extLst>
          </p:cNvPr>
          <p:cNvSpPr txBox="1"/>
          <p:nvPr/>
        </p:nvSpPr>
        <p:spPr>
          <a:xfrm>
            <a:off x="1520825" y="5537716"/>
            <a:ext cx="6115050" cy="369332"/>
          </a:xfrm>
          <a:prstGeom prst="rect">
            <a:avLst/>
          </a:prstGeom>
          <a:solidFill>
            <a:schemeClr val="bg1">
              <a:lumMod val="75000"/>
            </a:schemeClr>
          </a:solidFill>
        </p:spPr>
        <p:txBody>
          <a:bodyPr wrap="square" rtlCol="0">
            <a:spAutoFit/>
          </a:bodyPr>
          <a:lstStyle/>
          <a:p>
            <a:r>
              <a:rPr lang="en-US" dirty="0"/>
              <a:t>Firehouse Effect from being Available</a:t>
            </a:r>
          </a:p>
        </p:txBody>
      </p:sp>
    </p:spTree>
    <p:extLst>
      <p:ext uri="{BB962C8B-B14F-4D97-AF65-F5344CB8AC3E}">
        <p14:creationId xmlns:p14="http://schemas.microsoft.com/office/powerpoint/2010/main" val="22665220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E35A-2571-CC4C-E633-7C5BD4F4FD34}"/>
              </a:ext>
            </a:extLst>
          </p:cNvPr>
          <p:cNvSpPr>
            <a:spLocks noGrp="1"/>
          </p:cNvSpPr>
          <p:nvPr>
            <p:ph type="title"/>
          </p:nvPr>
        </p:nvSpPr>
        <p:spPr/>
        <p:txBody>
          <a:bodyPr/>
          <a:lstStyle/>
          <a:p>
            <a:r>
              <a:rPr lang="en-US" dirty="0"/>
              <a:t>General Allocation in Initial Capacity-based PPA Contracts</a:t>
            </a:r>
          </a:p>
        </p:txBody>
      </p:sp>
      <p:sp>
        <p:nvSpPr>
          <p:cNvPr id="5" name="Content Placeholder 4">
            <a:extLst>
              <a:ext uri="{FF2B5EF4-FFF2-40B4-BE49-F238E27FC236}">
                <a16:creationId xmlns:a16="http://schemas.microsoft.com/office/drawing/2014/main" id="{46E80566-3F88-4CB7-D1FE-E6CC0FC08659}"/>
              </a:ext>
            </a:extLst>
          </p:cNvPr>
          <p:cNvSpPr>
            <a:spLocks noGrp="1"/>
          </p:cNvSpPr>
          <p:nvPr>
            <p:ph sz="half" idx="1"/>
          </p:nvPr>
        </p:nvSpPr>
        <p:spPr/>
        <p:txBody>
          <a:bodyPr/>
          <a:lstStyle/>
          <a:p>
            <a:r>
              <a:rPr lang="en-US" dirty="0"/>
              <a:t>Allocate to Investor (Sponsor/Developer and Lender)</a:t>
            </a:r>
          </a:p>
          <a:p>
            <a:r>
              <a:rPr lang="en-US" dirty="0"/>
              <a:t>Objective</a:t>
            </a:r>
          </a:p>
          <a:p>
            <a:pPr lvl="1"/>
            <a:r>
              <a:rPr lang="en-US" dirty="0"/>
              <a:t>High Return (IRR)</a:t>
            </a:r>
          </a:p>
          <a:p>
            <a:pPr lvl="1"/>
            <a:r>
              <a:rPr lang="en-US" dirty="0"/>
              <a:t>Safe Cash Flow</a:t>
            </a:r>
          </a:p>
          <a:p>
            <a:pPr lvl="1"/>
            <a:endParaRPr lang="en-US" dirty="0"/>
          </a:p>
        </p:txBody>
      </p:sp>
      <p:sp>
        <p:nvSpPr>
          <p:cNvPr id="6" name="Content Placeholder 5">
            <a:extLst>
              <a:ext uri="{FF2B5EF4-FFF2-40B4-BE49-F238E27FC236}">
                <a16:creationId xmlns:a16="http://schemas.microsoft.com/office/drawing/2014/main" id="{F4F215B4-87C2-D8D1-55B2-329A1DA2CB11}"/>
              </a:ext>
            </a:extLst>
          </p:cNvPr>
          <p:cNvSpPr>
            <a:spLocks noGrp="1"/>
          </p:cNvSpPr>
          <p:nvPr>
            <p:ph sz="half" idx="2"/>
          </p:nvPr>
        </p:nvSpPr>
        <p:spPr/>
        <p:txBody>
          <a:bodyPr/>
          <a:lstStyle/>
          <a:p>
            <a:r>
              <a:rPr lang="en-US" dirty="0"/>
              <a:t>Off-taker (Government, Private Utility Company or Corporation)</a:t>
            </a:r>
          </a:p>
          <a:p>
            <a:r>
              <a:rPr lang="en-US" dirty="0"/>
              <a:t>Objective</a:t>
            </a:r>
          </a:p>
          <a:p>
            <a:pPr lvl="1"/>
            <a:r>
              <a:rPr lang="en-US" dirty="0"/>
              <a:t>Low cost</a:t>
            </a:r>
          </a:p>
          <a:p>
            <a:pPr lvl="1"/>
            <a:r>
              <a:rPr lang="en-US" dirty="0"/>
              <a:t>Strong Incentives</a:t>
            </a:r>
          </a:p>
          <a:p>
            <a:pPr lvl="1"/>
            <a:endParaRPr lang="en-US" dirty="0"/>
          </a:p>
        </p:txBody>
      </p:sp>
      <p:sp>
        <p:nvSpPr>
          <p:cNvPr id="4" name="Slide Number Placeholder 3">
            <a:extLst>
              <a:ext uri="{FF2B5EF4-FFF2-40B4-BE49-F238E27FC236}">
                <a16:creationId xmlns:a16="http://schemas.microsoft.com/office/drawing/2014/main" id="{70624775-9053-624A-B6DA-77288E09B9B8}"/>
              </a:ext>
            </a:extLst>
          </p:cNvPr>
          <p:cNvSpPr>
            <a:spLocks noGrp="1"/>
          </p:cNvSpPr>
          <p:nvPr>
            <p:ph type="sldNum" sz="quarter" idx="12"/>
          </p:nvPr>
        </p:nvSpPr>
        <p:spPr/>
        <p:txBody>
          <a:bodyPr/>
          <a:lstStyle/>
          <a:p>
            <a:fld id="{EB241CD2-1E45-42A3-B213-66A034DF9A3B}" type="slidenum">
              <a:rPr lang="en-GB" smtClean="0"/>
              <a:t>75</a:t>
            </a:fld>
            <a:endParaRPr lang="en-GB" dirty="0"/>
          </a:p>
        </p:txBody>
      </p:sp>
      <p:pic>
        <p:nvPicPr>
          <p:cNvPr id="9" name="Picture 8" descr="The diagram displays a pie chart with the colors green, yellow, and red, indicating the allocation of capital costs.&#10;&#10;AI-generated content may be incorrect.">
            <a:extLst>
              <a:ext uri="{FF2B5EF4-FFF2-40B4-BE49-F238E27FC236}">
                <a16:creationId xmlns:a16="http://schemas.microsoft.com/office/drawing/2014/main" id="{A154AE96-7C16-0763-B235-5D06F863B3D0}"/>
              </a:ext>
            </a:extLst>
          </p:cNvPr>
          <p:cNvPicPr>
            <a:picLocks noChangeAspect="1"/>
          </p:cNvPicPr>
          <p:nvPr/>
        </p:nvPicPr>
        <p:blipFill>
          <a:blip r:embed="rId2"/>
          <a:stretch>
            <a:fillRect/>
          </a:stretch>
        </p:blipFill>
        <p:spPr>
          <a:xfrm>
            <a:off x="2290494" y="3695700"/>
            <a:ext cx="2699678" cy="1876425"/>
          </a:xfrm>
          <a:prstGeom prst="rect">
            <a:avLst/>
          </a:prstGeom>
        </p:spPr>
      </p:pic>
      <p:pic>
        <p:nvPicPr>
          <p:cNvPr id="11" name="Picture 10" descr="The diagram shows a pie chart with three colored segments indicating different incentives for improving efficiency.&#10;&#10;AI-generated content may be incorrect.">
            <a:extLst>
              <a:ext uri="{FF2B5EF4-FFF2-40B4-BE49-F238E27FC236}">
                <a16:creationId xmlns:a16="http://schemas.microsoft.com/office/drawing/2014/main" id="{D1171F67-8FF7-8639-4468-B0D9BD881289}"/>
              </a:ext>
            </a:extLst>
          </p:cNvPr>
          <p:cNvPicPr>
            <a:picLocks noChangeAspect="1"/>
          </p:cNvPicPr>
          <p:nvPr/>
        </p:nvPicPr>
        <p:blipFill>
          <a:blip r:embed="rId3"/>
          <a:stretch>
            <a:fillRect/>
          </a:stretch>
        </p:blipFill>
        <p:spPr>
          <a:xfrm>
            <a:off x="6521397" y="3695700"/>
            <a:ext cx="2327328" cy="1740125"/>
          </a:xfrm>
          <a:prstGeom prst="rect">
            <a:avLst/>
          </a:prstGeom>
        </p:spPr>
      </p:pic>
    </p:spTree>
    <p:extLst>
      <p:ext uri="{BB962C8B-B14F-4D97-AF65-F5344CB8AC3E}">
        <p14:creationId xmlns:p14="http://schemas.microsoft.com/office/powerpoint/2010/main" val="20047311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26963-0486-3CB5-8A51-94DE55797869}"/>
              </a:ext>
            </a:extLst>
          </p:cNvPr>
          <p:cNvSpPr>
            <a:spLocks noGrp="1"/>
          </p:cNvSpPr>
          <p:nvPr>
            <p:ph type="title"/>
          </p:nvPr>
        </p:nvSpPr>
        <p:spPr/>
        <p:txBody>
          <a:bodyPr>
            <a:normAutofit/>
          </a:bodyPr>
          <a:lstStyle/>
          <a:p>
            <a:r>
              <a:rPr lang="en-US" dirty="0"/>
              <a:t>Is a Rental Car an Availability or Output Contract </a:t>
            </a:r>
          </a:p>
        </p:txBody>
      </p:sp>
      <p:sp>
        <p:nvSpPr>
          <p:cNvPr id="3" name="Text Placeholder 2">
            <a:extLst>
              <a:ext uri="{FF2B5EF4-FFF2-40B4-BE49-F238E27FC236}">
                <a16:creationId xmlns:a16="http://schemas.microsoft.com/office/drawing/2014/main" id="{4F25C484-05C0-67CA-AF50-86B01E1429EF}"/>
              </a:ext>
            </a:extLst>
          </p:cNvPr>
          <p:cNvSpPr>
            <a:spLocks noGrp="1"/>
          </p:cNvSpPr>
          <p:nvPr>
            <p:ph idx="1"/>
          </p:nvPr>
        </p:nvSpPr>
        <p:spPr>
          <a:xfrm>
            <a:off x="406401" y="1209675"/>
            <a:ext cx="5308600" cy="4476750"/>
          </a:xfrm>
        </p:spPr>
        <p:txBody>
          <a:bodyPr/>
          <a:lstStyle/>
          <a:p>
            <a:pPr algn="l"/>
            <a:r>
              <a:rPr lang="en-US" dirty="0"/>
              <a:t>Step 1 – Off-taker versus Investor</a:t>
            </a:r>
          </a:p>
          <a:p>
            <a:pPr algn="l"/>
            <a:r>
              <a:rPr lang="en-US" dirty="0"/>
              <a:t>Who is the off-taker when sign a rental car agreement</a:t>
            </a:r>
          </a:p>
          <a:p>
            <a:pPr algn="l"/>
            <a:endParaRPr lang="en-US" dirty="0"/>
          </a:p>
          <a:p>
            <a:pPr algn="l"/>
            <a:r>
              <a:rPr lang="en-US" dirty="0"/>
              <a:t>Risks controlled by off-taker</a:t>
            </a:r>
          </a:p>
          <a:p>
            <a:pPr algn="l"/>
            <a:r>
              <a:rPr lang="en-US" dirty="0"/>
              <a:t>Risks of general economic conditions</a:t>
            </a:r>
          </a:p>
          <a:p>
            <a:pPr algn="l"/>
            <a:r>
              <a:rPr lang="en-US" dirty="0"/>
              <a:t>Risks in the way the machine operates</a:t>
            </a:r>
          </a:p>
          <a:p>
            <a:pPr algn="l"/>
            <a:endParaRPr lang="en-US" dirty="0"/>
          </a:p>
        </p:txBody>
      </p:sp>
      <p:sp>
        <p:nvSpPr>
          <p:cNvPr id="4" name="Text Placeholder 2">
            <a:extLst>
              <a:ext uri="{FF2B5EF4-FFF2-40B4-BE49-F238E27FC236}">
                <a16:creationId xmlns:a16="http://schemas.microsoft.com/office/drawing/2014/main" id="{AE1549AA-7223-5F85-1BA4-B2438205B8B8}"/>
              </a:ext>
            </a:extLst>
          </p:cNvPr>
          <p:cNvSpPr txBox="1">
            <a:spLocks/>
          </p:cNvSpPr>
          <p:nvPr/>
        </p:nvSpPr>
        <p:spPr>
          <a:xfrm>
            <a:off x="5992234" y="1292008"/>
            <a:ext cx="4416122" cy="1396424"/>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Wingdings" pitchFamily="2" charset="2"/>
              <a:buChar char="§"/>
              <a:defRPr sz="2400" b="0" i="0" kern="1200" baseline="0">
                <a:solidFill>
                  <a:schemeClr val="tx1"/>
                </a:solidFill>
                <a:latin typeface="Calibri"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ú"/>
              <a:defRPr sz="2400" b="0" i="0" kern="1200" baseline="0">
                <a:solidFill>
                  <a:srgbClr val="898989"/>
                </a:solidFill>
                <a:latin typeface="Calibri" pitchFamily="34" charset="0"/>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1800" b="0" i="0" kern="1200" baseline="0">
                <a:solidFill>
                  <a:srgbClr val="898989"/>
                </a:solidFill>
                <a:latin typeface="Calibri" pitchFamily="34" charset="0"/>
                <a:ea typeface="+mn-ea"/>
                <a:cs typeface="+mn-cs"/>
              </a:defRPr>
            </a:lvl3pPr>
            <a:lvl4pPr marL="1600200" indent="-228600" algn="l" defTabSz="914400" rtl="0" eaLnBrk="1" latinLnBrk="0" hangingPunct="1">
              <a:lnSpc>
                <a:spcPct val="90000"/>
              </a:lnSpc>
              <a:spcBef>
                <a:spcPts val="500"/>
              </a:spcBef>
              <a:buFont typeface="Courier New" pitchFamily="49" charset="0"/>
              <a:buChar char="o"/>
              <a:defRPr sz="1600" b="0" i="0" kern="1200" baseline="0">
                <a:solidFill>
                  <a:srgbClr val="898989"/>
                </a:solidFill>
                <a:latin typeface="Calibri"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a:solidFill>
                  <a:schemeClr val="accent6">
                    <a:lumMod val="65000"/>
                    <a:lumOff val="35000"/>
                  </a:schemeClr>
                </a:solidFill>
                <a:latin typeface="Arial" panose="020B0604020202020204" pitchFamily="34" charset="0"/>
                <a:cs typeface="Arial" panose="020B0604020202020204" pitchFamily="34" charset="0"/>
              </a:rPr>
              <a:t>Step 2 – Allocate to Contractors</a:t>
            </a:r>
          </a:p>
          <a:p>
            <a:pPr>
              <a:buFont typeface="Arial" panose="020B0604020202020204" pitchFamily="34" charset="0"/>
              <a:buChar char="•"/>
            </a:pPr>
            <a:endParaRPr lang="en-US" sz="1800" dirty="0">
              <a:solidFill>
                <a:schemeClr val="accent6">
                  <a:lumMod val="65000"/>
                  <a:lumOff val="35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1800" dirty="0">
                <a:solidFill>
                  <a:schemeClr val="accent6">
                    <a:lumMod val="65000"/>
                    <a:lumOff val="35000"/>
                  </a:schemeClr>
                </a:solidFill>
                <a:latin typeface="Arial" panose="020B0604020202020204" pitchFamily="34" charset="0"/>
                <a:cs typeface="Arial" panose="020B0604020202020204" pitchFamily="34" charset="0"/>
              </a:rPr>
              <a:t>Allocate risks in contracts to parties that can control the risk</a:t>
            </a:r>
          </a:p>
          <a:p>
            <a:pPr>
              <a:buFont typeface="Arial" panose="020B0604020202020204" pitchFamily="34" charset="0"/>
              <a:buChar char="•"/>
            </a:pPr>
            <a:r>
              <a:rPr lang="en-US" sz="1800" dirty="0">
                <a:solidFill>
                  <a:schemeClr val="accent6">
                    <a:lumMod val="65000"/>
                    <a:lumOff val="35000"/>
                  </a:schemeClr>
                </a:solidFill>
                <a:latin typeface="Arial" panose="020B0604020202020204" pitchFamily="34" charset="0"/>
                <a:cs typeface="Arial" panose="020B0604020202020204" pitchFamily="34" charset="0"/>
              </a:rPr>
              <a:t>Back-to-back contracts</a:t>
            </a:r>
          </a:p>
          <a:p>
            <a:pPr marL="0" indent="0">
              <a:buNone/>
            </a:pPr>
            <a:endParaRPr lang="en-US" sz="1800" dirty="0">
              <a:solidFill>
                <a:schemeClr val="accent6">
                  <a:lumMod val="65000"/>
                  <a:lumOff val="35000"/>
                </a:schemeClr>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18252C3-F464-251F-68AD-B263B040DB31}"/>
              </a:ext>
            </a:extLst>
          </p:cNvPr>
          <p:cNvPicPr>
            <a:picLocks noChangeAspect="1"/>
          </p:cNvPicPr>
          <p:nvPr/>
        </p:nvPicPr>
        <p:blipFill>
          <a:blip r:embed="rId2"/>
          <a:stretch>
            <a:fillRect/>
          </a:stretch>
        </p:blipFill>
        <p:spPr>
          <a:xfrm>
            <a:off x="1608996" y="4169626"/>
            <a:ext cx="2903409" cy="2288325"/>
          </a:xfrm>
          <a:prstGeom prst="rect">
            <a:avLst/>
          </a:prstGeom>
        </p:spPr>
      </p:pic>
      <p:sp>
        <p:nvSpPr>
          <p:cNvPr id="7" name="TextBox 6">
            <a:extLst>
              <a:ext uri="{FF2B5EF4-FFF2-40B4-BE49-F238E27FC236}">
                <a16:creationId xmlns:a16="http://schemas.microsoft.com/office/drawing/2014/main" id="{EA0DB312-D185-8777-19FC-D595657EE777}"/>
              </a:ext>
            </a:extLst>
          </p:cNvPr>
          <p:cNvSpPr txBox="1"/>
          <p:nvPr/>
        </p:nvSpPr>
        <p:spPr>
          <a:xfrm>
            <a:off x="6096000" y="3429000"/>
            <a:ext cx="4676573" cy="1962076"/>
          </a:xfrm>
          <a:prstGeom prst="rect">
            <a:avLst/>
          </a:prstGeom>
          <a:noFill/>
        </p:spPr>
        <p:txBody>
          <a:bodyPr wrap="square" rtlCol="0">
            <a:spAutoFit/>
          </a:bodyPr>
          <a:lstStyle/>
          <a:p>
            <a:r>
              <a:rPr lang="en-US" sz="1350" dirty="0">
                <a:solidFill>
                  <a:schemeClr val="accent6">
                    <a:lumMod val="65000"/>
                    <a:lumOff val="35000"/>
                  </a:schemeClr>
                </a:solidFill>
                <a:latin typeface="Arial" panose="020B0604020202020204" pitchFamily="34" charset="0"/>
                <a:cs typeface="Arial" panose="020B0604020202020204" pitchFamily="34" charset="0"/>
              </a:rPr>
              <a:t>If the rental car charged a fixed price for the period, then you would have an incentive to drive a lot because you do not have to pay for fuel.</a:t>
            </a:r>
          </a:p>
          <a:p>
            <a:endParaRPr lang="en-US" sz="1350" dirty="0">
              <a:solidFill>
                <a:schemeClr val="accent6">
                  <a:lumMod val="65000"/>
                  <a:lumOff val="35000"/>
                </a:schemeClr>
              </a:solidFill>
              <a:latin typeface="Arial" panose="020B0604020202020204" pitchFamily="34" charset="0"/>
              <a:cs typeface="Arial" panose="020B0604020202020204" pitchFamily="34" charset="0"/>
            </a:endParaRPr>
          </a:p>
          <a:p>
            <a:r>
              <a:rPr lang="en-US" sz="1350" dirty="0">
                <a:solidFill>
                  <a:schemeClr val="accent6">
                    <a:lumMod val="65000"/>
                    <a:lumOff val="35000"/>
                  </a:schemeClr>
                </a:solidFill>
                <a:latin typeface="Arial" panose="020B0604020202020204" pitchFamily="34" charset="0"/>
                <a:cs typeface="Arial" panose="020B0604020202020204" pitchFamily="34" charset="0"/>
              </a:rPr>
              <a:t>If the rental car has only a variable cost with mileage and no fixed charge, could rent just for a very short trip and pay almost nothing.</a:t>
            </a:r>
          </a:p>
          <a:p>
            <a:endParaRPr lang="en-US" sz="1350" dirty="0">
              <a:solidFill>
                <a:schemeClr val="accent6">
                  <a:lumMod val="65000"/>
                  <a:lumOff val="35000"/>
                </a:schemeClr>
              </a:solidFill>
              <a:latin typeface="Arial" panose="020B0604020202020204" pitchFamily="34" charset="0"/>
              <a:cs typeface="Arial" panose="020B0604020202020204" pitchFamily="34" charset="0"/>
            </a:endParaRPr>
          </a:p>
          <a:p>
            <a:r>
              <a:rPr lang="en-US" sz="1350" dirty="0">
                <a:solidFill>
                  <a:schemeClr val="accent6">
                    <a:lumMod val="65000"/>
                    <a:lumOff val="35000"/>
                  </a:schemeClr>
                </a:solidFill>
                <a:latin typeface="Arial" panose="020B0604020202020204" pitchFamily="34" charset="0"/>
                <a:cs typeface="Arial" panose="020B0604020202020204" pitchFamily="34" charset="0"/>
              </a:rPr>
              <a:t>Rental car company cannot control how much you drive</a:t>
            </a:r>
          </a:p>
        </p:txBody>
      </p:sp>
      <p:sp>
        <p:nvSpPr>
          <p:cNvPr id="5" name="Slide Number Placeholder 4">
            <a:extLst>
              <a:ext uri="{FF2B5EF4-FFF2-40B4-BE49-F238E27FC236}">
                <a16:creationId xmlns:a16="http://schemas.microsoft.com/office/drawing/2014/main" id="{E2900672-C03D-CEFC-67EB-A92D9B794D40}"/>
              </a:ext>
            </a:extLst>
          </p:cNvPr>
          <p:cNvSpPr>
            <a:spLocks noGrp="1"/>
          </p:cNvSpPr>
          <p:nvPr>
            <p:ph type="sldNum" sz="quarter" idx="12"/>
          </p:nvPr>
        </p:nvSpPr>
        <p:spPr/>
        <p:txBody>
          <a:bodyPr/>
          <a:lstStyle/>
          <a:p>
            <a:fld id="{EB241CD2-1E45-42A3-B213-66A034DF9A3B}" type="slidenum">
              <a:rPr lang="en-GB" smtClean="0"/>
              <a:t>76</a:t>
            </a:fld>
            <a:endParaRPr lang="en-GB" dirty="0"/>
          </a:p>
        </p:txBody>
      </p:sp>
    </p:spTree>
    <p:extLst>
      <p:ext uri="{BB962C8B-B14F-4D97-AF65-F5344CB8AC3E}">
        <p14:creationId xmlns:p14="http://schemas.microsoft.com/office/powerpoint/2010/main" val="8024738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03CDA-A695-BB3C-1E01-82EBD72E26CF}"/>
              </a:ext>
            </a:extLst>
          </p:cNvPr>
          <p:cNvSpPr>
            <a:spLocks noGrp="1"/>
          </p:cNvSpPr>
          <p:nvPr>
            <p:ph type="title"/>
          </p:nvPr>
        </p:nvSpPr>
        <p:spPr/>
        <p:txBody>
          <a:bodyPr>
            <a:normAutofit/>
          </a:bodyPr>
          <a:lstStyle/>
          <a:p>
            <a:r>
              <a:rPr lang="en-US" dirty="0"/>
              <a:t>Risk Allocation in Rental Car Agreements</a:t>
            </a:r>
          </a:p>
        </p:txBody>
      </p:sp>
      <p:sp>
        <p:nvSpPr>
          <p:cNvPr id="3" name="Content Placeholder 2">
            <a:extLst>
              <a:ext uri="{FF2B5EF4-FFF2-40B4-BE49-F238E27FC236}">
                <a16:creationId xmlns:a16="http://schemas.microsoft.com/office/drawing/2014/main" id="{1910B121-4447-EA95-8923-964EE32E31B1}"/>
              </a:ext>
            </a:extLst>
          </p:cNvPr>
          <p:cNvSpPr>
            <a:spLocks noGrp="1"/>
          </p:cNvSpPr>
          <p:nvPr>
            <p:ph idx="1"/>
          </p:nvPr>
        </p:nvSpPr>
        <p:spPr>
          <a:xfrm>
            <a:off x="406400" y="1209675"/>
            <a:ext cx="6156325" cy="4895850"/>
          </a:xfrm>
        </p:spPr>
        <p:txBody>
          <a:bodyPr/>
          <a:lstStyle/>
          <a:p>
            <a:r>
              <a:rPr lang="en-US" dirty="0"/>
              <a:t>Unlimited miles versus mileage based contracts</a:t>
            </a:r>
          </a:p>
          <a:p>
            <a:endParaRPr lang="en-US" dirty="0"/>
          </a:p>
          <a:p>
            <a:r>
              <a:rPr lang="en-US" dirty="0"/>
              <a:t>Risk Allocated to Off-takers – You as Renters</a:t>
            </a:r>
          </a:p>
          <a:p>
            <a:pPr lvl="1"/>
            <a:r>
              <a:rPr lang="en-US" dirty="0"/>
              <a:t>Fuel Price Risk – Return the Car Full</a:t>
            </a:r>
          </a:p>
          <a:p>
            <a:pPr lvl="1"/>
            <a:r>
              <a:rPr lang="en-US" dirty="0"/>
              <a:t>Risk of Scratches on the Car</a:t>
            </a:r>
          </a:p>
          <a:p>
            <a:pPr lvl="1"/>
            <a:r>
              <a:rPr lang="en-US" dirty="0"/>
              <a:t>Risk of Usage per Rental – Capacity Payment</a:t>
            </a:r>
          </a:p>
          <a:p>
            <a:pPr marL="0" indent="0">
              <a:buNone/>
            </a:pPr>
            <a:endParaRPr lang="en-US" dirty="0"/>
          </a:p>
          <a:p>
            <a:r>
              <a:rPr lang="en-US" dirty="0"/>
              <a:t>Risk Taken to Sponsors – Rental Car Company</a:t>
            </a:r>
          </a:p>
          <a:p>
            <a:pPr lvl="1"/>
            <a:r>
              <a:rPr lang="en-US" dirty="0"/>
              <a:t>Operation and Maintenance</a:t>
            </a:r>
          </a:p>
          <a:p>
            <a:pPr lvl="1"/>
            <a:r>
              <a:rPr lang="en-US" dirty="0"/>
              <a:t>Utilization Risk</a:t>
            </a:r>
          </a:p>
          <a:p>
            <a:pPr lvl="1"/>
            <a:r>
              <a:rPr lang="en-US" dirty="0"/>
              <a:t>Availability Risk (Car Must Work)</a:t>
            </a:r>
          </a:p>
        </p:txBody>
      </p:sp>
      <p:sp>
        <p:nvSpPr>
          <p:cNvPr id="4" name="TextBox 3">
            <a:extLst>
              <a:ext uri="{FF2B5EF4-FFF2-40B4-BE49-F238E27FC236}">
                <a16:creationId xmlns:a16="http://schemas.microsoft.com/office/drawing/2014/main" id="{93D86F9E-6E80-0442-7CA2-0D240FB6E451}"/>
              </a:ext>
            </a:extLst>
          </p:cNvPr>
          <p:cNvSpPr txBox="1"/>
          <p:nvPr/>
        </p:nvSpPr>
        <p:spPr>
          <a:xfrm>
            <a:off x="6708476" y="1475118"/>
            <a:ext cx="2829465" cy="3139321"/>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When you go to a rental car company and sign a contract.</a:t>
            </a:r>
          </a:p>
          <a:p>
            <a:r>
              <a:rPr lang="en-US" dirty="0">
                <a:solidFill>
                  <a:schemeClr val="accent6">
                    <a:lumMod val="65000"/>
                    <a:lumOff val="35000"/>
                  </a:schemeClr>
                </a:solidFill>
                <a:latin typeface="Arial" panose="020B0604020202020204" pitchFamily="34" charset="0"/>
                <a:cs typeface="Arial" panose="020B0604020202020204" pitchFamily="34" charset="0"/>
              </a:rPr>
              <a:t>Is this a take or pay or take and pay contract</a:t>
            </a:r>
          </a:p>
          <a:p>
            <a:r>
              <a:rPr lang="en-US" dirty="0">
                <a:solidFill>
                  <a:schemeClr val="accent6">
                    <a:lumMod val="65000"/>
                    <a:lumOff val="35000"/>
                  </a:schemeClr>
                </a:solidFill>
                <a:latin typeface="Arial" panose="020B0604020202020204" pitchFamily="34" charset="0"/>
                <a:cs typeface="Arial" panose="020B0604020202020204" pitchFamily="34" charset="0"/>
              </a:rPr>
              <a:t>Does the contract have a capacity payment</a:t>
            </a:r>
          </a:p>
          <a:p>
            <a:r>
              <a:rPr lang="en-US" dirty="0">
                <a:solidFill>
                  <a:schemeClr val="accent6">
                    <a:lumMod val="65000"/>
                    <a:lumOff val="35000"/>
                  </a:schemeClr>
                </a:solidFill>
                <a:latin typeface="Arial" panose="020B0604020202020204" pitchFamily="34" charset="0"/>
                <a:cs typeface="Arial" panose="020B0604020202020204" pitchFamily="34" charset="0"/>
              </a:rPr>
              <a:t>Does the contract have a multi-part price</a:t>
            </a:r>
          </a:p>
          <a:p>
            <a:r>
              <a:rPr lang="en-US" dirty="0">
                <a:solidFill>
                  <a:schemeClr val="accent6">
                    <a:lumMod val="65000"/>
                    <a:lumOff val="35000"/>
                  </a:schemeClr>
                </a:solidFill>
                <a:latin typeface="Arial" panose="020B0604020202020204" pitchFamily="34" charset="0"/>
                <a:cs typeface="Arial" panose="020B0604020202020204" pitchFamily="34" charset="0"/>
              </a:rPr>
              <a:t>Does the contract make sense</a:t>
            </a:r>
          </a:p>
        </p:txBody>
      </p:sp>
      <p:pic>
        <p:nvPicPr>
          <p:cNvPr id="6" name="Picture 5">
            <a:extLst>
              <a:ext uri="{FF2B5EF4-FFF2-40B4-BE49-F238E27FC236}">
                <a16:creationId xmlns:a16="http://schemas.microsoft.com/office/drawing/2014/main" id="{020B660D-D5EC-37AE-9533-58E32B03B16A}"/>
              </a:ext>
            </a:extLst>
          </p:cNvPr>
          <p:cNvPicPr>
            <a:picLocks noChangeAspect="1"/>
          </p:cNvPicPr>
          <p:nvPr/>
        </p:nvPicPr>
        <p:blipFill>
          <a:blip r:embed="rId2"/>
          <a:stretch>
            <a:fillRect/>
          </a:stretch>
        </p:blipFill>
        <p:spPr>
          <a:xfrm>
            <a:off x="7070616" y="5119838"/>
            <a:ext cx="2105184" cy="1338113"/>
          </a:xfrm>
          <a:prstGeom prst="rect">
            <a:avLst/>
          </a:prstGeom>
        </p:spPr>
      </p:pic>
      <p:sp>
        <p:nvSpPr>
          <p:cNvPr id="5" name="Slide Number Placeholder 4">
            <a:extLst>
              <a:ext uri="{FF2B5EF4-FFF2-40B4-BE49-F238E27FC236}">
                <a16:creationId xmlns:a16="http://schemas.microsoft.com/office/drawing/2014/main" id="{21C102A1-28EA-46CD-53DE-21ED12591F4E}"/>
              </a:ext>
            </a:extLst>
          </p:cNvPr>
          <p:cNvSpPr>
            <a:spLocks noGrp="1"/>
          </p:cNvSpPr>
          <p:nvPr>
            <p:ph type="sldNum" sz="quarter" idx="12"/>
          </p:nvPr>
        </p:nvSpPr>
        <p:spPr/>
        <p:txBody>
          <a:bodyPr/>
          <a:lstStyle/>
          <a:p>
            <a:fld id="{EB241CD2-1E45-42A3-B213-66A034DF9A3B}" type="slidenum">
              <a:rPr lang="en-GB" smtClean="0"/>
              <a:t>77</a:t>
            </a:fld>
            <a:endParaRPr lang="en-GB" dirty="0"/>
          </a:p>
        </p:txBody>
      </p:sp>
    </p:spTree>
    <p:extLst>
      <p:ext uri="{BB962C8B-B14F-4D97-AF65-F5344CB8AC3E}">
        <p14:creationId xmlns:p14="http://schemas.microsoft.com/office/powerpoint/2010/main" val="35724980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CA2AE9D5-BB22-8169-0C81-7B4C800C7EAD}"/>
              </a:ext>
            </a:extLst>
          </p:cNvPr>
          <p:cNvCxnSpPr>
            <a:cxnSpLocks/>
            <a:endCxn id="14" idx="5"/>
          </p:cNvCxnSpPr>
          <p:nvPr/>
        </p:nvCxnSpPr>
        <p:spPr bwMode="auto">
          <a:xfrm flipH="1" flipV="1">
            <a:off x="3957897" y="2681917"/>
            <a:ext cx="1284064" cy="88663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17" name="Straight Arrow Connector 16"/>
          <p:cNvCxnSpPr>
            <a:cxnSpLocks/>
          </p:cNvCxnSpPr>
          <p:nvPr/>
        </p:nvCxnSpPr>
        <p:spPr bwMode="auto">
          <a:xfrm>
            <a:off x="4074737" y="2548136"/>
            <a:ext cx="66138" cy="19844"/>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59" name="Straight Arrow Connector 58"/>
          <p:cNvCxnSpPr>
            <a:cxnSpLocks/>
            <a:stCxn id="7" idx="5"/>
            <a:endCxn id="32" idx="1"/>
          </p:cNvCxnSpPr>
          <p:nvPr/>
        </p:nvCxnSpPr>
        <p:spPr bwMode="auto">
          <a:xfrm>
            <a:off x="6516216" y="4124941"/>
            <a:ext cx="1298885" cy="760952"/>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9" name="Straight Arrow Connector 28"/>
          <p:cNvCxnSpPr>
            <a:cxnSpLocks/>
            <a:endCxn id="31" idx="6"/>
          </p:cNvCxnSpPr>
          <p:nvPr/>
        </p:nvCxnSpPr>
        <p:spPr bwMode="auto">
          <a:xfrm flipH="1" flipV="1">
            <a:off x="3974917" y="3879169"/>
            <a:ext cx="1384705" cy="430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44" name="Straight Arrow Connector 43"/>
          <p:cNvCxnSpPr>
            <a:cxnSpLocks/>
          </p:cNvCxnSpPr>
          <p:nvPr/>
        </p:nvCxnSpPr>
        <p:spPr bwMode="auto">
          <a:xfrm>
            <a:off x="6568309" y="3760994"/>
            <a:ext cx="1356492" cy="0"/>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p:cNvSpPr/>
          <p:nvPr/>
        </p:nvSpPr>
        <p:spPr bwMode="auto">
          <a:xfrm>
            <a:off x="5301362" y="3288319"/>
            <a:ext cx="1423289" cy="980165"/>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Special Purpose Vehicle: Bond Rating of BBB-</a:t>
            </a:r>
          </a:p>
        </p:txBody>
      </p:sp>
      <p:sp>
        <p:nvSpPr>
          <p:cNvPr id="8" name="Oval 7"/>
          <p:cNvSpPr/>
          <p:nvPr/>
        </p:nvSpPr>
        <p:spPr bwMode="auto">
          <a:xfrm>
            <a:off x="4912102" y="1259064"/>
            <a:ext cx="2274691" cy="833004"/>
          </a:xfrm>
          <a:prstGeom prst="ellipse">
            <a:avLst/>
          </a:prstGeom>
          <a:solidFill>
            <a:schemeClr val="tx1"/>
          </a:solidFill>
          <a:ln w="12700" cap="flat" cmpd="sng" algn="ctr">
            <a:solidFill>
              <a:schemeClr val="accent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Off-taker: Want strong off-taker with inactive to honor</a:t>
            </a:r>
            <a:r>
              <a:rPr lang="en-US" sz="900">
                <a:solidFill>
                  <a:schemeClr val="bg1">
                    <a:lumMod val="95000"/>
                  </a:schemeClr>
                </a:solidFill>
              </a:rPr>
              <a:t> contract</a:t>
            </a:r>
            <a:endParaRPr lang="en-US" sz="900">
              <a:solidFill>
                <a:schemeClr val="bg1">
                  <a:lumMod val="95000"/>
                </a:schemeClr>
              </a:solidFill>
              <a:latin typeface="Arial" pitchFamily="34" charset="0"/>
            </a:endParaRPr>
          </a:p>
        </p:txBody>
      </p:sp>
      <p:sp>
        <p:nvSpPr>
          <p:cNvPr id="14" name="Oval 13"/>
          <p:cNvSpPr/>
          <p:nvPr/>
        </p:nvSpPr>
        <p:spPr bwMode="auto">
          <a:xfrm>
            <a:off x="2625438" y="1979061"/>
            <a:ext cx="1561073" cy="823447"/>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EPC Contractor: Want Strong Record and Finances</a:t>
            </a:r>
          </a:p>
        </p:txBody>
      </p:sp>
      <p:sp>
        <p:nvSpPr>
          <p:cNvPr id="15" name="Rectangle 14"/>
          <p:cNvSpPr/>
          <p:nvPr/>
        </p:nvSpPr>
        <p:spPr bwMode="auto">
          <a:xfrm>
            <a:off x="4300927" y="2868666"/>
            <a:ext cx="1058695" cy="438514"/>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EPC: Fixed Price Contract with LD</a:t>
            </a:r>
          </a:p>
        </p:txBody>
      </p:sp>
      <p:sp>
        <p:nvSpPr>
          <p:cNvPr id="21" name="Oval 20"/>
          <p:cNvSpPr/>
          <p:nvPr/>
        </p:nvSpPr>
        <p:spPr bwMode="auto">
          <a:xfrm>
            <a:off x="7874035" y="3374310"/>
            <a:ext cx="1240245" cy="71916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O&amp;M Contractor</a:t>
            </a:r>
          </a:p>
        </p:txBody>
      </p:sp>
      <p:sp>
        <p:nvSpPr>
          <p:cNvPr id="31" name="Oval 30"/>
          <p:cNvSpPr/>
          <p:nvPr/>
        </p:nvSpPr>
        <p:spPr bwMode="auto">
          <a:xfrm>
            <a:off x="2611180" y="3383860"/>
            <a:ext cx="1363736" cy="990614"/>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Supplier: Need to Understand Economics and Supply Curve</a:t>
            </a:r>
          </a:p>
          <a:p>
            <a:pPr algn="ctr" eaLnBrk="0" fontAlgn="base" hangingPunct="0">
              <a:spcBef>
                <a:spcPct val="0"/>
              </a:spcBef>
              <a:spcAft>
                <a:spcPct val="0"/>
              </a:spcAft>
            </a:pPr>
            <a:endParaRPr lang="en-US" sz="900">
              <a:solidFill>
                <a:schemeClr val="bg1">
                  <a:lumMod val="95000"/>
                </a:schemeClr>
              </a:solidFill>
              <a:latin typeface="Arial" pitchFamily="34" charset="0"/>
            </a:endParaRPr>
          </a:p>
        </p:txBody>
      </p:sp>
      <p:sp>
        <p:nvSpPr>
          <p:cNvPr id="32" name="Oval 31"/>
          <p:cNvSpPr/>
          <p:nvPr/>
        </p:nvSpPr>
        <p:spPr bwMode="auto">
          <a:xfrm>
            <a:off x="7570755" y="4757676"/>
            <a:ext cx="1668496" cy="87552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Lenders:</a:t>
            </a:r>
          </a:p>
          <a:p>
            <a:pPr algn="ctr" eaLnBrk="0" fontAlgn="base" hangingPunct="0">
              <a:spcBef>
                <a:spcPct val="0"/>
              </a:spcBef>
              <a:spcAft>
                <a:spcPct val="0"/>
              </a:spcAft>
            </a:pPr>
            <a:r>
              <a:rPr lang="en-US" sz="900">
                <a:solidFill>
                  <a:schemeClr val="bg1">
                    <a:lumMod val="95000"/>
                  </a:schemeClr>
                </a:solidFill>
                <a:latin typeface="Arial" pitchFamily="34" charset="0"/>
              </a:rPr>
              <a:t>Lenders want DSCR (LLCR, PLCR)</a:t>
            </a:r>
          </a:p>
        </p:txBody>
      </p:sp>
      <p:sp>
        <p:nvSpPr>
          <p:cNvPr id="33" name="Oval 32"/>
          <p:cNvSpPr/>
          <p:nvPr/>
        </p:nvSpPr>
        <p:spPr bwMode="auto">
          <a:xfrm>
            <a:off x="2829762" y="4641132"/>
            <a:ext cx="1386580" cy="992064"/>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solidFill>
                  <a:schemeClr val="bg1">
                    <a:lumMod val="95000"/>
                  </a:schemeClr>
                </a:solidFill>
                <a:latin typeface="Arial" pitchFamily="34" charset="0"/>
              </a:rPr>
              <a:t>Banks Like Strong Sponsors. Sponsors want EIRR</a:t>
            </a:r>
          </a:p>
        </p:txBody>
      </p:sp>
      <p:sp>
        <p:nvSpPr>
          <p:cNvPr id="43" name="Rectangle 42"/>
          <p:cNvSpPr/>
          <p:nvPr/>
        </p:nvSpPr>
        <p:spPr bwMode="auto">
          <a:xfrm>
            <a:off x="6486251" y="4429837"/>
            <a:ext cx="940499" cy="71826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Loan Agreement – Draws Green; Debt Service Red</a:t>
            </a:r>
          </a:p>
        </p:txBody>
      </p:sp>
      <p:cxnSp>
        <p:nvCxnSpPr>
          <p:cNvPr id="57" name="Straight Arrow Connector 56"/>
          <p:cNvCxnSpPr>
            <a:cxnSpLocks/>
            <a:stCxn id="7" idx="3"/>
          </p:cNvCxnSpPr>
          <p:nvPr/>
        </p:nvCxnSpPr>
        <p:spPr bwMode="auto">
          <a:xfrm flipH="1">
            <a:off x="4250754" y="4124941"/>
            <a:ext cx="1259044" cy="99507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8" name="Straight Arrow Connector 27">
            <a:extLst>
              <a:ext uri="{FF2B5EF4-FFF2-40B4-BE49-F238E27FC236}">
                <a16:creationId xmlns:a16="http://schemas.microsoft.com/office/drawing/2014/main" id="{74A0787D-0344-46BD-AFE7-35A8AF8DCB27}"/>
              </a:ext>
            </a:extLst>
          </p:cNvPr>
          <p:cNvCxnSpPr>
            <a:cxnSpLocks/>
          </p:cNvCxnSpPr>
          <p:nvPr/>
        </p:nvCxnSpPr>
        <p:spPr>
          <a:xfrm>
            <a:off x="6096000" y="2077611"/>
            <a:ext cx="0" cy="1229568"/>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4A642779-96D0-4ABF-B41D-32F9F08976C2}"/>
              </a:ext>
            </a:extLst>
          </p:cNvPr>
          <p:cNvSpPr/>
          <p:nvPr/>
        </p:nvSpPr>
        <p:spPr bwMode="auto">
          <a:xfrm>
            <a:off x="6844248" y="3597665"/>
            <a:ext cx="794802" cy="32049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O&amp;M Agreement</a:t>
            </a:r>
          </a:p>
        </p:txBody>
      </p:sp>
      <p:sp>
        <p:nvSpPr>
          <p:cNvPr id="72" name="Rectangle 71">
            <a:extLst>
              <a:ext uri="{FF2B5EF4-FFF2-40B4-BE49-F238E27FC236}">
                <a16:creationId xmlns:a16="http://schemas.microsoft.com/office/drawing/2014/main" id="{D5D16671-9930-47D8-B49D-0EA5AB53B07C}"/>
              </a:ext>
            </a:extLst>
          </p:cNvPr>
          <p:cNvSpPr/>
          <p:nvPr/>
        </p:nvSpPr>
        <p:spPr bwMode="auto">
          <a:xfrm>
            <a:off x="4262616" y="3645768"/>
            <a:ext cx="794802" cy="32049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Supply Agreement</a:t>
            </a:r>
          </a:p>
        </p:txBody>
      </p:sp>
      <p:sp>
        <p:nvSpPr>
          <p:cNvPr id="76" name="Title 1">
            <a:extLst>
              <a:ext uri="{FF2B5EF4-FFF2-40B4-BE49-F238E27FC236}">
                <a16:creationId xmlns:a16="http://schemas.microsoft.com/office/drawing/2014/main" id="{1FBDAC0A-0D42-47FA-B29A-5EEFFAE04430}"/>
              </a:ext>
            </a:extLst>
          </p:cNvPr>
          <p:cNvSpPr>
            <a:spLocks noGrp="1"/>
          </p:cNvSpPr>
          <p:nvPr>
            <p:ph type="title"/>
          </p:nvPr>
        </p:nvSpPr>
        <p:spPr>
          <a:xfrm>
            <a:off x="266700" y="203202"/>
            <a:ext cx="10916412" cy="654049"/>
          </a:xfrm>
        </p:spPr>
        <p:txBody>
          <a:bodyPr>
            <a:normAutofit fontScale="90000"/>
          </a:bodyPr>
          <a:lstStyle/>
          <a:p>
            <a:r>
              <a:rPr lang="en-US" dirty="0"/>
              <a:t>Response to Nuclear Power Boom – Carefully Managed Availability</a:t>
            </a:r>
          </a:p>
        </p:txBody>
      </p:sp>
      <p:sp>
        <p:nvSpPr>
          <p:cNvPr id="47" name="Rectangle 46"/>
          <p:cNvSpPr/>
          <p:nvPr/>
        </p:nvSpPr>
        <p:spPr bwMode="auto">
          <a:xfrm>
            <a:off x="4653209" y="4579098"/>
            <a:ext cx="841721" cy="39695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Shareholder Agreement</a:t>
            </a:r>
          </a:p>
        </p:txBody>
      </p:sp>
      <p:cxnSp>
        <p:nvCxnSpPr>
          <p:cNvPr id="4" name="Straight Arrow Connector 3">
            <a:extLst>
              <a:ext uri="{FF2B5EF4-FFF2-40B4-BE49-F238E27FC236}">
                <a16:creationId xmlns:a16="http://schemas.microsoft.com/office/drawing/2014/main" id="{DA67F4E8-7DAB-4B5F-A7C6-37740E14BBCF}"/>
              </a:ext>
            </a:extLst>
          </p:cNvPr>
          <p:cNvCxnSpPr>
            <a:cxnSpLocks/>
          </p:cNvCxnSpPr>
          <p:nvPr/>
        </p:nvCxnSpPr>
        <p:spPr>
          <a:xfrm>
            <a:off x="6669707" y="4017110"/>
            <a:ext cx="54944" cy="1470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732115A-D82C-48DE-BA04-BE8A45B12BD9}"/>
              </a:ext>
            </a:extLst>
          </p:cNvPr>
          <p:cNvCxnSpPr>
            <a:cxnSpLocks/>
          </p:cNvCxnSpPr>
          <p:nvPr/>
        </p:nvCxnSpPr>
        <p:spPr>
          <a:xfrm>
            <a:off x="4133982" y="4013291"/>
            <a:ext cx="1283290" cy="1852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00CFE23-2B2A-4CCB-ACF3-27075BE287F1}"/>
              </a:ext>
            </a:extLst>
          </p:cNvPr>
          <p:cNvSpPr txBox="1"/>
          <p:nvPr/>
        </p:nvSpPr>
        <p:spPr>
          <a:xfrm>
            <a:off x="9189430" y="907542"/>
            <a:ext cx="1217148" cy="1754326"/>
          </a:xfrm>
          <a:prstGeom prst="rect">
            <a:avLst/>
          </a:prstGeom>
          <a:solidFill>
            <a:srgbClr val="00B050"/>
          </a:solidFill>
        </p:spPr>
        <p:txBody>
          <a:bodyPr wrap="square" rtlCol="0">
            <a:spAutoFit/>
          </a:bodyPr>
          <a:lstStyle/>
          <a:p>
            <a:r>
              <a:rPr lang="en-US" sz="1350"/>
              <a:t>Each contract can have many nuances with penalties, bonuses, default clauses, termination.</a:t>
            </a:r>
          </a:p>
        </p:txBody>
      </p:sp>
      <p:cxnSp>
        <p:nvCxnSpPr>
          <p:cNvPr id="27" name="Straight Arrow Connector 26">
            <a:extLst>
              <a:ext uri="{FF2B5EF4-FFF2-40B4-BE49-F238E27FC236}">
                <a16:creationId xmlns:a16="http://schemas.microsoft.com/office/drawing/2014/main" id="{D2C1265A-3C31-4836-AC2C-8F04C5555E34}"/>
              </a:ext>
            </a:extLst>
          </p:cNvPr>
          <p:cNvCxnSpPr>
            <a:cxnSpLocks/>
          </p:cNvCxnSpPr>
          <p:nvPr/>
        </p:nvCxnSpPr>
        <p:spPr>
          <a:xfrm>
            <a:off x="6360319" y="2068406"/>
            <a:ext cx="0" cy="1229568"/>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3D87B69-57C7-41BA-8E80-D16EDB07D36F}"/>
              </a:ext>
            </a:extLst>
          </p:cNvPr>
          <p:cNvCxnSpPr>
            <a:cxnSpLocks/>
          </p:cNvCxnSpPr>
          <p:nvPr/>
        </p:nvCxnSpPr>
        <p:spPr>
          <a:xfrm>
            <a:off x="5838825" y="2068406"/>
            <a:ext cx="0" cy="1229568"/>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bwMode="auto">
          <a:xfrm>
            <a:off x="5464055" y="2267975"/>
            <a:ext cx="1145126" cy="644551"/>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algn="ctr" eaLnBrk="0" fontAlgn="base" hangingPunct="0">
              <a:spcBef>
                <a:spcPct val="0"/>
              </a:spcBef>
              <a:spcAft>
                <a:spcPct val="0"/>
              </a:spcAft>
            </a:pPr>
            <a:r>
              <a:rPr lang="en-US" sz="900">
                <a:latin typeface="Arial" pitchFamily="34" charset="0"/>
              </a:rPr>
              <a:t>Price Risk or Volume Risk or Both or None (Availability)</a:t>
            </a:r>
          </a:p>
        </p:txBody>
      </p:sp>
      <p:sp>
        <p:nvSpPr>
          <p:cNvPr id="6" name="TextBox 5">
            <a:extLst>
              <a:ext uri="{FF2B5EF4-FFF2-40B4-BE49-F238E27FC236}">
                <a16:creationId xmlns:a16="http://schemas.microsoft.com/office/drawing/2014/main" id="{1DDD73AC-91A8-4032-9BEF-BFA8DF96026B}"/>
              </a:ext>
            </a:extLst>
          </p:cNvPr>
          <p:cNvSpPr txBox="1"/>
          <p:nvPr/>
        </p:nvSpPr>
        <p:spPr>
          <a:xfrm>
            <a:off x="6305377" y="5280155"/>
            <a:ext cx="1342292" cy="369332"/>
          </a:xfrm>
          <a:prstGeom prst="rect">
            <a:avLst/>
          </a:prstGeom>
          <a:solidFill>
            <a:srgbClr val="92D050"/>
          </a:solidFill>
        </p:spPr>
        <p:txBody>
          <a:bodyPr wrap="square" rtlCol="0">
            <a:spAutoFit/>
          </a:bodyPr>
          <a:lstStyle/>
          <a:p>
            <a:r>
              <a:rPr lang="en-US" sz="900"/>
              <a:t>Invest with draws; payback debt service</a:t>
            </a:r>
          </a:p>
        </p:txBody>
      </p:sp>
      <p:sp>
        <p:nvSpPr>
          <p:cNvPr id="34" name="TextBox 33">
            <a:extLst>
              <a:ext uri="{FF2B5EF4-FFF2-40B4-BE49-F238E27FC236}">
                <a16:creationId xmlns:a16="http://schemas.microsoft.com/office/drawing/2014/main" id="{EF941D93-50D1-4DA0-BBCD-87AFF7DF682A}"/>
              </a:ext>
            </a:extLst>
          </p:cNvPr>
          <p:cNvSpPr txBox="1"/>
          <p:nvPr/>
        </p:nvSpPr>
        <p:spPr>
          <a:xfrm>
            <a:off x="4206522" y="5232442"/>
            <a:ext cx="1342292" cy="369332"/>
          </a:xfrm>
          <a:prstGeom prst="rect">
            <a:avLst/>
          </a:prstGeom>
          <a:solidFill>
            <a:srgbClr val="92D050"/>
          </a:solidFill>
        </p:spPr>
        <p:txBody>
          <a:bodyPr wrap="square" rtlCol="0">
            <a:spAutoFit/>
          </a:bodyPr>
          <a:lstStyle/>
          <a:p>
            <a:r>
              <a:rPr lang="en-US" sz="900"/>
              <a:t>Invest with paid in cap; payback dividends</a:t>
            </a:r>
          </a:p>
        </p:txBody>
      </p:sp>
      <p:sp>
        <p:nvSpPr>
          <p:cNvPr id="3" name="TextBox 2">
            <a:extLst>
              <a:ext uri="{FF2B5EF4-FFF2-40B4-BE49-F238E27FC236}">
                <a16:creationId xmlns:a16="http://schemas.microsoft.com/office/drawing/2014/main" id="{BC7CDA66-AA2B-8CF5-E78A-A6C3AB4C03B0}"/>
              </a:ext>
            </a:extLst>
          </p:cNvPr>
          <p:cNvSpPr txBox="1"/>
          <p:nvPr/>
        </p:nvSpPr>
        <p:spPr>
          <a:xfrm>
            <a:off x="7446607" y="1145604"/>
            <a:ext cx="1528325" cy="1546577"/>
          </a:xfrm>
          <a:prstGeom prst="rect">
            <a:avLst/>
          </a:prstGeom>
          <a:solidFill>
            <a:schemeClr val="accent1">
              <a:lumMod val="60000"/>
              <a:lumOff val="40000"/>
            </a:schemeClr>
          </a:solidFill>
        </p:spPr>
        <p:txBody>
          <a:bodyPr wrap="square" rtlCol="0">
            <a:spAutoFit/>
          </a:bodyPr>
          <a:lstStyle/>
          <a:p>
            <a:r>
              <a:rPr lang="en-US" sz="1350"/>
              <a:t>Write down notes associated with each contract and if a contract does not exist, how the cash flow volatility can be addressed.</a:t>
            </a:r>
          </a:p>
        </p:txBody>
      </p:sp>
      <p:sp>
        <p:nvSpPr>
          <p:cNvPr id="5" name="Slide Number Placeholder 4">
            <a:extLst>
              <a:ext uri="{FF2B5EF4-FFF2-40B4-BE49-F238E27FC236}">
                <a16:creationId xmlns:a16="http://schemas.microsoft.com/office/drawing/2014/main" id="{521EF9C7-8DC3-846F-EA12-0FEDCCE59063}"/>
              </a:ext>
            </a:extLst>
          </p:cNvPr>
          <p:cNvSpPr>
            <a:spLocks noGrp="1"/>
          </p:cNvSpPr>
          <p:nvPr>
            <p:ph type="sldNum" sz="quarter" idx="12"/>
          </p:nvPr>
        </p:nvSpPr>
        <p:spPr/>
        <p:txBody>
          <a:bodyPr/>
          <a:lstStyle/>
          <a:p>
            <a:fld id="{EB241CD2-1E45-42A3-B213-66A034DF9A3B}" type="slidenum">
              <a:rPr lang="en-GB" smtClean="0"/>
              <a:t>78</a:t>
            </a:fld>
            <a:endParaRPr lang="en-GB" dirty="0"/>
          </a:p>
        </p:txBody>
      </p:sp>
    </p:spTree>
    <p:extLst>
      <p:ext uri="{BB962C8B-B14F-4D97-AF65-F5344CB8AC3E}">
        <p14:creationId xmlns:p14="http://schemas.microsoft.com/office/powerpoint/2010/main" val="6117984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84CDF-A1AC-3186-DABD-D8B0382939B5}"/>
              </a:ext>
            </a:extLst>
          </p:cNvPr>
          <p:cNvSpPr>
            <a:spLocks noGrp="1"/>
          </p:cNvSpPr>
          <p:nvPr>
            <p:ph type="title"/>
          </p:nvPr>
        </p:nvSpPr>
        <p:spPr/>
        <p:txBody>
          <a:bodyPr/>
          <a:lstStyle/>
          <a:p>
            <a:r>
              <a:rPr lang="en-US"/>
              <a:t>Detailed Project Contracts</a:t>
            </a:r>
          </a:p>
        </p:txBody>
      </p:sp>
      <p:sp>
        <p:nvSpPr>
          <p:cNvPr id="3" name="Content Placeholder 2">
            <a:extLst>
              <a:ext uri="{FF2B5EF4-FFF2-40B4-BE49-F238E27FC236}">
                <a16:creationId xmlns:a16="http://schemas.microsoft.com/office/drawing/2014/main" id="{A7B50450-B6ED-086C-0E57-F7E15E48EBC7}"/>
              </a:ext>
            </a:extLst>
          </p:cNvPr>
          <p:cNvSpPr>
            <a:spLocks noGrp="1"/>
          </p:cNvSpPr>
          <p:nvPr>
            <p:ph idx="1"/>
          </p:nvPr>
        </p:nvSpPr>
        <p:spPr/>
        <p:txBody>
          <a:bodyPr/>
          <a:lstStyle/>
          <a:p>
            <a:r>
              <a:rPr lang="en-US"/>
              <a:t>Diagram from Law Firm</a:t>
            </a:r>
          </a:p>
          <a:p>
            <a:endParaRPr lang="en-US"/>
          </a:p>
        </p:txBody>
      </p:sp>
      <p:pic>
        <p:nvPicPr>
          <p:cNvPr id="6" name="Picture 5">
            <a:extLst>
              <a:ext uri="{FF2B5EF4-FFF2-40B4-BE49-F238E27FC236}">
                <a16:creationId xmlns:a16="http://schemas.microsoft.com/office/drawing/2014/main" id="{2D35C096-FD28-2441-2177-725C3E93616F}"/>
              </a:ext>
            </a:extLst>
          </p:cNvPr>
          <p:cNvPicPr>
            <a:picLocks noChangeAspect="1"/>
          </p:cNvPicPr>
          <p:nvPr/>
        </p:nvPicPr>
        <p:blipFill>
          <a:blip r:embed="rId2"/>
          <a:stretch>
            <a:fillRect/>
          </a:stretch>
        </p:blipFill>
        <p:spPr>
          <a:xfrm>
            <a:off x="1976231" y="1726293"/>
            <a:ext cx="7782339" cy="4380603"/>
          </a:xfrm>
          <a:prstGeom prst="rect">
            <a:avLst/>
          </a:prstGeom>
        </p:spPr>
      </p:pic>
      <p:sp>
        <p:nvSpPr>
          <p:cNvPr id="5" name="Slide Number Placeholder 4">
            <a:extLst>
              <a:ext uri="{FF2B5EF4-FFF2-40B4-BE49-F238E27FC236}">
                <a16:creationId xmlns:a16="http://schemas.microsoft.com/office/drawing/2014/main" id="{C22AAAC7-1232-1CC4-9595-BF507F5FB999}"/>
              </a:ext>
            </a:extLst>
          </p:cNvPr>
          <p:cNvSpPr>
            <a:spLocks noGrp="1"/>
          </p:cNvSpPr>
          <p:nvPr>
            <p:ph type="sldNum" sz="quarter" idx="12"/>
          </p:nvPr>
        </p:nvSpPr>
        <p:spPr/>
        <p:txBody>
          <a:bodyPr/>
          <a:lstStyle/>
          <a:p>
            <a:fld id="{EB241CD2-1E45-42A3-B213-66A034DF9A3B}" type="slidenum">
              <a:rPr lang="en-GB" smtClean="0"/>
              <a:t>79</a:t>
            </a:fld>
            <a:endParaRPr lang="en-GB" dirty="0"/>
          </a:p>
        </p:txBody>
      </p:sp>
    </p:spTree>
    <p:extLst>
      <p:ext uri="{BB962C8B-B14F-4D97-AF65-F5344CB8AC3E}">
        <p14:creationId xmlns:p14="http://schemas.microsoft.com/office/powerpoint/2010/main" val="177333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3736-87BD-10B8-97B8-793DC1EF2A63}"/>
              </a:ext>
            </a:extLst>
          </p:cNvPr>
          <p:cNvSpPr>
            <a:spLocks noGrp="1"/>
          </p:cNvSpPr>
          <p:nvPr>
            <p:ph type="title"/>
          </p:nvPr>
        </p:nvSpPr>
        <p:spPr/>
        <p:txBody>
          <a:bodyPr/>
          <a:lstStyle/>
          <a:p>
            <a:r>
              <a:rPr lang="en-US" dirty="0"/>
              <a:t>General Subjects</a:t>
            </a:r>
          </a:p>
        </p:txBody>
      </p:sp>
      <p:sp>
        <p:nvSpPr>
          <p:cNvPr id="3" name="Content Placeholder 2">
            <a:extLst>
              <a:ext uri="{FF2B5EF4-FFF2-40B4-BE49-F238E27FC236}">
                <a16:creationId xmlns:a16="http://schemas.microsoft.com/office/drawing/2014/main" id="{429F7D88-9C77-D494-C9F9-4FD83ACC412F}"/>
              </a:ext>
            </a:extLst>
          </p:cNvPr>
          <p:cNvSpPr>
            <a:spLocks noGrp="1"/>
          </p:cNvSpPr>
          <p:nvPr>
            <p:ph idx="1"/>
          </p:nvPr>
        </p:nvSpPr>
        <p:spPr/>
        <p:txBody>
          <a:bodyPr/>
          <a:lstStyle/>
          <a:p>
            <a:r>
              <a:rPr lang="en-GB" dirty="0"/>
              <a:t>The subjects suggested comprise an effective way to understand the principles and the nuances of PPA contracts. We have elaborated a little on each of the subjects as shown in the list below. The detailed outline presents specific theoretical points, case studies and contract terms.</a:t>
            </a:r>
            <a:endParaRPr lang="en-US" dirty="0"/>
          </a:p>
          <a:p>
            <a:pPr marL="0" indent="0">
              <a:buNone/>
            </a:pPr>
            <a:endParaRPr lang="en-US" dirty="0"/>
          </a:p>
          <a:p>
            <a:pPr lvl="1"/>
            <a:r>
              <a:rPr lang="en-GB" dirty="0"/>
              <a:t>Key Commercial Terms, History of PPA Contracts and Objectives of Project Finance Background on Corporate PPA contracts compared to traditional PPA contracts</a:t>
            </a:r>
            <a:endParaRPr lang="en-US" dirty="0"/>
          </a:p>
          <a:p>
            <a:pPr lvl="1"/>
            <a:r>
              <a:rPr lang="en-GB" dirty="0"/>
              <a:t>Responsibilities of Different Parties and Connection Between Contracts</a:t>
            </a:r>
            <a:endParaRPr lang="en-US" dirty="0"/>
          </a:p>
          <a:p>
            <a:pPr lvl="1"/>
            <a:r>
              <a:rPr lang="en-GB" dirty="0"/>
              <a:t>Tariff Types – Single Price, Four- or Five-Part Tariff, Merchant Prices</a:t>
            </a:r>
            <a:endParaRPr lang="en-US" dirty="0"/>
          </a:p>
          <a:p>
            <a:pPr lvl="1"/>
            <a:r>
              <a:rPr lang="en-GB" dirty="0"/>
              <a:t>Capacity and Energy Charges – Difference in Risk Structure for Contracts in PPA</a:t>
            </a:r>
            <a:endParaRPr lang="en-US" dirty="0"/>
          </a:p>
          <a:p>
            <a:pPr lvl="1"/>
            <a:r>
              <a:rPr lang="en-GB" dirty="0"/>
              <a:t>Project Execution – Performance Tests, Warranties, Change Orders</a:t>
            </a:r>
          </a:p>
          <a:p>
            <a:pPr lvl="1"/>
            <a:r>
              <a:rPr lang="en-GB" dirty="0"/>
              <a:t>Bankability and Risks that Are Difficult for Bankers  </a:t>
            </a:r>
            <a:endParaRPr lang="en-US" dirty="0"/>
          </a:p>
          <a:p>
            <a:pPr lvl="1"/>
            <a:r>
              <a:rPr lang="en-GB" dirty="0"/>
              <a:t>Billing, Payment and Other Provisions of PPA and Other Contracts</a:t>
            </a:r>
            <a:endParaRPr lang="en-US" dirty="0"/>
          </a:p>
          <a:p>
            <a:endParaRPr lang="en-US" dirty="0"/>
          </a:p>
        </p:txBody>
      </p:sp>
      <p:sp>
        <p:nvSpPr>
          <p:cNvPr id="4" name="Slide Number Placeholder 3">
            <a:extLst>
              <a:ext uri="{FF2B5EF4-FFF2-40B4-BE49-F238E27FC236}">
                <a16:creationId xmlns:a16="http://schemas.microsoft.com/office/drawing/2014/main" id="{E2547592-E5E8-A258-8964-2DDE1600B3FA}"/>
              </a:ext>
            </a:extLst>
          </p:cNvPr>
          <p:cNvSpPr>
            <a:spLocks noGrp="1"/>
          </p:cNvSpPr>
          <p:nvPr>
            <p:ph type="sldNum" sz="quarter" idx="12"/>
          </p:nvPr>
        </p:nvSpPr>
        <p:spPr/>
        <p:txBody>
          <a:bodyPr/>
          <a:lstStyle/>
          <a:p>
            <a:fld id="{EB241CD2-1E45-42A3-B213-66A034DF9A3B}" type="slidenum">
              <a:rPr lang="en-GB" smtClean="0"/>
              <a:t>8</a:t>
            </a:fld>
            <a:endParaRPr lang="en-GB" dirty="0"/>
          </a:p>
        </p:txBody>
      </p:sp>
    </p:spTree>
    <p:extLst>
      <p:ext uri="{BB962C8B-B14F-4D97-AF65-F5344CB8AC3E}">
        <p14:creationId xmlns:p14="http://schemas.microsoft.com/office/powerpoint/2010/main" val="19588340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Arrow Connector 56"/>
          <p:cNvCxnSpPr/>
          <p:nvPr/>
        </p:nvCxnSpPr>
        <p:spPr bwMode="auto">
          <a:xfrm flipH="1">
            <a:off x="5562600" y="3963953"/>
            <a:ext cx="381000" cy="113314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6" name="Straight Arrow Connector 5">
            <a:extLst>
              <a:ext uri="{FF2B5EF4-FFF2-40B4-BE49-F238E27FC236}">
                <a16:creationId xmlns:a16="http://schemas.microsoft.com/office/drawing/2014/main" id="{3A6A56BC-7CC8-430C-A845-50A6BA2BC300}"/>
              </a:ext>
            </a:extLst>
          </p:cNvPr>
          <p:cNvCxnSpPr/>
          <p:nvPr/>
        </p:nvCxnSpPr>
        <p:spPr>
          <a:xfrm flipH="1">
            <a:off x="6605047" y="562227"/>
            <a:ext cx="1840494" cy="2390892"/>
          </a:xfrm>
          <a:prstGeom prst="straightConnector1">
            <a:avLst/>
          </a:prstGeom>
          <a:ln w="1143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bwMode="auto">
          <a:xfrm flipH="1" flipV="1">
            <a:off x="4090575" y="969442"/>
            <a:ext cx="1529115" cy="2047263"/>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59" name="Straight Arrow Connector 58"/>
          <p:cNvCxnSpPr>
            <a:endCxn id="32" idx="1"/>
          </p:cNvCxnSpPr>
          <p:nvPr/>
        </p:nvCxnSpPr>
        <p:spPr bwMode="auto">
          <a:xfrm>
            <a:off x="6747787" y="3963954"/>
            <a:ext cx="1697755" cy="1270455"/>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29" name="Straight Arrow Connector 28"/>
          <p:cNvCxnSpPr/>
          <p:nvPr/>
        </p:nvCxnSpPr>
        <p:spPr bwMode="auto">
          <a:xfrm flipH="1" flipV="1">
            <a:off x="3877652" y="2809875"/>
            <a:ext cx="1456348" cy="53340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44" name="Straight Arrow Connector 43"/>
          <p:cNvCxnSpPr>
            <a:stCxn id="7" idx="6"/>
            <a:endCxn id="21" idx="2"/>
          </p:cNvCxnSpPr>
          <p:nvPr/>
        </p:nvCxnSpPr>
        <p:spPr bwMode="auto">
          <a:xfrm>
            <a:off x="7086600" y="3463114"/>
            <a:ext cx="1970334" cy="40726"/>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sp>
        <p:nvSpPr>
          <p:cNvPr id="7" name="Oval 6"/>
          <p:cNvSpPr/>
          <p:nvPr/>
        </p:nvSpPr>
        <p:spPr bwMode="auto">
          <a:xfrm>
            <a:off x="5334000" y="2962275"/>
            <a:ext cx="1752600" cy="1001678"/>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Special Purpose Vehicle</a:t>
            </a:r>
          </a:p>
        </p:txBody>
      </p:sp>
      <p:sp>
        <p:nvSpPr>
          <p:cNvPr id="8" name="Oval 7"/>
          <p:cNvSpPr/>
          <p:nvPr/>
        </p:nvSpPr>
        <p:spPr bwMode="auto">
          <a:xfrm>
            <a:off x="7904548" y="28827"/>
            <a:ext cx="1447800" cy="533400"/>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Off-taker</a:t>
            </a:r>
          </a:p>
        </p:txBody>
      </p:sp>
      <p:sp>
        <p:nvSpPr>
          <p:cNvPr id="13" name="Rectangle 12"/>
          <p:cNvSpPr/>
          <p:nvPr/>
        </p:nvSpPr>
        <p:spPr bwMode="auto">
          <a:xfrm>
            <a:off x="6747786" y="829549"/>
            <a:ext cx="2604562" cy="156552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b="1" dirty="0">
                <a:latin typeface="Arial" pitchFamily="34" charset="0"/>
              </a:rPr>
              <a:t>PPA Contract</a:t>
            </a:r>
          </a:p>
          <a:p>
            <a:pPr algn="ctr" eaLnBrk="0" fontAlgn="base" hangingPunct="0">
              <a:spcBef>
                <a:spcPct val="0"/>
              </a:spcBef>
              <a:spcAft>
                <a:spcPct val="0"/>
              </a:spcAft>
            </a:pPr>
            <a:r>
              <a:rPr lang="en-US" sz="1200" dirty="0">
                <a:latin typeface="Arial" pitchFamily="34" charset="0"/>
              </a:rPr>
              <a:t>Four-Part Tariff </a:t>
            </a:r>
          </a:p>
          <a:p>
            <a:pPr algn="ctr" eaLnBrk="0" fontAlgn="base" hangingPunct="0">
              <a:spcBef>
                <a:spcPct val="0"/>
              </a:spcBef>
              <a:spcAft>
                <a:spcPct val="0"/>
              </a:spcAft>
            </a:pPr>
            <a:r>
              <a:rPr lang="en-US" sz="1200" dirty="0">
                <a:latin typeface="Arial" pitchFamily="34" charset="0"/>
              </a:rPr>
              <a:t>Fixed Capacity Charge at Fin Close</a:t>
            </a:r>
          </a:p>
          <a:p>
            <a:pPr algn="ctr" eaLnBrk="0" hangingPunct="0"/>
            <a:r>
              <a:rPr lang="en-US" sz="1200" dirty="0">
                <a:latin typeface="Arial" pitchFamily="34" charset="0"/>
              </a:rPr>
              <a:t>LD Penalty for Delay Risk</a:t>
            </a:r>
          </a:p>
          <a:p>
            <a:pPr algn="ctr" eaLnBrk="0" fontAlgn="base" hangingPunct="0">
              <a:spcBef>
                <a:spcPct val="0"/>
              </a:spcBef>
              <a:spcAft>
                <a:spcPct val="0"/>
              </a:spcAft>
            </a:pPr>
            <a:r>
              <a:rPr lang="en-US" sz="1200" dirty="0">
                <a:latin typeface="Arial" pitchFamily="34" charset="0"/>
              </a:rPr>
              <a:t>Contract O&amp;M Charge</a:t>
            </a:r>
          </a:p>
          <a:p>
            <a:pPr algn="ctr" eaLnBrk="0" fontAlgn="base" hangingPunct="0">
              <a:spcBef>
                <a:spcPct val="0"/>
              </a:spcBef>
              <a:spcAft>
                <a:spcPct val="0"/>
              </a:spcAft>
            </a:pPr>
            <a:r>
              <a:rPr lang="en-US" sz="1200" dirty="0">
                <a:latin typeface="Arial" pitchFamily="34" charset="0"/>
              </a:rPr>
              <a:t>Contract Heat Rate</a:t>
            </a:r>
          </a:p>
          <a:p>
            <a:pPr algn="ctr" eaLnBrk="0" fontAlgn="base" hangingPunct="0">
              <a:spcBef>
                <a:spcPct val="0"/>
              </a:spcBef>
              <a:spcAft>
                <a:spcPct val="0"/>
              </a:spcAft>
            </a:pPr>
            <a:r>
              <a:rPr lang="en-US" sz="1200" dirty="0">
                <a:latin typeface="Arial" pitchFamily="34" charset="0"/>
              </a:rPr>
              <a:t>Availability Penalty</a:t>
            </a:r>
          </a:p>
        </p:txBody>
      </p:sp>
      <p:sp>
        <p:nvSpPr>
          <p:cNvPr id="14" name="Oval 13"/>
          <p:cNvSpPr/>
          <p:nvPr/>
        </p:nvSpPr>
        <p:spPr bwMode="auto">
          <a:xfrm>
            <a:off x="3060055" y="295527"/>
            <a:ext cx="1524000" cy="673914"/>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EPC Contractor</a:t>
            </a:r>
          </a:p>
        </p:txBody>
      </p:sp>
      <p:sp>
        <p:nvSpPr>
          <p:cNvPr id="15" name="Rectangle 14"/>
          <p:cNvSpPr/>
          <p:nvPr/>
        </p:nvSpPr>
        <p:spPr bwMode="auto">
          <a:xfrm>
            <a:off x="4028569" y="1216682"/>
            <a:ext cx="1353813" cy="57343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Fixed Price Contract with LD</a:t>
            </a:r>
          </a:p>
        </p:txBody>
      </p:sp>
      <p:sp>
        <p:nvSpPr>
          <p:cNvPr id="21" name="Oval 20"/>
          <p:cNvSpPr/>
          <p:nvPr/>
        </p:nvSpPr>
        <p:spPr bwMode="auto">
          <a:xfrm>
            <a:off x="9056934" y="3205974"/>
            <a:ext cx="1378844" cy="595733"/>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O&amp;M Contractor</a:t>
            </a:r>
          </a:p>
        </p:txBody>
      </p:sp>
      <p:sp>
        <p:nvSpPr>
          <p:cNvPr id="24" name="Rectangle 23"/>
          <p:cNvSpPr/>
          <p:nvPr/>
        </p:nvSpPr>
        <p:spPr bwMode="auto">
          <a:xfrm>
            <a:off x="7240615" y="3016704"/>
            <a:ext cx="1596970" cy="109096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Contract with Guaranteed Heat Rate and Availability Penalty</a:t>
            </a:r>
          </a:p>
          <a:p>
            <a:pPr algn="ctr" eaLnBrk="0" fontAlgn="base" hangingPunct="0">
              <a:spcBef>
                <a:spcPct val="0"/>
              </a:spcBef>
              <a:spcAft>
                <a:spcPct val="0"/>
              </a:spcAft>
            </a:pPr>
            <a:r>
              <a:rPr lang="en-US" sz="1200" dirty="0">
                <a:latin typeface="Arial" pitchFamily="34" charset="0"/>
              </a:rPr>
              <a:t>and Fixed Fee</a:t>
            </a:r>
          </a:p>
        </p:txBody>
      </p:sp>
      <p:sp>
        <p:nvSpPr>
          <p:cNvPr id="31" name="Oval 30"/>
          <p:cNvSpPr/>
          <p:nvPr/>
        </p:nvSpPr>
        <p:spPr bwMode="auto">
          <a:xfrm>
            <a:off x="2353652" y="2126831"/>
            <a:ext cx="1524000" cy="762000"/>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Fuel Supply</a:t>
            </a:r>
          </a:p>
          <a:p>
            <a:pPr algn="ctr" eaLnBrk="0" fontAlgn="base" hangingPunct="0">
              <a:spcBef>
                <a:spcPct val="0"/>
              </a:spcBef>
              <a:spcAft>
                <a:spcPct val="0"/>
              </a:spcAft>
            </a:pPr>
            <a:r>
              <a:rPr lang="en-US" sz="1200" dirty="0">
                <a:solidFill>
                  <a:schemeClr val="bg1">
                    <a:lumMod val="95000"/>
                  </a:schemeClr>
                </a:solidFill>
                <a:latin typeface="Arial" pitchFamily="34" charset="0"/>
              </a:rPr>
              <a:t>Fuel Index</a:t>
            </a:r>
          </a:p>
        </p:txBody>
      </p:sp>
      <p:sp>
        <p:nvSpPr>
          <p:cNvPr id="32" name="Oval 31"/>
          <p:cNvSpPr/>
          <p:nvPr/>
        </p:nvSpPr>
        <p:spPr bwMode="auto">
          <a:xfrm>
            <a:off x="8222356" y="5133975"/>
            <a:ext cx="1524000" cy="685800"/>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Lenders</a:t>
            </a:r>
          </a:p>
        </p:txBody>
      </p:sp>
      <p:sp>
        <p:nvSpPr>
          <p:cNvPr id="33" name="Oval 32"/>
          <p:cNvSpPr/>
          <p:nvPr/>
        </p:nvSpPr>
        <p:spPr bwMode="auto">
          <a:xfrm>
            <a:off x="4456241" y="5097094"/>
            <a:ext cx="1562100" cy="612819"/>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Sponsors</a:t>
            </a:r>
          </a:p>
        </p:txBody>
      </p:sp>
      <p:sp>
        <p:nvSpPr>
          <p:cNvPr id="39" name="Rectangle 38"/>
          <p:cNvSpPr/>
          <p:nvPr/>
        </p:nvSpPr>
        <p:spPr bwMode="auto">
          <a:xfrm>
            <a:off x="3547926" y="2961044"/>
            <a:ext cx="1676400" cy="764462"/>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Fuel Supply Contract with Index Corresponding to PPA</a:t>
            </a:r>
          </a:p>
        </p:txBody>
      </p:sp>
      <p:sp>
        <p:nvSpPr>
          <p:cNvPr id="47" name="Rectangle 46"/>
          <p:cNvSpPr/>
          <p:nvPr/>
        </p:nvSpPr>
        <p:spPr bwMode="auto">
          <a:xfrm>
            <a:off x="5113821" y="4338054"/>
            <a:ext cx="1076357" cy="519085"/>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Shareholder Agreement</a:t>
            </a:r>
          </a:p>
        </p:txBody>
      </p:sp>
      <p:cxnSp>
        <p:nvCxnSpPr>
          <p:cNvPr id="11" name="Straight Arrow Connector 10"/>
          <p:cNvCxnSpPr/>
          <p:nvPr/>
        </p:nvCxnSpPr>
        <p:spPr bwMode="auto">
          <a:xfrm>
            <a:off x="5415641" y="1590675"/>
            <a:ext cx="1257302" cy="0"/>
          </a:xfrm>
          <a:prstGeom prst="straightConnector1">
            <a:avLst/>
          </a:prstGeom>
          <a:solidFill>
            <a:schemeClr val="accent1"/>
          </a:solidFill>
          <a:ln w="12700" cap="flat" cmpd="sng" algn="ctr">
            <a:solidFill>
              <a:srgbClr val="FF0000"/>
            </a:solidFill>
            <a:prstDash val="solid"/>
            <a:round/>
            <a:headEnd type="triangle"/>
            <a:tailEnd type="triangle"/>
          </a:ln>
          <a:effectLst/>
        </p:spPr>
      </p:cxnSp>
      <p:cxnSp>
        <p:nvCxnSpPr>
          <p:cNvPr id="36" name="Straight Arrow Connector 35"/>
          <p:cNvCxnSpPr/>
          <p:nvPr/>
        </p:nvCxnSpPr>
        <p:spPr bwMode="auto">
          <a:xfrm>
            <a:off x="5415641" y="1373153"/>
            <a:ext cx="1257302" cy="0"/>
          </a:xfrm>
          <a:prstGeom prst="straightConnector1">
            <a:avLst/>
          </a:prstGeom>
          <a:solidFill>
            <a:schemeClr val="accent1"/>
          </a:solidFill>
          <a:ln w="12700" cap="flat" cmpd="sng" algn="ctr">
            <a:solidFill>
              <a:srgbClr val="FF0000"/>
            </a:solidFill>
            <a:prstDash val="solid"/>
            <a:round/>
            <a:headEnd type="triangle"/>
            <a:tailEnd type="triangle"/>
          </a:ln>
          <a:effectLst/>
        </p:spPr>
      </p:cxnSp>
      <p:cxnSp>
        <p:nvCxnSpPr>
          <p:cNvPr id="37" name="Straight Arrow Connector 36"/>
          <p:cNvCxnSpPr>
            <a:cxnSpLocks/>
          </p:cNvCxnSpPr>
          <p:nvPr/>
        </p:nvCxnSpPr>
        <p:spPr bwMode="auto">
          <a:xfrm>
            <a:off x="7579883" y="2264030"/>
            <a:ext cx="291680" cy="697068"/>
          </a:xfrm>
          <a:prstGeom prst="straightConnector1">
            <a:avLst/>
          </a:prstGeom>
          <a:solidFill>
            <a:schemeClr val="accent1"/>
          </a:solidFill>
          <a:ln w="12700" cap="flat" cmpd="sng" algn="ctr">
            <a:solidFill>
              <a:srgbClr val="FF0000"/>
            </a:solidFill>
            <a:prstDash val="solid"/>
            <a:round/>
            <a:headEnd type="triangle"/>
            <a:tailEnd type="triangle"/>
          </a:ln>
          <a:effectLst/>
        </p:spPr>
      </p:cxnSp>
      <p:cxnSp>
        <p:nvCxnSpPr>
          <p:cNvPr id="40" name="Straight Arrow Connector 39"/>
          <p:cNvCxnSpPr>
            <a:cxnSpLocks/>
          </p:cNvCxnSpPr>
          <p:nvPr/>
        </p:nvCxnSpPr>
        <p:spPr bwMode="auto">
          <a:xfrm flipH="1">
            <a:off x="8305801" y="2178083"/>
            <a:ext cx="336208" cy="775036"/>
          </a:xfrm>
          <a:prstGeom prst="straightConnector1">
            <a:avLst/>
          </a:prstGeom>
          <a:solidFill>
            <a:schemeClr val="accent1"/>
          </a:solidFill>
          <a:ln w="12700" cap="flat" cmpd="sng" algn="ctr">
            <a:solidFill>
              <a:srgbClr val="FF0000"/>
            </a:solidFill>
            <a:prstDash val="solid"/>
            <a:round/>
            <a:headEnd type="triangle"/>
            <a:tailEnd type="triangle"/>
          </a:ln>
          <a:effectLst/>
        </p:spPr>
      </p:cxnSp>
      <p:sp>
        <p:nvSpPr>
          <p:cNvPr id="25" name="Oval 24"/>
          <p:cNvSpPr/>
          <p:nvPr/>
        </p:nvSpPr>
        <p:spPr bwMode="auto">
          <a:xfrm>
            <a:off x="6190177" y="5544170"/>
            <a:ext cx="1524000" cy="847105"/>
          </a:xfrm>
          <a:prstGeom prst="ellipse">
            <a:avLst/>
          </a:prstGeom>
          <a:solidFill>
            <a:srgbClr val="756BF9"/>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solidFill>
                  <a:schemeClr val="bg1">
                    <a:lumMod val="95000"/>
                  </a:schemeClr>
                </a:solidFill>
                <a:latin typeface="Arial" pitchFamily="34" charset="0"/>
              </a:rPr>
              <a:t> Letter of Credit for Equity Cash</a:t>
            </a:r>
          </a:p>
        </p:txBody>
      </p:sp>
      <p:cxnSp>
        <p:nvCxnSpPr>
          <p:cNvPr id="3" name="Straight Arrow Connector 2"/>
          <p:cNvCxnSpPr>
            <a:stCxn id="33" idx="5"/>
          </p:cNvCxnSpPr>
          <p:nvPr/>
        </p:nvCxnSpPr>
        <p:spPr bwMode="auto">
          <a:xfrm>
            <a:off x="5789578" y="5620168"/>
            <a:ext cx="420723" cy="89745"/>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cxnSp>
        <p:nvCxnSpPr>
          <p:cNvPr id="5" name="Straight Arrow Connector 4"/>
          <p:cNvCxnSpPr>
            <a:stCxn id="25" idx="6"/>
          </p:cNvCxnSpPr>
          <p:nvPr/>
        </p:nvCxnSpPr>
        <p:spPr bwMode="auto">
          <a:xfrm flipV="1">
            <a:off x="7714178" y="5665040"/>
            <a:ext cx="508179" cy="302682"/>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sp>
        <p:nvSpPr>
          <p:cNvPr id="2" name="Title 1">
            <a:extLst>
              <a:ext uri="{FF2B5EF4-FFF2-40B4-BE49-F238E27FC236}">
                <a16:creationId xmlns:a16="http://schemas.microsoft.com/office/drawing/2014/main" id="{C613A6B1-D4DA-4BED-88F2-A7E1B51084FE}"/>
              </a:ext>
            </a:extLst>
          </p:cNvPr>
          <p:cNvSpPr>
            <a:spLocks noGrp="1"/>
          </p:cNvSpPr>
          <p:nvPr>
            <p:ph type="title"/>
          </p:nvPr>
        </p:nvSpPr>
        <p:spPr>
          <a:xfrm>
            <a:off x="348622" y="131285"/>
            <a:ext cx="2257963" cy="2170794"/>
          </a:xfrm>
        </p:spPr>
        <p:txBody>
          <a:bodyPr>
            <a:normAutofit/>
          </a:bodyPr>
          <a:lstStyle/>
          <a:p>
            <a:r>
              <a:rPr lang="en-US" dirty="0"/>
              <a:t>Back-to-Back Contracts with Availability</a:t>
            </a:r>
          </a:p>
        </p:txBody>
      </p:sp>
      <p:cxnSp>
        <p:nvCxnSpPr>
          <p:cNvPr id="9" name="Straight Arrow Connector 8">
            <a:extLst>
              <a:ext uri="{FF2B5EF4-FFF2-40B4-BE49-F238E27FC236}">
                <a16:creationId xmlns:a16="http://schemas.microsoft.com/office/drawing/2014/main" id="{E35481FE-EA26-4B7F-959E-C5FE4AAC8151}"/>
              </a:ext>
            </a:extLst>
          </p:cNvPr>
          <p:cNvCxnSpPr/>
          <p:nvPr/>
        </p:nvCxnSpPr>
        <p:spPr>
          <a:xfrm flipV="1">
            <a:off x="4456241" y="1926757"/>
            <a:ext cx="2216702" cy="9620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F3DB6FF7-FCD4-83C6-FB4C-9EF979E8F356}"/>
              </a:ext>
            </a:extLst>
          </p:cNvPr>
          <p:cNvSpPr>
            <a:spLocks noGrp="1"/>
          </p:cNvSpPr>
          <p:nvPr>
            <p:ph type="sldNum" sz="quarter" idx="12"/>
          </p:nvPr>
        </p:nvSpPr>
        <p:spPr/>
        <p:txBody>
          <a:bodyPr/>
          <a:lstStyle/>
          <a:p>
            <a:fld id="{EB241CD2-1E45-42A3-B213-66A034DF9A3B}" type="slidenum">
              <a:rPr lang="en-GB" smtClean="0"/>
              <a:t>80</a:t>
            </a:fld>
            <a:endParaRPr lang="en-GB" dirty="0"/>
          </a:p>
        </p:txBody>
      </p:sp>
      <p:cxnSp>
        <p:nvCxnSpPr>
          <p:cNvPr id="16" name="Straight Arrow Connector 15">
            <a:extLst>
              <a:ext uri="{FF2B5EF4-FFF2-40B4-BE49-F238E27FC236}">
                <a16:creationId xmlns:a16="http://schemas.microsoft.com/office/drawing/2014/main" id="{D0F4D3E6-A04C-49F6-9E5B-285C833E8B40}"/>
              </a:ext>
            </a:extLst>
          </p:cNvPr>
          <p:cNvCxnSpPr/>
          <p:nvPr/>
        </p:nvCxnSpPr>
        <p:spPr>
          <a:xfrm flipH="1" flipV="1">
            <a:off x="6944413" y="3801707"/>
            <a:ext cx="1697597" cy="1295387"/>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bwMode="auto">
          <a:xfrm>
            <a:off x="7205998" y="4563563"/>
            <a:ext cx="1016358" cy="419099"/>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200" dirty="0">
                <a:latin typeface="Arial" pitchFamily="34" charset="0"/>
              </a:rPr>
              <a:t>Loan Agreement</a:t>
            </a:r>
          </a:p>
        </p:txBody>
      </p:sp>
    </p:spTree>
    <p:extLst>
      <p:ext uri="{BB962C8B-B14F-4D97-AF65-F5344CB8AC3E}">
        <p14:creationId xmlns:p14="http://schemas.microsoft.com/office/powerpoint/2010/main" val="17546641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23C8-9ECE-A649-C595-B514955E1CCA}"/>
              </a:ext>
            </a:extLst>
          </p:cNvPr>
          <p:cNvSpPr>
            <a:spLocks noGrp="1"/>
          </p:cNvSpPr>
          <p:nvPr>
            <p:ph type="title"/>
          </p:nvPr>
        </p:nvSpPr>
        <p:spPr/>
        <p:txBody>
          <a:bodyPr>
            <a:normAutofit/>
          </a:bodyPr>
          <a:lstStyle/>
          <a:p>
            <a:r>
              <a:rPr lang="en-US" dirty="0"/>
              <a:t>What are Problems with this Diagram from HBS</a:t>
            </a:r>
          </a:p>
        </p:txBody>
      </p:sp>
      <p:pic>
        <p:nvPicPr>
          <p:cNvPr id="6147" name="Picture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a:xfrm>
            <a:off x="3144050" y="1151731"/>
            <a:ext cx="7814463" cy="4554537"/>
          </a:xfrm>
        </p:spPr>
      </p:pic>
      <p:sp>
        <p:nvSpPr>
          <p:cNvPr id="3" name="Slide Number Placeholder 2">
            <a:extLst>
              <a:ext uri="{FF2B5EF4-FFF2-40B4-BE49-F238E27FC236}">
                <a16:creationId xmlns:a16="http://schemas.microsoft.com/office/drawing/2014/main" id="{310BBC29-CFEB-9838-4E59-D8E13DF70BB1}"/>
              </a:ext>
            </a:extLst>
          </p:cNvPr>
          <p:cNvSpPr>
            <a:spLocks noGrp="1"/>
          </p:cNvSpPr>
          <p:nvPr>
            <p:ph type="sldNum" sz="quarter" idx="12"/>
          </p:nvPr>
        </p:nvSpPr>
        <p:spPr/>
        <p:txBody>
          <a:bodyPr/>
          <a:lstStyle/>
          <a:p>
            <a:fld id="{EB241CD2-1E45-42A3-B213-66A034DF9A3B}" type="slidenum">
              <a:rPr lang="en-GB" smtClean="0"/>
              <a:t>81</a:t>
            </a:fld>
            <a:endParaRPr lang="en-GB" dirty="0"/>
          </a:p>
        </p:txBody>
      </p:sp>
      <p:sp>
        <p:nvSpPr>
          <p:cNvPr id="4" name="TextBox 3">
            <a:extLst>
              <a:ext uri="{FF2B5EF4-FFF2-40B4-BE49-F238E27FC236}">
                <a16:creationId xmlns:a16="http://schemas.microsoft.com/office/drawing/2014/main" id="{236CDBAE-0FF1-D9EC-1989-05FA1FF82527}"/>
              </a:ext>
            </a:extLst>
          </p:cNvPr>
          <p:cNvSpPr txBox="1"/>
          <p:nvPr/>
        </p:nvSpPr>
        <p:spPr>
          <a:xfrm>
            <a:off x="266700" y="1323975"/>
            <a:ext cx="2409825" cy="1754326"/>
          </a:xfrm>
          <a:prstGeom prst="rect">
            <a:avLst/>
          </a:prstGeom>
          <a:solidFill>
            <a:srgbClr val="FFFF00"/>
          </a:solidFill>
        </p:spPr>
        <p:txBody>
          <a:bodyPr wrap="square" rtlCol="0">
            <a:spAutoFit/>
          </a:bodyPr>
          <a:lstStyle/>
          <a:p>
            <a:r>
              <a:rPr lang="en-US" dirty="0"/>
              <a:t>Not showing contracts</a:t>
            </a:r>
          </a:p>
          <a:p>
            <a:endParaRPr lang="en-US" dirty="0"/>
          </a:p>
          <a:p>
            <a:r>
              <a:rPr lang="en-US" dirty="0"/>
              <a:t>Not showing where  money coming from</a:t>
            </a:r>
          </a:p>
          <a:p>
            <a:endParaRPr lang="en-US" dirty="0"/>
          </a:p>
          <a:p>
            <a:r>
              <a:rPr lang="en-US" dirty="0"/>
              <a:t>Not starting with  PPA</a:t>
            </a:r>
          </a:p>
        </p:txBody>
      </p:sp>
    </p:spTree>
    <p:extLst>
      <p:ext uri="{BB962C8B-B14F-4D97-AF65-F5344CB8AC3E}">
        <p14:creationId xmlns:p14="http://schemas.microsoft.com/office/powerpoint/2010/main" val="8719284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normAutofit/>
          </a:bodyPr>
          <a:lstStyle/>
          <a:p>
            <a:r>
              <a:rPr lang="en-US" altLang="en-US"/>
              <a:t>What is Good and Bad about this Diagram</a:t>
            </a:r>
          </a:p>
        </p:txBody>
      </p:sp>
      <p:pic>
        <p:nvPicPr>
          <p:cNvPr id="176131"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8375" y="1019369"/>
            <a:ext cx="6643355" cy="512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76132" name="Text Box 6"/>
          <p:cNvSpPr txBox="1">
            <a:spLocks noChangeArrowheads="1"/>
          </p:cNvSpPr>
          <p:nvPr/>
        </p:nvSpPr>
        <p:spPr bwMode="auto">
          <a:xfrm>
            <a:off x="8553758" y="2211533"/>
            <a:ext cx="2417400" cy="2273699"/>
          </a:xfrm>
          <a:prstGeom prst="rect">
            <a:avLst/>
          </a:prstGeom>
          <a:solidFill>
            <a:srgbClr val="FFFF66"/>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1200">
                <a:solidFill>
                  <a:schemeClr val="tx1"/>
                </a:solidFill>
                <a:latin typeface="Arial" charset="0"/>
                <a:cs typeface="Arial" charset="0"/>
              </a:defRPr>
            </a:lvl1pPr>
            <a:lvl2pPr marL="742950" indent="-285750" eaLnBrk="0" hangingPunct="0">
              <a:defRPr sz="1200">
                <a:solidFill>
                  <a:schemeClr val="tx1"/>
                </a:solidFill>
                <a:latin typeface="Arial" charset="0"/>
                <a:cs typeface="Arial" charset="0"/>
              </a:defRPr>
            </a:lvl2pPr>
            <a:lvl3pPr marL="1143000" indent="-228600" eaLnBrk="0" hangingPunct="0">
              <a:defRPr sz="1200">
                <a:solidFill>
                  <a:schemeClr val="tx1"/>
                </a:solidFill>
                <a:latin typeface="Arial" charset="0"/>
                <a:cs typeface="Arial" charset="0"/>
              </a:defRPr>
            </a:lvl3pPr>
            <a:lvl4pPr marL="1600200" indent="-228600" eaLnBrk="0" hangingPunct="0">
              <a:defRPr sz="1200">
                <a:solidFill>
                  <a:schemeClr val="tx1"/>
                </a:solidFill>
                <a:latin typeface="Arial" charset="0"/>
                <a:cs typeface="Arial" charset="0"/>
              </a:defRPr>
            </a:lvl4pPr>
            <a:lvl5pPr marL="2057400" indent="-228600" eaLnBrk="0" hangingPunct="0">
              <a:defRPr sz="1200">
                <a:solidFill>
                  <a:schemeClr val="tx1"/>
                </a:solidFill>
                <a:latin typeface="Arial" charset="0"/>
                <a:cs typeface="Arial" charset="0"/>
              </a:defRPr>
            </a:lvl5pPr>
            <a:lvl6pPr marL="2514600" indent="-228600" eaLnBrk="0" fontAlgn="base" hangingPunct="0">
              <a:spcBef>
                <a:spcPct val="0"/>
              </a:spcBef>
              <a:spcAft>
                <a:spcPct val="0"/>
              </a:spcAft>
              <a:defRPr sz="1200">
                <a:solidFill>
                  <a:schemeClr val="tx1"/>
                </a:solidFill>
                <a:latin typeface="Arial" charset="0"/>
                <a:cs typeface="Arial" charset="0"/>
              </a:defRPr>
            </a:lvl6pPr>
            <a:lvl7pPr marL="2971800" indent="-228600" eaLnBrk="0" fontAlgn="base" hangingPunct="0">
              <a:spcBef>
                <a:spcPct val="0"/>
              </a:spcBef>
              <a:spcAft>
                <a:spcPct val="0"/>
              </a:spcAft>
              <a:defRPr sz="1200">
                <a:solidFill>
                  <a:schemeClr val="tx1"/>
                </a:solidFill>
                <a:latin typeface="Arial" charset="0"/>
                <a:cs typeface="Arial" charset="0"/>
              </a:defRPr>
            </a:lvl7pPr>
            <a:lvl8pPr marL="3429000" indent="-228600" eaLnBrk="0" fontAlgn="base" hangingPunct="0">
              <a:spcBef>
                <a:spcPct val="0"/>
              </a:spcBef>
              <a:spcAft>
                <a:spcPct val="0"/>
              </a:spcAft>
              <a:defRPr sz="1200">
                <a:solidFill>
                  <a:schemeClr val="tx1"/>
                </a:solidFill>
                <a:latin typeface="Arial" charset="0"/>
                <a:cs typeface="Arial" charset="0"/>
              </a:defRPr>
            </a:lvl8pPr>
            <a:lvl9pPr marL="3886200" indent="-228600" eaLnBrk="0" fontAlgn="base" hangingPunct="0">
              <a:spcBef>
                <a:spcPct val="0"/>
              </a:spcBef>
              <a:spcAft>
                <a:spcPct val="0"/>
              </a:spcAft>
              <a:defRPr sz="1200">
                <a:solidFill>
                  <a:schemeClr val="tx1"/>
                </a:solidFill>
                <a:latin typeface="Arial" charset="0"/>
                <a:cs typeface="Arial" charset="0"/>
              </a:defRPr>
            </a:lvl9pPr>
          </a:lstStyle>
          <a:p>
            <a:pPr>
              <a:spcBef>
                <a:spcPct val="50000"/>
              </a:spcBef>
            </a:pPr>
            <a:r>
              <a:rPr lang="en-US" altLang="en-US" sz="1050" dirty="0"/>
              <a:t>Debt is serviced entirely via cash flow through the project and the SPV This structure exposes the lenders to significant risks. If something goes wrong, their recourse against the sponsor, with its typically larger balance sheet, will be limited or none. </a:t>
            </a:r>
          </a:p>
          <a:p>
            <a:pPr>
              <a:spcBef>
                <a:spcPct val="50000"/>
              </a:spcBef>
            </a:pPr>
            <a:r>
              <a:rPr lang="en-US" altLang="en-US" sz="1050" b="1" i="1" dirty="0">
                <a:solidFill>
                  <a:srgbClr val="3366CC"/>
                </a:solidFill>
              </a:rPr>
              <a:t>The loan is structured so that bankers can step into and take over the project if things were to go wrong, a so-called step-in right. This process is also called ‘ring-fencing.’</a:t>
            </a:r>
          </a:p>
        </p:txBody>
      </p:sp>
      <p:sp>
        <p:nvSpPr>
          <p:cNvPr id="176133" name="Text Box 7"/>
          <p:cNvSpPr txBox="1">
            <a:spLocks noChangeArrowheads="1"/>
          </p:cNvSpPr>
          <p:nvPr/>
        </p:nvSpPr>
        <p:spPr bwMode="auto">
          <a:xfrm>
            <a:off x="1960326" y="4997350"/>
            <a:ext cx="1028700" cy="230832"/>
          </a:xfrm>
          <a:prstGeom prst="rect">
            <a:avLst/>
          </a:prstGeom>
          <a:solidFill>
            <a:srgbClr val="FFFF66"/>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200">
                <a:solidFill>
                  <a:schemeClr val="tx1"/>
                </a:solidFill>
                <a:latin typeface="Arial" charset="0"/>
                <a:cs typeface="Arial" charset="0"/>
              </a:defRPr>
            </a:lvl1pPr>
            <a:lvl2pPr marL="742950" indent="-285750" eaLnBrk="0" hangingPunct="0">
              <a:defRPr sz="1200">
                <a:solidFill>
                  <a:schemeClr val="tx1"/>
                </a:solidFill>
                <a:latin typeface="Arial" charset="0"/>
                <a:cs typeface="Arial" charset="0"/>
              </a:defRPr>
            </a:lvl2pPr>
            <a:lvl3pPr marL="1143000" indent="-228600" eaLnBrk="0" hangingPunct="0">
              <a:defRPr sz="1200">
                <a:solidFill>
                  <a:schemeClr val="tx1"/>
                </a:solidFill>
                <a:latin typeface="Arial" charset="0"/>
                <a:cs typeface="Arial" charset="0"/>
              </a:defRPr>
            </a:lvl3pPr>
            <a:lvl4pPr marL="1600200" indent="-228600" eaLnBrk="0" hangingPunct="0">
              <a:defRPr sz="1200">
                <a:solidFill>
                  <a:schemeClr val="tx1"/>
                </a:solidFill>
                <a:latin typeface="Arial" charset="0"/>
                <a:cs typeface="Arial" charset="0"/>
              </a:defRPr>
            </a:lvl4pPr>
            <a:lvl5pPr marL="2057400" indent="-228600" eaLnBrk="0" hangingPunct="0">
              <a:defRPr sz="1200">
                <a:solidFill>
                  <a:schemeClr val="tx1"/>
                </a:solidFill>
                <a:latin typeface="Arial" charset="0"/>
                <a:cs typeface="Arial" charset="0"/>
              </a:defRPr>
            </a:lvl5pPr>
            <a:lvl6pPr marL="2514600" indent="-228600" eaLnBrk="0" fontAlgn="base" hangingPunct="0">
              <a:spcBef>
                <a:spcPct val="0"/>
              </a:spcBef>
              <a:spcAft>
                <a:spcPct val="0"/>
              </a:spcAft>
              <a:defRPr sz="1200">
                <a:solidFill>
                  <a:schemeClr val="tx1"/>
                </a:solidFill>
                <a:latin typeface="Arial" charset="0"/>
                <a:cs typeface="Arial" charset="0"/>
              </a:defRPr>
            </a:lvl6pPr>
            <a:lvl7pPr marL="2971800" indent="-228600" eaLnBrk="0" fontAlgn="base" hangingPunct="0">
              <a:spcBef>
                <a:spcPct val="0"/>
              </a:spcBef>
              <a:spcAft>
                <a:spcPct val="0"/>
              </a:spcAft>
              <a:defRPr sz="1200">
                <a:solidFill>
                  <a:schemeClr val="tx1"/>
                </a:solidFill>
                <a:latin typeface="Arial" charset="0"/>
                <a:cs typeface="Arial" charset="0"/>
              </a:defRPr>
            </a:lvl7pPr>
            <a:lvl8pPr marL="3429000" indent="-228600" eaLnBrk="0" fontAlgn="base" hangingPunct="0">
              <a:spcBef>
                <a:spcPct val="0"/>
              </a:spcBef>
              <a:spcAft>
                <a:spcPct val="0"/>
              </a:spcAft>
              <a:defRPr sz="1200">
                <a:solidFill>
                  <a:schemeClr val="tx1"/>
                </a:solidFill>
                <a:latin typeface="Arial" charset="0"/>
                <a:cs typeface="Arial" charset="0"/>
              </a:defRPr>
            </a:lvl8pPr>
            <a:lvl9pPr marL="3886200" indent="-228600" eaLnBrk="0" fontAlgn="base" hangingPunct="0">
              <a:spcBef>
                <a:spcPct val="0"/>
              </a:spcBef>
              <a:spcAft>
                <a:spcPct val="0"/>
              </a:spcAft>
              <a:defRPr sz="1200">
                <a:solidFill>
                  <a:schemeClr val="tx1"/>
                </a:solidFill>
                <a:latin typeface="Arial" charset="0"/>
                <a:cs typeface="Arial" charset="0"/>
              </a:defRPr>
            </a:lvl9pPr>
          </a:lstStyle>
          <a:p>
            <a:pPr>
              <a:spcBef>
                <a:spcPct val="50000"/>
              </a:spcBef>
            </a:pPr>
            <a:r>
              <a:rPr lang="en-US" altLang="en-US" sz="900"/>
              <a:t>Ring-Fence</a:t>
            </a:r>
          </a:p>
        </p:txBody>
      </p:sp>
      <p:sp>
        <p:nvSpPr>
          <p:cNvPr id="176134" name="Line 8"/>
          <p:cNvSpPr>
            <a:spLocks noChangeShapeType="1"/>
          </p:cNvSpPr>
          <p:nvPr/>
        </p:nvSpPr>
        <p:spPr bwMode="auto">
          <a:xfrm flipV="1">
            <a:off x="3096436" y="4825900"/>
            <a:ext cx="457200" cy="171450"/>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sz="1350"/>
          </a:p>
        </p:txBody>
      </p:sp>
      <p:sp>
        <p:nvSpPr>
          <p:cNvPr id="2" name="Slide Number Placeholder 1">
            <a:extLst>
              <a:ext uri="{FF2B5EF4-FFF2-40B4-BE49-F238E27FC236}">
                <a16:creationId xmlns:a16="http://schemas.microsoft.com/office/drawing/2014/main" id="{342FBFFE-0374-5860-C413-3805F1B92589}"/>
              </a:ext>
            </a:extLst>
          </p:cNvPr>
          <p:cNvSpPr>
            <a:spLocks noGrp="1"/>
          </p:cNvSpPr>
          <p:nvPr>
            <p:ph type="sldNum" sz="quarter" idx="12"/>
          </p:nvPr>
        </p:nvSpPr>
        <p:spPr/>
        <p:txBody>
          <a:bodyPr/>
          <a:lstStyle/>
          <a:p>
            <a:fld id="{EB241CD2-1E45-42A3-B213-66A034DF9A3B}" type="slidenum">
              <a:rPr lang="en-GB" smtClean="0"/>
              <a:t>82</a:t>
            </a:fld>
            <a:endParaRPr lang="en-GB" dirty="0"/>
          </a:p>
        </p:txBody>
      </p:sp>
    </p:spTree>
    <p:extLst>
      <p:ext uri="{BB962C8B-B14F-4D97-AF65-F5344CB8AC3E}">
        <p14:creationId xmlns:p14="http://schemas.microsoft.com/office/powerpoint/2010/main" val="22651660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Project Participant Overview – This one is horrible</a:t>
            </a:r>
            <a:endParaRPr lang="en-CA" dirty="0"/>
          </a:p>
        </p:txBody>
      </p:sp>
      <p:grpSp>
        <p:nvGrpSpPr>
          <p:cNvPr id="3" name="Group 2">
            <a:extLst>
              <a:ext uri="{FF2B5EF4-FFF2-40B4-BE49-F238E27FC236}">
                <a16:creationId xmlns:a16="http://schemas.microsoft.com/office/drawing/2014/main" id="{F1CF59ED-3604-44E6-B341-065BFF93DEC3}"/>
              </a:ext>
            </a:extLst>
          </p:cNvPr>
          <p:cNvGrpSpPr/>
          <p:nvPr/>
        </p:nvGrpSpPr>
        <p:grpSpPr>
          <a:xfrm>
            <a:off x="1879370" y="1680951"/>
            <a:ext cx="4216631" cy="3247553"/>
            <a:chOff x="3284913" y="1679508"/>
            <a:chExt cx="5622174" cy="4330070"/>
          </a:xfrm>
        </p:grpSpPr>
        <p:cxnSp>
          <p:nvCxnSpPr>
            <p:cNvPr id="48" name="Google Shape;308;p31">
              <a:extLst>
                <a:ext uri="{FF2B5EF4-FFF2-40B4-BE49-F238E27FC236}">
                  <a16:creationId xmlns:a16="http://schemas.microsoft.com/office/drawing/2014/main" id="{5AC26EC0-C5A8-4B49-AE58-D5076F8ABFE7}"/>
                </a:ext>
              </a:extLst>
            </p:cNvPr>
            <p:cNvCxnSpPr>
              <a:cxnSpLocks/>
            </p:cNvCxnSpPr>
            <p:nvPr/>
          </p:nvCxnSpPr>
          <p:spPr>
            <a:xfrm flipH="1">
              <a:off x="4488617" y="3166452"/>
              <a:ext cx="903784" cy="0"/>
            </a:xfrm>
            <a:prstGeom prst="straightConnector1">
              <a:avLst/>
            </a:prstGeom>
            <a:noFill/>
            <a:ln w="76200" cap="flat" cmpd="sng">
              <a:solidFill>
                <a:srgbClr val="98EF9B"/>
              </a:solidFill>
              <a:prstDash val="solid"/>
              <a:round/>
              <a:headEnd type="stealth" w="med" len="med"/>
              <a:tailEnd type="none" w="sm" len="sm"/>
            </a:ln>
          </p:spPr>
        </p:cxnSp>
        <p:sp>
          <p:nvSpPr>
            <p:cNvPr id="29" name="Google Shape;300;p31">
              <a:extLst>
                <a:ext uri="{FF2B5EF4-FFF2-40B4-BE49-F238E27FC236}">
                  <a16:creationId xmlns:a16="http://schemas.microsoft.com/office/drawing/2014/main" id="{C388F43F-0A6E-499B-8246-F1349F4C464F}"/>
                </a:ext>
              </a:extLst>
            </p:cNvPr>
            <p:cNvSpPr/>
            <p:nvPr/>
          </p:nvSpPr>
          <p:spPr>
            <a:xfrm>
              <a:off x="5384012" y="3038942"/>
              <a:ext cx="1421008" cy="2215332"/>
            </a:xfrm>
            <a:prstGeom prst="rect">
              <a:avLst/>
            </a:prstGeom>
            <a:solidFill>
              <a:schemeClr val="accent2"/>
            </a:solidFill>
            <a:ln>
              <a:noFill/>
            </a:ln>
          </p:spPr>
          <p:txBody>
            <a:bodyPr spcFirstLastPara="1" wrap="square" lIns="68569" tIns="34275" rIns="68569" bIns="34275" anchor="ctr" anchorCtr="0">
              <a:noAutofit/>
            </a:bodyPr>
            <a:lstStyle/>
            <a:p>
              <a:pPr algn="ctr"/>
              <a:r>
                <a:rPr lang="en-US" sz="1350" b="1">
                  <a:solidFill>
                    <a:schemeClr val="lt1"/>
                  </a:solidFill>
                  <a:latin typeface="Cambria"/>
                  <a:ea typeface="Cambria"/>
                  <a:cs typeface="Cambria"/>
                  <a:sym typeface="Cambria"/>
                </a:rPr>
                <a:t>Special Purpose Vehicle</a:t>
              </a:r>
            </a:p>
            <a:p>
              <a:pPr algn="ctr"/>
              <a:r>
                <a:rPr lang="en-US" sz="1350" b="1">
                  <a:solidFill>
                    <a:schemeClr val="lt1"/>
                  </a:solidFill>
                  <a:latin typeface="Cambria"/>
                  <a:ea typeface="Cambria"/>
                  <a:cs typeface="Cambria"/>
                  <a:sym typeface="Cambria"/>
                </a:rPr>
                <a:t>(SPV)</a:t>
              </a:r>
              <a:endParaRPr sz="1350" b="1">
                <a:solidFill>
                  <a:schemeClr val="lt1"/>
                </a:solidFill>
                <a:latin typeface="Cambria"/>
                <a:ea typeface="Cambria"/>
                <a:cs typeface="Cambria"/>
                <a:sym typeface="Cambria"/>
              </a:endParaRPr>
            </a:p>
          </p:txBody>
        </p:sp>
        <p:sp>
          <p:nvSpPr>
            <p:cNvPr id="30" name="Google Shape;299;p31">
              <a:extLst>
                <a:ext uri="{FF2B5EF4-FFF2-40B4-BE49-F238E27FC236}">
                  <a16:creationId xmlns:a16="http://schemas.microsoft.com/office/drawing/2014/main" id="{BA23414B-4CF3-44FF-9123-83EA3B36E9FC}"/>
                </a:ext>
              </a:extLst>
            </p:cNvPr>
            <p:cNvSpPr/>
            <p:nvPr/>
          </p:nvSpPr>
          <p:spPr>
            <a:xfrm>
              <a:off x="5159100" y="5563091"/>
              <a:ext cx="1863721" cy="446487"/>
            </a:xfrm>
            <a:prstGeom prst="rect">
              <a:avLst/>
            </a:prstGeom>
            <a:solidFill>
              <a:srgbClr val="55C3F6"/>
            </a:solidFill>
            <a:ln>
              <a:noFill/>
            </a:ln>
          </p:spPr>
          <p:txBody>
            <a:bodyPr spcFirstLastPara="1" wrap="square" lIns="68569" tIns="34275" rIns="68569" bIns="34275" anchor="ctr" anchorCtr="0">
              <a:noAutofit/>
            </a:bodyPr>
            <a:lstStyle/>
            <a:p>
              <a:pPr algn="ctr"/>
              <a:r>
                <a:rPr lang="en-US" sz="1350" b="1">
                  <a:solidFill>
                    <a:schemeClr val="bg1"/>
                  </a:solidFill>
                  <a:latin typeface="Cambria"/>
                  <a:ea typeface="Cambria"/>
                  <a:cs typeface="Cambria"/>
                  <a:sym typeface="Cambria"/>
                </a:rPr>
                <a:t>Toll Road Users</a:t>
              </a:r>
              <a:endParaRPr sz="1350">
                <a:solidFill>
                  <a:schemeClr val="bg1"/>
                </a:solidFill>
              </a:endParaRPr>
            </a:p>
          </p:txBody>
        </p:sp>
        <p:cxnSp>
          <p:nvCxnSpPr>
            <p:cNvPr id="31" name="Google Shape;305;p31">
              <a:extLst>
                <a:ext uri="{FF2B5EF4-FFF2-40B4-BE49-F238E27FC236}">
                  <a16:creationId xmlns:a16="http://schemas.microsoft.com/office/drawing/2014/main" id="{37BB8D58-B85F-4B17-B330-0B7E3FC0AFCD}"/>
                </a:ext>
              </a:extLst>
            </p:cNvPr>
            <p:cNvCxnSpPr>
              <a:cxnSpLocks/>
            </p:cNvCxnSpPr>
            <p:nvPr/>
          </p:nvCxnSpPr>
          <p:spPr>
            <a:xfrm flipH="1">
              <a:off x="6090961" y="5297363"/>
              <a:ext cx="3274" cy="275982"/>
            </a:xfrm>
            <a:prstGeom prst="straightConnector1">
              <a:avLst/>
            </a:prstGeom>
            <a:noFill/>
            <a:ln w="9525" cap="flat" cmpd="sng">
              <a:solidFill>
                <a:schemeClr val="dk1"/>
              </a:solidFill>
              <a:prstDash val="sysDash"/>
              <a:round/>
              <a:headEnd type="stealth" w="med" len="med"/>
              <a:tailEnd type="none" w="sm" len="sm"/>
            </a:ln>
          </p:spPr>
        </p:cxnSp>
        <p:sp>
          <p:nvSpPr>
            <p:cNvPr id="32" name="Google Shape;302;p31">
              <a:extLst>
                <a:ext uri="{FF2B5EF4-FFF2-40B4-BE49-F238E27FC236}">
                  <a16:creationId xmlns:a16="http://schemas.microsoft.com/office/drawing/2014/main" id="{69434066-9898-4494-B4AE-E979F2688BC7}"/>
                </a:ext>
              </a:extLst>
            </p:cNvPr>
            <p:cNvSpPr/>
            <p:nvPr/>
          </p:nvSpPr>
          <p:spPr>
            <a:xfrm>
              <a:off x="4630476" y="1679508"/>
              <a:ext cx="3087572" cy="614087"/>
            </a:xfrm>
            <a:prstGeom prst="rect">
              <a:avLst/>
            </a:prstGeom>
            <a:solidFill>
              <a:schemeClr val="accent5">
                <a:lumMod val="75000"/>
              </a:schemeClr>
            </a:solidFill>
            <a:ln>
              <a:noFill/>
            </a:ln>
          </p:spPr>
          <p:txBody>
            <a:bodyPr spcFirstLastPara="1" wrap="square" lIns="68569" tIns="34275" rIns="68569" bIns="34275" anchor="ctr" anchorCtr="0">
              <a:noAutofit/>
            </a:bodyPr>
            <a:lstStyle/>
            <a:p>
              <a:pPr algn="ctr"/>
              <a:r>
                <a:rPr lang="en-US" sz="1350" b="1">
                  <a:solidFill>
                    <a:schemeClr val="bg1"/>
                  </a:solidFill>
                  <a:latin typeface="Cambria"/>
                  <a:ea typeface="Cambria"/>
                  <a:cs typeface="Cambria"/>
                  <a:sym typeface="Cambria"/>
                </a:rPr>
                <a:t>Public Authority (CDOT)</a:t>
              </a:r>
              <a:endParaRPr sz="1350">
                <a:solidFill>
                  <a:schemeClr val="bg1"/>
                </a:solidFill>
              </a:endParaRPr>
            </a:p>
          </p:txBody>
        </p:sp>
        <p:cxnSp>
          <p:nvCxnSpPr>
            <p:cNvPr id="33" name="Google Shape;301;p31">
              <a:extLst>
                <a:ext uri="{FF2B5EF4-FFF2-40B4-BE49-F238E27FC236}">
                  <a16:creationId xmlns:a16="http://schemas.microsoft.com/office/drawing/2014/main" id="{77B8646A-AF14-4B34-8D73-3587B03FA100}"/>
                </a:ext>
              </a:extLst>
            </p:cNvPr>
            <p:cNvCxnSpPr>
              <a:cxnSpLocks/>
            </p:cNvCxnSpPr>
            <p:nvPr/>
          </p:nvCxnSpPr>
          <p:spPr>
            <a:xfrm>
              <a:off x="5850367" y="2302658"/>
              <a:ext cx="0" cy="728356"/>
            </a:xfrm>
            <a:prstGeom prst="straightConnector1">
              <a:avLst/>
            </a:prstGeom>
            <a:noFill/>
            <a:ln w="76200" cap="flat" cmpd="sng">
              <a:solidFill>
                <a:schemeClr val="bg1">
                  <a:lumMod val="50000"/>
                </a:schemeClr>
              </a:solidFill>
              <a:prstDash val="solid"/>
              <a:round/>
              <a:headEnd type="none" w="sm" len="sm"/>
              <a:tailEnd type="stealth" w="med" len="med"/>
            </a:ln>
          </p:spPr>
        </p:cxnSp>
        <p:cxnSp>
          <p:nvCxnSpPr>
            <p:cNvPr id="34" name="Google Shape;301;p31">
              <a:extLst>
                <a:ext uri="{FF2B5EF4-FFF2-40B4-BE49-F238E27FC236}">
                  <a16:creationId xmlns:a16="http://schemas.microsoft.com/office/drawing/2014/main" id="{644E4E50-A604-4608-B71A-4ACC48E24A18}"/>
                </a:ext>
              </a:extLst>
            </p:cNvPr>
            <p:cNvCxnSpPr>
              <a:cxnSpLocks/>
            </p:cNvCxnSpPr>
            <p:nvPr/>
          </p:nvCxnSpPr>
          <p:spPr>
            <a:xfrm flipV="1">
              <a:off x="6333606" y="2302660"/>
              <a:ext cx="0" cy="728354"/>
            </a:xfrm>
            <a:prstGeom prst="straightConnector1">
              <a:avLst/>
            </a:prstGeom>
            <a:noFill/>
            <a:ln w="76200" cap="flat" cmpd="sng">
              <a:solidFill>
                <a:schemeClr val="bg1">
                  <a:lumMod val="50000"/>
                </a:schemeClr>
              </a:solidFill>
              <a:prstDash val="solid"/>
              <a:round/>
              <a:headEnd type="none" w="sm" len="sm"/>
              <a:tailEnd type="stealth" w="med" len="med"/>
            </a:ln>
          </p:spPr>
        </p:cxnSp>
        <p:sp>
          <p:nvSpPr>
            <p:cNvPr id="35" name="Google Shape;317;p31">
              <a:extLst>
                <a:ext uri="{FF2B5EF4-FFF2-40B4-BE49-F238E27FC236}">
                  <a16:creationId xmlns:a16="http://schemas.microsoft.com/office/drawing/2014/main" id="{4E946E53-0123-4ED7-AA97-3FE285013103}"/>
                </a:ext>
              </a:extLst>
            </p:cNvPr>
            <p:cNvSpPr/>
            <p:nvPr/>
          </p:nvSpPr>
          <p:spPr>
            <a:xfrm>
              <a:off x="7698996" y="4632715"/>
              <a:ext cx="1208091" cy="676901"/>
            </a:xfrm>
            <a:prstGeom prst="rect">
              <a:avLst/>
            </a:prstGeom>
            <a:solidFill>
              <a:schemeClr val="tx2">
                <a:lumMod val="75000"/>
              </a:schemeClr>
            </a:solidFill>
            <a:ln>
              <a:noFill/>
            </a:ln>
          </p:spPr>
          <p:txBody>
            <a:bodyPr spcFirstLastPara="1" wrap="square" lIns="68569" tIns="34275" rIns="68569" bIns="34275" anchor="ctr" anchorCtr="0">
              <a:noAutofit/>
            </a:bodyPr>
            <a:lstStyle/>
            <a:p>
              <a:pPr algn="ctr"/>
              <a:r>
                <a:rPr lang="en-US" sz="900" b="1">
                  <a:solidFill>
                    <a:schemeClr val="bg1"/>
                  </a:solidFill>
                  <a:latin typeface="Cambria"/>
                  <a:ea typeface="Cambria"/>
                  <a:cs typeface="Cambria"/>
                  <a:sym typeface="Cambria"/>
                </a:rPr>
                <a:t>Operations &amp; Maintenance Contractor</a:t>
              </a:r>
              <a:endParaRPr sz="900">
                <a:solidFill>
                  <a:schemeClr val="bg1"/>
                </a:solidFill>
              </a:endParaRPr>
            </a:p>
          </p:txBody>
        </p:sp>
        <p:cxnSp>
          <p:nvCxnSpPr>
            <p:cNvPr id="46" name="Google Shape;311;p31">
              <a:extLst>
                <a:ext uri="{FF2B5EF4-FFF2-40B4-BE49-F238E27FC236}">
                  <a16:creationId xmlns:a16="http://schemas.microsoft.com/office/drawing/2014/main" id="{91917185-7E79-45CF-8F7A-5E52AC06906C}"/>
                </a:ext>
              </a:extLst>
            </p:cNvPr>
            <p:cNvCxnSpPr>
              <a:cxnSpLocks/>
            </p:cNvCxnSpPr>
            <p:nvPr/>
          </p:nvCxnSpPr>
          <p:spPr>
            <a:xfrm flipH="1">
              <a:off x="4509105" y="3420611"/>
              <a:ext cx="865614" cy="0"/>
            </a:xfrm>
            <a:prstGeom prst="straightConnector1">
              <a:avLst/>
            </a:prstGeom>
            <a:noFill/>
            <a:ln w="76200" cap="flat" cmpd="sng">
              <a:solidFill>
                <a:schemeClr val="accent2"/>
              </a:solidFill>
              <a:prstDash val="solid"/>
              <a:round/>
              <a:headEnd type="none" w="sm" len="sm"/>
              <a:tailEnd type="triangle" w="med" len="med"/>
            </a:ln>
          </p:spPr>
        </p:cxnSp>
        <p:sp>
          <p:nvSpPr>
            <p:cNvPr id="47" name="Google Shape;297;p31">
              <a:extLst>
                <a:ext uri="{FF2B5EF4-FFF2-40B4-BE49-F238E27FC236}">
                  <a16:creationId xmlns:a16="http://schemas.microsoft.com/office/drawing/2014/main" id="{E4EBE1A4-316E-4017-BE2D-FB339867CD13}"/>
                </a:ext>
              </a:extLst>
            </p:cNvPr>
            <p:cNvSpPr/>
            <p:nvPr/>
          </p:nvSpPr>
          <p:spPr>
            <a:xfrm>
              <a:off x="3317911" y="3001487"/>
              <a:ext cx="1208091" cy="671377"/>
            </a:xfrm>
            <a:prstGeom prst="rect">
              <a:avLst/>
            </a:prstGeom>
            <a:solidFill>
              <a:schemeClr val="accent3">
                <a:lumMod val="75000"/>
              </a:schemeClr>
            </a:solidFill>
            <a:ln>
              <a:noFill/>
            </a:ln>
          </p:spPr>
          <p:txBody>
            <a:bodyPr spcFirstLastPara="1" wrap="square" lIns="68569" tIns="34275" rIns="68569" bIns="34275" anchor="ctr" anchorCtr="0">
              <a:noAutofit/>
            </a:bodyPr>
            <a:lstStyle/>
            <a:p>
              <a:pPr lvl="0" algn="ctr">
                <a:lnSpc>
                  <a:spcPct val="85000"/>
                </a:lnSpc>
              </a:pPr>
              <a:r>
                <a:rPr lang="en-US" sz="1350" b="1">
                  <a:solidFill>
                    <a:schemeClr val="bg1"/>
                  </a:solidFill>
                  <a:ea typeface="Cambria"/>
                  <a:cs typeface="Cambria"/>
                  <a:sym typeface="Cambria"/>
                </a:rPr>
                <a:t>Debt</a:t>
              </a:r>
              <a:br>
                <a:rPr lang="en-US" sz="1350" b="1">
                  <a:solidFill>
                    <a:schemeClr val="bg1"/>
                  </a:solidFill>
                  <a:ea typeface="Cambria"/>
                  <a:cs typeface="Cambria"/>
                  <a:sym typeface="Cambria"/>
                </a:rPr>
              </a:br>
              <a:r>
                <a:rPr lang="en-US" sz="1350" b="1">
                  <a:solidFill>
                    <a:schemeClr val="bg1"/>
                  </a:solidFill>
                  <a:ea typeface="Cambria"/>
                  <a:cs typeface="Cambria"/>
                  <a:sym typeface="Cambria"/>
                </a:rPr>
                <a:t>Investors</a:t>
              </a:r>
              <a:endParaRPr sz="1350">
                <a:solidFill>
                  <a:schemeClr val="bg1"/>
                </a:solidFill>
              </a:endParaRPr>
            </a:p>
          </p:txBody>
        </p:sp>
        <p:cxnSp>
          <p:nvCxnSpPr>
            <p:cNvPr id="50" name="Google Shape;311;p31">
              <a:extLst>
                <a:ext uri="{FF2B5EF4-FFF2-40B4-BE49-F238E27FC236}">
                  <a16:creationId xmlns:a16="http://schemas.microsoft.com/office/drawing/2014/main" id="{0B7F41A5-F4FE-45FF-ACDB-6F9E9A5E3732}"/>
                </a:ext>
              </a:extLst>
            </p:cNvPr>
            <p:cNvCxnSpPr>
              <a:cxnSpLocks/>
            </p:cNvCxnSpPr>
            <p:nvPr/>
          </p:nvCxnSpPr>
          <p:spPr>
            <a:xfrm flipH="1">
              <a:off x="4474210" y="5079179"/>
              <a:ext cx="934065" cy="0"/>
            </a:xfrm>
            <a:prstGeom prst="straightConnector1">
              <a:avLst/>
            </a:prstGeom>
            <a:noFill/>
            <a:ln w="76200" cap="flat" cmpd="sng">
              <a:solidFill>
                <a:schemeClr val="accent2"/>
              </a:solidFill>
              <a:prstDash val="solid"/>
              <a:round/>
              <a:headEnd type="none" w="sm" len="sm"/>
              <a:tailEnd type="triangle" w="med" len="med"/>
            </a:ln>
          </p:spPr>
        </p:cxnSp>
        <p:cxnSp>
          <p:nvCxnSpPr>
            <p:cNvPr id="51" name="Google Shape;308;p31">
              <a:extLst>
                <a:ext uri="{FF2B5EF4-FFF2-40B4-BE49-F238E27FC236}">
                  <a16:creationId xmlns:a16="http://schemas.microsoft.com/office/drawing/2014/main" id="{9AE133E5-CDB9-4E4B-9E80-92E3FF62960D}"/>
                </a:ext>
              </a:extLst>
            </p:cNvPr>
            <p:cNvCxnSpPr>
              <a:cxnSpLocks/>
            </p:cNvCxnSpPr>
            <p:nvPr/>
          </p:nvCxnSpPr>
          <p:spPr>
            <a:xfrm flipH="1">
              <a:off x="4479326" y="4792013"/>
              <a:ext cx="903784" cy="0"/>
            </a:xfrm>
            <a:prstGeom prst="straightConnector1">
              <a:avLst/>
            </a:prstGeom>
            <a:noFill/>
            <a:ln w="76200" cap="flat" cmpd="sng">
              <a:solidFill>
                <a:srgbClr val="98EF9B"/>
              </a:solidFill>
              <a:prstDash val="solid"/>
              <a:round/>
              <a:headEnd type="stealth" w="med" len="med"/>
              <a:tailEnd type="none" w="sm" len="sm"/>
            </a:ln>
          </p:spPr>
        </p:cxnSp>
        <p:sp>
          <p:nvSpPr>
            <p:cNvPr id="49" name="Google Shape;298;p31">
              <a:extLst>
                <a:ext uri="{FF2B5EF4-FFF2-40B4-BE49-F238E27FC236}">
                  <a16:creationId xmlns:a16="http://schemas.microsoft.com/office/drawing/2014/main" id="{DC504A56-AFC8-4422-A984-29A7A4E724A0}"/>
                </a:ext>
              </a:extLst>
            </p:cNvPr>
            <p:cNvSpPr/>
            <p:nvPr/>
          </p:nvSpPr>
          <p:spPr>
            <a:xfrm>
              <a:off x="3284913" y="4631987"/>
              <a:ext cx="1208091" cy="648904"/>
            </a:xfrm>
            <a:prstGeom prst="rect">
              <a:avLst/>
            </a:prstGeom>
            <a:solidFill>
              <a:schemeClr val="accent3">
                <a:lumMod val="75000"/>
              </a:schemeClr>
            </a:solidFill>
            <a:ln>
              <a:noFill/>
            </a:ln>
          </p:spPr>
          <p:txBody>
            <a:bodyPr spcFirstLastPara="1" wrap="square" lIns="68569" tIns="34275" rIns="68569" bIns="34275" anchor="ctr" anchorCtr="0">
              <a:noAutofit/>
            </a:bodyPr>
            <a:lstStyle/>
            <a:p>
              <a:pPr algn="ctr">
                <a:lnSpc>
                  <a:spcPct val="85000"/>
                </a:lnSpc>
              </a:pPr>
              <a:r>
                <a:rPr lang="en-US" sz="1350" b="1">
                  <a:solidFill>
                    <a:schemeClr val="bg1"/>
                  </a:solidFill>
                  <a:ea typeface="Cambria"/>
                  <a:sym typeface="Cambria"/>
                </a:rPr>
                <a:t>Equity Investors</a:t>
              </a:r>
              <a:endParaRPr sz="1350" b="1">
                <a:solidFill>
                  <a:schemeClr val="bg1"/>
                </a:solidFill>
                <a:ea typeface="Cambria"/>
              </a:endParaRPr>
            </a:p>
          </p:txBody>
        </p:sp>
        <p:cxnSp>
          <p:nvCxnSpPr>
            <p:cNvPr id="25" name="Google Shape;311;p31">
              <a:extLst>
                <a:ext uri="{FF2B5EF4-FFF2-40B4-BE49-F238E27FC236}">
                  <a16:creationId xmlns:a16="http://schemas.microsoft.com/office/drawing/2014/main" id="{554E9B72-6159-4AF6-895E-E66374F905F7}"/>
                </a:ext>
              </a:extLst>
            </p:cNvPr>
            <p:cNvCxnSpPr>
              <a:cxnSpLocks/>
            </p:cNvCxnSpPr>
            <p:nvPr/>
          </p:nvCxnSpPr>
          <p:spPr>
            <a:xfrm flipH="1">
              <a:off x="6799953" y="3453618"/>
              <a:ext cx="865614" cy="0"/>
            </a:xfrm>
            <a:prstGeom prst="straightConnector1">
              <a:avLst/>
            </a:prstGeom>
            <a:noFill/>
            <a:ln w="76200" cap="flat" cmpd="sng">
              <a:solidFill>
                <a:schemeClr val="accent2"/>
              </a:solidFill>
              <a:prstDash val="solid"/>
              <a:round/>
              <a:headEnd type="none" w="sm" len="sm"/>
              <a:tailEnd type="triangle" w="med" len="med"/>
            </a:ln>
          </p:spPr>
        </p:cxnSp>
        <p:cxnSp>
          <p:nvCxnSpPr>
            <p:cNvPr id="26" name="Google Shape;308;p31">
              <a:extLst>
                <a:ext uri="{FF2B5EF4-FFF2-40B4-BE49-F238E27FC236}">
                  <a16:creationId xmlns:a16="http://schemas.microsoft.com/office/drawing/2014/main" id="{2183008C-16C3-4B81-8427-FB6285D2B898}"/>
                </a:ext>
              </a:extLst>
            </p:cNvPr>
            <p:cNvCxnSpPr>
              <a:cxnSpLocks/>
            </p:cNvCxnSpPr>
            <p:nvPr/>
          </p:nvCxnSpPr>
          <p:spPr>
            <a:xfrm flipH="1">
              <a:off x="6806002" y="3174841"/>
              <a:ext cx="903784" cy="0"/>
            </a:xfrm>
            <a:prstGeom prst="straightConnector1">
              <a:avLst/>
            </a:prstGeom>
            <a:noFill/>
            <a:ln w="76200" cap="flat" cmpd="sng">
              <a:solidFill>
                <a:srgbClr val="98EF9B"/>
              </a:solidFill>
              <a:prstDash val="solid"/>
              <a:round/>
              <a:headEnd type="stealth" w="med" len="med"/>
              <a:tailEnd type="none" w="sm" len="sm"/>
            </a:ln>
          </p:spPr>
        </p:cxnSp>
        <p:cxnSp>
          <p:nvCxnSpPr>
            <p:cNvPr id="27" name="Google Shape;311;p31">
              <a:extLst>
                <a:ext uri="{FF2B5EF4-FFF2-40B4-BE49-F238E27FC236}">
                  <a16:creationId xmlns:a16="http://schemas.microsoft.com/office/drawing/2014/main" id="{BE00AA92-8668-4E90-B257-06AB26FAE63B}"/>
                </a:ext>
              </a:extLst>
            </p:cNvPr>
            <p:cNvCxnSpPr>
              <a:cxnSpLocks/>
            </p:cNvCxnSpPr>
            <p:nvPr/>
          </p:nvCxnSpPr>
          <p:spPr>
            <a:xfrm flipH="1">
              <a:off x="6765058" y="5077585"/>
              <a:ext cx="934065" cy="0"/>
            </a:xfrm>
            <a:prstGeom prst="straightConnector1">
              <a:avLst/>
            </a:prstGeom>
            <a:noFill/>
            <a:ln w="76200" cap="flat" cmpd="sng">
              <a:solidFill>
                <a:schemeClr val="accent2"/>
              </a:solidFill>
              <a:prstDash val="solid"/>
              <a:round/>
              <a:headEnd type="none" w="sm" len="sm"/>
              <a:tailEnd type="triangle" w="med" len="med"/>
            </a:ln>
          </p:spPr>
        </p:cxnSp>
        <p:cxnSp>
          <p:nvCxnSpPr>
            <p:cNvPr id="28" name="Google Shape;308;p31">
              <a:extLst>
                <a:ext uri="{FF2B5EF4-FFF2-40B4-BE49-F238E27FC236}">
                  <a16:creationId xmlns:a16="http://schemas.microsoft.com/office/drawing/2014/main" id="{4C0BE61D-92AE-4073-AC13-88A82CC245F4}"/>
                </a:ext>
              </a:extLst>
            </p:cNvPr>
            <p:cNvCxnSpPr>
              <a:cxnSpLocks/>
            </p:cNvCxnSpPr>
            <p:nvPr/>
          </p:nvCxnSpPr>
          <p:spPr>
            <a:xfrm flipH="1">
              <a:off x="6795341" y="4798808"/>
              <a:ext cx="903784" cy="0"/>
            </a:xfrm>
            <a:prstGeom prst="straightConnector1">
              <a:avLst/>
            </a:prstGeom>
            <a:noFill/>
            <a:ln w="76200" cap="flat" cmpd="sng">
              <a:solidFill>
                <a:srgbClr val="98EF9B"/>
              </a:solidFill>
              <a:prstDash val="solid"/>
              <a:round/>
              <a:headEnd type="stealth" w="med" len="med"/>
              <a:tailEnd type="none" w="sm" len="sm"/>
            </a:ln>
          </p:spPr>
        </p:cxnSp>
        <p:sp>
          <p:nvSpPr>
            <p:cNvPr id="41" name="Google Shape;317;p31">
              <a:extLst>
                <a:ext uri="{FF2B5EF4-FFF2-40B4-BE49-F238E27FC236}">
                  <a16:creationId xmlns:a16="http://schemas.microsoft.com/office/drawing/2014/main" id="{B2459133-1166-494E-9D00-E645F0D0A83F}"/>
                </a:ext>
              </a:extLst>
            </p:cNvPr>
            <p:cNvSpPr/>
            <p:nvPr/>
          </p:nvSpPr>
          <p:spPr>
            <a:xfrm>
              <a:off x="7690733" y="2971173"/>
              <a:ext cx="1208091" cy="676901"/>
            </a:xfrm>
            <a:prstGeom prst="rect">
              <a:avLst/>
            </a:prstGeom>
            <a:solidFill>
              <a:schemeClr val="tx2">
                <a:lumMod val="75000"/>
              </a:schemeClr>
            </a:solidFill>
            <a:ln>
              <a:noFill/>
            </a:ln>
          </p:spPr>
          <p:txBody>
            <a:bodyPr spcFirstLastPara="1" wrap="square" lIns="68569" tIns="34275" rIns="68569" bIns="34275" anchor="ctr" anchorCtr="0">
              <a:noAutofit/>
            </a:bodyPr>
            <a:lstStyle/>
            <a:p>
              <a:pPr algn="ctr"/>
              <a:r>
                <a:rPr lang="en-US" sz="900" b="1">
                  <a:solidFill>
                    <a:schemeClr val="bg1"/>
                  </a:solidFill>
                  <a:latin typeface="Cambria"/>
                  <a:ea typeface="Cambria"/>
                  <a:cs typeface="Cambria"/>
                  <a:sym typeface="Cambria"/>
                </a:rPr>
                <a:t>Design-Build Contractor</a:t>
              </a:r>
              <a:endParaRPr sz="900">
                <a:solidFill>
                  <a:schemeClr val="bg1"/>
                </a:solidFill>
              </a:endParaRPr>
            </a:p>
          </p:txBody>
        </p:sp>
      </p:grpSp>
      <p:sp>
        <p:nvSpPr>
          <p:cNvPr id="4" name="TextBox 3">
            <a:extLst>
              <a:ext uri="{FF2B5EF4-FFF2-40B4-BE49-F238E27FC236}">
                <a16:creationId xmlns:a16="http://schemas.microsoft.com/office/drawing/2014/main" id="{5CE8B3FE-BD80-067E-AF3A-0E1F7433AF29}"/>
              </a:ext>
            </a:extLst>
          </p:cNvPr>
          <p:cNvSpPr txBox="1"/>
          <p:nvPr/>
        </p:nvSpPr>
        <p:spPr>
          <a:xfrm>
            <a:off x="6776483" y="1499192"/>
            <a:ext cx="3977241" cy="3970318"/>
          </a:xfrm>
          <a:prstGeom prst="rect">
            <a:avLst/>
          </a:prstGeom>
          <a:solidFill>
            <a:srgbClr val="FFFF00"/>
          </a:solidFill>
        </p:spPr>
        <p:txBody>
          <a:bodyPr wrap="square" rtlCol="0">
            <a:spAutoFit/>
          </a:bodyPr>
          <a:lstStyle/>
          <a:p>
            <a:r>
              <a:rPr lang="en-US" dirty="0">
                <a:solidFill>
                  <a:schemeClr val="accent6">
                    <a:lumMod val="65000"/>
                    <a:lumOff val="35000"/>
                  </a:schemeClr>
                </a:solidFill>
                <a:latin typeface="Arial" panose="020B0604020202020204" pitchFamily="34" charset="0"/>
                <a:cs typeface="Arial" panose="020B0604020202020204" pitchFamily="34" charset="0"/>
              </a:rPr>
              <a:t>Exercise:</a:t>
            </a:r>
          </a:p>
          <a:p>
            <a:endParaRPr lang="en-US" dirty="0">
              <a:solidFill>
                <a:schemeClr val="accent6">
                  <a:lumMod val="65000"/>
                  <a:lumOff val="35000"/>
                </a:schemeClr>
              </a:solidFill>
              <a:latin typeface="Arial" panose="020B0604020202020204" pitchFamily="34" charset="0"/>
              <a:cs typeface="Arial" panose="020B0604020202020204" pitchFamily="34" charset="0"/>
            </a:endParaRPr>
          </a:p>
          <a:p>
            <a:r>
              <a:rPr lang="en-US" dirty="0">
                <a:solidFill>
                  <a:schemeClr val="accent6">
                    <a:lumMod val="65000"/>
                    <a:lumOff val="35000"/>
                  </a:schemeClr>
                </a:solidFill>
                <a:latin typeface="Arial" panose="020B0604020202020204" pitchFamily="34" charset="0"/>
                <a:cs typeface="Arial" panose="020B0604020202020204" pitchFamily="34" charset="0"/>
              </a:rPr>
              <a:t>Revise the diagram assuming that there is a minimum traffic guarantee; that toll rates are established with the CDOT with inflation adjustments; that the O&amp;M contracts have incentives to re-surface the road every seven years; that the loan is 70% of the project with a DSCR of 1.4x; and finally, that the project has subordinated debt from the government and there are two different sponsors.</a:t>
            </a:r>
          </a:p>
        </p:txBody>
      </p:sp>
      <p:sp>
        <p:nvSpPr>
          <p:cNvPr id="5" name="Slide Number Placeholder 4">
            <a:extLst>
              <a:ext uri="{FF2B5EF4-FFF2-40B4-BE49-F238E27FC236}">
                <a16:creationId xmlns:a16="http://schemas.microsoft.com/office/drawing/2014/main" id="{BB631A88-F898-A4C7-1E33-53871491C801}"/>
              </a:ext>
            </a:extLst>
          </p:cNvPr>
          <p:cNvSpPr>
            <a:spLocks noGrp="1"/>
          </p:cNvSpPr>
          <p:nvPr>
            <p:ph type="sldNum" sz="quarter" idx="11"/>
          </p:nvPr>
        </p:nvSpPr>
        <p:spPr/>
        <p:txBody>
          <a:bodyPr/>
          <a:lstStyle/>
          <a:p>
            <a:fld id="{1D963C44-05F1-400C-9AA3-0B5012F5D92A}" type="slidenum">
              <a:rPr lang="en-US" smtClean="0"/>
              <a:pPr/>
              <a:t>83</a:t>
            </a:fld>
            <a:endParaRPr lang="en-US"/>
          </a:p>
        </p:txBody>
      </p:sp>
    </p:spTree>
    <p:custDataLst>
      <p:tags r:id="rId1"/>
    </p:custDataLst>
    <p:extLst>
      <p:ext uri="{BB962C8B-B14F-4D97-AF65-F5344CB8AC3E}">
        <p14:creationId xmlns:p14="http://schemas.microsoft.com/office/powerpoint/2010/main" val="9835697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1AF1-21A6-6A76-58FF-5D5ED0719D92}"/>
              </a:ext>
            </a:extLst>
          </p:cNvPr>
          <p:cNvSpPr>
            <a:spLocks noGrp="1"/>
          </p:cNvSpPr>
          <p:nvPr>
            <p:ph type="title"/>
          </p:nvPr>
        </p:nvSpPr>
        <p:spPr/>
        <p:txBody>
          <a:bodyPr>
            <a:normAutofit fontScale="90000"/>
          </a:bodyPr>
          <a:lstStyle/>
          <a:p>
            <a:r>
              <a:rPr lang="en-US" dirty="0"/>
              <a:t>Notion of Independent Power Projects, Risk Allocation and PPA</a:t>
            </a:r>
          </a:p>
        </p:txBody>
      </p:sp>
      <p:sp>
        <p:nvSpPr>
          <p:cNvPr id="3" name="Content Placeholder 2">
            <a:extLst>
              <a:ext uri="{FF2B5EF4-FFF2-40B4-BE49-F238E27FC236}">
                <a16:creationId xmlns:a16="http://schemas.microsoft.com/office/drawing/2014/main" id="{01F1974E-FA1A-5103-5816-6E48D138EBD4}"/>
              </a:ext>
            </a:extLst>
          </p:cNvPr>
          <p:cNvSpPr>
            <a:spLocks noGrp="1"/>
          </p:cNvSpPr>
          <p:nvPr>
            <p:ph idx="1"/>
          </p:nvPr>
        </p:nvSpPr>
        <p:spPr>
          <a:xfrm>
            <a:off x="406400" y="1209675"/>
            <a:ext cx="7126230" cy="4679061"/>
          </a:xfrm>
        </p:spPr>
        <p:txBody>
          <a:bodyPr>
            <a:normAutofit lnSpcReduction="10000"/>
          </a:bodyPr>
          <a:lstStyle/>
          <a:p>
            <a:pPr algn="l"/>
            <a:r>
              <a:rPr lang="en-US" sz="1800" dirty="0"/>
              <a:t>With nuclear cost increases and price of oil increases, cost plus and WACC model considered a poor approach.</a:t>
            </a:r>
          </a:p>
          <a:p>
            <a:pPr algn="l"/>
            <a:r>
              <a:rPr lang="en-US" sz="1800" dirty="0"/>
              <a:t>Bidding systems where companies competed to provide generating capacity (no longer belief in economies of scale for generation). Idea that companies bid down to their cost of capital.</a:t>
            </a:r>
          </a:p>
          <a:p>
            <a:pPr algn="l"/>
            <a:r>
              <a:rPr lang="en-US" sz="1800" dirty="0"/>
              <a:t>Bid on long-term fixed price contracts (same as today) – purchased power agreements (PPA’s) were designed to allocate risks under control of investor (construction cost, construction timing, fixed operating cost, plant efficiency, plant availability). Costs that could not be controlled – fuel cost and amount of generation required were allocated to investors.</a:t>
            </a:r>
          </a:p>
          <a:p>
            <a:pPr algn="l"/>
            <a:r>
              <a:rPr lang="en-US" sz="1800" dirty="0"/>
              <a:t>Once investor takes risk, the risk can be allocated to a company that takes construction risk, a company that guarantees plant efficiency, a company that provides operation and maintenance.</a:t>
            </a:r>
          </a:p>
          <a:p>
            <a:pPr algn="l"/>
            <a:r>
              <a:rPr lang="en-US" sz="1800" dirty="0"/>
              <a:t>The risk allocation to third parties (off-takers) led to project finance where lenders verified fixed construction costs, operation costs and technical aspects of plant efficiency and availability.</a:t>
            </a:r>
          </a:p>
        </p:txBody>
      </p:sp>
      <p:sp>
        <p:nvSpPr>
          <p:cNvPr id="5" name="TextBox 4">
            <a:extLst>
              <a:ext uri="{FF2B5EF4-FFF2-40B4-BE49-F238E27FC236}">
                <a16:creationId xmlns:a16="http://schemas.microsoft.com/office/drawing/2014/main" id="{22A3FCCA-B1B2-60D8-AD9A-43A40CE8A330}"/>
              </a:ext>
            </a:extLst>
          </p:cNvPr>
          <p:cNvSpPr txBox="1"/>
          <p:nvPr/>
        </p:nvSpPr>
        <p:spPr>
          <a:xfrm>
            <a:off x="8609157" y="1836571"/>
            <a:ext cx="1480375" cy="769441"/>
          </a:xfrm>
          <a:prstGeom prst="rect">
            <a:avLst/>
          </a:prstGeom>
          <a:solidFill>
            <a:srgbClr val="FFFF00"/>
          </a:solidFill>
        </p:spPr>
        <p:txBody>
          <a:bodyPr wrap="square" rtlCol="0">
            <a:spAutoFit/>
          </a:bodyPr>
          <a:lstStyle/>
          <a:p>
            <a:r>
              <a:rPr lang="en-US" sz="1100" dirty="0">
                <a:latin typeface="Arial" panose="020B0604020202020204" pitchFamily="34" charset="0"/>
                <a:cs typeface="Arial" panose="020B0604020202020204" pitchFamily="34" charset="0"/>
              </a:rPr>
              <a:t>Risks remaining with purchaser – fuel price, generation (maybe inflation)</a:t>
            </a:r>
          </a:p>
        </p:txBody>
      </p:sp>
      <p:sp>
        <p:nvSpPr>
          <p:cNvPr id="8" name="TextBox 7">
            <a:extLst>
              <a:ext uri="{FF2B5EF4-FFF2-40B4-BE49-F238E27FC236}">
                <a16:creationId xmlns:a16="http://schemas.microsoft.com/office/drawing/2014/main" id="{2DFA36E6-90FB-E981-E474-B1FC1D9ABECC}"/>
              </a:ext>
            </a:extLst>
          </p:cNvPr>
          <p:cNvSpPr txBox="1"/>
          <p:nvPr/>
        </p:nvSpPr>
        <p:spPr>
          <a:xfrm>
            <a:off x="8761872" y="3089429"/>
            <a:ext cx="1790718" cy="1384995"/>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Risks taken by investor and allocated – construction cost, construction timing, efficiency, availability, operating cost except fuel</a:t>
            </a:r>
          </a:p>
        </p:txBody>
      </p:sp>
      <p:cxnSp>
        <p:nvCxnSpPr>
          <p:cNvPr id="10" name="Straight Arrow Connector 9">
            <a:extLst>
              <a:ext uri="{FF2B5EF4-FFF2-40B4-BE49-F238E27FC236}">
                <a16:creationId xmlns:a16="http://schemas.microsoft.com/office/drawing/2014/main" id="{A5E4ADF8-A6DC-CB98-7C29-0AB7F4A463EE}"/>
              </a:ext>
            </a:extLst>
          </p:cNvPr>
          <p:cNvCxnSpPr>
            <a:cxnSpLocks/>
            <a:stCxn id="8" idx="2"/>
          </p:cNvCxnSpPr>
          <p:nvPr/>
        </p:nvCxnSpPr>
        <p:spPr>
          <a:xfrm flipH="1" flipV="1">
            <a:off x="9205015" y="4068749"/>
            <a:ext cx="452216" cy="405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2E7D29B-FBCA-2EE8-CD5C-12D63C8AED4A}"/>
              </a:ext>
            </a:extLst>
          </p:cNvPr>
          <p:cNvSpPr txBox="1"/>
          <p:nvPr/>
        </p:nvSpPr>
        <p:spPr>
          <a:xfrm>
            <a:off x="8761872" y="4761691"/>
            <a:ext cx="2005939" cy="938719"/>
          </a:xfrm>
          <a:prstGeom prst="rect">
            <a:avLst/>
          </a:prstGeom>
          <a:solidFill>
            <a:srgbClr val="FFFF00"/>
          </a:solidFill>
        </p:spPr>
        <p:txBody>
          <a:bodyPr wrap="square" rtlCol="0">
            <a:spAutoFit/>
          </a:bodyPr>
          <a:lstStyle/>
          <a:p>
            <a:r>
              <a:rPr lang="en-US" sz="1100" dirty="0">
                <a:latin typeface="Arial" panose="020B0604020202020204" pitchFamily="34" charset="0"/>
                <a:cs typeface="Arial" panose="020B0604020202020204" pitchFamily="34" charset="0"/>
              </a:rPr>
              <a:t>Risks allocated from investor to contractors who provide fixed prices and absorb penalties for efficiency and availability</a:t>
            </a:r>
          </a:p>
        </p:txBody>
      </p:sp>
      <p:sp>
        <p:nvSpPr>
          <p:cNvPr id="4" name="Slide Number Placeholder 3">
            <a:extLst>
              <a:ext uri="{FF2B5EF4-FFF2-40B4-BE49-F238E27FC236}">
                <a16:creationId xmlns:a16="http://schemas.microsoft.com/office/drawing/2014/main" id="{DBC9425C-4CAD-DC4C-3567-BA3F43A2AAEA}"/>
              </a:ext>
            </a:extLst>
          </p:cNvPr>
          <p:cNvSpPr>
            <a:spLocks noGrp="1"/>
          </p:cNvSpPr>
          <p:nvPr>
            <p:ph type="sldNum" sz="quarter" idx="12"/>
          </p:nvPr>
        </p:nvSpPr>
        <p:spPr/>
        <p:txBody>
          <a:bodyPr/>
          <a:lstStyle/>
          <a:p>
            <a:fld id="{EB241CD2-1E45-42A3-B213-66A034DF9A3B}" type="slidenum">
              <a:rPr lang="en-GB" smtClean="0"/>
              <a:t>84</a:t>
            </a:fld>
            <a:endParaRPr lang="en-GB" dirty="0"/>
          </a:p>
        </p:txBody>
      </p:sp>
    </p:spTree>
    <p:extLst>
      <p:ext uri="{BB962C8B-B14F-4D97-AF65-F5344CB8AC3E}">
        <p14:creationId xmlns:p14="http://schemas.microsoft.com/office/powerpoint/2010/main" val="96008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353821-D0C1-47B0-83C4-356BDF93F1CC}"/>
              </a:ext>
            </a:extLst>
          </p:cNvPr>
          <p:cNvSpPr>
            <a:spLocks noGrp="1"/>
          </p:cNvSpPr>
          <p:nvPr>
            <p:ph type="title"/>
          </p:nvPr>
        </p:nvSpPr>
        <p:spPr/>
        <p:txBody>
          <a:bodyPr>
            <a:normAutofit fontScale="90000"/>
          </a:bodyPr>
          <a:lstStyle/>
          <a:p>
            <a:r>
              <a:rPr lang="en-US" dirty="0"/>
              <a:t>Risk Allocation Part 1: Allocation between IPP Investor and the Off-taker for Dispatchable Plant</a:t>
            </a:r>
          </a:p>
        </p:txBody>
      </p:sp>
      <p:sp>
        <p:nvSpPr>
          <p:cNvPr id="9" name="Content Placeholder 8"/>
          <p:cNvSpPr>
            <a:spLocks noGrp="1"/>
          </p:cNvSpPr>
          <p:nvPr>
            <p:ph idx="1"/>
          </p:nvPr>
        </p:nvSpPr>
        <p:spPr>
          <a:xfrm>
            <a:off x="606006" y="1372737"/>
            <a:ext cx="4080294" cy="3055310"/>
          </a:xfrm>
        </p:spPr>
        <p:txBody>
          <a:bodyPr>
            <a:noAutofit/>
          </a:bodyPr>
          <a:lstStyle/>
          <a:p>
            <a:pPr marL="33040" indent="0" algn="l">
              <a:buNone/>
            </a:pPr>
            <a:r>
              <a:rPr lang="en-US" sz="1600" b="1" dirty="0"/>
              <a:t>Risk to Be Allocated</a:t>
            </a:r>
          </a:p>
          <a:p>
            <a:pPr marL="290215" indent="-257175" algn="l">
              <a:buFont typeface="+mj-lt"/>
              <a:buAutoNum type="arabicPeriod"/>
            </a:pPr>
            <a:r>
              <a:rPr lang="en-US" sz="1600" dirty="0"/>
              <a:t>Generation Level from Changes in Demand</a:t>
            </a:r>
          </a:p>
          <a:p>
            <a:pPr marL="290215" indent="-257175" algn="l">
              <a:buFont typeface="+mj-lt"/>
              <a:buAutoNum type="arabicPeriod"/>
            </a:pPr>
            <a:r>
              <a:rPr lang="en-US" sz="1600" dirty="0"/>
              <a:t>Generation Level from Changes in Plant Availability </a:t>
            </a:r>
          </a:p>
          <a:p>
            <a:pPr marL="290215" indent="-257175" algn="l">
              <a:buFont typeface="+mj-lt"/>
              <a:buAutoNum type="arabicPeriod"/>
            </a:pPr>
            <a:r>
              <a:rPr lang="en-US" sz="1600" dirty="0"/>
              <a:t>Cost Over-Run</a:t>
            </a:r>
          </a:p>
          <a:p>
            <a:pPr marL="290215" indent="-257175" algn="l">
              <a:buFont typeface="+mj-lt"/>
              <a:buAutoNum type="arabicPeriod"/>
            </a:pPr>
            <a:r>
              <a:rPr lang="en-US" sz="1600" dirty="0"/>
              <a:t>Construction Delay</a:t>
            </a:r>
          </a:p>
          <a:p>
            <a:pPr marL="290215" indent="-257175" algn="l">
              <a:buFont typeface="+mj-lt"/>
              <a:buAutoNum type="arabicPeriod"/>
            </a:pPr>
            <a:r>
              <a:rPr lang="en-US" sz="1600" dirty="0"/>
              <a:t>Plant Efficiency (Heat Rate)</a:t>
            </a:r>
          </a:p>
          <a:p>
            <a:pPr marL="290215" indent="-257175" algn="l">
              <a:buFont typeface="+mj-lt"/>
              <a:buAutoNum type="arabicPeriod"/>
            </a:pPr>
            <a:r>
              <a:rPr lang="en-US" sz="1600" dirty="0"/>
              <a:t>Change in Fuel Price</a:t>
            </a:r>
          </a:p>
          <a:p>
            <a:pPr marL="290215" indent="-257175" algn="l">
              <a:buFont typeface="+mj-lt"/>
              <a:buAutoNum type="arabicPeriod"/>
            </a:pPr>
            <a:r>
              <a:rPr lang="en-US" sz="1600" dirty="0"/>
              <a:t>Change in Real O&amp;M Cost</a:t>
            </a:r>
          </a:p>
          <a:p>
            <a:pPr marL="290215" indent="-257175" algn="l">
              <a:buFont typeface="+mj-lt"/>
              <a:buAutoNum type="arabicPeriod"/>
            </a:pPr>
            <a:r>
              <a:rPr lang="en-US" sz="1600" dirty="0"/>
              <a:t>Change in Inflation Rate</a:t>
            </a:r>
          </a:p>
          <a:p>
            <a:pPr marL="290215" indent="-257175" algn="l">
              <a:buFont typeface="+mj-lt"/>
              <a:buAutoNum type="arabicPeriod"/>
            </a:pPr>
            <a:r>
              <a:rPr lang="en-US" sz="1600" dirty="0"/>
              <a:t>Change in Interest Rates and Cost of Capital</a:t>
            </a:r>
          </a:p>
          <a:p>
            <a:pPr algn="l"/>
            <a:endParaRPr lang="en-US" sz="1600" dirty="0"/>
          </a:p>
        </p:txBody>
      </p:sp>
      <p:sp>
        <p:nvSpPr>
          <p:cNvPr id="4" name="Content Placeholder 8">
            <a:extLst>
              <a:ext uri="{FF2B5EF4-FFF2-40B4-BE49-F238E27FC236}">
                <a16:creationId xmlns:a16="http://schemas.microsoft.com/office/drawing/2014/main" id="{D2F62959-0DA8-1D0C-42DC-F03602C723A5}"/>
              </a:ext>
            </a:extLst>
          </p:cNvPr>
          <p:cNvSpPr txBox="1">
            <a:spLocks/>
          </p:cNvSpPr>
          <p:nvPr/>
        </p:nvSpPr>
        <p:spPr>
          <a:xfrm>
            <a:off x="6488142" y="1372736"/>
            <a:ext cx="4080294" cy="4067943"/>
          </a:xfrm>
          <a:prstGeom prst="rect">
            <a:avLst/>
          </a:prstGeom>
          <a:solidFill>
            <a:srgbClr val="FFFF00"/>
          </a:solidFill>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Wingdings" pitchFamily="2" charset="2"/>
              <a:buChar char="§"/>
              <a:defRPr sz="2400" b="0" i="0" kern="1200" baseline="0">
                <a:solidFill>
                  <a:schemeClr val="tx1"/>
                </a:solidFill>
                <a:latin typeface="Calibri"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ú"/>
              <a:defRPr sz="2400" b="0" i="0" kern="1200" baseline="0">
                <a:solidFill>
                  <a:srgbClr val="898989"/>
                </a:solidFill>
                <a:latin typeface="Calibri" pitchFamily="34" charset="0"/>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1800" b="0" i="0" kern="1200" baseline="0">
                <a:solidFill>
                  <a:srgbClr val="898989"/>
                </a:solidFill>
                <a:latin typeface="Calibri" pitchFamily="34" charset="0"/>
                <a:ea typeface="+mn-ea"/>
                <a:cs typeface="+mn-cs"/>
              </a:defRPr>
            </a:lvl3pPr>
            <a:lvl4pPr marL="1600200" indent="-228600" algn="l" defTabSz="914400" rtl="0" eaLnBrk="1" latinLnBrk="0" hangingPunct="1">
              <a:lnSpc>
                <a:spcPct val="90000"/>
              </a:lnSpc>
              <a:spcBef>
                <a:spcPts val="500"/>
              </a:spcBef>
              <a:buFont typeface="Courier New" pitchFamily="49" charset="0"/>
              <a:buChar char="o"/>
              <a:defRPr sz="1600" b="0" i="0" kern="1200" baseline="0">
                <a:solidFill>
                  <a:srgbClr val="898989"/>
                </a:solidFill>
                <a:latin typeface="Calibri"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040" indent="0" algn="ctr">
              <a:buNone/>
            </a:pPr>
            <a:r>
              <a:rPr lang="en-US" sz="1575" b="1" dirty="0">
                <a:latin typeface="Arial" panose="020B0604020202020204" pitchFamily="34" charset="0"/>
                <a:cs typeface="Arial" panose="020B0604020202020204" pitchFamily="34" charset="0"/>
              </a:rPr>
              <a:t>Investor or Off-taker Risk</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a:p>
            <a:pPr marL="290215" indent="-257175">
              <a:buFont typeface="+mj-lt"/>
              <a:buAutoNum type="arabicPeriod"/>
            </a:pPr>
            <a:r>
              <a:rPr lang="en-US" sz="2000" dirty="0">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1525F272-AE09-9BC6-8D1D-65787630EB60}"/>
              </a:ext>
            </a:extLst>
          </p:cNvPr>
          <p:cNvSpPr>
            <a:spLocks noGrp="1"/>
          </p:cNvSpPr>
          <p:nvPr>
            <p:ph type="sldNum" sz="quarter" idx="12"/>
          </p:nvPr>
        </p:nvSpPr>
        <p:spPr/>
        <p:txBody>
          <a:bodyPr/>
          <a:lstStyle/>
          <a:p>
            <a:fld id="{EB241CD2-1E45-42A3-B213-66A034DF9A3B}" type="slidenum">
              <a:rPr lang="en-GB" smtClean="0"/>
              <a:t>85</a:t>
            </a:fld>
            <a:endParaRPr lang="en-GB" dirty="0"/>
          </a:p>
        </p:txBody>
      </p:sp>
    </p:spTree>
    <p:extLst>
      <p:ext uri="{BB962C8B-B14F-4D97-AF65-F5344CB8AC3E}">
        <p14:creationId xmlns:p14="http://schemas.microsoft.com/office/powerpoint/2010/main" val="26893752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FBC830-0EFD-4B82-B96E-C0F74C8A9058}"/>
              </a:ext>
            </a:extLst>
          </p:cNvPr>
          <p:cNvSpPr>
            <a:spLocks noGrp="1"/>
          </p:cNvSpPr>
          <p:nvPr>
            <p:ph type="title"/>
          </p:nvPr>
        </p:nvSpPr>
        <p:spPr/>
        <p:txBody>
          <a:bodyPr>
            <a:normAutofit fontScale="90000"/>
          </a:bodyPr>
          <a:lstStyle/>
          <a:p>
            <a:r>
              <a:rPr lang="en-US" dirty="0"/>
              <a:t>Risk Allocation Part 2: Investor Risks to Different Contracts for the SPV</a:t>
            </a:r>
          </a:p>
        </p:txBody>
      </p:sp>
      <p:sp>
        <p:nvSpPr>
          <p:cNvPr id="5" name="Content Placeholder 4"/>
          <p:cNvSpPr>
            <a:spLocks noGrp="1"/>
          </p:cNvSpPr>
          <p:nvPr>
            <p:ph idx="1"/>
          </p:nvPr>
        </p:nvSpPr>
        <p:spPr>
          <a:xfrm>
            <a:off x="542927" y="1347192"/>
            <a:ext cx="4267199" cy="3317460"/>
          </a:xfrm>
        </p:spPr>
        <p:txBody>
          <a:bodyPr>
            <a:noAutofit/>
          </a:bodyPr>
          <a:lstStyle/>
          <a:p>
            <a:pPr marL="44053" indent="0" algn="l">
              <a:buNone/>
            </a:pPr>
            <a:r>
              <a:rPr lang="en-US" b="1" dirty="0"/>
              <a:t>Contract Mitigation</a:t>
            </a:r>
          </a:p>
          <a:p>
            <a:pPr marL="44053" indent="0" algn="l">
              <a:buNone/>
            </a:pPr>
            <a:endParaRPr lang="en-US" b="1" dirty="0"/>
          </a:p>
          <a:p>
            <a:pPr algn="l"/>
            <a:r>
              <a:rPr lang="en-US" dirty="0"/>
              <a:t>EPC Contract with Fixed Price and LD (LSTK)</a:t>
            </a:r>
          </a:p>
          <a:p>
            <a:pPr algn="l"/>
            <a:r>
              <a:rPr lang="en-US" dirty="0"/>
              <a:t>O&amp;M and EPC Contract</a:t>
            </a:r>
          </a:p>
          <a:p>
            <a:pPr algn="l"/>
            <a:r>
              <a:rPr lang="en-US" dirty="0"/>
              <a:t>O&amp;M Contract and EPC LD Provision</a:t>
            </a:r>
          </a:p>
          <a:p>
            <a:pPr algn="l"/>
            <a:r>
              <a:rPr lang="en-US" dirty="0"/>
              <a:t>O&amp;M Contract</a:t>
            </a:r>
          </a:p>
          <a:p>
            <a:pPr algn="l"/>
            <a:r>
              <a:rPr lang="en-US" dirty="0"/>
              <a:t>Capacity Charge/Month; 4 Part PPA Contract</a:t>
            </a:r>
          </a:p>
          <a:p>
            <a:pPr algn="l"/>
            <a:r>
              <a:rPr lang="en-US" dirty="0"/>
              <a:t>Swap Contract (Fix Rates)</a:t>
            </a:r>
          </a:p>
        </p:txBody>
      </p:sp>
      <p:sp>
        <p:nvSpPr>
          <p:cNvPr id="4" name="Content Placeholder 3"/>
          <p:cNvSpPr>
            <a:spLocks noGrp="1"/>
          </p:cNvSpPr>
          <p:nvPr>
            <p:ph type="body" sz="quarter" idx="4294967295"/>
          </p:nvPr>
        </p:nvSpPr>
        <p:spPr>
          <a:xfrm>
            <a:off x="6218880" y="1347192"/>
            <a:ext cx="4415592" cy="3843933"/>
          </a:xfrm>
        </p:spPr>
        <p:txBody>
          <a:bodyPr>
            <a:normAutofit lnSpcReduction="10000"/>
          </a:bodyPr>
          <a:lstStyle/>
          <a:p>
            <a:pPr marL="44053" indent="0" algn="ctr">
              <a:buNone/>
            </a:pPr>
            <a:r>
              <a:rPr lang="en-US" b="1" dirty="0"/>
              <a:t>IPP Risks</a:t>
            </a:r>
          </a:p>
          <a:p>
            <a:pPr marL="44053" indent="0" algn="ctr">
              <a:buNone/>
            </a:pPr>
            <a:endParaRPr lang="en-US" b="1" dirty="0"/>
          </a:p>
          <a:p>
            <a:pPr algn="l"/>
            <a:r>
              <a:rPr lang="en-US" sz="2200" dirty="0"/>
              <a:t>Cost of Project, Time Delay and Technology Parameters</a:t>
            </a:r>
          </a:p>
          <a:p>
            <a:pPr algn="l"/>
            <a:r>
              <a:rPr lang="en-US" sz="2200" dirty="0"/>
              <a:t>Availability Penalty in PPA</a:t>
            </a:r>
          </a:p>
          <a:p>
            <a:pPr algn="l"/>
            <a:r>
              <a:rPr lang="en-US" sz="2200" dirty="0"/>
              <a:t>Efficiency or Heat Rate Risk </a:t>
            </a:r>
          </a:p>
          <a:p>
            <a:pPr algn="l"/>
            <a:r>
              <a:rPr lang="en-US" sz="2200" dirty="0"/>
              <a:t>O&amp;M cost Risk – Real </a:t>
            </a:r>
          </a:p>
          <a:p>
            <a:pPr algn="l"/>
            <a:r>
              <a:rPr lang="en-US" sz="2200" dirty="0"/>
              <a:t>Independence of Generation Risk</a:t>
            </a:r>
          </a:p>
          <a:p>
            <a:pPr algn="l"/>
            <a:r>
              <a:rPr lang="en-US" sz="2200" dirty="0"/>
              <a:t>Interest Rate Fluctuation</a:t>
            </a:r>
          </a:p>
        </p:txBody>
      </p:sp>
      <p:sp>
        <p:nvSpPr>
          <p:cNvPr id="2" name="Slide Number Placeholder 1">
            <a:extLst>
              <a:ext uri="{FF2B5EF4-FFF2-40B4-BE49-F238E27FC236}">
                <a16:creationId xmlns:a16="http://schemas.microsoft.com/office/drawing/2014/main" id="{E7191544-8BDF-1353-E440-651C8D09756E}"/>
              </a:ext>
            </a:extLst>
          </p:cNvPr>
          <p:cNvSpPr>
            <a:spLocks noGrp="1"/>
          </p:cNvSpPr>
          <p:nvPr>
            <p:ph type="sldNum" sz="quarter" idx="12"/>
          </p:nvPr>
        </p:nvSpPr>
        <p:spPr/>
        <p:txBody>
          <a:bodyPr/>
          <a:lstStyle/>
          <a:p>
            <a:fld id="{EB241CD2-1E45-42A3-B213-66A034DF9A3B}" type="slidenum">
              <a:rPr lang="en-GB" smtClean="0"/>
              <a:t>86</a:t>
            </a:fld>
            <a:endParaRPr lang="en-GB" dirty="0"/>
          </a:p>
        </p:txBody>
      </p:sp>
    </p:spTree>
    <p:extLst>
      <p:ext uri="{BB962C8B-B14F-4D97-AF65-F5344CB8AC3E}">
        <p14:creationId xmlns:p14="http://schemas.microsoft.com/office/powerpoint/2010/main" val="36497656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FE006-E0C9-D0B7-2422-F447DF3A4EC0}"/>
              </a:ext>
            </a:extLst>
          </p:cNvPr>
          <p:cNvSpPr>
            <a:spLocks noGrp="1"/>
          </p:cNvSpPr>
          <p:nvPr>
            <p:ph type="title"/>
          </p:nvPr>
        </p:nvSpPr>
        <p:spPr/>
        <p:txBody>
          <a:bodyPr>
            <a:normAutofit fontScale="90000"/>
          </a:bodyPr>
          <a:lstStyle/>
          <a:p>
            <a:r>
              <a:rPr lang="en-US" dirty="0"/>
              <a:t>The Way You Get to Risk Allocation: Four or More-Part Tariff in Availability</a:t>
            </a:r>
          </a:p>
        </p:txBody>
      </p:sp>
      <p:sp>
        <p:nvSpPr>
          <p:cNvPr id="3" name="Content Placeholder 2">
            <a:extLst>
              <a:ext uri="{FF2B5EF4-FFF2-40B4-BE49-F238E27FC236}">
                <a16:creationId xmlns:a16="http://schemas.microsoft.com/office/drawing/2014/main" id="{473FC6DB-54DC-DFE3-32A5-E729AE34CC7A}"/>
              </a:ext>
            </a:extLst>
          </p:cNvPr>
          <p:cNvSpPr>
            <a:spLocks noGrp="1"/>
          </p:cNvSpPr>
          <p:nvPr>
            <p:ph idx="1"/>
          </p:nvPr>
        </p:nvSpPr>
        <p:spPr/>
        <p:txBody>
          <a:bodyPr/>
          <a:lstStyle/>
          <a:p>
            <a:pPr algn="l"/>
            <a:r>
              <a:rPr lang="en-JM" dirty="0"/>
              <a:t>A feature of pricing in availability-based contracts is distinguishing between fixed and variable costs in the pricing structure. </a:t>
            </a:r>
          </a:p>
          <a:p>
            <a:pPr algn="l"/>
            <a:endParaRPr lang="en-JM" dirty="0"/>
          </a:p>
          <a:p>
            <a:pPr algn="l"/>
            <a:r>
              <a:rPr lang="en-JM" dirty="0"/>
              <a:t>Fundamental idea – fixed and variable cost; some variable cost cannot be controlled; some costs vary with inflation and exchange rate fluctuations.</a:t>
            </a:r>
          </a:p>
          <a:p>
            <a:pPr lvl="1" algn="l"/>
            <a:endParaRPr lang="en-JM" dirty="0"/>
          </a:p>
          <a:p>
            <a:pPr lvl="1" algn="l"/>
            <a:r>
              <a:rPr lang="en-JM" dirty="0"/>
              <a:t>One price component is the fixed capacity or availability payment. </a:t>
            </a:r>
          </a:p>
          <a:p>
            <a:pPr lvl="1" algn="l"/>
            <a:r>
              <a:rPr lang="en-JM" dirty="0"/>
              <a:t>Another component covers fuel expense where the price of fuel varies with some kind of market index. </a:t>
            </a:r>
          </a:p>
          <a:p>
            <a:pPr lvl="1" algn="l"/>
            <a:r>
              <a:rPr lang="en-JM" dirty="0"/>
              <a:t>A third price component covers fixed costs such as regular maintenance, cost of security and administration. </a:t>
            </a:r>
          </a:p>
          <a:p>
            <a:pPr lvl="1" algn="l"/>
            <a:r>
              <a:rPr lang="en-JM" dirty="0"/>
              <a:t>The final component is variable operation and maintenance cost which seems to cover things like the cost of chemicals and water for operating a plant and the increased costs of from running the plant. </a:t>
            </a:r>
          </a:p>
          <a:p>
            <a:pPr lvl="1" algn="l"/>
            <a:r>
              <a:rPr lang="en-JM" dirty="0"/>
              <a:t>A nuance is related to operating cost of starting the plant, which can be an additional price component that is not fixed and not variable.</a:t>
            </a:r>
            <a:endParaRPr lang="en-US" dirty="0"/>
          </a:p>
          <a:p>
            <a:pPr algn="l"/>
            <a:endParaRPr lang="en-US" dirty="0"/>
          </a:p>
        </p:txBody>
      </p:sp>
      <p:sp>
        <p:nvSpPr>
          <p:cNvPr id="4" name="Slide Number Placeholder 3">
            <a:extLst>
              <a:ext uri="{FF2B5EF4-FFF2-40B4-BE49-F238E27FC236}">
                <a16:creationId xmlns:a16="http://schemas.microsoft.com/office/drawing/2014/main" id="{66CB1A8E-D635-DED6-6E50-D50C20DAB98A}"/>
              </a:ext>
            </a:extLst>
          </p:cNvPr>
          <p:cNvSpPr>
            <a:spLocks noGrp="1"/>
          </p:cNvSpPr>
          <p:nvPr>
            <p:ph type="sldNum" sz="quarter" idx="12"/>
          </p:nvPr>
        </p:nvSpPr>
        <p:spPr/>
        <p:txBody>
          <a:bodyPr/>
          <a:lstStyle/>
          <a:p>
            <a:fld id="{EB241CD2-1E45-42A3-B213-66A034DF9A3B}" type="slidenum">
              <a:rPr lang="en-GB" smtClean="0"/>
              <a:t>87</a:t>
            </a:fld>
            <a:endParaRPr lang="en-GB" dirty="0"/>
          </a:p>
        </p:txBody>
      </p:sp>
    </p:spTree>
    <p:extLst>
      <p:ext uri="{BB962C8B-B14F-4D97-AF65-F5344CB8AC3E}">
        <p14:creationId xmlns:p14="http://schemas.microsoft.com/office/powerpoint/2010/main" val="6457045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Drivers and Profit and Loss Statement - Dispatchable</a:t>
            </a:r>
          </a:p>
        </p:txBody>
      </p:sp>
      <p:sp>
        <p:nvSpPr>
          <p:cNvPr id="4" name="Content Placeholder 3"/>
          <p:cNvSpPr>
            <a:spLocks noGrp="1"/>
          </p:cNvSpPr>
          <p:nvPr>
            <p:ph sz="half" idx="1"/>
          </p:nvPr>
        </p:nvSpPr>
        <p:spPr/>
        <p:txBody>
          <a:bodyPr>
            <a:normAutofit fontScale="85000" lnSpcReduction="20000"/>
          </a:bodyPr>
          <a:lstStyle/>
          <a:p>
            <a:r>
              <a:rPr lang="en-US" dirty="0"/>
              <a:t>Cost Driver</a:t>
            </a:r>
          </a:p>
          <a:p>
            <a:r>
              <a:rPr lang="en-US" dirty="0"/>
              <a:t>Cost x Carrying Charge + Fuel Cost + Variable O&amp;M + Fixed O&amp;M</a:t>
            </a:r>
          </a:p>
          <a:p>
            <a:endParaRPr lang="en-US" dirty="0"/>
          </a:p>
          <a:p>
            <a:r>
              <a:rPr lang="en-US" dirty="0"/>
              <a:t>Fuel Cost – HR x Gen x Fuel Pr</a:t>
            </a:r>
          </a:p>
          <a:p>
            <a:endParaRPr lang="en-US" dirty="0"/>
          </a:p>
          <a:p>
            <a:r>
              <a:rPr lang="en-US" dirty="0"/>
              <a:t>Variable and Fixed O&amp;M</a:t>
            </a:r>
          </a:p>
          <a:p>
            <a:endParaRPr lang="en-US" dirty="0"/>
          </a:p>
          <a:p>
            <a:r>
              <a:rPr lang="en-US" dirty="0"/>
              <a:t>Capacity Charge Revenue (€/kW-year x kW)</a:t>
            </a:r>
          </a:p>
          <a:p>
            <a:endParaRPr lang="en-US" dirty="0"/>
          </a:p>
          <a:p>
            <a:r>
              <a:rPr lang="en-US" dirty="0"/>
              <a:t>Portion of Capacity Charge</a:t>
            </a:r>
          </a:p>
          <a:p>
            <a:r>
              <a:rPr lang="en-US" dirty="0"/>
              <a:t>Portion of Capacity Charge</a:t>
            </a:r>
          </a:p>
          <a:p>
            <a:r>
              <a:rPr lang="en-US" dirty="0"/>
              <a:t>Portion of Capacity Charge</a:t>
            </a:r>
          </a:p>
          <a:p>
            <a:endParaRPr lang="en-US" dirty="0"/>
          </a:p>
          <a:p>
            <a:r>
              <a:rPr lang="en-US" dirty="0"/>
              <a:t>Portion of Capacity Charge</a:t>
            </a:r>
          </a:p>
        </p:txBody>
      </p:sp>
      <p:sp>
        <p:nvSpPr>
          <p:cNvPr id="5" name="Content Placeholder 4"/>
          <p:cNvSpPr>
            <a:spLocks noGrp="1"/>
          </p:cNvSpPr>
          <p:nvPr>
            <p:ph sz="half" idx="2"/>
          </p:nvPr>
        </p:nvSpPr>
        <p:spPr/>
        <p:txBody>
          <a:bodyPr>
            <a:normAutofit fontScale="85000" lnSpcReduction="20000"/>
          </a:bodyPr>
          <a:lstStyle/>
          <a:p>
            <a:r>
              <a:rPr lang="en-US" dirty="0"/>
              <a:t>Profit and Loss Account</a:t>
            </a:r>
          </a:p>
          <a:p>
            <a:r>
              <a:rPr lang="en-US" dirty="0"/>
              <a:t>Total Revenue from Four-Part Tariff </a:t>
            </a:r>
          </a:p>
          <a:p>
            <a:endParaRPr lang="en-US" dirty="0"/>
          </a:p>
          <a:p>
            <a:r>
              <a:rPr lang="en-US" dirty="0"/>
              <a:t>Fuel Expense</a:t>
            </a:r>
          </a:p>
          <a:p>
            <a:endParaRPr lang="en-US" dirty="0"/>
          </a:p>
          <a:p>
            <a:r>
              <a:rPr lang="en-US" dirty="0"/>
              <a:t>Fixed and Variable O&amp;M Expense</a:t>
            </a:r>
          </a:p>
          <a:p>
            <a:endParaRPr lang="en-US" dirty="0"/>
          </a:p>
          <a:p>
            <a:endParaRPr lang="en-US" dirty="0"/>
          </a:p>
          <a:p>
            <a:r>
              <a:rPr lang="en-US" dirty="0"/>
              <a:t>EBITDA (Operating Margin)</a:t>
            </a:r>
          </a:p>
          <a:p>
            <a:endParaRPr lang="en-US" dirty="0"/>
          </a:p>
          <a:p>
            <a:r>
              <a:rPr lang="en-US" dirty="0"/>
              <a:t>Depreciation</a:t>
            </a:r>
          </a:p>
          <a:p>
            <a:r>
              <a:rPr lang="en-US" dirty="0"/>
              <a:t>Taxes</a:t>
            </a:r>
          </a:p>
          <a:p>
            <a:r>
              <a:rPr lang="en-US" dirty="0"/>
              <a:t>Interest</a:t>
            </a:r>
          </a:p>
          <a:p>
            <a:endParaRPr lang="en-US" dirty="0"/>
          </a:p>
          <a:p>
            <a:r>
              <a:rPr lang="en-US" dirty="0"/>
              <a:t>Net Income</a:t>
            </a:r>
          </a:p>
          <a:p>
            <a:endParaRPr lang="en-US" dirty="0"/>
          </a:p>
          <a:p>
            <a:endParaRPr lang="en-US" dirty="0"/>
          </a:p>
        </p:txBody>
      </p:sp>
      <p:cxnSp>
        <p:nvCxnSpPr>
          <p:cNvPr id="8" name="Straight Arrow Connector 7">
            <a:extLst>
              <a:ext uri="{FF2B5EF4-FFF2-40B4-BE49-F238E27FC236}">
                <a16:creationId xmlns:a16="http://schemas.microsoft.com/office/drawing/2014/main" id="{B76A00EE-AA68-4088-917A-0031948FA19B}"/>
              </a:ext>
            </a:extLst>
          </p:cNvPr>
          <p:cNvCxnSpPr>
            <a:cxnSpLocks/>
          </p:cNvCxnSpPr>
          <p:nvPr/>
        </p:nvCxnSpPr>
        <p:spPr bwMode="auto">
          <a:xfrm>
            <a:off x="4953000" y="4038600"/>
            <a:ext cx="514350" cy="419100"/>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spTree>
    <p:extLst>
      <p:ext uri="{BB962C8B-B14F-4D97-AF65-F5344CB8AC3E}">
        <p14:creationId xmlns:p14="http://schemas.microsoft.com/office/powerpoint/2010/main" val="27198302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506EE-00C6-4C79-9C3E-CF74591877F6}"/>
              </a:ext>
            </a:extLst>
          </p:cNvPr>
          <p:cNvSpPr>
            <a:spLocks noGrp="1"/>
          </p:cNvSpPr>
          <p:nvPr>
            <p:ph type="title"/>
          </p:nvPr>
        </p:nvSpPr>
        <p:spPr/>
        <p:txBody>
          <a:bodyPr/>
          <a:lstStyle/>
          <a:p>
            <a:r>
              <a:rPr lang="en-029" dirty="0"/>
              <a:t>Four Part Tariff Example</a:t>
            </a:r>
          </a:p>
        </p:txBody>
      </p:sp>
      <p:pic>
        <p:nvPicPr>
          <p:cNvPr id="4" name="Content Placeholder 3">
            <a:extLst>
              <a:ext uri="{FF2B5EF4-FFF2-40B4-BE49-F238E27FC236}">
                <a16:creationId xmlns:a16="http://schemas.microsoft.com/office/drawing/2014/main" id="{29D2DC12-75CF-42CC-BDAB-998DBBCB2A46}"/>
              </a:ext>
            </a:extLst>
          </p:cNvPr>
          <p:cNvPicPr>
            <a:picLocks noGrp="1" noChangeAspect="1"/>
          </p:cNvPicPr>
          <p:nvPr>
            <p:ph idx="1"/>
          </p:nvPr>
        </p:nvPicPr>
        <p:blipFill>
          <a:blip r:embed="rId2"/>
          <a:stretch>
            <a:fillRect/>
          </a:stretch>
        </p:blipFill>
        <p:spPr>
          <a:xfrm>
            <a:off x="1686890" y="1600200"/>
            <a:ext cx="8666183" cy="4343400"/>
          </a:xfrm>
          <a:prstGeom prst="rect">
            <a:avLst/>
          </a:prstGeom>
        </p:spPr>
      </p:pic>
      <p:sp>
        <p:nvSpPr>
          <p:cNvPr id="3" name="TextBox 2">
            <a:extLst>
              <a:ext uri="{FF2B5EF4-FFF2-40B4-BE49-F238E27FC236}">
                <a16:creationId xmlns:a16="http://schemas.microsoft.com/office/drawing/2014/main" id="{AC6D832D-938D-B893-A0F4-52BA14E9CA5C}"/>
              </a:ext>
            </a:extLst>
          </p:cNvPr>
          <p:cNvSpPr txBox="1"/>
          <p:nvPr/>
        </p:nvSpPr>
        <p:spPr>
          <a:xfrm>
            <a:off x="7448550" y="342900"/>
            <a:ext cx="3733800" cy="923330"/>
          </a:xfrm>
          <a:prstGeom prst="rect">
            <a:avLst/>
          </a:prstGeom>
          <a:solidFill>
            <a:schemeClr val="bg1">
              <a:lumMod val="85000"/>
            </a:schemeClr>
          </a:solidFill>
        </p:spPr>
        <p:txBody>
          <a:bodyPr wrap="square" rtlCol="0">
            <a:spAutoFit/>
          </a:bodyPr>
          <a:lstStyle/>
          <a:p>
            <a:r>
              <a:rPr lang="en-US" dirty="0"/>
              <a:t>Note that kWh can be based on 24 hours or capacity can be kw-month or kw-day or kw-day</a:t>
            </a:r>
          </a:p>
        </p:txBody>
      </p:sp>
    </p:spTree>
    <p:extLst>
      <p:ext uri="{BB962C8B-B14F-4D97-AF65-F5344CB8AC3E}">
        <p14:creationId xmlns:p14="http://schemas.microsoft.com/office/powerpoint/2010/main" val="236015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8A93-139A-27D9-9924-84F614152765}"/>
              </a:ext>
            </a:extLst>
          </p:cNvPr>
          <p:cNvSpPr>
            <a:spLocks noGrp="1"/>
          </p:cNvSpPr>
          <p:nvPr>
            <p:ph type="title"/>
          </p:nvPr>
        </p:nvSpPr>
        <p:spPr/>
        <p:txBody>
          <a:bodyPr/>
          <a:lstStyle/>
          <a:p>
            <a:r>
              <a:rPr lang="en-US" dirty="0"/>
              <a:t>Pre-course</a:t>
            </a:r>
          </a:p>
        </p:txBody>
      </p:sp>
      <p:sp>
        <p:nvSpPr>
          <p:cNvPr id="3" name="Content Placeholder 2">
            <a:extLst>
              <a:ext uri="{FF2B5EF4-FFF2-40B4-BE49-F238E27FC236}">
                <a16:creationId xmlns:a16="http://schemas.microsoft.com/office/drawing/2014/main" id="{E00973A9-3131-65BE-EF77-95118DE4747D}"/>
              </a:ext>
            </a:extLst>
          </p:cNvPr>
          <p:cNvSpPr>
            <a:spLocks noGrp="1"/>
          </p:cNvSpPr>
          <p:nvPr>
            <p:ph idx="1"/>
          </p:nvPr>
        </p:nvSpPr>
        <p:spPr/>
        <p:txBody>
          <a:bodyPr/>
          <a:lstStyle/>
          <a:p>
            <a:r>
              <a:rPr lang="en-GB" dirty="0"/>
              <a:t>Whilst the outline discusses technical subjects and delivery structure during the course, we emphasize that our experience in teaching virtual and in-person tailored courses to different audiences has demonstrated the importance of pre-course and post-course activity. </a:t>
            </a:r>
          </a:p>
          <a:p>
            <a:r>
              <a:rPr lang="en-GB" dirty="0"/>
              <a:t>For virtual courses we send individual messages to participants and if possible, we try to schedule virtual meetings. These meetings and surveys are used to understand the background and interests of participants and to promote participation during the class sessions. To encourage participants to continue learning after the course, participants are provided with sources to detailed videos and a resource library which reviews the subjects and addresses more detailed concepts. </a:t>
            </a:r>
            <a:endParaRPr lang="en-US" dirty="0"/>
          </a:p>
          <a:p>
            <a:endParaRPr lang="en-US" dirty="0"/>
          </a:p>
        </p:txBody>
      </p:sp>
      <p:sp>
        <p:nvSpPr>
          <p:cNvPr id="4" name="Slide Number Placeholder 3">
            <a:extLst>
              <a:ext uri="{FF2B5EF4-FFF2-40B4-BE49-F238E27FC236}">
                <a16:creationId xmlns:a16="http://schemas.microsoft.com/office/drawing/2014/main" id="{3819E64E-079B-063A-4225-FD7B4F527F54}"/>
              </a:ext>
            </a:extLst>
          </p:cNvPr>
          <p:cNvSpPr>
            <a:spLocks noGrp="1"/>
          </p:cNvSpPr>
          <p:nvPr>
            <p:ph type="sldNum" sz="quarter" idx="12"/>
          </p:nvPr>
        </p:nvSpPr>
        <p:spPr/>
        <p:txBody>
          <a:bodyPr/>
          <a:lstStyle/>
          <a:p>
            <a:fld id="{EB241CD2-1E45-42A3-B213-66A034DF9A3B}" type="slidenum">
              <a:rPr lang="en-GB" smtClean="0"/>
              <a:t>9</a:t>
            </a:fld>
            <a:endParaRPr lang="en-GB" dirty="0"/>
          </a:p>
        </p:txBody>
      </p:sp>
    </p:spTree>
    <p:extLst>
      <p:ext uri="{BB962C8B-B14F-4D97-AF65-F5344CB8AC3E}">
        <p14:creationId xmlns:p14="http://schemas.microsoft.com/office/powerpoint/2010/main" val="32853259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13D8-2C30-FFC3-F592-8011F12A4558}"/>
              </a:ext>
            </a:extLst>
          </p:cNvPr>
          <p:cNvSpPr>
            <a:spLocks noGrp="1"/>
          </p:cNvSpPr>
          <p:nvPr>
            <p:ph type="ctrTitle"/>
          </p:nvPr>
        </p:nvSpPr>
        <p:spPr/>
        <p:txBody>
          <a:bodyPr/>
          <a:lstStyle/>
          <a:p>
            <a:r>
              <a:rPr lang="en-US" dirty="0"/>
              <a:t>Nuanced Issue 1: PPA Term</a:t>
            </a:r>
          </a:p>
        </p:txBody>
      </p:sp>
    </p:spTree>
    <p:extLst>
      <p:ext uri="{BB962C8B-B14F-4D97-AF65-F5344CB8AC3E}">
        <p14:creationId xmlns:p14="http://schemas.microsoft.com/office/powerpoint/2010/main" val="17487505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A3282-2399-67EA-E467-602D20963854}"/>
              </a:ext>
            </a:extLst>
          </p:cNvPr>
          <p:cNvSpPr>
            <a:spLocks noGrp="1"/>
          </p:cNvSpPr>
          <p:nvPr>
            <p:ph type="title"/>
          </p:nvPr>
        </p:nvSpPr>
        <p:spPr/>
        <p:txBody>
          <a:bodyPr/>
          <a:lstStyle/>
          <a:p>
            <a:r>
              <a:rPr lang="en-US" dirty="0"/>
              <a:t>Make and Argument for Long-term or Short-term PPAs</a:t>
            </a:r>
          </a:p>
        </p:txBody>
      </p:sp>
      <p:sp>
        <p:nvSpPr>
          <p:cNvPr id="6" name="Text Placeholder 5">
            <a:extLst>
              <a:ext uri="{FF2B5EF4-FFF2-40B4-BE49-F238E27FC236}">
                <a16:creationId xmlns:a16="http://schemas.microsoft.com/office/drawing/2014/main" id="{B2AB8324-CCF5-5E19-A44C-E0EFAA388F04}"/>
              </a:ext>
            </a:extLst>
          </p:cNvPr>
          <p:cNvSpPr>
            <a:spLocks noGrp="1"/>
          </p:cNvSpPr>
          <p:nvPr>
            <p:ph type="body" idx="1"/>
          </p:nvPr>
        </p:nvSpPr>
        <p:spPr/>
        <p:txBody>
          <a:bodyPr/>
          <a:lstStyle/>
          <a:p>
            <a:r>
              <a:rPr lang="en-US" dirty="0"/>
              <a:t>What is the definition of IRR</a:t>
            </a:r>
          </a:p>
          <a:p>
            <a:r>
              <a:rPr lang="en-US" dirty="0"/>
              <a:t>What is the effect of IRR with longer PPA terms</a:t>
            </a:r>
          </a:p>
          <a:p>
            <a:r>
              <a:rPr lang="en-US" dirty="0"/>
              <a:t>What is really wrong with the IRR</a:t>
            </a:r>
          </a:p>
        </p:txBody>
      </p:sp>
      <p:sp>
        <p:nvSpPr>
          <p:cNvPr id="4" name="Slide Number Placeholder 3">
            <a:extLst>
              <a:ext uri="{FF2B5EF4-FFF2-40B4-BE49-F238E27FC236}">
                <a16:creationId xmlns:a16="http://schemas.microsoft.com/office/drawing/2014/main" id="{43B0FF0B-B568-6B7D-2577-9661AF09FC02}"/>
              </a:ext>
            </a:extLst>
          </p:cNvPr>
          <p:cNvSpPr>
            <a:spLocks noGrp="1"/>
          </p:cNvSpPr>
          <p:nvPr>
            <p:ph type="sldNum" sz="quarter" idx="12"/>
          </p:nvPr>
        </p:nvSpPr>
        <p:spPr/>
        <p:txBody>
          <a:bodyPr/>
          <a:lstStyle/>
          <a:p>
            <a:fld id="{EB241CD2-1E45-42A3-B213-66A034DF9A3B}" type="slidenum">
              <a:rPr lang="en-GB" smtClean="0"/>
              <a:t>91</a:t>
            </a:fld>
            <a:endParaRPr lang="en-GB" dirty="0"/>
          </a:p>
        </p:txBody>
      </p:sp>
    </p:spTree>
    <p:extLst>
      <p:ext uri="{BB962C8B-B14F-4D97-AF65-F5344CB8AC3E}">
        <p14:creationId xmlns:p14="http://schemas.microsoft.com/office/powerpoint/2010/main" val="15706678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969FE-FF48-6059-613E-28C6D6F7D2D8}"/>
              </a:ext>
            </a:extLst>
          </p:cNvPr>
          <p:cNvSpPr>
            <a:spLocks noGrp="1"/>
          </p:cNvSpPr>
          <p:nvPr>
            <p:ph type="title"/>
          </p:nvPr>
        </p:nvSpPr>
        <p:spPr/>
        <p:txBody>
          <a:bodyPr/>
          <a:lstStyle/>
          <a:p>
            <a:r>
              <a:rPr lang="en-US" dirty="0"/>
              <a:t>How Long Should the PPA Life Be to Promote Low Cost</a:t>
            </a:r>
          </a:p>
        </p:txBody>
      </p:sp>
      <p:sp>
        <p:nvSpPr>
          <p:cNvPr id="3" name="Content Placeholder 2">
            <a:extLst>
              <a:ext uri="{FF2B5EF4-FFF2-40B4-BE49-F238E27FC236}">
                <a16:creationId xmlns:a16="http://schemas.microsoft.com/office/drawing/2014/main" id="{A527DB40-C7E0-3766-CD6B-0BFE6F6E032F}"/>
              </a:ext>
            </a:extLst>
          </p:cNvPr>
          <p:cNvSpPr>
            <a:spLocks noGrp="1"/>
          </p:cNvSpPr>
          <p:nvPr>
            <p:ph idx="1"/>
          </p:nvPr>
        </p:nvSpPr>
        <p:spPr/>
        <p:txBody>
          <a:bodyPr>
            <a:normAutofit/>
          </a:bodyPr>
          <a:lstStyle/>
          <a:p>
            <a:r>
              <a:rPr lang="en-US" sz="2400" dirty="0"/>
              <a:t>Arguments for Short PPA Term</a:t>
            </a:r>
          </a:p>
          <a:p>
            <a:pPr lvl="1"/>
            <a:r>
              <a:rPr lang="en-US" sz="2000" dirty="0"/>
              <a:t>Off-taker can revise pricing and terms from current conditions</a:t>
            </a:r>
          </a:p>
          <a:p>
            <a:pPr lvl="1"/>
            <a:r>
              <a:rPr lang="en-US" sz="2000" dirty="0"/>
              <a:t>Case 1: Do not need plant – will not have to renew</a:t>
            </a:r>
          </a:p>
          <a:p>
            <a:pPr lvl="1"/>
            <a:r>
              <a:rPr lang="en-US" sz="2000" dirty="0"/>
              <a:t>Case 2: Need plant – can negotiate</a:t>
            </a:r>
          </a:p>
          <a:p>
            <a:pPr lvl="1"/>
            <a:r>
              <a:rPr lang="en-US" sz="2000" dirty="0"/>
              <a:t>Argument that bidder will be aggressive with assumed renewal</a:t>
            </a:r>
          </a:p>
          <a:p>
            <a:pPr lvl="1"/>
            <a:r>
              <a:rPr lang="en-US" sz="2000" dirty="0"/>
              <a:t>Can justify the economics of the plant with merchant pricing</a:t>
            </a:r>
          </a:p>
          <a:p>
            <a:r>
              <a:rPr lang="en-US" sz="2400" dirty="0"/>
              <a:t>Arguments for Long PPA Term</a:t>
            </a:r>
          </a:p>
          <a:p>
            <a:pPr lvl="1"/>
            <a:r>
              <a:rPr lang="en-US" sz="2000" dirty="0"/>
              <a:t>Investor assigns more risk for things like technology risk</a:t>
            </a:r>
          </a:p>
          <a:p>
            <a:pPr lvl="1"/>
            <a:r>
              <a:rPr lang="en-US" sz="2000" dirty="0"/>
              <a:t>No incentive advantage from longer-term</a:t>
            </a:r>
          </a:p>
          <a:p>
            <a:pPr lvl="1"/>
            <a:r>
              <a:rPr lang="en-US" sz="2000" dirty="0"/>
              <a:t>Potential for double recovery</a:t>
            </a:r>
          </a:p>
        </p:txBody>
      </p:sp>
      <p:sp>
        <p:nvSpPr>
          <p:cNvPr id="4" name="Slide Number Placeholder 3">
            <a:extLst>
              <a:ext uri="{FF2B5EF4-FFF2-40B4-BE49-F238E27FC236}">
                <a16:creationId xmlns:a16="http://schemas.microsoft.com/office/drawing/2014/main" id="{5708F2E3-4D4C-389E-B9F7-39F643F046A8}"/>
              </a:ext>
            </a:extLst>
          </p:cNvPr>
          <p:cNvSpPr>
            <a:spLocks noGrp="1"/>
          </p:cNvSpPr>
          <p:nvPr>
            <p:ph type="sldNum" sz="quarter" idx="12"/>
          </p:nvPr>
        </p:nvSpPr>
        <p:spPr/>
        <p:txBody>
          <a:bodyPr/>
          <a:lstStyle/>
          <a:p>
            <a:fld id="{EB241CD2-1E45-42A3-B213-66A034DF9A3B}" type="slidenum">
              <a:rPr lang="en-GB" smtClean="0"/>
              <a:t>92</a:t>
            </a:fld>
            <a:endParaRPr lang="en-GB" dirty="0"/>
          </a:p>
        </p:txBody>
      </p:sp>
    </p:spTree>
    <p:extLst>
      <p:ext uri="{BB962C8B-B14F-4D97-AF65-F5344CB8AC3E}">
        <p14:creationId xmlns:p14="http://schemas.microsoft.com/office/powerpoint/2010/main" val="2559148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596F8-B6F7-FDD3-DF36-83667D90506E}"/>
              </a:ext>
            </a:extLst>
          </p:cNvPr>
          <p:cNvSpPr>
            <a:spLocks noGrp="1"/>
          </p:cNvSpPr>
          <p:nvPr>
            <p:ph type="title"/>
          </p:nvPr>
        </p:nvSpPr>
        <p:spPr/>
        <p:txBody>
          <a:bodyPr/>
          <a:lstStyle/>
          <a:p>
            <a:r>
              <a:rPr lang="en-US" dirty="0"/>
              <a:t>Efficient Length of Contract</a:t>
            </a:r>
          </a:p>
        </p:txBody>
      </p:sp>
      <p:sp>
        <p:nvSpPr>
          <p:cNvPr id="3" name="Content Placeholder 2">
            <a:extLst>
              <a:ext uri="{FF2B5EF4-FFF2-40B4-BE49-F238E27FC236}">
                <a16:creationId xmlns:a16="http://schemas.microsoft.com/office/drawing/2014/main" id="{14F4B2EB-7EDD-2687-FA64-AAA28C9EFA59}"/>
              </a:ext>
            </a:extLst>
          </p:cNvPr>
          <p:cNvSpPr>
            <a:spLocks noGrp="1"/>
          </p:cNvSpPr>
          <p:nvPr>
            <p:ph idx="1"/>
          </p:nvPr>
        </p:nvSpPr>
        <p:spPr/>
        <p:txBody>
          <a:bodyPr/>
          <a:lstStyle/>
          <a:p>
            <a:r>
              <a:rPr lang="en-JM" dirty="0"/>
              <a:t>Cost and benefit of different contract length </a:t>
            </a:r>
          </a:p>
          <a:p>
            <a:pPr lvl="1"/>
            <a:r>
              <a:rPr lang="en-JM" dirty="0"/>
              <a:t>Seems to show that longer PPA term is not a big deal</a:t>
            </a:r>
          </a:p>
          <a:p>
            <a:pPr lvl="1"/>
            <a:r>
              <a:rPr lang="en-JM" dirty="0"/>
              <a:t>Why is this more important in Africa</a:t>
            </a:r>
          </a:p>
          <a:p>
            <a:r>
              <a:rPr lang="en-JM" dirty="0"/>
              <a:t>For many projects the length of the contract is less than the probable economic life, implying that there is some kind of value to the project after the contract is complete. </a:t>
            </a:r>
          </a:p>
          <a:p>
            <a:r>
              <a:rPr lang="en-JM" dirty="0"/>
              <a:t>For other projects, there may be a designed period after the initial term of the contract when the projects are to incur some kind of spot prices. </a:t>
            </a:r>
          </a:p>
          <a:p>
            <a:r>
              <a:rPr lang="en-JM" dirty="0"/>
              <a:t>In other cases, there may be specific options to extend the contracts with defined pricing terms.</a:t>
            </a:r>
          </a:p>
          <a:p>
            <a:r>
              <a:rPr lang="en-US" dirty="0"/>
              <a:t>Corporate PPAs have Shorter contracts</a:t>
            </a:r>
          </a:p>
          <a:p>
            <a:pPr lvl="1"/>
            <a:r>
              <a:rPr lang="en-US" dirty="0"/>
              <a:t>Tax issues</a:t>
            </a:r>
          </a:p>
          <a:p>
            <a:pPr lvl="1"/>
            <a:r>
              <a:rPr lang="en-US" dirty="0"/>
              <a:t>Credit Quality of Corporate Off-taker</a:t>
            </a:r>
          </a:p>
          <a:p>
            <a:r>
              <a:rPr lang="en-JM" dirty="0"/>
              <a:t> </a:t>
            </a:r>
          </a:p>
          <a:p>
            <a:endParaRPr lang="en-US" dirty="0"/>
          </a:p>
        </p:txBody>
      </p:sp>
      <p:sp>
        <p:nvSpPr>
          <p:cNvPr id="4" name="Slide Number Placeholder 3">
            <a:extLst>
              <a:ext uri="{FF2B5EF4-FFF2-40B4-BE49-F238E27FC236}">
                <a16:creationId xmlns:a16="http://schemas.microsoft.com/office/drawing/2014/main" id="{E499D4F6-B9EA-4750-59EF-C8F04D073FD8}"/>
              </a:ext>
            </a:extLst>
          </p:cNvPr>
          <p:cNvSpPr>
            <a:spLocks noGrp="1"/>
          </p:cNvSpPr>
          <p:nvPr>
            <p:ph type="sldNum" sz="quarter" idx="12"/>
          </p:nvPr>
        </p:nvSpPr>
        <p:spPr/>
        <p:txBody>
          <a:bodyPr/>
          <a:lstStyle/>
          <a:p>
            <a:fld id="{EB241CD2-1E45-42A3-B213-66A034DF9A3B}" type="slidenum">
              <a:rPr lang="en-GB" smtClean="0"/>
              <a:t>93</a:t>
            </a:fld>
            <a:endParaRPr lang="en-GB" dirty="0"/>
          </a:p>
        </p:txBody>
      </p:sp>
    </p:spTree>
    <p:extLst>
      <p:ext uri="{BB962C8B-B14F-4D97-AF65-F5344CB8AC3E}">
        <p14:creationId xmlns:p14="http://schemas.microsoft.com/office/powerpoint/2010/main" val="3447776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89812-33C9-D1DF-E1EE-3C0ECD9A971E}"/>
              </a:ext>
            </a:extLst>
          </p:cNvPr>
          <p:cNvSpPr>
            <a:spLocks noGrp="1"/>
          </p:cNvSpPr>
          <p:nvPr>
            <p:ph type="title"/>
          </p:nvPr>
        </p:nvSpPr>
        <p:spPr/>
        <p:txBody>
          <a:bodyPr/>
          <a:lstStyle/>
          <a:p>
            <a:r>
              <a:rPr lang="en-US" dirty="0"/>
              <a:t>Case 1: Relatively Low IRR; No Terminal Value Assigned</a:t>
            </a:r>
          </a:p>
        </p:txBody>
      </p:sp>
      <p:sp>
        <p:nvSpPr>
          <p:cNvPr id="3" name="Content Placeholder 2">
            <a:extLst>
              <a:ext uri="{FF2B5EF4-FFF2-40B4-BE49-F238E27FC236}">
                <a16:creationId xmlns:a16="http://schemas.microsoft.com/office/drawing/2014/main" id="{F9A46909-15A8-2E9F-7ADF-217C3AD6169A}"/>
              </a:ext>
            </a:extLst>
          </p:cNvPr>
          <p:cNvSpPr>
            <a:spLocks noGrp="1"/>
          </p:cNvSpPr>
          <p:nvPr>
            <p:ph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2CFA633E-9BCA-DBB0-2772-B8E1D5F267BA}"/>
              </a:ext>
            </a:extLst>
          </p:cNvPr>
          <p:cNvSpPr>
            <a:spLocks noGrp="1"/>
          </p:cNvSpPr>
          <p:nvPr>
            <p:ph type="sldNum" sz="quarter" idx="12"/>
          </p:nvPr>
        </p:nvSpPr>
        <p:spPr/>
        <p:txBody>
          <a:bodyPr/>
          <a:lstStyle/>
          <a:p>
            <a:fld id="{EB241CD2-1E45-42A3-B213-66A034DF9A3B}" type="slidenum">
              <a:rPr lang="en-GB" smtClean="0"/>
              <a:t>94</a:t>
            </a:fld>
            <a:endParaRPr lang="en-GB" dirty="0"/>
          </a:p>
        </p:txBody>
      </p:sp>
      <p:pic>
        <p:nvPicPr>
          <p:cNvPr id="8" name="Picture 7" descr="The image displays a financial spreadsheet or table with columns for years (20-30), various financial indicators (PPA, RUE, Inflation Index, Cash Flow, IRR, Nominal Rate, Real Rate, Cap Exp, Risk Free Rate, PV), and corresponding values.&#10;&#10;AI-generated content may be incorrect.">
            <a:extLst>
              <a:ext uri="{FF2B5EF4-FFF2-40B4-BE49-F238E27FC236}">
                <a16:creationId xmlns:a16="http://schemas.microsoft.com/office/drawing/2014/main" id="{EDDADB7B-429B-0328-0851-FBC83994912C}"/>
              </a:ext>
            </a:extLst>
          </p:cNvPr>
          <p:cNvPicPr>
            <a:picLocks noChangeAspect="1"/>
          </p:cNvPicPr>
          <p:nvPr/>
        </p:nvPicPr>
        <p:blipFill>
          <a:blip r:embed="rId2"/>
          <a:stretch>
            <a:fillRect/>
          </a:stretch>
        </p:blipFill>
        <p:spPr>
          <a:xfrm>
            <a:off x="282276" y="1025401"/>
            <a:ext cx="11627448" cy="4807197"/>
          </a:xfrm>
          <a:prstGeom prst="rect">
            <a:avLst/>
          </a:prstGeom>
        </p:spPr>
      </p:pic>
      <p:sp>
        <p:nvSpPr>
          <p:cNvPr id="9" name="TextBox 8">
            <a:extLst>
              <a:ext uri="{FF2B5EF4-FFF2-40B4-BE49-F238E27FC236}">
                <a16:creationId xmlns:a16="http://schemas.microsoft.com/office/drawing/2014/main" id="{F4E9F874-AA0E-D731-B52B-B3303D668FB8}"/>
              </a:ext>
            </a:extLst>
          </p:cNvPr>
          <p:cNvSpPr txBox="1"/>
          <p:nvPr/>
        </p:nvSpPr>
        <p:spPr>
          <a:xfrm>
            <a:off x="4981575" y="2447925"/>
            <a:ext cx="3914775" cy="646331"/>
          </a:xfrm>
          <a:prstGeom prst="rect">
            <a:avLst/>
          </a:prstGeom>
          <a:solidFill>
            <a:schemeClr val="bg1">
              <a:lumMod val="85000"/>
            </a:schemeClr>
          </a:solidFill>
        </p:spPr>
        <p:txBody>
          <a:bodyPr wrap="square" rtlCol="0">
            <a:spAutoFit/>
          </a:bodyPr>
          <a:lstStyle/>
          <a:p>
            <a:r>
              <a:rPr lang="en-US" dirty="0"/>
              <a:t>Increases the IRR from 6% to 8.16%. Increases premium versus Rf by more</a:t>
            </a:r>
          </a:p>
        </p:txBody>
      </p:sp>
    </p:spTree>
    <p:extLst>
      <p:ext uri="{BB962C8B-B14F-4D97-AF65-F5344CB8AC3E}">
        <p14:creationId xmlns:p14="http://schemas.microsoft.com/office/powerpoint/2010/main" val="40430438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BCBC6-8935-F7C2-E797-C7611C6A3C61}"/>
              </a:ext>
            </a:extLst>
          </p:cNvPr>
          <p:cNvSpPr>
            <a:spLocks noGrp="1"/>
          </p:cNvSpPr>
          <p:nvPr>
            <p:ph type="title"/>
          </p:nvPr>
        </p:nvSpPr>
        <p:spPr/>
        <p:txBody>
          <a:bodyPr/>
          <a:lstStyle/>
          <a:p>
            <a:r>
              <a:rPr lang="en-US" dirty="0"/>
              <a:t>Case 2: High IRR – IRR should not be God</a:t>
            </a:r>
          </a:p>
        </p:txBody>
      </p:sp>
      <p:pic>
        <p:nvPicPr>
          <p:cNvPr id="6" name="Content Placeholder 5" descr="The image displays a financial table with columns for Year, Flag, Cash Flow, and various financial metrics such as Inflation Index, IRR, Nominal Rate, Real Rate, Cap Exp, and Risk Free Rate.&#10;&#10;AI-generated content may be incorrect.">
            <a:extLst>
              <a:ext uri="{FF2B5EF4-FFF2-40B4-BE49-F238E27FC236}">
                <a16:creationId xmlns:a16="http://schemas.microsoft.com/office/drawing/2014/main" id="{DC9D06B2-FD96-2EB6-7FBD-E69BC00B3847}"/>
              </a:ext>
            </a:extLst>
          </p:cNvPr>
          <p:cNvPicPr>
            <a:picLocks noGrp="1" noChangeAspect="1"/>
          </p:cNvPicPr>
          <p:nvPr>
            <p:ph idx="1"/>
          </p:nvPr>
        </p:nvPicPr>
        <p:blipFill>
          <a:blip r:embed="rId2"/>
          <a:stretch>
            <a:fillRect/>
          </a:stretch>
        </p:blipFill>
        <p:spPr>
          <a:xfrm>
            <a:off x="406400" y="1247123"/>
            <a:ext cx="11088688" cy="4617754"/>
          </a:xfrm>
          <a:prstGeom prst="rect">
            <a:avLst/>
          </a:prstGeom>
        </p:spPr>
      </p:pic>
      <p:sp>
        <p:nvSpPr>
          <p:cNvPr id="4" name="Slide Number Placeholder 3">
            <a:extLst>
              <a:ext uri="{FF2B5EF4-FFF2-40B4-BE49-F238E27FC236}">
                <a16:creationId xmlns:a16="http://schemas.microsoft.com/office/drawing/2014/main" id="{5FDA881F-2995-6F9D-9B25-00D9C717EC3F}"/>
              </a:ext>
            </a:extLst>
          </p:cNvPr>
          <p:cNvSpPr>
            <a:spLocks noGrp="1"/>
          </p:cNvSpPr>
          <p:nvPr>
            <p:ph type="sldNum" sz="quarter" idx="12"/>
          </p:nvPr>
        </p:nvSpPr>
        <p:spPr/>
        <p:txBody>
          <a:bodyPr/>
          <a:lstStyle/>
          <a:p>
            <a:fld id="{EB241CD2-1E45-42A3-B213-66A034DF9A3B}" type="slidenum">
              <a:rPr lang="en-GB" smtClean="0"/>
              <a:t>95</a:t>
            </a:fld>
            <a:endParaRPr lang="en-GB" dirty="0"/>
          </a:p>
        </p:txBody>
      </p:sp>
      <p:sp>
        <p:nvSpPr>
          <p:cNvPr id="7" name="TextBox 6">
            <a:extLst>
              <a:ext uri="{FF2B5EF4-FFF2-40B4-BE49-F238E27FC236}">
                <a16:creationId xmlns:a16="http://schemas.microsoft.com/office/drawing/2014/main" id="{8F1461AB-42A2-349D-2132-0984544D81F9}"/>
              </a:ext>
            </a:extLst>
          </p:cNvPr>
          <p:cNvSpPr txBox="1"/>
          <p:nvPr/>
        </p:nvSpPr>
        <p:spPr>
          <a:xfrm>
            <a:off x="5257800" y="2609850"/>
            <a:ext cx="4171950" cy="923330"/>
          </a:xfrm>
          <a:prstGeom prst="rect">
            <a:avLst/>
          </a:prstGeom>
          <a:solidFill>
            <a:schemeClr val="bg1">
              <a:lumMod val="85000"/>
            </a:schemeClr>
          </a:solidFill>
        </p:spPr>
        <p:txBody>
          <a:bodyPr wrap="square" rtlCol="0">
            <a:spAutoFit/>
          </a:bodyPr>
          <a:lstStyle/>
          <a:p>
            <a:r>
              <a:rPr lang="en-US" dirty="0"/>
              <a:t>The IRR increases by smaller amount, but the value versus a risk-free security doubles</a:t>
            </a:r>
          </a:p>
        </p:txBody>
      </p:sp>
      <p:cxnSp>
        <p:nvCxnSpPr>
          <p:cNvPr id="9" name="Straight Arrow Connector 8">
            <a:extLst>
              <a:ext uri="{FF2B5EF4-FFF2-40B4-BE49-F238E27FC236}">
                <a16:creationId xmlns:a16="http://schemas.microsoft.com/office/drawing/2014/main" id="{6A1BA372-AA33-E01F-EEF3-0D78308A1751}"/>
              </a:ext>
            </a:extLst>
          </p:cNvPr>
          <p:cNvCxnSpPr/>
          <p:nvPr/>
        </p:nvCxnSpPr>
        <p:spPr>
          <a:xfrm flipH="1" flipV="1">
            <a:off x="2933700" y="2476500"/>
            <a:ext cx="232410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8231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DF64-EDD6-9409-224B-EEEFD38F2FB2}"/>
              </a:ext>
            </a:extLst>
          </p:cNvPr>
          <p:cNvSpPr>
            <a:spLocks noGrp="1"/>
          </p:cNvSpPr>
          <p:nvPr>
            <p:ph type="title"/>
          </p:nvPr>
        </p:nvSpPr>
        <p:spPr/>
        <p:txBody>
          <a:bodyPr/>
          <a:lstStyle/>
          <a:p>
            <a:r>
              <a:rPr lang="en-US" dirty="0"/>
              <a:t>One-year Contract Absurdity</a:t>
            </a:r>
          </a:p>
        </p:txBody>
      </p:sp>
      <p:sp>
        <p:nvSpPr>
          <p:cNvPr id="3" name="Content Placeholder 2">
            <a:extLst>
              <a:ext uri="{FF2B5EF4-FFF2-40B4-BE49-F238E27FC236}">
                <a16:creationId xmlns:a16="http://schemas.microsoft.com/office/drawing/2014/main" id="{D8622B23-3DB5-5F65-78A5-FD52B3C9986D}"/>
              </a:ext>
            </a:extLst>
          </p:cNvPr>
          <p:cNvSpPr>
            <a:spLocks noGrp="1"/>
          </p:cNvSpPr>
          <p:nvPr>
            <p:ph idx="1"/>
          </p:nvPr>
        </p:nvSpPr>
        <p:spPr/>
        <p:txBody>
          <a:bodyPr/>
          <a:lstStyle/>
          <a:p>
            <a:pPr algn="l"/>
            <a:r>
              <a:rPr lang="en-JM" dirty="0"/>
              <a:t>I recall a question from somebody in India about whether contracts could have a one-year term. </a:t>
            </a:r>
          </a:p>
          <a:p>
            <a:pPr algn="l"/>
            <a:r>
              <a:rPr lang="en-JM" dirty="0"/>
              <a:t>When you think about this from the perspective of an investor, making a series of short-term contracts would mean that technological obsolesce risk and the risk of changes in the price of the equipment would be taken by the developer. </a:t>
            </a:r>
          </a:p>
          <a:p>
            <a:pPr algn="l"/>
            <a:r>
              <a:rPr lang="en-JM" dirty="0"/>
              <a:t>Imposing the risk of cost changes and obsolescence risk could be taken by the developer/sponsor, but accepting the risk of changes in the market outside of the control of investors and which cannot be transferred to other contractors such as the EPC contractor or the O&amp;M contractor would have dramatic effects on the price in the contract and the ability of the developer to raise debt. </a:t>
            </a:r>
            <a:endParaRPr lang="en-US" dirty="0"/>
          </a:p>
        </p:txBody>
      </p:sp>
      <p:sp>
        <p:nvSpPr>
          <p:cNvPr id="4" name="Slide Number Placeholder 3">
            <a:extLst>
              <a:ext uri="{FF2B5EF4-FFF2-40B4-BE49-F238E27FC236}">
                <a16:creationId xmlns:a16="http://schemas.microsoft.com/office/drawing/2014/main" id="{4809B1CA-3A84-5FC8-8A07-D4951DC40D15}"/>
              </a:ext>
            </a:extLst>
          </p:cNvPr>
          <p:cNvSpPr>
            <a:spLocks noGrp="1"/>
          </p:cNvSpPr>
          <p:nvPr>
            <p:ph type="sldNum" sz="quarter" idx="12"/>
          </p:nvPr>
        </p:nvSpPr>
        <p:spPr/>
        <p:txBody>
          <a:bodyPr/>
          <a:lstStyle/>
          <a:p>
            <a:fld id="{EB241CD2-1E45-42A3-B213-66A034DF9A3B}" type="slidenum">
              <a:rPr lang="en-GB" smtClean="0"/>
              <a:t>96</a:t>
            </a:fld>
            <a:endParaRPr lang="en-GB" dirty="0"/>
          </a:p>
        </p:txBody>
      </p:sp>
    </p:spTree>
    <p:extLst>
      <p:ext uri="{BB962C8B-B14F-4D97-AF65-F5344CB8AC3E}">
        <p14:creationId xmlns:p14="http://schemas.microsoft.com/office/powerpoint/2010/main" val="24348130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562F-613D-8E3F-0543-AEA4A4C6357D}"/>
              </a:ext>
            </a:extLst>
          </p:cNvPr>
          <p:cNvSpPr>
            <a:spLocks noGrp="1"/>
          </p:cNvSpPr>
          <p:nvPr>
            <p:ph type="title"/>
          </p:nvPr>
        </p:nvSpPr>
        <p:spPr/>
        <p:txBody>
          <a:bodyPr>
            <a:normAutofit fontScale="90000"/>
          </a:bodyPr>
          <a:lstStyle/>
          <a:p>
            <a:r>
              <a:rPr lang="en-US" dirty="0"/>
              <a:t>Economic Life of 40 years versus Contract term of 20 years</a:t>
            </a:r>
          </a:p>
        </p:txBody>
      </p:sp>
      <p:sp>
        <p:nvSpPr>
          <p:cNvPr id="3" name="Content Placeholder 2">
            <a:extLst>
              <a:ext uri="{FF2B5EF4-FFF2-40B4-BE49-F238E27FC236}">
                <a16:creationId xmlns:a16="http://schemas.microsoft.com/office/drawing/2014/main" id="{8119A07B-61A7-4616-FE48-B34DA93EC19B}"/>
              </a:ext>
            </a:extLst>
          </p:cNvPr>
          <p:cNvSpPr>
            <a:spLocks noGrp="1"/>
          </p:cNvSpPr>
          <p:nvPr>
            <p:ph idx="1"/>
          </p:nvPr>
        </p:nvSpPr>
        <p:spPr/>
        <p:txBody>
          <a:bodyPr>
            <a:normAutofit fontScale="85000" lnSpcReduction="10000"/>
          </a:bodyPr>
          <a:lstStyle/>
          <a:p>
            <a:pPr algn="l"/>
            <a:r>
              <a:rPr lang="en-JM" dirty="0"/>
              <a:t>When bidding on this contract, the investor would make some kind of terminal value assumption which increases the cash flow. </a:t>
            </a:r>
          </a:p>
          <a:p>
            <a:pPr algn="l"/>
            <a:r>
              <a:rPr lang="en-JM" dirty="0"/>
              <a:t>This assumed terminal value reduces the required cash flow for the initial contract term as part of the IRR is earned from the terminal value. </a:t>
            </a:r>
          </a:p>
          <a:p>
            <a:pPr algn="l"/>
            <a:r>
              <a:rPr lang="en-JM" dirty="0"/>
              <a:t>At the end of the contract term, the project may continue to be necessary for the off-taker, and the off-taker could choose between a new contract for our existing project or pay contract prices associated with a new project. </a:t>
            </a:r>
          </a:p>
          <a:p>
            <a:pPr algn="l"/>
            <a:r>
              <a:rPr lang="en-JM" dirty="0"/>
              <a:t>With inflation in costs, this could mean that the terminal value would be a relatively high portion of the overall project cash flow. </a:t>
            </a:r>
          </a:p>
          <a:p>
            <a:pPr algn="l"/>
            <a:r>
              <a:rPr lang="en-JM" dirty="0"/>
              <a:t>On the other hand, if new projects have lower cost and/or our project is no longer necessary and/or if new projects are more efficient after 20 years, the terminal value could be nothing. </a:t>
            </a:r>
          </a:p>
          <a:p>
            <a:pPr algn="l"/>
            <a:r>
              <a:rPr lang="en-JM" dirty="0"/>
              <a:t>This means that if the contract term is less than the life, the developer/sponsor is forced to take risks of what could happen in twenty years, something it has no control over. If the developer/sponsor were rational, it would place a large risk premium on the terminal value and the reduction in the value of the new contract would not be too much (it is possible that in order to win the bid the contractor would make optimistic forecasts). </a:t>
            </a:r>
          </a:p>
          <a:p>
            <a:pPr algn="l"/>
            <a:r>
              <a:rPr lang="en-JM" dirty="0"/>
              <a:t>If the contract term is longer, it implies that the developer/sponsor would take the risk of forecasting the project life. Further, the longer life limits the ability of the off-taker from taking advantage of more efficient technologies and lower capital expenditures. </a:t>
            </a:r>
            <a:endParaRPr lang="en-US" dirty="0"/>
          </a:p>
          <a:p>
            <a:pPr algn="l"/>
            <a:endParaRPr lang="en-US" dirty="0"/>
          </a:p>
        </p:txBody>
      </p:sp>
      <p:sp>
        <p:nvSpPr>
          <p:cNvPr id="4" name="Slide Number Placeholder 3">
            <a:extLst>
              <a:ext uri="{FF2B5EF4-FFF2-40B4-BE49-F238E27FC236}">
                <a16:creationId xmlns:a16="http://schemas.microsoft.com/office/drawing/2014/main" id="{5CE24EDE-7AD0-2F2B-FBD3-22025D4C6530}"/>
              </a:ext>
            </a:extLst>
          </p:cNvPr>
          <p:cNvSpPr>
            <a:spLocks noGrp="1"/>
          </p:cNvSpPr>
          <p:nvPr>
            <p:ph type="sldNum" sz="quarter" idx="12"/>
          </p:nvPr>
        </p:nvSpPr>
        <p:spPr/>
        <p:txBody>
          <a:bodyPr/>
          <a:lstStyle/>
          <a:p>
            <a:fld id="{EB241CD2-1E45-42A3-B213-66A034DF9A3B}" type="slidenum">
              <a:rPr lang="en-GB" smtClean="0"/>
              <a:t>97</a:t>
            </a:fld>
            <a:endParaRPr lang="en-GB" dirty="0"/>
          </a:p>
        </p:txBody>
      </p:sp>
    </p:spTree>
    <p:extLst>
      <p:ext uri="{BB962C8B-B14F-4D97-AF65-F5344CB8AC3E}">
        <p14:creationId xmlns:p14="http://schemas.microsoft.com/office/powerpoint/2010/main" val="2632315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0463-DF36-9A6B-8218-456A96F9B708}"/>
              </a:ext>
            </a:extLst>
          </p:cNvPr>
          <p:cNvSpPr>
            <a:spLocks noGrp="1"/>
          </p:cNvSpPr>
          <p:nvPr>
            <p:ph type="title"/>
          </p:nvPr>
        </p:nvSpPr>
        <p:spPr/>
        <p:txBody>
          <a:bodyPr/>
          <a:lstStyle/>
          <a:p>
            <a:r>
              <a:rPr lang="en-US" dirty="0"/>
              <a:t>PPA Life and Merchant Tail</a:t>
            </a:r>
          </a:p>
        </p:txBody>
      </p:sp>
      <p:sp>
        <p:nvSpPr>
          <p:cNvPr id="3" name="Content Placeholder 2">
            <a:extLst>
              <a:ext uri="{FF2B5EF4-FFF2-40B4-BE49-F238E27FC236}">
                <a16:creationId xmlns:a16="http://schemas.microsoft.com/office/drawing/2014/main" id="{035DF893-3CEC-2312-B2C9-B31B4A9A3696}"/>
              </a:ext>
            </a:extLst>
          </p:cNvPr>
          <p:cNvSpPr>
            <a:spLocks noGrp="1"/>
          </p:cNvSpPr>
          <p:nvPr>
            <p:ph idx="1"/>
          </p:nvPr>
        </p:nvSpPr>
        <p:spPr/>
        <p:txBody>
          <a:bodyPr/>
          <a:lstStyle/>
          <a:p>
            <a:pPr algn="l"/>
            <a:r>
              <a:rPr lang="en-JM" dirty="0"/>
              <a:t>Instead of assuming that a new contract is signed, some projects assume that the project will sell output into some kind of spot market. </a:t>
            </a:r>
          </a:p>
          <a:p>
            <a:pPr algn="l"/>
            <a:r>
              <a:rPr lang="en-JM" dirty="0"/>
              <a:t>This is the case with some wind farms and with corporate PPA’s. </a:t>
            </a:r>
          </a:p>
          <a:p>
            <a:pPr algn="l"/>
            <a:r>
              <a:rPr lang="en-JM" dirty="0"/>
              <a:t>In electricity this structure is known as a merchant tail. </a:t>
            </a:r>
          </a:p>
          <a:p>
            <a:pPr algn="l"/>
            <a:r>
              <a:rPr lang="en-JM" dirty="0"/>
              <a:t>The idea of demonstrating that the project can produce in merchant markets seems to encourage developers with skill in forecasting markets. </a:t>
            </a:r>
          </a:p>
          <a:p>
            <a:pPr algn="l"/>
            <a:r>
              <a:rPr lang="en-JM" dirty="0"/>
              <a:t>As with the shorter contract period, the developer/sponsor will not be able to  influence what happens at the end of the contract period. </a:t>
            </a:r>
          </a:p>
          <a:p>
            <a:pPr algn="l"/>
            <a:r>
              <a:rPr lang="en-JM" dirty="0"/>
              <a:t>As with the short contract period, one can assert that this uncertainty will tend to increase the price of the initial contact, impose risks on the developer and will lead to a higher price for the initial contract period. </a:t>
            </a:r>
            <a:endParaRPr lang="en-US" dirty="0"/>
          </a:p>
        </p:txBody>
      </p:sp>
      <p:sp>
        <p:nvSpPr>
          <p:cNvPr id="4" name="Slide Number Placeholder 3">
            <a:extLst>
              <a:ext uri="{FF2B5EF4-FFF2-40B4-BE49-F238E27FC236}">
                <a16:creationId xmlns:a16="http://schemas.microsoft.com/office/drawing/2014/main" id="{1AA2DFA6-EAFD-1D20-1275-9E812C7191B5}"/>
              </a:ext>
            </a:extLst>
          </p:cNvPr>
          <p:cNvSpPr>
            <a:spLocks noGrp="1"/>
          </p:cNvSpPr>
          <p:nvPr>
            <p:ph type="sldNum" sz="quarter" idx="12"/>
          </p:nvPr>
        </p:nvSpPr>
        <p:spPr/>
        <p:txBody>
          <a:bodyPr/>
          <a:lstStyle/>
          <a:p>
            <a:fld id="{EB241CD2-1E45-42A3-B213-66A034DF9A3B}" type="slidenum">
              <a:rPr lang="en-GB" smtClean="0"/>
              <a:t>98</a:t>
            </a:fld>
            <a:endParaRPr lang="en-GB" dirty="0"/>
          </a:p>
        </p:txBody>
      </p:sp>
    </p:spTree>
    <p:extLst>
      <p:ext uri="{BB962C8B-B14F-4D97-AF65-F5344CB8AC3E}">
        <p14:creationId xmlns:p14="http://schemas.microsoft.com/office/powerpoint/2010/main" val="31110348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47B80-7411-D263-04AE-A0F60070A827}"/>
              </a:ext>
            </a:extLst>
          </p:cNvPr>
          <p:cNvSpPr>
            <a:spLocks noGrp="1"/>
          </p:cNvSpPr>
          <p:nvPr>
            <p:ph type="ctrTitle"/>
          </p:nvPr>
        </p:nvSpPr>
        <p:spPr>
          <a:xfrm>
            <a:off x="805760" y="2638425"/>
            <a:ext cx="6080815" cy="1257299"/>
          </a:xfrm>
        </p:spPr>
        <p:txBody>
          <a:bodyPr>
            <a:normAutofit fontScale="90000"/>
          </a:bodyPr>
          <a:lstStyle/>
          <a:p>
            <a:r>
              <a:rPr lang="en-US" dirty="0"/>
              <a:t>Nuanced Issue 2:</a:t>
            </a:r>
            <a:br>
              <a:rPr lang="en-US" dirty="0"/>
            </a:br>
            <a:r>
              <a:rPr lang="en-US" dirty="0"/>
              <a:t>Fixed and Variable Cost in Biding</a:t>
            </a:r>
          </a:p>
        </p:txBody>
      </p:sp>
    </p:spTree>
    <p:extLst>
      <p:ext uri="{BB962C8B-B14F-4D97-AF65-F5344CB8AC3E}">
        <p14:creationId xmlns:p14="http://schemas.microsoft.com/office/powerpoint/2010/main" val="18588625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ELS Palette">
      <a:dk1>
        <a:sysClr val="windowText" lastClr="000000"/>
      </a:dk1>
      <a:lt1>
        <a:sysClr val="window" lastClr="FFFFFF"/>
      </a:lt1>
      <a:dk2>
        <a:srgbClr val="44546A"/>
      </a:dk2>
      <a:lt2>
        <a:srgbClr val="E7E6E6"/>
      </a:lt2>
      <a:accent1>
        <a:srgbClr val="A1B3C2"/>
      </a:accent1>
      <a:accent2>
        <a:srgbClr val="728EA3"/>
      </a:accent2>
      <a:accent3>
        <a:srgbClr val="436885"/>
      </a:accent3>
      <a:accent4>
        <a:srgbClr val="144266"/>
      </a:accent4>
      <a:accent5>
        <a:srgbClr val="3D3D3D"/>
      </a:accent5>
      <a:accent6>
        <a:srgbClr val="000000"/>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Learning Template 2018" id="{04CE0C22-ED7F-46CB-BC65-E68FB60107E8}" vid="{EE53C80E-D2C7-4B31-877E-8733A34E7E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2C2E2B10CF94468480BACF496908E0" ma:contentTypeVersion="13" ma:contentTypeDescription="Create a new document." ma:contentTypeScope="" ma:versionID="18914f2fa9e2f548665f32c5a4de79ef">
  <xsd:schema xmlns:xsd="http://www.w3.org/2001/XMLSchema" xmlns:xs="http://www.w3.org/2001/XMLSchema" xmlns:p="http://schemas.microsoft.com/office/2006/metadata/properties" xmlns:ns2="6192822a-c85a-4fd8-902b-47168ba51a1b" xmlns:ns3="6ea4884f-dd23-4a9e-9674-e0962577458b" targetNamespace="http://schemas.microsoft.com/office/2006/metadata/properties" ma:root="true" ma:fieldsID="91c33ad5cdb163c7460cb486d03121cd" ns2:_="" ns3:_="">
    <xsd:import namespace="6192822a-c85a-4fd8-902b-47168ba51a1b"/>
    <xsd:import namespace="6ea4884f-dd23-4a9e-9674-e096257745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BillingMetadata"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92822a-c85a-4fd8-902b-47168ba51a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32ff089-c713-41da-a7f8-7725fa36ebb8" ma:termSetId="09814cd3-568e-fe90-9814-8d621ff8fb84" ma:anchorId="fba54fb3-c3e1-fe81-a776-ca4b69148c4d" ma:open="true" ma:isKeyword="false">
      <xsd:complexType>
        <xsd:sequence>
          <xsd:element ref="pc:Terms" minOccurs="0" maxOccurs="1"/>
        </xsd:sequence>
      </xsd:complex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a4884f-dd23-4a9e-9674-e0962577458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97a576b-233c-4f6a-bc99-79689ae6a87f}" ma:internalName="TaxCatchAll" ma:showField="CatchAllData" ma:web="6ea4884f-dd23-4a9e-9674-e096257745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ea4884f-dd23-4a9e-9674-e0962577458b" xsi:nil="true"/>
    <lcf76f155ced4ddcb4097134ff3c332f xmlns="6192822a-c85a-4fd8-902b-47168ba51a1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720DE7-00F3-4A88-8D4D-158078DF35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92822a-c85a-4fd8-902b-47168ba51a1b"/>
    <ds:schemaRef ds:uri="6ea4884f-dd23-4a9e-9674-e096257745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846560-7417-4620-9430-258701E19CF2}">
  <ds:schemaRefs>
    <ds:schemaRef ds:uri="http://schemas.microsoft.com/office/2006/metadata/properties"/>
    <ds:schemaRef ds:uri="http://schemas.microsoft.com/office/infopath/2007/PartnerControls"/>
    <ds:schemaRef ds:uri="6ea4884f-dd23-4a9e-9674-e0962577458b"/>
    <ds:schemaRef ds:uri="6192822a-c85a-4fd8-902b-47168ba51a1b"/>
  </ds:schemaRefs>
</ds:datastoreItem>
</file>

<file path=customXml/itemProps3.xml><?xml version="1.0" encoding="utf-8"?>
<ds:datastoreItem xmlns:ds="http://schemas.openxmlformats.org/officeDocument/2006/customXml" ds:itemID="{3A12640A-A610-4889-909B-349FC94A00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Learning Template 2025</Template>
  <TotalTime>74483</TotalTime>
  <Words>34598</Words>
  <Application>Microsoft Office PowerPoint</Application>
  <PresentationFormat>Widescreen</PresentationFormat>
  <Paragraphs>3076</Paragraphs>
  <Slides>454</Slides>
  <Notes>14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454</vt:i4>
      </vt:variant>
    </vt:vector>
  </HeadingPairs>
  <TitlesOfParts>
    <vt:vector size="469" baseType="lpstr">
      <vt:lpstr>SimSun</vt:lpstr>
      <vt:lpstr>Arial</vt:lpstr>
      <vt:lpstr>Calibri</vt:lpstr>
      <vt:lpstr>Cambria</vt:lpstr>
      <vt:lpstr>Cambria Math</vt:lpstr>
      <vt:lpstr>Courier New</vt:lpstr>
      <vt:lpstr>Lato</vt:lpstr>
      <vt:lpstr>Poppins</vt:lpstr>
      <vt:lpstr>Poppins SemiBold</vt:lpstr>
      <vt:lpstr>Rockwell</vt:lpstr>
      <vt:lpstr>Times New Roman</vt:lpstr>
      <vt:lpstr>Wingdings</vt:lpstr>
      <vt:lpstr>Wingdings 2</vt:lpstr>
      <vt:lpstr>Wingdings 3</vt:lpstr>
      <vt:lpstr>Office Theme</vt:lpstr>
      <vt:lpstr>General Points</vt:lpstr>
      <vt:lpstr>Biggest Rule</vt:lpstr>
      <vt:lpstr>Not Reading Detailed Contract Language</vt:lpstr>
      <vt:lpstr>Simplified Course Outline</vt:lpstr>
      <vt:lpstr>Pre-Reading, Resources</vt:lpstr>
      <vt:lpstr>Pre-Course Questions</vt:lpstr>
      <vt:lpstr>PPA Strategy</vt:lpstr>
      <vt:lpstr>General Subjects</vt:lpstr>
      <vt:lpstr>Pre-course</vt:lpstr>
      <vt:lpstr>Provocative Statements (to make you mad but think)</vt:lpstr>
      <vt:lpstr>The Value of the Term in a PPA is Measured Incorrectly</vt:lpstr>
      <vt:lpstr>Not Including Inflation in Capacity Charges has Been a Disaster for Nuclear Plants</vt:lpstr>
      <vt:lpstr>Putting a Limit on Cycles in a Battery PPA is Idiotic</vt:lpstr>
      <vt:lpstr>Part 1 of Session # 1: Key Commercial Terms, History of PPA Contracts and Objectives of Project Finance</vt:lpstr>
      <vt:lpstr>Outline of Issues for Price Contracts</vt:lpstr>
      <vt:lpstr>Nuanced Issues in Pricing of Contracts</vt:lpstr>
      <vt:lpstr>Contract Role</vt:lpstr>
      <vt:lpstr>Diagram of Who Incurs Risk and Contract Structure</vt:lpstr>
      <vt:lpstr>Terminology and Contract Parties</vt:lpstr>
      <vt:lpstr>Background on PPA Contracts in for Power Generation with Risk Allocation and a History of Rational for Risk Allocation Through Contracts. </vt:lpstr>
      <vt:lpstr>Starting Point – Define Capital Intensity As Characteristic of Electricity Generating Assets </vt:lpstr>
      <vt:lpstr>Which is More Capital Intensive</vt:lpstr>
      <vt:lpstr>Capital Intensity Defined by Two Things</vt:lpstr>
      <vt:lpstr>Capital Intensity – Refinery versus Roof-top Solar and Importance of Financing</vt:lpstr>
      <vt:lpstr>Capital Intensity – Hydro versus Natural Gas</vt:lpstr>
      <vt:lpstr>Capital Intensity – Energy Efficient House and Large House</vt:lpstr>
      <vt:lpstr>Which is more Capital-Intensive Electric or Internal Combustion</vt:lpstr>
      <vt:lpstr>Two Things for Defining Capital Intensity</vt:lpstr>
      <vt:lpstr>Point 2 – Capital Intensity and Risk</vt:lpstr>
      <vt:lpstr>Risks of Investments</vt:lpstr>
      <vt:lpstr>General Discussion of Risks without Contract Mitigation</vt:lpstr>
      <vt:lpstr>General Risks Facing a Nuclear Plant</vt:lpstr>
      <vt:lpstr>General Risks Facing Vegetable Vendor</vt:lpstr>
      <vt:lpstr>Capital Intensity and Rate of Return</vt:lpstr>
      <vt:lpstr>Basic Idea that Greater Risk and Greater Require Return</vt:lpstr>
      <vt:lpstr>Any Investment has at Minimum Three Things and a Rate of Return</vt:lpstr>
      <vt:lpstr>Rate of Return is More Important for Capital Intensive Investments</vt:lpstr>
      <vt:lpstr>Capital Intensity and Effect of Higher Required IRR</vt:lpstr>
      <vt:lpstr>Why the Rate of Return is Affected by Economic Life</vt:lpstr>
      <vt:lpstr>Illustration of Scenarios with 15% Rate of Return</vt:lpstr>
      <vt:lpstr>Illustration of Scenarios with 5% Rate of Return</vt:lpstr>
      <vt:lpstr>Illustration of Scenarios with 15% Rate of Return – 2-year life</vt:lpstr>
      <vt:lpstr>Illustration of Scenarios with 5% Rate of Return – 2-year life</vt:lpstr>
      <vt:lpstr>Illustration of Scenarios with Rate of Return</vt:lpstr>
      <vt:lpstr>Capital Intensity Definitions and Returns</vt:lpstr>
      <vt:lpstr>Capital Intensity and Life and Operating Expense</vt:lpstr>
      <vt:lpstr>Capital Intensity Graph and Effect of Changes in Overall Return</vt:lpstr>
      <vt:lpstr>Effects of Financing on Bid Price – Capital Intensive</vt:lpstr>
      <vt:lpstr>Capital Intensity – Why Relevant to Contracts</vt:lpstr>
      <vt:lpstr>Key Commercial Terms, History of PPA Contracts and Objectives of Project Finance</vt:lpstr>
      <vt:lpstr>Objectives of Pricing Contracts</vt:lpstr>
      <vt:lpstr>Background on PPA Contracts in for Power Generation with Risk Allocation and a History of Rational for Risk Allocation Through Contracts. </vt:lpstr>
      <vt:lpstr>Why so much about cost of capital</vt:lpstr>
      <vt:lpstr>Limited Risk Transferred – More Retained by Off-taker</vt:lpstr>
      <vt:lpstr>High Risk Transfer with Merchant Prices</vt:lpstr>
      <vt:lpstr>Some Risks of Capital-Intensive Investments for Essential  Infrastructure; Should Government Intervene to Lower Risk</vt:lpstr>
      <vt:lpstr>Risk versus Incentives in Market Structure and Individual Contract Elements</vt:lpstr>
      <vt:lpstr>Overview of Electricity Generation Financing</vt:lpstr>
      <vt:lpstr>Project Finance History</vt:lpstr>
      <vt:lpstr>Policy Option 1 – Cost-plus Regulation or State Ownership</vt:lpstr>
      <vt:lpstr>Les Trente Glorieouses  and MAGA or MUBA – 1945 to 1973 </vt:lpstr>
      <vt:lpstr>A Boring Utility Company and MUBA  (Make Utilities Boring Again)</vt:lpstr>
      <vt:lpstr>Growth in Electricity Demand</vt:lpstr>
      <vt:lpstr>GE and Electricity</vt:lpstr>
      <vt:lpstr>Boring Utility Company Earning Much Lower Returns – ROIC Perspective</vt:lpstr>
      <vt:lpstr>Relatively Stable Multiples of Earnings and EBITDA for Boring Utility Companies</vt:lpstr>
      <vt:lpstr>Part 2: 1980’s </vt:lpstr>
      <vt:lpstr>Part 2: 1973 Energy Crisis and End of Declining Real Prices</vt:lpstr>
      <vt:lpstr>Part 2: 1980’s and Cost Increases and Cost Over-runs </vt:lpstr>
      <vt:lpstr>U.S. Nuclear Capacity Factor</vt:lpstr>
      <vt:lpstr>Reaction to Nuclear Plant Cost Increases – Throwing Monopoly Money at Government Regulators</vt:lpstr>
      <vt:lpstr>Availability and Multi-Part  Contracts</vt:lpstr>
      <vt:lpstr>Projects Depend on Who Controls the Output</vt:lpstr>
      <vt:lpstr>Availability Projects without Output Risk and Notion of Not No Control of Output – Would you pay firemen only when they put out fires </vt:lpstr>
      <vt:lpstr>General Allocation in Initial Capacity-based PPA Contracts</vt:lpstr>
      <vt:lpstr>Is a Rental Car an Availability or Output Contract </vt:lpstr>
      <vt:lpstr>Risk Allocation in Rental Car Agreements</vt:lpstr>
      <vt:lpstr>Response to Nuclear Power Boom – Carefully Managed Availability</vt:lpstr>
      <vt:lpstr>Detailed Project Contracts</vt:lpstr>
      <vt:lpstr>Back-to-Back Contracts with Availability</vt:lpstr>
      <vt:lpstr>What are Problems with this Diagram from HBS</vt:lpstr>
      <vt:lpstr>What is Good and Bad about this Diagram</vt:lpstr>
      <vt:lpstr>Project Participant Overview – This one is horrible</vt:lpstr>
      <vt:lpstr>Notion of Independent Power Projects, Risk Allocation and PPA</vt:lpstr>
      <vt:lpstr>Risk Allocation Part 1: Allocation between IPP Investor and the Off-taker for Dispatchable Plant</vt:lpstr>
      <vt:lpstr>Risk Allocation Part 2: Investor Risks to Different Contracts for the SPV</vt:lpstr>
      <vt:lpstr>The Way You Get to Risk Allocation: Four or More-Part Tariff in Availability</vt:lpstr>
      <vt:lpstr>Drivers and Profit and Loss Statement - Dispatchable</vt:lpstr>
      <vt:lpstr>Four Part Tariff Example</vt:lpstr>
      <vt:lpstr>Nuanced Issue 1: PPA Term</vt:lpstr>
      <vt:lpstr>Make and Argument for Long-term or Short-term PPAs</vt:lpstr>
      <vt:lpstr>How Long Should the PPA Life Be to Promote Low Cost</vt:lpstr>
      <vt:lpstr>Efficient Length of Contract</vt:lpstr>
      <vt:lpstr>Case 1: Relatively Low IRR; No Terminal Value Assigned</vt:lpstr>
      <vt:lpstr>Case 2: High IRR – IRR should not be God</vt:lpstr>
      <vt:lpstr>One-year Contract Absurdity</vt:lpstr>
      <vt:lpstr>Economic Life of 40 years versus Contract term of 20 years</vt:lpstr>
      <vt:lpstr>PPA Life and Merchant Tail</vt:lpstr>
      <vt:lpstr>Nuanced Issue 2: Fixed and Variable Cost in Biding</vt:lpstr>
      <vt:lpstr>Question: Should you Always Bid Actual Fixed and Variable Cost</vt:lpstr>
      <vt:lpstr>Risks of Fixed and Variable Cost</vt:lpstr>
      <vt:lpstr>LCOE for Bid in Capacity Payment</vt:lpstr>
      <vt:lpstr>What Happens if Estimate Fixed and Variable Costs Inconsistent with Actual Cost</vt:lpstr>
      <vt:lpstr>Example of Bidding Differently than Actual Cost – Seems to Increase Risk</vt:lpstr>
      <vt:lpstr>Nuance in Bidding when Investor Believes Generation will Change</vt:lpstr>
      <vt:lpstr>Question: Are These Costs Fixed or Variable</vt:lpstr>
      <vt:lpstr>Results of PPA (Single Buyer) Model</vt:lpstr>
      <vt:lpstr>1980’s Independent Power and Incentives (Plant Availability)</vt:lpstr>
      <vt:lpstr>Mixed Results</vt:lpstr>
      <vt:lpstr>Problems with Availability Structure</vt:lpstr>
      <vt:lpstr>Issue of PPA Effectiveness</vt:lpstr>
      <vt:lpstr>Philippines Contracts – Extreme Example</vt:lpstr>
      <vt:lpstr>Case Study - Funding Enron - Subic Bay, Philippines</vt:lpstr>
      <vt:lpstr>113 MW Diesel Generator Power Station Subic Bay, Philippines</vt:lpstr>
      <vt:lpstr>Case 1: Enron Subic</vt:lpstr>
      <vt:lpstr>BOT/PPA Contract</vt:lpstr>
      <vt:lpstr>Capacity was Added over Many Years in Philippines</vt:lpstr>
      <vt:lpstr>Philippines Results</vt:lpstr>
      <vt:lpstr>End of Session 1 for First Day</vt:lpstr>
      <vt:lpstr>Start of Day, Part 2</vt:lpstr>
      <vt:lpstr>Part 3:1995 - 2010 Merchant Period</vt:lpstr>
      <vt:lpstr>Concept of Merchant Power</vt:lpstr>
      <vt:lpstr>Merchant Market Question: Do Higher Risks to Merchant Investors Mean Lower Risk to Consumers</vt:lpstr>
      <vt:lpstr>Merchant Power Boom</vt:lpstr>
      <vt:lpstr>Uses of Merchant Prices in Contract Analysis </vt:lpstr>
      <vt:lpstr>Monthly Electricity and Gas Prices – Higher Correlation</vt:lpstr>
      <vt:lpstr>Monthly Gas Price and Electric Price</vt:lpstr>
      <vt:lpstr>Illustration of Different Supply Curves</vt:lpstr>
      <vt:lpstr>Why Gas Plants have a Natural Hedge and Renewable or Nuclear does not have Natural Hedge</vt:lpstr>
      <vt:lpstr>Question on Merchant Production</vt:lpstr>
      <vt:lpstr>Changes in Merchant Prices with Increased Solar</vt:lpstr>
      <vt:lpstr>Concept of How Renewable Energy Affects Merchant Prices</vt:lpstr>
      <vt:lpstr>Current and Future Markets</vt:lpstr>
      <vt:lpstr>Forward Contracts in Merchant Power</vt:lpstr>
      <vt:lpstr>Example of Swap Contract</vt:lpstr>
      <vt:lpstr>Contrast Interest Rate Swap and Contract for Wind Power</vt:lpstr>
      <vt:lpstr>Difference between a Standard Forward Swap and Contract for Difference</vt:lpstr>
      <vt:lpstr>Counter Parties, Swap Contract and Exposure</vt:lpstr>
      <vt:lpstr>Forward Merchant Prices, Natural Gas Prices and Market Heat Rates</vt:lpstr>
      <vt:lpstr>Mechanics of Swap Contract with 5 x 16 Block </vt:lpstr>
      <vt:lpstr>Swap Contract When Dispatch Different than Contract</vt:lpstr>
      <vt:lpstr>Swap Contract When Dispatch Different than Contract</vt:lpstr>
      <vt:lpstr>Difference between Swap and CdF – Notional Settlement</vt:lpstr>
      <vt:lpstr>Contract for Difference</vt:lpstr>
      <vt:lpstr>Orsted Merchant Exposure and Hedging</vt:lpstr>
      <vt:lpstr>Orsted Exposure to Fixed Volume Swaps and CfD with Flexible Volumes</vt:lpstr>
      <vt:lpstr>Orsted Losses from Over-Hedging</vt:lpstr>
      <vt:lpstr>Merchant Prices Benefits</vt:lpstr>
      <vt:lpstr>Results of Merchant Price Investments</vt:lpstr>
      <vt:lpstr>Full Competition - Problems</vt:lpstr>
      <vt:lpstr>UK Oversupply in Merchant Market</vt:lpstr>
      <vt:lpstr>AES Drax Bond Rating TimeLine</vt:lpstr>
      <vt:lpstr>Crash of Merchant Power</vt:lpstr>
      <vt:lpstr>Defaults without Contracts</vt:lpstr>
      <vt:lpstr>Price History During the California Crisis</vt:lpstr>
      <vt:lpstr>Prices versus Marginal Cost</vt:lpstr>
      <vt:lpstr>Physical Withholding</vt:lpstr>
      <vt:lpstr>Status of Merchant Markets</vt:lpstr>
      <vt:lpstr>End of Second Session for  First Day</vt:lpstr>
      <vt:lpstr>Start of Second Day</vt:lpstr>
      <vt:lpstr>Nuance 3: Deemed Energy and Negative Prices</vt:lpstr>
      <vt:lpstr>Debate About Deemed Energy</vt:lpstr>
      <vt:lpstr>Question On Transmission and Deemed Energy</vt:lpstr>
      <vt:lpstr>Who Should Take the Risk of Constrained Operation</vt:lpstr>
      <vt:lpstr>Changes in Merchant Prices with Renewable Energy</vt:lpstr>
      <vt:lpstr> 2010’s, Renewable Energy and  Feed-in Tariffs  All Output Purchased and Control of Output is Investor and  not Off-taker</vt:lpstr>
      <vt:lpstr>Solar History: 2000’s and Feed-in Tariffs - German Solar Feed-In Tariffs and Managing Risk</vt:lpstr>
      <vt:lpstr>Difference Between Contract Prices for Renewable Energy and Dispatchable Plants</vt:lpstr>
      <vt:lpstr>Renewable Project Finance Diagram </vt:lpstr>
      <vt:lpstr>Revolution in Solar Module Prices and the Price of Polysilicon</vt:lpstr>
      <vt:lpstr>How to Encourage Renewable Energy</vt:lpstr>
      <vt:lpstr>Average Solar by Year – Little Variation</vt:lpstr>
      <vt:lpstr>Offshore Wind by Year in Oman</vt:lpstr>
      <vt:lpstr>Wind Resource and Power Curves</vt:lpstr>
      <vt:lpstr>Risk Allocation with Availability and Output Projects</vt:lpstr>
      <vt:lpstr>Results of Output Contracts</vt:lpstr>
      <vt:lpstr>Case Study: Contract Structure for Battery Storage and Renewable</vt:lpstr>
      <vt:lpstr>Four Models for Storage PPA</vt:lpstr>
      <vt:lpstr>Capacity and Storage of Batteries - Think of a Battery Like a Water Tower or a Warehouse</vt:lpstr>
      <vt:lpstr>Battery Costs</vt:lpstr>
      <vt:lpstr>Batteries for Ancillary Services and Load Shifting</vt:lpstr>
      <vt:lpstr>Case 1: Battery plus Solar PPA</vt:lpstr>
      <vt:lpstr>Pricing in PPA and Back of Envelope </vt:lpstr>
      <vt:lpstr>Capacity Payment Formula – PPA 1</vt:lpstr>
      <vt:lpstr>Pricing in a PPA Contract for Batteries – PPA Number 3</vt:lpstr>
      <vt:lpstr>Limit on Cycles in PPA</vt:lpstr>
      <vt:lpstr>Contract Issues from Case 1 (Solar and Battery PPA)</vt:lpstr>
      <vt:lpstr>Case 2: Battery Plus Storage to Meet Electricity</vt:lpstr>
      <vt:lpstr>Case 2: Illustration of Hourly Analysis</vt:lpstr>
      <vt:lpstr>Case 2: Contract Theory for Target Supply Case</vt:lpstr>
      <vt:lpstr>Case 3: Customer Analysis</vt:lpstr>
      <vt:lpstr>Case 3: Customer Investment</vt:lpstr>
      <vt:lpstr>Case 3: Contract Issues</vt:lpstr>
      <vt:lpstr>Case 4: Mini-Grid</vt:lpstr>
      <vt:lpstr>Case 4: Contract Issues in Mini-grid</vt:lpstr>
      <vt:lpstr>Break for Second Day</vt:lpstr>
      <vt:lpstr>Case Study Nuclear Plants and RAB Model</vt:lpstr>
      <vt:lpstr>Case Study of Rate Base Regulation for Nuclear Plants in UK</vt:lpstr>
      <vt:lpstr>Capital Cost of Nuclear</vt:lpstr>
      <vt:lpstr>PPP Project Example – Versus Corporate Finance or Government Ownership</vt:lpstr>
      <vt:lpstr>Exercise: Draw a Diagram of UAE Project</vt:lpstr>
      <vt:lpstr>Contract Nuance 4: Adjustments for Commodity Prices During Construction </vt:lpstr>
      <vt:lpstr>Contract Nuances: Commodity Price Changes Over Long Construction Period</vt:lpstr>
      <vt:lpstr>Fixed Contract Price in EPC Contract</vt:lpstr>
      <vt:lpstr>Nuance: Adjustments to Construction Cost</vt:lpstr>
      <vt:lpstr>Construction Adjustment Nuance: Example from ENEC Financial Model</vt:lpstr>
      <vt:lpstr>Nuance 5: Inflation Adjustments in PPA</vt:lpstr>
      <vt:lpstr>Pretend you are Lender, Consumer, Investor</vt:lpstr>
      <vt:lpstr>Inflation Risks to Different Parties</vt:lpstr>
      <vt:lpstr>Don’t be Intimidated by Language, Single Price PPA with Inflation</vt:lpstr>
      <vt:lpstr>Inflation Risk and Cost of Capital</vt:lpstr>
      <vt:lpstr>Different Revenue  Patterns from RAB, CFD and Inflation Adjusted CFD</vt:lpstr>
      <vt:lpstr>Real versus Nominal with Different Project Lives</vt:lpstr>
      <vt:lpstr>Financing During Construction</vt:lpstr>
      <vt:lpstr>Return of Rate Base Regulation – British Nuclear with CWIP in Rate Base</vt:lpstr>
      <vt:lpstr>Low Cost of Capital Objective in RAB</vt:lpstr>
      <vt:lpstr>Funding of Sizewell</vt:lpstr>
      <vt:lpstr>Revenue Requirement from Classic RAB</vt:lpstr>
      <vt:lpstr>Revenue from CfD with and Without Inflation</vt:lpstr>
      <vt:lpstr>RAB LCOE versus without RAB</vt:lpstr>
      <vt:lpstr>Importance, Nuances and Calculation of the Levelised Cost of  Electricity</vt:lpstr>
      <vt:lpstr>Simple Rule about Economics</vt:lpstr>
      <vt:lpstr>Dabhol Case Study</vt:lpstr>
      <vt:lpstr>Contract Risk and Dahbol</vt:lpstr>
      <vt:lpstr>Comments from Harvard Case Study</vt:lpstr>
      <vt:lpstr>Comments from Harvard Case Study</vt:lpstr>
      <vt:lpstr>Contract for Differences (CFD) and Levelized Cost of Electricity (LCOE)</vt:lpstr>
      <vt:lpstr>Calculation of LCOE</vt:lpstr>
      <vt:lpstr>Nuances in LCOE Calculation</vt:lpstr>
      <vt:lpstr>Lazard LCOE</vt:lpstr>
      <vt:lpstr>Effect of Financial Assumptions on LCOE</vt:lpstr>
      <vt:lpstr>LCOE of Different Technologies</vt:lpstr>
      <vt:lpstr>LCOE of Battery and Solar</vt:lpstr>
      <vt:lpstr>Including Externalities</vt:lpstr>
      <vt:lpstr>End of Day 2</vt:lpstr>
      <vt:lpstr>Start of Day 3</vt:lpstr>
      <vt:lpstr>Part 3 Provisions Other Than Price in Contracts</vt:lpstr>
      <vt:lpstr>Same General Point about Cost of Capital and Incentives</vt:lpstr>
      <vt:lpstr>Numbers in Project Contracts other than Price</vt:lpstr>
      <vt:lpstr>Introduction to Non-Price Provisions of  Contracts</vt:lpstr>
      <vt:lpstr>Objectives and Ideas</vt:lpstr>
      <vt:lpstr>Liquidated Damage for Delay</vt:lpstr>
      <vt:lpstr>Liquidated Damage Theory and Targets</vt:lpstr>
      <vt:lpstr>Legal Rule for Liquidated Damage</vt:lpstr>
      <vt:lpstr>Difficult of Impossible to Compute Liquidated Damages</vt:lpstr>
      <vt:lpstr>Example of Delay Penalty in PPA Contract</vt:lpstr>
      <vt:lpstr>Exact Computations of Liquidated Damages and Other Items</vt:lpstr>
      <vt:lpstr>Targets and Liquidated Damage</vt:lpstr>
      <vt:lpstr>Example for Analysis of Targets and Liquidated Damage</vt:lpstr>
      <vt:lpstr>Cost Trade-offs and Minimizing Total Cost</vt:lpstr>
      <vt:lpstr>Issues in Computing Off-taker Cost</vt:lpstr>
      <vt:lpstr>Why Only Off-taker Cost in Liquidated Damages and not Investor Cost</vt:lpstr>
      <vt:lpstr>Liquidated Damage in EPC Contract</vt:lpstr>
      <vt:lpstr>Back-to-Back Contracts with Availability</vt:lpstr>
      <vt:lpstr>Delay Liquidated Damage in EPC Contract – Off-taker Penalty Plus the Financing Cost; Not Exactly Back-to-Back</vt:lpstr>
      <vt:lpstr>Real World Case 2, Sino Hydro</vt:lpstr>
      <vt:lpstr>Availability Incentives and Availability Liquidated Damage </vt:lpstr>
      <vt:lpstr>Different Ways to Compute Capacity Payment</vt:lpstr>
      <vt:lpstr>Capacity Charge Example</vt:lpstr>
      <vt:lpstr>Example of Availability Penalties Summer and Winter Penalties</vt:lpstr>
      <vt:lpstr>Availability Deductions from Capacity Payment</vt:lpstr>
      <vt:lpstr>Hypothetical Case for Analysis of Availability Cost</vt:lpstr>
      <vt:lpstr>Availability Incentives and Risk in Capacity Payment</vt:lpstr>
      <vt:lpstr>Nuances and Approximations in LD Measurement for Availability</vt:lpstr>
      <vt:lpstr>Complex Liquidated Damages and Financing Cost</vt:lpstr>
      <vt:lpstr>Nuanced Issue in Output Contracts Adjustment to Price for Performance Ratio</vt:lpstr>
      <vt:lpstr>Performance Ratio Penalty</vt:lpstr>
      <vt:lpstr>Understanding the Performance Ratio</vt:lpstr>
      <vt:lpstr>kWp Benchmark from STC – 1000 Watts/m2 and 25°</vt:lpstr>
      <vt:lpstr>Solar, Temperature and Performance Ratio</vt:lpstr>
      <vt:lpstr>Complicated Calculations of Performance Ratio</vt:lpstr>
      <vt:lpstr>Costs and Benefits of Cleaning Panels</vt:lpstr>
      <vt:lpstr>Questions About Implicit and Explicit Incentives and Payments in Single Price Contracts</vt:lpstr>
      <vt:lpstr>Incentives for Performance Ratio in Solar Power</vt:lpstr>
      <vt:lpstr>Distortion in Incentives from Output Projects</vt:lpstr>
      <vt:lpstr>Does Added Penalty Make Sense</vt:lpstr>
      <vt:lpstr>Break for Day 3</vt:lpstr>
      <vt:lpstr>Target Efficiency in Contracts</vt:lpstr>
      <vt:lpstr>Mechanics of Target Efficiency versus Alternatives</vt:lpstr>
      <vt:lpstr>Penalty or Bonus from Target Efficiency</vt:lpstr>
      <vt:lpstr>Incentive to Bid at Target Efficiency</vt:lpstr>
      <vt:lpstr>Case 1: Bid Target Efficiency Better than Actual Efficiency</vt:lpstr>
      <vt:lpstr>Case 2: Bid Target Efficiency Better than Actual Efficiency</vt:lpstr>
      <vt:lpstr>Example of Target Heat Rate with Changing Prices</vt:lpstr>
      <vt:lpstr>LCOE in Bids with Different Efficiency and Capacity Charge</vt:lpstr>
      <vt:lpstr>Incentives with Target Efficiency</vt:lpstr>
      <vt:lpstr>Performance Provisions in Supply Contracts</vt:lpstr>
      <vt:lpstr>Illustrate Risks of Volume and Performance</vt:lpstr>
      <vt:lpstr>Performance Liquidated Damage</vt:lpstr>
      <vt:lpstr>Siemens Gamesa and Payment for Guarantees</vt:lpstr>
      <vt:lpstr>Penalty Calculation for Power Curve Performance</vt:lpstr>
      <vt:lpstr>Performance Ratio Test for Solar</vt:lpstr>
      <vt:lpstr>EPC Provisions – Guaranteed Capacity and Performance for Solar Plant</vt:lpstr>
      <vt:lpstr>LD on Heat Rate in Supply Agreement</vt:lpstr>
      <vt:lpstr>What is a Good Way to Compute Penalty</vt:lpstr>
      <vt:lpstr>Simulation from Example</vt:lpstr>
      <vt:lpstr>Worse Case Simulation from Example</vt:lpstr>
      <vt:lpstr>Real World Problems with EPC Contracts – Case 1, Samsung</vt:lpstr>
      <vt:lpstr>Performance Provisions in O&amp;M Agreements</vt:lpstr>
      <vt:lpstr>Provisions of Liquidated Damage</vt:lpstr>
      <vt:lpstr>Example of Terms of O&amp;M Contract</vt:lpstr>
      <vt:lpstr>Liquidated Damages in O&amp;M Agreement</vt:lpstr>
      <vt:lpstr>Payment in O&amp;M Contract</vt:lpstr>
      <vt:lpstr>O&amp;M Contract Timing</vt:lpstr>
      <vt:lpstr>Incentives in O&amp;M Contract</vt:lpstr>
      <vt:lpstr>Warranty Periods</vt:lpstr>
      <vt:lpstr>Warranty Periods and Project Finance Timing</vt:lpstr>
      <vt:lpstr>Warranty Period and Long-term Service Agreements</vt:lpstr>
      <vt:lpstr>Warranty Period</vt:lpstr>
      <vt:lpstr>Warranty Period and Maintenance</vt:lpstr>
      <vt:lpstr>Warranty Period versus Defects Period</vt:lpstr>
      <vt:lpstr>O&amp;M Contract Penalties and Incentives</vt:lpstr>
      <vt:lpstr>Change Orders and Scope Changes</vt:lpstr>
      <vt:lpstr>Change Orders </vt:lpstr>
      <vt:lpstr>Aspects of Change Orders</vt:lpstr>
      <vt:lpstr>Example of Pricing For Change Orders (Disguised Name) – What do you think about 30%</vt:lpstr>
      <vt:lpstr>UK Lock in Hospital</vt:lpstr>
      <vt:lpstr>Eurotunnel Cost Overrun</vt:lpstr>
      <vt:lpstr>Problems with Eurotunnel</vt:lpstr>
      <vt:lpstr>Over-riding Problem with Construction and Revenue Estimates – Hiding Behind Experts</vt:lpstr>
      <vt:lpstr>Other  Provisions</vt:lpstr>
      <vt:lpstr>Termination Clauses</vt:lpstr>
      <vt:lpstr>Billing and Metering</vt:lpstr>
      <vt:lpstr>Example of Termination Clause</vt:lpstr>
      <vt:lpstr>Session 4: Project Finance and Lender Financing</vt:lpstr>
      <vt:lpstr>Objectives </vt:lpstr>
      <vt:lpstr>Learning Objectives - 1</vt:lpstr>
      <vt:lpstr>Notes on Financial Model</vt:lpstr>
      <vt:lpstr>Outline</vt:lpstr>
      <vt:lpstr>Session 1: What is Finance and What is an Investment</vt:lpstr>
      <vt:lpstr>What is an Investment</vt:lpstr>
      <vt:lpstr>What is Return on an Investment</vt:lpstr>
      <vt:lpstr>Any Investment has at Minimum Three Things and a Rate of Return</vt:lpstr>
      <vt:lpstr>Not as Sexy as a New Version of TikTok, but Very Important to Society</vt:lpstr>
      <vt:lpstr>Definition of Project Finance and Concepts</vt:lpstr>
      <vt:lpstr>Section 1a. Definition of Project Finance</vt:lpstr>
      <vt:lpstr>Project Finance Definition in HBS Cases</vt:lpstr>
      <vt:lpstr>More Definitions</vt:lpstr>
      <vt:lpstr>What is Project Finance?</vt:lpstr>
      <vt:lpstr>Which is a Better Way to Assess the Value of an Investment – Two Presentations to the Board</vt:lpstr>
      <vt:lpstr>Risk Measured by Bank from Cash Flow Forecast DSCR with High and Low Risk</vt:lpstr>
      <vt:lpstr>Why is Non-Recourse and No Parent Support so Important In Essence of Project Finance</vt:lpstr>
      <vt:lpstr>Language of Term Sheet Illustrating Parent Support</vt:lpstr>
      <vt:lpstr>Example of Lender Analysis which Uses Data not Available to Equity Investor</vt:lpstr>
      <vt:lpstr>The Essence of Project Finance</vt:lpstr>
      <vt:lpstr>Simple Example of Credit Analysis in Corporate Finance and Project Finance</vt:lpstr>
      <vt:lpstr>Risk Analysis in Project Finance Models</vt:lpstr>
      <vt:lpstr>In Project Finance, Risk is Managed to Achieve BBB- (Baa3)</vt:lpstr>
      <vt:lpstr>Subjects for Key Parties, Contracts, Lenders and Equity Investors</vt:lpstr>
      <vt:lpstr>Equity Valuation in Project Finance –  The IRR</vt:lpstr>
      <vt:lpstr>Valuation of Projects and IRR</vt:lpstr>
      <vt:lpstr>IRR from Investing in a Stock and Yahoo Finance Adjusted Stock Price</vt:lpstr>
      <vt:lpstr>Compute IRR for Stocks and Prove the IRR is the Growth Rate</vt:lpstr>
      <vt:lpstr>Project IRR, Debt IRR and Equity IRR Interpretation</vt:lpstr>
      <vt:lpstr>Exercise: Computing the IRR and Growth for Amazon; Understanding the Effect of Small IRR Differences over Long Periods of Time</vt:lpstr>
      <vt:lpstr>IRR as Growth Rate in Cash Flow in a Project Finance Model</vt:lpstr>
      <vt:lpstr>Real World Minimum Acceptable Target IRR</vt:lpstr>
      <vt:lpstr>Lender in Project Finance and Assessment of Risk – The DSCR</vt:lpstr>
      <vt:lpstr>What Makes it Possible to Lend Long-term to Single Assets</vt:lpstr>
      <vt:lpstr>Technical DSCR Definitions</vt:lpstr>
      <vt:lpstr>Start with Risk Question</vt:lpstr>
      <vt:lpstr>New York Meeting, Google Maps and Assessing the Risk of Being Late</vt:lpstr>
      <vt:lpstr>Which is More Important – DSCR or Debt to Capital</vt:lpstr>
      <vt:lpstr>Cash Flow Available for Debt Service (CFADS); It is what the Definition Says it is</vt:lpstr>
      <vt:lpstr>You Can Go the Other Way to Find the DSCR</vt:lpstr>
      <vt:lpstr>Equity IRR, Debt Financing Theory and Project Finance</vt:lpstr>
      <vt:lpstr>Project Finance, Dividends and the Key Graph for Debt Structure</vt:lpstr>
      <vt:lpstr>Risk Allocation Part 2: Investor Risks to Different Contracts for the SPV</vt:lpstr>
      <vt:lpstr>Part 1: The Foundations, Objectives and Pillars of Project Finance</vt:lpstr>
      <vt:lpstr>We Will Keep Coming Back to Some Key Objectives of Project Finance</vt:lpstr>
      <vt:lpstr>Project Finance Analysis Other than Four Pillars</vt:lpstr>
      <vt:lpstr>Part 1: What is Finance and  What is an Investment</vt:lpstr>
      <vt:lpstr>What is an Investment</vt:lpstr>
      <vt:lpstr>What is Return on an Investment and What is Cost of Capital</vt:lpstr>
      <vt:lpstr>What is not and Investment with a Return to Evaluate Costs and Benefits</vt:lpstr>
      <vt:lpstr>Pillar 1 of Project Finance Capital  Intensity and Importance of Cost  of Capital being Close to Rate of Return</vt:lpstr>
      <vt:lpstr>Not as Sexy as a New Version of TikTok, but Very Important to Society</vt:lpstr>
      <vt:lpstr>Effect of Capital Intensity and Cost of Capital on Prices People Pay for Essential Services</vt:lpstr>
      <vt:lpstr>The Night Before and Pillar 1</vt:lpstr>
      <vt:lpstr>Pillar 2:   Classic Definition of Project  Finance as Debt, Project Finance  Terms and Risk Verification</vt:lpstr>
      <vt:lpstr>Definition of Project Finance and Concepts</vt:lpstr>
      <vt:lpstr>Project Finance Definition in HBS Cases</vt:lpstr>
      <vt:lpstr>Terms in Finnerty Definition</vt:lpstr>
      <vt:lpstr>More Definitions</vt:lpstr>
      <vt:lpstr>More Terms from the Project Finance Definitions</vt:lpstr>
      <vt:lpstr>More Terms from the Project Finance Definitions</vt:lpstr>
      <vt:lpstr>Problems with the Project Finance Definition: Aspects of Project Finance Other than Debt Ignored</vt:lpstr>
      <vt:lpstr>Which is a Better Way to Assess the Value of an Investment – Two Presentations to the Board</vt:lpstr>
      <vt:lpstr>In Project Finance, Risk is Managed to Achieve BBB- (Baa3)</vt:lpstr>
      <vt:lpstr>Risk Measured by Bank from Cash Flow Forecast DSCR with High and Low Risk</vt:lpstr>
      <vt:lpstr>Why is Non-Recourse and No Parent Support so Important In Essence of Project Finance</vt:lpstr>
      <vt:lpstr>The Real Import of Nonrecourse</vt:lpstr>
      <vt:lpstr>Language of Term Sheet Illustrating Parent Support</vt:lpstr>
      <vt:lpstr>The Essence of the Verification Pillar of Project Finance</vt:lpstr>
      <vt:lpstr>Simple Example of Credit Analysis in Corporate Finance and Project Finance</vt:lpstr>
      <vt:lpstr>Risk Analysis in Project Finance Models</vt:lpstr>
      <vt:lpstr>Pillar 3:  Contract Structures to Encourage Efficiency and Key Parties in a  Project Finance</vt:lpstr>
      <vt:lpstr>Contract Pillar</vt:lpstr>
      <vt:lpstr>Pillar 3 of Project Finance – Private Companies with Contracts to Encourage Efficiency</vt:lpstr>
      <vt:lpstr>Contracts with Incentives and the History of Project Finance</vt:lpstr>
      <vt:lpstr>Subjects for Key Parties, Contracts, Lenders and Equity Investors</vt:lpstr>
      <vt:lpstr>Economic Theory of Contracts</vt:lpstr>
      <vt:lpstr>Explaining Project Finance with Diagrams to Demonstrate Contracts and Risks</vt:lpstr>
      <vt:lpstr>Start with Revenues and Risks from Revenues – General Categories from Revenue Generation</vt:lpstr>
      <vt:lpstr>Philosophy of Pillar 3 - Imposing Controllable Risks in Contracts</vt:lpstr>
      <vt:lpstr>More Comprehensive Diagram of Project Finance and Parties</vt:lpstr>
      <vt:lpstr>Diagram from Financial Model</vt:lpstr>
      <vt:lpstr>Pillar 4: Consideration of Items in  Project that Are Not Measured by  Private Investor Return or Risk Assessment by Lender</vt:lpstr>
      <vt:lpstr>Example of Investments – Christopher Columbus</vt:lpstr>
      <vt:lpstr>Example of Investment - NVIDA</vt:lpstr>
      <vt:lpstr>Example of Investment Externalities – Leaf Blower</vt:lpstr>
      <vt:lpstr>Calculation of EIRR</vt:lpstr>
      <vt:lpstr>Parties to Transaction and Two Statistics in Project Finance:  IRR and DSCR  </vt:lpstr>
      <vt:lpstr>Equity Valuation in Project for Investors  Finance – The IRR</vt:lpstr>
      <vt:lpstr>Project IRR, Debt IRR and Equity IRR Interpretation</vt:lpstr>
      <vt:lpstr>IRR had Taken over the World – Calling it BS is Absurd</vt:lpstr>
      <vt:lpstr>Calculating the IRR by Hand</vt:lpstr>
      <vt:lpstr>IRR from Investing in a Stock and Yahoo Finance Adjusted Stock Price</vt:lpstr>
      <vt:lpstr>Compute IRR for Stocks and Prove the IRR is the Growth Rate</vt:lpstr>
      <vt:lpstr>Exercise: Computing the IRR and Growth for Amazon; Understanding the Effect of Small IRR Differences over Long Periods of Time</vt:lpstr>
      <vt:lpstr>IRR as Growth Rate in Cash Flow in a Project Finance Model</vt:lpstr>
      <vt:lpstr>Real World Minimum Acceptable Target IRR</vt:lpstr>
      <vt:lpstr>Lender in Project Finance and  Assessment of Risk – The DSCR</vt:lpstr>
      <vt:lpstr>What Makes it Possible to Lend Long-term to Single Assets</vt:lpstr>
      <vt:lpstr>Technical DSCR Definitions</vt:lpstr>
      <vt:lpstr>Start with Risk Question</vt:lpstr>
      <vt:lpstr>New York Meeting, Google Maps and Assessing the Risk of Being Late</vt:lpstr>
      <vt:lpstr>Which is More Important – DSCR or Debt to Capital</vt:lpstr>
      <vt:lpstr>Cash Flow Available for Debt Service (CFADS); It is what the Definition Says it is</vt:lpstr>
      <vt:lpstr>You Can Go the Other Way to Find the DSCR</vt:lpstr>
      <vt:lpstr>Equity IRR, Debt Financing Theory and Project Finance</vt:lpstr>
      <vt:lpstr>Project Finance, Dividends and the Key Graph for Debt Structure</vt:lpstr>
      <vt:lpstr>Review</vt:lpstr>
      <vt:lpstr>Part 3: Different Contract Structures and Revenue Risk </vt:lpstr>
      <vt:lpstr>Outline</vt:lpstr>
      <vt:lpstr>Part 4: Project Finance Timeline and Risk Changes</vt:lpstr>
      <vt:lpstr>Outline</vt:lpstr>
      <vt:lpstr>Timeline Subjects</vt:lpstr>
      <vt:lpstr>Project Finance and Changing Risk</vt:lpstr>
      <vt:lpstr>P90 and DSCR</vt:lpstr>
      <vt:lpstr>Risks Other Than Resource Risk</vt:lpstr>
      <vt:lpstr>Mean Square Error – Exercise, Compute it</vt:lpstr>
      <vt:lpstr>Final Point</vt:lpstr>
      <vt:lpstr>Sponsor Analysis</vt:lpstr>
      <vt:lpstr>Sponsor Analysis</vt:lpstr>
      <vt:lpstr>PowerPoint Presentation</vt:lpstr>
      <vt:lpstr>PowerPoint Presentation</vt:lpstr>
      <vt:lpstr>Financial Comparison</vt:lpstr>
      <vt:lpstr>Balfour Beatty ROE and Price to Book</vt:lpstr>
      <vt:lpstr>ROE, ROIC and Growth</vt:lpstr>
      <vt:lpstr>Credit Ratios</vt:lpstr>
      <vt:lpstr>Bouygues Returns and Value</vt:lpstr>
      <vt:lpstr>Bouygues Debt Profile</vt:lpstr>
      <vt:lpstr>Mitie Group – O&amp;M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Wang, Rui (UK)</dc:creator>
  <cp:lastModifiedBy>Edward Bodmer</cp:lastModifiedBy>
  <cp:revision>21</cp:revision>
  <cp:lastPrinted>2016-07-04T11:35:44Z</cp:lastPrinted>
  <dcterms:created xsi:type="dcterms:W3CDTF">2025-03-28T08:41:26Z</dcterms:created>
  <dcterms:modified xsi:type="dcterms:W3CDTF">2026-09-06T20:16:40Z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0x010100222C2E2B10CF94468480BACF496908E0</vt:lpwstr>
  </property>
  <property fmtid="{D5CDD505-2E9C-101B-9397-08002B2CF9AE}" pid="3" name="Order">
    <vt:r8>7599200</vt:r8>
  </property>
</Properties>
</file>