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3"/>
  </p:notesMasterIdLst>
  <p:handoutMasterIdLst>
    <p:handoutMasterId r:id="rId204"/>
  </p:handoutMasterIdLst>
  <p:sldIdLst>
    <p:sldId id="4094" r:id="rId2"/>
    <p:sldId id="4488" r:id="rId3"/>
    <p:sldId id="4537" r:id="rId4"/>
    <p:sldId id="4131" r:id="rId5"/>
    <p:sldId id="3831" r:id="rId6"/>
    <p:sldId id="4297" r:id="rId7"/>
    <p:sldId id="4095" r:id="rId8"/>
    <p:sldId id="3839" r:id="rId9"/>
    <p:sldId id="3761" r:id="rId10"/>
    <p:sldId id="4101" r:id="rId11"/>
    <p:sldId id="3973" r:id="rId12"/>
    <p:sldId id="4646" r:id="rId13"/>
    <p:sldId id="4128" r:id="rId14"/>
    <p:sldId id="4129" r:id="rId15"/>
    <p:sldId id="3967" r:id="rId16"/>
    <p:sldId id="4098" r:id="rId17"/>
    <p:sldId id="4099" r:id="rId18"/>
    <p:sldId id="4127" r:id="rId19"/>
    <p:sldId id="3956" r:id="rId20"/>
    <p:sldId id="2040" r:id="rId21"/>
    <p:sldId id="4289" r:id="rId22"/>
    <p:sldId id="4284" r:id="rId23"/>
    <p:sldId id="4357" r:id="rId24"/>
    <p:sldId id="2570" r:id="rId25"/>
    <p:sldId id="2571" r:id="rId26"/>
    <p:sldId id="2572" r:id="rId27"/>
    <p:sldId id="2573" r:id="rId28"/>
    <p:sldId id="4644" r:id="rId29"/>
    <p:sldId id="4642" r:id="rId30"/>
    <p:sldId id="4643" r:id="rId31"/>
    <p:sldId id="4290" r:id="rId32"/>
    <p:sldId id="4291" r:id="rId33"/>
    <p:sldId id="4292" r:id="rId34"/>
    <p:sldId id="4358" r:id="rId35"/>
    <p:sldId id="4294" r:id="rId36"/>
    <p:sldId id="4295" r:id="rId37"/>
    <p:sldId id="4293" r:id="rId38"/>
    <p:sldId id="4296" r:id="rId39"/>
    <p:sldId id="4359" r:id="rId40"/>
    <p:sldId id="4288" r:id="rId41"/>
    <p:sldId id="4360" r:id="rId42"/>
    <p:sldId id="4298" r:id="rId43"/>
    <p:sldId id="4301" r:id="rId44"/>
    <p:sldId id="4300" r:id="rId45"/>
    <p:sldId id="4302" r:id="rId46"/>
    <p:sldId id="4043" r:id="rId47"/>
    <p:sldId id="4042" r:id="rId48"/>
    <p:sldId id="4041" r:id="rId49"/>
    <p:sldId id="414" r:id="rId50"/>
    <p:sldId id="4281" r:id="rId51"/>
    <p:sldId id="4110" r:id="rId52"/>
    <p:sldId id="3986" r:id="rId53"/>
    <p:sldId id="3829" r:id="rId54"/>
    <p:sldId id="2584" r:id="rId55"/>
    <p:sldId id="4107" r:id="rId56"/>
    <p:sldId id="3965" r:id="rId57"/>
    <p:sldId id="4112" r:id="rId58"/>
    <p:sldId id="4111" r:id="rId59"/>
    <p:sldId id="4108" r:id="rId60"/>
    <p:sldId id="4130" r:id="rId61"/>
    <p:sldId id="2586" r:id="rId62"/>
    <p:sldId id="4113" r:id="rId63"/>
    <p:sldId id="2432" r:id="rId64"/>
    <p:sldId id="4664" r:id="rId65"/>
    <p:sldId id="1490" r:id="rId66"/>
    <p:sldId id="4665" r:id="rId67"/>
    <p:sldId id="1070" r:id="rId68"/>
    <p:sldId id="3966" r:id="rId69"/>
    <p:sldId id="2587" r:id="rId70"/>
    <p:sldId id="1529" r:id="rId71"/>
    <p:sldId id="4666" r:id="rId72"/>
    <p:sldId id="2520" r:id="rId73"/>
    <p:sldId id="4001" r:id="rId74"/>
    <p:sldId id="785" r:id="rId75"/>
    <p:sldId id="3511" r:id="rId76"/>
    <p:sldId id="2303" r:id="rId77"/>
    <p:sldId id="510" r:id="rId78"/>
    <p:sldId id="4002" r:id="rId79"/>
    <p:sldId id="2298" r:id="rId80"/>
    <p:sldId id="2599" r:id="rId81"/>
    <p:sldId id="2609" r:id="rId82"/>
    <p:sldId id="2299" r:id="rId83"/>
    <p:sldId id="2302" r:id="rId84"/>
    <p:sldId id="2307" r:id="rId85"/>
    <p:sldId id="3559" r:id="rId86"/>
    <p:sldId id="1068" r:id="rId87"/>
    <p:sldId id="4124" r:id="rId88"/>
    <p:sldId id="2300" r:id="rId89"/>
    <p:sldId id="3561" r:id="rId90"/>
    <p:sldId id="4116" r:id="rId91"/>
    <p:sldId id="4117" r:id="rId92"/>
    <p:sldId id="3495" r:id="rId93"/>
    <p:sldId id="3979" r:id="rId94"/>
    <p:sldId id="1975" r:id="rId95"/>
    <p:sldId id="3547" r:id="rId96"/>
    <p:sldId id="4647" r:id="rId97"/>
    <p:sldId id="4648" r:id="rId98"/>
    <p:sldId id="4649" r:id="rId99"/>
    <p:sldId id="4118" r:id="rId100"/>
    <p:sldId id="4119" r:id="rId101"/>
    <p:sldId id="4123" r:id="rId102"/>
    <p:sldId id="4121" r:id="rId103"/>
    <p:sldId id="3904" r:id="rId104"/>
    <p:sldId id="4621" r:id="rId105"/>
    <p:sldId id="4662" r:id="rId106"/>
    <p:sldId id="4650" r:id="rId107"/>
    <p:sldId id="4651" r:id="rId108"/>
    <p:sldId id="4663" r:id="rId109"/>
    <p:sldId id="4652" r:id="rId110"/>
    <p:sldId id="4657" r:id="rId111"/>
    <p:sldId id="4531" r:id="rId112"/>
    <p:sldId id="4653" r:id="rId113"/>
    <p:sldId id="4658" r:id="rId114"/>
    <p:sldId id="4659" r:id="rId115"/>
    <p:sldId id="4654" r:id="rId116"/>
    <p:sldId id="4661" r:id="rId117"/>
    <p:sldId id="4655" r:id="rId118"/>
    <p:sldId id="726" r:id="rId119"/>
    <p:sldId id="727" r:id="rId120"/>
    <p:sldId id="4660" r:id="rId121"/>
    <p:sldId id="3548" r:id="rId122"/>
    <p:sldId id="4132" r:id="rId123"/>
    <p:sldId id="2634" r:id="rId124"/>
    <p:sldId id="4133" r:id="rId125"/>
    <p:sldId id="4134" r:id="rId126"/>
    <p:sldId id="4135" r:id="rId127"/>
    <p:sldId id="4136" r:id="rId128"/>
    <p:sldId id="4570" r:id="rId129"/>
    <p:sldId id="4656" r:id="rId130"/>
    <p:sldId id="3847" r:id="rId131"/>
    <p:sldId id="282" r:id="rId132"/>
    <p:sldId id="3845" r:id="rId133"/>
    <p:sldId id="3848" r:id="rId134"/>
    <p:sldId id="289" r:id="rId135"/>
    <p:sldId id="3849" r:id="rId136"/>
    <p:sldId id="3852" r:id="rId137"/>
    <p:sldId id="319" r:id="rId138"/>
    <p:sldId id="3851" r:id="rId139"/>
    <p:sldId id="320" r:id="rId140"/>
    <p:sldId id="3853" r:id="rId141"/>
    <p:sldId id="3850" r:id="rId142"/>
    <p:sldId id="3539" r:id="rId143"/>
    <p:sldId id="4137" r:id="rId144"/>
    <p:sldId id="4138" r:id="rId145"/>
    <p:sldId id="3537" r:id="rId146"/>
    <p:sldId id="3607" r:id="rId147"/>
    <p:sldId id="3969" r:id="rId148"/>
    <p:sldId id="514" r:id="rId149"/>
    <p:sldId id="4667" r:id="rId150"/>
    <p:sldId id="3615" r:id="rId151"/>
    <p:sldId id="3621" r:id="rId152"/>
    <p:sldId id="3526" r:id="rId153"/>
    <p:sldId id="762" r:id="rId154"/>
    <p:sldId id="763" r:id="rId155"/>
    <p:sldId id="764" r:id="rId156"/>
    <p:sldId id="2168" r:id="rId157"/>
    <p:sldId id="2129" r:id="rId158"/>
    <p:sldId id="588" r:id="rId159"/>
    <p:sldId id="856" r:id="rId160"/>
    <p:sldId id="3611" r:id="rId161"/>
    <p:sldId id="3620" r:id="rId162"/>
    <p:sldId id="4567" r:id="rId163"/>
    <p:sldId id="4189" r:id="rId164"/>
    <p:sldId id="597" r:id="rId165"/>
    <p:sldId id="594" r:id="rId166"/>
    <p:sldId id="766" r:id="rId167"/>
    <p:sldId id="601" r:id="rId168"/>
    <p:sldId id="734" r:id="rId169"/>
    <p:sldId id="2101" r:id="rId170"/>
    <p:sldId id="2102" r:id="rId171"/>
    <p:sldId id="4147" r:id="rId172"/>
    <p:sldId id="700" r:id="rId173"/>
    <p:sldId id="884" r:id="rId174"/>
    <p:sldId id="887" r:id="rId175"/>
    <p:sldId id="2071" r:id="rId176"/>
    <p:sldId id="4084" r:id="rId177"/>
    <p:sldId id="2591" r:id="rId178"/>
    <p:sldId id="2622" r:id="rId179"/>
    <p:sldId id="565" r:id="rId180"/>
    <p:sldId id="2628" r:id="rId181"/>
    <p:sldId id="2632" r:id="rId182"/>
    <p:sldId id="2620" r:id="rId183"/>
    <p:sldId id="2642" r:id="rId184"/>
    <p:sldId id="2455" r:id="rId185"/>
    <p:sldId id="2451" r:id="rId186"/>
    <p:sldId id="696" r:id="rId187"/>
    <p:sldId id="723" r:id="rId188"/>
    <p:sldId id="4146" r:id="rId189"/>
    <p:sldId id="826" r:id="rId190"/>
    <p:sldId id="4568" r:id="rId191"/>
    <p:sldId id="820" r:id="rId192"/>
    <p:sldId id="725" r:id="rId193"/>
    <p:sldId id="679" r:id="rId194"/>
    <p:sldId id="2045" r:id="rId195"/>
    <p:sldId id="2098" r:id="rId196"/>
    <p:sldId id="2097" r:id="rId197"/>
    <p:sldId id="821" r:id="rId198"/>
    <p:sldId id="2046" r:id="rId199"/>
    <p:sldId id="4587" r:id="rId200"/>
    <p:sldId id="4591" r:id="rId201"/>
    <p:sldId id="4277" r:id="rId202"/>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A63"/>
    <a:srgbClr val="0D7BB6"/>
    <a:srgbClr val="043F63"/>
    <a:srgbClr val="FF9933"/>
    <a:srgbClr val="152E58"/>
    <a:srgbClr val="4545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082801-C08A-4985-8189-AB9845491515}" v="1" dt="2026-09-22T18:21:21.5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1188"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viewProps" Target="view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theme" Target="theme/theme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notesMaster" Target="notesMasters/notesMaster1.xml"/><Relationship Id="rId208"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microsoft.com/office/2016/11/relationships/changesInfo" Target="changesInfos/changesInfo1.xml"/><Relationship Id="rId190" Type="http://schemas.openxmlformats.org/officeDocument/2006/relationships/slide" Target="slides/slide189.xml"/><Relationship Id="rId204" Type="http://schemas.openxmlformats.org/officeDocument/2006/relationships/handoutMaster" Target="handoutMasters/handout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microsoft.com/office/2015/10/relationships/revisionInfo" Target="revisionInfo.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ward Bodmer" userId="f82d64a42721f930" providerId="LiveId" clId="{08926B8C-A6EC-41C3-BFE6-E624C32C2D34}"/>
    <pc:docChg chg="addSld modSld">
      <pc:chgData name="Edward Bodmer" userId="f82d64a42721f930" providerId="LiveId" clId="{08926B8C-A6EC-41C3-BFE6-E624C32C2D34}" dt="2026-09-22T18:21:21.479" v="0"/>
      <pc:docMkLst>
        <pc:docMk/>
      </pc:docMkLst>
      <pc:sldChg chg="add">
        <pc:chgData name="Edward Bodmer" userId="f82d64a42721f930" providerId="LiveId" clId="{08926B8C-A6EC-41C3-BFE6-E624C32C2D34}" dt="2026-09-22T18:21:21.479" v="0"/>
        <pc:sldMkLst>
          <pc:docMk/>
          <pc:sldMk cId="0" sldId="418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F:\Project%20Finance%20Theory%20-%20Monte%20Carlo%20Simulatio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Sheet1!$C$31:$F$31</c:f>
              <c:strCache>
                <c:ptCount val="4"/>
                <c:pt idx="0">
                  <c:v>CFADS</c:v>
                </c:pt>
              </c:strCache>
            </c:strRef>
          </c:tx>
          <c:spPr>
            <a:solidFill>
              <a:schemeClr val="accent1"/>
            </a:solidFill>
            <a:ln>
              <a:noFill/>
            </a:ln>
            <a:effectLst/>
          </c:spPr>
          <c:cat>
            <c:numRef>
              <c:f>Sheet1!$G$30:$AO$30</c:f>
              <c:numCache>
                <c:formatCode>General</c:formatCode>
                <c:ptCount val="3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numCache>
            </c:numRef>
          </c:cat>
          <c:val>
            <c:numRef>
              <c:f>Sheet1!$G$31:$AO$31</c:f>
              <c:numCache>
                <c:formatCode>General</c:formatCode>
                <c:ptCount val="35"/>
                <c:pt idx="0">
                  <c:v>65.28</c:v>
                </c:pt>
                <c:pt idx="1">
                  <c:v>99.878399999999999</c:v>
                </c:pt>
                <c:pt idx="2">
                  <c:v>67.917311999999995</c:v>
                </c:pt>
                <c:pt idx="3">
                  <c:v>103.91348735999999</c:v>
                </c:pt>
                <c:pt idx="4">
                  <c:v>70.661171404800015</c:v>
                </c:pt>
                <c:pt idx="5">
                  <c:v>108.11159224934401</c:v>
                </c:pt>
                <c:pt idx="6">
                  <c:v>73.515882729553923</c:v>
                </c:pt>
                <c:pt idx="7">
                  <c:v>112.47930057621751</c:v>
                </c:pt>
                <c:pt idx="8">
                  <c:v>76.485924391827908</c:v>
                </c:pt>
                <c:pt idx="9">
                  <c:v>117.0234643194967</c:v>
                </c:pt>
                <c:pt idx="10">
                  <c:v>79.575955737257758</c:v>
                </c:pt>
                <c:pt idx="11">
                  <c:v>121.75121227800436</c:v>
                </c:pt>
                <c:pt idx="12">
                  <c:v>82.790824349042964</c:v>
                </c:pt>
                <c:pt idx="13">
                  <c:v>126.66996125403574</c:v>
                </c:pt>
                <c:pt idx="14">
                  <c:v>86.135573652744313</c:v>
                </c:pt>
                <c:pt idx="15">
                  <c:v>131.78742768869878</c:v>
                </c:pt>
                <c:pt idx="16">
                  <c:v>89.615450828315204</c:v>
                </c:pt>
                <c:pt idx="17">
                  <c:v>137.11163976732226</c:v>
                </c:pt>
                <c:pt idx="18">
                  <c:v>93.235915041779123</c:v>
                </c:pt>
                <c:pt idx="19">
                  <c:v>142.65095001392208</c:v>
                </c:pt>
                <c:pt idx="20">
                  <c:v>97.002646009467014</c:v>
                </c:pt>
                <c:pt idx="21">
                  <c:v>148.41404839448452</c:v>
                </c:pt>
                <c:pt idx="22">
                  <c:v>100.9215529082495</c:v>
                </c:pt>
                <c:pt idx="23">
                  <c:v>154.40997594962172</c:v>
                </c:pt>
                <c:pt idx="24">
                  <c:v>104.99878364574278</c:v>
                </c:pt>
                <c:pt idx="25">
                  <c:v>160.64813897798641</c:v>
                </c:pt>
                <c:pt idx="26">
                  <c:v>109.24073450503077</c:v>
                </c:pt>
                <c:pt idx="27">
                  <c:v>167.13832379269709</c:v>
                </c:pt>
                <c:pt idx="28">
                  <c:v>113.65406017903402</c:v>
                </c:pt>
                <c:pt idx="29">
                  <c:v>173.89071207392206</c:v>
                </c:pt>
                <c:pt idx="30">
                  <c:v>118.245684210267</c:v>
                </c:pt>
                <c:pt idx="31">
                  <c:v>180.91589684170853</c:v>
                </c:pt>
                <c:pt idx="32">
                  <c:v>123.0228098523618</c:v>
                </c:pt>
                <c:pt idx="33">
                  <c:v>188.22489907411355</c:v>
                </c:pt>
                <c:pt idx="34">
                  <c:v>127.99293137039723</c:v>
                </c:pt>
              </c:numCache>
            </c:numRef>
          </c:val>
          <c:extLst>
            <c:ext xmlns:c16="http://schemas.microsoft.com/office/drawing/2014/chart" uri="{C3380CC4-5D6E-409C-BE32-E72D297353CC}">
              <c16:uniqueId val="{00000000-C7AC-4E69-8BEC-602670151D0F}"/>
            </c:ext>
          </c:extLst>
        </c:ser>
        <c:ser>
          <c:idx val="1"/>
          <c:order val="1"/>
          <c:tx>
            <c:strRef>
              <c:f>Sheet1!$C$32:$F$32</c:f>
              <c:strCache>
                <c:ptCount val="4"/>
                <c:pt idx="0">
                  <c:v>Debt Service</c:v>
                </c:pt>
              </c:strCache>
            </c:strRef>
          </c:tx>
          <c:spPr>
            <a:solidFill>
              <a:schemeClr val="accent2"/>
            </a:solidFill>
            <a:ln>
              <a:noFill/>
            </a:ln>
            <a:effectLst/>
          </c:spPr>
          <c:cat>
            <c:numRef>
              <c:f>Sheet1!$G$30:$AO$30</c:f>
              <c:numCache>
                <c:formatCode>General</c:formatCode>
                <c:ptCount val="3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numCache>
            </c:numRef>
          </c:cat>
          <c:val>
            <c:numRef>
              <c:f>Sheet1!$G$32:$AO$32</c:f>
              <c:numCache>
                <c:formatCode>_-* #,##0.00_-;[Red]_(* \(#,##0.00\);_-* "-"??_-;_-@_-</c:formatCode>
                <c:ptCount val="35"/>
                <c:pt idx="0">
                  <c:v>43.52</c:v>
                </c:pt>
                <c:pt idx="1">
                  <c:v>66.585599999999999</c:v>
                </c:pt>
                <c:pt idx="2">
                  <c:v>45.278207999999999</c:v>
                </c:pt>
                <c:pt idx="3">
                  <c:v>69.275658239999999</c:v>
                </c:pt>
                <c:pt idx="4">
                  <c:v>47.107447603200008</c:v>
                </c:pt>
                <c:pt idx="5">
                  <c:v>72.074394832896004</c:v>
                </c:pt>
                <c:pt idx="6">
                  <c:v>49.010588486369279</c:v>
                </c:pt>
                <c:pt idx="7">
                  <c:v>74.986200384145008</c:v>
                </c:pt>
                <c:pt idx="8">
                  <c:v>50.990616261218605</c:v>
                </c:pt>
                <c:pt idx="9">
                  <c:v>78.015642879664469</c:v>
                </c:pt>
                <c:pt idx="10">
                  <c:v>53.050637158171838</c:v>
                </c:pt>
                <c:pt idx="11">
                  <c:v>81.167474852002911</c:v>
                </c:pt>
                <c:pt idx="12">
                  <c:v>55.193882899361974</c:v>
                </c:pt>
                <c:pt idx="13">
                  <c:v>84.446640836023832</c:v>
                </c:pt>
                <c:pt idx="14">
                  <c:v>57.423715768496209</c:v>
                </c:pt>
                <c:pt idx="15">
                  <c:v>87.858285125799185</c:v>
                </c:pt>
                <c:pt idx="16">
                  <c:v>59.743633885543467</c:v>
                </c:pt>
                <c:pt idx="17">
                  <c:v>91.407759844881511</c:v>
                </c:pt>
                <c:pt idx="18">
                  <c:v>62.157276694519418</c:v>
                </c:pt>
                <c:pt idx="19">
                  <c:v>95.100633342614728</c:v>
                </c:pt>
                <c:pt idx="20">
                  <c:v>64.668430672978005</c:v>
                </c:pt>
                <c:pt idx="21">
                  <c:v>98.942698929656345</c:v>
                </c:pt>
                <c:pt idx="22">
                  <c:v>67.281035272166335</c:v>
                </c:pt>
                <c:pt idx="23">
                  <c:v>102.93998396641449</c:v>
                </c:pt>
                <c:pt idx="24">
                  <c:v>69.999189097161846</c:v>
                </c:pt>
                <c:pt idx="25">
                  <c:v>107.0987593186576</c:v>
                </c:pt>
                <c:pt idx="26">
                  <c:v>72.827156336687182</c:v>
                </c:pt>
                <c:pt idx="27">
                  <c:v>0</c:v>
                </c:pt>
                <c:pt idx="28">
                  <c:v>0</c:v>
                </c:pt>
                <c:pt idx="29">
                  <c:v>0</c:v>
                </c:pt>
                <c:pt idx="30">
                  <c:v>0</c:v>
                </c:pt>
                <c:pt idx="31">
                  <c:v>0</c:v>
                </c:pt>
                <c:pt idx="32">
                  <c:v>0</c:v>
                </c:pt>
                <c:pt idx="33">
                  <c:v>0</c:v>
                </c:pt>
                <c:pt idx="34">
                  <c:v>0</c:v>
                </c:pt>
              </c:numCache>
            </c:numRef>
          </c:val>
          <c:extLst>
            <c:ext xmlns:c16="http://schemas.microsoft.com/office/drawing/2014/chart" uri="{C3380CC4-5D6E-409C-BE32-E72D297353CC}">
              <c16:uniqueId val="{00000001-C7AC-4E69-8BEC-602670151D0F}"/>
            </c:ext>
          </c:extLst>
        </c:ser>
        <c:dLbls>
          <c:showLegendKey val="0"/>
          <c:showVal val="0"/>
          <c:showCatName val="0"/>
          <c:showSerName val="0"/>
          <c:showPercent val="0"/>
          <c:showBubbleSize val="0"/>
        </c:dLbls>
        <c:axId val="159255968"/>
        <c:axId val="322677744"/>
      </c:areaChart>
      <c:catAx>
        <c:axId val="159255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2677744"/>
        <c:crosses val="autoZero"/>
        <c:auto val="1"/>
        <c:lblAlgn val="ctr"/>
        <c:lblOffset val="100"/>
        <c:noMultiLvlLbl val="0"/>
      </c:catAx>
      <c:valAx>
        <c:axId val="32267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25596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4" name="Footer Placeholder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A4BD871-AC4C-4644-8D41-937EFAD34EDE}" type="slidenum">
              <a:rPr lang="en-GB" smtClean="0"/>
              <a:t>‹#›</a:t>
            </a:fld>
            <a:endParaRPr lang="en-GB"/>
          </a:p>
        </p:txBody>
      </p:sp>
    </p:spTree>
    <p:extLst>
      <p:ext uri="{BB962C8B-B14F-4D97-AF65-F5344CB8AC3E}">
        <p14:creationId xmlns:p14="http://schemas.microsoft.com/office/powerpoint/2010/main" val="699419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33F28571-2F41-43C0-88A5-5009138D1E05}" type="datetimeFigureOut">
              <a:rPr lang="en-GB" smtClean="0"/>
              <a:t>22/09/2026</a:t>
            </a:fld>
            <a:endParaRPr lang="en-GB"/>
          </a:p>
        </p:txBody>
      </p:sp>
      <p:sp>
        <p:nvSpPr>
          <p:cNvPr id="4" name="Slide Image Placeholder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92A4A1E6-AFF2-4655-977E-81BC5B8B3CD5}" type="slidenum">
              <a:rPr lang="en-GB" smtClean="0"/>
              <a:t>‹#›</a:t>
            </a:fld>
            <a:endParaRPr lang="en-GB"/>
          </a:p>
        </p:txBody>
      </p:sp>
    </p:spTree>
    <p:extLst>
      <p:ext uri="{BB962C8B-B14F-4D97-AF65-F5344CB8AC3E}">
        <p14:creationId xmlns:p14="http://schemas.microsoft.com/office/powerpoint/2010/main" val="3556379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A4A1E6-AFF2-4655-977E-81BC5B8B3CD5}" type="slidenum">
              <a:rPr lang="en-GB" smtClean="0"/>
              <a:t>78</a:t>
            </a:fld>
            <a:endParaRPr lang="en-GB"/>
          </a:p>
        </p:txBody>
      </p:sp>
    </p:spTree>
    <p:extLst>
      <p:ext uri="{BB962C8B-B14F-4D97-AF65-F5344CB8AC3E}">
        <p14:creationId xmlns:p14="http://schemas.microsoft.com/office/powerpoint/2010/main" val="1628015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Rot="1" noChangeAspect="1" noChangeArrowheads="1" noTextEdit="1"/>
          </p:cNvSpPr>
          <p:nvPr>
            <p:ph type="sldImg"/>
          </p:nvPr>
        </p:nvSpPr>
        <p:spPr bwMode="auto">
          <a:xfrm>
            <a:off x="1144588" y="684213"/>
            <a:ext cx="4572000" cy="3429000"/>
          </a:xfrm>
          <a:prstGeom prst="rect">
            <a:avLst/>
          </a:prstGeom>
          <a:solidFill>
            <a:srgbClr val="FFFFFF"/>
          </a:solidFill>
          <a:ln>
            <a:solidFill>
              <a:srgbClr val="000000"/>
            </a:solidFill>
            <a:miter lim="800000"/>
            <a:headEnd/>
            <a:tailEnd/>
          </a:ln>
        </p:spPr>
        <p:txBody>
          <a:bodyPr/>
          <a:lstStyle/>
          <a:p>
            <a:endParaRPr lang="en-US"/>
          </a:p>
        </p:txBody>
      </p:sp>
      <p:sp>
        <p:nvSpPr>
          <p:cNvPr id="239619" name="Rectangle 3"/>
          <p:cNvSpPr>
            <a:spLocks noGrp="1" noChangeArrowheads="1"/>
          </p:cNvSpPr>
          <p:nvPr>
            <p:ph type="body" idx="1"/>
          </p:nvPr>
        </p:nvSpPr>
        <p:spPr bwMode="auto">
          <a:xfrm>
            <a:off x="685800" y="4343400"/>
            <a:ext cx="5486400" cy="4116388"/>
          </a:xfrm>
          <a:prstGeom prst="rect">
            <a:avLst/>
          </a:prstGeom>
          <a:solidFill>
            <a:srgbClr val="FFFFFF"/>
          </a:solidFill>
          <a:ln>
            <a:solidFill>
              <a:srgbClr val="000000"/>
            </a:solidFill>
            <a:miter lim="800000"/>
            <a:headEnd/>
            <a:tailEnd/>
          </a:ln>
        </p:spPr>
        <p:txBody>
          <a:bodyPr lIns="86493" tIns="43247" rIns="86493" bIns="43247"/>
          <a:lstStyle/>
          <a:p>
            <a:endParaRPr lang="en-US"/>
          </a:p>
        </p:txBody>
      </p:sp>
    </p:spTree>
    <p:extLst>
      <p:ext uri="{BB962C8B-B14F-4D97-AF65-F5344CB8AC3E}">
        <p14:creationId xmlns:p14="http://schemas.microsoft.com/office/powerpoint/2010/main" val="3342393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2188" cy="360045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9D6747-2706-48B0-9B3B-7BFC87D901CC}" type="slidenum">
              <a:rPr lang="en-US" smtClean="0"/>
              <a:pPr/>
              <a:t>148</a:t>
            </a:fld>
            <a:endParaRPr lang="en-US"/>
          </a:p>
        </p:txBody>
      </p:sp>
    </p:spTree>
    <p:extLst>
      <p:ext uri="{BB962C8B-B14F-4D97-AF65-F5344CB8AC3E}">
        <p14:creationId xmlns:p14="http://schemas.microsoft.com/office/powerpoint/2010/main" val="2457874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A4A1E6-AFF2-4655-977E-81BC5B8B3CD5}" type="slidenum">
              <a:rPr lang="en-GB" smtClean="0"/>
              <a:t>201</a:t>
            </a:fld>
            <a:endParaRPr lang="en-GB" dirty="0"/>
          </a:p>
        </p:txBody>
      </p:sp>
    </p:spTree>
    <p:extLst>
      <p:ext uri="{BB962C8B-B14F-4D97-AF65-F5344CB8AC3E}">
        <p14:creationId xmlns:p14="http://schemas.microsoft.com/office/powerpoint/2010/main" val="38926034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2876" y="1707280"/>
            <a:ext cx="7772400" cy="1767794"/>
          </a:xfrm>
        </p:spPr>
        <p:txBody>
          <a:bodyPr anchor="b">
            <a:normAutofit/>
          </a:bodyPr>
          <a:lstStyle>
            <a:lvl1pPr algn="l">
              <a:defRPr sz="3450" b="1">
                <a:solidFill>
                  <a:srgbClr val="043F63"/>
                </a:solidFill>
                <a:latin typeface="Rockwell" panose="02060603020205020403" pitchFamily="18" charset="0"/>
              </a:defRPr>
            </a:lvl1pPr>
          </a:lstStyle>
          <a:p>
            <a:r>
              <a:rPr lang="en-US"/>
              <a:t>Click to edit Master title style</a:t>
            </a:r>
          </a:p>
        </p:txBody>
      </p:sp>
      <p:sp>
        <p:nvSpPr>
          <p:cNvPr id="8" name="Rectangle 7"/>
          <p:cNvSpPr/>
          <p:nvPr userDrawn="1"/>
        </p:nvSpPr>
        <p:spPr>
          <a:xfrm>
            <a:off x="8694424"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2436830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a:p>
        </p:txBody>
      </p:sp>
      <p:sp>
        <p:nvSpPr>
          <p:cNvPr id="5" name="Rectangle 4"/>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3348068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787178"/>
            <a:ext cx="7886700" cy="1572303"/>
          </a:xfrm>
        </p:spPr>
        <p:txBody>
          <a:bodyPr anchor="b">
            <a:normAutofit/>
          </a:bodyPr>
          <a:lstStyle>
            <a:lvl1pPr algn="l">
              <a:defRPr sz="3450"/>
            </a:lvl1pPr>
          </a:lstStyle>
          <a:p>
            <a:r>
              <a:rPr lang="en-US"/>
              <a:t>Click to edit Master title style</a:t>
            </a:r>
          </a:p>
        </p:txBody>
      </p:sp>
      <p:sp>
        <p:nvSpPr>
          <p:cNvPr id="3" name="Text Placeholder 2"/>
          <p:cNvSpPr>
            <a:spLocks noGrp="1"/>
          </p:cNvSpPr>
          <p:nvPr>
            <p:ph type="body" idx="1"/>
          </p:nvPr>
        </p:nvSpPr>
        <p:spPr>
          <a:xfrm>
            <a:off x="623888" y="2669721"/>
            <a:ext cx="7886700" cy="2808515"/>
          </a:xfrm>
        </p:spPr>
        <p:txBody>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a:p>
        </p:txBody>
      </p:sp>
      <p:sp>
        <p:nvSpPr>
          <p:cNvPr id="7" name="Rectangle 6"/>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110661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38125" y="1285875"/>
            <a:ext cx="41529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43425" y="1285875"/>
            <a:ext cx="41529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EB241CD2-1E45-42A3-B213-66A034DF9A3B}" type="slidenum">
              <a:rPr lang="en-GB" smtClean="0"/>
              <a:t>‹#›</a:t>
            </a:fld>
            <a:endParaRPr lang="en-GB"/>
          </a:p>
        </p:txBody>
      </p:sp>
      <p:sp>
        <p:nvSpPr>
          <p:cNvPr id="8" name="Rectangle 7"/>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2371713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EB241CD2-1E45-42A3-B213-66A034DF9A3B}" type="slidenum">
              <a:rPr lang="en-GB" smtClean="0"/>
              <a:t>‹#›</a:t>
            </a:fld>
            <a:endParaRPr lang="en-GB"/>
          </a:p>
        </p:txBody>
      </p:sp>
      <p:sp>
        <p:nvSpPr>
          <p:cNvPr id="6" name="Rectangle 5"/>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2321785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B241CD2-1E45-42A3-B213-66A034DF9A3B}" type="slidenum">
              <a:rPr lang="en-GB" smtClean="0"/>
              <a:t>‹#›</a:t>
            </a:fld>
            <a:endParaRPr lang="en-GB"/>
          </a:p>
        </p:txBody>
      </p:sp>
      <p:sp>
        <p:nvSpPr>
          <p:cNvPr id="5" name="Rectangle 4"/>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130204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Title Slid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solidFill>
            <a:schemeClr val="bg2">
              <a:lumMod val="20000"/>
              <a:lumOff val="80000"/>
            </a:schemeClr>
          </a:solidFill>
        </p:spPr>
        <p:txBody>
          <a:bodyPr/>
          <a:lstStyle>
            <a:lvl1pPr algn="ctr">
              <a:defRPr lang="en-US" sz="7200" b="1" smtClean="0">
                <a:solidFill>
                  <a:schemeClr val="tx1"/>
                </a:solidFill>
                <a:latin typeface="Calibri" pitchFamily="34" charset="0"/>
              </a:defRPr>
            </a:lvl1pPr>
          </a:lstStyle>
          <a:p>
            <a:r>
              <a:rPr lang="es-ES_tradnl" err="1"/>
              <a:t>Click</a:t>
            </a:r>
            <a:r>
              <a:rPr lang="es-ES_tradnl"/>
              <a:t> </a:t>
            </a:r>
            <a:r>
              <a:rPr lang="es-ES_tradnl" err="1"/>
              <a:t>to</a:t>
            </a:r>
            <a:r>
              <a:rPr lang="es-ES_tradnl"/>
              <a:t> </a:t>
            </a:r>
            <a:r>
              <a:rPr lang="es-ES_tradnl" err="1"/>
              <a:t>edit</a:t>
            </a:r>
            <a:r>
              <a:rPr lang="es-ES_tradnl"/>
              <a:t> Master </a:t>
            </a:r>
            <a:r>
              <a:rPr lang="es-ES_tradnl" err="1"/>
              <a:t>title</a:t>
            </a:r>
            <a:r>
              <a:rPr lang="es-ES_tradnl"/>
              <a:t> </a:t>
            </a:r>
            <a:r>
              <a:rPr lang="es-ES_tradnl" err="1"/>
              <a:t>style</a:t>
            </a:r>
            <a:endParaRPr lang="en-US"/>
          </a:p>
        </p:txBody>
      </p:sp>
      <p:sp>
        <p:nvSpPr>
          <p:cNvPr id="7" name="Rectangle 6"/>
          <p:cNvSpPr/>
          <p:nvPr userDrawn="1"/>
        </p:nvSpPr>
        <p:spPr>
          <a:xfrm>
            <a:off x="0" y="0"/>
            <a:ext cx="7263924" cy="41874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941473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9F657-77C7-42B3-B914-85EEC4582CC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BF5B5865-828A-4971-9485-787895614002}"/>
              </a:ext>
            </a:extLst>
          </p:cNvPr>
          <p:cNvSpPr>
            <a:spLocks noGrp="1"/>
          </p:cNvSpPr>
          <p:nvPr>
            <p:ph type="ftr" sz="quarter" idx="10"/>
          </p:nvPr>
        </p:nvSpPr>
        <p:spPr/>
        <p:txBody>
          <a:bodyPr/>
          <a:lstStyle/>
          <a:p>
            <a:pPr>
              <a:spcBef>
                <a:spcPct val="0"/>
              </a:spcBef>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719EFD11-9DD8-4115-B18B-73567E579587}"/>
              </a:ext>
            </a:extLst>
          </p:cNvPr>
          <p:cNvSpPr>
            <a:spLocks noGrp="1"/>
          </p:cNvSpPr>
          <p:nvPr>
            <p:ph type="sldNum" sz="quarter" idx="11"/>
          </p:nvPr>
        </p:nvSpPr>
        <p:spPr/>
        <p:txBody>
          <a:bodyPr/>
          <a:lstStyle/>
          <a:p>
            <a:fld id="{1D963C44-05F1-400C-9AA3-0B5012F5D92A}" type="slidenum">
              <a:rPr lang="en-US" smtClean="0"/>
              <a:pPr/>
              <a:t>‹#›</a:t>
            </a:fld>
            <a:endParaRPr lang="en-US"/>
          </a:p>
        </p:txBody>
      </p:sp>
      <p:sp>
        <p:nvSpPr>
          <p:cNvPr id="6" name="Content Placeholder 5">
            <a:extLst>
              <a:ext uri="{FF2B5EF4-FFF2-40B4-BE49-F238E27FC236}">
                <a16:creationId xmlns:a16="http://schemas.microsoft.com/office/drawing/2014/main" id="{E7B844F4-E80C-467E-9D11-B925B39F0F7B}"/>
              </a:ext>
            </a:extLst>
          </p:cNvPr>
          <p:cNvSpPr>
            <a:spLocks noGrp="1"/>
          </p:cNvSpPr>
          <p:nvPr>
            <p:ph sz="quarter" idx="12"/>
          </p:nvPr>
        </p:nvSpPr>
        <p:spPr>
          <a:xfrm>
            <a:off x="1571625" y="1600200"/>
            <a:ext cx="2944416" cy="46609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710D2CC8-5951-45EA-B1C5-385AAAA02C11}"/>
              </a:ext>
            </a:extLst>
          </p:cNvPr>
          <p:cNvSpPr>
            <a:spLocks noGrp="1"/>
          </p:cNvSpPr>
          <p:nvPr>
            <p:ph sz="quarter" idx="13"/>
          </p:nvPr>
        </p:nvSpPr>
        <p:spPr>
          <a:xfrm>
            <a:off x="4627959" y="1600200"/>
            <a:ext cx="2944416" cy="464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679670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Default">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DAD40372-B768-4C73-9A09-0D684B2AEE29}"/>
              </a:ext>
            </a:extLst>
          </p:cNvPr>
          <p:cNvSpPr/>
          <p:nvPr userDrawn="1">
            <p:custDataLst>
              <p:tags r:id="rId2"/>
            </p:custDataLst>
          </p:nvPr>
        </p:nvSpPr>
        <p:spPr>
          <a:xfrm>
            <a:off x="2" y="0"/>
            <a:ext cx="9525"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0C5E640F-FD61-45C0-AA8F-687101D03AE5}"/>
              </a:ext>
            </a:extLst>
          </p:cNvPr>
          <p:cNvSpPr>
            <a:spLocks noGrp="1"/>
          </p:cNvSpPr>
          <p:nvPr>
            <p:ph type="title"/>
          </p:nvPr>
        </p:nvSpPr>
        <p:spPr>
          <a:xfrm>
            <a:off x="94921" y="480560"/>
            <a:ext cx="7606242" cy="654049"/>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670983AD-11FF-4C85-8B0D-D94B09A21C25}"/>
              </a:ext>
            </a:extLst>
          </p:cNvPr>
          <p:cNvSpPr>
            <a:spLocks noGrp="1"/>
          </p:cNvSpPr>
          <p:nvPr>
            <p:ph type="ftr" sz="quarter" idx="10"/>
          </p:nvPr>
        </p:nvSpPr>
        <p:spPr/>
        <p:txBody>
          <a:bodyPr/>
          <a:lstStyle/>
          <a:p>
            <a:pPr>
              <a:spcBef>
                <a:spcPct val="0"/>
              </a:spcBef>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BF453FF0-1B78-4C5A-9600-38D5E6F7110D}"/>
              </a:ext>
            </a:extLst>
          </p:cNvPr>
          <p:cNvSpPr>
            <a:spLocks noGrp="1"/>
          </p:cNvSpPr>
          <p:nvPr>
            <p:ph type="sldNum" sz="quarter" idx="11"/>
          </p:nvPr>
        </p:nvSpPr>
        <p:spPr/>
        <p:txBody>
          <a:bodyPr/>
          <a:lstStyle/>
          <a:p>
            <a:endParaRPr lang="en-US"/>
          </a:p>
          <a:p>
            <a:endParaRPr lang="en-US"/>
          </a:p>
        </p:txBody>
      </p:sp>
      <p:sp>
        <p:nvSpPr>
          <p:cNvPr id="6" name="Content Placeholder 5">
            <a:extLst>
              <a:ext uri="{FF2B5EF4-FFF2-40B4-BE49-F238E27FC236}">
                <a16:creationId xmlns:a16="http://schemas.microsoft.com/office/drawing/2014/main" id="{0AF09A1B-51EE-4454-899B-C39C55FD8B25}"/>
              </a:ext>
            </a:extLst>
          </p:cNvPr>
          <p:cNvSpPr>
            <a:spLocks noGrp="1"/>
          </p:cNvSpPr>
          <p:nvPr>
            <p:ph sz="quarter" idx="12"/>
          </p:nvPr>
        </p:nvSpPr>
        <p:spPr>
          <a:xfrm>
            <a:off x="1571625" y="1600200"/>
            <a:ext cx="6000750" cy="46609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14374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19D9F-B70E-4FF1-920B-C000B25F4038}"/>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1024B841-BEAC-4546-9EC6-6727D09D6153}"/>
              </a:ext>
            </a:extLst>
          </p:cNvPr>
          <p:cNvSpPr>
            <a:spLocks noGrp="1"/>
          </p:cNvSpPr>
          <p:nvPr>
            <p:ph type="ftr" sz="quarter" idx="10"/>
          </p:nvPr>
        </p:nvSpPr>
        <p:spPr/>
        <p:txBody>
          <a:bodyPr/>
          <a:lstStyle/>
          <a:p>
            <a:pPr>
              <a:spcBef>
                <a:spcPct val="0"/>
              </a:spcBef>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98011C06-B6A1-419F-B355-19E3BCB3FBBF}"/>
              </a:ext>
            </a:extLst>
          </p:cNvPr>
          <p:cNvSpPr>
            <a:spLocks noGrp="1"/>
          </p:cNvSpPr>
          <p:nvPr>
            <p:ph type="sldNum" sz="quarter" idx="11"/>
          </p:nvPr>
        </p:nvSpPr>
        <p:spPr/>
        <p:txBody>
          <a:bodyPr/>
          <a:lstStyle/>
          <a:p>
            <a:fld id="{1D963C44-05F1-400C-9AA3-0B5012F5D92A}" type="slidenum">
              <a:rPr lang="en-US" smtClean="0"/>
              <a:pPr/>
              <a:t>‹#›</a:t>
            </a:fld>
            <a:endParaRPr lang="en-US" dirty="0"/>
          </a:p>
        </p:txBody>
      </p:sp>
      <p:sp>
        <p:nvSpPr>
          <p:cNvPr id="6" name="Content Placeholder 5">
            <a:extLst>
              <a:ext uri="{FF2B5EF4-FFF2-40B4-BE49-F238E27FC236}">
                <a16:creationId xmlns:a16="http://schemas.microsoft.com/office/drawing/2014/main" id="{DFB1EFEC-DB4B-478B-8B31-6A18CA852AD7}"/>
              </a:ext>
            </a:extLst>
          </p:cNvPr>
          <p:cNvSpPr>
            <a:spLocks noGrp="1"/>
          </p:cNvSpPr>
          <p:nvPr>
            <p:ph sz="quarter" idx="12"/>
          </p:nvPr>
        </p:nvSpPr>
        <p:spPr>
          <a:xfrm>
            <a:off x="1571625" y="1600200"/>
            <a:ext cx="1941700" cy="464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45A4C903-A9FF-4E2F-87CE-4487D8CE7C06}"/>
              </a:ext>
            </a:extLst>
          </p:cNvPr>
          <p:cNvSpPr>
            <a:spLocks noGrp="1"/>
          </p:cNvSpPr>
          <p:nvPr>
            <p:ph sz="quarter" idx="13"/>
          </p:nvPr>
        </p:nvSpPr>
        <p:spPr>
          <a:xfrm>
            <a:off x="3601047" y="1600200"/>
            <a:ext cx="1941910" cy="46481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a:extLst>
              <a:ext uri="{FF2B5EF4-FFF2-40B4-BE49-F238E27FC236}">
                <a16:creationId xmlns:a16="http://schemas.microsoft.com/office/drawing/2014/main" id="{25456DEF-98C6-44B2-893A-018380ABF1FA}"/>
              </a:ext>
            </a:extLst>
          </p:cNvPr>
          <p:cNvSpPr>
            <a:spLocks noGrp="1"/>
          </p:cNvSpPr>
          <p:nvPr>
            <p:ph sz="quarter" idx="14"/>
          </p:nvPr>
        </p:nvSpPr>
        <p:spPr>
          <a:xfrm>
            <a:off x="5630466" y="1600200"/>
            <a:ext cx="1941910" cy="464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ustDataLst>
      <p:tags r:id="rId1"/>
    </p:custDataLst>
    <p:extLst>
      <p:ext uri="{BB962C8B-B14F-4D97-AF65-F5344CB8AC3E}">
        <p14:creationId xmlns:p14="http://schemas.microsoft.com/office/powerpoint/2010/main" val="4027748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2876" y="1707280"/>
            <a:ext cx="7772400" cy="1767794"/>
          </a:xfrm>
        </p:spPr>
        <p:txBody>
          <a:bodyPr anchor="b">
            <a:normAutofit/>
          </a:bodyPr>
          <a:lstStyle>
            <a:lvl1pPr algn="l">
              <a:defRPr sz="2588" b="1">
                <a:solidFill>
                  <a:srgbClr val="043F63"/>
                </a:solidFill>
                <a:latin typeface="Rockwell" panose="02060603020205020403" pitchFamily="18" charset="0"/>
              </a:defRPr>
            </a:lvl1pPr>
          </a:lstStyle>
          <a:p>
            <a:r>
              <a:rPr lang="en-US"/>
              <a:t>Click to edit Master title style</a:t>
            </a:r>
          </a:p>
        </p:txBody>
      </p:sp>
      <p:sp>
        <p:nvSpPr>
          <p:cNvPr id="8" name="Rectangle 7"/>
          <p:cNvSpPr/>
          <p:nvPr userDrawn="1"/>
        </p:nvSpPr>
        <p:spPr>
          <a:xfrm>
            <a:off x="8694424" y="6604910"/>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94" dirty="0">
                <a:solidFill>
                  <a:schemeClr val="bg1"/>
                </a:solidFill>
              </a:rPr>
              <a:t>© 2026</a:t>
            </a:r>
            <a:endParaRPr lang="en-GB" sz="394" dirty="0">
              <a:solidFill>
                <a:schemeClr val="tx1"/>
              </a:solidFill>
            </a:endParaRPr>
          </a:p>
        </p:txBody>
      </p:sp>
    </p:spTree>
    <p:extLst>
      <p:ext uri="{BB962C8B-B14F-4D97-AF65-F5344CB8AC3E}">
        <p14:creationId xmlns:p14="http://schemas.microsoft.com/office/powerpoint/2010/main" val="1978383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2876" y="1707280"/>
            <a:ext cx="7772400" cy="1767794"/>
          </a:xfrm>
        </p:spPr>
        <p:txBody>
          <a:bodyPr anchor="b">
            <a:normAutofit/>
          </a:bodyPr>
          <a:lstStyle>
            <a:lvl1pPr algn="l">
              <a:defRPr sz="2588" b="1">
                <a:solidFill>
                  <a:srgbClr val="043F63"/>
                </a:solidFill>
                <a:latin typeface="Rockwell" panose="02060603020205020403" pitchFamily="18" charset="0"/>
              </a:defRPr>
            </a:lvl1pPr>
          </a:lstStyle>
          <a:p>
            <a:r>
              <a:rPr lang="en-US"/>
              <a:t>Click to edit Master title style</a:t>
            </a:r>
          </a:p>
        </p:txBody>
      </p:sp>
      <p:sp>
        <p:nvSpPr>
          <p:cNvPr id="8" name="Rectangle 7"/>
          <p:cNvSpPr/>
          <p:nvPr userDrawn="1"/>
        </p:nvSpPr>
        <p:spPr>
          <a:xfrm>
            <a:off x="8694424" y="6604910"/>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94" dirty="0">
                <a:solidFill>
                  <a:schemeClr val="bg1"/>
                </a:solidFill>
              </a:rPr>
              <a:t>© 2026</a:t>
            </a:r>
            <a:endParaRPr lang="en-GB" sz="394" dirty="0">
              <a:solidFill>
                <a:schemeClr val="tx1"/>
              </a:solidFill>
            </a:endParaRPr>
          </a:p>
        </p:txBody>
      </p:sp>
    </p:spTree>
    <p:extLst>
      <p:ext uri="{BB962C8B-B14F-4D97-AF65-F5344CB8AC3E}">
        <p14:creationId xmlns:p14="http://schemas.microsoft.com/office/powerpoint/2010/main" val="2609613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2876" y="1707280"/>
            <a:ext cx="7772400" cy="1767794"/>
          </a:xfrm>
        </p:spPr>
        <p:txBody>
          <a:bodyPr anchor="b">
            <a:normAutofit/>
          </a:bodyPr>
          <a:lstStyle>
            <a:lvl1pPr algn="l">
              <a:defRPr sz="2588" b="1">
                <a:solidFill>
                  <a:srgbClr val="043F63"/>
                </a:solidFill>
                <a:latin typeface="Rockwell" panose="02060603020205020403" pitchFamily="18" charset="0"/>
              </a:defRPr>
            </a:lvl1pPr>
          </a:lstStyle>
          <a:p>
            <a:r>
              <a:rPr lang="en-US"/>
              <a:t>Click to edit Master title style</a:t>
            </a:r>
          </a:p>
        </p:txBody>
      </p:sp>
      <p:sp>
        <p:nvSpPr>
          <p:cNvPr id="8" name="Rectangle 7"/>
          <p:cNvSpPr/>
          <p:nvPr userDrawn="1"/>
        </p:nvSpPr>
        <p:spPr>
          <a:xfrm>
            <a:off x="8694424" y="6604910"/>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94" dirty="0">
                <a:solidFill>
                  <a:schemeClr val="bg1"/>
                </a:solidFill>
              </a:rPr>
              <a:t>© 2026</a:t>
            </a:r>
            <a:endParaRPr lang="en-GB" sz="394" dirty="0">
              <a:solidFill>
                <a:schemeClr val="tx1"/>
              </a:solidFill>
            </a:endParaRPr>
          </a:p>
        </p:txBody>
      </p:sp>
    </p:spTree>
    <p:extLst>
      <p:ext uri="{BB962C8B-B14F-4D97-AF65-F5344CB8AC3E}">
        <p14:creationId xmlns:p14="http://schemas.microsoft.com/office/powerpoint/2010/main" val="1532775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8650" y="969575"/>
            <a:ext cx="7772400" cy="1767794"/>
          </a:xfrm>
        </p:spPr>
        <p:txBody>
          <a:bodyPr anchor="b">
            <a:normAutofit/>
          </a:bodyPr>
          <a:lstStyle>
            <a:lvl1pPr algn="l">
              <a:defRPr sz="3450">
                <a:solidFill>
                  <a:srgbClr val="043F63"/>
                </a:solidFill>
                <a:latin typeface="Rockwell" panose="02060603020205020403"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628650" y="3023119"/>
            <a:ext cx="7772400" cy="2169546"/>
          </a:xfrm>
        </p:spPr>
        <p:txBody>
          <a:bodyPr>
            <a:normAutofit/>
          </a:bodyPr>
          <a:lstStyle>
            <a:lvl1pPr marL="0" indent="0" algn="l">
              <a:buNone/>
              <a:defRPr sz="2100">
                <a:solidFill>
                  <a:srgbClr val="0D7BB6"/>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8" name="Rectangle 7"/>
          <p:cNvSpPr/>
          <p:nvPr userDrawn="1"/>
        </p:nvSpPr>
        <p:spPr>
          <a:xfrm>
            <a:off x="8694424"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2026</a:t>
            </a:r>
            <a:endParaRPr lang="en-GB" sz="525" dirty="0">
              <a:solidFill>
                <a:schemeClr val="tx1"/>
              </a:solidFill>
            </a:endParaRPr>
          </a:p>
        </p:txBody>
      </p:sp>
    </p:spTree>
    <p:extLst>
      <p:ext uri="{BB962C8B-B14F-4D97-AF65-F5344CB8AC3E}">
        <p14:creationId xmlns:p14="http://schemas.microsoft.com/office/powerpoint/2010/main" val="3910855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751762" cy="777875"/>
          </a:xfrm>
        </p:spPr>
        <p:txBody>
          <a:bodyPr/>
          <a:lstStyle>
            <a:lvl1pPr>
              <a:defRPr lang="en-US" sz="2954" kern="1200" baseline="0" dirty="0" smtClean="0">
                <a:solidFill>
                  <a:schemeClr val="tx1"/>
                </a:solidFill>
                <a:latin typeface="Franklin Gothic Demi" pitchFamily="34" charset="0"/>
                <a:ea typeface="+mj-ea"/>
                <a:cs typeface="Times New Roman" pitchFamily="18" charset="0"/>
              </a:defRPr>
            </a:lvl1pPr>
          </a:lstStyle>
          <a:p>
            <a:r>
              <a:rPr lang="en-US"/>
              <a:t>Click to edit Master title style</a:t>
            </a:r>
          </a:p>
        </p:txBody>
      </p:sp>
      <p:sp>
        <p:nvSpPr>
          <p:cNvPr id="3" name="Text Placeholder 2"/>
          <p:cNvSpPr>
            <a:spLocks noGrp="1"/>
          </p:cNvSpPr>
          <p:nvPr>
            <p:ph type="body" idx="1"/>
          </p:nvPr>
        </p:nvSpPr>
        <p:spPr>
          <a:xfrm>
            <a:off x="630237" y="1202582"/>
            <a:ext cx="3868738" cy="44115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1774763"/>
            <a:ext cx="4117975" cy="434346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02582"/>
            <a:ext cx="3752850" cy="431058"/>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774763"/>
            <a:ext cx="4210050" cy="429433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직사각형 42"/>
          <p:cNvSpPr/>
          <p:nvPr userDrawn="1"/>
        </p:nvSpPr>
        <p:spPr>
          <a:xfrm>
            <a:off x="0" y="6249245"/>
            <a:ext cx="9144000" cy="714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108"/>
          </a:p>
        </p:txBody>
      </p:sp>
      <p:sp>
        <p:nvSpPr>
          <p:cNvPr id="15" name="슬라이드 번호 개체 틀 5"/>
          <p:cNvSpPr>
            <a:spLocks noGrp="1"/>
          </p:cNvSpPr>
          <p:nvPr>
            <p:ph type="sldNum" sz="quarter" idx="12"/>
          </p:nvPr>
        </p:nvSpPr>
        <p:spPr>
          <a:xfrm>
            <a:off x="8053382" y="6513781"/>
            <a:ext cx="785818" cy="214314"/>
          </a:xfrm>
        </p:spPr>
        <p:txBody>
          <a:bodyPr/>
          <a:lstStyle>
            <a:lvl1pPr>
              <a:defRPr>
                <a:solidFill>
                  <a:schemeClr val="accent1"/>
                </a:solidFill>
              </a:defRPr>
            </a:lvl1pPr>
          </a:lstStyle>
          <a:p>
            <a:pPr algn="ctr"/>
            <a:fld id="{0C3A1854-6B63-4059-B360-A3C4972BF0FC}" type="slidenum">
              <a:rPr lang="ko-KR" altLang="en-US" smtClean="0"/>
              <a:pPr algn="ctr"/>
              <a:t>‹#›</a:t>
            </a:fld>
            <a:endParaRPr lang="ko-KR" altLang="en-US"/>
          </a:p>
        </p:txBody>
      </p:sp>
    </p:spTree>
    <p:extLst>
      <p:ext uri="{BB962C8B-B14F-4D97-AF65-F5344CB8AC3E}">
        <p14:creationId xmlns:p14="http://schemas.microsoft.com/office/powerpoint/2010/main" val="3087190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Header Only">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1C35E6F0-70C5-4483-B9A7-D6ABB9CDD502}"/>
              </a:ext>
            </a:extLst>
          </p:cNvPr>
          <p:cNvSpPr/>
          <p:nvPr userDrawn="1">
            <p:custDataLst>
              <p:tags r:id="rId2"/>
            </p:custDataLst>
          </p:nvPr>
        </p:nvSpPr>
        <p:spPr>
          <a:xfrm>
            <a:off x="2" y="0"/>
            <a:ext cx="9525"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231984CE-0D62-4893-A7CE-97740F60D79D}"/>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F9D6D8FA-003A-47CC-A6D7-5F3CE8CD3993}"/>
              </a:ext>
            </a:extLst>
          </p:cNvPr>
          <p:cNvSpPr>
            <a:spLocks noGrp="1"/>
          </p:cNvSpPr>
          <p:nvPr>
            <p:ph type="ftr" sz="quarter" idx="10"/>
          </p:nvPr>
        </p:nvSpPr>
        <p:spPr/>
        <p:txBody>
          <a:bodyPr/>
          <a:lstStyle/>
          <a:p>
            <a:pPr>
              <a:spcBef>
                <a:spcPct val="0"/>
              </a:spcBef>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4BFB745B-2ABA-460D-BC1E-5C4491A8D4E5}"/>
              </a:ext>
            </a:extLst>
          </p:cNvPr>
          <p:cNvSpPr>
            <a:spLocks noGrp="1"/>
          </p:cNvSpPr>
          <p:nvPr>
            <p:ph type="sldNum" sz="quarter" idx="11"/>
          </p:nvPr>
        </p:nvSpPr>
        <p:spPr/>
        <p:txBody>
          <a:bodyPr/>
          <a:lstStyle/>
          <a:p>
            <a:fld id="{1D963C44-05F1-400C-9AA3-0B5012F5D92A}" type="slidenum">
              <a:rPr lang="en-US" smtClean="0"/>
              <a:pPr/>
              <a:t>‹#›</a:t>
            </a:fld>
            <a:endParaRPr lang="en-US"/>
          </a:p>
        </p:txBody>
      </p:sp>
      <p:sp>
        <p:nvSpPr>
          <p:cNvPr id="6" name="Rectangle 5">
            <a:extLst>
              <a:ext uri="{FF2B5EF4-FFF2-40B4-BE49-F238E27FC236}">
                <a16:creationId xmlns:a16="http://schemas.microsoft.com/office/drawing/2014/main" id="{4F69CB31-A0C8-4A06-F995-99B81BD2DEF4}"/>
              </a:ext>
            </a:extLst>
          </p:cNvPr>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2026</a:t>
            </a:r>
            <a:endParaRPr lang="en-GB" sz="525" dirty="0">
              <a:solidFill>
                <a:schemeClr val="tx1"/>
              </a:solidFill>
            </a:endParaRPr>
          </a:p>
        </p:txBody>
      </p:sp>
    </p:spTree>
    <p:custDataLst>
      <p:tags r:id="rId1"/>
    </p:custDataLst>
    <p:extLst>
      <p:ext uri="{BB962C8B-B14F-4D97-AF65-F5344CB8AC3E}">
        <p14:creationId xmlns:p14="http://schemas.microsoft.com/office/powerpoint/2010/main" val="2641936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5" y="203203"/>
            <a:ext cx="7606242" cy="65404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1" y="1209675"/>
            <a:ext cx="8316686" cy="46931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21487" y="6457951"/>
            <a:ext cx="522514" cy="400050"/>
          </a:xfrm>
          <a:prstGeom prst="rect">
            <a:avLst/>
          </a:prstGeom>
        </p:spPr>
        <p:txBody>
          <a:bodyPr vert="horz" lIns="91440" tIns="45720" rIns="91440" bIns="45720" rtlCol="0" anchor="ctr"/>
          <a:lstStyle>
            <a:lvl1pPr algn="r">
              <a:defRPr sz="900">
                <a:solidFill>
                  <a:schemeClr val="bg1"/>
                </a:solidFill>
                <a:latin typeface="Arial" panose="020B0604020202020204" pitchFamily="34" charset="0"/>
                <a:cs typeface="Arial" panose="020B0604020202020204" pitchFamily="34" charset="0"/>
              </a:defRPr>
            </a:lvl1pPr>
          </a:lstStyle>
          <a:p>
            <a:fld id="{EB241CD2-1E45-42A3-B213-66A034DF9A3B}" type="slidenum">
              <a:rPr lang="en-GB" smtClean="0"/>
              <a:pPr/>
              <a:t>‹#›</a:t>
            </a:fld>
            <a:endParaRPr lang="en-GB"/>
          </a:p>
        </p:txBody>
      </p:sp>
    </p:spTree>
    <p:extLst>
      <p:ext uri="{BB962C8B-B14F-4D97-AF65-F5344CB8AC3E}">
        <p14:creationId xmlns:p14="http://schemas.microsoft.com/office/powerpoint/2010/main" val="17195747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7" r:id="rId6"/>
    <p:sldLayoutId id="2147483669" r:id="rId7"/>
    <p:sldLayoutId id="2147483670" r:id="rId8"/>
    <p:sldLayoutId id="2147483679" r:id="rId9"/>
    <p:sldLayoutId id="2147483680" r:id="rId10"/>
    <p:sldLayoutId id="2147483683" r:id="rId11"/>
    <p:sldLayoutId id="2147483684" r:id="rId12"/>
    <p:sldLayoutId id="2147483685" r:id="rId13"/>
    <p:sldLayoutId id="2147483686" r:id="rId14"/>
    <p:sldLayoutId id="2147483687" r:id="rId15"/>
    <p:sldLayoutId id="2147483688" r:id="rId16"/>
  </p:sldLayoutIdLst>
  <p:hf hdr="0" ftr="0" dt="0"/>
  <p:txStyles>
    <p:titleStyle>
      <a:lvl1pPr algn="l" defTabSz="685800" rtl="0" eaLnBrk="1" latinLnBrk="0" hangingPunct="1">
        <a:lnSpc>
          <a:spcPct val="90000"/>
        </a:lnSpc>
        <a:spcBef>
          <a:spcPct val="0"/>
        </a:spcBef>
        <a:buNone/>
        <a:defRPr sz="2800" b="1" kern="1200">
          <a:solidFill>
            <a:srgbClr val="0D7BB6"/>
          </a:solidFill>
          <a:latin typeface="Arial" panose="020B0604020202020204" pitchFamily="34" charset="0"/>
          <a:ea typeface="+mj-ea"/>
          <a:cs typeface="Arial" panose="020B0604020202020204" pitchFamily="34" charset="0"/>
        </a:defRPr>
      </a:lvl1pPr>
    </p:titleStyle>
    <p:bodyStyle>
      <a:lvl1pPr marL="171450" indent="-171450" algn="just" defTabSz="685800" rtl="0" eaLnBrk="1" latinLnBrk="0" hangingPunct="1">
        <a:lnSpc>
          <a:spcPct val="90000"/>
        </a:lnSpc>
        <a:spcBef>
          <a:spcPts val="750"/>
        </a:spcBef>
        <a:buFont typeface="Arial" panose="020B0604020202020204" pitchFamily="34" charset="0"/>
        <a:buChar char="•"/>
        <a:defRPr sz="15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514350" indent="-171450" algn="just" defTabSz="685800" rtl="0" eaLnBrk="1" latinLnBrk="0" hangingPunct="1">
        <a:lnSpc>
          <a:spcPct val="90000"/>
        </a:lnSpc>
        <a:spcBef>
          <a:spcPts val="375"/>
        </a:spcBef>
        <a:buFont typeface="Wingdings 3" panose="05040102010807070707" pitchFamily="18" charset="2"/>
        <a:buChar char=""/>
        <a:defRPr sz="135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857250" indent="-171450" algn="just" defTabSz="685800" rtl="0" eaLnBrk="1" latinLnBrk="0" hangingPunct="1">
        <a:lnSpc>
          <a:spcPct val="90000"/>
        </a:lnSpc>
        <a:spcBef>
          <a:spcPts val="375"/>
        </a:spcBef>
        <a:buFont typeface="Wingdings 3" panose="05040102010807070707" pitchFamily="18" charset="2"/>
        <a:buChar char=""/>
        <a:defRPr sz="1275"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200150" indent="-171450" algn="just" defTabSz="685800" rtl="0" eaLnBrk="1" latinLnBrk="0" hangingPunct="1">
        <a:lnSpc>
          <a:spcPct val="90000"/>
        </a:lnSpc>
        <a:spcBef>
          <a:spcPts val="375"/>
        </a:spcBef>
        <a:buFont typeface="Wingdings 3" panose="05040102010807070707" pitchFamily="18" charset="2"/>
        <a:buChar char=""/>
        <a:defRPr sz="12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1543050" indent="-171450" algn="just" defTabSz="685800" rtl="0" eaLnBrk="1" latinLnBrk="0" hangingPunct="1">
        <a:lnSpc>
          <a:spcPct val="90000"/>
        </a:lnSpc>
        <a:spcBef>
          <a:spcPts val="375"/>
        </a:spcBef>
        <a:buFont typeface="Wingdings 3" panose="05040102010807070707" pitchFamily="18" charset="2"/>
        <a:buChar char=""/>
        <a:defRPr sz="1125"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9.xml"/></Relationships>
</file>

<file path=ppt/slides/_rels/slide12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8.xml"/><Relationship Id="rId4" Type="http://schemas.openxmlformats.org/officeDocument/2006/relationships/image" Target="../media/image1100.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15.xml"/><Relationship Id="rId4" Type="http://schemas.openxmlformats.org/officeDocument/2006/relationships/image" Target="../media/image116.png"/></Relationships>
</file>

<file path=ppt/slides/_rels/slide157.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image" Target="../media/image117.emf"/><Relationship Id="rId1" Type="http://schemas.openxmlformats.org/officeDocument/2006/relationships/slideLayout" Target="../slideLayouts/slideLayout15.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 Id="rId5" Type="http://schemas.openxmlformats.org/officeDocument/2006/relationships/image" Target="../media/image124.png"/><Relationship Id="rId4" Type="http://schemas.openxmlformats.org/officeDocument/2006/relationships/image" Target="../media/image123.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26.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133.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 Id="rId4" Type="http://schemas.openxmlformats.org/officeDocument/2006/relationships/image" Target="../media/image136.png"/></Relationships>
</file>

<file path=ppt/slides/_rels/slide18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 Id="rId5" Type="http://schemas.openxmlformats.org/officeDocument/2006/relationships/image" Target="../media/image140.png"/><Relationship Id="rId4" Type="http://schemas.openxmlformats.org/officeDocument/2006/relationships/image" Target="../media/image139.png"/></Relationships>
</file>

<file path=ppt/slides/_rels/slide181.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147.emf"/><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147.emf"/><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150.emf"/><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 Id="rId5" Type="http://schemas.openxmlformats.org/officeDocument/2006/relationships/image" Target="../media/image154.png"/><Relationship Id="rId4" Type="http://schemas.openxmlformats.org/officeDocument/2006/relationships/image" Target="../media/image153.png"/></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5676C-F4A6-A69E-94C5-F5DFFBF9958B}"/>
              </a:ext>
            </a:extLst>
          </p:cNvPr>
          <p:cNvSpPr>
            <a:spLocks noGrp="1"/>
          </p:cNvSpPr>
          <p:nvPr>
            <p:ph type="ctrTitle"/>
          </p:nvPr>
        </p:nvSpPr>
        <p:spPr>
          <a:xfrm>
            <a:off x="482876" y="1733784"/>
            <a:ext cx="5891420" cy="2082842"/>
          </a:xfrm>
        </p:spPr>
        <p:txBody>
          <a:bodyPr/>
          <a:lstStyle/>
          <a:p>
            <a:r>
              <a:rPr lang="en-US"/>
              <a:t>Introduction to Pillars of Project  Finance</a:t>
            </a:r>
          </a:p>
        </p:txBody>
      </p:sp>
    </p:spTree>
    <p:extLst>
      <p:ext uri="{BB962C8B-B14F-4D97-AF65-F5344CB8AC3E}">
        <p14:creationId xmlns:p14="http://schemas.microsoft.com/office/powerpoint/2010/main" val="1331931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74D7C-453E-4917-813D-F6153D893BCC}"/>
              </a:ext>
            </a:extLst>
          </p:cNvPr>
          <p:cNvSpPr>
            <a:spLocks noGrp="1"/>
          </p:cNvSpPr>
          <p:nvPr>
            <p:ph type="title"/>
          </p:nvPr>
        </p:nvSpPr>
        <p:spPr/>
        <p:txBody>
          <a:bodyPr/>
          <a:lstStyle/>
          <a:p>
            <a:r>
              <a:rPr lang="en-US" dirty="0"/>
              <a:t>Initial Questions for You</a:t>
            </a:r>
          </a:p>
        </p:txBody>
      </p:sp>
      <p:sp>
        <p:nvSpPr>
          <p:cNvPr id="3" name="Content Placeholder 2">
            <a:extLst>
              <a:ext uri="{FF2B5EF4-FFF2-40B4-BE49-F238E27FC236}">
                <a16:creationId xmlns:a16="http://schemas.microsoft.com/office/drawing/2014/main" id="{95FCA42E-2740-567D-D1B1-4251E2390EC6}"/>
              </a:ext>
            </a:extLst>
          </p:cNvPr>
          <p:cNvSpPr>
            <a:spLocks noGrp="1"/>
          </p:cNvSpPr>
          <p:nvPr>
            <p:ph idx="1"/>
          </p:nvPr>
        </p:nvSpPr>
        <p:spPr/>
        <p:txBody>
          <a:bodyPr/>
          <a:lstStyle/>
          <a:p>
            <a:r>
              <a:rPr lang="en-US" dirty="0"/>
              <a:t>Have you ever worked in project finance</a:t>
            </a:r>
          </a:p>
          <a:p>
            <a:r>
              <a:rPr lang="en-US" dirty="0"/>
              <a:t>Have you ever taken a university course in project finance</a:t>
            </a:r>
          </a:p>
          <a:p>
            <a:r>
              <a:rPr lang="en-US" dirty="0"/>
              <a:t>Have you ever worked on Contracts</a:t>
            </a:r>
          </a:p>
          <a:p>
            <a:r>
              <a:rPr lang="en-US" dirty="0"/>
              <a:t>What kinds of industries have you worked on</a:t>
            </a:r>
          </a:p>
          <a:p>
            <a:r>
              <a:rPr lang="en-US" dirty="0"/>
              <a:t>What is your role (lawyer, finance, strategy, development etc.)</a:t>
            </a:r>
          </a:p>
          <a:p>
            <a:r>
              <a:rPr lang="en-US" dirty="0"/>
              <a:t>The excel question</a:t>
            </a:r>
          </a:p>
          <a:p>
            <a:r>
              <a:rPr lang="en-US" dirty="0"/>
              <a:t>How many years of work experience</a:t>
            </a:r>
          </a:p>
          <a:p>
            <a:r>
              <a:rPr lang="en-US" dirty="0"/>
              <a:t>Tell me more about yourself </a:t>
            </a:r>
          </a:p>
          <a:p>
            <a:endParaRPr lang="en-US" dirty="0"/>
          </a:p>
        </p:txBody>
      </p:sp>
      <p:sp>
        <p:nvSpPr>
          <p:cNvPr id="4" name="Slide Number Placeholder 3">
            <a:extLst>
              <a:ext uri="{FF2B5EF4-FFF2-40B4-BE49-F238E27FC236}">
                <a16:creationId xmlns:a16="http://schemas.microsoft.com/office/drawing/2014/main" id="{2279F984-FB17-D543-912F-B108725E83BA}"/>
              </a:ext>
            </a:extLst>
          </p:cNvPr>
          <p:cNvSpPr>
            <a:spLocks noGrp="1"/>
          </p:cNvSpPr>
          <p:nvPr>
            <p:ph type="sldNum" sz="quarter" idx="12"/>
          </p:nvPr>
        </p:nvSpPr>
        <p:spPr/>
        <p:txBody>
          <a:bodyPr/>
          <a:lstStyle/>
          <a:p>
            <a:fld id="{EB241CD2-1E45-42A3-B213-66A034DF9A3B}" type="slidenum">
              <a:rPr lang="en-GB" smtClean="0"/>
              <a:t>2</a:t>
            </a:fld>
            <a:endParaRPr lang="en-GB" dirty="0"/>
          </a:p>
        </p:txBody>
      </p:sp>
    </p:spTree>
    <p:extLst>
      <p:ext uri="{BB962C8B-B14F-4D97-AF65-F5344CB8AC3E}">
        <p14:creationId xmlns:p14="http://schemas.microsoft.com/office/powerpoint/2010/main" val="2047825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60841-A9CA-794A-A9A7-ED639B3556A1}"/>
              </a:ext>
            </a:extLst>
          </p:cNvPr>
          <p:cNvSpPr>
            <a:spLocks noGrp="1"/>
          </p:cNvSpPr>
          <p:nvPr>
            <p:ph type="title"/>
          </p:nvPr>
        </p:nvSpPr>
        <p:spPr/>
        <p:txBody>
          <a:bodyPr/>
          <a:lstStyle/>
          <a:p>
            <a:r>
              <a:rPr lang="en-US" dirty="0"/>
              <a:t>Simplified Course Outline</a:t>
            </a:r>
          </a:p>
        </p:txBody>
      </p:sp>
      <p:sp>
        <p:nvSpPr>
          <p:cNvPr id="3" name="Content Placeholder 2">
            <a:extLst>
              <a:ext uri="{FF2B5EF4-FFF2-40B4-BE49-F238E27FC236}">
                <a16:creationId xmlns:a16="http://schemas.microsoft.com/office/drawing/2014/main" id="{DCA0F727-7FFE-D631-8635-AF4B19814C16}"/>
              </a:ext>
            </a:extLst>
          </p:cNvPr>
          <p:cNvSpPr>
            <a:spLocks noGrp="1"/>
          </p:cNvSpPr>
          <p:nvPr>
            <p:ph idx="1"/>
          </p:nvPr>
        </p:nvSpPr>
        <p:spPr/>
        <p:txBody>
          <a:bodyPr>
            <a:normAutofit/>
          </a:bodyPr>
          <a:lstStyle/>
          <a:p>
            <a:pPr algn="l"/>
            <a:r>
              <a:rPr lang="en-JM" sz="1350" b="1" dirty="0"/>
              <a:t>Day 1, Part 1:</a:t>
            </a:r>
            <a:r>
              <a:rPr lang="en-JM" sz="1350" dirty="0"/>
              <a:t> Introduction, Context of Capital Intensity, and Definition of Finance</a:t>
            </a:r>
            <a:endParaRPr lang="en-US" sz="1350" dirty="0"/>
          </a:p>
          <a:p>
            <a:pPr algn="l"/>
            <a:r>
              <a:rPr lang="en-JM" sz="1350" b="1" dirty="0"/>
              <a:t>Day 1, Part 2: </a:t>
            </a:r>
            <a:r>
              <a:rPr lang="en-JM" sz="1350" dirty="0"/>
              <a:t>Project finance Definition, Terms, Theoretical Benefits (Ras Laffan Case Study)</a:t>
            </a:r>
            <a:endParaRPr lang="en-US" sz="1350" dirty="0"/>
          </a:p>
          <a:p>
            <a:pPr algn="l"/>
            <a:r>
              <a:rPr lang="en-JM" sz="1350" b="1" dirty="0"/>
              <a:t>Day 1, Part 3: </a:t>
            </a:r>
            <a:r>
              <a:rPr lang="en-JM" sz="1350" dirty="0"/>
              <a:t>IRR in Project Finance to Measure Investment Benefits</a:t>
            </a:r>
            <a:endParaRPr lang="en-US" sz="1350" dirty="0"/>
          </a:p>
          <a:p>
            <a:pPr algn="l"/>
            <a:r>
              <a:rPr lang="en-JM" sz="1350" b="1" dirty="0"/>
              <a:t>Day 1, Part 4: </a:t>
            </a:r>
            <a:r>
              <a:rPr lang="en-JM" sz="1350" dirty="0"/>
              <a:t>DSCR in Project Finance to Measure Risk</a:t>
            </a:r>
            <a:endParaRPr lang="en-US" sz="1350" dirty="0"/>
          </a:p>
          <a:p>
            <a:pPr algn="l"/>
            <a:r>
              <a:rPr lang="en-JM" sz="1350" b="1" dirty="0"/>
              <a:t>Day 1, Part 5</a:t>
            </a:r>
            <a:r>
              <a:rPr lang="en-JM" sz="1350" dirty="0"/>
              <a:t>: End of the Day Modelling Session</a:t>
            </a:r>
            <a:endParaRPr lang="en-US" sz="1350" dirty="0"/>
          </a:p>
          <a:p>
            <a:pPr algn="l"/>
            <a:endParaRPr lang="en-JM" sz="1350" b="1" dirty="0"/>
          </a:p>
          <a:p>
            <a:pPr algn="l"/>
            <a:r>
              <a:rPr lang="en-JM" sz="1350" b="1" dirty="0"/>
              <a:t>Day 2, Part 1:</a:t>
            </a:r>
            <a:r>
              <a:rPr lang="en-JM" sz="1350" dirty="0"/>
              <a:t> Project Finance History and Incentives for Efficiency in Availability Payment Contracts</a:t>
            </a:r>
            <a:endParaRPr lang="en-US" sz="1350" dirty="0"/>
          </a:p>
          <a:p>
            <a:pPr algn="l"/>
            <a:r>
              <a:rPr lang="en-JM" sz="1350" b="1" dirty="0"/>
              <a:t>Day 2, Part 2: </a:t>
            </a:r>
            <a:r>
              <a:rPr lang="en-JM" sz="1350" dirty="0"/>
              <a:t>More Incentives and Higher Cost of Capital: Output Contracts and Merchant Power</a:t>
            </a:r>
            <a:endParaRPr lang="en-US" sz="1350" dirty="0"/>
          </a:p>
          <a:p>
            <a:pPr algn="l"/>
            <a:r>
              <a:rPr lang="en-JM" sz="1350" b="1" dirty="0"/>
              <a:t>Day 2, Part 3: </a:t>
            </a:r>
            <a:r>
              <a:rPr lang="en-JM" sz="1350" dirty="0"/>
              <a:t>Case Study on Structuring Contacts</a:t>
            </a:r>
          </a:p>
          <a:p>
            <a:pPr algn="l"/>
            <a:r>
              <a:rPr lang="en-JM" sz="1350" b="1" dirty="0"/>
              <a:t>Day 2, Part 4: </a:t>
            </a:r>
            <a:r>
              <a:rPr lang="en-JM" sz="1350" dirty="0"/>
              <a:t>Liquidated Damages, Targets, Change Orders</a:t>
            </a:r>
          </a:p>
          <a:p>
            <a:pPr marL="0" indent="0" algn="l">
              <a:buNone/>
            </a:pPr>
            <a:endParaRPr lang="en-US" sz="1350" dirty="0"/>
          </a:p>
          <a:p>
            <a:pPr marL="0" indent="0">
              <a:buNone/>
            </a:pPr>
            <a:endParaRPr lang="en-US" sz="1350" dirty="0"/>
          </a:p>
        </p:txBody>
      </p:sp>
      <p:sp>
        <p:nvSpPr>
          <p:cNvPr id="4" name="Slide Number Placeholder 3">
            <a:extLst>
              <a:ext uri="{FF2B5EF4-FFF2-40B4-BE49-F238E27FC236}">
                <a16:creationId xmlns:a16="http://schemas.microsoft.com/office/drawing/2014/main" id="{ED16CEB7-4B81-10BA-5435-8C76A430CFFA}"/>
              </a:ext>
            </a:extLst>
          </p:cNvPr>
          <p:cNvSpPr>
            <a:spLocks noGrp="1"/>
          </p:cNvSpPr>
          <p:nvPr>
            <p:ph type="sldNum" sz="quarter" idx="12"/>
          </p:nvPr>
        </p:nvSpPr>
        <p:spPr/>
        <p:txBody>
          <a:bodyPr/>
          <a:lstStyle/>
          <a:p>
            <a:fld id="{EB241CD2-1E45-42A3-B213-66A034DF9A3B}" type="slidenum">
              <a:rPr lang="en-GB" smtClean="0"/>
              <a:t>3</a:t>
            </a:fld>
            <a:endParaRPr lang="en-GB" dirty="0"/>
          </a:p>
        </p:txBody>
      </p:sp>
    </p:spTree>
    <p:extLst>
      <p:ext uri="{BB962C8B-B14F-4D97-AF65-F5344CB8AC3E}">
        <p14:creationId xmlns:p14="http://schemas.microsoft.com/office/powerpoint/2010/main" val="3960109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68FC1-D044-E8F7-4189-5E4A3EA27FA4}"/>
              </a:ext>
            </a:extLst>
          </p:cNvPr>
          <p:cNvSpPr>
            <a:spLocks noGrp="1"/>
          </p:cNvSpPr>
          <p:nvPr>
            <p:ph type="title"/>
          </p:nvPr>
        </p:nvSpPr>
        <p:spPr/>
        <p:txBody>
          <a:bodyPr/>
          <a:lstStyle/>
          <a:p>
            <a:r>
              <a:rPr lang="en-US" dirty="0"/>
              <a:t>Project Finance Subjects</a:t>
            </a:r>
          </a:p>
        </p:txBody>
      </p:sp>
      <p:sp>
        <p:nvSpPr>
          <p:cNvPr id="3" name="Content Placeholder 2">
            <a:extLst>
              <a:ext uri="{FF2B5EF4-FFF2-40B4-BE49-F238E27FC236}">
                <a16:creationId xmlns:a16="http://schemas.microsoft.com/office/drawing/2014/main" id="{C1891B60-04EB-85A0-50E4-BFEB0FFBA12A}"/>
              </a:ext>
            </a:extLst>
          </p:cNvPr>
          <p:cNvSpPr>
            <a:spLocks noGrp="1"/>
          </p:cNvSpPr>
          <p:nvPr>
            <p:ph idx="1"/>
          </p:nvPr>
        </p:nvSpPr>
        <p:spPr/>
        <p:txBody>
          <a:bodyPr/>
          <a:lstStyle/>
          <a:p>
            <a:pPr algn="l"/>
            <a:r>
              <a:rPr lang="en-US" dirty="0"/>
              <a:t>Changes in Course Structure</a:t>
            </a:r>
          </a:p>
          <a:p>
            <a:pPr algn="l"/>
            <a:r>
              <a:rPr lang="en-US" dirty="0"/>
              <a:t>Overview of Financial Concepts</a:t>
            </a:r>
          </a:p>
          <a:p>
            <a:pPr algn="l"/>
            <a:r>
              <a:rPr lang="en-US" dirty="0"/>
              <a:t>Key Pillars of Project Finance, Low Cost of Capital, Verification of Risk, Efficient Contracts, Externalities</a:t>
            </a:r>
          </a:p>
          <a:p>
            <a:pPr algn="l"/>
            <a:r>
              <a:rPr lang="en-US" dirty="0"/>
              <a:t>Why risk and return comes down to two ratios in project finance – IRR and DSCR</a:t>
            </a:r>
          </a:p>
          <a:p>
            <a:pPr algn="l"/>
            <a:r>
              <a:rPr lang="en-US" dirty="0"/>
              <a:t>Term sheet and understanding that DSCR is the driver and debt to capital is just a constraint</a:t>
            </a:r>
          </a:p>
          <a:p>
            <a:pPr algn="l"/>
            <a:r>
              <a:rPr lang="en-US" dirty="0"/>
              <a:t>Nuances in Project Financing – Asset Sales and Value, Refinancing, Tricks</a:t>
            </a:r>
          </a:p>
          <a:p>
            <a:pPr algn="l"/>
            <a:r>
              <a:rPr lang="en-US" dirty="0"/>
              <a:t>Contract Issues</a:t>
            </a:r>
          </a:p>
          <a:p>
            <a:pPr algn="l"/>
            <a:r>
              <a:rPr lang="en-US" dirty="0"/>
              <a:t>Project Finance History and Contract Structure</a:t>
            </a:r>
          </a:p>
          <a:p>
            <a:pPr algn="l"/>
            <a:r>
              <a:rPr lang="en-US" dirty="0"/>
              <a:t>Non-Price Provisions of Contracts</a:t>
            </a:r>
          </a:p>
          <a:p>
            <a:pPr algn="l"/>
            <a:endParaRPr lang="en-US" dirty="0"/>
          </a:p>
          <a:p>
            <a:pPr algn="l"/>
            <a:endParaRPr lang="en-US" dirty="0"/>
          </a:p>
          <a:p>
            <a:pPr algn="l"/>
            <a:endParaRPr lang="en-US" dirty="0"/>
          </a:p>
          <a:p>
            <a:pPr algn="l"/>
            <a:endParaRPr lang="en-US" dirty="0"/>
          </a:p>
          <a:p>
            <a:pPr algn="l"/>
            <a:endParaRPr lang="en-US" dirty="0"/>
          </a:p>
          <a:p>
            <a:pPr algn="l"/>
            <a:endParaRPr lang="en-US" dirty="0"/>
          </a:p>
          <a:p>
            <a:pPr algn="l"/>
            <a:endParaRPr lang="en-US" dirty="0"/>
          </a:p>
        </p:txBody>
      </p:sp>
      <p:sp>
        <p:nvSpPr>
          <p:cNvPr id="4" name="Slide Number Placeholder 3">
            <a:extLst>
              <a:ext uri="{FF2B5EF4-FFF2-40B4-BE49-F238E27FC236}">
                <a16:creationId xmlns:a16="http://schemas.microsoft.com/office/drawing/2014/main" id="{05D6BB7C-EB98-589F-BCEC-38785091A556}"/>
              </a:ext>
            </a:extLst>
          </p:cNvPr>
          <p:cNvSpPr>
            <a:spLocks noGrp="1"/>
          </p:cNvSpPr>
          <p:nvPr>
            <p:ph type="sldNum" sz="quarter" idx="12"/>
          </p:nvPr>
        </p:nvSpPr>
        <p:spPr/>
        <p:txBody>
          <a:bodyPr/>
          <a:lstStyle/>
          <a:p>
            <a:fld id="{EB241CD2-1E45-42A3-B213-66A034DF9A3B}" type="slidenum">
              <a:rPr lang="en-GB" smtClean="0"/>
              <a:t>4</a:t>
            </a:fld>
            <a:endParaRPr lang="en-GB"/>
          </a:p>
        </p:txBody>
      </p:sp>
    </p:spTree>
    <p:extLst>
      <p:ext uri="{BB962C8B-B14F-4D97-AF65-F5344CB8AC3E}">
        <p14:creationId xmlns:p14="http://schemas.microsoft.com/office/powerpoint/2010/main" val="2521228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6D7F9-E4FE-6B81-E545-6266C4530E3E}"/>
              </a:ext>
            </a:extLst>
          </p:cNvPr>
          <p:cNvSpPr>
            <a:spLocks noGrp="1"/>
          </p:cNvSpPr>
          <p:nvPr>
            <p:ph type="title"/>
          </p:nvPr>
        </p:nvSpPr>
        <p:spPr>
          <a:xfrm>
            <a:off x="200024" y="203203"/>
            <a:ext cx="8461469" cy="654049"/>
          </a:xfrm>
        </p:spPr>
        <p:txBody>
          <a:bodyPr>
            <a:normAutofit fontScale="90000"/>
          </a:bodyPr>
          <a:lstStyle/>
          <a:p>
            <a:r>
              <a:rPr lang="en-US" dirty="0"/>
              <a:t>Data Centres or Electric Trains from Green Energy</a:t>
            </a:r>
          </a:p>
        </p:txBody>
      </p:sp>
      <p:sp>
        <p:nvSpPr>
          <p:cNvPr id="3" name="Content Placeholder 2">
            <a:extLst>
              <a:ext uri="{FF2B5EF4-FFF2-40B4-BE49-F238E27FC236}">
                <a16:creationId xmlns:a16="http://schemas.microsoft.com/office/drawing/2014/main" id="{A8297578-9141-99A9-11B0-45FC3EBFA8D8}"/>
              </a:ext>
            </a:extLst>
          </p:cNvPr>
          <p:cNvSpPr>
            <a:spLocks noGrp="1"/>
          </p:cNvSpPr>
          <p:nvPr>
            <p:ph idx="1"/>
          </p:nvPr>
        </p:nvSpPr>
        <p:spPr>
          <a:xfrm>
            <a:off x="304801" y="1209675"/>
            <a:ext cx="3324725" cy="4661736"/>
          </a:xfrm>
        </p:spPr>
        <p:txBody>
          <a:bodyPr/>
          <a:lstStyle/>
          <a:p>
            <a:pPr algn="l"/>
            <a:r>
              <a:rPr lang="en-US" dirty="0"/>
              <a:t>Importance of Infrastructure</a:t>
            </a:r>
          </a:p>
          <a:p>
            <a:pPr algn="l"/>
            <a:r>
              <a:rPr lang="en-US" dirty="0"/>
              <a:t>What is an Investment</a:t>
            </a:r>
          </a:p>
          <a:p>
            <a:pPr algn="l"/>
            <a:r>
              <a:rPr lang="en-US" dirty="0"/>
              <a:t>What is Finance</a:t>
            </a:r>
          </a:p>
          <a:p>
            <a:pPr algn="l"/>
            <a:r>
              <a:rPr lang="en-US" dirty="0"/>
              <a:t>Importance of Investments</a:t>
            </a:r>
          </a:p>
          <a:p>
            <a:pPr algn="l"/>
            <a:r>
              <a:rPr lang="en-US" dirty="0"/>
              <a:t>What is Rate of Return</a:t>
            </a:r>
          </a:p>
          <a:p>
            <a:pPr algn="l"/>
            <a:r>
              <a:rPr lang="en-US" dirty="0"/>
              <a:t>What is IRR</a:t>
            </a:r>
          </a:p>
          <a:p>
            <a:pPr algn="l"/>
            <a:r>
              <a:rPr lang="en-US" dirty="0"/>
              <a:t>Understanding the World with Project Finance Case Studies</a:t>
            </a:r>
          </a:p>
          <a:p>
            <a:pPr algn="l"/>
            <a:endParaRPr lang="en-US" dirty="0"/>
          </a:p>
        </p:txBody>
      </p:sp>
      <p:sp>
        <p:nvSpPr>
          <p:cNvPr id="4" name="Slide Number Placeholder 3">
            <a:extLst>
              <a:ext uri="{FF2B5EF4-FFF2-40B4-BE49-F238E27FC236}">
                <a16:creationId xmlns:a16="http://schemas.microsoft.com/office/drawing/2014/main" id="{3F6305D6-79E1-15AE-B1FC-91AC8C9BE651}"/>
              </a:ext>
            </a:extLst>
          </p:cNvPr>
          <p:cNvSpPr>
            <a:spLocks noGrp="1"/>
          </p:cNvSpPr>
          <p:nvPr>
            <p:ph type="sldNum" sz="quarter" idx="12"/>
          </p:nvPr>
        </p:nvSpPr>
        <p:spPr/>
        <p:txBody>
          <a:bodyPr/>
          <a:lstStyle/>
          <a:p>
            <a:fld id="{EB241CD2-1E45-42A3-B213-66A034DF9A3B}" type="slidenum">
              <a:rPr lang="en-GB" smtClean="0"/>
              <a:t>5</a:t>
            </a:fld>
            <a:endParaRPr lang="en-GB" dirty="0"/>
          </a:p>
        </p:txBody>
      </p:sp>
      <p:pic>
        <p:nvPicPr>
          <p:cNvPr id="6" name="Picture 5">
            <a:extLst>
              <a:ext uri="{FF2B5EF4-FFF2-40B4-BE49-F238E27FC236}">
                <a16:creationId xmlns:a16="http://schemas.microsoft.com/office/drawing/2014/main" id="{4990FD8A-F015-DAEA-A9DC-D5F5BE9D3A84}"/>
              </a:ext>
            </a:extLst>
          </p:cNvPr>
          <p:cNvPicPr>
            <a:picLocks noChangeAspect="1"/>
          </p:cNvPicPr>
          <p:nvPr/>
        </p:nvPicPr>
        <p:blipFill>
          <a:blip r:embed="rId2"/>
          <a:stretch>
            <a:fillRect/>
          </a:stretch>
        </p:blipFill>
        <p:spPr>
          <a:xfrm>
            <a:off x="4239927" y="1147898"/>
            <a:ext cx="4464881" cy="2101998"/>
          </a:xfrm>
          <a:prstGeom prst="rect">
            <a:avLst/>
          </a:prstGeom>
        </p:spPr>
      </p:pic>
      <p:pic>
        <p:nvPicPr>
          <p:cNvPr id="10" name="Picture 9">
            <a:extLst>
              <a:ext uri="{FF2B5EF4-FFF2-40B4-BE49-F238E27FC236}">
                <a16:creationId xmlns:a16="http://schemas.microsoft.com/office/drawing/2014/main" id="{B375C523-7480-DAAA-73C7-A33DCE864632}"/>
              </a:ext>
            </a:extLst>
          </p:cNvPr>
          <p:cNvPicPr>
            <a:picLocks noChangeAspect="1"/>
          </p:cNvPicPr>
          <p:nvPr/>
        </p:nvPicPr>
        <p:blipFill>
          <a:blip r:embed="rId3"/>
          <a:stretch>
            <a:fillRect/>
          </a:stretch>
        </p:blipFill>
        <p:spPr>
          <a:xfrm>
            <a:off x="4239927" y="3540543"/>
            <a:ext cx="4421566" cy="2496386"/>
          </a:xfrm>
          <a:prstGeom prst="rect">
            <a:avLst/>
          </a:prstGeom>
        </p:spPr>
      </p:pic>
    </p:spTree>
    <p:extLst>
      <p:ext uri="{BB962C8B-B14F-4D97-AF65-F5344CB8AC3E}">
        <p14:creationId xmlns:p14="http://schemas.microsoft.com/office/powerpoint/2010/main" val="2715478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8AC78-25F4-94A7-F615-05FAE2076A62}"/>
              </a:ext>
            </a:extLst>
          </p:cNvPr>
          <p:cNvSpPr>
            <a:spLocks noGrp="1"/>
          </p:cNvSpPr>
          <p:nvPr>
            <p:ph type="title"/>
          </p:nvPr>
        </p:nvSpPr>
        <p:spPr/>
        <p:txBody>
          <a:bodyPr/>
          <a:lstStyle/>
          <a:p>
            <a:r>
              <a:rPr lang="en-US" dirty="0"/>
              <a:t>Reading, Resources</a:t>
            </a:r>
          </a:p>
        </p:txBody>
      </p:sp>
      <p:sp>
        <p:nvSpPr>
          <p:cNvPr id="3" name="Content Placeholder 2">
            <a:extLst>
              <a:ext uri="{FF2B5EF4-FFF2-40B4-BE49-F238E27FC236}">
                <a16:creationId xmlns:a16="http://schemas.microsoft.com/office/drawing/2014/main" id="{94C49A6D-1B9B-986C-58FB-77AD985EA7F4}"/>
              </a:ext>
            </a:extLst>
          </p:cNvPr>
          <p:cNvSpPr>
            <a:spLocks noGrp="1"/>
          </p:cNvSpPr>
          <p:nvPr>
            <p:ph idx="1"/>
          </p:nvPr>
        </p:nvSpPr>
        <p:spPr>
          <a:xfrm>
            <a:off x="304801" y="1209675"/>
            <a:ext cx="5514974" cy="4667250"/>
          </a:xfrm>
        </p:spPr>
        <p:txBody>
          <a:bodyPr>
            <a:normAutofit/>
          </a:bodyPr>
          <a:lstStyle/>
          <a:p>
            <a:r>
              <a:rPr lang="en-US" sz="1800" dirty="0"/>
              <a:t>Four Chapters for Four Sessions</a:t>
            </a:r>
          </a:p>
          <a:p>
            <a:pPr marL="0" indent="0">
              <a:buNone/>
            </a:pPr>
            <a:endParaRPr lang="en-US" sz="1800" dirty="0"/>
          </a:p>
          <a:p>
            <a:pPr lvl="1"/>
            <a:r>
              <a:rPr lang="en-US" sz="1500" dirty="0"/>
              <a:t>Chapter 3 on Finance and Investment Decisions</a:t>
            </a:r>
          </a:p>
          <a:p>
            <a:pPr marL="342900" lvl="1" indent="0">
              <a:buNone/>
            </a:pPr>
            <a:endParaRPr lang="en-US" sz="1500" dirty="0"/>
          </a:p>
          <a:p>
            <a:pPr lvl="1"/>
            <a:r>
              <a:rPr lang="en-US" sz="1500" dirty="0"/>
              <a:t>Chapter 16 on Project Finance Theory</a:t>
            </a:r>
          </a:p>
          <a:p>
            <a:pPr marL="342900" lvl="1" indent="0">
              <a:buNone/>
            </a:pPr>
            <a:endParaRPr lang="en-US" sz="1500" dirty="0"/>
          </a:p>
          <a:p>
            <a:pPr lvl="1"/>
            <a:r>
              <a:rPr lang="en-US" sz="1500" dirty="0"/>
              <a:t>Chapter 19 on Contracts, Risk Allocation and Cost of Capital</a:t>
            </a:r>
          </a:p>
          <a:p>
            <a:pPr lvl="1"/>
            <a:endParaRPr lang="en-US" sz="1500" dirty="0"/>
          </a:p>
          <a:p>
            <a:pPr lvl="1"/>
            <a:r>
              <a:rPr lang="en-US" sz="1500" dirty="0"/>
              <a:t>Chapter 11 on Levelised Cost of Electricity and Contract for Differences</a:t>
            </a:r>
          </a:p>
          <a:p>
            <a:pPr lvl="1"/>
            <a:endParaRPr lang="en-US" sz="1500" dirty="0"/>
          </a:p>
          <a:p>
            <a:pPr lvl="1"/>
            <a:r>
              <a:rPr lang="en-US" sz="1500" dirty="0"/>
              <a:t>Chapter 20 on Targets and Liquidated Damages</a:t>
            </a:r>
          </a:p>
          <a:p>
            <a:pPr marL="342900" lvl="1" indent="0">
              <a:buNone/>
            </a:pPr>
            <a:endParaRPr lang="en-US" sz="1500" dirty="0"/>
          </a:p>
        </p:txBody>
      </p:sp>
      <p:sp>
        <p:nvSpPr>
          <p:cNvPr id="4" name="Slide Number Placeholder 3">
            <a:extLst>
              <a:ext uri="{FF2B5EF4-FFF2-40B4-BE49-F238E27FC236}">
                <a16:creationId xmlns:a16="http://schemas.microsoft.com/office/drawing/2014/main" id="{0C24D727-8EA2-5E83-818C-EC459045086D}"/>
              </a:ext>
            </a:extLst>
          </p:cNvPr>
          <p:cNvSpPr>
            <a:spLocks noGrp="1"/>
          </p:cNvSpPr>
          <p:nvPr>
            <p:ph type="sldNum" sz="quarter" idx="12"/>
          </p:nvPr>
        </p:nvSpPr>
        <p:spPr/>
        <p:txBody>
          <a:bodyPr/>
          <a:lstStyle/>
          <a:p>
            <a:fld id="{EB241CD2-1E45-42A3-B213-66A034DF9A3B}" type="slidenum">
              <a:rPr lang="en-GB" smtClean="0"/>
              <a:t>6</a:t>
            </a:fld>
            <a:endParaRPr lang="en-GB" dirty="0"/>
          </a:p>
        </p:txBody>
      </p:sp>
      <p:pic>
        <p:nvPicPr>
          <p:cNvPr id="6" name="Picture 5">
            <a:extLst>
              <a:ext uri="{FF2B5EF4-FFF2-40B4-BE49-F238E27FC236}">
                <a16:creationId xmlns:a16="http://schemas.microsoft.com/office/drawing/2014/main" id="{29A985A3-F581-A568-3AA8-798C8CDBA481}"/>
              </a:ext>
            </a:extLst>
          </p:cNvPr>
          <p:cNvPicPr>
            <a:picLocks noChangeAspect="1"/>
          </p:cNvPicPr>
          <p:nvPr/>
        </p:nvPicPr>
        <p:blipFill>
          <a:blip r:embed="rId2"/>
          <a:stretch>
            <a:fillRect/>
          </a:stretch>
        </p:blipFill>
        <p:spPr>
          <a:xfrm>
            <a:off x="6034753" y="3429000"/>
            <a:ext cx="2909222" cy="2573406"/>
          </a:xfrm>
          <a:prstGeom prst="rect">
            <a:avLst/>
          </a:prstGeom>
        </p:spPr>
      </p:pic>
      <p:pic>
        <p:nvPicPr>
          <p:cNvPr id="8" name="Picture 7">
            <a:extLst>
              <a:ext uri="{FF2B5EF4-FFF2-40B4-BE49-F238E27FC236}">
                <a16:creationId xmlns:a16="http://schemas.microsoft.com/office/drawing/2014/main" id="{F8EF2703-040A-D6A7-1FA1-CF74B22FA96D}"/>
              </a:ext>
            </a:extLst>
          </p:cNvPr>
          <p:cNvPicPr>
            <a:picLocks noChangeAspect="1"/>
          </p:cNvPicPr>
          <p:nvPr/>
        </p:nvPicPr>
        <p:blipFill>
          <a:blip r:embed="rId3"/>
          <a:stretch>
            <a:fillRect/>
          </a:stretch>
        </p:blipFill>
        <p:spPr>
          <a:xfrm>
            <a:off x="5741892" y="352424"/>
            <a:ext cx="3140852" cy="2313215"/>
          </a:xfrm>
          <a:prstGeom prst="rect">
            <a:avLst/>
          </a:prstGeom>
        </p:spPr>
      </p:pic>
    </p:spTree>
    <p:extLst>
      <p:ext uri="{BB962C8B-B14F-4D97-AF65-F5344CB8AC3E}">
        <p14:creationId xmlns:p14="http://schemas.microsoft.com/office/powerpoint/2010/main" val="900180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CFECD-546E-987A-9709-F9D2AAFA78A1}"/>
              </a:ext>
            </a:extLst>
          </p:cNvPr>
          <p:cNvSpPr>
            <a:spLocks noGrp="1"/>
          </p:cNvSpPr>
          <p:nvPr>
            <p:ph type="title"/>
          </p:nvPr>
        </p:nvSpPr>
        <p:spPr>
          <a:xfrm>
            <a:off x="200025" y="203203"/>
            <a:ext cx="6234159" cy="923848"/>
          </a:xfrm>
        </p:spPr>
        <p:txBody>
          <a:bodyPr>
            <a:normAutofit/>
          </a:bodyPr>
          <a:lstStyle/>
          <a:p>
            <a:r>
              <a:rPr lang="en-US" dirty="0"/>
              <a:t>Some Key Objectives of Project Finance</a:t>
            </a:r>
          </a:p>
        </p:txBody>
      </p:sp>
      <p:sp>
        <p:nvSpPr>
          <p:cNvPr id="3" name="Content Placeholder 2">
            <a:extLst>
              <a:ext uri="{FF2B5EF4-FFF2-40B4-BE49-F238E27FC236}">
                <a16:creationId xmlns:a16="http://schemas.microsoft.com/office/drawing/2014/main" id="{FD1944BE-B8FD-6C10-67F6-906C370A4FF7}"/>
              </a:ext>
            </a:extLst>
          </p:cNvPr>
          <p:cNvSpPr>
            <a:spLocks noGrp="1"/>
          </p:cNvSpPr>
          <p:nvPr>
            <p:ph idx="1"/>
          </p:nvPr>
        </p:nvSpPr>
        <p:spPr>
          <a:xfrm>
            <a:off x="304801" y="1499191"/>
            <a:ext cx="8577943" cy="4359349"/>
          </a:xfrm>
        </p:spPr>
        <p:txBody>
          <a:bodyPr>
            <a:normAutofit/>
          </a:bodyPr>
          <a:lstStyle/>
          <a:p>
            <a:r>
              <a:rPr lang="en-US" sz="1800" dirty="0"/>
              <a:t>Four Pillars of Project Finance</a:t>
            </a:r>
          </a:p>
          <a:p>
            <a:pPr marL="342900" indent="-342900" algn="l">
              <a:buFont typeface="+mj-lt"/>
              <a:buAutoNum type="arabicPeriod"/>
            </a:pPr>
            <a:r>
              <a:rPr lang="en-US" sz="1800" dirty="0"/>
              <a:t>Minimizing </a:t>
            </a:r>
            <a:r>
              <a:rPr lang="en-US" sz="1800" b="1" i="1" dirty="0"/>
              <a:t>cost of capital for capital</a:t>
            </a:r>
            <a:r>
              <a:rPr lang="en-US" sz="1800" dirty="0"/>
              <a:t> for intensive long-term investments through use of competitive bidding resulting low prices for in transport, water, electricity and other services.</a:t>
            </a:r>
          </a:p>
          <a:p>
            <a:pPr marL="342900" indent="-342900" algn="l">
              <a:buFont typeface="+mj-lt"/>
              <a:buAutoNum type="arabicPeriod"/>
            </a:pPr>
            <a:r>
              <a:rPr lang="en-US" sz="1800" dirty="0"/>
              <a:t>Financing the project primarily </a:t>
            </a:r>
            <a:r>
              <a:rPr lang="en-US" sz="1800" b="1" i="1" dirty="0"/>
              <a:t>with lenders</a:t>
            </a:r>
            <a:r>
              <a:rPr lang="en-US" sz="1800" dirty="0"/>
              <a:t> (organizations with no direct stake in the ownership and development of the project) who will carefully and objectively evaluate risks and assure the project and will </a:t>
            </a:r>
            <a:r>
              <a:rPr lang="en-US" sz="1800" b="1" i="1" dirty="0"/>
              <a:t>verify the project makes sense</a:t>
            </a:r>
            <a:r>
              <a:rPr lang="en-US" sz="1800" dirty="0"/>
              <a:t> from a technical and economic perspective.</a:t>
            </a:r>
          </a:p>
          <a:p>
            <a:pPr marL="342900" indent="-342900" algn="l">
              <a:buFont typeface="+mj-lt"/>
              <a:buAutoNum type="arabicPeriod"/>
            </a:pPr>
            <a:r>
              <a:rPr lang="en-US" sz="1800" dirty="0"/>
              <a:t>Using of price, construction and </a:t>
            </a:r>
            <a:r>
              <a:rPr lang="en-US" sz="1800" b="1" i="1" dirty="0"/>
              <a:t>operation contracts that are structured with private entities to provide incentives </a:t>
            </a:r>
            <a:r>
              <a:rPr lang="en-US" sz="1800" dirty="0"/>
              <a:t>for efficient construction and operations while not imposing uncontrollable risks on the private companies that increase cost of capital.</a:t>
            </a:r>
          </a:p>
          <a:p>
            <a:pPr marL="342900" indent="-342900" algn="l">
              <a:buFont typeface="+mj-lt"/>
              <a:buAutoNum type="arabicPeriod"/>
            </a:pPr>
            <a:r>
              <a:rPr lang="en-US" sz="1800" dirty="0"/>
              <a:t>Structuring bids, limiting technologies, defining project parameters -- to encourage development of investments that incorporate </a:t>
            </a:r>
            <a:r>
              <a:rPr lang="en-US" sz="1800" b="1" i="1" dirty="0"/>
              <a:t>positive externalities </a:t>
            </a:r>
            <a:r>
              <a:rPr lang="en-US" sz="1800" dirty="0"/>
              <a:t>and betterment of society.</a:t>
            </a:r>
          </a:p>
          <a:p>
            <a:endParaRPr lang="en-US" sz="1800" dirty="0"/>
          </a:p>
        </p:txBody>
      </p:sp>
      <p:sp>
        <p:nvSpPr>
          <p:cNvPr id="4" name="Slide Number Placeholder 3">
            <a:extLst>
              <a:ext uri="{FF2B5EF4-FFF2-40B4-BE49-F238E27FC236}">
                <a16:creationId xmlns:a16="http://schemas.microsoft.com/office/drawing/2014/main" id="{12DBCF8B-2B10-C66A-E49A-78A437B9BC0D}"/>
              </a:ext>
            </a:extLst>
          </p:cNvPr>
          <p:cNvSpPr>
            <a:spLocks noGrp="1"/>
          </p:cNvSpPr>
          <p:nvPr>
            <p:ph type="sldNum" sz="quarter" idx="12"/>
          </p:nvPr>
        </p:nvSpPr>
        <p:spPr/>
        <p:txBody>
          <a:bodyPr/>
          <a:lstStyle/>
          <a:p>
            <a:fld id="{EB241CD2-1E45-42A3-B213-66A034DF9A3B}" type="slidenum">
              <a:rPr lang="en-GB" smtClean="0"/>
              <a:t>7</a:t>
            </a:fld>
            <a:endParaRPr lang="en-GB"/>
          </a:p>
        </p:txBody>
      </p:sp>
      <p:pic>
        <p:nvPicPr>
          <p:cNvPr id="5" name="Picture 4">
            <a:extLst>
              <a:ext uri="{FF2B5EF4-FFF2-40B4-BE49-F238E27FC236}">
                <a16:creationId xmlns:a16="http://schemas.microsoft.com/office/drawing/2014/main" id="{38BEF959-A120-E4FE-2277-9BF48B399F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0639" y="190802"/>
            <a:ext cx="2448560" cy="1417955"/>
          </a:xfrm>
          <a:prstGeom prst="rect">
            <a:avLst/>
          </a:prstGeom>
        </p:spPr>
      </p:pic>
    </p:spTree>
    <p:extLst>
      <p:ext uri="{BB962C8B-B14F-4D97-AF65-F5344CB8AC3E}">
        <p14:creationId xmlns:p14="http://schemas.microsoft.com/office/powerpoint/2010/main" val="1190940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D20F02-0DEE-A70A-C21C-8E0436C4F5FC}"/>
              </a:ext>
            </a:extLst>
          </p:cNvPr>
          <p:cNvSpPr>
            <a:spLocks noGrp="1"/>
          </p:cNvSpPr>
          <p:nvPr>
            <p:ph type="ctrTitle"/>
          </p:nvPr>
        </p:nvSpPr>
        <p:spPr>
          <a:xfrm>
            <a:off x="492021" y="2157984"/>
            <a:ext cx="5835628" cy="2128166"/>
          </a:xfrm>
        </p:spPr>
        <p:txBody>
          <a:bodyPr/>
          <a:lstStyle/>
          <a:p>
            <a:r>
              <a:rPr lang="en-US" dirty="0"/>
              <a:t>Beginning: What is Finance and What is an Investment</a:t>
            </a:r>
          </a:p>
        </p:txBody>
      </p:sp>
    </p:spTree>
    <p:extLst>
      <p:ext uri="{BB962C8B-B14F-4D97-AF65-F5344CB8AC3E}">
        <p14:creationId xmlns:p14="http://schemas.microsoft.com/office/powerpoint/2010/main" val="1093790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3E54E-4A7D-75DD-D645-6FCA04F41B59}"/>
              </a:ext>
            </a:extLst>
          </p:cNvPr>
          <p:cNvSpPr>
            <a:spLocks noGrp="1"/>
          </p:cNvSpPr>
          <p:nvPr>
            <p:ph type="title"/>
          </p:nvPr>
        </p:nvSpPr>
        <p:spPr/>
        <p:txBody>
          <a:bodyPr>
            <a:normAutofit/>
          </a:bodyPr>
          <a:lstStyle/>
          <a:p>
            <a:r>
              <a:rPr lang="en-US"/>
              <a:t>What is an Investment</a:t>
            </a:r>
          </a:p>
        </p:txBody>
      </p:sp>
      <p:sp>
        <p:nvSpPr>
          <p:cNvPr id="3" name="Content Placeholder 2">
            <a:extLst>
              <a:ext uri="{FF2B5EF4-FFF2-40B4-BE49-F238E27FC236}">
                <a16:creationId xmlns:a16="http://schemas.microsoft.com/office/drawing/2014/main" id="{EAD3ADD9-2248-AB02-3CA9-9415BB5EC579}"/>
              </a:ext>
            </a:extLst>
          </p:cNvPr>
          <p:cNvSpPr>
            <a:spLocks noGrp="1"/>
          </p:cNvSpPr>
          <p:nvPr>
            <p:ph idx="1"/>
          </p:nvPr>
        </p:nvSpPr>
        <p:spPr/>
        <p:txBody>
          <a:bodyPr>
            <a:normAutofit/>
          </a:bodyPr>
          <a:lstStyle/>
          <a:p>
            <a:r>
              <a:rPr lang="en-US"/>
              <a:t>The important thing about finance is that it guides you to make the right kind of investments that will ultimately make a society better off.</a:t>
            </a:r>
          </a:p>
          <a:p>
            <a:r>
              <a:rPr lang="en-US"/>
              <a:t>But what is an investment</a:t>
            </a:r>
          </a:p>
          <a:p>
            <a:pPr lvl="1"/>
            <a:r>
              <a:rPr lang="en-US"/>
              <a:t>It is something where you have to incur a cost and then wait for benefits.</a:t>
            </a:r>
          </a:p>
          <a:p>
            <a:pPr lvl="1"/>
            <a:r>
              <a:rPr lang="en-US"/>
              <a:t>It is all about time and not even necessarily about money</a:t>
            </a:r>
          </a:p>
          <a:p>
            <a:pPr lvl="1"/>
            <a:r>
              <a:rPr lang="en-US"/>
              <a:t>Whenever you have to wait, there is uncertainty</a:t>
            </a:r>
          </a:p>
          <a:p>
            <a:r>
              <a:rPr lang="en-US"/>
              <a:t>Examples of investment</a:t>
            </a:r>
          </a:p>
          <a:p>
            <a:pPr lvl="1"/>
            <a:r>
              <a:rPr lang="en-US"/>
              <a:t>Capital Expenditure for a project</a:t>
            </a:r>
          </a:p>
          <a:p>
            <a:pPr lvl="1"/>
            <a:r>
              <a:rPr lang="en-US"/>
              <a:t>Spending money for sports betting</a:t>
            </a:r>
          </a:p>
          <a:p>
            <a:pPr lvl="1"/>
            <a:r>
              <a:rPr lang="en-US"/>
              <a:t>Creating a new website for your company</a:t>
            </a:r>
          </a:p>
          <a:p>
            <a:pPr lvl="1"/>
            <a:r>
              <a:rPr lang="en-US"/>
              <a:t>Hiring employees to study AI</a:t>
            </a:r>
          </a:p>
          <a:p>
            <a:pPr lvl="1"/>
            <a:r>
              <a:rPr lang="en-US"/>
              <a:t>Government investing in basic research on the origins of life</a:t>
            </a:r>
          </a:p>
          <a:p>
            <a:pPr lvl="1"/>
            <a:r>
              <a:rPr lang="en-US"/>
              <a:t>Writing a book</a:t>
            </a:r>
          </a:p>
          <a:p>
            <a:pPr lvl="1"/>
            <a:r>
              <a:rPr lang="en-US"/>
              <a:t>Having a child</a:t>
            </a:r>
          </a:p>
          <a:p>
            <a:r>
              <a:rPr lang="en-US"/>
              <a:t>Question:</a:t>
            </a:r>
          </a:p>
          <a:p>
            <a:pPr lvl="1"/>
            <a:r>
              <a:rPr lang="en-US"/>
              <a:t>Despite what you may hear on a YouTube advertisement, can you think of and investment gaining future benefits (happiness) without making an investment.</a:t>
            </a:r>
          </a:p>
          <a:p>
            <a:pPr marL="342900" lvl="1" indent="0">
              <a:buNone/>
            </a:pPr>
            <a:endParaRPr lang="en-US"/>
          </a:p>
        </p:txBody>
      </p:sp>
    </p:spTree>
    <p:extLst>
      <p:ext uri="{BB962C8B-B14F-4D97-AF65-F5344CB8AC3E}">
        <p14:creationId xmlns:p14="http://schemas.microsoft.com/office/powerpoint/2010/main" val="1758797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F261E-11CD-542F-B567-EA5CF6B4FF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5C16E-32D9-122B-400F-D837E63B83E7}"/>
              </a:ext>
            </a:extLst>
          </p:cNvPr>
          <p:cNvSpPr>
            <a:spLocks noGrp="1"/>
          </p:cNvSpPr>
          <p:nvPr>
            <p:ph type="title"/>
          </p:nvPr>
        </p:nvSpPr>
        <p:spPr/>
        <p:txBody>
          <a:bodyPr>
            <a:normAutofit fontScale="90000"/>
          </a:bodyPr>
          <a:lstStyle/>
          <a:p>
            <a:r>
              <a:rPr lang="en-US"/>
              <a:t>What is not and Investment with a Return to Evaluate Costs and Benefits</a:t>
            </a:r>
          </a:p>
        </p:txBody>
      </p:sp>
      <p:sp>
        <p:nvSpPr>
          <p:cNvPr id="3" name="Content Placeholder 2">
            <a:extLst>
              <a:ext uri="{FF2B5EF4-FFF2-40B4-BE49-F238E27FC236}">
                <a16:creationId xmlns:a16="http://schemas.microsoft.com/office/drawing/2014/main" id="{79F43287-6BF1-A42C-E3ED-907CA93884AF}"/>
              </a:ext>
            </a:extLst>
          </p:cNvPr>
          <p:cNvSpPr>
            <a:spLocks noGrp="1"/>
          </p:cNvSpPr>
          <p:nvPr>
            <p:ph idx="1"/>
          </p:nvPr>
        </p:nvSpPr>
        <p:spPr/>
        <p:txBody>
          <a:bodyPr/>
          <a:lstStyle/>
          <a:p>
            <a:r>
              <a:rPr lang="en-US" dirty="0"/>
              <a:t>A company spending money on advertising</a:t>
            </a:r>
          </a:p>
          <a:p>
            <a:r>
              <a:rPr lang="en-US" dirty="0"/>
              <a:t>Gambling on a football match</a:t>
            </a:r>
          </a:p>
          <a:p>
            <a:r>
              <a:rPr lang="en-US" dirty="0"/>
              <a:t>Going for a jog in the morning</a:t>
            </a:r>
          </a:p>
          <a:p>
            <a:r>
              <a:rPr lang="en-US" dirty="0"/>
              <a:t>Inheriting Money</a:t>
            </a:r>
          </a:p>
          <a:p>
            <a:r>
              <a:rPr lang="en-US" dirty="0"/>
              <a:t>Buying a Stock</a:t>
            </a:r>
          </a:p>
          <a:p>
            <a:r>
              <a:rPr lang="en-US" dirty="0"/>
              <a:t>Decision by Napoleon to Invade Russia</a:t>
            </a:r>
          </a:p>
          <a:p>
            <a:r>
              <a:rPr lang="en-US" dirty="0"/>
              <a:t>Buying a coffee </a:t>
            </a:r>
          </a:p>
          <a:p>
            <a:r>
              <a:rPr lang="en-US" dirty="0"/>
              <a:t>A company making a decision to merge with another company</a:t>
            </a:r>
          </a:p>
          <a:p>
            <a:r>
              <a:rPr lang="en-US" dirty="0"/>
              <a:t>A private equity company selling off a company</a:t>
            </a:r>
          </a:p>
          <a:p>
            <a:r>
              <a:rPr lang="en-US" dirty="0"/>
              <a:t>A country finding an off-shore oil and gas field</a:t>
            </a:r>
          </a:p>
          <a:p>
            <a:r>
              <a:rPr lang="en-US" dirty="0"/>
              <a:t>A city deciding to abandon trams in favor of car traffic</a:t>
            </a:r>
          </a:p>
          <a:p>
            <a:r>
              <a:rPr lang="en-US" dirty="0"/>
              <a:t>An industrial policy to develop green hydrogen</a:t>
            </a:r>
          </a:p>
        </p:txBody>
      </p:sp>
      <p:sp>
        <p:nvSpPr>
          <p:cNvPr id="4" name="Slide Number Placeholder 3">
            <a:extLst>
              <a:ext uri="{FF2B5EF4-FFF2-40B4-BE49-F238E27FC236}">
                <a16:creationId xmlns:a16="http://schemas.microsoft.com/office/drawing/2014/main" id="{B9B22DC5-D4CA-D048-B5D5-6EAFA61C43F4}"/>
              </a:ext>
            </a:extLst>
          </p:cNvPr>
          <p:cNvSpPr>
            <a:spLocks noGrp="1"/>
          </p:cNvSpPr>
          <p:nvPr>
            <p:ph type="sldNum" sz="quarter" idx="12"/>
          </p:nvPr>
        </p:nvSpPr>
        <p:spPr/>
        <p:txBody>
          <a:bodyPr/>
          <a:lstStyle/>
          <a:p>
            <a:fld id="{EB241CD2-1E45-42A3-B213-66A034DF9A3B}" type="slidenum">
              <a:rPr lang="en-GB" smtClean="0"/>
              <a:t>10</a:t>
            </a:fld>
            <a:endParaRPr lang="en-GB"/>
          </a:p>
        </p:txBody>
      </p:sp>
    </p:spTree>
    <p:extLst>
      <p:ext uri="{BB962C8B-B14F-4D97-AF65-F5344CB8AC3E}">
        <p14:creationId xmlns:p14="http://schemas.microsoft.com/office/powerpoint/2010/main" val="486892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26187-8B88-4D95-CAE4-CF25362CBF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FC26AB-E732-40CF-14C6-95F91926D18B}"/>
              </a:ext>
            </a:extLst>
          </p:cNvPr>
          <p:cNvSpPr>
            <a:spLocks noGrp="1"/>
          </p:cNvSpPr>
          <p:nvPr>
            <p:ph type="title"/>
          </p:nvPr>
        </p:nvSpPr>
        <p:spPr/>
        <p:txBody>
          <a:bodyPr>
            <a:normAutofit fontScale="90000"/>
          </a:bodyPr>
          <a:lstStyle/>
          <a:p>
            <a:r>
              <a:rPr lang="en-US"/>
              <a:t>What is Return on an Investment and What is Cost of Capital</a:t>
            </a:r>
          </a:p>
        </p:txBody>
      </p:sp>
      <p:sp>
        <p:nvSpPr>
          <p:cNvPr id="3" name="Content Placeholder 2">
            <a:extLst>
              <a:ext uri="{FF2B5EF4-FFF2-40B4-BE49-F238E27FC236}">
                <a16:creationId xmlns:a16="http://schemas.microsoft.com/office/drawing/2014/main" id="{61F727EE-F49C-4FAC-8254-1EF1F38F6CA7}"/>
              </a:ext>
            </a:extLst>
          </p:cNvPr>
          <p:cNvSpPr>
            <a:spLocks noGrp="1"/>
          </p:cNvSpPr>
          <p:nvPr>
            <p:ph idx="1"/>
          </p:nvPr>
        </p:nvSpPr>
        <p:spPr/>
        <p:txBody>
          <a:bodyPr>
            <a:normAutofit/>
          </a:bodyPr>
          <a:lstStyle/>
          <a:p>
            <a:r>
              <a:rPr lang="en-US" sz="2000"/>
              <a:t>Making the correct investment that is best for you and for society is measured by the return on investment. Any return is a measure of the future benefits received compared to the investment made. </a:t>
            </a:r>
          </a:p>
          <a:p>
            <a:r>
              <a:rPr lang="en-US" sz="2000"/>
              <a:t>Assessment of the rate of return boils down to a cost and benefit analysis.</a:t>
            </a:r>
          </a:p>
          <a:p>
            <a:pPr lvl="1"/>
            <a:r>
              <a:rPr lang="en-US" sz="1800"/>
              <a:t>The cost is the investment made</a:t>
            </a:r>
          </a:p>
          <a:p>
            <a:pPr lvl="1"/>
            <a:r>
              <a:rPr lang="en-US" sz="1800"/>
              <a:t>The benefit is the future benefits received</a:t>
            </a:r>
          </a:p>
          <a:p>
            <a:pPr lvl="1"/>
            <a:r>
              <a:rPr lang="en-US" sz="1800"/>
              <a:t>The ratio of benefits to costs measure the efficacy of an investment.</a:t>
            </a:r>
          </a:p>
          <a:p>
            <a:pPr lvl="1"/>
            <a:r>
              <a:rPr lang="en-US" sz="1800"/>
              <a:t>The return to society can be different than the return to investors</a:t>
            </a:r>
          </a:p>
          <a:p>
            <a:pPr lvl="1"/>
            <a:r>
              <a:rPr lang="en-US" sz="1800"/>
              <a:t>In project finance an economic return can be computed that accounts for things like carbon emissions, land use, increased employment, personal productivity and other factors.</a:t>
            </a:r>
          </a:p>
        </p:txBody>
      </p:sp>
    </p:spTree>
    <p:extLst>
      <p:ext uri="{BB962C8B-B14F-4D97-AF65-F5344CB8AC3E}">
        <p14:creationId xmlns:p14="http://schemas.microsoft.com/office/powerpoint/2010/main" val="4053536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223C6-9EBB-AEF4-2973-B7E4D85EAAE3}"/>
              </a:ext>
            </a:extLst>
          </p:cNvPr>
          <p:cNvSpPr>
            <a:spLocks noGrp="1"/>
          </p:cNvSpPr>
          <p:nvPr>
            <p:ph type="title"/>
          </p:nvPr>
        </p:nvSpPr>
        <p:spPr/>
        <p:txBody>
          <a:bodyPr/>
          <a:lstStyle/>
          <a:p>
            <a:r>
              <a:rPr lang="en-US" dirty="0"/>
              <a:t>How Would You Define Finance</a:t>
            </a:r>
          </a:p>
        </p:txBody>
      </p:sp>
      <p:sp>
        <p:nvSpPr>
          <p:cNvPr id="4" name="Slide Number Placeholder 3">
            <a:extLst>
              <a:ext uri="{FF2B5EF4-FFF2-40B4-BE49-F238E27FC236}">
                <a16:creationId xmlns:a16="http://schemas.microsoft.com/office/drawing/2014/main" id="{4308F6BA-92DA-3501-355C-532F39306E94}"/>
              </a:ext>
            </a:extLst>
          </p:cNvPr>
          <p:cNvSpPr>
            <a:spLocks noGrp="1"/>
          </p:cNvSpPr>
          <p:nvPr>
            <p:ph type="sldNum" sz="quarter" idx="12"/>
          </p:nvPr>
        </p:nvSpPr>
        <p:spPr/>
        <p:txBody>
          <a:bodyPr/>
          <a:lstStyle/>
          <a:p>
            <a:fld id="{EB241CD2-1E45-42A3-B213-66A034DF9A3B}" type="slidenum">
              <a:rPr lang="en-GB" smtClean="0"/>
              <a:t>12</a:t>
            </a:fld>
            <a:endParaRPr lang="en-GB"/>
          </a:p>
        </p:txBody>
      </p:sp>
    </p:spTree>
    <p:extLst>
      <p:ext uri="{BB962C8B-B14F-4D97-AF65-F5344CB8AC3E}">
        <p14:creationId xmlns:p14="http://schemas.microsoft.com/office/powerpoint/2010/main" val="4211502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D4047-3033-291F-C5C8-3E7E0FC0C24B}"/>
              </a:ext>
            </a:extLst>
          </p:cNvPr>
          <p:cNvSpPr>
            <a:spLocks noGrp="1"/>
          </p:cNvSpPr>
          <p:nvPr>
            <p:ph type="title"/>
          </p:nvPr>
        </p:nvSpPr>
        <p:spPr/>
        <p:txBody>
          <a:bodyPr/>
          <a:lstStyle/>
          <a:p>
            <a:r>
              <a:rPr lang="en-US" dirty="0"/>
              <a:t>I Say Finance is About Measuring Benefits and Costs of an Investment</a:t>
            </a:r>
          </a:p>
        </p:txBody>
      </p:sp>
      <p:sp>
        <p:nvSpPr>
          <p:cNvPr id="3" name="Text Placeholder 2">
            <a:extLst>
              <a:ext uri="{FF2B5EF4-FFF2-40B4-BE49-F238E27FC236}">
                <a16:creationId xmlns:a16="http://schemas.microsoft.com/office/drawing/2014/main" id="{88C99DA9-DC5A-0111-CE14-56833241CAD8}"/>
              </a:ext>
            </a:extLst>
          </p:cNvPr>
          <p:cNvSpPr>
            <a:spLocks noGrp="1"/>
          </p:cNvSpPr>
          <p:nvPr>
            <p:ph type="body" idx="1"/>
          </p:nvPr>
        </p:nvSpPr>
        <p:spPr/>
        <p:txBody>
          <a:bodyPr/>
          <a:lstStyle/>
          <a:p>
            <a:r>
              <a:rPr lang="en-US" dirty="0"/>
              <a:t>Not just capital expenditures</a:t>
            </a:r>
          </a:p>
          <a:p>
            <a:r>
              <a:rPr lang="en-US" dirty="0"/>
              <a:t>A series of investments continually made</a:t>
            </a:r>
          </a:p>
        </p:txBody>
      </p:sp>
      <p:sp>
        <p:nvSpPr>
          <p:cNvPr id="4" name="Slide Number Placeholder 3">
            <a:extLst>
              <a:ext uri="{FF2B5EF4-FFF2-40B4-BE49-F238E27FC236}">
                <a16:creationId xmlns:a16="http://schemas.microsoft.com/office/drawing/2014/main" id="{BAB3FB5E-8E53-791E-2871-60E52D08FA98}"/>
              </a:ext>
            </a:extLst>
          </p:cNvPr>
          <p:cNvSpPr>
            <a:spLocks noGrp="1"/>
          </p:cNvSpPr>
          <p:nvPr>
            <p:ph type="sldNum" sz="quarter" idx="12"/>
          </p:nvPr>
        </p:nvSpPr>
        <p:spPr/>
        <p:txBody>
          <a:bodyPr/>
          <a:lstStyle/>
          <a:p>
            <a:fld id="{EB241CD2-1E45-42A3-B213-66A034DF9A3B}" type="slidenum">
              <a:rPr lang="en-GB" smtClean="0"/>
              <a:t>13</a:t>
            </a:fld>
            <a:endParaRPr lang="en-GB"/>
          </a:p>
        </p:txBody>
      </p:sp>
    </p:spTree>
    <p:extLst>
      <p:ext uri="{BB962C8B-B14F-4D97-AF65-F5344CB8AC3E}">
        <p14:creationId xmlns:p14="http://schemas.microsoft.com/office/powerpoint/2010/main" val="3491733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B057E-760F-B9FE-6932-234DAC0BACDE}"/>
              </a:ext>
            </a:extLst>
          </p:cNvPr>
          <p:cNvSpPr>
            <a:spLocks noGrp="1"/>
          </p:cNvSpPr>
          <p:nvPr>
            <p:ph type="title"/>
          </p:nvPr>
        </p:nvSpPr>
        <p:spPr/>
        <p:txBody>
          <a:bodyPr/>
          <a:lstStyle/>
          <a:p>
            <a:r>
              <a:rPr lang="en-US" dirty="0"/>
              <a:t>Rate of Return is the Fundamental Statistic in Finance for Measuring Costs and Benefits</a:t>
            </a:r>
          </a:p>
        </p:txBody>
      </p:sp>
      <p:sp>
        <p:nvSpPr>
          <p:cNvPr id="3" name="Text Placeholder 2">
            <a:extLst>
              <a:ext uri="{FF2B5EF4-FFF2-40B4-BE49-F238E27FC236}">
                <a16:creationId xmlns:a16="http://schemas.microsoft.com/office/drawing/2014/main" id="{56F8921D-1788-7E49-B894-6055E6BCB685}"/>
              </a:ext>
            </a:extLst>
          </p:cNvPr>
          <p:cNvSpPr>
            <a:spLocks noGrp="1"/>
          </p:cNvSpPr>
          <p:nvPr>
            <p:ph type="body" idx="1"/>
          </p:nvPr>
        </p:nvSpPr>
        <p:spPr/>
        <p:txBody>
          <a:bodyPr/>
          <a:lstStyle/>
          <a:p>
            <a:r>
              <a:rPr lang="en-US" dirty="0"/>
              <a:t>Costs – Initial Investment</a:t>
            </a:r>
          </a:p>
          <a:p>
            <a:r>
              <a:rPr lang="en-US" dirty="0"/>
              <a:t>Benefits – Cash Flow or Income</a:t>
            </a:r>
          </a:p>
          <a:p>
            <a:endParaRPr lang="en-US" dirty="0"/>
          </a:p>
          <a:p>
            <a:r>
              <a:rPr lang="en-US" dirty="0"/>
              <a:t>Accounting Rate of Return = Income/Accumulated Investment</a:t>
            </a:r>
          </a:p>
          <a:p>
            <a:endParaRPr lang="en-US" dirty="0"/>
          </a:p>
          <a:p>
            <a:r>
              <a:rPr lang="en-US" dirty="0"/>
              <a:t>Cash Flow Rate of Return = Growth Rate in Cash Flow Relative to Initial Investment</a:t>
            </a:r>
          </a:p>
        </p:txBody>
      </p:sp>
      <p:sp>
        <p:nvSpPr>
          <p:cNvPr id="4" name="Slide Number Placeholder 3">
            <a:extLst>
              <a:ext uri="{FF2B5EF4-FFF2-40B4-BE49-F238E27FC236}">
                <a16:creationId xmlns:a16="http://schemas.microsoft.com/office/drawing/2014/main" id="{3AE67DEB-E599-9039-A2DE-914ABD615D73}"/>
              </a:ext>
            </a:extLst>
          </p:cNvPr>
          <p:cNvSpPr>
            <a:spLocks noGrp="1"/>
          </p:cNvSpPr>
          <p:nvPr>
            <p:ph type="sldNum" sz="quarter" idx="12"/>
          </p:nvPr>
        </p:nvSpPr>
        <p:spPr/>
        <p:txBody>
          <a:bodyPr/>
          <a:lstStyle/>
          <a:p>
            <a:fld id="{EB241CD2-1E45-42A3-B213-66A034DF9A3B}" type="slidenum">
              <a:rPr lang="en-GB" smtClean="0"/>
              <a:t>14</a:t>
            </a:fld>
            <a:endParaRPr lang="en-GB"/>
          </a:p>
        </p:txBody>
      </p:sp>
    </p:spTree>
    <p:extLst>
      <p:ext uri="{BB962C8B-B14F-4D97-AF65-F5344CB8AC3E}">
        <p14:creationId xmlns:p14="http://schemas.microsoft.com/office/powerpoint/2010/main" val="2295809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7162-606B-F3F8-908F-4C4EB25BE638}"/>
              </a:ext>
            </a:extLst>
          </p:cNvPr>
          <p:cNvSpPr>
            <a:spLocks noGrp="1"/>
          </p:cNvSpPr>
          <p:nvPr>
            <p:ph type="title"/>
          </p:nvPr>
        </p:nvSpPr>
        <p:spPr>
          <a:xfrm>
            <a:off x="303865" y="666389"/>
            <a:ext cx="8205479" cy="628687"/>
          </a:xfrm>
        </p:spPr>
        <p:txBody>
          <a:bodyPr>
            <a:normAutofit fontScale="90000"/>
          </a:bodyPr>
          <a:lstStyle/>
          <a:p>
            <a:r>
              <a:rPr lang="en-US"/>
              <a:t>Any Investment has at Minimum Three Things and a Rate of Return</a:t>
            </a:r>
          </a:p>
        </p:txBody>
      </p:sp>
      <p:sp>
        <p:nvSpPr>
          <p:cNvPr id="4" name="Slide Number Placeholder 3">
            <a:extLst>
              <a:ext uri="{FF2B5EF4-FFF2-40B4-BE49-F238E27FC236}">
                <a16:creationId xmlns:a16="http://schemas.microsoft.com/office/drawing/2014/main" id="{0EF14281-0788-0BA6-4150-F5C72C5ABB50}"/>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15</a:t>
            </a:fld>
            <a:endParaRPr lang="en-GB"/>
          </a:p>
        </p:txBody>
      </p:sp>
      <p:sp>
        <p:nvSpPr>
          <p:cNvPr id="5" name="Oval 4">
            <a:extLst>
              <a:ext uri="{FF2B5EF4-FFF2-40B4-BE49-F238E27FC236}">
                <a16:creationId xmlns:a16="http://schemas.microsoft.com/office/drawing/2014/main" id="{714CE1D8-54BA-8B0C-C552-8387B635A720}"/>
              </a:ext>
            </a:extLst>
          </p:cNvPr>
          <p:cNvSpPr/>
          <p:nvPr/>
        </p:nvSpPr>
        <p:spPr bwMode="auto">
          <a:xfrm>
            <a:off x="3836231" y="3413055"/>
            <a:ext cx="1365030" cy="961303"/>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Return on Investment from Cash Flow versus Capital Expenditure</a:t>
            </a:r>
          </a:p>
        </p:txBody>
      </p:sp>
      <p:sp>
        <p:nvSpPr>
          <p:cNvPr id="6" name="Oval 5">
            <a:extLst>
              <a:ext uri="{FF2B5EF4-FFF2-40B4-BE49-F238E27FC236}">
                <a16:creationId xmlns:a16="http://schemas.microsoft.com/office/drawing/2014/main" id="{2C96DB3A-A9EC-C1C4-E9C2-E9A0CF982061}"/>
              </a:ext>
            </a:extLst>
          </p:cNvPr>
          <p:cNvSpPr/>
          <p:nvPr/>
        </p:nvSpPr>
        <p:spPr bwMode="auto">
          <a:xfrm>
            <a:off x="6340191" y="1873414"/>
            <a:ext cx="1365030" cy="961303"/>
          </a:xfrm>
          <a:prstGeom prst="ellipse">
            <a:avLst/>
          </a:prstGeom>
          <a:solidFill>
            <a:srgbClr val="0D7BB6"/>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029" sz="900">
                <a:solidFill>
                  <a:schemeClr val="bg1">
                    <a:lumMod val="95000"/>
                  </a:schemeClr>
                </a:solidFill>
                <a:latin typeface="Arial" pitchFamily="34" charset="0"/>
              </a:rPr>
              <a:t>Revenues</a:t>
            </a:r>
            <a:r>
              <a:rPr lang="en-US" sz="900">
                <a:solidFill>
                  <a:schemeClr val="bg1">
                    <a:lumMod val="95000"/>
                  </a:schemeClr>
                </a:solidFill>
                <a:latin typeface="Arial" pitchFamily="34" charset="0"/>
              </a:rPr>
              <a:t> Realized</a:t>
            </a:r>
          </a:p>
        </p:txBody>
      </p:sp>
      <p:cxnSp>
        <p:nvCxnSpPr>
          <p:cNvPr id="8" name="Straight Arrow Connector 7">
            <a:extLst>
              <a:ext uri="{FF2B5EF4-FFF2-40B4-BE49-F238E27FC236}">
                <a16:creationId xmlns:a16="http://schemas.microsoft.com/office/drawing/2014/main" id="{A46D591A-4DBF-0EFA-8A62-4B7C988BE339}"/>
              </a:ext>
            </a:extLst>
          </p:cNvPr>
          <p:cNvCxnSpPr>
            <a:cxnSpLocks/>
            <a:stCxn id="6" idx="2"/>
          </p:cNvCxnSpPr>
          <p:nvPr/>
        </p:nvCxnSpPr>
        <p:spPr>
          <a:xfrm flipH="1">
            <a:off x="4572000" y="2354066"/>
            <a:ext cx="1768191" cy="101745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68C50020-CFDD-6D64-9B23-02E5592E5183}"/>
              </a:ext>
            </a:extLst>
          </p:cNvPr>
          <p:cNvSpPr/>
          <p:nvPr/>
        </p:nvSpPr>
        <p:spPr bwMode="auto">
          <a:xfrm>
            <a:off x="1332272" y="3413055"/>
            <a:ext cx="1365030" cy="961303"/>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US" sz="900">
                <a:solidFill>
                  <a:schemeClr val="bg1">
                    <a:lumMod val="95000"/>
                  </a:schemeClr>
                </a:solidFill>
                <a:latin typeface="Arial" pitchFamily="34" charset="0"/>
              </a:rPr>
              <a:t>Capital Investments</a:t>
            </a:r>
          </a:p>
        </p:txBody>
      </p:sp>
      <p:cxnSp>
        <p:nvCxnSpPr>
          <p:cNvPr id="23" name="Straight Arrow Connector 22">
            <a:extLst>
              <a:ext uri="{FF2B5EF4-FFF2-40B4-BE49-F238E27FC236}">
                <a16:creationId xmlns:a16="http://schemas.microsoft.com/office/drawing/2014/main" id="{7027635A-2B34-5A85-4463-AD36A42684CD}"/>
              </a:ext>
            </a:extLst>
          </p:cNvPr>
          <p:cNvCxnSpPr>
            <a:cxnSpLocks/>
            <a:stCxn id="20" idx="6"/>
            <a:endCxn id="5" idx="2"/>
          </p:cNvCxnSpPr>
          <p:nvPr/>
        </p:nvCxnSpPr>
        <p:spPr>
          <a:xfrm>
            <a:off x="2697302" y="3893706"/>
            <a:ext cx="1138930" cy="1"/>
          </a:xfrm>
          <a:prstGeom prst="straightConnector1">
            <a:avLst/>
          </a:prstGeom>
          <a:ln w="2540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28D92D31-8A4D-A30D-2CCE-09E79D89FFB6}"/>
              </a:ext>
            </a:extLst>
          </p:cNvPr>
          <p:cNvSpPr/>
          <p:nvPr/>
        </p:nvSpPr>
        <p:spPr bwMode="auto">
          <a:xfrm>
            <a:off x="6340191" y="3422469"/>
            <a:ext cx="1365030" cy="961303"/>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US" sz="900">
                <a:solidFill>
                  <a:schemeClr val="bg1">
                    <a:lumMod val="95000"/>
                  </a:schemeClr>
                </a:solidFill>
                <a:latin typeface="Arial" pitchFamily="34" charset="0"/>
              </a:rPr>
              <a:t>Operating Expenses</a:t>
            </a:r>
          </a:p>
        </p:txBody>
      </p:sp>
      <p:cxnSp>
        <p:nvCxnSpPr>
          <p:cNvPr id="17" name="Straight Arrow Connector 16">
            <a:extLst>
              <a:ext uri="{FF2B5EF4-FFF2-40B4-BE49-F238E27FC236}">
                <a16:creationId xmlns:a16="http://schemas.microsoft.com/office/drawing/2014/main" id="{E05A8166-701E-ABF1-E2B9-05DC3EB7FA2D}"/>
              </a:ext>
            </a:extLst>
          </p:cNvPr>
          <p:cNvCxnSpPr>
            <a:cxnSpLocks/>
            <a:stCxn id="11" idx="2"/>
            <a:endCxn id="5" idx="6"/>
          </p:cNvCxnSpPr>
          <p:nvPr/>
        </p:nvCxnSpPr>
        <p:spPr>
          <a:xfrm flipH="1" flipV="1">
            <a:off x="5201262" y="3893707"/>
            <a:ext cx="1138930" cy="9414"/>
          </a:xfrm>
          <a:prstGeom prst="straightConnector1">
            <a:avLst/>
          </a:prstGeom>
          <a:ln w="2540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955F7CDA-C68B-3B27-1394-0C34D6D54068}"/>
              </a:ext>
            </a:extLst>
          </p:cNvPr>
          <p:cNvSpPr txBox="1"/>
          <p:nvPr/>
        </p:nvSpPr>
        <p:spPr>
          <a:xfrm>
            <a:off x="2071992" y="4864423"/>
            <a:ext cx="5296711" cy="300082"/>
          </a:xfrm>
          <a:prstGeom prst="rect">
            <a:avLst/>
          </a:prstGeom>
          <a:solidFill>
            <a:srgbClr val="FFFF00"/>
          </a:solidFill>
        </p:spPr>
        <p:txBody>
          <a:bodyPr wrap="square" rtlCol="0">
            <a:spAutoFit/>
          </a:bodyPr>
          <a:lstStyle/>
          <a:p>
            <a:r>
              <a:rPr lang="en-US" sz="1350"/>
              <a:t>Project IRR, Unlevered Pre-tax IRR, Ungeared IRR, Pre-tax Project IRR</a:t>
            </a:r>
          </a:p>
        </p:txBody>
      </p:sp>
      <p:sp>
        <p:nvSpPr>
          <p:cNvPr id="3" name="TextBox 2">
            <a:extLst>
              <a:ext uri="{FF2B5EF4-FFF2-40B4-BE49-F238E27FC236}">
                <a16:creationId xmlns:a16="http://schemas.microsoft.com/office/drawing/2014/main" id="{A649552F-A523-1ABC-DE49-0C580AF3DAD4}"/>
              </a:ext>
            </a:extLst>
          </p:cNvPr>
          <p:cNvSpPr txBox="1"/>
          <p:nvPr/>
        </p:nvSpPr>
        <p:spPr>
          <a:xfrm>
            <a:off x="1178226" y="2678125"/>
            <a:ext cx="2139061" cy="369332"/>
          </a:xfrm>
          <a:prstGeom prst="rect">
            <a:avLst/>
          </a:prstGeom>
          <a:solidFill>
            <a:srgbClr val="FFFF00"/>
          </a:solidFill>
        </p:spPr>
        <p:txBody>
          <a:bodyPr wrap="square" rtlCol="0">
            <a:spAutoFit/>
          </a:bodyPr>
          <a:lstStyle/>
          <a:p>
            <a:r>
              <a:rPr lang="en-US" dirty="0"/>
              <a:t>Investment Period</a:t>
            </a:r>
          </a:p>
        </p:txBody>
      </p:sp>
      <p:sp>
        <p:nvSpPr>
          <p:cNvPr id="9" name="TextBox 8">
            <a:extLst>
              <a:ext uri="{FF2B5EF4-FFF2-40B4-BE49-F238E27FC236}">
                <a16:creationId xmlns:a16="http://schemas.microsoft.com/office/drawing/2014/main" id="{65E614EA-2EE3-B002-94B5-FF7DBC438EE3}"/>
              </a:ext>
            </a:extLst>
          </p:cNvPr>
          <p:cNvSpPr txBox="1"/>
          <p:nvPr/>
        </p:nvSpPr>
        <p:spPr>
          <a:xfrm>
            <a:off x="5953175" y="1283473"/>
            <a:ext cx="2139061" cy="369332"/>
          </a:xfrm>
          <a:prstGeom prst="rect">
            <a:avLst/>
          </a:prstGeom>
          <a:solidFill>
            <a:srgbClr val="FFFF00"/>
          </a:solidFill>
        </p:spPr>
        <p:txBody>
          <a:bodyPr wrap="square" rtlCol="0">
            <a:spAutoFit/>
          </a:bodyPr>
          <a:lstStyle/>
          <a:p>
            <a:r>
              <a:rPr lang="en-US" dirty="0"/>
              <a:t>Operating Period</a:t>
            </a:r>
          </a:p>
        </p:txBody>
      </p:sp>
    </p:spTree>
    <p:extLst>
      <p:ext uri="{BB962C8B-B14F-4D97-AF65-F5344CB8AC3E}">
        <p14:creationId xmlns:p14="http://schemas.microsoft.com/office/powerpoint/2010/main" val="2941321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8C119-23D4-4EC9-5FB1-41F272613298}"/>
              </a:ext>
            </a:extLst>
          </p:cNvPr>
          <p:cNvSpPr>
            <a:spLocks noGrp="1"/>
          </p:cNvSpPr>
          <p:nvPr>
            <p:ph type="title"/>
          </p:nvPr>
        </p:nvSpPr>
        <p:spPr/>
        <p:txBody>
          <a:bodyPr>
            <a:normAutofit fontScale="90000"/>
          </a:bodyPr>
          <a:lstStyle/>
          <a:p>
            <a:r>
              <a:rPr lang="en-US"/>
              <a:t>Example of Investments – Christopher Columbus</a:t>
            </a:r>
          </a:p>
        </p:txBody>
      </p:sp>
      <p:sp>
        <p:nvSpPr>
          <p:cNvPr id="3" name="Content Placeholder 2">
            <a:extLst>
              <a:ext uri="{FF2B5EF4-FFF2-40B4-BE49-F238E27FC236}">
                <a16:creationId xmlns:a16="http://schemas.microsoft.com/office/drawing/2014/main" id="{796CFD85-1896-E48B-9F92-D0562496666B}"/>
              </a:ext>
            </a:extLst>
          </p:cNvPr>
          <p:cNvSpPr>
            <a:spLocks noGrp="1"/>
          </p:cNvSpPr>
          <p:nvPr>
            <p:ph idx="1"/>
          </p:nvPr>
        </p:nvSpPr>
        <p:spPr>
          <a:xfrm>
            <a:off x="304802" y="1209675"/>
            <a:ext cx="5414511" cy="4664914"/>
          </a:xfrm>
        </p:spPr>
        <p:txBody>
          <a:bodyPr>
            <a:normAutofit fontScale="92500"/>
          </a:bodyPr>
          <a:lstStyle/>
          <a:p>
            <a:pPr algn="l"/>
            <a:r>
              <a:rPr lang="en-US" dirty="0"/>
              <a:t>Cost of Investment</a:t>
            </a:r>
          </a:p>
          <a:p>
            <a:pPr lvl="1" algn="l"/>
            <a:r>
              <a:rPr lang="en-US" dirty="0"/>
              <a:t>Three Ships for about USD 3 Million</a:t>
            </a:r>
          </a:p>
          <a:p>
            <a:pPr algn="l"/>
            <a:r>
              <a:rPr lang="en-US" dirty="0"/>
              <a:t>Financing of Investment</a:t>
            </a:r>
          </a:p>
          <a:p>
            <a:pPr lvl="1" algn="l"/>
            <a:r>
              <a:rPr lang="en-US" dirty="0"/>
              <a:t>Public Private Partnership</a:t>
            </a:r>
          </a:p>
          <a:p>
            <a:pPr algn="l"/>
            <a:r>
              <a:rPr lang="en-US" dirty="0"/>
              <a:t>Forecast of Investment</a:t>
            </a:r>
          </a:p>
          <a:p>
            <a:pPr lvl="1" algn="l"/>
            <a:r>
              <a:rPr lang="en-US" dirty="0"/>
              <a:t>Distance from Portugal to India from estimates of the diameter of the earth</a:t>
            </a:r>
          </a:p>
          <a:p>
            <a:pPr algn="l"/>
            <a:r>
              <a:rPr lang="en-US" dirty="0"/>
              <a:t>Risks of Investment</a:t>
            </a:r>
          </a:p>
          <a:p>
            <a:pPr lvl="1" algn="l"/>
            <a:r>
              <a:rPr lang="en-US" dirty="0"/>
              <a:t>Shipwreck, Mutiny, Voyage will take too long</a:t>
            </a:r>
          </a:p>
          <a:p>
            <a:pPr algn="l"/>
            <a:r>
              <a:rPr lang="en-US" dirty="0"/>
              <a:t>You could think about computing the economic IRR of Columbus’ voyage, but I think it would be almost impossible to get your head around the societal costs and benefits and even make a vague estimate. Benefits could include starting the "Age of Discovery," providing massive wealth and new commodities for Europe; introducing crops like the potato and maize to the old world; allowing Spain to become a global superpower. On the other hand, the societal costs were devastating –  genocide of indigenous peoples killing many millions; initiation of the transatlantic slave trade; the brutality and extreme violence of the conquistadors; the ecological impact of invasive species and livestock that permanently altered the American ecosystem. </a:t>
            </a:r>
          </a:p>
        </p:txBody>
      </p:sp>
      <p:sp>
        <p:nvSpPr>
          <p:cNvPr id="4" name="Slide Number Placeholder 3">
            <a:extLst>
              <a:ext uri="{FF2B5EF4-FFF2-40B4-BE49-F238E27FC236}">
                <a16:creationId xmlns:a16="http://schemas.microsoft.com/office/drawing/2014/main" id="{06773223-B139-36F8-16FF-AEACE7541545}"/>
              </a:ext>
            </a:extLst>
          </p:cNvPr>
          <p:cNvSpPr>
            <a:spLocks noGrp="1"/>
          </p:cNvSpPr>
          <p:nvPr>
            <p:ph type="sldNum" sz="quarter" idx="12"/>
          </p:nvPr>
        </p:nvSpPr>
        <p:spPr/>
        <p:txBody>
          <a:bodyPr/>
          <a:lstStyle/>
          <a:p>
            <a:fld id="{EB241CD2-1E45-42A3-B213-66A034DF9A3B}" type="slidenum">
              <a:rPr lang="en-GB" smtClean="0"/>
              <a:t>16</a:t>
            </a:fld>
            <a:endParaRPr lang="en-GB"/>
          </a:p>
        </p:txBody>
      </p:sp>
      <p:pic>
        <p:nvPicPr>
          <p:cNvPr id="5" name="Picture 4">
            <a:extLst>
              <a:ext uri="{FF2B5EF4-FFF2-40B4-BE49-F238E27FC236}">
                <a16:creationId xmlns:a16="http://schemas.microsoft.com/office/drawing/2014/main" id="{FB9203F8-4E63-EE23-E2A6-200650C23D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5922" y="857252"/>
            <a:ext cx="3885565" cy="1535430"/>
          </a:xfrm>
          <a:prstGeom prst="rect">
            <a:avLst/>
          </a:prstGeom>
        </p:spPr>
      </p:pic>
      <p:sp>
        <p:nvSpPr>
          <p:cNvPr id="6" name="TextBox 5">
            <a:extLst>
              <a:ext uri="{FF2B5EF4-FFF2-40B4-BE49-F238E27FC236}">
                <a16:creationId xmlns:a16="http://schemas.microsoft.com/office/drawing/2014/main" id="{382E59BE-67AA-A661-16AB-4CA8F3D75C53}"/>
              </a:ext>
            </a:extLst>
          </p:cNvPr>
          <p:cNvSpPr txBox="1"/>
          <p:nvPr/>
        </p:nvSpPr>
        <p:spPr>
          <a:xfrm>
            <a:off x="6164037" y="2735268"/>
            <a:ext cx="2457450" cy="3416320"/>
          </a:xfrm>
          <a:prstGeom prst="rect">
            <a:avLst/>
          </a:prstGeom>
          <a:solidFill>
            <a:srgbClr val="FFFF00"/>
          </a:solidFill>
        </p:spPr>
        <p:txBody>
          <a:bodyPr wrap="square" rtlCol="0">
            <a:spAutoFit/>
          </a:bodyPr>
          <a:lstStyle/>
          <a:p>
            <a:r>
              <a:rPr lang="en-US" dirty="0"/>
              <a:t>Investment Committee Presentation</a:t>
            </a:r>
          </a:p>
          <a:p>
            <a:endParaRPr lang="en-US" dirty="0"/>
          </a:p>
          <a:p>
            <a:r>
              <a:rPr lang="en-US" dirty="0"/>
              <a:t>Public/Private Financing</a:t>
            </a:r>
          </a:p>
          <a:p>
            <a:endParaRPr lang="en-US" dirty="0"/>
          </a:p>
          <a:p>
            <a:r>
              <a:rPr lang="en-US" dirty="0"/>
              <a:t>Return on Investment from Gold</a:t>
            </a:r>
          </a:p>
          <a:p>
            <a:endParaRPr lang="en-US" dirty="0"/>
          </a:p>
          <a:p>
            <a:r>
              <a:rPr lang="en-US" dirty="0"/>
              <a:t>Incentives in contracts</a:t>
            </a:r>
          </a:p>
          <a:p>
            <a:endParaRPr lang="en-US" dirty="0"/>
          </a:p>
          <a:p>
            <a:r>
              <a:rPr lang="en-US" dirty="0"/>
              <a:t>Externalities</a:t>
            </a:r>
          </a:p>
          <a:p>
            <a:endParaRPr lang="en-US" dirty="0"/>
          </a:p>
        </p:txBody>
      </p:sp>
    </p:spTree>
    <p:extLst>
      <p:ext uri="{BB962C8B-B14F-4D97-AF65-F5344CB8AC3E}">
        <p14:creationId xmlns:p14="http://schemas.microsoft.com/office/powerpoint/2010/main" val="1584683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F1919-1A84-16A0-132B-54534A975999}"/>
              </a:ext>
            </a:extLst>
          </p:cNvPr>
          <p:cNvSpPr>
            <a:spLocks noGrp="1"/>
          </p:cNvSpPr>
          <p:nvPr>
            <p:ph type="title"/>
          </p:nvPr>
        </p:nvSpPr>
        <p:spPr/>
        <p:txBody>
          <a:bodyPr/>
          <a:lstStyle/>
          <a:p>
            <a:r>
              <a:rPr lang="en-US"/>
              <a:t>Example of Investment - NVIDA</a:t>
            </a:r>
          </a:p>
        </p:txBody>
      </p:sp>
      <p:sp>
        <p:nvSpPr>
          <p:cNvPr id="3" name="Content Placeholder 2">
            <a:extLst>
              <a:ext uri="{FF2B5EF4-FFF2-40B4-BE49-F238E27FC236}">
                <a16:creationId xmlns:a16="http://schemas.microsoft.com/office/drawing/2014/main" id="{993FEB31-611E-DC09-8BA6-9706BB1AFC79}"/>
              </a:ext>
            </a:extLst>
          </p:cNvPr>
          <p:cNvSpPr>
            <a:spLocks noGrp="1"/>
          </p:cNvSpPr>
          <p:nvPr>
            <p:ph idx="1"/>
          </p:nvPr>
        </p:nvSpPr>
        <p:spPr>
          <a:xfrm>
            <a:off x="304801" y="1209675"/>
            <a:ext cx="5043576" cy="4535517"/>
          </a:xfrm>
        </p:spPr>
        <p:txBody>
          <a:bodyPr/>
          <a:lstStyle/>
          <a:p>
            <a:pPr algn="l"/>
            <a:r>
              <a:rPr lang="en-US" dirty="0"/>
              <a:t>Cost of Investment</a:t>
            </a:r>
          </a:p>
          <a:p>
            <a:pPr lvl="1" algn="l"/>
            <a:r>
              <a:rPr lang="en-US" dirty="0"/>
              <a:t>Acquisitions and Internal Development in beginning In 2006</a:t>
            </a:r>
          </a:p>
          <a:p>
            <a:pPr algn="l"/>
            <a:r>
              <a:rPr lang="en-US" dirty="0"/>
              <a:t>Financing of Investment</a:t>
            </a:r>
          </a:p>
          <a:p>
            <a:pPr lvl="1" algn="l"/>
            <a:r>
              <a:rPr lang="en-US" dirty="0"/>
              <a:t>Public offering and cash from gaming chips</a:t>
            </a:r>
          </a:p>
          <a:p>
            <a:pPr algn="l"/>
            <a:r>
              <a:rPr lang="en-US" dirty="0"/>
              <a:t>Forecast of Investment</a:t>
            </a:r>
          </a:p>
          <a:p>
            <a:pPr lvl="1" algn="l"/>
            <a:r>
              <a:rPr lang="en-US" dirty="0"/>
              <a:t>Finding an application for the faster calculation chips</a:t>
            </a:r>
          </a:p>
          <a:p>
            <a:pPr algn="l"/>
            <a:r>
              <a:rPr lang="en-US" dirty="0"/>
              <a:t>Risks of Investment</a:t>
            </a:r>
          </a:p>
          <a:p>
            <a:pPr lvl="1" algn="l"/>
            <a:r>
              <a:rPr lang="en-US" dirty="0"/>
              <a:t>Faster calculation chips not needed for most applications</a:t>
            </a:r>
          </a:p>
          <a:p>
            <a:pPr algn="l"/>
            <a:r>
              <a:rPr lang="en-US" dirty="0"/>
              <a:t>Externalities of Investment</a:t>
            </a:r>
          </a:p>
          <a:p>
            <a:pPr algn="l"/>
            <a:endParaRPr lang="en-US" dirty="0"/>
          </a:p>
        </p:txBody>
      </p:sp>
      <p:sp>
        <p:nvSpPr>
          <p:cNvPr id="4" name="Slide Number Placeholder 3">
            <a:extLst>
              <a:ext uri="{FF2B5EF4-FFF2-40B4-BE49-F238E27FC236}">
                <a16:creationId xmlns:a16="http://schemas.microsoft.com/office/drawing/2014/main" id="{597ABB2A-53AD-3E21-EEF4-3C08EF2DF69D}"/>
              </a:ext>
            </a:extLst>
          </p:cNvPr>
          <p:cNvSpPr>
            <a:spLocks noGrp="1"/>
          </p:cNvSpPr>
          <p:nvPr>
            <p:ph type="sldNum" sz="quarter" idx="12"/>
          </p:nvPr>
        </p:nvSpPr>
        <p:spPr/>
        <p:txBody>
          <a:bodyPr/>
          <a:lstStyle/>
          <a:p>
            <a:fld id="{EB241CD2-1E45-42A3-B213-66A034DF9A3B}" type="slidenum">
              <a:rPr lang="en-GB" smtClean="0"/>
              <a:t>17</a:t>
            </a:fld>
            <a:endParaRPr lang="en-GB"/>
          </a:p>
        </p:txBody>
      </p:sp>
      <p:pic>
        <p:nvPicPr>
          <p:cNvPr id="5" name="Picture 4">
            <a:extLst>
              <a:ext uri="{FF2B5EF4-FFF2-40B4-BE49-F238E27FC236}">
                <a16:creationId xmlns:a16="http://schemas.microsoft.com/office/drawing/2014/main" id="{471ABF8D-A1D7-98AE-99F9-BA91571D46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2273" y="1209675"/>
            <a:ext cx="2501900" cy="1224280"/>
          </a:xfrm>
          <a:prstGeom prst="rect">
            <a:avLst/>
          </a:prstGeom>
        </p:spPr>
      </p:pic>
      <p:pic>
        <p:nvPicPr>
          <p:cNvPr id="6" name="Picture 5">
            <a:extLst>
              <a:ext uri="{FF2B5EF4-FFF2-40B4-BE49-F238E27FC236}">
                <a16:creationId xmlns:a16="http://schemas.microsoft.com/office/drawing/2014/main" id="{25701FBB-9D84-2626-DAF1-5C2FE381B890}"/>
              </a:ext>
            </a:extLst>
          </p:cNvPr>
          <p:cNvPicPr>
            <a:picLocks noChangeAspect="1"/>
          </p:cNvPicPr>
          <p:nvPr/>
        </p:nvPicPr>
        <p:blipFill>
          <a:blip r:embed="rId3"/>
          <a:stretch>
            <a:fillRect/>
          </a:stretch>
        </p:blipFill>
        <p:spPr>
          <a:xfrm>
            <a:off x="188824" y="4360727"/>
            <a:ext cx="4250267" cy="1736888"/>
          </a:xfrm>
          <a:prstGeom prst="rect">
            <a:avLst/>
          </a:prstGeom>
        </p:spPr>
      </p:pic>
      <p:pic>
        <p:nvPicPr>
          <p:cNvPr id="7" name="Picture 6">
            <a:extLst>
              <a:ext uri="{FF2B5EF4-FFF2-40B4-BE49-F238E27FC236}">
                <a16:creationId xmlns:a16="http://schemas.microsoft.com/office/drawing/2014/main" id="{5298037A-1C39-BDC8-5B7A-1096CDCA206F}"/>
              </a:ext>
            </a:extLst>
          </p:cNvPr>
          <p:cNvPicPr>
            <a:picLocks noChangeAspect="1"/>
          </p:cNvPicPr>
          <p:nvPr/>
        </p:nvPicPr>
        <p:blipFill>
          <a:blip r:embed="rId4"/>
          <a:stretch>
            <a:fillRect/>
          </a:stretch>
        </p:blipFill>
        <p:spPr>
          <a:xfrm>
            <a:off x="4704911" y="4277752"/>
            <a:ext cx="4402667" cy="1819863"/>
          </a:xfrm>
          <a:prstGeom prst="rect">
            <a:avLst/>
          </a:prstGeom>
        </p:spPr>
      </p:pic>
      <p:cxnSp>
        <p:nvCxnSpPr>
          <p:cNvPr id="9" name="Connector: Curved 8">
            <a:extLst>
              <a:ext uri="{FF2B5EF4-FFF2-40B4-BE49-F238E27FC236}">
                <a16:creationId xmlns:a16="http://schemas.microsoft.com/office/drawing/2014/main" id="{59FE84E1-D66D-C6AF-C97A-D692F6E258C5}"/>
              </a:ext>
            </a:extLst>
          </p:cNvPr>
          <p:cNvCxnSpPr>
            <a:cxnSpLocks/>
            <a:stCxn id="6" idx="0"/>
          </p:cNvCxnSpPr>
          <p:nvPr/>
        </p:nvCxnSpPr>
        <p:spPr>
          <a:xfrm rot="5400000" flipH="1" flipV="1">
            <a:off x="3443842" y="2642017"/>
            <a:ext cx="588827" cy="2848595"/>
          </a:xfrm>
          <a:prstGeom prst="curvedConnector2">
            <a:avLst/>
          </a:prstGeom>
          <a:ln>
            <a:headEnd type="oval"/>
            <a:tailEnd type="none"/>
          </a:ln>
        </p:spPr>
        <p:style>
          <a:lnRef idx="1">
            <a:schemeClr val="accent1"/>
          </a:lnRef>
          <a:fillRef idx="0">
            <a:schemeClr val="accent1"/>
          </a:fillRef>
          <a:effectRef idx="0">
            <a:schemeClr val="accent1"/>
          </a:effectRef>
          <a:fontRef idx="minor">
            <a:schemeClr val="tx1"/>
          </a:fontRef>
        </p:style>
      </p:cxnSp>
      <p:cxnSp>
        <p:nvCxnSpPr>
          <p:cNvPr id="13" name="Connector: Curved 12">
            <a:extLst>
              <a:ext uri="{FF2B5EF4-FFF2-40B4-BE49-F238E27FC236}">
                <a16:creationId xmlns:a16="http://schemas.microsoft.com/office/drawing/2014/main" id="{13915613-5D74-C7E2-EF64-A11C3827E075}"/>
              </a:ext>
            </a:extLst>
          </p:cNvPr>
          <p:cNvCxnSpPr>
            <a:cxnSpLocks/>
            <a:endCxn id="7" idx="0"/>
          </p:cNvCxnSpPr>
          <p:nvPr/>
        </p:nvCxnSpPr>
        <p:spPr>
          <a:xfrm>
            <a:off x="5162553" y="3771900"/>
            <a:ext cx="1743692" cy="505852"/>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8313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34FA-A73F-E435-8B16-6035555DFA5E}"/>
              </a:ext>
            </a:extLst>
          </p:cNvPr>
          <p:cNvSpPr>
            <a:spLocks noGrp="1"/>
          </p:cNvSpPr>
          <p:nvPr>
            <p:ph type="title"/>
          </p:nvPr>
        </p:nvSpPr>
        <p:spPr/>
        <p:txBody>
          <a:bodyPr/>
          <a:lstStyle/>
          <a:p>
            <a:r>
              <a:rPr lang="en-US" dirty="0"/>
              <a:t>Why Corporate Finance is Crap</a:t>
            </a:r>
          </a:p>
        </p:txBody>
      </p:sp>
      <p:sp>
        <p:nvSpPr>
          <p:cNvPr id="3" name="Content Placeholder 2">
            <a:extLst>
              <a:ext uri="{FF2B5EF4-FFF2-40B4-BE49-F238E27FC236}">
                <a16:creationId xmlns:a16="http://schemas.microsoft.com/office/drawing/2014/main" id="{014DC669-6873-CB62-E546-9BB853EC5AA8}"/>
              </a:ext>
            </a:extLst>
          </p:cNvPr>
          <p:cNvSpPr>
            <a:spLocks noGrp="1"/>
          </p:cNvSpPr>
          <p:nvPr>
            <p:ph idx="1"/>
          </p:nvPr>
        </p:nvSpPr>
        <p:spPr/>
        <p:txBody>
          <a:bodyPr>
            <a:normAutofit/>
          </a:bodyPr>
          <a:lstStyle/>
          <a:p>
            <a:pPr algn="l"/>
            <a:r>
              <a:rPr lang="en-US" sz="1600" dirty="0"/>
              <a:t>Assumption of constant WACC and risk not changing</a:t>
            </a:r>
          </a:p>
          <a:p>
            <a:pPr algn="l"/>
            <a:r>
              <a:rPr lang="en-US" sz="1600" dirty="0"/>
              <a:t>Measuring cost of capital and risk with beta</a:t>
            </a:r>
          </a:p>
          <a:p>
            <a:pPr algn="l"/>
            <a:r>
              <a:rPr lang="en-US" sz="1600" dirty="0"/>
              <a:t>Computing equity market premium and not assessing the ability of companies to grow faster than the overall economy </a:t>
            </a:r>
          </a:p>
          <a:p>
            <a:pPr algn="l"/>
            <a:r>
              <a:rPr lang="en-US" sz="1600" dirty="0"/>
              <a:t>Suggesting forever valuation can be derived from a simple formula CF1/(WACC-g)</a:t>
            </a:r>
          </a:p>
          <a:p>
            <a:pPr algn="l"/>
            <a:r>
              <a:rPr lang="en-US" sz="1600" dirty="0"/>
              <a:t>Equity cost increasing with more debt, not the other way around where debt defines risk</a:t>
            </a:r>
          </a:p>
          <a:p>
            <a:pPr algn="l"/>
            <a:r>
              <a:rPr lang="en-US" sz="1600" dirty="0"/>
              <a:t>Computing the most fundamental statistic – rate of return – is distorted (old asset has higher rate of return and many accounting issues)</a:t>
            </a:r>
          </a:p>
          <a:p>
            <a:pPr algn="l"/>
            <a:r>
              <a:rPr lang="en-US" sz="1600" dirty="0"/>
              <a:t>Making forecast assumptions for a large corporation with multiple assets is not reasonable</a:t>
            </a:r>
          </a:p>
          <a:p>
            <a:pPr algn="l"/>
            <a:r>
              <a:rPr lang="en-US" sz="1600" dirty="0"/>
              <a:t>When reviewing financial statements, you cannot see the profitability of new projects which indicates long-term value</a:t>
            </a:r>
          </a:p>
          <a:p>
            <a:pPr algn="l"/>
            <a:r>
              <a:rPr lang="en-US" sz="1600" dirty="0"/>
              <a:t>Lenders do not really know whether cash flow is sufficient to repay debt; instead, they rely on the reputation of the company using statistics like Debt/EBITDA which a less precise than the DSCR</a:t>
            </a:r>
          </a:p>
        </p:txBody>
      </p:sp>
      <p:sp>
        <p:nvSpPr>
          <p:cNvPr id="4" name="Slide Number Placeholder 3">
            <a:extLst>
              <a:ext uri="{FF2B5EF4-FFF2-40B4-BE49-F238E27FC236}">
                <a16:creationId xmlns:a16="http://schemas.microsoft.com/office/drawing/2014/main" id="{75BEB0E0-BCB2-B1C9-0B41-7C4793A3392F}"/>
              </a:ext>
            </a:extLst>
          </p:cNvPr>
          <p:cNvSpPr>
            <a:spLocks noGrp="1"/>
          </p:cNvSpPr>
          <p:nvPr>
            <p:ph type="sldNum" sz="quarter" idx="12"/>
          </p:nvPr>
        </p:nvSpPr>
        <p:spPr/>
        <p:txBody>
          <a:bodyPr/>
          <a:lstStyle/>
          <a:p>
            <a:fld id="{EB241CD2-1E45-42A3-B213-66A034DF9A3B}" type="slidenum">
              <a:rPr lang="en-GB" smtClean="0"/>
              <a:t>18</a:t>
            </a:fld>
            <a:endParaRPr lang="en-GB"/>
          </a:p>
        </p:txBody>
      </p:sp>
    </p:spTree>
    <p:extLst>
      <p:ext uri="{BB962C8B-B14F-4D97-AF65-F5344CB8AC3E}">
        <p14:creationId xmlns:p14="http://schemas.microsoft.com/office/powerpoint/2010/main" val="2483784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852" y="745891"/>
            <a:ext cx="6722269" cy="536686"/>
          </a:xfrm>
        </p:spPr>
        <p:txBody>
          <a:bodyPr>
            <a:normAutofit fontScale="90000"/>
          </a:bodyPr>
          <a:lstStyle/>
          <a:p>
            <a:pPr eaLnBrk="0" latinLnBrk="0" hangingPunct="0"/>
            <a:r>
              <a:rPr lang="en-US" dirty="0"/>
              <a:t>Family is Like a Corporation; Person is Like Project Finance – How would Value the Family</a:t>
            </a:r>
          </a:p>
        </p:txBody>
      </p:sp>
      <p:sp>
        <p:nvSpPr>
          <p:cNvPr id="3" name="TextBox 2">
            <a:extLst>
              <a:ext uri="{FF2B5EF4-FFF2-40B4-BE49-F238E27FC236}">
                <a16:creationId xmlns:a16="http://schemas.microsoft.com/office/drawing/2014/main" id="{30E1D567-B7EC-4E4C-8D6F-9AF7DD879055}"/>
              </a:ext>
            </a:extLst>
          </p:cNvPr>
          <p:cNvSpPr txBox="1"/>
          <p:nvPr/>
        </p:nvSpPr>
        <p:spPr>
          <a:xfrm>
            <a:off x="7259287" y="3014409"/>
            <a:ext cx="1352309" cy="559961"/>
          </a:xfrm>
          <a:prstGeom prst="rect">
            <a:avLst/>
          </a:prstGeom>
          <a:solidFill>
            <a:srgbClr val="FFFF00"/>
          </a:solidFill>
        </p:spPr>
        <p:txBody>
          <a:bodyPr wrap="square" rtlCol="0">
            <a:spAutoFit/>
          </a:bodyPr>
          <a:lstStyle/>
          <a:p>
            <a:r>
              <a:rPr lang="en-US" sz="1013" dirty="0"/>
              <a:t>Person is the project going through different phases</a:t>
            </a:r>
          </a:p>
        </p:txBody>
      </p:sp>
      <p:cxnSp>
        <p:nvCxnSpPr>
          <p:cNvPr id="7" name="Straight Arrow Connector 6">
            <a:extLst>
              <a:ext uri="{FF2B5EF4-FFF2-40B4-BE49-F238E27FC236}">
                <a16:creationId xmlns:a16="http://schemas.microsoft.com/office/drawing/2014/main" id="{7298C546-1605-41F9-99EF-512BD6294292}"/>
              </a:ext>
            </a:extLst>
          </p:cNvPr>
          <p:cNvCxnSpPr/>
          <p:nvPr/>
        </p:nvCxnSpPr>
        <p:spPr>
          <a:xfrm flipH="1">
            <a:off x="4948485" y="3014409"/>
            <a:ext cx="1150660" cy="272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BA5C325-3EAE-4E89-B010-B0057AA00259}"/>
              </a:ext>
            </a:extLst>
          </p:cNvPr>
          <p:cNvSpPr txBox="1"/>
          <p:nvPr/>
        </p:nvSpPr>
        <p:spPr>
          <a:xfrm>
            <a:off x="4446445" y="4732014"/>
            <a:ext cx="837808" cy="715837"/>
          </a:xfrm>
          <a:prstGeom prst="rect">
            <a:avLst/>
          </a:prstGeom>
          <a:solidFill>
            <a:srgbClr val="FFFF00"/>
          </a:solidFill>
        </p:spPr>
        <p:txBody>
          <a:bodyPr wrap="square" rtlCol="0">
            <a:spAutoFit/>
          </a:bodyPr>
          <a:lstStyle/>
          <a:p>
            <a:r>
              <a:rPr lang="en-US" sz="1013" dirty="0"/>
              <a:t>Entire Family is the Corporation</a:t>
            </a:r>
          </a:p>
        </p:txBody>
      </p:sp>
      <p:sp>
        <p:nvSpPr>
          <p:cNvPr id="9" name="TextBox 8">
            <a:extLst>
              <a:ext uri="{FF2B5EF4-FFF2-40B4-BE49-F238E27FC236}">
                <a16:creationId xmlns:a16="http://schemas.microsoft.com/office/drawing/2014/main" id="{9E294743-B908-1D69-1D1B-A4F01C5FDB47}"/>
              </a:ext>
            </a:extLst>
          </p:cNvPr>
          <p:cNvSpPr txBox="1"/>
          <p:nvPr/>
        </p:nvSpPr>
        <p:spPr>
          <a:xfrm>
            <a:off x="947061" y="3007177"/>
            <a:ext cx="1644362" cy="559961"/>
          </a:xfrm>
          <a:prstGeom prst="rect">
            <a:avLst/>
          </a:prstGeom>
          <a:solidFill>
            <a:srgbClr val="00B0F0"/>
          </a:solidFill>
        </p:spPr>
        <p:txBody>
          <a:bodyPr wrap="square" rtlCol="0">
            <a:spAutoFit/>
          </a:bodyPr>
          <a:lstStyle/>
          <a:p>
            <a:r>
              <a:rPr lang="en-US" sz="1013" dirty="0"/>
              <a:t>Success of a family depends on the success of individuals in the family</a:t>
            </a:r>
          </a:p>
        </p:txBody>
      </p:sp>
      <p:sp>
        <p:nvSpPr>
          <p:cNvPr id="6" name="TextBox 5">
            <a:extLst>
              <a:ext uri="{FF2B5EF4-FFF2-40B4-BE49-F238E27FC236}">
                <a16:creationId xmlns:a16="http://schemas.microsoft.com/office/drawing/2014/main" id="{6F732432-550F-B012-AB0D-9135EFFCE77D}"/>
              </a:ext>
            </a:extLst>
          </p:cNvPr>
          <p:cNvSpPr txBox="1"/>
          <p:nvPr/>
        </p:nvSpPr>
        <p:spPr>
          <a:xfrm>
            <a:off x="6347417" y="4703169"/>
            <a:ext cx="2264179" cy="559961"/>
          </a:xfrm>
          <a:prstGeom prst="rect">
            <a:avLst/>
          </a:prstGeom>
          <a:solidFill>
            <a:srgbClr val="92D050"/>
          </a:solidFill>
        </p:spPr>
        <p:txBody>
          <a:bodyPr wrap="square" rtlCol="0">
            <a:spAutoFit/>
          </a:bodyPr>
          <a:lstStyle/>
          <a:p>
            <a:r>
              <a:rPr lang="en-US" sz="1013" dirty="0"/>
              <a:t>Terminal Value of Future Generations Difficult to Compute – Comes from Potential from Future Generations</a:t>
            </a:r>
          </a:p>
        </p:txBody>
      </p:sp>
      <p:sp>
        <p:nvSpPr>
          <p:cNvPr id="10" name="TextBox 9">
            <a:extLst>
              <a:ext uri="{FF2B5EF4-FFF2-40B4-BE49-F238E27FC236}">
                <a16:creationId xmlns:a16="http://schemas.microsoft.com/office/drawing/2014/main" id="{470F2D88-D201-6DED-3287-24B5A3ECFBB4}"/>
              </a:ext>
            </a:extLst>
          </p:cNvPr>
          <p:cNvSpPr txBox="1"/>
          <p:nvPr/>
        </p:nvSpPr>
        <p:spPr>
          <a:xfrm>
            <a:off x="947061" y="4765362"/>
            <a:ext cx="2264179" cy="559961"/>
          </a:xfrm>
          <a:prstGeom prst="rect">
            <a:avLst/>
          </a:prstGeom>
          <a:solidFill>
            <a:srgbClr val="92D050"/>
          </a:solidFill>
        </p:spPr>
        <p:txBody>
          <a:bodyPr wrap="square" rtlCol="0">
            <a:spAutoFit/>
          </a:bodyPr>
          <a:lstStyle/>
          <a:p>
            <a:r>
              <a:rPr lang="en-US" sz="1013" dirty="0"/>
              <a:t>Potential for Next Generation as a Guide for the Performance History of Prior Generation</a:t>
            </a:r>
          </a:p>
        </p:txBody>
      </p:sp>
      <p:pic>
        <p:nvPicPr>
          <p:cNvPr id="16" name="Picture 15" descr="A picture containing text, queen&#10;&#10;Description automatically generated">
            <a:extLst>
              <a:ext uri="{FF2B5EF4-FFF2-40B4-BE49-F238E27FC236}">
                <a16:creationId xmlns:a16="http://schemas.microsoft.com/office/drawing/2014/main" id="{55457399-7EE7-75B0-FE07-5A9E293FC575}"/>
              </a:ext>
            </a:extLst>
          </p:cNvPr>
          <p:cNvPicPr>
            <a:picLocks noChangeAspect="1"/>
          </p:cNvPicPr>
          <p:nvPr/>
        </p:nvPicPr>
        <p:blipFill>
          <a:blip r:embed="rId2"/>
          <a:stretch>
            <a:fillRect/>
          </a:stretch>
        </p:blipFill>
        <p:spPr>
          <a:xfrm>
            <a:off x="3426623" y="1661741"/>
            <a:ext cx="2877451" cy="2978083"/>
          </a:xfrm>
          <a:prstGeom prst="rect">
            <a:avLst/>
          </a:prstGeom>
        </p:spPr>
      </p:pic>
    </p:spTree>
    <p:extLst>
      <p:ext uri="{BB962C8B-B14F-4D97-AF65-F5344CB8AC3E}">
        <p14:creationId xmlns:p14="http://schemas.microsoft.com/office/powerpoint/2010/main" val="2195219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C5B75E-CFD3-41C1-81CB-3F290B3F2839}"/>
              </a:ext>
            </a:extLst>
          </p:cNvPr>
          <p:cNvSpPr>
            <a:spLocks noGrp="1"/>
          </p:cNvSpPr>
          <p:nvPr>
            <p:ph idx="1"/>
          </p:nvPr>
        </p:nvSpPr>
        <p:spPr>
          <a:xfrm>
            <a:off x="304801" y="1214991"/>
            <a:ext cx="8316686" cy="4693104"/>
          </a:xfrm>
        </p:spPr>
        <p:txBody>
          <a:bodyPr/>
          <a:lstStyle/>
          <a:p>
            <a:r>
              <a:rPr lang="en-US"/>
              <a:t>Illustration of re-financing risk in corporate loans versus DSCR in project finance.</a:t>
            </a:r>
          </a:p>
          <a:p>
            <a:endParaRPr lang="en-CH"/>
          </a:p>
        </p:txBody>
      </p:sp>
      <p:sp>
        <p:nvSpPr>
          <p:cNvPr id="3" name="Title 2">
            <a:extLst>
              <a:ext uri="{FF2B5EF4-FFF2-40B4-BE49-F238E27FC236}">
                <a16:creationId xmlns:a16="http://schemas.microsoft.com/office/drawing/2014/main" id="{A98014C8-520A-48DC-8189-2E5FDCC7F051}"/>
              </a:ext>
            </a:extLst>
          </p:cNvPr>
          <p:cNvSpPr>
            <a:spLocks noGrp="1"/>
          </p:cNvSpPr>
          <p:nvPr>
            <p:ph type="title"/>
          </p:nvPr>
        </p:nvSpPr>
        <p:spPr/>
        <p:txBody>
          <a:bodyPr>
            <a:normAutofit fontScale="90000"/>
          </a:bodyPr>
          <a:lstStyle/>
          <a:p>
            <a:r>
              <a:rPr lang="en-US"/>
              <a:t>Simple Example of Credit Analysis in Corporate Finance and Project Finance</a:t>
            </a:r>
            <a:endParaRPr lang="en-CH"/>
          </a:p>
        </p:txBody>
      </p:sp>
      <p:sp>
        <p:nvSpPr>
          <p:cNvPr id="4" name="Slide Number Placeholder 3">
            <a:extLst>
              <a:ext uri="{FF2B5EF4-FFF2-40B4-BE49-F238E27FC236}">
                <a16:creationId xmlns:a16="http://schemas.microsoft.com/office/drawing/2014/main" id="{A2BE0CF2-6B5B-4F17-B104-4D5EFB9AA314}"/>
              </a:ext>
            </a:extLst>
          </p:cNvPr>
          <p:cNvSpPr>
            <a:spLocks noGrp="1"/>
          </p:cNvSpPr>
          <p:nvPr>
            <p:ph type="sldNum" sz="quarter" idx="12"/>
          </p:nvPr>
        </p:nvSpPr>
        <p:spPr/>
        <p:txBody>
          <a:bodyPr/>
          <a:lstStyle/>
          <a:p>
            <a:pPr algn="ctr"/>
            <a:fld id="{0C3A1854-6B63-4059-B360-A3C4972BF0FC}" type="slidenum">
              <a:rPr lang="ko-KR" altLang="en-US" smtClean="0"/>
              <a:pPr algn="ctr"/>
              <a:t>20</a:t>
            </a:fld>
            <a:endParaRPr lang="ko-KR" altLang="en-US"/>
          </a:p>
        </p:txBody>
      </p:sp>
      <p:pic>
        <p:nvPicPr>
          <p:cNvPr id="5" name="Picture 4">
            <a:extLst>
              <a:ext uri="{FF2B5EF4-FFF2-40B4-BE49-F238E27FC236}">
                <a16:creationId xmlns:a16="http://schemas.microsoft.com/office/drawing/2014/main" id="{255CC6DA-9320-4C50-8AF6-B6091BE01EB8}"/>
              </a:ext>
            </a:extLst>
          </p:cNvPr>
          <p:cNvPicPr>
            <a:picLocks noChangeAspect="1"/>
          </p:cNvPicPr>
          <p:nvPr/>
        </p:nvPicPr>
        <p:blipFill>
          <a:blip r:embed="rId2"/>
          <a:stretch>
            <a:fillRect/>
          </a:stretch>
        </p:blipFill>
        <p:spPr>
          <a:xfrm>
            <a:off x="304801" y="2234720"/>
            <a:ext cx="8291435" cy="3570013"/>
          </a:xfrm>
          <a:prstGeom prst="rect">
            <a:avLst/>
          </a:prstGeom>
        </p:spPr>
      </p:pic>
    </p:spTree>
    <p:extLst>
      <p:ext uri="{BB962C8B-B14F-4D97-AF65-F5344CB8AC3E}">
        <p14:creationId xmlns:p14="http://schemas.microsoft.com/office/powerpoint/2010/main" val="2651210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361FF-9083-0EEE-7F33-242227612D30}"/>
              </a:ext>
            </a:extLst>
          </p:cNvPr>
          <p:cNvSpPr>
            <a:spLocks noGrp="1"/>
          </p:cNvSpPr>
          <p:nvPr>
            <p:ph type="ctrTitle"/>
          </p:nvPr>
        </p:nvSpPr>
        <p:spPr>
          <a:xfrm>
            <a:off x="482877" y="2137710"/>
            <a:ext cx="5460724" cy="2107718"/>
          </a:xfrm>
        </p:spPr>
        <p:txBody>
          <a:bodyPr/>
          <a:lstStyle/>
          <a:p>
            <a:r>
              <a:rPr lang="en-US"/>
              <a:t>Starting Point – Define Capital Intensity As Characteristic of Electricity Generating Assets </a:t>
            </a:r>
            <a:endParaRPr lang="en-US" dirty="0"/>
          </a:p>
        </p:txBody>
      </p:sp>
    </p:spTree>
    <p:extLst>
      <p:ext uri="{BB962C8B-B14F-4D97-AF65-F5344CB8AC3E}">
        <p14:creationId xmlns:p14="http://schemas.microsoft.com/office/powerpoint/2010/main" val="4026946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41452-9B84-8EC3-3F53-82293AB36822}"/>
              </a:ext>
            </a:extLst>
          </p:cNvPr>
          <p:cNvSpPr>
            <a:spLocks noGrp="1"/>
          </p:cNvSpPr>
          <p:nvPr>
            <p:ph type="title"/>
          </p:nvPr>
        </p:nvSpPr>
        <p:spPr/>
        <p:txBody>
          <a:bodyPr/>
          <a:lstStyle/>
          <a:p>
            <a:r>
              <a:rPr lang="en-US" dirty="0"/>
              <a:t>Which is More Capital Intensive</a:t>
            </a:r>
          </a:p>
        </p:txBody>
      </p:sp>
      <p:sp>
        <p:nvSpPr>
          <p:cNvPr id="3" name="Content Placeholder 2">
            <a:extLst>
              <a:ext uri="{FF2B5EF4-FFF2-40B4-BE49-F238E27FC236}">
                <a16:creationId xmlns:a16="http://schemas.microsoft.com/office/drawing/2014/main" id="{B561BD8B-49E3-A13A-C696-95C42BC40406}"/>
              </a:ext>
            </a:extLst>
          </p:cNvPr>
          <p:cNvSpPr>
            <a:spLocks noGrp="1"/>
          </p:cNvSpPr>
          <p:nvPr>
            <p:ph sz="half" idx="1"/>
          </p:nvPr>
        </p:nvSpPr>
        <p:spPr/>
        <p:txBody>
          <a:bodyPr/>
          <a:lstStyle/>
          <a:p>
            <a:r>
              <a:rPr lang="en-US" dirty="0"/>
              <a:t>Vegetable Stand: If this doesn’t work, he can go do something else.</a:t>
            </a:r>
          </a:p>
          <a:p>
            <a:endParaRPr lang="en-US" dirty="0"/>
          </a:p>
        </p:txBody>
      </p:sp>
      <p:sp>
        <p:nvSpPr>
          <p:cNvPr id="4" name="Content Placeholder 3">
            <a:extLst>
              <a:ext uri="{FF2B5EF4-FFF2-40B4-BE49-F238E27FC236}">
                <a16:creationId xmlns:a16="http://schemas.microsoft.com/office/drawing/2014/main" id="{B8D8BB90-EEAC-ABEA-8FBA-B84A8D4106D9}"/>
              </a:ext>
            </a:extLst>
          </p:cNvPr>
          <p:cNvSpPr>
            <a:spLocks noGrp="1"/>
          </p:cNvSpPr>
          <p:nvPr>
            <p:ph sz="half" idx="2"/>
          </p:nvPr>
        </p:nvSpPr>
        <p:spPr/>
        <p:txBody>
          <a:bodyPr/>
          <a:lstStyle/>
          <a:p>
            <a:r>
              <a:rPr lang="en-US" dirty="0"/>
              <a:t>Nuclear Plant: If we want to recover the costs of this over a couple of years, the fares people will pay would be extremely high.</a:t>
            </a:r>
          </a:p>
        </p:txBody>
      </p:sp>
      <p:sp>
        <p:nvSpPr>
          <p:cNvPr id="5" name="Slide Number Placeholder 4">
            <a:extLst>
              <a:ext uri="{FF2B5EF4-FFF2-40B4-BE49-F238E27FC236}">
                <a16:creationId xmlns:a16="http://schemas.microsoft.com/office/drawing/2014/main" id="{0FC974F5-1397-1921-6B45-5401EE5B5EF8}"/>
              </a:ext>
            </a:extLst>
          </p:cNvPr>
          <p:cNvSpPr>
            <a:spLocks noGrp="1"/>
          </p:cNvSpPr>
          <p:nvPr>
            <p:ph type="sldNum" sz="quarter" idx="12"/>
          </p:nvPr>
        </p:nvSpPr>
        <p:spPr/>
        <p:txBody>
          <a:bodyPr/>
          <a:lstStyle/>
          <a:p>
            <a:fld id="{EB241CD2-1E45-42A3-B213-66A034DF9A3B}" type="slidenum">
              <a:rPr lang="en-GB" smtClean="0"/>
              <a:t>22</a:t>
            </a:fld>
            <a:endParaRPr lang="en-GB" dirty="0"/>
          </a:p>
        </p:txBody>
      </p:sp>
      <p:pic>
        <p:nvPicPr>
          <p:cNvPr id="11" name="Picture 10">
            <a:extLst>
              <a:ext uri="{FF2B5EF4-FFF2-40B4-BE49-F238E27FC236}">
                <a16:creationId xmlns:a16="http://schemas.microsoft.com/office/drawing/2014/main" id="{E74360D4-9651-F0CF-5ECA-33A634CD5CB9}"/>
              </a:ext>
            </a:extLst>
          </p:cNvPr>
          <p:cNvPicPr>
            <a:picLocks noChangeAspect="1"/>
          </p:cNvPicPr>
          <p:nvPr/>
        </p:nvPicPr>
        <p:blipFill>
          <a:blip r:embed="rId2"/>
          <a:stretch>
            <a:fillRect/>
          </a:stretch>
        </p:blipFill>
        <p:spPr>
          <a:xfrm>
            <a:off x="848297" y="2646432"/>
            <a:ext cx="2654194" cy="1797551"/>
          </a:xfrm>
          <a:prstGeom prst="rect">
            <a:avLst/>
          </a:prstGeom>
        </p:spPr>
      </p:pic>
      <p:pic>
        <p:nvPicPr>
          <p:cNvPr id="14" name="Picture 13">
            <a:extLst>
              <a:ext uri="{FF2B5EF4-FFF2-40B4-BE49-F238E27FC236}">
                <a16:creationId xmlns:a16="http://schemas.microsoft.com/office/drawing/2014/main" id="{20209F7B-F1E5-5564-49ED-F78CAF4AF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4227" y="2843965"/>
            <a:ext cx="2942040" cy="1546778"/>
          </a:xfrm>
          <a:prstGeom prst="rect">
            <a:avLst/>
          </a:prstGeom>
        </p:spPr>
      </p:pic>
      <p:sp>
        <p:nvSpPr>
          <p:cNvPr id="16" name="TextBox 15">
            <a:extLst>
              <a:ext uri="{FF2B5EF4-FFF2-40B4-BE49-F238E27FC236}">
                <a16:creationId xmlns:a16="http://schemas.microsoft.com/office/drawing/2014/main" id="{94D634E5-2505-4129-ECBC-866263779CD4}"/>
              </a:ext>
            </a:extLst>
          </p:cNvPr>
          <p:cNvSpPr txBox="1"/>
          <p:nvPr/>
        </p:nvSpPr>
        <p:spPr>
          <a:xfrm>
            <a:off x="2012212" y="4708896"/>
            <a:ext cx="4170621" cy="507831"/>
          </a:xfrm>
          <a:prstGeom prst="rect">
            <a:avLst/>
          </a:prstGeom>
          <a:solidFill>
            <a:srgbClr val="FFFF00"/>
          </a:solid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Which is more capital-intensive and which is more sensitive to the cost of capital</a:t>
            </a:r>
          </a:p>
        </p:txBody>
      </p:sp>
    </p:spTree>
    <p:extLst>
      <p:ext uri="{BB962C8B-B14F-4D97-AF65-F5344CB8AC3E}">
        <p14:creationId xmlns:p14="http://schemas.microsoft.com/office/powerpoint/2010/main" val="246698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5A16B-31CC-84D4-AFE6-504D9A0EA880}"/>
              </a:ext>
            </a:extLst>
          </p:cNvPr>
          <p:cNvSpPr>
            <a:spLocks noGrp="1"/>
          </p:cNvSpPr>
          <p:nvPr>
            <p:ph type="title"/>
          </p:nvPr>
        </p:nvSpPr>
        <p:spPr/>
        <p:txBody>
          <a:bodyPr/>
          <a:lstStyle/>
          <a:p>
            <a:r>
              <a:rPr lang="en-US" dirty="0"/>
              <a:t>Capital Intensity Defined by Two Things</a:t>
            </a:r>
          </a:p>
        </p:txBody>
      </p:sp>
      <p:sp>
        <p:nvSpPr>
          <p:cNvPr id="3" name="Content Placeholder 2">
            <a:extLst>
              <a:ext uri="{FF2B5EF4-FFF2-40B4-BE49-F238E27FC236}">
                <a16:creationId xmlns:a16="http://schemas.microsoft.com/office/drawing/2014/main" id="{B5CCD440-4BF4-811B-7DDA-D723ACD67640}"/>
              </a:ext>
            </a:extLst>
          </p:cNvPr>
          <p:cNvSpPr>
            <a:spLocks noGrp="1"/>
          </p:cNvSpPr>
          <p:nvPr>
            <p:ph idx="1"/>
          </p:nvPr>
        </p:nvSpPr>
        <p:spPr/>
        <p:txBody>
          <a:bodyPr>
            <a:normAutofit/>
          </a:bodyPr>
          <a:lstStyle/>
          <a:p>
            <a:pPr algn="l"/>
            <a:r>
              <a:rPr lang="en-US" sz="2100" dirty="0"/>
              <a:t>We talk about capital intensity in general but there is no true definition of capital intensity (assets/revenues does not work)</a:t>
            </a:r>
          </a:p>
          <a:p>
            <a:endParaRPr lang="en-US" sz="2100" dirty="0"/>
          </a:p>
          <a:p>
            <a:pPr algn="l"/>
            <a:r>
              <a:rPr lang="en-US" sz="2100" dirty="0"/>
              <a:t>Capital Intensity Must be Relative (an investment is not capital intensive just because it is big)</a:t>
            </a:r>
          </a:p>
          <a:p>
            <a:pPr marL="0" indent="0" algn="l">
              <a:buNone/>
            </a:pPr>
            <a:endParaRPr lang="en-US" sz="2100" dirty="0"/>
          </a:p>
          <a:p>
            <a:pPr algn="l"/>
            <a:r>
              <a:rPr lang="en-US" sz="2100" dirty="0"/>
              <a:t>Capital Intensity Defined by Two Things</a:t>
            </a:r>
          </a:p>
          <a:p>
            <a:pPr lvl="1" algn="l"/>
            <a:r>
              <a:rPr lang="en-US" sz="1800" dirty="0"/>
              <a:t>Lifetime of Assets (longer is capital intensive)</a:t>
            </a:r>
          </a:p>
          <a:p>
            <a:pPr lvl="1" algn="l"/>
            <a:r>
              <a:rPr lang="en-US" sz="1800" dirty="0"/>
              <a:t>Capital Expenditures Relative to Operating Expenses (less operating expense is capital intensive)</a:t>
            </a:r>
          </a:p>
        </p:txBody>
      </p:sp>
      <p:sp>
        <p:nvSpPr>
          <p:cNvPr id="4" name="Slide Number Placeholder 3">
            <a:extLst>
              <a:ext uri="{FF2B5EF4-FFF2-40B4-BE49-F238E27FC236}">
                <a16:creationId xmlns:a16="http://schemas.microsoft.com/office/drawing/2014/main" id="{E78F1E59-0D7D-FD1C-ADAE-ED7A559C0D73}"/>
              </a:ext>
            </a:extLst>
          </p:cNvPr>
          <p:cNvSpPr>
            <a:spLocks noGrp="1"/>
          </p:cNvSpPr>
          <p:nvPr>
            <p:ph type="sldNum" sz="quarter" idx="12"/>
          </p:nvPr>
        </p:nvSpPr>
        <p:spPr/>
        <p:txBody>
          <a:bodyPr/>
          <a:lstStyle/>
          <a:p>
            <a:fld id="{EB241CD2-1E45-42A3-B213-66A034DF9A3B}" type="slidenum">
              <a:rPr lang="en-GB" smtClean="0"/>
              <a:t>23</a:t>
            </a:fld>
            <a:endParaRPr lang="en-GB" dirty="0"/>
          </a:p>
        </p:txBody>
      </p:sp>
    </p:spTree>
    <p:extLst>
      <p:ext uri="{BB962C8B-B14F-4D97-AF65-F5344CB8AC3E}">
        <p14:creationId xmlns:p14="http://schemas.microsoft.com/office/powerpoint/2010/main" val="924701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A8264-AE75-2AA8-4F58-8283C3EB2F35}"/>
              </a:ext>
            </a:extLst>
          </p:cNvPr>
          <p:cNvSpPr>
            <a:spLocks noGrp="1"/>
          </p:cNvSpPr>
          <p:nvPr>
            <p:ph type="title"/>
          </p:nvPr>
        </p:nvSpPr>
        <p:spPr/>
        <p:txBody>
          <a:bodyPr>
            <a:normAutofit fontScale="90000"/>
          </a:bodyPr>
          <a:lstStyle/>
          <a:p>
            <a:r>
              <a:rPr lang="en-US" dirty="0"/>
              <a:t>.1 Capital Intensity – Refinery versus Roof-top Solar </a:t>
            </a:r>
          </a:p>
        </p:txBody>
      </p:sp>
      <p:pic>
        <p:nvPicPr>
          <p:cNvPr id="10" name="Picture 9">
            <a:extLst>
              <a:ext uri="{FF2B5EF4-FFF2-40B4-BE49-F238E27FC236}">
                <a16:creationId xmlns:a16="http://schemas.microsoft.com/office/drawing/2014/main" id="{88C74391-2B1B-D6FE-9BCE-D40315C25551}"/>
              </a:ext>
            </a:extLst>
          </p:cNvPr>
          <p:cNvPicPr>
            <a:picLocks noChangeAspect="1"/>
          </p:cNvPicPr>
          <p:nvPr/>
        </p:nvPicPr>
        <p:blipFill>
          <a:blip r:embed="rId2"/>
          <a:stretch>
            <a:fillRect/>
          </a:stretch>
        </p:blipFill>
        <p:spPr>
          <a:xfrm>
            <a:off x="653433" y="2028826"/>
            <a:ext cx="3725795" cy="2339579"/>
          </a:xfrm>
          <a:prstGeom prst="rect">
            <a:avLst/>
          </a:prstGeom>
        </p:spPr>
      </p:pic>
      <p:pic>
        <p:nvPicPr>
          <p:cNvPr id="12" name="Picture 11">
            <a:extLst>
              <a:ext uri="{FF2B5EF4-FFF2-40B4-BE49-F238E27FC236}">
                <a16:creationId xmlns:a16="http://schemas.microsoft.com/office/drawing/2014/main" id="{A907A619-2999-0EC9-9262-F2817B7C8270}"/>
              </a:ext>
            </a:extLst>
          </p:cNvPr>
          <p:cNvPicPr>
            <a:picLocks noChangeAspect="1"/>
          </p:cNvPicPr>
          <p:nvPr/>
        </p:nvPicPr>
        <p:blipFill>
          <a:blip r:embed="rId3"/>
          <a:stretch>
            <a:fillRect/>
          </a:stretch>
        </p:blipFill>
        <p:spPr>
          <a:xfrm>
            <a:off x="4629151" y="2028825"/>
            <a:ext cx="3598197" cy="2381161"/>
          </a:xfrm>
          <a:prstGeom prst="rect">
            <a:avLst/>
          </a:prstGeom>
        </p:spPr>
      </p:pic>
      <p:sp>
        <p:nvSpPr>
          <p:cNvPr id="3" name="TextBox 2">
            <a:extLst>
              <a:ext uri="{FF2B5EF4-FFF2-40B4-BE49-F238E27FC236}">
                <a16:creationId xmlns:a16="http://schemas.microsoft.com/office/drawing/2014/main" id="{D237ABB0-7935-4EF8-43BF-735FB819B915}"/>
              </a:ext>
            </a:extLst>
          </p:cNvPr>
          <p:cNvSpPr txBox="1"/>
          <p:nvPr/>
        </p:nvSpPr>
        <p:spPr>
          <a:xfrm>
            <a:off x="2012212" y="4708896"/>
            <a:ext cx="4170621" cy="507831"/>
          </a:xfrm>
          <a:prstGeom prst="rect">
            <a:avLst/>
          </a:prstGeom>
          <a:solidFill>
            <a:srgbClr val="FFFF00"/>
          </a:solid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Which is more capital-intensive and which is more sensitive to the cost of capital</a:t>
            </a:r>
          </a:p>
        </p:txBody>
      </p:sp>
      <p:sp>
        <p:nvSpPr>
          <p:cNvPr id="4" name="Slide Number Placeholder 3">
            <a:extLst>
              <a:ext uri="{FF2B5EF4-FFF2-40B4-BE49-F238E27FC236}">
                <a16:creationId xmlns:a16="http://schemas.microsoft.com/office/drawing/2014/main" id="{11300491-BE5D-4EC3-8AA4-A1561D72FEE8}"/>
              </a:ext>
            </a:extLst>
          </p:cNvPr>
          <p:cNvSpPr>
            <a:spLocks noGrp="1"/>
          </p:cNvSpPr>
          <p:nvPr>
            <p:ph type="sldNum" sz="quarter" idx="12"/>
          </p:nvPr>
        </p:nvSpPr>
        <p:spPr/>
        <p:txBody>
          <a:bodyPr/>
          <a:lstStyle/>
          <a:p>
            <a:fld id="{EB241CD2-1E45-42A3-B213-66A034DF9A3B}" type="slidenum">
              <a:rPr lang="en-GB" smtClean="0"/>
              <a:t>24</a:t>
            </a:fld>
            <a:endParaRPr lang="en-GB" dirty="0"/>
          </a:p>
        </p:txBody>
      </p:sp>
    </p:spTree>
    <p:extLst>
      <p:ext uri="{BB962C8B-B14F-4D97-AF65-F5344CB8AC3E}">
        <p14:creationId xmlns:p14="http://schemas.microsoft.com/office/powerpoint/2010/main" val="24910144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A8264-AE75-2AA8-4F58-8283C3EB2F35}"/>
              </a:ext>
            </a:extLst>
          </p:cNvPr>
          <p:cNvSpPr>
            <a:spLocks noGrp="1"/>
          </p:cNvSpPr>
          <p:nvPr>
            <p:ph type="title"/>
          </p:nvPr>
        </p:nvSpPr>
        <p:spPr/>
        <p:txBody>
          <a:bodyPr>
            <a:normAutofit fontScale="90000"/>
          </a:bodyPr>
          <a:lstStyle/>
          <a:p>
            <a:r>
              <a:rPr lang="en-US" dirty="0"/>
              <a:t>2. Capital Intensity – Hydro versus Natural Gas</a:t>
            </a:r>
          </a:p>
        </p:txBody>
      </p:sp>
      <p:pic>
        <p:nvPicPr>
          <p:cNvPr id="7" name="Picture 6">
            <a:extLst>
              <a:ext uri="{FF2B5EF4-FFF2-40B4-BE49-F238E27FC236}">
                <a16:creationId xmlns:a16="http://schemas.microsoft.com/office/drawing/2014/main" id="{AB8D0D84-4439-B0D5-5150-6FC9BD00AB02}"/>
              </a:ext>
            </a:extLst>
          </p:cNvPr>
          <p:cNvPicPr>
            <a:picLocks noChangeAspect="1"/>
          </p:cNvPicPr>
          <p:nvPr/>
        </p:nvPicPr>
        <p:blipFill>
          <a:blip r:embed="rId2"/>
          <a:stretch>
            <a:fillRect/>
          </a:stretch>
        </p:blipFill>
        <p:spPr>
          <a:xfrm>
            <a:off x="891887" y="2250281"/>
            <a:ext cx="3363314" cy="2242209"/>
          </a:xfrm>
          <a:prstGeom prst="rect">
            <a:avLst/>
          </a:prstGeom>
        </p:spPr>
      </p:pic>
      <p:pic>
        <p:nvPicPr>
          <p:cNvPr id="17" name="Picture 16">
            <a:extLst>
              <a:ext uri="{FF2B5EF4-FFF2-40B4-BE49-F238E27FC236}">
                <a16:creationId xmlns:a16="http://schemas.microsoft.com/office/drawing/2014/main" id="{7C4C0ACC-3284-EC80-97C8-7CBA5E34C61F}"/>
              </a:ext>
            </a:extLst>
          </p:cNvPr>
          <p:cNvPicPr>
            <a:picLocks noChangeAspect="1"/>
          </p:cNvPicPr>
          <p:nvPr/>
        </p:nvPicPr>
        <p:blipFill>
          <a:blip r:embed="rId3"/>
          <a:stretch>
            <a:fillRect/>
          </a:stretch>
        </p:blipFill>
        <p:spPr>
          <a:xfrm>
            <a:off x="4644473" y="2250282"/>
            <a:ext cx="3418235" cy="2243505"/>
          </a:xfrm>
          <a:prstGeom prst="rect">
            <a:avLst/>
          </a:prstGeom>
        </p:spPr>
      </p:pic>
      <p:sp>
        <p:nvSpPr>
          <p:cNvPr id="3" name="TextBox 2">
            <a:extLst>
              <a:ext uri="{FF2B5EF4-FFF2-40B4-BE49-F238E27FC236}">
                <a16:creationId xmlns:a16="http://schemas.microsoft.com/office/drawing/2014/main" id="{196F08E1-6398-0668-9012-5FF459AB88FA}"/>
              </a:ext>
            </a:extLst>
          </p:cNvPr>
          <p:cNvSpPr txBox="1"/>
          <p:nvPr/>
        </p:nvSpPr>
        <p:spPr>
          <a:xfrm>
            <a:off x="2012212" y="4708896"/>
            <a:ext cx="4170621" cy="507831"/>
          </a:xfrm>
          <a:prstGeom prst="rect">
            <a:avLst/>
          </a:prstGeom>
          <a:solidFill>
            <a:srgbClr val="FFFF00"/>
          </a:solid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Which is more capital-intensive and which is more sensitive to the cost of capital</a:t>
            </a:r>
          </a:p>
        </p:txBody>
      </p:sp>
      <p:sp>
        <p:nvSpPr>
          <p:cNvPr id="5" name="Slide Number Placeholder 4">
            <a:extLst>
              <a:ext uri="{FF2B5EF4-FFF2-40B4-BE49-F238E27FC236}">
                <a16:creationId xmlns:a16="http://schemas.microsoft.com/office/drawing/2014/main" id="{9D091B8E-876C-4AC7-5543-24F63E49B071}"/>
              </a:ext>
            </a:extLst>
          </p:cNvPr>
          <p:cNvSpPr>
            <a:spLocks noGrp="1"/>
          </p:cNvSpPr>
          <p:nvPr>
            <p:ph type="sldNum" sz="quarter" idx="12"/>
          </p:nvPr>
        </p:nvSpPr>
        <p:spPr/>
        <p:txBody>
          <a:bodyPr/>
          <a:lstStyle/>
          <a:p>
            <a:fld id="{EB241CD2-1E45-42A3-B213-66A034DF9A3B}" type="slidenum">
              <a:rPr lang="en-GB" smtClean="0"/>
              <a:t>25</a:t>
            </a:fld>
            <a:endParaRPr lang="en-GB" dirty="0"/>
          </a:p>
        </p:txBody>
      </p:sp>
    </p:spTree>
    <p:extLst>
      <p:ext uri="{BB962C8B-B14F-4D97-AF65-F5344CB8AC3E}">
        <p14:creationId xmlns:p14="http://schemas.microsoft.com/office/powerpoint/2010/main" val="3863086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A8264-AE75-2AA8-4F58-8283C3EB2F35}"/>
              </a:ext>
            </a:extLst>
          </p:cNvPr>
          <p:cNvSpPr>
            <a:spLocks noGrp="1"/>
          </p:cNvSpPr>
          <p:nvPr>
            <p:ph type="title"/>
          </p:nvPr>
        </p:nvSpPr>
        <p:spPr/>
        <p:txBody>
          <a:bodyPr>
            <a:normAutofit fontScale="90000"/>
          </a:bodyPr>
          <a:lstStyle/>
          <a:p>
            <a:r>
              <a:rPr lang="en-US" dirty="0"/>
              <a:t>3. Capital Intensity – Energy Efficient House and Large House</a:t>
            </a:r>
          </a:p>
        </p:txBody>
      </p:sp>
      <p:sp>
        <p:nvSpPr>
          <p:cNvPr id="5" name="TextBox 4">
            <a:extLst>
              <a:ext uri="{FF2B5EF4-FFF2-40B4-BE49-F238E27FC236}">
                <a16:creationId xmlns:a16="http://schemas.microsoft.com/office/drawing/2014/main" id="{9E82D62F-4513-FFC3-3841-A057769885DA}"/>
              </a:ext>
            </a:extLst>
          </p:cNvPr>
          <p:cNvSpPr txBox="1"/>
          <p:nvPr/>
        </p:nvSpPr>
        <p:spPr>
          <a:xfrm>
            <a:off x="2012212" y="4708896"/>
            <a:ext cx="4170621" cy="507831"/>
          </a:xfrm>
          <a:prstGeom prst="rect">
            <a:avLst/>
          </a:prstGeom>
          <a:solidFill>
            <a:srgbClr val="FFFF00"/>
          </a:solid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Which is more capital-intensive and which is more sensitive to the cost of capital</a:t>
            </a:r>
          </a:p>
        </p:txBody>
      </p:sp>
      <p:sp>
        <p:nvSpPr>
          <p:cNvPr id="7" name="Slide Number Placeholder 6">
            <a:extLst>
              <a:ext uri="{FF2B5EF4-FFF2-40B4-BE49-F238E27FC236}">
                <a16:creationId xmlns:a16="http://schemas.microsoft.com/office/drawing/2014/main" id="{DA713099-EF43-C235-A64F-1B679F9BF8D0}"/>
              </a:ext>
            </a:extLst>
          </p:cNvPr>
          <p:cNvSpPr>
            <a:spLocks noGrp="1"/>
          </p:cNvSpPr>
          <p:nvPr>
            <p:ph type="sldNum" sz="quarter" idx="12"/>
          </p:nvPr>
        </p:nvSpPr>
        <p:spPr/>
        <p:txBody>
          <a:bodyPr/>
          <a:lstStyle/>
          <a:p>
            <a:fld id="{EB241CD2-1E45-42A3-B213-66A034DF9A3B}" type="slidenum">
              <a:rPr lang="en-GB" smtClean="0"/>
              <a:t>26</a:t>
            </a:fld>
            <a:endParaRPr lang="en-GB" dirty="0"/>
          </a:p>
        </p:txBody>
      </p:sp>
      <p:pic>
        <p:nvPicPr>
          <p:cNvPr id="4" name="Picture 3">
            <a:extLst>
              <a:ext uri="{FF2B5EF4-FFF2-40B4-BE49-F238E27FC236}">
                <a16:creationId xmlns:a16="http://schemas.microsoft.com/office/drawing/2014/main" id="{9980A8A6-9C9C-3F5C-DDB3-3E528BB053DD}"/>
              </a:ext>
            </a:extLst>
          </p:cNvPr>
          <p:cNvPicPr>
            <a:picLocks noChangeAspect="1"/>
          </p:cNvPicPr>
          <p:nvPr/>
        </p:nvPicPr>
        <p:blipFill>
          <a:blip r:embed="rId2"/>
          <a:stretch>
            <a:fillRect/>
          </a:stretch>
        </p:blipFill>
        <p:spPr>
          <a:xfrm>
            <a:off x="4517688" y="2372380"/>
            <a:ext cx="4170620" cy="2029887"/>
          </a:xfrm>
          <a:prstGeom prst="rect">
            <a:avLst/>
          </a:prstGeom>
        </p:spPr>
      </p:pic>
      <p:pic>
        <p:nvPicPr>
          <p:cNvPr id="10" name="Picture 9">
            <a:extLst>
              <a:ext uri="{FF2B5EF4-FFF2-40B4-BE49-F238E27FC236}">
                <a16:creationId xmlns:a16="http://schemas.microsoft.com/office/drawing/2014/main" id="{9F97C853-6D85-033D-998D-8BC08DB10E1A}"/>
              </a:ext>
            </a:extLst>
          </p:cNvPr>
          <p:cNvPicPr>
            <a:picLocks noChangeAspect="1"/>
          </p:cNvPicPr>
          <p:nvPr/>
        </p:nvPicPr>
        <p:blipFill>
          <a:blip r:embed="rId3"/>
          <a:stretch>
            <a:fillRect/>
          </a:stretch>
        </p:blipFill>
        <p:spPr>
          <a:xfrm>
            <a:off x="621507" y="2333965"/>
            <a:ext cx="3223871" cy="2068302"/>
          </a:xfrm>
          <a:prstGeom prst="rect">
            <a:avLst/>
          </a:prstGeom>
        </p:spPr>
      </p:pic>
    </p:spTree>
    <p:extLst>
      <p:ext uri="{BB962C8B-B14F-4D97-AF65-F5344CB8AC3E}">
        <p14:creationId xmlns:p14="http://schemas.microsoft.com/office/powerpoint/2010/main" val="3995134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1F350-01AD-573A-E071-6FAA4D4170EE}"/>
              </a:ext>
            </a:extLst>
          </p:cNvPr>
          <p:cNvSpPr>
            <a:spLocks noGrp="1"/>
          </p:cNvSpPr>
          <p:nvPr>
            <p:ph type="title"/>
          </p:nvPr>
        </p:nvSpPr>
        <p:spPr/>
        <p:txBody>
          <a:bodyPr>
            <a:normAutofit fontScale="90000"/>
          </a:bodyPr>
          <a:lstStyle/>
          <a:p>
            <a:r>
              <a:rPr lang="en-US" dirty="0"/>
              <a:t>4. Which is more Capital-Intensive Electric or Internal Combustion</a:t>
            </a:r>
          </a:p>
        </p:txBody>
      </p:sp>
      <p:pic>
        <p:nvPicPr>
          <p:cNvPr id="10" name="Picture 9">
            <a:extLst>
              <a:ext uri="{FF2B5EF4-FFF2-40B4-BE49-F238E27FC236}">
                <a16:creationId xmlns:a16="http://schemas.microsoft.com/office/drawing/2014/main" id="{5D7C1E33-E78C-06D6-1DEE-A92EFA5E6435}"/>
              </a:ext>
            </a:extLst>
          </p:cNvPr>
          <p:cNvPicPr>
            <a:picLocks noChangeAspect="1"/>
          </p:cNvPicPr>
          <p:nvPr/>
        </p:nvPicPr>
        <p:blipFill>
          <a:blip r:embed="rId2"/>
          <a:stretch>
            <a:fillRect/>
          </a:stretch>
        </p:blipFill>
        <p:spPr>
          <a:xfrm>
            <a:off x="846649" y="2534658"/>
            <a:ext cx="2953826" cy="1846142"/>
          </a:xfrm>
          <a:prstGeom prst="rect">
            <a:avLst/>
          </a:prstGeom>
        </p:spPr>
      </p:pic>
      <p:pic>
        <p:nvPicPr>
          <p:cNvPr id="14" name="Picture 13">
            <a:extLst>
              <a:ext uri="{FF2B5EF4-FFF2-40B4-BE49-F238E27FC236}">
                <a16:creationId xmlns:a16="http://schemas.microsoft.com/office/drawing/2014/main" id="{3D6F5FF7-0B1D-8988-3A6F-44CCADF8A019}"/>
              </a:ext>
            </a:extLst>
          </p:cNvPr>
          <p:cNvPicPr>
            <a:picLocks noChangeAspect="1"/>
          </p:cNvPicPr>
          <p:nvPr/>
        </p:nvPicPr>
        <p:blipFill>
          <a:blip r:embed="rId3"/>
          <a:stretch>
            <a:fillRect/>
          </a:stretch>
        </p:blipFill>
        <p:spPr>
          <a:xfrm>
            <a:off x="5056219" y="2450307"/>
            <a:ext cx="3103520" cy="1930493"/>
          </a:xfrm>
          <a:prstGeom prst="rect">
            <a:avLst/>
          </a:prstGeom>
        </p:spPr>
      </p:pic>
      <p:sp>
        <p:nvSpPr>
          <p:cNvPr id="3" name="TextBox 2">
            <a:extLst>
              <a:ext uri="{FF2B5EF4-FFF2-40B4-BE49-F238E27FC236}">
                <a16:creationId xmlns:a16="http://schemas.microsoft.com/office/drawing/2014/main" id="{67B2C15C-2FCF-4C60-EBE4-E712A1716C3D}"/>
              </a:ext>
            </a:extLst>
          </p:cNvPr>
          <p:cNvSpPr txBox="1"/>
          <p:nvPr/>
        </p:nvSpPr>
        <p:spPr>
          <a:xfrm>
            <a:off x="2012212" y="4708896"/>
            <a:ext cx="4170621" cy="507831"/>
          </a:xfrm>
          <a:prstGeom prst="rect">
            <a:avLst/>
          </a:prstGeom>
          <a:solidFill>
            <a:srgbClr val="FFFF00"/>
          </a:solid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Which is more capital-intensive and which is more sensitive to the cost of capital</a:t>
            </a:r>
          </a:p>
        </p:txBody>
      </p:sp>
      <p:sp>
        <p:nvSpPr>
          <p:cNvPr id="5" name="Slide Number Placeholder 4">
            <a:extLst>
              <a:ext uri="{FF2B5EF4-FFF2-40B4-BE49-F238E27FC236}">
                <a16:creationId xmlns:a16="http://schemas.microsoft.com/office/drawing/2014/main" id="{83ED19FB-D8C6-D466-3D0D-11275EC6ED87}"/>
              </a:ext>
            </a:extLst>
          </p:cNvPr>
          <p:cNvSpPr>
            <a:spLocks noGrp="1"/>
          </p:cNvSpPr>
          <p:nvPr>
            <p:ph type="sldNum" sz="quarter" idx="12"/>
          </p:nvPr>
        </p:nvSpPr>
        <p:spPr/>
        <p:txBody>
          <a:bodyPr/>
          <a:lstStyle/>
          <a:p>
            <a:fld id="{EB241CD2-1E45-42A3-B213-66A034DF9A3B}" type="slidenum">
              <a:rPr lang="en-GB" smtClean="0"/>
              <a:t>27</a:t>
            </a:fld>
            <a:endParaRPr lang="en-GB" dirty="0"/>
          </a:p>
        </p:txBody>
      </p:sp>
    </p:spTree>
    <p:extLst>
      <p:ext uri="{BB962C8B-B14F-4D97-AF65-F5344CB8AC3E}">
        <p14:creationId xmlns:p14="http://schemas.microsoft.com/office/powerpoint/2010/main" val="87597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310F2-0EDE-D24A-1558-BEAA6D9B79BA}"/>
              </a:ext>
            </a:extLst>
          </p:cNvPr>
          <p:cNvSpPr>
            <a:spLocks noGrp="1"/>
          </p:cNvSpPr>
          <p:nvPr>
            <p:ph type="title"/>
          </p:nvPr>
        </p:nvSpPr>
        <p:spPr/>
        <p:txBody>
          <a:bodyPr>
            <a:normAutofit fontScale="90000"/>
          </a:bodyPr>
          <a:lstStyle/>
          <a:p>
            <a:r>
              <a:rPr lang="en-US" dirty="0"/>
              <a:t>5. Data center or your own storage and computing speed</a:t>
            </a:r>
          </a:p>
        </p:txBody>
      </p:sp>
      <p:sp>
        <p:nvSpPr>
          <p:cNvPr id="3" name="Content Placeholder 2">
            <a:extLst>
              <a:ext uri="{FF2B5EF4-FFF2-40B4-BE49-F238E27FC236}">
                <a16:creationId xmlns:a16="http://schemas.microsoft.com/office/drawing/2014/main" id="{80ECF7E2-EAFB-5FBE-4BF3-087F69C09AE4}"/>
              </a:ext>
            </a:extLst>
          </p:cNvPr>
          <p:cNvSpPr>
            <a:spLocks noGrp="1"/>
          </p:cNvSpPr>
          <p:nvPr>
            <p:ph idx="1"/>
          </p:nvPr>
        </p:nvSpPr>
        <p:spPr/>
        <p:txBody>
          <a:bodyPr/>
          <a:lstStyle/>
          <a:p>
            <a:r>
              <a:rPr lang="en-US" dirty="0"/>
              <a:t>Which is more capital intensive</a:t>
            </a:r>
          </a:p>
          <a:p>
            <a:endParaRPr lang="en-US" dirty="0"/>
          </a:p>
        </p:txBody>
      </p:sp>
      <p:sp>
        <p:nvSpPr>
          <p:cNvPr id="4" name="Slide Number Placeholder 3">
            <a:extLst>
              <a:ext uri="{FF2B5EF4-FFF2-40B4-BE49-F238E27FC236}">
                <a16:creationId xmlns:a16="http://schemas.microsoft.com/office/drawing/2014/main" id="{A321CA27-AE47-59BC-326D-831A64FA2235}"/>
              </a:ext>
            </a:extLst>
          </p:cNvPr>
          <p:cNvSpPr>
            <a:spLocks noGrp="1"/>
          </p:cNvSpPr>
          <p:nvPr>
            <p:ph type="sldNum" sz="quarter" idx="12"/>
          </p:nvPr>
        </p:nvSpPr>
        <p:spPr/>
        <p:txBody>
          <a:bodyPr/>
          <a:lstStyle/>
          <a:p>
            <a:fld id="{EB241CD2-1E45-42A3-B213-66A034DF9A3B}" type="slidenum">
              <a:rPr lang="en-GB" smtClean="0"/>
              <a:t>28</a:t>
            </a:fld>
            <a:endParaRPr lang="en-GB" dirty="0"/>
          </a:p>
        </p:txBody>
      </p:sp>
      <p:pic>
        <p:nvPicPr>
          <p:cNvPr id="6" name="Picture 5">
            <a:extLst>
              <a:ext uri="{FF2B5EF4-FFF2-40B4-BE49-F238E27FC236}">
                <a16:creationId xmlns:a16="http://schemas.microsoft.com/office/drawing/2014/main" id="{9E1A4F11-7A41-EFB5-AF44-3DF1B409547D}"/>
              </a:ext>
            </a:extLst>
          </p:cNvPr>
          <p:cNvPicPr>
            <a:picLocks noChangeAspect="1"/>
          </p:cNvPicPr>
          <p:nvPr/>
        </p:nvPicPr>
        <p:blipFill>
          <a:blip r:embed="rId2"/>
          <a:stretch>
            <a:fillRect/>
          </a:stretch>
        </p:blipFill>
        <p:spPr>
          <a:xfrm>
            <a:off x="5283383" y="2438885"/>
            <a:ext cx="3419651" cy="2433763"/>
          </a:xfrm>
          <a:prstGeom prst="rect">
            <a:avLst/>
          </a:prstGeom>
        </p:spPr>
      </p:pic>
      <p:pic>
        <p:nvPicPr>
          <p:cNvPr id="8" name="Picture 7">
            <a:extLst>
              <a:ext uri="{FF2B5EF4-FFF2-40B4-BE49-F238E27FC236}">
                <a16:creationId xmlns:a16="http://schemas.microsoft.com/office/drawing/2014/main" id="{FA4EC557-6972-159A-6D6A-B35996FF29D0}"/>
              </a:ext>
            </a:extLst>
          </p:cNvPr>
          <p:cNvPicPr>
            <a:picLocks noChangeAspect="1"/>
          </p:cNvPicPr>
          <p:nvPr/>
        </p:nvPicPr>
        <p:blipFill>
          <a:blip r:embed="rId3"/>
          <a:stretch>
            <a:fillRect/>
          </a:stretch>
        </p:blipFill>
        <p:spPr>
          <a:xfrm>
            <a:off x="522513" y="2570231"/>
            <a:ext cx="4170008" cy="2171070"/>
          </a:xfrm>
          <a:prstGeom prst="rect">
            <a:avLst/>
          </a:prstGeom>
        </p:spPr>
      </p:pic>
    </p:spTree>
    <p:extLst>
      <p:ext uri="{BB962C8B-B14F-4D97-AF65-F5344CB8AC3E}">
        <p14:creationId xmlns:p14="http://schemas.microsoft.com/office/powerpoint/2010/main" val="6922910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3E145-03D4-F96C-9930-7C265145F7E9}"/>
              </a:ext>
            </a:extLst>
          </p:cNvPr>
          <p:cNvSpPr>
            <a:spLocks noGrp="1"/>
          </p:cNvSpPr>
          <p:nvPr>
            <p:ph type="title"/>
          </p:nvPr>
        </p:nvSpPr>
        <p:spPr/>
        <p:txBody>
          <a:bodyPr/>
          <a:lstStyle/>
          <a:p>
            <a:r>
              <a:rPr lang="en-US" dirty="0"/>
              <a:t>6. Airplane or Train</a:t>
            </a:r>
          </a:p>
        </p:txBody>
      </p:sp>
      <p:sp>
        <p:nvSpPr>
          <p:cNvPr id="3" name="Content Placeholder 2">
            <a:extLst>
              <a:ext uri="{FF2B5EF4-FFF2-40B4-BE49-F238E27FC236}">
                <a16:creationId xmlns:a16="http://schemas.microsoft.com/office/drawing/2014/main" id="{DF07F6FA-4991-6387-8722-06B0262A6D0F}"/>
              </a:ext>
            </a:extLst>
          </p:cNvPr>
          <p:cNvSpPr>
            <a:spLocks noGrp="1"/>
          </p:cNvSpPr>
          <p:nvPr>
            <p:ph idx="1"/>
          </p:nvPr>
        </p:nvSpPr>
        <p:spPr/>
        <p:txBody>
          <a:bodyPr/>
          <a:lstStyle/>
          <a:p>
            <a:r>
              <a:rPr lang="en-US" dirty="0"/>
              <a:t>Which is more capital intensive</a:t>
            </a:r>
          </a:p>
          <a:p>
            <a:endParaRPr lang="en-US" dirty="0"/>
          </a:p>
        </p:txBody>
      </p:sp>
      <p:sp>
        <p:nvSpPr>
          <p:cNvPr id="4" name="Slide Number Placeholder 3">
            <a:extLst>
              <a:ext uri="{FF2B5EF4-FFF2-40B4-BE49-F238E27FC236}">
                <a16:creationId xmlns:a16="http://schemas.microsoft.com/office/drawing/2014/main" id="{11B0C153-3F1B-83C1-182A-7A90F36871A0}"/>
              </a:ext>
            </a:extLst>
          </p:cNvPr>
          <p:cNvSpPr>
            <a:spLocks noGrp="1"/>
          </p:cNvSpPr>
          <p:nvPr>
            <p:ph type="sldNum" sz="quarter" idx="12"/>
          </p:nvPr>
        </p:nvSpPr>
        <p:spPr/>
        <p:txBody>
          <a:bodyPr/>
          <a:lstStyle/>
          <a:p>
            <a:fld id="{EB241CD2-1E45-42A3-B213-66A034DF9A3B}" type="slidenum">
              <a:rPr lang="en-GB" smtClean="0"/>
              <a:t>29</a:t>
            </a:fld>
            <a:endParaRPr lang="en-GB" dirty="0"/>
          </a:p>
        </p:txBody>
      </p:sp>
      <p:pic>
        <p:nvPicPr>
          <p:cNvPr id="6" name="Picture 5">
            <a:extLst>
              <a:ext uri="{FF2B5EF4-FFF2-40B4-BE49-F238E27FC236}">
                <a16:creationId xmlns:a16="http://schemas.microsoft.com/office/drawing/2014/main" id="{B5A713C0-C31F-225F-B5DE-9E00B8499539}"/>
              </a:ext>
            </a:extLst>
          </p:cNvPr>
          <p:cNvPicPr>
            <a:picLocks noChangeAspect="1"/>
          </p:cNvPicPr>
          <p:nvPr/>
        </p:nvPicPr>
        <p:blipFill>
          <a:blip r:embed="rId2"/>
          <a:stretch>
            <a:fillRect/>
          </a:stretch>
        </p:blipFill>
        <p:spPr>
          <a:xfrm>
            <a:off x="926231" y="2408956"/>
            <a:ext cx="3288582" cy="2040089"/>
          </a:xfrm>
          <a:prstGeom prst="rect">
            <a:avLst/>
          </a:prstGeom>
        </p:spPr>
      </p:pic>
      <p:pic>
        <p:nvPicPr>
          <p:cNvPr id="8" name="Picture 7">
            <a:extLst>
              <a:ext uri="{FF2B5EF4-FFF2-40B4-BE49-F238E27FC236}">
                <a16:creationId xmlns:a16="http://schemas.microsoft.com/office/drawing/2014/main" id="{4F03384C-CBA2-8499-5AB2-9ACA7822A463}"/>
              </a:ext>
            </a:extLst>
          </p:cNvPr>
          <p:cNvPicPr>
            <a:picLocks noChangeAspect="1"/>
          </p:cNvPicPr>
          <p:nvPr/>
        </p:nvPicPr>
        <p:blipFill>
          <a:blip r:embed="rId3"/>
          <a:stretch>
            <a:fillRect/>
          </a:stretch>
        </p:blipFill>
        <p:spPr>
          <a:xfrm>
            <a:off x="4929189" y="2408956"/>
            <a:ext cx="3571584" cy="2040089"/>
          </a:xfrm>
          <a:prstGeom prst="rect">
            <a:avLst/>
          </a:prstGeom>
        </p:spPr>
      </p:pic>
    </p:spTree>
    <p:extLst>
      <p:ext uri="{BB962C8B-B14F-4D97-AF65-F5344CB8AC3E}">
        <p14:creationId xmlns:p14="http://schemas.microsoft.com/office/powerpoint/2010/main" val="1609941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FB0F0-BB20-1BA2-BD90-F18CB96DA77E}"/>
              </a:ext>
            </a:extLst>
          </p:cNvPr>
          <p:cNvSpPr>
            <a:spLocks noGrp="1"/>
          </p:cNvSpPr>
          <p:nvPr>
            <p:ph type="title"/>
          </p:nvPr>
        </p:nvSpPr>
        <p:spPr/>
        <p:txBody>
          <a:bodyPr/>
          <a:lstStyle/>
          <a:p>
            <a:r>
              <a:rPr lang="en-US" dirty="0"/>
              <a:t>7. Electric Bus or Car</a:t>
            </a:r>
          </a:p>
        </p:txBody>
      </p:sp>
      <p:sp>
        <p:nvSpPr>
          <p:cNvPr id="3" name="Content Placeholder 2">
            <a:extLst>
              <a:ext uri="{FF2B5EF4-FFF2-40B4-BE49-F238E27FC236}">
                <a16:creationId xmlns:a16="http://schemas.microsoft.com/office/drawing/2014/main" id="{37C6F6B2-A797-CC39-D0B9-9A4D0EB34C51}"/>
              </a:ext>
            </a:extLst>
          </p:cNvPr>
          <p:cNvSpPr>
            <a:spLocks noGrp="1"/>
          </p:cNvSpPr>
          <p:nvPr>
            <p:ph idx="1"/>
          </p:nvPr>
        </p:nvSpPr>
        <p:spPr/>
        <p:txBody>
          <a:bodyPr/>
          <a:lstStyle/>
          <a:p>
            <a:r>
              <a:rPr lang="en-US" dirty="0"/>
              <a:t>Which is most capital intensive; do you see a pattern</a:t>
            </a:r>
          </a:p>
          <a:p>
            <a:endParaRPr lang="en-US" dirty="0"/>
          </a:p>
        </p:txBody>
      </p:sp>
      <p:sp>
        <p:nvSpPr>
          <p:cNvPr id="4" name="Slide Number Placeholder 3">
            <a:extLst>
              <a:ext uri="{FF2B5EF4-FFF2-40B4-BE49-F238E27FC236}">
                <a16:creationId xmlns:a16="http://schemas.microsoft.com/office/drawing/2014/main" id="{1227FB34-ECA7-5F26-C291-15A1203497C9}"/>
              </a:ext>
            </a:extLst>
          </p:cNvPr>
          <p:cNvSpPr>
            <a:spLocks noGrp="1"/>
          </p:cNvSpPr>
          <p:nvPr>
            <p:ph type="sldNum" sz="quarter" idx="12"/>
          </p:nvPr>
        </p:nvSpPr>
        <p:spPr/>
        <p:txBody>
          <a:bodyPr/>
          <a:lstStyle/>
          <a:p>
            <a:fld id="{EB241CD2-1E45-42A3-B213-66A034DF9A3B}" type="slidenum">
              <a:rPr lang="en-GB" smtClean="0"/>
              <a:t>30</a:t>
            </a:fld>
            <a:endParaRPr lang="en-GB" dirty="0"/>
          </a:p>
        </p:txBody>
      </p:sp>
      <p:pic>
        <p:nvPicPr>
          <p:cNvPr id="6" name="Picture 5">
            <a:extLst>
              <a:ext uri="{FF2B5EF4-FFF2-40B4-BE49-F238E27FC236}">
                <a16:creationId xmlns:a16="http://schemas.microsoft.com/office/drawing/2014/main" id="{7A2BA1B7-97DD-AD70-34F3-22D4FEEE05C6}"/>
              </a:ext>
            </a:extLst>
          </p:cNvPr>
          <p:cNvPicPr>
            <a:picLocks noChangeAspect="1"/>
          </p:cNvPicPr>
          <p:nvPr/>
        </p:nvPicPr>
        <p:blipFill>
          <a:blip r:embed="rId2"/>
          <a:stretch>
            <a:fillRect/>
          </a:stretch>
        </p:blipFill>
        <p:spPr>
          <a:xfrm>
            <a:off x="928296" y="2614732"/>
            <a:ext cx="2864644" cy="2107726"/>
          </a:xfrm>
          <a:prstGeom prst="rect">
            <a:avLst/>
          </a:prstGeom>
        </p:spPr>
      </p:pic>
      <p:pic>
        <p:nvPicPr>
          <p:cNvPr id="8" name="Picture 7">
            <a:extLst>
              <a:ext uri="{FF2B5EF4-FFF2-40B4-BE49-F238E27FC236}">
                <a16:creationId xmlns:a16="http://schemas.microsoft.com/office/drawing/2014/main" id="{5D5DDDBC-A090-BFD5-F7C8-11739742B02F}"/>
              </a:ext>
            </a:extLst>
          </p:cNvPr>
          <p:cNvPicPr>
            <a:picLocks noChangeAspect="1"/>
          </p:cNvPicPr>
          <p:nvPr/>
        </p:nvPicPr>
        <p:blipFill>
          <a:blip r:embed="rId3"/>
          <a:stretch>
            <a:fillRect/>
          </a:stretch>
        </p:blipFill>
        <p:spPr>
          <a:xfrm>
            <a:off x="4948153" y="2536151"/>
            <a:ext cx="3524727" cy="2107726"/>
          </a:xfrm>
          <a:prstGeom prst="rect">
            <a:avLst/>
          </a:prstGeom>
        </p:spPr>
      </p:pic>
    </p:spTree>
    <p:extLst>
      <p:ext uri="{BB962C8B-B14F-4D97-AF65-F5344CB8AC3E}">
        <p14:creationId xmlns:p14="http://schemas.microsoft.com/office/powerpoint/2010/main" val="2707975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91764-23BA-73A9-AC85-F55755620499}"/>
              </a:ext>
            </a:extLst>
          </p:cNvPr>
          <p:cNvSpPr>
            <a:spLocks noGrp="1"/>
          </p:cNvSpPr>
          <p:nvPr>
            <p:ph type="title"/>
          </p:nvPr>
        </p:nvSpPr>
        <p:spPr/>
        <p:txBody>
          <a:bodyPr/>
          <a:lstStyle/>
          <a:p>
            <a:r>
              <a:rPr lang="en-US" dirty="0"/>
              <a:t>Two Things for Defining Capital Intensity</a:t>
            </a:r>
          </a:p>
        </p:txBody>
      </p:sp>
      <p:sp>
        <p:nvSpPr>
          <p:cNvPr id="3" name="Content Placeholder 2">
            <a:extLst>
              <a:ext uri="{FF2B5EF4-FFF2-40B4-BE49-F238E27FC236}">
                <a16:creationId xmlns:a16="http://schemas.microsoft.com/office/drawing/2014/main" id="{57979567-8FCB-B65E-4286-5EE577874619}"/>
              </a:ext>
            </a:extLst>
          </p:cNvPr>
          <p:cNvSpPr>
            <a:spLocks noGrp="1"/>
          </p:cNvSpPr>
          <p:nvPr>
            <p:ph idx="1"/>
          </p:nvPr>
        </p:nvSpPr>
        <p:spPr/>
        <p:txBody>
          <a:bodyPr/>
          <a:lstStyle/>
          <a:p>
            <a:r>
              <a:rPr lang="en-US" dirty="0"/>
              <a:t>Throughout the course, emphasize that there are two things that define any investment</a:t>
            </a:r>
          </a:p>
          <a:p>
            <a:pPr lvl="1"/>
            <a:r>
              <a:rPr lang="en-US" dirty="0"/>
              <a:t>Capital Expenditures</a:t>
            </a:r>
          </a:p>
          <a:p>
            <a:pPr lvl="1"/>
            <a:r>
              <a:rPr lang="en-US" dirty="0"/>
              <a:t>Operating Cost</a:t>
            </a:r>
          </a:p>
          <a:p>
            <a:pPr lvl="1"/>
            <a:r>
              <a:rPr lang="en-US" dirty="0"/>
              <a:t>Lifetime of Investment</a:t>
            </a:r>
          </a:p>
          <a:p>
            <a:r>
              <a:rPr lang="en-US" dirty="0"/>
              <a:t>Capital Intensity</a:t>
            </a:r>
          </a:p>
          <a:p>
            <a:pPr lvl="1"/>
            <a:r>
              <a:rPr lang="en-US" dirty="0"/>
              <a:t>Factor 1 – Operating Cost Low Relative to Capital Expenditures</a:t>
            </a:r>
          </a:p>
          <a:p>
            <a:pPr lvl="1"/>
            <a:r>
              <a:rPr lang="en-US" dirty="0"/>
              <a:t>Factor 2 – Long Life</a:t>
            </a:r>
          </a:p>
          <a:p>
            <a:r>
              <a:rPr lang="en-US" dirty="0"/>
              <a:t>Technical Definition of Capital Intensity</a:t>
            </a:r>
          </a:p>
          <a:p>
            <a:pPr lvl="1"/>
            <a:r>
              <a:rPr lang="en-US" dirty="0"/>
              <a:t>Capital Intensity = Capital Expenditures/Revenue</a:t>
            </a:r>
          </a:p>
          <a:p>
            <a:pPr lvl="1"/>
            <a:r>
              <a:rPr lang="en-US" dirty="0"/>
              <a:t>Useless definition</a:t>
            </a:r>
          </a:p>
        </p:txBody>
      </p:sp>
      <p:sp>
        <p:nvSpPr>
          <p:cNvPr id="4" name="Slide Number Placeholder 3">
            <a:extLst>
              <a:ext uri="{FF2B5EF4-FFF2-40B4-BE49-F238E27FC236}">
                <a16:creationId xmlns:a16="http://schemas.microsoft.com/office/drawing/2014/main" id="{1FE8D5CA-64C8-D1B9-D6D8-2FC4C0C88589}"/>
              </a:ext>
            </a:extLst>
          </p:cNvPr>
          <p:cNvSpPr>
            <a:spLocks noGrp="1"/>
          </p:cNvSpPr>
          <p:nvPr>
            <p:ph type="sldNum" sz="quarter" idx="12"/>
          </p:nvPr>
        </p:nvSpPr>
        <p:spPr/>
        <p:txBody>
          <a:bodyPr/>
          <a:lstStyle/>
          <a:p>
            <a:fld id="{EB241CD2-1E45-42A3-B213-66A034DF9A3B}" type="slidenum">
              <a:rPr lang="en-GB" smtClean="0"/>
              <a:t>31</a:t>
            </a:fld>
            <a:endParaRPr lang="en-GB" dirty="0"/>
          </a:p>
        </p:txBody>
      </p:sp>
    </p:spTree>
    <p:extLst>
      <p:ext uri="{BB962C8B-B14F-4D97-AF65-F5344CB8AC3E}">
        <p14:creationId xmlns:p14="http://schemas.microsoft.com/office/powerpoint/2010/main" val="12189843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F71BD-2F82-D230-33E1-BF67F70178E1}"/>
              </a:ext>
            </a:extLst>
          </p:cNvPr>
          <p:cNvSpPr>
            <a:spLocks noGrp="1"/>
          </p:cNvSpPr>
          <p:nvPr>
            <p:ph type="ctrTitle"/>
          </p:nvPr>
        </p:nvSpPr>
        <p:spPr>
          <a:xfrm>
            <a:off x="425727" y="2607469"/>
            <a:ext cx="5297438" cy="1364456"/>
          </a:xfrm>
        </p:spPr>
        <p:txBody>
          <a:bodyPr/>
          <a:lstStyle/>
          <a:p>
            <a:r>
              <a:rPr lang="en-US" dirty="0"/>
              <a:t>Point 2 – Capital Intensity and Risk</a:t>
            </a:r>
          </a:p>
        </p:txBody>
      </p:sp>
    </p:spTree>
    <p:extLst>
      <p:ext uri="{BB962C8B-B14F-4D97-AF65-F5344CB8AC3E}">
        <p14:creationId xmlns:p14="http://schemas.microsoft.com/office/powerpoint/2010/main" val="48680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63D97-E1C6-0B00-D74F-D0621289B030}"/>
              </a:ext>
            </a:extLst>
          </p:cNvPr>
          <p:cNvSpPr>
            <a:spLocks noGrp="1"/>
          </p:cNvSpPr>
          <p:nvPr>
            <p:ph type="title"/>
          </p:nvPr>
        </p:nvSpPr>
        <p:spPr/>
        <p:txBody>
          <a:bodyPr/>
          <a:lstStyle/>
          <a:p>
            <a:r>
              <a:rPr lang="en-US" dirty="0"/>
              <a:t>Risks of Investments</a:t>
            </a:r>
          </a:p>
        </p:txBody>
      </p:sp>
      <p:sp>
        <p:nvSpPr>
          <p:cNvPr id="3" name="Content Placeholder 2">
            <a:extLst>
              <a:ext uri="{FF2B5EF4-FFF2-40B4-BE49-F238E27FC236}">
                <a16:creationId xmlns:a16="http://schemas.microsoft.com/office/drawing/2014/main" id="{387FA482-8B17-95DD-D674-781FE81B56AB}"/>
              </a:ext>
            </a:extLst>
          </p:cNvPr>
          <p:cNvSpPr>
            <a:spLocks noGrp="1"/>
          </p:cNvSpPr>
          <p:nvPr>
            <p:ph idx="1"/>
          </p:nvPr>
        </p:nvSpPr>
        <p:spPr/>
        <p:txBody>
          <a:bodyPr/>
          <a:lstStyle/>
          <a:p>
            <a:r>
              <a:rPr lang="en-US" dirty="0"/>
              <a:t>Market Risks that Affect Price and Margin</a:t>
            </a:r>
          </a:p>
          <a:p>
            <a:pPr lvl="1"/>
            <a:r>
              <a:rPr lang="en-US" dirty="0"/>
              <a:t>Obsolescence - Better Technology becomes available</a:t>
            </a:r>
          </a:p>
          <a:p>
            <a:pPr lvl="1"/>
            <a:r>
              <a:rPr lang="en-US" dirty="0"/>
              <a:t>Demand - Reduction in overall industry demand</a:t>
            </a:r>
          </a:p>
          <a:p>
            <a:pPr lvl="1"/>
            <a:r>
              <a:rPr lang="en-US" dirty="0"/>
              <a:t>Surplus Capacity - Too many players come into the market</a:t>
            </a:r>
          </a:p>
          <a:p>
            <a:pPr lvl="1"/>
            <a:r>
              <a:rPr lang="en-US" dirty="0"/>
              <a:t>Commodity Prices - Steel or Fuel prices skyrocket</a:t>
            </a:r>
          </a:p>
          <a:p>
            <a:pPr lvl="1"/>
            <a:r>
              <a:rPr lang="en-US" dirty="0"/>
              <a:t>Macro economic - Inflation jumps, interest rates decline, exchange rates fluctuate</a:t>
            </a:r>
          </a:p>
          <a:p>
            <a:pPr marL="0" indent="0">
              <a:buNone/>
            </a:pPr>
            <a:r>
              <a:rPr lang="en-US" dirty="0"/>
              <a:t>	</a:t>
            </a:r>
          </a:p>
          <a:p>
            <a:r>
              <a:rPr lang="en-US" dirty="0"/>
              <a:t>Risks of Managing Investment	</a:t>
            </a:r>
          </a:p>
          <a:p>
            <a:pPr lvl="1"/>
            <a:r>
              <a:rPr lang="en-US" dirty="0"/>
              <a:t>Poor Construction Management - bad management leads to over-runs, delays and poor performance</a:t>
            </a:r>
          </a:p>
          <a:p>
            <a:pPr lvl="1"/>
            <a:r>
              <a:rPr lang="en-US" dirty="0"/>
              <a:t>Poor Operation Management - bad management leads to inefficiency and high cost</a:t>
            </a:r>
          </a:p>
          <a:p>
            <a:endParaRPr lang="en-US" dirty="0"/>
          </a:p>
        </p:txBody>
      </p:sp>
      <p:sp>
        <p:nvSpPr>
          <p:cNvPr id="4" name="Slide Number Placeholder 3">
            <a:extLst>
              <a:ext uri="{FF2B5EF4-FFF2-40B4-BE49-F238E27FC236}">
                <a16:creationId xmlns:a16="http://schemas.microsoft.com/office/drawing/2014/main" id="{8B0815FD-C41D-7763-8E04-AA4CD8BC0B2C}"/>
              </a:ext>
            </a:extLst>
          </p:cNvPr>
          <p:cNvSpPr>
            <a:spLocks noGrp="1"/>
          </p:cNvSpPr>
          <p:nvPr>
            <p:ph type="sldNum" sz="quarter" idx="12"/>
          </p:nvPr>
        </p:nvSpPr>
        <p:spPr/>
        <p:txBody>
          <a:bodyPr/>
          <a:lstStyle/>
          <a:p>
            <a:fld id="{EB241CD2-1E45-42A3-B213-66A034DF9A3B}" type="slidenum">
              <a:rPr lang="en-GB" smtClean="0"/>
              <a:t>33</a:t>
            </a:fld>
            <a:endParaRPr lang="en-GB" dirty="0"/>
          </a:p>
        </p:txBody>
      </p:sp>
    </p:spTree>
    <p:extLst>
      <p:ext uri="{BB962C8B-B14F-4D97-AF65-F5344CB8AC3E}">
        <p14:creationId xmlns:p14="http://schemas.microsoft.com/office/powerpoint/2010/main" val="19571387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07B28-F14C-ED80-CF80-E6916A7C86C9}"/>
              </a:ext>
            </a:extLst>
          </p:cNvPr>
          <p:cNvSpPr>
            <a:spLocks noGrp="1"/>
          </p:cNvSpPr>
          <p:nvPr>
            <p:ph type="title"/>
          </p:nvPr>
        </p:nvSpPr>
        <p:spPr/>
        <p:txBody>
          <a:bodyPr>
            <a:normAutofit fontScale="90000"/>
          </a:bodyPr>
          <a:lstStyle/>
          <a:p>
            <a:r>
              <a:rPr lang="en-US" dirty="0"/>
              <a:t>General Discussion of Risks without Contract Mitigation</a:t>
            </a:r>
          </a:p>
        </p:txBody>
      </p:sp>
      <p:sp>
        <p:nvSpPr>
          <p:cNvPr id="3" name="Content Placeholder 2">
            <a:extLst>
              <a:ext uri="{FF2B5EF4-FFF2-40B4-BE49-F238E27FC236}">
                <a16:creationId xmlns:a16="http://schemas.microsoft.com/office/drawing/2014/main" id="{775C43EE-C6C4-BBA7-F525-695DFE3F0E40}"/>
              </a:ext>
            </a:extLst>
          </p:cNvPr>
          <p:cNvSpPr>
            <a:spLocks noGrp="1"/>
          </p:cNvSpPr>
          <p:nvPr>
            <p:ph idx="1"/>
          </p:nvPr>
        </p:nvSpPr>
        <p:spPr/>
        <p:txBody>
          <a:bodyPr/>
          <a:lstStyle/>
          <a:p>
            <a:pPr algn="l"/>
            <a:r>
              <a:rPr lang="en-JM" dirty="0"/>
              <a:t>Think of a railway, a toll road, a hospital, a pipeline, an electric transmission line or a hydroelectric generating plant. </a:t>
            </a:r>
          </a:p>
          <a:p>
            <a:pPr algn="l"/>
            <a:r>
              <a:rPr lang="en-JM" dirty="0"/>
              <a:t>The asset life is long and recovering the up-front capital expenditures takes decades. </a:t>
            </a:r>
          </a:p>
          <a:p>
            <a:pPr algn="l"/>
            <a:r>
              <a:rPr lang="en-JM" dirty="0"/>
              <a:t>Over this long period:</a:t>
            </a:r>
          </a:p>
          <a:p>
            <a:pPr lvl="1" algn="l"/>
            <a:r>
              <a:rPr lang="en-JM" dirty="0"/>
              <a:t>technological innovations can render the asset obsolete (as with the efficiency of natural gas plants rendering older plants uneconomic), </a:t>
            </a:r>
          </a:p>
          <a:p>
            <a:pPr lvl="1" algn="l"/>
            <a:r>
              <a:rPr lang="en-JM" dirty="0"/>
              <a:t>costs of the capital expenditures can fall dramatically (as with solar equipment), </a:t>
            </a:r>
          </a:p>
          <a:p>
            <a:pPr lvl="1" algn="l"/>
            <a:r>
              <a:rPr lang="en-JM" dirty="0"/>
              <a:t>demand can drop profoundly (as with land line telecom), </a:t>
            </a:r>
          </a:p>
          <a:p>
            <a:pPr lvl="1" algn="l"/>
            <a:r>
              <a:rPr lang="en-JM" dirty="0"/>
              <a:t>new entrants can come to the markets and create over-capacity (as with the merchant capacity boom in the early 2000’s)</a:t>
            </a:r>
          </a:p>
          <a:p>
            <a:pPr lvl="1" algn="l"/>
            <a:r>
              <a:rPr lang="en-JM" dirty="0"/>
              <a:t>Development and other risks can render investments that are crucial for the economy difficult or expensive to finance.</a:t>
            </a:r>
          </a:p>
          <a:p>
            <a:pPr lvl="1" algn="l"/>
            <a:r>
              <a:rPr lang="en-JM" dirty="0"/>
              <a:t>Financing cost of new plants that define marginal cost can change</a:t>
            </a:r>
            <a:endParaRPr lang="en-US" dirty="0"/>
          </a:p>
        </p:txBody>
      </p:sp>
      <p:sp>
        <p:nvSpPr>
          <p:cNvPr id="4" name="Slide Number Placeholder 3">
            <a:extLst>
              <a:ext uri="{FF2B5EF4-FFF2-40B4-BE49-F238E27FC236}">
                <a16:creationId xmlns:a16="http://schemas.microsoft.com/office/drawing/2014/main" id="{240B53BA-52B9-9E63-F90E-8538489B8BE7}"/>
              </a:ext>
            </a:extLst>
          </p:cNvPr>
          <p:cNvSpPr>
            <a:spLocks noGrp="1"/>
          </p:cNvSpPr>
          <p:nvPr>
            <p:ph type="sldNum" sz="quarter" idx="12"/>
          </p:nvPr>
        </p:nvSpPr>
        <p:spPr/>
        <p:txBody>
          <a:bodyPr/>
          <a:lstStyle/>
          <a:p>
            <a:fld id="{EB241CD2-1E45-42A3-B213-66A034DF9A3B}" type="slidenum">
              <a:rPr lang="en-GB" smtClean="0"/>
              <a:t>34</a:t>
            </a:fld>
            <a:endParaRPr lang="en-GB" dirty="0"/>
          </a:p>
        </p:txBody>
      </p:sp>
    </p:spTree>
    <p:extLst>
      <p:ext uri="{BB962C8B-B14F-4D97-AF65-F5344CB8AC3E}">
        <p14:creationId xmlns:p14="http://schemas.microsoft.com/office/powerpoint/2010/main" val="2086144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99335-CEE8-6196-18CD-51713D21B1D8}"/>
              </a:ext>
            </a:extLst>
          </p:cNvPr>
          <p:cNvSpPr>
            <a:spLocks noGrp="1"/>
          </p:cNvSpPr>
          <p:nvPr>
            <p:ph type="title"/>
          </p:nvPr>
        </p:nvSpPr>
        <p:spPr>
          <a:xfrm>
            <a:off x="200025" y="1009652"/>
            <a:ext cx="7606242" cy="490537"/>
          </a:xfrm>
        </p:spPr>
        <p:txBody>
          <a:bodyPr anchor="ctr">
            <a:normAutofit/>
          </a:bodyPr>
          <a:lstStyle/>
          <a:p>
            <a:r>
              <a:rPr lang="en-US" dirty="0"/>
              <a:t>General Risks Facing a Nuclear Plant</a:t>
            </a:r>
          </a:p>
        </p:txBody>
      </p:sp>
      <p:sp>
        <p:nvSpPr>
          <p:cNvPr id="3" name="Content Placeholder 2">
            <a:extLst>
              <a:ext uri="{FF2B5EF4-FFF2-40B4-BE49-F238E27FC236}">
                <a16:creationId xmlns:a16="http://schemas.microsoft.com/office/drawing/2014/main" id="{3CB8EA9E-D54F-D4CD-0529-70329AE2A817}"/>
              </a:ext>
            </a:extLst>
          </p:cNvPr>
          <p:cNvSpPr>
            <a:spLocks noGrp="1"/>
          </p:cNvSpPr>
          <p:nvPr>
            <p:ph sz="half" idx="1"/>
          </p:nvPr>
        </p:nvSpPr>
        <p:spPr>
          <a:xfrm>
            <a:off x="238125" y="1821656"/>
            <a:ext cx="4152900" cy="3499418"/>
          </a:xfrm>
        </p:spPr>
        <p:txBody>
          <a:bodyPr>
            <a:normAutofit/>
          </a:bodyPr>
          <a:lstStyle/>
          <a:p>
            <a:endParaRPr lang="en-US" dirty="0"/>
          </a:p>
          <a:p>
            <a:endParaRPr lang="en-US" dirty="0"/>
          </a:p>
          <a:p>
            <a:endParaRPr lang="en-US" dirty="0"/>
          </a:p>
          <a:p>
            <a:endParaRPr lang="en-US" dirty="0"/>
          </a:p>
          <a:p>
            <a:endParaRPr lang="en-US" dirty="0"/>
          </a:p>
          <a:p>
            <a:endParaRPr lang="en-US" dirty="0"/>
          </a:p>
          <a:p>
            <a:r>
              <a:rPr lang="en-US" dirty="0"/>
              <a:t>Example, exposure to natural gas prices</a:t>
            </a:r>
          </a:p>
          <a:p>
            <a:r>
              <a:rPr lang="en-US" dirty="0"/>
              <a:t>O&amp;M Expenses are low relative to revenues, so not economic to close plant</a:t>
            </a:r>
          </a:p>
          <a:p>
            <a:r>
              <a:rPr lang="en-US" dirty="0"/>
              <a:t>Cannot wait for plant to end its life and decide not to replace asset</a:t>
            </a:r>
          </a:p>
          <a:p>
            <a:r>
              <a:rPr lang="en-US" dirty="0"/>
              <a:t>Cannot move plant</a:t>
            </a:r>
          </a:p>
          <a:p>
            <a:endParaRPr lang="en-US" dirty="0"/>
          </a:p>
        </p:txBody>
      </p:sp>
      <p:pic>
        <p:nvPicPr>
          <p:cNvPr id="6" name="Picture 5">
            <a:extLst>
              <a:ext uri="{FF2B5EF4-FFF2-40B4-BE49-F238E27FC236}">
                <a16:creationId xmlns:a16="http://schemas.microsoft.com/office/drawing/2014/main" id="{23646E58-A00C-3AF1-6742-5542686256CC}"/>
              </a:ext>
            </a:extLst>
          </p:cNvPr>
          <p:cNvPicPr>
            <a:picLocks noChangeAspect="1"/>
          </p:cNvPicPr>
          <p:nvPr/>
        </p:nvPicPr>
        <p:blipFill>
          <a:blip r:embed="rId2"/>
          <a:stretch>
            <a:fillRect/>
          </a:stretch>
        </p:blipFill>
        <p:spPr>
          <a:xfrm>
            <a:off x="4543425" y="2283967"/>
            <a:ext cx="4152900" cy="2574797"/>
          </a:xfrm>
          <a:prstGeom prst="rect">
            <a:avLst/>
          </a:prstGeom>
          <a:noFill/>
        </p:spPr>
      </p:pic>
      <p:sp>
        <p:nvSpPr>
          <p:cNvPr id="4" name="Slide Number Placeholder 3">
            <a:extLst>
              <a:ext uri="{FF2B5EF4-FFF2-40B4-BE49-F238E27FC236}">
                <a16:creationId xmlns:a16="http://schemas.microsoft.com/office/drawing/2014/main" id="{44BE875C-4A71-E28F-7C2B-E469F5E4B5C4}"/>
              </a:ext>
            </a:extLst>
          </p:cNvPr>
          <p:cNvSpPr>
            <a:spLocks noGrp="1"/>
          </p:cNvSpPr>
          <p:nvPr>
            <p:ph type="sldNum" sz="quarter" idx="12"/>
          </p:nvPr>
        </p:nvSpPr>
        <p:spPr>
          <a:xfrm>
            <a:off x="8621487" y="5700713"/>
            <a:ext cx="522514" cy="300038"/>
          </a:xfrm>
        </p:spPr>
        <p:txBody>
          <a:bodyPr anchor="ctr">
            <a:normAutofit/>
          </a:bodyPr>
          <a:lstStyle/>
          <a:p>
            <a:pPr>
              <a:spcAft>
                <a:spcPts val="450"/>
              </a:spcAft>
            </a:pPr>
            <a:fld id="{EB241CD2-1E45-42A3-B213-66A034DF9A3B}" type="slidenum">
              <a:rPr lang="en-GB" smtClean="0"/>
              <a:pPr>
                <a:spcAft>
                  <a:spcPts val="450"/>
                </a:spcAft>
              </a:pPr>
              <a:t>35</a:t>
            </a:fld>
            <a:endParaRPr lang="en-GB"/>
          </a:p>
        </p:txBody>
      </p:sp>
      <p:pic>
        <p:nvPicPr>
          <p:cNvPr id="8" name="Picture 7">
            <a:extLst>
              <a:ext uri="{FF2B5EF4-FFF2-40B4-BE49-F238E27FC236}">
                <a16:creationId xmlns:a16="http://schemas.microsoft.com/office/drawing/2014/main" id="{7332047B-989E-1B10-7AF6-46F3F9F8A6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555" y="1821656"/>
            <a:ext cx="2942040" cy="1546778"/>
          </a:xfrm>
          <a:prstGeom prst="rect">
            <a:avLst/>
          </a:prstGeom>
        </p:spPr>
      </p:pic>
    </p:spTree>
    <p:extLst>
      <p:ext uri="{BB962C8B-B14F-4D97-AF65-F5344CB8AC3E}">
        <p14:creationId xmlns:p14="http://schemas.microsoft.com/office/powerpoint/2010/main" val="40333505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BAD6A-922F-2F03-A751-8BC74E3DD70F}"/>
              </a:ext>
            </a:extLst>
          </p:cNvPr>
          <p:cNvSpPr>
            <a:spLocks noGrp="1"/>
          </p:cNvSpPr>
          <p:nvPr>
            <p:ph type="title"/>
          </p:nvPr>
        </p:nvSpPr>
        <p:spPr>
          <a:xfrm>
            <a:off x="200025" y="1009652"/>
            <a:ext cx="7606242" cy="490537"/>
          </a:xfrm>
        </p:spPr>
        <p:txBody>
          <a:bodyPr anchor="ctr">
            <a:normAutofit/>
          </a:bodyPr>
          <a:lstStyle/>
          <a:p>
            <a:r>
              <a:rPr lang="en-US" dirty="0"/>
              <a:t>General Risks Facing Vegetable Vendor</a:t>
            </a:r>
          </a:p>
        </p:txBody>
      </p:sp>
      <p:sp>
        <p:nvSpPr>
          <p:cNvPr id="3" name="Content Placeholder 2">
            <a:extLst>
              <a:ext uri="{FF2B5EF4-FFF2-40B4-BE49-F238E27FC236}">
                <a16:creationId xmlns:a16="http://schemas.microsoft.com/office/drawing/2014/main" id="{98E198B1-BE74-05F4-0A06-7D6649A90704}"/>
              </a:ext>
            </a:extLst>
          </p:cNvPr>
          <p:cNvSpPr>
            <a:spLocks noGrp="1"/>
          </p:cNvSpPr>
          <p:nvPr>
            <p:ph sz="half" idx="1"/>
          </p:nvPr>
        </p:nvSpPr>
        <p:spPr>
          <a:xfrm>
            <a:off x="238125" y="1821656"/>
            <a:ext cx="4152900" cy="3499418"/>
          </a:xfrm>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r>
              <a:rPr lang="en-US" dirty="0"/>
              <a:t>Assume that margins change because of price</a:t>
            </a:r>
          </a:p>
          <a:p>
            <a:r>
              <a:rPr lang="en-US" dirty="0"/>
              <a:t>Assume surplus capacity</a:t>
            </a:r>
          </a:p>
          <a:p>
            <a:r>
              <a:rPr lang="en-US" dirty="0"/>
              <a:t>Could decide not to replace cart</a:t>
            </a:r>
          </a:p>
          <a:p>
            <a:r>
              <a:rPr lang="en-US" dirty="0"/>
              <a:t>Could abandon cart and try something else</a:t>
            </a:r>
          </a:p>
          <a:p>
            <a:r>
              <a:rPr lang="en-US" dirty="0"/>
              <a:t>Could move to different location</a:t>
            </a:r>
          </a:p>
          <a:p>
            <a:pPr marL="0" indent="0">
              <a:buNone/>
            </a:pPr>
            <a:endParaRPr lang="en-US" dirty="0"/>
          </a:p>
        </p:txBody>
      </p:sp>
      <p:pic>
        <p:nvPicPr>
          <p:cNvPr id="6" name="Picture 5">
            <a:extLst>
              <a:ext uri="{FF2B5EF4-FFF2-40B4-BE49-F238E27FC236}">
                <a16:creationId xmlns:a16="http://schemas.microsoft.com/office/drawing/2014/main" id="{F28CF298-B8EB-736B-BD3D-7DB60737DCFF}"/>
              </a:ext>
            </a:extLst>
          </p:cNvPr>
          <p:cNvPicPr>
            <a:picLocks noChangeAspect="1"/>
          </p:cNvPicPr>
          <p:nvPr/>
        </p:nvPicPr>
        <p:blipFill>
          <a:blip r:embed="rId2"/>
          <a:srcRect l="21042" r="5973"/>
          <a:stretch>
            <a:fillRect/>
          </a:stretch>
        </p:blipFill>
        <p:spPr>
          <a:xfrm>
            <a:off x="4543425" y="1821656"/>
            <a:ext cx="4152900" cy="3499418"/>
          </a:xfrm>
          <a:prstGeom prst="rect">
            <a:avLst/>
          </a:prstGeom>
          <a:noFill/>
        </p:spPr>
      </p:pic>
      <p:sp>
        <p:nvSpPr>
          <p:cNvPr id="4" name="Slide Number Placeholder 3">
            <a:extLst>
              <a:ext uri="{FF2B5EF4-FFF2-40B4-BE49-F238E27FC236}">
                <a16:creationId xmlns:a16="http://schemas.microsoft.com/office/drawing/2014/main" id="{B9B9A399-4FC0-49CA-A78C-CB2A75F80A9C}"/>
              </a:ext>
            </a:extLst>
          </p:cNvPr>
          <p:cNvSpPr>
            <a:spLocks noGrp="1"/>
          </p:cNvSpPr>
          <p:nvPr>
            <p:ph type="sldNum" sz="quarter" idx="12"/>
          </p:nvPr>
        </p:nvSpPr>
        <p:spPr>
          <a:xfrm>
            <a:off x="8621487" y="5700713"/>
            <a:ext cx="522514" cy="300038"/>
          </a:xfrm>
        </p:spPr>
        <p:txBody>
          <a:bodyPr anchor="ctr">
            <a:normAutofit/>
          </a:bodyPr>
          <a:lstStyle/>
          <a:p>
            <a:pPr>
              <a:spcAft>
                <a:spcPts val="450"/>
              </a:spcAft>
            </a:pPr>
            <a:fld id="{EB241CD2-1E45-42A3-B213-66A034DF9A3B}" type="slidenum">
              <a:rPr lang="en-GB" smtClean="0"/>
              <a:pPr>
                <a:spcAft>
                  <a:spcPts val="450"/>
                </a:spcAft>
              </a:pPr>
              <a:t>36</a:t>
            </a:fld>
            <a:endParaRPr lang="en-GB"/>
          </a:p>
        </p:txBody>
      </p:sp>
      <p:pic>
        <p:nvPicPr>
          <p:cNvPr id="8" name="Picture 7">
            <a:extLst>
              <a:ext uri="{FF2B5EF4-FFF2-40B4-BE49-F238E27FC236}">
                <a16:creationId xmlns:a16="http://schemas.microsoft.com/office/drawing/2014/main" id="{129D4E53-E70F-F7EB-A48B-53967A8A6CE0}"/>
              </a:ext>
            </a:extLst>
          </p:cNvPr>
          <p:cNvPicPr>
            <a:picLocks noChangeAspect="1"/>
          </p:cNvPicPr>
          <p:nvPr/>
        </p:nvPicPr>
        <p:blipFill>
          <a:blip r:embed="rId3"/>
          <a:stretch>
            <a:fillRect/>
          </a:stretch>
        </p:blipFill>
        <p:spPr>
          <a:xfrm>
            <a:off x="995247" y="1845575"/>
            <a:ext cx="2139254" cy="1448808"/>
          </a:xfrm>
          <a:prstGeom prst="rect">
            <a:avLst/>
          </a:prstGeom>
        </p:spPr>
      </p:pic>
    </p:spTree>
    <p:extLst>
      <p:ext uri="{BB962C8B-B14F-4D97-AF65-F5344CB8AC3E}">
        <p14:creationId xmlns:p14="http://schemas.microsoft.com/office/powerpoint/2010/main" val="2884252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11B2D-92FE-E06A-B413-85E554F1CEFA}"/>
              </a:ext>
            </a:extLst>
          </p:cNvPr>
          <p:cNvSpPr>
            <a:spLocks noGrp="1"/>
          </p:cNvSpPr>
          <p:nvPr>
            <p:ph type="ctrTitle"/>
          </p:nvPr>
        </p:nvSpPr>
        <p:spPr>
          <a:xfrm>
            <a:off x="482876" y="1707279"/>
            <a:ext cx="5270224" cy="2512295"/>
          </a:xfrm>
        </p:spPr>
        <p:txBody>
          <a:bodyPr/>
          <a:lstStyle/>
          <a:p>
            <a:r>
              <a:rPr lang="en-US" dirty="0"/>
              <a:t>Pillar 1: Capital Intensity, Cost of Capital and Rate of Return</a:t>
            </a:r>
          </a:p>
        </p:txBody>
      </p:sp>
    </p:spTree>
    <p:extLst>
      <p:ext uri="{BB962C8B-B14F-4D97-AF65-F5344CB8AC3E}">
        <p14:creationId xmlns:p14="http://schemas.microsoft.com/office/powerpoint/2010/main" val="69673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111AD-46D0-1960-962B-EB1512E79590}"/>
              </a:ext>
            </a:extLst>
          </p:cNvPr>
          <p:cNvSpPr>
            <a:spLocks noGrp="1"/>
          </p:cNvSpPr>
          <p:nvPr>
            <p:ph type="title"/>
          </p:nvPr>
        </p:nvSpPr>
        <p:spPr/>
        <p:txBody>
          <a:bodyPr>
            <a:normAutofit fontScale="90000"/>
          </a:bodyPr>
          <a:lstStyle/>
          <a:p>
            <a:r>
              <a:rPr lang="en-US" dirty="0"/>
              <a:t>Basic Idea that Greater Risk and Greater Require Return</a:t>
            </a:r>
          </a:p>
        </p:txBody>
      </p:sp>
      <p:sp>
        <p:nvSpPr>
          <p:cNvPr id="3" name="Content Placeholder 2">
            <a:extLst>
              <a:ext uri="{FF2B5EF4-FFF2-40B4-BE49-F238E27FC236}">
                <a16:creationId xmlns:a16="http://schemas.microsoft.com/office/drawing/2014/main" id="{04158166-AE2B-C2EE-98E4-B0D27F7493B7}"/>
              </a:ext>
            </a:extLst>
          </p:cNvPr>
          <p:cNvSpPr>
            <a:spLocks noGrp="1"/>
          </p:cNvSpPr>
          <p:nvPr>
            <p:ph idx="1"/>
          </p:nvPr>
        </p:nvSpPr>
        <p:spPr/>
        <p:txBody>
          <a:bodyPr/>
          <a:lstStyle/>
          <a:p>
            <a:r>
              <a:rPr lang="en-US" dirty="0"/>
              <a:t>Obvious points about risk and return (higher risk requires higher return)</a:t>
            </a:r>
          </a:p>
          <a:p>
            <a:r>
              <a:rPr lang="en-US" dirty="0"/>
              <a:t>if investors in the nuclear plant and in the vegetable-stand incur all of the market risks, the required rate of return before and investment is made will obviously be higher for the nuclear plant.</a:t>
            </a:r>
          </a:p>
          <a:p>
            <a:r>
              <a:rPr lang="en-US" dirty="0"/>
              <a:t>Concepts of Beta and CAPM do not help</a:t>
            </a:r>
          </a:p>
          <a:p>
            <a:r>
              <a:rPr lang="en-US" dirty="0"/>
              <a:t>For project finance, the terms of the debt including the size of the debt and the length of the debt are the best indications of risk.</a:t>
            </a:r>
          </a:p>
          <a:p>
            <a:pPr lvl="1"/>
            <a:r>
              <a:rPr lang="en-US" dirty="0"/>
              <a:t>With higher risk will be more difficult to get debt financing over life</a:t>
            </a:r>
          </a:p>
          <a:p>
            <a:pPr lvl="1"/>
            <a:r>
              <a:rPr lang="en-US" dirty="0"/>
              <a:t>With higher risk will have higher required return on equity</a:t>
            </a:r>
          </a:p>
        </p:txBody>
      </p:sp>
      <p:sp>
        <p:nvSpPr>
          <p:cNvPr id="4" name="Slide Number Placeholder 3">
            <a:extLst>
              <a:ext uri="{FF2B5EF4-FFF2-40B4-BE49-F238E27FC236}">
                <a16:creationId xmlns:a16="http://schemas.microsoft.com/office/drawing/2014/main" id="{1EBC66C6-DBC2-9D7B-117E-68A560E65DB5}"/>
              </a:ext>
            </a:extLst>
          </p:cNvPr>
          <p:cNvSpPr>
            <a:spLocks noGrp="1"/>
          </p:cNvSpPr>
          <p:nvPr>
            <p:ph type="sldNum" sz="quarter" idx="12"/>
          </p:nvPr>
        </p:nvSpPr>
        <p:spPr/>
        <p:txBody>
          <a:bodyPr/>
          <a:lstStyle/>
          <a:p>
            <a:fld id="{EB241CD2-1E45-42A3-B213-66A034DF9A3B}" type="slidenum">
              <a:rPr lang="en-GB" smtClean="0"/>
              <a:t>38</a:t>
            </a:fld>
            <a:endParaRPr lang="en-GB" dirty="0"/>
          </a:p>
        </p:txBody>
      </p:sp>
    </p:spTree>
    <p:extLst>
      <p:ext uri="{BB962C8B-B14F-4D97-AF65-F5344CB8AC3E}">
        <p14:creationId xmlns:p14="http://schemas.microsoft.com/office/powerpoint/2010/main" val="33407049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0AE50-622A-FA37-1823-E98FAC98D95B}"/>
              </a:ext>
            </a:extLst>
          </p:cNvPr>
          <p:cNvSpPr>
            <a:spLocks noGrp="1"/>
          </p:cNvSpPr>
          <p:nvPr>
            <p:ph type="title"/>
          </p:nvPr>
        </p:nvSpPr>
        <p:spPr/>
        <p:txBody>
          <a:bodyPr>
            <a:normAutofit fontScale="90000"/>
          </a:bodyPr>
          <a:lstStyle/>
          <a:p>
            <a:r>
              <a:rPr lang="en-US" dirty="0"/>
              <a:t>Rate of Return is More Important for Capital Intensive Investments</a:t>
            </a:r>
          </a:p>
        </p:txBody>
      </p:sp>
      <p:sp>
        <p:nvSpPr>
          <p:cNvPr id="3" name="Content Placeholder 2">
            <a:extLst>
              <a:ext uri="{FF2B5EF4-FFF2-40B4-BE49-F238E27FC236}">
                <a16:creationId xmlns:a16="http://schemas.microsoft.com/office/drawing/2014/main" id="{48D6DD85-21EA-7BDC-158C-4FE7AB9A8E27}"/>
              </a:ext>
            </a:extLst>
          </p:cNvPr>
          <p:cNvSpPr>
            <a:spLocks noGrp="1"/>
          </p:cNvSpPr>
          <p:nvPr>
            <p:ph idx="1"/>
          </p:nvPr>
        </p:nvSpPr>
        <p:spPr/>
        <p:txBody>
          <a:bodyPr>
            <a:normAutofit/>
          </a:bodyPr>
          <a:lstStyle/>
          <a:p>
            <a:pPr algn="l"/>
            <a:r>
              <a:rPr lang="en-JM" sz="1800" dirty="0"/>
              <a:t>Whether or not the risk is different for a capital-intensive asset than for a non-capital-intensive asset, </a:t>
            </a:r>
          </a:p>
          <a:p>
            <a:pPr algn="l"/>
            <a:r>
              <a:rPr lang="en-JM" sz="1800" dirty="0"/>
              <a:t>The effect of the cost of capital and rate of return is more important on the ultimate price is more important for the capital-intensive asset than for than the non-capital-intensive assets. </a:t>
            </a:r>
          </a:p>
          <a:p>
            <a:pPr algn="l"/>
            <a:r>
              <a:rPr lang="en-JM" sz="1800" dirty="0"/>
              <a:t>More of the overall price comes from the recovery of capital expenditure over time. </a:t>
            </a:r>
          </a:p>
          <a:p>
            <a:pPr algn="l"/>
            <a:r>
              <a:rPr lang="en-JM" sz="1800" dirty="0"/>
              <a:t>As the capital-intensive asset has higher capital expenditure relative to operating cost, the cost of capital multiplied by the asset base will be more important. </a:t>
            </a:r>
          </a:p>
          <a:p>
            <a:pPr algn="l"/>
            <a:r>
              <a:rPr lang="en-JM" sz="1800" dirty="0"/>
              <a:t>If the amount of capital expenditure relative to the operating expense is the same, the cost of capital will be more important for the longer-lived assets.</a:t>
            </a:r>
            <a:endParaRPr lang="en-US" sz="1800" dirty="0"/>
          </a:p>
        </p:txBody>
      </p:sp>
      <p:sp>
        <p:nvSpPr>
          <p:cNvPr id="4" name="Slide Number Placeholder 3">
            <a:extLst>
              <a:ext uri="{FF2B5EF4-FFF2-40B4-BE49-F238E27FC236}">
                <a16:creationId xmlns:a16="http://schemas.microsoft.com/office/drawing/2014/main" id="{03570451-A5F6-4011-E724-1D86DB38C179}"/>
              </a:ext>
            </a:extLst>
          </p:cNvPr>
          <p:cNvSpPr>
            <a:spLocks noGrp="1"/>
          </p:cNvSpPr>
          <p:nvPr>
            <p:ph type="sldNum" sz="quarter" idx="12"/>
          </p:nvPr>
        </p:nvSpPr>
        <p:spPr/>
        <p:txBody>
          <a:bodyPr/>
          <a:lstStyle/>
          <a:p>
            <a:fld id="{EB241CD2-1E45-42A3-B213-66A034DF9A3B}" type="slidenum">
              <a:rPr lang="en-GB" smtClean="0"/>
              <a:t>39</a:t>
            </a:fld>
            <a:endParaRPr lang="en-GB" dirty="0"/>
          </a:p>
        </p:txBody>
      </p:sp>
    </p:spTree>
    <p:extLst>
      <p:ext uri="{BB962C8B-B14F-4D97-AF65-F5344CB8AC3E}">
        <p14:creationId xmlns:p14="http://schemas.microsoft.com/office/powerpoint/2010/main" val="15807560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EDA68-57D7-0AAA-5537-8A33B13BEEB6}"/>
              </a:ext>
            </a:extLst>
          </p:cNvPr>
          <p:cNvSpPr>
            <a:spLocks noGrp="1"/>
          </p:cNvSpPr>
          <p:nvPr>
            <p:ph type="title"/>
          </p:nvPr>
        </p:nvSpPr>
        <p:spPr/>
        <p:txBody>
          <a:bodyPr>
            <a:normAutofit fontScale="90000"/>
          </a:bodyPr>
          <a:lstStyle/>
          <a:p>
            <a:r>
              <a:rPr lang="en-US" dirty="0"/>
              <a:t>Capital Intensity and Effect of Higher Required IRR</a:t>
            </a:r>
          </a:p>
        </p:txBody>
      </p:sp>
      <p:sp>
        <p:nvSpPr>
          <p:cNvPr id="3" name="Content Placeholder 2">
            <a:extLst>
              <a:ext uri="{FF2B5EF4-FFF2-40B4-BE49-F238E27FC236}">
                <a16:creationId xmlns:a16="http://schemas.microsoft.com/office/drawing/2014/main" id="{AC5EB62F-BDFA-0F23-FCDF-41D084497B2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5E48C4BC-942F-5BD9-B311-BBAC49FB7986}"/>
              </a:ext>
            </a:extLst>
          </p:cNvPr>
          <p:cNvSpPr>
            <a:spLocks noGrp="1"/>
          </p:cNvSpPr>
          <p:nvPr>
            <p:ph type="sldNum" sz="quarter" idx="12"/>
          </p:nvPr>
        </p:nvSpPr>
        <p:spPr/>
        <p:txBody>
          <a:bodyPr/>
          <a:lstStyle/>
          <a:p>
            <a:fld id="{EB241CD2-1E45-42A3-B213-66A034DF9A3B}" type="slidenum">
              <a:rPr lang="en-GB" smtClean="0"/>
              <a:t>40</a:t>
            </a:fld>
            <a:endParaRPr lang="en-GB" dirty="0"/>
          </a:p>
        </p:txBody>
      </p:sp>
      <p:pic>
        <p:nvPicPr>
          <p:cNvPr id="6" name="Picture 5">
            <a:extLst>
              <a:ext uri="{FF2B5EF4-FFF2-40B4-BE49-F238E27FC236}">
                <a16:creationId xmlns:a16="http://schemas.microsoft.com/office/drawing/2014/main" id="{B50CAC9E-617B-C710-453A-003179A22532}"/>
              </a:ext>
            </a:extLst>
          </p:cNvPr>
          <p:cNvPicPr>
            <a:picLocks noChangeAspect="1"/>
          </p:cNvPicPr>
          <p:nvPr/>
        </p:nvPicPr>
        <p:blipFill>
          <a:blip r:embed="rId2"/>
          <a:stretch>
            <a:fillRect/>
          </a:stretch>
        </p:blipFill>
        <p:spPr>
          <a:xfrm>
            <a:off x="1800226" y="1740373"/>
            <a:ext cx="5766054" cy="4162406"/>
          </a:xfrm>
          <a:prstGeom prst="rect">
            <a:avLst/>
          </a:prstGeom>
        </p:spPr>
      </p:pic>
    </p:spTree>
    <p:extLst>
      <p:ext uri="{BB962C8B-B14F-4D97-AF65-F5344CB8AC3E}">
        <p14:creationId xmlns:p14="http://schemas.microsoft.com/office/powerpoint/2010/main" val="38492239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0F387-FA44-38D4-C19C-5F7718B2C8A9}"/>
              </a:ext>
            </a:extLst>
          </p:cNvPr>
          <p:cNvSpPr>
            <a:spLocks noGrp="1"/>
          </p:cNvSpPr>
          <p:nvPr>
            <p:ph type="title"/>
          </p:nvPr>
        </p:nvSpPr>
        <p:spPr/>
        <p:txBody>
          <a:bodyPr>
            <a:normAutofit fontScale="90000"/>
          </a:bodyPr>
          <a:lstStyle/>
          <a:p>
            <a:r>
              <a:rPr lang="en-US" dirty="0"/>
              <a:t>Why the Rate of Return Component of Price is Affected by Economic Life</a:t>
            </a:r>
          </a:p>
        </p:txBody>
      </p:sp>
      <p:sp>
        <p:nvSpPr>
          <p:cNvPr id="3" name="Content Placeholder 2">
            <a:extLst>
              <a:ext uri="{FF2B5EF4-FFF2-40B4-BE49-F238E27FC236}">
                <a16:creationId xmlns:a16="http://schemas.microsoft.com/office/drawing/2014/main" id="{D7CD39C0-6E8C-2248-AC58-04D269BC8B95}"/>
              </a:ext>
            </a:extLst>
          </p:cNvPr>
          <p:cNvSpPr>
            <a:spLocks noGrp="1"/>
          </p:cNvSpPr>
          <p:nvPr>
            <p:ph idx="1"/>
          </p:nvPr>
        </p:nvSpPr>
        <p:spPr/>
        <p:txBody>
          <a:bodyPr>
            <a:normAutofit/>
          </a:bodyPr>
          <a:lstStyle/>
          <a:p>
            <a:r>
              <a:rPr lang="en-JM" dirty="0"/>
              <a:t>Even if the risk is not different for a capital-intensive asset than for a non-capital-intensive asset, the effect of the cost of capital and rate of return is more important on the ultimate price for the capital-intensive asset. </a:t>
            </a:r>
          </a:p>
          <a:p>
            <a:r>
              <a:rPr lang="en-JM" dirty="0"/>
              <a:t>More of the overall price comes from the recovery of the un-recovered capital expenditure balance over time (excluding the recovery of capital). </a:t>
            </a:r>
          </a:p>
          <a:p>
            <a:r>
              <a:rPr lang="en-JM" dirty="0"/>
              <a:t>A capital-intensive asset has higher capital expenditure relative to operating cost, the cost of capital multiplied by the asset base will be more important in the price. </a:t>
            </a:r>
          </a:p>
          <a:p>
            <a:r>
              <a:rPr lang="en-JM" dirty="0"/>
              <a:t>If the amount of capital expenditure relative to the operating expense is the same, the cost of capital will be more important for the longer-lived assets. </a:t>
            </a:r>
          </a:p>
          <a:p>
            <a:r>
              <a:rPr lang="en-JM" dirty="0"/>
              <a:t>More of the price is associated with return on capital and less with return of capital for the longer-lived asset. Return of capital (depreciation) is the same, but the return on capital is more because capital is outstanding for a longer period. Consider an asset with a two-year life versus an asset with a twenty-year asset. For the two-year asset, by the second year, the capital recovery declines in half. For the ten-year asset, the recovery will decline by 10%, and the capital expenditure will be outstanding for a longer period.</a:t>
            </a:r>
            <a:endParaRPr lang="en-US" dirty="0"/>
          </a:p>
        </p:txBody>
      </p:sp>
      <p:sp>
        <p:nvSpPr>
          <p:cNvPr id="4" name="Slide Number Placeholder 3">
            <a:extLst>
              <a:ext uri="{FF2B5EF4-FFF2-40B4-BE49-F238E27FC236}">
                <a16:creationId xmlns:a16="http://schemas.microsoft.com/office/drawing/2014/main" id="{4427FBDE-46D5-05F4-6A45-2F24B689CE74}"/>
              </a:ext>
            </a:extLst>
          </p:cNvPr>
          <p:cNvSpPr>
            <a:spLocks noGrp="1"/>
          </p:cNvSpPr>
          <p:nvPr>
            <p:ph type="sldNum" sz="quarter" idx="12"/>
          </p:nvPr>
        </p:nvSpPr>
        <p:spPr/>
        <p:txBody>
          <a:bodyPr/>
          <a:lstStyle/>
          <a:p>
            <a:fld id="{EB241CD2-1E45-42A3-B213-66A034DF9A3B}" type="slidenum">
              <a:rPr lang="en-GB" smtClean="0"/>
              <a:t>41</a:t>
            </a:fld>
            <a:endParaRPr lang="en-GB" dirty="0"/>
          </a:p>
        </p:txBody>
      </p:sp>
    </p:spTree>
    <p:extLst>
      <p:ext uri="{BB962C8B-B14F-4D97-AF65-F5344CB8AC3E}">
        <p14:creationId xmlns:p14="http://schemas.microsoft.com/office/powerpoint/2010/main" val="27206254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D2FA0-4469-E92C-6C42-182FB8AF718A}"/>
              </a:ext>
            </a:extLst>
          </p:cNvPr>
          <p:cNvSpPr>
            <a:spLocks noGrp="1"/>
          </p:cNvSpPr>
          <p:nvPr>
            <p:ph type="title"/>
          </p:nvPr>
        </p:nvSpPr>
        <p:spPr/>
        <p:txBody>
          <a:bodyPr>
            <a:normAutofit fontScale="90000"/>
          </a:bodyPr>
          <a:lstStyle/>
          <a:p>
            <a:r>
              <a:rPr lang="en-US" dirty="0"/>
              <a:t>Illustration of Scenarios with 15% Rate of Return</a:t>
            </a:r>
          </a:p>
        </p:txBody>
      </p:sp>
      <p:sp>
        <p:nvSpPr>
          <p:cNvPr id="4" name="Slide Number Placeholder 3">
            <a:extLst>
              <a:ext uri="{FF2B5EF4-FFF2-40B4-BE49-F238E27FC236}">
                <a16:creationId xmlns:a16="http://schemas.microsoft.com/office/drawing/2014/main" id="{2E283FA9-5D3E-C0AF-6B8C-E09C5F4908DD}"/>
              </a:ext>
            </a:extLst>
          </p:cNvPr>
          <p:cNvSpPr>
            <a:spLocks noGrp="1"/>
          </p:cNvSpPr>
          <p:nvPr>
            <p:ph type="sldNum" sz="quarter" idx="12"/>
          </p:nvPr>
        </p:nvSpPr>
        <p:spPr/>
        <p:txBody>
          <a:bodyPr/>
          <a:lstStyle/>
          <a:p>
            <a:fld id="{EB241CD2-1E45-42A3-B213-66A034DF9A3B}" type="slidenum">
              <a:rPr lang="en-GB" smtClean="0"/>
              <a:t>42</a:t>
            </a:fld>
            <a:endParaRPr lang="en-GB" dirty="0"/>
          </a:p>
        </p:txBody>
      </p:sp>
      <p:sp>
        <p:nvSpPr>
          <p:cNvPr id="3" name="Content Placeholder 2">
            <a:extLst>
              <a:ext uri="{FF2B5EF4-FFF2-40B4-BE49-F238E27FC236}">
                <a16:creationId xmlns:a16="http://schemas.microsoft.com/office/drawing/2014/main" id="{1638D07B-0F59-973A-5DF5-E73BBFD31815}"/>
              </a:ext>
            </a:extLst>
          </p:cNvPr>
          <p:cNvSpPr>
            <a:spLocks noGrp="1"/>
          </p:cNvSpPr>
          <p:nvPr>
            <p:ph idx="4294967295"/>
          </p:nvPr>
        </p:nvSpPr>
        <p:spPr>
          <a:xfrm>
            <a:off x="0" y="1764506"/>
            <a:ext cx="8316516" cy="3519488"/>
          </a:xfrm>
        </p:spPr>
        <p:txBody>
          <a:bodyPr/>
          <a:lstStyle/>
          <a:p>
            <a:r>
              <a:rPr lang="en-US" dirty="0"/>
              <a:t>The table below illustrates how prices can be measured from different assets. A formula can be used to establish recovery for capital expenditures and recovery for operating expense with different assumptions for economic life, return earned and inflation. The first case illustrates a 10-year economic life with a 15% rate of return.</a:t>
            </a:r>
          </a:p>
          <a:p>
            <a:endParaRPr lang="en-US" dirty="0"/>
          </a:p>
        </p:txBody>
      </p:sp>
      <p:pic>
        <p:nvPicPr>
          <p:cNvPr id="8" name="Picture 7">
            <a:extLst>
              <a:ext uri="{FF2B5EF4-FFF2-40B4-BE49-F238E27FC236}">
                <a16:creationId xmlns:a16="http://schemas.microsoft.com/office/drawing/2014/main" id="{58A2A72A-EFF0-0C7B-434E-A19CF4B03968}"/>
              </a:ext>
            </a:extLst>
          </p:cNvPr>
          <p:cNvPicPr>
            <a:picLocks noChangeAspect="1"/>
          </p:cNvPicPr>
          <p:nvPr/>
        </p:nvPicPr>
        <p:blipFill>
          <a:blip r:embed="rId2"/>
          <a:stretch>
            <a:fillRect/>
          </a:stretch>
        </p:blipFill>
        <p:spPr>
          <a:xfrm>
            <a:off x="827485" y="2767073"/>
            <a:ext cx="7143260" cy="2516921"/>
          </a:xfrm>
          <a:prstGeom prst="rect">
            <a:avLst/>
          </a:prstGeom>
        </p:spPr>
      </p:pic>
      <p:sp>
        <p:nvSpPr>
          <p:cNvPr id="5" name="TextBox 4">
            <a:extLst>
              <a:ext uri="{FF2B5EF4-FFF2-40B4-BE49-F238E27FC236}">
                <a16:creationId xmlns:a16="http://schemas.microsoft.com/office/drawing/2014/main" id="{35C4DCD2-97E5-FBB5-5AE1-69E4F77DC2F3}"/>
              </a:ext>
            </a:extLst>
          </p:cNvPr>
          <p:cNvSpPr txBox="1"/>
          <p:nvPr/>
        </p:nvSpPr>
        <p:spPr>
          <a:xfrm>
            <a:off x="3319272" y="3922777"/>
            <a:ext cx="1844802" cy="507831"/>
          </a:xfrm>
          <a:prstGeom prst="rect">
            <a:avLst/>
          </a:prstGeom>
          <a:solidFill>
            <a:schemeClr val="bg1">
              <a:lumMod val="65000"/>
            </a:schemeClr>
          </a:solidFill>
        </p:spPr>
        <p:txBody>
          <a:bodyPr wrap="square" rtlCol="0">
            <a:spAutoFit/>
          </a:bodyPr>
          <a:lstStyle/>
          <a:p>
            <a:r>
              <a:rPr lang="en-US" sz="1350" dirty="0"/>
              <a:t>Like three parts of multi-part tariff</a:t>
            </a:r>
          </a:p>
        </p:txBody>
      </p:sp>
      <p:cxnSp>
        <p:nvCxnSpPr>
          <p:cNvPr id="7" name="Straight Arrow Connector 6">
            <a:extLst>
              <a:ext uri="{FF2B5EF4-FFF2-40B4-BE49-F238E27FC236}">
                <a16:creationId xmlns:a16="http://schemas.microsoft.com/office/drawing/2014/main" id="{70E99A0E-71F3-F85C-6F1B-D61BD1488BB6}"/>
              </a:ext>
            </a:extLst>
          </p:cNvPr>
          <p:cNvCxnSpPr>
            <a:cxnSpLocks/>
            <a:stCxn id="5" idx="1"/>
          </p:cNvCxnSpPr>
          <p:nvPr/>
        </p:nvCxnSpPr>
        <p:spPr>
          <a:xfrm flipH="1">
            <a:off x="2763774" y="4176693"/>
            <a:ext cx="555498" cy="5759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B4E652B-7E83-FCCF-BCF7-5A111CC83560}"/>
              </a:ext>
            </a:extLst>
          </p:cNvPr>
          <p:cNvSpPr txBox="1"/>
          <p:nvPr/>
        </p:nvSpPr>
        <p:spPr>
          <a:xfrm>
            <a:off x="6207919" y="3033712"/>
            <a:ext cx="1371600" cy="300082"/>
          </a:xfrm>
          <a:prstGeom prst="rect">
            <a:avLst/>
          </a:prstGeom>
          <a:solidFill>
            <a:schemeClr val="bg1">
              <a:lumMod val="75000"/>
            </a:schemeClr>
          </a:solidFill>
        </p:spPr>
        <p:txBody>
          <a:bodyPr wrap="square" rtlCol="0">
            <a:spAutoFit/>
          </a:bodyPr>
          <a:lstStyle/>
          <a:p>
            <a:r>
              <a:rPr lang="en-US" sz="1350" dirty="0"/>
              <a:t>This is like LCOE</a:t>
            </a:r>
          </a:p>
        </p:txBody>
      </p:sp>
      <p:cxnSp>
        <p:nvCxnSpPr>
          <p:cNvPr id="10" name="Straight Arrow Connector 9">
            <a:extLst>
              <a:ext uri="{FF2B5EF4-FFF2-40B4-BE49-F238E27FC236}">
                <a16:creationId xmlns:a16="http://schemas.microsoft.com/office/drawing/2014/main" id="{AC2524D6-CDA3-CDDE-3339-DBE95B2548AB}"/>
              </a:ext>
            </a:extLst>
          </p:cNvPr>
          <p:cNvCxnSpPr/>
          <p:nvPr/>
        </p:nvCxnSpPr>
        <p:spPr>
          <a:xfrm flipH="1">
            <a:off x="3319272" y="3178969"/>
            <a:ext cx="2888647" cy="3571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79581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06884-53BB-6E85-D1BB-E05CC54A694F}"/>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D814377-5B82-F41B-FE43-E9137FB3A940}"/>
              </a:ext>
            </a:extLst>
          </p:cNvPr>
          <p:cNvSpPr/>
          <p:nvPr/>
        </p:nvSpPr>
        <p:spPr>
          <a:xfrm>
            <a:off x="504607" y="3014662"/>
            <a:ext cx="2139724" cy="2010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217E7594-3A5F-3722-3ABF-2EC6E59CD456}"/>
              </a:ext>
            </a:extLst>
          </p:cNvPr>
          <p:cNvSpPr>
            <a:spLocks noGrp="1"/>
          </p:cNvSpPr>
          <p:nvPr>
            <p:ph type="title"/>
          </p:nvPr>
        </p:nvSpPr>
        <p:spPr/>
        <p:txBody>
          <a:bodyPr>
            <a:normAutofit fontScale="90000"/>
          </a:bodyPr>
          <a:lstStyle/>
          <a:p>
            <a:r>
              <a:rPr lang="en-US" dirty="0"/>
              <a:t>Illustration of Scenarios with 5% Rate of Return</a:t>
            </a:r>
          </a:p>
        </p:txBody>
      </p:sp>
      <p:sp>
        <p:nvSpPr>
          <p:cNvPr id="4" name="Slide Number Placeholder 3">
            <a:extLst>
              <a:ext uri="{FF2B5EF4-FFF2-40B4-BE49-F238E27FC236}">
                <a16:creationId xmlns:a16="http://schemas.microsoft.com/office/drawing/2014/main" id="{58920F27-B81C-EE44-4C07-C0F40FEFAEF4}"/>
              </a:ext>
            </a:extLst>
          </p:cNvPr>
          <p:cNvSpPr>
            <a:spLocks noGrp="1"/>
          </p:cNvSpPr>
          <p:nvPr>
            <p:ph type="sldNum" sz="quarter" idx="12"/>
          </p:nvPr>
        </p:nvSpPr>
        <p:spPr/>
        <p:txBody>
          <a:bodyPr/>
          <a:lstStyle/>
          <a:p>
            <a:fld id="{EB241CD2-1E45-42A3-B213-66A034DF9A3B}" type="slidenum">
              <a:rPr lang="en-GB" smtClean="0"/>
              <a:t>43</a:t>
            </a:fld>
            <a:endParaRPr lang="en-GB" dirty="0"/>
          </a:p>
        </p:txBody>
      </p:sp>
      <p:sp>
        <p:nvSpPr>
          <p:cNvPr id="3" name="Content Placeholder 2">
            <a:extLst>
              <a:ext uri="{FF2B5EF4-FFF2-40B4-BE49-F238E27FC236}">
                <a16:creationId xmlns:a16="http://schemas.microsoft.com/office/drawing/2014/main" id="{BAE4DA34-F4A7-B47D-9C9C-34B288730533}"/>
              </a:ext>
            </a:extLst>
          </p:cNvPr>
          <p:cNvSpPr>
            <a:spLocks noGrp="1"/>
          </p:cNvSpPr>
          <p:nvPr>
            <p:ph idx="4294967295"/>
          </p:nvPr>
        </p:nvSpPr>
        <p:spPr>
          <a:xfrm>
            <a:off x="322877" y="1730216"/>
            <a:ext cx="8316516" cy="3519488"/>
          </a:xfrm>
        </p:spPr>
        <p:txBody>
          <a:bodyPr/>
          <a:lstStyle/>
          <a:p>
            <a:pPr algn="l"/>
            <a:r>
              <a:rPr lang="en-US" dirty="0"/>
              <a:t>The table below illustrates how prices change when a 5% rate of return is used. The price declines from 192 to 126.  This price decline is driven by the return and return of capital.</a:t>
            </a:r>
          </a:p>
          <a:p>
            <a:endParaRPr lang="en-US" dirty="0"/>
          </a:p>
        </p:txBody>
      </p:sp>
      <p:pic>
        <p:nvPicPr>
          <p:cNvPr id="6" name="Picture 5">
            <a:extLst>
              <a:ext uri="{FF2B5EF4-FFF2-40B4-BE49-F238E27FC236}">
                <a16:creationId xmlns:a16="http://schemas.microsoft.com/office/drawing/2014/main" id="{67F853F2-2E6D-C851-7CFA-1F7CFEFFA291}"/>
              </a:ext>
            </a:extLst>
          </p:cNvPr>
          <p:cNvPicPr>
            <a:picLocks noChangeAspect="1"/>
          </p:cNvPicPr>
          <p:nvPr/>
        </p:nvPicPr>
        <p:blipFill>
          <a:blip r:embed="rId2"/>
          <a:stretch>
            <a:fillRect/>
          </a:stretch>
        </p:blipFill>
        <p:spPr>
          <a:xfrm>
            <a:off x="504607" y="2544895"/>
            <a:ext cx="7580975" cy="2654618"/>
          </a:xfrm>
          <a:prstGeom prst="rect">
            <a:avLst/>
          </a:prstGeom>
        </p:spPr>
      </p:pic>
      <p:sp>
        <p:nvSpPr>
          <p:cNvPr id="5" name="TextBox 4">
            <a:extLst>
              <a:ext uri="{FF2B5EF4-FFF2-40B4-BE49-F238E27FC236}">
                <a16:creationId xmlns:a16="http://schemas.microsoft.com/office/drawing/2014/main" id="{5D984844-CF34-F813-BC49-96BF95609856}"/>
              </a:ext>
            </a:extLst>
          </p:cNvPr>
          <p:cNvSpPr txBox="1"/>
          <p:nvPr/>
        </p:nvSpPr>
        <p:spPr>
          <a:xfrm>
            <a:off x="3552444" y="3737611"/>
            <a:ext cx="2729484" cy="507831"/>
          </a:xfrm>
          <a:prstGeom prst="rect">
            <a:avLst/>
          </a:prstGeom>
          <a:solidFill>
            <a:srgbClr val="FFFF00"/>
          </a:solidFill>
        </p:spPr>
        <p:txBody>
          <a:bodyPr wrap="square" rtlCol="0">
            <a:spAutoFit/>
          </a:bodyPr>
          <a:lstStyle/>
          <a:p>
            <a:r>
              <a:rPr lang="en-US" sz="1350" dirty="0"/>
              <a:t>Note the lower capital expenditure recovery</a:t>
            </a:r>
          </a:p>
        </p:txBody>
      </p:sp>
      <p:cxnSp>
        <p:nvCxnSpPr>
          <p:cNvPr id="8" name="Straight Arrow Connector 7">
            <a:extLst>
              <a:ext uri="{FF2B5EF4-FFF2-40B4-BE49-F238E27FC236}">
                <a16:creationId xmlns:a16="http://schemas.microsoft.com/office/drawing/2014/main" id="{6D259736-9C43-DAEA-8C44-2344069154E2}"/>
              </a:ext>
            </a:extLst>
          </p:cNvPr>
          <p:cNvCxnSpPr>
            <a:cxnSpLocks/>
            <a:stCxn id="5" idx="1"/>
          </p:cNvCxnSpPr>
          <p:nvPr/>
        </p:nvCxnSpPr>
        <p:spPr>
          <a:xfrm flipH="1">
            <a:off x="2647188" y="3991527"/>
            <a:ext cx="905256" cy="6513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6B37C84-446F-2BBC-55CC-1913EA9012B1}"/>
              </a:ext>
            </a:extLst>
          </p:cNvPr>
          <p:cNvSpPr txBox="1"/>
          <p:nvPr/>
        </p:nvSpPr>
        <p:spPr>
          <a:xfrm>
            <a:off x="3757612" y="2814637"/>
            <a:ext cx="3214688" cy="300082"/>
          </a:xfrm>
          <a:prstGeom prst="rect">
            <a:avLst/>
          </a:prstGeom>
          <a:solidFill>
            <a:schemeClr val="bg1">
              <a:lumMod val="75000"/>
            </a:schemeClr>
          </a:solidFill>
        </p:spPr>
        <p:txBody>
          <a:bodyPr wrap="square" rtlCol="0">
            <a:spAutoFit/>
          </a:bodyPr>
          <a:lstStyle/>
          <a:p>
            <a:r>
              <a:rPr lang="en-US" sz="1350" dirty="0"/>
              <a:t>Depreciation does not depend on return</a:t>
            </a:r>
          </a:p>
        </p:txBody>
      </p:sp>
      <p:cxnSp>
        <p:nvCxnSpPr>
          <p:cNvPr id="10" name="Straight Arrow Connector 9">
            <a:extLst>
              <a:ext uri="{FF2B5EF4-FFF2-40B4-BE49-F238E27FC236}">
                <a16:creationId xmlns:a16="http://schemas.microsoft.com/office/drawing/2014/main" id="{03C2FEA9-49BA-E195-5E9D-3F7B4A76D2A5}"/>
              </a:ext>
            </a:extLst>
          </p:cNvPr>
          <p:cNvCxnSpPr/>
          <p:nvPr/>
        </p:nvCxnSpPr>
        <p:spPr>
          <a:xfrm flipH="1">
            <a:off x="1635919" y="2914650"/>
            <a:ext cx="2121694" cy="19288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94773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09EC5-9BFA-2A7F-11D1-84B1288348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325630-D006-6E0E-A4EA-4A60EAFA86C3}"/>
              </a:ext>
            </a:extLst>
          </p:cNvPr>
          <p:cNvSpPr>
            <a:spLocks noGrp="1"/>
          </p:cNvSpPr>
          <p:nvPr>
            <p:ph type="title"/>
          </p:nvPr>
        </p:nvSpPr>
        <p:spPr/>
        <p:txBody>
          <a:bodyPr>
            <a:normAutofit fontScale="90000"/>
          </a:bodyPr>
          <a:lstStyle/>
          <a:p>
            <a:r>
              <a:rPr lang="en-US" dirty="0"/>
              <a:t>Illustration of Scenarios with 15% Rate of Return – 2-year life</a:t>
            </a:r>
          </a:p>
        </p:txBody>
      </p:sp>
      <p:sp>
        <p:nvSpPr>
          <p:cNvPr id="3" name="Content Placeholder 2">
            <a:extLst>
              <a:ext uri="{FF2B5EF4-FFF2-40B4-BE49-F238E27FC236}">
                <a16:creationId xmlns:a16="http://schemas.microsoft.com/office/drawing/2014/main" id="{507CA696-91BC-3D1F-0130-8AEC1F50D081}"/>
              </a:ext>
            </a:extLst>
          </p:cNvPr>
          <p:cNvSpPr>
            <a:spLocks noGrp="1"/>
          </p:cNvSpPr>
          <p:nvPr>
            <p:ph idx="1"/>
          </p:nvPr>
        </p:nvSpPr>
        <p:spPr/>
        <p:txBody>
          <a:bodyPr/>
          <a:lstStyle/>
          <a:p>
            <a:r>
              <a:rPr lang="en-US" dirty="0"/>
              <a:t>The table below illustrates a case with an asset that only lasts 2 years and a return of 15% Even though the return is high, the percent of recovery related to return is much lower. </a:t>
            </a:r>
          </a:p>
        </p:txBody>
      </p:sp>
      <p:sp>
        <p:nvSpPr>
          <p:cNvPr id="4" name="Slide Number Placeholder 3">
            <a:extLst>
              <a:ext uri="{FF2B5EF4-FFF2-40B4-BE49-F238E27FC236}">
                <a16:creationId xmlns:a16="http://schemas.microsoft.com/office/drawing/2014/main" id="{53CFEBC3-3B95-E868-B776-DA36150619F8}"/>
              </a:ext>
            </a:extLst>
          </p:cNvPr>
          <p:cNvSpPr>
            <a:spLocks noGrp="1"/>
          </p:cNvSpPr>
          <p:nvPr>
            <p:ph type="sldNum" sz="quarter" idx="12"/>
          </p:nvPr>
        </p:nvSpPr>
        <p:spPr/>
        <p:txBody>
          <a:bodyPr/>
          <a:lstStyle/>
          <a:p>
            <a:fld id="{EB241CD2-1E45-42A3-B213-66A034DF9A3B}" type="slidenum">
              <a:rPr lang="en-GB" smtClean="0"/>
              <a:t>44</a:t>
            </a:fld>
            <a:endParaRPr lang="en-GB" dirty="0"/>
          </a:p>
        </p:txBody>
      </p:sp>
      <p:pic>
        <p:nvPicPr>
          <p:cNvPr id="9" name="Picture 8">
            <a:extLst>
              <a:ext uri="{FF2B5EF4-FFF2-40B4-BE49-F238E27FC236}">
                <a16:creationId xmlns:a16="http://schemas.microsoft.com/office/drawing/2014/main" id="{B19AA055-49A9-A616-4732-9C4D1C08551A}"/>
              </a:ext>
            </a:extLst>
          </p:cNvPr>
          <p:cNvPicPr>
            <a:picLocks noChangeAspect="1"/>
          </p:cNvPicPr>
          <p:nvPr/>
        </p:nvPicPr>
        <p:blipFill>
          <a:blip r:embed="rId2"/>
          <a:stretch>
            <a:fillRect/>
          </a:stretch>
        </p:blipFill>
        <p:spPr>
          <a:xfrm>
            <a:off x="698672" y="2461480"/>
            <a:ext cx="7528941" cy="2732414"/>
          </a:xfrm>
          <a:prstGeom prst="rect">
            <a:avLst/>
          </a:prstGeom>
        </p:spPr>
      </p:pic>
      <p:sp>
        <p:nvSpPr>
          <p:cNvPr id="5" name="TextBox 4">
            <a:extLst>
              <a:ext uri="{FF2B5EF4-FFF2-40B4-BE49-F238E27FC236}">
                <a16:creationId xmlns:a16="http://schemas.microsoft.com/office/drawing/2014/main" id="{EC47BABA-2107-281D-27C0-547CD755B012}"/>
              </a:ext>
            </a:extLst>
          </p:cNvPr>
          <p:cNvSpPr txBox="1"/>
          <p:nvPr/>
        </p:nvSpPr>
        <p:spPr>
          <a:xfrm>
            <a:off x="3970782" y="3586735"/>
            <a:ext cx="2125980" cy="507831"/>
          </a:xfrm>
          <a:prstGeom prst="rect">
            <a:avLst/>
          </a:prstGeom>
          <a:solidFill>
            <a:schemeClr val="bg1">
              <a:lumMod val="65000"/>
            </a:schemeClr>
          </a:solidFill>
        </p:spPr>
        <p:txBody>
          <a:bodyPr wrap="square" rtlCol="0">
            <a:spAutoFit/>
          </a:bodyPr>
          <a:lstStyle/>
          <a:p>
            <a:r>
              <a:rPr lang="en-US" sz="1350" dirty="0"/>
              <a:t>Even Lower Capital Expenditure Recovery</a:t>
            </a:r>
          </a:p>
        </p:txBody>
      </p:sp>
      <p:cxnSp>
        <p:nvCxnSpPr>
          <p:cNvPr id="7" name="Straight Arrow Connector 6">
            <a:extLst>
              <a:ext uri="{FF2B5EF4-FFF2-40B4-BE49-F238E27FC236}">
                <a16:creationId xmlns:a16="http://schemas.microsoft.com/office/drawing/2014/main" id="{DA8AE566-15BE-B4F6-23EE-FE4076AF35B8}"/>
              </a:ext>
            </a:extLst>
          </p:cNvPr>
          <p:cNvCxnSpPr/>
          <p:nvPr/>
        </p:nvCxnSpPr>
        <p:spPr>
          <a:xfrm flipH="1">
            <a:off x="3271266" y="3806190"/>
            <a:ext cx="699516" cy="8092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86059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5946F-C5B3-7FEC-C759-CABE378A43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06CA45-845C-EEC2-1D1E-9E5DF044A2AE}"/>
              </a:ext>
            </a:extLst>
          </p:cNvPr>
          <p:cNvSpPr>
            <a:spLocks noGrp="1"/>
          </p:cNvSpPr>
          <p:nvPr>
            <p:ph type="title"/>
          </p:nvPr>
        </p:nvSpPr>
        <p:spPr/>
        <p:txBody>
          <a:bodyPr>
            <a:normAutofit fontScale="90000"/>
          </a:bodyPr>
          <a:lstStyle/>
          <a:p>
            <a:r>
              <a:rPr lang="en-US" dirty="0"/>
              <a:t>Illustration of Scenarios with 5% Rate of Return – 2-year life</a:t>
            </a:r>
          </a:p>
        </p:txBody>
      </p:sp>
      <p:sp>
        <p:nvSpPr>
          <p:cNvPr id="3" name="Content Placeholder 2">
            <a:extLst>
              <a:ext uri="{FF2B5EF4-FFF2-40B4-BE49-F238E27FC236}">
                <a16:creationId xmlns:a16="http://schemas.microsoft.com/office/drawing/2014/main" id="{3D0E93A1-1F5E-0F56-5D2F-8B3D61CAF113}"/>
              </a:ext>
            </a:extLst>
          </p:cNvPr>
          <p:cNvSpPr>
            <a:spLocks noGrp="1"/>
          </p:cNvSpPr>
          <p:nvPr>
            <p:ph idx="1"/>
          </p:nvPr>
        </p:nvSpPr>
        <p:spPr/>
        <p:txBody>
          <a:bodyPr/>
          <a:lstStyle/>
          <a:p>
            <a:r>
              <a:rPr lang="en-US" dirty="0"/>
              <a:t>The table below illustrates a case with an asset that only lasts 2 years and a return of 15% Even though the return is high, the percent of recovery related to return is </a:t>
            </a:r>
            <a:r>
              <a:rPr lang="en-US"/>
              <a:t>much lower. </a:t>
            </a:r>
            <a:endParaRPr lang="en-US" dirty="0"/>
          </a:p>
        </p:txBody>
      </p:sp>
      <p:sp>
        <p:nvSpPr>
          <p:cNvPr id="4" name="Slide Number Placeholder 3">
            <a:extLst>
              <a:ext uri="{FF2B5EF4-FFF2-40B4-BE49-F238E27FC236}">
                <a16:creationId xmlns:a16="http://schemas.microsoft.com/office/drawing/2014/main" id="{F6C9F1CD-C121-4DA3-9075-A6BBBC98DB35}"/>
              </a:ext>
            </a:extLst>
          </p:cNvPr>
          <p:cNvSpPr>
            <a:spLocks noGrp="1"/>
          </p:cNvSpPr>
          <p:nvPr>
            <p:ph type="sldNum" sz="quarter" idx="12"/>
          </p:nvPr>
        </p:nvSpPr>
        <p:spPr/>
        <p:txBody>
          <a:bodyPr/>
          <a:lstStyle/>
          <a:p>
            <a:fld id="{EB241CD2-1E45-42A3-B213-66A034DF9A3B}" type="slidenum">
              <a:rPr lang="en-GB" smtClean="0"/>
              <a:t>45</a:t>
            </a:fld>
            <a:endParaRPr lang="en-GB" dirty="0"/>
          </a:p>
        </p:txBody>
      </p:sp>
      <p:pic>
        <p:nvPicPr>
          <p:cNvPr id="7" name="Picture 6">
            <a:extLst>
              <a:ext uri="{FF2B5EF4-FFF2-40B4-BE49-F238E27FC236}">
                <a16:creationId xmlns:a16="http://schemas.microsoft.com/office/drawing/2014/main" id="{FD20867D-298E-C6C3-F262-CAEF7C8C58A5}"/>
              </a:ext>
            </a:extLst>
          </p:cNvPr>
          <p:cNvPicPr>
            <a:picLocks noChangeAspect="1"/>
          </p:cNvPicPr>
          <p:nvPr/>
        </p:nvPicPr>
        <p:blipFill>
          <a:blip r:embed="rId2"/>
          <a:stretch>
            <a:fillRect/>
          </a:stretch>
        </p:blipFill>
        <p:spPr>
          <a:xfrm>
            <a:off x="522514" y="2394502"/>
            <a:ext cx="7761802" cy="2834969"/>
          </a:xfrm>
          <a:prstGeom prst="rect">
            <a:avLst/>
          </a:prstGeom>
        </p:spPr>
      </p:pic>
      <p:sp>
        <p:nvSpPr>
          <p:cNvPr id="6" name="TextBox 5">
            <a:extLst>
              <a:ext uri="{FF2B5EF4-FFF2-40B4-BE49-F238E27FC236}">
                <a16:creationId xmlns:a16="http://schemas.microsoft.com/office/drawing/2014/main" id="{2DF6098C-66D3-3F85-CC06-AA67EF96DF9D}"/>
              </a:ext>
            </a:extLst>
          </p:cNvPr>
          <p:cNvSpPr txBox="1"/>
          <p:nvPr/>
        </p:nvSpPr>
        <p:spPr>
          <a:xfrm>
            <a:off x="3840480" y="3703320"/>
            <a:ext cx="2125980" cy="507831"/>
          </a:xfrm>
          <a:prstGeom prst="rect">
            <a:avLst/>
          </a:prstGeom>
          <a:solidFill>
            <a:schemeClr val="bg1">
              <a:lumMod val="65000"/>
            </a:schemeClr>
          </a:solidFill>
        </p:spPr>
        <p:txBody>
          <a:bodyPr wrap="square" rtlCol="0">
            <a:spAutoFit/>
          </a:bodyPr>
          <a:lstStyle/>
          <a:p>
            <a:r>
              <a:rPr lang="en-US" sz="1350" dirty="0"/>
              <a:t>Lowest Capital Expenditure Recovery</a:t>
            </a:r>
          </a:p>
        </p:txBody>
      </p:sp>
      <p:cxnSp>
        <p:nvCxnSpPr>
          <p:cNvPr id="9" name="Straight Arrow Connector 8">
            <a:extLst>
              <a:ext uri="{FF2B5EF4-FFF2-40B4-BE49-F238E27FC236}">
                <a16:creationId xmlns:a16="http://schemas.microsoft.com/office/drawing/2014/main" id="{64EC51F3-9109-659F-E445-7ACC7AF64E21}"/>
              </a:ext>
            </a:extLst>
          </p:cNvPr>
          <p:cNvCxnSpPr>
            <a:stCxn id="6" idx="1"/>
          </p:cNvCxnSpPr>
          <p:nvPr/>
        </p:nvCxnSpPr>
        <p:spPr>
          <a:xfrm flipH="1">
            <a:off x="2708910" y="3957236"/>
            <a:ext cx="1131570" cy="7199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8490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234E6-BD09-BDA6-DF3F-49E1812E52C3}"/>
              </a:ext>
            </a:extLst>
          </p:cNvPr>
          <p:cNvSpPr>
            <a:spLocks noGrp="1"/>
          </p:cNvSpPr>
          <p:nvPr>
            <p:ph type="title"/>
          </p:nvPr>
        </p:nvSpPr>
        <p:spPr/>
        <p:txBody>
          <a:bodyPr>
            <a:normAutofit fontScale="90000"/>
          </a:bodyPr>
          <a:lstStyle/>
          <a:p>
            <a:r>
              <a:rPr lang="en-US" dirty="0"/>
              <a:t>Capital Intensity and Life and Operating Expense</a:t>
            </a:r>
          </a:p>
        </p:txBody>
      </p:sp>
      <p:sp>
        <p:nvSpPr>
          <p:cNvPr id="3" name="Content Placeholder 2">
            <a:extLst>
              <a:ext uri="{FF2B5EF4-FFF2-40B4-BE49-F238E27FC236}">
                <a16:creationId xmlns:a16="http://schemas.microsoft.com/office/drawing/2014/main" id="{75AFDD2C-6866-AD87-66A9-51AB3803D592}"/>
              </a:ext>
            </a:extLst>
          </p:cNvPr>
          <p:cNvSpPr>
            <a:spLocks noGrp="1"/>
          </p:cNvSpPr>
          <p:nvPr>
            <p:ph idx="1"/>
          </p:nvPr>
        </p:nvSpPr>
        <p:spPr/>
        <p:txBody>
          <a:bodyPr/>
          <a:lstStyle/>
          <a:p>
            <a:r>
              <a:rPr lang="en-US" dirty="0"/>
              <a:t>Data Tables Demonstrating Capital Intensity</a:t>
            </a:r>
          </a:p>
          <a:p>
            <a:endParaRPr lang="en-US" dirty="0"/>
          </a:p>
          <a:p>
            <a:pPr marL="0" indent="0">
              <a:buNone/>
            </a:pPr>
            <a:r>
              <a:rPr lang="en-US" dirty="0"/>
              <a:t> </a:t>
            </a:r>
          </a:p>
        </p:txBody>
      </p:sp>
      <p:pic>
        <p:nvPicPr>
          <p:cNvPr id="8" name="Picture 7">
            <a:extLst>
              <a:ext uri="{FF2B5EF4-FFF2-40B4-BE49-F238E27FC236}">
                <a16:creationId xmlns:a16="http://schemas.microsoft.com/office/drawing/2014/main" id="{850AE342-11AC-A28C-90C4-4A8481E26788}"/>
              </a:ext>
            </a:extLst>
          </p:cNvPr>
          <p:cNvPicPr>
            <a:picLocks noChangeAspect="1"/>
          </p:cNvPicPr>
          <p:nvPr/>
        </p:nvPicPr>
        <p:blipFill>
          <a:blip r:embed="rId2"/>
          <a:stretch>
            <a:fillRect/>
          </a:stretch>
        </p:blipFill>
        <p:spPr>
          <a:xfrm>
            <a:off x="636590" y="2390896"/>
            <a:ext cx="4993518" cy="2943247"/>
          </a:xfrm>
          <a:prstGeom prst="rect">
            <a:avLst/>
          </a:prstGeom>
        </p:spPr>
      </p:pic>
      <p:cxnSp>
        <p:nvCxnSpPr>
          <p:cNvPr id="6" name="Straight Arrow Connector 5">
            <a:extLst>
              <a:ext uri="{FF2B5EF4-FFF2-40B4-BE49-F238E27FC236}">
                <a16:creationId xmlns:a16="http://schemas.microsoft.com/office/drawing/2014/main" id="{9AF4CF22-56FF-EE23-7CC3-D281A020DF73}"/>
              </a:ext>
            </a:extLst>
          </p:cNvPr>
          <p:cNvCxnSpPr>
            <a:cxnSpLocks/>
          </p:cNvCxnSpPr>
          <p:nvPr/>
        </p:nvCxnSpPr>
        <p:spPr>
          <a:xfrm flipV="1">
            <a:off x="2296794" y="4475787"/>
            <a:ext cx="2886740" cy="677825"/>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3E13B0A-410E-1790-0FC0-B9FBFBCED43C}"/>
              </a:ext>
            </a:extLst>
          </p:cNvPr>
          <p:cNvSpPr>
            <a:spLocks noGrp="1"/>
          </p:cNvSpPr>
          <p:nvPr>
            <p:ph type="sldNum" sz="quarter" idx="12"/>
          </p:nvPr>
        </p:nvSpPr>
        <p:spPr/>
        <p:txBody>
          <a:bodyPr/>
          <a:lstStyle/>
          <a:p>
            <a:fld id="{EB241CD2-1E45-42A3-B213-66A034DF9A3B}" type="slidenum">
              <a:rPr lang="en-GB" smtClean="0"/>
              <a:t>46</a:t>
            </a:fld>
            <a:endParaRPr lang="en-GB" dirty="0"/>
          </a:p>
        </p:txBody>
      </p:sp>
      <p:sp>
        <p:nvSpPr>
          <p:cNvPr id="4" name="TextBox 3">
            <a:extLst>
              <a:ext uri="{FF2B5EF4-FFF2-40B4-BE49-F238E27FC236}">
                <a16:creationId xmlns:a16="http://schemas.microsoft.com/office/drawing/2014/main" id="{8B66A8E4-FCF6-4C4E-D007-B3EA7C19F4B0}"/>
              </a:ext>
            </a:extLst>
          </p:cNvPr>
          <p:cNvSpPr txBox="1"/>
          <p:nvPr/>
        </p:nvSpPr>
        <p:spPr>
          <a:xfrm>
            <a:off x="6047509" y="2990281"/>
            <a:ext cx="2334491" cy="923330"/>
          </a:xfrm>
          <a:prstGeom prst="rect">
            <a:avLst/>
          </a:prstGeom>
          <a:noFill/>
        </p:spPr>
        <p:txBody>
          <a:bodyPr wrap="square" rtlCol="0">
            <a:spAutoFit/>
          </a:bodyPr>
          <a:lstStyle/>
          <a:p>
            <a:r>
              <a:rPr lang="en-US" sz="1350" dirty="0"/>
              <a:t>With 70-year life, the revenues doubles; with the 10-year life the increase in revenues is much less.</a:t>
            </a:r>
          </a:p>
        </p:txBody>
      </p:sp>
      <p:sp>
        <p:nvSpPr>
          <p:cNvPr id="7" name="TextBox 6">
            <a:extLst>
              <a:ext uri="{FF2B5EF4-FFF2-40B4-BE49-F238E27FC236}">
                <a16:creationId xmlns:a16="http://schemas.microsoft.com/office/drawing/2014/main" id="{2D67F781-1EE4-FFFA-7A10-CD2A0936CD6E}"/>
              </a:ext>
            </a:extLst>
          </p:cNvPr>
          <p:cNvSpPr txBox="1"/>
          <p:nvPr/>
        </p:nvSpPr>
        <p:spPr>
          <a:xfrm>
            <a:off x="6047509" y="4119996"/>
            <a:ext cx="2334491" cy="507831"/>
          </a:xfrm>
          <a:prstGeom prst="rect">
            <a:avLst/>
          </a:prstGeom>
          <a:noFill/>
        </p:spPr>
        <p:txBody>
          <a:bodyPr wrap="square" rtlCol="0">
            <a:spAutoFit/>
          </a:bodyPr>
          <a:lstStyle/>
          <a:p>
            <a:r>
              <a:rPr lang="en-US" sz="1350" dirty="0"/>
              <a:t>Capital Intensity as Assets Divided by Revenues</a:t>
            </a:r>
          </a:p>
        </p:txBody>
      </p:sp>
      <p:sp>
        <p:nvSpPr>
          <p:cNvPr id="9" name="TextBox 8">
            <a:extLst>
              <a:ext uri="{FF2B5EF4-FFF2-40B4-BE49-F238E27FC236}">
                <a16:creationId xmlns:a16="http://schemas.microsoft.com/office/drawing/2014/main" id="{2737A8A4-B12C-8CBF-0E56-AC6893B31923}"/>
              </a:ext>
            </a:extLst>
          </p:cNvPr>
          <p:cNvSpPr txBox="1"/>
          <p:nvPr/>
        </p:nvSpPr>
        <p:spPr>
          <a:xfrm>
            <a:off x="5872163" y="1571625"/>
            <a:ext cx="2635247" cy="1131079"/>
          </a:xfrm>
          <a:prstGeom prst="rect">
            <a:avLst/>
          </a:prstGeom>
          <a:solidFill>
            <a:srgbClr val="FFFF00"/>
          </a:solidFill>
        </p:spPr>
        <p:txBody>
          <a:bodyPr wrap="square" rtlCol="0">
            <a:spAutoFit/>
          </a:bodyPr>
          <a:lstStyle/>
          <a:p>
            <a:r>
              <a:rPr lang="en-US" sz="1350" dirty="0"/>
              <a:t>Apply same return and compute model and then calculate the capital expenditure divided by the first-year revenue computed on a correct levelized basis.</a:t>
            </a:r>
          </a:p>
        </p:txBody>
      </p:sp>
    </p:spTree>
    <p:extLst>
      <p:ext uri="{BB962C8B-B14F-4D97-AF65-F5344CB8AC3E}">
        <p14:creationId xmlns:p14="http://schemas.microsoft.com/office/powerpoint/2010/main" val="15465172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0517E-1033-90EA-3F29-AC5885979F42}"/>
              </a:ext>
            </a:extLst>
          </p:cNvPr>
          <p:cNvSpPr>
            <a:spLocks noGrp="1"/>
          </p:cNvSpPr>
          <p:nvPr>
            <p:ph type="title"/>
          </p:nvPr>
        </p:nvSpPr>
        <p:spPr/>
        <p:txBody>
          <a:bodyPr/>
          <a:lstStyle/>
          <a:p>
            <a:r>
              <a:rPr lang="en-US" dirty="0"/>
              <a:t>Capital Intensity Definitions and Returns</a:t>
            </a:r>
          </a:p>
        </p:txBody>
      </p:sp>
      <p:sp>
        <p:nvSpPr>
          <p:cNvPr id="3" name="Content Placeholder 2">
            <a:extLst>
              <a:ext uri="{FF2B5EF4-FFF2-40B4-BE49-F238E27FC236}">
                <a16:creationId xmlns:a16="http://schemas.microsoft.com/office/drawing/2014/main" id="{B0B163B4-9E5E-6D7D-F665-993811C51A2F}"/>
              </a:ext>
            </a:extLst>
          </p:cNvPr>
          <p:cNvSpPr>
            <a:spLocks noGrp="1"/>
          </p:cNvSpPr>
          <p:nvPr>
            <p:ph idx="1"/>
          </p:nvPr>
        </p:nvSpPr>
        <p:spPr/>
        <p:txBody>
          <a:bodyPr/>
          <a:lstStyle/>
          <a:p>
            <a:r>
              <a:rPr lang="en-US" dirty="0"/>
              <a:t>Capital Intensity Depends </a:t>
            </a:r>
          </a:p>
          <a:p>
            <a:pPr lvl="1"/>
            <a:r>
              <a:rPr lang="en-US" dirty="0"/>
              <a:t>Operating Expenses to Capital Expenditures</a:t>
            </a:r>
          </a:p>
          <a:p>
            <a:pPr lvl="1"/>
            <a:r>
              <a:rPr lang="en-US" dirty="0"/>
              <a:t>Asset Life</a:t>
            </a:r>
          </a:p>
          <a:p>
            <a:pPr lvl="1"/>
            <a:r>
              <a:rPr lang="en-US" dirty="0"/>
              <a:t>Rate of Return</a:t>
            </a:r>
          </a:p>
          <a:p>
            <a:pPr lvl="1"/>
            <a:endParaRPr lang="en-US" dirty="0"/>
          </a:p>
        </p:txBody>
      </p:sp>
      <p:pic>
        <p:nvPicPr>
          <p:cNvPr id="6" name="Picture 5">
            <a:extLst>
              <a:ext uri="{FF2B5EF4-FFF2-40B4-BE49-F238E27FC236}">
                <a16:creationId xmlns:a16="http://schemas.microsoft.com/office/drawing/2014/main" id="{F2A6779F-14CC-B7BF-30AB-67FBBE93DC83}"/>
              </a:ext>
            </a:extLst>
          </p:cNvPr>
          <p:cNvPicPr>
            <a:picLocks noChangeAspect="1"/>
          </p:cNvPicPr>
          <p:nvPr/>
        </p:nvPicPr>
        <p:blipFill>
          <a:blip r:embed="rId2"/>
          <a:stretch>
            <a:fillRect/>
          </a:stretch>
        </p:blipFill>
        <p:spPr>
          <a:xfrm>
            <a:off x="1627053" y="2917229"/>
            <a:ext cx="5672179" cy="2250298"/>
          </a:xfrm>
          <a:prstGeom prst="rect">
            <a:avLst/>
          </a:prstGeom>
        </p:spPr>
      </p:pic>
      <p:sp>
        <p:nvSpPr>
          <p:cNvPr id="5" name="TextBox 4">
            <a:extLst>
              <a:ext uri="{FF2B5EF4-FFF2-40B4-BE49-F238E27FC236}">
                <a16:creationId xmlns:a16="http://schemas.microsoft.com/office/drawing/2014/main" id="{DA91C28C-69D5-063F-742A-F8E70C069134}"/>
              </a:ext>
            </a:extLst>
          </p:cNvPr>
          <p:cNvSpPr txBox="1"/>
          <p:nvPr/>
        </p:nvSpPr>
        <p:spPr>
          <a:xfrm>
            <a:off x="5381244" y="1618489"/>
            <a:ext cx="1825820" cy="1131079"/>
          </a:xfrm>
          <a:prstGeom prst="rect">
            <a:avLst/>
          </a:prstGeom>
          <a:solidFill>
            <a:srgbClr val="FFFF00"/>
          </a:solid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Which asset has the highest capital intensity, and which has lowest capital intensity</a:t>
            </a:r>
          </a:p>
        </p:txBody>
      </p:sp>
      <p:sp>
        <p:nvSpPr>
          <p:cNvPr id="7" name="Slide Number Placeholder 6">
            <a:extLst>
              <a:ext uri="{FF2B5EF4-FFF2-40B4-BE49-F238E27FC236}">
                <a16:creationId xmlns:a16="http://schemas.microsoft.com/office/drawing/2014/main" id="{FA343485-7612-5521-0E01-B4A8F6C06336}"/>
              </a:ext>
            </a:extLst>
          </p:cNvPr>
          <p:cNvSpPr>
            <a:spLocks noGrp="1"/>
          </p:cNvSpPr>
          <p:nvPr>
            <p:ph type="sldNum" sz="quarter" idx="12"/>
          </p:nvPr>
        </p:nvSpPr>
        <p:spPr/>
        <p:txBody>
          <a:bodyPr/>
          <a:lstStyle/>
          <a:p>
            <a:fld id="{EB241CD2-1E45-42A3-B213-66A034DF9A3B}" type="slidenum">
              <a:rPr lang="en-GB" smtClean="0"/>
              <a:t>47</a:t>
            </a:fld>
            <a:endParaRPr lang="en-GB" dirty="0"/>
          </a:p>
        </p:txBody>
      </p:sp>
    </p:spTree>
    <p:extLst>
      <p:ext uri="{BB962C8B-B14F-4D97-AF65-F5344CB8AC3E}">
        <p14:creationId xmlns:p14="http://schemas.microsoft.com/office/powerpoint/2010/main" val="23567906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8BC47-CA7F-4CD1-72E7-C71BA3F5D3B6}"/>
              </a:ext>
            </a:extLst>
          </p:cNvPr>
          <p:cNvSpPr>
            <a:spLocks noGrp="1"/>
          </p:cNvSpPr>
          <p:nvPr>
            <p:ph type="title"/>
          </p:nvPr>
        </p:nvSpPr>
        <p:spPr/>
        <p:txBody>
          <a:bodyPr>
            <a:normAutofit fontScale="90000"/>
          </a:bodyPr>
          <a:lstStyle/>
          <a:p>
            <a:r>
              <a:rPr lang="en-US" dirty="0"/>
              <a:t>Capital Intensity Graph and Effect of Changes in Overall Return</a:t>
            </a:r>
          </a:p>
        </p:txBody>
      </p:sp>
      <p:sp>
        <p:nvSpPr>
          <p:cNvPr id="3" name="Content Placeholder 2">
            <a:extLst>
              <a:ext uri="{FF2B5EF4-FFF2-40B4-BE49-F238E27FC236}">
                <a16:creationId xmlns:a16="http://schemas.microsoft.com/office/drawing/2014/main" id="{16D3CFC8-C187-B093-04F8-2FCA408BEF93}"/>
              </a:ext>
            </a:extLst>
          </p:cNvPr>
          <p:cNvSpPr>
            <a:spLocks noGrp="1"/>
          </p:cNvSpPr>
          <p:nvPr>
            <p:ph idx="1"/>
          </p:nvPr>
        </p:nvSpPr>
        <p:spPr/>
        <p:txBody>
          <a:bodyPr/>
          <a:lstStyle/>
          <a:p>
            <a:r>
              <a:rPr lang="en-US" dirty="0"/>
              <a:t>If you can keep returns lower for capital intensive assets, the effect on prices or costs to the government is dramatic.</a:t>
            </a:r>
          </a:p>
          <a:p>
            <a:endParaRPr lang="en-US" dirty="0"/>
          </a:p>
        </p:txBody>
      </p:sp>
      <p:pic>
        <p:nvPicPr>
          <p:cNvPr id="6" name="Picture 5">
            <a:extLst>
              <a:ext uri="{FF2B5EF4-FFF2-40B4-BE49-F238E27FC236}">
                <a16:creationId xmlns:a16="http://schemas.microsoft.com/office/drawing/2014/main" id="{66613E09-838D-D6A1-F698-C8F7E4351771}"/>
              </a:ext>
            </a:extLst>
          </p:cNvPr>
          <p:cNvPicPr>
            <a:picLocks noChangeAspect="1"/>
          </p:cNvPicPr>
          <p:nvPr/>
        </p:nvPicPr>
        <p:blipFill>
          <a:blip r:embed="rId2"/>
          <a:stretch>
            <a:fillRect/>
          </a:stretch>
        </p:blipFill>
        <p:spPr>
          <a:xfrm>
            <a:off x="1809750" y="2372391"/>
            <a:ext cx="4929315" cy="3580398"/>
          </a:xfrm>
          <a:prstGeom prst="rect">
            <a:avLst/>
          </a:prstGeom>
        </p:spPr>
      </p:pic>
      <p:sp>
        <p:nvSpPr>
          <p:cNvPr id="5" name="Slide Number Placeholder 4">
            <a:extLst>
              <a:ext uri="{FF2B5EF4-FFF2-40B4-BE49-F238E27FC236}">
                <a16:creationId xmlns:a16="http://schemas.microsoft.com/office/drawing/2014/main" id="{0E33C136-5C06-ECCA-3A68-AF5F45B282AF}"/>
              </a:ext>
            </a:extLst>
          </p:cNvPr>
          <p:cNvSpPr>
            <a:spLocks noGrp="1"/>
          </p:cNvSpPr>
          <p:nvPr>
            <p:ph type="sldNum" sz="quarter" idx="12"/>
          </p:nvPr>
        </p:nvSpPr>
        <p:spPr/>
        <p:txBody>
          <a:bodyPr/>
          <a:lstStyle/>
          <a:p>
            <a:fld id="{EB241CD2-1E45-42A3-B213-66A034DF9A3B}" type="slidenum">
              <a:rPr lang="en-GB" smtClean="0"/>
              <a:t>48</a:t>
            </a:fld>
            <a:endParaRPr lang="en-GB" dirty="0"/>
          </a:p>
        </p:txBody>
      </p:sp>
    </p:spTree>
    <p:extLst>
      <p:ext uri="{BB962C8B-B14F-4D97-AF65-F5344CB8AC3E}">
        <p14:creationId xmlns:p14="http://schemas.microsoft.com/office/powerpoint/2010/main" val="25108045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Effects of Financing on Bid Price – Capital Intensive</a:t>
            </a:r>
          </a:p>
        </p:txBody>
      </p:sp>
      <p:pic>
        <p:nvPicPr>
          <p:cNvPr id="5" name="Content Placeholder 4"/>
          <p:cNvPicPr>
            <a:picLocks noGrp="1" noChangeAspect="1"/>
          </p:cNvPicPr>
          <p:nvPr>
            <p:ph idx="1"/>
          </p:nvPr>
        </p:nvPicPr>
        <p:blipFill>
          <a:blip r:embed="rId2"/>
          <a:stretch>
            <a:fillRect/>
          </a:stretch>
        </p:blipFill>
        <p:spPr>
          <a:xfrm>
            <a:off x="149906" y="2142035"/>
            <a:ext cx="4354993" cy="3168548"/>
          </a:xfrm>
          <a:prstGeom prst="rect">
            <a:avLst/>
          </a:prstGeom>
        </p:spPr>
      </p:pic>
      <p:pic>
        <p:nvPicPr>
          <p:cNvPr id="3" name="Content Placeholder 4">
            <a:extLst>
              <a:ext uri="{FF2B5EF4-FFF2-40B4-BE49-F238E27FC236}">
                <a16:creationId xmlns:a16="http://schemas.microsoft.com/office/drawing/2014/main" id="{65805219-87EB-D292-425E-10675840784E}"/>
              </a:ext>
            </a:extLst>
          </p:cNvPr>
          <p:cNvPicPr>
            <a:picLocks noChangeAspect="1"/>
          </p:cNvPicPr>
          <p:nvPr/>
        </p:nvPicPr>
        <p:blipFill>
          <a:blip r:embed="rId3"/>
          <a:stretch>
            <a:fillRect/>
          </a:stretch>
        </p:blipFill>
        <p:spPr>
          <a:xfrm>
            <a:off x="4572000" y="2142034"/>
            <a:ext cx="4354992" cy="3168548"/>
          </a:xfrm>
          <a:prstGeom prst="rect">
            <a:avLst/>
          </a:prstGeom>
        </p:spPr>
      </p:pic>
      <p:sp>
        <p:nvSpPr>
          <p:cNvPr id="6" name="TextBox 5">
            <a:extLst>
              <a:ext uri="{FF2B5EF4-FFF2-40B4-BE49-F238E27FC236}">
                <a16:creationId xmlns:a16="http://schemas.microsoft.com/office/drawing/2014/main" id="{B9523291-9B88-6A04-A977-19C10CF75007}"/>
              </a:ext>
            </a:extLst>
          </p:cNvPr>
          <p:cNvSpPr txBox="1"/>
          <p:nvPr/>
        </p:nvSpPr>
        <p:spPr>
          <a:xfrm>
            <a:off x="665226" y="1720131"/>
            <a:ext cx="7831794" cy="300082"/>
          </a:xfrm>
          <a:prstGeom prst="rect">
            <a:avLst/>
          </a:prstGeom>
          <a:no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Pillar 1: Effects of Lower Cost of Capital on the Cost Consumers Pay – Levelized Cost of Electricity</a:t>
            </a:r>
          </a:p>
        </p:txBody>
      </p:sp>
      <p:sp>
        <p:nvSpPr>
          <p:cNvPr id="7" name="Slide Number Placeholder 6">
            <a:extLst>
              <a:ext uri="{FF2B5EF4-FFF2-40B4-BE49-F238E27FC236}">
                <a16:creationId xmlns:a16="http://schemas.microsoft.com/office/drawing/2014/main" id="{7C4840B2-BA6D-9ED9-017C-B0141DE68B8A}"/>
              </a:ext>
            </a:extLst>
          </p:cNvPr>
          <p:cNvSpPr>
            <a:spLocks noGrp="1"/>
          </p:cNvSpPr>
          <p:nvPr>
            <p:ph type="sldNum" sz="quarter" idx="12"/>
          </p:nvPr>
        </p:nvSpPr>
        <p:spPr/>
        <p:txBody>
          <a:bodyPr/>
          <a:lstStyle/>
          <a:p>
            <a:fld id="{EB241CD2-1E45-42A3-B213-66A034DF9A3B}" type="slidenum">
              <a:rPr lang="en-GB" smtClean="0"/>
              <a:t>49</a:t>
            </a:fld>
            <a:endParaRPr lang="en-GB" dirty="0"/>
          </a:p>
        </p:txBody>
      </p:sp>
    </p:spTree>
    <p:extLst>
      <p:ext uri="{BB962C8B-B14F-4D97-AF65-F5344CB8AC3E}">
        <p14:creationId xmlns:p14="http://schemas.microsoft.com/office/powerpoint/2010/main" val="25552984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D1717-09E9-A685-F95C-DE40AEBEE5CA}"/>
              </a:ext>
            </a:extLst>
          </p:cNvPr>
          <p:cNvSpPr>
            <a:spLocks noGrp="1"/>
          </p:cNvSpPr>
          <p:nvPr>
            <p:ph type="title"/>
          </p:nvPr>
        </p:nvSpPr>
        <p:spPr/>
        <p:txBody>
          <a:bodyPr>
            <a:normAutofit fontScale="90000"/>
          </a:bodyPr>
          <a:lstStyle/>
          <a:p>
            <a:r>
              <a:rPr lang="en-US" dirty="0"/>
              <a:t>Capital Intensity – Why Relevant to Project Finance</a:t>
            </a:r>
          </a:p>
        </p:txBody>
      </p:sp>
      <p:sp>
        <p:nvSpPr>
          <p:cNvPr id="3" name="Content Placeholder 2">
            <a:extLst>
              <a:ext uri="{FF2B5EF4-FFF2-40B4-BE49-F238E27FC236}">
                <a16:creationId xmlns:a16="http://schemas.microsoft.com/office/drawing/2014/main" id="{5917D3F4-A339-9F0A-B6C8-57A051CBE083}"/>
              </a:ext>
            </a:extLst>
          </p:cNvPr>
          <p:cNvSpPr>
            <a:spLocks noGrp="1"/>
          </p:cNvSpPr>
          <p:nvPr>
            <p:ph idx="1"/>
          </p:nvPr>
        </p:nvSpPr>
        <p:spPr/>
        <p:txBody>
          <a:bodyPr/>
          <a:lstStyle/>
          <a:p>
            <a:r>
              <a:rPr lang="en-US" dirty="0"/>
              <a:t>When you structure contracts, you affect the rate of return</a:t>
            </a:r>
          </a:p>
          <a:p>
            <a:r>
              <a:rPr lang="en-US" dirty="0"/>
              <a:t>Trying to derive a formula (Capital Expenditures/Revenues) is silly</a:t>
            </a:r>
          </a:p>
          <a:p>
            <a:r>
              <a:rPr lang="en-US" dirty="0"/>
              <a:t>Associated with Investment not a corporation</a:t>
            </a:r>
          </a:p>
          <a:p>
            <a:r>
              <a:rPr lang="en-US" dirty="0"/>
              <a:t>Any investment has three characteristics</a:t>
            </a:r>
          </a:p>
          <a:p>
            <a:pPr lvl="1"/>
            <a:r>
              <a:rPr lang="en-US" dirty="0"/>
              <a:t>Capital Expenditures</a:t>
            </a:r>
          </a:p>
          <a:p>
            <a:pPr lvl="1"/>
            <a:r>
              <a:rPr lang="en-US" dirty="0"/>
              <a:t>Operating Expenditures (including fuel)</a:t>
            </a:r>
          </a:p>
          <a:p>
            <a:pPr lvl="1"/>
            <a:r>
              <a:rPr lang="en-US" dirty="0"/>
              <a:t>Lifetime</a:t>
            </a:r>
          </a:p>
          <a:p>
            <a:pPr lvl="1"/>
            <a:r>
              <a:rPr lang="en-US" dirty="0"/>
              <a:t>Revenues that cover capital expenditures and operating expenditures and produce a return (IRR)</a:t>
            </a:r>
          </a:p>
          <a:p>
            <a:endParaRPr lang="en-US" dirty="0"/>
          </a:p>
        </p:txBody>
      </p:sp>
      <p:sp>
        <p:nvSpPr>
          <p:cNvPr id="4" name="Slide Number Placeholder 3">
            <a:extLst>
              <a:ext uri="{FF2B5EF4-FFF2-40B4-BE49-F238E27FC236}">
                <a16:creationId xmlns:a16="http://schemas.microsoft.com/office/drawing/2014/main" id="{B7BE844E-371B-A494-1906-8AA176AC968A}"/>
              </a:ext>
            </a:extLst>
          </p:cNvPr>
          <p:cNvSpPr>
            <a:spLocks noGrp="1"/>
          </p:cNvSpPr>
          <p:nvPr>
            <p:ph type="sldNum" sz="quarter" idx="12"/>
          </p:nvPr>
        </p:nvSpPr>
        <p:spPr/>
        <p:txBody>
          <a:bodyPr/>
          <a:lstStyle/>
          <a:p>
            <a:fld id="{EB241CD2-1E45-42A3-B213-66A034DF9A3B}" type="slidenum">
              <a:rPr lang="en-GB" smtClean="0"/>
              <a:t>50</a:t>
            </a:fld>
            <a:endParaRPr lang="en-GB" dirty="0"/>
          </a:p>
        </p:txBody>
      </p:sp>
    </p:spTree>
    <p:extLst>
      <p:ext uri="{BB962C8B-B14F-4D97-AF65-F5344CB8AC3E}">
        <p14:creationId xmlns:p14="http://schemas.microsoft.com/office/powerpoint/2010/main" val="19168468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F8590-BE9B-D38E-602E-429F2435FDDA}"/>
              </a:ext>
            </a:extLst>
          </p:cNvPr>
          <p:cNvSpPr>
            <a:spLocks noGrp="1"/>
          </p:cNvSpPr>
          <p:nvPr>
            <p:ph type="title"/>
          </p:nvPr>
        </p:nvSpPr>
        <p:spPr/>
        <p:txBody>
          <a:bodyPr>
            <a:normAutofit/>
          </a:bodyPr>
          <a:lstStyle/>
          <a:p>
            <a:r>
              <a:rPr lang="en-US"/>
              <a:t>The Night Before and Pillar 1</a:t>
            </a:r>
          </a:p>
        </p:txBody>
      </p:sp>
      <p:sp>
        <p:nvSpPr>
          <p:cNvPr id="3" name="Content Placeholder 2">
            <a:extLst>
              <a:ext uri="{FF2B5EF4-FFF2-40B4-BE49-F238E27FC236}">
                <a16:creationId xmlns:a16="http://schemas.microsoft.com/office/drawing/2014/main" id="{B40FC4E8-1A13-74A5-898C-310EA62AC3AB}"/>
              </a:ext>
            </a:extLst>
          </p:cNvPr>
          <p:cNvSpPr>
            <a:spLocks noGrp="1"/>
          </p:cNvSpPr>
          <p:nvPr>
            <p:ph idx="1"/>
          </p:nvPr>
        </p:nvSpPr>
        <p:spPr/>
        <p:txBody>
          <a:bodyPr>
            <a:normAutofit/>
          </a:bodyPr>
          <a:lstStyle/>
          <a:p>
            <a:pPr algn="l"/>
            <a:r>
              <a:rPr lang="en-US" sz="1800" dirty="0"/>
              <a:t>In modern project finance revenues and prices are generally structured with a competitive bid process (it is of course possible to have competitive bidding without project finance).</a:t>
            </a:r>
          </a:p>
          <a:p>
            <a:pPr algn="l"/>
            <a:r>
              <a:rPr lang="en-US" sz="1800" dirty="0"/>
              <a:t>The implied objective of competitive bidding is that the price to consumers and cost of capital will be as low as possible – meaning the investor return is something close to its cost of capital. </a:t>
            </a:r>
          </a:p>
          <a:p>
            <a:pPr algn="l"/>
            <a:r>
              <a:rPr lang="en-US" sz="1800" dirty="0"/>
              <a:t>I ask about the “night before.” This is when people who have been working on developing projects for many months and have discussions with the chief financial officer about the acceptable IRR just before making the bid. I imagine (I think correctly) a phone call between the developers and the CFO where the developer tells the CFO that unless you lower the IRR requirement, we will lose the bid. </a:t>
            </a:r>
          </a:p>
          <a:p>
            <a:pPr algn="l"/>
            <a:r>
              <a:rPr lang="en-US" sz="1800" dirty="0"/>
              <a:t>What this night before is doing is establishing the lowest acceptable rate of return in the context of the risk of the project which is the definition of cost of capital.</a:t>
            </a:r>
          </a:p>
        </p:txBody>
      </p:sp>
      <p:sp>
        <p:nvSpPr>
          <p:cNvPr id="4" name="Slide Number Placeholder 3">
            <a:extLst>
              <a:ext uri="{FF2B5EF4-FFF2-40B4-BE49-F238E27FC236}">
                <a16:creationId xmlns:a16="http://schemas.microsoft.com/office/drawing/2014/main" id="{758BCE9A-D033-210A-C6D3-AC4DE591138C}"/>
              </a:ext>
            </a:extLst>
          </p:cNvPr>
          <p:cNvSpPr>
            <a:spLocks noGrp="1"/>
          </p:cNvSpPr>
          <p:nvPr>
            <p:ph type="sldNum" sz="quarter" idx="12"/>
          </p:nvPr>
        </p:nvSpPr>
        <p:spPr/>
        <p:txBody>
          <a:bodyPr/>
          <a:lstStyle/>
          <a:p>
            <a:fld id="{EB241CD2-1E45-42A3-B213-66A034DF9A3B}" type="slidenum">
              <a:rPr lang="en-GB" smtClean="0"/>
              <a:t>51</a:t>
            </a:fld>
            <a:endParaRPr lang="en-GB"/>
          </a:p>
        </p:txBody>
      </p:sp>
    </p:spTree>
    <p:extLst>
      <p:ext uri="{BB962C8B-B14F-4D97-AF65-F5344CB8AC3E}">
        <p14:creationId xmlns:p14="http://schemas.microsoft.com/office/powerpoint/2010/main" val="35082546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CD4ED-6F18-2B06-DEBB-C234501DB4C1}"/>
              </a:ext>
            </a:extLst>
          </p:cNvPr>
          <p:cNvSpPr>
            <a:spLocks noGrp="1"/>
          </p:cNvSpPr>
          <p:nvPr>
            <p:ph type="ctrTitle"/>
          </p:nvPr>
        </p:nvSpPr>
        <p:spPr>
          <a:xfrm>
            <a:off x="420085" y="2674991"/>
            <a:ext cx="5716733" cy="2325756"/>
          </a:xfrm>
        </p:spPr>
        <p:txBody>
          <a:bodyPr>
            <a:normAutofit fontScale="90000"/>
          </a:bodyPr>
          <a:lstStyle/>
          <a:p>
            <a:r>
              <a:rPr lang="en-US"/>
              <a:t>Pillar 2: </a:t>
            </a:r>
            <a:br>
              <a:rPr lang="en-US"/>
            </a:br>
            <a:br>
              <a:rPr lang="en-US"/>
            </a:br>
            <a:r>
              <a:rPr lang="en-US"/>
              <a:t>Classic Definition of Project Finance as Debt, Project Finance Terms and Risk Verification</a:t>
            </a:r>
          </a:p>
        </p:txBody>
      </p:sp>
    </p:spTree>
    <p:extLst>
      <p:ext uri="{BB962C8B-B14F-4D97-AF65-F5344CB8AC3E}">
        <p14:creationId xmlns:p14="http://schemas.microsoft.com/office/powerpoint/2010/main" val="27905373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B0484-96B6-2E61-DA54-95E6929AFC40}"/>
              </a:ext>
            </a:extLst>
          </p:cNvPr>
          <p:cNvSpPr>
            <a:spLocks noGrp="1"/>
          </p:cNvSpPr>
          <p:nvPr>
            <p:ph type="title"/>
          </p:nvPr>
        </p:nvSpPr>
        <p:spPr/>
        <p:txBody>
          <a:bodyPr>
            <a:normAutofit/>
          </a:bodyPr>
          <a:lstStyle/>
          <a:p>
            <a:r>
              <a:rPr lang="en-US"/>
              <a:t>Definition of Project Finance and Concepts</a:t>
            </a:r>
          </a:p>
        </p:txBody>
      </p:sp>
      <p:sp>
        <p:nvSpPr>
          <p:cNvPr id="3" name="Content Placeholder 2">
            <a:extLst>
              <a:ext uri="{FF2B5EF4-FFF2-40B4-BE49-F238E27FC236}">
                <a16:creationId xmlns:a16="http://schemas.microsoft.com/office/drawing/2014/main" id="{D2B02D91-1E8C-118E-7BE7-E3C7A3694C5E}"/>
              </a:ext>
            </a:extLst>
          </p:cNvPr>
          <p:cNvSpPr>
            <a:spLocks noGrp="1"/>
          </p:cNvSpPr>
          <p:nvPr>
            <p:ph idx="1"/>
          </p:nvPr>
        </p:nvSpPr>
        <p:spPr/>
        <p:txBody>
          <a:bodyPr/>
          <a:lstStyle/>
          <a:p>
            <a:pPr algn="l"/>
            <a:r>
              <a:rPr lang="en-US" sz="2000"/>
              <a:t>In this section I focus on lender analysis in project finance and how it differs from corporate, asset and object finance; </a:t>
            </a:r>
          </a:p>
          <a:p>
            <a:pPr lvl="1" algn="l"/>
            <a:r>
              <a:rPr lang="en-US" sz="1800"/>
              <a:t>How is this different from other lending, what does non-recourse or limited recourse actually mean and who guarantees; </a:t>
            </a:r>
          </a:p>
          <a:p>
            <a:pPr lvl="1" algn="l"/>
            <a:r>
              <a:rPr lang="en-US" sz="1800"/>
              <a:t>Use of special purpose vehicle structures, how this looks in a project structure and why are they needed; </a:t>
            </a:r>
          </a:p>
          <a:p>
            <a:pPr lvl="1" algn="l"/>
            <a:r>
              <a:rPr lang="en-US" sz="1800"/>
              <a:t>When project finance can be an effective solution; </a:t>
            </a:r>
          </a:p>
          <a:p>
            <a:pPr lvl="1" algn="l"/>
            <a:r>
              <a:rPr lang="en-US" sz="1800"/>
              <a:t>Timelines, i.e. what happens and when; </a:t>
            </a:r>
          </a:p>
          <a:p>
            <a:pPr lvl="1" algn="l"/>
            <a:r>
              <a:rPr lang="en-US" sz="1800"/>
              <a:t>Overall contractual architecture in structured non-recourse transactions (for example renewable energy projects) and how does this differ from traditional Public Private Partnerships (PPPs); </a:t>
            </a:r>
          </a:p>
          <a:p>
            <a:pPr lvl="1" algn="l"/>
            <a:r>
              <a:rPr lang="en-US" sz="1800"/>
              <a:t>Recent trends on the use of project finance and the links with PPPs. </a:t>
            </a:r>
          </a:p>
          <a:p>
            <a:pPr algn="l"/>
            <a:endParaRPr lang="en-US"/>
          </a:p>
        </p:txBody>
      </p:sp>
    </p:spTree>
    <p:extLst>
      <p:ext uri="{BB962C8B-B14F-4D97-AF65-F5344CB8AC3E}">
        <p14:creationId xmlns:p14="http://schemas.microsoft.com/office/powerpoint/2010/main" val="19498339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A5674-FDAA-8805-1855-BA87AA0E85EF}"/>
              </a:ext>
            </a:extLst>
          </p:cNvPr>
          <p:cNvSpPr>
            <a:spLocks noGrp="1"/>
          </p:cNvSpPr>
          <p:nvPr>
            <p:ph type="title"/>
          </p:nvPr>
        </p:nvSpPr>
        <p:spPr/>
        <p:txBody>
          <a:bodyPr>
            <a:normAutofit/>
          </a:bodyPr>
          <a:lstStyle/>
          <a:p>
            <a:r>
              <a:rPr lang="en-US"/>
              <a:t>Project Finance Definition in HBS Cases</a:t>
            </a:r>
          </a:p>
        </p:txBody>
      </p:sp>
      <p:sp>
        <p:nvSpPr>
          <p:cNvPr id="3" name="Content Placeholder 2">
            <a:extLst>
              <a:ext uri="{FF2B5EF4-FFF2-40B4-BE49-F238E27FC236}">
                <a16:creationId xmlns:a16="http://schemas.microsoft.com/office/drawing/2014/main" id="{568396DA-DCC2-2852-E4F2-0BAF3CD4E32A}"/>
              </a:ext>
            </a:extLst>
          </p:cNvPr>
          <p:cNvSpPr>
            <a:spLocks noGrp="1"/>
          </p:cNvSpPr>
          <p:nvPr>
            <p:ph idx="1"/>
          </p:nvPr>
        </p:nvSpPr>
        <p:spPr/>
        <p:txBody>
          <a:bodyPr>
            <a:normAutofit/>
          </a:bodyPr>
          <a:lstStyle/>
          <a:p>
            <a:pPr algn="l"/>
            <a:r>
              <a:rPr lang="en-US" sz="2100"/>
              <a:t>J.D. Finnerty</a:t>
            </a:r>
          </a:p>
          <a:p>
            <a:pPr algn="l"/>
            <a:r>
              <a:rPr lang="en-US" sz="2100"/>
              <a:t>… the raising of funds on a limited or </a:t>
            </a:r>
            <a:r>
              <a:rPr lang="en-US" sz="2100" b="1"/>
              <a:t>nonrecourse</a:t>
            </a:r>
            <a:r>
              <a:rPr lang="en-US" sz="2100"/>
              <a:t> basis to finance an economically </a:t>
            </a:r>
            <a:r>
              <a:rPr lang="en-US" sz="2100" b="1"/>
              <a:t>separable capital investment </a:t>
            </a:r>
            <a:r>
              <a:rPr lang="en-US" sz="2100"/>
              <a:t>in which the providers of the funds look primarily to the </a:t>
            </a:r>
            <a:r>
              <a:rPr lang="en-US" sz="2100" b="1"/>
              <a:t>cash flow</a:t>
            </a:r>
            <a:r>
              <a:rPr lang="en-US" sz="2100"/>
              <a:t> from the project as the source of funds to </a:t>
            </a:r>
            <a:r>
              <a:rPr lang="en-US" sz="2100" b="1"/>
              <a:t>service their loans </a:t>
            </a:r>
            <a:r>
              <a:rPr lang="en-US" sz="2100"/>
              <a:t>and provide the return of and return on their equity invested in the project.</a:t>
            </a:r>
            <a:endParaRPr lang="en-US" sz="1800">
              <a:solidFill>
                <a:srgbClr val="000000"/>
              </a:solidFill>
              <a:latin typeface="Calibri" panose="020F0502020204030204" pitchFamily="34" charset="0"/>
            </a:endParaRPr>
          </a:p>
          <a:p>
            <a:pPr algn="l"/>
            <a:r>
              <a:rPr lang="en-US" sz="1800">
                <a:solidFill>
                  <a:srgbClr val="000000"/>
                </a:solidFill>
                <a:latin typeface="Calibri" panose="020F0502020204030204" pitchFamily="34" charset="0"/>
              </a:rPr>
              <a:t>Terms in definition</a:t>
            </a:r>
          </a:p>
          <a:p>
            <a:pPr lvl="1" algn="l"/>
            <a:r>
              <a:rPr lang="en-US" sz="1500">
                <a:solidFill>
                  <a:srgbClr val="000000"/>
                </a:solidFill>
                <a:latin typeface="Calibri" panose="020F0502020204030204" pitchFamily="34" charset="0"/>
              </a:rPr>
              <a:t>Limited or nonrecourse</a:t>
            </a:r>
          </a:p>
          <a:p>
            <a:pPr lvl="1" algn="l"/>
            <a:r>
              <a:rPr lang="en-US" sz="1500">
                <a:solidFill>
                  <a:srgbClr val="000000"/>
                </a:solidFill>
                <a:latin typeface="Calibri" panose="020F0502020204030204" pitchFamily="34" charset="0"/>
              </a:rPr>
              <a:t>SPV – economically separable investment</a:t>
            </a:r>
          </a:p>
          <a:p>
            <a:pPr lvl="1" algn="l"/>
            <a:r>
              <a:rPr lang="en-US" sz="1500">
                <a:solidFill>
                  <a:srgbClr val="000000"/>
                </a:solidFill>
                <a:latin typeface="Calibri" panose="020F0502020204030204" pitchFamily="34" charset="0"/>
              </a:rPr>
              <a:t>DSCR – key measure of risk of default</a:t>
            </a:r>
          </a:p>
          <a:p>
            <a:pPr lvl="1" algn="l"/>
            <a:r>
              <a:rPr lang="en-US" sz="1500">
                <a:solidFill>
                  <a:srgbClr val="000000"/>
                </a:solidFill>
                <a:latin typeface="Calibri" panose="020F0502020204030204" pitchFamily="34" charset="0"/>
              </a:rPr>
              <a:t>IRR - Return on and of equity </a:t>
            </a:r>
          </a:p>
        </p:txBody>
      </p:sp>
      <p:pic>
        <p:nvPicPr>
          <p:cNvPr id="6" name="Picture 5">
            <a:extLst>
              <a:ext uri="{FF2B5EF4-FFF2-40B4-BE49-F238E27FC236}">
                <a16:creationId xmlns:a16="http://schemas.microsoft.com/office/drawing/2014/main" id="{25533769-68AC-327C-2511-90CE0D3C371C}"/>
              </a:ext>
            </a:extLst>
          </p:cNvPr>
          <p:cNvPicPr>
            <a:picLocks noChangeAspect="1"/>
          </p:cNvPicPr>
          <p:nvPr/>
        </p:nvPicPr>
        <p:blipFill>
          <a:blip r:embed="rId2"/>
          <a:stretch>
            <a:fillRect/>
          </a:stretch>
        </p:blipFill>
        <p:spPr>
          <a:xfrm>
            <a:off x="4810991" y="3933000"/>
            <a:ext cx="3952827" cy="1254460"/>
          </a:xfrm>
          <a:prstGeom prst="rect">
            <a:avLst/>
          </a:prstGeom>
        </p:spPr>
      </p:pic>
    </p:spTree>
    <p:extLst>
      <p:ext uri="{BB962C8B-B14F-4D97-AF65-F5344CB8AC3E}">
        <p14:creationId xmlns:p14="http://schemas.microsoft.com/office/powerpoint/2010/main" val="42142163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E0930-6A69-1AA8-CBF2-571E4676C136}"/>
              </a:ext>
            </a:extLst>
          </p:cNvPr>
          <p:cNvSpPr>
            <a:spLocks noGrp="1"/>
          </p:cNvSpPr>
          <p:nvPr>
            <p:ph type="title"/>
          </p:nvPr>
        </p:nvSpPr>
        <p:spPr/>
        <p:txBody>
          <a:bodyPr/>
          <a:lstStyle/>
          <a:p>
            <a:r>
              <a:rPr lang="en-US"/>
              <a:t>Terms in Finnerty Definition</a:t>
            </a:r>
          </a:p>
        </p:txBody>
      </p:sp>
      <p:sp>
        <p:nvSpPr>
          <p:cNvPr id="3" name="Content Placeholder 2">
            <a:extLst>
              <a:ext uri="{FF2B5EF4-FFF2-40B4-BE49-F238E27FC236}">
                <a16:creationId xmlns:a16="http://schemas.microsoft.com/office/drawing/2014/main" id="{4E147DCC-C5A0-104E-C78E-40B9E7F16C88}"/>
              </a:ext>
            </a:extLst>
          </p:cNvPr>
          <p:cNvSpPr>
            <a:spLocks noGrp="1"/>
          </p:cNvSpPr>
          <p:nvPr>
            <p:ph idx="1"/>
          </p:nvPr>
        </p:nvSpPr>
        <p:spPr>
          <a:xfrm>
            <a:off x="304801" y="1252207"/>
            <a:ext cx="8316686" cy="4693104"/>
          </a:xfrm>
        </p:spPr>
        <p:txBody>
          <a:bodyPr>
            <a:normAutofit lnSpcReduction="10000"/>
          </a:bodyPr>
          <a:lstStyle/>
          <a:p>
            <a:pPr algn="l"/>
            <a:r>
              <a:rPr lang="en-US" sz="1800"/>
              <a:t>The first term is </a:t>
            </a:r>
            <a:r>
              <a:rPr lang="en-US" sz="1800" b="1"/>
              <a:t>nonrecourse debt</a:t>
            </a:r>
            <a:r>
              <a:rPr lang="en-US" sz="1800"/>
              <a:t>. </a:t>
            </a:r>
          </a:p>
          <a:p>
            <a:pPr lvl="1" algn="l"/>
            <a:r>
              <a:rPr lang="en-US" sz="1600"/>
              <a:t>I define the notion of nonrecourse  as analogous to the lack of ability achieve guarantees from your parents where you cannot send an email to them and ask for money. Getting money from your parents is a parent guarantee is recourse, which is the opposite of nonrecourse. </a:t>
            </a:r>
          </a:p>
          <a:p>
            <a:pPr algn="l"/>
            <a:r>
              <a:rPr lang="en-US" sz="1800"/>
              <a:t>The second is </a:t>
            </a:r>
            <a:r>
              <a:rPr lang="en-US" sz="1800" b="1"/>
              <a:t>separable capital investment</a:t>
            </a:r>
            <a:r>
              <a:rPr lang="en-US" sz="1800"/>
              <a:t>. </a:t>
            </a:r>
          </a:p>
          <a:p>
            <a:pPr lvl="1" algn="l"/>
            <a:r>
              <a:rPr lang="en-US" sz="1600"/>
              <a:t>The idea of a separable investment means that an asset can have different investors, and its cash flow can be measured on distinct financial statements. The separable investment can be called a special purpose vehicle, which is simply a corporation set-up to own the asset. This allows bank financing specifically associated with the project cash flow. </a:t>
            </a:r>
          </a:p>
          <a:p>
            <a:pPr algn="l"/>
            <a:r>
              <a:rPr lang="en-US" sz="1800"/>
              <a:t>The third term are the two words, </a:t>
            </a:r>
            <a:r>
              <a:rPr lang="en-US" sz="1800" b="1"/>
              <a:t>cash flow</a:t>
            </a:r>
            <a:r>
              <a:rPr lang="en-US" sz="1800"/>
              <a:t>. </a:t>
            </a:r>
          </a:p>
          <a:p>
            <a:pPr lvl="1" algn="l"/>
            <a:r>
              <a:rPr lang="en-US" sz="1600"/>
              <a:t>By including the notion of cash flow in the project finance definition  (contrasted to earnings per share that are affected by depreciation, impairment charges other accounting adjustments), Finnerty’s definition emphasizes the way cash flow can directly be used in project finance. </a:t>
            </a:r>
          </a:p>
          <a:p>
            <a:pPr algn="l"/>
            <a:r>
              <a:rPr lang="en-US" sz="1800"/>
              <a:t>The fourth item involves the ability to </a:t>
            </a:r>
            <a:r>
              <a:rPr lang="en-US" sz="1800" b="1"/>
              <a:t>service loans</a:t>
            </a:r>
            <a:r>
              <a:rPr lang="en-US" sz="1800"/>
              <a:t>. </a:t>
            </a:r>
          </a:p>
          <a:p>
            <a:pPr lvl="1" algn="l"/>
            <a:r>
              <a:rPr lang="en-US" sz="1600"/>
              <a:t>Servicing debt introduces the notion that in project finance, the debt service – the interest and repayment on debt – is directly related to cash flow. </a:t>
            </a:r>
          </a:p>
        </p:txBody>
      </p:sp>
      <p:sp>
        <p:nvSpPr>
          <p:cNvPr id="4" name="Slide Number Placeholder 3">
            <a:extLst>
              <a:ext uri="{FF2B5EF4-FFF2-40B4-BE49-F238E27FC236}">
                <a16:creationId xmlns:a16="http://schemas.microsoft.com/office/drawing/2014/main" id="{D62D13E4-B2ED-5765-51DD-29BB48A7C812}"/>
              </a:ext>
            </a:extLst>
          </p:cNvPr>
          <p:cNvSpPr>
            <a:spLocks noGrp="1"/>
          </p:cNvSpPr>
          <p:nvPr>
            <p:ph type="sldNum" sz="quarter" idx="12"/>
          </p:nvPr>
        </p:nvSpPr>
        <p:spPr/>
        <p:txBody>
          <a:bodyPr/>
          <a:lstStyle/>
          <a:p>
            <a:fld id="{EB241CD2-1E45-42A3-B213-66A034DF9A3B}" type="slidenum">
              <a:rPr lang="en-GB" smtClean="0"/>
              <a:t>55</a:t>
            </a:fld>
            <a:endParaRPr lang="en-GB"/>
          </a:p>
        </p:txBody>
      </p:sp>
    </p:spTree>
    <p:extLst>
      <p:ext uri="{BB962C8B-B14F-4D97-AF65-F5344CB8AC3E}">
        <p14:creationId xmlns:p14="http://schemas.microsoft.com/office/powerpoint/2010/main" val="11518575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5F113-4E59-7A5D-354F-285EB31850A9}"/>
              </a:ext>
            </a:extLst>
          </p:cNvPr>
          <p:cNvSpPr>
            <a:spLocks noGrp="1"/>
          </p:cNvSpPr>
          <p:nvPr>
            <p:ph type="title"/>
          </p:nvPr>
        </p:nvSpPr>
        <p:spPr/>
        <p:txBody>
          <a:bodyPr>
            <a:normAutofit fontScale="90000"/>
          </a:bodyPr>
          <a:lstStyle/>
          <a:p>
            <a:r>
              <a:rPr lang="en-US" dirty="0"/>
              <a:t>More Definitions – Do Not See the Beauty of Project Finance</a:t>
            </a:r>
          </a:p>
        </p:txBody>
      </p:sp>
      <p:sp>
        <p:nvSpPr>
          <p:cNvPr id="3" name="Content Placeholder 2">
            <a:extLst>
              <a:ext uri="{FF2B5EF4-FFF2-40B4-BE49-F238E27FC236}">
                <a16:creationId xmlns:a16="http://schemas.microsoft.com/office/drawing/2014/main" id="{09301DC9-81EE-F21D-C92C-F9423406910B}"/>
              </a:ext>
            </a:extLst>
          </p:cNvPr>
          <p:cNvSpPr>
            <a:spLocks noGrp="1"/>
          </p:cNvSpPr>
          <p:nvPr>
            <p:ph idx="1"/>
          </p:nvPr>
        </p:nvSpPr>
        <p:spPr/>
        <p:txBody>
          <a:bodyPr>
            <a:normAutofit fontScale="92500" lnSpcReduction="10000"/>
          </a:bodyPr>
          <a:lstStyle/>
          <a:p>
            <a:pPr marL="1658938" indent="-1658938" algn="l">
              <a:buNone/>
              <a:tabLst>
                <a:tab pos="1319213" algn="l"/>
                <a:tab pos="1604963" algn="l"/>
              </a:tabLst>
            </a:pPr>
            <a:r>
              <a:rPr lang="en-GB" sz="1800" i="1"/>
              <a:t>Definition Two: 	Project financing is a loan structure that </a:t>
            </a:r>
            <a:r>
              <a:rPr lang="en-GB" sz="1800" b="1" i="1"/>
              <a:t>relies primarily on the project's cash flow</a:t>
            </a:r>
            <a:r>
              <a:rPr lang="en-GB" sz="1800" i="1"/>
              <a:t> for repayment, with the project's assets, rights, and interests held as </a:t>
            </a:r>
            <a:r>
              <a:rPr lang="en-GB" sz="1800" b="1" i="1"/>
              <a:t>secondary collateral.</a:t>
            </a:r>
            <a:endParaRPr lang="en-US" sz="1800"/>
          </a:p>
          <a:p>
            <a:pPr marL="1658938" indent="-1658938" algn="l">
              <a:buNone/>
              <a:tabLst>
                <a:tab pos="1604963" algn="l"/>
              </a:tabLst>
            </a:pPr>
            <a:r>
              <a:rPr lang="en-US" sz="1800" i="1"/>
              <a:t>Definition Three: Financing of a particular economic unit in which a lender is satisfied to look initially to the cash flow and earnings of that project economic unit as the </a:t>
            </a:r>
            <a:r>
              <a:rPr lang="en-US" sz="1800" b="1" i="1"/>
              <a:t>source of funds</a:t>
            </a:r>
            <a:r>
              <a:rPr lang="en-US" sz="1800" i="1"/>
              <a:t> from which a loan will be repaid and to the assets of the economic unit as collateral for the loan.</a:t>
            </a:r>
            <a:endParaRPr lang="en-US" sz="1800"/>
          </a:p>
          <a:p>
            <a:pPr marL="1658938" indent="-1658938" algn="l">
              <a:buNone/>
              <a:tabLst>
                <a:tab pos="1658938" algn="l"/>
              </a:tabLst>
            </a:pPr>
            <a:r>
              <a:rPr lang="en-US" sz="1800" i="1"/>
              <a:t>Definition Four: 	Project finance involves the creation of a </a:t>
            </a:r>
            <a:r>
              <a:rPr lang="en-US" sz="1800" b="1" i="1"/>
              <a:t>legally independent project company</a:t>
            </a:r>
            <a:r>
              <a:rPr lang="en-US" sz="1800" i="1"/>
              <a:t> financed with nonrecourse debt (and equity from one or more corporate entities known as </a:t>
            </a:r>
            <a:r>
              <a:rPr lang="en-US" sz="1800" b="1" i="1"/>
              <a:t>sponsoring firms</a:t>
            </a:r>
            <a:r>
              <a:rPr lang="en-US" sz="1800" i="1"/>
              <a:t>) for the purpose of financing investment in a single purpose capital asset, </a:t>
            </a:r>
            <a:r>
              <a:rPr lang="en-US" sz="1800" b="1" i="1"/>
              <a:t>usually with a limited life</a:t>
            </a:r>
            <a:r>
              <a:rPr lang="en-US" sz="1800" i="1"/>
              <a:t>.</a:t>
            </a:r>
            <a:endParaRPr lang="en-US" sz="1800"/>
          </a:p>
          <a:p>
            <a:pPr marL="1658938" indent="-1658938" algn="l">
              <a:buNone/>
              <a:tabLst>
                <a:tab pos="1604963" algn="l"/>
              </a:tabLst>
            </a:pPr>
            <a:r>
              <a:rPr lang="en-US" sz="1800" i="1"/>
              <a:t>Definition Five: 	Project finance is used to refer to a non-recourse or </a:t>
            </a:r>
            <a:r>
              <a:rPr lang="en-US" sz="1800" b="1" i="1"/>
              <a:t>limited</a:t>
            </a:r>
            <a:r>
              <a:rPr lang="en-US" sz="1800" i="1"/>
              <a:t> </a:t>
            </a:r>
            <a:r>
              <a:rPr lang="en-US" sz="1800" b="1" i="1"/>
              <a:t>recourse</a:t>
            </a:r>
            <a:r>
              <a:rPr lang="en-US" sz="1800" i="1"/>
              <a:t> debt financing structure in which debt, equity and </a:t>
            </a:r>
            <a:r>
              <a:rPr lang="en-US" sz="1800" b="1" i="1"/>
              <a:t>credit enhancements</a:t>
            </a:r>
            <a:r>
              <a:rPr lang="en-US" sz="1800" i="1"/>
              <a:t> are combined for the construction and operation or </a:t>
            </a:r>
            <a:r>
              <a:rPr lang="en-US" sz="1800" b="1" i="1"/>
              <a:t>refinancing</a:t>
            </a:r>
            <a:r>
              <a:rPr lang="en-US" sz="1800" i="1"/>
              <a:t> of a particular facility in a </a:t>
            </a:r>
            <a:r>
              <a:rPr lang="en-US" sz="1800" b="1" i="1"/>
              <a:t>capital-intensive</a:t>
            </a:r>
            <a:r>
              <a:rPr lang="en-US" sz="1800" i="1"/>
              <a:t> industry.</a:t>
            </a:r>
            <a:endParaRPr lang="en-US" sz="1800"/>
          </a:p>
          <a:p>
            <a:pPr algn="l"/>
            <a:endParaRPr lang="en-GB" sz="1100"/>
          </a:p>
          <a:p>
            <a:pPr algn="l"/>
            <a:r>
              <a:rPr lang="en-GB" sz="1100"/>
              <a:t>Investopedia, definition of project finance</a:t>
            </a:r>
            <a:endParaRPr lang="en-US" sz="1100"/>
          </a:p>
          <a:p>
            <a:pPr algn="l"/>
            <a:r>
              <a:rPr lang="en-GB" sz="1100"/>
              <a:t>Nevitt, P.K. and Fabozzi F, Euromoney, Project Financing, 7</a:t>
            </a:r>
            <a:r>
              <a:rPr lang="en-GB" sz="1100" baseline="30000"/>
              <a:t>th</a:t>
            </a:r>
            <a:r>
              <a:rPr lang="en-GB" sz="1100"/>
              <a:t> Edition, London </a:t>
            </a:r>
            <a:endParaRPr lang="en-US" sz="1100"/>
          </a:p>
          <a:p>
            <a:pPr algn="l"/>
            <a:endParaRPr lang="en-US" sz="2400"/>
          </a:p>
        </p:txBody>
      </p:sp>
    </p:spTree>
    <p:extLst>
      <p:ext uri="{BB962C8B-B14F-4D97-AF65-F5344CB8AC3E}">
        <p14:creationId xmlns:p14="http://schemas.microsoft.com/office/powerpoint/2010/main" val="8551745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2745-C2B7-03C2-928A-A7BF86CD7A71}"/>
              </a:ext>
            </a:extLst>
          </p:cNvPr>
          <p:cNvSpPr>
            <a:spLocks noGrp="1"/>
          </p:cNvSpPr>
          <p:nvPr>
            <p:ph type="title"/>
          </p:nvPr>
        </p:nvSpPr>
        <p:spPr/>
        <p:txBody>
          <a:bodyPr>
            <a:normAutofit fontScale="90000"/>
          </a:bodyPr>
          <a:lstStyle/>
          <a:p>
            <a:r>
              <a:rPr lang="en-US"/>
              <a:t>More Terms from the Project Finance Definitions</a:t>
            </a:r>
          </a:p>
        </p:txBody>
      </p:sp>
      <p:sp>
        <p:nvSpPr>
          <p:cNvPr id="3" name="Content Placeholder 2">
            <a:extLst>
              <a:ext uri="{FF2B5EF4-FFF2-40B4-BE49-F238E27FC236}">
                <a16:creationId xmlns:a16="http://schemas.microsoft.com/office/drawing/2014/main" id="{65ED9609-F88A-5904-7E62-99CFD5A54405}"/>
              </a:ext>
            </a:extLst>
          </p:cNvPr>
          <p:cNvSpPr>
            <a:spLocks noGrp="1"/>
          </p:cNvSpPr>
          <p:nvPr>
            <p:ph idx="1"/>
          </p:nvPr>
        </p:nvSpPr>
        <p:spPr/>
        <p:txBody>
          <a:bodyPr>
            <a:normAutofit lnSpcReduction="10000"/>
          </a:bodyPr>
          <a:lstStyle/>
          <a:p>
            <a:pPr algn="l"/>
            <a:r>
              <a:rPr lang="en-US" sz="2000"/>
              <a:t>The term “</a:t>
            </a:r>
            <a:r>
              <a:rPr lang="en-US" sz="2000" b="1"/>
              <a:t>l</a:t>
            </a:r>
            <a:r>
              <a:rPr lang="en-US" sz="2000" b="1" i="1"/>
              <a:t>oan structure that relies on cash flow</a:t>
            </a:r>
            <a:r>
              <a:rPr lang="en-US" sz="2000"/>
              <a:t>” implies a loan structure where the debt service mimics projected cash flow and implies something named debt sculpting where the repayment of debt goes up and down with the expected cash flow patterns of the project.</a:t>
            </a:r>
          </a:p>
          <a:p>
            <a:pPr algn="l"/>
            <a:r>
              <a:rPr lang="en-US" sz="2000"/>
              <a:t>The term “</a:t>
            </a:r>
            <a:r>
              <a:rPr lang="en-US" sz="2000" b="1" i="1"/>
              <a:t>secondary collateral</a:t>
            </a:r>
            <a:r>
              <a:rPr lang="en-US" sz="2000"/>
              <a:t>” is the value of a project that can potentially be realized through sale of the asset. This concept is not important in project finance because the value of a project comes from cash flow.</a:t>
            </a:r>
          </a:p>
          <a:p>
            <a:pPr algn="l"/>
            <a:r>
              <a:rPr lang="en-US" sz="2000"/>
              <a:t>The term “</a:t>
            </a:r>
            <a:r>
              <a:rPr lang="en-US" sz="2000" b="1" i="1"/>
              <a:t>sources of funds</a:t>
            </a:r>
            <a:r>
              <a:rPr lang="en-US" sz="2000"/>
              <a:t>” points to the idea of cash flow and that the essence of evaluating project finance are two cash flow statements. The first is the sources of cash flow that are paid for constructing the assets while the second is the cash flow returned to investors after operation starts. </a:t>
            </a:r>
          </a:p>
          <a:p>
            <a:pPr algn="l"/>
            <a:r>
              <a:rPr lang="en-US" sz="2000"/>
              <a:t>The term “</a:t>
            </a:r>
            <a:r>
              <a:rPr lang="en-US" sz="2000" b="1" i="1"/>
              <a:t>legally independent project company</a:t>
            </a:r>
            <a:r>
              <a:rPr lang="en-US" sz="2000"/>
              <a:t>” emphasizes the notion that the special purpose company can have different investors is the company that repays debt. 	</a:t>
            </a:r>
          </a:p>
        </p:txBody>
      </p:sp>
      <p:sp>
        <p:nvSpPr>
          <p:cNvPr id="4" name="Slide Number Placeholder 3">
            <a:extLst>
              <a:ext uri="{FF2B5EF4-FFF2-40B4-BE49-F238E27FC236}">
                <a16:creationId xmlns:a16="http://schemas.microsoft.com/office/drawing/2014/main" id="{D8620CFF-F06C-FEA1-CAAE-EA428F5046D8}"/>
              </a:ext>
            </a:extLst>
          </p:cNvPr>
          <p:cNvSpPr>
            <a:spLocks noGrp="1"/>
          </p:cNvSpPr>
          <p:nvPr>
            <p:ph type="sldNum" sz="quarter" idx="12"/>
          </p:nvPr>
        </p:nvSpPr>
        <p:spPr/>
        <p:txBody>
          <a:bodyPr/>
          <a:lstStyle/>
          <a:p>
            <a:fld id="{EB241CD2-1E45-42A3-B213-66A034DF9A3B}" type="slidenum">
              <a:rPr lang="en-GB" smtClean="0"/>
              <a:t>57</a:t>
            </a:fld>
            <a:endParaRPr lang="en-GB"/>
          </a:p>
        </p:txBody>
      </p:sp>
    </p:spTree>
    <p:extLst>
      <p:ext uri="{BB962C8B-B14F-4D97-AF65-F5344CB8AC3E}">
        <p14:creationId xmlns:p14="http://schemas.microsoft.com/office/powerpoint/2010/main" val="24957402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84196-76FE-6AAE-5C1E-6CE3E86DB387}"/>
              </a:ext>
            </a:extLst>
          </p:cNvPr>
          <p:cNvSpPr>
            <a:spLocks noGrp="1"/>
          </p:cNvSpPr>
          <p:nvPr>
            <p:ph type="title"/>
          </p:nvPr>
        </p:nvSpPr>
        <p:spPr/>
        <p:txBody>
          <a:bodyPr>
            <a:normAutofit fontScale="90000"/>
          </a:bodyPr>
          <a:lstStyle/>
          <a:p>
            <a:r>
              <a:rPr lang="en-US"/>
              <a:t>More Terms from the Project Finance Definitions</a:t>
            </a:r>
          </a:p>
        </p:txBody>
      </p:sp>
      <p:sp>
        <p:nvSpPr>
          <p:cNvPr id="3" name="Content Placeholder 2">
            <a:extLst>
              <a:ext uri="{FF2B5EF4-FFF2-40B4-BE49-F238E27FC236}">
                <a16:creationId xmlns:a16="http://schemas.microsoft.com/office/drawing/2014/main" id="{3275EB9A-7E24-979A-239C-1544F9DEF1F6}"/>
              </a:ext>
            </a:extLst>
          </p:cNvPr>
          <p:cNvSpPr>
            <a:spLocks noGrp="1"/>
          </p:cNvSpPr>
          <p:nvPr>
            <p:ph idx="1"/>
          </p:nvPr>
        </p:nvSpPr>
        <p:spPr/>
        <p:txBody>
          <a:bodyPr>
            <a:normAutofit lnSpcReduction="10000"/>
          </a:bodyPr>
          <a:lstStyle/>
          <a:p>
            <a:pPr algn="l"/>
            <a:r>
              <a:rPr lang="en-US" sz="2000"/>
              <a:t>The term “</a:t>
            </a:r>
            <a:r>
              <a:rPr lang="en-US" sz="2000" b="1" i="1"/>
              <a:t>sponsoring firms</a:t>
            </a:r>
            <a:r>
              <a:rPr lang="en-US" sz="2000"/>
              <a:t>” simply refers to the investors in a project. Investors in a public corporation may add up to millions. In project finance there are just a couple of partners. </a:t>
            </a:r>
          </a:p>
          <a:p>
            <a:pPr algn="l"/>
            <a:r>
              <a:rPr lang="en-US" sz="2000"/>
              <a:t>The term “</a:t>
            </a:r>
            <a:r>
              <a:rPr lang="en-US" sz="2000" b="1" i="1"/>
              <a:t>limited life</a:t>
            </a:r>
            <a:r>
              <a:rPr lang="en-US" sz="2000"/>
              <a:t>” in project finance means what is says, but it is important because cash flow analysis can be made over the entire life of a project. The amount of time between the end of the limited life and the end of debt term is called the tail.</a:t>
            </a:r>
          </a:p>
          <a:p>
            <a:pPr algn="l"/>
            <a:r>
              <a:rPr lang="en-US" sz="2000"/>
              <a:t>The term “</a:t>
            </a:r>
            <a:r>
              <a:rPr lang="en-US" sz="2000" b="1" i="1"/>
              <a:t>credit enhancements</a:t>
            </a:r>
            <a:r>
              <a:rPr lang="en-US" sz="2000"/>
              <a:t>” refer to mechanisms that protect debt through limiting dividends. These credit enhancements include covenants that do not allow dividends when ratios fall below a certain level; covenants to repay debt early instead of paying dividends (cash flow sweeps); and cash held on the balance sheet to provide cash in emergency situations. </a:t>
            </a:r>
          </a:p>
          <a:p>
            <a:pPr algn="l"/>
            <a:r>
              <a:rPr lang="en-US" sz="2000"/>
              <a:t>The term “</a:t>
            </a:r>
            <a:r>
              <a:rPr lang="en-US" sz="2000" b="1" i="1"/>
              <a:t>refinancing</a:t>
            </a:r>
            <a:r>
              <a:rPr lang="en-US" sz="2000"/>
              <a:t>” refers to re-paying exiting debt (generally before the end of the term of the debt) and replacing the existing debt with new debt that has better terms. </a:t>
            </a:r>
          </a:p>
        </p:txBody>
      </p:sp>
      <p:sp>
        <p:nvSpPr>
          <p:cNvPr id="4" name="Slide Number Placeholder 3">
            <a:extLst>
              <a:ext uri="{FF2B5EF4-FFF2-40B4-BE49-F238E27FC236}">
                <a16:creationId xmlns:a16="http://schemas.microsoft.com/office/drawing/2014/main" id="{D422E9F3-2000-E29D-AE91-50A015AB5626}"/>
              </a:ext>
            </a:extLst>
          </p:cNvPr>
          <p:cNvSpPr>
            <a:spLocks noGrp="1"/>
          </p:cNvSpPr>
          <p:nvPr>
            <p:ph type="sldNum" sz="quarter" idx="12"/>
          </p:nvPr>
        </p:nvSpPr>
        <p:spPr/>
        <p:txBody>
          <a:bodyPr/>
          <a:lstStyle/>
          <a:p>
            <a:fld id="{EB241CD2-1E45-42A3-B213-66A034DF9A3B}" type="slidenum">
              <a:rPr lang="en-GB" smtClean="0"/>
              <a:t>58</a:t>
            </a:fld>
            <a:endParaRPr lang="en-GB"/>
          </a:p>
        </p:txBody>
      </p:sp>
    </p:spTree>
    <p:extLst>
      <p:ext uri="{BB962C8B-B14F-4D97-AF65-F5344CB8AC3E}">
        <p14:creationId xmlns:p14="http://schemas.microsoft.com/office/powerpoint/2010/main" val="25633307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FAAA7-6BC5-A0F1-D442-65F4574734BB}"/>
              </a:ext>
            </a:extLst>
          </p:cNvPr>
          <p:cNvSpPr>
            <a:spLocks noGrp="1"/>
          </p:cNvSpPr>
          <p:nvPr>
            <p:ph type="title"/>
          </p:nvPr>
        </p:nvSpPr>
        <p:spPr>
          <a:xfrm>
            <a:off x="200025" y="490282"/>
            <a:ext cx="7606242" cy="654049"/>
          </a:xfrm>
        </p:spPr>
        <p:txBody>
          <a:bodyPr>
            <a:normAutofit fontScale="90000"/>
          </a:bodyPr>
          <a:lstStyle/>
          <a:p>
            <a:r>
              <a:rPr lang="en-US"/>
              <a:t>Problems with the Project Finance Definition: Aspects of Project Finance Other than Debt Ignored</a:t>
            </a:r>
          </a:p>
        </p:txBody>
      </p:sp>
      <p:sp>
        <p:nvSpPr>
          <p:cNvPr id="3" name="Content Placeholder 2">
            <a:extLst>
              <a:ext uri="{FF2B5EF4-FFF2-40B4-BE49-F238E27FC236}">
                <a16:creationId xmlns:a16="http://schemas.microsoft.com/office/drawing/2014/main" id="{8ADDC7DC-CF8A-96D3-51A4-F19596EB60C5}"/>
              </a:ext>
            </a:extLst>
          </p:cNvPr>
          <p:cNvSpPr>
            <a:spLocks noGrp="1"/>
          </p:cNvSpPr>
          <p:nvPr>
            <p:ph idx="1"/>
          </p:nvPr>
        </p:nvSpPr>
        <p:spPr>
          <a:xfrm>
            <a:off x="200025" y="1443591"/>
            <a:ext cx="8316686" cy="4693104"/>
          </a:xfrm>
        </p:spPr>
        <p:txBody>
          <a:bodyPr>
            <a:normAutofit/>
          </a:bodyPr>
          <a:lstStyle/>
          <a:p>
            <a:pPr algn="l"/>
            <a:r>
              <a:rPr lang="en-US" sz="2400"/>
              <a:t>All the definitions miss the pillars of project finance related to:</a:t>
            </a:r>
          </a:p>
          <a:p>
            <a:pPr lvl="1" algn="l"/>
            <a:r>
              <a:rPr lang="en-US" sz="2250"/>
              <a:t>encouraging efficient construction and operation using contracts; </a:t>
            </a:r>
          </a:p>
          <a:p>
            <a:pPr lvl="1" algn="l"/>
            <a:r>
              <a:rPr lang="en-US" sz="2250"/>
              <a:t>the essential point of achieving low prices for consumers and low returns relative to cost of capital through bidding;</a:t>
            </a:r>
          </a:p>
          <a:p>
            <a:pPr lvl="1" algn="l"/>
            <a:r>
              <a:rPr lang="en-US" sz="2250"/>
              <a:t>Explicitly managing externalities through disqualifying certain projects and encouraging others.</a:t>
            </a:r>
          </a:p>
        </p:txBody>
      </p:sp>
      <p:sp>
        <p:nvSpPr>
          <p:cNvPr id="4" name="Slide Number Placeholder 3">
            <a:extLst>
              <a:ext uri="{FF2B5EF4-FFF2-40B4-BE49-F238E27FC236}">
                <a16:creationId xmlns:a16="http://schemas.microsoft.com/office/drawing/2014/main" id="{3D88833A-22CD-FFEF-3802-3573A0AEE5AA}"/>
              </a:ext>
            </a:extLst>
          </p:cNvPr>
          <p:cNvSpPr>
            <a:spLocks noGrp="1"/>
          </p:cNvSpPr>
          <p:nvPr>
            <p:ph type="sldNum" sz="quarter" idx="12"/>
          </p:nvPr>
        </p:nvSpPr>
        <p:spPr/>
        <p:txBody>
          <a:bodyPr/>
          <a:lstStyle/>
          <a:p>
            <a:fld id="{EB241CD2-1E45-42A3-B213-66A034DF9A3B}" type="slidenum">
              <a:rPr lang="en-GB" smtClean="0"/>
              <a:t>59</a:t>
            </a:fld>
            <a:endParaRPr lang="en-GB"/>
          </a:p>
        </p:txBody>
      </p:sp>
    </p:spTree>
    <p:extLst>
      <p:ext uri="{BB962C8B-B14F-4D97-AF65-F5344CB8AC3E}">
        <p14:creationId xmlns:p14="http://schemas.microsoft.com/office/powerpoint/2010/main" val="19249489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B6BB1-9A68-DCDA-1985-854EBBC11FE5}"/>
              </a:ext>
            </a:extLst>
          </p:cNvPr>
          <p:cNvSpPr>
            <a:spLocks noGrp="1"/>
          </p:cNvSpPr>
          <p:nvPr>
            <p:ph type="title"/>
          </p:nvPr>
        </p:nvSpPr>
        <p:spPr/>
        <p:txBody>
          <a:bodyPr/>
          <a:lstStyle/>
          <a:p>
            <a:r>
              <a:rPr lang="en-US" dirty="0"/>
              <a:t>Non-Recourse Debt is a Beautiful Thing</a:t>
            </a:r>
          </a:p>
        </p:txBody>
      </p:sp>
      <p:sp>
        <p:nvSpPr>
          <p:cNvPr id="5" name="Text Placeholder 4">
            <a:extLst>
              <a:ext uri="{FF2B5EF4-FFF2-40B4-BE49-F238E27FC236}">
                <a16:creationId xmlns:a16="http://schemas.microsoft.com/office/drawing/2014/main" id="{D693BB5D-7D3B-7C2D-88F5-18B23ED87147}"/>
              </a:ext>
            </a:extLst>
          </p:cNvPr>
          <p:cNvSpPr>
            <a:spLocks noGrp="1"/>
          </p:cNvSpPr>
          <p:nvPr>
            <p:ph type="body" idx="1"/>
          </p:nvPr>
        </p:nvSpPr>
        <p:spPr/>
        <p:txBody>
          <a:bodyPr/>
          <a:lstStyle/>
          <a:p>
            <a:r>
              <a:rPr lang="en-US" dirty="0"/>
              <a:t>That is how we get a real test of an investment</a:t>
            </a:r>
          </a:p>
        </p:txBody>
      </p:sp>
      <p:sp>
        <p:nvSpPr>
          <p:cNvPr id="4" name="Slide Number Placeholder 3">
            <a:extLst>
              <a:ext uri="{FF2B5EF4-FFF2-40B4-BE49-F238E27FC236}">
                <a16:creationId xmlns:a16="http://schemas.microsoft.com/office/drawing/2014/main" id="{2FD68A43-50A3-6DE5-632E-5E6C17EAE647}"/>
              </a:ext>
            </a:extLst>
          </p:cNvPr>
          <p:cNvSpPr>
            <a:spLocks noGrp="1"/>
          </p:cNvSpPr>
          <p:nvPr>
            <p:ph type="sldNum" sz="quarter" idx="12"/>
          </p:nvPr>
        </p:nvSpPr>
        <p:spPr/>
        <p:txBody>
          <a:bodyPr/>
          <a:lstStyle/>
          <a:p>
            <a:fld id="{EB241CD2-1E45-42A3-B213-66A034DF9A3B}" type="slidenum">
              <a:rPr lang="en-GB" smtClean="0"/>
              <a:t>60</a:t>
            </a:fld>
            <a:endParaRPr lang="en-GB"/>
          </a:p>
        </p:txBody>
      </p:sp>
    </p:spTree>
    <p:extLst>
      <p:ext uri="{BB962C8B-B14F-4D97-AF65-F5344CB8AC3E}">
        <p14:creationId xmlns:p14="http://schemas.microsoft.com/office/powerpoint/2010/main" val="11415496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7162-606B-F3F8-908F-4C4EB25BE638}"/>
              </a:ext>
            </a:extLst>
          </p:cNvPr>
          <p:cNvSpPr>
            <a:spLocks noGrp="1"/>
          </p:cNvSpPr>
          <p:nvPr>
            <p:ph type="title"/>
          </p:nvPr>
        </p:nvSpPr>
        <p:spPr>
          <a:xfrm>
            <a:off x="389467" y="764585"/>
            <a:ext cx="8189192" cy="640881"/>
          </a:xfrm>
        </p:spPr>
        <p:txBody>
          <a:bodyPr>
            <a:normAutofit fontScale="90000"/>
          </a:bodyPr>
          <a:lstStyle/>
          <a:p>
            <a:r>
              <a:rPr lang="en-US" dirty="0"/>
              <a:t>Why is Non-Recourse and No Parent Support so Important In Essence of Project Finance</a:t>
            </a:r>
          </a:p>
        </p:txBody>
      </p:sp>
      <p:sp>
        <p:nvSpPr>
          <p:cNvPr id="3" name="Content Placeholder 2">
            <a:extLst>
              <a:ext uri="{FF2B5EF4-FFF2-40B4-BE49-F238E27FC236}">
                <a16:creationId xmlns:a16="http://schemas.microsoft.com/office/drawing/2014/main" id="{FB231798-4B50-25E2-5C40-1A692B5B7ADD}"/>
              </a:ext>
            </a:extLst>
          </p:cNvPr>
          <p:cNvSpPr>
            <a:spLocks noGrp="1"/>
          </p:cNvSpPr>
          <p:nvPr>
            <p:ph idx="1"/>
          </p:nvPr>
        </p:nvSpPr>
        <p:spPr>
          <a:xfrm>
            <a:off x="233916" y="1956391"/>
            <a:ext cx="4779513" cy="3848986"/>
          </a:xfrm>
        </p:spPr>
        <p:txBody>
          <a:bodyPr>
            <a:normAutofit lnSpcReduction="10000"/>
          </a:bodyPr>
          <a:lstStyle/>
          <a:p>
            <a:pPr algn="l"/>
            <a:r>
              <a:rPr lang="en-US" sz="1800" dirty="0"/>
              <a:t>No parent guarantees (your children cannot send and email and receive your financial support like my daughter).</a:t>
            </a:r>
          </a:p>
          <a:p>
            <a:pPr algn="l"/>
            <a:r>
              <a:rPr lang="en-US" sz="1800" dirty="0"/>
              <a:t>From a valuation and from a loan perspective a project must be economically viable and evaluated on a standalone basis. In corporate finance and regular old capital budgeting there is no such test.</a:t>
            </a:r>
          </a:p>
          <a:p>
            <a:pPr algn="l"/>
            <a:r>
              <a:rPr lang="en-US" sz="1800" dirty="0"/>
              <a:t>Philosophical question – is a child with a lot of parent support able to perform better than one with none.</a:t>
            </a:r>
          </a:p>
          <a:p>
            <a:pPr algn="l"/>
            <a:r>
              <a:rPr lang="en-US" sz="1800" dirty="0"/>
              <a:t>If you know there is a rich parent behind you, can you use this even if there is no direct promise.</a:t>
            </a:r>
          </a:p>
          <a:p>
            <a:pPr algn="l"/>
            <a:endParaRPr lang="en-US" sz="1800" dirty="0"/>
          </a:p>
        </p:txBody>
      </p:sp>
      <p:pic>
        <p:nvPicPr>
          <p:cNvPr id="10" name="Picture 9">
            <a:extLst>
              <a:ext uri="{FF2B5EF4-FFF2-40B4-BE49-F238E27FC236}">
                <a16:creationId xmlns:a16="http://schemas.microsoft.com/office/drawing/2014/main" id="{A5AE4186-2DFF-79E7-410C-64954E74B2DD}"/>
              </a:ext>
            </a:extLst>
          </p:cNvPr>
          <p:cNvPicPr>
            <a:picLocks noChangeAspect="1"/>
          </p:cNvPicPr>
          <p:nvPr/>
        </p:nvPicPr>
        <p:blipFill>
          <a:blip r:embed="rId2"/>
          <a:stretch>
            <a:fillRect/>
          </a:stretch>
        </p:blipFill>
        <p:spPr>
          <a:xfrm>
            <a:off x="5013430" y="2303453"/>
            <a:ext cx="3565229" cy="2722149"/>
          </a:xfrm>
          <a:prstGeom prst="rect">
            <a:avLst/>
          </a:prstGeom>
        </p:spPr>
      </p:pic>
    </p:spTree>
    <p:extLst>
      <p:ext uri="{BB962C8B-B14F-4D97-AF65-F5344CB8AC3E}">
        <p14:creationId xmlns:p14="http://schemas.microsoft.com/office/powerpoint/2010/main" val="11048153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662F6-3F8D-7561-2DC6-5AD23CB5793E}"/>
              </a:ext>
            </a:extLst>
          </p:cNvPr>
          <p:cNvSpPr>
            <a:spLocks noGrp="1"/>
          </p:cNvSpPr>
          <p:nvPr>
            <p:ph type="title"/>
          </p:nvPr>
        </p:nvSpPr>
        <p:spPr/>
        <p:txBody>
          <a:bodyPr/>
          <a:lstStyle/>
          <a:p>
            <a:r>
              <a:rPr lang="en-US"/>
              <a:t>The Real Import of Nonrecourse</a:t>
            </a:r>
          </a:p>
        </p:txBody>
      </p:sp>
      <p:sp>
        <p:nvSpPr>
          <p:cNvPr id="3" name="Content Placeholder 2">
            <a:extLst>
              <a:ext uri="{FF2B5EF4-FFF2-40B4-BE49-F238E27FC236}">
                <a16:creationId xmlns:a16="http://schemas.microsoft.com/office/drawing/2014/main" id="{11E1D5C3-4CE4-01DE-5F76-37D51F34CF29}"/>
              </a:ext>
            </a:extLst>
          </p:cNvPr>
          <p:cNvSpPr>
            <a:spLocks noGrp="1"/>
          </p:cNvSpPr>
          <p:nvPr>
            <p:ph idx="1"/>
          </p:nvPr>
        </p:nvSpPr>
        <p:spPr/>
        <p:txBody>
          <a:bodyPr>
            <a:normAutofit/>
          </a:bodyPr>
          <a:lstStyle/>
          <a:p>
            <a:pPr algn="l"/>
            <a:r>
              <a:rPr lang="en-US" sz="2400"/>
              <a:t>The example of parental support (a term used in project finance) makes you understand that the real import of nonrecourse financing is that a project must be able to be viable on a standalone basis. </a:t>
            </a:r>
          </a:p>
          <a:p>
            <a:pPr algn="l"/>
            <a:r>
              <a:rPr lang="en-US" sz="2400"/>
              <a:t>Now think about nonrecourse and investment assessment. Not only do you have a third party assessing the viability of a long-term investment; this assessment of is made on a pure basis where the risks and the economic viability are directly evaluated. </a:t>
            </a:r>
          </a:p>
          <a:p>
            <a:pPr algn="l"/>
            <a:endParaRPr lang="en-US" sz="1800" i="1"/>
          </a:p>
        </p:txBody>
      </p:sp>
      <p:sp>
        <p:nvSpPr>
          <p:cNvPr id="4" name="Slide Number Placeholder 3">
            <a:extLst>
              <a:ext uri="{FF2B5EF4-FFF2-40B4-BE49-F238E27FC236}">
                <a16:creationId xmlns:a16="http://schemas.microsoft.com/office/drawing/2014/main" id="{8E397E9B-0A61-87C3-DEE0-E771F1E44209}"/>
              </a:ext>
            </a:extLst>
          </p:cNvPr>
          <p:cNvSpPr>
            <a:spLocks noGrp="1"/>
          </p:cNvSpPr>
          <p:nvPr>
            <p:ph type="sldNum" sz="quarter" idx="12"/>
          </p:nvPr>
        </p:nvSpPr>
        <p:spPr/>
        <p:txBody>
          <a:bodyPr/>
          <a:lstStyle/>
          <a:p>
            <a:fld id="{EB241CD2-1E45-42A3-B213-66A034DF9A3B}" type="slidenum">
              <a:rPr lang="en-GB" smtClean="0"/>
              <a:t>62</a:t>
            </a:fld>
            <a:endParaRPr lang="en-GB"/>
          </a:p>
        </p:txBody>
      </p:sp>
    </p:spTree>
    <p:extLst>
      <p:ext uri="{BB962C8B-B14F-4D97-AF65-F5344CB8AC3E}">
        <p14:creationId xmlns:p14="http://schemas.microsoft.com/office/powerpoint/2010/main" val="29367353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9B3CF-918F-447A-88C9-386B8C5C4BEE}"/>
              </a:ext>
            </a:extLst>
          </p:cNvPr>
          <p:cNvSpPr>
            <a:spLocks noGrp="1"/>
          </p:cNvSpPr>
          <p:nvPr>
            <p:ph type="title"/>
          </p:nvPr>
        </p:nvSpPr>
        <p:spPr>
          <a:xfrm>
            <a:off x="250166" y="301925"/>
            <a:ext cx="8373777" cy="1049948"/>
          </a:xfrm>
        </p:spPr>
        <p:txBody>
          <a:bodyPr>
            <a:normAutofit/>
          </a:bodyPr>
          <a:lstStyle/>
          <a:p>
            <a:r>
              <a:rPr lang="en-US"/>
              <a:t>Which is a Better Way to Assess the Value of an Investment – Two Presentations to the Board</a:t>
            </a:r>
          </a:p>
        </p:txBody>
      </p:sp>
      <p:sp>
        <p:nvSpPr>
          <p:cNvPr id="3" name="Content Placeholder 2">
            <a:extLst>
              <a:ext uri="{FF2B5EF4-FFF2-40B4-BE49-F238E27FC236}">
                <a16:creationId xmlns:a16="http://schemas.microsoft.com/office/drawing/2014/main" id="{88CC5213-E550-421B-AFCC-D0247D8C17E4}"/>
              </a:ext>
            </a:extLst>
          </p:cNvPr>
          <p:cNvSpPr>
            <a:spLocks noGrp="1"/>
          </p:cNvSpPr>
          <p:nvPr>
            <p:ph idx="1"/>
          </p:nvPr>
        </p:nvSpPr>
        <p:spPr>
          <a:xfrm>
            <a:off x="651370" y="1550219"/>
            <a:ext cx="6000750" cy="3486149"/>
          </a:xfrm>
        </p:spPr>
        <p:txBody>
          <a:bodyPr/>
          <a:lstStyle/>
          <a:p>
            <a:r>
              <a:rPr lang="en-US"/>
              <a:t>Value and Risk Verified by Investors Outside of the Company</a:t>
            </a:r>
          </a:p>
          <a:p>
            <a:pPr lvl="1"/>
            <a:r>
              <a:rPr lang="en-US"/>
              <a:t>Bank Puts money into the company</a:t>
            </a:r>
          </a:p>
          <a:p>
            <a:pPr lvl="1"/>
            <a:r>
              <a:rPr lang="en-US"/>
              <a:t>Makes sure the money will be paid back</a:t>
            </a:r>
          </a:p>
          <a:p>
            <a:pPr lvl="1"/>
            <a:r>
              <a:rPr lang="en-US"/>
              <a:t>Crucial stamp of approval</a:t>
            </a:r>
          </a:p>
          <a:p>
            <a:pPr lvl="1"/>
            <a:endParaRPr lang="en-US"/>
          </a:p>
        </p:txBody>
      </p:sp>
      <p:pic>
        <p:nvPicPr>
          <p:cNvPr id="5" name="Picture 4">
            <a:extLst>
              <a:ext uri="{FF2B5EF4-FFF2-40B4-BE49-F238E27FC236}">
                <a16:creationId xmlns:a16="http://schemas.microsoft.com/office/drawing/2014/main" id="{B8D32722-9E4E-484E-9101-B9A472CEF31B}"/>
              </a:ext>
            </a:extLst>
          </p:cNvPr>
          <p:cNvPicPr>
            <a:picLocks noChangeAspect="1"/>
          </p:cNvPicPr>
          <p:nvPr/>
        </p:nvPicPr>
        <p:blipFill>
          <a:blip r:embed="rId2"/>
          <a:stretch>
            <a:fillRect/>
          </a:stretch>
        </p:blipFill>
        <p:spPr>
          <a:xfrm>
            <a:off x="651370" y="3036790"/>
            <a:ext cx="3309944" cy="2423632"/>
          </a:xfrm>
          <a:prstGeom prst="rect">
            <a:avLst/>
          </a:prstGeom>
        </p:spPr>
      </p:pic>
      <p:pic>
        <p:nvPicPr>
          <p:cNvPr id="8" name="Picture 7">
            <a:extLst>
              <a:ext uri="{FF2B5EF4-FFF2-40B4-BE49-F238E27FC236}">
                <a16:creationId xmlns:a16="http://schemas.microsoft.com/office/drawing/2014/main" id="{B4B53520-FE6E-D4A6-03F0-44E3DD4CF73E}"/>
              </a:ext>
            </a:extLst>
          </p:cNvPr>
          <p:cNvPicPr>
            <a:picLocks noChangeAspect="1"/>
          </p:cNvPicPr>
          <p:nvPr/>
        </p:nvPicPr>
        <p:blipFill>
          <a:blip r:embed="rId3"/>
          <a:stretch>
            <a:fillRect/>
          </a:stretch>
        </p:blipFill>
        <p:spPr>
          <a:xfrm>
            <a:off x="4360373" y="3371845"/>
            <a:ext cx="2246981" cy="1466177"/>
          </a:xfrm>
          <a:prstGeom prst="rect">
            <a:avLst/>
          </a:prstGeom>
        </p:spPr>
      </p:pic>
      <p:pic>
        <p:nvPicPr>
          <p:cNvPr id="6" name="Picture 5">
            <a:extLst>
              <a:ext uri="{FF2B5EF4-FFF2-40B4-BE49-F238E27FC236}">
                <a16:creationId xmlns:a16="http://schemas.microsoft.com/office/drawing/2014/main" id="{0B3588E1-6686-20E6-E60B-296A4A947748}"/>
              </a:ext>
            </a:extLst>
          </p:cNvPr>
          <p:cNvPicPr>
            <a:picLocks noChangeAspect="1"/>
          </p:cNvPicPr>
          <p:nvPr/>
        </p:nvPicPr>
        <p:blipFill>
          <a:blip r:embed="rId4"/>
          <a:stretch>
            <a:fillRect/>
          </a:stretch>
        </p:blipFill>
        <p:spPr>
          <a:xfrm>
            <a:off x="7029959" y="3113131"/>
            <a:ext cx="1593984" cy="1724891"/>
          </a:xfrm>
          <a:prstGeom prst="rect">
            <a:avLst/>
          </a:prstGeom>
        </p:spPr>
      </p:pic>
      <p:sp>
        <p:nvSpPr>
          <p:cNvPr id="7" name="TextBox 6">
            <a:extLst>
              <a:ext uri="{FF2B5EF4-FFF2-40B4-BE49-F238E27FC236}">
                <a16:creationId xmlns:a16="http://schemas.microsoft.com/office/drawing/2014/main" id="{50855864-6F26-E169-3F4D-25C41645C887}"/>
              </a:ext>
            </a:extLst>
          </p:cNvPr>
          <p:cNvSpPr txBox="1"/>
          <p:nvPr/>
        </p:nvSpPr>
        <p:spPr>
          <a:xfrm>
            <a:off x="250165" y="5460421"/>
            <a:ext cx="8589033" cy="1569660"/>
          </a:xfrm>
          <a:prstGeom prst="rect">
            <a:avLst/>
          </a:prstGeom>
          <a:solidFill>
            <a:srgbClr val="FFFF00"/>
          </a:solidFill>
        </p:spPr>
        <p:txBody>
          <a:bodyPr wrap="square" rtlCol="0">
            <a:spAutoFit/>
          </a:bodyPr>
          <a:lstStyle/>
          <a:p>
            <a:r>
              <a:rPr lang="en-US" sz="2400" b="1" dirty="0"/>
              <a:t>Question: Without nonrecourse provisions in project finance debt, would the example of the two people making presentations be relevant</a:t>
            </a:r>
          </a:p>
          <a:p>
            <a:endParaRPr lang="en-US" sz="2400" dirty="0"/>
          </a:p>
        </p:txBody>
      </p:sp>
    </p:spTree>
    <p:extLst>
      <p:ext uri="{BB962C8B-B14F-4D97-AF65-F5344CB8AC3E}">
        <p14:creationId xmlns:p14="http://schemas.microsoft.com/office/powerpoint/2010/main" val="29400428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A2E6D-BC8D-CED6-91AD-F3399A3BD4EF}"/>
              </a:ext>
            </a:extLst>
          </p:cNvPr>
          <p:cNvSpPr>
            <a:spLocks noGrp="1"/>
          </p:cNvSpPr>
          <p:nvPr>
            <p:ph type="title"/>
          </p:nvPr>
        </p:nvSpPr>
        <p:spPr/>
        <p:txBody>
          <a:bodyPr/>
          <a:lstStyle/>
          <a:p>
            <a:r>
              <a:rPr lang="en-US" dirty="0"/>
              <a:t>Getting as Much Debt as Possible Until Hit Junk Bond Status</a:t>
            </a:r>
          </a:p>
        </p:txBody>
      </p:sp>
      <p:sp>
        <p:nvSpPr>
          <p:cNvPr id="3" name="Text Placeholder 2">
            <a:extLst>
              <a:ext uri="{FF2B5EF4-FFF2-40B4-BE49-F238E27FC236}">
                <a16:creationId xmlns:a16="http://schemas.microsoft.com/office/drawing/2014/main" id="{0E68FFBD-FA1C-D7FF-FD23-A75D30A2EA70}"/>
              </a:ext>
            </a:extLst>
          </p:cNvPr>
          <p:cNvSpPr>
            <a:spLocks noGrp="1"/>
          </p:cNvSpPr>
          <p:nvPr>
            <p:ph type="body" idx="1"/>
          </p:nvPr>
        </p:nvSpPr>
        <p:spPr/>
        <p:txBody>
          <a:bodyPr/>
          <a:lstStyle/>
          <a:p>
            <a:r>
              <a:rPr lang="en-US" dirty="0"/>
              <a:t>Banks measure bond ratings just like S&amp;P and Moody’s</a:t>
            </a:r>
          </a:p>
        </p:txBody>
      </p:sp>
      <p:sp>
        <p:nvSpPr>
          <p:cNvPr id="4" name="Slide Number Placeholder 3">
            <a:extLst>
              <a:ext uri="{FF2B5EF4-FFF2-40B4-BE49-F238E27FC236}">
                <a16:creationId xmlns:a16="http://schemas.microsoft.com/office/drawing/2014/main" id="{DC76A25F-8AE6-4EC4-7478-752E37B34559}"/>
              </a:ext>
            </a:extLst>
          </p:cNvPr>
          <p:cNvSpPr>
            <a:spLocks noGrp="1"/>
          </p:cNvSpPr>
          <p:nvPr>
            <p:ph type="sldNum" sz="quarter" idx="12"/>
          </p:nvPr>
        </p:nvSpPr>
        <p:spPr/>
        <p:txBody>
          <a:bodyPr/>
          <a:lstStyle/>
          <a:p>
            <a:fld id="{EB241CD2-1E45-42A3-B213-66A034DF9A3B}" type="slidenum">
              <a:rPr lang="en-GB" smtClean="0"/>
              <a:t>64</a:t>
            </a:fld>
            <a:endParaRPr lang="en-GB"/>
          </a:p>
        </p:txBody>
      </p:sp>
    </p:spTree>
    <p:extLst>
      <p:ext uri="{BB962C8B-B14F-4D97-AF65-F5344CB8AC3E}">
        <p14:creationId xmlns:p14="http://schemas.microsoft.com/office/powerpoint/2010/main" val="29021034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491" y="615627"/>
            <a:ext cx="7160895" cy="560897"/>
          </a:xfrm>
        </p:spPr>
        <p:txBody>
          <a:bodyPr>
            <a:normAutofit fontScale="90000"/>
          </a:bodyPr>
          <a:lstStyle/>
          <a:p>
            <a:r>
              <a:rPr lang="en-US"/>
              <a:t>In Project Finance, Risk is Managed to Achieve BBB- (Baa3)</a:t>
            </a:r>
          </a:p>
        </p:txBody>
      </p:sp>
      <p:pic>
        <p:nvPicPr>
          <p:cNvPr id="5" name="Content Placeholder 4"/>
          <p:cNvPicPr>
            <a:picLocks noGrp="1" noChangeAspect="1"/>
          </p:cNvPicPr>
          <p:nvPr>
            <p:ph idx="1"/>
          </p:nvPr>
        </p:nvPicPr>
        <p:blipFill>
          <a:blip r:embed="rId2"/>
          <a:stretch>
            <a:fillRect/>
          </a:stretch>
        </p:blipFill>
        <p:spPr>
          <a:xfrm>
            <a:off x="806233" y="1718537"/>
            <a:ext cx="5048355" cy="3420925"/>
          </a:xfrm>
          <a:prstGeom prst="rect">
            <a:avLst/>
          </a:prstGeom>
        </p:spPr>
      </p:pic>
      <p:cxnSp>
        <p:nvCxnSpPr>
          <p:cNvPr id="7" name="Straight Connector 6"/>
          <p:cNvCxnSpPr/>
          <p:nvPr/>
        </p:nvCxnSpPr>
        <p:spPr>
          <a:xfrm>
            <a:off x="3202960" y="2927725"/>
            <a:ext cx="0" cy="158591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1D9A8A1-A2FD-9B9B-C70D-C6C318D568FA}"/>
              </a:ext>
            </a:extLst>
          </p:cNvPr>
          <p:cNvSpPr txBox="1"/>
          <p:nvPr/>
        </p:nvSpPr>
        <p:spPr>
          <a:xfrm>
            <a:off x="6291317" y="1263231"/>
            <a:ext cx="2565603" cy="1664494"/>
          </a:xfrm>
          <a:prstGeom prst="rect">
            <a:avLst/>
          </a:prstGeom>
          <a:solidFill>
            <a:srgbClr val="FFFF00"/>
          </a:solidFill>
        </p:spPr>
        <p:txBody>
          <a:bodyPr vert="horz" wrap="square" lIns="0" tIns="0" rIns="0" bIns="0" rtlCol="0">
            <a:noAutofit/>
          </a:bodyPr>
          <a:lstStyle/>
          <a:p>
            <a:pPr algn="l"/>
            <a:r>
              <a:rPr lang="en-US" sz="1350"/>
              <a:t>Example, the DSCR of 1.20 x for a solar project should have and footnote to be on a BBB equivalent. </a:t>
            </a:r>
          </a:p>
          <a:p>
            <a:pPr algn="l"/>
            <a:endParaRPr lang="en-US" sz="1350"/>
          </a:p>
          <a:p>
            <a:pPr algn="l"/>
            <a:r>
              <a:rPr lang="en-US" sz="1350"/>
              <a:t>Why BBB- and not AA</a:t>
            </a:r>
          </a:p>
          <a:p>
            <a:pPr algn="l"/>
            <a:endParaRPr lang="en-US" sz="1350"/>
          </a:p>
          <a:p>
            <a:pPr algn="l"/>
            <a:r>
              <a:rPr lang="en-US" sz="1350"/>
              <a:t>Why BBB- and not BB-</a:t>
            </a:r>
          </a:p>
        </p:txBody>
      </p:sp>
      <p:sp>
        <p:nvSpPr>
          <p:cNvPr id="3" name="TextBox 2">
            <a:extLst>
              <a:ext uri="{FF2B5EF4-FFF2-40B4-BE49-F238E27FC236}">
                <a16:creationId xmlns:a16="http://schemas.microsoft.com/office/drawing/2014/main" id="{2D8F9EDB-4686-8468-A823-08222E368582}"/>
              </a:ext>
            </a:extLst>
          </p:cNvPr>
          <p:cNvSpPr txBox="1"/>
          <p:nvPr/>
        </p:nvSpPr>
        <p:spPr>
          <a:xfrm>
            <a:off x="6209414" y="3136605"/>
            <a:ext cx="2764465" cy="3139321"/>
          </a:xfrm>
          <a:prstGeom prst="rect">
            <a:avLst/>
          </a:prstGeom>
          <a:noFill/>
        </p:spPr>
        <p:txBody>
          <a:bodyPr wrap="square" rtlCol="0">
            <a:spAutoFit/>
          </a:bodyPr>
          <a:lstStyle/>
          <a:p>
            <a:r>
              <a:rPr lang="en-US"/>
              <a:t>Understand the key difference between corporate finance where risk is given and the amount of debt increases or decreases risk versus project finance where you start with risk and back into the amount of debt to give a similar risk profile.</a:t>
            </a:r>
          </a:p>
          <a:p>
            <a:endParaRPr lang="en-US"/>
          </a:p>
        </p:txBody>
      </p:sp>
    </p:spTree>
    <p:extLst>
      <p:ext uri="{BB962C8B-B14F-4D97-AF65-F5344CB8AC3E}">
        <p14:creationId xmlns:p14="http://schemas.microsoft.com/office/powerpoint/2010/main" val="34629245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50DAB-40E8-F02D-4936-B4CE7B864EF1}"/>
              </a:ext>
            </a:extLst>
          </p:cNvPr>
          <p:cNvSpPr>
            <a:spLocks noGrp="1"/>
          </p:cNvSpPr>
          <p:nvPr>
            <p:ph type="title"/>
          </p:nvPr>
        </p:nvSpPr>
        <p:spPr/>
        <p:txBody>
          <a:bodyPr>
            <a:normAutofit fontScale="90000"/>
          </a:bodyPr>
          <a:lstStyle/>
          <a:p>
            <a:r>
              <a:rPr lang="en-US" dirty="0"/>
              <a:t>Credit Spreads on BBB to Guide Cost of Capital for Project Finance</a:t>
            </a:r>
          </a:p>
        </p:txBody>
      </p:sp>
      <p:sp>
        <p:nvSpPr>
          <p:cNvPr id="3" name="Content Placeholder 2">
            <a:extLst>
              <a:ext uri="{FF2B5EF4-FFF2-40B4-BE49-F238E27FC236}">
                <a16:creationId xmlns:a16="http://schemas.microsoft.com/office/drawing/2014/main" id="{6FB227CF-4CD3-130E-A98A-01F41E21FC14}"/>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3C5AF585-5F5A-7222-4862-40298E3EB44B}"/>
              </a:ext>
            </a:extLst>
          </p:cNvPr>
          <p:cNvSpPr>
            <a:spLocks noGrp="1"/>
          </p:cNvSpPr>
          <p:nvPr>
            <p:ph type="sldNum" sz="quarter" idx="12"/>
          </p:nvPr>
        </p:nvSpPr>
        <p:spPr/>
        <p:txBody>
          <a:bodyPr/>
          <a:lstStyle/>
          <a:p>
            <a:fld id="{EB241CD2-1E45-42A3-B213-66A034DF9A3B}" type="slidenum">
              <a:rPr lang="en-GB" smtClean="0"/>
              <a:t>66</a:t>
            </a:fld>
            <a:endParaRPr lang="en-GB"/>
          </a:p>
        </p:txBody>
      </p:sp>
      <p:pic>
        <p:nvPicPr>
          <p:cNvPr id="6" name="Picture 5">
            <a:extLst>
              <a:ext uri="{FF2B5EF4-FFF2-40B4-BE49-F238E27FC236}">
                <a16:creationId xmlns:a16="http://schemas.microsoft.com/office/drawing/2014/main" id="{676AA68A-9987-874A-6C07-D6554AE72325}"/>
              </a:ext>
            </a:extLst>
          </p:cNvPr>
          <p:cNvPicPr>
            <a:picLocks noChangeAspect="1"/>
          </p:cNvPicPr>
          <p:nvPr/>
        </p:nvPicPr>
        <p:blipFill>
          <a:blip r:embed="rId2"/>
          <a:stretch>
            <a:fillRect/>
          </a:stretch>
        </p:blipFill>
        <p:spPr>
          <a:xfrm>
            <a:off x="261256" y="1499002"/>
            <a:ext cx="8621487" cy="4149323"/>
          </a:xfrm>
          <a:prstGeom prst="rect">
            <a:avLst/>
          </a:prstGeom>
        </p:spPr>
      </p:pic>
    </p:spTree>
    <p:extLst>
      <p:ext uri="{BB962C8B-B14F-4D97-AF65-F5344CB8AC3E}">
        <p14:creationId xmlns:p14="http://schemas.microsoft.com/office/powerpoint/2010/main" val="36204124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dirty="0"/>
              <a:t>Risk Measured by Bank from Buffers on Cash Flow Forecast DSCR with High and Low Risk</a:t>
            </a:r>
          </a:p>
        </p:txBody>
      </p:sp>
      <p:sp>
        <p:nvSpPr>
          <p:cNvPr id="17411" name="Rectangle 3"/>
          <p:cNvSpPr>
            <a:spLocks noGrp="1" noChangeArrowheads="1"/>
          </p:cNvSpPr>
          <p:nvPr>
            <p:ph type="body" sz="half" idx="1"/>
          </p:nvPr>
        </p:nvSpPr>
        <p:spPr/>
        <p:txBody>
          <a:bodyPr/>
          <a:lstStyle/>
          <a:p>
            <a:pPr marL="406400" indent="-406400"/>
            <a:r>
              <a:rPr lang="en-US" sz="1600"/>
              <a:t>High Risk Cash Flows</a:t>
            </a:r>
          </a:p>
          <a:p>
            <a:pPr marL="406400" indent="-406400"/>
            <a:endParaRPr lang="en-US" sz="1600"/>
          </a:p>
        </p:txBody>
      </p:sp>
      <p:sp>
        <p:nvSpPr>
          <p:cNvPr id="17412" name="Rectangle 4"/>
          <p:cNvSpPr>
            <a:spLocks noGrp="1" noChangeArrowheads="1"/>
          </p:cNvSpPr>
          <p:nvPr>
            <p:ph type="body" sz="half" idx="2"/>
          </p:nvPr>
        </p:nvSpPr>
        <p:spPr/>
        <p:txBody>
          <a:bodyPr/>
          <a:lstStyle/>
          <a:p>
            <a:pPr marL="406400" indent="-406400"/>
            <a:r>
              <a:rPr lang="en-US" sz="1600"/>
              <a:t>Low Risk Cash Flows</a:t>
            </a:r>
          </a:p>
        </p:txBody>
      </p:sp>
      <p:pic>
        <p:nvPicPr>
          <p:cNvPr id="17413" name="Picture 5"/>
          <p:cNvPicPr>
            <a:picLocks noChangeAspect="1" noChangeArrowheads="1"/>
          </p:cNvPicPr>
          <p:nvPr/>
        </p:nvPicPr>
        <p:blipFill>
          <a:blip r:embed="rId2" cstate="print"/>
          <a:srcRect/>
          <a:stretch>
            <a:fillRect/>
          </a:stretch>
        </p:blipFill>
        <p:spPr bwMode="auto">
          <a:xfrm>
            <a:off x="588065" y="1739900"/>
            <a:ext cx="4495800" cy="3073400"/>
          </a:xfrm>
          <a:prstGeom prst="rect">
            <a:avLst/>
          </a:prstGeom>
          <a:noFill/>
          <a:ln w="12700">
            <a:noFill/>
            <a:miter lim="800000"/>
            <a:headEnd type="none" w="sm" len="sm"/>
            <a:tailEnd type="none" w="sm" len="sm"/>
          </a:ln>
        </p:spPr>
      </p:pic>
      <p:pic>
        <p:nvPicPr>
          <p:cNvPr id="17414" name="Picture 6"/>
          <p:cNvPicPr>
            <a:picLocks noChangeAspect="1" noChangeArrowheads="1"/>
          </p:cNvPicPr>
          <p:nvPr/>
        </p:nvPicPr>
        <p:blipFill>
          <a:blip r:embed="rId3" cstate="print"/>
          <a:srcRect/>
          <a:stretch>
            <a:fillRect/>
          </a:stretch>
        </p:blipFill>
        <p:spPr bwMode="auto">
          <a:xfrm>
            <a:off x="4796976" y="1951037"/>
            <a:ext cx="4186238" cy="2862263"/>
          </a:xfrm>
          <a:prstGeom prst="rect">
            <a:avLst/>
          </a:prstGeom>
          <a:noFill/>
          <a:ln w="12700">
            <a:noFill/>
            <a:miter lim="800000"/>
            <a:headEnd type="none" w="sm" len="sm"/>
            <a:tailEnd type="none" w="sm" len="sm"/>
          </a:ln>
        </p:spPr>
      </p:pic>
      <p:sp>
        <p:nvSpPr>
          <p:cNvPr id="17415" name="Text Box 7"/>
          <p:cNvSpPr txBox="1">
            <a:spLocks noChangeArrowheads="1"/>
          </p:cNvSpPr>
          <p:nvPr/>
        </p:nvSpPr>
        <p:spPr bwMode="auto">
          <a:xfrm>
            <a:off x="1190625" y="5114925"/>
            <a:ext cx="6437658" cy="923330"/>
          </a:xfrm>
          <a:prstGeom prst="rect">
            <a:avLst/>
          </a:prstGeom>
          <a:solidFill>
            <a:srgbClr val="FFFF00"/>
          </a:solidFill>
          <a:ln w="12700">
            <a:noFill/>
            <a:miter lim="800000"/>
            <a:headEnd type="none" w="sm" len="sm"/>
            <a:tailEnd type="none" w="sm" len="sm"/>
          </a:ln>
        </p:spPr>
        <p:txBody>
          <a:bodyPr wrap="square">
            <a:spAutoFit/>
          </a:bodyPr>
          <a:lstStyle/>
          <a:p>
            <a:pPr algn="l">
              <a:spcBef>
                <a:spcPct val="50000"/>
              </a:spcBef>
            </a:pPr>
            <a:r>
              <a:rPr lang="en-US"/>
              <a:t>High Risk Project has higher margin, shorter-term and declining debt service.  Low risk has flat debt service, and longer-term and higher IRR on Equity</a:t>
            </a:r>
          </a:p>
        </p:txBody>
      </p:sp>
      <p:sp>
        <p:nvSpPr>
          <p:cNvPr id="17416" name="Line 8"/>
          <p:cNvSpPr>
            <a:spLocks noChangeShapeType="1"/>
          </p:cNvSpPr>
          <p:nvPr/>
        </p:nvSpPr>
        <p:spPr bwMode="auto">
          <a:xfrm flipV="1">
            <a:off x="1862666" y="2514600"/>
            <a:ext cx="0" cy="914400"/>
          </a:xfrm>
          <a:prstGeom prst="line">
            <a:avLst/>
          </a:prstGeom>
          <a:noFill/>
          <a:ln w="12700">
            <a:solidFill>
              <a:schemeClr val="tx1"/>
            </a:solidFill>
            <a:round/>
            <a:headEnd type="triangle" w="sm" len="sm"/>
            <a:tailEnd type="triangle" w="sm" len="sm"/>
          </a:ln>
        </p:spPr>
        <p:txBody>
          <a:bodyPr/>
          <a:lstStyle/>
          <a:p>
            <a:endParaRPr lang="en-US"/>
          </a:p>
        </p:txBody>
      </p:sp>
      <p:sp>
        <p:nvSpPr>
          <p:cNvPr id="17417" name="Line 9"/>
          <p:cNvSpPr>
            <a:spLocks noChangeShapeType="1"/>
          </p:cNvSpPr>
          <p:nvPr/>
        </p:nvSpPr>
        <p:spPr bwMode="auto">
          <a:xfrm flipV="1">
            <a:off x="6036734" y="2514600"/>
            <a:ext cx="0" cy="457200"/>
          </a:xfrm>
          <a:prstGeom prst="line">
            <a:avLst/>
          </a:prstGeom>
          <a:noFill/>
          <a:ln w="12700">
            <a:solidFill>
              <a:schemeClr val="tx1"/>
            </a:solidFill>
            <a:round/>
            <a:headEnd type="triangle" w="sm" len="sm"/>
            <a:tailEnd type="triangle" w="sm" len="sm"/>
          </a:ln>
        </p:spPr>
        <p:txBody>
          <a:bodyPr/>
          <a:lstStyle/>
          <a:p>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8A617-2533-6303-5297-82D2498D3CF6}"/>
              </a:ext>
            </a:extLst>
          </p:cNvPr>
          <p:cNvSpPr>
            <a:spLocks noGrp="1"/>
          </p:cNvSpPr>
          <p:nvPr>
            <p:ph type="title"/>
          </p:nvPr>
        </p:nvSpPr>
        <p:spPr/>
        <p:txBody>
          <a:bodyPr>
            <a:normAutofit fontScale="90000"/>
          </a:bodyPr>
          <a:lstStyle/>
          <a:p>
            <a:r>
              <a:rPr lang="en-US"/>
              <a:t>Language of Term Sheet Illustrating Parent Support</a:t>
            </a:r>
          </a:p>
        </p:txBody>
      </p:sp>
      <p:sp>
        <p:nvSpPr>
          <p:cNvPr id="3" name="Content Placeholder 2">
            <a:extLst>
              <a:ext uri="{FF2B5EF4-FFF2-40B4-BE49-F238E27FC236}">
                <a16:creationId xmlns:a16="http://schemas.microsoft.com/office/drawing/2014/main" id="{F2A4931D-1EAF-BD96-A6D5-28A40C2BF5E5}"/>
              </a:ext>
            </a:extLst>
          </p:cNvPr>
          <p:cNvSpPr>
            <a:spLocks noGrp="1"/>
          </p:cNvSpPr>
          <p:nvPr>
            <p:ph idx="1"/>
          </p:nvPr>
        </p:nvSpPr>
        <p:spPr>
          <a:xfrm>
            <a:off x="304801" y="1209675"/>
            <a:ext cx="8105552" cy="1661116"/>
          </a:xfrm>
          <a:solidFill>
            <a:srgbClr val="FFFF00"/>
          </a:solidFill>
        </p:spPr>
        <p:txBody>
          <a:bodyPr/>
          <a:lstStyle/>
          <a:p>
            <a:pPr algn="l"/>
            <a:r>
              <a:rPr lang="en-US" sz="1800" b="1"/>
              <a:t>Why do they write sentences like this.</a:t>
            </a:r>
          </a:p>
          <a:p>
            <a:pPr algn="l"/>
            <a:r>
              <a:rPr lang="en-US" sz="1800" b="1"/>
              <a:t>How would you read and interpret this if you were trying to understand the term for the first time.</a:t>
            </a:r>
          </a:p>
          <a:p>
            <a:pPr algn="l"/>
            <a:r>
              <a:rPr lang="en-US" sz="1800" b="1"/>
              <a:t>Under which scenario is the loan partial recourse and under which scenario is it full recourse.</a:t>
            </a:r>
          </a:p>
          <a:p>
            <a:pPr algn="l"/>
            <a:endParaRPr lang="en-US"/>
          </a:p>
          <a:p>
            <a:pPr algn="l"/>
            <a:endParaRPr lang="en-US"/>
          </a:p>
          <a:p>
            <a:pPr algn="l"/>
            <a:endParaRPr lang="en-US"/>
          </a:p>
        </p:txBody>
      </p:sp>
      <p:pic>
        <p:nvPicPr>
          <p:cNvPr id="5" name="Picture 4">
            <a:extLst>
              <a:ext uri="{FF2B5EF4-FFF2-40B4-BE49-F238E27FC236}">
                <a16:creationId xmlns:a16="http://schemas.microsoft.com/office/drawing/2014/main" id="{2430F2F0-C08F-7248-6412-088FE6E38BD4}"/>
              </a:ext>
            </a:extLst>
          </p:cNvPr>
          <p:cNvPicPr>
            <a:picLocks noChangeAspect="1"/>
          </p:cNvPicPr>
          <p:nvPr/>
        </p:nvPicPr>
        <p:blipFill>
          <a:blip r:embed="rId2"/>
          <a:stretch>
            <a:fillRect/>
          </a:stretch>
        </p:blipFill>
        <p:spPr>
          <a:xfrm>
            <a:off x="252413" y="2965946"/>
            <a:ext cx="8421462" cy="2936833"/>
          </a:xfrm>
          <a:prstGeom prst="rect">
            <a:avLst/>
          </a:prstGeom>
        </p:spPr>
      </p:pic>
    </p:spTree>
    <p:extLst>
      <p:ext uri="{BB962C8B-B14F-4D97-AF65-F5344CB8AC3E}">
        <p14:creationId xmlns:p14="http://schemas.microsoft.com/office/powerpoint/2010/main" val="38969644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7162-606B-F3F8-908F-4C4EB25BE638}"/>
              </a:ext>
            </a:extLst>
          </p:cNvPr>
          <p:cNvSpPr>
            <a:spLocks noGrp="1"/>
          </p:cNvSpPr>
          <p:nvPr>
            <p:ph type="title"/>
          </p:nvPr>
        </p:nvSpPr>
        <p:spPr>
          <a:xfrm>
            <a:off x="362060" y="343436"/>
            <a:ext cx="5035757" cy="685287"/>
          </a:xfrm>
        </p:spPr>
        <p:txBody>
          <a:bodyPr>
            <a:normAutofit fontScale="90000"/>
          </a:bodyPr>
          <a:lstStyle/>
          <a:p>
            <a:r>
              <a:rPr lang="en-US"/>
              <a:t>The Essence of the Verification Pillar of Project Finance</a:t>
            </a:r>
          </a:p>
        </p:txBody>
      </p:sp>
      <p:sp>
        <p:nvSpPr>
          <p:cNvPr id="3" name="Content Placeholder 2">
            <a:extLst>
              <a:ext uri="{FF2B5EF4-FFF2-40B4-BE49-F238E27FC236}">
                <a16:creationId xmlns:a16="http://schemas.microsoft.com/office/drawing/2014/main" id="{FB231798-4B50-25E2-5C40-1A692B5B7ADD}"/>
              </a:ext>
            </a:extLst>
          </p:cNvPr>
          <p:cNvSpPr>
            <a:spLocks noGrp="1"/>
          </p:cNvSpPr>
          <p:nvPr>
            <p:ph idx="1"/>
          </p:nvPr>
        </p:nvSpPr>
        <p:spPr>
          <a:xfrm>
            <a:off x="193019" y="1212040"/>
            <a:ext cx="3010448" cy="3211940"/>
          </a:xfrm>
        </p:spPr>
        <p:txBody>
          <a:bodyPr>
            <a:normAutofit lnSpcReduction="10000"/>
          </a:bodyPr>
          <a:lstStyle/>
          <a:p>
            <a:pPr algn="l"/>
            <a:r>
              <a:rPr lang="en-US"/>
              <a:t>Go Around the Bend and Assure that Risks are Mitigated or Reasonable.</a:t>
            </a:r>
          </a:p>
          <a:p>
            <a:pPr algn="l"/>
            <a:r>
              <a:rPr lang="en-US"/>
              <a:t>If all of the risks are acceptable and produce reasonable cash flow relative to the amount paid on debt, the lenders will put  a lot of money into the project.</a:t>
            </a:r>
          </a:p>
          <a:p>
            <a:pPr algn="l"/>
            <a:r>
              <a:rPr lang="en-US"/>
              <a:t>Reputation of the equity sponsors is important even if the loan is non-recourse. </a:t>
            </a:r>
          </a:p>
          <a:p>
            <a:pPr algn="l"/>
            <a:r>
              <a:rPr lang="en-US"/>
              <a:t>Note the IRR and the DSCR from cash flow as the performance metrics for the project. </a:t>
            </a:r>
          </a:p>
        </p:txBody>
      </p:sp>
      <p:sp>
        <p:nvSpPr>
          <p:cNvPr id="5" name="Oval 4">
            <a:extLst>
              <a:ext uri="{FF2B5EF4-FFF2-40B4-BE49-F238E27FC236}">
                <a16:creationId xmlns:a16="http://schemas.microsoft.com/office/drawing/2014/main" id="{714CE1D8-54BA-8B0C-C552-8387B635A720}"/>
              </a:ext>
            </a:extLst>
          </p:cNvPr>
          <p:cNvSpPr/>
          <p:nvPr/>
        </p:nvSpPr>
        <p:spPr bwMode="auto">
          <a:xfrm>
            <a:off x="5797332" y="2527784"/>
            <a:ext cx="1365030" cy="961303"/>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Special Purpose Vehicle:</a:t>
            </a:r>
          </a:p>
          <a:p>
            <a:pPr algn="ctr" eaLnBrk="0" fontAlgn="base" hangingPunct="0">
              <a:spcBef>
                <a:spcPct val="0"/>
              </a:spcBef>
              <a:spcAft>
                <a:spcPct val="0"/>
              </a:spcAft>
            </a:pPr>
            <a:r>
              <a:rPr lang="en-US" sz="900">
                <a:solidFill>
                  <a:schemeClr val="bg1">
                    <a:lumMod val="95000"/>
                  </a:schemeClr>
                </a:solidFill>
                <a:latin typeface="Arial" pitchFamily="34" charset="0"/>
              </a:rPr>
              <a:t>Project IRR</a:t>
            </a:r>
          </a:p>
        </p:txBody>
      </p:sp>
      <p:sp>
        <p:nvSpPr>
          <p:cNvPr id="6" name="Oval 5">
            <a:extLst>
              <a:ext uri="{FF2B5EF4-FFF2-40B4-BE49-F238E27FC236}">
                <a16:creationId xmlns:a16="http://schemas.microsoft.com/office/drawing/2014/main" id="{2C96DB3A-A9EC-C1C4-E9C2-E9A0CF982061}"/>
              </a:ext>
            </a:extLst>
          </p:cNvPr>
          <p:cNvSpPr/>
          <p:nvPr/>
        </p:nvSpPr>
        <p:spPr bwMode="auto">
          <a:xfrm>
            <a:off x="5807646" y="899034"/>
            <a:ext cx="1365030" cy="961303"/>
          </a:xfrm>
          <a:prstGeom prst="ellipse">
            <a:avLst/>
          </a:prstGeom>
          <a:solidFill>
            <a:srgbClr val="0D7BB6"/>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029" sz="900">
                <a:solidFill>
                  <a:schemeClr val="bg1">
                    <a:lumMod val="95000"/>
                  </a:schemeClr>
                </a:solidFill>
                <a:latin typeface="Arial" pitchFamily="34" charset="0"/>
              </a:rPr>
              <a:t>Revenues</a:t>
            </a:r>
            <a:r>
              <a:rPr lang="en-US" sz="900">
                <a:solidFill>
                  <a:schemeClr val="bg1">
                    <a:lumMod val="95000"/>
                  </a:schemeClr>
                </a:solidFill>
                <a:latin typeface="Arial" pitchFamily="34" charset="0"/>
              </a:rPr>
              <a:t> Realized</a:t>
            </a:r>
          </a:p>
        </p:txBody>
      </p:sp>
      <p:cxnSp>
        <p:nvCxnSpPr>
          <p:cNvPr id="8" name="Straight Arrow Connector 7">
            <a:extLst>
              <a:ext uri="{FF2B5EF4-FFF2-40B4-BE49-F238E27FC236}">
                <a16:creationId xmlns:a16="http://schemas.microsoft.com/office/drawing/2014/main" id="{A46D591A-4DBF-0EFA-8A62-4B7C988BE339}"/>
              </a:ext>
            </a:extLst>
          </p:cNvPr>
          <p:cNvCxnSpPr>
            <a:cxnSpLocks/>
            <a:stCxn id="6" idx="4"/>
            <a:endCxn id="5" idx="0"/>
          </p:cNvCxnSpPr>
          <p:nvPr/>
        </p:nvCxnSpPr>
        <p:spPr>
          <a:xfrm flipH="1">
            <a:off x="6479847" y="1860336"/>
            <a:ext cx="10314" cy="6674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F2C295ED-7281-4ED9-72D4-32A00D2DA8ED}"/>
              </a:ext>
            </a:extLst>
          </p:cNvPr>
          <p:cNvSpPr/>
          <p:nvPr/>
        </p:nvSpPr>
        <p:spPr bwMode="auto">
          <a:xfrm>
            <a:off x="4715302" y="3712348"/>
            <a:ext cx="1365030" cy="961303"/>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825">
                <a:solidFill>
                  <a:schemeClr val="bg1">
                    <a:lumMod val="95000"/>
                  </a:schemeClr>
                </a:solidFill>
                <a:latin typeface="Arial" pitchFamily="34" charset="0"/>
              </a:rPr>
              <a:t>Lenders Receive Debt Service and Invest Debt</a:t>
            </a:r>
          </a:p>
          <a:p>
            <a:pPr algn="ctr" eaLnBrk="0" fontAlgn="base" hangingPunct="0">
              <a:spcBef>
                <a:spcPct val="0"/>
              </a:spcBef>
              <a:spcAft>
                <a:spcPct val="0"/>
              </a:spcAft>
            </a:pPr>
            <a:r>
              <a:rPr lang="en-US" sz="825">
                <a:solidFill>
                  <a:schemeClr val="bg1">
                    <a:lumMod val="95000"/>
                  </a:schemeClr>
                </a:solidFill>
                <a:latin typeface="Arial" pitchFamily="34" charset="0"/>
              </a:rPr>
              <a:t>DSCR</a:t>
            </a:r>
          </a:p>
        </p:txBody>
      </p:sp>
      <p:sp>
        <p:nvSpPr>
          <p:cNvPr id="10" name="Oval 9">
            <a:extLst>
              <a:ext uri="{FF2B5EF4-FFF2-40B4-BE49-F238E27FC236}">
                <a16:creationId xmlns:a16="http://schemas.microsoft.com/office/drawing/2014/main" id="{5F01A66F-9616-4C4E-3C89-85A738915B8C}"/>
              </a:ext>
            </a:extLst>
          </p:cNvPr>
          <p:cNvSpPr/>
          <p:nvPr/>
        </p:nvSpPr>
        <p:spPr bwMode="auto">
          <a:xfrm>
            <a:off x="6870041" y="3712348"/>
            <a:ext cx="1365030" cy="961303"/>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825">
                <a:solidFill>
                  <a:schemeClr val="bg1">
                    <a:lumMod val="95000"/>
                  </a:schemeClr>
                </a:solidFill>
                <a:latin typeface="Arial" pitchFamily="34" charset="0"/>
              </a:rPr>
              <a:t>Equity  Sponsors Receive Dividends and Invest Equity – Equity IRR</a:t>
            </a:r>
          </a:p>
        </p:txBody>
      </p:sp>
      <p:cxnSp>
        <p:nvCxnSpPr>
          <p:cNvPr id="12" name="Straight Arrow Connector 11">
            <a:extLst>
              <a:ext uri="{FF2B5EF4-FFF2-40B4-BE49-F238E27FC236}">
                <a16:creationId xmlns:a16="http://schemas.microsoft.com/office/drawing/2014/main" id="{E23AF827-D165-985B-D6D3-1A9D1F430D22}"/>
              </a:ext>
            </a:extLst>
          </p:cNvPr>
          <p:cNvCxnSpPr>
            <a:cxnSpLocks/>
            <a:stCxn id="5" idx="3"/>
          </p:cNvCxnSpPr>
          <p:nvPr/>
        </p:nvCxnSpPr>
        <p:spPr>
          <a:xfrm flipH="1">
            <a:off x="5618057" y="3348308"/>
            <a:ext cx="379180" cy="364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E529529-E72E-CF2B-276A-335CE54AD398}"/>
              </a:ext>
            </a:extLst>
          </p:cNvPr>
          <p:cNvCxnSpPr>
            <a:cxnSpLocks/>
            <a:stCxn id="5" idx="5"/>
          </p:cNvCxnSpPr>
          <p:nvPr/>
        </p:nvCxnSpPr>
        <p:spPr>
          <a:xfrm>
            <a:off x="6962458" y="3348308"/>
            <a:ext cx="472760" cy="3227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68C50020-CFDD-6D64-9B23-02E5592E5183}"/>
              </a:ext>
            </a:extLst>
          </p:cNvPr>
          <p:cNvSpPr/>
          <p:nvPr/>
        </p:nvSpPr>
        <p:spPr bwMode="auto">
          <a:xfrm>
            <a:off x="3880243" y="2210057"/>
            <a:ext cx="1365030" cy="961303"/>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US" sz="900">
                <a:solidFill>
                  <a:schemeClr val="bg1">
                    <a:lumMod val="95000"/>
                  </a:schemeClr>
                </a:solidFill>
                <a:latin typeface="Arial" pitchFamily="34" charset="0"/>
              </a:rPr>
              <a:t>Capital Investments</a:t>
            </a:r>
          </a:p>
        </p:txBody>
      </p:sp>
      <p:cxnSp>
        <p:nvCxnSpPr>
          <p:cNvPr id="23" name="Straight Arrow Connector 22">
            <a:extLst>
              <a:ext uri="{FF2B5EF4-FFF2-40B4-BE49-F238E27FC236}">
                <a16:creationId xmlns:a16="http://schemas.microsoft.com/office/drawing/2014/main" id="{7027635A-2B34-5A85-4463-AD36A42684CD}"/>
              </a:ext>
            </a:extLst>
          </p:cNvPr>
          <p:cNvCxnSpPr>
            <a:cxnSpLocks/>
            <a:stCxn id="20" idx="6"/>
            <a:endCxn id="5" idx="2"/>
          </p:cNvCxnSpPr>
          <p:nvPr/>
        </p:nvCxnSpPr>
        <p:spPr>
          <a:xfrm>
            <a:off x="5245273" y="2690709"/>
            <a:ext cx="552059" cy="317727"/>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4433450E-602F-A6D2-A0EE-D6F102ACCF48}"/>
              </a:ext>
            </a:extLst>
          </p:cNvPr>
          <p:cNvCxnSpPr>
            <a:cxnSpLocks/>
            <a:endCxn id="9" idx="7"/>
          </p:cNvCxnSpPr>
          <p:nvPr/>
        </p:nvCxnSpPr>
        <p:spPr>
          <a:xfrm flipH="1">
            <a:off x="5880428" y="3489087"/>
            <a:ext cx="348609" cy="36404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2155D052-B365-F528-0310-1095B6F1A003}"/>
              </a:ext>
            </a:extLst>
          </p:cNvPr>
          <p:cNvCxnSpPr>
            <a:cxnSpLocks/>
          </p:cNvCxnSpPr>
          <p:nvPr/>
        </p:nvCxnSpPr>
        <p:spPr>
          <a:xfrm>
            <a:off x="6786945" y="3456185"/>
            <a:ext cx="438518" cy="289064"/>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28D92D31-8A4D-A30D-2CCE-09E79D89FFB6}"/>
              </a:ext>
            </a:extLst>
          </p:cNvPr>
          <p:cNvSpPr/>
          <p:nvPr/>
        </p:nvSpPr>
        <p:spPr bwMode="auto">
          <a:xfrm>
            <a:off x="7659754" y="2212292"/>
            <a:ext cx="1365030" cy="961303"/>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US" sz="900">
                <a:solidFill>
                  <a:schemeClr val="bg1">
                    <a:lumMod val="95000"/>
                  </a:schemeClr>
                </a:solidFill>
                <a:latin typeface="Arial" pitchFamily="34" charset="0"/>
              </a:rPr>
              <a:t>Operating Expenses</a:t>
            </a:r>
          </a:p>
        </p:txBody>
      </p:sp>
      <p:cxnSp>
        <p:nvCxnSpPr>
          <p:cNvPr id="17" name="Straight Arrow Connector 16">
            <a:extLst>
              <a:ext uri="{FF2B5EF4-FFF2-40B4-BE49-F238E27FC236}">
                <a16:creationId xmlns:a16="http://schemas.microsoft.com/office/drawing/2014/main" id="{E05A8166-701E-ABF1-E2B9-05DC3EB7FA2D}"/>
              </a:ext>
            </a:extLst>
          </p:cNvPr>
          <p:cNvCxnSpPr>
            <a:cxnSpLocks/>
            <a:stCxn id="11" idx="2"/>
            <a:endCxn id="5" idx="6"/>
          </p:cNvCxnSpPr>
          <p:nvPr/>
        </p:nvCxnSpPr>
        <p:spPr>
          <a:xfrm flipH="1">
            <a:off x="7162362" y="2692944"/>
            <a:ext cx="497393" cy="315492"/>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3D8EE95-F927-D456-67C9-913103BC728F}"/>
              </a:ext>
            </a:extLst>
          </p:cNvPr>
          <p:cNvSpPr txBox="1"/>
          <p:nvPr/>
        </p:nvSpPr>
        <p:spPr>
          <a:xfrm>
            <a:off x="3405929" y="1858058"/>
            <a:ext cx="752752" cy="300082"/>
          </a:xfrm>
          <a:prstGeom prst="rect">
            <a:avLst/>
          </a:prstGeom>
          <a:noFill/>
        </p:spPr>
        <p:txBody>
          <a:bodyPr wrap="square" rtlCol="0">
            <a:spAutoFit/>
          </a:bodyPr>
          <a:lstStyle/>
          <a:p>
            <a:r>
              <a:rPr lang="en-US" sz="1350"/>
              <a:t>Start</a:t>
            </a:r>
          </a:p>
        </p:txBody>
      </p:sp>
      <p:cxnSp>
        <p:nvCxnSpPr>
          <p:cNvPr id="18" name="Straight Arrow Connector 17">
            <a:extLst>
              <a:ext uri="{FF2B5EF4-FFF2-40B4-BE49-F238E27FC236}">
                <a16:creationId xmlns:a16="http://schemas.microsoft.com/office/drawing/2014/main" id="{C21AB655-354B-A723-8F87-601BB6323760}"/>
              </a:ext>
            </a:extLst>
          </p:cNvPr>
          <p:cNvCxnSpPr>
            <a:cxnSpLocks/>
            <a:stCxn id="14" idx="0"/>
          </p:cNvCxnSpPr>
          <p:nvPr/>
        </p:nvCxnSpPr>
        <p:spPr>
          <a:xfrm>
            <a:off x="3782305" y="1858058"/>
            <a:ext cx="668619" cy="2903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A5DC5A6-5749-9CB6-A877-549667D1AB91}"/>
              </a:ext>
            </a:extLst>
          </p:cNvPr>
          <p:cNvSpPr txBox="1"/>
          <p:nvPr/>
        </p:nvSpPr>
        <p:spPr>
          <a:xfrm>
            <a:off x="3962550" y="3577409"/>
            <a:ext cx="601679" cy="300082"/>
          </a:xfrm>
          <a:prstGeom prst="rect">
            <a:avLst/>
          </a:prstGeom>
          <a:noFill/>
        </p:spPr>
        <p:txBody>
          <a:bodyPr wrap="square" rtlCol="0">
            <a:spAutoFit/>
          </a:bodyPr>
          <a:lstStyle/>
          <a:p>
            <a:r>
              <a:rPr lang="en-US" sz="1350"/>
              <a:t>End</a:t>
            </a:r>
          </a:p>
        </p:txBody>
      </p:sp>
      <p:cxnSp>
        <p:nvCxnSpPr>
          <p:cNvPr id="22" name="Straight Arrow Connector 21">
            <a:extLst>
              <a:ext uri="{FF2B5EF4-FFF2-40B4-BE49-F238E27FC236}">
                <a16:creationId xmlns:a16="http://schemas.microsoft.com/office/drawing/2014/main" id="{4B983C25-50BA-8F1B-24A3-0A76D6813E34}"/>
              </a:ext>
            </a:extLst>
          </p:cNvPr>
          <p:cNvCxnSpPr/>
          <p:nvPr/>
        </p:nvCxnSpPr>
        <p:spPr>
          <a:xfrm flipH="1" flipV="1">
            <a:off x="4170369" y="3853127"/>
            <a:ext cx="393860" cy="4828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6A140B0-8FD6-DE80-CB10-D8F0E591CEAA}"/>
              </a:ext>
            </a:extLst>
          </p:cNvPr>
          <p:cNvSpPr txBox="1"/>
          <p:nvPr/>
        </p:nvSpPr>
        <p:spPr>
          <a:xfrm>
            <a:off x="347974" y="4830029"/>
            <a:ext cx="8448051" cy="1384995"/>
          </a:xfrm>
          <a:prstGeom prst="rect">
            <a:avLst/>
          </a:prstGeom>
          <a:solidFill>
            <a:schemeClr val="bg1">
              <a:lumMod val="95000"/>
            </a:schemeClr>
          </a:solidFill>
        </p:spPr>
        <p:txBody>
          <a:bodyPr wrap="square">
            <a:spAutoFit/>
          </a:bodyPr>
          <a:lstStyle/>
          <a:p>
            <a:r>
              <a:rPr lang="en-US" sz="1400"/>
              <a:t>Project Finance is a method of financing where the costs and benefits of long-term capital-intensive assets can be assessed from the structuring of debt by lenders. Structuring of debt  considers the cash flow derived directly from the asset (non-recourse). Project finance typically involves management of risks through a series of contracts where risks are designed to provide incentives for project parties to efficiently manage construction and operation of a project. Project finance can low cost of capital with transparent and manageable risks and demonstration of support from lenders. </a:t>
            </a:r>
          </a:p>
        </p:txBody>
      </p:sp>
    </p:spTree>
    <p:extLst>
      <p:ext uri="{BB962C8B-B14F-4D97-AF65-F5344CB8AC3E}">
        <p14:creationId xmlns:p14="http://schemas.microsoft.com/office/powerpoint/2010/main" val="38423628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Risk Analysis in Project Finance Models</a:t>
            </a:r>
          </a:p>
        </p:txBody>
      </p:sp>
      <p:sp>
        <p:nvSpPr>
          <p:cNvPr id="13315" name="Rectangle 3"/>
          <p:cNvSpPr>
            <a:spLocks noGrp="1" noChangeArrowheads="1"/>
          </p:cNvSpPr>
          <p:nvPr>
            <p:ph type="body" idx="1"/>
          </p:nvPr>
        </p:nvSpPr>
        <p:spPr/>
        <p:txBody>
          <a:bodyPr/>
          <a:lstStyle/>
          <a:p>
            <a:pPr marL="342900" indent="-342900"/>
            <a:r>
              <a:rPr lang="en-US"/>
              <a:t>Project finance analysis to a large degree involves identifying, allocating and mitigating risk.  One must therefore be able first to identify risks and then to measure how effective the contracts and other mitigating factors (covenant, debt service reserve, liquidated damage) are in managing risk.</a:t>
            </a:r>
          </a:p>
          <a:p>
            <a:pPr marL="342900" indent="-342900"/>
            <a:endParaRPr lang="en-US"/>
          </a:p>
          <a:p>
            <a:pPr marL="342900" indent="-342900"/>
            <a:r>
              <a:rPr lang="en-US" sz="1600" b="1" i="1"/>
              <a:t>Project Finance Adage:</a:t>
            </a:r>
          </a:p>
          <a:p>
            <a:pPr marL="742950" lvl="1" indent="-285750"/>
            <a:r>
              <a:rPr lang="en-US" sz="1400"/>
              <a:t>At the beginning of the project</a:t>
            </a:r>
          </a:p>
          <a:p>
            <a:pPr marL="1143000" lvl="2" indent="-228600"/>
            <a:r>
              <a:rPr lang="en-US" sz="1400"/>
              <a:t>Lender has the money</a:t>
            </a:r>
          </a:p>
          <a:p>
            <a:pPr marL="1143000" lvl="2" indent="-228600"/>
            <a:r>
              <a:rPr lang="en-US" sz="1400"/>
              <a:t>Developer has the experience</a:t>
            </a:r>
          </a:p>
          <a:p>
            <a:pPr marL="742950" lvl="1" indent="-285750"/>
            <a:r>
              <a:rPr lang="en-US" sz="1400"/>
              <a:t>At the end of the project</a:t>
            </a:r>
          </a:p>
          <a:p>
            <a:pPr marL="1143000" lvl="2" indent="-228600"/>
            <a:r>
              <a:rPr lang="en-US" sz="1400"/>
              <a:t>Developer has the money</a:t>
            </a:r>
          </a:p>
          <a:p>
            <a:pPr marL="1143000" lvl="2" indent="-228600"/>
            <a:r>
              <a:rPr lang="en-US" sz="1400"/>
              <a:t>Lender has the experience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AD36B-F925-BD6C-0603-75D82540F3F8}"/>
              </a:ext>
            </a:extLst>
          </p:cNvPr>
          <p:cNvSpPr>
            <a:spLocks noGrp="1"/>
          </p:cNvSpPr>
          <p:nvPr>
            <p:ph type="ctrTitle"/>
          </p:nvPr>
        </p:nvSpPr>
        <p:spPr/>
        <p:txBody>
          <a:bodyPr/>
          <a:lstStyle/>
          <a:p>
            <a:r>
              <a:rPr lang="en-US" dirty="0"/>
              <a:t>Project Finance Diagrams</a:t>
            </a:r>
          </a:p>
        </p:txBody>
      </p:sp>
    </p:spTree>
    <p:extLst>
      <p:ext uri="{BB962C8B-B14F-4D97-AF65-F5344CB8AC3E}">
        <p14:creationId xmlns:p14="http://schemas.microsoft.com/office/powerpoint/2010/main" val="10532162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CA2AE9D5-BB22-8169-0C81-7B4C800C7EAD}"/>
              </a:ext>
            </a:extLst>
          </p:cNvPr>
          <p:cNvCxnSpPr>
            <a:cxnSpLocks/>
            <a:endCxn id="14" idx="5"/>
          </p:cNvCxnSpPr>
          <p:nvPr/>
        </p:nvCxnSpPr>
        <p:spPr bwMode="auto">
          <a:xfrm flipH="1" flipV="1">
            <a:off x="2968423" y="2868688"/>
            <a:ext cx="963048" cy="664979"/>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17" name="Straight Arrow Connector 16"/>
          <p:cNvCxnSpPr>
            <a:cxnSpLocks/>
          </p:cNvCxnSpPr>
          <p:nvPr/>
        </p:nvCxnSpPr>
        <p:spPr bwMode="auto">
          <a:xfrm>
            <a:off x="3056053" y="2768352"/>
            <a:ext cx="49604" cy="14883"/>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59" name="Straight Arrow Connector 58"/>
          <p:cNvCxnSpPr>
            <a:cxnSpLocks/>
            <a:stCxn id="7" idx="5"/>
            <a:endCxn id="32" idx="1"/>
          </p:cNvCxnSpPr>
          <p:nvPr/>
        </p:nvCxnSpPr>
        <p:spPr bwMode="auto">
          <a:xfrm>
            <a:off x="4887162" y="3950956"/>
            <a:ext cx="974164" cy="570714"/>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9" name="Straight Arrow Connector 28"/>
          <p:cNvCxnSpPr>
            <a:cxnSpLocks/>
            <a:endCxn id="31" idx="6"/>
          </p:cNvCxnSpPr>
          <p:nvPr/>
        </p:nvCxnSpPr>
        <p:spPr bwMode="auto">
          <a:xfrm flipH="1" flipV="1">
            <a:off x="2981188" y="3766627"/>
            <a:ext cx="1038529" cy="323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44" name="Straight Arrow Connector 43"/>
          <p:cNvCxnSpPr>
            <a:cxnSpLocks/>
          </p:cNvCxnSpPr>
          <p:nvPr/>
        </p:nvCxnSpPr>
        <p:spPr bwMode="auto">
          <a:xfrm>
            <a:off x="4926232" y="3677996"/>
            <a:ext cx="1017369" cy="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sp>
        <p:nvSpPr>
          <p:cNvPr id="7" name="Oval 6"/>
          <p:cNvSpPr/>
          <p:nvPr/>
        </p:nvSpPr>
        <p:spPr bwMode="auto">
          <a:xfrm>
            <a:off x="3976022" y="3323490"/>
            <a:ext cx="1067467" cy="735124"/>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a:solidFill>
                  <a:schemeClr val="bg1">
                    <a:lumMod val="95000"/>
                  </a:schemeClr>
                </a:solidFill>
                <a:latin typeface="Arial" pitchFamily="34" charset="0"/>
              </a:rPr>
              <a:t>Special Purpose Vehicle: Bond Rating of BBB-</a:t>
            </a:r>
          </a:p>
        </p:txBody>
      </p:sp>
      <p:sp>
        <p:nvSpPr>
          <p:cNvPr id="8" name="Oval 7"/>
          <p:cNvSpPr/>
          <p:nvPr/>
        </p:nvSpPr>
        <p:spPr bwMode="auto">
          <a:xfrm>
            <a:off x="3684077" y="1801548"/>
            <a:ext cx="1706018" cy="624753"/>
          </a:xfrm>
          <a:prstGeom prst="ellipse">
            <a:avLst/>
          </a:prstGeom>
          <a:solidFill>
            <a:schemeClr val="tx1"/>
          </a:solidFill>
          <a:ln w="12700" cap="flat" cmpd="sng" algn="ctr">
            <a:solidFill>
              <a:schemeClr val="accent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a:solidFill>
                  <a:schemeClr val="bg1">
                    <a:lumMod val="95000"/>
                  </a:schemeClr>
                </a:solidFill>
                <a:latin typeface="Arial" pitchFamily="34" charset="0"/>
              </a:rPr>
              <a:t>Off-taker: Want strong off-taker with inactive to honor</a:t>
            </a:r>
            <a:r>
              <a:rPr lang="en-US" sz="675">
                <a:solidFill>
                  <a:schemeClr val="bg1">
                    <a:lumMod val="95000"/>
                  </a:schemeClr>
                </a:solidFill>
              </a:rPr>
              <a:t> contract</a:t>
            </a:r>
            <a:endParaRPr lang="en-US" sz="675">
              <a:solidFill>
                <a:schemeClr val="bg1">
                  <a:lumMod val="95000"/>
                </a:schemeClr>
              </a:solidFill>
              <a:latin typeface="Arial" pitchFamily="34" charset="0"/>
            </a:endParaRPr>
          </a:p>
        </p:txBody>
      </p:sp>
      <p:sp>
        <p:nvSpPr>
          <p:cNvPr id="14" name="Oval 13"/>
          <p:cNvSpPr/>
          <p:nvPr/>
        </p:nvSpPr>
        <p:spPr bwMode="auto">
          <a:xfrm>
            <a:off x="1969079" y="2341546"/>
            <a:ext cx="1170805" cy="617585"/>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a:solidFill>
                  <a:schemeClr val="bg1">
                    <a:lumMod val="95000"/>
                  </a:schemeClr>
                </a:solidFill>
                <a:latin typeface="Arial" pitchFamily="34" charset="0"/>
              </a:rPr>
              <a:t>EPC Contractor: Want Strong Record and Finances</a:t>
            </a:r>
          </a:p>
        </p:txBody>
      </p:sp>
      <p:sp>
        <p:nvSpPr>
          <p:cNvPr id="15" name="Rectangle 14"/>
          <p:cNvSpPr/>
          <p:nvPr/>
        </p:nvSpPr>
        <p:spPr bwMode="auto">
          <a:xfrm>
            <a:off x="3225696" y="3008749"/>
            <a:ext cx="794021" cy="328886"/>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a:latin typeface="Arial" pitchFamily="34" charset="0"/>
              </a:rPr>
              <a:t>EPC: Fixed Price Contract with LD</a:t>
            </a:r>
          </a:p>
        </p:txBody>
      </p:sp>
      <p:sp>
        <p:nvSpPr>
          <p:cNvPr id="21" name="Oval 20"/>
          <p:cNvSpPr/>
          <p:nvPr/>
        </p:nvSpPr>
        <p:spPr bwMode="auto">
          <a:xfrm>
            <a:off x="5905527" y="3387983"/>
            <a:ext cx="930184" cy="539372"/>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a:solidFill>
                  <a:schemeClr val="bg1">
                    <a:lumMod val="95000"/>
                  </a:schemeClr>
                </a:solidFill>
                <a:latin typeface="Arial" pitchFamily="34" charset="0"/>
              </a:rPr>
              <a:t>O&amp;M Contractor</a:t>
            </a:r>
          </a:p>
        </p:txBody>
      </p:sp>
      <p:sp>
        <p:nvSpPr>
          <p:cNvPr id="31" name="Oval 30"/>
          <p:cNvSpPr/>
          <p:nvPr/>
        </p:nvSpPr>
        <p:spPr bwMode="auto">
          <a:xfrm>
            <a:off x="1958385" y="3395145"/>
            <a:ext cx="1022802" cy="742961"/>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a:solidFill>
                  <a:schemeClr val="bg1">
                    <a:lumMod val="95000"/>
                  </a:schemeClr>
                </a:solidFill>
                <a:latin typeface="Arial" pitchFamily="34" charset="0"/>
              </a:rPr>
              <a:t>Supplier: Need to Understand Economics and Supply Curve</a:t>
            </a:r>
          </a:p>
          <a:p>
            <a:pPr algn="ctr" eaLnBrk="0" fontAlgn="base" hangingPunct="0">
              <a:spcBef>
                <a:spcPct val="0"/>
              </a:spcBef>
              <a:spcAft>
                <a:spcPct val="0"/>
              </a:spcAft>
            </a:pPr>
            <a:endParaRPr lang="en-US" sz="675">
              <a:solidFill>
                <a:schemeClr val="bg1">
                  <a:lumMod val="95000"/>
                </a:schemeClr>
              </a:solidFill>
              <a:latin typeface="Arial" pitchFamily="34" charset="0"/>
            </a:endParaRPr>
          </a:p>
        </p:txBody>
      </p:sp>
      <p:sp>
        <p:nvSpPr>
          <p:cNvPr id="32" name="Oval 31"/>
          <p:cNvSpPr/>
          <p:nvPr/>
        </p:nvSpPr>
        <p:spPr bwMode="auto">
          <a:xfrm>
            <a:off x="5678066" y="4425507"/>
            <a:ext cx="1251372" cy="656642"/>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a:solidFill>
                  <a:schemeClr val="bg1">
                    <a:lumMod val="95000"/>
                  </a:schemeClr>
                </a:solidFill>
                <a:latin typeface="Arial" pitchFamily="34" charset="0"/>
              </a:rPr>
              <a:t>Lenders:</a:t>
            </a:r>
          </a:p>
          <a:p>
            <a:pPr algn="ctr" eaLnBrk="0" fontAlgn="base" hangingPunct="0">
              <a:spcBef>
                <a:spcPct val="0"/>
              </a:spcBef>
              <a:spcAft>
                <a:spcPct val="0"/>
              </a:spcAft>
            </a:pPr>
            <a:r>
              <a:rPr lang="en-US" sz="675">
                <a:solidFill>
                  <a:schemeClr val="bg1">
                    <a:lumMod val="95000"/>
                  </a:schemeClr>
                </a:solidFill>
                <a:latin typeface="Arial" pitchFamily="34" charset="0"/>
              </a:rPr>
              <a:t>Lenders want DSCR (LLCR, PLCR)</a:t>
            </a:r>
          </a:p>
        </p:txBody>
      </p:sp>
      <p:sp>
        <p:nvSpPr>
          <p:cNvPr id="33" name="Oval 32"/>
          <p:cNvSpPr/>
          <p:nvPr/>
        </p:nvSpPr>
        <p:spPr bwMode="auto">
          <a:xfrm>
            <a:off x="2122322" y="4338099"/>
            <a:ext cx="1039935" cy="744048"/>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a:solidFill>
                  <a:schemeClr val="bg1">
                    <a:lumMod val="95000"/>
                  </a:schemeClr>
                </a:solidFill>
                <a:latin typeface="Arial" pitchFamily="34" charset="0"/>
              </a:rPr>
              <a:t>Banks Like Strong Sponsors. Sponsors want EIRR</a:t>
            </a:r>
          </a:p>
        </p:txBody>
      </p:sp>
      <p:sp>
        <p:nvSpPr>
          <p:cNvPr id="43" name="Rectangle 42"/>
          <p:cNvSpPr/>
          <p:nvPr/>
        </p:nvSpPr>
        <p:spPr bwMode="auto">
          <a:xfrm>
            <a:off x="4864689" y="4179628"/>
            <a:ext cx="705374" cy="538697"/>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a:latin typeface="Arial" pitchFamily="34" charset="0"/>
              </a:rPr>
              <a:t>Loan Agreement – Draws Green; Debt Service Red</a:t>
            </a:r>
          </a:p>
        </p:txBody>
      </p:sp>
      <p:cxnSp>
        <p:nvCxnSpPr>
          <p:cNvPr id="57" name="Straight Arrow Connector 56"/>
          <p:cNvCxnSpPr>
            <a:cxnSpLocks/>
            <a:stCxn id="7" idx="3"/>
          </p:cNvCxnSpPr>
          <p:nvPr/>
        </p:nvCxnSpPr>
        <p:spPr bwMode="auto">
          <a:xfrm flipH="1">
            <a:off x="3188066" y="3950956"/>
            <a:ext cx="944283" cy="746309"/>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8" name="Straight Arrow Connector 27">
            <a:extLst>
              <a:ext uri="{FF2B5EF4-FFF2-40B4-BE49-F238E27FC236}">
                <a16:creationId xmlns:a16="http://schemas.microsoft.com/office/drawing/2014/main" id="{74A0787D-0344-46BD-AFE7-35A8AF8DCB27}"/>
              </a:ext>
            </a:extLst>
          </p:cNvPr>
          <p:cNvCxnSpPr>
            <a:cxnSpLocks/>
          </p:cNvCxnSpPr>
          <p:nvPr/>
        </p:nvCxnSpPr>
        <p:spPr>
          <a:xfrm>
            <a:off x="4572000" y="2415458"/>
            <a:ext cx="0" cy="922176"/>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4A642779-96D0-4ABF-B41D-32F9F08976C2}"/>
              </a:ext>
            </a:extLst>
          </p:cNvPr>
          <p:cNvSpPr/>
          <p:nvPr/>
        </p:nvSpPr>
        <p:spPr bwMode="auto">
          <a:xfrm>
            <a:off x="5133186" y="3555499"/>
            <a:ext cx="596102" cy="240369"/>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a:latin typeface="Arial" pitchFamily="34" charset="0"/>
              </a:rPr>
              <a:t>O&amp;M Agreement</a:t>
            </a:r>
          </a:p>
        </p:txBody>
      </p:sp>
      <p:sp>
        <p:nvSpPr>
          <p:cNvPr id="72" name="Rectangle 71">
            <a:extLst>
              <a:ext uri="{FF2B5EF4-FFF2-40B4-BE49-F238E27FC236}">
                <a16:creationId xmlns:a16="http://schemas.microsoft.com/office/drawing/2014/main" id="{D5D16671-9930-47D8-B49D-0EA5AB53B07C}"/>
              </a:ext>
            </a:extLst>
          </p:cNvPr>
          <p:cNvSpPr/>
          <p:nvPr/>
        </p:nvSpPr>
        <p:spPr bwMode="auto">
          <a:xfrm>
            <a:off x="3196962" y="3591576"/>
            <a:ext cx="596102" cy="240369"/>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a:latin typeface="Arial" pitchFamily="34" charset="0"/>
              </a:rPr>
              <a:t>Supply Agreement</a:t>
            </a:r>
          </a:p>
        </p:txBody>
      </p:sp>
      <p:sp>
        <p:nvSpPr>
          <p:cNvPr id="76" name="Title 1">
            <a:extLst>
              <a:ext uri="{FF2B5EF4-FFF2-40B4-BE49-F238E27FC236}">
                <a16:creationId xmlns:a16="http://schemas.microsoft.com/office/drawing/2014/main" id="{1FBDAC0A-0D42-47FA-B29A-5EEFFAE04430}"/>
              </a:ext>
            </a:extLst>
          </p:cNvPr>
          <p:cNvSpPr>
            <a:spLocks noGrp="1"/>
          </p:cNvSpPr>
          <p:nvPr>
            <p:ph type="title"/>
          </p:nvPr>
        </p:nvSpPr>
        <p:spPr>
          <a:xfrm>
            <a:off x="285464" y="529725"/>
            <a:ext cx="8187309" cy="490537"/>
          </a:xfrm>
        </p:spPr>
        <p:txBody>
          <a:bodyPr>
            <a:normAutofit fontScale="90000"/>
          </a:bodyPr>
          <a:lstStyle/>
          <a:p>
            <a:r>
              <a:rPr lang="en-US" dirty="0"/>
              <a:t>Response to Nuclear Power Boom – Carefully Managed Availability</a:t>
            </a:r>
          </a:p>
        </p:txBody>
      </p:sp>
      <p:sp>
        <p:nvSpPr>
          <p:cNvPr id="47" name="Rectangle 46"/>
          <p:cNvSpPr/>
          <p:nvPr/>
        </p:nvSpPr>
        <p:spPr bwMode="auto">
          <a:xfrm>
            <a:off x="3489907" y="4291574"/>
            <a:ext cx="631291" cy="297715"/>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a:latin typeface="Arial" pitchFamily="34" charset="0"/>
              </a:rPr>
              <a:t>Shareholder Agreement</a:t>
            </a:r>
          </a:p>
        </p:txBody>
      </p:sp>
      <p:cxnSp>
        <p:nvCxnSpPr>
          <p:cNvPr id="4" name="Straight Arrow Connector 3">
            <a:extLst>
              <a:ext uri="{FF2B5EF4-FFF2-40B4-BE49-F238E27FC236}">
                <a16:creationId xmlns:a16="http://schemas.microsoft.com/office/drawing/2014/main" id="{DA67F4E8-7DAB-4B5F-A7C6-37740E14BBCF}"/>
              </a:ext>
            </a:extLst>
          </p:cNvPr>
          <p:cNvCxnSpPr>
            <a:cxnSpLocks/>
          </p:cNvCxnSpPr>
          <p:nvPr/>
        </p:nvCxnSpPr>
        <p:spPr>
          <a:xfrm>
            <a:off x="5002280" y="3870083"/>
            <a:ext cx="41208" cy="11031"/>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732115A-D82C-48DE-BA04-BE8A45B12BD9}"/>
              </a:ext>
            </a:extLst>
          </p:cNvPr>
          <p:cNvCxnSpPr>
            <a:cxnSpLocks/>
          </p:cNvCxnSpPr>
          <p:nvPr/>
        </p:nvCxnSpPr>
        <p:spPr>
          <a:xfrm>
            <a:off x="3100486" y="3867218"/>
            <a:ext cx="962468" cy="13896"/>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00CFE23-2B2A-4CCB-ACF3-27075BE287F1}"/>
              </a:ext>
            </a:extLst>
          </p:cNvPr>
          <p:cNvSpPr txBox="1"/>
          <p:nvPr/>
        </p:nvSpPr>
        <p:spPr>
          <a:xfrm>
            <a:off x="6892073" y="1537907"/>
            <a:ext cx="912861" cy="1495218"/>
          </a:xfrm>
          <a:prstGeom prst="rect">
            <a:avLst/>
          </a:prstGeom>
          <a:solidFill>
            <a:srgbClr val="00B050"/>
          </a:solidFill>
        </p:spPr>
        <p:txBody>
          <a:bodyPr wrap="square" rtlCol="0">
            <a:spAutoFit/>
          </a:bodyPr>
          <a:lstStyle/>
          <a:p>
            <a:r>
              <a:rPr lang="en-US" sz="1013"/>
              <a:t>Each contract can have many nuances with penalties, bonuses, default clauses, termination.</a:t>
            </a:r>
          </a:p>
        </p:txBody>
      </p:sp>
      <p:cxnSp>
        <p:nvCxnSpPr>
          <p:cNvPr id="27" name="Straight Arrow Connector 26">
            <a:extLst>
              <a:ext uri="{FF2B5EF4-FFF2-40B4-BE49-F238E27FC236}">
                <a16:creationId xmlns:a16="http://schemas.microsoft.com/office/drawing/2014/main" id="{D2C1265A-3C31-4836-AC2C-8F04C5555E34}"/>
              </a:ext>
            </a:extLst>
          </p:cNvPr>
          <p:cNvCxnSpPr>
            <a:cxnSpLocks/>
          </p:cNvCxnSpPr>
          <p:nvPr/>
        </p:nvCxnSpPr>
        <p:spPr>
          <a:xfrm>
            <a:off x="4770239" y="2408555"/>
            <a:ext cx="0" cy="922176"/>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3D87B69-57C7-41BA-8E80-D16EDB07D36F}"/>
              </a:ext>
            </a:extLst>
          </p:cNvPr>
          <p:cNvCxnSpPr>
            <a:cxnSpLocks/>
          </p:cNvCxnSpPr>
          <p:nvPr/>
        </p:nvCxnSpPr>
        <p:spPr>
          <a:xfrm>
            <a:off x="4379119" y="2408555"/>
            <a:ext cx="0" cy="922176"/>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bwMode="auto">
          <a:xfrm>
            <a:off x="4098041" y="2558232"/>
            <a:ext cx="858845" cy="48341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51435" tIns="25718" rIns="51435" bIns="25718" numCol="1" rtlCol="0" anchor="t" anchorCtr="0" compatLnSpc="1">
            <a:prstTxWarp prst="textNoShape">
              <a:avLst/>
            </a:prstTxWarp>
          </a:bodyPr>
          <a:lstStyle/>
          <a:p>
            <a:pPr algn="ctr" eaLnBrk="0" fontAlgn="base" hangingPunct="0">
              <a:spcBef>
                <a:spcPct val="0"/>
              </a:spcBef>
              <a:spcAft>
                <a:spcPct val="0"/>
              </a:spcAft>
            </a:pPr>
            <a:r>
              <a:rPr lang="en-US" sz="675">
                <a:latin typeface="Arial" pitchFamily="34" charset="0"/>
              </a:rPr>
              <a:t>Price Risk or Volume Risk or Both or None (Availability)</a:t>
            </a:r>
          </a:p>
        </p:txBody>
      </p:sp>
      <p:sp>
        <p:nvSpPr>
          <p:cNvPr id="6" name="TextBox 5">
            <a:extLst>
              <a:ext uri="{FF2B5EF4-FFF2-40B4-BE49-F238E27FC236}">
                <a16:creationId xmlns:a16="http://schemas.microsoft.com/office/drawing/2014/main" id="{1DDD73AC-91A8-4032-9BEF-BFA8DF96026B}"/>
              </a:ext>
            </a:extLst>
          </p:cNvPr>
          <p:cNvSpPr txBox="1"/>
          <p:nvPr/>
        </p:nvSpPr>
        <p:spPr>
          <a:xfrm>
            <a:off x="4729033" y="4817366"/>
            <a:ext cx="1006719" cy="300082"/>
          </a:xfrm>
          <a:prstGeom prst="rect">
            <a:avLst/>
          </a:prstGeom>
          <a:solidFill>
            <a:srgbClr val="92D050"/>
          </a:solidFill>
        </p:spPr>
        <p:txBody>
          <a:bodyPr wrap="square" rtlCol="0">
            <a:spAutoFit/>
          </a:bodyPr>
          <a:lstStyle/>
          <a:p>
            <a:r>
              <a:rPr lang="en-US" sz="675"/>
              <a:t>Invest with draws; payback debt service</a:t>
            </a:r>
          </a:p>
        </p:txBody>
      </p:sp>
      <p:sp>
        <p:nvSpPr>
          <p:cNvPr id="34" name="TextBox 33">
            <a:extLst>
              <a:ext uri="{FF2B5EF4-FFF2-40B4-BE49-F238E27FC236}">
                <a16:creationId xmlns:a16="http://schemas.microsoft.com/office/drawing/2014/main" id="{EF941D93-50D1-4DA0-BBCD-87AFF7DF682A}"/>
              </a:ext>
            </a:extLst>
          </p:cNvPr>
          <p:cNvSpPr txBox="1"/>
          <p:nvPr/>
        </p:nvSpPr>
        <p:spPr>
          <a:xfrm>
            <a:off x="3154892" y="4781581"/>
            <a:ext cx="1006719" cy="300082"/>
          </a:xfrm>
          <a:prstGeom prst="rect">
            <a:avLst/>
          </a:prstGeom>
          <a:solidFill>
            <a:srgbClr val="92D050"/>
          </a:solidFill>
        </p:spPr>
        <p:txBody>
          <a:bodyPr wrap="square" rtlCol="0">
            <a:spAutoFit/>
          </a:bodyPr>
          <a:lstStyle/>
          <a:p>
            <a:r>
              <a:rPr lang="en-US" sz="675"/>
              <a:t>Invest with paid in cap; payback dividends</a:t>
            </a:r>
          </a:p>
        </p:txBody>
      </p:sp>
      <p:sp>
        <p:nvSpPr>
          <p:cNvPr id="3" name="TextBox 2">
            <a:extLst>
              <a:ext uri="{FF2B5EF4-FFF2-40B4-BE49-F238E27FC236}">
                <a16:creationId xmlns:a16="http://schemas.microsoft.com/office/drawing/2014/main" id="{BC7CDA66-AA2B-8CF5-E78A-A6C3AB4C03B0}"/>
              </a:ext>
            </a:extLst>
          </p:cNvPr>
          <p:cNvSpPr txBox="1"/>
          <p:nvPr/>
        </p:nvSpPr>
        <p:spPr>
          <a:xfrm>
            <a:off x="5584956" y="1716453"/>
            <a:ext cx="1146244" cy="1339341"/>
          </a:xfrm>
          <a:prstGeom prst="rect">
            <a:avLst/>
          </a:prstGeom>
          <a:solidFill>
            <a:schemeClr val="accent1">
              <a:lumMod val="60000"/>
              <a:lumOff val="40000"/>
            </a:schemeClr>
          </a:solidFill>
        </p:spPr>
        <p:txBody>
          <a:bodyPr wrap="square" rtlCol="0">
            <a:spAutoFit/>
          </a:bodyPr>
          <a:lstStyle/>
          <a:p>
            <a:r>
              <a:rPr lang="en-US" sz="1013"/>
              <a:t>Write down notes associated with each contract and if a contract does not exist, how the cash flow volatility can be addressed.</a:t>
            </a:r>
          </a:p>
        </p:txBody>
      </p:sp>
      <p:sp>
        <p:nvSpPr>
          <p:cNvPr id="5" name="Slide Number Placeholder 4">
            <a:extLst>
              <a:ext uri="{FF2B5EF4-FFF2-40B4-BE49-F238E27FC236}">
                <a16:creationId xmlns:a16="http://schemas.microsoft.com/office/drawing/2014/main" id="{521EF9C7-8DC3-846F-EA12-0FEDCCE59063}"/>
              </a:ext>
            </a:extLst>
          </p:cNvPr>
          <p:cNvSpPr>
            <a:spLocks noGrp="1"/>
          </p:cNvSpPr>
          <p:nvPr>
            <p:ph type="sldNum" sz="quarter" idx="12"/>
          </p:nvPr>
        </p:nvSpPr>
        <p:spPr/>
        <p:txBody>
          <a:bodyPr/>
          <a:lstStyle/>
          <a:p>
            <a:fld id="{EB241CD2-1E45-42A3-B213-66A034DF9A3B}" type="slidenum">
              <a:rPr lang="en-GB" smtClean="0"/>
              <a:t>72</a:t>
            </a:fld>
            <a:endParaRPr lang="en-GB" dirty="0"/>
          </a:p>
        </p:txBody>
      </p:sp>
    </p:spTree>
    <p:extLst>
      <p:ext uri="{BB962C8B-B14F-4D97-AF65-F5344CB8AC3E}">
        <p14:creationId xmlns:p14="http://schemas.microsoft.com/office/powerpoint/2010/main" val="6117984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84CDF-A1AC-3186-DABD-D8B0382939B5}"/>
              </a:ext>
            </a:extLst>
          </p:cNvPr>
          <p:cNvSpPr>
            <a:spLocks noGrp="1"/>
          </p:cNvSpPr>
          <p:nvPr>
            <p:ph type="title"/>
          </p:nvPr>
        </p:nvSpPr>
        <p:spPr/>
        <p:txBody>
          <a:bodyPr/>
          <a:lstStyle/>
          <a:p>
            <a:r>
              <a:rPr lang="en-US"/>
              <a:t>Detailed Project Contracts</a:t>
            </a:r>
          </a:p>
        </p:txBody>
      </p:sp>
      <p:sp>
        <p:nvSpPr>
          <p:cNvPr id="3" name="Content Placeholder 2">
            <a:extLst>
              <a:ext uri="{FF2B5EF4-FFF2-40B4-BE49-F238E27FC236}">
                <a16:creationId xmlns:a16="http://schemas.microsoft.com/office/drawing/2014/main" id="{A7B50450-B6ED-086C-0E57-F7E15E48EBC7}"/>
              </a:ext>
            </a:extLst>
          </p:cNvPr>
          <p:cNvSpPr>
            <a:spLocks noGrp="1"/>
          </p:cNvSpPr>
          <p:nvPr>
            <p:ph idx="1"/>
          </p:nvPr>
        </p:nvSpPr>
        <p:spPr/>
        <p:txBody>
          <a:bodyPr/>
          <a:lstStyle/>
          <a:p>
            <a:r>
              <a:rPr lang="en-US"/>
              <a:t>Diagram from Law Firm</a:t>
            </a:r>
          </a:p>
          <a:p>
            <a:endParaRPr lang="en-US"/>
          </a:p>
        </p:txBody>
      </p:sp>
      <p:pic>
        <p:nvPicPr>
          <p:cNvPr id="6" name="Picture 5">
            <a:extLst>
              <a:ext uri="{FF2B5EF4-FFF2-40B4-BE49-F238E27FC236}">
                <a16:creationId xmlns:a16="http://schemas.microsoft.com/office/drawing/2014/main" id="{2D35C096-FD28-2441-2177-725C3E93616F}"/>
              </a:ext>
            </a:extLst>
          </p:cNvPr>
          <p:cNvPicPr>
            <a:picLocks noChangeAspect="1"/>
          </p:cNvPicPr>
          <p:nvPr/>
        </p:nvPicPr>
        <p:blipFill>
          <a:blip r:embed="rId2"/>
          <a:stretch>
            <a:fillRect/>
          </a:stretch>
        </p:blipFill>
        <p:spPr>
          <a:xfrm>
            <a:off x="1482174" y="2151970"/>
            <a:ext cx="5836754" cy="3285452"/>
          </a:xfrm>
          <a:prstGeom prst="rect">
            <a:avLst/>
          </a:prstGeom>
        </p:spPr>
      </p:pic>
      <p:sp>
        <p:nvSpPr>
          <p:cNvPr id="5" name="Slide Number Placeholder 4">
            <a:extLst>
              <a:ext uri="{FF2B5EF4-FFF2-40B4-BE49-F238E27FC236}">
                <a16:creationId xmlns:a16="http://schemas.microsoft.com/office/drawing/2014/main" id="{C22AAAC7-1232-1CC4-9595-BF507F5FB999}"/>
              </a:ext>
            </a:extLst>
          </p:cNvPr>
          <p:cNvSpPr>
            <a:spLocks noGrp="1"/>
          </p:cNvSpPr>
          <p:nvPr>
            <p:ph type="sldNum" sz="quarter" idx="12"/>
          </p:nvPr>
        </p:nvSpPr>
        <p:spPr/>
        <p:txBody>
          <a:bodyPr/>
          <a:lstStyle/>
          <a:p>
            <a:fld id="{EB241CD2-1E45-42A3-B213-66A034DF9A3B}" type="slidenum">
              <a:rPr lang="en-GB" smtClean="0"/>
              <a:t>73</a:t>
            </a:fld>
            <a:endParaRPr lang="en-GB" dirty="0"/>
          </a:p>
        </p:txBody>
      </p:sp>
    </p:spTree>
    <p:extLst>
      <p:ext uri="{BB962C8B-B14F-4D97-AF65-F5344CB8AC3E}">
        <p14:creationId xmlns:p14="http://schemas.microsoft.com/office/powerpoint/2010/main" val="17733358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7" name="Straight Arrow Connector 56"/>
          <p:cNvCxnSpPr/>
          <p:nvPr/>
        </p:nvCxnSpPr>
        <p:spPr bwMode="auto">
          <a:xfrm flipH="1">
            <a:off x="4171950" y="3830215"/>
            <a:ext cx="285750" cy="849855"/>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6" name="Straight Arrow Connector 5">
            <a:extLst>
              <a:ext uri="{FF2B5EF4-FFF2-40B4-BE49-F238E27FC236}">
                <a16:creationId xmlns:a16="http://schemas.microsoft.com/office/drawing/2014/main" id="{3A6A56BC-7CC8-430C-A845-50A6BA2BC300}"/>
              </a:ext>
            </a:extLst>
          </p:cNvPr>
          <p:cNvCxnSpPr/>
          <p:nvPr/>
        </p:nvCxnSpPr>
        <p:spPr>
          <a:xfrm flipH="1">
            <a:off x="4953785" y="1278920"/>
            <a:ext cx="1380371" cy="1793169"/>
          </a:xfrm>
          <a:prstGeom prst="straightConnector1">
            <a:avLst/>
          </a:prstGeom>
          <a:ln w="1143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bwMode="auto">
          <a:xfrm flipH="1" flipV="1">
            <a:off x="3067932" y="1584332"/>
            <a:ext cx="1146836" cy="1535447"/>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59" name="Straight Arrow Connector 58"/>
          <p:cNvCxnSpPr>
            <a:endCxn id="32" idx="1"/>
          </p:cNvCxnSpPr>
          <p:nvPr/>
        </p:nvCxnSpPr>
        <p:spPr bwMode="auto">
          <a:xfrm>
            <a:off x="5060841" y="3830216"/>
            <a:ext cx="1273316" cy="952841"/>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9" name="Straight Arrow Connector 28"/>
          <p:cNvCxnSpPr/>
          <p:nvPr/>
        </p:nvCxnSpPr>
        <p:spPr bwMode="auto">
          <a:xfrm flipH="1" flipV="1">
            <a:off x="2908239" y="2964656"/>
            <a:ext cx="1092261" cy="40005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44" name="Straight Arrow Connector 43"/>
          <p:cNvCxnSpPr>
            <a:stCxn id="7" idx="6"/>
            <a:endCxn id="21" idx="2"/>
          </p:cNvCxnSpPr>
          <p:nvPr/>
        </p:nvCxnSpPr>
        <p:spPr bwMode="auto">
          <a:xfrm>
            <a:off x="5314950" y="3454585"/>
            <a:ext cx="1477751" cy="30545"/>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
        <p:nvSpPr>
          <p:cNvPr id="7" name="Oval 6"/>
          <p:cNvSpPr/>
          <p:nvPr/>
        </p:nvSpPr>
        <p:spPr bwMode="auto">
          <a:xfrm>
            <a:off x="4000500" y="3078956"/>
            <a:ext cx="1314450" cy="751259"/>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Special Purpose Vehicle</a:t>
            </a:r>
          </a:p>
        </p:txBody>
      </p:sp>
      <p:sp>
        <p:nvSpPr>
          <p:cNvPr id="8" name="Oval 7"/>
          <p:cNvSpPr/>
          <p:nvPr/>
        </p:nvSpPr>
        <p:spPr bwMode="auto">
          <a:xfrm>
            <a:off x="5928411" y="878870"/>
            <a:ext cx="1085850" cy="400050"/>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Off-taker</a:t>
            </a:r>
          </a:p>
        </p:txBody>
      </p:sp>
      <p:sp>
        <p:nvSpPr>
          <p:cNvPr id="13" name="Rectangle 12"/>
          <p:cNvSpPr/>
          <p:nvPr/>
        </p:nvSpPr>
        <p:spPr bwMode="auto">
          <a:xfrm>
            <a:off x="5060839" y="1479412"/>
            <a:ext cx="1953422" cy="1174142"/>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b="1" dirty="0">
                <a:latin typeface="Arial" pitchFamily="34" charset="0"/>
              </a:rPr>
              <a:t>PPA Contract</a:t>
            </a:r>
          </a:p>
          <a:p>
            <a:pPr algn="ctr" eaLnBrk="0" fontAlgn="base" hangingPunct="0">
              <a:spcBef>
                <a:spcPct val="0"/>
              </a:spcBef>
              <a:spcAft>
                <a:spcPct val="0"/>
              </a:spcAft>
            </a:pPr>
            <a:r>
              <a:rPr lang="en-US" sz="900" dirty="0">
                <a:latin typeface="Arial" pitchFamily="34" charset="0"/>
              </a:rPr>
              <a:t>Four-Part Tariff </a:t>
            </a:r>
          </a:p>
          <a:p>
            <a:pPr algn="ctr" eaLnBrk="0" fontAlgn="base" hangingPunct="0">
              <a:spcBef>
                <a:spcPct val="0"/>
              </a:spcBef>
              <a:spcAft>
                <a:spcPct val="0"/>
              </a:spcAft>
            </a:pPr>
            <a:r>
              <a:rPr lang="en-US" sz="900" dirty="0">
                <a:latin typeface="Arial" pitchFamily="34" charset="0"/>
              </a:rPr>
              <a:t>Fixed Capacity Charge at Fin Close</a:t>
            </a:r>
          </a:p>
          <a:p>
            <a:pPr algn="ctr" eaLnBrk="0" hangingPunct="0"/>
            <a:r>
              <a:rPr lang="en-US" sz="900" dirty="0">
                <a:latin typeface="Arial" pitchFamily="34" charset="0"/>
              </a:rPr>
              <a:t>LD Penalty for Delay Risk</a:t>
            </a:r>
          </a:p>
          <a:p>
            <a:pPr algn="ctr" eaLnBrk="0" fontAlgn="base" hangingPunct="0">
              <a:spcBef>
                <a:spcPct val="0"/>
              </a:spcBef>
              <a:spcAft>
                <a:spcPct val="0"/>
              </a:spcAft>
            </a:pPr>
            <a:r>
              <a:rPr lang="en-US" sz="900" dirty="0">
                <a:latin typeface="Arial" pitchFamily="34" charset="0"/>
              </a:rPr>
              <a:t>Contract O&amp;M Charge</a:t>
            </a:r>
          </a:p>
          <a:p>
            <a:pPr algn="ctr" eaLnBrk="0" fontAlgn="base" hangingPunct="0">
              <a:spcBef>
                <a:spcPct val="0"/>
              </a:spcBef>
              <a:spcAft>
                <a:spcPct val="0"/>
              </a:spcAft>
            </a:pPr>
            <a:r>
              <a:rPr lang="en-US" sz="900" dirty="0">
                <a:latin typeface="Arial" pitchFamily="34" charset="0"/>
              </a:rPr>
              <a:t>Contract Heat Rate</a:t>
            </a:r>
          </a:p>
          <a:p>
            <a:pPr algn="ctr" eaLnBrk="0" fontAlgn="base" hangingPunct="0">
              <a:spcBef>
                <a:spcPct val="0"/>
              </a:spcBef>
              <a:spcAft>
                <a:spcPct val="0"/>
              </a:spcAft>
            </a:pPr>
            <a:r>
              <a:rPr lang="en-US" sz="900" dirty="0">
                <a:latin typeface="Arial" pitchFamily="34" charset="0"/>
              </a:rPr>
              <a:t>Availability Penalty</a:t>
            </a:r>
          </a:p>
        </p:txBody>
      </p:sp>
      <p:sp>
        <p:nvSpPr>
          <p:cNvPr id="14" name="Oval 13"/>
          <p:cNvSpPr/>
          <p:nvPr/>
        </p:nvSpPr>
        <p:spPr bwMode="auto">
          <a:xfrm>
            <a:off x="2295041" y="1078895"/>
            <a:ext cx="1143000" cy="505436"/>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EPC Contractor</a:t>
            </a:r>
          </a:p>
        </p:txBody>
      </p:sp>
      <p:sp>
        <p:nvSpPr>
          <p:cNvPr id="15" name="Rectangle 14"/>
          <p:cNvSpPr/>
          <p:nvPr/>
        </p:nvSpPr>
        <p:spPr bwMode="auto">
          <a:xfrm>
            <a:off x="3021427" y="1769762"/>
            <a:ext cx="1015360" cy="430075"/>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Fixed Price Contract with LD</a:t>
            </a:r>
          </a:p>
        </p:txBody>
      </p:sp>
      <p:sp>
        <p:nvSpPr>
          <p:cNvPr id="21" name="Oval 20"/>
          <p:cNvSpPr/>
          <p:nvPr/>
        </p:nvSpPr>
        <p:spPr bwMode="auto">
          <a:xfrm>
            <a:off x="6792701" y="3261731"/>
            <a:ext cx="1034133" cy="446800"/>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O&amp;M Contractor</a:t>
            </a:r>
          </a:p>
        </p:txBody>
      </p:sp>
      <p:sp>
        <p:nvSpPr>
          <p:cNvPr id="24" name="Rectangle 23"/>
          <p:cNvSpPr/>
          <p:nvPr/>
        </p:nvSpPr>
        <p:spPr bwMode="auto">
          <a:xfrm>
            <a:off x="5430461" y="3119778"/>
            <a:ext cx="1197728" cy="818225"/>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Contract with Guaranteed Heat Rate and Availability Penalty</a:t>
            </a:r>
          </a:p>
          <a:p>
            <a:pPr algn="ctr" eaLnBrk="0" fontAlgn="base" hangingPunct="0">
              <a:spcBef>
                <a:spcPct val="0"/>
              </a:spcBef>
              <a:spcAft>
                <a:spcPct val="0"/>
              </a:spcAft>
            </a:pPr>
            <a:r>
              <a:rPr lang="en-US" sz="900" dirty="0">
                <a:latin typeface="Arial" pitchFamily="34" charset="0"/>
              </a:rPr>
              <a:t>and Fixed Fee</a:t>
            </a:r>
          </a:p>
        </p:txBody>
      </p:sp>
      <p:sp>
        <p:nvSpPr>
          <p:cNvPr id="31" name="Oval 30"/>
          <p:cNvSpPr/>
          <p:nvPr/>
        </p:nvSpPr>
        <p:spPr bwMode="auto">
          <a:xfrm>
            <a:off x="1765239" y="2452373"/>
            <a:ext cx="1143000" cy="571500"/>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Fuel Supply</a:t>
            </a:r>
          </a:p>
          <a:p>
            <a:pPr algn="ctr" eaLnBrk="0" fontAlgn="base" hangingPunct="0">
              <a:spcBef>
                <a:spcPct val="0"/>
              </a:spcBef>
              <a:spcAft>
                <a:spcPct val="0"/>
              </a:spcAft>
            </a:pPr>
            <a:r>
              <a:rPr lang="en-US" sz="900" dirty="0">
                <a:solidFill>
                  <a:schemeClr val="bg1">
                    <a:lumMod val="95000"/>
                  </a:schemeClr>
                </a:solidFill>
                <a:latin typeface="Arial" pitchFamily="34" charset="0"/>
              </a:rPr>
              <a:t>Fuel Index</a:t>
            </a:r>
          </a:p>
        </p:txBody>
      </p:sp>
      <p:sp>
        <p:nvSpPr>
          <p:cNvPr id="32" name="Oval 31"/>
          <p:cNvSpPr/>
          <p:nvPr/>
        </p:nvSpPr>
        <p:spPr bwMode="auto">
          <a:xfrm>
            <a:off x="6166767" y="4707731"/>
            <a:ext cx="1143000" cy="514350"/>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Lenders</a:t>
            </a:r>
          </a:p>
        </p:txBody>
      </p:sp>
      <p:sp>
        <p:nvSpPr>
          <p:cNvPr id="33" name="Oval 32"/>
          <p:cNvSpPr/>
          <p:nvPr/>
        </p:nvSpPr>
        <p:spPr bwMode="auto">
          <a:xfrm>
            <a:off x="3342181" y="4680071"/>
            <a:ext cx="1171575" cy="459614"/>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Sponsors</a:t>
            </a:r>
          </a:p>
        </p:txBody>
      </p:sp>
      <p:sp>
        <p:nvSpPr>
          <p:cNvPr id="39" name="Rectangle 38"/>
          <p:cNvSpPr/>
          <p:nvPr/>
        </p:nvSpPr>
        <p:spPr bwMode="auto">
          <a:xfrm>
            <a:off x="2660945" y="3078033"/>
            <a:ext cx="1257300" cy="573347"/>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Fuel Supply Contract with Index Corresponding to PPA</a:t>
            </a:r>
          </a:p>
        </p:txBody>
      </p:sp>
      <p:sp>
        <p:nvSpPr>
          <p:cNvPr id="47" name="Rectangle 46"/>
          <p:cNvSpPr/>
          <p:nvPr/>
        </p:nvSpPr>
        <p:spPr bwMode="auto">
          <a:xfrm>
            <a:off x="3835366" y="4110791"/>
            <a:ext cx="807268" cy="38931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Shareholder Agreement</a:t>
            </a:r>
          </a:p>
        </p:txBody>
      </p:sp>
      <p:cxnSp>
        <p:nvCxnSpPr>
          <p:cNvPr id="11" name="Straight Arrow Connector 10"/>
          <p:cNvCxnSpPr/>
          <p:nvPr/>
        </p:nvCxnSpPr>
        <p:spPr bwMode="auto">
          <a:xfrm>
            <a:off x="4061731" y="2050256"/>
            <a:ext cx="942977" cy="0"/>
          </a:xfrm>
          <a:prstGeom prst="straightConnector1">
            <a:avLst/>
          </a:prstGeom>
          <a:solidFill>
            <a:schemeClr val="accent1"/>
          </a:solidFill>
          <a:ln w="12700" cap="flat" cmpd="sng" algn="ctr">
            <a:solidFill>
              <a:srgbClr val="1111FB"/>
            </a:solidFill>
            <a:prstDash val="solid"/>
            <a:round/>
            <a:headEnd type="triangle"/>
            <a:tailEnd type="triangle"/>
          </a:ln>
          <a:effectLst/>
        </p:spPr>
      </p:cxnSp>
      <p:cxnSp>
        <p:nvCxnSpPr>
          <p:cNvPr id="36" name="Straight Arrow Connector 35"/>
          <p:cNvCxnSpPr/>
          <p:nvPr/>
        </p:nvCxnSpPr>
        <p:spPr bwMode="auto">
          <a:xfrm>
            <a:off x="4061731" y="1887115"/>
            <a:ext cx="942977" cy="0"/>
          </a:xfrm>
          <a:prstGeom prst="straightConnector1">
            <a:avLst/>
          </a:prstGeom>
          <a:solidFill>
            <a:schemeClr val="accent1"/>
          </a:solidFill>
          <a:ln w="12700" cap="flat" cmpd="sng" algn="ctr">
            <a:solidFill>
              <a:srgbClr val="1111FB"/>
            </a:solidFill>
            <a:prstDash val="solid"/>
            <a:round/>
            <a:headEnd type="triangle"/>
            <a:tailEnd type="triangle"/>
          </a:ln>
          <a:effectLst/>
        </p:spPr>
      </p:cxnSp>
      <p:cxnSp>
        <p:nvCxnSpPr>
          <p:cNvPr id="37" name="Straight Arrow Connector 36"/>
          <p:cNvCxnSpPr>
            <a:cxnSpLocks/>
          </p:cNvCxnSpPr>
          <p:nvPr/>
        </p:nvCxnSpPr>
        <p:spPr bwMode="auto">
          <a:xfrm>
            <a:off x="5684912" y="2555273"/>
            <a:ext cx="218760" cy="522801"/>
          </a:xfrm>
          <a:prstGeom prst="straightConnector1">
            <a:avLst/>
          </a:prstGeom>
          <a:solidFill>
            <a:schemeClr val="accent1"/>
          </a:solidFill>
          <a:ln w="12700" cap="flat" cmpd="sng" algn="ctr">
            <a:solidFill>
              <a:srgbClr val="1111FB"/>
            </a:solidFill>
            <a:prstDash val="solid"/>
            <a:round/>
            <a:headEnd type="triangle"/>
            <a:tailEnd type="triangle"/>
          </a:ln>
          <a:effectLst/>
        </p:spPr>
      </p:cxnSp>
      <p:cxnSp>
        <p:nvCxnSpPr>
          <p:cNvPr id="40" name="Straight Arrow Connector 39"/>
          <p:cNvCxnSpPr>
            <a:cxnSpLocks/>
          </p:cNvCxnSpPr>
          <p:nvPr/>
        </p:nvCxnSpPr>
        <p:spPr bwMode="auto">
          <a:xfrm flipH="1">
            <a:off x="6229351" y="2490812"/>
            <a:ext cx="252156" cy="581277"/>
          </a:xfrm>
          <a:prstGeom prst="straightConnector1">
            <a:avLst/>
          </a:prstGeom>
          <a:solidFill>
            <a:schemeClr val="accent1"/>
          </a:solidFill>
          <a:ln w="12700" cap="flat" cmpd="sng" algn="ctr">
            <a:solidFill>
              <a:srgbClr val="1111FB"/>
            </a:solidFill>
            <a:prstDash val="solid"/>
            <a:round/>
            <a:headEnd type="triangle"/>
            <a:tailEnd type="triangle"/>
          </a:ln>
          <a:effectLst/>
        </p:spPr>
      </p:cxnSp>
      <p:sp>
        <p:nvSpPr>
          <p:cNvPr id="25" name="Oval 24"/>
          <p:cNvSpPr/>
          <p:nvPr/>
        </p:nvSpPr>
        <p:spPr bwMode="auto">
          <a:xfrm>
            <a:off x="4642633" y="5015378"/>
            <a:ext cx="1143000" cy="635329"/>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 Letter of Credit for Equity Cash</a:t>
            </a:r>
          </a:p>
        </p:txBody>
      </p:sp>
      <p:cxnSp>
        <p:nvCxnSpPr>
          <p:cNvPr id="3" name="Straight Arrow Connector 2"/>
          <p:cNvCxnSpPr>
            <a:stCxn id="33" idx="5"/>
          </p:cNvCxnSpPr>
          <p:nvPr/>
        </p:nvCxnSpPr>
        <p:spPr bwMode="auto">
          <a:xfrm>
            <a:off x="4342184" y="5072376"/>
            <a:ext cx="315542" cy="67309"/>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cxnSp>
        <p:nvCxnSpPr>
          <p:cNvPr id="5" name="Straight Arrow Connector 4"/>
          <p:cNvCxnSpPr>
            <a:stCxn id="25" idx="6"/>
          </p:cNvCxnSpPr>
          <p:nvPr/>
        </p:nvCxnSpPr>
        <p:spPr bwMode="auto">
          <a:xfrm flipV="1">
            <a:off x="5785634" y="5106030"/>
            <a:ext cx="381134" cy="227012"/>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
        <p:nvSpPr>
          <p:cNvPr id="2" name="Title 1">
            <a:extLst>
              <a:ext uri="{FF2B5EF4-FFF2-40B4-BE49-F238E27FC236}">
                <a16:creationId xmlns:a16="http://schemas.microsoft.com/office/drawing/2014/main" id="{C613A6B1-D4DA-4BED-88F2-A7E1B51084FE}"/>
              </a:ext>
            </a:extLst>
          </p:cNvPr>
          <p:cNvSpPr>
            <a:spLocks noGrp="1"/>
          </p:cNvSpPr>
          <p:nvPr>
            <p:ph type="title"/>
          </p:nvPr>
        </p:nvSpPr>
        <p:spPr>
          <a:xfrm>
            <a:off x="110237" y="456833"/>
            <a:ext cx="1886223" cy="1244123"/>
          </a:xfrm>
        </p:spPr>
        <p:txBody>
          <a:bodyPr>
            <a:normAutofit fontScale="90000"/>
          </a:bodyPr>
          <a:lstStyle/>
          <a:p>
            <a:r>
              <a:rPr lang="en-US" dirty="0"/>
              <a:t>Back-to-Back Contracts with Availability</a:t>
            </a:r>
          </a:p>
        </p:txBody>
      </p:sp>
      <p:cxnSp>
        <p:nvCxnSpPr>
          <p:cNvPr id="9" name="Straight Arrow Connector 8">
            <a:extLst>
              <a:ext uri="{FF2B5EF4-FFF2-40B4-BE49-F238E27FC236}">
                <a16:creationId xmlns:a16="http://schemas.microsoft.com/office/drawing/2014/main" id="{E35481FE-EA26-4B7F-959E-C5FE4AAC8151}"/>
              </a:ext>
            </a:extLst>
          </p:cNvPr>
          <p:cNvCxnSpPr/>
          <p:nvPr/>
        </p:nvCxnSpPr>
        <p:spPr>
          <a:xfrm flipV="1">
            <a:off x="3342181" y="2302318"/>
            <a:ext cx="1662527" cy="72155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F3DB6FF7-FCD4-83C6-FB4C-9EF979E8F356}"/>
              </a:ext>
            </a:extLst>
          </p:cNvPr>
          <p:cNvSpPr>
            <a:spLocks noGrp="1"/>
          </p:cNvSpPr>
          <p:nvPr>
            <p:ph type="sldNum" sz="quarter" idx="12"/>
          </p:nvPr>
        </p:nvSpPr>
        <p:spPr/>
        <p:txBody>
          <a:bodyPr/>
          <a:lstStyle/>
          <a:p>
            <a:fld id="{EB241CD2-1E45-42A3-B213-66A034DF9A3B}" type="slidenum">
              <a:rPr lang="en-GB" smtClean="0"/>
              <a:t>74</a:t>
            </a:fld>
            <a:endParaRPr lang="en-GB" dirty="0"/>
          </a:p>
        </p:txBody>
      </p:sp>
      <p:cxnSp>
        <p:nvCxnSpPr>
          <p:cNvPr id="16" name="Straight Arrow Connector 15">
            <a:extLst>
              <a:ext uri="{FF2B5EF4-FFF2-40B4-BE49-F238E27FC236}">
                <a16:creationId xmlns:a16="http://schemas.microsoft.com/office/drawing/2014/main" id="{D0F4D3E6-A04C-49F6-9E5B-285C833E8B40}"/>
              </a:ext>
            </a:extLst>
          </p:cNvPr>
          <p:cNvCxnSpPr/>
          <p:nvPr/>
        </p:nvCxnSpPr>
        <p:spPr>
          <a:xfrm flipH="1" flipV="1">
            <a:off x="5208310" y="3708531"/>
            <a:ext cx="1273198" cy="971540"/>
          </a:xfrm>
          <a:prstGeom prst="straightConnector1">
            <a:avLst/>
          </a:prstGeom>
          <a:ln w="2222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bwMode="auto">
          <a:xfrm>
            <a:off x="5404498" y="4279923"/>
            <a:ext cx="762269" cy="31432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Loan Agreement</a:t>
            </a:r>
          </a:p>
        </p:txBody>
      </p:sp>
    </p:spTree>
    <p:extLst>
      <p:ext uri="{BB962C8B-B14F-4D97-AF65-F5344CB8AC3E}">
        <p14:creationId xmlns:p14="http://schemas.microsoft.com/office/powerpoint/2010/main" val="17546641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523C8-9ECE-A649-C595-B514955E1CCA}"/>
              </a:ext>
            </a:extLst>
          </p:cNvPr>
          <p:cNvSpPr>
            <a:spLocks noGrp="1"/>
          </p:cNvSpPr>
          <p:nvPr>
            <p:ph type="title"/>
          </p:nvPr>
        </p:nvSpPr>
        <p:spPr/>
        <p:txBody>
          <a:bodyPr>
            <a:normAutofit fontScale="90000"/>
          </a:bodyPr>
          <a:lstStyle/>
          <a:p>
            <a:r>
              <a:rPr lang="en-US" dirty="0"/>
              <a:t>What are Problems with this Diagram from HBS</a:t>
            </a:r>
          </a:p>
        </p:txBody>
      </p:sp>
      <p:pic>
        <p:nvPicPr>
          <p:cNvPr id="6147"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tretch>
            <a:fillRect/>
          </a:stretch>
        </p:blipFill>
        <p:spPr>
          <a:xfrm>
            <a:off x="1362075" y="1721048"/>
            <a:ext cx="7297038" cy="4252964"/>
          </a:xfrm>
        </p:spPr>
      </p:pic>
      <p:sp>
        <p:nvSpPr>
          <p:cNvPr id="3" name="Slide Number Placeholder 2">
            <a:extLst>
              <a:ext uri="{FF2B5EF4-FFF2-40B4-BE49-F238E27FC236}">
                <a16:creationId xmlns:a16="http://schemas.microsoft.com/office/drawing/2014/main" id="{310BBC29-CFEB-9838-4E59-D8E13DF70BB1}"/>
              </a:ext>
            </a:extLst>
          </p:cNvPr>
          <p:cNvSpPr>
            <a:spLocks noGrp="1"/>
          </p:cNvSpPr>
          <p:nvPr>
            <p:ph type="sldNum" sz="quarter" idx="12"/>
          </p:nvPr>
        </p:nvSpPr>
        <p:spPr/>
        <p:txBody>
          <a:bodyPr/>
          <a:lstStyle/>
          <a:p>
            <a:fld id="{EB241CD2-1E45-42A3-B213-66A034DF9A3B}" type="slidenum">
              <a:rPr lang="en-GB" smtClean="0"/>
              <a:t>75</a:t>
            </a:fld>
            <a:endParaRPr lang="en-GB" dirty="0"/>
          </a:p>
        </p:txBody>
      </p:sp>
      <p:sp>
        <p:nvSpPr>
          <p:cNvPr id="4" name="TextBox 3">
            <a:extLst>
              <a:ext uri="{FF2B5EF4-FFF2-40B4-BE49-F238E27FC236}">
                <a16:creationId xmlns:a16="http://schemas.microsoft.com/office/drawing/2014/main" id="{236CDBAE-0FF1-D9EC-1989-05FA1FF82527}"/>
              </a:ext>
            </a:extLst>
          </p:cNvPr>
          <p:cNvSpPr txBox="1"/>
          <p:nvPr/>
        </p:nvSpPr>
        <p:spPr>
          <a:xfrm>
            <a:off x="200025" y="1850231"/>
            <a:ext cx="1807369" cy="1338828"/>
          </a:xfrm>
          <a:prstGeom prst="rect">
            <a:avLst/>
          </a:prstGeom>
          <a:solidFill>
            <a:srgbClr val="FFFF00"/>
          </a:solidFill>
        </p:spPr>
        <p:txBody>
          <a:bodyPr wrap="square" rtlCol="0">
            <a:spAutoFit/>
          </a:bodyPr>
          <a:lstStyle/>
          <a:p>
            <a:r>
              <a:rPr lang="en-US" sz="1350" dirty="0"/>
              <a:t>Not showing contracts</a:t>
            </a:r>
          </a:p>
          <a:p>
            <a:endParaRPr lang="en-US" sz="1350" dirty="0"/>
          </a:p>
          <a:p>
            <a:r>
              <a:rPr lang="en-US" sz="1350" dirty="0"/>
              <a:t>Not showing where  money coming from</a:t>
            </a:r>
          </a:p>
          <a:p>
            <a:endParaRPr lang="en-US" sz="1350" dirty="0"/>
          </a:p>
          <a:p>
            <a:r>
              <a:rPr lang="en-US" sz="1350" dirty="0"/>
              <a:t>Not starting with  PPA</a:t>
            </a:r>
          </a:p>
        </p:txBody>
      </p:sp>
    </p:spTree>
    <p:extLst>
      <p:ext uri="{BB962C8B-B14F-4D97-AF65-F5344CB8AC3E}">
        <p14:creationId xmlns:p14="http://schemas.microsoft.com/office/powerpoint/2010/main" val="8719284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1"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912" y="1085850"/>
            <a:ext cx="6175523" cy="4763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76130" name="Rectangle 2"/>
          <p:cNvSpPr>
            <a:spLocks noGrp="1" noChangeArrowheads="1"/>
          </p:cNvSpPr>
          <p:nvPr>
            <p:ph type="title"/>
          </p:nvPr>
        </p:nvSpPr>
        <p:spPr/>
        <p:txBody>
          <a:bodyPr>
            <a:normAutofit fontScale="90000"/>
          </a:bodyPr>
          <a:lstStyle/>
          <a:p>
            <a:r>
              <a:rPr lang="en-US" altLang="en-US" dirty="0"/>
              <a:t>What is Good and Bad about this Diagram – Non-Recourse</a:t>
            </a:r>
          </a:p>
        </p:txBody>
      </p:sp>
      <p:sp>
        <p:nvSpPr>
          <p:cNvPr id="176132" name="Text Box 6"/>
          <p:cNvSpPr txBox="1">
            <a:spLocks noChangeArrowheads="1"/>
          </p:cNvSpPr>
          <p:nvPr/>
        </p:nvSpPr>
        <p:spPr bwMode="auto">
          <a:xfrm>
            <a:off x="6415319" y="2515900"/>
            <a:ext cx="2285769" cy="1365502"/>
          </a:xfrm>
          <a:prstGeom prst="rect">
            <a:avLst/>
          </a:prstGeom>
          <a:solidFill>
            <a:srgbClr val="FFFF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sz="1200">
                <a:solidFill>
                  <a:schemeClr val="tx1"/>
                </a:solidFill>
                <a:latin typeface="Arial" charset="0"/>
                <a:cs typeface="Arial" charset="0"/>
              </a:defRPr>
            </a:lvl1pPr>
            <a:lvl2pPr marL="742950" indent="-285750" eaLnBrk="0" hangingPunct="0">
              <a:defRPr sz="1200">
                <a:solidFill>
                  <a:schemeClr val="tx1"/>
                </a:solidFill>
                <a:latin typeface="Arial" charset="0"/>
                <a:cs typeface="Arial" charset="0"/>
              </a:defRPr>
            </a:lvl2pPr>
            <a:lvl3pPr marL="1143000" indent="-228600" eaLnBrk="0" hangingPunct="0">
              <a:defRPr sz="1200">
                <a:solidFill>
                  <a:schemeClr val="tx1"/>
                </a:solidFill>
                <a:latin typeface="Arial" charset="0"/>
                <a:cs typeface="Arial" charset="0"/>
              </a:defRPr>
            </a:lvl3pPr>
            <a:lvl4pPr marL="1600200" indent="-228600" eaLnBrk="0" hangingPunct="0">
              <a:defRPr sz="1200">
                <a:solidFill>
                  <a:schemeClr val="tx1"/>
                </a:solidFill>
                <a:latin typeface="Arial" charset="0"/>
                <a:cs typeface="Arial" charset="0"/>
              </a:defRPr>
            </a:lvl4pPr>
            <a:lvl5pPr marL="2057400" indent="-228600" eaLnBrk="0" hangingPunct="0">
              <a:defRPr sz="1200">
                <a:solidFill>
                  <a:schemeClr val="tx1"/>
                </a:solidFill>
                <a:latin typeface="Arial" charset="0"/>
                <a:cs typeface="Arial" charset="0"/>
              </a:defRPr>
            </a:lvl5pPr>
            <a:lvl6pPr marL="2514600" indent="-228600" eaLnBrk="0" fontAlgn="base" hangingPunct="0">
              <a:spcBef>
                <a:spcPct val="0"/>
              </a:spcBef>
              <a:spcAft>
                <a:spcPct val="0"/>
              </a:spcAft>
              <a:defRPr sz="1200">
                <a:solidFill>
                  <a:schemeClr val="tx1"/>
                </a:solidFill>
                <a:latin typeface="Arial" charset="0"/>
                <a:cs typeface="Arial" charset="0"/>
              </a:defRPr>
            </a:lvl6pPr>
            <a:lvl7pPr marL="2971800" indent="-228600" eaLnBrk="0" fontAlgn="base" hangingPunct="0">
              <a:spcBef>
                <a:spcPct val="0"/>
              </a:spcBef>
              <a:spcAft>
                <a:spcPct val="0"/>
              </a:spcAft>
              <a:defRPr sz="1200">
                <a:solidFill>
                  <a:schemeClr val="tx1"/>
                </a:solidFill>
                <a:latin typeface="Arial" charset="0"/>
                <a:cs typeface="Arial" charset="0"/>
              </a:defRPr>
            </a:lvl7pPr>
            <a:lvl8pPr marL="3429000" indent="-228600" eaLnBrk="0" fontAlgn="base" hangingPunct="0">
              <a:spcBef>
                <a:spcPct val="0"/>
              </a:spcBef>
              <a:spcAft>
                <a:spcPct val="0"/>
              </a:spcAft>
              <a:defRPr sz="1200">
                <a:solidFill>
                  <a:schemeClr val="tx1"/>
                </a:solidFill>
                <a:latin typeface="Arial" charset="0"/>
                <a:cs typeface="Arial" charset="0"/>
              </a:defRPr>
            </a:lvl8pPr>
            <a:lvl9pPr marL="3886200" indent="-228600" eaLnBrk="0" fontAlgn="base" hangingPunct="0">
              <a:spcBef>
                <a:spcPct val="0"/>
              </a:spcBef>
              <a:spcAft>
                <a:spcPct val="0"/>
              </a:spcAft>
              <a:defRPr sz="1200">
                <a:solidFill>
                  <a:schemeClr val="tx1"/>
                </a:solidFill>
                <a:latin typeface="Arial" charset="0"/>
                <a:cs typeface="Arial" charset="0"/>
              </a:defRPr>
            </a:lvl9pPr>
          </a:lstStyle>
          <a:p>
            <a:pPr>
              <a:spcBef>
                <a:spcPct val="50000"/>
              </a:spcBef>
            </a:pPr>
            <a:r>
              <a:rPr lang="en-US" altLang="en-US" sz="788" dirty="0"/>
              <a:t>Debt is serviced entirely via cash flow through the project and the SPV This structure exposes the lenders to significant risks. If something goes wrong, their recourse against the sponsor, with its typically larger balance sheet, will be limited or none. </a:t>
            </a:r>
          </a:p>
          <a:p>
            <a:pPr>
              <a:spcBef>
                <a:spcPct val="50000"/>
              </a:spcBef>
            </a:pPr>
            <a:r>
              <a:rPr lang="en-US" altLang="en-US" sz="788" b="1" i="1" dirty="0">
                <a:solidFill>
                  <a:srgbClr val="3366CC"/>
                </a:solidFill>
              </a:rPr>
              <a:t>The loan is structured so that bankers can step into and take over the project if things were to go wrong, a so-called step-in right. This process is also called ‘ring-fencing.’</a:t>
            </a:r>
          </a:p>
        </p:txBody>
      </p:sp>
      <p:sp>
        <p:nvSpPr>
          <p:cNvPr id="176133" name="Text Box 7"/>
          <p:cNvSpPr txBox="1">
            <a:spLocks noChangeArrowheads="1"/>
          </p:cNvSpPr>
          <p:nvPr/>
        </p:nvSpPr>
        <p:spPr bwMode="auto">
          <a:xfrm>
            <a:off x="1470245" y="4605263"/>
            <a:ext cx="771525" cy="196208"/>
          </a:xfrm>
          <a:prstGeom prst="rect">
            <a:avLst/>
          </a:prstGeom>
          <a:solidFill>
            <a:srgbClr val="FFFF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sz="1200">
                <a:solidFill>
                  <a:schemeClr val="tx1"/>
                </a:solidFill>
                <a:latin typeface="Arial" charset="0"/>
                <a:cs typeface="Arial" charset="0"/>
              </a:defRPr>
            </a:lvl1pPr>
            <a:lvl2pPr marL="742950" indent="-285750" eaLnBrk="0" hangingPunct="0">
              <a:defRPr sz="1200">
                <a:solidFill>
                  <a:schemeClr val="tx1"/>
                </a:solidFill>
                <a:latin typeface="Arial" charset="0"/>
                <a:cs typeface="Arial" charset="0"/>
              </a:defRPr>
            </a:lvl2pPr>
            <a:lvl3pPr marL="1143000" indent="-228600" eaLnBrk="0" hangingPunct="0">
              <a:defRPr sz="1200">
                <a:solidFill>
                  <a:schemeClr val="tx1"/>
                </a:solidFill>
                <a:latin typeface="Arial" charset="0"/>
                <a:cs typeface="Arial" charset="0"/>
              </a:defRPr>
            </a:lvl3pPr>
            <a:lvl4pPr marL="1600200" indent="-228600" eaLnBrk="0" hangingPunct="0">
              <a:defRPr sz="1200">
                <a:solidFill>
                  <a:schemeClr val="tx1"/>
                </a:solidFill>
                <a:latin typeface="Arial" charset="0"/>
                <a:cs typeface="Arial" charset="0"/>
              </a:defRPr>
            </a:lvl4pPr>
            <a:lvl5pPr marL="2057400" indent="-228600" eaLnBrk="0" hangingPunct="0">
              <a:defRPr sz="1200">
                <a:solidFill>
                  <a:schemeClr val="tx1"/>
                </a:solidFill>
                <a:latin typeface="Arial" charset="0"/>
                <a:cs typeface="Arial" charset="0"/>
              </a:defRPr>
            </a:lvl5pPr>
            <a:lvl6pPr marL="2514600" indent="-228600" eaLnBrk="0" fontAlgn="base" hangingPunct="0">
              <a:spcBef>
                <a:spcPct val="0"/>
              </a:spcBef>
              <a:spcAft>
                <a:spcPct val="0"/>
              </a:spcAft>
              <a:defRPr sz="1200">
                <a:solidFill>
                  <a:schemeClr val="tx1"/>
                </a:solidFill>
                <a:latin typeface="Arial" charset="0"/>
                <a:cs typeface="Arial" charset="0"/>
              </a:defRPr>
            </a:lvl6pPr>
            <a:lvl7pPr marL="2971800" indent="-228600" eaLnBrk="0" fontAlgn="base" hangingPunct="0">
              <a:spcBef>
                <a:spcPct val="0"/>
              </a:spcBef>
              <a:spcAft>
                <a:spcPct val="0"/>
              </a:spcAft>
              <a:defRPr sz="1200">
                <a:solidFill>
                  <a:schemeClr val="tx1"/>
                </a:solidFill>
                <a:latin typeface="Arial" charset="0"/>
                <a:cs typeface="Arial" charset="0"/>
              </a:defRPr>
            </a:lvl7pPr>
            <a:lvl8pPr marL="3429000" indent="-228600" eaLnBrk="0" fontAlgn="base" hangingPunct="0">
              <a:spcBef>
                <a:spcPct val="0"/>
              </a:spcBef>
              <a:spcAft>
                <a:spcPct val="0"/>
              </a:spcAft>
              <a:defRPr sz="1200">
                <a:solidFill>
                  <a:schemeClr val="tx1"/>
                </a:solidFill>
                <a:latin typeface="Arial" charset="0"/>
                <a:cs typeface="Arial" charset="0"/>
              </a:defRPr>
            </a:lvl8pPr>
            <a:lvl9pPr marL="3886200" indent="-228600" eaLnBrk="0" fontAlgn="base" hangingPunct="0">
              <a:spcBef>
                <a:spcPct val="0"/>
              </a:spcBef>
              <a:spcAft>
                <a:spcPct val="0"/>
              </a:spcAft>
              <a:defRPr sz="1200">
                <a:solidFill>
                  <a:schemeClr val="tx1"/>
                </a:solidFill>
                <a:latin typeface="Arial" charset="0"/>
                <a:cs typeface="Arial" charset="0"/>
              </a:defRPr>
            </a:lvl9pPr>
          </a:lstStyle>
          <a:p>
            <a:pPr>
              <a:spcBef>
                <a:spcPct val="50000"/>
              </a:spcBef>
            </a:pPr>
            <a:r>
              <a:rPr lang="en-US" altLang="en-US" sz="675"/>
              <a:t>Ring-Fence</a:t>
            </a:r>
          </a:p>
        </p:txBody>
      </p:sp>
      <p:sp>
        <p:nvSpPr>
          <p:cNvPr id="176134" name="Line 8"/>
          <p:cNvSpPr>
            <a:spLocks noChangeShapeType="1"/>
          </p:cNvSpPr>
          <p:nvPr/>
        </p:nvSpPr>
        <p:spPr bwMode="auto">
          <a:xfrm flipV="1">
            <a:off x="2322327" y="4476675"/>
            <a:ext cx="342900" cy="128588"/>
          </a:xfrm>
          <a:prstGeom prst="line">
            <a:avLst/>
          </a:prstGeom>
          <a:noFill/>
          <a:ln w="127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sz="1013"/>
          </a:p>
        </p:txBody>
      </p:sp>
      <p:sp>
        <p:nvSpPr>
          <p:cNvPr id="2" name="Slide Number Placeholder 1">
            <a:extLst>
              <a:ext uri="{FF2B5EF4-FFF2-40B4-BE49-F238E27FC236}">
                <a16:creationId xmlns:a16="http://schemas.microsoft.com/office/drawing/2014/main" id="{342FBFFE-0374-5860-C413-3805F1B92589}"/>
              </a:ext>
            </a:extLst>
          </p:cNvPr>
          <p:cNvSpPr>
            <a:spLocks noGrp="1"/>
          </p:cNvSpPr>
          <p:nvPr>
            <p:ph type="sldNum" sz="quarter" idx="12"/>
          </p:nvPr>
        </p:nvSpPr>
        <p:spPr/>
        <p:txBody>
          <a:bodyPr/>
          <a:lstStyle/>
          <a:p>
            <a:fld id="{EB241CD2-1E45-42A3-B213-66A034DF9A3B}" type="slidenum">
              <a:rPr lang="en-GB" smtClean="0"/>
              <a:t>76</a:t>
            </a:fld>
            <a:endParaRPr lang="en-GB" dirty="0"/>
          </a:p>
        </p:txBody>
      </p:sp>
    </p:spTree>
    <p:extLst>
      <p:ext uri="{BB962C8B-B14F-4D97-AF65-F5344CB8AC3E}">
        <p14:creationId xmlns:p14="http://schemas.microsoft.com/office/powerpoint/2010/main" val="22651660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Project Participant Overview – This one is horrible</a:t>
            </a:r>
            <a:endParaRPr lang="en-CA" dirty="0"/>
          </a:p>
        </p:txBody>
      </p:sp>
      <p:grpSp>
        <p:nvGrpSpPr>
          <p:cNvPr id="3" name="Group 2">
            <a:extLst>
              <a:ext uri="{FF2B5EF4-FFF2-40B4-BE49-F238E27FC236}">
                <a16:creationId xmlns:a16="http://schemas.microsoft.com/office/drawing/2014/main" id="{F1CF59ED-3604-44E6-B341-065BFF93DEC3}"/>
              </a:ext>
            </a:extLst>
          </p:cNvPr>
          <p:cNvGrpSpPr/>
          <p:nvPr/>
        </p:nvGrpSpPr>
        <p:grpSpPr>
          <a:xfrm>
            <a:off x="1409528" y="2117964"/>
            <a:ext cx="3162473" cy="2435665"/>
            <a:chOff x="3284913" y="1679508"/>
            <a:chExt cx="5622174" cy="4330070"/>
          </a:xfrm>
        </p:grpSpPr>
        <p:cxnSp>
          <p:nvCxnSpPr>
            <p:cNvPr id="48" name="Google Shape;308;p31">
              <a:extLst>
                <a:ext uri="{FF2B5EF4-FFF2-40B4-BE49-F238E27FC236}">
                  <a16:creationId xmlns:a16="http://schemas.microsoft.com/office/drawing/2014/main" id="{5AC26EC0-C5A8-4B49-AE58-D5076F8ABFE7}"/>
                </a:ext>
              </a:extLst>
            </p:cNvPr>
            <p:cNvCxnSpPr>
              <a:cxnSpLocks/>
            </p:cNvCxnSpPr>
            <p:nvPr/>
          </p:nvCxnSpPr>
          <p:spPr>
            <a:xfrm flipH="1">
              <a:off x="4488617" y="3166452"/>
              <a:ext cx="903784" cy="0"/>
            </a:xfrm>
            <a:prstGeom prst="straightConnector1">
              <a:avLst/>
            </a:prstGeom>
            <a:noFill/>
            <a:ln w="76200" cap="flat" cmpd="sng">
              <a:solidFill>
                <a:srgbClr val="98EF9B"/>
              </a:solidFill>
              <a:prstDash val="solid"/>
              <a:round/>
              <a:headEnd type="stealth" w="med" len="med"/>
              <a:tailEnd type="none" w="sm" len="sm"/>
            </a:ln>
          </p:spPr>
        </p:cxnSp>
        <p:sp>
          <p:nvSpPr>
            <p:cNvPr id="29" name="Google Shape;300;p31">
              <a:extLst>
                <a:ext uri="{FF2B5EF4-FFF2-40B4-BE49-F238E27FC236}">
                  <a16:creationId xmlns:a16="http://schemas.microsoft.com/office/drawing/2014/main" id="{C388F43F-0A6E-499B-8246-F1349F4C464F}"/>
                </a:ext>
              </a:extLst>
            </p:cNvPr>
            <p:cNvSpPr/>
            <p:nvPr/>
          </p:nvSpPr>
          <p:spPr>
            <a:xfrm>
              <a:off x="5384012" y="3038942"/>
              <a:ext cx="1421008" cy="2215332"/>
            </a:xfrm>
            <a:prstGeom prst="rect">
              <a:avLst/>
            </a:prstGeom>
            <a:solidFill>
              <a:schemeClr val="accent2"/>
            </a:solidFill>
            <a:ln>
              <a:noFill/>
            </a:ln>
          </p:spPr>
          <p:txBody>
            <a:bodyPr spcFirstLastPara="1" wrap="square" lIns="51427" tIns="25706" rIns="51427" bIns="25706" anchor="ctr" anchorCtr="0">
              <a:noAutofit/>
            </a:bodyPr>
            <a:lstStyle/>
            <a:p>
              <a:pPr algn="ctr"/>
              <a:r>
                <a:rPr lang="en-US" sz="1013" b="1" dirty="0">
                  <a:solidFill>
                    <a:schemeClr val="lt1"/>
                  </a:solidFill>
                  <a:latin typeface="Cambria"/>
                  <a:ea typeface="Cambria"/>
                  <a:cs typeface="Cambria"/>
                  <a:sym typeface="Cambria"/>
                </a:rPr>
                <a:t>Special Purpose Vehicle</a:t>
              </a:r>
            </a:p>
            <a:p>
              <a:pPr algn="ctr"/>
              <a:r>
                <a:rPr lang="en-US" sz="1013" b="1" dirty="0">
                  <a:solidFill>
                    <a:schemeClr val="lt1"/>
                  </a:solidFill>
                  <a:latin typeface="Cambria"/>
                  <a:ea typeface="Cambria"/>
                  <a:cs typeface="Cambria"/>
                  <a:sym typeface="Cambria"/>
                </a:rPr>
                <a:t>(SPV)</a:t>
              </a:r>
              <a:endParaRPr sz="1013" b="1" dirty="0">
                <a:solidFill>
                  <a:schemeClr val="lt1"/>
                </a:solidFill>
                <a:latin typeface="Cambria"/>
                <a:ea typeface="Cambria"/>
                <a:cs typeface="Cambria"/>
                <a:sym typeface="Cambria"/>
              </a:endParaRPr>
            </a:p>
          </p:txBody>
        </p:sp>
        <p:sp>
          <p:nvSpPr>
            <p:cNvPr id="30" name="Google Shape;299;p31">
              <a:extLst>
                <a:ext uri="{FF2B5EF4-FFF2-40B4-BE49-F238E27FC236}">
                  <a16:creationId xmlns:a16="http://schemas.microsoft.com/office/drawing/2014/main" id="{BA23414B-4CF3-44FF-9123-83EA3B36E9FC}"/>
                </a:ext>
              </a:extLst>
            </p:cNvPr>
            <p:cNvSpPr/>
            <p:nvPr/>
          </p:nvSpPr>
          <p:spPr>
            <a:xfrm>
              <a:off x="5159100" y="5563091"/>
              <a:ext cx="1863721" cy="446487"/>
            </a:xfrm>
            <a:prstGeom prst="rect">
              <a:avLst/>
            </a:prstGeom>
            <a:solidFill>
              <a:srgbClr val="55C3F6"/>
            </a:solidFill>
            <a:ln>
              <a:noFill/>
            </a:ln>
          </p:spPr>
          <p:txBody>
            <a:bodyPr spcFirstLastPara="1" wrap="square" lIns="51427" tIns="25706" rIns="51427" bIns="25706" anchor="ctr" anchorCtr="0">
              <a:noAutofit/>
            </a:bodyPr>
            <a:lstStyle/>
            <a:p>
              <a:pPr algn="ctr"/>
              <a:r>
                <a:rPr lang="en-US" sz="1013" b="1">
                  <a:solidFill>
                    <a:schemeClr val="bg1"/>
                  </a:solidFill>
                  <a:latin typeface="Cambria"/>
                  <a:ea typeface="Cambria"/>
                  <a:cs typeface="Cambria"/>
                  <a:sym typeface="Cambria"/>
                </a:rPr>
                <a:t>Toll Road Users</a:t>
              </a:r>
              <a:endParaRPr sz="1013">
                <a:solidFill>
                  <a:schemeClr val="bg1"/>
                </a:solidFill>
              </a:endParaRPr>
            </a:p>
          </p:txBody>
        </p:sp>
        <p:cxnSp>
          <p:nvCxnSpPr>
            <p:cNvPr id="31" name="Google Shape;305;p31">
              <a:extLst>
                <a:ext uri="{FF2B5EF4-FFF2-40B4-BE49-F238E27FC236}">
                  <a16:creationId xmlns:a16="http://schemas.microsoft.com/office/drawing/2014/main" id="{37BB8D58-B85F-4B17-B330-0B7E3FC0AFCD}"/>
                </a:ext>
              </a:extLst>
            </p:cNvPr>
            <p:cNvCxnSpPr>
              <a:cxnSpLocks/>
            </p:cNvCxnSpPr>
            <p:nvPr/>
          </p:nvCxnSpPr>
          <p:spPr>
            <a:xfrm flipH="1">
              <a:off x="6090961" y="5297363"/>
              <a:ext cx="3274" cy="275982"/>
            </a:xfrm>
            <a:prstGeom prst="straightConnector1">
              <a:avLst/>
            </a:prstGeom>
            <a:noFill/>
            <a:ln w="9525" cap="flat" cmpd="sng">
              <a:solidFill>
                <a:schemeClr val="dk1"/>
              </a:solidFill>
              <a:prstDash val="sysDash"/>
              <a:round/>
              <a:headEnd type="stealth" w="med" len="med"/>
              <a:tailEnd type="none" w="sm" len="sm"/>
            </a:ln>
          </p:spPr>
        </p:cxnSp>
        <p:sp>
          <p:nvSpPr>
            <p:cNvPr id="32" name="Google Shape;302;p31">
              <a:extLst>
                <a:ext uri="{FF2B5EF4-FFF2-40B4-BE49-F238E27FC236}">
                  <a16:creationId xmlns:a16="http://schemas.microsoft.com/office/drawing/2014/main" id="{69434066-9898-4494-B4AE-E979F2688BC7}"/>
                </a:ext>
              </a:extLst>
            </p:cNvPr>
            <p:cNvSpPr/>
            <p:nvPr/>
          </p:nvSpPr>
          <p:spPr>
            <a:xfrm>
              <a:off x="4630476" y="1679508"/>
              <a:ext cx="3087572" cy="614087"/>
            </a:xfrm>
            <a:prstGeom prst="rect">
              <a:avLst/>
            </a:prstGeom>
            <a:solidFill>
              <a:schemeClr val="accent5">
                <a:lumMod val="75000"/>
              </a:schemeClr>
            </a:solidFill>
            <a:ln>
              <a:noFill/>
            </a:ln>
          </p:spPr>
          <p:txBody>
            <a:bodyPr spcFirstLastPara="1" wrap="square" lIns="51427" tIns="25706" rIns="51427" bIns="25706" anchor="ctr" anchorCtr="0">
              <a:noAutofit/>
            </a:bodyPr>
            <a:lstStyle/>
            <a:p>
              <a:pPr algn="ctr"/>
              <a:r>
                <a:rPr lang="en-US" sz="1013" b="1">
                  <a:solidFill>
                    <a:schemeClr val="bg1"/>
                  </a:solidFill>
                  <a:latin typeface="Cambria"/>
                  <a:ea typeface="Cambria"/>
                  <a:cs typeface="Cambria"/>
                  <a:sym typeface="Cambria"/>
                </a:rPr>
                <a:t>Public Authority (CDOT)</a:t>
              </a:r>
              <a:endParaRPr sz="1013">
                <a:solidFill>
                  <a:schemeClr val="bg1"/>
                </a:solidFill>
              </a:endParaRPr>
            </a:p>
          </p:txBody>
        </p:sp>
        <p:cxnSp>
          <p:nvCxnSpPr>
            <p:cNvPr id="33" name="Google Shape;301;p31">
              <a:extLst>
                <a:ext uri="{FF2B5EF4-FFF2-40B4-BE49-F238E27FC236}">
                  <a16:creationId xmlns:a16="http://schemas.microsoft.com/office/drawing/2014/main" id="{77B8646A-AF14-4B34-8D73-3587B03FA100}"/>
                </a:ext>
              </a:extLst>
            </p:cNvPr>
            <p:cNvCxnSpPr>
              <a:cxnSpLocks/>
            </p:cNvCxnSpPr>
            <p:nvPr/>
          </p:nvCxnSpPr>
          <p:spPr>
            <a:xfrm>
              <a:off x="5850367" y="2302658"/>
              <a:ext cx="0" cy="728356"/>
            </a:xfrm>
            <a:prstGeom prst="straightConnector1">
              <a:avLst/>
            </a:prstGeom>
            <a:noFill/>
            <a:ln w="76200" cap="flat" cmpd="sng">
              <a:solidFill>
                <a:schemeClr val="bg1">
                  <a:lumMod val="50000"/>
                </a:schemeClr>
              </a:solidFill>
              <a:prstDash val="solid"/>
              <a:round/>
              <a:headEnd type="none" w="sm" len="sm"/>
              <a:tailEnd type="stealth" w="med" len="med"/>
            </a:ln>
          </p:spPr>
        </p:cxnSp>
        <p:cxnSp>
          <p:nvCxnSpPr>
            <p:cNvPr id="34" name="Google Shape;301;p31">
              <a:extLst>
                <a:ext uri="{FF2B5EF4-FFF2-40B4-BE49-F238E27FC236}">
                  <a16:creationId xmlns:a16="http://schemas.microsoft.com/office/drawing/2014/main" id="{644E4E50-A604-4608-B71A-4ACC48E24A18}"/>
                </a:ext>
              </a:extLst>
            </p:cNvPr>
            <p:cNvCxnSpPr>
              <a:cxnSpLocks/>
            </p:cNvCxnSpPr>
            <p:nvPr/>
          </p:nvCxnSpPr>
          <p:spPr>
            <a:xfrm flipV="1">
              <a:off x="6333606" y="2302660"/>
              <a:ext cx="0" cy="728354"/>
            </a:xfrm>
            <a:prstGeom prst="straightConnector1">
              <a:avLst/>
            </a:prstGeom>
            <a:noFill/>
            <a:ln w="76200" cap="flat" cmpd="sng">
              <a:solidFill>
                <a:schemeClr val="bg1">
                  <a:lumMod val="50000"/>
                </a:schemeClr>
              </a:solidFill>
              <a:prstDash val="solid"/>
              <a:round/>
              <a:headEnd type="none" w="sm" len="sm"/>
              <a:tailEnd type="stealth" w="med" len="med"/>
            </a:ln>
          </p:spPr>
        </p:cxnSp>
        <p:sp>
          <p:nvSpPr>
            <p:cNvPr id="35" name="Google Shape;317;p31">
              <a:extLst>
                <a:ext uri="{FF2B5EF4-FFF2-40B4-BE49-F238E27FC236}">
                  <a16:creationId xmlns:a16="http://schemas.microsoft.com/office/drawing/2014/main" id="{4E946E53-0123-4ED7-AA97-3FE285013103}"/>
                </a:ext>
              </a:extLst>
            </p:cNvPr>
            <p:cNvSpPr/>
            <p:nvPr/>
          </p:nvSpPr>
          <p:spPr>
            <a:xfrm>
              <a:off x="7698996" y="4632715"/>
              <a:ext cx="1208091" cy="676901"/>
            </a:xfrm>
            <a:prstGeom prst="rect">
              <a:avLst/>
            </a:prstGeom>
            <a:solidFill>
              <a:schemeClr val="tx2">
                <a:lumMod val="75000"/>
              </a:schemeClr>
            </a:solidFill>
            <a:ln>
              <a:noFill/>
            </a:ln>
          </p:spPr>
          <p:txBody>
            <a:bodyPr spcFirstLastPara="1" wrap="square" lIns="51427" tIns="25706" rIns="51427" bIns="25706" anchor="ctr" anchorCtr="0">
              <a:noAutofit/>
            </a:bodyPr>
            <a:lstStyle/>
            <a:p>
              <a:pPr algn="ctr"/>
              <a:r>
                <a:rPr lang="en-US" sz="675" b="1">
                  <a:solidFill>
                    <a:schemeClr val="bg1"/>
                  </a:solidFill>
                  <a:latin typeface="Cambria"/>
                  <a:ea typeface="Cambria"/>
                  <a:cs typeface="Cambria"/>
                  <a:sym typeface="Cambria"/>
                </a:rPr>
                <a:t>Operations &amp; Maintenance Contractor</a:t>
              </a:r>
              <a:endParaRPr sz="675">
                <a:solidFill>
                  <a:schemeClr val="bg1"/>
                </a:solidFill>
              </a:endParaRPr>
            </a:p>
          </p:txBody>
        </p:sp>
        <p:cxnSp>
          <p:nvCxnSpPr>
            <p:cNvPr id="46" name="Google Shape;311;p31">
              <a:extLst>
                <a:ext uri="{FF2B5EF4-FFF2-40B4-BE49-F238E27FC236}">
                  <a16:creationId xmlns:a16="http://schemas.microsoft.com/office/drawing/2014/main" id="{91917185-7E79-45CF-8F7A-5E52AC06906C}"/>
                </a:ext>
              </a:extLst>
            </p:cNvPr>
            <p:cNvCxnSpPr>
              <a:cxnSpLocks/>
            </p:cNvCxnSpPr>
            <p:nvPr/>
          </p:nvCxnSpPr>
          <p:spPr>
            <a:xfrm flipH="1">
              <a:off x="4509105" y="3420611"/>
              <a:ext cx="865614" cy="0"/>
            </a:xfrm>
            <a:prstGeom prst="straightConnector1">
              <a:avLst/>
            </a:prstGeom>
            <a:noFill/>
            <a:ln w="76200" cap="flat" cmpd="sng">
              <a:solidFill>
                <a:schemeClr val="accent2"/>
              </a:solidFill>
              <a:prstDash val="solid"/>
              <a:round/>
              <a:headEnd type="none" w="sm" len="sm"/>
              <a:tailEnd type="triangle" w="med" len="med"/>
            </a:ln>
          </p:spPr>
        </p:cxnSp>
        <p:sp>
          <p:nvSpPr>
            <p:cNvPr id="47" name="Google Shape;297;p31">
              <a:extLst>
                <a:ext uri="{FF2B5EF4-FFF2-40B4-BE49-F238E27FC236}">
                  <a16:creationId xmlns:a16="http://schemas.microsoft.com/office/drawing/2014/main" id="{E4EBE1A4-316E-4017-BE2D-FB339867CD13}"/>
                </a:ext>
              </a:extLst>
            </p:cNvPr>
            <p:cNvSpPr/>
            <p:nvPr/>
          </p:nvSpPr>
          <p:spPr>
            <a:xfrm>
              <a:off x="3317911" y="3001487"/>
              <a:ext cx="1208091" cy="671377"/>
            </a:xfrm>
            <a:prstGeom prst="rect">
              <a:avLst/>
            </a:prstGeom>
            <a:solidFill>
              <a:schemeClr val="accent3">
                <a:lumMod val="75000"/>
              </a:schemeClr>
            </a:solidFill>
            <a:ln>
              <a:noFill/>
            </a:ln>
          </p:spPr>
          <p:txBody>
            <a:bodyPr spcFirstLastPara="1" wrap="square" lIns="51427" tIns="25706" rIns="51427" bIns="25706" anchor="ctr" anchorCtr="0">
              <a:noAutofit/>
            </a:bodyPr>
            <a:lstStyle/>
            <a:p>
              <a:pPr lvl="0" algn="ctr">
                <a:lnSpc>
                  <a:spcPct val="85000"/>
                </a:lnSpc>
              </a:pPr>
              <a:r>
                <a:rPr lang="en-US" sz="1013" b="1">
                  <a:solidFill>
                    <a:schemeClr val="bg1"/>
                  </a:solidFill>
                  <a:ea typeface="Cambria"/>
                  <a:cs typeface="Cambria"/>
                  <a:sym typeface="Cambria"/>
                </a:rPr>
                <a:t>Debt</a:t>
              </a:r>
              <a:br>
                <a:rPr lang="en-US" sz="1013" b="1">
                  <a:solidFill>
                    <a:schemeClr val="bg1"/>
                  </a:solidFill>
                  <a:ea typeface="Cambria"/>
                  <a:cs typeface="Cambria"/>
                  <a:sym typeface="Cambria"/>
                </a:rPr>
              </a:br>
              <a:r>
                <a:rPr lang="en-US" sz="1013" b="1">
                  <a:solidFill>
                    <a:schemeClr val="bg1"/>
                  </a:solidFill>
                  <a:ea typeface="Cambria"/>
                  <a:cs typeface="Cambria"/>
                  <a:sym typeface="Cambria"/>
                </a:rPr>
                <a:t>Investors</a:t>
              </a:r>
              <a:endParaRPr sz="1013">
                <a:solidFill>
                  <a:schemeClr val="bg1"/>
                </a:solidFill>
              </a:endParaRPr>
            </a:p>
          </p:txBody>
        </p:sp>
        <p:cxnSp>
          <p:nvCxnSpPr>
            <p:cNvPr id="50" name="Google Shape;311;p31">
              <a:extLst>
                <a:ext uri="{FF2B5EF4-FFF2-40B4-BE49-F238E27FC236}">
                  <a16:creationId xmlns:a16="http://schemas.microsoft.com/office/drawing/2014/main" id="{0B7F41A5-F4FE-45FF-ACDB-6F9E9A5E3732}"/>
                </a:ext>
              </a:extLst>
            </p:cNvPr>
            <p:cNvCxnSpPr>
              <a:cxnSpLocks/>
            </p:cNvCxnSpPr>
            <p:nvPr/>
          </p:nvCxnSpPr>
          <p:spPr>
            <a:xfrm flipH="1">
              <a:off x="4474210" y="5079179"/>
              <a:ext cx="934065" cy="0"/>
            </a:xfrm>
            <a:prstGeom prst="straightConnector1">
              <a:avLst/>
            </a:prstGeom>
            <a:noFill/>
            <a:ln w="76200" cap="flat" cmpd="sng">
              <a:solidFill>
                <a:schemeClr val="accent2"/>
              </a:solidFill>
              <a:prstDash val="solid"/>
              <a:round/>
              <a:headEnd type="none" w="sm" len="sm"/>
              <a:tailEnd type="triangle" w="med" len="med"/>
            </a:ln>
          </p:spPr>
        </p:cxnSp>
        <p:cxnSp>
          <p:nvCxnSpPr>
            <p:cNvPr id="51" name="Google Shape;308;p31">
              <a:extLst>
                <a:ext uri="{FF2B5EF4-FFF2-40B4-BE49-F238E27FC236}">
                  <a16:creationId xmlns:a16="http://schemas.microsoft.com/office/drawing/2014/main" id="{9AE133E5-CDB9-4E4B-9E80-92E3FF62960D}"/>
                </a:ext>
              </a:extLst>
            </p:cNvPr>
            <p:cNvCxnSpPr>
              <a:cxnSpLocks/>
            </p:cNvCxnSpPr>
            <p:nvPr/>
          </p:nvCxnSpPr>
          <p:spPr>
            <a:xfrm flipH="1">
              <a:off x="4479326" y="4792013"/>
              <a:ext cx="903784" cy="0"/>
            </a:xfrm>
            <a:prstGeom prst="straightConnector1">
              <a:avLst/>
            </a:prstGeom>
            <a:noFill/>
            <a:ln w="76200" cap="flat" cmpd="sng">
              <a:solidFill>
                <a:srgbClr val="98EF9B"/>
              </a:solidFill>
              <a:prstDash val="solid"/>
              <a:round/>
              <a:headEnd type="stealth" w="med" len="med"/>
              <a:tailEnd type="none" w="sm" len="sm"/>
            </a:ln>
          </p:spPr>
        </p:cxnSp>
        <p:sp>
          <p:nvSpPr>
            <p:cNvPr id="49" name="Google Shape;298;p31">
              <a:extLst>
                <a:ext uri="{FF2B5EF4-FFF2-40B4-BE49-F238E27FC236}">
                  <a16:creationId xmlns:a16="http://schemas.microsoft.com/office/drawing/2014/main" id="{DC504A56-AFC8-4422-A984-29A7A4E724A0}"/>
                </a:ext>
              </a:extLst>
            </p:cNvPr>
            <p:cNvSpPr/>
            <p:nvPr/>
          </p:nvSpPr>
          <p:spPr>
            <a:xfrm>
              <a:off x="3284913" y="4631987"/>
              <a:ext cx="1208091" cy="648904"/>
            </a:xfrm>
            <a:prstGeom prst="rect">
              <a:avLst/>
            </a:prstGeom>
            <a:solidFill>
              <a:schemeClr val="accent3">
                <a:lumMod val="75000"/>
              </a:schemeClr>
            </a:solidFill>
            <a:ln>
              <a:noFill/>
            </a:ln>
          </p:spPr>
          <p:txBody>
            <a:bodyPr spcFirstLastPara="1" wrap="square" lIns="51427" tIns="25706" rIns="51427" bIns="25706" anchor="ctr" anchorCtr="0">
              <a:noAutofit/>
            </a:bodyPr>
            <a:lstStyle/>
            <a:p>
              <a:pPr algn="ctr">
                <a:lnSpc>
                  <a:spcPct val="85000"/>
                </a:lnSpc>
              </a:pPr>
              <a:r>
                <a:rPr lang="en-US" sz="1013" b="1">
                  <a:solidFill>
                    <a:schemeClr val="bg1"/>
                  </a:solidFill>
                  <a:ea typeface="Cambria"/>
                  <a:sym typeface="Cambria"/>
                </a:rPr>
                <a:t>Equity Investors</a:t>
              </a:r>
              <a:endParaRPr sz="1013" b="1">
                <a:solidFill>
                  <a:schemeClr val="bg1"/>
                </a:solidFill>
                <a:ea typeface="Cambria"/>
              </a:endParaRPr>
            </a:p>
          </p:txBody>
        </p:sp>
        <p:cxnSp>
          <p:nvCxnSpPr>
            <p:cNvPr id="25" name="Google Shape;311;p31">
              <a:extLst>
                <a:ext uri="{FF2B5EF4-FFF2-40B4-BE49-F238E27FC236}">
                  <a16:creationId xmlns:a16="http://schemas.microsoft.com/office/drawing/2014/main" id="{554E9B72-6159-4AF6-895E-E66374F905F7}"/>
                </a:ext>
              </a:extLst>
            </p:cNvPr>
            <p:cNvCxnSpPr>
              <a:cxnSpLocks/>
            </p:cNvCxnSpPr>
            <p:nvPr/>
          </p:nvCxnSpPr>
          <p:spPr>
            <a:xfrm flipH="1">
              <a:off x="6799953" y="3453618"/>
              <a:ext cx="865614" cy="0"/>
            </a:xfrm>
            <a:prstGeom prst="straightConnector1">
              <a:avLst/>
            </a:prstGeom>
            <a:noFill/>
            <a:ln w="76200" cap="flat" cmpd="sng">
              <a:solidFill>
                <a:schemeClr val="accent2"/>
              </a:solidFill>
              <a:prstDash val="solid"/>
              <a:round/>
              <a:headEnd type="none" w="sm" len="sm"/>
              <a:tailEnd type="triangle" w="med" len="med"/>
            </a:ln>
          </p:spPr>
        </p:cxnSp>
        <p:cxnSp>
          <p:nvCxnSpPr>
            <p:cNvPr id="26" name="Google Shape;308;p31">
              <a:extLst>
                <a:ext uri="{FF2B5EF4-FFF2-40B4-BE49-F238E27FC236}">
                  <a16:creationId xmlns:a16="http://schemas.microsoft.com/office/drawing/2014/main" id="{2183008C-16C3-4B81-8427-FB6285D2B898}"/>
                </a:ext>
              </a:extLst>
            </p:cNvPr>
            <p:cNvCxnSpPr>
              <a:cxnSpLocks/>
            </p:cNvCxnSpPr>
            <p:nvPr/>
          </p:nvCxnSpPr>
          <p:spPr>
            <a:xfrm flipH="1">
              <a:off x="6806002" y="3174841"/>
              <a:ext cx="903784" cy="0"/>
            </a:xfrm>
            <a:prstGeom prst="straightConnector1">
              <a:avLst/>
            </a:prstGeom>
            <a:noFill/>
            <a:ln w="76200" cap="flat" cmpd="sng">
              <a:solidFill>
                <a:srgbClr val="98EF9B"/>
              </a:solidFill>
              <a:prstDash val="solid"/>
              <a:round/>
              <a:headEnd type="stealth" w="med" len="med"/>
              <a:tailEnd type="none" w="sm" len="sm"/>
            </a:ln>
          </p:spPr>
        </p:cxnSp>
        <p:cxnSp>
          <p:nvCxnSpPr>
            <p:cNvPr id="27" name="Google Shape;311;p31">
              <a:extLst>
                <a:ext uri="{FF2B5EF4-FFF2-40B4-BE49-F238E27FC236}">
                  <a16:creationId xmlns:a16="http://schemas.microsoft.com/office/drawing/2014/main" id="{BE00AA92-8668-4E90-B257-06AB26FAE63B}"/>
                </a:ext>
              </a:extLst>
            </p:cNvPr>
            <p:cNvCxnSpPr>
              <a:cxnSpLocks/>
            </p:cNvCxnSpPr>
            <p:nvPr/>
          </p:nvCxnSpPr>
          <p:spPr>
            <a:xfrm flipH="1">
              <a:off x="6765058" y="5077585"/>
              <a:ext cx="934065" cy="0"/>
            </a:xfrm>
            <a:prstGeom prst="straightConnector1">
              <a:avLst/>
            </a:prstGeom>
            <a:noFill/>
            <a:ln w="76200" cap="flat" cmpd="sng">
              <a:solidFill>
                <a:schemeClr val="accent2"/>
              </a:solidFill>
              <a:prstDash val="solid"/>
              <a:round/>
              <a:headEnd type="none" w="sm" len="sm"/>
              <a:tailEnd type="triangle" w="med" len="med"/>
            </a:ln>
          </p:spPr>
        </p:cxnSp>
        <p:cxnSp>
          <p:nvCxnSpPr>
            <p:cNvPr id="28" name="Google Shape;308;p31">
              <a:extLst>
                <a:ext uri="{FF2B5EF4-FFF2-40B4-BE49-F238E27FC236}">
                  <a16:creationId xmlns:a16="http://schemas.microsoft.com/office/drawing/2014/main" id="{4C0BE61D-92AE-4073-AC13-88A82CC245F4}"/>
                </a:ext>
              </a:extLst>
            </p:cNvPr>
            <p:cNvCxnSpPr>
              <a:cxnSpLocks/>
            </p:cNvCxnSpPr>
            <p:nvPr/>
          </p:nvCxnSpPr>
          <p:spPr>
            <a:xfrm flipH="1">
              <a:off x="6795341" y="4798808"/>
              <a:ext cx="903784" cy="0"/>
            </a:xfrm>
            <a:prstGeom prst="straightConnector1">
              <a:avLst/>
            </a:prstGeom>
            <a:noFill/>
            <a:ln w="76200" cap="flat" cmpd="sng">
              <a:solidFill>
                <a:srgbClr val="98EF9B"/>
              </a:solidFill>
              <a:prstDash val="solid"/>
              <a:round/>
              <a:headEnd type="stealth" w="med" len="med"/>
              <a:tailEnd type="none" w="sm" len="sm"/>
            </a:ln>
          </p:spPr>
        </p:cxnSp>
        <p:sp>
          <p:nvSpPr>
            <p:cNvPr id="41" name="Google Shape;317;p31">
              <a:extLst>
                <a:ext uri="{FF2B5EF4-FFF2-40B4-BE49-F238E27FC236}">
                  <a16:creationId xmlns:a16="http://schemas.microsoft.com/office/drawing/2014/main" id="{B2459133-1166-494E-9D00-E645F0D0A83F}"/>
                </a:ext>
              </a:extLst>
            </p:cNvPr>
            <p:cNvSpPr/>
            <p:nvPr/>
          </p:nvSpPr>
          <p:spPr>
            <a:xfrm>
              <a:off x="7690733" y="2971173"/>
              <a:ext cx="1208091" cy="676901"/>
            </a:xfrm>
            <a:prstGeom prst="rect">
              <a:avLst/>
            </a:prstGeom>
            <a:solidFill>
              <a:schemeClr val="tx2">
                <a:lumMod val="75000"/>
              </a:schemeClr>
            </a:solidFill>
            <a:ln>
              <a:noFill/>
            </a:ln>
          </p:spPr>
          <p:txBody>
            <a:bodyPr spcFirstLastPara="1" wrap="square" lIns="51427" tIns="25706" rIns="51427" bIns="25706" anchor="ctr" anchorCtr="0">
              <a:noAutofit/>
            </a:bodyPr>
            <a:lstStyle/>
            <a:p>
              <a:pPr algn="ctr"/>
              <a:r>
                <a:rPr lang="en-US" sz="675" b="1">
                  <a:solidFill>
                    <a:schemeClr val="bg1"/>
                  </a:solidFill>
                  <a:latin typeface="Cambria"/>
                  <a:ea typeface="Cambria"/>
                  <a:cs typeface="Cambria"/>
                  <a:sym typeface="Cambria"/>
                </a:rPr>
                <a:t>Design-Build Contractor</a:t>
              </a:r>
              <a:endParaRPr sz="675">
                <a:solidFill>
                  <a:schemeClr val="bg1"/>
                </a:solidFill>
              </a:endParaRPr>
            </a:p>
          </p:txBody>
        </p:sp>
      </p:grpSp>
      <p:sp>
        <p:nvSpPr>
          <p:cNvPr id="4" name="TextBox 3">
            <a:extLst>
              <a:ext uri="{FF2B5EF4-FFF2-40B4-BE49-F238E27FC236}">
                <a16:creationId xmlns:a16="http://schemas.microsoft.com/office/drawing/2014/main" id="{5CE8B3FE-BD80-067E-AF3A-0E1F7433AF29}"/>
              </a:ext>
            </a:extLst>
          </p:cNvPr>
          <p:cNvSpPr txBox="1"/>
          <p:nvPr/>
        </p:nvSpPr>
        <p:spPr>
          <a:xfrm>
            <a:off x="5082363" y="1981644"/>
            <a:ext cx="2982931" cy="3000821"/>
          </a:xfrm>
          <a:prstGeom prst="rect">
            <a:avLst/>
          </a:prstGeom>
          <a:solidFill>
            <a:srgbClr val="FFFF00"/>
          </a:solid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Exercise:</a:t>
            </a:r>
          </a:p>
          <a:p>
            <a:endParaRPr lang="en-US" sz="1350" dirty="0">
              <a:solidFill>
                <a:schemeClr val="accent6">
                  <a:lumMod val="65000"/>
                  <a:lumOff val="35000"/>
                </a:schemeClr>
              </a:solidFill>
              <a:latin typeface="Arial" panose="020B0604020202020204" pitchFamily="34" charset="0"/>
              <a:cs typeface="Arial" panose="020B0604020202020204" pitchFamily="34" charset="0"/>
            </a:endParaRPr>
          </a:p>
          <a:p>
            <a:r>
              <a:rPr lang="en-US" sz="1350" dirty="0">
                <a:solidFill>
                  <a:schemeClr val="accent6">
                    <a:lumMod val="65000"/>
                    <a:lumOff val="35000"/>
                  </a:schemeClr>
                </a:solidFill>
                <a:latin typeface="Arial" panose="020B0604020202020204" pitchFamily="34" charset="0"/>
                <a:cs typeface="Arial" panose="020B0604020202020204" pitchFamily="34" charset="0"/>
              </a:rPr>
              <a:t>Revise the diagram assuming that there is a minimum traffic guarantee; that toll rates are established with the CDOT with inflation adjustments; that the O&amp;M contracts have incentives to re-surface the road every seven years; that the loan is 70% of the project with a DSCR of 1.4x; and finally, that the project has subordinated debt from the government and there are two different sponsors.</a:t>
            </a:r>
          </a:p>
        </p:txBody>
      </p:sp>
      <p:sp>
        <p:nvSpPr>
          <p:cNvPr id="5" name="Slide Number Placeholder 4">
            <a:extLst>
              <a:ext uri="{FF2B5EF4-FFF2-40B4-BE49-F238E27FC236}">
                <a16:creationId xmlns:a16="http://schemas.microsoft.com/office/drawing/2014/main" id="{BB631A88-F898-A4C7-1E33-53871491C801}"/>
              </a:ext>
            </a:extLst>
          </p:cNvPr>
          <p:cNvSpPr>
            <a:spLocks noGrp="1"/>
          </p:cNvSpPr>
          <p:nvPr>
            <p:ph type="sldNum" sz="quarter" idx="11"/>
          </p:nvPr>
        </p:nvSpPr>
        <p:spPr/>
        <p:txBody>
          <a:bodyPr/>
          <a:lstStyle/>
          <a:p>
            <a:fld id="{1D963C44-05F1-400C-9AA3-0B5012F5D92A}" type="slidenum">
              <a:rPr lang="en-US" smtClean="0"/>
              <a:pPr/>
              <a:t>77</a:t>
            </a:fld>
            <a:endParaRPr lang="en-US"/>
          </a:p>
        </p:txBody>
      </p:sp>
    </p:spTree>
    <p:custDataLst>
      <p:tags r:id="rId1"/>
    </p:custDataLst>
    <p:extLst>
      <p:ext uri="{BB962C8B-B14F-4D97-AF65-F5344CB8AC3E}">
        <p14:creationId xmlns:p14="http://schemas.microsoft.com/office/powerpoint/2010/main" val="9835697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5E653-3748-BEDD-81F6-4AE0A96C499A}"/>
              </a:ext>
            </a:extLst>
          </p:cNvPr>
          <p:cNvSpPr>
            <a:spLocks noGrp="1"/>
          </p:cNvSpPr>
          <p:nvPr>
            <p:ph type="ctrTitle"/>
          </p:nvPr>
        </p:nvSpPr>
        <p:spPr>
          <a:xfrm>
            <a:off x="428211" y="2497441"/>
            <a:ext cx="7772400" cy="1767794"/>
          </a:xfrm>
        </p:spPr>
        <p:txBody>
          <a:bodyPr>
            <a:normAutofit/>
          </a:bodyPr>
          <a:lstStyle/>
          <a:p>
            <a:r>
              <a:rPr lang="en-US" dirty="0"/>
              <a:t>Mini Case Ras Laffan </a:t>
            </a:r>
            <a:br>
              <a:rPr lang="en-US" dirty="0"/>
            </a:br>
            <a:r>
              <a:rPr lang="en-US" dirty="0"/>
              <a:t>Project Finance Structure</a:t>
            </a:r>
          </a:p>
        </p:txBody>
      </p:sp>
    </p:spTree>
    <p:extLst>
      <p:ext uri="{BB962C8B-B14F-4D97-AF65-F5344CB8AC3E}">
        <p14:creationId xmlns:p14="http://schemas.microsoft.com/office/powerpoint/2010/main" val="21489241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9C6EB3-BFB7-4665-8F3D-18A3FBED72C5}"/>
              </a:ext>
            </a:extLst>
          </p:cNvPr>
          <p:cNvSpPr>
            <a:spLocks noGrp="1"/>
          </p:cNvSpPr>
          <p:nvPr>
            <p:ph type="title"/>
          </p:nvPr>
        </p:nvSpPr>
        <p:spPr/>
        <p:txBody>
          <a:bodyPr>
            <a:normAutofit/>
          </a:bodyPr>
          <a:lstStyle/>
          <a:p>
            <a:r>
              <a:rPr lang="en-US"/>
              <a:t>Ras Laffan in Qatar  - 1996 COD</a:t>
            </a:r>
          </a:p>
        </p:txBody>
      </p:sp>
      <p:pic>
        <p:nvPicPr>
          <p:cNvPr id="5" name="Content Placeholder 4">
            <a:extLst>
              <a:ext uri="{FF2B5EF4-FFF2-40B4-BE49-F238E27FC236}">
                <a16:creationId xmlns:a16="http://schemas.microsoft.com/office/drawing/2014/main" id="{FE8F7059-D3EB-4ED9-BF34-F751B8D3FE18}"/>
              </a:ext>
            </a:extLst>
          </p:cNvPr>
          <p:cNvPicPr>
            <a:picLocks noGrp="1" noChangeAspect="1"/>
          </p:cNvPicPr>
          <p:nvPr>
            <p:ph idx="1"/>
          </p:nvPr>
        </p:nvPicPr>
        <p:blipFill>
          <a:blip r:embed="rId2"/>
          <a:stretch>
            <a:fillRect/>
          </a:stretch>
        </p:blipFill>
        <p:spPr>
          <a:xfrm>
            <a:off x="424476" y="1127051"/>
            <a:ext cx="6208323" cy="3939363"/>
          </a:xfrm>
          <a:prstGeom prst="rect">
            <a:avLst/>
          </a:prstGeom>
        </p:spPr>
      </p:pic>
      <p:sp>
        <p:nvSpPr>
          <p:cNvPr id="4" name="Slide Number Placeholder 3">
            <a:extLst>
              <a:ext uri="{FF2B5EF4-FFF2-40B4-BE49-F238E27FC236}">
                <a16:creationId xmlns:a16="http://schemas.microsoft.com/office/drawing/2014/main" id="{6F266B40-F221-47E2-8F7C-698C975FB841}"/>
              </a:ext>
            </a:extLst>
          </p:cNvPr>
          <p:cNvSpPr>
            <a:spLocks noGrp="1"/>
          </p:cNvSpPr>
          <p:nvPr>
            <p:ph type="sldNum" sz="quarter" idx="12"/>
          </p:nvPr>
        </p:nvSpPr>
        <p:spPr/>
        <p:txBody>
          <a:bodyPr/>
          <a:lstStyle/>
          <a:p>
            <a:pPr algn="ctr"/>
            <a:fld id="{0C3A1854-6B63-4059-B360-A3C4972BF0FC}" type="slidenum">
              <a:rPr lang="ko-KR" altLang="en-US" smtClean="0"/>
              <a:pPr algn="ctr"/>
              <a:t>79</a:t>
            </a:fld>
            <a:endParaRPr lang="ko-KR" altLang="en-US"/>
          </a:p>
        </p:txBody>
      </p:sp>
      <p:pic>
        <p:nvPicPr>
          <p:cNvPr id="6" name="Picture 5">
            <a:extLst>
              <a:ext uri="{FF2B5EF4-FFF2-40B4-BE49-F238E27FC236}">
                <a16:creationId xmlns:a16="http://schemas.microsoft.com/office/drawing/2014/main" id="{5EDC82A7-F95B-898E-52C7-ECD1CFFA20D2}"/>
              </a:ext>
            </a:extLst>
          </p:cNvPr>
          <p:cNvPicPr>
            <a:picLocks noChangeAspect="1"/>
          </p:cNvPicPr>
          <p:nvPr/>
        </p:nvPicPr>
        <p:blipFill>
          <a:blip r:embed="rId3"/>
          <a:stretch>
            <a:fillRect/>
          </a:stretch>
        </p:blipFill>
        <p:spPr>
          <a:xfrm>
            <a:off x="4463058" y="4034486"/>
            <a:ext cx="4419827" cy="2063856"/>
          </a:xfrm>
          <a:prstGeom prst="rect">
            <a:avLst/>
          </a:prstGeom>
        </p:spPr>
      </p:pic>
    </p:spTree>
    <p:extLst>
      <p:ext uri="{BB962C8B-B14F-4D97-AF65-F5344CB8AC3E}">
        <p14:creationId xmlns:p14="http://schemas.microsoft.com/office/powerpoint/2010/main" val="114591838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803D3-9974-C0B8-4740-87A37819C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2C1BF7-058B-1B9A-AEBB-4DE7B5F630FE}"/>
              </a:ext>
            </a:extLst>
          </p:cNvPr>
          <p:cNvSpPr>
            <a:spLocks noGrp="1"/>
          </p:cNvSpPr>
          <p:nvPr>
            <p:ph type="title"/>
          </p:nvPr>
        </p:nvSpPr>
        <p:spPr/>
        <p:txBody>
          <a:bodyPr/>
          <a:lstStyle/>
          <a:p>
            <a:r>
              <a:rPr lang="en-US"/>
              <a:t>Issues to Discuss – Ras Laffan</a:t>
            </a:r>
          </a:p>
        </p:txBody>
      </p:sp>
      <p:sp>
        <p:nvSpPr>
          <p:cNvPr id="3" name="Text Placeholder 2">
            <a:extLst>
              <a:ext uri="{FF2B5EF4-FFF2-40B4-BE49-F238E27FC236}">
                <a16:creationId xmlns:a16="http://schemas.microsoft.com/office/drawing/2014/main" id="{570CD2AF-493D-EE5C-9066-02CE459D1F00}"/>
              </a:ext>
            </a:extLst>
          </p:cNvPr>
          <p:cNvSpPr>
            <a:spLocks noGrp="1"/>
          </p:cNvSpPr>
          <p:nvPr>
            <p:ph idx="1"/>
          </p:nvPr>
        </p:nvSpPr>
        <p:spPr/>
        <p:txBody>
          <a:bodyPr/>
          <a:lstStyle/>
          <a:p>
            <a:r>
              <a:rPr lang="en-US"/>
              <a:t>Read the Pre-Sale Report – The Strengths</a:t>
            </a:r>
          </a:p>
          <a:p>
            <a:pPr lvl="1"/>
            <a:r>
              <a:rPr lang="en-US"/>
              <a:t>Could Qatar have hosted the world cup without project finance</a:t>
            </a:r>
          </a:p>
          <a:p>
            <a:pPr lvl="1"/>
            <a:r>
              <a:rPr lang="en-US"/>
              <a:t>Simulate the importance of Exxon</a:t>
            </a:r>
          </a:p>
          <a:p>
            <a:pPr lvl="1"/>
            <a:r>
              <a:rPr lang="en-US"/>
              <a:t>List the risks and mitigations</a:t>
            </a:r>
          </a:p>
          <a:p>
            <a:pPr lvl="1"/>
            <a:r>
              <a:rPr lang="en-US"/>
              <a:t>Could there have been more problems if the State of Qatar was not the biggest sponsor</a:t>
            </a:r>
          </a:p>
          <a:p>
            <a:pPr lvl="1"/>
            <a:r>
              <a:rPr lang="en-US"/>
              <a:t>Contrast project finance with State Ownership</a:t>
            </a:r>
          </a:p>
          <a:p>
            <a:r>
              <a:rPr lang="en-US"/>
              <a:t>Open the Model</a:t>
            </a:r>
          </a:p>
          <a:p>
            <a:pPr lvl="1"/>
            <a:r>
              <a:rPr lang="en-US"/>
              <a:t>Why do the fundamental economics of the project work or do not work</a:t>
            </a:r>
          </a:p>
          <a:p>
            <a:pPr lvl="1"/>
            <a:r>
              <a:rPr lang="en-US"/>
              <a:t>What notes would you put in the diagram</a:t>
            </a:r>
          </a:p>
          <a:p>
            <a:pPr lvl="1"/>
            <a:r>
              <a:rPr lang="en-US"/>
              <a:t>How do you think the break-even gas price was computed – DSCR, LLCR or PLCR</a:t>
            </a:r>
          </a:p>
        </p:txBody>
      </p:sp>
    </p:spTree>
    <p:extLst>
      <p:ext uri="{BB962C8B-B14F-4D97-AF65-F5344CB8AC3E}">
        <p14:creationId xmlns:p14="http://schemas.microsoft.com/office/powerpoint/2010/main" val="29993300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4DCD6-CCB4-8E60-CBED-D2641F13D335}"/>
              </a:ext>
            </a:extLst>
          </p:cNvPr>
          <p:cNvSpPr>
            <a:spLocks noGrp="1"/>
          </p:cNvSpPr>
          <p:nvPr>
            <p:ph type="title"/>
          </p:nvPr>
        </p:nvSpPr>
        <p:spPr/>
        <p:txBody>
          <a:bodyPr/>
          <a:lstStyle/>
          <a:p>
            <a:r>
              <a:rPr lang="en-US"/>
              <a:t>Illustration of Gas Lake Under the Gulf</a:t>
            </a:r>
          </a:p>
        </p:txBody>
      </p:sp>
      <p:sp>
        <p:nvSpPr>
          <p:cNvPr id="3" name="Text Placeholder 2">
            <a:extLst>
              <a:ext uri="{FF2B5EF4-FFF2-40B4-BE49-F238E27FC236}">
                <a16:creationId xmlns:a16="http://schemas.microsoft.com/office/drawing/2014/main" id="{F03AD32F-9290-C209-E019-7DD39317975A}"/>
              </a:ext>
            </a:extLst>
          </p:cNvPr>
          <p:cNvSpPr>
            <a:spLocks noGrp="1"/>
          </p:cNvSpPr>
          <p:nvPr>
            <p:ph idx="1"/>
          </p:nvPr>
        </p:nvSpPr>
        <p:spPr>
          <a:xfrm>
            <a:off x="304801" y="1198605"/>
            <a:ext cx="4267199" cy="4448433"/>
          </a:xfrm>
        </p:spPr>
        <p:txBody>
          <a:bodyPr/>
          <a:lstStyle/>
          <a:p>
            <a:pPr algn="l"/>
            <a:r>
              <a:rPr lang="en-US"/>
              <a:t>Cost of production of natural gas is low</a:t>
            </a:r>
          </a:p>
          <a:p>
            <a:pPr algn="l"/>
            <a:r>
              <a:rPr lang="en-US"/>
              <a:t>The entire ​gas field contains an estimated 1,800 trillion cubic feet of usable gas — enough to ​supply the world’s needs for 13 years.</a:t>
            </a:r>
          </a:p>
          <a:p>
            <a:pPr algn="l"/>
            <a:endParaRPr lang="en-US"/>
          </a:p>
          <a:p>
            <a:pPr algn="l"/>
            <a:endParaRPr lang="en-US"/>
          </a:p>
        </p:txBody>
      </p:sp>
      <p:pic>
        <p:nvPicPr>
          <p:cNvPr id="5" name="Picture 4">
            <a:extLst>
              <a:ext uri="{FF2B5EF4-FFF2-40B4-BE49-F238E27FC236}">
                <a16:creationId xmlns:a16="http://schemas.microsoft.com/office/drawing/2014/main" id="{01A4DF47-B4E7-2AA4-E019-373A49A405C5}"/>
              </a:ext>
            </a:extLst>
          </p:cNvPr>
          <p:cNvPicPr>
            <a:picLocks noChangeAspect="1"/>
          </p:cNvPicPr>
          <p:nvPr/>
        </p:nvPicPr>
        <p:blipFill>
          <a:blip r:embed="rId2"/>
          <a:stretch>
            <a:fillRect/>
          </a:stretch>
        </p:blipFill>
        <p:spPr>
          <a:xfrm>
            <a:off x="4572000" y="3659217"/>
            <a:ext cx="4015348" cy="2622122"/>
          </a:xfrm>
          <a:prstGeom prst="rect">
            <a:avLst/>
          </a:prstGeom>
        </p:spPr>
      </p:pic>
      <p:sp>
        <p:nvSpPr>
          <p:cNvPr id="6" name="TextBox 5">
            <a:extLst>
              <a:ext uri="{FF2B5EF4-FFF2-40B4-BE49-F238E27FC236}">
                <a16:creationId xmlns:a16="http://schemas.microsoft.com/office/drawing/2014/main" id="{8C5FD329-0F6F-260E-41D3-F4D09EDB5B29}"/>
              </a:ext>
            </a:extLst>
          </p:cNvPr>
          <p:cNvSpPr txBox="1"/>
          <p:nvPr/>
        </p:nvSpPr>
        <p:spPr>
          <a:xfrm>
            <a:off x="4955059" y="955221"/>
            <a:ext cx="3970732" cy="2243563"/>
          </a:xfrm>
          <a:prstGeom prst="rect">
            <a:avLst/>
          </a:prstGeom>
          <a:noFill/>
        </p:spPr>
        <p:txBody>
          <a:bodyPr wrap="square">
            <a:spAutoFit/>
          </a:bodyPr>
          <a:lstStyle/>
          <a:p>
            <a:pPr algn="l">
              <a:lnSpc>
                <a:spcPts val="3105"/>
              </a:lnSpc>
              <a:spcAft>
                <a:spcPts val="1800"/>
              </a:spcAft>
              <a:buNone/>
            </a:pPr>
            <a:r>
              <a:rPr lang="en-US" b="1" i="0">
                <a:solidFill>
                  <a:srgbClr val="0C0C0C"/>
                </a:solidFill>
                <a:effectLst/>
                <a:latin typeface="cnn_sans_display"/>
              </a:rPr>
              <a:t>What is the South Pars gas field?</a:t>
            </a:r>
          </a:p>
          <a:p>
            <a:pPr algn="l">
              <a:lnSpc>
                <a:spcPts val="2400"/>
              </a:lnSpc>
              <a:spcAft>
                <a:spcPts val="1800"/>
              </a:spcAft>
              <a:buNone/>
            </a:pPr>
            <a:r>
              <a:rPr lang="en-US" b="0" i="0">
                <a:solidFill>
                  <a:srgbClr val="0C0C0C"/>
                </a:solidFill>
                <a:effectLst/>
                <a:latin typeface="noto_serif"/>
              </a:rPr>
              <a:t>South Pars is part of the world’s largest natural gas reserves, located offshore in the Persian Gulf. It is shared between Iran and Qatar, which calls its part of it the North Dome.</a:t>
            </a:r>
          </a:p>
        </p:txBody>
      </p:sp>
    </p:spTree>
    <p:extLst>
      <p:ext uri="{BB962C8B-B14F-4D97-AF65-F5344CB8AC3E}">
        <p14:creationId xmlns:p14="http://schemas.microsoft.com/office/powerpoint/2010/main" val="18741261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EE9BFB-C2B2-4547-832B-B2E7EA941ADB}"/>
              </a:ext>
            </a:extLst>
          </p:cNvPr>
          <p:cNvSpPr>
            <a:spLocks noGrp="1"/>
          </p:cNvSpPr>
          <p:nvPr>
            <p:ph type="title"/>
          </p:nvPr>
        </p:nvSpPr>
        <p:spPr/>
        <p:txBody>
          <a:bodyPr>
            <a:normAutofit fontScale="90000"/>
          </a:bodyPr>
          <a:lstStyle/>
          <a:p>
            <a:r>
              <a:rPr lang="en-US" dirty="0"/>
              <a:t>Country of Qatar Background before and Laffan After Ras Laffan Project</a:t>
            </a:r>
          </a:p>
        </p:txBody>
      </p:sp>
      <p:pic>
        <p:nvPicPr>
          <p:cNvPr id="5" name="Picture 4">
            <a:extLst>
              <a:ext uri="{FF2B5EF4-FFF2-40B4-BE49-F238E27FC236}">
                <a16:creationId xmlns:a16="http://schemas.microsoft.com/office/drawing/2014/main" id="{80BC6B25-7544-4A4F-A8D7-F609877DF648}"/>
              </a:ext>
            </a:extLst>
          </p:cNvPr>
          <p:cNvPicPr>
            <a:picLocks noChangeAspect="1"/>
          </p:cNvPicPr>
          <p:nvPr/>
        </p:nvPicPr>
        <p:blipFill>
          <a:blip r:embed="rId2"/>
          <a:stretch>
            <a:fillRect/>
          </a:stretch>
        </p:blipFill>
        <p:spPr>
          <a:xfrm>
            <a:off x="269241" y="1997525"/>
            <a:ext cx="5198837" cy="892109"/>
          </a:xfrm>
          <a:prstGeom prst="rect">
            <a:avLst/>
          </a:prstGeom>
        </p:spPr>
      </p:pic>
      <p:pic>
        <p:nvPicPr>
          <p:cNvPr id="4" name="Picture 3">
            <a:extLst>
              <a:ext uri="{FF2B5EF4-FFF2-40B4-BE49-F238E27FC236}">
                <a16:creationId xmlns:a16="http://schemas.microsoft.com/office/drawing/2014/main" id="{EF7BDBF2-A122-3D1F-908D-82E7C17D55F4}"/>
              </a:ext>
            </a:extLst>
          </p:cNvPr>
          <p:cNvPicPr>
            <a:picLocks noChangeAspect="1"/>
          </p:cNvPicPr>
          <p:nvPr/>
        </p:nvPicPr>
        <p:blipFill>
          <a:blip r:embed="rId3"/>
          <a:stretch>
            <a:fillRect/>
          </a:stretch>
        </p:blipFill>
        <p:spPr>
          <a:xfrm>
            <a:off x="5862527" y="2341850"/>
            <a:ext cx="3187954" cy="3341796"/>
          </a:xfrm>
          <a:prstGeom prst="rect">
            <a:avLst/>
          </a:prstGeom>
        </p:spPr>
      </p:pic>
      <p:sp>
        <p:nvSpPr>
          <p:cNvPr id="2" name="TextBox 1">
            <a:extLst>
              <a:ext uri="{FF2B5EF4-FFF2-40B4-BE49-F238E27FC236}">
                <a16:creationId xmlns:a16="http://schemas.microsoft.com/office/drawing/2014/main" id="{C735713C-77BC-EF00-0DE2-2F97330B7A9D}"/>
              </a:ext>
            </a:extLst>
          </p:cNvPr>
          <p:cNvSpPr txBox="1"/>
          <p:nvPr/>
        </p:nvSpPr>
        <p:spPr>
          <a:xfrm>
            <a:off x="577049" y="3160450"/>
            <a:ext cx="4891029" cy="923330"/>
          </a:xfrm>
          <a:prstGeom prst="rect">
            <a:avLst/>
          </a:prstGeom>
          <a:solidFill>
            <a:srgbClr val="FFFF00"/>
          </a:solidFill>
        </p:spPr>
        <p:txBody>
          <a:bodyPr wrap="square" rtlCol="0">
            <a:spAutoFit/>
          </a:bodyPr>
          <a:lstStyle/>
          <a:p>
            <a:r>
              <a:rPr lang="en-US"/>
              <a:t>Imagine you were from the government of Qatar, and you asked to for billions of dollars in loans to build LNG facilities.</a:t>
            </a:r>
          </a:p>
        </p:txBody>
      </p:sp>
    </p:spTree>
    <p:extLst>
      <p:ext uri="{BB962C8B-B14F-4D97-AF65-F5344CB8AC3E}">
        <p14:creationId xmlns:p14="http://schemas.microsoft.com/office/powerpoint/2010/main" val="12889532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5"/>
          <p:cNvSpPr>
            <a:spLocks noGrp="1" noChangeArrowheads="1"/>
          </p:cNvSpPr>
          <p:nvPr>
            <p:ph type="title"/>
          </p:nvPr>
        </p:nvSpPr>
        <p:spPr/>
        <p:txBody>
          <a:bodyPr>
            <a:normAutofit fontScale="90000"/>
          </a:bodyPr>
          <a:lstStyle/>
          <a:p>
            <a:r>
              <a:rPr lang="en-US"/>
              <a:t>Example: Ras Laffan Liquified Gas Company (Ras Gas) – Two Trains</a:t>
            </a:r>
          </a:p>
        </p:txBody>
      </p:sp>
      <p:sp>
        <p:nvSpPr>
          <p:cNvPr id="89090" name="Rectangle 4"/>
          <p:cNvSpPr>
            <a:spLocks noGrp="1" noChangeArrowheads="1"/>
          </p:cNvSpPr>
          <p:nvPr>
            <p:ph idx="1"/>
          </p:nvPr>
        </p:nvSpPr>
        <p:spPr>
          <a:xfrm>
            <a:off x="200025" y="1497064"/>
            <a:ext cx="3916324" cy="4127559"/>
          </a:xfrm>
        </p:spPr>
        <p:txBody>
          <a:bodyPr>
            <a:normAutofit/>
          </a:bodyPr>
          <a:lstStyle/>
          <a:p>
            <a:pPr algn="l"/>
            <a:r>
              <a:rPr lang="en-US"/>
              <a:t>Summary of Original Transaction</a:t>
            </a:r>
          </a:p>
          <a:p>
            <a:pPr lvl="1" algn="l"/>
            <a:r>
              <a:rPr lang="en-US" sz="1500"/>
              <a:t>Project: Two LNG Trains and cost of developing natural gas reserves</a:t>
            </a:r>
          </a:p>
          <a:p>
            <a:pPr lvl="2" algn="l"/>
            <a:r>
              <a:rPr lang="en-US" sz="1200"/>
              <a:t>Cost $3.4 billion</a:t>
            </a:r>
          </a:p>
          <a:p>
            <a:pPr lvl="2" algn="l"/>
            <a:r>
              <a:rPr lang="en-US" sz="1200"/>
              <a:t>5.2 millions of tons per annum</a:t>
            </a:r>
          </a:p>
          <a:p>
            <a:pPr algn="l"/>
            <a:r>
              <a:rPr lang="en-US"/>
              <a:t>Equity Sponsors</a:t>
            </a:r>
          </a:p>
          <a:p>
            <a:pPr lvl="2" algn="l"/>
            <a:r>
              <a:rPr lang="en-US" sz="1200"/>
              <a:t>70% State of Qatar</a:t>
            </a:r>
          </a:p>
          <a:p>
            <a:pPr lvl="2" algn="l"/>
            <a:r>
              <a:rPr lang="en-US" sz="1200"/>
              <a:t>30% Mobil Oil</a:t>
            </a:r>
          </a:p>
          <a:p>
            <a:pPr algn="l"/>
            <a:r>
              <a:rPr lang="en-US"/>
              <a:t>EPC Construction Contracts</a:t>
            </a:r>
          </a:p>
          <a:p>
            <a:pPr lvl="1" algn="l"/>
            <a:r>
              <a:rPr lang="en-US" sz="1500"/>
              <a:t>JCG/MW Kellogg for LNG Trains and on-shore facilities</a:t>
            </a:r>
          </a:p>
          <a:p>
            <a:pPr lvl="1" algn="l"/>
            <a:r>
              <a:rPr lang="en-US" sz="1500"/>
              <a:t>McDermott-EPTM/Chiyoda for off-shore platforms</a:t>
            </a:r>
          </a:p>
          <a:p>
            <a:pPr lvl="1" algn="l"/>
            <a:r>
              <a:rPr lang="en-US" sz="1500"/>
              <a:t>Saipan for off-shore pipeline connection</a:t>
            </a:r>
          </a:p>
          <a:p>
            <a:pPr algn="l"/>
            <a:endParaRPr lang="en-US"/>
          </a:p>
        </p:txBody>
      </p:sp>
      <p:graphicFrame>
        <p:nvGraphicFramePr>
          <p:cNvPr id="2050" name="Object 3"/>
          <p:cNvGraphicFramePr>
            <a:graphicFrameLocks noChangeAspect="1"/>
          </p:cNvGraphicFramePr>
          <p:nvPr>
            <p:extLst>
              <p:ext uri="{D42A27DB-BD31-4B8C-83A1-F6EECF244321}">
                <p14:modId xmlns:p14="http://schemas.microsoft.com/office/powerpoint/2010/main" val="1714204303"/>
              </p:ext>
            </p:extLst>
          </p:nvPr>
        </p:nvGraphicFramePr>
        <p:xfrm>
          <a:off x="4116349" y="1656144"/>
          <a:ext cx="5562469" cy="2669212"/>
        </p:xfrm>
        <a:graphic>
          <a:graphicData uri="http://schemas.openxmlformats.org/presentationml/2006/ole">
            <mc:AlternateContent xmlns:mc="http://schemas.openxmlformats.org/markup-compatibility/2006">
              <mc:Choice xmlns:v="urn:schemas-microsoft-com:vml" Requires="v">
                <p:oleObj name="Document" r:id="rId2" imgW="5364960" imgH="2574806" progId="Word.Document.8">
                  <p:embed/>
                </p:oleObj>
              </mc:Choice>
              <mc:Fallback>
                <p:oleObj name="Document" r:id="rId2" imgW="5364960" imgH="2574806" progId="Word.Document.8">
                  <p:embed/>
                  <p:pic>
                    <p:nvPicPr>
                      <p:cNvPr id="205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6349" y="1656144"/>
                        <a:ext cx="5562469" cy="2669212"/>
                      </a:xfrm>
                      <a:prstGeom prst="rect">
                        <a:avLst/>
                      </a:prstGeom>
                      <a:noFill/>
                    </p:spPr>
                  </p:pic>
                </p:oleObj>
              </mc:Fallback>
            </mc:AlternateContent>
          </a:graphicData>
        </a:graphic>
      </p:graphicFrame>
      <p:sp>
        <p:nvSpPr>
          <p:cNvPr id="2" name="TextBox 1">
            <a:extLst>
              <a:ext uri="{FF2B5EF4-FFF2-40B4-BE49-F238E27FC236}">
                <a16:creationId xmlns:a16="http://schemas.microsoft.com/office/drawing/2014/main" id="{072DB3DD-0A94-93BE-1239-D382E3B96FE6}"/>
              </a:ext>
            </a:extLst>
          </p:cNvPr>
          <p:cNvSpPr txBox="1"/>
          <p:nvPr/>
        </p:nvSpPr>
        <p:spPr>
          <a:xfrm>
            <a:off x="4965406" y="4615392"/>
            <a:ext cx="3818238" cy="369332"/>
          </a:xfrm>
          <a:prstGeom prst="rect">
            <a:avLst/>
          </a:prstGeom>
          <a:noFill/>
        </p:spPr>
        <p:txBody>
          <a:bodyPr wrap="square" rtlCol="0">
            <a:spAutoFit/>
          </a:bodyPr>
          <a:lstStyle/>
          <a:p>
            <a:r>
              <a:rPr lang="en-US"/>
              <a:t>Now there are 14 trains</a:t>
            </a:r>
          </a:p>
        </p:txBody>
      </p:sp>
    </p:spTree>
    <p:extLst>
      <p:ext uri="{BB962C8B-B14F-4D97-AF65-F5344CB8AC3E}">
        <p14:creationId xmlns:p14="http://schemas.microsoft.com/office/powerpoint/2010/main" val="7940449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Ras Laffan Liquified Gas Company</a:t>
            </a:r>
          </a:p>
        </p:txBody>
      </p:sp>
      <p:sp>
        <p:nvSpPr>
          <p:cNvPr id="91139" name="Rectangle 3"/>
          <p:cNvSpPr>
            <a:spLocks noGrp="1" noChangeArrowheads="1"/>
          </p:cNvSpPr>
          <p:nvPr>
            <p:ph idx="1"/>
          </p:nvPr>
        </p:nvSpPr>
        <p:spPr/>
        <p:txBody>
          <a:bodyPr>
            <a:normAutofit/>
          </a:bodyPr>
          <a:lstStyle/>
          <a:p>
            <a:pPr marL="214313" indent="-214313"/>
            <a:r>
              <a:rPr lang="en-US"/>
              <a:t>Financing of $3.4 Billion</a:t>
            </a:r>
          </a:p>
          <a:p>
            <a:pPr marL="557213" lvl="1" indent="-214313"/>
            <a:r>
              <a:rPr lang="en-US"/>
              <a:t>$850 million in Equity</a:t>
            </a:r>
          </a:p>
          <a:p>
            <a:pPr marL="557213" lvl="1" indent="-214313"/>
            <a:r>
              <a:rPr lang="en-US"/>
              <a:t>$465 million supported by US EXIM</a:t>
            </a:r>
          </a:p>
          <a:p>
            <a:pPr marL="557213" lvl="1" indent="-214313"/>
            <a:r>
              <a:rPr lang="en-US"/>
              <a:t>$250 million supported by UK ECGD</a:t>
            </a:r>
          </a:p>
          <a:p>
            <a:pPr marL="557213" lvl="1" indent="-214313"/>
            <a:r>
              <a:rPr lang="en-US"/>
              <a:t>$185 million supported by Italy’s SACE</a:t>
            </a:r>
          </a:p>
          <a:p>
            <a:pPr marL="557213" lvl="1" indent="-214313"/>
            <a:r>
              <a:rPr lang="en-US"/>
              <a:t>$450 million uninsured loan from commercial banks</a:t>
            </a:r>
          </a:p>
          <a:p>
            <a:pPr marL="557213" lvl="1" indent="-214313"/>
            <a:r>
              <a:rPr lang="en-US"/>
              <a:t>$1,200 million from bond markets</a:t>
            </a:r>
          </a:p>
          <a:p>
            <a:pPr lvl="2"/>
            <a:r>
              <a:rPr lang="en-US" sz="1200"/>
              <a:t>10-year and 17-year maturity</a:t>
            </a:r>
          </a:p>
          <a:p>
            <a:pPr lvl="2"/>
            <a:r>
              <a:rPr lang="en-US" sz="1200"/>
              <a:t>Rated BBB+ by S&amp;P</a:t>
            </a:r>
          </a:p>
          <a:p>
            <a:pPr lvl="2"/>
            <a:r>
              <a:rPr lang="en-US" sz="1200"/>
              <a:t>Rated A3 by Moody’s</a:t>
            </a:r>
          </a:p>
          <a:p>
            <a:r>
              <a:rPr lang="en-US" sz="1650"/>
              <a:t>Revenue Contracts</a:t>
            </a:r>
          </a:p>
          <a:p>
            <a:pPr lvl="1"/>
            <a:r>
              <a:rPr lang="en-US"/>
              <a:t>25-year contract with Korea Gas Corporation for output of one train</a:t>
            </a:r>
          </a:p>
          <a:p>
            <a:pPr marL="557213" lvl="1" indent="-214313"/>
            <a:r>
              <a:rPr lang="en-US"/>
              <a:t>Korean Gas Corporation built receiving facilities and purchased ships ($3.1 billion)</a:t>
            </a:r>
          </a:p>
          <a:p>
            <a:pPr marL="2381"/>
            <a:endParaRPr lang="en-US" sz="1050"/>
          </a:p>
        </p:txBody>
      </p:sp>
      <p:cxnSp>
        <p:nvCxnSpPr>
          <p:cNvPr id="3" name="Straight Arrow Connector 2">
            <a:extLst>
              <a:ext uri="{FF2B5EF4-FFF2-40B4-BE49-F238E27FC236}">
                <a16:creationId xmlns:a16="http://schemas.microsoft.com/office/drawing/2014/main" id="{9BAC75BB-8CA7-204B-D492-E0E412AD3558}"/>
              </a:ext>
            </a:extLst>
          </p:cNvPr>
          <p:cNvCxnSpPr/>
          <p:nvPr/>
        </p:nvCxnSpPr>
        <p:spPr>
          <a:xfrm flipH="1">
            <a:off x="2504209" y="3143250"/>
            <a:ext cx="4810991" cy="12884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2E8AB91-ECB9-0A97-5B2D-D8E4C4EB869B}"/>
              </a:ext>
            </a:extLst>
          </p:cNvPr>
          <p:cNvSpPr txBox="1"/>
          <p:nvPr/>
        </p:nvSpPr>
        <p:spPr>
          <a:xfrm>
            <a:off x="7315200" y="2623051"/>
            <a:ext cx="1572425" cy="1754326"/>
          </a:xfrm>
          <a:prstGeom prst="rect">
            <a:avLst/>
          </a:prstGeom>
          <a:solidFill>
            <a:srgbClr val="00B0F0"/>
          </a:solidFill>
        </p:spPr>
        <p:txBody>
          <a:bodyPr wrap="square" rtlCol="0">
            <a:spAutoFit/>
          </a:bodyPr>
          <a:lstStyle/>
          <a:p>
            <a:r>
              <a:rPr lang="en-US" sz="1350"/>
              <a:t>Relatively unconventional technology, no projects in the country and can achieve bond rating better than country rating</a:t>
            </a:r>
          </a:p>
        </p:txBody>
      </p:sp>
    </p:spTree>
    <p:extLst>
      <p:ext uri="{BB962C8B-B14F-4D97-AF65-F5344CB8AC3E}">
        <p14:creationId xmlns:p14="http://schemas.microsoft.com/office/powerpoint/2010/main" val="35941728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10A65-9468-4939-1D9F-AC10CE6ADA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A7E490-BA3D-AB29-634C-C9438892957F}"/>
              </a:ext>
            </a:extLst>
          </p:cNvPr>
          <p:cNvSpPr>
            <a:spLocks noGrp="1"/>
          </p:cNvSpPr>
          <p:nvPr>
            <p:ph type="title"/>
          </p:nvPr>
        </p:nvSpPr>
        <p:spPr/>
        <p:txBody>
          <a:bodyPr>
            <a:normAutofit fontScale="90000"/>
          </a:bodyPr>
          <a:lstStyle/>
          <a:p>
            <a:r>
              <a:rPr lang="en-US"/>
              <a:t>Use Snipping Tool to Fill in Items from Pre-Sale Report</a:t>
            </a:r>
          </a:p>
        </p:txBody>
      </p:sp>
      <p:sp>
        <p:nvSpPr>
          <p:cNvPr id="3" name="Text Placeholder 2">
            <a:extLst>
              <a:ext uri="{FF2B5EF4-FFF2-40B4-BE49-F238E27FC236}">
                <a16:creationId xmlns:a16="http://schemas.microsoft.com/office/drawing/2014/main" id="{5C665145-6CE2-F6DF-7783-0F9DD0742F89}"/>
              </a:ext>
            </a:extLst>
          </p:cNvPr>
          <p:cNvSpPr>
            <a:spLocks noGrp="1"/>
          </p:cNvSpPr>
          <p:nvPr>
            <p:ph idx="1"/>
          </p:nvPr>
        </p:nvSpPr>
        <p:spPr>
          <a:xfrm>
            <a:off x="304801" y="1209675"/>
            <a:ext cx="3624950" cy="4514894"/>
          </a:xfrm>
        </p:spPr>
        <p:txBody>
          <a:bodyPr/>
          <a:lstStyle/>
          <a:p>
            <a:endParaRPr lang="en-US"/>
          </a:p>
          <a:p>
            <a:endParaRPr lang="en-US"/>
          </a:p>
          <a:p>
            <a:endParaRPr lang="en-US"/>
          </a:p>
          <a:p>
            <a:endParaRPr lang="en-US"/>
          </a:p>
          <a:p>
            <a:r>
              <a:rPr lang="en-US"/>
              <a:t>Proven (boring) technology</a:t>
            </a:r>
          </a:p>
          <a:p>
            <a:pPr lvl="1"/>
            <a:endParaRPr lang="en-US"/>
          </a:p>
          <a:p>
            <a:r>
              <a:rPr lang="en-US"/>
              <a:t>Construction Cost Over-Run Risk</a:t>
            </a:r>
          </a:p>
          <a:p>
            <a:pPr marL="342900" lvl="1" indent="0">
              <a:buNone/>
            </a:pPr>
            <a:endParaRPr lang="en-US"/>
          </a:p>
          <a:p>
            <a:r>
              <a:rPr lang="en-US"/>
              <a:t>Supply Risk</a:t>
            </a:r>
          </a:p>
          <a:p>
            <a:pPr marL="342900" lvl="1" indent="0">
              <a:buNone/>
            </a:pPr>
            <a:endParaRPr lang="en-US"/>
          </a:p>
          <a:p>
            <a:r>
              <a:rPr lang="en-US"/>
              <a:t>Volume Risk</a:t>
            </a:r>
          </a:p>
          <a:p>
            <a:pPr lvl="1"/>
            <a:endParaRPr lang="en-US"/>
          </a:p>
          <a:p>
            <a:r>
              <a:rPr lang="en-US"/>
              <a:t>Price Risk</a:t>
            </a:r>
          </a:p>
        </p:txBody>
      </p:sp>
      <p:pic>
        <p:nvPicPr>
          <p:cNvPr id="5" name="Picture 4">
            <a:extLst>
              <a:ext uri="{FF2B5EF4-FFF2-40B4-BE49-F238E27FC236}">
                <a16:creationId xmlns:a16="http://schemas.microsoft.com/office/drawing/2014/main" id="{3D51435B-EBBA-0D63-0B10-01530795F637}"/>
              </a:ext>
            </a:extLst>
          </p:cNvPr>
          <p:cNvPicPr>
            <a:picLocks noChangeAspect="1"/>
          </p:cNvPicPr>
          <p:nvPr/>
        </p:nvPicPr>
        <p:blipFill>
          <a:blip r:embed="rId2"/>
          <a:stretch>
            <a:fillRect/>
          </a:stretch>
        </p:blipFill>
        <p:spPr>
          <a:xfrm>
            <a:off x="3720976" y="1914965"/>
            <a:ext cx="5165652" cy="843080"/>
          </a:xfrm>
          <a:prstGeom prst="rect">
            <a:avLst/>
          </a:prstGeom>
        </p:spPr>
      </p:pic>
      <p:pic>
        <p:nvPicPr>
          <p:cNvPr id="7" name="Picture 6">
            <a:extLst>
              <a:ext uri="{FF2B5EF4-FFF2-40B4-BE49-F238E27FC236}">
                <a16:creationId xmlns:a16="http://schemas.microsoft.com/office/drawing/2014/main" id="{95BAF56F-B1CB-1B46-CCE3-AA242B7B7603}"/>
              </a:ext>
            </a:extLst>
          </p:cNvPr>
          <p:cNvPicPr>
            <a:picLocks noChangeAspect="1"/>
          </p:cNvPicPr>
          <p:nvPr/>
        </p:nvPicPr>
        <p:blipFill>
          <a:blip r:embed="rId3"/>
          <a:stretch>
            <a:fillRect/>
          </a:stretch>
        </p:blipFill>
        <p:spPr>
          <a:xfrm>
            <a:off x="3820977" y="2758045"/>
            <a:ext cx="4987034" cy="743054"/>
          </a:xfrm>
          <a:prstGeom prst="rect">
            <a:avLst/>
          </a:prstGeom>
        </p:spPr>
      </p:pic>
      <p:pic>
        <p:nvPicPr>
          <p:cNvPr id="9" name="Picture 8">
            <a:extLst>
              <a:ext uri="{FF2B5EF4-FFF2-40B4-BE49-F238E27FC236}">
                <a16:creationId xmlns:a16="http://schemas.microsoft.com/office/drawing/2014/main" id="{4FDD3685-5502-E217-A531-8F047C6F3A34}"/>
              </a:ext>
            </a:extLst>
          </p:cNvPr>
          <p:cNvPicPr>
            <a:picLocks noChangeAspect="1"/>
          </p:cNvPicPr>
          <p:nvPr/>
        </p:nvPicPr>
        <p:blipFill>
          <a:blip r:embed="rId4"/>
          <a:stretch>
            <a:fillRect/>
          </a:stretch>
        </p:blipFill>
        <p:spPr>
          <a:xfrm>
            <a:off x="3913885" y="4943609"/>
            <a:ext cx="4972744" cy="650172"/>
          </a:xfrm>
          <a:prstGeom prst="rect">
            <a:avLst/>
          </a:prstGeom>
        </p:spPr>
      </p:pic>
      <p:pic>
        <p:nvPicPr>
          <p:cNvPr id="11" name="Picture 10">
            <a:extLst>
              <a:ext uri="{FF2B5EF4-FFF2-40B4-BE49-F238E27FC236}">
                <a16:creationId xmlns:a16="http://schemas.microsoft.com/office/drawing/2014/main" id="{C0A32B71-0C73-218F-FB83-BBBCC1EE59DB}"/>
              </a:ext>
            </a:extLst>
          </p:cNvPr>
          <p:cNvPicPr>
            <a:picLocks noChangeAspect="1"/>
          </p:cNvPicPr>
          <p:nvPr/>
        </p:nvPicPr>
        <p:blipFill>
          <a:blip r:embed="rId5"/>
          <a:stretch>
            <a:fillRect/>
          </a:stretch>
        </p:blipFill>
        <p:spPr>
          <a:xfrm>
            <a:off x="3820977" y="4170422"/>
            <a:ext cx="4987034" cy="685896"/>
          </a:xfrm>
          <a:prstGeom prst="rect">
            <a:avLst/>
          </a:prstGeom>
        </p:spPr>
      </p:pic>
      <p:pic>
        <p:nvPicPr>
          <p:cNvPr id="13" name="Picture 12">
            <a:extLst>
              <a:ext uri="{FF2B5EF4-FFF2-40B4-BE49-F238E27FC236}">
                <a16:creationId xmlns:a16="http://schemas.microsoft.com/office/drawing/2014/main" id="{EC94F771-F498-FD44-518D-69B5A831BED4}"/>
              </a:ext>
            </a:extLst>
          </p:cNvPr>
          <p:cNvPicPr>
            <a:picLocks noChangeAspect="1"/>
          </p:cNvPicPr>
          <p:nvPr/>
        </p:nvPicPr>
        <p:blipFill>
          <a:blip r:embed="rId6"/>
          <a:stretch>
            <a:fillRect/>
          </a:stretch>
        </p:blipFill>
        <p:spPr>
          <a:xfrm>
            <a:off x="3932522" y="3498511"/>
            <a:ext cx="4872718" cy="593014"/>
          </a:xfrm>
          <a:prstGeom prst="rect">
            <a:avLst/>
          </a:prstGeom>
        </p:spPr>
      </p:pic>
    </p:spTree>
    <p:extLst>
      <p:ext uri="{BB962C8B-B14F-4D97-AF65-F5344CB8AC3E}">
        <p14:creationId xmlns:p14="http://schemas.microsoft.com/office/powerpoint/2010/main" val="21643240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
          <p:cNvSpPr>
            <a:spLocks noGrp="1" noChangeArrowheads="1"/>
          </p:cNvSpPr>
          <p:nvPr>
            <p:ph type="body" idx="1"/>
          </p:nvPr>
        </p:nvSpPr>
        <p:spPr>
          <a:xfrm>
            <a:off x="533400" y="1143000"/>
            <a:ext cx="8382000" cy="5257800"/>
          </a:xfrm>
        </p:spPr>
        <p:txBody>
          <a:bodyPr/>
          <a:lstStyle/>
          <a:p>
            <a:pPr>
              <a:lnSpc>
                <a:spcPct val="80000"/>
              </a:lnSpc>
              <a:buClr>
                <a:srgbClr val="0000FF"/>
              </a:buClr>
              <a:buSzPct val="125000"/>
            </a:pPr>
            <a:r>
              <a:rPr lang="en-US" sz="1200">
                <a:latin typeface="Trebuchet MS" pitchFamily="34" charset="0"/>
              </a:rPr>
              <a:t>Phase 1 Financial Structuring</a:t>
            </a:r>
          </a:p>
          <a:p>
            <a:pPr lvl="1">
              <a:lnSpc>
                <a:spcPct val="80000"/>
              </a:lnSpc>
              <a:buClr>
                <a:srgbClr val="0000FF"/>
              </a:buClr>
              <a:buSzPct val="125000"/>
              <a:buFontTx/>
              <a:buChar char="•"/>
            </a:pPr>
            <a:r>
              <a:rPr lang="en-US" sz="1200">
                <a:latin typeface="Trebuchet MS" pitchFamily="34" charset="0"/>
              </a:rPr>
              <a:t>Cash flows from Trains 3-4 to support Phase 1 debt</a:t>
            </a:r>
          </a:p>
          <a:p>
            <a:pPr lvl="1">
              <a:lnSpc>
                <a:spcPct val="80000"/>
              </a:lnSpc>
              <a:buClr>
                <a:srgbClr val="0000FF"/>
              </a:buClr>
              <a:buSzPct val="125000"/>
              <a:buFontTx/>
              <a:buChar char="•"/>
            </a:pPr>
            <a:r>
              <a:rPr lang="en-US" sz="1200">
                <a:latin typeface="Trebuchet MS" pitchFamily="34" charset="0"/>
              </a:rPr>
              <a:t>Essentially a financing of Trains 3-4 to fund expansion</a:t>
            </a:r>
          </a:p>
          <a:p>
            <a:pPr>
              <a:lnSpc>
                <a:spcPct val="80000"/>
              </a:lnSpc>
              <a:buClr>
                <a:srgbClr val="0000FF"/>
              </a:buClr>
              <a:buSzPct val="125000"/>
              <a:buFontTx/>
              <a:buNone/>
            </a:pPr>
            <a:endParaRPr lang="en-US" sz="1000">
              <a:latin typeface="Trebuchet MS" pitchFamily="34" charset="0"/>
            </a:endParaRPr>
          </a:p>
          <a:p>
            <a:pPr>
              <a:lnSpc>
                <a:spcPct val="80000"/>
              </a:lnSpc>
              <a:buClr>
                <a:srgbClr val="0000FF"/>
              </a:buClr>
              <a:buSzPct val="125000"/>
            </a:pPr>
            <a:r>
              <a:rPr lang="en-US" sz="1200">
                <a:latin typeface="Trebuchet MS" pitchFamily="34" charset="0"/>
              </a:rPr>
              <a:t>Phase 1 Financing Key Risks</a:t>
            </a:r>
          </a:p>
          <a:p>
            <a:pPr lvl="1">
              <a:lnSpc>
                <a:spcPct val="80000"/>
              </a:lnSpc>
              <a:buClr>
                <a:srgbClr val="0000FF"/>
              </a:buClr>
              <a:buSzPct val="125000"/>
              <a:buFontTx/>
              <a:buChar char="•"/>
            </a:pPr>
            <a:r>
              <a:rPr lang="en-US" sz="1200">
                <a:latin typeface="Trebuchet MS" pitchFamily="34" charset="0"/>
              </a:rPr>
              <a:t>Train 3-4 Operations</a:t>
            </a:r>
          </a:p>
          <a:p>
            <a:pPr lvl="1">
              <a:lnSpc>
                <a:spcPct val="80000"/>
              </a:lnSpc>
              <a:buClr>
                <a:srgbClr val="0000FF"/>
              </a:buClr>
              <a:buSzPct val="125000"/>
              <a:buFontTx/>
              <a:buChar char="•"/>
            </a:pPr>
            <a:r>
              <a:rPr lang="en-US" sz="1200">
                <a:latin typeface="Trebuchet MS" pitchFamily="34" charset="0"/>
              </a:rPr>
              <a:t>Shipping and Access to Markets</a:t>
            </a:r>
          </a:p>
          <a:p>
            <a:pPr lvl="1">
              <a:lnSpc>
                <a:spcPct val="80000"/>
              </a:lnSpc>
              <a:buClr>
                <a:srgbClr val="0000FF"/>
              </a:buClr>
              <a:buSzPct val="125000"/>
              <a:buFontTx/>
              <a:buChar char="•"/>
            </a:pPr>
            <a:r>
              <a:rPr lang="en-US" sz="1200">
                <a:latin typeface="Trebuchet MS" pitchFamily="34" charset="0"/>
              </a:rPr>
              <a:t>Revenue Risk (Price x Volume)</a:t>
            </a:r>
          </a:p>
          <a:p>
            <a:pPr lvl="1">
              <a:lnSpc>
                <a:spcPct val="80000"/>
              </a:lnSpc>
              <a:buClr>
                <a:srgbClr val="0000FF"/>
              </a:buClr>
              <a:buSzPct val="125000"/>
              <a:buFontTx/>
              <a:buNone/>
            </a:pPr>
            <a:endParaRPr lang="en-US" sz="1200">
              <a:latin typeface="Trebuchet MS" pitchFamily="34" charset="0"/>
            </a:endParaRPr>
          </a:p>
          <a:p>
            <a:pPr>
              <a:lnSpc>
                <a:spcPct val="80000"/>
              </a:lnSpc>
              <a:buClr>
                <a:srgbClr val="0000FF"/>
              </a:buClr>
              <a:buSzPct val="125000"/>
            </a:pPr>
            <a:r>
              <a:rPr lang="en-US" sz="1200">
                <a:latin typeface="Trebuchet MS" pitchFamily="34" charset="0"/>
              </a:rPr>
              <a:t>Terms</a:t>
            </a:r>
          </a:p>
          <a:p>
            <a:pPr lvl="1">
              <a:lnSpc>
                <a:spcPct val="80000"/>
              </a:lnSpc>
              <a:buClr>
                <a:srgbClr val="0000FF"/>
              </a:buClr>
              <a:buSzPct val="125000"/>
              <a:buFontTx/>
              <a:buChar char="•"/>
            </a:pPr>
            <a:r>
              <a:rPr lang="en-US" sz="1000">
                <a:latin typeface="Trebuchet MS" pitchFamily="34" charset="0"/>
              </a:rPr>
              <a:t>Series A Bonds (15-yr): LIBOR + 97 bp</a:t>
            </a:r>
          </a:p>
          <a:p>
            <a:pPr lvl="1">
              <a:lnSpc>
                <a:spcPct val="80000"/>
              </a:lnSpc>
              <a:buClr>
                <a:srgbClr val="0000FF"/>
              </a:buClr>
              <a:buSzPct val="125000"/>
              <a:buFontTx/>
              <a:buChar char="•"/>
            </a:pPr>
            <a:r>
              <a:rPr lang="en-US" sz="1000">
                <a:latin typeface="Trebuchet MS" pitchFamily="34" charset="0"/>
              </a:rPr>
              <a:t>Series B Bonds (22-yr): LIBOR + 130 bp</a:t>
            </a:r>
          </a:p>
          <a:p>
            <a:pPr lvl="1">
              <a:lnSpc>
                <a:spcPct val="80000"/>
              </a:lnSpc>
              <a:buClr>
                <a:srgbClr val="0000FF"/>
              </a:buClr>
              <a:buSzPct val="125000"/>
              <a:buFontTx/>
              <a:buChar char="•"/>
            </a:pPr>
            <a:r>
              <a:rPr lang="en-US" sz="1000">
                <a:latin typeface="Trebuchet MS" pitchFamily="34" charset="0"/>
              </a:rPr>
              <a:t>International Banks: LIBOR + 45-65 bp</a:t>
            </a:r>
          </a:p>
          <a:p>
            <a:pPr lvl="2">
              <a:lnSpc>
                <a:spcPct val="80000"/>
              </a:lnSpc>
              <a:buClr>
                <a:srgbClr val="0000FF"/>
              </a:buClr>
              <a:buSzPct val="125000"/>
            </a:pPr>
            <a:r>
              <a:rPr lang="en-US" sz="1000">
                <a:latin typeface="Trebuchet MS" pitchFamily="34" charset="0"/>
              </a:rPr>
              <a:t>Up-front Fee (Arranger Fee) = 60 bp</a:t>
            </a:r>
          </a:p>
          <a:p>
            <a:pPr lvl="2">
              <a:lnSpc>
                <a:spcPct val="80000"/>
              </a:lnSpc>
              <a:buClr>
                <a:srgbClr val="0000FF"/>
              </a:buClr>
              <a:buSzPct val="125000"/>
            </a:pPr>
            <a:r>
              <a:rPr lang="en-US" sz="1000">
                <a:latin typeface="Trebuchet MS" pitchFamily="34" charset="0"/>
              </a:rPr>
              <a:t>Commitment Fee = 20 bp p.a.</a:t>
            </a:r>
          </a:p>
          <a:p>
            <a:pPr>
              <a:lnSpc>
                <a:spcPct val="80000"/>
              </a:lnSpc>
              <a:buClr>
                <a:srgbClr val="0000FF"/>
              </a:buClr>
              <a:buSzPct val="125000"/>
            </a:pPr>
            <a:endParaRPr lang="en-US" sz="900">
              <a:latin typeface="Trebuchet MS" pitchFamily="34" charset="0"/>
            </a:endParaRPr>
          </a:p>
          <a:p>
            <a:pPr>
              <a:lnSpc>
                <a:spcPct val="80000"/>
              </a:lnSpc>
              <a:buClr>
                <a:srgbClr val="0000FF"/>
              </a:buClr>
              <a:buSzPct val="125000"/>
            </a:pPr>
            <a:r>
              <a:rPr lang="en-US" sz="1200">
                <a:latin typeface="Trebuchet MS" pitchFamily="34" charset="0"/>
              </a:rPr>
              <a:t>Phase 2 Scope: Completion of Train 6 and Fund Construction of Train 7</a:t>
            </a:r>
          </a:p>
          <a:p>
            <a:pPr lvl="1">
              <a:lnSpc>
                <a:spcPct val="80000"/>
              </a:lnSpc>
              <a:buClr>
                <a:srgbClr val="0000FF"/>
              </a:buClr>
              <a:buSzPct val="125000"/>
              <a:buFontTx/>
              <a:buChar char="•"/>
            </a:pPr>
            <a:r>
              <a:rPr lang="en-US" sz="1000">
                <a:latin typeface="Trebuchet MS" pitchFamily="34" charset="0"/>
              </a:rPr>
              <a:t>Estimated Debt: US$5.4 billion (Will likely require completion guarantees)</a:t>
            </a:r>
          </a:p>
          <a:p>
            <a:pPr lvl="1">
              <a:lnSpc>
                <a:spcPct val="80000"/>
              </a:lnSpc>
              <a:buClr>
                <a:srgbClr val="0000FF"/>
              </a:buClr>
              <a:buSzPct val="125000"/>
              <a:buFontTx/>
              <a:buChar char="•"/>
            </a:pPr>
            <a:endParaRPr lang="en-US" sz="1000">
              <a:latin typeface="Trebuchet MS" pitchFamily="34" charset="0"/>
            </a:endParaRPr>
          </a:p>
        </p:txBody>
      </p:sp>
      <p:sp>
        <p:nvSpPr>
          <p:cNvPr id="97283" name="AutoShape 4"/>
          <p:cNvSpPr>
            <a:spLocks/>
          </p:cNvSpPr>
          <p:nvPr/>
        </p:nvSpPr>
        <p:spPr bwMode="auto">
          <a:xfrm>
            <a:off x="5486400" y="2438400"/>
            <a:ext cx="3352800" cy="1219200"/>
          </a:xfrm>
          <a:prstGeom prst="borderCallout1">
            <a:avLst>
              <a:gd name="adj1" fmla="val 9375"/>
              <a:gd name="adj2" fmla="val -2273"/>
              <a:gd name="adj3" fmla="val 4690"/>
              <a:gd name="adj4" fmla="val -33190"/>
            </a:avLst>
          </a:prstGeom>
          <a:solidFill>
            <a:srgbClr val="FFFF00"/>
          </a:solidFill>
          <a:ln w="9525">
            <a:solidFill>
              <a:schemeClr val="tx1"/>
            </a:solidFill>
            <a:miter lim="800000"/>
            <a:headEnd/>
            <a:tailEnd/>
          </a:ln>
        </p:spPr>
        <p:txBody>
          <a:bodyPr/>
          <a:lstStyle/>
          <a:p>
            <a:pPr algn="l" eaLnBrk="1" hangingPunct="1">
              <a:buFontTx/>
              <a:buChar char="•"/>
            </a:pPr>
            <a:r>
              <a:rPr lang="en-US" sz="1400">
                <a:latin typeface="Trebuchet MS" pitchFamily="34" charset="0"/>
              </a:rPr>
              <a:t> Track record</a:t>
            </a:r>
          </a:p>
          <a:p>
            <a:pPr algn="l" eaLnBrk="1" hangingPunct="1">
              <a:buFontTx/>
              <a:buChar char="•"/>
            </a:pPr>
            <a:r>
              <a:rPr lang="en-US" sz="1400">
                <a:latin typeface="Trebuchet MS" pitchFamily="34" charset="0"/>
              </a:rPr>
              <a:t> Shipping contracted</a:t>
            </a:r>
          </a:p>
          <a:p>
            <a:pPr algn="l" eaLnBrk="1" hangingPunct="1">
              <a:buFontTx/>
              <a:buChar char="•"/>
            </a:pPr>
            <a:r>
              <a:rPr lang="en-US" sz="1400">
                <a:latin typeface="Trebuchet MS" pitchFamily="34" charset="0"/>
              </a:rPr>
              <a:t> Sale &amp; Purchase Agreements in place with creditworthy counterparties (Petronet, Edison, Endesa)</a:t>
            </a:r>
          </a:p>
          <a:p>
            <a:pPr algn="l" eaLnBrk="1" hangingPunct="1"/>
            <a:endParaRPr lang="en-US" sz="1400">
              <a:latin typeface="Trebuchet MS" pitchFamily="34" charset="0"/>
            </a:endParaRPr>
          </a:p>
        </p:txBody>
      </p:sp>
      <p:sp>
        <p:nvSpPr>
          <p:cNvPr id="97284" name="Rectangle 5"/>
          <p:cNvSpPr>
            <a:spLocks noGrp="1" noChangeArrowheads="1"/>
          </p:cNvSpPr>
          <p:nvPr>
            <p:ph type="title"/>
          </p:nvPr>
        </p:nvSpPr>
        <p:spPr/>
        <p:txBody>
          <a:bodyPr/>
          <a:lstStyle/>
          <a:p>
            <a:r>
              <a:rPr lang="en-US"/>
              <a:t>Financing Terms and Risks</a:t>
            </a:r>
          </a:p>
        </p:txBody>
      </p:sp>
    </p:spTree>
    <p:extLst>
      <p:ext uri="{BB962C8B-B14F-4D97-AF65-F5344CB8AC3E}">
        <p14:creationId xmlns:p14="http://schemas.microsoft.com/office/powerpoint/2010/main" val="24799714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ECCE9-6F97-ED8B-D7B6-AFF3DB23B93E}"/>
              </a:ext>
            </a:extLst>
          </p:cNvPr>
          <p:cNvSpPr>
            <a:spLocks noGrp="1"/>
          </p:cNvSpPr>
          <p:nvPr>
            <p:ph type="title"/>
          </p:nvPr>
        </p:nvSpPr>
        <p:spPr/>
        <p:txBody>
          <a:bodyPr>
            <a:normAutofit fontScale="90000"/>
          </a:bodyPr>
          <a:lstStyle/>
          <a:p>
            <a:r>
              <a:rPr lang="en-US"/>
              <a:t>Exercise: Draw a Diagram of the Ras Laffan Project</a:t>
            </a:r>
          </a:p>
        </p:txBody>
      </p:sp>
      <p:sp>
        <p:nvSpPr>
          <p:cNvPr id="3" name="Content Placeholder 2">
            <a:extLst>
              <a:ext uri="{FF2B5EF4-FFF2-40B4-BE49-F238E27FC236}">
                <a16:creationId xmlns:a16="http://schemas.microsoft.com/office/drawing/2014/main" id="{4719913B-109E-44A4-F5B5-FE4EE86AA0B4}"/>
              </a:ext>
            </a:extLst>
          </p:cNvPr>
          <p:cNvSpPr>
            <a:spLocks noGrp="1"/>
          </p:cNvSpPr>
          <p:nvPr>
            <p:ph idx="1"/>
          </p:nvPr>
        </p:nvSpPr>
        <p:spPr>
          <a:solidFill>
            <a:srgbClr val="FFFF00"/>
          </a:solidFill>
        </p:spPr>
        <p:txBody>
          <a:bodyPr/>
          <a:lstStyle/>
          <a:p>
            <a:r>
              <a:rPr lang="en-US"/>
              <a:t>.</a:t>
            </a:r>
          </a:p>
          <a:p>
            <a:endParaRPr lang="en-US"/>
          </a:p>
        </p:txBody>
      </p:sp>
      <p:sp>
        <p:nvSpPr>
          <p:cNvPr id="4" name="Slide Number Placeholder 3">
            <a:extLst>
              <a:ext uri="{FF2B5EF4-FFF2-40B4-BE49-F238E27FC236}">
                <a16:creationId xmlns:a16="http://schemas.microsoft.com/office/drawing/2014/main" id="{1CF4664C-03C7-AE85-8418-15818F2965EF}"/>
              </a:ext>
            </a:extLst>
          </p:cNvPr>
          <p:cNvSpPr>
            <a:spLocks noGrp="1"/>
          </p:cNvSpPr>
          <p:nvPr>
            <p:ph type="sldNum" sz="quarter" idx="12"/>
          </p:nvPr>
        </p:nvSpPr>
        <p:spPr/>
        <p:txBody>
          <a:bodyPr/>
          <a:lstStyle/>
          <a:p>
            <a:fld id="{EB241CD2-1E45-42A3-B213-66A034DF9A3B}" type="slidenum">
              <a:rPr lang="en-GB" smtClean="0"/>
              <a:t>87</a:t>
            </a:fld>
            <a:endParaRPr lang="en-GB"/>
          </a:p>
        </p:txBody>
      </p:sp>
      <p:sp>
        <p:nvSpPr>
          <p:cNvPr id="6" name="Oval 5">
            <a:extLst>
              <a:ext uri="{FF2B5EF4-FFF2-40B4-BE49-F238E27FC236}">
                <a16:creationId xmlns:a16="http://schemas.microsoft.com/office/drawing/2014/main" id="{74FA33C1-01CC-D5FB-12FB-D0214EFA4D41}"/>
              </a:ext>
            </a:extLst>
          </p:cNvPr>
          <p:cNvSpPr/>
          <p:nvPr/>
        </p:nvSpPr>
        <p:spPr bwMode="auto">
          <a:xfrm>
            <a:off x="3519577" y="2648310"/>
            <a:ext cx="1565597" cy="1179348"/>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Ras Laffan</a:t>
            </a:r>
          </a:p>
          <a:p>
            <a:pPr algn="ctr" eaLnBrk="0" fontAlgn="base" hangingPunct="0">
              <a:spcBef>
                <a:spcPct val="0"/>
              </a:spcBef>
              <a:spcAft>
                <a:spcPct val="0"/>
              </a:spcAft>
            </a:pPr>
            <a:r>
              <a:rPr lang="en-US" sz="900">
                <a:latin typeface="Arial" pitchFamily="34" charset="0"/>
              </a:rPr>
              <a:t>Special Purpose Vehicle: Bond Rating of A-</a:t>
            </a:r>
          </a:p>
        </p:txBody>
      </p:sp>
    </p:spTree>
    <p:extLst>
      <p:ext uri="{BB962C8B-B14F-4D97-AF65-F5344CB8AC3E}">
        <p14:creationId xmlns:p14="http://schemas.microsoft.com/office/powerpoint/2010/main" val="22764636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Arrow Connector 16"/>
          <p:cNvCxnSpPr>
            <a:cxnSpLocks/>
          </p:cNvCxnSpPr>
          <p:nvPr/>
        </p:nvCxnSpPr>
        <p:spPr bwMode="auto">
          <a:xfrm flipH="1" flipV="1">
            <a:off x="2648048" y="2920784"/>
            <a:ext cx="1549643" cy="1011276"/>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59" name="Straight Arrow Connector 58"/>
          <p:cNvCxnSpPr>
            <a:cxnSpLocks/>
            <a:stCxn id="7" idx="5"/>
            <a:endCxn id="32" idx="1"/>
          </p:cNvCxnSpPr>
          <p:nvPr/>
        </p:nvCxnSpPr>
        <p:spPr bwMode="auto">
          <a:xfrm>
            <a:off x="5031920" y="4480507"/>
            <a:ext cx="1348648" cy="772571"/>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9" name="Straight Arrow Connector 28"/>
          <p:cNvCxnSpPr>
            <a:cxnSpLocks/>
            <a:endCxn id="31" idx="6"/>
          </p:cNvCxnSpPr>
          <p:nvPr/>
        </p:nvCxnSpPr>
        <p:spPr bwMode="auto">
          <a:xfrm flipH="1">
            <a:off x="2482089" y="4236279"/>
            <a:ext cx="1384705" cy="5225"/>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44" name="Straight Arrow Connector 43"/>
          <p:cNvCxnSpPr>
            <a:cxnSpLocks/>
          </p:cNvCxnSpPr>
          <p:nvPr/>
        </p:nvCxnSpPr>
        <p:spPr bwMode="auto">
          <a:xfrm>
            <a:off x="5131007" y="4113799"/>
            <a:ext cx="1300967" cy="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sp>
        <p:nvSpPr>
          <p:cNvPr id="7" name="Oval 6"/>
          <p:cNvSpPr/>
          <p:nvPr/>
        </p:nvSpPr>
        <p:spPr bwMode="auto">
          <a:xfrm>
            <a:off x="3866793" y="3659985"/>
            <a:ext cx="1365030" cy="96130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Special Purpose Vehicle: Bond Rating of A-</a:t>
            </a:r>
          </a:p>
        </p:txBody>
      </p:sp>
      <p:sp>
        <p:nvSpPr>
          <p:cNvPr id="14" name="Oval 13"/>
          <p:cNvSpPr/>
          <p:nvPr/>
        </p:nvSpPr>
        <p:spPr bwMode="auto">
          <a:xfrm>
            <a:off x="1196508" y="2347711"/>
            <a:ext cx="1497175" cy="807600"/>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EPC Contractor: Kellogg with Strong Record and Finances</a:t>
            </a:r>
          </a:p>
        </p:txBody>
      </p:sp>
      <p:sp>
        <p:nvSpPr>
          <p:cNvPr id="15" name="Rectangle 14"/>
          <p:cNvSpPr/>
          <p:nvPr/>
        </p:nvSpPr>
        <p:spPr bwMode="auto">
          <a:xfrm>
            <a:off x="2851434" y="3229910"/>
            <a:ext cx="1015360" cy="430075"/>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EPC: Fixed Price Contract with LD</a:t>
            </a:r>
          </a:p>
        </p:txBody>
      </p:sp>
      <p:sp>
        <p:nvSpPr>
          <p:cNvPr id="21" name="Oval 20"/>
          <p:cNvSpPr/>
          <p:nvPr/>
        </p:nvSpPr>
        <p:spPr bwMode="auto">
          <a:xfrm>
            <a:off x="6431973" y="3740953"/>
            <a:ext cx="1189479" cy="70532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O&amp;M Contractor</a:t>
            </a:r>
          </a:p>
        </p:txBody>
      </p:sp>
      <p:sp>
        <p:nvSpPr>
          <p:cNvPr id="31" name="Oval 30"/>
          <p:cNvSpPr/>
          <p:nvPr/>
        </p:nvSpPr>
        <p:spPr bwMode="auto">
          <a:xfrm>
            <a:off x="1174174" y="3755729"/>
            <a:ext cx="1307915" cy="971550"/>
          </a:xfrm>
          <a:prstGeom prst="ellipse">
            <a:avLst/>
          </a:prstGeom>
          <a:solidFill>
            <a:srgbClr val="0066CC"/>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Supplier: Need to Understand Economics and Supply Curve</a:t>
            </a:r>
          </a:p>
          <a:p>
            <a:pPr algn="ctr" eaLnBrk="0" fontAlgn="base" hangingPunct="0">
              <a:spcBef>
                <a:spcPct val="0"/>
              </a:spcBef>
              <a:spcAft>
                <a:spcPct val="0"/>
              </a:spcAft>
            </a:pPr>
            <a:endParaRPr lang="en-US" sz="900">
              <a:solidFill>
                <a:schemeClr val="bg1">
                  <a:lumMod val="95000"/>
                </a:schemeClr>
              </a:solidFill>
              <a:latin typeface="Arial" pitchFamily="34" charset="0"/>
            </a:endParaRPr>
          </a:p>
        </p:txBody>
      </p:sp>
      <p:sp>
        <p:nvSpPr>
          <p:cNvPr id="32" name="Oval 31"/>
          <p:cNvSpPr/>
          <p:nvPr/>
        </p:nvSpPr>
        <p:spPr bwMode="auto">
          <a:xfrm>
            <a:off x="6146223" y="5127329"/>
            <a:ext cx="1600200" cy="85867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Lenders:</a:t>
            </a:r>
          </a:p>
          <a:p>
            <a:pPr algn="ctr" eaLnBrk="0" fontAlgn="base" hangingPunct="0">
              <a:spcBef>
                <a:spcPct val="0"/>
              </a:spcBef>
              <a:spcAft>
                <a:spcPct val="0"/>
              </a:spcAft>
            </a:pPr>
            <a:r>
              <a:rPr lang="en-US" sz="900">
                <a:solidFill>
                  <a:schemeClr val="bg1">
                    <a:lumMod val="95000"/>
                  </a:schemeClr>
                </a:solidFill>
              </a:rPr>
              <a:t>Issued bonds and debt with long tenor and low rates</a:t>
            </a:r>
            <a:endParaRPr lang="en-US" sz="900">
              <a:solidFill>
                <a:schemeClr val="bg1">
                  <a:lumMod val="95000"/>
                </a:schemeClr>
              </a:solidFill>
              <a:latin typeface="Arial" pitchFamily="34" charset="0"/>
            </a:endParaRPr>
          </a:p>
        </p:txBody>
      </p:sp>
      <p:sp>
        <p:nvSpPr>
          <p:cNvPr id="33" name="Oval 32"/>
          <p:cNvSpPr/>
          <p:nvPr/>
        </p:nvSpPr>
        <p:spPr bwMode="auto">
          <a:xfrm>
            <a:off x="1393690" y="5013029"/>
            <a:ext cx="1329824" cy="972972"/>
          </a:xfrm>
          <a:prstGeom prst="ellipse">
            <a:avLst/>
          </a:prstGeom>
          <a:solidFill>
            <a:srgbClr val="0066CC"/>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Sponsors: Want strong sponsor:</a:t>
            </a:r>
          </a:p>
          <a:p>
            <a:pPr algn="ctr" eaLnBrk="0" fontAlgn="base" hangingPunct="0">
              <a:spcBef>
                <a:spcPct val="0"/>
              </a:spcBef>
              <a:spcAft>
                <a:spcPct val="0"/>
              </a:spcAft>
            </a:pPr>
            <a:r>
              <a:rPr lang="en-US" sz="900">
                <a:solidFill>
                  <a:schemeClr val="bg1">
                    <a:lumMod val="95000"/>
                  </a:schemeClr>
                </a:solidFill>
              </a:rPr>
              <a:t>Mobil </a:t>
            </a:r>
          </a:p>
          <a:p>
            <a:pPr algn="ctr" eaLnBrk="0" fontAlgn="base" hangingPunct="0">
              <a:spcBef>
                <a:spcPct val="0"/>
              </a:spcBef>
              <a:spcAft>
                <a:spcPct val="0"/>
              </a:spcAft>
            </a:pPr>
            <a:r>
              <a:rPr lang="en-US" sz="900">
                <a:solidFill>
                  <a:schemeClr val="bg1">
                    <a:lumMod val="95000"/>
                  </a:schemeClr>
                </a:solidFill>
                <a:latin typeface="Arial" pitchFamily="34" charset="0"/>
              </a:rPr>
              <a:t>State</a:t>
            </a:r>
          </a:p>
        </p:txBody>
      </p:sp>
      <p:sp>
        <p:nvSpPr>
          <p:cNvPr id="43" name="Rectangle 42"/>
          <p:cNvSpPr/>
          <p:nvPr/>
        </p:nvSpPr>
        <p:spPr bwMode="auto">
          <a:xfrm>
            <a:off x="5031919" y="4796464"/>
            <a:ext cx="902003" cy="704440"/>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Loan Agreement – Draws Green; Debt Service Red</a:t>
            </a:r>
          </a:p>
        </p:txBody>
      </p:sp>
      <p:cxnSp>
        <p:nvCxnSpPr>
          <p:cNvPr id="57" name="Straight Arrow Connector 56"/>
          <p:cNvCxnSpPr>
            <a:cxnSpLocks/>
            <a:stCxn id="7" idx="3"/>
          </p:cNvCxnSpPr>
          <p:nvPr/>
        </p:nvCxnSpPr>
        <p:spPr bwMode="auto">
          <a:xfrm flipH="1">
            <a:off x="2757926" y="4480507"/>
            <a:ext cx="1308771" cy="992316"/>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8" name="Straight Arrow Connector 27">
            <a:extLst>
              <a:ext uri="{FF2B5EF4-FFF2-40B4-BE49-F238E27FC236}">
                <a16:creationId xmlns:a16="http://schemas.microsoft.com/office/drawing/2014/main" id="{74A0787D-0344-46BD-AFE7-35A8AF8DCB27}"/>
              </a:ext>
            </a:extLst>
          </p:cNvPr>
          <p:cNvCxnSpPr>
            <a:cxnSpLocks/>
          </p:cNvCxnSpPr>
          <p:nvPr/>
        </p:nvCxnSpPr>
        <p:spPr>
          <a:xfrm>
            <a:off x="4982154" y="2459115"/>
            <a:ext cx="0" cy="1341648"/>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4A642779-96D0-4ABF-B41D-32F9F08976C2}"/>
              </a:ext>
            </a:extLst>
          </p:cNvPr>
          <p:cNvSpPr/>
          <p:nvPr/>
        </p:nvSpPr>
        <p:spPr bwMode="auto">
          <a:xfrm>
            <a:off x="5383954" y="3956638"/>
            <a:ext cx="762269" cy="31432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O&amp;M Agreement</a:t>
            </a:r>
          </a:p>
        </p:txBody>
      </p:sp>
      <p:sp>
        <p:nvSpPr>
          <p:cNvPr id="72" name="Rectangle 71">
            <a:extLst>
              <a:ext uri="{FF2B5EF4-FFF2-40B4-BE49-F238E27FC236}">
                <a16:creationId xmlns:a16="http://schemas.microsoft.com/office/drawing/2014/main" id="{D5D16671-9930-47D8-B49D-0EA5AB53B07C}"/>
              </a:ext>
            </a:extLst>
          </p:cNvPr>
          <p:cNvSpPr/>
          <p:nvPr/>
        </p:nvSpPr>
        <p:spPr bwMode="auto">
          <a:xfrm>
            <a:off x="2802322" y="4004740"/>
            <a:ext cx="762269" cy="31432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Supply Agreement</a:t>
            </a:r>
          </a:p>
        </p:txBody>
      </p:sp>
      <p:sp>
        <p:nvSpPr>
          <p:cNvPr id="39" name="Rectangle 38"/>
          <p:cNvSpPr/>
          <p:nvPr/>
        </p:nvSpPr>
        <p:spPr bwMode="auto">
          <a:xfrm>
            <a:off x="4711463" y="2534128"/>
            <a:ext cx="882431" cy="654801"/>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Off-take Contract with minimum supply </a:t>
            </a:r>
          </a:p>
        </p:txBody>
      </p:sp>
      <p:sp>
        <p:nvSpPr>
          <p:cNvPr id="76" name="Title 1">
            <a:extLst>
              <a:ext uri="{FF2B5EF4-FFF2-40B4-BE49-F238E27FC236}">
                <a16:creationId xmlns:a16="http://schemas.microsoft.com/office/drawing/2014/main" id="{1FBDAC0A-0D42-47FA-B29A-5EEFFAE04430}"/>
              </a:ext>
            </a:extLst>
          </p:cNvPr>
          <p:cNvSpPr>
            <a:spLocks noGrp="1"/>
          </p:cNvSpPr>
          <p:nvPr>
            <p:ph type="title"/>
          </p:nvPr>
        </p:nvSpPr>
        <p:spPr/>
        <p:txBody>
          <a:bodyPr>
            <a:normAutofit/>
          </a:bodyPr>
          <a:lstStyle/>
          <a:p>
            <a:r>
              <a:rPr lang="en-US"/>
              <a:t>Ras Laffan Diagram</a:t>
            </a:r>
          </a:p>
        </p:txBody>
      </p:sp>
      <p:sp>
        <p:nvSpPr>
          <p:cNvPr id="47" name="Rectangle 46"/>
          <p:cNvSpPr/>
          <p:nvPr/>
        </p:nvSpPr>
        <p:spPr bwMode="auto">
          <a:xfrm>
            <a:off x="3194834" y="4939541"/>
            <a:ext cx="807268" cy="38931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Shareholder Agreement</a:t>
            </a:r>
          </a:p>
        </p:txBody>
      </p:sp>
      <p:cxnSp>
        <p:nvCxnSpPr>
          <p:cNvPr id="4" name="Straight Arrow Connector 3">
            <a:extLst>
              <a:ext uri="{FF2B5EF4-FFF2-40B4-BE49-F238E27FC236}">
                <a16:creationId xmlns:a16="http://schemas.microsoft.com/office/drawing/2014/main" id="{DA67F4E8-7DAB-4B5F-A7C6-37740E14BBCF}"/>
              </a:ext>
            </a:extLst>
          </p:cNvPr>
          <p:cNvCxnSpPr>
            <a:cxnSpLocks/>
          </p:cNvCxnSpPr>
          <p:nvPr/>
        </p:nvCxnSpPr>
        <p:spPr>
          <a:xfrm flipH="1" flipV="1">
            <a:off x="5231824" y="4384622"/>
            <a:ext cx="1287349" cy="749574"/>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732115A-D82C-48DE-BA04-BE8A45B12BD9}"/>
              </a:ext>
            </a:extLst>
          </p:cNvPr>
          <p:cNvCxnSpPr>
            <a:cxnSpLocks/>
          </p:cNvCxnSpPr>
          <p:nvPr/>
        </p:nvCxnSpPr>
        <p:spPr>
          <a:xfrm flipV="1">
            <a:off x="2693683" y="4384624"/>
            <a:ext cx="1230761" cy="944231"/>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009873AC-FEA8-47A8-BD26-A0A9A9B884A9}"/>
              </a:ext>
            </a:extLst>
          </p:cNvPr>
          <p:cNvSpPr/>
          <p:nvPr/>
        </p:nvSpPr>
        <p:spPr bwMode="auto">
          <a:xfrm>
            <a:off x="3412312" y="1642141"/>
            <a:ext cx="2181582" cy="816974"/>
          </a:xfrm>
          <a:prstGeom prst="ellipse">
            <a:avLst/>
          </a:prstGeom>
          <a:solidFill>
            <a:srgbClr val="0066CC"/>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Off-taker: Korea and Japan Utility Companies: Want strong off-taker with inactive to honor</a:t>
            </a:r>
            <a:r>
              <a:rPr lang="en-US" sz="900">
                <a:solidFill>
                  <a:schemeClr val="bg1">
                    <a:lumMod val="95000"/>
                  </a:schemeClr>
                </a:solidFill>
              </a:rPr>
              <a:t> contract</a:t>
            </a:r>
            <a:endParaRPr lang="en-US" sz="900">
              <a:solidFill>
                <a:schemeClr val="bg1">
                  <a:lumMod val="95000"/>
                </a:schemeClr>
              </a:solidFill>
              <a:latin typeface="Arial" pitchFamily="34" charset="0"/>
            </a:endParaRPr>
          </a:p>
        </p:txBody>
      </p:sp>
      <p:sp>
        <p:nvSpPr>
          <p:cNvPr id="27" name="Oval 26">
            <a:extLst>
              <a:ext uri="{FF2B5EF4-FFF2-40B4-BE49-F238E27FC236}">
                <a16:creationId xmlns:a16="http://schemas.microsoft.com/office/drawing/2014/main" id="{370EDF97-8264-4FDB-AAF1-F88E89065070}"/>
              </a:ext>
            </a:extLst>
          </p:cNvPr>
          <p:cNvSpPr/>
          <p:nvPr/>
        </p:nvSpPr>
        <p:spPr bwMode="auto">
          <a:xfrm>
            <a:off x="6431973" y="3755702"/>
            <a:ext cx="1189479" cy="705323"/>
          </a:xfrm>
          <a:prstGeom prst="ellipse">
            <a:avLst/>
          </a:prstGeom>
          <a:solidFill>
            <a:srgbClr val="0066CC"/>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O&amp;M Contractor</a:t>
            </a:r>
          </a:p>
        </p:txBody>
      </p:sp>
      <p:sp>
        <p:nvSpPr>
          <p:cNvPr id="30" name="Oval 29">
            <a:extLst>
              <a:ext uri="{FF2B5EF4-FFF2-40B4-BE49-F238E27FC236}">
                <a16:creationId xmlns:a16="http://schemas.microsoft.com/office/drawing/2014/main" id="{2E308543-FEAF-4B03-B552-7F9B6E74ED22}"/>
              </a:ext>
            </a:extLst>
          </p:cNvPr>
          <p:cNvSpPr/>
          <p:nvPr/>
        </p:nvSpPr>
        <p:spPr bwMode="auto">
          <a:xfrm>
            <a:off x="6146223" y="5142078"/>
            <a:ext cx="1600200" cy="858673"/>
          </a:xfrm>
          <a:prstGeom prst="ellipse">
            <a:avLst/>
          </a:prstGeom>
          <a:solidFill>
            <a:srgbClr val="0066CC"/>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Lenders:</a:t>
            </a:r>
          </a:p>
          <a:p>
            <a:pPr algn="ctr" eaLnBrk="0" fontAlgn="base" hangingPunct="0">
              <a:spcBef>
                <a:spcPct val="0"/>
              </a:spcBef>
              <a:spcAft>
                <a:spcPct val="0"/>
              </a:spcAft>
            </a:pPr>
            <a:r>
              <a:rPr lang="en-US" sz="900">
                <a:solidFill>
                  <a:schemeClr val="bg1">
                    <a:lumMod val="95000"/>
                  </a:schemeClr>
                </a:solidFill>
              </a:rPr>
              <a:t>Issued bonds and debt with long tenor and low rates</a:t>
            </a:r>
            <a:endParaRPr lang="en-US" sz="900">
              <a:solidFill>
                <a:schemeClr val="bg1">
                  <a:lumMod val="95000"/>
                </a:schemeClr>
              </a:solidFill>
              <a:latin typeface="Arial" pitchFamily="34" charset="0"/>
            </a:endParaRPr>
          </a:p>
        </p:txBody>
      </p:sp>
      <p:cxnSp>
        <p:nvCxnSpPr>
          <p:cNvPr id="34" name="Straight Arrow Connector 33">
            <a:extLst>
              <a:ext uri="{FF2B5EF4-FFF2-40B4-BE49-F238E27FC236}">
                <a16:creationId xmlns:a16="http://schemas.microsoft.com/office/drawing/2014/main" id="{D71A6A2F-7A31-430D-BA2F-CDE4C5B74D64}"/>
              </a:ext>
            </a:extLst>
          </p:cNvPr>
          <p:cNvCxnSpPr>
            <a:cxnSpLocks/>
          </p:cNvCxnSpPr>
          <p:nvPr/>
        </p:nvCxnSpPr>
        <p:spPr>
          <a:xfrm>
            <a:off x="4110020" y="2459115"/>
            <a:ext cx="0" cy="1341648"/>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DEC3E508-55F5-4BBB-963A-D870DC4A3685}"/>
              </a:ext>
            </a:extLst>
          </p:cNvPr>
          <p:cNvSpPr/>
          <p:nvPr/>
        </p:nvSpPr>
        <p:spPr bwMode="auto">
          <a:xfrm>
            <a:off x="3668805" y="2554999"/>
            <a:ext cx="882431" cy="597350"/>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Price of Gas Linked to Oil Price</a:t>
            </a:r>
          </a:p>
        </p:txBody>
      </p:sp>
    </p:spTree>
    <p:extLst>
      <p:ext uri="{BB962C8B-B14F-4D97-AF65-F5344CB8AC3E}">
        <p14:creationId xmlns:p14="http://schemas.microsoft.com/office/powerpoint/2010/main" val="40097386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816FF-0A6B-DBA7-D93E-94A7B91092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5EDA3F-11A5-A719-559A-8CF9FFA9744D}"/>
              </a:ext>
            </a:extLst>
          </p:cNvPr>
          <p:cNvSpPr>
            <a:spLocks noGrp="1"/>
          </p:cNvSpPr>
          <p:nvPr>
            <p:ph type="title"/>
          </p:nvPr>
        </p:nvSpPr>
        <p:spPr/>
        <p:txBody>
          <a:bodyPr/>
          <a:lstStyle/>
          <a:p>
            <a:r>
              <a:rPr lang="en-US"/>
              <a:t>Open the Financial Model</a:t>
            </a:r>
          </a:p>
        </p:txBody>
      </p:sp>
      <p:sp>
        <p:nvSpPr>
          <p:cNvPr id="3" name="Text Placeholder 2">
            <a:extLst>
              <a:ext uri="{FF2B5EF4-FFF2-40B4-BE49-F238E27FC236}">
                <a16:creationId xmlns:a16="http://schemas.microsoft.com/office/drawing/2014/main" id="{CC7F4794-CE91-7555-1B81-FDD9BEDB86B1}"/>
              </a:ext>
            </a:extLst>
          </p:cNvPr>
          <p:cNvSpPr>
            <a:spLocks noGrp="1"/>
          </p:cNvSpPr>
          <p:nvPr>
            <p:ph idx="1"/>
          </p:nvPr>
        </p:nvSpPr>
        <p:spPr>
          <a:xfrm>
            <a:off x="304800" y="1209674"/>
            <a:ext cx="3671777" cy="4510642"/>
          </a:xfrm>
        </p:spPr>
        <p:txBody>
          <a:bodyPr>
            <a:normAutofit/>
          </a:bodyPr>
          <a:lstStyle/>
          <a:p>
            <a:pPr algn="l"/>
            <a:r>
              <a:rPr lang="en-US"/>
              <a:t>Use the financial model to quantify risks</a:t>
            </a:r>
          </a:p>
          <a:p>
            <a:pPr lvl="1" algn="l"/>
            <a:endParaRPr lang="en-US"/>
          </a:p>
          <a:p>
            <a:pPr lvl="1" algn="l"/>
            <a:r>
              <a:rPr lang="en-US"/>
              <a:t>Present and discuss the cost structure</a:t>
            </a:r>
          </a:p>
          <a:p>
            <a:pPr marL="342900" lvl="1" indent="0" algn="l">
              <a:buNone/>
            </a:pPr>
            <a:endParaRPr lang="en-US"/>
          </a:p>
          <a:p>
            <a:pPr lvl="1" algn="l"/>
            <a:r>
              <a:rPr lang="en-US"/>
              <a:t>Break-even Oil Price</a:t>
            </a:r>
          </a:p>
          <a:p>
            <a:pPr marL="342900" lvl="1" indent="0" algn="l">
              <a:buNone/>
            </a:pPr>
            <a:endParaRPr lang="en-US"/>
          </a:p>
          <a:p>
            <a:pPr algn="l"/>
            <a:r>
              <a:rPr lang="en-US"/>
              <a:t>Volume Risk</a:t>
            </a:r>
          </a:p>
          <a:p>
            <a:pPr lvl="1" algn="l"/>
            <a:endParaRPr lang="en-US"/>
          </a:p>
          <a:p>
            <a:pPr algn="l"/>
            <a:r>
              <a:rPr lang="en-US"/>
              <a:t>Price Risk</a:t>
            </a:r>
          </a:p>
        </p:txBody>
      </p:sp>
      <p:pic>
        <p:nvPicPr>
          <p:cNvPr id="5" name="Picture 4">
            <a:extLst>
              <a:ext uri="{FF2B5EF4-FFF2-40B4-BE49-F238E27FC236}">
                <a16:creationId xmlns:a16="http://schemas.microsoft.com/office/drawing/2014/main" id="{F208E900-F37B-032D-237A-9F0AE34BA8A6}"/>
              </a:ext>
            </a:extLst>
          </p:cNvPr>
          <p:cNvPicPr>
            <a:picLocks noChangeAspect="1"/>
          </p:cNvPicPr>
          <p:nvPr/>
        </p:nvPicPr>
        <p:blipFill>
          <a:blip r:embed="rId2"/>
          <a:stretch>
            <a:fillRect/>
          </a:stretch>
        </p:blipFill>
        <p:spPr>
          <a:xfrm>
            <a:off x="2636874" y="2509099"/>
            <a:ext cx="6507126" cy="3093289"/>
          </a:xfrm>
          <a:prstGeom prst="rect">
            <a:avLst/>
          </a:prstGeom>
        </p:spPr>
      </p:pic>
    </p:spTree>
    <p:extLst>
      <p:ext uri="{BB962C8B-B14F-4D97-AF65-F5344CB8AC3E}">
        <p14:creationId xmlns:p14="http://schemas.microsoft.com/office/powerpoint/2010/main" val="228057627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7E424-9520-5FDB-2365-78C88ACE38F5}"/>
              </a:ext>
            </a:extLst>
          </p:cNvPr>
          <p:cNvSpPr>
            <a:spLocks noGrp="1"/>
          </p:cNvSpPr>
          <p:nvPr>
            <p:ph type="title"/>
          </p:nvPr>
        </p:nvSpPr>
        <p:spPr/>
        <p:txBody>
          <a:bodyPr>
            <a:normAutofit fontScale="90000"/>
          </a:bodyPr>
          <a:lstStyle/>
          <a:p>
            <a:r>
              <a:rPr lang="en-US"/>
              <a:t>Financial Model – Assumptions from Financing Documents</a:t>
            </a:r>
          </a:p>
        </p:txBody>
      </p:sp>
      <p:sp>
        <p:nvSpPr>
          <p:cNvPr id="3" name="Content Placeholder 2">
            <a:extLst>
              <a:ext uri="{FF2B5EF4-FFF2-40B4-BE49-F238E27FC236}">
                <a16:creationId xmlns:a16="http://schemas.microsoft.com/office/drawing/2014/main" id="{2707EE22-C1FB-60E2-9B93-1517299BB27B}"/>
              </a:ext>
            </a:extLst>
          </p:cNvPr>
          <p:cNvSpPr>
            <a:spLocks noGrp="1"/>
          </p:cNvSpPr>
          <p:nvPr>
            <p:ph idx="1"/>
          </p:nvPr>
        </p:nvSpPr>
        <p:spPr/>
        <p:txBody>
          <a:bodyPr/>
          <a:lstStyle/>
          <a:p>
            <a:r>
              <a:rPr lang="en-US"/>
              <a:t>.</a:t>
            </a:r>
          </a:p>
          <a:p>
            <a:endParaRPr lang="en-US"/>
          </a:p>
        </p:txBody>
      </p:sp>
      <p:sp>
        <p:nvSpPr>
          <p:cNvPr id="4" name="Slide Number Placeholder 3">
            <a:extLst>
              <a:ext uri="{FF2B5EF4-FFF2-40B4-BE49-F238E27FC236}">
                <a16:creationId xmlns:a16="http://schemas.microsoft.com/office/drawing/2014/main" id="{716D76AE-1778-F002-F112-DCBE212A5C6A}"/>
              </a:ext>
            </a:extLst>
          </p:cNvPr>
          <p:cNvSpPr>
            <a:spLocks noGrp="1"/>
          </p:cNvSpPr>
          <p:nvPr>
            <p:ph type="sldNum" sz="quarter" idx="12"/>
          </p:nvPr>
        </p:nvSpPr>
        <p:spPr/>
        <p:txBody>
          <a:bodyPr/>
          <a:lstStyle/>
          <a:p>
            <a:fld id="{EB241CD2-1E45-42A3-B213-66A034DF9A3B}" type="slidenum">
              <a:rPr lang="en-GB" smtClean="0"/>
              <a:t>90</a:t>
            </a:fld>
            <a:endParaRPr lang="en-GB"/>
          </a:p>
        </p:txBody>
      </p:sp>
      <p:pic>
        <p:nvPicPr>
          <p:cNvPr id="6" name="Picture 5">
            <a:extLst>
              <a:ext uri="{FF2B5EF4-FFF2-40B4-BE49-F238E27FC236}">
                <a16:creationId xmlns:a16="http://schemas.microsoft.com/office/drawing/2014/main" id="{712BDFA6-A541-91E2-2249-60EDFD4521B5}"/>
              </a:ext>
            </a:extLst>
          </p:cNvPr>
          <p:cNvPicPr>
            <a:picLocks noChangeAspect="1"/>
          </p:cNvPicPr>
          <p:nvPr/>
        </p:nvPicPr>
        <p:blipFill>
          <a:blip r:embed="rId2"/>
          <a:stretch>
            <a:fillRect/>
          </a:stretch>
        </p:blipFill>
        <p:spPr>
          <a:xfrm>
            <a:off x="679143" y="1519613"/>
            <a:ext cx="7568002" cy="4257377"/>
          </a:xfrm>
          <a:prstGeom prst="rect">
            <a:avLst/>
          </a:prstGeom>
        </p:spPr>
      </p:pic>
    </p:spTree>
    <p:extLst>
      <p:ext uri="{BB962C8B-B14F-4D97-AF65-F5344CB8AC3E}">
        <p14:creationId xmlns:p14="http://schemas.microsoft.com/office/powerpoint/2010/main" val="181955204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A7887-9355-1E00-7518-BD5AAFDD3C72}"/>
              </a:ext>
            </a:extLst>
          </p:cNvPr>
          <p:cNvSpPr>
            <a:spLocks noGrp="1"/>
          </p:cNvSpPr>
          <p:nvPr>
            <p:ph type="title"/>
          </p:nvPr>
        </p:nvSpPr>
        <p:spPr/>
        <p:txBody>
          <a:bodyPr/>
          <a:lstStyle/>
          <a:p>
            <a:r>
              <a:rPr lang="en-US"/>
              <a:t>Financial Model with Actual Gas/Oil Price</a:t>
            </a:r>
          </a:p>
        </p:txBody>
      </p:sp>
      <p:sp>
        <p:nvSpPr>
          <p:cNvPr id="3" name="Content Placeholder 2">
            <a:extLst>
              <a:ext uri="{FF2B5EF4-FFF2-40B4-BE49-F238E27FC236}">
                <a16:creationId xmlns:a16="http://schemas.microsoft.com/office/drawing/2014/main" id="{D8CA9557-6028-E8CA-976D-3363FEAEBC3A}"/>
              </a:ext>
            </a:extLst>
          </p:cNvPr>
          <p:cNvSpPr>
            <a:spLocks noGrp="1"/>
          </p:cNvSpPr>
          <p:nvPr>
            <p:ph idx="1"/>
          </p:nvPr>
        </p:nvSpPr>
        <p:spPr/>
        <p:txBody>
          <a:bodyPr/>
          <a:lstStyle/>
          <a:p>
            <a:r>
              <a:rPr lang="en-US"/>
              <a:t>.</a:t>
            </a:r>
          </a:p>
          <a:p>
            <a:endParaRPr lang="en-US"/>
          </a:p>
        </p:txBody>
      </p:sp>
      <p:sp>
        <p:nvSpPr>
          <p:cNvPr id="4" name="Slide Number Placeholder 3">
            <a:extLst>
              <a:ext uri="{FF2B5EF4-FFF2-40B4-BE49-F238E27FC236}">
                <a16:creationId xmlns:a16="http://schemas.microsoft.com/office/drawing/2014/main" id="{0062C3FD-ECD2-AD02-7BE6-698AE95BF603}"/>
              </a:ext>
            </a:extLst>
          </p:cNvPr>
          <p:cNvSpPr>
            <a:spLocks noGrp="1"/>
          </p:cNvSpPr>
          <p:nvPr>
            <p:ph type="sldNum" sz="quarter" idx="12"/>
          </p:nvPr>
        </p:nvSpPr>
        <p:spPr/>
        <p:txBody>
          <a:bodyPr/>
          <a:lstStyle/>
          <a:p>
            <a:fld id="{EB241CD2-1E45-42A3-B213-66A034DF9A3B}" type="slidenum">
              <a:rPr lang="en-GB" smtClean="0"/>
              <a:t>91</a:t>
            </a:fld>
            <a:endParaRPr lang="en-GB"/>
          </a:p>
        </p:txBody>
      </p:sp>
      <p:pic>
        <p:nvPicPr>
          <p:cNvPr id="6" name="Picture 5">
            <a:extLst>
              <a:ext uri="{FF2B5EF4-FFF2-40B4-BE49-F238E27FC236}">
                <a16:creationId xmlns:a16="http://schemas.microsoft.com/office/drawing/2014/main" id="{9670930C-AB01-7D57-F508-192A5C492E0B}"/>
              </a:ext>
            </a:extLst>
          </p:cNvPr>
          <p:cNvPicPr>
            <a:picLocks noChangeAspect="1"/>
          </p:cNvPicPr>
          <p:nvPr/>
        </p:nvPicPr>
        <p:blipFill>
          <a:blip r:embed="rId2"/>
          <a:stretch>
            <a:fillRect/>
          </a:stretch>
        </p:blipFill>
        <p:spPr>
          <a:xfrm>
            <a:off x="680483" y="1691786"/>
            <a:ext cx="6981143" cy="3956539"/>
          </a:xfrm>
          <a:prstGeom prst="rect">
            <a:avLst/>
          </a:prstGeom>
        </p:spPr>
      </p:pic>
      <p:sp>
        <p:nvSpPr>
          <p:cNvPr id="7" name="TextBox 6">
            <a:extLst>
              <a:ext uri="{FF2B5EF4-FFF2-40B4-BE49-F238E27FC236}">
                <a16:creationId xmlns:a16="http://schemas.microsoft.com/office/drawing/2014/main" id="{C8C528FD-E9A3-5F4F-9137-A15E64BB6DC9}"/>
              </a:ext>
            </a:extLst>
          </p:cNvPr>
          <p:cNvSpPr txBox="1"/>
          <p:nvPr/>
        </p:nvSpPr>
        <p:spPr>
          <a:xfrm>
            <a:off x="4892512" y="955221"/>
            <a:ext cx="2582944" cy="646331"/>
          </a:xfrm>
          <a:prstGeom prst="rect">
            <a:avLst/>
          </a:prstGeom>
          <a:solidFill>
            <a:srgbClr val="FFFF00"/>
          </a:solidFill>
        </p:spPr>
        <p:txBody>
          <a:bodyPr wrap="square" rtlCol="0">
            <a:spAutoFit/>
          </a:bodyPr>
          <a:lstStyle/>
          <a:p>
            <a:r>
              <a:rPr lang="en-US"/>
              <a:t>How much Cash Flow Relative to Investment</a:t>
            </a:r>
          </a:p>
        </p:txBody>
      </p:sp>
    </p:spTree>
    <p:extLst>
      <p:ext uri="{BB962C8B-B14F-4D97-AF65-F5344CB8AC3E}">
        <p14:creationId xmlns:p14="http://schemas.microsoft.com/office/powerpoint/2010/main" val="1709883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93195-EAAC-92CF-455C-907C54704BF6}"/>
              </a:ext>
            </a:extLst>
          </p:cNvPr>
          <p:cNvSpPr>
            <a:spLocks noGrp="1"/>
          </p:cNvSpPr>
          <p:nvPr>
            <p:ph type="ctrTitle"/>
          </p:nvPr>
        </p:nvSpPr>
        <p:spPr>
          <a:xfrm>
            <a:off x="418700" y="3840480"/>
            <a:ext cx="6363947" cy="1767794"/>
          </a:xfrm>
        </p:spPr>
        <p:txBody>
          <a:bodyPr>
            <a:noAutofit/>
          </a:bodyPr>
          <a:lstStyle/>
          <a:p>
            <a:br>
              <a:rPr lang="en-US" sz="3200" dirty="0"/>
            </a:br>
            <a:r>
              <a:rPr lang="en-US" sz="3200" dirty="0"/>
              <a:t>Two Statistics in Project Finance:</a:t>
            </a:r>
            <a:br>
              <a:rPr lang="en-US" sz="3200" dirty="0"/>
            </a:br>
            <a:br>
              <a:rPr lang="en-US" sz="3200" dirty="0"/>
            </a:br>
            <a:r>
              <a:rPr lang="en-US" sz="3200" dirty="0"/>
              <a:t>IRR and DSCR</a:t>
            </a:r>
            <a:br>
              <a:rPr lang="en-US" sz="3200" dirty="0"/>
            </a:br>
            <a:br>
              <a:rPr lang="en-US" sz="3200" dirty="0"/>
            </a:br>
            <a:endParaRPr lang="en-US" sz="3200" dirty="0"/>
          </a:p>
        </p:txBody>
      </p:sp>
    </p:spTree>
    <p:extLst>
      <p:ext uri="{BB962C8B-B14F-4D97-AF65-F5344CB8AC3E}">
        <p14:creationId xmlns:p14="http://schemas.microsoft.com/office/powerpoint/2010/main" val="40886030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A9F03-2F9D-073E-76E4-B01C8C4426EF}"/>
              </a:ext>
            </a:extLst>
          </p:cNvPr>
          <p:cNvSpPr>
            <a:spLocks noGrp="1"/>
          </p:cNvSpPr>
          <p:nvPr>
            <p:ph type="ctrTitle"/>
          </p:nvPr>
        </p:nvSpPr>
        <p:spPr/>
        <p:txBody>
          <a:bodyPr>
            <a:normAutofit fontScale="90000"/>
          </a:bodyPr>
          <a:lstStyle/>
          <a:p>
            <a:r>
              <a:rPr lang="en-US" dirty="0"/>
              <a:t>Equity Valuation in Project Finance – </a:t>
            </a:r>
            <a:br>
              <a:rPr lang="en-US" dirty="0"/>
            </a:br>
            <a:r>
              <a:rPr lang="en-US" dirty="0"/>
              <a:t>The Internal Rate of Return IRR</a:t>
            </a:r>
          </a:p>
        </p:txBody>
      </p:sp>
    </p:spTree>
    <p:extLst>
      <p:ext uri="{BB962C8B-B14F-4D97-AF65-F5344CB8AC3E}">
        <p14:creationId xmlns:p14="http://schemas.microsoft.com/office/powerpoint/2010/main" val="20702494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D8587F-7578-493B-A159-DE339D731822}"/>
              </a:ext>
            </a:extLst>
          </p:cNvPr>
          <p:cNvSpPr>
            <a:spLocks noGrp="1"/>
          </p:cNvSpPr>
          <p:nvPr>
            <p:ph idx="1"/>
          </p:nvPr>
        </p:nvSpPr>
        <p:spPr/>
        <p:txBody>
          <a:bodyPr>
            <a:normAutofit/>
          </a:bodyPr>
          <a:lstStyle/>
          <a:p>
            <a:pPr algn="l"/>
            <a:r>
              <a:rPr lang="en-029" sz="1800"/>
              <a:t>The debt IRR can be computed from the perspective of debt holders.  The debt drawdowns are the negative cash flow while the debt service including interest and principal are positive cash flows.  The fees should be included as cash flow.  The debt IRR can be called the effective interest rate or the all-in rate.</a:t>
            </a:r>
            <a:endParaRPr lang="en-US" sz="1800"/>
          </a:p>
          <a:p>
            <a:pPr algn="l"/>
            <a:r>
              <a:rPr lang="en-029" sz="1800"/>
              <a:t>The project IRR is an effective statistic for evaluating the overall competitiveness of a project.  If the project IRR is very high, you should ask questions about why others cannot create similar projects and charge a lower price.  If the project IRR is below the cost of debt, you should ask why the project is occurring.</a:t>
            </a:r>
            <a:endParaRPr lang="en-US" sz="1800"/>
          </a:p>
          <a:p>
            <a:pPr algn="l"/>
            <a:r>
              <a:rPr lang="en-029" sz="1800"/>
              <a:t>The equity IRR is the focus of investors because it reflects money taken out of their pocket relative to dividends received.  In structuring debt terms such as a cash sweep or the debt to capital, the equity IRR can be used to understand the perspective of the sponsor.</a:t>
            </a:r>
            <a:endParaRPr lang="en-US" sz="1800"/>
          </a:p>
          <a:p>
            <a:pPr algn="l"/>
            <a:endParaRPr lang="en-029" sz="1800"/>
          </a:p>
        </p:txBody>
      </p:sp>
      <p:sp>
        <p:nvSpPr>
          <p:cNvPr id="3" name="Title 2">
            <a:extLst>
              <a:ext uri="{FF2B5EF4-FFF2-40B4-BE49-F238E27FC236}">
                <a16:creationId xmlns:a16="http://schemas.microsoft.com/office/drawing/2014/main" id="{A624A8B1-05E1-4797-8A77-3EE1D59C641F}"/>
              </a:ext>
            </a:extLst>
          </p:cNvPr>
          <p:cNvSpPr>
            <a:spLocks noGrp="1"/>
          </p:cNvSpPr>
          <p:nvPr>
            <p:ph type="title"/>
          </p:nvPr>
        </p:nvSpPr>
        <p:spPr/>
        <p:txBody>
          <a:bodyPr>
            <a:normAutofit fontScale="90000"/>
          </a:bodyPr>
          <a:lstStyle/>
          <a:p>
            <a:r>
              <a:rPr lang="en-029"/>
              <a:t>Project IRR, Debt IRR and Equity IRR Interpretation</a:t>
            </a:r>
          </a:p>
        </p:txBody>
      </p:sp>
      <p:sp>
        <p:nvSpPr>
          <p:cNvPr id="4" name="Slide Number Placeholder 3">
            <a:extLst>
              <a:ext uri="{FF2B5EF4-FFF2-40B4-BE49-F238E27FC236}">
                <a16:creationId xmlns:a16="http://schemas.microsoft.com/office/drawing/2014/main" id="{E74AC8CA-4723-4A60-91EF-842E8D3DD442}"/>
              </a:ext>
            </a:extLst>
          </p:cNvPr>
          <p:cNvSpPr>
            <a:spLocks noGrp="1"/>
          </p:cNvSpPr>
          <p:nvPr>
            <p:ph type="sldNum" sz="quarter" idx="12"/>
          </p:nvPr>
        </p:nvSpPr>
        <p:spPr/>
        <p:txBody>
          <a:bodyPr/>
          <a:lstStyle/>
          <a:p>
            <a:pPr algn="ctr"/>
            <a:fld id="{0C3A1854-6B63-4059-B360-A3C4972BF0FC}" type="slidenum">
              <a:rPr lang="ko-KR" altLang="en-US" smtClean="0"/>
              <a:pPr algn="ctr"/>
              <a:t>94</a:t>
            </a:fld>
            <a:endParaRPr lang="ko-KR" altLang="en-US"/>
          </a:p>
        </p:txBody>
      </p:sp>
    </p:spTree>
    <p:extLst>
      <p:ext uri="{BB962C8B-B14F-4D97-AF65-F5344CB8AC3E}">
        <p14:creationId xmlns:p14="http://schemas.microsoft.com/office/powerpoint/2010/main" val="3753975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38AA3-2012-6EA0-6768-C4EC16780D20}"/>
              </a:ext>
            </a:extLst>
          </p:cNvPr>
          <p:cNvSpPr>
            <a:spLocks noGrp="1"/>
          </p:cNvSpPr>
          <p:nvPr>
            <p:ph type="title"/>
          </p:nvPr>
        </p:nvSpPr>
        <p:spPr>
          <a:xfrm>
            <a:off x="362309" y="543464"/>
            <a:ext cx="7729268" cy="483080"/>
          </a:xfrm>
        </p:spPr>
        <p:txBody>
          <a:bodyPr>
            <a:normAutofit fontScale="90000"/>
          </a:bodyPr>
          <a:lstStyle/>
          <a:p>
            <a:r>
              <a:rPr lang="en-US"/>
              <a:t>IRR had Taken over the World – Calling it BS is Absurd</a:t>
            </a:r>
          </a:p>
        </p:txBody>
      </p:sp>
      <p:pic>
        <p:nvPicPr>
          <p:cNvPr id="7" name="Picture 6" descr="Text&#10;&#10;Description automatically generated">
            <a:extLst>
              <a:ext uri="{FF2B5EF4-FFF2-40B4-BE49-F238E27FC236}">
                <a16:creationId xmlns:a16="http://schemas.microsoft.com/office/drawing/2014/main" id="{485C0F88-499E-48AB-8778-7E1C25228572}"/>
              </a:ext>
            </a:extLst>
          </p:cNvPr>
          <p:cNvPicPr>
            <a:picLocks noChangeAspect="1"/>
          </p:cNvPicPr>
          <p:nvPr/>
        </p:nvPicPr>
        <p:blipFill>
          <a:blip r:embed="rId2"/>
          <a:stretch>
            <a:fillRect/>
          </a:stretch>
        </p:blipFill>
        <p:spPr>
          <a:xfrm>
            <a:off x="1343891" y="1495426"/>
            <a:ext cx="7636568" cy="3972484"/>
          </a:xfrm>
          <a:prstGeom prst="rect">
            <a:avLst/>
          </a:prstGeom>
        </p:spPr>
      </p:pic>
      <p:sp>
        <p:nvSpPr>
          <p:cNvPr id="5" name="Content Placeholder 4">
            <a:extLst>
              <a:ext uri="{FF2B5EF4-FFF2-40B4-BE49-F238E27FC236}">
                <a16:creationId xmlns:a16="http://schemas.microsoft.com/office/drawing/2014/main" id="{C96BEECE-D5C4-9A9C-76CC-68C452B4AB7D}"/>
              </a:ext>
            </a:extLst>
          </p:cNvPr>
          <p:cNvSpPr>
            <a:spLocks noGrp="1"/>
          </p:cNvSpPr>
          <p:nvPr>
            <p:ph sz="quarter" idx="12"/>
          </p:nvPr>
        </p:nvSpPr>
        <p:spPr>
          <a:xfrm>
            <a:off x="258792" y="3364302"/>
            <a:ext cx="3223748" cy="2751826"/>
          </a:xfrm>
        </p:spPr>
        <p:txBody>
          <a:bodyPr>
            <a:normAutofit fontScale="92500" lnSpcReduction="20000"/>
          </a:bodyPr>
          <a:lstStyle/>
          <a:p>
            <a:pPr algn="l"/>
            <a:r>
              <a:rPr lang="en-US" sz="1800" dirty="0"/>
              <a:t>Project is typically valued with IRR</a:t>
            </a:r>
          </a:p>
          <a:p>
            <a:pPr algn="l"/>
            <a:r>
              <a:rPr lang="en-US" sz="1800" dirty="0"/>
              <a:t>Different IRRs</a:t>
            </a:r>
          </a:p>
          <a:p>
            <a:pPr lvl="1" algn="l"/>
            <a:r>
              <a:rPr lang="en-US" sz="1600" dirty="0"/>
              <a:t>Project IRR pre-tax</a:t>
            </a:r>
          </a:p>
          <a:p>
            <a:pPr lvl="1" algn="l"/>
            <a:r>
              <a:rPr lang="en-US" sz="1600" dirty="0"/>
              <a:t>Project IRR after-tax</a:t>
            </a:r>
          </a:p>
          <a:p>
            <a:pPr lvl="1" algn="l"/>
            <a:r>
              <a:rPr lang="en-US" sz="1600" dirty="0"/>
              <a:t>Debt IRR pre-tax</a:t>
            </a:r>
          </a:p>
          <a:p>
            <a:pPr lvl="1" algn="l"/>
            <a:r>
              <a:rPr lang="en-US" sz="1600" dirty="0"/>
              <a:t>Equity IRR – Overall</a:t>
            </a:r>
          </a:p>
          <a:p>
            <a:pPr lvl="1" algn="l"/>
            <a:r>
              <a:rPr lang="en-US" sz="1600" dirty="0"/>
              <a:t>EBL or Shareholder Debt IRR</a:t>
            </a:r>
          </a:p>
          <a:p>
            <a:pPr lvl="1" algn="l"/>
            <a:r>
              <a:rPr lang="en-US" sz="1600" dirty="0"/>
              <a:t>Pure Equity IRR</a:t>
            </a:r>
          </a:p>
          <a:p>
            <a:pPr lvl="1" algn="l"/>
            <a:r>
              <a:rPr lang="en-US" sz="1600" dirty="0"/>
              <a:t>IRR with and without Development Fee</a:t>
            </a:r>
          </a:p>
          <a:p>
            <a:pPr lvl="1" algn="l"/>
            <a:r>
              <a:rPr lang="en-US" sz="1600" dirty="0"/>
              <a:t>Holding Company IRR</a:t>
            </a:r>
          </a:p>
        </p:txBody>
      </p:sp>
    </p:spTree>
    <p:extLst>
      <p:ext uri="{BB962C8B-B14F-4D97-AF65-F5344CB8AC3E}">
        <p14:creationId xmlns:p14="http://schemas.microsoft.com/office/powerpoint/2010/main" val="10718185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97081-374E-7E11-5FC3-FB65E81FB808}"/>
              </a:ext>
            </a:extLst>
          </p:cNvPr>
          <p:cNvSpPr>
            <a:spLocks noGrp="1"/>
          </p:cNvSpPr>
          <p:nvPr>
            <p:ph type="title"/>
          </p:nvPr>
        </p:nvSpPr>
        <p:spPr/>
        <p:txBody>
          <a:bodyPr/>
          <a:lstStyle/>
          <a:p>
            <a:r>
              <a:rPr lang="en-US" dirty="0"/>
              <a:t>IRR has Taken Over – So the Big Question</a:t>
            </a:r>
          </a:p>
        </p:txBody>
      </p:sp>
      <p:sp>
        <p:nvSpPr>
          <p:cNvPr id="3" name="Text Placeholder 2">
            <a:extLst>
              <a:ext uri="{FF2B5EF4-FFF2-40B4-BE49-F238E27FC236}">
                <a16:creationId xmlns:a16="http://schemas.microsoft.com/office/drawing/2014/main" id="{25141562-C444-2308-32FB-615116ACF083}"/>
              </a:ext>
            </a:extLst>
          </p:cNvPr>
          <p:cNvSpPr>
            <a:spLocks noGrp="1"/>
          </p:cNvSpPr>
          <p:nvPr>
            <p:ph type="body" idx="1"/>
          </p:nvPr>
        </p:nvSpPr>
        <p:spPr/>
        <p:txBody>
          <a:bodyPr>
            <a:normAutofit/>
          </a:bodyPr>
          <a:lstStyle/>
          <a:p>
            <a:r>
              <a:rPr lang="en-US" sz="2800" dirty="0"/>
              <a:t>What is all of this business with the IRR anyway</a:t>
            </a:r>
          </a:p>
          <a:p>
            <a:endParaRPr lang="en-US" sz="2800" dirty="0"/>
          </a:p>
          <a:p>
            <a:r>
              <a:rPr lang="en-US" sz="2800" dirty="0"/>
              <a:t>What does the IRR Actually Measure</a:t>
            </a:r>
          </a:p>
        </p:txBody>
      </p:sp>
      <p:sp>
        <p:nvSpPr>
          <p:cNvPr id="4" name="Slide Number Placeholder 3">
            <a:extLst>
              <a:ext uri="{FF2B5EF4-FFF2-40B4-BE49-F238E27FC236}">
                <a16:creationId xmlns:a16="http://schemas.microsoft.com/office/drawing/2014/main" id="{309D7305-CDC0-9AA1-9D34-EC03BA4C1264}"/>
              </a:ext>
            </a:extLst>
          </p:cNvPr>
          <p:cNvSpPr>
            <a:spLocks noGrp="1"/>
          </p:cNvSpPr>
          <p:nvPr>
            <p:ph type="sldNum" sz="quarter" idx="12"/>
          </p:nvPr>
        </p:nvSpPr>
        <p:spPr/>
        <p:txBody>
          <a:bodyPr/>
          <a:lstStyle/>
          <a:p>
            <a:fld id="{EB241CD2-1E45-42A3-B213-66A034DF9A3B}" type="slidenum">
              <a:rPr lang="en-GB" smtClean="0"/>
              <a:t>96</a:t>
            </a:fld>
            <a:endParaRPr lang="en-GB" dirty="0"/>
          </a:p>
        </p:txBody>
      </p:sp>
    </p:spTree>
    <p:extLst>
      <p:ext uri="{BB962C8B-B14F-4D97-AF65-F5344CB8AC3E}">
        <p14:creationId xmlns:p14="http://schemas.microsoft.com/office/powerpoint/2010/main" val="41095746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5A6E-96A0-089F-5FC1-F36AA651F8C5}"/>
              </a:ext>
            </a:extLst>
          </p:cNvPr>
          <p:cNvSpPr>
            <a:spLocks noGrp="1"/>
          </p:cNvSpPr>
          <p:nvPr>
            <p:ph type="title"/>
          </p:nvPr>
        </p:nvSpPr>
        <p:spPr/>
        <p:txBody>
          <a:bodyPr/>
          <a:lstStyle/>
          <a:p>
            <a:r>
              <a:rPr lang="en-US" dirty="0"/>
              <a:t>Bad Answer 1</a:t>
            </a:r>
          </a:p>
        </p:txBody>
      </p:sp>
      <p:sp>
        <p:nvSpPr>
          <p:cNvPr id="3" name="Text Placeholder 2">
            <a:extLst>
              <a:ext uri="{FF2B5EF4-FFF2-40B4-BE49-F238E27FC236}">
                <a16:creationId xmlns:a16="http://schemas.microsoft.com/office/drawing/2014/main" id="{56478DFC-39AD-275A-B416-BFA08330B1C5}"/>
              </a:ext>
            </a:extLst>
          </p:cNvPr>
          <p:cNvSpPr>
            <a:spLocks noGrp="1"/>
          </p:cNvSpPr>
          <p:nvPr>
            <p:ph type="body" idx="1"/>
          </p:nvPr>
        </p:nvSpPr>
        <p:spPr/>
        <p:txBody>
          <a:bodyPr/>
          <a:lstStyle/>
          <a:p>
            <a:r>
              <a:rPr lang="en-US" dirty="0"/>
              <a:t>IRR is the discount rate that makes the NPV equal zero.</a:t>
            </a:r>
          </a:p>
          <a:p>
            <a:endParaRPr lang="en-US" dirty="0"/>
          </a:p>
          <a:p>
            <a:r>
              <a:rPr lang="en-US" dirty="0"/>
              <a:t>True, but does the CEO like one project over another project because he says that the discount rate to make the NPV equal to zero for one project is better than another project</a:t>
            </a:r>
          </a:p>
        </p:txBody>
      </p:sp>
      <p:sp>
        <p:nvSpPr>
          <p:cNvPr id="4" name="Slide Number Placeholder 3">
            <a:extLst>
              <a:ext uri="{FF2B5EF4-FFF2-40B4-BE49-F238E27FC236}">
                <a16:creationId xmlns:a16="http://schemas.microsoft.com/office/drawing/2014/main" id="{CCAFF635-9C84-DEBE-0CBF-746D2C84AB8C}"/>
              </a:ext>
            </a:extLst>
          </p:cNvPr>
          <p:cNvSpPr>
            <a:spLocks noGrp="1"/>
          </p:cNvSpPr>
          <p:nvPr>
            <p:ph type="sldNum" sz="quarter" idx="12"/>
          </p:nvPr>
        </p:nvSpPr>
        <p:spPr/>
        <p:txBody>
          <a:bodyPr/>
          <a:lstStyle/>
          <a:p>
            <a:fld id="{EB241CD2-1E45-42A3-B213-66A034DF9A3B}" type="slidenum">
              <a:rPr lang="en-GB" smtClean="0"/>
              <a:t>97</a:t>
            </a:fld>
            <a:endParaRPr lang="en-GB" dirty="0"/>
          </a:p>
        </p:txBody>
      </p:sp>
    </p:spTree>
    <p:extLst>
      <p:ext uri="{BB962C8B-B14F-4D97-AF65-F5344CB8AC3E}">
        <p14:creationId xmlns:p14="http://schemas.microsoft.com/office/powerpoint/2010/main" val="28095361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A8E64-5977-18F9-6C57-8B34795C0AF9}"/>
              </a:ext>
            </a:extLst>
          </p:cNvPr>
          <p:cNvSpPr>
            <a:spLocks noGrp="1"/>
          </p:cNvSpPr>
          <p:nvPr>
            <p:ph type="title"/>
          </p:nvPr>
        </p:nvSpPr>
        <p:spPr/>
        <p:txBody>
          <a:bodyPr/>
          <a:lstStyle/>
          <a:p>
            <a:r>
              <a:rPr lang="en-US" dirty="0"/>
              <a:t>Bad Answer 2</a:t>
            </a:r>
          </a:p>
        </p:txBody>
      </p:sp>
      <p:sp>
        <p:nvSpPr>
          <p:cNvPr id="3" name="Text Placeholder 2">
            <a:extLst>
              <a:ext uri="{FF2B5EF4-FFF2-40B4-BE49-F238E27FC236}">
                <a16:creationId xmlns:a16="http://schemas.microsoft.com/office/drawing/2014/main" id="{567BF786-CD33-DD06-2FAF-CEE9DA3C0D93}"/>
              </a:ext>
            </a:extLst>
          </p:cNvPr>
          <p:cNvSpPr>
            <a:spLocks noGrp="1"/>
          </p:cNvSpPr>
          <p:nvPr>
            <p:ph type="body" idx="1"/>
          </p:nvPr>
        </p:nvSpPr>
        <p:spPr/>
        <p:txBody>
          <a:bodyPr/>
          <a:lstStyle/>
          <a:p>
            <a:r>
              <a:rPr lang="en-US" dirty="0"/>
              <a:t>The IRR is the rate of return.</a:t>
            </a:r>
          </a:p>
          <a:p>
            <a:endParaRPr lang="en-US" dirty="0"/>
          </a:p>
          <a:p>
            <a:r>
              <a:rPr lang="en-US" dirty="0"/>
              <a:t>The  word IRR has rate of return in it. You are doing nothing other than re-stating the definition.</a:t>
            </a:r>
          </a:p>
          <a:p>
            <a:endParaRPr lang="en-US" dirty="0"/>
          </a:p>
          <a:p>
            <a:r>
              <a:rPr lang="en-US" dirty="0"/>
              <a:t>It is saying that the plane is late because it is delayed</a:t>
            </a:r>
          </a:p>
        </p:txBody>
      </p:sp>
      <p:sp>
        <p:nvSpPr>
          <p:cNvPr id="4" name="Slide Number Placeholder 3">
            <a:extLst>
              <a:ext uri="{FF2B5EF4-FFF2-40B4-BE49-F238E27FC236}">
                <a16:creationId xmlns:a16="http://schemas.microsoft.com/office/drawing/2014/main" id="{78D3C485-F9A5-FDD2-9B94-4356515D6127}"/>
              </a:ext>
            </a:extLst>
          </p:cNvPr>
          <p:cNvSpPr>
            <a:spLocks noGrp="1"/>
          </p:cNvSpPr>
          <p:nvPr>
            <p:ph type="sldNum" sz="quarter" idx="12"/>
          </p:nvPr>
        </p:nvSpPr>
        <p:spPr/>
        <p:txBody>
          <a:bodyPr/>
          <a:lstStyle/>
          <a:p>
            <a:fld id="{EB241CD2-1E45-42A3-B213-66A034DF9A3B}" type="slidenum">
              <a:rPr lang="en-GB" smtClean="0"/>
              <a:t>98</a:t>
            </a:fld>
            <a:endParaRPr lang="en-GB" dirty="0"/>
          </a:p>
        </p:txBody>
      </p:sp>
    </p:spTree>
    <p:extLst>
      <p:ext uri="{BB962C8B-B14F-4D97-AF65-F5344CB8AC3E}">
        <p14:creationId xmlns:p14="http://schemas.microsoft.com/office/powerpoint/2010/main" val="5991527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68288-7636-D2EA-12C0-6B91782E1C67}"/>
              </a:ext>
            </a:extLst>
          </p:cNvPr>
          <p:cNvSpPr>
            <a:spLocks noGrp="1"/>
          </p:cNvSpPr>
          <p:nvPr>
            <p:ph type="title"/>
          </p:nvPr>
        </p:nvSpPr>
        <p:spPr/>
        <p:txBody>
          <a:bodyPr/>
          <a:lstStyle/>
          <a:p>
            <a:r>
              <a:rPr lang="en-US" dirty="0"/>
              <a:t>IRR is Growth Rate, but With Asterix</a:t>
            </a:r>
          </a:p>
        </p:txBody>
      </p:sp>
      <p:sp>
        <p:nvSpPr>
          <p:cNvPr id="3" name="Text Placeholder 2">
            <a:extLst>
              <a:ext uri="{FF2B5EF4-FFF2-40B4-BE49-F238E27FC236}">
                <a16:creationId xmlns:a16="http://schemas.microsoft.com/office/drawing/2014/main" id="{878043A8-F533-B289-9728-795D3769A999}"/>
              </a:ext>
            </a:extLst>
          </p:cNvPr>
          <p:cNvSpPr>
            <a:spLocks noGrp="1"/>
          </p:cNvSpPr>
          <p:nvPr>
            <p:ph type="body" idx="1"/>
          </p:nvPr>
        </p:nvSpPr>
        <p:spPr/>
        <p:txBody>
          <a:bodyPr/>
          <a:lstStyle/>
          <a:p>
            <a:r>
              <a:rPr lang="en-US" dirty="0"/>
              <a:t>For LBO (ENS), the calculation is clear – without dividends between when you make the initial investment and the time when you sell the investment the IRR is the same as the growth rate</a:t>
            </a:r>
          </a:p>
        </p:txBody>
      </p:sp>
      <p:sp>
        <p:nvSpPr>
          <p:cNvPr id="4" name="Slide Number Placeholder 3">
            <a:extLst>
              <a:ext uri="{FF2B5EF4-FFF2-40B4-BE49-F238E27FC236}">
                <a16:creationId xmlns:a16="http://schemas.microsoft.com/office/drawing/2014/main" id="{A3E4ADD7-95D3-D3D2-1E90-0F5B01CA1F6C}"/>
              </a:ext>
            </a:extLst>
          </p:cNvPr>
          <p:cNvSpPr>
            <a:spLocks noGrp="1"/>
          </p:cNvSpPr>
          <p:nvPr>
            <p:ph type="sldNum" sz="quarter" idx="12"/>
          </p:nvPr>
        </p:nvSpPr>
        <p:spPr/>
        <p:txBody>
          <a:bodyPr/>
          <a:lstStyle/>
          <a:p>
            <a:fld id="{EB241CD2-1E45-42A3-B213-66A034DF9A3B}" type="slidenum">
              <a:rPr lang="en-GB" smtClean="0"/>
              <a:t>99</a:t>
            </a:fld>
            <a:endParaRPr lang="en-GB" dirty="0"/>
          </a:p>
        </p:txBody>
      </p:sp>
    </p:spTree>
    <p:extLst>
      <p:ext uri="{BB962C8B-B14F-4D97-AF65-F5344CB8AC3E}">
        <p14:creationId xmlns:p14="http://schemas.microsoft.com/office/powerpoint/2010/main" val="9339808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B4CA6-E1E8-D693-483D-438A5791F71C}"/>
              </a:ext>
            </a:extLst>
          </p:cNvPr>
          <p:cNvSpPr>
            <a:spLocks noGrp="1"/>
          </p:cNvSpPr>
          <p:nvPr>
            <p:ph type="title"/>
          </p:nvPr>
        </p:nvSpPr>
        <p:spPr/>
        <p:txBody>
          <a:bodyPr/>
          <a:lstStyle/>
          <a:p>
            <a:r>
              <a:rPr lang="en-US" dirty="0"/>
              <a:t>LBO, Private Equity and Growth Rate</a:t>
            </a:r>
          </a:p>
        </p:txBody>
      </p:sp>
      <p:sp>
        <p:nvSpPr>
          <p:cNvPr id="3" name="Content Placeholder 2">
            <a:extLst>
              <a:ext uri="{FF2B5EF4-FFF2-40B4-BE49-F238E27FC236}">
                <a16:creationId xmlns:a16="http://schemas.microsoft.com/office/drawing/2014/main" id="{2081D265-0BE4-52B8-42DC-925508217A3A}"/>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57D5811E-0783-0307-2499-E5A3EE680D2A}"/>
              </a:ext>
            </a:extLst>
          </p:cNvPr>
          <p:cNvSpPr>
            <a:spLocks noGrp="1"/>
          </p:cNvSpPr>
          <p:nvPr>
            <p:ph type="sldNum" sz="quarter" idx="12"/>
          </p:nvPr>
        </p:nvSpPr>
        <p:spPr/>
        <p:txBody>
          <a:bodyPr/>
          <a:lstStyle/>
          <a:p>
            <a:fld id="{EB241CD2-1E45-42A3-B213-66A034DF9A3B}" type="slidenum">
              <a:rPr lang="en-GB" smtClean="0"/>
              <a:t>100</a:t>
            </a:fld>
            <a:endParaRPr lang="en-GB" dirty="0"/>
          </a:p>
        </p:txBody>
      </p:sp>
      <p:pic>
        <p:nvPicPr>
          <p:cNvPr id="6" name="Picture 5">
            <a:extLst>
              <a:ext uri="{FF2B5EF4-FFF2-40B4-BE49-F238E27FC236}">
                <a16:creationId xmlns:a16="http://schemas.microsoft.com/office/drawing/2014/main" id="{E1BC2759-9DB7-798E-1321-EC4A9BBDADC7}"/>
              </a:ext>
            </a:extLst>
          </p:cNvPr>
          <p:cNvPicPr>
            <a:picLocks noChangeAspect="1"/>
          </p:cNvPicPr>
          <p:nvPr/>
        </p:nvPicPr>
        <p:blipFill>
          <a:blip r:embed="rId2"/>
          <a:stretch>
            <a:fillRect/>
          </a:stretch>
        </p:blipFill>
        <p:spPr>
          <a:xfrm>
            <a:off x="200025" y="1749034"/>
            <a:ext cx="8316686" cy="1779905"/>
          </a:xfrm>
          <a:prstGeom prst="rect">
            <a:avLst/>
          </a:prstGeom>
        </p:spPr>
      </p:pic>
      <p:sp>
        <p:nvSpPr>
          <p:cNvPr id="7" name="TextBox 6">
            <a:extLst>
              <a:ext uri="{FF2B5EF4-FFF2-40B4-BE49-F238E27FC236}">
                <a16:creationId xmlns:a16="http://schemas.microsoft.com/office/drawing/2014/main" id="{13194F9A-5E55-C17A-89E7-5B4F63A7EDC1}"/>
              </a:ext>
            </a:extLst>
          </p:cNvPr>
          <p:cNvSpPr txBox="1"/>
          <p:nvPr/>
        </p:nvSpPr>
        <p:spPr>
          <a:xfrm>
            <a:off x="1380565" y="3792071"/>
            <a:ext cx="3684494" cy="2031325"/>
          </a:xfrm>
          <a:prstGeom prst="rect">
            <a:avLst/>
          </a:prstGeom>
          <a:solidFill>
            <a:srgbClr val="FFFF00"/>
          </a:solidFill>
        </p:spPr>
        <p:txBody>
          <a:bodyPr wrap="square" rtlCol="0">
            <a:spAutoFit/>
          </a:bodyPr>
          <a:lstStyle/>
          <a:p>
            <a:r>
              <a:rPr lang="en-US" dirty="0"/>
              <a:t>Growth Rate is 20% for the 1,000 over 10 years (1.2)^5 x 1000.</a:t>
            </a:r>
          </a:p>
          <a:p>
            <a:endParaRPr lang="en-US" dirty="0"/>
          </a:p>
          <a:p>
            <a:r>
              <a:rPr lang="en-US" dirty="0"/>
              <a:t>This produces 20% IRR for the investment</a:t>
            </a:r>
          </a:p>
          <a:p>
            <a:endParaRPr lang="en-US" dirty="0"/>
          </a:p>
          <a:p>
            <a:r>
              <a:rPr lang="en-US" dirty="0"/>
              <a:t>Note there are no dividends</a:t>
            </a:r>
          </a:p>
        </p:txBody>
      </p:sp>
    </p:spTree>
    <p:extLst>
      <p:ext uri="{BB962C8B-B14F-4D97-AF65-F5344CB8AC3E}">
        <p14:creationId xmlns:p14="http://schemas.microsoft.com/office/powerpoint/2010/main" val="93967128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F88E9-0A51-7128-8BB7-9270D6768F95}"/>
              </a:ext>
            </a:extLst>
          </p:cNvPr>
          <p:cNvSpPr>
            <a:spLocks noGrp="1"/>
          </p:cNvSpPr>
          <p:nvPr>
            <p:ph type="title"/>
          </p:nvPr>
        </p:nvSpPr>
        <p:spPr/>
        <p:txBody>
          <a:bodyPr/>
          <a:lstStyle/>
          <a:p>
            <a:r>
              <a:rPr lang="en-US"/>
              <a:t>Calculating the IRR by Hand</a:t>
            </a:r>
          </a:p>
        </p:txBody>
      </p:sp>
      <p:sp>
        <p:nvSpPr>
          <p:cNvPr id="3" name="Content Placeholder 2">
            <a:extLst>
              <a:ext uri="{FF2B5EF4-FFF2-40B4-BE49-F238E27FC236}">
                <a16:creationId xmlns:a16="http://schemas.microsoft.com/office/drawing/2014/main" id="{26AC448D-0B1A-0488-8454-6F534BD7DC4F}"/>
              </a:ext>
            </a:extLst>
          </p:cNvPr>
          <p:cNvSpPr>
            <a:spLocks noGrp="1"/>
          </p:cNvSpPr>
          <p:nvPr>
            <p:ph idx="1"/>
          </p:nvPr>
        </p:nvSpPr>
        <p:spPr>
          <a:xfrm>
            <a:off x="304801" y="1192423"/>
            <a:ext cx="8316686" cy="4693104"/>
          </a:xfrm>
        </p:spPr>
        <p:txBody>
          <a:bodyPr/>
          <a:lstStyle/>
          <a:p>
            <a:r>
              <a:rPr lang="en-US"/>
              <a:t>Compute IRR by Hand without Excel</a:t>
            </a:r>
          </a:p>
          <a:p>
            <a:endParaRPr lang="en-US"/>
          </a:p>
        </p:txBody>
      </p:sp>
      <p:sp>
        <p:nvSpPr>
          <p:cNvPr id="4" name="Slide Number Placeholder 3">
            <a:extLst>
              <a:ext uri="{FF2B5EF4-FFF2-40B4-BE49-F238E27FC236}">
                <a16:creationId xmlns:a16="http://schemas.microsoft.com/office/drawing/2014/main" id="{7C1337C4-9E72-9B2D-E87B-44AA7D68BEB3}"/>
              </a:ext>
            </a:extLst>
          </p:cNvPr>
          <p:cNvSpPr>
            <a:spLocks noGrp="1"/>
          </p:cNvSpPr>
          <p:nvPr>
            <p:ph type="sldNum" sz="quarter" idx="12"/>
          </p:nvPr>
        </p:nvSpPr>
        <p:spPr/>
        <p:txBody>
          <a:bodyPr/>
          <a:lstStyle/>
          <a:p>
            <a:fld id="{EB241CD2-1E45-42A3-B213-66A034DF9A3B}" type="slidenum">
              <a:rPr lang="en-GB" smtClean="0"/>
              <a:t>101</a:t>
            </a:fld>
            <a:endParaRPr lang="en-GB"/>
          </a:p>
        </p:txBody>
      </p:sp>
      <p:pic>
        <p:nvPicPr>
          <p:cNvPr id="5" name="Picture 4" descr="Table&#10;&#10;Description automatically generated">
            <a:extLst>
              <a:ext uri="{FF2B5EF4-FFF2-40B4-BE49-F238E27FC236}">
                <a16:creationId xmlns:a16="http://schemas.microsoft.com/office/drawing/2014/main" id="{129A011B-F43D-36F2-0D7F-452275CE3B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8344" y="2015065"/>
            <a:ext cx="4303656" cy="3306853"/>
          </a:xfrm>
          <a:prstGeom prst="rect">
            <a:avLst/>
          </a:prstGeom>
        </p:spPr>
      </p:pic>
      <p:sp>
        <p:nvSpPr>
          <p:cNvPr id="6" name="TextBox 5">
            <a:extLst>
              <a:ext uri="{FF2B5EF4-FFF2-40B4-BE49-F238E27FC236}">
                <a16:creationId xmlns:a16="http://schemas.microsoft.com/office/drawing/2014/main" id="{E3385853-9683-3661-143A-86DF41C7F6C5}"/>
              </a:ext>
            </a:extLst>
          </p:cNvPr>
          <p:cNvSpPr txBox="1"/>
          <p:nvPr/>
        </p:nvSpPr>
        <p:spPr>
          <a:xfrm>
            <a:off x="4899804" y="1311215"/>
            <a:ext cx="2906463" cy="923330"/>
          </a:xfrm>
          <a:prstGeom prst="rect">
            <a:avLst/>
          </a:prstGeom>
          <a:solidFill>
            <a:srgbClr val="FFFF00"/>
          </a:solidFill>
        </p:spPr>
        <p:txBody>
          <a:bodyPr wrap="square" rtlCol="0">
            <a:spAutoFit/>
          </a:bodyPr>
          <a:lstStyle/>
          <a:p>
            <a:r>
              <a:rPr lang="en-US"/>
              <a:t>Compute IRR for one year – I will check your result with excel</a:t>
            </a:r>
          </a:p>
        </p:txBody>
      </p:sp>
      <p:sp>
        <p:nvSpPr>
          <p:cNvPr id="7" name="TextBox 6">
            <a:extLst>
              <a:ext uri="{FF2B5EF4-FFF2-40B4-BE49-F238E27FC236}">
                <a16:creationId xmlns:a16="http://schemas.microsoft.com/office/drawing/2014/main" id="{BC212FB4-1743-2BE8-B84F-100C1A1DC0E8}"/>
              </a:ext>
            </a:extLst>
          </p:cNvPr>
          <p:cNvSpPr txBox="1"/>
          <p:nvPr/>
        </p:nvSpPr>
        <p:spPr>
          <a:xfrm>
            <a:off x="5052204" y="3136706"/>
            <a:ext cx="2906463" cy="1200329"/>
          </a:xfrm>
          <a:prstGeom prst="rect">
            <a:avLst/>
          </a:prstGeom>
          <a:solidFill>
            <a:srgbClr val="FFFF00"/>
          </a:solidFill>
        </p:spPr>
        <p:txBody>
          <a:bodyPr wrap="square" rtlCol="0">
            <a:spAutoFit/>
          </a:bodyPr>
          <a:lstStyle/>
          <a:p>
            <a:r>
              <a:rPr lang="en-US"/>
              <a:t>Compute IRR for construction and three year with your phone – I will check your result with excel</a:t>
            </a:r>
          </a:p>
        </p:txBody>
      </p:sp>
    </p:spTree>
    <p:extLst>
      <p:ext uri="{BB962C8B-B14F-4D97-AF65-F5344CB8AC3E}">
        <p14:creationId xmlns:p14="http://schemas.microsoft.com/office/powerpoint/2010/main" val="12082611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E4B8D-B746-7C0C-B3F8-4B659C76AFD0}"/>
              </a:ext>
            </a:extLst>
          </p:cNvPr>
          <p:cNvSpPr>
            <a:spLocks noGrp="1"/>
          </p:cNvSpPr>
          <p:nvPr>
            <p:ph type="title"/>
          </p:nvPr>
        </p:nvSpPr>
        <p:spPr/>
        <p:txBody>
          <a:bodyPr/>
          <a:lstStyle/>
          <a:p>
            <a:r>
              <a:rPr lang="en-US" dirty="0"/>
              <a:t>Problem with Dividends in IRR</a:t>
            </a:r>
          </a:p>
        </p:txBody>
      </p:sp>
      <p:sp>
        <p:nvSpPr>
          <p:cNvPr id="3" name="Content Placeholder 2">
            <a:extLst>
              <a:ext uri="{FF2B5EF4-FFF2-40B4-BE49-F238E27FC236}">
                <a16:creationId xmlns:a16="http://schemas.microsoft.com/office/drawing/2014/main" id="{5D721AA1-FE0B-80DB-3EC7-AE12C5D029AC}"/>
              </a:ext>
            </a:extLst>
          </p:cNvPr>
          <p:cNvSpPr>
            <a:spLocks noGrp="1"/>
          </p:cNvSpPr>
          <p:nvPr>
            <p:ph idx="1"/>
          </p:nvPr>
        </p:nvSpPr>
        <p:spPr/>
        <p:txBody>
          <a:bodyPr/>
          <a:lstStyle/>
          <a:p>
            <a:pPr algn="l"/>
            <a:r>
              <a:rPr lang="en-US" dirty="0"/>
              <a:t>Unlike the LBO example, in project finance there are continuing dividends</a:t>
            </a:r>
          </a:p>
          <a:p>
            <a:pPr algn="l"/>
            <a:r>
              <a:rPr lang="en-US" dirty="0"/>
              <a:t>The IRR is still the growth rate, but this time, the IRR only works as the growth rate if dividends are assumed to be re-invested at the same rate as the IRR as shown in the example below</a:t>
            </a:r>
          </a:p>
        </p:txBody>
      </p:sp>
      <p:sp>
        <p:nvSpPr>
          <p:cNvPr id="4" name="Slide Number Placeholder 3">
            <a:extLst>
              <a:ext uri="{FF2B5EF4-FFF2-40B4-BE49-F238E27FC236}">
                <a16:creationId xmlns:a16="http://schemas.microsoft.com/office/drawing/2014/main" id="{01649199-1BA6-81C9-4823-DB3839110E9B}"/>
              </a:ext>
            </a:extLst>
          </p:cNvPr>
          <p:cNvSpPr>
            <a:spLocks noGrp="1"/>
          </p:cNvSpPr>
          <p:nvPr>
            <p:ph type="sldNum" sz="quarter" idx="12"/>
          </p:nvPr>
        </p:nvSpPr>
        <p:spPr/>
        <p:txBody>
          <a:bodyPr/>
          <a:lstStyle/>
          <a:p>
            <a:fld id="{EB241CD2-1E45-42A3-B213-66A034DF9A3B}" type="slidenum">
              <a:rPr lang="en-GB" smtClean="0"/>
              <a:t>102</a:t>
            </a:fld>
            <a:endParaRPr lang="en-GB" dirty="0"/>
          </a:p>
        </p:txBody>
      </p:sp>
      <p:pic>
        <p:nvPicPr>
          <p:cNvPr id="6" name="Picture 5">
            <a:extLst>
              <a:ext uri="{FF2B5EF4-FFF2-40B4-BE49-F238E27FC236}">
                <a16:creationId xmlns:a16="http://schemas.microsoft.com/office/drawing/2014/main" id="{37855BAB-9278-B928-A2B2-0914103DDDCE}"/>
              </a:ext>
            </a:extLst>
          </p:cNvPr>
          <p:cNvPicPr>
            <a:picLocks noChangeAspect="1"/>
          </p:cNvPicPr>
          <p:nvPr/>
        </p:nvPicPr>
        <p:blipFill>
          <a:blip r:embed="rId2"/>
          <a:stretch>
            <a:fillRect/>
          </a:stretch>
        </p:blipFill>
        <p:spPr>
          <a:xfrm>
            <a:off x="286871" y="2436722"/>
            <a:ext cx="8068235" cy="4021229"/>
          </a:xfrm>
          <a:prstGeom prst="rect">
            <a:avLst/>
          </a:prstGeom>
        </p:spPr>
      </p:pic>
      <p:sp>
        <p:nvSpPr>
          <p:cNvPr id="5" name="TextBox 4">
            <a:extLst>
              <a:ext uri="{FF2B5EF4-FFF2-40B4-BE49-F238E27FC236}">
                <a16:creationId xmlns:a16="http://schemas.microsoft.com/office/drawing/2014/main" id="{59410BD8-707D-69C9-8E37-861BAEFE64B5}"/>
              </a:ext>
            </a:extLst>
          </p:cNvPr>
          <p:cNvSpPr txBox="1"/>
          <p:nvPr/>
        </p:nvSpPr>
        <p:spPr>
          <a:xfrm>
            <a:off x="6257365" y="4840941"/>
            <a:ext cx="1909482" cy="646331"/>
          </a:xfrm>
          <a:prstGeom prst="rect">
            <a:avLst/>
          </a:prstGeom>
          <a:solidFill>
            <a:srgbClr val="FFFF00"/>
          </a:solidFill>
        </p:spPr>
        <p:txBody>
          <a:bodyPr wrap="square" rtlCol="0">
            <a:spAutoFit/>
          </a:bodyPr>
          <a:lstStyle/>
          <a:p>
            <a:r>
              <a:rPr lang="en-US" dirty="0"/>
              <a:t>IRR from the growth rate</a:t>
            </a:r>
          </a:p>
        </p:txBody>
      </p:sp>
      <p:cxnSp>
        <p:nvCxnSpPr>
          <p:cNvPr id="8" name="Straight Arrow Connector 7">
            <a:extLst>
              <a:ext uri="{FF2B5EF4-FFF2-40B4-BE49-F238E27FC236}">
                <a16:creationId xmlns:a16="http://schemas.microsoft.com/office/drawing/2014/main" id="{053BF48B-C392-3665-8809-42A004B3BE72}"/>
              </a:ext>
            </a:extLst>
          </p:cNvPr>
          <p:cNvCxnSpPr/>
          <p:nvPr/>
        </p:nvCxnSpPr>
        <p:spPr>
          <a:xfrm flipH="1" flipV="1">
            <a:off x="3765176" y="4840941"/>
            <a:ext cx="2348753"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3CFFC78-993F-50B7-9E2D-9FBBB504B33C}"/>
              </a:ext>
            </a:extLst>
          </p:cNvPr>
          <p:cNvSpPr txBox="1"/>
          <p:nvPr/>
        </p:nvSpPr>
        <p:spPr>
          <a:xfrm>
            <a:off x="6723529" y="3429001"/>
            <a:ext cx="1981200" cy="369332"/>
          </a:xfrm>
          <a:prstGeom prst="rect">
            <a:avLst/>
          </a:prstGeom>
          <a:solidFill>
            <a:srgbClr val="FFFF00"/>
          </a:solidFill>
        </p:spPr>
        <p:txBody>
          <a:bodyPr wrap="square" rtlCol="0">
            <a:spAutoFit/>
          </a:bodyPr>
          <a:lstStyle/>
          <a:p>
            <a:r>
              <a:rPr lang="en-US" dirty="0"/>
              <a:t>IRR from Cash Flow</a:t>
            </a:r>
          </a:p>
        </p:txBody>
      </p:sp>
      <p:cxnSp>
        <p:nvCxnSpPr>
          <p:cNvPr id="11" name="Straight Arrow Connector 10">
            <a:extLst>
              <a:ext uri="{FF2B5EF4-FFF2-40B4-BE49-F238E27FC236}">
                <a16:creationId xmlns:a16="http://schemas.microsoft.com/office/drawing/2014/main" id="{70A19057-3F63-D0AF-31F6-E1D05568A5A4}"/>
              </a:ext>
            </a:extLst>
          </p:cNvPr>
          <p:cNvCxnSpPr/>
          <p:nvPr/>
        </p:nvCxnSpPr>
        <p:spPr>
          <a:xfrm flipH="1">
            <a:off x="4294094" y="3666565"/>
            <a:ext cx="236668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03631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DF41F-003C-382D-0C49-63F810900A81}"/>
              </a:ext>
            </a:extLst>
          </p:cNvPr>
          <p:cNvSpPr>
            <a:spLocks noGrp="1"/>
          </p:cNvSpPr>
          <p:nvPr>
            <p:ph type="title"/>
          </p:nvPr>
        </p:nvSpPr>
        <p:spPr/>
        <p:txBody>
          <a:bodyPr/>
          <a:lstStyle/>
          <a:p>
            <a:r>
              <a:rPr lang="en-US" dirty="0"/>
              <a:t>Real World Minimum Acceptable Target IRR</a:t>
            </a:r>
          </a:p>
        </p:txBody>
      </p:sp>
      <p:sp>
        <p:nvSpPr>
          <p:cNvPr id="3" name="Content Placeholder 2">
            <a:extLst>
              <a:ext uri="{FF2B5EF4-FFF2-40B4-BE49-F238E27FC236}">
                <a16:creationId xmlns:a16="http://schemas.microsoft.com/office/drawing/2014/main" id="{59F49D43-63D6-5872-FAC7-C08F0FDD1C76}"/>
              </a:ext>
            </a:extLst>
          </p:cNvPr>
          <p:cNvSpPr>
            <a:spLocks noGrp="1"/>
          </p:cNvSpPr>
          <p:nvPr>
            <p:ph idx="1"/>
          </p:nvPr>
        </p:nvSpPr>
        <p:spPr/>
        <p:txBody>
          <a:bodyPr/>
          <a:lstStyle/>
          <a:p>
            <a:r>
              <a:rPr lang="en-US" dirty="0"/>
              <a:t>In practice there is no CAPM and certainly no un-levering and re-levering of Beta (see the discussion at the end).  </a:t>
            </a:r>
          </a:p>
          <a:p>
            <a:r>
              <a:rPr lang="en-US" dirty="0"/>
              <a:t>In practice, equity IRR is used rather than project IRR as a target (this makes sense in theory as project finance implicitly adjusts for risk</a:t>
            </a:r>
          </a:p>
          <a:p>
            <a:r>
              <a:rPr lang="en-US" dirty="0"/>
              <a:t>In practice,  and there are general standards for target IRR on buying and selling of projects. These standards have change over time. Pre-Covid for projects in Europe with a few years of history, equity IRR targets were as low as 4%.</a:t>
            </a:r>
          </a:p>
          <a:p>
            <a:endParaRPr lang="en-US" dirty="0"/>
          </a:p>
        </p:txBody>
      </p:sp>
      <p:sp>
        <p:nvSpPr>
          <p:cNvPr id="4" name="Slide Number Placeholder 3">
            <a:extLst>
              <a:ext uri="{FF2B5EF4-FFF2-40B4-BE49-F238E27FC236}">
                <a16:creationId xmlns:a16="http://schemas.microsoft.com/office/drawing/2014/main" id="{1F611318-9CBC-946A-FAB2-389425665D85}"/>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103</a:t>
            </a:fld>
            <a:endParaRPr lang="en-GB" dirty="0"/>
          </a:p>
        </p:txBody>
      </p:sp>
      <p:pic>
        <p:nvPicPr>
          <p:cNvPr id="6" name="Picture 5">
            <a:extLst>
              <a:ext uri="{FF2B5EF4-FFF2-40B4-BE49-F238E27FC236}">
                <a16:creationId xmlns:a16="http://schemas.microsoft.com/office/drawing/2014/main" id="{27AA340A-F353-5C63-F022-D035B96E8F2A}"/>
              </a:ext>
            </a:extLst>
          </p:cNvPr>
          <p:cNvPicPr>
            <a:picLocks noChangeAspect="1"/>
          </p:cNvPicPr>
          <p:nvPr/>
        </p:nvPicPr>
        <p:blipFill>
          <a:blip r:embed="rId2"/>
          <a:stretch>
            <a:fillRect/>
          </a:stretch>
        </p:blipFill>
        <p:spPr>
          <a:xfrm>
            <a:off x="114523" y="3038190"/>
            <a:ext cx="6840607" cy="3614238"/>
          </a:xfrm>
          <a:prstGeom prst="rect">
            <a:avLst/>
          </a:prstGeom>
        </p:spPr>
      </p:pic>
      <p:sp>
        <p:nvSpPr>
          <p:cNvPr id="7" name="TextBox 6">
            <a:extLst>
              <a:ext uri="{FF2B5EF4-FFF2-40B4-BE49-F238E27FC236}">
                <a16:creationId xmlns:a16="http://schemas.microsoft.com/office/drawing/2014/main" id="{F4245C89-AA49-4095-73AD-B27DE063AFE8}"/>
              </a:ext>
            </a:extLst>
          </p:cNvPr>
          <p:cNvSpPr txBox="1"/>
          <p:nvPr/>
        </p:nvSpPr>
        <p:spPr>
          <a:xfrm>
            <a:off x="7068065" y="3429000"/>
            <a:ext cx="1642960" cy="2377574"/>
          </a:xfrm>
          <a:prstGeom prst="rect">
            <a:avLst/>
          </a:prstGeom>
          <a:solidFill>
            <a:srgbClr val="FFFF00"/>
          </a:solidFill>
        </p:spPr>
        <p:txBody>
          <a:bodyPr wrap="square" rtlCol="0">
            <a:spAutoFit/>
          </a:bodyPr>
          <a:lstStyle/>
          <a:p>
            <a:r>
              <a:rPr lang="en-US" sz="1350" dirty="0"/>
              <a:t>I have been told stories of insurance company executives and pension plan managers going around Europe holding suitcases of cash to buy solar and wind projects with operating history.</a:t>
            </a:r>
          </a:p>
        </p:txBody>
      </p:sp>
    </p:spTree>
    <p:extLst>
      <p:ext uri="{BB962C8B-B14F-4D97-AF65-F5344CB8AC3E}">
        <p14:creationId xmlns:p14="http://schemas.microsoft.com/office/powerpoint/2010/main" val="368137920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A76C7-A02F-EB41-62ED-93094E8AEBF3}"/>
              </a:ext>
            </a:extLst>
          </p:cNvPr>
          <p:cNvSpPr>
            <a:spLocks noGrp="1"/>
          </p:cNvSpPr>
          <p:nvPr>
            <p:ph type="title"/>
          </p:nvPr>
        </p:nvSpPr>
        <p:spPr/>
        <p:txBody>
          <a:bodyPr/>
          <a:lstStyle/>
          <a:p>
            <a:r>
              <a:rPr lang="en-US" dirty="0"/>
              <a:t>Amazon and Growth Rate</a:t>
            </a:r>
          </a:p>
        </p:txBody>
      </p:sp>
      <p:sp>
        <p:nvSpPr>
          <p:cNvPr id="3" name="Content Placeholder 2">
            <a:extLst>
              <a:ext uri="{FF2B5EF4-FFF2-40B4-BE49-F238E27FC236}">
                <a16:creationId xmlns:a16="http://schemas.microsoft.com/office/drawing/2014/main" id="{FA9A1AC5-8AFF-6A6A-043E-9D8FE44819B1}"/>
              </a:ext>
            </a:extLst>
          </p:cNvPr>
          <p:cNvSpPr>
            <a:spLocks noGrp="1"/>
          </p:cNvSpPr>
          <p:nvPr>
            <p:ph idx="1"/>
          </p:nvPr>
        </p:nvSpPr>
        <p:spPr>
          <a:xfrm>
            <a:off x="304801" y="4268391"/>
            <a:ext cx="3152775" cy="925115"/>
          </a:xfrm>
        </p:spPr>
        <p:txBody>
          <a:bodyPr/>
          <a:lstStyle/>
          <a:p>
            <a:r>
              <a:rPr lang="en-US" dirty="0"/>
              <a:t>Amazon stock price growth with dividends.</a:t>
            </a:r>
          </a:p>
          <a:p>
            <a:endParaRPr lang="en-US" dirty="0"/>
          </a:p>
          <a:p>
            <a:endParaRPr lang="en-US" dirty="0"/>
          </a:p>
        </p:txBody>
      </p:sp>
      <p:sp>
        <p:nvSpPr>
          <p:cNvPr id="4" name="Slide Number Placeholder 3">
            <a:extLst>
              <a:ext uri="{FF2B5EF4-FFF2-40B4-BE49-F238E27FC236}">
                <a16:creationId xmlns:a16="http://schemas.microsoft.com/office/drawing/2014/main" id="{7B9A5E73-CF96-C4BC-8F08-15EFF1137363}"/>
              </a:ext>
            </a:extLst>
          </p:cNvPr>
          <p:cNvSpPr>
            <a:spLocks noGrp="1"/>
          </p:cNvSpPr>
          <p:nvPr>
            <p:ph type="sldNum" sz="quarter" idx="12"/>
          </p:nvPr>
        </p:nvSpPr>
        <p:spPr/>
        <p:txBody>
          <a:bodyPr/>
          <a:lstStyle/>
          <a:p>
            <a:fld id="{EB241CD2-1E45-42A3-B213-66A034DF9A3B}" type="slidenum">
              <a:rPr lang="en-GB" smtClean="0"/>
              <a:t>104</a:t>
            </a:fld>
            <a:endParaRPr lang="en-GB" dirty="0"/>
          </a:p>
        </p:txBody>
      </p:sp>
      <p:pic>
        <p:nvPicPr>
          <p:cNvPr id="7" name="Content Placeholder 4">
            <a:extLst>
              <a:ext uri="{FF2B5EF4-FFF2-40B4-BE49-F238E27FC236}">
                <a16:creationId xmlns:a16="http://schemas.microsoft.com/office/drawing/2014/main" id="{E9169F55-858E-F791-0381-153D2733CF39}"/>
              </a:ext>
            </a:extLst>
          </p:cNvPr>
          <p:cNvPicPr>
            <a:picLocks noChangeAspect="1"/>
          </p:cNvPicPr>
          <p:nvPr/>
        </p:nvPicPr>
        <p:blipFill>
          <a:blip r:embed="rId2"/>
          <a:stretch>
            <a:fillRect/>
          </a:stretch>
        </p:blipFill>
        <p:spPr>
          <a:xfrm>
            <a:off x="4910403" y="3753870"/>
            <a:ext cx="2452145" cy="2094479"/>
          </a:xfrm>
          <a:prstGeom prst="rect">
            <a:avLst/>
          </a:prstGeom>
        </p:spPr>
      </p:pic>
      <p:sp>
        <p:nvSpPr>
          <p:cNvPr id="5" name="TextBox 4">
            <a:extLst>
              <a:ext uri="{FF2B5EF4-FFF2-40B4-BE49-F238E27FC236}">
                <a16:creationId xmlns:a16="http://schemas.microsoft.com/office/drawing/2014/main" id="{2E8E0913-F3E3-3B53-B968-1EACD3F8D914}"/>
              </a:ext>
            </a:extLst>
          </p:cNvPr>
          <p:cNvSpPr txBox="1"/>
          <p:nvPr/>
        </p:nvSpPr>
        <p:spPr>
          <a:xfrm>
            <a:off x="1301424" y="5003326"/>
            <a:ext cx="1877545" cy="300082"/>
          </a:xfrm>
          <a:prstGeom prst="rect">
            <a:avLst/>
          </a:prstGeom>
          <a:solidFill>
            <a:srgbClr val="FFFF00"/>
          </a:solidFill>
        </p:spPr>
        <p:txBody>
          <a:bodyPr wrap="square" rtlCol="0">
            <a:spAutoFit/>
          </a:bodyPr>
          <a:lstStyle/>
          <a:p>
            <a:r>
              <a:rPr lang="en-US" sz="1350" dirty="0"/>
              <a:t>Amazon’s IRR was 31%</a:t>
            </a:r>
          </a:p>
        </p:txBody>
      </p:sp>
      <p:pic>
        <p:nvPicPr>
          <p:cNvPr id="9" name="Picture 8">
            <a:extLst>
              <a:ext uri="{FF2B5EF4-FFF2-40B4-BE49-F238E27FC236}">
                <a16:creationId xmlns:a16="http://schemas.microsoft.com/office/drawing/2014/main" id="{66845211-9B90-0685-C237-2D70268DC7B3}"/>
              </a:ext>
            </a:extLst>
          </p:cNvPr>
          <p:cNvPicPr>
            <a:picLocks noChangeAspect="1"/>
          </p:cNvPicPr>
          <p:nvPr/>
        </p:nvPicPr>
        <p:blipFill>
          <a:blip r:embed="rId3"/>
          <a:stretch>
            <a:fillRect/>
          </a:stretch>
        </p:blipFill>
        <p:spPr>
          <a:xfrm>
            <a:off x="354808" y="1577551"/>
            <a:ext cx="8604785" cy="2024117"/>
          </a:xfrm>
          <a:prstGeom prst="rect">
            <a:avLst/>
          </a:prstGeom>
        </p:spPr>
      </p:pic>
    </p:spTree>
    <p:extLst>
      <p:ext uri="{BB962C8B-B14F-4D97-AF65-F5344CB8AC3E}">
        <p14:creationId xmlns:p14="http://schemas.microsoft.com/office/powerpoint/2010/main" val="291517702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850DD-07E1-6F4C-6A0D-BB7C6A57C192}"/>
              </a:ext>
            </a:extLst>
          </p:cNvPr>
          <p:cNvSpPr>
            <a:spLocks noGrp="1"/>
          </p:cNvSpPr>
          <p:nvPr>
            <p:ph type="title"/>
          </p:nvPr>
        </p:nvSpPr>
        <p:spPr/>
        <p:txBody>
          <a:bodyPr/>
          <a:lstStyle/>
          <a:p>
            <a:r>
              <a:rPr lang="en-US" dirty="0"/>
              <a:t>Now Let’s Understand Problems with the IRR</a:t>
            </a:r>
          </a:p>
        </p:txBody>
      </p:sp>
      <p:sp>
        <p:nvSpPr>
          <p:cNvPr id="4" name="Slide Number Placeholder 3">
            <a:extLst>
              <a:ext uri="{FF2B5EF4-FFF2-40B4-BE49-F238E27FC236}">
                <a16:creationId xmlns:a16="http://schemas.microsoft.com/office/drawing/2014/main" id="{ED087AA7-8F75-F9B7-A20E-DCE1FAA27058}"/>
              </a:ext>
            </a:extLst>
          </p:cNvPr>
          <p:cNvSpPr>
            <a:spLocks noGrp="1"/>
          </p:cNvSpPr>
          <p:nvPr>
            <p:ph type="sldNum" sz="quarter" idx="12"/>
          </p:nvPr>
        </p:nvSpPr>
        <p:spPr/>
        <p:txBody>
          <a:bodyPr/>
          <a:lstStyle/>
          <a:p>
            <a:fld id="{EB241CD2-1E45-42A3-B213-66A034DF9A3B}" type="slidenum">
              <a:rPr lang="en-GB" smtClean="0"/>
              <a:t>105</a:t>
            </a:fld>
            <a:endParaRPr lang="en-GB"/>
          </a:p>
        </p:txBody>
      </p:sp>
    </p:spTree>
    <p:extLst>
      <p:ext uri="{BB962C8B-B14F-4D97-AF65-F5344CB8AC3E}">
        <p14:creationId xmlns:p14="http://schemas.microsoft.com/office/powerpoint/2010/main" val="31155807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5A6B-EF1A-7A3D-CE97-11A847BA584C}"/>
              </a:ext>
            </a:extLst>
          </p:cNvPr>
          <p:cNvSpPr>
            <a:spLocks noGrp="1"/>
          </p:cNvSpPr>
          <p:nvPr>
            <p:ph type="title"/>
          </p:nvPr>
        </p:nvSpPr>
        <p:spPr/>
        <p:txBody>
          <a:bodyPr>
            <a:normAutofit fontScale="90000"/>
          </a:bodyPr>
          <a:lstStyle/>
          <a:p>
            <a:r>
              <a:rPr lang="en-US" dirty="0"/>
              <a:t>Crazy Results for High IRR and Long-term (a little advanced)</a:t>
            </a:r>
          </a:p>
        </p:txBody>
      </p:sp>
      <p:sp>
        <p:nvSpPr>
          <p:cNvPr id="3" name="Content Placeholder 2">
            <a:extLst>
              <a:ext uri="{FF2B5EF4-FFF2-40B4-BE49-F238E27FC236}">
                <a16:creationId xmlns:a16="http://schemas.microsoft.com/office/drawing/2014/main" id="{103FE4AF-0BF9-956E-59C7-0AF0B7C8D250}"/>
              </a:ext>
            </a:extLst>
          </p:cNvPr>
          <p:cNvSpPr>
            <a:spLocks noGrp="1"/>
          </p:cNvSpPr>
          <p:nvPr>
            <p:ph idx="1"/>
          </p:nvPr>
        </p:nvSpPr>
        <p:spPr/>
        <p:txBody>
          <a:bodyPr/>
          <a:lstStyle/>
          <a:p>
            <a:pPr algn="l"/>
            <a:r>
              <a:rPr lang="en-US" dirty="0"/>
              <a:t>Because of the re-investment rate assumption which implicitly assumes that cash flows are discounted at the IRR itself, for long-term investments with a high IRR, the value of the long-term cash flow is very low. This does not reflect the true value of long-term versus short-term investments.</a:t>
            </a:r>
          </a:p>
          <a:p>
            <a:pPr algn="l"/>
            <a:r>
              <a:rPr lang="en-US" dirty="0"/>
              <a:t>The data table below illustrates that the IRR increases by a small amount when the IRR is high and the life is long</a:t>
            </a:r>
          </a:p>
        </p:txBody>
      </p:sp>
      <p:sp>
        <p:nvSpPr>
          <p:cNvPr id="4" name="Slide Number Placeholder 3">
            <a:extLst>
              <a:ext uri="{FF2B5EF4-FFF2-40B4-BE49-F238E27FC236}">
                <a16:creationId xmlns:a16="http://schemas.microsoft.com/office/drawing/2014/main" id="{F6E58BA8-003D-79FA-7CDC-78E636354E8E}"/>
              </a:ext>
            </a:extLst>
          </p:cNvPr>
          <p:cNvSpPr>
            <a:spLocks noGrp="1"/>
          </p:cNvSpPr>
          <p:nvPr>
            <p:ph type="sldNum" sz="quarter" idx="12"/>
          </p:nvPr>
        </p:nvSpPr>
        <p:spPr/>
        <p:txBody>
          <a:bodyPr/>
          <a:lstStyle/>
          <a:p>
            <a:fld id="{EB241CD2-1E45-42A3-B213-66A034DF9A3B}" type="slidenum">
              <a:rPr lang="en-GB" smtClean="0"/>
              <a:t>106</a:t>
            </a:fld>
            <a:endParaRPr lang="en-GB" dirty="0"/>
          </a:p>
        </p:txBody>
      </p:sp>
      <p:pic>
        <p:nvPicPr>
          <p:cNvPr id="8" name="Picture 7">
            <a:extLst>
              <a:ext uri="{FF2B5EF4-FFF2-40B4-BE49-F238E27FC236}">
                <a16:creationId xmlns:a16="http://schemas.microsoft.com/office/drawing/2014/main" id="{C063E215-B299-7A30-3303-DD419EFE6D9D}"/>
              </a:ext>
            </a:extLst>
          </p:cNvPr>
          <p:cNvPicPr>
            <a:picLocks noChangeAspect="1"/>
          </p:cNvPicPr>
          <p:nvPr/>
        </p:nvPicPr>
        <p:blipFill>
          <a:blip r:embed="rId2"/>
          <a:stretch>
            <a:fillRect/>
          </a:stretch>
        </p:blipFill>
        <p:spPr>
          <a:xfrm>
            <a:off x="1011725" y="3094106"/>
            <a:ext cx="6439231" cy="2057506"/>
          </a:xfrm>
          <a:prstGeom prst="rect">
            <a:avLst/>
          </a:prstGeom>
        </p:spPr>
      </p:pic>
      <p:sp>
        <p:nvSpPr>
          <p:cNvPr id="9" name="TextBox 8">
            <a:extLst>
              <a:ext uri="{FF2B5EF4-FFF2-40B4-BE49-F238E27FC236}">
                <a16:creationId xmlns:a16="http://schemas.microsoft.com/office/drawing/2014/main" id="{783F5AF9-9D0A-CFD5-1359-228E03BC4D8A}"/>
              </a:ext>
            </a:extLst>
          </p:cNvPr>
          <p:cNvSpPr txBox="1"/>
          <p:nvPr/>
        </p:nvSpPr>
        <p:spPr>
          <a:xfrm>
            <a:off x="6078071" y="2599765"/>
            <a:ext cx="2178423" cy="646331"/>
          </a:xfrm>
          <a:prstGeom prst="rect">
            <a:avLst/>
          </a:prstGeom>
          <a:solidFill>
            <a:srgbClr val="FFFF00"/>
          </a:solidFill>
        </p:spPr>
        <p:txBody>
          <a:bodyPr wrap="square" rtlCol="0">
            <a:spAutoFit/>
          </a:bodyPr>
          <a:lstStyle/>
          <a:p>
            <a:r>
              <a:rPr lang="en-US" dirty="0"/>
              <a:t>Tiny change for difference in life</a:t>
            </a:r>
          </a:p>
        </p:txBody>
      </p:sp>
      <p:cxnSp>
        <p:nvCxnSpPr>
          <p:cNvPr id="11" name="Straight Arrow Connector 10">
            <a:extLst>
              <a:ext uri="{FF2B5EF4-FFF2-40B4-BE49-F238E27FC236}">
                <a16:creationId xmlns:a16="http://schemas.microsoft.com/office/drawing/2014/main" id="{711E691D-3BA6-952A-4ED0-144770275C12}"/>
              </a:ext>
            </a:extLst>
          </p:cNvPr>
          <p:cNvCxnSpPr>
            <a:stCxn id="9" idx="3"/>
          </p:cNvCxnSpPr>
          <p:nvPr/>
        </p:nvCxnSpPr>
        <p:spPr>
          <a:xfrm flipH="1">
            <a:off x="7450956" y="2922931"/>
            <a:ext cx="805538" cy="16669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09509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5674D-3F61-0BA6-E287-EF81F59B1364}"/>
              </a:ext>
            </a:extLst>
          </p:cNvPr>
          <p:cNvSpPr>
            <a:spLocks noGrp="1"/>
          </p:cNvSpPr>
          <p:nvPr>
            <p:ph type="title"/>
          </p:nvPr>
        </p:nvSpPr>
        <p:spPr/>
        <p:txBody>
          <a:bodyPr>
            <a:normAutofit fontScale="90000"/>
          </a:bodyPr>
          <a:lstStyle/>
          <a:p>
            <a:r>
              <a:rPr lang="en-US" dirty="0"/>
              <a:t>MIRR is not a Good Solution (don’t worry about it)</a:t>
            </a:r>
          </a:p>
        </p:txBody>
      </p:sp>
      <p:sp>
        <p:nvSpPr>
          <p:cNvPr id="3" name="Content Placeholder 2">
            <a:extLst>
              <a:ext uri="{FF2B5EF4-FFF2-40B4-BE49-F238E27FC236}">
                <a16:creationId xmlns:a16="http://schemas.microsoft.com/office/drawing/2014/main" id="{5BF0FBD7-7C70-6DAF-5666-1EC4AF817767}"/>
              </a:ext>
            </a:extLst>
          </p:cNvPr>
          <p:cNvSpPr>
            <a:spLocks noGrp="1"/>
          </p:cNvSpPr>
          <p:nvPr>
            <p:ph idx="1"/>
          </p:nvPr>
        </p:nvSpPr>
        <p:spPr/>
        <p:txBody>
          <a:bodyPr/>
          <a:lstStyle/>
          <a:p>
            <a:r>
              <a:rPr lang="en-US" dirty="0"/>
              <a:t>You can compute something called the MIRR in excel, but this calculation doesn’t give you a sensible result because the re-investment assumption you input will be similar to the resulting MIRR. </a:t>
            </a:r>
          </a:p>
          <a:p>
            <a:r>
              <a:rPr lang="en-US" dirty="0"/>
              <a:t>So, you input an assumption and, in the end, the output return is about the same as the input assumption</a:t>
            </a:r>
          </a:p>
          <a:p>
            <a:r>
              <a:rPr lang="en-US" dirty="0"/>
              <a:t>This is demonstrated in the data table below. A data table is computed by carefully setting up scenarios in a row and/or a column and putting an output variable between the row and the column scenarios.</a:t>
            </a:r>
          </a:p>
        </p:txBody>
      </p:sp>
      <p:sp>
        <p:nvSpPr>
          <p:cNvPr id="4" name="Slide Number Placeholder 3">
            <a:extLst>
              <a:ext uri="{FF2B5EF4-FFF2-40B4-BE49-F238E27FC236}">
                <a16:creationId xmlns:a16="http://schemas.microsoft.com/office/drawing/2014/main" id="{3E178185-BA3E-CB03-5CA0-4B0B9472CC17}"/>
              </a:ext>
            </a:extLst>
          </p:cNvPr>
          <p:cNvSpPr>
            <a:spLocks noGrp="1"/>
          </p:cNvSpPr>
          <p:nvPr>
            <p:ph type="sldNum" sz="quarter" idx="12"/>
          </p:nvPr>
        </p:nvSpPr>
        <p:spPr/>
        <p:txBody>
          <a:bodyPr/>
          <a:lstStyle/>
          <a:p>
            <a:fld id="{EB241CD2-1E45-42A3-B213-66A034DF9A3B}" type="slidenum">
              <a:rPr lang="en-GB" smtClean="0"/>
              <a:t>107</a:t>
            </a:fld>
            <a:endParaRPr lang="en-GB" dirty="0"/>
          </a:p>
        </p:txBody>
      </p:sp>
      <p:pic>
        <p:nvPicPr>
          <p:cNvPr id="6" name="Picture 5">
            <a:extLst>
              <a:ext uri="{FF2B5EF4-FFF2-40B4-BE49-F238E27FC236}">
                <a16:creationId xmlns:a16="http://schemas.microsoft.com/office/drawing/2014/main" id="{40B6AEE0-B8D1-6519-D086-ADD22FDA3054}"/>
              </a:ext>
            </a:extLst>
          </p:cNvPr>
          <p:cNvPicPr>
            <a:picLocks noChangeAspect="1"/>
          </p:cNvPicPr>
          <p:nvPr/>
        </p:nvPicPr>
        <p:blipFill>
          <a:blip r:embed="rId2"/>
          <a:stretch>
            <a:fillRect/>
          </a:stretch>
        </p:blipFill>
        <p:spPr>
          <a:xfrm>
            <a:off x="1142323" y="3429000"/>
            <a:ext cx="6774281" cy="2669112"/>
          </a:xfrm>
          <a:prstGeom prst="rect">
            <a:avLst/>
          </a:prstGeom>
        </p:spPr>
      </p:pic>
    </p:spTree>
    <p:extLst>
      <p:ext uri="{BB962C8B-B14F-4D97-AF65-F5344CB8AC3E}">
        <p14:creationId xmlns:p14="http://schemas.microsoft.com/office/powerpoint/2010/main" val="259727821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A651A-E70A-EEC9-25D5-E95CCBD24C84}"/>
              </a:ext>
            </a:extLst>
          </p:cNvPr>
          <p:cNvSpPr>
            <a:spLocks noGrp="1"/>
          </p:cNvSpPr>
          <p:nvPr>
            <p:ph type="title"/>
          </p:nvPr>
        </p:nvSpPr>
        <p:spPr/>
        <p:txBody>
          <a:bodyPr/>
          <a:lstStyle/>
          <a:p>
            <a:r>
              <a:rPr lang="en-US" dirty="0"/>
              <a:t>Spent Too Much Time Thinking About This</a:t>
            </a:r>
          </a:p>
        </p:txBody>
      </p:sp>
      <p:sp>
        <p:nvSpPr>
          <p:cNvPr id="3" name="Content Placeholder 2">
            <a:extLst>
              <a:ext uri="{FF2B5EF4-FFF2-40B4-BE49-F238E27FC236}">
                <a16:creationId xmlns:a16="http://schemas.microsoft.com/office/drawing/2014/main" id="{8ADD4BD5-6D76-1ADC-BF2A-EA42291218B6}"/>
              </a:ext>
            </a:extLst>
          </p:cNvPr>
          <p:cNvSpPr>
            <a:spLocks noGrp="1"/>
          </p:cNvSpPr>
          <p:nvPr>
            <p:ph idx="1"/>
          </p:nvPr>
        </p:nvSpPr>
        <p:spPr/>
        <p:txBody>
          <a:bodyPr>
            <a:normAutofit/>
          </a:bodyPr>
          <a:lstStyle/>
          <a:p>
            <a:r>
              <a:rPr lang="en-US" sz="2000" dirty="0"/>
              <a:t>Begin with a one period example</a:t>
            </a:r>
          </a:p>
          <a:p>
            <a:r>
              <a:rPr lang="en-US" sz="2000" dirty="0"/>
              <a:t>Say in one period you earn 10% and the you would only earn 3% if you invested in a risk-free investment</a:t>
            </a:r>
          </a:p>
          <a:p>
            <a:pPr lvl="1"/>
            <a:r>
              <a:rPr lang="en-US" sz="1800" dirty="0"/>
              <a:t>Say the investment is 1,000</a:t>
            </a:r>
          </a:p>
          <a:p>
            <a:pPr lvl="1"/>
            <a:r>
              <a:rPr lang="en-US" sz="1800" dirty="0"/>
              <a:t>If you invested the 1,000 and earned 10%, you would end up with 1,100</a:t>
            </a:r>
          </a:p>
          <a:p>
            <a:pPr lvl="1"/>
            <a:r>
              <a:rPr lang="en-US" sz="1800" dirty="0"/>
              <a:t>If you invested the 1,000 and earned 3%, you would end up with 1,030</a:t>
            </a:r>
          </a:p>
          <a:p>
            <a:pPr lvl="1"/>
            <a:r>
              <a:rPr lang="en-US" sz="1800" dirty="0"/>
              <a:t>Difference is 1,070</a:t>
            </a:r>
          </a:p>
          <a:p>
            <a:pPr lvl="1"/>
            <a:r>
              <a:rPr lang="en-US" sz="1800" dirty="0"/>
              <a:t>Moved to present value using the risk-free rate is 1,070/(1.03) = 1,039</a:t>
            </a:r>
          </a:p>
          <a:p>
            <a:r>
              <a:rPr lang="en-US" sz="2000" dirty="0"/>
              <a:t>The difference between the amount you expect to earn and the amount you earn from a risk-free investment is the premium you earn for taking risk</a:t>
            </a:r>
          </a:p>
          <a:p>
            <a:r>
              <a:rPr lang="en-US" sz="2000" dirty="0"/>
              <a:t>The premium for taking risk is a fundamental idea of finance</a:t>
            </a:r>
          </a:p>
          <a:p>
            <a:r>
              <a:rPr lang="en-US" sz="2000" dirty="0"/>
              <a:t>Maybe you could say that it is even more interesting than the IRR</a:t>
            </a:r>
          </a:p>
        </p:txBody>
      </p:sp>
      <p:sp>
        <p:nvSpPr>
          <p:cNvPr id="4" name="Slide Number Placeholder 3">
            <a:extLst>
              <a:ext uri="{FF2B5EF4-FFF2-40B4-BE49-F238E27FC236}">
                <a16:creationId xmlns:a16="http://schemas.microsoft.com/office/drawing/2014/main" id="{184CBB2F-C519-9755-7100-64DBB5E41674}"/>
              </a:ext>
            </a:extLst>
          </p:cNvPr>
          <p:cNvSpPr>
            <a:spLocks noGrp="1"/>
          </p:cNvSpPr>
          <p:nvPr>
            <p:ph type="sldNum" sz="quarter" idx="12"/>
          </p:nvPr>
        </p:nvSpPr>
        <p:spPr/>
        <p:txBody>
          <a:bodyPr/>
          <a:lstStyle/>
          <a:p>
            <a:fld id="{EB241CD2-1E45-42A3-B213-66A034DF9A3B}" type="slidenum">
              <a:rPr lang="en-GB" smtClean="0"/>
              <a:t>108</a:t>
            </a:fld>
            <a:endParaRPr lang="en-GB"/>
          </a:p>
        </p:txBody>
      </p:sp>
    </p:spTree>
    <p:extLst>
      <p:ext uri="{BB962C8B-B14F-4D97-AF65-F5344CB8AC3E}">
        <p14:creationId xmlns:p14="http://schemas.microsoft.com/office/powerpoint/2010/main" val="123998576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D1443-64E7-AA16-2874-24A08DE67577}"/>
              </a:ext>
            </a:extLst>
          </p:cNvPr>
          <p:cNvSpPr>
            <a:spLocks noGrp="1"/>
          </p:cNvSpPr>
          <p:nvPr>
            <p:ph type="title"/>
          </p:nvPr>
        </p:nvSpPr>
        <p:spPr>
          <a:xfrm>
            <a:off x="304801" y="412753"/>
            <a:ext cx="7606242" cy="654049"/>
          </a:xfrm>
        </p:spPr>
        <p:txBody>
          <a:bodyPr>
            <a:normAutofit fontScale="90000"/>
          </a:bodyPr>
          <a:lstStyle/>
          <a:p>
            <a:r>
              <a:rPr lang="en-US" dirty="0"/>
              <a:t>One Solution: Compute the Premium Relative to the Risk-Free Rate – How much more do you make than the if you invested in a government bond</a:t>
            </a:r>
          </a:p>
        </p:txBody>
      </p:sp>
      <p:sp>
        <p:nvSpPr>
          <p:cNvPr id="3" name="Content Placeholder 2">
            <a:extLst>
              <a:ext uri="{FF2B5EF4-FFF2-40B4-BE49-F238E27FC236}">
                <a16:creationId xmlns:a16="http://schemas.microsoft.com/office/drawing/2014/main" id="{902B9C1A-837B-1250-B325-A4AED87439EB}"/>
              </a:ext>
            </a:extLst>
          </p:cNvPr>
          <p:cNvSpPr>
            <a:spLocks noGrp="1"/>
          </p:cNvSpPr>
          <p:nvPr>
            <p:ph idx="1"/>
          </p:nvPr>
        </p:nvSpPr>
        <p:spPr>
          <a:xfrm>
            <a:off x="304801" y="1613598"/>
            <a:ext cx="8316686" cy="4693104"/>
          </a:xfrm>
        </p:spPr>
        <p:txBody>
          <a:bodyPr/>
          <a:lstStyle/>
          <a:p>
            <a:r>
              <a:rPr lang="en-US" dirty="0"/>
              <a:t>A fundamental idea of finance is measuring risk from a basis of a risk-free rate</a:t>
            </a:r>
          </a:p>
          <a:p>
            <a:r>
              <a:rPr lang="en-US" dirty="0"/>
              <a:t>Importantly, a long-term bond yield does not provide a good indication of the risk-free rate because of risk associated with changes in the rate of inflation</a:t>
            </a:r>
          </a:p>
          <a:p>
            <a:r>
              <a:rPr lang="en-US" dirty="0"/>
              <a:t>To compute this, calculate the NPV at the risk-free Rate of cash flow after the project begins producing cash flow</a:t>
            </a:r>
          </a:p>
          <a:p>
            <a:r>
              <a:rPr lang="en-US" dirty="0"/>
              <a:t>Compare this value to the FV of the investment at the start of the project operation</a:t>
            </a:r>
          </a:p>
          <a:p>
            <a:r>
              <a:rPr lang="en-US" dirty="0"/>
              <a:t>The table below illustrates how this works.</a:t>
            </a:r>
          </a:p>
          <a:p>
            <a:endParaRPr lang="en-US" dirty="0"/>
          </a:p>
        </p:txBody>
      </p:sp>
      <p:sp>
        <p:nvSpPr>
          <p:cNvPr id="4" name="Slide Number Placeholder 3">
            <a:extLst>
              <a:ext uri="{FF2B5EF4-FFF2-40B4-BE49-F238E27FC236}">
                <a16:creationId xmlns:a16="http://schemas.microsoft.com/office/drawing/2014/main" id="{00D3AAA3-6B3A-C82F-EE31-49CBB6379AEA}"/>
              </a:ext>
            </a:extLst>
          </p:cNvPr>
          <p:cNvSpPr>
            <a:spLocks noGrp="1"/>
          </p:cNvSpPr>
          <p:nvPr>
            <p:ph type="sldNum" sz="quarter" idx="12"/>
          </p:nvPr>
        </p:nvSpPr>
        <p:spPr/>
        <p:txBody>
          <a:bodyPr/>
          <a:lstStyle/>
          <a:p>
            <a:fld id="{EB241CD2-1E45-42A3-B213-66A034DF9A3B}" type="slidenum">
              <a:rPr lang="en-GB" smtClean="0"/>
              <a:t>109</a:t>
            </a:fld>
            <a:endParaRPr lang="en-GB" dirty="0"/>
          </a:p>
        </p:txBody>
      </p:sp>
      <p:pic>
        <p:nvPicPr>
          <p:cNvPr id="6" name="Picture 5">
            <a:extLst>
              <a:ext uri="{FF2B5EF4-FFF2-40B4-BE49-F238E27FC236}">
                <a16:creationId xmlns:a16="http://schemas.microsoft.com/office/drawing/2014/main" id="{E2B5F01F-8D3C-879F-5C4E-5762B2FFF938}"/>
              </a:ext>
            </a:extLst>
          </p:cNvPr>
          <p:cNvPicPr>
            <a:picLocks noChangeAspect="1"/>
          </p:cNvPicPr>
          <p:nvPr/>
        </p:nvPicPr>
        <p:blipFill>
          <a:blip r:embed="rId2"/>
          <a:stretch>
            <a:fillRect/>
          </a:stretch>
        </p:blipFill>
        <p:spPr>
          <a:xfrm>
            <a:off x="611370" y="3747212"/>
            <a:ext cx="7334691" cy="2227250"/>
          </a:xfrm>
          <a:prstGeom prst="rect">
            <a:avLst/>
          </a:prstGeom>
        </p:spPr>
      </p:pic>
      <p:sp>
        <p:nvSpPr>
          <p:cNvPr id="7" name="TextBox 6">
            <a:extLst>
              <a:ext uri="{FF2B5EF4-FFF2-40B4-BE49-F238E27FC236}">
                <a16:creationId xmlns:a16="http://schemas.microsoft.com/office/drawing/2014/main" id="{357B393B-B9DB-7162-DACB-49C1B2305179}"/>
              </a:ext>
            </a:extLst>
          </p:cNvPr>
          <p:cNvSpPr txBox="1"/>
          <p:nvPr/>
        </p:nvSpPr>
        <p:spPr>
          <a:xfrm>
            <a:off x="6829336" y="3414972"/>
            <a:ext cx="1703294" cy="923330"/>
          </a:xfrm>
          <a:prstGeom prst="rect">
            <a:avLst/>
          </a:prstGeom>
          <a:solidFill>
            <a:srgbClr val="FFFF00"/>
          </a:solidFill>
        </p:spPr>
        <p:txBody>
          <a:bodyPr wrap="square" rtlCol="0">
            <a:spAutoFit/>
          </a:bodyPr>
          <a:lstStyle/>
          <a:p>
            <a:r>
              <a:rPr lang="en-US" dirty="0"/>
              <a:t>Effect of plant life completely changes</a:t>
            </a:r>
          </a:p>
        </p:txBody>
      </p:sp>
      <p:cxnSp>
        <p:nvCxnSpPr>
          <p:cNvPr id="9" name="Straight Arrow Connector 8">
            <a:extLst>
              <a:ext uri="{FF2B5EF4-FFF2-40B4-BE49-F238E27FC236}">
                <a16:creationId xmlns:a16="http://schemas.microsoft.com/office/drawing/2014/main" id="{472A4D40-06B4-E21C-80EC-D32B76B4CAB0}"/>
              </a:ext>
            </a:extLst>
          </p:cNvPr>
          <p:cNvCxnSpPr>
            <a:stCxn id="7" idx="3"/>
          </p:cNvCxnSpPr>
          <p:nvPr/>
        </p:nvCxnSpPr>
        <p:spPr>
          <a:xfrm flipH="1">
            <a:off x="8163085" y="3876637"/>
            <a:ext cx="369545" cy="13492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467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14271-C5C6-DB1D-FB0C-B38875B76AF1}"/>
              </a:ext>
            </a:extLst>
          </p:cNvPr>
          <p:cNvSpPr>
            <a:spLocks noGrp="1"/>
          </p:cNvSpPr>
          <p:nvPr>
            <p:ph type="title"/>
          </p:nvPr>
        </p:nvSpPr>
        <p:spPr/>
        <p:txBody>
          <a:bodyPr/>
          <a:lstStyle/>
          <a:p>
            <a:r>
              <a:rPr lang="en-US" dirty="0"/>
              <a:t>There are natural changes in risk for any investment</a:t>
            </a:r>
          </a:p>
        </p:txBody>
      </p:sp>
      <p:sp>
        <p:nvSpPr>
          <p:cNvPr id="3" name="Text Placeholder 2">
            <a:extLst>
              <a:ext uri="{FF2B5EF4-FFF2-40B4-BE49-F238E27FC236}">
                <a16:creationId xmlns:a16="http://schemas.microsoft.com/office/drawing/2014/main" id="{8623EE7B-1379-6571-7CA3-9AD27C7AD20C}"/>
              </a:ext>
            </a:extLst>
          </p:cNvPr>
          <p:cNvSpPr>
            <a:spLocks noGrp="1"/>
          </p:cNvSpPr>
          <p:nvPr>
            <p:ph type="body" idx="1"/>
          </p:nvPr>
        </p:nvSpPr>
        <p:spPr/>
        <p:txBody>
          <a:bodyPr/>
          <a:lstStyle/>
          <a:p>
            <a:r>
              <a:rPr lang="en-US" dirty="0"/>
              <a:t>Move from venture capital to boring debt like instrument</a:t>
            </a:r>
          </a:p>
        </p:txBody>
      </p:sp>
      <p:sp>
        <p:nvSpPr>
          <p:cNvPr id="4" name="Slide Number Placeholder 3">
            <a:extLst>
              <a:ext uri="{FF2B5EF4-FFF2-40B4-BE49-F238E27FC236}">
                <a16:creationId xmlns:a16="http://schemas.microsoft.com/office/drawing/2014/main" id="{CD34570D-E674-9C6A-D492-66936E28BB5B}"/>
              </a:ext>
            </a:extLst>
          </p:cNvPr>
          <p:cNvSpPr>
            <a:spLocks noGrp="1"/>
          </p:cNvSpPr>
          <p:nvPr>
            <p:ph type="sldNum" sz="quarter" idx="12"/>
          </p:nvPr>
        </p:nvSpPr>
        <p:spPr/>
        <p:txBody>
          <a:bodyPr/>
          <a:lstStyle/>
          <a:p>
            <a:fld id="{EB241CD2-1E45-42A3-B213-66A034DF9A3B}" type="slidenum">
              <a:rPr lang="en-GB" smtClean="0"/>
              <a:t>110</a:t>
            </a:fld>
            <a:endParaRPr lang="en-GB"/>
          </a:p>
        </p:txBody>
      </p:sp>
    </p:spTree>
    <p:extLst>
      <p:ext uri="{BB962C8B-B14F-4D97-AF65-F5344CB8AC3E}">
        <p14:creationId xmlns:p14="http://schemas.microsoft.com/office/powerpoint/2010/main" val="333055485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0E829-70C5-44B6-5EE5-785441897700}"/>
              </a:ext>
            </a:extLst>
          </p:cNvPr>
          <p:cNvSpPr>
            <a:spLocks noGrp="1"/>
          </p:cNvSpPr>
          <p:nvPr>
            <p:ph type="title"/>
          </p:nvPr>
        </p:nvSpPr>
        <p:spPr>
          <a:xfrm>
            <a:off x="361389" y="251012"/>
            <a:ext cx="8092328" cy="971271"/>
          </a:xfrm>
        </p:spPr>
        <p:txBody>
          <a:bodyPr anchor="ctr">
            <a:normAutofit/>
          </a:bodyPr>
          <a:lstStyle/>
          <a:p>
            <a:r>
              <a:rPr lang="en-US" dirty="0"/>
              <a:t>Why WACC is What Absolute Complete Crap – Does not account for changing risk</a:t>
            </a:r>
          </a:p>
        </p:txBody>
      </p:sp>
      <p:pic>
        <p:nvPicPr>
          <p:cNvPr id="6" name="Content Placeholder 5" descr="The diagram illustrates the transformation of cash flow in a project finance model, detailing the process from initial funding to final payments, including commitments, fees, and potential risks associated with development and default.&#10;&#10;AI-generated content may be incorrect.">
            <a:extLst>
              <a:ext uri="{FF2B5EF4-FFF2-40B4-BE49-F238E27FC236}">
                <a16:creationId xmlns:a16="http://schemas.microsoft.com/office/drawing/2014/main" id="{F3C12900-0D46-C0A4-8831-669847CC74CA}"/>
              </a:ext>
            </a:extLst>
          </p:cNvPr>
          <p:cNvPicPr>
            <a:picLocks noGrp="1" noChangeAspect="1"/>
          </p:cNvPicPr>
          <p:nvPr>
            <p:ph idx="1"/>
          </p:nvPr>
        </p:nvPicPr>
        <p:blipFill>
          <a:blip r:embed="rId2"/>
          <a:stretch>
            <a:fillRect/>
          </a:stretch>
        </p:blipFill>
        <p:spPr>
          <a:xfrm>
            <a:off x="489098" y="1152341"/>
            <a:ext cx="7846828" cy="4806182"/>
          </a:xfrm>
          <a:prstGeom prst="rect">
            <a:avLst/>
          </a:prstGeom>
          <a:noFill/>
        </p:spPr>
      </p:pic>
      <p:sp>
        <p:nvSpPr>
          <p:cNvPr id="4" name="Slide Number Placeholder 3">
            <a:extLst>
              <a:ext uri="{FF2B5EF4-FFF2-40B4-BE49-F238E27FC236}">
                <a16:creationId xmlns:a16="http://schemas.microsoft.com/office/drawing/2014/main" id="{B002A179-0DE4-C619-DD5A-31A3DA20EAB4}"/>
              </a:ext>
            </a:extLst>
          </p:cNvPr>
          <p:cNvSpPr>
            <a:spLocks noGrp="1"/>
          </p:cNvSpPr>
          <p:nvPr>
            <p:ph type="sldNum" sz="quarter" idx="12"/>
          </p:nvPr>
        </p:nvSpPr>
        <p:spPr>
          <a:xfrm>
            <a:off x="8621487" y="5700713"/>
            <a:ext cx="522514" cy="300038"/>
          </a:xfrm>
        </p:spPr>
        <p:txBody>
          <a:bodyPr anchor="ctr">
            <a:normAutofit/>
          </a:bodyPr>
          <a:lstStyle/>
          <a:p>
            <a:pPr>
              <a:spcAft>
                <a:spcPts val="450"/>
              </a:spcAft>
            </a:pPr>
            <a:fld id="{EB241CD2-1E45-42A3-B213-66A034DF9A3B}" type="slidenum">
              <a:rPr lang="en-GB" smtClean="0"/>
              <a:pPr>
                <a:spcAft>
                  <a:spcPts val="450"/>
                </a:spcAft>
              </a:pPr>
              <a:t>111</a:t>
            </a:fld>
            <a:endParaRPr lang="en-GB"/>
          </a:p>
        </p:txBody>
      </p:sp>
    </p:spTree>
    <p:extLst>
      <p:ext uri="{BB962C8B-B14F-4D97-AF65-F5344CB8AC3E}">
        <p14:creationId xmlns:p14="http://schemas.microsoft.com/office/powerpoint/2010/main" val="6052049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B8F6E-1EEC-5E8E-E288-D8261653F43D}"/>
              </a:ext>
            </a:extLst>
          </p:cNvPr>
          <p:cNvSpPr>
            <a:spLocks noGrp="1"/>
          </p:cNvSpPr>
          <p:nvPr>
            <p:ph type="title"/>
          </p:nvPr>
        </p:nvSpPr>
        <p:spPr/>
        <p:txBody>
          <a:bodyPr/>
          <a:lstStyle/>
          <a:p>
            <a:r>
              <a:rPr lang="en-US" dirty="0"/>
              <a:t>How Can We Resolve the Problem that IRR and NPV do Not Account for Risk Reductions</a:t>
            </a:r>
          </a:p>
        </p:txBody>
      </p:sp>
      <p:sp>
        <p:nvSpPr>
          <p:cNvPr id="3" name="Text Placeholder 2">
            <a:extLst>
              <a:ext uri="{FF2B5EF4-FFF2-40B4-BE49-F238E27FC236}">
                <a16:creationId xmlns:a16="http://schemas.microsoft.com/office/drawing/2014/main" id="{7BB61D12-81AF-E1FA-4993-F80C85620F04}"/>
              </a:ext>
            </a:extLst>
          </p:cNvPr>
          <p:cNvSpPr>
            <a:spLocks noGrp="1"/>
          </p:cNvSpPr>
          <p:nvPr>
            <p:ph type="body" idx="1"/>
          </p:nvPr>
        </p:nvSpPr>
        <p:spPr/>
        <p:txBody>
          <a:bodyPr/>
          <a:lstStyle/>
          <a:p>
            <a:r>
              <a:rPr lang="en-US" dirty="0"/>
              <a:t>Projects move from venture capital like investments to safe investments</a:t>
            </a:r>
          </a:p>
          <a:p>
            <a:r>
              <a:rPr lang="en-US" dirty="0"/>
              <a:t>Assume an insurance company or a pension fund wants to buy the asset when the risk decreases</a:t>
            </a:r>
          </a:p>
          <a:p>
            <a:r>
              <a:rPr lang="en-US" dirty="0"/>
              <a:t>This can be called compression</a:t>
            </a:r>
          </a:p>
          <a:p>
            <a:r>
              <a:rPr lang="en-US" dirty="0"/>
              <a:t>Model the value of the project over time with a changing target IRR (minimum target IRR is the definition of cost of capital)</a:t>
            </a:r>
          </a:p>
          <a:p>
            <a:r>
              <a:rPr lang="en-US" dirty="0"/>
              <a:t>Model different assumed sale dates (better to sell early)</a:t>
            </a:r>
          </a:p>
          <a:p>
            <a:r>
              <a:rPr lang="en-US" dirty="0"/>
              <a:t>Compute the IRR with a sale date</a:t>
            </a:r>
          </a:p>
        </p:txBody>
      </p:sp>
      <p:sp>
        <p:nvSpPr>
          <p:cNvPr id="4" name="Slide Number Placeholder 3">
            <a:extLst>
              <a:ext uri="{FF2B5EF4-FFF2-40B4-BE49-F238E27FC236}">
                <a16:creationId xmlns:a16="http://schemas.microsoft.com/office/drawing/2014/main" id="{5C6FF258-10B4-6169-99FA-5BD8E859571B}"/>
              </a:ext>
            </a:extLst>
          </p:cNvPr>
          <p:cNvSpPr>
            <a:spLocks noGrp="1"/>
          </p:cNvSpPr>
          <p:nvPr>
            <p:ph type="sldNum" sz="quarter" idx="12"/>
          </p:nvPr>
        </p:nvSpPr>
        <p:spPr/>
        <p:txBody>
          <a:bodyPr/>
          <a:lstStyle/>
          <a:p>
            <a:fld id="{EB241CD2-1E45-42A3-B213-66A034DF9A3B}" type="slidenum">
              <a:rPr lang="en-GB" smtClean="0"/>
              <a:t>112</a:t>
            </a:fld>
            <a:endParaRPr lang="en-GB" dirty="0"/>
          </a:p>
        </p:txBody>
      </p:sp>
    </p:spTree>
    <p:extLst>
      <p:ext uri="{BB962C8B-B14F-4D97-AF65-F5344CB8AC3E}">
        <p14:creationId xmlns:p14="http://schemas.microsoft.com/office/powerpoint/2010/main" val="427719196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C777D-C285-DFD2-1041-05BF8C6C5CD3}"/>
              </a:ext>
            </a:extLst>
          </p:cNvPr>
          <p:cNvSpPr>
            <a:spLocks noGrp="1"/>
          </p:cNvSpPr>
          <p:nvPr>
            <p:ph type="title"/>
          </p:nvPr>
        </p:nvSpPr>
        <p:spPr/>
        <p:txBody>
          <a:bodyPr/>
          <a:lstStyle/>
          <a:p>
            <a:r>
              <a:rPr lang="en-US" dirty="0"/>
              <a:t>Enterprise Value Over Project Life</a:t>
            </a:r>
          </a:p>
        </p:txBody>
      </p:sp>
      <p:sp>
        <p:nvSpPr>
          <p:cNvPr id="3" name="Content Placeholder 2">
            <a:extLst>
              <a:ext uri="{FF2B5EF4-FFF2-40B4-BE49-F238E27FC236}">
                <a16:creationId xmlns:a16="http://schemas.microsoft.com/office/drawing/2014/main" id="{CAFD949D-8C87-F1E1-E600-7D24FF433E12}"/>
              </a:ext>
            </a:extLst>
          </p:cNvPr>
          <p:cNvSpPr>
            <a:spLocks noGrp="1"/>
          </p:cNvSpPr>
          <p:nvPr>
            <p:ph idx="1"/>
          </p:nvPr>
        </p:nvSpPr>
        <p:spPr/>
        <p:txBody>
          <a:bodyPr/>
          <a:lstStyle/>
          <a:p>
            <a:r>
              <a:rPr lang="en-US" dirty="0"/>
              <a:t>Valuation is simple – forecast over life and use a cost of capital that accounts for risk</a:t>
            </a:r>
          </a:p>
          <a:p>
            <a:endParaRPr lang="en-US" dirty="0"/>
          </a:p>
        </p:txBody>
      </p:sp>
      <p:sp>
        <p:nvSpPr>
          <p:cNvPr id="4" name="Slide Number Placeholder 3">
            <a:extLst>
              <a:ext uri="{FF2B5EF4-FFF2-40B4-BE49-F238E27FC236}">
                <a16:creationId xmlns:a16="http://schemas.microsoft.com/office/drawing/2014/main" id="{E61CD51A-2252-8123-816E-6508AE4C0713}"/>
              </a:ext>
            </a:extLst>
          </p:cNvPr>
          <p:cNvSpPr>
            <a:spLocks noGrp="1"/>
          </p:cNvSpPr>
          <p:nvPr>
            <p:ph type="sldNum" sz="quarter" idx="12"/>
          </p:nvPr>
        </p:nvSpPr>
        <p:spPr/>
        <p:txBody>
          <a:bodyPr/>
          <a:lstStyle/>
          <a:p>
            <a:fld id="{EB241CD2-1E45-42A3-B213-66A034DF9A3B}" type="slidenum">
              <a:rPr lang="en-GB" smtClean="0"/>
              <a:t>113</a:t>
            </a:fld>
            <a:endParaRPr lang="en-GB"/>
          </a:p>
        </p:txBody>
      </p:sp>
      <p:pic>
        <p:nvPicPr>
          <p:cNvPr id="6" name="Picture 5">
            <a:extLst>
              <a:ext uri="{FF2B5EF4-FFF2-40B4-BE49-F238E27FC236}">
                <a16:creationId xmlns:a16="http://schemas.microsoft.com/office/drawing/2014/main" id="{8ED6F5EA-DD86-AC9F-B403-D7747103E275}"/>
              </a:ext>
            </a:extLst>
          </p:cNvPr>
          <p:cNvPicPr>
            <a:picLocks noChangeAspect="1"/>
          </p:cNvPicPr>
          <p:nvPr/>
        </p:nvPicPr>
        <p:blipFill>
          <a:blip r:embed="rId2"/>
          <a:stretch>
            <a:fillRect/>
          </a:stretch>
        </p:blipFill>
        <p:spPr>
          <a:xfrm>
            <a:off x="1473006" y="2097973"/>
            <a:ext cx="5680269" cy="4157229"/>
          </a:xfrm>
          <a:prstGeom prst="rect">
            <a:avLst/>
          </a:prstGeom>
        </p:spPr>
      </p:pic>
    </p:spTree>
    <p:extLst>
      <p:ext uri="{BB962C8B-B14F-4D97-AF65-F5344CB8AC3E}">
        <p14:creationId xmlns:p14="http://schemas.microsoft.com/office/powerpoint/2010/main" val="138491006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4F81D-6677-B4A4-CE26-B72819738BA7}"/>
              </a:ext>
            </a:extLst>
          </p:cNvPr>
          <p:cNvSpPr>
            <a:spLocks noGrp="1"/>
          </p:cNvSpPr>
          <p:nvPr>
            <p:ph type="title"/>
          </p:nvPr>
        </p:nvSpPr>
        <p:spPr/>
        <p:txBody>
          <a:bodyPr>
            <a:normAutofit fontScale="90000"/>
          </a:bodyPr>
          <a:lstStyle/>
          <a:p>
            <a:r>
              <a:rPr lang="en-US" dirty="0"/>
              <a:t>Enterprise or Project Value with and without Changing Value from Risk Decline</a:t>
            </a:r>
          </a:p>
        </p:txBody>
      </p:sp>
      <p:sp>
        <p:nvSpPr>
          <p:cNvPr id="3" name="Content Placeholder 2">
            <a:extLst>
              <a:ext uri="{FF2B5EF4-FFF2-40B4-BE49-F238E27FC236}">
                <a16:creationId xmlns:a16="http://schemas.microsoft.com/office/drawing/2014/main" id="{E1E1C880-1994-B425-050C-8CDCD5EF85B1}"/>
              </a:ext>
            </a:extLst>
          </p:cNvPr>
          <p:cNvSpPr>
            <a:spLocks noGrp="1"/>
          </p:cNvSpPr>
          <p:nvPr>
            <p:ph idx="1"/>
          </p:nvPr>
        </p:nvSpPr>
        <p:spPr/>
        <p:txBody>
          <a:bodyPr/>
          <a:lstStyle/>
          <a:p>
            <a:r>
              <a:rPr lang="en-US" dirty="0"/>
              <a:t>This could be applied to a country (think about South Korea, Vietnam, China)</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74B3598-E952-A068-E52D-717E380A15AB}"/>
              </a:ext>
            </a:extLst>
          </p:cNvPr>
          <p:cNvSpPr>
            <a:spLocks noGrp="1"/>
          </p:cNvSpPr>
          <p:nvPr>
            <p:ph type="sldNum" sz="quarter" idx="12"/>
          </p:nvPr>
        </p:nvSpPr>
        <p:spPr/>
        <p:txBody>
          <a:bodyPr/>
          <a:lstStyle/>
          <a:p>
            <a:fld id="{EB241CD2-1E45-42A3-B213-66A034DF9A3B}" type="slidenum">
              <a:rPr lang="en-GB" smtClean="0"/>
              <a:t>114</a:t>
            </a:fld>
            <a:endParaRPr lang="en-GB"/>
          </a:p>
        </p:txBody>
      </p:sp>
      <p:pic>
        <p:nvPicPr>
          <p:cNvPr id="6" name="Picture 5">
            <a:extLst>
              <a:ext uri="{FF2B5EF4-FFF2-40B4-BE49-F238E27FC236}">
                <a16:creationId xmlns:a16="http://schemas.microsoft.com/office/drawing/2014/main" id="{86A9586C-62BB-FA6D-E610-5072858CD708}"/>
              </a:ext>
            </a:extLst>
          </p:cNvPr>
          <p:cNvPicPr>
            <a:picLocks noChangeAspect="1"/>
          </p:cNvPicPr>
          <p:nvPr/>
        </p:nvPicPr>
        <p:blipFill>
          <a:blip r:embed="rId2"/>
          <a:stretch>
            <a:fillRect/>
          </a:stretch>
        </p:blipFill>
        <p:spPr>
          <a:xfrm>
            <a:off x="971550" y="2058595"/>
            <a:ext cx="5785042" cy="4196607"/>
          </a:xfrm>
          <a:prstGeom prst="rect">
            <a:avLst/>
          </a:prstGeom>
        </p:spPr>
      </p:pic>
      <p:sp>
        <p:nvSpPr>
          <p:cNvPr id="7" name="TextBox 6">
            <a:extLst>
              <a:ext uri="{FF2B5EF4-FFF2-40B4-BE49-F238E27FC236}">
                <a16:creationId xmlns:a16="http://schemas.microsoft.com/office/drawing/2014/main" id="{73F221D0-5643-2C92-C21C-095E59BCBAE9}"/>
              </a:ext>
            </a:extLst>
          </p:cNvPr>
          <p:cNvSpPr txBox="1"/>
          <p:nvPr/>
        </p:nvSpPr>
        <p:spPr>
          <a:xfrm>
            <a:off x="7077075" y="1885950"/>
            <a:ext cx="1544412" cy="923330"/>
          </a:xfrm>
          <a:prstGeom prst="rect">
            <a:avLst/>
          </a:prstGeom>
          <a:solidFill>
            <a:srgbClr val="FFFF00"/>
          </a:solidFill>
        </p:spPr>
        <p:txBody>
          <a:bodyPr wrap="square" rtlCol="0">
            <a:spAutoFit/>
          </a:bodyPr>
          <a:lstStyle/>
          <a:p>
            <a:r>
              <a:rPr lang="en-US" dirty="0">
                <a:highlight>
                  <a:srgbClr val="FFFF00"/>
                </a:highlight>
              </a:rPr>
              <a:t>Premium goes to equity holders</a:t>
            </a:r>
          </a:p>
        </p:txBody>
      </p:sp>
      <p:cxnSp>
        <p:nvCxnSpPr>
          <p:cNvPr id="9" name="Straight Arrow Connector 8">
            <a:extLst>
              <a:ext uri="{FF2B5EF4-FFF2-40B4-BE49-F238E27FC236}">
                <a16:creationId xmlns:a16="http://schemas.microsoft.com/office/drawing/2014/main" id="{5230AE08-DB50-3D21-47C4-499F69E05327}"/>
              </a:ext>
            </a:extLst>
          </p:cNvPr>
          <p:cNvCxnSpPr/>
          <p:nvPr/>
        </p:nvCxnSpPr>
        <p:spPr>
          <a:xfrm flipH="1">
            <a:off x="3400425" y="2247900"/>
            <a:ext cx="3495675" cy="9715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93574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F6691-80CE-5304-4CEB-C12D359DE377}"/>
              </a:ext>
            </a:extLst>
          </p:cNvPr>
          <p:cNvSpPr>
            <a:spLocks noGrp="1"/>
          </p:cNvSpPr>
          <p:nvPr>
            <p:ph type="title"/>
          </p:nvPr>
        </p:nvSpPr>
        <p:spPr/>
        <p:txBody>
          <a:bodyPr>
            <a:normAutofit fontScale="90000"/>
          </a:bodyPr>
          <a:lstStyle/>
          <a:p>
            <a:r>
              <a:rPr lang="en-US" dirty="0"/>
              <a:t>Illustration of Change in Value with and without Change in Risk</a:t>
            </a:r>
          </a:p>
        </p:txBody>
      </p:sp>
      <p:sp>
        <p:nvSpPr>
          <p:cNvPr id="3" name="Content Placeholder 2">
            <a:extLst>
              <a:ext uri="{FF2B5EF4-FFF2-40B4-BE49-F238E27FC236}">
                <a16:creationId xmlns:a16="http://schemas.microsoft.com/office/drawing/2014/main" id="{7D47B84F-1AA1-F460-082E-F8D1C3586B02}"/>
              </a:ext>
            </a:extLst>
          </p:cNvPr>
          <p:cNvSpPr>
            <a:spLocks noGrp="1"/>
          </p:cNvSpPr>
          <p:nvPr>
            <p:ph idx="1"/>
          </p:nvPr>
        </p:nvSpPr>
        <p:spPr/>
        <p:txBody>
          <a:bodyPr/>
          <a:lstStyle/>
          <a:p>
            <a:r>
              <a:rPr lang="en-US" dirty="0"/>
              <a:t>The value changes over time for equity – it increases as debt is repaid because the dividends have more value.</a:t>
            </a:r>
          </a:p>
          <a:p>
            <a:r>
              <a:rPr lang="en-US" dirty="0"/>
              <a:t>It decreases as the plant ages</a:t>
            </a:r>
          </a:p>
          <a:p>
            <a:endParaRPr lang="en-US" dirty="0"/>
          </a:p>
        </p:txBody>
      </p:sp>
      <p:sp>
        <p:nvSpPr>
          <p:cNvPr id="4" name="Slide Number Placeholder 3">
            <a:extLst>
              <a:ext uri="{FF2B5EF4-FFF2-40B4-BE49-F238E27FC236}">
                <a16:creationId xmlns:a16="http://schemas.microsoft.com/office/drawing/2014/main" id="{9F99B4DE-2647-5D9D-8DD9-91654F3E1D97}"/>
              </a:ext>
            </a:extLst>
          </p:cNvPr>
          <p:cNvSpPr>
            <a:spLocks noGrp="1"/>
          </p:cNvSpPr>
          <p:nvPr>
            <p:ph type="sldNum" sz="quarter" idx="12"/>
          </p:nvPr>
        </p:nvSpPr>
        <p:spPr/>
        <p:txBody>
          <a:bodyPr/>
          <a:lstStyle/>
          <a:p>
            <a:fld id="{EB241CD2-1E45-42A3-B213-66A034DF9A3B}" type="slidenum">
              <a:rPr lang="en-GB" smtClean="0"/>
              <a:t>115</a:t>
            </a:fld>
            <a:endParaRPr lang="en-GB" dirty="0"/>
          </a:p>
        </p:txBody>
      </p:sp>
      <p:pic>
        <p:nvPicPr>
          <p:cNvPr id="8" name="Picture 7">
            <a:extLst>
              <a:ext uri="{FF2B5EF4-FFF2-40B4-BE49-F238E27FC236}">
                <a16:creationId xmlns:a16="http://schemas.microsoft.com/office/drawing/2014/main" id="{5BA9AFD1-7FC1-B7E2-AD39-8C0174DB7D6D}"/>
              </a:ext>
            </a:extLst>
          </p:cNvPr>
          <p:cNvPicPr>
            <a:picLocks noChangeAspect="1"/>
          </p:cNvPicPr>
          <p:nvPr/>
        </p:nvPicPr>
        <p:blipFill>
          <a:blip r:embed="rId2"/>
          <a:stretch>
            <a:fillRect/>
          </a:stretch>
        </p:blipFill>
        <p:spPr>
          <a:xfrm>
            <a:off x="1756518" y="2273480"/>
            <a:ext cx="5630963" cy="4077594"/>
          </a:xfrm>
          <a:prstGeom prst="rect">
            <a:avLst/>
          </a:prstGeom>
        </p:spPr>
      </p:pic>
    </p:spTree>
    <p:extLst>
      <p:ext uri="{BB962C8B-B14F-4D97-AF65-F5344CB8AC3E}">
        <p14:creationId xmlns:p14="http://schemas.microsoft.com/office/powerpoint/2010/main" val="126719572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D0949-39B7-D577-C0E6-79A5E4FCAF0B}"/>
              </a:ext>
            </a:extLst>
          </p:cNvPr>
          <p:cNvSpPr>
            <a:spLocks noGrp="1"/>
          </p:cNvSpPr>
          <p:nvPr>
            <p:ph type="title"/>
          </p:nvPr>
        </p:nvSpPr>
        <p:spPr/>
        <p:txBody>
          <a:bodyPr/>
          <a:lstStyle/>
          <a:p>
            <a:r>
              <a:rPr lang="en-US" dirty="0"/>
              <a:t>Equity Holding Period Cash Flow</a:t>
            </a:r>
          </a:p>
        </p:txBody>
      </p:sp>
      <p:sp>
        <p:nvSpPr>
          <p:cNvPr id="3" name="Content Placeholder 2">
            <a:extLst>
              <a:ext uri="{FF2B5EF4-FFF2-40B4-BE49-F238E27FC236}">
                <a16:creationId xmlns:a16="http://schemas.microsoft.com/office/drawing/2014/main" id="{834B84EA-2BB8-2F02-900A-9F69E7A062BE}"/>
              </a:ext>
            </a:extLst>
          </p:cNvPr>
          <p:cNvSpPr>
            <a:spLocks noGrp="1"/>
          </p:cNvSpPr>
          <p:nvPr>
            <p:ph idx="1"/>
          </p:nvPr>
        </p:nvSpPr>
        <p:spPr>
          <a:xfrm>
            <a:off x="304801" y="1190625"/>
            <a:ext cx="8316686" cy="4693104"/>
          </a:xfrm>
        </p:spPr>
        <p:txBody>
          <a:bodyPr/>
          <a:lstStyle/>
          <a:p>
            <a:r>
              <a:rPr lang="en-US" dirty="0"/>
              <a:t>If you sell at a gain the equity IRR can dramatically increase</a:t>
            </a:r>
          </a:p>
          <a:p>
            <a:endParaRPr lang="en-US" dirty="0"/>
          </a:p>
        </p:txBody>
      </p:sp>
      <p:sp>
        <p:nvSpPr>
          <p:cNvPr id="4" name="Slide Number Placeholder 3">
            <a:extLst>
              <a:ext uri="{FF2B5EF4-FFF2-40B4-BE49-F238E27FC236}">
                <a16:creationId xmlns:a16="http://schemas.microsoft.com/office/drawing/2014/main" id="{898FD666-C550-49DD-03EE-29DCA4CFC16C}"/>
              </a:ext>
            </a:extLst>
          </p:cNvPr>
          <p:cNvSpPr>
            <a:spLocks noGrp="1"/>
          </p:cNvSpPr>
          <p:nvPr>
            <p:ph type="sldNum" sz="quarter" idx="12"/>
          </p:nvPr>
        </p:nvSpPr>
        <p:spPr/>
        <p:txBody>
          <a:bodyPr/>
          <a:lstStyle/>
          <a:p>
            <a:fld id="{EB241CD2-1E45-42A3-B213-66A034DF9A3B}" type="slidenum">
              <a:rPr lang="en-GB" smtClean="0"/>
              <a:t>116</a:t>
            </a:fld>
            <a:endParaRPr lang="en-GB"/>
          </a:p>
        </p:txBody>
      </p:sp>
      <p:pic>
        <p:nvPicPr>
          <p:cNvPr id="6" name="Picture 5">
            <a:extLst>
              <a:ext uri="{FF2B5EF4-FFF2-40B4-BE49-F238E27FC236}">
                <a16:creationId xmlns:a16="http://schemas.microsoft.com/office/drawing/2014/main" id="{7E304E3E-2284-793F-F6B6-A1925B7D69F9}"/>
              </a:ext>
            </a:extLst>
          </p:cNvPr>
          <p:cNvPicPr>
            <a:picLocks noChangeAspect="1"/>
          </p:cNvPicPr>
          <p:nvPr/>
        </p:nvPicPr>
        <p:blipFill>
          <a:blip r:embed="rId2"/>
          <a:stretch>
            <a:fillRect/>
          </a:stretch>
        </p:blipFill>
        <p:spPr>
          <a:xfrm>
            <a:off x="1285876" y="1740636"/>
            <a:ext cx="5829299" cy="4260254"/>
          </a:xfrm>
          <a:prstGeom prst="rect">
            <a:avLst/>
          </a:prstGeom>
        </p:spPr>
      </p:pic>
    </p:spTree>
    <p:extLst>
      <p:ext uri="{BB962C8B-B14F-4D97-AF65-F5344CB8AC3E}">
        <p14:creationId xmlns:p14="http://schemas.microsoft.com/office/powerpoint/2010/main" val="424264059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0F255-15B8-39CD-1048-BAE2D811A030}"/>
              </a:ext>
            </a:extLst>
          </p:cNvPr>
          <p:cNvSpPr>
            <a:spLocks noGrp="1"/>
          </p:cNvSpPr>
          <p:nvPr>
            <p:ph type="title"/>
          </p:nvPr>
        </p:nvSpPr>
        <p:spPr/>
        <p:txBody>
          <a:bodyPr/>
          <a:lstStyle/>
          <a:p>
            <a:r>
              <a:rPr lang="en-US" dirty="0"/>
              <a:t>IRR from Buyer and Seller Perspective</a:t>
            </a:r>
          </a:p>
        </p:txBody>
      </p:sp>
      <p:sp>
        <p:nvSpPr>
          <p:cNvPr id="3" name="Content Placeholder 2">
            <a:extLst>
              <a:ext uri="{FF2B5EF4-FFF2-40B4-BE49-F238E27FC236}">
                <a16:creationId xmlns:a16="http://schemas.microsoft.com/office/drawing/2014/main" id="{935FB966-340E-C2BD-78D5-A2B289BE3150}"/>
              </a:ext>
            </a:extLst>
          </p:cNvPr>
          <p:cNvSpPr>
            <a:spLocks noGrp="1"/>
          </p:cNvSpPr>
          <p:nvPr>
            <p:ph idx="1"/>
          </p:nvPr>
        </p:nvSpPr>
        <p:spPr/>
        <p:txBody>
          <a:bodyPr/>
          <a:lstStyle/>
          <a:p>
            <a:r>
              <a:rPr lang="en-US" dirty="0"/>
              <a:t>Note the dramatic increase in the seller IRR because of declining risk</a:t>
            </a:r>
          </a:p>
          <a:p>
            <a:endParaRPr lang="en-US" dirty="0"/>
          </a:p>
          <a:p>
            <a:endParaRPr lang="en-US" dirty="0"/>
          </a:p>
        </p:txBody>
      </p:sp>
      <p:sp>
        <p:nvSpPr>
          <p:cNvPr id="4" name="Slide Number Placeholder 3">
            <a:extLst>
              <a:ext uri="{FF2B5EF4-FFF2-40B4-BE49-F238E27FC236}">
                <a16:creationId xmlns:a16="http://schemas.microsoft.com/office/drawing/2014/main" id="{0E0A6E2E-CE14-EE46-D62C-3486FD47489B}"/>
              </a:ext>
            </a:extLst>
          </p:cNvPr>
          <p:cNvSpPr>
            <a:spLocks noGrp="1"/>
          </p:cNvSpPr>
          <p:nvPr>
            <p:ph type="sldNum" sz="quarter" idx="12"/>
          </p:nvPr>
        </p:nvSpPr>
        <p:spPr/>
        <p:txBody>
          <a:bodyPr/>
          <a:lstStyle/>
          <a:p>
            <a:fld id="{EB241CD2-1E45-42A3-B213-66A034DF9A3B}" type="slidenum">
              <a:rPr lang="en-GB" smtClean="0"/>
              <a:t>117</a:t>
            </a:fld>
            <a:endParaRPr lang="en-GB" dirty="0"/>
          </a:p>
        </p:txBody>
      </p:sp>
      <p:pic>
        <p:nvPicPr>
          <p:cNvPr id="6" name="Picture 5">
            <a:extLst>
              <a:ext uri="{FF2B5EF4-FFF2-40B4-BE49-F238E27FC236}">
                <a16:creationId xmlns:a16="http://schemas.microsoft.com/office/drawing/2014/main" id="{C624C7DE-D464-E0FA-A93B-EEFFE4BF042E}"/>
              </a:ext>
            </a:extLst>
          </p:cNvPr>
          <p:cNvPicPr>
            <a:picLocks noChangeAspect="1"/>
          </p:cNvPicPr>
          <p:nvPr/>
        </p:nvPicPr>
        <p:blipFill>
          <a:blip r:embed="rId2"/>
          <a:stretch>
            <a:fillRect/>
          </a:stretch>
        </p:blipFill>
        <p:spPr>
          <a:xfrm>
            <a:off x="152399" y="2075914"/>
            <a:ext cx="8686800" cy="3253950"/>
          </a:xfrm>
          <a:prstGeom prst="rect">
            <a:avLst/>
          </a:prstGeom>
        </p:spPr>
      </p:pic>
    </p:spTree>
    <p:extLst>
      <p:ext uri="{BB962C8B-B14F-4D97-AF65-F5344CB8AC3E}">
        <p14:creationId xmlns:p14="http://schemas.microsoft.com/office/powerpoint/2010/main" val="20904231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457200" y="1423644"/>
            <a:ext cx="8382000" cy="2005356"/>
          </a:xfrm>
        </p:spPr>
        <p:txBody>
          <a:bodyPr>
            <a:normAutofit/>
          </a:bodyPr>
          <a:lstStyle/>
          <a:p>
            <a:pPr algn="l"/>
            <a:r>
              <a:rPr lang="en-US" sz="1800" dirty="0"/>
              <a:t>As part of this task, we have reviewed detailed financial data of Yieldco’s including prospectuses and annual financial reports. One of the last companies that we investigated was Brookfield Renewable Energy Partners (BEP). In its notes to financial statements,  discount rates that are applied to both contractual cash flows and non-contracted cash flows in asset valuation are presented. It is assumed that the cost of capital represents after tax cost of capital although this is not specified in the report.</a:t>
            </a:r>
          </a:p>
        </p:txBody>
      </p:sp>
      <p:sp>
        <p:nvSpPr>
          <p:cNvPr id="2" name="Title 1"/>
          <p:cNvSpPr>
            <a:spLocks noGrp="1"/>
          </p:cNvSpPr>
          <p:nvPr>
            <p:ph type="title"/>
          </p:nvPr>
        </p:nvSpPr>
        <p:spPr/>
        <p:txBody>
          <a:bodyPr>
            <a:normAutofit fontScale="90000"/>
          </a:bodyPr>
          <a:lstStyle/>
          <a:p>
            <a:r>
              <a:rPr lang="en-US" dirty="0"/>
              <a:t>Verification of Cost of Capital from Published Data in Yieldco Reports</a:t>
            </a:r>
          </a:p>
        </p:txBody>
      </p:sp>
      <p:sp>
        <p:nvSpPr>
          <p:cNvPr id="4" name="Slide Number Placeholder 3"/>
          <p:cNvSpPr>
            <a:spLocks noGrp="1"/>
          </p:cNvSpPr>
          <p:nvPr>
            <p:ph type="sldNum" sz="quarter" idx="12"/>
          </p:nvPr>
        </p:nvSpPr>
        <p:spPr/>
        <p:txBody>
          <a:bodyPr/>
          <a:lstStyle/>
          <a:p>
            <a:fld id="{89EDC313-DAEE-4320-87CD-27472077E247}" type="slidenum">
              <a:rPr lang="en-US" smtClean="0"/>
              <a:pPr/>
              <a:t>118</a:t>
            </a:fld>
            <a:endParaRPr lang="en-US" dirty="0"/>
          </a:p>
        </p:txBody>
      </p:sp>
      <p:pic>
        <p:nvPicPr>
          <p:cNvPr id="7" name="Picture 6"/>
          <p:cNvPicPr>
            <a:picLocks noChangeAspect="1"/>
          </p:cNvPicPr>
          <p:nvPr/>
        </p:nvPicPr>
        <p:blipFill>
          <a:blip r:embed="rId2"/>
          <a:stretch>
            <a:fillRect/>
          </a:stretch>
        </p:blipFill>
        <p:spPr>
          <a:xfrm>
            <a:off x="1038225" y="3660806"/>
            <a:ext cx="6890485" cy="2300865"/>
          </a:xfrm>
          <a:prstGeom prst="rect">
            <a:avLst/>
          </a:prstGeom>
        </p:spPr>
      </p:pic>
    </p:spTree>
    <p:extLst>
      <p:ext uri="{BB962C8B-B14F-4D97-AF65-F5344CB8AC3E}">
        <p14:creationId xmlns:p14="http://schemas.microsoft.com/office/powerpoint/2010/main" val="135760783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786384" y="1219200"/>
            <a:ext cx="7976615" cy="2568945"/>
          </a:xfrm>
        </p:spPr>
        <p:txBody>
          <a:bodyPr>
            <a:normAutofit/>
          </a:bodyPr>
          <a:lstStyle/>
          <a:p>
            <a:pPr algn="l"/>
            <a:r>
              <a:rPr lang="en-US" sz="1800" dirty="0"/>
              <a:t>For valuation of assets the most relevant multiple is the EV/EBITDA ratio. This is because the EBITDA is not affected by financing and because the EV/EBITDA ratio can be computed from IPO’s of Yieldco’s. For Yieldco projects that have minimal capital expenditures and small or no growth in cash flow, the EV/EBITDA can be used to derive an implied pre-tax IRR and an overall cost of capital (this is further explained in the appendix). The IRRs from this analysis are lower than the low case pre-tax cost of capital assumption.</a:t>
            </a:r>
          </a:p>
        </p:txBody>
      </p:sp>
      <p:sp>
        <p:nvSpPr>
          <p:cNvPr id="2" name="Title 1"/>
          <p:cNvSpPr>
            <a:spLocks noGrp="1"/>
          </p:cNvSpPr>
          <p:nvPr>
            <p:ph type="title"/>
          </p:nvPr>
        </p:nvSpPr>
        <p:spPr/>
        <p:txBody>
          <a:bodyPr/>
          <a:lstStyle/>
          <a:p>
            <a:r>
              <a:rPr lang="en-US" dirty="0"/>
              <a:t>Transaction Multiples from Yieldco IPO’s</a:t>
            </a:r>
          </a:p>
        </p:txBody>
      </p:sp>
      <p:sp>
        <p:nvSpPr>
          <p:cNvPr id="5" name="Slide Number Placeholder 4"/>
          <p:cNvSpPr>
            <a:spLocks noGrp="1"/>
          </p:cNvSpPr>
          <p:nvPr>
            <p:ph type="sldNum" sz="quarter" idx="12"/>
          </p:nvPr>
        </p:nvSpPr>
        <p:spPr/>
        <p:txBody>
          <a:bodyPr/>
          <a:lstStyle/>
          <a:p>
            <a:fld id="{89EDC313-DAEE-4320-87CD-27472077E247}" type="slidenum">
              <a:rPr lang="en-US" smtClean="0"/>
              <a:pPr/>
              <a:t>119</a:t>
            </a:fld>
            <a:endParaRPr lang="en-US" dirty="0"/>
          </a:p>
        </p:txBody>
      </p:sp>
      <p:pic>
        <p:nvPicPr>
          <p:cNvPr id="4" name="Picture 3"/>
          <p:cNvPicPr>
            <a:picLocks noChangeAspect="1"/>
          </p:cNvPicPr>
          <p:nvPr/>
        </p:nvPicPr>
        <p:blipFill>
          <a:blip r:embed="rId2"/>
          <a:stretch>
            <a:fillRect/>
          </a:stretch>
        </p:blipFill>
        <p:spPr>
          <a:xfrm>
            <a:off x="1320222" y="3694591"/>
            <a:ext cx="5032953" cy="2233011"/>
          </a:xfrm>
          <a:prstGeom prst="rect">
            <a:avLst/>
          </a:prstGeom>
        </p:spPr>
      </p:pic>
    </p:spTree>
    <p:extLst>
      <p:ext uri="{BB962C8B-B14F-4D97-AF65-F5344CB8AC3E}">
        <p14:creationId xmlns:p14="http://schemas.microsoft.com/office/powerpoint/2010/main" val="150308056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CFD3A-E97F-9A7A-FF72-B16B7F3553BF}"/>
              </a:ext>
            </a:extLst>
          </p:cNvPr>
          <p:cNvSpPr>
            <a:spLocks noGrp="1"/>
          </p:cNvSpPr>
          <p:nvPr>
            <p:ph type="title"/>
          </p:nvPr>
        </p:nvSpPr>
        <p:spPr/>
        <p:txBody>
          <a:bodyPr/>
          <a:lstStyle/>
          <a:p>
            <a:r>
              <a:rPr lang="en-US" dirty="0"/>
              <a:t>What Kind of IRR Has Been Earned on Stocks and What is Reasonable</a:t>
            </a:r>
          </a:p>
        </p:txBody>
      </p:sp>
      <p:sp>
        <p:nvSpPr>
          <p:cNvPr id="3" name="Text Placeholder 2">
            <a:extLst>
              <a:ext uri="{FF2B5EF4-FFF2-40B4-BE49-F238E27FC236}">
                <a16:creationId xmlns:a16="http://schemas.microsoft.com/office/drawing/2014/main" id="{46AE1D96-8C31-0E50-0099-7A99ABA4B559}"/>
              </a:ext>
            </a:extLst>
          </p:cNvPr>
          <p:cNvSpPr>
            <a:spLocks noGrp="1"/>
          </p:cNvSpPr>
          <p:nvPr>
            <p:ph type="body" idx="1"/>
          </p:nvPr>
        </p:nvSpPr>
        <p:spPr/>
        <p:txBody>
          <a:bodyPr/>
          <a:lstStyle/>
          <a:p>
            <a:r>
              <a:rPr lang="en-US" dirty="0"/>
              <a:t>IRR can be computed from data if dividends are known</a:t>
            </a:r>
          </a:p>
          <a:p>
            <a:r>
              <a:rPr lang="en-US" dirty="0"/>
              <a:t>There is a survivorship bias</a:t>
            </a:r>
          </a:p>
        </p:txBody>
      </p:sp>
      <p:sp>
        <p:nvSpPr>
          <p:cNvPr id="4" name="Slide Number Placeholder 3">
            <a:extLst>
              <a:ext uri="{FF2B5EF4-FFF2-40B4-BE49-F238E27FC236}">
                <a16:creationId xmlns:a16="http://schemas.microsoft.com/office/drawing/2014/main" id="{F7CF2D27-8CAC-2A97-6D2B-7743C7E7C317}"/>
              </a:ext>
            </a:extLst>
          </p:cNvPr>
          <p:cNvSpPr>
            <a:spLocks noGrp="1"/>
          </p:cNvSpPr>
          <p:nvPr>
            <p:ph type="sldNum" sz="quarter" idx="12"/>
          </p:nvPr>
        </p:nvSpPr>
        <p:spPr/>
        <p:txBody>
          <a:bodyPr/>
          <a:lstStyle/>
          <a:p>
            <a:fld id="{EB241CD2-1E45-42A3-B213-66A034DF9A3B}" type="slidenum">
              <a:rPr lang="en-GB" smtClean="0"/>
              <a:t>120</a:t>
            </a:fld>
            <a:endParaRPr lang="en-GB"/>
          </a:p>
        </p:txBody>
      </p:sp>
    </p:spTree>
    <p:extLst>
      <p:ext uri="{BB962C8B-B14F-4D97-AF65-F5344CB8AC3E}">
        <p14:creationId xmlns:p14="http://schemas.microsoft.com/office/powerpoint/2010/main" val="333044362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A4D40-5FE3-20EC-3F66-CE0EAAD0BD37}"/>
              </a:ext>
            </a:extLst>
          </p:cNvPr>
          <p:cNvSpPr>
            <a:spLocks noGrp="1"/>
          </p:cNvSpPr>
          <p:nvPr>
            <p:ph type="title"/>
          </p:nvPr>
        </p:nvSpPr>
        <p:spPr>
          <a:xfrm>
            <a:off x="454063" y="690342"/>
            <a:ext cx="8056418" cy="401782"/>
          </a:xfrm>
        </p:spPr>
        <p:txBody>
          <a:bodyPr>
            <a:normAutofit fontScale="90000"/>
          </a:bodyPr>
          <a:lstStyle/>
          <a:p>
            <a:r>
              <a:rPr lang="en-US"/>
              <a:t>IRR from Investing in a Stock and Yahoo Finance Adjusted Stock Price</a:t>
            </a:r>
          </a:p>
        </p:txBody>
      </p:sp>
      <p:sp>
        <p:nvSpPr>
          <p:cNvPr id="5" name="Content Placeholder 4">
            <a:extLst>
              <a:ext uri="{FF2B5EF4-FFF2-40B4-BE49-F238E27FC236}">
                <a16:creationId xmlns:a16="http://schemas.microsoft.com/office/drawing/2014/main" id="{0068A9D0-9799-093A-6611-236B4A29C6D2}"/>
              </a:ext>
            </a:extLst>
          </p:cNvPr>
          <p:cNvSpPr>
            <a:spLocks noGrp="1"/>
          </p:cNvSpPr>
          <p:nvPr>
            <p:ph sz="quarter" idx="12"/>
          </p:nvPr>
        </p:nvSpPr>
        <p:spPr>
          <a:xfrm>
            <a:off x="595223" y="1630392"/>
            <a:ext cx="8209341" cy="870116"/>
          </a:xfrm>
        </p:spPr>
        <p:txBody>
          <a:bodyPr>
            <a:normAutofit/>
          </a:bodyPr>
          <a:lstStyle/>
          <a:p>
            <a:r>
              <a:rPr lang="en-US"/>
              <a:t>People who want to get rich, care about one thing. That is, how fast will your money grow and can it keep growing over a long period</a:t>
            </a:r>
          </a:p>
        </p:txBody>
      </p:sp>
      <p:pic>
        <p:nvPicPr>
          <p:cNvPr id="8" name="Picture 7">
            <a:extLst>
              <a:ext uri="{FF2B5EF4-FFF2-40B4-BE49-F238E27FC236}">
                <a16:creationId xmlns:a16="http://schemas.microsoft.com/office/drawing/2014/main" id="{40BF41B5-5C76-5586-A84C-3C198BAF246C}"/>
              </a:ext>
            </a:extLst>
          </p:cNvPr>
          <p:cNvPicPr>
            <a:picLocks noChangeAspect="1"/>
          </p:cNvPicPr>
          <p:nvPr/>
        </p:nvPicPr>
        <p:blipFill>
          <a:blip r:embed="rId2"/>
          <a:stretch>
            <a:fillRect/>
          </a:stretch>
        </p:blipFill>
        <p:spPr>
          <a:xfrm>
            <a:off x="1513814" y="2579477"/>
            <a:ext cx="5216635" cy="3182967"/>
          </a:xfrm>
          <a:prstGeom prst="rect">
            <a:avLst/>
          </a:prstGeom>
        </p:spPr>
      </p:pic>
    </p:spTree>
    <p:extLst>
      <p:ext uri="{BB962C8B-B14F-4D97-AF65-F5344CB8AC3E}">
        <p14:creationId xmlns:p14="http://schemas.microsoft.com/office/powerpoint/2010/main" val="43844919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49AE0-3E6C-A2BF-3A2A-BB651E088D01}"/>
              </a:ext>
            </a:extLst>
          </p:cNvPr>
          <p:cNvSpPr>
            <a:spLocks noGrp="1"/>
          </p:cNvSpPr>
          <p:nvPr>
            <p:ph type="title"/>
          </p:nvPr>
        </p:nvSpPr>
        <p:spPr/>
        <p:txBody>
          <a:bodyPr/>
          <a:lstStyle/>
          <a:p>
            <a:r>
              <a:rPr lang="en-US" dirty="0"/>
              <a:t>What Kind of IRR is Reasonable</a:t>
            </a:r>
          </a:p>
        </p:txBody>
      </p:sp>
      <p:sp>
        <p:nvSpPr>
          <p:cNvPr id="3" name="Content Placeholder 2">
            <a:extLst>
              <a:ext uri="{FF2B5EF4-FFF2-40B4-BE49-F238E27FC236}">
                <a16:creationId xmlns:a16="http://schemas.microsoft.com/office/drawing/2014/main" id="{E6F45915-0761-A802-1649-51CAD5BE0DED}"/>
              </a:ext>
            </a:extLst>
          </p:cNvPr>
          <p:cNvSpPr>
            <a:spLocks noGrp="1"/>
          </p:cNvSpPr>
          <p:nvPr>
            <p:ph idx="1"/>
          </p:nvPr>
        </p:nvSpPr>
        <p:spPr>
          <a:xfrm>
            <a:off x="304801" y="1209674"/>
            <a:ext cx="7687732" cy="4759325"/>
          </a:xfrm>
        </p:spPr>
        <p:txBody>
          <a:bodyPr>
            <a:normAutofit/>
          </a:bodyPr>
          <a:lstStyle/>
          <a:p>
            <a:pPr algn="l"/>
            <a:r>
              <a:rPr lang="en-US" dirty="0"/>
              <a:t>Most fundamental and controversial idea:</a:t>
            </a:r>
          </a:p>
          <a:p>
            <a:pPr algn="l"/>
            <a:r>
              <a:rPr lang="en-JM" b="1" i="1" dirty="0"/>
              <a:t>The key insight, which draws on earlier work by a number of authors, was that aggregate corporate profits cannot grow indefinitely much faster—or much slower—than GDP. (And as Herbert Stein was fond of reminding us, any economic trend that cannot continue forever will not.)  If profits grow faster than GDP, they eventually take over the economy, leaving nothing for labour, government, natural resource owners, or other claimants. If profits grow more slowly than GDP, they eventually disappear, and businesses will have no profit motive to continue operating.  Thus, in the very long run, the ratio of profits to GDP is roughly constant.</a:t>
            </a:r>
          </a:p>
          <a:p>
            <a:pPr algn="l"/>
            <a:endParaRPr lang="en-US" dirty="0"/>
          </a:p>
        </p:txBody>
      </p:sp>
      <p:sp>
        <p:nvSpPr>
          <p:cNvPr id="4" name="Slide Number Placeholder 3">
            <a:extLst>
              <a:ext uri="{FF2B5EF4-FFF2-40B4-BE49-F238E27FC236}">
                <a16:creationId xmlns:a16="http://schemas.microsoft.com/office/drawing/2014/main" id="{9885809F-C39A-2018-7F11-E587387FA31D}"/>
              </a:ext>
            </a:extLst>
          </p:cNvPr>
          <p:cNvSpPr>
            <a:spLocks noGrp="1"/>
          </p:cNvSpPr>
          <p:nvPr>
            <p:ph type="sldNum" sz="quarter" idx="12"/>
          </p:nvPr>
        </p:nvSpPr>
        <p:spPr/>
        <p:txBody>
          <a:bodyPr/>
          <a:lstStyle/>
          <a:p>
            <a:fld id="{EB241CD2-1E45-42A3-B213-66A034DF9A3B}" type="slidenum">
              <a:rPr lang="en-GB" smtClean="0"/>
              <a:t>122</a:t>
            </a:fld>
            <a:endParaRPr lang="en-GB"/>
          </a:p>
        </p:txBody>
      </p:sp>
      <p:pic>
        <p:nvPicPr>
          <p:cNvPr id="6" name="Picture 5">
            <a:extLst>
              <a:ext uri="{FF2B5EF4-FFF2-40B4-BE49-F238E27FC236}">
                <a16:creationId xmlns:a16="http://schemas.microsoft.com/office/drawing/2014/main" id="{5E1A8B39-C106-524D-4F92-8359204CF579}"/>
              </a:ext>
            </a:extLst>
          </p:cNvPr>
          <p:cNvPicPr>
            <a:picLocks noChangeAspect="1"/>
          </p:cNvPicPr>
          <p:nvPr/>
        </p:nvPicPr>
        <p:blipFill>
          <a:blip r:embed="rId2"/>
          <a:stretch>
            <a:fillRect/>
          </a:stretch>
        </p:blipFill>
        <p:spPr>
          <a:xfrm>
            <a:off x="4463144" y="4147559"/>
            <a:ext cx="4464279" cy="1949550"/>
          </a:xfrm>
          <a:prstGeom prst="rect">
            <a:avLst/>
          </a:prstGeom>
        </p:spPr>
      </p:pic>
      <p:sp>
        <p:nvSpPr>
          <p:cNvPr id="7" name="TextBox 6">
            <a:extLst>
              <a:ext uri="{FF2B5EF4-FFF2-40B4-BE49-F238E27FC236}">
                <a16:creationId xmlns:a16="http://schemas.microsoft.com/office/drawing/2014/main" id="{89E30FA1-1CE7-D705-77E2-E9AD48BA1E50}"/>
              </a:ext>
            </a:extLst>
          </p:cNvPr>
          <p:cNvSpPr txBox="1"/>
          <p:nvPr/>
        </p:nvSpPr>
        <p:spPr>
          <a:xfrm>
            <a:off x="474133" y="3894667"/>
            <a:ext cx="3606799" cy="2192908"/>
          </a:xfrm>
          <a:prstGeom prst="rect">
            <a:avLst/>
          </a:prstGeom>
          <a:noFill/>
        </p:spPr>
        <p:txBody>
          <a:bodyPr wrap="square" rtlCol="0">
            <a:spAutoFit/>
          </a:bodyPr>
          <a:lstStyle/>
          <a:p>
            <a:r>
              <a:rPr lang="en-JM" sz="1050" dirty="0"/>
              <a:t>Think about EDF</a:t>
            </a:r>
          </a:p>
          <a:p>
            <a:pPr lvl="1"/>
            <a:r>
              <a:rPr lang="en-JM" sz="1050" dirty="0"/>
              <a:t>EDF uses money from the people of France to make Investments</a:t>
            </a:r>
          </a:p>
          <a:p>
            <a:pPr lvl="1"/>
            <a:endParaRPr lang="en-JM" sz="1050" dirty="0"/>
          </a:p>
          <a:p>
            <a:pPr lvl="1"/>
            <a:r>
              <a:rPr lang="en-JM" sz="1050" dirty="0"/>
              <a:t>Supposedly the well being of people in France grows with the economy</a:t>
            </a:r>
          </a:p>
          <a:p>
            <a:pPr lvl="1"/>
            <a:endParaRPr lang="en-JM" sz="1050" dirty="0"/>
          </a:p>
          <a:p>
            <a:pPr lvl="1"/>
            <a:r>
              <a:rPr lang="en-JM" sz="1050" dirty="0"/>
              <a:t>If EDF makes investments that grow as much as the economy then the EDF investments are a wash from the perspective of people in France</a:t>
            </a:r>
          </a:p>
          <a:p>
            <a:pPr lvl="1"/>
            <a:endParaRPr lang="en-JM" sz="1050" dirty="0"/>
          </a:p>
          <a:p>
            <a:pPr lvl="1"/>
            <a:r>
              <a:rPr lang="en-JM" sz="1050" dirty="0"/>
              <a:t>If EDF makes investments that grow more, than the people will be better off</a:t>
            </a:r>
            <a:endParaRPr lang="en-US" sz="1050" dirty="0"/>
          </a:p>
        </p:txBody>
      </p:sp>
    </p:spTree>
    <p:extLst>
      <p:ext uri="{BB962C8B-B14F-4D97-AF65-F5344CB8AC3E}">
        <p14:creationId xmlns:p14="http://schemas.microsoft.com/office/powerpoint/2010/main" val="272495516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26EAD-430D-3EBB-8548-7758E1501EC1}"/>
              </a:ext>
            </a:extLst>
          </p:cNvPr>
          <p:cNvSpPr>
            <a:spLocks noGrp="1"/>
          </p:cNvSpPr>
          <p:nvPr>
            <p:ph type="title"/>
          </p:nvPr>
        </p:nvSpPr>
        <p:spPr>
          <a:xfrm>
            <a:off x="205956" y="492090"/>
            <a:ext cx="8010144" cy="612834"/>
          </a:xfrm>
        </p:spPr>
        <p:txBody>
          <a:bodyPr>
            <a:normAutofit fontScale="90000"/>
          </a:bodyPr>
          <a:lstStyle/>
          <a:p>
            <a:r>
              <a:rPr lang="en-US"/>
              <a:t>Compute IRR for Stocks and Prove the IRR is the Growth Rate</a:t>
            </a:r>
          </a:p>
        </p:txBody>
      </p:sp>
      <p:sp>
        <p:nvSpPr>
          <p:cNvPr id="3" name="Content Placeholder 2">
            <a:extLst>
              <a:ext uri="{FF2B5EF4-FFF2-40B4-BE49-F238E27FC236}">
                <a16:creationId xmlns:a16="http://schemas.microsoft.com/office/drawing/2014/main" id="{322163BF-3242-36CB-4B08-01A3EA8BF3ED}"/>
              </a:ext>
            </a:extLst>
          </p:cNvPr>
          <p:cNvSpPr>
            <a:spLocks noGrp="1"/>
          </p:cNvSpPr>
          <p:nvPr>
            <p:ph idx="1"/>
          </p:nvPr>
        </p:nvSpPr>
        <p:spPr>
          <a:xfrm>
            <a:off x="1069676" y="1449238"/>
            <a:ext cx="6502700" cy="4094312"/>
          </a:xfrm>
        </p:spPr>
        <p:txBody>
          <a:bodyPr/>
          <a:lstStyle/>
          <a:p>
            <a:r>
              <a:rPr lang="en-US"/>
              <a:t>Understand why investors care so much about IRR</a:t>
            </a:r>
          </a:p>
          <a:p>
            <a:r>
              <a:rPr lang="en-US"/>
              <a:t>IRR on Stocks using S&amp;P 500</a:t>
            </a:r>
          </a:p>
          <a:p>
            <a:endParaRPr lang="en-US"/>
          </a:p>
          <a:p>
            <a:endParaRPr lang="en-US"/>
          </a:p>
        </p:txBody>
      </p:sp>
      <p:pic>
        <p:nvPicPr>
          <p:cNvPr id="4" name="Picture 3">
            <a:extLst>
              <a:ext uri="{FF2B5EF4-FFF2-40B4-BE49-F238E27FC236}">
                <a16:creationId xmlns:a16="http://schemas.microsoft.com/office/drawing/2014/main" id="{2A908D29-81BB-6648-C1E1-EE1E114D8B56}"/>
              </a:ext>
            </a:extLst>
          </p:cNvPr>
          <p:cNvPicPr>
            <a:picLocks noChangeAspect="1"/>
          </p:cNvPicPr>
          <p:nvPr/>
        </p:nvPicPr>
        <p:blipFill>
          <a:blip r:embed="rId2"/>
          <a:stretch>
            <a:fillRect/>
          </a:stretch>
        </p:blipFill>
        <p:spPr>
          <a:xfrm>
            <a:off x="198433" y="2468244"/>
            <a:ext cx="8314362" cy="2687955"/>
          </a:xfrm>
          <a:prstGeom prst="rect">
            <a:avLst/>
          </a:prstGeom>
        </p:spPr>
      </p:pic>
    </p:spTree>
    <p:extLst>
      <p:ext uri="{BB962C8B-B14F-4D97-AF65-F5344CB8AC3E}">
        <p14:creationId xmlns:p14="http://schemas.microsoft.com/office/powerpoint/2010/main" val="60731741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B5AF0-AA3E-C547-5D2B-44313CD9EBA1}"/>
              </a:ext>
            </a:extLst>
          </p:cNvPr>
          <p:cNvSpPr>
            <a:spLocks noGrp="1"/>
          </p:cNvSpPr>
          <p:nvPr>
            <p:ph type="title"/>
          </p:nvPr>
        </p:nvSpPr>
        <p:spPr/>
        <p:txBody>
          <a:bodyPr>
            <a:normAutofit/>
          </a:bodyPr>
          <a:lstStyle/>
          <a:p>
            <a:r>
              <a:rPr lang="en-US" dirty="0"/>
              <a:t>Alternative – Look at Actual Growth Rates in GDP and in Stocks in Real Terms</a:t>
            </a:r>
          </a:p>
        </p:txBody>
      </p:sp>
      <p:sp>
        <p:nvSpPr>
          <p:cNvPr id="3" name="Content Placeholder 2">
            <a:extLst>
              <a:ext uri="{FF2B5EF4-FFF2-40B4-BE49-F238E27FC236}">
                <a16:creationId xmlns:a16="http://schemas.microsoft.com/office/drawing/2014/main" id="{AF4838C4-141B-802E-D1B4-735C881B53C8}"/>
              </a:ext>
            </a:extLst>
          </p:cNvPr>
          <p:cNvSpPr>
            <a:spLocks noGrp="1"/>
          </p:cNvSpPr>
          <p:nvPr>
            <p:ph type="body" idx="1"/>
          </p:nvPr>
        </p:nvSpPr>
        <p:spPr/>
        <p:txBody>
          <a:bodyPr/>
          <a:lstStyle/>
          <a:p>
            <a:r>
              <a:rPr lang="en-US" dirty="0"/>
              <a:t>Silly to look too long</a:t>
            </a:r>
          </a:p>
          <a:p>
            <a:r>
              <a:rPr lang="en-US" dirty="0"/>
              <a:t>Silly to look too short</a:t>
            </a:r>
          </a:p>
          <a:p>
            <a:r>
              <a:rPr lang="en-US" dirty="0"/>
              <a:t>Look at 20-year periods (invest at the beginning, see where you are at the end of 20 years)</a:t>
            </a:r>
          </a:p>
        </p:txBody>
      </p:sp>
      <p:sp>
        <p:nvSpPr>
          <p:cNvPr id="4" name="Slide Number Placeholder 3">
            <a:extLst>
              <a:ext uri="{FF2B5EF4-FFF2-40B4-BE49-F238E27FC236}">
                <a16:creationId xmlns:a16="http://schemas.microsoft.com/office/drawing/2014/main" id="{4FDB59F4-26B3-E298-14AE-F0DC3C4F1355}"/>
              </a:ext>
            </a:extLst>
          </p:cNvPr>
          <p:cNvSpPr>
            <a:spLocks noGrp="1"/>
          </p:cNvSpPr>
          <p:nvPr>
            <p:ph type="sldNum" sz="quarter" idx="12"/>
          </p:nvPr>
        </p:nvSpPr>
        <p:spPr/>
        <p:txBody>
          <a:bodyPr/>
          <a:lstStyle/>
          <a:p>
            <a:fld id="{EB241CD2-1E45-42A3-B213-66A034DF9A3B}" type="slidenum">
              <a:rPr lang="en-GB" smtClean="0"/>
              <a:t>124</a:t>
            </a:fld>
            <a:endParaRPr lang="en-GB"/>
          </a:p>
        </p:txBody>
      </p:sp>
    </p:spTree>
    <p:extLst>
      <p:ext uri="{BB962C8B-B14F-4D97-AF65-F5344CB8AC3E}">
        <p14:creationId xmlns:p14="http://schemas.microsoft.com/office/powerpoint/2010/main" val="426468014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7804B-F32A-AC37-E00D-01F63FCB6A1D}"/>
              </a:ext>
            </a:extLst>
          </p:cNvPr>
          <p:cNvSpPr>
            <a:spLocks noGrp="1"/>
          </p:cNvSpPr>
          <p:nvPr>
            <p:ph type="title"/>
          </p:nvPr>
        </p:nvSpPr>
        <p:spPr/>
        <p:txBody>
          <a:bodyPr/>
          <a:lstStyle/>
          <a:p>
            <a:r>
              <a:rPr lang="en-US" dirty="0"/>
              <a:t>Growth in Stocks Adjusted for Inflation</a:t>
            </a:r>
          </a:p>
        </p:txBody>
      </p:sp>
      <p:sp>
        <p:nvSpPr>
          <p:cNvPr id="3" name="Content Placeholder 2">
            <a:extLst>
              <a:ext uri="{FF2B5EF4-FFF2-40B4-BE49-F238E27FC236}">
                <a16:creationId xmlns:a16="http://schemas.microsoft.com/office/drawing/2014/main" id="{28A9A93F-3097-B0A7-C95B-6F1CF1F06312}"/>
              </a:ext>
            </a:extLst>
          </p:cNvPr>
          <p:cNvSpPr>
            <a:spLocks noGrp="1"/>
          </p:cNvSpPr>
          <p:nvPr>
            <p:ph idx="1"/>
          </p:nvPr>
        </p:nvSpPr>
        <p:spPr/>
        <p:txBody>
          <a:bodyPr/>
          <a:lstStyle/>
          <a:p>
            <a:r>
              <a:rPr lang="en-US" dirty="0"/>
              <a:t>First two periods – all of the growth rates are real growth (without inflation)</a:t>
            </a:r>
          </a:p>
          <a:p>
            <a:r>
              <a:rPr lang="en-US" dirty="0"/>
              <a:t>Silly idea that in the very long term, stock prices will adjust to required returns</a:t>
            </a:r>
          </a:p>
          <a:p>
            <a:r>
              <a:rPr lang="en-US" dirty="0"/>
              <a:t>Second period is incredible</a:t>
            </a:r>
          </a:p>
          <a:p>
            <a:endParaRPr lang="en-US" dirty="0"/>
          </a:p>
          <a:p>
            <a:endParaRPr lang="en-US" dirty="0"/>
          </a:p>
        </p:txBody>
      </p:sp>
      <p:sp>
        <p:nvSpPr>
          <p:cNvPr id="4" name="Slide Number Placeholder 3">
            <a:extLst>
              <a:ext uri="{FF2B5EF4-FFF2-40B4-BE49-F238E27FC236}">
                <a16:creationId xmlns:a16="http://schemas.microsoft.com/office/drawing/2014/main" id="{48907F47-EB87-DE6A-3F13-46C6A8BE6DA2}"/>
              </a:ext>
            </a:extLst>
          </p:cNvPr>
          <p:cNvSpPr>
            <a:spLocks noGrp="1"/>
          </p:cNvSpPr>
          <p:nvPr>
            <p:ph type="sldNum" sz="quarter" idx="12"/>
          </p:nvPr>
        </p:nvSpPr>
        <p:spPr/>
        <p:txBody>
          <a:bodyPr/>
          <a:lstStyle/>
          <a:p>
            <a:fld id="{EB241CD2-1E45-42A3-B213-66A034DF9A3B}" type="slidenum">
              <a:rPr lang="en-GB" smtClean="0"/>
              <a:t>125</a:t>
            </a:fld>
            <a:endParaRPr lang="en-GB"/>
          </a:p>
        </p:txBody>
      </p:sp>
      <p:pic>
        <p:nvPicPr>
          <p:cNvPr id="5" name="Picture 4">
            <a:extLst>
              <a:ext uri="{FF2B5EF4-FFF2-40B4-BE49-F238E27FC236}">
                <a16:creationId xmlns:a16="http://schemas.microsoft.com/office/drawing/2014/main" id="{DBBDE86D-64C6-149B-B83F-92D9C55273B6}"/>
              </a:ext>
            </a:extLst>
          </p:cNvPr>
          <p:cNvPicPr>
            <a:picLocks noChangeAspect="1"/>
          </p:cNvPicPr>
          <p:nvPr/>
        </p:nvPicPr>
        <p:blipFill>
          <a:blip r:embed="rId2"/>
          <a:stretch>
            <a:fillRect/>
          </a:stretch>
        </p:blipFill>
        <p:spPr>
          <a:xfrm>
            <a:off x="712181" y="2179682"/>
            <a:ext cx="6581930" cy="2167255"/>
          </a:xfrm>
          <a:prstGeom prst="rect">
            <a:avLst/>
          </a:prstGeom>
        </p:spPr>
      </p:pic>
      <p:pic>
        <p:nvPicPr>
          <p:cNvPr id="6" name="Picture 5">
            <a:extLst>
              <a:ext uri="{FF2B5EF4-FFF2-40B4-BE49-F238E27FC236}">
                <a16:creationId xmlns:a16="http://schemas.microsoft.com/office/drawing/2014/main" id="{3609174E-C368-6F2B-DF07-044E3B4C3193}"/>
              </a:ext>
            </a:extLst>
          </p:cNvPr>
          <p:cNvPicPr>
            <a:picLocks noChangeAspect="1"/>
          </p:cNvPicPr>
          <p:nvPr/>
        </p:nvPicPr>
        <p:blipFill>
          <a:blip r:embed="rId3"/>
          <a:stretch>
            <a:fillRect/>
          </a:stretch>
        </p:blipFill>
        <p:spPr>
          <a:xfrm>
            <a:off x="712180" y="4678318"/>
            <a:ext cx="6581931" cy="2104671"/>
          </a:xfrm>
          <a:prstGeom prst="rect">
            <a:avLst/>
          </a:prstGeom>
        </p:spPr>
      </p:pic>
    </p:spTree>
    <p:extLst>
      <p:ext uri="{BB962C8B-B14F-4D97-AF65-F5344CB8AC3E}">
        <p14:creationId xmlns:p14="http://schemas.microsoft.com/office/powerpoint/2010/main" val="158260529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338F-A2C6-3472-3EA6-213A5B43D534}"/>
              </a:ext>
            </a:extLst>
          </p:cNvPr>
          <p:cNvSpPr>
            <a:spLocks noGrp="1"/>
          </p:cNvSpPr>
          <p:nvPr>
            <p:ph type="title"/>
          </p:nvPr>
        </p:nvSpPr>
        <p:spPr/>
        <p:txBody>
          <a:bodyPr>
            <a:normAutofit/>
          </a:bodyPr>
          <a:lstStyle/>
          <a:p>
            <a:r>
              <a:rPr lang="en-US" dirty="0"/>
              <a:t>Next Periods Two Periods Not as Good</a:t>
            </a:r>
          </a:p>
        </p:txBody>
      </p:sp>
      <p:sp>
        <p:nvSpPr>
          <p:cNvPr id="3" name="Content Placeholder 2">
            <a:extLst>
              <a:ext uri="{FF2B5EF4-FFF2-40B4-BE49-F238E27FC236}">
                <a16:creationId xmlns:a16="http://schemas.microsoft.com/office/drawing/2014/main" id="{32A552E3-15F9-3CEE-AD1C-299A25F6BBDE}"/>
              </a:ext>
            </a:extLst>
          </p:cNvPr>
          <p:cNvSpPr>
            <a:spLocks noGrp="1"/>
          </p:cNvSpPr>
          <p:nvPr>
            <p:ph idx="1"/>
          </p:nvPr>
        </p:nvSpPr>
        <p:spPr/>
        <p:txBody>
          <a:bodyPr/>
          <a:lstStyle/>
          <a:p>
            <a:r>
              <a:rPr lang="en-US" dirty="0"/>
              <a:t>Oil Crisis, Dot Com Bubble, 2008 Financial Crisis</a:t>
            </a:r>
          </a:p>
          <a:p>
            <a:r>
              <a:rPr lang="en-US" dirty="0"/>
              <a:t>Median family income lagging</a:t>
            </a:r>
          </a:p>
          <a:p>
            <a:endParaRPr lang="en-US" dirty="0"/>
          </a:p>
        </p:txBody>
      </p:sp>
      <p:sp>
        <p:nvSpPr>
          <p:cNvPr id="4" name="Slide Number Placeholder 3">
            <a:extLst>
              <a:ext uri="{FF2B5EF4-FFF2-40B4-BE49-F238E27FC236}">
                <a16:creationId xmlns:a16="http://schemas.microsoft.com/office/drawing/2014/main" id="{03935B7A-530D-BB7F-E85F-BFFE85253640}"/>
              </a:ext>
            </a:extLst>
          </p:cNvPr>
          <p:cNvSpPr>
            <a:spLocks noGrp="1"/>
          </p:cNvSpPr>
          <p:nvPr>
            <p:ph type="sldNum" sz="quarter" idx="12"/>
          </p:nvPr>
        </p:nvSpPr>
        <p:spPr/>
        <p:txBody>
          <a:bodyPr/>
          <a:lstStyle/>
          <a:p>
            <a:fld id="{EB241CD2-1E45-42A3-B213-66A034DF9A3B}" type="slidenum">
              <a:rPr lang="en-GB" smtClean="0"/>
              <a:t>126</a:t>
            </a:fld>
            <a:endParaRPr lang="en-GB"/>
          </a:p>
        </p:txBody>
      </p:sp>
      <p:pic>
        <p:nvPicPr>
          <p:cNvPr id="5" name="Picture 4">
            <a:extLst>
              <a:ext uri="{FF2B5EF4-FFF2-40B4-BE49-F238E27FC236}">
                <a16:creationId xmlns:a16="http://schemas.microsoft.com/office/drawing/2014/main" id="{E97D97CA-24AD-3309-4B0E-36C8EE8750D9}"/>
              </a:ext>
            </a:extLst>
          </p:cNvPr>
          <p:cNvPicPr>
            <a:picLocks noChangeAspect="1"/>
          </p:cNvPicPr>
          <p:nvPr/>
        </p:nvPicPr>
        <p:blipFill>
          <a:blip r:embed="rId2"/>
          <a:stretch>
            <a:fillRect/>
          </a:stretch>
        </p:blipFill>
        <p:spPr>
          <a:xfrm>
            <a:off x="1280160" y="4626952"/>
            <a:ext cx="6693408" cy="2166061"/>
          </a:xfrm>
          <a:prstGeom prst="rect">
            <a:avLst/>
          </a:prstGeom>
        </p:spPr>
      </p:pic>
      <p:pic>
        <p:nvPicPr>
          <p:cNvPr id="6" name="Picture 5">
            <a:extLst>
              <a:ext uri="{FF2B5EF4-FFF2-40B4-BE49-F238E27FC236}">
                <a16:creationId xmlns:a16="http://schemas.microsoft.com/office/drawing/2014/main" id="{311FB031-2DCE-1548-228B-2961FB21CEDF}"/>
              </a:ext>
            </a:extLst>
          </p:cNvPr>
          <p:cNvPicPr>
            <a:picLocks noChangeAspect="1"/>
          </p:cNvPicPr>
          <p:nvPr/>
        </p:nvPicPr>
        <p:blipFill>
          <a:blip r:embed="rId3"/>
          <a:stretch>
            <a:fillRect/>
          </a:stretch>
        </p:blipFill>
        <p:spPr>
          <a:xfrm>
            <a:off x="1280159" y="1963185"/>
            <a:ext cx="6526107" cy="2090307"/>
          </a:xfrm>
          <a:prstGeom prst="rect">
            <a:avLst/>
          </a:prstGeom>
        </p:spPr>
      </p:pic>
    </p:spTree>
    <p:extLst>
      <p:ext uri="{BB962C8B-B14F-4D97-AF65-F5344CB8AC3E}">
        <p14:creationId xmlns:p14="http://schemas.microsoft.com/office/powerpoint/2010/main" val="111072557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86A38-84A3-02DA-E45D-D3BD0C76F75A}"/>
              </a:ext>
            </a:extLst>
          </p:cNvPr>
          <p:cNvSpPr>
            <a:spLocks noGrp="1"/>
          </p:cNvSpPr>
          <p:nvPr>
            <p:ph type="title"/>
          </p:nvPr>
        </p:nvSpPr>
        <p:spPr/>
        <p:txBody>
          <a:bodyPr/>
          <a:lstStyle/>
          <a:p>
            <a:r>
              <a:rPr lang="en-US" dirty="0"/>
              <a:t>Final Period – Is this Sustainable</a:t>
            </a:r>
          </a:p>
        </p:txBody>
      </p:sp>
      <p:sp>
        <p:nvSpPr>
          <p:cNvPr id="3" name="Content Placeholder 2">
            <a:extLst>
              <a:ext uri="{FF2B5EF4-FFF2-40B4-BE49-F238E27FC236}">
                <a16:creationId xmlns:a16="http://schemas.microsoft.com/office/drawing/2014/main" id="{4193B121-EA50-60CB-433F-52AA5C03F4D9}"/>
              </a:ext>
            </a:extLst>
          </p:cNvPr>
          <p:cNvSpPr>
            <a:spLocks noGrp="1"/>
          </p:cNvSpPr>
          <p:nvPr>
            <p:ph idx="1"/>
          </p:nvPr>
        </p:nvSpPr>
        <p:spPr/>
        <p:txBody>
          <a:bodyPr/>
          <a:lstStyle/>
          <a:p>
            <a:r>
              <a:rPr lang="en-US" dirty="0"/>
              <a:t>Real rates of return extremely high</a:t>
            </a:r>
          </a:p>
          <a:p>
            <a:r>
              <a:rPr lang="en-US" dirty="0"/>
              <a:t>Difference between stock growth and growth in income very high</a:t>
            </a:r>
          </a:p>
          <a:p>
            <a:endParaRPr lang="en-US" dirty="0"/>
          </a:p>
        </p:txBody>
      </p:sp>
      <p:sp>
        <p:nvSpPr>
          <p:cNvPr id="4" name="Slide Number Placeholder 3">
            <a:extLst>
              <a:ext uri="{FF2B5EF4-FFF2-40B4-BE49-F238E27FC236}">
                <a16:creationId xmlns:a16="http://schemas.microsoft.com/office/drawing/2014/main" id="{1C248A90-7E66-4C0E-D638-FBE162C632A4}"/>
              </a:ext>
            </a:extLst>
          </p:cNvPr>
          <p:cNvSpPr>
            <a:spLocks noGrp="1"/>
          </p:cNvSpPr>
          <p:nvPr>
            <p:ph type="sldNum" sz="quarter" idx="12"/>
          </p:nvPr>
        </p:nvSpPr>
        <p:spPr/>
        <p:txBody>
          <a:bodyPr/>
          <a:lstStyle/>
          <a:p>
            <a:fld id="{EB241CD2-1E45-42A3-B213-66A034DF9A3B}" type="slidenum">
              <a:rPr lang="en-GB" smtClean="0"/>
              <a:t>127</a:t>
            </a:fld>
            <a:endParaRPr lang="en-GB"/>
          </a:p>
        </p:txBody>
      </p:sp>
      <p:pic>
        <p:nvPicPr>
          <p:cNvPr id="5" name="Picture 4">
            <a:extLst>
              <a:ext uri="{FF2B5EF4-FFF2-40B4-BE49-F238E27FC236}">
                <a16:creationId xmlns:a16="http://schemas.microsoft.com/office/drawing/2014/main" id="{B121F035-943F-545D-C1ED-611B4D056BB4}"/>
              </a:ext>
            </a:extLst>
          </p:cNvPr>
          <p:cNvPicPr>
            <a:picLocks noChangeAspect="1"/>
          </p:cNvPicPr>
          <p:nvPr/>
        </p:nvPicPr>
        <p:blipFill>
          <a:blip r:embed="rId2"/>
          <a:stretch>
            <a:fillRect/>
          </a:stretch>
        </p:blipFill>
        <p:spPr>
          <a:xfrm>
            <a:off x="815648" y="2110676"/>
            <a:ext cx="7294991" cy="2360740"/>
          </a:xfrm>
          <a:prstGeom prst="rect">
            <a:avLst/>
          </a:prstGeom>
        </p:spPr>
      </p:pic>
      <p:pic>
        <p:nvPicPr>
          <p:cNvPr id="6" name="Picture 5">
            <a:extLst>
              <a:ext uri="{FF2B5EF4-FFF2-40B4-BE49-F238E27FC236}">
                <a16:creationId xmlns:a16="http://schemas.microsoft.com/office/drawing/2014/main" id="{EDFE3268-CCDB-6BA8-669B-ED0632E630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4791707"/>
            <a:ext cx="3048000" cy="1863090"/>
          </a:xfrm>
          <a:prstGeom prst="rect">
            <a:avLst/>
          </a:prstGeom>
        </p:spPr>
      </p:pic>
    </p:spTree>
    <p:extLst>
      <p:ext uri="{BB962C8B-B14F-4D97-AF65-F5344CB8AC3E}">
        <p14:creationId xmlns:p14="http://schemas.microsoft.com/office/powerpoint/2010/main" val="283261060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4E4F1-2E9F-FB13-6142-542410AA6825}"/>
              </a:ext>
            </a:extLst>
          </p:cNvPr>
          <p:cNvSpPr>
            <a:spLocks noGrp="1"/>
          </p:cNvSpPr>
          <p:nvPr>
            <p:ph type="title"/>
          </p:nvPr>
        </p:nvSpPr>
        <p:spPr/>
        <p:txBody>
          <a:bodyPr>
            <a:normAutofit fontScale="90000"/>
          </a:bodyPr>
          <a:lstStyle/>
          <a:p>
            <a:r>
              <a:rPr lang="en-US" dirty="0"/>
              <a:t>Returns Relative to GDP and Corporate Profits</a:t>
            </a:r>
          </a:p>
        </p:txBody>
      </p:sp>
      <p:sp>
        <p:nvSpPr>
          <p:cNvPr id="3" name="Content Placeholder 2">
            <a:extLst>
              <a:ext uri="{FF2B5EF4-FFF2-40B4-BE49-F238E27FC236}">
                <a16:creationId xmlns:a16="http://schemas.microsoft.com/office/drawing/2014/main" id="{7D70613D-31FF-8F7E-4B82-E860984D221D}"/>
              </a:ext>
            </a:extLst>
          </p:cNvPr>
          <p:cNvSpPr>
            <a:spLocks noGrp="1"/>
          </p:cNvSpPr>
          <p:nvPr>
            <p:ph idx="1"/>
          </p:nvPr>
        </p:nvSpPr>
        <p:spPr/>
        <p:txBody>
          <a:bodyPr/>
          <a:lstStyle/>
          <a:p>
            <a:r>
              <a:rPr lang="en-US" dirty="0"/>
              <a:t>All in Real Terms</a:t>
            </a:r>
          </a:p>
          <a:p>
            <a:r>
              <a:rPr lang="en-US" dirty="0"/>
              <a:t>Paying Dividends Reduces Future Growth</a:t>
            </a:r>
          </a:p>
          <a:p>
            <a:endParaRPr lang="en-US" dirty="0"/>
          </a:p>
        </p:txBody>
      </p:sp>
      <p:sp>
        <p:nvSpPr>
          <p:cNvPr id="4" name="Slide Number Placeholder 3">
            <a:extLst>
              <a:ext uri="{FF2B5EF4-FFF2-40B4-BE49-F238E27FC236}">
                <a16:creationId xmlns:a16="http://schemas.microsoft.com/office/drawing/2014/main" id="{0CF86F8E-CA2C-5822-0E76-5BD4356FD263}"/>
              </a:ext>
            </a:extLst>
          </p:cNvPr>
          <p:cNvSpPr>
            <a:spLocks noGrp="1"/>
          </p:cNvSpPr>
          <p:nvPr>
            <p:ph type="sldNum" sz="quarter" idx="12"/>
          </p:nvPr>
        </p:nvSpPr>
        <p:spPr/>
        <p:txBody>
          <a:bodyPr/>
          <a:lstStyle/>
          <a:p>
            <a:fld id="{EB241CD2-1E45-42A3-B213-66A034DF9A3B}" type="slidenum">
              <a:rPr lang="en-GB" smtClean="0"/>
              <a:t>128</a:t>
            </a:fld>
            <a:endParaRPr lang="en-GB"/>
          </a:p>
        </p:txBody>
      </p:sp>
      <p:pic>
        <p:nvPicPr>
          <p:cNvPr id="5" name="Picture 4">
            <a:extLst>
              <a:ext uri="{FF2B5EF4-FFF2-40B4-BE49-F238E27FC236}">
                <a16:creationId xmlns:a16="http://schemas.microsoft.com/office/drawing/2014/main" id="{1378E02E-6BB6-CDEB-F541-9D05C470C9B4}"/>
              </a:ext>
            </a:extLst>
          </p:cNvPr>
          <p:cNvPicPr>
            <a:picLocks noChangeAspect="1"/>
          </p:cNvPicPr>
          <p:nvPr/>
        </p:nvPicPr>
        <p:blipFill>
          <a:blip r:embed="rId2"/>
          <a:stretch>
            <a:fillRect/>
          </a:stretch>
        </p:blipFill>
        <p:spPr>
          <a:xfrm>
            <a:off x="200025" y="2521458"/>
            <a:ext cx="8529735" cy="2651759"/>
          </a:xfrm>
          <a:prstGeom prst="rect">
            <a:avLst/>
          </a:prstGeom>
        </p:spPr>
      </p:pic>
    </p:spTree>
    <p:extLst>
      <p:ext uri="{BB962C8B-B14F-4D97-AF65-F5344CB8AC3E}">
        <p14:creationId xmlns:p14="http://schemas.microsoft.com/office/powerpoint/2010/main" val="210281272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ECDB2-64BD-3F0C-B0C7-23F320A7A3CD}"/>
              </a:ext>
            </a:extLst>
          </p:cNvPr>
          <p:cNvSpPr>
            <a:spLocks noGrp="1"/>
          </p:cNvSpPr>
          <p:nvPr>
            <p:ph type="ctrTitle"/>
          </p:nvPr>
        </p:nvSpPr>
        <p:spPr>
          <a:xfrm>
            <a:off x="482876" y="1707280"/>
            <a:ext cx="5355949" cy="3169520"/>
          </a:xfrm>
        </p:spPr>
        <p:txBody>
          <a:bodyPr/>
          <a:lstStyle/>
          <a:p>
            <a:r>
              <a:rPr lang="en-US" dirty="0"/>
              <a:t>Petrozuata and Mini Case about Equity IRR</a:t>
            </a:r>
          </a:p>
        </p:txBody>
      </p:sp>
    </p:spTree>
    <p:extLst>
      <p:ext uri="{BB962C8B-B14F-4D97-AF65-F5344CB8AC3E}">
        <p14:creationId xmlns:p14="http://schemas.microsoft.com/office/powerpoint/2010/main" val="405584334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094CD-32EE-340C-2CEA-608025818949}"/>
              </a:ext>
            </a:extLst>
          </p:cNvPr>
          <p:cNvSpPr>
            <a:spLocks noGrp="1"/>
          </p:cNvSpPr>
          <p:nvPr>
            <p:ph type="title"/>
          </p:nvPr>
        </p:nvSpPr>
        <p:spPr/>
        <p:txBody>
          <a:bodyPr/>
          <a:lstStyle/>
          <a:p>
            <a:r>
              <a:rPr lang="en-US"/>
              <a:t>HBS Case Study</a:t>
            </a:r>
          </a:p>
        </p:txBody>
      </p:sp>
      <p:sp>
        <p:nvSpPr>
          <p:cNvPr id="3" name="Content Placeholder 2">
            <a:extLst>
              <a:ext uri="{FF2B5EF4-FFF2-40B4-BE49-F238E27FC236}">
                <a16:creationId xmlns:a16="http://schemas.microsoft.com/office/drawing/2014/main" id="{3FC9F6F8-D1A0-A1F9-5218-2B98DC884C3C}"/>
              </a:ext>
            </a:extLst>
          </p:cNvPr>
          <p:cNvSpPr>
            <a:spLocks noGrp="1"/>
          </p:cNvSpPr>
          <p:nvPr>
            <p:ph idx="1"/>
          </p:nvPr>
        </p:nvSpPr>
        <p:spPr/>
        <p:txBody>
          <a:bodyPr/>
          <a:lstStyle/>
          <a:p>
            <a:r>
              <a:rPr lang="en-US"/>
              <a:t>Read through case study – what would you look for</a:t>
            </a:r>
          </a:p>
          <a:p>
            <a:endParaRPr lang="en-US"/>
          </a:p>
        </p:txBody>
      </p:sp>
      <p:sp>
        <p:nvSpPr>
          <p:cNvPr id="4" name="Slide Number Placeholder 3">
            <a:extLst>
              <a:ext uri="{FF2B5EF4-FFF2-40B4-BE49-F238E27FC236}">
                <a16:creationId xmlns:a16="http://schemas.microsoft.com/office/drawing/2014/main" id="{0007F1EB-73A1-B3C9-D5C9-15875D0B6FA7}"/>
              </a:ext>
            </a:extLst>
          </p:cNvPr>
          <p:cNvSpPr>
            <a:spLocks noGrp="1"/>
          </p:cNvSpPr>
          <p:nvPr>
            <p:ph type="sldNum" sz="quarter" idx="12"/>
          </p:nvPr>
        </p:nvSpPr>
        <p:spPr/>
        <p:txBody>
          <a:bodyPr/>
          <a:lstStyle/>
          <a:p>
            <a:fld id="{EB241CD2-1E45-42A3-B213-66A034DF9A3B}" type="slidenum">
              <a:rPr lang="en-GB" smtClean="0"/>
              <a:t>130</a:t>
            </a:fld>
            <a:endParaRPr lang="en-GB"/>
          </a:p>
        </p:txBody>
      </p:sp>
      <p:pic>
        <p:nvPicPr>
          <p:cNvPr id="6" name="Picture 5">
            <a:extLst>
              <a:ext uri="{FF2B5EF4-FFF2-40B4-BE49-F238E27FC236}">
                <a16:creationId xmlns:a16="http://schemas.microsoft.com/office/drawing/2014/main" id="{FC871693-2FAC-6905-C6F9-08B050288049}"/>
              </a:ext>
            </a:extLst>
          </p:cNvPr>
          <p:cNvPicPr>
            <a:picLocks noChangeAspect="1"/>
          </p:cNvPicPr>
          <p:nvPr/>
        </p:nvPicPr>
        <p:blipFill>
          <a:blip r:embed="rId2"/>
          <a:stretch>
            <a:fillRect/>
          </a:stretch>
        </p:blipFill>
        <p:spPr>
          <a:xfrm>
            <a:off x="2018024" y="1856603"/>
            <a:ext cx="5021788" cy="4798194"/>
          </a:xfrm>
          <a:prstGeom prst="rect">
            <a:avLst/>
          </a:prstGeom>
        </p:spPr>
      </p:pic>
    </p:spTree>
    <p:extLst>
      <p:ext uri="{BB962C8B-B14F-4D97-AF65-F5344CB8AC3E}">
        <p14:creationId xmlns:p14="http://schemas.microsoft.com/office/powerpoint/2010/main" val="83665044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1B69E57-C5CC-0D97-0213-CD65B6B4F193}"/>
              </a:ext>
            </a:extLst>
          </p:cNvPr>
          <p:cNvSpPr>
            <a:spLocks noGrp="1" noChangeArrowheads="1"/>
          </p:cNvSpPr>
          <p:nvPr>
            <p:ph type="title"/>
          </p:nvPr>
        </p:nvSpPr>
        <p:spPr/>
        <p:txBody>
          <a:bodyPr/>
          <a:lstStyle/>
          <a:p>
            <a:r>
              <a:rPr lang="en-US" altLang="en-US"/>
              <a:t>Diagram of Facilities</a:t>
            </a:r>
          </a:p>
        </p:txBody>
      </p:sp>
      <p:sp>
        <p:nvSpPr>
          <p:cNvPr id="7171" name="Rectangle 3">
            <a:extLst>
              <a:ext uri="{FF2B5EF4-FFF2-40B4-BE49-F238E27FC236}">
                <a16:creationId xmlns:a16="http://schemas.microsoft.com/office/drawing/2014/main" id="{A4F0F018-F671-0E7F-5F21-873B5D20FD76}"/>
              </a:ext>
            </a:extLst>
          </p:cNvPr>
          <p:cNvSpPr>
            <a:spLocks noGrp="1" noChangeArrowheads="1"/>
          </p:cNvSpPr>
          <p:nvPr>
            <p:ph type="body" idx="1"/>
          </p:nvPr>
        </p:nvSpPr>
        <p:spPr>
          <a:xfrm>
            <a:off x="139565" y="1524000"/>
            <a:ext cx="2500117" cy="4109049"/>
          </a:xfrm>
        </p:spPr>
        <p:txBody>
          <a:bodyPr/>
          <a:lstStyle/>
          <a:p>
            <a:pPr indent="0" algn="l">
              <a:buFontTx/>
              <a:buNone/>
            </a:pPr>
            <a:r>
              <a:rPr lang="en-US" altLang="en-US"/>
              <a:t>This shows the location of facilities</a:t>
            </a:r>
          </a:p>
          <a:p>
            <a:pPr indent="0" algn="l">
              <a:buFontTx/>
              <a:buNone/>
            </a:pPr>
            <a:r>
              <a:rPr lang="en-US" altLang="en-US"/>
              <a:t>Heavy oil is analogous to mining</a:t>
            </a:r>
          </a:p>
          <a:p>
            <a:pPr indent="0" algn="l">
              <a:buFontTx/>
              <a:buNone/>
            </a:pPr>
            <a:r>
              <a:rPr lang="en-US" altLang="en-US"/>
              <a:t>The upgrader is similar to a refiner</a:t>
            </a:r>
          </a:p>
        </p:txBody>
      </p:sp>
      <p:pic>
        <p:nvPicPr>
          <p:cNvPr id="7172" name="Picture 4">
            <a:extLst>
              <a:ext uri="{FF2B5EF4-FFF2-40B4-BE49-F238E27FC236}">
                <a16:creationId xmlns:a16="http://schemas.microsoft.com/office/drawing/2014/main" id="{2F1E135E-A40C-721B-8D0D-34C336BCA0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7449" y="1306512"/>
            <a:ext cx="5895975" cy="440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58650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32B3B18-242D-FE01-CAF9-DE978EF99EEF}"/>
              </a:ext>
            </a:extLst>
          </p:cNvPr>
          <p:cNvSpPr>
            <a:spLocks noGrp="1" noChangeArrowheads="1"/>
          </p:cNvSpPr>
          <p:nvPr>
            <p:ph type="title"/>
          </p:nvPr>
        </p:nvSpPr>
        <p:spPr/>
        <p:txBody>
          <a:bodyPr>
            <a:normAutofit fontScale="90000"/>
          </a:bodyPr>
          <a:lstStyle/>
          <a:p>
            <a:r>
              <a:rPr lang="en-US" altLang="en-US"/>
              <a:t>Petroleos de Venezuela (PDVsa) Perspective</a:t>
            </a:r>
          </a:p>
        </p:txBody>
      </p:sp>
      <p:pic>
        <p:nvPicPr>
          <p:cNvPr id="4100" name="Picture 4" descr="venesula">
            <a:extLst>
              <a:ext uri="{FF2B5EF4-FFF2-40B4-BE49-F238E27FC236}">
                <a16:creationId xmlns:a16="http://schemas.microsoft.com/office/drawing/2014/main" id="{5B8373DB-31D0-4860-C672-9B0EC3FAC93F}"/>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4572000" y="3124200"/>
            <a:ext cx="4229100" cy="2697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1" name="Text Box 5">
            <a:extLst>
              <a:ext uri="{FF2B5EF4-FFF2-40B4-BE49-F238E27FC236}">
                <a16:creationId xmlns:a16="http://schemas.microsoft.com/office/drawing/2014/main" id="{BAF45BE1-A7CD-C925-9017-7325D3C7FA4D}"/>
              </a:ext>
            </a:extLst>
          </p:cNvPr>
          <p:cNvSpPr txBox="1">
            <a:spLocks noChangeArrowheads="1"/>
          </p:cNvSpPr>
          <p:nvPr/>
        </p:nvSpPr>
        <p:spPr bwMode="auto">
          <a:xfrm>
            <a:off x="898525" y="2606675"/>
            <a:ext cx="29114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1200">
                <a:solidFill>
                  <a:schemeClr val="tx1"/>
                </a:solidFill>
                <a:latin typeface="Arial" panose="020B0604020202020204" pitchFamily="34" charset="0"/>
              </a:defRPr>
            </a:lvl1pPr>
            <a:lvl2pPr marL="742950" indent="-285750" algn="ctr">
              <a:defRPr sz="1200">
                <a:solidFill>
                  <a:schemeClr val="tx1"/>
                </a:solidFill>
                <a:latin typeface="Arial" panose="020B0604020202020204" pitchFamily="34" charset="0"/>
              </a:defRPr>
            </a:lvl2pPr>
            <a:lvl3pPr marL="1143000" indent="-228600" algn="ctr">
              <a:defRPr sz="1200">
                <a:solidFill>
                  <a:schemeClr val="tx1"/>
                </a:solidFill>
                <a:latin typeface="Arial" panose="020B0604020202020204" pitchFamily="34" charset="0"/>
              </a:defRPr>
            </a:lvl3pPr>
            <a:lvl4pPr marL="1600200" indent="-228600" algn="ctr">
              <a:defRPr sz="1200">
                <a:solidFill>
                  <a:schemeClr val="tx1"/>
                </a:solidFill>
                <a:latin typeface="Arial" panose="020B0604020202020204" pitchFamily="34" charset="0"/>
              </a:defRPr>
            </a:lvl4pPr>
            <a:lvl5pPr marL="2057400" indent="-228600" algn="ctr">
              <a:defRPr sz="1200">
                <a:solidFill>
                  <a:schemeClr val="tx1"/>
                </a:solidFill>
                <a:latin typeface="Arial" panose="020B0604020202020204" pitchFamily="34" charset="0"/>
              </a:defRPr>
            </a:lvl5pPr>
            <a:lvl6pPr marL="2514600" indent="-228600" algn="ctr" eaLnBrk="0" fontAlgn="base" hangingPunct="0">
              <a:spcBef>
                <a:spcPct val="0"/>
              </a:spcBef>
              <a:spcAft>
                <a:spcPct val="0"/>
              </a:spcAft>
              <a:defRPr sz="1200">
                <a:solidFill>
                  <a:schemeClr val="tx1"/>
                </a:solidFill>
                <a:latin typeface="Arial" panose="020B0604020202020204" pitchFamily="34" charset="0"/>
              </a:defRPr>
            </a:lvl6pPr>
            <a:lvl7pPr marL="2971800" indent="-228600" algn="ctr" eaLnBrk="0" fontAlgn="base" hangingPunct="0">
              <a:spcBef>
                <a:spcPct val="0"/>
              </a:spcBef>
              <a:spcAft>
                <a:spcPct val="0"/>
              </a:spcAft>
              <a:defRPr sz="1200">
                <a:solidFill>
                  <a:schemeClr val="tx1"/>
                </a:solidFill>
                <a:latin typeface="Arial" panose="020B0604020202020204" pitchFamily="34" charset="0"/>
              </a:defRPr>
            </a:lvl7pPr>
            <a:lvl8pPr marL="3429000" indent="-228600" algn="ctr" eaLnBrk="0" fontAlgn="base" hangingPunct="0">
              <a:spcBef>
                <a:spcPct val="0"/>
              </a:spcBef>
              <a:spcAft>
                <a:spcPct val="0"/>
              </a:spcAft>
              <a:defRPr sz="1200">
                <a:solidFill>
                  <a:schemeClr val="tx1"/>
                </a:solidFill>
                <a:latin typeface="Arial" panose="020B0604020202020204" pitchFamily="34" charset="0"/>
              </a:defRPr>
            </a:lvl8pPr>
            <a:lvl9pPr marL="3886200" indent="-228600" algn="ctr" eaLnBrk="0" fontAlgn="base" hangingPunct="0">
              <a:spcBef>
                <a:spcPct val="0"/>
              </a:spcBef>
              <a:spcAft>
                <a:spcPct val="0"/>
              </a:spcAft>
              <a:defRPr sz="1200">
                <a:solidFill>
                  <a:schemeClr val="tx1"/>
                </a:solidFill>
                <a:latin typeface="Arial" panose="020B0604020202020204" pitchFamily="34" charset="0"/>
              </a:defRPr>
            </a:lvl9pPr>
          </a:lstStyle>
          <a:p>
            <a:pPr algn="l" eaLnBrk="1" hangingPunct="1"/>
            <a:endParaRPr lang="en-US" altLang="en-US" sz="3200">
              <a:solidFill>
                <a:schemeClr val="tx2"/>
              </a:solidFill>
            </a:endParaRPr>
          </a:p>
        </p:txBody>
      </p:sp>
      <p:pic>
        <p:nvPicPr>
          <p:cNvPr id="4" name="Picture 4">
            <a:extLst>
              <a:ext uri="{FF2B5EF4-FFF2-40B4-BE49-F238E27FC236}">
                <a16:creationId xmlns:a16="http://schemas.microsoft.com/office/drawing/2014/main" id="{EAC16E26-82A5-0F92-32C1-AADB46E5FF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7503"/>
            <a:ext cx="4043813" cy="2877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294165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4510B-D940-1F50-E323-AABCEE364321}"/>
              </a:ext>
            </a:extLst>
          </p:cNvPr>
          <p:cNvSpPr>
            <a:spLocks noGrp="1"/>
          </p:cNvSpPr>
          <p:nvPr>
            <p:ph type="title"/>
          </p:nvPr>
        </p:nvSpPr>
        <p:spPr/>
        <p:txBody>
          <a:bodyPr/>
          <a:lstStyle/>
          <a:p>
            <a:r>
              <a:rPr lang="en-US"/>
              <a:t>Key Exhibits to in Case Study</a:t>
            </a:r>
          </a:p>
        </p:txBody>
      </p:sp>
      <p:sp>
        <p:nvSpPr>
          <p:cNvPr id="3" name="Content Placeholder 2">
            <a:extLst>
              <a:ext uri="{FF2B5EF4-FFF2-40B4-BE49-F238E27FC236}">
                <a16:creationId xmlns:a16="http://schemas.microsoft.com/office/drawing/2014/main" id="{BBDE1062-2255-50C0-15E5-08AAC44C9C9A}"/>
              </a:ext>
            </a:extLst>
          </p:cNvPr>
          <p:cNvSpPr>
            <a:spLocks noGrp="1"/>
          </p:cNvSpPr>
          <p:nvPr>
            <p:ph idx="1"/>
          </p:nvPr>
        </p:nvSpPr>
        <p:spPr>
          <a:xfrm>
            <a:off x="304800" y="1209676"/>
            <a:ext cx="2395267" cy="1783690"/>
          </a:xfrm>
          <a:solidFill>
            <a:srgbClr val="FFFF00"/>
          </a:solidFill>
        </p:spPr>
        <p:txBody>
          <a:bodyPr/>
          <a:lstStyle/>
          <a:p>
            <a:pPr algn="l"/>
            <a:r>
              <a:rPr lang="en-US"/>
              <a:t>Understand construction period</a:t>
            </a:r>
          </a:p>
          <a:p>
            <a:pPr algn="l"/>
            <a:r>
              <a:rPr lang="en-US"/>
              <a:t>Compute the Debt to Capital Ratios</a:t>
            </a:r>
          </a:p>
          <a:p>
            <a:pPr algn="l"/>
            <a:r>
              <a:rPr lang="en-US"/>
              <a:t>How did the paid in capital affect the IRR</a:t>
            </a:r>
          </a:p>
          <a:p>
            <a:endParaRPr lang="en-US"/>
          </a:p>
        </p:txBody>
      </p:sp>
      <p:sp>
        <p:nvSpPr>
          <p:cNvPr id="4" name="Slide Number Placeholder 3">
            <a:extLst>
              <a:ext uri="{FF2B5EF4-FFF2-40B4-BE49-F238E27FC236}">
                <a16:creationId xmlns:a16="http://schemas.microsoft.com/office/drawing/2014/main" id="{71B252B9-521B-5450-9860-8CA0B0B5FC26}"/>
              </a:ext>
            </a:extLst>
          </p:cNvPr>
          <p:cNvSpPr>
            <a:spLocks noGrp="1"/>
          </p:cNvSpPr>
          <p:nvPr>
            <p:ph type="sldNum" sz="quarter" idx="12"/>
          </p:nvPr>
        </p:nvSpPr>
        <p:spPr/>
        <p:txBody>
          <a:bodyPr/>
          <a:lstStyle/>
          <a:p>
            <a:fld id="{EB241CD2-1E45-42A3-B213-66A034DF9A3B}" type="slidenum">
              <a:rPr lang="en-GB" smtClean="0"/>
              <a:t>133</a:t>
            </a:fld>
            <a:endParaRPr lang="en-GB"/>
          </a:p>
        </p:txBody>
      </p:sp>
      <p:pic>
        <p:nvPicPr>
          <p:cNvPr id="6" name="Picture 5">
            <a:extLst>
              <a:ext uri="{FF2B5EF4-FFF2-40B4-BE49-F238E27FC236}">
                <a16:creationId xmlns:a16="http://schemas.microsoft.com/office/drawing/2014/main" id="{10BD4CEA-F2F2-03EF-E92D-941DE717F1D7}"/>
              </a:ext>
            </a:extLst>
          </p:cNvPr>
          <p:cNvPicPr>
            <a:picLocks noChangeAspect="1"/>
          </p:cNvPicPr>
          <p:nvPr/>
        </p:nvPicPr>
        <p:blipFill>
          <a:blip r:embed="rId2"/>
          <a:stretch>
            <a:fillRect/>
          </a:stretch>
        </p:blipFill>
        <p:spPr>
          <a:xfrm>
            <a:off x="2875651" y="965819"/>
            <a:ext cx="5560892" cy="5211350"/>
          </a:xfrm>
          <a:prstGeom prst="rect">
            <a:avLst/>
          </a:prstGeom>
        </p:spPr>
      </p:pic>
    </p:spTree>
    <p:extLst>
      <p:ext uri="{BB962C8B-B14F-4D97-AF65-F5344CB8AC3E}">
        <p14:creationId xmlns:p14="http://schemas.microsoft.com/office/powerpoint/2010/main" val="129728143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7A8DA05-E743-CB38-15D3-8F44162D73E3}"/>
              </a:ext>
            </a:extLst>
          </p:cNvPr>
          <p:cNvSpPr>
            <a:spLocks noGrp="1" noChangeArrowheads="1"/>
          </p:cNvSpPr>
          <p:nvPr>
            <p:ph type="title"/>
          </p:nvPr>
        </p:nvSpPr>
        <p:spPr/>
        <p:txBody>
          <a:bodyPr/>
          <a:lstStyle/>
          <a:p>
            <a:r>
              <a:rPr lang="en-US" altLang="en-US"/>
              <a:t>Cash Collection in Petrozuata</a:t>
            </a:r>
          </a:p>
        </p:txBody>
      </p:sp>
      <p:pic>
        <p:nvPicPr>
          <p:cNvPr id="13315" name="Picture 3">
            <a:extLst>
              <a:ext uri="{FF2B5EF4-FFF2-40B4-BE49-F238E27FC236}">
                <a16:creationId xmlns:a16="http://schemas.microsoft.com/office/drawing/2014/main" id="{99AF3AD1-7D0F-0D1E-2637-626C12BB13B7}"/>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58261380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AAD0BBCE-1F44-B5E7-057C-F836C07B6E86}"/>
              </a:ext>
            </a:extLst>
          </p:cNvPr>
          <p:cNvSpPr/>
          <p:nvPr/>
        </p:nvSpPr>
        <p:spPr>
          <a:xfrm>
            <a:off x="4536652" y="4139257"/>
            <a:ext cx="2145632" cy="18436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260138E9-BD86-6A71-B5D1-74251440E549}"/>
              </a:ext>
            </a:extLst>
          </p:cNvPr>
          <p:cNvSpPr/>
          <p:nvPr/>
        </p:nvSpPr>
        <p:spPr>
          <a:xfrm>
            <a:off x="2029326" y="4077339"/>
            <a:ext cx="2145632" cy="18436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F5C723-AEBF-F239-96F1-145C54295C75}"/>
              </a:ext>
            </a:extLst>
          </p:cNvPr>
          <p:cNvSpPr>
            <a:spLocks noGrp="1"/>
          </p:cNvSpPr>
          <p:nvPr>
            <p:ph type="title"/>
          </p:nvPr>
        </p:nvSpPr>
        <p:spPr>
          <a:xfrm>
            <a:off x="293298" y="258561"/>
            <a:ext cx="6915399" cy="561417"/>
          </a:xfrm>
        </p:spPr>
        <p:txBody>
          <a:bodyPr>
            <a:normAutofit/>
          </a:bodyPr>
          <a:lstStyle/>
          <a:p>
            <a:r>
              <a:rPr lang="en-US"/>
              <a:t>Petrozuata Revised Diagram</a:t>
            </a:r>
          </a:p>
        </p:txBody>
      </p:sp>
      <p:sp>
        <p:nvSpPr>
          <p:cNvPr id="4" name="Slide Number Placeholder 3">
            <a:extLst>
              <a:ext uri="{FF2B5EF4-FFF2-40B4-BE49-F238E27FC236}">
                <a16:creationId xmlns:a16="http://schemas.microsoft.com/office/drawing/2014/main" id="{63883B89-C16E-44E5-493F-7046C3B903A9}"/>
              </a:ext>
            </a:extLst>
          </p:cNvPr>
          <p:cNvSpPr>
            <a:spLocks noGrp="1"/>
          </p:cNvSpPr>
          <p:nvPr>
            <p:ph type="sldNum" sz="quarter" idx="12"/>
          </p:nvPr>
        </p:nvSpPr>
        <p:spPr>
          <a:xfrm>
            <a:off x="8712913" y="6457951"/>
            <a:ext cx="431087" cy="264929"/>
          </a:xfrm>
        </p:spPr>
        <p:txBody>
          <a:bodyPr/>
          <a:lstStyle/>
          <a:p>
            <a:fld id="{EB241CD2-1E45-42A3-B213-66A034DF9A3B}" type="slidenum">
              <a:rPr lang="en-GB" sz="800" smtClean="0"/>
              <a:t>135</a:t>
            </a:fld>
            <a:endParaRPr lang="en-GB" sz="800"/>
          </a:p>
        </p:txBody>
      </p:sp>
      <p:sp>
        <p:nvSpPr>
          <p:cNvPr id="5" name="Oval 4">
            <a:extLst>
              <a:ext uri="{FF2B5EF4-FFF2-40B4-BE49-F238E27FC236}">
                <a16:creationId xmlns:a16="http://schemas.microsoft.com/office/drawing/2014/main" id="{4E228CF8-5A8F-84F0-62A4-951529D693A6}"/>
              </a:ext>
            </a:extLst>
          </p:cNvPr>
          <p:cNvSpPr/>
          <p:nvPr/>
        </p:nvSpPr>
        <p:spPr>
          <a:xfrm>
            <a:off x="3435572" y="1732548"/>
            <a:ext cx="1528657" cy="49719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Conoco</a:t>
            </a:r>
          </a:p>
        </p:txBody>
      </p:sp>
      <p:sp>
        <p:nvSpPr>
          <p:cNvPr id="6" name="Oval 5">
            <a:extLst>
              <a:ext uri="{FF2B5EF4-FFF2-40B4-BE49-F238E27FC236}">
                <a16:creationId xmlns:a16="http://schemas.microsoft.com/office/drawing/2014/main" id="{163014DC-59CC-FC93-714F-F65A7B70E955}"/>
              </a:ext>
            </a:extLst>
          </p:cNvPr>
          <p:cNvSpPr/>
          <p:nvPr/>
        </p:nvSpPr>
        <p:spPr>
          <a:xfrm>
            <a:off x="1451811" y="986589"/>
            <a:ext cx="1353952" cy="433137"/>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Conoco US Refinery</a:t>
            </a:r>
          </a:p>
        </p:txBody>
      </p:sp>
      <p:sp>
        <p:nvSpPr>
          <p:cNvPr id="8" name="Oval 7">
            <a:extLst>
              <a:ext uri="{FF2B5EF4-FFF2-40B4-BE49-F238E27FC236}">
                <a16:creationId xmlns:a16="http://schemas.microsoft.com/office/drawing/2014/main" id="{B2045D3C-463B-DE13-42C4-074D9DFA1997}"/>
              </a:ext>
            </a:extLst>
          </p:cNvPr>
          <p:cNvSpPr/>
          <p:nvPr/>
        </p:nvSpPr>
        <p:spPr>
          <a:xfrm>
            <a:off x="3487581" y="2813261"/>
            <a:ext cx="1396638" cy="647383"/>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SPV – Petrozuata</a:t>
            </a:r>
          </a:p>
          <a:p>
            <a:pPr algn="ctr"/>
            <a:r>
              <a:rPr lang="en-US" sz="800"/>
              <a:t>BBB+</a:t>
            </a:r>
          </a:p>
        </p:txBody>
      </p:sp>
      <p:sp>
        <p:nvSpPr>
          <p:cNvPr id="10" name="Oval 9">
            <a:extLst>
              <a:ext uri="{FF2B5EF4-FFF2-40B4-BE49-F238E27FC236}">
                <a16:creationId xmlns:a16="http://schemas.microsoft.com/office/drawing/2014/main" id="{2788EF83-BDAC-3DF4-0F71-ADCA623F01A7}"/>
              </a:ext>
            </a:extLst>
          </p:cNvPr>
          <p:cNvSpPr/>
          <p:nvPr/>
        </p:nvSpPr>
        <p:spPr>
          <a:xfrm>
            <a:off x="2374566" y="4374683"/>
            <a:ext cx="1528657" cy="497190"/>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Bonds</a:t>
            </a:r>
          </a:p>
        </p:txBody>
      </p:sp>
      <p:sp>
        <p:nvSpPr>
          <p:cNvPr id="11" name="Oval 10">
            <a:extLst>
              <a:ext uri="{FF2B5EF4-FFF2-40B4-BE49-F238E27FC236}">
                <a16:creationId xmlns:a16="http://schemas.microsoft.com/office/drawing/2014/main" id="{9E184DDF-0923-4F99-28AB-747A32DA926F}"/>
              </a:ext>
            </a:extLst>
          </p:cNvPr>
          <p:cNvSpPr/>
          <p:nvPr/>
        </p:nvSpPr>
        <p:spPr>
          <a:xfrm>
            <a:off x="5105507" y="5423837"/>
            <a:ext cx="1528657" cy="49719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PDVSA 49%</a:t>
            </a:r>
          </a:p>
        </p:txBody>
      </p:sp>
      <p:sp>
        <p:nvSpPr>
          <p:cNvPr id="12" name="Oval 11">
            <a:extLst>
              <a:ext uri="{FF2B5EF4-FFF2-40B4-BE49-F238E27FC236}">
                <a16:creationId xmlns:a16="http://schemas.microsoft.com/office/drawing/2014/main" id="{22F9C246-CB6E-59D2-A740-AC5CD6753BBF}"/>
              </a:ext>
            </a:extLst>
          </p:cNvPr>
          <p:cNvSpPr/>
          <p:nvPr/>
        </p:nvSpPr>
        <p:spPr>
          <a:xfrm>
            <a:off x="5021154" y="4374683"/>
            <a:ext cx="1528657" cy="49719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Conoco 51%</a:t>
            </a:r>
          </a:p>
        </p:txBody>
      </p:sp>
      <p:sp>
        <p:nvSpPr>
          <p:cNvPr id="13" name="Oval 12">
            <a:extLst>
              <a:ext uri="{FF2B5EF4-FFF2-40B4-BE49-F238E27FC236}">
                <a16:creationId xmlns:a16="http://schemas.microsoft.com/office/drawing/2014/main" id="{F20F7693-A35A-F91A-8F86-E138B118A87F}"/>
              </a:ext>
            </a:extLst>
          </p:cNvPr>
          <p:cNvSpPr/>
          <p:nvPr/>
        </p:nvSpPr>
        <p:spPr>
          <a:xfrm>
            <a:off x="2374566" y="5342018"/>
            <a:ext cx="1528657" cy="497190"/>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Bank Debt</a:t>
            </a:r>
          </a:p>
        </p:txBody>
      </p:sp>
      <p:sp>
        <p:nvSpPr>
          <p:cNvPr id="14" name="Oval 13">
            <a:extLst>
              <a:ext uri="{FF2B5EF4-FFF2-40B4-BE49-F238E27FC236}">
                <a16:creationId xmlns:a16="http://schemas.microsoft.com/office/drawing/2014/main" id="{08E7ACE3-D15E-630C-8AA4-21FA8B86CDBC}"/>
              </a:ext>
            </a:extLst>
          </p:cNvPr>
          <p:cNvSpPr/>
          <p:nvPr/>
        </p:nvSpPr>
        <p:spPr>
          <a:xfrm>
            <a:off x="6907082" y="1981143"/>
            <a:ext cx="1904021" cy="4006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Venezuela Govt - Royalty</a:t>
            </a:r>
          </a:p>
        </p:txBody>
      </p:sp>
      <p:sp>
        <p:nvSpPr>
          <p:cNvPr id="15" name="Oval 14">
            <a:extLst>
              <a:ext uri="{FF2B5EF4-FFF2-40B4-BE49-F238E27FC236}">
                <a16:creationId xmlns:a16="http://schemas.microsoft.com/office/drawing/2014/main" id="{75BE118B-9759-0A68-05A5-410E93788876}"/>
              </a:ext>
            </a:extLst>
          </p:cNvPr>
          <p:cNvSpPr/>
          <p:nvPr/>
        </p:nvSpPr>
        <p:spPr>
          <a:xfrm>
            <a:off x="779964" y="2290209"/>
            <a:ext cx="1484979" cy="37926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Conoco</a:t>
            </a:r>
          </a:p>
        </p:txBody>
      </p:sp>
      <p:sp>
        <p:nvSpPr>
          <p:cNvPr id="16" name="Oval 15">
            <a:extLst>
              <a:ext uri="{FF2B5EF4-FFF2-40B4-BE49-F238E27FC236}">
                <a16:creationId xmlns:a16="http://schemas.microsoft.com/office/drawing/2014/main" id="{C83A5D49-E55D-923F-5FD6-9C7C38195D65}"/>
              </a:ext>
            </a:extLst>
          </p:cNvPr>
          <p:cNvSpPr/>
          <p:nvPr/>
        </p:nvSpPr>
        <p:spPr>
          <a:xfrm>
            <a:off x="5851316" y="1020278"/>
            <a:ext cx="1482333" cy="410826"/>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 PDVSA </a:t>
            </a:r>
          </a:p>
          <a:p>
            <a:pPr algn="ctr"/>
            <a:r>
              <a:rPr lang="en-US" sz="800"/>
              <a:t>Refinery</a:t>
            </a:r>
          </a:p>
        </p:txBody>
      </p:sp>
      <p:cxnSp>
        <p:nvCxnSpPr>
          <p:cNvPr id="18" name="Straight Arrow Connector 17">
            <a:extLst>
              <a:ext uri="{FF2B5EF4-FFF2-40B4-BE49-F238E27FC236}">
                <a16:creationId xmlns:a16="http://schemas.microsoft.com/office/drawing/2014/main" id="{472CB9E6-B5E8-A9EE-AF51-49A22B0DBC6E}"/>
              </a:ext>
            </a:extLst>
          </p:cNvPr>
          <p:cNvCxnSpPr>
            <a:stCxn id="6" idx="4"/>
            <a:endCxn id="5" idx="2"/>
          </p:cNvCxnSpPr>
          <p:nvPr/>
        </p:nvCxnSpPr>
        <p:spPr>
          <a:xfrm>
            <a:off x="2128787" y="1419726"/>
            <a:ext cx="1306785" cy="561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6B64BF4-AE4F-690B-C2FB-C82044AEF2FA}"/>
              </a:ext>
            </a:extLst>
          </p:cNvPr>
          <p:cNvCxnSpPr>
            <a:stCxn id="16" idx="4"/>
            <a:endCxn id="5" idx="6"/>
          </p:cNvCxnSpPr>
          <p:nvPr/>
        </p:nvCxnSpPr>
        <p:spPr>
          <a:xfrm flipH="1">
            <a:off x="4964229" y="1431104"/>
            <a:ext cx="1628254" cy="5500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30D272A9-86F0-9E0F-AAE8-0132BD457AA5}"/>
              </a:ext>
            </a:extLst>
          </p:cNvPr>
          <p:cNvSpPr/>
          <p:nvPr/>
        </p:nvSpPr>
        <p:spPr>
          <a:xfrm>
            <a:off x="6905589" y="2690582"/>
            <a:ext cx="1904021" cy="4006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Venezuela Govt - Tax</a:t>
            </a:r>
          </a:p>
        </p:txBody>
      </p:sp>
      <p:cxnSp>
        <p:nvCxnSpPr>
          <p:cNvPr id="23" name="Straight Arrow Connector 22">
            <a:extLst>
              <a:ext uri="{FF2B5EF4-FFF2-40B4-BE49-F238E27FC236}">
                <a16:creationId xmlns:a16="http://schemas.microsoft.com/office/drawing/2014/main" id="{70E75116-7F8E-9053-0B7E-B3E1FB60EF91}"/>
              </a:ext>
            </a:extLst>
          </p:cNvPr>
          <p:cNvCxnSpPr>
            <a:cxnSpLocks/>
          </p:cNvCxnSpPr>
          <p:nvPr/>
        </p:nvCxnSpPr>
        <p:spPr>
          <a:xfrm>
            <a:off x="3903223" y="2229738"/>
            <a:ext cx="19101" cy="6166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CE13CAA6-3CBE-AD32-D377-D387F9AEBBF3}"/>
              </a:ext>
            </a:extLst>
          </p:cNvPr>
          <p:cNvSpPr/>
          <p:nvPr/>
        </p:nvSpPr>
        <p:spPr>
          <a:xfrm>
            <a:off x="779964" y="3142650"/>
            <a:ext cx="1484979" cy="37926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Exploration</a:t>
            </a:r>
          </a:p>
        </p:txBody>
      </p:sp>
      <p:cxnSp>
        <p:nvCxnSpPr>
          <p:cNvPr id="26" name="Straight Arrow Connector 25">
            <a:extLst>
              <a:ext uri="{FF2B5EF4-FFF2-40B4-BE49-F238E27FC236}">
                <a16:creationId xmlns:a16="http://schemas.microsoft.com/office/drawing/2014/main" id="{FC4CAA97-3FED-271C-23BB-FCB50A2020EA}"/>
              </a:ext>
            </a:extLst>
          </p:cNvPr>
          <p:cNvCxnSpPr>
            <a:cxnSpLocks/>
          </p:cNvCxnSpPr>
          <p:nvPr/>
        </p:nvCxnSpPr>
        <p:spPr>
          <a:xfrm>
            <a:off x="4373910" y="2229738"/>
            <a:ext cx="11852" cy="5835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A9143FA-9904-A382-D273-5E5E47DAAA51}"/>
              </a:ext>
            </a:extLst>
          </p:cNvPr>
          <p:cNvCxnSpPr>
            <a:cxnSpLocks/>
          </p:cNvCxnSpPr>
          <p:nvPr/>
        </p:nvCxnSpPr>
        <p:spPr>
          <a:xfrm flipH="1">
            <a:off x="3118811" y="3412241"/>
            <a:ext cx="633522" cy="7270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B1A53159-E7C2-2A5E-94D3-A45A5D6E526D}"/>
              </a:ext>
            </a:extLst>
          </p:cNvPr>
          <p:cNvCxnSpPr>
            <a:cxnSpLocks/>
          </p:cNvCxnSpPr>
          <p:nvPr/>
        </p:nvCxnSpPr>
        <p:spPr>
          <a:xfrm>
            <a:off x="4572000" y="3393792"/>
            <a:ext cx="945648" cy="6835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210BEA1-ECC1-58C6-AA28-AECDD6F3EFD4}"/>
              </a:ext>
            </a:extLst>
          </p:cNvPr>
          <p:cNvCxnSpPr>
            <a:cxnSpLocks/>
          </p:cNvCxnSpPr>
          <p:nvPr/>
        </p:nvCxnSpPr>
        <p:spPr>
          <a:xfrm flipH="1" flipV="1">
            <a:off x="4385762" y="3484361"/>
            <a:ext cx="873615" cy="654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96483D1-2529-20BC-9210-5D9548A74536}"/>
              </a:ext>
            </a:extLst>
          </p:cNvPr>
          <p:cNvCxnSpPr>
            <a:cxnSpLocks/>
          </p:cNvCxnSpPr>
          <p:nvPr/>
        </p:nvCxnSpPr>
        <p:spPr>
          <a:xfrm flipV="1">
            <a:off x="3491286" y="3484361"/>
            <a:ext cx="530392" cy="5827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5C7D59B2-AACD-4EE2-1E47-B172C80019EB}"/>
              </a:ext>
            </a:extLst>
          </p:cNvPr>
          <p:cNvCxnSpPr>
            <a:cxnSpLocks/>
            <a:endCxn id="15" idx="6"/>
          </p:cNvCxnSpPr>
          <p:nvPr/>
        </p:nvCxnSpPr>
        <p:spPr>
          <a:xfrm flipH="1" flipV="1">
            <a:off x="2264943" y="2479842"/>
            <a:ext cx="1280362" cy="4598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7A18C7E4-E5A2-DE50-A2CB-CE8979FF8216}"/>
              </a:ext>
            </a:extLst>
          </p:cNvPr>
          <p:cNvCxnSpPr>
            <a:cxnSpLocks/>
            <a:stCxn id="8" idx="2"/>
            <a:endCxn id="25" idx="6"/>
          </p:cNvCxnSpPr>
          <p:nvPr/>
        </p:nvCxnSpPr>
        <p:spPr>
          <a:xfrm flipH="1">
            <a:off x="2264943" y="3136953"/>
            <a:ext cx="1222638" cy="1953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D3DC2FF3-901A-48B6-819B-1FA0FE16CB32}"/>
              </a:ext>
            </a:extLst>
          </p:cNvPr>
          <p:cNvSpPr/>
          <p:nvPr/>
        </p:nvSpPr>
        <p:spPr>
          <a:xfrm>
            <a:off x="6104977" y="3304252"/>
            <a:ext cx="1904021" cy="4006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Conoco, PDVSA</a:t>
            </a:r>
          </a:p>
        </p:txBody>
      </p:sp>
      <p:cxnSp>
        <p:nvCxnSpPr>
          <p:cNvPr id="63" name="Straight Arrow Connector 62">
            <a:extLst>
              <a:ext uri="{FF2B5EF4-FFF2-40B4-BE49-F238E27FC236}">
                <a16:creationId xmlns:a16="http://schemas.microsoft.com/office/drawing/2014/main" id="{E5C38192-DB04-8E37-7FCF-C7D02988CDD7}"/>
              </a:ext>
            </a:extLst>
          </p:cNvPr>
          <p:cNvCxnSpPr>
            <a:cxnSpLocks/>
            <a:endCxn id="62" idx="2"/>
          </p:cNvCxnSpPr>
          <p:nvPr/>
        </p:nvCxnSpPr>
        <p:spPr>
          <a:xfrm>
            <a:off x="4836752" y="3304252"/>
            <a:ext cx="1268225" cy="200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7FF0192-5084-E5C9-F5CC-4C656B3C4A6C}"/>
              </a:ext>
            </a:extLst>
          </p:cNvPr>
          <p:cNvCxnSpPr>
            <a:cxnSpLocks/>
            <a:endCxn id="21" idx="2"/>
          </p:cNvCxnSpPr>
          <p:nvPr/>
        </p:nvCxnSpPr>
        <p:spPr>
          <a:xfrm flipV="1">
            <a:off x="4964229" y="2890882"/>
            <a:ext cx="1941360" cy="2460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260D181F-9D42-F892-E1A6-B383F86FE1CC}"/>
              </a:ext>
            </a:extLst>
          </p:cNvPr>
          <p:cNvCxnSpPr>
            <a:cxnSpLocks/>
            <a:endCxn id="14" idx="2"/>
          </p:cNvCxnSpPr>
          <p:nvPr/>
        </p:nvCxnSpPr>
        <p:spPr>
          <a:xfrm flipV="1">
            <a:off x="4715934" y="2181443"/>
            <a:ext cx="2191148" cy="743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982E06A3-355E-A334-BF8D-8E74FD311DAA}"/>
              </a:ext>
            </a:extLst>
          </p:cNvPr>
          <p:cNvSpPr/>
          <p:nvPr/>
        </p:nvSpPr>
        <p:spPr>
          <a:xfrm>
            <a:off x="5133613" y="3291482"/>
            <a:ext cx="593558" cy="221466"/>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O&amp;M</a:t>
            </a:r>
          </a:p>
        </p:txBody>
      </p:sp>
      <p:sp>
        <p:nvSpPr>
          <p:cNvPr id="74" name="Rectangle 73">
            <a:extLst>
              <a:ext uri="{FF2B5EF4-FFF2-40B4-BE49-F238E27FC236}">
                <a16:creationId xmlns:a16="http://schemas.microsoft.com/office/drawing/2014/main" id="{4F0ACC57-FB2E-DD05-D8EA-6DC3442BE916}"/>
              </a:ext>
            </a:extLst>
          </p:cNvPr>
          <p:cNvSpPr/>
          <p:nvPr/>
        </p:nvSpPr>
        <p:spPr>
          <a:xfrm>
            <a:off x="2863516" y="3604815"/>
            <a:ext cx="1263976" cy="3259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Loan Agreement, Inter Creditor</a:t>
            </a:r>
          </a:p>
        </p:txBody>
      </p:sp>
      <p:sp>
        <p:nvSpPr>
          <p:cNvPr id="76" name="Rectangle 75">
            <a:extLst>
              <a:ext uri="{FF2B5EF4-FFF2-40B4-BE49-F238E27FC236}">
                <a16:creationId xmlns:a16="http://schemas.microsoft.com/office/drawing/2014/main" id="{9E3F66B7-2EEA-DFF9-800D-7AB7156ADE0E}"/>
              </a:ext>
            </a:extLst>
          </p:cNvPr>
          <p:cNvSpPr/>
          <p:nvPr/>
        </p:nvSpPr>
        <p:spPr>
          <a:xfrm>
            <a:off x="3346715" y="2340736"/>
            <a:ext cx="734272" cy="28646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Purchase Agreement</a:t>
            </a:r>
          </a:p>
        </p:txBody>
      </p:sp>
      <p:sp>
        <p:nvSpPr>
          <p:cNvPr id="77" name="Rectangle 76">
            <a:extLst>
              <a:ext uri="{FF2B5EF4-FFF2-40B4-BE49-F238E27FC236}">
                <a16:creationId xmlns:a16="http://schemas.microsoft.com/office/drawing/2014/main" id="{E326182A-6D1C-B208-AF4D-600E2A861266}"/>
              </a:ext>
            </a:extLst>
          </p:cNvPr>
          <p:cNvSpPr/>
          <p:nvPr/>
        </p:nvSpPr>
        <p:spPr>
          <a:xfrm>
            <a:off x="4537452" y="3681892"/>
            <a:ext cx="899294" cy="241957"/>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Shareholder  Agreement</a:t>
            </a:r>
          </a:p>
        </p:txBody>
      </p:sp>
      <p:sp>
        <p:nvSpPr>
          <p:cNvPr id="78" name="Rectangle 77">
            <a:extLst>
              <a:ext uri="{FF2B5EF4-FFF2-40B4-BE49-F238E27FC236}">
                <a16:creationId xmlns:a16="http://schemas.microsoft.com/office/drawing/2014/main" id="{F66BFBA8-0669-7AD0-9F0C-6EB9B450EC97}"/>
              </a:ext>
            </a:extLst>
          </p:cNvPr>
          <p:cNvSpPr/>
          <p:nvPr/>
        </p:nvSpPr>
        <p:spPr>
          <a:xfrm>
            <a:off x="2568924" y="2595589"/>
            <a:ext cx="734272" cy="28646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EPC Contracts</a:t>
            </a:r>
          </a:p>
        </p:txBody>
      </p:sp>
      <p:sp>
        <p:nvSpPr>
          <p:cNvPr id="80" name="Rectangle 79">
            <a:extLst>
              <a:ext uri="{FF2B5EF4-FFF2-40B4-BE49-F238E27FC236}">
                <a16:creationId xmlns:a16="http://schemas.microsoft.com/office/drawing/2014/main" id="{9D1AFF49-E1A5-5E99-1C60-5BCE142746F2}"/>
              </a:ext>
            </a:extLst>
          </p:cNvPr>
          <p:cNvSpPr/>
          <p:nvPr/>
        </p:nvSpPr>
        <p:spPr>
          <a:xfrm>
            <a:off x="5429087" y="2357336"/>
            <a:ext cx="1351780" cy="482201"/>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Opening of Orinoco Belt Agreement</a:t>
            </a:r>
          </a:p>
          <a:p>
            <a:pPr algn="ctr"/>
            <a:r>
              <a:rPr lang="en-US" sz="900">
                <a:solidFill>
                  <a:schemeClr val="tx1"/>
                </a:solidFill>
              </a:rPr>
              <a:t>Royalty 1%; Tax 34%</a:t>
            </a:r>
          </a:p>
        </p:txBody>
      </p:sp>
      <p:sp>
        <p:nvSpPr>
          <p:cNvPr id="83" name="Rectangle 82">
            <a:extLst>
              <a:ext uri="{FF2B5EF4-FFF2-40B4-BE49-F238E27FC236}">
                <a16:creationId xmlns:a16="http://schemas.microsoft.com/office/drawing/2014/main" id="{1339130D-A196-67C4-A209-A3F67219F541}"/>
              </a:ext>
            </a:extLst>
          </p:cNvPr>
          <p:cNvSpPr/>
          <p:nvPr/>
        </p:nvSpPr>
        <p:spPr>
          <a:xfrm>
            <a:off x="4280242" y="2322161"/>
            <a:ext cx="734272" cy="28646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Oil Price</a:t>
            </a:r>
          </a:p>
        </p:txBody>
      </p:sp>
    </p:spTree>
    <p:extLst>
      <p:ext uri="{BB962C8B-B14F-4D97-AF65-F5344CB8AC3E}">
        <p14:creationId xmlns:p14="http://schemas.microsoft.com/office/powerpoint/2010/main" val="348695760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7581A-6F96-AF9A-AA25-D948B67856F1}"/>
              </a:ext>
            </a:extLst>
          </p:cNvPr>
          <p:cNvSpPr>
            <a:spLocks noGrp="1"/>
          </p:cNvSpPr>
          <p:nvPr>
            <p:ph type="title"/>
          </p:nvPr>
        </p:nvSpPr>
        <p:spPr/>
        <p:txBody>
          <a:bodyPr/>
          <a:lstStyle/>
          <a:p>
            <a:r>
              <a:rPr lang="en-US"/>
              <a:t>Cost of Capital</a:t>
            </a:r>
          </a:p>
        </p:txBody>
      </p:sp>
      <p:sp>
        <p:nvSpPr>
          <p:cNvPr id="3" name="Content Placeholder 2">
            <a:extLst>
              <a:ext uri="{FF2B5EF4-FFF2-40B4-BE49-F238E27FC236}">
                <a16:creationId xmlns:a16="http://schemas.microsoft.com/office/drawing/2014/main" id="{191A7C82-E121-8BFF-BD62-DE405131BA79}"/>
              </a:ext>
            </a:extLst>
          </p:cNvPr>
          <p:cNvSpPr>
            <a:spLocks noGrp="1"/>
          </p:cNvSpPr>
          <p:nvPr>
            <p:ph idx="1"/>
          </p:nvPr>
        </p:nvSpPr>
        <p:spPr>
          <a:xfrm>
            <a:off x="304800" y="1209675"/>
            <a:ext cx="3124199" cy="4410075"/>
          </a:xfrm>
        </p:spPr>
        <p:txBody>
          <a:bodyPr/>
          <a:lstStyle/>
          <a:p>
            <a:pPr algn="l"/>
            <a:r>
              <a:rPr lang="en-US" dirty="0"/>
              <a:t>Evaluation of cost of capital and bias in financial evaluation</a:t>
            </a:r>
          </a:p>
          <a:p>
            <a:pPr algn="l"/>
            <a:r>
              <a:rPr lang="en-US" dirty="0"/>
              <a:t>What does 20.97% mean if it is compounded over 35 years.</a:t>
            </a:r>
          </a:p>
          <a:p>
            <a:pPr algn="l"/>
            <a:r>
              <a:rPr lang="en-US" dirty="0"/>
              <a:t>If you believe the IRR this means you would get 1.2097^35 = 782.9 for spending 1.</a:t>
            </a:r>
          </a:p>
          <a:p>
            <a:endParaRPr lang="en-US" dirty="0"/>
          </a:p>
        </p:txBody>
      </p:sp>
      <p:sp>
        <p:nvSpPr>
          <p:cNvPr id="4" name="Slide Number Placeholder 3">
            <a:extLst>
              <a:ext uri="{FF2B5EF4-FFF2-40B4-BE49-F238E27FC236}">
                <a16:creationId xmlns:a16="http://schemas.microsoft.com/office/drawing/2014/main" id="{7809E827-C2A3-5053-0B8A-0355F2F79363}"/>
              </a:ext>
            </a:extLst>
          </p:cNvPr>
          <p:cNvSpPr>
            <a:spLocks noGrp="1"/>
          </p:cNvSpPr>
          <p:nvPr>
            <p:ph type="sldNum" sz="quarter" idx="12"/>
          </p:nvPr>
        </p:nvSpPr>
        <p:spPr/>
        <p:txBody>
          <a:bodyPr/>
          <a:lstStyle/>
          <a:p>
            <a:fld id="{EB241CD2-1E45-42A3-B213-66A034DF9A3B}" type="slidenum">
              <a:rPr lang="en-GB" smtClean="0"/>
              <a:t>136</a:t>
            </a:fld>
            <a:endParaRPr lang="en-GB"/>
          </a:p>
        </p:txBody>
      </p:sp>
      <p:pic>
        <p:nvPicPr>
          <p:cNvPr id="6" name="Picture 5">
            <a:extLst>
              <a:ext uri="{FF2B5EF4-FFF2-40B4-BE49-F238E27FC236}">
                <a16:creationId xmlns:a16="http://schemas.microsoft.com/office/drawing/2014/main" id="{61704ACF-38D6-D4CC-227A-98BD78F2B7B3}"/>
              </a:ext>
            </a:extLst>
          </p:cNvPr>
          <p:cNvPicPr>
            <a:picLocks noChangeAspect="1"/>
          </p:cNvPicPr>
          <p:nvPr/>
        </p:nvPicPr>
        <p:blipFill>
          <a:blip r:embed="rId2"/>
          <a:stretch>
            <a:fillRect/>
          </a:stretch>
        </p:blipFill>
        <p:spPr>
          <a:xfrm>
            <a:off x="3325348" y="132655"/>
            <a:ext cx="5408315" cy="6401855"/>
          </a:xfrm>
          <a:prstGeom prst="rect">
            <a:avLst/>
          </a:prstGeom>
        </p:spPr>
      </p:pic>
    </p:spTree>
    <p:extLst>
      <p:ext uri="{BB962C8B-B14F-4D97-AF65-F5344CB8AC3E}">
        <p14:creationId xmlns:p14="http://schemas.microsoft.com/office/powerpoint/2010/main" val="95183284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A911F609-6729-23CA-AA83-B7A734C0A27E}"/>
              </a:ext>
            </a:extLst>
          </p:cNvPr>
          <p:cNvSpPr>
            <a:spLocks noGrp="1" noChangeArrowheads="1"/>
          </p:cNvSpPr>
          <p:nvPr>
            <p:ph type="title"/>
          </p:nvPr>
        </p:nvSpPr>
        <p:spPr/>
        <p:txBody>
          <a:bodyPr/>
          <a:lstStyle/>
          <a:p>
            <a:r>
              <a:rPr lang="en-US" altLang="en-US" dirty="0"/>
              <a:t>Financing Process – A Big Success</a:t>
            </a:r>
          </a:p>
        </p:txBody>
      </p:sp>
      <p:sp>
        <p:nvSpPr>
          <p:cNvPr id="14339" name="Rectangle 3">
            <a:extLst>
              <a:ext uri="{FF2B5EF4-FFF2-40B4-BE49-F238E27FC236}">
                <a16:creationId xmlns:a16="http://schemas.microsoft.com/office/drawing/2014/main" id="{99282A59-2470-181A-9B50-963F5DEDA46F}"/>
              </a:ext>
            </a:extLst>
          </p:cNvPr>
          <p:cNvSpPr>
            <a:spLocks noGrp="1" noChangeArrowheads="1"/>
          </p:cNvSpPr>
          <p:nvPr>
            <p:ph type="body" idx="1"/>
          </p:nvPr>
        </p:nvSpPr>
        <p:spPr>
          <a:xfrm>
            <a:off x="414867" y="1084053"/>
            <a:ext cx="7391400" cy="4191000"/>
          </a:xfrm>
        </p:spPr>
        <p:txBody>
          <a:bodyPr/>
          <a:lstStyle/>
          <a:p>
            <a:pPr marL="342900" indent="-342900">
              <a:lnSpc>
                <a:spcPct val="80000"/>
              </a:lnSpc>
            </a:pPr>
            <a:r>
              <a:rPr lang="en-US" altLang="en-US" sz="1400"/>
              <a:t>Banks responded with $5 billion in bids</a:t>
            </a:r>
          </a:p>
          <a:p>
            <a:pPr marL="342900" indent="-342900">
              <a:lnSpc>
                <a:spcPct val="80000"/>
              </a:lnSpc>
            </a:pPr>
            <a:r>
              <a:rPr lang="en-US" altLang="en-US" sz="1400"/>
              <a:t>With bank debt, could do “road show” for the public debt</a:t>
            </a:r>
          </a:p>
          <a:p>
            <a:pPr marL="342900" indent="-342900">
              <a:lnSpc>
                <a:spcPct val="80000"/>
              </a:lnSpc>
            </a:pPr>
            <a:r>
              <a:rPr lang="en-US" altLang="en-US" sz="1400"/>
              <a:t>Because of favorable response in bond market, raised more than expected from banks and used $450 million in bank debt.</a:t>
            </a:r>
          </a:p>
          <a:p>
            <a:pPr marL="342900" indent="-342900">
              <a:lnSpc>
                <a:spcPct val="80000"/>
              </a:lnSpc>
            </a:pPr>
            <a:r>
              <a:rPr lang="en-US" altLang="en-US" sz="1400"/>
              <a:t>Tranches of public debt</a:t>
            </a:r>
          </a:p>
          <a:p>
            <a:pPr marL="742950" lvl="1" indent="-285750">
              <a:lnSpc>
                <a:spcPct val="80000"/>
              </a:lnSpc>
            </a:pPr>
            <a:r>
              <a:rPr lang="en-US" altLang="en-US" sz="1400"/>
              <a:t>$300 million 12-year maturity at 130 over treasuries (7.63%)</a:t>
            </a:r>
          </a:p>
          <a:p>
            <a:pPr marL="742950" lvl="1" indent="-285750">
              <a:lnSpc>
                <a:spcPct val="80000"/>
              </a:lnSpc>
            </a:pPr>
            <a:r>
              <a:rPr lang="en-US" altLang="en-US" sz="1400"/>
              <a:t>$625 million 20-year maturity at 145 over treasuries (8.22%)</a:t>
            </a:r>
          </a:p>
          <a:p>
            <a:pPr marL="742950" lvl="1" indent="-285750">
              <a:lnSpc>
                <a:spcPct val="80000"/>
              </a:lnSpc>
            </a:pPr>
            <a:r>
              <a:rPr lang="en-US" altLang="en-US" sz="1400"/>
              <a:t>$75 million 25-year bullet bonds at 160 over treasuries (8.73%)</a:t>
            </a:r>
          </a:p>
          <a:p>
            <a:pPr marL="342900" indent="-342900">
              <a:lnSpc>
                <a:spcPct val="80000"/>
              </a:lnSpc>
            </a:pPr>
            <a:r>
              <a:rPr lang="en-US" altLang="en-US" sz="1400"/>
              <a:t>Tranches of bank debt</a:t>
            </a:r>
          </a:p>
          <a:p>
            <a:pPr marL="742950" lvl="1" indent="-285750">
              <a:lnSpc>
                <a:spcPct val="80000"/>
              </a:lnSpc>
            </a:pPr>
            <a:r>
              <a:rPr lang="en-US" altLang="en-US" sz="1400"/>
              <a:t>$200 million 14-year maturity at 220 basis points</a:t>
            </a:r>
          </a:p>
          <a:p>
            <a:pPr marL="742950" lvl="1" indent="-285750">
              <a:lnSpc>
                <a:spcPct val="80000"/>
              </a:lnSpc>
            </a:pPr>
            <a:r>
              <a:rPr lang="en-US" altLang="en-US" sz="1400"/>
              <a:t>$250 million 12-year maturity at 208 basis points.</a:t>
            </a:r>
          </a:p>
          <a:p>
            <a:pPr marL="342900" indent="-342900">
              <a:lnSpc>
                <a:spcPct val="80000"/>
              </a:lnSpc>
            </a:pPr>
            <a:r>
              <a:rPr lang="en-US" altLang="en-US" sz="1400"/>
              <a:t>Bonds purchased by investment advisors, insurance companies, mutual funds, pension funds and individuals.</a:t>
            </a:r>
          </a:p>
        </p:txBody>
      </p:sp>
      <p:sp>
        <p:nvSpPr>
          <p:cNvPr id="2" name="TextBox 1">
            <a:extLst>
              <a:ext uri="{FF2B5EF4-FFF2-40B4-BE49-F238E27FC236}">
                <a16:creationId xmlns:a16="http://schemas.microsoft.com/office/drawing/2014/main" id="{C051A7A8-A3F1-C73B-873B-A738C973F25C}"/>
              </a:ext>
            </a:extLst>
          </p:cNvPr>
          <p:cNvSpPr txBox="1"/>
          <p:nvPr/>
        </p:nvSpPr>
        <p:spPr>
          <a:xfrm>
            <a:off x="1932317" y="4666891"/>
            <a:ext cx="5434641" cy="923330"/>
          </a:xfrm>
          <a:prstGeom prst="rect">
            <a:avLst/>
          </a:prstGeom>
          <a:solidFill>
            <a:srgbClr val="FFFF00"/>
          </a:solidFill>
        </p:spPr>
        <p:txBody>
          <a:bodyPr wrap="square" rtlCol="0">
            <a:spAutoFit/>
          </a:bodyPr>
          <a:lstStyle/>
          <a:p>
            <a:r>
              <a:rPr lang="en-US"/>
              <a:t>Questions: What made the debt successful. Was project finance necessary; could the project work without project finance. </a:t>
            </a:r>
          </a:p>
        </p:txBody>
      </p:sp>
    </p:spTree>
    <p:extLst>
      <p:ext uri="{BB962C8B-B14F-4D97-AF65-F5344CB8AC3E}">
        <p14:creationId xmlns:p14="http://schemas.microsoft.com/office/powerpoint/2010/main" val="60591999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99E8C-8696-74E3-8055-F6BBC8E40139}"/>
              </a:ext>
            </a:extLst>
          </p:cNvPr>
          <p:cNvSpPr>
            <a:spLocks noGrp="1"/>
          </p:cNvSpPr>
          <p:nvPr>
            <p:ph type="title"/>
          </p:nvPr>
        </p:nvSpPr>
        <p:spPr/>
        <p:txBody>
          <a:bodyPr/>
          <a:lstStyle/>
          <a:p>
            <a:r>
              <a:rPr lang="en-US"/>
              <a:t>Post Construction – What to Compute</a:t>
            </a:r>
          </a:p>
        </p:txBody>
      </p:sp>
      <p:sp>
        <p:nvSpPr>
          <p:cNvPr id="3" name="Content Placeholder 2">
            <a:extLst>
              <a:ext uri="{FF2B5EF4-FFF2-40B4-BE49-F238E27FC236}">
                <a16:creationId xmlns:a16="http://schemas.microsoft.com/office/drawing/2014/main" id="{BB45930C-AEE8-ACF4-933A-743E1867A283}"/>
              </a:ext>
            </a:extLst>
          </p:cNvPr>
          <p:cNvSpPr>
            <a:spLocks noGrp="1"/>
          </p:cNvSpPr>
          <p:nvPr>
            <p:ph idx="1"/>
          </p:nvPr>
        </p:nvSpPr>
        <p:spPr>
          <a:xfrm>
            <a:off x="304802" y="1209675"/>
            <a:ext cx="2005262" cy="4729914"/>
          </a:xfrm>
        </p:spPr>
        <p:txBody>
          <a:bodyPr/>
          <a:lstStyle/>
          <a:p>
            <a:r>
              <a:rPr lang="en-US"/>
              <a:t>Convert to financial model</a:t>
            </a:r>
          </a:p>
          <a:p>
            <a:pPr algn="l"/>
            <a:r>
              <a:rPr lang="en-US"/>
              <a:t>Historic oil price comparison</a:t>
            </a:r>
          </a:p>
          <a:p>
            <a:endParaRPr lang="en-US"/>
          </a:p>
        </p:txBody>
      </p:sp>
      <p:sp>
        <p:nvSpPr>
          <p:cNvPr id="4" name="Slide Number Placeholder 3">
            <a:extLst>
              <a:ext uri="{FF2B5EF4-FFF2-40B4-BE49-F238E27FC236}">
                <a16:creationId xmlns:a16="http://schemas.microsoft.com/office/drawing/2014/main" id="{AB77FA4D-A919-01DF-8992-EE9DD4B197F4}"/>
              </a:ext>
            </a:extLst>
          </p:cNvPr>
          <p:cNvSpPr>
            <a:spLocks noGrp="1"/>
          </p:cNvSpPr>
          <p:nvPr>
            <p:ph type="sldNum" sz="quarter" idx="12"/>
          </p:nvPr>
        </p:nvSpPr>
        <p:spPr/>
        <p:txBody>
          <a:bodyPr/>
          <a:lstStyle/>
          <a:p>
            <a:fld id="{EB241CD2-1E45-42A3-B213-66A034DF9A3B}" type="slidenum">
              <a:rPr lang="en-GB" smtClean="0"/>
              <a:t>138</a:t>
            </a:fld>
            <a:endParaRPr lang="en-GB"/>
          </a:p>
        </p:txBody>
      </p:sp>
      <p:pic>
        <p:nvPicPr>
          <p:cNvPr id="6" name="Picture 5">
            <a:extLst>
              <a:ext uri="{FF2B5EF4-FFF2-40B4-BE49-F238E27FC236}">
                <a16:creationId xmlns:a16="http://schemas.microsoft.com/office/drawing/2014/main" id="{3404E28C-266A-7B6F-AA50-04033E5C8D72}"/>
              </a:ext>
            </a:extLst>
          </p:cNvPr>
          <p:cNvPicPr>
            <a:picLocks noChangeAspect="1"/>
          </p:cNvPicPr>
          <p:nvPr/>
        </p:nvPicPr>
        <p:blipFill>
          <a:blip r:embed="rId2"/>
          <a:stretch>
            <a:fillRect/>
          </a:stretch>
        </p:blipFill>
        <p:spPr>
          <a:xfrm>
            <a:off x="2310064" y="957916"/>
            <a:ext cx="6640842" cy="5816515"/>
          </a:xfrm>
          <a:prstGeom prst="rect">
            <a:avLst/>
          </a:prstGeom>
        </p:spPr>
      </p:pic>
    </p:spTree>
    <p:extLst>
      <p:ext uri="{BB962C8B-B14F-4D97-AF65-F5344CB8AC3E}">
        <p14:creationId xmlns:p14="http://schemas.microsoft.com/office/powerpoint/2010/main" val="288463434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47FC16D8-7943-9820-EE81-7890239FC747}"/>
              </a:ext>
            </a:extLst>
          </p:cNvPr>
          <p:cNvSpPr>
            <a:spLocks noGrp="1" noChangeArrowheads="1"/>
          </p:cNvSpPr>
          <p:nvPr>
            <p:ph type="title"/>
          </p:nvPr>
        </p:nvSpPr>
        <p:spPr/>
        <p:txBody>
          <a:bodyPr>
            <a:normAutofit fontScale="90000"/>
          </a:bodyPr>
          <a:lstStyle/>
          <a:p>
            <a:r>
              <a:rPr lang="en-US" altLang="en-US"/>
              <a:t>Petrozuata Won the Academy Award of Project Finance</a:t>
            </a:r>
          </a:p>
        </p:txBody>
      </p:sp>
      <p:sp>
        <p:nvSpPr>
          <p:cNvPr id="15363" name="Rectangle 3">
            <a:extLst>
              <a:ext uri="{FF2B5EF4-FFF2-40B4-BE49-F238E27FC236}">
                <a16:creationId xmlns:a16="http://schemas.microsoft.com/office/drawing/2014/main" id="{95205C15-9AF9-A42F-5235-96609544C99A}"/>
              </a:ext>
            </a:extLst>
          </p:cNvPr>
          <p:cNvSpPr>
            <a:spLocks noGrp="1" noChangeArrowheads="1"/>
          </p:cNvSpPr>
          <p:nvPr>
            <p:ph type="body" idx="1"/>
          </p:nvPr>
        </p:nvSpPr>
        <p:spPr>
          <a:xfrm>
            <a:off x="304800" y="1209675"/>
            <a:ext cx="8415338" cy="2547938"/>
          </a:xfrm>
        </p:spPr>
        <p:txBody>
          <a:bodyPr>
            <a:normAutofit fontScale="92500" lnSpcReduction="20000"/>
          </a:bodyPr>
          <a:lstStyle/>
          <a:p>
            <a:r>
              <a:rPr lang="en-US" altLang="en-US"/>
              <a:t>1997 Americas Project Finance Deal of the Year (</a:t>
            </a:r>
            <a:r>
              <a:rPr lang="en-US" altLang="en-US" i="1"/>
              <a:t>IFLR</a:t>
            </a:r>
            <a:r>
              <a:rPr lang="en-US" altLang="en-US"/>
              <a:t>) </a:t>
            </a:r>
          </a:p>
          <a:p>
            <a:r>
              <a:rPr lang="en-US" altLang="en-US"/>
              <a:t>1997 Project Finance Deals of the Year (</a:t>
            </a:r>
            <a:r>
              <a:rPr lang="en-US" altLang="en-US" i="1"/>
              <a:t>Institutional Investor</a:t>
            </a:r>
            <a:r>
              <a:rPr lang="en-US" altLang="en-US"/>
              <a:t>) </a:t>
            </a:r>
          </a:p>
          <a:p>
            <a:r>
              <a:rPr lang="en-US" altLang="en-US"/>
              <a:t>1997 Americas Oil &amp; Gas/Petrochemicals Deal of the Year (</a:t>
            </a:r>
            <a:r>
              <a:rPr lang="en-US" altLang="en-US" i="1"/>
              <a:t>PFI</a:t>
            </a:r>
            <a:r>
              <a:rPr lang="en-US" altLang="en-US"/>
              <a:t>)</a:t>
            </a:r>
          </a:p>
          <a:p>
            <a:r>
              <a:rPr lang="en-US" altLang="en-US"/>
              <a:t>The project is a stunning achievement for the sponsors and for Venezuela” (Oil and Gas Journal)</a:t>
            </a:r>
          </a:p>
          <a:p>
            <a:pPr algn="l"/>
            <a:r>
              <a:rPr lang="en-US" altLang="en-US"/>
              <a:t>“The deal attracted rave reviews across the project finance industry.  Scores of bankers not even involved in the deal refer to it as the best ever done in project finance” (Euro week)</a:t>
            </a:r>
          </a:p>
          <a:p>
            <a:pPr algn="l"/>
            <a:r>
              <a:rPr lang="en-US" altLang="en-US"/>
              <a:t>“</a:t>
            </a:r>
            <a:r>
              <a:rPr lang="en-US" altLang="en-US" err="1"/>
              <a:t>Petrozuata’s</a:t>
            </a:r>
            <a:r>
              <a:rPr lang="en-US" altLang="en-US"/>
              <a:t> feat in raising funds is nothing short of amazing.  In terms of the amounts taken from both the bank and bond markets, the tenors achieved, pricing and the structure of the project itself, the package has no parallel (IFR)</a:t>
            </a:r>
          </a:p>
          <a:p>
            <a:pPr algn="l"/>
            <a:r>
              <a:rPr lang="en-US" altLang="en-US"/>
              <a:t>“Petrozuata Finance … bulldozed over previous boundaries for bond maturities and deal size in the Rule 144A market, showcasing the growing ability of stronger-rated credits to borrow without political risk insurance. </a:t>
            </a:r>
          </a:p>
        </p:txBody>
      </p:sp>
      <p:pic>
        <p:nvPicPr>
          <p:cNvPr id="6" name="Content Placeholder 5">
            <a:extLst>
              <a:ext uri="{FF2B5EF4-FFF2-40B4-BE49-F238E27FC236}">
                <a16:creationId xmlns:a16="http://schemas.microsoft.com/office/drawing/2014/main" id="{CD602584-135C-43DF-974D-4BD4856250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4775" y="3837050"/>
            <a:ext cx="5129278" cy="2885220"/>
          </a:xfrm>
          <a:prstGeom prst="rect">
            <a:avLst/>
          </a:prstGeom>
        </p:spPr>
      </p:pic>
    </p:spTree>
    <p:extLst>
      <p:ext uri="{BB962C8B-B14F-4D97-AF65-F5344CB8AC3E}">
        <p14:creationId xmlns:p14="http://schemas.microsoft.com/office/powerpoint/2010/main" val="129575719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593C1-2290-A41F-90AD-98247918A6E0}"/>
              </a:ext>
            </a:extLst>
          </p:cNvPr>
          <p:cNvSpPr>
            <a:spLocks noGrp="1"/>
          </p:cNvSpPr>
          <p:nvPr>
            <p:ph type="title"/>
          </p:nvPr>
        </p:nvSpPr>
        <p:spPr/>
        <p:txBody>
          <a:bodyPr/>
          <a:lstStyle/>
          <a:p>
            <a:r>
              <a:rPr lang="en-US"/>
              <a:t>Article on Project</a:t>
            </a:r>
          </a:p>
        </p:txBody>
      </p:sp>
      <p:sp>
        <p:nvSpPr>
          <p:cNvPr id="3" name="Content Placeholder 2">
            <a:extLst>
              <a:ext uri="{FF2B5EF4-FFF2-40B4-BE49-F238E27FC236}">
                <a16:creationId xmlns:a16="http://schemas.microsoft.com/office/drawing/2014/main" id="{125455A2-0D5D-0D09-FDDE-209346756D89}"/>
              </a:ext>
            </a:extLst>
          </p:cNvPr>
          <p:cNvSpPr>
            <a:spLocks noGrp="1"/>
          </p:cNvSpPr>
          <p:nvPr>
            <p:ph idx="1"/>
          </p:nvPr>
        </p:nvSpPr>
        <p:spPr/>
        <p:txBody>
          <a:bodyPr/>
          <a:lstStyle/>
          <a:p>
            <a:r>
              <a:rPr lang="en-US"/>
              <a:t>.</a:t>
            </a:r>
          </a:p>
          <a:p>
            <a:endParaRPr lang="en-US"/>
          </a:p>
        </p:txBody>
      </p:sp>
      <p:sp>
        <p:nvSpPr>
          <p:cNvPr id="4" name="Slide Number Placeholder 3">
            <a:extLst>
              <a:ext uri="{FF2B5EF4-FFF2-40B4-BE49-F238E27FC236}">
                <a16:creationId xmlns:a16="http://schemas.microsoft.com/office/drawing/2014/main" id="{302B5C31-7604-6252-9CD7-DF9F8E0D9349}"/>
              </a:ext>
            </a:extLst>
          </p:cNvPr>
          <p:cNvSpPr>
            <a:spLocks noGrp="1"/>
          </p:cNvSpPr>
          <p:nvPr>
            <p:ph type="sldNum" sz="quarter" idx="12"/>
          </p:nvPr>
        </p:nvSpPr>
        <p:spPr/>
        <p:txBody>
          <a:bodyPr/>
          <a:lstStyle/>
          <a:p>
            <a:fld id="{EB241CD2-1E45-42A3-B213-66A034DF9A3B}" type="slidenum">
              <a:rPr lang="en-GB" smtClean="0"/>
              <a:t>140</a:t>
            </a:fld>
            <a:endParaRPr lang="en-GB"/>
          </a:p>
        </p:txBody>
      </p:sp>
      <p:pic>
        <p:nvPicPr>
          <p:cNvPr id="6" name="Picture 5">
            <a:extLst>
              <a:ext uri="{FF2B5EF4-FFF2-40B4-BE49-F238E27FC236}">
                <a16:creationId xmlns:a16="http://schemas.microsoft.com/office/drawing/2014/main" id="{7BA8AD06-9A53-4EC9-ACCA-F4218EEED419}"/>
              </a:ext>
            </a:extLst>
          </p:cNvPr>
          <p:cNvPicPr>
            <a:picLocks noChangeAspect="1"/>
          </p:cNvPicPr>
          <p:nvPr/>
        </p:nvPicPr>
        <p:blipFill>
          <a:blip r:embed="rId2"/>
          <a:stretch>
            <a:fillRect/>
          </a:stretch>
        </p:blipFill>
        <p:spPr>
          <a:xfrm>
            <a:off x="1950167" y="955221"/>
            <a:ext cx="5661811" cy="5033440"/>
          </a:xfrm>
          <a:prstGeom prst="rect">
            <a:avLst/>
          </a:prstGeom>
        </p:spPr>
      </p:pic>
    </p:spTree>
    <p:extLst>
      <p:ext uri="{BB962C8B-B14F-4D97-AF65-F5344CB8AC3E}">
        <p14:creationId xmlns:p14="http://schemas.microsoft.com/office/powerpoint/2010/main" val="112698352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7ACC7-1F24-8570-D166-821D653CF480}"/>
              </a:ext>
            </a:extLst>
          </p:cNvPr>
          <p:cNvSpPr>
            <a:spLocks noGrp="1"/>
          </p:cNvSpPr>
          <p:nvPr>
            <p:ph type="title"/>
          </p:nvPr>
        </p:nvSpPr>
        <p:spPr/>
        <p:txBody>
          <a:bodyPr/>
          <a:lstStyle/>
          <a:p>
            <a:r>
              <a:rPr lang="en-US"/>
              <a:t>Teaching Note</a:t>
            </a:r>
          </a:p>
        </p:txBody>
      </p:sp>
      <p:sp>
        <p:nvSpPr>
          <p:cNvPr id="3" name="Content Placeholder 2">
            <a:extLst>
              <a:ext uri="{FF2B5EF4-FFF2-40B4-BE49-F238E27FC236}">
                <a16:creationId xmlns:a16="http://schemas.microsoft.com/office/drawing/2014/main" id="{7DA87362-51CB-9A33-FC40-4A989CB822E8}"/>
              </a:ext>
            </a:extLst>
          </p:cNvPr>
          <p:cNvSpPr>
            <a:spLocks noGrp="1"/>
          </p:cNvSpPr>
          <p:nvPr>
            <p:ph idx="1"/>
          </p:nvPr>
        </p:nvSpPr>
        <p:spPr>
          <a:xfrm>
            <a:off x="120317" y="1029201"/>
            <a:ext cx="8316686" cy="4693104"/>
          </a:xfrm>
        </p:spPr>
        <p:txBody>
          <a:bodyPr/>
          <a:lstStyle/>
          <a:p>
            <a:r>
              <a:rPr lang="en-US"/>
              <a:t>.</a:t>
            </a:r>
          </a:p>
          <a:p>
            <a:endParaRPr lang="en-US"/>
          </a:p>
        </p:txBody>
      </p:sp>
      <p:sp>
        <p:nvSpPr>
          <p:cNvPr id="4" name="Slide Number Placeholder 3">
            <a:extLst>
              <a:ext uri="{FF2B5EF4-FFF2-40B4-BE49-F238E27FC236}">
                <a16:creationId xmlns:a16="http://schemas.microsoft.com/office/drawing/2014/main" id="{D5391EFD-00FD-B6ED-F80E-10854DD32980}"/>
              </a:ext>
            </a:extLst>
          </p:cNvPr>
          <p:cNvSpPr>
            <a:spLocks noGrp="1"/>
          </p:cNvSpPr>
          <p:nvPr>
            <p:ph type="sldNum" sz="quarter" idx="12"/>
          </p:nvPr>
        </p:nvSpPr>
        <p:spPr/>
        <p:txBody>
          <a:bodyPr/>
          <a:lstStyle/>
          <a:p>
            <a:fld id="{EB241CD2-1E45-42A3-B213-66A034DF9A3B}" type="slidenum">
              <a:rPr lang="en-GB" smtClean="0"/>
              <a:t>141</a:t>
            </a:fld>
            <a:endParaRPr lang="en-GB"/>
          </a:p>
        </p:txBody>
      </p:sp>
      <p:pic>
        <p:nvPicPr>
          <p:cNvPr id="6" name="Picture 5">
            <a:extLst>
              <a:ext uri="{FF2B5EF4-FFF2-40B4-BE49-F238E27FC236}">
                <a16:creationId xmlns:a16="http://schemas.microsoft.com/office/drawing/2014/main" id="{989BEEC8-EC2E-3CF4-1EC4-0E1D952499EC}"/>
              </a:ext>
            </a:extLst>
          </p:cNvPr>
          <p:cNvPicPr>
            <a:picLocks noChangeAspect="1"/>
          </p:cNvPicPr>
          <p:nvPr/>
        </p:nvPicPr>
        <p:blipFill>
          <a:blip r:embed="rId2"/>
          <a:stretch>
            <a:fillRect/>
          </a:stretch>
        </p:blipFill>
        <p:spPr>
          <a:xfrm>
            <a:off x="2077454" y="1279111"/>
            <a:ext cx="6125354" cy="4886344"/>
          </a:xfrm>
          <a:prstGeom prst="rect">
            <a:avLst/>
          </a:prstGeom>
        </p:spPr>
      </p:pic>
    </p:spTree>
    <p:extLst>
      <p:ext uri="{BB962C8B-B14F-4D97-AF65-F5344CB8AC3E}">
        <p14:creationId xmlns:p14="http://schemas.microsoft.com/office/powerpoint/2010/main" val="10775746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7707E-3324-F95E-887B-A8FC4E7AE011}"/>
              </a:ext>
            </a:extLst>
          </p:cNvPr>
          <p:cNvSpPr>
            <a:spLocks noGrp="1"/>
          </p:cNvSpPr>
          <p:nvPr>
            <p:ph type="title"/>
          </p:nvPr>
        </p:nvSpPr>
        <p:spPr>
          <a:xfrm>
            <a:off x="592217" y="475085"/>
            <a:ext cx="7395843" cy="758492"/>
          </a:xfrm>
        </p:spPr>
        <p:txBody>
          <a:bodyPr>
            <a:normAutofit fontScale="90000"/>
          </a:bodyPr>
          <a:lstStyle/>
          <a:p>
            <a:r>
              <a:rPr lang="en-US"/>
              <a:t>What Makes it Possible to Lend Long-term to Single Assets</a:t>
            </a:r>
          </a:p>
        </p:txBody>
      </p:sp>
      <p:sp>
        <p:nvSpPr>
          <p:cNvPr id="5" name="Content Placeholder 4">
            <a:extLst>
              <a:ext uri="{FF2B5EF4-FFF2-40B4-BE49-F238E27FC236}">
                <a16:creationId xmlns:a16="http://schemas.microsoft.com/office/drawing/2014/main" id="{CC5F440C-3D59-9AAB-E73F-7F09A56F5D9D}"/>
              </a:ext>
            </a:extLst>
          </p:cNvPr>
          <p:cNvSpPr>
            <a:spLocks noGrp="1"/>
          </p:cNvSpPr>
          <p:nvPr>
            <p:ph sz="quarter" idx="12"/>
          </p:nvPr>
        </p:nvSpPr>
        <p:spPr>
          <a:xfrm>
            <a:off x="336430" y="1647645"/>
            <a:ext cx="8445261" cy="3381555"/>
          </a:xfrm>
        </p:spPr>
        <p:txBody>
          <a:bodyPr/>
          <a:lstStyle/>
          <a:p>
            <a:r>
              <a:rPr lang="en-US"/>
              <a:t>Discussed the importance of debt financing in raising money for project financed assets.</a:t>
            </a:r>
          </a:p>
          <a:p>
            <a:r>
              <a:rPr lang="en-US"/>
              <a:t>To achieve low cost of capital, the debt tenure of must be long (otherwise the DSCR will be too low).</a:t>
            </a:r>
          </a:p>
          <a:p>
            <a:r>
              <a:rPr lang="en-US"/>
              <a:t>Cannot have debt that has a bullet repayment that is supported by a portfolio of assets owned by a corporation.</a:t>
            </a:r>
          </a:p>
          <a:p>
            <a:r>
              <a:rPr lang="en-US"/>
              <a:t>Projects must have contacts and/or mean reverting cash flow to support long-term debt.</a:t>
            </a:r>
          </a:p>
          <a:p>
            <a:r>
              <a:rPr lang="en-US"/>
              <a:t>Use the formula: PV of Debt Service at Interest Rate = Debt</a:t>
            </a:r>
          </a:p>
        </p:txBody>
      </p:sp>
    </p:spTree>
    <p:extLst>
      <p:ext uri="{BB962C8B-B14F-4D97-AF65-F5344CB8AC3E}">
        <p14:creationId xmlns:p14="http://schemas.microsoft.com/office/powerpoint/2010/main" val="401288546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D6C85-B236-6F2A-6F0F-0D9E5E1F07D9}"/>
              </a:ext>
            </a:extLst>
          </p:cNvPr>
          <p:cNvSpPr>
            <a:spLocks noGrp="1"/>
          </p:cNvSpPr>
          <p:nvPr>
            <p:ph type="ctrTitle"/>
          </p:nvPr>
        </p:nvSpPr>
        <p:spPr>
          <a:xfrm>
            <a:off x="482876" y="1707279"/>
            <a:ext cx="5251174" cy="3502895"/>
          </a:xfrm>
        </p:spPr>
        <p:txBody>
          <a:bodyPr/>
          <a:lstStyle/>
          <a:p>
            <a:r>
              <a:rPr lang="en-US" dirty="0"/>
              <a:t>Now the Debt Service Coverage Ration – the DSCR</a:t>
            </a:r>
          </a:p>
        </p:txBody>
      </p:sp>
    </p:spTree>
    <p:extLst>
      <p:ext uri="{BB962C8B-B14F-4D97-AF65-F5344CB8AC3E}">
        <p14:creationId xmlns:p14="http://schemas.microsoft.com/office/powerpoint/2010/main" val="361914092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B0294-D7DC-58D2-B322-6823E1B547E5}"/>
              </a:ext>
            </a:extLst>
          </p:cNvPr>
          <p:cNvSpPr>
            <a:spLocks noGrp="1"/>
          </p:cNvSpPr>
          <p:nvPr>
            <p:ph type="title"/>
          </p:nvPr>
        </p:nvSpPr>
        <p:spPr>
          <a:xfrm>
            <a:off x="623888" y="463328"/>
            <a:ext cx="7886700" cy="1572303"/>
          </a:xfrm>
        </p:spPr>
        <p:txBody>
          <a:bodyPr/>
          <a:lstStyle/>
          <a:p>
            <a:r>
              <a:rPr lang="en-US" dirty="0"/>
              <a:t>The DSCR is One Measure of Risk that Makes Sense in Your Life</a:t>
            </a:r>
          </a:p>
        </p:txBody>
      </p:sp>
      <p:sp>
        <p:nvSpPr>
          <p:cNvPr id="3" name="Text Placeholder 2">
            <a:extLst>
              <a:ext uri="{FF2B5EF4-FFF2-40B4-BE49-F238E27FC236}">
                <a16:creationId xmlns:a16="http://schemas.microsoft.com/office/drawing/2014/main" id="{BAAB5F58-090C-73E7-3641-C19E32FE8F12}"/>
              </a:ext>
            </a:extLst>
          </p:cNvPr>
          <p:cNvSpPr>
            <a:spLocks noGrp="1"/>
          </p:cNvSpPr>
          <p:nvPr>
            <p:ph type="body" idx="1"/>
          </p:nvPr>
        </p:nvSpPr>
        <p:spPr>
          <a:xfrm>
            <a:off x="342900" y="2552701"/>
            <a:ext cx="8167688" cy="2925536"/>
          </a:xfrm>
        </p:spPr>
        <p:txBody>
          <a:bodyPr>
            <a:normAutofit/>
          </a:bodyPr>
          <a:lstStyle/>
          <a:p>
            <a:r>
              <a:rPr lang="en-US" dirty="0"/>
              <a:t>Other measures – beta, value at risk, volatility, alpha are not intuitive and are just magic potion</a:t>
            </a:r>
          </a:p>
          <a:p>
            <a:endParaRPr lang="en-US" dirty="0"/>
          </a:p>
          <a:p>
            <a:r>
              <a:rPr lang="en-US" dirty="0"/>
              <a:t>DSCR = Cash Flow/Payment to Bank (Debt Service = Interest + Repayment)</a:t>
            </a:r>
          </a:p>
          <a:p>
            <a:r>
              <a:rPr lang="en-US" dirty="0"/>
              <a:t>Example: 150/100 = 1.5</a:t>
            </a:r>
          </a:p>
          <a:p>
            <a:endParaRPr lang="en-US" dirty="0"/>
          </a:p>
          <a:p>
            <a:r>
              <a:rPr lang="en-US" dirty="0"/>
              <a:t>Cash can go down by 50 before hit default</a:t>
            </a:r>
          </a:p>
          <a:p>
            <a:r>
              <a:rPr lang="en-US" dirty="0"/>
              <a:t>Break Even is 50/150 = 33% or (DSCR-1)/DSCR</a:t>
            </a:r>
          </a:p>
        </p:txBody>
      </p:sp>
      <p:sp>
        <p:nvSpPr>
          <p:cNvPr id="4" name="Slide Number Placeholder 3">
            <a:extLst>
              <a:ext uri="{FF2B5EF4-FFF2-40B4-BE49-F238E27FC236}">
                <a16:creationId xmlns:a16="http://schemas.microsoft.com/office/drawing/2014/main" id="{F998ACD4-918C-0CBA-5881-3970C15926E5}"/>
              </a:ext>
            </a:extLst>
          </p:cNvPr>
          <p:cNvSpPr>
            <a:spLocks noGrp="1"/>
          </p:cNvSpPr>
          <p:nvPr>
            <p:ph type="sldNum" sz="quarter" idx="12"/>
          </p:nvPr>
        </p:nvSpPr>
        <p:spPr/>
        <p:txBody>
          <a:bodyPr/>
          <a:lstStyle/>
          <a:p>
            <a:fld id="{EB241CD2-1E45-42A3-B213-66A034DF9A3B}" type="slidenum">
              <a:rPr lang="en-GB" smtClean="0"/>
              <a:t>144</a:t>
            </a:fld>
            <a:endParaRPr lang="en-GB"/>
          </a:p>
        </p:txBody>
      </p:sp>
    </p:spTree>
    <p:extLst>
      <p:ext uri="{BB962C8B-B14F-4D97-AF65-F5344CB8AC3E}">
        <p14:creationId xmlns:p14="http://schemas.microsoft.com/office/powerpoint/2010/main" val="209415886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7C97C-437F-9F9B-98EF-6F2056B50939}"/>
              </a:ext>
            </a:extLst>
          </p:cNvPr>
          <p:cNvSpPr>
            <a:spLocks noGrp="1"/>
          </p:cNvSpPr>
          <p:nvPr>
            <p:ph type="title"/>
          </p:nvPr>
        </p:nvSpPr>
        <p:spPr>
          <a:xfrm>
            <a:off x="462151" y="434472"/>
            <a:ext cx="7094589" cy="603849"/>
          </a:xfrm>
        </p:spPr>
        <p:txBody>
          <a:bodyPr>
            <a:normAutofit fontScale="90000"/>
          </a:bodyPr>
          <a:lstStyle/>
          <a:p>
            <a:r>
              <a:rPr lang="en-US"/>
              <a:t>New York Meeting, Google Maps and Assessing the Risk of Being Late</a:t>
            </a:r>
          </a:p>
        </p:txBody>
      </p:sp>
      <p:pic>
        <p:nvPicPr>
          <p:cNvPr id="4" name="Picture 3">
            <a:extLst>
              <a:ext uri="{FF2B5EF4-FFF2-40B4-BE49-F238E27FC236}">
                <a16:creationId xmlns:a16="http://schemas.microsoft.com/office/drawing/2014/main" id="{52151728-9C78-5C58-D4AA-93D60EA4488E}"/>
              </a:ext>
            </a:extLst>
          </p:cNvPr>
          <p:cNvPicPr>
            <a:picLocks noChangeAspect="1"/>
          </p:cNvPicPr>
          <p:nvPr/>
        </p:nvPicPr>
        <p:blipFill>
          <a:blip r:embed="rId2"/>
          <a:stretch>
            <a:fillRect/>
          </a:stretch>
        </p:blipFill>
        <p:spPr>
          <a:xfrm>
            <a:off x="224287" y="1813122"/>
            <a:ext cx="6682789" cy="3231755"/>
          </a:xfrm>
          <a:prstGeom prst="rect">
            <a:avLst/>
          </a:prstGeom>
        </p:spPr>
      </p:pic>
      <p:sp>
        <p:nvSpPr>
          <p:cNvPr id="3" name="TextBox 2">
            <a:extLst>
              <a:ext uri="{FF2B5EF4-FFF2-40B4-BE49-F238E27FC236}">
                <a16:creationId xmlns:a16="http://schemas.microsoft.com/office/drawing/2014/main" id="{1687E437-D5B7-0EDB-7246-71D75C4D0456}"/>
              </a:ext>
            </a:extLst>
          </p:cNvPr>
          <p:cNvSpPr txBox="1"/>
          <p:nvPr/>
        </p:nvSpPr>
        <p:spPr>
          <a:xfrm>
            <a:off x="7366958" y="2156604"/>
            <a:ext cx="1552755" cy="1754326"/>
          </a:xfrm>
          <a:prstGeom prst="rect">
            <a:avLst/>
          </a:prstGeom>
          <a:solidFill>
            <a:srgbClr val="FFFF00"/>
          </a:solidFill>
        </p:spPr>
        <p:txBody>
          <a:bodyPr wrap="square" rtlCol="0">
            <a:spAutoFit/>
          </a:bodyPr>
          <a:lstStyle/>
          <a:p>
            <a:r>
              <a:rPr lang="en-US"/>
              <a:t>How much extra time would you leave for an important meeting</a:t>
            </a:r>
          </a:p>
        </p:txBody>
      </p:sp>
    </p:spTree>
    <p:extLst>
      <p:ext uri="{BB962C8B-B14F-4D97-AF65-F5344CB8AC3E}">
        <p14:creationId xmlns:p14="http://schemas.microsoft.com/office/powerpoint/2010/main" val="9410318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2B9A0-B912-F956-F53D-39448F285D3D}"/>
              </a:ext>
            </a:extLst>
          </p:cNvPr>
          <p:cNvSpPr>
            <a:spLocks noGrp="1"/>
          </p:cNvSpPr>
          <p:nvPr>
            <p:ph type="title"/>
          </p:nvPr>
        </p:nvSpPr>
        <p:spPr>
          <a:xfrm>
            <a:off x="304801" y="230763"/>
            <a:ext cx="7606242" cy="654049"/>
          </a:xfrm>
        </p:spPr>
        <p:txBody>
          <a:bodyPr>
            <a:normAutofit fontScale="90000"/>
          </a:bodyPr>
          <a:lstStyle/>
          <a:p>
            <a:r>
              <a:rPr lang="en-US"/>
              <a:t>Which is More Important – DSCR or Debt to Capital</a:t>
            </a:r>
          </a:p>
        </p:txBody>
      </p:sp>
      <p:sp>
        <p:nvSpPr>
          <p:cNvPr id="3" name="Content Placeholder 2">
            <a:extLst>
              <a:ext uri="{FF2B5EF4-FFF2-40B4-BE49-F238E27FC236}">
                <a16:creationId xmlns:a16="http://schemas.microsoft.com/office/drawing/2014/main" id="{BB09DAFF-622A-FF29-3D1D-C8CB991AC157}"/>
              </a:ext>
            </a:extLst>
          </p:cNvPr>
          <p:cNvSpPr>
            <a:spLocks noGrp="1"/>
          </p:cNvSpPr>
          <p:nvPr>
            <p:ph idx="1"/>
          </p:nvPr>
        </p:nvSpPr>
        <p:spPr/>
        <p:txBody>
          <a:bodyPr/>
          <a:lstStyle/>
          <a:p>
            <a:r>
              <a:rPr lang="en-US"/>
              <a:t>Maximum Debt to Capital Constraint</a:t>
            </a:r>
          </a:p>
          <a:p>
            <a:endParaRPr lang="en-US"/>
          </a:p>
          <a:p>
            <a:endParaRPr lang="en-US"/>
          </a:p>
          <a:p>
            <a:endParaRPr lang="en-US"/>
          </a:p>
          <a:p>
            <a:endParaRPr lang="en-US"/>
          </a:p>
          <a:p>
            <a:endParaRPr lang="en-US"/>
          </a:p>
          <a:p>
            <a:endParaRPr lang="en-US"/>
          </a:p>
          <a:p>
            <a:r>
              <a:rPr lang="en-US"/>
              <a:t>Minimum DSCR Constraint</a:t>
            </a:r>
          </a:p>
          <a:p>
            <a:endParaRPr lang="en-US"/>
          </a:p>
          <a:p>
            <a:endParaRPr lang="en-US"/>
          </a:p>
        </p:txBody>
      </p:sp>
      <p:pic>
        <p:nvPicPr>
          <p:cNvPr id="5" name="Picture 4">
            <a:extLst>
              <a:ext uri="{FF2B5EF4-FFF2-40B4-BE49-F238E27FC236}">
                <a16:creationId xmlns:a16="http://schemas.microsoft.com/office/drawing/2014/main" id="{7791DDE3-49F7-E2E3-8204-8B873F5FFBF3}"/>
              </a:ext>
            </a:extLst>
          </p:cNvPr>
          <p:cNvPicPr>
            <a:picLocks noChangeAspect="1"/>
          </p:cNvPicPr>
          <p:nvPr/>
        </p:nvPicPr>
        <p:blipFill>
          <a:blip r:embed="rId2"/>
          <a:stretch>
            <a:fillRect/>
          </a:stretch>
        </p:blipFill>
        <p:spPr>
          <a:xfrm>
            <a:off x="304801" y="1777042"/>
            <a:ext cx="6622703" cy="1021832"/>
          </a:xfrm>
          <a:prstGeom prst="rect">
            <a:avLst/>
          </a:prstGeom>
        </p:spPr>
      </p:pic>
      <p:pic>
        <p:nvPicPr>
          <p:cNvPr id="7" name="Picture 6">
            <a:extLst>
              <a:ext uri="{FF2B5EF4-FFF2-40B4-BE49-F238E27FC236}">
                <a16:creationId xmlns:a16="http://schemas.microsoft.com/office/drawing/2014/main" id="{9F101950-9511-8522-E366-7B214B18FFC5}"/>
              </a:ext>
            </a:extLst>
          </p:cNvPr>
          <p:cNvPicPr>
            <a:picLocks noChangeAspect="1"/>
          </p:cNvPicPr>
          <p:nvPr/>
        </p:nvPicPr>
        <p:blipFill>
          <a:blip r:embed="rId3"/>
          <a:stretch>
            <a:fillRect/>
          </a:stretch>
        </p:blipFill>
        <p:spPr>
          <a:xfrm>
            <a:off x="307256" y="3929285"/>
            <a:ext cx="7391780" cy="1828894"/>
          </a:xfrm>
          <a:prstGeom prst="rect">
            <a:avLst/>
          </a:prstGeom>
        </p:spPr>
      </p:pic>
    </p:spTree>
    <p:extLst>
      <p:ext uri="{BB962C8B-B14F-4D97-AF65-F5344CB8AC3E}">
        <p14:creationId xmlns:p14="http://schemas.microsoft.com/office/powerpoint/2010/main" val="359006725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17FAA-26C4-46BF-AC9C-95E48F8BDA79}"/>
              </a:ext>
            </a:extLst>
          </p:cNvPr>
          <p:cNvSpPr>
            <a:spLocks noGrp="1"/>
          </p:cNvSpPr>
          <p:nvPr>
            <p:ph type="title"/>
          </p:nvPr>
        </p:nvSpPr>
        <p:spPr/>
        <p:txBody>
          <a:bodyPr>
            <a:normAutofit fontScale="90000"/>
          </a:bodyPr>
          <a:lstStyle/>
          <a:p>
            <a:r>
              <a:rPr lang="en-US"/>
              <a:t>You Can Go the Other Way to Find the DSCR</a:t>
            </a:r>
          </a:p>
        </p:txBody>
      </p:sp>
      <p:sp>
        <p:nvSpPr>
          <p:cNvPr id="3" name="Content Placeholder 2">
            <a:extLst>
              <a:ext uri="{FF2B5EF4-FFF2-40B4-BE49-F238E27FC236}">
                <a16:creationId xmlns:a16="http://schemas.microsoft.com/office/drawing/2014/main" id="{E89B9A61-9D3E-445D-B90D-EDCA98BBBF63}"/>
              </a:ext>
            </a:extLst>
          </p:cNvPr>
          <p:cNvSpPr>
            <a:spLocks noGrp="1"/>
          </p:cNvSpPr>
          <p:nvPr>
            <p:ph idx="1"/>
          </p:nvPr>
        </p:nvSpPr>
        <p:spPr/>
        <p:txBody>
          <a:bodyPr>
            <a:normAutofit/>
          </a:bodyPr>
          <a:lstStyle/>
          <a:p>
            <a:pPr algn="l"/>
            <a:r>
              <a:rPr lang="en-US" dirty="0"/>
              <a:t>Formulas for Break-Even: Say that you want to know how big the DSCR should be to cover for an availability payment that could be reduced by 20%.</a:t>
            </a:r>
          </a:p>
          <a:p>
            <a:endParaRPr lang="en-US" dirty="0"/>
          </a:p>
          <a:p>
            <a:r>
              <a:rPr lang="en-US" dirty="0"/>
              <a:t>The formulas below are for DSCR; you could also use LLCR and PLCR</a:t>
            </a:r>
          </a:p>
          <a:p>
            <a:pPr lvl="1"/>
            <a:r>
              <a:rPr lang="en-US" dirty="0"/>
              <a:t>DSCR = Cash Flow/Debt Service</a:t>
            </a:r>
          </a:p>
          <a:p>
            <a:pPr lvl="1"/>
            <a:r>
              <a:rPr lang="en-US" dirty="0"/>
              <a:t>Example: DSCR = 1.5 = 150/100</a:t>
            </a:r>
          </a:p>
          <a:p>
            <a:pPr lvl="1"/>
            <a:r>
              <a:rPr lang="en-US" dirty="0"/>
              <a:t>This means the cash flow break even is 50/150 = 1/3 = 33%, BE= (DSCR-1)/DSCR</a:t>
            </a:r>
          </a:p>
          <a:p>
            <a:pPr lvl="1"/>
            <a:endParaRPr lang="en-US" dirty="0"/>
          </a:p>
          <a:p>
            <a:pPr lvl="1"/>
            <a:r>
              <a:rPr lang="en-US" dirty="0"/>
              <a:t>Break-even cash flow = (DSCR-1)/DSCR</a:t>
            </a:r>
          </a:p>
          <a:p>
            <a:pPr lvl="1"/>
            <a:r>
              <a:rPr lang="en-US" dirty="0"/>
              <a:t>BE = (DSCR-1)/DSCR</a:t>
            </a:r>
          </a:p>
          <a:p>
            <a:pPr lvl="1"/>
            <a:r>
              <a:rPr lang="en-US" dirty="0"/>
              <a:t>BE x DSCR = DSCR – 1</a:t>
            </a:r>
          </a:p>
          <a:p>
            <a:pPr lvl="1"/>
            <a:r>
              <a:rPr lang="en-US" dirty="0"/>
              <a:t>DSCR – BE x DSCR = 1</a:t>
            </a:r>
          </a:p>
          <a:p>
            <a:pPr lvl="1"/>
            <a:r>
              <a:rPr lang="en-US" dirty="0"/>
              <a:t>DSCR * (1-BE) = 1</a:t>
            </a:r>
          </a:p>
          <a:p>
            <a:pPr lvl="1"/>
            <a:r>
              <a:rPr lang="en-US" dirty="0"/>
              <a:t>DSCR = 1/(1-BE) or 1/.667 or 1.50</a:t>
            </a:r>
          </a:p>
          <a:p>
            <a:pPr algn="l"/>
            <a:endParaRPr lang="en-US" dirty="0"/>
          </a:p>
          <a:p>
            <a:pPr algn="l"/>
            <a:r>
              <a:rPr lang="en-US" dirty="0"/>
              <a:t>Note: Be careful with fixed costs.  If a project has fixed costs you have to make a more complex formula</a:t>
            </a:r>
          </a:p>
        </p:txBody>
      </p:sp>
      <p:sp>
        <p:nvSpPr>
          <p:cNvPr id="4" name="Slide Number Placeholder 3">
            <a:extLst>
              <a:ext uri="{FF2B5EF4-FFF2-40B4-BE49-F238E27FC236}">
                <a16:creationId xmlns:a16="http://schemas.microsoft.com/office/drawing/2014/main" id="{3E4E9775-576D-411D-96D2-390FA2919CFA}"/>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B241CD2-1E45-42A3-B213-66A034DF9A3B}" type="slidenum">
              <a:rPr lang="en-GB" smtClean="0"/>
              <a:pPr algn="ctr"/>
              <a:t>147</a:t>
            </a:fld>
            <a:endParaRPr lang="ko-KR" altLang="en-US"/>
          </a:p>
        </p:txBody>
      </p:sp>
    </p:spTree>
    <p:extLst>
      <p:ext uri="{BB962C8B-B14F-4D97-AF65-F5344CB8AC3E}">
        <p14:creationId xmlns:p14="http://schemas.microsoft.com/office/powerpoint/2010/main" val="54680126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
            <a:extLst>
              <a:ext uri="{FF2B5EF4-FFF2-40B4-BE49-F238E27FC236}">
                <a16:creationId xmlns:a16="http://schemas.microsoft.com/office/drawing/2014/main" id="{7EBA8F49-BCA6-4EF0-B6D5-775585C8321F}"/>
              </a:ext>
            </a:extLst>
          </p:cNvPr>
          <p:cNvSpPr>
            <a:spLocks noGrp="1"/>
          </p:cNvSpPr>
          <p:nvPr>
            <p:ph sz="quarter" idx="12"/>
          </p:nvPr>
        </p:nvSpPr>
        <p:spPr>
          <a:xfrm>
            <a:off x="839257" y="2556828"/>
            <a:ext cx="6000750" cy="3495675"/>
          </a:xfrm>
        </p:spPr>
        <p:txBody>
          <a:bodyPr>
            <a:normAutofit/>
          </a:bodyPr>
          <a:lstStyle/>
          <a:p>
            <a:pPr algn="l">
              <a:lnSpc>
                <a:spcPct val="100000"/>
              </a:lnSpc>
            </a:pPr>
            <a:r>
              <a:rPr lang="en-US" sz="2000" dirty="0"/>
              <a:t>CFADS represents periodic net revenue available to repay initial financing of capital expenditures from the construction period </a:t>
            </a:r>
          </a:p>
          <a:p>
            <a:pPr algn="l">
              <a:lnSpc>
                <a:spcPct val="100000"/>
              </a:lnSpc>
            </a:pPr>
            <a:r>
              <a:rPr lang="en-US" sz="2000" dirty="0"/>
              <a:t>Once operating costs are accounted for, remaining money must be used to repay debt, followed by equity distributions</a:t>
            </a:r>
          </a:p>
        </p:txBody>
      </p:sp>
      <p:cxnSp>
        <p:nvCxnSpPr>
          <p:cNvPr id="27" name="Straight Connector 26">
            <a:extLst>
              <a:ext uri="{FF2B5EF4-FFF2-40B4-BE49-F238E27FC236}">
                <a16:creationId xmlns:a16="http://schemas.microsoft.com/office/drawing/2014/main" id="{FCB78A0B-087F-4B98-807D-819A6BCA3AB8}"/>
              </a:ext>
            </a:extLst>
          </p:cNvPr>
          <p:cNvCxnSpPr>
            <a:cxnSpLocks/>
          </p:cNvCxnSpPr>
          <p:nvPr/>
        </p:nvCxnSpPr>
        <p:spPr>
          <a:xfrm>
            <a:off x="1606806" y="2349174"/>
            <a:ext cx="600075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A8F91F7-8213-46C9-8916-3C55C2A2A11B}"/>
              </a:ext>
            </a:extLst>
          </p:cNvPr>
          <p:cNvSpPr/>
          <p:nvPr/>
        </p:nvSpPr>
        <p:spPr>
          <a:xfrm>
            <a:off x="6062785" y="1317711"/>
            <a:ext cx="1430263" cy="276999"/>
          </a:xfrm>
          <a:prstGeom prst="rect">
            <a:avLst/>
          </a:prstGeom>
          <a:solidFill>
            <a:schemeClr val="accent3">
              <a:lumMod val="20000"/>
              <a:lumOff val="80000"/>
            </a:schemeClr>
          </a:solidFill>
        </p:spPr>
        <p:txBody>
          <a:bodyPr wrap="none">
            <a:spAutoFit/>
          </a:bodyPr>
          <a:lstStyle/>
          <a:p>
            <a:r>
              <a:rPr lang="en-US" sz="1200" b="1"/>
              <a:t>Toll Road Mini Case</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82276B3-2423-4824-A9C8-5E0F1241645E}"/>
                  </a:ext>
                </a:extLst>
              </p:cNvPr>
              <p:cNvSpPr txBox="1"/>
              <p:nvPr/>
            </p:nvSpPr>
            <p:spPr>
              <a:xfrm>
                <a:off x="399432" y="2007342"/>
                <a:ext cx="2705450" cy="452627"/>
              </a:xfrm>
              <a:prstGeom prst="rect">
                <a:avLst/>
              </a:prstGeom>
            </p:spPr>
            <p:txBody>
              <a:bodyPr vert="horz" wrap="none" lIns="0" tIns="0" rIns="0" bIns="0" rtlCol="0">
                <a:noAutofit/>
              </a:bodyPr>
              <a:lstStyle/>
              <a:p>
                <a:pPr marL="1716838" lvl="5" algn="just"/>
                <a14:m>
                  <m:oMathPara xmlns:m="http://schemas.openxmlformats.org/officeDocument/2006/math">
                    <m:oMathParaPr>
                      <m:jc m:val="left"/>
                    </m:oMathParaPr>
                    <m:oMath>
                      <m:r>
                        <a:rPr lang="en-US" sz="1200" b="1" i="1" smtClean="0">
                          <a:latin typeface="Cambria Math" panose="02040503050406030204" pitchFamily="18" charset="0"/>
                        </a:rPr>
                        <m:t>𝑪𝑭𝑨𝑫</m:t>
                      </m:r>
                      <m:r>
                        <a:rPr lang="en-US" sz="1200" b="1" i="1">
                          <a:latin typeface="Cambria Math" panose="02040503050406030204" pitchFamily="18" charset="0"/>
                        </a:rPr>
                        <m:t>𝑺</m:t>
                      </m:r>
                      <m:r>
                        <a:rPr lang="en-US" sz="1200" b="1" i="1">
                          <a:latin typeface="Cambria Math" panose="02040503050406030204" pitchFamily="18" charset="0"/>
                        </a:rPr>
                        <m:t> =</m:t>
                      </m:r>
                      <m:r>
                        <a:rPr lang="en-US" sz="1200" b="1" i="1">
                          <a:latin typeface="Cambria Math" panose="02040503050406030204" pitchFamily="18" charset="0"/>
                          <a:ea typeface="Cambria Math" panose="02040503050406030204" pitchFamily="18" charset="0"/>
                        </a:rPr>
                        <m:t>𝑹𝒆𝒗𝒆𝒏𝒖𝒆</m:t>
                      </m:r>
                      <m:r>
                        <a:rPr lang="en-US" sz="1200" b="1" i="1">
                          <a:latin typeface="Cambria Math" panose="02040503050406030204" pitchFamily="18" charset="0"/>
                          <a:ea typeface="Cambria Math" panose="02040503050406030204" pitchFamily="18" charset="0"/>
                        </a:rPr>
                        <m:t>−</m:t>
                      </m:r>
                      <m:r>
                        <a:rPr lang="en-US" sz="1200" b="1" i="1" smtClean="0">
                          <a:latin typeface="Cambria Math" panose="02040503050406030204" pitchFamily="18" charset="0"/>
                          <a:ea typeface="Cambria Math" panose="02040503050406030204" pitchFamily="18" charset="0"/>
                        </a:rPr>
                        <m:t>𝑻𝒂𝒙</m:t>
                      </m:r>
                      <m:r>
                        <a:rPr lang="en-US" sz="1200" b="1" i="1" smtClean="0">
                          <a:latin typeface="Cambria Math" panose="02040503050406030204" pitchFamily="18" charset="0"/>
                          <a:ea typeface="Cambria Math" panose="02040503050406030204" pitchFamily="18" charset="0"/>
                        </a:rPr>
                        <m:t> − </m:t>
                      </m:r>
                      <m:r>
                        <a:rPr lang="en-US" sz="1200" b="1" i="1">
                          <a:latin typeface="Cambria Math" panose="02040503050406030204" pitchFamily="18" charset="0"/>
                          <a:ea typeface="Cambria Math" panose="02040503050406030204" pitchFamily="18" charset="0"/>
                        </a:rPr>
                        <m:t>𝑶𝒑𝒆𝒓𝒂𝒕𝒊𝒏𝒈</m:t>
                      </m:r>
                      <m:r>
                        <a:rPr lang="en-US" sz="1200" b="1" i="1">
                          <a:latin typeface="Cambria Math" panose="02040503050406030204" pitchFamily="18" charset="0"/>
                          <a:ea typeface="Cambria Math" panose="02040503050406030204" pitchFamily="18" charset="0"/>
                        </a:rPr>
                        <m:t> </m:t>
                      </m:r>
                      <m:r>
                        <a:rPr lang="en-US" sz="1200" b="1" i="1">
                          <a:latin typeface="Cambria Math" panose="02040503050406030204" pitchFamily="18" charset="0"/>
                          <a:ea typeface="Cambria Math" panose="02040503050406030204" pitchFamily="18" charset="0"/>
                        </a:rPr>
                        <m:t>𝑪𝒐𝒔𝒕𝒔</m:t>
                      </m:r>
                      <m:r>
                        <a:rPr lang="en-US" sz="1200" b="1" i="1">
                          <a:latin typeface="Cambria Math" panose="02040503050406030204" pitchFamily="18" charset="0"/>
                          <a:ea typeface="Cambria Math" panose="02040503050406030204" pitchFamily="18" charset="0"/>
                        </a:rPr>
                        <m:t>±</m:t>
                      </m:r>
                      <m:r>
                        <a:rPr lang="en-US" sz="1200" b="1" i="1">
                          <a:latin typeface="Cambria Math" panose="02040503050406030204" pitchFamily="18" charset="0"/>
                          <a:ea typeface="Cambria Math" panose="02040503050406030204" pitchFamily="18" charset="0"/>
                        </a:rPr>
                        <m:t>𝑾𝒐𝒓𝒌𝒊𝒏𝒈</m:t>
                      </m:r>
                      <m:r>
                        <a:rPr lang="en-US" sz="1200" b="1" i="1">
                          <a:latin typeface="Cambria Math" panose="02040503050406030204" pitchFamily="18" charset="0"/>
                          <a:ea typeface="Cambria Math" panose="02040503050406030204" pitchFamily="18" charset="0"/>
                        </a:rPr>
                        <m:t> </m:t>
                      </m:r>
                      <m:r>
                        <a:rPr lang="en-US" sz="1200" b="1" i="1">
                          <a:latin typeface="Cambria Math" panose="02040503050406030204" pitchFamily="18" charset="0"/>
                          <a:ea typeface="Cambria Math" panose="02040503050406030204" pitchFamily="18" charset="0"/>
                        </a:rPr>
                        <m:t>𝑪𝒂𝒑𝒊𝒕𝒂𝒍</m:t>
                      </m:r>
                      <m:r>
                        <a:rPr lang="en-US" sz="1200" b="1" i="1">
                          <a:latin typeface="Cambria Math" panose="02040503050406030204" pitchFamily="18" charset="0"/>
                          <a:ea typeface="Cambria Math" panose="02040503050406030204" pitchFamily="18" charset="0"/>
                        </a:rPr>
                        <m:t> </m:t>
                      </m:r>
                      <m:r>
                        <a:rPr lang="en-US" sz="1200" b="1" i="1">
                          <a:latin typeface="Cambria Math" panose="02040503050406030204" pitchFamily="18" charset="0"/>
                          <a:ea typeface="Cambria Math" panose="02040503050406030204" pitchFamily="18" charset="0"/>
                        </a:rPr>
                        <m:t>𝑨𝒅𝒋</m:t>
                      </m:r>
                    </m:oMath>
                  </m:oMathPara>
                </a14:m>
                <a:endParaRPr lang="en-US" sz="1200" b="1" dirty="0"/>
              </a:p>
            </p:txBody>
          </p:sp>
        </mc:Choice>
        <mc:Fallback xmlns="">
          <p:sp>
            <p:nvSpPr>
              <p:cNvPr id="2" name="TextBox 1">
                <a:extLst>
                  <a:ext uri="{FF2B5EF4-FFF2-40B4-BE49-F238E27FC236}">
                    <a16:creationId xmlns:a16="http://schemas.microsoft.com/office/drawing/2014/main" id="{E82276B3-2423-4824-A9C8-5E0F1241645E}"/>
                  </a:ext>
                </a:extLst>
              </p:cNvPr>
              <p:cNvSpPr txBox="1">
                <a:spLocks noRot="1" noChangeAspect="1" noMove="1" noResize="1" noEditPoints="1" noAdjustHandles="1" noChangeArrowheads="1" noChangeShapeType="1" noTextEdit="1"/>
              </p:cNvSpPr>
              <p:nvPr/>
            </p:nvSpPr>
            <p:spPr>
              <a:xfrm>
                <a:off x="399432" y="2007342"/>
                <a:ext cx="2705450" cy="452627"/>
              </a:xfrm>
              <a:prstGeom prst="rect">
                <a:avLst/>
              </a:prstGeom>
              <a:blipFill>
                <a:blip r:embed="rId4"/>
                <a:stretch>
                  <a:fillRect t="-2667" r="-153273"/>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C502558-0238-4E54-EC25-CFCD7E95914E}"/>
              </a:ext>
            </a:extLst>
          </p:cNvPr>
          <p:cNvSpPr txBox="1"/>
          <p:nvPr/>
        </p:nvSpPr>
        <p:spPr>
          <a:xfrm>
            <a:off x="7751618" y="2118673"/>
            <a:ext cx="1246909" cy="1405578"/>
          </a:xfrm>
          <a:prstGeom prst="rect">
            <a:avLst/>
          </a:prstGeom>
          <a:solidFill>
            <a:srgbClr val="FFFF00"/>
          </a:solidFill>
        </p:spPr>
        <p:txBody>
          <a:bodyPr vert="horz" wrap="square" lIns="0" tIns="0" rIns="0" bIns="0" rtlCol="0">
            <a:noAutofit/>
          </a:bodyPr>
          <a:lstStyle/>
          <a:p>
            <a:pPr algn="l"/>
            <a:r>
              <a:rPr lang="en-US" sz="1350"/>
              <a:t>What is missing from the formula</a:t>
            </a:r>
          </a:p>
          <a:p>
            <a:pPr algn="l"/>
            <a:endParaRPr lang="en-US" sz="1350"/>
          </a:p>
          <a:p>
            <a:pPr algn="l"/>
            <a:r>
              <a:rPr lang="en-US" sz="1350"/>
              <a:t>What about changes in DSRA</a:t>
            </a:r>
          </a:p>
        </p:txBody>
      </p:sp>
      <p:sp>
        <p:nvSpPr>
          <p:cNvPr id="9" name="Title 8">
            <a:extLst>
              <a:ext uri="{FF2B5EF4-FFF2-40B4-BE49-F238E27FC236}">
                <a16:creationId xmlns:a16="http://schemas.microsoft.com/office/drawing/2014/main" id="{A4A2E334-B4ED-A81F-B250-996FD4E644D8}"/>
              </a:ext>
            </a:extLst>
          </p:cNvPr>
          <p:cNvSpPr>
            <a:spLocks noGrp="1"/>
          </p:cNvSpPr>
          <p:nvPr>
            <p:ph type="title"/>
          </p:nvPr>
        </p:nvSpPr>
        <p:spPr/>
        <p:txBody>
          <a:bodyPr>
            <a:normAutofit fontScale="90000"/>
          </a:bodyPr>
          <a:lstStyle/>
          <a:p>
            <a:r>
              <a:rPr lang="en-US"/>
              <a:t>Cash Flow Available for Debt Service (CFADS); It is what the Definition Says it is</a:t>
            </a:r>
          </a:p>
        </p:txBody>
      </p:sp>
    </p:spTree>
    <p:custDataLst>
      <p:tags r:id="rId1"/>
    </p:custDataLst>
    <p:extLst>
      <p:ext uri="{BB962C8B-B14F-4D97-AF65-F5344CB8AC3E}">
        <p14:creationId xmlns:p14="http://schemas.microsoft.com/office/powerpoint/2010/main" val="221923232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FD28E-DDAB-DFB9-8188-2729E4280F75}"/>
              </a:ext>
            </a:extLst>
          </p:cNvPr>
          <p:cNvSpPr>
            <a:spLocks noGrp="1"/>
          </p:cNvSpPr>
          <p:nvPr>
            <p:ph type="ctrTitle"/>
          </p:nvPr>
        </p:nvSpPr>
        <p:spPr/>
        <p:txBody>
          <a:bodyPr/>
          <a:lstStyle/>
          <a:p>
            <a:r>
              <a:rPr lang="en-US" dirty="0"/>
              <a:t>Debt Structuring</a:t>
            </a:r>
          </a:p>
        </p:txBody>
      </p:sp>
    </p:spTree>
    <p:extLst>
      <p:ext uri="{BB962C8B-B14F-4D97-AF65-F5344CB8AC3E}">
        <p14:creationId xmlns:p14="http://schemas.microsoft.com/office/powerpoint/2010/main" val="374274116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FE19B-B390-36E7-E9F0-441893CB7F34}"/>
              </a:ext>
            </a:extLst>
          </p:cNvPr>
          <p:cNvSpPr>
            <a:spLocks noGrp="1"/>
          </p:cNvSpPr>
          <p:nvPr>
            <p:ph type="title"/>
          </p:nvPr>
        </p:nvSpPr>
        <p:spPr/>
        <p:txBody>
          <a:bodyPr>
            <a:normAutofit fontScale="90000"/>
          </a:bodyPr>
          <a:lstStyle/>
          <a:p>
            <a:r>
              <a:rPr lang="en-US"/>
              <a:t>Equity IRR, Debt Financing Theory and Project Finance</a:t>
            </a:r>
          </a:p>
        </p:txBody>
      </p:sp>
      <p:sp>
        <p:nvSpPr>
          <p:cNvPr id="3" name="Content Placeholder 2">
            <a:extLst>
              <a:ext uri="{FF2B5EF4-FFF2-40B4-BE49-F238E27FC236}">
                <a16:creationId xmlns:a16="http://schemas.microsoft.com/office/drawing/2014/main" id="{5941B1B3-EF3C-546F-0BF2-A893CE3E74A2}"/>
              </a:ext>
            </a:extLst>
          </p:cNvPr>
          <p:cNvSpPr>
            <a:spLocks noGrp="1"/>
          </p:cNvSpPr>
          <p:nvPr>
            <p:ph idx="1"/>
          </p:nvPr>
        </p:nvSpPr>
        <p:spPr>
          <a:xfrm>
            <a:off x="304801" y="1209675"/>
            <a:ext cx="5794158" cy="4782752"/>
          </a:xfrm>
        </p:spPr>
        <p:txBody>
          <a:bodyPr>
            <a:normAutofit/>
          </a:bodyPr>
          <a:lstStyle/>
          <a:p>
            <a:pPr algn="l"/>
            <a:r>
              <a:rPr lang="en-US"/>
              <a:t>Miller and Modigliani and APV</a:t>
            </a:r>
          </a:p>
          <a:p>
            <a:pPr algn="l"/>
            <a:r>
              <a:rPr lang="en-US"/>
              <a:t>Debt Level and Risk in Project Finance</a:t>
            </a:r>
          </a:p>
          <a:p>
            <a:pPr algn="l"/>
            <a:r>
              <a:rPr lang="en-US"/>
              <a:t>Un-gear and Re-gear Beta is ridiculous in project finance (and maybe in any finance). This is because the debt level defines the level of risk and not the other way around</a:t>
            </a:r>
          </a:p>
          <a:p>
            <a:pPr algn="l"/>
            <a:r>
              <a:rPr lang="en-US"/>
              <a:t>Why Equity IRR rather than Project IRR is used in project finance. For example, a risky project has less debt that would imply a lower equity IRR if the project IRR was the same. But the project IRR should be higher because of the higher risk, and the lower debt offsets this risk leading to a similar equity IRR</a:t>
            </a:r>
          </a:p>
          <a:p>
            <a:pPr algn="l"/>
            <a:r>
              <a:rPr lang="en-US"/>
              <a:t>Problem with cash on the balance sheet</a:t>
            </a:r>
          </a:p>
          <a:p>
            <a:pPr algn="l"/>
            <a:r>
              <a:rPr lang="en-US"/>
              <a:t>Much bigger problem if cash is invested at the beginning because of IRR mathematics – if the cash must be financed by equity and not a mixture of debt and equity.</a:t>
            </a:r>
          </a:p>
          <a:p>
            <a:pPr algn="l"/>
            <a:r>
              <a:rPr lang="en-US"/>
              <a:t>This is one of the issues that arise with putting a cash reserve on the balance sheet to resolve the interest expense versus debt service problem</a:t>
            </a:r>
          </a:p>
          <a:p>
            <a:endParaRPr lang="en-US"/>
          </a:p>
          <a:p>
            <a:endParaRPr lang="en-US"/>
          </a:p>
        </p:txBody>
      </p:sp>
      <p:pic>
        <p:nvPicPr>
          <p:cNvPr id="4" name="Picture 3">
            <a:extLst>
              <a:ext uri="{FF2B5EF4-FFF2-40B4-BE49-F238E27FC236}">
                <a16:creationId xmlns:a16="http://schemas.microsoft.com/office/drawing/2014/main" id="{EE021A18-928E-4C35-ECD9-2BA794ECB0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5976" y="1494667"/>
            <a:ext cx="2743200" cy="2414905"/>
          </a:xfrm>
          <a:prstGeom prst="rect">
            <a:avLst/>
          </a:prstGeom>
        </p:spPr>
      </p:pic>
    </p:spTree>
    <p:extLst>
      <p:ext uri="{BB962C8B-B14F-4D97-AF65-F5344CB8AC3E}">
        <p14:creationId xmlns:p14="http://schemas.microsoft.com/office/powerpoint/2010/main" val="251416014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E99AE-90B6-26EC-5C57-AAF58A5FA836}"/>
              </a:ext>
            </a:extLst>
          </p:cNvPr>
          <p:cNvSpPr>
            <a:spLocks noGrp="1"/>
          </p:cNvSpPr>
          <p:nvPr>
            <p:ph type="title"/>
          </p:nvPr>
        </p:nvSpPr>
        <p:spPr/>
        <p:txBody>
          <a:bodyPr>
            <a:normAutofit fontScale="90000"/>
          </a:bodyPr>
          <a:lstStyle/>
          <a:p>
            <a:r>
              <a:rPr lang="en-US"/>
              <a:t>Project Finance, Dividends and the Key Graph for Debt Structure</a:t>
            </a:r>
          </a:p>
        </p:txBody>
      </p:sp>
      <p:sp>
        <p:nvSpPr>
          <p:cNvPr id="3" name="Content Placeholder 2">
            <a:extLst>
              <a:ext uri="{FF2B5EF4-FFF2-40B4-BE49-F238E27FC236}">
                <a16:creationId xmlns:a16="http://schemas.microsoft.com/office/drawing/2014/main" id="{86E74032-984F-6538-1E9A-9EC8983FC026}"/>
              </a:ext>
            </a:extLst>
          </p:cNvPr>
          <p:cNvSpPr>
            <a:spLocks noGrp="1"/>
          </p:cNvSpPr>
          <p:nvPr>
            <p:ph idx="1"/>
          </p:nvPr>
        </p:nvSpPr>
        <p:spPr/>
        <p:txBody>
          <a:bodyPr/>
          <a:lstStyle/>
          <a:p>
            <a:pPr algn="l"/>
            <a:r>
              <a:rPr lang="en-US" dirty="0"/>
              <a:t>Dividends (without cash sweep or cash trap) serve two purposes. One is to get the IRR; the second is to provide a buffer to lenders</a:t>
            </a:r>
          </a:p>
          <a:p>
            <a:pPr algn="l"/>
            <a:r>
              <a:rPr lang="en-US" dirty="0"/>
              <a:t>Should dividends occur if interest is above debt service</a:t>
            </a:r>
          </a:p>
          <a:p>
            <a:pPr algn="l"/>
            <a:r>
              <a:rPr lang="en-US" dirty="0"/>
              <a:t>Without dividends the IRR will be low (remember the IRR mathematics)</a:t>
            </a:r>
          </a:p>
          <a:p>
            <a:pPr algn="l"/>
            <a:r>
              <a:rPr lang="en-US" dirty="0"/>
              <a:t>Dividends are needed for CFADS buffer</a:t>
            </a:r>
          </a:p>
          <a:p>
            <a:pPr algn="l"/>
            <a:r>
              <a:rPr lang="en-US" dirty="0"/>
              <a:t>If extra cash is put in a reserve account and it just meets the debt service, there will be no buffer.</a:t>
            </a:r>
          </a:p>
          <a:p>
            <a:pPr algn="l"/>
            <a:r>
              <a:rPr lang="en-US" dirty="0"/>
              <a:t>The formula: Debt Service = CFADS/DSCR</a:t>
            </a:r>
          </a:p>
          <a:p>
            <a:pPr lvl="1" algn="l"/>
            <a:r>
              <a:rPr lang="en-US" dirty="0"/>
              <a:t> can be reversed to Debt Service * DSCR = CFADS</a:t>
            </a:r>
          </a:p>
          <a:p>
            <a:pPr lvl="1" algn="l"/>
            <a:r>
              <a:rPr lang="en-US" dirty="0"/>
              <a:t>If the repayment is zero, you can use the formula to derive how much of a cash reserve is necessary</a:t>
            </a:r>
          </a:p>
          <a:p>
            <a:pPr lvl="1" algn="l"/>
            <a:endParaRPr lang="en-US" dirty="0"/>
          </a:p>
        </p:txBody>
      </p:sp>
      <p:pic>
        <p:nvPicPr>
          <p:cNvPr id="5" name="Picture 4">
            <a:extLst>
              <a:ext uri="{FF2B5EF4-FFF2-40B4-BE49-F238E27FC236}">
                <a16:creationId xmlns:a16="http://schemas.microsoft.com/office/drawing/2014/main" id="{CFF4D78B-2F29-5124-88CF-9D5D385AF91B}"/>
              </a:ext>
            </a:extLst>
          </p:cNvPr>
          <p:cNvPicPr>
            <a:picLocks noChangeAspect="1"/>
          </p:cNvPicPr>
          <p:nvPr/>
        </p:nvPicPr>
        <p:blipFill>
          <a:blip r:embed="rId2"/>
          <a:stretch>
            <a:fillRect/>
          </a:stretch>
        </p:blipFill>
        <p:spPr>
          <a:xfrm>
            <a:off x="2130495" y="4054443"/>
            <a:ext cx="4494592" cy="2803557"/>
          </a:xfrm>
          <a:prstGeom prst="rect">
            <a:avLst/>
          </a:prstGeom>
        </p:spPr>
      </p:pic>
      <p:sp>
        <p:nvSpPr>
          <p:cNvPr id="4" name="TextBox 3">
            <a:extLst>
              <a:ext uri="{FF2B5EF4-FFF2-40B4-BE49-F238E27FC236}">
                <a16:creationId xmlns:a16="http://schemas.microsoft.com/office/drawing/2014/main" id="{B5983447-0A57-F438-1F65-2CD28F5AFB9A}"/>
              </a:ext>
            </a:extLst>
          </p:cNvPr>
          <p:cNvSpPr txBox="1"/>
          <p:nvPr/>
        </p:nvSpPr>
        <p:spPr>
          <a:xfrm>
            <a:off x="7086600" y="4162425"/>
            <a:ext cx="1534887" cy="923330"/>
          </a:xfrm>
          <a:prstGeom prst="rect">
            <a:avLst/>
          </a:prstGeom>
          <a:solidFill>
            <a:srgbClr val="FFFF00"/>
          </a:solidFill>
        </p:spPr>
        <p:txBody>
          <a:bodyPr wrap="square" rtlCol="0">
            <a:spAutoFit/>
          </a:bodyPr>
          <a:lstStyle/>
          <a:p>
            <a:r>
              <a:rPr lang="en-US" dirty="0"/>
              <a:t>Need dividends as buffer</a:t>
            </a:r>
          </a:p>
        </p:txBody>
      </p:sp>
      <p:cxnSp>
        <p:nvCxnSpPr>
          <p:cNvPr id="7" name="Straight Arrow Connector 6">
            <a:extLst>
              <a:ext uri="{FF2B5EF4-FFF2-40B4-BE49-F238E27FC236}">
                <a16:creationId xmlns:a16="http://schemas.microsoft.com/office/drawing/2014/main" id="{33308EBE-A73A-F912-2A07-989031C109E5}"/>
              </a:ext>
            </a:extLst>
          </p:cNvPr>
          <p:cNvCxnSpPr>
            <a:stCxn id="4" idx="1"/>
          </p:cNvCxnSpPr>
          <p:nvPr/>
        </p:nvCxnSpPr>
        <p:spPr>
          <a:xfrm flipH="1">
            <a:off x="5095875" y="4624090"/>
            <a:ext cx="1990725" cy="957560"/>
          </a:xfrm>
          <a:prstGeom prst="straightConnector1">
            <a:avLst/>
          </a:prstGeom>
          <a:ln>
            <a:solidFill>
              <a:srgbClr val="003A6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105622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79E54-446B-1C3D-82F3-F14858EA42B8}"/>
              </a:ext>
            </a:extLst>
          </p:cNvPr>
          <p:cNvSpPr>
            <a:spLocks noGrp="1"/>
          </p:cNvSpPr>
          <p:nvPr>
            <p:ph type="title"/>
          </p:nvPr>
        </p:nvSpPr>
        <p:spPr/>
        <p:txBody>
          <a:bodyPr/>
          <a:lstStyle/>
          <a:p>
            <a:r>
              <a:rPr lang="en-US"/>
              <a:t>Five Parts of Debt</a:t>
            </a:r>
          </a:p>
        </p:txBody>
      </p:sp>
      <p:sp>
        <p:nvSpPr>
          <p:cNvPr id="3" name="Text Placeholder 2">
            <a:extLst>
              <a:ext uri="{FF2B5EF4-FFF2-40B4-BE49-F238E27FC236}">
                <a16:creationId xmlns:a16="http://schemas.microsoft.com/office/drawing/2014/main" id="{162BAB9B-134C-E6E0-962B-91E06AA5FD8C}"/>
              </a:ext>
            </a:extLst>
          </p:cNvPr>
          <p:cNvSpPr>
            <a:spLocks noGrp="1"/>
          </p:cNvSpPr>
          <p:nvPr>
            <p:ph idx="1"/>
          </p:nvPr>
        </p:nvSpPr>
        <p:spPr>
          <a:xfrm>
            <a:off x="200025" y="1761938"/>
            <a:ext cx="4471987" cy="3724461"/>
          </a:xfrm>
        </p:spPr>
        <p:txBody>
          <a:bodyPr/>
          <a:lstStyle/>
          <a:p>
            <a:r>
              <a:rPr lang="en-US"/>
              <a:t>Any debt has the following parts in deriving the structure</a:t>
            </a:r>
          </a:p>
          <a:p>
            <a:pPr marL="342900" indent="-342900">
              <a:buFont typeface="+mj-lt"/>
              <a:buAutoNum type="arabicPeriod"/>
            </a:pPr>
            <a:r>
              <a:rPr lang="en-US"/>
              <a:t>Debt Size</a:t>
            </a:r>
          </a:p>
          <a:p>
            <a:pPr marL="342900" indent="-342900">
              <a:buFont typeface="+mj-lt"/>
              <a:buAutoNum type="arabicPeriod"/>
            </a:pPr>
            <a:r>
              <a:rPr lang="en-US"/>
              <a:t>Funding Pre-COD</a:t>
            </a:r>
          </a:p>
          <a:p>
            <a:pPr marL="342900" indent="-342900">
              <a:buFont typeface="+mj-lt"/>
              <a:buAutoNum type="arabicPeriod"/>
            </a:pPr>
            <a:r>
              <a:rPr lang="en-US"/>
              <a:t>Repayment Post-COD</a:t>
            </a:r>
          </a:p>
          <a:p>
            <a:pPr marL="342900" indent="-342900">
              <a:buFont typeface="+mj-lt"/>
              <a:buAutoNum type="arabicPeriod"/>
            </a:pPr>
            <a:r>
              <a:rPr lang="en-US"/>
              <a:t>Interest and Fees Paid </a:t>
            </a:r>
          </a:p>
          <a:p>
            <a:pPr marL="342900" indent="-342900">
              <a:buFont typeface="+mj-lt"/>
              <a:buAutoNum type="arabicPeriod"/>
            </a:pPr>
            <a:r>
              <a:rPr lang="en-US"/>
              <a:t>Other Features to Improve Ability to Repay including covenants, DSRA and cash sweep</a:t>
            </a:r>
          </a:p>
        </p:txBody>
      </p:sp>
      <p:pic>
        <p:nvPicPr>
          <p:cNvPr id="5" name="Picture 4">
            <a:extLst>
              <a:ext uri="{FF2B5EF4-FFF2-40B4-BE49-F238E27FC236}">
                <a16:creationId xmlns:a16="http://schemas.microsoft.com/office/drawing/2014/main" id="{9F6DFC8D-E959-60A9-B391-683ED0DC0B81}"/>
              </a:ext>
            </a:extLst>
          </p:cNvPr>
          <p:cNvPicPr>
            <a:picLocks noChangeAspect="1"/>
          </p:cNvPicPr>
          <p:nvPr/>
        </p:nvPicPr>
        <p:blipFill>
          <a:blip r:embed="rId2"/>
          <a:stretch>
            <a:fillRect/>
          </a:stretch>
        </p:blipFill>
        <p:spPr>
          <a:xfrm>
            <a:off x="4790023" y="2019114"/>
            <a:ext cx="3949813" cy="2819772"/>
          </a:xfrm>
          <a:prstGeom prst="rect">
            <a:avLst/>
          </a:prstGeom>
        </p:spPr>
      </p:pic>
    </p:spTree>
    <p:extLst>
      <p:ext uri="{BB962C8B-B14F-4D97-AF65-F5344CB8AC3E}">
        <p14:creationId xmlns:p14="http://schemas.microsoft.com/office/powerpoint/2010/main" val="391431795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Sculpting Equations - Basic</a:t>
            </a:r>
          </a:p>
        </p:txBody>
      </p:sp>
      <p:sp>
        <p:nvSpPr>
          <p:cNvPr id="3" name="Content Placeholder 2"/>
          <p:cNvSpPr>
            <a:spLocks noGrp="1"/>
          </p:cNvSpPr>
          <p:nvPr>
            <p:ph idx="1"/>
          </p:nvPr>
        </p:nvSpPr>
        <p:spPr/>
        <p:txBody>
          <a:bodyPr>
            <a:normAutofit fontScale="85000" lnSpcReduction="20000"/>
          </a:bodyPr>
          <a:lstStyle/>
          <a:p>
            <a:pPr algn="l"/>
            <a:r>
              <a:rPr lang="en-US" sz="2400" dirty="0"/>
              <a:t>One of the main ideas about the repayment process in project finance is that the modelling is much more effective when you combine formulas with other excel techniques. If you try and solve these things with a brute force method that uses a copy and paste method or goal seek things will get very messy. Formulas used for repayment and debt sizing are listed below: The fundamental two sculpting formulas are:</a:t>
            </a:r>
          </a:p>
          <a:p>
            <a:pPr algn="l"/>
            <a:r>
              <a:rPr lang="en-US" sz="2400" b="1" dirty="0"/>
              <a:t>(1) Target Debt Service Per Period = CFADS/DSCR</a:t>
            </a:r>
          </a:p>
          <a:p>
            <a:pPr algn="l"/>
            <a:r>
              <a:rPr lang="en-US" sz="2400" b="1" dirty="0"/>
              <a:t>(2) Debt Amount at COD = PV(Interest Rate, Target Debt Service)</a:t>
            </a:r>
          </a:p>
          <a:p>
            <a:pPr algn="l"/>
            <a:r>
              <a:rPr lang="en-US" sz="2400" b="1" dirty="0"/>
              <a:t>Non-Constant Interest Rates</a:t>
            </a:r>
          </a:p>
          <a:p>
            <a:pPr algn="l"/>
            <a:r>
              <a:rPr lang="en-US" sz="2400" dirty="0"/>
              <a:t>However, this is by no means the only formula you should use when working on repayment. In cases when the interest rate changes, a simple present value formula cannot be used. Instead, an interest rate index can be created that accounts for prior interest rate changes as follows:</a:t>
            </a:r>
          </a:p>
          <a:p>
            <a:pPr algn="l"/>
            <a:r>
              <a:rPr lang="en-US" sz="2400" b="1" dirty="0"/>
              <a:t>(3) Int Rate Index(t) = Int Rate Indext-1 x (1+Interest Rate(t))</a:t>
            </a:r>
          </a:p>
          <a:p>
            <a:pPr algn="l"/>
            <a:r>
              <a:rPr lang="en-US" sz="2400" b="1" dirty="0"/>
              <a:t>(4) Debt Amount at COD = ∑ Debt Service(t)/Interest Rate Index(t)</a:t>
            </a:r>
          </a:p>
        </p:txBody>
      </p:sp>
      <p:sp>
        <p:nvSpPr>
          <p:cNvPr id="4" name="Slide Number Placeholder 3"/>
          <p:cNvSpPr>
            <a:spLocks noGrp="1"/>
          </p:cNvSpPr>
          <p:nvPr>
            <p:ph type="sldNum" sz="quarter" idx="12"/>
          </p:nvPr>
        </p:nvSpPr>
        <p:spPr/>
        <p:txBody>
          <a:bodyPr/>
          <a:lstStyle/>
          <a:p>
            <a:fld id="{EB241CD2-1E45-42A3-B213-66A034DF9A3B}" type="slidenum">
              <a:rPr lang="en-GB" smtClean="0"/>
              <a:t>153</a:t>
            </a:fld>
            <a:endParaRPr lang="en-GB" dirty="0"/>
          </a:p>
        </p:txBody>
      </p:sp>
    </p:spTree>
    <p:extLst>
      <p:ext uri="{BB962C8B-B14F-4D97-AF65-F5344CB8AC3E}">
        <p14:creationId xmlns:p14="http://schemas.microsoft.com/office/powerpoint/2010/main" val="12852198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Sculpting Equations with Debt to Capital Constraint</a:t>
            </a:r>
          </a:p>
        </p:txBody>
      </p:sp>
      <p:sp>
        <p:nvSpPr>
          <p:cNvPr id="3" name="Content Placeholder 2"/>
          <p:cNvSpPr>
            <a:spLocks noGrp="1"/>
          </p:cNvSpPr>
          <p:nvPr>
            <p:ph idx="1"/>
          </p:nvPr>
        </p:nvSpPr>
        <p:spPr/>
        <p:txBody>
          <a:bodyPr>
            <a:normAutofit/>
          </a:bodyPr>
          <a:lstStyle/>
          <a:p>
            <a:pPr algn="l"/>
            <a:r>
              <a:rPr lang="en-US" sz="2000" dirty="0"/>
              <a:t>Use of LLCR when there is a Target Debt to Capital constraint that drives the amount of the debt.  If the debt is being sized by the debt to capital ratio, a higher DSCR must be used.</a:t>
            </a:r>
          </a:p>
          <a:p>
            <a:pPr algn="l"/>
            <a:r>
              <a:rPr lang="en-US" sz="2000" dirty="0"/>
              <a:t>This raises the issue of how to compute sculpted debt repayments when debt is sized with the debt to capital ratio and the DSCR is not from the DSCR constraint. </a:t>
            </a:r>
          </a:p>
          <a:p>
            <a:pPr algn="l"/>
            <a:r>
              <a:rPr lang="en-US" sz="2000" dirty="0"/>
              <a:t>When the Debt is Sized by Debt to Capital the LLCR can be used to size the debt, because with sculpting, the DSCR = LLCR. Formulas in this case include:</a:t>
            </a:r>
          </a:p>
          <a:p>
            <a:pPr algn="l"/>
            <a:r>
              <a:rPr lang="en-US" sz="1800" b="1" dirty="0"/>
              <a:t>(5) Target Debt Service(t) = CF(t)/LLCR</a:t>
            </a:r>
          </a:p>
          <a:p>
            <a:pPr algn="l"/>
            <a:r>
              <a:rPr lang="en-US" sz="1800" b="1" dirty="0"/>
              <a:t>(6) LLCR = NPV(Interest Rate, CFADS)/Max Debt from Debt to Capital</a:t>
            </a:r>
          </a:p>
          <a:p>
            <a:pPr algn="l"/>
            <a:r>
              <a:rPr lang="en-US" sz="1800" b="1" dirty="0"/>
              <a:t>(7) DSCR Applied = MAX(Target DSCR,LLCR with Max Debt)</a:t>
            </a:r>
          </a:p>
        </p:txBody>
      </p:sp>
      <p:sp>
        <p:nvSpPr>
          <p:cNvPr id="4" name="Slide Number Placeholder 3"/>
          <p:cNvSpPr>
            <a:spLocks noGrp="1"/>
          </p:cNvSpPr>
          <p:nvPr>
            <p:ph type="sldNum" sz="quarter" idx="12"/>
          </p:nvPr>
        </p:nvSpPr>
        <p:spPr/>
        <p:txBody>
          <a:bodyPr/>
          <a:lstStyle/>
          <a:p>
            <a:fld id="{EB241CD2-1E45-42A3-B213-66A034DF9A3B}" type="slidenum">
              <a:rPr lang="en-GB" smtClean="0"/>
              <a:t>154</a:t>
            </a:fld>
            <a:endParaRPr lang="en-GB" dirty="0"/>
          </a:p>
        </p:txBody>
      </p:sp>
    </p:spTree>
    <p:extLst>
      <p:ext uri="{BB962C8B-B14F-4D97-AF65-F5344CB8AC3E}">
        <p14:creationId xmlns:p14="http://schemas.microsoft.com/office/powerpoint/2010/main" val="119119524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Sculpting Equations with LC Fees</a:t>
            </a:r>
          </a:p>
        </p:txBody>
      </p:sp>
      <p:sp>
        <p:nvSpPr>
          <p:cNvPr id="3" name="Content Placeholder 2"/>
          <p:cNvSpPr>
            <a:spLocks noGrp="1"/>
          </p:cNvSpPr>
          <p:nvPr>
            <p:ph idx="1"/>
          </p:nvPr>
        </p:nvSpPr>
        <p:spPr/>
        <p:txBody>
          <a:bodyPr>
            <a:normAutofit/>
          </a:bodyPr>
          <a:lstStyle/>
          <a:p>
            <a:r>
              <a:rPr lang="en-US" dirty="0"/>
              <a:t>Adjusting Sculpting Equations for Debt Fees: Debt fees such as the fee on a letter of credit is part of debt service. To include the fees in the sculpting equations, you should subtract the fees when you compute the net present value of debt, as the fees reduce the amount of debt service that can be supported by cash flow. To make the sculpting work you should also make the repayment lower by the fees as shown below:</a:t>
            </a:r>
          </a:p>
          <a:p>
            <a:r>
              <a:rPr lang="en-US" b="1" dirty="0"/>
              <a:t>(14) Repayment = CFADS/DSCR - Interest - Fees</a:t>
            </a:r>
          </a:p>
          <a:p>
            <a:r>
              <a:rPr lang="en-US" b="1" dirty="0"/>
              <a:t>(15) Debt = NPV(Interest Rate, Debt Service-fees) </a:t>
            </a:r>
          </a:p>
          <a:p>
            <a:r>
              <a:rPr lang="en-US" b="1" dirty="0"/>
              <a:t>Debt = NPV(rate, Debt Service) - NPV(rate, Fees)</a:t>
            </a:r>
          </a:p>
          <a:p>
            <a:r>
              <a:rPr lang="en-US" dirty="0"/>
              <a:t>Note Debt Service in the above equation means debt service without fees and debt is reduced by PV of fees</a:t>
            </a:r>
          </a:p>
          <a:p>
            <a:r>
              <a:rPr lang="en-US" dirty="0"/>
              <a:t>Adjusting LLCR for Debt Fees: The sculpting analyses include calculation of the LLCR to evaluate whether the debt to capital constraint is driving the constraint. In this case the PV of CFADS is not the correct numerator for the analysis. Instead, the PV of the LC fees should be added to the denominator of the LLCR as follows:</a:t>
            </a:r>
          </a:p>
          <a:p>
            <a:r>
              <a:rPr lang="en-US" b="1" dirty="0"/>
              <a:t>(16) LLCR = PV(CFADS)/(Debt + PV of LC Fees), where</a:t>
            </a:r>
          </a:p>
          <a:p>
            <a:r>
              <a:rPr lang="en-US" b="1" dirty="0"/>
              <a:t>(17) Debt = Project Cost x Debt to Capital</a:t>
            </a:r>
          </a:p>
        </p:txBody>
      </p:sp>
      <p:sp>
        <p:nvSpPr>
          <p:cNvPr id="4" name="Slide Number Placeholder 3"/>
          <p:cNvSpPr>
            <a:spLocks noGrp="1"/>
          </p:cNvSpPr>
          <p:nvPr>
            <p:ph type="sldNum" sz="quarter" idx="12"/>
          </p:nvPr>
        </p:nvSpPr>
        <p:spPr/>
        <p:txBody>
          <a:bodyPr/>
          <a:lstStyle/>
          <a:p>
            <a:fld id="{EB241CD2-1E45-42A3-B213-66A034DF9A3B}" type="slidenum">
              <a:rPr lang="en-GB" smtClean="0"/>
              <a:t>155</a:t>
            </a:fld>
            <a:endParaRPr lang="en-GB" dirty="0"/>
          </a:p>
        </p:txBody>
      </p:sp>
    </p:spTree>
    <p:extLst>
      <p:ext uri="{BB962C8B-B14F-4D97-AF65-F5344CB8AC3E}">
        <p14:creationId xmlns:p14="http://schemas.microsoft.com/office/powerpoint/2010/main" val="37253867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C05BCE-DCC3-46BF-AEA8-486BC0D0E6F7}"/>
              </a:ext>
            </a:extLst>
          </p:cNvPr>
          <p:cNvSpPr>
            <a:spLocks noGrp="1"/>
          </p:cNvSpPr>
          <p:nvPr>
            <p:ph type="title"/>
          </p:nvPr>
        </p:nvSpPr>
        <p:spPr/>
        <p:txBody>
          <a:bodyPr>
            <a:normAutofit fontScale="90000"/>
          </a:bodyPr>
          <a:lstStyle/>
          <a:p>
            <a:r>
              <a:rPr lang="en-US"/>
              <a:t>Risk Analysis – Skin in Game versus Safety Buffer</a:t>
            </a:r>
          </a:p>
        </p:txBody>
      </p:sp>
      <p:sp>
        <p:nvSpPr>
          <p:cNvPr id="5" name="Text Placeholder 4">
            <a:extLst>
              <a:ext uri="{FF2B5EF4-FFF2-40B4-BE49-F238E27FC236}">
                <a16:creationId xmlns:a16="http://schemas.microsoft.com/office/drawing/2014/main" id="{C0B0FB85-7F61-43CA-9729-A117219CB9B8}"/>
              </a:ext>
            </a:extLst>
          </p:cNvPr>
          <p:cNvSpPr>
            <a:spLocks noGrp="1"/>
          </p:cNvSpPr>
          <p:nvPr>
            <p:ph type="body" idx="1"/>
          </p:nvPr>
        </p:nvSpPr>
        <p:spPr>
          <a:xfrm>
            <a:off x="4748212" y="1637167"/>
            <a:ext cx="3868738" cy="441159"/>
          </a:xfrm>
        </p:spPr>
        <p:txBody>
          <a:bodyPr>
            <a:normAutofit fontScale="70000" lnSpcReduction="20000"/>
          </a:bodyPr>
          <a:lstStyle/>
          <a:p>
            <a:r>
              <a:rPr lang="en-US" dirty="0"/>
              <a:t>Debt to Capital is Constraint to make sure you have  Skin in Game</a:t>
            </a:r>
          </a:p>
        </p:txBody>
      </p:sp>
      <p:pic>
        <p:nvPicPr>
          <p:cNvPr id="9" name="Content Placeholder 8">
            <a:extLst>
              <a:ext uri="{FF2B5EF4-FFF2-40B4-BE49-F238E27FC236}">
                <a16:creationId xmlns:a16="http://schemas.microsoft.com/office/drawing/2014/main" id="{BAC14AC6-ED20-4E97-ACD8-22869D1B5387}"/>
              </a:ext>
            </a:extLst>
          </p:cNvPr>
          <p:cNvPicPr>
            <a:picLocks noGrp="1" noChangeAspect="1"/>
          </p:cNvPicPr>
          <p:nvPr>
            <p:ph sz="half" idx="2"/>
          </p:nvPr>
        </p:nvPicPr>
        <p:blipFill>
          <a:blip r:embed="rId2"/>
          <a:stretch>
            <a:fillRect/>
          </a:stretch>
        </p:blipFill>
        <p:spPr>
          <a:xfrm>
            <a:off x="4498975" y="2686794"/>
            <a:ext cx="4117975" cy="2591533"/>
          </a:xfrm>
          <a:prstGeom prst="rect">
            <a:avLst/>
          </a:prstGeom>
        </p:spPr>
      </p:pic>
      <p:sp>
        <p:nvSpPr>
          <p:cNvPr id="7" name="Text Placeholder 6">
            <a:extLst>
              <a:ext uri="{FF2B5EF4-FFF2-40B4-BE49-F238E27FC236}">
                <a16:creationId xmlns:a16="http://schemas.microsoft.com/office/drawing/2014/main" id="{C5EB0440-A123-4977-BFB4-6E26A1D9CB18}"/>
              </a:ext>
            </a:extLst>
          </p:cNvPr>
          <p:cNvSpPr>
            <a:spLocks noGrp="1"/>
          </p:cNvSpPr>
          <p:nvPr>
            <p:ph type="body" sz="quarter" idx="3"/>
          </p:nvPr>
        </p:nvSpPr>
        <p:spPr>
          <a:xfrm>
            <a:off x="527050" y="1608592"/>
            <a:ext cx="3752850" cy="431058"/>
          </a:xfrm>
        </p:spPr>
        <p:txBody>
          <a:bodyPr>
            <a:normAutofit fontScale="70000" lnSpcReduction="20000"/>
          </a:bodyPr>
          <a:lstStyle/>
          <a:p>
            <a:r>
              <a:rPr lang="en-US" dirty="0"/>
              <a:t>Buffer and DSCR is the real measure of risk</a:t>
            </a:r>
          </a:p>
        </p:txBody>
      </p:sp>
      <p:sp>
        <p:nvSpPr>
          <p:cNvPr id="4" name="Slide Number Placeholder 3">
            <a:extLst>
              <a:ext uri="{FF2B5EF4-FFF2-40B4-BE49-F238E27FC236}">
                <a16:creationId xmlns:a16="http://schemas.microsoft.com/office/drawing/2014/main" id="{84CACB58-4945-413A-8326-8453731E58A8}"/>
              </a:ext>
            </a:extLst>
          </p:cNvPr>
          <p:cNvSpPr>
            <a:spLocks noGrp="1"/>
          </p:cNvSpPr>
          <p:nvPr>
            <p:ph type="sldNum" sz="quarter" idx="12"/>
          </p:nvPr>
        </p:nvSpPr>
        <p:spPr/>
        <p:txBody>
          <a:bodyPr/>
          <a:lstStyle/>
          <a:p>
            <a:pPr algn="ctr"/>
            <a:fld id="{0C3A1854-6B63-4059-B360-A3C4972BF0FC}" type="slidenum">
              <a:rPr lang="ko-KR" altLang="en-US" smtClean="0"/>
              <a:pPr algn="ctr"/>
              <a:t>156</a:t>
            </a:fld>
            <a:endParaRPr lang="ko-KR" altLang="en-US"/>
          </a:p>
        </p:txBody>
      </p:sp>
      <p:pic>
        <p:nvPicPr>
          <p:cNvPr id="13" name="Picture 12">
            <a:extLst>
              <a:ext uri="{FF2B5EF4-FFF2-40B4-BE49-F238E27FC236}">
                <a16:creationId xmlns:a16="http://schemas.microsoft.com/office/drawing/2014/main" id="{F5F66FF4-1A60-4E1E-ACC1-B6FE336D8EEA}"/>
              </a:ext>
            </a:extLst>
          </p:cNvPr>
          <p:cNvPicPr>
            <a:picLocks noChangeAspect="1"/>
          </p:cNvPicPr>
          <p:nvPr/>
        </p:nvPicPr>
        <p:blipFill>
          <a:blip r:embed="rId3"/>
          <a:stretch>
            <a:fillRect/>
          </a:stretch>
        </p:blipFill>
        <p:spPr>
          <a:xfrm>
            <a:off x="190500" y="2197904"/>
            <a:ext cx="3333750" cy="1724025"/>
          </a:xfrm>
          <a:prstGeom prst="rect">
            <a:avLst/>
          </a:prstGeom>
        </p:spPr>
      </p:pic>
      <p:pic>
        <p:nvPicPr>
          <p:cNvPr id="14" name="Picture 13">
            <a:extLst>
              <a:ext uri="{FF2B5EF4-FFF2-40B4-BE49-F238E27FC236}">
                <a16:creationId xmlns:a16="http://schemas.microsoft.com/office/drawing/2014/main" id="{F0E66F17-B551-460B-A7F4-E1B62629933E}"/>
              </a:ext>
            </a:extLst>
          </p:cNvPr>
          <p:cNvPicPr>
            <a:picLocks noChangeAspect="1"/>
          </p:cNvPicPr>
          <p:nvPr/>
        </p:nvPicPr>
        <p:blipFill>
          <a:blip r:embed="rId4"/>
          <a:stretch>
            <a:fillRect/>
          </a:stretch>
        </p:blipFill>
        <p:spPr>
          <a:xfrm>
            <a:off x="412750" y="3667869"/>
            <a:ext cx="3629025" cy="1724025"/>
          </a:xfrm>
          <a:prstGeom prst="rect">
            <a:avLst/>
          </a:prstGeom>
        </p:spPr>
      </p:pic>
    </p:spTree>
    <p:extLst>
      <p:ext uri="{BB962C8B-B14F-4D97-AF65-F5344CB8AC3E}">
        <p14:creationId xmlns:p14="http://schemas.microsoft.com/office/powerpoint/2010/main" val="82147088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51667B-ABE2-434B-9D46-B0856CC082B0}"/>
              </a:ext>
            </a:extLst>
          </p:cNvPr>
          <p:cNvSpPr>
            <a:spLocks noGrp="1"/>
          </p:cNvSpPr>
          <p:nvPr>
            <p:ph type="title"/>
          </p:nvPr>
        </p:nvSpPr>
        <p:spPr/>
        <p:txBody>
          <a:bodyPr/>
          <a:lstStyle/>
          <a:p>
            <a:r>
              <a:rPr lang="en-US"/>
              <a:t>Pre-and Post COD Analysis</a:t>
            </a:r>
          </a:p>
        </p:txBody>
      </p:sp>
      <p:sp>
        <p:nvSpPr>
          <p:cNvPr id="5" name="Text Placeholder 4">
            <a:extLst>
              <a:ext uri="{FF2B5EF4-FFF2-40B4-BE49-F238E27FC236}">
                <a16:creationId xmlns:a16="http://schemas.microsoft.com/office/drawing/2014/main" id="{22150FAA-F99B-409F-AC38-4952C6EAB3C1}"/>
              </a:ext>
            </a:extLst>
          </p:cNvPr>
          <p:cNvSpPr>
            <a:spLocks noGrp="1"/>
          </p:cNvSpPr>
          <p:nvPr>
            <p:ph type="body" idx="1"/>
          </p:nvPr>
        </p:nvSpPr>
        <p:spPr/>
        <p:txBody>
          <a:bodyPr/>
          <a:lstStyle/>
          <a:p>
            <a:r>
              <a:rPr lang="en-US"/>
              <a:t>Pre-Cod</a:t>
            </a:r>
          </a:p>
        </p:txBody>
      </p:sp>
      <p:sp>
        <p:nvSpPr>
          <p:cNvPr id="2" name="Content Placeholder 1">
            <a:extLst>
              <a:ext uri="{FF2B5EF4-FFF2-40B4-BE49-F238E27FC236}">
                <a16:creationId xmlns:a16="http://schemas.microsoft.com/office/drawing/2014/main" id="{0A80ED9C-E425-496C-A48C-D02A01748D26}"/>
              </a:ext>
            </a:extLst>
          </p:cNvPr>
          <p:cNvSpPr>
            <a:spLocks noGrp="1"/>
          </p:cNvSpPr>
          <p:nvPr>
            <p:ph sz="half" idx="2"/>
          </p:nvPr>
        </p:nvSpPr>
        <p:spPr/>
        <p:txBody>
          <a:bodyPr/>
          <a:lstStyle/>
          <a:p>
            <a:pPr marL="0" indent="0">
              <a:buNone/>
            </a:pPr>
            <a:r>
              <a:rPr lang="en-US"/>
              <a:t> </a:t>
            </a:r>
          </a:p>
        </p:txBody>
      </p:sp>
      <p:sp>
        <p:nvSpPr>
          <p:cNvPr id="6" name="Text Placeholder 5">
            <a:extLst>
              <a:ext uri="{FF2B5EF4-FFF2-40B4-BE49-F238E27FC236}">
                <a16:creationId xmlns:a16="http://schemas.microsoft.com/office/drawing/2014/main" id="{E699E470-B773-4A13-8907-F3C7B7D1FD31}"/>
              </a:ext>
            </a:extLst>
          </p:cNvPr>
          <p:cNvSpPr>
            <a:spLocks noGrp="1"/>
          </p:cNvSpPr>
          <p:nvPr>
            <p:ph type="body" sz="quarter" idx="3"/>
          </p:nvPr>
        </p:nvSpPr>
        <p:spPr/>
        <p:txBody>
          <a:bodyPr/>
          <a:lstStyle/>
          <a:p>
            <a:r>
              <a:rPr lang="en-US"/>
              <a:t>Post-Cod</a:t>
            </a:r>
          </a:p>
        </p:txBody>
      </p:sp>
      <p:pic>
        <p:nvPicPr>
          <p:cNvPr id="8" name="Content Placeholder 7">
            <a:extLst>
              <a:ext uri="{FF2B5EF4-FFF2-40B4-BE49-F238E27FC236}">
                <a16:creationId xmlns:a16="http://schemas.microsoft.com/office/drawing/2014/main" id="{D404F4D3-2327-4B45-A0DA-59EE919D5304}"/>
              </a:ext>
            </a:extLst>
          </p:cNvPr>
          <p:cNvPicPr>
            <a:picLocks noGrp="1" noChangeAspect="1"/>
          </p:cNvPicPr>
          <p:nvPr>
            <p:ph sz="quarter" idx="4"/>
          </p:nvPr>
        </p:nvPicPr>
        <p:blipFill>
          <a:blip r:embed="rId2"/>
          <a:stretch>
            <a:fillRect/>
          </a:stretch>
        </p:blipFill>
        <p:spPr>
          <a:xfrm>
            <a:off x="4629150" y="2655201"/>
            <a:ext cx="4210050" cy="3000217"/>
          </a:xfrm>
          <a:prstGeom prst="rect">
            <a:avLst/>
          </a:prstGeom>
        </p:spPr>
      </p:pic>
      <p:sp>
        <p:nvSpPr>
          <p:cNvPr id="4" name="Slide Number Placeholder 3">
            <a:extLst>
              <a:ext uri="{FF2B5EF4-FFF2-40B4-BE49-F238E27FC236}">
                <a16:creationId xmlns:a16="http://schemas.microsoft.com/office/drawing/2014/main" id="{E95DC601-4CBA-4FAA-B100-BA760EA09EE1}"/>
              </a:ext>
            </a:extLst>
          </p:cNvPr>
          <p:cNvSpPr>
            <a:spLocks noGrp="1"/>
          </p:cNvSpPr>
          <p:nvPr>
            <p:ph type="sldNum" sz="quarter" idx="12"/>
          </p:nvPr>
        </p:nvSpPr>
        <p:spPr/>
        <p:txBody>
          <a:bodyPr/>
          <a:lstStyle/>
          <a:p>
            <a:pPr algn="ctr"/>
            <a:fld id="{0C3A1854-6B63-4059-B360-A3C4972BF0FC}" type="slidenum">
              <a:rPr lang="ko-KR" altLang="en-US" smtClean="0"/>
              <a:pPr algn="ctr"/>
              <a:t>157</a:t>
            </a:fld>
            <a:endParaRPr lang="ko-KR" altLang="en-US"/>
          </a:p>
        </p:txBody>
      </p:sp>
      <p:pic>
        <p:nvPicPr>
          <p:cNvPr id="9" name="Picture 3">
            <a:extLst>
              <a:ext uri="{FF2B5EF4-FFF2-40B4-BE49-F238E27FC236}">
                <a16:creationId xmlns:a16="http://schemas.microsoft.com/office/drawing/2014/main" id="{6774E7E9-C920-4C9B-A604-94CAC761FC48}"/>
              </a:ext>
            </a:extLst>
          </p:cNvPr>
          <p:cNvPicPr>
            <a:picLocks noChangeAspect="1" noChangeArrowheads="1"/>
          </p:cNvPicPr>
          <p:nvPr/>
        </p:nvPicPr>
        <p:blipFill>
          <a:blip r:embed="rId3" cstate="print"/>
          <a:srcRect/>
          <a:stretch>
            <a:fillRect/>
          </a:stretch>
        </p:blipFill>
        <p:spPr bwMode="auto">
          <a:xfrm>
            <a:off x="381000" y="2662685"/>
            <a:ext cx="3974074" cy="2854590"/>
          </a:xfrm>
          <a:prstGeom prst="rect">
            <a:avLst/>
          </a:prstGeom>
          <a:noFill/>
          <a:ln w="9525">
            <a:noFill/>
            <a:miter lim="800000"/>
            <a:headEnd/>
            <a:tailEnd/>
          </a:ln>
          <a:effectLst/>
        </p:spPr>
      </p:pic>
      <p:sp>
        <p:nvSpPr>
          <p:cNvPr id="7" name="TextBox 6">
            <a:extLst>
              <a:ext uri="{FF2B5EF4-FFF2-40B4-BE49-F238E27FC236}">
                <a16:creationId xmlns:a16="http://schemas.microsoft.com/office/drawing/2014/main" id="{9FFDA23A-257D-D71C-4871-2BC91E549BAE}"/>
              </a:ext>
            </a:extLst>
          </p:cNvPr>
          <p:cNvSpPr txBox="1"/>
          <p:nvPr/>
        </p:nvSpPr>
        <p:spPr>
          <a:xfrm>
            <a:off x="5381625" y="4057650"/>
            <a:ext cx="2238375" cy="646331"/>
          </a:xfrm>
          <a:prstGeom prst="rect">
            <a:avLst/>
          </a:prstGeom>
          <a:noFill/>
        </p:spPr>
        <p:txBody>
          <a:bodyPr wrap="square" rtlCol="0">
            <a:spAutoFit/>
          </a:bodyPr>
          <a:lstStyle/>
          <a:p>
            <a:r>
              <a:rPr lang="en-US" dirty="0"/>
              <a:t>NPV of Red Area is Skin in the Game</a:t>
            </a:r>
          </a:p>
        </p:txBody>
      </p:sp>
    </p:spTree>
    <p:extLst>
      <p:ext uri="{BB962C8B-B14F-4D97-AF65-F5344CB8AC3E}">
        <p14:creationId xmlns:p14="http://schemas.microsoft.com/office/powerpoint/2010/main" val="292733938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Which Constraint – DSCR Minimum or Debt to Capital Maximum is in Place</a:t>
            </a:r>
          </a:p>
        </p:txBody>
      </p:sp>
      <p:sp>
        <p:nvSpPr>
          <p:cNvPr id="3" name="Content Placeholder 2"/>
          <p:cNvSpPr>
            <a:spLocks noGrp="1"/>
          </p:cNvSpPr>
          <p:nvPr>
            <p:ph idx="1"/>
          </p:nvPr>
        </p:nvSpPr>
        <p:spPr/>
        <p:txBody>
          <a:bodyPr>
            <a:normAutofit/>
          </a:bodyPr>
          <a:lstStyle/>
          <a:p>
            <a:r>
              <a:rPr lang="en-US" sz="2400" dirty="0"/>
              <a:t>Items have an effect on whether the debt to capital constraint or the debt to capital constraint applies: </a:t>
            </a:r>
          </a:p>
          <a:p>
            <a:r>
              <a:rPr lang="en-US" sz="2400" dirty="0"/>
              <a:t>Need to Understand that NPV of Debt Service is Loan Value</a:t>
            </a:r>
          </a:p>
          <a:p>
            <a:pPr lvl="1"/>
            <a:r>
              <a:rPr lang="en-US" sz="2000" dirty="0"/>
              <a:t>High Project IRR </a:t>
            </a:r>
            <a:r>
              <a:rPr lang="en-US" sz="2000" dirty="0">
                <a:sym typeface="Wingdings" panose="05000000000000000000" pitchFamily="2" charset="2"/>
              </a:rPr>
              <a:t> More Likely </a:t>
            </a:r>
            <a:r>
              <a:rPr lang="en-US" sz="2000" dirty="0"/>
              <a:t>Debt to Constraint; </a:t>
            </a:r>
          </a:p>
          <a:p>
            <a:pPr lvl="1"/>
            <a:r>
              <a:rPr lang="en-US" sz="2000" dirty="0"/>
              <a:t>Long Tenor </a:t>
            </a:r>
            <a:r>
              <a:rPr lang="en-US" sz="2000" dirty="0">
                <a:sym typeface="Wingdings" panose="05000000000000000000" pitchFamily="2" charset="2"/>
              </a:rPr>
              <a:t> More Likely </a:t>
            </a:r>
            <a:r>
              <a:rPr lang="en-US" sz="2000" dirty="0"/>
              <a:t>Debt to Capital Constraint; </a:t>
            </a:r>
          </a:p>
          <a:p>
            <a:pPr lvl="1"/>
            <a:r>
              <a:rPr lang="en-US" sz="2000" dirty="0"/>
              <a:t>Sculpting </a:t>
            </a:r>
            <a:r>
              <a:rPr lang="en-US" sz="2000" dirty="0">
                <a:sym typeface="Wingdings" panose="05000000000000000000" pitchFamily="2" charset="2"/>
              </a:rPr>
              <a:t> More Likely </a:t>
            </a:r>
            <a:r>
              <a:rPr lang="en-US" sz="2000" dirty="0"/>
              <a:t>Debt to Capital Constraint; </a:t>
            </a:r>
          </a:p>
          <a:p>
            <a:pPr lvl="1"/>
            <a:r>
              <a:rPr lang="en-US" sz="2000" dirty="0"/>
              <a:t>Low Interest Rate </a:t>
            </a:r>
            <a:r>
              <a:rPr lang="en-US" sz="2000" dirty="0">
                <a:sym typeface="Wingdings" panose="05000000000000000000" pitchFamily="2" charset="2"/>
              </a:rPr>
              <a:t> Morel Likely </a:t>
            </a:r>
            <a:r>
              <a:rPr lang="en-US" sz="2000" dirty="0"/>
              <a:t>Debt to Capital Constraint. </a:t>
            </a:r>
          </a:p>
          <a:p>
            <a:pPr lvl="1"/>
            <a:r>
              <a:rPr lang="en-US" sz="2000" dirty="0"/>
              <a:t>Low Project IRR </a:t>
            </a:r>
            <a:r>
              <a:rPr lang="en-US" sz="2000" dirty="0">
                <a:sym typeface="Wingdings" panose="05000000000000000000" pitchFamily="2" charset="2"/>
              </a:rPr>
              <a:t> More Likely</a:t>
            </a:r>
            <a:r>
              <a:rPr lang="en-US" sz="2000" dirty="0"/>
              <a:t> DSCR Constraint; </a:t>
            </a:r>
          </a:p>
          <a:p>
            <a:pPr lvl="1"/>
            <a:r>
              <a:rPr lang="en-US" sz="2000" dirty="0"/>
              <a:t>Short Tenor </a:t>
            </a:r>
            <a:r>
              <a:rPr lang="en-US" sz="2000" dirty="0">
                <a:sym typeface="Wingdings" panose="05000000000000000000" pitchFamily="2" charset="2"/>
              </a:rPr>
              <a:t> More Likely</a:t>
            </a:r>
            <a:r>
              <a:rPr lang="en-US" sz="2000" dirty="0"/>
              <a:t> DSCR Constraint; </a:t>
            </a:r>
          </a:p>
          <a:p>
            <a:pPr lvl="1"/>
            <a:r>
              <a:rPr lang="en-US" sz="2000" dirty="0"/>
              <a:t>Level Payment </a:t>
            </a:r>
            <a:r>
              <a:rPr lang="en-US" sz="2000" dirty="0">
                <a:sym typeface="Wingdings" panose="05000000000000000000" pitchFamily="2" charset="2"/>
              </a:rPr>
              <a:t> More Likely</a:t>
            </a:r>
            <a:r>
              <a:rPr lang="en-US" sz="2000" dirty="0"/>
              <a:t> DSCR Constraint; </a:t>
            </a:r>
          </a:p>
          <a:p>
            <a:pPr lvl="1"/>
            <a:r>
              <a:rPr lang="en-US" sz="2000" dirty="0"/>
              <a:t>High Interest Rate </a:t>
            </a:r>
            <a:r>
              <a:rPr lang="en-US" sz="2000" dirty="0">
                <a:sym typeface="Wingdings" panose="05000000000000000000" pitchFamily="2" charset="2"/>
              </a:rPr>
              <a:t> More Likely </a:t>
            </a:r>
            <a:r>
              <a:rPr lang="en-US" sz="2000" dirty="0"/>
              <a:t>DSCR Constraint</a:t>
            </a:r>
          </a:p>
          <a:p>
            <a:endParaRPr lang="en-US" sz="2400" dirty="0"/>
          </a:p>
        </p:txBody>
      </p:sp>
      <p:sp>
        <p:nvSpPr>
          <p:cNvPr id="4" name="Slide Number Placeholder 3"/>
          <p:cNvSpPr>
            <a:spLocks noGrp="1"/>
          </p:cNvSpPr>
          <p:nvPr>
            <p:ph type="sldNum" sz="quarter" idx="12"/>
          </p:nvPr>
        </p:nvSpPr>
        <p:spPr/>
        <p:txBody>
          <a:bodyPr/>
          <a:lstStyle/>
          <a:p>
            <a:fld id="{EB241CD2-1E45-42A3-B213-66A034DF9A3B}" type="slidenum">
              <a:rPr lang="en-GB" smtClean="0"/>
              <a:t>158</a:t>
            </a:fld>
            <a:endParaRPr lang="en-GB" dirty="0"/>
          </a:p>
        </p:txBody>
      </p:sp>
    </p:spTree>
    <p:extLst>
      <p:ext uri="{BB962C8B-B14F-4D97-AF65-F5344CB8AC3E}">
        <p14:creationId xmlns:p14="http://schemas.microsoft.com/office/powerpoint/2010/main" val="311160007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1679C0-99C2-4A79-A29D-02FCB2912105}"/>
              </a:ext>
            </a:extLst>
          </p:cNvPr>
          <p:cNvSpPr>
            <a:spLocks noGrp="1"/>
          </p:cNvSpPr>
          <p:nvPr>
            <p:ph type="title"/>
          </p:nvPr>
        </p:nvSpPr>
        <p:spPr/>
        <p:txBody>
          <a:bodyPr>
            <a:normAutofit fontScale="90000"/>
          </a:bodyPr>
          <a:lstStyle/>
          <a:p>
            <a:r>
              <a:rPr lang="en-US" dirty="0"/>
              <a:t>Sculpting versus Equal Installment with DSCR Constraint</a:t>
            </a:r>
          </a:p>
        </p:txBody>
      </p:sp>
      <p:pic>
        <p:nvPicPr>
          <p:cNvPr id="7" name="Picture 6">
            <a:extLst>
              <a:ext uri="{FF2B5EF4-FFF2-40B4-BE49-F238E27FC236}">
                <a16:creationId xmlns:a16="http://schemas.microsoft.com/office/drawing/2014/main" id="{95E2BCC6-F509-4F04-953F-816976F50E64}"/>
              </a:ext>
            </a:extLst>
          </p:cNvPr>
          <p:cNvPicPr>
            <a:picLocks noChangeAspect="1"/>
          </p:cNvPicPr>
          <p:nvPr/>
        </p:nvPicPr>
        <p:blipFill>
          <a:blip r:embed="rId2"/>
          <a:stretch>
            <a:fillRect/>
          </a:stretch>
        </p:blipFill>
        <p:spPr>
          <a:xfrm>
            <a:off x="4462119" y="2853049"/>
            <a:ext cx="4293581" cy="2848626"/>
          </a:xfrm>
          <a:prstGeom prst="rect">
            <a:avLst/>
          </a:prstGeom>
        </p:spPr>
      </p:pic>
      <p:pic>
        <p:nvPicPr>
          <p:cNvPr id="10" name="Picture 9">
            <a:extLst>
              <a:ext uri="{FF2B5EF4-FFF2-40B4-BE49-F238E27FC236}">
                <a16:creationId xmlns:a16="http://schemas.microsoft.com/office/drawing/2014/main" id="{4C0CA8A4-2A34-4CA5-8DCF-D847FDD70ED3}"/>
              </a:ext>
            </a:extLst>
          </p:cNvPr>
          <p:cNvPicPr>
            <a:picLocks noChangeAspect="1"/>
          </p:cNvPicPr>
          <p:nvPr/>
        </p:nvPicPr>
        <p:blipFill>
          <a:blip r:embed="rId3"/>
          <a:stretch>
            <a:fillRect/>
          </a:stretch>
        </p:blipFill>
        <p:spPr>
          <a:xfrm>
            <a:off x="372936" y="2872047"/>
            <a:ext cx="3983305" cy="2829628"/>
          </a:xfrm>
          <a:prstGeom prst="rect">
            <a:avLst/>
          </a:prstGeom>
        </p:spPr>
      </p:pic>
      <p:sp>
        <p:nvSpPr>
          <p:cNvPr id="11" name="TextBox 10">
            <a:extLst>
              <a:ext uri="{FF2B5EF4-FFF2-40B4-BE49-F238E27FC236}">
                <a16:creationId xmlns:a16="http://schemas.microsoft.com/office/drawing/2014/main" id="{E5AC33A4-D083-446A-9C4D-70FF3CC30413}"/>
              </a:ext>
            </a:extLst>
          </p:cNvPr>
          <p:cNvSpPr txBox="1"/>
          <p:nvPr/>
        </p:nvSpPr>
        <p:spPr>
          <a:xfrm>
            <a:off x="972152" y="1463040"/>
            <a:ext cx="6631806" cy="923330"/>
          </a:xfrm>
          <a:prstGeom prst="rect">
            <a:avLst/>
          </a:prstGeom>
          <a:noFill/>
        </p:spPr>
        <p:txBody>
          <a:bodyPr wrap="square" rtlCol="0">
            <a:spAutoFit/>
          </a:bodyPr>
          <a:lstStyle/>
          <a:p>
            <a:r>
              <a:rPr lang="en-US" dirty="0"/>
              <a:t>Note the big increase in IRR with the DSCR constraint – because of the larger debt size.  Recall that can effectively make the DSCR constraint be in place </a:t>
            </a:r>
          </a:p>
        </p:txBody>
      </p:sp>
    </p:spTree>
    <p:extLst>
      <p:ext uri="{BB962C8B-B14F-4D97-AF65-F5344CB8AC3E}">
        <p14:creationId xmlns:p14="http://schemas.microsoft.com/office/powerpoint/2010/main" val="238803478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A2313-9D2F-20EB-4462-08F137253F9B}"/>
              </a:ext>
            </a:extLst>
          </p:cNvPr>
          <p:cNvSpPr>
            <a:spLocks noGrp="1"/>
          </p:cNvSpPr>
          <p:nvPr>
            <p:ph type="title"/>
          </p:nvPr>
        </p:nvSpPr>
        <p:spPr/>
        <p:txBody>
          <a:bodyPr>
            <a:normAutofit fontScale="90000"/>
          </a:bodyPr>
          <a:lstStyle/>
          <a:p>
            <a:r>
              <a:rPr lang="en-US" dirty="0"/>
              <a:t>Debt Sculpting, DSCR Formula and Negative Repayment</a:t>
            </a:r>
          </a:p>
        </p:txBody>
      </p:sp>
      <p:sp>
        <p:nvSpPr>
          <p:cNvPr id="3" name="Content Placeholder 2">
            <a:extLst>
              <a:ext uri="{FF2B5EF4-FFF2-40B4-BE49-F238E27FC236}">
                <a16:creationId xmlns:a16="http://schemas.microsoft.com/office/drawing/2014/main" id="{78767F32-4D28-2FCF-E664-1577A9341CC7}"/>
              </a:ext>
            </a:extLst>
          </p:cNvPr>
          <p:cNvSpPr>
            <a:spLocks noGrp="1"/>
          </p:cNvSpPr>
          <p:nvPr>
            <p:ph idx="1"/>
          </p:nvPr>
        </p:nvSpPr>
        <p:spPr>
          <a:xfrm>
            <a:off x="304800" y="1209674"/>
            <a:ext cx="8390625" cy="4897827"/>
          </a:xfrm>
        </p:spPr>
        <p:txBody>
          <a:bodyPr>
            <a:normAutofit fontScale="92500" lnSpcReduction="10000"/>
          </a:bodyPr>
          <a:lstStyle/>
          <a:p>
            <a:r>
              <a:rPr lang="en-US" dirty="0"/>
              <a:t>Start with the basic formula:</a:t>
            </a:r>
          </a:p>
          <a:p>
            <a:pPr lvl="1"/>
            <a:r>
              <a:rPr lang="en-US" dirty="0"/>
              <a:t>DSCR = CFADS/DS</a:t>
            </a:r>
          </a:p>
          <a:p>
            <a:pPr lvl="1"/>
            <a:r>
              <a:rPr lang="en-US" dirty="0"/>
              <a:t>DS = CFADS/DSCR</a:t>
            </a:r>
          </a:p>
          <a:p>
            <a:pPr lvl="1"/>
            <a:r>
              <a:rPr lang="en-US" dirty="0"/>
              <a:t>DS = Interest + Repayment</a:t>
            </a:r>
          </a:p>
          <a:p>
            <a:pPr lvl="1"/>
            <a:endParaRPr lang="en-US" dirty="0"/>
          </a:p>
          <a:p>
            <a:r>
              <a:rPr lang="en-US" dirty="0"/>
              <a:t>It is possible that in this formula the repayment will be negative when interest is greater than debt service</a:t>
            </a:r>
          </a:p>
          <a:p>
            <a:endParaRPr lang="en-US" dirty="0"/>
          </a:p>
          <a:p>
            <a:r>
              <a:rPr lang="en-US" dirty="0"/>
              <a:t>In this case there are a couple things you can do.</a:t>
            </a:r>
          </a:p>
          <a:p>
            <a:pPr lvl="1"/>
            <a:r>
              <a:rPr lang="en-US" dirty="0"/>
              <a:t>You can set up a cash reserve account to cover the interest</a:t>
            </a:r>
          </a:p>
          <a:p>
            <a:pPr lvl="1"/>
            <a:r>
              <a:rPr lang="en-US" dirty="0"/>
              <a:t>You can use the cash reserve withdraws to cover the repayment</a:t>
            </a:r>
          </a:p>
          <a:p>
            <a:pPr lvl="1"/>
            <a:r>
              <a:rPr lang="en-US" dirty="0"/>
              <a:t>In this case there is higher repayment (non-negative) and the tenure of the debt declines</a:t>
            </a:r>
          </a:p>
          <a:p>
            <a:pPr lvl="1"/>
            <a:r>
              <a:rPr lang="en-US" dirty="0"/>
              <a:t>If the CFADS includes only the cash for repayment, the DSCR is below the target</a:t>
            </a:r>
          </a:p>
          <a:p>
            <a:r>
              <a:rPr lang="en-US" dirty="0"/>
              <a:t>Solution</a:t>
            </a:r>
          </a:p>
          <a:p>
            <a:pPr lvl="1"/>
            <a:r>
              <a:rPr lang="en-US" dirty="0"/>
              <a:t>Amount withdrawn from the reserve account uses the formula</a:t>
            </a:r>
          </a:p>
          <a:p>
            <a:pPr lvl="1"/>
            <a:r>
              <a:rPr lang="en-US" dirty="0"/>
              <a:t>CFADS = EBITDA – Taxes + Amount Withdrawn from Reserve</a:t>
            </a:r>
          </a:p>
          <a:p>
            <a:pPr lvl="1"/>
            <a:r>
              <a:rPr lang="en-US" dirty="0"/>
              <a:t>Target CFADS = Debt Service x DSCR</a:t>
            </a:r>
          </a:p>
          <a:p>
            <a:pPr lvl="1"/>
            <a:r>
              <a:rPr lang="en-US" dirty="0"/>
              <a:t>Debt Service = Interest Expense</a:t>
            </a:r>
          </a:p>
          <a:p>
            <a:pPr lvl="1"/>
            <a:r>
              <a:rPr lang="en-US" dirty="0"/>
              <a:t>(EBITDA – Taxes + Amount Withdrawn)  = Interest * DSCR</a:t>
            </a:r>
          </a:p>
          <a:p>
            <a:pPr lvl="1"/>
            <a:endParaRPr lang="en-US" dirty="0"/>
          </a:p>
          <a:p>
            <a:pPr lvl="1"/>
            <a:r>
              <a:rPr lang="en-US" b="1" dirty="0"/>
              <a:t>Amount of Reserve Withdrawn = Interest * DSCR – EBITDA + Taxes</a:t>
            </a:r>
          </a:p>
          <a:p>
            <a:pPr lvl="1"/>
            <a:endParaRPr lang="en-US" dirty="0"/>
          </a:p>
          <a:p>
            <a:pPr lvl="1"/>
            <a:r>
              <a:rPr lang="en-US" dirty="0"/>
              <a:t>Note the extra amount results in dividends like the normal situation</a:t>
            </a:r>
          </a:p>
        </p:txBody>
      </p:sp>
    </p:spTree>
    <p:extLst>
      <p:ext uri="{BB962C8B-B14F-4D97-AF65-F5344CB8AC3E}">
        <p14:creationId xmlns:p14="http://schemas.microsoft.com/office/powerpoint/2010/main" val="390377862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3A4F8-688E-50CF-CC75-BB86E3C75F28}"/>
              </a:ext>
            </a:extLst>
          </p:cNvPr>
          <p:cNvSpPr>
            <a:spLocks noGrp="1"/>
          </p:cNvSpPr>
          <p:nvPr>
            <p:ph type="title"/>
          </p:nvPr>
        </p:nvSpPr>
        <p:spPr/>
        <p:txBody>
          <a:bodyPr/>
          <a:lstStyle/>
          <a:p>
            <a:r>
              <a:rPr lang="en-US" dirty="0"/>
              <a:t>Summary of Results</a:t>
            </a:r>
          </a:p>
        </p:txBody>
      </p:sp>
      <p:sp>
        <p:nvSpPr>
          <p:cNvPr id="3" name="Content Placeholder 2">
            <a:extLst>
              <a:ext uri="{FF2B5EF4-FFF2-40B4-BE49-F238E27FC236}">
                <a16:creationId xmlns:a16="http://schemas.microsoft.com/office/drawing/2014/main" id="{E5436063-AB6C-5790-4DD1-3AF65935A1E8}"/>
              </a:ext>
            </a:extLst>
          </p:cNvPr>
          <p:cNvSpPr>
            <a:spLocks noGrp="1"/>
          </p:cNvSpPr>
          <p:nvPr>
            <p:ph idx="1"/>
          </p:nvPr>
        </p:nvSpPr>
        <p:spPr/>
        <p:txBody>
          <a:bodyPr/>
          <a:lstStyle/>
          <a:p>
            <a:r>
              <a:rPr lang="en-US" dirty="0"/>
              <a:t>Case with allowing negative repayment</a:t>
            </a:r>
          </a:p>
          <a:p>
            <a:endParaRPr lang="en-US" dirty="0"/>
          </a:p>
        </p:txBody>
      </p:sp>
      <p:pic>
        <p:nvPicPr>
          <p:cNvPr id="5" name="Picture 4">
            <a:extLst>
              <a:ext uri="{FF2B5EF4-FFF2-40B4-BE49-F238E27FC236}">
                <a16:creationId xmlns:a16="http://schemas.microsoft.com/office/drawing/2014/main" id="{01BA12FF-B7EA-526E-B490-0EA1C23A86EA}"/>
              </a:ext>
            </a:extLst>
          </p:cNvPr>
          <p:cNvPicPr>
            <a:picLocks noChangeAspect="1"/>
          </p:cNvPicPr>
          <p:nvPr/>
        </p:nvPicPr>
        <p:blipFill>
          <a:blip r:embed="rId2"/>
          <a:stretch>
            <a:fillRect/>
          </a:stretch>
        </p:blipFill>
        <p:spPr>
          <a:xfrm>
            <a:off x="200025" y="1570630"/>
            <a:ext cx="2896858" cy="2234632"/>
          </a:xfrm>
          <a:prstGeom prst="rect">
            <a:avLst/>
          </a:prstGeom>
        </p:spPr>
      </p:pic>
      <p:pic>
        <p:nvPicPr>
          <p:cNvPr id="7" name="Picture 6">
            <a:extLst>
              <a:ext uri="{FF2B5EF4-FFF2-40B4-BE49-F238E27FC236}">
                <a16:creationId xmlns:a16="http://schemas.microsoft.com/office/drawing/2014/main" id="{6ECEF3DC-9AB7-190B-0D76-986A394D6A79}"/>
              </a:ext>
            </a:extLst>
          </p:cNvPr>
          <p:cNvPicPr>
            <a:picLocks noChangeAspect="1"/>
          </p:cNvPicPr>
          <p:nvPr/>
        </p:nvPicPr>
        <p:blipFill>
          <a:blip r:embed="rId3"/>
          <a:stretch>
            <a:fillRect/>
          </a:stretch>
        </p:blipFill>
        <p:spPr>
          <a:xfrm>
            <a:off x="4416673" y="1570630"/>
            <a:ext cx="3321220" cy="2302540"/>
          </a:xfrm>
          <a:prstGeom prst="rect">
            <a:avLst/>
          </a:prstGeom>
        </p:spPr>
      </p:pic>
      <p:pic>
        <p:nvPicPr>
          <p:cNvPr id="9" name="Picture 8">
            <a:extLst>
              <a:ext uri="{FF2B5EF4-FFF2-40B4-BE49-F238E27FC236}">
                <a16:creationId xmlns:a16="http://schemas.microsoft.com/office/drawing/2014/main" id="{D3C0A1A3-E791-13CB-F5CB-67A893F3952C}"/>
              </a:ext>
            </a:extLst>
          </p:cNvPr>
          <p:cNvPicPr>
            <a:picLocks noChangeAspect="1"/>
          </p:cNvPicPr>
          <p:nvPr/>
        </p:nvPicPr>
        <p:blipFill>
          <a:blip r:embed="rId4"/>
          <a:stretch>
            <a:fillRect/>
          </a:stretch>
        </p:blipFill>
        <p:spPr>
          <a:xfrm>
            <a:off x="126364" y="4098034"/>
            <a:ext cx="3384587" cy="2573696"/>
          </a:xfrm>
          <a:prstGeom prst="rect">
            <a:avLst/>
          </a:prstGeom>
        </p:spPr>
      </p:pic>
      <p:pic>
        <p:nvPicPr>
          <p:cNvPr id="11" name="Picture 10">
            <a:extLst>
              <a:ext uri="{FF2B5EF4-FFF2-40B4-BE49-F238E27FC236}">
                <a16:creationId xmlns:a16="http://schemas.microsoft.com/office/drawing/2014/main" id="{94FCE2D6-1D00-8FEA-EB61-44AE67C0B254}"/>
              </a:ext>
            </a:extLst>
          </p:cNvPr>
          <p:cNvPicPr>
            <a:picLocks noChangeAspect="1"/>
          </p:cNvPicPr>
          <p:nvPr/>
        </p:nvPicPr>
        <p:blipFill>
          <a:blip r:embed="rId5"/>
          <a:stretch>
            <a:fillRect/>
          </a:stretch>
        </p:blipFill>
        <p:spPr>
          <a:xfrm>
            <a:off x="4416672" y="4238197"/>
            <a:ext cx="3321221" cy="2328747"/>
          </a:xfrm>
          <a:prstGeom prst="rect">
            <a:avLst/>
          </a:prstGeom>
        </p:spPr>
      </p:pic>
    </p:spTree>
    <p:extLst>
      <p:ext uri="{BB962C8B-B14F-4D97-AF65-F5344CB8AC3E}">
        <p14:creationId xmlns:p14="http://schemas.microsoft.com/office/powerpoint/2010/main" val="336496515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7DAD2-3810-9846-F98F-DE5A052B66D3}"/>
              </a:ext>
            </a:extLst>
          </p:cNvPr>
          <p:cNvSpPr>
            <a:spLocks noGrp="1"/>
          </p:cNvSpPr>
          <p:nvPr>
            <p:ph type="ctrTitle"/>
          </p:nvPr>
        </p:nvSpPr>
        <p:spPr>
          <a:xfrm>
            <a:off x="482876" y="1707280"/>
            <a:ext cx="5222599" cy="3207620"/>
          </a:xfrm>
        </p:spPr>
        <p:txBody>
          <a:bodyPr/>
          <a:lstStyle/>
          <a:p>
            <a:r>
              <a:rPr lang="en-US" dirty="0"/>
              <a:t>Tricks to get to DSCR when there is a debt to capital constraint</a:t>
            </a:r>
          </a:p>
        </p:txBody>
      </p:sp>
    </p:spTree>
    <p:extLst>
      <p:ext uri="{BB962C8B-B14F-4D97-AF65-F5344CB8AC3E}">
        <p14:creationId xmlns:p14="http://schemas.microsoft.com/office/powerpoint/2010/main" val="176390188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3" name="Google Shape;93;p14" descr="image.png"/>
          <p:cNvPicPr preferRelativeResize="0"/>
          <p:nvPr/>
        </p:nvPicPr>
        <p:blipFill rotWithShape="1">
          <a:blip r:embed="rId3">
            <a:alphaModFix/>
          </a:blip>
          <a:srcRect/>
          <a:stretch/>
        </p:blipFill>
        <p:spPr>
          <a:xfrm>
            <a:off x="571500" y="2181634"/>
            <a:ext cx="3857625" cy="3007519"/>
          </a:xfrm>
          <a:prstGeom prst="rect">
            <a:avLst/>
          </a:prstGeom>
          <a:noFill/>
          <a:ln>
            <a:noFill/>
          </a:ln>
        </p:spPr>
      </p:pic>
      <p:pic>
        <p:nvPicPr>
          <p:cNvPr id="94" name="Google Shape;94;p14" descr="image.png"/>
          <p:cNvPicPr preferRelativeResize="0"/>
          <p:nvPr/>
        </p:nvPicPr>
        <p:blipFill rotWithShape="1">
          <a:blip r:embed="rId4">
            <a:alphaModFix/>
          </a:blip>
          <a:srcRect/>
          <a:stretch/>
        </p:blipFill>
        <p:spPr>
          <a:xfrm>
            <a:off x="4714875" y="2181634"/>
            <a:ext cx="3857625" cy="3007519"/>
          </a:xfrm>
          <a:prstGeom prst="rect">
            <a:avLst/>
          </a:prstGeom>
          <a:noFill/>
          <a:ln>
            <a:noFill/>
          </a:ln>
        </p:spPr>
      </p:pic>
      <p:sp>
        <p:nvSpPr>
          <p:cNvPr id="95" name="Google Shape;95;p14"/>
          <p:cNvSpPr txBox="1"/>
          <p:nvPr/>
        </p:nvSpPr>
        <p:spPr>
          <a:xfrm>
            <a:off x="864394" y="2474528"/>
            <a:ext cx="3435429" cy="207749"/>
          </a:xfrm>
          <a:prstGeom prst="rect">
            <a:avLst/>
          </a:prstGeom>
          <a:noFill/>
          <a:ln>
            <a:noFill/>
          </a:ln>
        </p:spPr>
        <p:txBody>
          <a:bodyPr spcFirstLastPara="1" wrap="square" lIns="0" tIns="0" rIns="0" bIns="0" anchor="t" anchorCtr="0">
            <a:spAutoFit/>
          </a:bodyPr>
          <a:lstStyle/>
          <a:p>
            <a:r>
              <a:rPr lang="en-US" sz="1350">
                <a:solidFill>
                  <a:srgbClr val="0D9488"/>
                </a:solidFill>
                <a:latin typeface="Poppins SemiBold"/>
                <a:ea typeface="Poppins SemiBold"/>
                <a:cs typeface="Poppins SemiBold"/>
                <a:sym typeface="Poppins SemiBold"/>
              </a:rPr>
              <a:t>Target Business Case (12%–15%)</a:t>
            </a:r>
            <a:endParaRPr sz="1350"/>
          </a:p>
        </p:txBody>
      </p:sp>
      <p:sp>
        <p:nvSpPr>
          <p:cNvPr id="96" name="Google Shape;96;p14"/>
          <p:cNvSpPr txBox="1"/>
          <p:nvPr/>
        </p:nvSpPr>
        <p:spPr>
          <a:xfrm>
            <a:off x="5007769" y="2474528"/>
            <a:ext cx="3435429" cy="207749"/>
          </a:xfrm>
          <a:prstGeom prst="rect">
            <a:avLst/>
          </a:prstGeom>
          <a:noFill/>
          <a:ln>
            <a:noFill/>
          </a:ln>
        </p:spPr>
        <p:txBody>
          <a:bodyPr spcFirstLastPara="1" wrap="square" lIns="0" tIns="0" rIns="0" bIns="0" anchor="t" anchorCtr="0">
            <a:spAutoFit/>
          </a:bodyPr>
          <a:lstStyle/>
          <a:p>
            <a:r>
              <a:rPr lang="en-US" sz="1350">
                <a:solidFill>
                  <a:srgbClr val="0D9488"/>
                </a:solidFill>
                <a:latin typeface="Poppins SemiBold"/>
                <a:ea typeface="Poppins SemiBold"/>
                <a:cs typeface="Poppins SemiBold"/>
                <a:sym typeface="Poppins SemiBold"/>
              </a:rPr>
              <a:t>Actual Secondary Returns (15%–30%)</a:t>
            </a:r>
            <a:endParaRPr sz="1350"/>
          </a:p>
        </p:txBody>
      </p:sp>
      <p:sp>
        <p:nvSpPr>
          <p:cNvPr id="97" name="Google Shape;97;p14"/>
          <p:cNvSpPr txBox="1"/>
          <p:nvPr/>
        </p:nvSpPr>
        <p:spPr>
          <a:xfrm>
            <a:off x="1042988" y="2867434"/>
            <a:ext cx="3093244" cy="441275"/>
          </a:xfrm>
          <a:prstGeom prst="rect">
            <a:avLst/>
          </a:prstGeom>
          <a:noFill/>
          <a:ln>
            <a:noFill/>
          </a:ln>
        </p:spPr>
        <p:txBody>
          <a:bodyPr spcFirstLastPara="1" wrap="square" lIns="0" tIns="0" rIns="0" bIns="0" anchor="t" anchorCtr="0">
            <a:spAutoFit/>
          </a:bodyPr>
          <a:lstStyle/>
          <a:p>
            <a:pPr>
              <a:lnSpc>
                <a:spcPct val="149960"/>
              </a:lnSpc>
            </a:pPr>
            <a:r>
              <a:rPr lang="en-US" sz="956" b="1">
                <a:solidFill>
                  <a:srgbClr val="334155"/>
                </a:solidFill>
                <a:latin typeface="Lato"/>
                <a:ea typeface="Lato"/>
                <a:cs typeface="Lato"/>
                <a:sym typeface="Lato"/>
              </a:rPr>
              <a:t>Initial Projection:</a:t>
            </a:r>
            <a:r>
              <a:rPr lang="en-US" sz="956">
                <a:solidFill>
                  <a:srgbClr val="334155"/>
                </a:solidFill>
                <a:latin typeface="Lato"/>
                <a:ea typeface="Lato"/>
                <a:cs typeface="Lato"/>
                <a:sym typeface="Lato"/>
              </a:rPr>
              <a:t> Bids were financial-engineered to show nominal post-tax equity IRRs in the 12% to 15% range.</a:t>
            </a:r>
            <a:endParaRPr sz="1350"/>
          </a:p>
        </p:txBody>
      </p:sp>
      <p:sp>
        <p:nvSpPr>
          <p:cNvPr id="98" name="Google Shape;98;p14"/>
          <p:cNvSpPr txBox="1"/>
          <p:nvPr/>
        </p:nvSpPr>
        <p:spPr>
          <a:xfrm>
            <a:off x="1042988" y="3338922"/>
            <a:ext cx="3093244" cy="661912"/>
          </a:xfrm>
          <a:prstGeom prst="rect">
            <a:avLst/>
          </a:prstGeom>
          <a:noFill/>
          <a:ln>
            <a:noFill/>
          </a:ln>
        </p:spPr>
        <p:txBody>
          <a:bodyPr spcFirstLastPara="1" wrap="square" lIns="0" tIns="0" rIns="0" bIns="0" anchor="t" anchorCtr="0">
            <a:spAutoFit/>
          </a:bodyPr>
          <a:lstStyle/>
          <a:p>
            <a:pPr>
              <a:lnSpc>
                <a:spcPct val="149960"/>
              </a:lnSpc>
            </a:pPr>
            <a:r>
              <a:rPr lang="en-US" sz="956" b="1" dirty="0">
                <a:solidFill>
                  <a:srgbClr val="334155"/>
                </a:solidFill>
                <a:latin typeface="Lato"/>
                <a:ea typeface="Lato"/>
                <a:cs typeface="Lato"/>
                <a:sym typeface="Lato"/>
              </a:rPr>
              <a:t>Risk Justification:</a:t>
            </a:r>
            <a:r>
              <a:rPr lang="en-US" sz="956" dirty="0">
                <a:solidFill>
                  <a:srgbClr val="334155"/>
                </a:solidFill>
                <a:latin typeface="Lato"/>
                <a:ea typeface="Lato"/>
                <a:cs typeface="Lato"/>
                <a:sym typeface="Lato"/>
              </a:rPr>
              <a:t> Proponents argued high returns rewarded sponsors for carrying heavy construction and long-term delivery risks.</a:t>
            </a:r>
            <a:endParaRPr sz="1350" dirty="0"/>
          </a:p>
        </p:txBody>
      </p:sp>
      <p:sp>
        <p:nvSpPr>
          <p:cNvPr id="99" name="Google Shape;99;p14"/>
          <p:cNvSpPr txBox="1"/>
          <p:nvPr/>
        </p:nvSpPr>
        <p:spPr>
          <a:xfrm>
            <a:off x="1042988" y="3992575"/>
            <a:ext cx="3093244" cy="661912"/>
          </a:xfrm>
          <a:prstGeom prst="rect">
            <a:avLst/>
          </a:prstGeom>
          <a:noFill/>
          <a:ln>
            <a:noFill/>
          </a:ln>
        </p:spPr>
        <p:txBody>
          <a:bodyPr spcFirstLastPara="1" wrap="square" lIns="0" tIns="0" rIns="0" bIns="0" anchor="t" anchorCtr="0">
            <a:spAutoFit/>
          </a:bodyPr>
          <a:lstStyle/>
          <a:p>
            <a:pPr>
              <a:lnSpc>
                <a:spcPct val="149960"/>
              </a:lnSpc>
            </a:pPr>
            <a:r>
              <a:rPr lang="en-US" sz="956" b="1">
                <a:solidFill>
                  <a:srgbClr val="334155"/>
                </a:solidFill>
                <a:latin typeface="Lato"/>
                <a:ea typeface="Lato"/>
                <a:cs typeface="Lato"/>
                <a:sym typeface="Lato"/>
              </a:rPr>
              <a:t>Public Assumption:</a:t>
            </a:r>
            <a:r>
              <a:rPr lang="en-US" sz="956">
                <a:solidFill>
                  <a:srgbClr val="334155"/>
                </a:solidFill>
                <a:latin typeface="Lato"/>
                <a:ea typeface="Lato"/>
                <a:cs typeface="Lato"/>
                <a:sym typeface="Lato"/>
              </a:rPr>
              <a:t> NHS Trusts signed agreements under the belief that private-sector yields were locked in at these moderate levels.</a:t>
            </a:r>
            <a:endParaRPr sz="1350"/>
          </a:p>
        </p:txBody>
      </p:sp>
      <p:sp>
        <p:nvSpPr>
          <p:cNvPr id="100" name="Google Shape;100;p14"/>
          <p:cNvSpPr txBox="1"/>
          <p:nvPr/>
        </p:nvSpPr>
        <p:spPr>
          <a:xfrm>
            <a:off x="5186363" y="3117466"/>
            <a:ext cx="3093244" cy="441275"/>
          </a:xfrm>
          <a:prstGeom prst="rect">
            <a:avLst/>
          </a:prstGeom>
          <a:noFill/>
          <a:ln>
            <a:noFill/>
          </a:ln>
        </p:spPr>
        <p:txBody>
          <a:bodyPr spcFirstLastPara="1" wrap="square" lIns="0" tIns="0" rIns="0" bIns="0" anchor="t" anchorCtr="0">
            <a:spAutoFit/>
          </a:bodyPr>
          <a:lstStyle/>
          <a:p>
            <a:pPr>
              <a:lnSpc>
                <a:spcPct val="149960"/>
              </a:lnSpc>
            </a:pPr>
            <a:r>
              <a:rPr lang="en-US" sz="956" b="1">
                <a:solidFill>
                  <a:srgbClr val="334155"/>
                </a:solidFill>
                <a:latin typeface="Lato"/>
                <a:ea typeface="Lato"/>
                <a:cs typeface="Lato"/>
                <a:sym typeface="Lato"/>
              </a:rPr>
              <a:t>Risk De-escalation:</a:t>
            </a:r>
            <a:r>
              <a:rPr lang="en-US" sz="956">
                <a:solidFill>
                  <a:srgbClr val="334155"/>
                </a:solidFill>
                <a:latin typeface="Lato"/>
                <a:ea typeface="Lato"/>
                <a:cs typeface="Lato"/>
                <a:sym typeface="Lato"/>
              </a:rPr>
              <a:t> Once construction successfully concluded, physical asset risk effectively dropped to zero.</a:t>
            </a:r>
            <a:endParaRPr sz="1350"/>
          </a:p>
        </p:txBody>
      </p:sp>
      <p:sp>
        <p:nvSpPr>
          <p:cNvPr id="101" name="Google Shape;101;p14"/>
          <p:cNvSpPr txBox="1"/>
          <p:nvPr/>
        </p:nvSpPr>
        <p:spPr>
          <a:xfrm>
            <a:off x="5186363" y="3588953"/>
            <a:ext cx="3093244" cy="661912"/>
          </a:xfrm>
          <a:prstGeom prst="rect">
            <a:avLst/>
          </a:prstGeom>
          <a:noFill/>
          <a:ln>
            <a:noFill/>
          </a:ln>
        </p:spPr>
        <p:txBody>
          <a:bodyPr spcFirstLastPara="1" wrap="square" lIns="0" tIns="0" rIns="0" bIns="0" anchor="t" anchorCtr="0">
            <a:spAutoFit/>
          </a:bodyPr>
          <a:lstStyle/>
          <a:p>
            <a:pPr>
              <a:lnSpc>
                <a:spcPct val="149960"/>
              </a:lnSpc>
            </a:pPr>
            <a:r>
              <a:rPr lang="en-US" sz="956" b="1">
                <a:solidFill>
                  <a:srgbClr val="334155"/>
                </a:solidFill>
                <a:latin typeface="Lato"/>
                <a:ea typeface="Lato"/>
                <a:cs typeface="Lato"/>
                <a:sym typeface="Lato"/>
              </a:rPr>
              <a:t>Equity Flipping:</a:t>
            </a:r>
            <a:r>
              <a:rPr lang="en-US" sz="956">
                <a:solidFill>
                  <a:srgbClr val="334155"/>
                </a:solidFill>
                <a:latin typeface="Lato"/>
                <a:ea typeface="Lato"/>
                <a:cs typeface="Lato"/>
                <a:sym typeface="Lato"/>
              </a:rPr>
              <a:t> Original sponsors systematically flipped their stakes to specialized secondary infrastructure funds (e.g., HICL).</a:t>
            </a:r>
            <a:endParaRPr sz="1350"/>
          </a:p>
        </p:txBody>
      </p:sp>
      <p:sp>
        <p:nvSpPr>
          <p:cNvPr id="102" name="Google Shape;102;p14"/>
          <p:cNvSpPr txBox="1"/>
          <p:nvPr/>
        </p:nvSpPr>
        <p:spPr>
          <a:xfrm>
            <a:off x="5186363" y="4242607"/>
            <a:ext cx="3093244" cy="661912"/>
          </a:xfrm>
          <a:prstGeom prst="rect">
            <a:avLst/>
          </a:prstGeom>
          <a:noFill/>
          <a:ln>
            <a:noFill/>
          </a:ln>
        </p:spPr>
        <p:txBody>
          <a:bodyPr spcFirstLastPara="1" wrap="square" lIns="0" tIns="0" rIns="0" bIns="0" anchor="t" anchorCtr="0">
            <a:spAutoFit/>
          </a:bodyPr>
          <a:lstStyle/>
          <a:p>
            <a:pPr>
              <a:lnSpc>
                <a:spcPct val="149960"/>
              </a:lnSpc>
            </a:pPr>
            <a:r>
              <a:rPr lang="en-US" sz="956" b="1">
                <a:solidFill>
                  <a:srgbClr val="334155"/>
                </a:solidFill>
                <a:latin typeface="Lato"/>
                <a:ea typeface="Lato"/>
                <a:cs typeface="Lato"/>
                <a:sym typeface="Lato"/>
              </a:rPr>
              <a:t>Widespread Excess:</a:t>
            </a:r>
            <a:r>
              <a:rPr lang="en-US" sz="956">
                <a:solidFill>
                  <a:srgbClr val="334155"/>
                </a:solidFill>
                <a:latin typeface="Lato"/>
                <a:ea typeface="Lato"/>
                <a:cs typeface="Lato"/>
                <a:sym typeface="Lato"/>
              </a:rPr>
              <a:t> Audits mapped actualized operational-phase transaction IRRs averaging an extraordinary **28%**.</a:t>
            </a:r>
            <a:endParaRPr sz="1350"/>
          </a:p>
        </p:txBody>
      </p:sp>
      <p:sp>
        <p:nvSpPr>
          <p:cNvPr id="103" name="Google Shape;103;p14"/>
          <p:cNvSpPr txBox="1"/>
          <p:nvPr/>
        </p:nvSpPr>
        <p:spPr>
          <a:xfrm>
            <a:off x="864394" y="2831715"/>
            <a:ext cx="100013" cy="311624"/>
          </a:xfrm>
          <a:prstGeom prst="rect">
            <a:avLst/>
          </a:prstGeom>
          <a:noFill/>
          <a:ln>
            <a:noFill/>
          </a:ln>
        </p:spPr>
        <p:txBody>
          <a:bodyPr spcFirstLastPara="1" wrap="square" lIns="0" tIns="0" rIns="0" bIns="0" anchor="t" anchorCtr="0">
            <a:spAutoFit/>
          </a:bodyPr>
          <a:lstStyle/>
          <a:p>
            <a:pPr>
              <a:lnSpc>
                <a:spcPct val="150000"/>
              </a:lnSpc>
            </a:pPr>
            <a:r>
              <a:rPr lang="en-US" sz="1350">
                <a:solidFill>
                  <a:srgbClr val="0D9488"/>
                </a:solidFill>
                <a:latin typeface="Lato"/>
                <a:ea typeface="Lato"/>
                <a:cs typeface="Lato"/>
                <a:sym typeface="Lato"/>
              </a:rPr>
              <a:t>•</a:t>
            </a:r>
            <a:endParaRPr sz="1350"/>
          </a:p>
        </p:txBody>
      </p:sp>
      <p:sp>
        <p:nvSpPr>
          <p:cNvPr id="104" name="Google Shape;104;p14"/>
          <p:cNvSpPr txBox="1"/>
          <p:nvPr/>
        </p:nvSpPr>
        <p:spPr>
          <a:xfrm>
            <a:off x="864394" y="3303203"/>
            <a:ext cx="100013" cy="311624"/>
          </a:xfrm>
          <a:prstGeom prst="rect">
            <a:avLst/>
          </a:prstGeom>
          <a:noFill/>
          <a:ln>
            <a:noFill/>
          </a:ln>
        </p:spPr>
        <p:txBody>
          <a:bodyPr spcFirstLastPara="1" wrap="square" lIns="0" tIns="0" rIns="0" bIns="0" anchor="t" anchorCtr="0">
            <a:spAutoFit/>
          </a:bodyPr>
          <a:lstStyle/>
          <a:p>
            <a:pPr>
              <a:lnSpc>
                <a:spcPct val="150000"/>
              </a:lnSpc>
            </a:pPr>
            <a:r>
              <a:rPr lang="en-US" sz="1350">
                <a:solidFill>
                  <a:srgbClr val="0D9488"/>
                </a:solidFill>
                <a:latin typeface="Lato"/>
                <a:ea typeface="Lato"/>
                <a:cs typeface="Lato"/>
                <a:sym typeface="Lato"/>
              </a:rPr>
              <a:t>•</a:t>
            </a:r>
            <a:endParaRPr sz="1350"/>
          </a:p>
        </p:txBody>
      </p:sp>
      <p:sp>
        <p:nvSpPr>
          <p:cNvPr id="105" name="Google Shape;105;p14"/>
          <p:cNvSpPr txBox="1"/>
          <p:nvPr/>
        </p:nvSpPr>
        <p:spPr>
          <a:xfrm>
            <a:off x="864394" y="3956856"/>
            <a:ext cx="100013" cy="311624"/>
          </a:xfrm>
          <a:prstGeom prst="rect">
            <a:avLst/>
          </a:prstGeom>
          <a:noFill/>
          <a:ln>
            <a:noFill/>
          </a:ln>
        </p:spPr>
        <p:txBody>
          <a:bodyPr spcFirstLastPara="1" wrap="square" lIns="0" tIns="0" rIns="0" bIns="0" anchor="t" anchorCtr="0">
            <a:spAutoFit/>
          </a:bodyPr>
          <a:lstStyle/>
          <a:p>
            <a:pPr>
              <a:lnSpc>
                <a:spcPct val="150000"/>
              </a:lnSpc>
            </a:pPr>
            <a:r>
              <a:rPr lang="en-US" sz="1350">
                <a:solidFill>
                  <a:srgbClr val="0D9488"/>
                </a:solidFill>
                <a:latin typeface="Lato"/>
                <a:ea typeface="Lato"/>
                <a:cs typeface="Lato"/>
                <a:sym typeface="Lato"/>
              </a:rPr>
              <a:t>•</a:t>
            </a:r>
            <a:endParaRPr sz="1350"/>
          </a:p>
        </p:txBody>
      </p:sp>
      <p:sp>
        <p:nvSpPr>
          <p:cNvPr id="106" name="Google Shape;106;p14"/>
          <p:cNvSpPr txBox="1"/>
          <p:nvPr/>
        </p:nvSpPr>
        <p:spPr>
          <a:xfrm>
            <a:off x="5007769" y="3081746"/>
            <a:ext cx="100013" cy="311624"/>
          </a:xfrm>
          <a:prstGeom prst="rect">
            <a:avLst/>
          </a:prstGeom>
          <a:noFill/>
          <a:ln>
            <a:noFill/>
          </a:ln>
        </p:spPr>
        <p:txBody>
          <a:bodyPr spcFirstLastPara="1" wrap="square" lIns="0" tIns="0" rIns="0" bIns="0" anchor="t" anchorCtr="0">
            <a:spAutoFit/>
          </a:bodyPr>
          <a:lstStyle/>
          <a:p>
            <a:pPr>
              <a:lnSpc>
                <a:spcPct val="150000"/>
              </a:lnSpc>
            </a:pPr>
            <a:r>
              <a:rPr lang="en-US" sz="1350">
                <a:solidFill>
                  <a:srgbClr val="0D9488"/>
                </a:solidFill>
                <a:latin typeface="Lato"/>
                <a:ea typeface="Lato"/>
                <a:cs typeface="Lato"/>
                <a:sym typeface="Lato"/>
              </a:rPr>
              <a:t>•</a:t>
            </a:r>
            <a:endParaRPr sz="1350"/>
          </a:p>
        </p:txBody>
      </p:sp>
      <p:sp>
        <p:nvSpPr>
          <p:cNvPr id="107" name="Google Shape;107;p14"/>
          <p:cNvSpPr txBox="1"/>
          <p:nvPr/>
        </p:nvSpPr>
        <p:spPr>
          <a:xfrm>
            <a:off x="5007769" y="3553234"/>
            <a:ext cx="100013" cy="311624"/>
          </a:xfrm>
          <a:prstGeom prst="rect">
            <a:avLst/>
          </a:prstGeom>
          <a:noFill/>
          <a:ln>
            <a:noFill/>
          </a:ln>
        </p:spPr>
        <p:txBody>
          <a:bodyPr spcFirstLastPara="1" wrap="square" lIns="0" tIns="0" rIns="0" bIns="0" anchor="t" anchorCtr="0">
            <a:spAutoFit/>
          </a:bodyPr>
          <a:lstStyle/>
          <a:p>
            <a:pPr>
              <a:lnSpc>
                <a:spcPct val="150000"/>
              </a:lnSpc>
            </a:pPr>
            <a:r>
              <a:rPr lang="en-US" sz="1350">
                <a:solidFill>
                  <a:srgbClr val="0D9488"/>
                </a:solidFill>
                <a:latin typeface="Lato"/>
                <a:ea typeface="Lato"/>
                <a:cs typeface="Lato"/>
                <a:sym typeface="Lato"/>
              </a:rPr>
              <a:t>•</a:t>
            </a:r>
            <a:endParaRPr sz="1350"/>
          </a:p>
        </p:txBody>
      </p:sp>
      <p:sp>
        <p:nvSpPr>
          <p:cNvPr id="108" name="Google Shape;108;p14"/>
          <p:cNvSpPr txBox="1"/>
          <p:nvPr/>
        </p:nvSpPr>
        <p:spPr>
          <a:xfrm>
            <a:off x="5007769" y="4206887"/>
            <a:ext cx="100013" cy="311624"/>
          </a:xfrm>
          <a:prstGeom prst="rect">
            <a:avLst/>
          </a:prstGeom>
          <a:noFill/>
          <a:ln>
            <a:noFill/>
          </a:ln>
        </p:spPr>
        <p:txBody>
          <a:bodyPr spcFirstLastPara="1" wrap="square" lIns="0" tIns="0" rIns="0" bIns="0" anchor="t" anchorCtr="0">
            <a:spAutoFit/>
          </a:bodyPr>
          <a:lstStyle/>
          <a:p>
            <a:pPr>
              <a:lnSpc>
                <a:spcPct val="150000"/>
              </a:lnSpc>
            </a:pPr>
            <a:r>
              <a:rPr lang="en-US" sz="1350">
                <a:solidFill>
                  <a:srgbClr val="0D9488"/>
                </a:solidFill>
                <a:latin typeface="Lato"/>
                <a:ea typeface="Lato"/>
                <a:cs typeface="Lato"/>
                <a:sym typeface="Lato"/>
              </a:rPr>
              <a:t>•</a:t>
            </a:r>
            <a:endParaRPr sz="1350"/>
          </a:p>
        </p:txBody>
      </p:sp>
      <p:sp>
        <p:nvSpPr>
          <p:cNvPr id="109" name="Google Shape;109;p14"/>
          <p:cNvSpPr txBox="1"/>
          <p:nvPr/>
        </p:nvSpPr>
        <p:spPr>
          <a:xfrm>
            <a:off x="678657" y="1285875"/>
            <a:ext cx="8288536" cy="361894"/>
          </a:xfrm>
          <a:prstGeom prst="rect">
            <a:avLst/>
          </a:prstGeom>
          <a:noFill/>
          <a:ln>
            <a:noFill/>
          </a:ln>
        </p:spPr>
        <p:txBody>
          <a:bodyPr spcFirstLastPara="1" wrap="square" lIns="0" tIns="0" rIns="0" bIns="0" anchor="t" anchorCtr="0">
            <a:spAutoFit/>
          </a:bodyPr>
          <a:lstStyle/>
          <a:p>
            <a:pPr>
              <a:lnSpc>
                <a:spcPct val="110000"/>
              </a:lnSpc>
            </a:pPr>
            <a:r>
              <a:rPr lang="en-US" sz="2138">
                <a:solidFill>
                  <a:srgbClr val="0F172A"/>
                </a:solidFill>
                <a:latin typeface="Poppins SemiBold"/>
                <a:ea typeface="Poppins SemiBold"/>
                <a:cs typeface="Poppins SemiBold"/>
                <a:sym typeface="Poppins SemiBold"/>
              </a:rPr>
              <a:t>The PFI </a:t>
            </a:r>
            <a:r>
              <a:rPr lang="en-US" sz="2138">
                <a:solidFill>
                  <a:srgbClr val="0D9488"/>
                </a:solidFill>
                <a:latin typeface="Poppins SemiBold"/>
                <a:ea typeface="Poppins SemiBold"/>
                <a:cs typeface="Poppins SemiBold"/>
                <a:sym typeface="Poppins SemiBold"/>
              </a:rPr>
              <a:t>Return Gap</a:t>
            </a:r>
            <a:endParaRPr sz="1350"/>
          </a:p>
        </p:txBody>
      </p:sp>
      <p:sp>
        <p:nvSpPr>
          <p:cNvPr id="110" name="Google Shape;110;p14"/>
          <p:cNvSpPr/>
          <p:nvPr/>
        </p:nvSpPr>
        <p:spPr>
          <a:xfrm>
            <a:off x="571500" y="1285876"/>
            <a:ext cx="35719" cy="298586"/>
          </a:xfrm>
          <a:prstGeom prst="rect">
            <a:avLst/>
          </a:prstGeom>
          <a:solidFill>
            <a:srgbClr val="0D9488"/>
          </a:solidFill>
          <a:ln>
            <a:noFill/>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Debt Sizing: Including Items in Project Cost that do not Involve Cash Outflow </a:t>
            </a:r>
          </a:p>
        </p:txBody>
      </p:sp>
      <p:sp>
        <p:nvSpPr>
          <p:cNvPr id="3" name="Content Placeholder 2"/>
          <p:cNvSpPr>
            <a:spLocks noGrp="1"/>
          </p:cNvSpPr>
          <p:nvPr>
            <p:ph idx="1"/>
          </p:nvPr>
        </p:nvSpPr>
        <p:spPr/>
        <p:txBody>
          <a:bodyPr>
            <a:normAutofit/>
          </a:bodyPr>
          <a:lstStyle/>
          <a:p>
            <a:pPr algn="l"/>
            <a:r>
              <a:rPr lang="en-US" sz="2000" dirty="0"/>
              <a:t>Accounting allocations to the project can have large effects on the equity IRR through debt sizing derived from the debt to capital ratio. </a:t>
            </a:r>
          </a:p>
          <a:p>
            <a:pPr algn="l"/>
            <a:r>
              <a:rPr lang="en-US" sz="2000" b="1" i="1" dirty="0"/>
              <a:t>If the DSCR drives debt sizing</a:t>
            </a:r>
            <a:r>
              <a:rPr lang="en-US" sz="2000" dirty="0"/>
              <a:t>, the accounting allocations, fee allocations and other adjustments have no effect on the equity IRR. </a:t>
            </a:r>
          </a:p>
          <a:p>
            <a:pPr algn="l"/>
            <a:r>
              <a:rPr lang="en-US" sz="2000" dirty="0"/>
              <a:t>Accounting allocations and non-cash contributions can change the structure of returns when multiple investors are involved in the project.  If one party is allowed to include non-cash allocations as the basis for his investment, his return is much higher.</a:t>
            </a:r>
          </a:p>
          <a:p>
            <a:pPr algn="l"/>
            <a:r>
              <a:rPr lang="en-US" sz="2000" dirty="0"/>
              <a:t>Depending on the manner in which project costs are accounted for, multiple investors pay debt service and receive dividends, but the investor who did not invest as much cash effectively borrows less relative to the cash investment. </a:t>
            </a:r>
          </a:p>
        </p:txBody>
      </p:sp>
      <p:sp>
        <p:nvSpPr>
          <p:cNvPr id="4" name="Slide Number Placeholder 3"/>
          <p:cNvSpPr>
            <a:spLocks noGrp="1"/>
          </p:cNvSpPr>
          <p:nvPr>
            <p:ph type="sldNum" sz="quarter" idx="12"/>
          </p:nvPr>
        </p:nvSpPr>
        <p:spPr/>
        <p:txBody>
          <a:bodyPr/>
          <a:lstStyle/>
          <a:p>
            <a:fld id="{EB241CD2-1E45-42A3-B213-66A034DF9A3B}" type="slidenum">
              <a:rPr lang="en-GB" smtClean="0"/>
              <a:t>164</a:t>
            </a:fld>
            <a:endParaRPr lang="en-GB" dirty="0"/>
          </a:p>
        </p:txBody>
      </p:sp>
    </p:spTree>
    <p:extLst>
      <p:ext uri="{BB962C8B-B14F-4D97-AF65-F5344CB8AC3E}">
        <p14:creationId xmlns:p14="http://schemas.microsoft.com/office/powerpoint/2010/main" val="63168597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Development Fee Theory</a:t>
            </a:r>
          </a:p>
        </p:txBody>
      </p:sp>
      <p:sp>
        <p:nvSpPr>
          <p:cNvPr id="3" name="Content Placeholder 2"/>
          <p:cNvSpPr>
            <a:spLocks noGrp="1"/>
          </p:cNvSpPr>
          <p:nvPr>
            <p:ph idx="1"/>
          </p:nvPr>
        </p:nvSpPr>
        <p:spPr>
          <a:xfrm>
            <a:off x="610961" y="1090271"/>
            <a:ext cx="6932940" cy="2018004"/>
          </a:xfrm>
        </p:spPr>
        <p:txBody>
          <a:bodyPr>
            <a:normAutofit lnSpcReduction="10000"/>
          </a:bodyPr>
          <a:lstStyle/>
          <a:p>
            <a:r>
              <a:rPr lang="en-US" dirty="0"/>
              <a:t>Development fees can be a percent of project cost or a multiple of the amount spent on development.</a:t>
            </a:r>
          </a:p>
          <a:p>
            <a:r>
              <a:rPr lang="en-US" dirty="0"/>
              <a:t>This yields big profits to developers when the notice to proceed occurs and can be a cash outflow for the sponsor.  The big profit accounts for the low probability of success during development.</a:t>
            </a:r>
          </a:p>
          <a:p>
            <a:r>
              <a:rPr lang="en-US" dirty="0"/>
              <a:t>If the developer and the sponsor are the same, this profit is not a cash outflow from the perspective of the project.</a:t>
            </a:r>
          </a:p>
          <a:p>
            <a:r>
              <a:rPr lang="en-US" dirty="0"/>
              <a:t>Better to put development fees into cost with debt to capital constraint</a:t>
            </a:r>
          </a:p>
          <a:p>
            <a:endParaRPr lang="en-US" dirty="0"/>
          </a:p>
        </p:txBody>
      </p:sp>
      <p:sp>
        <p:nvSpPr>
          <p:cNvPr id="4" name="Slide Number Placeholder 3"/>
          <p:cNvSpPr>
            <a:spLocks noGrp="1"/>
          </p:cNvSpPr>
          <p:nvPr>
            <p:ph type="sldNum" sz="quarter" idx="12"/>
          </p:nvPr>
        </p:nvSpPr>
        <p:spPr/>
        <p:txBody>
          <a:bodyPr/>
          <a:lstStyle/>
          <a:p>
            <a:fld id="{EB241CD2-1E45-42A3-B213-66A034DF9A3B}" type="slidenum">
              <a:rPr lang="en-GB" smtClean="0"/>
              <a:t>165</a:t>
            </a:fld>
            <a:endParaRPr lang="en-GB" dirty="0"/>
          </a:p>
        </p:txBody>
      </p:sp>
      <p:pic>
        <p:nvPicPr>
          <p:cNvPr id="6" name="Picture 5">
            <a:extLst>
              <a:ext uri="{FF2B5EF4-FFF2-40B4-BE49-F238E27FC236}">
                <a16:creationId xmlns:a16="http://schemas.microsoft.com/office/drawing/2014/main" id="{4B8E8CE4-2E80-401C-A176-739B3B4D089F}"/>
              </a:ext>
            </a:extLst>
          </p:cNvPr>
          <p:cNvPicPr>
            <a:picLocks noChangeAspect="1"/>
          </p:cNvPicPr>
          <p:nvPr/>
        </p:nvPicPr>
        <p:blipFill>
          <a:blip r:embed="rId2"/>
          <a:stretch>
            <a:fillRect/>
          </a:stretch>
        </p:blipFill>
        <p:spPr>
          <a:xfrm>
            <a:off x="1121067" y="3429000"/>
            <a:ext cx="6535704" cy="2419349"/>
          </a:xfrm>
          <a:prstGeom prst="rect">
            <a:avLst/>
          </a:prstGeom>
        </p:spPr>
      </p:pic>
    </p:spTree>
    <p:extLst>
      <p:ext uri="{BB962C8B-B14F-4D97-AF65-F5344CB8AC3E}">
        <p14:creationId xmlns:p14="http://schemas.microsoft.com/office/powerpoint/2010/main" val="161713291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50ECC9-7E01-4E73-8200-3243FE957D91}"/>
              </a:ext>
            </a:extLst>
          </p:cNvPr>
          <p:cNvSpPr>
            <a:spLocks noGrp="1"/>
          </p:cNvSpPr>
          <p:nvPr>
            <p:ph idx="1"/>
          </p:nvPr>
        </p:nvSpPr>
        <p:spPr/>
        <p:txBody>
          <a:bodyPr/>
          <a:lstStyle/>
          <a:p>
            <a:r>
              <a:rPr lang="en-US" dirty="0"/>
              <a:t>Add Development Fee to Sources and Uses</a:t>
            </a:r>
          </a:p>
          <a:p>
            <a:r>
              <a:rPr lang="en-US" dirty="0"/>
              <a:t>Adjust the Equity IRR for Development Fees Received</a:t>
            </a:r>
          </a:p>
          <a:p>
            <a:r>
              <a:rPr lang="en-US" dirty="0"/>
              <a:t>Adjust Model to have Debt to Capital Constraint</a:t>
            </a:r>
          </a:p>
          <a:p>
            <a:r>
              <a:rPr lang="en-US" dirty="0"/>
              <a:t>Accounts allow development fee as an asset</a:t>
            </a:r>
          </a:p>
          <a:p>
            <a:r>
              <a:rPr lang="en-US" dirty="0"/>
              <a:t>Some write-up assets to presumed fair value at FC (in US)</a:t>
            </a:r>
          </a:p>
          <a:p>
            <a:r>
              <a:rPr lang="en-US" dirty="0"/>
              <a:t>Use Goal Seek to Compute Development Fees</a:t>
            </a:r>
          </a:p>
        </p:txBody>
      </p:sp>
      <p:sp>
        <p:nvSpPr>
          <p:cNvPr id="3" name="Title 2">
            <a:extLst>
              <a:ext uri="{FF2B5EF4-FFF2-40B4-BE49-F238E27FC236}">
                <a16:creationId xmlns:a16="http://schemas.microsoft.com/office/drawing/2014/main" id="{0E947073-8EA4-4262-BCE4-E46DAE294863}"/>
              </a:ext>
            </a:extLst>
          </p:cNvPr>
          <p:cNvSpPr>
            <a:spLocks noGrp="1"/>
          </p:cNvSpPr>
          <p:nvPr>
            <p:ph type="title"/>
          </p:nvPr>
        </p:nvSpPr>
        <p:spPr/>
        <p:txBody>
          <a:bodyPr>
            <a:normAutofit/>
          </a:bodyPr>
          <a:lstStyle/>
          <a:p>
            <a:r>
              <a:rPr lang="en-US" dirty="0"/>
              <a:t>Adjustments for Development Fee</a:t>
            </a:r>
          </a:p>
        </p:txBody>
      </p:sp>
      <p:sp>
        <p:nvSpPr>
          <p:cNvPr id="4" name="Slide Number Placeholder 3">
            <a:extLst>
              <a:ext uri="{FF2B5EF4-FFF2-40B4-BE49-F238E27FC236}">
                <a16:creationId xmlns:a16="http://schemas.microsoft.com/office/drawing/2014/main" id="{8C432D44-980D-4286-BBEB-B5E6CBD69AFB}"/>
              </a:ext>
            </a:extLst>
          </p:cNvPr>
          <p:cNvSpPr>
            <a:spLocks noGrp="1"/>
          </p:cNvSpPr>
          <p:nvPr>
            <p:ph type="sldNum" sz="quarter" idx="12"/>
          </p:nvPr>
        </p:nvSpPr>
        <p:spPr/>
        <p:txBody>
          <a:bodyPr/>
          <a:lstStyle/>
          <a:p>
            <a:pPr algn="ctr"/>
            <a:fld id="{0C3A1854-6B63-4059-B360-A3C4972BF0FC}" type="slidenum">
              <a:rPr lang="ko-KR" altLang="en-US" smtClean="0"/>
              <a:pPr algn="ctr"/>
              <a:t>166</a:t>
            </a:fld>
            <a:endParaRPr lang="ko-KR" altLang="en-US" dirty="0"/>
          </a:p>
        </p:txBody>
      </p:sp>
    </p:spTree>
    <p:extLst>
      <p:ext uri="{BB962C8B-B14F-4D97-AF65-F5344CB8AC3E}">
        <p14:creationId xmlns:p14="http://schemas.microsoft.com/office/powerpoint/2010/main" val="264149768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162" y="703792"/>
            <a:ext cx="6908282" cy="523028"/>
          </a:xfrm>
        </p:spPr>
        <p:txBody>
          <a:bodyPr>
            <a:normAutofit fontScale="90000"/>
          </a:bodyPr>
          <a:lstStyle/>
          <a:p>
            <a:r>
              <a:rPr lang="en-US" dirty="0"/>
              <a:t>Debt Sizing: Profits from EPC Contractors or O&amp;M Contractor when Investor is also Contractor</a:t>
            </a:r>
          </a:p>
        </p:txBody>
      </p:sp>
      <p:sp>
        <p:nvSpPr>
          <p:cNvPr id="3" name="Content Placeholder 2"/>
          <p:cNvSpPr>
            <a:spLocks noGrp="1"/>
          </p:cNvSpPr>
          <p:nvPr>
            <p:ph idx="1"/>
          </p:nvPr>
        </p:nvSpPr>
        <p:spPr>
          <a:xfrm>
            <a:off x="441960" y="2158150"/>
            <a:ext cx="7997190" cy="2766275"/>
          </a:xfrm>
        </p:spPr>
        <p:txBody>
          <a:bodyPr>
            <a:normAutofit/>
          </a:bodyPr>
          <a:lstStyle/>
          <a:p>
            <a:r>
              <a:rPr lang="en-US" dirty="0"/>
              <a:t>If the EPC profits do not affect the debt size and there is only one investor, placing profits at the EPC contractor level or the investor level does not influence overall returns (i.e. if DSCR drives debt size). </a:t>
            </a:r>
          </a:p>
          <a:p>
            <a:r>
              <a:rPr lang="en-US" dirty="0"/>
              <a:t>Depending on whether the debt to capital constraint applies or there are multiple investors, EPC profits can increase equity IRR (by increasing the debt size).</a:t>
            </a:r>
          </a:p>
          <a:p>
            <a:r>
              <a:rPr lang="en-US" dirty="0"/>
              <a:t>Cash Flow Waterfall and issues associated with including profits in O&amp;M contract rather than in SPV cash flow. Profits on the O&amp;M contract versus including O&amp;M costs at the SPV level can affect the distribution of dividends as the O&amp;M fee is paid before debt service.</a:t>
            </a:r>
          </a:p>
        </p:txBody>
      </p:sp>
      <p:sp>
        <p:nvSpPr>
          <p:cNvPr id="4" name="Slide Number Placeholder 3"/>
          <p:cNvSpPr>
            <a:spLocks noGrp="1"/>
          </p:cNvSpPr>
          <p:nvPr>
            <p:ph type="sldNum" sz="quarter" idx="12"/>
          </p:nvPr>
        </p:nvSpPr>
        <p:spPr/>
        <p:txBody>
          <a:bodyPr/>
          <a:lstStyle/>
          <a:p>
            <a:fld id="{EB241CD2-1E45-42A3-B213-66A034DF9A3B}" type="slidenum">
              <a:rPr lang="en-GB" smtClean="0"/>
              <a:t>167</a:t>
            </a:fld>
            <a:endParaRPr lang="en-GB" dirty="0"/>
          </a:p>
        </p:txBody>
      </p:sp>
    </p:spTree>
    <p:extLst>
      <p:ext uri="{BB962C8B-B14F-4D97-AF65-F5344CB8AC3E}">
        <p14:creationId xmlns:p14="http://schemas.microsoft.com/office/powerpoint/2010/main" val="9113670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Straight Arrow Connector 58"/>
          <p:cNvCxnSpPr>
            <a:cxnSpLocks/>
            <a:stCxn id="7" idx="5"/>
            <a:endCxn id="32" idx="1"/>
          </p:cNvCxnSpPr>
          <p:nvPr/>
        </p:nvCxnSpPr>
        <p:spPr bwMode="auto">
          <a:xfrm>
            <a:off x="5000747" y="4495256"/>
            <a:ext cx="1348648" cy="772571"/>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cxnSp>
        <p:nvCxnSpPr>
          <p:cNvPr id="44" name="Straight Arrow Connector 43"/>
          <p:cNvCxnSpPr>
            <a:cxnSpLocks/>
          </p:cNvCxnSpPr>
          <p:nvPr/>
        </p:nvCxnSpPr>
        <p:spPr bwMode="auto">
          <a:xfrm>
            <a:off x="5099834" y="4128548"/>
            <a:ext cx="1300967" cy="0"/>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
        <p:nvSpPr>
          <p:cNvPr id="7" name="Oval 6"/>
          <p:cNvSpPr/>
          <p:nvPr/>
        </p:nvSpPr>
        <p:spPr bwMode="auto">
          <a:xfrm>
            <a:off x="3835620" y="3674734"/>
            <a:ext cx="1365030" cy="96130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Special Purpose Vehicle: Bond Rating of A-</a:t>
            </a:r>
          </a:p>
        </p:txBody>
      </p:sp>
      <p:sp>
        <p:nvSpPr>
          <p:cNvPr id="8" name="Oval 7"/>
          <p:cNvSpPr/>
          <p:nvPr/>
        </p:nvSpPr>
        <p:spPr bwMode="auto">
          <a:xfrm>
            <a:off x="3481209" y="1642648"/>
            <a:ext cx="2181582" cy="816974"/>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Off-taker: Korea and Japan Utility Companies: Want strong off-taker with inactive to honor</a:t>
            </a:r>
            <a:r>
              <a:rPr lang="en-US" sz="900" dirty="0">
                <a:solidFill>
                  <a:schemeClr val="bg1">
                    <a:lumMod val="95000"/>
                  </a:schemeClr>
                </a:solidFill>
              </a:rPr>
              <a:t> contract</a:t>
            </a:r>
            <a:endParaRPr lang="en-US" sz="900" dirty="0">
              <a:solidFill>
                <a:schemeClr val="bg1">
                  <a:lumMod val="95000"/>
                </a:schemeClr>
              </a:solidFill>
              <a:latin typeface="Arial" pitchFamily="34" charset="0"/>
            </a:endParaRPr>
          </a:p>
        </p:txBody>
      </p:sp>
      <p:sp>
        <p:nvSpPr>
          <p:cNvPr id="21" name="Oval 20"/>
          <p:cNvSpPr/>
          <p:nvPr/>
        </p:nvSpPr>
        <p:spPr bwMode="auto">
          <a:xfrm>
            <a:off x="6400800" y="3755703"/>
            <a:ext cx="1189479" cy="70532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O&amp;M Contractor</a:t>
            </a:r>
          </a:p>
        </p:txBody>
      </p:sp>
      <p:sp>
        <p:nvSpPr>
          <p:cNvPr id="32" name="Oval 31"/>
          <p:cNvSpPr/>
          <p:nvPr/>
        </p:nvSpPr>
        <p:spPr bwMode="auto">
          <a:xfrm>
            <a:off x="6115050" y="5142078"/>
            <a:ext cx="1600200" cy="85867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Lenders:</a:t>
            </a:r>
          </a:p>
          <a:p>
            <a:pPr algn="ctr" eaLnBrk="0" fontAlgn="base" hangingPunct="0">
              <a:spcBef>
                <a:spcPct val="0"/>
              </a:spcBef>
              <a:spcAft>
                <a:spcPct val="0"/>
              </a:spcAft>
            </a:pPr>
            <a:r>
              <a:rPr lang="en-US" sz="900" dirty="0">
                <a:solidFill>
                  <a:schemeClr val="bg1">
                    <a:lumMod val="95000"/>
                  </a:schemeClr>
                </a:solidFill>
              </a:rPr>
              <a:t>Issued bonds and debt with long tenor and low rates</a:t>
            </a:r>
            <a:endParaRPr lang="en-US" sz="900" dirty="0">
              <a:solidFill>
                <a:schemeClr val="bg1">
                  <a:lumMod val="95000"/>
                </a:schemeClr>
              </a:solidFill>
              <a:latin typeface="Arial" pitchFamily="34" charset="0"/>
            </a:endParaRPr>
          </a:p>
        </p:txBody>
      </p:sp>
      <p:sp>
        <p:nvSpPr>
          <p:cNvPr id="33" name="Oval 32"/>
          <p:cNvSpPr/>
          <p:nvPr/>
        </p:nvSpPr>
        <p:spPr bwMode="auto">
          <a:xfrm>
            <a:off x="1305646" y="4175974"/>
            <a:ext cx="1329824" cy="972972"/>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Sponsors: Want strong sponsor:</a:t>
            </a:r>
          </a:p>
          <a:p>
            <a:pPr algn="ctr" eaLnBrk="0" fontAlgn="base" hangingPunct="0">
              <a:spcBef>
                <a:spcPct val="0"/>
              </a:spcBef>
              <a:spcAft>
                <a:spcPct val="0"/>
              </a:spcAft>
            </a:pPr>
            <a:r>
              <a:rPr lang="en-US" sz="900" dirty="0">
                <a:solidFill>
                  <a:schemeClr val="bg1">
                    <a:lumMod val="95000"/>
                  </a:schemeClr>
                </a:solidFill>
              </a:rPr>
              <a:t>Mobil </a:t>
            </a:r>
          </a:p>
          <a:p>
            <a:pPr algn="ctr" eaLnBrk="0" fontAlgn="base" hangingPunct="0">
              <a:spcBef>
                <a:spcPct val="0"/>
              </a:spcBef>
              <a:spcAft>
                <a:spcPct val="0"/>
              </a:spcAft>
            </a:pPr>
            <a:r>
              <a:rPr lang="en-US" sz="900" dirty="0">
                <a:solidFill>
                  <a:schemeClr val="bg1">
                    <a:lumMod val="95000"/>
                  </a:schemeClr>
                </a:solidFill>
                <a:latin typeface="Arial" pitchFamily="34" charset="0"/>
              </a:rPr>
              <a:t>State</a:t>
            </a:r>
          </a:p>
        </p:txBody>
      </p:sp>
      <p:sp>
        <p:nvSpPr>
          <p:cNvPr id="43" name="Rectangle 42"/>
          <p:cNvSpPr/>
          <p:nvPr/>
        </p:nvSpPr>
        <p:spPr bwMode="auto">
          <a:xfrm>
            <a:off x="5140480" y="4811215"/>
            <a:ext cx="762269" cy="31432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Loan Agreement</a:t>
            </a:r>
          </a:p>
        </p:txBody>
      </p:sp>
      <p:cxnSp>
        <p:nvCxnSpPr>
          <p:cNvPr id="57" name="Straight Arrow Connector 56"/>
          <p:cNvCxnSpPr>
            <a:cxnSpLocks/>
            <a:stCxn id="7" idx="2"/>
          </p:cNvCxnSpPr>
          <p:nvPr/>
        </p:nvCxnSpPr>
        <p:spPr bwMode="auto">
          <a:xfrm flipH="1">
            <a:off x="2581159" y="4155386"/>
            <a:ext cx="1254461" cy="469321"/>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cxnSp>
        <p:nvCxnSpPr>
          <p:cNvPr id="28" name="Straight Arrow Connector 27">
            <a:extLst>
              <a:ext uri="{FF2B5EF4-FFF2-40B4-BE49-F238E27FC236}">
                <a16:creationId xmlns:a16="http://schemas.microsoft.com/office/drawing/2014/main" id="{74A0787D-0344-46BD-AFE7-35A8AF8DCB27}"/>
              </a:ext>
            </a:extLst>
          </p:cNvPr>
          <p:cNvCxnSpPr>
            <a:cxnSpLocks/>
          </p:cNvCxnSpPr>
          <p:nvPr/>
        </p:nvCxnSpPr>
        <p:spPr>
          <a:xfrm>
            <a:off x="4572000" y="2468827"/>
            <a:ext cx="0" cy="1205906"/>
          </a:xfrm>
          <a:prstGeom prst="straightConnector1">
            <a:avLst/>
          </a:prstGeom>
          <a:ln w="825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4A642779-96D0-4ABF-B41D-32F9F08976C2}"/>
              </a:ext>
            </a:extLst>
          </p:cNvPr>
          <p:cNvSpPr/>
          <p:nvPr/>
        </p:nvSpPr>
        <p:spPr bwMode="auto">
          <a:xfrm>
            <a:off x="5352781" y="3971387"/>
            <a:ext cx="762269" cy="31432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O&amp;M Agreement</a:t>
            </a:r>
          </a:p>
        </p:txBody>
      </p:sp>
      <p:sp>
        <p:nvSpPr>
          <p:cNvPr id="39" name="Rectangle 38"/>
          <p:cNvSpPr/>
          <p:nvPr/>
        </p:nvSpPr>
        <p:spPr bwMode="auto">
          <a:xfrm>
            <a:off x="4001581" y="2646706"/>
            <a:ext cx="1098253" cy="632147"/>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Off-take Contract with minimum supply but no fixed price</a:t>
            </a:r>
          </a:p>
        </p:txBody>
      </p:sp>
      <p:sp>
        <p:nvSpPr>
          <p:cNvPr id="76" name="Title 1">
            <a:extLst>
              <a:ext uri="{FF2B5EF4-FFF2-40B4-BE49-F238E27FC236}">
                <a16:creationId xmlns:a16="http://schemas.microsoft.com/office/drawing/2014/main" id="{1FBDAC0A-0D42-47FA-B29A-5EEFFAE04430}"/>
              </a:ext>
            </a:extLst>
          </p:cNvPr>
          <p:cNvSpPr>
            <a:spLocks noGrp="1"/>
          </p:cNvSpPr>
          <p:nvPr>
            <p:ph type="title"/>
          </p:nvPr>
        </p:nvSpPr>
        <p:spPr>
          <a:xfrm>
            <a:off x="1404839" y="391717"/>
            <a:ext cx="5750204" cy="518007"/>
          </a:xfrm>
        </p:spPr>
        <p:txBody>
          <a:bodyPr>
            <a:normAutofit/>
          </a:bodyPr>
          <a:lstStyle/>
          <a:p>
            <a:r>
              <a:rPr lang="en-US" dirty="0"/>
              <a:t>O&amp;M Contractor is Sponsor</a:t>
            </a:r>
          </a:p>
        </p:txBody>
      </p:sp>
      <p:sp>
        <p:nvSpPr>
          <p:cNvPr id="4" name="TextBox 3">
            <a:extLst>
              <a:ext uri="{FF2B5EF4-FFF2-40B4-BE49-F238E27FC236}">
                <a16:creationId xmlns:a16="http://schemas.microsoft.com/office/drawing/2014/main" id="{F6B81D72-BF8A-4556-AA68-96299F739F90}"/>
              </a:ext>
            </a:extLst>
          </p:cNvPr>
          <p:cNvSpPr txBox="1"/>
          <p:nvPr/>
        </p:nvSpPr>
        <p:spPr>
          <a:xfrm>
            <a:off x="5750316" y="2199767"/>
            <a:ext cx="1566652" cy="1131079"/>
          </a:xfrm>
          <a:prstGeom prst="rect">
            <a:avLst/>
          </a:prstGeom>
          <a:noFill/>
        </p:spPr>
        <p:txBody>
          <a:bodyPr wrap="square" rtlCol="0">
            <a:spAutoFit/>
          </a:bodyPr>
          <a:lstStyle/>
          <a:p>
            <a:r>
              <a:rPr lang="en-US" sz="1350" dirty="0"/>
              <a:t>Profits to O&amp;M Reduce the SPV Cash Flow. O&amp;M paid before debt service </a:t>
            </a:r>
          </a:p>
        </p:txBody>
      </p:sp>
      <p:cxnSp>
        <p:nvCxnSpPr>
          <p:cNvPr id="6" name="Straight Arrow Connector 5">
            <a:extLst>
              <a:ext uri="{FF2B5EF4-FFF2-40B4-BE49-F238E27FC236}">
                <a16:creationId xmlns:a16="http://schemas.microsoft.com/office/drawing/2014/main" id="{8C8D84AA-3F52-44F0-8A7B-B686A238E2C5}"/>
              </a:ext>
            </a:extLst>
          </p:cNvPr>
          <p:cNvCxnSpPr>
            <a:endCxn id="33" idx="6"/>
          </p:cNvCxnSpPr>
          <p:nvPr/>
        </p:nvCxnSpPr>
        <p:spPr>
          <a:xfrm flipH="1">
            <a:off x="2635471" y="4385231"/>
            <a:ext cx="2912204" cy="2772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21750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F9D6B4-4A29-4AAA-ADA2-616CD8D4EE7C}"/>
              </a:ext>
            </a:extLst>
          </p:cNvPr>
          <p:cNvSpPr>
            <a:spLocks noGrp="1"/>
          </p:cNvSpPr>
          <p:nvPr>
            <p:ph idx="1"/>
          </p:nvPr>
        </p:nvSpPr>
        <p:spPr/>
        <p:txBody>
          <a:bodyPr/>
          <a:lstStyle/>
          <a:p>
            <a:r>
              <a:rPr lang="en-US" dirty="0"/>
              <a:t>How much is the padding; What is debt to capital without the added costs</a:t>
            </a:r>
          </a:p>
          <a:p>
            <a:endParaRPr lang="en-CH" dirty="0"/>
          </a:p>
        </p:txBody>
      </p:sp>
      <p:sp>
        <p:nvSpPr>
          <p:cNvPr id="3" name="Title 2">
            <a:extLst>
              <a:ext uri="{FF2B5EF4-FFF2-40B4-BE49-F238E27FC236}">
                <a16:creationId xmlns:a16="http://schemas.microsoft.com/office/drawing/2014/main" id="{1F6A937C-B45C-4BD3-9007-CBFF725B0C73}"/>
              </a:ext>
            </a:extLst>
          </p:cNvPr>
          <p:cNvSpPr>
            <a:spLocks noGrp="1"/>
          </p:cNvSpPr>
          <p:nvPr>
            <p:ph type="title"/>
          </p:nvPr>
        </p:nvSpPr>
        <p:spPr/>
        <p:txBody>
          <a:bodyPr/>
          <a:lstStyle/>
          <a:p>
            <a:r>
              <a:rPr lang="en-US" dirty="0"/>
              <a:t>Solar Development Fees</a:t>
            </a:r>
            <a:endParaRPr lang="en-CH" dirty="0"/>
          </a:p>
        </p:txBody>
      </p:sp>
      <p:sp>
        <p:nvSpPr>
          <p:cNvPr id="4" name="Slide Number Placeholder 3">
            <a:extLst>
              <a:ext uri="{FF2B5EF4-FFF2-40B4-BE49-F238E27FC236}">
                <a16:creationId xmlns:a16="http://schemas.microsoft.com/office/drawing/2014/main" id="{469B3364-39B9-43AD-BC07-15A11A716348}"/>
              </a:ext>
            </a:extLst>
          </p:cNvPr>
          <p:cNvSpPr>
            <a:spLocks noGrp="1"/>
          </p:cNvSpPr>
          <p:nvPr>
            <p:ph type="sldNum" sz="quarter" idx="12"/>
          </p:nvPr>
        </p:nvSpPr>
        <p:spPr/>
        <p:txBody>
          <a:bodyPr/>
          <a:lstStyle/>
          <a:p>
            <a:pPr algn="ctr"/>
            <a:fld id="{0C3A1854-6B63-4059-B360-A3C4972BF0FC}" type="slidenum">
              <a:rPr lang="ko-KR" altLang="en-US" smtClean="0"/>
              <a:pPr algn="ctr"/>
              <a:t>169</a:t>
            </a:fld>
            <a:endParaRPr lang="ko-KR" altLang="en-US" dirty="0"/>
          </a:p>
        </p:txBody>
      </p:sp>
      <p:pic>
        <p:nvPicPr>
          <p:cNvPr id="5" name="Picture 4">
            <a:extLst>
              <a:ext uri="{FF2B5EF4-FFF2-40B4-BE49-F238E27FC236}">
                <a16:creationId xmlns:a16="http://schemas.microsoft.com/office/drawing/2014/main" id="{CE101B3D-EAAF-46A9-A061-65AE90539F50}"/>
              </a:ext>
            </a:extLst>
          </p:cNvPr>
          <p:cNvPicPr>
            <a:picLocks noChangeAspect="1"/>
          </p:cNvPicPr>
          <p:nvPr/>
        </p:nvPicPr>
        <p:blipFill>
          <a:blip r:embed="rId2"/>
          <a:stretch>
            <a:fillRect/>
          </a:stretch>
        </p:blipFill>
        <p:spPr>
          <a:xfrm>
            <a:off x="2122027" y="2379662"/>
            <a:ext cx="4107656" cy="3468687"/>
          </a:xfrm>
          <a:prstGeom prst="rect">
            <a:avLst/>
          </a:prstGeom>
        </p:spPr>
      </p:pic>
    </p:spTree>
    <p:extLst>
      <p:ext uri="{BB962C8B-B14F-4D97-AF65-F5344CB8AC3E}">
        <p14:creationId xmlns:p14="http://schemas.microsoft.com/office/powerpoint/2010/main" val="338630171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7A0A88-1B8C-4A9A-983C-01F4C7005368}"/>
              </a:ext>
            </a:extLst>
          </p:cNvPr>
          <p:cNvSpPr>
            <a:spLocks noGrp="1"/>
          </p:cNvSpPr>
          <p:nvPr>
            <p:ph type="title"/>
          </p:nvPr>
        </p:nvSpPr>
        <p:spPr/>
        <p:txBody>
          <a:bodyPr/>
          <a:lstStyle/>
          <a:p>
            <a:r>
              <a:rPr lang="en-US" dirty="0"/>
              <a:t>Project IRR with Development Costs</a:t>
            </a:r>
            <a:endParaRPr lang="en-CH" dirty="0"/>
          </a:p>
        </p:txBody>
      </p:sp>
      <p:pic>
        <p:nvPicPr>
          <p:cNvPr id="5" name="Content Placeholder 4">
            <a:extLst>
              <a:ext uri="{FF2B5EF4-FFF2-40B4-BE49-F238E27FC236}">
                <a16:creationId xmlns:a16="http://schemas.microsoft.com/office/drawing/2014/main" id="{E2288BAF-8DF6-4900-B285-1EB251ADCCC9}"/>
              </a:ext>
            </a:extLst>
          </p:cNvPr>
          <p:cNvPicPr>
            <a:picLocks noGrp="1" noChangeAspect="1"/>
          </p:cNvPicPr>
          <p:nvPr>
            <p:ph idx="1"/>
          </p:nvPr>
        </p:nvPicPr>
        <p:blipFill>
          <a:blip r:embed="rId2"/>
          <a:stretch>
            <a:fillRect/>
          </a:stretch>
        </p:blipFill>
        <p:spPr>
          <a:xfrm>
            <a:off x="304574" y="3134473"/>
            <a:ext cx="8316913" cy="2767103"/>
          </a:xfrm>
          <a:prstGeom prst="rect">
            <a:avLst/>
          </a:prstGeom>
        </p:spPr>
      </p:pic>
      <p:sp>
        <p:nvSpPr>
          <p:cNvPr id="4" name="Slide Number Placeholder 3">
            <a:extLst>
              <a:ext uri="{FF2B5EF4-FFF2-40B4-BE49-F238E27FC236}">
                <a16:creationId xmlns:a16="http://schemas.microsoft.com/office/drawing/2014/main" id="{1C064F6D-4A9E-4914-898E-9A7CB863ED77}"/>
              </a:ext>
            </a:extLst>
          </p:cNvPr>
          <p:cNvSpPr>
            <a:spLocks noGrp="1"/>
          </p:cNvSpPr>
          <p:nvPr>
            <p:ph type="sldNum" sz="quarter" idx="12"/>
          </p:nvPr>
        </p:nvSpPr>
        <p:spPr/>
        <p:txBody>
          <a:bodyPr/>
          <a:lstStyle/>
          <a:p>
            <a:pPr algn="ctr"/>
            <a:fld id="{0C3A1854-6B63-4059-B360-A3C4972BF0FC}" type="slidenum">
              <a:rPr lang="ko-KR" altLang="en-US" smtClean="0"/>
              <a:pPr algn="ctr"/>
              <a:t>170</a:t>
            </a:fld>
            <a:endParaRPr lang="ko-KR" altLang="en-US" dirty="0"/>
          </a:p>
        </p:txBody>
      </p:sp>
      <p:sp>
        <p:nvSpPr>
          <p:cNvPr id="2" name="TextBox 1">
            <a:extLst>
              <a:ext uri="{FF2B5EF4-FFF2-40B4-BE49-F238E27FC236}">
                <a16:creationId xmlns:a16="http://schemas.microsoft.com/office/drawing/2014/main" id="{B55F025E-2CE2-0C7A-21E7-FF8877381319}"/>
              </a:ext>
            </a:extLst>
          </p:cNvPr>
          <p:cNvSpPr txBox="1"/>
          <p:nvPr/>
        </p:nvSpPr>
        <p:spPr>
          <a:xfrm>
            <a:off x="695325" y="1028700"/>
            <a:ext cx="7110942" cy="1754326"/>
          </a:xfrm>
          <a:prstGeom prst="rect">
            <a:avLst/>
          </a:prstGeom>
          <a:noFill/>
        </p:spPr>
        <p:txBody>
          <a:bodyPr wrap="square" rtlCol="0">
            <a:spAutoFit/>
          </a:bodyPr>
          <a:lstStyle/>
          <a:p>
            <a:r>
              <a:rPr lang="en-US" dirty="0"/>
              <a:t>Should development cost be included as a cost in computing IRR even though it is not real cash outflow</a:t>
            </a:r>
          </a:p>
          <a:p>
            <a:endParaRPr lang="en-US" dirty="0"/>
          </a:p>
          <a:p>
            <a:r>
              <a:rPr lang="en-US" dirty="0"/>
              <a:t>Theory says yes, it is a cost because it is the cost of failing on other projects</a:t>
            </a:r>
          </a:p>
          <a:p>
            <a:endParaRPr lang="en-US" dirty="0"/>
          </a:p>
        </p:txBody>
      </p:sp>
    </p:spTree>
    <p:extLst>
      <p:ext uri="{BB962C8B-B14F-4D97-AF65-F5344CB8AC3E}">
        <p14:creationId xmlns:p14="http://schemas.microsoft.com/office/powerpoint/2010/main" val="187694544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6C767-CBAD-DD98-D80C-F6007FB12F21}"/>
              </a:ext>
            </a:extLst>
          </p:cNvPr>
          <p:cNvSpPr>
            <a:spLocks noGrp="1"/>
          </p:cNvSpPr>
          <p:nvPr>
            <p:ph type="ctrTitle"/>
          </p:nvPr>
        </p:nvSpPr>
        <p:spPr/>
        <p:txBody>
          <a:bodyPr/>
          <a:lstStyle/>
          <a:p>
            <a:r>
              <a:rPr lang="en-US" dirty="0"/>
              <a:t>DSRA and More Tricks</a:t>
            </a:r>
          </a:p>
        </p:txBody>
      </p:sp>
    </p:spTree>
    <p:extLst>
      <p:ext uri="{BB962C8B-B14F-4D97-AF65-F5344CB8AC3E}">
        <p14:creationId xmlns:p14="http://schemas.microsoft.com/office/powerpoint/2010/main" val="222827712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Grp="1" noChangeArrowheads="1"/>
          </p:cNvSpPr>
          <p:nvPr>
            <p:ph idx="1"/>
          </p:nvPr>
        </p:nvSpPr>
        <p:spPr/>
        <p:txBody>
          <a:bodyPr>
            <a:normAutofit/>
          </a:bodyPr>
          <a:lstStyle/>
          <a:p>
            <a:pPr>
              <a:lnSpc>
                <a:spcPct val="80000"/>
              </a:lnSpc>
            </a:pPr>
            <a:r>
              <a:rPr lang="en-US" altLang="en-US" sz="1600" dirty="0"/>
              <a:t>On the Closing Date, an amount equal to 10% of the original principal amount of the Bonds will be deposited in the Debt Service Reserve Account of the Debt Service Reserve Fund from the proceeds of the Bonds. </a:t>
            </a:r>
          </a:p>
          <a:p>
            <a:pPr>
              <a:lnSpc>
                <a:spcPct val="80000"/>
              </a:lnSpc>
            </a:pPr>
            <a:r>
              <a:rPr lang="en-US" altLang="en-US" sz="1600" dirty="0"/>
              <a:t>The amounts in the Debt Service Reserve Account will be used only for the purpose of making payments into the related Interest Subaccounts, the Principal Subaccounts and Sinking Fund Installment Subaccounts for the Bonds  </a:t>
            </a:r>
          </a:p>
          <a:p>
            <a:pPr>
              <a:lnSpc>
                <a:spcPct val="80000"/>
              </a:lnSpc>
            </a:pPr>
            <a:r>
              <a:rPr lang="en-US" altLang="en-US" sz="1600" dirty="0"/>
              <a:t>If a disbursement is made under a Debt Service Reserve Account Facility, the Trustee shall apply amounts transferred from the Operating Revenue Account to the applicable Debt Service Reserve Account to either cause the reinstatement of the maximum limits of such Debt Service Reserve Account Facility. The Trustee will apply moneys on deposit in a Debt Service Reserve Account prior to any drawing on any Debt Service Reserve Account Facility. </a:t>
            </a:r>
          </a:p>
          <a:p>
            <a:pPr>
              <a:lnSpc>
                <a:spcPct val="80000"/>
              </a:lnSpc>
            </a:pPr>
            <a:r>
              <a:rPr lang="en-US" altLang="en-US" sz="1600" dirty="0"/>
              <a:t>In the event that any amount shall be withdrawn from a Debt Service Reserve Account for payments into an Interest Subaccount, Principal Subaccount or Sinking Fund Installment Subaccount or there exists a deficiency in a Debt Service Reserve Account which is to be reinstated, such withdrawals shall be subsequently restored from Revenues available on a pro rata basis after all required payments have been made into such Interest Subaccount. </a:t>
            </a:r>
          </a:p>
        </p:txBody>
      </p:sp>
      <p:sp>
        <p:nvSpPr>
          <p:cNvPr id="153602" name="Rectangle 2"/>
          <p:cNvSpPr>
            <a:spLocks noGrp="1" noChangeArrowheads="1"/>
          </p:cNvSpPr>
          <p:nvPr>
            <p:ph type="title"/>
          </p:nvPr>
        </p:nvSpPr>
        <p:spPr/>
        <p:txBody>
          <a:bodyPr/>
          <a:lstStyle/>
          <a:p>
            <a:r>
              <a:rPr lang="en-US" altLang="en-US" dirty="0"/>
              <a:t>Debt Service Reserve Language</a:t>
            </a:r>
          </a:p>
        </p:txBody>
      </p:sp>
    </p:spTree>
    <p:extLst>
      <p:ext uri="{BB962C8B-B14F-4D97-AF65-F5344CB8AC3E}">
        <p14:creationId xmlns:p14="http://schemas.microsoft.com/office/powerpoint/2010/main" val="302521627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6679926-F6B3-464D-8FD2-5AD4888C6D52}"/>
              </a:ext>
            </a:extLst>
          </p:cNvPr>
          <p:cNvSpPr>
            <a:spLocks noGrp="1"/>
          </p:cNvSpPr>
          <p:nvPr>
            <p:ph idx="1"/>
          </p:nvPr>
        </p:nvSpPr>
        <p:spPr/>
        <p:txBody>
          <a:bodyPr>
            <a:normAutofit/>
          </a:bodyPr>
          <a:lstStyle/>
          <a:p>
            <a:pPr algn="l"/>
            <a:r>
              <a:rPr lang="en-US" sz="2000" dirty="0"/>
              <a:t>DSRA is built to get liquidity into the project because holding cash is very expensive – often 6 months of debt service which is arbitrary</a:t>
            </a:r>
          </a:p>
          <a:p>
            <a:pPr lvl="1" algn="l"/>
            <a:r>
              <a:rPr lang="en-US" sz="1800" dirty="0"/>
              <a:t>Return on cash is about zero and opportunity cost of funds is equity or debt IRR</a:t>
            </a:r>
          </a:p>
          <a:p>
            <a:pPr algn="l"/>
            <a:r>
              <a:rPr lang="en-US" sz="2000" dirty="0"/>
              <a:t>You can sometimes use a letter of credit instead of cash.</a:t>
            </a:r>
          </a:p>
          <a:p>
            <a:pPr lvl="1" algn="l"/>
            <a:r>
              <a:rPr lang="en-US" sz="1800" dirty="0"/>
              <a:t>Letter of credit should have a parent guarantee</a:t>
            </a:r>
          </a:p>
          <a:p>
            <a:pPr lvl="1" algn="l"/>
            <a:r>
              <a:rPr lang="en-US" sz="1800" dirty="0"/>
              <a:t>Paying an LC fee costs much less than the opportunity cost of funds</a:t>
            </a:r>
          </a:p>
          <a:p>
            <a:pPr algn="l"/>
            <a:r>
              <a:rPr lang="en-US" sz="2000" dirty="0"/>
              <a:t>If debt size is driven by the DSCR and not the debt to capital, then the DSRA is funded by equity and not debt.  This is because the level of debt is given.</a:t>
            </a:r>
          </a:p>
          <a:p>
            <a:pPr algn="l"/>
            <a:r>
              <a:rPr lang="en-US" sz="2000" dirty="0"/>
              <a:t>If the debt to capital is high and the equity contribution is low, the DSRA can be very costly to the equity IRR because of high debt service and low equity.</a:t>
            </a:r>
          </a:p>
        </p:txBody>
      </p:sp>
      <p:sp>
        <p:nvSpPr>
          <p:cNvPr id="3" name="Title 2">
            <a:extLst>
              <a:ext uri="{FF2B5EF4-FFF2-40B4-BE49-F238E27FC236}">
                <a16:creationId xmlns:a16="http://schemas.microsoft.com/office/drawing/2014/main" id="{D2CA631A-EB01-4C03-B169-442854D0C53D}"/>
              </a:ext>
            </a:extLst>
          </p:cNvPr>
          <p:cNvSpPr>
            <a:spLocks noGrp="1"/>
          </p:cNvSpPr>
          <p:nvPr>
            <p:ph type="title"/>
          </p:nvPr>
        </p:nvSpPr>
        <p:spPr/>
        <p:txBody>
          <a:bodyPr/>
          <a:lstStyle/>
          <a:p>
            <a:r>
              <a:rPr lang="en-US" dirty="0"/>
              <a:t>DSRA and Liquidity</a:t>
            </a:r>
          </a:p>
        </p:txBody>
      </p:sp>
    </p:spTree>
    <p:extLst>
      <p:ext uri="{BB962C8B-B14F-4D97-AF65-F5344CB8AC3E}">
        <p14:creationId xmlns:p14="http://schemas.microsoft.com/office/powerpoint/2010/main" val="1993161418"/>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FDA5DB-C31C-405D-BF26-9D226E32A486}"/>
              </a:ext>
            </a:extLst>
          </p:cNvPr>
          <p:cNvSpPr>
            <a:spLocks noGrp="1"/>
          </p:cNvSpPr>
          <p:nvPr>
            <p:ph idx="1"/>
          </p:nvPr>
        </p:nvSpPr>
        <p:spPr>
          <a:xfrm>
            <a:off x="405353" y="1055803"/>
            <a:ext cx="8352147" cy="2092749"/>
          </a:xfrm>
        </p:spPr>
        <p:txBody>
          <a:bodyPr>
            <a:normAutofit/>
          </a:bodyPr>
          <a:lstStyle/>
          <a:p>
            <a:r>
              <a:rPr lang="en-US" sz="2400" dirty="0"/>
              <a:t>The example below shows that with a high debt to capital ratio driven by sculpting and a high IRR, the DSRA in LC can make a big difference to the equity IRR – 11.96% to 14.92% as shown below.</a:t>
            </a:r>
          </a:p>
        </p:txBody>
      </p:sp>
      <p:sp>
        <p:nvSpPr>
          <p:cNvPr id="3" name="Title 2">
            <a:extLst>
              <a:ext uri="{FF2B5EF4-FFF2-40B4-BE49-F238E27FC236}">
                <a16:creationId xmlns:a16="http://schemas.microsoft.com/office/drawing/2014/main" id="{DED9A6CC-17FE-46CD-A44A-2CEECE86FB98}"/>
              </a:ext>
            </a:extLst>
          </p:cNvPr>
          <p:cNvSpPr>
            <a:spLocks noGrp="1"/>
          </p:cNvSpPr>
          <p:nvPr>
            <p:ph type="title"/>
          </p:nvPr>
        </p:nvSpPr>
        <p:spPr/>
        <p:txBody>
          <a:bodyPr/>
          <a:lstStyle/>
          <a:p>
            <a:r>
              <a:rPr lang="en-US" dirty="0"/>
              <a:t>Use of LC Instead of the DSRA</a:t>
            </a:r>
          </a:p>
        </p:txBody>
      </p:sp>
      <p:sp>
        <p:nvSpPr>
          <p:cNvPr id="4" name="Slide Number Placeholder 3">
            <a:extLst>
              <a:ext uri="{FF2B5EF4-FFF2-40B4-BE49-F238E27FC236}">
                <a16:creationId xmlns:a16="http://schemas.microsoft.com/office/drawing/2014/main" id="{78FA3E04-BA96-4A02-BFD9-73A605B96341}"/>
              </a:ext>
            </a:extLst>
          </p:cNvPr>
          <p:cNvSpPr>
            <a:spLocks noGrp="1"/>
          </p:cNvSpPr>
          <p:nvPr>
            <p:ph type="sldNum" sz="quarter" idx="12"/>
          </p:nvPr>
        </p:nvSpPr>
        <p:spPr/>
        <p:txBody>
          <a:bodyPr/>
          <a:lstStyle/>
          <a:p>
            <a:pPr algn="ctr"/>
            <a:fld id="{0C3A1854-6B63-4059-B360-A3C4972BF0FC}" type="slidenum">
              <a:rPr lang="ko-KR" altLang="en-US" smtClean="0"/>
              <a:pPr algn="ctr"/>
              <a:t>174</a:t>
            </a:fld>
            <a:endParaRPr lang="ko-KR" altLang="en-US" dirty="0"/>
          </a:p>
        </p:txBody>
      </p:sp>
      <p:pic>
        <p:nvPicPr>
          <p:cNvPr id="5" name="Picture 4">
            <a:extLst>
              <a:ext uri="{FF2B5EF4-FFF2-40B4-BE49-F238E27FC236}">
                <a16:creationId xmlns:a16="http://schemas.microsoft.com/office/drawing/2014/main" id="{8FC772E0-8C81-4CA6-A9C5-07A0227C0246}"/>
              </a:ext>
            </a:extLst>
          </p:cNvPr>
          <p:cNvPicPr>
            <a:picLocks noChangeAspect="1"/>
          </p:cNvPicPr>
          <p:nvPr/>
        </p:nvPicPr>
        <p:blipFill>
          <a:blip r:embed="rId2"/>
          <a:stretch>
            <a:fillRect/>
          </a:stretch>
        </p:blipFill>
        <p:spPr>
          <a:xfrm>
            <a:off x="273534" y="3127760"/>
            <a:ext cx="4408472" cy="2492554"/>
          </a:xfrm>
          <a:prstGeom prst="rect">
            <a:avLst/>
          </a:prstGeom>
        </p:spPr>
      </p:pic>
      <p:pic>
        <p:nvPicPr>
          <p:cNvPr id="6" name="Picture 5">
            <a:extLst>
              <a:ext uri="{FF2B5EF4-FFF2-40B4-BE49-F238E27FC236}">
                <a16:creationId xmlns:a16="http://schemas.microsoft.com/office/drawing/2014/main" id="{35A0A9A0-D469-4FA5-8483-1AF8C8F38FCE}"/>
              </a:ext>
            </a:extLst>
          </p:cNvPr>
          <p:cNvPicPr>
            <a:picLocks noChangeAspect="1"/>
          </p:cNvPicPr>
          <p:nvPr/>
        </p:nvPicPr>
        <p:blipFill>
          <a:blip r:embed="rId3"/>
          <a:stretch>
            <a:fillRect/>
          </a:stretch>
        </p:blipFill>
        <p:spPr>
          <a:xfrm>
            <a:off x="4769256" y="3127760"/>
            <a:ext cx="4374744" cy="2439672"/>
          </a:xfrm>
          <a:prstGeom prst="rect">
            <a:avLst/>
          </a:prstGeom>
        </p:spPr>
      </p:pic>
      <p:cxnSp>
        <p:nvCxnSpPr>
          <p:cNvPr id="8" name="Straight Arrow Connector 7">
            <a:extLst>
              <a:ext uri="{FF2B5EF4-FFF2-40B4-BE49-F238E27FC236}">
                <a16:creationId xmlns:a16="http://schemas.microsoft.com/office/drawing/2014/main" id="{9B415318-0AAC-450D-9873-5D4293EDD5D6}"/>
              </a:ext>
            </a:extLst>
          </p:cNvPr>
          <p:cNvCxnSpPr/>
          <p:nvPr/>
        </p:nvCxnSpPr>
        <p:spPr>
          <a:xfrm>
            <a:off x="1338606" y="4374037"/>
            <a:ext cx="2714920" cy="11500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3BFE587-FD1C-4129-9C9D-E9F340E808D3}"/>
              </a:ext>
            </a:extLst>
          </p:cNvPr>
          <p:cNvCxnSpPr/>
          <p:nvPr/>
        </p:nvCxnSpPr>
        <p:spPr>
          <a:xfrm>
            <a:off x="5920033" y="4769963"/>
            <a:ext cx="2611225" cy="7164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300053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29E7A4-292A-4D8E-A479-9083DD706D3D}"/>
              </a:ext>
            </a:extLst>
          </p:cNvPr>
          <p:cNvSpPr>
            <a:spLocks noGrp="1"/>
          </p:cNvSpPr>
          <p:nvPr>
            <p:ph idx="1"/>
          </p:nvPr>
        </p:nvSpPr>
        <p:spPr/>
        <p:txBody>
          <a:bodyPr>
            <a:normAutofit/>
          </a:bodyPr>
          <a:lstStyle/>
          <a:p>
            <a:r>
              <a:rPr lang="en-US" dirty="0"/>
              <a:t>“</a:t>
            </a:r>
            <a:r>
              <a:rPr lang="en-US" b="1" dirty="0"/>
              <a:t>Acceptable DSR Letter of Credit</a:t>
            </a:r>
            <a:r>
              <a:rPr lang="en-US" dirty="0"/>
              <a:t>” </a:t>
            </a:r>
          </a:p>
          <a:p>
            <a:r>
              <a:rPr lang="en-US" dirty="0"/>
              <a:t>issued by a financial institution whose long-term senior unsecured debt is rated at least “A-” by S&amp;P and “A3” by Moody’s, </a:t>
            </a:r>
          </a:p>
          <a:p>
            <a:r>
              <a:rPr lang="en-US" dirty="0"/>
              <a:t>naming Administrative Agent on behalf of the Lenders as the beneficiary, and </a:t>
            </a:r>
          </a:p>
          <a:p>
            <a:r>
              <a:rPr lang="en-US" dirty="0"/>
              <a:t>including provisions that </a:t>
            </a:r>
          </a:p>
          <a:p>
            <a:pPr lvl="1"/>
            <a:r>
              <a:rPr lang="en-US" dirty="0"/>
              <a:t>(</a:t>
            </a:r>
            <a:r>
              <a:rPr lang="en-US" dirty="0" err="1"/>
              <a:t>i</a:t>
            </a:r>
            <a:r>
              <a:rPr lang="en-US" dirty="0"/>
              <a:t>) such letter of credit shall automatically renew upon the expiration </a:t>
            </a:r>
          </a:p>
          <a:p>
            <a:pPr lvl="1"/>
            <a:r>
              <a:rPr lang="en-US" dirty="0"/>
              <a:t>(ii) if no agreement for a renewal or replacement of the letter of credit has been made after the long-term senior unsecured debt rating of the financial institution that provides the letter of credit is downgraded below “A-” by S&amp;P or “A3” by Moody’s, the stated amount of the letter of credit shall be automatically drawn and the proceeds automatically deposited in the Debt Service Reserve Account. </a:t>
            </a:r>
          </a:p>
          <a:p>
            <a:r>
              <a:rPr lang="en-US" dirty="0"/>
              <a:t>Letter of credit </a:t>
            </a:r>
          </a:p>
          <a:p>
            <a:pPr lvl="1"/>
            <a:r>
              <a:rPr lang="en-US" dirty="0"/>
              <a:t>(A) shall have an initial expiration date of at least one year after issuance, </a:t>
            </a:r>
          </a:p>
          <a:p>
            <a:pPr lvl="1"/>
            <a:r>
              <a:rPr lang="en-US" dirty="0"/>
              <a:t>(B) shall not impose on Borrower any obligation to reimburse drawing payments, and </a:t>
            </a:r>
          </a:p>
          <a:p>
            <a:pPr lvl="1"/>
            <a:r>
              <a:rPr lang="en-US" dirty="0"/>
              <a:t>(C) shall be issued in a face amount equal to amounts required to be retained in the Debt Service Reserve Account.</a:t>
            </a:r>
            <a:endParaRPr lang="en-CH" dirty="0"/>
          </a:p>
          <a:p>
            <a:endParaRPr lang="en-CH" dirty="0"/>
          </a:p>
        </p:txBody>
      </p:sp>
      <p:sp>
        <p:nvSpPr>
          <p:cNvPr id="3" name="Title 2">
            <a:extLst>
              <a:ext uri="{FF2B5EF4-FFF2-40B4-BE49-F238E27FC236}">
                <a16:creationId xmlns:a16="http://schemas.microsoft.com/office/drawing/2014/main" id="{1039653A-80C0-4B88-8B23-213F2AAD1B49}"/>
              </a:ext>
            </a:extLst>
          </p:cNvPr>
          <p:cNvSpPr>
            <a:spLocks noGrp="1"/>
          </p:cNvSpPr>
          <p:nvPr>
            <p:ph type="title"/>
          </p:nvPr>
        </p:nvSpPr>
        <p:spPr/>
        <p:txBody>
          <a:bodyPr/>
          <a:lstStyle/>
          <a:p>
            <a:r>
              <a:rPr lang="en-US" dirty="0"/>
              <a:t>DSRA as LC in Solar Case</a:t>
            </a:r>
            <a:endParaRPr lang="en-CH" dirty="0"/>
          </a:p>
        </p:txBody>
      </p:sp>
      <p:sp>
        <p:nvSpPr>
          <p:cNvPr id="4" name="Slide Number Placeholder 3">
            <a:extLst>
              <a:ext uri="{FF2B5EF4-FFF2-40B4-BE49-F238E27FC236}">
                <a16:creationId xmlns:a16="http://schemas.microsoft.com/office/drawing/2014/main" id="{4F59CB5B-FA58-4D3B-8C1A-157D9A4CC23F}"/>
              </a:ext>
            </a:extLst>
          </p:cNvPr>
          <p:cNvSpPr>
            <a:spLocks noGrp="1"/>
          </p:cNvSpPr>
          <p:nvPr>
            <p:ph type="sldNum" sz="quarter" idx="12"/>
          </p:nvPr>
        </p:nvSpPr>
        <p:spPr/>
        <p:txBody>
          <a:bodyPr/>
          <a:lstStyle/>
          <a:p>
            <a:pPr algn="ctr"/>
            <a:fld id="{0C3A1854-6B63-4059-B360-A3C4972BF0FC}" type="slidenum">
              <a:rPr lang="ko-KR" altLang="en-US" smtClean="0"/>
              <a:pPr algn="ctr"/>
              <a:t>175</a:t>
            </a:fld>
            <a:endParaRPr lang="ko-KR" altLang="en-US" dirty="0"/>
          </a:p>
        </p:txBody>
      </p:sp>
    </p:spTree>
    <p:extLst>
      <p:ext uri="{BB962C8B-B14F-4D97-AF65-F5344CB8AC3E}">
        <p14:creationId xmlns:p14="http://schemas.microsoft.com/office/powerpoint/2010/main" val="273665048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C72D8-25DB-6F06-A72A-DC9E75E40A3C}"/>
              </a:ext>
            </a:extLst>
          </p:cNvPr>
          <p:cNvSpPr>
            <a:spLocks noGrp="1"/>
          </p:cNvSpPr>
          <p:nvPr>
            <p:ph type="ctrTitle"/>
          </p:nvPr>
        </p:nvSpPr>
        <p:spPr>
          <a:xfrm>
            <a:off x="482876" y="1707280"/>
            <a:ext cx="5515588" cy="3340208"/>
          </a:xfrm>
        </p:spPr>
        <p:txBody>
          <a:bodyPr/>
          <a:lstStyle/>
          <a:p>
            <a:r>
              <a:rPr lang="en-US" dirty="0"/>
              <a:t>Mean Reversion and Use of Monte Carlo (it is easy) to Demonstrate Probability of Loss</a:t>
            </a:r>
          </a:p>
        </p:txBody>
      </p:sp>
    </p:spTree>
    <p:extLst>
      <p:ext uri="{BB962C8B-B14F-4D97-AF65-F5344CB8AC3E}">
        <p14:creationId xmlns:p14="http://schemas.microsoft.com/office/powerpoint/2010/main" val="366841498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A1554-01CE-BEFC-930C-64E12C8E9E4B}"/>
              </a:ext>
            </a:extLst>
          </p:cNvPr>
          <p:cNvSpPr>
            <a:spLocks noGrp="1"/>
          </p:cNvSpPr>
          <p:nvPr>
            <p:ph type="title"/>
          </p:nvPr>
        </p:nvSpPr>
        <p:spPr/>
        <p:txBody>
          <a:bodyPr>
            <a:normAutofit fontScale="90000"/>
          </a:bodyPr>
          <a:lstStyle/>
          <a:p>
            <a:r>
              <a:rPr lang="en-US" dirty="0"/>
              <a:t>Monte Carlo Simulation as Illustration of Project Finance</a:t>
            </a:r>
          </a:p>
        </p:txBody>
      </p:sp>
      <p:sp>
        <p:nvSpPr>
          <p:cNvPr id="3" name="Text Placeholder 2">
            <a:extLst>
              <a:ext uri="{FF2B5EF4-FFF2-40B4-BE49-F238E27FC236}">
                <a16:creationId xmlns:a16="http://schemas.microsoft.com/office/drawing/2014/main" id="{891501B8-57D3-6CDD-0CB6-271667DD22D6}"/>
              </a:ext>
            </a:extLst>
          </p:cNvPr>
          <p:cNvSpPr>
            <a:spLocks noGrp="1"/>
          </p:cNvSpPr>
          <p:nvPr>
            <p:ph idx="1"/>
          </p:nvPr>
        </p:nvSpPr>
        <p:spPr/>
        <p:txBody>
          <a:bodyPr/>
          <a:lstStyle/>
          <a:p>
            <a:r>
              <a:rPr lang="en-US" dirty="0"/>
              <a:t>Structure the Debt</a:t>
            </a:r>
          </a:p>
          <a:p>
            <a:endParaRPr lang="en-US" dirty="0"/>
          </a:p>
          <a:p>
            <a:endParaRPr lang="en-US" dirty="0"/>
          </a:p>
          <a:p>
            <a:endParaRPr lang="en-US" dirty="0"/>
          </a:p>
          <a:p>
            <a:endParaRPr lang="en-US" dirty="0"/>
          </a:p>
          <a:p>
            <a:pPr marL="0" indent="0">
              <a:buNone/>
            </a:pPr>
            <a:endParaRPr lang="en-US" dirty="0"/>
          </a:p>
          <a:p>
            <a:pPr marL="0" indent="0">
              <a:buNone/>
            </a:pPr>
            <a:r>
              <a:rPr lang="en-US" dirty="0"/>
              <a:t>Simulation with Volatility</a:t>
            </a:r>
          </a:p>
          <a:p>
            <a:endParaRPr lang="en-US" dirty="0"/>
          </a:p>
        </p:txBody>
      </p:sp>
      <p:graphicFrame>
        <p:nvGraphicFramePr>
          <p:cNvPr id="4" name="Chart 3">
            <a:extLst>
              <a:ext uri="{FF2B5EF4-FFF2-40B4-BE49-F238E27FC236}">
                <a16:creationId xmlns:a16="http://schemas.microsoft.com/office/drawing/2014/main" id="{1D2C77A4-82F9-4194-9806-D14D62535C67}"/>
              </a:ext>
            </a:extLst>
          </p:cNvPr>
          <p:cNvGraphicFramePr>
            <a:graphicFrameLocks/>
          </p:cNvGraphicFramePr>
          <p:nvPr/>
        </p:nvGraphicFramePr>
        <p:xfrm>
          <a:off x="1440903" y="1611138"/>
          <a:ext cx="2106675" cy="13716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2">
            <a:extLst>
              <a:ext uri="{FF2B5EF4-FFF2-40B4-BE49-F238E27FC236}">
                <a16:creationId xmlns:a16="http://schemas.microsoft.com/office/drawing/2014/main" id="{1002465B-911B-BF8C-E924-604048AD066B}"/>
              </a:ext>
            </a:extLst>
          </p:cNvPr>
          <p:cNvSpPr txBox="1">
            <a:spLocks/>
          </p:cNvSpPr>
          <p:nvPr/>
        </p:nvSpPr>
        <p:spPr>
          <a:xfrm>
            <a:off x="4290763" y="2076450"/>
            <a:ext cx="4514141" cy="372687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itchFamily="2" charset="2"/>
              <a:buChar char="§"/>
              <a:defRPr sz="2400" b="0" i="0" kern="1200" baseline="0">
                <a:solidFill>
                  <a:schemeClr val="tx1"/>
                </a:solidFill>
                <a:latin typeface="Calibri" pitchFamily="34" charset="0"/>
                <a:ea typeface="+mn-ea"/>
                <a:cs typeface="+mn-cs"/>
              </a:defRPr>
            </a:lvl1pPr>
            <a:lvl2pPr marL="685800" indent="-228600" algn="l" defTabSz="914400" rtl="0" eaLnBrk="1" latinLnBrk="0" hangingPunct="1">
              <a:lnSpc>
                <a:spcPct val="90000"/>
              </a:lnSpc>
              <a:spcBef>
                <a:spcPts val="500"/>
              </a:spcBef>
              <a:buFont typeface="Wingdings" pitchFamily="2" charset="2"/>
              <a:buChar char="ú"/>
              <a:defRPr sz="2400" b="0" i="0" kern="1200" baseline="0">
                <a:solidFill>
                  <a:srgbClr val="898989"/>
                </a:solidFill>
                <a:latin typeface="Calibri" pitchFamily="34" charset="0"/>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1800" b="0" i="0" kern="1200" baseline="0">
                <a:solidFill>
                  <a:srgbClr val="898989"/>
                </a:solidFill>
                <a:latin typeface="Calibri" pitchFamily="34" charset="0"/>
                <a:ea typeface="+mn-ea"/>
                <a:cs typeface="+mn-cs"/>
              </a:defRPr>
            </a:lvl3pPr>
            <a:lvl4pPr marL="1600200" indent="-228600" algn="l" defTabSz="914400" rtl="0" eaLnBrk="1" latinLnBrk="0" hangingPunct="1">
              <a:lnSpc>
                <a:spcPct val="90000"/>
              </a:lnSpc>
              <a:spcBef>
                <a:spcPts val="500"/>
              </a:spcBef>
              <a:buFont typeface="Courier New" pitchFamily="49" charset="0"/>
              <a:buChar char="o"/>
              <a:defRPr sz="1600" b="0" i="0" kern="1200" baseline="0">
                <a:solidFill>
                  <a:srgbClr val="898989"/>
                </a:solidFill>
                <a:latin typeface="Calibri"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Volatility and Mean Reversion Equations</a:t>
            </a:r>
          </a:p>
          <a:p>
            <a:pPr lvl="1"/>
            <a:r>
              <a:rPr lang="en-US" sz="1125" dirty="0"/>
              <a:t>CF1 = Cf0 + CF0 * Rand x Volatility</a:t>
            </a:r>
          </a:p>
          <a:p>
            <a:pPr lvl="1"/>
            <a:r>
              <a:rPr lang="en-US" sz="1125" dirty="0"/>
              <a:t>CF1  = Cf0 + CFO * Normal Inverse (Rand()) * Volatility</a:t>
            </a:r>
          </a:p>
          <a:p>
            <a:pPr lvl="1"/>
            <a:r>
              <a:rPr lang="en-US" sz="1125" dirty="0"/>
              <a:t>With Mean Reversion</a:t>
            </a:r>
          </a:p>
          <a:p>
            <a:pPr lvl="1"/>
            <a:r>
              <a:rPr lang="en-US" sz="1125" dirty="0"/>
              <a:t>CF1 = CF0 + (Mean – CF0) * Mean Reversion Factor + Volatility from Above</a:t>
            </a:r>
          </a:p>
          <a:p>
            <a:r>
              <a:rPr lang="en-US" sz="1800" dirty="0"/>
              <a:t>Results</a:t>
            </a:r>
          </a:p>
          <a:p>
            <a:endParaRPr lang="en-US" sz="1800" dirty="0"/>
          </a:p>
        </p:txBody>
      </p:sp>
      <p:pic>
        <p:nvPicPr>
          <p:cNvPr id="7" name="Picture 6">
            <a:extLst>
              <a:ext uri="{FF2B5EF4-FFF2-40B4-BE49-F238E27FC236}">
                <a16:creationId xmlns:a16="http://schemas.microsoft.com/office/drawing/2014/main" id="{C72B3142-8B0A-33B1-44D9-2CC6B97698A4}"/>
              </a:ext>
            </a:extLst>
          </p:cNvPr>
          <p:cNvPicPr>
            <a:picLocks noChangeAspect="1"/>
          </p:cNvPicPr>
          <p:nvPr/>
        </p:nvPicPr>
        <p:blipFill>
          <a:blip r:embed="rId3"/>
          <a:stretch>
            <a:fillRect/>
          </a:stretch>
        </p:blipFill>
        <p:spPr>
          <a:xfrm>
            <a:off x="339095" y="3758172"/>
            <a:ext cx="3917373" cy="1785657"/>
          </a:xfrm>
          <a:prstGeom prst="rect">
            <a:avLst/>
          </a:prstGeom>
        </p:spPr>
      </p:pic>
      <p:pic>
        <p:nvPicPr>
          <p:cNvPr id="8" name="Picture 7">
            <a:extLst>
              <a:ext uri="{FF2B5EF4-FFF2-40B4-BE49-F238E27FC236}">
                <a16:creationId xmlns:a16="http://schemas.microsoft.com/office/drawing/2014/main" id="{81CAA1B6-9F60-403A-B2D9-FF7E2DF1A815}"/>
              </a:ext>
            </a:extLst>
          </p:cNvPr>
          <p:cNvPicPr>
            <a:picLocks noChangeAspect="1"/>
          </p:cNvPicPr>
          <p:nvPr/>
        </p:nvPicPr>
        <p:blipFill>
          <a:blip r:embed="rId4"/>
          <a:stretch>
            <a:fillRect/>
          </a:stretch>
        </p:blipFill>
        <p:spPr>
          <a:xfrm>
            <a:off x="5455015" y="3758172"/>
            <a:ext cx="2573695" cy="1916283"/>
          </a:xfrm>
          <a:prstGeom prst="rect">
            <a:avLst/>
          </a:prstGeom>
        </p:spPr>
      </p:pic>
    </p:spTree>
    <p:extLst>
      <p:ext uri="{BB962C8B-B14F-4D97-AF65-F5344CB8AC3E}">
        <p14:creationId xmlns:p14="http://schemas.microsoft.com/office/powerpoint/2010/main" val="267342685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02F5F-FE7D-B98D-C315-F5417E113DA6}"/>
              </a:ext>
            </a:extLst>
          </p:cNvPr>
          <p:cNvSpPr>
            <a:spLocks noGrp="1"/>
          </p:cNvSpPr>
          <p:nvPr>
            <p:ph type="title"/>
          </p:nvPr>
        </p:nvSpPr>
        <p:spPr>
          <a:xfrm>
            <a:off x="345057" y="396816"/>
            <a:ext cx="8410754" cy="1147312"/>
          </a:xfrm>
        </p:spPr>
        <p:txBody>
          <a:bodyPr>
            <a:normAutofit/>
          </a:bodyPr>
          <a:lstStyle/>
          <a:p>
            <a:r>
              <a:rPr lang="en-US" dirty="0"/>
              <a:t>Understanding of DSCR, LLCR and PLCR </a:t>
            </a:r>
            <a:br>
              <a:rPr lang="en-US" dirty="0"/>
            </a:br>
            <a:r>
              <a:rPr lang="en-US" dirty="0"/>
              <a:t>(DSCR-1)/DSCR = Break Even Cash Flow</a:t>
            </a:r>
          </a:p>
        </p:txBody>
      </p:sp>
      <p:sp>
        <p:nvSpPr>
          <p:cNvPr id="3" name="Content Placeholder 2">
            <a:extLst>
              <a:ext uri="{FF2B5EF4-FFF2-40B4-BE49-F238E27FC236}">
                <a16:creationId xmlns:a16="http://schemas.microsoft.com/office/drawing/2014/main" id="{6D6C7C8B-15FF-ED6B-BAD2-FA3508288F79}"/>
              </a:ext>
            </a:extLst>
          </p:cNvPr>
          <p:cNvSpPr>
            <a:spLocks noGrp="1"/>
          </p:cNvSpPr>
          <p:nvPr>
            <p:ph sz="quarter" idx="12"/>
          </p:nvPr>
        </p:nvSpPr>
        <p:spPr>
          <a:xfrm>
            <a:off x="250306" y="2057398"/>
            <a:ext cx="2550371" cy="3374090"/>
          </a:xfrm>
        </p:spPr>
        <p:txBody>
          <a:bodyPr>
            <a:normAutofit/>
          </a:bodyPr>
          <a:lstStyle/>
          <a:p>
            <a:pPr>
              <a:lnSpc>
                <a:spcPct val="100000"/>
              </a:lnSpc>
            </a:pPr>
            <a:r>
              <a:rPr lang="en-US" sz="1050" dirty="0"/>
              <a:t>All ratios are measures of buffer and driven by possibility of decline in cash flow</a:t>
            </a:r>
          </a:p>
          <a:p>
            <a:pPr lvl="1">
              <a:lnSpc>
                <a:spcPct val="100000"/>
              </a:lnSpc>
            </a:pPr>
            <a:r>
              <a:rPr lang="en-US" sz="1050" dirty="0"/>
              <a:t>Example</a:t>
            </a:r>
          </a:p>
          <a:p>
            <a:pPr lvl="2">
              <a:lnSpc>
                <a:spcPct val="100000"/>
              </a:lnSpc>
            </a:pPr>
            <a:r>
              <a:rPr lang="en-US" sz="1050" dirty="0"/>
              <a:t>DSCR = CFADS/DS</a:t>
            </a:r>
          </a:p>
          <a:p>
            <a:pPr lvl="2">
              <a:lnSpc>
                <a:spcPct val="100000"/>
              </a:lnSpc>
            </a:pPr>
            <a:r>
              <a:rPr lang="en-US" sz="1050" dirty="0"/>
              <a:t>CFADS            150</a:t>
            </a:r>
          </a:p>
          <a:p>
            <a:pPr lvl="2">
              <a:lnSpc>
                <a:spcPct val="100000"/>
              </a:lnSpc>
            </a:pPr>
            <a:r>
              <a:rPr lang="en-US" sz="1050" dirty="0"/>
              <a:t>Debt Service    100</a:t>
            </a:r>
          </a:p>
          <a:p>
            <a:pPr lvl="2">
              <a:lnSpc>
                <a:spcPct val="100000"/>
              </a:lnSpc>
            </a:pPr>
            <a:r>
              <a:rPr lang="en-US" sz="1050" dirty="0"/>
              <a:t>DSCR               1.5</a:t>
            </a:r>
          </a:p>
          <a:p>
            <a:pPr lvl="1">
              <a:lnSpc>
                <a:spcPct val="100000"/>
              </a:lnSpc>
            </a:pPr>
            <a:r>
              <a:rPr lang="en-US" sz="1050" dirty="0"/>
              <a:t>How much can cash go down before cannot meet debt service:  150-100 = 50</a:t>
            </a:r>
          </a:p>
          <a:p>
            <a:pPr lvl="1">
              <a:lnSpc>
                <a:spcPct val="100000"/>
              </a:lnSpc>
            </a:pPr>
            <a:r>
              <a:rPr lang="en-US" sz="1050" dirty="0"/>
              <a:t>How much can cash go down in percent : 50/150 = 33.33%</a:t>
            </a:r>
          </a:p>
          <a:p>
            <a:pPr lvl="1">
              <a:lnSpc>
                <a:spcPct val="100000"/>
              </a:lnSpc>
            </a:pPr>
            <a:r>
              <a:rPr lang="en-US" sz="1050" dirty="0"/>
              <a:t>Formula for minimum break-even: (1.5-1)/1.5 = 33.33%</a:t>
            </a:r>
          </a:p>
        </p:txBody>
      </p:sp>
      <p:sp>
        <p:nvSpPr>
          <p:cNvPr id="4" name="Content Placeholder 3">
            <a:extLst>
              <a:ext uri="{FF2B5EF4-FFF2-40B4-BE49-F238E27FC236}">
                <a16:creationId xmlns:a16="http://schemas.microsoft.com/office/drawing/2014/main" id="{7BCB50E5-C5B2-6F74-4F6A-7989FEDC2017}"/>
              </a:ext>
            </a:extLst>
          </p:cNvPr>
          <p:cNvSpPr>
            <a:spLocks noGrp="1"/>
          </p:cNvSpPr>
          <p:nvPr>
            <p:ph sz="quarter" idx="13"/>
          </p:nvPr>
        </p:nvSpPr>
        <p:spPr>
          <a:xfrm>
            <a:off x="3075256" y="2263795"/>
            <a:ext cx="2941496" cy="3167693"/>
          </a:xfrm>
        </p:spPr>
        <p:txBody>
          <a:bodyPr>
            <a:normAutofit/>
          </a:bodyPr>
          <a:lstStyle/>
          <a:p>
            <a:r>
              <a:rPr lang="en-US" sz="1050" dirty="0"/>
              <a:t>LLCR measures break-even over the entire debt life (it is possible that DSCR is below 1)</a:t>
            </a:r>
          </a:p>
          <a:p>
            <a:pPr lvl="1"/>
            <a:r>
              <a:rPr lang="en-US" sz="1050" dirty="0"/>
              <a:t>LLCR = NPV (CFADS </a:t>
            </a:r>
            <a:r>
              <a:rPr lang="en-US" sz="1050" dirty="0" err="1"/>
              <a:t>ll</a:t>
            </a:r>
            <a:r>
              <a:rPr lang="en-US" sz="1050" dirty="0"/>
              <a:t>)/NPV of DS (NPV of DS = Loan at COD)</a:t>
            </a:r>
          </a:p>
          <a:p>
            <a:pPr lvl="1"/>
            <a:r>
              <a:rPr lang="en-US" sz="1050" dirty="0"/>
              <a:t>How much can cash flow go down before cannot pay off loan at end of the loan life</a:t>
            </a:r>
          </a:p>
          <a:p>
            <a:pPr lvl="2"/>
            <a:r>
              <a:rPr lang="en-US" sz="1050" dirty="0"/>
              <a:t>LLCR = 1.6</a:t>
            </a:r>
          </a:p>
          <a:p>
            <a:pPr lvl="2"/>
            <a:r>
              <a:rPr lang="en-US" sz="1050" dirty="0"/>
              <a:t>Break-even over loan life (1.6-1)/1.2 = 37.5% </a:t>
            </a:r>
          </a:p>
          <a:p>
            <a:endParaRPr lang="en-US" sz="4050" dirty="0"/>
          </a:p>
        </p:txBody>
      </p:sp>
      <p:sp>
        <p:nvSpPr>
          <p:cNvPr id="5" name="Content Placeholder 4">
            <a:extLst>
              <a:ext uri="{FF2B5EF4-FFF2-40B4-BE49-F238E27FC236}">
                <a16:creationId xmlns:a16="http://schemas.microsoft.com/office/drawing/2014/main" id="{24E32C3D-C727-44E1-C3AF-009B06F99DA6}"/>
              </a:ext>
            </a:extLst>
          </p:cNvPr>
          <p:cNvSpPr>
            <a:spLocks noGrp="1"/>
          </p:cNvSpPr>
          <p:nvPr>
            <p:ph sz="quarter" idx="14"/>
          </p:nvPr>
        </p:nvSpPr>
        <p:spPr>
          <a:xfrm>
            <a:off x="6203958" y="2202867"/>
            <a:ext cx="2736841" cy="3374090"/>
          </a:xfrm>
        </p:spPr>
        <p:txBody>
          <a:bodyPr>
            <a:normAutofit/>
          </a:bodyPr>
          <a:lstStyle/>
          <a:p>
            <a:r>
              <a:rPr lang="en-US" sz="1050" dirty="0"/>
              <a:t>PLCR measures the break-even over the entire life and give the value of the tail</a:t>
            </a:r>
          </a:p>
          <a:p>
            <a:pPr lvl="1"/>
            <a:r>
              <a:rPr lang="en-US" sz="1050" dirty="0"/>
              <a:t>PLCR = NPV (CFADS pl)/NPV of DS (NPV of DS = Loan at COD)</a:t>
            </a:r>
          </a:p>
          <a:p>
            <a:pPr lvl="1"/>
            <a:r>
              <a:rPr lang="en-US" sz="1050" dirty="0"/>
              <a:t>How much can cash flow go down before cannot pay off loan at end of the loan life</a:t>
            </a:r>
          </a:p>
          <a:p>
            <a:pPr lvl="2"/>
            <a:r>
              <a:rPr lang="en-US" sz="1050" dirty="0"/>
              <a:t>PCR = 2.0</a:t>
            </a:r>
          </a:p>
          <a:p>
            <a:pPr lvl="2"/>
            <a:r>
              <a:rPr lang="en-US" sz="1050" dirty="0"/>
              <a:t>Break-even over loan life (2-1)/2 = 50% </a:t>
            </a:r>
          </a:p>
          <a:p>
            <a:pPr lvl="1"/>
            <a:endParaRPr lang="en-US" sz="1050" dirty="0"/>
          </a:p>
          <a:p>
            <a:endParaRPr lang="en-US" sz="4050" dirty="0"/>
          </a:p>
        </p:txBody>
      </p:sp>
      <p:sp>
        <p:nvSpPr>
          <p:cNvPr id="9" name="TextBox 8">
            <a:extLst>
              <a:ext uri="{FF2B5EF4-FFF2-40B4-BE49-F238E27FC236}">
                <a16:creationId xmlns:a16="http://schemas.microsoft.com/office/drawing/2014/main" id="{8B5EADE0-A5D5-EA87-1965-AAF2CFA03FD7}"/>
              </a:ext>
            </a:extLst>
          </p:cNvPr>
          <p:cNvSpPr txBox="1"/>
          <p:nvPr/>
        </p:nvSpPr>
        <p:spPr>
          <a:xfrm>
            <a:off x="4024860" y="5431488"/>
            <a:ext cx="3574473" cy="581891"/>
          </a:xfrm>
          <a:prstGeom prst="rect">
            <a:avLst/>
          </a:prstGeom>
          <a:solidFill>
            <a:srgbClr val="FFFF00"/>
          </a:solidFill>
        </p:spPr>
        <p:txBody>
          <a:bodyPr vert="horz" wrap="square" lIns="0" tIns="0" rIns="0" bIns="0" rtlCol="0">
            <a:noAutofit/>
          </a:bodyPr>
          <a:lstStyle/>
          <a:p>
            <a:pPr algn="l"/>
            <a:r>
              <a:rPr lang="en-US" sz="1350" dirty="0"/>
              <a:t>Formulas work if there is a 100% cash flow sweep</a:t>
            </a:r>
          </a:p>
        </p:txBody>
      </p:sp>
    </p:spTree>
    <p:extLst>
      <p:ext uri="{BB962C8B-B14F-4D97-AF65-F5344CB8AC3E}">
        <p14:creationId xmlns:p14="http://schemas.microsoft.com/office/powerpoint/2010/main" val="351358658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a:extLst>
              <a:ext uri="{FF2B5EF4-FFF2-40B4-BE49-F238E27FC236}">
                <a16:creationId xmlns:a16="http://schemas.microsoft.com/office/drawing/2014/main" id="{0B3D6C90-9D93-4452-B3D4-D014685C54F2}"/>
              </a:ext>
            </a:extLst>
          </p:cNvPr>
          <p:cNvSpPr>
            <a:spLocks noGrp="1"/>
          </p:cNvSpPr>
          <p:nvPr>
            <p:ph type="title"/>
          </p:nvPr>
        </p:nvSpPr>
        <p:spPr>
          <a:xfrm>
            <a:off x="267419" y="370936"/>
            <a:ext cx="7643003" cy="632003"/>
          </a:xfrm>
        </p:spPr>
        <p:txBody>
          <a:bodyPr>
            <a:normAutofit fontScale="90000"/>
          </a:bodyPr>
          <a:lstStyle/>
          <a:p>
            <a:r>
              <a:rPr lang="en-US" altLang="en-US" dirty="0"/>
              <a:t>DSCR versus LLCR versus PLCR and Sculpting</a:t>
            </a:r>
          </a:p>
        </p:txBody>
      </p:sp>
      <p:pic>
        <p:nvPicPr>
          <p:cNvPr id="117763" name="Picture 3">
            <a:extLst>
              <a:ext uri="{FF2B5EF4-FFF2-40B4-BE49-F238E27FC236}">
                <a16:creationId xmlns:a16="http://schemas.microsoft.com/office/drawing/2014/main" id="{04E4F353-0D18-4919-BA29-49EEFC4C834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598195" y="2715861"/>
            <a:ext cx="3057514" cy="1652155"/>
          </a:xfrm>
          <a:noFill/>
        </p:spPr>
      </p:pic>
      <p:pic>
        <p:nvPicPr>
          <p:cNvPr id="117764" name="Picture 4">
            <a:extLst>
              <a:ext uri="{FF2B5EF4-FFF2-40B4-BE49-F238E27FC236}">
                <a16:creationId xmlns:a16="http://schemas.microsoft.com/office/drawing/2014/main" id="{ED62EDEA-1553-44B3-90EF-B494B78B5C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9506" y="1175501"/>
            <a:ext cx="3067797" cy="137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117765" name="Picture 5">
            <a:extLst>
              <a:ext uri="{FF2B5EF4-FFF2-40B4-BE49-F238E27FC236}">
                <a16:creationId xmlns:a16="http://schemas.microsoft.com/office/drawing/2014/main" id="{73C8C990-F163-4A79-B21B-5204872EFB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8194" y="4469064"/>
            <a:ext cx="3057515" cy="137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 name="TextBox 1">
            <a:extLst>
              <a:ext uri="{FF2B5EF4-FFF2-40B4-BE49-F238E27FC236}">
                <a16:creationId xmlns:a16="http://schemas.microsoft.com/office/drawing/2014/main" id="{EFEE4D5A-B62C-4823-9138-C5FB126D3D65}"/>
              </a:ext>
            </a:extLst>
          </p:cNvPr>
          <p:cNvSpPr txBox="1"/>
          <p:nvPr/>
        </p:nvSpPr>
        <p:spPr>
          <a:xfrm>
            <a:off x="5384780" y="5183601"/>
            <a:ext cx="1969731" cy="300082"/>
          </a:xfrm>
          <a:prstGeom prst="rect">
            <a:avLst/>
          </a:prstGeom>
          <a:noFill/>
        </p:spPr>
        <p:txBody>
          <a:bodyPr wrap="square" rtlCol="0">
            <a:spAutoFit/>
          </a:bodyPr>
          <a:lstStyle/>
          <a:p>
            <a:r>
              <a:rPr lang="en-US" sz="1350" dirty="0"/>
              <a:t>DSCR = LLCR = PLCR</a:t>
            </a:r>
          </a:p>
        </p:txBody>
      </p:sp>
      <p:sp>
        <p:nvSpPr>
          <p:cNvPr id="7" name="TextBox 6">
            <a:extLst>
              <a:ext uri="{FF2B5EF4-FFF2-40B4-BE49-F238E27FC236}">
                <a16:creationId xmlns:a16="http://schemas.microsoft.com/office/drawing/2014/main" id="{9228B4A5-E04F-4DB9-B2C0-DE406196B806}"/>
              </a:ext>
            </a:extLst>
          </p:cNvPr>
          <p:cNvSpPr txBox="1"/>
          <p:nvPr/>
        </p:nvSpPr>
        <p:spPr>
          <a:xfrm>
            <a:off x="5394960" y="3563544"/>
            <a:ext cx="1969731" cy="300082"/>
          </a:xfrm>
          <a:prstGeom prst="rect">
            <a:avLst/>
          </a:prstGeom>
          <a:noFill/>
        </p:spPr>
        <p:txBody>
          <a:bodyPr wrap="square" rtlCol="0">
            <a:spAutoFit/>
          </a:bodyPr>
          <a:lstStyle/>
          <a:p>
            <a:r>
              <a:rPr lang="en-US" sz="1350" dirty="0"/>
              <a:t>DSCR = LLCR &lt; PLCR</a:t>
            </a:r>
          </a:p>
        </p:txBody>
      </p:sp>
      <p:sp>
        <p:nvSpPr>
          <p:cNvPr id="8" name="TextBox 7">
            <a:extLst>
              <a:ext uri="{FF2B5EF4-FFF2-40B4-BE49-F238E27FC236}">
                <a16:creationId xmlns:a16="http://schemas.microsoft.com/office/drawing/2014/main" id="{47D5C2F0-79FA-479B-B02E-714C95A6C558}"/>
              </a:ext>
            </a:extLst>
          </p:cNvPr>
          <p:cNvSpPr txBox="1"/>
          <p:nvPr/>
        </p:nvSpPr>
        <p:spPr>
          <a:xfrm>
            <a:off x="5384780" y="2322914"/>
            <a:ext cx="1969731" cy="300082"/>
          </a:xfrm>
          <a:prstGeom prst="rect">
            <a:avLst/>
          </a:prstGeom>
          <a:noFill/>
        </p:spPr>
        <p:txBody>
          <a:bodyPr wrap="square" rtlCol="0">
            <a:spAutoFit/>
          </a:bodyPr>
          <a:lstStyle/>
          <a:p>
            <a:r>
              <a:rPr lang="en-US" sz="1350" dirty="0"/>
              <a:t>Min DSCR &lt; LLCR &lt; PLCR</a:t>
            </a:r>
          </a:p>
        </p:txBody>
      </p:sp>
      <p:sp>
        <p:nvSpPr>
          <p:cNvPr id="9" name="TextBox 8">
            <a:extLst>
              <a:ext uri="{FF2B5EF4-FFF2-40B4-BE49-F238E27FC236}">
                <a16:creationId xmlns:a16="http://schemas.microsoft.com/office/drawing/2014/main" id="{A8D1495E-F65E-4E76-BED1-6D7B381D0F08}"/>
              </a:ext>
            </a:extLst>
          </p:cNvPr>
          <p:cNvSpPr txBox="1"/>
          <p:nvPr/>
        </p:nvSpPr>
        <p:spPr>
          <a:xfrm>
            <a:off x="5384780" y="1963766"/>
            <a:ext cx="1969731" cy="300082"/>
          </a:xfrm>
          <a:prstGeom prst="rect">
            <a:avLst/>
          </a:prstGeom>
          <a:solidFill>
            <a:srgbClr val="FFC000"/>
          </a:solidFill>
          <a:ln>
            <a:solidFill>
              <a:srgbClr val="FFC000"/>
            </a:solidFill>
          </a:ln>
        </p:spPr>
        <p:txBody>
          <a:bodyPr wrap="square" rtlCol="0">
            <a:spAutoFit/>
          </a:bodyPr>
          <a:lstStyle/>
          <a:p>
            <a:r>
              <a:rPr lang="en-US" sz="1350" dirty="0"/>
              <a:t>Level Payment and Tail</a:t>
            </a:r>
          </a:p>
        </p:txBody>
      </p:sp>
      <p:sp>
        <p:nvSpPr>
          <p:cNvPr id="10" name="TextBox 9">
            <a:extLst>
              <a:ext uri="{FF2B5EF4-FFF2-40B4-BE49-F238E27FC236}">
                <a16:creationId xmlns:a16="http://schemas.microsoft.com/office/drawing/2014/main" id="{4C8FABB7-8DBF-48FF-80C2-94832AFCD8DD}"/>
              </a:ext>
            </a:extLst>
          </p:cNvPr>
          <p:cNvSpPr txBox="1"/>
          <p:nvPr/>
        </p:nvSpPr>
        <p:spPr>
          <a:xfrm>
            <a:off x="5394960" y="3232492"/>
            <a:ext cx="1969731" cy="300082"/>
          </a:xfrm>
          <a:prstGeom prst="rect">
            <a:avLst/>
          </a:prstGeom>
          <a:solidFill>
            <a:srgbClr val="FFC000"/>
          </a:solidFill>
          <a:ln>
            <a:solidFill>
              <a:srgbClr val="FFC000"/>
            </a:solidFill>
          </a:ln>
        </p:spPr>
        <p:txBody>
          <a:bodyPr wrap="square" rtlCol="0">
            <a:spAutoFit/>
          </a:bodyPr>
          <a:lstStyle/>
          <a:p>
            <a:r>
              <a:rPr lang="en-US" sz="1350" dirty="0"/>
              <a:t>Sculpting and Tail</a:t>
            </a:r>
          </a:p>
        </p:txBody>
      </p:sp>
      <p:sp>
        <p:nvSpPr>
          <p:cNvPr id="11" name="TextBox 10">
            <a:extLst>
              <a:ext uri="{FF2B5EF4-FFF2-40B4-BE49-F238E27FC236}">
                <a16:creationId xmlns:a16="http://schemas.microsoft.com/office/drawing/2014/main" id="{9F3FE9DF-BB24-4E38-8F03-8A646736A016}"/>
              </a:ext>
            </a:extLst>
          </p:cNvPr>
          <p:cNvSpPr txBox="1"/>
          <p:nvPr/>
        </p:nvSpPr>
        <p:spPr>
          <a:xfrm>
            <a:off x="5384780" y="4776168"/>
            <a:ext cx="1969731" cy="300082"/>
          </a:xfrm>
          <a:prstGeom prst="rect">
            <a:avLst/>
          </a:prstGeom>
          <a:solidFill>
            <a:srgbClr val="FFC000"/>
          </a:solidFill>
          <a:ln>
            <a:solidFill>
              <a:srgbClr val="FFC000"/>
            </a:solidFill>
          </a:ln>
        </p:spPr>
        <p:txBody>
          <a:bodyPr wrap="square" rtlCol="0">
            <a:spAutoFit/>
          </a:bodyPr>
          <a:lstStyle/>
          <a:p>
            <a:r>
              <a:rPr lang="en-US" sz="1350" dirty="0"/>
              <a:t>Sculpting and No Tail</a:t>
            </a:r>
          </a:p>
        </p:txBody>
      </p:sp>
    </p:spTree>
    <p:extLst>
      <p:ext uri="{BB962C8B-B14F-4D97-AF65-F5344CB8AC3E}">
        <p14:creationId xmlns:p14="http://schemas.microsoft.com/office/powerpoint/2010/main" val="214608681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4A205-D6D1-AF3D-96A0-B25CFBB193D1}"/>
              </a:ext>
            </a:extLst>
          </p:cNvPr>
          <p:cNvSpPr>
            <a:spLocks noGrp="1"/>
          </p:cNvSpPr>
          <p:nvPr>
            <p:ph type="title"/>
          </p:nvPr>
        </p:nvSpPr>
        <p:spPr>
          <a:xfrm>
            <a:off x="616745" y="390912"/>
            <a:ext cx="6213938" cy="452628"/>
          </a:xfrm>
        </p:spPr>
        <p:txBody>
          <a:bodyPr>
            <a:normAutofit fontScale="90000"/>
          </a:bodyPr>
          <a:lstStyle/>
          <a:p>
            <a:r>
              <a:rPr lang="en-US" dirty="0"/>
              <a:t>Illustration of Cases</a:t>
            </a:r>
          </a:p>
        </p:txBody>
      </p:sp>
      <p:sp>
        <p:nvSpPr>
          <p:cNvPr id="3" name="Content Placeholder 2">
            <a:extLst>
              <a:ext uri="{FF2B5EF4-FFF2-40B4-BE49-F238E27FC236}">
                <a16:creationId xmlns:a16="http://schemas.microsoft.com/office/drawing/2014/main" id="{A4E59161-76EB-7CD6-406D-BCF4C8918855}"/>
              </a:ext>
            </a:extLst>
          </p:cNvPr>
          <p:cNvSpPr>
            <a:spLocks noGrp="1"/>
          </p:cNvSpPr>
          <p:nvPr>
            <p:ph idx="1"/>
          </p:nvPr>
        </p:nvSpPr>
        <p:spPr>
          <a:xfrm>
            <a:off x="1831169" y="1766455"/>
            <a:ext cx="6000750" cy="3486149"/>
          </a:xfrm>
        </p:spPr>
        <p:txBody>
          <a:bodyPr/>
          <a:lstStyle/>
          <a:p>
            <a:r>
              <a:rPr lang="en-US" dirty="0"/>
              <a:t>Break Even % = (LLCR-1)/LLCR, (DSCR-1)/DSCR etc.</a:t>
            </a:r>
          </a:p>
          <a:p>
            <a:endParaRPr lang="en-US" dirty="0"/>
          </a:p>
        </p:txBody>
      </p:sp>
      <p:pic>
        <p:nvPicPr>
          <p:cNvPr id="5" name="Picture 4">
            <a:extLst>
              <a:ext uri="{FF2B5EF4-FFF2-40B4-BE49-F238E27FC236}">
                <a16:creationId xmlns:a16="http://schemas.microsoft.com/office/drawing/2014/main" id="{DD6E6A64-E2B7-3BAC-5696-A3CD2692770E}"/>
              </a:ext>
            </a:extLst>
          </p:cNvPr>
          <p:cNvPicPr>
            <a:picLocks noChangeAspect="1"/>
          </p:cNvPicPr>
          <p:nvPr/>
        </p:nvPicPr>
        <p:blipFill>
          <a:blip r:embed="rId2"/>
          <a:stretch>
            <a:fillRect/>
          </a:stretch>
        </p:blipFill>
        <p:spPr>
          <a:xfrm>
            <a:off x="224927" y="4105303"/>
            <a:ext cx="4112808" cy="1796933"/>
          </a:xfrm>
          <a:prstGeom prst="rect">
            <a:avLst/>
          </a:prstGeom>
        </p:spPr>
      </p:pic>
      <p:pic>
        <p:nvPicPr>
          <p:cNvPr id="7" name="Picture 6">
            <a:extLst>
              <a:ext uri="{FF2B5EF4-FFF2-40B4-BE49-F238E27FC236}">
                <a16:creationId xmlns:a16="http://schemas.microsoft.com/office/drawing/2014/main" id="{7AE4C792-D19A-A1B2-BA6B-C23462E21D83}"/>
              </a:ext>
            </a:extLst>
          </p:cNvPr>
          <p:cNvPicPr>
            <a:picLocks noChangeAspect="1"/>
          </p:cNvPicPr>
          <p:nvPr/>
        </p:nvPicPr>
        <p:blipFill>
          <a:blip r:embed="rId3"/>
          <a:stretch>
            <a:fillRect/>
          </a:stretch>
        </p:blipFill>
        <p:spPr>
          <a:xfrm>
            <a:off x="387386" y="2306442"/>
            <a:ext cx="4101358" cy="1796933"/>
          </a:xfrm>
          <a:prstGeom prst="rect">
            <a:avLst/>
          </a:prstGeom>
        </p:spPr>
      </p:pic>
      <p:pic>
        <p:nvPicPr>
          <p:cNvPr id="9" name="Picture 8">
            <a:extLst>
              <a:ext uri="{FF2B5EF4-FFF2-40B4-BE49-F238E27FC236}">
                <a16:creationId xmlns:a16="http://schemas.microsoft.com/office/drawing/2014/main" id="{4D3BFBF9-9F76-2D09-B5A6-A429139B7378}"/>
              </a:ext>
            </a:extLst>
          </p:cNvPr>
          <p:cNvPicPr>
            <a:picLocks noChangeAspect="1"/>
          </p:cNvPicPr>
          <p:nvPr/>
        </p:nvPicPr>
        <p:blipFill>
          <a:blip r:embed="rId4"/>
          <a:stretch>
            <a:fillRect/>
          </a:stretch>
        </p:blipFill>
        <p:spPr>
          <a:xfrm>
            <a:off x="5174343" y="2382786"/>
            <a:ext cx="3744731" cy="1630391"/>
          </a:xfrm>
          <a:prstGeom prst="rect">
            <a:avLst/>
          </a:prstGeom>
        </p:spPr>
      </p:pic>
      <p:pic>
        <p:nvPicPr>
          <p:cNvPr id="11" name="Picture 10">
            <a:extLst>
              <a:ext uri="{FF2B5EF4-FFF2-40B4-BE49-F238E27FC236}">
                <a16:creationId xmlns:a16="http://schemas.microsoft.com/office/drawing/2014/main" id="{83398C93-AA38-7E97-897F-5EEB0B3573B8}"/>
              </a:ext>
            </a:extLst>
          </p:cNvPr>
          <p:cNvPicPr>
            <a:picLocks noChangeAspect="1"/>
          </p:cNvPicPr>
          <p:nvPr/>
        </p:nvPicPr>
        <p:blipFill>
          <a:blip r:embed="rId5"/>
          <a:stretch>
            <a:fillRect/>
          </a:stretch>
        </p:blipFill>
        <p:spPr>
          <a:xfrm>
            <a:off x="5223178" y="4164325"/>
            <a:ext cx="3765369" cy="1630391"/>
          </a:xfrm>
          <a:prstGeom prst="rect">
            <a:avLst/>
          </a:prstGeom>
        </p:spPr>
      </p:pic>
    </p:spTree>
    <p:extLst>
      <p:ext uri="{BB962C8B-B14F-4D97-AF65-F5344CB8AC3E}">
        <p14:creationId xmlns:p14="http://schemas.microsoft.com/office/powerpoint/2010/main" val="400997658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C872D-9DA1-FD96-CD8B-6142DB1F686C}"/>
              </a:ext>
            </a:extLst>
          </p:cNvPr>
          <p:cNvSpPr>
            <a:spLocks noGrp="1"/>
          </p:cNvSpPr>
          <p:nvPr>
            <p:ph type="title"/>
          </p:nvPr>
        </p:nvSpPr>
        <p:spPr>
          <a:xfrm>
            <a:off x="200024" y="186270"/>
            <a:ext cx="7908805" cy="883405"/>
          </a:xfrm>
        </p:spPr>
        <p:txBody>
          <a:bodyPr>
            <a:normAutofit/>
          </a:bodyPr>
          <a:lstStyle/>
          <a:p>
            <a:r>
              <a:rPr lang="en-US" dirty="0"/>
              <a:t>Non-Mean Reverting Series - Blackberry and Apple</a:t>
            </a:r>
          </a:p>
        </p:txBody>
      </p:sp>
      <p:sp>
        <p:nvSpPr>
          <p:cNvPr id="3" name="Content Placeholder 2">
            <a:extLst>
              <a:ext uri="{FF2B5EF4-FFF2-40B4-BE49-F238E27FC236}">
                <a16:creationId xmlns:a16="http://schemas.microsoft.com/office/drawing/2014/main" id="{150A92B6-C365-76C4-393C-51228736342F}"/>
              </a:ext>
            </a:extLst>
          </p:cNvPr>
          <p:cNvSpPr>
            <a:spLocks noGrp="1"/>
          </p:cNvSpPr>
          <p:nvPr>
            <p:ph idx="1"/>
          </p:nvPr>
        </p:nvSpPr>
        <p:spPr>
          <a:xfrm>
            <a:off x="304801" y="1201049"/>
            <a:ext cx="8316686" cy="4395258"/>
          </a:xfrm>
        </p:spPr>
        <p:txBody>
          <a:bodyPr/>
          <a:lstStyle/>
          <a:p>
            <a:r>
              <a:rPr lang="en-US" dirty="0"/>
              <a:t>Blackberry Price and Apple Price</a:t>
            </a:r>
          </a:p>
          <a:p>
            <a:r>
              <a:rPr lang="en-US" dirty="0"/>
              <a:t>Volatility driven by fashion, changes in technology, one-time non-recurring events.</a:t>
            </a:r>
          </a:p>
          <a:p>
            <a:r>
              <a:rPr lang="en-US" dirty="0"/>
              <a:t>Volatility of one year,  three-year, five-year does not diminish</a:t>
            </a:r>
          </a:p>
          <a:p>
            <a:endParaRPr lang="en-US" dirty="0"/>
          </a:p>
        </p:txBody>
      </p:sp>
      <p:pic>
        <p:nvPicPr>
          <p:cNvPr id="5" name="Picture 4">
            <a:extLst>
              <a:ext uri="{FF2B5EF4-FFF2-40B4-BE49-F238E27FC236}">
                <a16:creationId xmlns:a16="http://schemas.microsoft.com/office/drawing/2014/main" id="{68A26026-EB9F-8E7A-C542-975EDA039189}"/>
              </a:ext>
            </a:extLst>
          </p:cNvPr>
          <p:cNvPicPr>
            <a:picLocks noChangeAspect="1"/>
          </p:cNvPicPr>
          <p:nvPr/>
        </p:nvPicPr>
        <p:blipFill>
          <a:blip r:embed="rId2"/>
          <a:stretch>
            <a:fillRect/>
          </a:stretch>
        </p:blipFill>
        <p:spPr>
          <a:xfrm>
            <a:off x="279554" y="2817722"/>
            <a:ext cx="8559645" cy="2839229"/>
          </a:xfrm>
          <a:prstGeom prst="rect">
            <a:avLst/>
          </a:prstGeom>
        </p:spPr>
      </p:pic>
    </p:spTree>
    <p:extLst>
      <p:ext uri="{BB962C8B-B14F-4D97-AF65-F5344CB8AC3E}">
        <p14:creationId xmlns:p14="http://schemas.microsoft.com/office/powerpoint/2010/main" val="350535231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E4BF-CFC1-C21F-0340-C2B055D07223}"/>
              </a:ext>
            </a:extLst>
          </p:cNvPr>
          <p:cNvSpPr>
            <a:spLocks noGrp="1"/>
          </p:cNvSpPr>
          <p:nvPr>
            <p:ph type="title"/>
          </p:nvPr>
        </p:nvSpPr>
        <p:spPr>
          <a:xfrm>
            <a:off x="304801" y="599018"/>
            <a:ext cx="7606242" cy="654049"/>
          </a:xfrm>
        </p:spPr>
        <p:txBody>
          <a:bodyPr>
            <a:normAutofit fontScale="90000"/>
          </a:bodyPr>
          <a:lstStyle/>
          <a:p>
            <a:r>
              <a:rPr lang="en-US" dirty="0"/>
              <a:t>Illustration of Mean Reverting Cash Flows – Commodity Prices Except Change in Oil Prices in 1973</a:t>
            </a:r>
          </a:p>
        </p:txBody>
      </p:sp>
      <p:sp>
        <p:nvSpPr>
          <p:cNvPr id="3" name="Content Placeholder 2">
            <a:extLst>
              <a:ext uri="{FF2B5EF4-FFF2-40B4-BE49-F238E27FC236}">
                <a16:creationId xmlns:a16="http://schemas.microsoft.com/office/drawing/2014/main" id="{BC878598-7B7B-783E-46A9-4301E0C7B4CE}"/>
              </a:ext>
            </a:extLst>
          </p:cNvPr>
          <p:cNvSpPr>
            <a:spLocks noGrp="1"/>
          </p:cNvSpPr>
          <p:nvPr>
            <p:ph idx="1"/>
          </p:nvPr>
        </p:nvSpPr>
        <p:spPr>
          <a:xfrm>
            <a:off x="304801" y="1795549"/>
            <a:ext cx="8273934" cy="3809384"/>
          </a:xfrm>
        </p:spPr>
        <p:txBody>
          <a:bodyPr/>
          <a:lstStyle/>
          <a:p>
            <a:r>
              <a:rPr lang="en-US" dirty="0"/>
              <a:t>Volatility of prices for 1-year, 5-years, 10-years</a:t>
            </a:r>
          </a:p>
          <a:p>
            <a:endParaRPr lang="en-US" dirty="0"/>
          </a:p>
        </p:txBody>
      </p:sp>
      <p:pic>
        <p:nvPicPr>
          <p:cNvPr id="5" name="Picture 4">
            <a:extLst>
              <a:ext uri="{FF2B5EF4-FFF2-40B4-BE49-F238E27FC236}">
                <a16:creationId xmlns:a16="http://schemas.microsoft.com/office/drawing/2014/main" id="{87270CDF-37AF-D9B8-DE98-042C9A3A55B8}"/>
              </a:ext>
            </a:extLst>
          </p:cNvPr>
          <p:cNvPicPr>
            <a:picLocks noChangeAspect="1"/>
          </p:cNvPicPr>
          <p:nvPr/>
        </p:nvPicPr>
        <p:blipFill>
          <a:blip r:embed="rId2"/>
          <a:stretch>
            <a:fillRect/>
          </a:stretch>
        </p:blipFill>
        <p:spPr>
          <a:xfrm>
            <a:off x="185650" y="2483066"/>
            <a:ext cx="8653549" cy="3292110"/>
          </a:xfrm>
          <a:prstGeom prst="rect">
            <a:avLst/>
          </a:prstGeom>
        </p:spPr>
      </p:pic>
    </p:spTree>
    <p:extLst>
      <p:ext uri="{BB962C8B-B14F-4D97-AF65-F5344CB8AC3E}">
        <p14:creationId xmlns:p14="http://schemas.microsoft.com/office/powerpoint/2010/main" val="32220378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E568E-F312-572A-6CA6-04A66902F155}"/>
              </a:ext>
            </a:extLst>
          </p:cNvPr>
          <p:cNvSpPr>
            <a:spLocks noGrp="1"/>
          </p:cNvSpPr>
          <p:nvPr>
            <p:ph type="title"/>
          </p:nvPr>
        </p:nvSpPr>
        <p:spPr>
          <a:xfrm>
            <a:off x="200024" y="186270"/>
            <a:ext cx="7979699" cy="706721"/>
          </a:xfrm>
        </p:spPr>
        <p:txBody>
          <a:bodyPr>
            <a:normAutofit fontScale="90000"/>
          </a:bodyPr>
          <a:lstStyle/>
          <a:p>
            <a:r>
              <a:rPr lang="en-US" dirty="0"/>
              <a:t>Default Studies – Probability of DSCR Below 1</a:t>
            </a:r>
          </a:p>
        </p:txBody>
      </p:sp>
      <p:sp>
        <p:nvSpPr>
          <p:cNvPr id="3" name="Content Placeholder 2">
            <a:extLst>
              <a:ext uri="{FF2B5EF4-FFF2-40B4-BE49-F238E27FC236}">
                <a16:creationId xmlns:a16="http://schemas.microsoft.com/office/drawing/2014/main" id="{9DF819B9-BCFE-21CC-1EDC-E8A750219D7A}"/>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5151E7A7-5832-BF48-1944-B6ECB5B79A92}"/>
              </a:ext>
            </a:extLst>
          </p:cNvPr>
          <p:cNvPicPr>
            <a:picLocks noChangeAspect="1"/>
          </p:cNvPicPr>
          <p:nvPr/>
        </p:nvPicPr>
        <p:blipFill>
          <a:blip r:embed="rId2"/>
          <a:stretch>
            <a:fillRect/>
          </a:stretch>
        </p:blipFill>
        <p:spPr>
          <a:xfrm>
            <a:off x="1377786" y="1073029"/>
            <a:ext cx="6388428" cy="4711942"/>
          </a:xfrm>
          <a:prstGeom prst="rect">
            <a:avLst/>
          </a:prstGeom>
        </p:spPr>
      </p:pic>
    </p:spTree>
    <p:extLst>
      <p:ext uri="{BB962C8B-B14F-4D97-AF65-F5344CB8AC3E}">
        <p14:creationId xmlns:p14="http://schemas.microsoft.com/office/powerpoint/2010/main" val="137583133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A5AC5-683C-D2E2-0CED-EC45DC84837A}"/>
              </a:ext>
            </a:extLst>
          </p:cNvPr>
          <p:cNvSpPr>
            <a:spLocks noGrp="1"/>
          </p:cNvSpPr>
          <p:nvPr>
            <p:ph type="title"/>
          </p:nvPr>
        </p:nvSpPr>
        <p:spPr/>
        <p:txBody>
          <a:bodyPr>
            <a:normAutofit fontScale="90000"/>
          </a:bodyPr>
          <a:lstStyle/>
          <a:p>
            <a:r>
              <a:rPr lang="en-US" dirty="0"/>
              <a:t>Drop Off in Capacity Factor for German Project</a:t>
            </a:r>
          </a:p>
        </p:txBody>
      </p:sp>
      <p:sp>
        <p:nvSpPr>
          <p:cNvPr id="4" name="Content Placeholder 3">
            <a:extLst>
              <a:ext uri="{FF2B5EF4-FFF2-40B4-BE49-F238E27FC236}">
                <a16:creationId xmlns:a16="http://schemas.microsoft.com/office/drawing/2014/main" id="{17ADBB0D-ADAD-1F12-3080-86524AB9A0A1}"/>
              </a:ext>
            </a:extLst>
          </p:cNvPr>
          <p:cNvSpPr>
            <a:spLocks noGrp="1"/>
          </p:cNvSpPr>
          <p:nvPr>
            <p:ph idx="1"/>
          </p:nvPr>
        </p:nvSpPr>
        <p:spPr>
          <a:xfrm>
            <a:off x="404949" y="1391478"/>
            <a:ext cx="3903664" cy="4323522"/>
          </a:xfrm>
        </p:spPr>
        <p:txBody>
          <a:bodyPr>
            <a:normAutofit/>
          </a:bodyPr>
          <a:lstStyle/>
          <a:p>
            <a:pPr marL="0" indent="0" algn="l">
              <a:buNone/>
            </a:pPr>
            <a:r>
              <a:rPr lang="en-US" dirty="0"/>
              <a:t>The second example I use is a case of a German project. If you were making a valuation of the project, would you use the average or the recent data (I would use the recent data). There has been discussion of global warming having an important effect on wind speeds in different locations.</a:t>
            </a:r>
          </a:p>
          <a:p>
            <a:pPr marL="0" indent="0" algn="l">
              <a:buNone/>
            </a:pPr>
            <a:r>
              <a:rPr lang="en-US" dirty="0"/>
              <a:t>Note that the lower capacity factor in the initial year is expected.</a:t>
            </a:r>
          </a:p>
          <a:p>
            <a:pPr marL="0" indent="0" algn="l">
              <a:buNone/>
            </a:pPr>
            <a:r>
              <a:rPr lang="en-US" dirty="0"/>
              <a:t>This worrisome trend appears in other German projects as well.</a:t>
            </a:r>
          </a:p>
          <a:p>
            <a:pPr marL="0" indent="0" algn="l">
              <a:buNone/>
            </a:pPr>
            <a:r>
              <a:rPr lang="en-US" dirty="0"/>
              <a:t>The lower capacity factor could also be the result of transmission constraints.</a:t>
            </a:r>
          </a:p>
        </p:txBody>
      </p:sp>
      <p:pic>
        <p:nvPicPr>
          <p:cNvPr id="6" name="Content Placeholder 4">
            <a:extLst>
              <a:ext uri="{FF2B5EF4-FFF2-40B4-BE49-F238E27FC236}">
                <a16:creationId xmlns:a16="http://schemas.microsoft.com/office/drawing/2014/main" id="{CDA173F2-3C2A-AC94-9576-BE5C27B31897}"/>
              </a:ext>
            </a:extLst>
          </p:cNvPr>
          <p:cNvPicPr>
            <a:picLocks noChangeAspect="1"/>
          </p:cNvPicPr>
          <p:nvPr/>
        </p:nvPicPr>
        <p:blipFill>
          <a:blip r:embed="rId2"/>
          <a:stretch>
            <a:fillRect/>
          </a:stretch>
        </p:blipFill>
        <p:spPr>
          <a:xfrm>
            <a:off x="4495613" y="1952162"/>
            <a:ext cx="4387131" cy="3187866"/>
          </a:xfrm>
          <a:prstGeom prst="rect">
            <a:avLst/>
          </a:prstGeom>
        </p:spPr>
      </p:pic>
      <p:sp>
        <p:nvSpPr>
          <p:cNvPr id="3" name="Slide Number Placeholder 2">
            <a:extLst>
              <a:ext uri="{FF2B5EF4-FFF2-40B4-BE49-F238E27FC236}">
                <a16:creationId xmlns:a16="http://schemas.microsoft.com/office/drawing/2014/main" id="{A7AA5363-C3B2-B8D4-91B8-59237F6AB849}"/>
              </a:ext>
            </a:extLst>
          </p:cNvPr>
          <p:cNvSpPr>
            <a:spLocks noGrp="1"/>
          </p:cNvSpPr>
          <p:nvPr>
            <p:ph type="sldNum" sz="quarter" idx="12"/>
          </p:nvPr>
        </p:nvSpPr>
        <p:spPr/>
        <p:txBody>
          <a:bodyPr/>
          <a:lstStyle/>
          <a:p>
            <a:fld id="{EB241CD2-1E45-42A3-B213-66A034DF9A3B}" type="slidenum">
              <a:rPr lang="en-GB" smtClean="0"/>
              <a:t>184</a:t>
            </a:fld>
            <a:endParaRPr lang="en-GB" dirty="0"/>
          </a:p>
        </p:txBody>
      </p:sp>
    </p:spTree>
    <p:extLst>
      <p:ext uri="{BB962C8B-B14F-4D97-AF65-F5344CB8AC3E}">
        <p14:creationId xmlns:p14="http://schemas.microsoft.com/office/powerpoint/2010/main" val="410837997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D76D2-EA81-4DF9-8CEF-8A8639F47A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83C0F6-6CC7-5407-D28A-4FA67AA56EC3}"/>
              </a:ext>
            </a:extLst>
          </p:cNvPr>
          <p:cNvSpPr>
            <a:spLocks noGrp="1"/>
          </p:cNvSpPr>
          <p:nvPr>
            <p:ph type="title"/>
          </p:nvPr>
        </p:nvSpPr>
        <p:spPr/>
        <p:txBody>
          <a:bodyPr/>
          <a:lstStyle/>
          <a:p>
            <a:r>
              <a:rPr lang="en-US" dirty="0"/>
              <a:t>Denmark Off-shore Projects</a:t>
            </a:r>
          </a:p>
        </p:txBody>
      </p:sp>
      <p:sp>
        <p:nvSpPr>
          <p:cNvPr id="3" name="Content Placeholder 2">
            <a:extLst>
              <a:ext uri="{FF2B5EF4-FFF2-40B4-BE49-F238E27FC236}">
                <a16:creationId xmlns:a16="http://schemas.microsoft.com/office/drawing/2014/main" id="{8E2CD69B-322B-168E-2C75-EB5C796AE09A}"/>
              </a:ext>
            </a:extLst>
          </p:cNvPr>
          <p:cNvSpPr>
            <a:spLocks noGrp="1"/>
          </p:cNvSpPr>
          <p:nvPr>
            <p:ph idx="1"/>
          </p:nvPr>
        </p:nvSpPr>
        <p:spPr>
          <a:xfrm>
            <a:off x="97973" y="1431235"/>
            <a:ext cx="5095224" cy="4417113"/>
          </a:xfrm>
        </p:spPr>
        <p:txBody>
          <a:bodyPr>
            <a:normAutofit/>
          </a:bodyPr>
          <a:lstStyle/>
          <a:p>
            <a:r>
              <a:rPr lang="en-US" sz="1800" dirty="0"/>
              <a:t>The adjacent graphs show capacity factors for two projects in Denmark. These projects also demonstrate a downward trend for the past three or four years.</a:t>
            </a:r>
          </a:p>
          <a:p>
            <a:pPr algn="l"/>
            <a:r>
              <a:rPr lang="en-US" sz="1800" dirty="0"/>
              <a:t>The kind of drop off in production could lead to the exposure that Orsted had for overproduction in the hedge contracts. </a:t>
            </a:r>
          </a:p>
          <a:p>
            <a:pPr algn="l"/>
            <a:r>
              <a:rPr lang="en-US" sz="1800" dirty="0"/>
              <a:t>Needless to say, when making forecasts for M&amp;A analysis you should ask detailed questions about the historic achieved capacity factors and whether factors other than wind speeds are driving the trends.</a:t>
            </a:r>
          </a:p>
        </p:txBody>
      </p:sp>
      <p:sp>
        <p:nvSpPr>
          <p:cNvPr id="6" name="Slide Number Placeholder 5">
            <a:extLst>
              <a:ext uri="{FF2B5EF4-FFF2-40B4-BE49-F238E27FC236}">
                <a16:creationId xmlns:a16="http://schemas.microsoft.com/office/drawing/2014/main" id="{469469B0-9575-F0D3-0A74-CF737907BC6B}"/>
              </a:ext>
            </a:extLst>
          </p:cNvPr>
          <p:cNvSpPr>
            <a:spLocks noGrp="1"/>
          </p:cNvSpPr>
          <p:nvPr>
            <p:ph type="sldNum" sz="quarter" idx="12"/>
          </p:nvPr>
        </p:nvSpPr>
        <p:spPr/>
        <p:txBody>
          <a:bodyPr/>
          <a:lstStyle/>
          <a:p>
            <a:fld id="{EB241CD2-1E45-42A3-B213-66A034DF9A3B}" type="slidenum">
              <a:rPr lang="en-GB" smtClean="0"/>
              <a:t>185</a:t>
            </a:fld>
            <a:endParaRPr lang="en-GB" dirty="0"/>
          </a:p>
        </p:txBody>
      </p:sp>
      <p:pic>
        <p:nvPicPr>
          <p:cNvPr id="4" name="Picture 3">
            <a:extLst>
              <a:ext uri="{FF2B5EF4-FFF2-40B4-BE49-F238E27FC236}">
                <a16:creationId xmlns:a16="http://schemas.microsoft.com/office/drawing/2014/main" id="{70A0EA6B-2178-340E-98C2-8D16C9D91DDB}"/>
              </a:ext>
            </a:extLst>
          </p:cNvPr>
          <p:cNvPicPr>
            <a:picLocks noChangeAspect="1"/>
          </p:cNvPicPr>
          <p:nvPr/>
        </p:nvPicPr>
        <p:blipFill>
          <a:blip r:embed="rId2"/>
          <a:stretch>
            <a:fillRect/>
          </a:stretch>
        </p:blipFill>
        <p:spPr>
          <a:xfrm>
            <a:off x="5594831" y="1009651"/>
            <a:ext cx="3287912" cy="2403082"/>
          </a:xfrm>
          <a:prstGeom prst="rect">
            <a:avLst/>
          </a:prstGeom>
        </p:spPr>
      </p:pic>
      <p:pic>
        <p:nvPicPr>
          <p:cNvPr id="5" name="Content Placeholder 4">
            <a:extLst>
              <a:ext uri="{FF2B5EF4-FFF2-40B4-BE49-F238E27FC236}">
                <a16:creationId xmlns:a16="http://schemas.microsoft.com/office/drawing/2014/main" id="{B82E1FEA-00D8-5EE6-0BA0-F3942476BFE6}"/>
              </a:ext>
            </a:extLst>
          </p:cNvPr>
          <p:cNvPicPr>
            <a:picLocks noChangeAspect="1"/>
          </p:cNvPicPr>
          <p:nvPr/>
        </p:nvPicPr>
        <p:blipFill>
          <a:blip r:embed="rId3"/>
          <a:stretch>
            <a:fillRect/>
          </a:stretch>
        </p:blipFill>
        <p:spPr>
          <a:xfrm>
            <a:off x="5664030" y="3643114"/>
            <a:ext cx="3218713" cy="2357636"/>
          </a:xfrm>
          <a:prstGeom prst="rect">
            <a:avLst/>
          </a:prstGeom>
        </p:spPr>
      </p:pic>
    </p:spTree>
    <p:extLst>
      <p:ext uri="{BB962C8B-B14F-4D97-AF65-F5344CB8AC3E}">
        <p14:creationId xmlns:p14="http://schemas.microsoft.com/office/powerpoint/2010/main" val="353246117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3"/>
          <p:cNvSpPr>
            <a:spLocks noGrp="1" noChangeArrowheads="1"/>
          </p:cNvSpPr>
          <p:nvPr>
            <p:ph idx="1"/>
          </p:nvPr>
        </p:nvSpPr>
        <p:spPr/>
        <p:txBody>
          <a:bodyPr>
            <a:normAutofit/>
          </a:bodyPr>
          <a:lstStyle/>
          <a:p>
            <a:r>
              <a:rPr lang="en-US" altLang="en-US" sz="2000" dirty="0"/>
              <a:t>A cash sweep covenant only makes sense in situations where the cash flow is volatile and/or there are potential downward trends in prices.</a:t>
            </a:r>
          </a:p>
          <a:p>
            <a:pPr lvl="1"/>
            <a:r>
              <a:rPr lang="en-US" altLang="en-US" sz="1800" dirty="0"/>
              <a:t>Think about a sudden 2008 type decline in cash flow. Lenders do not like to have paid dividends only to later have a default</a:t>
            </a:r>
          </a:p>
          <a:p>
            <a:pPr lvl="1"/>
            <a:r>
              <a:rPr lang="en-US" altLang="en-US" sz="1800" dirty="0"/>
              <a:t>If cash flow is always low there is no cash flow to sweep anyway.  Here the sweep will not help.</a:t>
            </a:r>
          </a:p>
          <a:p>
            <a:pPr lvl="1"/>
            <a:r>
              <a:rPr lang="en-US" altLang="en-US" sz="1800" dirty="0"/>
              <a:t>If cash flow is always high, there is no need for the cash sweep.</a:t>
            </a:r>
          </a:p>
          <a:p>
            <a:r>
              <a:rPr lang="en-US" altLang="en-US" sz="2000" dirty="0"/>
              <a:t>To assess the effectiveness of the covenant, cases that incorporate realistic price volatility and potential price trends must be run in the model.  </a:t>
            </a:r>
          </a:p>
        </p:txBody>
      </p:sp>
      <p:sp>
        <p:nvSpPr>
          <p:cNvPr id="139266" name="Rectangle 2"/>
          <p:cNvSpPr>
            <a:spLocks noGrp="1" noChangeArrowheads="1"/>
          </p:cNvSpPr>
          <p:nvPr>
            <p:ph type="title"/>
          </p:nvPr>
        </p:nvSpPr>
        <p:spPr/>
        <p:txBody>
          <a:bodyPr>
            <a:normAutofit fontScale="90000"/>
          </a:bodyPr>
          <a:lstStyle/>
          <a:p>
            <a:r>
              <a:rPr lang="en-US" altLang="en-US" dirty="0"/>
              <a:t>Volatility and Risk Reduction from Cash Flow Sweeps</a:t>
            </a:r>
          </a:p>
        </p:txBody>
      </p:sp>
    </p:spTree>
    <p:extLst>
      <p:ext uri="{BB962C8B-B14F-4D97-AF65-F5344CB8AC3E}">
        <p14:creationId xmlns:p14="http://schemas.microsoft.com/office/powerpoint/2010/main" val="242040150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Economic and Financial Analysis of Cash Sweeps, Reserve Accounts and Covenants</a:t>
            </a:r>
          </a:p>
        </p:txBody>
      </p:sp>
      <p:sp>
        <p:nvSpPr>
          <p:cNvPr id="3" name="Content Placeholder 2"/>
          <p:cNvSpPr>
            <a:spLocks noGrp="1"/>
          </p:cNvSpPr>
          <p:nvPr>
            <p:ph idx="1"/>
          </p:nvPr>
        </p:nvSpPr>
        <p:spPr>
          <a:xfrm>
            <a:off x="732344" y="1419597"/>
            <a:ext cx="7902608" cy="4913771"/>
          </a:xfrm>
        </p:spPr>
        <p:txBody>
          <a:bodyPr>
            <a:normAutofit/>
          </a:bodyPr>
          <a:lstStyle/>
          <a:p>
            <a:r>
              <a:rPr lang="en-US" sz="2000" dirty="0"/>
              <a:t>Cash sweeps, reserve accounts and covenants can have negative effects on the equity IRR of a project.</a:t>
            </a:r>
          </a:p>
          <a:p>
            <a:r>
              <a:rPr lang="en-US" sz="2000" dirty="0"/>
              <a:t>Methods to consider the risk benefits to the bank versus the costs to sponsors are addressed.  </a:t>
            </a:r>
          </a:p>
          <a:p>
            <a:r>
              <a:rPr lang="en-US" sz="2000" dirty="0"/>
              <a:t>Mechanics of cash sweep with different triggers and theory of what kinds of transactions would be relevant for cash sweep (e.g. hydro but not solar because of volatility) are addressed. </a:t>
            </a:r>
          </a:p>
          <a:p>
            <a:r>
              <a:rPr lang="en-US" sz="2000" dirty="0"/>
              <a:t>The theory of what kind of triggers make sense (Debt/EBITDA but not DSCR and operational triggers).</a:t>
            </a:r>
          </a:p>
          <a:p>
            <a:r>
              <a:rPr lang="en-US" sz="2000" dirty="0"/>
              <a:t>Contrast between cash sweeps and cash trap covenants. As with other issues, the effects of cash sweeps on equity returns should be addressed with and without re-financing assumptions. </a:t>
            </a:r>
          </a:p>
          <a:p>
            <a:endParaRPr lang="en-US" sz="2000" dirty="0"/>
          </a:p>
        </p:txBody>
      </p:sp>
      <p:sp>
        <p:nvSpPr>
          <p:cNvPr id="4" name="Slide Number Placeholder 3"/>
          <p:cNvSpPr>
            <a:spLocks noGrp="1"/>
          </p:cNvSpPr>
          <p:nvPr>
            <p:ph type="sldNum" sz="quarter" idx="12"/>
          </p:nvPr>
        </p:nvSpPr>
        <p:spPr/>
        <p:txBody>
          <a:bodyPr/>
          <a:lstStyle/>
          <a:p>
            <a:fld id="{EB241CD2-1E45-42A3-B213-66A034DF9A3B}" type="slidenum">
              <a:rPr lang="en-GB" smtClean="0"/>
              <a:t>187</a:t>
            </a:fld>
            <a:endParaRPr lang="en-GB" dirty="0"/>
          </a:p>
        </p:txBody>
      </p:sp>
    </p:spTree>
    <p:extLst>
      <p:ext uri="{BB962C8B-B14F-4D97-AF65-F5344CB8AC3E}">
        <p14:creationId xmlns:p14="http://schemas.microsoft.com/office/powerpoint/2010/main" val="167145712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58C9F-B638-C858-9E34-CB7E6A7C396E}"/>
              </a:ext>
            </a:extLst>
          </p:cNvPr>
          <p:cNvSpPr>
            <a:spLocks noGrp="1"/>
          </p:cNvSpPr>
          <p:nvPr>
            <p:ph type="ctrTitle"/>
          </p:nvPr>
        </p:nvSpPr>
        <p:spPr/>
        <p:txBody>
          <a:bodyPr/>
          <a:lstStyle/>
          <a:p>
            <a:r>
              <a:rPr lang="en-US" dirty="0"/>
              <a:t>Refinancing</a:t>
            </a:r>
          </a:p>
        </p:txBody>
      </p:sp>
    </p:spTree>
    <p:extLst>
      <p:ext uri="{BB962C8B-B14F-4D97-AF65-F5344CB8AC3E}">
        <p14:creationId xmlns:p14="http://schemas.microsoft.com/office/powerpoint/2010/main" val="96726776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6CBAAFF-D7D1-4917-A8DC-0C8D4E0DED5C}"/>
              </a:ext>
            </a:extLst>
          </p:cNvPr>
          <p:cNvSpPr>
            <a:spLocks noGrp="1"/>
          </p:cNvSpPr>
          <p:nvPr>
            <p:ph idx="1"/>
          </p:nvPr>
        </p:nvSpPr>
        <p:spPr/>
        <p:txBody>
          <a:bodyPr>
            <a:normAutofit/>
          </a:bodyPr>
          <a:lstStyle/>
          <a:p>
            <a:r>
              <a:rPr lang="en-US" sz="2000" dirty="0"/>
              <a:t>An argument against the dramatic effects of re-financing is that the length of the debt is a very strong signal – like a stamp of approval – that the project has reasonable risk.</a:t>
            </a:r>
          </a:p>
          <a:p>
            <a:pPr lvl="1"/>
            <a:r>
              <a:rPr lang="en-US" sz="2000" dirty="0"/>
              <a:t>If one project obtains an advantageous financing at the financial close, why would the project not also receive better terms in re-financing.</a:t>
            </a:r>
          </a:p>
          <a:p>
            <a:r>
              <a:rPr lang="en-US" sz="2000" dirty="0"/>
              <a:t>If the short tenure is just a reflection of market conditions in a country or the necessity to establish historic results.</a:t>
            </a:r>
          </a:p>
          <a:p>
            <a:r>
              <a:rPr lang="en-US" sz="2000" dirty="0"/>
              <a:t>There are many possibilities about how re-financing could occur and sensitivity analysis can be performed.</a:t>
            </a:r>
          </a:p>
        </p:txBody>
      </p:sp>
      <p:sp>
        <p:nvSpPr>
          <p:cNvPr id="3" name="Title 2">
            <a:extLst>
              <a:ext uri="{FF2B5EF4-FFF2-40B4-BE49-F238E27FC236}">
                <a16:creationId xmlns:a16="http://schemas.microsoft.com/office/drawing/2014/main" id="{76CC44C2-8EEF-493E-9705-96E4A4226DB1}"/>
              </a:ext>
            </a:extLst>
          </p:cNvPr>
          <p:cNvSpPr>
            <a:spLocks noGrp="1"/>
          </p:cNvSpPr>
          <p:nvPr>
            <p:ph type="title"/>
          </p:nvPr>
        </p:nvSpPr>
        <p:spPr/>
        <p:txBody>
          <a:bodyPr/>
          <a:lstStyle/>
          <a:p>
            <a:r>
              <a:rPr lang="en-US" dirty="0"/>
              <a:t>Philosophy and Re-financing</a:t>
            </a:r>
          </a:p>
        </p:txBody>
      </p:sp>
    </p:spTree>
    <p:extLst>
      <p:ext uri="{BB962C8B-B14F-4D97-AF65-F5344CB8AC3E}">
        <p14:creationId xmlns:p14="http://schemas.microsoft.com/office/powerpoint/2010/main" val="18903133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8CFD2A7-02A7-43BA-9FCA-633BD42A4ED5}"/>
              </a:ext>
            </a:extLst>
          </p:cNvPr>
          <p:cNvSpPr>
            <a:spLocks noGrp="1" noChangeArrowheads="1"/>
          </p:cNvSpPr>
          <p:nvPr>
            <p:ph type="title"/>
          </p:nvPr>
        </p:nvSpPr>
        <p:spPr/>
        <p:txBody>
          <a:bodyPr/>
          <a:lstStyle/>
          <a:p>
            <a:r>
              <a:rPr lang="en-US" altLang="en-US" dirty="0"/>
              <a:t>Equity Returns and Re-Financing</a:t>
            </a:r>
          </a:p>
        </p:txBody>
      </p:sp>
      <p:pic>
        <p:nvPicPr>
          <p:cNvPr id="53251" name="Picture 4">
            <a:extLst>
              <a:ext uri="{FF2B5EF4-FFF2-40B4-BE49-F238E27FC236}">
                <a16:creationId xmlns:a16="http://schemas.microsoft.com/office/drawing/2014/main" id="{77727127-F85C-46CF-8745-BC2B5E95C1C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99099" y="2000250"/>
            <a:ext cx="4717256" cy="3429000"/>
          </a:xfrm>
        </p:spPr>
      </p:pic>
    </p:spTree>
    <p:extLst>
      <p:ext uri="{BB962C8B-B14F-4D97-AF65-F5344CB8AC3E}">
        <p14:creationId xmlns:p14="http://schemas.microsoft.com/office/powerpoint/2010/main" val="20284520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Mini-perms </a:t>
            </a:r>
          </a:p>
        </p:txBody>
      </p:sp>
      <p:sp>
        <p:nvSpPr>
          <p:cNvPr id="3" name="Content Placeholder 2"/>
          <p:cNvSpPr>
            <a:spLocks noGrp="1"/>
          </p:cNvSpPr>
          <p:nvPr>
            <p:ph idx="1"/>
          </p:nvPr>
        </p:nvSpPr>
        <p:spPr/>
        <p:txBody>
          <a:bodyPr>
            <a:normAutofit/>
          </a:bodyPr>
          <a:lstStyle/>
          <a:p>
            <a:r>
              <a:rPr lang="en-US" dirty="0"/>
              <a:t>Matching the tenor of repayment to the life of the project and even considering terminal value in the repayment in the context of both achieving a higher DSCR and an improved equity IRR. </a:t>
            </a:r>
          </a:p>
          <a:p>
            <a:r>
              <a:rPr lang="en-US" dirty="0"/>
              <a:t>Problems with multi-lateral agencies that allow long-term maturity can be contrasted with commercial banks and bond financing that may be more flexible and sometimes could have lower costs. </a:t>
            </a:r>
          </a:p>
          <a:p>
            <a:r>
              <a:rPr lang="en-US" dirty="0"/>
              <a:t>Specifically, the effects of hard and soft mini-perms on the profitability of a project along with the difficult problem of required re-financing assumptions. </a:t>
            </a:r>
          </a:p>
          <a:p>
            <a:r>
              <a:rPr lang="en-US" dirty="0"/>
              <a:t>How the DSRA could be used to re-finance debt at end of loan life and how potential terminal value can be used to justify partial bullet repayment at end of loan. </a:t>
            </a:r>
          </a:p>
          <a:p>
            <a:endParaRPr lang="en-US" dirty="0"/>
          </a:p>
          <a:p>
            <a:endParaRPr lang="en-US" dirty="0"/>
          </a:p>
        </p:txBody>
      </p:sp>
      <p:sp>
        <p:nvSpPr>
          <p:cNvPr id="4" name="Slide Number Placeholder 3"/>
          <p:cNvSpPr>
            <a:spLocks noGrp="1"/>
          </p:cNvSpPr>
          <p:nvPr>
            <p:ph type="sldNum" sz="quarter" idx="12"/>
          </p:nvPr>
        </p:nvSpPr>
        <p:spPr/>
        <p:txBody>
          <a:bodyPr/>
          <a:lstStyle/>
          <a:p>
            <a:fld id="{EB241CD2-1E45-42A3-B213-66A034DF9A3B}" type="slidenum">
              <a:rPr lang="en-GB" smtClean="0"/>
              <a:t>191</a:t>
            </a:fld>
            <a:endParaRPr lang="en-GB" dirty="0"/>
          </a:p>
        </p:txBody>
      </p:sp>
    </p:spTree>
    <p:extLst>
      <p:ext uri="{BB962C8B-B14F-4D97-AF65-F5344CB8AC3E}">
        <p14:creationId xmlns:p14="http://schemas.microsoft.com/office/powerpoint/2010/main" val="125958795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p:txBody>
          <a:bodyPr>
            <a:normAutofit fontScale="92500" lnSpcReduction="10000"/>
          </a:bodyPr>
          <a:lstStyle/>
          <a:p>
            <a:r>
              <a:rPr lang="en-US" sz="2000" dirty="0"/>
              <a:t>Valuation theory with respect to projects generally involves risk reduction as a project progresses through phases.</a:t>
            </a:r>
          </a:p>
          <a:p>
            <a:r>
              <a:rPr lang="en-US" sz="2000" dirty="0"/>
              <a:t>In Europe, there are many stories (but not much data) about how insurance companies purchase existing projects with operating history and are willing to accept equity IRR’s as low as 5-6%.</a:t>
            </a:r>
          </a:p>
          <a:p>
            <a:r>
              <a:rPr lang="en-US" sz="2000" dirty="0"/>
              <a:t>The idea behind a low cost of capital for mature projects is the following:</a:t>
            </a:r>
          </a:p>
          <a:p>
            <a:pPr lvl="1"/>
            <a:r>
              <a:rPr lang="en-US" sz="1600" dirty="0"/>
              <a:t>During the development stage, expenditures occur with large risks associated with permitting, problematic wind studies, construction cost over-runs, ability to secure tariffs etc. The required equity IRR during the development stage can be 15% to account for the project not being successfully methods.</a:t>
            </a:r>
          </a:p>
          <a:p>
            <a:pPr lvl="1"/>
            <a:r>
              <a:rPr lang="en-US" sz="1600" dirty="0"/>
              <a:t>Once the development is finished or in late stages, the risk is reduced by a large margin.  However there are still risks associated with successfully completing construction at budget and on time.  The reduced risk during the construction phase may reduce the required equity IRR to something like 12%</a:t>
            </a:r>
          </a:p>
          <a:p>
            <a:pPr lvl="1"/>
            <a:r>
              <a:rPr lang="en-US" sz="1600" dirty="0"/>
              <a:t>After construction, the remaining risk for a project with a fixed price contract is that the estimated wind production will not be met.  Given this risk, the discount risk is still above the cost of capital for bonds and may be in the range of 8-10%.</a:t>
            </a:r>
          </a:p>
          <a:p>
            <a:pPr lvl="1"/>
            <a:r>
              <a:rPr lang="en-US" sz="1600" dirty="0"/>
              <a:t>Once operating history is available, the risk is not much higher than the debt cost or the interest rate on long-term bonds. With bonds yielding below 3%, a return of 6% provides a good premium for risk. </a:t>
            </a:r>
          </a:p>
        </p:txBody>
      </p:sp>
      <p:sp>
        <p:nvSpPr>
          <p:cNvPr id="2" name="Title 1"/>
          <p:cNvSpPr>
            <a:spLocks noGrp="1"/>
          </p:cNvSpPr>
          <p:nvPr>
            <p:ph type="title"/>
          </p:nvPr>
        </p:nvSpPr>
        <p:spPr/>
        <p:txBody>
          <a:bodyPr>
            <a:normAutofit fontScale="90000"/>
          </a:bodyPr>
          <a:lstStyle/>
          <a:p>
            <a:r>
              <a:rPr lang="en-US" dirty="0"/>
              <a:t>A Little Theory about Valuation and Risk of Projects</a:t>
            </a:r>
          </a:p>
        </p:txBody>
      </p:sp>
      <p:sp>
        <p:nvSpPr>
          <p:cNvPr id="4" name="Slide Number Placeholder 3"/>
          <p:cNvSpPr>
            <a:spLocks noGrp="1"/>
          </p:cNvSpPr>
          <p:nvPr>
            <p:ph type="sldNum" sz="quarter" idx="12"/>
          </p:nvPr>
        </p:nvSpPr>
        <p:spPr/>
        <p:txBody>
          <a:bodyPr/>
          <a:lstStyle/>
          <a:p>
            <a:fld id="{89EDC313-DAEE-4320-87CD-27472077E247}" type="slidenum">
              <a:rPr lang="en-US" smtClean="0"/>
              <a:pPr/>
              <a:t>192</a:t>
            </a:fld>
            <a:endParaRPr lang="en-US" dirty="0"/>
          </a:p>
        </p:txBody>
      </p:sp>
    </p:spTree>
    <p:extLst>
      <p:ext uri="{BB962C8B-B14F-4D97-AF65-F5344CB8AC3E}">
        <p14:creationId xmlns:p14="http://schemas.microsoft.com/office/powerpoint/2010/main" val="315139819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8CFD2A7-02A7-43BA-9FCA-633BD42A4ED5}"/>
              </a:ext>
            </a:extLst>
          </p:cNvPr>
          <p:cNvSpPr>
            <a:spLocks noGrp="1" noChangeArrowheads="1"/>
          </p:cNvSpPr>
          <p:nvPr>
            <p:ph type="title"/>
          </p:nvPr>
        </p:nvSpPr>
        <p:spPr/>
        <p:txBody>
          <a:bodyPr/>
          <a:lstStyle/>
          <a:p>
            <a:r>
              <a:rPr lang="en-US" altLang="en-US" dirty="0"/>
              <a:t>Equity Returns and Re-Financing</a:t>
            </a:r>
          </a:p>
        </p:txBody>
      </p:sp>
      <p:pic>
        <p:nvPicPr>
          <p:cNvPr id="53251" name="Picture 4">
            <a:extLst>
              <a:ext uri="{FF2B5EF4-FFF2-40B4-BE49-F238E27FC236}">
                <a16:creationId xmlns:a16="http://schemas.microsoft.com/office/drawing/2014/main" id="{77727127-F85C-46CF-8745-BC2B5E95C1C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41463" y="1524000"/>
            <a:ext cx="6289675" cy="4572000"/>
          </a:xfrm>
        </p:spPr>
      </p:pic>
    </p:spTree>
    <p:extLst>
      <p:ext uri="{BB962C8B-B14F-4D97-AF65-F5344CB8AC3E}">
        <p14:creationId xmlns:p14="http://schemas.microsoft.com/office/powerpoint/2010/main" val="285398502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7E2A0F-8699-4604-A89E-AE47CF09C45F}"/>
              </a:ext>
            </a:extLst>
          </p:cNvPr>
          <p:cNvSpPr>
            <a:spLocks noGrp="1"/>
          </p:cNvSpPr>
          <p:nvPr>
            <p:ph idx="1"/>
          </p:nvPr>
        </p:nvSpPr>
        <p:spPr>
          <a:xfrm>
            <a:off x="84484" y="1055803"/>
            <a:ext cx="3831533" cy="4649257"/>
          </a:xfrm>
        </p:spPr>
        <p:txBody>
          <a:bodyPr>
            <a:normAutofit/>
          </a:bodyPr>
          <a:lstStyle/>
          <a:p>
            <a:pPr algn="l"/>
            <a:r>
              <a:rPr lang="en-US" sz="1600" dirty="0"/>
              <a:t>Term Loan Principal Scheduled Payments.  Borrower shall repay to Administrative Agent, for the account of each Lender, the aggregate unpaid principal amount of the Term Loans made by such Lender in installments payable on each Repayment Date in accordance with the Amortization Schedule set forth below, together with any remaining unpaid principal, interest, fees and costs due and payable on the Term Loan Maturity Date.  The Parties hereto acknowledge and agree that the Amortization Schedule set forth below shows the amount of each installment payment of the Term Loans to be made on each Repayment Date:</a:t>
            </a:r>
          </a:p>
          <a:p>
            <a:pPr algn="l"/>
            <a:endParaRPr lang="en-CH" sz="1600" dirty="0"/>
          </a:p>
        </p:txBody>
      </p:sp>
      <p:sp>
        <p:nvSpPr>
          <p:cNvPr id="3" name="Title 2">
            <a:extLst>
              <a:ext uri="{FF2B5EF4-FFF2-40B4-BE49-F238E27FC236}">
                <a16:creationId xmlns:a16="http://schemas.microsoft.com/office/drawing/2014/main" id="{B130E9AC-A3FB-4032-9633-AF3AAAF494F8}"/>
              </a:ext>
            </a:extLst>
          </p:cNvPr>
          <p:cNvSpPr>
            <a:spLocks noGrp="1"/>
          </p:cNvSpPr>
          <p:nvPr>
            <p:ph type="title"/>
          </p:nvPr>
        </p:nvSpPr>
        <p:spPr/>
        <p:txBody>
          <a:bodyPr/>
          <a:lstStyle/>
          <a:p>
            <a:r>
              <a:rPr lang="en-US" dirty="0"/>
              <a:t>Mini-Perm Example</a:t>
            </a:r>
            <a:endParaRPr lang="en-CH" dirty="0"/>
          </a:p>
        </p:txBody>
      </p:sp>
      <p:sp>
        <p:nvSpPr>
          <p:cNvPr id="4" name="Slide Number Placeholder 3">
            <a:extLst>
              <a:ext uri="{FF2B5EF4-FFF2-40B4-BE49-F238E27FC236}">
                <a16:creationId xmlns:a16="http://schemas.microsoft.com/office/drawing/2014/main" id="{946BFEAD-F415-4A61-AFA9-60BF38BC582F}"/>
              </a:ext>
            </a:extLst>
          </p:cNvPr>
          <p:cNvSpPr>
            <a:spLocks noGrp="1"/>
          </p:cNvSpPr>
          <p:nvPr>
            <p:ph type="sldNum" sz="quarter" idx="12"/>
          </p:nvPr>
        </p:nvSpPr>
        <p:spPr/>
        <p:txBody>
          <a:bodyPr/>
          <a:lstStyle/>
          <a:p>
            <a:pPr algn="ctr"/>
            <a:fld id="{0C3A1854-6B63-4059-B360-A3C4972BF0FC}" type="slidenum">
              <a:rPr lang="ko-KR" altLang="en-US" smtClean="0"/>
              <a:pPr algn="ctr"/>
              <a:t>194</a:t>
            </a:fld>
            <a:endParaRPr lang="ko-KR" altLang="en-US" dirty="0"/>
          </a:p>
        </p:txBody>
      </p:sp>
      <p:graphicFrame>
        <p:nvGraphicFramePr>
          <p:cNvPr id="5" name="Content Placeholder 4">
            <a:extLst>
              <a:ext uri="{FF2B5EF4-FFF2-40B4-BE49-F238E27FC236}">
                <a16:creationId xmlns:a16="http://schemas.microsoft.com/office/drawing/2014/main" id="{2DF8F91B-F3E3-4AE6-BECB-DB960F726F68}"/>
              </a:ext>
            </a:extLst>
          </p:cNvPr>
          <p:cNvGraphicFramePr>
            <a:graphicFrameLocks/>
          </p:cNvGraphicFramePr>
          <p:nvPr/>
        </p:nvGraphicFramePr>
        <p:xfrm>
          <a:off x="4467225" y="2510314"/>
          <a:ext cx="4183380" cy="2194560"/>
        </p:xfrm>
        <a:graphic>
          <a:graphicData uri="http://schemas.openxmlformats.org/drawingml/2006/table">
            <a:tbl>
              <a:tblPr firstRow="1" firstCol="1" bandRow="1">
                <a:tableStyleId>{5C22544A-7EE6-4342-B048-85BDC9FD1C3A}</a:tableStyleId>
              </a:tblPr>
              <a:tblGrid>
                <a:gridCol w="2240280">
                  <a:extLst>
                    <a:ext uri="{9D8B030D-6E8A-4147-A177-3AD203B41FA5}">
                      <a16:colId xmlns:a16="http://schemas.microsoft.com/office/drawing/2014/main" val="1810613067"/>
                    </a:ext>
                  </a:extLst>
                </a:gridCol>
                <a:gridCol w="1943100">
                  <a:extLst>
                    <a:ext uri="{9D8B030D-6E8A-4147-A177-3AD203B41FA5}">
                      <a16:colId xmlns:a16="http://schemas.microsoft.com/office/drawing/2014/main" val="2259106492"/>
                    </a:ext>
                  </a:extLst>
                </a:gridCol>
              </a:tblGrid>
              <a:tr h="0">
                <a:tc gridSpan="2">
                  <a:txBody>
                    <a:bodyPr/>
                    <a:lstStyle/>
                    <a:p>
                      <a:pPr indent="457200" algn="ctr">
                        <a:spcAft>
                          <a:spcPts val="0"/>
                        </a:spcAft>
                      </a:pPr>
                      <a:r>
                        <a:rPr lang="en-US" sz="1200" u="sng">
                          <a:effectLst/>
                        </a:rPr>
                        <a:t>Amortization Schedule</a:t>
                      </a:r>
                      <a:endParaRPr lang="en-CH" sz="12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CH"/>
                    </a:p>
                  </a:txBody>
                  <a:tcPr/>
                </a:tc>
                <a:extLst>
                  <a:ext uri="{0D108BD9-81ED-4DB2-BD59-A6C34878D82A}">
                    <a16:rowId xmlns:a16="http://schemas.microsoft.com/office/drawing/2014/main" val="2015671948"/>
                  </a:ext>
                </a:extLst>
              </a:tr>
              <a:tr h="0">
                <a:tc>
                  <a:txBody>
                    <a:bodyPr/>
                    <a:lstStyle/>
                    <a:p>
                      <a:pPr indent="457200" algn="ctr">
                        <a:spcAft>
                          <a:spcPts val="0"/>
                        </a:spcAft>
                      </a:pPr>
                      <a:r>
                        <a:rPr lang="en-US" sz="1200" u="sng">
                          <a:effectLst/>
                        </a:rPr>
                        <a:t>Quarterly Payments</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u="sng">
                          <a:effectLst/>
                        </a:rPr>
                        <a:t>Amount</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35149747"/>
                  </a:ext>
                </a:extLst>
              </a:tr>
              <a:tr h="0">
                <a:tc>
                  <a:txBody>
                    <a:bodyPr/>
                    <a:lstStyle/>
                    <a:p>
                      <a:pPr indent="457200" algn="ctr">
                        <a:spcAft>
                          <a:spcPts val="0"/>
                        </a:spcAft>
                      </a:pPr>
                      <a:r>
                        <a:rPr lang="en-US" sz="1200">
                          <a:effectLst/>
                        </a:rPr>
                        <a:t>1-4</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$102,600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79069940"/>
                  </a:ext>
                </a:extLst>
              </a:tr>
              <a:tr h="0">
                <a:tc>
                  <a:txBody>
                    <a:bodyPr/>
                    <a:lstStyle/>
                    <a:p>
                      <a:pPr indent="457200" algn="ctr">
                        <a:spcAft>
                          <a:spcPts val="0"/>
                        </a:spcAft>
                      </a:pPr>
                      <a:r>
                        <a:rPr lang="en-US" sz="1200">
                          <a:effectLst/>
                        </a:rPr>
                        <a:t>5-8</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$111,400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88684228"/>
                  </a:ext>
                </a:extLst>
              </a:tr>
              <a:tr h="0">
                <a:tc>
                  <a:txBody>
                    <a:bodyPr/>
                    <a:lstStyle/>
                    <a:p>
                      <a:pPr indent="457200" algn="ctr">
                        <a:spcAft>
                          <a:spcPts val="0"/>
                        </a:spcAft>
                      </a:pPr>
                      <a:r>
                        <a:rPr lang="en-US" sz="1200">
                          <a:effectLst/>
                        </a:rPr>
                        <a:t>9-12</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$118,500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57402042"/>
                  </a:ext>
                </a:extLst>
              </a:tr>
              <a:tr h="0">
                <a:tc>
                  <a:txBody>
                    <a:bodyPr/>
                    <a:lstStyle/>
                    <a:p>
                      <a:pPr indent="457200" algn="ctr">
                        <a:spcAft>
                          <a:spcPts val="0"/>
                        </a:spcAft>
                      </a:pPr>
                      <a:r>
                        <a:rPr lang="en-US" sz="1200">
                          <a:effectLst/>
                        </a:rPr>
                        <a:t>13-16</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$128,000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27970182"/>
                  </a:ext>
                </a:extLst>
              </a:tr>
              <a:tr h="0">
                <a:tc>
                  <a:txBody>
                    <a:bodyPr/>
                    <a:lstStyle/>
                    <a:p>
                      <a:pPr indent="457200" algn="ctr">
                        <a:spcAft>
                          <a:spcPts val="0"/>
                        </a:spcAft>
                      </a:pPr>
                      <a:r>
                        <a:rPr lang="en-US" sz="1200">
                          <a:effectLst/>
                        </a:rPr>
                        <a:t>17-20</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$136,000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37852134"/>
                  </a:ext>
                </a:extLst>
              </a:tr>
              <a:tr h="0">
                <a:tc>
                  <a:txBody>
                    <a:bodyPr/>
                    <a:lstStyle/>
                    <a:p>
                      <a:pPr indent="457200" algn="ctr">
                        <a:spcAft>
                          <a:spcPts val="0"/>
                        </a:spcAft>
                      </a:pPr>
                      <a:r>
                        <a:rPr lang="en-US" sz="1200" dirty="0">
                          <a:effectLst/>
                        </a:rPr>
                        <a:t>21-24</a:t>
                      </a:r>
                      <a:endParaRPr lang="en-CH"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$146,250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37030686"/>
                  </a:ext>
                </a:extLst>
              </a:tr>
              <a:tr h="0">
                <a:tc>
                  <a:txBody>
                    <a:bodyPr/>
                    <a:lstStyle/>
                    <a:p>
                      <a:pPr indent="457200" algn="ctr">
                        <a:spcAft>
                          <a:spcPts val="0"/>
                        </a:spcAft>
                      </a:pPr>
                      <a:r>
                        <a:rPr lang="en-US" sz="1200">
                          <a:effectLst/>
                        </a:rPr>
                        <a:t>25-28</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$157,000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09757230"/>
                  </a:ext>
                </a:extLst>
              </a:tr>
              <a:tr h="0">
                <a:tc>
                  <a:txBody>
                    <a:bodyPr/>
                    <a:lstStyle/>
                    <a:p>
                      <a:pPr indent="457200" algn="ctr">
                        <a:spcAft>
                          <a:spcPts val="0"/>
                        </a:spcAft>
                      </a:pPr>
                      <a:r>
                        <a:rPr lang="en-US" sz="1200">
                          <a:effectLst/>
                        </a:rPr>
                        <a:t>29-32</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$168,250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117592723"/>
                  </a:ext>
                </a:extLst>
              </a:tr>
              <a:tr h="0">
                <a:tc>
                  <a:txBody>
                    <a:bodyPr/>
                    <a:lstStyle/>
                    <a:p>
                      <a:pPr indent="457200" algn="ctr">
                        <a:spcAft>
                          <a:spcPts val="0"/>
                        </a:spcAft>
                      </a:pPr>
                      <a:r>
                        <a:rPr lang="en-US" sz="1200">
                          <a:effectLst/>
                        </a:rPr>
                        <a:t>33-36</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$180,000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19639505"/>
                  </a:ext>
                </a:extLst>
              </a:tr>
              <a:tr h="0">
                <a:tc>
                  <a:txBody>
                    <a:bodyPr/>
                    <a:lstStyle/>
                    <a:p>
                      <a:pPr indent="457200" algn="ctr">
                        <a:spcAft>
                          <a:spcPts val="0"/>
                        </a:spcAft>
                      </a:pPr>
                      <a:r>
                        <a:rPr lang="en-US" sz="1200">
                          <a:effectLst/>
                        </a:rPr>
                        <a:t>Term Loan Maturity Date</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dirty="0">
                          <a:effectLst/>
                        </a:rPr>
                        <a:t> $5,508,000</a:t>
                      </a:r>
                      <a:endParaRPr lang="en-CH"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5041895"/>
                  </a:ext>
                </a:extLst>
              </a:tr>
            </a:tbl>
          </a:graphicData>
        </a:graphic>
      </p:graphicFrame>
    </p:spTree>
    <p:extLst>
      <p:ext uri="{BB962C8B-B14F-4D97-AF65-F5344CB8AC3E}">
        <p14:creationId xmlns:p14="http://schemas.microsoft.com/office/powerpoint/2010/main" val="198324881"/>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06DB7A4-2B3B-4375-BB13-CBDEE091064E}"/>
              </a:ext>
            </a:extLst>
          </p:cNvPr>
          <p:cNvSpPr>
            <a:spLocks noGrp="1"/>
          </p:cNvSpPr>
          <p:nvPr>
            <p:ph idx="1"/>
          </p:nvPr>
        </p:nvSpPr>
        <p:spPr/>
        <p:txBody>
          <a:bodyPr/>
          <a:lstStyle/>
          <a:p>
            <a:r>
              <a:rPr lang="en-US" dirty="0"/>
              <a:t>Start with Amortisation Profile – this is what drives the debt size.</a:t>
            </a:r>
          </a:p>
          <a:p>
            <a:r>
              <a:rPr lang="en-US" dirty="0"/>
              <a:t>Compute debt size form Amortisation period</a:t>
            </a:r>
          </a:p>
          <a:p>
            <a:endParaRPr lang="en-CH" dirty="0"/>
          </a:p>
        </p:txBody>
      </p:sp>
      <p:sp>
        <p:nvSpPr>
          <p:cNvPr id="3" name="Title 2">
            <a:extLst>
              <a:ext uri="{FF2B5EF4-FFF2-40B4-BE49-F238E27FC236}">
                <a16:creationId xmlns:a16="http://schemas.microsoft.com/office/drawing/2014/main" id="{13992FE6-D718-4009-A9DA-241FECA09E6F}"/>
              </a:ext>
            </a:extLst>
          </p:cNvPr>
          <p:cNvSpPr>
            <a:spLocks noGrp="1"/>
          </p:cNvSpPr>
          <p:nvPr>
            <p:ph type="title"/>
          </p:nvPr>
        </p:nvSpPr>
        <p:spPr/>
        <p:txBody>
          <a:bodyPr/>
          <a:lstStyle/>
          <a:p>
            <a:r>
              <a:rPr lang="en-US" dirty="0"/>
              <a:t>Mini-Perm</a:t>
            </a:r>
            <a:endParaRPr lang="en-CH" dirty="0"/>
          </a:p>
        </p:txBody>
      </p:sp>
      <p:sp>
        <p:nvSpPr>
          <p:cNvPr id="4" name="Slide Number Placeholder 3">
            <a:extLst>
              <a:ext uri="{FF2B5EF4-FFF2-40B4-BE49-F238E27FC236}">
                <a16:creationId xmlns:a16="http://schemas.microsoft.com/office/drawing/2014/main" id="{6DEB663C-3978-42FD-9C8C-6AE0FB9B5E8B}"/>
              </a:ext>
            </a:extLst>
          </p:cNvPr>
          <p:cNvSpPr>
            <a:spLocks noGrp="1"/>
          </p:cNvSpPr>
          <p:nvPr>
            <p:ph type="sldNum" sz="quarter" idx="12"/>
          </p:nvPr>
        </p:nvSpPr>
        <p:spPr/>
        <p:txBody>
          <a:bodyPr/>
          <a:lstStyle/>
          <a:p>
            <a:pPr algn="ctr"/>
            <a:fld id="{0C3A1854-6B63-4059-B360-A3C4972BF0FC}" type="slidenum">
              <a:rPr lang="ko-KR" altLang="en-US" smtClean="0"/>
              <a:pPr algn="ctr"/>
              <a:t>195</a:t>
            </a:fld>
            <a:endParaRPr lang="ko-KR" altLang="en-US" dirty="0"/>
          </a:p>
        </p:txBody>
      </p:sp>
      <p:pic>
        <p:nvPicPr>
          <p:cNvPr id="5" name="Picture 4">
            <a:extLst>
              <a:ext uri="{FF2B5EF4-FFF2-40B4-BE49-F238E27FC236}">
                <a16:creationId xmlns:a16="http://schemas.microsoft.com/office/drawing/2014/main" id="{3E2CA72C-25D6-431F-93CC-3F63A366E18B}"/>
              </a:ext>
            </a:extLst>
          </p:cNvPr>
          <p:cNvPicPr>
            <a:picLocks noChangeAspect="1"/>
          </p:cNvPicPr>
          <p:nvPr/>
        </p:nvPicPr>
        <p:blipFill>
          <a:blip r:embed="rId2"/>
          <a:stretch>
            <a:fillRect/>
          </a:stretch>
        </p:blipFill>
        <p:spPr>
          <a:xfrm>
            <a:off x="1412989" y="3009938"/>
            <a:ext cx="6308742" cy="2324494"/>
          </a:xfrm>
          <a:prstGeom prst="rect">
            <a:avLst/>
          </a:prstGeom>
        </p:spPr>
      </p:pic>
    </p:spTree>
    <p:extLst>
      <p:ext uri="{BB962C8B-B14F-4D97-AF65-F5344CB8AC3E}">
        <p14:creationId xmlns:p14="http://schemas.microsoft.com/office/powerpoint/2010/main" val="1174959869"/>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2D7128-5B13-46B1-AB33-D8C0824F9D7A}"/>
              </a:ext>
            </a:extLst>
          </p:cNvPr>
          <p:cNvSpPr>
            <a:spLocks noGrp="1"/>
          </p:cNvSpPr>
          <p:nvPr>
            <p:ph idx="1"/>
          </p:nvPr>
        </p:nvSpPr>
        <p:spPr/>
        <p:txBody>
          <a:bodyPr/>
          <a:lstStyle/>
          <a:p>
            <a:r>
              <a:rPr lang="en-US" dirty="0"/>
              <a:t>Some kind of re-financing assumption must be made.</a:t>
            </a:r>
          </a:p>
          <a:p>
            <a:endParaRPr lang="en-CH" dirty="0"/>
          </a:p>
        </p:txBody>
      </p:sp>
      <p:sp>
        <p:nvSpPr>
          <p:cNvPr id="3" name="Title 2">
            <a:extLst>
              <a:ext uri="{FF2B5EF4-FFF2-40B4-BE49-F238E27FC236}">
                <a16:creationId xmlns:a16="http://schemas.microsoft.com/office/drawing/2014/main" id="{FD57152D-C85C-4AA2-86DF-F1A830B43D1D}"/>
              </a:ext>
            </a:extLst>
          </p:cNvPr>
          <p:cNvSpPr>
            <a:spLocks noGrp="1"/>
          </p:cNvSpPr>
          <p:nvPr>
            <p:ph type="title"/>
          </p:nvPr>
        </p:nvSpPr>
        <p:spPr/>
        <p:txBody>
          <a:bodyPr/>
          <a:lstStyle/>
          <a:p>
            <a:r>
              <a:rPr lang="en-US" dirty="0"/>
              <a:t>Mini-Perm Assumptions in Solar Case</a:t>
            </a:r>
            <a:endParaRPr lang="en-CH" dirty="0"/>
          </a:p>
        </p:txBody>
      </p:sp>
      <p:sp>
        <p:nvSpPr>
          <p:cNvPr id="4" name="Slide Number Placeholder 3">
            <a:extLst>
              <a:ext uri="{FF2B5EF4-FFF2-40B4-BE49-F238E27FC236}">
                <a16:creationId xmlns:a16="http://schemas.microsoft.com/office/drawing/2014/main" id="{02840884-A2AC-4634-82D0-610809A19612}"/>
              </a:ext>
            </a:extLst>
          </p:cNvPr>
          <p:cNvSpPr>
            <a:spLocks noGrp="1"/>
          </p:cNvSpPr>
          <p:nvPr>
            <p:ph type="sldNum" sz="quarter" idx="12"/>
          </p:nvPr>
        </p:nvSpPr>
        <p:spPr/>
        <p:txBody>
          <a:bodyPr/>
          <a:lstStyle/>
          <a:p>
            <a:pPr algn="ctr"/>
            <a:fld id="{0C3A1854-6B63-4059-B360-A3C4972BF0FC}" type="slidenum">
              <a:rPr lang="ko-KR" altLang="en-US" smtClean="0"/>
              <a:pPr algn="ctr"/>
              <a:t>196</a:t>
            </a:fld>
            <a:endParaRPr lang="ko-KR" altLang="en-US" dirty="0"/>
          </a:p>
        </p:txBody>
      </p:sp>
      <p:pic>
        <p:nvPicPr>
          <p:cNvPr id="5" name="Picture 4">
            <a:extLst>
              <a:ext uri="{FF2B5EF4-FFF2-40B4-BE49-F238E27FC236}">
                <a16:creationId xmlns:a16="http://schemas.microsoft.com/office/drawing/2014/main" id="{B07F257F-1E87-4675-A5F0-294FB19B0BAA}"/>
              </a:ext>
            </a:extLst>
          </p:cNvPr>
          <p:cNvPicPr>
            <a:picLocks noChangeAspect="1"/>
          </p:cNvPicPr>
          <p:nvPr/>
        </p:nvPicPr>
        <p:blipFill>
          <a:blip r:embed="rId2"/>
          <a:stretch>
            <a:fillRect/>
          </a:stretch>
        </p:blipFill>
        <p:spPr>
          <a:xfrm>
            <a:off x="799793" y="1849385"/>
            <a:ext cx="7326701" cy="4053394"/>
          </a:xfrm>
          <a:prstGeom prst="rect">
            <a:avLst/>
          </a:prstGeom>
        </p:spPr>
      </p:pic>
    </p:spTree>
    <p:extLst>
      <p:ext uri="{BB962C8B-B14F-4D97-AF65-F5344CB8AC3E}">
        <p14:creationId xmlns:p14="http://schemas.microsoft.com/office/powerpoint/2010/main" val="262075546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Mini-Perm and Re-financing Assumption</a:t>
            </a:r>
          </a:p>
        </p:txBody>
      </p:sp>
      <p:pic>
        <p:nvPicPr>
          <p:cNvPr id="5" name="Content Placeholder 4"/>
          <p:cNvPicPr>
            <a:picLocks noGrp="1" noChangeAspect="1"/>
          </p:cNvPicPr>
          <p:nvPr>
            <p:ph idx="1"/>
          </p:nvPr>
        </p:nvPicPr>
        <p:blipFill>
          <a:blip r:embed="rId2"/>
          <a:stretch>
            <a:fillRect/>
          </a:stretch>
        </p:blipFill>
        <p:spPr>
          <a:xfrm>
            <a:off x="375648" y="1200266"/>
            <a:ext cx="8036832" cy="4685207"/>
          </a:xfrm>
          <a:prstGeom prst="rect">
            <a:avLst/>
          </a:prstGeom>
        </p:spPr>
      </p:pic>
      <p:sp>
        <p:nvSpPr>
          <p:cNvPr id="4" name="Slide Number Placeholder 3"/>
          <p:cNvSpPr>
            <a:spLocks noGrp="1"/>
          </p:cNvSpPr>
          <p:nvPr>
            <p:ph type="sldNum" sz="quarter" idx="12"/>
          </p:nvPr>
        </p:nvSpPr>
        <p:spPr/>
        <p:txBody>
          <a:bodyPr/>
          <a:lstStyle/>
          <a:p>
            <a:fld id="{EB241CD2-1E45-42A3-B213-66A034DF9A3B}" type="slidenum">
              <a:rPr lang="en-GB" smtClean="0"/>
              <a:t>197</a:t>
            </a:fld>
            <a:endParaRPr lang="en-GB" dirty="0"/>
          </a:p>
        </p:txBody>
      </p:sp>
    </p:spTree>
    <p:extLst>
      <p:ext uri="{BB962C8B-B14F-4D97-AF65-F5344CB8AC3E}">
        <p14:creationId xmlns:p14="http://schemas.microsoft.com/office/powerpoint/2010/main" val="401207501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3EF6DA-3F4C-4C97-9800-3F5B304781FB}"/>
              </a:ext>
            </a:extLst>
          </p:cNvPr>
          <p:cNvSpPr>
            <a:spLocks noGrp="1"/>
          </p:cNvSpPr>
          <p:nvPr>
            <p:ph idx="1"/>
          </p:nvPr>
        </p:nvSpPr>
        <p:spPr/>
        <p:txBody>
          <a:bodyPr>
            <a:normAutofit/>
          </a:bodyPr>
          <a:lstStyle/>
          <a:p>
            <a:r>
              <a:rPr lang="en-US" dirty="0"/>
              <a:t>Term Loan Maturity Date Extension. </a:t>
            </a:r>
          </a:p>
          <a:p>
            <a:r>
              <a:rPr lang="en-US" dirty="0"/>
              <a:t>The Borrower may:</a:t>
            </a:r>
          </a:p>
          <a:p>
            <a:pPr lvl="1"/>
            <a:r>
              <a:rPr lang="en-US" dirty="0"/>
              <a:t>not sooner than twelve (12) months and,</a:t>
            </a:r>
          </a:p>
          <a:p>
            <a:pPr lvl="1"/>
            <a:r>
              <a:rPr lang="en-US" dirty="0"/>
              <a:t>not later than six (6) months prior to the then-current Term Loan Maturity Date</a:t>
            </a:r>
          </a:p>
          <a:p>
            <a:r>
              <a:rPr lang="en-US" dirty="0"/>
              <a:t>Request that the Term Loan Maturity Date be extended for an additional period selected by Borrower of up to an additional five (5) years (an “Extension Request”).</a:t>
            </a:r>
          </a:p>
          <a:p>
            <a:r>
              <a:rPr lang="en-US" dirty="0"/>
              <a:t>Borrower and the Lenders mutually agree to alternate terms and conditions not later than four (4) months prior to the then-current Term Loan Maturity Date</a:t>
            </a:r>
          </a:p>
          <a:p>
            <a:r>
              <a:rPr lang="en-US" dirty="0"/>
              <a:t>No Lender shall have any obligation to agree to have any of its Term Loans extended pursuant to any Extension Request.  </a:t>
            </a:r>
          </a:p>
          <a:p>
            <a:r>
              <a:rPr lang="en-US" dirty="0"/>
              <a:t>To the extent that not all Lenders approve an Extension Request, the Borrower shall have the right to replace each Lender that voted not to approve such Extension Request, and add as “Lenders” </a:t>
            </a:r>
          </a:p>
          <a:p>
            <a:r>
              <a:rPr lang="en-US" dirty="0"/>
              <a:t>On the then-current Term Loan Maturity Date, the Borrower shall repay each non-consenting Lender its Proportionate Share of the Term Loans.</a:t>
            </a:r>
            <a:endParaRPr lang="en-CH" dirty="0"/>
          </a:p>
          <a:p>
            <a:endParaRPr lang="en-CH" dirty="0"/>
          </a:p>
          <a:p>
            <a:endParaRPr lang="en-US" dirty="0"/>
          </a:p>
          <a:p>
            <a:endParaRPr lang="en-CH" dirty="0"/>
          </a:p>
        </p:txBody>
      </p:sp>
      <p:sp>
        <p:nvSpPr>
          <p:cNvPr id="3" name="Title 2">
            <a:extLst>
              <a:ext uri="{FF2B5EF4-FFF2-40B4-BE49-F238E27FC236}">
                <a16:creationId xmlns:a16="http://schemas.microsoft.com/office/drawing/2014/main" id="{53E7018D-CEE6-4488-9768-5B6B43117376}"/>
              </a:ext>
            </a:extLst>
          </p:cNvPr>
          <p:cNvSpPr>
            <a:spLocks noGrp="1"/>
          </p:cNvSpPr>
          <p:nvPr>
            <p:ph type="title"/>
          </p:nvPr>
        </p:nvSpPr>
        <p:spPr/>
        <p:txBody>
          <a:bodyPr/>
          <a:lstStyle/>
          <a:p>
            <a:r>
              <a:rPr lang="en-US" dirty="0"/>
              <a:t>Mini-Perm Extension</a:t>
            </a:r>
            <a:endParaRPr lang="en-CH" dirty="0"/>
          </a:p>
        </p:txBody>
      </p:sp>
      <p:sp>
        <p:nvSpPr>
          <p:cNvPr id="4" name="Slide Number Placeholder 3">
            <a:extLst>
              <a:ext uri="{FF2B5EF4-FFF2-40B4-BE49-F238E27FC236}">
                <a16:creationId xmlns:a16="http://schemas.microsoft.com/office/drawing/2014/main" id="{70E3E726-AAEA-4A53-AB9E-4BAF0B5DCFFF}"/>
              </a:ext>
            </a:extLst>
          </p:cNvPr>
          <p:cNvSpPr>
            <a:spLocks noGrp="1"/>
          </p:cNvSpPr>
          <p:nvPr>
            <p:ph type="sldNum" sz="quarter" idx="12"/>
          </p:nvPr>
        </p:nvSpPr>
        <p:spPr/>
        <p:txBody>
          <a:bodyPr/>
          <a:lstStyle/>
          <a:p>
            <a:pPr algn="ctr"/>
            <a:fld id="{0C3A1854-6B63-4059-B360-A3C4972BF0FC}" type="slidenum">
              <a:rPr lang="ko-KR" altLang="en-US" smtClean="0"/>
              <a:pPr algn="ctr"/>
              <a:t>198</a:t>
            </a:fld>
            <a:endParaRPr lang="ko-KR" altLang="en-US" dirty="0"/>
          </a:p>
        </p:txBody>
      </p:sp>
    </p:spTree>
    <p:extLst>
      <p:ext uri="{BB962C8B-B14F-4D97-AF65-F5344CB8AC3E}">
        <p14:creationId xmlns:p14="http://schemas.microsoft.com/office/powerpoint/2010/main" val="176333295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BEABD-72F9-46C4-109A-2C329A756BC3}"/>
              </a:ext>
            </a:extLst>
          </p:cNvPr>
          <p:cNvSpPr>
            <a:spLocks noGrp="1"/>
          </p:cNvSpPr>
          <p:nvPr>
            <p:ph type="ctrTitle"/>
          </p:nvPr>
        </p:nvSpPr>
        <p:spPr>
          <a:xfrm>
            <a:off x="628650" y="1584431"/>
            <a:ext cx="5838444" cy="1540158"/>
          </a:xfrm>
        </p:spPr>
        <p:txBody>
          <a:bodyPr/>
          <a:lstStyle/>
          <a:p>
            <a:pPr algn="ctr"/>
            <a:r>
              <a:rPr lang="en-US" dirty="0"/>
              <a:t>Provocative Statements (to make you angry but think)</a:t>
            </a:r>
          </a:p>
        </p:txBody>
      </p:sp>
      <p:sp>
        <p:nvSpPr>
          <p:cNvPr id="5" name="Text Placeholder 4">
            <a:extLst>
              <a:ext uri="{FF2B5EF4-FFF2-40B4-BE49-F238E27FC236}">
                <a16:creationId xmlns:a16="http://schemas.microsoft.com/office/drawing/2014/main" id="{24FA23B7-2101-EA0F-E802-1ADF8CC03E1B}"/>
              </a:ext>
            </a:extLst>
          </p:cNvPr>
          <p:cNvSpPr>
            <a:spLocks noGrp="1"/>
          </p:cNvSpPr>
          <p:nvPr>
            <p:ph type="subTitle" idx="1"/>
          </p:nvPr>
        </p:nvSpPr>
        <p:spPr>
          <a:xfrm>
            <a:off x="566928" y="3405767"/>
            <a:ext cx="5378958" cy="2148980"/>
          </a:xfrm>
        </p:spPr>
        <p:txBody>
          <a:bodyPr/>
          <a:lstStyle/>
          <a:p>
            <a:r>
              <a:rPr lang="en-US" dirty="0"/>
              <a:t>Some Examples</a:t>
            </a:r>
          </a:p>
          <a:p>
            <a:r>
              <a:rPr lang="en-US" dirty="0"/>
              <a:t>I don’t work for a big company so I can say this</a:t>
            </a:r>
          </a:p>
          <a:p>
            <a:r>
              <a:rPr lang="en-US" dirty="0"/>
              <a:t>Please do not worry about the terms (like CfD) yet</a:t>
            </a:r>
          </a:p>
        </p:txBody>
      </p:sp>
      <p:sp>
        <p:nvSpPr>
          <p:cNvPr id="4" name="Slide Number Placeholder 3">
            <a:extLst>
              <a:ext uri="{FF2B5EF4-FFF2-40B4-BE49-F238E27FC236}">
                <a16:creationId xmlns:a16="http://schemas.microsoft.com/office/drawing/2014/main" id="{E2A93748-4709-941E-44E1-9A226617EEEF}"/>
              </a:ext>
            </a:extLst>
          </p:cNvPr>
          <p:cNvSpPr>
            <a:spLocks noGrp="1"/>
          </p:cNvSpPr>
          <p:nvPr>
            <p:ph type="sldNum" sz="quarter" idx="4294967295"/>
          </p:nvPr>
        </p:nvSpPr>
        <p:spPr>
          <a:xfrm>
            <a:off x="8621316" y="5700712"/>
            <a:ext cx="522684" cy="300038"/>
          </a:xfrm>
        </p:spPr>
        <p:txBody>
          <a:bodyPr/>
          <a:lstStyle/>
          <a:p>
            <a:fld id="{EB241CD2-1E45-42A3-B213-66A034DF9A3B}" type="slidenum">
              <a:rPr lang="en-GB" smtClean="0"/>
              <a:t>199</a:t>
            </a:fld>
            <a:endParaRPr lang="en-GB" dirty="0"/>
          </a:p>
        </p:txBody>
      </p:sp>
    </p:spTree>
    <p:extLst>
      <p:ext uri="{BB962C8B-B14F-4D97-AF65-F5344CB8AC3E}">
        <p14:creationId xmlns:p14="http://schemas.microsoft.com/office/powerpoint/2010/main" val="28046942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CF5A6-6850-78F5-0D1F-B6A253EBC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9440C3-A90B-CB7B-DD32-F2F4AC7757D4}"/>
              </a:ext>
            </a:extLst>
          </p:cNvPr>
          <p:cNvSpPr>
            <a:spLocks noGrp="1"/>
          </p:cNvSpPr>
          <p:nvPr>
            <p:ph type="title"/>
          </p:nvPr>
        </p:nvSpPr>
        <p:spPr/>
        <p:txBody>
          <a:bodyPr anchor="b">
            <a:normAutofit fontScale="90000"/>
          </a:bodyPr>
          <a:lstStyle/>
          <a:p>
            <a:r>
              <a:rPr lang="en-US" dirty="0"/>
              <a:t>No Easy Way to Measure Value of Incentives vs Increase in Risk</a:t>
            </a:r>
          </a:p>
        </p:txBody>
      </p:sp>
      <p:sp>
        <p:nvSpPr>
          <p:cNvPr id="3" name="Content Placeholder 2">
            <a:extLst>
              <a:ext uri="{FF2B5EF4-FFF2-40B4-BE49-F238E27FC236}">
                <a16:creationId xmlns:a16="http://schemas.microsoft.com/office/drawing/2014/main" id="{C3575662-5834-80CB-1586-62DD7972547E}"/>
              </a:ext>
            </a:extLst>
          </p:cNvPr>
          <p:cNvSpPr>
            <a:spLocks noGrp="1"/>
          </p:cNvSpPr>
          <p:nvPr>
            <p:ph idx="1"/>
          </p:nvPr>
        </p:nvSpPr>
        <p:spPr/>
        <p:txBody>
          <a:bodyPr>
            <a:normAutofit/>
          </a:bodyPr>
          <a:lstStyle/>
          <a:p>
            <a:pPr marL="0" indent="0" algn="ctr">
              <a:buNone/>
            </a:pPr>
            <a:r>
              <a:rPr lang="en-US" sz="2400" dirty="0"/>
              <a:t>Central Point:</a:t>
            </a:r>
          </a:p>
          <a:p>
            <a:pPr marL="0" indent="0" algn="ctr">
              <a:buNone/>
            </a:pPr>
            <a:r>
              <a:rPr lang="en-US" sz="2400" dirty="0"/>
              <a:t>Tradeoff between:</a:t>
            </a:r>
          </a:p>
          <a:p>
            <a:pPr marL="0" indent="0" algn="ctr">
              <a:buNone/>
            </a:pPr>
            <a:r>
              <a:rPr lang="en-US" sz="2400" b="1" dirty="0"/>
              <a:t>Cost of imposing risk with cost of capital increase</a:t>
            </a:r>
          </a:p>
          <a:p>
            <a:pPr marL="0" indent="0" algn="ctr">
              <a:buNone/>
            </a:pPr>
            <a:r>
              <a:rPr lang="en-US" sz="2400" dirty="0"/>
              <a:t>And</a:t>
            </a:r>
          </a:p>
          <a:p>
            <a:pPr marL="0" indent="0" algn="ctr">
              <a:buNone/>
            </a:pPr>
            <a:r>
              <a:rPr lang="en-US" sz="2400" b="1" dirty="0"/>
              <a:t>Incentives to construct and operate efficiently</a:t>
            </a:r>
          </a:p>
          <a:p>
            <a:pPr marL="0" indent="0" algn="ctr">
              <a:buNone/>
            </a:pPr>
            <a:endParaRPr lang="en-US" sz="2400" dirty="0"/>
          </a:p>
        </p:txBody>
      </p:sp>
      <p:sp>
        <p:nvSpPr>
          <p:cNvPr id="4" name="Slide Number Placeholder 3">
            <a:extLst>
              <a:ext uri="{FF2B5EF4-FFF2-40B4-BE49-F238E27FC236}">
                <a16:creationId xmlns:a16="http://schemas.microsoft.com/office/drawing/2014/main" id="{A8CEC3FE-9630-C253-09FA-6260B7D9B854}"/>
              </a:ext>
            </a:extLst>
          </p:cNvPr>
          <p:cNvSpPr>
            <a:spLocks noGrp="1"/>
          </p:cNvSpPr>
          <p:nvPr>
            <p:ph type="sldNum" sz="quarter" idx="12"/>
          </p:nvPr>
        </p:nvSpPr>
        <p:spPr/>
        <p:txBody>
          <a:bodyPr anchor="ctr">
            <a:normAutofit/>
          </a:bodyPr>
          <a:lstStyle/>
          <a:p>
            <a:pPr>
              <a:spcAft>
                <a:spcPts val="450"/>
              </a:spcAft>
            </a:pPr>
            <a:fld id="{EB241CD2-1E45-42A3-B213-66A034DF9A3B}" type="slidenum">
              <a:rPr lang="en-GB" smtClean="0"/>
              <a:pPr>
                <a:spcAft>
                  <a:spcPts val="450"/>
                </a:spcAft>
              </a:pPr>
              <a:t>200</a:t>
            </a:fld>
            <a:endParaRPr lang="en-GB"/>
          </a:p>
        </p:txBody>
      </p:sp>
      <p:pic>
        <p:nvPicPr>
          <p:cNvPr id="6" name="Picture 5" descr="A pie chart illustrating various incentives for enhancing efficiency.&#10;&#10;AI-generated content may be incorrect.">
            <a:extLst>
              <a:ext uri="{FF2B5EF4-FFF2-40B4-BE49-F238E27FC236}">
                <a16:creationId xmlns:a16="http://schemas.microsoft.com/office/drawing/2014/main" id="{590DAC1F-B6D6-57EA-6E7E-EDDFC0D3EBE1}"/>
              </a:ext>
            </a:extLst>
          </p:cNvPr>
          <p:cNvPicPr>
            <a:picLocks noChangeAspect="1"/>
          </p:cNvPicPr>
          <p:nvPr/>
        </p:nvPicPr>
        <p:blipFill>
          <a:blip r:embed="rId2"/>
          <a:stretch>
            <a:fillRect/>
          </a:stretch>
        </p:blipFill>
        <p:spPr>
          <a:xfrm>
            <a:off x="6708809" y="4269725"/>
            <a:ext cx="1714588" cy="1162110"/>
          </a:xfrm>
          <a:prstGeom prst="rect">
            <a:avLst/>
          </a:prstGeom>
        </p:spPr>
      </p:pic>
      <p:pic>
        <p:nvPicPr>
          <p:cNvPr id="8" name="Picture 7" descr="The diagram depicts a pie chart with three colored segments representing different types of capital costs: green for equity, yellow for preferred stock, and red for debt.&#10;&#10;AI-generated content may be incorrect.">
            <a:extLst>
              <a:ext uri="{FF2B5EF4-FFF2-40B4-BE49-F238E27FC236}">
                <a16:creationId xmlns:a16="http://schemas.microsoft.com/office/drawing/2014/main" id="{B5827517-420A-4A8C-D1E9-C66A8690E256}"/>
              </a:ext>
            </a:extLst>
          </p:cNvPr>
          <p:cNvPicPr>
            <a:picLocks noChangeAspect="1"/>
          </p:cNvPicPr>
          <p:nvPr/>
        </p:nvPicPr>
        <p:blipFill>
          <a:blip r:embed="rId3"/>
          <a:stretch>
            <a:fillRect/>
          </a:stretch>
        </p:blipFill>
        <p:spPr>
          <a:xfrm>
            <a:off x="4834233" y="4269725"/>
            <a:ext cx="1676486" cy="1171635"/>
          </a:xfrm>
          <a:prstGeom prst="rect">
            <a:avLst/>
          </a:prstGeom>
        </p:spPr>
      </p:pic>
      <p:pic>
        <p:nvPicPr>
          <p:cNvPr id="10" name="Picture 9" descr="The image displays a pie chart with a green segment indicating positive incentives for efficiency.&#10;&#10;AI-generated content may be incorrect.">
            <a:extLst>
              <a:ext uri="{FF2B5EF4-FFF2-40B4-BE49-F238E27FC236}">
                <a16:creationId xmlns:a16="http://schemas.microsoft.com/office/drawing/2014/main" id="{7E615A8D-BFEF-DA8F-9428-DE3BA6BFE4D6}"/>
              </a:ext>
            </a:extLst>
          </p:cNvPr>
          <p:cNvPicPr>
            <a:picLocks noChangeAspect="1"/>
          </p:cNvPicPr>
          <p:nvPr/>
        </p:nvPicPr>
        <p:blipFill>
          <a:blip r:embed="rId4"/>
          <a:stretch>
            <a:fillRect/>
          </a:stretch>
        </p:blipFill>
        <p:spPr>
          <a:xfrm>
            <a:off x="2222189" y="4326878"/>
            <a:ext cx="1571706" cy="1114482"/>
          </a:xfrm>
          <a:prstGeom prst="rect">
            <a:avLst/>
          </a:prstGeom>
        </p:spPr>
      </p:pic>
      <p:pic>
        <p:nvPicPr>
          <p:cNvPr id="12" name="Picture 11" descr="The image displays a pie chart illustrating the distribution of various cost components contributing to the total cost of capital.&#10;&#10;AI-generated content may be incorrect.">
            <a:extLst>
              <a:ext uri="{FF2B5EF4-FFF2-40B4-BE49-F238E27FC236}">
                <a16:creationId xmlns:a16="http://schemas.microsoft.com/office/drawing/2014/main" id="{CB4DA157-F276-77C2-39BB-40800563055C}"/>
              </a:ext>
            </a:extLst>
          </p:cNvPr>
          <p:cNvPicPr>
            <a:picLocks noChangeAspect="1"/>
          </p:cNvPicPr>
          <p:nvPr/>
        </p:nvPicPr>
        <p:blipFill>
          <a:blip r:embed="rId5"/>
          <a:stretch>
            <a:fillRect/>
          </a:stretch>
        </p:blipFill>
        <p:spPr>
          <a:xfrm>
            <a:off x="522862" y="4260200"/>
            <a:ext cx="1593803" cy="1171635"/>
          </a:xfrm>
          <a:prstGeom prst="rect">
            <a:avLst/>
          </a:prstGeom>
        </p:spPr>
      </p:pic>
      <p:sp>
        <p:nvSpPr>
          <p:cNvPr id="14" name="TextBox 13">
            <a:extLst>
              <a:ext uri="{FF2B5EF4-FFF2-40B4-BE49-F238E27FC236}">
                <a16:creationId xmlns:a16="http://schemas.microsoft.com/office/drawing/2014/main" id="{C845F419-2D81-EACA-BB8B-7996B46C0E98}"/>
              </a:ext>
            </a:extLst>
          </p:cNvPr>
          <p:cNvSpPr txBox="1"/>
          <p:nvPr/>
        </p:nvSpPr>
        <p:spPr>
          <a:xfrm>
            <a:off x="1241952" y="3984042"/>
            <a:ext cx="2185546" cy="300082"/>
          </a:xfrm>
          <a:prstGeom prst="rect">
            <a:avLst/>
          </a:prstGeom>
          <a:solidFill>
            <a:schemeClr val="bg1">
              <a:lumMod val="75000"/>
            </a:schemeClr>
          </a:solidFill>
        </p:spPr>
        <p:txBody>
          <a:bodyPr wrap="square" rtlCol="0">
            <a:spAutoFit/>
          </a:bodyPr>
          <a:lstStyle/>
          <a:p>
            <a:r>
              <a:rPr lang="en-US" sz="1350" dirty="0"/>
              <a:t>Implicit Contract in Cost Plus</a:t>
            </a:r>
          </a:p>
        </p:txBody>
      </p:sp>
      <p:sp>
        <p:nvSpPr>
          <p:cNvPr id="16" name="TextBox 15">
            <a:extLst>
              <a:ext uri="{FF2B5EF4-FFF2-40B4-BE49-F238E27FC236}">
                <a16:creationId xmlns:a16="http://schemas.microsoft.com/office/drawing/2014/main" id="{EC7B458B-F621-9810-FA74-C3B0603C973B}"/>
              </a:ext>
            </a:extLst>
          </p:cNvPr>
          <p:cNvSpPr txBox="1"/>
          <p:nvPr/>
        </p:nvSpPr>
        <p:spPr>
          <a:xfrm>
            <a:off x="5513915" y="3969857"/>
            <a:ext cx="2185546" cy="300082"/>
          </a:xfrm>
          <a:prstGeom prst="rect">
            <a:avLst/>
          </a:prstGeom>
          <a:solidFill>
            <a:schemeClr val="bg1">
              <a:lumMod val="75000"/>
            </a:schemeClr>
          </a:solidFill>
        </p:spPr>
        <p:txBody>
          <a:bodyPr wrap="square" rtlCol="0">
            <a:spAutoFit/>
          </a:bodyPr>
          <a:lstStyle/>
          <a:p>
            <a:r>
              <a:rPr lang="en-US" sz="1350" dirty="0"/>
              <a:t>Merchant Power – No PPA</a:t>
            </a:r>
          </a:p>
        </p:txBody>
      </p:sp>
    </p:spTree>
    <p:extLst>
      <p:ext uri="{BB962C8B-B14F-4D97-AF65-F5344CB8AC3E}">
        <p14:creationId xmlns:p14="http://schemas.microsoft.com/office/powerpoint/2010/main" val="327543633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ABE70-A1FB-248F-3346-17AD307D0A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1BB136-DB2E-7EE1-C68C-4B1AA3CFB24A}"/>
              </a:ext>
            </a:extLst>
          </p:cNvPr>
          <p:cNvSpPr>
            <a:spLocks noGrp="1"/>
          </p:cNvSpPr>
          <p:nvPr>
            <p:ph type="title"/>
          </p:nvPr>
        </p:nvSpPr>
        <p:spPr/>
        <p:txBody>
          <a:bodyPr>
            <a:normAutofit fontScale="90000"/>
          </a:bodyPr>
          <a:lstStyle/>
          <a:p>
            <a:pPr algn="ctr"/>
            <a:r>
              <a:rPr lang="en-US" dirty="0"/>
              <a:t>Diagram of Who Incurs Risk and Contract Structure</a:t>
            </a:r>
          </a:p>
        </p:txBody>
      </p:sp>
      <p:sp>
        <p:nvSpPr>
          <p:cNvPr id="4" name="Slide Number Placeholder 3">
            <a:extLst>
              <a:ext uri="{FF2B5EF4-FFF2-40B4-BE49-F238E27FC236}">
                <a16:creationId xmlns:a16="http://schemas.microsoft.com/office/drawing/2014/main" id="{BBA63DF3-7FEA-4955-6B65-523E7F6DAD29}"/>
              </a:ext>
            </a:extLst>
          </p:cNvPr>
          <p:cNvSpPr>
            <a:spLocks noGrp="1"/>
          </p:cNvSpPr>
          <p:nvPr>
            <p:ph type="sldNum" sz="quarter" idx="12"/>
          </p:nvPr>
        </p:nvSpPr>
        <p:spPr/>
        <p:txBody>
          <a:bodyPr/>
          <a:lstStyle/>
          <a:p>
            <a:fld id="{EB241CD2-1E45-42A3-B213-66A034DF9A3B}" type="slidenum">
              <a:rPr lang="en-GB" smtClean="0"/>
              <a:t>201</a:t>
            </a:fld>
            <a:endParaRPr lang="en-GB" dirty="0"/>
          </a:p>
        </p:txBody>
      </p:sp>
      <p:sp>
        <p:nvSpPr>
          <p:cNvPr id="5" name="Rectangle 4">
            <a:extLst>
              <a:ext uri="{FF2B5EF4-FFF2-40B4-BE49-F238E27FC236}">
                <a16:creationId xmlns:a16="http://schemas.microsoft.com/office/drawing/2014/main" id="{58ADE0C8-8564-FD38-F91E-5D7CBFE66495}"/>
              </a:ext>
            </a:extLst>
          </p:cNvPr>
          <p:cNvSpPr/>
          <p:nvPr/>
        </p:nvSpPr>
        <p:spPr>
          <a:xfrm>
            <a:off x="111494" y="3198815"/>
            <a:ext cx="1913382" cy="61722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b="1" dirty="0"/>
              <a:t>Ultimate Consumer</a:t>
            </a:r>
            <a:r>
              <a:rPr lang="en-US" sz="1350" dirty="0"/>
              <a:t> (society) Wants low prices</a:t>
            </a:r>
          </a:p>
        </p:txBody>
      </p:sp>
      <p:sp>
        <p:nvSpPr>
          <p:cNvPr id="7" name="Rectangle 6">
            <a:extLst>
              <a:ext uri="{FF2B5EF4-FFF2-40B4-BE49-F238E27FC236}">
                <a16:creationId xmlns:a16="http://schemas.microsoft.com/office/drawing/2014/main" id="{48599EFC-4637-13EF-A176-0A0F5D108614}"/>
              </a:ext>
            </a:extLst>
          </p:cNvPr>
          <p:cNvSpPr/>
          <p:nvPr/>
        </p:nvSpPr>
        <p:spPr>
          <a:xfrm>
            <a:off x="240653" y="4332383"/>
            <a:ext cx="1655064" cy="962447"/>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b="1" dirty="0"/>
              <a:t>Off-taker</a:t>
            </a:r>
            <a:r>
              <a:rPr lang="en-US" sz="1350" dirty="0"/>
              <a:t> - Pays for Output through PPA Contract</a:t>
            </a:r>
          </a:p>
        </p:txBody>
      </p:sp>
      <p:sp>
        <p:nvSpPr>
          <p:cNvPr id="8" name="Rectangle 7">
            <a:extLst>
              <a:ext uri="{FF2B5EF4-FFF2-40B4-BE49-F238E27FC236}">
                <a16:creationId xmlns:a16="http://schemas.microsoft.com/office/drawing/2014/main" id="{D6864707-2C16-972E-8E83-20D1757F4D23}"/>
              </a:ext>
            </a:extLst>
          </p:cNvPr>
          <p:cNvSpPr/>
          <p:nvPr/>
        </p:nvSpPr>
        <p:spPr>
          <a:xfrm>
            <a:off x="3749710" y="3236560"/>
            <a:ext cx="1473479" cy="1036478"/>
          </a:xfrm>
          <a:prstGeom prst="rect">
            <a:avLst/>
          </a:prstGeom>
          <a:solidFill>
            <a:srgbClr val="FFFF0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Special Purpose Vehicle (SPV), Shell company that signs contracts</a:t>
            </a:r>
          </a:p>
        </p:txBody>
      </p:sp>
      <p:sp>
        <p:nvSpPr>
          <p:cNvPr id="15" name="Rectangle 14">
            <a:extLst>
              <a:ext uri="{FF2B5EF4-FFF2-40B4-BE49-F238E27FC236}">
                <a16:creationId xmlns:a16="http://schemas.microsoft.com/office/drawing/2014/main" id="{3759B87B-DA89-4415-42A5-E86F637A937F}"/>
              </a:ext>
            </a:extLst>
          </p:cNvPr>
          <p:cNvSpPr/>
          <p:nvPr/>
        </p:nvSpPr>
        <p:spPr>
          <a:xfrm>
            <a:off x="197504" y="1791278"/>
            <a:ext cx="1827369" cy="916743"/>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Off-taker Risk – Total Risks Minus Risks Allocated with PPA Contract</a:t>
            </a:r>
          </a:p>
        </p:txBody>
      </p:sp>
      <p:sp>
        <p:nvSpPr>
          <p:cNvPr id="17" name="Rectangle 16">
            <a:extLst>
              <a:ext uri="{FF2B5EF4-FFF2-40B4-BE49-F238E27FC236}">
                <a16:creationId xmlns:a16="http://schemas.microsoft.com/office/drawing/2014/main" id="{AED3F4D9-06BB-5366-FEBC-29A6089F4A5A}"/>
              </a:ext>
            </a:extLst>
          </p:cNvPr>
          <p:cNvSpPr/>
          <p:nvPr/>
        </p:nvSpPr>
        <p:spPr>
          <a:xfrm>
            <a:off x="2706240" y="4503850"/>
            <a:ext cx="1644517" cy="7681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Equity Investor (Sponsor/Developer) Wants High Return Relative to Risk</a:t>
            </a:r>
          </a:p>
        </p:txBody>
      </p:sp>
      <p:sp>
        <p:nvSpPr>
          <p:cNvPr id="14" name="Rectangle 13">
            <a:extLst>
              <a:ext uri="{FF2B5EF4-FFF2-40B4-BE49-F238E27FC236}">
                <a16:creationId xmlns:a16="http://schemas.microsoft.com/office/drawing/2014/main" id="{CDE5AA19-8756-3EFE-0642-8FDBFACA634F}"/>
              </a:ext>
            </a:extLst>
          </p:cNvPr>
          <p:cNvSpPr/>
          <p:nvPr/>
        </p:nvSpPr>
        <p:spPr>
          <a:xfrm>
            <a:off x="3351664" y="1983911"/>
            <a:ext cx="1941758" cy="560168"/>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Investor Risk – Risk Retained by SPV and Not Transferred to Suppliers</a:t>
            </a:r>
          </a:p>
        </p:txBody>
      </p:sp>
      <p:sp>
        <p:nvSpPr>
          <p:cNvPr id="18" name="Rectangle 17">
            <a:extLst>
              <a:ext uri="{FF2B5EF4-FFF2-40B4-BE49-F238E27FC236}">
                <a16:creationId xmlns:a16="http://schemas.microsoft.com/office/drawing/2014/main" id="{45A4CFE9-C59A-17EE-66CD-147A5BC7DE1A}"/>
              </a:ext>
            </a:extLst>
          </p:cNvPr>
          <p:cNvSpPr/>
          <p:nvPr/>
        </p:nvSpPr>
        <p:spPr>
          <a:xfrm>
            <a:off x="6242883" y="1955433"/>
            <a:ext cx="2489074" cy="594865"/>
          </a:xfrm>
          <a:prstGeom prst="rect">
            <a:avLst/>
          </a:prstGeom>
          <a:solidFill>
            <a:srgbClr val="152E5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Contractor Risk – Risk Associated with Constructing the Plant and Operating the Plant</a:t>
            </a:r>
          </a:p>
        </p:txBody>
      </p:sp>
      <p:sp>
        <p:nvSpPr>
          <p:cNvPr id="22" name="Rectangle 21">
            <a:extLst>
              <a:ext uri="{FF2B5EF4-FFF2-40B4-BE49-F238E27FC236}">
                <a16:creationId xmlns:a16="http://schemas.microsoft.com/office/drawing/2014/main" id="{4EA5AE91-E744-66E4-575E-9A92ACA8F8E4}"/>
              </a:ext>
            </a:extLst>
          </p:cNvPr>
          <p:cNvSpPr/>
          <p:nvPr/>
        </p:nvSpPr>
        <p:spPr>
          <a:xfrm>
            <a:off x="4568738" y="4503849"/>
            <a:ext cx="1530483" cy="79098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Debt Investor (Lender) Wants to be paid back</a:t>
            </a:r>
          </a:p>
        </p:txBody>
      </p:sp>
      <p:cxnSp>
        <p:nvCxnSpPr>
          <p:cNvPr id="24" name="Straight Arrow Connector 23">
            <a:extLst>
              <a:ext uri="{FF2B5EF4-FFF2-40B4-BE49-F238E27FC236}">
                <a16:creationId xmlns:a16="http://schemas.microsoft.com/office/drawing/2014/main" id="{637A31D7-B529-7AAA-FBD9-63BD4282A952}"/>
              </a:ext>
            </a:extLst>
          </p:cNvPr>
          <p:cNvCxnSpPr>
            <a:cxnSpLocks/>
            <a:stCxn id="7" idx="3"/>
            <a:endCxn id="8" idx="1"/>
          </p:cNvCxnSpPr>
          <p:nvPr/>
        </p:nvCxnSpPr>
        <p:spPr>
          <a:xfrm flipV="1">
            <a:off x="1895717" y="3754800"/>
            <a:ext cx="1853993" cy="1058807"/>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3C9C816B-F32D-AD72-8AE8-501CC13F5A85}"/>
              </a:ext>
            </a:extLst>
          </p:cNvPr>
          <p:cNvSpPr/>
          <p:nvPr/>
        </p:nvSpPr>
        <p:spPr>
          <a:xfrm>
            <a:off x="6427670" y="3436019"/>
            <a:ext cx="2304288" cy="63756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EPC Contractor  Wants to profit from efficient construction</a:t>
            </a:r>
          </a:p>
        </p:txBody>
      </p:sp>
      <p:sp>
        <p:nvSpPr>
          <p:cNvPr id="36" name="Rectangle 35">
            <a:extLst>
              <a:ext uri="{FF2B5EF4-FFF2-40B4-BE49-F238E27FC236}">
                <a16:creationId xmlns:a16="http://schemas.microsoft.com/office/drawing/2014/main" id="{330FA175-8643-5AB4-6D5D-7414BFE64561}"/>
              </a:ext>
            </a:extLst>
          </p:cNvPr>
          <p:cNvSpPr/>
          <p:nvPr/>
        </p:nvSpPr>
        <p:spPr>
          <a:xfrm>
            <a:off x="6427670" y="4185069"/>
            <a:ext cx="2304288" cy="63756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O&amp;M Contractor  Wants to profit from efficient operation</a:t>
            </a:r>
          </a:p>
        </p:txBody>
      </p:sp>
      <p:cxnSp>
        <p:nvCxnSpPr>
          <p:cNvPr id="38" name="Straight Connector 37">
            <a:extLst>
              <a:ext uri="{FF2B5EF4-FFF2-40B4-BE49-F238E27FC236}">
                <a16:creationId xmlns:a16="http://schemas.microsoft.com/office/drawing/2014/main" id="{EDEC1BD3-CCFD-F5E0-694A-85F556A32C1B}"/>
              </a:ext>
            </a:extLst>
          </p:cNvPr>
          <p:cNvCxnSpPr>
            <a:cxnSpLocks/>
          </p:cNvCxnSpPr>
          <p:nvPr/>
        </p:nvCxnSpPr>
        <p:spPr>
          <a:xfrm>
            <a:off x="2408947" y="1616497"/>
            <a:ext cx="0" cy="3655502"/>
          </a:xfrm>
          <a:prstGeom prst="line">
            <a:avLst/>
          </a:prstGeom>
          <a:ln w="571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58BE2AA-72EA-ADF2-DAD4-579491141FCD}"/>
              </a:ext>
            </a:extLst>
          </p:cNvPr>
          <p:cNvCxnSpPr>
            <a:cxnSpLocks/>
            <a:stCxn id="5" idx="2"/>
            <a:endCxn id="7" idx="0"/>
          </p:cNvCxnSpPr>
          <p:nvPr/>
        </p:nvCxnSpPr>
        <p:spPr>
          <a:xfrm>
            <a:off x="1068185" y="3816035"/>
            <a:ext cx="0" cy="516348"/>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83659FA-1872-ADCC-4963-B39079009D5F}"/>
              </a:ext>
            </a:extLst>
          </p:cNvPr>
          <p:cNvCxnSpPr/>
          <p:nvPr/>
        </p:nvCxnSpPr>
        <p:spPr>
          <a:xfrm>
            <a:off x="59436" y="2841386"/>
            <a:ext cx="9025128" cy="0"/>
          </a:xfrm>
          <a:prstGeom prst="line">
            <a:avLst/>
          </a:prstGeom>
          <a:ln w="73025">
            <a:solidFill>
              <a:srgbClr val="00B0F0"/>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C880667C-2562-9B8A-CD89-3AE9956FA437}"/>
              </a:ext>
            </a:extLst>
          </p:cNvPr>
          <p:cNvSpPr/>
          <p:nvPr/>
        </p:nvSpPr>
        <p:spPr>
          <a:xfrm>
            <a:off x="200024" y="2937950"/>
            <a:ext cx="8531934" cy="16524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Flow of Money with Contracts</a:t>
            </a:r>
          </a:p>
        </p:txBody>
      </p:sp>
      <p:sp>
        <p:nvSpPr>
          <p:cNvPr id="80" name="Rectangle 79">
            <a:extLst>
              <a:ext uri="{FF2B5EF4-FFF2-40B4-BE49-F238E27FC236}">
                <a16:creationId xmlns:a16="http://schemas.microsoft.com/office/drawing/2014/main" id="{C82E1B9F-DBB7-0A7A-91B5-1D9BC4E6F97E}"/>
              </a:ext>
            </a:extLst>
          </p:cNvPr>
          <p:cNvSpPr/>
          <p:nvPr/>
        </p:nvSpPr>
        <p:spPr>
          <a:xfrm>
            <a:off x="161449" y="1545178"/>
            <a:ext cx="8663867" cy="1703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Flow of Risk from Contracts</a:t>
            </a:r>
          </a:p>
        </p:txBody>
      </p:sp>
      <p:cxnSp>
        <p:nvCxnSpPr>
          <p:cNvPr id="89" name="Straight Arrow Connector 88">
            <a:extLst>
              <a:ext uri="{FF2B5EF4-FFF2-40B4-BE49-F238E27FC236}">
                <a16:creationId xmlns:a16="http://schemas.microsoft.com/office/drawing/2014/main" id="{9AAAFC0A-3F4E-F5D4-E896-5C5D036A92FF}"/>
              </a:ext>
            </a:extLst>
          </p:cNvPr>
          <p:cNvCxnSpPr>
            <a:cxnSpLocks/>
            <a:stCxn id="15" idx="3"/>
            <a:endCxn id="14" idx="1"/>
          </p:cNvCxnSpPr>
          <p:nvPr/>
        </p:nvCxnSpPr>
        <p:spPr>
          <a:xfrm>
            <a:off x="2024873" y="2249650"/>
            <a:ext cx="1326791" cy="14345"/>
          </a:xfrm>
          <a:prstGeom prst="straightConnector1">
            <a:avLst/>
          </a:prstGeom>
          <a:ln w="762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189F621B-3716-2310-1ABB-FFC93F941095}"/>
              </a:ext>
            </a:extLst>
          </p:cNvPr>
          <p:cNvCxnSpPr>
            <a:cxnSpLocks/>
            <a:stCxn id="14" idx="3"/>
            <a:endCxn id="18" idx="1"/>
          </p:cNvCxnSpPr>
          <p:nvPr/>
        </p:nvCxnSpPr>
        <p:spPr>
          <a:xfrm flipV="1">
            <a:off x="5293422" y="2252865"/>
            <a:ext cx="949461" cy="11130"/>
          </a:xfrm>
          <a:prstGeom prst="straightConnector1">
            <a:avLst/>
          </a:prstGeom>
          <a:ln w="254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D6643B28-3700-D16C-BB15-3CCDA1E22D37}"/>
              </a:ext>
            </a:extLst>
          </p:cNvPr>
          <p:cNvCxnSpPr>
            <a:cxnSpLocks/>
            <a:stCxn id="8" idx="3"/>
            <a:endCxn id="30" idx="1"/>
          </p:cNvCxnSpPr>
          <p:nvPr/>
        </p:nvCxnSpPr>
        <p:spPr>
          <a:xfrm>
            <a:off x="5223188" y="3754799"/>
            <a:ext cx="1204482"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339E0B05-B8E8-07C3-2B75-E460FC75BB3B}"/>
              </a:ext>
            </a:extLst>
          </p:cNvPr>
          <p:cNvCxnSpPr>
            <a:cxnSpLocks/>
            <a:stCxn id="8" idx="3"/>
            <a:endCxn id="36" idx="1"/>
          </p:cNvCxnSpPr>
          <p:nvPr/>
        </p:nvCxnSpPr>
        <p:spPr>
          <a:xfrm>
            <a:off x="5223188" y="3754800"/>
            <a:ext cx="1204482" cy="74905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BEF84C3C-6986-DFE2-3F24-C0A8E12445E7}"/>
              </a:ext>
            </a:extLst>
          </p:cNvPr>
          <p:cNvCxnSpPr>
            <a:cxnSpLocks/>
            <a:stCxn id="17" idx="0"/>
          </p:cNvCxnSpPr>
          <p:nvPr/>
        </p:nvCxnSpPr>
        <p:spPr>
          <a:xfrm flipV="1">
            <a:off x="3528499" y="4288714"/>
            <a:ext cx="353927" cy="215137"/>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B3EAC1B3-0678-3D7C-EB64-8E72C45227EA}"/>
              </a:ext>
            </a:extLst>
          </p:cNvPr>
          <p:cNvCxnSpPr>
            <a:cxnSpLocks/>
          </p:cNvCxnSpPr>
          <p:nvPr/>
        </p:nvCxnSpPr>
        <p:spPr>
          <a:xfrm flipH="1">
            <a:off x="3988089" y="4288714"/>
            <a:ext cx="265643" cy="19946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375B59E5-01F7-E84E-D33C-6582E896BC94}"/>
              </a:ext>
            </a:extLst>
          </p:cNvPr>
          <p:cNvCxnSpPr>
            <a:cxnSpLocks/>
          </p:cNvCxnSpPr>
          <p:nvPr/>
        </p:nvCxnSpPr>
        <p:spPr>
          <a:xfrm flipH="1" flipV="1">
            <a:off x="4783948" y="4280875"/>
            <a:ext cx="261053" cy="222974"/>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6EC20D3C-7285-9E32-B0F9-91C481348343}"/>
              </a:ext>
            </a:extLst>
          </p:cNvPr>
          <p:cNvCxnSpPr>
            <a:cxnSpLocks/>
            <a:endCxn id="22" idx="0"/>
          </p:cNvCxnSpPr>
          <p:nvPr/>
        </p:nvCxnSpPr>
        <p:spPr>
          <a:xfrm>
            <a:off x="5029935" y="4273038"/>
            <a:ext cx="304045" cy="23081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58766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MM_SLIDE_TYPE" val="6"/>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MM_SLIDE_TYPE" val="6"/>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LS Palette">
      <a:dk1>
        <a:sysClr val="windowText" lastClr="000000"/>
      </a:dk1>
      <a:lt1>
        <a:sysClr val="window" lastClr="FFFFFF"/>
      </a:lt1>
      <a:dk2>
        <a:srgbClr val="44546A"/>
      </a:dk2>
      <a:lt2>
        <a:srgbClr val="E7E6E6"/>
      </a:lt2>
      <a:accent1>
        <a:srgbClr val="A1B3C2"/>
      </a:accent1>
      <a:accent2>
        <a:srgbClr val="728EA3"/>
      </a:accent2>
      <a:accent3>
        <a:srgbClr val="436885"/>
      </a:accent3>
      <a:accent4>
        <a:srgbClr val="144266"/>
      </a:accent4>
      <a:accent5>
        <a:srgbClr val="3D3D3D"/>
      </a:accent5>
      <a:accent6>
        <a:srgbClr val="000000"/>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Learning Template 2018" id="{04CE0C22-ED7F-46CB-BC65-E68FB60107E8}" vid="{EE53C80E-D2C7-4B31-877E-8733A34E7E1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Learning Template 2025</Template>
  <TotalTime>7398</TotalTime>
  <Words>14416</Words>
  <Application>Microsoft Office PowerPoint</Application>
  <PresentationFormat>On-screen Show (4:3)</PresentationFormat>
  <Paragraphs>1363</Paragraphs>
  <Slides>201</Slides>
  <Notes>5</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201</vt:i4>
      </vt:variant>
    </vt:vector>
  </HeadingPairs>
  <TitlesOfParts>
    <vt:vector size="217" baseType="lpstr">
      <vt:lpstr>Arial</vt:lpstr>
      <vt:lpstr>Calibri</vt:lpstr>
      <vt:lpstr>Cambria</vt:lpstr>
      <vt:lpstr>Cambria Math</vt:lpstr>
      <vt:lpstr>cnn_sans_display</vt:lpstr>
      <vt:lpstr>Franklin Gothic Demi</vt:lpstr>
      <vt:lpstr>Lato</vt:lpstr>
      <vt:lpstr>noto_serif</vt:lpstr>
      <vt:lpstr>Poppins SemiBold</vt:lpstr>
      <vt:lpstr>Rockwell</vt:lpstr>
      <vt:lpstr>Times New Roman</vt:lpstr>
      <vt:lpstr>Trebuchet MS</vt:lpstr>
      <vt:lpstr>Wingdings</vt:lpstr>
      <vt:lpstr>Wingdings 3</vt:lpstr>
      <vt:lpstr>Office Theme</vt:lpstr>
      <vt:lpstr>Document</vt:lpstr>
      <vt:lpstr>Introduction to Pillars of Project  Finance</vt:lpstr>
      <vt:lpstr>Initial Questions for You</vt:lpstr>
      <vt:lpstr>Simplified Course Outline</vt:lpstr>
      <vt:lpstr>Project Finance Subjects</vt:lpstr>
      <vt:lpstr>Data Centres or Electric Trains from Green Energy</vt:lpstr>
      <vt:lpstr>Reading, Resources</vt:lpstr>
      <vt:lpstr>Some Key Objectives of Project Finance</vt:lpstr>
      <vt:lpstr>Beginning: What is Finance and What is an Investment</vt:lpstr>
      <vt:lpstr>What is an Investment</vt:lpstr>
      <vt:lpstr>What is not and Investment with a Return to Evaluate Costs and Benefits</vt:lpstr>
      <vt:lpstr>What is Return on an Investment and What is Cost of Capital</vt:lpstr>
      <vt:lpstr>How Would You Define Finance</vt:lpstr>
      <vt:lpstr>I Say Finance is About Measuring Benefits and Costs of an Investment</vt:lpstr>
      <vt:lpstr>Rate of Return is the Fundamental Statistic in Finance for Measuring Costs and Benefits</vt:lpstr>
      <vt:lpstr>Any Investment has at Minimum Three Things and a Rate of Return</vt:lpstr>
      <vt:lpstr>Example of Investments – Christopher Columbus</vt:lpstr>
      <vt:lpstr>Example of Investment - NVIDA</vt:lpstr>
      <vt:lpstr>Why Corporate Finance is Crap</vt:lpstr>
      <vt:lpstr>Family is Like a Corporation; Person is Like Project Finance – How would Value the Family</vt:lpstr>
      <vt:lpstr>Simple Example of Credit Analysis in Corporate Finance and Project Finance</vt:lpstr>
      <vt:lpstr>Starting Point – Define Capital Intensity As Characteristic of Electricity Generating Assets </vt:lpstr>
      <vt:lpstr>Which is More Capital Intensive</vt:lpstr>
      <vt:lpstr>Capital Intensity Defined by Two Things</vt:lpstr>
      <vt:lpstr>.1 Capital Intensity – Refinery versus Roof-top Solar </vt:lpstr>
      <vt:lpstr>2. Capital Intensity – Hydro versus Natural Gas</vt:lpstr>
      <vt:lpstr>3. Capital Intensity – Energy Efficient House and Large House</vt:lpstr>
      <vt:lpstr>4. Which is more Capital-Intensive Electric or Internal Combustion</vt:lpstr>
      <vt:lpstr>5. Data center or your own storage and computing speed</vt:lpstr>
      <vt:lpstr>6. Airplane or Train</vt:lpstr>
      <vt:lpstr>7. Electric Bus or Car</vt:lpstr>
      <vt:lpstr>Two Things for Defining Capital Intensity</vt:lpstr>
      <vt:lpstr>Point 2 – Capital Intensity and Risk</vt:lpstr>
      <vt:lpstr>Risks of Investments</vt:lpstr>
      <vt:lpstr>General Discussion of Risks without Contract Mitigation</vt:lpstr>
      <vt:lpstr>General Risks Facing a Nuclear Plant</vt:lpstr>
      <vt:lpstr>General Risks Facing Vegetable Vendor</vt:lpstr>
      <vt:lpstr>Pillar 1: Capital Intensity, Cost of Capital and Rate of Return</vt:lpstr>
      <vt:lpstr>Basic Idea that Greater Risk and Greater Require Return</vt:lpstr>
      <vt:lpstr>Rate of Return is More Important for Capital Intensive Investments</vt:lpstr>
      <vt:lpstr>Capital Intensity and Effect of Higher Required IRR</vt:lpstr>
      <vt:lpstr>Why the Rate of Return Component of Price is Affected by Economic Life</vt:lpstr>
      <vt:lpstr>Illustration of Scenarios with 15% Rate of Return</vt:lpstr>
      <vt:lpstr>Illustration of Scenarios with 5% Rate of Return</vt:lpstr>
      <vt:lpstr>Illustration of Scenarios with 15% Rate of Return – 2-year life</vt:lpstr>
      <vt:lpstr>Illustration of Scenarios with 5% Rate of Return – 2-year life</vt:lpstr>
      <vt:lpstr>Capital Intensity and Life and Operating Expense</vt:lpstr>
      <vt:lpstr>Capital Intensity Definitions and Returns</vt:lpstr>
      <vt:lpstr>Capital Intensity Graph and Effect of Changes in Overall Return</vt:lpstr>
      <vt:lpstr>Effects of Financing on Bid Price – Capital Intensive</vt:lpstr>
      <vt:lpstr>Capital Intensity – Why Relevant to Project Finance</vt:lpstr>
      <vt:lpstr>The Night Before and Pillar 1</vt:lpstr>
      <vt:lpstr>Pillar 2:   Classic Definition of Project Finance as Debt, Project Finance Terms and Risk Verification</vt:lpstr>
      <vt:lpstr>Definition of Project Finance and Concepts</vt:lpstr>
      <vt:lpstr>Project Finance Definition in HBS Cases</vt:lpstr>
      <vt:lpstr>Terms in Finnerty Definition</vt:lpstr>
      <vt:lpstr>More Definitions – Do Not See the Beauty of Project Finance</vt:lpstr>
      <vt:lpstr>More Terms from the Project Finance Definitions</vt:lpstr>
      <vt:lpstr>More Terms from the Project Finance Definitions</vt:lpstr>
      <vt:lpstr>Problems with the Project Finance Definition: Aspects of Project Finance Other than Debt Ignored</vt:lpstr>
      <vt:lpstr>Non-Recourse Debt is a Beautiful Thing</vt:lpstr>
      <vt:lpstr>Why is Non-Recourse and No Parent Support so Important In Essence of Project Finance</vt:lpstr>
      <vt:lpstr>The Real Import of Nonrecourse</vt:lpstr>
      <vt:lpstr>Which is a Better Way to Assess the Value of an Investment – Two Presentations to the Board</vt:lpstr>
      <vt:lpstr>Getting as Much Debt as Possible Until Hit Junk Bond Status</vt:lpstr>
      <vt:lpstr>In Project Finance, Risk is Managed to Achieve BBB- (Baa3)</vt:lpstr>
      <vt:lpstr>Credit Spreads on BBB to Guide Cost of Capital for Project Finance</vt:lpstr>
      <vt:lpstr>Risk Measured by Bank from Buffers on Cash Flow Forecast DSCR with High and Low Risk</vt:lpstr>
      <vt:lpstr>Language of Term Sheet Illustrating Parent Support</vt:lpstr>
      <vt:lpstr>The Essence of the Verification Pillar of Project Finance</vt:lpstr>
      <vt:lpstr>Risk Analysis in Project Finance Models</vt:lpstr>
      <vt:lpstr>Project Finance Diagrams</vt:lpstr>
      <vt:lpstr>Response to Nuclear Power Boom – Carefully Managed Availability</vt:lpstr>
      <vt:lpstr>Detailed Project Contracts</vt:lpstr>
      <vt:lpstr>Back-to-Back Contracts with Availability</vt:lpstr>
      <vt:lpstr>What are Problems with this Diagram from HBS</vt:lpstr>
      <vt:lpstr>What is Good and Bad about this Diagram – Non-Recourse</vt:lpstr>
      <vt:lpstr>Project Participant Overview – This one is horrible</vt:lpstr>
      <vt:lpstr>Mini Case Ras Laffan  Project Finance Structure</vt:lpstr>
      <vt:lpstr>Ras Laffan in Qatar  - 1996 COD</vt:lpstr>
      <vt:lpstr>Issues to Discuss – Ras Laffan</vt:lpstr>
      <vt:lpstr>Illustration of Gas Lake Under the Gulf</vt:lpstr>
      <vt:lpstr>Country of Qatar Background before and Laffan After Ras Laffan Project</vt:lpstr>
      <vt:lpstr>Example: Ras Laffan Liquified Gas Company (Ras Gas) – Two Trains</vt:lpstr>
      <vt:lpstr>Ras Laffan Liquified Gas Company</vt:lpstr>
      <vt:lpstr>Use Snipping Tool to Fill in Items from Pre-Sale Report</vt:lpstr>
      <vt:lpstr>Financing Terms and Risks</vt:lpstr>
      <vt:lpstr>Exercise: Draw a Diagram of the Ras Laffan Project</vt:lpstr>
      <vt:lpstr>Ras Laffan Diagram</vt:lpstr>
      <vt:lpstr>Open the Financial Model</vt:lpstr>
      <vt:lpstr>Financial Model – Assumptions from Financing Documents</vt:lpstr>
      <vt:lpstr>Financial Model with Actual Gas/Oil Price</vt:lpstr>
      <vt:lpstr> Two Statistics in Project Finance:  IRR and DSCR  </vt:lpstr>
      <vt:lpstr>Equity Valuation in Project Finance –  The Internal Rate of Return IRR</vt:lpstr>
      <vt:lpstr>Project IRR, Debt IRR and Equity IRR Interpretation</vt:lpstr>
      <vt:lpstr>IRR had Taken over the World – Calling it BS is Absurd</vt:lpstr>
      <vt:lpstr>IRR has Taken Over – So the Big Question</vt:lpstr>
      <vt:lpstr>Bad Answer 1</vt:lpstr>
      <vt:lpstr>Bad Answer 2</vt:lpstr>
      <vt:lpstr>IRR is Growth Rate, but With Asterix</vt:lpstr>
      <vt:lpstr>LBO, Private Equity and Growth Rate</vt:lpstr>
      <vt:lpstr>Calculating the IRR by Hand</vt:lpstr>
      <vt:lpstr>Problem with Dividends in IRR</vt:lpstr>
      <vt:lpstr>Real World Minimum Acceptable Target IRR</vt:lpstr>
      <vt:lpstr>Amazon and Growth Rate</vt:lpstr>
      <vt:lpstr>Now Let’s Understand Problems with the IRR</vt:lpstr>
      <vt:lpstr>Crazy Results for High IRR and Long-term (a little advanced)</vt:lpstr>
      <vt:lpstr>MIRR is not a Good Solution (don’t worry about it)</vt:lpstr>
      <vt:lpstr>Spent Too Much Time Thinking About This</vt:lpstr>
      <vt:lpstr>One Solution: Compute the Premium Relative to the Risk-Free Rate – How much more do you make than the if you invested in a government bond</vt:lpstr>
      <vt:lpstr>There are natural changes in risk for any investment</vt:lpstr>
      <vt:lpstr>Why WACC is What Absolute Complete Crap – Does not account for changing risk</vt:lpstr>
      <vt:lpstr>How Can We Resolve the Problem that IRR and NPV do Not Account for Risk Reductions</vt:lpstr>
      <vt:lpstr>Enterprise Value Over Project Life</vt:lpstr>
      <vt:lpstr>Enterprise or Project Value with and without Changing Value from Risk Decline</vt:lpstr>
      <vt:lpstr>Illustration of Change in Value with and without Change in Risk</vt:lpstr>
      <vt:lpstr>Equity Holding Period Cash Flow</vt:lpstr>
      <vt:lpstr>IRR from Buyer and Seller Perspective</vt:lpstr>
      <vt:lpstr>Verification of Cost of Capital from Published Data in Yieldco Reports</vt:lpstr>
      <vt:lpstr>Transaction Multiples from Yieldco IPO’s</vt:lpstr>
      <vt:lpstr>What Kind of IRR Has Been Earned on Stocks and What is Reasonable</vt:lpstr>
      <vt:lpstr>IRR from Investing in a Stock and Yahoo Finance Adjusted Stock Price</vt:lpstr>
      <vt:lpstr>What Kind of IRR is Reasonable</vt:lpstr>
      <vt:lpstr>Compute IRR for Stocks and Prove the IRR is the Growth Rate</vt:lpstr>
      <vt:lpstr>Alternative – Look at Actual Growth Rates in GDP and in Stocks in Real Terms</vt:lpstr>
      <vt:lpstr>Growth in Stocks Adjusted for Inflation</vt:lpstr>
      <vt:lpstr>Next Periods Two Periods Not as Good</vt:lpstr>
      <vt:lpstr>Final Period – Is this Sustainable</vt:lpstr>
      <vt:lpstr>Returns Relative to GDP and Corporate Profits</vt:lpstr>
      <vt:lpstr>Petrozuata and Mini Case about Equity IRR</vt:lpstr>
      <vt:lpstr>HBS Case Study</vt:lpstr>
      <vt:lpstr>Diagram of Facilities</vt:lpstr>
      <vt:lpstr>Petroleos de Venezuela (PDVsa) Perspective</vt:lpstr>
      <vt:lpstr>Key Exhibits to in Case Study</vt:lpstr>
      <vt:lpstr>Cash Collection in Petrozuata</vt:lpstr>
      <vt:lpstr>Petrozuata Revised Diagram</vt:lpstr>
      <vt:lpstr>Cost of Capital</vt:lpstr>
      <vt:lpstr>Financing Process – A Big Success</vt:lpstr>
      <vt:lpstr>Post Construction – What to Compute</vt:lpstr>
      <vt:lpstr>Petrozuata Won the Academy Award of Project Finance</vt:lpstr>
      <vt:lpstr>Article on Project</vt:lpstr>
      <vt:lpstr>Teaching Note</vt:lpstr>
      <vt:lpstr>What Makes it Possible to Lend Long-term to Single Assets</vt:lpstr>
      <vt:lpstr>Now the Debt Service Coverage Ration – the DSCR</vt:lpstr>
      <vt:lpstr>The DSCR is One Measure of Risk that Makes Sense in Your Life</vt:lpstr>
      <vt:lpstr>New York Meeting, Google Maps and Assessing the Risk of Being Late</vt:lpstr>
      <vt:lpstr>Which is More Important – DSCR or Debt to Capital</vt:lpstr>
      <vt:lpstr>You Can Go the Other Way to Find the DSCR</vt:lpstr>
      <vt:lpstr>Cash Flow Available for Debt Service (CFADS); It is what the Definition Says it is</vt:lpstr>
      <vt:lpstr>Debt Structuring</vt:lpstr>
      <vt:lpstr>Equity IRR, Debt Financing Theory and Project Finance</vt:lpstr>
      <vt:lpstr>Project Finance, Dividends and the Key Graph for Debt Structure</vt:lpstr>
      <vt:lpstr>Five Parts of Debt</vt:lpstr>
      <vt:lpstr>Sculpting Equations - Basic</vt:lpstr>
      <vt:lpstr>Sculpting Equations with Debt to Capital Constraint</vt:lpstr>
      <vt:lpstr>Sculpting Equations with LC Fees</vt:lpstr>
      <vt:lpstr>Risk Analysis – Skin in Game versus Safety Buffer</vt:lpstr>
      <vt:lpstr>Pre-and Post COD Analysis</vt:lpstr>
      <vt:lpstr>Which Constraint – DSCR Minimum or Debt to Capital Maximum is in Place</vt:lpstr>
      <vt:lpstr>Sculpting versus Equal Installment with DSCR Constraint</vt:lpstr>
      <vt:lpstr>Debt Sculpting, DSCR Formula and Negative Repayment</vt:lpstr>
      <vt:lpstr>Summary of Results</vt:lpstr>
      <vt:lpstr>Tricks to get to DSCR when there is a debt to capital constraint</vt:lpstr>
      <vt:lpstr>PowerPoint Presentation</vt:lpstr>
      <vt:lpstr>Debt Sizing: Including Items in Project Cost that do not Involve Cash Outflow </vt:lpstr>
      <vt:lpstr>Development Fee Theory</vt:lpstr>
      <vt:lpstr>Adjustments for Development Fee</vt:lpstr>
      <vt:lpstr>Debt Sizing: Profits from EPC Contractors or O&amp;M Contractor when Investor is also Contractor</vt:lpstr>
      <vt:lpstr>O&amp;M Contractor is Sponsor</vt:lpstr>
      <vt:lpstr>Solar Development Fees</vt:lpstr>
      <vt:lpstr>Project IRR with Development Costs</vt:lpstr>
      <vt:lpstr>DSRA and More Tricks</vt:lpstr>
      <vt:lpstr>Debt Service Reserve Language</vt:lpstr>
      <vt:lpstr>DSRA and Liquidity</vt:lpstr>
      <vt:lpstr>Use of LC Instead of the DSRA</vt:lpstr>
      <vt:lpstr>DSRA as LC in Solar Case</vt:lpstr>
      <vt:lpstr>Mean Reversion and Use of Monte Carlo (it is easy) to Demonstrate Probability of Loss</vt:lpstr>
      <vt:lpstr>Monte Carlo Simulation as Illustration of Project Finance</vt:lpstr>
      <vt:lpstr>Understanding of DSCR, LLCR and PLCR  (DSCR-1)/DSCR = Break Even Cash Flow</vt:lpstr>
      <vt:lpstr>DSCR versus LLCR versus PLCR and Sculpting</vt:lpstr>
      <vt:lpstr>Illustration of Cases</vt:lpstr>
      <vt:lpstr>Non-Mean Reverting Series - Blackberry and Apple</vt:lpstr>
      <vt:lpstr>Illustration of Mean Reverting Cash Flows – Commodity Prices Except Change in Oil Prices in 1973</vt:lpstr>
      <vt:lpstr>Default Studies – Probability of DSCR Below 1</vt:lpstr>
      <vt:lpstr>Drop Off in Capacity Factor for German Project</vt:lpstr>
      <vt:lpstr>Denmark Off-shore Projects</vt:lpstr>
      <vt:lpstr>Volatility and Risk Reduction from Cash Flow Sweeps</vt:lpstr>
      <vt:lpstr>Economic and Financial Analysis of Cash Sweeps, Reserve Accounts and Covenants</vt:lpstr>
      <vt:lpstr>Refinancing</vt:lpstr>
      <vt:lpstr>Philosophy and Re-financing</vt:lpstr>
      <vt:lpstr>Equity Returns and Re-Financing</vt:lpstr>
      <vt:lpstr>Mini-perms </vt:lpstr>
      <vt:lpstr>A Little Theory about Valuation and Risk of Projects</vt:lpstr>
      <vt:lpstr>Equity Returns and Re-Financing</vt:lpstr>
      <vt:lpstr>Mini-Perm Example</vt:lpstr>
      <vt:lpstr>Mini-Perm</vt:lpstr>
      <vt:lpstr>Mini-Perm Assumptions in Solar Case</vt:lpstr>
      <vt:lpstr>Mini-Perm and Re-financing Assumption</vt:lpstr>
      <vt:lpstr>Mini-Perm Extension</vt:lpstr>
      <vt:lpstr>Provocative Statements (to make you angry but think)</vt:lpstr>
      <vt:lpstr>No Easy Way to Measure Value of Incentives vs Increase in Risk</vt:lpstr>
      <vt:lpstr>Diagram of Who Incurs Risk and Contract Structure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Wang, Rui (UK)</dc:creator>
  <cp:lastModifiedBy>Edward Bodmer</cp:lastModifiedBy>
  <cp:revision>16</cp:revision>
  <cp:lastPrinted>2016-07-04T11:35:44Z</cp:lastPrinted>
  <dcterms:created xsi:type="dcterms:W3CDTF">2025-03-28T08:41:26Z</dcterms:created>
  <dcterms:modified xsi:type="dcterms:W3CDTF">2026-09-22T18:21:28Z</dcterms:modified>
</cp:coreProperties>
</file>