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1"/>
  </p:notesMasterIdLst>
  <p:handoutMasterIdLst>
    <p:handoutMasterId r:id="rId142"/>
  </p:handoutMasterIdLst>
  <p:sldIdLst>
    <p:sldId id="4094" r:id="rId2"/>
    <p:sldId id="4049" r:id="rId3"/>
    <p:sldId id="4131" r:id="rId4"/>
    <p:sldId id="4095" r:id="rId5"/>
    <p:sldId id="3839" r:id="rId6"/>
    <p:sldId id="3761" r:id="rId7"/>
    <p:sldId id="3973" r:id="rId8"/>
    <p:sldId id="4101" r:id="rId9"/>
    <p:sldId id="4128" r:id="rId10"/>
    <p:sldId id="4129" r:id="rId11"/>
    <p:sldId id="3967" r:id="rId12"/>
    <p:sldId id="4098" r:id="rId13"/>
    <p:sldId id="4099" r:id="rId14"/>
    <p:sldId id="4127" r:id="rId15"/>
    <p:sldId id="3956" r:id="rId16"/>
    <p:sldId id="2040" r:id="rId17"/>
    <p:sldId id="4110" r:id="rId18"/>
    <p:sldId id="3986" r:id="rId19"/>
    <p:sldId id="3829" r:id="rId20"/>
    <p:sldId id="2584" r:id="rId21"/>
    <p:sldId id="4107" r:id="rId22"/>
    <p:sldId id="3965" r:id="rId23"/>
    <p:sldId id="4112" r:id="rId24"/>
    <p:sldId id="4111" r:id="rId25"/>
    <p:sldId id="4108" r:id="rId26"/>
    <p:sldId id="4130" r:id="rId27"/>
    <p:sldId id="2586" r:id="rId28"/>
    <p:sldId id="4113" r:id="rId29"/>
    <p:sldId id="2432" r:id="rId30"/>
    <p:sldId id="1490" r:id="rId31"/>
    <p:sldId id="1070" r:id="rId32"/>
    <p:sldId id="3966" r:id="rId33"/>
    <p:sldId id="2587" r:id="rId34"/>
    <p:sldId id="1529" r:id="rId35"/>
    <p:sldId id="4002" r:id="rId36"/>
    <p:sldId id="2298" r:id="rId37"/>
    <p:sldId id="2599" r:id="rId38"/>
    <p:sldId id="2609" r:id="rId39"/>
    <p:sldId id="2299" r:id="rId40"/>
    <p:sldId id="2302" r:id="rId41"/>
    <p:sldId id="2307" r:id="rId42"/>
    <p:sldId id="3559" r:id="rId43"/>
    <p:sldId id="1068" r:id="rId44"/>
    <p:sldId id="4124" r:id="rId45"/>
    <p:sldId id="2300" r:id="rId46"/>
    <p:sldId id="3561" r:id="rId47"/>
    <p:sldId id="4116" r:id="rId48"/>
    <p:sldId id="4117" r:id="rId49"/>
    <p:sldId id="3495" r:id="rId50"/>
    <p:sldId id="3979" r:id="rId51"/>
    <p:sldId id="1975" r:id="rId52"/>
    <p:sldId id="3547" r:id="rId53"/>
    <p:sldId id="4123" r:id="rId54"/>
    <p:sldId id="3548" r:id="rId55"/>
    <p:sldId id="4132" r:id="rId56"/>
    <p:sldId id="2634" r:id="rId57"/>
    <p:sldId id="4133" r:id="rId58"/>
    <p:sldId id="4134" r:id="rId59"/>
    <p:sldId id="4135" r:id="rId60"/>
    <p:sldId id="4136" r:id="rId61"/>
    <p:sldId id="3847" r:id="rId62"/>
    <p:sldId id="282" r:id="rId63"/>
    <p:sldId id="3845" r:id="rId64"/>
    <p:sldId id="3848" r:id="rId65"/>
    <p:sldId id="289" r:id="rId66"/>
    <p:sldId id="3849" r:id="rId67"/>
    <p:sldId id="3852" r:id="rId68"/>
    <p:sldId id="319" r:id="rId69"/>
    <p:sldId id="3851" r:id="rId70"/>
    <p:sldId id="320" r:id="rId71"/>
    <p:sldId id="3853" r:id="rId72"/>
    <p:sldId id="3850" r:id="rId73"/>
    <p:sldId id="4569" r:id="rId74"/>
    <p:sldId id="1086" r:id="rId75"/>
    <p:sldId id="3539" r:id="rId76"/>
    <p:sldId id="4546" r:id="rId77"/>
    <p:sldId id="4547" r:id="rId78"/>
    <p:sldId id="4566" r:id="rId79"/>
    <p:sldId id="726" r:id="rId80"/>
    <p:sldId id="4568" r:id="rId81"/>
    <p:sldId id="727" r:id="rId82"/>
    <p:sldId id="4137" r:id="rId83"/>
    <p:sldId id="4138" r:id="rId84"/>
    <p:sldId id="3537" r:id="rId85"/>
    <p:sldId id="3607" r:id="rId86"/>
    <p:sldId id="3526" r:id="rId87"/>
    <p:sldId id="514" r:id="rId88"/>
    <p:sldId id="3969" r:id="rId89"/>
    <p:sldId id="3615" r:id="rId90"/>
    <p:sldId id="762" r:id="rId91"/>
    <p:sldId id="763" r:id="rId92"/>
    <p:sldId id="764" r:id="rId93"/>
    <p:sldId id="765" r:id="rId94"/>
    <p:sldId id="3611" r:id="rId95"/>
    <p:sldId id="3620" r:id="rId96"/>
    <p:sldId id="3621" r:id="rId97"/>
    <p:sldId id="2168" r:id="rId98"/>
    <p:sldId id="856" r:id="rId99"/>
    <p:sldId id="588" r:id="rId100"/>
    <p:sldId id="2129" r:id="rId101"/>
    <p:sldId id="4567" r:id="rId102"/>
    <p:sldId id="594" r:id="rId103"/>
    <p:sldId id="597" r:id="rId104"/>
    <p:sldId id="601" r:id="rId105"/>
    <p:sldId id="734" r:id="rId106"/>
    <p:sldId id="766" r:id="rId107"/>
    <p:sldId id="2101" r:id="rId108"/>
    <p:sldId id="2102" r:id="rId109"/>
    <p:sldId id="4147" r:id="rId110"/>
    <p:sldId id="884" r:id="rId111"/>
    <p:sldId id="887" r:id="rId112"/>
    <p:sldId id="2071" r:id="rId113"/>
    <p:sldId id="700" r:id="rId114"/>
    <p:sldId id="4084" r:id="rId115"/>
    <p:sldId id="2591" r:id="rId116"/>
    <p:sldId id="2622" r:id="rId117"/>
    <p:sldId id="565" r:id="rId118"/>
    <p:sldId id="2628" r:id="rId119"/>
    <p:sldId id="2632" r:id="rId120"/>
    <p:sldId id="2620" r:id="rId121"/>
    <p:sldId id="2642" r:id="rId122"/>
    <p:sldId id="2455" r:id="rId123"/>
    <p:sldId id="2451" r:id="rId124"/>
    <p:sldId id="696" r:id="rId125"/>
    <p:sldId id="807" r:id="rId126"/>
    <p:sldId id="723" r:id="rId127"/>
    <p:sldId id="4146" r:id="rId128"/>
    <p:sldId id="826" r:id="rId129"/>
    <p:sldId id="825" r:id="rId130"/>
    <p:sldId id="828" r:id="rId131"/>
    <p:sldId id="820" r:id="rId132"/>
    <p:sldId id="725" r:id="rId133"/>
    <p:sldId id="679" r:id="rId134"/>
    <p:sldId id="2045" r:id="rId135"/>
    <p:sldId id="2098" r:id="rId136"/>
    <p:sldId id="2097" r:id="rId137"/>
    <p:sldId id="821" r:id="rId138"/>
    <p:sldId id="822" r:id="rId139"/>
    <p:sldId id="2046" r:id="rId140"/>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7BB6"/>
    <a:srgbClr val="043F63"/>
    <a:srgbClr val="FF9933"/>
    <a:srgbClr val="152E58"/>
    <a:srgbClr val="003A63"/>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57A2EF-EACD-4F4A-A93B-276AEEC3E25A}" v="32" dt="2026-09-17T19:38:06.0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0" d="100"/>
          <a:sy n="70" d="100"/>
        </p:scale>
        <p:origin x="1108" y="-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handoutMaster" Target="handoutMasters/handoutMaster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Project%20Finance%20Theory%20-%20Monte%20Carlo%20Simul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Sheet1!$C$31:$F$31</c:f>
              <c:strCache>
                <c:ptCount val="4"/>
                <c:pt idx="0">
                  <c:v>CFADS</c:v>
                </c:pt>
              </c:strCache>
            </c:strRef>
          </c:tx>
          <c:spPr>
            <a:solidFill>
              <a:schemeClr val="accent1"/>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Sheet1!$G$31:$AO$31</c:f>
              <c:numCache>
                <c:formatCode>General</c:formatCode>
                <c:ptCount val="35"/>
                <c:pt idx="0">
                  <c:v>65.28</c:v>
                </c:pt>
                <c:pt idx="1">
                  <c:v>99.878399999999999</c:v>
                </c:pt>
                <c:pt idx="2">
                  <c:v>67.917311999999995</c:v>
                </c:pt>
                <c:pt idx="3">
                  <c:v>103.91348735999999</c:v>
                </c:pt>
                <c:pt idx="4">
                  <c:v>70.661171404800015</c:v>
                </c:pt>
                <c:pt idx="5">
                  <c:v>108.11159224934401</c:v>
                </c:pt>
                <c:pt idx="6">
                  <c:v>73.515882729553923</c:v>
                </c:pt>
                <c:pt idx="7">
                  <c:v>112.47930057621751</c:v>
                </c:pt>
                <c:pt idx="8">
                  <c:v>76.485924391827908</c:v>
                </c:pt>
                <c:pt idx="9">
                  <c:v>117.0234643194967</c:v>
                </c:pt>
                <c:pt idx="10">
                  <c:v>79.575955737257758</c:v>
                </c:pt>
                <c:pt idx="11">
                  <c:v>121.75121227800436</c:v>
                </c:pt>
                <c:pt idx="12">
                  <c:v>82.790824349042964</c:v>
                </c:pt>
                <c:pt idx="13">
                  <c:v>126.66996125403574</c:v>
                </c:pt>
                <c:pt idx="14">
                  <c:v>86.135573652744313</c:v>
                </c:pt>
                <c:pt idx="15">
                  <c:v>131.78742768869878</c:v>
                </c:pt>
                <c:pt idx="16">
                  <c:v>89.615450828315204</c:v>
                </c:pt>
                <c:pt idx="17">
                  <c:v>137.11163976732226</c:v>
                </c:pt>
                <c:pt idx="18">
                  <c:v>93.235915041779123</c:v>
                </c:pt>
                <c:pt idx="19">
                  <c:v>142.65095001392208</c:v>
                </c:pt>
                <c:pt idx="20">
                  <c:v>97.002646009467014</c:v>
                </c:pt>
                <c:pt idx="21">
                  <c:v>148.41404839448452</c:v>
                </c:pt>
                <c:pt idx="22">
                  <c:v>100.9215529082495</c:v>
                </c:pt>
                <c:pt idx="23">
                  <c:v>154.40997594962172</c:v>
                </c:pt>
                <c:pt idx="24">
                  <c:v>104.99878364574278</c:v>
                </c:pt>
                <c:pt idx="25">
                  <c:v>160.64813897798641</c:v>
                </c:pt>
                <c:pt idx="26">
                  <c:v>109.24073450503077</c:v>
                </c:pt>
                <c:pt idx="27">
                  <c:v>167.13832379269709</c:v>
                </c:pt>
                <c:pt idx="28">
                  <c:v>113.65406017903402</c:v>
                </c:pt>
                <c:pt idx="29">
                  <c:v>173.89071207392206</c:v>
                </c:pt>
                <c:pt idx="30">
                  <c:v>118.245684210267</c:v>
                </c:pt>
                <c:pt idx="31">
                  <c:v>180.91589684170853</c:v>
                </c:pt>
                <c:pt idx="32">
                  <c:v>123.0228098523618</c:v>
                </c:pt>
                <c:pt idx="33">
                  <c:v>188.22489907411355</c:v>
                </c:pt>
                <c:pt idx="34">
                  <c:v>127.99293137039723</c:v>
                </c:pt>
              </c:numCache>
            </c:numRef>
          </c:val>
          <c:extLst>
            <c:ext xmlns:c16="http://schemas.microsoft.com/office/drawing/2014/chart" uri="{C3380CC4-5D6E-409C-BE32-E72D297353CC}">
              <c16:uniqueId val="{00000000-C7AC-4E69-8BEC-602670151D0F}"/>
            </c:ext>
          </c:extLst>
        </c:ser>
        <c:ser>
          <c:idx val="1"/>
          <c:order val="1"/>
          <c:tx>
            <c:strRef>
              <c:f>Sheet1!$C$32:$F$32</c:f>
              <c:strCache>
                <c:ptCount val="4"/>
                <c:pt idx="0">
                  <c:v>Debt Service</c:v>
                </c:pt>
              </c:strCache>
            </c:strRef>
          </c:tx>
          <c:spPr>
            <a:solidFill>
              <a:schemeClr val="accent2"/>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Sheet1!$G$32:$AO$32</c:f>
              <c:numCache>
                <c:formatCode>_-* #,##0.00_-;[Red]_(* \(#,##0.00\);_-* "-"??_-;_-@_-</c:formatCode>
                <c:ptCount val="35"/>
                <c:pt idx="0">
                  <c:v>43.52</c:v>
                </c:pt>
                <c:pt idx="1">
                  <c:v>66.585599999999999</c:v>
                </c:pt>
                <c:pt idx="2">
                  <c:v>45.278207999999999</c:v>
                </c:pt>
                <c:pt idx="3">
                  <c:v>69.275658239999999</c:v>
                </c:pt>
                <c:pt idx="4">
                  <c:v>47.107447603200008</c:v>
                </c:pt>
                <c:pt idx="5">
                  <c:v>72.074394832896004</c:v>
                </c:pt>
                <c:pt idx="6">
                  <c:v>49.010588486369279</c:v>
                </c:pt>
                <c:pt idx="7">
                  <c:v>74.986200384145008</c:v>
                </c:pt>
                <c:pt idx="8">
                  <c:v>50.990616261218605</c:v>
                </c:pt>
                <c:pt idx="9">
                  <c:v>78.015642879664469</c:v>
                </c:pt>
                <c:pt idx="10">
                  <c:v>53.050637158171838</c:v>
                </c:pt>
                <c:pt idx="11">
                  <c:v>81.167474852002911</c:v>
                </c:pt>
                <c:pt idx="12">
                  <c:v>55.193882899361974</c:v>
                </c:pt>
                <c:pt idx="13">
                  <c:v>84.446640836023832</c:v>
                </c:pt>
                <c:pt idx="14">
                  <c:v>57.423715768496209</c:v>
                </c:pt>
                <c:pt idx="15">
                  <c:v>87.858285125799185</c:v>
                </c:pt>
                <c:pt idx="16">
                  <c:v>59.743633885543467</c:v>
                </c:pt>
                <c:pt idx="17">
                  <c:v>91.407759844881511</c:v>
                </c:pt>
                <c:pt idx="18">
                  <c:v>62.157276694519418</c:v>
                </c:pt>
                <c:pt idx="19">
                  <c:v>95.100633342614728</c:v>
                </c:pt>
                <c:pt idx="20">
                  <c:v>64.668430672978005</c:v>
                </c:pt>
                <c:pt idx="21">
                  <c:v>98.942698929656345</c:v>
                </c:pt>
                <c:pt idx="22">
                  <c:v>67.281035272166335</c:v>
                </c:pt>
                <c:pt idx="23">
                  <c:v>102.93998396641449</c:v>
                </c:pt>
                <c:pt idx="24">
                  <c:v>69.999189097161846</c:v>
                </c:pt>
                <c:pt idx="25">
                  <c:v>107.0987593186576</c:v>
                </c:pt>
                <c:pt idx="26">
                  <c:v>72.827156336687182</c:v>
                </c:pt>
                <c:pt idx="27">
                  <c:v>0</c:v>
                </c:pt>
                <c:pt idx="28">
                  <c:v>0</c:v>
                </c:pt>
                <c:pt idx="29">
                  <c:v>0</c:v>
                </c:pt>
                <c:pt idx="30">
                  <c:v>0</c:v>
                </c:pt>
                <c:pt idx="31">
                  <c:v>0</c:v>
                </c:pt>
                <c:pt idx="32">
                  <c:v>0</c:v>
                </c:pt>
                <c:pt idx="33">
                  <c:v>0</c:v>
                </c:pt>
                <c:pt idx="34">
                  <c:v>0</c:v>
                </c:pt>
              </c:numCache>
            </c:numRef>
          </c:val>
          <c:extLst>
            <c:ext xmlns:c16="http://schemas.microsoft.com/office/drawing/2014/chart" uri="{C3380CC4-5D6E-409C-BE32-E72D297353CC}">
              <c16:uniqueId val="{00000001-C7AC-4E69-8BEC-602670151D0F}"/>
            </c:ext>
          </c:extLst>
        </c:ser>
        <c:dLbls>
          <c:showLegendKey val="0"/>
          <c:showVal val="0"/>
          <c:showCatName val="0"/>
          <c:showSerName val="0"/>
          <c:showPercent val="0"/>
          <c:showBubbleSize val="0"/>
        </c:dLbls>
        <c:axId val="159255968"/>
        <c:axId val="322677744"/>
      </c:areaChart>
      <c:catAx>
        <c:axId val="15925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677744"/>
        <c:crosses val="autoZero"/>
        <c:auto val="1"/>
        <c:lblAlgn val="ctr"/>
        <c:lblOffset val="100"/>
        <c:noMultiLvlLbl val="0"/>
      </c:catAx>
      <c:valAx>
        <c:axId val="3226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25596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17/09/2026</a:t>
            </a:fld>
            <a:endParaRPr lang="en-GB"/>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A4A1E6-AFF2-4655-977E-81BC5B8B3CD5}" type="slidenum">
              <a:rPr lang="en-GB" smtClean="0"/>
              <a:t>35</a:t>
            </a:fld>
            <a:endParaRPr lang="en-GB"/>
          </a:p>
        </p:txBody>
      </p:sp>
    </p:spTree>
    <p:extLst>
      <p:ext uri="{BB962C8B-B14F-4D97-AF65-F5344CB8AC3E}">
        <p14:creationId xmlns:p14="http://schemas.microsoft.com/office/powerpoint/2010/main" val="1628015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bwMode="auto">
          <a:xfrm>
            <a:off x="1144588" y="684213"/>
            <a:ext cx="4572000" cy="3429000"/>
          </a:xfrm>
          <a:prstGeom prst="rect">
            <a:avLst/>
          </a:prstGeom>
          <a:solidFill>
            <a:srgbClr val="FFFFFF"/>
          </a:solidFill>
          <a:ln>
            <a:solidFill>
              <a:srgbClr val="000000"/>
            </a:solidFill>
            <a:miter lim="800000"/>
            <a:headEnd/>
            <a:tailEnd/>
          </a:ln>
        </p:spPr>
        <p:txBody>
          <a:bodyPr/>
          <a:lstStyle/>
          <a:p>
            <a:endParaRPr lang="en-US"/>
          </a:p>
        </p:txBody>
      </p:sp>
      <p:sp>
        <p:nvSpPr>
          <p:cNvPr id="239619" name="Rectangle 3"/>
          <p:cNvSpPr>
            <a:spLocks noGrp="1" noChangeArrowheads="1"/>
          </p:cNvSpPr>
          <p:nvPr>
            <p:ph type="body" idx="1"/>
          </p:nvPr>
        </p:nvSpPr>
        <p:spPr bwMode="auto">
          <a:xfrm>
            <a:off x="685800" y="4343400"/>
            <a:ext cx="5486400" cy="4116388"/>
          </a:xfrm>
          <a:prstGeom prst="rect">
            <a:avLst/>
          </a:prstGeom>
          <a:solidFill>
            <a:srgbClr val="FFFFFF"/>
          </a:solidFill>
          <a:ln>
            <a:solidFill>
              <a:srgbClr val="000000"/>
            </a:solidFill>
            <a:miter lim="800000"/>
            <a:headEnd/>
            <a:tailEnd/>
          </a:ln>
        </p:spPr>
        <p:txBody>
          <a:bodyPr lIns="86493" tIns="43247" rIns="86493" bIns="43247"/>
          <a:lstStyle/>
          <a:p>
            <a:endParaRPr lang="en-US"/>
          </a:p>
        </p:txBody>
      </p:sp>
    </p:spTree>
    <p:extLst>
      <p:ext uri="{BB962C8B-B14F-4D97-AF65-F5344CB8AC3E}">
        <p14:creationId xmlns:p14="http://schemas.microsoft.com/office/powerpoint/2010/main" val="3342393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19138"/>
            <a:ext cx="4802188" cy="36004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9D6747-2706-48B0-9B3B-7BFC87D901CC}" type="slidenum">
              <a:rPr lang="en-US" smtClean="0"/>
              <a:pPr/>
              <a:t>87</a:t>
            </a:fld>
            <a:endParaRPr lang="en-US"/>
          </a:p>
        </p:txBody>
      </p:sp>
    </p:spTree>
    <p:extLst>
      <p:ext uri="{BB962C8B-B14F-4D97-AF65-F5344CB8AC3E}">
        <p14:creationId xmlns:p14="http://schemas.microsoft.com/office/powerpoint/2010/main" val="24578746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82876" y="1707280"/>
            <a:ext cx="7772400" cy="1767794"/>
          </a:xfrm>
        </p:spPr>
        <p:txBody>
          <a:bodyPr anchor="b">
            <a:normAutofit/>
          </a:bodyPr>
          <a:lstStyle>
            <a:lvl1pPr algn="l">
              <a:defRPr sz="3450" b="1">
                <a:solidFill>
                  <a:srgbClr val="043F63"/>
                </a:solidFill>
                <a:latin typeface="Rockwell" panose="02060603020205020403" pitchFamily="18" charset="0"/>
              </a:defRPr>
            </a:lvl1pPr>
          </a:lstStyle>
          <a:p>
            <a:r>
              <a:rPr lang="en-US"/>
              <a:t>Click to edit Master title style</a:t>
            </a:r>
          </a:p>
        </p:txBody>
      </p:sp>
      <p:sp>
        <p:nvSpPr>
          <p:cNvPr id="8" name="Rectangle 7"/>
          <p:cNvSpPr/>
          <p:nvPr userDrawn="1"/>
        </p:nvSpPr>
        <p:spPr>
          <a:xfrm>
            <a:off x="8694424"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787178"/>
            <a:ext cx="7886700" cy="1572303"/>
          </a:xfrm>
        </p:spPr>
        <p:txBody>
          <a:bodyPr anchor="b">
            <a:normAutofit/>
          </a:bodyPr>
          <a:lstStyle>
            <a:lvl1pPr algn="l">
              <a:defRPr sz="3450"/>
            </a:lvl1pPr>
          </a:lstStyle>
          <a:p>
            <a:r>
              <a:rPr lang="en-US"/>
              <a:t>Click to edit Master title style</a:t>
            </a:r>
          </a:p>
        </p:txBody>
      </p:sp>
      <p:sp>
        <p:nvSpPr>
          <p:cNvPr id="3" name="Text Placeholder 2"/>
          <p:cNvSpPr>
            <a:spLocks noGrp="1"/>
          </p:cNvSpPr>
          <p:nvPr>
            <p:ph type="body" idx="1"/>
          </p:nvPr>
        </p:nvSpPr>
        <p:spPr>
          <a:xfrm>
            <a:off x="623888" y="2669721"/>
            <a:ext cx="7886700" cy="2808515"/>
          </a:xfrm>
        </p:spPr>
        <p:txBody>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a:p>
        </p:txBody>
      </p:sp>
      <p:sp>
        <p:nvSpPr>
          <p:cNvPr id="7" name="Rectangle 6"/>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381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434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a:p>
        </p:txBody>
      </p:sp>
      <p:sp>
        <p:nvSpPr>
          <p:cNvPr id="8" name="Rectangle 7"/>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a:p>
        </p:txBody>
      </p:sp>
      <p:sp>
        <p:nvSpPr>
          <p:cNvPr id="6" name="Rectangle 5"/>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a:solidFill>
                  <a:schemeClr val="bg1"/>
                </a:solidFill>
              </a:rPr>
              <a:t>© 2025</a:t>
            </a:r>
            <a:endParaRPr lang="en-GB" sz="525">
              <a:solidFill>
                <a:schemeClr val="tx1"/>
              </a:solidFill>
            </a:endParaRPr>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Sli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solidFill>
            <a:schemeClr val="bg2">
              <a:lumMod val="20000"/>
              <a:lumOff val="80000"/>
            </a:schemeClr>
          </a:solidFill>
        </p:spPr>
        <p:txBody>
          <a:bodyPr/>
          <a:lstStyle>
            <a:lvl1pPr algn="ctr">
              <a:defRPr lang="en-US" sz="7200" b="1" smtClean="0">
                <a:solidFill>
                  <a:schemeClr val="tx1"/>
                </a:solidFill>
                <a:latin typeface="Calibri" pitchFamily="34" charset="0"/>
              </a:defRPr>
            </a:lvl1pPr>
          </a:lstStyle>
          <a:p>
            <a:r>
              <a:rPr lang="es-ES_tradnl" err="1"/>
              <a:t>Click</a:t>
            </a:r>
            <a:r>
              <a:rPr lang="es-ES_tradnl"/>
              <a:t> </a:t>
            </a:r>
            <a:r>
              <a:rPr lang="es-ES_tradnl" err="1"/>
              <a:t>to</a:t>
            </a:r>
            <a:r>
              <a:rPr lang="es-ES_tradnl"/>
              <a:t> </a:t>
            </a:r>
            <a:r>
              <a:rPr lang="es-ES_tradnl" err="1"/>
              <a:t>edit</a:t>
            </a:r>
            <a:r>
              <a:rPr lang="es-ES_tradnl"/>
              <a:t> Master </a:t>
            </a:r>
            <a:r>
              <a:rPr lang="es-ES_tradnl" err="1"/>
              <a:t>title</a:t>
            </a:r>
            <a:r>
              <a:rPr lang="es-ES_tradnl"/>
              <a:t> </a:t>
            </a:r>
            <a:r>
              <a:rPr lang="es-ES_tradnl" err="1"/>
              <a:t>style</a:t>
            </a:r>
            <a:endParaRPr lang="en-US"/>
          </a:p>
        </p:txBody>
      </p:sp>
      <p:sp>
        <p:nvSpPr>
          <p:cNvPr id="7" name="Rectangle 6"/>
          <p:cNvSpPr/>
          <p:nvPr userDrawn="1"/>
        </p:nvSpPr>
        <p:spPr>
          <a:xfrm>
            <a:off x="0" y="0"/>
            <a:ext cx="7263924" cy="4187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94147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F657-77C7-42B3-B914-85EEC4582CC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F5B5865-828A-4971-9485-787895614002}"/>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19EFD11-9DD8-4115-B18B-73567E579587}"/>
              </a:ext>
            </a:extLst>
          </p:cNvPr>
          <p:cNvSpPr>
            <a:spLocks noGrp="1"/>
          </p:cNvSpPr>
          <p:nvPr>
            <p:ph type="sldNum" sz="quarter" idx="11"/>
          </p:nvPr>
        </p:nvSpPr>
        <p:spPr/>
        <p:txBody>
          <a:bodyPr/>
          <a:lstStyle/>
          <a:p>
            <a:fld id="{1D963C44-05F1-400C-9AA3-0B5012F5D92A}" type="slidenum">
              <a:rPr lang="en-US" smtClean="0"/>
              <a:pPr/>
              <a:t>‹#›</a:t>
            </a:fld>
            <a:endParaRPr lang="en-US"/>
          </a:p>
        </p:txBody>
      </p:sp>
      <p:sp>
        <p:nvSpPr>
          <p:cNvPr id="6" name="Content Placeholder 5">
            <a:extLst>
              <a:ext uri="{FF2B5EF4-FFF2-40B4-BE49-F238E27FC236}">
                <a16:creationId xmlns:a16="http://schemas.microsoft.com/office/drawing/2014/main" id="{E7B844F4-E80C-467E-9D11-B925B39F0F7B}"/>
              </a:ext>
            </a:extLst>
          </p:cNvPr>
          <p:cNvSpPr>
            <a:spLocks noGrp="1"/>
          </p:cNvSpPr>
          <p:nvPr>
            <p:ph sz="quarter" idx="12"/>
          </p:nvPr>
        </p:nvSpPr>
        <p:spPr>
          <a:xfrm>
            <a:off x="1571625" y="1600200"/>
            <a:ext cx="2944416"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710D2CC8-5951-45EA-B1C5-385AAAA02C11}"/>
              </a:ext>
            </a:extLst>
          </p:cNvPr>
          <p:cNvSpPr>
            <a:spLocks noGrp="1"/>
          </p:cNvSpPr>
          <p:nvPr>
            <p:ph sz="quarter" idx="13"/>
          </p:nvPr>
        </p:nvSpPr>
        <p:spPr>
          <a:xfrm>
            <a:off x="4627959" y="1600200"/>
            <a:ext cx="2944416"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679670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751762" cy="777875"/>
          </a:xfrm>
        </p:spPr>
        <p:txBody>
          <a:bodyPr/>
          <a:lstStyle>
            <a:lvl1pPr>
              <a:defRPr lang="en-US" sz="2954" kern="1200" baseline="0" dirty="0" smtClean="0">
                <a:solidFill>
                  <a:schemeClr val="tx1"/>
                </a:solidFill>
                <a:latin typeface="Franklin Gothic Demi" pitchFamily="34" charset="0"/>
                <a:ea typeface="+mj-ea"/>
                <a:cs typeface="Times New Roman" pitchFamily="18" charset="0"/>
              </a:defRPr>
            </a:lvl1pPr>
          </a:lstStyle>
          <a:p>
            <a:r>
              <a:rPr lang="en-US"/>
              <a:t>Click to edit Master title style</a:t>
            </a:r>
          </a:p>
        </p:txBody>
      </p:sp>
      <p:sp>
        <p:nvSpPr>
          <p:cNvPr id="3" name="Text Placeholder 2"/>
          <p:cNvSpPr>
            <a:spLocks noGrp="1"/>
          </p:cNvSpPr>
          <p:nvPr>
            <p:ph type="body" idx="1"/>
          </p:nvPr>
        </p:nvSpPr>
        <p:spPr>
          <a:xfrm>
            <a:off x="630237" y="1202582"/>
            <a:ext cx="3868738" cy="44115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774763"/>
            <a:ext cx="4117975" cy="434346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02582"/>
            <a:ext cx="3752850" cy="431058"/>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774763"/>
            <a:ext cx="4210050" cy="4294332"/>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직사각형 42"/>
          <p:cNvSpPr/>
          <p:nvPr userDrawn="1"/>
        </p:nvSpPr>
        <p:spPr>
          <a:xfrm>
            <a:off x="0" y="6249245"/>
            <a:ext cx="9144000"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8"/>
          </a:p>
        </p:txBody>
      </p:sp>
      <p:sp>
        <p:nvSpPr>
          <p:cNvPr id="15" name="슬라이드 번호 개체 틀 5"/>
          <p:cNvSpPr>
            <a:spLocks noGrp="1"/>
          </p:cNvSpPr>
          <p:nvPr>
            <p:ph type="sldNum" sz="quarter" idx="12"/>
          </p:nvPr>
        </p:nvSpPr>
        <p:spPr>
          <a:xfrm>
            <a:off x="8053382" y="6513781"/>
            <a:ext cx="785818" cy="214314"/>
          </a:xfrm>
        </p:spPr>
        <p:txBody>
          <a:bodyPr/>
          <a:lstStyle>
            <a:lvl1pPr>
              <a:defRPr>
                <a:solidFill>
                  <a:schemeClr val="accent1"/>
                </a:solidFill>
              </a:defRPr>
            </a:lvl1pPr>
          </a:lstStyle>
          <a:p>
            <a:pPr algn="ctr"/>
            <a:fld id="{0C3A1854-6B63-4059-B360-A3C4972BF0FC}" type="slidenum">
              <a:rPr lang="ko-KR" altLang="en-US" smtClean="0"/>
              <a:pPr algn="ctr"/>
              <a:t>‹#›</a:t>
            </a:fld>
            <a:endParaRPr lang="ko-KR" altLang="en-US"/>
          </a:p>
        </p:txBody>
      </p:sp>
    </p:spTree>
    <p:extLst>
      <p:ext uri="{BB962C8B-B14F-4D97-AF65-F5344CB8AC3E}">
        <p14:creationId xmlns:p14="http://schemas.microsoft.com/office/powerpoint/2010/main" val="217358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Default">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DAD40372-B768-4C73-9A09-0D684B2AEE29}"/>
              </a:ext>
            </a:extLst>
          </p:cNvPr>
          <p:cNvSpPr/>
          <p:nvPr userDrawn="1">
            <p:custDataLst>
              <p:tags r:id="rId2"/>
            </p:custDataLst>
          </p:nvPr>
        </p:nvSpPr>
        <p:spPr>
          <a:xfrm>
            <a:off x="2" y="0"/>
            <a:ext cx="9525" cy="12700"/>
          </a:xfrm>
          <a:prstGeom prst="octagon">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0C5E640F-FD61-45C0-AA8F-687101D03AE5}"/>
              </a:ext>
            </a:extLst>
          </p:cNvPr>
          <p:cNvSpPr>
            <a:spLocks noGrp="1"/>
          </p:cNvSpPr>
          <p:nvPr>
            <p:ph type="title"/>
          </p:nvPr>
        </p:nvSpPr>
        <p:spPr>
          <a:xfrm>
            <a:off x="94921" y="480560"/>
            <a:ext cx="7606242" cy="654049"/>
          </a:xfrm>
        </p:spPr>
        <p:txBody>
          <a:bodyPr/>
          <a:lstStyle/>
          <a:p>
            <a:r>
              <a:rPr lang="en-US"/>
              <a:t>Click to edit Master title style</a:t>
            </a:r>
          </a:p>
        </p:txBody>
      </p:sp>
      <p:sp>
        <p:nvSpPr>
          <p:cNvPr id="3" name="Footer Placeholder 2">
            <a:extLst>
              <a:ext uri="{FF2B5EF4-FFF2-40B4-BE49-F238E27FC236}">
                <a16:creationId xmlns:a16="http://schemas.microsoft.com/office/drawing/2014/main" id="{670983AD-11FF-4C85-8B0D-D94B09A21C25}"/>
              </a:ext>
            </a:extLst>
          </p:cNvPr>
          <p:cNvSpPr>
            <a:spLocks noGrp="1"/>
          </p:cNvSpPr>
          <p:nvPr>
            <p:ph type="ftr" sz="quarter" idx="10"/>
          </p:nvPr>
        </p:nvSpPr>
        <p:spPr/>
        <p:txBody>
          <a:bodyPr/>
          <a:lstStyle/>
          <a:p>
            <a:pPr>
              <a:spcBef>
                <a:spcPct val="0"/>
              </a:spcBef>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BF453FF0-1B78-4C5A-9600-38D5E6F7110D}"/>
              </a:ext>
            </a:extLst>
          </p:cNvPr>
          <p:cNvSpPr>
            <a:spLocks noGrp="1"/>
          </p:cNvSpPr>
          <p:nvPr>
            <p:ph type="sldNum" sz="quarter" idx="11"/>
          </p:nvPr>
        </p:nvSpPr>
        <p:spPr/>
        <p:txBody>
          <a:bodyPr/>
          <a:lstStyle/>
          <a:p>
            <a:endParaRPr lang="en-US"/>
          </a:p>
          <a:p>
            <a:endParaRPr lang="en-US"/>
          </a:p>
        </p:txBody>
      </p:sp>
      <p:sp>
        <p:nvSpPr>
          <p:cNvPr id="6" name="Content Placeholder 5">
            <a:extLst>
              <a:ext uri="{FF2B5EF4-FFF2-40B4-BE49-F238E27FC236}">
                <a16:creationId xmlns:a16="http://schemas.microsoft.com/office/drawing/2014/main" id="{0AF09A1B-51EE-4454-899B-C39C55FD8B25}"/>
              </a:ext>
            </a:extLst>
          </p:cNvPr>
          <p:cNvSpPr>
            <a:spLocks noGrp="1"/>
          </p:cNvSpPr>
          <p:nvPr>
            <p:ph sz="quarter" idx="12"/>
          </p:nvPr>
        </p:nvSpPr>
        <p:spPr>
          <a:xfrm>
            <a:off x="1571625" y="1600200"/>
            <a:ext cx="6000750"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14374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9D9F-B70E-4FF1-920B-C000B25F403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024B841-BEAC-4546-9EC6-6727D09D6153}"/>
              </a:ext>
            </a:extLst>
          </p:cNvPr>
          <p:cNvSpPr>
            <a:spLocks noGrp="1"/>
          </p:cNvSpPr>
          <p:nvPr>
            <p:ph type="ftr" sz="quarter" idx="10"/>
          </p:nvPr>
        </p:nvSpPr>
        <p:spPr/>
        <p:txBody>
          <a:bodyPr/>
          <a:lstStyle/>
          <a:p>
            <a:pPr>
              <a:spcBef>
                <a:spcPct val="0"/>
              </a:spcBef>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8011C06-B6A1-419F-B355-19E3BCB3FBBF}"/>
              </a:ext>
            </a:extLst>
          </p:cNvPr>
          <p:cNvSpPr>
            <a:spLocks noGrp="1"/>
          </p:cNvSpPr>
          <p:nvPr>
            <p:ph type="sldNum" sz="quarter" idx="11"/>
          </p:nvPr>
        </p:nvSpPr>
        <p:spPr/>
        <p:txBody>
          <a:bodyPr/>
          <a:lstStyle/>
          <a:p>
            <a:fld id="{1D963C44-05F1-400C-9AA3-0B5012F5D92A}" type="slidenum">
              <a:rPr lang="en-US" smtClean="0"/>
              <a:pPr/>
              <a:t>‹#›</a:t>
            </a:fld>
            <a:endParaRPr lang="en-US" dirty="0"/>
          </a:p>
        </p:txBody>
      </p:sp>
      <p:sp>
        <p:nvSpPr>
          <p:cNvPr id="6" name="Content Placeholder 5">
            <a:extLst>
              <a:ext uri="{FF2B5EF4-FFF2-40B4-BE49-F238E27FC236}">
                <a16:creationId xmlns:a16="http://schemas.microsoft.com/office/drawing/2014/main" id="{DFB1EFEC-DB4B-478B-8B31-6A18CA852AD7}"/>
              </a:ext>
            </a:extLst>
          </p:cNvPr>
          <p:cNvSpPr>
            <a:spLocks noGrp="1"/>
          </p:cNvSpPr>
          <p:nvPr>
            <p:ph sz="quarter" idx="12"/>
          </p:nvPr>
        </p:nvSpPr>
        <p:spPr>
          <a:xfrm>
            <a:off x="1571625" y="1600200"/>
            <a:ext cx="194170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45A4C903-A9FF-4E2F-87CE-4487D8CE7C06}"/>
              </a:ext>
            </a:extLst>
          </p:cNvPr>
          <p:cNvSpPr>
            <a:spLocks noGrp="1"/>
          </p:cNvSpPr>
          <p:nvPr>
            <p:ph sz="quarter" idx="13"/>
          </p:nvPr>
        </p:nvSpPr>
        <p:spPr>
          <a:xfrm>
            <a:off x="3601047" y="1600200"/>
            <a:ext cx="1941910" cy="46481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5456DEF-98C6-44B2-893A-018380ABF1FA}"/>
              </a:ext>
            </a:extLst>
          </p:cNvPr>
          <p:cNvSpPr>
            <a:spLocks noGrp="1"/>
          </p:cNvSpPr>
          <p:nvPr>
            <p:ph sz="quarter" idx="14"/>
          </p:nvPr>
        </p:nvSpPr>
        <p:spPr>
          <a:xfrm>
            <a:off x="5630466" y="1600200"/>
            <a:ext cx="194191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4027748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5" y="203203"/>
            <a:ext cx="7606242" cy="65404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1" y="1209675"/>
            <a:ext cx="8316686"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621487" y="6457951"/>
            <a:ext cx="522514" cy="400050"/>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69" r:id="rId7"/>
    <p:sldLayoutId id="2147483670" r:id="rId8"/>
    <p:sldLayoutId id="2147483678" r:id="rId9"/>
    <p:sldLayoutId id="2147483679" r:id="rId10"/>
    <p:sldLayoutId id="2147483680" r:id="rId11"/>
  </p:sldLayoutIdLst>
  <p:hf hdr="0" ftr="0" dt="0"/>
  <p:txStyles>
    <p:titleStyle>
      <a:lvl1pPr algn="l" defTabSz="685800" rtl="0" eaLnBrk="1" latinLnBrk="0" hangingPunct="1">
        <a:lnSpc>
          <a:spcPct val="90000"/>
        </a:lnSpc>
        <a:spcBef>
          <a:spcPct val="0"/>
        </a:spcBef>
        <a:buNone/>
        <a:defRPr sz="2800" b="1" kern="1200">
          <a:solidFill>
            <a:srgbClr val="0D7BB6"/>
          </a:solidFill>
          <a:latin typeface="Arial" panose="020B0604020202020204" pitchFamily="34" charset="0"/>
          <a:ea typeface="+mj-ea"/>
          <a:cs typeface="Arial" panose="020B0604020202020204" pitchFamily="34" charset="0"/>
        </a:defRPr>
      </a:lvl1pPr>
    </p:titleStyle>
    <p:bodyStyle>
      <a:lvl1pPr marL="171450" indent="-171450" algn="just" defTabSz="685800" rtl="0" eaLnBrk="1" latinLnBrk="0" hangingPunct="1">
        <a:lnSpc>
          <a:spcPct val="90000"/>
        </a:lnSpc>
        <a:spcBef>
          <a:spcPts val="750"/>
        </a:spcBef>
        <a:buFont typeface="Arial" panose="020B0604020202020204" pitchFamily="34" charset="0"/>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514350" indent="-171450" algn="just" defTabSz="685800" rtl="0" eaLnBrk="1" latinLnBrk="0" hangingPunct="1">
        <a:lnSpc>
          <a:spcPct val="90000"/>
        </a:lnSpc>
        <a:spcBef>
          <a:spcPts val="375"/>
        </a:spcBef>
        <a:buFont typeface="Wingdings 3" panose="05040102010807070707" pitchFamily="18" charset="2"/>
        <a:buChar char=""/>
        <a:defRPr sz="135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57250" indent="-171450" algn="just" defTabSz="685800" rtl="0" eaLnBrk="1" latinLnBrk="0" hangingPunct="1">
        <a:lnSpc>
          <a:spcPct val="90000"/>
        </a:lnSpc>
        <a:spcBef>
          <a:spcPts val="375"/>
        </a:spcBef>
        <a:buFont typeface="Wingdings 3" panose="05040102010807070707" pitchFamily="18" charset="2"/>
        <a:buChar char=""/>
        <a:defRPr sz="1275"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200150" indent="-171450" algn="just" defTabSz="685800" rtl="0" eaLnBrk="1" latinLnBrk="0" hangingPunct="1">
        <a:lnSpc>
          <a:spcPct val="90000"/>
        </a:lnSpc>
        <a:spcBef>
          <a:spcPts val="375"/>
        </a:spcBef>
        <a:buFont typeface="Wingdings 3" panose="05040102010807070707" pitchFamily="18" charset="2"/>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1543050" indent="-171450" algn="just" defTabSz="685800" rtl="0" eaLnBrk="1" latinLnBrk="0" hangingPunct="1">
        <a:lnSpc>
          <a:spcPct val="90000"/>
        </a:lnSpc>
        <a:spcBef>
          <a:spcPts val="375"/>
        </a:spcBef>
        <a:buFont typeface="Wingdings 3" panose="05040102010807070707" pitchFamily="18" charset="2"/>
        <a:buChar char=""/>
        <a:defRPr sz="1125"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0.xml"/><Relationship Id="rId1" Type="http://schemas.openxmlformats.org/officeDocument/2006/relationships/tags" Target="../tags/tag5.xml"/><Relationship Id="rId4" Type="http://schemas.openxmlformats.org/officeDocument/2006/relationships/image" Target="../media/image86.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9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9.xml"/><Relationship Id="rId4" Type="http://schemas.openxmlformats.org/officeDocument/2006/relationships/image" Target="../media/image78.png"/></Relationships>
</file>

<file path=ppt/slides/_rels/slide9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11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11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5676C-F4A6-A69E-94C5-F5DFFBF9958B}"/>
              </a:ext>
            </a:extLst>
          </p:cNvPr>
          <p:cNvSpPr>
            <a:spLocks noGrp="1"/>
          </p:cNvSpPr>
          <p:nvPr>
            <p:ph type="ctrTitle"/>
          </p:nvPr>
        </p:nvSpPr>
        <p:spPr>
          <a:xfrm>
            <a:off x="482876" y="1733784"/>
            <a:ext cx="5891420" cy="2082842"/>
          </a:xfrm>
        </p:spPr>
        <p:txBody>
          <a:bodyPr/>
          <a:lstStyle/>
          <a:p>
            <a:r>
              <a:rPr lang="en-US"/>
              <a:t>Introduction to Pillars of Project  Finance</a:t>
            </a:r>
          </a:p>
        </p:txBody>
      </p:sp>
    </p:spTree>
    <p:extLst>
      <p:ext uri="{BB962C8B-B14F-4D97-AF65-F5344CB8AC3E}">
        <p14:creationId xmlns:p14="http://schemas.microsoft.com/office/powerpoint/2010/main" val="1331931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4274F-A683-79A2-705B-852B482978C0}"/>
              </a:ext>
            </a:extLst>
          </p:cNvPr>
          <p:cNvSpPr>
            <a:spLocks noGrp="1"/>
          </p:cNvSpPr>
          <p:nvPr>
            <p:ph type="title"/>
          </p:nvPr>
        </p:nvSpPr>
        <p:spPr/>
        <p:txBody>
          <a:bodyPr>
            <a:normAutofit fontScale="90000"/>
          </a:bodyPr>
          <a:lstStyle/>
          <a:p>
            <a:r>
              <a:rPr lang="en-US"/>
              <a:t> Ideas and Key Takeaways from Case Studies</a:t>
            </a:r>
          </a:p>
        </p:txBody>
      </p:sp>
      <p:sp>
        <p:nvSpPr>
          <p:cNvPr id="3" name="Content Placeholder 2">
            <a:extLst>
              <a:ext uri="{FF2B5EF4-FFF2-40B4-BE49-F238E27FC236}">
                <a16:creationId xmlns:a16="http://schemas.microsoft.com/office/drawing/2014/main" id="{905BAA3C-3B7C-894E-DF32-46D28A1052C2}"/>
              </a:ext>
            </a:extLst>
          </p:cNvPr>
          <p:cNvSpPr>
            <a:spLocks noGrp="1"/>
          </p:cNvSpPr>
          <p:nvPr>
            <p:ph idx="1"/>
          </p:nvPr>
        </p:nvSpPr>
        <p:spPr/>
        <p:txBody>
          <a:bodyPr/>
          <a:lstStyle/>
          <a:p>
            <a:r>
              <a:rPr lang="en-US" sz="1550"/>
              <a:t>What should you know about financial modelling</a:t>
            </a:r>
          </a:p>
          <a:p>
            <a:pPr lvl="1"/>
            <a:r>
              <a:rPr lang="en-US" sz="1400"/>
              <a:t>Don’t be afraid of documents</a:t>
            </a:r>
          </a:p>
          <a:p>
            <a:pPr lvl="1"/>
            <a:r>
              <a:rPr lang="en-US" sz="1400"/>
              <a:t>How much should you understand documents and analysis from financial advisor</a:t>
            </a:r>
          </a:p>
          <a:p>
            <a:pPr lvl="1"/>
            <a:r>
              <a:rPr lang="en-US" sz="1400"/>
              <a:t>Uses of Models other than to evaluate the loan – demonstrate concepts</a:t>
            </a:r>
          </a:p>
          <a:p>
            <a:pPr lvl="1"/>
            <a:r>
              <a:rPr lang="en-US" sz="1400"/>
              <a:t>Does the model really quantify the key issue</a:t>
            </a:r>
          </a:p>
          <a:p>
            <a:pPr lvl="1"/>
            <a:endParaRPr lang="en-US" sz="1400"/>
          </a:p>
          <a:p>
            <a:pPr lvl="1"/>
            <a:endParaRPr lang="en-US" sz="1400"/>
          </a:p>
          <a:p>
            <a:endParaRPr lang="en-US"/>
          </a:p>
        </p:txBody>
      </p:sp>
      <p:sp>
        <p:nvSpPr>
          <p:cNvPr id="4" name="Slide Number Placeholder 3">
            <a:extLst>
              <a:ext uri="{FF2B5EF4-FFF2-40B4-BE49-F238E27FC236}">
                <a16:creationId xmlns:a16="http://schemas.microsoft.com/office/drawing/2014/main" id="{384D8A7F-555F-D1B8-CE79-221D5A572672}"/>
              </a:ext>
            </a:extLst>
          </p:cNvPr>
          <p:cNvSpPr>
            <a:spLocks noGrp="1"/>
          </p:cNvSpPr>
          <p:nvPr>
            <p:ph type="sldNum" sz="quarter" idx="12"/>
          </p:nvPr>
        </p:nvSpPr>
        <p:spPr/>
        <p:txBody>
          <a:bodyPr/>
          <a:lstStyle/>
          <a:p>
            <a:fld id="{EB241CD2-1E45-42A3-B213-66A034DF9A3B}" type="slidenum">
              <a:rPr lang="en-GB" smtClean="0"/>
              <a:t>2</a:t>
            </a:fld>
            <a:endParaRPr lang="en-GB"/>
          </a:p>
        </p:txBody>
      </p:sp>
      <p:pic>
        <p:nvPicPr>
          <p:cNvPr id="6" name="Picture 5">
            <a:extLst>
              <a:ext uri="{FF2B5EF4-FFF2-40B4-BE49-F238E27FC236}">
                <a16:creationId xmlns:a16="http://schemas.microsoft.com/office/drawing/2014/main" id="{2166852E-95BC-7C72-6713-3D651FF64DA6}"/>
              </a:ext>
            </a:extLst>
          </p:cNvPr>
          <p:cNvPicPr>
            <a:picLocks noChangeAspect="1"/>
          </p:cNvPicPr>
          <p:nvPr/>
        </p:nvPicPr>
        <p:blipFill>
          <a:blip r:embed="rId2"/>
          <a:stretch>
            <a:fillRect/>
          </a:stretch>
        </p:blipFill>
        <p:spPr>
          <a:xfrm>
            <a:off x="100321" y="2967177"/>
            <a:ext cx="4362823" cy="3213188"/>
          </a:xfrm>
          <a:prstGeom prst="rect">
            <a:avLst/>
          </a:prstGeom>
        </p:spPr>
      </p:pic>
      <p:pic>
        <p:nvPicPr>
          <p:cNvPr id="8" name="Picture 7">
            <a:extLst>
              <a:ext uri="{FF2B5EF4-FFF2-40B4-BE49-F238E27FC236}">
                <a16:creationId xmlns:a16="http://schemas.microsoft.com/office/drawing/2014/main" id="{61BE4B3D-92F6-B439-2C51-A7F141DDDE39}"/>
              </a:ext>
            </a:extLst>
          </p:cNvPr>
          <p:cNvPicPr>
            <a:picLocks noChangeAspect="1"/>
          </p:cNvPicPr>
          <p:nvPr/>
        </p:nvPicPr>
        <p:blipFill>
          <a:blip r:embed="rId3"/>
          <a:stretch>
            <a:fillRect/>
          </a:stretch>
        </p:blipFill>
        <p:spPr>
          <a:xfrm>
            <a:off x="5020339" y="2678595"/>
            <a:ext cx="4123661" cy="3647661"/>
          </a:xfrm>
          <a:prstGeom prst="rect">
            <a:avLst/>
          </a:prstGeom>
        </p:spPr>
      </p:pic>
    </p:spTree>
    <p:extLst>
      <p:ext uri="{BB962C8B-B14F-4D97-AF65-F5344CB8AC3E}">
        <p14:creationId xmlns:p14="http://schemas.microsoft.com/office/powerpoint/2010/main" val="2880973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68FC1-D044-E8F7-4189-5E4A3EA27FA4}"/>
              </a:ext>
            </a:extLst>
          </p:cNvPr>
          <p:cNvSpPr>
            <a:spLocks noGrp="1"/>
          </p:cNvSpPr>
          <p:nvPr>
            <p:ph type="title"/>
          </p:nvPr>
        </p:nvSpPr>
        <p:spPr/>
        <p:txBody>
          <a:bodyPr/>
          <a:lstStyle/>
          <a:p>
            <a:r>
              <a:rPr lang="en-US" dirty="0"/>
              <a:t>Project Finance Subjects</a:t>
            </a:r>
          </a:p>
        </p:txBody>
      </p:sp>
      <p:sp>
        <p:nvSpPr>
          <p:cNvPr id="3" name="Content Placeholder 2">
            <a:extLst>
              <a:ext uri="{FF2B5EF4-FFF2-40B4-BE49-F238E27FC236}">
                <a16:creationId xmlns:a16="http://schemas.microsoft.com/office/drawing/2014/main" id="{C1891B60-04EB-85A0-50E4-BFEB0FFBA12A}"/>
              </a:ext>
            </a:extLst>
          </p:cNvPr>
          <p:cNvSpPr>
            <a:spLocks noGrp="1"/>
          </p:cNvSpPr>
          <p:nvPr>
            <p:ph idx="1"/>
          </p:nvPr>
        </p:nvSpPr>
        <p:spPr/>
        <p:txBody>
          <a:bodyPr/>
          <a:lstStyle/>
          <a:p>
            <a:pPr algn="l"/>
            <a:r>
              <a:rPr lang="en-US" dirty="0"/>
              <a:t>Extreme ideas about the essence of project finance and why project finance is better than corporate finance</a:t>
            </a:r>
          </a:p>
          <a:p>
            <a:pPr algn="l"/>
            <a:r>
              <a:rPr lang="en-US" dirty="0"/>
              <a:t>Why risk and return comes down to two ratios in project finance – IRR and DSCR</a:t>
            </a:r>
          </a:p>
          <a:p>
            <a:pPr algn="l"/>
            <a:r>
              <a:rPr lang="en-US" dirty="0"/>
              <a:t>Term sheet and understanding that DSCR is the driver and debt to capital is just a constraint</a:t>
            </a:r>
          </a:p>
          <a:p>
            <a:pPr algn="l"/>
            <a:r>
              <a:rPr lang="en-US" dirty="0"/>
              <a:t>Strategy (games) if debt to capital is a constraint</a:t>
            </a:r>
          </a:p>
          <a:p>
            <a:pPr algn="l"/>
            <a:endParaRPr lang="en-US" dirty="0"/>
          </a:p>
          <a:p>
            <a:pPr algn="l"/>
            <a:endParaRPr lang="en-US" dirty="0"/>
          </a:p>
          <a:p>
            <a:pPr algn="l"/>
            <a:endParaRPr lang="en-US" dirty="0"/>
          </a:p>
          <a:p>
            <a:pPr algn="l"/>
            <a:endParaRPr lang="en-US" dirty="0"/>
          </a:p>
        </p:txBody>
      </p:sp>
      <p:sp>
        <p:nvSpPr>
          <p:cNvPr id="4" name="Slide Number Placeholder 3">
            <a:extLst>
              <a:ext uri="{FF2B5EF4-FFF2-40B4-BE49-F238E27FC236}">
                <a16:creationId xmlns:a16="http://schemas.microsoft.com/office/drawing/2014/main" id="{05D6BB7C-EB98-589F-BCEC-38785091A556}"/>
              </a:ext>
            </a:extLst>
          </p:cNvPr>
          <p:cNvSpPr>
            <a:spLocks noGrp="1"/>
          </p:cNvSpPr>
          <p:nvPr>
            <p:ph type="sldNum" sz="quarter" idx="12"/>
          </p:nvPr>
        </p:nvSpPr>
        <p:spPr/>
        <p:txBody>
          <a:bodyPr/>
          <a:lstStyle/>
          <a:p>
            <a:fld id="{EB241CD2-1E45-42A3-B213-66A034DF9A3B}" type="slidenum">
              <a:rPr lang="en-GB" smtClean="0"/>
              <a:t>3</a:t>
            </a:fld>
            <a:endParaRPr lang="en-GB"/>
          </a:p>
        </p:txBody>
      </p:sp>
    </p:spTree>
    <p:extLst>
      <p:ext uri="{BB962C8B-B14F-4D97-AF65-F5344CB8AC3E}">
        <p14:creationId xmlns:p14="http://schemas.microsoft.com/office/powerpoint/2010/main" val="2521228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CFECD-546E-987A-9709-F9D2AAFA78A1}"/>
              </a:ext>
            </a:extLst>
          </p:cNvPr>
          <p:cNvSpPr>
            <a:spLocks noGrp="1"/>
          </p:cNvSpPr>
          <p:nvPr>
            <p:ph type="title"/>
          </p:nvPr>
        </p:nvSpPr>
        <p:spPr>
          <a:xfrm>
            <a:off x="200025" y="203203"/>
            <a:ext cx="6234159" cy="923848"/>
          </a:xfrm>
        </p:spPr>
        <p:txBody>
          <a:bodyPr>
            <a:normAutofit/>
          </a:bodyPr>
          <a:lstStyle/>
          <a:p>
            <a:r>
              <a:rPr lang="en-US" dirty="0"/>
              <a:t>Some Key Objectives of Project Finance</a:t>
            </a:r>
          </a:p>
        </p:txBody>
      </p:sp>
      <p:sp>
        <p:nvSpPr>
          <p:cNvPr id="3" name="Content Placeholder 2">
            <a:extLst>
              <a:ext uri="{FF2B5EF4-FFF2-40B4-BE49-F238E27FC236}">
                <a16:creationId xmlns:a16="http://schemas.microsoft.com/office/drawing/2014/main" id="{FD1944BE-B8FD-6C10-67F6-906C370A4FF7}"/>
              </a:ext>
            </a:extLst>
          </p:cNvPr>
          <p:cNvSpPr>
            <a:spLocks noGrp="1"/>
          </p:cNvSpPr>
          <p:nvPr>
            <p:ph idx="1"/>
          </p:nvPr>
        </p:nvSpPr>
        <p:spPr>
          <a:xfrm>
            <a:off x="304801" y="1499191"/>
            <a:ext cx="8577943" cy="4359349"/>
          </a:xfrm>
        </p:spPr>
        <p:txBody>
          <a:bodyPr>
            <a:normAutofit/>
          </a:bodyPr>
          <a:lstStyle/>
          <a:p>
            <a:r>
              <a:rPr lang="en-US" sz="1800" dirty="0"/>
              <a:t>Four Pillars of Project Finance</a:t>
            </a:r>
          </a:p>
          <a:p>
            <a:pPr marL="342900" indent="-342900" algn="l">
              <a:buFont typeface="+mj-lt"/>
              <a:buAutoNum type="arabicPeriod"/>
            </a:pPr>
            <a:r>
              <a:rPr lang="en-US" sz="1800" dirty="0"/>
              <a:t>Minimizing </a:t>
            </a:r>
            <a:r>
              <a:rPr lang="en-US" sz="1800" b="1" i="1" dirty="0"/>
              <a:t>cost of capital for capital</a:t>
            </a:r>
            <a:r>
              <a:rPr lang="en-US" sz="1800" dirty="0"/>
              <a:t> for intensive long-term investments through use of competitive bidding resulting low prices for in transport, water, electricity and other services.</a:t>
            </a:r>
          </a:p>
          <a:p>
            <a:pPr marL="342900" indent="-342900" algn="l">
              <a:buFont typeface="+mj-lt"/>
              <a:buAutoNum type="arabicPeriod"/>
            </a:pPr>
            <a:r>
              <a:rPr lang="en-US" sz="1800" dirty="0"/>
              <a:t>Financing the project primarily </a:t>
            </a:r>
            <a:r>
              <a:rPr lang="en-US" sz="1800" b="1" i="1" dirty="0"/>
              <a:t>with lenders</a:t>
            </a:r>
            <a:r>
              <a:rPr lang="en-US" sz="1800" dirty="0"/>
              <a:t> (organizations with no direct stake in the ownership and development of the project) who will carefully and objectively evaluate risks and assure the project and will </a:t>
            </a:r>
            <a:r>
              <a:rPr lang="en-US" sz="1800" b="1" i="1" dirty="0"/>
              <a:t>verify the project makes sense</a:t>
            </a:r>
            <a:r>
              <a:rPr lang="en-US" sz="1800" dirty="0"/>
              <a:t> from a technical and economic perspective.</a:t>
            </a:r>
          </a:p>
          <a:p>
            <a:pPr marL="342900" indent="-342900" algn="l">
              <a:buFont typeface="+mj-lt"/>
              <a:buAutoNum type="arabicPeriod"/>
            </a:pPr>
            <a:r>
              <a:rPr lang="en-US" sz="1800" dirty="0"/>
              <a:t>Using of price, construction and </a:t>
            </a:r>
            <a:r>
              <a:rPr lang="en-US" sz="1800" b="1" i="1" dirty="0"/>
              <a:t>operation contracts that are structured with private entities to provide incentives </a:t>
            </a:r>
            <a:r>
              <a:rPr lang="en-US" sz="1800" dirty="0"/>
              <a:t>for efficient construction and operations while not imposing uncontrollable risks on the private companies that increase cost of capital.</a:t>
            </a:r>
          </a:p>
          <a:p>
            <a:pPr marL="342900" indent="-342900" algn="l">
              <a:buFont typeface="+mj-lt"/>
              <a:buAutoNum type="arabicPeriod"/>
            </a:pPr>
            <a:r>
              <a:rPr lang="en-US" sz="1800" dirty="0"/>
              <a:t>Structuring bids, limiting technologies, defining project parameters -- to encourage development of investments that incorporate </a:t>
            </a:r>
            <a:r>
              <a:rPr lang="en-US" sz="1800" b="1" i="1" dirty="0"/>
              <a:t>positive externalities </a:t>
            </a:r>
            <a:r>
              <a:rPr lang="en-US" sz="1800" dirty="0"/>
              <a:t>and betterment of society.</a:t>
            </a:r>
          </a:p>
          <a:p>
            <a:endParaRPr lang="en-US" sz="1800" dirty="0"/>
          </a:p>
        </p:txBody>
      </p:sp>
      <p:sp>
        <p:nvSpPr>
          <p:cNvPr id="4" name="Slide Number Placeholder 3">
            <a:extLst>
              <a:ext uri="{FF2B5EF4-FFF2-40B4-BE49-F238E27FC236}">
                <a16:creationId xmlns:a16="http://schemas.microsoft.com/office/drawing/2014/main" id="{12DBCF8B-2B10-C66A-E49A-78A437B9BC0D}"/>
              </a:ext>
            </a:extLst>
          </p:cNvPr>
          <p:cNvSpPr>
            <a:spLocks noGrp="1"/>
          </p:cNvSpPr>
          <p:nvPr>
            <p:ph type="sldNum" sz="quarter" idx="12"/>
          </p:nvPr>
        </p:nvSpPr>
        <p:spPr/>
        <p:txBody>
          <a:bodyPr/>
          <a:lstStyle/>
          <a:p>
            <a:fld id="{EB241CD2-1E45-42A3-B213-66A034DF9A3B}" type="slidenum">
              <a:rPr lang="en-GB" smtClean="0"/>
              <a:t>4</a:t>
            </a:fld>
            <a:endParaRPr lang="en-GB"/>
          </a:p>
        </p:txBody>
      </p:sp>
      <p:pic>
        <p:nvPicPr>
          <p:cNvPr id="5" name="Picture 4">
            <a:extLst>
              <a:ext uri="{FF2B5EF4-FFF2-40B4-BE49-F238E27FC236}">
                <a16:creationId xmlns:a16="http://schemas.microsoft.com/office/drawing/2014/main" id="{38BEF959-A120-E4FE-2277-9BF48B399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0639" y="190802"/>
            <a:ext cx="2448560" cy="1417955"/>
          </a:xfrm>
          <a:prstGeom prst="rect">
            <a:avLst/>
          </a:prstGeom>
        </p:spPr>
      </p:pic>
    </p:spTree>
    <p:extLst>
      <p:ext uri="{BB962C8B-B14F-4D97-AF65-F5344CB8AC3E}">
        <p14:creationId xmlns:p14="http://schemas.microsoft.com/office/powerpoint/2010/main" val="1190940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FD20F02-0DEE-A70A-C21C-8E0436C4F5FC}"/>
              </a:ext>
            </a:extLst>
          </p:cNvPr>
          <p:cNvSpPr>
            <a:spLocks noGrp="1"/>
          </p:cNvSpPr>
          <p:nvPr>
            <p:ph type="ctrTitle"/>
          </p:nvPr>
        </p:nvSpPr>
        <p:spPr>
          <a:xfrm>
            <a:off x="492021" y="2157984"/>
            <a:ext cx="5835628" cy="2128166"/>
          </a:xfrm>
        </p:spPr>
        <p:txBody>
          <a:bodyPr/>
          <a:lstStyle/>
          <a:p>
            <a:r>
              <a:rPr lang="en-US"/>
              <a:t>Session 1: What is Finance and What is an Investment</a:t>
            </a:r>
          </a:p>
        </p:txBody>
      </p:sp>
    </p:spTree>
    <p:extLst>
      <p:ext uri="{BB962C8B-B14F-4D97-AF65-F5344CB8AC3E}">
        <p14:creationId xmlns:p14="http://schemas.microsoft.com/office/powerpoint/2010/main" val="361244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3E54E-4A7D-75DD-D645-6FCA04F41B59}"/>
              </a:ext>
            </a:extLst>
          </p:cNvPr>
          <p:cNvSpPr>
            <a:spLocks noGrp="1"/>
          </p:cNvSpPr>
          <p:nvPr>
            <p:ph type="title"/>
          </p:nvPr>
        </p:nvSpPr>
        <p:spPr/>
        <p:txBody>
          <a:bodyPr>
            <a:normAutofit/>
          </a:bodyPr>
          <a:lstStyle/>
          <a:p>
            <a:r>
              <a:rPr lang="en-US"/>
              <a:t>What is an Investment</a:t>
            </a:r>
          </a:p>
        </p:txBody>
      </p:sp>
      <p:sp>
        <p:nvSpPr>
          <p:cNvPr id="3" name="Content Placeholder 2">
            <a:extLst>
              <a:ext uri="{FF2B5EF4-FFF2-40B4-BE49-F238E27FC236}">
                <a16:creationId xmlns:a16="http://schemas.microsoft.com/office/drawing/2014/main" id="{EAD3ADD9-2248-AB02-3CA9-9415BB5EC579}"/>
              </a:ext>
            </a:extLst>
          </p:cNvPr>
          <p:cNvSpPr>
            <a:spLocks noGrp="1"/>
          </p:cNvSpPr>
          <p:nvPr>
            <p:ph idx="1"/>
          </p:nvPr>
        </p:nvSpPr>
        <p:spPr/>
        <p:txBody>
          <a:bodyPr>
            <a:normAutofit/>
          </a:bodyPr>
          <a:lstStyle/>
          <a:p>
            <a:r>
              <a:rPr lang="en-US"/>
              <a:t>The important thing about finance is that it guides you to make the right kind of investments that will ultimately make a society better off.</a:t>
            </a:r>
          </a:p>
          <a:p>
            <a:r>
              <a:rPr lang="en-US"/>
              <a:t>But what is an investment</a:t>
            </a:r>
          </a:p>
          <a:p>
            <a:pPr lvl="1"/>
            <a:r>
              <a:rPr lang="en-US"/>
              <a:t>It is something where you have to incur a cost and then wait for benefits.</a:t>
            </a:r>
          </a:p>
          <a:p>
            <a:pPr lvl="1"/>
            <a:r>
              <a:rPr lang="en-US"/>
              <a:t>It is all about time and not even necessarily about money</a:t>
            </a:r>
          </a:p>
          <a:p>
            <a:pPr lvl="1"/>
            <a:r>
              <a:rPr lang="en-US"/>
              <a:t>Whenever you have to wait, there is uncertainty</a:t>
            </a:r>
          </a:p>
          <a:p>
            <a:r>
              <a:rPr lang="en-US"/>
              <a:t>Examples of investment</a:t>
            </a:r>
          </a:p>
          <a:p>
            <a:pPr lvl="1"/>
            <a:r>
              <a:rPr lang="en-US"/>
              <a:t>Capital Expenditure for a project</a:t>
            </a:r>
          </a:p>
          <a:p>
            <a:pPr lvl="1"/>
            <a:r>
              <a:rPr lang="en-US"/>
              <a:t>Spending money for sports betting</a:t>
            </a:r>
          </a:p>
          <a:p>
            <a:pPr lvl="1"/>
            <a:r>
              <a:rPr lang="en-US"/>
              <a:t>Creating a new website for your company</a:t>
            </a:r>
          </a:p>
          <a:p>
            <a:pPr lvl="1"/>
            <a:r>
              <a:rPr lang="en-US"/>
              <a:t>Hiring employees to study AI</a:t>
            </a:r>
          </a:p>
          <a:p>
            <a:pPr lvl="1"/>
            <a:r>
              <a:rPr lang="en-US"/>
              <a:t>Government investing in basic research on the origins of life</a:t>
            </a:r>
          </a:p>
          <a:p>
            <a:pPr lvl="1"/>
            <a:r>
              <a:rPr lang="en-US"/>
              <a:t>Writing a book</a:t>
            </a:r>
          </a:p>
          <a:p>
            <a:pPr lvl="1"/>
            <a:r>
              <a:rPr lang="en-US"/>
              <a:t>Having a child</a:t>
            </a:r>
          </a:p>
          <a:p>
            <a:r>
              <a:rPr lang="en-US"/>
              <a:t>Question:</a:t>
            </a:r>
          </a:p>
          <a:p>
            <a:pPr lvl="1"/>
            <a:r>
              <a:rPr lang="en-US"/>
              <a:t>Despite what you may hear on a YouTube advertisement, can you think of and investment gaining future benefits (happiness) without making an investment.</a:t>
            </a:r>
          </a:p>
          <a:p>
            <a:pPr marL="342900" lvl="1" indent="0">
              <a:buNone/>
            </a:pPr>
            <a:endParaRPr lang="en-US"/>
          </a:p>
        </p:txBody>
      </p:sp>
    </p:spTree>
    <p:extLst>
      <p:ext uri="{BB962C8B-B14F-4D97-AF65-F5344CB8AC3E}">
        <p14:creationId xmlns:p14="http://schemas.microsoft.com/office/powerpoint/2010/main" val="3367400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6187-8B88-4D95-CAE4-CF25362CB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FC26AB-E732-40CF-14C6-95F91926D18B}"/>
              </a:ext>
            </a:extLst>
          </p:cNvPr>
          <p:cNvSpPr>
            <a:spLocks noGrp="1"/>
          </p:cNvSpPr>
          <p:nvPr>
            <p:ph type="title"/>
          </p:nvPr>
        </p:nvSpPr>
        <p:spPr/>
        <p:txBody>
          <a:bodyPr>
            <a:normAutofit fontScale="90000"/>
          </a:bodyPr>
          <a:lstStyle/>
          <a:p>
            <a:r>
              <a:rPr lang="en-US"/>
              <a:t>What is Return on an Investment and What is Cost of Capital</a:t>
            </a:r>
          </a:p>
        </p:txBody>
      </p:sp>
      <p:sp>
        <p:nvSpPr>
          <p:cNvPr id="3" name="Content Placeholder 2">
            <a:extLst>
              <a:ext uri="{FF2B5EF4-FFF2-40B4-BE49-F238E27FC236}">
                <a16:creationId xmlns:a16="http://schemas.microsoft.com/office/drawing/2014/main" id="{61F727EE-F49C-4FAC-8254-1EF1F38F6CA7}"/>
              </a:ext>
            </a:extLst>
          </p:cNvPr>
          <p:cNvSpPr>
            <a:spLocks noGrp="1"/>
          </p:cNvSpPr>
          <p:nvPr>
            <p:ph idx="1"/>
          </p:nvPr>
        </p:nvSpPr>
        <p:spPr/>
        <p:txBody>
          <a:bodyPr>
            <a:normAutofit/>
          </a:bodyPr>
          <a:lstStyle/>
          <a:p>
            <a:r>
              <a:rPr lang="en-US" sz="2000"/>
              <a:t>Making the correct investment that is best for you and for society is measured by the return on investment. Any return is a measure of the future benefits received compared to the investment made. </a:t>
            </a:r>
          </a:p>
          <a:p>
            <a:r>
              <a:rPr lang="en-US" sz="2000"/>
              <a:t>Assessment of the rate of return boils down to a cost and benefit analysis.</a:t>
            </a:r>
          </a:p>
          <a:p>
            <a:pPr lvl="1"/>
            <a:r>
              <a:rPr lang="en-US" sz="1800"/>
              <a:t>The cost is the investment made</a:t>
            </a:r>
          </a:p>
          <a:p>
            <a:pPr lvl="1"/>
            <a:r>
              <a:rPr lang="en-US" sz="1800"/>
              <a:t>The benefit is the future benefits received</a:t>
            </a:r>
          </a:p>
          <a:p>
            <a:pPr lvl="1"/>
            <a:r>
              <a:rPr lang="en-US" sz="1800"/>
              <a:t>The ratio of benefits to costs measure the efficacy of an investment.</a:t>
            </a:r>
          </a:p>
          <a:p>
            <a:pPr lvl="1"/>
            <a:r>
              <a:rPr lang="en-US" sz="1800"/>
              <a:t>The return to society can be different than the return to investors</a:t>
            </a:r>
          </a:p>
          <a:p>
            <a:pPr lvl="1"/>
            <a:r>
              <a:rPr lang="en-US" sz="1800"/>
              <a:t>In project finance an economic return can be computed that accounts for things like carbon emissions, land use, increased employment, personal productivity and other factors.</a:t>
            </a:r>
          </a:p>
        </p:txBody>
      </p:sp>
    </p:spTree>
    <p:extLst>
      <p:ext uri="{BB962C8B-B14F-4D97-AF65-F5344CB8AC3E}">
        <p14:creationId xmlns:p14="http://schemas.microsoft.com/office/powerpoint/2010/main" val="137386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F261E-11CD-542F-B567-EA5CF6B4FF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5C16E-32D9-122B-400F-D837E63B83E7}"/>
              </a:ext>
            </a:extLst>
          </p:cNvPr>
          <p:cNvSpPr>
            <a:spLocks noGrp="1"/>
          </p:cNvSpPr>
          <p:nvPr>
            <p:ph type="title"/>
          </p:nvPr>
        </p:nvSpPr>
        <p:spPr/>
        <p:txBody>
          <a:bodyPr>
            <a:normAutofit fontScale="90000"/>
          </a:bodyPr>
          <a:lstStyle/>
          <a:p>
            <a:r>
              <a:rPr lang="en-US"/>
              <a:t>What is not and Investment with a Return to Evaluate Costs and Benefits</a:t>
            </a:r>
          </a:p>
        </p:txBody>
      </p:sp>
      <p:sp>
        <p:nvSpPr>
          <p:cNvPr id="3" name="Content Placeholder 2">
            <a:extLst>
              <a:ext uri="{FF2B5EF4-FFF2-40B4-BE49-F238E27FC236}">
                <a16:creationId xmlns:a16="http://schemas.microsoft.com/office/drawing/2014/main" id="{79F43287-6BF1-A42C-E3ED-907CA93884AF}"/>
              </a:ext>
            </a:extLst>
          </p:cNvPr>
          <p:cNvSpPr>
            <a:spLocks noGrp="1"/>
          </p:cNvSpPr>
          <p:nvPr>
            <p:ph idx="1"/>
          </p:nvPr>
        </p:nvSpPr>
        <p:spPr/>
        <p:txBody>
          <a:bodyPr/>
          <a:lstStyle/>
          <a:p>
            <a:r>
              <a:rPr lang="en-US"/>
              <a:t>A company spending money on advertising</a:t>
            </a:r>
          </a:p>
          <a:p>
            <a:r>
              <a:rPr lang="en-US"/>
              <a:t>Gambling on a football match</a:t>
            </a:r>
          </a:p>
          <a:p>
            <a:r>
              <a:rPr lang="en-US"/>
              <a:t>Going for a jog in the morning</a:t>
            </a:r>
          </a:p>
          <a:p>
            <a:r>
              <a:rPr lang="en-US"/>
              <a:t>Inheriting Money</a:t>
            </a:r>
          </a:p>
          <a:p>
            <a:r>
              <a:rPr lang="en-US"/>
              <a:t>Buying a Stock</a:t>
            </a:r>
          </a:p>
          <a:p>
            <a:r>
              <a:rPr lang="en-US"/>
              <a:t>Decision by Napoleon to Invade Russia</a:t>
            </a:r>
          </a:p>
          <a:p>
            <a:r>
              <a:rPr lang="en-US"/>
              <a:t>Buying a coffee </a:t>
            </a:r>
          </a:p>
          <a:p>
            <a:r>
              <a:rPr lang="en-US"/>
              <a:t>A company making a decision to merge with another company</a:t>
            </a:r>
          </a:p>
          <a:p>
            <a:r>
              <a:rPr lang="en-US"/>
              <a:t>A private equity company selling off a company</a:t>
            </a:r>
          </a:p>
          <a:p>
            <a:r>
              <a:rPr lang="en-US"/>
              <a:t>A country finding an off-shore oil and gas field</a:t>
            </a:r>
          </a:p>
          <a:p>
            <a:r>
              <a:rPr lang="en-US"/>
              <a:t>A city deciding to abandon trams in favor of car traffic</a:t>
            </a:r>
          </a:p>
          <a:p>
            <a:r>
              <a:rPr lang="en-US"/>
              <a:t>An industrial policy to develop green hydrogen</a:t>
            </a:r>
          </a:p>
        </p:txBody>
      </p:sp>
      <p:sp>
        <p:nvSpPr>
          <p:cNvPr id="4" name="Slide Number Placeholder 3">
            <a:extLst>
              <a:ext uri="{FF2B5EF4-FFF2-40B4-BE49-F238E27FC236}">
                <a16:creationId xmlns:a16="http://schemas.microsoft.com/office/drawing/2014/main" id="{B9B22DC5-D4CA-D048-B5D5-6EAFA61C43F4}"/>
              </a:ext>
            </a:extLst>
          </p:cNvPr>
          <p:cNvSpPr>
            <a:spLocks noGrp="1"/>
          </p:cNvSpPr>
          <p:nvPr>
            <p:ph type="sldNum" sz="quarter" idx="12"/>
          </p:nvPr>
        </p:nvSpPr>
        <p:spPr/>
        <p:txBody>
          <a:bodyPr/>
          <a:lstStyle/>
          <a:p>
            <a:fld id="{EB241CD2-1E45-42A3-B213-66A034DF9A3B}" type="slidenum">
              <a:rPr lang="en-GB" smtClean="0"/>
              <a:t>8</a:t>
            </a:fld>
            <a:endParaRPr lang="en-GB"/>
          </a:p>
        </p:txBody>
      </p:sp>
    </p:spTree>
    <p:extLst>
      <p:ext uri="{BB962C8B-B14F-4D97-AF65-F5344CB8AC3E}">
        <p14:creationId xmlns:p14="http://schemas.microsoft.com/office/powerpoint/2010/main" val="3940974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D4047-3033-291F-C5C8-3E7E0FC0C24B}"/>
              </a:ext>
            </a:extLst>
          </p:cNvPr>
          <p:cNvSpPr>
            <a:spLocks noGrp="1"/>
          </p:cNvSpPr>
          <p:nvPr>
            <p:ph type="title"/>
          </p:nvPr>
        </p:nvSpPr>
        <p:spPr/>
        <p:txBody>
          <a:bodyPr/>
          <a:lstStyle/>
          <a:p>
            <a:r>
              <a:rPr lang="en-US" dirty="0"/>
              <a:t>Finance is About Measuring Benefits and Costs of an Investment</a:t>
            </a:r>
          </a:p>
        </p:txBody>
      </p:sp>
      <p:sp>
        <p:nvSpPr>
          <p:cNvPr id="3" name="Text Placeholder 2">
            <a:extLst>
              <a:ext uri="{FF2B5EF4-FFF2-40B4-BE49-F238E27FC236}">
                <a16:creationId xmlns:a16="http://schemas.microsoft.com/office/drawing/2014/main" id="{88C99DA9-DC5A-0111-CE14-56833241CAD8}"/>
              </a:ext>
            </a:extLst>
          </p:cNvPr>
          <p:cNvSpPr>
            <a:spLocks noGrp="1"/>
          </p:cNvSpPr>
          <p:nvPr>
            <p:ph type="body" idx="1"/>
          </p:nvPr>
        </p:nvSpPr>
        <p:spPr/>
        <p:txBody>
          <a:bodyPr/>
          <a:lstStyle/>
          <a:p>
            <a:r>
              <a:rPr lang="en-US" dirty="0"/>
              <a:t>Not just capital expenditures</a:t>
            </a:r>
          </a:p>
          <a:p>
            <a:r>
              <a:rPr lang="en-US" dirty="0"/>
              <a:t>A series of investments continually made</a:t>
            </a:r>
          </a:p>
        </p:txBody>
      </p:sp>
      <p:sp>
        <p:nvSpPr>
          <p:cNvPr id="4" name="Slide Number Placeholder 3">
            <a:extLst>
              <a:ext uri="{FF2B5EF4-FFF2-40B4-BE49-F238E27FC236}">
                <a16:creationId xmlns:a16="http://schemas.microsoft.com/office/drawing/2014/main" id="{BAB3FB5E-8E53-791E-2871-60E52D08FA98}"/>
              </a:ext>
            </a:extLst>
          </p:cNvPr>
          <p:cNvSpPr>
            <a:spLocks noGrp="1"/>
          </p:cNvSpPr>
          <p:nvPr>
            <p:ph type="sldNum" sz="quarter" idx="12"/>
          </p:nvPr>
        </p:nvSpPr>
        <p:spPr/>
        <p:txBody>
          <a:bodyPr/>
          <a:lstStyle/>
          <a:p>
            <a:fld id="{EB241CD2-1E45-42A3-B213-66A034DF9A3B}" type="slidenum">
              <a:rPr lang="en-GB" smtClean="0"/>
              <a:t>9</a:t>
            </a:fld>
            <a:endParaRPr lang="en-GB"/>
          </a:p>
        </p:txBody>
      </p:sp>
    </p:spTree>
    <p:extLst>
      <p:ext uri="{BB962C8B-B14F-4D97-AF65-F5344CB8AC3E}">
        <p14:creationId xmlns:p14="http://schemas.microsoft.com/office/powerpoint/2010/main" val="3853407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057E-760F-B9FE-6932-234DAC0BACDE}"/>
              </a:ext>
            </a:extLst>
          </p:cNvPr>
          <p:cNvSpPr>
            <a:spLocks noGrp="1"/>
          </p:cNvSpPr>
          <p:nvPr>
            <p:ph type="title"/>
          </p:nvPr>
        </p:nvSpPr>
        <p:spPr/>
        <p:txBody>
          <a:bodyPr/>
          <a:lstStyle/>
          <a:p>
            <a:r>
              <a:rPr lang="en-US" dirty="0"/>
              <a:t>Rate of Return is the Fundamental Statistic in Measuring Costs and Benefits</a:t>
            </a:r>
          </a:p>
        </p:txBody>
      </p:sp>
      <p:sp>
        <p:nvSpPr>
          <p:cNvPr id="3" name="Text Placeholder 2">
            <a:extLst>
              <a:ext uri="{FF2B5EF4-FFF2-40B4-BE49-F238E27FC236}">
                <a16:creationId xmlns:a16="http://schemas.microsoft.com/office/drawing/2014/main" id="{56F8921D-1788-7E49-B894-6055E6BCB685}"/>
              </a:ext>
            </a:extLst>
          </p:cNvPr>
          <p:cNvSpPr>
            <a:spLocks noGrp="1"/>
          </p:cNvSpPr>
          <p:nvPr>
            <p:ph type="body" idx="1"/>
          </p:nvPr>
        </p:nvSpPr>
        <p:spPr/>
        <p:txBody>
          <a:bodyPr/>
          <a:lstStyle/>
          <a:p>
            <a:r>
              <a:rPr lang="en-US" dirty="0"/>
              <a:t>Costs – Initial Investment</a:t>
            </a:r>
          </a:p>
          <a:p>
            <a:r>
              <a:rPr lang="en-US" dirty="0"/>
              <a:t>Benefits – Cash Flow or Income</a:t>
            </a:r>
          </a:p>
          <a:p>
            <a:endParaRPr lang="en-US" dirty="0"/>
          </a:p>
          <a:p>
            <a:r>
              <a:rPr lang="en-US" dirty="0"/>
              <a:t>Accounting Rate of Return = Income/Accumulated Investment</a:t>
            </a:r>
          </a:p>
          <a:p>
            <a:endParaRPr lang="en-US" dirty="0"/>
          </a:p>
          <a:p>
            <a:r>
              <a:rPr lang="en-US" dirty="0"/>
              <a:t>Cash Flow Rate of Return = Growth Rate in Cash Flow Relative to Initial Investment</a:t>
            </a:r>
          </a:p>
        </p:txBody>
      </p:sp>
      <p:sp>
        <p:nvSpPr>
          <p:cNvPr id="4" name="Slide Number Placeholder 3">
            <a:extLst>
              <a:ext uri="{FF2B5EF4-FFF2-40B4-BE49-F238E27FC236}">
                <a16:creationId xmlns:a16="http://schemas.microsoft.com/office/drawing/2014/main" id="{3AE67DEB-E599-9039-A2DE-914ABD615D73}"/>
              </a:ext>
            </a:extLst>
          </p:cNvPr>
          <p:cNvSpPr>
            <a:spLocks noGrp="1"/>
          </p:cNvSpPr>
          <p:nvPr>
            <p:ph type="sldNum" sz="quarter" idx="12"/>
          </p:nvPr>
        </p:nvSpPr>
        <p:spPr/>
        <p:txBody>
          <a:bodyPr/>
          <a:lstStyle/>
          <a:p>
            <a:fld id="{EB241CD2-1E45-42A3-B213-66A034DF9A3B}" type="slidenum">
              <a:rPr lang="en-GB" smtClean="0"/>
              <a:t>10</a:t>
            </a:fld>
            <a:endParaRPr lang="en-GB"/>
          </a:p>
        </p:txBody>
      </p:sp>
    </p:spTree>
    <p:extLst>
      <p:ext uri="{BB962C8B-B14F-4D97-AF65-F5344CB8AC3E}">
        <p14:creationId xmlns:p14="http://schemas.microsoft.com/office/powerpoint/2010/main" val="3144899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03865" y="666389"/>
            <a:ext cx="8205479" cy="628687"/>
          </a:xfrm>
        </p:spPr>
        <p:txBody>
          <a:bodyPr>
            <a:normAutofit fontScale="90000"/>
          </a:bodyPr>
          <a:lstStyle/>
          <a:p>
            <a:r>
              <a:rPr lang="en-US"/>
              <a:t>Any Investment has at Minimum Three Things and a Rate of Return</a:t>
            </a:r>
          </a:p>
        </p:txBody>
      </p:sp>
      <p:sp>
        <p:nvSpPr>
          <p:cNvPr id="4" name="Slide Number Placeholder 3">
            <a:extLst>
              <a:ext uri="{FF2B5EF4-FFF2-40B4-BE49-F238E27FC236}">
                <a16:creationId xmlns:a16="http://schemas.microsoft.com/office/drawing/2014/main" id="{0EF14281-0788-0BA6-4150-F5C72C5ABB50}"/>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11</a:t>
            </a:fld>
            <a:endParaRPr lang="en-GB"/>
          </a:p>
        </p:txBody>
      </p:sp>
      <p:sp>
        <p:nvSpPr>
          <p:cNvPr id="5" name="Oval 4">
            <a:extLst>
              <a:ext uri="{FF2B5EF4-FFF2-40B4-BE49-F238E27FC236}">
                <a16:creationId xmlns:a16="http://schemas.microsoft.com/office/drawing/2014/main" id="{714CE1D8-54BA-8B0C-C552-8387B635A720}"/>
              </a:ext>
            </a:extLst>
          </p:cNvPr>
          <p:cNvSpPr/>
          <p:nvPr/>
        </p:nvSpPr>
        <p:spPr bwMode="auto">
          <a:xfrm>
            <a:off x="3836231" y="3413055"/>
            <a:ext cx="1365030" cy="96130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Return on Investment from Cash Flow versus Capital Expenditure</a:t>
            </a:r>
          </a:p>
        </p:txBody>
      </p:sp>
      <p:sp>
        <p:nvSpPr>
          <p:cNvPr id="6" name="Oval 5">
            <a:extLst>
              <a:ext uri="{FF2B5EF4-FFF2-40B4-BE49-F238E27FC236}">
                <a16:creationId xmlns:a16="http://schemas.microsoft.com/office/drawing/2014/main" id="{2C96DB3A-A9EC-C1C4-E9C2-E9A0CF982061}"/>
              </a:ext>
            </a:extLst>
          </p:cNvPr>
          <p:cNvSpPr/>
          <p:nvPr/>
        </p:nvSpPr>
        <p:spPr bwMode="auto">
          <a:xfrm>
            <a:off x="6340191" y="1873414"/>
            <a:ext cx="1365030" cy="961303"/>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029" sz="900">
                <a:solidFill>
                  <a:schemeClr val="bg1">
                    <a:lumMod val="95000"/>
                  </a:schemeClr>
                </a:solidFill>
                <a:latin typeface="Arial" pitchFamily="34" charset="0"/>
              </a:rPr>
              <a:t>Revenues</a:t>
            </a:r>
            <a:r>
              <a:rPr lang="en-US" sz="90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2"/>
          </p:cNvCxnSpPr>
          <p:nvPr/>
        </p:nvCxnSpPr>
        <p:spPr>
          <a:xfrm flipH="1">
            <a:off x="4572000" y="2354066"/>
            <a:ext cx="1768191" cy="101745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1332272" y="3413055"/>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2697302" y="3893706"/>
            <a:ext cx="1138930" cy="1"/>
          </a:xfrm>
          <a:prstGeom prst="straightConnector1">
            <a:avLst/>
          </a:prstGeom>
          <a:ln w="254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6340191" y="3422469"/>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flipV="1">
            <a:off x="5201262" y="3893707"/>
            <a:ext cx="1138930" cy="9414"/>
          </a:xfrm>
          <a:prstGeom prst="straightConnector1">
            <a:avLst/>
          </a:prstGeom>
          <a:ln w="254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955F7CDA-C68B-3B27-1394-0C34D6D54068}"/>
              </a:ext>
            </a:extLst>
          </p:cNvPr>
          <p:cNvSpPr txBox="1"/>
          <p:nvPr/>
        </p:nvSpPr>
        <p:spPr>
          <a:xfrm>
            <a:off x="2071992" y="4864423"/>
            <a:ext cx="5296711" cy="300082"/>
          </a:xfrm>
          <a:prstGeom prst="rect">
            <a:avLst/>
          </a:prstGeom>
          <a:solidFill>
            <a:srgbClr val="FFFF00"/>
          </a:solidFill>
        </p:spPr>
        <p:txBody>
          <a:bodyPr wrap="square" rtlCol="0">
            <a:spAutoFit/>
          </a:bodyPr>
          <a:lstStyle/>
          <a:p>
            <a:r>
              <a:rPr lang="en-US" sz="1350"/>
              <a:t>Project IRR, Unlevered Pre-tax IRR, Ungeared IRR, Pre-tax Project IRR</a:t>
            </a:r>
          </a:p>
        </p:txBody>
      </p:sp>
      <p:sp>
        <p:nvSpPr>
          <p:cNvPr id="3" name="TextBox 2">
            <a:extLst>
              <a:ext uri="{FF2B5EF4-FFF2-40B4-BE49-F238E27FC236}">
                <a16:creationId xmlns:a16="http://schemas.microsoft.com/office/drawing/2014/main" id="{A649552F-A523-1ABC-DE49-0C580AF3DAD4}"/>
              </a:ext>
            </a:extLst>
          </p:cNvPr>
          <p:cNvSpPr txBox="1"/>
          <p:nvPr/>
        </p:nvSpPr>
        <p:spPr>
          <a:xfrm>
            <a:off x="1178226" y="2678125"/>
            <a:ext cx="2139061" cy="369332"/>
          </a:xfrm>
          <a:prstGeom prst="rect">
            <a:avLst/>
          </a:prstGeom>
          <a:solidFill>
            <a:srgbClr val="FFFF00"/>
          </a:solidFill>
        </p:spPr>
        <p:txBody>
          <a:bodyPr wrap="square" rtlCol="0">
            <a:spAutoFit/>
          </a:bodyPr>
          <a:lstStyle/>
          <a:p>
            <a:r>
              <a:rPr lang="en-US" dirty="0"/>
              <a:t>Investment Period</a:t>
            </a:r>
          </a:p>
        </p:txBody>
      </p:sp>
      <p:sp>
        <p:nvSpPr>
          <p:cNvPr id="9" name="TextBox 8">
            <a:extLst>
              <a:ext uri="{FF2B5EF4-FFF2-40B4-BE49-F238E27FC236}">
                <a16:creationId xmlns:a16="http://schemas.microsoft.com/office/drawing/2014/main" id="{65E614EA-2EE3-B002-94B5-FF7DBC438EE3}"/>
              </a:ext>
            </a:extLst>
          </p:cNvPr>
          <p:cNvSpPr txBox="1"/>
          <p:nvPr/>
        </p:nvSpPr>
        <p:spPr>
          <a:xfrm>
            <a:off x="5953175" y="1283473"/>
            <a:ext cx="2139061" cy="369332"/>
          </a:xfrm>
          <a:prstGeom prst="rect">
            <a:avLst/>
          </a:prstGeom>
          <a:solidFill>
            <a:srgbClr val="FFFF00"/>
          </a:solidFill>
        </p:spPr>
        <p:txBody>
          <a:bodyPr wrap="square" rtlCol="0">
            <a:spAutoFit/>
          </a:bodyPr>
          <a:lstStyle/>
          <a:p>
            <a:r>
              <a:rPr lang="en-US" dirty="0"/>
              <a:t>Operating Period</a:t>
            </a:r>
          </a:p>
        </p:txBody>
      </p:sp>
    </p:spTree>
    <p:extLst>
      <p:ext uri="{BB962C8B-B14F-4D97-AF65-F5344CB8AC3E}">
        <p14:creationId xmlns:p14="http://schemas.microsoft.com/office/powerpoint/2010/main" val="3926048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C119-23D4-4EC9-5FB1-41F272613298}"/>
              </a:ext>
            </a:extLst>
          </p:cNvPr>
          <p:cNvSpPr>
            <a:spLocks noGrp="1"/>
          </p:cNvSpPr>
          <p:nvPr>
            <p:ph type="title"/>
          </p:nvPr>
        </p:nvSpPr>
        <p:spPr/>
        <p:txBody>
          <a:bodyPr>
            <a:normAutofit fontScale="90000"/>
          </a:bodyPr>
          <a:lstStyle/>
          <a:p>
            <a:r>
              <a:rPr lang="en-US"/>
              <a:t>Example of Investments – Christopher Columbus</a:t>
            </a:r>
          </a:p>
        </p:txBody>
      </p:sp>
      <p:sp>
        <p:nvSpPr>
          <p:cNvPr id="3" name="Content Placeholder 2">
            <a:extLst>
              <a:ext uri="{FF2B5EF4-FFF2-40B4-BE49-F238E27FC236}">
                <a16:creationId xmlns:a16="http://schemas.microsoft.com/office/drawing/2014/main" id="{796CFD85-1896-E48B-9F92-D0562496666B}"/>
              </a:ext>
            </a:extLst>
          </p:cNvPr>
          <p:cNvSpPr>
            <a:spLocks noGrp="1"/>
          </p:cNvSpPr>
          <p:nvPr>
            <p:ph idx="1"/>
          </p:nvPr>
        </p:nvSpPr>
        <p:spPr>
          <a:xfrm>
            <a:off x="304802" y="1209675"/>
            <a:ext cx="5414511" cy="4664914"/>
          </a:xfrm>
        </p:spPr>
        <p:txBody>
          <a:bodyPr>
            <a:normAutofit fontScale="92500"/>
          </a:bodyPr>
          <a:lstStyle/>
          <a:p>
            <a:pPr algn="l"/>
            <a:r>
              <a:rPr lang="en-US" dirty="0"/>
              <a:t>Cost of Investment</a:t>
            </a:r>
          </a:p>
          <a:p>
            <a:pPr lvl="1" algn="l"/>
            <a:r>
              <a:rPr lang="en-US" dirty="0"/>
              <a:t>Three Ships for about USD 3 Million</a:t>
            </a:r>
          </a:p>
          <a:p>
            <a:pPr algn="l"/>
            <a:r>
              <a:rPr lang="en-US" dirty="0"/>
              <a:t>Financing of Investment</a:t>
            </a:r>
          </a:p>
          <a:p>
            <a:pPr lvl="1" algn="l"/>
            <a:r>
              <a:rPr lang="en-US" dirty="0"/>
              <a:t>Public Private Partnership</a:t>
            </a:r>
          </a:p>
          <a:p>
            <a:pPr algn="l"/>
            <a:r>
              <a:rPr lang="en-US" dirty="0"/>
              <a:t>Forecast of Investment</a:t>
            </a:r>
          </a:p>
          <a:p>
            <a:pPr lvl="1" algn="l"/>
            <a:r>
              <a:rPr lang="en-US" dirty="0"/>
              <a:t>Distance from Portugal to India from estimates of the diameter of the earth</a:t>
            </a:r>
          </a:p>
          <a:p>
            <a:pPr algn="l"/>
            <a:r>
              <a:rPr lang="en-US" dirty="0"/>
              <a:t>Risks of Investment</a:t>
            </a:r>
          </a:p>
          <a:p>
            <a:pPr lvl="1" algn="l"/>
            <a:r>
              <a:rPr lang="en-US" dirty="0"/>
              <a:t>Shipwreck, Mutiny, Voyage will take too long</a:t>
            </a:r>
          </a:p>
          <a:p>
            <a:pPr algn="l"/>
            <a:r>
              <a:rPr lang="en-US" dirty="0"/>
              <a:t>You could think about computing the economic IRR of Columbus’ voyage, but I think it would be almost impossible to get your head around the societal costs and benefits and even make a vague estimate. Benefits could include starting the "Age of Discovery," providing massive wealth and new commodities for Europe; introducing crops like the potato and maize to the old world; allowing Spain to become a global superpower. On the other hand, the societal costs were devastating –  genocide of indigenous peoples killing many millions; initiation of the transatlantic slave trade; the brutality and extreme violence of the conquistadors; the ecological impact of invasive species and livestock that permanently altered the American ecosystem. </a:t>
            </a:r>
          </a:p>
        </p:txBody>
      </p:sp>
      <p:sp>
        <p:nvSpPr>
          <p:cNvPr id="4" name="Slide Number Placeholder 3">
            <a:extLst>
              <a:ext uri="{FF2B5EF4-FFF2-40B4-BE49-F238E27FC236}">
                <a16:creationId xmlns:a16="http://schemas.microsoft.com/office/drawing/2014/main" id="{06773223-B139-36F8-16FF-AEACE7541545}"/>
              </a:ext>
            </a:extLst>
          </p:cNvPr>
          <p:cNvSpPr>
            <a:spLocks noGrp="1"/>
          </p:cNvSpPr>
          <p:nvPr>
            <p:ph type="sldNum" sz="quarter" idx="12"/>
          </p:nvPr>
        </p:nvSpPr>
        <p:spPr/>
        <p:txBody>
          <a:bodyPr/>
          <a:lstStyle/>
          <a:p>
            <a:fld id="{EB241CD2-1E45-42A3-B213-66A034DF9A3B}" type="slidenum">
              <a:rPr lang="en-GB" smtClean="0"/>
              <a:t>12</a:t>
            </a:fld>
            <a:endParaRPr lang="en-GB"/>
          </a:p>
        </p:txBody>
      </p:sp>
      <p:pic>
        <p:nvPicPr>
          <p:cNvPr id="5" name="Picture 4">
            <a:extLst>
              <a:ext uri="{FF2B5EF4-FFF2-40B4-BE49-F238E27FC236}">
                <a16:creationId xmlns:a16="http://schemas.microsoft.com/office/drawing/2014/main" id="{FB9203F8-4E63-EE23-E2A6-200650C23D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5922" y="857252"/>
            <a:ext cx="3885565" cy="1535430"/>
          </a:xfrm>
          <a:prstGeom prst="rect">
            <a:avLst/>
          </a:prstGeom>
        </p:spPr>
      </p:pic>
      <p:sp>
        <p:nvSpPr>
          <p:cNvPr id="6" name="TextBox 5">
            <a:extLst>
              <a:ext uri="{FF2B5EF4-FFF2-40B4-BE49-F238E27FC236}">
                <a16:creationId xmlns:a16="http://schemas.microsoft.com/office/drawing/2014/main" id="{382E59BE-67AA-A661-16AB-4CA8F3D75C53}"/>
              </a:ext>
            </a:extLst>
          </p:cNvPr>
          <p:cNvSpPr txBox="1"/>
          <p:nvPr/>
        </p:nvSpPr>
        <p:spPr>
          <a:xfrm>
            <a:off x="6164037" y="2735268"/>
            <a:ext cx="2457450" cy="3416320"/>
          </a:xfrm>
          <a:prstGeom prst="rect">
            <a:avLst/>
          </a:prstGeom>
          <a:solidFill>
            <a:srgbClr val="FFFF00"/>
          </a:solidFill>
        </p:spPr>
        <p:txBody>
          <a:bodyPr wrap="square" rtlCol="0">
            <a:spAutoFit/>
          </a:bodyPr>
          <a:lstStyle/>
          <a:p>
            <a:r>
              <a:rPr lang="en-US" dirty="0"/>
              <a:t>Investment Committee Presentation</a:t>
            </a:r>
          </a:p>
          <a:p>
            <a:endParaRPr lang="en-US" dirty="0"/>
          </a:p>
          <a:p>
            <a:r>
              <a:rPr lang="en-US" dirty="0"/>
              <a:t>Public/Private Financing</a:t>
            </a:r>
          </a:p>
          <a:p>
            <a:endParaRPr lang="en-US" dirty="0"/>
          </a:p>
          <a:p>
            <a:r>
              <a:rPr lang="en-US" dirty="0"/>
              <a:t>Return on Investment from Gold</a:t>
            </a:r>
          </a:p>
          <a:p>
            <a:endParaRPr lang="en-US" dirty="0"/>
          </a:p>
          <a:p>
            <a:r>
              <a:rPr lang="en-US" dirty="0"/>
              <a:t>Incentives in contracts</a:t>
            </a:r>
          </a:p>
          <a:p>
            <a:endParaRPr lang="en-US" dirty="0"/>
          </a:p>
          <a:p>
            <a:r>
              <a:rPr lang="en-US" dirty="0"/>
              <a:t>Externalities</a:t>
            </a:r>
          </a:p>
          <a:p>
            <a:endParaRPr lang="en-US" dirty="0"/>
          </a:p>
        </p:txBody>
      </p:sp>
    </p:spTree>
    <p:extLst>
      <p:ext uri="{BB962C8B-B14F-4D97-AF65-F5344CB8AC3E}">
        <p14:creationId xmlns:p14="http://schemas.microsoft.com/office/powerpoint/2010/main" val="3790864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F1919-1A84-16A0-132B-54534A975999}"/>
              </a:ext>
            </a:extLst>
          </p:cNvPr>
          <p:cNvSpPr>
            <a:spLocks noGrp="1"/>
          </p:cNvSpPr>
          <p:nvPr>
            <p:ph type="title"/>
          </p:nvPr>
        </p:nvSpPr>
        <p:spPr/>
        <p:txBody>
          <a:bodyPr/>
          <a:lstStyle/>
          <a:p>
            <a:r>
              <a:rPr lang="en-US"/>
              <a:t>Example of Investment - NVIDA</a:t>
            </a:r>
          </a:p>
        </p:txBody>
      </p:sp>
      <p:sp>
        <p:nvSpPr>
          <p:cNvPr id="3" name="Content Placeholder 2">
            <a:extLst>
              <a:ext uri="{FF2B5EF4-FFF2-40B4-BE49-F238E27FC236}">
                <a16:creationId xmlns:a16="http://schemas.microsoft.com/office/drawing/2014/main" id="{993FEB31-611E-DC09-8BA6-9706BB1AFC79}"/>
              </a:ext>
            </a:extLst>
          </p:cNvPr>
          <p:cNvSpPr>
            <a:spLocks noGrp="1"/>
          </p:cNvSpPr>
          <p:nvPr>
            <p:ph idx="1"/>
          </p:nvPr>
        </p:nvSpPr>
        <p:spPr>
          <a:xfrm>
            <a:off x="304801" y="1209675"/>
            <a:ext cx="5043576" cy="4535517"/>
          </a:xfrm>
        </p:spPr>
        <p:txBody>
          <a:bodyPr/>
          <a:lstStyle/>
          <a:p>
            <a:pPr algn="l"/>
            <a:r>
              <a:rPr lang="en-US" dirty="0"/>
              <a:t>Cost of Investment</a:t>
            </a:r>
          </a:p>
          <a:p>
            <a:pPr lvl="1" algn="l"/>
            <a:r>
              <a:rPr lang="en-US" dirty="0"/>
              <a:t>Acquisitions and Internal Development in beginning In 2006</a:t>
            </a:r>
          </a:p>
          <a:p>
            <a:pPr algn="l"/>
            <a:r>
              <a:rPr lang="en-US" dirty="0"/>
              <a:t>Financing of Investment</a:t>
            </a:r>
          </a:p>
          <a:p>
            <a:pPr lvl="1" algn="l"/>
            <a:r>
              <a:rPr lang="en-US" dirty="0"/>
              <a:t>Public offering and cash from gaming chips</a:t>
            </a:r>
          </a:p>
          <a:p>
            <a:pPr algn="l"/>
            <a:r>
              <a:rPr lang="en-US" dirty="0"/>
              <a:t>Forecast of Investment</a:t>
            </a:r>
          </a:p>
          <a:p>
            <a:pPr lvl="1" algn="l"/>
            <a:r>
              <a:rPr lang="en-US" dirty="0"/>
              <a:t>Finding an application for the faster calculation chips</a:t>
            </a:r>
          </a:p>
          <a:p>
            <a:pPr algn="l"/>
            <a:r>
              <a:rPr lang="en-US" dirty="0"/>
              <a:t>Risks of Investment</a:t>
            </a:r>
          </a:p>
          <a:p>
            <a:pPr lvl="1" algn="l"/>
            <a:r>
              <a:rPr lang="en-US" dirty="0"/>
              <a:t>Faster calculation chips not needed for most applications</a:t>
            </a:r>
          </a:p>
          <a:p>
            <a:pPr algn="l"/>
            <a:r>
              <a:rPr lang="en-US" dirty="0"/>
              <a:t>Externalities of Investment</a:t>
            </a:r>
          </a:p>
          <a:p>
            <a:pPr algn="l"/>
            <a:endParaRPr lang="en-US" dirty="0"/>
          </a:p>
        </p:txBody>
      </p:sp>
      <p:sp>
        <p:nvSpPr>
          <p:cNvPr id="4" name="Slide Number Placeholder 3">
            <a:extLst>
              <a:ext uri="{FF2B5EF4-FFF2-40B4-BE49-F238E27FC236}">
                <a16:creationId xmlns:a16="http://schemas.microsoft.com/office/drawing/2014/main" id="{597ABB2A-53AD-3E21-EEF4-3C08EF2DF69D}"/>
              </a:ext>
            </a:extLst>
          </p:cNvPr>
          <p:cNvSpPr>
            <a:spLocks noGrp="1"/>
          </p:cNvSpPr>
          <p:nvPr>
            <p:ph type="sldNum" sz="quarter" idx="12"/>
          </p:nvPr>
        </p:nvSpPr>
        <p:spPr/>
        <p:txBody>
          <a:bodyPr/>
          <a:lstStyle/>
          <a:p>
            <a:fld id="{EB241CD2-1E45-42A3-B213-66A034DF9A3B}" type="slidenum">
              <a:rPr lang="en-GB" smtClean="0"/>
              <a:t>13</a:t>
            </a:fld>
            <a:endParaRPr lang="en-GB"/>
          </a:p>
        </p:txBody>
      </p:sp>
      <p:pic>
        <p:nvPicPr>
          <p:cNvPr id="5" name="Picture 4">
            <a:extLst>
              <a:ext uri="{FF2B5EF4-FFF2-40B4-BE49-F238E27FC236}">
                <a16:creationId xmlns:a16="http://schemas.microsoft.com/office/drawing/2014/main" id="{471ABF8D-A1D7-98AE-99F9-BA91571D46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2273" y="1209675"/>
            <a:ext cx="2501900" cy="1224280"/>
          </a:xfrm>
          <a:prstGeom prst="rect">
            <a:avLst/>
          </a:prstGeom>
        </p:spPr>
      </p:pic>
      <p:pic>
        <p:nvPicPr>
          <p:cNvPr id="6" name="Picture 5">
            <a:extLst>
              <a:ext uri="{FF2B5EF4-FFF2-40B4-BE49-F238E27FC236}">
                <a16:creationId xmlns:a16="http://schemas.microsoft.com/office/drawing/2014/main" id="{25701FBB-9D84-2626-DAF1-5C2FE381B890}"/>
              </a:ext>
            </a:extLst>
          </p:cNvPr>
          <p:cNvPicPr>
            <a:picLocks noChangeAspect="1"/>
          </p:cNvPicPr>
          <p:nvPr/>
        </p:nvPicPr>
        <p:blipFill>
          <a:blip r:embed="rId3"/>
          <a:stretch>
            <a:fillRect/>
          </a:stretch>
        </p:blipFill>
        <p:spPr>
          <a:xfrm>
            <a:off x="152401" y="3971417"/>
            <a:ext cx="4250267" cy="1736888"/>
          </a:xfrm>
          <a:prstGeom prst="rect">
            <a:avLst/>
          </a:prstGeom>
        </p:spPr>
      </p:pic>
      <p:pic>
        <p:nvPicPr>
          <p:cNvPr id="7" name="Picture 6">
            <a:extLst>
              <a:ext uri="{FF2B5EF4-FFF2-40B4-BE49-F238E27FC236}">
                <a16:creationId xmlns:a16="http://schemas.microsoft.com/office/drawing/2014/main" id="{5298037A-1C39-BDC8-5B7A-1096CDCA206F}"/>
              </a:ext>
            </a:extLst>
          </p:cNvPr>
          <p:cNvPicPr>
            <a:picLocks noChangeAspect="1"/>
          </p:cNvPicPr>
          <p:nvPr/>
        </p:nvPicPr>
        <p:blipFill>
          <a:blip r:embed="rId4"/>
          <a:stretch>
            <a:fillRect/>
          </a:stretch>
        </p:blipFill>
        <p:spPr>
          <a:xfrm>
            <a:off x="4704910" y="3929929"/>
            <a:ext cx="4402667" cy="1819863"/>
          </a:xfrm>
          <a:prstGeom prst="rect">
            <a:avLst/>
          </a:prstGeom>
        </p:spPr>
      </p:pic>
    </p:spTree>
    <p:extLst>
      <p:ext uri="{BB962C8B-B14F-4D97-AF65-F5344CB8AC3E}">
        <p14:creationId xmlns:p14="http://schemas.microsoft.com/office/powerpoint/2010/main" val="28944617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D34FA-A73F-E435-8B16-6035555DFA5E}"/>
              </a:ext>
            </a:extLst>
          </p:cNvPr>
          <p:cNvSpPr>
            <a:spLocks noGrp="1"/>
          </p:cNvSpPr>
          <p:nvPr>
            <p:ph type="title"/>
          </p:nvPr>
        </p:nvSpPr>
        <p:spPr/>
        <p:txBody>
          <a:bodyPr/>
          <a:lstStyle/>
          <a:p>
            <a:r>
              <a:rPr lang="en-US" dirty="0"/>
              <a:t>Why Corporate Finance is Crap</a:t>
            </a:r>
          </a:p>
        </p:txBody>
      </p:sp>
      <p:sp>
        <p:nvSpPr>
          <p:cNvPr id="3" name="Content Placeholder 2">
            <a:extLst>
              <a:ext uri="{FF2B5EF4-FFF2-40B4-BE49-F238E27FC236}">
                <a16:creationId xmlns:a16="http://schemas.microsoft.com/office/drawing/2014/main" id="{014DC669-6873-CB62-E546-9BB853EC5AA8}"/>
              </a:ext>
            </a:extLst>
          </p:cNvPr>
          <p:cNvSpPr>
            <a:spLocks noGrp="1"/>
          </p:cNvSpPr>
          <p:nvPr>
            <p:ph idx="1"/>
          </p:nvPr>
        </p:nvSpPr>
        <p:spPr/>
        <p:txBody>
          <a:bodyPr>
            <a:normAutofit/>
          </a:bodyPr>
          <a:lstStyle/>
          <a:p>
            <a:pPr algn="l"/>
            <a:r>
              <a:rPr lang="en-US" sz="1600" dirty="0"/>
              <a:t>Assumption of constant WACC and risk not changing</a:t>
            </a:r>
          </a:p>
          <a:p>
            <a:pPr algn="l"/>
            <a:r>
              <a:rPr lang="en-US" sz="1600" dirty="0"/>
              <a:t>Measuring cost of capital and risk with beta</a:t>
            </a:r>
          </a:p>
          <a:p>
            <a:pPr algn="l"/>
            <a:r>
              <a:rPr lang="en-US" sz="1600" dirty="0"/>
              <a:t>Computing equity market premium and not assessing the ability of companies to grow faster than the overall economy </a:t>
            </a:r>
          </a:p>
          <a:p>
            <a:pPr algn="l"/>
            <a:r>
              <a:rPr lang="en-US" sz="1600" dirty="0"/>
              <a:t>Suggesting forever valuation can be derived from a simple formula CF1/(WACC-g)</a:t>
            </a:r>
          </a:p>
          <a:p>
            <a:pPr algn="l"/>
            <a:r>
              <a:rPr lang="en-US" sz="1600" dirty="0"/>
              <a:t>Equity cost increasing with more debt, not the other way around where debt defines risk</a:t>
            </a:r>
          </a:p>
          <a:p>
            <a:pPr algn="l"/>
            <a:r>
              <a:rPr lang="en-US" sz="1600" dirty="0"/>
              <a:t>Computing the most fundamental statistic – rate of return – is distorted (old asset has higher rate of return and many accounting issues)</a:t>
            </a:r>
          </a:p>
          <a:p>
            <a:pPr algn="l"/>
            <a:r>
              <a:rPr lang="en-US" sz="1600" dirty="0"/>
              <a:t>Making forecast assumptions for a large corporation with multiple assets is not reasonable</a:t>
            </a:r>
          </a:p>
          <a:p>
            <a:pPr algn="l"/>
            <a:r>
              <a:rPr lang="en-US" sz="1600" dirty="0"/>
              <a:t>When reviewing financial statements, you cannot see the profitability of new projects which indicates long-term value</a:t>
            </a:r>
          </a:p>
          <a:p>
            <a:pPr algn="l"/>
            <a:r>
              <a:rPr lang="en-US" sz="1600" dirty="0"/>
              <a:t>Lenders do not really know whether cash flow is sufficient to repay debt; instead, they rely on the reputation of the company using statistics like Debt/EBITDA which a less precise than the DSCR</a:t>
            </a:r>
          </a:p>
        </p:txBody>
      </p:sp>
      <p:sp>
        <p:nvSpPr>
          <p:cNvPr id="4" name="Slide Number Placeholder 3">
            <a:extLst>
              <a:ext uri="{FF2B5EF4-FFF2-40B4-BE49-F238E27FC236}">
                <a16:creationId xmlns:a16="http://schemas.microsoft.com/office/drawing/2014/main" id="{75BEB0E0-BCB2-B1C9-0B41-7C4793A3392F}"/>
              </a:ext>
            </a:extLst>
          </p:cNvPr>
          <p:cNvSpPr>
            <a:spLocks noGrp="1"/>
          </p:cNvSpPr>
          <p:nvPr>
            <p:ph type="sldNum" sz="quarter" idx="12"/>
          </p:nvPr>
        </p:nvSpPr>
        <p:spPr/>
        <p:txBody>
          <a:bodyPr/>
          <a:lstStyle/>
          <a:p>
            <a:fld id="{EB241CD2-1E45-42A3-B213-66A034DF9A3B}" type="slidenum">
              <a:rPr lang="en-GB" smtClean="0"/>
              <a:t>14</a:t>
            </a:fld>
            <a:endParaRPr lang="en-GB"/>
          </a:p>
        </p:txBody>
      </p:sp>
    </p:spTree>
    <p:extLst>
      <p:ext uri="{BB962C8B-B14F-4D97-AF65-F5344CB8AC3E}">
        <p14:creationId xmlns:p14="http://schemas.microsoft.com/office/powerpoint/2010/main" val="678901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852" y="745891"/>
            <a:ext cx="6722269" cy="536686"/>
          </a:xfrm>
        </p:spPr>
        <p:txBody>
          <a:bodyPr>
            <a:normAutofit fontScale="90000"/>
          </a:bodyPr>
          <a:lstStyle/>
          <a:p>
            <a:pPr eaLnBrk="0" latinLnBrk="0" hangingPunct="0"/>
            <a:r>
              <a:rPr lang="en-US" dirty="0"/>
              <a:t>Family is Like a Corporation; Person is Like Project Finance – How would Value the Family</a:t>
            </a:r>
          </a:p>
        </p:txBody>
      </p:sp>
      <p:sp>
        <p:nvSpPr>
          <p:cNvPr id="3" name="TextBox 2">
            <a:extLst>
              <a:ext uri="{FF2B5EF4-FFF2-40B4-BE49-F238E27FC236}">
                <a16:creationId xmlns:a16="http://schemas.microsoft.com/office/drawing/2014/main" id="{30E1D567-B7EC-4E4C-8D6F-9AF7DD879055}"/>
              </a:ext>
            </a:extLst>
          </p:cNvPr>
          <p:cNvSpPr txBox="1"/>
          <p:nvPr/>
        </p:nvSpPr>
        <p:spPr>
          <a:xfrm>
            <a:off x="6224815" y="3080490"/>
            <a:ext cx="1352309" cy="559961"/>
          </a:xfrm>
          <a:prstGeom prst="rect">
            <a:avLst/>
          </a:prstGeom>
          <a:solidFill>
            <a:srgbClr val="FFFF00"/>
          </a:solidFill>
        </p:spPr>
        <p:txBody>
          <a:bodyPr wrap="square" rtlCol="0">
            <a:spAutoFit/>
          </a:bodyPr>
          <a:lstStyle/>
          <a:p>
            <a:r>
              <a:rPr lang="en-US" sz="1013" dirty="0"/>
              <a:t>Person is the project going through different phases</a:t>
            </a:r>
          </a:p>
        </p:txBody>
      </p:sp>
      <p:cxnSp>
        <p:nvCxnSpPr>
          <p:cNvPr id="7" name="Straight Arrow Connector 6">
            <a:extLst>
              <a:ext uri="{FF2B5EF4-FFF2-40B4-BE49-F238E27FC236}">
                <a16:creationId xmlns:a16="http://schemas.microsoft.com/office/drawing/2014/main" id="{7298C546-1605-41F9-99EF-512BD6294292}"/>
              </a:ext>
            </a:extLst>
          </p:cNvPr>
          <p:cNvCxnSpPr/>
          <p:nvPr/>
        </p:nvCxnSpPr>
        <p:spPr>
          <a:xfrm flipH="1">
            <a:off x="4948485" y="3014409"/>
            <a:ext cx="1150660" cy="272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BA5C325-3EAE-4E89-B010-B0057AA00259}"/>
              </a:ext>
            </a:extLst>
          </p:cNvPr>
          <p:cNvSpPr txBox="1"/>
          <p:nvPr/>
        </p:nvSpPr>
        <p:spPr>
          <a:xfrm>
            <a:off x="4446445" y="4732014"/>
            <a:ext cx="837808" cy="715837"/>
          </a:xfrm>
          <a:prstGeom prst="rect">
            <a:avLst/>
          </a:prstGeom>
          <a:solidFill>
            <a:srgbClr val="FFFF00"/>
          </a:solidFill>
        </p:spPr>
        <p:txBody>
          <a:bodyPr wrap="square" rtlCol="0">
            <a:spAutoFit/>
          </a:bodyPr>
          <a:lstStyle/>
          <a:p>
            <a:r>
              <a:rPr lang="en-US" sz="1013" dirty="0"/>
              <a:t>Entire Family is the Corporation</a:t>
            </a:r>
          </a:p>
        </p:txBody>
      </p:sp>
      <p:sp>
        <p:nvSpPr>
          <p:cNvPr id="9" name="TextBox 8">
            <a:extLst>
              <a:ext uri="{FF2B5EF4-FFF2-40B4-BE49-F238E27FC236}">
                <a16:creationId xmlns:a16="http://schemas.microsoft.com/office/drawing/2014/main" id="{9E294743-B908-1D69-1D1B-A4F01C5FDB47}"/>
              </a:ext>
            </a:extLst>
          </p:cNvPr>
          <p:cNvSpPr txBox="1"/>
          <p:nvPr/>
        </p:nvSpPr>
        <p:spPr>
          <a:xfrm>
            <a:off x="1566877" y="3018814"/>
            <a:ext cx="1644362" cy="559961"/>
          </a:xfrm>
          <a:prstGeom prst="rect">
            <a:avLst/>
          </a:prstGeom>
          <a:solidFill>
            <a:srgbClr val="00B0F0"/>
          </a:solidFill>
        </p:spPr>
        <p:txBody>
          <a:bodyPr wrap="square" rtlCol="0">
            <a:spAutoFit/>
          </a:bodyPr>
          <a:lstStyle/>
          <a:p>
            <a:r>
              <a:rPr lang="en-US" sz="1013" dirty="0"/>
              <a:t>Success of a family depends on the success of individuals in the family</a:t>
            </a:r>
          </a:p>
        </p:txBody>
      </p:sp>
      <p:sp>
        <p:nvSpPr>
          <p:cNvPr id="6" name="TextBox 5">
            <a:extLst>
              <a:ext uri="{FF2B5EF4-FFF2-40B4-BE49-F238E27FC236}">
                <a16:creationId xmlns:a16="http://schemas.microsoft.com/office/drawing/2014/main" id="{6F732432-550F-B012-AB0D-9135EFFCE77D}"/>
              </a:ext>
            </a:extLst>
          </p:cNvPr>
          <p:cNvSpPr txBox="1"/>
          <p:nvPr/>
        </p:nvSpPr>
        <p:spPr>
          <a:xfrm>
            <a:off x="6347417" y="4703169"/>
            <a:ext cx="2264179" cy="559961"/>
          </a:xfrm>
          <a:prstGeom prst="rect">
            <a:avLst/>
          </a:prstGeom>
          <a:solidFill>
            <a:srgbClr val="92D050"/>
          </a:solidFill>
        </p:spPr>
        <p:txBody>
          <a:bodyPr wrap="square" rtlCol="0">
            <a:spAutoFit/>
          </a:bodyPr>
          <a:lstStyle/>
          <a:p>
            <a:r>
              <a:rPr lang="en-US" sz="1013" dirty="0"/>
              <a:t>Terminal Value of Future Generations Difficult to Compute – Comes from Potential from Future Generations</a:t>
            </a:r>
          </a:p>
        </p:txBody>
      </p:sp>
      <p:sp>
        <p:nvSpPr>
          <p:cNvPr id="10" name="TextBox 9">
            <a:extLst>
              <a:ext uri="{FF2B5EF4-FFF2-40B4-BE49-F238E27FC236}">
                <a16:creationId xmlns:a16="http://schemas.microsoft.com/office/drawing/2014/main" id="{470F2D88-D201-6DED-3287-24B5A3ECFBB4}"/>
              </a:ext>
            </a:extLst>
          </p:cNvPr>
          <p:cNvSpPr txBox="1"/>
          <p:nvPr/>
        </p:nvSpPr>
        <p:spPr>
          <a:xfrm>
            <a:off x="947061" y="4765362"/>
            <a:ext cx="2264179" cy="559961"/>
          </a:xfrm>
          <a:prstGeom prst="rect">
            <a:avLst/>
          </a:prstGeom>
          <a:solidFill>
            <a:srgbClr val="92D050"/>
          </a:solidFill>
        </p:spPr>
        <p:txBody>
          <a:bodyPr wrap="square" rtlCol="0">
            <a:spAutoFit/>
          </a:bodyPr>
          <a:lstStyle/>
          <a:p>
            <a:r>
              <a:rPr lang="en-US" sz="1013" dirty="0"/>
              <a:t>Potential for Next Generation as a Guide for the Performance History of Prior Generation</a:t>
            </a:r>
          </a:p>
        </p:txBody>
      </p:sp>
      <p:pic>
        <p:nvPicPr>
          <p:cNvPr id="16" name="Picture 15" descr="A picture containing text, queen&#10;&#10;Description automatically generated">
            <a:extLst>
              <a:ext uri="{FF2B5EF4-FFF2-40B4-BE49-F238E27FC236}">
                <a16:creationId xmlns:a16="http://schemas.microsoft.com/office/drawing/2014/main" id="{55457399-7EE7-75B0-FE07-5A9E293FC575}"/>
              </a:ext>
            </a:extLst>
          </p:cNvPr>
          <p:cNvPicPr>
            <a:picLocks noChangeAspect="1"/>
          </p:cNvPicPr>
          <p:nvPr/>
        </p:nvPicPr>
        <p:blipFill>
          <a:blip r:embed="rId2"/>
          <a:stretch>
            <a:fillRect/>
          </a:stretch>
        </p:blipFill>
        <p:spPr>
          <a:xfrm>
            <a:off x="3633296" y="1982997"/>
            <a:ext cx="2455395" cy="2541267"/>
          </a:xfrm>
          <a:prstGeom prst="rect">
            <a:avLst/>
          </a:prstGeom>
        </p:spPr>
      </p:pic>
    </p:spTree>
    <p:extLst>
      <p:ext uri="{BB962C8B-B14F-4D97-AF65-F5344CB8AC3E}">
        <p14:creationId xmlns:p14="http://schemas.microsoft.com/office/powerpoint/2010/main" val="238933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C5B75E-CFD3-41C1-81CB-3F290B3F2839}"/>
              </a:ext>
            </a:extLst>
          </p:cNvPr>
          <p:cNvSpPr>
            <a:spLocks noGrp="1"/>
          </p:cNvSpPr>
          <p:nvPr>
            <p:ph idx="1"/>
          </p:nvPr>
        </p:nvSpPr>
        <p:spPr>
          <a:xfrm>
            <a:off x="304801" y="1214991"/>
            <a:ext cx="8316686" cy="4693104"/>
          </a:xfrm>
        </p:spPr>
        <p:txBody>
          <a:bodyPr/>
          <a:lstStyle/>
          <a:p>
            <a:r>
              <a:rPr lang="en-US"/>
              <a:t>Illustration of re-financing risk in corporate loans versus DSCR in project finance.</a:t>
            </a:r>
          </a:p>
          <a:p>
            <a:endParaRPr lang="en-CH"/>
          </a:p>
        </p:txBody>
      </p:sp>
      <p:sp>
        <p:nvSpPr>
          <p:cNvPr id="3" name="Title 2">
            <a:extLst>
              <a:ext uri="{FF2B5EF4-FFF2-40B4-BE49-F238E27FC236}">
                <a16:creationId xmlns:a16="http://schemas.microsoft.com/office/drawing/2014/main" id="{A98014C8-520A-48DC-8189-2E5FDCC7F051}"/>
              </a:ext>
            </a:extLst>
          </p:cNvPr>
          <p:cNvSpPr>
            <a:spLocks noGrp="1"/>
          </p:cNvSpPr>
          <p:nvPr>
            <p:ph type="title"/>
          </p:nvPr>
        </p:nvSpPr>
        <p:spPr/>
        <p:txBody>
          <a:bodyPr>
            <a:normAutofit fontScale="90000"/>
          </a:bodyPr>
          <a:lstStyle/>
          <a:p>
            <a:r>
              <a:rPr lang="en-US"/>
              <a:t>Simple Example of Credit Analysis in Corporate Finance and Project Finance</a:t>
            </a:r>
            <a:endParaRPr lang="en-CH"/>
          </a:p>
        </p:txBody>
      </p:sp>
      <p:sp>
        <p:nvSpPr>
          <p:cNvPr id="4" name="Slide Number Placeholder 3">
            <a:extLst>
              <a:ext uri="{FF2B5EF4-FFF2-40B4-BE49-F238E27FC236}">
                <a16:creationId xmlns:a16="http://schemas.microsoft.com/office/drawing/2014/main" id="{A2BE0CF2-6B5B-4F17-B104-4D5EFB9AA314}"/>
              </a:ext>
            </a:extLst>
          </p:cNvPr>
          <p:cNvSpPr>
            <a:spLocks noGrp="1"/>
          </p:cNvSpPr>
          <p:nvPr>
            <p:ph type="sldNum" sz="quarter" idx="12"/>
          </p:nvPr>
        </p:nvSpPr>
        <p:spPr/>
        <p:txBody>
          <a:bodyPr/>
          <a:lstStyle/>
          <a:p>
            <a:pPr algn="ctr"/>
            <a:fld id="{0C3A1854-6B63-4059-B360-A3C4972BF0FC}" type="slidenum">
              <a:rPr lang="ko-KR" altLang="en-US" smtClean="0"/>
              <a:pPr algn="ctr"/>
              <a:t>16</a:t>
            </a:fld>
            <a:endParaRPr lang="ko-KR" altLang="en-US"/>
          </a:p>
        </p:txBody>
      </p:sp>
      <p:pic>
        <p:nvPicPr>
          <p:cNvPr id="5" name="Picture 4">
            <a:extLst>
              <a:ext uri="{FF2B5EF4-FFF2-40B4-BE49-F238E27FC236}">
                <a16:creationId xmlns:a16="http://schemas.microsoft.com/office/drawing/2014/main" id="{255CC6DA-9320-4C50-8AF6-B6091BE01EB8}"/>
              </a:ext>
            </a:extLst>
          </p:cNvPr>
          <p:cNvPicPr>
            <a:picLocks noChangeAspect="1"/>
          </p:cNvPicPr>
          <p:nvPr/>
        </p:nvPicPr>
        <p:blipFill>
          <a:blip r:embed="rId2"/>
          <a:stretch>
            <a:fillRect/>
          </a:stretch>
        </p:blipFill>
        <p:spPr>
          <a:xfrm>
            <a:off x="304801" y="2234720"/>
            <a:ext cx="8291435" cy="3570013"/>
          </a:xfrm>
          <a:prstGeom prst="rect">
            <a:avLst/>
          </a:prstGeom>
        </p:spPr>
      </p:pic>
    </p:spTree>
    <p:extLst>
      <p:ext uri="{BB962C8B-B14F-4D97-AF65-F5344CB8AC3E}">
        <p14:creationId xmlns:p14="http://schemas.microsoft.com/office/powerpoint/2010/main" val="2112262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F8590-BE9B-D38E-602E-429F2435FDDA}"/>
              </a:ext>
            </a:extLst>
          </p:cNvPr>
          <p:cNvSpPr>
            <a:spLocks noGrp="1"/>
          </p:cNvSpPr>
          <p:nvPr>
            <p:ph type="title"/>
          </p:nvPr>
        </p:nvSpPr>
        <p:spPr/>
        <p:txBody>
          <a:bodyPr>
            <a:normAutofit/>
          </a:bodyPr>
          <a:lstStyle/>
          <a:p>
            <a:r>
              <a:rPr lang="en-US"/>
              <a:t>The Night Before and Pillar 1</a:t>
            </a:r>
          </a:p>
        </p:txBody>
      </p:sp>
      <p:sp>
        <p:nvSpPr>
          <p:cNvPr id="3" name="Content Placeholder 2">
            <a:extLst>
              <a:ext uri="{FF2B5EF4-FFF2-40B4-BE49-F238E27FC236}">
                <a16:creationId xmlns:a16="http://schemas.microsoft.com/office/drawing/2014/main" id="{B40FC4E8-1A13-74A5-898C-310EA62AC3AB}"/>
              </a:ext>
            </a:extLst>
          </p:cNvPr>
          <p:cNvSpPr>
            <a:spLocks noGrp="1"/>
          </p:cNvSpPr>
          <p:nvPr>
            <p:ph idx="1"/>
          </p:nvPr>
        </p:nvSpPr>
        <p:spPr/>
        <p:txBody>
          <a:bodyPr>
            <a:normAutofit/>
          </a:bodyPr>
          <a:lstStyle/>
          <a:p>
            <a:pPr algn="l"/>
            <a:r>
              <a:rPr lang="en-US" sz="1800" dirty="0"/>
              <a:t>In modern project finance revenues and prices are generally structured with a competitive bid process (it is of course possible to have competitive bidding without project finance).</a:t>
            </a:r>
          </a:p>
          <a:p>
            <a:pPr algn="l"/>
            <a:r>
              <a:rPr lang="en-US" sz="1800" dirty="0"/>
              <a:t>The implied objective of competitive bidding is that the price to consumers and cost of capital will be as low as possible – meaning the investor return is something close to its cost of capital. </a:t>
            </a:r>
          </a:p>
          <a:p>
            <a:pPr algn="l"/>
            <a:r>
              <a:rPr lang="en-US" sz="1800" dirty="0"/>
              <a:t>I ask about the “night before.” This is when people who have been working on developing projects for many months and have discussions with the chief financial officer about the acceptable IRR just before making the bid. I imagine (I think correctly) a phone call between the developers and the CFO where the developer tells the CFO that unless you lower the IRR requirement, we will lose the bid. </a:t>
            </a:r>
          </a:p>
          <a:p>
            <a:pPr algn="l"/>
            <a:r>
              <a:rPr lang="en-US" sz="1800" dirty="0"/>
              <a:t>What this night before is doing is establishing the lowest acceptable rate of return in the context of the risk of the project which is the definition of cost of capital.</a:t>
            </a:r>
          </a:p>
        </p:txBody>
      </p:sp>
      <p:sp>
        <p:nvSpPr>
          <p:cNvPr id="4" name="Slide Number Placeholder 3">
            <a:extLst>
              <a:ext uri="{FF2B5EF4-FFF2-40B4-BE49-F238E27FC236}">
                <a16:creationId xmlns:a16="http://schemas.microsoft.com/office/drawing/2014/main" id="{758BCE9A-D033-210A-C6D3-AC4DE591138C}"/>
              </a:ext>
            </a:extLst>
          </p:cNvPr>
          <p:cNvSpPr>
            <a:spLocks noGrp="1"/>
          </p:cNvSpPr>
          <p:nvPr>
            <p:ph type="sldNum" sz="quarter" idx="12"/>
          </p:nvPr>
        </p:nvSpPr>
        <p:spPr/>
        <p:txBody>
          <a:bodyPr/>
          <a:lstStyle/>
          <a:p>
            <a:fld id="{EB241CD2-1E45-42A3-B213-66A034DF9A3B}" type="slidenum">
              <a:rPr lang="en-GB" smtClean="0"/>
              <a:t>17</a:t>
            </a:fld>
            <a:endParaRPr lang="en-GB"/>
          </a:p>
        </p:txBody>
      </p:sp>
    </p:spTree>
    <p:extLst>
      <p:ext uri="{BB962C8B-B14F-4D97-AF65-F5344CB8AC3E}">
        <p14:creationId xmlns:p14="http://schemas.microsoft.com/office/powerpoint/2010/main" val="2864357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CD4ED-6F18-2B06-DEBB-C234501DB4C1}"/>
              </a:ext>
            </a:extLst>
          </p:cNvPr>
          <p:cNvSpPr>
            <a:spLocks noGrp="1"/>
          </p:cNvSpPr>
          <p:nvPr>
            <p:ph type="ctrTitle"/>
          </p:nvPr>
        </p:nvSpPr>
        <p:spPr>
          <a:xfrm>
            <a:off x="420085" y="2674991"/>
            <a:ext cx="5716733" cy="2325756"/>
          </a:xfrm>
        </p:spPr>
        <p:txBody>
          <a:bodyPr>
            <a:normAutofit fontScale="90000"/>
          </a:bodyPr>
          <a:lstStyle/>
          <a:p>
            <a:r>
              <a:rPr lang="en-US"/>
              <a:t>Pillar 2: </a:t>
            </a:r>
            <a:br>
              <a:rPr lang="en-US"/>
            </a:br>
            <a:br>
              <a:rPr lang="en-US"/>
            </a:br>
            <a:r>
              <a:rPr lang="en-US"/>
              <a:t>Classic Definition of Project Finance as Debt, Project Finance Terms and Risk Verification</a:t>
            </a:r>
          </a:p>
        </p:txBody>
      </p:sp>
    </p:spTree>
    <p:extLst>
      <p:ext uri="{BB962C8B-B14F-4D97-AF65-F5344CB8AC3E}">
        <p14:creationId xmlns:p14="http://schemas.microsoft.com/office/powerpoint/2010/main" val="2790537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B0484-96B6-2E61-DA54-95E6929AFC40}"/>
              </a:ext>
            </a:extLst>
          </p:cNvPr>
          <p:cNvSpPr>
            <a:spLocks noGrp="1"/>
          </p:cNvSpPr>
          <p:nvPr>
            <p:ph type="title"/>
          </p:nvPr>
        </p:nvSpPr>
        <p:spPr/>
        <p:txBody>
          <a:bodyPr>
            <a:normAutofit/>
          </a:bodyPr>
          <a:lstStyle/>
          <a:p>
            <a:r>
              <a:rPr lang="en-US"/>
              <a:t>Definition of Project Finance and Concepts</a:t>
            </a:r>
          </a:p>
        </p:txBody>
      </p:sp>
      <p:sp>
        <p:nvSpPr>
          <p:cNvPr id="3" name="Content Placeholder 2">
            <a:extLst>
              <a:ext uri="{FF2B5EF4-FFF2-40B4-BE49-F238E27FC236}">
                <a16:creationId xmlns:a16="http://schemas.microsoft.com/office/drawing/2014/main" id="{D2B02D91-1E8C-118E-7BE7-E3C7A3694C5E}"/>
              </a:ext>
            </a:extLst>
          </p:cNvPr>
          <p:cNvSpPr>
            <a:spLocks noGrp="1"/>
          </p:cNvSpPr>
          <p:nvPr>
            <p:ph idx="1"/>
          </p:nvPr>
        </p:nvSpPr>
        <p:spPr/>
        <p:txBody>
          <a:bodyPr/>
          <a:lstStyle/>
          <a:p>
            <a:pPr algn="l"/>
            <a:r>
              <a:rPr lang="en-US" sz="2000"/>
              <a:t>In this section I focus on lender analysis in project finance and how it differs from corporate, asset and object finance; </a:t>
            </a:r>
          </a:p>
          <a:p>
            <a:pPr lvl="1" algn="l"/>
            <a:r>
              <a:rPr lang="en-US" sz="1800"/>
              <a:t>How is this different from other lending, what does non-recourse or limited recourse actually mean and who guarantees; </a:t>
            </a:r>
          </a:p>
          <a:p>
            <a:pPr lvl="1" algn="l"/>
            <a:r>
              <a:rPr lang="en-US" sz="1800"/>
              <a:t>Use of special purpose vehicle structures, how this looks in a project structure and why are they needed; </a:t>
            </a:r>
          </a:p>
          <a:p>
            <a:pPr lvl="1" algn="l"/>
            <a:r>
              <a:rPr lang="en-US" sz="1800"/>
              <a:t>When project finance can be an effective solution; </a:t>
            </a:r>
          </a:p>
          <a:p>
            <a:pPr lvl="1" algn="l"/>
            <a:r>
              <a:rPr lang="en-US" sz="1800"/>
              <a:t>Timelines, i.e. what happens and when; </a:t>
            </a:r>
          </a:p>
          <a:p>
            <a:pPr lvl="1" algn="l"/>
            <a:r>
              <a:rPr lang="en-US" sz="1800"/>
              <a:t>Overall contractual architecture in structured non-recourse transactions (for example renewable energy projects) and how does this differ from traditional Public Private Partnerships (PPPs); </a:t>
            </a:r>
          </a:p>
          <a:p>
            <a:pPr lvl="1" algn="l"/>
            <a:r>
              <a:rPr lang="en-US" sz="1800"/>
              <a:t>Recent trends on the use of project finance and the links with PPPs. </a:t>
            </a:r>
          </a:p>
          <a:p>
            <a:pPr algn="l"/>
            <a:endParaRPr lang="en-US"/>
          </a:p>
        </p:txBody>
      </p:sp>
    </p:spTree>
    <p:extLst>
      <p:ext uri="{BB962C8B-B14F-4D97-AF65-F5344CB8AC3E}">
        <p14:creationId xmlns:p14="http://schemas.microsoft.com/office/powerpoint/2010/main" val="1949833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A5674-FDAA-8805-1855-BA87AA0E85EF}"/>
              </a:ext>
            </a:extLst>
          </p:cNvPr>
          <p:cNvSpPr>
            <a:spLocks noGrp="1"/>
          </p:cNvSpPr>
          <p:nvPr>
            <p:ph type="title"/>
          </p:nvPr>
        </p:nvSpPr>
        <p:spPr/>
        <p:txBody>
          <a:bodyPr>
            <a:normAutofit/>
          </a:bodyPr>
          <a:lstStyle/>
          <a:p>
            <a:r>
              <a:rPr lang="en-US"/>
              <a:t>Project Finance Definition in HBS Cases</a:t>
            </a:r>
          </a:p>
        </p:txBody>
      </p:sp>
      <p:sp>
        <p:nvSpPr>
          <p:cNvPr id="3" name="Content Placeholder 2">
            <a:extLst>
              <a:ext uri="{FF2B5EF4-FFF2-40B4-BE49-F238E27FC236}">
                <a16:creationId xmlns:a16="http://schemas.microsoft.com/office/drawing/2014/main" id="{568396DA-DCC2-2852-E4F2-0BAF3CD4E32A}"/>
              </a:ext>
            </a:extLst>
          </p:cNvPr>
          <p:cNvSpPr>
            <a:spLocks noGrp="1"/>
          </p:cNvSpPr>
          <p:nvPr>
            <p:ph idx="1"/>
          </p:nvPr>
        </p:nvSpPr>
        <p:spPr/>
        <p:txBody>
          <a:bodyPr>
            <a:normAutofit/>
          </a:bodyPr>
          <a:lstStyle/>
          <a:p>
            <a:pPr algn="l"/>
            <a:r>
              <a:rPr lang="en-US" sz="2100"/>
              <a:t>J.D. Finnerty</a:t>
            </a:r>
          </a:p>
          <a:p>
            <a:pPr algn="l"/>
            <a:r>
              <a:rPr lang="en-US" sz="2100"/>
              <a:t>… the raising of funds on a limited or </a:t>
            </a:r>
            <a:r>
              <a:rPr lang="en-US" sz="2100" b="1"/>
              <a:t>nonrecourse</a:t>
            </a:r>
            <a:r>
              <a:rPr lang="en-US" sz="2100"/>
              <a:t> basis to finance an economically </a:t>
            </a:r>
            <a:r>
              <a:rPr lang="en-US" sz="2100" b="1"/>
              <a:t>separable capital investment </a:t>
            </a:r>
            <a:r>
              <a:rPr lang="en-US" sz="2100"/>
              <a:t>in which the providers of the funds look primarily to the </a:t>
            </a:r>
            <a:r>
              <a:rPr lang="en-US" sz="2100" b="1"/>
              <a:t>cash flow</a:t>
            </a:r>
            <a:r>
              <a:rPr lang="en-US" sz="2100"/>
              <a:t> from the project as the source of funds to </a:t>
            </a:r>
            <a:r>
              <a:rPr lang="en-US" sz="2100" b="1"/>
              <a:t>service their loans </a:t>
            </a:r>
            <a:r>
              <a:rPr lang="en-US" sz="2100"/>
              <a:t>and provide the return of and return on their equity invested in the project.</a:t>
            </a:r>
            <a:endParaRPr lang="en-US" sz="1800">
              <a:solidFill>
                <a:srgbClr val="000000"/>
              </a:solidFill>
              <a:latin typeface="Calibri" panose="020F0502020204030204" pitchFamily="34" charset="0"/>
            </a:endParaRPr>
          </a:p>
          <a:p>
            <a:pPr algn="l"/>
            <a:r>
              <a:rPr lang="en-US" sz="1800">
                <a:solidFill>
                  <a:srgbClr val="000000"/>
                </a:solidFill>
                <a:latin typeface="Calibri" panose="020F0502020204030204" pitchFamily="34" charset="0"/>
              </a:rPr>
              <a:t>Terms in definition</a:t>
            </a:r>
          </a:p>
          <a:p>
            <a:pPr lvl="1" algn="l"/>
            <a:r>
              <a:rPr lang="en-US" sz="1500">
                <a:solidFill>
                  <a:srgbClr val="000000"/>
                </a:solidFill>
                <a:latin typeface="Calibri" panose="020F0502020204030204" pitchFamily="34" charset="0"/>
              </a:rPr>
              <a:t>Limited or nonrecourse</a:t>
            </a:r>
          </a:p>
          <a:p>
            <a:pPr lvl="1" algn="l"/>
            <a:r>
              <a:rPr lang="en-US" sz="1500">
                <a:solidFill>
                  <a:srgbClr val="000000"/>
                </a:solidFill>
                <a:latin typeface="Calibri" panose="020F0502020204030204" pitchFamily="34" charset="0"/>
              </a:rPr>
              <a:t>SPV – economically separable investment</a:t>
            </a:r>
          </a:p>
          <a:p>
            <a:pPr lvl="1" algn="l"/>
            <a:r>
              <a:rPr lang="en-US" sz="1500">
                <a:solidFill>
                  <a:srgbClr val="000000"/>
                </a:solidFill>
                <a:latin typeface="Calibri" panose="020F0502020204030204" pitchFamily="34" charset="0"/>
              </a:rPr>
              <a:t>DSCR – key measure of risk of default</a:t>
            </a:r>
          </a:p>
          <a:p>
            <a:pPr lvl="1" algn="l"/>
            <a:r>
              <a:rPr lang="en-US" sz="1500">
                <a:solidFill>
                  <a:srgbClr val="000000"/>
                </a:solidFill>
                <a:latin typeface="Calibri" panose="020F0502020204030204" pitchFamily="34" charset="0"/>
              </a:rPr>
              <a:t>IRR - Return on and of equity </a:t>
            </a:r>
          </a:p>
        </p:txBody>
      </p:sp>
      <p:pic>
        <p:nvPicPr>
          <p:cNvPr id="6" name="Picture 5">
            <a:extLst>
              <a:ext uri="{FF2B5EF4-FFF2-40B4-BE49-F238E27FC236}">
                <a16:creationId xmlns:a16="http://schemas.microsoft.com/office/drawing/2014/main" id="{25533769-68AC-327C-2511-90CE0D3C371C}"/>
              </a:ext>
            </a:extLst>
          </p:cNvPr>
          <p:cNvPicPr>
            <a:picLocks noChangeAspect="1"/>
          </p:cNvPicPr>
          <p:nvPr/>
        </p:nvPicPr>
        <p:blipFill>
          <a:blip r:embed="rId2"/>
          <a:stretch>
            <a:fillRect/>
          </a:stretch>
        </p:blipFill>
        <p:spPr>
          <a:xfrm>
            <a:off x="4810991" y="3933000"/>
            <a:ext cx="3952827" cy="1254460"/>
          </a:xfrm>
          <a:prstGeom prst="rect">
            <a:avLst/>
          </a:prstGeom>
        </p:spPr>
      </p:pic>
    </p:spTree>
    <p:extLst>
      <p:ext uri="{BB962C8B-B14F-4D97-AF65-F5344CB8AC3E}">
        <p14:creationId xmlns:p14="http://schemas.microsoft.com/office/powerpoint/2010/main" val="4214216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0930-6A69-1AA8-CBF2-571E4676C136}"/>
              </a:ext>
            </a:extLst>
          </p:cNvPr>
          <p:cNvSpPr>
            <a:spLocks noGrp="1"/>
          </p:cNvSpPr>
          <p:nvPr>
            <p:ph type="title"/>
          </p:nvPr>
        </p:nvSpPr>
        <p:spPr/>
        <p:txBody>
          <a:bodyPr/>
          <a:lstStyle/>
          <a:p>
            <a:r>
              <a:rPr lang="en-US"/>
              <a:t>Terms in Finnerty Definition</a:t>
            </a:r>
          </a:p>
        </p:txBody>
      </p:sp>
      <p:sp>
        <p:nvSpPr>
          <p:cNvPr id="3" name="Content Placeholder 2">
            <a:extLst>
              <a:ext uri="{FF2B5EF4-FFF2-40B4-BE49-F238E27FC236}">
                <a16:creationId xmlns:a16="http://schemas.microsoft.com/office/drawing/2014/main" id="{4E147DCC-C5A0-104E-C78E-40B9E7F16C88}"/>
              </a:ext>
            </a:extLst>
          </p:cNvPr>
          <p:cNvSpPr>
            <a:spLocks noGrp="1"/>
          </p:cNvSpPr>
          <p:nvPr>
            <p:ph idx="1"/>
          </p:nvPr>
        </p:nvSpPr>
        <p:spPr>
          <a:xfrm>
            <a:off x="304801" y="1252207"/>
            <a:ext cx="8316686" cy="4693104"/>
          </a:xfrm>
        </p:spPr>
        <p:txBody>
          <a:bodyPr>
            <a:normAutofit lnSpcReduction="10000"/>
          </a:bodyPr>
          <a:lstStyle/>
          <a:p>
            <a:pPr algn="l"/>
            <a:r>
              <a:rPr lang="en-US" sz="1800"/>
              <a:t>The first term is </a:t>
            </a:r>
            <a:r>
              <a:rPr lang="en-US" sz="1800" b="1"/>
              <a:t>nonrecourse debt</a:t>
            </a:r>
            <a:r>
              <a:rPr lang="en-US" sz="1800"/>
              <a:t>. </a:t>
            </a:r>
          </a:p>
          <a:p>
            <a:pPr lvl="1" algn="l"/>
            <a:r>
              <a:rPr lang="en-US" sz="1600"/>
              <a:t>I define the notion of nonrecourse  as analogous to the lack of ability achieve guarantees from your parents where you cannot send an email to them and ask for money. Getting money from your parents is a parent guarantee is recourse, which is the opposite of nonrecourse. </a:t>
            </a:r>
          </a:p>
          <a:p>
            <a:pPr algn="l"/>
            <a:r>
              <a:rPr lang="en-US" sz="1800"/>
              <a:t>The second is </a:t>
            </a:r>
            <a:r>
              <a:rPr lang="en-US" sz="1800" b="1"/>
              <a:t>separable capital investment</a:t>
            </a:r>
            <a:r>
              <a:rPr lang="en-US" sz="1800"/>
              <a:t>. </a:t>
            </a:r>
          </a:p>
          <a:p>
            <a:pPr lvl="1" algn="l"/>
            <a:r>
              <a:rPr lang="en-US" sz="1600"/>
              <a:t>The idea of a separable investment means that an asset can have different investors, and its cash flow can be measured on distinct financial statements. The separable investment can be called a special purpose vehicle, which is simply a corporation set-up to own the asset. This allows bank financing specifically associated with the project cash flow. </a:t>
            </a:r>
          </a:p>
          <a:p>
            <a:pPr algn="l"/>
            <a:r>
              <a:rPr lang="en-US" sz="1800"/>
              <a:t>The third term are the two words, </a:t>
            </a:r>
            <a:r>
              <a:rPr lang="en-US" sz="1800" b="1"/>
              <a:t>cash flow</a:t>
            </a:r>
            <a:r>
              <a:rPr lang="en-US" sz="1800"/>
              <a:t>. </a:t>
            </a:r>
          </a:p>
          <a:p>
            <a:pPr lvl="1" algn="l"/>
            <a:r>
              <a:rPr lang="en-US" sz="1600"/>
              <a:t>By including the notion of cash flow in the project finance definition  (contrasted to earnings per share that are affected by depreciation, impairment charges other accounting adjustments), Finnerty’s definition emphasizes the way cash flow can directly be used in project finance. </a:t>
            </a:r>
          </a:p>
          <a:p>
            <a:pPr algn="l"/>
            <a:r>
              <a:rPr lang="en-US" sz="1800"/>
              <a:t>The fourth item involves the ability to </a:t>
            </a:r>
            <a:r>
              <a:rPr lang="en-US" sz="1800" b="1"/>
              <a:t>service loans</a:t>
            </a:r>
            <a:r>
              <a:rPr lang="en-US" sz="1800"/>
              <a:t>. </a:t>
            </a:r>
          </a:p>
          <a:p>
            <a:pPr lvl="1" algn="l"/>
            <a:r>
              <a:rPr lang="en-US" sz="1600"/>
              <a:t>Servicing debt introduces the notion that in project finance, the debt service – the interest and repayment on debt – is directly related to cash flow. </a:t>
            </a:r>
          </a:p>
        </p:txBody>
      </p:sp>
      <p:sp>
        <p:nvSpPr>
          <p:cNvPr id="4" name="Slide Number Placeholder 3">
            <a:extLst>
              <a:ext uri="{FF2B5EF4-FFF2-40B4-BE49-F238E27FC236}">
                <a16:creationId xmlns:a16="http://schemas.microsoft.com/office/drawing/2014/main" id="{D62D13E4-B2ED-5765-51DD-29BB48A7C812}"/>
              </a:ext>
            </a:extLst>
          </p:cNvPr>
          <p:cNvSpPr>
            <a:spLocks noGrp="1"/>
          </p:cNvSpPr>
          <p:nvPr>
            <p:ph type="sldNum" sz="quarter" idx="12"/>
          </p:nvPr>
        </p:nvSpPr>
        <p:spPr/>
        <p:txBody>
          <a:bodyPr/>
          <a:lstStyle/>
          <a:p>
            <a:fld id="{EB241CD2-1E45-42A3-B213-66A034DF9A3B}" type="slidenum">
              <a:rPr lang="en-GB" smtClean="0"/>
              <a:t>21</a:t>
            </a:fld>
            <a:endParaRPr lang="en-GB"/>
          </a:p>
        </p:txBody>
      </p:sp>
    </p:spTree>
    <p:extLst>
      <p:ext uri="{BB962C8B-B14F-4D97-AF65-F5344CB8AC3E}">
        <p14:creationId xmlns:p14="http://schemas.microsoft.com/office/powerpoint/2010/main" val="1151857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5F113-4E59-7A5D-354F-285EB31850A9}"/>
              </a:ext>
            </a:extLst>
          </p:cNvPr>
          <p:cNvSpPr>
            <a:spLocks noGrp="1"/>
          </p:cNvSpPr>
          <p:nvPr>
            <p:ph type="title"/>
          </p:nvPr>
        </p:nvSpPr>
        <p:spPr/>
        <p:txBody>
          <a:bodyPr>
            <a:normAutofit fontScale="90000"/>
          </a:bodyPr>
          <a:lstStyle/>
          <a:p>
            <a:r>
              <a:rPr lang="en-US" dirty="0"/>
              <a:t>More Definitions – Do Not See the Beauty of Project Finance</a:t>
            </a:r>
          </a:p>
        </p:txBody>
      </p:sp>
      <p:sp>
        <p:nvSpPr>
          <p:cNvPr id="3" name="Content Placeholder 2">
            <a:extLst>
              <a:ext uri="{FF2B5EF4-FFF2-40B4-BE49-F238E27FC236}">
                <a16:creationId xmlns:a16="http://schemas.microsoft.com/office/drawing/2014/main" id="{09301DC9-81EE-F21D-C92C-F9423406910B}"/>
              </a:ext>
            </a:extLst>
          </p:cNvPr>
          <p:cNvSpPr>
            <a:spLocks noGrp="1"/>
          </p:cNvSpPr>
          <p:nvPr>
            <p:ph idx="1"/>
          </p:nvPr>
        </p:nvSpPr>
        <p:spPr/>
        <p:txBody>
          <a:bodyPr>
            <a:normAutofit fontScale="92500" lnSpcReduction="10000"/>
          </a:bodyPr>
          <a:lstStyle/>
          <a:p>
            <a:pPr marL="1658938" indent="-1658938" algn="l">
              <a:buNone/>
              <a:tabLst>
                <a:tab pos="1319213" algn="l"/>
                <a:tab pos="1604963" algn="l"/>
              </a:tabLst>
            </a:pPr>
            <a:r>
              <a:rPr lang="en-GB" sz="1800" i="1"/>
              <a:t>Definition Two: 	Project financing is a loan structure that </a:t>
            </a:r>
            <a:r>
              <a:rPr lang="en-GB" sz="1800" b="1" i="1"/>
              <a:t>relies primarily on the project's cash flow</a:t>
            </a:r>
            <a:r>
              <a:rPr lang="en-GB" sz="1800" i="1"/>
              <a:t> for repayment, with the project's assets, rights, and interests held as </a:t>
            </a:r>
            <a:r>
              <a:rPr lang="en-GB" sz="1800" b="1" i="1"/>
              <a:t>secondary collateral.</a:t>
            </a:r>
            <a:endParaRPr lang="en-US" sz="1800"/>
          </a:p>
          <a:p>
            <a:pPr marL="1658938" indent="-1658938" algn="l">
              <a:buNone/>
              <a:tabLst>
                <a:tab pos="1604963" algn="l"/>
              </a:tabLst>
            </a:pPr>
            <a:r>
              <a:rPr lang="en-US" sz="1800" i="1"/>
              <a:t>Definition Three: Financing of a particular economic unit in which a lender is satisfied to look initially to the cash flow and earnings of that project economic unit as the </a:t>
            </a:r>
            <a:r>
              <a:rPr lang="en-US" sz="1800" b="1" i="1"/>
              <a:t>source of funds</a:t>
            </a:r>
            <a:r>
              <a:rPr lang="en-US" sz="1800" i="1"/>
              <a:t> from which a loan will be repaid and to the assets of the economic unit as collateral for the loan.</a:t>
            </a:r>
            <a:endParaRPr lang="en-US" sz="1800"/>
          </a:p>
          <a:p>
            <a:pPr marL="1658938" indent="-1658938" algn="l">
              <a:buNone/>
              <a:tabLst>
                <a:tab pos="1658938" algn="l"/>
              </a:tabLst>
            </a:pPr>
            <a:r>
              <a:rPr lang="en-US" sz="1800" i="1"/>
              <a:t>Definition Four: 	Project finance involves the creation of a </a:t>
            </a:r>
            <a:r>
              <a:rPr lang="en-US" sz="1800" b="1" i="1"/>
              <a:t>legally independent project company</a:t>
            </a:r>
            <a:r>
              <a:rPr lang="en-US" sz="1800" i="1"/>
              <a:t> financed with nonrecourse debt (and equity from one or more corporate entities known as </a:t>
            </a:r>
            <a:r>
              <a:rPr lang="en-US" sz="1800" b="1" i="1"/>
              <a:t>sponsoring firms</a:t>
            </a:r>
            <a:r>
              <a:rPr lang="en-US" sz="1800" i="1"/>
              <a:t>) for the purpose of financing investment in a single purpose capital asset, </a:t>
            </a:r>
            <a:r>
              <a:rPr lang="en-US" sz="1800" b="1" i="1"/>
              <a:t>usually with a limited life</a:t>
            </a:r>
            <a:r>
              <a:rPr lang="en-US" sz="1800" i="1"/>
              <a:t>.</a:t>
            </a:r>
            <a:endParaRPr lang="en-US" sz="1800"/>
          </a:p>
          <a:p>
            <a:pPr marL="1658938" indent="-1658938" algn="l">
              <a:buNone/>
              <a:tabLst>
                <a:tab pos="1604963" algn="l"/>
              </a:tabLst>
            </a:pPr>
            <a:r>
              <a:rPr lang="en-US" sz="1800" i="1"/>
              <a:t>Definition Five: 	Project finance is used to refer to a non-recourse or </a:t>
            </a:r>
            <a:r>
              <a:rPr lang="en-US" sz="1800" b="1" i="1"/>
              <a:t>limited</a:t>
            </a:r>
            <a:r>
              <a:rPr lang="en-US" sz="1800" i="1"/>
              <a:t> </a:t>
            </a:r>
            <a:r>
              <a:rPr lang="en-US" sz="1800" b="1" i="1"/>
              <a:t>recourse</a:t>
            </a:r>
            <a:r>
              <a:rPr lang="en-US" sz="1800" i="1"/>
              <a:t> debt financing structure in which debt, equity and </a:t>
            </a:r>
            <a:r>
              <a:rPr lang="en-US" sz="1800" b="1" i="1"/>
              <a:t>credit enhancements</a:t>
            </a:r>
            <a:r>
              <a:rPr lang="en-US" sz="1800" i="1"/>
              <a:t> are combined for the construction and operation or </a:t>
            </a:r>
            <a:r>
              <a:rPr lang="en-US" sz="1800" b="1" i="1"/>
              <a:t>refinancing</a:t>
            </a:r>
            <a:r>
              <a:rPr lang="en-US" sz="1800" i="1"/>
              <a:t> of a particular facility in a </a:t>
            </a:r>
            <a:r>
              <a:rPr lang="en-US" sz="1800" b="1" i="1"/>
              <a:t>capital-intensive</a:t>
            </a:r>
            <a:r>
              <a:rPr lang="en-US" sz="1800" i="1"/>
              <a:t> industry.</a:t>
            </a:r>
            <a:endParaRPr lang="en-US" sz="1800"/>
          </a:p>
          <a:p>
            <a:pPr algn="l"/>
            <a:endParaRPr lang="en-GB" sz="1100"/>
          </a:p>
          <a:p>
            <a:pPr algn="l"/>
            <a:r>
              <a:rPr lang="en-GB" sz="1100"/>
              <a:t>Investopedia, definition of project finance</a:t>
            </a:r>
            <a:endParaRPr lang="en-US" sz="1100"/>
          </a:p>
          <a:p>
            <a:pPr algn="l"/>
            <a:r>
              <a:rPr lang="en-GB" sz="1100"/>
              <a:t>Nevitt, P.K. and Fabozzi F, Euromoney, Project Financing, 7</a:t>
            </a:r>
            <a:r>
              <a:rPr lang="en-GB" sz="1100" baseline="30000"/>
              <a:t>th</a:t>
            </a:r>
            <a:r>
              <a:rPr lang="en-GB" sz="1100"/>
              <a:t> Edition, London </a:t>
            </a:r>
            <a:endParaRPr lang="en-US" sz="1100"/>
          </a:p>
          <a:p>
            <a:pPr algn="l"/>
            <a:endParaRPr lang="en-US" sz="2400"/>
          </a:p>
        </p:txBody>
      </p:sp>
    </p:spTree>
    <p:extLst>
      <p:ext uri="{BB962C8B-B14F-4D97-AF65-F5344CB8AC3E}">
        <p14:creationId xmlns:p14="http://schemas.microsoft.com/office/powerpoint/2010/main" val="855174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2745-C2B7-03C2-928A-A7BF86CD7A71}"/>
              </a:ext>
            </a:extLst>
          </p:cNvPr>
          <p:cNvSpPr>
            <a:spLocks noGrp="1"/>
          </p:cNvSpPr>
          <p:nvPr>
            <p:ph type="title"/>
          </p:nvPr>
        </p:nvSpPr>
        <p:spPr/>
        <p:txBody>
          <a:bodyPr>
            <a:normAutofit fontScale="90000"/>
          </a:bodyPr>
          <a:lstStyle/>
          <a:p>
            <a:r>
              <a:rPr lang="en-US"/>
              <a:t>More Terms from the Project Finance Definitions</a:t>
            </a:r>
          </a:p>
        </p:txBody>
      </p:sp>
      <p:sp>
        <p:nvSpPr>
          <p:cNvPr id="3" name="Content Placeholder 2">
            <a:extLst>
              <a:ext uri="{FF2B5EF4-FFF2-40B4-BE49-F238E27FC236}">
                <a16:creationId xmlns:a16="http://schemas.microsoft.com/office/drawing/2014/main" id="{65ED9609-F88A-5904-7E62-99CFD5A54405}"/>
              </a:ext>
            </a:extLst>
          </p:cNvPr>
          <p:cNvSpPr>
            <a:spLocks noGrp="1"/>
          </p:cNvSpPr>
          <p:nvPr>
            <p:ph idx="1"/>
          </p:nvPr>
        </p:nvSpPr>
        <p:spPr/>
        <p:txBody>
          <a:bodyPr>
            <a:normAutofit lnSpcReduction="10000"/>
          </a:bodyPr>
          <a:lstStyle/>
          <a:p>
            <a:pPr algn="l"/>
            <a:r>
              <a:rPr lang="en-US" sz="2000"/>
              <a:t>The term “</a:t>
            </a:r>
            <a:r>
              <a:rPr lang="en-US" sz="2000" b="1"/>
              <a:t>l</a:t>
            </a:r>
            <a:r>
              <a:rPr lang="en-US" sz="2000" b="1" i="1"/>
              <a:t>oan structure that relies on cash flow</a:t>
            </a:r>
            <a:r>
              <a:rPr lang="en-US" sz="2000"/>
              <a:t>” implies a loan structure where the debt service mimics projected cash flow and implies something named debt sculpting where the repayment of debt goes up and down with the expected cash flow patterns of the project.</a:t>
            </a:r>
          </a:p>
          <a:p>
            <a:pPr algn="l"/>
            <a:r>
              <a:rPr lang="en-US" sz="2000"/>
              <a:t>The term “</a:t>
            </a:r>
            <a:r>
              <a:rPr lang="en-US" sz="2000" b="1" i="1"/>
              <a:t>secondary collateral</a:t>
            </a:r>
            <a:r>
              <a:rPr lang="en-US" sz="2000"/>
              <a:t>” is the value of a project that can potentially be realized through sale of the asset. This concept is not important in project finance because the value of a project comes from cash flow.</a:t>
            </a:r>
          </a:p>
          <a:p>
            <a:pPr algn="l"/>
            <a:r>
              <a:rPr lang="en-US" sz="2000"/>
              <a:t>The term “</a:t>
            </a:r>
            <a:r>
              <a:rPr lang="en-US" sz="2000" b="1" i="1"/>
              <a:t>sources of funds</a:t>
            </a:r>
            <a:r>
              <a:rPr lang="en-US" sz="2000"/>
              <a:t>” points to the idea of cash flow and that the essence of evaluating project finance are two cash flow statements. The first is the sources of cash flow that are paid for constructing the assets while the second is the cash flow returned to investors after operation starts. </a:t>
            </a:r>
          </a:p>
          <a:p>
            <a:pPr algn="l"/>
            <a:r>
              <a:rPr lang="en-US" sz="2000"/>
              <a:t>The term “</a:t>
            </a:r>
            <a:r>
              <a:rPr lang="en-US" sz="2000" b="1" i="1"/>
              <a:t>legally independent project company</a:t>
            </a:r>
            <a:r>
              <a:rPr lang="en-US" sz="2000"/>
              <a:t>” emphasizes the notion that the special purpose company can have different investors is the company that repays debt. 	</a:t>
            </a:r>
          </a:p>
        </p:txBody>
      </p:sp>
      <p:sp>
        <p:nvSpPr>
          <p:cNvPr id="4" name="Slide Number Placeholder 3">
            <a:extLst>
              <a:ext uri="{FF2B5EF4-FFF2-40B4-BE49-F238E27FC236}">
                <a16:creationId xmlns:a16="http://schemas.microsoft.com/office/drawing/2014/main" id="{D8620CFF-F06C-FEA1-CAAE-EA428F5046D8}"/>
              </a:ext>
            </a:extLst>
          </p:cNvPr>
          <p:cNvSpPr>
            <a:spLocks noGrp="1"/>
          </p:cNvSpPr>
          <p:nvPr>
            <p:ph type="sldNum" sz="quarter" idx="12"/>
          </p:nvPr>
        </p:nvSpPr>
        <p:spPr/>
        <p:txBody>
          <a:bodyPr/>
          <a:lstStyle/>
          <a:p>
            <a:fld id="{EB241CD2-1E45-42A3-B213-66A034DF9A3B}" type="slidenum">
              <a:rPr lang="en-GB" smtClean="0"/>
              <a:t>23</a:t>
            </a:fld>
            <a:endParaRPr lang="en-GB"/>
          </a:p>
        </p:txBody>
      </p:sp>
    </p:spTree>
    <p:extLst>
      <p:ext uri="{BB962C8B-B14F-4D97-AF65-F5344CB8AC3E}">
        <p14:creationId xmlns:p14="http://schemas.microsoft.com/office/powerpoint/2010/main" val="2495740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4196-76FE-6AAE-5C1E-6CE3E86DB387}"/>
              </a:ext>
            </a:extLst>
          </p:cNvPr>
          <p:cNvSpPr>
            <a:spLocks noGrp="1"/>
          </p:cNvSpPr>
          <p:nvPr>
            <p:ph type="title"/>
          </p:nvPr>
        </p:nvSpPr>
        <p:spPr/>
        <p:txBody>
          <a:bodyPr>
            <a:normAutofit fontScale="90000"/>
          </a:bodyPr>
          <a:lstStyle/>
          <a:p>
            <a:r>
              <a:rPr lang="en-US"/>
              <a:t>More Terms from the Project Finance Definitions</a:t>
            </a:r>
          </a:p>
        </p:txBody>
      </p:sp>
      <p:sp>
        <p:nvSpPr>
          <p:cNvPr id="3" name="Content Placeholder 2">
            <a:extLst>
              <a:ext uri="{FF2B5EF4-FFF2-40B4-BE49-F238E27FC236}">
                <a16:creationId xmlns:a16="http://schemas.microsoft.com/office/drawing/2014/main" id="{3275EB9A-7E24-979A-239C-1544F9DEF1F6}"/>
              </a:ext>
            </a:extLst>
          </p:cNvPr>
          <p:cNvSpPr>
            <a:spLocks noGrp="1"/>
          </p:cNvSpPr>
          <p:nvPr>
            <p:ph idx="1"/>
          </p:nvPr>
        </p:nvSpPr>
        <p:spPr/>
        <p:txBody>
          <a:bodyPr>
            <a:normAutofit lnSpcReduction="10000"/>
          </a:bodyPr>
          <a:lstStyle/>
          <a:p>
            <a:pPr algn="l"/>
            <a:r>
              <a:rPr lang="en-US" sz="2000"/>
              <a:t>The term “</a:t>
            </a:r>
            <a:r>
              <a:rPr lang="en-US" sz="2000" b="1" i="1"/>
              <a:t>sponsoring firms</a:t>
            </a:r>
            <a:r>
              <a:rPr lang="en-US" sz="2000"/>
              <a:t>” simply refers to the investors in a project. Investors in a public corporation may add up to millions. In project finance there are just a couple of partners. </a:t>
            </a:r>
          </a:p>
          <a:p>
            <a:pPr algn="l"/>
            <a:r>
              <a:rPr lang="en-US" sz="2000"/>
              <a:t>The term “</a:t>
            </a:r>
            <a:r>
              <a:rPr lang="en-US" sz="2000" b="1" i="1"/>
              <a:t>limited life</a:t>
            </a:r>
            <a:r>
              <a:rPr lang="en-US" sz="2000"/>
              <a:t>” in project finance means what is says, but it is important because cash flow analysis can be made over the entire life of a project. The amount of time between the end of the limited life and the end of debt term is called the tail.</a:t>
            </a:r>
          </a:p>
          <a:p>
            <a:pPr algn="l"/>
            <a:r>
              <a:rPr lang="en-US" sz="2000"/>
              <a:t>The term “</a:t>
            </a:r>
            <a:r>
              <a:rPr lang="en-US" sz="2000" b="1" i="1"/>
              <a:t>credit enhancements</a:t>
            </a:r>
            <a:r>
              <a:rPr lang="en-US" sz="2000"/>
              <a:t>” refer to mechanisms that protect debt through limiting dividends. These credit enhancements include covenants that do not allow dividends when ratios fall below a certain level; covenants to repay debt early instead of paying dividends (cash flow sweeps); and cash held on the balance sheet to provide cash in emergency situations. </a:t>
            </a:r>
          </a:p>
          <a:p>
            <a:pPr algn="l"/>
            <a:r>
              <a:rPr lang="en-US" sz="2000"/>
              <a:t>The term “</a:t>
            </a:r>
            <a:r>
              <a:rPr lang="en-US" sz="2000" b="1" i="1"/>
              <a:t>refinancing</a:t>
            </a:r>
            <a:r>
              <a:rPr lang="en-US" sz="2000"/>
              <a:t>” refers to re-paying exiting debt (generally before the end of the term of the debt) and replacing the existing debt with new debt that has better terms. </a:t>
            </a:r>
          </a:p>
        </p:txBody>
      </p:sp>
      <p:sp>
        <p:nvSpPr>
          <p:cNvPr id="4" name="Slide Number Placeholder 3">
            <a:extLst>
              <a:ext uri="{FF2B5EF4-FFF2-40B4-BE49-F238E27FC236}">
                <a16:creationId xmlns:a16="http://schemas.microsoft.com/office/drawing/2014/main" id="{D422E9F3-2000-E29D-AE91-50A015AB5626}"/>
              </a:ext>
            </a:extLst>
          </p:cNvPr>
          <p:cNvSpPr>
            <a:spLocks noGrp="1"/>
          </p:cNvSpPr>
          <p:nvPr>
            <p:ph type="sldNum" sz="quarter" idx="12"/>
          </p:nvPr>
        </p:nvSpPr>
        <p:spPr/>
        <p:txBody>
          <a:bodyPr/>
          <a:lstStyle/>
          <a:p>
            <a:fld id="{EB241CD2-1E45-42A3-B213-66A034DF9A3B}" type="slidenum">
              <a:rPr lang="en-GB" smtClean="0"/>
              <a:t>24</a:t>
            </a:fld>
            <a:endParaRPr lang="en-GB"/>
          </a:p>
        </p:txBody>
      </p:sp>
    </p:spTree>
    <p:extLst>
      <p:ext uri="{BB962C8B-B14F-4D97-AF65-F5344CB8AC3E}">
        <p14:creationId xmlns:p14="http://schemas.microsoft.com/office/powerpoint/2010/main" val="2563330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FAAA7-6BC5-A0F1-D442-65F4574734BB}"/>
              </a:ext>
            </a:extLst>
          </p:cNvPr>
          <p:cNvSpPr>
            <a:spLocks noGrp="1"/>
          </p:cNvSpPr>
          <p:nvPr>
            <p:ph type="title"/>
          </p:nvPr>
        </p:nvSpPr>
        <p:spPr>
          <a:xfrm>
            <a:off x="200025" y="490282"/>
            <a:ext cx="7606242" cy="654049"/>
          </a:xfrm>
        </p:spPr>
        <p:txBody>
          <a:bodyPr>
            <a:normAutofit fontScale="90000"/>
          </a:bodyPr>
          <a:lstStyle/>
          <a:p>
            <a:r>
              <a:rPr lang="en-US"/>
              <a:t>Problems with the Project Finance Definition: Aspects of Project Finance Other than Debt Ignored</a:t>
            </a:r>
          </a:p>
        </p:txBody>
      </p:sp>
      <p:sp>
        <p:nvSpPr>
          <p:cNvPr id="3" name="Content Placeholder 2">
            <a:extLst>
              <a:ext uri="{FF2B5EF4-FFF2-40B4-BE49-F238E27FC236}">
                <a16:creationId xmlns:a16="http://schemas.microsoft.com/office/drawing/2014/main" id="{8ADDC7DC-CF8A-96D3-51A4-F19596EB60C5}"/>
              </a:ext>
            </a:extLst>
          </p:cNvPr>
          <p:cNvSpPr>
            <a:spLocks noGrp="1"/>
          </p:cNvSpPr>
          <p:nvPr>
            <p:ph idx="1"/>
          </p:nvPr>
        </p:nvSpPr>
        <p:spPr>
          <a:xfrm>
            <a:off x="200025" y="1443591"/>
            <a:ext cx="8316686" cy="4693104"/>
          </a:xfrm>
        </p:spPr>
        <p:txBody>
          <a:bodyPr>
            <a:normAutofit/>
          </a:bodyPr>
          <a:lstStyle/>
          <a:p>
            <a:pPr algn="l"/>
            <a:r>
              <a:rPr lang="en-US" sz="2400"/>
              <a:t>All the definitions miss the pillars of project finance related to:</a:t>
            </a:r>
          </a:p>
          <a:p>
            <a:pPr lvl="1" algn="l"/>
            <a:r>
              <a:rPr lang="en-US" sz="2250"/>
              <a:t>encouraging efficient construction and operation using contracts; </a:t>
            </a:r>
          </a:p>
          <a:p>
            <a:pPr lvl="1" algn="l"/>
            <a:r>
              <a:rPr lang="en-US" sz="2250"/>
              <a:t>the essential point of achieving low prices for consumers and low returns relative to cost of capital through bidding;</a:t>
            </a:r>
          </a:p>
          <a:p>
            <a:pPr lvl="1" algn="l"/>
            <a:r>
              <a:rPr lang="en-US" sz="2250"/>
              <a:t>Explicitly managing externalities through disqualifying certain projects and encouraging others.</a:t>
            </a:r>
          </a:p>
        </p:txBody>
      </p:sp>
      <p:sp>
        <p:nvSpPr>
          <p:cNvPr id="4" name="Slide Number Placeholder 3">
            <a:extLst>
              <a:ext uri="{FF2B5EF4-FFF2-40B4-BE49-F238E27FC236}">
                <a16:creationId xmlns:a16="http://schemas.microsoft.com/office/drawing/2014/main" id="{3D88833A-22CD-FFEF-3802-3573A0AEE5AA}"/>
              </a:ext>
            </a:extLst>
          </p:cNvPr>
          <p:cNvSpPr>
            <a:spLocks noGrp="1"/>
          </p:cNvSpPr>
          <p:nvPr>
            <p:ph type="sldNum" sz="quarter" idx="12"/>
          </p:nvPr>
        </p:nvSpPr>
        <p:spPr/>
        <p:txBody>
          <a:bodyPr/>
          <a:lstStyle/>
          <a:p>
            <a:fld id="{EB241CD2-1E45-42A3-B213-66A034DF9A3B}" type="slidenum">
              <a:rPr lang="en-GB" smtClean="0"/>
              <a:t>25</a:t>
            </a:fld>
            <a:endParaRPr lang="en-GB"/>
          </a:p>
        </p:txBody>
      </p:sp>
    </p:spTree>
    <p:extLst>
      <p:ext uri="{BB962C8B-B14F-4D97-AF65-F5344CB8AC3E}">
        <p14:creationId xmlns:p14="http://schemas.microsoft.com/office/powerpoint/2010/main" val="1924948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B6BB1-9A68-DCDA-1985-854EBBC11FE5}"/>
              </a:ext>
            </a:extLst>
          </p:cNvPr>
          <p:cNvSpPr>
            <a:spLocks noGrp="1"/>
          </p:cNvSpPr>
          <p:nvPr>
            <p:ph type="title"/>
          </p:nvPr>
        </p:nvSpPr>
        <p:spPr/>
        <p:txBody>
          <a:bodyPr/>
          <a:lstStyle/>
          <a:p>
            <a:r>
              <a:rPr lang="en-US" dirty="0"/>
              <a:t>Non-Recourse Debt is a Beautiful Thing</a:t>
            </a:r>
          </a:p>
        </p:txBody>
      </p:sp>
      <p:sp>
        <p:nvSpPr>
          <p:cNvPr id="5" name="Text Placeholder 4">
            <a:extLst>
              <a:ext uri="{FF2B5EF4-FFF2-40B4-BE49-F238E27FC236}">
                <a16:creationId xmlns:a16="http://schemas.microsoft.com/office/drawing/2014/main" id="{D693BB5D-7D3B-7C2D-88F5-18B23ED87147}"/>
              </a:ext>
            </a:extLst>
          </p:cNvPr>
          <p:cNvSpPr>
            <a:spLocks noGrp="1"/>
          </p:cNvSpPr>
          <p:nvPr>
            <p:ph type="body" idx="1"/>
          </p:nvPr>
        </p:nvSpPr>
        <p:spPr/>
        <p:txBody>
          <a:bodyPr/>
          <a:lstStyle/>
          <a:p>
            <a:r>
              <a:rPr lang="en-US" dirty="0"/>
              <a:t>That is how we get a real test of an investment</a:t>
            </a:r>
          </a:p>
        </p:txBody>
      </p:sp>
      <p:sp>
        <p:nvSpPr>
          <p:cNvPr id="4" name="Slide Number Placeholder 3">
            <a:extLst>
              <a:ext uri="{FF2B5EF4-FFF2-40B4-BE49-F238E27FC236}">
                <a16:creationId xmlns:a16="http://schemas.microsoft.com/office/drawing/2014/main" id="{2FD68A43-50A3-6DE5-632E-5E6C17EAE647}"/>
              </a:ext>
            </a:extLst>
          </p:cNvPr>
          <p:cNvSpPr>
            <a:spLocks noGrp="1"/>
          </p:cNvSpPr>
          <p:nvPr>
            <p:ph type="sldNum" sz="quarter" idx="12"/>
          </p:nvPr>
        </p:nvSpPr>
        <p:spPr/>
        <p:txBody>
          <a:bodyPr/>
          <a:lstStyle/>
          <a:p>
            <a:fld id="{EB241CD2-1E45-42A3-B213-66A034DF9A3B}" type="slidenum">
              <a:rPr lang="en-GB" smtClean="0"/>
              <a:t>26</a:t>
            </a:fld>
            <a:endParaRPr lang="en-GB"/>
          </a:p>
        </p:txBody>
      </p:sp>
    </p:spTree>
    <p:extLst>
      <p:ext uri="{BB962C8B-B14F-4D97-AF65-F5344CB8AC3E}">
        <p14:creationId xmlns:p14="http://schemas.microsoft.com/office/powerpoint/2010/main" val="1141549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89467" y="764585"/>
            <a:ext cx="8189192" cy="640881"/>
          </a:xfrm>
        </p:spPr>
        <p:txBody>
          <a:bodyPr>
            <a:normAutofit fontScale="90000"/>
          </a:bodyPr>
          <a:lstStyle/>
          <a:p>
            <a:r>
              <a:rPr lang="en-US" dirty="0"/>
              <a:t>Why is Non-Recourse and No Parent Support so Important In Essence of Project Finance</a:t>
            </a:r>
          </a:p>
        </p:txBody>
      </p:sp>
      <p:sp>
        <p:nvSpPr>
          <p:cNvPr id="3" name="Content Placeholder 2">
            <a:extLst>
              <a:ext uri="{FF2B5EF4-FFF2-40B4-BE49-F238E27FC236}">
                <a16:creationId xmlns:a16="http://schemas.microsoft.com/office/drawing/2014/main" id="{FB231798-4B50-25E2-5C40-1A692B5B7ADD}"/>
              </a:ext>
            </a:extLst>
          </p:cNvPr>
          <p:cNvSpPr>
            <a:spLocks noGrp="1"/>
          </p:cNvSpPr>
          <p:nvPr>
            <p:ph idx="1"/>
          </p:nvPr>
        </p:nvSpPr>
        <p:spPr>
          <a:xfrm>
            <a:off x="233916" y="1956391"/>
            <a:ext cx="4779513" cy="3848986"/>
          </a:xfrm>
        </p:spPr>
        <p:txBody>
          <a:bodyPr>
            <a:normAutofit lnSpcReduction="10000"/>
          </a:bodyPr>
          <a:lstStyle/>
          <a:p>
            <a:pPr algn="l"/>
            <a:r>
              <a:rPr lang="en-US" sz="1800" dirty="0"/>
              <a:t>No parent guarantees (your children cannot send and email and receive your financial support like my daughter).</a:t>
            </a:r>
          </a:p>
          <a:p>
            <a:pPr algn="l"/>
            <a:r>
              <a:rPr lang="en-US" sz="1800" dirty="0"/>
              <a:t>From a valuation and from a loan perspective a project must be economically viable and evaluated on a standalone basis. In corporate finance and regular old capital budgeting there is no such test.</a:t>
            </a:r>
          </a:p>
          <a:p>
            <a:pPr algn="l"/>
            <a:r>
              <a:rPr lang="en-US" sz="1800" dirty="0"/>
              <a:t>Philosophical question – is a child with a lot of parent support able to perform better than one with none.</a:t>
            </a:r>
          </a:p>
          <a:p>
            <a:pPr algn="l"/>
            <a:r>
              <a:rPr lang="en-US" sz="1800" dirty="0"/>
              <a:t>If you know there is a rich parent behind you, can you use this even if there is no direct promise.</a:t>
            </a:r>
          </a:p>
          <a:p>
            <a:pPr algn="l"/>
            <a:endParaRPr lang="en-US" sz="1800" dirty="0"/>
          </a:p>
        </p:txBody>
      </p:sp>
      <p:pic>
        <p:nvPicPr>
          <p:cNvPr id="10" name="Picture 9">
            <a:extLst>
              <a:ext uri="{FF2B5EF4-FFF2-40B4-BE49-F238E27FC236}">
                <a16:creationId xmlns:a16="http://schemas.microsoft.com/office/drawing/2014/main" id="{A5AE4186-2DFF-79E7-410C-64954E74B2DD}"/>
              </a:ext>
            </a:extLst>
          </p:cNvPr>
          <p:cNvPicPr>
            <a:picLocks noChangeAspect="1"/>
          </p:cNvPicPr>
          <p:nvPr/>
        </p:nvPicPr>
        <p:blipFill>
          <a:blip r:embed="rId2"/>
          <a:stretch>
            <a:fillRect/>
          </a:stretch>
        </p:blipFill>
        <p:spPr>
          <a:xfrm>
            <a:off x="5013430" y="2303453"/>
            <a:ext cx="3565229" cy="2722149"/>
          </a:xfrm>
          <a:prstGeom prst="rect">
            <a:avLst/>
          </a:prstGeom>
        </p:spPr>
      </p:pic>
    </p:spTree>
    <p:extLst>
      <p:ext uri="{BB962C8B-B14F-4D97-AF65-F5344CB8AC3E}">
        <p14:creationId xmlns:p14="http://schemas.microsoft.com/office/powerpoint/2010/main" val="1104815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662F6-3F8D-7561-2DC6-5AD23CB5793E}"/>
              </a:ext>
            </a:extLst>
          </p:cNvPr>
          <p:cNvSpPr>
            <a:spLocks noGrp="1"/>
          </p:cNvSpPr>
          <p:nvPr>
            <p:ph type="title"/>
          </p:nvPr>
        </p:nvSpPr>
        <p:spPr/>
        <p:txBody>
          <a:bodyPr/>
          <a:lstStyle/>
          <a:p>
            <a:r>
              <a:rPr lang="en-US"/>
              <a:t>The Real Import of Nonrecourse</a:t>
            </a:r>
          </a:p>
        </p:txBody>
      </p:sp>
      <p:sp>
        <p:nvSpPr>
          <p:cNvPr id="3" name="Content Placeholder 2">
            <a:extLst>
              <a:ext uri="{FF2B5EF4-FFF2-40B4-BE49-F238E27FC236}">
                <a16:creationId xmlns:a16="http://schemas.microsoft.com/office/drawing/2014/main" id="{11E1D5C3-4CE4-01DE-5F76-37D51F34CF29}"/>
              </a:ext>
            </a:extLst>
          </p:cNvPr>
          <p:cNvSpPr>
            <a:spLocks noGrp="1"/>
          </p:cNvSpPr>
          <p:nvPr>
            <p:ph idx="1"/>
          </p:nvPr>
        </p:nvSpPr>
        <p:spPr/>
        <p:txBody>
          <a:bodyPr>
            <a:normAutofit/>
          </a:bodyPr>
          <a:lstStyle/>
          <a:p>
            <a:pPr algn="l"/>
            <a:r>
              <a:rPr lang="en-US" sz="2400"/>
              <a:t>The example of parental support (a term used in project finance) makes you understand that the real import of nonrecourse financing is that a project must be able to be viable on a standalone basis. </a:t>
            </a:r>
          </a:p>
          <a:p>
            <a:pPr algn="l"/>
            <a:r>
              <a:rPr lang="en-US" sz="2400"/>
              <a:t>Now think about nonrecourse and investment assessment. Not only do you have a third party assessing the viability of a long-term investment; this assessment of is made on a pure basis where the risks and the economic viability are directly evaluated. </a:t>
            </a:r>
          </a:p>
          <a:p>
            <a:pPr algn="l"/>
            <a:endParaRPr lang="en-US" sz="1800" i="1"/>
          </a:p>
        </p:txBody>
      </p:sp>
      <p:sp>
        <p:nvSpPr>
          <p:cNvPr id="4" name="Slide Number Placeholder 3">
            <a:extLst>
              <a:ext uri="{FF2B5EF4-FFF2-40B4-BE49-F238E27FC236}">
                <a16:creationId xmlns:a16="http://schemas.microsoft.com/office/drawing/2014/main" id="{8E397E9B-0A61-87C3-DEE0-E771F1E44209}"/>
              </a:ext>
            </a:extLst>
          </p:cNvPr>
          <p:cNvSpPr>
            <a:spLocks noGrp="1"/>
          </p:cNvSpPr>
          <p:nvPr>
            <p:ph type="sldNum" sz="quarter" idx="12"/>
          </p:nvPr>
        </p:nvSpPr>
        <p:spPr/>
        <p:txBody>
          <a:bodyPr/>
          <a:lstStyle/>
          <a:p>
            <a:fld id="{EB241CD2-1E45-42A3-B213-66A034DF9A3B}" type="slidenum">
              <a:rPr lang="en-GB" smtClean="0"/>
              <a:t>28</a:t>
            </a:fld>
            <a:endParaRPr lang="en-GB"/>
          </a:p>
        </p:txBody>
      </p:sp>
      <p:sp>
        <p:nvSpPr>
          <p:cNvPr id="7" name="TextBox 6">
            <a:extLst>
              <a:ext uri="{FF2B5EF4-FFF2-40B4-BE49-F238E27FC236}">
                <a16:creationId xmlns:a16="http://schemas.microsoft.com/office/drawing/2014/main" id="{2D9608C8-812B-5BF4-250F-E3994384FEA4}"/>
              </a:ext>
            </a:extLst>
          </p:cNvPr>
          <p:cNvSpPr txBox="1"/>
          <p:nvPr/>
        </p:nvSpPr>
        <p:spPr>
          <a:xfrm>
            <a:off x="200025" y="4610705"/>
            <a:ext cx="8639174" cy="1569660"/>
          </a:xfrm>
          <a:prstGeom prst="rect">
            <a:avLst/>
          </a:prstGeom>
          <a:solidFill>
            <a:srgbClr val="FFFF00"/>
          </a:solidFill>
        </p:spPr>
        <p:txBody>
          <a:bodyPr wrap="square" rtlCol="0">
            <a:spAutoFit/>
          </a:bodyPr>
          <a:lstStyle/>
          <a:p>
            <a:r>
              <a:rPr lang="en-US" sz="2400" b="1"/>
              <a:t>Question: Without nonrecourse provisions in project finance debt, would the example of the two people making presentations be relevant</a:t>
            </a:r>
          </a:p>
          <a:p>
            <a:endParaRPr lang="en-US" sz="2400"/>
          </a:p>
        </p:txBody>
      </p:sp>
    </p:spTree>
    <p:extLst>
      <p:ext uri="{BB962C8B-B14F-4D97-AF65-F5344CB8AC3E}">
        <p14:creationId xmlns:p14="http://schemas.microsoft.com/office/powerpoint/2010/main" val="2936735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9B3CF-918F-447A-88C9-386B8C5C4BEE}"/>
              </a:ext>
            </a:extLst>
          </p:cNvPr>
          <p:cNvSpPr>
            <a:spLocks noGrp="1"/>
          </p:cNvSpPr>
          <p:nvPr>
            <p:ph type="title"/>
          </p:nvPr>
        </p:nvSpPr>
        <p:spPr>
          <a:xfrm>
            <a:off x="250166" y="301925"/>
            <a:ext cx="8373777" cy="1049948"/>
          </a:xfrm>
        </p:spPr>
        <p:txBody>
          <a:bodyPr>
            <a:normAutofit/>
          </a:bodyPr>
          <a:lstStyle/>
          <a:p>
            <a:r>
              <a:rPr lang="en-US"/>
              <a:t>Which is a Better Way to Assess the Value of an Investment – Two Presentations to the Board</a:t>
            </a:r>
          </a:p>
        </p:txBody>
      </p:sp>
      <p:sp>
        <p:nvSpPr>
          <p:cNvPr id="3" name="Content Placeholder 2">
            <a:extLst>
              <a:ext uri="{FF2B5EF4-FFF2-40B4-BE49-F238E27FC236}">
                <a16:creationId xmlns:a16="http://schemas.microsoft.com/office/drawing/2014/main" id="{88CC5213-E550-421B-AFCC-D0247D8C17E4}"/>
              </a:ext>
            </a:extLst>
          </p:cNvPr>
          <p:cNvSpPr>
            <a:spLocks noGrp="1"/>
          </p:cNvSpPr>
          <p:nvPr>
            <p:ph idx="1"/>
          </p:nvPr>
        </p:nvSpPr>
        <p:spPr>
          <a:xfrm>
            <a:off x="651370" y="1550219"/>
            <a:ext cx="6000750" cy="3486149"/>
          </a:xfrm>
        </p:spPr>
        <p:txBody>
          <a:bodyPr/>
          <a:lstStyle/>
          <a:p>
            <a:r>
              <a:rPr lang="en-US"/>
              <a:t>Value and Risk Verified by Investors Outside of the Company</a:t>
            </a:r>
          </a:p>
          <a:p>
            <a:pPr lvl="1"/>
            <a:r>
              <a:rPr lang="en-US"/>
              <a:t>Bank Puts money into the company</a:t>
            </a:r>
          </a:p>
          <a:p>
            <a:pPr lvl="1"/>
            <a:r>
              <a:rPr lang="en-US"/>
              <a:t>Makes sure the money will be paid back</a:t>
            </a:r>
          </a:p>
          <a:p>
            <a:pPr lvl="1"/>
            <a:r>
              <a:rPr lang="en-US"/>
              <a:t>Crucial stamp of approval</a:t>
            </a:r>
          </a:p>
          <a:p>
            <a:pPr lvl="1"/>
            <a:endParaRPr lang="en-US"/>
          </a:p>
        </p:txBody>
      </p:sp>
      <p:pic>
        <p:nvPicPr>
          <p:cNvPr id="5" name="Picture 4">
            <a:extLst>
              <a:ext uri="{FF2B5EF4-FFF2-40B4-BE49-F238E27FC236}">
                <a16:creationId xmlns:a16="http://schemas.microsoft.com/office/drawing/2014/main" id="{B8D32722-9E4E-484E-9101-B9A472CEF31B}"/>
              </a:ext>
            </a:extLst>
          </p:cNvPr>
          <p:cNvPicPr>
            <a:picLocks noChangeAspect="1"/>
          </p:cNvPicPr>
          <p:nvPr/>
        </p:nvPicPr>
        <p:blipFill>
          <a:blip r:embed="rId2"/>
          <a:stretch>
            <a:fillRect/>
          </a:stretch>
        </p:blipFill>
        <p:spPr>
          <a:xfrm>
            <a:off x="651370" y="3036790"/>
            <a:ext cx="3309944" cy="2423632"/>
          </a:xfrm>
          <a:prstGeom prst="rect">
            <a:avLst/>
          </a:prstGeom>
        </p:spPr>
      </p:pic>
      <p:pic>
        <p:nvPicPr>
          <p:cNvPr id="8" name="Picture 7">
            <a:extLst>
              <a:ext uri="{FF2B5EF4-FFF2-40B4-BE49-F238E27FC236}">
                <a16:creationId xmlns:a16="http://schemas.microsoft.com/office/drawing/2014/main" id="{B4B53520-FE6E-D4A6-03F0-44E3DD4CF73E}"/>
              </a:ext>
            </a:extLst>
          </p:cNvPr>
          <p:cNvPicPr>
            <a:picLocks noChangeAspect="1"/>
          </p:cNvPicPr>
          <p:nvPr/>
        </p:nvPicPr>
        <p:blipFill>
          <a:blip r:embed="rId3"/>
          <a:stretch>
            <a:fillRect/>
          </a:stretch>
        </p:blipFill>
        <p:spPr>
          <a:xfrm>
            <a:off x="4360373" y="3371845"/>
            <a:ext cx="2246981" cy="1466177"/>
          </a:xfrm>
          <a:prstGeom prst="rect">
            <a:avLst/>
          </a:prstGeom>
        </p:spPr>
      </p:pic>
      <p:pic>
        <p:nvPicPr>
          <p:cNvPr id="6" name="Picture 5">
            <a:extLst>
              <a:ext uri="{FF2B5EF4-FFF2-40B4-BE49-F238E27FC236}">
                <a16:creationId xmlns:a16="http://schemas.microsoft.com/office/drawing/2014/main" id="{0B3588E1-6686-20E6-E60B-296A4A947748}"/>
              </a:ext>
            </a:extLst>
          </p:cNvPr>
          <p:cNvPicPr>
            <a:picLocks noChangeAspect="1"/>
          </p:cNvPicPr>
          <p:nvPr/>
        </p:nvPicPr>
        <p:blipFill>
          <a:blip r:embed="rId4"/>
          <a:stretch>
            <a:fillRect/>
          </a:stretch>
        </p:blipFill>
        <p:spPr>
          <a:xfrm>
            <a:off x="7029959" y="3113131"/>
            <a:ext cx="1593984" cy="1724891"/>
          </a:xfrm>
          <a:prstGeom prst="rect">
            <a:avLst/>
          </a:prstGeom>
        </p:spPr>
      </p:pic>
    </p:spTree>
    <p:extLst>
      <p:ext uri="{BB962C8B-B14F-4D97-AF65-F5344CB8AC3E}">
        <p14:creationId xmlns:p14="http://schemas.microsoft.com/office/powerpoint/2010/main" val="2940042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491" y="615627"/>
            <a:ext cx="7160895" cy="560897"/>
          </a:xfrm>
        </p:spPr>
        <p:txBody>
          <a:bodyPr>
            <a:normAutofit fontScale="90000"/>
          </a:bodyPr>
          <a:lstStyle/>
          <a:p>
            <a:r>
              <a:rPr lang="en-US"/>
              <a:t>In Project Finance, Risk is Managed to Achieve BBB- (Baa3)</a:t>
            </a:r>
          </a:p>
        </p:txBody>
      </p:sp>
      <p:pic>
        <p:nvPicPr>
          <p:cNvPr id="5" name="Content Placeholder 4"/>
          <p:cNvPicPr>
            <a:picLocks noGrp="1" noChangeAspect="1"/>
          </p:cNvPicPr>
          <p:nvPr>
            <p:ph idx="1"/>
          </p:nvPr>
        </p:nvPicPr>
        <p:blipFill>
          <a:blip r:embed="rId2"/>
          <a:stretch>
            <a:fillRect/>
          </a:stretch>
        </p:blipFill>
        <p:spPr>
          <a:xfrm>
            <a:off x="806233" y="1718537"/>
            <a:ext cx="5048355" cy="3420925"/>
          </a:xfrm>
          <a:prstGeom prst="rect">
            <a:avLst/>
          </a:prstGeom>
        </p:spPr>
      </p:pic>
      <p:cxnSp>
        <p:nvCxnSpPr>
          <p:cNvPr id="7" name="Straight Connector 6"/>
          <p:cNvCxnSpPr/>
          <p:nvPr/>
        </p:nvCxnSpPr>
        <p:spPr>
          <a:xfrm>
            <a:off x="3202960" y="2927725"/>
            <a:ext cx="0" cy="1585913"/>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1D9A8A1-A2FD-9B9B-C70D-C6C318D568FA}"/>
              </a:ext>
            </a:extLst>
          </p:cNvPr>
          <p:cNvSpPr txBox="1"/>
          <p:nvPr/>
        </p:nvSpPr>
        <p:spPr>
          <a:xfrm>
            <a:off x="6291317" y="1263231"/>
            <a:ext cx="2565603" cy="1664494"/>
          </a:xfrm>
          <a:prstGeom prst="rect">
            <a:avLst/>
          </a:prstGeom>
          <a:solidFill>
            <a:srgbClr val="FFFF00"/>
          </a:solidFill>
        </p:spPr>
        <p:txBody>
          <a:bodyPr vert="horz" wrap="square" lIns="0" tIns="0" rIns="0" bIns="0" rtlCol="0">
            <a:noAutofit/>
          </a:bodyPr>
          <a:lstStyle/>
          <a:p>
            <a:pPr algn="l"/>
            <a:r>
              <a:rPr lang="en-US" sz="1350"/>
              <a:t>Example, the DSCR of 1.20 x for a solar project should have and footnote to be on a BBB equivalent. </a:t>
            </a:r>
          </a:p>
          <a:p>
            <a:pPr algn="l"/>
            <a:endParaRPr lang="en-US" sz="1350"/>
          </a:p>
          <a:p>
            <a:pPr algn="l"/>
            <a:r>
              <a:rPr lang="en-US" sz="1350"/>
              <a:t>Why BBB- and not AA</a:t>
            </a:r>
          </a:p>
          <a:p>
            <a:pPr algn="l"/>
            <a:endParaRPr lang="en-US" sz="1350"/>
          </a:p>
          <a:p>
            <a:pPr algn="l"/>
            <a:r>
              <a:rPr lang="en-US" sz="1350"/>
              <a:t>Why BBB- and not BB-</a:t>
            </a:r>
          </a:p>
        </p:txBody>
      </p:sp>
      <p:sp>
        <p:nvSpPr>
          <p:cNvPr id="3" name="TextBox 2">
            <a:extLst>
              <a:ext uri="{FF2B5EF4-FFF2-40B4-BE49-F238E27FC236}">
                <a16:creationId xmlns:a16="http://schemas.microsoft.com/office/drawing/2014/main" id="{2D8F9EDB-4686-8468-A823-08222E368582}"/>
              </a:ext>
            </a:extLst>
          </p:cNvPr>
          <p:cNvSpPr txBox="1"/>
          <p:nvPr/>
        </p:nvSpPr>
        <p:spPr>
          <a:xfrm>
            <a:off x="6209414" y="3136605"/>
            <a:ext cx="2764465" cy="3139321"/>
          </a:xfrm>
          <a:prstGeom prst="rect">
            <a:avLst/>
          </a:prstGeom>
          <a:noFill/>
        </p:spPr>
        <p:txBody>
          <a:bodyPr wrap="square" rtlCol="0">
            <a:spAutoFit/>
          </a:bodyPr>
          <a:lstStyle/>
          <a:p>
            <a:r>
              <a:rPr lang="en-US"/>
              <a:t>Understand the key difference between corporate finance where risk is given and the amount of debt increases or decreases risk versus project finance where you start with risk and back into the amount of debt to give a similar risk profile.</a:t>
            </a:r>
          </a:p>
          <a:p>
            <a:endParaRPr lang="en-US"/>
          </a:p>
        </p:txBody>
      </p:sp>
    </p:spTree>
    <p:extLst>
      <p:ext uri="{BB962C8B-B14F-4D97-AF65-F5344CB8AC3E}">
        <p14:creationId xmlns:p14="http://schemas.microsoft.com/office/powerpoint/2010/main" val="3462924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Risk Measured by Bank from Buffers on Cash Flow Forecast DSCR with High and Low Risk</a:t>
            </a:r>
          </a:p>
        </p:txBody>
      </p:sp>
      <p:sp>
        <p:nvSpPr>
          <p:cNvPr id="17411" name="Rectangle 3"/>
          <p:cNvSpPr>
            <a:spLocks noGrp="1" noChangeArrowheads="1"/>
          </p:cNvSpPr>
          <p:nvPr>
            <p:ph type="body" sz="half" idx="1"/>
          </p:nvPr>
        </p:nvSpPr>
        <p:spPr/>
        <p:txBody>
          <a:bodyPr/>
          <a:lstStyle/>
          <a:p>
            <a:pPr marL="406400" indent="-406400"/>
            <a:r>
              <a:rPr lang="en-US" sz="1600"/>
              <a:t>High Risk Cash Flows</a:t>
            </a:r>
          </a:p>
          <a:p>
            <a:pPr marL="406400" indent="-406400"/>
            <a:endParaRPr lang="en-US" sz="1600"/>
          </a:p>
        </p:txBody>
      </p:sp>
      <p:sp>
        <p:nvSpPr>
          <p:cNvPr id="17412" name="Rectangle 4"/>
          <p:cNvSpPr>
            <a:spLocks noGrp="1" noChangeArrowheads="1"/>
          </p:cNvSpPr>
          <p:nvPr>
            <p:ph type="body" sz="half" idx="2"/>
          </p:nvPr>
        </p:nvSpPr>
        <p:spPr/>
        <p:txBody>
          <a:bodyPr/>
          <a:lstStyle/>
          <a:p>
            <a:pPr marL="406400" indent="-406400"/>
            <a:r>
              <a:rPr lang="en-US" sz="1600"/>
              <a:t>Low Risk Cash Flows</a:t>
            </a:r>
          </a:p>
        </p:txBody>
      </p:sp>
      <p:pic>
        <p:nvPicPr>
          <p:cNvPr id="17413" name="Picture 5"/>
          <p:cNvPicPr>
            <a:picLocks noChangeAspect="1" noChangeArrowheads="1"/>
          </p:cNvPicPr>
          <p:nvPr/>
        </p:nvPicPr>
        <p:blipFill>
          <a:blip r:embed="rId2" cstate="print"/>
          <a:srcRect/>
          <a:stretch>
            <a:fillRect/>
          </a:stretch>
        </p:blipFill>
        <p:spPr bwMode="auto">
          <a:xfrm>
            <a:off x="588065" y="1739900"/>
            <a:ext cx="4495800" cy="3073400"/>
          </a:xfrm>
          <a:prstGeom prst="rect">
            <a:avLst/>
          </a:prstGeom>
          <a:noFill/>
          <a:ln w="12700">
            <a:noFill/>
            <a:miter lim="800000"/>
            <a:headEnd type="none" w="sm" len="sm"/>
            <a:tailEnd type="none" w="sm" len="sm"/>
          </a:ln>
        </p:spPr>
      </p:pic>
      <p:pic>
        <p:nvPicPr>
          <p:cNvPr id="17414" name="Picture 6"/>
          <p:cNvPicPr>
            <a:picLocks noChangeAspect="1" noChangeArrowheads="1"/>
          </p:cNvPicPr>
          <p:nvPr/>
        </p:nvPicPr>
        <p:blipFill>
          <a:blip r:embed="rId3" cstate="print"/>
          <a:srcRect/>
          <a:stretch>
            <a:fillRect/>
          </a:stretch>
        </p:blipFill>
        <p:spPr bwMode="auto">
          <a:xfrm>
            <a:off x="4796976" y="1951037"/>
            <a:ext cx="4186238" cy="2862263"/>
          </a:xfrm>
          <a:prstGeom prst="rect">
            <a:avLst/>
          </a:prstGeom>
          <a:noFill/>
          <a:ln w="12700">
            <a:noFill/>
            <a:miter lim="800000"/>
            <a:headEnd type="none" w="sm" len="sm"/>
            <a:tailEnd type="none" w="sm" len="sm"/>
          </a:ln>
        </p:spPr>
      </p:pic>
      <p:sp>
        <p:nvSpPr>
          <p:cNvPr id="17415" name="Text Box 7"/>
          <p:cNvSpPr txBox="1">
            <a:spLocks noChangeArrowheads="1"/>
          </p:cNvSpPr>
          <p:nvPr/>
        </p:nvSpPr>
        <p:spPr bwMode="auto">
          <a:xfrm>
            <a:off x="1190625" y="5114925"/>
            <a:ext cx="6437658" cy="923330"/>
          </a:xfrm>
          <a:prstGeom prst="rect">
            <a:avLst/>
          </a:prstGeom>
          <a:solidFill>
            <a:srgbClr val="FFFF00"/>
          </a:solidFill>
          <a:ln w="12700">
            <a:noFill/>
            <a:miter lim="800000"/>
            <a:headEnd type="none" w="sm" len="sm"/>
            <a:tailEnd type="none" w="sm" len="sm"/>
          </a:ln>
        </p:spPr>
        <p:txBody>
          <a:bodyPr wrap="square">
            <a:spAutoFit/>
          </a:bodyPr>
          <a:lstStyle/>
          <a:p>
            <a:pPr algn="l">
              <a:spcBef>
                <a:spcPct val="50000"/>
              </a:spcBef>
            </a:pPr>
            <a:r>
              <a:rPr lang="en-US"/>
              <a:t>High Risk Project has higher margin, shorter-term and declining debt service.  Low risk has flat debt service, and longer-term and higher IRR on Equity</a:t>
            </a:r>
          </a:p>
        </p:txBody>
      </p:sp>
      <p:sp>
        <p:nvSpPr>
          <p:cNvPr id="17416" name="Line 8"/>
          <p:cNvSpPr>
            <a:spLocks noChangeShapeType="1"/>
          </p:cNvSpPr>
          <p:nvPr/>
        </p:nvSpPr>
        <p:spPr bwMode="auto">
          <a:xfrm flipV="1">
            <a:off x="1862666" y="2514600"/>
            <a:ext cx="0" cy="914400"/>
          </a:xfrm>
          <a:prstGeom prst="line">
            <a:avLst/>
          </a:prstGeom>
          <a:noFill/>
          <a:ln w="12700">
            <a:solidFill>
              <a:schemeClr val="tx1"/>
            </a:solidFill>
            <a:round/>
            <a:headEnd type="triangle" w="sm" len="sm"/>
            <a:tailEnd type="triangle" w="sm" len="sm"/>
          </a:ln>
        </p:spPr>
        <p:txBody>
          <a:bodyPr/>
          <a:lstStyle/>
          <a:p>
            <a:endParaRPr lang="en-US"/>
          </a:p>
        </p:txBody>
      </p:sp>
      <p:sp>
        <p:nvSpPr>
          <p:cNvPr id="17417" name="Line 9"/>
          <p:cNvSpPr>
            <a:spLocks noChangeShapeType="1"/>
          </p:cNvSpPr>
          <p:nvPr/>
        </p:nvSpPr>
        <p:spPr bwMode="auto">
          <a:xfrm flipV="1">
            <a:off x="6036734" y="2514600"/>
            <a:ext cx="0" cy="457200"/>
          </a:xfrm>
          <a:prstGeom prst="line">
            <a:avLst/>
          </a:prstGeom>
          <a:noFill/>
          <a:ln w="12700">
            <a:solidFill>
              <a:schemeClr val="tx1"/>
            </a:solidFill>
            <a:round/>
            <a:headEnd type="triangle" w="sm" len="sm"/>
            <a:tailEnd type="triangle" w="sm" len="sm"/>
          </a:ln>
        </p:spPr>
        <p:txBody>
          <a:bodyP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8A617-2533-6303-5297-82D2498D3CF6}"/>
              </a:ext>
            </a:extLst>
          </p:cNvPr>
          <p:cNvSpPr>
            <a:spLocks noGrp="1"/>
          </p:cNvSpPr>
          <p:nvPr>
            <p:ph type="title"/>
          </p:nvPr>
        </p:nvSpPr>
        <p:spPr/>
        <p:txBody>
          <a:bodyPr>
            <a:normAutofit fontScale="90000"/>
          </a:bodyPr>
          <a:lstStyle/>
          <a:p>
            <a:r>
              <a:rPr lang="en-US"/>
              <a:t>Language of Term Sheet Illustrating Parent Support</a:t>
            </a:r>
          </a:p>
        </p:txBody>
      </p:sp>
      <p:sp>
        <p:nvSpPr>
          <p:cNvPr id="3" name="Content Placeholder 2">
            <a:extLst>
              <a:ext uri="{FF2B5EF4-FFF2-40B4-BE49-F238E27FC236}">
                <a16:creationId xmlns:a16="http://schemas.microsoft.com/office/drawing/2014/main" id="{F2A4931D-1EAF-BD96-A6D5-28A40C2BF5E5}"/>
              </a:ext>
            </a:extLst>
          </p:cNvPr>
          <p:cNvSpPr>
            <a:spLocks noGrp="1"/>
          </p:cNvSpPr>
          <p:nvPr>
            <p:ph idx="1"/>
          </p:nvPr>
        </p:nvSpPr>
        <p:spPr>
          <a:xfrm>
            <a:off x="304801" y="1209675"/>
            <a:ext cx="8105552" cy="1661116"/>
          </a:xfrm>
          <a:solidFill>
            <a:srgbClr val="FFFF00"/>
          </a:solidFill>
        </p:spPr>
        <p:txBody>
          <a:bodyPr/>
          <a:lstStyle/>
          <a:p>
            <a:pPr algn="l"/>
            <a:r>
              <a:rPr lang="en-US" sz="1800" b="1"/>
              <a:t>Why do they write sentences like this.</a:t>
            </a:r>
          </a:p>
          <a:p>
            <a:pPr algn="l"/>
            <a:r>
              <a:rPr lang="en-US" sz="1800" b="1"/>
              <a:t>How would you read and interpret this if you were trying to understand the term for the first time.</a:t>
            </a:r>
          </a:p>
          <a:p>
            <a:pPr algn="l"/>
            <a:r>
              <a:rPr lang="en-US" sz="1800" b="1"/>
              <a:t>Under which scenario is the loan partial recourse and under which scenario is it full recourse.</a:t>
            </a:r>
          </a:p>
          <a:p>
            <a:pPr algn="l"/>
            <a:endParaRPr lang="en-US"/>
          </a:p>
          <a:p>
            <a:pPr algn="l"/>
            <a:endParaRPr lang="en-US"/>
          </a:p>
          <a:p>
            <a:pPr algn="l"/>
            <a:endParaRPr lang="en-US"/>
          </a:p>
        </p:txBody>
      </p:sp>
      <p:pic>
        <p:nvPicPr>
          <p:cNvPr id="5" name="Picture 4">
            <a:extLst>
              <a:ext uri="{FF2B5EF4-FFF2-40B4-BE49-F238E27FC236}">
                <a16:creationId xmlns:a16="http://schemas.microsoft.com/office/drawing/2014/main" id="{2430F2F0-C08F-7248-6412-088FE6E38BD4}"/>
              </a:ext>
            </a:extLst>
          </p:cNvPr>
          <p:cNvPicPr>
            <a:picLocks noChangeAspect="1"/>
          </p:cNvPicPr>
          <p:nvPr/>
        </p:nvPicPr>
        <p:blipFill>
          <a:blip r:embed="rId2"/>
          <a:stretch>
            <a:fillRect/>
          </a:stretch>
        </p:blipFill>
        <p:spPr>
          <a:xfrm>
            <a:off x="252413" y="2965946"/>
            <a:ext cx="8421462" cy="2936833"/>
          </a:xfrm>
          <a:prstGeom prst="rect">
            <a:avLst/>
          </a:prstGeom>
        </p:spPr>
      </p:pic>
    </p:spTree>
    <p:extLst>
      <p:ext uri="{BB962C8B-B14F-4D97-AF65-F5344CB8AC3E}">
        <p14:creationId xmlns:p14="http://schemas.microsoft.com/office/powerpoint/2010/main" val="3896964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67162-606B-F3F8-908F-4C4EB25BE638}"/>
              </a:ext>
            </a:extLst>
          </p:cNvPr>
          <p:cNvSpPr>
            <a:spLocks noGrp="1"/>
          </p:cNvSpPr>
          <p:nvPr>
            <p:ph type="title"/>
          </p:nvPr>
        </p:nvSpPr>
        <p:spPr>
          <a:xfrm>
            <a:off x="362060" y="343436"/>
            <a:ext cx="5035757" cy="685287"/>
          </a:xfrm>
        </p:spPr>
        <p:txBody>
          <a:bodyPr>
            <a:normAutofit fontScale="90000"/>
          </a:bodyPr>
          <a:lstStyle/>
          <a:p>
            <a:r>
              <a:rPr lang="en-US"/>
              <a:t>The Essence of the Verification Pillar of Project Finance</a:t>
            </a:r>
          </a:p>
        </p:txBody>
      </p:sp>
      <p:sp>
        <p:nvSpPr>
          <p:cNvPr id="3" name="Content Placeholder 2">
            <a:extLst>
              <a:ext uri="{FF2B5EF4-FFF2-40B4-BE49-F238E27FC236}">
                <a16:creationId xmlns:a16="http://schemas.microsoft.com/office/drawing/2014/main" id="{FB231798-4B50-25E2-5C40-1A692B5B7ADD}"/>
              </a:ext>
            </a:extLst>
          </p:cNvPr>
          <p:cNvSpPr>
            <a:spLocks noGrp="1"/>
          </p:cNvSpPr>
          <p:nvPr>
            <p:ph idx="1"/>
          </p:nvPr>
        </p:nvSpPr>
        <p:spPr>
          <a:xfrm>
            <a:off x="193019" y="1212040"/>
            <a:ext cx="3010448" cy="3211940"/>
          </a:xfrm>
        </p:spPr>
        <p:txBody>
          <a:bodyPr>
            <a:normAutofit lnSpcReduction="10000"/>
          </a:bodyPr>
          <a:lstStyle/>
          <a:p>
            <a:pPr algn="l"/>
            <a:r>
              <a:rPr lang="en-US"/>
              <a:t>Go Around the Bend and Assure that Risks are Mitigated or Reasonable.</a:t>
            </a:r>
          </a:p>
          <a:p>
            <a:pPr algn="l"/>
            <a:r>
              <a:rPr lang="en-US"/>
              <a:t>If all of the risks are acceptable and produce reasonable cash flow relative to the amount paid on debt, the lenders will put  a lot of money into the project.</a:t>
            </a:r>
          </a:p>
          <a:p>
            <a:pPr algn="l"/>
            <a:r>
              <a:rPr lang="en-US"/>
              <a:t>Reputation of the equity sponsors is important even if the loan is non-recourse. </a:t>
            </a:r>
          </a:p>
          <a:p>
            <a:pPr algn="l"/>
            <a:r>
              <a:rPr lang="en-US"/>
              <a:t>Note the IRR and the DSCR from cash flow as the performance metrics for the project. </a:t>
            </a:r>
          </a:p>
        </p:txBody>
      </p:sp>
      <p:sp>
        <p:nvSpPr>
          <p:cNvPr id="5" name="Oval 4">
            <a:extLst>
              <a:ext uri="{FF2B5EF4-FFF2-40B4-BE49-F238E27FC236}">
                <a16:creationId xmlns:a16="http://schemas.microsoft.com/office/drawing/2014/main" id="{714CE1D8-54BA-8B0C-C552-8387B635A720}"/>
              </a:ext>
            </a:extLst>
          </p:cNvPr>
          <p:cNvSpPr/>
          <p:nvPr/>
        </p:nvSpPr>
        <p:spPr bwMode="auto">
          <a:xfrm>
            <a:off x="5797332" y="2527784"/>
            <a:ext cx="1365030" cy="96130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Special Purpose Vehicle:</a:t>
            </a:r>
          </a:p>
          <a:p>
            <a:pPr algn="ctr" eaLnBrk="0" fontAlgn="base" hangingPunct="0">
              <a:spcBef>
                <a:spcPct val="0"/>
              </a:spcBef>
              <a:spcAft>
                <a:spcPct val="0"/>
              </a:spcAft>
            </a:pPr>
            <a:r>
              <a:rPr lang="en-US" sz="900">
                <a:solidFill>
                  <a:schemeClr val="bg1">
                    <a:lumMod val="95000"/>
                  </a:schemeClr>
                </a:solidFill>
                <a:latin typeface="Arial" pitchFamily="34" charset="0"/>
              </a:rPr>
              <a:t>Project IRR</a:t>
            </a:r>
          </a:p>
        </p:txBody>
      </p:sp>
      <p:sp>
        <p:nvSpPr>
          <p:cNvPr id="6" name="Oval 5">
            <a:extLst>
              <a:ext uri="{FF2B5EF4-FFF2-40B4-BE49-F238E27FC236}">
                <a16:creationId xmlns:a16="http://schemas.microsoft.com/office/drawing/2014/main" id="{2C96DB3A-A9EC-C1C4-E9C2-E9A0CF982061}"/>
              </a:ext>
            </a:extLst>
          </p:cNvPr>
          <p:cNvSpPr/>
          <p:nvPr/>
        </p:nvSpPr>
        <p:spPr bwMode="auto">
          <a:xfrm>
            <a:off x="5807646" y="899034"/>
            <a:ext cx="1365030" cy="961303"/>
          </a:xfrm>
          <a:prstGeom prst="ellipse">
            <a:avLst/>
          </a:prstGeom>
          <a:solidFill>
            <a:srgbClr val="0D7BB6"/>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029" sz="900">
                <a:solidFill>
                  <a:schemeClr val="bg1">
                    <a:lumMod val="95000"/>
                  </a:schemeClr>
                </a:solidFill>
                <a:latin typeface="Arial" pitchFamily="34" charset="0"/>
              </a:rPr>
              <a:t>Revenues</a:t>
            </a:r>
            <a:r>
              <a:rPr lang="en-US" sz="900">
                <a:solidFill>
                  <a:schemeClr val="bg1">
                    <a:lumMod val="95000"/>
                  </a:schemeClr>
                </a:solidFill>
                <a:latin typeface="Arial" pitchFamily="34" charset="0"/>
              </a:rPr>
              <a:t> Realized</a:t>
            </a:r>
          </a:p>
        </p:txBody>
      </p:sp>
      <p:cxnSp>
        <p:nvCxnSpPr>
          <p:cNvPr id="8" name="Straight Arrow Connector 7">
            <a:extLst>
              <a:ext uri="{FF2B5EF4-FFF2-40B4-BE49-F238E27FC236}">
                <a16:creationId xmlns:a16="http://schemas.microsoft.com/office/drawing/2014/main" id="{A46D591A-4DBF-0EFA-8A62-4B7C988BE339}"/>
              </a:ext>
            </a:extLst>
          </p:cNvPr>
          <p:cNvCxnSpPr>
            <a:cxnSpLocks/>
            <a:stCxn id="6" idx="4"/>
            <a:endCxn id="5" idx="0"/>
          </p:cNvCxnSpPr>
          <p:nvPr/>
        </p:nvCxnSpPr>
        <p:spPr>
          <a:xfrm flipH="1">
            <a:off x="6479847" y="1860336"/>
            <a:ext cx="10314" cy="667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F2C295ED-7281-4ED9-72D4-32A00D2DA8ED}"/>
              </a:ext>
            </a:extLst>
          </p:cNvPr>
          <p:cNvSpPr/>
          <p:nvPr/>
        </p:nvSpPr>
        <p:spPr bwMode="auto">
          <a:xfrm>
            <a:off x="4715302" y="3712348"/>
            <a:ext cx="1365030" cy="961303"/>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825">
                <a:solidFill>
                  <a:schemeClr val="bg1">
                    <a:lumMod val="95000"/>
                  </a:schemeClr>
                </a:solidFill>
                <a:latin typeface="Arial" pitchFamily="34" charset="0"/>
              </a:rPr>
              <a:t>Lenders Receive Debt Service and Invest Debt</a:t>
            </a:r>
          </a:p>
          <a:p>
            <a:pPr algn="ctr" eaLnBrk="0" fontAlgn="base" hangingPunct="0">
              <a:spcBef>
                <a:spcPct val="0"/>
              </a:spcBef>
              <a:spcAft>
                <a:spcPct val="0"/>
              </a:spcAft>
            </a:pPr>
            <a:r>
              <a:rPr lang="en-US" sz="825">
                <a:solidFill>
                  <a:schemeClr val="bg1">
                    <a:lumMod val="95000"/>
                  </a:schemeClr>
                </a:solidFill>
                <a:latin typeface="Arial" pitchFamily="34" charset="0"/>
              </a:rPr>
              <a:t>DSCR</a:t>
            </a:r>
          </a:p>
        </p:txBody>
      </p:sp>
      <p:sp>
        <p:nvSpPr>
          <p:cNvPr id="10" name="Oval 9">
            <a:extLst>
              <a:ext uri="{FF2B5EF4-FFF2-40B4-BE49-F238E27FC236}">
                <a16:creationId xmlns:a16="http://schemas.microsoft.com/office/drawing/2014/main" id="{5F01A66F-9616-4C4E-3C89-85A738915B8C}"/>
              </a:ext>
            </a:extLst>
          </p:cNvPr>
          <p:cNvSpPr/>
          <p:nvPr/>
        </p:nvSpPr>
        <p:spPr bwMode="auto">
          <a:xfrm>
            <a:off x="6870041" y="3712348"/>
            <a:ext cx="1365030" cy="961303"/>
          </a:xfrm>
          <a:prstGeom prst="ellipse">
            <a:avLst/>
          </a:prstGeom>
          <a:solidFill>
            <a:srgbClr val="00B05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825">
                <a:solidFill>
                  <a:schemeClr val="bg1">
                    <a:lumMod val="95000"/>
                  </a:schemeClr>
                </a:solidFill>
                <a:latin typeface="Arial" pitchFamily="34" charset="0"/>
              </a:rPr>
              <a:t>Equity  Sponsors Receive Dividends and Invest Equity – Equity IRR</a:t>
            </a:r>
          </a:p>
        </p:txBody>
      </p:sp>
      <p:cxnSp>
        <p:nvCxnSpPr>
          <p:cNvPr id="12" name="Straight Arrow Connector 11">
            <a:extLst>
              <a:ext uri="{FF2B5EF4-FFF2-40B4-BE49-F238E27FC236}">
                <a16:creationId xmlns:a16="http://schemas.microsoft.com/office/drawing/2014/main" id="{E23AF827-D165-985B-D6D3-1A9D1F430D22}"/>
              </a:ext>
            </a:extLst>
          </p:cNvPr>
          <p:cNvCxnSpPr>
            <a:cxnSpLocks/>
            <a:stCxn id="5" idx="3"/>
          </p:cNvCxnSpPr>
          <p:nvPr/>
        </p:nvCxnSpPr>
        <p:spPr>
          <a:xfrm flipH="1">
            <a:off x="5618057" y="3348308"/>
            <a:ext cx="379180" cy="3640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E529529-E72E-CF2B-276A-335CE54AD398}"/>
              </a:ext>
            </a:extLst>
          </p:cNvPr>
          <p:cNvCxnSpPr>
            <a:cxnSpLocks/>
            <a:stCxn id="5" idx="5"/>
          </p:cNvCxnSpPr>
          <p:nvPr/>
        </p:nvCxnSpPr>
        <p:spPr>
          <a:xfrm>
            <a:off x="6962458" y="3348308"/>
            <a:ext cx="472760" cy="322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8C50020-CFDD-6D64-9B23-02E5592E5183}"/>
              </a:ext>
            </a:extLst>
          </p:cNvPr>
          <p:cNvSpPr/>
          <p:nvPr/>
        </p:nvSpPr>
        <p:spPr bwMode="auto">
          <a:xfrm>
            <a:off x="3880243" y="2210057"/>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Capital Investments</a:t>
            </a:r>
          </a:p>
        </p:txBody>
      </p:sp>
      <p:cxnSp>
        <p:nvCxnSpPr>
          <p:cNvPr id="23" name="Straight Arrow Connector 22">
            <a:extLst>
              <a:ext uri="{FF2B5EF4-FFF2-40B4-BE49-F238E27FC236}">
                <a16:creationId xmlns:a16="http://schemas.microsoft.com/office/drawing/2014/main" id="{7027635A-2B34-5A85-4463-AD36A42684CD}"/>
              </a:ext>
            </a:extLst>
          </p:cNvPr>
          <p:cNvCxnSpPr>
            <a:cxnSpLocks/>
            <a:stCxn id="20" idx="6"/>
            <a:endCxn id="5" idx="2"/>
          </p:cNvCxnSpPr>
          <p:nvPr/>
        </p:nvCxnSpPr>
        <p:spPr>
          <a:xfrm>
            <a:off x="5245273" y="2690709"/>
            <a:ext cx="552059" cy="317727"/>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433450E-602F-A6D2-A0EE-D6F102ACCF48}"/>
              </a:ext>
            </a:extLst>
          </p:cNvPr>
          <p:cNvCxnSpPr>
            <a:cxnSpLocks/>
            <a:endCxn id="9" idx="7"/>
          </p:cNvCxnSpPr>
          <p:nvPr/>
        </p:nvCxnSpPr>
        <p:spPr>
          <a:xfrm flipH="1">
            <a:off x="5880428" y="3489087"/>
            <a:ext cx="348609" cy="364040"/>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2155D052-B365-F528-0310-1095B6F1A003}"/>
              </a:ext>
            </a:extLst>
          </p:cNvPr>
          <p:cNvCxnSpPr>
            <a:cxnSpLocks/>
          </p:cNvCxnSpPr>
          <p:nvPr/>
        </p:nvCxnSpPr>
        <p:spPr>
          <a:xfrm>
            <a:off x="6786945" y="3456185"/>
            <a:ext cx="438518" cy="289064"/>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28D92D31-8A4D-A30D-2CCE-09E79D89FFB6}"/>
              </a:ext>
            </a:extLst>
          </p:cNvPr>
          <p:cNvSpPr/>
          <p:nvPr/>
        </p:nvSpPr>
        <p:spPr bwMode="auto">
          <a:xfrm>
            <a:off x="7659754" y="2212292"/>
            <a:ext cx="1365030" cy="961303"/>
          </a:xfrm>
          <a:prstGeom prst="ellipse">
            <a:avLst/>
          </a:prstGeom>
          <a:solidFill>
            <a:schemeClr val="accent2"/>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endParaRPr lang="en-US" sz="900">
              <a:solidFill>
                <a:schemeClr val="bg1">
                  <a:lumMod val="95000"/>
                </a:schemeClr>
              </a:solidFill>
              <a:latin typeface="Arial" pitchFamily="34" charset="0"/>
            </a:endParaRPr>
          </a:p>
          <a:p>
            <a:pPr algn="ctr" eaLnBrk="0" fontAlgn="base" hangingPunct="0">
              <a:spcBef>
                <a:spcPct val="0"/>
              </a:spcBef>
              <a:spcAft>
                <a:spcPct val="0"/>
              </a:spcAft>
            </a:pPr>
            <a:r>
              <a:rPr lang="en-US" sz="900">
                <a:solidFill>
                  <a:schemeClr val="bg1">
                    <a:lumMod val="95000"/>
                  </a:schemeClr>
                </a:solidFill>
                <a:latin typeface="Arial" pitchFamily="34" charset="0"/>
              </a:rPr>
              <a:t>Operating Expenses</a:t>
            </a:r>
          </a:p>
        </p:txBody>
      </p:sp>
      <p:cxnSp>
        <p:nvCxnSpPr>
          <p:cNvPr id="17" name="Straight Arrow Connector 16">
            <a:extLst>
              <a:ext uri="{FF2B5EF4-FFF2-40B4-BE49-F238E27FC236}">
                <a16:creationId xmlns:a16="http://schemas.microsoft.com/office/drawing/2014/main" id="{E05A8166-701E-ABF1-E2B9-05DC3EB7FA2D}"/>
              </a:ext>
            </a:extLst>
          </p:cNvPr>
          <p:cNvCxnSpPr>
            <a:cxnSpLocks/>
            <a:stCxn id="11" idx="2"/>
            <a:endCxn id="5" idx="6"/>
          </p:cNvCxnSpPr>
          <p:nvPr/>
        </p:nvCxnSpPr>
        <p:spPr>
          <a:xfrm flipH="1">
            <a:off x="7162362" y="2692944"/>
            <a:ext cx="497393" cy="315492"/>
          </a:xfrm>
          <a:prstGeom prst="straightConnector1">
            <a:avLst/>
          </a:prstGeom>
          <a:ln>
            <a:headEnd type="arrow"/>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A3D8EE95-F927-D456-67C9-913103BC728F}"/>
              </a:ext>
            </a:extLst>
          </p:cNvPr>
          <p:cNvSpPr txBox="1"/>
          <p:nvPr/>
        </p:nvSpPr>
        <p:spPr>
          <a:xfrm>
            <a:off x="3405929" y="1858058"/>
            <a:ext cx="752752" cy="300082"/>
          </a:xfrm>
          <a:prstGeom prst="rect">
            <a:avLst/>
          </a:prstGeom>
          <a:noFill/>
        </p:spPr>
        <p:txBody>
          <a:bodyPr wrap="square" rtlCol="0">
            <a:spAutoFit/>
          </a:bodyPr>
          <a:lstStyle/>
          <a:p>
            <a:r>
              <a:rPr lang="en-US" sz="1350"/>
              <a:t>Start</a:t>
            </a:r>
          </a:p>
        </p:txBody>
      </p:sp>
      <p:cxnSp>
        <p:nvCxnSpPr>
          <p:cNvPr id="18" name="Straight Arrow Connector 17">
            <a:extLst>
              <a:ext uri="{FF2B5EF4-FFF2-40B4-BE49-F238E27FC236}">
                <a16:creationId xmlns:a16="http://schemas.microsoft.com/office/drawing/2014/main" id="{C21AB655-354B-A723-8F87-601BB6323760}"/>
              </a:ext>
            </a:extLst>
          </p:cNvPr>
          <p:cNvCxnSpPr>
            <a:cxnSpLocks/>
            <a:stCxn id="14" idx="0"/>
          </p:cNvCxnSpPr>
          <p:nvPr/>
        </p:nvCxnSpPr>
        <p:spPr>
          <a:xfrm>
            <a:off x="3782305" y="1858058"/>
            <a:ext cx="668619" cy="2903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A5DC5A6-5749-9CB6-A877-549667D1AB91}"/>
              </a:ext>
            </a:extLst>
          </p:cNvPr>
          <p:cNvSpPr txBox="1"/>
          <p:nvPr/>
        </p:nvSpPr>
        <p:spPr>
          <a:xfrm>
            <a:off x="3962550" y="3577409"/>
            <a:ext cx="601679" cy="300082"/>
          </a:xfrm>
          <a:prstGeom prst="rect">
            <a:avLst/>
          </a:prstGeom>
          <a:noFill/>
        </p:spPr>
        <p:txBody>
          <a:bodyPr wrap="square" rtlCol="0">
            <a:spAutoFit/>
          </a:bodyPr>
          <a:lstStyle/>
          <a:p>
            <a:r>
              <a:rPr lang="en-US" sz="1350"/>
              <a:t>End</a:t>
            </a:r>
          </a:p>
        </p:txBody>
      </p:sp>
      <p:cxnSp>
        <p:nvCxnSpPr>
          <p:cNvPr id="22" name="Straight Arrow Connector 21">
            <a:extLst>
              <a:ext uri="{FF2B5EF4-FFF2-40B4-BE49-F238E27FC236}">
                <a16:creationId xmlns:a16="http://schemas.microsoft.com/office/drawing/2014/main" id="{4B983C25-50BA-8F1B-24A3-0A76D6813E34}"/>
              </a:ext>
            </a:extLst>
          </p:cNvPr>
          <p:cNvCxnSpPr/>
          <p:nvPr/>
        </p:nvCxnSpPr>
        <p:spPr>
          <a:xfrm flipH="1" flipV="1">
            <a:off x="4170369" y="3853127"/>
            <a:ext cx="393860" cy="482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6A140B0-8FD6-DE80-CB10-D8F0E591CEAA}"/>
              </a:ext>
            </a:extLst>
          </p:cNvPr>
          <p:cNvSpPr txBox="1"/>
          <p:nvPr/>
        </p:nvSpPr>
        <p:spPr>
          <a:xfrm>
            <a:off x="347974" y="4830029"/>
            <a:ext cx="8448051" cy="1384995"/>
          </a:xfrm>
          <a:prstGeom prst="rect">
            <a:avLst/>
          </a:prstGeom>
          <a:solidFill>
            <a:schemeClr val="bg1">
              <a:lumMod val="95000"/>
            </a:schemeClr>
          </a:solidFill>
        </p:spPr>
        <p:txBody>
          <a:bodyPr wrap="square">
            <a:spAutoFit/>
          </a:bodyPr>
          <a:lstStyle/>
          <a:p>
            <a:r>
              <a:rPr lang="en-US" sz="1400"/>
              <a:t>Project Finance is a method of financing where the costs and benefits of long-term capital-intensive assets can be assessed from the structuring of debt by lenders. Structuring of debt  considers the cash flow derived directly from the asset (non-recourse). Project finance typically involves management of risks through a series of contracts where risks are designed to provide incentives for project parties to efficiently manage construction and operation of a project. Project finance can low cost of capital with transparent and manageable risks and demonstration of support from lenders. </a:t>
            </a:r>
          </a:p>
        </p:txBody>
      </p:sp>
    </p:spTree>
    <p:extLst>
      <p:ext uri="{BB962C8B-B14F-4D97-AF65-F5344CB8AC3E}">
        <p14:creationId xmlns:p14="http://schemas.microsoft.com/office/powerpoint/2010/main" val="38423628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Risk Analysis in Project Finance Models</a:t>
            </a:r>
          </a:p>
        </p:txBody>
      </p:sp>
      <p:sp>
        <p:nvSpPr>
          <p:cNvPr id="13315" name="Rectangle 3"/>
          <p:cNvSpPr>
            <a:spLocks noGrp="1" noChangeArrowheads="1"/>
          </p:cNvSpPr>
          <p:nvPr>
            <p:ph type="body" idx="1"/>
          </p:nvPr>
        </p:nvSpPr>
        <p:spPr/>
        <p:txBody>
          <a:bodyPr/>
          <a:lstStyle/>
          <a:p>
            <a:pPr marL="342900" indent="-342900"/>
            <a:r>
              <a:rPr lang="en-US"/>
              <a:t>Project finance analysis to a large degree involves identifying, allocating and mitigating risk.  One must therefore be able first to identify risks and then to measure how effective the contracts and other mitigating factors (covenant, debt service reserve, liquidated damage) are in managing risk.</a:t>
            </a:r>
          </a:p>
          <a:p>
            <a:pPr marL="342900" indent="-342900"/>
            <a:endParaRPr lang="en-US"/>
          </a:p>
          <a:p>
            <a:pPr marL="342900" indent="-342900"/>
            <a:r>
              <a:rPr lang="en-US" sz="1600" b="1" i="1"/>
              <a:t>Project Finance Adage:</a:t>
            </a:r>
          </a:p>
          <a:p>
            <a:pPr marL="742950" lvl="1" indent="-285750"/>
            <a:r>
              <a:rPr lang="en-US" sz="1400"/>
              <a:t>At the beginning of the project</a:t>
            </a:r>
          </a:p>
          <a:p>
            <a:pPr marL="1143000" lvl="2" indent="-228600"/>
            <a:r>
              <a:rPr lang="en-US" sz="1400"/>
              <a:t>Lender has the money</a:t>
            </a:r>
          </a:p>
          <a:p>
            <a:pPr marL="1143000" lvl="2" indent="-228600"/>
            <a:r>
              <a:rPr lang="en-US" sz="1400"/>
              <a:t>Developer has the experience</a:t>
            </a:r>
          </a:p>
          <a:p>
            <a:pPr marL="742950" lvl="1" indent="-285750"/>
            <a:r>
              <a:rPr lang="en-US" sz="1400"/>
              <a:t>At the end of the project</a:t>
            </a:r>
          </a:p>
          <a:p>
            <a:pPr marL="1143000" lvl="2" indent="-228600"/>
            <a:r>
              <a:rPr lang="en-US" sz="1400"/>
              <a:t>Developer has the money</a:t>
            </a:r>
          </a:p>
          <a:p>
            <a:pPr marL="1143000" lvl="2" indent="-228600"/>
            <a:r>
              <a:rPr lang="en-US" sz="1400"/>
              <a:t>Lender has the experience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5E653-3748-BEDD-81F6-4AE0A96C499A}"/>
              </a:ext>
            </a:extLst>
          </p:cNvPr>
          <p:cNvSpPr>
            <a:spLocks noGrp="1"/>
          </p:cNvSpPr>
          <p:nvPr>
            <p:ph type="ctrTitle"/>
          </p:nvPr>
        </p:nvSpPr>
        <p:spPr>
          <a:xfrm>
            <a:off x="428211" y="2497441"/>
            <a:ext cx="7772400" cy="1767794"/>
          </a:xfrm>
        </p:spPr>
        <p:txBody>
          <a:bodyPr/>
          <a:lstStyle/>
          <a:p>
            <a:r>
              <a:rPr lang="en-US"/>
              <a:t>Ras Laffan and Petrozuata</a:t>
            </a:r>
            <a:br>
              <a:rPr lang="en-US"/>
            </a:br>
            <a:br>
              <a:rPr lang="en-US"/>
            </a:br>
            <a:r>
              <a:rPr lang="en-US"/>
              <a:t>Structure, IRR, DSCR</a:t>
            </a:r>
          </a:p>
        </p:txBody>
      </p:sp>
    </p:spTree>
    <p:extLst>
      <p:ext uri="{BB962C8B-B14F-4D97-AF65-F5344CB8AC3E}">
        <p14:creationId xmlns:p14="http://schemas.microsoft.com/office/powerpoint/2010/main" val="2148924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9C6EB3-BFB7-4665-8F3D-18A3FBED72C5}"/>
              </a:ext>
            </a:extLst>
          </p:cNvPr>
          <p:cNvSpPr>
            <a:spLocks noGrp="1"/>
          </p:cNvSpPr>
          <p:nvPr>
            <p:ph type="title"/>
          </p:nvPr>
        </p:nvSpPr>
        <p:spPr/>
        <p:txBody>
          <a:bodyPr>
            <a:normAutofit/>
          </a:bodyPr>
          <a:lstStyle/>
          <a:p>
            <a:r>
              <a:rPr lang="en-US"/>
              <a:t>Ras Laffan in Qatar  - 1996 COD</a:t>
            </a:r>
          </a:p>
        </p:txBody>
      </p:sp>
      <p:pic>
        <p:nvPicPr>
          <p:cNvPr id="5" name="Content Placeholder 4">
            <a:extLst>
              <a:ext uri="{FF2B5EF4-FFF2-40B4-BE49-F238E27FC236}">
                <a16:creationId xmlns:a16="http://schemas.microsoft.com/office/drawing/2014/main" id="{FE8F7059-D3EB-4ED9-BF34-F751B8D3FE18}"/>
              </a:ext>
            </a:extLst>
          </p:cNvPr>
          <p:cNvPicPr>
            <a:picLocks noGrp="1" noChangeAspect="1"/>
          </p:cNvPicPr>
          <p:nvPr>
            <p:ph idx="1"/>
          </p:nvPr>
        </p:nvPicPr>
        <p:blipFill>
          <a:blip r:embed="rId2"/>
          <a:stretch>
            <a:fillRect/>
          </a:stretch>
        </p:blipFill>
        <p:spPr>
          <a:xfrm>
            <a:off x="424476" y="1127051"/>
            <a:ext cx="6208323" cy="3939363"/>
          </a:xfrm>
          <a:prstGeom prst="rect">
            <a:avLst/>
          </a:prstGeom>
        </p:spPr>
      </p:pic>
      <p:sp>
        <p:nvSpPr>
          <p:cNvPr id="4" name="Slide Number Placeholder 3">
            <a:extLst>
              <a:ext uri="{FF2B5EF4-FFF2-40B4-BE49-F238E27FC236}">
                <a16:creationId xmlns:a16="http://schemas.microsoft.com/office/drawing/2014/main" id="{6F266B40-F221-47E2-8F7C-698C975FB841}"/>
              </a:ext>
            </a:extLst>
          </p:cNvPr>
          <p:cNvSpPr>
            <a:spLocks noGrp="1"/>
          </p:cNvSpPr>
          <p:nvPr>
            <p:ph type="sldNum" sz="quarter" idx="12"/>
          </p:nvPr>
        </p:nvSpPr>
        <p:spPr/>
        <p:txBody>
          <a:bodyPr/>
          <a:lstStyle/>
          <a:p>
            <a:pPr algn="ctr"/>
            <a:fld id="{0C3A1854-6B63-4059-B360-A3C4972BF0FC}" type="slidenum">
              <a:rPr lang="ko-KR" altLang="en-US" smtClean="0"/>
              <a:pPr algn="ctr"/>
              <a:t>36</a:t>
            </a:fld>
            <a:endParaRPr lang="ko-KR" altLang="en-US"/>
          </a:p>
        </p:txBody>
      </p:sp>
      <p:pic>
        <p:nvPicPr>
          <p:cNvPr id="6" name="Picture 5">
            <a:extLst>
              <a:ext uri="{FF2B5EF4-FFF2-40B4-BE49-F238E27FC236}">
                <a16:creationId xmlns:a16="http://schemas.microsoft.com/office/drawing/2014/main" id="{5EDC82A7-F95B-898E-52C7-ECD1CFFA20D2}"/>
              </a:ext>
            </a:extLst>
          </p:cNvPr>
          <p:cNvPicPr>
            <a:picLocks noChangeAspect="1"/>
          </p:cNvPicPr>
          <p:nvPr/>
        </p:nvPicPr>
        <p:blipFill>
          <a:blip r:embed="rId3"/>
          <a:stretch>
            <a:fillRect/>
          </a:stretch>
        </p:blipFill>
        <p:spPr>
          <a:xfrm>
            <a:off x="4463058" y="4034486"/>
            <a:ext cx="4419827" cy="2063856"/>
          </a:xfrm>
          <a:prstGeom prst="rect">
            <a:avLst/>
          </a:prstGeom>
        </p:spPr>
      </p:pic>
    </p:spTree>
    <p:extLst>
      <p:ext uri="{BB962C8B-B14F-4D97-AF65-F5344CB8AC3E}">
        <p14:creationId xmlns:p14="http://schemas.microsoft.com/office/powerpoint/2010/main" val="11459183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803D3-9974-C0B8-4740-87A37819C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2C1BF7-058B-1B9A-AEBB-4DE7B5F630FE}"/>
              </a:ext>
            </a:extLst>
          </p:cNvPr>
          <p:cNvSpPr>
            <a:spLocks noGrp="1"/>
          </p:cNvSpPr>
          <p:nvPr>
            <p:ph type="title"/>
          </p:nvPr>
        </p:nvSpPr>
        <p:spPr/>
        <p:txBody>
          <a:bodyPr/>
          <a:lstStyle/>
          <a:p>
            <a:r>
              <a:rPr lang="en-US"/>
              <a:t>Issues to Discuss – Ras Laffan</a:t>
            </a:r>
          </a:p>
        </p:txBody>
      </p:sp>
      <p:sp>
        <p:nvSpPr>
          <p:cNvPr id="3" name="Text Placeholder 2">
            <a:extLst>
              <a:ext uri="{FF2B5EF4-FFF2-40B4-BE49-F238E27FC236}">
                <a16:creationId xmlns:a16="http://schemas.microsoft.com/office/drawing/2014/main" id="{570CD2AF-493D-EE5C-9066-02CE459D1F00}"/>
              </a:ext>
            </a:extLst>
          </p:cNvPr>
          <p:cNvSpPr>
            <a:spLocks noGrp="1"/>
          </p:cNvSpPr>
          <p:nvPr>
            <p:ph idx="1"/>
          </p:nvPr>
        </p:nvSpPr>
        <p:spPr/>
        <p:txBody>
          <a:bodyPr/>
          <a:lstStyle/>
          <a:p>
            <a:r>
              <a:rPr lang="en-US"/>
              <a:t>Read the Pre-Sale Report – The Strengths</a:t>
            </a:r>
          </a:p>
          <a:p>
            <a:pPr lvl="1"/>
            <a:r>
              <a:rPr lang="en-US"/>
              <a:t>Could Qatar have hosted the world cup without project finance</a:t>
            </a:r>
          </a:p>
          <a:p>
            <a:pPr lvl="1"/>
            <a:r>
              <a:rPr lang="en-US"/>
              <a:t>Simulate the importance of Exxon</a:t>
            </a:r>
          </a:p>
          <a:p>
            <a:pPr lvl="1"/>
            <a:r>
              <a:rPr lang="en-US"/>
              <a:t>List the risks and mitigations</a:t>
            </a:r>
          </a:p>
          <a:p>
            <a:pPr lvl="1"/>
            <a:r>
              <a:rPr lang="en-US"/>
              <a:t>Could there have been more problems if the State of Qatar was not the biggest sponsor</a:t>
            </a:r>
          </a:p>
          <a:p>
            <a:pPr lvl="1"/>
            <a:r>
              <a:rPr lang="en-US"/>
              <a:t>Contrast project finance with State Ownership</a:t>
            </a:r>
          </a:p>
          <a:p>
            <a:r>
              <a:rPr lang="en-US"/>
              <a:t>Open the Model</a:t>
            </a:r>
          </a:p>
          <a:p>
            <a:pPr lvl="1"/>
            <a:r>
              <a:rPr lang="en-US"/>
              <a:t>Why do the fundamental economics of the project work or do not work</a:t>
            </a:r>
          </a:p>
          <a:p>
            <a:pPr lvl="1"/>
            <a:r>
              <a:rPr lang="en-US"/>
              <a:t>What notes would you put in the diagram</a:t>
            </a:r>
          </a:p>
          <a:p>
            <a:pPr lvl="1"/>
            <a:r>
              <a:rPr lang="en-US"/>
              <a:t>How do you think the break-even gas price was computed – DSCR, LLCR or PLCR</a:t>
            </a:r>
          </a:p>
        </p:txBody>
      </p:sp>
    </p:spTree>
    <p:extLst>
      <p:ext uri="{BB962C8B-B14F-4D97-AF65-F5344CB8AC3E}">
        <p14:creationId xmlns:p14="http://schemas.microsoft.com/office/powerpoint/2010/main" val="29993300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4DCD6-CCB4-8E60-CBED-D2641F13D335}"/>
              </a:ext>
            </a:extLst>
          </p:cNvPr>
          <p:cNvSpPr>
            <a:spLocks noGrp="1"/>
          </p:cNvSpPr>
          <p:nvPr>
            <p:ph type="title"/>
          </p:nvPr>
        </p:nvSpPr>
        <p:spPr/>
        <p:txBody>
          <a:bodyPr/>
          <a:lstStyle/>
          <a:p>
            <a:r>
              <a:rPr lang="en-US"/>
              <a:t>Illustration of Gas Lake Under the Gulf</a:t>
            </a:r>
          </a:p>
        </p:txBody>
      </p:sp>
      <p:sp>
        <p:nvSpPr>
          <p:cNvPr id="3" name="Text Placeholder 2">
            <a:extLst>
              <a:ext uri="{FF2B5EF4-FFF2-40B4-BE49-F238E27FC236}">
                <a16:creationId xmlns:a16="http://schemas.microsoft.com/office/drawing/2014/main" id="{F03AD32F-9290-C209-E019-7DD39317975A}"/>
              </a:ext>
            </a:extLst>
          </p:cNvPr>
          <p:cNvSpPr>
            <a:spLocks noGrp="1"/>
          </p:cNvSpPr>
          <p:nvPr>
            <p:ph idx="1"/>
          </p:nvPr>
        </p:nvSpPr>
        <p:spPr>
          <a:xfrm>
            <a:off x="304801" y="1198605"/>
            <a:ext cx="4267199" cy="4448433"/>
          </a:xfrm>
        </p:spPr>
        <p:txBody>
          <a:bodyPr/>
          <a:lstStyle/>
          <a:p>
            <a:pPr algn="l"/>
            <a:r>
              <a:rPr lang="en-US"/>
              <a:t>Cost of production of natural gas is low</a:t>
            </a:r>
          </a:p>
          <a:p>
            <a:pPr algn="l"/>
            <a:r>
              <a:rPr lang="en-US"/>
              <a:t>The entire ​gas field contains an estimated 1,800 trillion cubic feet of usable gas — enough to ​supply the world’s needs for 13 years.</a:t>
            </a:r>
          </a:p>
          <a:p>
            <a:pPr algn="l"/>
            <a:endParaRPr lang="en-US"/>
          </a:p>
          <a:p>
            <a:pPr algn="l"/>
            <a:endParaRPr lang="en-US"/>
          </a:p>
        </p:txBody>
      </p:sp>
      <p:pic>
        <p:nvPicPr>
          <p:cNvPr id="5" name="Picture 4">
            <a:extLst>
              <a:ext uri="{FF2B5EF4-FFF2-40B4-BE49-F238E27FC236}">
                <a16:creationId xmlns:a16="http://schemas.microsoft.com/office/drawing/2014/main" id="{01A4DF47-B4E7-2AA4-E019-373A49A405C5}"/>
              </a:ext>
            </a:extLst>
          </p:cNvPr>
          <p:cNvPicPr>
            <a:picLocks noChangeAspect="1"/>
          </p:cNvPicPr>
          <p:nvPr/>
        </p:nvPicPr>
        <p:blipFill>
          <a:blip r:embed="rId2"/>
          <a:stretch>
            <a:fillRect/>
          </a:stretch>
        </p:blipFill>
        <p:spPr>
          <a:xfrm>
            <a:off x="4572000" y="3659217"/>
            <a:ext cx="4015348" cy="2622122"/>
          </a:xfrm>
          <a:prstGeom prst="rect">
            <a:avLst/>
          </a:prstGeom>
        </p:spPr>
      </p:pic>
      <p:sp>
        <p:nvSpPr>
          <p:cNvPr id="6" name="TextBox 5">
            <a:extLst>
              <a:ext uri="{FF2B5EF4-FFF2-40B4-BE49-F238E27FC236}">
                <a16:creationId xmlns:a16="http://schemas.microsoft.com/office/drawing/2014/main" id="{8C5FD329-0F6F-260E-41D3-F4D09EDB5B29}"/>
              </a:ext>
            </a:extLst>
          </p:cNvPr>
          <p:cNvSpPr txBox="1"/>
          <p:nvPr/>
        </p:nvSpPr>
        <p:spPr>
          <a:xfrm>
            <a:off x="4955059" y="955221"/>
            <a:ext cx="3970732" cy="2243563"/>
          </a:xfrm>
          <a:prstGeom prst="rect">
            <a:avLst/>
          </a:prstGeom>
          <a:noFill/>
        </p:spPr>
        <p:txBody>
          <a:bodyPr wrap="square">
            <a:spAutoFit/>
          </a:bodyPr>
          <a:lstStyle/>
          <a:p>
            <a:pPr algn="l">
              <a:lnSpc>
                <a:spcPts val="3105"/>
              </a:lnSpc>
              <a:spcAft>
                <a:spcPts val="1800"/>
              </a:spcAft>
              <a:buNone/>
            </a:pPr>
            <a:r>
              <a:rPr lang="en-US" b="1" i="0">
                <a:solidFill>
                  <a:srgbClr val="0C0C0C"/>
                </a:solidFill>
                <a:effectLst/>
                <a:latin typeface="cnn_sans_display"/>
              </a:rPr>
              <a:t>What is the South Pars gas field?</a:t>
            </a:r>
          </a:p>
          <a:p>
            <a:pPr algn="l">
              <a:lnSpc>
                <a:spcPts val="2400"/>
              </a:lnSpc>
              <a:spcAft>
                <a:spcPts val="1800"/>
              </a:spcAft>
              <a:buNone/>
            </a:pPr>
            <a:r>
              <a:rPr lang="en-US" b="0" i="0">
                <a:solidFill>
                  <a:srgbClr val="0C0C0C"/>
                </a:solidFill>
                <a:effectLst/>
                <a:latin typeface="noto_serif"/>
              </a:rPr>
              <a:t>South Pars is part of the world’s largest natural gas reserves, located offshore in the Persian Gulf. It is shared between Iran and Qatar, which calls its part of it the North Dome.</a:t>
            </a:r>
          </a:p>
        </p:txBody>
      </p:sp>
    </p:spTree>
    <p:extLst>
      <p:ext uri="{BB962C8B-B14F-4D97-AF65-F5344CB8AC3E}">
        <p14:creationId xmlns:p14="http://schemas.microsoft.com/office/powerpoint/2010/main" val="1874126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EE9BFB-C2B2-4547-832B-B2E7EA941ADB}"/>
              </a:ext>
            </a:extLst>
          </p:cNvPr>
          <p:cNvSpPr>
            <a:spLocks noGrp="1"/>
          </p:cNvSpPr>
          <p:nvPr>
            <p:ph type="title"/>
          </p:nvPr>
        </p:nvSpPr>
        <p:spPr/>
        <p:txBody>
          <a:bodyPr>
            <a:normAutofit fontScale="90000"/>
          </a:bodyPr>
          <a:lstStyle/>
          <a:p>
            <a:r>
              <a:rPr lang="en-US"/>
              <a:t>Country of Qatar Background before and After Project</a:t>
            </a:r>
          </a:p>
        </p:txBody>
      </p:sp>
      <p:pic>
        <p:nvPicPr>
          <p:cNvPr id="5" name="Picture 4">
            <a:extLst>
              <a:ext uri="{FF2B5EF4-FFF2-40B4-BE49-F238E27FC236}">
                <a16:creationId xmlns:a16="http://schemas.microsoft.com/office/drawing/2014/main" id="{80BC6B25-7544-4A4F-A8D7-F609877DF648}"/>
              </a:ext>
            </a:extLst>
          </p:cNvPr>
          <p:cNvPicPr>
            <a:picLocks noChangeAspect="1"/>
          </p:cNvPicPr>
          <p:nvPr/>
        </p:nvPicPr>
        <p:blipFill>
          <a:blip r:embed="rId2"/>
          <a:stretch>
            <a:fillRect/>
          </a:stretch>
        </p:blipFill>
        <p:spPr>
          <a:xfrm>
            <a:off x="269241" y="1997525"/>
            <a:ext cx="5198837" cy="892109"/>
          </a:xfrm>
          <a:prstGeom prst="rect">
            <a:avLst/>
          </a:prstGeom>
        </p:spPr>
      </p:pic>
      <p:pic>
        <p:nvPicPr>
          <p:cNvPr id="4" name="Picture 3">
            <a:extLst>
              <a:ext uri="{FF2B5EF4-FFF2-40B4-BE49-F238E27FC236}">
                <a16:creationId xmlns:a16="http://schemas.microsoft.com/office/drawing/2014/main" id="{EF7BDBF2-A122-3D1F-908D-82E7C17D55F4}"/>
              </a:ext>
            </a:extLst>
          </p:cNvPr>
          <p:cNvPicPr>
            <a:picLocks noChangeAspect="1"/>
          </p:cNvPicPr>
          <p:nvPr/>
        </p:nvPicPr>
        <p:blipFill>
          <a:blip r:embed="rId3"/>
          <a:stretch>
            <a:fillRect/>
          </a:stretch>
        </p:blipFill>
        <p:spPr>
          <a:xfrm>
            <a:off x="5862527" y="2250410"/>
            <a:ext cx="3187954" cy="3341796"/>
          </a:xfrm>
          <a:prstGeom prst="rect">
            <a:avLst/>
          </a:prstGeom>
        </p:spPr>
      </p:pic>
      <p:sp>
        <p:nvSpPr>
          <p:cNvPr id="2" name="TextBox 1">
            <a:extLst>
              <a:ext uri="{FF2B5EF4-FFF2-40B4-BE49-F238E27FC236}">
                <a16:creationId xmlns:a16="http://schemas.microsoft.com/office/drawing/2014/main" id="{C735713C-77BC-EF00-0DE2-2F97330B7A9D}"/>
              </a:ext>
            </a:extLst>
          </p:cNvPr>
          <p:cNvSpPr txBox="1"/>
          <p:nvPr/>
        </p:nvSpPr>
        <p:spPr>
          <a:xfrm>
            <a:off x="577049" y="3160450"/>
            <a:ext cx="4891029" cy="923330"/>
          </a:xfrm>
          <a:prstGeom prst="rect">
            <a:avLst/>
          </a:prstGeom>
          <a:solidFill>
            <a:srgbClr val="FFFF00"/>
          </a:solidFill>
        </p:spPr>
        <p:txBody>
          <a:bodyPr wrap="square" rtlCol="0">
            <a:spAutoFit/>
          </a:bodyPr>
          <a:lstStyle/>
          <a:p>
            <a:r>
              <a:rPr lang="en-US"/>
              <a:t>Imagine you were from the government of Qatar, and you asked to for billions of dollars in loans to build LNG facilities.</a:t>
            </a:r>
          </a:p>
        </p:txBody>
      </p:sp>
    </p:spTree>
    <p:extLst>
      <p:ext uri="{BB962C8B-B14F-4D97-AF65-F5344CB8AC3E}">
        <p14:creationId xmlns:p14="http://schemas.microsoft.com/office/powerpoint/2010/main" val="12889532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5"/>
          <p:cNvSpPr>
            <a:spLocks noGrp="1" noChangeArrowheads="1"/>
          </p:cNvSpPr>
          <p:nvPr>
            <p:ph type="title"/>
          </p:nvPr>
        </p:nvSpPr>
        <p:spPr/>
        <p:txBody>
          <a:bodyPr>
            <a:normAutofit fontScale="90000"/>
          </a:bodyPr>
          <a:lstStyle/>
          <a:p>
            <a:r>
              <a:rPr lang="en-US"/>
              <a:t>Example: Ras Laffan Liquified Gas Company (Ras Gas) – Two Trains</a:t>
            </a:r>
          </a:p>
        </p:txBody>
      </p:sp>
      <p:sp>
        <p:nvSpPr>
          <p:cNvPr id="89090" name="Rectangle 4"/>
          <p:cNvSpPr>
            <a:spLocks noGrp="1" noChangeArrowheads="1"/>
          </p:cNvSpPr>
          <p:nvPr>
            <p:ph idx="1"/>
          </p:nvPr>
        </p:nvSpPr>
        <p:spPr>
          <a:xfrm>
            <a:off x="200025" y="1497064"/>
            <a:ext cx="3916324" cy="4127559"/>
          </a:xfrm>
        </p:spPr>
        <p:txBody>
          <a:bodyPr>
            <a:normAutofit/>
          </a:bodyPr>
          <a:lstStyle/>
          <a:p>
            <a:pPr algn="l"/>
            <a:r>
              <a:rPr lang="en-US"/>
              <a:t>Summary of Original Transaction</a:t>
            </a:r>
          </a:p>
          <a:p>
            <a:pPr lvl="1" algn="l"/>
            <a:r>
              <a:rPr lang="en-US" sz="1500"/>
              <a:t>Project: Two LNG Trains and cost of developing natural gas reserves</a:t>
            </a:r>
          </a:p>
          <a:p>
            <a:pPr lvl="2" algn="l"/>
            <a:r>
              <a:rPr lang="en-US" sz="1200"/>
              <a:t>Cost $3.4 billion</a:t>
            </a:r>
          </a:p>
          <a:p>
            <a:pPr lvl="2" algn="l"/>
            <a:r>
              <a:rPr lang="en-US" sz="1200"/>
              <a:t>5.2 millions of tons per annum</a:t>
            </a:r>
          </a:p>
          <a:p>
            <a:pPr algn="l"/>
            <a:r>
              <a:rPr lang="en-US"/>
              <a:t>Equity Sponsors</a:t>
            </a:r>
          </a:p>
          <a:p>
            <a:pPr lvl="2" algn="l"/>
            <a:r>
              <a:rPr lang="en-US" sz="1200"/>
              <a:t>70% State of Qatar</a:t>
            </a:r>
          </a:p>
          <a:p>
            <a:pPr lvl="2" algn="l"/>
            <a:r>
              <a:rPr lang="en-US" sz="1200"/>
              <a:t>30% Mobil Oil</a:t>
            </a:r>
          </a:p>
          <a:p>
            <a:pPr algn="l"/>
            <a:r>
              <a:rPr lang="en-US"/>
              <a:t>EPC Construction Contracts</a:t>
            </a:r>
          </a:p>
          <a:p>
            <a:pPr lvl="1" algn="l"/>
            <a:r>
              <a:rPr lang="en-US" sz="1500"/>
              <a:t>JCG/MW Kellogg for LNG Trains and on-shore facilities</a:t>
            </a:r>
          </a:p>
          <a:p>
            <a:pPr lvl="1" algn="l"/>
            <a:r>
              <a:rPr lang="en-US" sz="1500"/>
              <a:t>McDermott-EPTM/Chiyoda for off-shore platforms</a:t>
            </a:r>
          </a:p>
          <a:p>
            <a:pPr lvl="1" algn="l"/>
            <a:r>
              <a:rPr lang="en-US" sz="1500"/>
              <a:t>Saipan for off-shore pipeline connection</a:t>
            </a:r>
          </a:p>
          <a:p>
            <a:pPr algn="l"/>
            <a:endParaRPr lang="en-US"/>
          </a:p>
        </p:txBody>
      </p:sp>
      <p:graphicFrame>
        <p:nvGraphicFramePr>
          <p:cNvPr id="2050" name="Object 3"/>
          <p:cNvGraphicFramePr>
            <a:graphicFrameLocks noChangeAspect="1"/>
          </p:cNvGraphicFramePr>
          <p:nvPr>
            <p:extLst>
              <p:ext uri="{D42A27DB-BD31-4B8C-83A1-F6EECF244321}">
                <p14:modId xmlns:p14="http://schemas.microsoft.com/office/powerpoint/2010/main" val="1714204303"/>
              </p:ext>
            </p:extLst>
          </p:nvPr>
        </p:nvGraphicFramePr>
        <p:xfrm>
          <a:off x="4116349" y="1656144"/>
          <a:ext cx="5562469" cy="2669212"/>
        </p:xfrm>
        <a:graphic>
          <a:graphicData uri="http://schemas.openxmlformats.org/presentationml/2006/ole">
            <mc:AlternateContent xmlns:mc="http://schemas.openxmlformats.org/markup-compatibility/2006">
              <mc:Choice xmlns:v="urn:schemas-microsoft-com:vml" Requires="v">
                <p:oleObj name="Document" r:id="rId2" imgW="5364960" imgH="2574806" progId="Word.Document.8">
                  <p:embed/>
                </p:oleObj>
              </mc:Choice>
              <mc:Fallback>
                <p:oleObj name="Document" r:id="rId2" imgW="5364960" imgH="2574806" progId="Word.Document.8">
                  <p:embed/>
                  <p:pic>
                    <p:nvPicPr>
                      <p:cNvPr id="205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6349" y="1656144"/>
                        <a:ext cx="5562469" cy="2669212"/>
                      </a:xfrm>
                      <a:prstGeom prst="rect">
                        <a:avLst/>
                      </a:prstGeom>
                      <a:noFill/>
                    </p:spPr>
                  </p:pic>
                </p:oleObj>
              </mc:Fallback>
            </mc:AlternateContent>
          </a:graphicData>
        </a:graphic>
      </p:graphicFrame>
      <p:sp>
        <p:nvSpPr>
          <p:cNvPr id="2" name="TextBox 1">
            <a:extLst>
              <a:ext uri="{FF2B5EF4-FFF2-40B4-BE49-F238E27FC236}">
                <a16:creationId xmlns:a16="http://schemas.microsoft.com/office/drawing/2014/main" id="{072DB3DD-0A94-93BE-1239-D382E3B96FE6}"/>
              </a:ext>
            </a:extLst>
          </p:cNvPr>
          <p:cNvSpPr txBox="1"/>
          <p:nvPr/>
        </p:nvSpPr>
        <p:spPr>
          <a:xfrm>
            <a:off x="4965406" y="4615392"/>
            <a:ext cx="3818238" cy="369332"/>
          </a:xfrm>
          <a:prstGeom prst="rect">
            <a:avLst/>
          </a:prstGeom>
          <a:noFill/>
        </p:spPr>
        <p:txBody>
          <a:bodyPr wrap="square" rtlCol="0">
            <a:spAutoFit/>
          </a:bodyPr>
          <a:lstStyle/>
          <a:p>
            <a:r>
              <a:rPr lang="en-US"/>
              <a:t>Now there are 14 trains</a:t>
            </a:r>
          </a:p>
        </p:txBody>
      </p:sp>
    </p:spTree>
    <p:extLst>
      <p:ext uri="{BB962C8B-B14F-4D97-AF65-F5344CB8AC3E}">
        <p14:creationId xmlns:p14="http://schemas.microsoft.com/office/powerpoint/2010/main" val="7940449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Ras Laffan Liquified Gas Company</a:t>
            </a:r>
          </a:p>
        </p:txBody>
      </p:sp>
      <p:sp>
        <p:nvSpPr>
          <p:cNvPr id="91139" name="Rectangle 3"/>
          <p:cNvSpPr>
            <a:spLocks noGrp="1" noChangeArrowheads="1"/>
          </p:cNvSpPr>
          <p:nvPr>
            <p:ph idx="1"/>
          </p:nvPr>
        </p:nvSpPr>
        <p:spPr/>
        <p:txBody>
          <a:bodyPr>
            <a:normAutofit/>
          </a:bodyPr>
          <a:lstStyle/>
          <a:p>
            <a:pPr marL="214313" indent="-214313"/>
            <a:r>
              <a:rPr lang="en-US"/>
              <a:t>Financing of $3.4 Billion</a:t>
            </a:r>
          </a:p>
          <a:p>
            <a:pPr marL="557213" lvl="1" indent="-214313"/>
            <a:r>
              <a:rPr lang="en-US"/>
              <a:t>$850 million in Equity</a:t>
            </a:r>
          </a:p>
          <a:p>
            <a:pPr marL="557213" lvl="1" indent="-214313"/>
            <a:r>
              <a:rPr lang="en-US"/>
              <a:t>$465 million supported by US EXIM</a:t>
            </a:r>
          </a:p>
          <a:p>
            <a:pPr marL="557213" lvl="1" indent="-214313"/>
            <a:r>
              <a:rPr lang="en-US"/>
              <a:t>$250 million supported by UK ECGD</a:t>
            </a:r>
          </a:p>
          <a:p>
            <a:pPr marL="557213" lvl="1" indent="-214313"/>
            <a:r>
              <a:rPr lang="en-US"/>
              <a:t>$185 million supported by Italy’s SACE</a:t>
            </a:r>
          </a:p>
          <a:p>
            <a:pPr marL="557213" lvl="1" indent="-214313"/>
            <a:r>
              <a:rPr lang="en-US"/>
              <a:t>$450 million uninsured loan from commercial banks</a:t>
            </a:r>
          </a:p>
          <a:p>
            <a:pPr marL="557213" lvl="1" indent="-214313"/>
            <a:r>
              <a:rPr lang="en-US"/>
              <a:t>$1,200 million from bond markets</a:t>
            </a:r>
          </a:p>
          <a:p>
            <a:pPr lvl="2"/>
            <a:r>
              <a:rPr lang="en-US" sz="1200"/>
              <a:t>10-year and 17-year maturity</a:t>
            </a:r>
          </a:p>
          <a:p>
            <a:pPr lvl="2"/>
            <a:r>
              <a:rPr lang="en-US" sz="1200"/>
              <a:t>Rated BBB+ by S&amp;P</a:t>
            </a:r>
          </a:p>
          <a:p>
            <a:pPr lvl="2"/>
            <a:r>
              <a:rPr lang="en-US" sz="1200"/>
              <a:t>Rated A3 by Moody’s</a:t>
            </a:r>
          </a:p>
          <a:p>
            <a:r>
              <a:rPr lang="en-US" sz="1650"/>
              <a:t>Revenue Contracts</a:t>
            </a:r>
          </a:p>
          <a:p>
            <a:pPr lvl="1"/>
            <a:r>
              <a:rPr lang="en-US"/>
              <a:t>25-year contract with Korea Gas Corporation for output of one train</a:t>
            </a:r>
          </a:p>
          <a:p>
            <a:pPr marL="557213" lvl="1" indent="-214313"/>
            <a:r>
              <a:rPr lang="en-US"/>
              <a:t>Korean Gas Corporation built receiving facilities and purchased ships ($3.1 billion)</a:t>
            </a:r>
          </a:p>
          <a:p>
            <a:pPr marL="2381"/>
            <a:endParaRPr lang="en-US" sz="1050"/>
          </a:p>
        </p:txBody>
      </p:sp>
      <p:cxnSp>
        <p:nvCxnSpPr>
          <p:cNvPr id="3" name="Straight Arrow Connector 2">
            <a:extLst>
              <a:ext uri="{FF2B5EF4-FFF2-40B4-BE49-F238E27FC236}">
                <a16:creationId xmlns:a16="http://schemas.microsoft.com/office/drawing/2014/main" id="{9BAC75BB-8CA7-204B-D492-E0E412AD3558}"/>
              </a:ext>
            </a:extLst>
          </p:cNvPr>
          <p:cNvCxnSpPr/>
          <p:nvPr/>
        </p:nvCxnSpPr>
        <p:spPr>
          <a:xfrm flipH="1">
            <a:off x="2504209" y="3143250"/>
            <a:ext cx="4810991" cy="12884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2E8AB91-ECB9-0A97-5B2D-D8E4C4EB869B}"/>
              </a:ext>
            </a:extLst>
          </p:cNvPr>
          <p:cNvSpPr txBox="1"/>
          <p:nvPr/>
        </p:nvSpPr>
        <p:spPr>
          <a:xfrm>
            <a:off x="7315200" y="2623051"/>
            <a:ext cx="1572425" cy="1754326"/>
          </a:xfrm>
          <a:prstGeom prst="rect">
            <a:avLst/>
          </a:prstGeom>
          <a:solidFill>
            <a:srgbClr val="00B0F0"/>
          </a:solidFill>
        </p:spPr>
        <p:txBody>
          <a:bodyPr wrap="square" rtlCol="0">
            <a:spAutoFit/>
          </a:bodyPr>
          <a:lstStyle/>
          <a:p>
            <a:r>
              <a:rPr lang="en-US" sz="1350"/>
              <a:t>Relatively unconventional technology, no projects in the country and can achieve bond rating better than country rating</a:t>
            </a:r>
          </a:p>
        </p:txBody>
      </p:sp>
    </p:spTree>
    <p:extLst>
      <p:ext uri="{BB962C8B-B14F-4D97-AF65-F5344CB8AC3E}">
        <p14:creationId xmlns:p14="http://schemas.microsoft.com/office/powerpoint/2010/main" val="35941728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10A65-9468-4939-1D9F-AC10CE6ADA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7E490-BA3D-AB29-634C-C9438892957F}"/>
              </a:ext>
            </a:extLst>
          </p:cNvPr>
          <p:cNvSpPr>
            <a:spLocks noGrp="1"/>
          </p:cNvSpPr>
          <p:nvPr>
            <p:ph type="title"/>
          </p:nvPr>
        </p:nvSpPr>
        <p:spPr/>
        <p:txBody>
          <a:bodyPr>
            <a:normAutofit fontScale="90000"/>
          </a:bodyPr>
          <a:lstStyle/>
          <a:p>
            <a:r>
              <a:rPr lang="en-US"/>
              <a:t>Use Snipping Tool to Fill in Items from Pre-Sale Report</a:t>
            </a:r>
          </a:p>
        </p:txBody>
      </p:sp>
      <p:sp>
        <p:nvSpPr>
          <p:cNvPr id="3" name="Text Placeholder 2">
            <a:extLst>
              <a:ext uri="{FF2B5EF4-FFF2-40B4-BE49-F238E27FC236}">
                <a16:creationId xmlns:a16="http://schemas.microsoft.com/office/drawing/2014/main" id="{5C665145-6CE2-F6DF-7783-0F9DD0742F89}"/>
              </a:ext>
            </a:extLst>
          </p:cNvPr>
          <p:cNvSpPr>
            <a:spLocks noGrp="1"/>
          </p:cNvSpPr>
          <p:nvPr>
            <p:ph idx="1"/>
          </p:nvPr>
        </p:nvSpPr>
        <p:spPr>
          <a:xfrm>
            <a:off x="304801" y="1209675"/>
            <a:ext cx="3624950" cy="4514894"/>
          </a:xfrm>
        </p:spPr>
        <p:txBody>
          <a:bodyPr/>
          <a:lstStyle/>
          <a:p>
            <a:endParaRPr lang="en-US"/>
          </a:p>
          <a:p>
            <a:endParaRPr lang="en-US"/>
          </a:p>
          <a:p>
            <a:endParaRPr lang="en-US"/>
          </a:p>
          <a:p>
            <a:endParaRPr lang="en-US"/>
          </a:p>
          <a:p>
            <a:r>
              <a:rPr lang="en-US"/>
              <a:t>Proven (boring) technology</a:t>
            </a:r>
          </a:p>
          <a:p>
            <a:pPr lvl="1"/>
            <a:endParaRPr lang="en-US"/>
          </a:p>
          <a:p>
            <a:r>
              <a:rPr lang="en-US"/>
              <a:t>Construction Cost Over-Run Risk</a:t>
            </a:r>
          </a:p>
          <a:p>
            <a:pPr marL="342900" lvl="1" indent="0">
              <a:buNone/>
            </a:pPr>
            <a:endParaRPr lang="en-US"/>
          </a:p>
          <a:p>
            <a:r>
              <a:rPr lang="en-US"/>
              <a:t>Supply Risk</a:t>
            </a:r>
          </a:p>
          <a:p>
            <a:pPr marL="342900" lvl="1" indent="0">
              <a:buNone/>
            </a:pPr>
            <a:endParaRPr lang="en-US"/>
          </a:p>
          <a:p>
            <a:r>
              <a:rPr lang="en-US"/>
              <a:t>Volume Risk</a:t>
            </a:r>
          </a:p>
          <a:p>
            <a:pPr lvl="1"/>
            <a:endParaRPr lang="en-US"/>
          </a:p>
          <a:p>
            <a:r>
              <a:rPr lang="en-US"/>
              <a:t>Price Risk</a:t>
            </a:r>
          </a:p>
        </p:txBody>
      </p:sp>
      <p:pic>
        <p:nvPicPr>
          <p:cNvPr id="5" name="Picture 4">
            <a:extLst>
              <a:ext uri="{FF2B5EF4-FFF2-40B4-BE49-F238E27FC236}">
                <a16:creationId xmlns:a16="http://schemas.microsoft.com/office/drawing/2014/main" id="{3D51435B-EBBA-0D63-0B10-01530795F637}"/>
              </a:ext>
            </a:extLst>
          </p:cNvPr>
          <p:cNvPicPr>
            <a:picLocks noChangeAspect="1"/>
          </p:cNvPicPr>
          <p:nvPr/>
        </p:nvPicPr>
        <p:blipFill>
          <a:blip r:embed="rId2"/>
          <a:stretch>
            <a:fillRect/>
          </a:stretch>
        </p:blipFill>
        <p:spPr>
          <a:xfrm>
            <a:off x="3720976" y="1914965"/>
            <a:ext cx="5165652" cy="843080"/>
          </a:xfrm>
          <a:prstGeom prst="rect">
            <a:avLst/>
          </a:prstGeom>
        </p:spPr>
      </p:pic>
      <p:pic>
        <p:nvPicPr>
          <p:cNvPr id="7" name="Picture 6">
            <a:extLst>
              <a:ext uri="{FF2B5EF4-FFF2-40B4-BE49-F238E27FC236}">
                <a16:creationId xmlns:a16="http://schemas.microsoft.com/office/drawing/2014/main" id="{95BAF56F-B1CB-1B46-CCE3-AA242B7B7603}"/>
              </a:ext>
            </a:extLst>
          </p:cNvPr>
          <p:cNvPicPr>
            <a:picLocks noChangeAspect="1"/>
          </p:cNvPicPr>
          <p:nvPr/>
        </p:nvPicPr>
        <p:blipFill>
          <a:blip r:embed="rId3"/>
          <a:stretch>
            <a:fillRect/>
          </a:stretch>
        </p:blipFill>
        <p:spPr>
          <a:xfrm>
            <a:off x="3820977" y="2758045"/>
            <a:ext cx="4987034" cy="743054"/>
          </a:xfrm>
          <a:prstGeom prst="rect">
            <a:avLst/>
          </a:prstGeom>
        </p:spPr>
      </p:pic>
      <p:pic>
        <p:nvPicPr>
          <p:cNvPr id="9" name="Picture 8">
            <a:extLst>
              <a:ext uri="{FF2B5EF4-FFF2-40B4-BE49-F238E27FC236}">
                <a16:creationId xmlns:a16="http://schemas.microsoft.com/office/drawing/2014/main" id="{4FDD3685-5502-E217-A531-8F047C6F3A34}"/>
              </a:ext>
            </a:extLst>
          </p:cNvPr>
          <p:cNvPicPr>
            <a:picLocks noChangeAspect="1"/>
          </p:cNvPicPr>
          <p:nvPr/>
        </p:nvPicPr>
        <p:blipFill>
          <a:blip r:embed="rId4"/>
          <a:stretch>
            <a:fillRect/>
          </a:stretch>
        </p:blipFill>
        <p:spPr>
          <a:xfrm>
            <a:off x="3913885" y="4943609"/>
            <a:ext cx="4972744" cy="650172"/>
          </a:xfrm>
          <a:prstGeom prst="rect">
            <a:avLst/>
          </a:prstGeom>
        </p:spPr>
      </p:pic>
      <p:pic>
        <p:nvPicPr>
          <p:cNvPr id="11" name="Picture 10">
            <a:extLst>
              <a:ext uri="{FF2B5EF4-FFF2-40B4-BE49-F238E27FC236}">
                <a16:creationId xmlns:a16="http://schemas.microsoft.com/office/drawing/2014/main" id="{C0A32B71-0C73-218F-FB83-BBBCC1EE59DB}"/>
              </a:ext>
            </a:extLst>
          </p:cNvPr>
          <p:cNvPicPr>
            <a:picLocks noChangeAspect="1"/>
          </p:cNvPicPr>
          <p:nvPr/>
        </p:nvPicPr>
        <p:blipFill>
          <a:blip r:embed="rId5"/>
          <a:stretch>
            <a:fillRect/>
          </a:stretch>
        </p:blipFill>
        <p:spPr>
          <a:xfrm>
            <a:off x="3820977" y="4170422"/>
            <a:ext cx="4987034" cy="685896"/>
          </a:xfrm>
          <a:prstGeom prst="rect">
            <a:avLst/>
          </a:prstGeom>
        </p:spPr>
      </p:pic>
      <p:pic>
        <p:nvPicPr>
          <p:cNvPr id="13" name="Picture 12">
            <a:extLst>
              <a:ext uri="{FF2B5EF4-FFF2-40B4-BE49-F238E27FC236}">
                <a16:creationId xmlns:a16="http://schemas.microsoft.com/office/drawing/2014/main" id="{EC94F771-F498-FD44-518D-69B5A831BED4}"/>
              </a:ext>
            </a:extLst>
          </p:cNvPr>
          <p:cNvPicPr>
            <a:picLocks noChangeAspect="1"/>
          </p:cNvPicPr>
          <p:nvPr/>
        </p:nvPicPr>
        <p:blipFill>
          <a:blip r:embed="rId6"/>
          <a:stretch>
            <a:fillRect/>
          </a:stretch>
        </p:blipFill>
        <p:spPr>
          <a:xfrm>
            <a:off x="3932522" y="3498511"/>
            <a:ext cx="4872718" cy="593014"/>
          </a:xfrm>
          <a:prstGeom prst="rect">
            <a:avLst/>
          </a:prstGeom>
        </p:spPr>
      </p:pic>
    </p:spTree>
    <p:extLst>
      <p:ext uri="{BB962C8B-B14F-4D97-AF65-F5344CB8AC3E}">
        <p14:creationId xmlns:p14="http://schemas.microsoft.com/office/powerpoint/2010/main" val="2164324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body" idx="1"/>
          </p:nvPr>
        </p:nvSpPr>
        <p:spPr>
          <a:xfrm>
            <a:off x="533400" y="1143000"/>
            <a:ext cx="8382000" cy="5257800"/>
          </a:xfrm>
        </p:spPr>
        <p:txBody>
          <a:bodyPr/>
          <a:lstStyle/>
          <a:p>
            <a:pPr>
              <a:lnSpc>
                <a:spcPct val="80000"/>
              </a:lnSpc>
              <a:buClr>
                <a:srgbClr val="0000FF"/>
              </a:buClr>
              <a:buSzPct val="125000"/>
            </a:pPr>
            <a:r>
              <a:rPr lang="en-US" sz="1200">
                <a:latin typeface="Trebuchet MS" pitchFamily="34" charset="0"/>
              </a:rPr>
              <a:t>Phase 1 Financial Structuring</a:t>
            </a:r>
          </a:p>
          <a:p>
            <a:pPr lvl="1">
              <a:lnSpc>
                <a:spcPct val="80000"/>
              </a:lnSpc>
              <a:buClr>
                <a:srgbClr val="0000FF"/>
              </a:buClr>
              <a:buSzPct val="125000"/>
              <a:buFontTx/>
              <a:buChar char="•"/>
            </a:pPr>
            <a:r>
              <a:rPr lang="en-US" sz="1200">
                <a:latin typeface="Trebuchet MS" pitchFamily="34" charset="0"/>
              </a:rPr>
              <a:t>Cash flows from Trains 3-4 to support Phase 1 debt</a:t>
            </a:r>
          </a:p>
          <a:p>
            <a:pPr lvl="1">
              <a:lnSpc>
                <a:spcPct val="80000"/>
              </a:lnSpc>
              <a:buClr>
                <a:srgbClr val="0000FF"/>
              </a:buClr>
              <a:buSzPct val="125000"/>
              <a:buFontTx/>
              <a:buChar char="•"/>
            </a:pPr>
            <a:r>
              <a:rPr lang="en-US" sz="1200">
                <a:latin typeface="Trebuchet MS" pitchFamily="34" charset="0"/>
              </a:rPr>
              <a:t>Essentially a financing of Trains 3-4 to fund expansion</a:t>
            </a:r>
          </a:p>
          <a:p>
            <a:pPr>
              <a:lnSpc>
                <a:spcPct val="80000"/>
              </a:lnSpc>
              <a:buClr>
                <a:srgbClr val="0000FF"/>
              </a:buClr>
              <a:buSzPct val="125000"/>
              <a:buFontTx/>
              <a:buNone/>
            </a:pPr>
            <a:endParaRPr lang="en-US" sz="1000">
              <a:latin typeface="Trebuchet MS" pitchFamily="34" charset="0"/>
            </a:endParaRPr>
          </a:p>
          <a:p>
            <a:pPr>
              <a:lnSpc>
                <a:spcPct val="80000"/>
              </a:lnSpc>
              <a:buClr>
                <a:srgbClr val="0000FF"/>
              </a:buClr>
              <a:buSzPct val="125000"/>
            </a:pPr>
            <a:r>
              <a:rPr lang="en-US" sz="1200">
                <a:latin typeface="Trebuchet MS" pitchFamily="34" charset="0"/>
              </a:rPr>
              <a:t>Phase 1 Financing Key Risks</a:t>
            </a:r>
          </a:p>
          <a:p>
            <a:pPr lvl="1">
              <a:lnSpc>
                <a:spcPct val="80000"/>
              </a:lnSpc>
              <a:buClr>
                <a:srgbClr val="0000FF"/>
              </a:buClr>
              <a:buSzPct val="125000"/>
              <a:buFontTx/>
              <a:buChar char="•"/>
            </a:pPr>
            <a:r>
              <a:rPr lang="en-US" sz="1200">
                <a:latin typeface="Trebuchet MS" pitchFamily="34" charset="0"/>
              </a:rPr>
              <a:t>Train 3-4 Operations</a:t>
            </a:r>
          </a:p>
          <a:p>
            <a:pPr lvl="1">
              <a:lnSpc>
                <a:spcPct val="80000"/>
              </a:lnSpc>
              <a:buClr>
                <a:srgbClr val="0000FF"/>
              </a:buClr>
              <a:buSzPct val="125000"/>
              <a:buFontTx/>
              <a:buChar char="•"/>
            </a:pPr>
            <a:r>
              <a:rPr lang="en-US" sz="1200">
                <a:latin typeface="Trebuchet MS" pitchFamily="34" charset="0"/>
              </a:rPr>
              <a:t>Shipping and Access to Markets</a:t>
            </a:r>
          </a:p>
          <a:p>
            <a:pPr lvl="1">
              <a:lnSpc>
                <a:spcPct val="80000"/>
              </a:lnSpc>
              <a:buClr>
                <a:srgbClr val="0000FF"/>
              </a:buClr>
              <a:buSzPct val="125000"/>
              <a:buFontTx/>
              <a:buChar char="•"/>
            </a:pPr>
            <a:r>
              <a:rPr lang="en-US" sz="1200">
                <a:latin typeface="Trebuchet MS" pitchFamily="34" charset="0"/>
              </a:rPr>
              <a:t>Revenue Risk (Price x Volume)</a:t>
            </a:r>
          </a:p>
          <a:p>
            <a:pPr lvl="1">
              <a:lnSpc>
                <a:spcPct val="80000"/>
              </a:lnSpc>
              <a:buClr>
                <a:srgbClr val="0000FF"/>
              </a:buClr>
              <a:buSzPct val="125000"/>
              <a:buFontTx/>
              <a:buNone/>
            </a:pPr>
            <a:endParaRPr lang="en-US" sz="1200">
              <a:latin typeface="Trebuchet MS" pitchFamily="34" charset="0"/>
            </a:endParaRPr>
          </a:p>
          <a:p>
            <a:pPr>
              <a:lnSpc>
                <a:spcPct val="80000"/>
              </a:lnSpc>
              <a:buClr>
                <a:srgbClr val="0000FF"/>
              </a:buClr>
              <a:buSzPct val="125000"/>
            </a:pPr>
            <a:r>
              <a:rPr lang="en-US" sz="1200">
                <a:latin typeface="Trebuchet MS" pitchFamily="34" charset="0"/>
              </a:rPr>
              <a:t>Terms</a:t>
            </a:r>
          </a:p>
          <a:p>
            <a:pPr lvl="1">
              <a:lnSpc>
                <a:spcPct val="80000"/>
              </a:lnSpc>
              <a:buClr>
                <a:srgbClr val="0000FF"/>
              </a:buClr>
              <a:buSzPct val="125000"/>
              <a:buFontTx/>
              <a:buChar char="•"/>
            </a:pPr>
            <a:r>
              <a:rPr lang="en-US" sz="1000">
                <a:latin typeface="Trebuchet MS" pitchFamily="34" charset="0"/>
              </a:rPr>
              <a:t>Series A Bonds (15-yr): LIBOR + 97 bp</a:t>
            </a:r>
          </a:p>
          <a:p>
            <a:pPr lvl="1">
              <a:lnSpc>
                <a:spcPct val="80000"/>
              </a:lnSpc>
              <a:buClr>
                <a:srgbClr val="0000FF"/>
              </a:buClr>
              <a:buSzPct val="125000"/>
              <a:buFontTx/>
              <a:buChar char="•"/>
            </a:pPr>
            <a:r>
              <a:rPr lang="en-US" sz="1000">
                <a:latin typeface="Trebuchet MS" pitchFamily="34" charset="0"/>
              </a:rPr>
              <a:t>Series B Bonds (22-yr): LIBOR + 130 bp</a:t>
            </a:r>
          </a:p>
          <a:p>
            <a:pPr lvl="1">
              <a:lnSpc>
                <a:spcPct val="80000"/>
              </a:lnSpc>
              <a:buClr>
                <a:srgbClr val="0000FF"/>
              </a:buClr>
              <a:buSzPct val="125000"/>
              <a:buFontTx/>
              <a:buChar char="•"/>
            </a:pPr>
            <a:r>
              <a:rPr lang="en-US" sz="1000">
                <a:latin typeface="Trebuchet MS" pitchFamily="34" charset="0"/>
              </a:rPr>
              <a:t>International Banks: LIBOR + 45-65 bp</a:t>
            </a:r>
          </a:p>
          <a:p>
            <a:pPr lvl="2">
              <a:lnSpc>
                <a:spcPct val="80000"/>
              </a:lnSpc>
              <a:buClr>
                <a:srgbClr val="0000FF"/>
              </a:buClr>
              <a:buSzPct val="125000"/>
            </a:pPr>
            <a:r>
              <a:rPr lang="en-US" sz="1000">
                <a:latin typeface="Trebuchet MS" pitchFamily="34" charset="0"/>
              </a:rPr>
              <a:t>Up-front Fee (Arranger Fee) = 60 bp</a:t>
            </a:r>
          </a:p>
          <a:p>
            <a:pPr lvl="2">
              <a:lnSpc>
                <a:spcPct val="80000"/>
              </a:lnSpc>
              <a:buClr>
                <a:srgbClr val="0000FF"/>
              </a:buClr>
              <a:buSzPct val="125000"/>
            </a:pPr>
            <a:r>
              <a:rPr lang="en-US" sz="1000">
                <a:latin typeface="Trebuchet MS" pitchFamily="34" charset="0"/>
              </a:rPr>
              <a:t>Commitment Fee = 20 bp p.a.</a:t>
            </a:r>
          </a:p>
          <a:p>
            <a:pPr>
              <a:lnSpc>
                <a:spcPct val="80000"/>
              </a:lnSpc>
              <a:buClr>
                <a:srgbClr val="0000FF"/>
              </a:buClr>
              <a:buSzPct val="125000"/>
            </a:pPr>
            <a:endParaRPr lang="en-US" sz="900">
              <a:latin typeface="Trebuchet MS" pitchFamily="34" charset="0"/>
            </a:endParaRPr>
          </a:p>
          <a:p>
            <a:pPr>
              <a:lnSpc>
                <a:spcPct val="80000"/>
              </a:lnSpc>
              <a:buClr>
                <a:srgbClr val="0000FF"/>
              </a:buClr>
              <a:buSzPct val="125000"/>
            </a:pPr>
            <a:r>
              <a:rPr lang="en-US" sz="1200">
                <a:latin typeface="Trebuchet MS" pitchFamily="34" charset="0"/>
              </a:rPr>
              <a:t>Phase 2 Scope: Completion of Train 6 and Fund Construction of Train 7</a:t>
            </a:r>
          </a:p>
          <a:p>
            <a:pPr lvl="1">
              <a:lnSpc>
                <a:spcPct val="80000"/>
              </a:lnSpc>
              <a:buClr>
                <a:srgbClr val="0000FF"/>
              </a:buClr>
              <a:buSzPct val="125000"/>
              <a:buFontTx/>
              <a:buChar char="•"/>
            </a:pPr>
            <a:r>
              <a:rPr lang="en-US" sz="1000">
                <a:latin typeface="Trebuchet MS" pitchFamily="34" charset="0"/>
              </a:rPr>
              <a:t>Estimated Debt: US$5.4 billion (Will likely require completion guarantees)</a:t>
            </a:r>
          </a:p>
          <a:p>
            <a:pPr lvl="1">
              <a:lnSpc>
                <a:spcPct val="80000"/>
              </a:lnSpc>
              <a:buClr>
                <a:srgbClr val="0000FF"/>
              </a:buClr>
              <a:buSzPct val="125000"/>
              <a:buFontTx/>
              <a:buChar char="•"/>
            </a:pPr>
            <a:endParaRPr lang="en-US" sz="1000">
              <a:latin typeface="Trebuchet MS" pitchFamily="34" charset="0"/>
            </a:endParaRPr>
          </a:p>
        </p:txBody>
      </p:sp>
      <p:sp>
        <p:nvSpPr>
          <p:cNvPr id="97283" name="AutoShape 4"/>
          <p:cNvSpPr>
            <a:spLocks/>
          </p:cNvSpPr>
          <p:nvPr/>
        </p:nvSpPr>
        <p:spPr bwMode="auto">
          <a:xfrm>
            <a:off x="5486400" y="2438400"/>
            <a:ext cx="3352800" cy="1219200"/>
          </a:xfrm>
          <a:prstGeom prst="borderCallout1">
            <a:avLst>
              <a:gd name="adj1" fmla="val 9375"/>
              <a:gd name="adj2" fmla="val -2273"/>
              <a:gd name="adj3" fmla="val 4690"/>
              <a:gd name="adj4" fmla="val -33190"/>
            </a:avLst>
          </a:prstGeom>
          <a:solidFill>
            <a:srgbClr val="FFFF00"/>
          </a:solidFill>
          <a:ln w="9525">
            <a:solidFill>
              <a:schemeClr val="tx1"/>
            </a:solidFill>
            <a:miter lim="800000"/>
            <a:headEnd/>
            <a:tailEnd/>
          </a:ln>
        </p:spPr>
        <p:txBody>
          <a:bodyPr/>
          <a:lstStyle/>
          <a:p>
            <a:pPr algn="l" eaLnBrk="1" hangingPunct="1">
              <a:buFontTx/>
              <a:buChar char="•"/>
            </a:pPr>
            <a:r>
              <a:rPr lang="en-US" sz="1400">
                <a:latin typeface="Trebuchet MS" pitchFamily="34" charset="0"/>
              </a:rPr>
              <a:t> Track record</a:t>
            </a:r>
          </a:p>
          <a:p>
            <a:pPr algn="l" eaLnBrk="1" hangingPunct="1">
              <a:buFontTx/>
              <a:buChar char="•"/>
            </a:pPr>
            <a:r>
              <a:rPr lang="en-US" sz="1400">
                <a:latin typeface="Trebuchet MS" pitchFamily="34" charset="0"/>
              </a:rPr>
              <a:t> Shipping contracted</a:t>
            </a:r>
          </a:p>
          <a:p>
            <a:pPr algn="l" eaLnBrk="1" hangingPunct="1">
              <a:buFontTx/>
              <a:buChar char="•"/>
            </a:pPr>
            <a:r>
              <a:rPr lang="en-US" sz="1400">
                <a:latin typeface="Trebuchet MS" pitchFamily="34" charset="0"/>
              </a:rPr>
              <a:t> Sale &amp; Purchase Agreements in place with creditworthy counterparties (Petronet, Edison, Endesa)</a:t>
            </a:r>
          </a:p>
          <a:p>
            <a:pPr algn="l" eaLnBrk="1" hangingPunct="1"/>
            <a:endParaRPr lang="en-US" sz="1400">
              <a:latin typeface="Trebuchet MS" pitchFamily="34" charset="0"/>
            </a:endParaRPr>
          </a:p>
        </p:txBody>
      </p:sp>
      <p:sp>
        <p:nvSpPr>
          <p:cNvPr id="97284" name="Rectangle 5"/>
          <p:cNvSpPr>
            <a:spLocks noGrp="1" noChangeArrowheads="1"/>
          </p:cNvSpPr>
          <p:nvPr>
            <p:ph type="title"/>
          </p:nvPr>
        </p:nvSpPr>
        <p:spPr/>
        <p:txBody>
          <a:bodyPr/>
          <a:lstStyle/>
          <a:p>
            <a:r>
              <a:rPr lang="en-US"/>
              <a:t>Financing Terms and Risks</a:t>
            </a:r>
          </a:p>
        </p:txBody>
      </p:sp>
    </p:spTree>
    <p:extLst>
      <p:ext uri="{BB962C8B-B14F-4D97-AF65-F5344CB8AC3E}">
        <p14:creationId xmlns:p14="http://schemas.microsoft.com/office/powerpoint/2010/main" val="24799714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CCE9-6F97-ED8B-D7B6-AFF3DB23B93E}"/>
              </a:ext>
            </a:extLst>
          </p:cNvPr>
          <p:cNvSpPr>
            <a:spLocks noGrp="1"/>
          </p:cNvSpPr>
          <p:nvPr>
            <p:ph type="title"/>
          </p:nvPr>
        </p:nvSpPr>
        <p:spPr/>
        <p:txBody>
          <a:bodyPr>
            <a:normAutofit fontScale="90000"/>
          </a:bodyPr>
          <a:lstStyle/>
          <a:p>
            <a:r>
              <a:rPr lang="en-US"/>
              <a:t>Exercise: Draw a Diagram of the Ras Laffan Project</a:t>
            </a:r>
          </a:p>
        </p:txBody>
      </p:sp>
      <p:sp>
        <p:nvSpPr>
          <p:cNvPr id="3" name="Content Placeholder 2">
            <a:extLst>
              <a:ext uri="{FF2B5EF4-FFF2-40B4-BE49-F238E27FC236}">
                <a16:creationId xmlns:a16="http://schemas.microsoft.com/office/drawing/2014/main" id="{4719913B-109E-44A4-F5B5-FE4EE86AA0B4}"/>
              </a:ext>
            </a:extLst>
          </p:cNvPr>
          <p:cNvSpPr>
            <a:spLocks noGrp="1"/>
          </p:cNvSpPr>
          <p:nvPr>
            <p:ph idx="1"/>
          </p:nvPr>
        </p:nvSpPr>
        <p:spPr>
          <a:solidFill>
            <a:srgbClr val="FFFF00"/>
          </a:solidFill>
        </p:spPr>
        <p:txBody>
          <a:bodyPr/>
          <a:lstStyle/>
          <a:p>
            <a:r>
              <a:rPr lang="en-US"/>
              <a:t>.</a:t>
            </a:r>
          </a:p>
          <a:p>
            <a:endParaRPr lang="en-US"/>
          </a:p>
        </p:txBody>
      </p:sp>
      <p:sp>
        <p:nvSpPr>
          <p:cNvPr id="4" name="Slide Number Placeholder 3">
            <a:extLst>
              <a:ext uri="{FF2B5EF4-FFF2-40B4-BE49-F238E27FC236}">
                <a16:creationId xmlns:a16="http://schemas.microsoft.com/office/drawing/2014/main" id="{1CF4664C-03C7-AE85-8418-15818F2965EF}"/>
              </a:ext>
            </a:extLst>
          </p:cNvPr>
          <p:cNvSpPr>
            <a:spLocks noGrp="1"/>
          </p:cNvSpPr>
          <p:nvPr>
            <p:ph type="sldNum" sz="quarter" idx="12"/>
          </p:nvPr>
        </p:nvSpPr>
        <p:spPr/>
        <p:txBody>
          <a:bodyPr/>
          <a:lstStyle/>
          <a:p>
            <a:fld id="{EB241CD2-1E45-42A3-B213-66A034DF9A3B}" type="slidenum">
              <a:rPr lang="en-GB" smtClean="0"/>
              <a:t>44</a:t>
            </a:fld>
            <a:endParaRPr lang="en-GB"/>
          </a:p>
        </p:txBody>
      </p:sp>
      <p:sp>
        <p:nvSpPr>
          <p:cNvPr id="6" name="Oval 5">
            <a:extLst>
              <a:ext uri="{FF2B5EF4-FFF2-40B4-BE49-F238E27FC236}">
                <a16:creationId xmlns:a16="http://schemas.microsoft.com/office/drawing/2014/main" id="{74FA33C1-01CC-D5FB-12FB-D0214EFA4D41}"/>
              </a:ext>
            </a:extLst>
          </p:cNvPr>
          <p:cNvSpPr/>
          <p:nvPr/>
        </p:nvSpPr>
        <p:spPr bwMode="auto">
          <a:xfrm>
            <a:off x="3519577" y="2648310"/>
            <a:ext cx="1565597" cy="1179348"/>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Ras Laffan</a:t>
            </a:r>
          </a:p>
          <a:p>
            <a:pPr algn="ctr" eaLnBrk="0" fontAlgn="base" hangingPunct="0">
              <a:spcBef>
                <a:spcPct val="0"/>
              </a:spcBef>
              <a:spcAft>
                <a:spcPct val="0"/>
              </a:spcAft>
            </a:pPr>
            <a:r>
              <a:rPr lang="en-US" sz="900">
                <a:latin typeface="Arial" pitchFamily="34" charset="0"/>
              </a:rPr>
              <a:t>Special Purpose Vehicle: Bond Rating of A-</a:t>
            </a:r>
          </a:p>
        </p:txBody>
      </p:sp>
    </p:spTree>
    <p:extLst>
      <p:ext uri="{BB962C8B-B14F-4D97-AF65-F5344CB8AC3E}">
        <p14:creationId xmlns:p14="http://schemas.microsoft.com/office/powerpoint/2010/main" val="22764636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p:cNvCxnSpPr>
            <a:cxnSpLocks/>
          </p:cNvCxnSpPr>
          <p:nvPr/>
        </p:nvCxnSpPr>
        <p:spPr bwMode="auto">
          <a:xfrm flipH="1" flipV="1">
            <a:off x="2648048" y="2920784"/>
            <a:ext cx="1549643" cy="1011276"/>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cxnSpLocks/>
            <a:stCxn id="7" idx="5"/>
            <a:endCxn id="32" idx="1"/>
          </p:cNvCxnSpPr>
          <p:nvPr/>
        </p:nvCxnSpPr>
        <p:spPr bwMode="auto">
          <a:xfrm>
            <a:off x="5031920" y="4480507"/>
            <a:ext cx="1348648" cy="772571"/>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a:cxnSpLocks/>
            <a:endCxn id="31" idx="6"/>
          </p:cNvCxnSpPr>
          <p:nvPr/>
        </p:nvCxnSpPr>
        <p:spPr bwMode="auto">
          <a:xfrm flipH="1">
            <a:off x="2482089" y="4236279"/>
            <a:ext cx="1384705" cy="5225"/>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cxnSpLocks/>
          </p:cNvCxnSpPr>
          <p:nvPr/>
        </p:nvCxnSpPr>
        <p:spPr bwMode="auto">
          <a:xfrm>
            <a:off x="5131007" y="4113799"/>
            <a:ext cx="1300967"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p:cNvSpPr/>
          <p:nvPr/>
        </p:nvSpPr>
        <p:spPr bwMode="auto">
          <a:xfrm>
            <a:off x="3866793" y="3659985"/>
            <a:ext cx="1365030" cy="96130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Special Purpose Vehicle: Bond Rating of A-</a:t>
            </a:r>
          </a:p>
        </p:txBody>
      </p:sp>
      <p:sp>
        <p:nvSpPr>
          <p:cNvPr id="14" name="Oval 13"/>
          <p:cNvSpPr/>
          <p:nvPr/>
        </p:nvSpPr>
        <p:spPr bwMode="auto">
          <a:xfrm>
            <a:off x="1196508" y="2347711"/>
            <a:ext cx="1497175" cy="807600"/>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EPC Contractor: Kellogg with Strong Record and Finances</a:t>
            </a:r>
          </a:p>
        </p:txBody>
      </p:sp>
      <p:sp>
        <p:nvSpPr>
          <p:cNvPr id="15" name="Rectangle 14"/>
          <p:cNvSpPr/>
          <p:nvPr/>
        </p:nvSpPr>
        <p:spPr bwMode="auto">
          <a:xfrm>
            <a:off x="2851434" y="3229910"/>
            <a:ext cx="1015360" cy="430075"/>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EPC: Fixed Price Contract with LD</a:t>
            </a:r>
          </a:p>
        </p:txBody>
      </p:sp>
      <p:sp>
        <p:nvSpPr>
          <p:cNvPr id="21" name="Oval 20"/>
          <p:cNvSpPr/>
          <p:nvPr/>
        </p:nvSpPr>
        <p:spPr bwMode="auto">
          <a:xfrm>
            <a:off x="6431973" y="3740953"/>
            <a:ext cx="1189479" cy="70532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O&amp;M Contractor</a:t>
            </a:r>
          </a:p>
        </p:txBody>
      </p:sp>
      <p:sp>
        <p:nvSpPr>
          <p:cNvPr id="31" name="Oval 30"/>
          <p:cNvSpPr/>
          <p:nvPr/>
        </p:nvSpPr>
        <p:spPr bwMode="auto">
          <a:xfrm>
            <a:off x="1174174" y="3755729"/>
            <a:ext cx="1307915" cy="971550"/>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Supplier: Need to Understand Economics and Supply Curve</a:t>
            </a:r>
          </a:p>
          <a:p>
            <a:pPr algn="ctr" eaLnBrk="0" fontAlgn="base" hangingPunct="0">
              <a:spcBef>
                <a:spcPct val="0"/>
              </a:spcBef>
              <a:spcAft>
                <a:spcPct val="0"/>
              </a:spcAft>
            </a:pPr>
            <a:endParaRPr lang="en-US" sz="900">
              <a:solidFill>
                <a:schemeClr val="bg1">
                  <a:lumMod val="95000"/>
                </a:schemeClr>
              </a:solidFill>
              <a:latin typeface="Arial" pitchFamily="34" charset="0"/>
            </a:endParaRPr>
          </a:p>
        </p:txBody>
      </p:sp>
      <p:sp>
        <p:nvSpPr>
          <p:cNvPr id="32" name="Oval 31"/>
          <p:cNvSpPr/>
          <p:nvPr/>
        </p:nvSpPr>
        <p:spPr bwMode="auto">
          <a:xfrm>
            <a:off x="6146223" y="5127329"/>
            <a:ext cx="1600200" cy="85867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Lenders:</a:t>
            </a:r>
          </a:p>
          <a:p>
            <a:pPr algn="ctr" eaLnBrk="0" fontAlgn="base" hangingPunct="0">
              <a:spcBef>
                <a:spcPct val="0"/>
              </a:spcBef>
              <a:spcAft>
                <a:spcPct val="0"/>
              </a:spcAft>
            </a:pPr>
            <a:r>
              <a:rPr lang="en-US" sz="900">
                <a:solidFill>
                  <a:schemeClr val="bg1">
                    <a:lumMod val="95000"/>
                  </a:schemeClr>
                </a:solidFill>
              </a:rPr>
              <a:t>Issued bonds and debt with long tenor and low rates</a:t>
            </a:r>
            <a:endParaRPr lang="en-US" sz="900">
              <a:solidFill>
                <a:schemeClr val="bg1">
                  <a:lumMod val="95000"/>
                </a:schemeClr>
              </a:solidFill>
              <a:latin typeface="Arial" pitchFamily="34" charset="0"/>
            </a:endParaRPr>
          </a:p>
        </p:txBody>
      </p:sp>
      <p:sp>
        <p:nvSpPr>
          <p:cNvPr id="33" name="Oval 32"/>
          <p:cNvSpPr/>
          <p:nvPr/>
        </p:nvSpPr>
        <p:spPr bwMode="auto">
          <a:xfrm>
            <a:off x="1393690" y="5013029"/>
            <a:ext cx="1329824" cy="972972"/>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Sponsors: Want strong sponsor:</a:t>
            </a:r>
          </a:p>
          <a:p>
            <a:pPr algn="ctr" eaLnBrk="0" fontAlgn="base" hangingPunct="0">
              <a:spcBef>
                <a:spcPct val="0"/>
              </a:spcBef>
              <a:spcAft>
                <a:spcPct val="0"/>
              </a:spcAft>
            </a:pPr>
            <a:r>
              <a:rPr lang="en-US" sz="900">
                <a:solidFill>
                  <a:schemeClr val="bg1">
                    <a:lumMod val="95000"/>
                  </a:schemeClr>
                </a:solidFill>
              </a:rPr>
              <a:t>Mobil </a:t>
            </a:r>
          </a:p>
          <a:p>
            <a:pPr algn="ctr" eaLnBrk="0" fontAlgn="base" hangingPunct="0">
              <a:spcBef>
                <a:spcPct val="0"/>
              </a:spcBef>
              <a:spcAft>
                <a:spcPct val="0"/>
              </a:spcAft>
            </a:pPr>
            <a:r>
              <a:rPr lang="en-US" sz="900">
                <a:solidFill>
                  <a:schemeClr val="bg1">
                    <a:lumMod val="95000"/>
                  </a:schemeClr>
                </a:solidFill>
                <a:latin typeface="Arial" pitchFamily="34" charset="0"/>
              </a:rPr>
              <a:t>State</a:t>
            </a:r>
          </a:p>
        </p:txBody>
      </p:sp>
      <p:sp>
        <p:nvSpPr>
          <p:cNvPr id="43" name="Rectangle 42"/>
          <p:cNvSpPr/>
          <p:nvPr/>
        </p:nvSpPr>
        <p:spPr bwMode="auto">
          <a:xfrm>
            <a:off x="5031919" y="4796464"/>
            <a:ext cx="902003" cy="70444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Loan Agreement – Draws Green; Debt Service Red</a:t>
            </a:r>
          </a:p>
        </p:txBody>
      </p:sp>
      <p:cxnSp>
        <p:nvCxnSpPr>
          <p:cNvPr id="57" name="Straight Arrow Connector 56"/>
          <p:cNvCxnSpPr>
            <a:cxnSpLocks/>
            <a:stCxn id="7" idx="3"/>
          </p:cNvCxnSpPr>
          <p:nvPr/>
        </p:nvCxnSpPr>
        <p:spPr bwMode="auto">
          <a:xfrm flipH="1">
            <a:off x="2757926" y="4480507"/>
            <a:ext cx="1308771" cy="992316"/>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982154" y="2459115"/>
            <a:ext cx="0" cy="134164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383954" y="3956638"/>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O&amp;M Agreement</a:t>
            </a:r>
          </a:p>
        </p:txBody>
      </p:sp>
      <p:sp>
        <p:nvSpPr>
          <p:cNvPr id="72" name="Rectangle 71">
            <a:extLst>
              <a:ext uri="{FF2B5EF4-FFF2-40B4-BE49-F238E27FC236}">
                <a16:creationId xmlns:a16="http://schemas.microsoft.com/office/drawing/2014/main" id="{D5D16671-9930-47D8-B49D-0EA5AB53B07C}"/>
              </a:ext>
            </a:extLst>
          </p:cNvPr>
          <p:cNvSpPr/>
          <p:nvPr/>
        </p:nvSpPr>
        <p:spPr bwMode="auto">
          <a:xfrm>
            <a:off x="2802322" y="4004740"/>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Supply Agreement</a:t>
            </a:r>
          </a:p>
        </p:txBody>
      </p:sp>
      <p:sp>
        <p:nvSpPr>
          <p:cNvPr id="39" name="Rectangle 38"/>
          <p:cNvSpPr/>
          <p:nvPr/>
        </p:nvSpPr>
        <p:spPr bwMode="auto">
          <a:xfrm>
            <a:off x="4711463" y="2534128"/>
            <a:ext cx="882431" cy="654801"/>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Off-take Contract with minimum supply </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p:txBody>
          <a:bodyPr>
            <a:normAutofit/>
          </a:bodyPr>
          <a:lstStyle/>
          <a:p>
            <a:r>
              <a:rPr lang="en-US"/>
              <a:t>Ras Laffan Diagram</a:t>
            </a:r>
          </a:p>
        </p:txBody>
      </p:sp>
      <p:sp>
        <p:nvSpPr>
          <p:cNvPr id="47" name="Rectangle 46"/>
          <p:cNvSpPr/>
          <p:nvPr/>
        </p:nvSpPr>
        <p:spPr bwMode="auto">
          <a:xfrm>
            <a:off x="3194834" y="4939541"/>
            <a:ext cx="807268" cy="3893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Shareholder Agreement</a:t>
            </a:r>
          </a:p>
        </p:txBody>
      </p:sp>
      <p:cxnSp>
        <p:nvCxnSpPr>
          <p:cNvPr id="4" name="Straight Arrow Connector 3">
            <a:extLst>
              <a:ext uri="{FF2B5EF4-FFF2-40B4-BE49-F238E27FC236}">
                <a16:creationId xmlns:a16="http://schemas.microsoft.com/office/drawing/2014/main" id="{DA67F4E8-7DAB-4B5F-A7C6-37740E14BBCF}"/>
              </a:ext>
            </a:extLst>
          </p:cNvPr>
          <p:cNvCxnSpPr>
            <a:cxnSpLocks/>
          </p:cNvCxnSpPr>
          <p:nvPr/>
        </p:nvCxnSpPr>
        <p:spPr>
          <a:xfrm flipH="1" flipV="1">
            <a:off x="5231824" y="4384622"/>
            <a:ext cx="1287349" cy="749574"/>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732115A-D82C-48DE-BA04-BE8A45B12BD9}"/>
              </a:ext>
            </a:extLst>
          </p:cNvPr>
          <p:cNvCxnSpPr>
            <a:cxnSpLocks/>
          </p:cNvCxnSpPr>
          <p:nvPr/>
        </p:nvCxnSpPr>
        <p:spPr>
          <a:xfrm flipV="1">
            <a:off x="2693683" y="4384624"/>
            <a:ext cx="1230761" cy="944231"/>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009873AC-FEA8-47A8-BD26-A0A9A9B884A9}"/>
              </a:ext>
            </a:extLst>
          </p:cNvPr>
          <p:cNvSpPr/>
          <p:nvPr/>
        </p:nvSpPr>
        <p:spPr bwMode="auto">
          <a:xfrm>
            <a:off x="3412312" y="1642141"/>
            <a:ext cx="2181582" cy="816974"/>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Off-taker: Korea and Japan Utility Companies: Want strong off-taker with inactive to honor</a:t>
            </a:r>
            <a:r>
              <a:rPr lang="en-US" sz="900">
                <a:solidFill>
                  <a:schemeClr val="bg1">
                    <a:lumMod val="95000"/>
                  </a:schemeClr>
                </a:solidFill>
              </a:rPr>
              <a:t> contract</a:t>
            </a:r>
            <a:endParaRPr lang="en-US" sz="900">
              <a:solidFill>
                <a:schemeClr val="bg1">
                  <a:lumMod val="95000"/>
                </a:schemeClr>
              </a:solidFill>
              <a:latin typeface="Arial" pitchFamily="34" charset="0"/>
            </a:endParaRPr>
          </a:p>
        </p:txBody>
      </p:sp>
      <p:sp>
        <p:nvSpPr>
          <p:cNvPr id="27" name="Oval 26">
            <a:extLst>
              <a:ext uri="{FF2B5EF4-FFF2-40B4-BE49-F238E27FC236}">
                <a16:creationId xmlns:a16="http://schemas.microsoft.com/office/drawing/2014/main" id="{370EDF97-8264-4FDB-AAF1-F88E89065070}"/>
              </a:ext>
            </a:extLst>
          </p:cNvPr>
          <p:cNvSpPr/>
          <p:nvPr/>
        </p:nvSpPr>
        <p:spPr bwMode="auto">
          <a:xfrm>
            <a:off x="6431973" y="3755702"/>
            <a:ext cx="1189479" cy="705323"/>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O&amp;M Contractor</a:t>
            </a:r>
          </a:p>
        </p:txBody>
      </p:sp>
      <p:sp>
        <p:nvSpPr>
          <p:cNvPr id="30" name="Oval 29">
            <a:extLst>
              <a:ext uri="{FF2B5EF4-FFF2-40B4-BE49-F238E27FC236}">
                <a16:creationId xmlns:a16="http://schemas.microsoft.com/office/drawing/2014/main" id="{2E308543-FEAF-4B03-B552-7F9B6E74ED22}"/>
              </a:ext>
            </a:extLst>
          </p:cNvPr>
          <p:cNvSpPr/>
          <p:nvPr/>
        </p:nvSpPr>
        <p:spPr bwMode="auto">
          <a:xfrm>
            <a:off x="6146223" y="5142078"/>
            <a:ext cx="1600200" cy="858673"/>
          </a:xfrm>
          <a:prstGeom prst="ellipse">
            <a:avLst/>
          </a:prstGeom>
          <a:solidFill>
            <a:srgbClr val="0066CC"/>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solidFill>
                  <a:schemeClr val="bg1">
                    <a:lumMod val="95000"/>
                  </a:schemeClr>
                </a:solidFill>
                <a:latin typeface="Arial" pitchFamily="34" charset="0"/>
              </a:rPr>
              <a:t>Lenders:</a:t>
            </a:r>
          </a:p>
          <a:p>
            <a:pPr algn="ctr" eaLnBrk="0" fontAlgn="base" hangingPunct="0">
              <a:spcBef>
                <a:spcPct val="0"/>
              </a:spcBef>
              <a:spcAft>
                <a:spcPct val="0"/>
              </a:spcAft>
            </a:pPr>
            <a:r>
              <a:rPr lang="en-US" sz="900">
                <a:solidFill>
                  <a:schemeClr val="bg1">
                    <a:lumMod val="95000"/>
                  </a:schemeClr>
                </a:solidFill>
              </a:rPr>
              <a:t>Issued bonds and debt with long tenor and low rates</a:t>
            </a:r>
            <a:endParaRPr lang="en-US" sz="900">
              <a:solidFill>
                <a:schemeClr val="bg1">
                  <a:lumMod val="95000"/>
                </a:schemeClr>
              </a:solidFill>
              <a:latin typeface="Arial" pitchFamily="34" charset="0"/>
            </a:endParaRPr>
          </a:p>
        </p:txBody>
      </p:sp>
      <p:cxnSp>
        <p:nvCxnSpPr>
          <p:cNvPr id="34" name="Straight Arrow Connector 33">
            <a:extLst>
              <a:ext uri="{FF2B5EF4-FFF2-40B4-BE49-F238E27FC236}">
                <a16:creationId xmlns:a16="http://schemas.microsoft.com/office/drawing/2014/main" id="{D71A6A2F-7A31-430D-BA2F-CDE4C5B74D64}"/>
              </a:ext>
            </a:extLst>
          </p:cNvPr>
          <p:cNvCxnSpPr>
            <a:cxnSpLocks/>
          </p:cNvCxnSpPr>
          <p:nvPr/>
        </p:nvCxnSpPr>
        <p:spPr>
          <a:xfrm>
            <a:off x="4110020" y="2459115"/>
            <a:ext cx="0" cy="134164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EC3E508-55F5-4BBB-963A-D870DC4A3685}"/>
              </a:ext>
            </a:extLst>
          </p:cNvPr>
          <p:cNvSpPr/>
          <p:nvPr/>
        </p:nvSpPr>
        <p:spPr bwMode="auto">
          <a:xfrm>
            <a:off x="3668805" y="2554999"/>
            <a:ext cx="882431" cy="597350"/>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a:latin typeface="Arial" pitchFamily="34" charset="0"/>
              </a:rPr>
              <a:t>Price of Gas Linked to Oil Price</a:t>
            </a:r>
          </a:p>
        </p:txBody>
      </p:sp>
    </p:spTree>
    <p:extLst>
      <p:ext uri="{BB962C8B-B14F-4D97-AF65-F5344CB8AC3E}">
        <p14:creationId xmlns:p14="http://schemas.microsoft.com/office/powerpoint/2010/main" val="40097386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816FF-0A6B-DBA7-D93E-94A7B9109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5EDA3F-11A5-A719-559A-8CF9FFA9744D}"/>
              </a:ext>
            </a:extLst>
          </p:cNvPr>
          <p:cNvSpPr>
            <a:spLocks noGrp="1"/>
          </p:cNvSpPr>
          <p:nvPr>
            <p:ph type="title"/>
          </p:nvPr>
        </p:nvSpPr>
        <p:spPr/>
        <p:txBody>
          <a:bodyPr/>
          <a:lstStyle/>
          <a:p>
            <a:r>
              <a:rPr lang="en-US"/>
              <a:t>Open the Financial Model</a:t>
            </a:r>
          </a:p>
        </p:txBody>
      </p:sp>
      <p:sp>
        <p:nvSpPr>
          <p:cNvPr id="3" name="Text Placeholder 2">
            <a:extLst>
              <a:ext uri="{FF2B5EF4-FFF2-40B4-BE49-F238E27FC236}">
                <a16:creationId xmlns:a16="http://schemas.microsoft.com/office/drawing/2014/main" id="{CC7F4794-CE91-7555-1B81-FDD9BEDB86B1}"/>
              </a:ext>
            </a:extLst>
          </p:cNvPr>
          <p:cNvSpPr>
            <a:spLocks noGrp="1"/>
          </p:cNvSpPr>
          <p:nvPr>
            <p:ph idx="1"/>
          </p:nvPr>
        </p:nvSpPr>
        <p:spPr>
          <a:xfrm>
            <a:off x="304800" y="1209674"/>
            <a:ext cx="3671777" cy="4510642"/>
          </a:xfrm>
        </p:spPr>
        <p:txBody>
          <a:bodyPr>
            <a:normAutofit/>
          </a:bodyPr>
          <a:lstStyle/>
          <a:p>
            <a:pPr algn="l"/>
            <a:r>
              <a:rPr lang="en-US"/>
              <a:t>Use the financial model to quantify risks</a:t>
            </a:r>
          </a:p>
          <a:p>
            <a:pPr lvl="1" algn="l"/>
            <a:endParaRPr lang="en-US"/>
          </a:p>
          <a:p>
            <a:pPr lvl="1" algn="l"/>
            <a:r>
              <a:rPr lang="en-US"/>
              <a:t>Present and discuss the cost structure</a:t>
            </a:r>
          </a:p>
          <a:p>
            <a:pPr marL="342900" lvl="1" indent="0" algn="l">
              <a:buNone/>
            </a:pPr>
            <a:endParaRPr lang="en-US"/>
          </a:p>
          <a:p>
            <a:pPr lvl="1" algn="l"/>
            <a:r>
              <a:rPr lang="en-US"/>
              <a:t>Break-even Oil Price</a:t>
            </a:r>
          </a:p>
          <a:p>
            <a:pPr marL="342900" lvl="1" indent="0" algn="l">
              <a:buNone/>
            </a:pPr>
            <a:endParaRPr lang="en-US"/>
          </a:p>
          <a:p>
            <a:pPr algn="l"/>
            <a:r>
              <a:rPr lang="en-US"/>
              <a:t>Volume Risk</a:t>
            </a:r>
          </a:p>
          <a:p>
            <a:pPr lvl="1" algn="l"/>
            <a:endParaRPr lang="en-US"/>
          </a:p>
          <a:p>
            <a:pPr algn="l"/>
            <a:r>
              <a:rPr lang="en-US"/>
              <a:t>Price Risk</a:t>
            </a:r>
          </a:p>
        </p:txBody>
      </p:sp>
      <p:pic>
        <p:nvPicPr>
          <p:cNvPr id="5" name="Picture 4">
            <a:extLst>
              <a:ext uri="{FF2B5EF4-FFF2-40B4-BE49-F238E27FC236}">
                <a16:creationId xmlns:a16="http://schemas.microsoft.com/office/drawing/2014/main" id="{F208E900-F37B-032D-237A-9F0AE34BA8A6}"/>
              </a:ext>
            </a:extLst>
          </p:cNvPr>
          <p:cNvPicPr>
            <a:picLocks noChangeAspect="1"/>
          </p:cNvPicPr>
          <p:nvPr/>
        </p:nvPicPr>
        <p:blipFill>
          <a:blip r:embed="rId2"/>
          <a:stretch>
            <a:fillRect/>
          </a:stretch>
        </p:blipFill>
        <p:spPr>
          <a:xfrm>
            <a:off x="2636874" y="2509099"/>
            <a:ext cx="6507126" cy="3093289"/>
          </a:xfrm>
          <a:prstGeom prst="rect">
            <a:avLst/>
          </a:prstGeom>
        </p:spPr>
      </p:pic>
    </p:spTree>
    <p:extLst>
      <p:ext uri="{BB962C8B-B14F-4D97-AF65-F5344CB8AC3E}">
        <p14:creationId xmlns:p14="http://schemas.microsoft.com/office/powerpoint/2010/main" val="22805762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E424-9520-5FDB-2365-78C88ACE38F5}"/>
              </a:ext>
            </a:extLst>
          </p:cNvPr>
          <p:cNvSpPr>
            <a:spLocks noGrp="1"/>
          </p:cNvSpPr>
          <p:nvPr>
            <p:ph type="title"/>
          </p:nvPr>
        </p:nvSpPr>
        <p:spPr/>
        <p:txBody>
          <a:bodyPr>
            <a:normAutofit fontScale="90000"/>
          </a:bodyPr>
          <a:lstStyle/>
          <a:p>
            <a:r>
              <a:rPr lang="en-US"/>
              <a:t>Financial Model – Assumptions from Financing Documents</a:t>
            </a:r>
          </a:p>
        </p:txBody>
      </p:sp>
      <p:sp>
        <p:nvSpPr>
          <p:cNvPr id="3" name="Content Placeholder 2">
            <a:extLst>
              <a:ext uri="{FF2B5EF4-FFF2-40B4-BE49-F238E27FC236}">
                <a16:creationId xmlns:a16="http://schemas.microsoft.com/office/drawing/2014/main" id="{2707EE22-C1FB-60E2-9B93-1517299BB27B}"/>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716D76AE-1778-F002-F112-DCBE212A5C6A}"/>
              </a:ext>
            </a:extLst>
          </p:cNvPr>
          <p:cNvSpPr>
            <a:spLocks noGrp="1"/>
          </p:cNvSpPr>
          <p:nvPr>
            <p:ph type="sldNum" sz="quarter" idx="12"/>
          </p:nvPr>
        </p:nvSpPr>
        <p:spPr/>
        <p:txBody>
          <a:bodyPr/>
          <a:lstStyle/>
          <a:p>
            <a:fld id="{EB241CD2-1E45-42A3-B213-66A034DF9A3B}" type="slidenum">
              <a:rPr lang="en-GB" smtClean="0"/>
              <a:t>47</a:t>
            </a:fld>
            <a:endParaRPr lang="en-GB"/>
          </a:p>
        </p:txBody>
      </p:sp>
      <p:pic>
        <p:nvPicPr>
          <p:cNvPr id="6" name="Picture 5">
            <a:extLst>
              <a:ext uri="{FF2B5EF4-FFF2-40B4-BE49-F238E27FC236}">
                <a16:creationId xmlns:a16="http://schemas.microsoft.com/office/drawing/2014/main" id="{712BDFA6-A541-91E2-2249-60EDFD4521B5}"/>
              </a:ext>
            </a:extLst>
          </p:cNvPr>
          <p:cNvPicPr>
            <a:picLocks noChangeAspect="1"/>
          </p:cNvPicPr>
          <p:nvPr/>
        </p:nvPicPr>
        <p:blipFill>
          <a:blip r:embed="rId2"/>
          <a:stretch>
            <a:fillRect/>
          </a:stretch>
        </p:blipFill>
        <p:spPr>
          <a:xfrm>
            <a:off x="679143" y="1519613"/>
            <a:ext cx="7568002" cy="4257377"/>
          </a:xfrm>
          <a:prstGeom prst="rect">
            <a:avLst/>
          </a:prstGeom>
        </p:spPr>
      </p:pic>
    </p:spTree>
    <p:extLst>
      <p:ext uri="{BB962C8B-B14F-4D97-AF65-F5344CB8AC3E}">
        <p14:creationId xmlns:p14="http://schemas.microsoft.com/office/powerpoint/2010/main" val="18195520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A7887-9355-1E00-7518-BD5AAFDD3C72}"/>
              </a:ext>
            </a:extLst>
          </p:cNvPr>
          <p:cNvSpPr>
            <a:spLocks noGrp="1"/>
          </p:cNvSpPr>
          <p:nvPr>
            <p:ph type="title"/>
          </p:nvPr>
        </p:nvSpPr>
        <p:spPr/>
        <p:txBody>
          <a:bodyPr/>
          <a:lstStyle/>
          <a:p>
            <a:r>
              <a:rPr lang="en-US"/>
              <a:t>Financial Model with Actual Gas/Oil Price</a:t>
            </a:r>
          </a:p>
        </p:txBody>
      </p:sp>
      <p:sp>
        <p:nvSpPr>
          <p:cNvPr id="3" name="Content Placeholder 2">
            <a:extLst>
              <a:ext uri="{FF2B5EF4-FFF2-40B4-BE49-F238E27FC236}">
                <a16:creationId xmlns:a16="http://schemas.microsoft.com/office/drawing/2014/main" id="{D8CA9557-6028-E8CA-976D-3363FEAEBC3A}"/>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0062C3FD-ECD2-AD02-7BE6-698AE95BF603}"/>
              </a:ext>
            </a:extLst>
          </p:cNvPr>
          <p:cNvSpPr>
            <a:spLocks noGrp="1"/>
          </p:cNvSpPr>
          <p:nvPr>
            <p:ph type="sldNum" sz="quarter" idx="12"/>
          </p:nvPr>
        </p:nvSpPr>
        <p:spPr/>
        <p:txBody>
          <a:bodyPr/>
          <a:lstStyle/>
          <a:p>
            <a:fld id="{EB241CD2-1E45-42A3-B213-66A034DF9A3B}" type="slidenum">
              <a:rPr lang="en-GB" smtClean="0"/>
              <a:t>48</a:t>
            </a:fld>
            <a:endParaRPr lang="en-GB"/>
          </a:p>
        </p:txBody>
      </p:sp>
      <p:pic>
        <p:nvPicPr>
          <p:cNvPr id="6" name="Picture 5">
            <a:extLst>
              <a:ext uri="{FF2B5EF4-FFF2-40B4-BE49-F238E27FC236}">
                <a16:creationId xmlns:a16="http://schemas.microsoft.com/office/drawing/2014/main" id="{9670930C-AB01-7D57-F508-192A5C492E0B}"/>
              </a:ext>
            </a:extLst>
          </p:cNvPr>
          <p:cNvPicPr>
            <a:picLocks noChangeAspect="1"/>
          </p:cNvPicPr>
          <p:nvPr/>
        </p:nvPicPr>
        <p:blipFill>
          <a:blip r:embed="rId2"/>
          <a:stretch>
            <a:fillRect/>
          </a:stretch>
        </p:blipFill>
        <p:spPr>
          <a:xfrm>
            <a:off x="680483" y="1691786"/>
            <a:ext cx="6981143" cy="3956539"/>
          </a:xfrm>
          <a:prstGeom prst="rect">
            <a:avLst/>
          </a:prstGeom>
        </p:spPr>
      </p:pic>
      <p:sp>
        <p:nvSpPr>
          <p:cNvPr id="7" name="TextBox 6">
            <a:extLst>
              <a:ext uri="{FF2B5EF4-FFF2-40B4-BE49-F238E27FC236}">
                <a16:creationId xmlns:a16="http://schemas.microsoft.com/office/drawing/2014/main" id="{C8C528FD-E9A3-5F4F-9137-A15E64BB6DC9}"/>
              </a:ext>
            </a:extLst>
          </p:cNvPr>
          <p:cNvSpPr txBox="1"/>
          <p:nvPr/>
        </p:nvSpPr>
        <p:spPr>
          <a:xfrm>
            <a:off x="4892512" y="955221"/>
            <a:ext cx="2582944" cy="646331"/>
          </a:xfrm>
          <a:prstGeom prst="rect">
            <a:avLst/>
          </a:prstGeom>
          <a:solidFill>
            <a:srgbClr val="FFFF00"/>
          </a:solidFill>
        </p:spPr>
        <p:txBody>
          <a:bodyPr wrap="square" rtlCol="0">
            <a:spAutoFit/>
          </a:bodyPr>
          <a:lstStyle/>
          <a:p>
            <a:r>
              <a:rPr lang="en-US"/>
              <a:t>How much Cash Flow Relative to Investment</a:t>
            </a:r>
          </a:p>
        </p:txBody>
      </p:sp>
    </p:spTree>
    <p:extLst>
      <p:ext uri="{BB962C8B-B14F-4D97-AF65-F5344CB8AC3E}">
        <p14:creationId xmlns:p14="http://schemas.microsoft.com/office/powerpoint/2010/main" val="170988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3195-EAAC-92CF-455C-907C54704BF6}"/>
              </a:ext>
            </a:extLst>
          </p:cNvPr>
          <p:cNvSpPr>
            <a:spLocks noGrp="1"/>
          </p:cNvSpPr>
          <p:nvPr>
            <p:ph type="ctrTitle"/>
          </p:nvPr>
        </p:nvSpPr>
        <p:spPr>
          <a:xfrm>
            <a:off x="418700" y="3840480"/>
            <a:ext cx="6363947" cy="1767794"/>
          </a:xfrm>
        </p:spPr>
        <p:txBody>
          <a:bodyPr>
            <a:noAutofit/>
          </a:bodyPr>
          <a:lstStyle/>
          <a:p>
            <a:r>
              <a:rPr lang="en-US" sz="3200"/>
              <a:t>Section 2:</a:t>
            </a:r>
            <a:br>
              <a:rPr lang="en-US" sz="3200"/>
            </a:br>
            <a:br>
              <a:rPr lang="en-US" sz="3200"/>
            </a:br>
            <a:r>
              <a:rPr lang="en-US" sz="3200"/>
              <a:t>Two Statistics in Project Finance:</a:t>
            </a:r>
            <a:br>
              <a:rPr lang="en-US" sz="3200"/>
            </a:br>
            <a:br>
              <a:rPr lang="en-US" sz="3200"/>
            </a:br>
            <a:r>
              <a:rPr lang="en-US" sz="3200"/>
              <a:t>IRR and DSCR</a:t>
            </a:r>
            <a:br>
              <a:rPr lang="en-US" sz="3200"/>
            </a:br>
            <a:br>
              <a:rPr lang="en-US" sz="3200"/>
            </a:br>
            <a:endParaRPr lang="en-US" sz="3200"/>
          </a:p>
        </p:txBody>
      </p:sp>
    </p:spTree>
    <p:extLst>
      <p:ext uri="{BB962C8B-B14F-4D97-AF65-F5344CB8AC3E}">
        <p14:creationId xmlns:p14="http://schemas.microsoft.com/office/powerpoint/2010/main" val="40886030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A9F03-2F9D-073E-76E4-B01C8C4426EF}"/>
              </a:ext>
            </a:extLst>
          </p:cNvPr>
          <p:cNvSpPr>
            <a:spLocks noGrp="1"/>
          </p:cNvSpPr>
          <p:nvPr>
            <p:ph type="ctrTitle"/>
          </p:nvPr>
        </p:nvSpPr>
        <p:spPr/>
        <p:txBody>
          <a:bodyPr>
            <a:normAutofit fontScale="90000"/>
          </a:bodyPr>
          <a:lstStyle/>
          <a:p>
            <a:r>
              <a:rPr lang="en-US"/>
              <a:t>Equity Valuation in Project Finance – </a:t>
            </a:r>
            <a:br>
              <a:rPr lang="en-US"/>
            </a:br>
            <a:r>
              <a:rPr lang="en-US"/>
              <a:t>The IRR</a:t>
            </a:r>
          </a:p>
        </p:txBody>
      </p:sp>
    </p:spTree>
    <p:extLst>
      <p:ext uri="{BB962C8B-B14F-4D97-AF65-F5344CB8AC3E}">
        <p14:creationId xmlns:p14="http://schemas.microsoft.com/office/powerpoint/2010/main" val="20702494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D8587F-7578-493B-A159-DE339D731822}"/>
              </a:ext>
            </a:extLst>
          </p:cNvPr>
          <p:cNvSpPr>
            <a:spLocks noGrp="1"/>
          </p:cNvSpPr>
          <p:nvPr>
            <p:ph idx="1"/>
          </p:nvPr>
        </p:nvSpPr>
        <p:spPr/>
        <p:txBody>
          <a:bodyPr>
            <a:normAutofit/>
          </a:bodyPr>
          <a:lstStyle/>
          <a:p>
            <a:pPr algn="l"/>
            <a:r>
              <a:rPr lang="en-029" sz="1800"/>
              <a:t>The debt IRR can be computed from the perspective of debt holders.  The debt drawdowns are the negative cash flow while the debt service including interest and principal are positive cash flows.  The fees should be included as cash flow.  The debt IRR can be called the effective interest rate or the all-in rate.</a:t>
            </a:r>
            <a:endParaRPr lang="en-US" sz="1800"/>
          </a:p>
          <a:p>
            <a:pPr algn="l"/>
            <a:r>
              <a:rPr lang="en-029" sz="1800"/>
              <a:t>The project IRR is an effective statistic for evaluating the overall competitiveness of a project.  If the project IRR is very high, you should ask questions about why others cannot create similar projects and charge a lower price.  If the project IRR is below the cost of debt, you should ask why the project is occurring.</a:t>
            </a:r>
            <a:endParaRPr lang="en-US" sz="1800"/>
          </a:p>
          <a:p>
            <a:pPr algn="l"/>
            <a:r>
              <a:rPr lang="en-029" sz="1800"/>
              <a:t>The equity IRR is the focus of investors because it reflects money taken out of their pocket relative to dividends received.  In structuring debt terms such as a cash sweep or the debt to capital, the equity IRR can be used to understand the perspective of the sponsor.</a:t>
            </a:r>
            <a:endParaRPr lang="en-US" sz="1800"/>
          </a:p>
          <a:p>
            <a:pPr algn="l"/>
            <a:endParaRPr lang="en-029" sz="1800"/>
          </a:p>
        </p:txBody>
      </p:sp>
      <p:sp>
        <p:nvSpPr>
          <p:cNvPr id="3" name="Title 2">
            <a:extLst>
              <a:ext uri="{FF2B5EF4-FFF2-40B4-BE49-F238E27FC236}">
                <a16:creationId xmlns:a16="http://schemas.microsoft.com/office/drawing/2014/main" id="{A624A8B1-05E1-4797-8A77-3EE1D59C641F}"/>
              </a:ext>
            </a:extLst>
          </p:cNvPr>
          <p:cNvSpPr>
            <a:spLocks noGrp="1"/>
          </p:cNvSpPr>
          <p:nvPr>
            <p:ph type="title"/>
          </p:nvPr>
        </p:nvSpPr>
        <p:spPr/>
        <p:txBody>
          <a:bodyPr>
            <a:normAutofit fontScale="90000"/>
          </a:bodyPr>
          <a:lstStyle/>
          <a:p>
            <a:r>
              <a:rPr lang="en-029"/>
              <a:t>Project IRR, Debt IRR and Equity IRR Interpretation</a:t>
            </a:r>
          </a:p>
        </p:txBody>
      </p:sp>
      <p:sp>
        <p:nvSpPr>
          <p:cNvPr id="4" name="Slide Number Placeholder 3">
            <a:extLst>
              <a:ext uri="{FF2B5EF4-FFF2-40B4-BE49-F238E27FC236}">
                <a16:creationId xmlns:a16="http://schemas.microsoft.com/office/drawing/2014/main" id="{E74AC8CA-4723-4A60-91EF-842E8D3DD442}"/>
              </a:ext>
            </a:extLst>
          </p:cNvPr>
          <p:cNvSpPr>
            <a:spLocks noGrp="1"/>
          </p:cNvSpPr>
          <p:nvPr>
            <p:ph type="sldNum" sz="quarter" idx="12"/>
          </p:nvPr>
        </p:nvSpPr>
        <p:spPr/>
        <p:txBody>
          <a:bodyPr/>
          <a:lstStyle/>
          <a:p>
            <a:pPr algn="ctr"/>
            <a:fld id="{0C3A1854-6B63-4059-B360-A3C4972BF0FC}" type="slidenum">
              <a:rPr lang="ko-KR" altLang="en-US" smtClean="0"/>
              <a:pPr algn="ctr"/>
              <a:t>51</a:t>
            </a:fld>
            <a:endParaRPr lang="ko-KR" altLang="en-US"/>
          </a:p>
        </p:txBody>
      </p:sp>
    </p:spTree>
    <p:extLst>
      <p:ext uri="{BB962C8B-B14F-4D97-AF65-F5344CB8AC3E}">
        <p14:creationId xmlns:p14="http://schemas.microsoft.com/office/powerpoint/2010/main" val="3753975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38AA3-2012-6EA0-6768-C4EC16780D20}"/>
              </a:ext>
            </a:extLst>
          </p:cNvPr>
          <p:cNvSpPr>
            <a:spLocks noGrp="1"/>
          </p:cNvSpPr>
          <p:nvPr>
            <p:ph type="title"/>
          </p:nvPr>
        </p:nvSpPr>
        <p:spPr>
          <a:xfrm>
            <a:off x="362309" y="543464"/>
            <a:ext cx="7729268" cy="483080"/>
          </a:xfrm>
        </p:spPr>
        <p:txBody>
          <a:bodyPr>
            <a:normAutofit fontScale="90000"/>
          </a:bodyPr>
          <a:lstStyle/>
          <a:p>
            <a:r>
              <a:rPr lang="en-US"/>
              <a:t>IRR had Taken over the World – Calling it BS is Absurd</a:t>
            </a:r>
          </a:p>
        </p:txBody>
      </p:sp>
      <p:pic>
        <p:nvPicPr>
          <p:cNvPr id="7" name="Picture 6" descr="Text&#10;&#10;Description automatically generated">
            <a:extLst>
              <a:ext uri="{FF2B5EF4-FFF2-40B4-BE49-F238E27FC236}">
                <a16:creationId xmlns:a16="http://schemas.microsoft.com/office/drawing/2014/main" id="{485C0F88-499E-48AB-8778-7E1C25228572}"/>
              </a:ext>
            </a:extLst>
          </p:cNvPr>
          <p:cNvPicPr>
            <a:picLocks noChangeAspect="1"/>
          </p:cNvPicPr>
          <p:nvPr/>
        </p:nvPicPr>
        <p:blipFill>
          <a:blip r:embed="rId2"/>
          <a:stretch>
            <a:fillRect/>
          </a:stretch>
        </p:blipFill>
        <p:spPr>
          <a:xfrm>
            <a:off x="1648017" y="1388853"/>
            <a:ext cx="7039537" cy="3661913"/>
          </a:xfrm>
          <a:prstGeom prst="rect">
            <a:avLst/>
          </a:prstGeom>
        </p:spPr>
      </p:pic>
      <p:sp>
        <p:nvSpPr>
          <p:cNvPr id="5" name="Content Placeholder 4">
            <a:extLst>
              <a:ext uri="{FF2B5EF4-FFF2-40B4-BE49-F238E27FC236}">
                <a16:creationId xmlns:a16="http://schemas.microsoft.com/office/drawing/2014/main" id="{C96BEECE-D5C4-9A9C-76CC-68C452B4AB7D}"/>
              </a:ext>
            </a:extLst>
          </p:cNvPr>
          <p:cNvSpPr>
            <a:spLocks noGrp="1"/>
          </p:cNvSpPr>
          <p:nvPr>
            <p:ph sz="quarter" idx="12"/>
          </p:nvPr>
        </p:nvSpPr>
        <p:spPr>
          <a:xfrm>
            <a:off x="258792" y="3364302"/>
            <a:ext cx="3223748" cy="2751826"/>
          </a:xfrm>
        </p:spPr>
        <p:txBody>
          <a:bodyPr>
            <a:normAutofit fontScale="92500" lnSpcReduction="20000"/>
          </a:bodyPr>
          <a:lstStyle/>
          <a:p>
            <a:pPr algn="l"/>
            <a:r>
              <a:rPr lang="en-US" sz="1800"/>
              <a:t>Project is typically valued with IRR</a:t>
            </a:r>
          </a:p>
          <a:p>
            <a:pPr algn="l"/>
            <a:r>
              <a:rPr lang="en-US" sz="1800"/>
              <a:t>Different IRRs</a:t>
            </a:r>
          </a:p>
          <a:p>
            <a:pPr lvl="1" algn="l"/>
            <a:r>
              <a:rPr lang="en-US" sz="1600"/>
              <a:t>Project IRR pre-tax</a:t>
            </a:r>
          </a:p>
          <a:p>
            <a:pPr lvl="1" algn="l"/>
            <a:r>
              <a:rPr lang="en-US" sz="1600"/>
              <a:t>Project IRR after-tax</a:t>
            </a:r>
          </a:p>
          <a:p>
            <a:pPr lvl="1" algn="l"/>
            <a:r>
              <a:rPr lang="en-US" sz="1600"/>
              <a:t>Debt IRR pre-tax</a:t>
            </a:r>
          </a:p>
          <a:p>
            <a:pPr lvl="1" algn="l"/>
            <a:r>
              <a:rPr lang="en-US" sz="1600"/>
              <a:t>Equity IRR – Overall</a:t>
            </a:r>
          </a:p>
          <a:p>
            <a:pPr lvl="1" algn="l"/>
            <a:r>
              <a:rPr lang="en-US" sz="1600"/>
              <a:t>EBL or Shareholder Debt IRR</a:t>
            </a:r>
          </a:p>
          <a:p>
            <a:pPr lvl="1" algn="l"/>
            <a:r>
              <a:rPr lang="en-US" sz="1600"/>
              <a:t>Pure Equity IRR</a:t>
            </a:r>
          </a:p>
          <a:p>
            <a:pPr lvl="1" algn="l"/>
            <a:r>
              <a:rPr lang="en-US" sz="1600"/>
              <a:t>IRR with and without Development Fee</a:t>
            </a:r>
          </a:p>
          <a:p>
            <a:pPr lvl="1" algn="l"/>
            <a:r>
              <a:rPr lang="en-US" sz="1600"/>
              <a:t>Holding Company IRR</a:t>
            </a:r>
          </a:p>
        </p:txBody>
      </p:sp>
    </p:spTree>
    <p:extLst>
      <p:ext uri="{BB962C8B-B14F-4D97-AF65-F5344CB8AC3E}">
        <p14:creationId xmlns:p14="http://schemas.microsoft.com/office/powerpoint/2010/main" val="10718185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88E9-0A51-7128-8BB7-9270D6768F95}"/>
              </a:ext>
            </a:extLst>
          </p:cNvPr>
          <p:cNvSpPr>
            <a:spLocks noGrp="1"/>
          </p:cNvSpPr>
          <p:nvPr>
            <p:ph type="title"/>
          </p:nvPr>
        </p:nvSpPr>
        <p:spPr/>
        <p:txBody>
          <a:bodyPr/>
          <a:lstStyle/>
          <a:p>
            <a:r>
              <a:rPr lang="en-US"/>
              <a:t>Calculating the IRR by Hand</a:t>
            </a:r>
          </a:p>
        </p:txBody>
      </p:sp>
      <p:sp>
        <p:nvSpPr>
          <p:cNvPr id="3" name="Content Placeholder 2">
            <a:extLst>
              <a:ext uri="{FF2B5EF4-FFF2-40B4-BE49-F238E27FC236}">
                <a16:creationId xmlns:a16="http://schemas.microsoft.com/office/drawing/2014/main" id="{26AC448D-0B1A-0488-8454-6F534BD7DC4F}"/>
              </a:ext>
            </a:extLst>
          </p:cNvPr>
          <p:cNvSpPr>
            <a:spLocks noGrp="1"/>
          </p:cNvSpPr>
          <p:nvPr>
            <p:ph idx="1"/>
          </p:nvPr>
        </p:nvSpPr>
        <p:spPr>
          <a:xfrm>
            <a:off x="304801" y="1192423"/>
            <a:ext cx="8316686" cy="4693104"/>
          </a:xfrm>
        </p:spPr>
        <p:txBody>
          <a:bodyPr/>
          <a:lstStyle/>
          <a:p>
            <a:r>
              <a:rPr lang="en-US"/>
              <a:t>Compute IRR by Hand without Excel</a:t>
            </a:r>
          </a:p>
          <a:p>
            <a:endParaRPr lang="en-US"/>
          </a:p>
        </p:txBody>
      </p:sp>
      <p:sp>
        <p:nvSpPr>
          <p:cNvPr id="4" name="Slide Number Placeholder 3">
            <a:extLst>
              <a:ext uri="{FF2B5EF4-FFF2-40B4-BE49-F238E27FC236}">
                <a16:creationId xmlns:a16="http://schemas.microsoft.com/office/drawing/2014/main" id="{7C1337C4-9E72-9B2D-E87B-44AA7D68BEB3}"/>
              </a:ext>
            </a:extLst>
          </p:cNvPr>
          <p:cNvSpPr>
            <a:spLocks noGrp="1"/>
          </p:cNvSpPr>
          <p:nvPr>
            <p:ph type="sldNum" sz="quarter" idx="12"/>
          </p:nvPr>
        </p:nvSpPr>
        <p:spPr/>
        <p:txBody>
          <a:bodyPr/>
          <a:lstStyle/>
          <a:p>
            <a:fld id="{EB241CD2-1E45-42A3-B213-66A034DF9A3B}" type="slidenum">
              <a:rPr lang="en-GB" smtClean="0"/>
              <a:t>53</a:t>
            </a:fld>
            <a:endParaRPr lang="en-GB"/>
          </a:p>
        </p:txBody>
      </p:sp>
      <p:pic>
        <p:nvPicPr>
          <p:cNvPr id="5" name="Picture 4" descr="Table&#10;&#10;Description automatically generated">
            <a:extLst>
              <a:ext uri="{FF2B5EF4-FFF2-40B4-BE49-F238E27FC236}">
                <a16:creationId xmlns:a16="http://schemas.microsoft.com/office/drawing/2014/main" id="{129A011B-F43D-36F2-0D7F-452275CE3BA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8344" y="2015065"/>
            <a:ext cx="4303656" cy="3306853"/>
          </a:xfrm>
          <a:prstGeom prst="rect">
            <a:avLst/>
          </a:prstGeom>
        </p:spPr>
      </p:pic>
      <p:sp>
        <p:nvSpPr>
          <p:cNvPr id="6" name="TextBox 5">
            <a:extLst>
              <a:ext uri="{FF2B5EF4-FFF2-40B4-BE49-F238E27FC236}">
                <a16:creationId xmlns:a16="http://schemas.microsoft.com/office/drawing/2014/main" id="{E3385853-9683-3661-143A-86DF41C7F6C5}"/>
              </a:ext>
            </a:extLst>
          </p:cNvPr>
          <p:cNvSpPr txBox="1"/>
          <p:nvPr/>
        </p:nvSpPr>
        <p:spPr>
          <a:xfrm>
            <a:off x="4899804" y="1311215"/>
            <a:ext cx="2906463" cy="923330"/>
          </a:xfrm>
          <a:prstGeom prst="rect">
            <a:avLst/>
          </a:prstGeom>
          <a:solidFill>
            <a:srgbClr val="FFFF00"/>
          </a:solidFill>
        </p:spPr>
        <p:txBody>
          <a:bodyPr wrap="square" rtlCol="0">
            <a:spAutoFit/>
          </a:bodyPr>
          <a:lstStyle/>
          <a:p>
            <a:r>
              <a:rPr lang="en-US"/>
              <a:t>Compute IRR for one year – I will check your result with excel</a:t>
            </a:r>
          </a:p>
        </p:txBody>
      </p:sp>
      <p:sp>
        <p:nvSpPr>
          <p:cNvPr id="7" name="TextBox 6">
            <a:extLst>
              <a:ext uri="{FF2B5EF4-FFF2-40B4-BE49-F238E27FC236}">
                <a16:creationId xmlns:a16="http://schemas.microsoft.com/office/drawing/2014/main" id="{BC212FB4-1743-2BE8-B84F-100C1A1DC0E8}"/>
              </a:ext>
            </a:extLst>
          </p:cNvPr>
          <p:cNvSpPr txBox="1"/>
          <p:nvPr/>
        </p:nvSpPr>
        <p:spPr>
          <a:xfrm>
            <a:off x="5052204" y="3136706"/>
            <a:ext cx="2906463" cy="1200329"/>
          </a:xfrm>
          <a:prstGeom prst="rect">
            <a:avLst/>
          </a:prstGeom>
          <a:solidFill>
            <a:srgbClr val="FFFF00"/>
          </a:solidFill>
        </p:spPr>
        <p:txBody>
          <a:bodyPr wrap="square" rtlCol="0">
            <a:spAutoFit/>
          </a:bodyPr>
          <a:lstStyle/>
          <a:p>
            <a:r>
              <a:rPr lang="en-US"/>
              <a:t>Compute IRR for construction and three year with your phone – I will check your result with excel</a:t>
            </a:r>
          </a:p>
        </p:txBody>
      </p:sp>
    </p:spTree>
    <p:extLst>
      <p:ext uri="{BB962C8B-B14F-4D97-AF65-F5344CB8AC3E}">
        <p14:creationId xmlns:p14="http://schemas.microsoft.com/office/powerpoint/2010/main" val="12082611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A4D40-5FE3-20EC-3F66-CE0EAAD0BD37}"/>
              </a:ext>
            </a:extLst>
          </p:cNvPr>
          <p:cNvSpPr>
            <a:spLocks noGrp="1"/>
          </p:cNvSpPr>
          <p:nvPr>
            <p:ph type="title"/>
          </p:nvPr>
        </p:nvSpPr>
        <p:spPr>
          <a:xfrm>
            <a:off x="454063" y="690342"/>
            <a:ext cx="8056418" cy="401782"/>
          </a:xfrm>
        </p:spPr>
        <p:txBody>
          <a:bodyPr>
            <a:normAutofit fontScale="90000"/>
          </a:bodyPr>
          <a:lstStyle/>
          <a:p>
            <a:r>
              <a:rPr lang="en-US"/>
              <a:t>IRR from Investing in a Stock and Yahoo Finance Adjusted Stock Price</a:t>
            </a:r>
          </a:p>
        </p:txBody>
      </p:sp>
      <p:sp>
        <p:nvSpPr>
          <p:cNvPr id="5" name="Content Placeholder 4">
            <a:extLst>
              <a:ext uri="{FF2B5EF4-FFF2-40B4-BE49-F238E27FC236}">
                <a16:creationId xmlns:a16="http://schemas.microsoft.com/office/drawing/2014/main" id="{0068A9D0-9799-093A-6611-236B4A29C6D2}"/>
              </a:ext>
            </a:extLst>
          </p:cNvPr>
          <p:cNvSpPr>
            <a:spLocks noGrp="1"/>
          </p:cNvSpPr>
          <p:nvPr>
            <p:ph sz="quarter" idx="12"/>
          </p:nvPr>
        </p:nvSpPr>
        <p:spPr>
          <a:xfrm>
            <a:off x="595223" y="1630392"/>
            <a:ext cx="8209341" cy="870116"/>
          </a:xfrm>
        </p:spPr>
        <p:txBody>
          <a:bodyPr>
            <a:normAutofit/>
          </a:bodyPr>
          <a:lstStyle/>
          <a:p>
            <a:r>
              <a:rPr lang="en-US"/>
              <a:t>People who want to get rich, care about one thing. That is, how fast will your money grow and can it keep growing over a long period</a:t>
            </a:r>
          </a:p>
        </p:txBody>
      </p:sp>
      <p:pic>
        <p:nvPicPr>
          <p:cNvPr id="8" name="Picture 7">
            <a:extLst>
              <a:ext uri="{FF2B5EF4-FFF2-40B4-BE49-F238E27FC236}">
                <a16:creationId xmlns:a16="http://schemas.microsoft.com/office/drawing/2014/main" id="{40BF41B5-5C76-5586-A84C-3C198BAF246C}"/>
              </a:ext>
            </a:extLst>
          </p:cNvPr>
          <p:cNvPicPr>
            <a:picLocks noChangeAspect="1"/>
          </p:cNvPicPr>
          <p:nvPr/>
        </p:nvPicPr>
        <p:blipFill>
          <a:blip r:embed="rId2"/>
          <a:stretch>
            <a:fillRect/>
          </a:stretch>
        </p:blipFill>
        <p:spPr>
          <a:xfrm>
            <a:off x="1513814" y="2579477"/>
            <a:ext cx="5216635" cy="3182967"/>
          </a:xfrm>
          <a:prstGeom prst="rect">
            <a:avLst/>
          </a:prstGeom>
        </p:spPr>
      </p:pic>
    </p:spTree>
    <p:extLst>
      <p:ext uri="{BB962C8B-B14F-4D97-AF65-F5344CB8AC3E}">
        <p14:creationId xmlns:p14="http://schemas.microsoft.com/office/powerpoint/2010/main" val="4384491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49AE0-3E6C-A2BF-3A2A-BB651E088D01}"/>
              </a:ext>
            </a:extLst>
          </p:cNvPr>
          <p:cNvSpPr>
            <a:spLocks noGrp="1"/>
          </p:cNvSpPr>
          <p:nvPr>
            <p:ph type="title"/>
          </p:nvPr>
        </p:nvSpPr>
        <p:spPr/>
        <p:txBody>
          <a:bodyPr/>
          <a:lstStyle/>
          <a:p>
            <a:r>
              <a:rPr lang="en-US" dirty="0"/>
              <a:t>What Kind of IRR is Reasonable</a:t>
            </a:r>
          </a:p>
        </p:txBody>
      </p:sp>
      <p:sp>
        <p:nvSpPr>
          <p:cNvPr id="3" name="Content Placeholder 2">
            <a:extLst>
              <a:ext uri="{FF2B5EF4-FFF2-40B4-BE49-F238E27FC236}">
                <a16:creationId xmlns:a16="http://schemas.microsoft.com/office/drawing/2014/main" id="{E6F45915-0761-A802-1649-51CAD5BE0DED}"/>
              </a:ext>
            </a:extLst>
          </p:cNvPr>
          <p:cNvSpPr>
            <a:spLocks noGrp="1"/>
          </p:cNvSpPr>
          <p:nvPr>
            <p:ph idx="1"/>
          </p:nvPr>
        </p:nvSpPr>
        <p:spPr>
          <a:xfrm>
            <a:off x="304801" y="1209674"/>
            <a:ext cx="7687732" cy="4759325"/>
          </a:xfrm>
        </p:spPr>
        <p:txBody>
          <a:bodyPr>
            <a:normAutofit/>
          </a:bodyPr>
          <a:lstStyle/>
          <a:p>
            <a:pPr algn="l"/>
            <a:r>
              <a:rPr lang="en-US" dirty="0"/>
              <a:t>Most fundamental and controversial idea:</a:t>
            </a:r>
          </a:p>
          <a:p>
            <a:pPr algn="l"/>
            <a:r>
              <a:rPr lang="en-JM" b="1" i="1" dirty="0"/>
              <a:t>The key insight, which draws on earlier work by a number of authors, was that aggregate corporate profits cannot grow indefinitely much faster—or much slower—than GDP. (And as Herbert Stein was fond of reminding us, any economic trend that cannot continue forever will not.)  If profits grow faster than GDP, they eventually take over the economy, leaving nothing for labour, government, natural resource owners, or other claimants. If profits grow more slowly than GDP, they eventually disappear, and businesses will have no profit motive to continue operating.  Thus, in the very long run, the ratio of profits to GDP is roughly constant.</a:t>
            </a:r>
          </a:p>
          <a:p>
            <a:pPr algn="l"/>
            <a:endParaRPr lang="en-US" dirty="0"/>
          </a:p>
        </p:txBody>
      </p:sp>
      <p:sp>
        <p:nvSpPr>
          <p:cNvPr id="4" name="Slide Number Placeholder 3">
            <a:extLst>
              <a:ext uri="{FF2B5EF4-FFF2-40B4-BE49-F238E27FC236}">
                <a16:creationId xmlns:a16="http://schemas.microsoft.com/office/drawing/2014/main" id="{9885809F-C39A-2018-7F11-E587387FA31D}"/>
              </a:ext>
            </a:extLst>
          </p:cNvPr>
          <p:cNvSpPr>
            <a:spLocks noGrp="1"/>
          </p:cNvSpPr>
          <p:nvPr>
            <p:ph type="sldNum" sz="quarter" idx="12"/>
          </p:nvPr>
        </p:nvSpPr>
        <p:spPr/>
        <p:txBody>
          <a:bodyPr/>
          <a:lstStyle/>
          <a:p>
            <a:fld id="{EB241CD2-1E45-42A3-B213-66A034DF9A3B}" type="slidenum">
              <a:rPr lang="en-GB" smtClean="0"/>
              <a:t>55</a:t>
            </a:fld>
            <a:endParaRPr lang="en-GB"/>
          </a:p>
        </p:txBody>
      </p:sp>
      <p:pic>
        <p:nvPicPr>
          <p:cNvPr id="6" name="Picture 5">
            <a:extLst>
              <a:ext uri="{FF2B5EF4-FFF2-40B4-BE49-F238E27FC236}">
                <a16:creationId xmlns:a16="http://schemas.microsoft.com/office/drawing/2014/main" id="{5E1A8B39-C106-524D-4F92-8359204CF579}"/>
              </a:ext>
            </a:extLst>
          </p:cNvPr>
          <p:cNvPicPr>
            <a:picLocks noChangeAspect="1"/>
          </p:cNvPicPr>
          <p:nvPr/>
        </p:nvPicPr>
        <p:blipFill>
          <a:blip r:embed="rId2"/>
          <a:stretch>
            <a:fillRect/>
          </a:stretch>
        </p:blipFill>
        <p:spPr>
          <a:xfrm>
            <a:off x="4463144" y="4147559"/>
            <a:ext cx="4464279" cy="1949550"/>
          </a:xfrm>
          <a:prstGeom prst="rect">
            <a:avLst/>
          </a:prstGeom>
        </p:spPr>
      </p:pic>
      <p:sp>
        <p:nvSpPr>
          <p:cNvPr id="7" name="TextBox 6">
            <a:extLst>
              <a:ext uri="{FF2B5EF4-FFF2-40B4-BE49-F238E27FC236}">
                <a16:creationId xmlns:a16="http://schemas.microsoft.com/office/drawing/2014/main" id="{89E30FA1-1CE7-D705-77E2-E9AD48BA1E50}"/>
              </a:ext>
            </a:extLst>
          </p:cNvPr>
          <p:cNvSpPr txBox="1"/>
          <p:nvPr/>
        </p:nvSpPr>
        <p:spPr>
          <a:xfrm>
            <a:off x="474133" y="3894667"/>
            <a:ext cx="3606799" cy="2192908"/>
          </a:xfrm>
          <a:prstGeom prst="rect">
            <a:avLst/>
          </a:prstGeom>
          <a:noFill/>
        </p:spPr>
        <p:txBody>
          <a:bodyPr wrap="square" rtlCol="0">
            <a:spAutoFit/>
          </a:bodyPr>
          <a:lstStyle/>
          <a:p>
            <a:r>
              <a:rPr lang="en-JM" sz="1050" dirty="0"/>
              <a:t>Think about EDF</a:t>
            </a:r>
          </a:p>
          <a:p>
            <a:pPr lvl="1"/>
            <a:r>
              <a:rPr lang="en-JM" sz="1050" dirty="0"/>
              <a:t>EDF uses money from the people of France to make Investments</a:t>
            </a:r>
          </a:p>
          <a:p>
            <a:pPr lvl="1"/>
            <a:endParaRPr lang="en-JM" sz="1050" dirty="0"/>
          </a:p>
          <a:p>
            <a:pPr lvl="1"/>
            <a:r>
              <a:rPr lang="en-JM" sz="1050" dirty="0"/>
              <a:t>Supposedly the well being of people in France grows with the economy</a:t>
            </a:r>
          </a:p>
          <a:p>
            <a:pPr lvl="1"/>
            <a:endParaRPr lang="en-JM" sz="1050" dirty="0"/>
          </a:p>
          <a:p>
            <a:pPr lvl="1"/>
            <a:r>
              <a:rPr lang="en-JM" sz="1050" dirty="0"/>
              <a:t>If EDF makes investments that grow as much as the economy then the EDF investments are a wash from the perspective of people in France</a:t>
            </a:r>
          </a:p>
          <a:p>
            <a:pPr lvl="1"/>
            <a:endParaRPr lang="en-JM" sz="1050" dirty="0"/>
          </a:p>
          <a:p>
            <a:pPr lvl="1"/>
            <a:r>
              <a:rPr lang="en-JM" sz="1050" dirty="0"/>
              <a:t>If EDF makes investments that grow more, than the people will be better off</a:t>
            </a:r>
            <a:endParaRPr lang="en-US" sz="1050" dirty="0"/>
          </a:p>
        </p:txBody>
      </p:sp>
    </p:spTree>
    <p:extLst>
      <p:ext uri="{BB962C8B-B14F-4D97-AF65-F5344CB8AC3E}">
        <p14:creationId xmlns:p14="http://schemas.microsoft.com/office/powerpoint/2010/main" val="27249551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26EAD-430D-3EBB-8548-7758E1501EC1}"/>
              </a:ext>
            </a:extLst>
          </p:cNvPr>
          <p:cNvSpPr>
            <a:spLocks noGrp="1"/>
          </p:cNvSpPr>
          <p:nvPr>
            <p:ph type="title"/>
          </p:nvPr>
        </p:nvSpPr>
        <p:spPr>
          <a:xfrm>
            <a:off x="205956" y="492090"/>
            <a:ext cx="8010144" cy="612834"/>
          </a:xfrm>
        </p:spPr>
        <p:txBody>
          <a:bodyPr>
            <a:normAutofit fontScale="90000"/>
          </a:bodyPr>
          <a:lstStyle/>
          <a:p>
            <a:r>
              <a:rPr lang="en-US"/>
              <a:t>Compute IRR for Stocks and Prove the IRR is the Growth Rate</a:t>
            </a:r>
          </a:p>
        </p:txBody>
      </p:sp>
      <p:sp>
        <p:nvSpPr>
          <p:cNvPr id="3" name="Content Placeholder 2">
            <a:extLst>
              <a:ext uri="{FF2B5EF4-FFF2-40B4-BE49-F238E27FC236}">
                <a16:creationId xmlns:a16="http://schemas.microsoft.com/office/drawing/2014/main" id="{322163BF-3242-36CB-4B08-01A3EA8BF3ED}"/>
              </a:ext>
            </a:extLst>
          </p:cNvPr>
          <p:cNvSpPr>
            <a:spLocks noGrp="1"/>
          </p:cNvSpPr>
          <p:nvPr>
            <p:ph idx="1"/>
          </p:nvPr>
        </p:nvSpPr>
        <p:spPr>
          <a:xfrm>
            <a:off x="1069676" y="1449238"/>
            <a:ext cx="6502700" cy="4094312"/>
          </a:xfrm>
        </p:spPr>
        <p:txBody>
          <a:bodyPr/>
          <a:lstStyle/>
          <a:p>
            <a:r>
              <a:rPr lang="en-US"/>
              <a:t>Understand why investors care so much about IRR</a:t>
            </a:r>
          </a:p>
          <a:p>
            <a:r>
              <a:rPr lang="en-US"/>
              <a:t>IRR on Stocks using S&amp;P 500</a:t>
            </a:r>
          </a:p>
          <a:p>
            <a:endParaRPr lang="en-US"/>
          </a:p>
          <a:p>
            <a:endParaRPr lang="en-US"/>
          </a:p>
        </p:txBody>
      </p:sp>
      <p:pic>
        <p:nvPicPr>
          <p:cNvPr id="4" name="Picture 3">
            <a:extLst>
              <a:ext uri="{FF2B5EF4-FFF2-40B4-BE49-F238E27FC236}">
                <a16:creationId xmlns:a16="http://schemas.microsoft.com/office/drawing/2014/main" id="{2A908D29-81BB-6648-C1E1-EE1E114D8B56}"/>
              </a:ext>
            </a:extLst>
          </p:cNvPr>
          <p:cNvPicPr>
            <a:picLocks noChangeAspect="1"/>
          </p:cNvPicPr>
          <p:nvPr/>
        </p:nvPicPr>
        <p:blipFill>
          <a:blip r:embed="rId2"/>
          <a:stretch>
            <a:fillRect/>
          </a:stretch>
        </p:blipFill>
        <p:spPr>
          <a:xfrm>
            <a:off x="198433" y="2468244"/>
            <a:ext cx="8314362" cy="2687955"/>
          </a:xfrm>
          <a:prstGeom prst="rect">
            <a:avLst/>
          </a:prstGeom>
        </p:spPr>
      </p:pic>
    </p:spTree>
    <p:extLst>
      <p:ext uri="{BB962C8B-B14F-4D97-AF65-F5344CB8AC3E}">
        <p14:creationId xmlns:p14="http://schemas.microsoft.com/office/powerpoint/2010/main" val="6073174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5AF0-AA3E-C547-5D2B-44313CD9EBA1}"/>
              </a:ext>
            </a:extLst>
          </p:cNvPr>
          <p:cNvSpPr>
            <a:spLocks noGrp="1"/>
          </p:cNvSpPr>
          <p:nvPr>
            <p:ph type="title"/>
          </p:nvPr>
        </p:nvSpPr>
        <p:spPr/>
        <p:txBody>
          <a:bodyPr>
            <a:normAutofit/>
          </a:bodyPr>
          <a:lstStyle/>
          <a:p>
            <a:r>
              <a:rPr lang="en-US" dirty="0"/>
              <a:t>Alternative – Look at Actual Growth Rates in GDP and in Stocks in Real Terms</a:t>
            </a:r>
          </a:p>
        </p:txBody>
      </p:sp>
      <p:sp>
        <p:nvSpPr>
          <p:cNvPr id="3" name="Content Placeholder 2">
            <a:extLst>
              <a:ext uri="{FF2B5EF4-FFF2-40B4-BE49-F238E27FC236}">
                <a16:creationId xmlns:a16="http://schemas.microsoft.com/office/drawing/2014/main" id="{AF4838C4-141B-802E-D1B4-735C881B53C8}"/>
              </a:ext>
            </a:extLst>
          </p:cNvPr>
          <p:cNvSpPr>
            <a:spLocks noGrp="1"/>
          </p:cNvSpPr>
          <p:nvPr>
            <p:ph type="body" idx="1"/>
          </p:nvPr>
        </p:nvSpPr>
        <p:spPr/>
        <p:txBody>
          <a:bodyPr/>
          <a:lstStyle/>
          <a:p>
            <a:r>
              <a:rPr lang="en-US" dirty="0"/>
              <a:t>Silly to look too long</a:t>
            </a:r>
          </a:p>
          <a:p>
            <a:r>
              <a:rPr lang="en-US" dirty="0"/>
              <a:t>Silly to look too short</a:t>
            </a:r>
          </a:p>
          <a:p>
            <a:r>
              <a:rPr lang="en-US" dirty="0"/>
              <a:t>Look at 20-year periods (invest at the beginning, see where you are at the end of 20 years)</a:t>
            </a:r>
          </a:p>
        </p:txBody>
      </p:sp>
      <p:sp>
        <p:nvSpPr>
          <p:cNvPr id="4" name="Slide Number Placeholder 3">
            <a:extLst>
              <a:ext uri="{FF2B5EF4-FFF2-40B4-BE49-F238E27FC236}">
                <a16:creationId xmlns:a16="http://schemas.microsoft.com/office/drawing/2014/main" id="{4FDB59F4-26B3-E298-14AE-F0DC3C4F1355}"/>
              </a:ext>
            </a:extLst>
          </p:cNvPr>
          <p:cNvSpPr>
            <a:spLocks noGrp="1"/>
          </p:cNvSpPr>
          <p:nvPr>
            <p:ph type="sldNum" sz="quarter" idx="12"/>
          </p:nvPr>
        </p:nvSpPr>
        <p:spPr/>
        <p:txBody>
          <a:bodyPr/>
          <a:lstStyle/>
          <a:p>
            <a:fld id="{EB241CD2-1E45-42A3-B213-66A034DF9A3B}" type="slidenum">
              <a:rPr lang="en-GB" smtClean="0"/>
              <a:t>57</a:t>
            </a:fld>
            <a:endParaRPr lang="en-GB"/>
          </a:p>
        </p:txBody>
      </p:sp>
    </p:spTree>
    <p:extLst>
      <p:ext uri="{BB962C8B-B14F-4D97-AF65-F5344CB8AC3E}">
        <p14:creationId xmlns:p14="http://schemas.microsoft.com/office/powerpoint/2010/main" val="42646801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7804B-F32A-AC37-E00D-01F63FCB6A1D}"/>
              </a:ext>
            </a:extLst>
          </p:cNvPr>
          <p:cNvSpPr>
            <a:spLocks noGrp="1"/>
          </p:cNvSpPr>
          <p:nvPr>
            <p:ph type="title"/>
          </p:nvPr>
        </p:nvSpPr>
        <p:spPr/>
        <p:txBody>
          <a:bodyPr/>
          <a:lstStyle/>
          <a:p>
            <a:r>
              <a:rPr lang="en-US" dirty="0"/>
              <a:t>Growth in Stocks Adjusted for Inflation</a:t>
            </a:r>
          </a:p>
        </p:txBody>
      </p:sp>
      <p:sp>
        <p:nvSpPr>
          <p:cNvPr id="3" name="Content Placeholder 2">
            <a:extLst>
              <a:ext uri="{FF2B5EF4-FFF2-40B4-BE49-F238E27FC236}">
                <a16:creationId xmlns:a16="http://schemas.microsoft.com/office/drawing/2014/main" id="{28A9A93F-3097-B0A7-C95B-6F1CF1F06312}"/>
              </a:ext>
            </a:extLst>
          </p:cNvPr>
          <p:cNvSpPr>
            <a:spLocks noGrp="1"/>
          </p:cNvSpPr>
          <p:nvPr>
            <p:ph idx="1"/>
          </p:nvPr>
        </p:nvSpPr>
        <p:spPr/>
        <p:txBody>
          <a:bodyPr/>
          <a:lstStyle/>
          <a:p>
            <a:r>
              <a:rPr lang="en-US" dirty="0"/>
              <a:t>First two periods – all of the growth rates are real growth (without inflation)</a:t>
            </a:r>
          </a:p>
          <a:p>
            <a:r>
              <a:rPr lang="en-US" dirty="0"/>
              <a:t>Silly idea that in the very long term, stock prices will adjust to required returns</a:t>
            </a:r>
          </a:p>
          <a:p>
            <a:r>
              <a:rPr lang="en-US" dirty="0"/>
              <a:t>Second period is incredible</a:t>
            </a:r>
          </a:p>
          <a:p>
            <a:endParaRPr lang="en-US" dirty="0"/>
          </a:p>
          <a:p>
            <a:endParaRPr lang="en-US" dirty="0"/>
          </a:p>
        </p:txBody>
      </p:sp>
      <p:sp>
        <p:nvSpPr>
          <p:cNvPr id="4" name="Slide Number Placeholder 3">
            <a:extLst>
              <a:ext uri="{FF2B5EF4-FFF2-40B4-BE49-F238E27FC236}">
                <a16:creationId xmlns:a16="http://schemas.microsoft.com/office/drawing/2014/main" id="{48907F47-EB87-DE6A-3F13-46C6A8BE6DA2}"/>
              </a:ext>
            </a:extLst>
          </p:cNvPr>
          <p:cNvSpPr>
            <a:spLocks noGrp="1"/>
          </p:cNvSpPr>
          <p:nvPr>
            <p:ph type="sldNum" sz="quarter" idx="12"/>
          </p:nvPr>
        </p:nvSpPr>
        <p:spPr/>
        <p:txBody>
          <a:bodyPr/>
          <a:lstStyle/>
          <a:p>
            <a:fld id="{EB241CD2-1E45-42A3-B213-66A034DF9A3B}" type="slidenum">
              <a:rPr lang="en-GB" smtClean="0"/>
              <a:t>58</a:t>
            </a:fld>
            <a:endParaRPr lang="en-GB"/>
          </a:p>
        </p:txBody>
      </p:sp>
      <p:pic>
        <p:nvPicPr>
          <p:cNvPr id="5" name="Picture 4">
            <a:extLst>
              <a:ext uri="{FF2B5EF4-FFF2-40B4-BE49-F238E27FC236}">
                <a16:creationId xmlns:a16="http://schemas.microsoft.com/office/drawing/2014/main" id="{DBBDE86D-64C6-149B-B83F-92D9C55273B6}"/>
              </a:ext>
            </a:extLst>
          </p:cNvPr>
          <p:cNvPicPr>
            <a:picLocks noChangeAspect="1"/>
          </p:cNvPicPr>
          <p:nvPr/>
        </p:nvPicPr>
        <p:blipFill>
          <a:blip r:embed="rId2"/>
          <a:stretch>
            <a:fillRect/>
          </a:stretch>
        </p:blipFill>
        <p:spPr>
          <a:xfrm>
            <a:off x="712181" y="2179682"/>
            <a:ext cx="6581930" cy="2167255"/>
          </a:xfrm>
          <a:prstGeom prst="rect">
            <a:avLst/>
          </a:prstGeom>
        </p:spPr>
      </p:pic>
      <p:pic>
        <p:nvPicPr>
          <p:cNvPr id="6" name="Picture 5">
            <a:extLst>
              <a:ext uri="{FF2B5EF4-FFF2-40B4-BE49-F238E27FC236}">
                <a16:creationId xmlns:a16="http://schemas.microsoft.com/office/drawing/2014/main" id="{3609174E-C368-6F2B-DF07-044E3B4C3193}"/>
              </a:ext>
            </a:extLst>
          </p:cNvPr>
          <p:cNvPicPr>
            <a:picLocks noChangeAspect="1"/>
          </p:cNvPicPr>
          <p:nvPr/>
        </p:nvPicPr>
        <p:blipFill>
          <a:blip r:embed="rId3"/>
          <a:stretch>
            <a:fillRect/>
          </a:stretch>
        </p:blipFill>
        <p:spPr>
          <a:xfrm>
            <a:off x="712180" y="4678318"/>
            <a:ext cx="6581931" cy="2104671"/>
          </a:xfrm>
          <a:prstGeom prst="rect">
            <a:avLst/>
          </a:prstGeom>
        </p:spPr>
      </p:pic>
    </p:spTree>
    <p:extLst>
      <p:ext uri="{BB962C8B-B14F-4D97-AF65-F5344CB8AC3E}">
        <p14:creationId xmlns:p14="http://schemas.microsoft.com/office/powerpoint/2010/main" val="15826052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8338F-A2C6-3472-3EA6-213A5B43D534}"/>
              </a:ext>
            </a:extLst>
          </p:cNvPr>
          <p:cNvSpPr>
            <a:spLocks noGrp="1"/>
          </p:cNvSpPr>
          <p:nvPr>
            <p:ph type="title"/>
          </p:nvPr>
        </p:nvSpPr>
        <p:spPr/>
        <p:txBody>
          <a:bodyPr>
            <a:normAutofit/>
          </a:bodyPr>
          <a:lstStyle/>
          <a:p>
            <a:r>
              <a:rPr lang="en-US" dirty="0"/>
              <a:t>Next Periods Two Periods Not as Good</a:t>
            </a:r>
          </a:p>
        </p:txBody>
      </p:sp>
      <p:sp>
        <p:nvSpPr>
          <p:cNvPr id="3" name="Content Placeholder 2">
            <a:extLst>
              <a:ext uri="{FF2B5EF4-FFF2-40B4-BE49-F238E27FC236}">
                <a16:creationId xmlns:a16="http://schemas.microsoft.com/office/drawing/2014/main" id="{32A552E3-15F9-3CEE-AD1C-299A25F6BBDE}"/>
              </a:ext>
            </a:extLst>
          </p:cNvPr>
          <p:cNvSpPr>
            <a:spLocks noGrp="1"/>
          </p:cNvSpPr>
          <p:nvPr>
            <p:ph idx="1"/>
          </p:nvPr>
        </p:nvSpPr>
        <p:spPr/>
        <p:txBody>
          <a:bodyPr/>
          <a:lstStyle/>
          <a:p>
            <a:r>
              <a:rPr lang="en-US" dirty="0"/>
              <a:t>Oil Crisis, Dot Com Bubble, 2008 Financial Crisis</a:t>
            </a:r>
          </a:p>
          <a:p>
            <a:r>
              <a:rPr lang="en-US" dirty="0"/>
              <a:t>Median family income lagging</a:t>
            </a:r>
          </a:p>
          <a:p>
            <a:endParaRPr lang="en-US" dirty="0"/>
          </a:p>
        </p:txBody>
      </p:sp>
      <p:sp>
        <p:nvSpPr>
          <p:cNvPr id="4" name="Slide Number Placeholder 3">
            <a:extLst>
              <a:ext uri="{FF2B5EF4-FFF2-40B4-BE49-F238E27FC236}">
                <a16:creationId xmlns:a16="http://schemas.microsoft.com/office/drawing/2014/main" id="{03935B7A-530D-BB7F-E85F-BFFE85253640}"/>
              </a:ext>
            </a:extLst>
          </p:cNvPr>
          <p:cNvSpPr>
            <a:spLocks noGrp="1"/>
          </p:cNvSpPr>
          <p:nvPr>
            <p:ph type="sldNum" sz="quarter" idx="12"/>
          </p:nvPr>
        </p:nvSpPr>
        <p:spPr/>
        <p:txBody>
          <a:bodyPr/>
          <a:lstStyle/>
          <a:p>
            <a:fld id="{EB241CD2-1E45-42A3-B213-66A034DF9A3B}" type="slidenum">
              <a:rPr lang="en-GB" smtClean="0"/>
              <a:t>59</a:t>
            </a:fld>
            <a:endParaRPr lang="en-GB"/>
          </a:p>
        </p:txBody>
      </p:sp>
      <p:pic>
        <p:nvPicPr>
          <p:cNvPr id="5" name="Picture 4">
            <a:extLst>
              <a:ext uri="{FF2B5EF4-FFF2-40B4-BE49-F238E27FC236}">
                <a16:creationId xmlns:a16="http://schemas.microsoft.com/office/drawing/2014/main" id="{E97D97CA-24AD-3309-4B0E-36C8EE8750D9}"/>
              </a:ext>
            </a:extLst>
          </p:cNvPr>
          <p:cNvPicPr>
            <a:picLocks noChangeAspect="1"/>
          </p:cNvPicPr>
          <p:nvPr/>
        </p:nvPicPr>
        <p:blipFill>
          <a:blip r:embed="rId2"/>
          <a:stretch>
            <a:fillRect/>
          </a:stretch>
        </p:blipFill>
        <p:spPr>
          <a:xfrm>
            <a:off x="1280160" y="4626952"/>
            <a:ext cx="6693408" cy="2166061"/>
          </a:xfrm>
          <a:prstGeom prst="rect">
            <a:avLst/>
          </a:prstGeom>
        </p:spPr>
      </p:pic>
      <p:pic>
        <p:nvPicPr>
          <p:cNvPr id="6" name="Picture 5">
            <a:extLst>
              <a:ext uri="{FF2B5EF4-FFF2-40B4-BE49-F238E27FC236}">
                <a16:creationId xmlns:a16="http://schemas.microsoft.com/office/drawing/2014/main" id="{311FB031-2DCE-1548-228B-2961FB21CEDF}"/>
              </a:ext>
            </a:extLst>
          </p:cNvPr>
          <p:cNvPicPr>
            <a:picLocks noChangeAspect="1"/>
          </p:cNvPicPr>
          <p:nvPr/>
        </p:nvPicPr>
        <p:blipFill>
          <a:blip r:embed="rId3"/>
          <a:stretch>
            <a:fillRect/>
          </a:stretch>
        </p:blipFill>
        <p:spPr>
          <a:xfrm>
            <a:off x="1280159" y="1963185"/>
            <a:ext cx="6526107" cy="2090307"/>
          </a:xfrm>
          <a:prstGeom prst="rect">
            <a:avLst/>
          </a:prstGeom>
        </p:spPr>
      </p:pic>
    </p:spTree>
    <p:extLst>
      <p:ext uri="{BB962C8B-B14F-4D97-AF65-F5344CB8AC3E}">
        <p14:creationId xmlns:p14="http://schemas.microsoft.com/office/powerpoint/2010/main" val="11107255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86A38-84A3-02DA-E45D-D3BD0C76F75A}"/>
              </a:ext>
            </a:extLst>
          </p:cNvPr>
          <p:cNvSpPr>
            <a:spLocks noGrp="1"/>
          </p:cNvSpPr>
          <p:nvPr>
            <p:ph type="title"/>
          </p:nvPr>
        </p:nvSpPr>
        <p:spPr/>
        <p:txBody>
          <a:bodyPr/>
          <a:lstStyle/>
          <a:p>
            <a:r>
              <a:rPr lang="en-US" dirty="0"/>
              <a:t>Final Period – Is this Sustainable</a:t>
            </a:r>
          </a:p>
        </p:txBody>
      </p:sp>
      <p:sp>
        <p:nvSpPr>
          <p:cNvPr id="3" name="Content Placeholder 2">
            <a:extLst>
              <a:ext uri="{FF2B5EF4-FFF2-40B4-BE49-F238E27FC236}">
                <a16:creationId xmlns:a16="http://schemas.microsoft.com/office/drawing/2014/main" id="{4193B121-EA50-60CB-433F-52AA5C03F4D9}"/>
              </a:ext>
            </a:extLst>
          </p:cNvPr>
          <p:cNvSpPr>
            <a:spLocks noGrp="1"/>
          </p:cNvSpPr>
          <p:nvPr>
            <p:ph idx="1"/>
          </p:nvPr>
        </p:nvSpPr>
        <p:spPr/>
        <p:txBody>
          <a:bodyPr/>
          <a:lstStyle/>
          <a:p>
            <a:r>
              <a:rPr lang="en-US" dirty="0"/>
              <a:t>Real rates of return extremely high</a:t>
            </a:r>
          </a:p>
          <a:p>
            <a:r>
              <a:rPr lang="en-US" dirty="0"/>
              <a:t>Difference between stock growth and growth in income very high</a:t>
            </a:r>
          </a:p>
          <a:p>
            <a:endParaRPr lang="en-US" dirty="0"/>
          </a:p>
        </p:txBody>
      </p:sp>
      <p:sp>
        <p:nvSpPr>
          <p:cNvPr id="4" name="Slide Number Placeholder 3">
            <a:extLst>
              <a:ext uri="{FF2B5EF4-FFF2-40B4-BE49-F238E27FC236}">
                <a16:creationId xmlns:a16="http://schemas.microsoft.com/office/drawing/2014/main" id="{1C248A90-7E66-4C0E-D638-FBE162C632A4}"/>
              </a:ext>
            </a:extLst>
          </p:cNvPr>
          <p:cNvSpPr>
            <a:spLocks noGrp="1"/>
          </p:cNvSpPr>
          <p:nvPr>
            <p:ph type="sldNum" sz="quarter" idx="12"/>
          </p:nvPr>
        </p:nvSpPr>
        <p:spPr/>
        <p:txBody>
          <a:bodyPr/>
          <a:lstStyle/>
          <a:p>
            <a:fld id="{EB241CD2-1E45-42A3-B213-66A034DF9A3B}" type="slidenum">
              <a:rPr lang="en-GB" smtClean="0"/>
              <a:t>60</a:t>
            </a:fld>
            <a:endParaRPr lang="en-GB"/>
          </a:p>
        </p:txBody>
      </p:sp>
      <p:pic>
        <p:nvPicPr>
          <p:cNvPr id="5" name="Picture 4">
            <a:extLst>
              <a:ext uri="{FF2B5EF4-FFF2-40B4-BE49-F238E27FC236}">
                <a16:creationId xmlns:a16="http://schemas.microsoft.com/office/drawing/2014/main" id="{B121F035-943F-545D-C1ED-611B4D056BB4}"/>
              </a:ext>
            </a:extLst>
          </p:cNvPr>
          <p:cNvPicPr>
            <a:picLocks noChangeAspect="1"/>
          </p:cNvPicPr>
          <p:nvPr/>
        </p:nvPicPr>
        <p:blipFill>
          <a:blip r:embed="rId2"/>
          <a:stretch>
            <a:fillRect/>
          </a:stretch>
        </p:blipFill>
        <p:spPr>
          <a:xfrm>
            <a:off x="815648" y="2110676"/>
            <a:ext cx="7294991" cy="2360740"/>
          </a:xfrm>
          <a:prstGeom prst="rect">
            <a:avLst/>
          </a:prstGeom>
        </p:spPr>
      </p:pic>
      <p:pic>
        <p:nvPicPr>
          <p:cNvPr id="6" name="Picture 5">
            <a:extLst>
              <a:ext uri="{FF2B5EF4-FFF2-40B4-BE49-F238E27FC236}">
                <a16:creationId xmlns:a16="http://schemas.microsoft.com/office/drawing/2014/main" id="{EDFE3268-CCDB-6BA8-669B-ED0632E63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4791707"/>
            <a:ext cx="3048000" cy="1863090"/>
          </a:xfrm>
          <a:prstGeom prst="rect">
            <a:avLst/>
          </a:prstGeom>
        </p:spPr>
      </p:pic>
    </p:spTree>
    <p:extLst>
      <p:ext uri="{BB962C8B-B14F-4D97-AF65-F5344CB8AC3E}">
        <p14:creationId xmlns:p14="http://schemas.microsoft.com/office/powerpoint/2010/main" val="28326106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94CD-32EE-340C-2CEA-608025818949}"/>
              </a:ext>
            </a:extLst>
          </p:cNvPr>
          <p:cNvSpPr>
            <a:spLocks noGrp="1"/>
          </p:cNvSpPr>
          <p:nvPr>
            <p:ph type="title"/>
          </p:nvPr>
        </p:nvSpPr>
        <p:spPr/>
        <p:txBody>
          <a:bodyPr/>
          <a:lstStyle/>
          <a:p>
            <a:r>
              <a:rPr lang="en-US"/>
              <a:t>HBS Case Study</a:t>
            </a:r>
          </a:p>
        </p:txBody>
      </p:sp>
      <p:sp>
        <p:nvSpPr>
          <p:cNvPr id="3" name="Content Placeholder 2">
            <a:extLst>
              <a:ext uri="{FF2B5EF4-FFF2-40B4-BE49-F238E27FC236}">
                <a16:creationId xmlns:a16="http://schemas.microsoft.com/office/drawing/2014/main" id="{3FC9F6F8-D1A0-A1F9-5218-2B98DC884C3C}"/>
              </a:ext>
            </a:extLst>
          </p:cNvPr>
          <p:cNvSpPr>
            <a:spLocks noGrp="1"/>
          </p:cNvSpPr>
          <p:nvPr>
            <p:ph idx="1"/>
          </p:nvPr>
        </p:nvSpPr>
        <p:spPr/>
        <p:txBody>
          <a:bodyPr/>
          <a:lstStyle/>
          <a:p>
            <a:r>
              <a:rPr lang="en-US"/>
              <a:t>Read through case study – what would you look for</a:t>
            </a:r>
          </a:p>
          <a:p>
            <a:endParaRPr lang="en-US"/>
          </a:p>
        </p:txBody>
      </p:sp>
      <p:sp>
        <p:nvSpPr>
          <p:cNvPr id="4" name="Slide Number Placeholder 3">
            <a:extLst>
              <a:ext uri="{FF2B5EF4-FFF2-40B4-BE49-F238E27FC236}">
                <a16:creationId xmlns:a16="http://schemas.microsoft.com/office/drawing/2014/main" id="{0007F1EB-73A1-B3C9-D5C9-15875D0B6FA7}"/>
              </a:ext>
            </a:extLst>
          </p:cNvPr>
          <p:cNvSpPr>
            <a:spLocks noGrp="1"/>
          </p:cNvSpPr>
          <p:nvPr>
            <p:ph type="sldNum" sz="quarter" idx="12"/>
          </p:nvPr>
        </p:nvSpPr>
        <p:spPr/>
        <p:txBody>
          <a:bodyPr/>
          <a:lstStyle/>
          <a:p>
            <a:fld id="{EB241CD2-1E45-42A3-B213-66A034DF9A3B}" type="slidenum">
              <a:rPr lang="en-GB" smtClean="0"/>
              <a:t>61</a:t>
            </a:fld>
            <a:endParaRPr lang="en-GB"/>
          </a:p>
        </p:txBody>
      </p:sp>
      <p:pic>
        <p:nvPicPr>
          <p:cNvPr id="6" name="Picture 5">
            <a:extLst>
              <a:ext uri="{FF2B5EF4-FFF2-40B4-BE49-F238E27FC236}">
                <a16:creationId xmlns:a16="http://schemas.microsoft.com/office/drawing/2014/main" id="{FC871693-2FAC-6905-C6F9-08B050288049}"/>
              </a:ext>
            </a:extLst>
          </p:cNvPr>
          <p:cNvPicPr>
            <a:picLocks noChangeAspect="1"/>
          </p:cNvPicPr>
          <p:nvPr/>
        </p:nvPicPr>
        <p:blipFill>
          <a:blip r:embed="rId2"/>
          <a:stretch>
            <a:fillRect/>
          </a:stretch>
        </p:blipFill>
        <p:spPr>
          <a:xfrm>
            <a:off x="2018024" y="1856603"/>
            <a:ext cx="5021788" cy="4798194"/>
          </a:xfrm>
          <a:prstGeom prst="rect">
            <a:avLst/>
          </a:prstGeom>
        </p:spPr>
      </p:pic>
    </p:spTree>
    <p:extLst>
      <p:ext uri="{BB962C8B-B14F-4D97-AF65-F5344CB8AC3E}">
        <p14:creationId xmlns:p14="http://schemas.microsoft.com/office/powerpoint/2010/main" val="8366504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1B69E57-C5CC-0D97-0213-CD65B6B4F193}"/>
              </a:ext>
            </a:extLst>
          </p:cNvPr>
          <p:cNvSpPr>
            <a:spLocks noGrp="1" noChangeArrowheads="1"/>
          </p:cNvSpPr>
          <p:nvPr>
            <p:ph type="title"/>
          </p:nvPr>
        </p:nvSpPr>
        <p:spPr/>
        <p:txBody>
          <a:bodyPr/>
          <a:lstStyle/>
          <a:p>
            <a:r>
              <a:rPr lang="en-US" altLang="en-US"/>
              <a:t>Diagram of Facilities</a:t>
            </a:r>
          </a:p>
        </p:txBody>
      </p:sp>
      <p:sp>
        <p:nvSpPr>
          <p:cNvPr id="7171" name="Rectangle 3">
            <a:extLst>
              <a:ext uri="{FF2B5EF4-FFF2-40B4-BE49-F238E27FC236}">
                <a16:creationId xmlns:a16="http://schemas.microsoft.com/office/drawing/2014/main" id="{A4F0F018-F671-0E7F-5F21-873B5D20FD76}"/>
              </a:ext>
            </a:extLst>
          </p:cNvPr>
          <p:cNvSpPr>
            <a:spLocks noGrp="1" noChangeArrowheads="1"/>
          </p:cNvSpPr>
          <p:nvPr>
            <p:ph type="body" idx="1"/>
          </p:nvPr>
        </p:nvSpPr>
        <p:spPr>
          <a:xfrm>
            <a:off x="139565" y="1524000"/>
            <a:ext cx="2500117" cy="4109049"/>
          </a:xfrm>
        </p:spPr>
        <p:txBody>
          <a:bodyPr/>
          <a:lstStyle/>
          <a:p>
            <a:pPr indent="0" algn="l">
              <a:buFontTx/>
              <a:buNone/>
            </a:pPr>
            <a:r>
              <a:rPr lang="en-US" altLang="en-US"/>
              <a:t>This shows the location of facilities</a:t>
            </a:r>
          </a:p>
          <a:p>
            <a:pPr indent="0" algn="l">
              <a:buFontTx/>
              <a:buNone/>
            </a:pPr>
            <a:r>
              <a:rPr lang="en-US" altLang="en-US"/>
              <a:t>Heavy oil is analogous to mining</a:t>
            </a:r>
          </a:p>
          <a:p>
            <a:pPr indent="0" algn="l">
              <a:buFontTx/>
              <a:buNone/>
            </a:pPr>
            <a:r>
              <a:rPr lang="en-US" altLang="en-US"/>
              <a:t>The upgrader is similar to a refiner</a:t>
            </a:r>
          </a:p>
        </p:txBody>
      </p:sp>
      <p:pic>
        <p:nvPicPr>
          <p:cNvPr id="7172" name="Picture 4">
            <a:extLst>
              <a:ext uri="{FF2B5EF4-FFF2-40B4-BE49-F238E27FC236}">
                <a16:creationId xmlns:a16="http://schemas.microsoft.com/office/drawing/2014/main" id="{2F1E135E-A40C-721B-8D0D-34C336BCA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7449" y="1306512"/>
            <a:ext cx="5895975"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5865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32B3B18-242D-FE01-CAF9-DE978EF99EEF}"/>
              </a:ext>
            </a:extLst>
          </p:cNvPr>
          <p:cNvSpPr>
            <a:spLocks noGrp="1" noChangeArrowheads="1"/>
          </p:cNvSpPr>
          <p:nvPr>
            <p:ph type="title"/>
          </p:nvPr>
        </p:nvSpPr>
        <p:spPr/>
        <p:txBody>
          <a:bodyPr>
            <a:normAutofit fontScale="90000"/>
          </a:bodyPr>
          <a:lstStyle/>
          <a:p>
            <a:r>
              <a:rPr lang="en-US" altLang="en-US"/>
              <a:t>Petroleos de Venezuela (PDVsa) Perspective</a:t>
            </a:r>
          </a:p>
        </p:txBody>
      </p:sp>
      <p:pic>
        <p:nvPicPr>
          <p:cNvPr id="4100" name="Picture 4" descr="venesula">
            <a:extLst>
              <a:ext uri="{FF2B5EF4-FFF2-40B4-BE49-F238E27FC236}">
                <a16:creationId xmlns:a16="http://schemas.microsoft.com/office/drawing/2014/main" id="{5B8373DB-31D0-4860-C672-9B0EC3FAC93F}"/>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572000" y="3124200"/>
            <a:ext cx="4229100" cy="2697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Text Box 5">
            <a:extLst>
              <a:ext uri="{FF2B5EF4-FFF2-40B4-BE49-F238E27FC236}">
                <a16:creationId xmlns:a16="http://schemas.microsoft.com/office/drawing/2014/main" id="{BAF45BE1-A7CD-C925-9017-7325D3C7FA4D}"/>
              </a:ext>
            </a:extLst>
          </p:cNvPr>
          <p:cNvSpPr txBox="1">
            <a:spLocks noChangeArrowheads="1"/>
          </p:cNvSpPr>
          <p:nvPr/>
        </p:nvSpPr>
        <p:spPr bwMode="auto">
          <a:xfrm>
            <a:off x="898525" y="2606675"/>
            <a:ext cx="291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1200">
                <a:solidFill>
                  <a:schemeClr val="tx1"/>
                </a:solidFill>
                <a:latin typeface="Arial" panose="020B0604020202020204" pitchFamily="34" charset="0"/>
              </a:defRPr>
            </a:lvl1pPr>
            <a:lvl2pPr marL="742950" indent="-285750" algn="ctr">
              <a:defRPr sz="1200">
                <a:solidFill>
                  <a:schemeClr val="tx1"/>
                </a:solidFill>
                <a:latin typeface="Arial" panose="020B0604020202020204" pitchFamily="34" charset="0"/>
              </a:defRPr>
            </a:lvl2pPr>
            <a:lvl3pPr marL="1143000" indent="-228600" algn="ctr">
              <a:defRPr sz="1200">
                <a:solidFill>
                  <a:schemeClr val="tx1"/>
                </a:solidFill>
                <a:latin typeface="Arial" panose="020B0604020202020204" pitchFamily="34" charset="0"/>
              </a:defRPr>
            </a:lvl3pPr>
            <a:lvl4pPr marL="1600200" indent="-228600" algn="ctr">
              <a:defRPr sz="1200">
                <a:solidFill>
                  <a:schemeClr val="tx1"/>
                </a:solidFill>
                <a:latin typeface="Arial" panose="020B0604020202020204" pitchFamily="34" charset="0"/>
              </a:defRPr>
            </a:lvl4pPr>
            <a:lvl5pPr marL="2057400" indent="-228600" algn="ctr">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algn="l" eaLnBrk="1" hangingPunct="1"/>
            <a:endParaRPr lang="en-US" altLang="en-US" sz="3200">
              <a:solidFill>
                <a:schemeClr val="tx2"/>
              </a:solidFill>
            </a:endParaRPr>
          </a:p>
        </p:txBody>
      </p:sp>
      <p:pic>
        <p:nvPicPr>
          <p:cNvPr id="4" name="Picture 4">
            <a:extLst>
              <a:ext uri="{FF2B5EF4-FFF2-40B4-BE49-F238E27FC236}">
                <a16:creationId xmlns:a16="http://schemas.microsoft.com/office/drawing/2014/main" id="{EAC16E26-82A5-0F92-32C1-AADB46E5F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7503"/>
            <a:ext cx="4043813" cy="287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29416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510B-D940-1F50-E323-AABCEE364321}"/>
              </a:ext>
            </a:extLst>
          </p:cNvPr>
          <p:cNvSpPr>
            <a:spLocks noGrp="1"/>
          </p:cNvSpPr>
          <p:nvPr>
            <p:ph type="title"/>
          </p:nvPr>
        </p:nvSpPr>
        <p:spPr/>
        <p:txBody>
          <a:bodyPr/>
          <a:lstStyle/>
          <a:p>
            <a:r>
              <a:rPr lang="en-US"/>
              <a:t>Key Exhibits to in Case Study</a:t>
            </a:r>
          </a:p>
        </p:txBody>
      </p:sp>
      <p:sp>
        <p:nvSpPr>
          <p:cNvPr id="3" name="Content Placeholder 2">
            <a:extLst>
              <a:ext uri="{FF2B5EF4-FFF2-40B4-BE49-F238E27FC236}">
                <a16:creationId xmlns:a16="http://schemas.microsoft.com/office/drawing/2014/main" id="{BBDE1062-2255-50C0-15E5-08AAC44C9C9A}"/>
              </a:ext>
            </a:extLst>
          </p:cNvPr>
          <p:cNvSpPr>
            <a:spLocks noGrp="1"/>
          </p:cNvSpPr>
          <p:nvPr>
            <p:ph idx="1"/>
          </p:nvPr>
        </p:nvSpPr>
        <p:spPr>
          <a:xfrm>
            <a:off x="304800" y="1209676"/>
            <a:ext cx="2395267" cy="1783690"/>
          </a:xfrm>
          <a:solidFill>
            <a:srgbClr val="FFFF00"/>
          </a:solidFill>
        </p:spPr>
        <p:txBody>
          <a:bodyPr/>
          <a:lstStyle/>
          <a:p>
            <a:pPr algn="l"/>
            <a:r>
              <a:rPr lang="en-US"/>
              <a:t>Understand construction period</a:t>
            </a:r>
          </a:p>
          <a:p>
            <a:pPr algn="l"/>
            <a:r>
              <a:rPr lang="en-US"/>
              <a:t>Compute the Debt to Capital Ratios</a:t>
            </a:r>
          </a:p>
          <a:p>
            <a:pPr algn="l"/>
            <a:r>
              <a:rPr lang="en-US"/>
              <a:t>How did the paid in capital affect the IRR</a:t>
            </a:r>
          </a:p>
          <a:p>
            <a:endParaRPr lang="en-US"/>
          </a:p>
        </p:txBody>
      </p:sp>
      <p:sp>
        <p:nvSpPr>
          <p:cNvPr id="4" name="Slide Number Placeholder 3">
            <a:extLst>
              <a:ext uri="{FF2B5EF4-FFF2-40B4-BE49-F238E27FC236}">
                <a16:creationId xmlns:a16="http://schemas.microsoft.com/office/drawing/2014/main" id="{71B252B9-521B-5450-9860-8CA0B0B5FC26}"/>
              </a:ext>
            </a:extLst>
          </p:cNvPr>
          <p:cNvSpPr>
            <a:spLocks noGrp="1"/>
          </p:cNvSpPr>
          <p:nvPr>
            <p:ph type="sldNum" sz="quarter" idx="12"/>
          </p:nvPr>
        </p:nvSpPr>
        <p:spPr/>
        <p:txBody>
          <a:bodyPr/>
          <a:lstStyle/>
          <a:p>
            <a:fld id="{EB241CD2-1E45-42A3-B213-66A034DF9A3B}" type="slidenum">
              <a:rPr lang="en-GB" smtClean="0"/>
              <a:t>64</a:t>
            </a:fld>
            <a:endParaRPr lang="en-GB"/>
          </a:p>
        </p:txBody>
      </p:sp>
      <p:pic>
        <p:nvPicPr>
          <p:cNvPr id="6" name="Picture 5">
            <a:extLst>
              <a:ext uri="{FF2B5EF4-FFF2-40B4-BE49-F238E27FC236}">
                <a16:creationId xmlns:a16="http://schemas.microsoft.com/office/drawing/2014/main" id="{10BD4CEA-F2F2-03EF-E92D-941DE717F1D7}"/>
              </a:ext>
            </a:extLst>
          </p:cNvPr>
          <p:cNvPicPr>
            <a:picLocks noChangeAspect="1"/>
          </p:cNvPicPr>
          <p:nvPr/>
        </p:nvPicPr>
        <p:blipFill>
          <a:blip r:embed="rId2"/>
          <a:stretch>
            <a:fillRect/>
          </a:stretch>
        </p:blipFill>
        <p:spPr>
          <a:xfrm>
            <a:off x="2875651" y="965819"/>
            <a:ext cx="5560892" cy="5211350"/>
          </a:xfrm>
          <a:prstGeom prst="rect">
            <a:avLst/>
          </a:prstGeom>
        </p:spPr>
      </p:pic>
    </p:spTree>
    <p:extLst>
      <p:ext uri="{BB962C8B-B14F-4D97-AF65-F5344CB8AC3E}">
        <p14:creationId xmlns:p14="http://schemas.microsoft.com/office/powerpoint/2010/main" val="129728143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7A8DA05-E743-CB38-15D3-8F44162D73E3}"/>
              </a:ext>
            </a:extLst>
          </p:cNvPr>
          <p:cNvSpPr>
            <a:spLocks noGrp="1" noChangeArrowheads="1"/>
          </p:cNvSpPr>
          <p:nvPr>
            <p:ph type="title"/>
          </p:nvPr>
        </p:nvSpPr>
        <p:spPr/>
        <p:txBody>
          <a:bodyPr/>
          <a:lstStyle/>
          <a:p>
            <a:r>
              <a:rPr lang="en-US" altLang="en-US"/>
              <a:t>Cash Collection in Petrozuata</a:t>
            </a:r>
          </a:p>
        </p:txBody>
      </p:sp>
      <p:pic>
        <p:nvPicPr>
          <p:cNvPr id="13315" name="Picture 3">
            <a:extLst>
              <a:ext uri="{FF2B5EF4-FFF2-40B4-BE49-F238E27FC236}">
                <a16:creationId xmlns:a16="http://schemas.microsoft.com/office/drawing/2014/main" id="{99AF3AD1-7D0F-0D1E-2637-626C12BB13B7}"/>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5826138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AAD0BBCE-1F44-B5E7-057C-F836C07B6E86}"/>
              </a:ext>
            </a:extLst>
          </p:cNvPr>
          <p:cNvSpPr/>
          <p:nvPr/>
        </p:nvSpPr>
        <p:spPr>
          <a:xfrm>
            <a:off x="4536652" y="4139257"/>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260138E9-BD86-6A71-B5D1-74251440E549}"/>
              </a:ext>
            </a:extLst>
          </p:cNvPr>
          <p:cNvSpPr/>
          <p:nvPr/>
        </p:nvSpPr>
        <p:spPr>
          <a:xfrm>
            <a:off x="2029326" y="4077339"/>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F5C723-AEBF-F239-96F1-145C54295C75}"/>
              </a:ext>
            </a:extLst>
          </p:cNvPr>
          <p:cNvSpPr>
            <a:spLocks noGrp="1"/>
          </p:cNvSpPr>
          <p:nvPr>
            <p:ph type="title"/>
          </p:nvPr>
        </p:nvSpPr>
        <p:spPr>
          <a:xfrm>
            <a:off x="293298" y="258561"/>
            <a:ext cx="6915399" cy="561417"/>
          </a:xfrm>
        </p:spPr>
        <p:txBody>
          <a:bodyPr>
            <a:normAutofit/>
          </a:bodyPr>
          <a:lstStyle/>
          <a:p>
            <a:r>
              <a:rPr lang="en-US"/>
              <a:t>Petrozuata Revised Diagram</a:t>
            </a:r>
          </a:p>
        </p:txBody>
      </p:sp>
      <p:sp>
        <p:nvSpPr>
          <p:cNvPr id="4" name="Slide Number Placeholder 3">
            <a:extLst>
              <a:ext uri="{FF2B5EF4-FFF2-40B4-BE49-F238E27FC236}">
                <a16:creationId xmlns:a16="http://schemas.microsoft.com/office/drawing/2014/main" id="{63883B89-C16E-44E5-493F-7046C3B903A9}"/>
              </a:ext>
            </a:extLst>
          </p:cNvPr>
          <p:cNvSpPr>
            <a:spLocks noGrp="1"/>
          </p:cNvSpPr>
          <p:nvPr>
            <p:ph type="sldNum" sz="quarter" idx="12"/>
          </p:nvPr>
        </p:nvSpPr>
        <p:spPr>
          <a:xfrm>
            <a:off x="8712913" y="6457951"/>
            <a:ext cx="431087" cy="264929"/>
          </a:xfrm>
        </p:spPr>
        <p:txBody>
          <a:bodyPr/>
          <a:lstStyle/>
          <a:p>
            <a:fld id="{EB241CD2-1E45-42A3-B213-66A034DF9A3B}" type="slidenum">
              <a:rPr lang="en-GB" sz="800" smtClean="0"/>
              <a:t>66</a:t>
            </a:fld>
            <a:endParaRPr lang="en-GB" sz="800"/>
          </a:p>
        </p:txBody>
      </p:sp>
      <p:sp>
        <p:nvSpPr>
          <p:cNvPr id="5" name="Oval 4">
            <a:extLst>
              <a:ext uri="{FF2B5EF4-FFF2-40B4-BE49-F238E27FC236}">
                <a16:creationId xmlns:a16="http://schemas.microsoft.com/office/drawing/2014/main" id="{4E228CF8-5A8F-84F0-62A4-951529D693A6}"/>
              </a:ext>
            </a:extLst>
          </p:cNvPr>
          <p:cNvSpPr/>
          <p:nvPr/>
        </p:nvSpPr>
        <p:spPr>
          <a:xfrm>
            <a:off x="3435572" y="1732548"/>
            <a:ext cx="1528657" cy="49719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Conoco</a:t>
            </a:r>
          </a:p>
        </p:txBody>
      </p:sp>
      <p:sp>
        <p:nvSpPr>
          <p:cNvPr id="6" name="Oval 5">
            <a:extLst>
              <a:ext uri="{FF2B5EF4-FFF2-40B4-BE49-F238E27FC236}">
                <a16:creationId xmlns:a16="http://schemas.microsoft.com/office/drawing/2014/main" id="{163014DC-59CC-FC93-714F-F65A7B70E955}"/>
              </a:ext>
            </a:extLst>
          </p:cNvPr>
          <p:cNvSpPr/>
          <p:nvPr/>
        </p:nvSpPr>
        <p:spPr>
          <a:xfrm>
            <a:off x="1451811" y="986589"/>
            <a:ext cx="1353952" cy="433137"/>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US Refinery</a:t>
            </a:r>
          </a:p>
        </p:txBody>
      </p:sp>
      <p:sp>
        <p:nvSpPr>
          <p:cNvPr id="8" name="Oval 7">
            <a:extLst>
              <a:ext uri="{FF2B5EF4-FFF2-40B4-BE49-F238E27FC236}">
                <a16:creationId xmlns:a16="http://schemas.microsoft.com/office/drawing/2014/main" id="{B2045D3C-463B-DE13-42C4-074D9DFA1997}"/>
              </a:ext>
            </a:extLst>
          </p:cNvPr>
          <p:cNvSpPr/>
          <p:nvPr/>
        </p:nvSpPr>
        <p:spPr>
          <a:xfrm>
            <a:off x="3487581" y="2813261"/>
            <a:ext cx="1396638" cy="647383"/>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SPV – Petrozuata</a:t>
            </a:r>
          </a:p>
          <a:p>
            <a:pPr algn="ctr"/>
            <a:r>
              <a:rPr lang="en-US" sz="800"/>
              <a:t>BBB+</a:t>
            </a:r>
          </a:p>
        </p:txBody>
      </p:sp>
      <p:sp>
        <p:nvSpPr>
          <p:cNvPr id="10" name="Oval 9">
            <a:extLst>
              <a:ext uri="{FF2B5EF4-FFF2-40B4-BE49-F238E27FC236}">
                <a16:creationId xmlns:a16="http://schemas.microsoft.com/office/drawing/2014/main" id="{2788EF83-BDAC-3DF4-0F71-ADCA623F01A7}"/>
              </a:ext>
            </a:extLst>
          </p:cNvPr>
          <p:cNvSpPr/>
          <p:nvPr/>
        </p:nvSpPr>
        <p:spPr>
          <a:xfrm>
            <a:off x="2374566" y="4374683"/>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Bonds</a:t>
            </a:r>
          </a:p>
        </p:txBody>
      </p:sp>
      <p:sp>
        <p:nvSpPr>
          <p:cNvPr id="11" name="Oval 10">
            <a:extLst>
              <a:ext uri="{FF2B5EF4-FFF2-40B4-BE49-F238E27FC236}">
                <a16:creationId xmlns:a16="http://schemas.microsoft.com/office/drawing/2014/main" id="{9E184DDF-0923-4F99-28AB-747A32DA926F}"/>
              </a:ext>
            </a:extLst>
          </p:cNvPr>
          <p:cNvSpPr/>
          <p:nvPr/>
        </p:nvSpPr>
        <p:spPr>
          <a:xfrm>
            <a:off x="5105507" y="5423837"/>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PDVSA 49%</a:t>
            </a:r>
          </a:p>
        </p:txBody>
      </p:sp>
      <p:sp>
        <p:nvSpPr>
          <p:cNvPr id="12" name="Oval 11">
            <a:extLst>
              <a:ext uri="{FF2B5EF4-FFF2-40B4-BE49-F238E27FC236}">
                <a16:creationId xmlns:a16="http://schemas.microsoft.com/office/drawing/2014/main" id="{22F9C246-CB6E-59D2-A740-AC5CD6753BBF}"/>
              </a:ext>
            </a:extLst>
          </p:cNvPr>
          <p:cNvSpPr/>
          <p:nvPr/>
        </p:nvSpPr>
        <p:spPr>
          <a:xfrm>
            <a:off x="5021154" y="4374683"/>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51%</a:t>
            </a:r>
          </a:p>
        </p:txBody>
      </p:sp>
      <p:sp>
        <p:nvSpPr>
          <p:cNvPr id="13" name="Oval 12">
            <a:extLst>
              <a:ext uri="{FF2B5EF4-FFF2-40B4-BE49-F238E27FC236}">
                <a16:creationId xmlns:a16="http://schemas.microsoft.com/office/drawing/2014/main" id="{F20F7693-A35A-F91A-8F86-E138B118A87F}"/>
              </a:ext>
            </a:extLst>
          </p:cNvPr>
          <p:cNvSpPr/>
          <p:nvPr/>
        </p:nvSpPr>
        <p:spPr>
          <a:xfrm>
            <a:off x="2374566" y="5342018"/>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Bank Debt</a:t>
            </a:r>
          </a:p>
        </p:txBody>
      </p:sp>
      <p:sp>
        <p:nvSpPr>
          <p:cNvPr id="14" name="Oval 13">
            <a:extLst>
              <a:ext uri="{FF2B5EF4-FFF2-40B4-BE49-F238E27FC236}">
                <a16:creationId xmlns:a16="http://schemas.microsoft.com/office/drawing/2014/main" id="{08E7ACE3-D15E-630C-8AA4-21FA8B86CDBC}"/>
              </a:ext>
            </a:extLst>
          </p:cNvPr>
          <p:cNvSpPr/>
          <p:nvPr/>
        </p:nvSpPr>
        <p:spPr>
          <a:xfrm>
            <a:off x="6907082" y="1981143"/>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Venezuela Govt - Royalty</a:t>
            </a:r>
          </a:p>
        </p:txBody>
      </p:sp>
      <p:sp>
        <p:nvSpPr>
          <p:cNvPr id="15" name="Oval 14">
            <a:extLst>
              <a:ext uri="{FF2B5EF4-FFF2-40B4-BE49-F238E27FC236}">
                <a16:creationId xmlns:a16="http://schemas.microsoft.com/office/drawing/2014/main" id="{75BE118B-9759-0A68-05A5-410E93788876}"/>
              </a:ext>
            </a:extLst>
          </p:cNvPr>
          <p:cNvSpPr/>
          <p:nvPr/>
        </p:nvSpPr>
        <p:spPr>
          <a:xfrm>
            <a:off x="779964" y="2290209"/>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a:t>
            </a:r>
          </a:p>
        </p:txBody>
      </p:sp>
      <p:sp>
        <p:nvSpPr>
          <p:cNvPr id="16" name="Oval 15">
            <a:extLst>
              <a:ext uri="{FF2B5EF4-FFF2-40B4-BE49-F238E27FC236}">
                <a16:creationId xmlns:a16="http://schemas.microsoft.com/office/drawing/2014/main" id="{C83A5D49-E55D-923F-5FD6-9C7C38195D65}"/>
              </a:ext>
            </a:extLst>
          </p:cNvPr>
          <p:cNvSpPr/>
          <p:nvPr/>
        </p:nvSpPr>
        <p:spPr>
          <a:xfrm>
            <a:off x="5851316" y="1020278"/>
            <a:ext cx="1482333" cy="410826"/>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 PDVSA </a:t>
            </a:r>
          </a:p>
          <a:p>
            <a:pPr algn="ctr"/>
            <a:r>
              <a:rPr lang="en-US" sz="800"/>
              <a:t>Refinery</a:t>
            </a:r>
          </a:p>
        </p:txBody>
      </p:sp>
      <p:cxnSp>
        <p:nvCxnSpPr>
          <p:cNvPr id="18" name="Straight Arrow Connector 17">
            <a:extLst>
              <a:ext uri="{FF2B5EF4-FFF2-40B4-BE49-F238E27FC236}">
                <a16:creationId xmlns:a16="http://schemas.microsoft.com/office/drawing/2014/main" id="{472CB9E6-B5E8-A9EE-AF51-49A22B0DBC6E}"/>
              </a:ext>
            </a:extLst>
          </p:cNvPr>
          <p:cNvCxnSpPr>
            <a:stCxn id="6" idx="4"/>
            <a:endCxn id="5" idx="2"/>
          </p:cNvCxnSpPr>
          <p:nvPr/>
        </p:nvCxnSpPr>
        <p:spPr>
          <a:xfrm>
            <a:off x="2128787" y="1419726"/>
            <a:ext cx="1306785" cy="561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6B64BF4-AE4F-690B-C2FB-C82044AEF2FA}"/>
              </a:ext>
            </a:extLst>
          </p:cNvPr>
          <p:cNvCxnSpPr>
            <a:stCxn id="16" idx="4"/>
            <a:endCxn id="5" idx="6"/>
          </p:cNvCxnSpPr>
          <p:nvPr/>
        </p:nvCxnSpPr>
        <p:spPr>
          <a:xfrm flipH="1">
            <a:off x="4964229" y="1431104"/>
            <a:ext cx="1628254" cy="5500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30D272A9-86F0-9E0F-AAE8-0132BD457AA5}"/>
              </a:ext>
            </a:extLst>
          </p:cNvPr>
          <p:cNvSpPr/>
          <p:nvPr/>
        </p:nvSpPr>
        <p:spPr>
          <a:xfrm>
            <a:off x="6905589" y="269058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Venezuela Govt - Tax</a:t>
            </a:r>
          </a:p>
        </p:txBody>
      </p:sp>
      <p:cxnSp>
        <p:nvCxnSpPr>
          <p:cNvPr id="23" name="Straight Arrow Connector 22">
            <a:extLst>
              <a:ext uri="{FF2B5EF4-FFF2-40B4-BE49-F238E27FC236}">
                <a16:creationId xmlns:a16="http://schemas.microsoft.com/office/drawing/2014/main" id="{70E75116-7F8E-9053-0B7E-B3E1FB60EF91}"/>
              </a:ext>
            </a:extLst>
          </p:cNvPr>
          <p:cNvCxnSpPr>
            <a:cxnSpLocks/>
          </p:cNvCxnSpPr>
          <p:nvPr/>
        </p:nvCxnSpPr>
        <p:spPr>
          <a:xfrm>
            <a:off x="3903223" y="2229738"/>
            <a:ext cx="19101" cy="616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CE13CAA6-3CBE-AD32-D377-D387F9AEBBF3}"/>
              </a:ext>
            </a:extLst>
          </p:cNvPr>
          <p:cNvSpPr/>
          <p:nvPr/>
        </p:nvSpPr>
        <p:spPr>
          <a:xfrm>
            <a:off x="779964" y="3142650"/>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Exploration</a:t>
            </a:r>
          </a:p>
        </p:txBody>
      </p:sp>
      <p:cxnSp>
        <p:nvCxnSpPr>
          <p:cNvPr id="26" name="Straight Arrow Connector 25">
            <a:extLst>
              <a:ext uri="{FF2B5EF4-FFF2-40B4-BE49-F238E27FC236}">
                <a16:creationId xmlns:a16="http://schemas.microsoft.com/office/drawing/2014/main" id="{FC4CAA97-3FED-271C-23BB-FCB50A2020EA}"/>
              </a:ext>
            </a:extLst>
          </p:cNvPr>
          <p:cNvCxnSpPr>
            <a:cxnSpLocks/>
          </p:cNvCxnSpPr>
          <p:nvPr/>
        </p:nvCxnSpPr>
        <p:spPr>
          <a:xfrm>
            <a:off x="4373910" y="2229738"/>
            <a:ext cx="11852" cy="583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A9143FA-9904-A382-D273-5E5E47DAAA51}"/>
              </a:ext>
            </a:extLst>
          </p:cNvPr>
          <p:cNvCxnSpPr>
            <a:cxnSpLocks/>
          </p:cNvCxnSpPr>
          <p:nvPr/>
        </p:nvCxnSpPr>
        <p:spPr>
          <a:xfrm flipH="1">
            <a:off x="3118811" y="3412241"/>
            <a:ext cx="633522" cy="727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1A53159-E7C2-2A5E-94D3-A45A5D6E526D}"/>
              </a:ext>
            </a:extLst>
          </p:cNvPr>
          <p:cNvCxnSpPr>
            <a:cxnSpLocks/>
          </p:cNvCxnSpPr>
          <p:nvPr/>
        </p:nvCxnSpPr>
        <p:spPr>
          <a:xfrm>
            <a:off x="4572000" y="3393792"/>
            <a:ext cx="945648" cy="683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210BEA1-ECC1-58C6-AA28-AECDD6F3EFD4}"/>
              </a:ext>
            </a:extLst>
          </p:cNvPr>
          <p:cNvCxnSpPr>
            <a:cxnSpLocks/>
          </p:cNvCxnSpPr>
          <p:nvPr/>
        </p:nvCxnSpPr>
        <p:spPr>
          <a:xfrm flipH="1" flipV="1">
            <a:off x="4385762" y="3484361"/>
            <a:ext cx="873615" cy="654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96483D1-2529-20BC-9210-5D9548A74536}"/>
              </a:ext>
            </a:extLst>
          </p:cNvPr>
          <p:cNvCxnSpPr>
            <a:cxnSpLocks/>
          </p:cNvCxnSpPr>
          <p:nvPr/>
        </p:nvCxnSpPr>
        <p:spPr>
          <a:xfrm flipV="1">
            <a:off x="3491286" y="3484361"/>
            <a:ext cx="530392" cy="582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C7D59B2-AACD-4EE2-1E47-B172C80019EB}"/>
              </a:ext>
            </a:extLst>
          </p:cNvPr>
          <p:cNvCxnSpPr>
            <a:cxnSpLocks/>
            <a:endCxn id="15" idx="6"/>
          </p:cNvCxnSpPr>
          <p:nvPr/>
        </p:nvCxnSpPr>
        <p:spPr>
          <a:xfrm flipH="1" flipV="1">
            <a:off x="2264943" y="2479842"/>
            <a:ext cx="1280362" cy="459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A18C7E4-E5A2-DE50-A2CB-CE8979FF8216}"/>
              </a:ext>
            </a:extLst>
          </p:cNvPr>
          <p:cNvCxnSpPr>
            <a:cxnSpLocks/>
            <a:stCxn id="8" idx="2"/>
            <a:endCxn id="25" idx="6"/>
          </p:cNvCxnSpPr>
          <p:nvPr/>
        </p:nvCxnSpPr>
        <p:spPr>
          <a:xfrm flipH="1">
            <a:off x="2264943" y="3136953"/>
            <a:ext cx="1222638" cy="195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D3DC2FF3-901A-48B6-819B-1FA0FE16CB32}"/>
              </a:ext>
            </a:extLst>
          </p:cNvPr>
          <p:cNvSpPr/>
          <p:nvPr/>
        </p:nvSpPr>
        <p:spPr>
          <a:xfrm>
            <a:off x="6104977" y="330425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t>Conoco, PDVSA</a:t>
            </a:r>
          </a:p>
        </p:txBody>
      </p:sp>
      <p:cxnSp>
        <p:nvCxnSpPr>
          <p:cNvPr id="63" name="Straight Arrow Connector 62">
            <a:extLst>
              <a:ext uri="{FF2B5EF4-FFF2-40B4-BE49-F238E27FC236}">
                <a16:creationId xmlns:a16="http://schemas.microsoft.com/office/drawing/2014/main" id="{E5C38192-DB04-8E37-7FCF-C7D02988CDD7}"/>
              </a:ext>
            </a:extLst>
          </p:cNvPr>
          <p:cNvCxnSpPr>
            <a:cxnSpLocks/>
            <a:endCxn id="62" idx="2"/>
          </p:cNvCxnSpPr>
          <p:nvPr/>
        </p:nvCxnSpPr>
        <p:spPr>
          <a:xfrm>
            <a:off x="4836752" y="3304252"/>
            <a:ext cx="1268225" cy="200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7FF0192-5084-E5C9-F5CC-4C656B3C4A6C}"/>
              </a:ext>
            </a:extLst>
          </p:cNvPr>
          <p:cNvCxnSpPr>
            <a:cxnSpLocks/>
            <a:endCxn id="21" idx="2"/>
          </p:cNvCxnSpPr>
          <p:nvPr/>
        </p:nvCxnSpPr>
        <p:spPr>
          <a:xfrm flipV="1">
            <a:off x="4964229" y="2890882"/>
            <a:ext cx="1941360" cy="2460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60D181F-9D42-F892-E1A6-B383F86FE1CC}"/>
              </a:ext>
            </a:extLst>
          </p:cNvPr>
          <p:cNvCxnSpPr>
            <a:cxnSpLocks/>
            <a:endCxn id="14" idx="2"/>
          </p:cNvCxnSpPr>
          <p:nvPr/>
        </p:nvCxnSpPr>
        <p:spPr>
          <a:xfrm flipV="1">
            <a:off x="4715934" y="2181443"/>
            <a:ext cx="2191148" cy="743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982E06A3-355E-A334-BF8D-8E74FD311DAA}"/>
              </a:ext>
            </a:extLst>
          </p:cNvPr>
          <p:cNvSpPr/>
          <p:nvPr/>
        </p:nvSpPr>
        <p:spPr>
          <a:xfrm>
            <a:off x="5133613" y="3291482"/>
            <a:ext cx="593558" cy="221466"/>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O&amp;M</a:t>
            </a:r>
          </a:p>
        </p:txBody>
      </p:sp>
      <p:sp>
        <p:nvSpPr>
          <p:cNvPr id="74" name="Rectangle 73">
            <a:extLst>
              <a:ext uri="{FF2B5EF4-FFF2-40B4-BE49-F238E27FC236}">
                <a16:creationId xmlns:a16="http://schemas.microsoft.com/office/drawing/2014/main" id="{4F0ACC57-FB2E-DD05-D8EA-6DC3442BE916}"/>
              </a:ext>
            </a:extLst>
          </p:cNvPr>
          <p:cNvSpPr/>
          <p:nvPr/>
        </p:nvSpPr>
        <p:spPr>
          <a:xfrm>
            <a:off x="2863516" y="3604815"/>
            <a:ext cx="1263976" cy="325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Loan Agreement, Inter Creditor</a:t>
            </a:r>
          </a:p>
        </p:txBody>
      </p:sp>
      <p:sp>
        <p:nvSpPr>
          <p:cNvPr id="76" name="Rectangle 75">
            <a:extLst>
              <a:ext uri="{FF2B5EF4-FFF2-40B4-BE49-F238E27FC236}">
                <a16:creationId xmlns:a16="http://schemas.microsoft.com/office/drawing/2014/main" id="{9E3F66B7-2EEA-DFF9-800D-7AB7156ADE0E}"/>
              </a:ext>
            </a:extLst>
          </p:cNvPr>
          <p:cNvSpPr/>
          <p:nvPr/>
        </p:nvSpPr>
        <p:spPr>
          <a:xfrm>
            <a:off x="3346715" y="2340736"/>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Purchase Agreement</a:t>
            </a:r>
          </a:p>
        </p:txBody>
      </p:sp>
      <p:sp>
        <p:nvSpPr>
          <p:cNvPr id="77" name="Rectangle 76">
            <a:extLst>
              <a:ext uri="{FF2B5EF4-FFF2-40B4-BE49-F238E27FC236}">
                <a16:creationId xmlns:a16="http://schemas.microsoft.com/office/drawing/2014/main" id="{E326182A-6D1C-B208-AF4D-600E2A861266}"/>
              </a:ext>
            </a:extLst>
          </p:cNvPr>
          <p:cNvSpPr/>
          <p:nvPr/>
        </p:nvSpPr>
        <p:spPr>
          <a:xfrm>
            <a:off x="4537452" y="3681892"/>
            <a:ext cx="899294" cy="24195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Shareholder  Agreement</a:t>
            </a:r>
          </a:p>
        </p:txBody>
      </p:sp>
      <p:sp>
        <p:nvSpPr>
          <p:cNvPr id="78" name="Rectangle 77">
            <a:extLst>
              <a:ext uri="{FF2B5EF4-FFF2-40B4-BE49-F238E27FC236}">
                <a16:creationId xmlns:a16="http://schemas.microsoft.com/office/drawing/2014/main" id="{F66BFBA8-0669-7AD0-9F0C-6EB9B450EC97}"/>
              </a:ext>
            </a:extLst>
          </p:cNvPr>
          <p:cNvSpPr/>
          <p:nvPr/>
        </p:nvSpPr>
        <p:spPr>
          <a:xfrm>
            <a:off x="2568924" y="2595589"/>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EPC Contracts</a:t>
            </a:r>
          </a:p>
        </p:txBody>
      </p:sp>
      <p:sp>
        <p:nvSpPr>
          <p:cNvPr id="80" name="Rectangle 79">
            <a:extLst>
              <a:ext uri="{FF2B5EF4-FFF2-40B4-BE49-F238E27FC236}">
                <a16:creationId xmlns:a16="http://schemas.microsoft.com/office/drawing/2014/main" id="{9D1AFF49-E1A5-5E99-1C60-5BCE142746F2}"/>
              </a:ext>
            </a:extLst>
          </p:cNvPr>
          <p:cNvSpPr/>
          <p:nvPr/>
        </p:nvSpPr>
        <p:spPr>
          <a:xfrm>
            <a:off x="5429087" y="2357336"/>
            <a:ext cx="1351780" cy="482201"/>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rPr>
              <a:t>Opening of Orinoco Belt Agreement</a:t>
            </a:r>
          </a:p>
          <a:p>
            <a:pPr algn="ctr"/>
            <a:r>
              <a:rPr lang="en-US" sz="900">
                <a:solidFill>
                  <a:schemeClr val="tx1"/>
                </a:solidFill>
              </a:rPr>
              <a:t>Royalty 1%; Tax 34%</a:t>
            </a:r>
          </a:p>
        </p:txBody>
      </p:sp>
      <p:sp>
        <p:nvSpPr>
          <p:cNvPr id="83" name="Rectangle 82">
            <a:extLst>
              <a:ext uri="{FF2B5EF4-FFF2-40B4-BE49-F238E27FC236}">
                <a16:creationId xmlns:a16="http://schemas.microsoft.com/office/drawing/2014/main" id="{1339130D-A196-67C4-A209-A3F67219F541}"/>
              </a:ext>
            </a:extLst>
          </p:cNvPr>
          <p:cNvSpPr/>
          <p:nvPr/>
        </p:nvSpPr>
        <p:spPr>
          <a:xfrm>
            <a:off x="4280242" y="2322161"/>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a:solidFill>
                  <a:schemeClr val="tx1"/>
                </a:solidFill>
              </a:rPr>
              <a:t>Oil Price</a:t>
            </a:r>
          </a:p>
        </p:txBody>
      </p:sp>
    </p:spTree>
    <p:extLst>
      <p:ext uri="{BB962C8B-B14F-4D97-AF65-F5344CB8AC3E}">
        <p14:creationId xmlns:p14="http://schemas.microsoft.com/office/powerpoint/2010/main" val="34869576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581A-6F96-AF9A-AA25-D948B67856F1}"/>
              </a:ext>
            </a:extLst>
          </p:cNvPr>
          <p:cNvSpPr>
            <a:spLocks noGrp="1"/>
          </p:cNvSpPr>
          <p:nvPr>
            <p:ph type="title"/>
          </p:nvPr>
        </p:nvSpPr>
        <p:spPr/>
        <p:txBody>
          <a:bodyPr/>
          <a:lstStyle/>
          <a:p>
            <a:r>
              <a:rPr lang="en-US"/>
              <a:t>Cost of Capital</a:t>
            </a:r>
          </a:p>
        </p:txBody>
      </p:sp>
      <p:sp>
        <p:nvSpPr>
          <p:cNvPr id="3" name="Content Placeholder 2">
            <a:extLst>
              <a:ext uri="{FF2B5EF4-FFF2-40B4-BE49-F238E27FC236}">
                <a16:creationId xmlns:a16="http://schemas.microsoft.com/office/drawing/2014/main" id="{191A7C82-E121-8BFF-BD62-DE405131BA79}"/>
              </a:ext>
            </a:extLst>
          </p:cNvPr>
          <p:cNvSpPr>
            <a:spLocks noGrp="1"/>
          </p:cNvSpPr>
          <p:nvPr>
            <p:ph idx="1"/>
          </p:nvPr>
        </p:nvSpPr>
        <p:spPr>
          <a:xfrm>
            <a:off x="304801" y="1209675"/>
            <a:ext cx="2455652" cy="4457880"/>
          </a:xfrm>
        </p:spPr>
        <p:txBody>
          <a:bodyPr/>
          <a:lstStyle/>
          <a:p>
            <a:pPr algn="l"/>
            <a:r>
              <a:rPr lang="en-US"/>
              <a:t>Evaluation of cost of capital and bias in financial evaluation</a:t>
            </a:r>
          </a:p>
          <a:p>
            <a:pPr algn="l"/>
            <a:r>
              <a:rPr lang="en-US"/>
              <a:t>What does 20.97% mean if it is compounded over 35 years.</a:t>
            </a:r>
          </a:p>
          <a:p>
            <a:endParaRPr lang="en-US"/>
          </a:p>
        </p:txBody>
      </p:sp>
      <p:sp>
        <p:nvSpPr>
          <p:cNvPr id="4" name="Slide Number Placeholder 3">
            <a:extLst>
              <a:ext uri="{FF2B5EF4-FFF2-40B4-BE49-F238E27FC236}">
                <a16:creationId xmlns:a16="http://schemas.microsoft.com/office/drawing/2014/main" id="{7809E827-C2A3-5053-0B8A-0355F2F79363}"/>
              </a:ext>
            </a:extLst>
          </p:cNvPr>
          <p:cNvSpPr>
            <a:spLocks noGrp="1"/>
          </p:cNvSpPr>
          <p:nvPr>
            <p:ph type="sldNum" sz="quarter" idx="12"/>
          </p:nvPr>
        </p:nvSpPr>
        <p:spPr/>
        <p:txBody>
          <a:bodyPr/>
          <a:lstStyle/>
          <a:p>
            <a:fld id="{EB241CD2-1E45-42A3-B213-66A034DF9A3B}" type="slidenum">
              <a:rPr lang="en-GB" smtClean="0"/>
              <a:t>67</a:t>
            </a:fld>
            <a:endParaRPr lang="en-GB"/>
          </a:p>
        </p:txBody>
      </p:sp>
      <p:pic>
        <p:nvPicPr>
          <p:cNvPr id="6" name="Picture 5">
            <a:extLst>
              <a:ext uri="{FF2B5EF4-FFF2-40B4-BE49-F238E27FC236}">
                <a16:creationId xmlns:a16="http://schemas.microsoft.com/office/drawing/2014/main" id="{61704ACF-38D6-D4CC-227A-98BD78F2B7B3}"/>
              </a:ext>
            </a:extLst>
          </p:cNvPr>
          <p:cNvPicPr>
            <a:picLocks noChangeAspect="1"/>
          </p:cNvPicPr>
          <p:nvPr/>
        </p:nvPicPr>
        <p:blipFill>
          <a:blip r:embed="rId2"/>
          <a:stretch>
            <a:fillRect/>
          </a:stretch>
        </p:blipFill>
        <p:spPr>
          <a:xfrm>
            <a:off x="3535660" y="361255"/>
            <a:ext cx="5408315" cy="6401855"/>
          </a:xfrm>
          <a:prstGeom prst="rect">
            <a:avLst/>
          </a:prstGeom>
        </p:spPr>
      </p:pic>
    </p:spTree>
    <p:extLst>
      <p:ext uri="{BB962C8B-B14F-4D97-AF65-F5344CB8AC3E}">
        <p14:creationId xmlns:p14="http://schemas.microsoft.com/office/powerpoint/2010/main" val="9518328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911F609-6729-23CA-AA83-B7A734C0A27E}"/>
              </a:ext>
            </a:extLst>
          </p:cNvPr>
          <p:cNvSpPr>
            <a:spLocks noGrp="1" noChangeArrowheads="1"/>
          </p:cNvSpPr>
          <p:nvPr>
            <p:ph type="title"/>
          </p:nvPr>
        </p:nvSpPr>
        <p:spPr/>
        <p:txBody>
          <a:bodyPr/>
          <a:lstStyle/>
          <a:p>
            <a:r>
              <a:rPr lang="en-US" altLang="en-US"/>
              <a:t>Financing Process – A big success</a:t>
            </a:r>
          </a:p>
        </p:txBody>
      </p:sp>
      <p:sp>
        <p:nvSpPr>
          <p:cNvPr id="14339" name="Rectangle 3">
            <a:extLst>
              <a:ext uri="{FF2B5EF4-FFF2-40B4-BE49-F238E27FC236}">
                <a16:creationId xmlns:a16="http://schemas.microsoft.com/office/drawing/2014/main" id="{99282A59-2470-181A-9B50-963F5DEDA46F}"/>
              </a:ext>
            </a:extLst>
          </p:cNvPr>
          <p:cNvSpPr>
            <a:spLocks noGrp="1" noChangeArrowheads="1"/>
          </p:cNvSpPr>
          <p:nvPr>
            <p:ph type="body" idx="1"/>
          </p:nvPr>
        </p:nvSpPr>
        <p:spPr>
          <a:xfrm>
            <a:off x="414867" y="1084053"/>
            <a:ext cx="7391400" cy="4191000"/>
          </a:xfrm>
        </p:spPr>
        <p:txBody>
          <a:bodyPr/>
          <a:lstStyle/>
          <a:p>
            <a:pPr marL="342900" indent="-342900">
              <a:lnSpc>
                <a:spcPct val="80000"/>
              </a:lnSpc>
            </a:pPr>
            <a:r>
              <a:rPr lang="en-US" altLang="en-US" sz="1400"/>
              <a:t>Banks responded with $5 billion in bids</a:t>
            </a:r>
          </a:p>
          <a:p>
            <a:pPr marL="342900" indent="-342900">
              <a:lnSpc>
                <a:spcPct val="80000"/>
              </a:lnSpc>
            </a:pPr>
            <a:r>
              <a:rPr lang="en-US" altLang="en-US" sz="1400"/>
              <a:t>With bank debt, could do “road show” for the public debt</a:t>
            </a:r>
          </a:p>
          <a:p>
            <a:pPr marL="342900" indent="-342900">
              <a:lnSpc>
                <a:spcPct val="80000"/>
              </a:lnSpc>
            </a:pPr>
            <a:r>
              <a:rPr lang="en-US" altLang="en-US" sz="1400"/>
              <a:t>Because of favorable response in bond market, raised more than expected from banks and used $450 million in bank debt.</a:t>
            </a:r>
          </a:p>
          <a:p>
            <a:pPr marL="342900" indent="-342900">
              <a:lnSpc>
                <a:spcPct val="80000"/>
              </a:lnSpc>
            </a:pPr>
            <a:r>
              <a:rPr lang="en-US" altLang="en-US" sz="1400"/>
              <a:t>Tranches of public debt</a:t>
            </a:r>
          </a:p>
          <a:p>
            <a:pPr marL="742950" lvl="1" indent="-285750">
              <a:lnSpc>
                <a:spcPct val="80000"/>
              </a:lnSpc>
            </a:pPr>
            <a:r>
              <a:rPr lang="en-US" altLang="en-US" sz="1400"/>
              <a:t>$300 million 12-year maturity at 130 over treasuries (7.63%)</a:t>
            </a:r>
          </a:p>
          <a:p>
            <a:pPr marL="742950" lvl="1" indent="-285750">
              <a:lnSpc>
                <a:spcPct val="80000"/>
              </a:lnSpc>
            </a:pPr>
            <a:r>
              <a:rPr lang="en-US" altLang="en-US" sz="1400"/>
              <a:t>$625 million 20-year maturity at 145 over treasuries (8.22%)</a:t>
            </a:r>
          </a:p>
          <a:p>
            <a:pPr marL="742950" lvl="1" indent="-285750">
              <a:lnSpc>
                <a:spcPct val="80000"/>
              </a:lnSpc>
            </a:pPr>
            <a:r>
              <a:rPr lang="en-US" altLang="en-US" sz="1400"/>
              <a:t>$75 million 25-year bullet bonds at 160 over treasuries (8.73%)</a:t>
            </a:r>
          </a:p>
          <a:p>
            <a:pPr marL="342900" indent="-342900">
              <a:lnSpc>
                <a:spcPct val="80000"/>
              </a:lnSpc>
            </a:pPr>
            <a:r>
              <a:rPr lang="en-US" altLang="en-US" sz="1400"/>
              <a:t>Tranches of bank debt</a:t>
            </a:r>
          </a:p>
          <a:p>
            <a:pPr marL="742950" lvl="1" indent="-285750">
              <a:lnSpc>
                <a:spcPct val="80000"/>
              </a:lnSpc>
            </a:pPr>
            <a:r>
              <a:rPr lang="en-US" altLang="en-US" sz="1400"/>
              <a:t>$200 million 14-year maturity at 220 basis points</a:t>
            </a:r>
          </a:p>
          <a:p>
            <a:pPr marL="742950" lvl="1" indent="-285750">
              <a:lnSpc>
                <a:spcPct val="80000"/>
              </a:lnSpc>
            </a:pPr>
            <a:r>
              <a:rPr lang="en-US" altLang="en-US" sz="1400"/>
              <a:t>$250 million 12-year maturity at 208 basis points.</a:t>
            </a:r>
          </a:p>
          <a:p>
            <a:pPr marL="342900" indent="-342900">
              <a:lnSpc>
                <a:spcPct val="80000"/>
              </a:lnSpc>
            </a:pPr>
            <a:r>
              <a:rPr lang="en-US" altLang="en-US" sz="1400"/>
              <a:t>Bonds purchased by investment advisors, insurance companies, mutual funds, pension funds and individuals.</a:t>
            </a:r>
          </a:p>
        </p:txBody>
      </p:sp>
      <p:sp>
        <p:nvSpPr>
          <p:cNvPr id="2" name="TextBox 1">
            <a:extLst>
              <a:ext uri="{FF2B5EF4-FFF2-40B4-BE49-F238E27FC236}">
                <a16:creationId xmlns:a16="http://schemas.microsoft.com/office/drawing/2014/main" id="{C051A7A8-A3F1-C73B-873B-A738C973F25C}"/>
              </a:ext>
            </a:extLst>
          </p:cNvPr>
          <p:cNvSpPr txBox="1"/>
          <p:nvPr/>
        </p:nvSpPr>
        <p:spPr>
          <a:xfrm>
            <a:off x="1932317" y="4666891"/>
            <a:ext cx="5434641" cy="923330"/>
          </a:xfrm>
          <a:prstGeom prst="rect">
            <a:avLst/>
          </a:prstGeom>
          <a:solidFill>
            <a:srgbClr val="FFFF00"/>
          </a:solidFill>
        </p:spPr>
        <p:txBody>
          <a:bodyPr wrap="square" rtlCol="0">
            <a:spAutoFit/>
          </a:bodyPr>
          <a:lstStyle/>
          <a:p>
            <a:r>
              <a:rPr lang="en-US"/>
              <a:t>Questions: What made the debt successful. Was project finance necessary; could the project work without project finance. </a:t>
            </a:r>
          </a:p>
        </p:txBody>
      </p:sp>
    </p:spTree>
    <p:extLst>
      <p:ext uri="{BB962C8B-B14F-4D97-AF65-F5344CB8AC3E}">
        <p14:creationId xmlns:p14="http://schemas.microsoft.com/office/powerpoint/2010/main" val="605919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9E8C-8696-74E3-8055-F6BBC8E40139}"/>
              </a:ext>
            </a:extLst>
          </p:cNvPr>
          <p:cNvSpPr>
            <a:spLocks noGrp="1"/>
          </p:cNvSpPr>
          <p:nvPr>
            <p:ph type="title"/>
          </p:nvPr>
        </p:nvSpPr>
        <p:spPr/>
        <p:txBody>
          <a:bodyPr/>
          <a:lstStyle/>
          <a:p>
            <a:r>
              <a:rPr lang="en-US"/>
              <a:t>Post Construction – What to Compute</a:t>
            </a:r>
          </a:p>
        </p:txBody>
      </p:sp>
      <p:sp>
        <p:nvSpPr>
          <p:cNvPr id="3" name="Content Placeholder 2">
            <a:extLst>
              <a:ext uri="{FF2B5EF4-FFF2-40B4-BE49-F238E27FC236}">
                <a16:creationId xmlns:a16="http://schemas.microsoft.com/office/drawing/2014/main" id="{BB45930C-AEE8-ACF4-933A-743E1867A283}"/>
              </a:ext>
            </a:extLst>
          </p:cNvPr>
          <p:cNvSpPr>
            <a:spLocks noGrp="1"/>
          </p:cNvSpPr>
          <p:nvPr>
            <p:ph idx="1"/>
          </p:nvPr>
        </p:nvSpPr>
        <p:spPr>
          <a:xfrm>
            <a:off x="304802" y="1209675"/>
            <a:ext cx="2005262" cy="4729914"/>
          </a:xfrm>
        </p:spPr>
        <p:txBody>
          <a:bodyPr/>
          <a:lstStyle/>
          <a:p>
            <a:r>
              <a:rPr lang="en-US"/>
              <a:t>Convert to financial model</a:t>
            </a:r>
          </a:p>
          <a:p>
            <a:pPr algn="l"/>
            <a:r>
              <a:rPr lang="en-US"/>
              <a:t>Historic oil price comparison</a:t>
            </a:r>
          </a:p>
          <a:p>
            <a:endParaRPr lang="en-US"/>
          </a:p>
        </p:txBody>
      </p:sp>
      <p:sp>
        <p:nvSpPr>
          <p:cNvPr id="4" name="Slide Number Placeholder 3">
            <a:extLst>
              <a:ext uri="{FF2B5EF4-FFF2-40B4-BE49-F238E27FC236}">
                <a16:creationId xmlns:a16="http://schemas.microsoft.com/office/drawing/2014/main" id="{AB77FA4D-A919-01DF-8992-EE9DD4B197F4}"/>
              </a:ext>
            </a:extLst>
          </p:cNvPr>
          <p:cNvSpPr>
            <a:spLocks noGrp="1"/>
          </p:cNvSpPr>
          <p:nvPr>
            <p:ph type="sldNum" sz="quarter" idx="12"/>
          </p:nvPr>
        </p:nvSpPr>
        <p:spPr/>
        <p:txBody>
          <a:bodyPr/>
          <a:lstStyle/>
          <a:p>
            <a:fld id="{EB241CD2-1E45-42A3-B213-66A034DF9A3B}" type="slidenum">
              <a:rPr lang="en-GB" smtClean="0"/>
              <a:t>69</a:t>
            </a:fld>
            <a:endParaRPr lang="en-GB"/>
          </a:p>
        </p:txBody>
      </p:sp>
      <p:pic>
        <p:nvPicPr>
          <p:cNvPr id="6" name="Picture 5">
            <a:extLst>
              <a:ext uri="{FF2B5EF4-FFF2-40B4-BE49-F238E27FC236}">
                <a16:creationId xmlns:a16="http://schemas.microsoft.com/office/drawing/2014/main" id="{3404E28C-266A-7B6F-AA50-04033E5C8D72}"/>
              </a:ext>
            </a:extLst>
          </p:cNvPr>
          <p:cNvPicPr>
            <a:picLocks noChangeAspect="1"/>
          </p:cNvPicPr>
          <p:nvPr/>
        </p:nvPicPr>
        <p:blipFill>
          <a:blip r:embed="rId2"/>
          <a:stretch>
            <a:fillRect/>
          </a:stretch>
        </p:blipFill>
        <p:spPr>
          <a:xfrm>
            <a:off x="2604212" y="929341"/>
            <a:ext cx="6640842" cy="5816515"/>
          </a:xfrm>
          <a:prstGeom prst="rect">
            <a:avLst/>
          </a:prstGeom>
        </p:spPr>
      </p:pic>
    </p:spTree>
    <p:extLst>
      <p:ext uri="{BB962C8B-B14F-4D97-AF65-F5344CB8AC3E}">
        <p14:creationId xmlns:p14="http://schemas.microsoft.com/office/powerpoint/2010/main" val="28846343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7FC16D8-7943-9820-EE81-7890239FC747}"/>
              </a:ext>
            </a:extLst>
          </p:cNvPr>
          <p:cNvSpPr>
            <a:spLocks noGrp="1" noChangeArrowheads="1"/>
          </p:cNvSpPr>
          <p:nvPr>
            <p:ph type="title"/>
          </p:nvPr>
        </p:nvSpPr>
        <p:spPr/>
        <p:txBody>
          <a:bodyPr>
            <a:normAutofit fontScale="90000"/>
          </a:bodyPr>
          <a:lstStyle/>
          <a:p>
            <a:r>
              <a:rPr lang="en-US" altLang="en-US"/>
              <a:t>Petrozuata Won the Academy Award of Project Finance</a:t>
            </a:r>
          </a:p>
        </p:txBody>
      </p:sp>
      <p:sp>
        <p:nvSpPr>
          <p:cNvPr id="15363" name="Rectangle 3">
            <a:extLst>
              <a:ext uri="{FF2B5EF4-FFF2-40B4-BE49-F238E27FC236}">
                <a16:creationId xmlns:a16="http://schemas.microsoft.com/office/drawing/2014/main" id="{95205C15-9AF9-A42F-5235-96609544C99A}"/>
              </a:ext>
            </a:extLst>
          </p:cNvPr>
          <p:cNvSpPr>
            <a:spLocks noGrp="1" noChangeArrowheads="1"/>
          </p:cNvSpPr>
          <p:nvPr>
            <p:ph type="body" idx="1"/>
          </p:nvPr>
        </p:nvSpPr>
        <p:spPr>
          <a:xfrm>
            <a:off x="304800" y="1209675"/>
            <a:ext cx="8415338" cy="2547938"/>
          </a:xfrm>
        </p:spPr>
        <p:txBody>
          <a:bodyPr>
            <a:normAutofit fontScale="92500" lnSpcReduction="20000"/>
          </a:bodyPr>
          <a:lstStyle/>
          <a:p>
            <a:r>
              <a:rPr lang="en-US" altLang="en-US"/>
              <a:t>1997 Americas Project Finance Deal of the Year (</a:t>
            </a:r>
            <a:r>
              <a:rPr lang="en-US" altLang="en-US" i="1"/>
              <a:t>IFLR</a:t>
            </a:r>
            <a:r>
              <a:rPr lang="en-US" altLang="en-US"/>
              <a:t>) </a:t>
            </a:r>
          </a:p>
          <a:p>
            <a:r>
              <a:rPr lang="en-US" altLang="en-US"/>
              <a:t>1997 Project Finance Deals of the Year (</a:t>
            </a:r>
            <a:r>
              <a:rPr lang="en-US" altLang="en-US" i="1"/>
              <a:t>Institutional Investor</a:t>
            </a:r>
            <a:r>
              <a:rPr lang="en-US" altLang="en-US"/>
              <a:t>) </a:t>
            </a:r>
          </a:p>
          <a:p>
            <a:r>
              <a:rPr lang="en-US" altLang="en-US"/>
              <a:t>1997 Americas Oil &amp; Gas/Petrochemicals Deal of the Year (</a:t>
            </a:r>
            <a:r>
              <a:rPr lang="en-US" altLang="en-US" i="1"/>
              <a:t>PFI</a:t>
            </a:r>
            <a:r>
              <a:rPr lang="en-US" altLang="en-US"/>
              <a:t>)</a:t>
            </a:r>
          </a:p>
          <a:p>
            <a:r>
              <a:rPr lang="en-US" altLang="en-US"/>
              <a:t>The project is a stunning achievement for the sponsors and for Venezuela” (Oil and Gas Journal)</a:t>
            </a:r>
          </a:p>
          <a:p>
            <a:pPr algn="l"/>
            <a:r>
              <a:rPr lang="en-US" altLang="en-US"/>
              <a:t>“The deal attracted rave reviews across the project finance industry.  Scores of bankers not even involved in the deal refer to it as the best ever done in project finance” (Euro week)</a:t>
            </a:r>
          </a:p>
          <a:p>
            <a:pPr algn="l"/>
            <a:r>
              <a:rPr lang="en-US" altLang="en-US"/>
              <a:t>“</a:t>
            </a:r>
            <a:r>
              <a:rPr lang="en-US" altLang="en-US" err="1"/>
              <a:t>Petrozuata’s</a:t>
            </a:r>
            <a:r>
              <a:rPr lang="en-US" altLang="en-US"/>
              <a:t> feat in raising funds is nothing short of amazing.  In terms of the amounts taken from both the bank and bond markets, the tenors achieved, pricing and the structure of the project itself, the package has no parallel (IFR)</a:t>
            </a:r>
          </a:p>
          <a:p>
            <a:pPr algn="l"/>
            <a:r>
              <a:rPr lang="en-US" altLang="en-US"/>
              <a:t>“Petrozuata Finance … bulldozed over previous boundaries for bond maturities and deal size in the Rule 144A market, showcasing the growing ability of stronger-rated credits to borrow without political risk insurance. </a:t>
            </a:r>
          </a:p>
        </p:txBody>
      </p:sp>
      <p:pic>
        <p:nvPicPr>
          <p:cNvPr id="6" name="Content Placeholder 5">
            <a:extLst>
              <a:ext uri="{FF2B5EF4-FFF2-40B4-BE49-F238E27FC236}">
                <a16:creationId xmlns:a16="http://schemas.microsoft.com/office/drawing/2014/main" id="{CD602584-135C-43DF-974D-4BD4856250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4775" y="3837050"/>
            <a:ext cx="5129278" cy="2885220"/>
          </a:xfrm>
          <a:prstGeom prst="rect">
            <a:avLst/>
          </a:prstGeom>
        </p:spPr>
      </p:pic>
    </p:spTree>
    <p:extLst>
      <p:ext uri="{BB962C8B-B14F-4D97-AF65-F5344CB8AC3E}">
        <p14:creationId xmlns:p14="http://schemas.microsoft.com/office/powerpoint/2010/main" val="12957571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93C1-2290-A41F-90AD-98247918A6E0}"/>
              </a:ext>
            </a:extLst>
          </p:cNvPr>
          <p:cNvSpPr>
            <a:spLocks noGrp="1"/>
          </p:cNvSpPr>
          <p:nvPr>
            <p:ph type="title"/>
          </p:nvPr>
        </p:nvSpPr>
        <p:spPr/>
        <p:txBody>
          <a:bodyPr/>
          <a:lstStyle/>
          <a:p>
            <a:r>
              <a:rPr lang="en-US"/>
              <a:t>Article on Project</a:t>
            </a:r>
          </a:p>
        </p:txBody>
      </p:sp>
      <p:sp>
        <p:nvSpPr>
          <p:cNvPr id="3" name="Content Placeholder 2">
            <a:extLst>
              <a:ext uri="{FF2B5EF4-FFF2-40B4-BE49-F238E27FC236}">
                <a16:creationId xmlns:a16="http://schemas.microsoft.com/office/drawing/2014/main" id="{125455A2-0D5D-0D09-FDDE-209346756D89}"/>
              </a:ext>
            </a:extLst>
          </p:cNvPr>
          <p:cNvSpPr>
            <a:spLocks noGrp="1"/>
          </p:cNvSpPr>
          <p:nvPr>
            <p:ph idx="1"/>
          </p:nvPr>
        </p:nvSpPr>
        <p:spPr/>
        <p:txBody>
          <a:bodyPr/>
          <a:lstStyle/>
          <a:p>
            <a:r>
              <a:rPr lang="en-US"/>
              <a:t>.</a:t>
            </a:r>
          </a:p>
          <a:p>
            <a:endParaRPr lang="en-US"/>
          </a:p>
        </p:txBody>
      </p:sp>
      <p:sp>
        <p:nvSpPr>
          <p:cNvPr id="4" name="Slide Number Placeholder 3">
            <a:extLst>
              <a:ext uri="{FF2B5EF4-FFF2-40B4-BE49-F238E27FC236}">
                <a16:creationId xmlns:a16="http://schemas.microsoft.com/office/drawing/2014/main" id="{302B5C31-7604-6252-9CD7-DF9F8E0D9349}"/>
              </a:ext>
            </a:extLst>
          </p:cNvPr>
          <p:cNvSpPr>
            <a:spLocks noGrp="1"/>
          </p:cNvSpPr>
          <p:nvPr>
            <p:ph type="sldNum" sz="quarter" idx="12"/>
          </p:nvPr>
        </p:nvSpPr>
        <p:spPr/>
        <p:txBody>
          <a:bodyPr/>
          <a:lstStyle/>
          <a:p>
            <a:fld id="{EB241CD2-1E45-42A3-B213-66A034DF9A3B}" type="slidenum">
              <a:rPr lang="en-GB" smtClean="0"/>
              <a:t>71</a:t>
            </a:fld>
            <a:endParaRPr lang="en-GB"/>
          </a:p>
        </p:txBody>
      </p:sp>
      <p:pic>
        <p:nvPicPr>
          <p:cNvPr id="6" name="Picture 5">
            <a:extLst>
              <a:ext uri="{FF2B5EF4-FFF2-40B4-BE49-F238E27FC236}">
                <a16:creationId xmlns:a16="http://schemas.microsoft.com/office/drawing/2014/main" id="{7BA8AD06-9A53-4EC9-ACCA-F4218EEED419}"/>
              </a:ext>
            </a:extLst>
          </p:cNvPr>
          <p:cNvPicPr>
            <a:picLocks noChangeAspect="1"/>
          </p:cNvPicPr>
          <p:nvPr/>
        </p:nvPicPr>
        <p:blipFill>
          <a:blip r:embed="rId2"/>
          <a:stretch>
            <a:fillRect/>
          </a:stretch>
        </p:blipFill>
        <p:spPr>
          <a:xfrm>
            <a:off x="1950167" y="955221"/>
            <a:ext cx="5661811" cy="5033440"/>
          </a:xfrm>
          <a:prstGeom prst="rect">
            <a:avLst/>
          </a:prstGeom>
        </p:spPr>
      </p:pic>
    </p:spTree>
    <p:extLst>
      <p:ext uri="{BB962C8B-B14F-4D97-AF65-F5344CB8AC3E}">
        <p14:creationId xmlns:p14="http://schemas.microsoft.com/office/powerpoint/2010/main" val="112698352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ACC7-1F24-8570-D166-821D653CF480}"/>
              </a:ext>
            </a:extLst>
          </p:cNvPr>
          <p:cNvSpPr>
            <a:spLocks noGrp="1"/>
          </p:cNvSpPr>
          <p:nvPr>
            <p:ph type="title"/>
          </p:nvPr>
        </p:nvSpPr>
        <p:spPr/>
        <p:txBody>
          <a:bodyPr/>
          <a:lstStyle/>
          <a:p>
            <a:r>
              <a:rPr lang="en-US"/>
              <a:t>Teaching Note</a:t>
            </a:r>
          </a:p>
        </p:txBody>
      </p:sp>
      <p:sp>
        <p:nvSpPr>
          <p:cNvPr id="3" name="Content Placeholder 2">
            <a:extLst>
              <a:ext uri="{FF2B5EF4-FFF2-40B4-BE49-F238E27FC236}">
                <a16:creationId xmlns:a16="http://schemas.microsoft.com/office/drawing/2014/main" id="{7DA87362-51CB-9A33-FC40-4A989CB822E8}"/>
              </a:ext>
            </a:extLst>
          </p:cNvPr>
          <p:cNvSpPr>
            <a:spLocks noGrp="1"/>
          </p:cNvSpPr>
          <p:nvPr>
            <p:ph idx="1"/>
          </p:nvPr>
        </p:nvSpPr>
        <p:spPr>
          <a:xfrm>
            <a:off x="120317" y="1029201"/>
            <a:ext cx="8316686" cy="4693104"/>
          </a:xfrm>
        </p:spPr>
        <p:txBody>
          <a:bodyPr/>
          <a:lstStyle/>
          <a:p>
            <a:r>
              <a:rPr lang="en-US"/>
              <a:t>.</a:t>
            </a:r>
          </a:p>
          <a:p>
            <a:endParaRPr lang="en-US"/>
          </a:p>
        </p:txBody>
      </p:sp>
      <p:sp>
        <p:nvSpPr>
          <p:cNvPr id="4" name="Slide Number Placeholder 3">
            <a:extLst>
              <a:ext uri="{FF2B5EF4-FFF2-40B4-BE49-F238E27FC236}">
                <a16:creationId xmlns:a16="http://schemas.microsoft.com/office/drawing/2014/main" id="{D5391EFD-00FD-B6ED-F80E-10854DD32980}"/>
              </a:ext>
            </a:extLst>
          </p:cNvPr>
          <p:cNvSpPr>
            <a:spLocks noGrp="1"/>
          </p:cNvSpPr>
          <p:nvPr>
            <p:ph type="sldNum" sz="quarter" idx="12"/>
          </p:nvPr>
        </p:nvSpPr>
        <p:spPr/>
        <p:txBody>
          <a:bodyPr/>
          <a:lstStyle/>
          <a:p>
            <a:fld id="{EB241CD2-1E45-42A3-B213-66A034DF9A3B}" type="slidenum">
              <a:rPr lang="en-GB" smtClean="0"/>
              <a:t>72</a:t>
            </a:fld>
            <a:endParaRPr lang="en-GB"/>
          </a:p>
        </p:txBody>
      </p:sp>
      <p:pic>
        <p:nvPicPr>
          <p:cNvPr id="6" name="Picture 5">
            <a:extLst>
              <a:ext uri="{FF2B5EF4-FFF2-40B4-BE49-F238E27FC236}">
                <a16:creationId xmlns:a16="http://schemas.microsoft.com/office/drawing/2014/main" id="{989BEEC8-EC2E-3CF4-1EC4-0E1D952499EC}"/>
              </a:ext>
            </a:extLst>
          </p:cNvPr>
          <p:cNvPicPr>
            <a:picLocks noChangeAspect="1"/>
          </p:cNvPicPr>
          <p:nvPr/>
        </p:nvPicPr>
        <p:blipFill>
          <a:blip r:embed="rId2"/>
          <a:stretch>
            <a:fillRect/>
          </a:stretch>
        </p:blipFill>
        <p:spPr>
          <a:xfrm>
            <a:off x="2077454" y="1279111"/>
            <a:ext cx="6125354" cy="4886344"/>
          </a:xfrm>
          <a:prstGeom prst="rect">
            <a:avLst/>
          </a:prstGeom>
        </p:spPr>
      </p:pic>
    </p:spTree>
    <p:extLst>
      <p:ext uri="{BB962C8B-B14F-4D97-AF65-F5344CB8AC3E}">
        <p14:creationId xmlns:p14="http://schemas.microsoft.com/office/powerpoint/2010/main" val="1077574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077BF8-349D-93EE-8389-8D3F8F12E333}"/>
              </a:ext>
            </a:extLst>
          </p:cNvPr>
          <p:cNvSpPr>
            <a:spLocks noGrp="1"/>
          </p:cNvSpPr>
          <p:nvPr>
            <p:ph type="ctrTitle"/>
          </p:nvPr>
        </p:nvSpPr>
        <p:spPr/>
        <p:txBody>
          <a:bodyPr/>
          <a:lstStyle/>
          <a:p>
            <a:r>
              <a:rPr lang="en-US" dirty="0"/>
              <a:t>Change in Risk and IRR</a:t>
            </a:r>
          </a:p>
        </p:txBody>
      </p:sp>
      <p:sp>
        <p:nvSpPr>
          <p:cNvPr id="4" name="Slide Number Placeholder 3">
            <a:extLst>
              <a:ext uri="{FF2B5EF4-FFF2-40B4-BE49-F238E27FC236}">
                <a16:creationId xmlns:a16="http://schemas.microsoft.com/office/drawing/2014/main" id="{9A295728-5309-5142-F035-AE2CA0E558A9}"/>
              </a:ext>
            </a:extLst>
          </p:cNvPr>
          <p:cNvSpPr>
            <a:spLocks noGrp="1"/>
          </p:cNvSpPr>
          <p:nvPr>
            <p:ph type="sldNum" sz="quarter" idx="4294967295"/>
          </p:nvPr>
        </p:nvSpPr>
        <p:spPr>
          <a:xfrm>
            <a:off x="8621713" y="6457950"/>
            <a:ext cx="522287" cy="400050"/>
          </a:xfrm>
        </p:spPr>
        <p:txBody>
          <a:bodyPr/>
          <a:lstStyle/>
          <a:p>
            <a:fld id="{EB241CD2-1E45-42A3-B213-66A034DF9A3B}" type="slidenum">
              <a:rPr lang="en-GB" smtClean="0"/>
              <a:t>73</a:t>
            </a:fld>
            <a:endParaRPr lang="en-GB"/>
          </a:p>
        </p:txBody>
      </p:sp>
    </p:spTree>
    <p:extLst>
      <p:ext uri="{BB962C8B-B14F-4D97-AF65-F5344CB8AC3E}">
        <p14:creationId xmlns:p14="http://schemas.microsoft.com/office/powerpoint/2010/main" val="35949664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6DF68ED-81DF-46BA-B09B-A9571628D205}"/>
              </a:ext>
            </a:extLst>
          </p:cNvPr>
          <p:cNvCxnSpPr/>
          <p:nvPr/>
        </p:nvCxnSpPr>
        <p:spPr>
          <a:xfrm>
            <a:off x="1897067" y="5124431"/>
            <a:ext cx="518945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066A9BE-6496-4248-A4D2-0F7FDA958E18}"/>
              </a:ext>
            </a:extLst>
          </p:cNvPr>
          <p:cNvCxnSpPr>
            <a:cxnSpLocks/>
            <a:stCxn id="10" idx="2"/>
          </p:cNvCxnSpPr>
          <p:nvPr/>
        </p:nvCxnSpPr>
        <p:spPr>
          <a:xfrm flipH="1">
            <a:off x="4576637" y="4323632"/>
            <a:ext cx="18024" cy="800799"/>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3215F0B-E1D9-43A9-9AFC-C4AD9E2AEC50}"/>
              </a:ext>
            </a:extLst>
          </p:cNvPr>
          <p:cNvSpPr txBox="1"/>
          <p:nvPr/>
        </p:nvSpPr>
        <p:spPr>
          <a:xfrm>
            <a:off x="1569489" y="4503854"/>
            <a:ext cx="1424625" cy="577081"/>
          </a:xfrm>
          <a:prstGeom prst="rect">
            <a:avLst/>
          </a:prstGeom>
          <a:solidFill>
            <a:srgbClr val="00B0F0"/>
          </a:solidFill>
        </p:spPr>
        <p:txBody>
          <a:bodyPr wrap="square" rtlCol="0">
            <a:spAutoFit/>
          </a:bodyPr>
          <a:lstStyle/>
          <a:p>
            <a:r>
              <a:rPr lang="en-US" sz="1050" dirty="0"/>
              <a:t>Development is Dating period. Probability of failure is high</a:t>
            </a:r>
          </a:p>
        </p:txBody>
      </p:sp>
      <p:cxnSp>
        <p:nvCxnSpPr>
          <p:cNvPr id="15" name="Straight Connector 14">
            <a:extLst>
              <a:ext uri="{FF2B5EF4-FFF2-40B4-BE49-F238E27FC236}">
                <a16:creationId xmlns:a16="http://schemas.microsoft.com/office/drawing/2014/main" id="{2DDF37D1-907E-4D67-A079-4F84A3802E78}"/>
              </a:ext>
            </a:extLst>
          </p:cNvPr>
          <p:cNvCxnSpPr/>
          <p:nvPr/>
        </p:nvCxnSpPr>
        <p:spPr>
          <a:xfrm flipH="1">
            <a:off x="3236853" y="4323631"/>
            <a:ext cx="1" cy="80080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AD6A6D4-D549-4873-9093-EEFD44E9951C}"/>
              </a:ext>
            </a:extLst>
          </p:cNvPr>
          <p:cNvPicPr>
            <a:picLocks noChangeAspect="1"/>
          </p:cNvPicPr>
          <p:nvPr/>
        </p:nvPicPr>
        <p:blipFill>
          <a:blip r:embed="rId2"/>
          <a:stretch>
            <a:fillRect/>
          </a:stretch>
        </p:blipFill>
        <p:spPr>
          <a:xfrm>
            <a:off x="2943709" y="3659262"/>
            <a:ext cx="680695" cy="572457"/>
          </a:xfrm>
          <a:prstGeom prst="rect">
            <a:avLst/>
          </a:prstGeom>
        </p:spPr>
      </p:pic>
      <p:pic>
        <p:nvPicPr>
          <p:cNvPr id="5" name="Picture 4">
            <a:extLst>
              <a:ext uri="{FF2B5EF4-FFF2-40B4-BE49-F238E27FC236}">
                <a16:creationId xmlns:a16="http://schemas.microsoft.com/office/drawing/2014/main" id="{0769AF74-8422-4761-B363-20292E7F8690}"/>
              </a:ext>
            </a:extLst>
          </p:cNvPr>
          <p:cNvPicPr>
            <a:picLocks noChangeAspect="1"/>
          </p:cNvPicPr>
          <p:nvPr/>
        </p:nvPicPr>
        <p:blipFill>
          <a:blip r:embed="rId3"/>
          <a:stretch>
            <a:fillRect/>
          </a:stretch>
        </p:blipFill>
        <p:spPr>
          <a:xfrm>
            <a:off x="1698153" y="5381531"/>
            <a:ext cx="828248" cy="545944"/>
          </a:xfrm>
          <a:prstGeom prst="rect">
            <a:avLst/>
          </a:prstGeom>
        </p:spPr>
      </p:pic>
      <p:sp>
        <p:nvSpPr>
          <p:cNvPr id="16" name="TextBox 15">
            <a:extLst>
              <a:ext uri="{FF2B5EF4-FFF2-40B4-BE49-F238E27FC236}">
                <a16:creationId xmlns:a16="http://schemas.microsoft.com/office/drawing/2014/main" id="{B6293888-D821-4442-ABDB-BD34D5ECC68A}"/>
              </a:ext>
            </a:extLst>
          </p:cNvPr>
          <p:cNvSpPr txBox="1"/>
          <p:nvPr/>
        </p:nvSpPr>
        <p:spPr>
          <a:xfrm>
            <a:off x="2770405" y="5299559"/>
            <a:ext cx="1194583" cy="715581"/>
          </a:xfrm>
          <a:prstGeom prst="rect">
            <a:avLst/>
          </a:prstGeom>
          <a:solidFill>
            <a:schemeClr val="accent1">
              <a:lumMod val="20000"/>
              <a:lumOff val="80000"/>
            </a:schemeClr>
          </a:solidFill>
        </p:spPr>
        <p:txBody>
          <a:bodyPr wrap="square" rtlCol="0">
            <a:spAutoFit/>
          </a:bodyPr>
          <a:lstStyle/>
          <a:p>
            <a:r>
              <a:rPr lang="en-US" sz="1350" dirty="0"/>
              <a:t>FC is just after engagement date</a:t>
            </a:r>
          </a:p>
        </p:txBody>
      </p:sp>
      <p:cxnSp>
        <p:nvCxnSpPr>
          <p:cNvPr id="17" name="Straight Connector 16">
            <a:extLst>
              <a:ext uri="{FF2B5EF4-FFF2-40B4-BE49-F238E27FC236}">
                <a16:creationId xmlns:a16="http://schemas.microsoft.com/office/drawing/2014/main" id="{25D93541-9F76-4D51-82B0-105955218DA6}"/>
              </a:ext>
            </a:extLst>
          </p:cNvPr>
          <p:cNvCxnSpPr>
            <a:cxnSpLocks/>
          </p:cNvCxnSpPr>
          <p:nvPr/>
        </p:nvCxnSpPr>
        <p:spPr>
          <a:xfrm flipH="1">
            <a:off x="7086523" y="4277675"/>
            <a:ext cx="18024" cy="800799"/>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357657C-EA64-4062-A2A0-18C37E866B44}"/>
              </a:ext>
            </a:extLst>
          </p:cNvPr>
          <p:cNvSpPr txBox="1"/>
          <p:nvPr/>
        </p:nvSpPr>
        <p:spPr>
          <a:xfrm>
            <a:off x="4981750" y="4478522"/>
            <a:ext cx="1811714" cy="577081"/>
          </a:xfrm>
          <a:prstGeom prst="rect">
            <a:avLst/>
          </a:prstGeom>
          <a:solidFill>
            <a:srgbClr val="00B0F0"/>
          </a:solidFill>
        </p:spPr>
        <p:txBody>
          <a:bodyPr wrap="square" rtlCol="0">
            <a:spAutoFit/>
          </a:bodyPr>
          <a:lstStyle/>
          <a:p>
            <a:r>
              <a:rPr lang="en-US" sz="1050" dirty="0"/>
              <a:t>Pay your Bills and re-structure your life. Stuck with PPA type contract. May default.</a:t>
            </a:r>
          </a:p>
        </p:txBody>
      </p:sp>
      <p:pic>
        <p:nvPicPr>
          <p:cNvPr id="7" name="Picture 6">
            <a:extLst>
              <a:ext uri="{FF2B5EF4-FFF2-40B4-BE49-F238E27FC236}">
                <a16:creationId xmlns:a16="http://schemas.microsoft.com/office/drawing/2014/main" id="{61050DCA-3169-44DA-AAB8-E37F0C9B1A67}"/>
              </a:ext>
            </a:extLst>
          </p:cNvPr>
          <p:cNvPicPr>
            <a:picLocks noChangeAspect="1"/>
          </p:cNvPicPr>
          <p:nvPr/>
        </p:nvPicPr>
        <p:blipFill>
          <a:blip r:embed="rId4"/>
          <a:stretch>
            <a:fillRect/>
          </a:stretch>
        </p:blipFill>
        <p:spPr>
          <a:xfrm>
            <a:off x="6886106" y="3595780"/>
            <a:ext cx="436883" cy="680018"/>
          </a:xfrm>
          <a:prstGeom prst="rect">
            <a:avLst/>
          </a:prstGeom>
        </p:spPr>
      </p:pic>
      <p:cxnSp>
        <p:nvCxnSpPr>
          <p:cNvPr id="9" name="Straight Arrow Connector 8">
            <a:extLst>
              <a:ext uri="{FF2B5EF4-FFF2-40B4-BE49-F238E27FC236}">
                <a16:creationId xmlns:a16="http://schemas.microsoft.com/office/drawing/2014/main" id="{D63CC666-2230-4FC8-BE53-95C1EDD96C22}"/>
              </a:ext>
            </a:extLst>
          </p:cNvPr>
          <p:cNvCxnSpPr/>
          <p:nvPr/>
        </p:nvCxnSpPr>
        <p:spPr>
          <a:xfrm flipH="1">
            <a:off x="3466630" y="3088242"/>
            <a:ext cx="523187" cy="657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B0DCFDD-0723-49AA-AC83-DC9E7BD4BF8E}"/>
              </a:ext>
            </a:extLst>
          </p:cNvPr>
          <p:cNvSpPr txBox="1"/>
          <p:nvPr/>
        </p:nvSpPr>
        <p:spPr>
          <a:xfrm>
            <a:off x="3532915" y="2925896"/>
            <a:ext cx="1081727" cy="507831"/>
          </a:xfrm>
          <a:prstGeom prst="rect">
            <a:avLst/>
          </a:prstGeom>
          <a:solidFill>
            <a:srgbClr val="FFFF00"/>
          </a:solidFill>
        </p:spPr>
        <p:txBody>
          <a:bodyPr wrap="square" rtlCol="0">
            <a:spAutoFit/>
          </a:bodyPr>
          <a:lstStyle/>
          <a:p>
            <a:r>
              <a:rPr lang="en-US" sz="1350" dirty="0"/>
              <a:t>Commitment Fee</a:t>
            </a:r>
          </a:p>
        </p:txBody>
      </p:sp>
      <p:sp>
        <p:nvSpPr>
          <p:cNvPr id="19" name="TextBox 18">
            <a:extLst>
              <a:ext uri="{FF2B5EF4-FFF2-40B4-BE49-F238E27FC236}">
                <a16:creationId xmlns:a16="http://schemas.microsoft.com/office/drawing/2014/main" id="{13AB6D35-C487-4B85-BEC0-DAD7791CBDB1}"/>
              </a:ext>
            </a:extLst>
          </p:cNvPr>
          <p:cNvSpPr txBox="1"/>
          <p:nvPr/>
        </p:nvSpPr>
        <p:spPr>
          <a:xfrm>
            <a:off x="6394591" y="5308254"/>
            <a:ext cx="1419913" cy="507831"/>
          </a:xfrm>
          <a:prstGeom prst="rect">
            <a:avLst/>
          </a:prstGeom>
          <a:solidFill>
            <a:schemeClr val="accent1">
              <a:lumMod val="40000"/>
              <a:lumOff val="60000"/>
            </a:schemeClr>
          </a:solidFill>
        </p:spPr>
        <p:txBody>
          <a:bodyPr wrap="square" rtlCol="0">
            <a:spAutoFit/>
          </a:bodyPr>
          <a:lstStyle/>
          <a:p>
            <a:r>
              <a:rPr lang="en-US" sz="1350" dirty="0"/>
              <a:t>Decommissioning Date</a:t>
            </a:r>
          </a:p>
        </p:txBody>
      </p:sp>
      <p:sp>
        <p:nvSpPr>
          <p:cNvPr id="20" name="TextBox 19">
            <a:extLst>
              <a:ext uri="{FF2B5EF4-FFF2-40B4-BE49-F238E27FC236}">
                <a16:creationId xmlns:a16="http://schemas.microsoft.com/office/drawing/2014/main" id="{4557264C-D1DD-44B0-8E72-C715BDCEE515}"/>
              </a:ext>
            </a:extLst>
          </p:cNvPr>
          <p:cNvSpPr txBox="1"/>
          <p:nvPr/>
        </p:nvSpPr>
        <p:spPr>
          <a:xfrm>
            <a:off x="1519084" y="2876138"/>
            <a:ext cx="1141556" cy="1131079"/>
          </a:xfrm>
          <a:prstGeom prst="rect">
            <a:avLst/>
          </a:prstGeom>
          <a:solidFill>
            <a:srgbClr val="FFFF00"/>
          </a:solidFill>
        </p:spPr>
        <p:txBody>
          <a:bodyPr wrap="square" rtlCol="0">
            <a:spAutoFit/>
          </a:bodyPr>
          <a:lstStyle/>
          <a:p>
            <a:r>
              <a:rPr lang="en-US" sz="1350" dirty="0"/>
              <a:t>Father of the bride makes commitment to pay for wedding</a:t>
            </a:r>
          </a:p>
        </p:txBody>
      </p:sp>
      <p:cxnSp>
        <p:nvCxnSpPr>
          <p:cNvPr id="22" name="Straight Arrow Connector 21">
            <a:extLst>
              <a:ext uri="{FF2B5EF4-FFF2-40B4-BE49-F238E27FC236}">
                <a16:creationId xmlns:a16="http://schemas.microsoft.com/office/drawing/2014/main" id="{4C12B801-4E84-452E-BDE8-EE6C1CA503A8}"/>
              </a:ext>
            </a:extLst>
          </p:cNvPr>
          <p:cNvCxnSpPr/>
          <p:nvPr/>
        </p:nvCxnSpPr>
        <p:spPr>
          <a:xfrm>
            <a:off x="2427327" y="3984134"/>
            <a:ext cx="876692" cy="11402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2DF96DA-7D6B-44FB-9820-FAB6013E6DD1}"/>
              </a:ext>
            </a:extLst>
          </p:cNvPr>
          <p:cNvSpPr txBox="1"/>
          <p:nvPr/>
        </p:nvSpPr>
        <p:spPr>
          <a:xfrm>
            <a:off x="3341685" y="4573105"/>
            <a:ext cx="1121345" cy="507831"/>
          </a:xfrm>
          <a:prstGeom prst="rect">
            <a:avLst/>
          </a:prstGeom>
          <a:solidFill>
            <a:srgbClr val="00B0F0"/>
          </a:solidFill>
        </p:spPr>
        <p:txBody>
          <a:bodyPr wrap="square" rtlCol="0">
            <a:spAutoFit/>
          </a:bodyPr>
          <a:lstStyle/>
          <a:p>
            <a:r>
              <a:rPr lang="en-US" sz="900" dirty="0"/>
              <a:t>Pay for Wedding with Other peoples money</a:t>
            </a:r>
          </a:p>
        </p:txBody>
      </p:sp>
      <p:cxnSp>
        <p:nvCxnSpPr>
          <p:cNvPr id="8" name="Straight Connector 7">
            <a:extLst>
              <a:ext uri="{FF2B5EF4-FFF2-40B4-BE49-F238E27FC236}">
                <a16:creationId xmlns:a16="http://schemas.microsoft.com/office/drawing/2014/main" id="{75758D27-FEFC-4EA0-A034-BEAA01E03D17}"/>
              </a:ext>
            </a:extLst>
          </p:cNvPr>
          <p:cNvCxnSpPr/>
          <p:nvPr/>
        </p:nvCxnSpPr>
        <p:spPr>
          <a:xfrm flipV="1">
            <a:off x="4594661" y="2232222"/>
            <a:ext cx="0" cy="4122254"/>
          </a:xfrm>
          <a:prstGeom prst="line">
            <a:avLst/>
          </a:prstGeom>
          <a:ln w="11747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8160BDA-88BB-4AC5-B57D-4F300951AD8C}"/>
              </a:ext>
            </a:extLst>
          </p:cNvPr>
          <p:cNvSpPr txBox="1"/>
          <p:nvPr/>
        </p:nvSpPr>
        <p:spPr>
          <a:xfrm>
            <a:off x="4929141" y="2109168"/>
            <a:ext cx="1811714" cy="923330"/>
          </a:xfrm>
          <a:prstGeom prst="rect">
            <a:avLst/>
          </a:prstGeom>
          <a:solidFill>
            <a:srgbClr val="92D050"/>
          </a:solidFill>
        </p:spPr>
        <p:txBody>
          <a:bodyPr wrap="square" rtlCol="0">
            <a:spAutoFit/>
          </a:bodyPr>
          <a:lstStyle/>
          <a:p>
            <a:r>
              <a:rPr lang="en-US" sz="1350" dirty="0"/>
              <a:t>After COD, cash flow is presented in the cash flow waterfall and the last line is dividends</a:t>
            </a:r>
          </a:p>
        </p:txBody>
      </p:sp>
      <p:sp>
        <p:nvSpPr>
          <p:cNvPr id="25" name="TextBox 24">
            <a:extLst>
              <a:ext uri="{FF2B5EF4-FFF2-40B4-BE49-F238E27FC236}">
                <a16:creationId xmlns:a16="http://schemas.microsoft.com/office/drawing/2014/main" id="{17B27460-33FF-4864-A24E-D57225224624}"/>
              </a:ext>
            </a:extLst>
          </p:cNvPr>
          <p:cNvSpPr txBox="1"/>
          <p:nvPr/>
        </p:nvSpPr>
        <p:spPr>
          <a:xfrm>
            <a:off x="2491634" y="2033186"/>
            <a:ext cx="1811714" cy="923330"/>
          </a:xfrm>
          <a:prstGeom prst="rect">
            <a:avLst/>
          </a:prstGeom>
          <a:solidFill>
            <a:srgbClr val="92D050"/>
          </a:solidFill>
        </p:spPr>
        <p:txBody>
          <a:bodyPr wrap="square" rtlCol="0">
            <a:spAutoFit/>
          </a:bodyPr>
          <a:lstStyle/>
          <a:p>
            <a:r>
              <a:rPr lang="en-US" sz="1350" dirty="0"/>
              <a:t>Before COD, cash flow is presented in the sources and uses statement</a:t>
            </a:r>
          </a:p>
        </p:txBody>
      </p:sp>
      <p:pic>
        <p:nvPicPr>
          <p:cNvPr id="10" name="Picture 9">
            <a:extLst>
              <a:ext uri="{FF2B5EF4-FFF2-40B4-BE49-F238E27FC236}">
                <a16:creationId xmlns:a16="http://schemas.microsoft.com/office/drawing/2014/main" id="{51DB459D-61CC-41C8-9F84-BFA5C56F7DCB}"/>
              </a:ext>
            </a:extLst>
          </p:cNvPr>
          <p:cNvPicPr>
            <a:picLocks noChangeAspect="1"/>
          </p:cNvPicPr>
          <p:nvPr/>
        </p:nvPicPr>
        <p:blipFill>
          <a:blip r:embed="rId5"/>
          <a:stretch>
            <a:fillRect/>
          </a:stretch>
        </p:blipFill>
        <p:spPr>
          <a:xfrm>
            <a:off x="4301602" y="3615722"/>
            <a:ext cx="586119" cy="707910"/>
          </a:xfrm>
          <a:prstGeom prst="rect">
            <a:avLst/>
          </a:prstGeom>
        </p:spPr>
      </p:pic>
      <p:sp>
        <p:nvSpPr>
          <p:cNvPr id="13" name="TextBox 12">
            <a:extLst>
              <a:ext uri="{FF2B5EF4-FFF2-40B4-BE49-F238E27FC236}">
                <a16:creationId xmlns:a16="http://schemas.microsoft.com/office/drawing/2014/main" id="{63D79DE2-94A6-4776-BC51-45DFCB16930E}"/>
              </a:ext>
            </a:extLst>
          </p:cNvPr>
          <p:cNvSpPr txBox="1"/>
          <p:nvPr/>
        </p:nvSpPr>
        <p:spPr>
          <a:xfrm>
            <a:off x="4183366" y="5308253"/>
            <a:ext cx="862553" cy="715581"/>
          </a:xfrm>
          <a:prstGeom prst="rect">
            <a:avLst/>
          </a:prstGeom>
          <a:solidFill>
            <a:schemeClr val="accent1">
              <a:lumMod val="40000"/>
              <a:lumOff val="60000"/>
            </a:schemeClr>
          </a:solidFill>
        </p:spPr>
        <p:txBody>
          <a:bodyPr wrap="square" rtlCol="0">
            <a:spAutoFit/>
          </a:bodyPr>
          <a:lstStyle/>
          <a:p>
            <a:r>
              <a:rPr lang="en-US" sz="1350" dirty="0"/>
              <a:t>COD is Wedding Date</a:t>
            </a:r>
          </a:p>
        </p:txBody>
      </p:sp>
      <p:sp>
        <p:nvSpPr>
          <p:cNvPr id="26" name="Title 25">
            <a:extLst>
              <a:ext uri="{FF2B5EF4-FFF2-40B4-BE49-F238E27FC236}">
                <a16:creationId xmlns:a16="http://schemas.microsoft.com/office/drawing/2014/main" id="{626DAB0C-2441-DF24-946B-DFC4021F3654}"/>
              </a:ext>
            </a:extLst>
          </p:cNvPr>
          <p:cNvSpPr>
            <a:spLocks noGrp="1"/>
          </p:cNvSpPr>
          <p:nvPr>
            <p:ph type="title"/>
          </p:nvPr>
        </p:nvSpPr>
        <p:spPr/>
        <p:txBody>
          <a:bodyPr/>
          <a:lstStyle/>
          <a:p>
            <a:r>
              <a:rPr lang="en-US" dirty="0"/>
              <a:t>Project Finance and Changing Risk</a:t>
            </a:r>
          </a:p>
        </p:txBody>
      </p:sp>
    </p:spTree>
    <p:extLst>
      <p:ext uri="{BB962C8B-B14F-4D97-AF65-F5344CB8AC3E}">
        <p14:creationId xmlns:p14="http://schemas.microsoft.com/office/powerpoint/2010/main" val="33450118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707E-3324-F95E-887B-A8FC4E7AE011}"/>
              </a:ext>
            </a:extLst>
          </p:cNvPr>
          <p:cNvSpPr>
            <a:spLocks noGrp="1"/>
          </p:cNvSpPr>
          <p:nvPr>
            <p:ph type="title"/>
          </p:nvPr>
        </p:nvSpPr>
        <p:spPr>
          <a:xfrm>
            <a:off x="592217" y="475085"/>
            <a:ext cx="7395843" cy="758492"/>
          </a:xfrm>
        </p:spPr>
        <p:txBody>
          <a:bodyPr>
            <a:normAutofit fontScale="90000"/>
          </a:bodyPr>
          <a:lstStyle/>
          <a:p>
            <a:r>
              <a:rPr lang="en-US"/>
              <a:t>What Makes it Possible to Lend Long-term to Single Assets</a:t>
            </a:r>
          </a:p>
        </p:txBody>
      </p:sp>
      <p:sp>
        <p:nvSpPr>
          <p:cNvPr id="5" name="Content Placeholder 4">
            <a:extLst>
              <a:ext uri="{FF2B5EF4-FFF2-40B4-BE49-F238E27FC236}">
                <a16:creationId xmlns:a16="http://schemas.microsoft.com/office/drawing/2014/main" id="{CC5F440C-3D59-9AAB-E73F-7F09A56F5D9D}"/>
              </a:ext>
            </a:extLst>
          </p:cNvPr>
          <p:cNvSpPr>
            <a:spLocks noGrp="1"/>
          </p:cNvSpPr>
          <p:nvPr>
            <p:ph sz="quarter" idx="12"/>
          </p:nvPr>
        </p:nvSpPr>
        <p:spPr>
          <a:xfrm>
            <a:off x="336430" y="1647645"/>
            <a:ext cx="8445261" cy="3381555"/>
          </a:xfrm>
        </p:spPr>
        <p:txBody>
          <a:bodyPr/>
          <a:lstStyle/>
          <a:p>
            <a:r>
              <a:rPr lang="en-US"/>
              <a:t>Discussed the importance of debt financing in raising money for project financed assets.</a:t>
            </a:r>
          </a:p>
          <a:p>
            <a:r>
              <a:rPr lang="en-US"/>
              <a:t>To achieve low cost of capital, the debt tenure of must be long (otherwise the DSCR will be too low).</a:t>
            </a:r>
          </a:p>
          <a:p>
            <a:r>
              <a:rPr lang="en-US"/>
              <a:t>Cannot have debt that has a bullet repayment that is supported by a portfolio of assets owned by a corporation.</a:t>
            </a:r>
          </a:p>
          <a:p>
            <a:r>
              <a:rPr lang="en-US"/>
              <a:t>Projects must have contacts and/or mean reverting cash flow to support long-term debt.</a:t>
            </a:r>
          </a:p>
          <a:p>
            <a:r>
              <a:rPr lang="en-US"/>
              <a:t>Use the formula: PV of Debt Service at Interest Rate = Debt</a:t>
            </a:r>
          </a:p>
        </p:txBody>
      </p:sp>
    </p:spTree>
    <p:extLst>
      <p:ext uri="{BB962C8B-B14F-4D97-AF65-F5344CB8AC3E}">
        <p14:creationId xmlns:p14="http://schemas.microsoft.com/office/powerpoint/2010/main" val="40128854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B8F6E-1EEC-5E8E-E288-D8261653F43D}"/>
              </a:ext>
            </a:extLst>
          </p:cNvPr>
          <p:cNvSpPr>
            <a:spLocks noGrp="1"/>
          </p:cNvSpPr>
          <p:nvPr>
            <p:ph type="title"/>
          </p:nvPr>
        </p:nvSpPr>
        <p:spPr/>
        <p:txBody>
          <a:bodyPr/>
          <a:lstStyle/>
          <a:p>
            <a:r>
              <a:rPr lang="en-US" dirty="0"/>
              <a:t>How Can We Resolve the Problem that IRR and NPV do Not Account for Risk Reductions</a:t>
            </a:r>
          </a:p>
        </p:txBody>
      </p:sp>
      <p:sp>
        <p:nvSpPr>
          <p:cNvPr id="3" name="Text Placeholder 2">
            <a:extLst>
              <a:ext uri="{FF2B5EF4-FFF2-40B4-BE49-F238E27FC236}">
                <a16:creationId xmlns:a16="http://schemas.microsoft.com/office/drawing/2014/main" id="{7BB61D12-81AF-E1FA-4993-F80C85620F04}"/>
              </a:ext>
            </a:extLst>
          </p:cNvPr>
          <p:cNvSpPr>
            <a:spLocks noGrp="1"/>
          </p:cNvSpPr>
          <p:nvPr>
            <p:ph type="body" idx="1"/>
          </p:nvPr>
        </p:nvSpPr>
        <p:spPr/>
        <p:txBody>
          <a:bodyPr/>
          <a:lstStyle/>
          <a:p>
            <a:r>
              <a:rPr lang="en-US" dirty="0"/>
              <a:t>Projects move from venture capital like investments to safe investments</a:t>
            </a:r>
          </a:p>
          <a:p>
            <a:r>
              <a:rPr lang="en-US" dirty="0"/>
              <a:t>Assume an insurance company or a pension fund wants to buy the asset when the risk decreases</a:t>
            </a:r>
          </a:p>
          <a:p>
            <a:r>
              <a:rPr lang="en-US" dirty="0"/>
              <a:t>This can be called compression</a:t>
            </a:r>
          </a:p>
          <a:p>
            <a:r>
              <a:rPr lang="en-US" dirty="0"/>
              <a:t>Model the value of the project over time with a changing target IRR (minimum target IRR is the definition of cost of capital)</a:t>
            </a:r>
          </a:p>
          <a:p>
            <a:r>
              <a:rPr lang="en-US" dirty="0"/>
              <a:t>Model different assumed sale dates (better to sell early)</a:t>
            </a:r>
          </a:p>
          <a:p>
            <a:r>
              <a:rPr lang="en-US" dirty="0"/>
              <a:t>Compute the IRR with a sale date</a:t>
            </a:r>
          </a:p>
        </p:txBody>
      </p:sp>
      <p:sp>
        <p:nvSpPr>
          <p:cNvPr id="4" name="Slide Number Placeholder 3">
            <a:extLst>
              <a:ext uri="{FF2B5EF4-FFF2-40B4-BE49-F238E27FC236}">
                <a16:creationId xmlns:a16="http://schemas.microsoft.com/office/drawing/2014/main" id="{5C6FF258-10B4-6169-99FA-5BD8E859571B}"/>
              </a:ext>
            </a:extLst>
          </p:cNvPr>
          <p:cNvSpPr>
            <a:spLocks noGrp="1"/>
          </p:cNvSpPr>
          <p:nvPr>
            <p:ph type="sldNum" sz="quarter" idx="12"/>
          </p:nvPr>
        </p:nvSpPr>
        <p:spPr/>
        <p:txBody>
          <a:bodyPr/>
          <a:lstStyle/>
          <a:p>
            <a:fld id="{EB241CD2-1E45-42A3-B213-66A034DF9A3B}" type="slidenum">
              <a:rPr lang="en-GB" smtClean="0"/>
              <a:t>76</a:t>
            </a:fld>
            <a:endParaRPr lang="en-GB" dirty="0"/>
          </a:p>
        </p:txBody>
      </p:sp>
    </p:spTree>
    <p:extLst>
      <p:ext uri="{BB962C8B-B14F-4D97-AF65-F5344CB8AC3E}">
        <p14:creationId xmlns:p14="http://schemas.microsoft.com/office/powerpoint/2010/main" val="844806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F6691-80CE-5304-4CEB-C12D359DE377}"/>
              </a:ext>
            </a:extLst>
          </p:cNvPr>
          <p:cNvSpPr>
            <a:spLocks noGrp="1"/>
          </p:cNvSpPr>
          <p:nvPr>
            <p:ph type="title"/>
          </p:nvPr>
        </p:nvSpPr>
        <p:spPr/>
        <p:txBody>
          <a:bodyPr>
            <a:normAutofit fontScale="90000"/>
          </a:bodyPr>
          <a:lstStyle/>
          <a:p>
            <a:r>
              <a:rPr lang="en-US" dirty="0"/>
              <a:t>Illustration of Change in Value with and without Change in Risk</a:t>
            </a:r>
          </a:p>
        </p:txBody>
      </p:sp>
      <p:sp>
        <p:nvSpPr>
          <p:cNvPr id="3" name="Content Placeholder 2">
            <a:extLst>
              <a:ext uri="{FF2B5EF4-FFF2-40B4-BE49-F238E27FC236}">
                <a16:creationId xmlns:a16="http://schemas.microsoft.com/office/drawing/2014/main" id="{7D47B84F-1AA1-F460-082E-F8D1C3586B02}"/>
              </a:ext>
            </a:extLst>
          </p:cNvPr>
          <p:cNvSpPr>
            <a:spLocks noGrp="1"/>
          </p:cNvSpPr>
          <p:nvPr>
            <p:ph idx="1"/>
          </p:nvPr>
        </p:nvSpPr>
        <p:spPr/>
        <p:txBody>
          <a:bodyPr/>
          <a:lstStyle/>
          <a:p>
            <a:r>
              <a:rPr lang="en-US" dirty="0"/>
              <a:t>The value changes over time for equity – it increases as debt is repaid because the dividends have more value.</a:t>
            </a:r>
          </a:p>
          <a:p>
            <a:r>
              <a:rPr lang="en-US" dirty="0"/>
              <a:t>It decreases as the plant ages</a:t>
            </a:r>
          </a:p>
          <a:p>
            <a:endParaRPr lang="en-US" dirty="0"/>
          </a:p>
        </p:txBody>
      </p:sp>
      <p:sp>
        <p:nvSpPr>
          <p:cNvPr id="4" name="Slide Number Placeholder 3">
            <a:extLst>
              <a:ext uri="{FF2B5EF4-FFF2-40B4-BE49-F238E27FC236}">
                <a16:creationId xmlns:a16="http://schemas.microsoft.com/office/drawing/2014/main" id="{9F99B4DE-2647-5D9D-8DD9-91654F3E1D97}"/>
              </a:ext>
            </a:extLst>
          </p:cNvPr>
          <p:cNvSpPr>
            <a:spLocks noGrp="1"/>
          </p:cNvSpPr>
          <p:nvPr>
            <p:ph type="sldNum" sz="quarter" idx="12"/>
          </p:nvPr>
        </p:nvSpPr>
        <p:spPr/>
        <p:txBody>
          <a:bodyPr/>
          <a:lstStyle/>
          <a:p>
            <a:fld id="{EB241CD2-1E45-42A3-B213-66A034DF9A3B}" type="slidenum">
              <a:rPr lang="en-GB" smtClean="0"/>
              <a:t>77</a:t>
            </a:fld>
            <a:endParaRPr lang="en-GB" dirty="0"/>
          </a:p>
        </p:txBody>
      </p:sp>
      <p:pic>
        <p:nvPicPr>
          <p:cNvPr id="8" name="Picture 7">
            <a:extLst>
              <a:ext uri="{FF2B5EF4-FFF2-40B4-BE49-F238E27FC236}">
                <a16:creationId xmlns:a16="http://schemas.microsoft.com/office/drawing/2014/main" id="{5BA9AFD1-7FC1-B7E2-AD39-8C0174DB7D6D}"/>
              </a:ext>
            </a:extLst>
          </p:cNvPr>
          <p:cNvPicPr>
            <a:picLocks noChangeAspect="1"/>
          </p:cNvPicPr>
          <p:nvPr/>
        </p:nvPicPr>
        <p:blipFill>
          <a:blip r:embed="rId2"/>
          <a:stretch>
            <a:fillRect/>
          </a:stretch>
        </p:blipFill>
        <p:spPr>
          <a:xfrm>
            <a:off x="1756518" y="2273480"/>
            <a:ext cx="5630963" cy="4077594"/>
          </a:xfrm>
          <a:prstGeom prst="rect">
            <a:avLst/>
          </a:prstGeom>
        </p:spPr>
      </p:pic>
    </p:spTree>
    <p:extLst>
      <p:ext uri="{BB962C8B-B14F-4D97-AF65-F5344CB8AC3E}">
        <p14:creationId xmlns:p14="http://schemas.microsoft.com/office/powerpoint/2010/main" val="14827388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F255-15B8-39CD-1048-BAE2D811A030}"/>
              </a:ext>
            </a:extLst>
          </p:cNvPr>
          <p:cNvSpPr>
            <a:spLocks noGrp="1"/>
          </p:cNvSpPr>
          <p:nvPr>
            <p:ph type="title"/>
          </p:nvPr>
        </p:nvSpPr>
        <p:spPr/>
        <p:txBody>
          <a:bodyPr/>
          <a:lstStyle/>
          <a:p>
            <a:r>
              <a:rPr lang="en-US" dirty="0"/>
              <a:t>IRR from Buyer and Seller Perspective</a:t>
            </a:r>
          </a:p>
        </p:txBody>
      </p:sp>
      <p:sp>
        <p:nvSpPr>
          <p:cNvPr id="3" name="Content Placeholder 2">
            <a:extLst>
              <a:ext uri="{FF2B5EF4-FFF2-40B4-BE49-F238E27FC236}">
                <a16:creationId xmlns:a16="http://schemas.microsoft.com/office/drawing/2014/main" id="{935FB966-340E-C2BD-78D5-A2B289BE3150}"/>
              </a:ext>
            </a:extLst>
          </p:cNvPr>
          <p:cNvSpPr>
            <a:spLocks noGrp="1"/>
          </p:cNvSpPr>
          <p:nvPr>
            <p:ph idx="1"/>
          </p:nvPr>
        </p:nvSpPr>
        <p:spPr/>
        <p:txBody>
          <a:bodyPr/>
          <a:lstStyle/>
          <a:p>
            <a:r>
              <a:rPr lang="en-US" dirty="0"/>
              <a:t>Note the dramatic increase in the seller IRR because of declining risk</a:t>
            </a:r>
          </a:p>
          <a:p>
            <a:endParaRPr lang="en-US" dirty="0"/>
          </a:p>
          <a:p>
            <a:endParaRPr lang="en-US" dirty="0"/>
          </a:p>
        </p:txBody>
      </p:sp>
      <p:sp>
        <p:nvSpPr>
          <p:cNvPr id="4" name="Slide Number Placeholder 3">
            <a:extLst>
              <a:ext uri="{FF2B5EF4-FFF2-40B4-BE49-F238E27FC236}">
                <a16:creationId xmlns:a16="http://schemas.microsoft.com/office/drawing/2014/main" id="{0E0A6E2E-CE14-EE46-D62C-3486FD47489B}"/>
              </a:ext>
            </a:extLst>
          </p:cNvPr>
          <p:cNvSpPr>
            <a:spLocks noGrp="1"/>
          </p:cNvSpPr>
          <p:nvPr>
            <p:ph type="sldNum" sz="quarter" idx="12"/>
          </p:nvPr>
        </p:nvSpPr>
        <p:spPr/>
        <p:txBody>
          <a:bodyPr/>
          <a:lstStyle/>
          <a:p>
            <a:fld id="{EB241CD2-1E45-42A3-B213-66A034DF9A3B}" type="slidenum">
              <a:rPr lang="en-GB" smtClean="0"/>
              <a:t>78</a:t>
            </a:fld>
            <a:endParaRPr lang="en-GB" dirty="0"/>
          </a:p>
        </p:txBody>
      </p:sp>
      <p:pic>
        <p:nvPicPr>
          <p:cNvPr id="6" name="Picture 5">
            <a:extLst>
              <a:ext uri="{FF2B5EF4-FFF2-40B4-BE49-F238E27FC236}">
                <a16:creationId xmlns:a16="http://schemas.microsoft.com/office/drawing/2014/main" id="{C624C7DE-D464-E0FA-A93B-EEFFE4BF042E}"/>
              </a:ext>
            </a:extLst>
          </p:cNvPr>
          <p:cNvPicPr>
            <a:picLocks noChangeAspect="1"/>
          </p:cNvPicPr>
          <p:nvPr/>
        </p:nvPicPr>
        <p:blipFill>
          <a:blip r:embed="rId2"/>
          <a:stretch>
            <a:fillRect/>
          </a:stretch>
        </p:blipFill>
        <p:spPr>
          <a:xfrm>
            <a:off x="152399" y="2075914"/>
            <a:ext cx="8686800" cy="3253950"/>
          </a:xfrm>
          <a:prstGeom prst="rect">
            <a:avLst/>
          </a:prstGeom>
        </p:spPr>
      </p:pic>
    </p:spTree>
    <p:extLst>
      <p:ext uri="{BB962C8B-B14F-4D97-AF65-F5344CB8AC3E}">
        <p14:creationId xmlns:p14="http://schemas.microsoft.com/office/powerpoint/2010/main" val="225793856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1614487" y="1804644"/>
            <a:ext cx="6003909" cy="1875211"/>
          </a:xfrm>
        </p:spPr>
        <p:txBody>
          <a:bodyPr>
            <a:normAutofit/>
          </a:bodyPr>
          <a:lstStyle/>
          <a:p>
            <a:r>
              <a:rPr lang="en-US" dirty="0"/>
              <a:t>As part of this task we have reviewed detailed financial data of Yieldco’s including prospectuses and annual financial reports. One of the last companies that we investigated was Brookfield Renewable Energy Partners (BEP). In its notes to financial statements,  discount rates that are applied to both contractual cash flows and non-contracted cash flows in asset valuation are presented. It is assumed that the cost of capital represents after tax cost of capital although this is not specified in the report.</a:t>
            </a:r>
          </a:p>
        </p:txBody>
      </p:sp>
      <p:sp>
        <p:nvSpPr>
          <p:cNvPr id="2" name="Title 1"/>
          <p:cNvSpPr>
            <a:spLocks noGrp="1"/>
          </p:cNvSpPr>
          <p:nvPr>
            <p:ph type="title"/>
          </p:nvPr>
        </p:nvSpPr>
        <p:spPr/>
        <p:txBody>
          <a:bodyPr>
            <a:normAutofit fontScale="90000"/>
          </a:bodyPr>
          <a:lstStyle/>
          <a:p>
            <a:r>
              <a:rPr lang="en-US" dirty="0"/>
              <a:t>Verification of Cost of Capital from Published Data in Yieldco Reports</a:t>
            </a:r>
          </a:p>
        </p:txBody>
      </p:sp>
      <p:sp>
        <p:nvSpPr>
          <p:cNvPr id="4" name="Slide Number Placeholder 3"/>
          <p:cNvSpPr>
            <a:spLocks noGrp="1"/>
          </p:cNvSpPr>
          <p:nvPr>
            <p:ph type="sldNum" sz="quarter" idx="12"/>
          </p:nvPr>
        </p:nvSpPr>
        <p:spPr/>
        <p:txBody>
          <a:bodyPr/>
          <a:lstStyle/>
          <a:p>
            <a:fld id="{89EDC313-DAEE-4320-87CD-27472077E247}" type="slidenum">
              <a:rPr lang="en-US" smtClean="0"/>
              <a:pPr/>
              <a:t>79</a:t>
            </a:fld>
            <a:endParaRPr lang="en-US" dirty="0"/>
          </a:p>
        </p:txBody>
      </p:sp>
      <p:pic>
        <p:nvPicPr>
          <p:cNvPr id="7" name="Picture 6"/>
          <p:cNvPicPr>
            <a:picLocks noChangeAspect="1"/>
          </p:cNvPicPr>
          <p:nvPr/>
        </p:nvPicPr>
        <p:blipFill>
          <a:blip r:embed="rId2"/>
          <a:stretch>
            <a:fillRect/>
          </a:stretch>
        </p:blipFill>
        <p:spPr>
          <a:xfrm>
            <a:off x="1440994" y="3679856"/>
            <a:ext cx="6097191" cy="2035969"/>
          </a:xfrm>
          <a:prstGeom prst="rect">
            <a:avLst/>
          </a:prstGeom>
        </p:spPr>
      </p:pic>
    </p:spTree>
    <p:extLst>
      <p:ext uri="{BB962C8B-B14F-4D97-AF65-F5344CB8AC3E}">
        <p14:creationId xmlns:p14="http://schemas.microsoft.com/office/powerpoint/2010/main" val="23110330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8CFD2A7-02A7-43BA-9FCA-633BD42A4ED5}"/>
              </a:ext>
            </a:extLst>
          </p:cNvPr>
          <p:cNvSpPr>
            <a:spLocks noGrp="1" noChangeArrowheads="1"/>
          </p:cNvSpPr>
          <p:nvPr>
            <p:ph type="title"/>
          </p:nvPr>
        </p:nvSpPr>
        <p:spPr/>
        <p:txBody>
          <a:bodyPr/>
          <a:lstStyle/>
          <a:p>
            <a:r>
              <a:rPr lang="en-US" altLang="en-US" dirty="0"/>
              <a:t>Equity Returns and Re-Financing</a:t>
            </a:r>
          </a:p>
        </p:txBody>
      </p:sp>
      <p:pic>
        <p:nvPicPr>
          <p:cNvPr id="53251" name="Picture 4">
            <a:extLst>
              <a:ext uri="{FF2B5EF4-FFF2-40B4-BE49-F238E27FC236}">
                <a16:creationId xmlns:a16="http://schemas.microsoft.com/office/drawing/2014/main" id="{77727127-F85C-46CF-8745-BC2B5E95C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99099" y="2000250"/>
            <a:ext cx="4717256" cy="3429000"/>
          </a:xfrm>
        </p:spPr>
      </p:pic>
    </p:spTree>
    <p:extLst>
      <p:ext uri="{BB962C8B-B14F-4D97-AF65-F5344CB8AC3E}">
        <p14:creationId xmlns:p14="http://schemas.microsoft.com/office/powerpoint/2010/main" val="264674775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a:xfrm>
            <a:off x="1614487" y="1804645"/>
            <a:ext cx="6061289" cy="1983499"/>
          </a:xfrm>
        </p:spPr>
        <p:txBody>
          <a:bodyPr>
            <a:normAutofit/>
          </a:bodyPr>
          <a:lstStyle/>
          <a:p>
            <a:r>
              <a:rPr lang="en-US" dirty="0"/>
              <a:t>For valuation of assets the most relevant multiple is the EV/EBITDA ratio. This is because the EBITDA is not affected by financing and because the EV/EBITDA ratio can be computed from IPO’s of Yieldco’s. For Yieldco projects that have minimal capital expenditures and small or no growth in cash flow, the EV/EBITDA can be used to derive an implied pre-tax IRR and an overall cost of capital (this is further explained in the appendix). The IRR’s from this analysis are lower than the low case pre-tax cost of capital assumption.</a:t>
            </a:r>
          </a:p>
        </p:txBody>
      </p:sp>
      <p:sp>
        <p:nvSpPr>
          <p:cNvPr id="2" name="Title 1"/>
          <p:cNvSpPr>
            <a:spLocks noGrp="1"/>
          </p:cNvSpPr>
          <p:nvPr>
            <p:ph type="title"/>
          </p:nvPr>
        </p:nvSpPr>
        <p:spPr/>
        <p:txBody>
          <a:bodyPr/>
          <a:lstStyle/>
          <a:p>
            <a:r>
              <a:rPr lang="en-US" dirty="0"/>
              <a:t>Transaction Multiples from Yieldco IPO’s</a:t>
            </a:r>
          </a:p>
        </p:txBody>
      </p:sp>
      <p:sp>
        <p:nvSpPr>
          <p:cNvPr id="5" name="Slide Number Placeholder 4"/>
          <p:cNvSpPr>
            <a:spLocks noGrp="1"/>
          </p:cNvSpPr>
          <p:nvPr>
            <p:ph type="sldNum" sz="quarter" idx="12"/>
          </p:nvPr>
        </p:nvSpPr>
        <p:spPr/>
        <p:txBody>
          <a:bodyPr/>
          <a:lstStyle/>
          <a:p>
            <a:fld id="{89EDC313-DAEE-4320-87CD-27472077E247}" type="slidenum">
              <a:rPr lang="en-US" smtClean="0"/>
              <a:pPr/>
              <a:t>81</a:t>
            </a:fld>
            <a:endParaRPr lang="en-US" dirty="0"/>
          </a:p>
        </p:txBody>
      </p:sp>
      <p:pic>
        <p:nvPicPr>
          <p:cNvPr id="4" name="Picture 3"/>
          <p:cNvPicPr>
            <a:picLocks noChangeAspect="1"/>
          </p:cNvPicPr>
          <p:nvPr/>
        </p:nvPicPr>
        <p:blipFill>
          <a:blip r:embed="rId2"/>
          <a:stretch>
            <a:fillRect/>
          </a:stretch>
        </p:blipFill>
        <p:spPr>
          <a:xfrm>
            <a:off x="1996497" y="3717093"/>
            <a:ext cx="4166441" cy="1848559"/>
          </a:xfrm>
          <a:prstGeom prst="rect">
            <a:avLst/>
          </a:prstGeom>
        </p:spPr>
      </p:pic>
    </p:spTree>
    <p:extLst>
      <p:ext uri="{BB962C8B-B14F-4D97-AF65-F5344CB8AC3E}">
        <p14:creationId xmlns:p14="http://schemas.microsoft.com/office/powerpoint/2010/main" val="35686401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6C85-B236-6F2A-6F0F-0D9E5E1F07D9}"/>
              </a:ext>
            </a:extLst>
          </p:cNvPr>
          <p:cNvSpPr>
            <a:spLocks noGrp="1"/>
          </p:cNvSpPr>
          <p:nvPr>
            <p:ph type="ctrTitle"/>
          </p:nvPr>
        </p:nvSpPr>
        <p:spPr/>
        <p:txBody>
          <a:bodyPr/>
          <a:lstStyle/>
          <a:p>
            <a:r>
              <a:rPr lang="en-US" dirty="0"/>
              <a:t>Switch to DSCR</a:t>
            </a:r>
          </a:p>
        </p:txBody>
      </p:sp>
    </p:spTree>
    <p:extLst>
      <p:ext uri="{BB962C8B-B14F-4D97-AF65-F5344CB8AC3E}">
        <p14:creationId xmlns:p14="http://schemas.microsoft.com/office/powerpoint/2010/main" val="36191409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B0294-D7DC-58D2-B322-6823E1B547E5}"/>
              </a:ext>
            </a:extLst>
          </p:cNvPr>
          <p:cNvSpPr>
            <a:spLocks noGrp="1"/>
          </p:cNvSpPr>
          <p:nvPr>
            <p:ph type="title"/>
          </p:nvPr>
        </p:nvSpPr>
        <p:spPr/>
        <p:txBody>
          <a:bodyPr/>
          <a:lstStyle/>
          <a:p>
            <a:r>
              <a:rPr lang="en-US" dirty="0"/>
              <a:t>The DSCR is One Measure of Risk that Makes Sense in Your Life</a:t>
            </a:r>
          </a:p>
        </p:txBody>
      </p:sp>
      <p:sp>
        <p:nvSpPr>
          <p:cNvPr id="3" name="Text Placeholder 2">
            <a:extLst>
              <a:ext uri="{FF2B5EF4-FFF2-40B4-BE49-F238E27FC236}">
                <a16:creationId xmlns:a16="http://schemas.microsoft.com/office/drawing/2014/main" id="{BAAB5F58-090C-73E7-3641-C19E32FE8F12}"/>
              </a:ext>
            </a:extLst>
          </p:cNvPr>
          <p:cNvSpPr>
            <a:spLocks noGrp="1"/>
          </p:cNvSpPr>
          <p:nvPr>
            <p:ph type="body" idx="1"/>
          </p:nvPr>
        </p:nvSpPr>
        <p:spPr/>
        <p:txBody>
          <a:bodyPr/>
          <a:lstStyle/>
          <a:p>
            <a:r>
              <a:rPr lang="en-US" dirty="0"/>
              <a:t>Other measures – beta, value at risk, volatility, alpha are not intuitive and are just magic potion</a:t>
            </a:r>
          </a:p>
        </p:txBody>
      </p:sp>
      <p:sp>
        <p:nvSpPr>
          <p:cNvPr id="4" name="Slide Number Placeholder 3">
            <a:extLst>
              <a:ext uri="{FF2B5EF4-FFF2-40B4-BE49-F238E27FC236}">
                <a16:creationId xmlns:a16="http://schemas.microsoft.com/office/drawing/2014/main" id="{F998ACD4-918C-0CBA-5881-3970C15926E5}"/>
              </a:ext>
            </a:extLst>
          </p:cNvPr>
          <p:cNvSpPr>
            <a:spLocks noGrp="1"/>
          </p:cNvSpPr>
          <p:nvPr>
            <p:ph type="sldNum" sz="quarter" idx="12"/>
          </p:nvPr>
        </p:nvSpPr>
        <p:spPr/>
        <p:txBody>
          <a:bodyPr/>
          <a:lstStyle/>
          <a:p>
            <a:fld id="{EB241CD2-1E45-42A3-B213-66A034DF9A3B}" type="slidenum">
              <a:rPr lang="en-GB" smtClean="0"/>
              <a:t>83</a:t>
            </a:fld>
            <a:endParaRPr lang="en-GB"/>
          </a:p>
        </p:txBody>
      </p:sp>
    </p:spTree>
    <p:extLst>
      <p:ext uri="{BB962C8B-B14F-4D97-AF65-F5344CB8AC3E}">
        <p14:creationId xmlns:p14="http://schemas.microsoft.com/office/powerpoint/2010/main" val="20941588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C97C-437F-9F9B-98EF-6F2056B50939}"/>
              </a:ext>
            </a:extLst>
          </p:cNvPr>
          <p:cNvSpPr>
            <a:spLocks noGrp="1"/>
          </p:cNvSpPr>
          <p:nvPr>
            <p:ph type="title"/>
          </p:nvPr>
        </p:nvSpPr>
        <p:spPr>
          <a:xfrm>
            <a:off x="462151" y="434472"/>
            <a:ext cx="7094589" cy="603849"/>
          </a:xfrm>
        </p:spPr>
        <p:txBody>
          <a:bodyPr>
            <a:normAutofit fontScale="90000"/>
          </a:bodyPr>
          <a:lstStyle/>
          <a:p>
            <a:r>
              <a:rPr lang="en-US"/>
              <a:t>New York Meeting, Google Maps and Assessing the Risk of Being Late</a:t>
            </a:r>
          </a:p>
        </p:txBody>
      </p:sp>
      <p:pic>
        <p:nvPicPr>
          <p:cNvPr id="4" name="Picture 3">
            <a:extLst>
              <a:ext uri="{FF2B5EF4-FFF2-40B4-BE49-F238E27FC236}">
                <a16:creationId xmlns:a16="http://schemas.microsoft.com/office/drawing/2014/main" id="{52151728-9C78-5C58-D4AA-93D60EA4488E}"/>
              </a:ext>
            </a:extLst>
          </p:cNvPr>
          <p:cNvPicPr>
            <a:picLocks noChangeAspect="1"/>
          </p:cNvPicPr>
          <p:nvPr/>
        </p:nvPicPr>
        <p:blipFill>
          <a:blip r:embed="rId2"/>
          <a:stretch>
            <a:fillRect/>
          </a:stretch>
        </p:blipFill>
        <p:spPr>
          <a:xfrm>
            <a:off x="224287" y="1813122"/>
            <a:ext cx="6682789" cy="3231755"/>
          </a:xfrm>
          <a:prstGeom prst="rect">
            <a:avLst/>
          </a:prstGeom>
        </p:spPr>
      </p:pic>
      <p:sp>
        <p:nvSpPr>
          <p:cNvPr id="3" name="TextBox 2">
            <a:extLst>
              <a:ext uri="{FF2B5EF4-FFF2-40B4-BE49-F238E27FC236}">
                <a16:creationId xmlns:a16="http://schemas.microsoft.com/office/drawing/2014/main" id="{1687E437-D5B7-0EDB-7246-71D75C4D0456}"/>
              </a:ext>
            </a:extLst>
          </p:cNvPr>
          <p:cNvSpPr txBox="1"/>
          <p:nvPr/>
        </p:nvSpPr>
        <p:spPr>
          <a:xfrm>
            <a:off x="7366958" y="2156604"/>
            <a:ext cx="1552755" cy="1754326"/>
          </a:xfrm>
          <a:prstGeom prst="rect">
            <a:avLst/>
          </a:prstGeom>
          <a:solidFill>
            <a:srgbClr val="FFFF00"/>
          </a:solidFill>
        </p:spPr>
        <p:txBody>
          <a:bodyPr wrap="square" rtlCol="0">
            <a:spAutoFit/>
          </a:bodyPr>
          <a:lstStyle/>
          <a:p>
            <a:r>
              <a:rPr lang="en-US"/>
              <a:t>How much extra time would you leave for an important meeting</a:t>
            </a:r>
          </a:p>
        </p:txBody>
      </p:sp>
    </p:spTree>
    <p:extLst>
      <p:ext uri="{BB962C8B-B14F-4D97-AF65-F5344CB8AC3E}">
        <p14:creationId xmlns:p14="http://schemas.microsoft.com/office/powerpoint/2010/main" val="9410318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2B9A0-B912-F956-F53D-39448F285D3D}"/>
              </a:ext>
            </a:extLst>
          </p:cNvPr>
          <p:cNvSpPr>
            <a:spLocks noGrp="1"/>
          </p:cNvSpPr>
          <p:nvPr>
            <p:ph type="title"/>
          </p:nvPr>
        </p:nvSpPr>
        <p:spPr>
          <a:xfrm>
            <a:off x="304801" y="230763"/>
            <a:ext cx="7606242" cy="654049"/>
          </a:xfrm>
        </p:spPr>
        <p:txBody>
          <a:bodyPr>
            <a:normAutofit fontScale="90000"/>
          </a:bodyPr>
          <a:lstStyle/>
          <a:p>
            <a:r>
              <a:rPr lang="en-US"/>
              <a:t>Which is More Important – DSCR or Debt to Capital</a:t>
            </a:r>
          </a:p>
        </p:txBody>
      </p:sp>
      <p:sp>
        <p:nvSpPr>
          <p:cNvPr id="3" name="Content Placeholder 2">
            <a:extLst>
              <a:ext uri="{FF2B5EF4-FFF2-40B4-BE49-F238E27FC236}">
                <a16:creationId xmlns:a16="http://schemas.microsoft.com/office/drawing/2014/main" id="{BB09DAFF-622A-FF29-3D1D-C8CB991AC157}"/>
              </a:ext>
            </a:extLst>
          </p:cNvPr>
          <p:cNvSpPr>
            <a:spLocks noGrp="1"/>
          </p:cNvSpPr>
          <p:nvPr>
            <p:ph idx="1"/>
          </p:nvPr>
        </p:nvSpPr>
        <p:spPr/>
        <p:txBody>
          <a:bodyPr/>
          <a:lstStyle/>
          <a:p>
            <a:r>
              <a:rPr lang="en-US"/>
              <a:t>Maximum Debt to Capital Constraint</a:t>
            </a:r>
          </a:p>
          <a:p>
            <a:endParaRPr lang="en-US"/>
          </a:p>
          <a:p>
            <a:endParaRPr lang="en-US"/>
          </a:p>
          <a:p>
            <a:endParaRPr lang="en-US"/>
          </a:p>
          <a:p>
            <a:endParaRPr lang="en-US"/>
          </a:p>
          <a:p>
            <a:endParaRPr lang="en-US"/>
          </a:p>
          <a:p>
            <a:endParaRPr lang="en-US"/>
          </a:p>
          <a:p>
            <a:r>
              <a:rPr lang="en-US"/>
              <a:t>Minimum DSCR Constraint</a:t>
            </a:r>
          </a:p>
          <a:p>
            <a:endParaRPr lang="en-US"/>
          </a:p>
          <a:p>
            <a:endParaRPr lang="en-US"/>
          </a:p>
        </p:txBody>
      </p:sp>
      <p:pic>
        <p:nvPicPr>
          <p:cNvPr id="5" name="Picture 4">
            <a:extLst>
              <a:ext uri="{FF2B5EF4-FFF2-40B4-BE49-F238E27FC236}">
                <a16:creationId xmlns:a16="http://schemas.microsoft.com/office/drawing/2014/main" id="{7791DDE3-49F7-E2E3-8204-8B873F5FFBF3}"/>
              </a:ext>
            </a:extLst>
          </p:cNvPr>
          <p:cNvPicPr>
            <a:picLocks noChangeAspect="1"/>
          </p:cNvPicPr>
          <p:nvPr/>
        </p:nvPicPr>
        <p:blipFill>
          <a:blip r:embed="rId2"/>
          <a:stretch>
            <a:fillRect/>
          </a:stretch>
        </p:blipFill>
        <p:spPr>
          <a:xfrm>
            <a:off x="304801" y="1777042"/>
            <a:ext cx="6622703" cy="1021832"/>
          </a:xfrm>
          <a:prstGeom prst="rect">
            <a:avLst/>
          </a:prstGeom>
        </p:spPr>
      </p:pic>
      <p:pic>
        <p:nvPicPr>
          <p:cNvPr id="7" name="Picture 6">
            <a:extLst>
              <a:ext uri="{FF2B5EF4-FFF2-40B4-BE49-F238E27FC236}">
                <a16:creationId xmlns:a16="http://schemas.microsoft.com/office/drawing/2014/main" id="{9F101950-9511-8522-E366-7B214B18FFC5}"/>
              </a:ext>
            </a:extLst>
          </p:cNvPr>
          <p:cNvPicPr>
            <a:picLocks noChangeAspect="1"/>
          </p:cNvPicPr>
          <p:nvPr/>
        </p:nvPicPr>
        <p:blipFill>
          <a:blip r:embed="rId3"/>
          <a:stretch>
            <a:fillRect/>
          </a:stretch>
        </p:blipFill>
        <p:spPr>
          <a:xfrm>
            <a:off x="307256" y="3929285"/>
            <a:ext cx="7391780" cy="1828894"/>
          </a:xfrm>
          <a:prstGeom prst="rect">
            <a:avLst/>
          </a:prstGeom>
        </p:spPr>
      </p:pic>
    </p:spTree>
    <p:extLst>
      <p:ext uri="{BB962C8B-B14F-4D97-AF65-F5344CB8AC3E}">
        <p14:creationId xmlns:p14="http://schemas.microsoft.com/office/powerpoint/2010/main" val="35900672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79E54-446B-1C3D-82F3-F14858EA42B8}"/>
              </a:ext>
            </a:extLst>
          </p:cNvPr>
          <p:cNvSpPr>
            <a:spLocks noGrp="1"/>
          </p:cNvSpPr>
          <p:nvPr>
            <p:ph type="title"/>
          </p:nvPr>
        </p:nvSpPr>
        <p:spPr/>
        <p:txBody>
          <a:bodyPr/>
          <a:lstStyle/>
          <a:p>
            <a:r>
              <a:rPr lang="en-US"/>
              <a:t>Five Parts of Debt</a:t>
            </a:r>
          </a:p>
        </p:txBody>
      </p:sp>
      <p:sp>
        <p:nvSpPr>
          <p:cNvPr id="3" name="Text Placeholder 2">
            <a:extLst>
              <a:ext uri="{FF2B5EF4-FFF2-40B4-BE49-F238E27FC236}">
                <a16:creationId xmlns:a16="http://schemas.microsoft.com/office/drawing/2014/main" id="{162BAB9B-134C-E6E0-962B-91E06AA5FD8C}"/>
              </a:ext>
            </a:extLst>
          </p:cNvPr>
          <p:cNvSpPr>
            <a:spLocks noGrp="1"/>
          </p:cNvSpPr>
          <p:nvPr>
            <p:ph idx="1"/>
          </p:nvPr>
        </p:nvSpPr>
        <p:spPr>
          <a:xfrm>
            <a:off x="200025" y="1761938"/>
            <a:ext cx="4471987" cy="3724461"/>
          </a:xfrm>
        </p:spPr>
        <p:txBody>
          <a:bodyPr/>
          <a:lstStyle/>
          <a:p>
            <a:r>
              <a:rPr lang="en-US"/>
              <a:t>Any debt has the following parts in deriving the structure</a:t>
            </a:r>
          </a:p>
          <a:p>
            <a:pPr marL="342900" indent="-342900">
              <a:buFont typeface="+mj-lt"/>
              <a:buAutoNum type="arabicPeriod"/>
            </a:pPr>
            <a:r>
              <a:rPr lang="en-US"/>
              <a:t>Debt Size</a:t>
            </a:r>
          </a:p>
          <a:p>
            <a:pPr marL="342900" indent="-342900">
              <a:buFont typeface="+mj-lt"/>
              <a:buAutoNum type="arabicPeriod"/>
            </a:pPr>
            <a:r>
              <a:rPr lang="en-US"/>
              <a:t>Funding Pre-COD</a:t>
            </a:r>
          </a:p>
          <a:p>
            <a:pPr marL="342900" indent="-342900">
              <a:buFont typeface="+mj-lt"/>
              <a:buAutoNum type="arabicPeriod"/>
            </a:pPr>
            <a:r>
              <a:rPr lang="en-US"/>
              <a:t>Repayment Post-COD</a:t>
            </a:r>
          </a:p>
          <a:p>
            <a:pPr marL="342900" indent="-342900">
              <a:buFont typeface="+mj-lt"/>
              <a:buAutoNum type="arabicPeriod"/>
            </a:pPr>
            <a:r>
              <a:rPr lang="en-US"/>
              <a:t>Interest and Fees Paid </a:t>
            </a:r>
          </a:p>
          <a:p>
            <a:pPr marL="342900" indent="-342900">
              <a:buFont typeface="+mj-lt"/>
              <a:buAutoNum type="arabicPeriod"/>
            </a:pPr>
            <a:r>
              <a:rPr lang="en-US"/>
              <a:t>Other Features to Improve Ability to Repay including covenants, DSRA and cash sweep</a:t>
            </a:r>
          </a:p>
        </p:txBody>
      </p:sp>
      <p:pic>
        <p:nvPicPr>
          <p:cNvPr id="5" name="Picture 4">
            <a:extLst>
              <a:ext uri="{FF2B5EF4-FFF2-40B4-BE49-F238E27FC236}">
                <a16:creationId xmlns:a16="http://schemas.microsoft.com/office/drawing/2014/main" id="{9F6DFC8D-E959-60A9-B391-683ED0DC0B81}"/>
              </a:ext>
            </a:extLst>
          </p:cNvPr>
          <p:cNvPicPr>
            <a:picLocks noChangeAspect="1"/>
          </p:cNvPicPr>
          <p:nvPr/>
        </p:nvPicPr>
        <p:blipFill>
          <a:blip r:embed="rId2"/>
          <a:stretch>
            <a:fillRect/>
          </a:stretch>
        </p:blipFill>
        <p:spPr>
          <a:xfrm>
            <a:off x="4790023" y="2019114"/>
            <a:ext cx="3949813" cy="2819772"/>
          </a:xfrm>
          <a:prstGeom prst="rect">
            <a:avLst/>
          </a:prstGeom>
        </p:spPr>
      </p:pic>
    </p:spTree>
    <p:extLst>
      <p:ext uri="{BB962C8B-B14F-4D97-AF65-F5344CB8AC3E}">
        <p14:creationId xmlns:p14="http://schemas.microsoft.com/office/powerpoint/2010/main" val="391431795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
            <a:extLst>
              <a:ext uri="{FF2B5EF4-FFF2-40B4-BE49-F238E27FC236}">
                <a16:creationId xmlns:a16="http://schemas.microsoft.com/office/drawing/2014/main" id="{7EBA8F49-BCA6-4EF0-B6D5-775585C8321F}"/>
              </a:ext>
            </a:extLst>
          </p:cNvPr>
          <p:cNvSpPr>
            <a:spLocks noGrp="1"/>
          </p:cNvSpPr>
          <p:nvPr>
            <p:ph sz="quarter" idx="12"/>
          </p:nvPr>
        </p:nvSpPr>
        <p:spPr>
          <a:xfrm>
            <a:off x="839257" y="2556828"/>
            <a:ext cx="6000750" cy="3495675"/>
          </a:xfrm>
        </p:spPr>
        <p:txBody>
          <a:bodyPr>
            <a:normAutofit/>
          </a:bodyPr>
          <a:lstStyle/>
          <a:p>
            <a:pPr>
              <a:lnSpc>
                <a:spcPct val="100000"/>
              </a:lnSpc>
            </a:pPr>
            <a:r>
              <a:rPr lang="en-US" sz="1125"/>
              <a:t>CFADS represents periodic net revenue available to repay initial financing of capital expenditures from the construction period </a:t>
            </a:r>
          </a:p>
          <a:p>
            <a:pPr>
              <a:lnSpc>
                <a:spcPct val="100000"/>
              </a:lnSpc>
            </a:pPr>
            <a:r>
              <a:rPr lang="en-US" sz="1125"/>
              <a:t>Once operating costs are accounted for, remaining money must be used to repay debt, followed by equity distributions</a:t>
            </a:r>
          </a:p>
        </p:txBody>
      </p:sp>
      <p:cxnSp>
        <p:nvCxnSpPr>
          <p:cNvPr id="27" name="Straight Connector 26">
            <a:extLst>
              <a:ext uri="{FF2B5EF4-FFF2-40B4-BE49-F238E27FC236}">
                <a16:creationId xmlns:a16="http://schemas.microsoft.com/office/drawing/2014/main" id="{FCB78A0B-087F-4B98-807D-819A6BCA3AB8}"/>
              </a:ext>
            </a:extLst>
          </p:cNvPr>
          <p:cNvCxnSpPr>
            <a:cxnSpLocks/>
          </p:cNvCxnSpPr>
          <p:nvPr/>
        </p:nvCxnSpPr>
        <p:spPr>
          <a:xfrm>
            <a:off x="1606806" y="2349174"/>
            <a:ext cx="60007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A8F91F7-8213-46C9-8916-3C55C2A2A11B}"/>
              </a:ext>
            </a:extLst>
          </p:cNvPr>
          <p:cNvSpPr/>
          <p:nvPr/>
        </p:nvSpPr>
        <p:spPr>
          <a:xfrm>
            <a:off x="6062785" y="1317711"/>
            <a:ext cx="1430263" cy="276999"/>
          </a:xfrm>
          <a:prstGeom prst="rect">
            <a:avLst/>
          </a:prstGeom>
          <a:solidFill>
            <a:schemeClr val="accent3">
              <a:lumMod val="20000"/>
              <a:lumOff val="80000"/>
            </a:schemeClr>
          </a:solidFill>
        </p:spPr>
        <p:txBody>
          <a:bodyPr wrap="none">
            <a:spAutoFit/>
          </a:bodyPr>
          <a:lstStyle/>
          <a:p>
            <a:r>
              <a:rPr lang="en-US" sz="1200" b="1"/>
              <a:t>Toll Road Mini Case</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2276B3-2423-4824-A9C8-5E0F1241645E}"/>
                  </a:ext>
                </a:extLst>
              </p:cNvPr>
              <p:cNvSpPr txBox="1"/>
              <p:nvPr/>
            </p:nvSpPr>
            <p:spPr>
              <a:xfrm>
                <a:off x="399432" y="2007342"/>
                <a:ext cx="2705450" cy="452627"/>
              </a:xfrm>
              <a:prstGeom prst="rect">
                <a:avLst/>
              </a:prstGeom>
            </p:spPr>
            <p:txBody>
              <a:bodyPr vert="horz" wrap="none" lIns="0" tIns="0" rIns="0" bIns="0" rtlCol="0">
                <a:noAutofit/>
              </a:bodyPr>
              <a:lstStyle/>
              <a:p>
                <a:pPr marL="1716838" lvl="5" algn="just"/>
                <a14:m>
                  <m:oMathPara xmlns:m="http://schemas.openxmlformats.org/officeDocument/2006/math">
                    <m:oMathParaPr>
                      <m:jc m:val="left"/>
                    </m:oMathParaPr>
                    <m:oMath>
                      <m:r>
                        <a:rPr lang="en-US" sz="1200" b="1" i="1">
                          <a:latin typeface="Cambria Math" panose="02040503050406030204" pitchFamily="18" charset="0"/>
                        </a:rPr>
                        <m:t>𝑪𝑭𝑨𝑫𝑺</m:t>
                      </m:r>
                      <m:r>
                        <a:rPr lang="en-US" sz="1200" b="1" i="1">
                          <a:latin typeface="Cambria Math" panose="02040503050406030204" pitchFamily="18" charset="0"/>
                        </a:rPr>
                        <m:t> =</m:t>
                      </m:r>
                      <m:r>
                        <a:rPr lang="en-US" sz="1200" b="1" i="1">
                          <a:latin typeface="Cambria Math" panose="02040503050406030204" pitchFamily="18" charset="0"/>
                          <a:ea typeface="Cambria Math" panose="02040503050406030204" pitchFamily="18" charset="0"/>
                        </a:rPr>
                        <m:t>𝑹𝒆𝒗𝒆𝒏𝒖𝒆</m:t>
                      </m:r>
                      <m:r>
                        <a:rPr lang="en-US" sz="1200" b="1" i="1">
                          <a:latin typeface="Cambria Math" panose="02040503050406030204" pitchFamily="18" charset="0"/>
                          <a:ea typeface="Cambria Math" panose="02040503050406030204" pitchFamily="18" charset="0"/>
                        </a:rPr>
                        <m:t>−</m:t>
                      </m:r>
                      <m:r>
                        <a:rPr lang="en-US" sz="1200" b="1" i="1">
                          <a:latin typeface="Cambria Math" panose="02040503050406030204" pitchFamily="18" charset="0"/>
                          <a:ea typeface="Cambria Math" panose="02040503050406030204" pitchFamily="18" charset="0"/>
                        </a:rPr>
                        <m:t>𝑶𝒑𝒆𝒓𝒂𝒕𝒊𝒏𝒈</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𝑪𝒐𝒔𝒕𝒔</m:t>
                      </m:r>
                      <m:r>
                        <a:rPr lang="en-US" sz="1200" b="1" i="1">
                          <a:latin typeface="Cambria Math" panose="02040503050406030204" pitchFamily="18" charset="0"/>
                          <a:ea typeface="Cambria Math" panose="02040503050406030204" pitchFamily="18" charset="0"/>
                        </a:rPr>
                        <m:t>±</m:t>
                      </m:r>
                      <m:r>
                        <a:rPr lang="en-US" sz="1200" b="1" i="1">
                          <a:latin typeface="Cambria Math" panose="02040503050406030204" pitchFamily="18" charset="0"/>
                          <a:ea typeface="Cambria Math" panose="02040503050406030204" pitchFamily="18" charset="0"/>
                        </a:rPr>
                        <m:t>𝑾𝒐𝒓𝒌𝒊𝒏𝒈</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𝑪𝒂𝒑𝒊𝒕𝒂𝒍</m:t>
                      </m:r>
                      <m:r>
                        <a:rPr lang="en-US" sz="1200" b="1" i="1">
                          <a:latin typeface="Cambria Math" panose="02040503050406030204" pitchFamily="18" charset="0"/>
                          <a:ea typeface="Cambria Math" panose="02040503050406030204" pitchFamily="18" charset="0"/>
                        </a:rPr>
                        <m:t> </m:t>
                      </m:r>
                      <m:r>
                        <a:rPr lang="en-US" sz="1200" b="1" i="1">
                          <a:latin typeface="Cambria Math" panose="02040503050406030204" pitchFamily="18" charset="0"/>
                          <a:ea typeface="Cambria Math" panose="02040503050406030204" pitchFamily="18" charset="0"/>
                        </a:rPr>
                        <m:t>𝑨𝒅𝒋</m:t>
                      </m:r>
                    </m:oMath>
                  </m:oMathPara>
                </a14:m>
                <a:endParaRPr lang="en-US" sz="1200" b="1"/>
              </a:p>
            </p:txBody>
          </p:sp>
        </mc:Choice>
        <mc:Fallback xmlns="">
          <p:sp>
            <p:nvSpPr>
              <p:cNvPr id="2" name="TextBox 1">
                <a:extLst>
                  <a:ext uri="{FF2B5EF4-FFF2-40B4-BE49-F238E27FC236}">
                    <a16:creationId xmlns:a16="http://schemas.microsoft.com/office/drawing/2014/main" id="{E82276B3-2423-4824-A9C8-5E0F1241645E}"/>
                  </a:ext>
                </a:extLst>
              </p:cNvPr>
              <p:cNvSpPr txBox="1">
                <a:spLocks noRot="1" noChangeAspect="1" noMove="1" noResize="1" noEditPoints="1" noAdjustHandles="1" noChangeArrowheads="1" noChangeShapeType="1" noTextEdit="1"/>
              </p:cNvSpPr>
              <p:nvPr/>
            </p:nvSpPr>
            <p:spPr>
              <a:xfrm>
                <a:off x="399432" y="2007342"/>
                <a:ext cx="2705450" cy="452627"/>
              </a:xfrm>
              <a:prstGeom prst="rect">
                <a:avLst/>
              </a:prstGeom>
              <a:blipFill>
                <a:blip r:embed="rId4"/>
                <a:stretch>
                  <a:fillRect t="-2667" r="-133634"/>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C502558-0238-4E54-EC25-CFCD7E95914E}"/>
              </a:ext>
            </a:extLst>
          </p:cNvPr>
          <p:cNvSpPr txBox="1"/>
          <p:nvPr/>
        </p:nvSpPr>
        <p:spPr>
          <a:xfrm>
            <a:off x="7751618" y="2118673"/>
            <a:ext cx="1246909" cy="1405578"/>
          </a:xfrm>
          <a:prstGeom prst="rect">
            <a:avLst/>
          </a:prstGeom>
          <a:solidFill>
            <a:srgbClr val="FFFF00"/>
          </a:solidFill>
        </p:spPr>
        <p:txBody>
          <a:bodyPr vert="horz" wrap="square" lIns="0" tIns="0" rIns="0" bIns="0" rtlCol="0">
            <a:noAutofit/>
          </a:bodyPr>
          <a:lstStyle/>
          <a:p>
            <a:pPr algn="l"/>
            <a:r>
              <a:rPr lang="en-US" sz="1350"/>
              <a:t>What is missing from the formula</a:t>
            </a:r>
          </a:p>
          <a:p>
            <a:pPr algn="l"/>
            <a:endParaRPr lang="en-US" sz="1350"/>
          </a:p>
          <a:p>
            <a:pPr algn="l"/>
            <a:r>
              <a:rPr lang="en-US" sz="1350"/>
              <a:t>What about changes in DSRA</a:t>
            </a:r>
          </a:p>
        </p:txBody>
      </p:sp>
      <p:sp>
        <p:nvSpPr>
          <p:cNvPr id="9" name="Title 8">
            <a:extLst>
              <a:ext uri="{FF2B5EF4-FFF2-40B4-BE49-F238E27FC236}">
                <a16:creationId xmlns:a16="http://schemas.microsoft.com/office/drawing/2014/main" id="{A4A2E334-B4ED-A81F-B250-996FD4E644D8}"/>
              </a:ext>
            </a:extLst>
          </p:cNvPr>
          <p:cNvSpPr>
            <a:spLocks noGrp="1"/>
          </p:cNvSpPr>
          <p:nvPr>
            <p:ph type="title"/>
          </p:nvPr>
        </p:nvSpPr>
        <p:spPr/>
        <p:txBody>
          <a:bodyPr>
            <a:normAutofit fontScale="90000"/>
          </a:bodyPr>
          <a:lstStyle/>
          <a:p>
            <a:r>
              <a:rPr lang="en-US"/>
              <a:t>Cash Flow Available for Debt Service (CFADS); It is what the Definition Says it is</a:t>
            </a:r>
          </a:p>
        </p:txBody>
      </p:sp>
    </p:spTree>
    <p:custDataLst>
      <p:tags r:id="rId1"/>
    </p:custDataLst>
    <p:extLst>
      <p:ext uri="{BB962C8B-B14F-4D97-AF65-F5344CB8AC3E}">
        <p14:creationId xmlns:p14="http://schemas.microsoft.com/office/powerpoint/2010/main" val="22192323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17FAA-26C4-46BF-AC9C-95E48F8BDA79}"/>
              </a:ext>
            </a:extLst>
          </p:cNvPr>
          <p:cNvSpPr>
            <a:spLocks noGrp="1"/>
          </p:cNvSpPr>
          <p:nvPr>
            <p:ph type="title"/>
          </p:nvPr>
        </p:nvSpPr>
        <p:spPr/>
        <p:txBody>
          <a:bodyPr>
            <a:normAutofit fontScale="90000"/>
          </a:bodyPr>
          <a:lstStyle/>
          <a:p>
            <a:r>
              <a:rPr lang="en-US"/>
              <a:t>You Can Go the Other Way to Find the DSCR</a:t>
            </a:r>
          </a:p>
        </p:txBody>
      </p:sp>
      <p:sp>
        <p:nvSpPr>
          <p:cNvPr id="3" name="Content Placeholder 2">
            <a:extLst>
              <a:ext uri="{FF2B5EF4-FFF2-40B4-BE49-F238E27FC236}">
                <a16:creationId xmlns:a16="http://schemas.microsoft.com/office/drawing/2014/main" id="{E89B9A61-9D3E-445D-B90D-EDCA98BBBF63}"/>
              </a:ext>
            </a:extLst>
          </p:cNvPr>
          <p:cNvSpPr>
            <a:spLocks noGrp="1"/>
          </p:cNvSpPr>
          <p:nvPr>
            <p:ph idx="1"/>
          </p:nvPr>
        </p:nvSpPr>
        <p:spPr/>
        <p:txBody>
          <a:bodyPr>
            <a:normAutofit/>
          </a:bodyPr>
          <a:lstStyle/>
          <a:p>
            <a:pPr algn="l"/>
            <a:r>
              <a:rPr lang="en-US"/>
              <a:t>Formulas for Break-Even: Say that you want to know how big the DSCR should be to cover for an availability payment that could be reduced by 20%.</a:t>
            </a:r>
          </a:p>
          <a:p>
            <a:endParaRPr lang="en-US"/>
          </a:p>
          <a:p>
            <a:r>
              <a:rPr lang="en-US"/>
              <a:t>The formulas below are for DSCR; you could also use LLCR and PLCR</a:t>
            </a:r>
          </a:p>
          <a:p>
            <a:pPr lvl="1"/>
            <a:r>
              <a:rPr lang="en-US"/>
              <a:t>DSCR = Cash Flow/Debt Service</a:t>
            </a:r>
          </a:p>
          <a:p>
            <a:pPr lvl="1"/>
            <a:r>
              <a:rPr lang="en-US"/>
              <a:t>Example: DSCR = 1.5 = 150/100</a:t>
            </a:r>
          </a:p>
          <a:p>
            <a:pPr lvl="1"/>
            <a:r>
              <a:rPr lang="en-US"/>
              <a:t>This means the cash flow break even is 50/150 = 1/3 = 33%</a:t>
            </a:r>
          </a:p>
          <a:p>
            <a:pPr lvl="1"/>
            <a:endParaRPr lang="en-US"/>
          </a:p>
          <a:p>
            <a:pPr lvl="1"/>
            <a:r>
              <a:rPr lang="en-US"/>
              <a:t>Break-even cash flow = (DSCR-1)/DSCR</a:t>
            </a:r>
          </a:p>
          <a:p>
            <a:pPr lvl="1"/>
            <a:r>
              <a:rPr lang="en-US"/>
              <a:t>BE = (DSCR-1)/DSCR</a:t>
            </a:r>
          </a:p>
          <a:p>
            <a:pPr lvl="1"/>
            <a:r>
              <a:rPr lang="en-US"/>
              <a:t>BE x DSCR = DSCR – 1</a:t>
            </a:r>
          </a:p>
          <a:p>
            <a:pPr lvl="1"/>
            <a:r>
              <a:rPr lang="en-US"/>
              <a:t>DSCR – BE x DSCR = 1</a:t>
            </a:r>
          </a:p>
          <a:p>
            <a:pPr lvl="1"/>
            <a:r>
              <a:rPr lang="en-US"/>
              <a:t>DSCR * (1-BE) = 1</a:t>
            </a:r>
          </a:p>
          <a:p>
            <a:pPr lvl="1"/>
            <a:r>
              <a:rPr lang="en-US"/>
              <a:t>DSCR = 1/(1-BE) or 1/.667 or 1.50</a:t>
            </a:r>
          </a:p>
          <a:p>
            <a:pPr algn="l"/>
            <a:endParaRPr lang="en-US"/>
          </a:p>
          <a:p>
            <a:pPr algn="l"/>
            <a:r>
              <a:rPr lang="en-US"/>
              <a:t>Note: Be careful with fixed costs.  If a project has fixed costs you have to make a more complex formula</a:t>
            </a:r>
          </a:p>
        </p:txBody>
      </p:sp>
      <p:sp>
        <p:nvSpPr>
          <p:cNvPr id="4" name="Slide Number Placeholder 3">
            <a:extLst>
              <a:ext uri="{FF2B5EF4-FFF2-40B4-BE49-F238E27FC236}">
                <a16:creationId xmlns:a16="http://schemas.microsoft.com/office/drawing/2014/main" id="{3E4E9775-576D-411D-96D2-390FA2919CFA}"/>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B241CD2-1E45-42A3-B213-66A034DF9A3B}" type="slidenum">
              <a:rPr lang="en-GB" smtClean="0"/>
              <a:pPr algn="ctr"/>
              <a:t>88</a:t>
            </a:fld>
            <a:endParaRPr lang="ko-KR" altLang="en-US"/>
          </a:p>
        </p:txBody>
      </p:sp>
    </p:spTree>
    <p:extLst>
      <p:ext uri="{BB962C8B-B14F-4D97-AF65-F5344CB8AC3E}">
        <p14:creationId xmlns:p14="http://schemas.microsoft.com/office/powerpoint/2010/main" val="5468012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FE19B-B390-36E7-E9F0-441893CB7F34}"/>
              </a:ext>
            </a:extLst>
          </p:cNvPr>
          <p:cNvSpPr>
            <a:spLocks noGrp="1"/>
          </p:cNvSpPr>
          <p:nvPr>
            <p:ph type="title"/>
          </p:nvPr>
        </p:nvSpPr>
        <p:spPr/>
        <p:txBody>
          <a:bodyPr>
            <a:normAutofit fontScale="90000"/>
          </a:bodyPr>
          <a:lstStyle/>
          <a:p>
            <a:r>
              <a:rPr lang="en-US"/>
              <a:t>Equity IRR, Debt Financing Theory and Project Finance</a:t>
            </a:r>
          </a:p>
        </p:txBody>
      </p:sp>
      <p:sp>
        <p:nvSpPr>
          <p:cNvPr id="3" name="Content Placeholder 2">
            <a:extLst>
              <a:ext uri="{FF2B5EF4-FFF2-40B4-BE49-F238E27FC236}">
                <a16:creationId xmlns:a16="http://schemas.microsoft.com/office/drawing/2014/main" id="{5941B1B3-EF3C-546F-0BF2-A893CE3E74A2}"/>
              </a:ext>
            </a:extLst>
          </p:cNvPr>
          <p:cNvSpPr>
            <a:spLocks noGrp="1"/>
          </p:cNvSpPr>
          <p:nvPr>
            <p:ph idx="1"/>
          </p:nvPr>
        </p:nvSpPr>
        <p:spPr>
          <a:xfrm>
            <a:off x="304801" y="1209675"/>
            <a:ext cx="5794158" cy="4782752"/>
          </a:xfrm>
        </p:spPr>
        <p:txBody>
          <a:bodyPr>
            <a:normAutofit/>
          </a:bodyPr>
          <a:lstStyle/>
          <a:p>
            <a:pPr algn="l"/>
            <a:r>
              <a:rPr lang="en-US"/>
              <a:t>Miller and Modigliani and APV</a:t>
            </a:r>
          </a:p>
          <a:p>
            <a:pPr algn="l"/>
            <a:r>
              <a:rPr lang="en-US"/>
              <a:t>Debt Level and Risk in Project Finance</a:t>
            </a:r>
          </a:p>
          <a:p>
            <a:pPr algn="l"/>
            <a:r>
              <a:rPr lang="en-US"/>
              <a:t>Un-gear and Re-gear Beta is ridiculous in project finance (and maybe in any finance). This is because the debt level defines the level of risk and not the other way around</a:t>
            </a:r>
          </a:p>
          <a:p>
            <a:pPr algn="l"/>
            <a:r>
              <a:rPr lang="en-US"/>
              <a:t>Why Equity IRR rather than Project IRR is used in project finance. For example, a risky project has less debt that would imply a lower equity IRR if the project IRR was the same. But the project IRR should be higher because of the higher risk, and the lower debt offsets this risk leading to a similar equity IRR</a:t>
            </a:r>
          </a:p>
          <a:p>
            <a:pPr algn="l"/>
            <a:r>
              <a:rPr lang="en-US"/>
              <a:t>Problem with cash on the balance sheet</a:t>
            </a:r>
          </a:p>
          <a:p>
            <a:pPr algn="l"/>
            <a:r>
              <a:rPr lang="en-US"/>
              <a:t>Much bigger problem if cash is invested at the beginning because of IRR mathematics – if the cash must be financed by equity and not a mixture of debt and equity.</a:t>
            </a:r>
          </a:p>
          <a:p>
            <a:pPr algn="l"/>
            <a:r>
              <a:rPr lang="en-US"/>
              <a:t>This is one of the issues that arise with putting a cash reserve on the balance sheet to resolve the interest expense versus debt service problem</a:t>
            </a:r>
          </a:p>
          <a:p>
            <a:endParaRPr lang="en-US"/>
          </a:p>
          <a:p>
            <a:endParaRPr lang="en-US"/>
          </a:p>
        </p:txBody>
      </p:sp>
      <p:pic>
        <p:nvPicPr>
          <p:cNvPr id="4" name="Picture 3">
            <a:extLst>
              <a:ext uri="{FF2B5EF4-FFF2-40B4-BE49-F238E27FC236}">
                <a16:creationId xmlns:a16="http://schemas.microsoft.com/office/drawing/2014/main" id="{EE021A18-928E-4C35-ECD9-2BA794ECB0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5976" y="1494667"/>
            <a:ext cx="2743200" cy="2414905"/>
          </a:xfrm>
          <a:prstGeom prst="rect">
            <a:avLst/>
          </a:prstGeom>
        </p:spPr>
      </p:pic>
    </p:spTree>
    <p:extLst>
      <p:ext uri="{BB962C8B-B14F-4D97-AF65-F5344CB8AC3E}">
        <p14:creationId xmlns:p14="http://schemas.microsoft.com/office/powerpoint/2010/main" val="25141601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Sculpting Equations - Basic</a:t>
            </a:r>
          </a:p>
        </p:txBody>
      </p:sp>
      <p:sp>
        <p:nvSpPr>
          <p:cNvPr id="3" name="Content Placeholder 2"/>
          <p:cNvSpPr>
            <a:spLocks noGrp="1"/>
          </p:cNvSpPr>
          <p:nvPr>
            <p:ph idx="1"/>
          </p:nvPr>
        </p:nvSpPr>
        <p:spPr/>
        <p:txBody>
          <a:bodyPr>
            <a:normAutofit fontScale="85000" lnSpcReduction="20000"/>
          </a:bodyPr>
          <a:lstStyle/>
          <a:p>
            <a:pPr algn="l"/>
            <a:r>
              <a:rPr lang="en-US" sz="2400" dirty="0"/>
              <a:t>One of the main ideas about the repayment process in project finance is that the modelling is much more effective when you combine formulas with other excel techniques. If you try and solve these things with a brute force method that uses a copy and paste method or goal seek things will get very messy. Formulas used for repayment and debt sizing are listed below: The fundamental two sculpting formulas are:</a:t>
            </a:r>
          </a:p>
          <a:p>
            <a:pPr algn="l"/>
            <a:r>
              <a:rPr lang="en-US" sz="2400" b="1" dirty="0"/>
              <a:t>(1) Target Debt Service Per Period = CFADS/DSCR</a:t>
            </a:r>
          </a:p>
          <a:p>
            <a:pPr algn="l"/>
            <a:r>
              <a:rPr lang="en-US" sz="2400" b="1" dirty="0"/>
              <a:t>(2) Debt Amount at COD = PV(Interest Rate, Target Debt Service)</a:t>
            </a:r>
          </a:p>
          <a:p>
            <a:pPr algn="l"/>
            <a:r>
              <a:rPr lang="en-US" sz="2400" b="1" dirty="0"/>
              <a:t>Non-Constant Interest Rates</a:t>
            </a:r>
          </a:p>
          <a:p>
            <a:pPr algn="l"/>
            <a:r>
              <a:rPr lang="en-US" sz="2400" dirty="0"/>
              <a:t>However this is by no means the only formula you should use when working on repayment. In cases when the interest rate changes, a simple present value formula cannot be used. Instead, an interest rate index can be created that accounts for prior interest rate changes as follows:</a:t>
            </a:r>
          </a:p>
          <a:p>
            <a:pPr algn="l"/>
            <a:r>
              <a:rPr lang="en-US" sz="2400" b="1" dirty="0"/>
              <a:t>(3) Int Rate Index(t) = Int Rate Indext-1 x (1+Interest Rate(t))</a:t>
            </a:r>
          </a:p>
          <a:p>
            <a:pPr algn="l"/>
            <a:r>
              <a:rPr lang="en-US" sz="2400" b="1" dirty="0"/>
              <a:t>(4) Debt Amount at COD = ∑ Debt Service(t)/Interest Rate Index(t)</a:t>
            </a:r>
          </a:p>
        </p:txBody>
      </p:sp>
      <p:sp>
        <p:nvSpPr>
          <p:cNvPr id="4" name="Slide Number Placeholder 3"/>
          <p:cNvSpPr>
            <a:spLocks noGrp="1"/>
          </p:cNvSpPr>
          <p:nvPr>
            <p:ph type="sldNum" sz="quarter" idx="12"/>
          </p:nvPr>
        </p:nvSpPr>
        <p:spPr/>
        <p:txBody>
          <a:bodyPr/>
          <a:lstStyle/>
          <a:p>
            <a:fld id="{EB241CD2-1E45-42A3-B213-66A034DF9A3B}" type="slidenum">
              <a:rPr lang="en-GB" smtClean="0"/>
              <a:t>90</a:t>
            </a:fld>
            <a:endParaRPr lang="en-GB" dirty="0"/>
          </a:p>
        </p:txBody>
      </p:sp>
    </p:spTree>
    <p:extLst>
      <p:ext uri="{BB962C8B-B14F-4D97-AF65-F5344CB8AC3E}">
        <p14:creationId xmlns:p14="http://schemas.microsoft.com/office/powerpoint/2010/main" val="12852198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Sculpting Equations with Debt to Capital Constraint</a:t>
            </a:r>
          </a:p>
        </p:txBody>
      </p:sp>
      <p:sp>
        <p:nvSpPr>
          <p:cNvPr id="3" name="Content Placeholder 2"/>
          <p:cNvSpPr>
            <a:spLocks noGrp="1"/>
          </p:cNvSpPr>
          <p:nvPr>
            <p:ph idx="1"/>
          </p:nvPr>
        </p:nvSpPr>
        <p:spPr/>
        <p:txBody>
          <a:bodyPr>
            <a:normAutofit/>
          </a:bodyPr>
          <a:lstStyle/>
          <a:p>
            <a:pPr algn="l"/>
            <a:r>
              <a:rPr lang="en-US" sz="2000" dirty="0"/>
              <a:t>Use of LLCR when there is a Target Debt to Capital constraint that drives the amount of the debt.  If the debt is being sized by the debt to capital ratio, a higher DSCR must be used.</a:t>
            </a:r>
          </a:p>
          <a:p>
            <a:pPr algn="l"/>
            <a:r>
              <a:rPr lang="en-US" sz="2000" dirty="0"/>
              <a:t>This raises the issue of how to compute sculpted debt repayments when debt is sized with the debt to capital ratio and the DSCR is not from the DSCR constraint. </a:t>
            </a:r>
          </a:p>
          <a:p>
            <a:pPr algn="l"/>
            <a:r>
              <a:rPr lang="en-US" sz="2000" dirty="0"/>
              <a:t>When the Debt is Sized by Debt to Capital the LLCR can be used to size the debt, because with sculpting, the DSCR = LLCR. Formulas in this case include:</a:t>
            </a:r>
          </a:p>
          <a:p>
            <a:pPr algn="l"/>
            <a:r>
              <a:rPr lang="en-US" sz="1800" b="1" dirty="0"/>
              <a:t>(5) Target Debt Service(t) = CF(t)/LLCR</a:t>
            </a:r>
          </a:p>
          <a:p>
            <a:pPr algn="l"/>
            <a:r>
              <a:rPr lang="en-US" sz="1800" b="1" dirty="0"/>
              <a:t>(6) LLCR = NPV(Interest Rate, CFADS)/Max Debt from Debt to Capital</a:t>
            </a:r>
          </a:p>
          <a:p>
            <a:pPr algn="l"/>
            <a:r>
              <a:rPr lang="en-US" sz="1800" b="1" dirty="0"/>
              <a:t>(7) DSCR Applied = MAX(Target DSCR,LLCR with Max Debt)</a:t>
            </a:r>
          </a:p>
        </p:txBody>
      </p:sp>
      <p:sp>
        <p:nvSpPr>
          <p:cNvPr id="4" name="Slide Number Placeholder 3"/>
          <p:cNvSpPr>
            <a:spLocks noGrp="1"/>
          </p:cNvSpPr>
          <p:nvPr>
            <p:ph type="sldNum" sz="quarter" idx="12"/>
          </p:nvPr>
        </p:nvSpPr>
        <p:spPr/>
        <p:txBody>
          <a:bodyPr/>
          <a:lstStyle/>
          <a:p>
            <a:fld id="{EB241CD2-1E45-42A3-B213-66A034DF9A3B}" type="slidenum">
              <a:rPr lang="en-GB" smtClean="0"/>
              <a:t>91</a:t>
            </a:fld>
            <a:endParaRPr lang="en-GB" dirty="0"/>
          </a:p>
        </p:txBody>
      </p:sp>
    </p:spTree>
    <p:extLst>
      <p:ext uri="{BB962C8B-B14F-4D97-AF65-F5344CB8AC3E}">
        <p14:creationId xmlns:p14="http://schemas.microsoft.com/office/powerpoint/2010/main" val="11911952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Sculpting Equations with LC Fees</a:t>
            </a:r>
          </a:p>
        </p:txBody>
      </p:sp>
      <p:sp>
        <p:nvSpPr>
          <p:cNvPr id="3" name="Content Placeholder 2"/>
          <p:cNvSpPr>
            <a:spLocks noGrp="1"/>
          </p:cNvSpPr>
          <p:nvPr>
            <p:ph idx="1"/>
          </p:nvPr>
        </p:nvSpPr>
        <p:spPr/>
        <p:txBody>
          <a:bodyPr>
            <a:normAutofit/>
          </a:bodyPr>
          <a:lstStyle/>
          <a:p>
            <a:r>
              <a:rPr lang="en-US" dirty="0"/>
              <a:t>Adjusting Sculpting Equations for Debt Fees: Debt fees such as the fee on a letter of credit is part of debt service. To include the fees in the sculpting equations, you should subtract the fees when you compute the net present value of debt, as the fees reduce the amount of debt service that can be supported by cash flow. To make the sculpting work you should also make the repayment lower by the fees as shown below:</a:t>
            </a:r>
          </a:p>
          <a:p>
            <a:r>
              <a:rPr lang="en-US" b="1" dirty="0"/>
              <a:t>(14) Repayment = CFADS/DSCR - Interest - Fees</a:t>
            </a:r>
          </a:p>
          <a:p>
            <a:r>
              <a:rPr lang="en-US" b="1" dirty="0"/>
              <a:t>(15) Debt = NPV(Interest Rate, Debt Service-fees) </a:t>
            </a:r>
          </a:p>
          <a:p>
            <a:r>
              <a:rPr lang="en-US" b="1" dirty="0"/>
              <a:t>Debt = NPV(rate, Debt Service) - NPV(rate, Fees)</a:t>
            </a:r>
          </a:p>
          <a:p>
            <a:r>
              <a:rPr lang="en-US" dirty="0"/>
              <a:t>Note Debt Service in the above equation means debt service without fees and debt is reduced by PV of fees</a:t>
            </a:r>
          </a:p>
          <a:p>
            <a:r>
              <a:rPr lang="en-US" dirty="0"/>
              <a:t>Adjusting LLCR for Debt Fees: The sculpting analyses include calculation of the LLCR to evaluate whether the debt to capital constraint is driving the constraint. In this case the PV of CFADS is not the correct numerator for the analysis. Instead, the PV of the LC fees should be added to the denominator of the LLCR as follows:</a:t>
            </a:r>
          </a:p>
          <a:p>
            <a:r>
              <a:rPr lang="en-US" b="1" dirty="0"/>
              <a:t>(16) LLCR = PV(CFADS)/(Debt + PV of LC Fees), where</a:t>
            </a:r>
          </a:p>
          <a:p>
            <a:r>
              <a:rPr lang="en-US" b="1" dirty="0"/>
              <a:t>(17) Debt = Project Cost x Debt to Capital</a:t>
            </a:r>
          </a:p>
        </p:txBody>
      </p:sp>
      <p:sp>
        <p:nvSpPr>
          <p:cNvPr id="4" name="Slide Number Placeholder 3"/>
          <p:cNvSpPr>
            <a:spLocks noGrp="1"/>
          </p:cNvSpPr>
          <p:nvPr>
            <p:ph type="sldNum" sz="quarter" idx="12"/>
          </p:nvPr>
        </p:nvSpPr>
        <p:spPr/>
        <p:txBody>
          <a:bodyPr/>
          <a:lstStyle/>
          <a:p>
            <a:fld id="{EB241CD2-1E45-42A3-B213-66A034DF9A3B}" type="slidenum">
              <a:rPr lang="en-GB" smtClean="0"/>
              <a:t>92</a:t>
            </a:fld>
            <a:endParaRPr lang="en-GB" dirty="0"/>
          </a:p>
        </p:txBody>
      </p:sp>
    </p:spTree>
    <p:extLst>
      <p:ext uri="{BB962C8B-B14F-4D97-AF65-F5344CB8AC3E}">
        <p14:creationId xmlns:p14="http://schemas.microsoft.com/office/powerpoint/2010/main" val="3725386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8DFDA9-25F9-4549-94C3-DE0DA7BC4343}"/>
              </a:ext>
            </a:extLst>
          </p:cNvPr>
          <p:cNvSpPr>
            <a:spLocks noGrp="1"/>
          </p:cNvSpPr>
          <p:nvPr>
            <p:ph idx="1"/>
          </p:nvPr>
        </p:nvSpPr>
        <p:spPr/>
        <p:txBody>
          <a:bodyPr>
            <a:normAutofit/>
          </a:bodyPr>
          <a:lstStyle/>
          <a:p>
            <a:r>
              <a:rPr lang="en-US" dirty="0"/>
              <a:t>Sculpting and Changes in the DSRA balance including Final Repayment</a:t>
            </a:r>
          </a:p>
          <a:p>
            <a:r>
              <a:rPr lang="en-US" dirty="0"/>
              <a:t>After working through letters of credit for the DSRA, taxes, interest income and other factors that cause difficult circular references, the final subject addressed is using the DSRA to repay debt. </a:t>
            </a:r>
          </a:p>
          <a:p>
            <a:r>
              <a:rPr lang="en-US" dirty="0"/>
              <a:t>A similar result occurs when changes in the DSRA are included in CFADS. Incorporating these changes in a financial model without massive circularity disruptions can be tricky, but it can be solved by separately computing the present value of changes in the DSRA. </a:t>
            </a:r>
          </a:p>
          <a:p>
            <a:r>
              <a:rPr lang="en-US" dirty="0"/>
              <a:t>Changes in the DSRA can be modelled using the following equations:</a:t>
            </a:r>
          </a:p>
          <a:p>
            <a:r>
              <a:rPr lang="en-US" b="1" dirty="0"/>
              <a:t>(18) Debt Adjustment = PV(Interest Rate, Change in DSRA/DSCR)</a:t>
            </a:r>
          </a:p>
          <a:p>
            <a:r>
              <a:rPr lang="en-US" b="1" dirty="0"/>
              <a:t>(19) Repayment = Repayment from Normal Sculpting + Change in DSRA/DSCR</a:t>
            </a:r>
          </a:p>
          <a:p>
            <a:endParaRPr lang="en-US" dirty="0"/>
          </a:p>
        </p:txBody>
      </p:sp>
      <p:sp>
        <p:nvSpPr>
          <p:cNvPr id="3" name="Title 2">
            <a:extLst>
              <a:ext uri="{FF2B5EF4-FFF2-40B4-BE49-F238E27FC236}">
                <a16:creationId xmlns:a16="http://schemas.microsoft.com/office/drawing/2014/main" id="{A0F51056-BE99-4D45-A599-CAD4BD6447E6}"/>
              </a:ext>
            </a:extLst>
          </p:cNvPr>
          <p:cNvSpPr>
            <a:spLocks noGrp="1"/>
          </p:cNvSpPr>
          <p:nvPr>
            <p:ph type="title"/>
          </p:nvPr>
        </p:nvSpPr>
        <p:spPr/>
        <p:txBody>
          <a:bodyPr/>
          <a:lstStyle/>
          <a:p>
            <a:r>
              <a:rPr lang="en-US" dirty="0"/>
              <a:t>Sculpting with DSRA as Final Payment</a:t>
            </a:r>
          </a:p>
        </p:txBody>
      </p:sp>
      <p:sp>
        <p:nvSpPr>
          <p:cNvPr id="4" name="Slide Number Placeholder 3">
            <a:extLst>
              <a:ext uri="{FF2B5EF4-FFF2-40B4-BE49-F238E27FC236}">
                <a16:creationId xmlns:a16="http://schemas.microsoft.com/office/drawing/2014/main" id="{3DFD6B1D-8E36-4476-9524-EB8FE2646A60}"/>
              </a:ext>
            </a:extLst>
          </p:cNvPr>
          <p:cNvSpPr>
            <a:spLocks noGrp="1"/>
          </p:cNvSpPr>
          <p:nvPr>
            <p:ph type="sldNum" sz="quarter" idx="12"/>
          </p:nvPr>
        </p:nvSpPr>
        <p:spPr/>
        <p:txBody>
          <a:bodyPr/>
          <a:lstStyle/>
          <a:p>
            <a:pPr algn="ctr"/>
            <a:fld id="{0C3A1854-6B63-4059-B360-A3C4972BF0FC}" type="slidenum">
              <a:rPr lang="ko-KR" altLang="en-US" smtClean="0"/>
              <a:pPr algn="ctr"/>
              <a:t>93</a:t>
            </a:fld>
            <a:endParaRPr lang="ko-KR" altLang="en-US" dirty="0"/>
          </a:p>
        </p:txBody>
      </p:sp>
    </p:spTree>
    <p:extLst>
      <p:ext uri="{BB962C8B-B14F-4D97-AF65-F5344CB8AC3E}">
        <p14:creationId xmlns:p14="http://schemas.microsoft.com/office/powerpoint/2010/main" val="23390619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2313-9D2F-20EB-4462-08F137253F9B}"/>
              </a:ext>
            </a:extLst>
          </p:cNvPr>
          <p:cNvSpPr>
            <a:spLocks noGrp="1"/>
          </p:cNvSpPr>
          <p:nvPr>
            <p:ph type="title"/>
          </p:nvPr>
        </p:nvSpPr>
        <p:spPr/>
        <p:txBody>
          <a:bodyPr>
            <a:normAutofit fontScale="90000"/>
          </a:bodyPr>
          <a:lstStyle/>
          <a:p>
            <a:r>
              <a:rPr lang="en-US" dirty="0"/>
              <a:t>Debt Sculpting, DSCR Formula and Negative Repayment</a:t>
            </a:r>
          </a:p>
        </p:txBody>
      </p:sp>
      <p:sp>
        <p:nvSpPr>
          <p:cNvPr id="3" name="Content Placeholder 2">
            <a:extLst>
              <a:ext uri="{FF2B5EF4-FFF2-40B4-BE49-F238E27FC236}">
                <a16:creationId xmlns:a16="http://schemas.microsoft.com/office/drawing/2014/main" id="{78767F32-4D28-2FCF-E664-1577A9341CC7}"/>
              </a:ext>
            </a:extLst>
          </p:cNvPr>
          <p:cNvSpPr>
            <a:spLocks noGrp="1"/>
          </p:cNvSpPr>
          <p:nvPr>
            <p:ph idx="1"/>
          </p:nvPr>
        </p:nvSpPr>
        <p:spPr>
          <a:xfrm>
            <a:off x="304800" y="1209674"/>
            <a:ext cx="8390625" cy="4897827"/>
          </a:xfrm>
        </p:spPr>
        <p:txBody>
          <a:bodyPr>
            <a:normAutofit fontScale="92500" lnSpcReduction="10000"/>
          </a:bodyPr>
          <a:lstStyle/>
          <a:p>
            <a:r>
              <a:rPr lang="en-US" dirty="0"/>
              <a:t>Start with the basic formula:</a:t>
            </a:r>
          </a:p>
          <a:p>
            <a:pPr lvl="1"/>
            <a:r>
              <a:rPr lang="en-US" dirty="0"/>
              <a:t>DSCR = CFADS/DS</a:t>
            </a:r>
          </a:p>
          <a:p>
            <a:pPr lvl="1"/>
            <a:r>
              <a:rPr lang="en-US" dirty="0"/>
              <a:t>DS = CFADS/DSCR</a:t>
            </a:r>
          </a:p>
          <a:p>
            <a:pPr lvl="1"/>
            <a:r>
              <a:rPr lang="en-US" dirty="0"/>
              <a:t>DS = Interest + Repayment</a:t>
            </a:r>
          </a:p>
          <a:p>
            <a:pPr lvl="1"/>
            <a:endParaRPr lang="en-US" dirty="0"/>
          </a:p>
          <a:p>
            <a:r>
              <a:rPr lang="en-US" dirty="0"/>
              <a:t>It is possible that in this formula the repayment will be negative when interest is greater than debt service</a:t>
            </a:r>
          </a:p>
          <a:p>
            <a:endParaRPr lang="en-US" dirty="0"/>
          </a:p>
          <a:p>
            <a:r>
              <a:rPr lang="en-US" dirty="0"/>
              <a:t>In this case there are a couple things you can do.</a:t>
            </a:r>
          </a:p>
          <a:p>
            <a:pPr lvl="1"/>
            <a:r>
              <a:rPr lang="en-US" dirty="0"/>
              <a:t>You can set up a cash reserve account to cover the interest</a:t>
            </a:r>
          </a:p>
          <a:p>
            <a:pPr lvl="1"/>
            <a:r>
              <a:rPr lang="en-US" dirty="0"/>
              <a:t>You can use the cash reserve withdraws to cover the repayment</a:t>
            </a:r>
          </a:p>
          <a:p>
            <a:pPr lvl="1"/>
            <a:r>
              <a:rPr lang="en-US" dirty="0"/>
              <a:t>In this case there is higher repayment (non-negative) and the tenure of the debt declines</a:t>
            </a:r>
          </a:p>
          <a:p>
            <a:pPr lvl="1"/>
            <a:r>
              <a:rPr lang="en-US" dirty="0"/>
              <a:t>If the CFADS includes only the cash for repayment, the DSCR is below the target</a:t>
            </a:r>
          </a:p>
          <a:p>
            <a:r>
              <a:rPr lang="en-US" dirty="0"/>
              <a:t>Solution</a:t>
            </a:r>
          </a:p>
          <a:p>
            <a:pPr lvl="1"/>
            <a:r>
              <a:rPr lang="en-US" dirty="0"/>
              <a:t>Amount withdrawn from the reserve account uses the formula</a:t>
            </a:r>
          </a:p>
          <a:p>
            <a:pPr lvl="1"/>
            <a:r>
              <a:rPr lang="en-US" dirty="0"/>
              <a:t>CFADS = EBITDA – Taxes + Amount Withdrawn from Reserve</a:t>
            </a:r>
          </a:p>
          <a:p>
            <a:pPr lvl="1"/>
            <a:r>
              <a:rPr lang="en-US" dirty="0"/>
              <a:t>Target CFADS = Debt Service x DSCR</a:t>
            </a:r>
          </a:p>
          <a:p>
            <a:pPr lvl="1"/>
            <a:r>
              <a:rPr lang="en-US" dirty="0"/>
              <a:t>Debt Service = Interest Expense</a:t>
            </a:r>
          </a:p>
          <a:p>
            <a:pPr lvl="1"/>
            <a:r>
              <a:rPr lang="en-US" dirty="0"/>
              <a:t>(EBITDA – Taxes + Amount Withdrawn)  = Interest * DSCR</a:t>
            </a:r>
          </a:p>
          <a:p>
            <a:pPr lvl="1"/>
            <a:endParaRPr lang="en-US" dirty="0"/>
          </a:p>
          <a:p>
            <a:pPr lvl="1"/>
            <a:r>
              <a:rPr lang="en-US" b="1" dirty="0"/>
              <a:t>Amount of Reserve Withdrawn = Interest * DSCR – EBITDA + Taxes</a:t>
            </a:r>
          </a:p>
          <a:p>
            <a:pPr lvl="1"/>
            <a:endParaRPr lang="en-US" dirty="0"/>
          </a:p>
          <a:p>
            <a:pPr lvl="1"/>
            <a:r>
              <a:rPr lang="en-US" dirty="0"/>
              <a:t>Note the extra amount results in dividends like the normal situation</a:t>
            </a:r>
          </a:p>
        </p:txBody>
      </p:sp>
    </p:spTree>
    <p:extLst>
      <p:ext uri="{BB962C8B-B14F-4D97-AF65-F5344CB8AC3E}">
        <p14:creationId xmlns:p14="http://schemas.microsoft.com/office/powerpoint/2010/main" val="27491430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A4F8-688E-50CF-CC75-BB86E3C75F28}"/>
              </a:ext>
            </a:extLst>
          </p:cNvPr>
          <p:cNvSpPr>
            <a:spLocks noGrp="1"/>
          </p:cNvSpPr>
          <p:nvPr>
            <p:ph type="title"/>
          </p:nvPr>
        </p:nvSpPr>
        <p:spPr/>
        <p:txBody>
          <a:bodyPr/>
          <a:lstStyle/>
          <a:p>
            <a:r>
              <a:rPr lang="en-US" dirty="0"/>
              <a:t>Summary of Results</a:t>
            </a:r>
          </a:p>
        </p:txBody>
      </p:sp>
      <p:sp>
        <p:nvSpPr>
          <p:cNvPr id="3" name="Content Placeholder 2">
            <a:extLst>
              <a:ext uri="{FF2B5EF4-FFF2-40B4-BE49-F238E27FC236}">
                <a16:creationId xmlns:a16="http://schemas.microsoft.com/office/drawing/2014/main" id="{E5436063-AB6C-5790-4DD1-3AF65935A1E8}"/>
              </a:ext>
            </a:extLst>
          </p:cNvPr>
          <p:cNvSpPr>
            <a:spLocks noGrp="1"/>
          </p:cNvSpPr>
          <p:nvPr>
            <p:ph idx="1"/>
          </p:nvPr>
        </p:nvSpPr>
        <p:spPr/>
        <p:txBody>
          <a:bodyPr/>
          <a:lstStyle/>
          <a:p>
            <a:r>
              <a:rPr lang="en-US" dirty="0"/>
              <a:t>Case with allowing negative repayment</a:t>
            </a:r>
          </a:p>
          <a:p>
            <a:endParaRPr lang="en-US" dirty="0"/>
          </a:p>
        </p:txBody>
      </p:sp>
      <p:pic>
        <p:nvPicPr>
          <p:cNvPr id="5" name="Picture 4">
            <a:extLst>
              <a:ext uri="{FF2B5EF4-FFF2-40B4-BE49-F238E27FC236}">
                <a16:creationId xmlns:a16="http://schemas.microsoft.com/office/drawing/2014/main" id="{01BA12FF-B7EA-526E-B490-0EA1C23A86EA}"/>
              </a:ext>
            </a:extLst>
          </p:cNvPr>
          <p:cNvPicPr>
            <a:picLocks noChangeAspect="1"/>
          </p:cNvPicPr>
          <p:nvPr/>
        </p:nvPicPr>
        <p:blipFill>
          <a:blip r:embed="rId2"/>
          <a:stretch>
            <a:fillRect/>
          </a:stretch>
        </p:blipFill>
        <p:spPr>
          <a:xfrm>
            <a:off x="200025" y="1570630"/>
            <a:ext cx="2896858" cy="2234632"/>
          </a:xfrm>
          <a:prstGeom prst="rect">
            <a:avLst/>
          </a:prstGeom>
        </p:spPr>
      </p:pic>
      <p:pic>
        <p:nvPicPr>
          <p:cNvPr id="7" name="Picture 6">
            <a:extLst>
              <a:ext uri="{FF2B5EF4-FFF2-40B4-BE49-F238E27FC236}">
                <a16:creationId xmlns:a16="http://schemas.microsoft.com/office/drawing/2014/main" id="{6ECEF3DC-9AB7-190B-0D76-986A394D6A79}"/>
              </a:ext>
            </a:extLst>
          </p:cNvPr>
          <p:cNvPicPr>
            <a:picLocks noChangeAspect="1"/>
          </p:cNvPicPr>
          <p:nvPr/>
        </p:nvPicPr>
        <p:blipFill>
          <a:blip r:embed="rId3"/>
          <a:stretch>
            <a:fillRect/>
          </a:stretch>
        </p:blipFill>
        <p:spPr>
          <a:xfrm>
            <a:off x="4416673" y="1570630"/>
            <a:ext cx="3321220" cy="2302540"/>
          </a:xfrm>
          <a:prstGeom prst="rect">
            <a:avLst/>
          </a:prstGeom>
        </p:spPr>
      </p:pic>
      <p:pic>
        <p:nvPicPr>
          <p:cNvPr id="9" name="Picture 8">
            <a:extLst>
              <a:ext uri="{FF2B5EF4-FFF2-40B4-BE49-F238E27FC236}">
                <a16:creationId xmlns:a16="http://schemas.microsoft.com/office/drawing/2014/main" id="{D3C0A1A3-E791-13CB-F5CB-67A893F3952C}"/>
              </a:ext>
            </a:extLst>
          </p:cNvPr>
          <p:cNvPicPr>
            <a:picLocks noChangeAspect="1"/>
          </p:cNvPicPr>
          <p:nvPr/>
        </p:nvPicPr>
        <p:blipFill>
          <a:blip r:embed="rId4"/>
          <a:stretch>
            <a:fillRect/>
          </a:stretch>
        </p:blipFill>
        <p:spPr>
          <a:xfrm>
            <a:off x="126364" y="4098034"/>
            <a:ext cx="3384587" cy="2573696"/>
          </a:xfrm>
          <a:prstGeom prst="rect">
            <a:avLst/>
          </a:prstGeom>
        </p:spPr>
      </p:pic>
      <p:pic>
        <p:nvPicPr>
          <p:cNvPr id="11" name="Picture 10">
            <a:extLst>
              <a:ext uri="{FF2B5EF4-FFF2-40B4-BE49-F238E27FC236}">
                <a16:creationId xmlns:a16="http://schemas.microsoft.com/office/drawing/2014/main" id="{94FCE2D6-1D00-8FEA-EB61-44AE67C0B254}"/>
              </a:ext>
            </a:extLst>
          </p:cNvPr>
          <p:cNvPicPr>
            <a:picLocks noChangeAspect="1"/>
          </p:cNvPicPr>
          <p:nvPr/>
        </p:nvPicPr>
        <p:blipFill>
          <a:blip r:embed="rId5"/>
          <a:stretch>
            <a:fillRect/>
          </a:stretch>
        </p:blipFill>
        <p:spPr>
          <a:xfrm>
            <a:off x="4416672" y="4238197"/>
            <a:ext cx="3321221" cy="2328747"/>
          </a:xfrm>
          <a:prstGeom prst="rect">
            <a:avLst/>
          </a:prstGeom>
        </p:spPr>
      </p:pic>
    </p:spTree>
    <p:extLst>
      <p:ext uri="{BB962C8B-B14F-4D97-AF65-F5344CB8AC3E}">
        <p14:creationId xmlns:p14="http://schemas.microsoft.com/office/powerpoint/2010/main" val="157690356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E99AE-90B6-26EC-5C57-AAF58A5FA836}"/>
              </a:ext>
            </a:extLst>
          </p:cNvPr>
          <p:cNvSpPr>
            <a:spLocks noGrp="1"/>
          </p:cNvSpPr>
          <p:nvPr>
            <p:ph type="title"/>
          </p:nvPr>
        </p:nvSpPr>
        <p:spPr/>
        <p:txBody>
          <a:bodyPr>
            <a:normAutofit fontScale="90000"/>
          </a:bodyPr>
          <a:lstStyle/>
          <a:p>
            <a:r>
              <a:rPr lang="en-US"/>
              <a:t>Project Finance, Dividends and the Key Graph for Debt Structure</a:t>
            </a:r>
          </a:p>
        </p:txBody>
      </p:sp>
      <p:sp>
        <p:nvSpPr>
          <p:cNvPr id="3" name="Content Placeholder 2">
            <a:extLst>
              <a:ext uri="{FF2B5EF4-FFF2-40B4-BE49-F238E27FC236}">
                <a16:creationId xmlns:a16="http://schemas.microsoft.com/office/drawing/2014/main" id="{86E74032-984F-6538-1E9A-9EC8983FC026}"/>
              </a:ext>
            </a:extLst>
          </p:cNvPr>
          <p:cNvSpPr>
            <a:spLocks noGrp="1"/>
          </p:cNvSpPr>
          <p:nvPr>
            <p:ph idx="1"/>
          </p:nvPr>
        </p:nvSpPr>
        <p:spPr/>
        <p:txBody>
          <a:bodyPr/>
          <a:lstStyle/>
          <a:p>
            <a:r>
              <a:rPr lang="en-US"/>
              <a:t>Dividends (without cash sweep or cash trap) serve two purposes. One is to get the IRR; the second is to provide a buffer to lenders</a:t>
            </a:r>
          </a:p>
          <a:p>
            <a:r>
              <a:rPr lang="en-US"/>
              <a:t>Should dividends occur if interest is above debt service</a:t>
            </a:r>
          </a:p>
          <a:p>
            <a:r>
              <a:rPr lang="en-US"/>
              <a:t>Without dividends the IRR will be low (remember the IRR mathematics)</a:t>
            </a:r>
          </a:p>
          <a:p>
            <a:r>
              <a:rPr lang="en-US"/>
              <a:t>Dividends are needed for CFADS buffer</a:t>
            </a:r>
          </a:p>
          <a:p>
            <a:r>
              <a:rPr lang="en-US"/>
              <a:t>If extra cash is put in a reserve account and it just meets the debt service, there will be no buffer.</a:t>
            </a:r>
          </a:p>
          <a:p>
            <a:r>
              <a:rPr lang="en-US"/>
              <a:t>The formula: Debt Service = CFADS/DSCR</a:t>
            </a:r>
          </a:p>
          <a:p>
            <a:pPr lvl="1"/>
            <a:r>
              <a:rPr lang="en-US"/>
              <a:t> can be reversed to Debt Service * DSCR = CFADS</a:t>
            </a:r>
          </a:p>
          <a:p>
            <a:pPr lvl="1"/>
            <a:r>
              <a:rPr lang="en-US"/>
              <a:t>If the repayment is zero, you can use the formula to derive how much of a cash reserve is necessary</a:t>
            </a:r>
          </a:p>
          <a:p>
            <a:pPr lvl="1"/>
            <a:r>
              <a:rPr lang="en-US"/>
              <a:t> </a:t>
            </a:r>
          </a:p>
        </p:txBody>
      </p:sp>
      <p:pic>
        <p:nvPicPr>
          <p:cNvPr id="5" name="Picture 4">
            <a:extLst>
              <a:ext uri="{FF2B5EF4-FFF2-40B4-BE49-F238E27FC236}">
                <a16:creationId xmlns:a16="http://schemas.microsoft.com/office/drawing/2014/main" id="{CFF4D78B-2F29-5124-88CF-9D5D385AF91B}"/>
              </a:ext>
            </a:extLst>
          </p:cNvPr>
          <p:cNvPicPr>
            <a:picLocks noChangeAspect="1"/>
          </p:cNvPicPr>
          <p:nvPr/>
        </p:nvPicPr>
        <p:blipFill>
          <a:blip r:embed="rId2"/>
          <a:stretch>
            <a:fillRect/>
          </a:stretch>
        </p:blipFill>
        <p:spPr>
          <a:xfrm>
            <a:off x="2130495" y="4054443"/>
            <a:ext cx="4494592" cy="2803557"/>
          </a:xfrm>
          <a:prstGeom prst="rect">
            <a:avLst/>
          </a:prstGeom>
        </p:spPr>
      </p:pic>
    </p:spTree>
    <p:extLst>
      <p:ext uri="{BB962C8B-B14F-4D97-AF65-F5344CB8AC3E}">
        <p14:creationId xmlns:p14="http://schemas.microsoft.com/office/powerpoint/2010/main" val="149105622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C05BCE-DCC3-46BF-AEA8-486BC0D0E6F7}"/>
              </a:ext>
            </a:extLst>
          </p:cNvPr>
          <p:cNvSpPr>
            <a:spLocks noGrp="1"/>
          </p:cNvSpPr>
          <p:nvPr>
            <p:ph type="title"/>
          </p:nvPr>
        </p:nvSpPr>
        <p:spPr/>
        <p:txBody>
          <a:bodyPr>
            <a:normAutofit fontScale="90000"/>
          </a:bodyPr>
          <a:lstStyle/>
          <a:p>
            <a:r>
              <a:rPr lang="en-US"/>
              <a:t>Risk Analysis – Skin in Game versus Safety Buffer</a:t>
            </a:r>
          </a:p>
        </p:txBody>
      </p:sp>
      <p:sp>
        <p:nvSpPr>
          <p:cNvPr id="5" name="Text Placeholder 4">
            <a:extLst>
              <a:ext uri="{FF2B5EF4-FFF2-40B4-BE49-F238E27FC236}">
                <a16:creationId xmlns:a16="http://schemas.microsoft.com/office/drawing/2014/main" id="{C0B0FB85-7F61-43CA-9729-A117219CB9B8}"/>
              </a:ext>
            </a:extLst>
          </p:cNvPr>
          <p:cNvSpPr>
            <a:spLocks noGrp="1"/>
          </p:cNvSpPr>
          <p:nvPr>
            <p:ph type="body" idx="1"/>
          </p:nvPr>
        </p:nvSpPr>
        <p:spPr/>
        <p:txBody>
          <a:bodyPr>
            <a:normAutofit fontScale="85000" lnSpcReduction="10000"/>
          </a:bodyPr>
          <a:lstStyle/>
          <a:p>
            <a:r>
              <a:rPr lang="en-US"/>
              <a:t>Equity Skin in Game</a:t>
            </a:r>
          </a:p>
        </p:txBody>
      </p:sp>
      <p:pic>
        <p:nvPicPr>
          <p:cNvPr id="9" name="Content Placeholder 8">
            <a:extLst>
              <a:ext uri="{FF2B5EF4-FFF2-40B4-BE49-F238E27FC236}">
                <a16:creationId xmlns:a16="http://schemas.microsoft.com/office/drawing/2014/main" id="{BAC14AC6-ED20-4E97-ACD8-22869D1B5387}"/>
              </a:ext>
            </a:extLst>
          </p:cNvPr>
          <p:cNvPicPr>
            <a:picLocks noGrp="1" noChangeAspect="1"/>
          </p:cNvPicPr>
          <p:nvPr>
            <p:ph sz="half" idx="2"/>
          </p:nvPr>
        </p:nvPicPr>
        <p:blipFill>
          <a:blip r:embed="rId2"/>
          <a:stretch>
            <a:fillRect/>
          </a:stretch>
        </p:blipFill>
        <p:spPr>
          <a:xfrm>
            <a:off x="381000" y="2650758"/>
            <a:ext cx="4117975" cy="2591533"/>
          </a:xfrm>
          <a:prstGeom prst="rect">
            <a:avLst/>
          </a:prstGeom>
        </p:spPr>
      </p:pic>
      <p:sp>
        <p:nvSpPr>
          <p:cNvPr id="7" name="Text Placeholder 6">
            <a:extLst>
              <a:ext uri="{FF2B5EF4-FFF2-40B4-BE49-F238E27FC236}">
                <a16:creationId xmlns:a16="http://schemas.microsoft.com/office/drawing/2014/main" id="{C5EB0440-A123-4977-BFB4-6E26A1D9CB18}"/>
              </a:ext>
            </a:extLst>
          </p:cNvPr>
          <p:cNvSpPr>
            <a:spLocks noGrp="1"/>
          </p:cNvSpPr>
          <p:nvPr>
            <p:ph type="body" sz="quarter" idx="3"/>
          </p:nvPr>
        </p:nvSpPr>
        <p:spPr/>
        <p:txBody>
          <a:bodyPr>
            <a:normAutofit fontScale="85000" lnSpcReduction="10000"/>
          </a:bodyPr>
          <a:lstStyle/>
          <a:p>
            <a:r>
              <a:rPr lang="en-US"/>
              <a:t>Buffer to Make Sure No Problems</a:t>
            </a:r>
          </a:p>
        </p:txBody>
      </p:sp>
      <p:sp>
        <p:nvSpPr>
          <p:cNvPr id="4" name="Slide Number Placeholder 3">
            <a:extLst>
              <a:ext uri="{FF2B5EF4-FFF2-40B4-BE49-F238E27FC236}">
                <a16:creationId xmlns:a16="http://schemas.microsoft.com/office/drawing/2014/main" id="{84CACB58-4945-413A-8326-8453731E58A8}"/>
              </a:ext>
            </a:extLst>
          </p:cNvPr>
          <p:cNvSpPr>
            <a:spLocks noGrp="1"/>
          </p:cNvSpPr>
          <p:nvPr>
            <p:ph type="sldNum" sz="quarter" idx="12"/>
          </p:nvPr>
        </p:nvSpPr>
        <p:spPr/>
        <p:txBody>
          <a:bodyPr/>
          <a:lstStyle/>
          <a:p>
            <a:pPr algn="ctr"/>
            <a:fld id="{0C3A1854-6B63-4059-B360-A3C4972BF0FC}" type="slidenum">
              <a:rPr lang="ko-KR" altLang="en-US" smtClean="0"/>
              <a:pPr algn="ctr"/>
              <a:t>97</a:t>
            </a:fld>
            <a:endParaRPr lang="ko-KR" altLang="en-US"/>
          </a:p>
        </p:txBody>
      </p:sp>
      <p:sp>
        <p:nvSpPr>
          <p:cNvPr id="12" name="Content Placeholder 11">
            <a:extLst>
              <a:ext uri="{FF2B5EF4-FFF2-40B4-BE49-F238E27FC236}">
                <a16:creationId xmlns:a16="http://schemas.microsoft.com/office/drawing/2014/main" id="{64D39E3E-66C8-4051-A6BA-FA5AD287123F}"/>
              </a:ext>
            </a:extLst>
          </p:cNvPr>
          <p:cNvSpPr>
            <a:spLocks noGrp="1"/>
          </p:cNvSpPr>
          <p:nvPr>
            <p:ph sz="quarter" idx="4"/>
          </p:nvPr>
        </p:nvSpPr>
        <p:spPr/>
        <p:txBody>
          <a:bodyPr/>
          <a:lstStyle/>
          <a:p>
            <a:pPr marL="0" indent="0">
              <a:buNone/>
            </a:pPr>
            <a:r>
              <a:rPr lang="en-US"/>
              <a:t> </a:t>
            </a:r>
          </a:p>
        </p:txBody>
      </p:sp>
      <p:pic>
        <p:nvPicPr>
          <p:cNvPr id="13" name="Picture 12">
            <a:extLst>
              <a:ext uri="{FF2B5EF4-FFF2-40B4-BE49-F238E27FC236}">
                <a16:creationId xmlns:a16="http://schemas.microsoft.com/office/drawing/2014/main" id="{F5F66FF4-1A60-4E1E-ACC1-B6FE336D8EEA}"/>
              </a:ext>
            </a:extLst>
          </p:cNvPr>
          <p:cNvPicPr>
            <a:picLocks noChangeAspect="1"/>
          </p:cNvPicPr>
          <p:nvPr/>
        </p:nvPicPr>
        <p:blipFill>
          <a:blip r:embed="rId3"/>
          <a:stretch>
            <a:fillRect/>
          </a:stretch>
        </p:blipFill>
        <p:spPr>
          <a:xfrm>
            <a:off x="5048250" y="2407499"/>
            <a:ext cx="3333750" cy="1724025"/>
          </a:xfrm>
          <a:prstGeom prst="rect">
            <a:avLst/>
          </a:prstGeom>
        </p:spPr>
      </p:pic>
      <p:pic>
        <p:nvPicPr>
          <p:cNvPr id="14" name="Picture 13">
            <a:extLst>
              <a:ext uri="{FF2B5EF4-FFF2-40B4-BE49-F238E27FC236}">
                <a16:creationId xmlns:a16="http://schemas.microsoft.com/office/drawing/2014/main" id="{F0E66F17-B551-460B-A7F4-E1B62629933E}"/>
              </a:ext>
            </a:extLst>
          </p:cNvPr>
          <p:cNvPicPr>
            <a:picLocks noChangeAspect="1"/>
          </p:cNvPicPr>
          <p:nvPr/>
        </p:nvPicPr>
        <p:blipFill>
          <a:blip r:embed="rId4"/>
          <a:stretch>
            <a:fillRect/>
          </a:stretch>
        </p:blipFill>
        <p:spPr>
          <a:xfrm>
            <a:off x="4919662" y="4053122"/>
            <a:ext cx="3629025" cy="1724025"/>
          </a:xfrm>
          <a:prstGeom prst="rect">
            <a:avLst/>
          </a:prstGeom>
        </p:spPr>
      </p:pic>
    </p:spTree>
    <p:extLst>
      <p:ext uri="{BB962C8B-B14F-4D97-AF65-F5344CB8AC3E}">
        <p14:creationId xmlns:p14="http://schemas.microsoft.com/office/powerpoint/2010/main" val="404061394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1679C0-99C2-4A79-A29D-02FCB2912105}"/>
              </a:ext>
            </a:extLst>
          </p:cNvPr>
          <p:cNvSpPr>
            <a:spLocks noGrp="1"/>
          </p:cNvSpPr>
          <p:nvPr>
            <p:ph type="title"/>
          </p:nvPr>
        </p:nvSpPr>
        <p:spPr/>
        <p:txBody>
          <a:bodyPr>
            <a:normAutofit fontScale="90000"/>
          </a:bodyPr>
          <a:lstStyle/>
          <a:p>
            <a:r>
              <a:rPr lang="en-US" dirty="0"/>
              <a:t>Sculpting versus Equal Installment with DSCR Constraint</a:t>
            </a:r>
          </a:p>
        </p:txBody>
      </p:sp>
      <p:pic>
        <p:nvPicPr>
          <p:cNvPr id="7" name="Picture 6">
            <a:extLst>
              <a:ext uri="{FF2B5EF4-FFF2-40B4-BE49-F238E27FC236}">
                <a16:creationId xmlns:a16="http://schemas.microsoft.com/office/drawing/2014/main" id="{95E2BCC6-F509-4F04-953F-816976F50E64}"/>
              </a:ext>
            </a:extLst>
          </p:cNvPr>
          <p:cNvPicPr>
            <a:picLocks noChangeAspect="1"/>
          </p:cNvPicPr>
          <p:nvPr/>
        </p:nvPicPr>
        <p:blipFill>
          <a:blip r:embed="rId2"/>
          <a:stretch>
            <a:fillRect/>
          </a:stretch>
        </p:blipFill>
        <p:spPr>
          <a:xfrm>
            <a:off x="4462119" y="2853049"/>
            <a:ext cx="4293581" cy="2848626"/>
          </a:xfrm>
          <a:prstGeom prst="rect">
            <a:avLst/>
          </a:prstGeom>
        </p:spPr>
      </p:pic>
      <p:pic>
        <p:nvPicPr>
          <p:cNvPr id="10" name="Picture 9">
            <a:extLst>
              <a:ext uri="{FF2B5EF4-FFF2-40B4-BE49-F238E27FC236}">
                <a16:creationId xmlns:a16="http://schemas.microsoft.com/office/drawing/2014/main" id="{4C0CA8A4-2A34-4CA5-8DCF-D847FDD70ED3}"/>
              </a:ext>
            </a:extLst>
          </p:cNvPr>
          <p:cNvPicPr>
            <a:picLocks noChangeAspect="1"/>
          </p:cNvPicPr>
          <p:nvPr/>
        </p:nvPicPr>
        <p:blipFill>
          <a:blip r:embed="rId3"/>
          <a:stretch>
            <a:fillRect/>
          </a:stretch>
        </p:blipFill>
        <p:spPr>
          <a:xfrm>
            <a:off x="372936" y="2872047"/>
            <a:ext cx="3983305" cy="2829628"/>
          </a:xfrm>
          <a:prstGeom prst="rect">
            <a:avLst/>
          </a:prstGeom>
        </p:spPr>
      </p:pic>
      <p:sp>
        <p:nvSpPr>
          <p:cNvPr id="11" name="TextBox 10">
            <a:extLst>
              <a:ext uri="{FF2B5EF4-FFF2-40B4-BE49-F238E27FC236}">
                <a16:creationId xmlns:a16="http://schemas.microsoft.com/office/drawing/2014/main" id="{E5AC33A4-D083-446A-9C4D-70FF3CC30413}"/>
              </a:ext>
            </a:extLst>
          </p:cNvPr>
          <p:cNvSpPr txBox="1"/>
          <p:nvPr/>
        </p:nvSpPr>
        <p:spPr>
          <a:xfrm>
            <a:off x="972152" y="1463040"/>
            <a:ext cx="6631806" cy="923330"/>
          </a:xfrm>
          <a:prstGeom prst="rect">
            <a:avLst/>
          </a:prstGeom>
          <a:noFill/>
        </p:spPr>
        <p:txBody>
          <a:bodyPr wrap="square" rtlCol="0">
            <a:spAutoFit/>
          </a:bodyPr>
          <a:lstStyle/>
          <a:p>
            <a:r>
              <a:rPr lang="en-US" dirty="0"/>
              <a:t>Note the big increase in IRR with the DSCR constraint – because of the larger debt size.  Recall that can effectively make the DSCR constraint be in place </a:t>
            </a:r>
          </a:p>
        </p:txBody>
      </p:sp>
    </p:spTree>
    <p:extLst>
      <p:ext uri="{BB962C8B-B14F-4D97-AF65-F5344CB8AC3E}">
        <p14:creationId xmlns:p14="http://schemas.microsoft.com/office/powerpoint/2010/main" val="383193378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Constraint is in Place</a:t>
            </a:r>
          </a:p>
        </p:txBody>
      </p:sp>
      <p:sp>
        <p:nvSpPr>
          <p:cNvPr id="3" name="Content Placeholder 2"/>
          <p:cNvSpPr>
            <a:spLocks noGrp="1"/>
          </p:cNvSpPr>
          <p:nvPr>
            <p:ph idx="1"/>
          </p:nvPr>
        </p:nvSpPr>
        <p:spPr/>
        <p:txBody>
          <a:bodyPr>
            <a:normAutofit/>
          </a:bodyPr>
          <a:lstStyle/>
          <a:p>
            <a:r>
              <a:rPr lang="en-US" sz="2400" dirty="0"/>
              <a:t>Items have an effect on whether the debt to capital constraint or the debt to capital constraint applies: </a:t>
            </a:r>
          </a:p>
          <a:p>
            <a:r>
              <a:rPr lang="en-US" sz="2400" dirty="0"/>
              <a:t>Need to Understand that NPV of Debt Service is Loan Value</a:t>
            </a:r>
          </a:p>
          <a:p>
            <a:pPr lvl="1"/>
            <a:r>
              <a:rPr lang="en-US" sz="2000" dirty="0"/>
              <a:t>High Project IRR </a:t>
            </a:r>
            <a:r>
              <a:rPr lang="en-US" sz="2000" dirty="0">
                <a:sym typeface="Wingdings" panose="05000000000000000000" pitchFamily="2" charset="2"/>
              </a:rPr>
              <a:t> More Likely </a:t>
            </a:r>
            <a:r>
              <a:rPr lang="en-US" sz="2000" dirty="0"/>
              <a:t>Debt to Constraint; </a:t>
            </a:r>
          </a:p>
          <a:p>
            <a:pPr lvl="1"/>
            <a:r>
              <a:rPr lang="en-US" sz="2000" dirty="0"/>
              <a:t>Long Tenor </a:t>
            </a:r>
            <a:r>
              <a:rPr lang="en-US" sz="2000" dirty="0">
                <a:sym typeface="Wingdings" panose="05000000000000000000" pitchFamily="2" charset="2"/>
              </a:rPr>
              <a:t> More Likely </a:t>
            </a:r>
            <a:r>
              <a:rPr lang="en-US" sz="2000" dirty="0"/>
              <a:t>Debt to Capital Constraint; </a:t>
            </a:r>
          </a:p>
          <a:p>
            <a:pPr lvl="1"/>
            <a:r>
              <a:rPr lang="en-US" sz="2000" dirty="0"/>
              <a:t>Sculpting </a:t>
            </a:r>
            <a:r>
              <a:rPr lang="en-US" sz="2000" dirty="0">
                <a:sym typeface="Wingdings" panose="05000000000000000000" pitchFamily="2" charset="2"/>
              </a:rPr>
              <a:t> More Likely </a:t>
            </a:r>
            <a:r>
              <a:rPr lang="en-US" sz="2000" dirty="0"/>
              <a:t>Debt to Capital Constraint; </a:t>
            </a:r>
          </a:p>
          <a:p>
            <a:pPr lvl="1"/>
            <a:r>
              <a:rPr lang="en-US" sz="2000" dirty="0"/>
              <a:t>Low Interest Rate </a:t>
            </a:r>
            <a:r>
              <a:rPr lang="en-US" sz="2000" dirty="0">
                <a:sym typeface="Wingdings" panose="05000000000000000000" pitchFamily="2" charset="2"/>
              </a:rPr>
              <a:t> Morel Likely </a:t>
            </a:r>
            <a:r>
              <a:rPr lang="en-US" sz="2000" dirty="0"/>
              <a:t>Debt to Capital Constraint. </a:t>
            </a:r>
          </a:p>
          <a:p>
            <a:pPr lvl="1"/>
            <a:r>
              <a:rPr lang="en-US" sz="2000" dirty="0"/>
              <a:t>Low Project IRR </a:t>
            </a:r>
            <a:r>
              <a:rPr lang="en-US" sz="2000" dirty="0">
                <a:sym typeface="Wingdings" panose="05000000000000000000" pitchFamily="2" charset="2"/>
              </a:rPr>
              <a:t> More Likely</a:t>
            </a:r>
            <a:r>
              <a:rPr lang="en-US" sz="2000" dirty="0"/>
              <a:t> DSCR Constraint; </a:t>
            </a:r>
          </a:p>
          <a:p>
            <a:pPr lvl="1"/>
            <a:r>
              <a:rPr lang="en-US" sz="2000" dirty="0"/>
              <a:t>Short Tenor </a:t>
            </a:r>
            <a:r>
              <a:rPr lang="en-US" sz="2000" dirty="0">
                <a:sym typeface="Wingdings" panose="05000000000000000000" pitchFamily="2" charset="2"/>
              </a:rPr>
              <a:t> More Likely</a:t>
            </a:r>
            <a:r>
              <a:rPr lang="en-US" sz="2000" dirty="0"/>
              <a:t> DSCR Constraint; </a:t>
            </a:r>
          </a:p>
          <a:p>
            <a:pPr lvl="1"/>
            <a:r>
              <a:rPr lang="en-US" sz="2000" dirty="0"/>
              <a:t>Level Payment </a:t>
            </a:r>
            <a:r>
              <a:rPr lang="en-US" sz="2000" dirty="0">
                <a:sym typeface="Wingdings" panose="05000000000000000000" pitchFamily="2" charset="2"/>
              </a:rPr>
              <a:t> More Likely</a:t>
            </a:r>
            <a:r>
              <a:rPr lang="en-US" sz="2000" dirty="0"/>
              <a:t> DSCR Constraint; </a:t>
            </a:r>
          </a:p>
          <a:p>
            <a:pPr lvl="1"/>
            <a:r>
              <a:rPr lang="en-US" sz="2000" dirty="0"/>
              <a:t>High Interest Rate </a:t>
            </a:r>
            <a:r>
              <a:rPr lang="en-US" sz="2000" dirty="0">
                <a:sym typeface="Wingdings" panose="05000000000000000000" pitchFamily="2" charset="2"/>
              </a:rPr>
              <a:t> More Likely </a:t>
            </a:r>
            <a:r>
              <a:rPr lang="en-US" sz="2000" dirty="0"/>
              <a:t>DSCR Constraint</a:t>
            </a:r>
          </a:p>
          <a:p>
            <a:endParaRPr lang="en-US" sz="2400" dirty="0"/>
          </a:p>
        </p:txBody>
      </p:sp>
      <p:sp>
        <p:nvSpPr>
          <p:cNvPr id="4" name="Slide Number Placeholder 3"/>
          <p:cNvSpPr>
            <a:spLocks noGrp="1"/>
          </p:cNvSpPr>
          <p:nvPr>
            <p:ph type="sldNum" sz="quarter" idx="12"/>
          </p:nvPr>
        </p:nvSpPr>
        <p:spPr/>
        <p:txBody>
          <a:bodyPr/>
          <a:lstStyle/>
          <a:p>
            <a:fld id="{EB241CD2-1E45-42A3-B213-66A034DF9A3B}" type="slidenum">
              <a:rPr lang="en-GB" smtClean="0"/>
              <a:t>99</a:t>
            </a:fld>
            <a:endParaRPr lang="en-GB" dirty="0"/>
          </a:p>
        </p:txBody>
      </p:sp>
    </p:spTree>
    <p:extLst>
      <p:ext uri="{BB962C8B-B14F-4D97-AF65-F5344CB8AC3E}">
        <p14:creationId xmlns:p14="http://schemas.microsoft.com/office/powerpoint/2010/main" val="357043363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51667B-ABE2-434B-9D46-B0856CC082B0}"/>
              </a:ext>
            </a:extLst>
          </p:cNvPr>
          <p:cNvSpPr>
            <a:spLocks noGrp="1"/>
          </p:cNvSpPr>
          <p:nvPr>
            <p:ph type="title"/>
          </p:nvPr>
        </p:nvSpPr>
        <p:spPr/>
        <p:txBody>
          <a:bodyPr/>
          <a:lstStyle/>
          <a:p>
            <a:r>
              <a:rPr lang="en-US"/>
              <a:t>Pre-and Post COD Analysis</a:t>
            </a:r>
          </a:p>
        </p:txBody>
      </p:sp>
      <p:sp>
        <p:nvSpPr>
          <p:cNvPr id="5" name="Text Placeholder 4">
            <a:extLst>
              <a:ext uri="{FF2B5EF4-FFF2-40B4-BE49-F238E27FC236}">
                <a16:creationId xmlns:a16="http://schemas.microsoft.com/office/drawing/2014/main" id="{22150FAA-F99B-409F-AC38-4952C6EAB3C1}"/>
              </a:ext>
            </a:extLst>
          </p:cNvPr>
          <p:cNvSpPr>
            <a:spLocks noGrp="1"/>
          </p:cNvSpPr>
          <p:nvPr>
            <p:ph type="body" idx="1"/>
          </p:nvPr>
        </p:nvSpPr>
        <p:spPr/>
        <p:txBody>
          <a:bodyPr/>
          <a:lstStyle/>
          <a:p>
            <a:r>
              <a:rPr lang="en-US"/>
              <a:t>Pre-Cod</a:t>
            </a:r>
          </a:p>
        </p:txBody>
      </p:sp>
      <p:sp>
        <p:nvSpPr>
          <p:cNvPr id="2" name="Content Placeholder 1">
            <a:extLst>
              <a:ext uri="{FF2B5EF4-FFF2-40B4-BE49-F238E27FC236}">
                <a16:creationId xmlns:a16="http://schemas.microsoft.com/office/drawing/2014/main" id="{0A80ED9C-E425-496C-A48C-D02A01748D26}"/>
              </a:ext>
            </a:extLst>
          </p:cNvPr>
          <p:cNvSpPr>
            <a:spLocks noGrp="1"/>
          </p:cNvSpPr>
          <p:nvPr>
            <p:ph sz="half" idx="2"/>
          </p:nvPr>
        </p:nvSpPr>
        <p:spPr/>
        <p:txBody>
          <a:bodyPr/>
          <a:lstStyle/>
          <a:p>
            <a:pPr marL="0" indent="0">
              <a:buNone/>
            </a:pPr>
            <a:r>
              <a:rPr lang="en-US"/>
              <a:t> </a:t>
            </a:r>
          </a:p>
        </p:txBody>
      </p:sp>
      <p:sp>
        <p:nvSpPr>
          <p:cNvPr id="6" name="Text Placeholder 5">
            <a:extLst>
              <a:ext uri="{FF2B5EF4-FFF2-40B4-BE49-F238E27FC236}">
                <a16:creationId xmlns:a16="http://schemas.microsoft.com/office/drawing/2014/main" id="{E699E470-B773-4A13-8907-F3C7B7D1FD31}"/>
              </a:ext>
            </a:extLst>
          </p:cNvPr>
          <p:cNvSpPr>
            <a:spLocks noGrp="1"/>
          </p:cNvSpPr>
          <p:nvPr>
            <p:ph type="body" sz="quarter" idx="3"/>
          </p:nvPr>
        </p:nvSpPr>
        <p:spPr/>
        <p:txBody>
          <a:bodyPr/>
          <a:lstStyle/>
          <a:p>
            <a:r>
              <a:rPr lang="en-US"/>
              <a:t>Post-Cod</a:t>
            </a:r>
          </a:p>
        </p:txBody>
      </p:sp>
      <p:pic>
        <p:nvPicPr>
          <p:cNvPr id="8" name="Content Placeholder 7">
            <a:extLst>
              <a:ext uri="{FF2B5EF4-FFF2-40B4-BE49-F238E27FC236}">
                <a16:creationId xmlns:a16="http://schemas.microsoft.com/office/drawing/2014/main" id="{D404F4D3-2327-4B45-A0DA-59EE919D5304}"/>
              </a:ext>
            </a:extLst>
          </p:cNvPr>
          <p:cNvPicPr>
            <a:picLocks noGrp="1" noChangeAspect="1"/>
          </p:cNvPicPr>
          <p:nvPr>
            <p:ph sz="quarter" idx="4"/>
          </p:nvPr>
        </p:nvPicPr>
        <p:blipFill>
          <a:blip r:embed="rId2"/>
          <a:stretch>
            <a:fillRect/>
          </a:stretch>
        </p:blipFill>
        <p:spPr>
          <a:xfrm>
            <a:off x="4629150" y="2655201"/>
            <a:ext cx="4210050" cy="3000217"/>
          </a:xfrm>
          <a:prstGeom prst="rect">
            <a:avLst/>
          </a:prstGeom>
        </p:spPr>
      </p:pic>
      <p:sp>
        <p:nvSpPr>
          <p:cNvPr id="4" name="Slide Number Placeholder 3">
            <a:extLst>
              <a:ext uri="{FF2B5EF4-FFF2-40B4-BE49-F238E27FC236}">
                <a16:creationId xmlns:a16="http://schemas.microsoft.com/office/drawing/2014/main" id="{E95DC601-4CBA-4FAA-B100-BA760EA09EE1}"/>
              </a:ext>
            </a:extLst>
          </p:cNvPr>
          <p:cNvSpPr>
            <a:spLocks noGrp="1"/>
          </p:cNvSpPr>
          <p:nvPr>
            <p:ph type="sldNum" sz="quarter" idx="12"/>
          </p:nvPr>
        </p:nvSpPr>
        <p:spPr/>
        <p:txBody>
          <a:bodyPr/>
          <a:lstStyle/>
          <a:p>
            <a:pPr algn="ctr"/>
            <a:fld id="{0C3A1854-6B63-4059-B360-A3C4972BF0FC}" type="slidenum">
              <a:rPr lang="ko-KR" altLang="en-US" smtClean="0"/>
              <a:pPr algn="ctr"/>
              <a:t>100</a:t>
            </a:fld>
            <a:endParaRPr lang="ko-KR" altLang="en-US"/>
          </a:p>
        </p:txBody>
      </p:sp>
      <p:pic>
        <p:nvPicPr>
          <p:cNvPr id="9" name="Picture 3">
            <a:extLst>
              <a:ext uri="{FF2B5EF4-FFF2-40B4-BE49-F238E27FC236}">
                <a16:creationId xmlns:a16="http://schemas.microsoft.com/office/drawing/2014/main" id="{6774E7E9-C920-4C9B-A604-94CAC761FC48}"/>
              </a:ext>
            </a:extLst>
          </p:cNvPr>
          <p:cNvPicPr>
            <a:picLocks noChangeAspect="1" noChangeArrowheads="1"/>
          </p:cNvPicPr>
          <p:nvPr/>
        </p:nvPicPr>
        <p:blipFill>
          <a:blip r:embed="rId3" cstate="print"/>
          <a:srcRect/>
          <a:stretch>
            <a:fillRect/>
          </a:stretch>
        </p:blipFill>
        <p:spPr bwMode="auto">
          <a:xfrm>
            <a:off x="381000" y="2662685"/>
            <a:ext cx="3974074" cy="2854590"/>
          </a:xfrm>
          <a:prstGeom prst="rect">
            <a:avLst/>
          </a:prstGeom>
          <a:noFill/>
          <a:ln w="9525">
            <a:noFill/>
            <a:miter lim="800000"/>
            <a:headEnd/>
            <a:tailEnd/>
          </a:ln>
          <a:effectLst/>
        </p:spPr>
      </p:pic>
    </p:spTree>
    <p:extLst>
      <p:ext uri="{BB962C8B-B14F-4D97-AF65-F5344CB8AC3E}">
        <p14:creationId xmlns:p14="http://schemas.microsoft.com/office/powerpoint/2010/main" val="14822134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7DAD2-3810-9846-F98F-DE5A052B66D3}"/>
              </a:ext>
            </a:extLst>
          </p:cNvPr>
          <p:cNvSpPr>
            <a:spLocks noGrp="1"/>
          </p:cNvSpPr>
          <p:nvPr>
            <p:ph type="ctrTitle"/>
          </p:nvPr>
        </p:nvSpPr>
        <p:spPr/>
        <p:txBody>
          <a:bodyPr/>
          <a:lstStyle/>
          <a:p>
            <a:r>
              <a:rPr lang="en-US" dirty="0"/>
              <a:t>Tricks to get to DSCR</a:t>
            </a:r>
          </a:p>
        </p:txBody>
      </p:sp>
    </p:spTree>
    <p:extLst>
      <p:ext uri="{BB962C8B-B14F-4D97-AF65-F5344CB8AC3E}">
        <p14:creationId xmlns:p14="http://schemas.microsoft.com/office/powerpoint/2010/main" val="17639018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Development Fee Theory</a:t>
            </a:r>
          </a:p>
        </p:txBody>
      </p:sp>
      <p:sp>
        <p:nvSpPr>
          <p:cNvPr id="3" name="Content Placeholder 2"/>
          <p:cNvSpPr>
            <a:spLocks noGrp="1"/>
          </p:cNvSpPr>
          <p:nvPr>
            <p:ph idx="1"/>
          </p:nvPr>
        </p:nvSpPr>
        <p:spPr>
          <a:xfrm>
            <a:off x="620486" y="1804646"/>
            <a:ext cx="6932940" cy="2018004"/>
          </a:xfrm>
        </p:spPr>
        <p:txBody>
          <a:bodyPr>
            <a:normAutofit lnSpcReduction="10000"/>
          </a:bodyPr>
          <a:lstStyle/>
          <a:p>
            <a:r>
              <a:rPr lang="en-US" dirty="0"/>
              <a:t>Development fees can be a percent of project cost or a multiple of the amount spent on development.</a:t>
            </a:r>
          </a:p>
          <a:p>
            <a:r>
              <a:rPr lang="en-US" dirty="0"/>
              <a:t>This yields big profits to developers when the notice to proceed occurs and can be a cash outflow for the sponsor.  The big profit accounts for the low probability of success during development.</a:t>
            </a:r>
          </a:p>
          <a:p>
            <a:r>
              <a:rPr lang="en-US" dirty="0"/>
              <a:t>If the developer and the sponsor are the same, this profit is not a cash outflow from the perspective of the project.</a:t>
            </a:r>
          </a:p>
          <a:p>
            <a:r>
              <a:rPr lang="en-US" dirty="0"/>
              <a:t>Better to put development fees into cost with debt to capital constraint</a:t>
            </a:r>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102</a:t>
            </a:fld>
            <a:endParaRPr lang="en-GB" dirty="0"/>
          </a:p>
        </p:txBody>
      </p:sp>
      <p:pic>
        <p:nvPicPr>
          <p:cNvPr id="6" name="Picture 5">
            <a:extLst>
              <a:ext uri="{FF2B5EF4-FFF2-40B4-BE49-F238E27FC236}">
                <a16:creationId xmlns:a16="http://schemas.microsoft.com/office/drawing/2014/main" id="{4B8E8CE4-2E80-401C-A176-739B3B4D089F}"/>
              </a:ext>
            </a:extLst>
          </p:cNvPr>
          <p:cNvPicPr>
            <a:picLocks noChangeAspect="1"/>
          </p:cNvPicPr>
          <p:nvPr/>
        </p:nvPicPr>
        <p:blipFill>
          <a:blip r:embed="rId2"/>
          <a:stretch>
            <a:fillRect/>
          </a:stretch>
        </p:blipFill>
        <p:spPr>
          <a:xfrm>
            <a:off x="1825917" y="4063680"/>
            <a:ext cx="4821160" cy="1784669"/>
          </a:xfrm>
          <a:prstGeom prst="rect">
            <a:avLst/>
          </a:prstGeom>
        </p:spPr>
      </p:pic>
    </p:spTree>
    <p:extLst>
      <p:ext uri="{BB962C8B-B14F-4D97-AF65-F5344CB8AC3E}">
        <p14:creationId xmlns:p14="http://schemas.microsoft.com/office/powerpoint/2010/main" val="16171329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Debt Sizing: Including Items in Project Cost that do not Involve Cash Outflow </a:t>
            </a:r>
          </a:p>
        </p:txBody>
      </p:sp>
      <p:sp>
        <p:nvSpPr>
          <p:cNvPr id="3" name="Content Placeholder 2"/>
          <p:cNvSpPr>
            <a:spLocks noGrp="1"/>
          </p:cNvSpPr>
          <p:nvPr>
            <p:ph idx="1"/>
          </p:nvPr>
        </p:nvSpPr>
        <p:spPr/>
        <p:txBody>
          <a:bodyPr>
            <a:normAutofit/>
          </a:bodyPr>
          <a:lstStyle/>
          <a:p>
            <a:r>
              <a:rPr lang="en-US" dirty="0"/>
              <a:t>Accounting allocations to the project can have large effects on the equity IRR through debt sizing derived from the debt to capital ratio. </a:t>
            </a:r>
          </a:p>
          <a:p>
            <a:r>
              <a:rPr lang="en-US" b="1" i="1" dirty="0"/>
              <a:t>If the DSCR drives debt sizing</a:t>
            </a:r>
            <a:r>
              <a:rPr lang="en-US" dirty="0"/>
              <a:t>, the accounting allocations, fee allocations and other adjustments have no effect on the equity IRR. </a:t>
            </a:r>
          </a:p>
          <a:p>
            <a:r>
              <a:rPr lang="en-US" dirty="0"/>
              <a:t>Accounting allocations and non-cash contributions can change the structure of returns when multiple investors are involved in the project.  If one party is allowed to include non-cash allocations as the basis for his investment, his return is much higher.</a:t>
            </a:r>
          </a:p>
          <a:p>
            <a:r>
              <a:rPr lang="en-US" dirty="0"/>
              <a:t>Depending on the manner in which project costs are accounted for, multiple investors pay debt service and receive dividends, but the investor who did not invest as much cash effectively borrows less relative to the cash investment. </a:t>
            </a:r>
          </a:p>
        </p:txBody>
      </p:sp>
      <p:sp>
        <p:nvSpPr>
          <p:cNvPr id="4" name="Slide Number Placeholder 3"/>
          <p:cNvSpPr>
            <a:spLocks noGrp="1"/>
          </p:cNvSpPr>
          <p:nvPr>
            <p:ph type="sldNum" sz="quarter" idx="12"/>
          </p:nvPr>
        </p:nvSpPr>
        <p:spPr/>
        <p:txBody>
          <a:bodyPr/>
          <a:lstStyle/>
          <a:p>
            <a:fld id="{EB241CD2-1E45-42A3-B213-66A034DF9A3B}" type="slidenum">
              <a:rPr lang="en-GB" smtClean="0"/>
              <a:t>103</a:t>
            </a:fld>
            <a:endParaRPr lang="en-GB" dirty="0"/>
          </a:p>
        </p:txBody>
      </p:sp>
    </p:spTree>
    <p:extLst>
      <p:ext uri="{BB962C8B-B14F-4D97-AF65-F5344CB8AC3E}">
        <p14:creationId xmlns:p14="http://schemas.microsoft.com/office/powerpoint/2010/main" val="63168597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40" y="1218142"/>
            <a:ext cx="6908282" cy="523028"/>
          </a:xfrm>
        </p:spPr>
        <p:txBody>
          <a:bodyPr>
            <a:normAutofit fontScale="90000"/>
          </a:bodyPr>
          <a:lstStyle/>
          <a:p>
            <a:r>
              <a:rPr lang="en-US" dirty="0"/>
              <a:t>Debt Sizing: Profits from EPC Contractors or O&amp;M Contractor when Investor is also Contractor</a:t>
            </a:r>
          </a:p>
        </p:txBody>
      </p:sp>
      <p:sp>
        <p:nvSpPr>
          <p:cNvPr id="3" name="Content Placeholder 2"/>
          <p:cNvSpPr>
            <a:spLocks noGrp="1"/>
          </p:cNvSpPr>
          <p:nvPr>
            <p:ph idx="1"/>
          </p:nvPr>
        </p:nvSpPr>
        <p:spPr>
          <a:xfrm>
            <a:off x="441960" y="2158150"/>
            <a:ext cx="7099484" cy="2859620"/>
          </a:xfrm>
        </p:spPr>
        <p:txBody>
          <a:bodyPr>
            <a:normAutofit/>
          </a:bodyPr>
          <a:lstStyle/>
          <a:p>
            <a:r>
              <a:rPr lang="en-US" dirty="0"/>
              <a:t>If the EPC profits do not affect the debt size and there is only one investor, placing profits at the EPC contractor level or the investor level does not influence overall returns (i.e. if DSCR drives debt size). </a:t>
            </a:r>
          </a:p>
          <a:p>
            <a:r>
              <a:rPr lang="en-US" dirty="0"/>
              <a:t>Depending on whether the debt to capital constraint applies or there are multiple investors, EPC profits can increase equity IRR (by increasing the debt size).</a:t>
            </a:r>
          </a:p>
          <a:p>
            <a:r>
              <a:rPr lang="en-US" dirty="0"/>
              <a:t>Cash Flow Waterfall and issues associated with including profits in O&amp;M contract rather than in SPV cash flow. Profits on the O&amp;M contract versus including O&amp;M costs at the SPV level can affect the distribution of dividends as the O&amp;M fee is paid before debt service.</a:t>
            </a:r>
          </a:p>
        </p:txBody>
      </p:sp>
      <p:sp>
        <p:nvSpPr>
          <p:cNvPr id="4" name="Slide Number Placeholder 3"/>
          <p:cNvSpPr>
            <a:spLocks noGrp="1"/>
          </p:cNvSpPr>
          <p:nvPr>
            <p:ph type="sldNum" sz="quarter" idx="12"/>
          </p:nvPr>
        </p:nvSpPr>
        <p:spPr/>
        <p:txBody>
          <a:bodyPr/>
          <a:lstStyle/>
          <a:p>
            <a:fld id="{EB241CD2-1E45-42A3-B213-66A034DF9A3B}" type="slidenum">
              <a:rPr lang="en-GB" smtClean="0"/>
              <a:t>104</a:t>
            </a:fld>
            <a:endParaRPr lang="en-GB" dirty="0"/>
          </a:p>
        </p:txBody>
      </p:sp>
    </p:spTree>
    <p:extLst>
      <p:ext uri="{BB962C8B-B14F-4D97-AF65-F5344CB8AC3E}">
        <p14:creationId xmlns:p14="http://schemas.microsoft.com/office/powerpoint/2010/main" val="9113670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9" name="Straight Arrow Connector 58"/>
          <p:cNvCxnSpPr>
            <a:cxnSpLocks/>
            <a:stCxn id="7" idx="5"/>
            <a:endCxn id="32" idx="1"/>
          </p:cNvCxnSpPr>
          <p:nvPr/>
        </p:nvCxnSpPr>
        <p:spPr bwMode="auto">
          <a:xfrm>
            <a:off x="5000747" y="4495256"/>
            <a:ext cx="1348648" cy="772571"/>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44" name="Straight Arrow Connector 43"/>
          <p:cNvCxnSpPr>
            <a:cxnSpLocks/>
          </p:cNvCxnSpPr>
          <p:nvPr/>
        </p:nvCxnSpPr>
        <p:spPr bwMode="auto">
          <a:xfrm>
            <a:off x="5099834" y="4128548"/>
            <a:ext cx="1300967" cy="0"/>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sp>
        <p:nvSpPr>
          <p:cNvPr id="7" name="Oval 6"/>
          <p:cNvSpPr/>
          <p:nvPr/>
        </p:nvSpPr>
        <p:spPr bwMode="auto">
          <a:xfrm>
            <a:off x="3835620" y="3674734"/>
            <a:ext cx="1365030" cy="96130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 Bond Rating of A-</a:t>
            </a:r>
          </a:p>
        </p:txBody>
      </p:sp>
      <p:sp>
        <p:nvSpPr>
          <p:cNvPr id="8" name="Oval 7"/>
          <p:cNvSpPr/>
          <p:nvPr/>
        </p:nvSpPr>
        <p:spPr bwMode="auto">
          <a:xfrm>
            <a:off x="3481209" y="1642648"/>
            <a:ext cx="2181582" cy="816974"/>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 Korea and Japan Utility Companies: Want strong off-taker with inactive to honor</a:t>
            </a:r>
            <a:r>
              <a:rPr lang="en-US" sz="900" dirty="0">
                <a:solidFill>
                  <a:schemeClr val="bg1">
                    <a:lumMod val="95000"/>
                  </a:schemeClr>
                </a:solidFill>
              </a:rPr>
              <a:t> contract</a:t>
            </a:r>
            <a:endParaRPr lang="en-US" sz="900" dirty="0">
              <a:solidFill>
                <a:schemeClr val="bg1">
                  <a:lumMod val="95000"/>
                </a:schemeClr>
              </a:solidFill>
              <a:latin typeface="Arial" pitchFamily="34" charset="0"/>
            </a:endParaRPr>
          </a:p>
        </p:txBody>
      </p:sp>
      <p:sp>
        <p:nvSpPr>
          <p:cNvPr id="21" name="Oval 20"/>
          <p:cNvSpPr/>
          <p:nvPr/>
        </p:nvSpPr>
        <p:spPr bwMode="auto">
          <a:xfrm>
            <a:off x="6400800" y="3755703"/>
            <a:ext cx="1189479" cy="70532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32" name="Oval 31"/>
          <p:cNvSpPr/>
          <p:nvPr/>
        </p:nvSpPr>
        <p:spPr bwMode="auto">
          <a:xfrm>
            <a:off x="6115050" y="5142078"/>
            <a:ext cx="1600200" cy="858673"/>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Lenders:</a:t>
            </a:r>
          </a:p>
          <a:p>
            <a:pPr algn="ctr" eaLnBrk="0" fontAlgn="base" hangingPunct="0">
              <a:spcBef>
                <a:spcPct val="0"/>
              </a:spcBef>
              <a:spcAft>
                <a:spcPct val="0"/>
              </a:spcAft>
            </a:pPr>
            <a:r>
              <a:rPr lang="en-US" sz="900" dirty="0">
                <a:solidFill>
                  <a:schemeClr val="bg1">
                    <a:lumMod val="95000"/>
                  </a:schemeClr>
                </a:solidFill>
              </a:rPr>
              <a:t>Issued bonds and debt with long tenor and low rates</a:t>
            </a:r>
            <a:endParaRPr lang="en-US" sz="900" dirty="0">
              <a:solidFill>
                <a:schemeClr val="bg1">
                  <a:lumMod val="95000"/>
                </a:schemeClr>
              </a:solidFill>
              <a:latin typeface="Arial" pitchFamily="34" charset="0"/>
            </a:endParaRPr>
          </a:p>
        </p:txBody>
      </p:sp>
      <p:sp>
        <p:nvSpPr>
          <p:cNvPr id="33" name="Oval 32"/>
          <p:cNvSpPr/>
          <p:nvPr/>
        </p:nvSpPr>
        <p:spPr bwMode="auto">
          <a:xfrm>
            <a:off x="1305646" y="4175974"/>
            <a:ext cx="1329824" cy="972972"/>
          </a:xfrm>
          <a:prstGeom prst="ellipse">
            <a:avLst/>
          </a:prstGeom>
          <a:solidFill>
            <a:schemeClr val="accent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Sponsors: Want strong sponsor:</a:t>
            </a:r>
          </a:p>
          <a:p>
            <a:pPr algn="ctr" eaLnBrk="0" fontAlgn="base" hangingPunct="0">
              <a:spcBef>
                <a:spcPct val="0"/>
              </a:spcBef>
              <a:spcAft>
                <a:spcPct val="0"/>
              </a:spcAft>
            </a:pPr>
            <a:r>
              <a:rPr lang="en-US" sz="900" dirty="0">
                <a:solidFill>
                  <a:schemeClr val="bg1">
                    <a:lumMod val="95000"/>
                  </a:schemeClr>
                </a:solidFill>
              </a:rPr>
              <a:t>Mobil </a:t>
            </a:r>
          </a:p>
          <a:p>
            <a:pPr algn="ctr" eaLnBrk="0" fontAlgn="base" hangingPunct="0">
              <a:spcBef>
                <a:spcPct val="0"/>
              </a:spcBef>
              <a:spcAft>
                <a:spcPct val="0"/>
              </a:spcAft>
            </a:pPr>
            <a:r>
              <a:rPr lang="en-US" sz="900" dirty="0">
                <a:solidFill>
                  <a:schemeClr val="bg1">
                    <a:lumMod val="95000"/>
                  </a:schemeClr>
                </a:solidFill>
                <a:latin typeface="Arial" pitchFamily="34" charset="0"/>
              </a:rPr>
              <a:t>State</a:t>
            </a:r>
          </a:p>
        </p:txBody>
      </p:sp>
      <p:sp>
        <p:nvSpPr>
          <p:cNvPr id="43" name="Rectangle 42"/>
          <p:cNvSpPr/>
          <p:nvPr/>
        </p:nvSpPr>
        <p:spPr bwMode="auto">
          <a:xfrm>
            <a:off x="5140480" y="4811215"/>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Loan Agreement</a:t>
            </a:r>
          </a:p>
        </p:txBody>
      </p:sp>
      <p:cxnSp>
        <p:nvCxnSpPr>
          <p:cNvPr id="57" name="Straight Arrow Connector 56"/>
          <p:cNvCxnSpPr>
            <a:cxnSpLocks/>
            <a:stCxn id="7" idx="2"/>
          </p:cNvCxnSpPr>
          <p:nvPr/>
        </p:nvCxnSpPr>
        <p:spPr bwMode="auto">
          <a:xfrm flipH="1">
            <a:off x="2581159" y="4155386"/>
            <a:ext cx="1254461" cy="469321"/>
          </a:xfrm>
          <a:prstGeom prst="straightConnector1">
            <a:avLst/>
          </a:prstGeom>
          <a:solidFill>
            <a:schemeClr val="accent1"/>
          </a:solidFill>
          <a:ln w="12700" cap="flat" cmpd="sng" algn="ctr">
            <a:solidFill>
              <a:schemeClr val="tx1"/>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572000" y="2468827"/>
            <a:ext cx="0" cy="1205906"/>
          </a:xfrm>
          <a:prstGeom prst="straightConnector1">
            <a:avLst/>
          </a:prstGeom>
          <a:ln w="825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352781" y="3971387"/>
            <a:ext cx="762269" cy="31432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O&amp;M Agreement</a:t>
            </a:r>
          </a:p>
        </p:txBody>
      </p:sp>
      <p:sp>
        <p:nvSpPr>
          <p:cNvPr id="39" name="Rectangle 38"/>
          <p:cNvSpPr/>
          <p:nvPr/>
        </p:nvSpPr>
        <p:spPr bwMode="auto">
          <a:xfrm>
            <a:off x="4001581" y="2646706"/>
            <a:ext cx="1098253" cy="632147"/>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Off-take Contract with minimum supply but no fixed price</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a:xfrm>
            <a:off x="1566764" y="1034939"/>
            <a:ext cx="5750204" cy="518007"/>
          </a:xfrm>
        </p:spPr>
        <p:txBody>
          <a:bodyPr>
            <a:normAutofit/>
          </a:bodyPr>
          <a:lstStyle/>
          <a:p>
            <a:r>
              <a:rPr lang="en-US" dirty="0"/>
              <a:t>O&amp;M Contractor is Sponsor</a:t>
            </a:r>
          </a:p>
        </p:txBody>
      </p:sp>
      <p:sp>
        <p:nvSpPr>
          <p:cNvPr id="4" name="TextBox 3">
            <a:extLst>
              <a:ext uri="{FF2B5EF4-FFF2-40B4-BE49-F238E27FC236}">
                <a16:creationId xmlns:a16="http://schemas.microsoft.com/office/drawing/2014/main" id="{F6B81D72-BF8A-4556-AA68-96299F739F90}"/>
              </a:ext>
            </a:extLst>
          </p:cNvPr>
          <p:cNvSpPr txBox="1"/>
          <p:nvPr/>
        </p:nvSpPr>
        <p:spPr>
          <a:xfrm>
            <a:off x="5750316" y="2199767"/>
            <a:ext cx="1566652" cy="1131079"/>
          </a:xfrm>
          <a:prstGeom prst="rect">
            <a:avLst/>
          </a:prstGeom>
          <a:noFill/>
        </p:spPr>
        <p:txBody>
          <a:bodyPr wrap="square" rtlCol="0">
            <a:spAutoFit/>
          </a:bodyPr>
          <a:lstStyle/>
          <a:p>
            <a:r>
              <a:rPr lang="en-US" sz="1350" dirty="0"/>
              <a:t>Profits to O&amp;M Reduce the SPV Cash Flow. O&amp;M paid before debt service </a:t>
            </a:r>
          </a:p>
        </p:txBody>
      </p:sp>
      <p:cxnSp>
        <p:nvCxnSpPr>
          <p:cNvPr id="6" name="Straight Arrow Connector 5">
            <a:extLst>
              <a:ext uri="{FF2B5EF4-FFF2-40B4-BE49-F238E27FC236}">
                <a16:creationId xmlns:a16="http://schemas.microsoft.com/office/drawing/2014/main" id="{8C8D84AA-3F52-44F0-8A7B-B686A238E2C5}"/>
              </a:ext>
            </a:extLst>
          </p:cNvPr>
          <p:cNvCxnSpPr>
            <a:endCxn id="33" idx="6"/>
          </p:cNvCxnSpPr>
          <p:nvPr/>
        </p:nvCxnSpPr>
        <p:spPr>
          <a:xfrm flipH="1">
            <a:off x="2635471" y="4385231"/>
            <a:ext cx="2912204" cy="277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2175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C50ECC9-7E01-4E73-8200-3243FE957D91}"/>
              </a:ext>
            </a:extLst>
          </p:cNvPr>
          <p:cNvSpPr>
            <a:spLocks noGrp="1"/>
          </p:cNvSpPr>
          <p:nvPr>
            <p:ph idx="1"/>
          </p:nvPr>
        </p:nvSpPr>
        <p:spPr/>
        <p:txBody>
          <a:bodyPr/>
          <a:lstStyle/>
          <a:p>
            <a:r>
              <a:rPr lang="en-US" dirty="0"/>
              <a:t>Add Development Fee to Sources and Uses</a:t>
            </a:r>
          </a:p>
          <a:p>
            <a:r>
              <a:rPr lang="en-US" dirty="0"/>
              <a:t>Adjust the Equity IRR for Development Fees Received</a:t>
            </a:r>
          </a:p>
          <a:p>
            <a:r>
              <a:rPr lang="en-US" dirty="0"/>
              <a:t>Adjust Model to have Debt to Capital Constraint</a:t>
            </a:r>
          </a:p>
          <a:p>
            <a:r>
              <a:rPr lang="en-US" dirty="0"/>
              <a:t>Use Goal Seek to Compute Development Fees</a:t>
            </a:r>
          </a:p>
        </p:txBody>
      </p:sp>
      <p:sp>
        <p:nvSpPr>
          <p:cNvPr id="3" name="Title 2">
            <a:extLst>
              <a:ext uri="{FF2B5EF4-FFF2-40B4-BE49-F238E27FC236}">
                <a16:creationId xmlns:a16="http://schemas.microsoft.com/office/drawing/2014/main" id="{0E947073-8EA4-4262-BCE4-E46DAE294863}"/>
              </a:ext>
            </a:extLst>
          </p:cNvPr>
          <p:cNvSpPr>
            <a:spLocks noGrp="1"/>
          </p:cNvSpPr>
          <p:nvPr>
            <p:ph type="title"/>
          </p:nvPr>
        </p:nvSpPr>
        <p:spPr/>
        <p:txBody>
          <a:bodyPr>
            <a:normAutofit/>
          </a:bodyPr>
          <a:lstStyle/>
          <a:p>
            <a:r>
              <a:rPr lang="en-US" dirty="0"/>
              <a:t>Adjustments for Development Fee</a:t>
            </a:r>
          </a:p>
        </p:txBody>
      </p:sp>
      <p:sp>
        <p:nvSpPr>
          <p:cNvPr id="4" name="Slide Number Placeholder 3">
            <a:extLst>
              <a:ext uri="{FF2B5EF4-FFF2-40B4-BE49-F238E27FC236}">
                <a16:creationId xmlns:a16="http://schemas.microsoft.com/office/drawing/2014/main" id="{8C432D44-980D-4286-BBEB-B5E6CBD69AFB}"/>
              </a:ext>
            </a:extLst>
          </p:cNvPr>
          <p:cNvSpPr>
            <a:spLocks noGrp="1"/>
          </p:cNvSpPr>
          <p:nvPr>
            <p:ph type="sldNum" sz="quarter" idx="12"/>
          </p:nvPr>
        </p:nvSpPr>
        <p:spPr/>
        <p:txBody>
          <a:bodyPr/>
          <a:lstStyle/>
          <a:p>
            <a:pPr algn="ctr"/>
            <a:fld id="{0C3A1854-6B63-4059-B360-A3C4972BF0FC}" type="slidenum">
              <a:rPr lang="ko-KR" altLang="en-US" smtClean="0"/>
              <a:pPr algn="ctr"/>
              <a:t>106</a:t>
            </a:fld>
            <a:endParaRPr lang="ko-KR" altLang="en-US" dirty="0"/>
          </a:p>
        </p:txBody>
      </p:sp>
    </p:spTree>
    <p:extLst>
      <p:ext uri="{BB962C8B-B14F-4D97-AF65-F5344CB8AC3E}">
        <p14:creationId xmlns:p14="http://schemas.microsoft.com/office/powerpoint/2010/main" val="264149768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F9D6B4-4A29-4AAA-ADA2-616CD8D4EE7C}"/>
              </a:ext>
            </a:extLst>
          </p:cNvPr>
          <p:cNvSpPr>
            <a:spLocks noGrp="1"/>
          </p:cNvSpPr>
          <p:nvPr>
            <p:ph idx="1"/>
          </p:nvPr>
        </p:nvSpPr>
        <p:spPr/>
        <p:txBody>
          <a:bodyPr/>
          <a:lstStyle/>
          <a:p>
            <a:r>
              <a:rPr lang="en-US" dirty="0"/>
              <a:t>How much is the padding; What is debt to capital without the added costs</a:t>
            </a:r>
          </a:p>
          <a:p>
            <a:endParaRPr lang="en-CH" dirty="0"/>
          </a:p>
        </p:txBody>
      </p:sp>
      <p:sp>
        <p:nvSpPr>
          <p:cNvPr id="3" name="Title 2">
            <a:extLst>
              <a:ext uri="{FF2B5EF4-FFF2-40B4-BE49-F238E27FC236}">
                <a16:creationId xmlns:a16="http://schemas.microsoft.com/office/drawing/2014/main" id="{1F6A937C-B45C-4BD3-9007-CBFF725B0C73}"/>
              </a:ext>
            </a:extLst>
          </p:cNvPr>
          <p:cNvSpPr>
            <a:spLocks noGrp="1"/>
          </p:cNvSpPr>
          <p:nvPr>
            <p:ph type="title"/>
          </p:nvPr>
        </p:nvSpPr>
        <p:spPr/>
        <p:txBody>
          <a:bodyPr/>
          <a:lstStyle/>
          <a:p>
            <a:r>
              <a:rPr lang="en-US" dirty="0"/>
              <a:t>Solar Development Fees</a:t>
            </a:r>
            <a:endParaRPr lang="en-CH" dirty="0"/>
          </a:p>
        </p:txBody>
      </p:sp>
      <p:sp>
        <p:nvSpPr>
          <p:cNvPr id="4" name="Slide Number Placeholder 3">
            <a:extLst>
              <a:ext uri="{FF2B5EF4-FFF2-40B4-BE49-F238E27FC236}">
                <a16:creationId xmlns:a16="http://schemas.microsoft.com/office/drawing/2014/main" id="{469B3364-39B9-43AD-BC07-15A11A716348}"/>
              </a:ext>
            </a:extLst>
          </p:cNvPr>
          <p:cNvSpPr>
            <a:spLocks noGrp="1"/>
          </p:cNvSpPr>
          <p:nvPr>
            <p:ph type="sldNum" sz="quarter" idx="12"/>
          </p:nvPr>
        </p:nvSpPr>
        <p:spPr/>
        <p:txBody>
          <a:bodyPr/>
          <a:lstStyle/>
          <a:p>
            <a:pPr algn="ctr"/>
            <a:fld id="{0C3A1854-6B63-4059-B360-A3C4972BF0FC}" type="slidenum">
              <a:rPr lang="ko-KR" altLang="en-US" smtClean="0"/>
              <a:pPr algn="ctr"/>
              <a:t>107</a:t>
            </a:fld>
            <a:endParaRPr lang="ko-KR" altLang="en-US" dirty="0"/>
          </a:p>
        </p:txBody>
      </p:sp>
      <p:pic>
        <p:nvPicPr>
          <p:cNvPr id="5" name="Picture 4">
            <a:extLst>
              <a:ext uri="{FF2B5EF4-FFF2-40B4-BE49-F238E27FC236}">
                <a16:creationId xmlns:a16="http://schemas.microsoft.com/office/drawing/2014/main" id="{CE101B3D-EAAF-46A9-A061-65AE90539F50}"/>
              </a:ext>
            </a:extLst>
          </p:cNvPr>
          <p:cNvPicPr>
            <a:picLocks noChangeAspect="1"/>
          </p:cNvPicPr>
          <p:nvPr/>
        </p:nvPicPr>
        <p:blipFill>
          <a:blip r:embed="rId2"/>
          <a:stretch>
            <a:fillRect/>
          </a:stretch>
        </p:blipFill>
        <p:spPr>
          <a:xfrm>
            <a:off x="2122027" y="2379662"/>
            <a:ext cx="4107656" cy="3468687"/>
          </a:xfrm>
          <a:prstGeom prst="rect">
            <a:avLst/>
          </a:prstGeom>
        </p:spPr>
      </p:pic>
    </p:spTree>
    <p:extLst>
      <p:ext uri="{BB962C8B-B14F-4D97-AF65-F5344CB8AC3E}">
        <p14:creationId xmlns:p14="http://schemas.microsoft.com/office/powerpoint/2010/main" val="338630171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2288BAF-8DF6-4900-B285-1EB251ADCCC9}"/>
              </a:ext>
            </a:extLst>
          </p:cNvPr>
          <p:cNvPicPr>
            <a:picLocks noGrp="1" noChangeAspect="1"/>
          </p:cNvPicPr>
          <p:nvPr>
            <p:ph idx="1"/>
          </p:nvPr>
        </p:nvPicPr>
        <p:blipFill>
          <a:blip r:embed="rId2"/>
          <a:stretch>
            <a:fillRect/>
          </a:stretch>
        </p:blipFill>
        <p:spPr>
          <a:xfrm>
            <a:off x="788344" y="2204927"/>
            <a:ext cx="6830467" cy="2272550"/>
          </a:xfrm>
          <a:prstGeom prst="rect">
            <a:avLst/>
          </a:prstGeom>
        </p:spPr>
      </p:pic>
      <p:sp>
        <p:nvSpPr>
          <p:cNvPr id="3" name="Title 2">
            <a:extLst>
              <a:ext uri="{FF2B5EF4-FFF2-40B4-BE49-F238E27FC236}">
                <a16:creationId xmlns:a16="http://schemas.microsoft.com/office/drawing/2014/main" id="{8F7A0A88-1B8C-4A9A-983C-01F4C7005368}"/>
              </a:ext>
            </a:extLst>
          </p:cNvPr>
          <p:cNvSpPr>
            <a:spLocks noGrp="1"/>
          </p:cNvSpPr>
          <p:nvPr>
            <p:ph type="title"/>
          </p:nvPr>
        </p:nvSpPr>
        <p:spPr/>
        <p:txBody>
          <a:bodyPr/>
          <a:lstStyle/>
          <a:p>
            <a:r>
              <a:rPr lang="en-US" dirty="0"/>
              <a:t>Project IRR with Development Costs</a:t>
            </a:r>
            <a:endParaRPr lang="en-CH" dirty="0"/>
          </a:p>
        </p:txBody>
      </p:sp>
      <p:sp>
        <p:nvSpPr>
          <p:cNvPr id="4" name="Slide Number Placeholder 3">
            <a:extLst>
              <a:ext uri="{FF2B5EF4-FFF2-40B4-BE49-F238E27FC236}">
                <a16:creationId xmlns:a16="http://schemas.microsoft.com/office/drawing/2014/main" id="{1C064F6D-4A9E-4914-898E-9A7CB863ED77}"/>
              </a:ext>
            </a:extLst>
          </p:cNvPr>
          <p:cNvSpPr>
            <a:spLocks noGrp="1"/>
          </p:cNvSpPr>
          <p:nvPr>
            <p:ph type="sldNum" sz="quarter" idx="12"/>
          </p:nvPr>
        </p:nvSpPr>
        <p:spPr/>
        <p:txBody>
          <a:bodyPr/>
          <a:lstStyle/>
          <a:p>
            <a:pPr algn="ctr"/>
            <a:fld id="{0C3A1854-6B63-4059-B360-A3C4972BF0FC}" type="slidenum">
              <a:rPr lang="ko-KR" altLang="en-US" smtClean="0"/>
              <a:pPr algn="ctr"/>
              <a:t>108</a:t>
            </a:fld>
            <a:endParaRPr lang="ko-KR" altLang="en-US" dirty="0"/>
          </a:p>
        </p:txBody>
      </p:sp>
    </p:spTree>
    <p:extLst>
      <p:ext uri="{BB962C8B-B14F-4D97-AF65-F5344CB8AC3E}">
        <p14:creationId xmlns:p14="http://schemas.microsoft.com/office/powerpoint/2010/main" val="18769454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6C767-CBAD-DD98-D80C-F6007FB12F21}"/>
              </a:ext>
            </a:extLst>
          </p:cNvPr>
          <p:cNvSpPr>
            <a:spLocks noGrp="1"/>
          </p:cNvSpPr>
          <p:nvPr>
            <p:ph type="ctrTitle"/>
          </p:nvPr>
        </p:nvSpPr>
        <p:spPr/>
        <p:txBody>
          <a:bodyPr/>
          <a:lstStyle/>
          <a:p>
            <a:r>
              <a:rPr lang="en-US" dirty="0"/>
              <a:t>DSRA and Tricks</a:t>
            </a:r>
          </a:p>
        </p:txBody>
      </p:sp>
    </p:spTree>
    <p:extLst>
      <p:ext uri="{BB962C8B-B14F-4D97-AF65-F5344CB8AC3E}">
        <p14:creationId xmlns:p14="http://schemas.microsoft.com/office/powerpoint/2010/main" val="22282771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6679926-F6B3-464D-8FD2-5AD4888C6D52}"/>
              </a:ext>
            </a:extLst>
          </p:cNvPr>
          <p:cNvSpPr>
            <a:spLocks noGrp="1"/>
          </p:cNvSpPr>
          <p:nvPr>
            <p:ph idx="1"/>
          </p:nvPr>
        </p:nvSpPr>
        <p:spPr/>
        <p:txBody>
          <a:bodyPr>
            <a:normAutofit/>
          </a:bodyPr>
          <a:lstStyle/>
          <a:p>
            <a:r>
              <a:rPr lang="en-US" sz="2000" dirty="0"/>
              <a:t>DSRA is built to get liquidity into the project because holding cash is very expensive – often 6 months of debt service which is arbitrary</a:t>
            </a:r>
          </a:p>
          <a:p>
            <a:pPr lvl="1"/>
            <a:r>
              <a:rPr lang="en-US" sz="1800" dirty="0"/>
              <a:t>Return on cash is about zero and opportunity cost of funds is equity or debt IRR</a:t>
            </a:r>
          </a:p>
          <a:p>
            <a:r>
              <a:rPr lang="en-US" sz="2000" dirty="0"/>
              <a:t>You can sometimes use a letter of credit instead of cash.</a:t>
            </a:r>
          </a:p>
          <a:p>
            <a:pPr lvl="1"/>
            <a:r>
              <a:rPr lang="en-US" sz="1800" dirty="0"/>
              <a:t>Letter of credit should have a parent guarantee</a:t>
            </a:r>
          </a:p>
          <a:p>
            <a:pPr lvl="1"/>
            <a:r>
              <a:rPr lang="en-US" sz="1800" dirty="0"/>
              <a:t>Paying an LC fee costs much less than the opportunity cost of funds</a:t>
            </a:r>
          </a:p>
          <a:p>
            <a:r>
              <a:rPr lang="en-US" sz="2000" dirty="0"/>
              <a:t>If debt size is driven by the DSCR and not the debt to capital, then the DSRA is funded by equity and not debt.  This is because the level of debt is given.</a:t>
            </a:r>
          </a:p>
          <a:p>
            <a:r>
              <a:rPr lang="en-US" sz="2000" dirty="0"/>
              <a:t>If the debt to capital is high and the equity contribution is low, the DSRA can be very costly to the equity IRR because of high debt service and low equity.</a:t>
            </a:r>
          </a:p>
        </p:txBody>
      </p:sp>
      <p:sp>
        <p:nvSpPr>
          <p:cNvPr id="3" name="Title 2">
            <a:extLst>
              <a:ext uri="{FF2B5EF4-FFF2-40B4-BE49-F238E27FC236}">
                <a16:creationId xmlns:a16="http://schemas.microsoft.com/office/drawing/2014/main" id="{D2CA631A-EB01-4C03-B169-442854D0C53D}"/>
              </a:ext>
            </a:extLst>
          </p:cNvPr>
          <p:cNvSpPr>
            <a:spLocks noGrp="1"/>
          </p:cNvSpPr>
          <p:nvPr>
            <p:ph type="title"/>
          </p:nvPr>
        </p:nvSpPr>
        <p:spPr/>
        <p:txBody>
          <a:bodyPr/>
          <a:lstStyle/>
          <a:p>
            <a:r>
              <a:rPr lang="en-US" dirty="0"/>
              <a:t>DSRA and Liquidity</a:t>
            </a:r>
          </a:p>
        </p:txBody>
      </p:sp>
    </p:spTree>
    <p:extLst>
      <p:ext uri="{BB962C8B-B14F-4D97-AF65-F5344CB8AC3E}">
        <p14:creationId xmlns:p14="http://schemas.microsoft.com/office/powerpoint/2010/main" val="199316141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DA5DB-C31C-405D-BF26-9D226E32A486}"/>
              </a:ext>
            </a:extLst>
          </p:cNvPr>
          <p:cNvSpPr>
            <a:spLocks noGrp="1"/>
          </p:cNvSpPr>
          <p:nvPr>
            <p:ph idx="1"/>
          </p:nvPr>
        </p:nvSpPr>
        <p:spPr>
          <a:xfrm>
            <a:off x="405353" y="1055803"/>
            <a:ext cx="8352147" cy="2092749"/>
          </a:xfrm>
        </p:spPr>
        <p:txBody>
          <a:bodyPr>
            <a:normAutofit/>
          </a:bodyPr>
          <a:lstStyle/>
          <a:p>
            <a:r>
              <a:rPr lang="en-US" sz="2400" dirty="0"/>
              <a:t>The example below shows that with a high debt to capital ratio driven by sculpting and a high IRR, the DSRA in LC can make a big difference to the equity IRR – 11.96% to 14.92% as shown below.</a:t>
            </a:r>
          </a:p>
        </p:txBody>
      </p:sp>
      <p:sp>
        <p:nvSpPr>
          <p:cNvPr id="3" name="Title 2">
            <a:extLst>
              <a:ext uri="{FF2B5EF4-FFF2-40B4-BE49-F238E27FC236}">
                <a16:creationId xmlns:a16="http://schemas.microsoft.com/office/drawing/2014/main" id="{DED9A6CC-17FE-46CD-A44A-2CEECE86FB98}"/>
              </a:ext>
            </a:extLst>
          </p:cNvPr>
          <p:cNvSpPr>
            <a:spLocks noGrp="1"/>
          </p:cNvSpPr>
          <p:nvPr>
            <p:ph type="title"/>
          </p:nvPr>
        </p:nvSpPr>
        <p:spPr/>
        <p:txBody>
          <a:bodyPr/>
          <a:lstStyle/>
          <a:p>
            <a:r>
              <a:rPr lang="en-US" dirty="0"/>
              <a:t>Use of LC Instead of the DSRA</a:t>
            </a:r>
          </a:p>
        </p:txBody>
      </p:sp>
      <p:sp>
        <p:nvSpPr>
          <p:cNvPr id="4" name="Slide Number Placeholder 3">
            <a:extLst>
              <a:ext uri="{FF2B5EF4-FFF2-40B4-BE49-F238E27FC236}">
                <a16:creationId xmlns:a16="http://schemas.microsoft.com/office/drawing/2014/main" id="{78FA3E04-BA96-4A02-BFD9-73A605B96341}"/>
              </a:ext>
            </a:extLst>
          </p:cNvPr>
          <p:cNvSpPr>
            <a:spLocks noGrp="1"/>
          </p:cNvSpPr>
          <p:nvPr>
            <p:ph type="sldNum" sz="quarter" idx="12"/>
          </p:nvPr>
        </p:nvSpPr>
        <p:spPr/>
        <p:txBody>
          <a:bodyPr/>
          <a:lstStyle/>
          <a:p>
            <a:pPr algn="ctr"/>
            <a:fld id="{0C3A1854-6B63-4059-B360-A3C4972BF0FC}" type="slidenum">
              <a:rPr lang="ko-KR" altLang="en-US" smtClean="0"/>
              <a:pPr algn="ctr"/>
              <a:t>111</a:t>
            </a:fld>
            <a:endParaRPr lang="ko-KR" altLang="en-US" dirty="0"/>
          </a:p>
        </p:txBody>
      </p:sp>
      <p:pic>
        <p:nvPicPr>
          <p:cNvPr id="5" name="Picture 4">
            <a:extLst>
              <a:ext uri="{FF2B5EF4-FFF2-40B4-BE49-F238E27FC236}">
                <a16:creationId xmlns:a16="http://schemas.microsoft.com/office/drawing/2014/main" id="{8FC772E0-8C81-4CA6-A9C5-07A0227C0246}"/>
              </a:ext>
            </a:extLst>
          </p:cNvPr>
          <p:cNvPicPr>
            <a:picLocks noChangeAspect="1"/>
          </p:cNvPicPr>
          <p:nvPr/>
        </p:nvPicPr>
        <p:blipFill>
          <a:blip r:embed="rId2"/>
          <a:stretch>
            <a:fillRect/>
          </a:stretch>
        </p:blipFill>
        <p:spPr>
          <a:xfrm>
            <a:off x="243553" y="2582590"/>
            <a:ext cx="4408472" cy="2492554"/>
          </a:xfrm>
          <a:prstGeom prst="rect">
            <a:avLst/>
          </a:prstGeom>
        </p:spPr>
      </p:pic>
      <p:pic>
        <p:nvPicPr>
          <p:cNvPr id="6" name="Picture 5">
            <a:extLst>
              <a:ext uri="{FF2B5EF4-FFF2-40B4-BE49-F238E27FC236}">
                <a16:creationId xmlns:a16="http://schemas.microsoft.com/office/drawing/2014/main" id="{35A0A9A0-D469-4FA5-8483-1AF8C8F38FCE}"/>
              </a:ext>
            </a:extLst>
          </p:cNvPr>
          <p:cNvPicPr>
            <a:picLocks noChangeAspect="1"/>
          </p:cNvPicPr>
          <p:nvPr/>
        </p:nvPicPr>
        <p:blipFill>
          <a:blip r:embed="rId3"/>
          <a:stretch>
            <a:fillRect/>
          </a:stretch>
        </p:blipFill>
        <p:spPr>
          <a:xfrm>
            <a:off x="4682006" y="2688509"/>
            <a:ext cx="4374744" cy="2439672"/>
          </a:xfrm>
          <a:prstGeom prst="rect">
            <a:avLst/>
          </a:prstGeom>
        </p:spPr>
      </p:pic>
      <p:cxnSp>
        <p:nvCxnSpPr>
          <p:cNvPr id="8" name="Straight Arrow Connector 7">
            <a:extLst>
              <a:ext uri="{FF2B5EF4-FFF2-40B4-BE49-F238E27FC236}">
                <a16:creationId xmlns:a16="http://schemas.microsoft.com/office/drawing/2014/main" id="{9B415318-0AAC-450D-9873-5D4293EDD5D6}"/>
              </a:ext>
            </a:extLst>
          </p:cNvPr>
          <p:cNvCxnSpPr/>
          <p:nvPr/>
        </p:nvCxnSpPr>
        <p:spPr>
          <a:xfrm>
            <a:off x="1338606" y="4374037"/>
            <a:ext cx="2714920" cy="1150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3BFE587-FD1C-4129-9C9D-E9F340E808D3}"/>
              </a:ext>
            </a:extLst>
          </p:cNvPr>
          <p:cNvCxnSpPr/>
          <p:nvPr/>
        </p:nvCxnSpPr>
        <p:spPr>
          <a:xfrm>
            <a:off x="5920033" y="4769963"/>
            <a:ext cx="2611225" cy="7164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300053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29E7A4-292A-4D8E-A479-9083DD706D3D}"/>
              </a:ext>
            </a:extLst>
          </p:cNvPr>
          <p:cNvSpPr>
            <a:spLocks noGrp="1"/>
          </p:cNvSpPr>
          <p:nvPr>
            <p:ph idx="1"/>
          </p:nvPr>
        </p:nvSpPr>
        <p:spPr/>
        <p:txBody>
          <a:bodyPr>
            <a:normAutofit/>
          </a:bodyPr>
          <a:lstStyle/>
          <a:p>
            <a:r>
              <a:rPr lang="en-US" dirty="0"/>
              <a:t>“</a:t>
            </a:r>
            <a:r>
              <a:rPr lang="en-US" b="1" dirty="0"/>
              <a:t>Acceptable DSR Letter of Credit</a:t>
            </a:r>
            <a:r>
              <a:rPr lang="en-US" dirty="0"/>
              <a:t>” </a:t>
            </a:r>
          </a:p>
          <a:p>
            <a:r>
              <a:rPr lang="en-US" dirty="0"/>
              <a:t>issued by a financial institution whose long-term senior unsecured debt is rated at least “A-” by S&amp;P and “A3” by Moody’s, </a:t>
            </a:r>
          </a:p>
          <a:p>
            <a:r>
              <a:rPr lang="en-US" dirty="0"/>
              <a:t>naming Administrative Agent on behalf of the Lenders as the beneficiary, and </a:t>
            </a:r>
          </a:p>
          <a:p>
            <a:r>
              <a:rPr lang="en-US" dirty="0"/>
              <a:t>including provisions that </a:t>
            </a:r>
          </a:p>
          <a:p>
            <a:pPr lvl="1"/>
            <a:r>
              <a:rPr lang="en-US" dirty="0"/>
              <a:t>(</a:t>
            </a:r>
            <a:r>
              <a:rPr lang="en-US" dirty="0" err="1"/>
              <a:t>i</a:t>
            </a:r>
            <a:r>
              <a:rPr lang="en-US" dirty="0"/>
              <a:t>) such letter of credit shall automatically renew upon the expiration </a:t>
            </a:r>
          </a:p>
          <a:p>
            <a:pPr lvl="1"/>
            <a:r>
              <a:rPr lang="en-US" dirty="0"/>
              <a:t>(ii) if no agreement for a renewal or replacement of the letter of credit has been made after the long-term senior unsecured debt rating of the financial institution that provides the letter of credit is downgraded below “A-” by S&amp;P or “A3” by Moody’s, the stated amount of the letter of credit shall be automatically drawn and the proceeds automatically deposited in the Debt Service Reserve Account. </a:t>
            </a:r>
          </a:p>
          <a:p>
            <a:r>
              <a:rPr lang="en-US" dirty="0"/>
              <a:t>Letter of credit </a:t>
            </a:r>
          </a:p>
          <a:p>
            <a:pPr lvl="1"/>
            <a:r>
              <a:rPr lang="en-US" dirty="0"/>
              <a:t>(A) shall have an initial expiration date of at least one year after issuance, </a:t>
            </a:r>
          </a:p>
          <a:p>
            <a:pPr lvl="1"/>
            <a:r>
              <a:rPr lang="en-US" dirty="0"/>
              <a:t>(B) shall not impose on Borrower any obligation to reimburse drawing payments, and </a:t>
            </a:r>
          </a:p>
          <a:p>
            <a:pPr lvl="1"/>
            <a:r>
              <a:rPr lang="en-US" dirty="0"/>
              <a:t>(C) shall be issued in a face amount equal to amounts required to be retained in the Debt Service Reserve Account.</a:t>
            </a:r>
            <a:endParaRPr lang="en-CH" dirty="0"/>
          </a:p>
          <a:p>
            <a:endParaRPr lang="en-CH" dirty="0"/>
          </a:p>
        </p:txBody>
      </p:sp>
      <p:sp>
        <p:nvSpPr>
          <p:cNvPr id="3" name="Title 2">
            <a:extLst>
              <a:ext uri="{FF2B5EF4-FFF2-40B4-BE49-F238E27FC236}">
                <a16:creationId xmlns:a16="http://schemas.microsoft.com/office/drawing/2014/main" id="{1039653A-80C0-4B88-8B23-213F2AAD1B49}"/>
              </a:ext>
            </a:extLst>
          </p:cNvPr>
          <p:cNvSpPr>
            <a:spLocks noGrp="1"/>
          </p:cNvSpPr>
          <p:nvPr>
            <p:ph type="title"/>
          </p:nvPr>
        </p:nvSpPr>
        <p:spPr/>
        <p:txBody>
          <a:bodyPr/>
          <a:lstStyle/>
          <a:p>
            <a:r>
              <a:rPr lang="en-US" dirty="0"/>
              <a:t>DSRA as LC in Solar Case</a:t>
            </a:r>
            <a:endParaRPr lang="en-CH" dirty="0"/>
          </a:p>
        </p:txBody>
      </p:sp>
      <p:sp>
        <p:nvSpPr>
          <p:cNvPr id="4" name="Slide Number Placeholder 3">
            <a:extLst>
              <a:ext uri="{FF2B5EF4-FFF2-40B4-BE49-F238E27FC236}">
                <a16:creationId xmlns:a16="http://schemas.microsoft.com/office/drawing/2014/main" id="{4F59CB5B-FA58-4D3B-8C1A-157D9A4CC23F}"/>
              </a:ext>
            </a:extLst>
          </p:cNvPr>
          <p:cNvSpPr>
            <a:spLocks noGrp="1"/>
          </p:cNvSpPr>
          <p:nvPr>
            <p:ph type="sldNum" sz="quarter" idx="12"/>
          </p:nvPr>
        </p:nvSpPr>
        <p:spPr/>
        <p:txBody>
          <a:bodyPr/>
          <a:lstStyle/>
          <a:p>
            <a:pPr algn="ctr"/>
            <a:fld id="{0C3A1854-6B63-4059-B360-A3C4972BF0FC}" type="slidenum">
              <a:rPr lang="ko-KR" altLang="en-US" smtClean="0"/>
              <a:pPr algn="ctr"/>
              <a:t>112</a:t>
            </a:fld>
            <a:endParaRPr lang="ko-KR" altLang="en-US" dirty="0"/>
          </a:p>
        </p:txBody>
      </p:sp>
    </p:spTree>
    <p:extLst>
      <p:ext uri="{BB962C8B-B14F-4D97-AF65-F5344CB8AC3E}">
        <p14:creationId xmlns:p14="http://schemas.microsoft.com/office/powerpoint/2010/main" val="273665048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idx="1"/>
          </p:nvPr>
        </p:nvSpPr>
        <p:spPr/>
        <p:txBody>
          <a:bodyPr>
            <a:normAutofit/>
          </a:bodyPr>
          <a:lstStyle/>
          <a:p>
            <a:pPr>
              <a:lnSpc>
                <a:spcPct val="80000"/>
              </a:lnSpc>
            </a:pPr>
            <a:r>
              <a:rPr lang="en-US" altLang="en-US" sz="1600" dirty="0"/>
              <a:t>On the Closing Date, an amount equal to 10% of the original principal amount of the Bonds will be deposited in the Debt Service Reserve Account of the Debt Service Reserve Fund from the proceeds of the Bonds. </a:t>
            </a:r>
          </a:p>
          <a:p>
            <a:pPr>
              <a:lnSpc>
                <a:spcPct val="80000"/>
              </a:lnSpc>
            </a:pPr>
            <a:r>
              <a:rPr lang="en-US" altLang="en-US" sz="1600" dirty="0"/>
              <a:t>The amounts in the Debt Service Reserve Account will be used only for the purpose of making payments into the related Interest Subaccounts, the Principal Subaccounts and Sinking Fund Installment Subaccounts for the Bonds  </a:t>
            </a:r>
          </a:p>
          <a:p>
            <a:pPr>
              <a:lnSpc>
                <a:spcPct val="80000"/>
              </a:lnSpc>
            </a:pPr>
            <a:r>
              <a:rPr lang="en-US" altLang="en-US" sz="1600" dirty="0"/>
              <a:t>If a disbursement is made under a Debt Service Reserve Account Facility, the Trustee shall apply amounts transferred from the Operating Revenue Account to the applicable Debt Service Reserve Account to either cause the reinstatement of the maximum limits of such Debt Service Reserve Account Facility. The Trustee will apply moneys on deposit in a Debt Service Reserve Account prior to any drawing on any Debt Service Reserve Account Facility. </a:t>
            </a:r>
          </a:p>
          <a:p>
            <a:pPr>
              <a:lnSpc>
                <a:spcPct val="80000"/>
              </a:lnSpc>
            </a:pPr>
            <a:r>
              <a:rPr lang="en-US" altLang="en-US" sz="1600" dirty="0"/>
              <a:t>In the event that any amount shall be withdrawn from a Debt Service Reserve Account for payments into an Interest Subaccount, Principal Subaccount or Sinking Fund Installment Subaccount or there exists a deficiency in a Debt Service Reserve Account which is to be reinstated, such withdrawals shall be subsequently restored from Revenues available on a pro rata basis after all required payments have been made into such Interest Subaccount. </a:t>
            </a:r>
          </a:p>
        </p:txBody>
      </p:sp>
      <p:sp>
        <p:nvSpPr>
          <p:cNvPr id="153602" name="Rectangle 2"/>
          <p:cNvSpPr>
            <a:spLocks noGrp="1" noChangeArrowheads="1"/>
          </p:cNvSpPr>
          <p:nvPr>
            <p:ph type="title"/>
          </p:nvPr>
        </p:nvSpPr>
        <p:spPr/>
        <p:txBody>
          <a:bodyPr/>
          <a:lstStyle/>
          <a:p>
            <a:r>
              <a:rPr lang="en-US" altLang="en-US" dirty="0"/>
              <a:t>Debt Service Reserve Language</a:t>
            </a:r>
          </a:p>
        </p:txBody>
      </p:sp>
    </p:spTree>
    <p:extLst>
      <p:ext uri="{BB962C8B-B14F-4D97-AF65-F5344CB8AC3E}">
        <p14:creationId xmlns:p14="http://schemas.microsoft.com/office/powerpoint/2010/main" val="30252162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72D8-25DB-6F06-A72A-DC9E75E40A3C}"/>
              </a:ext>
            </a:extLst>
          </p:cNvPr>
          <p:cNvSpPr>
            <a:spLocks noGrp="1"/>
          </p:cNvSpPr>
          <p:nvPr>
            <p:ph type="ctrTitle"/>
          </p:nvPr>
        </p:nvSpPr>
        <p:spPr>
          <a:xfrm>
            <a:off x="482876" y="1707280"/>
            <a:ext cx="5515588" cy="3340208"/>
          </a:xfrm>
        </p:spPr>
        <p:txBody>
          <a:bodyPr/>
          <a:lstStyle/>
          <a:p>
            <a:r>
              <a:rPr lang="en-US" dirty="0"/>
              <a:t>Mean Reversion and Use of Monte Carlo (it is easy) to Demonstrate Probability of Loss</a:t>
            </a:r>
          </a:p>
        </p:txBody>
      </p:sp>
    </p:spTree>
    <p:extLst>
      <p:ext uri="{BB962C8B-B14F-4D97-AF65-F5344CB8AC3E}">
        <p14:creationId xmlns:p14="http://schemas.microsoft.com/office/powerpoint/2010/main" val="366841498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A1554-01CE-BEFC-930C-64E12C8E9E4B}"/>
              </a:ext>
            </a:extLst>
          </p:cNvPr>
          <p:cNvSpPr>
            <a:spLocks noGrp="1"/>
          </p:cNvSpPr>
          <p:nvPr>
            <p:ph type="title"/>
          </p:nvPr>
        </p:nvSpPr>
        <p:spPr/>
        <p:txBody>
          <a:bodyPr>
            <a:normAutofit fontScale="90000"/>
          </a:bodyPr>
          <a:lstStyle/>
          <a:p>
            <a:r>
              <a:rPr lang="en-US" dirty="0"/>
              <a:t>Monte Carlo Simulation as Illustration of Project Finance</a:t>
            </a:r>
          </a:p>
        </p:txBody>
      </p:sp>
      <p:sp>
        <p:nvSpPr>
          <p:cNvPr id="3" name="Text Placeholder 2">
            <a:extLst>
              <a:ext uri="{FF2B5EF4-FFF2-40B4-BE49-F238E27FC236}">
                <a16:creationId xmlns:a16="http://schemas.microsoft.com/office/drawing/2014/main" id="{891501B8-57D3-6CDD-0CB6-271667DD22D6}"/>
              </a:ext>
            </a:extLst>
          </p:cNvPr>
          <p:cNvSpPr>
            <a:spLocks noGrp="1"/>
          </p:cNvSpPr>
          <p:nvPr>
            <p:ph idx="1"/>
          </p:nvPr>
        </p:nvSpPr>
        <p:spPr/>
        <p:txBody>
          <a:bodyPr/>
          <a:lstStyle/>
          <a:p>
            <a:r>
              <a:rPr lang="en-US" dirty="0"/>
              <a:t>Structure the Debt</a:t>
            </a:r>
          </a:p>
          <a:p>
            <a:endParaRPr lang="en-US" dirty="0"/>
          </a:p>
          <a:p>
            <a:endParaRPr lang="en-US" dirty="0"/>
          </a:p>
          <a:p>
            <a:endParaRPr lang="en-US" dirty="0"/>
          </a:p>
          <a:p>
            <a:endParaRPr lang="en-US" dirty="0"/>
          </a:p>
          <a:p>
            <a:pPr marL="0" indent="0">
              <a:buNone/>
            </a:pPr>
            <a:endParaRPr lang="en-US" dirty="0"/>
          </a:p>
          <a:p>
            <a:pPr marL="0" indent="0">
              <a:buNone/>
            </a:pPr>
            <a:r>
              <a:rPr lang="en-US" dirty="0"/>
              <a:t>Simulation with Volatility</a:t>
            </a:r>
          </a:p>
          <a:p>
            <a:endParaRPr lang="en-US" dirty="0"/>
          </a:p>
        </p:txBody>
      </p:sp>
      <p:graphicFrame>
        <p:nvGraphicFramePr>
          <p:cNvPr id="4" name="Chart 3">
            <a:extLst>
              <a:ext uri="{FF2B5EF4-FFF2-40B4-BE49-F238E27FC236}">
                <a16:creationId xmlns:a16="http://schemas.microsoft.com/office/drawing/2014/main" id="{1D2C77A4-82F9-4194-9806-D14D62535C67}"/>
              </a:ext>
            </a:extLst>
          </p:cNvPr>
          <p:cNvGraphicFramePr>
            <a:graphicFrameLocks/>
          </p:cNvGraphicFramePr>
          <p:nvPr/>
        </p:nvGraphicFramePr>
        <p:xfrm>
          <a:off x="1440903" y="1611138"/>
          <a:ext cx="2106675" cy="1371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2">
            <a:extLst>
              <a:ext uri="{FF2B5EF4-FFF2-40B4-BE49-F238E27FC236}">
                <a16:creationId xmlns:a16="http://schemas.microsoft.com/office/drawing/2014/main" id="{1002465B-911B-BF8C-E924-604048AD066B}"/>
              </a:ext>
            </a:extLst>
          </p:cNvPr>
          <p:cNvSpPr txBox="1">
            <a:spLocks/>
          </p:cNvSpPr>
          <p:nvPr/>
        </p:nvSpPr>
        <p:spPr>
          <a:xfrm>
            <a:off x="4290763" y="2076450"/>
            <a:ext cx="4514141" cy="3726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Volatility and Mean Reversion Equations</a:t>
            </a:r>
          </a:p>
          <a:p>
            <a:pPr lvl="1"/>
            <a:r>
              <a:rPr lang="en-US" sz="1125" dirty="0"/>
              <a:t>CF1 = Cf0 + CF0 * Rand x Volatility</a:t>
            </a:r>
          </a:p>
          <a:p>
            <a:pPr lvl="1"/>
            <a:r>
              <a:rPr lang="en-US" sz="1125" dirty="0"/>
              <a:t>CF1  = Cf0 + CFO * Normal Inverse (Rand()) * Volatility</a:t>
            </a:r>
          </a:p>
          <a:p>
            <a:pPr lvl="1"/>
            <a:r>
              <a:rPr lang="en-US" sz="1125" dirty="0"/>
              <a:t>With Mean Reversion</a:t>
            </a:r>
          </a:p>
          <a:p>
            <a:pPr lvl="1"/>
            <a:r>
              <a:rPr lang="en-US" sz="1125" dirty="0"/>
              <a:t>CF1 = CF0 + (Mean – CF0) * Mean Reversion Factor + Volatility from Above</a:t>
            </a:r>
          </a:p>
          <a:p>
            <a:r>
              <a:rPr lang="en-US" sz="1800" dirty="0"/>
              <a:t>Results</a:t>
            </a:r>
          </a:p>
          <a:p>
            <a:endParaRPr lang="en-US" sz="1800" dirty="0"/>
          </a:p>
        </p:txBody>
      </p:sp>
      <p:pic>
        <p:nvPicPr>
          <p:cNvPr id="7" name="Picture 6">
            <a:extLst>
              <a:ext uri="{FF2B5EF4-FFF2-40B4-BE49-F238E27FC236}">
                <a16:creationId xmlns:a16="http://schemas.microsoft.com/office/drawing/2014/main" id="{C72B3142-8B0A-33B1-44D9-2CC6B97698A4}"/>
              </a:ext>
            </a:extLst>
          </p:cNvPr>
          <p:cNvPicPr>
            <a:picLocks noChangeAspect="1"/>
          </p:cNvPicPr>
          <p:nvPr/>
        </p:nvPicPr>
        <p:blipFill>
          <a:blip r:embed="rId3"/>
          <a:stretch>
            <a:fillRect/>
          </a:stretch>
        </p:blipFill>
        <p:spPr>
          <a:xfrm>
            <a:off x="339095" y="3758172"/>
            <a:ext cx="3917373" cy="1785657"/>
          </a:xfrm>
          <a:prstGeom prst="rect">
            <a:avLst/>
          </a:prstGeom>
        </p:spPr>
      </p:pic>
      <p:pic>
        <p:nvPicPr>
          <p:cNvPr id="8" name="Picture 7">
            <a:extLst>
              <a:ext uri="{FF2B5EF4-FFF2-40B4-BE49-F238E27FC236}">
                <a16:creationId xmlns:a16="http://schemas.microsoft.com/office/drawing/2014/main" id="{81CAA1B6-9F60-403A-B2D9-FF7E2DF1A815}"/>
              </a:ext>
            </a:extLst>
          </p:cNvPr>
          <p:cNvPicPr>
            <a:picLocks noChangeAspect="1"/>
          </p:cNvPicPr>
          <p:nvPr/>
        </p:nvPicPr>
        <p:blipFill>
          <a:blip r:embed="rId4"/>
          <a:stretch>
            <a:fillRect/>
          </a:stretch>
        </p:blipFill>
        <p:spPr>
          <a:xfrm>
            <a:off x="5455015" y="3758172"/>
            <a:ext cx="2573695" cy="1916283"/>
          </a:xfrm>
          <a:prstGeom prst="rect">
            <a:avLst/>
          </a:prstGeom>
        </p:spPr>
      </p:pic>
    </p:spTree>
    <p:extLst>
      <p:ext uri="{BB962C8B-B14F-4D97-AF65-F5344CB8AC3E}">
        <p14:creationId xmlns:p14="http://schemas.microsoft.com/office/powerpoint/2010/main" val="26734268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02F5F-FE7D-B98D-C315-F5417E113DA6}"/>
              </a:ext>
            </a:extLst>
          </p:cNvPr>
          <p:cNvSpPr>
            <a:spLocks noGrp="1"/>
          </p:cNvSpPr>
          <p:nvPr>
            <p:ph type="title"/>
          </p:nvPr>
        </p:nvSpPr>
        <p:spPr>
          <a:xfrm>
            <a:off x="345057" y="396816"/>
            <a:ext cx="8410754" cy="1147312"/>
          </a:xfrm>
        </p:spPr>
        <p:txBody>
          <a:bodyPr>
            <a:normAutofit/>
          </a:bodyPr>
          <a:lstStyle/>
          <a:p>
            <a:r>
              <a:rPr lang="en-US" dirty="0"/>
              <a:t>Understanding of DSCR, LLCR and PLCR </a:t>
            </a:r>
            <a:br>
              <a:rPr lang="en-US" dirty="0"/>
            </a:br>
            <a:r>
              <a:rPr lang="en-US" dirty="0"/>
              <a:t>(DSCR-1)/DSCR = Break Even Cash Flow</a:t>
            </a:r>
          </a:p>
        </p:txBody>
      </p:sp>
      <p:sp>
        <p:nvSpPr>
          <p:cNvPr id="3" name="Content Placeholder 2">
            <a:extLst>
              <a:ext uri="{FF2B5EF4-FFF2-40B4-BE49-F238E27FC236}">
                <a16:creationId xmlns:a16="http://schemas.microsoft.com/office/drawing/2014/main" id="{6D6C7C8B-15FF-ED6B-BAD2-FA3508288F79}"/>
              </a:ext>
            </a:extLst>
          </p:cNvPr>
          <p:cNvSpPr>
            <a:spLocks noGrp="1"/>
          </p:cNvSpPr>
          <p:nvPr>
            <p:ph sz="quarter" idx="12"/>
          </p:nvPr>
        </p:nvSpPr>
        <p:spPr>
          <a:xfrm>
            <a:off x="250306" y="2057398"/>
            <a:ext cx="2550371" cy="3374090"/>
          </a:xfrm>
        </p:spPr>
        <p:txBody>
          <a:bodyPr>
            <a:normAutofit/>
          </a:bodyPr>
          <a:lstStyle/>
          <a:p>
            <a:pPr>
              <a:lnSpc>
                <a:spcPct val="100000"/>
              </a:lnSpc>
            </a:pPr>
            <a:r>
              <a:rPr lang="en-US" sz="1050" dirty="0"/>
              <a:t>All ratios are measures of buffer and driven by possibility of decline in cash flow</a:t>
            </a:r>
          </a:p>
          <a:p>
            <a:pPr lvl="1">
              <a:lnSpc>
                <a:spcPct val="100000"/>
              </a:lnSpc>
            </a:pPr>
            <a:r>
              <a:rPr lang="en-US" sz="1050" dirty="0"/>
              <a:t>Example</a:t>
            </a:r>
          </a:p>
          <a:p>
            <a:pPr lvl="2">
              <a:lnSpc>
                <a:spcPct val="100000"/>
              </a:lnSpc>
            </a:pPr>
            <a:r>
              <a:rPr lang="en-US" sz="1050" dirty="0"/>
              <a:t>DSCR = CFADS/DS</a:t>
            </a:r>
          </a:p>
          <a:p>
            <a:pPr lvl="2">
              <a:lnSpc>
                <a:spcPct val="100000"/>
              </a:lnSpc>
            </a:pPr>
            <a:r>
              <a:rPr lang="en-US" sz="1050" dirty="0"/>
              <a:t>CFADS            150</a:t>
            </a:r>
          </a:p>
          <a:p>
            <a:pPr lvl="2">
              <a:lnSpc>
                <a:spcPct val="100000"/>
              </a:lnSpc>
            </a:pPr>
            <a:r>
              <a:rPr lang="en-US" sz="1050" dirty="0"/>
              <a:t>Debt Service    100</a:t>
            </a:r>
          </a:p>
          <a:p>
            <a:pPr lvl="2">
              <a:lnSpc>
                <a:spcPct val="100000"/>
              </a:lnSpc>
            </a:pPr>
            <a:r>
              <a:rPr lang="en-US" sz="1050" dirty="0"/>
              <a:t>DSCR               1.5</a:t>
            </a:r>
          </a:p>
          <a:p>
            <a:pPr lvl="1">
              <a:lnSpc>
                <a:spcPct val="100000"/>
              </a:lnSpc>
            </a:pPr>
            <a:r>
              <a:rPr lang="en-US" sz="1050" dirty="0"/>
              <a:t>How much can cash go down before cannot meet debt service:  150-100 = 50</a:t>
            </a:r>
          </a:p>
          <a:p>
            <a:pPr lvl="1">
              <a:lnSpc>
                <a:spcPct val="100000"/>
              </a:lnSpc>
            </a:pPr>
            <a:r>
              <a:rPr lang="en-US" sz="1050" dirty="0"/>
              <a:t>How much can cash go down in percent : 50/150 = 33.33%</a:t>
            </a:r>
          </a:p>
          <a:p>
            <a:pPr lvl="1">
              <a:lnSpc>
                <a:spcPct val="100000"/>
              </a:lnSpc>
            </a:pPr>
            <a:r>
              <a:rPr lang="en-US" sz="1050" dirty="0"/>
              <a:t>Formula for minimum break-even: (1.5-1)/1.5 = 33.33%</a:t>
            </a:r>
          </a:p>
        </p:txBody>
      </p:sp>
      <p:sp>
        <p:nvSpPr>
          <p:cNvPr id="4" name="Content Placeholder 3">
            <a:extLst>
              <a:ext uri="{FF2B5EF4-FFF2-40B4-BE49-F238E27FC236}">
                <a16:creationId xmlns:a16="http://schemas.microsoft.com/office/drawing/2014/main" id="{7BCB50E5-C5B2-6F74-4F6A-7989FEDC2017}"/>
              </a:ext>
            </a:extLst>
          </p:cNvPr>
          <p:cNvSpPr>
            <a:spLocks noGrp="1"/>
          </p:cNvSpPr>
          <p:nvPr>
            <p:ph sz="quarter" idx="13"/>
          </p:nvPr>
        </p:nvSpPr>
        <p:spPr>
          <a:xfrm>
            <a:off x="3075256" y="2263795"/>
            <a:ext cx="2941496" cy="3167693"/>
          </a:xfrm>
        </p:spPr>
        <p:txBody>
          <a:bodyPr>
            <a:normAutofit/>
          </a:bodyPr>
          <a:lstStyle/>
          <a:p>
            <a:r>
              <a:rPr lang="en-US" sz="1050" dirty="0"/>
              <a:t>LLCR measures break-even over the entire debt life (it is possible that DSCR is below 1)</a:t>
            </a:r>
          </a:p>
          <a:p>
            <a:pPr lvl="1"/>
            <a:r>
              <a:rPr lang="en-US" sz="1050" dirty="0"/>
              <a:t>LLCR = NPV (CFADS </a:t>
            </a:r>
            <a:r>
              <a:rPr lang="en-US" sz="1050" dirty="0" err="1"/>
              <a:t>ll</a:t>
            </a:r>
            <a:r>
              <a:rPr lang="en-US" sz="1050" dirty="0"/>
              <a:t>)/NPV of DS (NPV of DS = Loan at COD)</a:t>
            </a:r>
          </a:p>
          <a:p>
            <a:pPr lvl="1"/>
            <a:r>
              <a:rPr lang="en-US" sz="1050" dirty="0"/>
              <a:t>How much can cash flow go down before cannot pay off loan at end of the loan life</a:t>
            </a:r>
          </a:p>
          <a:p>
            <a:pPr lvl="2"/>
            <a:r>
              <a:rPr lang="en-US" sz="1050" dirty="0"/>
              <a:t>LLCR = 1.6</a:t>
            </a:r>
          </a:p>
          <a:p>
            <a:pPr lvl="2"/>
            <a:r>
              <a:rPr lang="en-US" sz="1050" dirty="0"/>
              <a:t>Break-even over loan life (1.6-1)/1.2 = 37.5% </a:t>
            </a:r>
          </a:p>
          <a:p>
            <a:endParaRPr lang="en-US" sz="4050" dirty="0"/>
          </a:p>
        </p:txBody>
      </p:sp>
      <p:sp>
        <p:nvSpPr>
          <p:cNvPr id="5" name="Content Placeholder 4">
            <a:extLst>
              <a:ext uri="{FF2B5EF4-FFF2-40B4-BE49-F238E27FC236}">
                <a16:creationId xmlns:a16="http://schemas.microsoft.com/office/drawing/2014/main" id="{24E32C3D-C727-44E1-C3AF-009B06F99DA6}"/>
              </a:ext>
            </a:extLst>
          </p:cNvPr>
          <p:cNvSpPr>
            <a:spLocks noGrp="1"/>
          </p:cNvSpPr>
          <p:nvPr>
            <p:ph sz="quarter" idx="14"/>
          </p:nvPr>
        </p:nvSpPr>
        <p:spPr>
          <a:xfrm>
            <a:off x="6203958" y="2202867"/>
            <a:ext cx="2736841" cy="3374090"/>
          </a:xfrm>
        </p:spPr>
        <p:txBody>
          <a:bodyPr>
            <a:normAutofit/>
          </a:bodyPr>
          <a:lstStyle/>
          <a:p>
            <a:r>
              <a:rPr lang="en-US" sz="1050" dirty="0"/>
              <a:t>PLCR measures the break-even over the entire life and give the value of the tail</a:t>
            </a:r>
          </a:p>
          <a:p>
            <a:pPr lvl="1"/>
            <a:r>
              <a:rPr lang="en-US" sz="1050" dirty="0"/>
              <a:t>PLCR = NPV (CFADS pl)/NPV of DS (NPV of DS = Loan at COD)</a:t>
            </a:r>
          </a:p>
          <a:p>
            <a:pPr lvl="1"/>
            <a:r>
              <a:rPr lang="en-US" sz="1050" dirty="0"/>
              <a:t>How much can cash flow go down before cannot pay off loan at end of the loan life</a:t>
            </a:r>
          </a:p>
          <a:p>
            <a:pPr lvl="2"/>
            <a:r>
              <a:rPr lang="en-US" sz="1050" dirty="0"/>
              <a:t>PCR = 2.0</a:t>
            </a:r>
          </a:p>
          <a:p>
            <a:pPr lvl="2"/>
            <a:r>
              <a:rPr lang="en-US" sz="1050" dirty="0"/>
              <a:t>Break-even over loan life (2-1)/2 = 50% </a:t>
            </a:r>
          </a:p>
          <a:p>
            <a:pPr lvl="1"/>
            <a:endParaRPr lang="en-US" sz="1050" dirty="0"/>
          </a:p>
          <a:p>
            <a:endParaRPr lang="en-US" sz="4050" dirty="0"/>
          </a:p>
        </p:txBody>
      </p:sp>
      <p:sp>
        <p:nvSpPr>
          <p:cNvPr id="9" name="TextBox 8">
            <a:extLst>
              <a:ext uri="{FF2B5EF4-FFF2-40B4-BE49-F238E27FC236}">
                <a16:creationId xmlns:a16="http://schemas.microsoft.com/office/drawing/2014/main" id="{8B5EADE0-A5D5-EA87-1965-AAF2CFA03FD7}"/>
              </a:ext>
            </a:extLst>
          </p:cNvPr>
          <p:cNvSpPr txBox="1"/>
          <p:nvPr/>
        </p:nvSpPr>
        <p:spPr>
          <a:xfrm>
            <a:off x="4024860" y="5431488"/>
            <a:ext cx="3574473" cy="581891"/>
          </a:xfrm>
          <a:prstGeom prst="rect">
            <a:avLst/>
          </a:prstGeom>
          <a:solidFill>
            <a:srgbClr val="FFFF00"/>
          </a:solidFill>
        </p:spPr>
        <p:txBody>
          <a:bodyPr vert="horz" wrap="square" lIns="0" tIns="0" rIns="0" bIns="0" rtlCol="0">
            <a:noAutofit/>
          </a:bodyPr>
          <a:lstStyle/>
          <a:p>
            <a:pPr algn="l"/>
            <a:r>
              <a:rPr lang="en-US" sz="1350" dirty="0"/>
              <a:t>Formulas work if there is a 100% cash flow sweep</a:t>
            </a:r>
          </a:p>
        </p:txBody>
      </p:sp>
    </p:spTree>
    <p:extLst>
      <p:ext uri="{BB962C8B-B14F-4D97-AF65-F5344CB8AC3E}">
        <p14:creationId xmlns:p14="http://schemas.microsoft.com/office/powerpoint/2010/main" val="35135865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0B3D6C90-9D93-4452-B3D4-D014685C54F2}"/>
              </a:ext>
            </a:extLst>
          </p:cNvPr>
          <p:cNvSpPr>
            <a:spLocks noGrp="1"/>
          </p:cNvSpPr>
          <p:nvPr>
            <p:ph type="title"/>
          </p:nvPr>
        </p:nvSpPr>
        <p:spPr>
          <a:xfrm>
            <a:off x="267419" y="370936"/>
            <a:ext cx="7643003" cy="632003"/>
          </a:xfrm>
        </p:spPr>
        <p:txBody>
          <a:bodyPr>
            <a:normAutofit fontScale="90000"/>
          </a:bodyPr>
          <a:lstStyle/>
          <a:p>
            <a:r>
              <a:rPr lang="en-US" altLang="en-US" dirty="0"/>
              <a:t>DSCR versus LLCR versus PLCR and Sculpting</a:t>
            </a:r>
          </a:p>
        </p:txBody>
      </p:sp>
      <p:pic>
        <p:nvPicPr>
          <p:cNvPr id="117763" name="Picture 3">
            <a:extLst>
              <a:ext uri="{FF2B5EF4-FFF2-40B4-BE49-F238E27FC236}">
                <a16:creationId xmlns:a16="http://schemas.microsoft.com/office/drawing/2014/main" id="{04E4F353-0D18-4919-BA29-49EEFC4C83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98195" y="2715861"/>
            <a:ext cx="3057514" cy="1652155"/>
          </a:xfrm>
          <a:noFill/>
        </p:spPr>
      </p:pic>
      <p:pic>
        <p:nvPicPr>
          <p:cNvPr id="117764" name="Picture 4">
            <a:extLst>
              <a:ext uri="{FF2B5EF4-FFF2-40B4-BE49-F238E27FC236}">
                <a16:creationId xmlns:a16="http://schemas.microsoft.com/office/drawing/2014/main" id="{ED62EDEA-1553-44B3-90EF-B494B78B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06" y="1175501"/>
            <a:ext cx="3067797" cy="137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17765" name="Picture 5">
            <a:extLst>
              <a:ext uri="{FF2B5EF4-FFF2-40B4-BE49-F238E27FC236}">
                <a16:creationId xmlns:a16="http://schemas.microsoft.com/office/drawing/2014/main" id="{73C8C990-F163-4A79-B21B-5204872EFB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8194" y="4469064"/>
            <a:ext cx="3057515" cy="1373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 name="TextBox 1">
            <a:extLst>
              <a:ext uri="{FF2B5EF4-FFF2-40B4-BE49-F238E27FC236}">
                <a16:creationId xmlns:a16="http://schemas.microsoft.com/office/drawing/2014/main" id="{EFEE4D5A-B62C-4823-9138-C5FB126D3D65}"/>
              </a:ext>
            </a:extLst>
          </p:cNvPr>
          <p:cNvSpPr txBox="1"/>
          <p:nvPr/>
        </p:nvSpPr>
        <p:spPr>
          <a:xfrm>
            <a:off x="5384780" y="5183601"/>
            <a:ext cx="1969731" cy="300082"/>
          </a:xfrm>
          <a:prstGeom prst="rect">
            <a:avLst/>
          </a:prstGeom>
          <a:noFill/>
        </p:spPr>
        <p:txBody>
          <a:bodyPr wrap="square" rtlCol="0">
            <a:spAutoFit/>
          </a:bodyPr>
          <a:lstStyle/>
          <a:p>
            <a:r>
              <a:rPr lang="en-US" sz="1350" dirty="0"/>
              <a:t>DSCR = LLCR = PLCR</a:t>
            </a:r>
          </a:p>
        </p:txBody>
      </p:sp>
      <p:sp>
        <p:nvSpPr>
          <p:cNvPr id="7" name="TextBox 6">
            <a:extLst>
              <a:ext uri="{FF2B5EF4-FFF2-40B4-BE49-F238E27FC236}">
                <a16:creationId xmlns:a16="http://schemas.microsoft.com/office/drawing/2014/main" id="{9228B4A5-E04F-4DB9-B2C0-DE406196B806}"/>
              </a:ext>
            </a:extLst>
          </p:cNvPr>
          <p:cNvSpPr txBox="1"/>
          <p:nvPr/>
        </p:nvSpPr>
        <p:spPr>
          <a:xfrm>
            <a:off x="5394960" y="3563544"/>
            <a:ext cx="1969731" cy="300082"/>
          </a:xfrm>
          <a:prstGeom prst="rect">
            <a:avLst/>
          </a:prstGeom>
          <a:noFill/>
        </p:spPr>
        <p:txBody>
          <a:bodyPr wrap="square" rtlCol="0">
            <a:spAutoFit/>
          </a:bodyPr>
          <a:lstStyle/>
          <a:p>
            <a:r>
              <a:rPr lang="en-US" sz="1350" dirty="0"/>
              <a:t>DSCR = LLCR &lt; PLCR</a:t>
            </a:r>
          </a:p>
        </p:txBody>
      </p:sp>
      <p:sp>
        <p:nvSpPr>
          <p:cNvPr id="8" name="TextBox 7">
            <a:extLst>
              <a:ext uri="{FF2B5EF4-FFF2-40B4-BE49-F238E27FC236}">
                <a16:creationId xmlns:a16="http://schemas.microsoft.com/office/drawing/2014/main" id="{47D5C2F0-79FA-479B-B02E-714C95A6C558}"/>
              </a:ext>
            </a:extLst>
          </p:cNvPr>
          <p:cNvSpPr txBox="1"/>
          <p:nvPr/>
        </p:nvSpPr>
        <p:spPr>
          <a:xfrm>
            <a:off x="5384780" y="2322914"/>
            <a:ext cx="1969731" cy="300082"/>
          </a:xfrm>
          <a:prstGeom prst="rect">
            <a:avLst/>
          </a:prstGeom>
          <a:noFill/>
        </p:spPr>
        <p:txBody>
          <a:bodyPr wrap="square" rtlCol="0">
            <a:spAutoFit/>
          </a:bodyPr>
          <a:lstStyle/>
          <a:p>
            <a:r>
              <a:rPr lang="en-US" sz="1350" dirty="0"/>
              <a:t>Min DSCR &lt; LLCR &lt; PLCR</a:t>
            </a:r>
          </a:p>
        </p:txBody>
      </p:sp>
      <p:sp>
        <p:nvSpPr>
          <p:cNvPr id="9" name="TextBox 8">
            <a:extLst>
              <a:ext uri="{FF2B5EF4-FFF2-40B4-BE49-F238E27FC236}">
                <a16:creationId xmlns:a16="http://schemas.microsoft.com/office/drawing/2014/main" id="{A8D1495E-F65E-4E76-BED1-6D7B381D0F08}"/>
              </a:ext>
            </a:extLst>
          </p:cNvPr>
          <p:cNvSpPr txBox="1"/>
          <p:nvPr/>
        </p:nvSpPr>
        <p:spPr>
          <a:xfrm>
            <a:off x="5384780" y="1963766"/>
            <a:ext cx="1969731" cy="300082"/>
          </a:xfrm>
          <a:prstGeom prst="rect">
            <a:avLst/>
          </a:prstGeom>
          <a:solidFill>
            <a:srgbClr val="FFC000"/>
          </a:solidFill>
          <a:ln>
            <a:solidFill>
              <a:srgbClr val="FFC000"/>
            </a:solidFill>
          </a:ln>
        </p:spPr>
        <p:txBody>
          <a:bodyPr wrap="square" rtlCol="0">
            <a:spAutoFit/>
          </a:bodyPr>
          <a:lstStyle/>
          <a:p>
            <a:r>
              <a:rPr lang="en-US" sz="1350" dirty="0"/>
              <a:t>Level Payment and Tail</a:t>
            </a:r>
          </a:p>
        </p:txBody>
      </p:sp>
      <p:sp>
        <p:nvSpPr>
          <p:cNvPr id="10" name="TextBox 9">
            <a:extLst>
              <a:ext uri="{FF2B5EF4-FFF2-40B4-BE49-F238E27FC236}">
                <a16:creationId xmlns:a16="http://schemas.microsoft.com/office/drawing/2014/main" id="{4C8FABB7-8DBF-48FF-80C2-94832AFCD8DD}"/>
              </a:ext>
            </a:extLst>
          </p:cNvPr>
          <p:cNvSpPr txBox="1"/>
          <p:nvPr/>
        </p:nvSpPr>
        <p:spPr>
          <a:xfrm>
            <a:off x="5394960" y="3232492"/>
            <a:ext cx="1969731" cy="300082"/>
          </a:xfrm>
          <a:prstGeom prst="rect">
            <a:avLst/>
          </a:prstGeom>
          <a:solidFill>
            <a:srgbClr val="FFC000"/>
          </a:solidFill>
          <a:ln>
            <a:solidFill>
              <a:srgbClr val="FFC000"/>
            </a:solidFill>
          </a:ln>
        </p:spPr>
        <p:txBody>
          <a:bodyPr wrap="square" rtlCol="0">
            <a:spAutoFit/>
          </a:bodyPr>
          <a:lstStyle/>
          <a:p>
            <a:r>
              <a:rPr lang="en-US" sz="1350" dirty="0"/>
              <a:t>Sculpting and Tail</a:t>
            </a:r>
          </a:p>
        </p:txBody>
      </p:sp>
      <p:sp>
        <p:nvSpPr>
          <p:cNvPr id="11" name="TextBox 10">
            <a:extLst>
              <a:ext uri="{FF2B5EF4-FFF2-40B4-BE49-F238E27FC236}">
                <a16:creationId xmlns:a16="http://schemas.microsoft.com/office/drawing/2014/main" id="{9F3FE9DF-BB24-4E38-8F03-8A646736A016}"/>
              </a:ext>
            </a:extLst>
          </p:cNvPr>
          <p:cNvSpPr txBox="1"/>
          <p:nvPr/>
        </p:nvSpPr>
        <p:spPr>
          <a:xfrm>
            <a:off x="5384780" y="4776168"/>
            <a:ext cx="1969731" cy="300082"/>
          </a:xfrm>
          <a:prstGeom prst="rect">
            <a:avLst/>
          </a:prstGeom>
          <a:solidFill>
            <a:srgbClr val="FFC000"/>
          </a:solidFill>
          <a:ln>
            <a:solidFill>
              <a:srgbClr val="FFC000"/>
            </a:solidFill>
          </a:ln>
        </p:spPr>
        <p:txBody>
          <a:bodyPr wrap="square" rtlCol="0">
            <a:spAutoFit/>
          </a:bodyPr>
          <a:lstStyle/>
          <a:p>
            <a:r>
              <a:rPr lang="en-US" sz="1350" dirty="0"/>
              <a:t>Sculpting and No Tail</a:t>
            </a:r>
          </a:p>
        </p:txBody>
      </p:sp>
    </p:spTree>
    <p:extLst>
      <p:ext uri="{BB962C8B-B14F-4D97-AF65-F5344CB8AC3E}">
        <p14:creationId xmlns:p14="http://schemas.microsoft.com/office/powerpoint/2010/main" val="214608681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A205-D6D1-AF3D-96A0-B25CFBB193D1}"/>
              </a:ext>
            </a:extLst>
          </p:cNvPr>
          <p:cNvSpPr>
            <a:spLocks noGrp="1"/>
          </p:cNvSpPr>
          <p:nvPr>
            <p:ph type="title"/>
          </p:nvPr>
        </p:nvSpPr>
        <p:spPr>
          <a:xfrm>
            <a:off x="616745" y="390912"/>
            <a:ext cx="6213938" cy="452628"/>
          </a:xfrm>
        </p:spPr>
        <p:txBody>
          <a:bodyPr>
            <a:normAutofit fontScale="90000"/>
          </a:bodyPr>
          <a:lstStyle/>
          <a:p>
            <a:r>
              <a:rPr lang="en-US" dirty="0"/>
              <a:t>Illustration of Cases</a:t>
            </a:r>
          </a:p>
        </p:txBody>
      </p:sp>
      <p:sp>
        <p:nvSpPr>
          <p:cNvPr id="3" name="Content Placeholder 2">
            <a:extLst>
              <a:ext uri="{FF2B5EF4-FFF2-40B4-BE49-F238E27FC236}">
                <a16:creationId xmlns:a16="http://schemas.microsoft.com/office/drawing/2014/main" id="{A4E59161-76EB-7CD6-406D-BCF4C8918855}"/>
              </a:ext>
            </a:extLst>
          </p:cNvPr>
          <p:cNvSpPr>
            <a:spLocks noGrp="1"/>
          </p:cNvSpPr>
          <p:nvPr>
            <p:ph idx="1"/>
          </p:nvPr>
        </p:nvSpPr>
        <p:spPr>
          <a:xfrm>
            <a:off x="1831169" y="1766455"/>
            <a:ext cx="6000750" cy="3486149"/>
          </a:xfrm>
        </p:spPr>
        <p:txBody>
          <a:bodyPr/>
          <a:lstStyle/>
          <a:p>
            <a:r>
              <a:rPr lang="en-US" dirty="0"/>
              <a:t>Break Even % = (LLCR-1)/LLCR, (DSCR-1)/DSCR etc.</a:t>
            </a:r>
          </a:p>
          <a:p>
            <a:endParaRPr lang="en-US" dirty="0"/>
          </a:p>
        </p:txBody>
      </p:sp>
      <p:pic>
        <p:nvPicPr>
          <p:cNvPr id="5" name="Picture 4">
            <a:extLst>
              <a:ext uri="{FF2B5EF4-FFF2-40B4-BE49-F238E27FC236}">
                <a16:creationId xmlns:a16="http://schemas.microsoft.com/office/drawing/2014/main" id="{DD6E6A64-E2B7-3BAC-5696-A3CD2692770E}"/>
              </a:ext>
            </a:extLst>
          </p:cNvPr>
          <p:cNvPicPr>
            <a:picLocks noChangeAspect="1"/>
          </p:cNvPicPr>
          <p:nvPr/>
        </p:nvPicPr>
        <p:blipFill>
          <a:blip r:embed="rId2"/>
          <a:stretch>
            <a:fillRect/>
          </a:stretch>
        </p:blipFill>
        <p:spPr>
          <a:xfrm>
            <a:off x="224927" y="4105303"/>
            <a:ext cx="4112808" cy="1796933"/>
          </a:xfrm>
          <a:prstGeom prst="rect">
            <a:avLst/>
          </a:prstGeom>
        </p:spPr>
      </p:pic>
      <p:pic>
        <p:nvPicPr>
          <p:cNvPr id="7" name="Picture 6">
            <a:extLst>
              <a:ext uri="{FF2B5EF4-FFF2-40B4-BE49-F238E27FC236}">
                <a16:creationId xmlns:a16="http://schemas.microsoft.com/office/drawing/2014/main" id="{7AE4C792-D19A-A1B2-BA6B-C23462E21D83}"/>
              </a:ext>
            </a:extLst>
          </p:cNvPr>
          <p:cNvPicPr>
            <a:picLocks noChangeAspect="1"/>
          </p:cNvPicPr>
          <p:nvPr/>
        </p:nvPicPr>
        <p:blipFill>
          <a:blip r:embed="rId3"/>
          <a:stretch>
            <a:fillRect/>
          </a:stretch>
        </p:blipFill>
        <p:spPr>
          <a:xfrm>
            <a:off x="387386" y="2306442"/>
            <a:ext cx="4101358" cy="1796933"/>
          </a:xfrm>
          <a:prstGeom prst="rect">
            <a:avLst/>
          </a:prstGeom>
        </p:spPr>
      </p:pic>
      <p:pic>
        <p:nvPicPr>
          <p:cNvPr id="9" name="Picture 8">
            <a:extLst>
              <a:ext uri="{FF2B5EF4-FFF2-40B4-BE49-F238E27FC236}">
                <a16:creationId xmlns:a16="http://schemas.microsoft.com/office/drawing/2014/main" id="{4D3BFBF9-9F76-2D09-B5A6-A429139B7378}"/>
              </a:ext>
            </a:extLst>
          </p:cNvPr>
          <p:cNvPicPr>
            <a:picLocks noChangeAspect="1"/>
          </p:cNvPicPr>
          <p:nvPr/>
        </p:nvPicPr>
        <p:blipFill>
          <a:blip r:embed="rId4"/>
          <a:stretch>
            <a:fillRect/>
          </a:stretch>
        </p:blipFill>
        <p:spPr>
          <a:xfrm>
            <a:off x="5174343" y="2382786"/>
            <a:ext cx="3744731" cy="1630391"/>
          </a:xfrm>
          <a:prstGeom prst="rect">
            <a:avLst/>
          </a:prstGeom>
        </p:spPr>
      </p:pic>
      <p:pic>
        <p:nvPicPr>
          <p:cNvPr id="11" name="Picture 10">
            <a:extLst>
              <a:ext uri="{FF2B5EF4-FFF2-40B4-BE49-F238E27FC236}">
                <a16:creationId xmlns:a16="http://schemas.microsoft.com/office/drawing/2014/main" id="{83398C93-AA38-7E97-897F-5EEB0B3573B8}"/>
              </a:ext>
            </a:extLst>
          </p:cNvPr>
          <p:cNvPicPr>
            <a:picLocks noChangeAspect="1"/>
          </p:cNvPicPr>
          <p:nvPr/>
        </p:nvPicPr>
        <p:blipFill>
          <a:blip r:embed="rId5"/>
          <a:stretch>
            <a:fillRect/>
          </a:stretch>
        </p:blipFill>
        <p:spPr>
          <a:xfrm>
            <a:off x="5223178" y="4164325"/>
            <a:ext cx="3765369" cy="1630391"/>
          </a:xfrm>
          <a:prstGeom prst="rect">
            <a:avLst/>
          </a:prstGeom>
        </p:spPr>
      </p:pic>
    </p:spTree>
    <p:extLst>
      <p:ext uri="{BB962C8B-B14F-4D97-AF65-F5344CB8AC3E}">
        <p14:creationId xmlns:p14="http://schemas.microsoft.com/office/powerpoint/2010/main" val="400997658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872D-9DA1-FD96-CD8B-6142DB1F686C}"/>
              </a:ext>
            </a:extLst>
          </p:cNvPr>
          <p:cNvSpPr>
            <a:spLocks noGrp="1"/>
          </p:cNvSpPr>
          <p:nvPr>
            <p:ph type="title"/>
          </p:nvPr>
        </p:nvSpPr>
        <p:spPr>
          <a:xfrm>
            <a:off x="200024" y="186270"/>
            <a:ext cx="7908805" cy="883405"/>
          </a:xfrm>
        </p:spPr>
        <p:txBody>
          <a:bodyPr>
            <a:normAutofit/>
          </a:bodyPr>
          <a:lstStyle/>
          <a:p>
            <a:r>
              <a:rPr lang="en-US" dirty="0"/>
              <a:t>Non-Mean Reverting Series - Blackberry and Apple</a:t>
            </a:r>
          </a:p>
        </p:txBody>
      </p:sp>
      <p:sp>
        <p:nvSpPr>
          <p:cNvPr id="3" name="Content Placeholder 2">
            <a:extLst>
              <a:ext uri="{FF2B5EF4-FFF2-40B4-BE49-F238E27FC236}">
                <a16:creationId xmlns:a16="http://schemas.microsoft.com/office/drawing/2014/main" id="{150A92B6-C365-76C4-393C-51228736342F}"/>
              </a:ext>
            </a:extLst>
          </p:cNvPr>
          <p:cNvSpPr>
            <a:spLocks noGrp="1"/>
          </p:cNvSpPr>
          <p:nvPr>
            <p:ph idx="1"/>
          </p:nvPr>
        </p:nvSpPr>
        <p:spPr>
          <a:xfrm>
            <a:off x="304801" y="1201049"/>
            <a:ext cx="8316686" cy="4395258"/>
          </a:xfrm>
        </p:spPr>
        <p:txBody>
          <a:bodyPr/>
          <a:lstStyle/>
          <a:p>
            <a:r>
              <a:rPr lang="en-US" dirty="0"/>
              <a:t>Blackberry Price and Apple Price</a:t>
            </a:r>
          </a:p>
          <a:p>
            <a:r>
              <a:rPr lang="en-US" dirty="0"/>
              <a:t>Volatility driven by fashion, changes in technology, one-time non-recurring events.</a:t>
            </a:r>
          </a:p>
          <a:p>
            <a:r>
              <a:rPr lang="en-US" dirty="0"/>
              <a:t>Volatility of one year,  three-year, five-year does not diminish</a:t>
            </a:r>
          </a:p>
          <a:p>
            <a:endParaRPr lang="en-US" dirty="0"/>
          </a:p>
        </p:txBody>
      </p:sp>
      <p:pic>
        <p:nvPicPr>
          <p:cNvPr id="5" name="Picture 4">
            <a:extLst>
              <a:ext uri="{FF2B5EF4-FFF2-40B4-BE49-F238E27FC236}">
                <a16:creationId xmlns:a16="http://schemas.microsoft.com/office/drawing/2014/main" id="{68A26026-EB9F-8E7A-C542-975EDA039189}"/>
              </a:ext>
            </a:extLst>
          </p:cNvPr>
          <p:cNvPicPr>
            <a:picLocks noChangeAspect="1"/>
          </p:cNvPicPr>
          <p:nvPr/>
        </p:nvPicPr>
        <p:blipFill>
          <a:blip r:embed="rId2"/>
          <a:stretch>
            <a:fillRect/>
          </a:stretch>
        </p:blipFill>
        <p:spPr>
          <a:xfrm>
            <a:off x="279554" y="2817722"/>
            <a:ext cx="8559645" cy="2839229"/>
          </a:xfrm>
          <a:prstGeom prst="rect">
            <a:avLst/>
          </a:prstGeom>
        </p:spPr>
      </p:pic>
    </p:spTree>
    <p:extLst>
      <p:ext uri="{BB962C8B-B14F-4D97-AF65-F5344CB8AC3E}">
        <p14:creationId xmlns:p14="http://schemas.microsoft.com/office/powerpoint/2010/main" val="350535231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E4BF-CFC1-C21F-0340-C2B055D07223}"/>
              </a:ext>
            </a:extLst>
          </p:cNvPr>
          <p:cNvSpPr>
            <a:spLocks noGrp="1"/>
          </p:cNvSpPr>
          <p:nvPr>
            <p:ph type="title"/>
          </p:nvPr>
        </p:nvSpPr>
        <p:spPr>
          <a:xfrm>
            <a:off x="304801" y="599018"/>
            <a:ext cx="7606242" cy="654049"/>
          </a:xfrm>
        </p:spPr>
        <p:txBody>
          <a:bodyPr>
            <a:normAutofit fontScale="90000"/>
          </a:bodyPr>
          <a:lstStyle/>
          <a:p>
            <a:r>
              <a:rPr lang="en-US" dirty="0"/>
              <a:t>Illustration of Mean Reverting Cash Flows – Commodity Prices Except Change in Oil Prices in 1973</a:t>
            </a:r>
          </a:p>
        </p:txBody>
      </p:sp>
      <p:sp>
        <p:nvSpPr>
          <p:cNvPr id="3" name="Content Placeholder 2">
            <a:extLst>
              <a:ext uri="{FF2B5EF4-FFF2-40B4-BE49-F238E27FC236}">
                <a16:creationId xmlns:a16="http://schemas.microsoft.com/office/drawing/2014/main" id="{BC878598-7B7B-783E-46A9-4301E0C7B4CE}"/>
              </a:ext>
            </a:extLst>
          </p:cNvPr>
          <p:cNvSpPr>
            <a:spLocks noGrp="1"/>
          </p:cNvSpPr>
          <p:nvPr>
            <p:ph idx="1"/>
          </p:nvPr>
        </p:nvSpPr>
        <p:spPr>
          <a:xfrm>
            <a:off x="304801" y="1795549"/>
            <a:ext cx="8273934" cy="3809384"/>
          </a:xfrm>
        </p:spPr>
        <p:txBody>
          <a:bodyPr/>
          <a:lstStyle/>
          <a:p>
            <a:r>
              <a:rPr lang="en-US" dirty="0"/>
              <a:t>Volatility of prices for 1-year, 5-years, 10-years</a:t>
            </a:r>
          </a:p>
          <a:p>
            <a:endParaRPr lang="en-US" dirty="0"/>
          </a:p>
        </p:txBody>
      </p:sp>
      <p:pic>
        <p:nvPicPr>
          <p:cNvPr id="5" name="Picture 4">
            <a:extLst>
              <a:ext uri="{FF2B5EF4-FFF2-40B4-BE49-F238E27FC236}">
                <a16:creationId xmlns:a16="http://schemas.microsoft.com/office/drawing/2014/main" id="{87270CDF-37AF-D9B8-DE98-042C9A3A55B8}"/>
              </a:ext>
            </a:extLst>
          </p:cNvPr>
          <p:cNvPicPr>
            <a:picLocks noChangeAspect="1"/>
          </p:cNvPicPr>
          <p:nvPr/>
        </p:nvPicPr>
        <p:blipFill>
          <a:blip r:embed="rId2"/>
          <a:stretch>
            <a:fillRect/>
          </a:stretch>
        </p:blipFill>
        <p:spPr>
          <a:xfrm>
            <a:off x="185650" y="2483066"/>
            <a:ext cx="8653549" cy="3292110"/>
          </a:xfrm>
          <a:prstGeom prst="rect">
            <a:avLst/>
          </a:prstGeom>
        </p:spPr>
      </p:pic>
    </p:spTree>
    <p:extLst>
      <p:ext uri="{BB962C8B-B14F-4D97-AF65-F5344CB8AC3E}">
        <p14:creationId xmlns:p14="http://schemas.microsoft.com/office/powerpoint/2010/main" val="3222037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568E-F312-572A-6CA6-04A66902F155}"/>
              </a:ext>
            </a:extLst>
          </p:cNvPr>
          <p:cNvSpPr>
            <a:spLocks noGrp="1"/>
          </p:cNvSpPr>
          <p:nvPr>
            <p:ph type="title"/>
          </p:nvPr>
        </p:nvSpPr>
        <p:spPr>
          <a:xfrm>
            <a:off x="200024" y="186270"/>
            <a:ext cx="7979699" cy="706721"/>
          </a:xfrm>
        </p:spPr>
        <p:txBody>
          <a:bodyPr>
            <a:normAutofit fontScale="90000"/>
          </a:bodyPr>
          <a:lstStyle/>
          <a:p>
            <a:r>
              <a:rPr lang="en-US" dirty="0"/>
              <a:t>Default Studies – Probability of DSCR Below 1</a:t>
            </a:r>
          </a:p>
        </p:txBody>
      </p:sp>
      <p:sp>
        <p:nvSpPr>
          <p:cNvPr id="3" name="Content Placeholder 2">
            <a:extLst>
              <a:ext uri="{FF2B5EF4-FFF2-40B4-BE49-F238E27FC236}">
                <a16:creationId xmlns:a16="http://schemas.microsoft.com/office/drawing/2014/main" id="{9DF819B9-BCFE-21CC-1EDC-E8A750219D7A}"/>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151E7A7-5832-BF48-1944-B6ECB5B79A92}"/>
              </a:ext>
            </a:extLst>
          </p:cNvPr>
          <p:cNvPicPr>
            <a:picLocks noChangeAspect="1"/>
          </p:cNvPicPr>
          <p:nvPr/>
        </p:nvPicPr>
        <p:blipFill>
          <a:blip r:embed="rId2"/>
          <a:stretch>
            <a:fillRect/>
          </a:stretch>
        </p:blipFill>
        <p:spPr>
          <a:xfrm>
            <a:off x="1377786" y="1073029"/>
            <a:ext cx="6388428" cy="4711942"/>
          </a:xfrm>
          <a:prstGeom prst="rect">
            <a:avLst/>
          </a:prstGeom>
        </p:spPr>
      </p:pic>
    </p:spTree>
    <p:extLst>
      <p:ext uri="{BB962C8B-B14F-4D97-AF65-F5344CB8AC3E}">
        <p14:creationId xmlns:p14="http://schemas.microsoft.com/office/powerpoint/2010/main" val="13758313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5AC5-683C-D2E2-0CED-EC45DC84837A}"/>
              </a:ext>
            </a:extLst>
          </p:cNvPr>
          <p:cNvSpPr>
            <a:spLocks noGrp="1"/>
          </p:cNvSpPr>
          <p:nvPr>
            <p:ph type="title"/>
          </p:nvPr>
        </p:nvSpPr>
        <p:spPr/>
        <p:txBody>
          <a:bodyPr>
            <a:normAutofit fontScale="90000"/>
          </a:bodyPr>
          <a:lstStyle/>
          <a:p>
            <a:r>
              <a:rPr lang="en-US" dirty="0"/>
              <a:t>Drop Off in Capacity Factor for German Project</a:t>
            </a:r>
          </a:p>
        </p:txBody>
      </p:sp>
      <p:sp>
        <p:nvSpPr>
          <p:cNvPr id="4" name="Content Placeholder 3">
            <a:extLst>
              <a:ext uri="{FF2B5EF4-FFF2-40B4-BE49-F238E27FC236}">
                <a16:creationId xmlns:a16="http://schemas.microsoft.com/office/drawing/2014/main" id="{17ADBB0D-ADAD-1F12-3080-86524AB9A0A1}"/>
              </a:ext>
            </a:extLst>
          </p:cNvPr>
          <p:cNvSpPr>
            <a:spLocks noGrp="1"/>
          </p:cNvSpPr>
          <p:nvPr>
            <p:ph idx="1"/>
          </p:nvPr>
        </p:nvSpPr>
        <p:spPr>
          <a:xfrm>
            <a:off x="404949" y="1391478"/>
            <a:ext cx="3903664" cy="4323522"/>
          </a:xfrm>
        </p:spPr>
        <p:txBody>
          <a:bodyPr>
            <a:normAutofit/>
          </a:bodyPr>
          <a:lstStyle/>
          <a:p>
            <a:pPr marL="0" indent="0" algn="l">
              <a:buNone/>
            </a:pPr>
            <a:r>
              <a:rPr lang="en-US" dirty="0"/>
              <a:t>The second example I use is a case of a German project. If you were making a valuation of the project, would you use the average or the recent data (I would use the recent data). There has been discussion of global warming having an important effect on wind speeds in different locations.</a:t>
            </a:r>
          </a:p>
          <a:p>
            <a:pPr marL="0" indent="0" algn="l">
              <a:buNone/>
            </a:pPr>
            <a:r>
              <a:rPr lang="en-US" dirty="0"/>
              <a:t>Note that the lower capacity factor in the initial year is expected.</a:t>
            </a:r>
          </a:p>
          <a:p>
            <a:pPr marL="0" indent="0" algn="l">
              <a:buNone/>
            </a:pPr>
            <a:r>
              <a:rPr lang="en-US" dirty="0"/>
              <a:t>This worrisome trend appears in other German projects as well.</a:t>
            </a:r>
          </a:p>
          <a:p>
            <a:pPr marL="0" indent="0" algn="l">
              <a:buNone/>
            </a:pPr>
            <a:r>
              <a:rPr lang="en-US" dirty="0"/>
              <a:t>The lower capacity factor could also be the result of transmission constraints.</a:t>
            </a:r>
          </a:p>
        </p:txBody>
      </p:sp>
      <p:pic>
        <p:nvPicPr>
          <p:cNvPr id="6" name="Content Placeholder 4">
            <a:extLst>
              <a:ext uri="{FF2B5EF4-FFF2-40B4-BE49-F238E27FC236}">
                <a16:creationId xmlns:a16="http://schemas.microsoft.com/office/drawing/2014/main" id="{CDA173F2-3C2A-AC94-9576-BE5C27B31897}"/>
              </a:ext>
            </a:extLst>
          </p:cNvPr>
          <p:cNvPicPr>
            <a:picLocks noChangeAspect="1"/>
          </p:cNvPicPr>
          <p:nvPr/>
        </p:nvPicPr>
        <p:blipFill>
          <a:blip r:embed="rId2"/>
          <a:stretch>
            <a:fillRect/>
          </a:stretch>
        </p:blipFill>
        <p:spPr>
          <a:xfrm>
            <a:off x="4495613" y="1952162"/>
            <a:ext cx="4387131" cy="3187866"/>
          </a:xfrm>
          <a:prstGeom prst="rect">
            <a:avLst/>
          </a:prstGeom>
        </p:spPr>
      </p:pic>
      <p:sp>
        <p:nvSpPr>
          <p:cNvPr id="3" name="Slide Number Placeholder 2">
            <a:extLst>
              <a:ext uri="{FF2B5EF4-FFF2-40B4-BE49-F238E27FC236}">
                <a16:creationId xmlns:a16="http://schemas.microsoft.com/office/drawing/2014/main" id="{A7AA5363-C3B2-B8D4-91B8-59237F6AB849}"/>
              </a:ext>
            </a:extLst>
          </p:cNvPr>
          <p:cNvSpPr>
            <a:spLocks noGrp="1"/>
          </p:cNvSpPr>
          <p:nvPr>
            <p:ph type="sldNum" sz="quarter" idx="12"/>
          </p:nvPr>
        </p:nvSpPr>
        <p:spPr/>
        <p:txBody>
          <a:bodyPr/>
          <a:lstStyle/>
          <a:p>
            <a:fld id="{EB241CD2-1E45-42A3-B213-66A034DF9A3B}" type="slidenum">
              <a:rPr lang="en-GB" smtClean="0"/>
              <a:t>122</a:t>
            </a:fld>
            <a:endParaRPr lang="en-GB" dirty="0"/>
          </a:p>
        </p:txBody>
      </p:sp>
    </p:spTree>
    <p:extLst>
      <p:ext uri="{BB962C8B-B14F-4D97-AF65-F5344CB8AC3E}">
        <p14:creationId xmlns:p14="http://schemas.microsoft.com/office/powerpoint/2010/main" val="410837997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D76D2-EA81-4DF9-8CEF-8A8639F47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83C0F6-6CC7-5407-D28A-4FA67AA56EC3}"/>
              </a:ext>
            </a:extLst>
          </p:cNvPr>
          <p:cNvSpPr>
            <a:spLocks noGrp="1"/>
          </p:cNvSpPr>
          <p:nvPr>
            <p:ph type="title"/>
          </p:nvPr>
        </p:nvSpPr>
        <p:spPr/>
        <p:txBody>
          <a:bodyPr/>
          <a:lstStyle/>
          <a:p>
            <a:r>
              <a:rPr lang="en-US" dirty="0"/>
              <a:t>Denmark Off-shore Projects</a:t>
            </a:r>
          </a:p>
        </p:txBody>
      </p:sp>
      <p:sp>
        <p:nvSpPr>
          <p:cNvPr id="3" name="Content Placeholder 2">
            <a:extLst>
              <a:ext uri="{FF2B5EF4-FFF2-40B4-BE49-F238E27FC236}">
                <a16:creationId xmlns:a16="http://schemas.microsoft.com/office/drawing/2014/main" id="{8E2CD69B-322B-168E-2C75-EB5C796AE09A}"/>
              </a:ext>
            </a:extLst>
          </p:cNvPr>
          <p:cNvSpPr>
            <a:spLocks noGrp="1"/>
          </p:cNvSpPr>
          <p:nvPr>
            <p:ph idx="1"/>
          </p:nvPr>
        </p:nvSpPr>
        <p:spPr>
          <a:xfrm>
            <a:off x="97973" y="1431235"/>
            <a:ext cx="5095224" cy="4417113"/>
          </a:xfrm>
        </p:spPr>
        <p:txBody>
          <a:bodyPr>
            <a:normAutofit/>
          </a:bodyPr>
          <a:lstStyle/>
          <a:p>
            <a:r>
              <a:rPr lang="en-US" sz="1800" dirty="0"/>
              <a:t>The adjacent graphs show capacity factors for two projects in Denmark. These projects also demonstrate a downward trend for the past three or four years.</a:t>
            </a:r>
          </a:p>
          <a:p>
            <a:pPr algn="l"/>
            <a:r>
              <a:rPr lang="en-US" sz="1800" dirty="0"/>
              <a:t>The kind of drop off in production could lead to the exposure that Orsted had for overproduction in the hedge contracts. </a:t>
            </a:r>
          </a:p>
          <a:p>
            <a:pPr algn="l"/>
            <a:r>
              <a:rPr lang="en-US" sz="1800" dirty="0"/>
              <a:t>Needless to say, when making forecasts for M&amp;A analysis you should ask detailed questions about the historic achieved capacity factors and whether factors other than wind speeds are driving the trends.</a:t>
            </a:r>
          </a:p>
        </p:txBody>
      </p:sp>
      <p:sp>
        <p:nvSpPr>
          <p:cNvPr id="6" name="Slide Number Placeholder 5">
            <a:extLst>
              <a:ext uri="{FF2B5EF4-FFF2-40B4-BE49-F238E27FC236}">
                <a16:creationId xmlns:a16="http://schemas.microsoft.com/office/drawing/2014/main" id="{469469B0-9575-F0D3-0A74-CF737907BC6B}"/>
              </a:ext>
            </a:extLst>
          </p:cNvPr>
          <p:cNvSpPr>
            <a:spLocks noGrp="1"/>
          </p:cNvSpPr>
          <p:nvPr>
            <p:ph type="sldNum" sz="quarter" idx="12"/>
          </p:nvPr>
        </p:nvSpPr>
        <p:spPr/>
        <p:txBody>
          <a:bodyPr/>
          <a:lstStyle/>
          <a:p>
            <a:fld id="{EB241CD2-1E45-42A3-B213-66A034DF9A3B}" type="slidenum">
              <a:rPr lang="en-GB" smtClean="0"/>
              <a:t>123</a:t>
            </a:fld>
            <a:endParaRPr lang="en-GB" dirty="0"/>
          </a:p>
        </p:txBody>
      </p:sp>
      <p:pic>
        <p:nvPicPr>
          <p:cNvPr id="4" name="Picture 3">
            <a:extLst>
              <a:ext uri="{FF2B5EF4-FFF2-40B4-BE49-F238E27FC236}">
                <a16:creationId xmlns:a16="http://schemas.microsoft.com/office/drawing/2014/main" id="{70A0EA6B-2178-340E-98C2-8D16C9D91DDB}"/>
              </a:ext>
            </a:extLst>
          </p:cNvPr>
          <p:cNvPicPr>
            <a:picLocks noChangeAspect="1"/>
          </p:cNvPicPr>
          <p:nvPr/>
        </p:nvPicPr>
        <p:blipFill>
          <a:blip r:embed="rId2"/>
          <a:stretch>
            <a:fillRect/>
          </a:stretch>
        </p:blipFill>
        <p:spPr>
          <a:xfrm>
            <a:off x="5594831" y="1009651"/>
            <a:ext cx="3287912" cy="2403082"/>
          </a:xfrm>
          <a:prstGeom prst="rect">
            <a:avLst/>
          </a:prstGeom>
        </p:spPr>
      </p:pic>
      <p:pic>
        <p:nvPicPr>
          <p:cNvPr id="5" name="Content Placeholder 4">
            <a:extLst>
              <a:ext uri="{FF2B5EF4-FFF2-40B4-BE49-F238E27FC236}">
                <a16:creationId xmlns:a16="http://schemas.microsoft.com/office/drawing/2014/main" id="{B82E1FEA-00D8-5EE6-0BA0-F3942476BFE6}"/>
              </a:ext>
            </a:extLst>
          </p:cNvPr>
          <p:cNvPicPr>
            <a:picLocks noChangeAspect="1"/>
          </p:cNvPicPr>
          <p:nvPr/>
        </p:nvPicPr>
        <p:blipFill>
          <a:blip r:embed="rId3"/>
          <a:stretch>
            <a:fillRect/>
          </a:stretch>
        </p:blipFill>
        <p:spPr>
          <a:xfrm>
            <a:off x="5664030" y="3643114"/>
            <a:ext cx="3218713" cy="2357636"/>
          </a:xfrm>
          <a:prstGeom prst="rect">
            <a:avLst/>
          </a:prstGeom>
        </p:spPr>
      </p:pic>
    </p:spTree>
    <p:extLst>
      <p:ext uri="{BB962C8B-B14F-4D97-AF65-F5344CB8AC3E}">
        <p14:creationId xmlns:p14="http://schemas.microsoft.com/office/powerpoint/2010/main" val="353246117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p:txBody>
          <a:bodyPr>
            <a:normAutofit/>
          </a:bodyPr>
          <a:lstStyle/>
          <a:p>
            <a:r>
              <a:rPr lang="en-US" altLang="en-US" sz="2000" dirty="0"/>
              <a:t>A cash sweep covenant only makes sense in situations where the cash flow is volatile and/or there are potential downward trends in prices.</a:t>
            </a:r>
          </a:p>
          <a:p>
            <a:pPr lvl="1"/>
            <a:r>
              <a:rPr lang="en-US" altLang="en-US" sz="1800" dirty="0"/>
              <a:t>Think about a sudden 2008 type decline in cash flow. Lenders do not like to have paid dividends only to later have a default</a:t>
            </a:r>
          </a:p>
          <a:p>
            <a:pPr lvl="1"/>
            <a:r>
              <a:rPr lang="en-US" altLang="en-US" sz="1800" dirty="0"/>
              <a:t>If cash flow is always low there is no cash flow to sweep anyway.  Here the sweep will not help.</a:t>
            </a:r>
          </a:p>
          <a:p>
            <a:pPr lvl="1"/>
            <a:r>
              <a:rPr lang="en-US" altLang="en-US" sz="1800" dirty="0"/>
              <a:t>If cash flow is always high, there is no need for the cash sweep.</a:t>
            </a:r>
          </a:p>
          <a:p>
            <a:r>
              <a:rPr lang="en-US" altLang="en-US" sz="2000" dirty="0"/>
              <a:t>To assess the effectiveness of the covenant, cases that incorporate realistic price volatility and potential price trends must be run in the model.  </a:t>
            </a:r>
          </a:p>
        </p:txBody>
      </p:sp>
      <p:sp>
        <p:nvSpPr>
          <p:cNvPr id="139266" name="Rectangle 2"/>
          <p:cNvSpPr>
            <a:spLocks noGrp="1" noChangeArrowheads="1"/>
          </p:cNvSpPr>
          <p:nvPr>
            <p:ph type="title"/>
          </p:nvPr>
        </p:nvSpPr>
        <p:spPr/>
        <p:txBody>
          <a:bodyPr>
            <a:normAutofit fontScale="90000"/>
          </a:bodyPr>
          <a:lstStyle/>
          <a:p>
            <a:r>
              <a:rPr lang="en-US" altLang="en-US" dirty="0"/>
              <a:t>Volatility and Risk Reduction from Cash Flow Sweeps</a:t>
            </a:r>
          </a:p>
        </p:txBody>
      </p:sp>
    </p:spTree>
    <p:extLst>
      <p:ext uri="{BB962C8B-B14F-4D97-AF65-F5344CB8AC3E}">
        <p14:creationId xmlns:p14="http://schemas.microsoft.com/office/powerpoint/2010/main" val="242040150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of Risk and Return Analysis for Cash Flow Sweep</a:t>
            </a:r>
          </a:p>
        </p:txBody>
      </p:sp>
      <p:pic>
        <p:nvPicPr>
          <p:cNvPr id="7" name="Content Placeholder 6"/>
          <p:cNvPicPr>
            <a:picLocks noGrp="1" noChangeAspect="1"/>
          </p:cNvPicPr>
          <p:nvPr>
            <p:ph idx="1"/>
          </p:nvPr>
        </p:nvPicPr>
        <p:blipFill>
          <a:blip r:embed="rId2"/>
          <a:stretch>
            <a:fillRect/>
          </a:stretch>
        </p:blipFill>
        <p:spPr>
          <a:xfrm>
            <a:off x="732344" y="2947620"/>
            <a:ext cx="7162941" cy="3233280"/>
          </a:xfrm>
          <a:prstGeom prst="rect">
            <a:avLst/>
          </a:prstGeom>
        </p:spPr>
      </p:pic>
      <p:sp>
        <p:nvSpPr>
          <p:cNvPr id="3" name="TextBox 2">
            <a:extLst>
              <a:ext uri="{FF2B5EF4-FFF2-40B4-BE49-F238E27FC236}">
                <a16:creationId xmlns:a16="http://schemas.microsoft.com/office/drawing/2014/main" id="{1F86683A-42CC-4E2B-A630-338FE432000B}"/>
              </a:ext>
            </a:extLst>
          </p:cNvPr>
          <p:cNvSpPr txBox="1"/>
          <p:nvPr/>
        </p:nvSpPr>
        <p:spPr>
          <a:xfrm>
            <a:off x="518472" y="1054636"/>
            <a:ext cx="8352151"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Sweeps really help when there is a sudden decline in cash flow – when you would have paid dividends otherwise. A sweep would have reduced the default in the example below.</a:t>
            </a:r>
          </a:p>
        </p:txBody>
      </p:sp>
      <p:sp>
        <p:nvSpPr>
          <p:cNvPr id="4" name="TextBox 3">
            <a:extLst>
              <a:ext uri="{FF2B5EF4-FFF2-40B4-BE49-F238E27FC236}">
                <a16:creationId xmlns:a16="http://schemas.microsoft.com/office/drawing/2014/main" id="{D1B797BC-11F3-4300-9D8E-A323634DC048}"/>
              </a:ext>
            </a:extLst>
          </p:cNvPr>
          <p:cNvSpPr txBox="1"/>
          <p:nvPr/>
        </p:nvSpPr>
        <p:spPr>
          <a:xfrm>
            <a:off x="3780148" y="4270342"/>
            <a:ext cx="1272619" cy="369332"/>
          </a:xfrm>
          <a:prstGeom prst="rect">
            <a:avLst/>
          </a:prstGeom>
          <a:solidFill>
            <a:srgbClr val="FFFF00"/>
          </a:solidFill>
        </p:spPr>
        <p:txBody>
          <a:bodyPr wrap="square" rtlCol="0">
            <a:spAutoFit/>
          </a:bodyPr>
          <a:lstStyle/>
          <a:p>
            <a:r>
              <a:rPr lang="en-US" dirty="0"/>
              <a:t>Dividends</a:t>
            </a:r>
          </a:p>
        </p:txBody>
      </p:sp>
      <p:cxnSp>
        <p:nvCxnSpPr>
          <p:cNvPr id="6" name="Straight Arrow Connector 5">
            <a:extLst>
              <a:ext uri="{FF2B5EF4-FFF2-40B4-BE49-F238E27FC236}">
                <a16:creationId xmlns:a16="http://schemas.microsoft.com/office/drawing/2014/main" id="{A822E40A-645B-4AAE-A739-F0D8A55159DA}"/>
              </a:ext>
            </a:extLst>
          </p:cNvPr>
          <p:cNvCxnSpPr/>
          <p:nvPr/>
        </p:nvCxnSpPr>
        <p:spPr>
          <a:xfrm>
            <a:off x="4807670" y="4722829"/>
            <a:ext cx="707010" cy="59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47773DA-F00E-4672-AC44-B0A6106AC605}"/>
              </a:ext>
            </a:extLst>
          </p:cNvPr>
          <p:cNvSpPr txBox="1"/>
          <p:nvPr/>
        </p:nvSpPr>
        <p:spPr>
          <a:xfrm>
            <a:off x="348792" y="4411744"/>
            <a:ext cx="1819373" cy="369332"/>
          </a:xfrm>
          <a:prstGeom prst="rect">
            <a:avLst/>
          </a:prstGeom>
          <a:solidFill>
            <a:srgbClr val="FFFF00"/>
          </a:solidFill>
        </p:spPr>
        <p:txBody>
          <a:bodyPr wrap="square" rtlCol="0">
            <a:spAutoFit/>
          </a:bodyPr>
          <a:lstStyle/>
          <a:p>
            <a:r>
              <a:rPr lang="en-US" dirty="0"/>
              <a:t>Default</a:t>
            </a:r>
          </a:p>
        </p:txBody>
      </p:sp>
      <p:cxnSp>
        <p:nvCxnSpPr>
          <p:cNvPr id="9" name="Straight Arrow Connector 8">
            <a:extLst>
              <a:ext uri="{FF2B5EF4-FFF2-40B4-BE49-F238E27FC236}">
                <a16:creationId xmlns:a16="http://schemas.microsoft.com/office/drawing/2014/main" id="{B0783F97-DA0F-4C89-AE9D-9180F484FECF}"/>
              </a:ext>
            </a:extLst>
          </p:cNvPr>
          <p:cNvCxnSpPr/>
          <p:nvPr/>
        </p:nvCxnSpPr>
        <p:spPr>
          <a:xfrm>
            <a:off x="1498862" y="4781076"/>
            <a:ext cx="1065229" cy="733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E3AAF7F-427E-4BE8-ABA7-79F11801890E}"/>
              </a:ext>
            </a:extLst>
          </p:cNvPr>
          <p:cNvSpPr txBox="1"/>
          <p:nvPr/>
        </p:nvSpPr>
        <p:spPr>
          <a:xfrm>
            <a:off x="7758259" y="4194928"/>
            <a:ext cx="1112364" cy="369332"/>
          </a:xfrm>
          <a:prstGeom prst="rect">
            <a:avLst/>
          </a:prstGeom>
          <a:solidFill>
            <a:srgbClr val="FFFF00"/>
          </a:solidFill>
        </p:spPr>
        <p:txBody>
          <a:bodyPr wrap="square" rtlCol="0">
            <a:spAutoFit/>
          </a:bodyPr>
          <a:lstStyle/>
          <a:p>
            <a:r>
              <a:rPr lang="en-US" dirty="0"/>
              <a:t>Default</a:t>
            </a:r>
          </a:p>
        </p:txBody>
      </p:sp>
      <p:cxnSp>
        <p:nvCxnSpPr>
          <p:cNvPr id="12" name="Straight Arrow Connector 11">
            <a:extLst>
              <a:ext uri="{FF2B5EF4-FFF2-40B4-BE49-F238E27FC236}">
                <a16:creationId xmlns:a16="http://schemas.microsoft.com/office/drawing/2014/main" id="{97B1943E-DF33-4C03-8889-B07B71C4A4FC}"/>
              </a:ext>
            </a:extLst>
          </p:cNvPr>
          <p:cNvCxnSpPr/>
          <p:nvPr/>
        </p:nvCxnSpPr>
        <p:spPr>
          <a:xfrm flipH="1">
            <a:off x="6655324" y="4411744"/>
            <a:ext cx="1102935" cy="11029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6A3BFB5-76E4-4339-85B7-E4EB3BCE3A6D}"/>
              </a:ext>
            </a:extLst>
          </p:cNvPr>
          <p:cNvSpPr txBox="1"/>
          <p:nvPr/>
        </p:nvSpPr>
        <p:spPr>
          <a:xfrm>
            <a:off x="7334053" y="5987495"/>
            <a:ext cx="1743959" cy="646331"/>
          </a:xfrm>
          <a:prstGeom prst="rect">
            <a:avLst/>
          </a:prstGeom>
          <a:solidFill>
            <a:srgbClr val="FFFF00"/>
          </a:solidFill>
        </p:spPr>
        <p:txBody>
          <a:bodyPr wrap="square" rtlCol="0">
            <a:spAutoFit/>
          </a:bodyPr>
          <a:lstStyle/>
          <a:p>
            <a:r>
              <a:rPr lang="en-US" dirty="0"/>
              <a:t>Repayment of default</a:t>
            </a:r>
          </a:p>
        </p:txBody>
      </p:sp>
      <p:cxnSp>
        <p:nvCxnSpPr>
          <p:cNvPr id="15" name="Straight Arrow Connector 14">
            <a:extLst>
              <a:ext uri="{FF2B5EF4-FFF2-40B4-BE49-F238E27FC236}">
                <a16:creationId xmlns:a16="http://schemas.microsoft.com/office/drawing/2014/main" id="{B8994A84-124D-488F-A8F0-B3FFDA1FDDD8}"/>
              </a:ext>
            </a:extLst>
          </p:cNvPr>
          <p:cNvCxnSpPr/>
          <p:nvPr/>
        </p:nvCxnSpPr>
        <p:spPr>
          <a:xfrm flipH="1" flipV="1">
            <a:off x="7334053" y="5695831"/>
            <a:ext cx="1319753" cy="397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182673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Economic and Financial Analysis of Cash Sweeps, Reserve Accounts and Covenants</a:t>
            </a:r>
          </a:p>
        </p:txBody>
      </p:sp>
      <p:sp>
        <p:nvSpPr>
          <p:cNvPr id="3" name="Content Placeholder 2"/>
          <p:cNvSpPr>
            <a:spLocks noGrp="1"/>
          </p:cNvSpPr>
          <p:nvPr>
            <p:ph idx="1"/>
          </p:nvPr>
        </p:nvSpPr>
        <p:spPr>
          <a:xfrm>
            <a:off x="732344" y="1419597"/>
            <a:ext cx="7902608" cy="4913771"/>
          </a:xfrm>
        </p:spPr>
        <p:txBody>
          <a:bodyPr>
            <a:normAutofit/>
          </a:bodyPr>
          <a:lstStyle/>
          <a:p>
            <a:r>
              <a:rPr lang="en-US" sz="2000" dirty="0"/>
              <a:t>Cash sweeps, reserve accounts and covenants can have negative effects on the equity IRR of a project.</a:t>
            </a:r>
          </a:p>
          <a:p>
            <a:r>
              <a:rPr lang="en-US" sz="2000" dirty="0"/>
              <a:t>Methods to consider the risk benefits to the bank versus the costs to sponsors are addressed.  </a:t>
            </a:r>
          </a:p>
          <a:p>
            <a:r>
              <a:rPr lang="en-US" sz="2000" dirty="0"/>
              <a:t>Mechanics of cash sweep with different triggers and theory of what kinds of transactions would be relevant for cash sweep (e.g. hydro but not solar because of volatility) are addressed. </a:t>
            </a:r>
          </a:p>
          <a:p>
            <a:r>
              <a:rPr lang="en-US" sz="2000" dirty="0"/>
              <a:t>The theory of what kind of triggers make sense (Debt/EBITDA but not DSCR and operational triggers).</a:t>
            </a:r>
          </a:p>
          <a:p>
            <a:r>
              <a:rPr lang="en-US" sz="2000" dirty="0"/>
              <a:t>Contrast between cash sweeps and cash trap covenants. As with other issues, the effects of cash sweeps on equity returns should be addressed with and without re-financing assumptions. </a:t>
            </a:r>
          </a:p>
          <a:p>
            <a:endParaRPr lang="en-US" sz="2000" dirty="0"/>
          </a:p>
        </p:txBody>
      </p:sp>
      <p:sp>
        <p:nvSpPr>
          <p:cNvPr id="4" name="Slide Number Placeholder 3"/>
          <p:cNvSpPr>
            <a:spLocks noGrp="1"/>
          </p:cNvSpPr>
          <p:nvPr>
            <p:ph type="sldNum" sz="quarter" idx="12"/>
          </p:nvPr>
        </p:nvSpPr>
        <p:spPr/>
        <p:txBody>
          <a:bodyPr/>
          <a:lstStyle/>
          <a:p>
            <a:fld id="{EB241CD2-1E45-42A3-B213-66A034DF9A3B}" type="slidenum">
              <a:rPr lang="en-GB" smtClean="0"/>
              <a:t>126</a:t>
            </a:fld>
            <a:endParaRPr lang="en-GB" dirty="0"/>
          </a:p>
        </p:txBody>
      </p:sp>
    </p:spTree>
    <p:extLst>
      <p:ext uri="{BB962C8B-B14F-4D97-AF65-F5344CB8AC3E}">
        <p14:creationId xmlns:p14="http://schemas.microsoft.com/office/powerpoint/2010/main" val="167145712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58C9F-B638-C858-9E34-CB7E6A7C396E}"/>
              </a:ext>
            </a:extLst>
          </p:cNvPr>
          <p:cNvSpPr>
            <a:spLocks noGrp="1"/>
          </p:cNvSpPr>
          <p:nvPr>
            <p:ph type="ctrTitle"/>
          </p:nvPr>
        </p:nvSpPr>
        <p:spPr/>
        <p:txBody>
          <a:bodyPr/>
          <a:lstStyle/>
          <a:p>
            <a:r>
              <a:rPr lang="en-US" dirty="0"/>
              <a:t>Refinancing</a:t>
            </a:r>
          </a:p>
        </p:txBody>
      </p:sp>
    </p:spTree>
    <p:extLst>
      <p:ext uri="{BB962C8B-B14F-4D97-AF65-F5344CB8AC3E}">
        <p14:creationId xmlns:p14="http://schemas.microsoft.com/office/powerpoint/2010/main" val="96726776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CBAAFF-D7D1-4917-A8DC-0C8D4E0DED5C}"/>
              </a:ext>
            </a:extLst>
          </p:cNvPr>
          <p:cNvSpPr>
            <a:spLocks noGrp="1"/>
          </p:cNvSpPr>
          <p:nvPr>
            <p:ph idx="1"/>
          </p:nvPr>
        </p:nvSpPr>
        <p:spPr/>
        <p:txBody>
          <a:bodyPr>
            <a:normAutofit/>
          </a:bodyPr>
          <a:lstStyle/>
          <a:p>
            <a:r>
              <a:rPr lang="en-US" sz="2000" dirty="0"/>
              <a:t>An argument against the dramatic effects of re-financing is that the length of the debt is a very strong signal – like a stamp of approval – that the project has reasonable risk.</a:t>
            </a:r>
          </a:p>
          <a:p>
            <a:pPr lvl="1"/>
            <a:r>
              <a:rPr lang="en-US" sz="2000" dirty="0"/>
              <a:t>If one project obtains an advantageous financing at the financial close, why would the project not also receive better terms in re-financing.</a:t>
            </a:r>
          </a:p>
          <a:p>
            <a:r>
              <a:rPr lang="en-US" sz="2000" dirty="0"/>
              <a:t>If the short tenure is just a reflection of market conditions in a country or the necessity to establish historic results.</a:t>
            </a:r>
          </a:p>
          <a:p>
            <a:r>
              <a:rPr lang="en-US" sz="2000" dirty="0"/>
              <a:t>There are many possibilities about how re-financing could occur and sensitivity analysis can be performed.</a:t>
            </a:r>
          </a:p>
        </p:txBody>
      </p:sp>
      <p:sp>
        <p:nvSpPr>
          <p:cNvPr id="3" name="Title 2">
            <a:extLst>
              <a:ext uri="{FF2B5EF4-FFF2-40B4-BE49-F238E27FC236}">
                <a16:creationId xmlns:a16="http://schemas.microsoft.com/office/drawing/2014/main" id="{76CC44C2-8EEF-493E-9705-96E4A4226DB1}"/>
              </a:ext>
            </a:extLst>
          </p:cNvPr>
          <p:cNvSpPr>
            <a:spLocks noGrp="1"/>
          </p:cNvSpPr>
          <p:nvPr>
            <p:ph type="title"/>
          </p:nvPr>
        </p:nvSpPr>
        <p:spPr/>
        <p:txBody>
          <a:bodyPr/>
          <a:lstStyle/>
          <a:p>
            <a:r>
              <a:rPr lang="en-US" dirty="0"/>
              <a:t>Philosophy and Re-financing</a:t>
            </a:r>
          </a:p>
        </p:txBody>
      </p:sp>
    </p:spTree>
    <p:extLst>
      <p:ext uri="{BB962C8B-B14F-4D97-AF65-F5344CB8AC3E}">
        <p14:creationId xmlns:p14="http://schemas.microsoft.com/office/powerpoint/2010/main" val="1890313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91136-C9AF-4EB4-9A20-637C22B11A35}"/>
              </a:ext>
            </a:extLst>
          </p:cNvPr>
          <p:cNvSpPr>
            <a:spLocks noGrp="1"/>
          </p:cNvSpPr>
          <p:nvPr>
            <p:ph idx="1"/>
          </p:nvPr>
        </p:nvSpPr>
        <p:spPr/>
        <p:txBody>
          <a:bodyPr/>
          <a:lstStyle/>
          <a:p>
            <a:r>
              <a:rPr lang="en-US" dirty="0"/>
              <a:t>If there are multiple re-financings, the effect of the tenure on the IRR is dramatically reduced as shown in the two tables below.</a:t>
            </a:r>
          </a:p>
        </p:txBody>
      </p:sp>
      <p:sp>
        <p:nvSpPr>
          <p:cNvPr id="3" name="Title 2">
            <a:extLst>
              <a:ext uri="{FF2B5EF4-FFF2-40B4-BE49-F238E27FC236}">
                <a16:creationId xmlns:a16="http://schemas.microsoft.com/office/drawing/2014/main" id="{C0202357-88F4-4B16-8E87-C7A95BD61B47}"/>
              </a:ext>
            </a:extLst>
          </p:cNvPr>
          <p:cNvSpPr>
            <a:spLocks noGrp="1"/>
          </p:cNvSpPr>
          <p:nvPr>
            <p:ph type="title"/>
          </p:nvPr>
        </p:nvSpPr>
        <p:spPr/>
        <p:txBody>
          <a:bodyPr>
            <a:normAutofit fontScale="90000"/>
          </a:bodyPr>
          <a:lstStyle/>
          <a:p>
            <a:r>
              <a:rPr lang="en-US" dirty="0"/>
              <a:t>Re-financing Case 1 – Multiple Re-financings</a:t>
            </a:r>
          </a:p>
        </p:txBody>
      </p:sp>
      <p:pic>
        <p:nvPicPr>
          <p:cNvPr id="5" name="Picture 4">
            <a:extLst>
              <a:ext uri="{FF2B5EF4-FFF2-40B4-BE49-F238E27FC236}">
                <a16:creationId xmlns:a16="http://schemas.microsoft.com/office/drawing/2014/main" id="{57D1C35D-4B67-43F6-9BD3-E72780BA2428}"/>
              </a:ext>
            </a:extLst>
          </p:cNvPr>
          <p:cNvPicPr>
            <a:picLocks noChangeAspect="1"/>
          </p:cNvPicPr>
          <p:nvPr/>
        </p:nvPicPr>
        <p:blipFill>
          <a:blip r:embed="rId2"/>
          <a:stretch>
            <a:fillRect/>
          </a:stretch>
        </p:blipFill>
        <p:spPr>
          <a:xfrm>
            <a:off x="377072" y="2645764"/>
            <a:ext cx="4355184" cy="3047895"/>
          </a:xfrm>
          <a:prstGeom prst="rect">
            <a:avLst/>
          </a:prstGeom>
        </p:spPr>
      </p:pic>
      <p:pic>
        <p:nvPicPr>
          <p:cNvPr id="6" name="Picture 5">
            <a:extLst>
              <a:ext uri="{FF2B5EF4-FFF2-40B4-BE49-F238E27FC236}">
                <a16:creationId xmlns:a16="http://schemas.microsoft.com/office/drawing/2014/main" id="{5C84322C-D5F3-4C2E-A186-E49417A63543}"/>
              </a:ext>
            </a:extLst>
          </p:cNvPr>
          <p:cNvPicPr>
            <a:picLocks noChangeAspect="1"/>
          </p:cNvPicPr>
          <p:nvPr/>
        </p:nvPicPr>
        <p:blipFill>
          <a:blip r:embed="rId3"/>
          <a:stretch>
            <a:fillRect/>
          </a:stretch>
        </p:blipFill>
        <p:spPr>
          <a:xfrm>
            <a:off x="4732256" y="2645764"/>
            <a:ext cx="4176074" cy="3048389"/>
          </a:xfrm>
          <a:prstGeom prst="rect">
            <a:avLst/>
          </a:prstGeom>
        </p:spPr>
      </p:pic>
    </p:spTree>
    <p:extLst>
      <p:ext uri="{BB962C8B-B14F-4D97-AF65-F5344CB8AC3E}">
        <p14:creationId xmlns:p14="http://schemas.microsoft.com/office/powerpoint/2010/main" val="33451214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91136-C9AF-4EB4-9A20-637C22B11A35}"/>
              </a:ext>
            </a:extLst>
          </p:cNvPr>
          <p:cNvSpPr>
            <a:spLocks noGrp="1"/>
          </p:cNvSpPr>
          <p:nvPr>
            <p:ph idx="1"/>
          </p:nvPr>
        </p:nvSpPr>
        <p:spPr>
          <a:xfrm>
            <a:off x="130109" y="1177296"/>
            <a:ext cx="8860115" cy="1302912"/>
          </a:xfrm>
        </p:spPr>
        <p:txBody>
          <a:bodyPr>
            <a:normAutofit/>
          </a:bodyPr>
          <a:lstStyle/>
          <a:p>
            <a:r>
              <a:rPr lang="en-US" dirty="0"/>
              <a:t>This scenario shows that if the re-financing occurs later there is a smaller effect because higher dividends occur in early years. The table shows Equity IRR</a:t>
            </a:r>
          </a:p>
        </p:txBody>
      </p:sp>
      <p:sp>
        <p:nvSpPr>
          <p:cNvPr id="3" name="Title 2">
            <a:extLst>
              <a:ext uri="{FF2B5EF4-FFF2-40B4-BE49-F238E27FC236}">
                <a16:creationId xmlns:a16="http://schemas.microsoft.com/office/drawing/2014/main" id="{C0202357-88F4-4B16-8E87-C7A95BD61B47}"/>
              </a:ext>
            </a:extLst>
          </p:cNvPr>
          <p:cNvSpPr>
            <a:spLocks noGrp="1"/>
          </p:cNvSpPr>
          <p:nvPr>
            <p:ph type="title"/>
          </p:nvPr>
        </p:nvSpPr>
        <p:spPr/>
        <p:txBody>
          <a:bodyPr>
            <a:normAutofit/>
          </a:bodyPr>
          <a:lstStyle/>
          <a:p>
            <a:r>
              <a:rPr lang="en-US" dirty="0"/>
              <a:t>Re-financing Case 2 – Later Refinancing</a:t>
            </a:r>
          </a:p>
        </p:txBody>
      </p:sp>
      <p:pic>
        <p:nvPicPr>
          <p:cNvPr id="2" name="Picture 1">
            <a:extLst>
              <a:ext uri="{FF2B5EF4-FFF2-40B4-BE49-F238E27FC236}">
                <a16:creationId xmlns:a16="http://schemas.microsoft.com/office/drawing/2014/main" id="{6E1E4E78-A304-4032-BC09-17A6D035963B}"/>
              </a:ext>
            </a:extLst>
          </p:cNvPr>
          <p:cNvPicPr>
            <a:picLocks noChangeAspect="1"/>
          </p:cNvPicPr>
          <p:nvPr/>
        </p:nvPicPr>
        <p:blipFill>
          <a:blip r:embed="rId2"/>
          <a:stretch>
            <a:fillRect/>
          </a:stretch>
        </p:blipFill>
        <p:spPr>
          <a:xfrm>
            <a:off x="4683648" y="2551625"/>
            <a:ext cx="4420140" cy="3057323"/>
          </a:xfrm>
          <a:prstGeom prst="rect">
            <a:avLst/>
          </a:prstGeom>
        </p:spPr>
      </p:pic>
      <p:pic>
        <p:nvPicPr>
          <p:cNvPr id="7" name="Picture 6">
            <a:extLst>
              <a:ext uri="{FF2B5EF4-FFF2-40B4-BE49-F238E27FC236}">
                <a16:creationId xmlns:a16="http://schemas.microsoft.com/office/drawing/2014/main" id="{4CDBD993-300B-45C2-8DE6-D6BB87CE171B}"/>
              </a:ext>
            </a:extLst>
          </p:cNvPr>
          <p:cNvPicPr>
            <a:picLocks noChangeAspect="1"/>
          </p:cNvPicPr>
          <p:nvPr/>
        </p:nvPicPr>
        <p:blipFill>
          <a:blip r:embed="rId3"/>
          <a:stretch>
            <a:fillRect/>
          </a:stretch>
        </p:blipFill>
        <p:spPr>
          <a:xfrm>
            <a:off x="130109" y="2480207"/>
            <a:ext cx="4360823" cy="3128741"/>
          </a:xfrm>
          <a:prstGeom prst="rect">
            <a:avLst/>
          </a:prstGeom>
        </p:spPr>
      </p:pic>
    </p:spTree>
    <p:extLst>
      <p:ext uri="{BB962C8B-B14F-4D97-AF65-F5344CB8AC3E}">
        <p14:creationId xmlns:p14="http://schemas.microsoft.com/office/powerpoint/2010/main" val="410934880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Mini-perms </a:t>
            </a:r>
          </a:p>
        </p:txBody>
      </p:sp>
      <p:sp>
        <p:nvSpPr>
          <p:cNvPr id="3" name="Content Placeholder 2"/>
          <p:cNvSpPr>
            <a:spLocks noGrp="1"/>
          </p:cNvSpPr>
          <p:nvPr>
            <p:ph idx="1"/>
          </p:nvPr>
        </p:nvSpPr>
        <p:spPr/>
        <p:txBody>
          <a:bodyPr>
            <a:normAutofit/>
          </a:bodyPr>
          <a:lstStyle/>
          <a:p>
            <a:r>
              <a:rPr lang="en-US" dirty="0"/>
              <a:t>Matching the tenor of repayment to the life of the project and even considering terminal value in the repayment in the context of both achieving a higher DSCR and an improved equity IRR. </a:t>
            </a:r>
          </a:p>
          <a:p>
            <a:r>
              <a:rPr lang="en-US" dirty="0"/>
              <a:t>Problems with multi-lateral agencies that allow long-term maturity can be contrasted with commercial banks and bond financing that may be more flexible and sometimes could have lower costs. </a:t>
            </a:r>
          </a:p>
          <a:p>
            <a:r>
              <a:rPr lang="en-US" dirty="0"/>
              <a:t>Specifically, the effects of hard and soft mini-perms on the profitability of a project along with the difficult problem of required re-financing assumptions. </a:t>
            </a:r>
          </a:p>
          <a:p>
            <a:r>
              <a:rPr lang="en-US" dirty="0"/>
              <a:t>How the DSRA could be used to re-finance debt at end of loan life and how potential terminal value can be used to justify partial bullet repayment at end of loan. </a:t>
            </a:r>
          </a:p>
          <a:p>
            <a:endParaRPr lang="en-US" dirty="0"/>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131</a:t>
            </a:fld>
            <a:endParaRPr lang="en-GB" dirty="0"/>
          </a:p>
        </p:txBody>
      </p:sp>
    </p:spTree>
    <p:extLst>
      <p:ext uri="{BB962C8B-B14F-4D97-AF65-F5344CB8AC3E}">
        <p14:creationId xmlns:p14="http://schemas.microsoft.com/office/powerpoint/2010/main" val="125958795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normAutofit fontScale="92500" lnSpcReduction="10000"/>
          </a:bodyPr>
          <a:lstStyle/>
          <a:p>
            <a:r>
              <a:rPr lang="en-US" sz="2000" dirty="0"/>
              <a:t>Valuation theory with respect to projects generally involves risk reduction as a project progresses through phases.</a:t>
            </a:r>
          </a:p>
          <a:p>
            <a:r>
              <a:rPr lang="en-US" sz="2000" dirty="0"/>
              <a:t>In Europe, there are many stories (but not much data) about how insurance companies purchase existing projects with operating history and are willing to accept equity IRR’s as low as 5-6%.</a:t>
            </a:r>
          </a:p>
          <a:p>
            <a:r>
              <a:rPr lang="en-US" sz="2000" dirty="0"/>
              <a:t>The idea behind a low cost of capital for mature projects is the following:</a:t>
            </a:r>
          </a:p>
          <a:p>
            <a:pPr lvl="1"/>
            <a:r>
              <a:rPr lang="en-US" sz="1600" dirty="0"/>
              <a:t>During the development stage, expenditures occur with large risks associated with permitting, problematic wind studies, construction cost over-runs, ability to secure tariffs etc. The required equity IRR during the development stage can be 15% to account for the project not being successfully methods.</a:t>
            </a:r>
          </a:p>
          <a:p>
            <a:pPr lvl="1"/>
            <a:r>
              <a:rPr lang="en-US" sz="1600" dirty="0"/>
              <a:t>Once the development is finished or in late stages, the risk is reduced by a large margin.  However there are still risks associated with successfully completing construction at budget and on time.  The reduced risk during the construction phase may reduce the required equity IRR to something like 12%</a:t>
            </a:r>
          </a:p>
          <a:p>
            <a:pPr lvl="1"/>
            <a:r>
              <a:rPr lang="en-US" sz="1600" dirty="0"/>
              <a:t>After construction, the remaining risk for a project with a fixed price contract is that the estimated wind production will not be met.  Given this risk, the discount risk is still above the cost of capital for bonds and may be in the range of 8-10%.</a:t>
            </a:r>
          </a:p>
          <a:p>
            <a:pPr lvl="1"/>
            <a:r>
              <a:rPr lang="en-US" sz="1600" dirty="0"/>
              <a:t>Once operating history is available, the risk is not much higher than the debt cost or the interest rate on long-term bonds. With bonds yielding below 3%, a return of 6% provides a good premium for risk. </a:t>
            </a:r>
          </a:p>
        </p:txBody>
      </p:sp>
      <p:sp>
        <p:nvSpPr>
          <p:cNvPr id="2" name="Title 1"/>
          <p:cNvSpPr>
            <a:spLocks noGrp="1"/>
          </p:cNvSpPr>
          <p:nvPr>
            <p:ph type="title"/>
          </p:nvPr>
        </p:nvSpPr>
        <p:spPr/>
        <p:txBody>
          <a:bodyPr>
            <a:normAutofit fontScale="90000"/>
          </a:bodyPr>
          <a:lstStyle/>
          <a:p>
            <a:r>
              <a:rPr lang="en-US" dirty="0"/>
              <a:t>A Little Theory about Valuation and Risk of Projects</a:t>
            </a:r>
          </a:p>
        </p:txBody>
      </p:sp>
      <p:sp>
        <p:nvSpPr>
          <p:cNvPr id="4" name="Slide Number Placeholder 3"/>
          <p:cNvSpPr>
            <a:spLocks noGrp="1"/>
          </p:cNvSpPr>
          <p:nvPr>
            <p:ph type="sldNum" sz="quarter" idx="12"/>
          </p:nvPr>
        </p:nvSpPr>
        <p:spPr/>
        <p:txBody>
          <a:bodyPr/>
          <a:lstStyle/>
          <a:p>
            <a:fld id="{89EDC313-DAEE-4320-87CD-27472077E247}" type="slidenum">
              <a:rPr lang="en-US" smtClean="0"/>
              <a:pPr/>
              <a:t>132</a:t>
            </a:fld>
            <a:endParaRPr lang="en-US" dirty="0"/>
          </a:p>
        </p:txBody>
      </p:sp>
    </p:spTree>
    <p:extLst>
      <p:ext uri="{BB962C8B-B14F-4D97-AF65-F5344CB8AC3E}">
        <p14:creationId xmlns:p14="http://schemas.microsoft.com/office/powerpoint/2010/main" val="315139819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8CFD2A7-02A7-43BA-9FCA-633BD42A4ED5}"/>
              </a:ext>
            </a:extLst>
          </p:cNvPr>
          <p:cNvSpPr>
            <a:spLocks noGrp="1" noChangeArrowheads="1"/>
          </p:cNvSpPr>
          <p:nvPr>
            <p:ph type="title"/>
          </p:nvPr>
        </p:nvSpPr>
        <p:spPr/>
        <p:txBody>
          <a:bodyPr/>
          <a:lstStyle/>
          <a:p>
            <a:r>
              <a:rPr lang="en-US" altLang="en-US" dirty="0"/>
              <a:t>Equity Returns and Re-Financing</a:t>
            </a:r>
          </a:p>
        </p:txBody>
      </p:sp>
      <p:pic>
        <p:nvPicPr>
          <p:cNvPr id="53251" name="Picture 4">
            <a:extLst>
              <a:ext uri="{FF2B5EF4-FFF2-40B4-BE49-F238E27FC236}">
                <a16:creationId xmlns:a16="http://schemas.microsoft.com/office/drawing/2014/main" id="{77727127-F85C-46CF-8745-BC2B5E95C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1463" y="1524000"/>
            <a:ext cx="6289675" cy="4572000"/>
          </a:xfrm>
        </p:spPr>
      </p:pic>
    </p:spTree>
    <p:extLst>
      <p:ext uri="{BB962C8B-B14F-4D97-AF65-F5344CB8AC3E}">
        <p14:creationId xmlns:p14="http://schemas.microsoft.com/office/powerpoint/2010/main" val="285398502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7E2A0F-8699-4604-A89E-AE47CF09C45F}"/>
              </a:ext>
            </a:extLst>
          </p:cNvPr>
          <p:cNvSpPr>
            <a:spLocks noGrp="1"/>
          </p:cNvSpPr>
          <p:nvPr>
            <p:ph idx="1"/>
          </p:nvPr>
        </p:nvSpPr>
        <p:spPr>
          <a:xfrm>
            <a:off x="84484" y="1055803"/>
            <a:ext cx="3831533" cy="4649257"/>
          </a:xfrm>
        </p:spPr>
        <p:txBody>
          <a:bodyPr>
            <a:normAutofit/>
          </a:bodyPr>
          <a:lstStyle/>
          <a:p>
            <a:pPr algn="l"/>
            <a:r>
              <a:rPr lang="en-US" sz="1600" dirty="0"/>
              <a:t>Term Loan Principal Scheduled Payments.  Borrower shall repay to Administrative Agent, for the account of each Lender, the aggregate unpaid principal amount of the Term Loans made by such Lender in installments payable on each Repayment Date in accordance with the Amortization Schedule set forth below, together with any remaining unpaid principal, interest, fees and costs due and payable on the Term Loan Maturity Date.  The Parties hereto acknowledge and agree that the Amortization Schedule set forth below shows the amount of each installment payment of the Term Loans to be made on each Repayment Date:</a:t>
            </a:r>
          </a:p>
          <a:p>
            <a:pPr algn="l"/>
            <a:endParaRPr lang="en-CH" sz="1600" dirty="0"/>
          </a:p>
        </p:txBody>
      </p:sp>
      <p:sp>
        <p:nvSpPr>
          <p:cNvPr id="3" name="Title 2">
            <a:extLst>
              <a:ext uri="{FF2B5EF4-FFF2-40B4-BE49-F238E27FC236}">
                <a16:creationId xmlns:a16="http://schemas.microsoft.com/office/drawing/2014/main" id="{B130E9AC-A3FB-4032-9633-AF3AAAF494F8}"/>
              </a:ext>
            </a:extLst>
          </p:cNvPr>
          <p:cNvSpPr>
            <a:spLocks noGrp="1"/>
          </p:cNvSpPr>
          <p:nvPr>
            <p:ph type="title"/>
          </p:nvPr>
        </p:nvSpPr>
        <p:spPr/>
        <p:txBody>
          <a:bodyPr/>
          <a:lstStyle/>
          <a:p>
            <a:r>
              <a:rPr lang="en-US" dirty="0"/>
              <a:t>Mini-Perm Example</a:t>
            </a:r>
            <a:endParaRPr lang="en-CH" dirty="0"/>
          </a:p>
        </p:txBody>
      </p:sp>
      <p:sp>
        <p:nvSpPr>
          <p:cNvPr id="4" name="Slide Number Placeholder 3">
            <a:extLst>
              <a:ext uri="{FF2B5EF4-FFF2-40B4-BE49-F238E27FC236}">
                <a16:creationId xmlns:a16="http://schemas.microsoft.com/office/drawing/2014/main" id="{946BFEAD-F415-4A61-AFA9-60BF38BC582F}"/>
              </a:ext>
            </a:extLst>
          </p:cNvPr>
          <p:cNvSpPr>
            <a:spLocks noGrp="1"/>
          </p:cNvSpPr>
          <p:nvPr>
            <p:ph type="sldNum" sz="quarter" idx="12"/>
          </p:nvPr>
        </p:nvSpPr>
        <p:spPr/>
        <p:txBody>
          <a:bodyPr/>
          <a:lstStyle/>
          <a:p>
            <a:pPr algn="ctr"/>
            <a:fld id="{0C3A1854-6B63-4059-B360-A3C4972BF0FC}" type="slidenum">
              <a:rPr lang="ko-KR" altLang="en-US" smtClean="0"/>
              <a:pPr algn="ctr"/>
              <a:t>134</a:t>
            </a:fld>
            <a:endParaRPr lang="ko-KR" altLang="en-US" dirty="0"/>
          </a:p>
        </p:txBody>
      </p:sp>
      <p:graphicFrame>
        <p:nvGraphicFramePr>
          <p:cNvPr id="5" name="Content Placeholder 4">
            <a:extLst>
              <a:ext uri="{FF2B5EF4-FFF2-40B4-BE49-F238E27FC236}">
                <a16:creationId xmlns:a16="http://schemas.microsoft.com/office/drawing/2014/main" id="{2DF8F91B-F3E3-4AE6-BECB-DB960F726F68}"/>
              </a:ext>
            </a:extLst>
          </p:cNvPr>
          <p:cNvGraphicFramePr>
            <a:graphicFrameLocks/>
          </p:cNvGraphicFramePr>
          <p:nvPr/>
        </p:nvGraphicFramePr>
        <p:xfrm>
          <a:off x="4467225" y="2510314"/>
          <a:ext cx="4183380" cy="2194560"/>
        </p:xfrm>
        <a:graphic>
          <a:graphicData uri="http://schemas.openxmlformats.org/drawingml/2006/table">
            <a:tbl>
              <a:tblPr firstRow="1" firstCol="1" bandRow="1">
                <a:tableStyleId>{5C22544A-7EE6-4342-B048-85BDC9FD1C3A}</a:tableStyleId>
              </a:tblPr>
              <a:tblGrid>
                <a:gridCol w="2240280">
                  <a:extLst>
                    <a:ext uri="{9D8B030D-6E8A-4147-A177-3AD203B41FA5}">
                      <a16:colId xmlns:a16="http://schemas.microsoft.com/office/drawing/2014/main" val="1810613067"/>
                    </a:ext>
                  </a:extLst>
                </a:gridCol>
                <a:gridCol w="1943100">
                  <a:extLst>
                    <a:ext uri="{9D8B030D-6E8A-4147-A177-3AD203B41FA5}">
                      <a16:colId xmlns:a16="http://schemas.microsoft.com/office/drawing/2014/main" val="2259106492"/>
                    </a:ext>
                  </a:extLst>
                </a:gridCol>
              </a:tblGrid>
              <a:tr h="0">
                <a:tc gridSpan="2">
                  <a:txBody>
                    <a:bodyPr/>
                    <a:lstStyle/>
                    <a:p>
                      <a:pPr indent="457200" algn="ctr">
                        <a:spcAft>
                          <a:spcPts val="0"/>
                        </a:spcAft>
                      </a:pPr>
                      <a:r>
                        <a:rPr lang="en-US" sz="1200" u="sng">
                          <a:effectLst/>
                        </a:rPr>
                        <a:t>Amortization Schedule</a:t>
                      </a:r>
                      <a:endParaRPr lang="en-CH" sz="12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CH"/>
                    </a:p>
                  </a:txBody>
                  <a:tcPr/>
                </a:tc>
                <a:extLst>
                  <a:ext uri="{0D108BD9-81ED-4DB2-BD59-A6C34878D82A}">
                    <a16:rowId xmlns:a16="http://schemas.microsoft.com/office/drawing/2014/main" val="2015671948"/>
                  </a:ext>
                </a:extLst>
              </a:tr>
              <a:tr h="0">
                <a:tc>
                  <a:txBody>
                    <a:bodyPr/>
                    <a:lstStyle/>
                    <a:p>
                      <a:pPr indent="457200" algn="ctr">
                        <a:spcAft>
                          <a:spcPts val="0"/>
                        </a:spcAft>
                      </a:pPr>
                      <a:r>
                        <a:rPr lang="en-US" sz="1200" u="sng">
                          <a:effectLst/>
                        </a:rPr>
                        <a:t>Quarterly Payments</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u="sng">
                          <a:effectLst/>
                        </a:rPr>
                        <a:t>Amount</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35149747"/>
                  </a:ext>
                </a:extLst>
              </a:tr>
              <a:tr h="0">
                <a:tc>
                  <a:txBody>
                    <a:bodyPr/>
                    <a:lstStyle/>
                    <a:p>
                      <a:pPr indent="457200" algn="ctr">
                        <a:spcAft>
                          <a:spcPts val="0"/>
                        </a:spcAft>
                      </a:pPr>
                      <a:r>
                        <a:rPr lang="en-US" sz="1200">
                          <a:effectLst/>
                        </a:rPr>
                        <a:t>1-4</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$102,600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79069940"/>
                  </a:ext>
                </a:extLst>
              </a:tr>
              <a:tr h="0">
                <a:tc>
                  <a:txBody>
                    <a:bodyPr/>
                    <a:lstStyle/>
                    <a:p>
                      <a:pPr indent="457200" algn="ctr">
                        <a:spcAft>
                          <a:spcPts val="0"/>
                        </a:spcAft>
                      </a:pPr>
                      <a:r>
                        <a:rPr lang="en-US" sz="1200">
                          <a:effectLst/>
                        </a:rPr>
                        <a:t>5-8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$111,400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88684228"/>
                  </a:ext>
                </a:extLst>
              </a:tr>
              <a:tr h="0">
                <a:tc>
                  <a:txBody>
                    <a:bodyPr/>
                    <a:lstStyle/>
                    <a:p>
                      <a:pPr indent="457200" algn="ctr">
                        <a:spcAft>
                          <a:spcPts val="0"/>
                        </a:spcAft>
                      </a:pPr>
                      <a:r>
                        <a:rPr lang="en-US" sz="1200">
                          <a:effectLst/>
                        </a:rPr>
                        <a:t>9-12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$118,500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57402042"/>
                  </a:ext>
                </a:extLst>
              </a:tr>
              <a:tr h="0">
                <a:tc>
                  <a:txBody>
                    <a:bodyPr/>
                    <a:lstStyle/>
                    <a:p>
                      <a:pPr indent="457200" algn="ctr">
                        <a:spcAft>
                          <a:spcPts val="0"/>
                        </a:spcAft>
                      </a:pPr>
                      <a:r>
                        <a:rPr lang="en-US" sz="1200">
                          <a:effectLst/>
                        </a:rPr>
                        <a:t>13-16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$128,000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27970182"/>
                  </a:ext>
                </a:extLst>
              </a:tr>
              <a:tr h="0">
                <a:tc>
                  <a:txBody>
                    <a:bodyPr/>
                    <a:lstStyle/>
                    <a:p>
                      <a:pPr indent="457200" algn="ctr">
                        <a:spcAft>
                          <a:spcPts val="0"/>
                        </a:spcAft>
                      </a:pPr>
                      <a:r>
                        <a:rPr lang="en-US" sz="1200">
                          <a:effectLst/>
                        </a:rPr>
                        <a:t>17-20</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$136,000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37852134"/>
                  </a:ext>
                </a:extLst>
              </a:tr>
              <a:tr h="0">
                <a:tc>
                  <a:txBody>
                    <a:bodyPr/>
                    <a:lstStyle/>
                    <a:p>
                      <a:pPr indent="457200" algn="ctr">
                        <a:spcAft>
                          <a:spcPts val="0"/>
                        </a:spcAft>
                      </a:pPr>
                      <a:r>
                        <a:rPr lang="en-US" sz="1200" dirty="0">
                          <a:effectLst/>
                        </a:rPr>
                        <a:t>21-24</a:t>
                      </a:r>
                      <a:endParaRPr lang="en-CH"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$146,250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37030686"/>
                  </a:ext>
                </a:extLst>
              </a:tr>
              <a:tr h="0">
                <a:tc>
                  <a:txBody>
                    <a:bodyPr/>
                    <a:lstStyle/>
                    <a:p>
                      <a:pPr indent="457200" algn="ctr">
                        <a:spcAft>
                          <a:spcPts val="0"/>
                        </a:spcAft>
                      </a:pPr>
                      <a:r>
                        <a:rPr lang="en-US" sz="1200">
                          <a:effectLst/>
                        </a:rPr>
                        <a:t>25-28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$157,000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09757230"/>
                  </a:ext>
                </a:extLst>
              </a:tr>
              <a:tr h="0">
                <a:tc>
                  <a:txBody>
                    <a:bodyPr/>
                    <a:lstStyle/>
                    <a:p>
                      <a:pPr indent="457200" algn="ctr">
                        <a:spcAft>
                          <a:spcPts val="0"/>
                        </a:spcAft>
                      </a:pPr>
                      <a:r>
                        <a:rPr lang="en-US" sz="1200">
                          <a:effectLst/>
                        </a:rPr>
                        <a:t>29-32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$168,250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17592723"/>
                  </a:ext>
                </a:extLst>
              </a:tr>
              <a:tr h="0">
                <a:tc>
                  <a:txBody>
                    <a:bodyPr/>
                    <a:lstStyle/>
                    <a:p>
                      <a:pPr indent="457200" algn="ctr">
                        <a:spcAft>
                          <a:spcPts val="0"/>
                        </a:spcAft>
                      </a:pPr>
                      <a:r>
                        <a:rPr lang="en-US" sz="1200">
                          <a:effectLst/>
                        </a:rPr>
                        <a:t>33-36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$180,000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19639505"/>
                  </a:ext>
                </a:extLst>
              </a:tr>
              <a:tr h="0">
                <a:tc>
                  <a:txBody>
                    <a:bodyPr/>
                    <a:lstStyle/>
                    <a:p>
                      <a:pPr indent="457200" algn="ctr">
                        <a:spcAft>
                          <a:spcPts val="0"/>
                        </a:spcAft>
                      </a:pPr>
                      <a:r>
                        <a:rPr lang="en-US" sz="1200">
                          <a:effectLst/>
                        </a:rPr>
                        <a:t>Term Loan Maturity Date</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dirty="0">
                          <a:effectLst/>
                        </a:rPr>
                        <a:t> $5,508,000</a:t>
                      </a:r>
                      <a:endParaRPr lang="en-CH"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5041895"/>
                  </a:ext>
                </a:extLst>
              </a:tr>
            </a:tbl>
          </a:graphicData>
        </a:graphic>
      </p:graphicFrame>
    </p:spTree>
    <p:extLst>
      <p:ext uri="{BB962C8B-B14F-4D97-AF65-F5344CB8AC3E}">
        <p14:creationId xmlns:p14="http://schemas.microsoft.com/office/powerpoint/2010/main" val="1983248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6DB7A4-2B3B-4375-BB13-CBDEE091064E}"/>
              </a:ext>
            </a:extLst>
          </p:cNvPr>
          <p:cNvSpPr>
            <a:spLocks noGrp="1"/>
          </p:cNvSpPr>
          <p:nvPr>
            <p:ph idx="1"/>
          </p:nvPr>
        </p:nvSpPr>
        <p:spPr/>
        <p:txBody>
          <a:bodyPr/>
          <a:lstStyle/>
          <a:p>
            <a:r>
              <a:rPr lang="en-US" dirty="0"/>
              <a:t>Start with Amortisation Profile – this is what drives the debt size.</a:t>
            </a:r>
          </a:p>
          <a:p>
            <a:r>
              <a:rPr lang="en-US" dirty="0"/>
              <a:t>Compute debt size form Amortisation period</a:t>
            </a:r>
          </a:p>
          <a:p>
            <a:endParaRPr lang="en-CH" dirty="0"/>
          </a:p>
        </p:txBody>
      </p:sp>
      <p:sp>
        <p:nvSpPr>
          <p:cNvPr id="3" name="Title 2">
            <a:extLst>
              <a:ext uri="{FF2B5EF4-FFF2-40B4-BE49-F238E27FC236}">
                <a16:creationId xmlns:a16="http://schemas.microsoft.com/office/drawing/2014/main" id="{13992FE6-D718-4009-A9DA-241FECA09E6F}"/>
              </a:ext>
            </a:extLst>
          </p:cNvPr>
          <p:cNvSpPr>
            <a:spLocks noGrp="1"/>
          </p:cNvSpPr>
          <p:nvPr>
            <p:ph type="title"/>
          </p:nvPr>
        </p:nvSpPr>
        <p:spPr/>
        <p:txBody>
          <a:bodyPr/>
          <a:lstStyle/>
          <a:p>
            <a:r>
              <a:rPr lang="en-US" dirty="0"/>
              <a:t>Mini-Perm</a:t>
            </a:r>
            <a:endParaRPr lang="en-CH" dirty="0"/>
          </a:p>
        </p:txBody>
      </p:sp>
      <p:sp>
        <p:nvSpPr>
          <p:cNvPr id="4" name="Slide Number Placeholder 3">
            <a:extLst>
              <a:ext uri="{FF2B5EF4-FFF2-40B4-BE49-F238E27FC236}">
                <a16:creationId xmlns:a16="http://schemas.microsoft.com/office/drawing/2014/main" id="{6DEB663C-3978-42FD-9C8C-6AE0FB9B5E8B}"/>
              </a:ext>
            </a:extLst>
          </p:cNvPr>
          <p:cNvSpPr>
            <a:spLocks noGrp="1"/>
          </p:cNvSpPr>
          <p:nvPr>
            <p:ph type="sldNum" sz="quarter" idx="12"/>
          </p:nvPr>
        </p:nvSpPr>
        <p:spPr/>
        <p:txBody>
          <a:bodyPr/>
          <a:lstStyle/>
          <a:p>
            <a:pPr algn="ctr"/>
            <a:fld id="{0C3A1854-6B63-4059-B360-A3C4972BF0FC}" type="slidenum">
              <a:rPr lang="ko-KR" altLang="en-US" smtClean="0"/>
              <a:pPr algn="ctr"/>
              <a:t>135</a:t>
            </a:fld>
            <a:endParaRPr lang="ko-KR" altLang="en-US" dirty="0"/>
          </a:p>
        </p:txBody>
      </p:sp>
      <p:pic>
        <p:nvPicPr>
          <p:cNvPr id="5" name="Picture 4">
            <a:extLst>
              <a:ext uri="{FF2B5EF4-FFF2-40B4-BE49-F238E27FC236}">
                <a16:creationId xmlns:a16="http://schemas.microsoft.com/office/drawing/2014/main" id="{3E2CA72C-25D6-431F-93CC-3F63A366E18B}"/>
              </a:ext>
            </a:extLst>
          </p:cNvPr>
          <p:cNvPicPr>
            <a:picLocks noChangeAspect="1"/>
          </p:cNvPicPr>
          <p:nvPr/>
        </p:nvPicPr>
        <p:blipFill>
          <a:blip r:embed="rId2"/>
          <a:stretch>
            <a:fillRect/>
          </a:stretch>
        </p:blipFill>
        <p:spPr>
          <a:xfrm>
            <a:off x="1412989" y="3009938"/>
            <a:ext cx="6308742" cy="2324494"/>
          </a:xfrm>
          <a:prstGeom prst="rect">
            <a:avLst/>
          </a:prstGeom>
        </p:spPr>
      </p:pic>
    </p:spTree>
    <p:extLst>
      <p:ext uri="{BB962C8B-B14F-4D97-AF65-F5344CB8AC3E}">
        <p14:creationId xmlns:p14="http://schemas.microsoft.com/office/powerpoint/2010/main" val="117495986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2D7128-5B13-46B1-AB33-D8C0824F9D7A}"/>
              </a:ext>
            </a:extLst>
          </p:cNvPr>
          <p:cNvSpPr>
            <a:spLocks noGrp="1"/>
          </p:cNvSpPr>
          <p:nvPr>
            <p:ph idx="1"/>
          </p:nvPr>
        </p:nvSpPr>
        <p:spPr/>
        <p:txBody>
          <a:bodyPr/>
          <a:lstStyle/>
          <a:p>
            <a:r>
              <a:rPr lang="en-US" dirty="0"/>
              <a:t>Some kind of re-financing assumption must be made.</a:t>
            </a:r>
          </a:p>
          <a:p>
            <a:endParaRPr lang="en-CH" dirty="0"/>
          </a:p>
        </p:txBody>
      </p:sp>
      <p:sp>
        <p:nvSpPr>
          <p:cNvPr id="3" name="Title 2">
            <a:extLst>
              <a:ext uri="{FF2B5EF4-FFF2-40B4-BE49-F238E27FC236}">
                <a16:creationId xmlns:a16="http://schemas.microsoft.com/office/drawing/2014/main" id="{FD57152D-C85C-4AA2-86DF-F1A830B43D1D}"/>
              </a:ext>
            </a:extLst>
          </p:cNvPr>
          <p:cNvSpPr>
            <a:spLocks noGrp="1"/>
          </p:cNvSpPr>
          <p:nvPr>
            <p:ph type="title"/>
          </p:nvPr>
        </p:nvSpPr>
        <p:spPr/>
        <p:txBody>
          <a:bodyPr/>
          <a:lstStyle/>
          <a:p>
            <a:r>
              <a:rPr lang="en-US" dirty="0"/>
              <a:t>Mini-Perm Assumptions in Solar Case</a:t>
            </a:r>
            <a:endParaRPr lang="en-CH" dirty="0"/>
          </a:p>
        </p:txBody>
      </p:sp>
      <p:sp>
        <p:nvSpPr>
          <p:cNvPr id="4" name="Slide Number Placeholder 3">
            <a:extLst>
              <a:ext uri="{FF2B5EF4-FFF2-40B4-BE49-F238E27FC236}">
                <a16:creationId xmlns:a16="http://schemas.microsoft.com/office/drawing/2014/main" id="{02840884-A2AC-4634-82D0-610809A19612}"/>
              </a:ext>
            </a:extLst>
          </p:cNvPr>
          <p:cNvSpPr>
            <a:spLocks noGrp="1"/>
          </p:cNvSpPr>
          <p:nvPr>
            <p:ph type="sldNum" sz="quarter" idx="12"/>
          </p:nvPr>
        </p:nvSpPr>
        <p:spPr/>
        <p:txBody>
          <a:bodyPr/>
          <a:lstStyle/>
          <a:p>
            <a:pPr algn="ctr"/>
            <a:fld id="{0C3A1854-6B63-4059-B360-A3C4972BF0FC}" type="slidenum">
              <a:rPr lang="ko-KR" altLang="en-US" smtClean="0"/>
              <a:pPr algn="ctr"/>
              <a:t>136</a:t>
            </a:fld>
            <a:endParaRPr lang="ko-KR" altLang="en-US" dirty="0"/>
          </a:p>
        </p:txBody>
      </p:sp>
      <p:pic>
        <p:nvPicPr>
          <p:cNvPr id="5" name="Picture 4">
            <a:extLst>
              <a:ext uri="{FF2B5EF4-FFF2-40B4-BE49-F238E27FC236}">
                <a16:creationId xmlns:a16="http://schemas.microsoft.com/office/drawing/2014/main" id="{B07F257F-1E87-4675-A5F0-294FB19B0BAA}"/>
              </a:ext>
            </a:extLst>
          </p:cNvPr>
          <p:cNvPicPr>
            <a:picLocks noChangeAspect="1"/>
          </p:cNvPicPr>
          <p:nvPr/>
        </p:nvPicPr>
        <p:blipFill>
          <a:blip r:embed="rId2"/>
          <a:stretch>
            <a:fillRect/>
          </a:stretch>
        </p:blipFill>
        <p:spPr>
          <a:xfrm>
            <a:off x="799793" y="1849385"/>
            <a:ext cx="7326701" cy="4053394"/>
          </a:xfrm>
          <a:prstGeom prst="rect">
            <a:avLst/>
          </a:prstGeom>
        </p:spPr>
      </p:pic>
    </p:spTree>
    <p:extLst>
      <p:ext uri="{BB962C8B-B14F-4D97-AF65-F5344CB8AC3E}">
        <p14:creationId xmlns:p14="http://schemas.microsoft.com/office/powerpoint/2010/main" val="262075546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 and Re-financing Assumption</a:t>
            </a:r>
          </a:p>
        </p:txBody>
      </p:sp>
      <p:pic>
        <p:nvPicPr>
          <p:cNvPr id="5" name="Content Placeholder 4"/>
          <p:cNvPicPr>
            <a:picLocks noGrp="1" noChangeAspect="1"/>
          </p:cNvPicPr>
          <p:nvPr>
            <p:ph idx="1"/>
          </p:nvPr>
        </p:nvPicPr>
        <p:blipFill>
          <a:blip r:embed="rId2"/>
          <a:stretch>
            <a:fillRect/>
          </a:stretch>
        </p:blipFill>
        <p:spPr>
          <a:xfrm>
            <a:off x="375648" y="1200266"/>
            <a:ext cx="8036832" cy="4685207"/>
          </a:xfrm>
          <a:prstGeom prst="rect">
            <a:avLst/>
          </a:prstGeom>
        </p:spPr>
      </p:pic>
      <p:sp>
        <p:nvSpPr>
          <p:cNvPr id="4" name="Slide Number Placeholder 3"/>
          <p:cNvSpPr>
            <a:spLocks noGrp="1"/>
          </p:cNvSpPr>
          <p:nvPr>
            <p:ph type="sldNum" sz="quarter" idx="12"/>
          </p:nvPr>
        </p:nvSpPr>
        <p:spPr/>
        <p:txBody>
          <a:bodyPr/>
          <a:lstStyle/>
          <a:p>
            <a:fld id="{EB241CD2-1E45-42A3-B213-66A034DF9A3B}" type="slidenum">
              <a:rPr lang="en-GB" smtClean="0"/>
              <a:t>137</a:t>
            </a:fld>
            <a:endParaRPr lang="en-GB" dirty="0"/>
          </a:p>
        </p:txBody>
      </p:sp>
    </p:spTree>
    <p:extLst>
      <p:ext uri="{BB962C8B-B14F-4D97-AF65-F5344CB8AC3E}">
        <p14:creationId xmlns:p14="http://schemas.microsoft.com/office/powerpoint/2010/main" val="401207501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 Analysis of Mini-Perm</a:t>
            </a:r>
          </a:p>
        </p:txBody>
      </p:sp>
      <p:sp>
        <p:nvSpPr>
          <p:cNvPr id="3" name="Content Placeholder 2"/>
          <p:cNvSpPr>
            <a:spLocks noGrp="1"/>
          </p:cNvSpPr>
          <p:nvPr>
            <p:ph idx="1"/>
          </p:nvPr>
        </p:nvSpPr>
        <p:spPr/>
        <p:txBody>
          <a:bodyPr/>
          <a:lstStyle/>
          <a:p>
            <a:r>
              <a:rPr lang="en-US" dirty="0"/>
              <a:t>To evaluate the effects of being unable to re-finance a cash sweep assumption can be used.</a:t>
            </a:r>
          </a:p>
          <a:p>
            <a:r>
              <a:rPr lang="en-US" dirty="0"/>
              <a:t>You can then see how low a variable can go before the loan will not be re-paid.</a:t>
            </a:r>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138</a:t>
            </a:fld>
            <a:endParaRPr lang="en-GB" dirty="0"/>
          </a:p>
        </p:txBody>
      </p:sp>
      <p:pic>
        <p:nvPicPr>
          <p:cNvPr id="5" name="Picture 4"/>
          <p:cNvPicPr>
            <a:picLocks noChangeAspect="1"/>
          </p:cNvPicPr>
          <p:nvPr/>
        </p:nvPicPr>
        <p:blipFill>
          <a:blip r:embed="rId2"/>
          <a:stretch>
            <a:fillRect/>
          </a:stretch>
        </p:blipFill>
        <p:spPr>
          <a:xfrm>
            <a:off x="766941" y="3261674"/>
            <a:ext cx="8150816" cy="2270422"/>
          </a:xfrm>
          <a:prstGeom prst="rect">
            <a:avLst/>
          </a:prstGeom>
        </p:spPr>
      </p:pic>
    </p:spTree>
    <p:extLst>
      <p:ext uri="{BB962C8B-B14F-4D97-AF65-F5344CB8AC3E}">
        <p14:creationId xmlns:p14="http://schemas.microsoft.com/office/powerpoint/2010/main" val="3856044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3EF6DA-3F4C-4C97-9800-3F5B304781FB}"/>
              </a:ext>
            </a:extLst>
          </p:cNvPr>
          <p:cNvSpPr>
            <a:spLocks noGrp="1"/>
          </p:cNvSpPr>
          <p:nvPr>
            <p:ph idx="1"/>
          </p:nvPr>
        </p:nvSpPr>
        <p:spPr/>
        <p:txBody>
          <a:bodyPr>
            <a:normAutofit/>
          </a:bodyPr>
          <a:lstStyle/>
          <a:p>
            <a:r>
              <a:rPr lang="en-US" dirty="0"/>
              <a:t>Term Loan Maturity Date Extension. </a:t>
            </a:r>
          </a:p>
          <a:p>
            <a:r>
              <a:rPr lang="en-US" dirty="0"/>
              <a:t>The Borrower may:</a:t>
            </a:r>
          </a:p>
          <a:p>
            <a:pPr lvl="1"/>
            <a:r>
              <a:rPr lang="en-US" dirty="0"/>
              <a:t>not sooner than twelve (12) months and,</a:t>
            </a:r>
          </a:p>
          <a:p>
            <a:pPr lvl="1"/>
            <a:r>
              <a:rPr lang="en-US" dirty="0"/>
              <a:t>not later than six (6) months prior to the then-current Term Loan Maturity Date</a:t>
            </a:r>
          </a:p>
          <a:p>
            <a:r>
              <a:rPr lang="en-US" dirty="0"/>
              <a:t>Request that the Term Loan Maturity Date be extended for an additional period selected by Borrower of up to an additional five (5) years (an “Extension Request”).</a:t>
            </a:r>
          </a:p>
          <a:p>
            <a:r>
              <a:rPr lang="en-US" dirty="0"/>
              <a:t>Borrower and the Lenders mutually agree to alternate terms and conditions not later than four (4) months prior to the then-current Term Loan Maturity Date</a:t>
            </a:r>
          </a:p>
          <a:p>
            <a:r>
              <a:rPr lang="en-US" dirty="0"/>
              <a:t>No Lender shall have any obligation to agree to have any of its Term Loans extended pursuant to any Extension Request.  </a:t>
            </a:r>
          </a:p>
          <a:p>
            <a:r>
              <a:rPr lang="en-US" dirty="0"/>
              <a:t>To the extent that not all Lenders approve an Extension Request, the Borrower shall have the right to replace each Lender that voted not to approve such Extension Request, and add as “Lenders” </a:t>
            </a:r>
          </a:p>
          <a:p>
            <a:r>
              <a:rPr lang="en-US" dirty="0"/>
              <a:t>On the then-current Term Loan Maturity Date, the Borrower shall repay each non-consenting Lender its Proportionate Share of the Term Loans.</a:t>
            </a:r>
            <a:endParaRPr lang="en-CH" dirty="0"/>
          </a:p>
          <a:p>
            <a:endParaRPr lang="en-CH" dirty="0"/>
          </a:p>
          <a:p>
            <a:endParaRPr lang="en-US" dirty="0"/>
          </a:p>
          <a:p>
            <a:endParaRPr lang="en-CH" dirty="0"/>
          </a:p>
        </p:txBody>
      </p:sp>
      <p:sp>
        <p:nvSpPr>
          <p:cNvPr id="3" name="Title 2">
            <a:extLst>
              <a:ext uri="{FF2B5EF4-FFF2-40B4-BE49-F238E27FC236}">
                <a16:creationId xmlns:a16="http://schemas.microsoft.com/office/drawing/2014/main" id="{53E7018D-CEE6-4488-9768-5B6B43117376}"/>
              </a:ext>
            </a:extLst>
          </p:cNvPr>
          <p:cNvSpPr>
            <a:spLocks noGrp="1"/>
          </p:cNvSpPr>
          <p:nvPr>
            <p:ph type="title"/>
          </p:nvPr>
        </p:nvSpPr>
        <p:spPr/>
        <p:txBody>
          <a:bodyPr/>
          <a:lstStyle/>
          <a:p>
            <a:r>
              <a:rPr lang="en-US" dirty="0"/>
              <a:t>Mini-Perm Extension</a:t>
            </a:r>
            <a:endParaRPr lang="en-CH" dirty="0"/>
          </a:p>
        </p:txBody>
      </p:sp>
      <p:sp>
        <p:nvSpPr>
          <p:cNvPr id="4" name="Slide Number Placeholder 3">
            <a:extLst>
              <a:ext uri="{FF2B5EF4-FFF2-40B4-BE49-F238E27FC236}">
                <a16:creationId xmlns:a16="http://schemas.microsoft.com/office/drawing/2014/main" id="{70E3E726-AAEA-4A53-AB9E-4BAF0B5DCFFF}"/>
              </a:ext>
            </a:extLst>
          </p:cNvPr>
          <p:cNvSpPr>
            <a:spLocks noGrp="1"/>
          </p:cNvSpPr>
          <p:nvPr>
            <p:ph type="sldNum" sz="quarter" idx="12"/>
          </p:nvPr>
        </p:nvSpPr>
        <p:spPr/>
        <p:txBody>
          <a:bodyPr/>
          <a:lstStyle/>
          <a:p>
            <a:pPr algn="ctr"/>
            <a:fld id="{0C3A1854-6B63-4059-B360-A3C4972BF0FC}" type="slidenum">
              <a:rPr lang="ko-KR" altLang="en-US" smtClean="0"/>
              <a:pPr algn="ctr"/>
              <a:t>139</a:t>
            </a:fld>
            <a:endParaRPr lang="ko-KR" altLang="en-US" dirty="0"/>
          </a:p>
        </p:txBody>
      </p:sp>
    </p:spTree>
    <p:extLst>
      <p:ext uri="{BB962C8B-B14F-4D97-AF65-F5344CB8AC3E}">
        <p14:creationId xmlns:p14="http://schemas.microsoft.com/office/powerpoint/2010/main" val="17633329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MM_SLIDE_TYPE" val="6"/>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Learning Template 2025</Template>
  <TotalTime>443</TotalTime>
  <Words>10784</Words>
  <Application>Microsoft Office PowerPoint</Application>
  <PresentationFormat>On-screen Show (4:3)</PresentationFormat>
  <Paragraphs>943</Paragraphs>
  <Slides>139</Slides>
  <Notes>3</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139</vt:i4>
      </vt:variant>
    </vt:vector>
  </HeadingPairs>
  <TitlesOfParts>
    <vt:vector size="152" baseType="lpstr">
      <vt:lpstr>Arial</vt:lpstr>
      <vt:lpstr>Calibri</vt:lpstr>
      <vt:lpstr>Cambria Math</vt:lpstr>
      <vt:lpstr>cnn_sans_display</vt:lpstr>
      <vt:lpstr>Franklin Gothic Demi</vt:lpstr>
      <vt:lpstr>noto_serif</vt:lpstr>
      <vt:lpstr>Rockwell</vt:lpstr>
      <vt:lpstr>Times New Roman</vt:lpstr>
      <vt:lpstr>Trebuchet MS</vt:lpstr>
      <vt:lpstr>Wingdings</vt:lpstr>
      <vt:lpstr>Wingdings 3</vt:lpstr>
      <vt:lpstr>Office Theme</vt:lpstr>
      <vt:lpstr>Document</vt:lpstr>
      <vt:lpstr>Introduction to Pillars of Project  Finance</vt:lpstr>
      <vt:lpstr> Ideas and Key Takeaways from Case Studies</vt:lpstr>
      <vt:lpstr>Project Finance Subjects</vt:lpstr>
      <vt:lpstr>Some Key Objectives of Project Finance</vt:lpstr>
      <vt:lpstr>Session 1: What is Finance and What is an Investment</vt:lpstr>
      <vt:lpstr>What is an Investment</vt:lpstr>
      <vt:lpstr>What is Return on an Investment and What is Cost of Capital</vt:lpstr>
      <vt:lpstr>What is not and Investment with a Return to Evaluate Costs and Benefits</vt:lpstr>
      <vt:lpstr>Finance is About Measuring Benefits and Costs of an Investment</vt:lpstr>
      <vt:lpstr>Rate of Return is the Fundamental Statistic in Measuring Costs and Benefits</vt:lpstr>
      <vt:lpstr>Any Investment has at Minimum Three Things and a Rate of Return</vt:lpstr>
      <vt:lpstr>Example of Investments – Christopher Columbus</vt:lpstr>
      <vt:lpstr>Example of Investment - NVIDA</vt:lpstr>
      <vt:lpstr>Why Corporate Finance is Crap</vt:lpstr>
      <vt:lpstr>Family is Like a Corporation; Person is Like Project Finance – How would Value the Family</vt:lpstr>
      <vt:lpstr>Simple Example of Credit Analysis in Corporate Finance and Project Finance</vt:lpstr>
      <vt:lpstr>The Night Before and Pillar 1</vt:lpstr>
      <vt:lpstr>Pillar 2:   Classic Definition of Project Finance as Debt, Project Finance Terms and Risk Verification</vt:lpstr>
      <vt:lpstr>Definition of Project Finance and Concepts</vt:lpstr>
      <vt:lpstr>Project Finance Definition in HBS Cases</vt:lpstr>
      <vt:lpstr>Terms in Finnerty Definition</vt:lpstr>
      <vt:lpstr>More Definitions – Do Not See the Beauty of Project Finance</vt:lpstr>
      <vt:lpstr>More Terms from the Project Finance Definitions</vt:lpstr>
      <vt:lpstr>More Terms from the Project Finance Definitions</vt:lpstr>
      <vt:lpstr>Problems with the Project Finance Definition: Aspects of Project Finance Other than Debt Ignored</vt:lpstr>
      <vt:lpstr>Non-Recourse Debt is a Beautiful Thing</vt:lpstr>
      <vt:lpstr>Why is Non-Recourse and No Parent Support so Important In Essence of Project Finance</vt:lpstr>
      <vt:lpstr>The Real Import of Nonrecourse</vt:lpstr>
      <vt:lpstr>Which is a Better Way to Assess the Value of an Investment – Two Presentations to the Board</vt:lpstr>
      <vt:lpstr>In Project Finance, Risk is Managed to Achieve BBB- (Baa3)</vt:lpstr>
      <vt:lpstr>Risk Measured by Bank from Buffers on Cash Flow Forecast DSCR with High and Low Risk</vt:lpstr>
      <vt:lpstr>Language of Term Sheet Illustrating Parent Support</vt:lpstr>
      <vt:lpstr>The Essence of the Verification Pillar of Project Finance</vt:lpstr>
      <vt:lpstr>Risk Analysis in Project Finance Models</vt:lpstr>
      <vt:lpstr>Ras Laffan and Petrozuata  Structure, IRR, DSCR</vt:lpstr>
      <vt:lpstr>Ras Laffan in Qatar  - 1996 COD</vt:lpstr>
      <vt:lpstr>Issues to Discuss – Ras Laffan</vt:lpstr>
      <vt:lpstr>Illustration of Gas Lake Under the Gulf</vt:lpstr>
      <vt:lpstr>Country of Qatar Background before and After Project</vt:lpstr>
      <vt:lpstr>Example: Ras Laffan Liquified Gas Company (Ras Gas) – Two Trains</vt:lpstr>
      <vt:lpstr>Ras Laffan Liquified Gas Company</vt:lpstr>
      <vt:lpstr>Use Snipping Tool to Fill in Items from Pre-Sale Report</vt:lpstr>
      <vt:lpstr>Financing Terms and Risks</vt:lpstr>
      <vt:lpstr>Exercise: Draw a Diagram of the Ras Laffan Project</vt:lpstr>
      <vt:lpstr>Ras Laffan Diagram</vt:lpstr>
      <vt:lpstr>Open the Financial Model</vt:lpstr>
      <vt:lpstr>Financial Model – Assumptions from Financing Documents</vt:lpstr>
      <vt:lpstr>Financial Model with Actual Gas/Oil Price</vt:lpstr>
      <vt:lpstr>Section 2:  Two Statistics in Project Finance:  IRR and DSCR  </vt:lpstr>
      <vt:lpstr>Equity Valuation in Project Finance –  The IRR</vt:lpstr>
      <vt:lpstr>Project IRR, Debt IRR and Equity IRR Interpretation</vt:lpstr>
      <vt:lpstr>IRR had Taken over the World – Calling it BS is Absurd</vt:lpstr>
      <vt:lpstr>Calculating the IRR by Hand</vt:lpstr>
      <vt:lpstr>IRR from Investing in a Stock and Yahoo Finance Adjusted Stock Price</vt:lpstr>
      <vt:lpstr>What Kind of IRR is Reasonable</vt:lpstr>
      <vt:lpstr>Compute IRR for Stocks and Prove the IRR is the Growth Rate</vt:lpstr>
      <vt:lpstr>Alternative – Look at Actual Growth Rates in GDP and in Stocks in Real Terms</vt:lpstr>
      <vt:lpstr>Growth in Stocks Adjusted for Inflation</vt:lpstr>
      <vt:lpstr>Next Periods Two Periods Not as Good</vt:lpstr>
      <vt:lpstr>Final Period – Is this Sustainable</vt:lpstr>
      <vt:lpstr>HBS Case Study</vt:lpstr>
      <vt:lpstr>Diagram of Facilities</vt:lpstr>
      <vt:lpstr>Petroleos de Venezuela (PDVsa) Perspective</vt:lpstr>
      <vt:lpstr>Key Exhibits to in Case Study</vt:lpstr>
      <vt:lpstr>Cash Collection in Petrozuata</vt:lpstr>
      <vt:lpstr>Petrozuata Revised Diagram</vt:lpstr>
      <vt:lpstr>Cost of Capital</vt:lpstr>
      <vt:lpstr>Financing Process – A big success</vt:lpstr>
      <vt:lpstr>Post Construction – What to Compute</vt:lpstr>
      <vt:lpstr>Petrozuata Won the Academy Award of Project Finance</vt:lpstr>
      <vt:lpstr>Article on Project</vt:lpstr>
      <vt:lpstr>Teaching Note</vt:lpstr>
      <vt:lpstr>Change in Risk and IRR</vt:lpstr>
      <vt:lpstr>Project Finance and Changing Risk</vt:lpstr>
      <vt:lpstr>What Makes it Possible to Lend Long-term to Single Assets</vt:lpstr>
      <vt:lpstr>How Can We Resolve the Problem that IRR and NPV do Not Account for Risk Reductions</vt:lpstr>
      <vt:lpstr>Illustration of Change in Value with and without Change in Risk</vt:lpstr>
      <vt:lpstr>IRR from Buyer and Seller Perspective</vt:lpstr>
      <vt:lpstr>Verification of Cost of Capital from Published Data in Yieldco Reports</vt:lpstr>
      <vt:lpstr>Equity Returns and Re-Financing</vt:lpstr>
      <vt:lpstr>Transaction Multiples from Yieldco IPO’s</vt:lpstr>
      <vt:lpstr>Switch to DSCR</vt:lpstr>
      <vt:lpstr>The DSCR is One Measure of Risk that Makes Sense in Your Life</vt:lpstr>
      <vt:lpstr>New York Meeting, Google Maps and Assessing the Risk of Being Late</vt:lpstr>
      <vt:lpstr>Which is More Important – DSCR or Debt to Capital</vt:lpstr>
      <vt:lpstr>Five Parts of Debt</vt:lpstr>
      <vt:lpstr>Cash Flow Available for Debt Service (CFADS); It is what the Definition Says it is</vt:lpstr>
      <vt:lpstr>You Can Go the Other Way to Find the DSCR</vt:lpstr>
      <vt:lpstr>Equity IRR, Debt Financing Theory and Project Finance</vt:lpstr>
      <vt:lpstr>Sculpting Equations - Basic</vt:lpstr>
      <vt:lpstr>Sculpting Equations with Debt to Capital Constraint</vt:lpstr>
      <vt:lpstr>Sculpting Equations with LC Fees</vt:lpstr>
      <vt:lpstr>Sculpting with DSRA as Final Payment</vt:lpstr>
      <vt:lpstr>Debt Sculpting, DSCR Formula and Negative Repayment</vt:lpstr>
      <vt:lpstr>Summary of Results</vt:lpstr>
      <vt:lpstr>Project Finance, Dividends and the Key Graph for Debt Structure</vt:lpstr>
      <vt:lpstr>Risk Analysis – Skin in Game versus Safety Buffer</vt:lpstr>
      <vt:lpstr>Sculpting versus Equal Installment with DSCR Constraint</vt:lpstr>
      <vt:lpstr>Which Constraint is in Place</vt:lpstr>
      <vt:lpstr>Pre-and Post COD Analysis</vt:lpstr>
      <vt:lpstr>Tricks to get to DSCR</vt:lpstr>
      <vt:lpstr>Development Fee Theory</vt:lpstr>
      <vt:lpstr>Debt Sizing: Including Items in Project Cost that do not Involve Cash Outflow </vt:lpstr>
      <vt:lpstr>Debt Sizing: Profits from EPC Contractors or O&amp;M Contractor when Investor is also Contractor</vt:lpstr>
      <vt:lpstr>O&amp;M Contractor is Sponsor</vt:lpstr>
      <vt:lpstr>Adjustments for Development Fee</vt:lpstr>
      <vt:lpstr>Solar Development Fees</vt:lpstr>
      <vt:lpstr>Project IRR with Development Costs</vt:lpstr>
      <vt:lpstr>DSRA and Tricks</vt:lpstr>
      <vt:lpstr>DSRA and Liquidity</vt:lpstr>
      <vt:lpstr>Use of LC Instead of the DSRA</vt:lpstr>
      <vt:lpstr>DSRA as LC in Solar Case</vt:lpstr>
      <vt:lpstr>Debt Service Reserve Language</vt:lpstr>
      <vt:lpstr>Mean Reversion and Use of Monte Carlo (it is easy) to Demonstrate Probability of Loss</vt:lpstr>
      <vt:lpstr>Monte Carlo Simulation as Illustration of Project Finance</vt:lpstr>
      <vt:lpstr>Understanding of DSCR, LLCR and PLCR  (DSCR-1)/DSCR = Break Even Cash Flow</vt:lpstr>
      <vt:lpstr>DSCR versus LLCR versus PLCR and Sculpting</vt:lpstr>
      <vt:lpstr>Illustration of Cases</vt:lpstr>
      <vt:lpstr>Non-Mean Reverting Series - Blackberry and Apple</vt:lpstr>
      <vt:lpstr>Illustration of Mean Reverting Cash Flows – Commodity Prices Except Change in Oil Prices in 1973</vt:lpstr>
      <vt:lpstr>Default Studies – Probability of DSCR Below 1</vt:lpstr>
      <vt:lpstr>Drop Off in Capacity Factor for German Project</vt:lpstr>
      <vt:lpstr>Denmark Off-shore Projects</vt:lpstr>
      <vt:lpstr>Volatility and Risk Reduction from Cash Flow Sweeps</vt:lpstr>
      <vt:lpstr>Example of Risk and Return Analysis for Cash Flow Sweep</vt:lpstr>
      <vt:lpstr>Economic and Financial Analysis of Cash Sweeps, Reserve Accounts and Covenants</vt:lpstr>
      <vt:lpstr>Refinancing</vt:lpstr>
      <vt:lpstr>Philosophy and Re-financing</vt:lpstr>
      <vt:lpstr>Re-financing Case 1 – Multiple Re-financings</vt:lpstr>
      <vt:lpstr>Re-financing Case 2 – Later Refinancing</vt:lpstr>
      <vt:lpstr>Mini-perms </vt:lpstr>
      <vt:lpstr>A Little Theory about Valuation and Risk of Projects</vt:lpstr>
      <vt:lpstr>Equity Returns and Re-Financing</vt:lpstr>
      <vt:lpstr>Mini-Perm Example</vt:lpstr>
      <vt:lpstr>Mini-Perm</vt:lpstr>
      <vt:lpstr>Mini-Perm Assumptions in Solar Case</vt:lpstr>
      <vt:lpstr>Mini-Perm and Re-financing Assumption</vt:lpstr>
      <vt:lpstr>Credit Analysis of Mini-Perm</vt:lpstr>
      <vt:lpstr>Mini-Perm Extension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3</cp:revision>
  <cp:lastPrinted>2016-07-04T11:35:44Z</cp:lastPrinted>
  <dcterms:created xsi:type="dcterms:W3CDTF">2025-03-28T08:41:26Z</dcterms:created>
  <dcterms:modified xsi:type="dcterms:W3CDTF">2026-09-17T19:40:45Z</dcterms:modified>
</cp:coreProperties>
</file>